
<file path=[Content_Types].xml><?xml version="1.0" encoding="utf-8"?>
<Types xmlns="http://schemas.openxmlformats.org/package/2006/content-types">
  <Override PartName="/ppt/slides/slide47.xml" ContentType="application/vnd.openxmlformats-officedocument.presentationml.slide+xml"/>
  <Override PartName="/ppt/slides/slide58.xml" ContentType="application/vnd.openxmlformats-officedocument.presentationml.slide+xml"/>
  <Override PartName="/ppt/slides/slide94.xml" ContentType="application/vnd.openxmlformats-officedocument.presentationml.slide+xml"/>
  <Override PartName="/ppt/slides/slide142.xml" ContentType="application/vnd.openxmlformats-officedocument.presentationml.slide+xml"/>
  <Override PartName="/ppt/notesSlides/notesSlide2.xml" ContentType="application/vnd.openxmlformats-officedocument.presentationml.notesSlide+xml"/>
  <Override PartName="/ppt/theme/themeOverride12.xml" ContentType="application/vnd.openxmlformats-officedocument.themeOverride+xml"/>
  <Override PartName="/ppt/charts/chart57.xml" ContentType="application/vnd.openxmlformats-officedocument.drawingml.chart+xml"/>
  <Override PartName="/ppt/slides/slide36.xml" ContentType="application/vnd.openxmlformats-officedocument.presentationml.slide+xml"/>
  <Override PartName="/ppt/slides/slide83.xml" ContentType="application/vnd.openxmlformats-officedocument.presentationml.slide+xml"/>
  <Override PartName="/ppt/slides/slide120.xml" ContentType="application/vnd.openxmlformats-officedocument.presentationml.slide+xml"/>
  <Override PartName="/ppt/slides/slide131.xml" ContentType="application/vnd.openxmlformats-officedocument.presentationml.slide+xml"/>
  <Override PartName="/ppt/notesSlides/notesSlide38.xml" ContentType="application/vnd.openxmlformats-officedocument.presentationml.notesSlide+xml"/>
  <Override PartName="/ppt/notesSlides/notesSlide49.xml" ContentType="application/vnd.openxmlformats-officedocument.presentationml.notesSlide+xml"/>
  <Override PartName="/ppt/charts/chart46.xml" ContentType="application/vnd.openxmlformats-officedocument.drawingml.chart+xml"/>
  <Override PartName="/ppt/slides/slide25.xml" ContentType="application/vnd.openxmlformats-officedocument.presentationml.slide+xml"/>
  <Override PartName="/ppt/slides/slide72.xml" ContentType="application/vnd.openxmlformats-officedocument.presentationml.slide+xml"/>
  <Override PartName="/ppt/slideLayouts/slideLayout2.xml" ContentType="application/vnd.openxmlformats-officedocument.presentationml.slideLayout+xml"/>
  <Override PartName="/ppt/notesSlides/notesSlide27.xml" ContentType="application/vnd.openxmlformats-officedocument.presentationml.notesSlide+xml"/>
  <Override PartName="/ppt/charts/chart35.xml" ContentType="application/vnd.openxmlformats-officedocument.drawingml.chart+xml"/>
  <Default Extension="xml" ContentType="application/xml"/>
  <Override PartName="/ppt/slides/slide14.xml" ContentType="application/vnd.openxmlformats-officedocument.presentationml.slide+xml"/>
  <Override PartName="/ppt/slides/slide50.xml" ContentType="application/vnd.openxmlformats-officedocument.presentationml.slide+xml"/>
  <Override PartName="/ppt/slides/slide61.xml" ContentType="application/vnd.openxmlformats-officedocument.presentationml.slide+xml"/>
  <Override PartName="/ppt/notesMasters/notesMaster1.xml" ContentType="application/vnd.openxmlformats-officedocument.presentationml.notesMaster+xml"/>
  <Override PartName="/ppt/notesSlides/notesSlide16.xml" ContentType="application/vnd.openxmlformats-officedocument.presentationml.notesSlide+xml"/>
  <Override PartName="/ppt/theme/themeOverride1.xml" ContentType="application/vnd.openxmlformats-officedocument.themeOverride+xml"/>
  <Override PartName="/ppt/charts/chart13.xml" ContentType="application/vnd.openxmlformats-officedocument.drawingml.chart+xml"/>
  <Override PartName="/ppt/charts/chart24.xml" ContentType="application/vnd.openxmlformats-officedocument.drawingml.chart+xml"/>
  <Override PartName="/ppt/charts/chart60.xml" ContentType="application/vnd.openxmlformats-officedocument.drawingml.chart+xml"/>
  <Override PartName="/ppt/tableStyles.xml" ContentType="application/vnd.openxmlformats-officedocument.presentationml.tableStyles+xml"/>
  <Override PartName="/ppt/notesSlides/notesSlide41.xml" ContentType="application/vnd.openxmlformats-officedocument.presentationml.notesSlide+xml"/>
  <Override PartName="/ppt/notesSlides/notesSlide52.xml" ContentType="application/vnd.openxmlformats-officedocument.presentationml.notesSlide+xml"/>
  <Override PartName="/ppt/theme/themeOverride39.xml" ContentType="application/vnd.openxmlformats-officedocument.themeOverride+xml"/>
  <Override PartName="/ppt/slides/slide147.xml" ContentType="application/vnd.openxmlformats-officedocument.presentationml.slide+xml"/>
  <Override PartName="/ppt/notesSlides/notesSlide30.xml" ContentType="application/vnd.openxmlformats-officedocument.presentationml.notesSlide+xml"/>
  <Override PartName="/ppt/theme/themeOverride17.xml" ContentType="application/vnd.openxmlformats-officedocument.themeOverride+xml"/>
  <Override PartName="/ppt/theme/themeOverride28.xml" ContentType="application/vnd.openxmlformats-officedocument.themeOverride+xml"/>
  <Override PartName="/ppt/slides/slide99.xml" ContentType="application/vnd.openxmlformats-officedocument.presentationml.slide+xml"/>
  <Override PartName="/ppt/slides/slide136.xml" ContentType="application/vnd.openxmlformats-officedocument.presentationml.slide+xml"/>
  <Override PartName="/ppt/notesSlides/notesSlide7.xml" ContentType="application/vnd.openxmlformats-officedocument.presentationml.notesSlide+xml"/>
  <Override PartName="/ppt/charts/chart3.xml" ContentType="application/vnd.openxmlformats-officedocument.drawingml.chart+xml"/>
  <Override PartName="/ppt/theme/themeOverride53.xml" ContentType="application/vnd.openxmlformats-officedocument.themeOverride+xml"/>
  <Override PartName="/ppt/slides/slide77.xml" ContentType="application/vnd.openxmlformats-officedocument.presentationml.slide+xml"/>
  <Override PartName="/ppt/slides/slide88.xml" ContentType="application/vnd.openxmlformats-officedocument.presentationml.slide+xml"/>
  <Override PartName="/ppt/slides/slide125.xml" ContentType="application/vnd.openxmlformats-officedocument.presentationml.slide+xml"/>
  <Override PartName="/ppt/theme/themeOverride42.xml" ContentType="application/vnd.openxmlformats-officedocument.themeOverride+xml"/>
  <Override PartName="/ppt/slides/slide5.xml" ContentType="application/vnd.openxmlformats-officedocument.presentationml.slide+xml"/>
  <Override PartName="/ppt/slides/slide19.xml" ContentType="application/vnd.openxmlformats-officedocument.presentationml.slide+xml"/>
  <Override PartName="/ppt/slides/slide66.xml" ContentType="application/vnd.openxmlformats-officedocument.presentationml.slide+xml"/>
  <Override PartName="/ppt/slides/slide103.xml" ContentType="application/vnd.openxmlformats-officedocument.presentationml.slide+xml"/>
  <Override PartName="/ppt/slides/slide114.xml" ContentType="application/vnd.openxmlformats-officedocument.presentationml.slide+xml"/>
  <Override PartName="/ppt/slideLayouts/slideLayout7.xml" ContentType="application/vnd.openxmlformats-officedocument.presentationml.slideLayout+xml"/>
  <Default Extension="png" ContentType="image/png"/>
  <Override PartName="/ppt/drawings/drawing3.xml" ContentType="application/vnd.openxmlformats-officedocument.drawingml.chartshapes+xml"/>
  <Override PartName="/ppt/theme/themeOverride20.xml" ContentType="application/vnd.openxmlformats-officedocument.themeOverride+xml"/>
  <Override PartName="/ppt/charts/chart29.xml" ContentType="application/vnd.openxmlformats-officedocument.drawingml.chart+xml"/>
  <Override PartName="/ppt/theme/themeOverride31.xml" ContentType="application/vnd.openxmlformats-officedocument.themeOverride+xml"/>
  <Override PartName="/ppt/slides/slide55.xml" ContentType="application/vnd.openxmlformats-officedocument.presentationml.slide+xml"/>
  <Override PartName="/ppt/theme/theme2.xml" ContentType="application/vnd.openxmlformats-officedocument.theme+xml"/>
  <Override PartName="/ppt/theme/themeOverride6.xml" ContentType="application/vnd.openxmlformats-officedocument.themeOverride+xml"/>
  <Override PartName="/ppt/charts/chart18.xml" ContentType="application/vnd.openxmlformats-officedocument.drawingml.chart+xml"/>
  <Override PartName="/ppt/notesSlides/notesSlide57.xml" ContentType="application/vnd.openxmlformats-officedocument.presentationml.notesSlide+xml"/>
  <Override PartName="/ppt/slides/slide33.xml" ContentType="application/vnd.openxmlformats-officedocument.presentationml.slide+xml"/>
  <Override PartName="/ppt/slides/slide44.xml" ContentType="application/vnd.openxmlformats-officedocument.presentationml.slide+xml"/>
  <Override PartName="/ppt/slides/slide80.xml" ContentType="application/vnd.openxmlformats-officedocument.presentationml.slide+xml"/>
  <Override PartName="/ppt/slides/slide91.xml" ContentType="application/vnd.openxmlformats-officedocument.presentationml.slide+xml"/>
  <Default Extension="emf" ContentType="image/x-emf"/>
  <Override PartName="/ppt/notesSlides/notesSlide46.xml" ContentType="application/vnd.openxmlformats-officedocument.presentationml.notesSlide+xml"/>
  <Override PartName="/ppt/charts/chart54.xml" ContentType="application/vnd.openxmlformats-officedocument.drawingml.chart+xml"/>
  <Override PartName="/ppt/presentation.xml" ContentType="application/vnd.openxmlformats-officedocument.presentationml.presentation.main+xml"/>
  <Override PartName="/ppt/slides/slide22.xml" ContentType="application/vnd.openxmlformats-officedocument.presentationml.slide+xml"/>
  <Override PartName="/ppt/notesSlides/notesSlide24.xml" ContentType="application/vnd.openxmlformats-officedocument.presentationml.notesSlide+xml"/>
  <Override PartName="/ppt/notesSlides/notesSlide35.xml" ContentType="application/vnd.openxmlformats-officedocument.presentationml.notesSlide+xml"/>
  <Override PartName="/ppt/charts/chart32.xml" ContentType="application/vnd.openxmlformats-officedocument.drawingml.chart+xml"/>
  <Override PartName="/ppt/charts/chart43.xml" ContentType="application/vnd.openxmlformats-officedocument.drawingml.chart+xml"/>
  <Override PartName="/docProps/app.xml" ContentType="application/vnd.openxmlformats-officedocument.extended-properties+xml"/>
  <Override PartName="/ppt/slides/slide11.xml" ContentType="application/vnd.openxmlformats-officedocument.presentationml.slide+xml"/>
  <Override PartName="/ppt/notesSlides/notesSlide13.xml" ContentType="application/vnd.openxmlformats-officedocument.presentationml.notesSlide+xml"/>
  <Override PartName="/ppt/charts/chart8.xml" ContentType="application/vnd.openxmlformats-officedocument.drawingml.chart+xml"/>
  <Override PartName="/ppt/charts/chart21.xml" ContentType="application/vnd.openxmlformats-officedocument.drawingml.chart+xml"/>
  <Override PartName="/ppt/theme/themeOverride47.xml" ContentType="application/vnd.openxmlformats-officedocument.themeOverride+xml"/>
  <Override PartName="/ppt/slides/slide119.xml" ContentType="application/vnd.openxmlformats-officedocument.presentationml.slide+xml"/>
  <Override PartName="/ppt/slideLayouts/slideLayout10.xml" ContentType="application/vnd.openxmlformats-officedocument.presentationml.slideLayout+xml"/>
  <Override PartName="/ppt/charts/chart10.xml" ContentType="application/vnd.openxmlformats-officedocument.drawingml.chart+xml"/>
  <Override PartName="/ppt/theme/themeOverride36.xml" ContentType="application/vnd.openxmlformats-officedocument.themeOverride+xml"/>
  <Override PartName="/ppt/drawings/drawing14.xml" ContentType="application/vnd.openxmlformats-officedocument.drawingml.chartshapes+xml"/>
  <Override PartName="/ppt/slides/slide108.xml" ContentType="application/vnd.openxmlformats-officedocument.presentationml.slide+xml"/>
  <Override PartName="/ppt/theme/themeOverride25.xml" ContentType="application/vnd.openxmlformats-officedocument.themeOverride+xml"/>
  <Override PartName="/ppt/drawings/drawing8.xml" ContentType="application/vnd.openxmlformats-officedocument.drawingml.chartshapes+xml"/>
  <Override PartName="/ppt/slides/slide49.xml" ContentType="application/vnd.openxmlformats-officedocument.presentationml.slide+xml"/>
  <Override PartName="/ppt/slides/slide96.xml" ContentType="application/vnd.openxmlformats-officedocument.presentationml.slide+xml"/>
  <Override PartName="/ppt/slides/slide144.xml" ContentType="application/vnd.openxmlformats-officedocument.presentationml.slide+xml"/>
  <Override PartName="/ppt/notesSlides/notesSlide4.xml" ContentType="application/vnd.openxmlformats-officedocument.presentationml.notesSlide+xml"/>
  <Override PartName="/ppt/theme/themeOverride14.xml" ContentType="application/vnd.openxmlformats-officedocument.themeOverride+xml"/>
  <Override PartName="/ppt/charts/chart59.xml" ContentType="application/vnd.openxmlformats-officedocument.drawingml.chart+xml"/>
  <Override PartName="/ppt/slides/slide38.xml" ContentType="application/vnd.openxmlformats-officedocument.presentationml.slide+xml"/>
  <Override PartName="/ppt/slides/slide85.xml" ContentType="application/vnd.openxmlformats-officedocument.presentationml.slide+xml"/>
  <Override PartName="/ppt/slides/slide122.xml" ContentType="application/vnd.openxmlformats-officedocument.presentationml.slide+xml"/>
  <Override PartName="/ppt/slides/slide133.xml" ContentType="application/vnd.openxmlformats-officedocument.presentationml.slide+xml"/>
  <Override PartName="/ppt/charts/chart48.xml" ContentType="application/vnd.openxmlformats-officedocument.drawingml.chart+xml"/>
  <Override PartName="/ppt/theme/themeOverride50.xml" ContentType="application/vnd.openxmlformats-officedocument.themeOverride+xml"/>
  <Override PartName="/ppt/slides/slide27.xml" ContentType="application/vnd.openxmlformats-officedocument.presentationml.slide+xml"/>
  <Override PartName="/ppt/slides/slide74.xml" ContentType="application/vnd.openxmlformats-officedocument.presentationml.slide+xml"/>
  <Override PartName="/ppt/slides/slide111.xml" ContentType="application/vnd.openxmlformats-officedocument.presentationml.slide+xml"/>
  <Override PartName="/ppt/slideLayouts/slideLayout4.xml" ContentType="application/vnd.openxmlformats-officedocument.presentationml.slideLayout+xml"/>
  <Override PartName="/ppt/notesSlides/notesSlide29.xml" ContentType="application/vnd.openxmlformats-officedocument.presentationml.notesSlide+xml"/>
  <Override PartName="/ppt/charts/chart37.xml" ContentType="application/vnd.openxmlformats-officedocument.drawingml.chart+xml"/>
  <Override PartName="/ppt/slides/slide2.xml" ContentType="application/vnd.openxmlformats-officedocument.presentationml.slide+xml"/>
  <Override PartName="/ppt/slides/slide16.xml" ContentType="application/vnd.openxmlformats-officedocument.presentationml.slide+xml"/>
  <Override PartName="/ppt/slides/slide52.xml" ContentType="application/vnd.openxmlformats-officedocument.presentationml.slide+xml"/>
  <Override PartName="/ppt/slides/slide63.xml" ContentType="application/vnd.openxmlformats-officedocument.presentationml.slide+xml"/>
  <Override PartName="/ppt/slides/slide100.xml" ContentType="application/vnd.openxmlformats-officedocument.presentationml.slide+xml"/>
  <Override PartName="/ppt/notesSlides/notesSlide18.xml" ContentType="application/vnd.openxmlformats-officedocument.presentationml.notesSlide+xml"/>
  <Override PartName="/ppt/theme/themeOverride3.xml" ContentType="application/vnd.openxmlformats-officedocument.themeOverride+xml"/>
  <Override PartName="/ppt/charts/chart26.xml" ContentType="application/vnd.openxmlformats-officedocument.drawingml.chart+xml"/>
  <Override PartName="/ppt/slides/slide41.xml" ContentType="application/vnd.openxmlformats-officedocument.presentationml.slide+xml"/>
  <Override PartName="/ppt/notesSlides/notesSlide43.xml" ContentType="application/vnd.openxmlformats-officedocument.presentationml.notesSlide+xml"/>
  <Override PartName="/ppt/charts/chart15.xml" ContentType="application/vnd.openxmlformats-officedocument.drawingml.chart+xml"/>
  <Override PartName="/ppt/notesSlides/notesSlide54.xml" ContentType="application/vnd.openxmlformats-officedocument.presentationml.notesSlide+xml"/>
  <Override PartName="/ppt/charts/chart51.xml" ContentType="application/vnd.openxmlformats-officedocument.drawingml.chart+xml"/>
  <Override PartName="/ppt/slides/slide30.xml" ContentType="application/vnd.openxmlformats-officedocument.presentationml.slide+xml"/>
  <Override PartName="/ppt/notesSlides/notesSlide32.xml" ContentType="application/vnd.openxmlformats-officedocument.presentationml.notesSlide+xml"/>
  <Override PartName="/ppt/theme/themeOverride19.xml" ContentType="application/vnd.openxmlformats-officedocument.themeOverride+xml"/>
  <Override PartName="/ppt/charts/chart40.xml" ContentType="application/vnd.openxmlformats-officedocument.drawingml.chart+xml"/>
  <Override PartName="/ppt/slides/slide138.xml" ContentType="application/vnd.openxmlformats-officedocument.presentationml.slide+xml"/>
  <Override PartName="/ppt/notesSlides/notesSlide9.xml" ContentType="application/vnd.openxmlformats-officedocument.presentationml.notesSlide+xml"/>
  <Override PartName="/ppt/notesSlides/notesSlide21.xml" ContentType="application/vnd.openxmlformats-officedocument.presentationml.notesSlide+xml"/>
  <Override PartName="/ppt/theme/themeOverride55.xml" ContentType="application/vnd.openxmlformats-officedocument.themeOverride+xml"/>
  <Override PartName="/ppt/slides/slide79.xml" ContentType="application/vnd.openxmlformats-officedocument.presentationml.slide+xml"/>
  <Override PartName="/ppt/slides/slide127.xml" ContentType="application/vnd.openxmlformats-officedocument.presentationml.slide+xml"/>
  <Override PartName="/ppt/notesSlides/notesSlide10.xml" ContentType="application/vnd.openxmlformats-officedocument.presentationml.notesSlide+xml"/>
  <Override PartName="/ppt/charts/chart5.xml" ContentType="application/vnd.openxmlformats-officedocument.drawingml.chart+xml"/>
  <Override PartName="/ppt/drawings/drawing11.xml" ContentType="application/vnd.openxmlformats-officedocument.drawingml.chartshapes+xml"/>
  <Override PartName="/ppt/theme/themeOverride44.xml" ContentType="application/vnd.openxmlformats-officedocument.themeOverride+xml"/>
  <Override PartName="/ppt/slides/slide7.xml" ContentType="application/vnd.openxmlformats-officedocument.presentationml.slide+xml"/>
  <Override PartName="/ppt/slides/slide68.xml" ContentType="application/vnd.openxmlformats-officedocument.presentationml.slide+xml"/>
  <Override PartName="/ppt/slides/slide116.xml" ContentType="application/vnd.openxmlformats-officedocument.presentationml.slide+xml"/>
  <Override PartName="/ppt/slideLayouts/slideLayout9.xml" ContentType="application/vnd.openxmlformats-officedocument.presentationml.slideLayout+xml"/>
  <Override PartName="/ppt/drawings/drawing5.xml" ContentType="application/vnd.openxmlformats-officedocument.drawingml.chartshapes+xml"/>
  <Override PartName="/ppt/theme/themeOverride22.xml" ContentType="application/vnd.openxmlformats-officedocument.themeOverride+xml"/>
  <Override PartName="/ppt/theme/themeOverride33.xml" ContentType="application/vnd.openxmlformats-officedocument.themeOverride+xml"/>
  <Override PartName="/ppt/slides/slide57.xml" ContentType="application/vnd.openxmlformats-officedocument.presentationml.slide+xml"/>
  <Override PartName="/ppt/slides/slide105.xml" ContentType="application/vnd.openxmlformats-officedocument.presentationml.slide+xml"/>
  <Override PartName="/ppt/slides/slide141.xml" ContentType="application/vnd.openxmlformats-officedocument.presentationml.slide+xml"/>
  <Override PartName="/ppt/notesSlides/notesSlide1.xml" ContentType="application/vnd.openxmlformats-officedocument.presentationml.notesSlide+xml"/>
  <Override PartName="/ppt/theme/themeOverride8.xml" ContentType="application/vnd.openxmlformats-officedocument.themeOverride+xml"/>
  <Override PartName="/ppt/theme/themeOverride11.xml" ContentType="application/vnd.openxmlformats-officedocument.themeOverride+xml"/>
  <Override PartName="/ppt/slides/slide46.xml" ContentType="application/vnd.openxmlformats-officedocument.presentationml.slide+xml"/>
  <Override PartName="/ppt/slides/slide93.xml" ContentType="application/vnd.openxmlformats-officedocument.presentationml.slide+xml"/>
  <Override PartName="/ppt/slides/slide130.xml" ContentType="application/vnd.openxmlformats-officedocument.presentationml.slide+xml"/>
  <Override PartName="/ppt/notesSlides/notesSlide48.xml" ContentType="application/vnd.openxmlformats-officedocument.presentationml.notesSlide+xml"/>
  <Override PartName="/ppt/charts/chart56.xml" ContentType="application/vnd.openxmlformats-officedocument.drawingml.chart+xml"/>
  <Override PartName="/ppt/slides/slide24.xml" ContentType="application/vnd.openxmlformats-officedocument.presentationml.slide+xml"/>
  <Override PartName="/ppt/slides/slide35.xml" ContentType="application/vnd.openxmlformats-officedocument.presentationml.slide+xml"/>
  <Override PartName="/ppt/slides/slide71.xml" ContentType="application/vnd.openxmlformats-officedocument.presentationml.slide+xml"/>
  <Override PartName="/ppt/slides/slide82.xml" ContentType="application/vnd.openxmlformats-officedocument.presentationml.slide+xml"/>
  <Override PartName="/ppt/notesSlides/notesSlide37.xml" ContentType="application/vnd.openxmlformats-officedocument.presentationml.notesSlide+xml"/>
  <Override PartName="/ppt/charts/chart34.xml" ContentType="application/vnd.openxmlformats-officedocument.drawingml.chart+xml"/>
  <Override PartName="/ppt/charts/chart45.xml" ContentType="application/vnd.openxmlformats-officedocument.drawingml.chart+xml"/>
  <Override PartName="/ppt/slides/slide13.xml" ContentType="application/vnd.openxmlformats-officedocument.presentationml.slide+xml"/>
  <Override PartName="/ppt/slides/slide60.xml" ContentType="application/vnd.openxmlformats-officedocument.presentationml.slide+xml"/>
  <Override PartName="/ppt/slideLayouts/slideLayout1.xml" ContentType="application/vnd.openxmlformats-officedocument.presentationml.slideLayout+xml"/>
  <Override PartName="/ppt/notesSlides/notesSlide15.xml" ContentType="application/vnd.openxmlformats-officedocument.presentationml.notesSlide+xml"/>
  <Override PartName="/ppt/notesSlides/notesSlide26.xml" ContentType="application/vnd.openxmlformats-officedocument.presentationml.notesSlide+xml"/>
  <Override PartName="/ppt/charts/chart23.xml" ContentType="application/vnd.openxmlformats-officedocument.drawingml.chart+xml"/>
  <Override PartName="/ppt/charts/chart12.xml" ContentType="application/vnd.openxmlformats-officedocument.drawingml.chart+xml"/>
  <Override PartName="/ppt/notesSlides/notesSlide51.xml" ContentType="application/vnd.openxmlformats-officedocument.presentationml.notesSlide+xml"/>
  <Override PartName="/ppt/theme/themeOverride38.xml" ContentType="application/vnd.openxmlformats-officedocument.themeOverride+xml"/>
  <Override PartName="/ppt/theme/themeOverride49.xml" ContentType="application/vnd.openxmlformats-officedocument.themeOverride+xml"/>
  <Override PartName="/ppt/drawings/drawing16.xml" ContentType="application/vnd.openxmlformats-officedocument.drawingml.chartshapes+xml"/>
  <Override PartName="/ppt/slides/slide139.xml" ContentType="application/vnd.openxmlformats-officedocument.presentationml.slide+xml"/>
  <Override PartName="/ppt/notesSlides/notesSlide11.xml" ContentType="application/vnd.openxmlformats-officedocument.presentationml.notesSlide+xml"/>
  <Override PartName="/ppt/notesSlides/notesSlide40.xml" ContentType="application/vnd.openxmlformats-officedocument.presentationml.notesSlide+xml"/>
  <Override PartName="/ppt/charts/chart6.xml" ContentType="application/vnd.openxmlformats-officedocument.drawingml.chart+xml"/>
  <Override PartName="/ppt/theme/themeOverride27.xml" ContentType="application/vnd.openxmlformats-officedocument.themeOverride+xml"/>
  <Override PartName="/ppt/theme/themeOverride45.xml" ContentType="application/vnd.openxmlformats-officedocument.themeOverride+xml"/>
  <Override PartName="/ppt/theme/themeOverride56.xml" ContentType="application/vnd.openxmlformats-officedocument.themeOverride+xml"/>
  <Override PartName="/ppt/slides/slide98.xml" ContentType="application/vnd.openxmlformats-officedocument.presentationml.slide+xml"/>
  <Override PartName="/ppt/slides/slide117.xml" ContentType="application/vnd.openxmlformats-officedocument.presentationml.slide+xml"/>
  <Override PartName="/ppt/slides/slide128.xml" ContentType="application/vnd.openxmlformats-officedocument.presentationml.slide+xml"/>
  <Override PartName="/ppt/slides/slide146.xml" ContentType="application/vnd.openxmlformats-officedocument.presentationml.slide+xml"/>
  <Override PartName="/ppt/notesSlides/notesSlide6.xml" ContentType="application/vnd.openxmlformats-officedocument.presentationml.notesSlide+xml"/>
  <Override PartName="/ppt/theme/themeOverride16.xml" ContentType="application/vnd.openxmlformats-officedocument.themeOverride+xml"/>
  <Override PartName="/ppt/theme/themeOverride34.xml" ContentType="application/vnd.openxmlformats-officedocument.themeOverride+xml"/>
  <Override PartName="/ppt/drawings/drawing12.xml" ContentType="application/vnd.openxmlformats-officedocument.drawingml.chartshapes+xml"/>
  <Override PartName="/ppt/slides/slide8.xml" ContentType="application/vnd.openxmlformats-officedocument.presentationml.slide+xml"/>
  <Override PartName="/ppt/slides/slide69.xml" ContentType="application/vnd.openxmlformats-officedocument.presentationml.slide+xml"/>
  <Override PartName="/ppt/slides/slide87.xml" ContentType="application/vnd.openxmlformats-officedocument.presentationml.slide+xml"/>
  <Override PartName="/ppt/slides/slide106.xml" ContentType="application/vnd.openxmlformats-officedocument.presentationml.slide+xml"/>
  <Override PartName="/ppt/slides/slide124.xml" ContentType="application/vnd.openxmlformats-officedocument.presentationml.slide+xml"/>
  <Override PartName="/ppt/slides/slide135.xml" ContentType="application/vnd.openxmlformats-officedocument.presentationml.slide+xml"/>
  <Override PartName="/ppt/charts/chart2.xml" ContentType="application/vnd.openxmlformats-officedocument.drawingml.chart+xml"/>
  <Override PartName="/ppt/theme/themeOverride9.xml" ContentType="application/vnd.openxmlformats-officedocument.themeOverride+xml"/>
  <Override PartName="/ppt/drawings/drawing6.xml" ContentType="application/vnd.openxmlformats-officedocument.drawingml.chartshapes+xml"/>
  <Override PartName="/ppt/theme/themeOverride23.xml" ContentType="application/vnd.openxmlformats-officedocument.themeOverride+xml"/>
  <Override PartName="/ppt/theme/themeOverride41.xml" ContentType="application/vnd.openxmlformats-officedocument.themeOverride+xml"/>
  <Override PartName="/ppt/theme/themeOverride52.xml" ContentType="application/vnd.openxmlformats-officedocument.themeOverride+xml"/>
  <Override PartName="/ppt/slides/slide29.xml" ContentType="application/vnd.openxmlformats-officedocument.presentationml.slide+xml"/>
  <Override PartName="/ppt/slides/slide76.xml" ContentType="application/vnd.openxmlformats-officedocument.presentationml.slide+xml"/>
  <Override PartName="/ppt/slides/slide113.xml" ContentType="application/vnd.openxmlformats-officedocument.presentationml.slide+xml"/>
  <Override PartName="/ppt/theme/themeOverride30.xml" ContentType="application/vnd.openxmlformats-officedocument.themeOverride+xml"/>
  <Override PartName="/ppt/charts/chart39.xml" ContentType="application/vnd.openxmlformats-officedocument.drawingml.chart+xml"/>
  <Override PartName="/ppt/slides/slide4.xml" ContentType="application/vnd.openxmlformats-officedocument.presentationml.slide+xml"/>
  <Override PartName="/ppt/slides/slide18.xml" ContentType="application/vnd.openxmlformats-officedocument.presentationml.slide+xml"/>
  <Override PartName="/ppt/slides/slide54.xml" ContentType="application/vnd.openxmlformats-officedocument.presentationml.slide+xml"/>
  <Override PartName="/ppt/slides/slide65.xml" ContentType="application/vnd.openxmlformats-officedocument.presentationml.slide+xml"/>
  <Override PartName="/ppt/slides/slide102.xml" ContentType="application/vnd.openxmlformats-officedocument.presentationml.slide+xml"/>
  <Override PartName="/ppt/slideLayouts/slideLayout6.xml" ContentType="application/vnd.openxmlformats-officedocument.presentationml.slideLayout+xml"/>
  <Override PartName="/ppt/drawings/drawing2.xml" ContentType="application/vnd.openxmlformats-officedocument.drawingml.chartshapes+xml"/>
  <Override PartName="/ppt/theme/themeOverride5.xml" ContentType="application/vnd.openxmlformats-officedocument.themeOverride+xml"/>
  <Override PartName="/ppt/charts/chart28.xml" ContentType="application/vnd.openxmlformats-officedocument.drawingml.chart+xml"/>
  <Override PartName="/ppt/slides/slide43.xml" ContentType="application/vnd.openxmlformats-officedocument.presentationml.slide+xml"/>
  <Override PartName="/ppt/slides/slide90.xml" ContentType="application/vnd.openxmlformats-officedocument.presentationml.slide+xml"/>
  <Override PartName="/ppt/theme/theme1.xml" ContentType="application/vnd.openxmlformats-officedocument.theme+xml"/>
  <Override PartName="/ppt/notesSlides/notesSlide45.xml" ContentType="application/vnd.openxmlformats-officedocument.presentationml.notesSlide+xml"/>
  <Override PartName="/ppt/charts/chart17.xml" ContentType="application/vnd.openxmlformats-officedocument.drawingml.chart+xml"/>
  <Override PartName="/ppt/notesSlides/notesSlide56.xml" ContentType="application/vnd.openxmlformats-officedocument.presentationml.notesSlide+xml"/>
  <Override PartName="/ppt/charts/chart53.xml" ContentType="application/vnd.openxmlformats-officedocument.drawingml.chart+xml"/>
  <Override PartName="/ppt/slides/slide32.xml" ContentType="application/vnd.openxmlformats-officedocument.presentationml.slide+xml"/>
  <Override PartName="/ppt/notesSlides/notesSlide34.xml" ContentType="application/vnd.openxmlformats-officedocument.presentationml.notesSlide+xml"/>
  <Override PartName="/ppt/charts/chart42.xml" ContentType="application/vnd.openxmlformats-officedocument.drawingml.chart+xml"/>
  <Override PartName="/ppt/slides/slide10.xml" ContentType="application/vnd.openxmlformats-officedocument.presentationml.slide+xml"/>
  <Override PartName="/ppt/slides/slide21.xml" ContentType="application/vnd.openxmlformats-officedocument.presentationml.slide+xml"/>
  <Override PartName="/ppt/notesSlides/notesSlide23.xml" ContentType="application/vnd.openxmlformats-officedocument.presentationml.notesSlide+xml"/>
  <Override PartName="/ppt/charts/chart31.xml" ContentType="application/vnd.openxmlformats-officedocument.drawingml.chart+xml"/>
  <Override PartName="/ppt/slides/slide129.xml" ContentType="application/vnd.openxmlformats-officedocument.presentationml.slide+xml"/>
  <Override PartName="/ppt/notesSlides/notesSlide12.xml" ContentType="application/vnd.openxmlformats-officedocument.presentationml.notesSlide+xml"/>
  <Override PartName="/ppt/charts/chart7.xml" ContentType="application/vnd.openxmlformats-officedocument.drawingml.chart+xml"/>
  <Override PartName="/ppt/charts/chart20.xml" ContentType="application/vnd.openxmlformats-officedocument.drawingml.chart+xml"/>
  <Override PartName="/ppt/drawings/drawing13.xml" ContentType="application/vnd.openxmlformats-officedocument.drawingml.chartshapes+xml"/>
  <Override PartName="/ppt/theme/themeOverride46.xml" ContentType="application/vnd.openxmlformats-officedocument.themeOverride+xml"/>
  <Override PartName="/ppt/slides/slide118.xml" ContentType="application/vnd.openxmlformats-officedocument.presentationml.slide+xml"/>
  <Override PartName="/ppt/theme/themeOverride24.xml" ContentType="application/vnd.openxmlformats-officedocument.themeOverride+xml"/>
  <Override PartName="/ppt/drawings/drawing7.xml" ContentType="application/vnd.openxmlformats-officedocument.drawingml.chartshapes+xml"/>
  <Override PartName="/ppt/theme/themeOverride35.xml" ContentType="application/vnd.openxmlformats-officedocument.themeOverride+xml"/>
  <Override PartName="/ppt/slides/slide9.xml" ContentType="application/vnd.openxmlformats-officedocument.presentationml.slide+xml"/>
  <Override PartName="/ppt/slides/slide59.xml" ContentType="application/vnd.openxmlformats-officedocument.presentationml.slide+xml"/>
  <Override PartName="/ppt/slides/slide107.xml" ContentType="application/vnd.openxmlformats-officedocument.presentationml.slide+xml"/>
  <Override PartName="/ppt/slides/slide143.xml" ContentType="application/vnd.openxmlformats-officedocument.presentationml.slide+xml"/>
  <Override PartName="/ppt/viewProps.xml" ContentType="application/vnd.openxmlformats-officedocument.presentationml.viewProps+xml"/>
  <Override PartName="/ppt/theme/themeOverride13.xml" ContentType="application/vnd.openxmlformats-officedocument.themeOverride+xml"/>
  <Override PartName="/ppt/slides/slide48.xml" ContentType="application/vnd.openxmlformats-officedocument.presentationml.slide+xml"/>
  <Override PartName="/ppt/slides/slide95.xml" ContentType="application/vnd.openxmlformats-officedocument.presentationml.slide+xml"/>
  <Override PartName="/ppt/slides/slide132.xml" ContentType="application/vnd.openxmlformats-officedocument.presentationml.slide+xml"/>
  <Override PartName="/ppt/notesSlides/notesSlide3.xml" ContentType="application/vnd.openxmlformats-officedocument.presentationml.notesSlide+xml"/>
  <Override PartName="/ppt/charts/chart58.xml" ContentType="application/vnd.openxmlformats-officedocument.drawingml.chart+xml"/>
  <Override PartName="/ppt/slides/slide26.xml" ContentType="application/vnd.openxmlformats-officedocument.presentationml.slide+xml"/>
  <Override PartName="/ppt/slides/slide37.xml" ContentType="application/vnd.openxmlformats-officedocument.presentationml.slide+xml"/>
  <Override PartName="/ppt/slides/slide73.xml" ContentType="application/vnd.openxmlformats-officedocument.presentationml.slide+xml"/>
  <Override PartName="/ppt/slides/slide84.xml" ContentType="application/vnd.openxmlformats-officedocument.presentationml.slide+xml"/>
  <Override PartName="/ppt/slides/slide121.xml" ContentType="application/vnd.openxmlformats-officedocument.presentationml.slide+xml"/>
  <Override PartName="/ppt/presProps.xml" ContentType="application/vnd.openxmlformats-officedocument.presentationml.presProps+xml"/>
  <Override PartName="/ppt/notesSlides/notesSlide39.xml" ContentType="application/vnd.openxmlformats-officedocument.presentationml.notesSlide+xml"/>
  <Override PartName="/ppt/charts/chart36.xml" ContentType="application/vnd.openxmlformats-officedocument.drawingml.chart+xml"/>
  <Override PartName="/ppt/charts/chart47.xml" ContentType="application/vnd.openxmlformats-officedocument.drawingml.chart+xml"/>
  <Override PartName="/ppt/slides/slide1.xml" ContentType="application/vnd.openxmlformats-officedocument.presentationml.slide+xml"/>
  <Override PartName="/ppt/slides/slide15.xml" ContentType="application/vnd.openxmlformats-officedocument.presentationml.slide+xml"/>
  <Override PartName="/ppt/slides/slide62.xml" ContentType="application/vnd.openxmlformats-officedocument.presentationml.slide+xml"/>
  <Override PartName="/ppt/slides/slide110.xml" ContentType="application/vnd.openxmlformats-officedocument.presentationml.slide+xml"/>
  <Override PartName="/ppt/slideLayouts/slideLayout3.xml" ContentType="application/vnd.openxmlformats-officedocument.presentationml.slideLayout+xml"/>
  <Override PartName="/ppt/notesSlides/notesSlide17.xml" ContentType="application/vnd.openxmlformats-officedocument.presentationml.notesSlide+xml"/>
  <Override PartName="/ppt/notesSlides/notesSlide28.xml" ContentType="application/vnd.openxmlformats-officedocument.presentationml.notesSlide+xml"/>
  <Override PartName="/ppt/charts/chart25.xml" ContentType="application/vnd.openxmlformats-officedocument.drawingml.chart+xml"/>
  <Override PartName="/ppt/slides/slide51.xml" ContentType="application/vnd.openxmlformats-officedocument.presentationml.slide+xml"/>
  <Override PartName="/ppt/theme/themeOverride2.xml" ContentType="application/vnd.openxmlformats-officedocument.themeOverride+xml"/>
  <Override PartName="/ppt/charts/chart14.xml" ContentType="application/vnd.openxmlformats-officedocument.drawingml.chart+xml"/>
  <Override PartName="/ppt/notesSlides/notesSlide53.xml" ContentType="application/vnd.openxmlformats-officedocument.presentationml.notesSlide+xml"/>
  <Override PartName="/ppt/charts/chart61.xml" ContentType="application/vnd.openxmlformats-officedocument.drawingml.chart+xml"/>
  <Override PartName="/ppt/slides/slide40.xml" ContentType="application/vnd.openxmlformats-officedocument.presentationml.slide+xml"/>
  <Override PartName="/ppt/notesSlides/notesSlide42.xml" ContentType="application/vnd.openxmlformats-officedocument.presentationml.notesSlide+xml"/>
  <Override PartName="/ppt/theme/themeOverride29.xml" ContentType="application/vnd.openxmlformats-officedocument.themeOverride+xml"/>
  <Override PartName="/ppt/charts/chart50.xml" ContentType="application/vnd.openxmlformats-officedocument.drawingml.chart+xml"/>
  <Override PartName="/ppt/slides/slide148.xml" ContentType="application/vnd.openxmlformats-officedocument.presentationml.slide+xml"/>
  <Override PartName="/ppt/notesSlides/notesSlide8.xml" ContentType="application/vnd.openxmlformats-officedocument.presentationml.notesSlide+xml"/>
  <Override PartName="/ppt/notesSlides/notesSlide20.xml" ContentType="application/vnd.openxmlformats-officedocument.presentationml.notesSlide+xml"/>
  <Override PartName="/ppt/notesSlides/notesSlide31.xml" ContentType="application/vnd.openxmlformats-officedocument.presentationml.notesSlide+xml"/>
  <Override PartName="/ppt/theme/themeOverride18.xml" ContentType="application/vnd.openxmlformats-officedocument.themeOverride+xml"/>
  <Override PartName="/ppt/slides/slide89.xml" ContentType="application/vnd.openxmlformats-officedocument.presentationml.slide+xml"/>
  <Override PartName="/ppt/slides/slide126.xml" ContentType="application/vnd.openxmlformats-officedocument.presentationml.slide+xml"/>
  <Override PartName="/ppt/slides/slide137.xml" ContentType="application/vnd.openxmlformats-officedocument.presentationml.slide+xml"/>
  <Override PartName="/ppt/charts/chart4.xml" ContentType="application/vnd.openxmlformats-officedocument.drawingml.chart+xml"/>
  <Override PartName="/ppt/theme/themeOverride43.xml" ContentType="application/vnd.openxmlformats-officedocument.themeOverride+xml"/>
  <Override PartName="/ppt/theme/themeOverride54.xml" ContentType="application/vnd.openxmlformats-officedocument.themeOverride+xml"/>
  <Override PartName="/ppt/slides/slide78.xml" ContentType="application/vnd.openxmlformats-officedocument.presentationml.slide+xml"/>
  <Override PartName="/ppt/slides/slide115.xml" ContentType="application/vnd.openxmlformats-officedocument.presentationml.slide+xml"/>
  <Override PartName="/ppt/theme/themeOverride32.xml" ContentType="application/vnd.openxmlformats-officedocument.themeOverride+xml"/>
  <Override PartName="/ppt/drawings/drawing10.xml" ContentType="application/vnd.openxmlformats-officedocument.drawingml.chartshapes+xml"/>
  <Override PartName="/docProps/core.xml" ContentType="application/vnd.openxmlformats-package.core-properties+xml"/>
  <Override PartName="/ppt/slides/slide6.xml" ContentType="application/vnd.openxmlformats-officedocument.presentationml.slide+xml"/>
  <Override PartName="/ppt/slides/slide56.xml" ContentType="application/vnd.openxmlformats-officedocument.presentationml.slide+xml"/>
  <Override PartName="/ppt/slides/slide67.xml" ContentType="application/vnd.openxmlformats-officedocument.presentationml.slide+xml"/>
  <Override PartName="/ppt/slides/slide104.xml" ContentType="application/vnd.openxmlformats-officedocument.presentationml.slide+xml"/>
  <Override PartName="/ppt/slideLayouts/slideLayout8.xml" ContentType="application/vnd.openxmlformats-officedocument.presentationml.slideLayout+xml"/>
  <Override PartName="/ppt/theme/themeOverride7.xml" ContentType="application/vnd.openxmlformats-officedocument.themeOverride+xml"/>
  <Override PartName="/ppt/drawings/drawing4.xml" ContentType="application/vnd.openxmlformats-officedocument.drawingml.chartshapes+xml"/>
  <Override PartName="/ppt/theme/themeOverride21.xml" ContentType="application/vnd.openxmlformats-officedocument.themeOverride+xml"/>
  <Override PartName="/ppt/slideMasters/slideMaster1.xml" ContentType="application/vnd.openxmlformats-officedocument.presentationml.slideMaster+xml"/>
  <Override PartName="/ppt/slides/slide45.xml" ContentType="application/vnd.openxmlformats-officedocument.presentationml.slide+xml"/>
  <Override PartName="/ppt/slides/slide92.xml" ContentType="application/vnd.openxmlformats-officedocument.presentationml.slide+xml"/>
  <Override PartName="/ppt/slides/slide140.xml" ContentType="application/vnd.openxmlformats-officedocument.presentationml.slide+xml"/>
  <Override PartName="/ppt/theme/themeOverride10.xml" ContentType="application/vnd.openxmlformats-officedocument.themeOverride+xml"/>
  <Override PartName="/ppt/charts/chart19.xml" ContentType="application/vnd.openxmlformats-officedocument.drawingml.chart+xml"/>
  <Override PartName="/ppt/notesSlides/notesSlide47.xml" ContentType="application/vnd.openxmlformats-officedocument.presentationml.notesSlide+xml"/>
  <Override PartName="/ppt/notesSlides/notesSlide58.xml" ContentType="application/vnd.openxmlformats-officedocument.presentationml.notesSlide+xml"/>
  <Override PartName="/ppt/charts/chart55.xml" ContentType="application/vnd.openxmlformats-officedocument.drawingml.chart+xml"/>
  <Override PartName="/ppt/slides/slide34.xml" ContentType="application/vnd.openxmlformats-officedocument.presentationml.slide+xml"/>
  <Override PartName="/ppt/slides/slide81.xml" ContentType="application/vnd.openxmlformats-officedocument.presentationml.slide+xml"/>
  <Override PartName="/ppt/notesSlides/notesSlide36.xml" ContentType="application/vnd.openxmlformats-officedocument.presentationml.notesSlide+xml"/>
  <Override PartName="/ppt/charts/chart44.xml" ContentType="application/vnd.openxmlformats-officedocument.drawingml.chart+xml"/>
  <Default Extension="rels" ContentType="application/vnd.openxmlformats-package.relationships+xml"/>
  <Override PartName="/ppt/slides/slide23.xml" ContentType="application/vnd.openxmlformats-officedocument.presentationml.slide+xml"/>
  <Override PartName="/ppt/slides/slide70.xml" ContentType="application/vnd.openxmlformats-officedocument.presentationml.slide+xml"/>
  <Override PartName="/ppt/notesSlides/notesSlide25.xml" ContentType="application/vnd.openxmlformats-officedocument.presentationml.notesSlide+xml"/>
  <Override PartName="/ppt/charts/chart33.xml" ContentType="application/vnd.openxmlformats-officedocument.drawingml.chart+xml"/>
  <Override PartName="/ppt/slides/slide12.xml" ContentType="application/vnd.openxmlformats-officedocument.presentationml.slide+xml"/>
  <Override PartName="/ppt/slideLayouts/slideLayout11.xml" ContentType="application/vnd.openxmlformats-officedocument.presentationml.slideLayout+xml"/>
  <Override PartName="/ppt/notesSlides/notesSlide14.xml" ContentType="application/vnd.openxmlformats-officedocument.presentationml.notesSlide+xml"/>
  <Override PartName="/ppt/charts/chart9.xml" ContentType="application/vnd.openxmlformats-officedocument.drawingml.chart+xml"/>
  <Override PartName="/ppt/charts/chart11.xml" ContentType="application/vnd.openxmlformats-officedocument.drawingml.chart+xml"/>
  <Override PartName="/ppt/charts/chart22.xml" ContentType="application/vnd.openxmlformats-officedocument.drawingml.chart+xml"/>
  <Override PartName="/ppt/theme/themeOverride48.xml" ContentType="application/vnd.openxmlformats-officedocument.themeOverride+xml"/>
  <Override PartName="/ppt/drawings/drawing15.xml" ContentType="application/vnd.openxmlformats-officedocument.drawingml.chartshapes+xml"/>
  <Override PartName="/ppt/notesSlides/notesSlide50.xml" ContentType="application/vnd.openxmlformats-officedocument.presentationml.notesSlide+xml"/>
  <Override PartName="/ppt/drawings/drawing9.xml" ContentType="application/vnd.openxmlformats-officedocument.drawingml.chartshapes+xml"/>
  <Override PartName="/ppt/theme/themeOverride37.xml" ContentType="application/vnd.openxmlformats-officedocument.themeOverride+xml"/>
  <Override PartName="/ppt/slides/slide109.xml" ContentType="application/vnd.openxmlformats-officedocument.presentationml.slide+xml"/>
  <Override PartName="/ppt/slides/slide145.xml" ContentType="application/vnd.openxmlformats-officedocument.presentationml.slide+xml"/>
  <Override PartName="/ppt/theme/themeOverride15.xml" ContentType="application/vnd.openxmlformats-officedocument.themeOverride+xml"/>
  <Override PartName="/ppt/theme/themeOverride26.xml" ContentType="application/vnd.openxmlformats-officedocument.themeOverride+xml"/>
  <Override PartName="/ppt/slides/slide97.xml" ContentType="application/vnd.openxmlformats-officedocument.presentationml.slide+xml"/>
  <Override PartName="/ppt/slides/slide134.xml" ContentType="application/vnd.openxmlformats-officedocument.presentationml.slide+xml"/>
  <Override PartName="/ppt/notesSlides/notesSlide5.xml" ContentType="application/vnd.openxmlformats-officedocument.presentationml.notesSlide+xml"/>
  <Override PartName="/ppt/charts/chart1.xml" ContentType="application/vnd.openxmlformats-officedocument.drawingml.chart+xml"/>
  <Override PartName="/ppt/theme/themeOverride51.xml" ContentType="application/vnd.openxmlformats-officedocument.themeOverride+xml"/>
  <Override PartName="/ppt/slides/slide28.xml" ContentType="application/vnd.openxmlformats-officedocument.presentationml.slide+xml"/>
  <Override PartName="/ppt/slides/slide39.xml" ContentType="application/vnd.openxmlformats-officedocument.presentationml.slide+xml"/>
  <Override PartName="/ppt/slides/slide75.xml" ContentType="application/vnd.openxmlformats-officedocument.presentationml.slide+xml"/>
  <Override PartName="/ppt/slides/slide86.xml" ContentType="application/vnd.openxmlformats-officedocument.presentationml.slide+xml"/>
  <Override PartName="/ppt/slides/slide123.xml" ContentType="application/vnd.openxmlformats-officedocument.presentationml.slide+xml"/>
  <Override PartName="/ppt/theme/themeOverride40.xml" ContentType="application/vnd.openxmlformats-officedocument.themeOverride+xml"/>
  <Override PartName="/ppt/charts/chart49.xml" ContentType="application/vnd.openxmlformats-officedocument.drawingml.chart+xml"/>
  <Override PartName="/ppt/slides/slide3.xml" ContentType="application/vnd.openxmlformats-officedocument.presentationml.slide+xml"/>
  <Override PartName="/ppt/slides/slide17.xml" ContentType="application/vnd.openxmlformats-officedocument.presentationml.slide+xml"/>
  <Override PartName="/ppt/slides/slide64.xml" ContentType="application/vnd.openxmlformats-officedocument.presentationml.slide+xml"/>
  <Override PartName="/ppt/slides/slide101.xml" ContentType="application/vnd.openxmlformats-officedocument.presentationml.slide+xml"/>
  <Override PartName="/ppt/slides/slide112.xml" ContentType="application/vnd.openxmlformats-officedocument.presentationml.slide+xml"/>
  <Override PartName="/ppt/slideLayouts/slideLayout5.xml" ContentType="application/vnd.openxmlformats-officedocument.presentationml.slideLayout+xml"/>
  <Override PartName="/ppt/notesSlides/notesSlide19.xml" ContentType="application/vnd.openxmlformats-officedocument.presentationml.notesSlide+xml"/>
  <Override PartName="/ppt/drawings/drawing1.xml" ContentType="application/vnd.openxmlformats-officedocument.drawingml.chartshapes+xml"/>
  <Override PartName="/ppt/charts/chart27.xml" ContentType="application/vnd.openxmlformats-officedocument.drawingml.chart+xml"/>
  <Override PartName="/ppt/charts/chart38.xml" ContentType="application/vnd.openxmlformats-officedocument.drawingml.chart+xml"/>
  <Override PartName="/ppt/slides/slide53.xml" ContentType="application/vnd.openxmlformats-officedocument.presentationml.slide+xml"/>
  <Default Extension="jpeg" ContentType="image/jpeg"/>
  <Override PartName="/ppt/theme/themeOverride4.xml" ContentType="application/vnd.openxmlformats-officedocument.themeOverride+xml"/>
  <Override PartName="/ppt/charts/chart16.xml" ContentType="application/vnd.openxmlformats-officedocument.drawingml.chart+xml"/>
  <Override PartName="/ppt/notesSlides/notesSlide55.xml" ContentType="application/vnd.openxmlformats-officedocument.presentationml.notesSlide+xml"/>
  <Override PartName="/ppt/slides/slide31.xml" ContentType="application/vnd.openxmlformats-officedocument.presentationml.slide+xml"/>
  <Override PartName="/ppt/slides/slide42.xml" ContentType="application/vnd.openxmlformats-officedocument.presentationml.slide+xml"/>
  <Override PartName="/ppt/notesSlides/notesSlide44.xml" ContentType="application/vnd.openxmlformats-officedocument.presentationml.notesSlide+xml"/>
  <Override PartName="/ppt/charts/chart52.xml" ContentType="application/vnd.openxmlformats-officedocument.drawingml.chart+xml"/>
  <Override PartName="/ppt/slides/slide20.xml" ContentType="application/vnd.openxmlformats-officedocument.presentationml.slide+xml"/>
  <Override PartName="/ppt/notesSlides/notesSlide22.xml" ContentType="application/vnd.openxmlformats-officedocument.presentationml.notesSlide+xml"/>
  <Override PartName="/ppt/notesSlides/notesSlide33.xml" ContentType="application/vnd.openxmlformats-officedocument.presentationml.notesSlide+xml"/>
  <Override PartName="/ppt/charts/chart30.xml" ContentType="application/vnd.openxmlformats-officedocument.drawingml.chart+xml"/>
  <Override PartName="/ppt/charts/chart41.xml" ContentType="application/vnd.openxmlformats-officedocument.drawingml.chart+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Lst>
  <p:notesMasterIdLst>
    <p:notesMasterId r:id="rId150"/>
  </p:notesMasterIdLst>
  <p:sldIdLst>
    <p:sldId id="269" r:id="rId2"/>
    <p:sldId id="270" r:id="rId3"/>
    <p:sldId id="271" r:id="rId4"/>
    <p:sldId id="272" r:id="rId5"/>
    <p:sldId id="273" r:id="rId6"/>
    <p:sldId id="274" r:id="rId7"/>
    <p:sldId id="275" r:id="rId8"/>
    <p:sldId id="276" r:id="rId9"/>
    <p:sldId id="277" r:id="rId10"/>
    <p:sldId id="278" r:id="rId11"/>
    <p:sldId id="279" r:id="rId12"/>
    <p:sldId id="280" r:id="rId13"/>
    <p:sldId id="281" r:id="rId14"/>
    <p:sldId id="282" r:id="rId15"/>
    <p:sldId id="283" r:id="rId16"/>
    <p:sldId id="417" r:id="rId17"/>
    <p:sldId id="285" r:id="rId18"/>
    <p:sldId id="286" r:id="rId19"/>
    <p:sldId id="287" r:id="rId20"/>
    <p:sldId id="288" r:id="rId21"/>
    <p:sldId id="289" r:id="rId22"/>
    <p:sldId id="290" r:id="rId23"/>
    <p:sldId id="291" r:id="rId24"/>
    <p:sldId id="292" r:id="rId25"/>
    <p:sldId id="293" r:id="rId26"/>
    <p:sldId id="294" r:id="rId27"/>
    <p:sldId id="295" r:id="rId28"/>
    <p:sldId id="296" r:id="rId29"/>
    <p:sldId id="297" r:id="rId30"/>
    <p:sldId id="298" r:id="rId31"/>
    <p:sldId id="299" r:id="rId32"/>
    <p:sldId id="300" r:id="rId33"/>
    <p:sldId id="301" r:id="rId34"/>
    <p:sldId id="302" r:id="rId35"/>
    <p:sldId id="303" r:id="rId36"/>
    <p:sldId id="304" r:id="rId37"/>
    <p:sldId id="305" r:id="rId38"/>
    <p:sldId id="306" r:id="rId39"/>
    <p:sldId id="307" r:id="rId40"/>
    <p:sldId id="308" r:id="rId41"/>
    <p:sldId id="309" r:id="rId42"/>
    <p:sldId id="310" r:id="rId43"/>
    <p:sldId id="311" r:id="rId44"/>
    <p:sldId id="312" r:id="rId45"/>
    <p:sldId id="313" r:id="rId46"/>
    <p:sldId id="314" r:id="rId47"/>
    <p:sldId id="315" r:id="rId48"/>
    <p:sldId id="316" r:id="rId49"/>
    <p:sldId id="317" r:id="rId50"/>
    <p:sldId id="318" r:id="rId51"/>
    <p:sldId id="319" r:id="rId52"/>
    <p:sldId id="320" r:id="rId53"/>
    <p:sldId id="321" r:id="rId54"/>
    <p:sldId id="322" r:id="rId55"/>
    <p:sldId id="323" r:id="rId56"/>
    <p:sldId id="324" r:id="rId57"/>
    <p:sldId id="325" r:id="rId58"/>
    <p:sldId id="326" r:id="rId59"/>
    <p:sldId id="327" r:id="rId60"/>
    <p:sldId id="328" r:id="rId61"/>
    <p:sldId id="329" r:id="rId62"/>
    <p:sldId id="330" r:id="rId63"/>
    <p:sldId id="331" r:id="rId64"/>
    <p:sldId id="332" r:id="rId65"/>
    <p:sldId id="333" r:id="rId66"/>
    <p:sldId id="334" r:id="rId67"/>
    <p:sldId id="335" r:id="rId68"/>
    <p:sldId id="336" r:id="rId69"/>
    <p:sldId id="337" r:id="rId70"/>
    <p:sldId id="338" r:id="rId71"/>
    <p:sldId id="339" r:id="rId72"/>
    <p:sldId id="340" r:id="rId73"/>
    <p:sldId id="341" r:id="rId74"/>
    <p:sldId id="342" r:id="rId75"/>
    <p:sldId id="343" r:id="rId76"/>
    <p:sldId id="344" r:id="rId77"/>
    <p:sldId id="345" r:id="rId78"/>
    <p:sldId id="346" r:id="rId79"/>
    <p:sldId id="347" r:id="rId80"/>
    <p:sldId id="348" r:id="rId81"/>
    <p:sldId id="349" r:id="rId82"/>
    <p:sldId id="350" r:id="rId83"/>
    <p:sldId id="351" r:id="rId84"/>
    <p:sldId id="352" r:id="rId85"/>
    <p:sldId id="353" r:id="rId86"/>
    <p:sldId id="354" r:id="rId87"/>
    <p:sldId id="355" r:id="rId88"/>
    <p:sldId id="356" r:id="rId89"/>
    <p:sldId id="357" r:id="rId90"/>
    <p:sldId id="358" r:id="rId91"/>
    <p:sldId id="359" r:id="rId92"/>
    <p:sldId id="360" r:id="rId93"/>
    <p:sldId id="361" r:id="rId94"/>
    <p:sldId id="362" r:id="rId95"/>
    <p:sldId id="363" r:id="rId96"/>
    <p:sldId id="364" r:id="rId97"/>
    <p:sldId id="365" r:id="rId98"/>
    <p:sldId id="366" r:id="rId99"/>
    <p:sldId id="367" r:id="rId100"/>
    <p:sldId id="368" r:id="rId101"/>
    <p:sldId id="369" r:id="rId102"/>
    <p:sldId id="370" r:id="rId103"/>
    <p:sldId id="371" r:id="rId104"/>
    <p:sldId id="372" r:id="rId105"/>
    <p:sldId id="373" r:id="rId106"/>
    <p:sldId id="374" r:id="rId107"/>
    <p:sldId id="375" r:id="rId108"/>
    <p:sldId id="376" r:id="rId109"/>
    <p:sldId id="377" r:id="rId110"/>
    <p:sldId id="378" r:id="rId111"/>
    <p:sldId id="379" r:id="rId112"/>
    <p:sldId id="380" r:id="rId113"/>
    <p:sldId id="381" r:id="rId114"/>
    <p:sldId id="382" r:id="rId115"/>
    <p:sldId id="383" r:id="rId116"/>
    <p:sldId id="384" r:id="rId117"/>
    <p:sldId id="385" r:id="rId118"/>
    <p:sldId id="386" r:id="rId119"/>
    <p:sldId id="387" r:id="rId120"/>
    <p:sldId id="388" r:id="rId121"/>
    <p:sldId id="389" r:id="rId122"/>
    <p:sldId id="390" r:id="rId123"/>
    <p:sldId id="391" r:id="rId124"/>
    <p:sldId id="392" r:id="rId125"/>
    <p:sldId id="393" r:id="rId126"/>
    <p:sldId id="394" r:id="rId127"/>
    <p:sldId id="395" r:id="rId128"/>
    <p:sldId id="396" r:id="rId129"/>
    <p:sldId id="397" r:id="rId130"/>
    <p:sldId id="398" r:id="rId131"/>
    <p:sldId id="399" r:id="rId132"/>
    <p:sldId id="400" r:id="rId133"/>
    <p:sldId id="401" r:id="rId134"/>
    <p:sldId id="402" r:id="rId135"/>
    <p:sldId id="403" r:id="rId136"/>
    <p:sldId id="404" r:id="rId137"/>
    <p:sldId id="405" r:id="rId138"/>
    <p:sldId id="406" r:id="rId139"/>
    <p:sldId id="407" r:id="rId140"/>
    <p:sldId id="408" r:id="rId141"/>
    <p:sldId id="409" r:id="rId142"/>
    <p:sldId id="410" r:id="rId143"/>
    <p:sldId id="411" r:id="rId144"/>
    <p:sldId id="412" r:id="rId145"/>
    <p:sldId id="413" r:id="rId146"/>
    <p:sldId id="414" r:id="rId147"/>
    <p:sldId id="415" r:id="rId148"/>
    <p:sldId id="416" r:id="rId149"/>
  </p:sldIdLst>
  <p:sldSz cx="9144000" cy="6858000" type="screen4x3"/>
  <p:notesSz cx="9939338" cy="6807200"/>
  <p:defaultTex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defaultTextStyle>
  <p:extLst>
    <p:ext uri="{EFAFB233-063F-42B5-8137-9DF3F51BA10A}">
      <p15:sldGuideLst xmlns="" xmlns:p15="http://schemas.microsoft.com/office/powerpoint/2012/main">
        <p15:guide id="1" orient="horz" pos="2160">
          <p15:clr>
            <a:srgbClr val="A4A3A4"/>
          </p15:clr>
        </p15:guide>
        <p15:guide id="2" pos="2880">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 xmlns:p14="http://schemas.microsoft.com/office/powerpoint/2010/main">
          <a:srgbClr val="FF0000"/>
        </p14:laserClr>
      </p:ext>
      <p:ext uri="{2FDB2607-1784-4EEB-B798-7EB5836EED8A}">
        <p14:showMediaCtrls xmlns="" xmlns:p14="http://schemas.microsoft.com/office/powerpoint/2010/main" val="1"/>
      </p:ext>
    </p:extLst>
  </p:showPr>
  <p:clrMru>
    <a:srgbClr val="E818CA"/>
  </p:clrMru>
  <p:extLst>
    <p:ext uri="{E76CE94A-603C-4142-B9EB-6D1370010A27}">
      <p14:discardImageEditData xmlns="" xmlns:p14="http://schemas.microsoft.com/office/powerpoint/2010/main" val="0"/>
    </p:ext>
    <p:ext uri="{D31A062A-798A-4329-ABDD-BBA856620510}">
      <p14:defaultImageDpi xmlns="" xmlns:p14="http://schemas.microsoft.com/office/powerpoint/2010/main" val="220"/>
    </p:ext>
    <p:ext uri="{FD5EFAAD-0ECE-453E-9831-46B23BE46B34}">
      <p15:chartTrackingRefBased xmlns="" xmlns:p15="http://schemas.microsoft.com/office/powerpoint/2012/main" val="0"/>
    </p:ext>
  </p:extLst>
</p:presentationPr>
</file>

<file path=ppt/tableStyles.xml><?xml version="1.0" encoding="utf-8"?>
<a:tblStyleLst xmlns:a="http://schemas.openxmlformats.org/drawingml/2006/main" def="{5C22544A-7EE6-4342-B048-85BDC9FD1C3A}">
  <a:tblStyle styleId="{3C2FFA5D-87B4-456A-9821-1D502468CF0F}" styleName="テーマ スタイル 1 - アクセント 1">
    <a:tblBg>
      <a:fillRef idx="2">
        <a:schemeClr val="accent1"/>
      </a:fillRef>
      <a:effectRef idx="1">
        <a:schemeClr val="accent1"/>
      </a:effectRef>
    </a:tblBg>
    <a:wholeTbl>
      <a:tcTxStyle>
        <a:fontRef idx="minor">
          <a:scrgbClr r="0" g="0" b="0"/>
        </a:fontRef>
        <a:schemeClr val="dk1"/>
      </a:tcTxStyle>
      <a:tcStyle>
        <a:tcBdr>
          <a:left>
            <a:lnRef idx="1">
              <a:schemeClr val="accent1"/>
            </a:lnRef>
          </a:left>
          <a:right>
            <a:lnRef idx="1">
              <a:schemeClr val="accent1"/>
            </a:lnRef>
          </a:right>
          <a:top>
            <a:lnRef idx="1">
              <a:schemeClr val="accent1"/>
            </a:lnRef>
          </a:top>
          <a:bottom>
            <a:lnRef idx="1">
              <a:schemeClr val="accent1"/>
            </a:lnRef>
          </a:bottom>
          <a:insideH>
            <a:lnRef idx="1">
              <a:schemeClr val="accent1"/>
            </a:lnRef>
          </a:insideH>
          <a:insideV>
            <a:lnRef idx="1">
              <a:schemeClr val="accent1"/>
            </a:lnRef>
          </a:insideV>
        </a:tcBdr>
        <a:fill>
          <a:noFill/>
        </a:fill>
      </a:tcStyle>
    </a:wholeTbl>
    <a:band1H>
      <a:tcStyle>
        <a:tcBdr/>
        <a:fill>
          <a:solidFill>
            <a:schemeClr val="accent1">
              <a:alpha val="40000"/>
            </a:schemeClr>
          </a:solidFill>
        </a:fill>
      </a:tcStyle>
    </a:band1H>
    <a:band2H>
      <a:tcStyle>
        <a:tcBdr/>
      </a:tcStyle>
    </a:band2H>
    <a:band1V>
      <a:tcStyle>
        <a:tcBdr>
          <a:top>
            <a:lnRef idx="1">
              <a:schemeClr val="accent1"/>
            </a:lnRef>
          </a:top>
          <a:bottom>
            <a:lnRef idx="1">
              <a:schemeClr val="accent1"/>
            </a:lnRef>
          </a:bottom>
        </a:tcBdr>
        <a:fill>
          <a:solidFill>
            <a:schemeClr val="accent1">
              <a:alpha val="40000"/>
            </a:schemeClr>
          </a:solidFill>
        </a:fill>
      </a:tcStyle>
    </a:band1V>
    <a:band2V>
      <a:tcStyle>
        <a:tcBdr/>
      </a:tcStyle>
    </a:band2V>
    <a:lastCol>
      <a:tcTxStyle b="on"/>
      <a:tcStyle>
        <a:tcBdr>
          <a:left>
            <a:lnRef idx="2">
              <a:schemeClr val="accent1"/>
            </a:lnRef>
          </a:left>
          <a:right>
            <a:lnRef idx="1">
              <a:schemeClr val="accent1"/>
            </a:lnRef>
          </a:right>
          <a:top>
            <a:lnRef idx="1">
              <a:schemeClr val="accent1"/>
            </a:lnRef>
          </a:top>
          <a:bottom>
            <a:lnRef idx="1">
              <a:schemeClr val="accent1"/>
            </a:lnRef>
          </a:bottom>
          <a:insideH>
            <a:lnRef idx="1">
              <a:schemeClr val="accent1"/>
            </a:lnRef>
          </a:insideH>
          <a:insideV>
            <a:ln>
              <a:noFill/>
            </a:ln>
          </a:insideV>
        </a:tcBdr>
      </a:tcStyle>
    </a:lastCol>
    <a:firstCol>
      <a:tcTxStyle b="on"/>
      <a:tcStyle>
        <a:tcBdr>
          <a:left>
            <a:lnRef idx="1">
              <a:schemeClr val="accent1"/>
            </a:lnRef>
          </a:left>
          <a:right>
            <a:lnRef idx="2">
              <a:schemeClr val="accent1"/>
            </a:lnRef>
          </a:right>
          <a:top>
            <a:lnRef idx="1">
              <a:schemeClr val="accent1"/>
            </a:lnRef>
          </a:top>
          <a:bottom>
            <a:lnRef idx="1">
              <a:schemeClr val="accent1"/>
            </a:lnRef>
          </a:bottom>
          <a:insideH>
            <a:lnRef idx="1">
              <a:schemeClr val="accent1"/>
            </a:lnRef>
          </a:insideH>
          <a:insideV>
            <a:ln>
              <a:noFill/>
            </a:ln>
          </a:insideV>
        </a:tcBdr>
      </a:tcStyle>
    </a:firstCol>
    <a:lastRow>
      <a:tcTxStyle b="on"/>
      <a:tcStyle>
        <a:tcBdr>
          <a:left>
            <a:lnRef idx="1">
              <a:schemeClr val="accent1"/>
            </a:lnRef>
          </a:left>
          <a:right>
            <a:lnRef idx="1">
              <a:schemeClr val="accent1"/>
            </a:lnRef>
          </a:right>
          <a:top>
            <a:lnRef idx="2">
              <a:schemeClr val="accent1"/>
            </a:lnRef>
          </a:top>
          <a:bottom>
            <a:lnRef idx="2">
              <a:schemeClr val="accent1"/>
            </a:lnRef>
          </a:bottom>
          <a:insideH>
            <a:ln>
              <a:noFill/>
            </a:ln>
          </a:insideH>
          <a:insideV>
            <a:ln>
              <a:noFill/>
            </a:ln>
          </a:insideV>
        </a:tcBdr>
        <a:fill>
          <a:noFill/>
        </a:fill>
      </a:tcStyle>
    </a:lastRow>
    <a:firstRow>
      <a:tcTxStyle b="on">
        <a:fontRef idx="minor">
          <a:scrgbClr r="0" g="0" b="0"/>
        </a:fontRef>
        <a:schemeClr val="lt1"/>
      </a:tcTxStyle>
      <a:tcStyle>
        <a:tcBdr>
          <a:left>
            <a:lnRef idx="1">
              <a:schemeClr val="accent1"/>
            </a:lnRef>
          </a:left>
          <a:right>
            <a:lnRef idx="1">
              <a:schemeClr val="accent1"/>
            </a:lnRef>
          </a:right>
          <a:top>
            <a:lnRef idx="1">
              <a:schemeClr val="accent1"/>
            </a:lnRef>
          </a:top>
          <a:bottom>
            <a:lnRef idx="2">
              <a:schemeClr val="lt1"/>
            </a:lnRef>
          </a:bottom>
          <a:insideH>
            <a:ln>
              <a:noFill/>
            </a:ln>
          </a:insideH>
          <a:insideV>
            <a:ln>
              <a:noFill/>
            </a:ln>
          </a:insideV>
        </a:tcBdr>
        <a:fill>
          <a:solidFill>
            <a:schemeClr val="accent1"/>
          </a:solidFill>
        </a:fill>
      </a:tcStyle>
    </a:firstRow>
  </a:tblStyle>
  <a:tblStyle styleId="{616DA210-FB5B-4158-B5E0-FEB733F419BA}" styleName="スタイル (淡色) 3">
    <a:wholeTbl>
      <a:tcTxStyle>
        <a:fontRef idx="minor">
          <a:scrgbClr r="0" g="0" b="0"/>
        </a:fontRef>
        <a:schemeClr val="tx1"/>
      </a:tcTxStyle>
      <a:tcStyle>
        <a:tcBdr>
          <a:left>
            <a:ln w="12700" cmpd="sng">
              <a:solidFill>
                <a:schemeClr val="tx1"/>
              </a:solidFill>
            </a:ln>
          </a:left>
          <a:right>
            <a:ln w="12700" cmpd="sng">
              <a:solidFill>
                <a:schemeClr val="tx1"/>
              </a:solidFill>
            </a:ln>
          </a:right>
          <a:top>
            <a:ln w="12700" cmpd="sng">
              <a:solidFill>
                <a:schemeClr val="tx1"/>
              </a:solidFill>
            </a:ln>
          </a:top>
          <a:bottom>
            <a:ln w="12700" cmpd="sng">
              <a:solidFill>
                <a:schemeClr val="tx1"/>
              </a:solidFill>
            </a:ln>
          </a:bottom>
          <a:insideH>
            <a:ln w="12700" cmpd="sng">
              <a:solidFill>
                <a:schemeClr val="tx1"/>
              </a:solidFill>
            </a:ln>
          </a:insideH>
          <a:insideV>
            <a:ln w="12700" cmpd="sng">
              <a:solidFill>
                <a:schemeClr val="tx1"/>
              </a:solidFill>
            </a:ln>
          </a:insideV>
        </a:tcBdr>
        <a:fill>
          <a:noFill/>
        </a:fill>
      </a:tcStyle>
    </a:wholeTbl>
    <a:band1H>
      <a:tcStyle>
        <a:tcBdr/>
        <a:fill>
          <a:solidFill>
            <a:schemeClr val="tx1">
              <a:alpha val="20000"/>
            </a:schemeClr>
          </a:solidFill>
        </a:fill>
      </a:tcStyle>
    </a:band1H>
    <a:band1V>
      <a:tcStyle>
        <a:tcBdr/>
        <a:fill>
          <a:solidFill>
            <a:schemeClr val="tx1">
              <a:alpha val="20000"/>
            </a:schemeClr>
          </a:solidFill>
        </a:fill>
      </a:tcStyle>
    </a:band1V>
    <a:lastCol>
      <a:tcTxStyle b="on"/>
      <a:tcStyle>
        <a:tcBdr/>
      </a:tcStyle>
    </a:lastCol>
    <a:firstCol>
      <a:tcTxStyle b="on"/>
      <a:tcStyle>
        <a:tcBdr/>
      </a:tcStyle>
    </a:firstCol>
    <a:lastRow>
      <a:tcTxStyle b="on"/>
      <a:tcStyle>
        <a:tcBdr>
          <a:top>
            <a:ln w="50800" cmpd="dbl">
              <a:solidFill>
                <a:schemeClr val="tx1"/>
              </a:solidFill>
            </a:ln>
          </a:top>
        </a:tcBdr>
        <a:fill>
          <a:noFill/>
        </a:fill>
      </a:tcStyle>
    </a:lastRow>
    <a:firstRow>
      <a:tcTxStyle b="on"/>
      <a:tcStyle>
        <a:tcBdr>
          <a:bottom>
            <a:ln w="25400" cmpd="sng">
              <a:solidFill>
                <a:schemeClr val="tx1"/>
              </a:solidFill>
            </a:ln>
          </a:bottom>
        </a:tcBdr>
        <a:fill>
          <a:noFill/>
        </a:fill>
      </a:tcStyle>
    </a:firstRow>
  </a:tblStyle>
  <a:tblStyle styleId="{69CF1AB2-1976-4502-BF36-3FF5EA218861}" styleName="中間スタイル 4 - アクセント 1">
    <a:wholeTbl>
      <a:tcTxStyle>
        <a:fontRef idx="minor">
          <a:scrgbClr r="0" g="0" b="0"/>
        </a:fontRef>
        <a:schemeClr val="dk1"/>
      </a:tcTxStyle>
      <a:tcStyle>
        <a:tcBdr>
          <a:left>
            <a:ln w="12700" cmpd="sng">
              <a:solidFill>
                <a:schemeClr val="accent1"/>
              </a:solidFill>
            </a:ln>
          </a:left>
          <a:right>
            <a:ln w="12700" cmpd="sng">
              <a:solidFill>
                <a:schemeClr val="accent1"/>
              </a:solidFill>
            </a:ln>
          </a:right>
          <a:top>
            <a:ln w="12700" cmpd="sng">
              <a:solidFill>
                <a:schemeClr val="accent1"/>
              </a:solidFill>
            </a:ln>
          </a:top>
          <a:bottom>
            <a:ln w="12700" cmpd="sng">
              <a:solidFill>
                <a:schemeClr val="accent1"/>
              </a:solidFill>
            </a:ln>
          </a:bottom>
          <a:insideH>
            <a:ln w="12700" cmpd="sng">
              <a:solidFill>
                <a:schemeClr val="accent1"/>
              </a:solidFill>
            </a:ln>
          </a:insideH>
          <a:insideV>
            <a:ln w="12700" cmpd="sng">
              <a:solidFill>
                <a:schemeClr val="accent1"/>
              </a:solidFill>
            </a:ln>
          </a:insideV>
        </a:tcBdr>
        <a:fill>
          <a:solidFill>
            <a:schemeClr val="accent1">
              <a:tint val="20000"/>
            </a:schemeClr>
          </a:solidFill>
        </a:fill>
      </a:tcStyle>
    </a:wholeTbl>
    <a:band1H>
      <a:tcStyle>
        <a:tcBdr/>
        <a:fill>
          <a:solidFill>
            <a:schemeClr val="accent1">
              <a:tint val="40000"/>
            </a:schemeClr>
          </a:solidFill>
        </a:fill>
      </a:tcStyle>
    </a:band1H>
    <a:band1V>
      <a:tcStyle>
        <a:tcBdr/>
        <a:fill>
          <a:solidFill>
            <a:schemeClr val="accent1">
              <a:tint val="40000"/>
            </a:schemeClr>
          </a:solidFill>
        </a:fill>
      </a:tcStyle>
    </a:band1V>
    <a:lastCol>
      <a:tcTxStyle b="on"/>
      <a:tcStyle>
        <a:tcBdr/>
      </a:tcStyle>
    </a:lastCol>
    <a:firstCol>
      <a:tcTxStyle b="on"/>
      <a:tcStyle>
        <a:tcBdr/>
      </a:tcStyle>
    </a:firstCol>
    <a:lastRow>
      <a:tcTxStyle b="on"/>
      <a:tcStyle>
        <a:tcBdr>
          <a:top>
            <a:ln w="25400" cmpd="sng">
              <a:solidFill>
                <a:schemeClr val="accent1"/>
              </a:solidFill>
            </a:ln>
          </a:top>
        </a:tcBdr>
        <a:fill>
          <a:solidFill>
            <a:schemeClr val="accent1">
              <a:tint val="20000"/>
            </a:schemeClr>
          </a:solidFill>
        </a:fill>
      </a:tcStyle>
    </a:lastRow>
    <a:firstRow>
      <a:tcTxStyle b="on"/>
      <a:tcStyle>
        <a:tcBdr/>
        <a:fill>
          <a:solidFill>
            <a:schemeClr val="accent1">
              <a:tint val="20000"/>
            </a:schemeClr>
          </a:solidFill>
        </a:fill>
      </a:tcStyle>
    </a:firstRow>
  </a:tblStyle>
  <a:tblStyle styleId="{21E4AEA4-8DFA-4A89-87EB-49C32662AFE0}" styleName="中間スタイル 2 - アクセント 2">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2">
              <a:tint val="20000"/>
            </a:schemeClr>
          </a:solidFill>
        </a:fill>
      </a:tcStyle>
    </a:wholeTbl>
    <a:band1H>
      <a:tcStyle>
        <a:tcBdr/>
        <a:fill>
          <a:solidFill>
            <a:schemeClr val="accent2">
              <a:tint val="40000"/>
            </a:schemeClr>
          </a:solidFill>
        </a:fill>
      </a:tcStyle>
    </a:band1H>
    <a:band2H>
      <a:tcStyle>
        <a:tcBdr/>
      </a:tcStyle>
    </a:band2H>
    <a:band1V>
      <a:tcStyle>
        <a:tcBdr/>
        <a:fill>
          <a:solidFill>
            <a:schemeClr val="accent2">
              <a:tint val="40000"/>
            </a:schemeClr>
          </a:solidFill>
        </a:fill>
      </a:tcStyle>
    </a:band1V>
    <a:band2V>
      <a:tcStyle>
        <a:tcBdr/>
      </a:tcStyle>
    </a:band2V>
    <a:lastCol>
      <a:tcTxStyle b="on">
        <a:fontRef idx="minor">
          <a:prstClr val="black"/>
        </a:fontRef>
        <a:schemeClr val="lt1"/>
      </a:tcTxStyle>
      <a:tcStyle>
        <a:tcBdr/>
        <a:fill>
          <a:solidFill>
            <a:schemeClr val="accent2"/>
          </a:solidFill>
        </a:fill>
      </a:tcStyle>
    </a:lastCol>
    <a:firstCol>
      <a:tcTxStyle b="on">
        <a:fontRef idx="minor">
          <a:prstClr val="black"/>
        </a:fontRef>
        <a:schemeClr val="lt1"/>
      </a:tcTxStyle>
      <a:tcStyle>
        <a:tcBdr/>
        <a:fill>
          <a:solidFill>
            <a:schemeClr val="accent2"/>
          </a:solidFill>
        </a:fill>
      </a:tcStyle>
    </a:firstCol>
    <a:lastRow>
      <a:tcTxStyle b="on">
        <a:fontRef idx="minor">
          <a:prstClr val="black"/>
        </a:fontRef>
        <a:schemeClr val="lt1"/>
      </a:tcTxStyle>
      <a:tcStyle>
        <a:tcBdr>
          <a:top>
            <a:ln w="38100" cmpd="sng">
              <a:solidFill>
                <a:schemeClr val="lt1"/>
              </a:solidFill>
            </a:ln>
          </a:top>
        </a:tcBdr>
        <a:fill>
          <a:solidFill>
            <a:schemeClr val="accent2"/>
          </a:solidFill>
        </a:fill>
      </a:tcStyle>
    </a:lastRow>
    <a:firstRow>
      <a:tcTxStyle b="on">
        <a:fontRef idx="minor">
          <a:prstClr val="black"/>
        </a:fontRef>
        <a:schemeClr val="lt1"/>
      </a:tcTxStyle>
      <a:tcStyle>
        <a:tcBdr>
          <a:bottom>
            <a:ln w="38100" cmpd="sng">
              <a:solidFill>
                <a:schemeClr val="lt1"/>
              </a:solidFill>
            </a:ln>
          </a:bottom>
        </a:tcBdr>
        <a:fill>
          <a:solidFill>
            <a:schemeClr val="accent2"/>
          </a:solidFill>
        </a:fill>
      </a:tcStyle>
    </a:firstRow>
  </a:tblStyle>
  <a:tblStyle styleId="{00A15C55-8517-42AA-B614-E9B94910E393}" styleName="中間スタイル 2 - アクセント 4">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4">
              <a:tint val="20000"/>
            </a:schemeClr>
          </a:solidFill>
        </a:fill>
      </a:tcStyle>
    </a:wholeTbl>
    <a:band1H>
      <a:tcStyle>
        <a:tcBdr/>
        <a:fill>
          <a:solidFill>
            <a:schemeClr val="accent4">
              <a:tint val="40000"/>
            </a:schemeClr>
          </a:solidFill>
        </a:fill>
      </a:tcStyle>
    </a:band1H>
    <a:band2H>
      <a:tcStyle>
        <a:tcBdr/>
      </a:tcStyle>
    </a:band2H>
    <a:band1V>
      <a:tcStyle>
        <a:tcBdr/>
        <a:fill>
          <a:solidFill>
            <a:schemeClr val="accent4">
              <a:tint val="40000"/>
            </a:schemeClr>
          </a:solidFill>
        </a:fill>
      </a:tcStyle>
    </a:band1V>
    <a:band2V>
      <a:tcStyle>
        <a:tcBdr/>
      </a:tcStyle>
    </a:band2V>
    <a:lastCol>
      <a:tcTxStyle b="on">
        <a:fontRef idx="minor">
          <a:prstClr val="black"/>
        </a:fontRef>
        <a:schemeClr val="lt1"/>
      </a:tcTxStyle>
      <a:tcStyle>
        <a:tcBdr/>
        <a:fill>
          <a:solidFill>
            <a:schemeClr val="accent4"/>
          </a:solidFill>
        </a:fill>
      </a:tcStyle>
    </a:lastCol>
    <a:firstCol>
      <a:tcTxStyle b="on">
        <a:fontRef idx="minor">
          <a:prstClr val="black"/>
        </a:fontRef>
        <a:schemeClr val="lt1"/>
      </a:tcTxStyle>
      <a:tcStyle>
        <a:tcBdr/>
        <a:fill>
          <a:solidFill>
            <a:schemeClr val="accent4"/>
          </a:solidFill>
        </a:fill>
      </a:tcStyle>
    </a:firstCol>
    <a:lastRow>
      <a:tcTxStyle b="on">
        <a:fontRef idx="minor">
          <a:prstClr val="black"/>
        </a:fontRef>
        <a:schemeClr val="lt1"/>
      </a:tcTxStyle>
      <a:tcStyle>
        <a:tcBdr>
          <a:top>
            <a:ln w="38100" cmpd="sng">
              <a:solidFill>
                <a:schemeClr val="lt1"/>
              </a:solidFill>
            </a:ln>
          </a:top>
        </a:tcBdr>
        <a:fill>
          <a:solidFill>
            <a:schemeClr val="accent4"/>
          </a:solidFill>
        </a:fill>
      </a:tcStyle>
    </a:lastRow>
    <a:firstRow>
      <a:tcTxStyle b="on">
        <a:fontRef idx="minor">
          <a:prstClr val="black"/>
        </a:fontRef>
        <a:schemeClr val="lt1"/>
      </a:tcTxStyle>
      <a:tcStyle>
        <a:tcBdr>
          <a:bottom>
            <a:ln w="38100" cmpd="sng">
              <a:solidFill>
                <a:schemeClr val="lt1"/>
              </a:solidFill>
            </a:ln>
          </a:bottom>
        </a:tcBdr>
        <a:fill>
          <a:solidFill>
            <a:schemeClr val="accent4"/>
          </a:solidFill>
        </a:fill>
      </a:tcStyle>
    </a:firstRow>
  </a:tblStyle>
  <a:tblStyle styleId="{7DF18680-E054-41AD-8BC1-D1AEF772440D}" styleName="中間スタイル 2 - アクセント 5">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5">
              <a:tint val="20000"/>
            </a:schemeClr>
          </a:solidFill>
        </a:fill>
      </a:tcStyle>
    </a:wholeTbl>
    <a:band1H>
      <a:tcStyle>
        <a:tcBdr/>
        <a:fill>
          <a:solidFill>
            <a:schemeClr val="accent5">
              <a:tint val="40000"/>
            </a:schemeClr>
          </a:solidFill>
        </a:fill>
      </a:tcStyle>
    </a:band1H>
    <a:band2H>
      <a:tcStyle>
        <a:tcBdr/>
      </a:tcStyle>
    </a:band2H>
    <a:band1V>
      <a:tcStyle>
        <a:tcBdr/>
        <a:fill>
          <a:solidFill>
            <a:schemeClr val="accent5">
              <a:tint val="40000"/>
            </a:schemeClr>
          </a:solidFill>
        </a:fill>
      </a:tcStyle>
    </a:band1V>
    <a:band2V>
      <a:tcStyle>
        <a:tcBdr/>
      </a:tcStyle>
    </a:band2V>
    <a:lastCol>
      <a:tcTxStyle b="on">
        <a:fontRef idx="minor">
          <a:prstClr val="black"/>
        </a:fontRef>
        <a:schemeClr val="lt1"/>
      </a:tcTxStyle>
      <a:tcStyle>
        <a:tcBdr/>
        <a:fill>
          <a:solidFill>
            <a:schemeClr val="accent5"/>
          </a:solidFill>
        </a:fill>
      </a:tcStyle>
    </a:lastCol>
    <a:firstCol>
      <a:tcTxStyle b="on">
        <a:fontRef idx="minor">
          <a:prstClr val="black"/>
        </a:fontRef>
        <a:schemeClr val="lt1"/>
      </a:tcTxStyle>
      <a:tcStyle>
        <a:tcBdr/>
        <a:fill>
          <a:solidFill>
            <a:schemeClr val="accent5"/>
          </a:solidFill>
        </a:fill>
      </a:tcStyle>
    </a:firstCol>
    <a:lastRow>
      <a:tcTxStyle b="on">
        <a:fontRef idx="minor">
          <a:prstClr val="black"/>
        </a:fontRef>
        <a:schemeClr val="lt1"/>
      </a:tcTxStyle>
      <a:tcStyle>
        <a:tcBdr>
          <a:top>
            <a:ln w="38100" cmpd="sng">
              <a:solidFill>
                <a:schemeClr val="lt1"/>
              </a:solidFill>
            </a:ln>
          </a:top>
        </a:tcBdr>
        <a:fill>
          <a:solidFill>
            <a:schemeClr val="accent5"/>
          </a:solidFill>
        </a:fill>
      </a:tcStyle>
    </a:lastRow>
    <a:firstRow>
      <a:tcTxStyle b="on">
        <a:fontRef idx="minor">
          <a:prstClr val="black"/>
        </a:fontRef>
        <a:schemeClr val="lt1"/>
      </a:tcTxStyle>
      <a:tcStyle>
        <a:tcBdr>
          <a:bottom>
            <a:ln w="38100" cmpd="sng">
              <a:solidFill>
                <a:schemeClr val="lt1"/>
              </a:solidFill>
            </a:ln>
          </a:bottom>
        </a:tcBdr>
        <a:fill>
          <a:solidFill>
            <a:schemeClr val="accent5"/>
          </a:solidFill>
        </a:fill>
      </a:tcStyle>
    </a:firstRow>
  </a:tblStyle>
  <a:tblStyle styleId="{93296810-A885-4BE3-A3E7-6D5BEEA58F35}" styleName="中間スタイル 2 - アクセント 6">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6">
              <a:tint val="20000"/>
            </a:schemeClr>
          </a:solidFill>
        </a:fill>
      </a:tcStyle>
    </a:wholeTbl>
    <a:band1H>
      <a:tcStyle>
        <a:tcBdr/>
        <a:fill>
          <a:solidFill>
            <a:schemeClr val="accent6">
              <a:tint val="40000"/>
            </a:schemeClr>
          </a:solidFill>
        </a:fill>
      </a:tcStyle>
    </a:band1H>
    <a:band2H>
      <a:tcStyle>
        <a:tcBdr/>
      </a:tcStyle>
    </a:band2H>
    <a:band1V>
      <a:tcStyle>
        <a:tcBdr/>
        <a:fill>
          <a:solidFill>
            <a:schemeClr val="accent6">
              <a:tint val="40000"/>
            </a:schemeClr>
          </a:solidFill>
        </a:fill>
      </a:tcStyle>
    </a:band1V>
    <a:band2V>
      <a:tcStyle>
        <a:tcBdr/>
      </a:tcStyle>
    </a:band2V>
    <a:lastCol>
      <a:tcTxStyle b="on">
        <a:fontRef idx="minor">
          <a:prstClr val="black"/>
        </a:fontRef>
        <a:schemeClr val="lt1"/>
      </a:tcTxStyle>
      <a:tcStyle>
        <a:tcBdr/>
        <a:fill>
          <a:solidFill>
            <a:schemeClr val="accent6"/>
          </a:solidFill>
        </a:fill>
      </a:tcStyle>
    </a:lastCol>
    <a:firstCol>
      <a:tcTxStyle b="on">
        <a:fontRef idx="minor">
          <a:prstClr val="black"/>
        </a:fontRef>
        <a:schemeClr val="lt1"/>
      </a:tcTxStyle>
      <a:tcStyle>
        <a:tcBdr/>
        <a:fill>
          <a:solidFill>
            <a:schemeClr val="accent6"/>
          </a:solidFill>
        </a:fill>
      </a:tcStyle>
    </a:firstCol>
    <a:lastRow>
      <a:tcTxStyle b="on">
        <a:fontRef idx="minor">
          <a:prstClr val="black"/>
        </a:fontRef>
        <a:schemeClr val="lt1"/>
      </a:tcTxStyle>
      <a:tcStyle>
        <a:tcBdr>
          <a:top>
            <a:ln w="38100" cmpd="sng">
              <a:solidFill>
                <a:schemeClr val="lt1"/>
              </a:solidFill>
            </a:ln>
          </a:top>
        </a:tcBdr>
        <a:fill>
          <a:solidFill>
            <a:schemeClr val="accent6"/>
          </a:solidFill>
        </a:fill>
      </a:tcStyle>
    </a:lastRow>
    <a:firstRow>
      <a:tcTxStyle b="on">
        <a:fontRef idx="minor">
          <a:prstClr val="black"/>
        </a:fontRef>
        <a:schemeClr val="lt1"/>
      </a:tcTxStyle>
      <a:tcStyle>
        <a:tcBdr>
          <a:bottom>
            <a:ln w="38100" cmpd="sng">
              <a:solidFill>
                <a:schemeClr val="lt1"/>
              </a:solidFill>
            </a:ln>
          </a:bottom>
        </a:tcBdr>
        <a:fill>
          <a:solidFill>
            <a:schemeClr val="accent6"/>
          </a:solidFill>
        </a:fill>
      </a:tcStyle>
    </a:firstRow>
  </a:tblStyle>
  <a:tblStyle styleId="{073A0DAA-6AF3-43AB-8588-CEC1D06C72B9}" styleName="スタイル (中間) 2">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dk1">
              <a:tint val="20000"/>
            </a:schemeClr>
          </a:solidFill>
        </a:fill>
      </a:tcStyle>
    </a:wholeTbl>
    <a:band1H>
      <a:tcStyle>
        <a:tcBdr/>
        <a:fill>
          <a:solidFill>
            <a:schemeClr val="dk1">
              <a:tint val="40000"/>
            </a:schemeClr>
          </a:solidFill>
        </a:fill>
      </a:tcStyle>
    </a:band1H>
    <a:band2H>
      <a:tcStyle>
        <a:tcBdr/>
      </a:tcStyle>
    </a:band2H>
    <a:band1V>
      <a:tcStyle>
        <a:tcBdr/>
        <a:fill>
          <a:solidFill>
            <a:schemeClr val="dk1">
              <a:tint val="40000"/>
            </a:schemeClr>
          </a:solidFill>
        </a:fill>
      </a:tcStyle>
    </a:band1V>
    <a:band2V>
      <a:tcStyle>
        <a:tcBdr/>
      </a:tcStyle>
    </a:band2V>
    <a:lastCol>
      <a:tcTxStyle b="on">
        <a:fontRef idx="minor">
          <a:prstClr val="black"/>
        </a:fontRef>
        <a:schemeClr val="lt1"/>
      </a:tcTxStyle>
      <a:tcStyle>
        <a:tcBdr/>
        <a:fill>
          <a:solidFill>
            <a:schemeClr val="dk1"/>
          </a:solidFill>
        </a:fill>
      </a:tcStyle>
    </a:lastCol>
    <a:firstCol>
      <a:tcTxStyle b="on">
        <a:fontRef idx="minor">
          <a:prstClr val="black"/>
        </a:fontRef>
        <a:schemeClr val="lt1"/>
      </a:tcTxStyle>
      <a:tcStyle>
        <a:tcBdr/>
        <a:fill>
          <a:solidFill>
            <a:schemeClr val="dk1"/>
          </a:solidFill>
        </a:fill>
      </a:tcStyle>
    </a:firstCol>
    <a:lastRow>
      <a:tcTxStyle b="on">
        <a:fontRef idx="minor">
          <a:prstClr val="black"/>
        </a:fontRef>
        <a:schemeClr val="lt1"/>
      </a:tcTxStyle>
      <a:tcStyle>
        <a:tcBdr>
          <a:top>
            <a:ln w="38100" cmpd="sng">
              <a:solidFill>
                <a:schemeClr val="lt1"/>
              </a:solidFill>
            </a:ln>
          </a:top>
        </a:tcBdr>
        <a:fill>
          <a:solidFill>
            <a:schemeClr val="dk1"/>
          </a:solidFill>
        </a:fill>
      </a:tcStyle>
    </a:lastRow>
    <a:firstRow>
      <a:tcTxStyle b="on">
        <a:fontRef idx="minor">
          <a:prstClr val="black"/>
        </a:fontRef>
        <a:schemeClr val="lt1"/>
      </a:tcTxStyle>
      <a:tcStyle>
        <a:tcBdr>
          <a:bottom>
            <a:ln w="38100" cmpd="sng">
              <a:solidFill>
                <a:schemeClr val="lt1"/>
              </a:solidFill>
            </a:ln>
          </a:bottom>
        </a:tcBdr>
        <a:fill>
          <a:solidFill>
            <a:schemeClr val="dk1"/>
          </a:solidFill>
        </a:fill>
      </a:tcStyle>
    </a:firstRow>
  </a:tblStyle>
  <a:tblStyle styleId="{5C22544A-7EE6-4342-B048-85BDC9FD1C3A}" styleName="中間スタイル 2 - アクセント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5940675A-B579-460E-94D1-54222C63F5DA}" styleName="スタイルなし、表のグリッド線あり">
    <a:wholeTbl>
      <a:tcTxStyle>
        <a:fontRef idx="minor">
          <a:scrgbClr r="0" g="0" b="0"/>
        </a:fontRef>
        <a:schemeClr val="tx1"/>
      </a:tcTxStyle>
      <a:tcStyle>
        <a:tcBdr>
          <a:left>
            <a:ln w="12700" cmpd="sng">
              <a:solidFill>
                <a:schemeClr val="tx1"/>
              </a:solidFill>
            </a:ln>
          </a:left>
          <a:right>
            <a:ln w="12700" cmpd="sng">
              <a:solidFill>
                <a:schemeClr val="tx1"/>
              </a:solidFill>
            </a:ln>
          </a:right>
          <a:top>
            <a:ln w="12700" cmpd="sng">
              <a:solidFill>
                <a:schemeClr val="tx1"/>
              </a:solidFill>
            </a:ln>
          </a:top>
          <a:bottom>
            <a:ln w="12700" cmpd="sng">
              <a:solidFill>
                <a:schemeClr val="tx1"/>
              </a:solidFill>
            </a:ln>
          </a:bottom>
          <a:insideH>
            <a:ln w="12700" cmpd="sng">
              <a:solidFill>
                <a:schemeClr val="tx1"/>
              </a:solidFill>
            </a:ln>
          </a:insideH>
          <a:insideV>
            <a:ln w="12700" cmpd="sng">
              <a:solidFill>
                <a:schemeClr val="tx1"/>
              </a:solidFill>
            </a:ln>
          </a:insideV>
        </a:tcBdr>
        <a:fill>
          <a:noFill/>
        </a:fill>
      </a:tcStyle>
    </a:wholeTbl>
  </a:tblStyle>
</a:tblStyleLst>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12500" autoAdjust="0"/>
    <p:restoredTop sz="94737" autoAdjust="0"/>
  </p:normalViewPr>
  <p:slideViewPr>
    <p:cSldViewPr>
      <p:cViewPr varScale="1">
        <p:scale>
          <a:sx n="73" d="100"/>
          <a:sy n="73" d="100"/>
        </p:scale>
        <p:origin x="-1422" y="-102"/>
      </p:cViewPr>
      <p:guideLst>
        <p:guide orient="horz" pos="2160"/>
        <p:guide pos="2880"/>
      </p:guideLst>
    </p:cSldViewPr>
  </p:slideViewPr>
  <p:notesTextViewPr>
    <p:cViewPr>
      <p:scale>
        <a:sx n="100" d="100"/>
        <a:sy n="100" d="100"/>
      </p:scale>
      <p:origin x="0" y="0"/>
    </p:cViewPr>
  </p:notesTextViewPr>
  <p:gridSpacing cx="73736200" cy="73736200"/>
</p:viewPr>
</file>

<file path=ppt/_rels/presentation.xml.rels><?xml version="1.0" encoding="UTF-8" standalone="yes"?>
<Relationships xmlns="http://schemas.openxmlformats.org/package/2006/relationships"><Relationship Id="rId26" Type="http://schemas.openxmlformats.org/officeDocument/2006/relationships/slide" Target="slides/slide25.xml"/><Relationship Id="rId117" Type="http://schemas.openxmlformats.org/officeDocument/2006/relationships/slide" Target="slides/slide116.xml"/><Relationship Id="rId21" Type="http://schemas.openxmlformats.org/officeDocument/2006/relationships/slide" Target="slides/slide20.xml"/><Relationship Id="rId42" Type="http://schemas.openxmlformats.org/officeDocument/2006/relationships/slide" Target="slides/slide41.xml"/><Relationship Id="rId47" Type="http://schemas.openxmlformats.org/officeDocument/2006/relationships/slide" Target="slides/slide46.xml"/><Relationship Id="rId63" Type="http://schemas.openxmlformats.org/officeDocument/2006/relationships/slide" Target="slides/slide62.xml"/><Relationship Id="rId68" Type="http://schemas.openxmlformats.org/officeDocument/2006/relationships/slide" Target="slides/slide67.xml"/><Relationship Id="rId84" Type="http://schemas.openxmlformats.org/officeDocument/2006/relationships/slide" Target="slides/slide83.xml"/><Relationship Id="rId89" Type="http://schemas.openxmlformats.org/officeDocument/2006/relationships/slide" Target="slides/slide88.xml"/><Relationship Id="rId112" Type="http://schemas.openxmlformats.org/officeDocument/2006/relationships/slide" Target="slides/slide111.xml"/><Relationship Id="rId133" Type="http://schemas.openxmlformats.org/officeDocument/2006/relationships/slide" Target="slides/slide132.xml"/><Relationship Id="rId138" Type="http://schemas.openxmlformats.org/officeDocument/2006/relationships/slide" Target="slides/slide137.xml"/><Relationship Id="rId154" Type="http://schemas.openxmlformats.org/officeDocument/2006/relationships/tableStyles" Target="tableStyles.xml"/><Relationship Id="rId16" Type="http://schemas.openxmlformats.org/officeDocument/2006/relationships/slide" Target="slides/slide15.xml"/><Relationship Id="rId107" Type="http://schemas.openxmlformats.org/officeDocument/2006/relationships/slide" Target="slides/slide106.xml"/><Relationship Id="rId11" Type="http://schemas.openxmlformats.org/officeDocument/2006/relationships/slide" Target="slides/slide10.xml"/><Relationship Id="rId32" Type="http://schemas.openxmlformats.org/officeDocument/2006/relationships/slide" Target="slides/slide31.xml"/><Relationship Id="rId37" Type="http://schemas.openxmlformats.org/officeDocument/2006/relationships/slide" Target="slides/slide36.xml"/><Relationship Id="rId53" Type="http://schemas.openxmlformats.org/officeDocument/2006/relationships/slide" Target="slides/slide52.xml"/><Relationship Id="rId58" Type="http://schemas.openxmlformats.org/officeDocument/2006/relationships/slide" Target="slides/slide57.xml"/><Relationship Id="rId74" Type="http://schemas.openxmlformats.org/officeDocument/2006/relationships/slide" Target="slides/slide73.xml"/><Relationship Id="rId79" Type="http://schemas.openxmlformats.org/officeDocument/2006/relationships/slide" Target="slides/slide78.xml"/><Relationship Id="rId102" Type="http://schemas.openxmlformats.org/officeDocument/2006/relationships/slide" Target="slides/slide101.xml"/><Relationship Id="rId123" Type="http://schemas.openxmlformats.org/officeDocument/2006/relationships/slide" Target="slides/slide122.xml"/><Relationship Id="rId128" Type="http://schemas.openxmlformats.org/officeDocument/2006/relationships/slide" Target="slides/slide127.xml"/><Relationship Id="rId144" Type="http://schemas.openxmlformats.org/officeDocument/2006/relationships/slide" Target="slides/slide143.xml"/><Relationship Id="rId149" Type="http://schemas.openxmlformats.org/officeDocument/2006/relationships/slide" Target="slides/slide148.xml"/><Relationship Id="rId5" Type="http://schemas.openxmlformats.org/officeDocument/2006/relationships/slide" Target="slides/slide4.xml"/><Relationship Id="rId90" Type="http://schemas.openxmlformats.org/officeDocument/2006/relationships/slide" Target="slides/slide89.xml"/><Relationship Id="rId95" Type="http://schemas.openxmlformats.org/officeDocument/2006/relationships/slide" Target="slides/slide94.xml"/><Relationship Id="rId22" Type="http://schemas.openxmlformats.org/officeDocument/2006/relationships/slide" Target="slides/slide21.xml"/><Relationship Id="rId27" Type="http://schemas.openxmlformats.org/officeDocument/2006/relationships/slide" Target="slides/slide26.xml"/><Relationship Id="rId43" Type="http://schemas.openxmlformats.org/officeDocument/2006/relationships/slide" Target="slides/slide42.xml"/><Relationship Id="rId48" Type="http://schemas.openxmlformats.org/officeDocument/2006/relationships/slide" Target="slides/slide47.xml"/><Relationship Id="rId64" Type="http://schemas.openxmlformats.org/officeDocument/2006/relationships/slide" Target="slides/slide63.xml"/><Relationship Id="rId69" Type="http://schemas.openxmlformats.org/officeDocument/2006/relationships/slide" Target="slides/slide68.xml"/><Relationship Id="rId113" Type="http://schemas.openxmlformats.org/officeDocument/2006/relationships/slide" Target="slides/slide112.xml"/><Relationship Id="rId118" Type="http://schemas.openxmlformats.org/officeDocument/2006/relationships/slide" Target="slides/slide117.xml"/><Relationship Id="rId134" Type="http://schemas.openxmlformats.org/officeDocument/2006/relationships/slide" Target="slides/slide133.xml"/><Relationship Id="rId139" Type="http://schemas.openxmlformats.org/officeDocument/2006/relationships/slide" Target="slides/slide138.xml"/><Relationship Id="rId80" Type="http://schemas.openxmlformats.org/officeDocument/2006/relationships/slide" Target="slides/slide79.xml"/><Relationship Id="rId85" Type="http://schemas.openxmlformats.org/officeDocument/2006/relationships/slide" Target="slides/slide84.xml"/><Relationship Id="rId150" Type="http://schemas.openxmlformats.org/officeDocument/2006/relationships/notesMaster" Target="notesMasters/notesMaster1.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slide" Target="slides/slide37.xml"/><Relationship Id="rId46" Type="http://schemas.openxmlformats.org/officeDocument/2006/relationships/slide" Target="slides/slide45.xml"/><Relationship Id="rId59" Type="http://schemas.openxmlformats.org/officeDocument/2006/relationships/slide" Target="slides/slide58.xml"/><Relationship Id="rId67" Type="http://schemas.openxmlformats.org/officeDocument/2006/relationships/slide" Target="slides/slide66.xml"/><Relationship Id="rId103" Type="http://schemas.openxmlformats.org/officeDocument/2006/relationships/slide" Target="slides/slide102.xml"/><Relationship Id="rId108" Type="http://schemas.openxmlformats.org/officeDocument/2006/relationships/slide" Target="slides/slide107.xml"/><Relationship Id="rId116" Type="http://schemas.openxmlformats.org/officeDocument/2006/relationships/slide" Target="slides/slide115.xml"/><Relationship Id="rId124" Type="http://schemas.openxmlformats.org/officeDocument/2006/relationships/slide" Target="slides/slide123.xml"/><Relationship Id="rId129" Type="http://schemas.openxmlformats.org/officeDocument/2006/relationships/slide" Target="slides/slide128.xml"/><Relationship Id="rId137" Type="http://schemas.openxmlformats.org/officeDocument/2006/relationships/slide" Target="slides/slide136.xml"/><Relationship Id="rId20" Type="http://schemas.openxmlformats.org/officeDocument/2006/relationships/slide" Target="slides/slide19.xml"/><Relationship Id="rId41" Type="http://schemas.openxmlformats.org/officeDocument/2006/relationships/slide" Target="slides/slide40.xml"/><Relationship Id="rId54" Type="http://schemas.openxmlformats.org/officeDocument/2006/relationships/slide" Target="slides/slide53.xml"/><Relationship Id="rId62" Type="http://schemas.openxmlformats.org/officeDocument/2006/relationships/slide" Target="slides/slide61.xml"/><Relationship Id="rId70" Type="http://schemas.openxmlformats.org/officeDocument/2006/relationships/slide" Target="slides/slide69.xml"/><Relationship Id="rId75" Type="http://schemas.openxmlformats.org/officeDocument/2006/relationships/slide" Target="slides/slide74.xml"/><Relationship Id="rId83" Type="http://schemas.openxmlformats.org/officeDocument/2006/relationships/slide" Target="slides/slide82.xml"/><Relationship Id="rId88" Type="http://schemas.openxmlformats.org/officeDocument/2006/relationships/slide" Target="slides/slide87.xml"/><Relationship Id="rId91" Type="http://schemas.openxmlformats.org/officeDocument/2006/relationships/slide" Target="slides/slide90.xml"/><Relationship Id="rId96" Type="http://schemas.openxmlformats.org/officeDocument/2006/relationships/slide" Target="slides/slide95.xml"/><Relationship Id="rId111" Type="http://schemas.openxmlformats.org/officeDocument/2006/relationships/slide" Target="slides/slide110.xml"/><Relationship Id="rId132" Type="http://schemas.openxmlformats.org/officeDocument/2006/relationships/slide" Target="slides/slide131.xml"/><Relationship Id="rId140" Type="http://schemas.openxmlformats.org/officeDocument/2006/relationships/slide" Target="slides/slide139.xml"/><Relationship Id="rId145" Type="http://schemas.openxmlformats.org/officeDocument/2006/relationships/slide" Target="slides/slide144.xml"/><Relationship Id="rId153" Type="http://schemas.openxmlformats.org/officeDocument/2006/relationships/theme" Target="theme/theme1.xml"/><Relationship Id="rId1" Type="http://schemas.openxmlformats.org/officeDocument/2006/relationships/slideMaster" Target="slideMasters/slideMaster1.xml"/><Relationship Id="rId6" Type="http://schemas.openxmlformats.org/officeDocument/2006/relationships/slide" Target="slides/slide5.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slide" Target="slides/slide48.xml"/><Relationship Id="rId57" Type="http://schemas.openxmlformats.org/officeDocument/2006/relationships/slide" Target="slides/slide56.xml"/><Relationship Id="rId106" Type="http://schemas.openxmlformats.org/officeDocument/2006/relationships/slide" Target="slides/slide105.xml"/><Relationship Id="rId114" Type="http://schemas.openxmlformats.org/officeDocument/2006/relationships/slide" Target="slides/slide113.xml"/><Relationship Id="rId119" Type="http://schemas.openxmlformats.org/officeDocument/2006/relationships/slide" Target="slides/slide118.xml"/><Relationship Id="rId127" Type="http://schemas.openxmlformats.org/officeDocument/2006/relationships/slide" Target="slides/slide126.xml"/><Relationship Id="rId10" Type="http://schemas.openxmlformats.org/officeDocument/2006/relationships/slide" Target="slides/slide9.xml"/><Relationship Id="rId31" Type="http://schemas.openxmlformats.org/officeDocument/2006/relationships/slide" Target="slides/slide30.xml"/><Relationship Id="rId44" Type="http://schemas.openxmlformats.org/officeDocument/2006/relationships/slide" Target="slides/slide43.xml"/><Relationship Id="rId52" Type="http://schemas.openxmlformats.org/officeDocument/2006/relationships/slide" Target="slides/slide51.xml"/><Relationship Id="rId60" Type="http://schemas.openxmlformats.org/officeDocument/2006/relationships/slide" Target="slides/slide59.xml"/><Relationship Id="rId65" Type="http://schemas.openxmlformats.org/officeDocument/2006/relationships/slide" Target="slides/slide64.xml"/><Relationship Id="rId73" Type="http://schemas.openxmlformats.org/officeDocument/2006/relationships/slide" Target="slides/slide72.xml"/><Relationship Id="rId78" Type="http://schemas.openxmlformats.org/officeDocument/2006/relationships/slide" Target="slides/slide77.xml"/><Relationship Id="rId81" Type="http://schemas.openxmlformats.org/officeDocument/2006/relationships/slide" Target="slides/slide80.xml"/><Relationship Id="rId86" Type="http://schemas.openxmlformats.org/officeDocument/2006/relationships/slide" Target="slides/slide85.xml"/><Relationship Id="rId94" Type="http://schemas.openxmlformats.org/officeDocument/2006/relationships/slide" Target="slides/slide93.xml"/><Relationship Id="rId99" Type="http://schemas.openxmlformats.org/officeDocument/2006/relationships/slide" Target="slides/slide98.xml"/><Relationship Id="rId101" Type="http://schemas.openxmlformats.org/officeDocument/2006/relationships/slide" Target="slides/slide100.xml"/><Relationship Id="rId122" Type="http://schemas.openxmlformats.org/officeDocument/2006/relationships/slide" Target="slides/slide121.xml"/><Relationship Id="rId130" Type="http://schemas.openxmlformats.org/officeDocument/2006/relationships/slide" Target="slides/slide129.xml"/><Relationship Id="rId135" Type="http://schemas.openxmlformats.org/officeDocument/2006/relationships/slide" Target="slides/slide134.xml"/><Relationship Id="rId143" Type="http://schemas.openxmlformats.org/officeDocument/2006/relationships/slide" Target="slides/slide142.xml"/><Relationship Id="rId148" Type="http://schemas.openxmlformats.org/officeDocument/2006/relationships/slide" Target="slides/slide147.xml"/><Relationship Id="rId151" Type="http://schemas.openxmlformats.org/officeDocument/2006/relationships/presProps" Target="presProps.xml"/><Relationship Id="rId4" Type="http://schemas.openxmlformats.org/officeDocument/2006/relationships/slide" Target="slides/slide3.xml"/><Relationship Id="rId9" Type="http://schemas.openxmlformats.org/officeDocument/2006/relationships/slide" Target="slides/slide8.xml"/><Relationship Id="rId13" Type="http://schemas.openxmlformats.org/officeDocument/2006/relationships/slide" Target="slides/slide12.xml"/><Relationship Id="rId18" Type="http://schemas.openxmlformats.org/officeDocument/2006/relationships/slide" Target="slides/slide17.xml"/><Relationship Id="rId39" Type="http://schemas.openxmlformats.org/officeDocument/2006/relationships/slide" Target="slides/slide38.xml"/><Relationship Id="rId109" Type="http://schemas.openxmlformats.org/officeDocument/2006/relationships/slide" Target="slides/slide108.xml"/><Relationship Id="rId34" Type="http://schemas.openxmlformats.org/officeDocument/2006/relationships/slide" Target="slides/slide33.xml"/><Relationship Id="rId50" Type="http://schemas.openxmlformats.org/officeDocument/2006/relationships/slide" Target="slides/slide49.xml"/><Relationship Id="rId55" Type="http://schemas.openxmlformats.org/officeDocument/2006/relationships/slide" Target="slides/slide54.xml"/><Relationship Id="rId76" Type="http://schemas.openxmlformats.org/officeDocument/2006/relationships/slide" Target="slides/slide75.xml"/><Relationship Id="rId97" Type="http://schemas.openxmlformats.org/officeDocument/2006/relationships/slide" Target="slides/slide96.xml"/><Relationship Id="rId104" Type="http://schemas.openxmlformats.org/officeDocument/2006/relationships/slide" Target="slides/slide103.xml"/><Relationship Id="rId120" Type="http://schemas.openxmlformats.org/officeDocument/2006/relationships/slide" Target="slides/slide119.xml"/><Relationship Id="rId125" Type="http://schemas.openxmlformats.org/officeDocument/2006/relationships/slide" Target="slides/slide124.xml"/><Relationship Id="rId141" Type="http://schemas.openxmlformats.org/officeDocument/2006/relationships/slide" Target="slides/slide140.xml"/><Relationship Id="rId146" Type="http://schemas.openxmlformats.org/officeDocument/2006/relationships/slide" Target="slides/slide145.xml"/><Relationship Id="rId7" Type="http://schemas.openxmlformats.org/officeDocument/2006/relationships/slide" Target="slides/slide6.xml"/><Relationship Id="rId71" Type="http://schemas.openxmlformats.org/officeDocument/2006/relationships/slide" Target="slides/slide70.xml"/><Relationship Id="rId92" Type="http://schemas.openxmlformats.org/officeDocument/2006/relationships/slide" Target="slides/slide91.xml"/><Relationship Id="rId2" Type="http://schemas.openxmlformats.org/officeDocument/2006/relationships/slide" Target="slides/slide1.xml"/><Relationship Id="rId29" Type="http://schemas.openxmlformats.org/officeDocument/2006/relationships/slide" Target="slides/slide28.xml"/><Relationship Id="rId24" Type="http://schemas.openxmlformats.org/officeDocument/2006/relationships/slide" Target="slides/slide23.xml"/><Relationship Id="rId40" Type="http://schemas.openxmlformats.org/officeDocument/2006/relationships/slide" Target="slides/slide39.xml"/><Relationship Id="rId45" Type="http://schemas.openxmlformats.org/officeDocument/2006/relationships/slide" Target="slides/slide44.xml"/><Relationship Id="rId66" Type="http://schemas.openxmlformats.org/officeDocument/2006/relationships/slide" Target="slides/slide65.xml"/><Relationship Id="rId87" Type="http://schemas.openxmlformats.org/officeDocument/2006/relationships/slide" Target="slides/slide86.xml"/><Relationship Id="rId110" Type="http://schemas.openxmlformats.org/officeDocument/2006/relationships/slide" Target="slides/slide109.xml"/><Relationship Id="rId115" Type="http://schemas.openxmlformats.org/officeDocument/2006/relationships/slide" Target="slides/slide114.xml"/><Relationship Id="rId131" Type="http://schemas.openxmlformats.org/officeDocument/2006/relationships/slide" Target="slides/slide130.xml"/><Relationship Id="rId136" Type="http://schemas.openxmlformats.org/officeDocument/2006/relationships/slide" Target="slides/slide135.xml"/><Relationship Id="rId61" Type="http://schemas.openxmlformats.org/officeDocument/2006/relationships/slide" Target="slides/slide60.xml"/><Relationship Id="rId82" Type="http://schemas.openxmlformats.org/officeDocument/2006/relationships/slide" Target="slides/slide81.xml"/><Relationship Id="rId152" Type="http://schemas.openxmlformats.org/officeDocument/2006/relationships/viewProps" Target="viewProps.xml"/><Relationship Id="rId19" Type="http://schemas.openxmlformats.org/officeDocument/2006/relationships/slide" Target="slides/slide18.xml"/><Relationship Id="rId14" Type="http://schemas.openxmlformats.org/officeDocument/2006/relationships/slide" Target="slides/slide13.xml"/><Relationship Id="rId30" Type="http://schemas.openxmlformats.org/officeDocument/2006/relationships/slide" Target="slides/slide29.xml"/><Relationship Id="rId35" Type="http://schemas.openxmlformats.org/officeDocument/2006/relationships/slide" Target="slides/slide34.xml"/><Relationship Id="rId56" Type="http://schemas.openxmlformats.org/officeDocument/2006/relationships/slide" Target="slides/slide55.xml"/><Relationship Id="rId77" Type="http://schemas.openxmlformats.org/officeDocument/2006/relationships/slide" Target="slides/slide76.xml"/><Relationship Id="rId100" Type="http://schemas.openxmlformats.org/officeDocument/2006/relationships/slide" Target="slides/slide99.xml"/><Relationship Id="rId105" Type="http://schemas.openxmlformats.org/officeDocument/2006/relationships/slide" Target="slides/slide104.xml"/><Relationship Id="rId126" Type="http://schemas.openxmlformats.org/officeDocument/2006/relationships/slide" Target="slides/slide125.xml"/><Relationship Id="rId147" Type="http://schemas.openxmlformats.org/officeDocument/2006/relationships/slide" Target="slides/slide146.xml"/><Relationship Id="rId8" Type="http://schemas.openxmlformats.org/officeDocument/2006/relationships/slide" Target="slides/slide7.xml"/><Relationship Id="rId51" Type="http://schemas.openxmlformats.org/officeDocument/2006/relationships/slide" Target="slides/slide50.xml"/><Relationship Id="rId72" Type="http://schemas.openxmlformats.org/officeDocument/2006/relationships/slide" Target="slides/slide71.xml"/><Relationship Id="rId93" Type="http://schemas.openxmlformats.org/officeDocument/2006/relationships/slide" Target="slides/slide92.xml"/><Relationship Id="rId98" Type="http://schemas.openxmlformats.org/officeDocument/2006/relationships/slide" Target="slides/slide97.xml"/><Relationship Id="rId121" Type="http://schemas.openxmlformats.org/officeDocument/2006/relationships/slide" Target="slides/slide120.xml"/><Relationship Id="rId142" Type="http://schemas.openxmlformats.org/officeDocument/2006/relationships/slide" Target="slides/slide141.xml"/><Relationship Id="rId3" Type="http://schemas.openxmlformats.org/officeDocument/2006/relationships/slide" Target="slides/slide2.xml"/></Relationships>
</file>

<file path=ppt/charts/_rels/chart1.xml.rels><?xml version="1.0" encoding="UTF-8" standalone="yes"?>
<Relationships xmlns="http://schemas.openxmlformats.org/package/2006/relationships"><Relationship Id="rId1" Type="http://schemas.openxmlformats.org/officeDocument/2006/relationships/oleObject" Target="Book1" TargetMode="External"/></Relationships>
</file>

<file path=ppt/charts/_rels/chart10.xml.rels><?xml version="1.0" encoding="UTF-8" standalone="yes"?>
<Relationships xmlns="http://schemas.openxmlformats.org/package/2006/relationships"><Relationship Id="rId2" Type="http://schemas.openxmlformats.org/officeDocument/2006/relationships/oleObject" Target="file:///\\APZR002C\OA-ae0009$\&#12518;&#12540;&#12470;&#20316;&#26989;&#29992;&#12501;&#12457;&#12523;&#12480;\04&#12288;29&#24180;&#24230;&#25126;&#30053;&#35519;&#25972;&#25285;&#24403;\04&#12288;&#32207;&#21512;&#21306;&#12398;&#23039;\03_&#32207;&#21512;&#21306;&#12398;&#23039;&#65288;&#27010;&#35201;&#65289;\01&#12288;&#32207;&#21512;&#21306;&#12398;&#27010;&#35201;&#65288;&#12418;&#12392;&#12497;&#12483;&#12465;&#12540;&#12472;&#26696;&#65289;\&#12464;&#12521;&#12501;&#20803;&#12456;&#12463;&#12475;&#12523;\&#29987;&#26989;&#12539;&#12414;&#12385;&#26286;&#12425;&#12375;\02-1.&#12464;&#12521;&#12501;&#21450;&#12403;&#34920;&#65288;&#26696;&#65289;&#65288;B&#21306;&#65289;.xls" TargetMode="External"/><Relationship Id="rId1" Type="http://schemas.openxmlformats.org/officeDocument/2006/relationships/themeOverride" Target="../theme/themeOverride5.xml"/></Relationships>
</file>

<file path=ppt/charts/_rels/chart11.xml.rels><?xml version="1.0" encoding="UTF-8" standalone="yes"?>
<Relationships xmlns="http://schemas.openxmlformats.org/package/2006/relationships"><Relationship Id="rId2" Type="http://schemas.openxmlformats.org/officeDocument/2006/relationships/oleObject" Target="file:///\\APZR002C\OA-ae0009$\&#12518;&#12540;&#12470;&#20316;&#26989;&#29992;&#12501;&#12457;&#12523;&#12480;\04&#12288;29&#24180;&#24230;&#25126;&#30053;&#35519;&#25972;&#25285;&#24403;\04&#12288;&#32207;&#21512;&#21306;&#12398;&#23039;\&#12464;&#12521;&#12501;&#29992;&#12487;&#12540;&#12479;&#65298;\02-1.&#12464;&#12521;&#12501;&#21450;&#12403;&#34920;&#65288;&#26696;&#65289;&#65288;B&#21306;&#65289;.xls" TargetMode="External"/><Relationship Id="rId1" Type="http://schemas.openxmlformats.org/officeDocument/2006/relationships/themeOverride" Target="../theme/themeOverride6.xml"/></Relationships>
</file>

<file path=ppt/charts/_rels/chart12.xml.rels><?xml version="1.0" encoding="UTF-8" standalone="yes"?>
<Relationships xmlns="http://schemas.openxmlformats.org/package/2006/relationships"><Relationship Id="rId2" Type="http://schemas.openxmlformats.org/officeDocument/2006/relationships/oleObject" Target="file:///\\APZR002C\OA-ae0009$\&#12518;&#12540;&#12470;&#20316;&#26989;&#29992;&#12501;&#12457;&#12523;&#12480;\04&#12288;29&#24180;&#24230;&#25126;&#30053;&#35519;&#25972;&#25285;&#24403;\04&#12288;&#32207;&#21512;&#21306;&#12398;&#23039;\&#12464;&#12521;&#12501;&#29992;&#12487;&#12540;&#12479;&#65298;\02-1.&#12464;&#12521;&#12501;&#21450;&#12403;&#34920;&#65288;&#26696;&#65289;&#65288;B&#21306;&#65289;.xls" TargetMode="External"/><Relationship Id="rId1" Type="http://schemas.openxmlformats.org/officeDocument/2006/relationships/themeOverride" Target="../theme/themeOverride7.xml"/></Relationships>
</file>

<file path=ppt/charts/_rels/chart13.xml.rels><?xml version="1.0" encoding="UTF-8" standalone="yes"?>
<Relationships xmlns="http://schemas.openxmlformats.org/package/2006/relationships"><Relationship Id="rId2" Type="http://schemas.openxmlformats.org/officeDocument/2006/relationships/oleObject" Target="file:///\\APZR002C\OA-ae0009$\&#12518;&#12540;&#12470;&#20316;&#26989;&#29992;&#12501;&#12457;&#12523;&#12480;\04&#12288;29&#24180;&#24230;&#25126;&#30053;&#35519;&#25972;&#25285;&#24403;\04&#12288;&#32207;&#21512;&#21306;&#12398;&#23039;\03_&#32207;&#21512;&#21306;&#12398;&#23039;&#65288;&#27010;&#35201;&#65289;\01&#12288;&#32207;&#21512;&#21306;&#12398;&#27010;&#35201;&#65288;&#12418;&#12392;&#12497;&#12483;&#12465;&#12540;&#12472;&#26696;&#65289;\&#12464;&#12521;&#12501;&#20803;&#12456;&#12463;&#12475;&#12523;\02-1.&#12464;&#12521;&#12501;&#21450;&#12403;&#34920;&#65288;&#26696;&#65289;&#65288;C&#21306;&#65289;.xlsx" TargetMode="External"/><Relationship Id="rId1" Type="http://schemas.openxmlformats.org/officeDocument/2006/relationships/themeOverride" Target="../theme/themeOverride8.xml"/></Relationships>
</file>

<file path=ppt/charts/_rels/chart14.xml.rels><?xml version="1.0" encoding="UTF-8" standalone="yes"?>
<Relationships xmlns="http://schemas.openxmlformats.org/package/2006/relationships"><Relationship Id="rId2" Type="http://schemas.openxmlformats.org/officeDocument/2006/relationships/oleObject" Target="file:///\\APZR002C\OA-ae0009$\&#12518;&#12540;&#12470;&#20316;&#26989;&#29992;&#12501;&#12457;&#12523;&#12480;\04&#12288;29&#24180;&#24230;&#25126;&#30053;&#35519;&#25972;&#25285;&#24403;\04&#12288;&#32207;&#21512;&#21306;&#12398;&#23039;\03_&#32207;&#21512;&#21306;&#12398;&#23039;&#65288;&#27010;&#35201;&#65289;\01&#12288;&#32207;&#21512;&#21306;&#12398;&#27010;&#35201;&#65288;&#12418;&#12392;&#12497;&#12483;&#12465;&#12540;&#12472;&#26696;&#65289;\&#12464;&#12521;&#12501;&#20803;&#12456;&#12463;&#12475;&#12523;\02-1.&#12464;&#12521;&#12501;&#21450;&#12403;&#34920;&#65288;&#26696;&#65289;&#65288;C&#21306;&#65289;.xlsx" TargetMode="External"/><Relationship Id="rId1" Type="http://schemas.openxmlformats.org/officeDocument/2006/relationships/themeOverride" Target="../theme/themeOverride9.xml"/></Relationships>
</file>

<file path=ppt/charts/_rels/chart15.xml.rels><?xml version="1.0" encoding="UTF-8" standalone="yes"?>
<Relationships xmlns="http://schemas.openxmlformats.org/package/2006/relationships"><Relationship Id="rId3" Type="http://schemas.openxmlformats.org/officeDocument/2006/relationships/chartUserShapes" Target="../drawings/drawing3.xml"/><Relationship Id="rId2" Type="http://schemas.openxmlformats.org/officeDocument/2006/relationships/oleObject" Target="file:///\\APZR002C\OA-ae0009$\&#12518;&#12540;&#12470;&#20316;&#26989;&#29992;&#12501;&#12457;&#12523;&#12480;\04&#12288;29&#24180;&#24230;&#25126;&#30053;&#35519;&#25972;&#25285;&#24403;\04&#12288;&#32207;&#21512;&#21306;&#12398;&#23039;\&#12464;&#12521;&#12501;&#29992;&#12487;&#12540;&#12479;&#65298;\03-1.&#12464;&#12521;&#12501;&#21450;&#12403;&#34920;&#65288;&#26696;&#65289;&#65288;C&#21306;&#65289;.xls" TargetMode="External"/><Relationship Id="rId1" Type="http://schemas.openxmlformats.org/officeDocument/2006/relationships/themeOverride" Target="../theme/themeOverride10.xml"/></Relationships>
</file>

<file path=ppt/charts/_rels/chart16.xml.rels><?xml version="1.0" encoding="UTF-8" standalone="yes"?>
<Relationships xmlns="http://schemas.openxmlformats.org/package/2006/relationships"><Relationship Id="rId3" Type="http://schemas.openxmlformats.org/officeDocument/2006/relationships/chartUserShapes" Target="../drawings/drawing4.xml"/><Relationship Id="rId2" Type="http://schemas.openxmlformats.org/officeDocument/2006/relationships/oleObject" Target="file:///\\APZR002C\OA-ae0009$\&#12518;&#12540;&#12470;&#20316;&#26989;&#29992;&#12501;&#12457;&#12523;&#12480;\04&#12288;29&#24180;&#24230;&#25126;&#30053;&#35519;&#25972;&#25285;&#24403;\04&#12288;&#32207;&#21512;&#21306;&#12398;&#23039;\&#12464;&#12521;&#12501;&#29992;&#12487;&#12540;&#12479;&#65298;\03-1.&#12464;&#12521;&#12501;&#21450;&#12403;&#34920;&#65288;&#26696;&#65289;&#65288;C&#21306;&#65289;.xls" TargetMode="External"/><Relationship Id="rId1" Type="http://schemas.openxmlformats.org/officeDocument/2006/relationships/themeOverride" Target="../theme/themeOverride11.xml"/></Relationships>
</file>

<file path=ppt/charts/_rels/chart17.xml.rels><?xml version="1.0" encoding="UTF-8" standalone="yes"?>
<Relationships xmlns="http://schemas.openxmlformats.org/package/2006/relationships"><Relationship Id="rId2" Type="http://schemas.openxmlformats.org/officeDocument/2006/relationships/oleObject" Target="file:///\\APZR002C\OA-ae0009$\&#12518;&#12540;&#12470;&#20316;&#26989;&#29992;&#12501;&#12457;&#12523;&#12480;\04&#12288;29&#24180;&#24230;&#25126;&#30053;&#35519;&#25972;&#25285;&#24403;\04&#12288;&#32207;&#21512;&#21306;&#12398;&#23039;\03_&#32207;&#21512;&#21306;&#12398;&#23039;&#65288;&#27010;&#35201;&#65289;\01&#12288;&#32207;&#21512;&#21306;&#12398;&#27010;&#35201;&#65288;&#12418;&#12392;&#12497;&#12483;&#12465;&#12540;&#12472;&#26696;&#65289;\&#12464;&#12521;&#12501;&#20803;&#12456;&#12463;&#12475;&#12523;\&#29987;&#26989;&#12539;&#12414;&#12385;&#26286;&#12425;&#12375;\03-1.&#12464;&#12521;&#12501;&#21450;&#12403;&#34920;&#65288;&#26696;&#65289;&#65288;C&#21306;&#65289;.xls" TargetMode="External"/><Relationship Id="rId1" Type="http://schemas.openxmlformats.org/officeDocument/2006/relationships/themeOverride" Target="../theme/themeOverride12.xml"/></Relationships>
</file>

<file path=ppt/charts/_rels/chart18.xml.rels><?xml version="1.0" encoding="UTF-8" standalone="yes"?>
<Relationships xmlns="http://schemas.openxmlformats.org/package/2006/relationships"><Relationship Id="rId2" Type="http://schemas.openxmlformats.org/officeDocument/2006/relationships/oleObject" Target="file:///\\APZR002C\OA-ae0009$\&#12518;&#12540;&#12470;&#20316;&#26989;&#29992;&#12501;&#12457;&#12523;&#12480;\04&#12288;29&#24180;&#24230;&#25126;&#30053;&#35519;&#25972;&#25285;&#24403;\04&#12288;&#32207;&#21512;&#21306;&#12398;&#23039;\&#12464;&#12521;&#12501;&#29992;&#12487;&#12540;&#12479;&#65298;\03-1.&#12464;&#12521;&#12501;&#21450;&#12403;&#34920;&#65288;&#26696;&#65289;&#65288;C&#21306;&#65289;.xls" TargetMode="External"/><Relationship Id="rId1" Type="http://schemas.openxmlformats.org/officeDocument/2006/relationships/themeOverride" Target="../theme/themeOverride13.xml"/></Relationships>
</file>

<file path=ppt/charts/_rels/chart19.xml.rels><?xml version="1.0" encoding="UTF-8" standalone="yes"?>
<Relationships xmlns="http://schemas.openxmlformats.org/package/2006/relationships"><Relationship Id="rId2" Type="http://schemas.openxmlformats.org/officeDocument/2006/relationships/oleObject" Target="file:///\\APZR002C\OA-ae0009$\&#12518;&#12540;&#12470;&#20316;&#26989;&#29992;&#12501;&#12457;&#12523;&#12480;\04&#12288;29&#24180;&#24230;&#25126;&#30053;&#35519;&#25972;&#25285;&#24403;\04&#12288;&#32207;&#21512;&#21306;&#12398;&#23039;\03_&#32207;&#21512;&#21306;&#12398;&#23039;&#65288;&#27010;&#35201;&#65289;\01&#12288;&#32207;&#21512;&#21306;&#12398;&#27010;&#35201;&#65288;&#12418;&#12392;&#12497;&#12483;&#12465;&#12540;&#12472;&#26696;&#65289;\&#12464;&#12521;&#12501;&#20803;&#12456;&#12463;&#12475;&#12523;\&#29987;&#26989;&#12539;&#12414;&#12385;&#26286;&#12425;&#12375;\03-1.&#12464;&#12521;&#12501;&#21450;&#12403;&#34920;&#65288;&#26696;&#65289;&#65288;C&#21306;&#65289;.xls" TargetMode="External"/><Relationship Id="rId1" Type="http://schemas.openxmlformats.org/officeDocument/2006/relationships/themeOverride" Target="../theme/themeOverride14.xml"/></Relationships>
</file>

<file path=ppt/charts/_rels/chart2.xml.rels><?xml version="1.0" encoding="UTF-8" standalone="yes"?>
<Relationships xmlns="http://schemas.openxmlformats.org/package/2006/relationships"><Relationship Id="rId1" Type="http://schemas.openxmlformats.org/officeDocument/2006/relationships/oleObject" Target="Book1" TargetMode="External"/></Relationships>
</file>

<file path=ppt/charts/_rels/chart20.xml.rels><?xml version="1.0" encoding="UTF-8" standalone="yes"?>
<Relationships xmlns="http://schemas.openxmlformats.org/package/2006/relationships"><Relationship Id="rId2" Type="http://schemas.openxmlformats.org/officeDocument/2006/relationships/oleObject" Target="file:///\\APZR002C\OA-ae0009$\&#12518;&#12540;&#12470;&#20316;&#26989;&#29992;&#12501;&#12457;&#12523;&#12480;\04&#12288;29&#24180;&#24230;&#25126;&#30053;&#35519;&#25972;&#25285;&#24403;\04&#12288;&#32207;&#21512;&#21306;&#12398;&#23039;\03_&#32207;&#21512;&#21306;&#12398;&#23039;&#65288;&#27010;&#35201;&#65289;\01&#12288;&#32207;&#21512;&#21306;&#12398;&#27010;&#35201;&#65288;&#12418;&#12392;&#12497;&#12483;&#12465;&#12540;&#12472;&#26696;&#65289;\&#12464;&#12521;&#12501;&#20803;&#12456;&#12463;&#12475;&#12523;\02-1.&#12464;&#12521;&#12501;&#21450;&#12403;&#34920;&#65288;&#26696;&#65289;&#65288;A&#21306;&#65289;.xlsx" TargetMode="External"/><Relationship Id="rId1" Type="http://schemas.openxmlformats.org/officeDocument/2006/relationships/themeOverride" Target="../theme/themeOverride15.xml"/></Relationships>
</file>

<file path=ppt/charts/_rels/chart21.xml.rels><?xml version="1.0" encoding="UTF-8" standalone="yes"?>
<Relationships xmlns="http://schemas.openxmlformats.org/package/2006/relationships"><Relationship Id="rId3" Type="http://schemas.openxmlformats.org/officeDocument/2006/relationships/chartUserShapes" Target="../drawings/drawing5.xml"/><Relationship Id="rId2" Type="http://schemas.openxmlformats.org/officeDocument/2006/relationships/oleObject" Target="file:///\\APZR002C\OA-ae0009$\&#12518;&#12540;&#12470;&#20316;&#26989;&#29992;&#12501;&#12457;&#12523;&#12480;\04&#12288;29&#24180;&#24230;&#25126;&#30053;&#35519;&#25972;&#25285;&#24403;\04&#12288;&#32207;&#21512;&#21306;&#12398;&#23039;\&#12464;&#12521;&#12501;&#29992;&#12487;&#12540;&#12479;&#65298;\01-1.&#12464;&#12521;&#12501;&#21450;&#12403;&#34920;&#65288;&#26696;&#65289;&#65288;A&#21306;&#65289;.xls" TargetMode="External"/><Relationship Id="rId1" Type="http://schemas.openxmlformats.org/officeDocument/2006/relationships/themeOverride" Target="../theme/themeOverride16.xml"/></Relationships>
</file>

<file path=ppt/charts/_rels/chart22.xml.rels><?xml version="1.0" encoding="UTF-8" standalone="yes"?>
<Relationships xmlns="http://schemas.openxmlformats.org/package/2006/relationships"><Relationship Id="rId2" Type="http://schemas.openxmlformats.org/officeDocument/2006/relationships/oleObject" Target="file:///\\APZR002C\OA-ae0009$\&#12518;&#12540;&#12470;&#20316;&#26989;&#29992;&#12501;&#12457;&#12523;&#12480;\04&#12288;29&#24180;&#24230;&#25126;&#30053;&#35519;&#25972;&#25285;&#24403;\04&#12288;&#32207;&#21512;&#21306;&#12398;&#23039;\03_&#32207;&#21512;&#21306;&#12398;&#23039;&#65288;&#27010;&#35201;&#65289;\01&#12288;&#32207;&#21512;&#21306;&#12398;&#27010;&#35201;&#65288;&#12418;&#12392;&#12497;&#12483;&#12465;&#12540;&#12472;&#26696;&#65289;\&#12464;&#12521;&#12501;&#20803;&#12456;&#12463;&#12475;&#12523;\02-1.&#12464;&#12521;&#12501;&#21450;&#12403;&#34920;&#65288;&#26696;&#65289;&#65288;A&#21306;&#65289;.xlsx" TargetMode="External"/><Relationship Id="rId1" Type="http://schemas.openxmlformats.org/officeDocument/2006/relationships/themeOverride" Target="../theme/themeOverride17.xml"/></Relationships>
</file>

<file path=ppt/charts/_rels/chart23.xml.rels><?xml version="1.0" encoding="UTF-8" standalone="yes"?>
<Relationships xmlns="http://schemas.openxmlformats.org/package/2006/relationships"><Relationship Id="rId3" Type="http://schemas.openxmlformats.org/officeDocument/2006/relationships/chartUserShapes" Target="../drawings/drawing6.xml"/><Relationship Id="rId2" Type="http://schemas.openxmlformats.org/officeDocument/2006/relationships/oleObject" Target="file:///\\APZR002C\OA-ae0009$\&#12518;&#12540;&#12470;&#20316;&#26989;&#29992;&#12501;&#12457;&#12523;&#12480;\04&#12288;29&#24180;&#24230;&#25126;&#30053;&#35519;&#25972;&#25285;&#24403;\04&#12288;&#32207;&#21512;&#21306;&#12398;&#23039;\&#12464;&#12521;&#12501;&#29992;&#12487;&#12540;&#12479;&#65298;\01-1.&#12464;&#12521;&#12501;&#21450;&#12403;&#34920;&#65288;&#26696;&#65289;&#65288;A&#21306;&#65289;.xls" TargetMode="External"/><Relationship Id="rId1" Type="http://schemas.openxmlformats.org/officeDocument/2006/relationships/themeOverride" Target="../theme/themeOverride18.xml"/></Relationships>
</file>

<file path=ppt/charts/_rels/chart24.xml.rels><?xml version="1.0" encoding="UTF-8" standalone="yes"?>
<Relationships xmlns="http://schemas.openxmlformats.org/package/2006/relationships"><Relationship Id="rId2" Type="http://schemas.openxmlformats.org/officeDocument/2006/relationships/oleObject" Target="file:///\\APZR002C\OA-ae0009$\&#12518;&#12540;&#12470;&#20316;&#26989;&#29992;&#12501;&#12457;&#12523;&#12480;\04&#12288;29&#24180;&#24230;&#25126;&#30053;&#35519;&#25972;&#25285;&#24403;\04&#12288;&#32207;&#21512;&#21306;&#12398;&#23039;\03_&#32207;&#21512;&#21306;&#12398;&#23039;&#65288;&#27010;&#35201;&#65289;\01&#12288;&#32207;&#21512;&#21306;&#12398;&#27010;&#35201;&#65288;&#12418;&#12392;&#12497;&#12483;&#12465;&#12540;&#12472;&#26696;&#65289;\&#12464;&#12521;&#12501;&#20803;&#12456;&#12463;&#12475;&#12523;\&#29987;&#26989;&#12539;&#12414;&#12385;&#26286;&#12425;&#12375;\01-1.&#12464;&#12521;&#12501;&#21450;&#12403;&#34920;&#65288;&#26696;&#65289;&#65288;A&#21306;&#65289;.xls" TargetMode="External"/><Relationship Id="rId1" Type="http://schemas.openxmlformats.org/officeDocument/2006/relationships/themeOverride" Target="../theme/themeOverride19.xml"/></Relationships>
</file>

<file path=ppt/charts/_rels/chart25.xml.rels><?xml version="1.0" encoding="UTF-8" standalone="yes"?>
<Relationships xmlns="http://schemas.openxmlformats.org/package/2006/relationships"><Relationship Id="rId2" Type="http://schemas.openxmlformats.org/officeDocument/2006/relationships/oleObject" Target="file:///\\APZR002C\OA-ae0009$\&#12518;&#12540;&#12470;&#20316;&#26989;&#29992;&#12501;&#12457;&#12523;&#12480;\04&#12288;29&#24180;&#24230;&#25126;&#30053;&#35519;&#25972;&#25285;&#24403;\04&#12288;&#32207;&#21512;&#21306;&#12398;&#23039;\&#12464;&#12521;&#12501;&#29992;&#12487;&#12540;&#12479;&#65298;\01-1.&#12464;&#12521;&#12501;&#21450;&#12403;&#34920;&#65288;&#26696;&#65289;&#65288;A&#21306;&#65289;.xls" TargetMode="External"/><Relationship Id="rId1" Type="http://schemas.openxmlformats.org/officeDocument/2006/relationships/themeOverride" Target="../theme/themeOverride20.xml"/></Relationships>
</file>

<file path=ppt/charts/_rels/chart26.xml.rels><?xml version="1.0" encoding="UTF-8" standalone="yes"?>
<Relationships xmlns="http://schemas.openxmlformats.org/package/2006/relationships"><Relationship Id="rId2" Type="http://schemas.openxmlformats.org/officeDocument/2006/relationships/oleObject" Target="file:///\\APZR002C\OA-ae0009$\&#12518;&#12540;&#12470;&#20316;&#26989;&#29992;&#12501;&#12457;&#12523;&#12480;\04&#12288;29&#24180;&#24230;&#25126;&#30053;&#35519;&#25972;&#25285;&#24403;\04&#12288;&#32207;&#21512;&#21306;&#12398;&#23039;\&#12464;&#12521;&#12501;&#29992;&#12487;&#12540;&#12479;&#65298;\01-1.&#12464;&#12521;&#12501;&#21450;&#12403;&#34920;&#65288;&#26696;&#65289;&#65288;A&#21306;&#65289;.xls" TargetMode="External"/><Relationship Id="rId1" Type="http://schemas.openxmlformats.org/officeDocument/2006/relationships/themeOverride" Target="../theme/themeOverride21.xml"/></Relationships>
</file>

<file path=ppt/charts/_rels/chart27.xml.rels><?xml version="1.0" encoding="UTF-8" standalone="yes"?>
<Relationships xmlns="http://schemas.openxmlformats.org/package/2006/relationships"><Relationship Id="rId2" Type="http://schemas.openxmlformats.org/officeDocument/2006/relationships/oleObject" Target="file:///\\APZR002C\OA-ae0009$\&#12518;&#12540;&#12470;&#20316;&#26989;&#29992;&#12501;&#12457;&#12523;&#12480;\04&#12288;29&#24180;&#24230;&#25126;&#30053;&#35519;&#25972;&#25285;&#24403;\04&#12288;&#32207;&#21512;&#21306;&#12398;&#23039;\03_&#32207;&#21512;&#21306;&#12398;&#23039;&#65288;&#27010;&#35201;&#65289;\01&#12288;&#32207;&#21512;&#21306;&#12398;&#27010;&#35201;&#65288;&#12418;&#12392;&#12497;&#12483;&#12465;&#12540;&#12472;&#26696;&#65289;\&#12464;&#12521;&#12501;&#20803;&#12456;&#12463;&#12475;&#12523;\02-1.&#12464;&#12521;&#12501;&#21450;&#12403;&#34920;&#65288;&#26696;&#65289;&#65288;D&#21306;&#65289;.xlsx" TargetMode="External"/><Relationship Id="rId1" Type="http://schemas.openxmlformats.org/officeDocument/2006/relationships/themeOverride" Target="../theme/themeOverride22.xml"/></Relationships>
</file>

<file path=ppt/charts/_rels/chart28.xml.rels><?xml version="1.0" encoding="UTF-8" standalone="yes"?>
<Relationships xmlns="http://schemas.openxmlformats.org/package/2006/relationships"><Relationship Id="rId2" Type="http://schemas.openxmlformats.org/officeDocument/2006/relationships/oleObject" Target="file:///\\APZR002C\OA-ae0009$\&#12518;&#12540;&#12470;&#20316;&#26989;&#29992;&#12501;&#12457;&#12523;&#12480;\04&#12288;29&#24180;&#24230;&#25126;&#30053;&#35519;&#25972;&#25285;&#24403;\04&#12288;&#32207;&#21512;&#21306;&#12398;&#23039;\03_&#32207;&#21512;&#21306;&#12398;&#23039;&#65288;&#27010;&#35201;&#65289;\01&#12288;&#32207;&#21512;&#21306;&#12398;&#27010;&#35201;&#65288;&#12418;&#12392;&#12497;&#12483;&#12465;&#12540;&#12472;&#26696;&#65289;\&#12464;&#12521;&#12501;&#20803;&#12456;&#12463;&#12475;&#12523;\02-1.&#12464;&#12521;&#12501;&#21450;&#12403;&#34920;&#65288;&#26696;&#65289;&#65288;D&#21306;&#65289;.xlsx" TargetMode="External"/><Relationship Id="rId1" Type="http://schemas.openxmlformats.org/officeDocument/2006/relationships/themeOverride" Target="../theme/themeOverride23.xml"/></Relationships>
</file>

<file path=ppt/charts/_rels/chart29.xml.rels><?xml version="1.0" encoding="UTF-8" standalone="yes"?>
<Relationships xmlns="http://schemas.openxmlformats.org/package/2006/relationships"><Relationship Id="rId3" Type="http://schemas.openxmlformats.org/officeDocument/2006/relationships/chartUserShapes" Target="../drawings/drawing7.xml"/><Relationship Id="rId2" Type="http://schemas.openxmlformats.org/officeDocument/2006/relationships/oleObject" Target="file:///\\APZR002C\OA-ae0009$\&#12518;&#12540;&#12470;&#20316;&#26989;&#29992;&#12501;&#12457;&#12523;&#12480;\04&#12288;29&#24180;&#24230;&#25126;&#30053;&#35519;&#25972;&#25285;&#24403;\04&#12288;&#32207;&#21512;&#21306;&#12398;&#23039;\&#12464;&#12521;&#12501;&#29992;&#12487;&#12540;&#12479;&#65298;\04-1.&#12464;&#12521;&#12501;&#21450;&#12403;&#34920;&#65288;&#26696;&#65289;&#65288;D&#21306;&#65289;.xls" TargetMode="External"/><Relationship Id="rId1" Type="http://schemas.openxmlformats.org/officeDocument/2006/relationships/themeOverride" Target="../theme/themeOverride24.xml"/></Relationships>
</file>

<file path=ppt/charts/_rels/chart3.xml.rels><?xml version="1.0" encoding="UTF-8" standalone="yes"?>
<Relationships xmlns="http://schemas.openxmlformats.org/package/2006/relationships"><Relationship Id="rId1" Type="http://schemas.openxmlformats.org/officeDocument/2006/relationships/oleObject" Target="Book1" TargetMode="External"/></Relationships>
</file>

<file path=ppt/charts/_rels/chart30.xml.rels><?xml version="1.0" encoding="UTF-8" standalone="yes"?>
<Relationships xmlns="http://schemas.openxmlformats.org/package/2006/relationships"><Relationship Id="rId3" Type="http://schemas.openxmlformats.org/officeDocument/2006/relationships/chartUserShapes" Target="../drawings/drawing8.xml"/><Relationship Id="rId2" Type="http://schemas.openxmlformats.org/officeDocument/2006/relationships/oleObject" Target="file:///\\APZR002C\OA-ae0009$\&#12518;&#12540;&#12470;&#20316;&#26989;&#29992;&#12501;&#12457;&#12523;&#12480;\04&#12288;29&#24180;&#24230;&#25126;&#30053;&#35519;&#25972;&#25285;&#24403;\04&#12288;&#32207;&#21512;&#21306;&#12398;&#23039;\&#12464;&#12521;&#12501;&#29992;&#12487;&#12540;&#12479;&#65298;\04-1.&#12464;&#12521;&#12501;&#21450;&#12403;&#34920;&#65288;&#26696;&#65289;&#65288;D&#21306;&#65289;.xls" TargetMode="External"/><Relationship Id="rId1" Type="http://schemas.openxmlformats.org/officeDocument/2006/relationships/themeOverride" Target="../theme/themeOverride25.xml"/></Relationships>
</file>

<file path=ppt/charts/_rels/chart31.xml.rels><?xml version="1.0" encoding="UTF-8" standalone="yes"?>
<Relationships xmlns="http://schemas.openxmlformats.org/package/2006/relationships"><Relationship Id="rId2" Type="http://schemas.openxmlformats.org/officeDocument/2006/relationships/oleObject" Target="file:///\\APZR002C\OA-ae0009$\&#12518;&#12540;&#12470;&#20316;&#26989;&#29992;&#12501;&#12457;&#12523;&#12480;\04&#12288;29&#24180;&#24230;&#25126;&#30053;&#35519;&#25972;&#25285;&#24403;\04&#12288;&#32207;&#21512;&#21306;&#12398;&#23039;\03_&#32207;&#21512;&#21306;&#12398;&#23039;&#65288;&#27010;&#35201;&#65289;\01&#12288;&#32207;&#21512;&#21306;&#12398;&#27010;&#35201;&#65288;&#12418;&#12392;&#12497;&#12483;&#12465;&#12540;&#12472;&#26696;&#65289;\&#12464;&#12521;&#12501;&#20803;&#12456;&#12463;&#12475;&#12523;\&#29987;&#26989;&#12539;&#12414;&#12385;&#26286;&#12425;&#12375;\04-1.&#12464;&#12521;&#12501;&#21450;&#12403;&#34920;&#65288;&#26696;&#65289;&#65288;D&#21306;&#65289;.xls" TargetMode="External"/><Relationship Id="rId1" Type="http://schemas.openxmlformats.org/officeDocument/2006/relationships/themeOverride" Target="../theme/themeOverride26.xml"/></Relationships>
</file>

<file path=ppt/charts/_rels/chart32.xml.rels><?xml version="1.0" encoding="UTF-8" standalone="yes"?>
<Relationships xmlns="http://schemas.openxmlformats.org/package/2006/relationships"><Relationship Id="rId2" Type="http://schemas.openxmlformats.org/officeDocument/2006/relationships/oleObject" Target="file:///\\APZR002C\OA-ae0009$\&#12518;&#12540;&#12470;&#20316;&#26989;&#29992;&#12501;&#12457;&#12523;&#12480;\04&#12288;29&#24180;&#24230;&#25126;&#30053;&#35519;&#25972;&#25285;&#24403;\04&#12288;&#32207;&#21512;&#21306;&#12398;&#23039;\&#12464;&#12521;&#12501;&#29992;&#12487;&#12540;&#12479;&#65298;\04-1.&#12464;&#12521;&#12501;&#21450;&#12403;&#34920;&#65288;&#26696;&#65289;&#65288;D&#21306;&#65289;.xls" TargetMode="External"/><Relationship Id="rId1" Type="http://schemas.openxmlformats.org/officeDocument/2006/relationships/themeOverride" Target="../theme/themeOverride27.xml"/></Relationships>
</file>

<file path=ppt/charts/_rels/chart33.xml.rels><?xml version="1.0" encoding="UTF-8" standalone="yes"?>
<Relationships xmlns="http://schemas.openxmlformats.org/package/2006/relationships"><Relationship Id="rId2" Type="http://schemas.openxmlformats.org/officeDocument/2006/relationships/oleObject" Target="file:///\\APZR002C\OA-ae0009$\&#12518;&#12540;&#12470;&#20316;&#26989;&#29992;&#12501;&#12457;&#12523;&#12480;\04&#12288;29&#24180;&#24230;&#25126;&#30053;&#35519;&#25972;&#25285;&#24403;\04&#12288;&#32207;&#21512;&#21306;&#12398;&#23039;\03_&#32207;&#21512;&#21306;&#12398;&#23039;&#65288;&#27010;&#35201;&#65289;\01&#12288;&#32207;&#21512;&#21306;&#12398;&#27010;&#35201;&#65288;&#12418;&#12392;&#12497;&#12483;&#12465;&#12540;&#12472;&#26696;&#65289;\&#12464;&#12521;&#12501;&#20803;&#12456;&#12463;&#12475;&#12523;\&#29987;&#26989;&#12539;&#12414;&#12385;&#26286;&#12425;&#12375;\04-1.&#12464;&#12521;&#12501;&#21450;&#12403;&#34920;&#65288;&#26696;&#65289;&#65288;D&#21306;&#65289;.xls" TargetMode="External"/><Relationship Id="rId1" Type="http://schemas.openxmlformats.org/officeDocument/2006/relationships/themeOverride" Target="../theme/themeOverride28.xml"/></Relationships>
</file>

<file path=ppt/charts/_rels/chart34.xml.rels><?xml version="1.0" encoding="UTF-8" standalone="yes"?>
<Relationships xmlns="http://schemas.openxmlformats.org/package/2006/relationships"><Relationship Id="rId2" Type="http://schemas.openxmlformats.org/officeDocument/2006/relationships/oleObject" Target="file:///\\APZR002C\OA-ae0009$\&#12518;&#12540;&#12470;&#20316;&#26989;&#29992;&#12501;&#12457;&#12523;&#12480;\04&#12288;29&#24180;&#24230;&#25126;&#30053;&#35519;&#25972;&#25285;&#24403;\04&#12288;&#32207;&#21512;&#21306;&#12398;&#23039;\03_&#32207;&#21512;&#21306;&#12398;&#23039;&#65288;&#27010;&#35201;&#65289;\01&#12288;&#32207;&#21512;&#21306;&#12398;&#27010;&#35201;&#65288;&#12418;&#12392;&#12497;&#12483;&#12465;&#12540;&#12472;&#26696;&#65289;\&#12464;&#12521;&#12501;&#20803;&#12456;&#12463;&#12475;&#12523;\02-1.&#12464;&#12521;&#12501;&#21450;&#12403;&#34920;&#65288;&#26696;&#65289;&#65288;E&#21306;).xlsx" TargetMode="External"/><Relationship Id="rId1" Type="http://schemas.openxmlformats.org/officeDocument/2006/relationships/themeOverride" Target="../theme/themeOverride29.xml"/></Relationships>
</file>

<file path=ppt/charts/_rels/chart35.xml.rels><?xml version="1.0" encoding="UTF-8" standalone="yes"?>
<Relationships xmlns="http://schemas.openxmlformats.org/package/2006/relationships"><Relationship Id="rId2" Type="http://schemas.openxmlformats.org/officeDocument/2006/relationships/oleObject" Target="file:///\\APZR002C\OA-ae0009$\&#12518;&#12540;&#12470;&#20316;&#26989;&#29992;&#12501;&#12457;&#12523;&#12480;\04&#12288;29&#24180;&#24230;&#25126;&#30053;&#35519;&#25972;&#25285;&#24403;\04&#12288;&#32207;&#21512;&#21306;&#12398;&#23039;\03_&#32207;&#21512;&#21306;&#12398;&#23039;&#65288;&#27010;&#35201;&#65289;\01&#12288;&#32207;&#21512;&#21306;&#12398;&#27010;&#35201;&#65288;&#12418;&#12392;&#12497;&#12483;&#12465;&#12540;&#12472;&#26696;&#65289;\&#12464;&#12521;&#12501;&#20803;&#12456;&#12463;&#12475;&#12523;\02-1.&#12464;&#12521;&#12501;&#21450;&#12403;&#34920;&#65288;&#26696;&#65289;&#65288;E&#21306;).xlsx" TargetMode="External"/><Relationship Id="rId1" Type="http://schemas.openxmlformats.org/officeDocument/2006/relationships/themeOverride" Target="../theme/themeOverride30.xml"/></Relationships>
</file>

<file path=ppt/charts/_rels/chart36.xml.rels><?xml version="1.0" encoding="UTF-8" standalone="yes"?>
<Relationships xmlns="http://schemas.openxmlformats.org/package/2006/relationships"><Relationship Id="rId3" Type="http://schemas.openxmlformats.org/officeDocument/2006/relationships/chartUserShapes" Target="../drawings/drawing9.xml"/><Relationship Id="rId2" Type="http://schemas.openxmlformats.org/officeDocument/2006/relationships/oleObject" Target="file:///\\APZR002C\OA-ae0009$\&#12518;&#12540;&#12470;&#20316;&#26989;&#29992;&#12501;&#12457;&#12523;&#12480;\04&#12288;29&#24180;&#24230;&#25126;&#30053;&#35519;&#25972;&#25285;&#24403;\04&#12288;&#32207;&#21512;&#21306;&#12398;&#23039;\&#12464;&#12521;&#12501;&#29992;&#12487;&#12540;&#12479;&#65298;\05-1.&#12464;&#12521;&#12501;&#21450;&#12403;&#34920;&#65288;&#26696;&#65289;&#65288;E&#21306;&#65289;.xls" TargetMode="External"/><Relationship Id="rId1" Type="http://schemas.openxmlformats.org/officeDocument/2006/relationships/themeOverride" Target="../theme/themeOverride31.xml"/></Relationships>
</file>

<file path=ppt/charts/_rels/chart37.xml.rels><?xml version="1.0" encoding="UTF-8" standalone="yes"?>
<Relationships xmlns="http://schemas.openxmlformats.org/package/2006/relationships"><Relationship Id="rId3" Type="http://schemas.openxmlformats.org/officeDocument/2006/relationships/chartUserShapes" Target="../drawings/drawing10.xml"/><Relationship Id="rId2" Type="http://schemas.openxmlformats.org/officeDocument/2006/relationships/oleObject" Target="file:///\\APZR002C\OA-ae0009$\&#12518;&#12540;&#12470;&#20316;&#26989;&#29992;&#12501;&#12457;&#12523;&#12480;\04&#12288;29&#24180;&#24230;&#25126;&#30053;&#35519;&#25972;&#25285;&#24403;\04&#12288;&#32207;&#21512;&#21306;&#12398;&#23039;\&#12464;&#12521;&#12501;&#29992;&#12487;&#12540;&#12479;&#65298;\05-1.&#12464;&#12521;&#12501;&#21450;&#12403;&#34920;&#65288;&#26696;&#65289;&#65288;E&#21306;&#65289;.xls" TargetMode="External"/><Relationship Id="rId1" Type="http://schemas.openxmlformats.org/officeDocument/2006/relationships/themeOverride" Target="../theme/themeOverride32.xml"/></Relationships>
</file>

<file path=ppt/charts/_rels/chart38.xml.rels><?xml version="1.0" encoding="UTF-8" standalone="yes"?>
<Relationships xmlns="http://schemas.openxmlformats.org/package/2006/relationships"><Relationship Id="rId2" Type="http://schemas.openxmlformats.org/officeDocument/2006/relationships/oleObject" Target="file:///\\APZR002C\OA-ae0009$\&#12518;&#12540;&#12470;&#20316;&#26989;&#29992;&#12501;&#12457;&#12523;&#12480;\04&#12288;29&#24180;&#24230;&#25126;&#30053;&#35519;&#25972;&#25285;&#24403;\04&#12288;&#32207;&#21512;&#21306;&#12398;&#23039;\03_&#32207;&#21512;&#21306;&#12398;&#23039;&#65288;&#27010;&#35201;&#65289;\01&#12288;&#32207;&#21512;&#21306;&#12398;&#27010;&#35201;&#65288;&#12418;&#12392;&#12497;&#12483;&#12465;&#12540;&#12472;&#26696;&#65289;\&#12464;&#12521;&#12501;&#20803;&#12456;&#12463;&#12475;&#12523;\&#29987;&#26989;&#12539;&#12414;&#12385;&#26286;&#12425;&#12375;\05-1.&#12464;&#12521;&#12501;&#21450;&#12403;&#34920;&#65288;&#26696;&#65289;&#65288;E&#21306;&#65289;.xls" TargetMode="External"/><Relationship Id="rId1" Type="http://schemas.openxmlformats.org/officeDocument/2006/relationships/themeOverride" Target="../theme/themeOverride33.xml"/></Relationships>
</file>

<file path=ppt/charts/_rels/chart39.xml.rels><?xml version="1.0" encoding="UTF-8" standalone="yes"?>
<Relationships xmlns="http://schemas.openxmlformats.org/package/2006/relationships"><Relationship Id="rId2" Type="http://schemas.openxmlformats.org/officeDocument/2006/relationships/oleObject" Target="file:///\\APZR002C\OA-ae0009$\&#12518;&#12540;&#12470;&#20316;&#26989;&#29992;&#12501;&#12457;&#12523;&#12480;\04&#12288;29&#24180;&#24230;&#25126;&#30053;&#35519;&#25972;&#25285;&#24403;\04&#12288;&#32207;&#21512;&#21306;&#12398;&#23039;\&#12464;&#12521;&#12501;&#29992;&#12487;&#12540;&#12479;&#65298;\05-1.&#12464;&#12521;&#12501;&#21450;&#12403;&#34920;&#65288;&#26696;&#65289;&#65288;E&#21306;&#65289;.xls" TargetMode="External"/><Relationship Id="rId1" Type="http://schemas.openxmlformats.org/officeDocument/2006/relationships/themeOverride" Target="../theme/themeOverride34.xml"/></Relationships>
</file>

<file path=ppt/charts/_rels/chart4.xml.rels><?xml version="1.0" encoding="UTF-8" standalone="yes"?>
<Relationships xmlns="http://schemas.openxmlformats.org/package/2006/relationships"><Relationship Id="rId1" Type="http://schemas.openxmlformats.org/officeDocument/2006/relationships/oleObject" Target="Book1" TargetMode="External"/></Relationships>
</file>

<file path=ppt/charts/_rels/chart40.xml.rels><?xml version="1.0" encoding="UTF-8" standalone="yes"?>
<Relationships xmlns="http://schemas.openxmlformats.org/package/2006/relationships"><Relationship Id="rId2" Type="http://schemas.openxmlformats.org/officeDocument/2006/relationships/oleObject" Target="file:///\\APZR002C\OA-ae0009$\&#12518;&#12540;&#12470;&#20316;&#26989;&#29992;&#12501;&#12457;&#12523;&#12480;\04&#12288;29&#24180;&#24230;&#25126;&#30053;&#35519;&#25972;&#25285;&#24403;\04&#12288;&#32207;&#21512;&#21306;&#12398;&#23039;\03_&#32207;&#21512;&#21306;&#12398;&#23039;&#65288;&#27010;&#35201;&#65289;\01&#12288;&#32207;&#21512;&#21306;&#12398;&#27010;&#35201;&#65288;&#12418;&#12392;&#12497;&#12483;&#12465;&#12540;&#12472;&#26696;&#65289;\&#12464;&#12521;&#12501;&#20803;&#12456;&#12463;&#12475;&#12523;\&#29987;&#26989;&#12539;&#12414;&#12385;&#26286;&#12425;&#12375;\05-1.&#12464;&#12521;&#12501;&#21450;&#12403;&#34920;&#65288;&#26696;&#65289;&#65288;E&#21306;&#65289;.xls" TargetMode="External"/><Relationship Id="rId1" Type="http://schemas.openxmlformats.org/officeDocument/2006/relationships/themeOverride" Target="../theme/themeOverride35.xml"/></Relationships>
</file>

<file path=ppt/charts/_rels/chart41.xml.rels><?xml version="1.0" encoding="UTF-8" standalone="yes"?>
<Relationships xmlns="http://schemas.openxmlformats.org/package/2006/relationships"><Relationship Id="rId2" Type="http://schemas.openxmlformats.org/officeDocument/2006/relationships/oleObject" Target="file:///\\APZR002C\OA-ae0009$\&#12518;&#12540;&#12470;&#20316;&#26989;&#29992;&#12501;&#12457;&#12523;&#12480;\04&#12288;29&#24180;&#24230;&#25126;&#30053;&#35519;&#25972;&#25285;&#24403;\04&#12288;&#32207;&#21512;&#21306;&#12398;&#23039;\03_&#32207;&#21512;&#21306;&#12398;&#23039;&#65288;&#27010;&#35201;&#65289;\01&#12288;&#32207;&#21512;&#21306;&#12398;&#27010;&#35201;&#65288;&#12418;&#12392;&#12497;&#12483;&#12465;&#12540;&#12472;&#26696;&#65289;\&#12464;&#12521;&#12501;&#20803;&#12456;&#12463;&#12475;&#12523;\02-1.&#12464;&#12521;&#12501;&#21450;&#12403;&#34920;&#65288;&#26696;&#65289;&#65288;F&#21306;).xlsx" TargetMode="External"/><Relationship Id="rId1" Type="http://schemas.openxmlformats.org/officeDocument/2006/relationships/themeOverride" Target="../theme/themeOverride36.xml"/></Relationships>
</file>

<file path=ppt/charts/_rels/chart42.xml.rels><?xml version="1.0" encoding="UTF-8" standalone="yes"?>
<Relationships xmlns="http://schemas.openxmlformats.org/package/2006/relationships"><Relationship Id="rId3" Type="http://schemas.openxmlformats.org/officeDocument/2006/relationships/chartUserShapes" Target="../drawings/drawing11.xml"/><Relationship Id="rId2" Type="http://schemas.openxmlformats.org/officeDocument/2006/relationships/oleObject" Target="file:///\\APZR002C\OA-ae0009$\&#12518;&#12540;&#12470;&#20316;&#26989;&#29992;&#12501;&#12457;&#12523;&#12480;\04&#12288;29&#24180;&#24230;&#25126;&#30053;&#35519;&#25972;&#25285;&#24403;\04&#12288;&#32207;&#21512;&#21306;&#12398;&#23039;\&#12464;&#12521;&#12501;&#29992;&#12487;&#12540;&#12479;&#65298;\06-1.&#12464;&#12521;&#12501;&#21450;&#12403;&#34920;&#65288;&#26696;&#65289;&#65288;F&#21306;&#65289;.xls" TargetMode="External"/><Relationship Id="rId1" Type="http://schemas.openxmlformats.org/officeDocument/2006/relationships/themeOverride" Target="../theme/themeOverride37.xml"/></Relationships>
</file>

<file path=ppt/charts/_rels/chart43.xml.rels><?xml version="1.0" encoding="UTF-8" standalone="yes"?>
<Relationships xmlns="http://schemas.openxmlformats.org/package/2006/relationships"><Relationship Id="rId2" Type="http://schemas.openxmlformats.org/officeDocument/2006/relationships/oleObject" Target="file:///\\APZR002C\OA-ae0009$\&#12518;&#12540;&#12470;&#20316;&#26989;&#29992;&#12501;&#12457;&#12523;&#12480;\04&#12288;29&#24180;&#24230;&#25126;&#30053;&#35519;&#25972;&#25285;&#24403;\04&#12288;&#32207;&#21512;&#21306;&#12398;&#23039;\03_&#32207;&#21512;&#21306;&#12398;&#23039;&#65288;&#27010;&#35201;&#65289;\01&#12288;&#32207;&#21512;&#21306;&#12398;&#27010;&#35201;&#65288;&#12418;&#12392;&#12497;&#12483;&#12465;&#12540;&#12472;&#26696;&#65289;\&#12464;&#12521;&#12501;&#20803;&#12456;&#12463;&#12475;&#12523;\02-1.&#12464;&#12521;&#12501;&#21450;&#12403;&#34920;&#65288;&#26696;&#65289;&#65288;F&#21306;).xlsx" TargetMode="External"/><Relationship Id="rId1" Type="http://schemas.openxmlformats.org/officeDocument/2006/relationships/themeOverride" Target="../theme/themeOverride38.xml"/></Relationships>
</file>

<file path=ppt/charts/_rels/chart44.xml.rels><?xml version="1.0" encoding="UTF-8" standalone="yes"?>
<Relationships xmlns="http://schemas.openxmlformats.org/package/2006/relationships"><Relationship Id="rId3" Type="http://schemas.openxmlformats.org/officeDocument/2006/relationships/chartUserShapes" Target="../drawings/drawing12.xml"/><Relationship Id="rId2" Type="http://schemas.openxmlformats.org/officeDocument/2006/relationships/oleObject" Target="file:///\\APZR002C\OA-ae0009$\&#12518;&#12540;&#12470;&#20316;&#26989;&#29992;&#12501;&#12457;&#12523;&#12480;\04&#12288;29&#24180;&#24230;&#25126;&#30053;&#35519;&#25972;&#25285;&#24403;\04&#12288;&#32207;&#21512;&#21306;&#12398;&#23039;\&#12464;&#12521;&#12501;&#29992;&#12487;&#12540;&#12479;&#65298;\06-1.&#12464;&#12521;&#12501;&#21450;&#12403;&#34920;&#65288;&#26696;&#65289;&#65288;F&#21306;&#65289;.xls" TargetMode="External"/><Relationship Id="rId1" Type="http://schemas.openxmlformats.org/officeDocument/2006/relationships/themeOverride" Target="../theme/themeOverride39.xml"/></Relationships>
</file>

<file path=ppt/charts/_rels/chart45.xml.rels><?xml version="1.0" encoding="UTF-8" standalone="yes"?>
<Relationships xmlns="http://schemas.openxmlformats.org/package/2006/relationships"><Relationship Id="rId2" Type="http://schemas.openxmlformats.org/officeDocument/2006/relationships/oleObject" Target="file:///\\APZR002C\OA-ae0009$\&#12518;&#12540;&#12470;&#20316;&#26989;&#29992;&#12501;&#12457;&#12523;&#12480;\04&#12288;29&#24180;&#24230;&#25126;&#30053;&#35519;&#25972;&#25285;&#24403;\04&#12288;&#32207;&#21512;&#21306;&#12398;&#23039;\03_&#32207;&#21512;&#21306;&#12398;&#23039;&#65288;&#27010;&#35201;&#65289;\01&#12288;&#32207;&#21512;&#21306;&#12398;&#27010;&#35201;&#65288;&#12418;&#12392;&#12497;&#12483;&#12465;&#12540;&#12472;&#26696;&#65289;\&#12464;&#12521;&#12501;&#20803;&#12456;&#12463;&#12475;&#12523;\&#29987;&#26989;&#12539;&#12414;&#12385;&#26286;&#12425;&#12375;\06-1.&#12464;&#12521;&#12501;&#21450;&#12403;&#34920;&#65288;&#26696;&#65289;&#65288;F&#21306;&#65289;.xls" TargetMode="External"/><Relationship Id="rId1" Type="http://schemas.openxmlformats.org/officeDocument/2006/relationships/themeOverride" Target="../theme/themeOverride40.xml"/></Relationships>
</file>

<file path=ppt/charts/_rels/chart46.xml.rels><?xml version="1.0" encoding="UTF-8" standalone="yes"?>
<Relationships xmlns="http://schemas.openxmlformats.org/package/2006/relationships"><Relationship Id="rId2" Type="http://schemas.openxmlformats.org/officeDocument/2006/relationships/oleObject" Target="file:///\\APZR002C\OA-ae0009$\&#12518;&#12540;&#12470;&#20316;&#26989;&#29992;&#12501;&#12457;&#12523;&#12480;\04&#12288;29&#24180;&#24230;&#25126;&#30053;&#35519;&#25972;&#25285;&#24403;\04&#12288;&#32207;&#21512;&#21306;&#12398;&#23039;\&#12464;&#12521;&#12501;&#29992;&#12487;&#12540;&#12479;&#65298;\06-1.&#12464;&#12521;&#12501;&#21450;&#12403;&#34920;&#65288;&#26696;&#65289;&#65288;F&#21306;&#65289;.xls" TargetMode="External"/><Relationship Id="rId1" Type="http://schemas.openxmlformats.org/officeDocument/2006/relationships/themeOverride" Target="../theme/themeOverride41.xml"/></Relationships>
</file>

<file path=ppt/charts/_rels/chart47.xml.rels><?xml version="1.0" encoding="UTF-8" standalone="yes"?>
<Relationships xmlns="http://schemas.openxmlformats.org/package/2006/relationships"><Relationship Id="rId2" Type="http://schemas.openxmlformats.org/officeDocument/2006/relationships/oleObject" Target="file:///\\APZR002C\OA-ae0009$\&#12518;&#12540;&#12470;&#20316;&#26989;&#29992;&#12501;&#12457;&#12523;&#12480;\04&#12288;29&#24180;&#24230;&#25126;&#30053;&#35519;&#25972;&#25285;&#24403;\04&#12288;&#32207;&#21512;&#21306;&#12398;&#23039;\03_&#32207;&#21512;&#21306;&#12398;&#23039;&#65288;&#27010;&#35201;&#65289;\01&#12288;&#32207;&#21512;&#21306;&#12398;&#27010;&#35201;&#65288;&#12418;&#12392;&#12497;&#12483;&#12465;&#12540;&#12472;&#26696;&#65289;\&#12464;&#12521;&#12501;&#20803;&#12456;&#12463;&#12475;&#12523;\&#29987;&#26989;&#12539;&#12414;&#12385;&#26286;&#12425;&#12375;\06-1.&#12464;&#12521;&#12501;&#21450;&#12403;&#34920;&#65288;&#26696;&#65289;&#65288;F&#21306;&#65289;.xls" TargetMode="External"/><Relationship Id="rId1" Type="http://schemas.openxmlformats.org/officeDocument/2006/relationships/themeOverride" Target="../theme/themeOverride42.xml"/></Relationships>
</file>

<file path=ppt/charts/_rels/chart48.xml.rels><?xml version="1.0" encoding="UTF-8" standalone="yes"?>
<Relationships xmlns="http://schemas.openxmlformats.org/package/2006/relationships"><Relationship Id="rId2" Type="http://schemas.openxmlformats.org/officeDocument/2006/relationships/oleObject" Target="file:///\\APZR002C\OA-ae0009$\&#12518;&#12540;&#12470;&#20316;&#26989;&#29992;&#12501;&#12457;&#12523;&#12480;\04&#12288;29&#24180;&#24230;&#25126;&#30053;&#35519;&#25972;&#25285;&#24403;\04&#12288;&#32207;&#21512;&#21306;&#12398;&#23039;\03_&#32207;&#21512;&#21306;&#12398;&#23039;&#65288;&#27010;&#35201;&#65289;\01&#12288;&#32207;&#21512;&#21306;&#12398;&#27010;&#35201;&#65288;&#12418;&#12392;&#12497;&#12483;&#12465;&#12540;&#12472;&#26696;&#65289;\&#12464;&#12521;&#12501;&#20803;&#12456;&#12463;&#12475;&#12523;\02-1.&#12464;&#12521;&#12501;&#21450;&#12403;&#34920;&#65288;&#26696;&#65289;&#65288;G&#21306;).xlsx" TargetMode="External"/><Relationship Id="rId1" Type="http://schemas.openxmlformats.org/officeDocument/2006/relationships/themeOverride" Target="../theme/themeOverride43.xml"/></Relationships>
</file>

<file path=ppt/charts/_rels/chart49.xml.rels><?xml version="1.0" encoding="UTF-8" standalone="yes"?>
<Relationships xmlns="http://schemas.openxmlformats.org/package/2006/relationships"><Relationship Id="rId2" Type="http://schemas.openxmlformats.org/officeDocument/2006/relationships/oleObject" Target="file:///\\APZR002C\OA-ae0009$\&#12518;&#12540;&#12470;&#20316;&#26989;&#29992;&#12501;&#12457;&#12523;&#12480;\04&#12288;29&#24180;&#24230;&#25126;&#30053;&#35519;&#25972;&#25285;&#24403;\04&#12288;&#32207;&#21512;&#21306;&#12398;&#23039;\03_&#32207;&#21512;&#21306;&#12398;&#23039;&#65288;&#27010;&#35201;&#65289;\01&#12288;&#32207;&#21512;&#21306;&#12398;&#27010;&#35201;&#65288;&#12418;&#12392;&#12497;&#12483;&#12465;&#12540;&#12472;&#26696;&#65289;\&#12464;&#12521;&#12501;&#20803;&#12456;&#12463;&#12475;&#12523;\02-1.&#12464;&#12521;&#12501;&#21450;&#12403;&#34920;&#65288;&#26696;&#65289;&#65288;G&#21306;).xlsx" TargetMode="External"/><Relationship Id="rId1" Type="http://schemas.openxmlformats.org/officeDocument/2006/relationships/themeOverride" Target="../theme/themeOverride44.xml"/></Relationships>
</file>

<file path=ppt/charts/_rels/chart5.xml.rels><?xml version="1.0" encoding="UTF-8" standalone="yes"?>
<Relationships xmlns="http://schemas.openxmlformats.org/package/2006/relationships"><Relationship Id="rId1" Type="http://schemas.openxmlformats.org/officeDocument/2006/relationships/oleObject" Target="Book1" TargetMode="External"/></Relationships>
</file>

<file path=ppt/charts/_rels/chart50.xml.rels><?xml version="1.0" encoding="UTF-8" standalone="yes"?>
<Relationships xmlns="http://schemas.openxmlformats.org/package/2006/relationships"><Relationship Id="rId3" Type="http://schemas.openxmlformats.org/officeDocument/2006/relationships/chartUserShapes" Target="../drawings/drawing13.xml"/><Relationship Id="rId2" Type="http://schemas.openxmlformats.org/officeDocument/2006/relationships/oleObject" Target="file:///\\APZR002C\OA-ae0009$\&#12518;&#12540;&#12470;&#20316;&#26989;&#29992;&#12501;&#12457;&#12523;&#12480;\04&#12288;29&#24180;&#24230;&#25126;&#30053;&#35519;&#25972;&#25285;&#24403;\04&#12288;&#32207;&#21512;&#21306;&#12398;&#23039;\&#12464;&#12521;&#12501;&#29992;&#12487;&#12540;&#12479;&#65298;\07-1.&#12464;&#12521;&#12501;&#21450;&#12403;&#34920;&#65288;&#26696;&#65289;&#65288;G&#21306;&#65289;.xls" TargetMode="External"/><Relationship Id="rId1" Type="http://schemas.openxmlformats.org/officeDocument/2006/relationships/themeOverride" Target="../theme/themeOverride45.xml"/></Relationships>
</file>

<file path=ppt/charts/_rels/chart51.xml.rels><?xml version="1.0" encoding="UTF-8" standalone="yes"?>
<Relationships xmlns="http://schemas.openxmlformats.org/package/2006/relationships"><Relationship Id="rId3" Type="http://schemas.openxmlformats.org/officeDocument/2006/relationships/chartUserShapes" Target="../drawings/drawing14.xml"/><Relationship Id="rId2" Type="http://schemas.openxmlformats.org/officeDocument/2006/relationships/oleObject" Target="file:///\\APZR002C\OA-ae0009$\&#12518;&#12540;&#12470;&#20316;&#26989;&#29992;&#12501;&#12457;&#12523;&#12480;\04&#12288;29&#24180;&#24230;&#25126;&#30053;&#35519;&#25972;&#25285;&#24403;\04&#12288;&#32207;&#21512;&#21306;&#12398;&#23039;\&#12464;&#12521;&#12501;&#29992;&#12487;&#12540;&#12479;&#65298;\07-1.&#12464;&#12521;&#12501;&#21450;&#12403;&#34920;&#65288;&#26696;&#65289;&#65288;G&#21306;&#65289;.xls" TargetMode="External"/><Relationship Id="rId1" Type="http://schemas.openxmlformats.org/officeDocument/2006/relationships/themeOverride" Target="../theme/themeOverride46.xml"/></Relationships>
</file>

<file path=ppt/charts/_rels/chart52.xml.rels><?xml version="1.0" encoding="UTF-8" standalone="yes"?>
<Relationships xmlns="http://schemas.openxmlformats.org/package/2006/relationships"><Relationship Id="rId2" Type="http://schemas.openxmlformats.org/officeDocument/2006/relationships/oleObject" Target="file:///\\APZR002C\OA-ae0009$\&#12518;&#12540;&#12470;&#20316;&#26989;&#29992;&#12501;&#12457;&#12523;&#12480;\04&#12288;29&#24180;&#24230;&#25126;&#30053;&#35519;&#25972;&#25285;&#24403;\04&#12288;&#32207;&#21512;&#21306;&#12398;&#23039;\03_&#32207;&#21512;&#21306;&#12398;&#23039;&#65288;&#27010;&#35201;&#65289;\01&#12288;&#32207;&#21512;&#21306;&#12398;&#27010;&#35201;&#65288;&#12418;&#12392;&#12497;&#12483;&#12465;&#12540;&#12472;&#26696;&#65289;\&#12464;&#12521;&#12501;&#20803;&#12456;&#12463;&#12475;&#12523;\&#29987;&#26989;&#12539;&#12414;&#12385;&#26286;&#12425;&#12375;\07-1.&#12464;&#12521;&#12501;&#21450;&#12403;&#34920;&#65288;&#26696;&#65289;&#65288;G&#21306;&#65289;.xls" TargetMode="External"/><Relationship Id="rId1" Type="http://schemas.openxmlformats.org/officeDocument/2006/relationships/themeOverride" Target="../theme/themeOverride47.xml"/></Relationships>
</file>

<file path=ppt/charts/_rels/chart53.xml.rels><?xml version="1.0" encoding="UTF-8" standalone="yes"?>
<Relationships xmlns="http://schemas.openxmlformats.org/package/2006/relationships"><Relationship Id="rId2" Type="http://schemas.openxmlformats.org/officeDocument/2006/relationships/oleObject" Target="file:///\\APZR002C\OA-ae0009$\&#12518;&#12540;&#12470;&#20316;&#26989;&#29992;&#12501;&#12457;&#12523;&#12480;\04&#12288;29&#24180;&#24230;&#25126;&#30053;&#35519;&#25972;&#25285;&#24403;\04&#12288;&#32207;&#21512;&#21306;&#12398;&#23039;\&#12464;&#12521;&#12501;&#29992;&#12487;&#12540;&#12479;&#65298;\07-1.&#12464;&#12521;&#12501;&#21450;&#12403;&#34920;&#65288;&#26696;&#65289;&#65288;G&#21306;&#65289;.xls" TargetMode="External"/><Relationship Id="rId1" Type="http://schemas.openxmlformats.org/officeDocument/2006/relationships/themeOverride" Target="../theme/themeOverride48.xml"/></Relationships>
</file>

<file path=ppt/charts/_rels/chart54.xml.rels><?xml version="1.0" encoding="UTF-8" standalone="yes"?>
<Relationships xmlns="http://schemas.openxmlformats.org/package/2006/relationships"><Relationship Id="rId2" Type="http://schemas.openxmlformats.org/officeDocument/2006/relationships/oleObject" Target="file:///\\APZR002C\OA-ae0009$\&#12518;&#12540;&#12470;&#20316;&#26989;&#29992;&#12501;&#12457;&#12523;&#12480;\04&#12288;29&#24180;&#24230;&#25126;&#30053;&#35519;&#25972;&#25285;&#24403;\04&#12288;&#32207;&#21512;&#21306;&#12398;&#23039;\03_&#32207;&#21512;&#21306;&#12398;&#23039;&#65288;&#27010;&#35201;&#65289;\01&#12288;&#32207;&#21512;&#21306;&#12398;&#27010;&#35201;&#65288;&#12418;&#12392;&#12497;&#12483;&#12465;&#12540;&#12472;&#26696;&#65289;\&#12464;&#12521;&#12501;&#20803;&#12456;&#12463;&#12475;&#12523;\&#29987;&#26989;&#12539;&#12414;&#12385;&#26286;&#12425;&#12375;\07-1.&#12464;&#12521;&#12501;&#21450;&#12403;&#34920;&#65288;&#26696;&#65289;&#65288;G&#21306;&#65289;.xls" TargetMode="External"/><Relationship Id="rId1" Type="http://schemas.openxmlformats.org/officeDocument/2006/relationships/themeOverride" Target="../theme/themeOverride49.xml"/></Relationships>
</file>

<file path=ppt/charts/_rels/chart55.xml.rels><?xml version="1.0" encoding="UTF-8" standalone="yes"?>
<Relationships xmlns="http://schemas.openxmlformats.org/package/2006/relationships"><Relationship Id="rId2" Type="http://schemas.openxmlformats.org/officeDocument/2006/relationships/oleObject" Target="file:///\\APZR002C\OA-ae0009$\&#12518;&#12540;&#12470;&#20316;&#26989;&#29992;&#12501;&#12457;&#12523;&#12480;\04&#12288;29&#24180;&#24230;&#25126;&#30053;&#35519;&#25972;&#25285;&#24403;\04&#12288;&#32207;&#21512;&#21306;&#12398;&#23039;\03_&#32207;&#21512;&#21306;&#12398;&#23039;&#65288;&#27010;&#35201;&#65289;\01&#12288;&#32207;&#21512;&#21306;&#12398;&#27010;&#35201;&#65288;&#12418;&#12392;&#12497;&#12483;&#12465;&#12540;&#12472;&#26696;&#65289;\&#12464;&#12521;&#12501;&#20803;&#12456;&#12463;&#12475;&#12523;\02-1.&#12464;&#12521;&#12501;&#21450;&#12403;&#34920;&#65288;&#26696;&#65289;&#65288;H&#21306;).xlsx" TargetMode="External"/><Relationship Id="rId1" Type="http://schemas.openxmlformats.org/officeDocument/2006/relationships/themeOverride" Target="../theme/themeOverride50.xml"/></Relationships>
</file>

<file path=ppt/charts/_rels/chart56.xml.rels><?xml version="1.0" encoding="UTF-8" standalone="yes"?>
<Relationships xmlns="http://schemas.openxmlformats.org/package/2006/relationships"><Relationship Id="rId2" Type="http://schemas.openxmlformats.org/officeDocument/2006/relationships/oleObject" Target="file:///\\APZR002C\OA-ae0009$\&#12518;&#12540;&#12470;&#20316;&#26989;&#29992;&#12501;&#12457;&#12523;&#12480;\04&#12288;29&#24180;&#24230;&#25126;&#30053;&#35519;&#25972;&#25285;&#24403;\04&#12288;&#32207;&#21512;&#21306;&#12398;&#23039;\03_&#32207;&#21512;&#21306;&#12398;&#23039;&#65288;&#27010;&#35201;&#65289;\01&#12288;&#32207;&#21512;&#21306;&#12398;&#27010;&#35201;&#65288;&#12418;&#12392;&#12497;&#12483;&#12465;&#12540;&#12472;&#26696;&#65289;\&#12464;&#12521;&#12501;&#20803;&#12456;&#12463;&#12475;&#12523;\02-1.&#12464;&#12521;&#12501;&#21450;&#12403;&#34920;&#65288;&#26696;&#65289;&#65288;H&#21306;).xlsx" TargetMode="External"/><Relationship Id="rId1" Type="http://schemas.openxmlformats.org/officeDocument/2006/relationships/themeOverride" Target="../theme/themeOverride51.xml"/></Relationships>
</file>

<file path=ppt/charts/_rels/chart57.xml.rels><?xml version="1.0" encoding="UTF-8" standalone="yes"?>
<Relationships xmlns="http://schemas.openxmlformats.org/package/2006/relationships"><Relationship Id="rId3" Type="http://schemas.openxmlformats.org/officeDocument/2006/relationships/chartUserShapes" Target="../drawings/drawing15.xml"/><Relationship Id="rId2" Type="http://schemas.openxmlformats.org/officeDocument/2006/relationships/oleObject" Target="file:///\\APZR002C\OA-ae0009$\&#12518;&#12540;&#12470;&#20316;&#26989;&#29992;&#12501;&#12457;&#12523;&#12480;\04&#12288;29&#24180;&#24230;&#25126;&#30053;&#35519;&#25972;&#25285;&#24403;\04&#12288;&#32207;&#21512;&#21306;&#12398;&#23039;\&#12464;&#12521;&#12501;&#29992;&#12487;&#12540;&#12479;&#65298;\08-1.&#12464;&#12521;&#12501;&#21450;&#12403;&#34920;&#65288;&#26696;&#65289;&#65288;H&#21306;&#65289;.xls" TargetMode="External"/><Relationship Id="rId1" Type="http://schemas.openxmlformats.org/officeDocument/2006/relationships/themeOverride" Target="../theme/themeOverride52.xml"/></Relationships>
</file>

<file path=ppt/charts/_rels/chart58.xml.rels><?xml version="1.0" encoding="UTF-8" standalone="yes"?>
<Relationships xmlns="http://schemas.openxmlformats.org/package/2006/relationships"><Relationship Id="rId3" Type="http://schemas.openxmlformats.org/officeDocument/2006/relationships/chartUserShapes" Target="../drawings/drawing16.xml"/><Relationship Id="rId2" Type="http://schemas.openxmlformats.org/officeDocument/2006/relationships/oleObject" Target="file:///\\APZR002C\OA-ae0009$\&#12518;&#12540;&#12470;&#20316;&#26989;&#29992;&#12501;&#12457;&#12523;&#12480;\04&#12288;29&#24180;&#24230;&#25126;&#30053;&#35519;&#25972;&#25285;&#24403;\04&#12288;&#32207;&#21512;&#21306;&#12398;&#23039;\&#12464;&#12521;&#12501;&#29992;&#12487;&#12540;&#12479;&#65298;\08-1.&#12464;&#12521;&#12501;&#21450;&#12403;&#34920;&#65288;&#26696;&#65289;&#65288;H&#21306;&#65289;.xls" TargetMode="External"/><Relationship Id="rId1" Type="http://schemas.openxmlformats.org/officeDocument/2006/relationships/themeOverride" Target="../theme/themeOverride53.xml"/></Relationships>
</file>

<file path=ppt/charts/_rels/chart59.xml.rels><?xml version="1.0" encoding="UTF-8" standalone="yes"?>
<Relationships xmlns="http://schemas.openxmlformats.org/package/2006/relationships"><Relationship Id="rId2" Type="http://schemas.openxmlformats.org/officeDocument/2006/relationships/oleObject" Target="file:///\\APZR002C\OA-ae0009$\&#12518;&#12540;&#12470;&#20316;&#26989;&#29992;&#12501;&#12457;&#12523;&#12480;\04&#12288;29&#24180;&#24230;&#25126;&#30053;&#35519;&#25972;&#25285;&#24403;\04&#12288;&#32207;&#21512;&#21306;&#12398;&#23039;\03_&#32207;&#21512;&#21306;&#12398;&#23039;&#65288;&#27010;&#35201;&#65289;\01&#12288;&#32207;&#21512;&#21306;&#12398;&#27010;&#35201;&#65288;&#12418;&#12392;&#12497;&#12483;&#12465;&#12540;&#12472;&#26696;&#65289;\&#12464;&#12521;&#12501;&#20803;&#12456;&#12463;&#12475;&#12523;\&#29987;&#26989;&#12539;&#12414;&#12385;&#26286;&#12425;&#12375;\08-1.&#12464;&#12521;&#12501;&#21450;&#12403;&#34920;&#65288;&#26696;&#65289;&#65288;H&#21306;&#65289;.xls" TargetMode="External"/><Relationship Id="rId1" Type="http://schemas.openxmlformats.org/officeDocument/2006/relationships/themeOverride" Target="../theme/themeOverride54.xml"/></Relationships>
</file>

<file path=ppt/charts/_rels/chart6.xml.rels><?xml version="1.0" encoding="UTF-8" standalone="yes"?>
<Relationships xmlns="http://schemas.openxmlformats.org/package/2006/relationships"><Relationship Id="rId2" Type="http://schemas.openxmlformats.org/officeDocument/2006/relationships/oleObject" Target="file:///\\APZR002C\OA-ae0009$\&#12518;&#12540;&#12470;&#20316;&#26989;&#29992;&#12501;&#12457;&#12523;&#12480;\04&#12288;29&#24180;&#24230;&#25126;&#30053;&#35519;&#25972;&#25285;&#24403;\04&#12288;&#32207;&#21512;&#21306;&#12398;&#23039;\03_&#32207;&#21512;&#21306;&#12398;&#23039;&#65288;&#27010;&#35201;&#65289;\01&#12288;&#32207;&#21512;&#21306;&#12398;&#27010;&#35201;&#65288;&#12418;&#12392;&#12497;&#12483;&#12465;&#12540;&#12472;&#26696;&#65289;\&#12464;&#12521;&#12501;&#20803;&#12456;&#12463;&#12475;&#12523;\02-1.&#12464;&#12521;&#12501;&#21450;&#12403;&#34920;&#65288;&#26696;&#65289;&#65288;B&#21306;&#65289;.xlsx" TargetMode="External"/><Relationship Id="rId1" Type="http://schemas.openxmlformats.org/officeDocument/2006/relationships/themeOverride" Target="../theme/themeOverride1.xml"/></Relationships>
</file>

<file path=ppt/charts/_rels/chart60.xml.rels><?xml version="1.0" encoding="UTF-8" standalone="yes"?>
<Relationships xmlns="http://schemas.openxmlformats.org/package/2006/relationships"><Relationship Id="rId2" Type="http://schemas.openxmlformats.org/officeDocument/2006/relationships/oleObject" Target="file:///\\APZR002C\OA-ae0009$\&#12518;&#12540;&#12470;&#20316;&#26989;&#29992;&#12501;&#12457;&#12523;&#12480;\04&#12288;29&#24180;&#24230;&#25126;&#30053;&#35519;&#25972;&#25285;&#24403;\04&#12288;&#32207;&#21512;&#21306;&#12398;&#23039;\&#12464;&#12521;&#12501;&#29992;&#12487;&#12540;&#12479;&#65298;\08-1.&#12464;&#12521;&#12501;&#21450;&#12403;&#34920;&#65288;&#26696;&#65289;&#65288;H&#21306;&#65289;.xls" TargetMode="External"/><Relationship Id="rId1" Type="http://schemas.openxmlformats.org/officeDocument/2006/relationships/themeOverride" Target="../theme/themeOverride55.xml"/></Relationships>
</file>

<file path=ppt/charts/_rels/chart61.xml.rels><?xml version="1.0" encoding="UTF-8" standalone="yes"?>
<Relationships xmlns="http://schemas.openxmlformats.org/package/2006/relationships"><Relationship Id="rId2" Type="http://schemas.openxmlformats.org/officeDocument/2006/relationships/oleObject" Target="file:///\\APZR002C\OA-ae0009$\&#12518;&#12540;&#12470;&#20316;&#26989;&#29992;&#12501;&#12457;&#12523;&#12480;\04&#12288;29&#24180;&#24230;&#25126;&#30053;&#35519;&#25972;&#25285;&#24403;\04&#12288;&#32207;&#21512;&#21306;&#12398;&#23039;\03_&#32207;&#21512;&#21306;&#12398;&#23039;&#65288;&#27010;&#35201;&#65289;\01&#12288;&#32207;&#21512;&#21306;&#12398;&#27010;&#35201;&#65288;&#12418;&#12392;&#12497;&#12483;&#12465;&#12540;&#12472;&#26696;&#65289;\&#12464;&#12521;&#12501;&#20803;&#12456;&#12463;&#12475;&#12523;\&#29987;&#26989;&#12539;&#12414;&#12385;&#26286;&#12425;&#12375;\08-1.&#12464;&#12521;&#12501;&#21450;&#12403;&#34920;&#65288;&#26696;&#65289;&#65288;H&#21306;&#65289;.xls" TargetMode="External"/><Relationship Id="rId1" Type="http://schemas.openxmlformats.org/officeDocument/2006/relationships/themeOverride" Target="../theme/themeOverride56.xml"/></Relationships>
</file>

<file path=ppt/charts/_rels/chart7.xml.rels><?xml version="1.0" encoding="UTF-8" standalone="yes"?>
<Relationships xmlns="http://schemas.openxmlformats.org/package/2006/relationships"><Relationship Id="rId2" Type="http://schemas.openxmlformats.org/officeDocument/2006/relationships/oleObject" Target="file:///\\APZR002C\OA-ae0009$\&#12518;&#12540;&#12470;&#20316;&#26989;&#29992;&#12501;&#12457;&#12523;&#12480;\04&#12288;29&#24180;&#24230;&#25126;&#30053;&#35519;&#25972;&#25285;&#24403;\04&#12288;&#32207;&#21512;&#21306;&#12398;&#23039;\03_&#32207;&#21512;&#21306;&#12398;&#23039;&#65288;&#27010;&#35201;&#65289;\01&#12288;&#32207;&#21512;&#21306;&#12398;&#27010;&#35201;&#65288;&#12418;&#12392;&#12497;&#12483;&#12465;&#12540;&#12472;&#26696;&#65289;\&#12464;&#12521;&#12501;&#20803;&#12456;&#12463;&#12475;&#12523;\02-1.&#12464;&#12521;&#12501;&#21450;&#12403;&#34920;&#65288;&#26696;&#65289;&#65288;B&#21306;&#65289;.xlsx" TargetMode="External"/><Relationship Id="rId1" Type="http://schemas.openxmlformats.org/officeDocument/2006/relationships/themeOverride" Target="../theme/themeOverride2.xml"/></Relationships>
</file>

<file path=ppt/charts/_rels/chart8.xml.rels><?xml version="1.0" encoding="UTF-8" standalone="yes"?>
<Relationships xmlns="http://schemas.openxmlformats.org/package/2006/relationships"><Relationship Id="rId3" Type="http://schemas.openxmlformats.org/officeDocument/2006/relationships/chartUserShapes" Target="../drawings/drawing1.xml"/><Relationship Id="rId2" Type="http://schemas.openxmlformats.org/officeDocument/2006/relationships/oleObject" Target="file:///\\APZR002C\OA-ae0009$\&#12518;&#12540;&#12470;&#20316;&#26989;&#29992;&#12501;&#12457;&#12523;&#12480;\04&#12288;29&#24180;&#24230;&#25126;&#30053;&#35519;&#25972;&#25285;&#24403;\04&#12288;&#32207;&#21512;&#21306;&#12398;&#23039;\&#12464;&#12521;&#12501;&#29992;&#12487;&#12540;&#12479;&#65298;\02-1.&#12464;&#12521;&#12501;&#21450;&#12403;&#34920;&#65288;&#26696;&#65289;&#65288;B&#21306;&#65289;.xls" TargetMode="External"/><Relationship Id="rId1" Type="http://schemas.openxmlformats.org/officeDocument/2006/relationships/themeOverride" Target="../theme/themeOverride3.xml"/></Relationships>
</file>

<file path=ppt/charts/_rels/chart9.xml.rels><?xml version="1.0" encoding="UTF-8" standalone="yes"?>
<Relationships xmlns="http://schemas.openxmlformats.org/package/2006/relationships"><Relationship Id="rId3" Type="http://schemas.openxmlformats.org/officeDocument/2006/relationships/chartUserShapes" Target="../drawings/drawing2.xml"/><Relationship Id="rId2" Type="http://schemas.openxmlformats.org/officeDocument/2006/relationships/oleObject" Target="file:///\\APZR002C\OA-ae0009$\&#12518;&#12540;&#12470;&#20316;&#26989;&#29992;&#12501;&#12457;&#12523;&#12480;\04&#12288;29&#24180;&#24230;&#25126;&#30053;&#35519;&#25972;&#25285;&#24403;\04&#12288;&#32207;&#21512;&#21306;&#12398;&#23039;\&#12464;&#12521;&#12501;&#29992;&#12487;&#12540;&#12479;&#65298;\02-1.&#12464;&#12521;&#12501;&#21450;&#12403;&#34920;&#65288;&#26696;&#65289;&#65288;B&#21306;&#65289;.xls" TargetMode="External"/><Relationship Id="rId1" Type="http://schemas.openxmlformats.org/officeDocument/2006/relationships/themeOverride" Target="../theme/themeOverride4.xml"/></Relationships>
</file>

<file path=ppt/charts/chart1.xml><?xml version="1.0" encoding="utf-8"?>
<c:chartSpace xmlns:c="http://schemas.openxmlformats.org/drawingml/2006/chart" xmlns:a="http://schemas.openxmlformats.org/drawingml/2006/main" xmlns:r="http://schemas.openxmlformats.org/officeDocument/2006/relationships">
  <c:lang val="ja-JP"/>
  <c:style val="3"/>
  <c:chart>
    <c:plotArea>
      <c:layout/>
      <c:doughnutChart>
        <c:varyColors val="1"/>
        <c:ser>
          <c:idx val="0"/>
          <c:order val="0"/>
          <c:val>
            <c:numRef>
              <c:f>Sheet1!$B$19:$B$25</c:f>
              <c:numCache>
                <c:formatCode>General</c:formatCode>
                <c:ptCount val="7"/>
                <c:pt idx="0">
                  <c:v>30</c:v>
                </c:pt>
                <c:pt idx="1">
                  <c:v>25</c:v>
                </c:pt>
                <c:pt idx="2">
                  <c:v>20</c:v>
                </c:pt>
                <c:pt idx="3">
                  <c:v>15</c:v>
                </c:pt>
                <c:pt idx="4">
                  <c:v>10</c:v>
                </c:pt>
                <c:pt idx="5">
                  <c:v>5</c:v>
                </c:pt>
                <c:pt idx="6">
                  <c:v>10</c:v>
                </c:pt>
              </c:numCache>
            </c:numRef>
          </c:val>
          <c:extLst xmlns:c16r2="http://schemas.microsoft.com/office/drawing/2015/06/chart">
            <c:ext xmlns:c16="http://schemas.microsoft.com/office/drawing/2014/chart" uri="{C3380CC4-5D6E-409C-BE32-E72D297353CC}">
              <c16:uniqueId val="{00000000-5B31-4A4C-BAEC-A81E4EE3E04F}"/>
            </c:ext>
          </c:extLst>
        </c:ser>
        <c:firstSliceAng val="0"/>
        <c:holeSize val="50"/>
      </c:doughnutChart>
    </c:plotArea>
    <c:plotVisOnly val="1"/>
    <c:dispBlanksAs val="zero"/>
  </c:chart>
  <c:externalData r:id="rId1"/>
</c:chartSpace>
</file>

<file path=ppt/charts/chart10.xml><?xml version="1.0" encoding="utf-8"?>
<c:chartSpace xmlns:c="http://schemas.openxmlformats.org/drawingml/2006/chart" xmlns:a="http://schemas.openxmlformats.org/drawingml/2006/main" xmlns:r="http://schemas.openxmlformats.org/officeDocument/2006/relationships">
  <c:lang val="ja-JP"/>
  <c:clrMapOvr bg1="lt1" tx1="dk1" bg2="lt2" tx2="dk2" accent1="accent1" accent2="accent2" accent3="accent3" accent4="accent4" accent5="accent5" accent6="accent6" hlink="hlink" folHlink="folHlink"/>
  <c:chart>
    <c:autoTitleDeleted val="1"/>
    <c:plotArea>
      <c:layout/>
      <c:pieChart>
        <c:varyColors val="1"/>
        <c:ser>
          <c:idx val="0"/>
          <c:order val="0"/>
          <c:tx>
            <c:strRef>
              <c:f>建物利用率!$B$34</c:f>
              <c:strCache>
                <c:ptCount val="1"/>
                <c:pt idx="0">
                  <c:v>業種別</c:v>
                </c:pt>
              </c:strCache>
            </c:strRef>
          </c:tx>
          <c:dPt>
            <c:idx val="1"/>
            <c:spPr>
              <a:solidFill>
                <a:srgbClr val="92D050"/>
              </a:solidFill>
            </c:spPr>
          </c:dPt>
          <c:dPt>
            <c:idx val="2"/>
            <c:spPr>
              <a:solidFill>
                <a:schemeClr val="accent6">
                  <a:lumMod val="40000"/>
                  <a:lumOff val="60000"/>
                </a:schemeClr>
              </a:solidFill>
            </c:spPr>
          </c:dPt>
          <c:dPt>
            <c:idx val="3"/>
            <c:spPr>
              <a:solidFill>
                <a:schemeClr val="accent1">
                  <a:lumMod val="75000"/>
                </a:schemeClr>
              </a:solidFill>
            </c:spPr>
          </c:dPt>
          <c:dLbls>
            <c:dLbl>
              <c:idx val="0"/>
              <c:layout>
                <c:manualLayout>
                  <c:x val="-8.9182878435927218E-2"/>
                  <c:y val="0.17226281535158347"/>
                </c:manualLayout>
              </c:layout>
              <c:dLblPos val="bestFit"/>
              <c:showVal val="1"/>
              <c:showCatName val="1"/>
              <c:separator>
</c:separator>
              <c:extLst>
                <c:ext xmlns:c15="http://schemas.microsoft.com/office/drawing/2012/chart" uri="{CE6537A1-D6FC-4f65-9D91-7224C49458BB}"/>
              </c:extLst>
            </c:dLbl>
            <c:dLbl>
              <c:idx val="3"/>
              <c:layout>
                <c:manualLayout>
                  <c:x val="2.6835801393728251E-2"/>
                  <c:y val="0.10014425657541869"/>
                </c:manualLayout>
              </c:layout>
              <c:dLblPos val="bestFit"/>
              <c:showVal val="1"/>
              <c:showCatName val="1"/>
              <c:separator>
</c:separator>
              <c:extLst>
                <c:ext xmlns:c15="http://schemas.microsoft.com/office/drawing/2012/chart" uri="{CE6537A1-D6FC-4f65-9D91-7224C49458BB}"/>
              </c:extLst>
            </c:dLbl>
            <c:numFmt formatCode="0.0%" sourceLinked="0"/>
            <c:spPr>
              <a:noFill/>
              <a:ln>
                <a:noFill/>
              </a:ln>
              <a:effectLst/>
            </c:spPr>
            <c:dLblPos val="ctr"/>
            <c:showVal val="1"/>
            <c:showCatName val="1"/>
            <c:separator>
</c:separator>
            <c:showLeaderLines val="1"/>
            <c:extLst>
              <c:ext xmlns:c15="http://schemas.microsoft.com/office/drawing/2012/chart" uri="{CE6537A1-D6FC-4f65-9D91-7224C49458BB}"/>
            </c:extLst>
          </c:dLbls>
          <c:cat>
            <c:strRef>
              <c:f>建物利用率!$C$33:$F$33</c:f>
              <c:strCache>
                <c:ptCount val="4"/>
                <c:pt idx="0">
                  <c:v>製造業</c:v>
                </c:pt>
                <c:pt idx="1">
                  <c:v>卸・小売業</c:v>
                </c:pt>
                <c:pt idx="2">
                  <c:v>サービス業</c:v>
                </c:pt>
                <c:pt idx="3">
                  <c:v>その他</c:v>
                </c:pt>
              </c:strCache>
            </c:strRef>
          </c:cat>
          <c:val>
            <c:numRef>
              <c:f>建物利用率!$C$34:$F$34</c:f>
              <c:numCache>
                <c:formatCode>0.000_ </c:formatCode>
                <c:ptCount val="4"/>
                <c:pt idx="0">
                  <c:v>0.13445327550944824</c:v>
                </c:pt>
                <c:pt idx="1">
                  <c:v>0.36687688089339027</c:v>
                </c:pt>
                <c:pt idx="2">
                  <c:v>0.46371211415475738</c:v>
                </c:pt>
                <c:pt idx="3">
                  <c:v>3.4957729442419316E-2</c:v>
                </c:pt>
              </c:numCache>
            </c:numRef>
          </c:val>
        </c:ser>
        <c:dLbls>
          <c:showVal val="1"/>
        </c:dLbls>
        <c:firstSliceAng val="0"/>
      </c:pieChart>
      <c:spPr>
        <a:noFill/>
        <a:ln w="25400">
          <a:noFill/>
        </a:ln>
      </c:spPr>
    </c:plotArea>
    <c:legend>
      <c:legendPos val="b"/>
      <c:layout/>
      <c:txPr>
        <a:bodyPr/>
        <a:lstStyle/>
        <a:p>
          <a:pPr>
            <a:defRPr sz="800"/>
          </a:pPr>
          <a:endParaRPr lang="ja-JP"/>
        </a:p>
      </c:txPr>
    </c:legend>
    <c:plotVisOnly val="1"/>
    <c:dispBlanksAs val="zero"/>
  </c:chart>
  <c:externalData r:id="rId2"/>
</c:chartSpace>
</file>

<file path=ppt/charts/chart11.xml><?xml version="1.0" encoding="utf-8"?>
<c:chartSpace xmlns:c="http://schemas.openxmlformats.org/drawingml/2006/chart" xmlns:a="http://schemas.openxmlformats.org/drawingml/2006/main" xmlns:r="http://schemas.openxmlformats.org/officeDocument/2006/relationships">
  <c:lang val="ja-JP"/>
  <c:clrMapOvr bg1="lt1" tx1="dk1" bg2="lt2" tx2="dk2" accent1="accent1" accent2="accent2" accent3="accent3" accent4="accent4" accent5="accent5" accent6="accent6" hlink="hlink" folHlink="folHlink"/>
  <c:chart>
    <c:autoTitleDeleted val="1"/>
    <c:plotArea>
      <c:layout/>
      <c:pieChart>
        <c:varyColors val="1"/>
        <c:ser>
          <c:idx val="0"/>
          <c:order val="0"/>
          <c:tx>
            <c:strRef>
              <c:f>建物利用率!$B$30</c:f>
              <c:strCache>
                <c:ptCount val="1"/>
                <c:pt idx="0">
                  <c:v>建物利用率</c:v>
                </c:pt>
              </c:strCache>
            </c:strRef>
          </c:tx>
          <c:dPt>
            <c:idx val="1"/>
            <c:spPr>
              <a:solidFill>
                <a:schemeClr val="accent6">
                  <a:lumMod val="40000"/>
                  <a:lumOff val="60000"/>
                </a:schemeClr>
              </a:solidFill>
            </c:spPr>
          </c:dPt>
          <c:dPt>
            <c:idx val="2"/>
            <c:spPr>
              <a:solidFill>
                <a:schemeClr val="accent1">
                  <a:lumMod val="75000"/>
                </a:schemeClr>
              </a:solidFill>
            </c:spPr>
          </c:dPt>
          <c:dPt>
            <c:idx val="3"/>
            <c:spPr>
              <a:solidFill>
                <a:srgbClr val="92D050"/>
              </a:solidFill>
            </c:spPr>
          </c:dPt>
          <c:dLbls>
            <c:dLbl>
              <c:idx val="1"/>
              <c:layout>
                <c:manualLayout>
                  <c:x val="0.13559290083937994"/>
                  <c:y val="-0.22387335152341981"/>
                </c:manualLayout>
              </c:layout>
              <c:dLblPos val="bestFit"/>
              <c:showVal val="1"/>
              <c:showCatName val="1"/>
              <c:separator>
</c:separator>
              <c:extLst>
                <c:ext xmlns:c15="http://schemas.microsoft.com/office/drawing/2012/chart" uri="{CE6537A1-D6FC-4f65-9D91-7224C49458BB}"/>
              </c:extLst>
            </c:dLbl>
            <c:dLbl>
              <c:idx val="2"/>
              <c:layout>
                <c:manualLayout>
                  <c:x val="0.21441705790298579"/>
                  <c:y val="-5.989843868425093E-3"/>
                </c:manualLayout>
              </c:layout>
              <c:dLblPos val="bestFit"/>
              <c:showVal val="1"/>
              <c:showCatName val="1"/>
              <c:separator>
</c:separator>
              <c:extLst>
                <c:ext xmlns:c15="http://schemas.microsoft.com/office/drawing/2012/chart" uri="{CE6537A1-D6FC-4f65-9D91-7224C49458BB}"/>
              </c:extLst>
            </c:dLbl>
            <c:dLbl>
              <c:idx val="3"/>
              <c:layout>
                <c:manualLayout>
                  <c:x val="0.14510314411724051"/>
                  <c:y val="0.15079505835987006"/>
                </c:manualLayout>
              </c:layout>
              <c:tx>
                <c:rich>
                  <a:bodyPr/>
                  <a:lstStyle/>
                  <a:p>
                    <a:r>
                      <a:rPr lang="ja-JP" altLang="en-US" dirty="0"/>
                      <a:t>その他
</a:t>
                    </a:r>
                    <a:r>
                      <a:rPr lang="en-US" altLang="ja-JP" dirty="0" smtClean="0"/>
                      <a:t>13.8%</a:t>
                    </a:r>
                    <a:endParaRPr lang="ja-JP" altLang="en-US" dirty="0"/>
                  </a:p>
                </c:rich>
              </c:tx>
              <c:dLblPos val="bestFit"/>
              <c:showVal val="1"/>
              <c:showCatName val="1"/>
              <c:separator>
</c:separator>
              <c:extLst>
                <c:ext xmlns:c15="http://schemas.microsoft.com/office/drawing/2012/chart" uri="{CE6537A1-D6FC-4f65-9D91-7224C49458BB}"/>
              </c:extLst>
            </c:dLbl>
            <c:numFmt formatCode="0.0%" sourceLinked="0"/>
            <c:spPr>
              <a:noFill/>
              <a:ln>
                <a:noFill/>
              </a:ln>
              <a:effectLst/>
            </c:spPr>
            <c:dLblPos val="ctr"/>
            <c:showVal val="1"/>
            <c:showCatName val="1"/>
            <c:separator>
</c:separator>
            <c:showLeaderLines val="1"/>
            <c:extLst>
              <c:ext xmlns:c15="http://schemas.microsoft.com/office/drawing/2012/chart" uri="{CE6537A1-D6FC-4f65-9D91-7224C49458BB}"/>
            </c:extLst>
          </c:dLbls>
          <c:cat>
            <c:strRef>
              <c:f>建物利用率!$C$29:$F$29</c:f>
              <c:strCache>
                <c:ptCount val="4"/>
                <c:pt idx="0">
                  <c:v>住宅</c:v>
                </c:pt>
                <c:pt idx="1">
                  <c:v>商業</c:v>
                </c:pt>
                <c:pt idx="2">
                  <c:v>工業</c:v>
                </c:pt>
                <c:pt idx="3">
                  <c:v>その他</c:v>
                </c:pt>
              </c:strCache>
            </c:strRef>
          </c:cat>
          <c:val>
            <c:numRef>
              <c:f>建物利用率!$C$30:$F$30</c:f>
              <c:numCache>
                <c:formatCode>0.0_ </c:formatCode>
                <c:ptCount val="4"/>
                <c:pt idx="0">
                  <c:v>0.48095351850181128</c:v>
                </c:pt>
                <c:pt idx="1">
                  <c:v>0.15087054700671068</c:v>
                </c:pt>
                <c:pt idx="2">
                  <c:v>0.22955412969275316</c:v>
                </c:pt>
                <c:pt idx="3">
                  <c:v>0.13862180479872485</c:v>
                </c:pt>
              </c:numCache>
            </c:numRef>
          </c:val>
        </c:ser>
        <c:dLbls>
          <c:showVal val="1"/>
        </c:dLbls>
        <c:firstSliceAng val="0"/>
      </c:pieChart>
      <c:spPr>
        <a:noFill/>
        <a:ln w="25400">
          <a:noFill/>
        </a:ln>
      </c:spPr>
    </c:plotArea>
    <c:legend>
      <c:legendPos val="b"/>
      <c:layout>
        <c:manualLayout>
          <c:xMode val="edge"/>
          <c:yMode val="edge"/>
          <c:x val="0.20773544973545618"/>
          <c:y val="0.84645582812249565"/>
          <c:w val="0.56123381704371178"/>
          <c:h val="7.1448764589965089E-2"/>
        </c:manualLayout>
      </c:layout>
      <c:txPr>
        <a:bodyPr/>
        <a:lstStyle/>
        <a:p>
          <a:pPr>
            <a:defRPr sz="800"/>
          </a:pPr>
          <a:endParaRPr lang="ja-JP"/>
        </a:p>
      </c:txPr>
    </c:legend>
    <c:plotVisOnly val="1"/>
    <c:dispBlanksAs val="zero"/>
  </c:chart>
  <c:externalData r:id="rId2"/>
</c:chartSpace>
</file>

<file path=ppt/charts/chart12.xml><?xml version="1.0" encoding="utf-8"?>
<c:chartSpace xmlns:c="http://schemas.openxmlformats.org/drawingml/2006/chart" xmlns:a="http://schemas.openxmlformats.org/drawingml/2006/main" xmlns:r="http://schemas.openxmlformats.org/officeDocument/2006/relationships">
  <c:date1904 val="1"/>
  <c:lang val="ja-JP"/>
  <c:clrMapOvr bg1="lt1" tx1="dk1" bg2="lt2" tx2="dk2" accent1="accent1" accent2="accent2" accent3="accent3" accent4="accent4" accent5="accent5" accent6="accent6" hlink="hlink" folHlink="folHlink"/>
  <c:chart>
    <c:autoTitleDeleted val="1"/>
    <c:plotArea>
      <c:layout/>
      <c:pieChart>
        <c:varyColors val="1"/>
        <c:ser>
          <c:idx val="0"/>
          <c:order val="0"/>
          <c:tx>
            <c:strRef>
              <c:f>建物利用率!$B$32</c:f>
              <c:strCache>
                <c:ptCount val="1"/>
                <c:pt idx="0">
                  <c:v>非建物用途</c:v>
                </c:pt>
              </c:strCache>
            </c:strRef>
          </c:tx>
          <c:dPt>
            <c:idx val="1"/>
            <c:spPr>
              <a:solidFill>
                <a:schemeClr val="accent6">
                  <a:lumMod val="40000"/>
                  <a:lumOff val="60000"/>
                </a:schemeClr>
              </a:solidFill>
            </c:spPr>
          </c:dPt>
          <c:dPt>
            <c:idx val="2"/>
            <c:spPr>
              <a:solidFill>
                <a:srgbClr val="92D050"/>
              </a:solidFill>
            </c:spPr>
          </c:dPt>
          <c:dPt>
            <c:idx val="3"/>
            <c:spPr>
              <a:solidFill>
                <a:srgbClr val="00B050"/>
              </a:solidFill>
            </c:spPr>
          </c:dPt>
          <c:dPt>
            <c:idx val="4"/>
            <c:spPr>
              <a:solidFill>
                <a:schemeClr val="accent1">
                  <a:lumMod val="75000"/>
                </a:schemeClr>
              </a:solidFill>
            </c:spPr>
          </c:dPt>
          <c:dLbls>
            <c:dLbl>
              <c:idx val="3"/>
              <c:layout>
                <c:manualLayout>
                  <c:x val="0.13136050602331037"/>
                  <c:y val="-7.0362474107976997E-2"/>
                </c:manualLayout>
              </c:layout>
              <c:dLblPos val="bestFit"/>
              <c:showCatName val="1"/>
              <c:showPercent val="1"/>
              <c:separator>
</c:separator>
              <c:extLst>
                <c:ext xmlns:c15="http://schemas.microsoft.com/office/drawing/2012/chart" uri="{CE6537A1-D6FC-4f65-9D91-7224C49458BB}"/>
              </c:extLst>
            </c:dLbl>
            <c:numFmt formatCode="0.0%" sourceLinked="0"/>
            <c:spPr>
              <a:noFill/>
              <a:ln>
                <a:noFill/>
              </a:ln>
              <a:effectLst/>
            </c:spPr>
            <c:dLblPos val="ctr"/>
            <c:showCatName val="1"/>
            <c:showPercent val="1"/>
            <c:separator>
</c:separator>
            <c:showLeaderLines val="1"/>
            <c:extLst>
              <c:ext xmlns:c15="http://schemas.microsoft.com/office/drawing/2012/chart" uri="{CE6537A1-D6FC-4f65-9D91-7224C49458BB}"/>
            </c:extLst>
          </c:dLbls>
          <c:cat>
            <c:strRef>
              <c:f>建物利用率!$C$31:$G$31</c:f>
              <c:strCache>
                <c:ptCount val="5"/>
                <c:pt idx="0">
                  <c:v>道路</c:v>
                </c:pt>
                <c:pt idx="1">
                  <c:v>水面</c:v>
                </c:pt>
                <c:pt idx="2">
                  <c:v>公園緑地</c:v>
                </c:pt>
                <c:pt idx="3">
                  <c:v>農地</c:v>
                </c:pt>
                <c:pt idx="4">
                  <c:v>その他</c:v>
                </c:pt>
              </c:strCache>
            </c:strRef>
          </c:cat>
          <c:val>
            <c:numRef>
              <c:f>建物利用率!$C$32:$G$32</c:f>
              <c:numCache>
                <c:formatCode>0.000_ </c:formatCode>
                <c:ptCount val="5"/>
                <c:pt idx="0">
                  <c:v>0.39200000000000756</c:v>
                </c:pt>
                <c:pt idx="1">
                  <c:v>0.19291990403314671</c:v>
                </c:pt>
                <c:pt idx="2">
                  <c:v>0.12194529916192502</c:v>
                </c:pt>
                <c:pt idx="3">
                  <c:v>6.8079651750395714E-3</c:v>
                </c:pt>
                <c:pt idx="4">
                  <c:v>0.28565155687890725</c:v>
                </c:pt>
              </c:numCache>
            </c:numRef>
          </c:val>
        </c:ser>
        <c:dLbls>
          <c:showVal val="1"/>
        </c:dLbls>
        <c:firstSliceAng val="0"/>
      </c:pieChart>
      <c:spPr>
        <a:noFill/>
        <a:ln w="25400">
          <a:noFill/>
        </a:ln>
      </c:spPr>
    </c:plotArea>
    <c:legend>
      <c:legendPos val="b"/>
      <c:layout>
        <c:manualLayout>
          <c:xMode val="edge"/>
          <c:yMode val="edge"/>
          <c:x val="0.15263888888888891"/>
          <c:y val="0.84399510982844361"/>
          <c:w val="0.66527843915346541"/>
          <c:h val="0.10730497526348878"/>
        </c:manualLayout>
      </c:layout>
      <c:txPr>
        <a:bodyPr/>
        <a:lstStyle/>
        <a:p>
          <a:pPr>
            <a:defRPr sz="800"/>
          </a:pPr>
          <a:endParaRPr lang="ja-JP"/>
        </a:p>
      </c:txPr>
    </c:legend>
    <c:plotVisOnly val="1"/>
    <c:dispBlanksAs val="zero"/>
  </c:chart>
  <c:externalData r:id="rId2"/>
</c:chartSpace>
</file>

<file path=ppt/charts/chart13.xml><?xml version="1.0" encoding="utf-8"?>
<c:chartSpace xmlns:c="http://schemas.openxmlformats.org/drawingml/2006/chart" xmlns:a="http://schemas.openxmlformats.org/drawingml/2006/main" xmlns:r="http://schemas.openxmlformats.org/officeDocument/2006/relationships">
  <c:lang val="ja-JP"/>
  <c:clrMapOvr bg1="lt1" tx1="dk1" bg2="lt2" tx2="dk2" accent1="accent1" accent2="accent2" accent3="accent3" accent4="accent4" accent5="accent5" accent6="accent6" hlink="hlink" folHlink="folHlink"/>
  <c:chart>
    <c:autoTitleDeleted val="1"/>
    <c:plotArea>
      <c:layout/>
      <c:lineChart>
        <c:grouping val="standard"/>
        <c:ser>
          <c:idx val="0"/>
          <c:order val="0"/>
          <c:tx>
            <c:strRef>
              <c:f>将来人口の見通し!$A$31</c:f>
              <c:strCache>
                <c:ptCount val="1"/>
                <c:pt idx="0">
                  <c:v>総合計</c:v>
                </c:pt>
              </c:strCache>
            </c:strRef>
          </c:tx>
          <c:spPr>
            <a:ln>
              <a:solidFill>
                <a:schemeClr val="accent6">
                  <a:lumMod val="40000"/>
                  <a:lumOff val="60000"/>
                </a:schemeClr>
              </a:solidFill>
            </a:ln>
          </c:spPr>
          <c:marker>
            <c:spPr>
              <a:solidFill>
                <a:schemeClr val="accent6">
                  <a:lumMod val="40000"/>
                  <a:lumOff val="60000"/>
                </a:schemeClr>
              </a:solidFill>
              <a:ln>
                <a:solidFill>
                  <a:schemeClr val="accent6">
                    <a:lumMod val="40000"/>
                    <a:lumOff val="60000"/>
                  </a:schemeClr>
                </a:solidFill>
              </a:ln>
            </c:spPr>
          </c:marker>
          <c:dLbls>
            <c:numFmt formatCode="#,##0_);[Red]\(#,##0\)" sourceLinked="0"/>
            <c:spPr>
              <a:noFill/>
              <a:ln>
                <a:noFill/>
              </a:ln>
              <a:effectLst/>
            </c:spPr>
            <c:dLblPos val="t"/>
            <c:showVal val="1"/>
            <c:extLst>
              <c:ext xmlns:c15="http://schemas.microsoft.com/office/drawing/2012/chart" uri="{CE6537A1-D6FC-4f65-9D91-7224C49458BB}">
                <c15:showLeaderLines val="0"/>
              </c:ext>
            </c:extLst>
          </c:dLbls>
          <c:cat>
            <c:strRef>
              <c:f>将来人口の見通し!$B$30:$F$30</c:f>
              <c:strCache>
                <c:ptCount val="5"/>
                <c:pt idx="0">
                  <c:v>H17</c:v>
                </c:pt>
                <c:pt idx="1">
                  <c:v>H22</c:v>
                </c:pt>
                <c:pt idx="2">
                  <c:v>H27</c:v>
                </c:pt>
                <c:pt idx="3">
                  <c:v>H37</c:v>
                </c:pt>
                <c:pt idx="4">
                  <c:v>H47</c:v>
                </c:pt>
              </c:strCache>
            </c:strRef>
          </c:cat>
          <c:val>
            <c:numRef>
              <c:f>将来人口の見通し!$B$31:$F$31</c:f>
              <c:numCache>
                <c:formatCode>0;_</c:formatCode>
                <c:ptCount val="5"/>
                <c:pt idx="0" formatCode="General">
                  <c:v>295420</c:v>
                </c:pt>
                <c:pt idx="1">
                  <c:v>305479</c:v>
                </c:pt>
                <c:pt idx="2">
                  <c:v>320002</c:v>
                </c:pt>
                <c:pt idx="3">
                  <c:v>310219.04784037889</c:v>
                </c:pt>
                <c:pt idx="4">
                  <c:v>297982.18944428785</c:v>
                </c:pt>
              </c:numCache>
            </c:numRef>
          </c:val>
        </c:ser>
        <c:ser>
          <c:idx val="1"/>
          <c:order val="1"/>
          <c:tx>
            <c:strRef>
              <c:f>将来人口の見通し!$A$32</c:f>
              <c:strCache>
                <c:ptCount val="1"/>
                <c:pt idx="0">
                  <c:v>０～14歳（年少人口）</c:v>
                </c:pt>
              </c:strCache>
            </c:strRef>
          </c:tx>
          <c:spPr>
            <a:ln>
              <a:solidFill>
                <a:schemeClr val="accent1">
                  <a:lumMod val="90000"/>
                </a:schemeClr>
              </a:solidFill>
            </a:ln>
          </c:spPr>
          <c:marker>
            <c:spPr>
              <a:solidFill>
                <a:schemeClr val="accent1">
                  <a:lumMod val="90000"/>
                </a:schemeClr>
              </a:solidFill>
              <a:ln>
                <a:solidFill>
                  <a:schemeClr val="accent1">
                    <a:lumMod val="90000"/>
                  </a:schemeClr>
                </a:solidFill>
              </a:ln>
            </c:spPr>
          </c:marker>
          <c:dLbls>
            <c:dLbl>
              <c:idx val="0"/>
              <c:layout>
                <c:manualLayout>
                  <c:x val="-5.4672965323016534E-2"/>
                  <c:y val="4.3020403757313933E-2"/>
                </c:manualLayout>
              </c:layout>
              <c:numFmt formatCode="#,##0_);[Red]\(#,##0\)" sourceLinked="0"/>
              <c:spPr/>
              <c:txPr>
                <a:bodyPr/>
                <a:lstStyle/>
                <a:p>
                  <a:pPr>
                    <a:defRPr/>
                  </a:pPr>
                  <a:endParaRPr lang="ja-JP"/>
                </a:p>
              </c:txPr>
              <c:dLblPos val="r"/>
              <c:showVal val="1"/>
              <c:extLst>
                <c:ext xmlns:c15="http://schemas.microsoft.com/office/drawing/2012/chart" uri="{CE6537A1-D6FC-4f65-9D91-7224C49458BB}"/>
              </c:extLst>
            </c:dLbl>
            <c:dLbl>
              <c:idx val="1"/>
              <c:layout>
                <c:manualLayout>
                  <c:x val="-5.9401758029187013E-2"/>
                  <c:y val="4.3020403757313933E-2"/>
                </c:manualLayout>
              </c:layout>
              <c:numFmt formatCode="#,##0_);[Red]\(#,##0\)" sourceLinked="0"/>
              <c:spPr/>
              <c:txPr>
                <a:bodyPr/>
                <a:lstStyle/>
                <a:p>
                  <a:pPr>
                    <a:defRPr/>
                  </a:pPr>
                  <a:endParaRPr lang="ja-JP"/>
                </a:p>
              </c:txPr>
              <c:dLblPos val="r"/>
              <c:showVal val="1"/>
              <c:extLst>
                <c:ext xmlns:c15="http://schemas.microsoft.com/office/drawing/2012/chart" uri="{CE6537A1-D6FC-4f65-9D91-7224C49458BB}"/>
              </c:extLst>
            </c:dLbl>
            <c:dLbl>
              <c:idx val="2"/>
              <c:layout>
                <c:manualLayout>
                  <c:x val="-5.1459512701618637E-2"/>
                  <c:y val="4.1888971736188434E-2"/>
                </c:manualLayout>
              </c:layout>
              <c:dLblPos val="r"/>
              <c:showVal val="1"/>
              <c:extLst>
                <c:ext xmlns:c15="http://schemas.microsoft.com/office/drawing/2012/chart" uri="{CE6537A1-D6FC-4f65-9D91-7224C49458BB}"/>
              </c:extLst>
            </c:dLbl>
            <c:dLbl>
              <c:idx val="3"/>
              <c:layout>
                <c:manualLayout>
                  <c:x val="-5.5975485733792366E-2"/>
                  <c:y val="3.6811520616651251E-2"/>
                </c:manualLayout>
              </c:layout>
              <c:dLblPos val="r"/>
              <c:showVal val="1"/>
              <c:extLst>
                <c:ext xmlns:c15="http://schemas.microsoft.com/office/drawing/2012/chart" uri="{CE6537A1-D6FC-4f65-9D91-7224C49458BB}"/>
              </c:extLst>
            </c:dLbl>
            <c:dLbl>
              <c:idx val="4"/>
              <c:layout>
                <c:manualLayout>
                  <c:x val="-4.6943539669444846E-2"/>
                  <c:y val="3.1734069497112452E-2"/>
                </c:manualLayout>
              </c:layout>
              <c:dLblPos val="r"/>
              <c:showVal val="1"/>
              <c:extLst>
                <c:ext xmlns:c15="http://schemas.microsoft.com/office/drawing/2012/chart" uri="{CE6537A1-D6FC-4f65-9D91-7224C49458BB}"/>
              </c:extLst>
            </c:dLbl>
            <c:numFmt formatCode="#,##0_);[Red]\(#,##0\)" sourceLinked="0"/>
            <c:spPr>
              <a:noFill/>
              <a:ln>
                <a:noFill/>
              </a:ln>
              <a:effectLst/>
            </c:spPr>
            <c:dLblPos val="t"/>
            <c:showVal val="1"/>
            <c:extLst>
              <c:ext xmlns:c15="http://schemas.microsoft.com/office/drawing/2012/chart" uri="{CE6537A1-D6FC-4f65-9D91-7224C49458BB}">
                <c15:showLeaderLines val="0"/>
              </c:ext>
            </c:extLst>
          </c:dLbls>
          <c:cat>
            <c:strRef>
              <c:f>将来人口の見通し!$B$30:$F$30</c:f>
              <c:strCache>
                <c:ptCount val="5"/>
                <c:pt idx="0">
                  <c:v>H17</c:v>
                </c:pt>
                <c:pt idx="1">
                  <c:v>H22</c:v>
                </c:pt>
                <c:pt idx="2">
                  <c:v>H27</c:v>
                </c:pt>
                <c:pt idx="3">
                  <c:v>H37</c:v>
                </c:pt>
                <c:pt idx="4">
                  <c:v>H47</c:v>
                </c:pt>
              </c:strCache>
            </c:strRef>
          </c:cat>
          <c:val>
            <c:numRef>
              <c:f>将来人口の見通し!$B$32:$F$32</c:f>
              <c:numCache>
                <c:formatCode>0;_</c:formatCode>
                <c:ptCount val="5"/>
                <c:pt idx="0" formatCode="General">
                  <c:v>31192</c:v>
                </c:pt>
                <c:pt idx="1">
                  <c:v>31072</c:v>
                </c:pt>
                <c:pt idx="2">
                  <c:v>31953</c:v>
                </c:pt>
                <c:pt idx="3">
                  <c:v>29381.65623658914</c:v>
                </c:pt>
                <c:pt idx="4">
                  <c:v>24574.817508905151</c:v>
                </c:pt>
              </c:numCache>
            </c:numRef>
          </c:val>
        </c:ser>
        <c:ser>
          <c:idx val="2"/>
          <c:order val="2"/>
          <c:tx>
            <c:strRef>
              <c:f>将来人口の見通し!$A$33</c:f>
              <c:strCache>
                <c:ptCount val="1"/>
                <c:pt idx="0">
                  <c:v>15～64歳（生産年齢人口）</c:v>
                </c:pt>
              </c:strCache>
            </c:strRef>
          </c:tx>
          <c:spPr>
            <a:ln>
              <a:solidFill>
                <a:schemeClr val="accent1">
                  <a:lumMod val="75000"/>
                </a:schemeClr>
              </a:solidFill>
            </a:ln>
          </c:spPr>
          <c:marker>
            <c:spPr>
              <a:solidFill>
                <a:schemeClr val="accent1">
                  <a:lumMod val="75000"/>
                </a:schemeClr>
              </a:solidFill>
              <a:ln>
                <a:solidFill>
                  <a:schemeClr val="accent1">
                    <a:lumMod val="75000"/>
                  </a:schemeClr>
                </a:solidFill>
              </a:ln>
            </c:spPr>
          </c:marker>
          <c:dLbls>
            <c:dLbl>
              <c:idx val="3"/>
              <c:layout>
                <c:manualLayout>
                  <c:x val="-4.8486707566462166E-2"/>
                  <c:y val="-5.1988019569842885E-2"/>
                </c:manualLayout>
              </c:layout>
              <c:numFmt formatCode="#,##0_);[Red]\(#,##0\)" sourceLinked="0"/>
              <c:spPr/>
              <c:txPr>
                <a:bodyPr/>
                <a:lstStyle/>
                <a:p>
                  <a:pPr>
                    <a:defRPr/>
                  </a:pPr>
                  <a:endParaRPr lang="ja-JP"/>
                </a:p>
              </c:txPr>
              <c:dLblPos val="r"/>
              <c:showVal val="1"/>
              <c:extLst>
                <c:ext xmlns:c15="http://schemas.microsoft.com/office/drawing/2012/chart" uri="{CE6537A1-D6FC-4f65-9D91-7224C49458BB}"/>
              </c:extLst>
            </c:dLbl>
            <c:numFmt formatCode="#,##0_);[Red]\(#,##0\)" sourceLinked="0"/>
            <c:spPr>
              <a:noFill/>
              <a:ln>
                <a:noFill/>
              </a:ln>
              <a:effectLst/>
            </c:spPr>
            <c:dLblPos val="t"/>
            <c:showVal val="1"/>
            <c:extLst>
              <c:ext xmlns:c15="http://schemas.microsoft.com/office/drawing/2012/chart" uri="{CE6537A1-D6FC-4f65-9D91-7224C49458BB}">
                <c15:showLeaderLines val="0"/>
              </c:ext>
            </c:extLst>
          </c:dLbls>
          <c:cat>
            <c:strRef>
              <c:f>将来人口の見通し!$B$30:$F$30</c:f>
              <c:strCache>
                <c:ptCount val="5"/>
                <c:pt idx="0">
                  <c:v>H17</c:v>
                </c:pt>
                <c:pt idx="1">
                  <c:v>H22</c:v>
                </c:pt>
                <c:pt idx="2">
                  <c:v>H27</c:v>
                </c:pt>
                <c:pt idx="3">
                  <c:v>H37</c:v>
                </c:pt>
                <c:pt idx="4">
                  <c:v>H47</c:v>
                </c:pt>
              </c:strCache>
            </c:strRef>
          </c:cat>
          <c:val>
            <c:numRef>
              <c:f>将来人口の見通し!$B$33:$F$33</c:f>
              <c:numCache>
                <c:formatCode>0;_</c:formatCode>
                <c:ptCount val="5"/>
                <c:pt idx="0" formatCode="General">
                  <c:v>202669</c:v>
                </c:pt>
                <c:pt idx="1">
                  <c:v>205125</c:v>
                </c:pt>
                <c:pt idx="2">
                  <c:v>206581</c:v>
                </c:pt>
                <c:pt idx="3">
                  <c:v>200455.69761134777</c:v>
                </c:pt>
                <c:pt idx="4">
                  <c:v>186757.45894687955</c:v>
                </c:pt>
              </c:numCache>
            </c:numRef>
          </c:val>
        </c:ser>
        <c:ser>
          <c:idx val="3"/>
          <c:order val="3"/>
          <c:tx>
            <c:strRef>
              <c:f>将来人口の見通し!$A$34</c:f>
              <c:strCache>
                <c:ptCount val="1"/>
                <c:pt idx="0">
                  <c:v>65歳以上（老年人口）</c:v>
                </c:pt>
              </c:strCache>
            </c:strRef>
          </c:tx>
          <c:spPr>
            <a:ln>
              <a:solidFill>
                <a:srgbClr val="92D050"/>
              </a:solidFill>
            </a:ln>
          </c:spPr>
          <c:marker>
            <c:spPr>
              <a:noFill/>
              <a:ln>
                <a:solidFill>
                  <a:srgbClr val="92D050"/>
                </a:solidFill>
              </a:ln>
            </c:spPr>
          </c:marker>
          <c:dLbls>
            <c:dLbl>
              <c:idx val="3"/>
              <c:layout>
                <c:manualLayout>
                  <c:x val="-3.5827739130706172E-2"/>
                  <c:y val="-3.1456763091779492E-2"/>
                </c:manualLayout>
              </c:layout>
              <c:numFmt formatCode="#,##0_);[Red]\(#,##0\)" sourceLinked="0"/>
              <c:spPr/>
              <c:txPr>
                <a:bodyPr/>
                <a:lstStyle/>
                <a:p>
                  <a:pPr>
                    <a:defRPr/>
                  </a:pPr>
                  <a:endParaRPr lang="ja-JP"/>
                </a:p>
              </c:txPr>
              <c:dLblPos val="r"/>
              <c:showVal val="1"/>
              <c:extLst>
                <c:ext xmlns:c15="http://schemas.microsoft.com/office/drawing/2012/chart" uri="{CE6537A1-D6FC-4f65-9D91-7224C49458BB}"/>
              </c:extLst>
            </c:dLbl>
            <c:numFmt formatCode="#,##0_);[Red]\(#,##0\)" sourceLinked="0"/>
            <c:spPr>
              <a:noFill/>
              <a:ln>
                <a:noFill/>
              </a:ln>
              <a:effectLst/>
            </c:spPr>
            <c:dLblPos val="t"/>
            <c:showVal val="1"/>
            <c:extLst>
              <c:ext xmlns:c15="http://schemas.microsoft.com/office/drawing/2012/chart" uri="{CE6537A1-D6FC-4f65-9D91-7224C49458BB}">
                <c15:showLeaderLines val="0"/>
              </c:ext>
            </c:extLst>
          </c:dLbls>
          <c:cat>
            <c:strRef>
              <c:f>将来人口の見通し!$B$30:$F$30</c:f>
              <c:strCache>
                <c:ptCount val="5"/>
                <c:pt idx="0">
                  <c:v>H17</c:v>
                </c:pt>
                <c:pt idx="1">
                  <c:v>H22</c:v>
                </c:pt>
                <c:pt idx="2">
                  <c:v>H27</c:v>
                </c:pt>
                <c:pt idx="3">
                  <c:v>H37</c:v>
                </c:pt>
                <c:pt idx="4">
                  <c:v>H47</c:v>
                </c:pt>
              </c:strCache>
            </c:strRef>
          </c:cat>
          <c:val>
            <c:numRef>
              <c:f>将来人口の見通し!$B$34:$F$34</c:f>
              <c:numCache>
                <c:formatCode>0;_</c:formatCode>
                <c:ptCount val="5"/>
                <c:pt idx="0" formatCode="General">
                  <c:v>57995</c:v>
                </c:pt>
                <c:pt idx="1">
                  <c:v>65013</c:v>
                </c:pt>
                <c:pt idx="2">
                  <c:v>73888</c:v>
                </c:pt>
                <c:pt idx="3">
                  <c:v>80381.693992440763</c:v>
                </c:pt>
                <c:pt idx="4">
                  <c:v>86649.912988501979</c:v>
                </c:pt>
              </c:numCache>
            </c:numRef>
          </c:val>
        </c:ser>
        <c:marker val="1"/>
        <c:axId val="189170432"/>
        <c:axId val="189171968"/>
      </c:lineChart>
      <c:catAx>
        <c:axId val="189170432"/>
        <c:scaling>
          <c:orientation val="minMax"/>
        </c:scaling>
        <c:axPos val="b"/>
        <c:numFmt formatCode="General" sourceLinked="1"/>
        <c:tickLblPos val="nextTo"/>
        <c:crossAx val="189171968"/>
        <c:crosses val="autoZero"/>
        <c:auto val="1"/>
        <c:lblAlgn val="ctr"/>
        <c:lblOffset val="100"/>
      </c:catAx>
      <c:valAx>
        <c:axId val="189171968"/>
        <c:scaling>
          <c:orientation val="minMax"/>
        </c:scaling>
        <c:axPos val="l"/>
        <c:majorGridlines/>
        <c:numFmt formatCode="#,##0_);[Red]\(#,##0\)" sourceLinked="0"/>
        <c:tickLblPos val="nextTo"/>
        <c:crossAx val="189170432"/>
        <c:crosses val="autoZero"/>
        <c:crossBetween val="between"/>
      </c:valAx>
    </c:plotArea>
    <c:legend>
      <c:legendPos val="b"/>
      <c:layout/>
    </c:legend>
    <c:plotVisOnly val="1"/>
    <c:dispBlanksAs val="gap"/>
  </c:chart>
  <c:spPr>
    <a:noFill/>
    <a:ln>
      <a:noFill/>
    </a:ln>
  </c:spPr>
  <c:externalData r:id="rId2"/>
</c:chartSpace>
</file>

<file path=ppt/charts/chart14.xml><?xml version="1.0" encoding="utf-8"?>
<c:chartSpace xmlns:c="http://schemas.openxmlformats.org/drawingml/2006/chart" xmlns:a="http://schemas.openxmlformats.org/drawingml/2006/main" xmlns:r="http://schemas.openxmlformats.org/officeDocument/2006/relationships">
  <c:date1904 val="1"/>
  <c:lang val="ja-JP"/>
  <c:style val="13"/>
  <c:clrMapOvr bg1="lt1" tx1="dk1" bg2="lt2" tx2="dk2" accent1="accent1" accent2="accent2" accent3="accent3" accent4="accent4" accent5="accent5" accent6="accent6" hlink="hlink" folHlink="folHlink"/>
  <c:chart>
    <c:autoTitleDeleted val="1"/>
    <c:plotArea>
      <c:layout>
        <c:manualLayout>
          <c:layoutTarget val="inner"/>
          <c:xMode val="edge"/>
          <c:yMode val="edge"/>
          <c:x val="8.0079282407407401E-2"/>
          <c:y val="5.5436507936511913E-2"/>
          <c:w val="0.8390758101852217"/>
          <c:h val="0.6985095238095238"/>
        </c:manualLayout>
      </c:layout>
      <c:barChart>
        <c:barDir val="bar"/>
        <c:grouping val="percentStacked"/>
        <c:ser>
          <c:idx val="0"/>
          <c:order val="0"/>
          <c:tx>
            <c:strRef>
              <c:f>人口構成比の推移!$A$29</c:f>
              <c:strCache>
                <c:ptCount val="1"/>
                <c:pt idx="0">
                  <c:v>０歳～14歳（年少人口）</c:v>
                </c:pt>
              </c:strCache>
            </c:strRef>
          </c:tx>
          <c:spPr>
            <a:solidFill>
              <a:schemeClr val="accent6">
                <a:lumMod val="40000"/>
                <a:lumOff val="60000"/>
              </a:schemeClr>
            </a:solidFill>
          </c:spPr>
          <c:dLbls>
            <c:spPr>
              <a:noFill/>
              <a:ln>
                <a:noFill/>
              </a:ln>
              <a:effectLst/>
            </c:spPr>
            <c:dLblPos val="ctr"/>
            <c:showVal val="1"/>
            <c:extLst>
              <c:ext xmlns:c15="http://schemas.microsoft.com/office/drawing/2012/chart" uri="{CE6537A1-D6FC-4f65-9D91-7224C49458BB}">
                <c15:showLeaderLines val="0"/>
              </c:ext>
            </c:extLst>
          </c:dLbls>
          <c:cat>
            <c:strRef>
              <c:f>人口構成比の推移!$B$28:$F$28</c:f>
              <c:strCache>
                <c:ptCount val="5"/>
                <c:pt idx="0">
                  <c:v>H47</c:v>
                </c:pt>
                <c:pt idx="1">
                  <c:v>H37</c:v>
                </c:pt>
                <c:pt idx="2">
                  <c:v>H27</c:v>
                </c:pt>
                <c:pt idx="3">
                  <c:v>H22</c:v>
                </c:pt>
                <c:pt idx="4">
                  <c:v>H17</c:v>
                </c:pt>
              </c:strCache>
            </c:strRef>
          </c:cat>
          <c:val>
            <c:numRef>
              <c:f>人口構成比の推移!$B$29:$F$29</c:f>
              <c:numCache>
                <c:formatCode>0.0_ </c:formatCode>
                <c:ptCount val="5"/>
                <c:pt idx="0">
                  <c:v>8.2470759593841159</c:v>
                </c:pt>
                <c:pt idx="1">
                  <c:v>9.4712611753319589</c:v>
                </c:pt>
                <c:pt idx="2">
                  <c:v>10.227512787191648</c:v>
                </c:pt>
                <c:pt idx="3">
                  <c:v>10.315726569503553</c:v>
                </c:pt>
                <c:pt idx="4">
                  <c:v>10.68746231018037</c:v>
                </c:pt>
              </c:numCache>
            </c:numRef>
          </c:val>
        </c:ser>
        <c:ser>
          <c:idx val="1"/>
          <c:order val="1"/>
          <c:tx>
            <c:strRef>
              <c:f>人口構成比の推移!$A$30</c:f>
              <c:strCache>
                <c:ptCount val="1"/>
                <c:pt idx="0">
                  <c:v>15歳～64歳（生産年齢人口）</c:v>
                </c:pt>
              </c:strCache>
            </c:strRef>
          </c:tx>
          <c:spPr>
            <a:solidFill>
              <a:srgbClr val="92D050"/>
            </a:solidFill>
          </c:spPr>
          <c:dLbls>
            <c:spPr>
              <a:noFill/>
              <a:ln>
                <a:noFill/>
              </a:ln>
              <a:effectLst/>
            </c:spPr>
            <c:dLblPos val="ctr"/>
            <c:showVal val="1"/>
            <c:extLst>
              <c:ext xmlns:c15="http://schemas.microsoft.com/office/drawing/2012/chart" uri="{CE6537A1-D6FC-4f65-9D91-7224C49458BB}">
                <c15:showLeaderLines val="0"/>
              </c:ext>
            </c:extLst>
          </c:dLbls>
          <c:cat>
            <c:strRef>
              <c:f>人口構成比の推移!$B$28:$F$28</c:f>
              <c:strCache>
                <c:ptCount val="5"/>
                <c:pt idx="0">
                  <c:v>H47</c:v>
                </c:pt>
                <c:pt idx="1">
                  <c:v>H37</c:v>
                </c:pt>
                <c:pt idx="2">
                  <c:v>H27</c:v>
                </c:pt>
                <c:pt idx="3">
                  <c:v>H22</c:v>
                </c:pt>
                <c:pt idx="4">
                  <c:v>H17</c:v>
                </c:pt>
              </c:strCache>
            </c:strRef>
          </c:cat>
          <c:val>
            <c:numRef>
              <c:f>人口構成比の推移!$B$30:$F$30</c:f>
              <c:numCache>
                <c:formatCode>0.0_ </c:formatCode>
                <c:ptCount val="5"/>
                <c:pt idx="0">
                  <c:v>62.674034074038644</c:v>
                </c:pt>
                <c:pt idx="1">
                  <c:v>64.617469174391545</c:v>
                </c:pt>
                <c:pt idx="2">
                  <c:v>66.122424157067258</c:v>
                </c:pt>
                <c:pt idx="3">
                  <c:v>68.100328674346798</c:v>
                </c:pt>
                <c:pt idx="4">
                  <c:v>69.441436872978457</c:v>
                </c:pt>
              </c:numCache>
            </c:numRef>
          </c:val>
        </c:ser>
        <c:ser>
          <c:idx val="2"/>
          <c:order val="2"/>
          <c:tx>
            <c:strRef>
              <c:f>人口構成比の推移!$A$31</c:f>
              <c:strCache>
                <c:ptCount val="1"/>
                <c:pt idx="0">
                  <c:v>65歳以上（老年人口）</c:v>
                </c:pt>
              </c:strCache>
            </c:strRef>
          </c:tx>
          <c:spPr>
            <a:solidFill>
              <a:schemeClr val="accent1">
                <a:lumMod val="90000"/>
              </a:schemeClr>
            </a:solidFill>
          </c:spPr>
          <c:dLbls>
            <c:spPr>
              <a:noFill/>
              <a:ln>
                <a:noFill/>
              </a:ln>
              <a:effectLst/>
            </c:spPr>
            <c:dLblPos val="ctr"/>
            <c:showVal val="1"/>
            <c:extLst>
              <c:ext xmlns:c15="http://schemas.microsoft.com/office/drawing/2012/chart" uri="{CE6537A1-D6FC-4f65-9D91-7224C49458BB}">
                <c15:showLeaderLines val="0"/>
              </c:ext>
            </c:extLst>
          </c:dLbls>
          <c:cat>
            <c:strRef>
              <c:f>人口構成比の推移!$B$28:$F$28</c:f>
              <c:strCache>
                <c:ptCount val="5"/>
                <c:pt idx="0">
                  <c:v>H47</c:v>
                </c:pt>
                <c:pt idx="1">
                  <c:v>H37</c:v>
                </c:pt>
                <c:pt idx="2">
                  <c:v>H27</c:v>
                </c:pt>
                <c:pt idx="3">
                  <c:v>H22</c:v>
                </c:pt>
                <c:pt idx="4">
                  <c:v>H17</c:v>
                </c:pt>
              </c:strCache>
            </c:strRef>
          </c:cat>
          <c:val>
            <c:numRef>
              <c:f>人口構成比の推移!$B$31:$F$31</c:f>
              <c:numCache>
                <c:formatCode>0.0_ </c:formatCode>
                <c:ptCount val="5"/>
                <c:pt idx="0">
                  <c:v>29.078889966577162</c:v>
                </c:pt>
                <c:pt idx="1">
                  <c:v>25.911269650276491</c:v>
                </c:pt>
                <c:pt idx="2">
                  <c:v>23.65006305573873</c:v>
                </c:pt>
                <c:pt idx="3">
                  <c:v>21.583944756150196</c:v>
                </c:pt>
                <c:pt idx="4">
                  <c:v>19.871100816841185</c:v>
                </c:pt>
              </c:numCache>
            </c:numRef>
          </c:val>
        </c:ser>
        <c:overlap val="100"/>
        <c:serLines/>
        <c:axId val="189248256"/>
        <c:axId val="189249792"/>
      </c:barChart>
      <c:catAx>
        <c:axId val="189248256"/>
        <c:scaling>
          <c:orientation val="minMax"/>
        </c:scaling>
        <c:axPos val="l"/>
        <c:numFmt formatCode="General" sourceLinked="1"/>
        <c:tickLblPos val="nextTo"/>
        <c:crossAx val="189249792"/>
        <c:crosses val="autoZero"/>
        <c:auto val="1"/>
        <c:lblAlgn val="ctr"/>
        <c:lblOffset val="0"/>
      </c:catAx>
      <c:valAx>
        <c:axId val="189249792"/>
        <c:scaling>
          <c:orientation val="minMax"/>
        </c:scaling>
        <c:axPos val="b"/>
        <c:majorGridlines/>
        <c:numFmt formatCode="0%" sourceLinked="1"/>
        <c:tickLblPos val="nextTo"/>
        <c:crossAx val="189248256"/>
        <c:crosses val="autoZero"/>
        <c:crossBetween val="between"/>
      </c:valAx>
    </c:plotArea>
    <c:legend>
      <c:legendPos val="b"/>
      <c:layout>
        <c:manualLayout>
          <c:xMode val="edge"/>
          <c:yMode val="edge"/>
          <c:x val="4.7268518518518515E-2"/>
          <c:y val="0.82189761904761915"/>
          <c:w val="0.85034143518521565"/>
          <c:h val="0.11762619047619711"/>
        </c:manualLayout>
      </c:layout>
    </c:legend>
    <c:plotVisOnly val="1"/>
    <c:dispBlanksAs val="gap"/>
  </c:chart>
  <c:spPr>
    <a:noFill/>
    <a:ln>
      <a:noFill/>
    </a:ln>
  </c:spPr>
  <c:txPr>
    <a:bodyPr/>
    <a:lstStyle/>
    <a:p>
      <a:pPr>
        <a:defRPr sz="800">
          <a:latin typeface="ＭＳ ゴシック" pitchFamily="49" charset="-128"/>
          <a:ea typeface="ＭＳ ゴシック" pitchFamily="49" charset="-128"/>
        </a:defRPr>
      </a:pPr>
      <a:endParaRPr lang="ja-JP"/>
    </a:p>
  </c:txPr>
  <c:externalData r:id="rId2"/>
</c:chartSpace>
</file>

<file path=ppt/charts/chart15.xml><?xml version="1.0" encoding="utf-8"?>
<c:chartSpace xmlns:c="http://schemas.openxmlformats.org/drawingml/2006/chart" xmlns:a="http://schemas.openxmlformats.org/drawingml/2006/main" xmlns:r="http://schemas.openxmlformats.org/officeDocument/2006/relationships">
  <c:lang val="ja-JP"/>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223476800976801"/>
          <c:y val="9.5753968253968744E-2"/>
          <c:w val="0.7843797313797316"/>
          <c:h val="0.69346984126984124"/>
        </c:manualLayout>
      </c:layout>
      <c:barChart>
        <c:barDir val="col"/>
        <c:grouping val="stacked"/>
        <c:ser>
          <c:idx val="0"/>
          <c:order val="0"/>
          <c:tx>
            <c:strRef>
              <c:f>世帯数と１世帯あたり人員!$A$32</c:f>
              <c:strCache>
                <c:ptCount val="1"/>
                <c:pt idx="0">
                  <c:v>高齢単身世帯</c:v>
                </c:pt>
              </c:strCache>
            </c:strRef>
          </c:tx>
          <c:spPr>
            <a:solidFill>
              <a:schemeClr val="accent6">
                <a:lumMod val="40000"/>
                <a:lumOff val="60000"/>
              </a:schemeClr>
            </a:solidFill>
            <a:ln>
              <a:solidFill>
                <a:schemeClr val="bg1"/>
              </a:solidFill>
            </a:ln>
          </c:spPr>
          <c:dLbls>
            <c:numFmt formatCode="#,##0_);[Red]\(#,##0\)" sourceLinked="0"/>
            <c:spPr>
              <a:noFill/>
              <a:ln>
                <a:noFill/>
              </a:ln>
              <a:effectLst/>
            </c:spPr>
            <c:txPr>
              <a:bodyPr/>
              <a:lstStyle/>
              <a:p>
                <a:pPr>
                  <a:defRPr sz="800">
                    <a:solidFill>
                      <a:schemeClr val="tx1"/>
                    </a:solidFill>
                    <a:latin typeface="ＭＳ ゴシック" panose="020B0609070205080204" pitchFamily="49" charset="-128"/>
                    <a:ea typeface="ＭＳ ゴシック" panose="020B0609070205080204" pitchFamily="49" charset="-128"/>
                  </a:defRPr>
                </a:pPr>
                <a:endParaRPr lang="ja-JP"/>
              </a:p>
            </c:txPr>
            <c:dLblPos val="ctr"/>
            <c:showVal val="1"/>
            <c:extLst>
              <c:ext xmlns:c15="http://schemas.microsoft.com/office/drawing/2012/chart" uri="{CE6537A1-D6FC-4f65-9D91-7224C49458BB}">
                <c15:showLeaderLines val="0"/>
              </c:ext>
            </c:extLst>
          </c:dLbls>
          <c:cat>
            <c:strRef>
              <c:f>世帯数と１世帯あたり人員!$B$31:$E$31</c:f>
              <c:strCache>
                <c:ptCount val="4"/>
                <c:pt idx="0">
                  <c:v>H12</c:v>
                </c:pt>
                <c:pt idx="1">
                  <c:v>H17</c:v>
                </c:pt>
                <c:pt idx="2">
                  <c:v>H22</c:v>
                </c:pt>
                <c:pt idx="3">
                  <c:v>H27</c:v>
                </c:pt>
              </c:strCache>
            </c:strRef>
          </c:cat>
          <c:val>
            <c:numRef>
              <c:f>世帯数と１世帯あたり人員!$B$32:$E$32</c:f>
              <c:numCache>
                <c:formatCode>#,##0_);[Red]\(#,##0\)</c:formatCode>
                <c:ptCount val="4"/>
                <c:pt idx="0">
                  <c:v>11999</c:v>
                </c:pt>
                <c:pt idx="1">
                  <c:v>15363</c:v>
                </c:pt>
                <c:pt idx="2">
                  <c:v>18883</c:v>
                </c:pt>
                <c:pt idx="3">
                  <c:v>21040</c:v>
                </c:pt>
              </c:numCache>
            </c:numRef>
          </c:val>
        </c:ser>
        <c:ser>
          <c:idx val="1"/>
          <c:order val="1"/>
          <c:tx>
            <c:strRef>
              <c:f>世帯数と１世帯あたり人員!$A$33</c:f>
              <c:strCache>
                <c:ptCount val="1"/>
                <c:pt idx="0">
                  <c:v>高齢夫婦世帯</c:v>
                </c:pt>
              </c:strCache>
            </c:strRef>
          </c:tx>
          <c:spPr>
            <a:solidFill>
              <a:srgbClr val="92D050"/>
            </a:solidFill>
            <a:ln>
              <a:solidFill>
                <a:schemeClr val="bg1"/>
              </a:solidFill>
            </a:ln>
          </c:spPr>
          <c:dLbls>
            <c:spPr>
              <a:noFill/>
              <a:ln>
                <a:noFill/>
              </a:ln>
              <a:effectLst/>
            </c:spPr>
            <c:txPr>
              <a:bodyPr/>
              <a:lstStyle/>
              <a:p>
                <a:pPr>
                  <a:defRPr sz="800">
                    <a:solidFill>
                      <a:schemeClr val="tx1"/>
                    </a:solidFill>
                    <a:latin typeface="ＭＳ ゴシック" panose="020B0609070205080204" pitchFamily="49" charset="-128"/>
                    <a:ea typeface="ＭＳ ゴシック" panose="020B0609070205080204" pitchFamily="49" charset="-128"/>
                  </a:defRPr>
                </a:pPr>
                <a:endParaRPr lang="ja-JP"/>
              </a:p>
            </c:txPr>
            <c:dLblPos val="ctr"/>
            <c:showVal val="1"/>
            <c:extLst>
              <c:ext xmlns:c15="http://schemas.microsoft.com/office/drawing/2012/chart" uri="{CE6537A1-D6FC-4f65-9D91-7224C49458BB}">
                <c15:showLeaderLines val="0"/>
              </c:ext>
            </c:extLst>
          </c:dLbls>
          <c:cat>
            <c:strRef>
              <c:f>世帯数と１世帯あたり人員!$B$31:$E$31</c:f>
              <c:strCache>
                <c:ptCount val="4"/>
                <c:pt idx="0">
                  <c:v>H12</c:v>
                </c:pt>
                <c:pt idx="1">
                  <c:v>H17</c:v>
                </c:pt>
                <c:pt idx="2">
                  <c:v>H22</c:v>
                </c:pt>
                <c:pt idx="3">
                  <c:v>H27</c:v>
                </c:pt>
              </c:strCache>
            </c:strRef>
          </c:cat>
          <c:val>
            <c:numRef>
              <c:f>世帯数と１世帯あたり人員!$B$33:$E$33</c:f>
              <c:numCache>
                <c:formatCode>#,##0_);[Red]\(#,##0\)</c:formatCode>
                <c:ptCount val="4"/>
                <c:pt idx="0">
                  <c:v>7298</c:v>
                </c:pt>
                <c:pt idx="1">
                  <c:v>8802</c:v>
                </c:pt>
                <c:pt idx="2">
                  <c:v>9610</c:v>
                </c:pt>
                <c:pt idx="3">
                  <c:v>10978</c:v>
                </c:pt>
              </c:numCache>
            </c:numRef>
          </c:val>
        </c:ser>
        <c:ser>
          <c:idx val="2"/>
          <c:order val="2"/>
          <c:tx>
            <c:strRef>
              <c:f>世帯数と１世帯あたり人員!$A$34</c:f>
              <c:strCache>
                <c:ptCount val="1"/>
                <c:pt idx="0">
                  <c:v>その他世帯</c:v>
                </c:pt>
              </c:strCache>
            </c:strRef>
          </c:tx>
          <c:spPr>
            <a:solidFill>
              <a:schemeClr val="accent1">
                <a:lumMod val="90000"/>
              </a:schemeClr>
            </a:solidFill>
            <a:ln>
              <a:solidFill>
                <a:schemeClr val="bg1"/>
              </a:solidFill>
            </a:ln>
          </c:spPr>
          <c:dLbls>
            <c:dLbl>
              <c:idx val="2"/>
              <c:layout>
                <c:manualLayout>
                  <c:x val="-4.1279669762641765E-3"/>
                  <c:y val="-4.1237113402061855E-2"/>
                </c:manualLayout>
              </c:layout>
              <c:dLblPos val="ctr"/>
              <c:showVal val="1"/>
              <c:extLst>
                <c:ext xmlns:c15="http://schemas.microsoft.com/office/drawing/2012/chart" uri="{CE6537A1-D6FC-4f65-9D91-7224C49458BB}"/>
              </c:extLst>
            </c:dLbl>
            <c:spPr>
              <a:noFill/>
              <a:ln>
                <a:noFill/>
              </a:ln>
              <a:effectLst/>
            </c:spPr>
            <c:txPr>
              <a:bodyPr/>
              <a:lstStyle/>
              <a:p>
                <a:pPr>
                  <a:defRPr sz="800">
                    <a:solidFill>
                      <a:schemeClr val="tx1"/>
                    </a:solidFill>
                    <a:latin typeface="ＭＳ ゴシック" panose="020B0609070205080204" pitchFamily="49" charset="-128"/>
                    <a:ea typeface="ＭＳ ゴシック" panose="020B0609070205080204" pitchFamily="49" charset="-128"/>
                  </a:defRPr>
                </a:pPr>
                <a:endParaRPr lang="ja-JP"/>
              </a:p>
            </c:txPr>
            <c:showVal val="1"/>
            <c:extLst>
              <c:ext xmlns:c15="http://schemas.microsoft.com/office/drawing/2012/chart" uri="{CE6537A1-D6FC-4f65-9D91-7224C49458BB}">
                <c15:showLeaderLines val="0"/>
              </c:ext>
            </c:extLst>
          </c:dLbls>
          <c:cat>
            <c:strRef>
              <c:f>世帯数と１世帯あたり人員!$B$31:$E$31</c:f>
              <c:strCache>
                <c:ptCount val="4"/>
                <c:pt idx="0">
                  <c:v>H12</c:v>
                </c:pt>
                <c:pt idx="1">
                  <c:v>H17</c:v>
                </c:pt>
                <c:pt idx="2">
                  <c:v>H22</c:v>
                </c:pt>
                <c:pt idx="3">
                  <c:v>H27</c:v>
                </c:pt>
              </c:strCache>
            </c:strRef>
          </c:cat>
          <c:val>
            <c:numRef>
              <c:f>世帯数と１世帯あたり人員!$B$34:$E$34</c:f>
              <c:numCache>
                <c:formatCode>#,##0_);[Red]\(#,##0\)</c:formatCode>
                <c:ptCount val="4"/>
                <c:pt idx="0">
                  <c:v>114765</c:v>
                </c:pt>
                <c:pt idx="1">
                  <c:v>117584</c:v>
                </c:pt>
                <c:pt idx="2">
                  <c:v>130395</c:v>
                </c:pt>
                <c:pt idx="3">
                  <c:v>137413</c:v>
                </c:pt>
              </c:numCache>
            </c:numRef>
          </c:val>
        </c:ser>
        <c:gapWidth val="80"/>
        <c:overlap val="100"/>
        <c:serLines/>
        <c:axId val="189006592"/>
        <c:axId val="189008128"/>
      </c:barChart>
      <c:lineChart>
        <c:grouping val="standard"/>
        <c:ser>
          <c:idx val="3"/>
          <c:order val="3"/>
          <c:tx>
            <c:strRef>
              <c:f>世帯数と１世帯あたり人員!$A$35</c:f>
              <c:strCache>
                <c:ptCount val="1"/>
              </c:strCache>
            </c:strRef>
          </c:tx>
          <c:spPr>
            <a:ln>
              <a:noFill/>
            </a:ln>
          </c:spPr>
          <c:marker>
            <c:symbol val="none"/>
          </c:marker>
          <c:dLbls>
            <c:dLbl>
              <c:idx val="0"/>
              <c:layout>
                <c:manualLayout>
                  <c:x val="-9.0617521367521367E-2"/>
                  <c:y val="-4.9598412698412704E-2"/>
                </c:manualLayout>
              </c:layout>
              <c:dLblPos val="r"/>
              <c:showVal val="1"/>
              <c:extLst>
                <c:ext xmlns:c15="http://schemas.microsoft.com/office/drawing/2012/chart" uri="{CE6537A1-D6FC-4f65-9D91-7224C49458BB}"/>
              </c:extLst>
            </c:dLbl>
            <c:dLbl>
              <c:idx val="1"/>
              <c:layout>
                <c:manualLayout>
                  <c:x val="-9.1101953601953584E-2"/>
                  <c:y val="-4.1325396825396904E-2"/>
                </c:manualLayout>
              </c:layout>
              <c:dLblPos val="r"/>
              <c:showVal val="1"/>
              <c:extLst>
                <c:ext xmlns:c15="http://schemas.microsoft.com/office/drawing/2012/chart" uri="{CE6537A1-D6FC-4f65-9D91-7224C49458BB}"/>
              </c:extLst>
            </c:dLbl>
            <c:dLbl>
              <c:idx val="2"/>
              <c:layout>
                <c:manualLayout>
                  <c:x val="-9.4978632478632724E-2"/>
                  <c:y val="-5.6444444444444443E-2"/>
                </c:manualLayout>
              </c:layout>
              <c:dLblPos val="r"/>
              <c:showVal val="1"/>
              <c:extLst>
                <c:ext xmlns:c15="http://schemas.microsoft.com/office/drawing/2012/chart" uri="{CE6537A1-D6FC-4f65-9D91-7224C49458BB}"/>
              </c:extLst>
            </c:dLbl>
            <c:dLbl>
              <c:idx val="3"/>
              <c:layout>
                <c:manualLayout>
                  <c:x val="-8.7225274725274721E-2"/>
                  <c:y val="-4.6365079365079366E-2"/>
                </c:manualLayout>
              </c:layout>
              <c:dLblPos val="r"/>
              <c:showVal val="1"/>
              <c:extLst>
                <c:ext xmlns:c15="http://schemas.microsoft.com/office/drawing/2012/chart" uri="{CE6537A1-D6FC-4f65-9D91-7224C49458BB}"/>
              </c:extLst>
            </c:dLbl>
            <c:spPr>
              <a:noFill/>
              <a:ln>
                <a:solidFill>
                  <a:srgbClr val="FF0000"/>
                </a:solidFill>
              </a:ln>
            </c:spPr>
            <c:txPr>
              <a:bodyPr/>
              <a:lstStyle/>
              <a:p>
                <a:pPr>
                  <a:defRPr sz="800">
                    <a:latin typeface="ＭＳ ゴシック" panose="020B0609070205080204" pitchFamily="49" charset="-128"/>
                    <a:ea typeface="ＭＳ ゴシック" panose="020B0609070205080204" pitchFamily="49" charset="-128"/>
                  </a:defRPr>
                </a:pPr>
                <a:endParaRPr lang="ja-JP"/>
              </a:p>
            </c:txPr>
            <c:dLblPos val="t"/>
            <c:showVal val="1"/>
            <c:extLst>
              <c:ext xmlns:c15="http://schemas.microsoft.com/office/drawing/2012/chart" uri="{CE6537A1-D6FC-4f65-9D91-7224C49458BB}">
                <c15:showLeaderLines val="0"/>
              </c:ext>
            </c:extLst>
          </c:dLbls>
          <c:cat>
            <c:strRef>
              <c:f>世帯数と１世帯あたり人員!$B$31:$E$31</c:f>
              <c:strCache>
                <c:ptCount val="4"/>
                <c:pt idx="0">
                  <c:v>H12</c:v>
                </c:pt>
                <c:pt idx="1">
                  <c:v>H17</c:v>
                </c:pt>
                <c:pt idx="2">
                  <c:v>H22</c:v>
                </c:pt>
                <c:pt idx="3">
                  <c:v>H27</c:v>
                </c:pt>
              </c:strCache>
            </c:strRef>
          </c:cat>
          <c:val>
            <c:numRef>
              <c:f>世帯数と１世帯あたり人員!$B$35:$E$35</c:f>
              <c:numCache>
                <c:formatCode>#,##0_);[Red]\(#,##0\)</c:formatCode>
                <c:ptCount val="4"/>
                <c:pt idx="0">
                  <c:v>134062</c:v>
                </c:pt>
                <c:pt idx="1">
                  <c:v>141749</c:v>
                </c:pt>
                <c:pt idx="2">
                  <c:v>158888</c:v>
                </c:pt>
                <c:pt idx="3">
                  <c:v>169431</c:v>
                </c:pt>
              </c:numCache>
            </c:numRef>
          </c:val>
        </c:ser>
        <c:marker val="1"/>
        <c:axId val="189006592"/>
        <c:axId val="189008128"/>
      </c:lineChart>
      <c:lineChart>
        <c:grouping val="standard"/>
        <c:ser>
          <c:idx val="4"/>
          <c:order val="4"/>
          <c:tx>
            <c:strRef>
              <c:f>世帯数と１世帯あたり人員!$A$36</c:f>
              <c:strCache>
                <c:ptCount val="1"/>
                <c:pt idx="0">
                  <c:v>１世帯当たりの人員</c:v>
                </c:pt>
              </c:strCache>
            </c:strRef>
          </c:tx>
          <c:spPr>
            <a:ln w="19050">
              <a:solidFill>
                <a:schemeClr val="tx1"/>
              </a:solidFill>
            </a:ln>
          </c:spPr>
          <c:marker>
            <c:symbol val="square"/>
            <c:size val="7"/>
            <c:spPr>
              <a:solidFill>
                <a:srgbClr val="FFFF00"/>
              </a:solidFill>
              <a:ln w="19050">
                <a:solidFill>
                  <a:schemeClr val="tx1"/>
                </a:solidFill>
              </a:ln>
            </c:spPr>
          </c:marker>
          <c:dLbls>
            <c:dLbl>
              <c:idx val="0"/>
              <c:layout>
                <c:manualLayout>
                  <c:x val="4.1279669762641765E-3"/>
                  <c:y val="-2.0618556701030927E-2"/>
                </c:manualLayout>
              </c:layout>
              <c:dLblPos val="r"/>
              <c:showVal val="1"/>
              <c:extLst>
                <c:ext xmlns:c15="http://schemas.microsoft.com/office/drawing/2012/chart" uri="{CE6537A1-D6FC-4f65-9D91-7224C49458BB}"/>
              </c:extLst>
            </c:dLbl>
            <c:dLbl>
              <c:idx val="1"/>
              <c:layout>
                <c:manualLayout>
                  <c:x val="0"/>
                  <c:y val="-1.0309278350515465E-2"/>
                </c:manualLayout>
              </c:layout>
              <c:dLblPos val="r"/>
              <c:showVal val="1"/>
              <c:extLst>
                <c:ext xmlns:c15="http://schemas.microsoft.com/office/drawing/2012/chart" uri="{CE6537A1-D6FC-4f65-9D91-7224C49458BB}"/>
              </c:extLst>
            </c:dLbl>
            <c:dLbl>
              <c:idx val="2"/>
              <c:layout>
                <c:manualLayout>
                  <c:x val="0"/>
                  <c:y val="-2.0618556701030827E-2"/>
                </c:manualLayout>
              </c:layout>
              <c:dLblPos val="r"/>
              <c:showVal val="1"/>
              <c:extLst>
                <c:ext xmlns:c15="http://schemas.microsoft.com/office/drawing/2012/chart" uri="{CE6537A1-D6FC-4f65-9D91-7224C49458BB}"/>
              </c:extLst>
            </c:dLbl>
            <c:spPr>
              <a:noFill/>
              <a:ln>
                <a:noFill/>
              </a:ln>
              <a:effectLst/>
            </c:spPr>
            <c:txPr>
              <a:bodyPr/>
              <a:lstStyle/>
              <a:p>
                <a:pPr>
                  <a:defRPr sz="800">
                    <a:latin typeface="ＭＳ ゴシック" panose="020B0609070205080204" pitchFamily="49" charset="-128"/>
                    <a:ea typeface="ＭＳ ゴシック" panose="020B0609070205080204" pitchFamily="49" charset="-128"/>
                  </a:defRPr>
                </a:pPr>
                <a:endParaRPr lang="ja-JP"/>
              </a:p>
            </c:txPr>
            <c:showVal val="1"/>
            <c:extLst>
              <c:ext xmlns:c15="http://schemas.microsoft.com/office/drawing/2012/chart" uri="{CE6537A1-D6FC-4f65-9D91-7224C49458BB}">
                <c15:showLeaderLines val="0"/>
              </c:ext>
            </c:extLst>
          </c:dLbls>
          <c:cat>
            <c:strRef>
              <c:f>世帯数と１世帯あたり人員!$B$31:$E$31</c:f>
              <c:strCache>
                <c:ptCount val="4"/>
                <c:pt idx="0">
                  <c:v>H12</c:v>
                </c:pt>
                <c:pt idx="1">
                  <c:v>H17</c:v>
                </c:pt>
                <c:pt idx="2">
                  <c:v>H22</c:v>
                </c:pt>
                <c:pt idx="3">
                  <c:v>H27</c:v>
                </c:pt>
              </c:strCache>
            </c:strRef>
          </c:cat>
          <c:val>
            <c:numRef>
              <c:f>世帯数と１世帯あたり人員!$B$36:$E$36</c:f>
              <c:numCache>
                <c:formatCode>0.00_ </c:formatCode>
                <c:ptCount val="4"/>
                <c:pt idx="0">
                  <c:v>2.1088377019588012</c:v>
                </c:pt>
                <c:pt idx="1">
                  <c:v>2.0177496843011227</c:v>
                </c:pt>
                <c:pt idx="2">
                  <c:v>1.8920056895423201</c:v>
                </c:pt>
                <c:pt idx="3">
                  <c:v>1.8597423139803224</c:v>
                </c:pt>
              </c:numCache>
            </c:numRef>
          </c:val>
        </c:ser>
        <c:marker val="1"/>
        <c:axId val="189022208"/>
        <c:axId val="189023744"/>
      </c:lineChart>
      <c:catAx>
        <c:axId val="189006592"/>
        <c:scaling>
          <c:orientation val="minMax"/>
        </c:scaling>
        <c:axPos val="b"/>
        <c:numFmt formatCode="General" sourceLinked="1"/>
        <c:tickLblPos val="nextTo"/>
        <c:txPr>
          <a:bodyPr/>
          <a:lstStyle/>
          <a:p>
            <a:pPr>
              <a:defRPr sz="800">
                <a:latin typeface="ＭＳ ゴシック" panose="020B0609070205080204" pitchFamily="49" charset="-128"/>
                <a:ea typeface="ＭＳ ゴシック" panose="020B0609070205080204" pitchFamily="49" charset="-128"/>
              </a:defRPr>
            </a:pPr>
            <a:endParaRPr lang="ja-JP"/>
          </a:p>
        </c:txPr>
        <c:crossAx val="189008128"/>
        <c:crosses val="autoZero"/>
        <c:auto val="1"/>
        <c:lblAlgn val="ctr"/>
        <c:lblOffset val="100"/>
      </c:catAx>
      <c:valAx>
        <c:axId val="189008128"/>
        <c:scaling>
          <c:orientation val="minMax"/>
        </c:scaling>
        <c:axPos val="l"/>
        <c:majorGridlines/>
        <c:numFmt formatCode="#,##0_);[Red]\(#,##0\)" sourceLinked="0"/>
        <c:tickLblPos val="nextTo"/>
        <c:txPr>
          <a:bodyPr/>
          <a:lstStyle/>
          <a:p>
            <a:pPr>
              <a:defRPr sz="700">
                <a:latin typeface="ＭＳ Ｐゴシック" pitchFamily="50" charset="-128"/>
                <a:ea typeface="ＭＳ Ｐゴシック" pitchFamily="50" charset="-128"/>
              </a:defRPr>
            </a:pPr>
            <a:endParaRPr lang="ja-JP"/>
          </a:p>
        </c:txPr>
        <c:crossAx val="189006592"/>
        <c:crosses val="autoZero"/>
        <c:crossBetween val="between"/>
      </c:valAx>
      <c:catAx>
        <c:axId val="189022208"/>
        <c:scaling>
          <c:orientation val="minMax"/>
        </c:scaling>
        <c:delete val="1"/>
        <c:axPos val="b"/>
        <c:numFmt formatCode="General" sourceLinked="1"/>
        <c:tickLblPos val="none"/>
        <c:crossAx val="189023744"/>
        <c:crosses val="autoZero"/>
        <c:auto val="1"/>
        <c:lblAlgn val="ctr"/>
        <c:lblOffset val="100"/>
      </c:catAx>
      <c:valAx>
        <c:axId val="189023744"/>
        <c:scaling>
          <c:orientation val="minMax"/>
        </c:scaling>
        <c:axPos val="r"/>
        <c:numFmt formatCode="0.00_ " sourceLinked="1"/>
        <c:tickLblPos val="nextTo"/>
        <c:txPr>
          <a:bodyPr/>
          <a:lstStyle/>
          <a:p>
            <a:pPr>
              <a:defRPr sz="700">
                <a:latin typeface="ＭＳ Ｐゴシック" pitchFamily="50" charset="-128"/>
                <a:ea typeface="ＭＳ Ｐゴシック" pitchFamily="50" charset="-128"/>
              </a:defRPr>
            </a:pPr>
            <a:endParaRPr lang="ja-JP"/>
          </a:p>
        </c:txPr>
        <c:crossAx val="189022208"/>
        <c:crosses val="max"/>
        <c:crossBetween val="between"/>
      </c:valAx>
    </c:plotArea>
    <c:legend>
      <c:legendPos val="b"/>
      <c:legendEntry>
        <c:idx val="3"/>
        <c:delete val="1"/>
      </c:legendEntry>
      <c:layout>
        <c:manualLayout>
          <c:xMode val="edge"/>
          <c:yMode val="edge"/>
          <c:x val="3.8675213675216494E-2"/>
          <c:y val="0.84709603174603176"/>
          <c:w val="0.78308913308913364"/>
          <c:h val="0.11258650793650812"/>
        </c:manualLayout>
      </c:layout>
      <c:txPr>
        <a:bodyPr/>
        <a:lstStyle/>
        <a:p>
          <a:pPr>
            <a:defRPr sz="800">
              <a:latin typeface="ＭＳ ゴシック" panose="020B0609070205080204" pitchFamily="49" charset="-128"/>
              <a:ea typeface="ＭＳ ゴシック" panose="020B0609070205080204" pitchFamily="49" charset="-128"/>
            </a:defRPr>
          </a:pPr>
          <a:endParaRPr lang="ja-JP"/>
        </a:p>
      </c:txPr>
    </c:legend>
    <c:plotVisOnly val="1"/>
    <c:dispBlanksAs val="gap"/>
  </c:chart>
  <c:externalData r:id="rId2"/>
  <c:userShapes r:id="rId3"/>
</c:chartSpace>
</file>

<file path=ppt/charts/chart16.xml><?xml version="1.0" encoding="utf-8"?>
<c:chartSpace xmlns:c="http://schemas.openxmlformats.org/drawingml/2006/chart" xmlns:a="http://schemas.openxmlformats.org/drawingml/2006/main" xmlns:r="http://schemas.openxmlformats.org/officeDocument/2006/relationships">
  <c:lang val="ja-JP"/>
  <c:clrMapOvr bg1="lt1" tx1="dk1" bg2="lt2" tx2="dk2" accent1="accent1" accent2="accent2" accent3="accent3" accent4="accent4" accent5="accent5" accent6="accent6" hlink="hlink" folHlink="folHlink"/>
  <c:chart>
    <c:autoTitleDeleted val="1"/>
    <c:plotArea>
      <c:layout/>
      <c:barChart>
        <c:barDir val="col"/>
        <c:grouping val="stacked"/>
        <c:ser>
          <c:idx val="0"/>
          <c:order val="0"/>
          <c:tx>
            <c:strRef>
              <c:f>産業別就業者数の推移!$A$31</c:f>
              <c:strCache>
                <c:ptCount val="1"/>
                <c:pt idx="0">
                  <c:v>第一次産業</c:v>
                </c:pt>
              </c:strCache>
            </c:strRef>
          </c:tx>
          <c:dLbls>
            <c:dLbl>
              <c:idx val="0"/>
              <c:layout>
                <c:manualLayout>
                  <c:x val="0"/>
                  <c:y val="-1.6963456491016719E-2"/>
                </c:manualLayout>
              </c:layout>
              <c:dLblPos val="ctr"/>
              <c:showVal val="1"/>
              <c:extLst>
                <c:ext xmlns:c15="http://schemas.microsoft.com/office/drawing/2012/chart" uri="{CE6537A1-D6FC-4f65-9D91-7224C49458BB}"/>
              </c:extLst>
            </c:dLbl>
            <c:dLbl>
              <c:idx val="1"/>
              <c:layout>
                <c:manualLayout>
                  <c:x val="0"/>
                  <c:y val="-1.6984723063464446E-2"/>
                </c:manualLayout>
              </c:layout>
              <c:dLblPos val="ctr"/>
              <c:showVal val="1"/>
              <c:extLst>
                <c:ext xmlns:c15="http://schemas.microsoft.com/office/drawing/2012/chart" uri="{CE6537A1-D6FC-4f65-9D91-7224C49458BB}"/>
              </c:extLst>
            </c:dLbl>
            <c:dLbl>
              <c:idx val="2"/>
              <c:layout>
                <c:manualLayout>
                  <c:x val="0"/>
                  <c:y val="-1.3526616865199539E-2"/>
                </c:manualLayout>
              </c:layout>
              <c:dLblPos val="ctr"/>
              <c:showVal val="1"/>
              <c:extLst>
                <c:ext xmlns:c15="http://schemas.microsoft.com/office/drawing/2012/chart" uri="{CE6537A1-D6FC-4f65-9D91-7224C49458BB}"/>
              </c:extLst>
            </c:dLbl>
            <c:dLbl>
              <c:idx val="3"/>
              <c:layout>
                <c:manualLayout>
                  <c:x val="0"/>
                  <c:y val="-1.3485429705903362E-2"/>
                </c:manualLayout>
              </c:layout>
              <c:dLblPos val="ctr"/>
              <c:showVal val="1"/>
              <c:extLst>
                <c:ext xmlns:c15="http://schemas.microsoft.com/office/drawing/2012/chart" uri="{CE6537A1-D6FC-4f65-9D91-7224C49458BB}"/>
              </c:extLst>
            </c:dLbl>
            <c:spPr>
              <a:noFill/>
              <a:ln>
                <a:noFill/>
              </a:ln>
              <a:effectLst/>
            </c:spPr>
            <c:txPr>
              <a:bodyPr/>
              <a:lstStyle/>
              <a:p>
                <a:pPr>
                  <a:defRPr sz="800">
                    <a:solidFill>
                      <a:sysClr val="windowText" lastClr="000000"/>
                    </a:solidFill>
                    <a:latin typeface="ＭＳ ゴシック" panose="020B0609070205080204" pitchFamily="49" charset="-128"/>
                    <a:ea typeface="ＭＳ ゴシック" panose="020B0609070205080204" pitchFamily="49" charset="-128"/>
                  </a:defRPr>
                </a:pPr>
                <a:endParaRPr lang="ja-JP"/>
              </a:p>
            </c:txPr>
            <c:dLblPos val="inBase"/>
            <c:showVal val="1"/>
            <c:extLst>
              <c:ext xmlns:c15="http://schemas.microsoft.com/office/drawing/2012/chart" uri="{CE6537A1-D6FC-4f65-9D91-7224C49458BB}">
                <c15:showLeaderLines val="0"/>
              </c:ext>
            </c:extLst>
          </c:dLbls>
          <c:cat>
            <c:strRef>
              <c:f>産業別就業者数の推移!$B$30:$E$30</c:f>
              <c:strCache>
                <c:ptCount val="4"/>
                <c:pt idx="0">
                  <c:v>H12</c:v>
                </c:pt>
                <c:pt idx="1">
                  <c:v>H17</c:v>
                </c:pt>
                <c:pt idx="2">
                  <c:v>H22</c:v>
                </c:pt>
                <c:pt idx="3">
                  <c:v>H27</c:v>
                </c:pt>
              </c:strCache>
            </c:strRef>
          </c:cat>
          <c:val>
            <c:numRef>
              <c:f>産業別就業者数の推移!$B$31:$E$31</c:f>
              <c:numCache>
                <c:formatCode>General</c:formatCode>
                <c:ptCount val="4"/>
                <c:pt idx="0">
                  <c:v>73</c:v>
                </c:pt>
                <c:pt idx="1">
                  <c:v>61</c:v>
                </c:pt>
                <c:pt idx="2">
                  <c:v>67</c:v>
                </c:pt>
                <c:pt idx="3">
                  <c:v>90</c:v>
                </c:pt>
              </c:numCache>
            </c:numRef>
          </c:val>
        </c:ser>
        <c:ser>
          <c:idx val="1"/>
          <c:order val="1"/>
          <c:tx>
            <c:strRef>
              <c:f>産業別就業者数の推移!$A$32</c:f>
              <c:strCache>
                <c:ptCount val="1"/>
                <c:pt idx="0">
                  <c:v>第二次産業</c:v>
                </c:pt>
              </c:strCache>
            </c:strRef>
          </c:tx>
          <c:spPr>
            <a:solidFill>
              <a:srgbClr val="92D050"/>
            </a:solidFill>
          </c:spPr>
          <c:dLbls>
            <c:dLbl>
              <c:idx val="1"/>
              <c:layout>
                <c:manualLayout>
                  <c:x val="0"/>
                  <c:y val="-1.6452251160912621E-2"/>
                </c:manualLayout>
              </c:layout>
              <c:dLblPos val="ctr"/>
              <c:showVal val="1"/>
              <c:extLst>
                <c:ext xmlns:c15="http://schemas.microsoft.com/office/drawing/2012/chart" uri="{CE6537A1-D6FC-4f65-9D91-7224C49458BB}"/>
              </c:extLst>
            </c:dLbl>
            <c:dLbl>
              <c:idx val="2"/>
              <c:layout>
                <c:manualLayout>
                  <c:x val="0"/>
                  <c:y val="-1.8407968234739887E-2"/>
                </c:manualLayout>
              </c:layout>
              <c:dLblPos val="ctr"/>
              <c:showVal val="1"/>
              <c:extLst>
                <c:ext xmlns:c15="http://schemas.microsoft.com/office/drawing/2012/chart" uri="{CE6537A1-D6FC-4f65-9D91-7224C49458BB}"/>
              </c:extLst>
            </c:dLbl>
            <c:dLbl>
              <c:idx val="3"/>
              <c:layout>
                <c:manualLayout>
                  <c:x val="0"/>
                  <c:y val="-1.3243421495390881E-2"/>
                </c:manualLayout>
              </c:layout>
              <c:dLblPos val="ctr"/>
              <c:showVal val="1"/>
              <c:extLst>
                <c:ext xmlns:c15="http://schemas.microsoft.com/office/drawing/2012/chart" uri="{CE6537A1-D6FC-4f65-9D91-7224C49458BB}"/>
              </c:extLst>
            </c:dLbl>
            <c:numFmt formatCode="#,##0_);[Red]\(#,##0\)" sourceLinked="0"/>
            <c:spPr>
              <a:noFill/>
              <a:ln>
                <a:noFill/>
              </a:ln>
              <a:effectLst/>
            </c:spPr>
            <c:txPr>
              <a:bodyPr/>
              <a:lstStyle/>
              <a:p>
                <a:pPr>
                  <a:defRPr sz="800">
                    <a:solidFill>
                      <a:schemeClr val="tx1"/>
                    </a:solidFill>
                    <a:latin typeface="ＭＳ ゴシック" panose="020B0609070205080204" pitchFamily="49" charset="-128"/>
                    <a:ea typeface="ＭＳ ゴシック" panose="020B0609070205080204" pitchFamily="49" charset="-128"/>
                  </a:defRPr>
                </a:pPr>
                <a:endParaRPr lang="ja-JP"/>
              </a:p>
            </c:txPr>
            <c:dLblPos val="inEnd"/>
            <c:showVal val="1"/>
            <c:extLst>
              <c:ext xmlns:c15="http://schemas.microsoft.com/office/drawing/2012/chart" uri="{CE6537A1-D6FC-4f65-9D91-7224C49458BB}">
                <c15:showLeaderLines val="0"/>
              </c:ext>
            </c:extLst>
          </c:dLbls>
          <c:cat>
            <c:strRef>
              <c:f>産業別就業者数の推移!$B$30:$E$30</c:f>
              <c:strCache>
                <c:ptCount val="4"/>
                <c:pt idx="0">
                  <c:v>H12</c:v>
                </c:pt>
                <c:pt idx="1">
                  <c:v>H17</c:v>
                </c:pt>
                <c:pt idx="2">
                  <c:v>H22</c:v>
                </c:pt>
                <c:pt idx="3">
                  <c:v>H27</c:v>
                </c:pt>
              </c:strCache>
            </c:strRef>
          </c:cat>
          <c:val>
            <c:numRef>
              <c:f>産業別就業者数の推移!$B$32:$E$32</c:f>
              <c:numCache>
                <c:formatCode>General</c:formatCode>
                <c:ptCount val="4"/>
                <c:pt idx="0">
                  <c:v>34584</c:v>
                </c:pt>
                <c:pt idx="1">
                  <c:v>28313</c:v>
                </c:pt>
                <c:pt idx="2">
                  <c:v>23672</c:v>
                </c:pt>
                <c:pt idx="3">
                  <c:v>22696</c:v>
                </c:pt>
              </c:numCache>
            </c:numRef>
          </c:val>
        </c:ser>
        <c:ser>
          <c:idx val="2"/>
          <c:order val="2"/>
          <c:tx>
            <c:strRef>
              <c:f>産業別就業者数の推移!$A$33</c:f>
              <c:strCache>
                <c:ptCount val="1"/>
                <c:pt idx="0">
                  <c:v>第三次産業</c:v>
                </c:pt>
              </c:strCache>
            </c:strRef>
          </c:tx>
          <c:spPr>
            <a:solidFill>
              <a:schemeClr val="accent6">
                <a:lumMod val="40000"/>
                <a:lumOff val="60000"/>
              </a:schemeClr>
            </a:solidFill>
            <a:ln>
              <a:solidFill>
                <a:schemeClr val="bg1"/>
              </a:solidFill>
            </a:ln>
          </c:spPr>
          <c:dLbls>
            <c:numFmt formatCode="#,##0_);[Red]\(#,##0\)" sourceLinked="0"/>
            <c:spPr>
              <a:noFill/>
              <a:ln>
                <a:noFill/>
              </a:ln>
              <a:effectLst/>
            </c:spPr>
            <c:txPr>
              <a:bodyPr/>
              <a:lstStyle/>
              <a:p>
                <a:pPr>
                  <a:defRPr sz="800">
                    <a:latin typeface="ＭＳ ゴシック" panose="020B0609070205080204" pitchFamily="49" charset="-128"/>
                    <a:ea typeface="ＭＳ ゴシック" panose="020B0609070205080204" pitchFamily="49" charset="-128"/>
                  </a:defRPr>
                </a:pPr>
                <a:endParaRPr lang="ja-JP"/>
              </a:p>
            </c:txPr>
            <c:dLblPos val="ctr"/>
            <c:showVal val="1"/>
            <c:extLst>
              <c:ext xmlns:c15="http://schemas.microsoft.com/office/drawing/2012/chart" uri="{CE6537A1-D6FC-4f65-9D91-7224C49458BB}">
                <c15:showLeaderLines val="0"/>
              </c:ext>
            </c:extLst>
          </c:dLbls>
          <c:cat>
            <c:strRef>
              <c:f>産業別就業者数の推移!$B$30:$E$30</c:f>
              <c:strCache>
                <c:ptCount val="4"/>
                <c:pt idx="0">
                  <c:v>H12</c:v>
                </c:pt>
                <c:pt idx="1">
                  <c:v>H17</c:v>
                </c:pt>
                <c:pt idx="2">
                  <c:v>H22</c:v>
                </c:pt>
                <c:pt idx="3">
                  <c:v>H27</c:v>
                </c:pt>
              </c:strCache>
            </c:strRef>
          </c:cat>
          <c:val>
            <c:numRef>
              <c:f>産業別就業者数の推移!$B$33:$E$33</c:f>
              <c:numCache>
                <c:formatCode>General</c:formatCode>
                <c:ptCount val="4"/>
                <c:pt idx="0">
                  <c:v>101309</c:v>
                </c:pt>
                <c:pt idx="1">
                  <c:v>102516</c:v>
                </c:pt>
                <c:pt idx="2">
                  <c:v>98418</c:v>
                </c:pt>
                <c:pt idx="3">
                  <c:v>92067</c:v>
                </c:pt>
              </c:numCache>
            </c:numRef>
          </c:val>
        </c:ser>
        <c:ser>
          <c:idx val="3"/>
          <c:order val="3"/>
          <c:tx>
            <c:strRef>
              <c:f>産業別就業者数の推移!$A$34</c:f>
              <c:strCache>
                <c:ptCount val="1"/>
                <c:pt idx="0">
                  <c:v>分類不能産業</c:v>
                </c:pt>
              </c:strCache>
            </c:strRef>
          </c:tx>
          <c:spPr>
            <a:solidFill>
              <a:schemeClr val="accent1">
                <a:lumMod val="75000"/>
              </a:schemeClr>
            </a:solidFill>
          </c:spPr>
          <c:dLbls>
            <c:dLbl>
              <c:idx val="0"/>
              <c:layout>
                <c:manualLayout>
                  <c:x val="0"/>
                  <c:y val="3.0769230769230802E-2"/>
                </c:manualLayout>
              </c:layout>
              <c:dLblPos val="ctr"/>
              <c:showVal val="1"/>
              <c:extLst>
                <c:ext xmlns:c15="http://schemas.microsoft.com/office/drawing/2012/chart" uri="{CE6537A1-D6FC-4f65-9D91-7224C49458BB}"/>
              </c:extLst>
            </c:dLbl>
            <c:dLbl>
              <c:idx val="1"/>
              <c:layout>
                <c:manualLayout>
                  <c:x val="0"/>
                  <c:y val="3.0769230769230802E-2"/>
                </c:manualLayout>
              </c:layout>
              <c:dLblPos val="ctr"/>
              <c:showVal val="1"/>
              <c:extLst>
                <c:ext xmlns:c15="http://schemas.microsoft.com/office/drawing/2012/chart" uri="{CE6537A1-D6FC-4f65-9D91-7224C49458BB}"/>
              </c:extLst>
            </c:dLbl>
            <c:dLbl>
              <c:idx val="2"/>
              <c:layout>
                <c:manualLayout>
                  <c:x val="0"/>
                  <c:y val="3.4188034188034192E-3"/>
                </c:manualLayout>
              </c:layout>
              <c:dLblPos val="ctr"/>
              <c:showVal val="1"/>
              <c:extLst>
                <c:ext xmlns:c15="http://schemas.microsoft.com/office/drawing/2012/chart" uri="{CE6537A1-D6FC-4f65-9D91-7224C49458BB}"/>
              </c:extLst>
            </c:dLbl>
            <c:numFmt formatCode="#,##0_);[Red]\(#,##0\)" sourceLinked="0"/>
            <c:spPr>
              <a:noFill/>
              <a:ln>
                <a:noFill/>
              </a:ln>
              <a:effectLst/>
            </c:spPr>
            <c:txPr>
              <a:bodyPr/>
              <a:lstStyle/>
              <a:p>
                <a:pPr>
                  <a:defRPr sz="800">
                    <a:solidFill>
                      <a:schemeClr val="tx1"/>
                    </a:solidFill>
                    <a:latin typeface="ＭＳ ゴシック" panose="020B0609070205080204" pitchFamily="49" charset="-128"/>
                    <a:ea typeface="ＭＳ ゴシック" panose="020B0609070205080204" pitchFamily="49" charset="-128"/>
                  </a:defRPr>
                </a:pPr>
                <a:endParaRPr lang="ja-JP"/>
              </a:p>
            </c:txPr>
            <c:dLblPos val="ctr"/>
            <c:showVal val="1"/>
            <c:extLst>
              <c:ext xmlns:c15="http://schemas.microsoft.com/office/drawing/2012/chart" uri="{CE6537A1-D6FC-4f65-9D91-7224C49458BB}">
                <c15:showLeaderLines val="0"/>
              </c:ext>
            </c:extLst>
          </c:dLbls>
          <c:cat>
            <c:strRef>
              <c:f>産業別就業者数の推移!$B$30:$E$30</c:f>
              <c:strCache>
                <c:ptCount val="4"/>
                <c:pt idx="0">
                  <c:v>H12</c:v>
                </c:pt>
                <c:pt idx="1">
                  <c:v>H17</c:v>
                </c:pt>
                <c:pt idx="2">
                  <c:v>H22</c:v>
                </c:pt>
                <c:pt idx="3">
                  <c:v>H27</c:v>
                </c:pt>
              </c:strCache>
            </c:strRef>
          </c:cat>
          <c:val>
            <c:numRef>
              <c:f>産業別就業者数の推移!$B$34:$E$34</c:f>
              <c:numCache>
                <c:formatCode>General</c:formatCode>
                <c:ptCount val="4"/>
                <c:pt idx="0">
                  <c:v>2648</c:v>
                </c:pt>
                <c:pt idx="1">
                  <c:v>3945</c:v>
                </c:pt>
                <c:pt idx="2">
                  <c:v>15408</c:v>
                </c:pt>
                <c:pt idx="3">
                  <c:v>21256</c:v>
                </c:pt>
              </c:numCache>
            </c:numRef>
          </c:val>
        </c:ser>
        <c:ser>
          <c:idx val="4"/>
          <c:order val="4"/>
          <c:tx>
            <c:strRef>
              <c:f>産業別就業者数の推移!$A$35</c:f>
              <c:strCache>
                <c:ptCount val="1"/>
              </c:strCache>
            </c:strRef>
          </c:tx>
          <c:spPr>
            <a:noFill/>
          </c:spPr>
          <c:dLbls>
            <c:numFmt formatCode="#,##0_);[Red]\(#,##0\)" sourceLinked="0"/>
            <c:spPr>
              <a:solidFill>
                <a:schemeClr val="bg1"/>
              </a:solidFill>
              <a:ln>
                <a:solidFill>
                  <a:srgbClr val="FF0000"/>
                </a:solidFill>
              </a:ln>
            </c:spPr>
            <c:txPr>
              <a:bodyPr/>
              <a:lstStyle/>
              <a:p>
                <a:pPr>
                  <a:defRPr sz="800">
                    <a:latin typeface="ＭＳ ゴシック" panose="020B0609070205080204" pitchFamily="49" charset="-128"/>
                    <a:ea typeface="ＭＳ ゴシック" panose="020B0609070205080204" pitchFamily="49" charset="-128"/>
                  </a:defRPr>
                </a:pPr>
                <a:endParaRPr lang="ja-JP"/>
              </a:p>
            </c:txPr>
            <c:dLblPos val="inBase"/>
            <c:showVal val="1"/>
            <c:extLst>
              <c:ext xmlns:c15="http://schemas.microsoft.com/office/drawing/2012/chart" uri="{CE6537A1-D6FC-4f65-9D91-7224C49458BB}">
                <c15:showLeaderLines val="0"/>
              </c:ext>
            </c:extLst>
          </c:dLbls>
          <c:cat>
            <c:strRef>
              <c:f>産業別就業者数の推移!$B$30:$E$30</c:f>
              <c:strCache>
                <c:ptCount val="4"/>
                <c:pt idx="0">
                  <c:v>H12</c:v>
                </c:pt>
                <c:pt idx="1">
                  <c:v>H17</c:v>
                </c:pt>
                <c:pt idx="2">
                  <c:v>H22</c:v>
                </c:pt>
                <c:pt idx="3">
                  <c:v>H27</c:v>
                </c:pt>
              </c:strCache>
            </c:strRef>
          </c:cat>
          <c:val>
            <c:numRef>
              <c:f>産業別就業者数の推移!$B$35:$E$35</c:f>
              <c:numCache>
                <c:formatCode>General</c:formatCode>
                <c:ptCount val="4"/>
                <c:pt idx="0">
                  <c:v>138614</c:v>
                </c:pt>
                <c:pt idx="1">
                  <c:v>134835</c:v>
                </c:pt>
                <c:pt idx="2">
                  <c:v>137565</c:v>
                </c:pt>
                <c:pt idx="3">
                  <c:v>136109</c:v>
                </c:pt>
              </c:numCache>
            </c:numRef>
          </c:val>
        </c:ser>
        <c:gapWidth val="85"/>
        <c:overlap val="100"/>
        <c:serLines/>
        <c:axId val="189850752"/>
        <c:axId val="189852288"/>
      </c:barChart>
      <c:catAx>
        <c:axId val="189850752"/>
        <c:scaling>
          <c:orientation val="minMax"/>
        </c:scaling>
        <c:axPos val="b"/>
        <c:numFmt formatCode="General" sourceLinked="1"/>
        <c:tickLblPos val="nextTo"/>
        <c:txPr>
          <a:bodyPr/>
          <a:lstStyle/>
          <a:p>
            <a:pPr>
              <a:defRPr sz="800">
                <a:latin typeface="ＭＳ ゴシック" panose="020B0609070205080204" pitchFamily="49" charset="-128"/>
                <a:ea typeface="ＭＳ ゴシック" panose="020B0609070205080204" pitchFamily="49" charset="-128"/>
              </a:defRPr>
            </a:pPr>
            <a:endParaRPr lang="ja-JP"/>
          </a:p>
        </c:txPr>
        <c:crossAx val="189852288"/>
        <c:crosses val="autoZero"/>
        <c:auto val="1"/>
        <c:lblAlgn val="ctr"/>
        <c:lblOffset val="100"/>
      </c:catAx>
      <c:valAx>
        <c:axId val="189852288"/>
        <c:scaling>
          <c:orientation val="minMax"/>
          <c:max val="160000"/>
        </c:scaling>
        <c:axPos val="l"/>
        <c:majorGridlines/>
        <c:numFmt formatCode="#,##0_);[Red]\(#,##0\)" sourceLinked="0"/>
        <c:tickLblPos val="nextTo"/>
        <c:txPr>
          <a:bodyPr/>
          <a:lstStyle/>
          <a:p>
            <a:pPr>
              <a:defRPr sz="800">
                <a:latin typeface="ＭＳ ゴシック" panose="020B0609070205080204" pitchFamily="49" charset="-128"/>
                <a:ea typeface="ＭＳ ゴシック" panose="020B0609070205080204" pitchFamily="49" charset="-128"/>
              </a:defRPr>
            </a:pPr>
            <a:endParaRPr lang="ja-JP"/>
          </a:p>
        </c:txPr>
        <c:crossAx val="189850752"/>
        <c:crosses val="autoZero"/>
        <c:crossBetween val="between"/>
      </c:valAx>
    </c:plotArea>
    <c:legend>
      <c:legendPos val="b"/>
      <c:layout>
        <c:manualLayout>
          <c:xMode val="edge"/>
          <c:yMode val="edge"/>
          <c:x val="8.5559052757795268E-2"/>
          <c:y val="0.87892805807102825"/>
          <c:w val="0.9"/>
          <c:h val="7.4404040404040403E-2"/>
        </c:manualLayout>
      </c:layout>
      <c:txPr>
        <a:bodyPr/>
        <a:lstStyle/>
        <a:p>
          <a:pPr>
            <a:defRPr sz="800">
              <a:latin typeface="ＭＳ ゴシック" panose="020B0609070205080204" pitchFamily="49" charset="-128"/>
              <a:ea typeface="ＭＳ ゴシック" panose="020B0609070205080204" pitchFamily="49" charset="-128"/>
            </a:defRPr>
          </a:pPr>
          <a:endParaRPr lang="ja-JP"/>
        </a:p>
      </c:txPr>
    </c:legend>
    <c:plotVisOnly val="1"/>
    <c:dispBlanksAs val="gap"/>
  </c:chart>
  <c:externalData r:id="rId2"/>
  <c:userShapes r:id="rId3"/>
</c:chartSpace>
</file>

<file path=ppt/charts/chart17.xml><?xml version="1.0" encoding="utf-8"?>
<c:chartSpace xmlns:c="http://schemas.openxmlformats.org/drawingml/2006/chart" xmlns:a="http://schemas.openxmlformats.org/drawingml/2006/main" xmlns:r="http://schemas.openxmlformats.org/officeDocument/2006/relationships">
  <c:date1904 val="1"/>
  <c:lang val="ja-JP"/>
  <c:clrMapOvr bg1="lt1" tx1="dk1" bg2="lt2" tx2="dk2" accent1="accent1" accent2="accent2" accent3="accent3" accent4="accent4" accent5="accent5" accent6="accent6" hlink="hlink" folHlink="folHlink"/>
  <c:chart>
    <c:autoTitleDeleted val="1"/>
    <c:plotArea>
      <c:layout/>
      <c:pieChart>
        <c:varyColors val="1"/>
        <c:ser>
          <c:idx val="0"/>
          <c:order val="0"/>
          <c:tx>
            <c:strRef>
              <c:f>建物利用率!$B$34</c:f>
              <c:strCache>
                <c:ptCount val="1"/>
                <c:pt idx="0">
                  <c:v>業種別</c:v>
                </c:pt>
              </c:strCache>
            </c:strRef>
          </c:tx>
          <c:dPt>
            <c:idx val="1"/>
            <c:spPr>
              <a:solidFill>
                <a:srgbClr val="92D050"/>
              </a:solidFill>
            </c:spPr>
          </c:dPt>
          <c:dPt>
            <c:idx val="2"/>
            <c:spPr>
              <a:solidFill>
                <a:schemeClr val="accent6">
                  <a:lumMod val="40000"/>
                  <a:lumOff val="60000"/>
                </a:schemeClr>
              </a:solidFill>
            </c:spPr>
          </c:dPt>
          <c:dPt>
            <c:idx val="3"/>
            <c:spPr>
              <a:solidFill>
                <a:schemeClr val="accent1">
                  <a:lumMod val="75000"/>
                </a:schemeClr>
              </a:solidFill>
            </c:spPr>
          </c:dPt>
          <c:dLbls>
            <c:dLbl>
              <c:idx val="0"/>
              <c:layout>
                <c:manualLayout>
                  <c:x val="-5.9414682539682934E-2"/>
                  <c:y val="0.1667746913580247"/>
                </c:manualLayout>
              </c:layout>
              <c:dLblPos val="bestFit"/>
              <c:showVal val="1"/>
              <c:showCatName val="1"/>
              <c:separator>
</c:separator>
              <c:extLst>
                <c:ext xmlns:c15="http://schemas.microsoft.com/office/drawing/2012/chart" uri="{CE6537A1-D6FC-4f65-9D91-7224C49458BB}"/>
              </c:extLst>
            </c:dLbl>
            <c:dLbl>
              <c:idx val="3"/>
              <c:layout>
                <c:manualLayout>
                  <c:x val="2.3850416182733255E-2"/>
                  <c:y val="4.8638955984970457E-2"/>
                </c:manualLayout>
              </c:layout>
              <c:dLblPos val="bestFit"/>
              <c:showVal val="1"/>
              <c:showCatName val="1"/>
              <c:separator>
</c:separator>
              <c:extLst>
                <c:ext xmlns:c15="http://schemas.microsoft.com/office/drawing/2012/chart" uri="{CE6537A1-D6FC-4f65-9D91-7224C49458BB}"/>
              </c:extLst>
            </c:dLbl>
            <c:spPr>
              <a:noFill/>
              <a:ln>
                <a:noFill/>
              </a:ln>
              <a:effectLst/>
            </c:spPr>
            <c:dLblPos val="ctr"/>
            <c:showVal val="1"/>
            <c:showCatName val="1"/>
            <c:separator>
</c:separator>
            <c:showLeaderLines val="1"/>
            <c:extLst>
              <c:ext xmlns:c15="http://schemas.microsoft.com/office/drawing/2012/chart" uri="{CE6537A1-D6FC-4f65-9D91-7224C49458BB}"/>
            </c:extLst>
          </c:dLbls>
          <c:cat>
            <c:strRef>
              <c:f>建物利用率!$C$33:$F$33</c:f>
              <c:strCache>
                <c:ptCount val="4"/>
                <c:pt idx="0">
                  <c:v>製造業</c:v>
                </c:pt>
                <c:pt idx="1">
                  <c:v>卸・小売業</c:v>
                </c:pt>
                <c:pt idx="2">
                  <c:v>サービス業</c:v>
                </c:pt>
                <c:pt idx="3">
                  <c:v>その他</c:v>
                </c:pt>
              </c:strCache>
            </c:strRef>
          </c:cat>
          <c:val>
            <c:numRef>
              <c:f>建物利用率!$C$34:$F$34</c:f>
              <c:numCache>
                <c:formatCode>0.0%</c:formatCode>
                <c:ptCount val="4"/>
                <c:pt idx="0">
                  <c:v>6.2703504727299714E-2</c:v>
                </c:pt>
                <c:pt idx="1">
                  <c:v>0.2760993198913535</c:v>
                </c:pt>
                <c:pt idx="2">
                  <c:v>0.63210397342270785</c:v>
                </c:pt>
                <c:pt idx="3">
                  <c:v>2.9093201958639042E-2</c:v>
                </c:pt>
              </c:numCache>
            </c:numRef>
          </c:val>
        </c:ser>
        <c:dLbls>
          <c:showVal val="1"/>
        </c:dLbls>
        <c:firstSliceAng val="0"/>
      </c:pieChart>
      <c:spPr>
        <a:noFill/>
        <a:ln w="25400">
          <a:noFill/>
        </a:ln>
      </c:spPr>
    </c:plotArea>
    <c:legend>
      <c:legendPos val="b"/>
      <c:layout/>
      <c:txPr>
        <a:bodyPr/>
        <a:lstStyle/>
        <a:p>
          <a:pPr>
            <a:defRPr sz="800"/>
          </a:pPr>
          <a:endParaRPr lang="ja-JP"/>
        </a:p>
      </c:txPr>
    </c:legend>
    <c:plotVisOnly val="1"/>
    <c:dispBlanksAs val="zero"/>
  </c:chart>
  <c:externalData r:id="rId2"/>
</c:chartSpace>
</file>

<file path=ppt/charts/chart18.xml><?xml version="1.0" encoding="utf-8"?>
<c:chartSpace xmlns:c="http://schemas.openxmlformats.org/drawingml/2006/chart" xmlns:a="http://schemas.openxmlformats.org/drawingml/2006/main" xmlns:r="http://schemas.openxmlformats.org/officeDocument/2006/relationships">
  <c:lang val="ja-JP"/>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7131944444445096"/>
          <c:y val="5.4899390732724124E-2"/>
          <c:w val="0.66156117724869479"/>
          <c:h val="0.84071314506639749"/>
        </c:manualLayout>
      </c:layout>
      <c:pieChart>
        <c:varyColors val="1"/>
        <c:ser>
          <c:idx val="0"/>
          <c:order val="0"/>
          <c:tx>
            <c:strRef>
              <c:f>建物利用率!$B$30</c:f>
              <c:strCache>
                <c:ptCount val="1"/>
                <c:pt idx="0">
                  <c:v>建物利用率</c:v>
                </c:pt>
              </c:strCache>
            </c:strRef>
          </c:tx>
          <c:dPt>
            <c:idx val="1"/>
            <c:spPr>
              <a:solidFill>
                <a:schemeClr val="accent6">
                  <a:lumMod val="40000"/>
                  <a:lumOff val="60000"/>
                </a:schemeClr>
              </a:solidFill>
            </c:spPr>
          </c:dPt>
          <c:dPt>
            <c:idx val="2"/>
            <c:spPr>
              <a:solidFill>
                <a:schemeClr val="accent1">
                  <a:lumMod val="75000"/>
                </a:schemeClr>
              </a:solidFill>
            </c:spPr>
          </c:dPt>
          <c:dPt>
            <c:idx val="3"/>
            <c:spPr>
              <a:solidFill>
                <a:srgbClr val="92D050"/>
              </a:solidFill>
            </c:spPr>
          </c:dPt>
          <c:dLbls>
            <c:dLbl>
              <c:idx val="0"/>
              <c:layout/>
              <c:tx>
                <c:rich>
                  <a:bodyPr/>
                  <a:lstStyle/>
                  <a:p>
                    <a:r>
                      <a:rPr lang="ja-JP" altLang="en-US" smtClean="0"/>
                      <a:t>住宅</a:t>
                    </a:r>
                    <a:r>
                      <a:rPr lang="ja-JP" altLang="en-US"/>
                      <a:t>
</a:t>
                    </a:r>
                    <a:r>
                      <a:rPr lang="en-US" altLang="ja-JP" dirty="0"/>
                      <a:t>43.0%</a:t>
                    </a:r>
                  </a:p>
                </c:rich>
              </c:tx>
              <c:dLblPos val="ctr"/>
              <c:showVal val="1"/>
              <c:showCatName val="1"/>
              <c:separator>
</c:separator>
              <c:extLst>
                <c:ext xmlns:c15="http://schemas.microsoft.com/office/drawing/2012/chart" uri="{CE6537A1-D6FC-4f65-9D91-7224C49458BB}"/>
              </c:extLst>
            </c:dLbl>
            <c:dLbl>
              <c:idx val="2"/>
              <c:layout>
                <c:manualLayout>
                  <c:x val="0.18477984066013123"/>
                  <c:y val="4.3950280430498832E-2"/>
                </c:manualLayout>
              </c:layout>
              <c:dLblPos val="bestFit"/>
              <c:showVal val="1"/>
              <c:showCatName val="1"/>
              <c:separator>
</c:separator>
              <c:extLst>
                <c:ext xmlns:c15="http://schemas.microsoft.com/office/drawing/2012/chart" uri="{CE6537A1-D6FC-4f65-9D91-7224C49458BB}"/>
              </c:extLst>
            </c:dLbl>
            <c:dLbl>
              <c:idx val="3"/>
              <c:layout>
                <c:manualLayout>
                  <c:x val="0.17154182671788309"/>
                  <c:y val="0.17888358344703087"/>
                </c:manualLayout>
              </c:layout>
              <c:dLblPos val="bestFit"/>
              <c:showVal val="1"/>
              <c:showCatName val="1"/>
              <c:separator>
</c:separator>
              <c:extLst>
                <c:ext xmlns:c15="http://schemas.microsoft.com/office/drawing/2012/chart" uri="{CE6537A1-D6FC-4f65-9D91-7224C49458BB}"/>
              </c:extLst>
            </c:dLbl>
            <c:numFmt formatCode="0.0%" sourceLinked="0"/>
            <c:spPr>
              <a:noFill/>
              <a:ln>
                <a:noFill/>
              </a:ln>
              <a:effectLst/>
            </c:spPr>
            <c:dLblPos val="ctr"/>
            <c:showVal val="1"/>
            <c:showCatName val="1"/>
            <c:separator>
</c:separator>
            <c:showLeaderLines val="1"/>
            <c:extLst>
              <c:ext xmlns:c15="http://schemas.microsoft.com/office/drawing/2012/chart" uri="{CE6537A1-D6FC-4f65-9D91-7224C49458BB}"/>
            </c:extLst>
          </c:dLbls>
          <c:cat>
            <c:strRef>
              <c:f>建物利用率!$C$29:$F$29</c:f>
              <c:strCache>
                <c:ptCount val="4"/>
                <c:pt idx="0">
                  <c:v>住宅</c:v>
                </c:pt>
                <c:pt idx="1">
                  <c:v>商業</c:v>
                </c:pt>
                <c:pt idx="2">
                  <c:v>工業</c:v>
                </c:pt>
                <c:pt idx="3">
                  <c:v>その他</c:v>
                </c:pt>
              </c:strCache>
            </c:strRef>
          </c:cat>
          <c:val>
            <c:numRef>
              <c:f>建物利用率!$C$30:$F$30</c:f>
              <c:numCache>
                <c:formatCode>0.0_ </c:formatCode>
                <c:ptCount val="4"/>
                <c:pt idx="0">
                  <c:v>0.42950618168965626</c:v>
                </c:pt>
                <c:pt idx="1">
                  <c:v>0.29503912609137473</c:v>
                </c:pt>
                <c:pt idx="2">
                  <c:v>0.10632516276660922</c:v>
                </c:pt>
                <c:pt idx="3">
                  <c:v>0.16912952945237084</c:v>
                </c:pt>
              </c:numCache>
            </c:numRef>
          </c:val>
        </c:ser>
        <c:dLbls>
          <c:showVal val="1"/>
        </c:dLbls>
        <c:firstSliceAng val="0"/>
      </c:pieChart>
      <c:spPr>
        <a:noFill/>
        <a:ln w="25400">
          <a:noFill/>
        </a:ln>
      </c:spPr>
    </c:plotArea>
    <c:legend>
      <c:legendPos val="b"/>
      <c:layout>
        <c:manualLayout>
          <c:xMode val="edge"/>
          <c:yMode val="edge"/>
          <c:x val="0.23293386243386244"/>
          <c:y val="0.87893979477314343"/>
          <c:w val="0.56123381704370878"/>
          <c:h val="7.1448764589965089E-2"/>
        </c:manualLayout>
      </c:layout>
      <c:txPr>
        <a:bodyPr/>
        <a:lstStyle/>
        <a:p>
          <a:pPr>
            <a:defRPr sz="800"/>
          </a:pPr>
          <a:endParaRPr lang="ja-JP"/>
        </a:p>
      </c:txPr>
    </c:legend>
    <c:plotVisOnly val="1"/>
    <c:dispBlanksAs val="zero"/>
  </c:chart>
  <c:externalData r:id="rId2"/>
</c:chartSpace>
</file>

<file path=ppt/charts/chart19.xml><?xml version="1.0" encoding="utf-8"?>
<c:chartSpace xmlns:c="http://schemas.openxmlformats.org/drawingml/2006/chart" xmlns:a="http://schemas.openxmlformats.org/drawingml/2006/main" xmlns:r="http://schemas.openxmlformats.org/officeDocument/2006/relationships">
  <c:date1904 val="1"/>
  <c:lang val="ja-JP"/>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9846891534391534"/>
          <c:y val="5.5996472663139334E-2"/>
          <c:w val="0.64505985449737624"/>
          <c:h val="0.78189073272406662"/>
        </c:manualLayout>
      </c:layout>
      <c:pieChart>
        <c:varyColors val="1"/>
        <c:ser>
          <c:idx val="0"/>
          <c:order val="0"/>
          <c:tx>
            <c:strRef>
              <c:f>建物利用率!$B$32</c:f>
              <c:strCache>
                <c:ptCount val="1"/>
                <c:pt idx="0">
                  <c:v>非建物用途</c:v>
                </c:pt>
              </c:strCache>
            </c:strRef>
          </c:tx>
          <c:dPt>
            <c:idx val="1"/>
            <c:spPr>
              <a:solidFill>
                <a:srgbClr val="2D2D8A">
                  <a:lumMod val="40000"/>
                  <a:lumOff val="60000"/>
                </a:srgbClr>
              </a:solidFill>
            </c:spPr>
          </c:dPt>
          <c:dPt>
            <c:idx val="2"/>
            <c:spPr>
              <a:solidFill>
                <a:srgbClr val="92D050"/>
              </a:solidFill>
            </c:spPr>
          </c:dPt>
          <c:dPt>
            <c:idx val="3"/>
            <c:spPr>
              <a:solidFill>
                <a:srgbClr val="00B050"/>
              </a:solidFill>
            </c:spPr>
          </c:dPt>
          <c:dPt>
            <c:idx val="4"/>
            <c:spPr>
              <a:solidFill>
                <a:schemeClr val="accent1">
                  <a:lumMod val="75000"/>
                </a:schemeClr>
              </a:solidFill>
            </c:spPr>
          </c:dPt>
          <c:dLbls>
            <c:dLbl>
              <c:idx val="1"/>
              <c:layout>
                <c:manualLayout>
                  <c:x val="4.2052579365079362E-2"/>
                  <c:y val="-0.22342472342472339"/>
                </c:manualLayout>
              </c:layout>
              <c:dLblPos val="bestFit"/>
              <c:showVal val="1"/>
              <c:showCatName val="1"/>
              <c:separator>
</c:separator>
              <c:extLst>
                <c:ext xmlns:c15="http://schemas.microsoft.com/office/drawing/2012/chart" uri="{CE6537A1-D6FC-4f65-9D91-7224C49458BB}"/>
              </c:extLst>
            </c:dLbl>
            <c:dLbl>
              <c:idx val="2"/>
              <c:layout>
                <c:manualLayout>
                  <c:x val="0.22922718253968274"/>
                  <c:y val="-5.6614157447490779E-2"/>
                </c:manualLayout>
              </c:layout>
              <c:dLblPos val="bestFit"/>
              <c:showVal val="1"/>
              <c:showCatName val="1"/>
              <c:separator>
</c:separator>
              <c:extLst>
                <c:ext xmlns:c15="http://schemas.microsoft.com/office/drawing/2012/chart" uri="{CE6537A1-D6FC-4f65-9D91-7224C49458BB}"/>
              </c:extLst>
            </c:dLbl>
            <c:dLbl>
              <c:idx val="3"/>
              <c:delete val="1"/>
              <c:extLst>
                <c:ext xmlns:c15="http://schemas.microsoft.com/office/drawing/2012/chart" uri="{CE6537A1-D6FC-4f65-9D91-7224C49458BB}"/>
              </c:extLst>
            </c:dLbl>
            <c:dLbl>
              <c:idx val="4"/>
              <c:layout>
                <c:manualLayout>
                  <c:x val="0.1748234126984127"/>
                  <c:y val="0.19778258778258778"/>
                </c:manualLayout>
              </c:layout>
              <c:dLblPos val="bestFit"/>
              <c:showVal val="1"/>
              <c:showCatName val="1"/>
              <c:separator>
</c:separator>
              <c:extLst>
                <c:ext xmlns:c15="http://schemas.microsoft.com/office/drawing/2012/chart" uri="{CE6537A1-D6FC-4f65-9D91-7224C49458BB}"/>
              </c:extLst>
            </c:dLbl>
            <c:spPr>
              <a:noFill/>
              <a:ln>
                <a:noFill/>
              </a:ln>
              <a:effectLst/>
            </c:spPr>
            <c:dLblPos val="ctr"/>
            <c:showVal val="1"/>
            <c:showCatName val="1"/>
            <c:separator>
</c:separator>
            <c:showLeaderLines val="1"/>
            <c:extLst>
              <c:ext xmlns:c15="http://schemas.microsoft.com/office/drawing/2012/chart" uri="{CE6537A1-D6FC-4f65-9D91-7224C49458BB}"/>
            </c:extLst>
          </c:dLbls>
          <c:cat>
            <c:strRef>
              <c:f>建物利用率!$C$31:$G$31</c:f>
              <c:strCache>
                <c:ptCount val="5"/>
                <c:pt idx="0">
                  <c:v>道路</c:v>
                </c:pt>
                <c:pt idx="1">
                  <c:v>水面</c:v>
                </c:pt>
                <c:pt idx="2">
                  <c:v>公園緑地</c:v>
                </c:pt>
                <c:pt idx="3">
                  <c:v>農地</c:v>
                </c:pt>
                <c:pt idx="4">
                  <c:v>その他</c:v>
                </c:pt>
              </c:strCache>
            </c:strRef>
          </c:cat>
          <c:val>
            <c:numRef>
              <c:f>建物利用率!$C$32:$G$32</c:f>
              <c:numCache>
                <c:formatCode>0.0%</c:formatCode>
                <c:ptCount val="5"/>
                <c:pt idx="0">
                  <c:v>0.4117068663116234</c:v>
                </c:pt>
                <c:pt idx="1">
                  <c:v>0.21682858077327191</c:v>
                </c:pt>
                <c:pt idx="2">
                  <c:v>0.17292157195627059</c:v>
                </c:pt>
                <c:pt idx="3">
                  <c:v>3.8012886956273852E-4</c:v>
                </c:pt>
                <c:pt idx="4">
                  <c:v>0.19816285208928047</c:v>
                </c:pt>
              </c:numCache>
            </c:numRef>
          </c:val>
        </c:ser>
        <c:dLbls>
          <c:showVal val="1"/>
        </c:dLbls>
        <c:firstSliceAng val="0"/>
      </c:pieChart>
      <c:spPr>
        <a:noFill/>
        <a:ln w="25400">
          <a:noFill/>
        </a:ln>
      </c:spPr>
    </c:plotArea>
    <c:legend>
      <c:legendPos val="b"/>
      <c:layout>
        <c:manualLayout>
          <c:xMode val="edge"/>
          <c:yMode val="edge"/>
          <c:x val="0.17996031746032429"/>
          <c:y val="0.84807960557962458"/>
          <c:w val="0.66947685185185191"/>
          <c:h val="0.11124150006950792"/>
        </c:manualLayout>
      </c:layout>
      <c:txPr>
        <a:bodyPr/>
        <a:lstStyle/>
        <a:p>
          <a:pPr>
            <a:defRPr sz="800"/>
          </a:pPr>
          <a:endParaRPr lang="ja-JP"/>
        </a:p>
      </c:txPr>
    </c:legend>
    <c:plotVisOnly val="1"/>
    <c:dispBlanksAs val="zero"/>
  </c:chart>
  <c:externalData r:id="rId2"/>
</c:chartSpace>
</file>

<file path=ppt/charts/chart2.xml><?xml version="1.0" encoding="utf-8"?>
<c:chartSpace xmlns:c="http://schemas.openxmlformats.org/drawingml/2006/chart" xmlns:a="http://schemas.openxmlformats.org/drawingml/2006/main" xmlns:r="http://schemas.openxmlformats.org/officeDocument/2006/relationships">
  <c:lang val="ja-JP"/>
  <c:style val="5"/>
  <c:chart>
    <c:plotArea>
      <c:layout/>
      <c:doughnutChart>
        <c:varyColors val="1"/>
        <c:ser>
          <c:idx val="0"/>
          <c:order val="0"/>
          <c:val>
            <c:numRef>
              <c:f>Sheet1!$B$19:$B$25</c:f>
              <c:numCache>
                <c:formatCode>General</c:formatCode>
                <c:ptCount val="7"/>
                <c:pt idx="0">
                  <c:v>30</c:v>
                </c:pt>
                <c:pt idx="1">
                  <c:v>25</c:v>
                </c:pt>
                <c:pt idx="2">
                  <c:v>20</c:v>
                </c:pt>
                <c:pt idx="3">
                  <c:v>15</c:v>
                </c:pt>
                <c:pt idx="4">
                  <c:v>10</c:v>
                </c:pt>
                <c:pt idx="5">
                  <c:v>5</c:v>
                </c:pt>
                <c:pt idx="6">
                  <c:v>10</c:v>
                </c:pt>
              </c:numCache>
            </c:numRef>
          </c:val>
          <c:extLst xmlns:c16r2="http://schemas.microsoft.com/office/drawing/2015/06/chart">
            <c:ext xmlns:c16="http://schemas.microsoft.com/office/drawing/2014/chart" uri="{C3380CC4-5D6E-409C-BE32-E72D297353CC}">
              <c16:uniqueId val="{00000000-2B58-4BE3-892A-63316EF91130}"/>
            </c:ext>
          </c:extLst>
        </c:ser>
        <c:firstSliceAng val="0"/>
        <c:holeSize val="50"/>
      </c:doughnutChart>
    </c:plotArea>
    <c:plotVisOnly val="1"/>
    <c:dispBlanksAs val="zero"/>
  </c:chart>
  <c:externalData r:id="rId1"/>
</c:chartSpace>
</file>

<file path=ppt/charts/chart20.xml><?xml version="1.0" encoding="utf-8"?>
<c:chartSpace xmlns:c="http://schemas.openxmlformats.org/drawingml/2006/chart" xmlns:a="http://schemas.openxmlformats.org/drawingml/2006/main" xmlns:r="http://schemas.openxmlformats.org/officeDocument/2006/relationships">
  <c:lang val="ja-JP"/>
  <c:clrMapOvr bg1="lt1" tx1="dk1" bg2="lt2" tx2="dk2" accent1="accent1" accent2="accent2" accent3="accent3" accent4="accent4" accent5="accent5" accent6="accent6" hlink="hlink" folHlink="folHlink"/>
  <c:chart>
    <c:autoTitleDeleted val="1"/>
    <c:plotArea>
      <c:layout/>
      <c:lineChart>
        <c:grouping val="standard"/>
        <c:ser>
          <c:idx val="0"/>
          <c:order val="0"/>
          <c:tx>
            <c:strRef>
              <c:f>将来人口の見通し!$A$31</c:f>
              <c:strCache>
                <c:ptCount val="1"/>
                <c:pt idx="0">
                  <c:v>総合計</c:v>
                </c:pt>
              </c:strCache>
            </c:strRef>
          </c:tx>
          <c:spPr>
            <a:ln>
              <a:solidFill>
                <a:srgbClr val="2D2D8A">
                  <a:lumMod val="40000"/>
                  <a:lumOff val="60000"/>
                </a:srgbClr>
              </a:solidFill>
            </a:ln>
          </c:spPr>
          <c:marker>
            <c:spPr>
              <a:solidFill>
                <a:srgbClr val="2D2D8A">
                  <a:lumMod val="60000"/>
                  <a:lumOff val="40000"/>
                </a:srgbClr>
              </a:solidFill>
              <a:ln>
                <a:solidFill>
                  <a:srgbClr val="2D2D8A">
                    <a:lumMod val="40000"/>
                    <a:lumOff val="60000"/>
                  </a:srgbClr>
                </a:solidFill>
              </a:ln>
            </c:spPr>
          </c:marker>
          <c:dLbls>
            <c:numFmt formatCode="#,##0_);[Red]\(#,##0\)" sourceLinked="0"/>
            <c:spPr>
              <a:noFill/>
              <a:ln>
                <a:noFill/>
              </a:ln>
              <a:effectLst/>
            </c:spPr>
            <c:dLblPos val="t"/>
            <c:showVal val="1"/>
            <c:extLst>
              <c:ext xmlns:c15="http://schemas.microsoft.com/office/drawing/2012/chart" uri="{CE6537A1-D6FC-4f65-9D91-7224C49458BB}">
                <c15:showLeaderLines val="0"/>
              </c:ext>
            </c:extLst>
          </c:dLbls>
          <c:cat>
            <c:strRef>
              <c:f>将来人口の見通し!$B$30:$F$30</c:f>
              <c:strCache>
                <c:ptCount val="5"/>
                <c:pt idx="0">
                  <c:v>H17</c:v>
                </c:pt>
                <c:pt idx="1">
                  <c:v>H22</c:v>
                </c:pt>
                <c:pt idx="2">
                  <c:v>H27</c:v>
                </c:pt>
                <c:pt idx="3">
                  <c:v>H37</c:v>
                </c:pt>
                <c:pt idx="4">
                  <c:v>H47</c:v>
                </c:pt>
              </c:strCache>
            </c:strRef>
          </c:cat>
          <c:val>
            <c:numRef>
              <c:f>将来人口の見通し!$B$31:$F$31</c:f>
              <c:numCache>
                <c:formatCode>0;_</c:formatCode>
                <c:ptCount val="5"/>
                <c:pt idx="0" formatCode="General">
                  <c:v>303621</c:v>
                </c:pt>
                <c:pt idx="1">
                  <c:v>315310</c:v>
                </c:pt>
                <c:pt idx="2">
                  <c:v>316665</c:v>
                </c:pt>
                <c:pt idx="3">
                  <c:v>305336.28762068</c:v>
                </c:pt>
                <c:pt idx="4">
                  <c:v>286901.07399077161</c:v>
                </c:pt>
              </c:numCache>
            </c:numRef>
          </c:val>
        </c:ser>
        <c:ser>
          <c:idx val="1"/>
          <c:order val="1"/>
          <c:tx>
            <c:strRef>
              <c:f>将来人口の見通し!$A$32</c:f>
              <c:strCache>
                <c:ptCount val="1"/>
                <c:pt idx="0">
                  <c:v>０～14歳（年少人口）</c:v>
                </c:pt>
              </c:strCache>
            </c:strRef>
          </c:tx>
          <c:spPr>
            <a:ln>
              <a:solidFill>
                <a:srgbClr val="BBE0E3">
                  <a:lumMod val="90000"/>
                </a:srgbClr>
              </a:solidFill>
            </a:ln>
          </c:spPr>
          <c:marker>
            <c:spPr>
              <a:solidFill>
                <a:srgbClr val="BBE0E3">
                  <a:lumMod val="90000"/>
                </a:srgbClr>
              </a:solidFill>
              <a:ln>
                <a:solidFill>
                  <a:srgbClr val="BBE0E3">
                    <a:lumMod val="90000"/>
                  </a:srgbClr>
                </a:solidFill>
              </a:ln>
            </c:spPr>
          </c:marker>
          <c:dLbls>
            <c:dLbl>
              <c:idx val="0"/>
              <c:layout>
                <c:manualLayout>
                  <c:x val="-4.3390241477978833E-2"/>
                  <c:y val="3.5516708372653812E-2"/>
                </c:manualLayout>
              </c:layout>
              <c:dLblPos val="r"/>
              <c:showVal val="1"/>
              <c:extLst>
                <c:ext xmlns:c15="http://schemas.microsoft.com/office/drawing/2012/chart" uri="{CE6537A1-D6FC-4f65-9D91-7224C49458BB}"/>
              </c:extLst>
            </c:dLbl>
            <c:dLbl>
              <c:idx val="1"/>
              <c:layout>
                <c:manualLayout>
                  <c:x val="-5.9379726074083594E-2"/>
                  <c:y val="4.1188663057755322E-2"/>
                </c:manualLayout>
              </c:layout>
              <c:dLblPos val="r"/>
              <c:showVal val="1"/>
              <c:extLst>
                <c:ext xmlns:c15="http://schemas.microsoft.com/office/drawing/2012/chart" uri="{CE6537A1-D6FC-4f65-9D91-7224C49458BB}"/>
              </c:extLst>
            </c:dLbl>
            <c:dLbl>
              <c:idx val="2"/>
              <c:layout>
                <c:manualLayout>
                  <c:x val="-5.3630157411549195E-2"/>
                  <c:y val="3.5449716781885812E-2"/>
                </c:manualLayout>
              </c:layout>
              <c:dLblPos val="r"/>
              <c:showVal val="1"/>
              <c:extLst>
                <c:ext xmlns:c15="http://schemas.microsoft.com/office/drawing/2012/chart" uri="{CE6537A1-D6FC-4f65-9D91-7224C49458BB}"/>
              </c:extLst>
            </c:dLbl>
            <c:dLbl>
              <c:idx val="3"/>
              <c:layout>
                <c:manualLayout>
                  <c:x val="-5.5884472561256997E-2"/>
                  <c:y val="3.5449716781885812E-2"/>
                </c:manualLayout>
              </c:layout>
              <c:dLblPos val="r"/>
              <c:showVal val="1"/>
              <c:extLst>
                <c:ext xmlns:c15="http://schemas.microsoft.com/office/drawing/2012/chart" uri="{CE6537A1-D6FC-4f65-9D91-7224C49458BB}"/>
              </c:extLst>
            </c:dLbl>
            <c:dLbl>
              <c:idx val="4"/>
              <c:layout>
                <c:manualLayout>
                  <c:x val="-4.9121527112134133E-2"/>
                  <c:y val="5.2465580837192792E-2"/>
                </c:manualLayout>
              </c:layout>
              <c:dLblPos val="r"/>
              <c:showVal val="1"/>
              <c:extLst>
                <c:ext xmlns:c15="http://schemas.microsoft.com/office/drawing/2012/chart" uri="{CE6537A1-D6FC-4f65-9D91-7224C49458BB}"/>
              </c:extLst>
            </c:dLbl>
            <c:numFmt formatCode="#,##0_);[Red]\(#,##0\)" sourceLinked="0"/>
            <c:spPr>
              <a:noFill/>
              <a:ln>
                <a:noFill/>
              </a:ln>
              <a:effectLst/>
            </c:spPr>
            <c:dLblPos val="t"/>
            <c:showVal val="1"/>
            <c:extLst>
              <c:ext xmlns:c15="http://schemas.microsoft.com/office/drawing/2012/chart" uri="{CE6537A1-D6FC-4f65-9D91-7224C49458BB}">
                <c15:showLeaderLines val="0"/>
              </c:ext>
            </c:extLst>
          </c:dLbls>
          <c:cat>
            <c:strRef>
              <c:f>将来人口の見通し!$B$30:$F$30</c:f>
              <c:strCache>
                <c:ptCount val="5"/>
                <c:pt idx="0">
                  <c:v>H17</c:v>
                </c:pt>
                <c:pt idx="1">
                  <c:v>H22</c:v>
                </c:pt>
                <c:pt idx="2">
                  <c:v>H27</c:v>
                </c:pt>
                <c:pt idx="3">
                  <c:v>H37</c:v>
                </c:pt>
                <c:pt idx="4">
                  <c:v>H47</c:v>
                </c:pt>
              </c:strCache>
            </c:strRef>
          </c:cat>
          <c:val>
            <c:numRef>
              <c:f>将来人口の見通し!$B$32:$F$32</c:f>
              <c:numCache>
                <c:formatCode>0;_</c:formatCode>
                <c:ptCount val="5"/>
                <c:pt idx="0" formatCode="General">
                  <c:v>38654</c:v>
                </c:pt>
                <c:pt idx="1">
                  <c:v>39027</c:v>
                </c:pt>
                <c:pt idx="2">
                  <c:v>37502</c:v>
                </c:pt>
                <c:pt idx="3">
                  <c:v>34276.528630430192</c:v>
                </c:pt>
                <c:pt idx="4">
                  <c:v>28668.61929665591</c:v>
                </c:pt>
              </c:numCache>
            </c:numRef>
          </c:val>
        </c:ser>
        <c:ser>
          <c:idx val="2"/>
          <c:order val="2"/>
          <c:tx>
            <c:strRef>
              <c:f>将来人口の見通し!$A$33</c:f>
              <c:strCache>
                <c:ptCount val="1"/>
                <c:pt idx="0">
                  <c:v>15～64歳（生産年齢人口）</c:v>
                </c:pt>
              </c:strCache>
            </c:strRef>
          </c:tx>
          <c:spPr>
            <a:ln>
              <a:solidFill>
                <a:srgbClr val="BBE0E3">
                  <a:lumMod val="75000"/>
                </a:srgbClr>
              </a:solidFill>
            </a:ln>
          </c:spPr>
          <c:marker>
            <c:spPr>
              <a:solidFill>
                <a:srgbClr val="BBE0E3">
                  <a:lumMod val="75000"/>
                </a:srgbClr>
              </a:solidFill>
              <a:ln>
                <a:solidFill>
                  <a:srgbClr val="BBE0E3">
                    <a:lumMod val="75000"/>
                  </a:srgbClr>
                </a:solidFill>
              </a:ln>
            </c:spPr>
          </c:marker>
          <c:dLbls>
            <c:dLbl>
              <c:idx val="3"/>
              <c:layout>
                <c:manualLayout>
                  <c:x val="-4.8486707566462166E-2"/>
                  <c:y val="-5.1988019569842885E-2"/>
                </c:manualLayout>
              </c:layout>
              <c:dLblPos val="r"/>
              <c:showVal val="1"/>
              <c:extLst>
                <c:ext xmlns:c15="http://schemas.microsoft.com/office/drawing/2012/chart" uri="{CE6537A1-D6FC-4f65-9D91-7224C49458BB}"/>
              </c:extLst>
            </c:dLbl>
            <c:numFmt formatCode="#,##0_);[Red]\(#,##0\)" sourceLinked="0"/>
            <c:spPr>
              <a:noFill/>
              <a:ln>
                <a:noFill/>
              </a:ln>
              <a:effectLst/>
            </c:spPr>
            <c:dLblPos val="t"/>
            <c:showVal val="1"/>
            <c:extLst>
              <c:ext xmlns:c15="http://schemas.microsoft.com/office/drawing/2012/chart" uri="{CE6537A1-D6FC-4f65-9D91-7224C49458BB}">
                <c15:showLeaderLines val="0"/>
              </c:ext>
            </c:extLst>
          </c:dLbls>
          <c:cat>
            <c:strRef>
              <c:f>将来人口の見通し!$B$30:$F$30</c:f>
              <c:strCache>
                <c:ptCount val="5"/>
                <c:pt idx="0">
                  <c:v>H17</c:v>
                </c:pt>
                <c:pt idx="1">
                  <c:v>H22</c:v>
                </c:pt>
                <c:pt idx="2">
                  <c:v>H27</c:v>
                </c:pt>
                <c:pt idx="3">
                  <c:v>H37</c:v>
                </c:pt>
                <c:pt idx="4">
                  <c:v>H47</c:v>
                </c:pt>
              </c:strCache>
            </c:strRef>
          </c:cat>
          <c:val>
            <c:numRef>
              <c:f>将来人口の見通し!$B$33:$F$33</c:f>
              <c:numCache>
                <c:formatCode>0;_</c:formatCode>
                <c:ptCount val="5"/>
                <c:pt idx="0" formatCode="General">
                  <c:v>202829</c:v>
                </c:pt>
                <c:pt idx="1">
                  <c:v>205297</c:v>
                </c:pt>
                <c:pt idx="2">
                  <c:v>198267</c:v>
                </c:pt>
                <c:pt idx="3">
                  <c:v>191159.54717610031</c:v>
                </c:pt>
                <c:pt idx="4">
                  <c:v>173994.10501340893</c:v>
                </c:pt>
              </c:numCache>
            </c:numRef>
          </c:val>
        </c:ser>
        <c:ser>
          <c:idx val="3"/>
          <c:order val="3"/>
          <c:tx>
            <c:strRef>
              <c:f>将来人口の見通し!$A$34</c:f>
              <c:strCache>
                <c:ptCount val="1"/>
                <c:pt idx="0">
                  <c:v>65歳以上（老年人口）</c:v>
                </c:pt>
              </c:strCache>
            </c:strRef>
          </c:tx>
          <c:spPr>
            <a:ln>
              <a:solidFill>
                <a:srgbClr val="92D050"/>
              </a:solidFill>
            </a:ln>
          </c:spPr>
          <c:marker>
            <c:spPr>
              <a:noFill/>
              <a:ln>
                <a:solidFill>
                  <a:srgbClr val="92D050"/>
                </a:solidFill>
              </a:ln>
            </c:spPr>
          </c:marker>
          <c:dLbls>
            <c:dLbl>
              <c:idx val="3"/>
              <c:layout>
                <c:manualLayout>
                  <c:x val="-3.7635406275325078E-2"/>
                  <c:y val="-4.9282075034739824E-2"/>
                </c:manualLayout>
              </c:layout>
              <c:dLblPos val="r"/>
              <c:showVal val="1"/>
              <c:extLst>
                <c:ext xmlns:c15="http://schemas.microsoft.com/office/drawing/2012/chart" uri="{CE6537A1-D6FC-4f65-9D91-7224C49458BB}"/>
              </c:extLst>
            </c:dLbl>
            <c:numFmt formatCode="#,##0_);[Red]\(#,##0\)" sourceLinked="0"/>
            <c:spPr>
              <a:noFill/>
              <a:ln>
                <a:noFill/>
              </a:ln>
              <a:effectLst/>
            </c:spPr>
            <c:dLblPos val="t"/>
            <c:showVal val="1"/>
            <c:extLst>
              <c:ext xmlns:c15="http://schemas.microsoft.com/office/drawing/2012/chart" uri="{CE6537A1-D6FC-4f65-9D91-7224C49458BB}">
                <c15:showLeaderLines val="0"/>
              </c:ext>
            </c:extLst>
          </c:dLbls>
          <c:cat>
            <c:strRef>
              <c:f>将来人口の見通し!$B$30:$F$30</c:f>
              <c:strCache>
                <c:ptCount val="5"/>
                <c:pt idx="0">
                  <c:v>H17</c:v>
                </c:pt>
                <c:pt idx="1">
                  <c:v>H22</c:v>
                </c:pt>
                <c:pt idx="2">
                  <c:v>H27</c:v>
                </c:pt>
                <c:pt idx="3">
                  <c:v>H37</c:v>
                </c:pt>
                <c:pt idx="4">
                  <c:v>H47</c:v>
                </c:pt>
              </c:strCache>
            </c:strRef>
          </c:cat>
          <c:val>
            <c:numRef>
              <c:f>将来人口の見通し!$B$34:$F$34</c:f>
              <c:numCache>
                <c:formatCode>0;_</c:formatCode>
                <c:ptCount val="5"/>
                <c:pt idx="0" formatCode="General">
                  <c:v>60249</c:v>
                </c:pt>
                <c:pt idx="1">
                  <c:v>68911</c:v>
                </c:pt>
                <c:pt idx="2">
                  <c:v>76490</c:v>
                </c:pt>
                <c:pt idx="3">
                  <c:v>79900.211814148992</c:v>
                </c:pt>
                <c:pt idx="4">
                  <c:v>84238.349680705054</c:v>
                </c:pt>
              </c:numCache>
            </c:numRef>
          </c:val>
        </c:ser>
        <c:marker val="1"/>
        <c:axId val="191135104"/>
        <c:axId val="191280256"/>
      </c:lineChart>
      <c:catAx>
        <c:axId val="191135104"/>
        <c:scaling>
          <c:orientation val="minMax"/>
        </c:scaling>
        <c:axPos val="b"/>
        <c:numFmt formatCode="General" sourceLinked="1"/>
        <c:tickLblPos val="nextTo"/>
        <c:crossAx val="191280256"/>
        <c:crosses val="autoZero"/>
        <c:auto val="1"/>
        <c:lblAlgn val="ctr"/>
        <c:lblOffset val="100"/>
      </c:catAx>
      <c:valAx>
        <c:axId val="191280256"/>
        <c:scaling>
          <c:orientation val="minMax"/>
        </c:scaling>
        <c:axPos val="l"/>
        <c:majorGridlines/>
        <c:numFmt formatCode="#,##0_);[Red]\(#,##0\)" sourceLinked="0"/>
        <c:tickLblPos val="nextTo"/>
        <c:crossAx val="191135104"/>
        <c:crosses val="autoZero"/>
        <c:crossBetween val="between"/>
      </c:valAx>
    </c:plotArea>
    <c:legend>
      <c:legendPos val="b"/>
      <c:layout>
        <c:manualLayout>
          <c:xMode val="edge"/>
          <c:yMode val="edge"/>
          <c:x val="8.1560412095910265E-2"/>
          <c:y val="0.85340498158401168"/>
          <c:w val="0.9"/>
          <c:h val="8.4203516879871113E-2"/>
        </c:manualLayout>
      </c:layout>
    </c:legend>
    <c:plotVisOnly val="1"/>
    <c:dispBlanksAs val="gap"/>
  </c:chart>
  <c:spPr>
    <a:noFill/>
    <a:ln>
      <a:noFill/>
    </a:ln>
  </c:spPr>
  <c:txPr>
    <a:bodyPr/>
    <a:lstStyle/>
    <a:p>
      <a:pPr>
        <a:defRPr sz="800"/>
      </a:pPr>
      <a:endParaRPr lang="ja-JP"/>
    </a:p>
  </c:txPr>
  <c:externalData r:id="rId2"/>
</c:chartSpace>
</file>

<file path=ppt/charts/chart21.xml><?xml version="1.0" encoding="utf-8"?>
<c:chartSpace xmlns:c="http://schemas.openxmlformats.org/drawingml/2006/chart" xmlns:a="http://schemas.openxmlformats.org/drawingml/2006/main" xmlns:r="http://schemas.openxmlformats.org/officeDocument/2006/relationships">
  <c:date1904 val="1"/>
  <c:lang val="ja-JP"/>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3785439560439591"/>
          <c:y val="9.071428571428572E-2"/>
          <c:w val="0.77274969474974331"/>
          <c:h val="0.68339047619051818"/>
        </c:manualLayout>
      </c:layout>
      <c:barChart>
        <c:barDir val="col"/>
        <c:grouping val="stacked"/>
        <c:ser>
          <c:idx val="0"/>
          <c:order val="0"/>
          <c:tx>
            <c:strRef>
              <c:f>世帯数と１世帯あたり人員!$A$32</c:f>
              <c:strCache>
                <c:ptCount val="1"/>
                <c:pt idx="0">
                  <c:v>高齢単身世帯</c:v>
                </c:pt>
              </c:strCache>
            </c:strRef>
          </c:tx>
          <c:spPr>
            <a:solidFill>
              <a:schemeClr val="accent6">
                <a:lumMod val="40000"/>
                <a:lumOff val="60000"/>
              </a:schemeClr>
            </a:solidFill>
            <a:ln>
              <a:solidFill>
                <a:schemeClr val="bg1"/>
              </a:solidFill>
            </a:ln>
          </c:spPr>
          <c:dLbls>
            <c:numFmt formatCode="#,##0_);[Red]\(#,##0\)" sourceLinked="0"/>
            <c:spPr>
              <a:noFill/>
              <a:ln>
                <a:noFill/>
              </a:ln>
              <a:effectLst/>
            </c:spPr>
            <c:txPr>
              <a:bodyPr/>
              <a:lstStyle/>
              <a:p>
                <a:pPr>
                  <a:defRPr sz="800">
                    <a:solidFill>
                      <a:schemeClr val="tx1"/>
                    </a:solidFill>
                    <a:latin typeface="ＭＳ ゴシック" panose="020B0609070205080204" pitchFamily="49" charset="-128"/>
                    <a:ea typeface="ＭＳ ゴシック" panose="020B0609070205080204" pitchFamily="49" charset="-128"/>
                  </a:defRPr>
                </a:pPr>
                <a:endParaRPr lang="ja-JP"/>
              </a:p>
            </c:txPr>
            <c:dLblPos val="ctr"/>
            <c:showVal val="1"/>
            <c:extLst>
              <c:ext xmlns:c15="http://schemas.microsoft.com/office/drawing/2012/chart" uri="{CE6537A1-D6FC-4f65-9D91-7224C49458BB}">
                <c15:showLeaderLines val="0"/>
              </c:ext>
            </c:extLst>
          </c:dLbls>
          <c:cat>
            <c:strRef>
              <c:f>世帯数と１世帯あたり人員!$B$31:$E$31</c:f>
              <c:strCache>
                <c:ptCount val="4"/>
                <c:pt idx="0">
                  <c:v>H12</c:v>
                </c:pt>
                <c:pt idx="1">
                  <c:v>H17</c:v>
                </c:pt>
                <c:pt idx="2">
                  <c:v>H22</c:v>
                </c:pt>
                <c:pt idx="3">
                  <c:v>H27</c:v>
                </c:pt>
              </c:strCache>
            </c:strRef>
          </c:cat>
          <c:val>
            <c:numRef>
              <c:f>世帯数と１世帯あたり人員!$B$32:$E$32</c:f>
              <c:numCache>
                <c:formatCode>#,##0_);[Red]\(#,##0\)</c:formatCode>
                <c:ptCount val="4"/>
                <c:pt idx="0">
                  <c:v>11699</c:v>
                </c:pt>
                <c:pt idx="1">
                  <c:v>14569</c:v>
                </c:pt>
                <c:pt idx="2">
                  <c:v>18277</c:v>
                </c:pt>
                <c:pt idx="3">
                  <c:v>20211</c:v>
                </c:pt>
              </c:numCache>
            </c:numRef>
          </c:val>
        </c:ser>
        <c:ser>
          <c:idx val="1"/>
          <c:order val="1"/>
          <c:tx>
            <c:strRef>
              <c:f>世帯数と１世帯あたり人員!$A$33</c:f>
              <c:strCache>
                <c:ptCount val="1"/>
                <c:pt idx="0">
                  <c:v>高齢夫婦世帯</c:v>
                </c:pt>
              </c:strCache>
            </c:strRef>
          </c:tx>
          <c:spPr>
            <a:solidFill>
              <a:srgbClr val="92D050"/>
            </a:solidFill>
            <a:ln>
              <a:solidFill>
                <a:schemeClr val="bg1"/>
              </a:solidFill>
            </a:ln>
          </c:spPr>
          <c:dLbls>
            <c:spPr>
              <a:noFill/>
              <a:ln>
                <a:noFill/>
              </a:ln>
              <a:effectLst/>
            </c:spPr>
            <c:txPr>
              <a:bodyPr/>
              <a:lstStyle/>
              <a:p>
                <a:pPr>
                  <a:defRPr sz="800">
                    <a:solidFill>
                      <a:schemeClr val="tx1"/>
                    </a:solidFill>
                    <a:latin typeface="ＭＳ ゴシック" panose="020B0609070205080204" pitchFamily="49" charset="-128"/>
                    <a:ea typeface="ＭＳ ゴシック" panose="020B0609070205080204" pitchFamily="49" charset="-128"/>
                  </a:defRPr>
                </a:pPr>
                <a:endParaRPr lang="ja-JP"/>
              </a:p>
            </c:txPr>
            <c:dLblPos val="ctr"/>
            <c:showVal val="1"/>
            <c:extLst>
              <c:ext xmlns:c15="http://schemas.microsoft.com/office/drawing/2012/chart" uri="{CE6537A1-D6FC-4f65-9D91-7224C49458BB}">
                <c15:showLeaderLines val="0"/>
              </c:ext>
            </c:extLst>
          </c:dLbls>
          <c:cat>
            <c:strRef>
              <c:f>世帯数と１世帯あたり人員!$B$31:$E$31</c:f>
              <c:strCache>
                <c:ptCount val="4"/>
                <c:pt idx="0">
                  <c:v>H12</c:v>
                </c:pt>
                <c:pt idx="1">
                  <c:v>H17</c:v>
                </c:pt>
                <c:pt idx="2">
                  <c:v>H22</c:v>
                </c:pt>
                <c:pt idx="3">
                  <c:v>H27</c:v>
                </c:pt>
              </c:strCache>
            </c:strRef>
          </c:cat>
          <c:val>
            <c:numRef>
              <c:f>世帯数と１世帯あたり人員!$B$33:$E$33</c:f>
              <c:numCache>
                <c:formatCode>#,##0_);[Red]\(#,##0\)</c:formatCode>
                <c:ptCount val="4"/>
                <c:pt idx="0">
                  <c:v>7307</c:v>
                </c:pt>
                <c:pt idx="1">
                  <c:v>8963</c:v>
                </c:pt>
                <c:pt idx="2">
                  <c:v>10277</c:v>
                </c:pt>
                <c:pt idx="3">
                  <c:v>11230</c:v>
                </c:pt>
              </c:numCache>
            </c:numRef>
          </c:val>
        </c:ser>
        <c:ser>
          <c:idx val="2"/>
          <c:order val="2"/>
          <c:tx>
            <c:strRef>
              <c:f>世帯数と１世帯あたり人員!$A$34</c:f>
              <c:strCache>
                <c:ptCount val="1"/>
                <c:pt idx="0">
                  <c:v>その他世帯</c:v>
                </c:pt>
              </c:strCache>
            </c:strRef>
          </c:tx>
          <c:spPr>
            <a:solidFill>
              <a:schemeClr val="accent1">
                <a:lumMod val="90000"/>
              </a:schemeClr>
            </a:solidFill>
            <a:ln>
              <a:solidFill>
                <a:schemeClr val="bg1"/>
              </a:solidFill>
            </a:ln>
          </c:spPr>
          <c:dLbls>
            <c:dLbl>
              <c:idx val="2"/>
              <c:layout>
                <c:manualLayout>
                  <c:x val="-4.1279669762641765E-3"/>
                  <c:y val="-4.1237113402061855E-2"/>
                </c:manualLayout>
              </c:layout>
              <c:dLblPos val="ctr"/>
              <c:showVal val="1"/>
              <c:extLst>
                <c:ext xmlns:c15="http://schemas.microsoft.com/office/drawing/2012/chart" uri="{CE6537A1-D6FC-4f65-9D91-7224C49458BB}"/>
              </c:extLst>
            </c:dLbl>
            <c:spPr>
              <a:noFill/>
              <a:ln>
                <a:noFill/>
              </a:ln>
              <a:effectLst/>
            </c:spPr>
            <c:txPr>
              <a:bodyPr/>
              <a:lstStyle/>
              <a:p>
                <a:pPr>
                  <a:defRPr sz="800">
                    <a:solidFill>
                      <a:schemeClr val="tx1"/>
                    </a:solidFill>
                    <a:latin typeface="ＭＳ ゴシック" panose="020B0609070205080204" pitchFamily="49" charset="-128"/>
                    <a:ea typeface="ＭＳ ゴシック" panose="020B0609070205080204" pitchFamily="49" charset="-128"/>
                  </a:defRPr>
                </a:pPr>
                <a:endParaRPr lang="ja-JP"/>
              </a:p>
            </c:txPr>
            <c:showVal val="1"/>
            <c:extLst>
              <c:ext xmlns:c15="http://schemas.microsoft.com/office/drawing/2012/chart" uri="{CE6537A1-D6FC-4f65-9D91-7224C49458BB}">
                <c15:showLeaderLines val="0"/>
              </c:ext>
            </c:extLst>
          </c:dLbls>
          <c:cat>
            <c:strRef>
              <c:f>世帯数と１世帯あたり人員!$B$31:$E$31</c:f>
              <c:strCache>
                <c:ptCount val="4"/>
                <c:pt idx="0">
                  <c:v>H12</c:v>
                </c:pt>
                <c:pt idx="1">
                  <c:v>H17</c:v>
                </c:pt>
                <c:pt idx="2">
                  <c:v>H22</c:v>
                </c:pt>
                <c:pt idx="3">
                  <c:v>H27</c:v>
                </c:pt>
              </c:strCache>
            </c:strRef>
          </c:cat>
          <c:val>
            <c:numRef>
              <c:f>世帯数と１世帯あたり人員!$B$34:$E$34</c:f>
              <c:numCache>
                <c:formatCode>#,##0_);[Red]\(#,##0\)</c:formatCode>
                <c:ptCount val="4"/>
                <c:pt idx="0">
                  <c:v>109526</c:v>
                </c:pt>
                <c:pt idx="1">
                  <c:v>110495</c:v>
                </c:pt>
                <c:pt idx="2">
                  <c:v>119568</c:v>
                </c:pt>
                <c:pt idx="3">
                  <c:v>120053</c:v>
                </c:pt>
              </c:numCache>
            </c:numRef>
          </c:val>
        </c:ser>
        <c:gapWidth val="80"/>
        <c:overlap val="100"/>
        <c:serLines/>
        <c:axId val="191323520"/>
        <c:axId val="191378560"/>
      </c:barChart>
      <c:lineChart>
        <c:grouping val="standard"/>
        <c:ser>
          <c:idx val="3"/>
          <c:order val="3"/>
          <c:tx>
            <c:strRef>
              <c:f>世帯数と１世帯あたり人員!$A$35</c:f>
              <c:strCache>
                <c:ptCount val="1"/>
              </c:strCache>
            </c:strRef>
          </c:tx>
          <c:spPr>
            <a:ln>
              <a:noFill/>
            </a:ln>
          </c:spPr>
          <c:marker>
            <c:symbol val="none"/>
          </c:marker>
          <c:dLbls>
            <c:dLbl>
              <c:idx val="0"/>
              <c:layout>
                <c:manualLayout>
                  <c:x val="-8.2307997557997573E-2"/>
                  <c:y val="-2.0963492063492087E-2"/>
                </c:manualLayout>
              </c:layout>
              <c:dLblPos val="r"/>
              <c:showVal val="1"/>
              <c:extLst>
                <c:ext xmlns:c15="http://schemas.microsoft.com/office/drawing/2012/chart" uri="{CE6537A1-D6FC-4f65-9D91-7224C49458BB}"/>
              </c:extLst>
            </c:dLbl>
            <c:dLbl>
              <c:idx val="1"/>
              <c:layout>
                <c:manualLayout>
                  <c:x val="-9.1101953601953584E-2"/>
                  <c:y val="-4.1325396825396904E-2"/>
                </c:manualLayout>
              </c:layout>
              <c:dLblPos val="r"/>
              <c:showVal val="1"/>
              <c:extLst>
                <c:ext xmlns:c15="http://schemas.microsoft.com/office/drawing/2012/chart" uri="{CE6537A1-D6FC-4f65-9D91-7224C49458BB}"/>
              </c:extLst>
            </c:dLbl>
            <c:dLbl>
              <c:idx val="2"/>
              <c:layout>
                <c:manualLayout>
                  <c:x val="-9.4978632478632724E-2"/>
                  <c:y val="-3.1246031746031751E-2"/>
                </c:manualLayout>
              </c:layout>
              <c:dLblPos val="r"/>
              <c:showVal val="1"/>
              <c:extLst>
                <c:ext xmlns:c15="http://schemas.microsoft.com/office/drawing/2012/chart" uri="{CE6537A1-D6FC-4f65-9D91-7224C49458BB}"/>
              </c:extLst>
            </c:dLbl>
            <c:dLbl>
              <c:idx val="3"/>
              <c:layout>
                <c:manualLayout>
                  <c:x val="-9.1101953601953584E-2"/>
                  <c:y val="-2.6206349206349212E-2"/>
                </c:manualLayout>
              </c:layout>
              <c:dLblPos val="r"/>
              <c:showVal val="1"/>
              <c:extLst>
                <c:ext xmlns:c15="http://schemas.microsoft.com/office/drawing/2012/chart" uri="{CE6537A1-D6FC-4f65-9D91-7224C49458BB}"/>
              </c:extLst>
            </c:dLbl>
            <c:spPr>
              <a:noFill/>
              <a:ln>
                <a:solidFill>
                  <a:srgbClr val="FF0000"/>
                </a:solidFill>
              </a:ln>
            </c:spPr>
            <c:txPr>
              <a:bodyPr/>
              <a:lstStyle/>
              <a:p>
                <a:pPr>
                  <a:defRPr sz="800">
                    <a:latin typeface="ＭＳ ゴシック" panose="020B0609070205080204" pitchFamily="49" charset="-128"/>
                    <a:ea typeface="ＭＳ ゴシック" panose="020B0609070205080204" pitchFamily="49" charset="-128"/>
                  </a:defRPr>
                </a:pPr>
                <a:endParaRPr lang="ja-JP"/>
              </a:p>
            </c:txPr>
            <c:dLblPos val="t"/>
            <c:showVal val="1"/>
            <c:extLst>
              <c:ext xmlns:c15="http://schemas.microsoft.com/office/drawing/2012/chart" uri="{CE6537A1-D6FC-4f65-9D91-7224C49458BB}">
                <c15:showLeaderLines val="0"/>
              </c:ext>
            </c:extLst>
          </c:dLbls>
          <c:cat>
            <c:strRef>
              <c:f>世帯数と１世帯あたり人員!$B$31:$E$31</c:f>
              <c:strCache>
                <c:ptCount val="4"/>
                <c:pt idx="0">
                  <c:v>H12</c:v>
                </c:pt>
                <c:pt idx="1">
                  <c:v>H17</c:v>
                </c:pt>
                <c:pt idx="2">
                  <c:v>H22</c:v>
                </c:pt>
                <c:pt idx="3">
                  <c:v>H27</c:v>
                </c:pt>
              </c:strCache>
            </c:strRef>
          </c:cat>
          <c:val>
            <c:numRef>
              <c:f>世帯数と１世帯あたり人員!$B$35:$E$35</c:f>
              <c:numCache>
                <c:formatCode>#,##0_);[Red]\(#,##0\)</c:formatCode>
                <c:ptCount val="4"/>
                <c:pt idx="0">
                  <c:v>128532</c:v>
                </c:pt>
                <c:pt idx="1">
                  <c:v>134027</c:v>
                </c:pt>
                <c:pt idx="2">
                  <c:v>148122</c:v>
                </c:pt>
                <c:pt idx="3">
                  <c:v>151494</c:v>
                </c:pt>
              </c:numCache>
            </c:numRef>
          </c:val>
        </c:ser>
        <c:marker val="1"/>
        <c:axId val="191323520"/>
        <c:axId val="191378560"/>
      </c:lineChart>
      <c:lineChart>
        <c:grouping val="standard"/>
        <c:ser>
          <c:idx val="4"/>
          <c:order val="4"/>
          <c:tx>
            <c:strRef>
              <c:f>世帯数と１世帯あたり人員!$A$36</c:f>
              <c:strCache>
                <c:ptCount val="1"/>
                <c:pt idx="0">
                  <c:v>１世帯当たりの人員</c:v>
                </c:pt>
              </c:strCache>
            </c:strRef>
          </c:tx>
          <c:spPr>
            <a:ln w="19050">
              <a:solidFill>
                <a:schemeClr val="tx1"/>
              </a:solidFill>
            </a:ln>
          </c:spPr>
          <c:marker>
            <c:symbol val="square"/>
            <c:size val="7"/>
            <c:spPr>
              <a:solidFill>
                <a:srgbClr val="FFFF00"/>
              </a:solidFill>
              <a:ln w="19050">
                <a:solidFill>
                  <a:schemeClr val="tx1"/>
                </a:solidFill>
              </a:ln>
            </c:spPr>
          </c:marker>
          <c:dLbls>
            <c:dLbl>
              <c:idx val="0"/>
              <c:layout>
                <c:manualLayout>
                  <c:x val="2.0639834881322656E-3"/>
                  <c:y val="-1.3745704467354201E-2"/>
                </c:manualLayout>
              </c:layout>
              <c:dLblPos val="r"/>
              <c:showVal val="1"/>
              <c:extLst>
                <c:ext xmlns:c15="http://schemas.microsoft.com/office/drawing/2012/chart" uri="{CE6537A1-D6FC-4f65-9D91-7224C49458BB}"/>
              </c:extLst>
            </c:dLbl>
            <c:dLbl>
              <c:idx val="1"/>
              <c:layout>
                <c:manualLayout>
                  <c:x val="0"/>
                  <c:y val="-1.0309278350515505E-2"/>
                </c:manualLayout>
              </c:layout>
              <c:dLblPos val="r"/>
              <c:showVal val="1"/>
              <c:extLst>
                <c:ext xmlns:c15="http://schemas.microsoft.com/office/drawing/2012/chart" uri="{CE6537A1-D6FC-4f65-9D91-7224C49458BB}"/>
              </c:extLst>
            </c:dLbl>
            <c:dLbl>
              <c:idx val="2"/>
              <c:layout>
                <c:manualLayout>
                  <c:x val="-2.0639834881322656E-3"/>
                  <c:y val="-2.749140893470791E-2"/>
                </c:manualLayout>
              </c:layout>
              <c:dLblPos val="r"/>
              <c:showVal val="1"/>
              <c:extLst>
                <c:ext xmlns:c15="http://schemas.microsoft.com/office/drawing/2012/chart" uri="{CE6537A1-D6FC-4f65-9D91-7224C49458BB}"/>
              </c:extLst>
            </c:dLbl>
            <c:spPr>
              <a:noFill/>
              <a:ln>
                <a:noFill/>
              </a:ln>
              <a:effectLst/>
            </c:spPr>
            <c:txPr>
              <a:bodyPr/>
              <a:lstStyle/>
              <a:p>
                <a:pPr>
                  <a:defRPr sz="800">
                    <a:latin typeface="ＭＳ ゴシック" panose="020B0609070205080204" pitchFamily="49" charset="-128"/>
                    <a:ea typeface="ＭＳ ゴシック" panose="020B0609070205080204" pitchFamily="49" charset="-128"/>
                  </a:defRPr>
                </a:pPr>
                <a:endParaRPr lang="ja-JP"/>
              </a:p>
            </c:txPr>
            <c:showVal val="1"/>
            <c:extLst>
              <c:ext xmlns:c15="http://schemas.microsoft.com/office/drawing/2012/chart" uri="{CE6537A1-D6FC-4f65-9D91-7224C49458BB}">
                <c15:showLeaderLines val="0"/>
              </c:ext>
            </c:extLst>
          </c:dLbls>
          <c:cat>
            <c:strRef>
              <c:f>世帯数と１世帯あたり人員!$B$31:$E$31</c:f>
              <c:strCache>
                <c:ptCount val="4"/>
                <c:pt idx="0">
                  <c:v>H12</c:v>
                </c:pt>
                <c:pt idx="1">
                  <c:v>H17</c:v>
                </c:pt>
                <c:pt idx="2">
                  <c:v>H22</c:v>
                </c:pt>
                <c:pt idx="3">
                  <c:v>H27</c:v>
                </c:pt>
              </c:strCache>
            </c:strRef>
          </c:cat>
          <c:val>
            <c:numRef>
              <c:f>世帯数と１世帯あたり人員!$B$36:$E$36</c:f>
              <c:numCache>
                <c:formatCode>0.00_ </c:formatCode>
                <c:ptCount val="4"/>
                <c:pt idx="0">
                  <c:v>2.3180530918370521</c:v>
                </c:pt>
                <c:pt idx="1">
                  <c:v>2.2281779044521492</c:v>
                </c:pt>
                <c:pt idx="2">
                  <c:v>2.1083566249443026</c:v>
                </c:pt>
                <c:pt idx="3">
                  <c:v>2.0653689255019998</c:v>
                </c:pt>
              </c:numCache>
            </c:numRef>
          </c:val>
        </c:ser>
        <c:marker val="1"/>
        <c:axId val="191380096"/>
        <c:axId val="191398272"/>
      </c:lineChart>
      <c:catAx>
        <c:axId val="191323520"/>
        <c:scaling>
          <c:orientation val="minMax"/>
        </c:scaling>
        <c:axPos val="b"/>
        <c:numFmt formatCode="General" sourceLinked="1"/>
        <c:tickLblPos val="nextTo"/>
        <c:txPr>
          <a:bodyPr/>
          <a:lstStyle/>
          <a:p>
            <a:pPr>
              <a:defRPr sz="800">
                <a:latin typeface="ＭＳ ゴシック" panose="020B0609070205080204" pitchFamily="49" charset="-128"/>
                <a:ea typeface="ＭＳ ゴシック" panose="020B0609070205080204" pitchFamily="49" charset="-128"/>
              </a:defRPr>
            </a:pPr>
            <a:endParaRPr lang="ja-JP"/>
          </a:p>
        </c:txPr>
        <c:crossAx val="191378560"/>
        <c:crosses val="autoZero"/>
        <c:auto val="1"/>
        <c:lblAlgn val="ctr"/>
        <c:lblOffset val="100"/>
      </c:catAx>
      <c:valAx>
        <c:axId val="191378560"/>
        <c:scaling>
          <c:orientation val="minMax"/>
        </c:scaling>
        <c:axPos val="l"/>
        <c:majorGridlines/>
        <c:numFmt formatCode="#,##0_);[Red]\(#,##0\)" sourceLinked="0"/>
        <c:tickLblPos val="nextTo"/>
        <c:txPr>
          <a:bodyPr/>
          <a:lstStyle/>
          <a:p>
            <a:pPr>
              <a:defRPr sz="700">
                <a:latin typeface="ＭＳ Ｐゴシック" pitchFamily="50" charset="-128"/>
                <a:ea typeface="ＭＳ Ｐゴシック" pitchFamily="50" charset="-128"/>
              </a:defRPr>
            </a:pPr>
            <a:endParaRPr lang="ja-JP"/>
          </a:p>
        </c:txPr>
        <c:crossAx val="191323520"/>
        <c:crosses val="autoZero"/>
        <c:crossBetween val="between"/>
      </c:valAx>
      <c:catAx>
        <c:axId val="191380096"/>
        <c:scaling>
          <c:orientation val="minMax"/>
        </c:scaling>
        <c:delete val="1"/>
        <c:axPos val="b"/>
        <c:numFmt formatCode="General" sourceLinked="1"/>
        <c:tickLblPos val="none"/>
        <c:crossAx val="191398272"/>
        <c:crosses val="autoZero"/>
        <c:auto val="1"/>
        <c:lblAlgn val="ctr"/>
        <c:lblOffset val="100"/>
      </c:catAx>
      <c:valAx>
        <c:axId val="191398272"/>
        <c:scaling>
          <c:orientation val="minMax"/>
        </c:scaling>
        <c:axPos val="r"/>
        <c:numFmt formatCode="0.00_ " sourceLinked="1"/>
        <c:tickLblPos val="nextTo"/>
        <c:txPr>
          <a:bodyPr/>
          <a:lstStyle/>
          <a:p>
            <a:pPr>
              <a:defRPr sz="700">
                <a:latin typeface="ＭＳ Ｐゴシック" pitchFamily="50" charset="-128"/>
                <a:ea typeface="ＭＳ Ｐゴシック" pitchFamily="50" charset="-128"/>
              </a:defRPr>
            </a:pPr>
            <a:endParaRPr lang="ja-JP"/>
          </a:p>
        </c:txPr>
        <c:crossAx val="191380096"/>
        <c:crosses val="max"/>
        <c:crossBetween val="between"/>
      </c:valAx>
    </c:plotArea>
    <c:legend>
      <c:legendPos val="b"/>
      <c:legendEntry>
        <c:idx val="3"/>
        <c:delete val="1"/>
      </c:legendEntry>
      <c:layout>
        <c:manualLayout>
          <c:xMode val="edge"/>
          <c:yMode val="edge"/>
          <c:x val="1.5415140415140419E-2"/>
          <c:y val="0.8374198412698417"/>
          <c:w val="0.91092796092792505"/>
          <c:h val="0.10714365079365608"/>
        </c:manualLayout>
      </c:layout>
      <c:txPr>
        <a:bodyPr/>
        <a:lstStyle/>
        <a:p>
          <a:pPr>
            <a:defRPr sz="800">
              <a:latin typeface="ＭＳ ゴシック" panose="020B0609070205080204" pitchFamily="49" charset="-128"/>
              <a:ea typeface="ＭＳ ゴシック" panose="020B0609070205080204" pitchFamily="49" charset="-128"/>
            </a:defRPr>
          </a:pPr>
          <a:endParaRPr lang="ja-JP"/>
        </a:p>
      </c:txPr>
    </c:legend>
    <c:plotVisOnly val="1"/>
    <c:dispBlanksAs val="gap"/>
  </c:chart>
  <c:externalData r:id="rId2"/>
  <c:userShapes r:id="rId3"/>
</c:chartSpace>
</file>

<file path=ppt/charts/chart22.xml><?xml version="1.0" encoding="utf-8"?>
<c:chartSpace xmlns:c="http://schemas.openxmlformats.org/drawingml/2006/chart" xmlns:a="http://schemas.openxmlformats.org/drawingml/2006/main" xmlns:r="http://schemas.openxmlformats.org/officeDocument/2006/relationships">
  <c:date1904 val="1"/>
  <c:lang val="ja-JP"/>
  <c:style val="13"/>
  <c:clrMapOvr bg1="lt1" tx1="dk1" bg2="lt2" tx2="dk2" accent1="accent1" accent2="accent2" accent3="accent3" accent4="accent4" accent5="accent5" accent6="accent6" hlink="hlink" folHlink="folHlink"/>
  <c:chart>
    <c:autoTitleDeleted val="1"/>
    <c:plotArea>
      <c:layout>
        <c:manualLayout>
          <c:layoutTarget val="inner"/>
          <c:xMode val="edge"/>
          <c:yMode val="edge"/>
          <c:x val="9.1103587962962973E-2"/>
          <c:y val="5.5436507936512003E-2"/>
          <c:w val="0.84642534722222218"/>
          <c:h val="0.6985095238095238"/>
        </c:manualLayout>
      </c:layout>
      <c:barChart>
        <c:barDir val="bar"/>
        <c:grouping val="percentStacked"/>
        <c:ser>
          <c:idx val="0"/>
          <c:order val="0"/>
          <c:tx>
            <c:strRef>
              <c:f>人口構成比の推移!$A$29</c:f>
              <c:strCache>
                <c:ptCount val="1"/>
                <c:pt idx="0">
                  <c:v>０歳～14歳（年少人口）</c:v>
                </c:pt>
              </c:strCache>
            </c:strRef>
          </c:tx>
          <c:spPr>
            <a:solidFill>
              <a:schemeClr val="accent6">
                <a:lumMod val="40000"/>
                <a:lumOff val="60000"/>
              </a:schemeClr>
            </a:solidFill>
          </c:spPr>
          <c:dLbls>
            <c:spPr>
              <a:noFill/>
              <a:ln>
                <a:noFill/>
              </a:ln>
              <a:effectLst/>
            </c:spPr>
            <c:txPr>
              <a:bodyPr/>
              <a:lstStyle/>
              <a:p>
                <a:pPr>
                  <a:defRPr>
                    <a:latin typeface="ＭＳ ゴシック" pitchFamily="49" charset="-128"/>
                    <a:ea typeface="ＭＳ ゴシック" pitchFamily="49" charset="-128"/>
                  </a:defRPr>
                </a:pPr>
                <a:endParaRPr lang="ja-JP"/>
              </a:p>
            </c:txPr>
            <c:dLblPos val="ctr"/>
            <c:showVal val="1"/>
            <c:extLst>
              <c:ext xmlns:c15="http://schemas.microsoft.com/office/drawing/2012/chart" uri="{CE6537A1-D6FC-4f65-9D91-7224C49458BB}">
                <c15:showLeaderLines val="0"/>
              </c:ext>
            </c:extLst>
          </c:dLbls>
          <c:cat>
            <c:strRef>
              <c:f>人口構成比の推移!$B$28:$F$28</c:f>
              <c:strCache>
                <c:ptCount val="5"/>
                <c:pt idx="0">
                  <c:v>H47</c:v>
                </c:pt>
                <c:pt idx="1">
                  <c:v>H37</c:v>
                </c:pt>
                <c:pt idx="2">
                  <c:v>H27</c:v>
                </c:pt>
                <c:pt idx="3">
                  <c:v>H22</c:v>
                </c:pt>
                <c:pt idx="4">
                  <c:v>H17</c:v>
                </c:pt>
              </c:strCache>
            </c:strRef>
          </c:cat>
          <c:val>
            <c:numRef>
              <c:f>人口構成比の推移!$B$29:$F$29</c:f>
              <c:numCache>
                <c:formatCode>0.0_ </c:formatCode>
                <c:ptCount val="5"/>
                <c:pt idx="0">
                  <c:v>9.9925102746675112</c:v>
                </c:pt>
                <c:pt idx="1">
                  <c:v>11.225828707595998</c:v>
                </c:pt>
                <c:pt idx="2">
                  <c:v>12.00990203645051</c:v>
                </c:pt>
                <c:pt idx="3">
                  <c:v>12.459335642568726</c:v>
                </c:pt>
                <c:pt idx="4">
                  <c:v>12.81070618959872</c:v>
                </c:pt>
              </c:numCache>
            </c:numRef>
          </c:val>
        </c:ser>
        <c:ser>
          <c:idx val="1"/>
          <c:order val="1"/>
          <c:tx>
            <c:strRef>
              <c:f>人口構成比の推移!$A$30</c:f>
              <c:strCache>
                <c:ptCount val="1"/>
                <c:pt idx="0">
                  <c:v>15歳～64歳（生産年齢人口）</c:v>
                </c:pt>
              </c:strCache>
            </c:strRef>
          </c:tx>
          <c:spPr>
            <a:solidFill>
              <a:srgbClr val="92D050"/>
            </a:solidFill>
          </c:spPr>
          <c:dLbls>
            <c:spPr>
              <a:noFill/>
              <a:ln>
                <a:noFill/>
              </a:ln>
              <a:effectLst/>
            </c:spPr>
            <c:txPr>
              <a:bodyPr/>
              <a:lstStyle/>
              <a:p>
                <a:pPr>
                  <a:defRPr>
                    <a:latin typeface="ＭＳ ゴシック" pitchFamily="49" charset="-128"/>
                    <a:ea typeface="ＭＳ ゴシック" pitchFamily="49" charset="-128"/>
                  </a:defRPr>
                </a:pPr>
                <a:endParaRPr lang="ja-JP"/>
              </a:p>
            </c:txPr>
            <c:dLblPos val="ctr"/>
            <c:showVal val="1"/>
            <c:extLst>
              <c:ext xmlns:c15="http://schemas.microsoft.com/office/drawing/2012/chart" uri="{CE6537A1-D6FC-4f65-9D91-7224C49458BB}">
                <c15:showLeaderLines val="0"/>
              </c:ext>
            </c:extLst>
          </c:dLbls>
          <c:cat>
            <c:strRef>
              <c:f>人口構成比の推移!$B$28:$F$28</c:f>
              <c:strCache>
                <c:ptCount val="5"/>
                <c:pt idx="0">
                  <c:v>H47</c:v>
                </c:pt>
                <c:pt idx="1">
                  <c:v>H37</c:v>
                </c:pt>
                <c:pt idx="2">
                  <c:v>H27</c:v>
                </c:pt>
                <c:pt idx="3">
                  <c:v>H22</c:v>
                </c:pt>
                <c:pt idx="4">
                  <c:v>H17</c:v>
                </c:pt>
              </c:strCache>
            </c:strRef>
          </c:cat>
          <c:val>
            <c:numRef>
              <c:f>人口構成比の推移!$B$30:$F$30</c:f>
              <c:numCache>
                <c:formatCode>0.0_ </c:formatCode>
                <c:ptCount val="5"/>
                <c:pt idx="0">
                  <c:v>60.646027772975813</c:v>
                </c:pt>
                <c:pt idx="1">
                  <c:v>62.606232841076213</c:v>
                </c:pt>
                <c:pt idx="2">
                  <c:v>63.494406886590937</c:v>
                </c:pt>
                <c:pt idx="3">
                  <c:v>65.540887831819518</c:v>
                </c:pt>
                <c:pt idx="4">
                  <c:v>67.221574112121104</c:v>
                </c:pt>
              </c:numCache>
            </c:numRef>
          </c:val>
        </c:ser>
        <c:ser>
          <c:idx val="2"/>
          <c:order val="2"/>
          <c:tx>
            <c:strRef>
              <c:f>人口構成比の推移!$A$31</c:f>
              <c:strCache>
                <c:ptCount val="1"/>
                <c:pt idx="0">
                  <c:v>65歳以上（老年人口）</c:v>
                </c:pt>
              </c:strCache>
            </c:strRef>
          </c:tx>
          <c:spPr>
            <a:solidFill>
              <a:schemeClr val="accent1">
                <a:lumMod val="90000"/>
              </a:schemeClr>
            </a:solidFill>
          </c:spPr>
          <c:dLbls>
            <c:spPr>
              <a:noFill/>
              <a:ln>
                <a:noFill/>
              </a:ln>
              <a:effectLst/>
            </c:spPr>
            <c:txPr>
              <a:bodyPr/>
              <a:lstStyle/>
              <a:p>
                <a:pPr>
                  <a:defRPr>
                    <a:latin typeface="ＭＳ ゴシック" pitchFamily="49" charset="-128"/>
                    <a:ea typeface="ＭＳ ゴシック" pitchFamily="49" charset="-128"/>
                  </a:defRPr>
                </a:pPr>
                <a:endParaRPr lang="ja-JP"/>
              </a:p>
            </c:txPr>
            <c:dLblPos val="ctr"/>
            <c:showVal val="1"/>
            <c:extLst>
              <c:ext xmlns:c15="http://schemas.microsoft.com/office/drawing/2012/chart" uri="{CE6537A1-D6FC-4f65-9D91-7224C49458BB}">
                <c15:showLeaderLines val="0"/>
              </c:ext>
            </c:extLst>
          </c:dLbls>
          <c:cat>
            <c:strRef>
              <c:f>人口構成比の推移!$B$28:$F$28</c:f>
              <c:strCache>
                <c:ptCount val="5"/>
                <c:pt idx="0">
                  <c:v>H47</c:v>
                </c:pt>
                <c:pt idx="1">
                  <c:v>H37</c:v>
                </c:pt>
                <c:pt idx="2">
                  <c:v>H27</c:v>
                </c:pt>
                <c:pt idx="3">
                  <c:v>H22</c:v>
                </c:pt>
                <c:pt idx="4">
                  <c:v>H17</c:v>
                </c:pt>
              </c:strCache>
            </c:strRef>
          </c:cat>
          <c:val>
            <c:numRef>
              <c:f>人口構成比の推移!$B$31:$F$31</c:f>
              <c:numCache>
                <c:formatCode>0.0_ </c:formatCode>
                <c:ptCount val="5"/>
                <c:pt idx="0">
                  <c:v>29.361461952357377</c:v>
                </c:pt>
                <c:pt idx="1">
                  <c:v>26.16793845132792</c:v>
                </c:pt>
                <c:pt idx="2">
                  <c:v>24.495691076958529</c:v>
                </c:pt>
                <c:pt idx="3">
                  <c:v>21.999776525611729</c:v>
                </c:pt>
                <c:pt idx="4">
                  <c:v>19.967719698274689</c:v>
                </c:pt>
              </c:numCache>
            </c:numRef>
          </c:val>
        </c:ser>
        <c:overlap val="100"/>
        <c:serLines/>
        <c:axId val="191196160"/>
        <c:axId val="191210240"/>
      </c:barChart>
      <c:catAx>
        <c:axId val="191196160"/>
        <c:scaling>
          <c:orientation val="minMax"/>
        </c:scaling>
        <c:axPos val="l"/>
        <c:numFmt formatCode="General" sourceLinked="1"/>
        <c:tickLblPos val="nextTo"/>
        <c:txPr>
          <a:bodyPr/>
          <a:lstStyle/>
          <a:p>
            <a:pPr>
              <a:defRPr>
                <a:latin typeface="ＭＳ ゴシック" pitchFamily="49" charset="-128"/>
                <a:ea typeface="ＭＳ ゴシック" pitchFamily="49" charset="-128"/>
              </a:defRPr>
            </a:pPr>
            <a:endParaRPr lang="ja-JP"/>
          </a:p>
        </c:txPr>
        <c:crossAx val="191210240"/>
        <c:crosses val="autoZero"/>
        <c:auto val="1"/>
        <c:lblAlgn val="ctr"/>
        <c:lblOffset val="0"/>
      </c:catAx>
      <c:valAx>
        <c:axId val="191210240"/>
        <c:scaling>
          <c:orientation val="minMax"/>
        </c:scaling>
        <c:axPos val="b"/>
        <c:majorGridlines/>
        <c:numFmt formatCode="0%" sourceLinked="1"/>
        <c:tickLblPos val="nextTo"/>
        <c:txPr>
          <a:bodyPr/>
          <a:lstStyle/>
          <a:p>
            <a:pPr>
              <a:defRPr>
                <a:latin typeface="ＭＳ ゴシック" pitchFamily="49" charset="-128"/>
                <a:ea typeface="ＭＳ ゴシック" pitchFamily="49" charset="-128"/>
              </a:defRPr>
            </a:pPr>
            <a:endParaRPr lang="ja-JP"/>
          </a:p>
        </c:txPr>
        <c:crossAx val="191196160"/>
        <c:crosses val="autoZero"/>
        <c:crossBetween val="between"/>
      </c:valAx>
    </c:plotArea>
    <c:legend>
      <c:legendPos val="b"/>
      <c:layout>
        <c:manualLayout>
          <c:xMode val="edge"/>
          <c:yMode val="edge"/>
          <c:x val="5.8292824074074073E-2"/>
          <c:y val="0.83197698412698418"/>
          <c:w val="0.85034143518521565"/>
          <c:h val="0.10250714285714289"/>
        </c:manualLayout>
      </c:layout>
      <c:txPr>
        <a:bodyPr/>
        <a:lstStyle/>
        <a:p>
          <a:pPr>
            <a:defRPr>
              <a:latin typeface="ＭＳ ゴシック" pitchFamily="49" charset="-128"/>
              <a:ea typeface="ＭＳ ゴシック" pitchFamily="49" charset="-128"/>
            </a:defRPr>
          </a:pPr>
          <a:endParaRPr lang="ja-JP"/>
        </a:p>
      </c:txPr>
    </c:legend>
    <c:plotVisOnly val="1"/>
    <c:dispBlanksAs val="gap"/>
  </c:chart>
  <c:spPr>
    <a:noFill/>
    <a:ln>
      <a:noFill/>
    </a:ln>
  </c:spPr>
  <c:txPr>
    <a:bodyPr/>
    <a:lstStyle/>
    <a:p>
      <a:pPr>
        <a:defRPr sz="800"/>
      </a:pPr>
      <a:endParaRPr lang="ja-JP"/>
    </a:p>
  </c:txPr>
  <c:externalData r:id="rId2"/>
</c:chartSpace>
</file>

<file path=ppt/charts/chart23.xml><?xml version="1.0" encoding="utf-8"?>
<c:chartSpace xmlns:c="http://schemas.openxmlformats.org/drawingml/2006/chart" xmlns:a="http://schemas.openxmlformats.org/drawingml/2006/main" xmlns:r="http://schemas.openxmlformats.org/officeDocument/2006/relationships">
  <c:date1904 val="1"/>
  <c:lang val="ja-JP"/>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3282304558199637"/>
          <c:y val="6.5129452051047809E-2"/>
          <c:w val="0.83078014319900262"/>
          <c:h val="0.77246675491906858"/>
        </c:manualLayout>
      </c:layout>
      <c:barChart>
        <c:barDir val="col"/>
        <c:grouping val="stacked"/>
        <c:ser>
          <c:idx val="0"/>
          <c:order val="0"/>
          <c:tx>
            <c:strRef>
              <c:f>産業別就業者数の推移!$A$31</c:f>
              <c:strCache>
                <c:ptCount val="1"/>
                <c:pt idx="0">
                  <c:v>第一次産業</c:v>
                </c:pt>
              </c:strCache>
            </c:strRef>
          </c:tx>
          <c:spPr>
            <a:solidFill>
              <a:schemeClr val="accent1">
                <a:lumMod val="90000"/>
              </a:schemeClr>
            </a:solidFill>
          </c:spPr>
          <c:dLbls>
            <c:dLbl>
              <c:idx val="0"/>
              <c:layout>
                <c:manualLayout>
                  <c:x val="0"/>
                  <c:y val="-2.5234990724936492E-2"/>
                </c:manualLayout>
              </c:layout>
              <c:dLblPos val="ctr"/>
              <c:showVal val="1"/>
              <c:extLst>
                <c:ext xmlns:c15="http://schemas.microsoft.com/office/drawing/2012/chart" uri="{CE6537A1-D6FC-4f65-9D91-7224C49458BB}"/>
              </c:extLst>
            </c:dLbl>
            <c:dLbl>
              <c:idx val="1"/>
              <c:layout>
                <c:manualLayout>
                  <c:x val="0"/>
                  <c:y val="-1.6523416590075883E-2"/>
                </c:manualLayout>
              </c:layout>
              <c:dLblPos val="ctr"/>
              <c:showVal val="1"/>
              <c:extLst>
                <c:ext xmlns:c15="http://schemas.microsoft.com/office/drawing/2012/chart" uri="{CE6537A1-D6FC-4f65-9D91-7224C49458BB}"/>
              </c:extLst>
            </c:dLbl>
            <c:dLbl>
              <c:idx val="2"/>
              <c:layout>
                <c:manualLayout>
                  <c:x val="0"/>
                  <c:y val="-1.3526616865199539E-2"/>
                </c:manualLayout>
              </c:layout>
              <c:dLblPos val="ctr"/>
              <c:showVal val="1"/>
              <c:extLst>
                <c:ext xmlns:c15="http://schemas.microsoft.com/office/drawing/2012/chart" uri="{CE6537A1-D6FC-4f65-9D91-7224C49458BB}"/>
              </c:extLst>
            </c:dLbl>
            <c:dLbl>
              <c:idx val="3"/>
              <c:layout>
                <c:manualLayout>
                  <c:x val="0"/>
                  <c:y val="-1.3485429705903388E-2"/>
                </c:manualLayout>
              </c:layout>
              <c:dLblPos val="ctr"/>
              <c:showVal val="1"/>
              <c:extLst>
                <c:ext xmlns:c15="http://schemas.microsoft.com/office/drawing/2012/chart" uri="{CE6537A1-D6FC-4f65-9D91-7224C49458BB}"/>
              </c:extLst>
            </c:dLbl>
            <c:spPr>
              <a:noFill/>
              <a:ln>
                <a:noFill/>
              </a:ln>
              <a:effectLst/>
            </c:spPr>
            <c:txPr>
              <a:bodyPr/>
              <a:lstStyle/>
              <a:p>
                <a:pPr>
                  <a:defRPr sz="800">
                    <a:solidFill>
                      <a:sysClr val="windowText" lastClr="000000"/>
                    </a:solidFill>
                    <a:latin typeface="ＭＳ ゴシック" panose="020B0609070205080204" pitchFamily="49" charset="-128"/>
                    <a:ea typeface="ＭＳ ゴシック" panose="020B0609070205080204" pitchFamily="49" charset="-128"/>
                  </a:defRPr>
                </a:pPr>
                <a:endParaRPr lang="ja-JP"/>
              </a:p>
            </c:txPr>
            <c:dLblPos val="inBase"/>
            <c:showVal val="1"/>
            <c:extLst>
              <c:ext xmlns:c15="http://schemas.microsoft.com/office/drawing/2012/chart" uri="{CE6537A1-D6FC-4f65-9D91-7224C49458BB}">
                <c15:showLeaderLines val="0"/>
              </c:ext>
            </c:extLst>
          </c:dLbls>
          <c:cat>
            <c:strRef>
              <c:f>産業別就業者数の推移!$B$30:$E$30</c:f>
              <c:strCache>
                <c:ptCount val="4"/>
                <c:pt idx="0">
                  <c:v>H12</c:v>
                </c:pt>
                <c:pt idx="1">
                  <c:v>H17</c:v>
                </c:pt>
                <c:pt idx="2">
                  <c:v>H22</c:v>
                </c:pt>
                <c:pt idx="3">
                  <c:v>H27</c:v>
                </c:pt>
              </c:strCache>
            </c:strRef>
          </c:cat>
          <c:val>
            <c:numRef>
              <c:f>産業別就業者数の推移!$B$31:$E$31</c:f>
              <c:numCache>
                <c:formatCode>General</c:formatCode>
                <c:ptCount val="4"/>
                <c:pt idx="0">
                  <c:v>106</c:v>
                </c:pt>
                <c:pt idx="1">
                  <c:v>77</c:v>
                </c:pt>
                <c:pt idx="2">
                  <c:v>83</c:v>
                </c:pt>
                <c:pt idx="3">
                  <c:v>106</c:v>
                </c:pt>
              </c:numCache>
            </c:numRef>
          </c:val>
        </c:ser>
        <c:ser>
          <c:idx val="1"/>
          <c:order val="1"/>
          <c:tx>
            <c:strRef>
              <c:f>産業別就業者数の推移!$A$32</c:f>
              <c:strCache>
                <c:ptCount val="1"/>
                <c:pt idx="0">
                  <c:v>第二次産業</c:v>
                </c:pt>
              </c:strCache>
            </c:strRef>
          </c:tx>
          <c:spPr>
            <a:solidFill>
              <a:srgbClr val="92D050"/>
            </a:solidFill>
          </c:spPr>
          <c:dLbls>
            <c:dLbl>
              <c:idx val="2"/>
              <c:layout>
                <c:manualLayout>
                  <c:x val="0"/>
                  <c:y val="-2.2493291991125812E-2"/>
                </c:manualLayout>
              </c:layout>
              <c:dLblPos val="ctr"/>
              <c:showVal val="1"/>
              <c:extLst>
                <c:ext xmlns:c15="http://schemas.microsoft.com/office/drawing/2012/chart" uri="{CE6537A1-D6FC-4f65-9D91-7224C49458BB}"/>
              </c:extLst>
            </c:dLbl>
            <c:dLbl>
              <c:idx val="3"/>
              <c:layout>
                <c:manualLayout>
                  <c:x val="-3.8341150500186051E-3"/>
                  <c:y val="-2.3746519746964047E-2"/>
                </c:manualLayout>
              </c:layout>
              <c:dLblPos val="ctr"/>
              <c:showVal val="1"/>
              <c:extLst>
                <c:ext xmlns:c15="http://schemas.microsoft.com/office/drawing/2012/chart" uri="{CE6537A1-D6FC-4f65-9D91-7224C49458BB}"/>
              </c:extLst>
            </c:dLbl>
            <c:numFmt formatCode="#,##0_);[Red]\(#,##0\)" sourceLinked="0"/>
            <c:spPr>
              <a:noFill/>
              <a:ln>
                <a:noFill/>
              </a:ln>
              <a:effectLst/>
            </c:spPr>
            <c:txPr>
              <a:bodyPr/>
              <a:lstStyle/>
              <a:p>
                <a:pPr>
                  <a:defRPr sz="800">
                    <a:solidFill>
                      <a:schemeClr val="tx1"/>
                    </a:solidFill>
                    <a:latin typeface="ＭＳ ゴシック" panose="020B0609070205080204" pitchFamily="49" charset="-128"/>
                    <a:ea typeface="ＭＳ ゴシック" panose="020B0609070205080204" pitchFamily="49" charset="-128"/>
                  </a:defRPr>
                </a:pPr>
                <a:endParaRPr lang="ja-JP"/>
              </a:p>
            </c:txPr>
            <c:dLblPos val="inEnd"/>
            <c:showVal val="1"/>
            <c:extLst>
              <c:ext xmlns:c15="http://schemas.microsoft.com/office/drawing/2012/chart" uri="{CE6537A1-D6FC-4f65-9D91-7224C49458BB}">
                <c15:showLeaderLines val="0"/>
              </c:ext>
            </c:extLst>
          </c:dLbls>
          <c:cat>
            <c:strRef>
              <c:f>産業別就業者数の推移!$B$30:$E$30</c:f>
              <c:strCache>
                <c:ptCount val="4"/>
                <c:pt idx="0">
                  <c:v>H12</c:v>
                </c:pt>
                <c:pt idx="1">
                  <c:v>H17</c:v>
                </c:pt>
                <c:pt idx="2">
                  <c:v>H22</c:v>
                </c:pt>
                <c:pt idx="3">
                  <c:v>H27</c:v>
                </c:pt>
              </c:strCache>
            </c:strRef>
          </c:cat>
          <c:val>
            <c:numRef>
              <c:f>産業別就業者数の推移!$B$32:$E$32</c:f>
              <c:numCache>
                <c:formatCode>General</c:formatCode>
                <c:ptCount val="4"/>
                <c:pt idx="0">
                  <c:v>46140</c:v>
                </c:pt>
                <c:pt idx="1">
                  <c:v>37901</c:v>
                </c:pt>
                <c:pt idx="2">
                  <c:v>32393</c:v>
                </c:pt>
                <c:pt idx="3">
                  <c:v>30120</c:v>
                </c:pt>
              </c:numCache>
            </c:numRef>
          </c:val>
        </c:ser>
        <c:ser>
          <c:idx val="2"/>
          <c:order val="2"/>
          <c:tx>
            <c:strRef>
              <c:f>産業別就業者数の推移!$A$33</c:f>
              <c:strCache>
                <c:ptCount val="1"/>
                <c:pt idx="0">
                  <c:v>第三次産業</c:v>
                </c:pt>
              </c:strCache>
            </c:strRef>
          </c:tx>
          <c:spPr>
            <a:solidFill>
              <a:schemeClr val="accent6">
                <a:lumMod val="40000"/>
                <a:lumOff val="60000"/>
              </a:schemeClr>
            </a:solidFill>
            <a:ln>
              <a:solidFill>
                <a:schemeClr val="bg1"/>
              </a:solidFill>
            </a:ln>
          </c:spPr>
          <c:dLbls>
            <c:numFmt formatCode="#,##0_);[Red]\(#,##0\)" sourceLinked="0"/>
            <c:spPr>
              <a:noFill/>
              <a:ln>
                <a:noFill/>
              </a:ln>
              <a:effectLst/>
            </c:spPr>
            <c:txPr>
              <a:bodyPr/>
              <a:lstStyle/>
              <a:p>
                <a:pPr>
                  <a:defRPr sz="800">
                    <a:latin typeface="ＭＳ ゴシック" panose="020B0609070205080204" pitchFamily="49" charset="-128"/>
                    <a:ea typeface="ＭＳ ゴシック" panose="020B0609070205080204" pitchFamily="49" charset="-128"/>
                  </a:defRPr>
                </a:pPr>
                <a:endParaRPr lang="ja-JP"/>
              </a:p>
            </c:txPr>
            <c:dLblPos val="ctr"/>
            <c:showVal val="1"/>
            <c:extLst>
              <c:ext xmlns:c15="http://schemas.microsoft.com/office/drawing/2012/chart" uri="{CE6537A1-D6FC-4f65-9D91-7224C49458BB}">
                <c15:showLeaderLines val="0"/>
              </c:ext>
            </c:extLst>
          </c:dLbls>
          <c:cat>
            <c:strRef>
              <c:f>産業別就業者数の推移!$B$30:$E$30</c:f>
              <c:strCache>
                <c:ptCount val="4"/>
                <c:pt idx="0">
                  <c:v>H12</c:v>
                </c:pt>
                <c:pt idx="1">
                  <c:v>H17</c:v>
                </c:pt>
                <c:pt idx="2">
                  <c:v>H22</c:v>
                </c:pt>
                <c:pt idx="3">
                  <c:v>H27</c:v>
                </c:pt>
              </c:strCache>
            </c:strRef>
          </c:cat>
          <c:val>
            <c:numRef>
              <c:f>産業別就業者数の推移!$B$33:$E$33</c:f>
              <c:numCache>
                <c:formatCode>General</c:formatCode>
                <c:ptCount val="4"/>
                <c:pt idx="0">
                  <c:v>98622</c:v>
                </c:pt>
                <c:pt idx="1">
                  <c:v>100392</c:v>
                </c:pt>
                <c:pt idx="2">
                  <c:v>95768</c:v>
                </c:pt>
                <c:pt idx="3">
                  <c:v>90502</c:v>
                </c:pt>
              </c:numCache>
            </c:numRef>
          </c:val>
        </c:ser>
        <c:ser>
          <c:idx val="3"/>
          <c:order val="3"/>
          <c:tx>
            <c:strRef>
              <c:f>産業別就業者数の推移!$A$34</c:f>
              <c:strCache>
                <c:ptCount val="1"/>
                <c:pt idx="0">
                  <c:v>分類不能産業</c:v>
                </c:pt>
              </c:strCache>
            </c:strRef>
          </c:tx>
          <c:spPr>
            <a:solidFill>
              <a:schemeClr val="accent1">
                <a:lumMod val="75000"/>
              </a:schemeClr>
            </a:solidFill>
          </c:spPr>
          <c:dLbls>
            <c:dLbl>
              <c:idx val="0"/>
              <c:layout>
                <c:manualLayout>
                  <c:x val="0"/>
                  <c:y val="3.0769230769230802E-2"/>
                </c:manualLayout>
              </c:layout>
              <c:dLblPos val="ctr"/>
              <c:showVal val="1"/>
              <c:extLst>
                <c:ext xmlns:c15="http://schemas.microsoft.com/office/drawing/2012/chart" uri="{CE6537A1-D6FC-4f65-9D91-7224C49458BB}"/>
              </c:extLst>
            </c:dLbl>
            <c:dLbl>
              <c:idx val="1"/>
              <c:layout>
                <c:manualLayout>
                  <c:x val="0"/>
                  <c:y val="3.0769230769230802E-2"/>
                </c:manualLayout>
              </c:layout>
              <c:dLblPos val="ctr"/>
              <c:showVal val="1"/>
              <c:extLst>
                <c:ext xmlns:c15="http://schemas.microsoft.com/office/drawing/2012/chart" uri="{CE6537A1-D6FC-4f65-9D91-7224C49458BB}"/>
              </c:extLst>
            </c:dLbl>
            <c:dLbl>
              <c:idx val="2"/>
              <c:layout>
                <c:manualLayout>
                  <c:x val="0"/>
                  <c:y val="3.4188034188034231E-3"/>
                </c:manualLayout>
              </c:layout>
              <c:dLblPos val="ctr"/>
              <c:showVal val="1"/>
              <c:extLst>
                <c:ext xmlns:c15="http://schemas.microsoft.com/office/drawing/2012/chart" uri="{CE6537A1-D6FC-4f65-9D91-7224C49458BB}"/>
              </c:extLst>
            </c:dLbl>
            <c:numFmt formatCode="#,##0_);[Red]\(#,##0\)" sourceLinked="0"/>
            <c:spPr>
              <a:noFill/>
              <a:ln>
                <a:noFill/>
              </a:ln>
              <a:effectLst/>
            </c:spPr>
            <c:txPr>
              <a:bodyPr/>
              <a:lstStyle/>
              <a:p>
                <a:pPr>
                  <a:defRPr sz="800">
                    <a:solidFill>
                      <a:schemeClr val="tx1"/>
                    </a:solidFill>
                    <a:latin typeface="ＭＳ ゴシック" panose="020B0609070205080204" pitchFamily="49" charset="-128"/>
                    <a:ea typeface="ＭＳ ゴシック" panose="020B0609070205080204" pitchFamily="49" charset="-128"/>
                  </a:defRPr>
                </a:pPr>
                <a:endParaRPr lang="ja-JP"/>
              </a:p>
            </c:txPr>
            <c:dLblPos val="ctr"/>
            <c:showVal val="1"/>
            <c:extLst>
              <c:ext xmlns:c15="http://schemas.microsoft.com/office/drawing/2012/chart" uri="{CE6537A1-D6FC-4f65-9D91-7224C49458BB}">
                <c15:showLeaderLines val="0"/>
              </c:ext>
            </c:extLst>
          </c:dLbls>
          <c:cat>
            <c:strRef>
              <c:f>産業別就業者数の推移!$B$30:$E$30</c:f>
              <c:strCache>
                <c:ptCount val="4"/>
                <c:pt idx="0">
                  <c:v>H12</c:v>
                </c:pt>
                <c:pt idx="1">
                  <c:v>H17</c:v>
                </c:pt>
                <c:pt idx="2">
                  <c:v>H22</c:v>
                </c:pt>
                <c:pt idx="3">
                  <c:v>H27</c:v>
                </c:pt>
              </c:strCache>
            </c:strRef>
          </c:cat>
          <c:val>
            <c:numRef>
              <c:f>産業別就業者数の推移!$B$34:$E$34</c:f>
              <c:numCache>
                <c:formatCode>General</c:formatCode>
                <c:ptCount val="4"/>
                <c:pt idx="0">
                  <c:v>967</c:v>
                </c:pt>
                <c:pt idx="1">
                  <c:v>2290</c:v>
                </c:pt>
                <c:pt idx="2">
                  <c:v>13921</c:v>
                </c:pt>
                <c:pt idx="3">
                  <c:v>18019</c:v>
                </c:pt>
              </c:numCache>
            </c:numRef>
          </c:val>
        </c:ser>
        <c:ser>
          <c:idx val="4"/>
          <c:order val="4"/>
          <c:tx>
            <c:strRef>
              <c:f>産業別就業者数の推移!$A$35</c:f>
              <c:strCache>
                <c:ptCount val="1"/>
              </c:strCache>
            </c:strRef>
          </c:tx>
          <c:spPr>
            <a:noFill/>
          </c:spPr>
          <c:dLbls>
            <c:numFmt formatCode="#,##0_);[Red]\(#,##0\)" sourceLinked="0"/>
            <c:spPr>
              <a:solidFill>
                <a:schemeClr val="bg1"/>
              </a:solidFill>
              <a:ln>
                <a:solidFill>
                  <a:srgbClr val="FF0000"/>
                </a:solidFill>
              </a:ln>
            </c:spPr>
            <c:txPr>
              <a:bodyPr/>
              <a:lstStyle/>
              <a:p>
                <a:pPr>
                  <a:defRPr sz="800">
                    <a:latin typeface="ＭＳ ゴシック" panose="020B0609070205080204" pitchFamily="49" charset="-128"/>
                    <a:ea typeface="ＭＳ ゴシック" panose="020B0609070205080204" pitchFamily="49" charset="-128"/>
                  </a:defRPr>
                </a:pPr>
                <a:endParaRPr lang="ja-JP"/>
              </a:p>
            </c:txPr>
            <c:dLblPos val="inBase"/>
            <c:showVal val="1"/>
            <c:extLst>
              <c:ext xmlns:c15="http://schemas.microsoft.com/office/drawing/2012/chart" uri="{CE6537A1-D6FC-4f65-9D91-7224C49458BB}">
                <c15:showLeaderLines val="0"/>
              </c:ext>
            </c:extLst>
          </c:dLbls>
          <c:cat>
            <c:strRef>
              <c:f>産業別就業者数の推移!$B$30:$E$30</c:f>
              <c:strCache>
                <c:ptCount val="4"/>
                <c:pt idx="0">
                  <c:v>H12</c:v>
                </c:pt>
                <c:pt idx="1">
                  <c:v>H17</c:v>
                </c:pt>
                <c:pt idx="2">
                  <c:v>H22</c:v>
                </c:pt>
                <c:pt idx="3">
                  <c:v>H27</c:v>
                </c:pt>
              </c:strCache>
            </c:strRef>
          </c:cat>
          <c:val>
            <c:numRef>
              <c:f>産業別就業者数の推移!$B$35:$E$35</c:f>
              <c:numCache>
                <c:formatCode>General</c:formatCode>
                <c:ptCount val="4"/>
                <c:pt idx="0">
                  <c:v>145835</c:v>
                </c:pt>
                <c:pt idx="1">
                  <c:v>140660</c:v>
                </c:pt>
                <c:pt idx="2">
                  <c:v>142165</c:v>
                </c:pt>
                <c:pt idx="3">
                  <c:v>138747</c:v>
                </c:pt>
              </c:numCache>
            </c:numRef>
          </c:val>
        </c:ser>
        <c:gapWidth val="85"/>
        <c:overlap val="100"/>
        <c:serLines/>
        <c:axId val="191717376"/>
        <c:axId val="191718912"/>
      </c:barChart>
      <c:catAx>
        <c:axId val="191717376"/>
        <c:scaling>
          <c:orientation val="minMax"/>
        </c:scaling>
        <c:axPos val="b"/>
        <c:numFmt formatCode="General" sourceLinked="1"/>
        <c:tickLblPos val="nextTo"/>
        <c:txPr>
          <a:bodyPr/>
          <a:lstStyle/>
          <a:p>
            <a:pPr>
              <a:defRPr sz="800">
                <a:latin typeface="ＭＳ ゴシック" panose="020B0609070205080204" pitchFamily="49" charset="-128"/>
                <a:ea typeface="ＭＳ ゴシック" panose="020B0609070205080204" pitchFamily="49" charset="-128"/>
              </a:defRPr>
            </a:pPr>
            <a:endParaRPr lang="ja-JP"/>
          </a:p>
        </c:txPr>
        <c:crossAx val="191718912"/>
        <c:crosses val="autoZero"/>
        <c:auto val="1"/>
        <c:lblAlgn val="ctr"/>
        <c:lblOffset val="100"/>
      </c:catAx>
      <c:valAx>
        <c:axId val="191718912"/>
        <c:scaling>
          <c:orientation val="minMax"/>
          <c:max val="200000"/>
        </c:scaling>
        <c:axPos val="l"/>
        <c:majorGridlines/>
        <c:numFmt formatCode="#,##0_);[Red]\(#,##0\)" sourceLinked="0"/>
        <c:tickLblPos val="nextTo"/>
        <c:txPr>
          <a:bodyPr/>
          <a:lstStyle/>
          <a:p>
            <a:pPr>
              <a:defRPr sz="800">
                <a:latin typeface="ＭＳ ゴシック" panose="020B0609070205080204" pitchFamily="49" charset="-128"/>
                <a:ea typeface="ＭＳ ゴシック" panose="020B0609070205080204" pitchFamily="49" charset="-128"/>
              </a:defRPr>
            </a:pPr>
            <a:endParaRPr lang="ja-JP"/>
          </a:p>
        </c:txPr>
        <c:crossAx val="191717376"/>
        <c:crosses val="autoZero"/>
        <c:crossBetween val="between"/>
      </c:valAx>
    </c:plotArea>
    <c:legend>
      <c:legendPos val="b"/>
      <c:layout>
        <c:manualLayout>
          <c:xMode val="edge"/>
          <c:yMode val="edge"/>
          <c:x val="8.3592640418817268E-2"/>
          <c:y val="0.9055825968885205"/>
          <c:w val="0.89999993962023672"/>
          <c:h val="7.4395774206909834E-2"/>
        </c:manualLayout>
      </c:layout>
      <c:txPr>
        <a:bodyPr/>
        <a:lstStyle/>
        <a:p>
          <a:pPr>
            <a:defRPr sz="800">
              <a:latin typeface="ＭＳ ゴシック" panose="020B0609070205080204" pitchFamily="49" charset="-128"/>
              <a:ea typeface="ＭＳ ゴシック" panose="020B0609070205080204" pitchFamily="49" charset="-128"/>
            </a:defRPr>
          </a:pPr>
          <a:endParaRPr lang="ja-JP"/>
        </a:p>
      </c:txPr>
    </c:legend>
    <c:plotVisOnly val="1"/>
    <c:dispBlanksAs val="gap"/>
  </c:chart>
  <c:externalData r:id="rId2"/>
  <c:userShapes r:id="rId3"/>
</c:chartSpace>
</file>

<file path=ppt/charts/chart24.xml><?xml version="1.0" encoding="utf-8"?>
<c:chartSpace xmlns:c="http://schemas.openxmlformats.org/drawingml/2006/chart" xmlns:a="http://schemas.openxmlformats.org/drawingml/2006/main" xmlns:r="http://schemas.openxmlformats.org/officeDocument/2006/relationships">
  <c:lang val="ja-JP"/>
  <c:clrMapOvr bg1="lt1" tx1="dk1" bg2="lt2" tx2="dk2" accent1="accent1" accent2="accent2" accent3="accent3" accent4="accent4" accent5="accent5" accent6="accent6" hlink="hlink" folHlink="folHlink"/>
  <c:chart>
    <c:autoTitleDeleted val="1"/>
    <c:plotArea>
      <c:layout/>
      <c:pieChart>
        <c:varyColors val="1"/>
        <c:ser>
          <c:idx val="0"/>
          <c:order val="0"/>
          <c:tx>
            <c:strRef>
              <c:f>業種別!$B$30</c:f>
              <c:strCache>
                <c:ptCount val="1"/>
                <c:pt idx="0">
                  <c:v>業種別</c:v>
                </c:pt>
              </c:strCache>
            </c:strRef>
          </c:tx>
          <c:dPt>
            <c:idx val="1"/>
            <c:spPr>
              <a:solidFill>
                <a:srgbClr val="92D050"/>
              </a:solidFill>
            </c:spPr>
          </c:dPt>
          <c:dPt>
            <c:idx val="2"/>
            <c:spPr>
              <a:solidFill>
                <a:schemeClr val="accent6">
                  <a:lumMod val="40000"/>
                  <a:lumOff val="60000"/>
                </a:schemeClr>
              </a:solidFill>
            </c:spPr>
          </c:dPt>
          <c:dPt>
            <c:idx val="3"/>
            <c:spPr>
              <a:solidFill>
                <a:schemeClr val="accent1">
                  <a:lumMod val="75000"/>
                </a:schemeClr>
              </a:solidFill>
            </c:spPr>
          </c:dPt>
          <c:dLbls>
            <c:numFmt formatCode="0.0%" sourceLinked="0"/>
            <c:spPr>
              <a:noFill/>
              <a:ln>
                <a:noFill/>
              </a:ln>
              <a:effectLst/>
            </c:spPr>
            <c:txPr>
              <a:bodyPr/>
              <a:lstStyle/>
              <a:p>
                <a:pPr>
                  <a:defRPr sz="1000"/>
                </a:pPr>
                <a:endParaRPr lang="ja-JP"/>
              </a:p>
            </c:txPr>
            <c:dLblPos val="ctr"/>
            <c:showVal val="1"/>
            <c:showCatName val="1"/>
            <c:separator>
</c:separator>
            <c:showLeaderLines val="1"/>
            <c:extLst>
              <c:ext xmlns:c15="http://schemas.microsoft.com/office/drawing/2012/chart" uri="{CE6537A1-D6FC-4f65-9D91-7224C49458BB}"/>
            </c:extLst>
          </c:dLbls>
          <c:cat>
            <c:strRef>
              <c:f>業種別!$C$29:$F$29</c:f>
              <c:strCache>
                <c:ptCount val="4"/>
                <c:pt idx="0">
                  <c:v>製造業</c:v>
                </c:pt>
                <c:pt idx="1">
                  <c:v>卸・小売業</c:v>
                </c:pt>
                <c:pt idx="2">
                  <c:v>サービス業</c:v>
                </c:pt>
                <c:pt idx="3">
                  <c:v>その他</c:v>
                </c:pt>
              </c:strCache>
            </c:strRef>
          </c:cat>
          <c:val>
            <c:numRef>
              <c:f>業種別!$C$30:$F$30</c:f>
              <c:numCache>
                <c:formatCode>0.0%</c:formatCode>
                <c:ptCount val="4"/>
                <c:pt idx="0">
                  <c:v>0.24232524347290962</c:v>
                </c:pt>
                <c:pt idx="1">
                  <c:v>0.19664035078111144</c:v>
                </c:pt>
                <c:pt idx="2">
                  <c:v>0.53276437123407161</c:v>
                </c:pt>
                <c:pt idx="3">
                  <c:v>2.8270034511915811E-2</c:v>
                </c:pt>
              </c:numCache>
            </c:numRef>
          </c:val>
        </c:ser>
        <c:firstSliceAng val="0"/>
      </c:pieChart>
      <c:spPr>
        <a:noFill/>
        <a:ln w="25400">
          <a:noFill/>
        </a:ln>
      </c:spPr>
    </c:plotArea>
    <c:legend>
      <c:legendPos val="b"/>
      <c:layout/>
      <c:txPr>
        <a:bodyPr/>
        <a:lstStyle/>
        <a:p>
          <a:pPr>
            <a:defRPr sz="800"/>
          </a:pPr>
          <a:endParaRPr lang="ja-JP"/>
        </a:p>
      </c:txPr>
    </c:legend>
    <c:plotVisOnly val="1"/>
    <c:dispBlanksAs val="zero"/>
  </c:chart>
  <c:externalData r:id="rId2"/>
</c:chartSpace>
</file>

<file path=ppt/charts/chart25.xml><?xml version="1.0" encoding="utf-8"?>
<c:chartSpace xmlns:c="http://schemas.openxmlformats.org/drawingml/2006/chart" xmlns:a="http://schemas.openxmlformats.org/drawingml/2006/main" xmlns:r="http://schemas.openxmlformats.org/officeDocument/2006/relationships">
  <c:lang val="ja-JP"/>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3426135834757141"/>
          <c:y val="2.887671981585228E-2"/>
          <c:w val="0.72771831658347097"/>
          <c:h val="0.81515098643066608"/>
        </c:manualLayout>
      </c:layout>
      <c:pieChart>
        <c:varyColors val="1"/>
        <c:ser>
          <c:idx val="0"/>
          <c:order val="0"/>
          <c:tx>
            <c:strRef>
              <c:f>建物利用率!$B$30</c:f>
              <c:strCache>
                <c:ptCount val="1"/>
                <c:pt idx="0">
                  <c:v>建物利用率</c:v>
                </c:pt>
              </c:strCache>
            </c:strRef>
          </c:tx>
          <c:dPt>
            <c:idx val="1"/>
            <c:spPr>
              <a:solidFill>
                <a:schemeClr val="accent6">
                  <a:lumMod val="40000"/>
                  <a:lumOff val="60000"/>
                </a:schemeClr>
              </a:solidFill>
            </c:spPr>
          </c:dPt>
          <c:dPt>
            <c:idx val="2"/>
            <c:spPr>
              <a:solidFill>
                <a:schemeClr val="accent1">
                  <a:lumMod val="75000"/>
                </a:schemeClr>
              </a:solidFill>
            </c:spPr>
          </c:dPt>
          <c:dPt>
            <c:idx val="3"/>
            <c:spPr>
              <a:solidFill>
                <a:srgbClr val="92D050"/>
              </a:solidFill>
            </c:spPr>
          </c:dPt>
          <c:dLbls>
            <c:dLbl>
              <c:idx val="0"/>
              <c:layout>
                <c:manualLayout>
                  <c:x val="-0.20961765542751459"/>
                  <c:y val="0.19162611793239351"/>
                </c:manualLayout>
              </c:layout>
              <c:tx>
                <c:rich>
                  <a:bodyPr/>
                  <a:lstStyle/>
                  <a:p>
                    <a:r>
                      <a:rPr lang="ja-JP" altLang="en-US" dirty="0" smtClean="0"/>
                      <a:t>住宅</a:t>
                    </a:r>
                    <a:r>
                      <a:rPr lang="ja-JP" altLang="en-US" dirty="0"/>
                      <a:t>
</a:t>
                    </a:r>
                    <a:r>
                      <a:rPr lang="en-US" altLang="ja-JP" dirty="0" smtClean="0"/>
                      <a:t>25.7%</a:t>
                    </a:r>
                    <a:endParaRPr lang="en-US" altLang="ja-JP" dirty="0"/>
                  </a:p>
                </c:rich>
              </c:tx>
              <c:dLblPos val="bestFit"/>
              <c:showVal val="1"/>
              <c:showCatName val="1"/>
              <c:separator>
</c:separator>
              <c:extLst>
                <c:ext xmlns:c15="http://schemas.microsoft.com/office/drawing/2012/chart" uri="{CE6537A1-D6FC-4f65-9D91-7224C49458BB}"/>
              </c:extLst>
            </c:dLbl>
            <c:dLbl>
              <c:idx val="1"/>
              <c:layout>
                <c:manualLayout>
                  <c:x val="-0.21099089486414668"/>
                  <c:y val="-0.13456646960740698"/>
                </c:manualLayout>
              </c:layout>
              <c:dLblPos val="bestFit"/>
              <c:showVal val="1"/>
              <c:showCatName val="1"/>
              <c:separator>
</c:separator>
              <c:extLst>
                <c:ext xmlns:c15="http://schemas.microsoft.com/office/drawing/2012/chart" uri="{CE6537A1-D6FC-4f65-9D91-7224C49458BB}"/>
              </c:extLst>
            </c:dLbl>
            <c:dLbl>
              <c:idx val="3"/>
              <c:layout>
                <c:manualLayout>
                  <c:x val="0.13363956466069138"/>
                  <c:y val="0.14919433075641914"/>
                </c:manualLayout>
              </c:layout>
              <c:dLblPos val="bestFit"/>
              <c:showVal val="1"/>
              <c:showCatName val="1"/>
              <c:separator>
</c:separator>
              <c:extLst>
                <c:ext xmlns:c15="http://schemas.microsoft.com/office/drawing/2012/chart" uri="{CE6537A1-D6FC-4f65-9D91-7224C49458BB}"/>
              </c:extLst>
            </c:dLbl>
            <c:numFmt formatCode="0.0%" sourceLinked="0"/>
            <c:spPr>
              <a:noFill/>
              <a:ln>
                <a:noFill/>
              </a:ln>
              <a:effectLst/>
            </c:spPr>
            <c:txPr>
              <a:bodyPr/>
              <a:lstStyle/>
              <a:p>
                <a:pPr>
                  <a:defRPr sz="1000"/>
                </a:pPr>
                <a:endParaRPr lang="ja-JP"/>
              </a:p>
            </c:txPr>
            <c:dLblPos val="ctr"/>
            <c:showVal val="1"/>
            <c:showCatName val="1"/>
            <c:separator>
</c:separator>
            <c:showLeaderLines val="1"/>
            <c:extLst>
              <c:ext xmlns:c15="http://schemas.microsoft.com/office/drawing/2012/chart" uri="{CE6537A1-D6FC-4f65-9D91-7224C49458BB}"/>
            </c:extLst>
          </c:dLbls>
          <c:cat>
            <c:strRef>
              <c:f>建物利用率!$C$29:$F$29</c:f>
              <c:strCache>
                <c:ptCount val="4"/>
                <c:pt idx="0">
                  <c:v>住宅</c:v>
                </c:pt>
                <c:pt idx="1">
                  <c:v>商業</c:v>
                </c:pt>
                <c:pt idx="2">
                  <c:v>工業</c:v>
                </c:pt>
                <c:pt idx="3">
                  <c:v>その他</c:v>
                </c:pt>
              </c:strCache>
            </c:strRef>
          </c:cat>
          <c:val>
            <c:numRef>
              <c:f>建物利用率!$C$30:$F$30</c:f>
              <c:numCache>
                <c:formatCode>0.0_ </c:formatCode>
                <c:ptCount val="4"/>
                <c:pt idx="0">
                  <c:v>0.2577133902657433</c:v>
                </c:pt>
                <c:pt idx="1">
                  <c:v>0.16665841049961072</c:v>
                </c:pt>
                <c:pt idx="2">
                  <c:v>0.46385659475906815</c:v>
                </c:pt>
                <c:pt idx="3">
                  <c:v>0.1117716044755855</c:v>
                </c:pt>
              </c:numCache>
            </c:numRef>
          </c:val>
        </c:ser>
        <c:firstSliceAng val="0"/>
      </c:pieChart>
      <c:spPr>
        <a:noFill/>
        <a:ln w="25400">
          <a:noFill/>
        </a:ln>
      </c:spPr>
    </c:plotArea>
    <c:legend>
      <c:legendPos val="b"/>
      <c:layout>
        <c:manualLayout>
          <c:xMode val="edge"/>
          <c:yMode val="edge"/>
          <c:x val="0.21486576566567678"/>
          <c:y val="0.85741247201521953"/>
          <c:w val="0.56123381704371"/>
          <c:h val="7.1448764589965089E-2"/>
        </c:manualLayout>
      </c:layout>
      <c:txPr>
        <a:bodyPr/>
        <a:lstStyle/>
        <a:p>
          <a:pPr>
            <a:defRPr sz="800"/>
          </a:pPr>
          <a:endParaRPr lang="ja-JP"/>
        </a:p>
      </c:txPr>
    </c:legend>
    <c:plotVisOnly val="1"/>
    <c:dispBlanksAs val="zero"/>
  </c:chart>
  <c:externalData r:id="rId2"/>
</c:chartSpace>
</file>

<file path=ppt/charts/chart26.xml><?xml version="1.0" encoding="utf-8"?>
<c:chartSpace xmlns:c="http://schemas.openxmlformats.org/drawingml/2006/chart" xmlns:a="http://schemas.openxmlformats.org/drawingml/2006/main" xmlns:r="http://schemas.openxmlformats.org/officeDocument/2006/relationships">
  <c:lang val="ja-JP"/>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4613975439093571"/>
          <c:y val="4.0588334173810733E-2"/>
          <c:w val="0.73377515015017547"/>
          <c:h val="0.82147293662802512"/>
        </c:manualLayout>
      </c:layout>
      <c:pieChart>
        <c:varyColors val="1"/>
        <c:ser>
          <c:idx val="0"/>
          <c:order val="0"/>
          <c:tx>
            <c:strRef>
              <c:f>建物利用率!$B$32</c:f>
              <c:strCache>
                <c:ptCount val="1"/>
                <c:pt idx="0">
                  <c:v>非建物用途</c:v>
                </c:pt>
              </c:strCache>
            </c:strRef>
          </c:tx>
          <c:dPt>
            <c:idx val="1"/>
            <c:spPr>
              <a:solidFill>
                <a:schemeClr val="accent6">
                  <a:lumMod val="40000"/>
                  <a:lumOff val="60000"/>
                </a:schemeClr>
              </a:solidFill>
            </c:spPr>
          </c:dPt>
          <c:dPt>
            <c:idx val="2"/>
            <c:spPr>
              <a:solidFill>
                <a:srgbClr val="92D050"/>
              </a:solidFill>
            </c:spPr>
          </c:dPt>
          <c:dPt>
            <c:idx val="3"/>
            <c:spPr>
              <a:solidFill>
                <a:srgbClr val="00B050"/>
              </a:solidFill>
            </c:spPr>
          </c:dPt>
          <c:dPt>
            <c:idx val="4"/>
            <c:spPr>
              <a:solidFill>
                <a:schemeClr val="accent1">
                  <a:lumMod val="75000"/>
                </a:schemeClr>
              </a:solidFill>
            </c:spPr>
          </c:dPt>
          <c:dLbls>
            <c:dLbl>
              <c:idx val="2"/>
              <c:layout>
                <c:manualLayout>
                  <c:x val="0.19600843604081244"/>
                  <c:y val="-5.9004454530173923E-2"/>
                </c:manualLayout>
              </c:layout>
              <c:numFmt formatCode="0.0%" sourceLinked="0"/>
              <c:spPr/>
              <c:txPr>
                <a:bodyPr/>
                <a:lstStyle/>
                <a:p>
                  <a:pPr>
                    <a:defRPr sz="800"/>
                  </a:pPr>
                  <a:endParaRPr lang="ja-JP"/>
                </a:p>
              </c:txPr>
              <c:dLblPos val="bestFit"/>
              <c:showVal val="1"/>
              <c:showCatName val="1"/>
              <c:separator>
</c:separator>
              <c:extLst>
                <c:ext xmlns:c15="http://schemas.microsoft.com/office/drawing/2012/chart" uri="{CE6537A1-D6FC-4f65-9D91-7224C49458BB}"/>
              </c:extLst>
            </c:dLbl>
            <c:dLbl>
              <c:idx val="3"/>
              <c:delete val="1"/>
              <c:extLst>
                <c:ext xmlns:c15="http://schemas.microsoft.com/office/drawing/2012/chart" uri="{CE6537A1-D6FC-4f65-9D91-7224C49458BB}"/>
              </c:extLst>
            </c:dLbl>
            <c:numFmt formatCode="0.0%" sourceLinked="0"/>
            <c:spPr>
              <a:noFill/>
              <a:ln>
                <a:noFill/>
              </a:ln>
              <a:effectLst/>
            </c:spPr>
            <c:dLblPos val="ctr"/>
            <c:showVal val="1"/>
            <c:showCatName val="1"/>
            <c:separator>
</c:separator>
            <c:showLeaderLines val="1"/>
            <c:extLst>
              <c:ext xmlns:c15="http://schemas.microsoft.com/office/drawing/2012/chart" uri="{CE6537A1-D6FC-4f65-9D91-7224C49458BB}"/>
            </c:extLst>
          </c:dLbls>
          <c:cat>
            <c:strRef>
              <c:f>建物利用率!$C$31:$G$31</c:f>
              <c:strCache>
                <c:ptCount val="5"/>
                <c:pt idx="0">
                  <c:v>道路</c:v>
                </c:pt>
                <c:pt idx="1">
                  <c:v>水面</c:v>
                </c:pt>
                <c:pt idx="2">
                  <c:v>公園緑地</c:v>
                </c:pt>
                <c:pt idx="3">
                  <c:v>農地</c:v>
                </c:pt>
                <c:pt idx="4">
                  <c:v>その他</c:v>
                </c:pt>
              </c:strCache>
            </c:strRef>
          </c:cat>
          <c:val>
            <c:numRef>
              <c:f>建物利用率!$C$32:$G$32</c:f>
              <c:numCache>
                <c:formatCode>0.0%</c:formatCode>
                <c:ptCount val="5"/>
                <c:pt idx="0">
                  <c:v>0.27915961375579168</c:v>
                </c:pt>
                <c:pt idx="1">
                  <c:v>0.37956648401979765</c:v>
                </c:pt>
                <c:pt idx="2">
                  <c:v>9.7554606464465246E-2</c:v>
                </c:pt>
                <c:pt idx="3">
                  <c:v>2.8724388827349405E-4</c:v>
                </c:pt>
                <c:pt idx="4">
                  <c:v>0.24343205187170025</c:v>
                </c:pt>
              </c:numCache>
            </c:numRef>
          </c:val>
        </c:ser>
        <c:firstSliceAng val="0"/>
      </c:pieChart>
      <c:spPr>
        <a:noFill/>
        <a:ln w="25400">
          <a:noFill/>
        </a:ln>
      </c:spPr>
    </c:plotArea>
    <c:legend>
      <c:legendPos val="b"/>
      <c:layout>
        <c:manualLayout>
          <c:xMode val="edge"/>
          <c:yMode val="edge"/>
          <c:x val="9.3472832170844247E-2"/>
          <c:y val="0.87273533366955913"/>
          <c:w val="0.82139527027029302"/>
          <c:h val="7.9231383425785853E-2"/>
        </c:manualLayout>
      </c:layout>
      <c:txPr>
        <a:bodyPr/>
        <a:lstStyle/>
        <a:p>
          <a:pPr>
            <a:defRPr sz="800"/>
          </a:pPr>
          <a:endParaRPr lang="ja-JP"/>
        </a:p>
      </c:txPr>
    </c:legend>
    <c:plotVisOnly val="1"/>
    <c:dispBlanksAs val="zero"/>
  </c:chart>
  <c:txPr>
    <a:bodyPr/>
    <a:lstStyle/>
    <a:p>
      <a:pPr>
        <a:defRPr sz="1000"/>
      </a:pPr>
      <a:endParaRPr lang="ja-JP"/>
    </a:p>
  </c:txPr>
  <c:externalData r:id="rId2"/>
</c:chartSpace>
</file>

<file path=ppt/charts/chart27.xml><?xml version="1.0" encoding="utf-8"?>
<c:chartSpace xmlns:c="http://schemas.openxmlformats.org/drawingml/2006/chart" xmlns:a="http://schemas.openxmlformats.org/drawingml/2006/main" xmlns:r="http://schemas.openxmlformats.org/officeDocument/2006/relationships">
  <c:lang val="ja-JP"/>
  <c:clrMapOvr bg1="lt1" tx1="dk1" bg2="lt2" tx2="dk2" accent1="accent1" accent2="accent2" accent3="accent3" accent4="accent4" accent5="accent5" accent6="accent6" hlink="hlink" folHlink="folHlink"/>
  <c:chart>
    <c:autoTitleDeleted val="1"/>
    <c:plotArea>
      <c:layout/>
      <c:lineChart>
        <c:grouping val="standard"/>
        <c:ser>
          <c:idx val="0"/>
          <c:order val="0"/>
          <c:tx>
            <c:strRef>
              <c:f>将来人口の見通し!$A$31</c:f>
              <c:strCache>
                <c:ptCount val="1"/>
                <c:pt idx="0">
                  <c:v>総合計</c:v>
                </c:pt>
              </c:strCache>
            </c:strRef>
          </c:tx>
          <c:spPr>
            <a:ln>
              <a:solidFill>
                <a:schemeClr val="accent6">
                  <a:lumMod val="40000"/>
                  <a:lumOff val="60000"/>
                </a:schemeClr>
              </a:solidFill>
            </a:ln>
          </c:spPr>
          <c:marker>
            <c:spPr>
              <a:solidFill>
                <a:schemeClr val="accent6">
                  <a:lumMod val="40000"/>
                  <a:lumOff val="60000"/>
                </a:schemeClr>
              </a:solidFill>
              <a:ln>
                <a:solidFill>
                  <a:schemeClr val="accent6">
                    <a:lumMod val="40000"/>
                    <a:lumOff val="60000"/>
                  </a:schemeClr>
                </a:solidFill>
              </a:ln>
            </c:spPr>
          </c:marker>
          <c:dLbls>
            <c:numFmt formatCode="#,##0_);[Red]\(#,##0\)" sourceLinked="0"/>
            <c:spPr>
              <a:noFill/>
              <a:ln>
                <a:noFill/>
              </a:ln>
              <a:effectLst/>
            </c:spPr>
            <c:dLblPos val="t"/>
            <c:showVal val="1"/>
            <c:extLst>
              <c:ext xmlns:c15="http://schemas.microsoft.com/office/drawing/2012/chart" uri="{CE6537A1-D6FC-4f65-9D91-7224C49458BB}">
                <c15:showLeaderLines val="0"/>
              </c:ext>
            </c:extLst>
          </c:dLbls>
          <c:cat>
            <c:strRef>
              <c:f>将来人口の見通し!$B$30:$F$30</c:f>
              <c:strCache>
                <c:ptCount val="5"/>
                <c:pt idx="0">
                  <c:v>H17</c:v>
                </c:pt>
                <c:pt idx="1">
                  <c:v>H22</c:v>
                </c:pt>
                <c:pt idx="2">
                  <c:v>H27</c:v>
                </c:pt>
                <c:pt idx="3">
                  <c:v>H37</c:v>
                </c:pt>
                <c:pt idx="4">
                  <c:v>H47</c:v>
                </c:pt>
              </c:strCache>
            </c:strRef>
          </c:cat>
          <c:val>
            <c:numRef>
              <c:f>将来人口の見通し!$B$31:$F$31</c:f>
              <c:numCache>
                <c:formatCode>0;_</c:formatCode>
                <c:ptCount val="5"/>
                <c:pt idx="0" formatCode="General">
                  <c:v>347273</c:v>
                </c:pt>
                <c:pt idx="1">
                  <c:v>357245</c:v>
                </c:pt>
                <c:pt idx="2">
                  <c:v>356817</c:v>
                </c:pt>
                <c:pt idx="3">
                  <c:v>348924.93928558222</c:v>
                </c:pt>
                <c:pt idx="4">
                  <c:v>332237.22045589623</c:v>
                </c:pt>
              </c:numCache>
            </c:numRef>
          </c:val>
        </c:ser>
        <c:ser>
          <c:idx val="1"/>
          <c:order val="1"/>
          <c:tx>
            <c:strRef>
              <c:f>将来人口の見通し!$A$32</c:f>
              <c:strCache>
                <c:ptCount val="1"/>
                <c:pt idx="0">
                  <c:v>０～14歳（年少人口）</c:v>
                </c:pt>
              </c:strCache>
            </c:strRef>
          </c:tx>
          <c:spPr>
            <a:ln>
              <a:solidFill>
                <a:schemeClr val="accent1">
                  <a:lumMod val="90000"/>
                </a:schemeClr>
              </a:solidFill>
            </a:ln>
          </c:spPr>
          <c:marker>
            <c:spPr>
              <a:solidFill>
                <a:schemeClr val="accent1">
                  <a:lumMod val="90000"/>
                </a:schemeClr>
              </a:solidFill>
              <a:ln>
                <a:solidFill>
                  <a:schemeClr val="accent1">
                    <a:lumMod val="90000"/>
                  </a:schemeClr>
                </a:solidFill>
              </a:ln>
            </c:spPr>
          </c:marker>
          <c:dLbls>
            <c:dLbl>
              <c:idx val="0"/>
              <c:layout>
                <c:manualLayout>
                  <c:x val="-4.5727754619752516E-2"/>
                  <c:y val="5.4643849792640316E-2"/>
                </c:manualLayout>
              </c:layout>
              <c:numFmt formatCode="#,##0_);[Red]\(#,##0\)" sourceLinked="0"/>
              <c:spPr/>
              <c:txPr>
                <a:bodyPr/>
                <a:lstStyle/>
                <a:p>
                  <a:pPr>
                    <a:defRPr/>
                  </a:pPr>
                  <a:endParaRPr lang="ja-JP"/>
                </a:p>
              </c:txPr>
              <c:dLblPos val="r"/>
              <c:showVal val="1"/>
              <c:extLst>
                <c:ext xmlns:c15="http://schemas.microsoft.com/office/drawing/2012/chart" uri="{CE6537A1-D6FC-4f65-9D91-7224C49458BB}"/>
              </c:extLst>
            </c:dLbl>
            <c:dLbl>
              <c:idx val="1"/>
              <c:layout>
                <c:manualLayout>
                  <c:x val="-4.585374476209228E-2"/>
                  <c:y val="5.4643849792640316E-2"/>
                </c:manualLayout>
              </c:layout>
              <c:numFmt formatCode="#,##0_);[Red]\(#,##0\)" sourceLinked="0"/>
              <c:spPr/>
              <c:txPr>
                <a:bodyPr/>
                <a:lstStyle/>
                <a:p>
                  <a:pPr>
                    <a:defRPr/>
                  </a:pPr>
                  <a:endParaRPr lang="ja-JP"/>
                </a:p>
              </c:txPr>
              <c:dLblPos val="r"/>
              <c:showVal val="1"/>
              <c:extLst>
                <c:ext xmlns:c15="http://schemas.microsoft.com/office/drawing/2012/chart" uri="{CE6537A1-D6FC-4f65-9D91-7224C49458BB}"/>
              </c:extLst>
            </c:dLbl>
            <c:dLbl>
              <c:idx val="2"/>
              <c:layout>
                <c:manualLayout>
                  <c:x val="-5.5991762945702024E-2"/>
                  <c:y val="5.0528055275262246E-2"/>
                </c:manualLayout>
              </c:layout>
              <c:dLblPos val="r"/>
              <c:showVal val="1"/>
              <c:extLst>
                <c:ext xmlns:c15="http://schemas.microsoft.com/office/drawing/2012/chart" uri="{CE6537A1-D6FC-4f65-9D91-7224C49458BB}"/>
              </c:extLst>
            </c:dLbl>
            <c:dLbl>
              <c:idx val="3"/>
              <c:layout>
                <c:manualLayout>
                  <c:x val="-5.3820869027691183E-2"/>
                  <c:y val="4.5065562813071933E-2"/>
                </c:manualLayout>
              </c:layout>
              <c:dLblPos val="r"/>
              <c:showVal val="1"/>
              <c:extLst>
                <c:ext xmlns:c15="http://schemas.microsoft.com/office/drawing/2012/chart" uri="{CE6537A1-D6FC-4f65-9D91-7224C49458BB}"/>
              </c:extLst>
            </c:dLbl>
            <c:dLbl>
              <c:idx val="4"/>
              <c:layout>
                <c:manualLayout>
                  <c:x val="-4.0794308869706912E-2"/>
                  <c:y val="3.9603070350881286E-2"/>
                </c:manualLayout>
              </c:layout>
              <c:dLblPos val="r"/>
              <c:showVal val="1"/>
              <c:extLst>
                <c:ext xmlns:c15="http://schemas.microsoft.com/office/drawing/2012/chart" uri="{CE6537A1-D6FC-4f65-9D91-7224C49458BB}"/>
              </c:extLst>
            </c:dLbl>
            <c:numFmt formatCode="#,##0_);[Red]\(#,##0\)" sourceLinked="0"/>
            <c:spPr>
              <a:noFill/>
              <a:ln>
                <a:noFill/>
              </a:ln>
              <a:effectLst/>
            </c:spPr>
            <c:dLblPos val="t"/>
            <c:showVal val="1"/>
            <c:extLst>
              <c:ext xmlns:c15="http://schemas.microsoft.com/office/drawing/2012/chart" uri="{CE6537A1-D6FC-4f65-9D91-7224C49458BB}">
                <c15:showLeaderLines val="0"/>
              </c:ext>
            </c:extLst>
          </c:dLbls>
          <c:cat>
            <c:strRef>
              <c:f>将来人口の見通し!$B$30:$F$30</c:f>
              <c:strCache>
                <c:ptCount val="5"/>
                <c:pt idx="0">
                  <c:v>H17</c:v>
                </c:pt>
                <c:pt idx="1">
                  <c:v>H22</c:v>
                </c:pt>
                <c:pt idx="2">
                  <c:v>H27</c:v>
                </c:pt>
                <c:pt idx="3">
                  <c:v>H37</c:v>
                </c:pt>
                <c:pt idx="4">
                  <c:v>H47</c:v>
                </c:pt>
              </c:strCache>
            </c:strRef>
          </c:cat>
          <c:val>
            <c:numRef>
              <c:f>将来人口の見通し!$B$32:$F$32</c:f>
              <c:numCache>
                <c:formatCode>0;_</c:formatCode>
                <c:ptCount val="5"/>
                <c:pt idx="0" formatCode="General">
                  <c:v>48201</c:v>
                </c:pt>
                <c:pt idx="1">
                  <c:v>49289</c:v>
                </c:pt>
                <c:pt idx="2">
                  <c:v>46501</c:v>
                </c:pt>
                <c:pt idx="3">
                  <c:v>42796.658001992648</c:v>
                </c:pt>
                <c:pt idx="4">
                  <c:v>36366.640065017185</c:v>
                </c:pt>
              </c:numCache>
            </c:numRef>
          </c:val>
        </c:ser>
        <c:ser>
          <c:idx val="2"/>
          <c:order val="2"/>
          <c:tx>
            <c:strRef>
              <c:f>将来人口の見通し!$A$33</c:f>
              <c:strCache>
                <c:ptCount val="1"/>
                <c:pt idx="0">
                  <c:v>15～64歳（生産年齢人口）</c:v>
                </c:pt>
              </c:strCache>
            </c:strRef>
          </c:tx>
          <c:spPr>
            <a:ln>
              <a:solidFill>
                <a:schemeClr val="accent1">
                  <a:lumMod val="75000"/>
                </a:schemeClr>
              </a:solidFill>
            </a:ln>
          </c:spPr>
          <c:marker>
            <c:spPr>
              <a:solidFill>
                <a:schemeClr val="accent1">
                  <a:lumMod val="75000"/>
                </a:schemeClr>
              </a:solidFill>
              <a:ln>
                <a:solidFill>
                  <a:schemeClr val="accent1">
                    <a:lumMod val="75000"/>
                  </a:schemeClr>
                </a:solidFill>
              </a:ln>
            </c:spPr>
          </c:marker>
          <c:dLbls>
            <c:dLbl>
              <c:idx val="3"/>
              <c:layout>
                <c:manualLayout>
                  <c:x val="-4.8486707566462166E-2"/>
                  <c:y val="-5.1988019569842885E-2"/>
                </c:manualLayout>
              </c:layout>
              <c:numFmt formatCode="#,##0_);[Red]\(#,##0\)" sourceLinked="0"/>
              <c:spPr/>
              <c:txPr>
                <a:bodyPr/>
                <a:lstStyle/>
                <a:p>
                  <a:pPr>
                    <a:defRPr/>
                  </a:pPr>
                  <a:endParaRPr lang="ja-JP"/>
                </a:p>
              </c:txPr>
              <c:dLblPos val="r"/>
              <c:showVal val="1"/>
              <c:extLst>
                <c:ext xmlns:c15="http://schemas.microsoft.com/office/drawing/2012/chart" uri="{CE6537A1-D6FC-4f65-9D91-7224C49458BB}"/>
              </c:extLst>
            </c:dLbl>
            <c:numFmt formatCode="#,##0_);[Red]\(#,##0\)" sourceLinked="0"/>
            <c:spPr>
              <a:noFill/>
              <a:ln>
                <a:noFill/>
              </a:ln>
              <a:effectLst/>
            </c:spPr>
            <c:dLblPos val="t"/>
            <c:showVal val="1"/>
            <c:extLst>
              <c:ext xmlns:c15="http://schemas.microsoft.com/office/drawing/2012/chart" uri="{CE6537A1-D6FC-4f65-9D91-7224C49458BB}">
                <c15:showLeaderLines val="0"/>
              </c:ext>
            </c:extLst>
          </c:dLbls>
          <c:cat>
            <c:strRef>
              <c:f>将来人口の見通し!$B$30:$F$30</c:f>
              <c:strCache>
                <c:ptCount val="5"/>
                <c:pt idx="0">
                  <c:v>H17</c:v>
                </c:pt>
                <c:pt idx="1">
                  <c:v>H22</c:v>
                </c:pt>
                <c:pt idx="2">
                  <c:v>H27</c:v>
                </c:pt>
                <c:pt idx="3">
                  <c:v>H37</c:v>
                </c:pt>
                <c:pt idx="4">
                  <c:v>H47</c:v>
                </c:pt>
              </c:strCache>
            </c:strRef>
          </c:cat>
          <c:val>
            <c:numRef>
              <c:f>将来人口の見通し!$B$33:$F$33</c:f>
              <c:numCache>
                <c:formatCode>0;_</c:formatCode>
                <c:ptCount val="5"/>
                <c:pt idx="0" formatCode="General">
                  <c:v>229836</c:v>
                </c:pt>
                <c:pt idx="1">
                  <c:v>229443</c:v>
                </c:pt>
                <c:pt idx="2">
                  <c:v>220862</c:v>
                </c:pt>
                <c:pt idx="3">
                  <c:v>216629.43658037068</c:v>
                </c:pt>
                <c:pt idx="4">
                  <c:v>198536.13414976984</c:v>
                </c:pt>
              </c:numCache>
            </c:numRef>
          </c:val>
        </c:ser>
        <c:ser>
          <c:idx val="3"/>
          <c:order val="3"/>
          <c:tx>
            <c:strRef>
              <c:f>将来人口の見通し!$A$34</c:f>
              <c:strCache>
                <c:ptCount val="1"/>
                <c:pt idx="0">
                  <c:v>65歳以上（老年人口）</c:v>
                </c:pt>
              </c:strCache>
            </c:strRef>
          </c:tx>
          <c:spPr>
            <a:ln>
              <a:solidFill>
                <a:srgbClr val="92D050"/>
              </a:solidFill>
            </a:ln>
          </c:spPr>
          <c:marker>
            <c:spPr>
              <a:noFill/>
              <a:ln>
                <a:solidFill>
                  <a:srgbClr val="92D050"/>
                </a:solidFill>
              </a:ln>
            </c:spPr>
          </c:marker>
          <c:dLbls>
            <c:dLbl>
              <c:idx val="3"/>
              <c:layout>
                <c:manualLayout>
                  <c:x val="-3.7635406275324974E-2"/>
                  <c:y val="-4.9282075034739824E-2"/>
                </c:manualLayout>
              </c:layout>
              <c:numFmt formatCode="#,##0_);[Red]\(#,##0\)" sourceLinked="0"/>
              <c:spPr/>
              <c:txPr>
                <a:bodyPr/>
                <a:lstStyle/>
                <a:p>
                  <a:pPr>
                    <a:defRPr/>
                  </a:pPr>
                  <a:endParaRPr lang="ja-JP"/>
                </a:p>
              </c:txPr>
              <c:dLblPos val="r"/>
              <c:showVal val="1"/>
              <c:extLst>
                <c:ext xmlns:c15="http://schemas.microsoft.com/office/drawing/2012/chart" uri="{CE6537A1-D6FC-4f65-9D91-7224C49458BB}"/>
              </c:extLst>
            </c:dLbl>
            <c:numFmt formatCode="#,##0_);[Red]\(#,##0\)" sourceLinked="0"/>
            <c:spPr>
              <a:noFill/>
              <a:ln>
                <a:noFill/>
              </a:ln>
              <a:effectLst/>
            </c:spPr>
            <c:dLblPos val="t"/>
            <c:showVal val="1"/>
            <c:extLst>
              <c:ext xmlns:c15="http://schemas.microsoft.com/office/drawing/2012/chart" uri="{CE6537A1-D6FC-4f65-9D91-7224C49458BB}">
                <c15:showLeaderLines val="0"/>
              </c:ext>
            </c:extLst>
          </c:dLbls>
          <c:cat>
            <c:strRef>
              <c:f>将来人口の見通し!$B$30:$F$30</c:f>
              <c:strCache>
                <c:ptCount val="5"/>
                <c:pt idx="0">
                  <c:v>H17</c:v>
                </c:pt>
                <c:pt idx="1">
                  <c:v>H22</c:v>
                </c:pt>
                <c:pt idx="2">
                  <c:v>H27</c:v>
                </c:pt>
                <c:pt idx="3">
                  <c:v>H37</c:v>
                </c:pt>
                <c:pt idx="4">
                  <c:v>H47</c:v>
                </c:pt>
              </c:strCache>
            </c:strRef>
          </c:cat>
          <c:val>
            <c:numRef>
              <c:f>将来人口の見通し!$B$34:$F$34</c:f>
              <c:numCache>
                <c:formatCode>0;_</c:formatCode>
                <c:ptCount val="5"/>
                <c:pt idx="0" formatCode="General">
                  <c:v>66111</c:v>
                </c:pt>
                <c:pt idx="1">
                  <c:v>76326</c:v>
                </c:pt>
                <c:pt idx="2">
                  <c:v>85480</c:v>
                </c:pt>
                <c:pt idx="3">
                  <c:v>89498.844703203809</c:v>
                </c:pt>
                <c:pt idx="4">
                  <c:v>97334.446241105266</c:v>
                </c:pt>
              </c:numCache>
            </c:numRef>
          </c:val>
        </c:ser>
        <c:marker val="1"/>
        <c:axId val="193359872"/>
        <c:axId val="193361408"/>
      </c:lineChart>
      <c:catAx>
        <c:axId val="193359872"/>
        <c:scaling>
          <c:orientation val="minMax"/>
        </c:scaling>
        <c:axPos val="b"/>
        <c:numFmt formatCode="General" sourceLinked="1"/>
        <c:tickLblPos val="nextTo"/>
        <c:crossAx val="193361408"/>
        <c:crosses val="autoZero"/>
        <c:auto val="1"/>
        <c:lblAlgn val="ctr"/>
        <c:lblOffset val="100"/>
      </c:catAx>
      <c:valAx>
        <c:axId val="193361408"/>
        <c:scaling>
          <c:orientation val="minMax"/>
        </c:scaling>
        <c:axPos val="l"/>
        <c:majorGridlines/>
        <c:numFmt formatCode="#,##0_);[Red]\(#,##0\)" sourceLinked="0"/>
        <c:tickLblPos val="nextTo"/>
        <c:crossAx val="193359872"/>
        <c:crosses val="autoZero"/>
        <c:crossBetween val="between"/>
      </c:valAx>
    </c:plotArea>
    <c:legend>
      <c:legendPos val="b"/>
      <c:layout/>
    </c:legend>
    <c:plotVisOnly val="1"/>
    <c:dispBlanksAs val="gap"/>
  </c:chart>
  <c:spPr>
    <a:noFill/>
    <a:ln>
      <a:noFill/>
    </a:ln>
  </c:spPr>
  <c:externalData r:id="rId2"/>
</c:chartSpace>
</file>

<file path=ppt/charts/chart28.xml><?xml version="1.0" encoding="utf-8"?>
<c:chartSpace xmlns:c="http://schemas.openxmlformats.org/drawingml/2006/chart" xmlns:a="http://schemas.openxmlformats.org/drawingml/2006/main" xmlns:r="http://schemas.openxmlformats.org/officeDocument/2006/relationships">
  <c:date1904 val="1"/>
  <c:lang val="ja-JP"/>
  <c:style val="13"/>
  <c:clrMapOvr bg1="lt1" tx1="dk1" bg2="lt2" tx2="dk2" accent1="accent1" accent2="accent2" accent3="accent3" accent4="accent4" accent5="accent5" accent6="accent6" hlink="hlink" folHlink="folHlink"/>
  <c:chart>
    <c:autoTitleDeleted val="1"/>
    <c:plotArea>
      <c:layout>
        <c:manualLayout>
          <c:layoutTarget val="inner"/>
          <c:xMode val="edge"/>
          <c:yMode val="edge"/>
          <c:x val="9.1103587962962973E-2"/>
          <c:y val="5.5436507936511815E-2"/>
          <c:w val="0.85744965277780882"/>
          <c:h val="0.70354920634923324"/>
        </c:manualLayout>
      </c:layout>
      <c:barChart>
        <c:barDir val="bar"/>
        <c:grouping val="percentStacked"/>
        <c:ser>
          <c:idx val="0"/>
          <c:order val="0"/>
          <c:tx>
            <c:strRef>
              <c:f>人口構成比の推移!$A$29</c:f>
              <c:strCache>
                <c:ptCount val="1"/>
                <c:pt idx="0">
                  <c:v>０歳～14歳（年少人口）</c:v>
                </c:pt>
              </c:strCache>
            </c:strRef>
          </c:tx>
          <c:spPr>
            <a:solidFill>
              <a:schemeClr val="accent6">
                <a:lumMod val="40000"/>
                <a:lumOff val="60000"/>
              </a:schemeClr>
            </a:solidFill>
          </c:spPr>
          <c:dLbls>
            <c:spPr>
              <a:noFill/>
              <a:ln>
                <a:noFill/>
              </a:ln>
              <a:effectLst/>
            </c:spPr>
            <c:dLblPos val="ctr"/>
            <c:showVal val="1"/>
            <c:extLst>
              <c:ext xmlns:c15="http://schemas.microsoft.com/office/drawing/2012/chart" uri="{CE6537A1-D6FC-4f65-9D91-7224C49458BB}">
                <c15:showLeaderLines val="0"/>
              </c:ext>
            </c:extLst>
          </c:dLbls>
          <c:cat>
            <c:strRef>
              <c:f>人口構成比の推移!$B$28:$F$28</c:f>
              <c:strCache>
                <c:ptCount val="5"/>
                <c:pt idx="0">
                  <c:v>H47</c:v>
                </c:pt>
                <c:pt idx="1">
                  <c:v>H37</c:v>
                </c:pt>
                <c:pt idx="2">
                  <c:v>H27</c:v>
                </c:pt>
                <c:pt idx="3">
                  <c:v>H22</c:v>
                </c:pt>
                <c:pt idx="4">
                  <c:v>H17</c:v>
                </c:pt>
              </c:strCache>
            </c:strRef>
          </c:cat>
          <c:val>
            <c:numRef>
              <c:f>人口構成比の推移!$B$29:$F$29</c:f>
              <c:numCache>
                <c:formatCode>0.0_ </c:formatCode>
                <c:ptCount val="5"/>
                <c:pt idx="0">
                  <c:v>10.94598612856047</c:v>
                </c:pt>
                <c:pt idx="1">
                  <c:v>12.265290663837296</c:v>
                </c:pt>
                <c:pt idx="2">
                  <c:v>13.178949277724104</c:v>
                </c:pt>
                <c:pt idx="3">
                  <c:v>13.881957314016304</c:v>
                </c:pt>
                <c:pt idx="4">
                  <c:v>14.005892813557479</c:v>
                </c:pt>
              </c:numCache>
            </c:numRef>
          </c:val>
        </c:ser>
        <c:ser>
          <c:idx val="1"/>
          <c:order val="1"/>
          <c:tx>
            <c:strRef>
              <c:f>人口構成比の推移!$A$30</c:f>
              <c:strCache>
                <c:ptCount val="1"/>
                <c:pt idx="0">
                  <c:v>15歳～64歳（生産年齢人口）</c:v>
                </c:pt>
              </c:strCache>
            </c:strRef>
          </c:tx>
          <c:spPr>
            <a:solidFill>
              <a:srgbClr val="92D050"/>
            </a:solidFill>
          </c:spPr>
          <c:dLbls>
            <c:spPr>
              <a:noFill/>
              <a:ln>
                <a:noFill/>
              </a:ln>
              <a:effectLst/>
            </c:spPr>
            <c:dLblPos val="ctr"/>
            <c:showVal val="1"/>
            <c:extLst>
              <c:ext xmlns:c15="http://schemas.microsoft.com/office/drawing/2012/chart" uri="{CE6537A1-D6FC-4f65-9D91-7224C49458BB}">
                <c15:showLeaderLines val="0"/>
              </c:ext>
            </c:extLst>
          </c:dLbls>
          <c:cat>
            <c:strRef>
              <c:f>人口構成比の推移!$B$28:$F$28</c:f>
              <c:strCache>
                <c:ptCount val="5"/>
                <c:pt idx="0">
                  <c:v>H47</c:v>
                </c:pt>
                <c:pt idx="1">
                  <c:v>H37</c:v>
                </c:pt>
                <c:pt idx="2">
                  <c:v>H27</c:v>
                </c:pt>
                <c:pt idx="3">
                  <c:v>H22</c:v>
                </c:pt>
                <c:pt idx="4">
                  <c:v>H17</c:v>
                </c:pt>
              </c:strCache>
            </c:strRef>
          </c:cat>
          <c:val>
            <c:numRef>
              <c:f>人口構成比の推移!$B$30:$F$30</c:f>
              <c:numCache>
                <c:formatCode>0.0_ </c:formatCode>
                <c:ptCount val="5"/>
                <c:pt idx="0">
                  <c:v>59.757342623241975</c:v>
                </c:pt>
                <c:pt idx="1">
                  <c:v>62.084824611251307</c:v>
                </c:pt>
                <c:pt idx="2">
                  <c:v>62.594978503186972</c:v>
                </c:pt>
                <c:pt idx="3">
                  <c:v>64.621273144106013</c:v>
                </c:pt>
                <c:pt idx="4">
                  <c:v>66.784058021548873</c:v>
                </c:pt>
              </c:numCache>
            </c:numRef>
          </c:val>
        </c:ser>
        <c:ser>
          <c:idx val="2"/>
          <c:order val="2"/>
          <c:tx>
            <c:strRef>
              <c:f>人口構成比の推移!$A$31</c:f>
              <c:strCache>
                <c:ptCount val="1"/>
                <c:pt idx="0">
                  <c:v>65歳以上（老年人口）</c:v>
                </c:pt>
              </c:strCache>
            </c:strRef>
          </c:tx>
          <c:spPr>
            <a:solidFill>
              <a:schemeClr val="accent1">
                <a:lumMod val="90000"/>
              </a:schemeClr>
            </a:solidFill>
          </c:spPr>
          <c:dLbls>
            <c:spPr>
              <a:noFill/>
              <a:ln>
                <a:noFill/>
              </a:ln>
              <a:effectLst/>
            </c:spPr>
            <c:dLblPos val="ctr"/>
            <c:showVal val="1"/>
            <c:extLst>
              <c:ext xmlns:c15="http://schemas.microsoft.com/office/drawing/2012/chart" uri="{CE6537A1-D6FC-4f65-9D91-7224C49458BB}">
                <c15:showLeaderLines val="0"/>
              </c:ext>
            </c:extLst>
          </c:dLbls>
          <c:cat>
            <c:strRef>
              <c:f>人口構成比の推移!$B$28:$F$28</c:f>
              <c:strCache>
                <c:ptCount val="5"/>
                <c:pt idx="0">
                  <c:v>H47</c:v>
                </c:pt>
                <c:pt idx="1">
                  <c:v>H37</c:v>
                </c:pt>
                <c:pt idx="2">
                  <c:v>H27</c:v>
                </c:pt>
                <c:pt idx="3">
                  <c:v>H22</c:v>
                </c:pt>
                <c:pt idx="4">
                  <c:v>H17</c:v>
                </c:pt>
              </c:strCache>
            </c:strRef>
          </c:cat>
          <c:val>
            <c:numRef>
              <c:f>人口構成比の推移!$B$31:$F$31</c:f>
              <c:numCache>
                <c:formatCode>0.0_ </c:formatCode>
                <c:ptCount val="5"/>
                <c:pt idx="0">
                  <c:v>29.296671248197189</c:v>
                </c:pt>
                <c:pt idx="1">
                  <c:v>25.649884724909175</c:v>
                </c:pt>
                <c:pt idx="2">
                  <c:v>24.226072219088927</c:v>
                </c:pt>
                <c:pt idx="3">
                  <c:v>21.496769541876592</c:v>
                </c:pt>
                <c:pt idx="4">
                  <c:v>19.21004916489419</c:v>
                </c:pt>
              </c:numCache>
            </c:numRef>
          </c:val>
        </c:ser>
        <c:overlap val="100"/>
        <c:serLines/>
        <c:axId val="193327104"/>
        <c:axId val="193328640"/>
      </c:barChart>
      <c:catAx>
        <c:axId val="193327104"/>
        <c:scaling>
          <c:orientation val="minMax"/>
        </c:scaling>
        <c:axPos val="l"/>
        <c:numFmt formatCode="General" sourceLinked="1"/>
        <c:tickLblPos val="nextTo"/>
        <c:crossAx val="193328640"/>
        <c:crosses val="autoZero"/>
        <c:auto val="1"/>
        <c:lblAlgn val="ctr"/>
        <c:lblOffset val="0"/>
      </c:catAx>
      <c:valAx>
        <c:axId val="193328640"/>
        <c:scaling>
          <c:orientation val="minMax"/>
        </c:scaling>
        <c:axPos val="b"/>
        <c:majorGridlines/>
        <c:numFmt formatCode="0%" sourceLinked="1"/>
        <c:tickLblPos val="nextTo"/>
        <c:crossAx val="193327104"/>
        <c:crosses val="autoZero"/>
        <c:crossBetween val="between"/>
      </c:valAx>
    </c:plotArea>
    <c:legend>
      <c:legendPos val="b"/>
      <c:layout>
        <c:manualLayout>
          <c:xMode val="edge"/>
          <c:yMode val="edge"/>
          <c:x val="5.8292824074074073E-2"/>
          <c:y val="0.82189761904761915"/>
          <c:w val="0.85034143518521565"/>
          <c:h val="0.11258650793650812"/>
        </c:manualLayout>
      </c:layout>
    </c:legend>
    <c:plotVisOnly val="1"/>
    <c:dispBlanksAs val="gap"/>
  </c:chart>
  <c:spPr>
    <a:noFill/>
    <a:ln>
      <a:noFill/>
    </a:ln>
  </c:spPr>
  <c:txPr>
    <a:bodyPr/>
    <a:lstStyle/>
    <a:p>
      <a:pPr>
        <a:defRPr sz="800">
          <a:latin typeface="ＭＳ ゴシック" pitchFamily="49" charset="-128"/>
          <a:ea typeface="ＭＳ ゴシック" pitchFamily="49" charset="-128"/>
        </a:defRPr>
      </a:pPr>
      <a:endParaRPr lang="ja-JP"/>
    </a:p>
  </c:txPr>
  <c:externalData r:id="rId2"/>
</c:chartSpace>
</file>

<file path=ppt/charts/chart29.xml><?xml version="1.0" encoding="utf-8"?>
<c:chartSpace xmlns:c="http://schemas.openxmlformats.org/drawingml/2006/chart" xmlns:a="http://schemas.openxmlformats.org/drawingml/2006/main" xmlns:r="http://schemas.openxmlformats.org/officeDocument/2006/relationships">
  <c:date1904 val="1"/>
  <c:lang val="ja-JP"/>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3397771672771672"/>
          <c:y val="0.10079365079365694"/>
          <c:w val="0.75724297924297923"/>
          <c:h val="0.69346984126984124"/>
        </c:manualLayout>
      </c:layout>
      <c:barChart>
        <c:barDir val="col"/>
        <c:grouping val="stacked"/>
        <c:ser>
          <c:idx val="0"/>
          <c:order val="0"/>
          <c:tx>
            <c:strRef>
              <c:f>世帯数と１世帯あたり人員!$A$32</c:f>
              <c:strCache>
                <c:ptCount val="1"/>
                <c:pt idx="0">
                  <c:v>高齢単身世帯</c:v>
                </c:pt>
              </c:strCache>
            </c:strRef>
          </c:tx>
          <c:spPr>
            <a:solidFill>
              <a:schemeClr val="accent6">
                <a:lumMod val="40000"/>
                <a:lumOff val="60000"/>
              </a:schemeClr>
            </a:solidFill>
            <a:ln>
              <a:solidFill>
                <a:schemeClr val="bg1"/>
              </a:solidFill>
            </a:ln>
          </c:spPr>
          <c:dLbls>
            <c:numFmt formatCode="#,##0_);[Red]\(#,##0\)" sourceLinked="0"/>
            <c:spPr>
              <a:noFill/>
              <a:ln>
                <a:noFill/>
              </a:ln>
              <a:effectLst/>
            </c:spPr>
            <c:txPr>
              <a:bodyPr/>
              <a:lstStyle/>
              <a:p>
                <a:pPr>
                  <a:defRPr sz="800">
                    <a:solidFill>
                      <a:schemeClr val="tx1"/>
                    </a:solidFill>
                    <a:latin typeface="ＭＳ ゴシック" panose="020B0609070205080204" pitchFamily="49" charset="-128"/>
                    <a:ea typeface="ＭＳ ゴシック" panose="020B0609070205080204" pitchFamily="49" charset="-128"/>
                  </a:defRPr>
                </a:pPr>
                <a:endParaRPr lang="ja-JP"/>
              </a:p>
            </c:txPr>
            <c:dLblPos val="ctr"/>
            <c:showVal val="1"/>
            <c:extLst>
              <c:ext xmlns:c15="http://schemas.microsoft.com/office/drawing/2012/chart" uri="{CE6537A1-D6FC-4f65-9D91-7224C49458BB}">
                <c15:showLeaderLines val="0"/>
              </c:ext>
            </c:extLst>
          </c:dLbls>
          <c:cat>
            <c:strRef>
              <c:f>世帯数と１世帯あたり人員!$B$31:$E$31</c:f>
              <c:strCache>
                <c:ptCount val="4"/>
                <c:pt idx="0">
                  <c:v>H12</c:v>
                </c:pt>
                <c:pt idx="1">
                  <c:v>H17</c:v>
                </c:pt>
                <c:pt idx="2">
                  <c:v>H22</c:v>
                </c:pt>
                <c:pt idx="3">
                  <c:v>H27</c:v>
                </c:pt>
              </c:strCache>
            </c:strRef>
          </c:cat>
          <c:val>
            <c:numRef>
              <c:f>世帯数と１世帯あたり人員!$B$32:$E$32</c:f>
              <c:numCache>
                <c:formatCode>#,##0_);[Red]\(#,##0\)</c:formatCode>
                <c:ptCount val="4"/>
                <c:pt idx="0">
                  <c:v>11890</c:v>
                </c:pt>
                <c:pt idx="1">
                  <c:v>15266</c:v>
                </c:pt>
                <c:pt idx="2">
                  <c:v>18829</c:v>
                </c:pt>
                <c:pt idx="3">
                  <c:v>21859</c:v>
                </c:pt>
              </c:numCache>
            </c:numRef>
          </c:val>
        </c:ser>
        <c:ser>
          <c:idx val="1"/>
          <c:order val="1"/>
          <c:tx>
            <c:strRef>
              <c:f>世帯数と１世帯あたり人員!$A$33</c:f>
              <c:strCache>
                <c:ptCount val="1"/>
                <c:pt idx="0">
                  <c:v>高齢夫婦世帯</c:v>
                </c:pt>
              </c:strCache>
            </c:strRef>
          </c:tx>
          <c:spPr>
            <a:solidFill>
              <a:srgbClr val="92D050"/>
            </a:solidFill>
            <a:ln>
              <a:solidFill>
                <a:schemeClr val="bg1"/>
              </a:solidFill>
            </a:ln>
          </c:spPr>
          <c:dLbls>
            <c:spPr>
              <a:noFill/>
              <a:ln>
                <a:noFill/>
              </a:ln>
              <a:effectLst/>
            </c:spPr>
            <c:txPr>
              <a:bodyPr/>
              <a:lstStyle/>
              <a:p>
                <a:pPr>
                  <a:defRPr sz="800">
                    <a:solidFill>
                      <a:schemeClr val="tx1"/>
                    </a:solidFill>
                    <a:latin typeface="ＭＳ ゴシック" panose="020B0609070205080204" pitchFamily="49" charset="-128"/>
                    <a:ea typeface="ＭＳ ゴシック" panose="020B0609070205080204" pitchFamily="49" charset="-128"/>
                  </a:defRPr>
                </a:pPr>
                <a:endParaRPr lang="ja-JP"/>
              </a:p>
            </c:txPr>
            <c:dLblPos val="ctr"/>
            <c:showVal val="1"/>
            <c:extLst>
              <c:ext xmlns:c15="http://schemas.microsoft.com/office/drawing/2012/chart" uri="{CE6537A1-D6FC-4f65-9D91-7224C49458BB}">
                <c15:showLeaderLines val="0"/>
              </c:ext>
            </c:extLst>
          </c:dLbls>
          <c:cat>
            <c:strRef>
              <c:f>世帯数と１世帯あたり人員!$B$31:$E$31</c:f>
              <c:strCache>
                <c:ptCount val="4"/>
                <c:pt idx="0">
                  <c:v>H12</c:v>
                </c:pt>
                <c:pt idx="1">
                  <c:v>H17</c:v>
                </c:pt>
                <c:pt idx="2">
                  <c:v>H22</c:v>
                </c:pt>
                <c:pt idx="3">
                  <c:v>H27</c:v>
                </c:pt>
              </c:strCache>
            </c:strRef>
          </c:cat>
          <c:val>
            <c:numRef>
              <c:f>世帯数と１世帯あたり人員!$B$33:$E$33</c:f>
              <c:numCache>
                <c:formatCode>#,##0_);[Red]\(#,##0\)</c:formatCode>
                <c:ptCount val="4"/>
                <c:pt idx="0">
                  <c:v>8387</c:v>
                </c:pt>
                <c:pt idx="1">
                  <c:v>10290</c:v>
                </c:pt>
                <c:pt idx="2">
                  <c:v>12178</c:v>
                </c:pt>
                <c:pt idx="3">
                  <c:v>13208</c:v>
                </c:pt>
              </c:numCache>
            </c:numRef>
          </c:val>
        </c:ser>
        <c:ser>
          <c:idx val="2"/>
          <c:order val="2"/>
          <c:tx>
            <c:strRef>
              <c:f>世帯数と１世帯あたり人員!$A$34</c:f>
              <c:strCache>
                <c:ptCount val="1"/>
                <c:pt idx="0">
                  <c:v>その他世帯</c:v>
                </c:pt>
              </c:strCache>
            </c:strRef>
          </c:tx>
          <c:spPr>
            <a:solidFill>
              <a:schemeClr val="accent1">
                <a:lumMod val="90000"/>
              </a:schemeClr>
            </a:solidFill>
            <a:ln>
              <a:solidFill>
                <a:schemeClr val="bg1"/>
              </a:solidFill>
            </a:ln>
          </c:spPr>
          <c:dLbls>
            <c:dLbl>
              <c:idx val="2"/>
              <c:layout>
                <c:manualLayout>
                  <c:x val="-4.1279669762641765E-3"/>
                  <c:y val="-4.1237113402061855E-2"/>
                </c:manualLayout>
              </c:layout>
              <c:dLblPos val="ctr"/>
              <c:showVal val="1"/>
              <c:extLst>
                <c:ext xmlns:c15="http://schemas.microsoft.com/office/drawing/2012/chart" uri="{CE6537A1-D6FC-4f65-9D91-7224C49458BB}"/>
              </c:extLst>
            </c:dLbl>
            <c:spPr>
              <a:noFill/>
              <a:ln>
                <a:noFill/>
              </a:ln>
              <a:effectLst/>
            </c:spPr>
            <c:txPr>
              <a:bodyPr/>
              <a:lstStyle/>
              <a:p>
                <a:pPr>
                  <a:defRPr sz="800">
                    <a:solidFill>
                      <a:schemeClr val="tx1"/>
                    </a:solidFill>
                    <a:latin typeface="ＭＳ ゴシック" panose="020B0609070205080204" pitchFamily="49" charset="-128"/>
                    <a:ea typeface="ＭＳ ゴシック" panose="020B0609070205080204" pitchFamily="49" charset="-128"/>
                  </a:defRPr>
                </a:pPr>
                <a:endParaRPr lang="ja-JP"/>
              </a:p>
            </c:txPr>
            <c:showVal val="1"/>
            <c:extLst>
              <c:ext xmlns:c15="http://schemas.microsoft.com/office/drawing/2012/chart" uri="{CE6537A1-D6FC-4f65-9D91-7224C49458BB}">
                <c15:showLeaderLines val="0"/>
              </c:ext>
            </c:extLst>
          </c:dLbls>
          <c:cat>
            <c:strRef>
              <c:f>世帯数と１世帯あたり人員!$B$31:$E$31</c:f>
              <c:strCache>
                <c:ptCount val="4"/>
                <c:pt idx="0">
                  <c:v>H12</c:v>
                </c:pt>
                <c:pt idx="1">
                  <c:v>H17</c:v>
                </c:pt>
                <c:pt idx="2">
                  <c:v>H22</c:v>
                </c:pt>
                <c:pt idx="3">
                  <c:v>H27</c:v>
                </c:pt>
              </c:strCache>
            </c:strRef>
          </c:cat>
          <c:val>
            <c:numRef>
              <c:f>世帯数と１世帯あたり人員!$B$34:$E$34</c:f>
              <c:numCache>
                <c:formatCode>#,##0_);[Red]\(#,##0\)</c:formatCode>
                <c:ptCount val="4"/>
                <c:pt idx="0">
                  <c:v>120958</c:v>
                </c:pt>
                <c:pt idx="1">
                  <c:v>121823</c:v>
                </c:pt>
                <c:pt idx="2">
                  <c:v>129139</c:v>
                </c:pt>
                <c:pt idx="3">
                  <c:v>127429</c:v>
                </c:pt>
              </c:numCache>
            </c:numRef>
          </c:val>
        </c:ser>
        <c:gapWidth val="80"/>
        <c:overlap val="100"/>
        <c:serLines/>
        <c:axId val="193548288"/>
        <c:axId val="193549824"/>
      </c:barChart>
      <c:lineChart>
        <c:grouping val="standard"/>
        <c:ser>
          <c:idx val="3"/>
          <c:order val="3"/>
          <c:tx>
            <c:strRef>
              <c:f>世帯数と１世帯あたり人員!$A$35</c:f>
              <c:strCache>
                <c:ptCount val="1"/>
              </c:strCache>
            </c:strRef>
          </c:tx>
          <c:spPr>
            <a:ln>
              <a:noFill/>
            </a:ln>
          </c:spPr>
          <c:marker>
            <c:symbol val="none"/>
          </c:marker>
          <c:dLbls>
            <c:dLbl>
              <c:idx val="0"/>
              <c:layout>
                <c:manualLayout>
                  <c:x val="-9.8370879120885255E-2"/>
                  <c:y val="-3.9519047619047655E-2"/>
                </c:manualLayout>
              </c:layout>
              <c:dLblPos val="r"/>
              <c:showVal val="1"/>
              <c:extLst>
                <c:ext xmlns:c15="http://schemas.microsoft.com/office/drawing/2012/chart" uri="{CE6537A1-D6FC-4f65-9D91-7224C49458BB}"/>
              </c:extLst>
            </c:dLbl>
            <c:dLbl>
              <c:idx val="1"/>
              <c:layout>
                <c:manualLayout>
                  <c:x val="-8.7225274725274721E-2"/>
                  <c:y val="-4.1325396825396904E-2"/>
                </c:manualLayout>
              </c:layout>
              <c:dLblPos val="r"/>
              <c:showVal val="1"/>
              <c:extLst>
                <c:ext xmlns:c15="http://schemas.microsoft.com/office/drawing/2012/chart" uri="{CE6537A1-D6FC-4f65-9D91-7224C49458BB}"/>
              </c:extLst>
            </c:dLbl>
            <c:dLbl>
              <c:idx val="2"/>
              <c:layout>
                <c:manualLayout>
                  <c:x val="-9.1101953601953584E-2"/>
                  <c:y val="-4.1325396825396904E-2"/>
                </c:manualLayout>
              </c:layout>
              <c:dLblPos val="r"/>
              <c:showVal val="1"/>
              <c:extLst>
                <c:ext xmlns:c15="http://schemas.microsoft.com/office/drawing/2012/chart" uri="{CE6537A1-D6FC-4f65-9D91-7224C49458BB}"/>
              </c:extLst>
            </c:dLbl>
            <c:dLbl>
              <c:idx val="3"/>
              <c:layout>
                <c:manualLayout>
                  <c:x val="-9.4978632478632724E-2"/>
                  <c:y val="-4.1325396825396814E-2"/>
                </c:manualLayout>
              </c:layout>
              <c:dLblPos val="r"/>
              <c:showVal val="1"/>
              <c:extLst>
                <c:ext xmlns:c15="http://schemas.microsoft.com/office/drawing/2012/chart" uri="{CE6537A1-D6FC-4f65-9D91-7224C49458BB}"/>
              </c:extLst>
            </c:dLbl>
            <c:spPr>
              <a:noFill/>
              <a:ln>
                <a:solidFill>
                  <a:srgbClr val="FF0000"/>
                </a:solidFill>
              </a:ln>
            </c:spPr>
            <c:txPr>
              <a:bodyPr/>
              <a:lstStyle/>
              <a:p>
                <a:pPr>
                  <a:defRPr sz="800">
                    <a:latin typeface="ＭＳ ゴシック" panose="020B0609070205080204" pitchFamily="49" charset="-128"/>
                    <a:ea typeface="ＭＳ ゴシック" panose="020B0609070205080204" pitchFamily="49" charset="-128"/>
                  </a:defRPr>
                </a:pPr>
                <a:endParaRPr lang="ja-JP"/>
              </a:p>
            </c:txPr>
            <c:dLblPos val="t"/>
            <c:showVal val="1"/>
            <c:extLst>
              <c:ext xmlns:c15="http://schemas.microsoft.com/office/drawing/2012/chart" uri="{CE6537A1-D6FC-4f65-9D91-7224C49458BB}">
                <c15:showLeaderLines val="0"/>
              </c:ext>
            </c:extLst>
          </c:dLbls>
          <c:cat>
            <c:strRef>
              <c:f>世帯数と１世帯あたり人員!$B$31:$E$31</c:f>
              <c:strCache>
                <c:ptCount val="4"/>
                <c:pt idx="0">
                  <c:v>H12</c:v>
                </c:pt>
                <c:pt idx="1">
                  <c:v>H17</c:v>
                </c:pt>
                <c:pt idx="2">
                  <c:v>H22</c:v>
                </c:pt>
                <c:pt idx="3">
                  <c:v>H27</c:v>
                </c:pt>
              </c:strCache>
            </c:strRef>
          </c:cat>
          <c:val>
            <c:numRef>
              <c:f>世帯数と１世帯あたり人員!$B$35:$E$35</c:f>
              <c:numCache>
                <c:formatCode>#,##0_);[Red]\(#,##0\)</c:formatCode>
                <c:ptCount val="4"/>
                <c:pt idx="0">
                  <c:v>141235</c:v>
                </c:pt>
                <c:pt idx="1">
                  <c:v>147379</c:v>
                </c:pt>
                <c:pt idx="2">
                  <c:v>160146</c:v>
                </c:pt>
                <c:pt idx="3">
                  <c:v>162496</c:v>
                </c:pt>
              </c:numCache>
            </c:numRef>
          </c:val>
        </c:ser>
        <c:marker val="1"/>
        <c:axId val="193548288"/>
        <c:axId val="193549824"/>
      </c:lineChart>
      <c:lineChart>
        <c:grouping val="standard"/>
        <c:ser>
          <c:idx val="4"/>
          <c:order val="4"/>
          <c:tx>
            <c:strRef>
              <c:f>世帯数と１世帯あたり人員!$A$36</c:f>
              <c:strCache>
                <c:ptCount val="1"/>
                <c:pt idx="0">
                  <c:v>１世帯当たりの人員</c:v>
                </c:pt>
              </c:strCache>
            </c:strRef>
          </c:tx>
          <c:spPr>
            <a:ln w="19050">
              <a:solidFill>
                <a:schemeClr val="tx1"/>
              </a:solidFill>
            </a:ln>
          </c:spPr>
          <c:marker>
            <c:symbol val="square"/>
            <c:size val="7"/>
            <c:spPr>
              <a:solidFill>
                <a:srgbClr val="FFFF00"/>
              </a:solidFill>
              <a:ln w="19050">
                <a:solidFill>
                  <a:schemeClr val="tx1"/>
                </a:solidFill>
              </a:ln>
            </c:spPr>
          </c:marker>
          <c:dLbls>
            <c:dLbl>
              <c:idx val="0"/>
              <c:layout>
                <c:manualLayout>
                  <c:x val="-2.0639834881322591E-3"/>
                  <c:y val="-1.0309278350515465E-2"/>
                </c:manualLayout>
              </c:layout>
              <c:dLblPos val="r"/>
              <c:showVal val="1"/>
              <c:extLst>
                <c:ext xmlns:c15="http://schemas.microsoft.com/office/drawing/2012/chart" uri="{CE6537A1-D6FC-4f65-9D91-7224C49458BB}"/>
              </c:extLst>
            </c:dLbl>
            <c:dLbl>
              <c:idx val="1"/>
              <c:layout>
                <c:manualLayout>
                  <c:x val="0"/>
                  <c:y val="-1.0309278350515465E-2"/>
                </c:manualLayout>
              </c:layout>
              <c:dLblPos val="r"/>
              <c:showVal val="1"/>
              <c:extLst>
                <c:ext xmlns:c15="http://schemas.microsoft.com/office/drawing/2012/chart" uri="{CE6537A1-D6FC-4f65-9D91-7224C49458BB}"/>
              </c:extLst>
            </c:dLbl>
            <c:dLbl>
              <c:idx val="2"/>
              <c:layout>
                <c:manualLayout>
                  <c:x val="0"/>
                  <c:y val="-2.0618556701030827E-2"/>
                </c:manualLayout>
              </c:layout>
              <c:dLblPos val="r"/>
              <c:showVal val="1"/>
              <c:extLst>
                <c:ext xmlns:c15="http://schemas.microsoft.com/office/drawing/2012/chart" uri="{CE6537A1-D6FC-4f65-9D91-7224C49458BB}"/>
              </c:extLst>
            </c:dLbl>
            <c:spPr>
              <a:noFill/>
              <a:ln>
                <a:noFill/>
              </a:ln>
              <a:effectLst/>
            </c:spPr>
            <c:txPr>
              <a:bodyPr/>
              <a:lstStyle/>
              <a:p>
                <a:pPr>
                  <a:defRPr sz="800">
                    <a:latin typeface="ＭＳ ゴシック" panose="020B0609070205080204" pitchFamily="49" charset="-128"/>
                    <a:ea typeface="ＭＳ ゴシック" panose="020B0609070205080204" pitchFamily="49" charset="-128"/>
                  </a:defRPr>
                </a:pPr>
                <a:endParaRPr lang="ja-JP"/>
              </a:p>
            </c:txPr>
            <c:showVal val="1"/>
            <c:extLst>
              <c:ext xmlns:c15="http://schemas.microsoft.com/office/drawing/2012/chart" uri="{CE6537A1-D6FC-4f65-9D91-7224C49458BB}">
                <c15:showLeaderLines val="0"/>
              </c:ext>
            </c:extLst>
          </c:dLbls>
          <c:cat>
            <c:strRef>
              <c:f>世帯数と１世帯あたり人員!$B$31:$E$31</c:f>
              <c:strCache>
                <c:ptCount val="4"/>
                <c:pt idx="0">
                  <c:v>H12</c:v>
                </c:pt>
                <c:pt idx="1">
                  <c:v>H17</c:v>
                </c:pt>
                <c:pt idx="2">
                  <c:v>H22</c:v>
                </c:pt>
                <c:pt idx="3">
                  <c:v>H27</c:v>
                </c:pt>
              </c:strCache>
            </c:strRef>
          </c:cat>
          <c:val>
            <c:numRef>
              <c:f>世帯数と１世帯あたり人員!$B$36:$E$36</c:f>
              <c:numCache>
                <c:formatCode>0.00_ </c:formatCode>
                <c:ptCount val="4"/>
                <c:pt idx="0">
                  <c:v>2.3779587212801361</c:v>
                </c:pt>
                <c:pt idx="1">
                  <c:v>2.3162662251744184</c:v>
                </c:pt>
                <c:pt idx="2">
                  <c:v>2.211869169382938</c:v>
                </c:pt>
                <c:pt idx="3">
                  <c:v>2.1709642083497442</c:v>
                </c:pt>
              </c:numCache>
            </c:numRef>
          </c:val>
        </c:ser>
        <c:marker val="1"/>
        <c:axId val="193551360"/>
        <c:axId val="193561344"/>
      </c:lineChart>
      <c:catAx>
        <c:axId val="193548288"/>
        <c:scaling>
          <c:orientation val="minMax"/>
        </c:scaling>
        <c:axPos val="b"/>
        <c:numFmt formatCode="General" sourceLinked="1"/>
        <c:tickLblPos val="nextTo"/>
        <c:txPr>
          <a:bodyPr/>
          <a:lstStyle/>
          <a:p>
            <a:pPr>
              <a:defRPr sz="800">
                <a:latin typeface="ＭＳ ゴシック" panose="020B0609070205080204" pitchFamily="49" charset="-128"/>
                <a:ea typeface="ＭＳ ゴシック" panose="020B0609070205080204" pitchFamily="49" charset="-128"/>
              </a:defRPr>
            </a:pPr>
            <a:endParaRPr lang="ja-JP"/>
          </a:p>
        </c:txPr>
        <c:crossAx val="193549824"/>
        <c:crosses val="autoZero"/>
        <c:auto val="1"/>
        <c:lblAlgn val="ctr"/>
        <c:lblOffset val="100"/>
      </c:catAx>
      <c:valAx>
        <c:axId val="193549824"/>
        <c:scaling>
          <c:orientation val="minMax"/>
        </c:scaling>
        <c:axPos val="l"/>
        <c:majorGridlines/>
        <c:numFmt formatCode="#,##0_);[Red]\(#,##0\)" sourceLinked="0"/>
        <c:tickLblPos val="nextTo"/>
        <c:txPr>
          <a:bodyPr/>
          <a:lstStyle/>
          <a:p>
            <a:pPr>
              <a:defRPr sz="700">
                <a:latin typeface="ＭＳ Ｐゴシック" pitchFamily="50" charset="-128"/>
                <a:ea typeface="ＭＳ Ｐゴシック" pitchFamily="50" charset="-128"/>
              </a:defRPr>
            </a:pPr>
            <a:endParaRPr lang="ja-JP"/>
          </a:p>
        </c:txPr>
        <c:crossAx val="193548288"/>
        <c:crosses val="autoZero"/>
        <c:crossBetween val="between"/>
      </c:valAx>
      <c:catAx>
        <c:axId val="193551360"/>
        <c:scaling>
          <c:orientation val="minMax"/>
        </c:scaling>
        <c:delete val="1"/>
        <c:axPos val="b"/>
        <c:numFmt formatCode="General" sourceLinked="1"/>
        <c:tickLblPos val="none"/>
        <c:crossAx val="193561344"/>
        <c:crosses val="autoZero"/>
        <c:auto val="1"/>
        <c:lblAlgn val="ctr"/>
        <c:lblOffset val="100"/>
      </c:catAx>
      <c:valAx>
        <c:axId val="193561344"/>
        <c:scaling>
          <c:orientation val="minMax"/>
        </c:scaling>
        <c:axPos val="r"/>
        <c:numFmt formatCode="0.00_ " sourceLinked="1"/>
        <c:tickLblPos val="nextTo"/>
        <c:txPr>
          <a:bodyPr/>
          <a:lstStyle/>
          <a:p>
            <a:pPr>
              <a:defRPr sz="700">
                <a:latin typeface="ＭＳ Ｐゴシック" pitchFamily="50" charset="-128"/>
                <a:ea typeface="ＭＳ Ｐゴシック" pitchFamily="50" charset="-128"/>
              </a:defRPr>
            </a:pPr>
            <a:endParaRPr lang="ja-JP"/>
          </a:p>
        </c:txPr>
        <c:crossAx val="193551360"/>
        <c:crosses val="max"/>
        <c:crossBetween val="between"/>
      </c:valAx>
    </c:plotArea>
    <c:legend>
      <c:legendPos val="b"/>
      <c:legendEntry>
        <c:idx val="3"/>
        <c:delete val="1"/>
      </c:legendEntry>
      <c:layout>
        <c:manualLayout>
          <c:xMode val="edge"/>
          <c:yMode val="edge"/>
          <c:x val="2.7045177045179267E-2"/>
          <c:y val="0.86221507936510478"/>
          <c:w val="0.80247252747252751"/>
          <c:h val="0.10754682539682539"/>
        </c:manualLayout>
      </c:layout>
      <c:txPr>
        <a:bodyPr/>
        <a:lstStyle/>
        <a:p>
          <a:pPr>
            <a:defRPr sz="800">
              <a:latin typeface="ＭＳ ゴシック" panose="020B0609070205080204" pitchFamily="49" charset="-128"/>
              <a:ea typeface="ＭＳ ゴシック" panose="020B0609070205080204" pitchFamily="49" charset="-128"/>
            </a:defRPr>
          </a:pPr>
          <a:endParaRPr lang="ja-JP"/>
        </a:p>
      </c:txPr>
    </c:legend>
    <c:plotVisOnly val="1"/>
    <c:dispBlanksAs val="gap"/>
  </c:chart>
  <c:externalData r:id="rId2"/>
  <c:userShapes r:id="rId3"/>
</c:chartSpace>
</file>

<file path=ppt/charts/chart3.xml><?xml version="1.0" encoding="utf-8"?>
<c:chartSpace xmlns:c="http://schemas.openxmlformats.org/drawingml/2006/chart" xmlns:a="http://schemas.openxmlformats.org/drawingml/2006/main" xmlns:r="http://schemas.openxmlformats.org/officeDocument/2006/relationships">
  <c:lang val="ja-JP"/>
  <c:style val="4"/>
  <c:chart>
    <c:autoTitleDeleted val="1"/>
    <c:plotArea>
      <c:layout/>
      <c:doughnutChart>
        <c:varyColors val="1"/>
        <c:ser>
          <c:idx val="0"/>
          <c:order val="0"/>
          <c:val>
            <c:numRef>
              <c:f>Sheet1!$B$10:$B$16</c:f>
              <c:numCache>
                <c:formatCode>General</c:formatCode>
                <c:ptCount val="7"/>
                <c:pt idx="0">
                  <c:v>54</c:v>
                </c:pt>
                <c:pt idx="1">
                  <c:v>19</c:v>
                </c:pt>
                <c:pt idx="2">
                  <c:v>12</c:v>
                </c:pt>
                <c:pt idx="3">
                  <c:v>10</c:v>
                </c:pt>
                <c:pt idx="4">
                  <c:v>9</c:v>
                </c:pt>
                <c:pt idx="5">
                  <c:v>4</c:v>
                </c:pt>
                <c:pt idx="6">
                  <c:v>7</c:v>
                </c:pt>
              </c:numCache>
            </c:numRef>
          </c:val>
          <c:extLst xmlns:c16r2="http://schemas.microsoft.com/office/drawing/2015/06/chart">
            <c:ext xmlns:c16="http://schemas.microsoft.com/office/drawing/2014/chart" uri="{C3380CC4-5D6E-409C-BE32-E72D297353CC}">
              <c16:uniqueId val="{00000000-D0EE-446E-A78D-A510240B6EC4}"/>
            </c:ext>
          </c:extLst>
        </c:ser>
        <c:firstSliceAng val="0"/>
        <c:holeSize val="50"/>
      </c:doughnutChart>
    </c:plotArea>
    <c:plotVisOnly val="1"/>
    <c:dispBlanksAs val="zero"/>
  </c:chart>
  <c:externalData r:id="rId1"/>
</c:chartSpace>
</file>

<file path=ppt/charts/chart30.xml><?xml version="1.0" encoding="utf-8"?>
<c:chartSpace xmlns:c="http://schemas.openxmlformats.org/drawingml/2006/chart" xmlns:a="http://schemas.openxmlformats.org/drawingml/2006/main" xmlns:r="http://schemas.openxmlformats.org/officeDocument/2006/relationships">
  <c:lang val="ja-JP"/>
  <c:clrMapOvr bg1="lt1" tx1="dk1" bg2="lt2" tx2="dk2" accent1="accent1" accent2="accent2" accent3="accent3" accent4="accent4" accent5="accent5" accent6="accent6" hlink="hlink" folHlink="folHlink"/>
  <c:chart>
    <c:autoTitleDeleted val="1"/>
    <c:plotArea>
      <c:layout/>
      <c:barChart>
        <c:barDir val="col"/>
        <c:grouping val="stacked"/>
        <c:ser>
          <c:idx val="0"/>
          <c:order val="0"/>
          <c:tx>
            <c:strRef>
              <c:f>産業別就業者数の推移!$A$31</c:f>
              <c:strCache>
                <c:ptCount val="1"/>
                <c:pt idx="0">
                  <c:v>第一次産業</c:v>
                </c:pt>
              </c:strCache>
            </c:strRef>
          </c:tx>
          <c:dLbls>
            <c:dLbl>
              <c:idx val="0"/>
              <c:layout>
                <c:manualLayout>
                  <c:x val="0"/>
                  <c:y val="-1.6963456491016691E-2"/>
                </c:manualLayout>
              </c:layout>
              <c:dLblPos val="ctr"/>
              <c:showVal val="1"/>
              <c:extLst>
                <c:ext xmlns:c15="http://schemas.microsoft.com/office/drawing/2012/chart" uri="{CE6537A1-D6FC-4f65-9D91-7224C49458BB}"/>
              </c:extLst>
            </c:dLbl>
            <c:dLbl>
              <c:idx val="1"/>
              <c:layout>
                <c:manualLayout>
                  <c:x val="0"/>
                  <c:y val="-1.6984723063464418E-2"/>
                </c:manualLayout>
              </c:layout>
              <c:dLblPos val="ctr"/>
              <c:showVal val="1"/>
              <c:extLst>
                <c:ext xmlns:c15="http://schemas.microsoft.com/office/drawing/2012/chart" uri="{CE6537A1-D6FC-4f65-9D91-7224C49458BB}"/>
              </c:extLst>
            </c:dLbl>
            <c:dLbl>
              <c:idx val="2"/>
              <c:layout>
                <c:manualLayout>
                  <c:x val="0"/>
                  <c:y val="-1.3526616865199539E-2"/>
                </c:manualLayout>
              </c:layout>
              <c:dLblPos val="ctr"/>
              <c:showVal val="1"/>
              <c:extLst>
                <c:ext xmlns:c15="http://schemas.microsoft.com/office/drawing/2012/chart" uri="{CE6537A1-D6FC-4f65-9D91-7224C49458BB}"/>
              </c:extLst>
            </c:dLbl>
            <c:dLbl>
              <c:idx val="3"/>
              <c:layout>
                <c:manualLayout>
                  <c:x val="0"/>
                  <c:y val="-1.3485429705903334E-2"/>
                </c:manualLayout>
              </c:layout>
              <c:dLblPos val="ctr"/>
              <c:showVal val="1"/>
              <c:extLst>
                <c:ext xmlns:c15="http://schemas.microsoft.com/office/drawing/2012/chart" uri="{CE6537A1-D6FC-4f65-9D91-7224C49458BB}"/>
              </c:extLst>
            </c:dLbl>
            <c:spPr>
              <a:noFill/>
              <a:ln>
                <a:noFill/>
              </a:ln>
              <a:effectLst/>
            </c:spPr>
            <c:txPr>
              <a:bodyPr/>
              <a:lstStyle/>
              <a:p>
                <a:pPr>
                  <a:defRPr sz="800">
                    <a:solidFill>
                      <a:sysClr val="windowText" lastClr="000000"/>
                    </a:solidFill>
                    <a:latin typeface="ＭＳ ゴシック" panose="020B0609070205080204" pitchFamily="49" charset="-128"/>
                    <a:ea typeface="ＭＳ ゴシック" panose="020B0609070205080204" pitchFamily="49" charset="-128"/>
                  </a:defRPr>
                </a:pPr>
                <a:endParaRPr lang="ja-JP"/>
              </a:p>
            </c:txPr>
            <c:dLblPos val="inBase"/>
            <c:showVal val="1"/>
            <c:extLst>
              <c:ext xmlns:c15="http://schemas.microsoft.com/office/drawing/2012/chart" uri="{CE6537A1-D6FC-4f65-9D91-7224C49458BB}">
                <c15:showLeaderLines val="0"/>
              </c:ext>
            </c:extLst>
          </c:dLbls>
          <c:cat>
            <c:strRef>
              <c:f>産業別就業者数の推移!$B$30:$E$30</c:f>
              <c:strCache>
                <c:ptCount val="4"/>
                <c:pt idx="0">
                  <c:v>H12</c:v>
                </c:pt>
                <c:pt idx="1">
                  <c:v>H17</c:v>
                </c:pt>
                <c:pt idx="2">
                  <c:v>H22</c:v>
                </c:pt>
                <c:pt idx="3">
                  <c:v>H27</c:v>
                </c:pt>
              </c:strCache>
            </c:strRef>
          </c:cat>
          <c:val>
            <c:numRef>
              <c:f>産業別就業者数の推移!$B$31:$E$31</c:f>
              <c:numCache>
                <c:formatCode>General</c:formatCode>
                <c:ptCount val="4"/>
                <c:pt idx="0">
                  <c:v>154</c:v>
                </c:pt>
                <c:pt idx="1">
                  <c:v>146</c:v>
                </c:pt>
                <c:pt idx="2">
                  <c:v>146</c:v>
                </c:pt>
                <c:pt idx="3">
                  <c:v>140</c:v>
                </c:pt>
              </c:numCache>
            </c:numRef>
          </c:val>
        </c:ser>
        <c:ser>
          <c:idx val="1"/>
          <c:order val="1"/>
          <c:tx>
            <c:strRef>
              <c:f>産業別就業者数の推移!$A$32</c:f>
              <c:strCache>
                <c:ptCount val="1"/>
                <c:pt idx="0">
                  <c:v>第二次産業</c:v>
                </c:pt>
              </c:strCache>
            </c:strRef>
          </c:tx>
          <c:spPr>
            <a:solidFill>
              <a:srgbClr val="92D050"/>
            </a:solidFill>
          </c:spPr>
          <c:dLbls>
            <c:dLbl>
              <c:idx val="1"/>
              <c:layout>
                <c:manualLayout>
                  <c:x val="0"/>
                  <c:y val="-1.6452251160912621E-2"/>
                </c:manualLayout>
              </c:layout>
              <c:dLblPos val="ctr"/>
              <c:showVal val="1"/>
              <c:extLst>
                <c:ext xmlns:c15="http://schemas.microsoft.com/office/drawing/2012/chart" uri="{CE6537A1-D6FC-4f65-9D91-7224C49458BB}"/>
              </c:extLst>
            </c:dLbl>
            <c:dLbl>
              <c:idx val="2"/>
              <c:layout>
                <c:manualLayout>
                  <c:x val="0"/>
                  <c:y val="-1.8407968234739887E-2"/>
                </c:manualLayout>
              </c:layout>
              <c:dLblPos val="ctr"/>
              <c:showVal val="1"/>
              <c:extLst>
                <c:ext xmlns:c15="http://schemas.microsoft.com/office/drawing/2012/chart" uri="{CE6537A1-D6FC-4f65-9D91-7224C49458BB}"/>
              </c:extLst>
            </c:dLbl>
            <c:dLbl>
              <c:idx val="3"/>
              <c:layout>
                <c:manualLayout>
                  <c:x val="0"/>
                  <c:y val="-1.3243421495390862E-2"/>
                </c:manualLayout>
              </c:layout>
              <c:dLblPos val="ctr"/>
              <c:showVal val="1"/>
              <c:extLst>
                <c:ext xmlns:c15="http://schemas.microsoft.com/office/drawing/2012/chart" uri="{CE6537A1-D6FC-4f65-9D91-7224C49458BB}"/>
              </c:extLst>
            </c:dLbl>
            <c:numFmt formatCode="#,##0_);[Red]\(#,##0\)" sourceLinked="0"/>
            <c:spPr>
              <a:noFill/>
              <a:ln>
                <a:noFill/>
              </a:ln>
              <a:effectLst/>
            </c:spPr>
            <c:txPr>
              <a:bodyPr/>
              <a:lstStyle/>
              <a:p>
                <a:pPr>
                  <a:defRPr sz="800">
                    <a:solidFill>
                      <a:schemeClr val="tx1"/>
                    </a:solidFill>
                    <a:latin typeface="ＭＳ ゴシック" panose="020B0609070205080204" pitchFamily="49" charset="-128"/>
                    <a:ea typeface="ＭＳ ゴシック" panose="020B0609070205080204" pitchFamily="49" charset="-128"/>
                  </a:defRPr>
                </a:pPr>
                <a:endParaRPr lang="ja-JP"/>
              </a:p>
            </c:txPr>
            <c:dLblPos val="inEnd"/>
            <c:showVal val="1"/>
            <c:extLst>
              <c:ext xmlns:c15="http://schemas.microsoft.com/office/drawing/2012/chart" uri="{CE6537A1-D6FC-4f65-9D91-7224C49458BB}">
                <c15:showLeaderLines val="0"/>
              </c:ext>
            </c:extLst>
          </c:dLbls>
          <c:cat>
            <c:strRef>
              <c:f>産業別就業者数の推移!$B$30:$E$30</c:f>
              <c:strCache>
                <c:ptCount val="4"/>
                <c:pt idx="0">
                  <c:v>H12</c:v>
                </c:pt>
                <c:pt idx="1">
                  <c:v>H17</c:v>
                </c:pt>
                <c:pt idx="2">
                  <c:v>H22</c:v>
                </c:pt>
                <c:pt idx="3">
                  <c:v>H27</c:v>
                </c:pt>
              </c:strCache>
            </c:strRef>
          </c:cat>
          <c:val>
            <c:numRef>
              <c:f>産業別就業者数の推移!$B$32:$E$32</c:f>
              <c:numCache>
                <c:formatCode>General</c:formatCode>
                <c:ptCount val="4"/>
                <c:pt idx="0">
                  <c:v>54113</c:v>
                </c:pt>
                <c:pt idx="1">
                  <c:v>46178</c:v>
                </c:pt>
                <c:pt idx="2">
                  <c:v>37390</c:v>
                </c:pt>
                <c:pt idx="3">
                  <c:v>35764</c:v>
                </c:pt>
              </c:numCache>
            </c:numRef>
          </c:val>
        </c:ser>
        <c:ser>
          <c:idx val="2"/>
          <c:order val="2"/>
          <c:tx>
            <c:strRef>
              <c:f>産業別就業者数の推移!$A$33</c:f>
              <c:strCache>
                <c:ptCount val="1"/>
                <c:pt idx="0">
                  <c:v>第三次産業</c:v>
                </c:pt>
              </c:strCache>
            </c:strRef>
          </c:tx>
          <c:spPr>
            <a:solidFill>
              <a:schemeClr val="accent6">
                <a:lumMod val="40000"/>
                <a:lumOff val="60000"/>
              </a:schemeClr>
            </a:solidFill>
            <a:ln>
              <a:solidFill>
                <a:schemeClr val="bg1"/>
              </a:solidFill>
            </a:ln>
          </c:spPr>
          <c:dLbls>
            <c:numFmt formatCode="#,##0_);[Red]\(#,##0\)" sourceLinked="0"/>
            <c:spPr>
              <a:noFill/>
              <a:ln>
                <a:noFill/>
              </a:ln>
              <a:effectLst/>
            </c:spPr>
            <c:txPr>
              <a:bodyPr/>
              <a:lstStyle/>
              <a:p>
                <a:pPr>
                  <a:defRPr sz="800">
                    <a:latin typeface="ＭＳ ゴシック" panose="020B0609070205080204" pitchFamily="49" charset="-128"/>
                    <a:ea typeface="ＭＳ ゴシック" panose="020B0609070205080204" pitchFamily="49" charset="-128"/>
                  </a:defRPr>
                </a:pPr>
                <a:endParaRPr lang="ja-JP"/>
              </a:p>
            </c:txPr>
            <c:dLblPos val="ctr"/>
            <c:showVal val="1"/>
            <c:extLst>
              <c:ext xmlns:c15="http://schemas.microsoft.com/office/drawing/2012/chart" uri="{CE6537A1-D6FC-4f65-9D91-7224C49458BB}">
                <c15:showLeaderLines val="0"/>
              </c:ext>
            </c:extLst>
          </c:dLbls>
          <c:cat>
            <c:strRef>
              <c:f>産業別就業者数の推移!$B$30:$E$30</c:f>
              <c:strCache>
                <c:ptCount val="4"/>
                <c:pt idx="0">
                  <c:v>H12</c:v>
                </c:pt>
                <c:pt idx="1">
                  <c:v>H17</c:v>
                </c:pt>
                <c:pt idx="2">
                  <c:v>H22</c:v>
                </c:pt>
                <c:pt idx="3">
                  <c:v>H27</c:v>
                </c:pt>
              </c:strCache>
            </c:strRef>
          </c:cat>
          <c:val>
            <c:numRef>
              <c:f>産業別就業者数の推移!$B$33:$E$33</c:f>
              <c:numCache>
                <c:formatCode>General</c:formatCode>
                <c:ptCount val="4"/>
                <c:pt idx="0">
                  <c:v>108819</c:v>
                </c:pt>
                <c:pt idx="1">
                  <c:v>112446</c:v>
                </c:pt>
                <c:pt idx="2">
                  <c:v>106517</c:v>
                </c:pt>
                <c:pt idx="3">
                  <c:v>101426</c:v>
                </c:pt>
              </c:numCache>
            </c:numRef>
          </c:val>
        </c:ser>
        <c:ser>
          <c:idx val="3"/>
          <c:order val="3"/>
          <c:tx>
            <c:strRef>
              <c:f>産業別就業者数の推移!$A$34</c:f>
              <c:strCache>
                <c:ptCount val="1"/>
                <c:pt idx="0">
                  <c:v>分類不能産業</c:v>
                </c:pt>
              </c:strCache>
            </c:strRef>
          </c:tx>
          <c:spPr>
            <a:solidFill>
              <a:schemeClr val="accent1">
                <a:lumMod val="75000"/>
              </a:schemeClr>
            </a:solidFill>
          </c:spPr>
          <c:dLbls>
            <c:dLbl>
              <c:idx val="0"/>
              <c:layout>
                <c:manualLayout>
                  <c:x val="0"/>
                  <c:y val="3.0769230769230802E-2"/>
                </c:manualLayout>
              </c:layout>
              <c:dLblPos val="ctr"/>
              <c:showVal val="1"/>
              <c:extLst>
                <c:ext xmlns:c15="http://schemas.microsoft.com/office/drawing/2012/chart" uri="{CE6537A1-D6FC-4f65-9D91-7224C49458BB}"/>
              </c:extLst>
            </c:dLbl>
            <c:dLbl>
              <c:idx val="1"/>
              <c:layout>
                <c:manualLayout>
                  <c:x val="0"/>
                  <c:y val="3.0769230769230802E-2"/>
                </c:manualLayout>
              </c:layout>
              <c:dLblPos val="ctr"/>
              <c:showVal val="1"/>
              <c:extLst>
                <c:ext xmlns:c15="http://schemas.microsoft.com/office/drawing/2012/chart" uri="{CE6537A1-D6FC-4f65-9D91-7224C49458BB}"/>
              </c:extLst>
            </c:dLbl>
            <c:dLbl>
              <c:idx val="2"/>
              <c:layout>
                <c:manualLayout>
                  <c:x val="0"/>
                  <c:y val="3.4188034188034192E-3"/>
                </c:manualLayout>
              </c:layout>
              <c:dLblPos val="ctr"/>
              <c:showVal val="1"/>
              <c:extLst>
                <c:ext xmlns:c15="http://schemas.microsoft.com/office/drawing/2012/chart" uri="{CE6537A1-D6FC-4f65-9D91-7224C49458BB}"/>
              </c:extLst>
            </c:dLbl>
            <c:numFmt formatCode="#,##0_);[Red]\(#,##0\)" sourceLinked="0"/>
            <c:spPr>
              <a:noFill/>
              <a:ln>
                <a:noFill/>
              </a:ln>
              <a:effectLst/>
            </c:spPr>
            <c:txPr>
              <a:bodyPr/>
              <a:lstStyle/>
              <a:p>
                <a:pPr>
                  <a:defRPr sz="800">
                    <a:solidFill>
                      <a:schemeClr val="tx1"/>
                    </a:solidFill>
                    <a:latin typeface="ＭＳ ゴシック" panose="020B0609070205080204" pitchFamily="49" charset="-128"/>
                    <a:ea typeface="ＭＳ ゴシック" panose="020B0609070205080204" pitchFamily="49" charset="-128"/>
                  </a:defRPr>
                </a:pPr>
                <a:endParaRPr lang="ja-JP"/>
              </a:p>
            </c:txPr>
            <c:dLblPos val="ctr"/>
            <c:showVal val="1"/>
            <c:extLst>
              <c:ext xmlns:c15="http://schemas.microsoft.com/office/drawing/2012/chart" uri="{CE6537A1-D6FC-4f65-9D91-7224C49458BB}">
                <c15:showLeaderLines val="0"/>
              </c:ext>
            </c:extLst>
          </c:dLbls>
          <c:cat>
            <c:strRef>
              <c:f>産業別就業者数の推移!$B$30:$E$30</c:f>
              <c:strCache>
                <c:ptCount val="4"/>
                <c:pt idx="0">
                  <c:v>H12</c:v>
                </c:pt>
                <c:pt idx="1">
                  <c:v>H17</c:v>
                </c:pt>
                <c:pt idx="2">
                  <c:v>H22</c:v>
                </c:pt>
                <c:pt idx="3">
                  <c:v>H27</c:v>
                </c:pt>
              </c:strCache>
            </c:strRef>
          </c:cat>
          <c:val>
            <c:numRef>
              <c:f>産業別就業者数の推移!$B$34:$E$34</c:f>
              <c:numCache>
                <c:formatCode>General</c:formatCode>
                <c:ptCount val="4"/>
                <c:pt idx="0">
                  <c:v>975</c:v>
                </c:pt>
                <c:pt idx="1">
                  <c:v>2348</c:v>
                </c:pt>
                <c:pt idx="2">
                  <c:v>14188</c:v>
                </c:pt>
                <c:pt idx="3">
                  <c:v>19040</c:v>
                </c:pt>
              </c:numCache>
            </c:numRef>
          </c:val>
        </c:ser>
        <c:ser>
          <c:idx val="4"/>
          <c:order val="4"/>
          <c:tx>
            <c:strRef>
              <c:f>産業別就業者数の推移!$A$35</c:f>
              <c:strCache>
                <c:ptCount val="1"/>
              </c:strCache>
            </c:strRef>
          </c:tx>
          <c:spPr>
            <a:noFill/>
          </c:spPr>
          <c:dLbls>
            <c:numFmt formatCode="#,##0_);[Red]\(#,##0\)" sourceLinked="0"/>
            <c:spPr>
              <a:solidFill>
                <a:schemeClr val="bg1"/>
              </a:solidFill>
              <a:ln>
                <a:solidFill>
                  <a:srgbClr val="FF0000"/>
                </a:solidFill>
              </a:ln>
            </c:spPr>
            <c:txPr>
              <a:bodyPr/>
              <a:lstStyle/>
              <a:p>
                <a:pPr>
                  <a:defRPr sz="800">
                    <a:latin typeface="ＭＳ ゴシック" panose="020B0609070205080204" pitchFamily="49" charset="-128"/>
                    <a:ea typeface="ＭＳ ゴシック" panose="020B0609070205080204" pitchFamily="49" charset="-128"/>
                  </a:defRPr>
                </a:pPr>
                <a:endParaRPr lang="ja-JP"/>
              </a:p>
            </c:txPr>
            <c:dLblPos val="inBase"/>
            <c:showVal val="1"/>
            <c:extLst>
              <c:ext xmlns:c15="http://schemas.microsoft.com/office/drawing/2012/chart" uri="{CE6537A1-D6FC-4f65-9D91-7224C49458BB}">
                <c15:showLeaderLines val="0"/>
              </c:ext>
            </c:extLst>
          </c:dLbls>
          <c:cat>
            <c:strRef>
              <c:f>産業別就業者数の推移!$B$30:$E$30</c:f>
              <c:strCache>
                <c:ptCount val="4"/>
                <c:pt idx="0">
                  <c:v>H12</c:v>
                </c:pt>
                <c:pt idx="1">
                  <c:v>H17</c:v>
                </c:pt>
                <c:pt idx="2">
                  <c:v>H22</c:v>
                </c:pt>
                <c:pt idx="3">
                  <c:v>H27</c:v>
                </c:pt>
              </c:strCache>
            </c:strRef>
          </c:cat>
          <c:val>
            <c:numRef>
              <c:f>産業別就業者数の推移!$B$35:$E$35</c:f>
              <c:numCache>
                <c:formatCode>General</c:formatCode>
                <c:ptCount val="4"/>
                <c:pt idx="0">
                  <c:v>164061</c:v>
                </c:pt>
                <c:pt idx="1">
                  <c:v>161118</c:v>
                </c:pt>
                <c:pt idx="2">
                  <c:v>158241</c:v>
                </c:pt>
                <c:pt idx="3">
                  <c:v>156370</c:v>
                </c:pt>
              </c:numCache>
            </c:numRef>
          </c:val>
        </c:ser>
        <c:gapWidth val="85"/>
        <c:overlap val="100"/>
        <c:serLines/>
        <c:axId val="194015616"/>
        <c:axId val="194017152"/>
      </c:barChart>
      <c:catAx>
        <c:axId val="194015616"/>
        <c:scaling>
          <c:orientation val="minMax"/>
        </c:scaling>
        <c:axPos val="b"/>
        <c:numFmt formatCode="General" sourceLinked="1"/>
        <c:tickLblPos val="nextTo"/>
        <c:txPr>
          <a:bodyPr/>
          <a:lstStyle/>
          <a:p>
            <a:pPr>
              <a:defRPr sz="800">
                <a:latin typeface="ＭＳ ゴシック" panose="020B0609070205080204" pitchFamily="49" charset="-128"/>
                <a:ea typeface="ＭＳ ゴシック" panose="020B0609070205080204" pitchFamily="49" charset="-128"/>
              </a:defRPr>
            </a:pPr>
            <a:endParaRPr lang="ja-JP"/>
          </a:p>
        </c:txPr>
        <c:crossAx val="194017152"/>
        <c:crosses val="autoZero"/>
        <c:auto val="1"/>
        <c:lblAlgn val="ctr"/>
        <c:lblOffset val="100"/>
      </c:catAx>
      <c:valAx>
        <c:axId val="194017152"/>
        <c:scaling>
          <c:orientation val="minMax"/>
          <c:max val="200000"/>
        </c:scaling>
        <c:axPos val="l"/>
        <c:majorGridlines/>
        <c:numFmt formatCode="#,##0_);[Red]\(#,##0\)" sourceLinked="0"/>
        <c:tickLblPos val="nextTo"/>
        <c:txPr>
          <a:bodyPr/>
          <a:lstStyle/>
          <a:p>
            <a:pPr>
              <a:defRPr sz="800">
                <a:latin typeface="ＭＳ ゴシック" panose="020B0609070205080204" pitchFamily="49" charset="-128"/>
                <a:ea typeface="ＭＳ ゴシック" panose="020B0609070205080204" pitchFamily="49" charset="-128"/>
              </a:defRPr>
            </a:pPr>
            <a:endParaRPr lang="ja-JP"/>
          </a:p>
        </c:txPr>
        <c:crossAx val="194015616"/>
        <c:crosses val="autoZero"/>
        <c:crossBetween val="between"/>
      </c:valAx>
    </c:plotArea>
    <c:legend>
      <c:legendPos val="b"/>
      <c:layout>
        <c:manualLayout>
          <c:xMode val="edge"/>
          <c:yMode val="edge"/>
          <c:x val="5.7669082125603864E-2"/>
          <c:y val="0.85610942760947406"/>
          <c:w val="0.9"/>
          <c:h val="7.4404040404040403E-2"/>
        </c:manualLayout>
      </c:layout>
      <c:txPr>
        <a:bodyPr/>
        <a:lstStyle/>
        <a:p>
          <a:pPr>
            <a:defRPr sz="800">
              <a:latin typeface="ＭＳ ゴシック" panose="020B0609070205080204" pitchFamily="49" charset="-128"/>
              <a:ea typeface="ＭＳ ゴシック" panose="020B0609070205080204" pitchFamily="49" charset="-128"/>
            </a:defRPr>
          </a:pPr>
          <a:endParaRPr lang="ja-JP"/>
        </a:p>
      </c:txPr>
    </c:legend>
    <c:plotVisOnly val="1"/>
    <c:dispBlanksAs val="gap"/>
  </c:chart>
  <c:externalData r:id="rId2"/>
  <c:userShapes r:id="rId3"/>
</c:chartSpace>
</file>

<file path=ppt/charts/chart31.xml><?xml version="1.0" encoding="utf-8"?>
<c:chartSpace xmlns:c="http://schemas.openxmlformats.org/drawingml/2006/chart" xmlns:a="http://schemas.openxmlformats.org/drawingml/2006/main" xmlns:r="http://schemas.openxmlformats.org/officeDocument/2006/relationships">
  <c:date1904 val="1"/>
  <c:lang val="ja-JP"/>
  <c:clrMapOvr bg1="lt1" tx1="dk1" bg2="lt2" tx2="dk2" accent1="accent1" accent2="accent2" accent3="accent3" accent4="accent4" accent5="accent5" accent6="accent6" hlink="hlink" folHlink="folHlink"/>
  <c:chart>
    <c:autoTitleDeleted val="1"/>
    <c:plotArea>
      <c:layout/>
      <c:pieChart>
        <c:varyColors val="1"/>
        <c:ser>
          <c:idx val="0"/>
          <c:order val="0"/>
          <c:tx>
            <c:strRef>
              <c:f>建物利用率!$B$34</c:f>
              <c:strCache>
                <c:ptCount val="1"/>
                <c:pt idx="0">
                  <c:v>業種別</c:v>
                </c:pt>
              </c:strCache>
            </c:strRef>
          </c:tx>
          <c:dPt>
            <c:idx val="1"/>
            <c:spPr>
              <a:solidFill>
                <a:srgbClr val="92D050"/>
              </a:solidFill>
            </c:spPr>
          </c:dPt>
          <c:dPt>
            <c:idx val="2"/>
            <c:spPr>
              <a:solidFill>
                <a:schemeClr val="accent6">
                  <a:lumMod val="40000"/>
                  <a:lumOff val="60000"/>
                </a:schemeClr>
              </a:solidFill>
            </c:spPr>
          </c:dPt>
          <c:dPt>
            <c:idx val="3"/>
            <c:spPr>
              <a:solidFill>
                <a:schemeClr val="accent1">
                  <a:lumMod val="75000"/>
                </a:schemeClr>
              </a:solidFill>
            </c:spPr>
          </c:dPt>
          <c:dLbls>
            <c:dLbl>
              <c:idx val="0"/>
              <c:layout>
                <c:manualLayout>
                  <c:x val="-0.15354674796748599"/>
                  <c:y val="0.18078737251745236"/>
                </c:manualLayout>
              </c:layout>
              <c:dLblPos val="bestFit"/>
              <c:showVal val="1"/>
              <c:showCatName val="1"/>
              <c:separator>
</c:separator>
              <c:extLst>
                <c:ext xmlns:c15="http://schemas.microsoft.com/office/drawing/2012/chart" uri="{CE6537A1-D6FC-4f65-9D91-7224C49458BB}"/>
              </c:extLst>
            </c:dLbl>
            <c:dLbl>
              <c:idx val="1"/>
              <c:layout>
                <c:manualLayout>
                  <c:x val="-0.16409698025551683"/>
                  <c:y val="-0.20058809715513132"/>
                </c:manualLayout>
              </c:layout>
              <c:dLblPos val="bestFit"/>
              <c:showVal val="1"/>
              <c:showCatName val="1"/>
              <c:separator>
</c:separator>
              <c:extLst>
                <c:ext xmlns:c15="http://schemas.microsoft.com/office/drawing/2012/chart" uri="{CE6537A1-D6FC-4f65-9D91-7224C49458BB}"/>
              </c:extLst>
            </c:dLbl>
            <c:dLbl>
              <c:idx val="3"/>
              <c:layout>
                <c:manualLayout>
                  <c:x val="3.8771535036778992E-2"/>
                  <c:y val="0.12212392646269819"/>
                </c:manualLayout>
              </c:layout>
              <c:dLblPos val="bestFit"/>
              <c:showVal val="1"/>
              <c:showCatName val="1"/>
              <c:separator>
</c:separator>
              <c:extLst>
                <c:ext xmlns:c15="http://schemas.microsoft.com/office/drawing/2012/chart" uri="{CE6537A1-D6FC-4f65-9D91-7224C49458BB}"/>
              </c:extLst>
            </c:dLbl>
            <c:spPr>
              <a:noFill/>
              <a:ln>
                <a:noFill/>
              </a:ln>
              <a:effectLst/>
            </c:spPr>
            <c:dLblPos val="ctr"/>
            <c:showVal val="1"/>
            <c:showCatName val="1"/>
            <c:separator>
</c:separator>
            <c:showLeaderLines val="1"/>
            <c:extLst>
              <c:ext xmlns:c15="http://schemas.microsoft.com/office/drawing/2012/chart" uri="{CE6537A1-D6FC-4f65-9D91-7224C49458BB}"/>
            </c:extLst>
          </c:dLbls>
          <c:cat>
            <c:strRef>
              <c:f>建物利用率!$C$33:$F$33</c:f>
              <c:strCache>
                <c:ptCount val="4"/>
                <c:pt idx="0">
                  <c:v>製造業</c:v>
                </c:pt>
                <c:pt idx="1">
                  <c:v>卸・小売業</c:v>
                </c:pt>
                <c:pt idx="2">
                  <c:v>サービス業</c:v>
                </c:pt>
                <c:pt idx="3">
                  <c:v>その他</c:v>
                </c:pt>
              </c:strCache>
            </c:strRef>
          </c:cat>
          <c:val>
            <c:numRef>
              <c:f>建物利用率!$C$34:$F$34</c:f>
              <c:numCache>
                <c:formatCode>0.0%</c:formatCode>
                <c:ptCount val="4"/>
                <c:pt idx="0">
                  <c:v>0.26973827168443282</c:v>
                </c:pt>
                <c:pt idx="1">
                  <c:v>0.23494173752893374</c:v>
                </c:pt>
                <c:pt idx="2">
                  <c:v>0.45179488957672703</c:v>
                </c:pt>
                <c:pt idx="3">
                  <c:v>4.3525101209912785E-2</c:v>
                </c:pt>
              </c:numCache>
            </c:numRef>
          </c:val>
        </c:ser>
        <c:dLbls>
          <c:showVal val="1"/>
        </c:dLbls>
        <c:firstSliceAng val="0"/>
      </c:pieChart>
      <c:spPr>
        <a:noFill/>
        <a:ln w="25400">
          <a:noFill/>
        </a:ln>
      </c:spPr>
    </c:plotArea>
    <c:legend>
      <c:legendPos val="b"/>
      <c:layout/>
      <c:txPr>
        <a:bodyPr/>
        <a:lstStyle/>
        <a:p>
          <a:pPr>
            <a:defRPr sz="800"/>
          </a:pPr>
          <a:endParaRPr lang="ja-JP"/>
        </a:p>
      </c:txPr>
    </c:legend>
    <c:plotVisOnly val="1"/>
    <c:dispBlanksAs val="zero"/>
  </c:chart>
  <c:externalData r:id="rId2"/>
</c:chartSpace>
</file>

<file path=ppt/charts/chart32.xml><?xml version="1.0" encoding="utf-8"?>
<c:chartSpace xmlns:c="http://schemas.openxmlformats.org/drawingml/2006/chart" xmlns:a="http://schemas.openxmlformats.org/drawingml/2006/main" xmlns:r="http://schemas.openxmlformats.org/officeDocument/2006/relationships">
  <c:lang val="ja-JP"/>
  <c:clrMapOvr bg1="lt1" tx1="dk1" bg2="lt2" tx2="dk2" accent1="accent1" accent2="accent2" accent3="accent3" accent4="accent4" accent5="accent5" accent6="accent6" hlink="hlink" folHlink="folHlink"/>
  <c:chart>
    <c:autoTitleDeleted val="1"/>
    <c:plotArea>
      <c:layout/>
      <c:pieChart>
        <c:varyColors val="1"/>
        <c:ser>
          <c:idx val="0"/>
          <c:order val="0"/>
          <c:tx>
            <c:strRef>
              <c:f>建物利用率!$B$30</c:f>
              <c:strCache>
                <c:ptCount val="1"/>
                <c:pt idx="0">
                  <c:v>建物利用率</c:v>
                </c:pt>
              </c:strCache>
            </c:strRef>
          </c:tx>
          <c:dPt>
            <c:idx val="1"/>
            <c:spPr>
              <a:solidFill>
                <a:schemeClr val="accent6">
                  <a:lumMod val="40000"/>
                  <a:lumOff val="60000"/>
                </a:schemeClr>
              </a:solidFill>
            </c:spPr>
          </c:dPt>
          <c:dPt>
            <c:idx val="2"/>
            <c:spPr>
              <a:solidFill>
                <a:schemeClr val="accent1">
                  <a:lumMod val="75000"/>
                </a:schemeClr>
              </a:solidFill>
            </c:spPr>
          </c:dPt>
          <c:dPt>
            <c:idx val="3"/>
            <c:spPr>
              <a:solidFill>
                <a:srgbClr val="92D050"/>
              </a:solidFill>
            </c:spPr>
          </c:dPt>
          <c:dLbls>
            <c:dLbl>
              <c:idx val="1"/>
              <c:layout>
                <c:manualLayout>
                  <c:x val="0.15452304737516834"/>
                  <c:y val="-0.20637335152341973"/>
                </c:manualLayout>
              </c:layout>
              <c:tx>
                <c:rich>
                  <a:bodyPr/>
                  <a:lstStyle/>
                  <a:p>
                    <a:r>
                      <a:rPr lang="ja-JP" altLang="en-US" dirty="0"/>
                      <a:t>商業
</a:t>
                    </a:r>
                    <a:r>
                      <a:rPr lang="en-US" altLang="ja-JP" dirty="0" smtClean="0"/>
                      <a:t>14.9%</a:t>
                    </a:r>
                    <a:endParaRPr lang="en-US" altLang="ja-JP" dirty="0"/>
                  </a:p>
                </c:rich>
              </c:tx>
              <c:dLblPos val="bestFit"/>
              <c:showVal val="1"/>
              <c:showCatName val="1"/>
              <c:separator>
</c:separator>
              <c:extLst>
                <c:ext xmlns:c15="http://schemas.microsoft.com/office/drawing/2012/chart" uri="{CE6537A1-D6FC-4f65-9D91-7224C49458BB}"/>
              </c:extLst>
            </c:dLbl>
            <c:dLbl>
              <c:idx val="2"/>
              <c:layout>
                <c:manualLayout>
                  <c:x val="0.20003805662256371"/>
                  <c:y val="-6.8663786569653331E-3"/>
                </c:manualLayout>
              </c:layout>
              <c:dLblPos val="bestFit"/>
              <c:showVal val="1"/>
              <c:showCatName val="1"/>
              <c:separator>
</c:separator>
              <c:extLst>
                <c:ext xmlns:c15="http://schemas.microsoft.com/office/drawing/2012/chart" uri="{CE6537A1-D6FC-4f65-9D91-7224C49458BB}"/>
              </c:extLst>
            </c:dLbl>
            <c:dLbl>
              <c:idx val="3"/>
              <c:layout>
                <c:manualLayout>
                  <c:x val="0.15953834115807336"/>
                  <c:y val="0.15813210550250886"/>
                </c:manualLayout>
              </c:layout>
              <c:dLblPos val="bestFit"/>
              <c:showVal val="1"/>
              <c:showCatName val="1"/>
              <c:separator>
</c:separator>
              <c:extLst>
                <c:ext xmlns:c15="http://schemas.microsoft.com/office/drawing/2012/chart" uri="{CE6537A1-D6FC-4f65-9D91-7224C49458BB}"/>
              </c:extLst>
            </c:dLbl>
            <c:numFmt formatCode="0.0%" sourceLinked="0"/>
            <c:spPr>
              <a:noFill/>
              <a:ln>
                <a:noFill/>
              </a:ln>
              <a:effectLst/>
            </c:spPr>
            <c:dLblPos val="ctr"/>
            <c:showVal val="1"/>
            <c:showCatName val="1"/>
            <c:separator>
</c:separator>
            <c:showLeaderLines val="1"/>
            <c:extLst>
              <c:ext xmlns:c15="http://schemas.microsoft.com/office/drawing/2012/chart" uri="{CE6537A1-D6FC-4f65-9D91-7224C49458BB}"/>
            </c:extLst>
          </c:dLbls>
          <c:cat>
            <c:strRef>
              <c:f>建物利用率!$C$29:$F$29</c:f>
              <c:strCache>
                <c:ptCount val="4"/>
                <c:pt idx="0">
                  <c:v>住居</c:v>
                </c:pt>
                <c:pt idx="1">
                  <c:v>商業</c:v>
                </c:pt>
                <c:pt idx="2">
                  <c:v>工業</c:v>
                </c:pt>
                <c:pt idx="3">
                  <c:v>その他</c:v>
                </c:pt>
              </c:strCache>
            </c:strRef>
          </c:cat>
          <c:val>
            <c:numRef>
              <c:f>建物利用率!$C$30:$F$30</c:f>
              <c:numCache>
                <c:formatCode>0.0_ </c:formatCode>
                <c:ptCount val="4"/>
                <c:pt idx="0">
                  <c:v>0.49712587655646684</c:v>
                </c:pt>
                <c:pt idx="1">
                  <c:v>0.14847182895498165</c:v>
                </c:pt>
                <c:pt idx="2">
                  <c:v>0.20647423536057721</c:v>
                </c:pt>
                <c:pt idx="3">
                  <c:v>0.14792805912800044</c:v>
                </c:pt>
              </c:numCache>
            </c:numRef>
          </c:val>
        </c:ser>
        <c:dLbls>
          <c:showVal val="1"/>
        </c:dLbls>
        <c:firstSliceAng val="0"/>
      </c:pieChart>
      <c:spPr>
        <a:noFill/>
        <a:ln w="25400">
          <a:noFill/>
        </a:ln>
      </c:spPr>
    </c:plotArea>
    <c:legend>
      <c:legendPos val="b"/>
      <c:layout>
        <c:manualLayout>
          <c:xMode val="edge"/>
          <c:yMode val="edge"/>
          <c:x val="0.21034891165173294"/>
          <c:y val="0.85635932999848463"/>
          <c:w val="0.56123381704370801"/>
          <c:h val="7.1448764589965089E-2"/>
        </c:manualLayout>
      </c:layout>
      <c:txPr>
        <a:bodyPr/>
        <a:lstStyle/>
        <a:p>
          <a:pPr>
            <a:defRPr sz="800"/>
          </a:pPr>
          <a:endParaRPr lang="ja-JP"/>
        </a:p>
      </c:txPr>
    </c:legend>
    <c:plotVisOnly val="1"/>
    <c:dispBlanksAs val="zero"/>
  </c:chart>
  <c:externalData r:id="rId2"/>
</c:chartSpace>
</file>

<file path=ppt/charts/chart33.xml><?xml version="1.0" encoding="utf-8"?>
<c:chartSpace xmlns:c="http://schemas.openxmlformats.org/drawingml/2006/chart" xmlns:a="http://schemas.openxmlformats.org/drawingml/2006/main" xmlns:r="http://schemas.openxmlformats.org/officeDocument/2006/relationships">
  <c:date1904 val="1"/>
  <c:lang val="ja-JP"/>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8764517195767241"/>
          <c:y val="5.5996472663139334E-2"/>
          <c:w val="0.64990806878306884"/>
          <c:h val="0.7877673561006896"/>
        </c:manualLayout>
      </c:layout>
      <c:pieChart>
        <c:varyColors val="1"/>
        <c:ser>
          <c:idx val="0"/>
          <c:order val="0"/>
          <c:tx>
            <c:strRef>
              <c:f>建物利用率!$B$32</c:f>
              <c:strCache>
                <c:ptCount val="1"/>
                <c:pt idx="0">
                  <c:v>非建物用途</c:v>
                </c:pt>
              </c:strCache>
            </c:strRef>
          </c:tx>
          <c:dPt>
            <c:idx val="1"/>
            <c:spPr>
              <a:solidFill>
                <a:schemeClr val="accent6">
                  <a:lumMod val="40000"/>
                  <a:lumOff val="60000"/>
                </a:schemeClr>
              </a:solidFill>
            </c:spPr>
          </c:dPt>
          <c:dPt>
            <c:idx val="2"/>
            <c:spPr>
              <a:solidFill>
                <a:srgbClr val="92D050"/>
              </a:solidFill>
            </c:spPr>
          </c:dPt>
          <c:dPt>
            <c:idx val="3"/>
            <c:spPr>
              <a:solidFill>
                <a:srgbClr val="00B050"/>
              </a:solidFill>
            </c:spPr>
          </c:dPt>
          <c:dPt>
            <c:idx val="4"/>
            <c:spPr>
              <a:solidFill>
                <a:schemeClr val="accent1">
                  <a:lumMod val="75000"/>
                </a:schemeClr>
              </a:solidFill>
            </c:spPr>
          </c:dPt>
          <c:dLbls>
            <c:dLbl>
              <c:idx val="1"/>
              <c:layout>
                <c:manualLayout>
                  <c:x val="0.12422189153439153"/>
                  <c:y val="-0.1606942440275774"/>
                </c:manualLayout>
              </c:layout>
              <c:dLblPos val="bestFit"/>
              <c:showVal val="1"/>
              <c:showCatName val="1"/>
              <c:separator>
</c:separator>
              <c:extLst>
                <c:ext xmlns:c15="http://schemas.microsoft.com/office/drawing/2012/chart" uri="{CE6537A1-D6FC-4f65-9D91-7224C49458BB}"/>
              </c:extLst>
            </c:dLbl>
            <c:dLbl>
              <c:idx val="2"/>
              <c:layout>
                <c:manualLayout>
                  <c:x val="0.17575165343915342"/>
                  <c:y val="-5.0470578803912154E-2"/>
                </c:manualLayout>
              </c:layout>
              <c:tx>
                <c:rich>
                  <a:bodyPr/>
                  <a:lstStyle/>
                  <a:p>
                    <a:r>
                      <a:rPr lang="ja-JP" altLang="en-US" dirty="0" smtClean="0"/>
                      <a:t>公園緑地</a:t>
                    </a:r>
                    <a:r>
                      <a:rPr lang="ja-JP" altLang="en-US" dirty="0"/>
                      <a:t>
</a:t>
                    </a:r>
                    <a:r>
                      <a:rPr lang="en-US" altLang="ja-JP" dirty="0"/>
                      <a:t>12.0%</a:t>
                    </a:r>
                    <a:endParaRPr lang="ja-JP" altLang="en-US" dirty="0"/>
                  </a:p>
                </c:rich>
              </c:tx>
              <c:dLblPos val="bestFit"/>
              <c:showVal val="1"/>
              <c:showCatName val="1"/>
              <c:separator>
</c:separator>
              <c:extLst>
                <c:ext xmlns:c15="http://schemas.microsoft.com/office/drawing/2012/chart" uri="{CE6537A1-D6FC-4f65-9D91-7224C49458BB}"/>
              </c:extLst>
            </c:dLbl>
            <c:dLbl>
              <c:idx val="3"/>
              <c:layout>
                <c:manualLayout>
                  <c:x val="0.13262098038352019"/>
                  <c:y val="1.1708832123175137E-2"/>
                </c:manualLayout>
              </c:layout>
              <c:dLblPos val="bestFit"/>
              <c:showVal val="1"/>
              <c:showCatName val="1"/>
              <c:separator>
</c:separator>
              <c:extLst>
                <c:ext xmlns:c15="http://schemas.microsoft.com/office/drawing/2012/chart" uri="{CE6537A1-D6FC-4f65-9D91-7224C49458BB}"/>
              </c:extLst>
            </c:dLbl>
            <c:spPr>
              <a:noFill/>
              <a:ln>
                <a:noFill/>
              </a:ln>
              <a:effectLst/>
            </c:spPr>
            <c:dLblPos val="ctr"/>
            <c:showVal val="1"/>
            <c:showCatName val="1"/>
            <c:separator>
</c:separator>
            <c:showLeaderLines val="1"/>
            <c:extLst>
              <c:ext xmlns:c15="http://schemas.microsoft.com/office/drawing/2012/chart" uri="{CE6537A1-D6FC-4f65-9D91-7224C49458BB}"/>
            </c:extLst>
          </c:dLbls>
          <c:cat>
            <c:strRef>
              <c:f>建物利用率!$C$31:$G$31</c:f>
              <c:strCache>
                <c:ptCount val="5"/>
                <c:pt idx="0">
                  <c:v>道路</c:v>
                </c:pt>
                <c:pt idx="1">
                  <c:v>水面</c:v>
                </c:pt>
                <c:pt idx="2">
                  <c:v>公園緑地</c:v>
                </c:pt>
                <c:pt idx="3">
                  <c:v>農地</c:v>
                </c:pt>
                <c:pt idx="4">
                  <c:v>その他</c:v>
                </c:pt>
              </c:strCache>
            </c:strRef>
          </c:cat>
          <c:val>
            <c:numRef>
              <c:f>建物利用率!$C$32:$G$32</c:f>
              <c:numCache>
                <c:formatCode>0.0%</c:formatCode>
                <c:ptCount val="5"/>
                <c:pt idx="0">
                  <c:v>0.56186904578416319</c:v>
                </c:pt>
                <c:pt idx="1">
                  <c:v>6.8581046667345769E-2</c:v>
                </c:pt>
                <c:pt idx="2">
                  <c:v>0.1203753579262728</c:v>
                </c:pt>
                <c:pt idx="3">
                  <c:v>2.3448603947548767E-2</c:v>
                </c:pt>
                <c:pt idx="4">
                  <c:v>0.22572594567467202</c:v>
                </c:pt>
              </c:numCache>
            </c:numRef>
          </c:val>
        </c:ser>
        <c:dLbls>
          <c:showVal val="1"/>
        </c:dLbls>
        <c:firstSliceAng val="0"/>
      </c:pieChart>
      <c:spPr>
        <a:noFill/>
        <a:ln w="25400">
          <a:noFill/>
        </a:ln>
      </c:spPr>
    </c:plotArea>
    <c:legend>
      <c:legendPos val="b"/>
      <c:layout>
        <c:manualLayout>
          <c:xMode val="edge"/>
          <c:yMode val="edge"/>
          <c:x val="0.15499371693121691"/>
          <c:y val="0.85824955908290002"/>
          <c:w val="0.72361011904761907"/>
          <c:h val="7.5572791406124884E-2"/>
        </c:manualLayout>
      </c:layout>
      <c:txPr>
        <a:bodyPr/>
        <a:lstStyle/>
        <a:p>
          <a:pPr>
            <a:defRPr sz="800"/>
          </a:pPr>
          <a:endParaRPr lang="ja-JP"/>
        </a:p>
      </c:txPr>
    </c:legend>
    <c:plotVisOnly val="1"/>
    <c:dispBlanksAs val="zero"/>
  </c:chart>
  <c:externalData r:id="rId2"/>
</c:chartSpace>
</file>

<file path=ppt/charts/chart34.xml><?xml version="1.0" encoding="utf-8"?>
<c:chartSpace xmlns:c="http://schemas.openxmlformats.org/drawingml/2006/chart" xmlns:a="http://schemas.openxmlformats.org/drawingml/2006/main" xmlns:r="http://schemas.openxmlformats.org/officeDocument/2006/relationships">
  <c:lang val="ja-JP"/>
  <c:clrMapOvr bg1="lt1" tx1="dk1" bg2="lt2" tx2="dk2" accent1="accent1" accent2="accent2" accent3="accent3" accent4="accent4" accent5="accent5" accent6="accent6" hlink="hlink" folHlink="folHlink"/>
  <c:chart>
    <c:autoTitleDeleted val="1"/>
    <c:plotArea>
      <c:layout/>
      <c:lineChart>
        <c:grouping val="standard"/>
        <c:ser>
          <c:idx val="0"/>
          <c:order val="0"/>
          <c:tx>
            <c:strRef>
              <c:f>将来人口の見通し!$A$31</c:f>
              <c:strCache>
                <c:ptCount val="1"/>
                <c:pt idx="0">
                  <c:v>総合計</c:v>
                </c:pt>
              </c:strCache>
            </c:strRef>
          </c:tx>
          <c:spPr>
            <a:ln>
              <a:solidFill>
                <a:schemeClr val="accent6">
                  <a:lumMod val="40000"/>
                  <a:lumOff val="60000"/>
                </a:schemeClr>
              </a:solidFill>
            </a:ln>
          </c:spPr>
          <c:marker>
            <c:spPr>
              <a:solidFill>
                <a:schemeClr val="accent6">
                  <a:lumMod val="40000"/>
                  <a:lumOff val="60000"/>
                </a:schemeClr>
              </a:solidFill>
              <a:ln>
                <a:solidFill>
                  <a:schemeClr val="accent6">
                    <a:lumMod val="40000"/>
                    <a:lumOff val="60000"/>
                  </a:schemeClr>
                </a:solidFill>
              </a:ln>
            </c:spPr>
          </c:marker>
          <c:dLbls>
            <c:numFmt formatCode="#,##0_);[Red]\(#,##0\)" sourceLinked="0"/>
            <c:spPr>
              <a:noFill/>
              <a:ln>
                <a:noFill/>
              </a:ln>
              <a:effectLst/>
            </c:spPr>
            <c:dLblPos val="t"/>
            <c:showVal val="1"/>
            <c:extLst>
              <c:ext xmlns:c15="http://schemas.microsoft.com/office/drawing/2012/chart" uri="{CE6537A1-D6FC-4f65-9D91-7224C49458BB}">
                <c15:showLeaderLines val="0"/>
              </c:ext>
            </c:extLst>
          </c:dLbls>
          <c:cat>
            <c:strRef>
              <c:f>将来人口の見通し!$B$30:$F$30</c:f>
              <c:strCache>
                <c:ptCount val="5"/>
                <c:pt idx="0">
                  <c:v>H17</c:v>
                </c:pt>
                <c:pt idx="1">
                  <c:v>H22</c:v>
                </c:pt>
                <c:pt idx="2">
                  <c:v>H27</c:v>
                </c:pt>
                <c:pt idx="3">
                  <c:v>H37</c:v>
                </c:pt>
                <c:pt idx="4">
                  <c:v>H47</c:v>
                </c:pt>
              </c:strCache>
            </c:strRef>
          </c:cat>
          <c:val>
            <c:numRef>
              <c:f>将来人口の見通し!$B$31:$F$31</c:f>
              <c:numCache>
                <c:formatCode>0;_</c:formatCode>
                <c:ptCount val="5"/>
                <c:pt idx="0" formatCode="General">
                  <c:v>266790</c:v>
                </c:pt>
                <c:pt idx="1">
                  <c:v>293000</c:v>
                </c:pt>
                <c:pt idx="2">
                  <c:v>320406</c:v>
                </c:pt>
                <c:pt idx="3">
                  <c:v>316594.23186512815</c:v>
                </c:pt>
                <c:pt idx="4">
                  <c:v>312310.60022986284</c:v>
                </c:pt>
              </c:numCache>
            </c:numRef>
          </c:val>
        </c:ser>
        <c:ser>
          <c:idx val="1"/>
          <c:order val="1"/>
          <c:tx>
            <c:strRef>
              <c:f>将来人口の見通し!$A$32</c:f>
              <c:strCache>
                <c:ptCount val="1"/>
                <c:pt idx="0">
                  <c:v>０～14歳（年少人口）</c:v>
                </c:pt>
              </c:strCache>
            </c:strRef>
          </c:tx>
          <c:spPr>
            <a:ln>
              <a:solidFill>
                <a:schemeClr val="accent1">
                  <a:lumMod val="90000"/>
                </a:schemeClr>
              </a:solidFill>
            </a:ln>
          </c:spPr>
          <c:marker>
            <c:spPr>
              <a:solidFill>
                <a:schemeClr val="accent1">
                  <a:lumMod val="90000"/>
                </a:schemeClr>
              </a:solidFill>
              <a:ln>
                <a:solidFill>
                  <a:schemeClr val="accent1">
                    <a:lumMod val="90000"/>
                  </a:schemeClr>
                </a:solidFill>
              </a:ln>
            </c:spPr>
          </c:marker>
          <c:dLbls>
            <c:dLbl>
              <c:idx val="0"/>
              <c:layout>
                <c:manualLayout>
                  <c:x val="-4.5672989290611914E-2"/>
                  <c:y val="2.8985679801526412E-2"/>
                </c:manualLayout>
              </c:layout>
              <c:numFmt formatCode="#,##0_);[Red]\(#,##0\)" sourceLinked="0"/>
              <c:spPr/>
              <c:txPr>
                <a:bodyPr/>
                <a:lstStyle/>
                <a:p>
                  <a:pPr>
                    <a:defRPr/>
                  </a:pPr>
                  <a:endParaRPr lang="ja-JP"/>
                </a:p>
              </c:txPr>
              <c:dLblPos val="r"/>
              <c:showVal val="1"/>
              <c:extLst>
                <c:ext xmlns:c15="http://schemas.microsoft.com/office/drawing/2012/chart" uri="{CE6537A1-D6FC-4f65-9D91-7224C49458BB}"/>
              </c:extLst>
            </c:dLbl>
            <c:dLbl>
              <c:idx val="1"/>
              <c:layout>
                <c:manualLayout>
                  <c:x val="-5.0305767197696534E-2"/>
                  <c:y val="2.8985679801526412E-2"/>
                </c:manualLayout>
              </c:layout>
              <c:numFmt formatCode="#,##0_);[Red]\(#,##0\)" sourceLinked="0"/>
              <c:spPr/>
              <c:txPr>
                <a:bodyPr/>
                <a:lstStyle/>
                <a:p>
                  <a:pPr>
                    <a:defRPr/>
                  </a:pPr>
                  <a:endParaRPr lang="ja-JP"/>
                </a:p>
              </c:txPr>
              <c:dLblPos val="r"/>
              <c:showVal val="1"/>
              <c:extLst>
                <c:ext xmlns:c15="http://schemas.microsoft.com/office/drawing/2012/chart" uri="{CE6537A1-D6FC-4f65-9D91-7224C49458BB}"/>
              </c:extLst>
            </c:dLbl>
            <c:dLbl>
              <c:idx val="2"/>
              <c:layout>
                <c:manualLayout>
                  <c:x val="-4.6275725386493646E-2"/>
                  <c:y val="3.5002332753894652E-2"/>
                </c:manualLayout>
              </c:layout>
              <c:dLblPos val="r"/>
              <c:showVal val="1"/>
              <c:extLst>
                <c:ext xmlns:c15="http://schemas.microsoft.com/office/drawing/2012/chart" uri="{CE6537A1-D6FC-4f65-9D91-7224C49458BB}"/>
              </c:extLst>
            </c:dLbl>
            <c:dLbl>
              <c:idx val="3"/>
              <c:layout>
                <c:manualLayout>
                  <c:x val="-3.9598131535629411E-2"/>
                  <c:y val="3.5002332753894652E-2"/>
                </c:manualLayout>
              </c:layout>
              <c:dLblPos val="r"/>
              <c:showVal val="1"/>
              <c:extLst>
                <c:ext xmlns:c15="http://schemas.microsoft.com/office/drawing/2012/chart" uri="{CE6537A1-D6FC-4f65-9D91-7224C49458BB}"/>
              </c:extLst>
            </c:dLbl>
            <c:dLbl>
              <c:idx val="4"/>
              <c:layout>
                <c:manualLayout>
                  <c:x val="-8.4360268982595268E-3"/>
                  <c:y val="2.3801586272647338E-2"/>
                </c:manualLayout>
              </c:layout>
              <c:dLblPos val="r"/>
              <c:showVal val="1"/>
              <c:extLst>
                <c:ext xmlns:c15="http://schemas.microsoft.com/office/drawing/2012/chart" uri="{CE6537A1-D6FC-4f65-9D91-7224C49458BB}"/>
              </c:extLst>
            </c:dLbl>
            <c:numFmt formatCode="#,##0_);[Red]\(#,##0\)" sourceLinked="0"/>
            <c:spPr>
              <a:noFill/>
              <a:ln>
                <a:noFill/>
              </a:ln>
              <a:effectLst/>
            </c:spPr>
            <c:dLblPos val="t"/>
            <c:showVal val="1"/>
            <c:extLst>
              <c:ext xmlns:c15="http://schemas.microsoft.com/office/drawing/2012/chart" uri="{CE6537A1-D6FC-4f65-9D91-7224C49458BB}">
                <c15:showLeaderLines val="0"/>
              </c:ext>
            </c:extLst>
          </c:dLbls>
          <c:cat>
            <c:strRef>
              <c:f>将来人口の見通し!$B$30:$F$30</c:f>
              <c:strCache>
                <c:ptCount val="5"/>
                <c:pt idx="0">
                  <c:v>H17</c:v>
                </c:pt>
                <c:pt idx="1">
                  <c:v>H22</c:v>
                </c:pt>
                <c:pt idx="2">
                  <c:v>H27</c:v>
                </c:pt>
                <c:pt idx="3">
                  <c:v>H37</c:v>
                </c:pt>
                <c:pt idx="4">
                  <c:v>H47</c:v>
                </c:pt>
              </c:strCache>
            </c:strRef>
          </c:cat>
          <c:val>
            <c:numRef>
              <c:f>将来人口の見通し!$B$32:$F$32</c:f>
              <c:numCache>
                <c:formatCode>0;_</c:formatCode>
                <c:ptCount val="5"/>
                <c:pt idx="0" formatCode="General">
                  <c:v>24436</c:v>
                </c:pt>
                <c:pt idx="1">
                  <c:v>26848</c:v>
                </c:pt>
                <c:pt idx="2">
                  <c:v>30085</c:v>
                </c:pt>
                <c:pt idx="3">
                  <c:v>28748.954428076657</c:v>
                </c:pt>
                <c:pt idx="4">
                  <c:v>23974.872982486952</c:v>
                </c:pt>
              </c:numCache>
            </c:numRef>
          </c:val>
        </c:ser>
        <c:ser>
          <c:idx val="2"/>
          <c:order val="2"/>
          <c:tx>
            <c:strRef>
              <c:f>将来人口の見通し!$A$33</c:f>
              <c:strCache>
                <c:ptCount val="1"/>
                <c:pt idx="0">
                  <c:v>15～64歳（生産年齢人口）</c:v>
                </c:pt>
              </c:strCache>
            </c:strRef>
          </c:tx>
          <c:spPr>
            <a:ln>
              <a:solidFill>
                <a:schemeClr val="accent1">
                  <a:lumMod val="75000"/>
                </a:schemeClr>
              </a:solidFill>
            </a:ln>
          </c:spPr>
          <c:marker>
            <c:spPr>
              <a:solidFill>
                <a:schemeClr val="accent1">
                  <a:lumMod val="75000"/>
                </a:schemeClr>
              </a:solidFill>
              <a:ln>
                <a:solidFill>
                  <a:schemeClr val="accent1">
                    <a:lumMod val="75000"/>
                  </a:schemeClr>
                </a:solidFill>
              </a:ln>
            </c:spPr>
          </c:marker>
          <c:dLbls>
            <c:dLbl>
              <c:idx val="3"/>
              <c:layout>
                <c:manualLayout>
                  <c:x val="-4.8486707566462166E-2"/>
                  <c:y val="-5.1988019569842885E-2"/>
                </c:manualLayout>
              </c:layout>
              <c:numFmt formatCode="#,##0_);[Red]\(#,##0\)" sourceLinked="0"/>
              <c:spPr/>
              <c:txPr>
                <a:bodyPr/>
                <a:lstStyle/>
                <a:p>
                  <a:pPr>
                    <a:defRPr/>
                  </a:pPr>
                  <a:endParaRPr lang="ja-JP"/>
                </a:p>
              </c:txPr>
              <c:dLblPos val="r"/>
              <c:showVal val="1"/>
              <c:extLst>
                <c:ext xmlns:c15="http://schemas.microsoft.com/office/drawing/2012/chart" uri="{CE6537A1-D6FC-4f65-9D91-7224C49458BB}"/>
              </c:extLst>
            </c:dLbl>
            <c:numFmt formatCode="#,##0_);[Red]\(#,##0\)" sourceLinked="0"/>
            <c:spPr>
              <a:noFill/>
              <a:ln>
                <a:noFill/>
              </a:ln>
              <a:effectLst/>
            </c:spPr>
            <c:dLblPos val="t"/>
            <c:showVal val="1"/>
            <c:extLst>
              <c:ext xmlns:c15="http://schemas.microsoft.com/office/drawing/2012/chart" uri="{CE6537A1-D6FC-4f65-9D91-7224C49458BB}">
                <c15:showLeaderLines val="0"/>
              </c:ext>
            </c:extLst>
          </c:dLbls>
          <c:cat>
            <c:strRef>
              <c:f>将来人口の見通し!$B$30:$F$30</c:f>
              <c:strCache>
                <c:ptCount val="5"/>
                <c:pt idx="0">
                  <c:v>H17</c:v>
                </c:pt>
                <c:pt idx="1">
                  <c:v>H22</c:v>
                </c:pt>
                <c:pt idx="2">
                  <c:v>H27</c:v>
                </c:pt>
                <c:pt idx="3">
                  <c:v>H37</c:v>
                </c:pt>
                <c:pt idx="4">
                  <c:v>H47</c:v>
                </c:pt>
              </c:strCache>
            </c:strRef>
          </c:cat>
          <c:val>
            <c:numRef>
              <c:f>将来人口の見通し!$B$33:$F$33</c:f>
              <c:numCache>
                <c:formatCode>0;_</c:formatCode>
                <c:ptCount val="5"/>
                <c:pt idx="0" formatCode="General">
                  <c:v>180195</c:v>
                </c:pt>
                <c:pt idx="1">
                  <c:v>208226</c:v>
                </c:pt>
                <c:pt idx="2">
                  <c:v>221750</c:v>
                </c:pt>
                <c:pt idx="3">
                  <c:v>218242.64415862155</c:v>
                </c:pt>
                <c:pt idx="4">
                  <c:v>210297.98016948771</c:v>
                </c:pt>
              </c:numCache>
            </c:numRef>
          </c:val>
        </c:ser>
        <c:ser>
          <c:idx val="3"/>
          <c:order val="3"/>
          <c:tx>
            <c:strRef>
              <c:f>将来人口の見通し!$A$34</c:f>
              <c:strCache>
                <c:ptCount val="1"/>
                <c:pt idx="0">
                  <c:v>65歳以上（老年人口）</c:v>
                </c:pt>
              </c:strCache>
            </c:strRef>
          </c:tx>
          <c:spPr>
            <a:ln>
              <a:solidFill>
                <a:srgbClr val="92D050"/>
              </a:solidFill>
            </a:ln>
          </c:spPr>
          <c:marker>
            <c:spPr>
              <a:noFill/>
              <a:ln>
                <a:solidFill>
                  <a:srgbClr val="92D050"/>
                </a:solidFill>
              </a:ln>
            </c:spPr>
          </c:marker>
          <c:dLbls>
            <c:dLbl>
              <c:idx val="3"/>
              <c:layout>
                <c:manualLayout>
                  <c:x val="-3.7635406275325002E-2"/>
                  <c:y val="-4.9282075034739539E-2"/>
                </c:manualLayout>
              </c:layout>
              <c:numFmt formatCode="#,##0_);[Red]\(#,##0\)" sourceLinked="0"/>
              <c:spPr/>
              <c:txPr>
                <a:bodyPr/>
                <a:lstStyle/>
                <a:p>
                  <a:pPr>
                    <a:defRPr/>
                  </a:pPr>
                  <a:endParaRPr lang="ja-JP"/>
                </a:p>
              </c:txPr>
              <c:dLblPos val="r"/>
              <c:showVal val="1"/>
              <c:extLst>
                <c:ext xmlns:c15="http://schemas.microsoft.com/office/drawing/2012/chart" uri="{CE6537A1-D6FC-4f65-9D91-7224C49458BB}"/>
              </c:extLst>
            </c:dLbl>
            <c:numFmt formatCode="#,##0_);[Red]\(#,##0\)" sourceLinked="0"/>
            <c:spPr>
              <a:noFill/>
              <a:ln>
                <a:noFill/>
              </a:ln>
              <a:effectLst/>
            </c:spPr>
            <c:dLblPos val="t"/>
            <c:showVal val="1"/>
            <c:extLst>
              <c:ext xmlns:c15="http://schemas.microsoft.com/office/drawing/2012/chart" uri="{CE6537A1-D6FC-4f65-9D91-7224C49458BB}">
                <c15:showLeaderLines val="0"/>
              </c:ext>
            </c:extLst>
          </c:dLbls>
          <c:cat>
            <c:strRef>
              <c:f>将来人口の見通し!$B$30:$F$30</c:f>
              <c:strCache>
                <c:ptCount val="5"/>
                <c:pt idx="0">
                  <c:v>H17</c:v>
                </c:pt>
                <c:pt idx="1">
                  <c:v>H22</c:v>
                </c:pt>
                <c:pt idx="2">
                  <c:v>H27</c:v>
                </c:pt>
                <c:pt idx="3">
                  <c:v>H37</c:v>
                </c:pt>
                <c:pt idx="4">
                  <c:v>H47</c:v>
                </c:pt>
              </c:strCache>
            </c:strRef>
          </c:cat>
          <c:val>
            <c:numRef>
              <c:f>将来人口の見通し!$B$34:$F$34</c:f>
              <c:numCache>
                <c:formatCode>0;_</c:formatCode>
                <c:ptCount val="5"/>
                <c:pt idx="0" formatCode="General">
                  <c:v>48798</c:v>
                </c:pt>
                <c:pt idx="1">
                  <c:v>54933</c:v>
                </c:pt>
                <c:pt idx="2">
                  <c:v>62148</c:v>
                </c:pt>
                <c:pt idx="3">
                  <c:v>69602.633278430003</c:v>
                </c:pt>
                <c:pt idx="4">
                  <c:v>78037.747077888213</c:v>
                </c:pt>
              </c:numCache>
            </c:numRef>
          </c:val>
        </c:ser>
        <c:marker val="1"/>
        <c:axId val="195546112"/>
        <c:axId val="195436928"/>
      </c:lineChart>
      <c:catAx>
        <c:axId val="195546112"/>
        <c:scaling>
          <c:orientation val="minMax"/>
        </c:scaling>
        <c:axPos val="b"/>
        <c:numFmt formatCode="General" sourceLinked="1"/>
        <c:tickLblPos val="nextTo"/>
        <c:crossAx val="195436928"/>
        <c:crosses val="autoZero"/>
        <c:auto val="1"/>
        <c:lblAlgn val="ctr"/>
        <c:lblOffset val="100"/>
      </c:catAx>
      <c:valAx>
        <c:axId val="195436928"/>
        <c:scaling>
          <c:orientation val="minMax"/>
        </c:scaling>
        <c:axPos val="l"/>
        <c:majorGridlines/>
        <c:numFmt formatCode="#,##0_);[Red]\(#,##0\)" sourceLinked="0"/>
        <c:tickLblPos val="nextTo"/>
        <c:crossAx val="195546112"/>
        <c:crosses val="autoZero"/>
        <c:crossBetween val="between"/>
      </c:valAx>
    </c:plotArea>
    <c:legend>
      <c:legendPos val="b"/>
      <c:layout/>
    </c:legend>
    <c:plotVisOnly val="1"/>
    <c:dispBlanksAs val="gap"/>
  </c:chart>
  <c:spPr>
    <a:noFill/>
    <a:ln>
      <a:noFill/>
    </a:ln>
  </c:spPr>
  <c:externalData r:id="rId2"/>
</c:chartSpace>
</file>

<file path=ppt/charts/chart35.xml><?xml version="1.0" encoding="utf-8"?>
<c:chartSpace xmlns:c="http://schemas.openxmlformats.org/drawingml/2006/chart" xmlns:a="http://schemas.openxmlformats.org/drawingml/2006/main" xmlns:r="http://schemas.openxmlformats.org/officeDocument/2006/relationships">
  <c:lang val="ja-JP"/>
  <c:style val="13"/>
  <c:clrMapOvr bg1="lt1" tx1="dk1" bg2="lt2" tx2="dk2" accent1="accent1" accent2="accent2" accent3="accent3" accent4="accent4" accent5="accent5" accent6="accent6" hlink="hlink" folHlink="folHlink"/>
  <c:chart>
    <c:autoTitleDeleted val="1"/>
    <c:plotArea>
      <c:layout>
        <c:manualLayout>
          <c:layoutTarget val="inner"/>
          <c:xMode val="edge"/>
          <c:yMode val="edge"/>
          <c:x val="6.2861111111111534E-2"/>
          <c:y val="8.3077380952381027E-2"/>
          <c:w val="0.84353501157410515"/>
          <c:h val="0.68056626984120838"/>
        </c:manualLayout>
      </c:layout>
      <c:barChart>
        <c:barDir val="bar"/>
        <c:grouping val="percentStacked"/>
        <c:ser>
          <c:idx val="0"/>
          <c:order val="0"/>
          <c:tx>
            <c:strRef>
              <c:f>人口構成比の推移!$A$29</c:f>
              <c:strCache>
                <c:ptCount val="1"/>
                <c:pt idx="0">
                  <c:v>０歳～14歳（年少人口）</c:v>
                </c:pt>
              </c:strCache>
            </c:strRef>
          </c:tx>
          <c:spPr>
            <a:solidFill>
              <a:schemeClr val="accent6">
                <a:lumMod val="40000"/>
                <a:lumOff val="60000"/>
              </a:schemeClr>
            </a:solidFill>
          </c:spPr>
          <c:dLbls>
            <c:spPr>
              <a:noFill/>
              <a:ln>
                <a:noFill/>
              </a:ln>
              <a:effectLst/>
            </c:spPr>
            <c:dLblPos val="ctr"/>
            <c:showVal val="1"/>
            <c:extLst>
              <c:ext xmlns:c15="http://schemas.microsoft.com/office/drawing/2012/chart" uri="{CE6537A1-D6FC-4f65-9D91-7224C49458BB}">
                <c15:showLeaderLines val="0"/>
              </c:ext>
            </c:extLst>
          </c:dLbls>
          <c:cat>
            <c:strRef>
              <c:f>人口構成比の推移!$B$28:$F$28</c:f>
              <c:strCache>
                <c:ptCount val="5"/>
                <c:pt idx="0">
                  <c:v>H47</c:v>
                </c:pt>
                <c:pt idx="1">
                  <c:v>H37</c:v>
                </c:pt>
                <c:pt idx="2">
                  <c:v>H27</c:v>
                </c:pt>
                <c:pt idx="3">
                  <c:v>H22</c:v>
                </c:pt>
                <c:pt idx="4">
                  <c:v>H17</c:v>
                </c:pt>
              </c:strCache>
            </c:strRef>
          </c:cat>
          <c:val>
            <c:numRef>
              <c:f>人口構成比の推移!$B$29:$F$29</c:f>
              <c:numCache>
                <c:formatCode>0.0_ </c:formatCode>
                <c:ptCount val="5"/>
                <c:pt idx="0">
                  <c:v>7.6766119897439564</c:v>
                </c:pt>
                <c:pt idx="1">
                  <c:v>9.0806943192584768</c:v>
                </c:pt>
                <c:pt idx="2">
                  <c:v>9.5817289471086013</c:v>
                </c:pt>
                <c:pt idx="3">
                  <c:v>9.2577075725758338</c:v>
                </c:pt>
                <c:pt idx="4">
                  <c:v>9.6421482939995009</c:v>
                </c:pt>
              </c:numCache>
            </c:numRef>
          </c:val>
        </c:ser>
        <c:ser>
          <c:idx val="1"/>
          <c:order val="1"/>
          <c:tx>
            <c:strRef>
              <c:f>人口構成比の推移!$A$30</c:f>
              <c:strCache>
                <c:ptCount val="1"/>
                <c:pt idx="0">
                  <c:v>15歳～64歳（生産年齢人口）</c:v>
                </c:pt>
              </c:strCache>
            </c:strRef>
          </c:tx>
          <c:spPr>
            <a:solidFill>
              <a:srgbClr val="92D050"/>
            </a:solidFill>
          </c:spPr>
          <c:dLbls>
            <c:spPr>
              <a:noFill/>
              <a:ln>
                <a:noFill/>
              </a:ln>
              <a:effectLst/>
            </c:spPr>
            <c:dLblPos val="ctr"/>
            <c:showVal val="1"/>
            <c:extLst>
              <c:ext xmlns:c15="http://schemas.microsoft.com/office/drawing/2012/chart" uri="{CE6537A1-D6FC-4f65-9D91-7224C49458BB}">
                <c15:showLeaderLines val="0"/>
              </c:ext>
            </c:extLst>
          </c:dLbls>
          <c:cat>
            <c:strRef>
              <c:f>人口構成比の推移!$B$28:$F$28</c:f>
              <c:strCache>
                <c:ptCount val="5"/>
                <c:pt idx="0">
                  <c:v>H47</c:v>
                </c:pt>
                <c:pt idx="1">
                  <c:v>H37</c:v>
                </c:pt>
                <c:pt idx="2">
                  <c:v>H27</c:v>
                </c:pt>
                <c:pt idx="3">
                  <c:v>H22</c:v>
                </c:pt>
                <c:pt idx="4">
                  <c:v>H17</c:v>
                </c:pt>
              </c:strCache>
            </c:strRef>
          </c:cat>
          <c:val>
            <c:numRef>
              <c:f>人口構成比の推移!$B$30:$F$30</c:f>
              <c:numCache>
                <c:formatCode>0.0_ </c:formatCode>
                <c:ptCount val="5"/>
                <c:pt idx="0">
                  <c:v>67.336164707412067</c:v>
                </c:pt>
                <c:pt idx="1">
                  <c:v>68.9344979132768</c:v>
                </c:pt>
                <c:pt idx="2">
                  <c:v>70.624842746262658</c:v>
                </c:pt>
                <c:pt idx="3">
                  <c:v>71.800335853956625</c:v>
                </c:pt>
                <c:pt idx="4">
                  <c:v>71.102754617662058</c:v>
                </c:pt>
              </c:numCache>
            </c:numRef>
          </c:val>
        </c:ser>
        <c:ser>
          <c:idx val="2"/>
          <c:order val="2"/>
          <c:tx>
            <c:strRef>
              <c:f>人口構成比の推移!$A$31</c:f>
              <c:strCache>
                <c:ptCount val="1"/>
                <c:pt idx="0">
                  <c:v>65歳以上（老年人口）</c:v>
                </c:pt>
              </c:strCache>
            </c:strRef>
          </c:tx>
          <c:spPr>
            <a:solidFill>
              <a:schemeClr val="accent1">
                <a:lumMod val="90000"/>
              </a:schemeClr>
            </a:solidFill>
          </c:spPr>
          <c:dLbls>
            <c:spPr>
              <a:noFill/>
              <a:ln>
                <a:noFill/>
              </a:ln>
              <a:effectLst/>
            </c:spPr>
            <c:dLblPos val="ctr"/>
            <c:showVal val="1"/>
            <c:extLst>
              <c:ext xmlns:c15="http://schemas.microsoft.com/office/drawing/2012/chart" uri="{CE6537A1-D6FC-4f65-9D91-7224C49458BB}">
                <c15:showLeaderLines val="0"/>
              </c:ext>
            </c:extLst>
          </c:dLbls>
          <c:cat>
            <c:strRef>
              <c:f>人口構成比の推移!$B$28:$F$28</c:f>
              <c:strCache>
                <c:ptCount val="5"/>
                <c:pt idx="0">
                  <c:v>H47</c:v>
                </c:pt>
                <c:pt idx="1">
                  <c:v>H37</c:v>
                </c:pt>
                <c:pt idx="2">
                  <c:v>H27</c:v>
                </c:pt>
                <c:pt idx="3">
                  <c:v>H22</c:v>
                </c:pt>
                <c:pt idx="4">
                  <c:v>H17</c:v>
                </c:pt>
              </c:strCache>
            </c:strRef>
          </c:cat>
          <c:val>
            <c:numRef>
              <c:f>人口構成比の推移!$B$31:$F$31</c:f>
              <c:numCache>
                <c:formatCode>0.0_ </c:formatCode>
                <c:ptCount val="5"/>
                <c:pt idx="0">
                  <c:v>24.987223302843589</c:v>
                </c:pt>
                <c:pt idx="1">
                  <c:v>21.98480776746473</c:v>
                </c:pt>
                <c:pt idx="2">
                  <c:v>19.793428306628066</c:v>
                </c:pt>
                <c:pt idx="3">
                  <c:v>18.941956573462022</c:v>
                </c:pt>
                <c:pt idx="4">
                  <c:v>19.255097088336289</c:v>
                </c:pt>
              </c:numCache>
            </c:numRef>
          </c:val>
        </c:ser>
        <c:overlap val="100"/>
        <c:serLines/>
        <c:axId val="195447424"/>
        <c:axId val="195465600"/>
      </c:barChart>
      <c:catAx>
        <c:axId val="195447424"/>
        <c:scaling>
          <c:orientation val="minMax"/>
        </c:scaling>
        <c:axPos val="l"/>
        <c:numFmt formatCode="General" sourceLinked="1"/>
        <c:tickLblPos val="nextTo"/>
        <c:crossAx val="195465600"/>
        <c:crosses val="autoZero"/>
        <c:auto val="1"/>
        <c:lblAlgn val="ctr"/>
        <c:lblOffset val="0"/>
      </c:catAx>
      <c:valAx>
        <c:axId val="195465600"/>
        <c:scaling>
          <c:orientation val="minMax"/>
        </c:scaling>
        <c:axPos val="b"/>
        <c:majorGridlines/>
        <c:numFmt formatCode="0%" sourceLinked="1"/>
        <c:tickLblPos val="nextTo"/>
        <c:crossAx val="195447424"/>
        <c:crosses val="autoZero"/>
        <c:crossBetween val="between"/>
      </c:valAx>
    </c:plotArea>
    <c:legend>
      <c:legendPos val="b"/>
      <c:layout>
        <c:manualLayout>
          <c:xMode val="edge"/>
          <c:yMode val="edge"/>
          <c:x val="3.9918981481481479E-2"/>
          <c:y val="0.83701666666666652"/>
          <c:w val="0.86871527777780255"/>
          <c:h val="0.11258650793650812"/>
        </c:manualLayout>
      </c:layout>
    </c:legend>
    <c:plotVisOnly val="1"/>
    <c:dispBlanksAs val="gap"/>
  </c:chart>
  <c:spPr>
    <a:noFill/>
    <a:ln>
      <a:noFill/>
    </a:ln>
  </c:spPr>
  <c:txPr>
    <a:bodyPr/>
    <a:lstStyle/>
    <a:p>
      <a:pPr>
        <a:defRPr sz="800">
          <a:latin typeface="ＭＳ ゴシック" pitchFamily="49" charset="-128"/>
          <a:ea typeface="ＭＳ ゴシック" pitchFamily="49" charset="-128"/>
        </a:defRPr>
      </a:pPr>
      <a:endParaRPr lang="ja-JP"/>
    </a:p>
  </c:txPr>
  <c:externalData r:id="rId2"/>
</c:chartSpace>
</file>

<file path=ppt/charts/chart36.xml><?xml version="1.0" encoding="utf-8"?>
<c:chartSpace xmlns:c="http://schemas.openxmlformats.org/drawingml/2006/chart" xmlns:a="http://schemas.openxmlformats.org/drawingml/2006/main" xmlns:r="http://schemas.openxmlformats.org/officeDocument/2006/relationships">
  <c:date1904 val="1"/>
  <c:lang val="ja-JP"/>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4173107448107491"/>
          <c:y val="0.11087301587301587"/>
          <c:w val="0.77662637362641318"/>
          <c:h val="0.68843015873015856"/>
        </c:manualLayout>
      </c:layout>
      <c:barChart>
        <c:barDir val="col"/>
        <c:grouping val="stacked"/>
        <c:ser>
          <c:idx val="0"/>
          <c:order val="0"/>
          <c:tx>
            <c:strRef>
              <c:f>世帯数と１世帯あたり人員!$A$32</c:f>
              <c:strCache>
                <c:ptCount val="1"/>
                <c:pt idx="0">
                  <c:v>高齢単身世帯</c:v>
                </c:pt>
              </c:strCache>
            </c:strRef>
          </c:tx>
          <c:spPr>
            <a:solidFill>
              <a:schemeClr val="accent6">
                <a:lumMod val="40000"/>
                <a:lumOff val="60000"/>
              </a:schemeClr>
            </a:solidFill>
            <a:ln>
              <a:solidFill>
                <a:schemeClr val="bg1"/>
              </a:solidFill>
            </a:ln>
          </c:spPr>
          <c:dLbls>
            <c:numFmt formatCode="#,##0_);[Red]\(#,##0\)" sourceLinked="0"/>
            <c:spPr>
              <a:noFill/>
              <a:ln>
                <a:noFill/>
              </a:ln>
              <a:effectLst/>
            </c:spPr>
            <c:txPr>
              <a:bodyPr/>
              <a:lstStyle/>
              <a:p>
                <a:pPr>
                  <a:defRPr sz="800">
                    <a:solidFill>
                      <a:schemeClr val="tx1"/>
                    </a:solidFill>
                    <a:latin typeface="ＭＳ ゴシック" panose="020B0609070205080204" pitchFamily="49" charset="-128"/>
                    <a:ea typeface="ＭＳ ゴシック" panose="020B0609070205080204" pitchFamily="49" charset="-128"/>
                  </a:defRPr>
                </a:pPr>
                <a:endParaRPr lang="ja-JP"/>
              </a:p>
            </c:txPr>
            <c:dLblPos val="ctr"/>
            <c:showVal val="1"/>
            <c:extLst>
              <c:ext xmlns:c15="http://schemas.microsoft.com/office/drawing/2012/chart" uri="{CE6537A1-D6FC-4f65-9D91-7224C49458BB}">
                <c15:showLeaderLines val="0"/>
              </c:ext>
            </c:extLst>
          </c:dLbls>
          <c:cat>
            <c:strRef>
              <c:f>世帯数と１世帯あたり人員!$B$31:$E$31</c:f>
              <c:strCache>
                <c:ptCount val="4"/>
                <c:pt idx="0">
                  <c:v>H12</c:v>
                </c:pt>
                <c:pt idx="1">
                  <c:v>H17</c:v>
                </c:pt>
                <c:pt idx="2">
                  <c:v>H22</c:v>
                </c:pt>
                <c:pt idx="3">
                  <c:v>H27</c:v>
                </c:pt>
              </c:strCache>
            </c:strRef>
          </c:cat>
          <c:val>
            <c:numRef>
              <c:f>世帯数と１世帯あたり人員!$B$32:$E$32</c:f>
              <c:numCache>
                <c:formatCode>#,##0_);[Red]\(#,##0\)</c:formatCode>
                <c:ptCount val="4"/>
                <c:pt idx="0">
                  <c:v>10710</c:v>
                </c:pt>
                <c:pt idx="1">
                  <c:v>15292</c:v>
                </c:pt>
                <c:pt idx="2">
                  <c:v>17720</c:v>
                </c:pt>
                <c:pt idx="3">
                  <c:v>19899</c:v>
                </c:pt>
              </c:numCache>
            </c:numRef>
          </c:val>
        </c:ser>
        <c:ser>
          <c:idx val="1"/>
          <c:order val="1"/>
          <c:tx>
            <c:strRef>
              <c:f>世帯数と１世帯あたり人員!$A$33</c:f>
              <c:strCache>
                <c:ptCount val="1"/>
                <c:pt idx="0">
                  <c:v>高齢夫婦世帯</c:v>
                </c:pt>
              </c:strCache>
            </c:strRef>
          </c:tx>
          <c:spPr>
            <a:solidFill>
              <a:srgbClr val="92D050"/>
            </a:solidFill>
            <a:ln>
              <a:solidFill>
                <a:schemeClr val="bg1"/>
              </a:solidFill>
            </a:ln>
          </c:spPr>
          <c:dLbls>
            <c:spPr>
              <a:noFill/>
              <a:ln>
                <a:noFill/>
              </a:ln>
              <a:effectLst/>
            </c:spPr>
            <c:txPr>
              <a:bodyPr/>
              <a:lstStyle/>
              <a:p>
                <a:pPr>
                  <a:defRPr sz="800">
                    <a:solidFill>
                      <a:schemeClr val="tx1"/>
                    </a:solidFill>
                    <a:latin typeface="ＭＳ ゴシック" panose="020B0609070205080204" pitchFamily="49" charset="-128"/>
                    <a:ea typeface="ＭＳ ゴシック" panose="020B0609070205080204" pitchFamily="49" charset="-128"/>
                  </a:defRPr>
                </a:pPr>
                <a:endParaRPr lang="ja-JP"/>
              </a:p>
            </c:txPr>
            <c:dLblPos val="ctr"/>
            <c:showVal val="1"/>
            <c:extLst>
              <c:ext xmlns:c15="http://schemas.microsoft.com/office/drawing/2012/chart" uri="{CE6537A1-D6FC-4f65-9D91-7224C49458BB}">
                <c15:showLeaderLines val="0"/>
              </c:ext>
            </c:extLst>
          </c:dLbls>
          <c:cat>
            <c:strRef>
              <c:f>世帯数と１世帯あたり人員!$B$31:$E$31</c:f>
              <c:strCache>
                <c:ptCount val="4"/>
                <c:pt idx="0">
                  <c:v>H12</c:v>
                </c:pt>
                <c:pt idx="1">
                  <c:v>H17</c:v>
                </c:pt>
                <c:pt idx="2">
                  <c:v>H22</c:v>
                </c:pt>
                <c:pt idx="3">
                  <c:v>H27</c:v>
                </c:pt>
              </c:strCache>
            </c:strRef>
          </c:cat>
          <c:val>
            <c:numRef>
              <c:f>世帯数と１世帯あたり人員!$B$33:$E$33</c:f>
              <c:numCache>
                <c:formatCode>#,##0_);[Red]\(#,##0\)</c:formatCode>
                <c:ptCount val="4"/>
                <c:pt idx="0">
                  <c:v>5398</c:v>
                </c:pt>
                <c:pt idx="1">
                  <c:v>6493</c:v>
                </c:pt>
                <c:pt idx="2">
                  <c:v>7236</c:v>
                </c:pt>
                <c:pt idx="3">
                  <c:v>8095</c:v>
                </c:pt>
              </c:numCache>
            </c:numRef>
          </c:val>
        </c:ser>
        <c:ser>
          <c:idx val="2"/>
          <c:order val="2"/>
          <c:tx>
            <c:strRef>
              <c:f>世帯数と１世帯あたり人員!$A$34</c:f>
              <c:strCache>
                <c:ptCount val="1"/>
                <c:pt idx="0">
                  <c:v>その他世帯</c:v>
                </c:pt>
              </c:strCache>
            </c:strRef>
          </c:tx>
          <c:spPr>
            <a:solidFill>
              <a:schemeClr val="accent1">
                <a:lumMod val="90000"/>
              </a:schemeClr>
            </a:solidFill>
            <a:ln>
              <a:solidFill>
                <a:schemeClr val="bg1"/>
              </a:solidFill>
            </a:ln>
          </c:spPr>
          <c:dLbls>
            <c:dLbl>
              <c:idx val="2"/>
              <c:layout>
                <c:manualLayout>
                  <c:x val="-4.1279669762641765E-3"/>
                  <c:y val="-4.1237113402061855E-2"/>
                </c:manualLayout>
              </c:layout>
              <c:dLblPos val="ctr"/>
              <c:showVal val="1"/>
              <c:extLst>
                <c:ext xmlns:c15="http://schemas.microsoft.com/office/drawing/2012/chart" uri="{CE6537A1-D6FC-4f65-9D91-7224C49458BB}"/>
              </c:extLst>
            </c:dLbl>
            <c:spPr>
              <a:noFill/>
              <a:ln>
                <a:noFill/>
              </a:ln>
              <a:effectLst/>
            </c:spPr>
            <c:txPr>
              <a:bodyPr/>
              <a:lstStyle/>
              <a:p>
                <a:pPr>
                  <a:defRPr sz="800">
                    <a:solidFill>
                      <a:schemeClr val="tx1"/>
                    </a:solidFill>
                    <a:latin typeface="ＭＳ ゴシック" panose="020B0609070205080204" pitchFamily="49" charset="-128"/>
                    <a:ea typeface="ＭＳ ゴシック" panose="020B0609070205080204" pitchFamily="49" charset="-128"/>
                  </a:defRPr>
                </a:pPr>
                <a:endParaRPr lang="ja-JP"/>
              </a:p>
            </c:txPr>
            <c:showVal val="1"/>
            <c:extLst>
              <c:ext xmlns:c15="http://schemas.microsoft.com/office/drawing/2012/chart" uri="{CE6537A1-D6FC-4f65-9D91-7224C49458BB}">
                <c15:showLeaderLines val="0"/>
              </c:ext>
            </c:extLst>
          </c:dLbls>
          <c:cat>
            <c:strRef>
              <c:f>世帯数と１世帯あたり人員!$B$31:$E$31</c:f>
              <c:strCache>
                <c:ptCount val="4"/>
                <c:pt idx="0">
                  <c:v>H12</c:v>
                </c:pt>
                <c:pt idx="1">
                  <c:v>H17</c:v>
                </c:pt>
                <c:pt idx="2">
                  <c:v>H22</c:v>
                </c:pt>
                <c:pt idx="3">
                  <c:v>H27</c:v>
                </c:pt>
              </c:strCache>
            </c:strRef>
          </c:cat>
          <c:val>
            <c:numRef>
              <c:f>世帯数と１世帯あたり人員!$B$34:$E$34</c:f>
              <c:numCache>
                <c:formatCode>#,##0_);[Red]\(#,##0\)</c:formatCode>
                <c:ptCount val="4"/>
                <c:pt idx="0">
                  <c:v>101567</c:v>
                </c:pt>
                <c:pt idx="1">
                  <c:v>112231</c:v>
                </c:pt>
                <c:pt idx="2">
                  <c:v>143906</c:v>
                </c:pt>
                <c:pt idx="3">
                  <c:v>159978</c:v>
                </c:pt>
              </c:numCache>
            </c:numRef>
          </c:val>
        </c:ser>
        <c:gapWidth val="80"/>
        <c:overlap val="100"/>
        <c:serLines/>
        <c:axId val="3566208"/>
        <c:axId val="3580288"/>
      </c:barChart>
      <c:lineChart>
        <c:grouping val="standard"/>
        <c:ser>
          <c:idx val="3"/>
          <c:order val="3"/>
          <c:tx>
            <c:strRef>
              <c:f>世帯数と１世帯あたり人員!$A$35</c:f>
              <c:strCache>
                <c:ptCount val="1"/>
              </c:strCache>
            </c:strRef>
          </c:tx>
          <c:spPr>
            <a:ln>
              <a:noFill/>
            </a:ln>
          </c:spPr>
          <c:marker>
            <c:symbol val="none"/>
          </c:marker>
          <c:dLbls>
            <c:dLbl>
              <c:idx val="0"/>
              <c:layout>
                <c:manualLayout>
                  <c:x val="-8.6740842490844766E-2"/>
                  <c:y val="-4.4559126984126993E-2"/>
                </c:manualLayout>
              </c:layout>
              <c:dLblPos val="r"/>
              <c:showVal val="1"/>
              <c:extLst>
                <c:ext xmlns:c15="http://schemas.microsoft.com/office/drawing/2012/chart" uri="{CE6537A1-D6FC-4f65-9D91-7224C49458BB}"/>
              </c:extLst>
            </c:dLbl>
            <c:dLbl>
              <c:idx val="1"/>
              <c:layout>
                <c:manualLayout>
                  <c:x val="-8.4677045177054294E-2"/>
                  <c:y val="-1.7182539682540571E-3"/>
                </c:manualLayout>
              </c:layout>
              <c:dLblPos val="r"/>
              <c:showVal val="1"/>
              <c:extLst>
                <c:ext xmlns:c15="http://schemas.microsoft.com/office/drawing/2012/chart" uri="{CE6537A1-D6FC-4f65-9D91-7224C49458BB}"/>
              </c:extLst>
            </c:dLbl>
            <c:dLbl>
              <c:idx val="2"/>
              <c:layout>
                <c:manualLayout>
                  <c:x val="-9.1101953601953514E-2"/>
                  <c:y val="-4.1325396825396904E-2"/>
                </c:manualLayout>
              </c:layout>
              <c:dLblPos val="r"/>
              <c:showVal val="1"/>
              <c:extLst>
                <c:ext xmlns:c15="http://schemas.microsoft.com/office/drawing/2012/chart" uri="{CE6537A1-D6FC-4f65-9D91-7224C49458BB}"/>
              </c:extLst>
            </c:dLbl>
            <c:dLbl>
              <c:idx val="3"/>
              <c:layout>
                <c:manualLayout>
                  <c:x val="-8.7225274725274721E-2"/>
                  <c:y val="-2.116666666666667E-2"/>
                </c:manualLayout>
              </c:layout>
              <c:dLblPos val="r"/>
              <c:showVal val="1"/>
              <c:extLst>
                <c:ext xmlns:c15="http://schemas.microsoft.com/office/drawing/2012/chart" uri="{CE6537A1-D6FC-4f65-9D91-7224C49458BB}"/>
              </c:extLst>
            </c:dLbl>
            <c:spPr>
              <a:noFill/>
              <a:ln>
                <a:solidFill>
                  <a:srgbClr val="FF0000"/>
                </a:solidFill>
              </a:ln>
            </c:spPr>
            <c:txPr>
              <a:bodyPr/>
              <a:lstStyle/>
              <a:p>
                <a:pPr>
                  <a:defRPr sz="800">
                    <a:latin typeface="ＭＳ ゴシック" panose="020B0609070205080204" pitchFamily="49" charset="-128"/>
                    <a:ea typeface="ＭＳ ゴシック" panose="020B0609070205080204" pitchFamily="49" charset="-128"/>
                  </a:defRPr>
                </a:pPr>
                <a:endParaRPr lang="ja-JP"/>
              </a:p>
            </c:txPr>
            <c:dLblPos val="t"/>
            <c:showVal val="1"/>
            <c:extLst>
              <c:ext xmlns:c15="http://schemas.microsoft.com/office/drawing/2012/chart" uri="{CE6537A1-D6FC-4f65-9D91-7224C49458BB}">
                <c15:showLeaderLines val="0"/>
              </c:ext>
            </c:extLst>
          </c:dLbls>
          <c:cat>
            <c:strRef>
              <c:f>世帯数と１世帯あたり人員!$B$31:$E$31</c:f>
              <c:strCache>
                <c:ptCount val="4"/>
                <c:pt idx="0">
                  <c:v>H12</c:v>
                </c:pt>
                <c:pt idx="1">
                  <c:v>H17</c:v>
                </c:pt>
                <c:pt idx="2">
                  <c:v>H22</c:v>
                </c:pt>
                <c:pt idx="3">
                  <c:v>H27</c:v>
                </c:pt>
              </c:strCache>
            </c:strRef>
          </c:cat>
          <c:val>
            <c:numRef>
              <c:f>世帯数と１世帯あたり人員!$B$35:$E$35</c:f>
              <c:numCache>
                <c:formatCode>#,##0_);[Red]\(#,##0\)</c:formatCode>
                <c:ptCount val="4"/>
                <c:pt idx="0">
                  <c:v>117675</c:v>
                </c:pt>
                <c:pt idx="1">
                  <c:v>134016</c:v>
                </c:pt>
                <c:pt idx="2">
                  <c:v>168862</c:v>
                </c:pt>
                <c:pt idx="3">
                  <c:v>187972</c:v>
                </c:pt>
              </c:numCache>
            </c:numRef>
          </c:val>
        </c:ser>
        <c:marker val="1"/>
        <c:axId val="3566208"/>
        <c:axId val="3580288"/>
      </c:lineChart>
      <c:lineChart>
        <c:grouping val="standard"/>
        <c:ser>
          <c:idx val="4"/>
          <c:order val="4"/>
          <c:tx>
            <c:strRef>
              <c:f>世帯数と１世帯あたり人員!$A$36</c:f>
              <c:strCache>
                <c:ptCount val="1"/>
                <c:pt idx="0">
                  <c:v>１世帯当たりの人員</c:v>
                </c:pt>
              </c:strCache>
            </c:strRef>
          </c:tx>
          <c:spPr>
            <a:ln w="19050">
              <a:solidFill>
                <a:schemeClr val="tx1"/>
              </a:solidFill>
            </a:ln>
          </c:spPr>
          <c:marker>
            <c:symbol val="square"/>
            <c:size val="7"/>
            <c:spPr>
              <a:solidFill>
                <a:srgbClr val="FFFF00"/>
              </a:solidFill>
              <a:ln w="19050">
                <a:solidFill>
                  <a:schemeClr val="tx1"/>
                </a:solidFill>
              </a:ln>
            </c:spPr>
          </c:marker>
          <c:dLbls>
            <c:dLbl>
              <c:idx val="0"/>
              <c:layout>
                <c:manualLayout>
                  <c:x val="-2.06398348813226E-3"/>
                  <c:y val="-2.749140893470791E-2"/>
                </c:manualLayout>
              </c:layout>
              <c:dLblPos val="r"/>
              <c:showVal val="1"/>
              <c:extLst>
                <c:ext xmlns:c15="http://schemas.microsoft.com/office/drawing/2012/chart" uri="{CE6537A1-D6FC-4f65-9D91-7224C49458BB}"/>
              </c:extLst>
            </c:dLbl>
            <c:dLbl>
              <c:idx val="1"/>
              <c:layout>
                <c:manualLayout>
                  <c:x val="2.06398348813226E-3"/>
                  <c:y val="-2.4055253402603612E-2"/>
                </c:manualLayout>
              </c:layout>
              <c:dLblPos val="r"/>
              <c:showVal val="1"/>
              <c:extLst>
                <c:ext xmlns:c15="http://schemas.microsoft.com/office/drawing/2012/chart" uri="{CE6537A1-D6FC-4f65-9D91-7224C49458BB}"/>
              </c:extLst>
            </c:dLbl>
            <c:dLbl>
              <c:idx val="2"/>
              <c:layout>
                <c:manualLayout>
                  <c:x val="-1.238390092879257E-2"/>
                  <c:y val="-3.4364261168384883E-2"/>
                </c:manualLayout>
              </c:layout>
              <c:dLblPos val="r"/>
              <c:showVal val="1"/>
              <c:extLst>
                <c:ext xmlns:c15="http://schemas.microsoft.com/office/drawing/2012/chart" uri="{CE6537A1-D6FC-4f65-9D91-7224C49458BB}"/>
              </c:extLst>
            </c:dLbl>
            <c:spPr>
              <a:noFill/>
              <a:ln>
                <a:noFill/>
              </a:ln>
              <a:effectLst/>
            </c:spPr>
            <c:txPr>
              <a:bodyPr/>
              <a:lstStyle/>
              <a:p>
                <a:pPr>
                  <a:defRPr sz="800">
                    <a:latin typeface="ＭＳ ゴシック" panose="020B0609070205080204" pitchFamily="49" charset="-128"/>
                    <a:ea typeface="ＭＳ ゴシック" panose="020B0609070205080204" pitchFamily="49" charset="-128"/>
                  </a:defRPr>
                </a:pPr>
                <a:endParaRPr lang="ja-JP"/>
              </a:p>
            </c:txPr>
            <c:showVal val="1"/>
            <c:extLst>
              <c:ext xmlns:c15="http://schemas.microsoft.com/office/drawing/2012/chart" uri="{CE6537A1-D6FC-4f65-9D91-7224C49458BB}">
                <c15:showLeaderLines val="0"/>
              </c:ext>
            </c:extLst>
          </c:dLbls>
          <c:cat>
            <c:strRef>
              <c:f>世帯数と１世帯あたり人員!$B$31:$E$31</c:f>
              <c:strCache>
                <c:ptCount val="4"/>
                <c:pt idx="0">
                  <c:v>H12</c:v>
                </c:pt>
                <c:pt idx="1">
                  <c:v>H17</c:v>
                </c:pt>
                <c:pt idx="2">
                  <c:v>H22</c:v>
                </c:pt>
                <c:pt idx="3">
                  <c:v>H27</c:v>
                </c:pt>
              </c:strCache>
            </c:strRef>
          </c:cat>
          <c:val>
            <c:numRef>
              <c:f>世帯数と１世帯あたり人員!$B$36:$E$36</c:f>
              <c:numCache>
                <c:formatCode>0.00_ </c:formatCode>
                <c:ptCount val="4"/>
                <c:pt idx="0">
                  <c:v>2.034901210962516</c:v>
                </c:pt>
                <c:pt idx="1">
                  <c:v>1.8713810291308501</c:v>
                </c:pt>
                <c:pt idx="2">
                  <c:v>1.7187762788548731</c:v>
                </c:pt>
                <c:pt idx="3">
                  <c:v>1.6843678845786287</c:v>
                </c:pt>
              </c:numCache>
            </c:numRef>
          </c:val>
        </c:ser>
        <c:marker val="1"/>
        <c:axId val="3581824"/>
        <c:axId val="3583360"/>
      </c:lineChart>
      <c:catAx>
        <c:axId val="3566208"/>
        <c:scaling>
          <c:orientation val="minMax"/>
        </c:scaling>
        <c:axPos val="b"/>
        <c:numFmt formatCode="General" sourceLinked="1"/>
        <c:tickLblPos val="nextTo"/>
        <c:txPr>
          <a:bodyPr/>
          <a:lstStyle/>
          <a:p>
            <a:pPr>
              <a:defRPr sz="800">
                <a:latin typeface="ＭＳ ゴシック" panose="020B0609070205080204" pitchFamily="49" charset="-128"/>
                <a:ea typeface="ＭＳ ゴシック" panose="020B0609070205080204" pitchFamily="49" charset="-128"/>
              </a:defRPr>
            </a:pPr>
            <a:endParaRPr lang="ja-JP"/>
          </a:p>
        </c:txPr>
        <c:crossAx val="3580288"/>
        <c:crosses val="autoZero"/>
        <c:auto val="1"/>
        <c:lblAlgn val="ctr"/>
        <c:lblOffset val="100"/>
      </c:catAx>
      <c:valAx>
        <c:axId val="3580288"/>
        <c:scaling>
          <c:orientation val="minMax"/>
          <c:max val="200000"/>
        </c:scaling>
        <c:axPos val="l"/>
        <c:majorGridlines/>
        <c:numFmt formatCode="#,##0_);[Red]\(#,##0\)" sourceLinked="0"/>
        <c:tickLblPos val="nextTo"/>
        <c:txPr>
          <a:bodyPr/>
          <a:lstStyle/>
          <a:p>
            <a:pPr>
              <a:defRPr sz="700">
                <a:latin typeface="ＭＳ Ｐゴシック" pitchFamily="50" charset="-128"/>
                <a:ea typeface="ＭＳ Ｐゴシック" pitchFamily="50" charset="-128"/>
              </a:defRPr>
            </a:pPr>
            <a:endParaRPr lang="ja-JP"/>
          </a:p>
        </c:txPr>
        <c:crossAx val="3566208"/>
        <c:crosses val="autoZero"/>
        <c:crossBetween val="between"/>
        <c:majorUnit val="40000"/>
      </c:valAx>
      <c:catAx>
        <c:axId val="3581824"/>
        <c:scaling>
          <c:orientation val="minMax"/>
        </c:scaling>
        <c:delete val="1"/>
        <c:axPos val="b"/>
        <c:numFmt formatCode="General" sourceLinked="1"/>
        <c:tickLblPos val="none"/>
        <c:crossAx val="3583360"/>
        <c:crosses val="autoZero"/>
        <c:auto val="1"/>
        <c:lblAlgn val="ctr"/>
        <c:lblOffset val="100"/>
      </c:catAx>
      <c:valAx>
        <c:axId val="3583360"/>
        <c:scaling>
          <c:orientation val="minMax"/>
        </c:scaling>
        <c:axPos val="r"/>
        <c:numFmt formatCode="0.00_ " sourceLinked="1"/>
        <c:tickLblPos val="nextTo"/>
        <c:txPr>
          <a:bodyPr/>
          <a:lstStyle/>
          <a:p>
            <a:pPr>
              <a:defRPr sz="700">
                <a:latin typeface="ＭＳ Ｐゴシック" pitchFamily="50" charset="-128"/>
                <a:ea typeface="ＭＳ Ｐゴシック" pitchFamily="50" charset="-128"/>
              </a:defRPr>
            </a:pPr>
            <a:endParaRPr lang="ja-JP"/>
          </a:p>
        </c:txPr>
        <c:crossAx val="3581824"/>
        <c:crosses val="max"/>
        <c:crossBetween val="between"/>
      </c:valAx>
    </c:plotArea>
    <c:legend>
      <c:legendPos val="b"/>
      <c:legendEntry>
        <c:idx val="3"/>
        <c:delete val="1"/>
      </c:legendEntry>
      <c:layout>
        <c:manualLayout>
          <c:xMode val="edge"/>
          <c:yMode val="edge"/>
          <c:x val="7.7442002442002431E-2"/>
          <c:y val="0.85717539682542065"/>
          <c:w val="0.79471916971916956"/>
          <c:h val="0.10754682539682539"/>
        </c:manualLayout>
      </c:layout>
      <c:overlay val="1"/>
      <c:txPr>
        <a:bodyPr/>
        <a:lstStyle/>
        <a:p>
          <a:pPr>
            <a:defRPr sz="800">
              <a:latin typeface="ＭＳ ゴシック" panose="020B0609070205080204" pitchFamily="49" charset="-128"/>
              <a:ea typeface="ＭＳ ゴシック" panose="020B0609070205080204" pitchFamily="49" charset="-128"/>
            </a:defRPr>
          </a:pPr>
          <a:endParaRPr lang="ja-JP"/>
        </a:p>
      </c:txPr>
    </c:legend>
    <c:plotVisOnly val="1"/>
    <c:dispBlanksAs val="gap"/>
  </c:chart>
  <c:externalData r:id="rId2"/>
  <c:userShapes r:id="rId3"/>
</c:chartSpace>
</file>

<file path=ppt/charts/chart37.xml><?xml version="1.0" encoding="utf-8"?>
<c:chartSpace xmlns:c="http://schemas.openxmlformats.org/drawingml/2006/chart" xmlns:a="http://schemas.openxmlformats.org/drawingml/2006/main" xmlns:r="http://schemas.openxmlformats.org/officeDocument/2006/relationships">
  <c:lang val="ja-JP"/>
  <c:clrMapOvr bg1="lt1" tx1="dk1" bg2="lt2" tx2="dk2" accent1="accent1" accent2="accent2" accent3="accent3" accent4="accent4" accent5="accent5" accent6="accent6" hlink="hlink" folHlink="folHlink"/>
  <c:chart>
    <c:autoTitleDeleted val="1"/>
    <c:plotArea>
      <c:layout/>
      <c:barChart>
        <c:barDir val="col"/>
        <c:grouping val="stacked"/>
        <c:ser>
          <c:idx val="0"/>
          <c:order val="0"/>
          <c:tx>
            <c:strRef>
              <c:f>産業別就業者数の推移!$A$31</c:f>
              <c:strCache>
                <c:ptCount val="1"/>
                <c:pt idx="0">
                  <c:v>第一次産業</c:v>
                </c:pt>
              </c:strCache>
            </c:strRef>
          </c:tx>
          <c:dLbls>
            <c:dLbl>
              <c:idx val="0"/>
              <c:layout>
                <c:manualLayout>
                  <c:x val="0"/>
                  <c:y val="-1.6963456491016698E-2"/>
                </c:manualLayout>
              </c:layout>
              <c:dLblPos val="ctr"/>
              <c:showVal val="1"/>
              <c:extLst>
                <c:ext xmlns:c15="http://schemas.microsoft.com/office/drawing/2012/chart" uri="{CE6537A1-D6FC-4f65-9D91-7224C49458BB}"/>
              </c:extLst>
            </c:dLbl>
            <c:dLbl>
              <c:idx val="1"/>
              <c:layout>
                <c:manualLayout>
                  <c:x val="0"/>
                  <c:y val="-1.6984723063464428E-2"/>
                </c:manualLayout>
              </c:layout>
              <c:dLblPos val="ctr"/>
              <c:showVal val="1"/>
              <c:extLst>
                <c:ext xmlns:c15="http://schemas.microsoft.com/office/drawing/2012/chart" uri="{CE6537A1-D6FC-4f65-9D91-7224C49458BB}"/>
              </c:extLst>
            </c:dLbl>
            <c:dLbl>
              <c:idx val="2"/>
              <c:layout>
                <c:manualLayout>
                  <c:x val="0"/>
                  <c:y val="-1.3526616865199539E-2"/>
                </c:manualLayout>
              </c:layout>
              <c:dLblPos val="ctr"/>
              <c:showVal val="1"/>
              <c:extLst>
                <c:ext xmlns:c15="http://schemas.microsoft.com/office/drawing/2012/chart" uri="{CE6537A1-D6FC-4f65-9D91-7224C49458BB}"/>
              </c:extLst>
            </c:dLbl>
            <c:dLbl>
              <c:idx val="3"/>
              <c:layout>
                <c:manualLayout>
                  <c:x val="0"/>
                  <c:y val="-1.3485429705903345E-2"/>
                </c:manualLayout>
              </c:layout>
              <c:dLblPos val="ctr"/>
              <c:showVal val="1"/>
              <c:extLst>
                <c:ext xmlns:c15="http://schemas.microsoft.com/office/drawing/2012/chart" uri="{CE6537A1-D6FC-4f65-9D91-7224C49458BB}"/>
              </c:extLst>
            </c:dLbl>
            <c:spPr>
              <a:noFill/>
              <a:ln>
                <a:noFill/>
              </a:ln>
              <a:effectLst/>
            </c:spPr>
            <c:txPr>
              <a:bodyPr/>
              <a:lstStyle/>
              <a:p>
                <a:pPr>
                  <a:defRPr sz="800">
                    <a:solidFill>
                      <a:sysClr val="windowText" lastClr="000000"/>
                    </a:solidFill>
                    <a:latin typeface="ＭＳ ゴシック" panose="020B0609070205080204" pitchFamily="49" charset="-128"/>
                    <a:ea typeface="ＭＳ ゴシック" panose="020B0609070205080204" pitchFamily="49" charset="-128"/>
                  </a:defRPr>
                </a:pPr>
                <a:endParaRPr lang="ja-JP"/>
              </a:p>
            </c:txPr>
            <c:dLblPos val="inBase"/>
            <c:showVal val="1"/>
            <c:extLst>
              <c:ext xmlns:c15="http://schemas.microsoft.com/office/drawing/2012/chart" uri="{CE6537A1-D6FC-4f65-9D91-7224C49458BB}">
                <c15:showLeaderLines val="0"/>
              </c:ext>
            </c:extLst>
          </c:dLbls>
          <c:cat>
            <c:strRef>
              <c:f>産業別就業者数の推移!$B$30:$E$30</c:f>
              <c:strCache>
                <c:ptCount val="4"/>
                <c:pt idx="0">
                  <c:v>H12</c:v>
                </c:pt>
                <c:pt idx="1">
                  <c:v>H17</c:v>
                </c:pt>
                <c:pt idx="2">
                  <c:v>H22</c:v>
                </c:pt>
                <c:pt idx="3">
                  <c:v>H27</c:v>
                </c:pt>
              </c:strCache>
            </c:strRef>
          </c:cat>
          <c:val>
            <c:numRef>
              <c:f>産業別就業者数の推移!$B$31:$E$31</c:f>
              <c:numCache>
                <c:formatCode>General</c:formatCode>
                <c:ptCount val="4"/>
                <c:pt idx="0">
                  <c:v>82</c:v>
                </c:pt>
                <c:pt idx="1">
                  <c:v>39</c:v>
                </c:pt>
                <c:pt idx="2">
                  <c:v>51</c:v>
                </c:pt>
                <c:pt idx="3">
                  <c:v>86</c:v>
                </c:pt>
              </c:numCache>
            </c:numRef>
          </c:val>
        </c:ser>
        <c:ser>
          <c:idx val="1"/>
          <c:order val="1"/>
          <c:tx>
            <c:strRef>
              <c:f>産業別就業者数の推移!$A$32</c:f>
              <c:strCache>
                <c:ptCount val="1"/>
                <c:pt idx="0">
                  <c:v>第二次産業</c:v>
                </c:pt>
              </c:strCache>
            </c:strRef>
          </c:tx>
          <c:spPr>
            <a:solidFill>
              <a:srgbClr val="92D050"/>
            </a:solidFill>
          </c:spPr>
          <c:dLbls>
            <c:dLbl>
              <c:idx val="1"/>
              <c:layout>
                <c:manualLayout>
                  <c:x val="0"/>
                  <c:y val="-1.6452251160912621E-2"/>
                </c:manualLayout>
              </c:layout>
              <c:dLblPos val="ctr"/>
              <c:showVal val="1"/>
              <c:extLst>
                <c:ext xmlns:c15="http://schemas.microsoft.com/office/drawing/2012/chart" uri="{CE6537A1-D6FC-4f65-9D91-7224C49458BB}"/>
              </c:extLst>
            </c:dLbl>
            <c:dLbl>
              <c:idx val="2"/>
              <c:layout>
                <c:manualLayout>
                  <c:x val="0"/>
                  <c:y val="-1.4989164815936481E-2"/>
                </c:manualLayout>
              </c:layout>
              <c:dLblPos val="ctr"/>
              <c:showVal val="1"/>
              <c:extLst>
                <c:ext xmlns:c15="http://schemas.microsoft.com/office/drawing/2012/chart" uri="{CE6537A1-D6FC-4f65-9D91-7224C49458BB}"/>
              </c:extLst>
            </c:dLbl>
            <c:dLbl>
              <c:idx val="3"/>
              <c:layout>
                <c:manualLayout>
                  <c:x val="0"/>
                  <c:y val="-1.3243421495390867E-2"/>
                </c:manualLayout>
              </c:layout>
              <c:dLblPos val="ctr"/>
              <c:showVal val="1"/>
              <c:extLst>
                <c:ext xmlns:c15="http://schemas.microsoft.com/office/drawing/2012/chart" uri="{CE6537A1-D6FC-4f65-9D91-7224C49458BB}"/>
              </c:extLst>
            </c:dLbl>
            <c:numFmt formatCode="#,##0_);[Red]\(#,##0\)" sourceLinked="0"/>
            <c:spPr>
              <a:noFill/>
              <a:ln>
                <a:noFill/>
              </a:ln>
              <a:effectLst/>
            </c:spPr>
            <c:txPr>
              <a:bodyPr/>
              <a:lstStyle/>
              <a:p>
                <a:pPr>
                  <a:defRPr sz="800">
                    <a:solidFill>
                      <a:schemeClr val="tx1"/>
                    </a:solidFill>
                    <a:latin typeface="ＭＳ ゴシック" panose="020B0609070205080204" pitchFamily="49" charset="-128"/>
                    <a:ea typeface="ＭＳ ゴシック" panose="020B0609070205080204" pitchFamily="49" charset="-128"/>
                  </a:defRPr>
                </a:pPr>
                <a:endParaRPr lang="ja-JP"/>
              </a:p>
            </c:txPr>
            <c:dLblPos val="inEnd"/>
            <c:showVal val="1"/>
            <c:extLst>
              <c:ext xmlns:c15="http://schemas.microsoft.com/office/drawing/2012/chart" uri="{CE6537A1-D6FC-4f65-9D91-7224C49458BB}">
                <c15:showLeaderLines val="0"/>
              </c:ext>
            </c:extLst>
          </c:dLbls>
          <c:cat>
            <c:strRef>
              <c:f>産業別就業者数の推移!$B$30:$E$30</c:f>
              <c:strCache>
                <c:ptCount val="4"/>
                <c:pt idx="0">
                  <c:v>H12</c:v>
                </c:pt>
                <c:pt idx="1">
                  <c:v>H17</c:v>
                </c:pt>
                <c:pt idx="2">
                  <c:v>H22</c:v>
                </c:pt>
                <c:pt idx="3">
                  <c:v>H27</c:v>
                </c:pt>
              </c:strCache>
            </c:strRef>
          </c:cat>
          <c:val>
            <c:numRef>
              <c:f>産業別就業者数の推移!$B$32:$E$32</c:f>
              <c:numCache>
                <c:formatCode>General</c:formatCode>
                <c:ptCount val="4"/>
                <c:pt idx="0">
                  <c:v>26765</c:v>
                </c:pt>
                <c:pt idx="1">
                  <c:v>22924</c:v>
                </c:pt>
                <c:pt idx="2">
                  <c:v>19850</c:v>
                </c:pt>
                <c:pt idx="3">
                  <c:v>21485</c:v>
                </c:pt>
              </c:numCache>
            </c:numRef>
          </c:val>
        </c:ser>
        <c:ser>
          <c:idx val="2"/>
          <c:order val="2"/>
          <c:tx>
            <c:strRef>
              <c:f>産業別就業者数の推移!$A$33</c:f>
              <c:strCache>
                <c:ptCount val="1"/>
                <c:pt idx="0">
                  <c:v>第三次産業</c:v>
                </c:pt>
              </c:strCache>
            </c:strRef>
          </c:tx>
          <c:spPr>
            <a:solidFill>
              <a:schemeClr val="accent6">
                <a:lumMod val="40000"/>
                <a:lumOff val="60000"/>
              </a:schemeClr>
            </a:solidFill>
            <a:ln>
              <a:solidFill>
                <a:schemeClr val="bg1"/>
              </a:solidFill>
            </a:ln>
          </c:spPr>
          <c:dLbls>
            <c:numFmt formatCode="#,##0_);[Red]\(#,##0\)" sourceLinked="0"/>
            <c:spPr>
              <a:noFill/>
              <a:ln>
                <a:noFill/>
              </a:ln>
              <a:effectLst/>
            </c:spPr>
            <c:txPr>
              <a:bodyPr/>
              <a:lstStyle/>
              <a:p>
                <a:pPr>
                  <a:defRPr sz="800">
                    <a:latin typeface="ＭＳ ゴシック" panose="020B0609070205080204" pitchFamily="49" charset="-128"/>
                    <a:ea typeface="ＭＳ ゴシック" panose="020B0609070205080204" pitchFamily="49" charset="-128"/>
                  </a:defRPr>
                </a:pPr>
                <a:endParaRPr lang="ja-JP"/>
              </a:p>
            </c:txPr>
            <c:dLblPos val="ctr"/>
            <c:showVal val="1"/>
            <c:extLst>
              <c:ext xmlns:c15="http://schemas.microsoft.com/office/drawing/2012/chart" uri="{CE6537A1-D6FC-4f65-9D91-7224C49458BB}">
                <c15:showLeaderLines val="0"/>
              </c:ext>
            </c:extLst>
          </c:dLbls>
          <c:cat>
            <c:strRef>
              <c:f>産業別就業者数の推移!$B$30:$E$30</c:f>
              <c:strCache>
                <c:ptCount val="4"/>
                <c:pt idx="0">
                  <c:v>H12</c:v>
                </c:pt>
                <c:pt idx="1">
                  <c:v>H17</c:v>
                </c:pt>
                <c:pt idx="2">
                  <c:v>H22</c:v>
                </c:pt>
                <c:pt idx="3">
                  <c:v>H27</c:v>
                </c:pt>
              </c:strCache>
            </c:strRef>
          </c:cat>
          <c:val>
            <c:numRef>
              <c:f>産業別就業者数の推移!$B$33:$E$33</c:f>
              <c:numCache>
                <c:formatCode>General</c:formatCode>
                <c:ptCount val="4"/>
                <c:pt idx="0">
                  <c:v>91274</c:v>
                </c:pt>
                <c:pt idx="1">
                  <c:v>90303</c:v>
                </c:pt>
                <c:pt idx="2">
                  <c:v>89543</c:v>
                </c:pt>
                <c:pt idx="3">
                  <c:v>90627</c:v>
                </c:pt>
              </c:numCache>
            </c:numRef>
          </c:val>
        </c:ser>
        <c:ser>
          <c:idx val="3"/>
          <c:order val="3"/>
          <c:tx>
            <c:strRef>
              <c:f>産業別就業者数の推移!$A$34</c:f>
              <c:strCache>
                <c:ptCount val="1"/>
                <c:pt idx="0">
                  <c:v>分類不能産業</c:v>
                </c:pt>
              </c:strCache>
            </c:strRef>
          </c:tx>
          <c:spPr>
            <a:solidFill>
              <a:schemeClr val="accent1">
                <a:lumMod val="75000"/>
              </a:schemeClr>
            </a:solidFill>
          </c:spPr>
          <c:dLbls>
            <c:dLbl>
              <c:idx val="0"/>
              <c:layout>
                <c:manualLayout>
                  <c:x val="0"/>
                  <c:y val="3.0769230769230802E-2"/>
                </c:manualLayout>
              </c:layout>
              <c:dLblPos val="ctr"/>
              <c:showVal val="1"/>
              <c:extLst>
                <c:ext xmlns:c15="http://schemas.microsoft.com/office/drawing/2012/chart" uri="{CE6537A1-D6FC-4f65-9D91-7224C49458BB}"/>
              </c:extLst>
            </c:dLbl>
            <c:dLbl>
              <c:idx val="1"/>
              <c:layout>
                <c:manualLayout>
                  <c:x val="0"/>
                  <c:y val="3.0769230769230802E-2"/>
                </c:manualLayout>
              </c:layout>
              <c:dLblPos val="ctr"/>
              <c:showVal val="1"/>
              <c:extLst>
                <c:ext xmlns:c15="http://schemas.microsoft.com/office/drawing/2012/chart" uri="{CE6537A1-D6FC-4f65-9D91-7224C49458BB}"/>
              </c:extLst>
            </c:dLbl>
            <c:dLbl>
              <c:idx val="2"/>
              <c:layout>
                <c:manualLayout>
                  <c:x val="0"/>
                  <c:y val="3.4188034188034192E-3"/>
                </c:manualLayout>
              </c:layout>
              <c:dLblPos val="ctr"/>
              <c:showVal val="1"/>
              <c:extLst>
                <c:ext xmlns:c15="http://schemas.microsoft.com/office/drawing/2012/chart" uri="{CE6537A1-D6FC-4f65-9D91-7224C49458BB}"/>
              </c:extLst>
            </c:dLbl>
            <c:numFmt formatCode="#,##0_);[Red]\(#,##0\)" sourceLinked="0"/>
            <c:spPr>
              <a:noFill/>
              <a:ln>
                <a:noFill/>
              </a:ln>
              <a:effectLst/>
            </c:spPr>
            <c:txPr>
              <a:bodyPr/>
              <a:lstStyle/>
              <a:p>
                <a:pPr>
                  <a:defRPr sz="800">
                    <a:solidFill>
                      <a:schemeClr val="tx1"/>
                    </a:solidFill>
                    <a:latin typeface="ＭＳ ゴシック" panose="020B0609070205080204" pitchFamily="49" charset="-128"/>
                    <a:ea typeface="ＭＳ ゴシック" panose="020B0609070205080204" pitchFamily="49" charset="-128"/>
                  </a:defRPr>
                </a:pPr>
                <a:endParaRPr lang="ja-JP"/>
              </a:p>
            </c:txPr>
            <c:dLblPos val="ctr"/>
            <c:showVal val="1"/>
            <c:extLst>
              <c:ext xmlns:c15="http://schemas.microsoft.com/office/drawing/2012/chart" uri="{CE6537A1-D6FC-4f65-9D91-7224C49458BB}">
                <c15:showLeaderLines val="0"/>
              </c:ext>
            </c:extLst>
          </c:dLbls>
          <c:cat>
            <c:strRef>
              <c:f>産業別就業者数の推移!$B$30:$E$30</c:f>
              <c:strCache>
                <c:ptCount val="4"/>
                <c:pt idx="0">
                  <c:v>H12</c:v>
                </c:pt>
                <c:pt idx="1">
                  <c:v>H17</c:v>
                </c:pt>
                <c:pt idx="2">
                  <c:v>H22</c:v>
                </c:pt>
                <c:pt idx="3">
                  <c:v>H27</c:v>
                </c:pt>
              </c:strCache>
            </c:strRef>
          </c:cat>
          <c:val>
            <c:numRef>
              <c:f>産業別就業者数の推移!$B$34:$E$34</c:f>
              <c:numCache>
                <c:formatCode>General</c:formatCode>
                <c:ptCount val="4"/>
                <c:pt idx="0">
                  <c:v>1643</c:v>
                </c:pt>
                <c:pt idx="1">
                  <c:v>3037</c:v>
                </c:pt>
                <c:pt idx="2">
                  <c:v>14570</c:v>
                </c:pt>
                <c:pt idx="3">
                  <c:v>26548</c:v>
                </c:pt>
              </c:numCache>
            </c:numRef>
          </c:val>
        </c:ser>
        <c:ser>
          <c:idx val="4"/>
          <c:order val="4"/>
          <c:tx>
            <c:strRef>
              <c:f>産業別就業者数の推移!$A$35</c:f>
              <c:strCache>
                <c:ptCount val="1"/>
              </c:strCache>
            </c:strRef>
          </c:tx>
          <c:spPr>
            <a:noFill/>
          </c:spPr>
          <c:dLbls>
            <c:numFmt formatCode="#,##0_);[Red]\(#,##0\)" sourceLinked="0"/>
            <c:spPr>
              <a:solidFill>
                <a:schemeClr val="bg1"/>
              </a:solidFill>
              <a:ln>
                <a:solidFill>
                  <a:srgbClr val="FF0000"/>
                </a:solidFill>
              </a:ln>
            </c:spPr>
            <c:txPr>
              <a:bodyPr/>
              <a:lstStyle/>
              <a:p>
                <a:pPr>
                  <a:defRPr sz="800">
                    <a:latin typeface="ＭＳ ゴシック" panose="020B0609070205080204" pitchFamily="49" charset="-128"/>
                    <a:ea typeface="ＭＳ ゴシック" panose="020B0609070205080204" pitchFamily="49" charset="-128"/>
                  </a:defRPr>
                </a:pPr>
                <a:endParaRPr lang="ja-JP"/>
              </a:p>
            </c:txPr>
            <c:dLblPos val="inBase"/>
            <c:showVal val="1"/>
            <c:extLst>
              <c:ext xmlns:c15="http://schemas.microsoft.com/office/drawing/2012/chart" uri="{CE6537A1-D6FC-4f65-9D91-7224C49458BB}">
                <c15:showLeaderLines val="0"/>
              </c:ext>
            </c:extLst>
          </c:dLbls>
          <c:cat>
            <c:strRef>
              <c:f>産業別就業者数の推移!$B$30:$E$30</c:f>
              <c:strCache>
                <c:ptCount val="4"/>
                <c:pt idx="0">
                  <c:v>H12</c:v>
                </c:pt>
                <c:pt idx="1">
                  <c:v>H17</c:v>
                </c:pt>
                <c:pt idx="2">
                  <c:v>H22</c:v>
                </c:pt>
                <c:pt idx="3">
                  <c:v>H27</c:v>
                </c:pt>
              </c:strCache>
            </c:strRef>
          </c:cat>
          <c:val>
            <c:numRef>
              <c:f>産業別就業者数の推移!$B$35:$E$35</c:f>
              <c:numCache>
                <c:formatCode>General</c:formatCode>
                <c:ptCount val="4"/>
                <c:pt idx="0">
                  <c:v>119764</c:v>
                </c:pt>
                <c:pt idx="1">
                  <c:v>116303</c:v>
                </c:pt>
                <c:pt idx="2">
                  <c:v>124014</c:v>
                </c:pt>
                <c:pt idx="3">
                  <c:v>138746</c:v>
                </c:pt>
              </c:numCache>
            </c:numRef>
          </c:val>
        </c:ser>
        <c:gapWidth val="85"/>
        <c:overlap val="100"/>
        <c:serLines/>
        <c:axId val="196303872"/>
        <c:axId val="196322048"/>
      </c:barChart>
      <c:catAx>
        <c:axId val="196303872"/>
        <c:scaling>
          <c:orientation val="minMax"/>
        </c:scaling>
        <c:axPos val="b"/>
        <c:numFmt formatCode="General" sourceLinked="1"/>
        <c:tickLblPos val="nextTo"/>
        <c:txPr>
          <a:bodyPr/>
          <a:lstStyle/>
          <a:p>
            <a:pPr>
              <a:defRPr sz="800">
                <a:latin typeface="ＭＳ ゴシック" panose="020B0609070205080204" pitchFamily="49" charset="-128"/>
                <a:ea typeface="ＭＳ ゴシック" panose="020B0609070205080204" pitchFamily="49" charset="-128"/>
              </a:defRPr>
            </a:pPr>
            <a:endParaRPr lang="ja-JP"/>
          </a:p>
        </c:txPr>
        <c:crossAx val="196322048"/>
        <c:crosses val="autoZero"/>
        <c:auto val="1"/>
        <c:lblAlgn val="ctr"/>
        <c:lblOffset val="100"/>
      </c:catAx>
      <c:valAx>
        <c:axId val="196322048"/>
        <c:scaling>
          <c:orientation val="minMax"/>
          <c:max val="160000"/>
        </c:scaling>
        <c:axPos val="l"/>
        <c:majorGridlines/>
        <c:numFmt formatCode="#,##0_);[Red]\(#,##0\)" sourceLinked="0"/>
        <c:tickLblPos val="nextTo"/>
        <c:txPr>
          <a:bodyPr/>
          <a:lstStyle/>
          <a:p>
            <a:pPr>
              <a:defRPr sz="800">
                <a:latin typeface="ＭＳ ゴシック" panose="020B0609070205080204" pitchFamily="49" charset="-128"/>
                <a:ea typeface="ＭＳ ゴシック" panose="020B0609070205080204" pitchFamily="49" charset="-128"/>
              </a:defRPr>
            </a:pPr>
            <a:endParaRPr lang="ja-JP"/>
          </a:p>
        </c:txPr>
        <c:crossAx val="196303872"/>
        <c:crosses val="autoZero"/>
        <c:crossBetween val="between"/>
      </c:valAx>
    </c:plotArea>
    <c:legend>
      <c:legendPos val="b"/>
      <c:layout>
        <c:manualLayout>
          <c:xMode val="edge"/>
          <c:yMode val="edge"/>
          <c:x val="6.4014038768984816E-2"/>
          <c:y val="0.87907251688946464"/>
          <c:w val="0.9"/>
          <c:h val="7.3942429270467652E-2"/>
        </c:manualLayout>
      </c:layout>
      <c:txPr>
        <a:bodyPr/>
        <a:lstStyle/>
        <a:p>
          <a:pPr>
            <a:defRPr sz="800">
              <a:latin typeface="ＭＳ ゴシック" panose="020B0609070205080204" pitchFamily="49" charset="-128"/>
              <a:ea typeface="ＭＳ ゴシック" panose="020B0609070205080204" pitchFamily="49" charset="-128"/>
            </a:defRPr>
          </a:pPr>
          <a:endParaRPr lang="ja-JP"/>
        </a:p>
      </c:txPr>
    </c:legend>
    <c:plotVisOnly val="1"/>
    <c:dispBlanksAs val="gap"/>
  </c:chart>
  <c:externalData r:id="rId2"/>
  <c:userShapes r:id="rId3"/>
</c:chartSpace>
</file>

<file path=ppt/charts/chart38.xml><?xml version="1.0" encoding="utf-8"?>
<c:chartSpace xmlns:c="http://schemas.openxmlformats.org/drawingml/2006/chart" xmlns:a="http://schemas.openxmlformats.org/drawingml/2006/main" xmlns:r="http://schemas.openxmlformats.org/officeDocument/2006/relationships">
  <c:date1904 val="1"/>
  <c:lang val="ja-JP"/>
  <c:clrMapOvr bg1="lt1" tx1="dk1" bg2="lt2" tx2="dk2" accent1="accent1" accent2="accent2" accent3="accent3" accent4="accent4" accent5="accent5" accent6="accent6" hlink="hlink" folHlink="folHlink"/>
  <c:chart>
    <c:autoTitleDeleted val="1"/>
    <c:plotArea>
      <c:layout/>
      <c:pieChart>
        <c:varyColors val="1"/>
        <c:ser>
          <c:idx val="0"/>
          <c:order val="0"/>
          <c:tx>
            <c:strRef>
              <c:f>建物利用率!$B$34</c:f>
              <c:strCache>
                <c:ptCount val="1"/>
                <c:pt idx="0">
                  <c:v>業種別</c:v>
                </c:pt>
              </c:strCache>
            </c:strRef>
          </c:tx>
          <c:dPt>
            <c:idx val="1"/>
            <c:spPr>
              <a:solidFill>
                <a:srgbClr val="92D050"/>
              </a:solidFill>
            </c:spPr>
          </c:dPt>
          <c:dPt>
            <c:idx val="2"/>
            <c:spPr>
              <a:solidFill>
                <a:schemeClr val="accent6">
                  <a:lumMod val="40000"/>
                  <a:lumOff val="60000"/>
                </a:schemeClr>
              </a:solidFill>
            </c:spPr>
          </c:dPt>
          <c:dPt>
            <c:idx val="3"/>
            <c:spPr>
              <a:solidFill>
                <a:schemeClr val="accent1">
                  <a:lumMod val="75000"/>
                </a:schemeClr>
              </a:solidFill>
            </c:spPr>
          </c:dPt>
          <c:dLbls>
            <c:dLbl>
              <c:idx val="0"/>
              <c:layout>
                <c:manualLayout>
                  <c:x val="-6.7470963995354238E-2"/>
                  <c:y val="0.17247014224369298"/>
                </c:manualLayout>
              </c:layout>
              <c:dLblPos val="bestFit"/>
              <c:showVal val="1"/>
              <c:showCatName val="1"/>
              <c:separator>
</c:separator>
              <c:extLst>
                <c:ext xmlns:c15="http://schemas.microsoft.com/office/drawing/2012/chart" uri="{CE6537A1-D6FC-4f65-9D91-7224C49458BB}"/>
              </c:extLst>
            </c:dLbl>
            <c:dLbl>
              <c:idx val="3"/>
              <c:layout>
                <c:manualLayout>
                  <c:x val="2.0205429732868797E-2"/>
                  <c:y val="4.8786902844874434E-2"/>
                </c:manualLayout>
              </c:layout>
              <c:dLblPos val="bestFit"/>
              <c:showVal val="1"/>
              <c:showCatName val="1"/>
              <c:separator>
</c:separator>
              <c:extLst>
                <c:ext xmlns:c15="http://schemas.microsoft.com/office/drawing/2012/chart" uri="{CE6537A1-D6FC-4f65-9D91-7224C49458BB}"/>
              </c:extLst>
            </c:dLbl>
            <c:spPr>
              <a:noFill/>
              <a:ln>
                <a:noFill/>
              </a:ln>
              <a:effectLst/>
            </c:spPr>
            <c:dLblPos val="ctr"/>
            <c:showVal val="1"/>
            <c:showCatName val="1"/>
            <c:separator>
</c:separator>
            <c:showLeaderLines val="1"/>
            <c:extLst>
              <c:ext xmlns:c15="http://schemas.microsoft.com/office/drawing/2012/chart" uri="{CE6537A1-D6FC-4f65-9D91-7224C49458BB}"/>
            </c:extLst>
          </c:dLbls>
          <c:cat>
            <c:strRef>
              <c:f>建物利用率!$C$33:$F$33</c:f>
              <c:strCache>
                <c:ptCount val="4"/>
                <c:pt idx="0">
                  <c:v>製造業</c:v>
                </c:pt>
                <c:pt idx="1">
                  <c:v>卸・小売業</c:v>
                </c:pt>
                <c:pt idx="2">
                  <c:v>サービス業</c:v>
                </c:pt>
                <c:pt idx="3">
                  <c:v>その他</c:v>
                </c:pt>
              </c:strCache>
            </c:strRef>
          </c:cat>
          <c:val>
            <c:numRef>
              <c:f>建物利用率!$C$34:$F$34</c:f>
              <c:numCache>
                <c:formatCode>0.0%</c:formatCode>
                <c:ptCount val="4"/>
                <c:pt idx="0">
                  <c:v>7.3249498988034886E-2</c:v>
                </c:pt>
                <c:pt idx="1">
                  <c:v>0.29637700786339388</c:v>
                </c:pt>
                <c:pt idx="2">
                  <c:v>0.59885838278708836</c:v>
                </c:pt>
                <c:pt idx="3">
                  <c:v>3.1515110361483051E-2</c:v>
                </c:pt>
              </c:numCache>
            </c:numRef>
          </c:val>
        </c:ser>
        <c:dLbls>
          <c:showVal val="1"/>
        </c:dLbls>
        <c:firstSliceAng val="0"/>
      </c:pieChart>
      <c:spPr>
        <a:noFill/>
        <a:ln w="25400">
          <a:noFill/>
        </a:ln>
      </c:spPr>
    </c:plotArea>
    <c:legend>
      <c:legendPos val="b"/>
      <c:layout/>
      <c:txPr>
        <a:bodyPr/>
        <a:lstStyle/>
        <a:p>
          <a:pPr>
            <a:defRPr sz="800"/>
          </a:pPr>
          <a:endParaRPr lang="ja-JP"/>
        </a:p>
      </c:txPr>
    </c:legend>
    <c:plotVisOnly val="1"/>
    <c:dispBlanksAs val="zero"/>
  </c:chart>
  <c:externalData r:id="rId2"/>
</c:chartSpace>
</file>

<file path=ppt/charts/chart39.xml><?xml version="1.0" encoding="utf-8"?>
<c:chartSpace xmlns:c="http://schemas.openxmlformats.org/drawingml/2006/chart" xmlns:a="http://schemas.openxmlformats.org/drawingml/2006/main" xmlns:r="http://schemas.openxmlformats.org/officeDocument/2006/relationships">
  <c:lang val="ja-JP"/>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5008180395504339"/>
          <c:y val="5.2940730635137184E-2"/>
          <c:w val="0.70435374875514956"/>
          <c:h val="0.75047786872820976"/>
        </c:manualLayout>
      </c:layout>
      <c:pieChart>
        <c:varyColors val="1"/>
        <c:ser>
          <c:idx val="0"/>
          <c:order val="0"/>
          <c:tx>
            <c:strRef>
              <c:f>建物利用率!$B$30</c:f>
              <c:strCache>
                <c:ptCount val="1"/>
                <c:pt idx="0">
                  <c:v>建物利用率</c:v>
                </c:pt>
              </c:strCache>
            </c:strRef>
          </c:tx>
          <c:dPt>
            <c:idx val="1"/>
            <c:spPr>
              <a:solidFill>
                <a:schemeClr val="accent6">
                  <a:lumMod val="40000"/>
                  <a:lumOff val="60000"/>
                </a:schemeClr>
              </a:solidFill>
            </c:spPr>
          </c:dPt>
          <c:dPt>
            <c:idx val="2"/>
            <c:spPr>
              <a:solidFill>
                <a:schemeClr val="accent1">
                  <a:lumMod val="75000"/>
                </a:schemeClr>
              </a:solidFill>
            </c:spPr>
          </c:dPt>
          <c:dPt>
            <c:idx val="3"/>
            <c:spPr>
              <a:solidFill>
                <a:srgbClr val="92D050"/>
              </a:solidFill>
            </c:spPr>
          </c:dPt>
          <c:dLbls>
            <c:dLbl>
              <c:idx val="0"/>
              <c:layout>
                <c:manualLayout>
                  <c:x val="-0.19701344430218604"/>
                  <c:y val="0.19885781415795079"/>
                </c:manualLayout>
              </c:layout>
              <c:tx>
                <c:rich>
                  <a:bodyPr/>
                  <a:lstStyle/>
                  <a:p>
                    <a:r>
                      <a:rPr lang="ja-JP" altLang="en-US" dirty="0" smtClean="0"/>
                      <a:t>住宅</a:t>
                    </a:r>
                    <a:r>
                      <a:rPr lang="ja-JP" altLang="en-US" dirty="0"/>
                      <a:t>
</a:t>
                    </a:r>
                    <a:r>
                      <a:rPr lang="en-US" altLang="ja-JP" dirty="0"/>
                      <a:t>21.2%</a:t>
                    </a:r>
                    <a:endParaRPr lang="ja-JP" altLang="en-US" dirty="0"/>
                  </a:p>
                </c:rich>
              </c:tx>
              <c:dLblPos val="bestFit"/>
              <c:showVal val="1"/>
              <c:showCatName val="1"/>
              <c:separator>
</c:separator>
              <c:extLst>
                <c:ext xmlns:c15="http://schemas.microsoft.com/office/drawing/2012/chart" uri="{CE6537A1-D6FC-4f65-9D91-7224C49458BB}"/>
              </c:extLst>
            </c:dLbl>
            <c:dLbl>
              <c:idx val="2"/>
              <c:layout>
                <c:manualLayout>
                  <c:x val="0.20338419405320821"/>
                  <c:y val="-5.3199939366378714E-2"/>
                </c:manualLayout>
              </c:layout>
              <c:tx>
                <c:rich>
                  <a:bodyPr/>
                  <a:lstStyle/>
                  <a:p>
                    <a:r>
                      <a:rPr lang="ja-JP" altLang="en-US" dirty="0"/>
                      <a:t>工業
</a:t>
                    </a:r>
                    <a:r>
                      <a:rPr lang="en-US" altLang="ja-JP" dirty="0" smtClean="0"/>
                      <a:t>26.3%</a:t>
                    </a:r>
                    <a:endParaRPr lang="en-US" altLang="ja-JP" dirty="0"/>
                  </a:p>
                </c:rich>
              </c:tx>
              <c:dLblPos val="bestFit"/>
              <c:showVal val="1"/>
              <c:showCatName val="1"/>
              <c:separator>
</c:separator>
              <c:extLst>
                <c:ext xmlns:c15="http://schemas.microsoft.com/office/drawing/2012/chart" uri="{CE6537A1-D6FC-4f65-9D91-7224C49458BB}"/>
              </c:extLst>
            </c:dLbl>
            <c:dLbl>
              <c:idx val="3"/>
              <c:layout>
                <c:manualLayout>
                  <c:x val="0.15568679755300024"/>
                  <c:y val="0.16808170380475967"/>
                </c:manualLayout>
              </c:layout>
              <c:dLblPos val="bestFit"/>
              <c:showVal val="1"/>
              <c:showCatName val="1"/>
              <c:separator>
</c:separator>
              <c:extLst>
                <c:ext xmlns:c15="http://schemas.microsoft.com/office/drawing/2012/chart" uri="{CE6537A1-D6FC-4f65-9D91-7224C49458BB}"/>
              </c:extLst>
            </c:dLbl>
            <c:numFmt formatCode="0.0%" sourceLinked="0"/>
            <c:spPr>
              <a:noFill/>
              <a:ln>
                <a:noFill/>
              </a:ln>
              <a:effectLst/>
            </c:spPr>
            <c:dLblPos val="ctr"/>
            <c:showVal val="1"/>
            <c:showCatName val="1"/>
            <c:separator>
</c:separator>
            <c:showLeaderLines val="1"/>
            <c:extLst>
              <c:ext xmlns:c15="http://schemas.microsoft.com/office/drawing/2012/chart" uri="{CE6537A1-D6FC-4f65-9D91-7224C49458BB}"/>
            </c:extLst>
          </c:dLbls>
          <c:cat>
            <c:strRef>
              <c:f>建物利用率!$C$29:$F$29</c:f>
              <c:strCache>
                <c:ptCount val="4"/>
                <c:pt idx="0">
                  <c:v>住宅</c:v>
                </c:pt>
                <c:pt idx="1">
                  <c:v>商業</c:v>
                </c:pt>
                <c:pt idx="2">
                  <c:v>工業</c:v>
                </c:pt>
                <c:pt idx="3">
                  <c:v>その他</c:v>
                </c:pt>
              </c:strCache>
            </c:strRef>
          </c:cat>
          <c:val>
            <c:numRef>
              <c:f>建物利用率!$C$30:$F$30</c:f>
              <c:numCache>
                <c:formatCode>0.0_ </c:formatCode>
                <c:ptCount val="4"/>
                <c:pt idx="0">
                  <c:v>0.21228713144378544</c:v>
                </c:pt>
                <c:pt idx="1">
                  <c:v>0.37632279053500101</c:v>
                </c:pt>
                <c:pt idx="2">
                  <c:v>0.26230546759074597</c:v>
                </c:pt>
                <c:pt idx="3">
                  <c:v>0.14908461043047971</c:v>
                </c:pt>
              </c:numCache>
            </c:numRef>
          </c:val>
        </c:ser>
        <c:dLbls>
          <c:showVal val="1"/>
        </c:dLbls>
        <c:firstSliceAng val="0"/>
      </c:pieChart>
      <c:spPr>
        <a:noFill/>
        <a:ln w="25400">
          <a:noFill/>
        </a:ln>
      </c:spPr>
    </c:plotArea>
    <c:legend>
      <c:legendPos val="b"/>
      <c:layout>
        <c:manualLayout>
          <c:xMode val="edge"/>
          <c:yMode val="edge"/>
          <c:x val="0.1787299046806089"/>
          <c:y val="0.81785698044565658"/>
          <c:w val="0.56123381704370823"/>
          <c:h val="7.1448764589965089E-2"/>
        </c:manualLayout>
      </c:layout>
      <c:txPr>
        <a:bodyPr/>
        <a:lstStyle/>
        <a:p>
          <a:pPr>
            <a:defRPr sz="800"/>
          </a:pPr>
          <a:endParaRPr lang="ja-JP"/>
        </a:p>
      </c:txPr>
    </c:legend>
    <c:plotVisOnly val="1"/>
    <c:dispBlanksAs val="zero"/>
  </c:chart>
  <c:externalData r:id="rId2"/>
</c:chartSpace>
</file>

<file path=ppt/charts/chart4.xml><?xml version="1.0" encoding="utf-8"?>
<c:chartSpace xmlns:c="http://schemas.openxmlformats.org/drawingml/2006/chart" xmlns:a="http://schemas.openxmlformats.org/drawingml/2006/main" xmlns:r="http://schemas.openxmlformats.org/officeDocument/2006/relationships">
  <c:lang val="ja-JP"/>
  <c:chart>
    <c:plotArea>
      <c:layout/>
      <c:doughnutChart>
        <c:varyColors val="1"/>
        <c:ser>
          <c:idx val="0"/>
          <c:order val="0"/>
          <c:val>
            <c:numRef>
              <c:f>Sheet1!$B$2:$B$8</c:f>
              <c:numCache>
                <c:formatCode>General</c:formatCode>
                <c:ptCount val="7"/>
                <c:pt idx="0">
                  <c:v>25</c:v>
                </c:pt>
                <c:pt idx="1">
                  <c:v>20</c:v>
                </c:pt>
                <c:pt idx="2">
                  <c:v>15</c:v>
                </c:pt>
                <c:pt idx="3">
                  <c:v>10</c:v>
                </c:pt>
                <c:pt idx="4">
                  <c:v>5</c:v>
                </c:pt>
                <c:pt idx="5">
                  <c:v>3</c:v>
                </c:pt>
                <c:pt idx="6">
                  <c:v>2</c:v>
                </c:pt>
              </c:numCache>
            </c:numRef>
          </c:val>
          <c:extLst xmlns:c16r2="http://schemas.microsoft.com/office/drawing/2015/06/chart">
            <c:ext xmlns:c16="http://schemas.microsoft.com/office/drawing/2014/chart" uri="{C3380CC4-5D6E-409C-BE32-E72D297353CC}">
              <c16:uniqueId val="{00000000-4893-40F9-AACB-979B6C35777B}"/>
            </c:ext>
          </c:extLst>
        </c:ser>
        <c:firstSliceAng val="0"/>
        <c:holeSize val="50"/>
      </c:doughnutChart>
    </c:plotArea>
    <c:plotVisOnly val="1"/>
    <c:dispBlanksAs val="zero"/>
  </c:chart>
  <c:externalData r:id="rId1"/>
</c:chartSpace>
</file>

<file path=ppt/charts/chart40.xml><?xml version="1.0" encoding="utf-8"?>
<c:chartSpace xmlns:c="http://schemas.openxmlformats.org/drawingml/2006/chart" xmlns:a="http://schemas.openxmlformats.org/drawingml/2006/main" xmlns:r="http://schemas.openxmlformats.org/officeDocument/2006/relationships">
  <c:lang val="ja-JP"/>
  <c:clrMapOvr bg1="lt1" tx1="dk1" bg2="lt2" tx2="dk2" accent1="accent1" accent2="accent2" accent3="accent3" accent4="accent4" accent5="accent5" accent6="accent6" hlink="hlink" folHlink="folHlink"/>
  <c:chart>
    <c:autoTitleDeleted val="1"/>
    <c:plotArea>
      <c:layout/>
      <c:pieChart>
        <c:varyColors val="1"/>
        <c:ser>
          <c:idx val="0"/>
          <c:order val="0"/>
          <c:tx>
            <c:strRef>
              <c:f>建物利用率!$B$32</c:f>
              <c:strCache>
                <c:ptCount val="1"/>
                <c:pt idx="0">
                  <c:v>非建物用途</c:v>
                </c:pt>
              </c:strCache>
            </c:strRef>
          </c:tx>
          <c:dPt>
            <c:idx val="0"/>
            <c:spPr>
              <a:solidFill>
                <a:schemeClr val="accent1"/>
              </a:solidFill>
            </c:spPr>
          </c:dPt>
          <c:dPt>
            <c:idx val="1"/>
            <c:spPr>
              <a:solidFill>
                <a:schemeClr val="accent2">
                  <a:lumMod val="40000"/>
                  <a:lumOff val="60000"/>
                </a:schemeClr>
              </a:solidFill>
            </c:spPr>
          </c:dPt>
          <c:dPt>
            <c:idx val="2"/>
            <c:spPr>
              <a:solidFill>
                <a:srgbClr val="92D050"/>
              </a:solidFill>
            </c:spPr>
          </c:dPt>
          <c:dPt>
            <c:idx val="3"/>
            <c:spPr>
              <a:solidFill>
                <a:srgbClr val="00B050"/>
              </a:solidFill>
            </c:spPr>
          </c:dPt>
          <c:dPt>
            <c:idx val="4"/>
            <c:spPr>
              <a:solidFill>
                <a:schemeClr val="accent1">
                  <a:lumMod val="75000"/>
                </a:schemeClr>
              </a:solidFill>
            </c:spPr>
          </c:dPt>
          <c:dLbls>
            <c:dLbl>
              <c:idx val="2"/>
              <c:layout>
                <c:manualLayout>
                  <c:x val="0.16585120556487343"/>
                  <c:y val="-2.9744501231736727E-3"/>
                </c:manualLayout>
              </c:layout>
              <c:dLblPos val="bestFit"/>
              <c:showVal val="1"/>
              <c:showCatName val="1"/>
              <c:separator>
</c:separator>
              <c:extLst>
                <c:ext xmlns:c15="http://schemas.microsoft.com/office/drawing/2012/chart" uri="{CE6537A1-D6FC-4f65-9D91-7224C49458BB}"/>
              </c:extLst>
            </c:dLbl>
            <c:dLbl>
              <c:idx val="3"/>
              <c:delete val="1"/>
              <c:extLst>
                <c:ext xmlns:c15="http://schemas.microsoft.com/office/drawing/2012/chart" uri="{CE6537A1-D6FC-4f65-9D91-7224C49458BB}"/>
              </c:extLst>
            </c:dLbl>
            <c:spPr>
              <a:noFill/>
              <a:ln>
                <a:noFill/>
              </a:ln>
              <a:effectLst/>
            </c:spPr>
            <c:dLblPos val="ctr"/>
            <c:showVal val="1"/>
            <c:showCatName val="1"/>
            <c:separator>
</c:separator>
            <c:showLeaderLines val="1"/>
            <c:extLst>
              <c:ext xmlns:c15="http://schemas.microsoft.com/office/drawing/2012/chart" uri="{CE6537A1-D6FC-4f65-9D91-7224C49458BB}"/>
            </c:extLst>
          </c:dLbls>
          <c:cat>
            <c:strRef>
              <c:f>建物利用率!$C$31:$G$31</c:f>
              <c:strCache>
                <c:ptCount val="5"/>
                <c:pt idx="0">
                  <c:v>道路</c:v>
                </c:pt>
                <c:pt idx="1">
                  <c:v>水面</c:v>
                </c:pt>
                <c:pt idx="2">
                  <c:v>公園緑地</c:v>
                </c:pt>
                <c:pt idx="3">
                  <c:v>農地</c:v>
                </c:pt>
                <c:pt idx="4">
                  <c:v>その他</c:v>
                </c:pt>
              </c:strCache>
            </c:strRef>
          </c:cat>
          <c:val>
            <c:numRef>
              <c:f>建物利用率!$C$32:$G$32</c:f>
              <c:numCache>
                <c:formatCode>0.0%</c:formatCode>
                <c:ptCount val="5"/>
                <c:pt idx="0">
                  <c:v>0.45319612913390511</c:v>
                </c:pt>
                <c:pt idx="1">
                  <c:v>0.22952056338621277</c:v>
                </c:pt>
                <c:pt idx="2">
                  <c:v>0.12644628369193245</c:v>
                </c:pt>
                <c:pt idx="3">
                  <c:v>1.3860305689079121E-4</c:v>
                </c:pt>
                <c:pt idx="4">
                  <c:v>0.19069842073106771</c:v>
                </c:pt>
              </c:numCache>
            </c:numRef>
          </c:val>
        </c:ser>
        <c:dLbls>
          <c:showVal val="1"/>
        </c:dLbls>
        <c:firstSliceAng val="0"/>
      </c:pieChart>
      <c:spPr>
        <a:noFill/>
        <a:ln w="25400">
          <a:noFill/>
        </a:ln>
      </c:spPr>
    </c:plotArea>
    <c:legend>
      <c:legendPos val="b"/>
      <c:layout>
        <c:manualLayout>
          <c:xMode val="edge"/>
          <c:yMode val="edge"/>
          <c:x val="0.13819477513227521"/>
          <c:y val="0.84806838223504888"/>
          <c:w val="0.72361011904761907"/>
          <c:h val="7.5572791406124884E-2"/>
        </c:manualLayout>
      </c:layout>
      <c:txPr>
        <a:bodyPr/>
        <a:lstStyle/>
        <a:p>
          <a:pPr>
            <a:defRPr sz="800"/>
          </a:pPr>
          <a:endParaRPr lang="ja-JP"/>
        </a:p>
      </c:txPr>
    </c:legend>
    <c:plotVisOnly val="1"/>
    <c:dispBlanksAs val="zero"/>
  </c:chart>
  <c:externalData r:id="rId2"/>
</c:chartSpace>
</file>

<file path=ppt/charts/chart41.xml><?xml version="1.0" encoding="utf-8"?>
<c:chartSpace xmlns:c="http://schemas.openxmlformats.org/drawingml/2006/chart" xmlns:a="http://schemas.openxmlformats.org/drawingml/2006/main" xmlns:r="http://schemas.openxmlformats.org/officeDocument/2006/relationships">
  <c:lang val="ja-JP"/>
  <c:clrMapOvr bg1="lt1" tx1="dk1" bg2="lt2" tx2="dk2" accent1="accent1" accent2="accent2" accent3="accent3" accent4="accent4" accent5="accent5" accent6="accent6" hlink="hlink" folHlink="folHlink"/>
  <c:chart>
    <c:autoTitleDeleted val="1"/>
    <c:plotArea>
      <c:layout/>
      <c:lineChart>
        <c:grouping val="standard"/>
        <c:ser>
          <c:idx val="0"/>
          <c:order val="0"/>
          <c:tx>
            <c:strRef>
              <c:f>将来人口の見通し!$A$31</c:f>
              <c:strCache>
                <c:ptCount val="1"/>
                <c:pt idx="0">
                  <c:v>総合計</c:v>
                </c:pt>
              </c:strCache>
            </c:strRef>
          </c:tx>
          <c:spPr>
            <a:ln>
              <a:solidFill>
                <a:schemeClr val="accent6">
                  <a:lumMod val="40000"/>
                  <a:lumOff val="60000"/>
                </a:schemeClr>
              </a:solidFill>
            </a:ln>
          </c:spPr>
          <c:marker>
            <c:spPr>
              <a:solidFill>
                <a:schemeClr val="accent6">
                  <a:lumMod val="40000"/>
                  <a:lumOff val="60000"/>
                </a:schemeClr>
              </a:solidFill>
              <a:ln>
                <a:solidFill>
                  <a:schemeClr val="accent6">
                    <a:lumMod val="40000"/>
                    <a:lumOff val="60000"/>
                  </a:schemeClr>
                </a:solidFill>
              </a:ln>
            </c:spPr>
          </c:marker>
          <c:dLbls>
            <c:numFmt formatCode="#,##0_);[Red]\(#,##0\)" sourceLinked="0"/>
            <c:spPr>
              <a:noFill/>
              <a:ln>
                <a:noFill/>
              </a:ln>
              <a:effectLst/>
            </c:spPr>
            <c:dLblPos val="t"/>
            <c:showVal val="1"/>
            <c:extLst>
              <c:ext xmlns:c15="http://schemas.microsoft.com/office/drawing/2012/chart" uri="{CE6537A1-D6FC-4f65-9D91-7224C49458BB}">
                <c15:showLeaderLines val="0"/>
              </c:ext>
            </c:extLst>
          </c:dLbls>
          <c:cat>
            <c:strRef>
              <c:f>将来人口の見通し!$B$30:$F$30</c:f>
              <c:strCache>
                <c:ptCount val="5"/>
                <c:pt idx="0">
                  <c:v>H17</c:v>
                </c:pt>
                <c:pt idx="1">
                  <c:v>H22</c:v>
                </c:pt>
                <c:pt idx="2">
                  <c:v>H27</c:v>
                </c:pt>
                <c:pt idx="3">
                  <c:v>H37</c:v>
                </c:pt>
                <c:pt idx="4">
                  <c:v>H47</c:v>
                </c:pt>
              </c:strCache>
            </c:strRef>
          </c:cat>
          <c:val>
            <c:numRef>
              <c:f>将来人口の見通し!$B$31:$F$31</c:f>
              <c:numCache>
                <c:formatCode>0;_</c:formatCode>
                <c:ptCount val="5"/>
                <c:pt idx="0" formatCode="General">
                  <c:v>310055</c:v>
                </c:pt>
                <c:pt idx="1">
                  <c:v>310134</c:v>
                </c:pt>
                <c:pt idx="2">
                  <c:v>313522</c:v>
                </c:pt>
                <c:pt idx="3">
                  <c:v>298406.8970209331</c:v>
                </c:pt>
                <c:pt idx="4">
                  <c:v>280490.18780052819</c:v>
                </c:pt>
              </c:numCache>
            </c:numRef>
          </c:val>
        </c:ser>
        <c:ser>
          <c:idx val="1"/>
          <c:order val="1"/>
          <c:tx>
            <c:strRef>
              <c:f>将来人口の見通し!$A$32</c:f>
              <c:strCache>
                <c:ptCount val="1"/>
                <c:pt idx="0">
                  <c:v>０～14歳（年少人口）</c:v>
                </c:pt>
              </c:strCache>
            </c:strRef>
          </c:tx>
          <c:spPr>
            <a:ln>
              <a:solidFill>
                <a:schemeClr val="accent1">
                  <a:lumMod val="90000"/>
                </a:schemeClr>
              </a:solidFill>
            </a:ln>
          </c:spPr>
          <c:marker>
            <c:spPr>
              <a:solidFill>
                <a:schemeClr val="accent1">
                  <a:lumMod val="90000"/>
                </a:schemeClr>
              </a:solidFill>
              <a:ln>
                <a:solidFill>
                  <a:schemeClr val="accent1">
                    <a:lumMod val="90000"/>
                  </a:schemeClr>
                </a:solidFill>
              </a:ln>
            </c:spPr>
          </c:marker>
          <c:dLbls>
            <c:dLbl>
              <c:idx val="0"/>
              <c:layout>
                <c:manualLayout>
                  <c:x val="-5.5163321966784133E-2"/>
                  <c:y val="4.0212645561467156E-2"/>
                </c:manualLayout>
              </c:layout>
              <c:numFmt formatCode="#,##0_);[Red]\(#,##0\)" sourceLinked="0"/>
              <c:spPr/>
              <c:txPr>
                <a:bodyPr/>
                <a:lstStyle/>
                <a:p>
                  <a:pPr>
                    <a:defRPr/>
                  </a:pPr>
                  <a:endParaRPr lang="ja-JP"/>
                </a:p>
              </c:txPr>
              <c:dLblPos val="r"/>
              <c:showVal val="1"/>
              <c:extLst>
                <c:ext xmlns:c15="http://schemas.microsoft.com/office/drawing/2012/chart" uri="{CE6537A1-D6FC-4f65-9D91-7224C49458BB}"/>
              </c:extLst>
            </c:dLbl>
            <c:dLbl>
              <c:idx val="1"/>
              <c:layout>
                <c:manualLayout>
                  <c:x val="-5.2845043252022883E-2"/>
                  <c:y val="3.8601984077659891E-2"/>
                </c:manualLayout>
              </c:layout>
              <c:numFmt formatCode="#,##0_);[Red]\(#,##0\)" sourceLinked="0"/>
              <c:spPr/>
              <c:txPr>
                <a:bodyPr/>
                <a:lstStyle/>
                <a:p>
                  <a:pPr>
                    <a:defRPr/>
                  </a:pPr>
                  <a:endParaRPr lang="ja-JP"/>
                </a:p>
              </c:txPr>
              <c:dLblPos val="r"/>
              <c:showVal val="1"/>
              <c:extLst>
                <c:ext xmlns:c15="http://schemas.microsoft.com/office/drawing/2012/chart" uri="{CE6537A1-D6FC-4f65-9D91-7224C49458BB}"/>
              </c:extLst>
            </c:dLbl>
            <c:dLbl>
              <c:idx val="2"/>
              <c:layout>
                <c:manualLayout>
                  <c:x val="-5.0874653169370808E-2"/>
                  <c:y val="4.2415244697985813E-2"/>
                </c:manualLayout>
              </c:layout>
              <c:dLblPos val="r"/>
              <c:showVal val="1"/>
              <c:extLst>
                <c:ext xmlns:c15="http://schemas.microsoft.com/office/drawing/2012/chart" uri="{CE6537A1-D6FC-4f65-9D91-7224C49458BB}"/>
              </c:extLst>
            </c:dLbl>
            <c:dLbl>
              <c:idx val="3"/>
              <c:layout>
                <c:manualLayout>
                  <c:x val="-4.7127336394315822E-2"/>
                  <c:y val="5.8973853044741724E-2"/>
                </c:manualLayout>
              </c:layout>
              <c:dLblPos val="r"/>
              <c:showVal val="1"/>
              <c:extLst>
                <c:ext xmlns:c15="http://schemas.microsoft.com/office/drawing/2012/chart" uri="{CE6537A1-D6FC-4f65-9D91-7224C49458BB}"/>
              </c:extLst>
            </c:dLbl>
            <c:dLbl>
              <c:idx val="4"/>
              <c:layout>
                <c:manualLayout>
                  <c:x val="-5.8096019680754306E-2"/>
                  <c:y val="5.0232993961542134E-2"/>
                </c:manualLayout>
              </c:layout>
              <c:dLblPos val="r"/>
              <c:showVal val="1"/>
              <c:extLst>
                <c:ext xmlns:c15="http://schemas.microsoft.com/office/drawing/2012/chart" uri="{CE6537A1-D6FC-4f65-9D91-7224C49458BB}"/>
              </c:extLst>
            </c:dLbl>
            <c:numFmt formatCode="#,##0_);[Red]\(#,##0\)" sourceLinked="0"/>
            <c:spPr>
              <a:noFill/>
              <a:ln>
                <a:noFill/>
              </a:ln>
              <a:effectLst/>
            </c:spPr>
            <c:dLblPos val="t"/>
            <c:showVal val="1"/>
            <c:extLst>
              <c:ext xmlns:c15="http://schemas.microsoft.com/office/drawing/2012/chart" uri="{CE6537A1-D6FC-4f65-9D91-7224C49458BB}">
                <c15:showLeaderLines val="0"/>
              </c:ext>
            </c:extLst>
          </c:dLbls>
          <c:cat>
            <c:strRef>
              <c:f>将来人口の見通し!$B$30:$F$30</c:f>
              <c:strCache>
                <c:ptCount val="5"/>
                <c:pt idx="0">
                  <c:v>H17</c:v>
                </c:pt>
                <c:pt idx="1">
                  <c:v>H22</c:v>
                </c:pt>
                <c:pt idx="2">
                  <c:v>H27</c:v>
                </c:pt>
                <c:pt idx="3">
                  <c:v>H37</c:v>
                </c:pt>
                <c:pt idx="4">
                  <c:v>H47</c:v>
                </c:pt>
              </c:strCache>
            </c:strRef>
          </c:cat>
          <c:val>
            <c:numRef>
              <c:f>将来人口の見通し!$B$32:$F$32</c:f>
              <c:numCache>
                <c:formatCode>0;_</c:formatCode>
                <c:ptCount val="5"/>
                <c:pt idx="0" formatCode="General">
                  <c:v>37222</c:v>
                </c:pt>
                <c:pt idx="1">
                  <c:v>35657</c:v>
                </c:pt>
                <c:pt idx="2">
                  <c:v>34817</c:v>
                </c:pt>
                <c:pt idx="3">
                  <c:v>29630.397084202748</c:v>
                </c:pt>
                <c:pt idx="4">
                  <c:v>25118.723297156001</c:v>
                </c:pt>
              </c:numCache>
            </c:numRef>
          </c:val>
        </c:ser>
        <c:ser>
          <c:idx val="2"/>
          <c:order val="2"/>
          <c:tx>
            <c:strRef>
              <c:f>将来人口の見通し!$A$33</c:f>
              <c:strCache>
                <c:ptCount val="1"/>
                <c:pt idx="0">
                  <c:v>15～64歳（生産年齢人口）</c:v>
                </c:pt>
              </c:strCache>
            </c:strRef>
          </c:tx>
          <c:spPr>
            <a:ln>
              <a:solidFill>
                <a:schemeClr val="accent1">
                  <a:lumMod val="75000"/>
                </a:schemeClr>
              </a:solidFill>
            </a:ln>
          </c:spPr>
          <c:marker>
            <c:spPr>
              <a:solidFill>
                <a:schemeClr val="accent1">
                  <a:lumMod val="75000"/>
                </a:schemeClr>
              </a:solidFill>
              <a:ln>
                <a:solidFill>
                  <a:schemeClr val="accent1">
                    <a:lumMod val="75000"/>
                  </a:schemeClr>
                </a:solidFill>
              </a:ln>
            </c:spPr>
          </c:marker>
          <c:dLbls>
            <c:dLbl>
              <c:idx val="3"/>
              <c:layout>
                <c:manualLayout>
                  <c:x val="-4.8486707566462166E-2"/>
                  <c:y val="-5.1988019569842885E-2"/>
                </c:manualLayout>
              </c:layout>
              <c:numFmt formatCode="#,##0_);[Red]\(#,##0\)" sourceLinked="0"/>
              <c:spPr/>
              <c:txPr>
                <a:bodyPr/>
                <a:lstStyle/>
                <a:p>
                  <a:pPr>
                    <a:defRPr/>
                  </a:pPr>
                  <a:endParaRPr lang="ja-JP"/>
                </a:p>
              </c:txPr>
              <c:dLblPos val="r"/>
              <c:showVal val="1"/>
              <c:extLst>
                <c:ext xmlns:c15="http://schemas.microsoft.com/office/drawing/2012/chart" uri="{CE6537A1-D6FC-4f65-9D91-7224C49458BB}"/>
              </c:extLst>
            </c:dLbl>
            <c:numFmt formatCode="#,##0_);[Red]\(#,##0\)" sourceLinked="0"/>
            <c:spPr>
              <a:noFill/>
              <a:ln>
                <a:noFill/>
              </a:ln>
              <a:effectLst/>
            </c:spPr>
            <c:dLblPos val="t"/>
            <c:showVal val="1"/>
            <c:extLst>
              <c:ext xmlns:c15="http://schemas.microsoft.com/office/drawing/2012/chart" uri="{CE6537A1-D6FC-4f65-9D91-7224C49458BB}">
                <c15:showLeaderLines val="0"/>
              </c:ext>
            </c:extLst>
          </c:dLbls>
          <c:cat>
            <c:strRef>
              <c:f>将来人口の見通し!$B$30:$F$30</c:f>
              <c:strCache>
                <c:ptCount val="5"/>
                <c:pt idx="0">
                  <c:v>H17</c:v>
                </c:pt>
                <c:pt idx="1">
                  <c:v>H22</c:v>
                </c:pt>
                <c:pt idx="2">
                  <c:v>H27</c:v>
                </c:pt>
                <c:pt idx="3">
                  <c:v>H37</c:v>
                </c:pt>
                <c:pt idx="4">
                  <c:v>H47</c:v>
                </c:pt>
              </c:strCache>
            </c:strRef>
          </c:cat>
          <c:val>
            <c:numRef>
              <c:f>将来人口の見通し!$B$33:$F$33</c:f>
              <c:numCache>
                <c:formatCode>0;_</c:formatCode>
                <c:ptCount val="5"/>
                <c:pt idx="0" formatCode="General">
                  <c:v>199597</c:v>
                </c:pt>
                <c:pt idx="1">
                  <c:v>196804</c:v>
                </c:pt>
                <c:pt idx="2">
                  <c:v>191898</c:v>
                </c:pt>
                <c:pt idx="3">
                  <c:v>184779.98042417062</c:v>
                </c:pt>
                <c:pt idx="4">
                  <c:v>166327.37936602568</c:v>
                </c:pt>
              </c:numCache>
            </c:numRef>
          </c:val>
        </c:ser>
        <c:ser>
          <c:idx val="3"/>
          <c:order val="3"/>
          <c:tx>
            <c:strRef>
              <c:f>将来人口の見通し!$A$34</c:f>
              <c:strCache>
                <c:ptCount val="1"/>
                <c:pt idx="0">
                  <c:v>65歳以上（老年人口）</c:v>
                </c:pt>
              </c:strCache>
            </c:strRef>
          </c:tx>
          <c:spPr>
            <a:ln>
              <a:solidFill>
                <a:srgbClr val="92D050"/>
              </a:solidFill>
            </a:ln>
          </c:spPr>
          <c:marker>
            <c:spPr>
              <a:noFill/>
              <a:ln>
                <a:solidFill>
                  <a:srgbClr val="92D050"/>
                </a:solidFill>
              </a:ln>
            </c:spPr>
          </c:marker>
          <c:dLbls>
            <c:dLbl>
              <c:idx val="3"/>
              <c:layout>
                <c:manualLayout>
                  <c:x val="-3.7635406275324731E-2"/>
                  <c:y val="-4.9282075034739532E-2"/>
                </c:manualLayout>
              </c:layout>
              <c:numFmt formatCode="#,##0_);[Red]\(#,##0\)" sourceLinked="0"/>
              <c:spPr/>
              <c:txPr>
                <a:bodyPr/>
                <a:lstStyle/>
                <a:p>
                  <a:pPr>
                    <a:defRPr/>
                  </a:pPr>
                  <a:endParaRPr lang="ja-JP"/>
                </a:p>
              </c:txPr>
              <c:dLblPos val="r"/>
              <c:showVal val="1"/>
              <c:extLst>
                <c:ext xmlns:c15="http://schemas.microsoft.com/office/drawing/2012/chart" uri="{CE6537A1-D6FC-4f65-9D91-7224C49458BB}"/>
              </c:extLst>
            </c:dLbl>
            <c:numFmt formatCode="#,##0_);[Red]\(#,##0\)" sourceLinked="0"/>
            <c:spPr>
              <a:noFill/>
              <a:ln>
                <a:noFill/>
              </a:ln>
              <a:effectLst/>
            </c:spPr>
            <c:dLblPos val="t"/>
            <c:showVal val="1"/>
            <c:extLst>
              <c:ext xmlns:c15="http://schemas.microsoft.com/office/drawing/2012/chart" uri="{CE6537A1-D6FC-4f65-9D91-7224C49458BB}">
                <c15:showLeaderLines val="0"/>
              </c:ext>
            </c:extLst>
          </c:dLbls>
          <c:cat>
            <c:strRef>
              <c:f>将来人口の見通し!$B$30:$F$30</c:f>
              <c:strCache>
                <c:ptCount val="5"/>
                <c:pt idx="0">
                  <c:v>H17</c:v>
                </c:pt>
                <c:pt idx="1">
                  <c:v>H22</c:v>
                </c:pt>
                <c:pt idx="2">
                  <c:v>H27</c:v>
                </c:pt>
                <c:pt idx="3">
                  <c:v>H37</c:v>
                </c:pt>
                <c:pt idx="4">
                  <c:v>H47</c:v>
                </c:pt>
              </c:strCache>
            </c:strRef>
          </c:cat>
          <c:val>
            <c:numRef>
              <c:f>将来人口の見通し!$B$34:$F$34</c:f>
              <c:numCache>
                <c:formatCode>0;_</c:formatCode>
                <c:ptCount val="5"/>
                <c:pt idx="0" formatCode="General">
                  <c:v>68071</c:v>
                </c:pt>
                <c:pt idx="1">
                  <c:v>74412</c:v>
                </c:pt>
                <c:pt idx="2">
                  <c:v>82321</c:v>
                </c:pt>
                <c:pt idx="3">
                  <c:v>83996.519512560088</c:v>
                </c:pt>
                <c:pt idx="4">
                  <c:v>89044.085137345784</c:v>
                </c:pt>
              </c:numCache>
            </c:numRef>
          </c:val>
        </c:ser>
        <c:marker val="1"/>
        <c:axId val="197572480"/>
        <c:axId val="197574016"/>
      </c:lineChart>
      <c:catAx>
        <c:axId val="197572480"/>
        <c:scaling>
          <c:orientation val="minMax"/>
        </c:scaling>
        <c:axPos val="b"/>
        <c:numFmt formatCode="General" sourceLinked="1"/>
        <c:tickLblPos val="nextTo"/>
        <c:crossAx val="197574016"/>
        <c:crosses val="autoZero"/>
        <c:auto val="1"/>
        <c:lblAlgn val="ctr"/>
        <c:lblOffset val="100"/>
      </c:catAx>
      <c:valAx>
        <c:axId val="197574016"/>
        <c:scaling>
          <c:orientation val="minMax"/>
        </c:scaling>
        <c:axPos val="l"/>
        <c:majorGridlines/>
        <c:numFmt formatCode="#,##0_);[Red]\(#,##0\)" sourceLinked="0"/>
        <c:tickLblPos val="nextTo"/>
        <c:crossAx val="197572480"/>
        <c:crosses val="autoZero"/>
        <c:crossBetween val="between"/>
      </c:valAx>
    </c:plotArea>
    <c:legend>
      <c:legendPos val="b"/>
      <c:layout/>
    </c:legend>
    <c:plotVisOnly val="1"/>
    <c:dispBlanksAs val="gap"/>
  </c:chart>
  <c:spPr>
    <a:noFill/>
    <a:ln>
      <a:noFill/>
    </a:ln>
  </c:spPr>
  <c:externalData r:id="rId2"/>
</c:chartSpace>
</file>

<file path=ppt/charts/chart42.xml><?xml version="1.0" encoding="utf-8"?>
<c:chartSpace xmlns:c="http://schemas.openxmlformats.org/drawingml/2006/chart" xmlns:a="http://schemas.openxmlformats.org/drawingml/2006/main" xmlns:r="http://schemas.openxmlformats.org/officeDocument/2006/relationships">
  <c:date1904 val="1"/>
  <c:lang val="ja-JP"/>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3010103785103791"/>
          <c:y val="0.13103174603174603"/>
          <c:w val="0.75724297924297923"/>
          <c:h val="0.67331111111111164"/>
        </c:manualLayout>
      </c:layout>
      <c:barChart>
        <c:barDir val="col"/>
        <c:grouping val="stacked"/>
        <c:ser>
          <c:idx val="0"/>
          <c:order val="0"/>
          <c:tx>
            <c:strRef>
              <c:f>世帯数と１世帯あたり人員!$A$32</c:f>
              <c:strCache>
                <c:ptCount val="1"/>
                <c:pt idx="0">
                  <c:v>高齢単身世帯</c:v>
                </c:pt>
              </c:strCache>
            </c:strRef>
          </c:tx>
          <c:spPr>
            <a:solidFill>
              <a:schemeClr val="accent6">
                <a:lumMod val="40000"/>
                <a:lumOff val="60000"/>
              </a:schemeClr>
            </a:solidFill>
            <a:ln>
              <a:solidFill>
                <a:schemeClr val="bg1"/>
              </a:solidFill>
            </a:ln>
          </c:spPr>
          <c:dLbls>
            <c:numFmt formatCode="#,##0_);[Red]\(#,##0\)" sourceLinked="0"/>
            <c:spPr>
              <a:noFill/>
              <a:ln>
                <a:noFill/>
              </a:ln>
              <a:effectLst/>
            </c:spPr>
            <c:txPr>
              <a:bodyPr/>
              <a:lstStyle/>
              <a:p>
                <a:pPr>
                  <a:defRPr sz="800">
                    <a:solidFill>
                      <a:schemeClr val="tx1"/>
                    </a:solidFill>
                    <a:latin typeface="ＭＳ ゴシック" panose="020B0609070205080204" pitchFamily="49" charset="-128"/>
                    <a:ea typeface="ＭＳ ゴシック" panose="020B0609070205080204" pitchFamily="49" charset="-128"/>
                  </a:defRPr>
                </a:pPr>
                <a:endParaRPr lang="ja-JP"/>
              </a:p>
            </c:txPr>
            <c:dLblPos val="ctr"/>
            <c:showVal val="1"/>
            <c:extLst>
              <c:ext xmlns:c15="http://schemas.microsoft.com/office/drawing/2012/chart" uri="{CE6537A1-D6FC-4f65-9D91-7224C49458BB}">
                <c15:showLeaderLines val="0"/>
              </c:ext>
            </c:extLst>
          </c:dLbls>
          <c:cat>
            <c:strRef>
              <c:f>世帯数と１世帯あたり人員!$B$31:$E$31</c:f>
              <c:strCache>
                <c:ptCount val="4"/>
                <c:pt idx="0">
                  <c:v>H12</c:v>
                </c:pt>
                <c:pt idx="1">
                  <c:v>H17</c:v>
                </c:pt>
                <c:pt idx="2">
                  <c:v>H22</c:v>
                </c:pt>
                <c:pt idx="3">
                  <c:v>H27</c:v>
                </c:pt>
              </c:strCache>
            </c:strRef>
          </c:cat>
          <c:val>
            <c:numRef>
              <c:f>世帯数と１世帯あたり人員!$B$32:$E$32</c:f>
              <c:numCache>
                <c:formatCode>#,##0_);[Red]\(#,##0\)</c:formatCode>
                <c:ptCount val="4"/>
                <c:pt idx="0">
                  <c:v>14698</c:v>
                </c:pt>
                <c:pt idx="1">
                  <c:v>17724</c:v>
                </c:pt>
                <c:pt idx="2">
                  <c:v>21087</c:v>
                </c:pt>
                <c:pt idx="3">
                  <c:v>25009</c:v>
                </c:pt>
              </c:numCache>
            </c:numRef>
          </c:val>
        </c:ser>
        <c:ser>
          <c:idx val="1"/>
          <c:order val="1"/>
          <c:tx>
            <c:strRef>
              <c:f>世帯数と１世帯あたり人員!$A$33</c:f>
              <c:strCache>
                <c:ptCount val="1"/>
                <c:pt idx="0">
                  <c:v>高齢夫婦世帯</c:v>
                </c:pt>
              </c:strCache>
            </c:strRef>
          </c:tx>
          <c:spPr>
            <a:solidFill>
              <a:srgbClr val="92D050"/>
            </a:solidFill>
            <a:ln>
              <a:solidFill>
                <a:schemeClr val="bg1"/>
              </a:solidFill>
            </a:ln>
          </c:spPr>
          <c:dLbls>
            <c:spPr>
              <a:noFill/>
              <a:ln>
                <a:noFill/>
              </a:ln>
              <a:effectLst/>
            </c:spPr>
            <c:txPr>
              <a:bodyPr/>
              <a:lstStyle/>
              <a:p>
                <a:pPr>
                  <a:defRPr sz="800">
                    <a:solidFill>
                      <a:schemeClr val="tx1"/>
                    </a:solidFill>
                    <a:latin typeface="ＭＳ ゴシック" panose="020B0609070205080204" pitchFamily="49" charset="-128"/>
                    <a:ea typeface="ＭＳ ゴシック" panose="020B0609070205080204" pitchFamily="49" charset="-128"/>
                  </a:defRPr>
                </a:pPr>
                <a:endParaRPr lang="ja-JP"/>
              </a:p>
            </c:txPr>
            <c:dLblPos val="ctr"/>
            <c:showVal val="1"/>
            <c:extLst>
              <c:ext xmlns:c15="http://schemas.microsoft.com/office/drawing/2012/chart" uri="{CE6537A1-D6FC-4f65-9D91-7224C49458BB}">
                <c15:showLeaderLines val="0"/>
              </c:ext>
            </c:extLst>
          </c:dLbls>
          <c:cat>
            <c:strRef>
              <c:f>世帯数と１世帯あたり人員!$B$31:$E$31</c:f>
              <c:strCache>
                <c:ptCount val="4"/>
                <c:pt idx="0">
                  <c:v>H12</c:v>
                </c:pt>
                <c:pt idx="1">
                  <c:v>H17</c:v>
                </c:pt>
                <c:pt idx="2">
                  <c:v>H22</c:v>
                </c:pt>
                <c:pt idx="3">
                  <c:v>H27</c:v>
                </c:pt>
              </c:strCache>
            </c:strRef>
          </c:cat>
          <c:val>
            <c:numRef>
              <c:f>世帯数と１世帯あたり人員!$B$33:$E$33</c:f>
              <c:numCache>
                <c:formatCode>#,##0_);[Red]\(#,##0\)</c:formatCode>
                <c:ptCount val="4"/>
                <c:pt idx="0">
                  <c:v>8281</c:v>
                </c:pt>
                <c:pt idx="1">
                  <c:v>9940</c:v>
                </c:pt>
                <c:pt idx="2">
                  <c:v>10630</c:v>
                </c:pt>
                <c:pt idx="3">
                  <c:v>11172</c:v>
                </c:pt>
              </c:numCache>
            </c:numRef>
          </c:val>
        </c:ser>
        <c:ser>
          <c:idx val="2"/>
          <c:order val="2"/>
          <c:tx>
            <c:strRef>
              <c:f>世帯数と１世帯あたり人員!$A$34</c:f>
              <c:strCache>
                <c:ptCount val="1"/>
                <c:pt idx="0">
                  <c:v>その他世帯</c:v>
                </c:pt>
              </c:strCache>
            </c:strRef>
          </c:tx>
          <c:spPr>
            <a:solidFill>
              <a:schemeClr val="accent1">
                <a:lumMod val="90000"/>
              </a:schemeClr>
            </a:solidFill>
            <a:ln>
              <a:solidFill>
                <a:schemeClr val="bg1"/>
              </a:solidFill>
            </a:ln>
          </c:spPr>
          <c:dLbls>
            <c:dLbl>
              <c:idx val="2"/>
              <c:layout>
                <c:manualLayout>
                  <c:x val="-4.1279669762641765E-3"/>
                  <c:y val="-4.1237113402061855E-2"/>
                </c:manualLayout>
              </c:layout>
              <c:dLblPos val="ctr"/>
              <c:showVal val="1"/>
              <c:extLst>
                <c:ext xmlns:c15="http://schemas.microsoft.com/office/drawing/2012/chart" uri="{CE6537A1-D6FC-4f65-9D91-7224C49458BB}"/>
              </c:extLst>
            </c:dLbl>
            <c:spPr>
              <a:noFill/>
              <a:ln>
                <a:noFill/>
              </a:ln>
              <a:effectLst/>
            </c:spPr>
            <c:txPr>
              <a:bodyPr/>
              <a:lstStyle/>
              <a:p>
                <a:pPr>
                  <a:defRPr sz="800">
                    <a:solidFill>
                      <a:schemeClr val="tx1"/>
                    </a:solidFill>
                    <a:latin typeface="ＭＳ ゴシック" panose="020B0609070205080204" pitchFamily="49" charset="-128"/>
                    <a:ea typeface="ＭＳ ゴシック" panose="020B0609070205080204" pitchFamily="49" charset="-128"/>
                  </a:defRPr>
                </a:pPr>
                <a:endParaRPr lang="ja-JP"/>
              </a:p>
            </c:txPr>
            <c:showVal val="1"/>
            <c:extLst>
              <c:ext xmlns:c15="http://schemas.microsoft.com/office/drawing/2012/chart" uri="{CE6537A1-D6FC-4f65-9D91-7224C49458BB}">
                <c15:showLeaderLines val="0"/>
              </c:ext>
            </c:extLst>
          </c:dLbls>
          <c:cat>
            <c:strRef>
              <c:f>世帯数と１世帯あたり人員!$B$31:$E$31</c:f>
              <c:strCache>
                <c:ptCount val="4"/>
                <c:pt idx="0">
                  <c:v>H12</c:v>
                </c:pt>
                <c:pt idx="1">
                  <c:v>H17</c:v>
                </c:pt>
                <c:pt idx="2">
                  <c:v>H22</c:v>
                </c:pt>
                <c:pt idx="3">
                  <c:v>H27</c:v>
                </c:pt>
              </c:strCache>
            </c:strRef>
          </c:cat>
          <c:val>
            <c:numRef>
              <c:f>世帯数と１世帯あたり人員!$B$34:$E$34</c:f>
              <c:numCache>
                <c:formatCode>#,##0_);[Red]\(#,##0\)</c:formatCode>
                <c:ptCount val="4"/>
                <c:pt idx="0">
                  <c:v>107626</c:v>
                </c:pt>
                <c:pt idx="1">
                  <c:v>108332</c:v>
                </c:pt>
                <c:pt idx="2">
                  <c:v>114992</c:v>
                </c:pt>
                <c:pt idx="3">
                  <c:v>115603</c:v>
                </c:pt>
              </c:numCache>
            </c:numRef>
          </c:val>
        </c:ser>
        <c:gapWidth val="80"/>
        <c:overlap val="100"/>
        <c:serLines/>
        <c:axId val="197506944"/>
        <c:axId val="197508480"/>
      </c:barChart>
      <c:lineChart>
        <c:grouping val="standard"/>
        <c:ser>
          <c:idx val="3"/>
          <c:order val="3"/>
          <c:tx>
            <c:strRef>
              <c:f>世帯数と１世帯あたり人員!$A$35</c:f>
              <c:strCache>
                <c:ptCount val="1"/>
              </c:strCache>
            </c:strRef>
          </c:tx>
          <c:spPr>
            <a:ln>
              <a:noFill/>
            </a:ln>
          </c:spPr>
          <c:marker>
            <c:symbol val="none"/>
          </c:marker>
          <c:dLbls>
            <c:dLbl>
              <c:idx val="0"/>
              <c:layout>
                <c:manualLayout>
                  <c:x val="-0.10612423687424188"/>
                  <c:y val="7.9801587301590946E-4"/>
                </c:manualLayout>
              </c:layout>
              <c:dLblPos val="r"/>
              <c:showVal val="1"/>
              <c:extLst>
                <c:ext xmlns:c15="http://schemas.microsoft.com/office/drawing/2012/chart" uri="{CE6537A1-D6FC-4f65-9D91-7224C49458BB}"/>
              </c:extLst>
            </c:dLbl>
            <c:dLbl>
              <c:idx val="1"/>
              <c:layout>
                <c:manualLayout>
                  <c:x val="-9.6307081807081682E-2"/>
                  <c:y val="-4.2955158730158656E-2"/>
                </c:manualLayout>
              </c:layout>
              <c:dLblPos val="r"/>
              <c:showVal val="1"/>
              <c:extLst>
                <c:ext xmlns:c15="http://schemas.microsoft.com/office/drawing/2012/chart" uri="{CE6537A1-D6FC-4f65-9D91-7224C49458BB}"/>
              </c:extLst>
            </c:dLbl>
            <c:dLbl>
              <c:idx val="2"/>
              <c:layout>
                <c:manualLayout>
                  <c:x val="-9.4978632478632766E-2"/>
                  <c:y val="-4.1325396825396994E-2"/>
                </c:manualLayout>
              </c:layout>
              <c:dLblPos val="r"/>
              <c:showVal val="1"/>
              <c:extLst>
                <c:ext xmlns:c15="http://schemas.microsoft.com/office/drawing/2012/chart" uri="{CE6537A1-D6FC-4f65-9D91-7224C49458BB}"/>
              </c:extLst>
            </c:dLbl>
            <c:dLbl>
              <c:idx val="3"/>
              <c:layout>
                <c:manualLayout>
                  <c:x val="-8.7225274725274721E-2"/>
                  <c:y val="-4.6365079365079345E-2"/>
                </c:manualLayout>
              </c:layout>
              <c:dLblPos val="r"/>
              <c:showVal val="1"/>
              <c:extLst>
                <c:ext xmlns:c15="http://schemas.microsoft.com/office/drawing/2012/chart" uri="{CE6537A1-D6FC-4f65-9D91-7224C49458BB}"/>
              </c:extLst>
            </c:dLbl>
            <c:spPr>
              <a:noFill/>
              <a:ln>
                <a:solidFill>
                  <a:srgbClr val="FF0000"/>
                </a:solidFill>
              </a:ln>
            </c:spPr>
            <c:txPr>
              <a:bodyPr/>
              <a:lstStyle/>
              <a:p>
                <a:pPr>
                  <a:defRPr sz="800">
                    <a:latin typeface="ＭＳ ゴシック" panose="020B0609070205080204" pitchFamily="49" charset="-128"/>
                    <a:ea typeface="ＭＳ ゴシック" panose="020B0609070205080204" pitchFamily="49" charset="-128"/>
                  </a:defRPr>
                </a:pPr>
                <a:endParaRPr lang="ja-JP"/>
              </a:p>
            </c:txPr>
            <c:dLblPos val="t"/>
            <c:showVal val="1"/>
            <c:extLst>
              <c:ext xmlns:c15="http://schemas.microsoft.com/office/drawing/2012/chart" uri="{CE6537A1-D6FC-4f65-9D91-7224C49458BB}">
                <c15:showLeaderLines val="0"/>
              </c:ext>
            </c:extLst>
          </c:dLbls>
          <c:cat>
            <c:strRef>
              <c:f>世帯数と１世帯あたり人員!$B$31:$E$31</c:f>
              <c:strCache>
                <c:ptCount val="4"/>
                <c:pt idx="0">
                  <c:v>H12</c:v>
                </c:pt>
                <c:pt idx="1">
                  <c:v>H17</c:v>
                </c:pt>
                <c:pt idx="2">
                  <c:v>H22</c:v>
                </c:pt>
                <c:pt idx="3">
                  <c:v>H27</c:v>
                </c:pt>
              </c:strCache>
            </c:strRef>
          </c:cat>
          <c:val>
            <c:numRef>
              <c:f>世帯数と１世帯あたり人員!$B$35:$E$35</c:f>
              <c:numCache>
                <c:formatCode>#,##0_);[Red]\(#,##0\)</c:formatCode>
                <c:ptCount val="4"/>
                <c:pt idx="0">
                  <c:v>130605</c:v>
                </c:pt>
                <c:pt idx="1">
                  <c:v>135996</c:v>
                </c:pt>
                <c:pt idx="2">
                  <c:v>146709</c:v>
                </c:pt>
                <c:pt idx="3">
                  <c:v>151784</c:v>
                </c:pt>
              </c:numCache>
            </c:numRef>
          </c:val>
        </c:ser>
        <c:marker val="1"/>
        <c:axId val="197506944"/>
        <c:axId val="197508480"/>
      </c:lineChart>
      <c:lineChart>
        <c:grouping val="standard"/>
        <c:ser>
          <c:idx val="4"/>
          <c:order val="4"/>
          <c:tx>
            <c:strRef>
              <c:f>世帯数と１世帯あたり人員!$A$36</c:f>
              <c:strCache>
                <c:ptCount val="1"/>
                <c:pt idx="0">
                  <c:v>１世帯当たりの人員</c:v>
                </c:pt>
              </c:strCache>
            </c:strRef>
          </c:tx>
          <c:spPr>
            <a:ln w="19050">
              <a:solidFill>
                <a:schemeClr val="tx1"/>
              </a:solidFill>
            </a:ln>
          </c:spPr>
          <c:marker>
            <c:symbol val="square"/>
            <c:size val="7"/>
            <c:spPr>
              <a:solidFill>
                <a:srgbClr val="FFFF00"/>
              </a:solidFill>
              <a:ln w="19050">
                <a:solidFill>
                  <a:schemeClr val="tx1"/>
                </a:solidFill>
              </a:ln>
            </c:spPr>
          </c:marker>
          <c:dLbls>
            <c:dLbl>
              <c:idx val="0"/>
              <c:layout>
                <c:manualLayout>
                  <c:x val="-4.8584249084249076E-2"/>
                  <c:y val="-4.7649999999999977E-2"/>
                </c:manualLayout>
              </c:layout>
              <c:dLblPos val="r"/>
              <c:showVal val="1"/>
              <c:extLst>
                <c:ext xmlns:c15="http://schemas.microsoft.com/office/drawing/2012/chart" uri="{CE6537A1-D6FC-4f65-9D91-7224C49458BB}"/>
              </c:extLst>
            </c:dLbl>
            <c:dLbl>
              <c:idx val="1"/>
              <c:layout>
                <c:manualLayout>
                  <c:x val="2.0641025641027029E-3"/>
                  <c:y val="-8.9361111111111117E-3"/>
                </c:manualLayout>
              </c:layout>
              <c:dLblPos val="r"/>
              <c:showVal val="1"/>
              <c:extLst>
                <c:ext xmlns:c15="http://schemas.microsoft.com/office/drawing/2012/chart" uri="{CE6537A1-D6FC-4f65-9D91-7224C49458BB}"/>
              </c:extLst>
            </c:dLbl>
            <c:dLbl>
              <c:idx val="2"/>
              <c:layout>
                <c:manualLayout>
                  <c:x val="-1.2384004884004884E-2"/>
                  <c:y val="-3.4364285714285715E-2"/>
                </c:manualLayout>
              </c:layout>
              <c:dLblPos val="r"/>
              <c:showVal val="1"/>
              <c:extLst>
                <c:ext xmlns:c15="http://schemas.microsoft.com/office/drawing/2012/chart" uri="{CE6537A1-D6FC-4f65-9D91-7224C49458BB}"/>
              </c:extLst>
            </c:dLbl>
            <c:dLbl>
              <c:idx val="3"/>
              <c:layout>
                <c:manualLayout>
                  <c:x val="-2.3260073260073292E-2"/>
                  <c:y val="-4.5357142857143533E-2"/>
                </c:manualLayout>
              </c:layout>
              <c:showVal val="1"/>
              <c:extLst>
                <c:ext xmlns:c15="http://schemas.microsoft.com/office/drawing/2012/chart" uri="{CE6537A1-D6FC-4f65-9D91-7224C49458BB}"/>
              </c:extLst>
            </c:dLbl>
            <c:spPr>
              <a:noFill/>
              <a:ln>
                <a:noFill/>
              </a:ln>
              <a:effectLst/>
            </c:spPr>
            <c:txPr>
              <a:bodyPr/>
              <a:lstStyle/>
              <a:p>
                <a:pPr>
                  <a:defRPr sz="800">
                    <a:latin typeface="ＭＳ ゴシック" panose="020B0609070205080204" pitchFamily="49" charset="-128"/>
                    <a:ea typeface="ＭＳ ゴシック" panose="020B0609070205080204" pitchFamily="49" charset="-128"/>
                  </a:defRPr>
                </a:pPr>
                <a:endParaRPr lang="ja-JP"/>
              </a:p>
            </c:txPr>
            <c:showVal val="1"/>
            <c:extLst>
              <c:ext xmlns:c15="http://schemas.microsoft.com/office/drawing/2012/chart" uri="{CE6537A1-D6FC-4f65-9D91-7224C49458BB}">
                <c15:showLeaderLines val="0"/>
              </c:ext>
            </c:extLst>
          </c:dLbls>
          <c:cat>
            <c:strRef>
              <c:f>世帯数と１世帯あたり人員!$B$31:$E$31</c:f>
              <c:strCache>
                <c:ptCount val="4"/>
                <c:pt idx="0">
                  <c:v>H12</c:v>
                </c:pt>
                <c:pt idx="1">
                  <c:v>H17</c:v>
                </c:pt>
                <c:pt idx="2">
                  <c:v>H22</c:v>
                </c:pt>
                <c:pt idx="3">
                  <c:v>H27</c:v>
                </c:pt>
              </c:strCache>
            </c:strRef>
          </c:cat>
          <c:val>
            <c:numRef>
              <c:f>世帯数と１世帯あたり人員!$B$36:$E$36</c:f>
              <c:numCache>
                <c:formatCode>0.00_ </c:formatCode>
                <c:ptCount val="4"/>
                <c:pt idx="0">
                  <c:v>2.2982274798055204</c:v>
                </c:pt>
                <c:pt idx="1">
                  <c:v>2.2060060590017354</c:v>
                </c:pt>
                <c:pt idx="2">
                  <c:v>2.0762529906139173</c:v>
                </c:pt>
                <c:pt idx="3">
                  <c:v>2.0264586517683023</c:v>
                </c:pt>
              </c:numCache>
            </c:numRef>
          </c:val>
        </c:ser>
        <c:marker val="1"/>
        <c:axId val="197731456"/>
        <c:axId val="197732992"/>
      </c:lineChart>
      <c:catAx>
        <c:axId val="197506944"/>
        <c:scaling>
          <c:orientation val="minMax"/>
        </c:scaling>
        <c:axPos val="b"/>
        <c:numFmt formatCode="General" sourceLinked="1"/>
        <c:tickLblPos val="nextTo"/>
        <c:txPr>
          <a:bodyPr/>
          <a:lstStyle/>
          <a:p>
            <a:pPr>
              <a:defRPr sz="800">
                <a:latin typeface="ＭＳ ゴシック" panose="020B0609070205080204" pitchFamily="49" charset="-128"/>
                <a:ea typeface="ＭＳ ゴシック" panose="020B0609070205080204" pitchFamily="49" charset="-128"/>
              </a:defRPr>
            </a:pPr>
            <a:endParaRPr lang="ja-JP"/>
          </a:p>
        </c:txPr>
        <c:crossAx val="197508480"/>
        <c:crosses val="autoZero"/>
        <c:auto val="1"/>
        <c:lblAlgn val="ctr"/>
        <c:lblOffset val="100"/>
      </c:catAx>
      <c:valAx>
        <c:axId val="197508480"/>
        <c:scaling>
          <c:orientation val="minMax"/>
        </c:scaling>
        <c:axPos val="l"/>
        <c:majorGridlines/>
        <c:numFmt formatCode="#,##0_);[Red]\(#,##0\)" sourceLinked="0"/>
        <c:tickLblPos val="nextTo"/>
        <c:txPr>
          <a:bodyPr/>
          <a:lstStyle/>
          <a:p>
            <a:pPr>
              <a:defRPr sz="700">
                <a:latin typeface="ＭＳ Ｐゴシック" pitchFamily="50" charset="-128"/>
                <a:ea typeface="ＭＳ Ｐゴシック" pitchFamily="50" charset="-128"/>
              </a:defRPr>
            </a:pPr>
            <a:endParaRPr lang="ja-JP"/>
          </a:p>
        </c:txPr>
        <c:crossAx val="197506944"/>
        <c:crosses val="autoZero"/>
        <c:crossBetween val="between"/>
      </c:valAx>
      <c:catAx>
        <c:axId val="197731456"/>
        <c:scaling>
          <c:orientation val="minMax"/>
        </c:scaling>
        <c:delete val="1"/>
        <c:axPos val="b"/>
        <c:numFmt formatCode="General" sourceLinked="1"/>
        <c:tickLblPos val="none"/>
        <c:crossAx val="197732992"/>
        <c:crosses val="autoZero"/>
        <c:auto val="1"/>
        <c:lblAlgn val="ctr"/>
        <c:lblOffset val="100"/>
      </c:catAx>
      <c:valAx>
        <c:axId val="197732992"/>
        <c:scaling>
          <c:orientation val="minMax"/>
        </c:scaling>
        <c:axPos val="r"/>
        <c:numFmt formatCode="0.00_ " sourceLinked="1"/>
        <c:tickLblPos val="nextTo"/>
        <c:txPr>
          <a:bodyPr/>
          <a:lstStyle/>
          <a:p>
            <a:pPr>
              <a:defRPr sz="700">
                <a:latin typeface="ＭＳ Ｐゴシック" pitchFamily="50" charset="-128"/>
                <a:ea typeface="ＭＳ Ｐゴシック" pitchFamily="50" charset="-128"/>
              </a:defRPr>
            </a:pPr>
            <a:endParaRPr lang="ja-JP"/>
          </a:p>
        </c:txPr>
        <c:crossAx val="197731456"/>
        <c:crosses val="max"/>
        <c:crossBetween val="between"/>
      </c:valAx>
    </c:plotArea>
    <c:legend>
      <c:legendPos val="b"/>
      <c:legendEntry>
        <c:idx val="3"/>
        <c:delete val="1"/>
      </c:legendEntry>
      <c:layout>
        <c:manualLayout>
          <c:xMode val="edge"/>
          <c:yMode val="edge"/>
          <c:x val="1.9291819291820368E-2"/>
          <c:y val="0.87229444444447224"/>
          <c:w val="0.82185592185592149"/>
          <c:h val="0.10754682539682539"/>
        </c:manualLayout>
      </c:layout>
      <c:txPr>
        <a:bodyPr/>
        <a:lstStyle/>
        <a:p>
          <a:pPr>
            <a:defRPr sz="800">
              <a:latin typeface="ＭＳ ゴシック" panose="020B0609070205080204" pitchFamily="49" charset="-128"/>
              <a:ea typeface="ＭＳ ゴシック" panose="020B0609070205080204" pitchFamily="49" charset="-128"/>
            </a:defRPr>
          </a:pPr>
          <a:endParaRPr lang="ja-JP"/>
        </a:p>
      </c:txPr>
    </c:legend>
    <c:plotVisOnly val="1"/>
    <c:dispBlanksAs val="gap"/>
  </c:chart>
  <c:externalData r:id="rId2"/>
  <c:userShapes r:id="rId3"/>
</c:chartSpace>
</file>

<file path=ppt/charts/chart43.xml><?xml version="1.0" encoding="utf-8"?>
<c:chartSpace xmlns:c="http://schemas.openxmlformats.org/drawingml/2006/chart" xmlns:a="http://schemas.openxmlformats.org/drawingml/2006/main" xmlns:r="http://schemas.openxmlformats.org/officeDocument/2006/relationships">
  <c:lang val="ja-JP"/>
  <c:style val="13"/>
  <c:clrMapOvr bg1="lt1" tx1="dk1" bg2="lt2" tx2="dk2" accent1="accent1" accent2="accent2" accent3="accent3" accent4="accent4" accent5="accent5" accent6="accent6" hlink="hlink" folHlink="folHlink"/>
  <c:chart>
    <c:autoTitleDeleted val="1"/>
    <c:plotArea>
      <c:layout>
        <c:manualLayout>
          <c:layoutTarget val="inner"/>
          <c:xMode val="edge"/>
          <c:yMode val="edge"/>
          <c:x val="6.6535879629629618E-2"/>
          <c:y val="8.3077380952381027E-2"/>
          <c:w val="0.86190885416666663"/>
          <c:h val="0.67048690476189998"/>
        </c:manualLayout>
      </c:layout>
      <c:barChart>
        <c:barDir val="bar"/>
        <c:grouping val="percentStacked"/>
        <c:ser>
          <c:idx val="0"/>
          <c:order val="0"/>
          <c:tx>
            <c:strRef>
              <c:f>人口構成比の推移!$A$29</c:f>
              <c:strCache>
                <c:ptCount val="1"/>
                <c:pt idx="0">
                  <c:v>０歳～14歳（年少人口）</c:v>
                </c:pt>
              </c:strCache>
            </c:strRef>
          </c:tx>
          <c:spPr>
            <a:solidFill>
              <a:schemeClr val="accent6">
                <a:lumMod val="40000"/>
                <a:lumOff val="60000"/>
              </a:schemeClr>
            </a:solidFill>
          </c:spPr>
          <c:dLbls>
            <c:spPr>
              <a:noFill/>
              <a:ln>
                <a:noFill/>
              </a:ln>
              <a:effectLst/>
            </c:spPr>
            <c:dLblPos val="ctr"/>
            <c:showVal val="1"/>
            <c:extLst>
              <c:ext xmlns:c15="http://schemas.microsoft.com/office/drawing/2012/chart" uri="{CE6537A1-D6FC-4f65-9D91-7224C49458BB}">
                <c15:showLeaderLines val="0"/>
              </c:ext>
            </c:extLst>
          </c:dLbls>
          <c:cat>
            <c:strRef>
              <c:f>人口構成比の推移!$B$28:$F$28</c:f>
              <c:strCache>
                <c:ptCount val="5"/>
                <c:pt idx="0">
                  <c:v>H47</c:v>
                </c:pt>
                <c:pt idx="1">
                  <c:v>H37</c:v>
                </c:pt>
                <c:pt idx="2">
                  <c:v>H27</c:v>
                </c:pt>
                <c:pt idx="3">
                  <c:v>H22</c:v>
                </c:pt>
                <c:pt idx="4">
                  <c:v>H17</c:v>
                </c:pt>
              </c:strCache>
            </c:strRef>
          </c:cat>
          <c:val>
            <c:numRef>
              <c:f>人口構成比の推移!$B$29:$F$29</c:f>
              <c:numCache>
                <c:formatCode>0.0_ </c:formatCode>
                <c:ptCount val="5"/>
                <c:pt idx="0">
                  <c:v>8.9552948337078249</c:v>
                </c:pt>
                <c:pt idx="1">
                  <c:v>9.9295282314213047</c:v>
                </c:pt>
                <c:pt idx="2">
                  <c:v>11.266324958904464</c:v>
                </c:pt>
                <c:pt idx="3">
                  <c:v>11.619464729709074</c:v>
                </c:pt>
                <c:pt idx="4">
                  <c:v>12.208337433172618</c:v>
                </c:pt>
              </c:numCache>
            </c:numRef>
          </c:val>
        </c:ser>
        <c:ser>
          <c:idx val="1"/>
          <c:order val="1"/>
          <c:tx>
            <c:strRef>
              <c:f>人口構成比の推移!$A$30</c:f>
              <c:strCache>
                <c:ptCount val="1"/>
                <c:pt idx="0">
                  <c:v>15歳～64歳（生産年齢人口）</c:v>
                </c:pt>
              </c:strCache>
            </c:strRef>
          </c:tx>
          <c:spPr>
            <a:solidFill>
              <a:srgbClr val="92D050"/>
            </a:solidFill>
          </c:spPr>
          <c:dLbls>
            <c:spPr>
              <a:noFill/>
              <a:ln>
                <a:noFill/>
              </a:ln>
              <a:effectLst/>
            </c:spPr>
            <c:dLblPos val="ctr"/>
            <c:showVal val="1"/>
            <c:extLst>
              <c:ext xmlns:c15="http://schemas.microsoft.com/office/drawing/2012/chart" uri="{CE6537A1-D6FC-4f65-9D91-7224C49458BB}">
                <c15:showLeaderLines val="0"/>
              </c:ext>
            </c:extLst>
          </c:dLbls>
          <c:cat>
            <c:strRef>
              <c:f>人口構成比の推移!$B$28:$F$28</c:f>
              <c:strCache>
                <c:ptCount val="5"/>
                <c:pt idx="0">
                  <c:v>H47</c:v>
                </c:pt>
                <c:pt idx="1">
                  <c:v>H37</c:v>
                </c:pt>
                <c:pt idx="2">
                  <c:v>H27</c:v>
                </c:pt>
                <c:pt idx="3">
                  <c:v>H22</c:v>
                </c:pt>
                <c:pt idx="4">
                  <c:v>H17</c:v>
                </c:pt>
              </c:strCache>
            </c:strRef>
          </c:cat>
          <c:val>
            <c:numRef>
              <c:f>人口構成比の推移!$B$30:$F$30</c:f>
              <c:numCache>
                <c:formatCode>0.0_ </c:formatCode>
                <c:ptCount val="5"/>
                <c:pt idx="0">
                  <c:v>59.298822775330372</c:v>
                </c:pt>
                <c:pt idx="1">
                  <c:v>61.922154705160501</c:v>
                </c:pt>
                <c:pt idx="2">
                  <c:v>62.095678173416694</c:v>
                </c:pt>
                <c:pt idx="3">
                  <c:v>64.132067663170105</c:v>
                </c:pt>
                <c:pt idx="4">
                  <c:v>65.465249762209325</c:v>
                </c:pt>
              </c:numCache>
            </c:numRef>
          </c:val>
        </c:ser>
        <c:ser>
          <c:idx val="2"/>
          <c:order val="2"/>
          <c:tx>
            <c:strRef>
              <c:f>人口構成比の推移!$A$31</c:f>
              <c:strCache>
                <c:ptCount val="1"/>
                <c:pt idx="0">
                  <c:v>65歳以上（老年人口）</c:v>
                </c:pt>
              </c:strCache>
            </c:strRef>
          </c:tx>
          <c:spPr>
            <a:solidFill>
              <a:schemeClr val="accent1">
                <a:lumMod val="90000"/>
              </a:schemeClr>
            </a:solidFill>
          </c:spPr>
          <c:dLbls>
            <c:spPr>
              <a:noFill/>
              <a:ln>
                <a:noFill/>
              </a:ln>
              <a:effectLst/>
            </c:spPr>
            <c:dLblPos val="ctr"/>
            <c:showVal val="1"/>
            <c:extLst>
              <c:ext xmlns:c15="http://schemas.microsoft.com/office/drawing/2012/chart" uri="{CE6537A1-D6FC-4f65-9D91-7224C49458BB}">
                <c15:showLeaderLines val="0"/>
              </c:ext>
            </c:extLst>
          </c:dLbls>
          <c:cat>
            <c:strRef>
              <c:f>人口構成比の推移!$B$28:$F$28</c:f>
              <c:strCache>
                <c:ptCount val="5"/>
                <c:pt idx="0">
                  <c:v>H47</c:v>
                </c:pt>
                <c:pt idx="1">
                  <c:v>H37</c:v>
                </c:pt>
                <c:pt idx="2">
                  <c:v>H27</c:v>
                </c:pt>
                <c:pt idx="3">
                  <c:v>H22</c:v>
                </c:pt>
                <c:pt idx="4">
                  <c:v>H17</c:v>
                </c:pt>
              </c:strCache>
            </c:strRef>
          </c:cat>
          <c:val>
            <c:numRef>
              <c:f>人口構成比の推移!$B$31:$F$31</c:f>
              <c:numCache>
                <c:formatCode>0.0_ </c:formatCode>
                <c:ptCount val="5"/>
                <c:pt idx="0">
                  <c:v>31.745882390962489</c:v>
                </c:pt>
                <c:pt idx="1">
                  <c:v>28.200000000000003</c:v>
                </c:pt>
                <c:pt idx="2">
                  <c:v>26.637996867679131</c:v>
                </c:pt>
                <c:pt idx="3">
                  <c:v>24.248467607120489</c:v>
                </c:pt>
                <c:pt idx="4">
                  <c:v>22.326412804618059</c:v>
                </c:pt>
              </c:numCache>
            </c:numRef>
          </c:val>
        </c:ser>
        <c:overlap val="100"/>
        <c:serLines/>
        <c:axId val="197596672"/>
        <c:axId val="197598208"/>
      </c:barChart>
      <c:catAx>
        <c:axId val="197596672"/>
        <c:scaling>
          <c:orientation val="minMax"/>
        </c:scaling>
        <c:axPos val="l"/>
        <c:numFmt formatCode="General" sourceLinked="1"/>
        <c:tickLblPos val="nextTo"/>
        <c:crossAx val="197598208"/>
        <c:crosses val="autoZero"/>
        <c:auto val="1"/>
        <c:lblAlgn val="ctr"/>
        <c:lblOffset val="0"/>
      </c:catAx>
      <c:valAx>
        <c:axId val="197598208"/>
        <c:scaling>
          <c:orientation val="minMax"/>
        </c:scaling>
        <c:axPos val="b"/>
        <c:majorGridlines/>
        <c:numFmt formatCode="0%" sourceLinked="1"/>
        <c:tickLblPos val="nextTo"/>
        <c:crossAx val="197596672"/>
        <c:crosses val="autoZero"/>
        <c:crossBetween val="between"/>
      </c:valAx>
    </c:plotArea>
    <c:legend>
      <c:legendPos val="b"/>
      <c:layout>
        <c:manualLayout>
          <c:xMode val="edge"/>
          <c:yMode val="edge"/>
          <c:x val="5.8292824074074073E-2"/>
          <c:y val="0.84205634920632622"/>
          <c:w val="0.85034143518521477"/>
          <c:h val="0.11258650793650812"/>
        </c:manualLayout>
      </c:layout>
    </c:legend>
    <c:plotVisOnly val="1"/>
    <c:dispBlanksAs val="gap"/>
  </c:chart>
  <c:spPr>
    <a:noFill/>
    <a:ln>
      <a:noFill/>
    </a:ln>
  </c:spPr>
  <c:txPr>
    <a:bodyPr/>
    <a:lstStyle/>
    <a:p>
      <a:pPr>
        <a:defRPr sz="800">
          <a:latin typeface="ＭＳ ゴシック" pitchFamily="49" charset="-128"/>
          <a:ea typeface="ＭＳ ゴシック" pitchFamily="49" charset="-128"/>
        </a:defRPr>
      </a:pPr>
      <a:endParaRPr lang="ja-JP"/>
    </a:p>
  </c:txPr>
  <c:externalData r:id="rId2"/>
</c:chartSpace>
</file>

<file path=ppt/charts/chart44.xml><?xml version="1.0" encoding="utf-8"?>
<c:chartSpace xmlns:c="http://schemas.openxmlformats.org/drawingml/2006/chart" xmlns:a="http://schemas.openxmlformats.org/drawingml/2006/main" xmlns:r="http://schemas.openxmlformats.org/officeDocument/2006/relationships">
  <c:lang val="ja-JP"/>
  <c:clrMapOvr bg1="lt1" tx1="dk1" bg2="lt2" tx2="dk2" accent1="accent1" accent2="accent2" accent3="accent3" accent4="accent4" accent5="accent5" accent6="accent6" hlink="hlink" folHlink="folHlink"/>
  <c:chart>
    <c:autoTitleDeleted val="1"/>
    <c:plotArea>
      <c:layout/>
      <c:barChart>
        <c:barDir val="col"/>
        <c:grouping val="stacked"/>
        <c:ser>
          <c:idx val="0"/>
          <c:order val="0"/>
          <c:tx>
            <c:strRef>
              <c:f>産業別就業者数の推移!$A$31</c:f>
              <c:strCache>
                <c:ptCount val="1"/>
                <c:pt idx="0">
                  <c:v>第一次産業</c:v>
                </c:pt>
              </c:strCache>
            </c:strRef>
          </c:tx>
          <c:dLbls>
            <c:dLbl>
              <c:idx val="0"/>
              <c:layout>
                <c:manualLayout>
                  <c:x val="0"/>
                  <c:y val="-1.6963456491016608E-2"/>
                </c:manualLayout>
              </c:layout>
              <c:dLblPos val="ctr"/>
              <c:showVal val="1"/>
              <c:extLst>
                <c:ext xmlns:c15="http://schemas.microsoft.com/office/drawing/2012/chart" uri="{CE6537A1-D6FC-4f65-9D91-7224C49458BB}"/>
              </c:extLst>
            </c:dLbl>
            <c:dLbl>
              <c:idx val="1"/>
              <c:layout>
                <c:manualLayout>
                  <c:x val="0"/>
                  <c:y val="-1.6984723063464331E-2"/>
                </c:manualLayout>
              </c:layout>
              <c:dLblPos val="ctr"/>
              <c:showVal val="1"/>
              <c:extLst>
                <c:ext xmlns:c15="http://schemas.microsoft.com/office/drawing/2012/chart" uri="{CE6537A1-D6FC-4f65-9D91-7224C49458BB}"/>
              </c:extLst>
            </c:dLbl>
            <c:dLbl>
              <c:idx val="2"/>
              <c:layout>
                <c:manualLayout>
                  <c:x val="0"/>
                  <c:y val="-1.3526616865199539E-2"/>
                </c:manualLayout>
              </c:layout>
              <c:dLblPos val="ctr"/>
              <c:showVal val="1"/>
              <c:extLst>
                <c:ext xmlns:c15="http://schemas.microsoft.com/office/drawing/2012/chart" uri="{CE6537A1-D6FC-4f65-9D91-7224C49458BB}"/>
              </c:extLst>
            </c:dLbl>
            <c:dLbl>
              <c:idx val="3"/>
              <c:layout>
                <c:manualLayout>
                  <c:x val="0"/>
                  <c:y val="-1.3485429705903244E-2"/>
                </c:manualLayout>
              </c:layout>
              <c:dLblPos val="ctr"/>
              <c:showVal val="1"/>
              <c:extLst>
                <c:ext xmlns:c15="http://schemas.microsoft.com/office/drawing/2012/chart" uri="{CE6537A1-D6FC-4f65-9D91-7224C49458BB}"/>
              </c:extLst>
            </c:dLbl>
            <c:spPr>
              <a:noFill/>
              <a:ln>
                <a:noFill/>
              </a:ln>
              <a:effectLst/>
            </c:spPr>
            <c:txPr>
              <a:bodyPr/>
              <a:lstStyle/>
              <a:p>
                <a:pPr>
                  <a:defRPr sz="800">
                    <a:solidFill>
                      <a:schemeClr val="tx1"/>
                    </a:solidFill>
                    <a:latin typeface="ＭＳ ゴシック" panose="020B0609070205080204" pitchFamily="49" charset="-128"/>
                    <a:ea typeface="ＭＳ ゴシック" panose="020B0609070205080204" pitchFamily="49" charset="-128"/>
                  </a:defRPr>
                </a:pPr>
                <a:endParaRPr lang="ja-JP"/>
              </a:p>
            </c:txPr>
            <c:dLblPos val="inBase"/>
            <c:showVal val="1"/>
            <c:extLst>
              <c:ext xmlns:c15="http://schemas.microsoft.com/office/drawing/2012/chart" uri="{CE6537A1-D6FC-4f65-9D91-7224C49458BB}">
                <c15:showLeaderLines val="0"/>
              </c:ext>
            </c:extLst>
          </c:dLbls>
          <c:cat>
            <c:strRef>
              <c:f>産業別就業者数の推移!$B$30:$E$30</c:f>
              <c:strCache>
                <c:ptCount val="4"/>
                <c:pt idx="0">
                  <c:v>H12</c:v>
                </c:pt>
                <c:pt idx="1">
                  <c:v>H17</c:v>
                </c:pt>
                <c:pt idx="2">
                  <c:v>H22</c:v>
                </c:pt>
                <c:pt idx="3">
                  <c:v>H27</c:v>
                </c:pt>
              </c:strCache>
            </c:strRef>
          </c:cat>
          <c:val>
            <c:numRef>
              <c:f>産業別就業者数の推移!$B$31:$E$31</c:f>
              <c:numCache>
                <c:formatCode>General</c:formatCode>
                <c:ptCount val="4"/>
                <c:pt idx="0">
                  <c:v>93</c:v>
                </c:pt>
                <c:pt idx="1">
                  <c:v>64</c:v>
                </c:pt>
                <c:pt idx="2">
                  <c:v>79</c:v>
                </c:pt>
                <c:pt idx="3">
                  <c:v>84</c:v>
                </c:pt>
              </c:numCache>
            </c:numRef>
          </c:val>
        </c:ser>
        <c:ser>
          <c:idx val="1"/>
          <c:order val="1"/>
          <c:tx>
            <c:strRef>
              <c:f>産業別就業者数の推移!$A$32</c:f>
              <c:strCache>
                <c:ptCount val="1"/>
                <c:pt idx="0">
                  <c:v>第二次産業</c:v>
                </c:pt>
              </c:strCache>
            </c:strRef>
          </c:tx>
          <c:spPr>
            <a:solidFill>
              <a:srgbClr val="92D050"/>
            </a:solidFill>
          </c:spPr>
          <c:dLbls>
            <c:dLbl>
              <c:idx val="1"/>
              <c:layout>
                <c:manualLayout>
                  <c:x val="0"/>
                  <c:y val="-1.6452251160912621E-2"/>
                </c:manualLayout>
              </c:layout>
              <c:dLblPos val="ctr"/>
              <c:showVal val="1"/>
              <c:extLst>
                <c:ext xmlns:c15="http://schemas.microsoft.com/office/drawing/2012/chart" uri="{CE6537A1-D6FC-4f65-9D91-7224C49458BB}"/>
              </c:extLst>
            </c:dLbl>
            <c:dLbl>
              <c:idx val="2"/>
              <c:layout>
                <c:manualLayout>
                  <c:x val="0"/>
                  <c:y val="-1.4989164815936481E-2"/>
                </c:manualLayout>
              </c:layout>
              <c:dLblPos val="ctr"/>
              <c:showVal val="1"/>
              <c:extLst>
                <c:ext xmlns:c15="http://schemas.microsoft.com/office/drawing/2012/chart" uri="{CE6537A1-D6FC-4f65-9D91-7224C49458BB}"/>
              </c:extLst>
            </c:dLbl>
            <c:dLbl>
              <c:idx val="3"/>
              <c:layout>
                <c:manualLayout>
                  <c:x val="0"/>
                  <c:y val="-1.3243421495390803E-2"/>
                </c:manualLayout>
              </c:layout>
              <c:dLblPos val="ctr"/>
              <c:showVal val="1"/>
              <c:extLst>
                <c:ext xmlns:c15="http://schemas.microsoft.com/office/drawing/2012/chart" uri="{CE6537A1-D6FC-4f65-9D91-7224C49458BB}"/>
              </c:extLst>
            </c:dLbl>
            <c:numFmt formatCode="#,##0_);[Red]\(#,##0\)" sourceLinked="0"/>
            <c:spPr>
              <a:noFill/>
              <a:ln>
                <a:noFill/>
              </a:ln>
              <a:effectLst/>
            </c:spPr>
            <c:txPr>
              <a:bodyPr/>
              <a:lstStyle/>
              <a:p>
                <a:pPr>
                  <a:defRPr sz="800">
                    <a:solidFill>
                      <a:schemeClr val="tx1"/>
                    </a:solidFill>
                    <a:latin typeface="ＭＳ ゴシック" panose="020B0609070205080204" pitchFamily="49" charset="-128"/>
                    <a:ea typeface="ＭＳ ゴシック" panose="020B0609070205080204" pitchFamily="49" charset="-128"/>
                  </a:defRPr>
                </a:pPr>
                <a:endParaRPr lang="ja-JP"/>
              </a:p>
            </c:txPr>
            <c:dLblPos val="inEnd"/>
            <c:showVal val="1"/>
            <c:extLst>
              <c:ext xmlns:c15="http://schemas.microsoft.com/office/drawing/2012/chart" uri="{CE6537A1-D6FC-4f65-9D91-7224C49458BB}">
                <c15:showLeaderLines val="0"/>
              </c:ext>
            </c:extLst>
          </c:dLbls>
          <c:cat>
            <c:strRef>
              <c:f>産業別就業者数の推移!$B$30:$E$30</c:f>
              <c:strCache>
                <c:ptCount val="4"/>
                <c:pt idx="0">
                  <c:v>H12</c:v>
                </c:pt>
                <c:pt idx="1">
                  <c:v>H17</c:v>
                </c:pt>
                <c:pt idx="2">
                  <c:v>H22</c:v>
                </c:pt>
                <c:pt idx="3">
                  <c:v>H27</c:v>
                </c:pt>
              </c:strCache>
            </c:strRef>
          </c:cat>
          <c:val>
            <c:numRef>
              <c:f>産業別就業者数の推移!$B$32:$E$32</c:f>
              <c:numCache>
                <c:formatCode>General</c:formatCode>
                <c:ptCount val="4"/>
                <c:pt idx="0">
                  <c:v>41359</c:v>
                </c:pt>
                <c:pt idx="1">
                  <c:v>33440</c:v>
                </c:pt>
                <c:pt idx="2">
                  <c:v>26662</c:v>
                </c:pt>
                <c:pt idx="3">
                  <c:v>24426</c:v>
                </c:pt>
              </c:numCache>
            </c:numRef>
          </c:val>
        </c:ser>
        <c:ser>
          <c:idx val="2"/>
          <c:order val="2"/>
          <c:tx>
            <c:strRef>
              <c:f>産業別就業者数の推移!$A$33</c:f>
              <c:strCache>
                <c:ptCount val="1"/>
                <c:pt idx="0">
                  <c:v>第三次産業</c:v>
                </c:pt>
              </c:strCache>
            </c:strRef>
          </c:tx>
          <c:spPr>
            <a:solidFill>
              <a:schemeClr val="accent6">
                <a:lumMod val="40000"/>
                <a:lumOff val="60000"/>
              </a:schemeClr>
            </a:solidFill>
            <a:ln>
              <a:solidFill>
                <a:schemeClr val="bg1"/>
              </a:solidFill>
            </a:ln>
          </c:spPr>
          <c:dLbls>
            <c:numFmt formatCode="#,##0_);[Red]\(#,##0\)" sourceLinked="0"/>
            <c:spPr>
              <a:noFill/>
              <a:ln>
                <a:noFill/>
              </a:ln>
              <a:effectLst/>
            </c:spPr>
            <c:txPr>
              <a:bodyPr/>
              <a:lstStyle/>
              <a:p>
                <a:pPr>
                  <a:defRPr sz="800">
                    <a:latin typeface="ＭＳ ゴシック" panose="020B0609070205080204" pitchFamily="49" charset="-128"/>
                    <a:ea typeface="ＭＳ ゴシック" panose="020B0609070205080204" pitchFamily="49" charset="-128"/>
                  </a:defRPr>
                </a:pPr>
                <a:endParaRPr lang="ja-JP"/>
              </a:p>
            </c:txPr>
            <c:dLblPos val="ctr"/>
            <c:showVal val="1"/>
            <c:extLst>
              <c:ext xmlns:c15="http://schemas.microsoft.com/office/drawing/2012/chart" uri="{CE6537A1-D6FC-4f65-9D91-7224C49458BB}">
                <c15:showLeaderLines val="0"/>
              </c:ext>
            </c:extLst>
          </c:dLbls>
          <c:cat>
            <c:strRef>
              <c:f>産業別就業者数の推移!$B$30:$E$30</c:f>
              <c:strCache>
                <c:ptCount val="4"/>
                <c:pt idx="0">
                  <c:v>H12</c:v>
                </c:pt>
                <c:pt idx="1">
                  <c:v>H17</c:v>
                </c:pt>
                <c:pt idx="2">
                  <c:v>H22</c:v>
                </c:pt>
                <c:pt idx="3">
                  <c:v>H27</c:v>
                </c:pt>
              </c:strCache>
            </c:strRef>
          </c:cat>
          <c:val>
            <c:numRef>
              <c:f>産業別就業者数の推移!$B$33:$E$33</c:f>
              <c:numCache>
                <c:formatCode>General</c:formatCode>
                <c:ptCount val="4"/>
                <c:pt idx="0">
                  <c:v>101668</c:v>
                </c:pt>
                <c:pt idx="1">
                  <c:v>100675</c:v>
                </c:pt>
                <c:pt idx="2">
                  <c:v>89996</c:v>
                </c:pt>
                <c:pt idx="3">
                  <c:v>83701</c:v>
                </c:pt>
              </c:numCache>
            </c:numRef>
          </c:val>
        </c:ser>
        <c:ser>
          <c:idx val="3"/>
          <c:order val="3"/>
          <c:tx>
            <c:strRef>
              <c:f>産業別就業者数の推移!$A$34</c:f>
              <c:strCache>
                <c:ptCount val="1"/>
                <c:pt idx="0">
                  <c:v>分類不能産業</c:v>
                </c:pt>
              </c:strCache>
            </c:strRef>
          </c:tx>
          <c:spPr>
            <a:solidFill>
              <a:schemeClr val="accent1">
                <a:lumMod val="75000"/>
              </a:schemeClr>
            </a:solidFill>
          </c:spPr>
          <c:dLbls>
            <c:dLbl>
              <c:idx val="0"/>
              <c:layout>
                <c:manualLayout>
                  <c:x val="0"/>
                  <c:y val="3.0769230769230802E-2"/>
                </c:manualLayout>
              </c:layout>
              <c:dLblPos val="ctr"/>
              <c:showVal val="1"/>
              <c:extLst>
                <c:ext xmlns:c15="http://schemas.microsoft.com/office/drawing/2012/chart" uri="{CE6537A1-D6FC-4f65-9D91-7224C49458BB}"/>
              </c:extLst>
            </c:dLbl>
            <c:dLbl>
              <c:idx val="1"/>
              <c:layout>
                <c:manualLayout>
                  <c:x val="0"/>
                  <c:y val="3.0769230769230802E-2"/>
                </c:manualLayout>
              </c:layout>
              <c:dLblPos val="ctr"/>
              <c:showVal val="1"/>
              <c:extLst>
                <c:ext xmlns:c15="http://schemas.microsoft.com/office/drawing/2012/chart" uri="{CE6537A1-D6FC-4f65-9D91-7224C49458BB}"/>
              </c:extLst>
            </c:dLbl>
            <c:dLbl>
              <c:idx val="2"/>
              <c:layout>
                <c:manualLayout>
                  <c:x val="0"/>
                  <c:y val="3.4188034188034192E-3"/>
                </c:manualLayout>
              </c:layout>
              <c:dLblPos val="ctr"/>
              <c:showVal val="1"/>
              <c:extLst>
                <c:ext xmlns:c15="http://schemas.microsoft.com/office/drawing/2012/chart" uri="{CE6537A1-D6FC-4f65-9D91-7224C49458BB}"/>
              </c:extLst>
            </c:dLbl>
            <c:numFmt formatCode="#,##0_);[Red]\(#,##0\)" sourceLinked="0"/>
            <c:spPr>
              <a:noFill/>
              <a:ln>
                <a:noFill/>
              </a:ln>
              <a:effectLst/>
            </c:spPr>
            <c:txPr>
              <a:bodyPr/>
              <a:lstStyle/>
              <a:p>
                <a:pPr>
                  <a:defRPr sz="800">
                    <a:solidFill>
                      <a:schemeClr val="tx1"/>
                    </a:solidFill>
                    <a:latin typeface="ＭＳ ゴシック" panose="020B0609070205080204" pitchFamily="49" charset="-128"/>
                    <a:ea typeface="ＭＳ ゴシック" panose="020B0609070205080204" pitchFamily="49" charset="-128"/>
                  </a:defRPr>
                </a:pPr>
                <a:endParaRPr lang="ja-JP"/>
              </a:p>
            </c:txPr>
            <c:dLblPos val="ctr"/>
            <c:showVal val="1"/>
            <c:extLst>
              <c:ext xmlns:c15="http://schemas.microsoft.com/office/drawing/2012/chart" uri="{CE6537A1-D6FC-4f65-9D91-7224C49458BB}">
                <c15:showLeaderLines val="0"/>
              </c:ext>
            </c:extLst>
          </c:dLbls>
          <c:cat>
            <c:strRef>
              <c:f>産業別就業者数の推移!$B$30:$E$30</c:f>
              <c:strCache>
                <c:ptCount val="4"/>
                <c:pt idx="0">
                  <c:v>H12</c:v>
                </c:pt>
                <c:pt idx="1">
                  <c:v>H17</c:v>
                </c:pt>
                <c:pt idx="2">
                  <c:v>H22</c:v>
                </c:pt>
                <c:pt idx="3">
                  <c:v>H27</c:v>
                </c:pt>
              </c:strCache>
            </c:strRef>
          </c:cat>
          <c:val>
            <c:numRef>
              <c:f>産業別就業者数の推移!$B$34:$E$34</c:f>
              <c:numCache>
                <c:formatCode>General</c:formatCode>
                <c:ptCount val="4"/>
                <c:pt idx="0">
                  <c:v>1366</c:v>
                </c:pt>
                <c:pt idx="1">
                  <c:v>1890</c:v>
                </c:pt>
                <c:pt idx="2">
                  <c:v>14623</c:v>
                </c:pt>
                <c:pt idx="3">
                  <c:v>18453</c:v>
                </c:pt>
              </c:numCache>
            </c:numRef>
          </c:val>
        </c:ser>
        <c:ser>
          <c:idx val="4"/>
          <c:order val="4"/>
          <c:tx>
            <c:strRef>
              <c:f>産業別就業者数の推移!$A$35</c:f>
              <c:strCache>
                <c:ptCount val="1"/>
              </c:strCache>
            </c:strRef>
          </c:tx>
          <c:spPr>
            <a:noFill/>
          </c:spPr>
          <c:dLbls>
            <c:numFmt formatCode="#,##0_);[Red]\(#,##0\)" sourceLinked="0"/>
            <c:spPr>
              <a:solidFill>
                <a:schemeClr val="bg1"/>
              </a:solidFill>
              <a:ln>
                <a:solidFill>
                  <a:srgbClr val="FF0000"/>
                </a:solidFill>
              </a:ln>
            </c:spPr>
            <c:txPr>
              <a:bodyPr/>
              <a:lstStyle/>
              <a:p>
                <a:pPr>
                  <a:defRPr sz="800">
                    <a:latin typeface="ＭＳ ゴシック" panose="020B0609070205080204" pitchFamily="49" charset="-128"/>
                    <a:ea typeface="ＭＳ ゴシック" panose="020B0609070205080204" pitchFamily="49" charset="-128"/>
                  </a:defRPr>
                </a:pPr>
                <a:endParaRPr lang="ja-JP"/>
              </a:p>
            </c:txPr>
            <c:dLblPos val="inBase"/>
            <c:showVal val="1"/>
            <c:extLst>
              <c:ext xmlns:c15="http://schemas.microsoft.com/office/drawing/2012/chart" uri="{CE6537A1-D6FC-4f65-9D91-7224C49458BB}">
                <c15:showLeaderLines val="0"/>
              </c:ext>
            </c:extLst>
          </c:dLbls>
          <c:cat>
            <c:strRef>
              <c:f>産業別就業者数の推移!$B$30:$E$30</c:f>
              <c:strCache>
                <c:ptCount val="4"/>
                <c:pt idx="0">
                  <c:v>H12</c:v>
                </c:pt>
                <c:pt idx="1">
                  <c:v>H17</c:v>
                </c:pt>
                <c:pt idx="2">
                  <c:v>H22</c:v>
                </c:pt>
                <c:pt idx="3">
                  <c:v>H27</c:v>
                </c:pt>
              </c:strCache>
            </c:strRef>
          </c:cat>
          <c:val>
            <c:numRef>
              <c:f>産業別就業者数の推移!$B$35:$E$35</c:f>
              <c:numCache>
                <c:formatCode>General</c:formatCode>
                <c:ptCount val="4"/>
                <c:pt idx="0">
                  <c:v>144486</c:v>
                </c:pt>
                <c:pt idx="1">
                  <c:v>136069</c:v>
                </c:pt>
                <c:pt idx="2">
                  <c:v>131360</c:v>
                </c:pt>
                <c:pt idx="3">
                  <c:v>126664</c:v>
                </c:pt>
              </c:numCache>
            </c:numRef>
          </c:val>
        </c:ser>
        <c:gapWidth val="85"/>
        <c:overlap val="100"/>
        <c:serLines/>
        <c:axId val="198375680"/>
        <c:axId val="198258688"/>
      </c:barChart>
      <c:catAx>
        <c:axId val="198375680"/>
        <c:scaling>
          <c:orientation val="minMax"/>
        </c:scaling>
        <c:axPos val="b"/>
        <c:numFmt formatCode="General" sourceLinked="1"/>
        <c:tickLblPos val="nextTo"/>
        <c:txPr>
          <a:bodyPr/>
          <a:lstStyle/>
          <a:p>
            <a:pPr>
              <a:defRPr sz="800">
                <a:latin typeface="ＭＳ ゴシック" panose="020B0609070205080204" pitchFamily="49" charset="-128"/>
                <a:ea typeface="ＭＳ ゴシック" panose="020B0609070205080204" pitchFamily="49" charset="-128"/>
              </a:defRPr>
            </a:pPr>
            <a:endParaRPr lang="ja-JP"/>
          </a:p>
        </c:txPr>
        <c:crossAx val="198258688"/>
        <c:crosses val="autoZero"/>
        <c:auto val="1"/>
        <c:lblAlgn val="ctr"/>
        <c:lblOffset val="100"/>
      </c:catAx>
      <c:valAx>
        <c:axId val="198258688"/>
        <c:scaling>
          <c:orientation val="minMax"/>
          <c:max val="160000"/>
        </c:scaling>
        <c:axPos val="l"/>
        <c:majorGridlines/>
        <c:numFmt formatCode="#,##0_);[Red]\(#,##0\)" sourceLinked="0"/>
        <c:tickLblPos val="nextTo"/>
        <c:txPr>
          <a:bodyPr/>
          <a:lstStyle/>
          <a:p>
            <a:pPr>
              <a:defRPr sz="800">
                <a:latin typeface="ＭＳ ゴシック" panose="020B0609070205080204" pitchFamily="49" charset="-128"/>
                <a:ea typeface="ＭＳ ゴシック" panose="020B0609070205080204" pitchFamily="49" charset="-128"/>
              </a:defRPr>
            </a:pPr>
            <a:endParaRPr lang="ja-JP"/>
          </a:p>
        </c:txPr>
        <c:crossAx val="198375680"/>
        <c:crosses val="autoZero"/>
        <c:crossBetween val="between"/>
      </c:valAx>
    </c:plotArea>
    <c:legend>
      <c:legendPos val="b"/>
      <c:layout>
        <c:manualLayout>
          <c:xMode val="edge"/>
          <c:yMode val="edge"/>
          <c:x val="6.0179356514788146E-2"/>
          <c:y val="0.89261930429782954"/>
          <c:w val="0.9"/>
          <c:h val="7.4404040404040403E-2"/>
        </c:manualLayout>
      </c:layout>
      <c:txPr>
        <a:bodyPr/>
        <a:lstStyle/>
        <a:p>
          <a:pPr>
            <a:defRPr sz="800">
              <a:latin typeface="ＭＳ ゴシック" panose="020B0609070205080204" pitchFamily="49" charset="-128"/>
              <a:ea typeface="ＭＳ ゴシック" panose="020B0609070205080204" pitchFamily="49" charset="-128"/>
            </a:defRPr>
          </a:pPr>
          <a:endParaRPr lang="ja-JP"/>
        </a:p>
      </c:txPr>
    </c:legend>
    <c:plotVisOnly val="1"/>
    <c:dispBlanksAs val="gap"/>
  </c:chart>
  <c:externalData r:id="rId2"/>
  <c:userShapes r:id="rId3"/>
</c:chartSpace>
</file>

<file path=ppt/charts/chart45.xml><?xml version="1.0" encoding="utf-8"?>
<c:chartSpace xmlns:c="http://schemas.openxmlformats.org/drawingml/2006/chart" xmlns:a="http://schemas.openxmlformats.org/drawingml/2006/main" xmlns:r="http://schemas.openxmlformats.org/officeDocument/2006/relationships">
  <c:lang val="ja-JP"/>
  <c:clrMapOvr bg1="lt1" tx1="dk1" bg2="lt2" tx2="dk2" accent1="accent1" accent2="accent2" accent3="accent3" accent4="accent4" accent5="accent5" accent6="accent6" hlink="hlink" folHlink="folHlink"/>
  <c:chart>
    <c:autoTitleDeleted val="1"/>
    <c:plotArea>
      <c:layout/>
      <c:pieChart>
        <c:varyColors val="1"/>
        <c:ser>
          <c:idx val="0"/>
          <c:order val="0"/>
          <c:tx>
            <c:strRef>
              <c:f>建物利用率!$B$34</c:f>
              <c:strCache>
                <c:ptCount val="1"/>
                <c:pt idx="0">
                  <c:v>業種別</c:v>
                </c:pt>
              </c:strCache>
            </c:strRef>
          </c:tx>
          <c:dPt>
            <c:idx val="1"/>
            <c:spPr>
              <a:solidFill>
                <a:srgbClr val="92D050"/>
              </a:solidFill>
            </c:spPr>
          </c:dPt>
          <c:dPt>
            <c:idx val="2"/>
            <c:spPr>
              <a:solidFill>
                <a:schemeClr val="accent6">
                  <a:lumMod val="40000"/>
                  <a:lumOff val="60000"/>
                </a:schemeClr>
              </a:solidFill>
            </c:spPr>
          </c:dPt>
          <c:dPt>
            <c:idx val="3"/>
            <c:spPr>
              <a:solidFill>
                <a:schemeClr val="accent1">
                  <a:lumMod val="75000"/>
                </a:schemeClr>
              </a:solidFill>
            </c:spPr>
          </c:dPt>
          <c:dLbls>
            <c:spPr>
              <a:noFill/>
              <a:ln>
                <a:noFill/>
              </a:ln>
              <a:effectLst/>
            </c:spPr>
            <c:dLblPos val="ctr"/>
            <c:showVal val="1"/>
            <c:showCatName val="1"/>
            <c:separator>
</c:separator>
            <c:showLeaderLines val="1"/>
            <c:extLst>
              <c:ext xmlns:c15="http://schemas.microsoft.com/office/drawing/2012/chart" uri="{CE6537A1-D6FC-4f65-9D91-7224C49458BB}"/>
            </c:extLst>
          </c:dLbls>
          <c:cat>
            <c:strRef>
              <c:f>建物利用率!$C$33:$F$33</c:f>
              <c:strCache>
                <c:ptCount val="4"/>
                <c:pt idx="0">
                  <c:v>製造業</c:v>
                </c:pt>
                <c:pt idx="1">
                  <c:v>卸・小売業</c:v>
                </c:pt>
                <c:pt idx="2">
                  <c:v>サービス業</c:v>
                </c:pt>
                <c:pt idx="3">
                  <c:v>その他</c:v>
                </c:pt>
              </c:strCache>
            </c:strRef>
          </c:cat>
          <c:val>
            <c:numRef>
              <c:f>建物利用率!$C$34:$F$34</c:f>
              <c:numCache>
                <c:formatCode>0.0%</c:formatCode>
                <c:ptCount val="4"/>
                <c:pt idx="0">
                  <c:v>0.19266028176273794</c:v>
                </c:pt>
                <c:pt idx="1">
                  <c:v>0.16914183092022494</c:v>
                </c:pt>
                <c:pt idx="2">
                  <c:v>0.60717071775823261</c:v>
                </c:pt>
                <c:pt idx="3">
                  <c:v>3.1027169558810012E-2</c:v>
                </c:pt>
              </c:numCache>
            </c:numRef>
          </c:val>
        </c:ser>
        <c:dLbls>
          <c:showVal val="1"/>
        </c:dLbls>
        <c:firstSliceAng val="0"/>
      </c:pieChart>
      <c:spPr>
        <a:noFill/>
        <a:ln w="25400">
          <a:noFill/>
        </a:ln>
      </c:spPr>
    </c:plotArea>
    <c:legend>
      <c:legendPos val="b"/>
      <c:layout/>
      <c:txPr>
        <a:bodyPr/>
        <a:lstStyle/>
        <a:p>
          <a:pPr>
            <a:defRPr sz="800"/>
          </a:pPr>
          <a:endParaRPr lang="ja-JP"/>
        </a:p>
      </c:txPr>
    </c:legend>
    <c:plotVisOnly val="1"/>
    <c:dispBlanksAs val="zero"/>
  </c:chart>
  <c:externalData r:id="rId2"/>
</c:chartSpace>
</file>

<file path=ppt/charts/chart46.xml><?xml version="1.0" encoding="utf-8"?>
<c:chartSpace xmlns:c="http://schemas.openxmlformats.org/drawingml/2006/chart" xmlns:a="http://schemas.openxmlformats.org/drawingml/2006/main" xmlns:r="http://schemas.openxmlformats.org/officeDocument/2006/relationships">
  <c:lang val="ja-JP"/>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7747023809524301"/>
          <c:y val="3.0543530543530546E-2"/>
          <c:w val="0.65765906084658199"/>
          <c:h val="0.79716249799583128"/>
        </c:manualLayout>
      </c:layout>
      <c:pieChart>
        <c:varyColors val="1"/>
        <c:ser>
          <c:idx val="0"/>
          <c:order val="0"/>
          <c:tx>
            <c:strRef>
              <c:f>建物利用率!$B$30</c:f>
              <c:strCache>
                <c:ptCount val="1"/>
                <c:pt idx="0">
                  <c:v>建物利用率</c:v>
                </c:pt>
              </c:strCache>
            </c:strRef>
          </c:tx>
          <c:dPt>
            <c:idx val="1"/>
            <c:spPr>
              <a:solidFill>
                <a:schemeClr val="accent6">
                  <a:lumMod val="40000"/>
                  <a:lumOff val="60000"/>
                </a:schemeClr>
              </a:solidFill>
            </c:spPr>
          </c:dPt>
          <c:dPt>
            <c:idx val="2"/>
            <c:spPr>
              <a:solidFill>
                <a:schemeClr val="accent1">
                  <a:lumMod val="75000"/>
                </a:schemeClr>
              </a:solidFill>
            </c:spPr>
          </c:dPt>
          <c:dPt>
            <c:idx val="3"/>
            <c:spPr>
              <a:solidFill>
                <a:srgbClr val="92D050"/>
              </a:solidFill>
            </c:spPr>
          </c:dPt>
          <c:dLbls>
            <c:dLbl>
              <c:idx val="1"/>
              <c:layout>
                <c:manualLayout>
                  <c:x val="-2.8439153439153895E-3"/>
                  <c:y val="-0.23245630912297849"/>
                </c:manualLayout>
              </c:layout>
              <c:dLblPos val="bestFit"/>
              <c:showVal val="1"/>
              <c:showCatName val="1"/>
              <c:separator>
</c:separator>
              <c:extLst>
                <c:ext xmlns:c15="http://schemas.microsoft.com/office/drawing/2012/chart" uri="{CE6537A1-D6FC-4f65-9D91-7224C49458BB}"/>
              </c:extLst>
            </c:dLbl>
            <c:dLbl>
              <c:idx val="2"/>
              <c:layout>
                <c:manualLayout>
                  <c:x val="0.21325264550264594"/>
                  <c:y val="-3.1176447009780402E-2"/>
                </c:manualLayout>
              </c:layout>
              <c:dLblPos val="bestFit"/>
              <c:showVal val="1"/>
              <c:showCatName val="1"/>
              <c:separator>
</c:separator>
              <c:extLst>
                <c:ext xmlns:c15="http://schemas.microsoft.com/office/drawing/2012/chart" uri="{CE6537A1-D6FC-4f65-9D91-7224C49458BB}"/>
              </c:extLst>
            </c:dLbl>
            <c:dLbl>
              <c:idx val="3"/>
              <c:layout>
                <c:manualLayout>
                  <c:x val="0.13606382275132464"/>
                  <c:y val="0.15092873176206859"/>
                </c:manualLayout>
              </c:layout>
              <c:dLblPos val="bestFit"/>
              <c:showVal val="1"/>
              <c:showCatName val="1"/>
              <c:separator>
</c:separator>
              <c:extLst>
                <c:ext xmlns:c15="http://schemas.microsoft.com/office/drawing/2012/chart" uri="{CE6537A1-D6FC-4f65-9D91-7224C49458BB}"/>
              </c:extLst>
            </c:dLbl>
            <c:numFmt formatCode="0.0%" sourceLinked="0"/>
            <c:spPr>
              <a:noFill/>
              <a:ln>
                <a:noFill/>
              </a:ln>
              <a:effectLst/>
            </c:spPr>
            <c:dLblPos val="ctr"/>
            <c:showVal val="1"/>
            <c:showCatName val="1"/>
            <c:separator>
</c:separator>
            <c:showLeaderLines val="1"/>
            <c:extLst>
              <c:ext xmlns:c15="http://schemas.microsoft.com/office/drawing/2012/chart" uri="{CE6537A1-D6FC-4f65-9D91-7224C49458BB}"/>
            </c:extLst>
          </c:dLbls>
          <c:cat>
            <c:strRef>
              <c:f>建物利用率!$C$29:$F$29</c:f>
              <c:strCache>
                <c:ptCount val="4"/>
                <c:pt idx="0">
                  <c:v>住宅</c:v>
                </c:pt>
                <c:pt idx="1">
                  <c:v>商業</c:v>
                </c:pt>
                <c:pt idx="2">
                  <c:v>工業</c:v>
                </c:pt>
                <c:pt idx="3">
                  <c:v>その他</c:v>
                </c:pt>
              </c:strCache>
            </c:strRef>
          </c:cat>
          <c:val>
            <c:numRef>
              <c:f>建物利用率!$C$30:$F$30</c:f>
              <c:numCache>
                <c:formatCode>0.0_ </c:formatCode>
                <c:ptCount val="4"/>
                <c:pt idx="0">
                  <c:v>0.39293048985761508</c:v>
                </c:pt>
                <c:pt idx="1">
                  <c:v>0.18872119208418106</c:v>
                </c:pt>
                <c:pt idx="2">
                  <c:v>0.2664489175071908</c:v>
                </c:pt>
                <c:pt idx="3">
                  <c:v>0.15189940055102805</c:v>
                </c:pt>
              </c:numCache>
            </c:numRef>
          </c:val>
        </c:ser>
        <c:dLbls>
          <c:showVal val="1"/>
        </c:dLbls>
        <c:firstSliceAng val="0"/>
      </c:pieChart>
      <c:spPr>
        <a:noFill/>
        <a:ln w="25400">
          <a:noFill/>
        </a:ln>
      </c:spPr>
    </c:plotArea>
    <c:legend>
      <c:legendPos val="b"/>
      <c:layout>
        <c:manualLayout>
          <c:xMode val="edge"/>
          <c:yMode val="edge"/>
          <c:x val="0.21034887566137594"/>
          <c:y val="0.84617805034473526"/>
          <c:w val="0.56123381704370545"/>
          <c:h val="7.1448764589965089E-2"/>
        </c:manualLayout>
      </c:layout>
      <c:txPr>
        <a:bodyPr/>
        <a:lstStyle/>
        <a:p>
          <a:pPr>
            <a:defRPr sz="800"/>
          </a:pPr>
          <a:endParaRPr lang="ja-JP"/>
        </a:p>
      </c:txPr>
    </c:legend>
    <c:plotVisOnly val="1"/>
    <c:dispBlanksAs val="zero"/>
  </c:chart>
  <c:externalData r:id="rId2"/>
</c:chartSpace>
</file>

<file path=ppt/charts/chart47.xml><?xml version="1.0" encoding="utf-8"?>
<c:chartSpace xmlns:c="http://schemas.openxmlformats.org/drawingml/2006/chart" xmlns:a="http://schemas.openxmlformats.org/drawingml/2006/main" xmlns:r="http://schemas.openxmlformats.org/officeDocument/2006/relationships">
  <c:date1904 val="1"/>
  <c:lang val="ja-JP"/>
  <c:clrMapOvr bg1="lt1" tx1="dk1" bg2="lt2" tx2="dk2" accent1="accent1" accent2="accent2" accent3="accent3" accent4="accent4" accent5="accent5" accent6="accent6" hlink="hlink" folHlink="folHlink"/>
  <c:chart>
    <c:autoTitleDeleted val="1"/>
    <c:plotArea>
      <c:layout/>
      <c:pieChart>
        <c:varyColors val="1"/>
        <c:ser>
          <c:idx val="0"/>
          <c:order val="0"/>
          <c:tx>
            <c:strRef>
              <c:f>建物利用率!$B$32</c:f>
              <c:strCache>
                <c:ptCount val="1"/>
                <c:pt idx="0">
                  <c:v>非建物用途</c:v>
                </c:pt>
              </c:strCache>
            </c:strRef>
          </c:tx>
          <c:dPt>
            <c:idx val="1"/>
            <c:spPr>
              <a:solidFill>
                <a:schemeClr val="accent6">
                  <a:lumMod val="40000"/>
                  <a:lumOff val="60000"/>
                </a:schemeClr>
              </a:solidFill>
            </c:spPr>
          </c:dPt>
          <c:dPt>
            <c:idx val="2"/>
            <c:spPr>
              <a:solidFill>
                <a:srgbClr val="92D050"/>
              </a:solidFill>
            </c:spPr>
          </c:dPt>
          <c:dPt>
            <c:idx val="3"/>
            <c:spPr>
              <a:solidFill>
                <a:srgbClr val="00B050"/>
              </a:solidFill>
            </c:spPr>
          </c:dPt>
          <c:dPt>
            <c:idx val="4"/>
            <c:spPr>
              <a:solidFill>
                <a:schemeClr val="accent1">
                  <a:lumMod val="75000"/>
                </a:schemeClr>
              </a:solidFill>
            </c:spPr>
          </c:dPt>
          <c:dLbls>
            <c:dLbl>
              <c:idx val="1"/>
              <c:layout>
                <c:manualLayout>
                  <c:x val="5.8662887257710959E-3"/>
                  <c:y val="1.0155158011088176E-2"/>
                </c:manualLayout>
              </c:layout>
              <c:dLblPos val="bestFit"/>
              <c:showVal val="1"/>
              <c:showCatName val="1"/>
              <c:separator>
</c:separator>
              <c:extLst>
                <c:ext xmlns:c15="http://schemas.microsoft.com/office/drawing/2012/chart" uri="{CE6537A1-D6FC-4f65-9D91-7224C49458BB}"/>
              </c:extLst>
            </c:dLbl>
            <c:dLbl>
              <c:idx val="2"/>
              <c:layout>
                <c:manualLayout>
                  <c:x val="0.11229301128900022"/>
                  <c:y val="-3.4270947303712412E-2"/>
                </c:manualLayout>
              </c:layout>
              <c:tx>
                <c:rich>
                  <a:bodyPr/>
                  <a:lstStyle/>
                  <a:p>
                    <a:r>
                      <a:rPr lang="ja-JP" altLang="en-US" dirty="0" smtClean="0"/>
                      <a:t>公園緑地</a:t>
                    </a:r>
                    <a:r>
                      <a:rPr lang="ja-JP" altLang="en-US" dirty="0"/>
                      <a:t>
</a:t>
                    </a:r>
                    <a:r>
                      <a:rPr lang="en-US" altLang="ja-JP" dirty="0"/>
                      <a:t>10.9%</a:t>
                    </a:r>
                    <a:endParaRPr lang="ja-JP" altLang="en-US" dirty="0"/>
                  </a:p>
                </c:rich>
              </c:tx>
              <c:dLblPos val="bestFit"/>
              <c:showVal val="1"/>
              <c:showCatName val="1"/>
              <c:separator>
</c:separator>
              <c:extLst>
                <c:ext xmlns:c15="http://schemas.microsoft.com/office/drawing/2012/chart" uri="{CE6537A1-D6FC-4f65-9D91-7224C49458BB}"/>
              </c:extLst>
            </c:dLbl>
            <c:dLbl>
              <c:idx val="3"/>
              <c:layout>
                <c:manualLayout>
                  <c:x val="-7.7823350632593514E-3"/>
                  <c:y val="-8.4209510803924414E-2"/>
                </c:manualLayout>
              </c:layout>
              <c:dLblPos val="bestFit"/>
              <c:showVal val="1"/>
              <c:showCatName val="1"/>
              <c:separator>
</c:separator>
              <c:extLst>
                <c:ext xmlns:c15="http://schemas.microsoft.com/office/drawing/2012/chart" uri="{CE6537A1-D6FC-4f65-9D91-7224C49458BB}"/>
              </c:extLst>
            </c:dLbl>
            <c:spPr>
              <a:noFill/>
              <a:ln>
                <a:noFill/>
              </a:ln>
              <a:effectLst/>
            </c:spPr>
            <c:dLblPos val="ctr"/>
            <c:showVal val="1"/>
            <c:showCatName val="1"/>
            <c:separator>
</c:separator>
            <c:showLeaderLines val="1"/>
            <c:extLst>
              <c:ext xmlns:c15="http://schemas.microsoft.com/office/drawing/2012/chart" uri="{CE6537A1-D6FC-4f65-9D91-7224C49458BB}"/>
            </c:extLst>
          </c:dLbls>
          <c:cat>
            <c:strRef>
              <c:f>建物利用率!$C$31:$G$31</c:f>
              <c:strCache>
                <c:ptCount val="5"/>
                <c:pt idx="0">
                  <c:v>道路</c:v>
                </c:pt>
                <c:pt idx="1">
                  <c:v>水面</c:v>
                </c:pt>
                <c:pt idx="2">
                  <c:v>公園緑地</c:v>
                </c:pt>
                <c:pt idx="3">
                  <c:v>農地</c:v>
                </c:pt>
                <c:pt idx="4">
                  <c:v>その他</c:v>
                </c:pt>
              </c:strCache>
            </c:strRef>
          </c:cat>
          <c:val>
            <c:numRef>
              <c:f>建物利用率!$C$32:$G$32</c:f>
              <c:numCache>
                <c:formatCode>0.0%</c:formatCode>
                <c:ptCount val="5"/>
                <c:pt idx="0">
                  <c:v>0.65415164063821118</c:v>
                </c:pt>
                <c:pt idx="1">
                  <c:v>2.8049219064002411E-2</c:v>
                </c:pt>
                <c:pt idx="2">
                  <c:v>0.1093020868931283</c:v>
                </c:pt>
                <c:pt idx="3">
                  <c:v>8.7214536634448309E-3</c:v>
                </c:pt>
                <c:pt idx="4">
                  <c:v>0.19977559974124673</c:v>
                </c:pt>
              </c:numCache>
            </c:numRef>
          </c:val>
        </c:ser>
        <c:dLbls>
          <c:showVal val="1"/>
        </c:dLbls>
        <c:firstSliceAng val="0"/>
      </c:pieChart>
      <c:spPr>
        <a:noFill/>
        <a:ln w="25400">
          <a:noFill/>
        </a:ln>
      </c:spPr>
    </c:plotArea>
    <c:legend>
      <c:legendPos val="b"/>
      <c:layout>
        <c:manualLayout>
          <c:xMode val="edge"/>
          <c:yMode val="edge"/>
          <c:x val="0.16589219576720168"/>
          <c:y val="0.84220658970658957"/>
          <c:w val="0.66624966931219642"/>
          <c:h val="0.10845979790901328"/>
        </c:manualLayout>
      </c:layout>
      <c:txPr>
        <a:bodyPr/>
        <a:lstStyle/>
        <a:p>
          <a:pPr>
            <a:defRPr sz="800"/>
          </a:pPr>
          <a:endParaRPr lang="ja-JP"/>
        </a:p>
      </c:txPr>
    </c:legend>
    <c:plotVisOnly val="1"/>
    <c:dispBlanksAs val="zero"/>
  </c:chart>
  <c:externalData r:id="rId2"/>
</c:chartSpace>
</file>

<file path=ppt/charts/chart48.xml><?xml version="1.0" encoding="utf-8"?>
<c:chartSpace xmlns:c="http://schemas.openxmlformats.org/drawingml/2006/chart" xmlns:a="http://schemas.openxmlformats.org/drawingml/2006/main" xmlns:r="http://schemas.openxmlformats.org/officeDocument/2006/relationships">
  <c:lang val="ja-JP"/>
  <c:clrMapOvr bg1="lt1" tx1="dk1" bg2="lt2" tx2="dk2" accent1="accent1" accent2="accent2" accent3="accent3" accent4="accent4" accent5="accent5" accent6="accent6" hlink="hlink" folHlink="folHlink"/>
  <c:chart>
    <c:autoTitleDeleted val="1"/>
    <c:plotArea>
      <c:layout/>
      <c:lineChart>
        <c:grouping val="standard"/>
        <c:ser>
          <c:idx val="0"/>
          <c:order val="0"/>
          <c:tx>
            <c:strRef>
              <c:f>将来人口の見通し!$A$31</c:f>
              <c:strCache>
                <c:ptCount val="1"/>
                <c:pt idx="0">
                  <c:v>総合計</c:v>
                </c:pt>
              </c:strCache>
            </c:strRef>
          </c:tx>
          <c:spPr>
            <a:ln>
              <a:solidFill>
                <a:schemeClr val="accent6">
                  <a:lumMod val="40000"/>
                  <a:lumOff val="60000"/>
                </a:schemeClr>
              </a:solidFill>
            </a:ln>
          </c:spPr>
          <c:marker>
            <c:spPr>
              <a:solidFill>
                <a:schemeClr val="accent6">
                  <a:lumMod val="40000"/>
                  <a:lumOff val="60000"/>
                </a:schemeClr>
              </a:solidFill>
              <a:ln>
                <a:solidFill>
                  <a:schemeClr val="accent6">
                    <a:lumMod val="40000"/>
                    <a:lumOff val="60000"/>
                  </a:schemeClr>
                </a:solidFill>
              </a:ln>
            </c:spPr>
          </c:marker>
          <c:dLbls>
            <c:numFmt formatCode="#,##0_);[Red]\(#,##0\)" sourceLinked="0"/>
            <c:spPr>
              <a:noFill/>
              <a:ln>
                <a:noFill/>
              </a:ln>
              <a:effectLst/>
            </c:spPr>
            <c:dLblPos val="t"/>
            <c:showVal val="1"/>
            <c:extLst>
              <c:ext xmlns:c15="http://schemas.microsoft.com/office/drawing/2012/chart" uri="{CE6537A1-D6FC-4f65-9D91-7224C49458BB}">
                <c15:showLeaderLines val="0"/>
              </c:ext>
            </c:extLst>
          </c:dLbls>
          <c:cat>
            <c:strRef>
              <c:f>将来人口の見通し!$B$30:$F$30</c:f>
              <c:strCache>
                <c:ptCount val="5"/>
                <c:pt idx="0">
                  <c:v>H17</c:v>
                </c:pt>
                <c:pt idx="1">
                  <c:v>H22</c:v>
                </c:pt>
                <c:pt idx="2">
                  <c:v>H27</c:v>
                </c:pt>
                <c:pt idx="3">
                  <c:v>H37</c:v>
                </c:pt>
                <c:pt idx="4">
                  <c:v>H47</c:v>
                </c:pt>
              </c:strCache>
            </c:strRef>
          </c:cat>
          <c:val>
            <c:numRef>
              <c:f>将来人口の見通し!$B$31:$F$31</c:f>
              <c:numCache>
                <c:formatCode>0;_</c:formatCode>
                <c:ptCount val="5"/>
                <c:pt idx="0" formatCode="General">
                  <c:v>422393</c:v>
                </c:pt>
                <c:pt idx="1">
                  <c:v>404754</c:v>
                </c:pt>
                <c:pt idx="2">
                  <c:v>389110</c:v>
                </c:pt>
                <c:pt idx="3">
                  <c:v>354178.76546449633</c:v>
                </c:pt>
                <c:pt idx="4">
                  <c:v>311354.67353484465</c:v>
                </c:pt>
              </c:numCache>
            </c:numRef>
          </c:val>
        </c:ser>
        <c:ser>
          <c:idx val="1"/>
          <c:order val="1"/>
          <c:tx>
            <c:strRef>
              <c:f>将来人口の見通し!$A$32</c:f>
              <c:strCache>
                <c:ptCount val="1"/>
                <c:pt idx="0">
                  <c:v>０～14歳（年少人口）</c:v>
                </c:pt>
              </c:strCache>
            </c:strRef>
          </c:tx>
          <c:spPr>
            <a:ln>
              <a:solidFill>
                <a:schemeClr val="accent1">
                  <a:lumMod val="90000"/>
                </a:schemeClr>
              </a:solidFill>
            </a:ln>
          </c:spPr>
          <c:marker>
            <c:spPr>
              <a:solidFill>
                <a:schemeClr val="accent1">
                  <a:lumMod val="90000"/>
                </a:schemeClr>
              </a:solidFill>
              <a:ln>
                <a:solidFill>
                  <a:schemeClr val="accent1">
                    <a:lumMod val="90000"/>
                  </a:schemeClr>
                </a:solidFill>
              </a:ln>
            </c:spPr>
          </c:marker>
          <c:dLbls>
            <c:dLbl>
              <c:idx val="0"/>
              <c:layout>
                <c:manualLayout>
                  <c:x val="-4.5700713230419014E-2"/>
                  <c:y val="3.3679015958535882E-2"/>
                </c:manualLayout>
              </c:layout>
              <c:numFmt formatCode="#,##0_);[Red]\(#,##0\)" sourceLinked="0"/>
              <c:spPr/>
              <c:txPr>
                <a:bodyPr/>
                <a:lstStyle/>
                <a:p>
                  <a:pPr>
                    <a:defRPr/>
                  </a:pPr>
                  <a:endParaRPr lang="ja-JP"/>
                </a:p>
              </c:txPr>
              <c:dLblPos val="r"/>
              <c:showVal val="1"/>
              <c:extLst>
                <c:ext xmlns:c15="http://schemas.microsoft.com/office/drawing/2012/chart" uri="{CE6537A1-D6FC-4f65-9D91-7224C49458BB}"/>
              </c:extLst>
            </c:dLbl>
            <c:dLbl>
              <c:idx val="1"/>
              <c:layout>
                <c:manualLayout>
                  <c:x val="-5.2448259294080486E-2"/>
                  <c:y val="6.1331884061757776E-2"/>
                </c:manualLayout>
              </c:layout>
              <c:numFmt formatCode="#,##0_);[Red]\(#,##0\)" sourceLinked="0"/>
              <c:spPr/>
              <c:txPr>
                <a:bodyPr/>
                <a:lstStyle/>
                <a:p>
                  <a:pPr>
                    <a:defRPr/>
                  </a:pPr>
                  <a:endParaRPr lang="ja-JP"/>
                </a:p>
              </c:txPr>
              <c:dLblPos val="r"/>
              <c:showVal val="1"/>
              <c:extLst>
                <c:ext xmlns:c15="http://schemas.microsoft.com/office/drawing/2012/chart" uri="{CE6537A1-D6FC-4f65-9D91-7224C49458BB}"/>
              </c:extLst>
            </c:dLbl>
            <c:dLbl>
              <c:idx val="2"/>
              <c:layout>
                <c:manualLayout>
                  <c:x val="-5.2293352182961397E-2"/>
                  <c:y val="5.6688379611605666E-2"/>
                </c:manualLayout>
              </c:layout>
              <c:dLblPos val="r"/>
              <c:showVal val="1"/>
              <c:extLst>
                <c:ext xmlns:c15="http://schemas.microsoft.com/office/drawing/2012/chart" uri="{CE6537A1-D6FC-4f65-9D91-7224C49458BB}"/>
              </c:extLst>
            </c:dLbl>
            <c:dLbl>
              <c:idx val="3"/>
              <c:layout>
                <c:manualLayout>
                  <c:x val="-4.7897105677458106E-2"/>
                  <c:y val="5.1157805990961217E-2"/>
                </c:manualLayout>
              </c:layout>
              <c:dLblPos val="r"/>
              <c:showVal val="1"/>
              <c:extLst>
                <c:ext xmlns:c15="http://schemas.microsoft.com/office/drawing/2012/chart" uri="{CE6537A1-D6FC-4f65-9D91-7224C49458BB}"/>
              </c:extLst>
            </c:dLbl>
            <c:dLbl>
              <c:idx val="4"/>
              <c:layout>
                <c:manualLayout>
                  <c:x val="-4.5698982424706533E-2"/>
                  <c:y val="4.0096658749672512E-2"/>
                </c:manualLayout>
              </c:layout>
              <c:dLblPos val="r"/>
              <c:showVal val="1"/>
              <c:extLst>
                <c:ext xmlns:c15="http://schemas.microsoft.com/office/drawing/2012/chart" uri="{CE6537A1-D6FC-4f65-9D91-7224C49458BB}"/>
              </c:extLst>
            </c:dLbl>
            <c:numFmt formatCode="#,##0_);[Red]\(#,##0\)" sourceLinked="0"/>
            <c:spPr>
              <a:noFill/>
              <a:ln>
                <a:noFill/>
              </a:ln>
              <a:effectLst/>
            </c:spPr>
            <c:dLblPos val="t"/>
            <c:showVal val="1"/>
            <c:extLst>
              <c:ext xmlns:c15="http://schemas.microsoft.com/office/drawing/2012/chart" uri="{CE6537A1-D6FC-4f65-9D91-7224C49458BB}">
                <c15:showLeaderLines val="0"/>
              </c:ext>
            </c:extLst>
          </c:dLbls>
          <c:cat>
            <c:strRef>
              <c:f>将来人口の見通し!$B$30:$F$30</c:f>
              <c:strCache>
                <c:ptCount val="5"/>
                <c:pt idx="0">
                  <c:v>H17</c:v>
                </c:pt>
                <c:pt idx="1">
                  <c:v>H22</c:v>
                </c:pt>
                <c:pt idx="2">
                  <c:v>H27</c:v>
                </c:pt>
                <c:pt idx="3">
                  <c:v>H37</c:v>
                </c:pt>
                <c:pt idx="4">
                  <c:v>H47</c:v>
                </c:pt>
              </c:strCache>
            </c:strRef>
          </c:cat>
          <c:val>
            <c:numRef>
              <c:f>将来人口の見通し!$B$32:$F$32</c:f>
              <c:numCache>
                <c:formatCode>0;_</c:formatCode>
                <c:ptCount val="5"/>
                <c:pt idx="0" formatCode="General">
                  <c:v>47837</c:v>
                </c:pt>
                <c:pt idx="1">
                  <c:v>43628</c:v>
                </c:pt>
                <c:pt idx="2">
                  <c:v>39486</c:v>
                </c:pt>
                <c:pt idx="3">
                  <c:v>33164.683158018597</c:v>
                </c:pt>
                <c:pt idx="4">
                  <c:v>26784.125213522559</c:v>
                </c:pt>
              </c:numCache>
            </c:numRef>
          </c:val>
        </c:ser>
        <c:ser>
          <c:idx val="2"/>
          <c:order val="2"/>
          <c:tx>
            <c:strRef>
              <c:f>将来人口の見通し!$A$33</c:f>
              <c:strCache>
                <c:ptCount val="1"/>
                <c:pt idx="0">
                  <c:v>15～64歳（生産年齢人口）</c:v>
                </c:pt>
              </c:strCache>
            </c:strRef>
          </c:tx>
          <c:spPr>
            <a:ln>
              <a:solidFill>
                <a:schemeClr val="accent1">
                  <a:lumMod val="75000"/>
                </a:schemeClr>
              </a:solidFill>
            </a:ln>
          </c:spPr>
          <c:marker>
            <c:spPr>
              <a:solidFill>
                <a:schemeClr val="accent1">
                  <a:lumMod val="75000"/>
                </a:schemeClr>
              </a:solidFill>
              <a:ln>
                <a:solidFill>
                  <a:schemeClr val="accent1">
                    <a:lumMod val="75000"/>
                  </a:schemeClr>
                </a:solidFill>
              </a:ln>
            </c:spPr>
          </c:marker>
          <c:dLbls>
            <c:dLbl>
              <c:idx val="3"/>
              <c:layout>
                <c:manualLayout>
                  <c:x val="-4.8486707566462166E-2"/>
                  <c:y val="-5.1988019569842885E-2"/>
                </c:manualLayout>
              </c:layout>
              <c:numFmt formatCode="#,##0_);[Red]\(#,##0\)" sourceLinked="0"/>
              <c:spPr/>
              <c:txPr>
                <a:bodyPr/>
                <a:lstStyle/>
                <a:p>
                  <a:pPr>
                    <a:defRPr/>
                  </a:pPr>
                  <a:endParaRPr lang="ja-JP"/>
                </a:p>
              </c:txPr>
              <c:dLblPos val="r"/>
              <c:showVal val="1"/>
              <c:extLst>
                <c:ext xmlns:c15="http://schemas.microsoft.com/office/drawing/2012/chart" uri="{CE6537A1-D6FC-4f65-9D91-7224C49458BB}"/>
              </c:extLst>
            </c:dLbl>
            <c:numFmt formatCode="#,##0_);[Red]\(#,##0\)" sourceLinked="0"/>
            <c:spPr>
              <a:noFill/>
              <a:ln>
                <a:noFill/>
              </a:ln>
              <a:effectLst/>
            </c:spPr>
            <c:dLblPos val="t"/>
            <c:showVal val="1"/>
            <c:extLst>
              <c:ext xmlns:c15="http://schemas.microsoft.com/office/drawing/2012/chart" uri="{CE6537A1-D6FC-4f65-9D91-7224C49458BB}">
                <c15:showLeaderLines val="0"/>
              </c:ext>
            </c:extLst>
          </c:dLbls>
          <c:cat>
            <c:strRef>
              <c:f>将来人口の見通し!$B$30:$F$30</c:f>
              <c:strCache>
                <c:ptCount val="5"/>
                <c:pt idx="0">
                  <c:v>H17</c:v>
                </c:pt>
                <c:pt idx="1">
                  <c:v>H22</c:v>
                </c:pt>
                <c:pt idx="2">
                  <c:v>H27</c:v>
                </c:pt>
                <c:pt idx="3">
                  <c:v>H37</c:v>
                </c:pt>
                <c:pt idx="4">
                  <c:v>H47</c:v>
                </c:pt>
              </c:strCache>
            </c:strRef>
          </c:cat>
          <c:val>
            <c:numRef>
              <c:f>将来人口の見通し!$B$33:$F$33</c:f>
              <c:numCache>
                <c:formatCode>0;_</c:formatCode>
                <c:ptCount val="5"/>
                <c:pt idx="0" formatCode="General">
                  <c:v>273790</c:v>
                </c:pt>
                <c:pt idx="1">
                  <c:v>249652</c:v>
                </c:pt>
                <c:pt idx="2">
                  <c:v>224245</c:v>
                </c:pt>
                <c:pt idx="3">
                  <c:v>203817.93308972678</c:v>
                </c:pt>
                <c:pt idx="4">
                  <c:v>173130.58678739792</c:v>
                </c:pt>
              </c:numCache>
            </c:numRef>
          </c:val>
        </c:ser>
        <c:ser>
          <c:idx val="3"/>
          <c:order val="3"/>
          <c:tx>
            <c:strRef>
              <c:f>将来人口の見通し!$A$34</c:f>
              <c:strCache>
                <c:ptCount val="1"/>
                <c:pt idx="0">
                  <c:v>65歳以上（老年人口）</c:v>
                </c:pt>
              </c:strCache>
            </c:strRef>
          </c:tx>
          <c:spPr>
            <a:ln>
              <a:solidFill>
                <a:srgbClr val="92D050"/>
              </a:solidFill>
            </a:ln>
          </c:spPr>
          <c:marker>
            <c:spPr>
              <a:noFill/>
              <a:ln>
                <a:solidFill>
                  <a:srgbClr val="92D050"/>
                </a:solidFill>
              </a:ln>
            </c:spPr>
          </c:marker>
          <c:dLbls>
            <c:dLbl>
              <c:idx val="3"/>
              <c:layout>
                <c:manualLayout>
                  <c:x val="-3.7635406275324794E-2"/>
                  <c:y val="-4.9282075034739532E-2"/>
                </c:manualLayout>
              </c:layout>
              <c:numFmt formatCode="#,##0_);[Red]\(#,##0\)" sourceLinked="0"/>
              <c:spPr/>
              <c:txPr>
                <a:bodyPr/>
                <a:lstStyle/>
                <a:p>
                  <a:pPr>
                    <a:defRPr/>
                  </a:pPr>
                  <a:endParaRPr lang="ja-JP"/>
                </a:p>
              </c:txPr>
              <c:dLblPos val="r"/>
              <c:showVal val="1"/>
              <c:extLst>
                <c:ext xmlns:c15="http://schemas.microsoft.com/office/drawing/2012/chart" uri="{CE6537A1-D6FC-4f65-9D91-7224C49458BB}"/>
              </c:extLst>
            </c:dLbl>
            <c:dLbl>
              <c:idx val="4"/>
              <c:layout>
                <c:manualLayout>
                  <c:x val="-5.6206011572859295E-2"/>
                  <c:y val="-1.5209077456772383E-2"/>
                </c:manualLayout>
              </c:layout>
              <c:dLblPos val="r"/>
              <c:showVal val="1"/>
              <c:extLst>
                <c:ext xmlns:c15="http://schemas.microsoft.com/office/drawing/2012/chart" uri="{CE6537A1-D6FC-4f65-9D91-7224C49458BB}"/>
              </c:extLst>
            </c:dLbl>
            <c:numFmt formatCode="#,##0_);[Red]\(#,##0\)" sourceLinked="0"/>
            <c:spPr>
              <a:noFill/>
              <a:ln>
                <a:noFill/>
              </a:ln>
              <a:effectLst/>
            </c:spPr>
            <c:dLblPos val="t"/>
            <c:showVal val="1"/>
            <c:extLst>
              <c:ext xmlns:c15="http://schemas.microsoft.com/office/drawing/2012/chart" uri="{CE6537A1-D6FC-4f65-9D91-7224C49458BB}">
                <c15:showLeaderLines val="0"/>
              </c:ext>
            </c:extLst>
          </c:dLbls>
          <c:cat>
            <c:strRef>
              <c:f>将来人口の見通し!$B$30:$F$30</c:f>
              <c:strCache>
                <c:ptCount val="5"/>
                <c:pt idx="0">
                  <c:v>H17</c:v>
                </c:pt>
                <c:pt idx="1">
                  <c:v>H22</c:v>
                </c:pt>
                <c:pt idx="2">
                  <c:v>H27</c:v>
                </c:pt>
                <c:pt idx="3">
                  <c:v>H37</c:v>
                </c:pt>
                <c:pt idx="4">
                  <c:v>H47</c:v>
                </c:pt>
              </c:strCache>
            </c:strRef>
          </c:cat>
          <c:val>
            <c:numRef>
              <c:f>将来人口の見通し!$B$34:$F$34</c:f>
              <c:numCache>
                <c:formatCode>0;_</c:formatCode>
                <c:ptCount val="5"/>
                <c:pt idx="0" formatCode="General">
                  <c:v>97279</c:v>
                </c:pt>
                <c:pt idx="1">
                  <c:v>107589</c:v>
                </c:pt>
                <c:pt idx="2">
                  <c:v>117227</c:v>
                </c:pt>
                <c:pt idx="3">
                  <c:v>117196.14921675142</c:v>
                </c:pt>
                <c:pt idx="4">
                  <c:v>111439.96153392131</c:v>
                </c:pt>
              </c:numCache>
            </c:numRef>
          </c:val>
        </c:ser>
        <c:marker val="1"/>
        <c:axId val="199545600"/>
        <c:axId val="199547136"/>
      </c:lineChart>
      <c:catAx>
        <c:axId val="199545600"/>
        <c:scaling>
          <c:orientation val="minMax"/>
        </c:scaling>
        <c:axPos val="b"/>
        <c:numFmt formatCode="General" sourceLinked="1"/>
        <c:tickLblPos val="nextTo"/>
        <c:crossAx val="199547136"/>
        <c:crosses val="autoZero"/>
        <c:auto val="1"/>
        <c:lblAlgn val="ctr"/>
        <c:lblOffset val="100"/>
      </c:catAx>
      <c:valAx>
        <c:axId val="199547136"/>
        <c:scaling>
          <c:orientation val="minMax"/>
        </c:scaling>
        <c:axPos val="l"/>
        <c:majorGridlines/>
        <c:numFmt formatCode="#,##0_);[Red]\(#,##0\)" sourceLinked="0"/>
        <c:tickLblPos val="nextTo"/>
        <c:crossAx val="199545600"/>
        <c:crosses val="autoZero"/>
        <c:crossBetween val="between"/>
      </c:valAx>
    </c:plotArea>
    <c:legend>
      <c:legendPos val="b"/>
      <c:layout/>
    </c:legend>
    <c:plotVisOnly val="1"/>
    <c:dispBlanksAs val="gap"/>
  </c:chart>
  <c:spPr>
    <a:noFill/>
    <a:ln>
      <a:noFill/>
    </a:ln>
  </c:spPr>
  <c:externalData r:id="rId2"/>
</c:chartSpace>
</file>

<file path=ppt/charts/chart49.xml><?xml version="1.0" encoding="utf-8"?>
<c:chartSpace xmlns:c="http://schemas.openxmlformats.org/drawingml/2006/chart" xmlns:a="http://schemas.openxmlformats.org/drawingml/2006/main" xmlns:r="http://schemas.openxmlformats.org/officeDocument/2006/relationships">
  <c:date1904 val="1"/>
  <c:lang val="ja-JP"/>
  <c:style val="13"/>
  <c:clrMapOvr bg1="lt1" tx1="dk1" bg2="lt2" tx2="dk2" accent1="accent1" accent2="accent2" accent3="accent3" accent4="accent4" accent5="accent5" accent6="accent6" hlink="hlink" folHlink="folHlink"/>
  <c:chart>
    <c:autoTitleDeleted val="1"/>
    <c:plotArea>
      <c:layout>
        <c:manualLayout>
          <c:layoutTarget val="inner"/>
          <c:xMode val="edge"/>
          <c:yMode val="edge"/>
          <c:x val="7.756018518518519E-2"/>
          <c:y val="6.7958333333333523E-2"/>
          <c:w val="0.83907581018521971"/>
          <c:h val="0.68056626984121238"/>
        </c:manualLayout>
      </c:layout>
      <c:barChart>
        <c:barDir val="bar"/>
        <c:grouping val="percentStacked"/>
        <c:ser>
          <c:idx val="0"/>
          <c:order val="0"/>
          <c:tx>
            <c:strRef>
              <c:f>人口構成比の推移!$A$29</c:f>
              <c:strCache>
                <c:ptCount val="1"/>
                <c:pt idx="0">
                  <c:v>０歳～14歳（年少人口）</c:v>
                </c:pt>
              </c:strCache>
            </c:strRef>
          </c:tx>
          <c:spPr>
            <a:solidFill>
              <a:schemeClr val="accent6">
                <a:lumMod val="40000"/>
                <a:lumOff val="60000"/>
              </a:schemeClr>
            </a:solidFill>
          </c:spPr>
          <c:dLbls>
            <c:spPr>
              <a:noFill/>
              <a:ln>
                <a:noFill/>
              </a:ln>
              <a:effectLst/>
            </c:spPr>
            <c:dLblPos val="ctr"/>
            <c:showVal val="1"/>
            <c:extLst>
              <c:ext xmlns:c15="http://schemas.microsoft.com/office/drawing/2012/chart" uri="{CE6537A1-D6FC-4f65-9D91-7224C49458BB}">
                <c15:showLeaderLines val="0"/>
              </c:ext>
            </c:extLst>
          </c:dLbls>
          <c:cat>
            <c:strRef>
              <c:f>人口構成比の推移!$B$28:$F$28</c:f>
              <c:strCache>
                <c:ptCount val="5"/>
                <c:pt idx="0">
                  <c:v>H47</c:v>
                </c:pt>
                <c:pt idx="1">
                  <c:v>H37</c:v>
                </c:pt>
                <c:pt idx="2">
                  <c:v>H27</c:v>
                </c:pt>
                <c:pt idx="3">
                  <c:v>H22</c:v>
                </c:pt>
                <c:pt idx="4">
                  <c:v>H17</c:v>
                </c:pt>
              </c:strCache>
            </c:strRef>
          </c:cat>
          <c:val>
            <c:numRef>
              <c:f>人口構成比の推移!$B$29:$F$29</c:f>
              <c:numCache>
                <c:formatCode>0.0_ </c:formatCode>
                <c:ptCount val="5"/>
                <c:pt idx="0">
                  <c:v>8.6024484262398815</c:v>
                </c:pt>
                <c:pt idx="1">
                  <c:v>9.3638259522769527</c:v>
                </c:pt>
                <c:pt idx="2">
                  <c:v>10.36492211739877</c:v>
                </c:pt>
                <c:pt idx="3">
                  <c:v>10.883355909287074</c:v>
                </c:pt>
                <c:pt idx="4">
                  <c:v>11.419507001570759</c:v>
                </c:pt>
              </c:numCache>
            </c:numRef>
          </c:val>
        </c:ser>
        <c:ser>
          <c:idx val="1"/>
          <c:order val="1"/>
          <c:tx>
            <c:strRef>
              <c:f>人口構成比の推移!$A$30</c:f>
              <c:strCache>
                <c:ptCount val="1"/>
                <c:pt idx="0">
                  <c:v>15歳～64歳（生産年齢人口）</c:v>
                </c:pt>
              </c:strCache>
            </c:strRef>
          </c:tx>
          <c:spPr>
            <a:solidFill>
              <a:srgbClr val="92D050"/>
            </a:solidFill>
          </c:spPr>
          <c:dLbls>
            <c:spPr>
              <a:noFill/>
              <a:ln>
                <a:noFill/>
              </a:ln>
              <a:effectLst/>
            </c:spPr>
            <c:dLblPos val="ctr"/>
            <c:showVal val="1"/>
            <c:extLst>
              <c:ext xmlns:c15="http://schemas.microsoft.com/office/drawing/2012/chart" uri="{CE6537A1-D6FC-4f65-9D91-7224C49458BB}">
                <c15:showLeaderLines val="0"/>
              </c:ext>
            </c:extLst>
          </c:dLbls>
          <c:cat>
            <c:strRef>
              <c:f>人口構成比の推移!$B$28:$F$28</c:f>
              <c:strCache>
                <c:ptCount val="5"/>
                <c:pt idx="0">
                  <c:v>H47</c:v>
                </c:pt>
                <c:pt idx="1">
                  <c:v>H37</c:v>
                </c:pt>
                <c:pt idx="2">
                  <c:v>H27</c:v>
                </c:pt>
                <c:pt idx="3">
                  <c:v>H22</c:v>
                </c:pt>
                <c:pt idx="4">
                  <c:v>H17</c:v>
                </c:pt>
              </c:strCache>
            </c:strRef>
          </c:cat>
          <c:val>
            <c:numRef>
              <c:f>人口構成比の推移!$B$30:$F$30</c:f>
              <c:numCache>
                <c:formatCode>0.0_ </c:formatCode>
                <c:ptCount val="5"/>
                <c:pt idx="0">
                  <c:v>55.605584724914912</c:v>
                </c:pt>
                <c:pt idx="1">
                  <c:v>57.546627004141094</c:v>
                </c:pt>
                <c:pt idx="2">
                  <c:v>58.863444264196794</c:v>
                </c:pt>
                <c:pt idx="3">
                  <c:v>62.277701693071812</c:v>
                </c:pt>
                <c:pt idx="4">
                  <c:v>65.35833814745142</c:v>
                </c:pt>
              </c:numCache>
            </c:numRef>
          </c:val>
        </c:ser>
        <c:ser>
          <c:idx val="2"/>
          <c:order val="2"/>
          <c:tx>
            <c:strRef>
              <c:f>人口構成比の推移!$A$31</c:f>
              <c:strCache>
                <c:ptCount val="1"/>
                <c:pt idx="0">
                  <c:v>65歳以上（老年人口）</c:v>
                </c:pt>
              </c:strCache>
            </c:strRef>
          </c:tx>
          <c:spPr>
            <a:solidFill>
              <a:schemeClr val="accent1">
                <a:lumMod val="90000"/>
              </a:schemeClr>
            </a:solidFill>
          </c:spPr>
          <c:dLbls>
            <c:spPr>
              <a:noFill/>
              <a:ln>
                <a:noFill/>
              </a:ln>
              <a:effectLst/>
            </c:spPr>
            <c:dLblPos val="ctr"/>
            <c:showVal val="1"/>
            <c:extLst>
              <c:ext xmlns:c15="http://schemas.microsoft.com/office/drawing/2012/chart" uri="{CE6537A1-D6FC-4f65-9D91-7224C49458BB}">
                <c15:showLeaderLines val="0"/>
              </c:ext>
            </c:extLst>
          </c:dLbls>
          <c:cat>
            <c:strRef>
              <c:f>人口構成比の推移!$B$28:$F$28</c:f>
              <c:strCache>
                <c:ptCount val="5"/>
                <c:pt idx="0">
                  <c:v>H47</c:v>
                </c:pt>
                <c:pt idx="1">
                  <c:v>H37</c:v>
                </c:pt>
                <c:pt idx="2">
                  <c:v>H27</c:v>
                </c:pt>
                <c:pt idx="3">
                  <c:v>H22</c:v>
                </c:pt>
                <c:pt idx="4">
                  <c:v>H17</c:v>
                </c:pt>
              </c:strCache>
            </c:strRef>
          </c:cat>
          <c:val>
            <c:numRef>
              <c:f>人口構成比の推移!$B$31:$F$31</c:f>
              <c:numCache>
                <c:formatCode>0.0_ </c:formatCode>
                <c:ptCount val="5"/>
                <c:pt idx="0">
                  <c:v>35.791966848845213</c:v>
                </c:pt>
                <c:pt idx="1">
                  <c:v>33.089547043581554</c:v>
                </c:pt>
                <c:pt idx="2">
                  <c:v>30.7</c:v>
                </c:pt>
                <c:pt idx="3">
                  <c:v>26.838942397641123</c:v>
                </c:pt>
                <c:pt idx="4">
                  <c:v>23.222154850968789</c:v>
                </c:pt>
              </c:numCache>
            </c:numRef>
          </c:val>
        </c:ser>
        <c:overlap val="100"/>
        <c:serLines/>
        <c:axId val="96768768"/>
        <c:axId val="96770304"/>
      </c:barChart>
      <c:catAx>
        <c:axId val="96768768"/>
        <c:scaling>
          <c:orientation val="minMax"/>
        </c:scaling>
        <c:axPos val="l"/>
        <c:numFmt formatCode="General" sourceLinked="1"/>
        <c:tickLblPos val="nextTo"/>
        <c:crossAx val="96770304"/>
        <c:crosses val="autoZero"/>
        <c:auto val="1"/>
        <c:lblAlgn val="ctr"/>
        <c:lblOffset val="0"/>
      </c:catAx>
      <c:valAx>
        <c:axId val="96770304"/>
        <c:scaling>
          <c:orientation val="minMax"/>
        </c:scaling>
        <c:axPos val="b"/>
        <c:majorGridlines/>
        <c:numFmt formatCode="0%" sourceLinked="1"/>
        <c:tickLblPos val="nextTo"/>
        <c:crossAx val="96768768"/>
        <c:crosses val="autoZero"/>
        <c:crossBetween val="between"/>
      </c:valAx>
    </c:plotArea>
    <c:legend>
      <c:legendPos val="b"/>
      <c:layout>
        <c:manualLayout>
          <c:xMode val="edge"/>
          <c:yMode val="edge"/>
          <c:x val="5.8292824074074073E-2"/>
          <c:y val="0.8269373015873015"/>
          <c:w val="0.85034143518521454"/>
          <c:h val="0.10754682539682539"/>
        </c:manualLayout>
      </c:layout>
    </c:legend>
    <c:plotVisOnly val="1"/>
    <c:dispBlanksAs val="gap"/>
  </c:chart>
  <c:spPr>
    <a:noFill/>
    <a:ln>
      <a:noFill/>
    </a:ln>
  </c:spPr>
  <c:txPr>
    <a:bodyPr/>
    <a:lstStyle/>
    <a:p>
      <a:pPr>
        <a:defRPr sz="800">
          <a:latin typeface="ＭＳ ゴシック" pitchFamily="49" charset="-128"/>
          <a:ea typeface="ＭＳ ゴシック" pitchFamily="49" charset="-128"/>
        </a:defRPr>
      </a:pPr>
      <a:endParaRPr lang="ja-JP"/>
    </a:p>
  </c:txPr>
  <c:externalData r:id="rId2"/>
</c:chartSpace>
</file>

<file path=ppt/charts/chart5.xml><?xml version="1.0" encoding="utf-8"?>
<c:chartSpace xmlns:c="http://schemas.openxmlformats.org/drawingml/2006/chart" xmlns:a="http://schemas.openxmlformats.org/drawingml/2006/main" xmlns:r="http://schemas.openxmlformats.org/officeDocument/2006/relationships">
  <c:lang val="ja-JP"/>
  <c:style val="6"/>
  <c:chart>
    <c:plotArea>
      <c:layout/>
      <c:doughnutChart>
        <c:varyColors val="1"/>
        <c:ser>
          <c:idx val="0"/>
          <c:order val="0"/>
          <c:val>
            <c:numRef>
              <c:f>Sheet1!$B$19:$B$25</c:f>
              <c:numCache>
                <c:formatCode>General</c:formatCode>
                <c:ptCount val="7"/>
                <c:pt idx="0">
                  <c:v>30</c:v>
                </c:pt>
                <c:pt idx="1">
                  <c:v>25</c:v>
                </c:pt>
                <c:pt idx="2">
                  <c:v>20</c:v>
                </c:pt>
                <c:pt idx="3">
                  <c:v>15</c:v>
                </c:pt>
                <c:pt idx="4">
                  <c:v>10</c:v>
                </c:pt>
                <c:pt idx="5">
                  <c:v>5</c:v>
                </c:pt>
                <c:pt idx="6">
                  <c:v>10</c:v>
                </c:pt>
              </c:numCache>
            </c:numRef>
          </c:val>
          <c:extLst xmlns:c16r2="http://schemas.microsoft.com/office/drawing/2015/06/chart">
            <c:ext xmlns:c16="http://schemas.microsoft.com/office/drawing/2014/chart" uri="{C3380CC4-5D6E-409C-BE32-E72D297353CC}">
              <c16:uniqueId val="{00000000-2B58-4BE3-892A-63316EF91130}"/>
            </c:ext>
          </c:extLst>
        </c:ser>
        <c:firstSliceAng val="0"/>
        <c:holeSize val="50"/>
      </c:doughnutChart>
    </c:plotArea>
    <c:plotVisOnly val="1"/>
    <c:dispBlanksAs val="zero"/>
  </c:chart>
  <c:txPr>
    <a:bodyPr/>
    <a:lstStyle/>
    <a:p>
      <a:pPr>
        <a:defRPr sz="1800"/>
      </a:pPr>
      <a:endParaRPr lang="ja-JP"/>
    </a:p>
  </c:txPr>
  <c:externalData r:id="rId1"/>
</c:chartSpace>
</file>

<file path=ppt/charts/chart50.xml><?xml version="1.0" encoding="utf-8"?>
<c:chartSpace xmlns:c="http://schemas.openxmlformats.org/drawingml/2006/chart" xmlns:a="http://schemas.openxmlformats.org/drawingml/2006/main" xmlns:r="http://schemas.openxmlformats.org/officeDocument/2006/relationships">
  <c:lang val="ja-JP"/>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223476800976801"/>
          <c:y val="0.12599206349207129"/>
          <c:w val="0.78050305250305263"/>
          <c:h val="0.67331111111111164"/>
        </c:manualLayout>
      </c:layout>
      <c:barChart>
        <c:barDir val="col"/>
        <c:grouping val="stacked"/>
        <c:ser>
          <c:idx val="0"/>
          <c:order val="0"/>
          <c:tx>
            <c:strRef>
              <c:f>世帯数と１世帯あたり人員!$A$32</c:f>
              <c:strCache>
                <c:ptCount val="1"/>
                <c:pt idx="0">
                  <c:v>高齢単身世帯</c:v>
                </c:pt>
              </c:strCache>
            </c:strRef>
          </c:tx>
          <c:spPr>
            <a:solidFill>
              <a:schemeClr val="accent6">
                <a:lumMod val="40000"/>
                <a:lumOff val="60000"/>
              </a:schemeClr>
            </a:solidFill>
          </c:spPr>
          <c:dLbls>
            <c:numFmt formatCode="#,##0_);[Red]\(#,##0\)" sourceLinked="0"/>
            <c:spPr>
              <a:noFill/>
              <a:ln>
                <a:noFill/>
              </a:ln>
              <a:effectLst/>
            </c:spPr>
            <c:txPr>
              <a:bodyPr/>
              <a:lstStyle/>
              <a:p>
                <a:pPr>
                  <a:defRPr sz="800">
                    <a:solidFill>
                      <a:schemeClr val="tx1"/>
                    </a:solidFill>
                    <a:latin typeface="ＭＳ ゴシック" panose="020B0609070205080204" pitchFamily="49" charset="-128"/>
                    <a:ea typeface="ＭＳ ゴシック" panose="020B0609070205080204" pitchFamily="49" charset="-128"/>
                  </a:defRPr>
                </a:pPr>
                <a:endParaRPr lang="ja-JP"/>
              </a:p>
            </c:txPr>
            <c:dLblPos val="ctr"/>
            <c:showVal val="1"/>
            <c:extLst>
              <c:ext xmlns:c15="http://schemas.microsoft.com/office/drawing/2012/chart" uri="{CE6537A1-D6FC-4f65-9D91-7224C49458BB}">
                <c15:showLeaderLines val="0"/>
              </c:ext>
            </c:extLst>
          </c:dLbls>
          <c:cat>
            <c:strRef>
              <c:f>世帯数と１世帯あたり人員!$B$31:$E$31</c:f>
              <c:strCache>
                <c:ptCount val="4"/>
                <c:pt idx="0">
                  <c:v>H12</c:v>
                </c:pt>
                <c:pt idx="1">
                  <c:v>H17</c:v>
                </c:pt>
                <c:pt idx="2">
                  <c:v>H22</c:v>
                </c:pt>
                <c:pt idx="3">
                  <c:v>H27</c:v>
                </c:pt>
              </c:strCache>
            </c:strRef>
          </c:cat>
          <c:val>
            <c:numRef>
              <c:f>世帯数と１世帯あたり人員!$B$32:$E$32</c:f>
              <c:numCache>
                <c:formatCode>#,##0_);[Red]\(#,##0\)</c:formatCode>
                <c:ptCount val="4"/>
                <c:pt idx="0">
                  <c:v>23138</c:v>
                </c:pt>
                <c:pt idx="1">
                  <c:v>33139</c:v>
                </c:pt>
                <c:pt idx="2">
                  <c:v>39610</c:v>
                </c:pt>
                <c:pt idx="3">
                  <c:v>43726</c:v>
                </c:pt>
              </c:numCache>
            </c:numRef>
          </c:val>
        </c:ser>
        <c:ser>
          <c:idx val="1"/>
          <c:order val="1"/>
          <c:tx>
            <c:strRef>
              <c:f>世帯数と１世帯あたり人員!$A$33</c:f>
              <c:strCache>
                <c:ptCount val="1"/>
                <c:pt idx="0">
                  <c:v>高齢夫婦世帯</c:v>
                </c:pt>
              </c:strCache>
            </c:strRef>
          </c:tx>
          <c:spPr>
            <a:solidFill>
              <a:srgbClr val="92D050"/>
            </a:solidFill>
          </c:spPr>
          <c:dLbls>
            <c:spPr>
              <a:noFill/>
              <a:ln>
                <a:noFill/>
              </a:ln>
              <a:effectLst/>
            </c:spPr>
            <c:txPr>
              <a:bodyPr/>
              <a:lstStyle/>
              <a:p>
                <a:pPr>
                  <a:defRPr sz="800">
                    <a:solidFill>
                      <a:schemeClr val="tx1"/>
                    </a:solidFill>
                    <a:latin typeface="ＭＳ ゴシック" panose="020B0609070205080204" pitchFamily="49" charset="-128"/>
                    <a:ea typeface="ＭＳ ゴシック" panose="020B0609070205080204" pitchFamily="49" charset="-128"/>
                  </a:defRPr>
                </a:pPr>
                <a:endParaRPr lang="ja-JP"/>
              </a:p>
            </c:txPr>
            <c:dLblPos val="ctr"/>
            <c:showVal val="1"/>
            <c:extLst>
              <c:ext xmlns:c15="http://schemas.microsoft.com/office/drawing/2012/chart" uri="{CE6537A1-D6FC-4f65-9D91-7224C49458BB}">
                <c15:showLeaderLines val="0"/>
              </c:ext>
            </c:extLst>
          </c:dLbls>
          <c:cat>
            <c:strRef>
              <c:f>世帯数と１世帯あたり人員!$B$31:$E$31</c:f>
              <c:strCache>
                <c:ptCount val="4"/>
                <c:pt idx="0">
                  <c:v>H12</c:v>
                </c:pt>
                <c:pt idx="1">
                  <c:v>H17</c:v>
                </c:pt>
                <c:pt idx="2">
                  <c:v>H22</c:v>
                </c:pt>
                <c:pt idx="3">
                  <c:v>H27</c:v>
                </c:pt>
              </c:strCache>
            </c:strRef>
          </c:cat>
          <c:val>
            <c:numRef>
              <c:f>世帯数と１世帯あたり人員!$B$33:$E$33</c:f>
              <c:numCache>
                <c:formatCode>#,##0_);[Red]\(#,##0\)</c:formatCode>
                <c:ptCount val="4"/>
                <c:pt idx="0">
                  <c:v>10518</c:v>
                </c:pt>
                <c:pt idx="1">
                  <c:v>12834</c:v>
                </c:pt>
                <c:pt idx="2">
                  <c:v>13615</c:v>
                </c:pt>
                <c:pt idx="3">
                  <c:v>14717</c:v>
                </c:pt>
              </c:numCache>
            </c:numRef>
          </c:val>
        </c:ser>
        <c:ser>
          <c:idx val="2"/>
          <c:order val="2"/>
          <c:tx>
            <c:strRef>
              <c:f>世帯数と１世帯あたり人員!$A$34</c:f>
              <c:strCache>
                <c:ptCount val="1"/>
                <c:pt idx="0">
                  <c:v>その他世帯</c:v>
                </c:pt>
              </c:strCache>
            </c:strRef>
          </c:tx>
          <c:spPr>
            <a:solidFill>
              <a:schemeClr val="accent1">
                <a:lumMod val="90000"/>
              </a:schemeClr>
            </a:solidFill>
          </c:spPr>
          <c:dLbls>
            <c:dLbl>
              <c:idx val="1"/>
              <c:layout>
                <c:manualLayout>
                  <c:x val="0"/>
                  <c:y val="6.5515873015873013E-2"/>
                </c:manualLayout>
              </c:layout>
              <c:showVal val="1"/>
              <c:extLst>
                <c:ext xmlns:c15="http://schemas.microsoft.com/office/drawing/2012/chart" uri="{CE6537A1-D6FC-4f65-9D91-7224C49458BB}"/>
              </c:extLst>
            </c:dLbl>
            <c:dLbl>
              <c:idx val="2"/>
              <c:layout>
                <c:manualLayout>
                  <c:x val="2.0639834881322518E-3"/>
                  <c:y val="-6.5292096219932524E-2"/>
                </c:manualLayout>
              </c:layout>
              <c:dLblPos val="ctr"/>
              <c:showVal val="1"/>
              <c:extLst>
                <c:ext xmlns:c15="http://schemas.microsoft.com/office/drawing/2012/chart" uri="{CE6537A1-D6FC-4f65-9D91-7224C49458BB}"/>
              </c:extLst>
            </c:dLbl>
            <c:spPr>
              <a:noFill/>
              <a:ln>
                <a:noFill/>
              </a:ln>
              <a:effectLst/>
            </c:spPr>
            <c:txPr>
              <a:bodyPr/>
              <a:lstStyle/>
              <a:p>
                <a:pPr>
                  <a:defRPr sz="800">
                    <a:solidFill>
                      <a:schemeClr val="tx1"/>
                    </a:solidFill>
                    <a:latin typeface="ＭＳ ゴシック" panose="020B0609070205080204" pitchFamily="49" charset="-128"/>
                    <a:ea typeface="ＭＳ ゴシック" panose="020B0609070205080204" pitchFamily="49" charset="-128"/>
                  </a:defRPr>
                </a:pPr>
                <a:endParaRPr lang="ja-JP"/>
              </a:p>
            </c:txPr>
            <c:showVal val="1"/>
            <c:extLst>
              <c:ext xmlns:c15="http://schemas.microsoft.com/office/drawing/2012/chart" uri="{CE6537A1-D6FC-4f65-9D91-7224C49458BB}">
                <c15:showLeaderLines val="0"/>
              </c:ext>
            </c:extLst>
          </c:dLbls>
          <c:cat>
            <c:strRef>
              <c:f>世帯数と１世帯あたり人員!$B$31:$E$31</c:f>
              <c:strCache>
                <c:ptCount val="4"/>
                <c:pt idx="0">
                  <c:v>H12</c:v>
                </c:pt>
                <c:pt idx="1">
                  <c:v>H17</c:v>
                </c:pt>
                <c:pt idx="2">
                  <c:v>H22</c:v>
                </c:pt>
                <c:pt idx="3">
                  <c:v>H27</c:v>
                </c:pt>
              </c:strCache>
            </c:strRef>
          </c:cat>
          <c:val>
            <c:numRef>
              <c:f>世帯数と１世帯あたり人員!$B$34:$E$34</c:f>
              <c:numCache>
                <c:formatCode>#,##0_);[Red]\(#,##0\)</c:formatCode>
                <c:ptCount val="4"/>
                <c:pt idx="0">
                  <c:v>154210</c:v>
                </c:pt>
                <c:pt idx="1">
                  <c:v>148504</c:v>
                </c:pt>
                <c:pt idx="2">
                  <c:v>146201</c:v>
                </c:pt>
                <c:pt idx="3">
                  <c:v>139420</c:v>
                </c:pt>
              </c:numCache>
            </c:numRef>
          </c:val>
        </c:ser>
        <c:gapWidth val="80"/>
        <c:overlap val="100"/>
        <c:serLines/>
        <c:axId val="199672576"/>
        <c:axId val="199674112"/>
      </c:barChart>
      <c:lineChart>
        <c:grouping val="standard"/>
        <c:ser>
          <c:idx val="3"/>
          <c:order val="3"/>
          <c:tx>
            <c:strRef>
              <c:f>世帯数と１世帯あたり人員!$A$35</c:f>
              <c:strCache>
                <c:ptCount val="1"/>
              </c:strCache>
            </c:strRef>
          </c:tx>
          <c:spPr>
            <a:ln>
              <a:noFill/>
            </a:ln>
          </c:spPr>
          <c:marker>
            <c:symbol val="none"/>
          </c:marker>
          <c:dLbls>
            <c:dLbl>
              <c:idx val="0"/>
              <c:layout>
                <c:manualLayout>
                  <c:x val="-8.6740842490844766E-2"/>
                  <c:y val="-3.9519047619047815E-2"/>
                </c:manualLayout>
              </c:layout>
              <c:dLblPos val="r"/>
              <c:showVal val="1"/>
              <c:extLst>
                <c:ext xmlns:c15="http://schemas.microsoft.com/office/drawing/2012/chart" uri="{CE6537A1-D6FC-4f65-9D91-7224C49458BB}"/>
              </c:extLst>
            </c:dLbl>
            <c:dLbl>
              <c:idx val="1"/>
              <c:layout>
                <c:manualLayout>
                  <c:x val="-8.0800366300368298E-2"/>
                  <c:y val="-4.2955158730158656E-2"/>
                </c:manualLayout>
              </c:layout>
              <c:dLblPos val="r"/>
              <c:showVal val="1"/>
              <c:extLst>
                <c:ext xmlns:c15="http://schemas.microsoft.com/office/drawing/2012/chart" uri="{CE6537A1-D6FC-4f65-9D91-7224C49458BB}"/>
              </c:extLst>
            </c:dLbl>
            <c:dLbl>
              <c:idx val="2"/>
              <c:layout>
                <c:manualLayout>
                  <c:x val="-8.7225274725274721E-2"/>
                  <c:y val="-4.1325396825396973E-2"/>
                </c:manualLayout>
              </c:layout>
              <c:dLblPos val="r"/>
              <c:showVal val="1"/>
              <c:extLst>
                <c:ext xmlns:c15="http://schemas.microsoft.com/office/drawing/2012/chart" uri="{CE6537A1-D6FC-4f65-9D91-7224C49458BB}"/>
              </c:extLst>
            </c:dLbl>
            <c:dLbl>
              <c:idx val="3"/>
              <c:layout>
                <c:manualLayout>
                  <c:x val="-8.7225274725274721E-2"/>
                  <c:y val="-4.1325396825396973E-2"/>
                </c:manualLayout>
              </c:layout>
              <c:dLblPos val="r"/>
              <c:showVal val="1"/>
              <c:extLst>
                <c:ext xmlns:c15="http://schemas.microsoft.com/office/drawing/2012/chart" uri="{CE6537A1-D6FC-4f65-9D91-7224C49458BB}"/>
              </c:extLst>
            </c:dLbl>
            <c:spPr>
              <a:solidFill>
                <a:schemeClr val="bg1"/>
              </a:solidFill>
              <a:ln>
                <a:solidFill>
                  <a:srgbClr val="FF0000"/>
                </a:solidFill>
              </a:ln>
            </c:spPr>
            <c:txPr>
              <a:bodyPr/>
              <a:lstStyle/>
              <a:p>
                <a:pPr>
                  <a:defRPr sz="800">
                    <a:latin typeface="ＭＳ ゴシック" panose="020B0609070205080204" pitchFamily="49" charset="-128"/>
                    <a:ea typeface="ＭＳ ゴシック" panose="020B0609070205080204" pitchFamily="49" charset="-128"/>
                  </a:defRPr>
                </a:pPr>
                <a:endParaRPr lang="ja-JP"/>
              </a:p>
            </c:txPr>
            <c:dLblPos val="t"/>
            <c:showVal val="1"/>
            <c:extLst>
              <c:ext xmlns:c15="http://schemas.microsoft.com/office/drawing/2012/chart" uri="{CE6537A1-D6FC-4f65-9D91-7224C49458BB}">
                <c15:showLeaderLines val="0"/>
              </c:ext>
            </c:extLst>
          </c:dLbls>
          <c:cat>
            <c:strRef>
              <c:f>世帯数と１世帯あたり人員!$B$31:$E$31</c:f>
              <c:strCache>
                <c:ptCount val="4"/>
                <c:pt idx="0">
                  <c:v>H12</c:v>
                </c:pt>
                <c:pt idx="1">
                  <c:v>H17</c:v>
                </c:pt>
                <c:pt idx="2">
                  <c:v>H22</c:v>
                </c:pt>
                <c:pt idx="3">
                  <c:v>H27</c:v>
                </c:pt>
              </c:strCache>
            </c:strRef>
          </c:cat>
          <c:val>
            <c:numRef>
              <c:f>世帯数と１世帯あたり人員!$B$35:$E$35</c:f>
              <c:numCache>
                <c:formatCode>#,##0_);[Red]\(#,##0\)</c:formatCode>
                <c:ptCount val="4"/>
                <c:pt idx="0">
                  <c:v>187866</c:v>
                </c:pt>
                <c:pt idx="1">
                  <c:v>194477</c:v>
                </c:pt>
                <c:pt idx="2">
                  <c:v>199426</c:v>
                </c:pt>
                <c:pt idx="3">
                  <c:v>197863</c:v>
                </c:pt>
              </c:numCache>
            </c:numRef>
          </c:val>
        </c:ser>
        <c:marker val="1"/>
        <c:axId val="199672576"/>
        <c:axId val="199674112"/>
      </c:lineChart>
      <c:lineChart>
        <c:grouping val="standard"/>
        <c:ser>
          <c:idx val="4"/>
          <c:order val="4"/>
          <c:tx>
            <c:strRef>
              <c:f>世帯数と１世帯あたり人員!$A$36</c:f>
              <c:strCache>
                <c:ptCount val="1"/>
                <c:pt idx="0">
                  <c:v>１世帯当たりの人員</c:v>
                </c:pt>
              </c:strCache>
            </c:strRef>
          </c:tx>
          <c:spPr>
            <a:ln w="19050">
              <a:solidFill>
                <a:schemeClr val="tx1"/>
              </a:solidFill>
            </a:ln>
          </c:spPr>
          <c:marker>
            <c:symbol val="square"/>
            <c:size val="7"/>
            <c:spPr>
              <a:solidFill>
                <a:srgbClr val="FFFF00"/>
              </a:solidFill>
              <a:ln w="19050">
                <a:solidFill>
                  <a:schemeClr val="tx1"/>
                </a:solidFill>
              </a:ln>
            </c:spPr>
          </c:marker>
          <c:dLbls>
            <c:dLbl>
              <c:idx val="0"/>
              <c:layout>
                <c:manualLayout>
                  <c:x val="-8.735103785103783E-2"/>
                  <c:y val="4.3064285714285694E-2"/>
                </c:manualLayout>
              </c:layout>
              <c:dLblPos val="r"/>
              <c:showVal val="1"/>
              <c:extLst>
                <c:ext xmlns:c15="http://schemas.microsoft.com/office/drawing/2012/chart" uri="{CE6537A1-D6FC-4f65-9D91-7224C49458BB}"/>
              </c:extLst>
            </c:dLbl>
            <c:dLbl>
              <c:idx val="1"/>
              <c:layout>
                <c:manualLayout>
                  <c:x val="2.0639834881322518E-3"/>
                  <c:y val="-2.4055253402603612E-2"/>
                </c:manualLayout>
              </c:layout>
              <c:dLblPos val="r"/>
              <c:showVal val="1"/>
              <c:extLst>
                <c:ext xmlns:c15="http://schemas.microsoft.com/office/drawing/2012/chart" uri="{CE6537A1-D6FC-4f65-9D91-7224C49458BB}"/>
              </c:extLst>
            </c:dLbl>
            <c:dLbl>
              <c:idx val="2"/>
              <c:layout>
                <c:manualLayout>
                  <c:x val="-1.238390092879257E-2"/>
                  <c:y val="-3.4364261168384883E-2"/>
                </c:manualLayout>
              </c:layout>
              <c:dLblPos val="r"/>
              <c:showVal val="1"/>
              <c:extLst>
                <c:ext xmlns:c15="http://schemas.microsoft.com/office/drawing/2012/chart" uri="{CE6537A1-D6FC-4f65-9D91-7224C49458BB}"/>
              </c:extLst>
            </c:dLbl>
            <c:spPr>
              <a:noFill/>
              <a:ln>
                <a:noFill/>
              </a:ln>
              <a:effectLst/>
            </c:spPr>
            <c:txPr>
              <a:bodyPr/>
              <a:lstStyle/>
              <a:p>
                <a:pPr>
                  <a:defRPr sz="800">
                    <a:latin typeface="ＭＳ ゴシック" panose="020B0609070205080204" pitchFamily="49" charset="-128"/>
                    <a:ea typeface="ＭＳ ゴシック" panose="020B0609070205080204" pitchFamily="49" charset="-128"/>
                  </a:defRPr>
                </a:pPr>
                <a:endParaRPr lang="ja-JP"/>
              </a:p>
            </c:txPr>
            <c:showVal val="1"/>
            <c:extLst>
              <c:ext xmlns:c15="http://schemas.microsoft.com/office/drawing/2012/chart" uri="{CE6537A1-D6FC-4f65-9D91-7224C49458BB}">
                <c15:showLeaderLines val="0"/>
              </c:ext>
            </c:extLst>
          </c:dLbls>
          <c:cat>
            <c:strRef>
              <c:f>世帯数と１世帯あたり人員!$B$31:$E$31</c:f>
              <c:strCache>
                <c:ptCount val="4"/>
                <c:pt idx="0">
                  <c:v>H12</c:v>
                </c:pt>
                <c:pt idx="1">
                  <c:v>H17</c:v>
                </c:pt>
                <c:pt idx="2">
                  <c:v>H22</c:v>
                </c:pt>
                <c:pt idx="3">
                  <c:v>H27</c:v>
                </c:pt>
              </c:strCache>
            </c:strRef>
          </c:cat>
          <c:val>
            <c:numRef>
              <c:f>世帯数と１世帯あたり人員!$B$36:$E$36</c:f>
              <c:numCache>
                <c:formatCode>0.00_ </c:formatCode>
                <c:ptCount val="4"/>
                <c:pt idx="0">
                  <c:v>2.202830741060219</c:v>
                </c:pt>
                <c:pt idx="1">
                  <c:v>2.0700751245647027</c:v>
                </c:pt>
                <c:pt idx="2">
                  <c:v>1.9677173487910762</c:v>
                </c:pt>
                <c:pt idx="3">
                  <c:v>1.9199648241459992</c:v>
                </c:pt>
              </c:numCache>
            </c:numRef>
          </c:val>
        </c:ser>
        <c:marker val="1"/>
        <c:axId val="206118912"/>
        <c:axId val="206120448"/>
      </c:lineChart>
      <c:catAx>
        <c:axId val="199672576"/>
        <c:scaling>
          <c:orientation val="minMax"/>
        </c:scaling>
        <c:axPos val="b"/>
        <c:numFmt formatCode="General" sourceLinked="1"/>
        <c:tickLblPos val="nextTo"/>
        <c:txPr>
          <a:bodyPr/>
          <a:lstStyle/>
          <a:p>
            <a:pPr>
              <a:defRPr sz="800">
                <a:latin typeface="ＭＳ ゴシック" panose="020B0609070205080204" pitchFamily="49" charset="-128"/>
                <a:ea typeface="ＭＳ ゴシック" panose="020B0609070205080204" pitchFamily="49" charset="-128"/>
              </a:defRPr>
            </a:pPr>
            <a:endParaRPr lang="ja-JP"/>
          </a:p>
        </c:txPr>
        <c:crossAx val="199674112"/>
        <c:crosses val="autoZero"/>
        <c:auto val="1"/>
        <c:lblAlgn val="ctr"/>
        <c:lblOffset val="100"/>
      </c:catAx>
      <c:valAx>
        <c:axId val="199674112"/>
        <c:scaling>
          <c:orientation val="minMax"/>
          <c:max val="200000"/>
        </c:scaling>
        <c:axPos val="l"/>
        <c:majorGridlines/>
        <c:numFmt formatCode="#,##0_);[Red]\(#,##0\)" sourceLinked="0"/>
        <c:tickLblPos val="nextTo"/>
        <c:txPr>
          <a:bodyPr/>
          <a:lstStyle/>
          <a:p>
            <a:pPr>
              <a:defRPr sz="700">
                <a:latin typeface="ＭＳ Ｐゴシック" pitchFamily="50" charset="-128"/>
                <a:ea typeface="ＭＳ Ｐゴシック" pitchFamily="50" charset="-128"/>
              </a:defRPr>
            </a:pPr>
            <a:endParaRPr lang="ja-JP"/>
          </a:p>
        </c:txPr>
        <c:crossAx val="199672576"/>
        <c:crosses val="autoZero"/>
        <c:crossBetween val="between"/>
        <c:majorUnit val="40000"/>
      </c:valAx>
      <c:catAx>
        <c:axId val="206118912"/>
        <c:scaling>
          <c:orientation val="minMax"/>
        </c:scaling>
        <c:delete val="1"/>
        <c:axPos val="b"/>
        <c:numFmt formatCode="General" sourceLinked="1"/>
        <c:tickLblPos val="none"/>
        <c:crossAx val="206120448"/>
        <c:crosses val="autoZero"/>
        <c:auto val="1"/>
        <c:lblAlgn val="ctr"/>
        <c:lblOffset val="100"/>
      </c:catAx>
      <c:valAx>
        <c:axId val="206120448"/>
        <c:scaling>
          <c:orientation val="minMax"/>
        </c:scaling>
        <c:axPos val="r"/>
        <c:numFmt formatCode="0.00_ " sourceLinked="1"/>
        <c:tickLblPos val="nextTo"/>
        <c:txPr>
          <a:bodyPr/>
          <a:lstStyle/>
          <a:p>
            <a:pPr>
              <a:defRPr sz="700">
                <a:latin typeface="ＭＳ Ｐゴシック" pitchFamily="50" charset="-128"/>
                <a:ea typeface="ＭＳ Ｐゴシック" pitchFamily="50" charset="-128"/>
              </a:defRPr>
            </a:pPr>
            <a:endParaRPr lang="ja-JP"/>
          </a:p>
        </c:txPr>
        <c:crossAx val="206118912"/>
        <c:crosses val="max"/>
        <c:crossBetween val="between"/>
      </c:valAx>
    </c:plotArea>
    <c:legend>
      <c:legendPos val="b"/>
      <c:legendEntry>
        <c:idx val="3"/>
        <c:delete val="1"/>
      </c:legendEntry>
      <c:layout>
        <c:manualLayout>
          <c:xMode val="edge"/>
          <c:yMode val="edge"/>
          <c:x val="5.8058608058608532E-2"/>
          <c:y val="0.87229444444447324"/>
          <c:w val="0.80634920634923346"/>
          <c:h val="0.11258650793650823"/>
        </c:manualLayout>
      </c:layout>
      <c:txPr>
        <a:bodyPr/>
        <a:lstStyle/>
        <a:p>
          <a:pPr>
            <a:defRPr sz="800">
              <a:latin typeface="ＭＳ ゴシック" panose="020B0609070205080204" pitchFamily="49" charset="-128"/>
              <a:ea typeface="ＭＳ ゴシック" panose="020B0609070205080204" pitchFamily="49" charset="-128"/>
            </a:defRPr>
          </a:pPr>
          <a:endParaRPr lang="ja-JP"/>
        </a:p>
      </c:txPr>
    </c:legend>
    <c:plotVisOnly val="1"/>
    <c:dispBlanksAs val="gap"/>
  </c:chart>
  <c:externalData r:id="rId2"/>
  <c:userShapes r:id="rId3"/>
</c:chartSpace>
</file>

<file path=ppt/charts/chart51.xml><?xml version="1.0" encoding="utf-8"?>
<c:chartSpace xmlns:c="http://schemas.openxmlformats.org/drawingml/2006/chart" xmlns:a="http://schemas.openxmlformats.org/drawingml/2006/main" xmlns:r="http://schemas.openxmlformats.org/officeDocument/2006/relationships">
  <c:lang val="ja-JP"/>
  <c:clrMapOvr bg1="lt1" tx1="dk1" bg2="lt2" tx2="dk2" accent1="accent1" accent2="accent2" accent3="accent3" accent4="accent4" accent5="accent5" accent6="accent6" hlink="hlink" folHlink="folHlink"/>
  <c:chart>
    <c:autoTitleDeleted val="1"/>
    <c:plotArea>
      <c:layout/>
      <c:barChart>
        <c:barDir val="col"/>
        <c:grouping val="stacked"/>
        <c:ser>
          <c:idx val="0"/>
          <c:order val="0"/>
          <c:tx>
            <c:strRef>
              <c:f>産業別就業者数の推移!$A$31</c:f>
              <c:strCache>
                <c:ptCount val="1"/>
                <c:pt idx="0">
                  <c:v>第一次産業</c:v>
                </c:pt>
              </c:strCache>
            </c:strRef>
          </c:tx>
          <c:dLbls>
            <c:dLbl>
              <c:idx val="0"/>
              <c:layout>
                <c:manualLayout>
                  <c:x val="0"/>
                  <c:y val="-1.6963456491016615E-2"/>
                </c:manualLayout>
              </c:layout>
              <c:dLblPos val="ctr"/>
              <c:showVal val="1"/>
              <c:extLst>
                <c:ext xmlns:c15="http://schemas.microsoft.com/office/drawing/2012/chart" uri="{CE6537A1-D6FC-4f65-9D91-7224C49458BB}"/>
              </c:extLst>
            </c:dLbl>
            <c:dLbl>
              <c:idx val="1"/>
              <c:layout>
                <c:manualLayout>
                  <c:x val="0"/>
                  <c:y val="-1.6984723063464338E-2"/>
                </c:manualLayout>
              </c:layout>
              <c:dLblPos val="ctr"/>
              <c:showVal val="1"/>
              <c:extLst>
                <c:ext xmlns:c15="http://schemas.microsoft.com/office/drawing/2012/chart" uri="{CE6537A1-D6FC-4f65-9D91-7224C49458BB}"/>
              </c:extLst>
            </c:dLbl>
            <c:dLbl>
              <c:idx val="2"/>
              <c:layout>
                <c:manualLayout>
                  <c:x val="0"/>
                  <c:y val="-1.3526616865199539E-2"/>
                </c:manualLayout>
              </c:layout>
              <c:dLblPos val="ctr"/>
              <c:showVal val="1"/>
              <c:extLst>
                <c:ext xmlns:c15="http://schemas.microsoft.com/office/drawing/2012/chart" uri="{CE6537A1-D6FC-4f65-9D91-7224C49458BB}"/>
              </c:extLst>
            </c:dLbl>
            <c:dLbl>
              <c:idx val="3"/>
              <c:layout>
                <c:manualLayout>
                  <c:x val="0"/>
                  <c:y val="-1.3485429705903253E-2"/>
                </c:manualLayout>
              </c:layout>
              <c:dLblPos val="ctr"/>
              <c:showVal val="1"/>
              <c:extLst>
                <c:ext xmlns:c15="http://schemas.microsoft.com/office/drawing/2012/chart" uri="{CE6537A1-D6FC-4f65-9D91-7224C49458BB}"/>
              </c:extLst>
            </c:dLbl>
            <c:spPr>
              <a:noFill/>
              <a:ln>
                <a:noFill/>
              </a:ln>
              <a:effectLst/>
            </c:spPr>
            <c:txPr>
              <a:bodyPr/>
              <a:lstStyle/>
              <a:p>
                <a:pPr>
                  <a:defRPr sz="800">
                    <a:solidFill>
                      <a:sysClr val="windowText" lastClr="000000"/>
                    </a:solidFill>
                    <a:latin typeface="ＭＳ ゴシック" panose="020B0609070205080204" pitchFamily="49" charset="-128"/>
                    <a:ea typeface="ＭＳ ゴシック" panose="020B0609070205080204" pitchFamily="49" charset="-128"/>
                  </a:defRPr>
                </a:pPr>
                <a:endParaRPr lang="ja-JP"/>
              </a:p>
            </c:txPr>
            <c:dLblPos val="inBase"/>
            <c:showVal val="1"/>
            <c:extLst>
              <c:ext xmlns:c15="http://schemas.microsoft.com/office/drawing/2012/chart" uri="{CE6537A1-D6FC-4f65-9D91-7224C49458BB}">
                <c15:showLeaderLines val="0"/>
              </c:ext>
            </c:extLst>
          </c:dLbls>
          <c:cat>
            <c:strRef>
              <c:f>産業別就業者数の推移!$B$30:$E$30</c:f>
              <c:strCache>
                <c:ptCount val="4"/>
                <c:pt idx="0">
                  <c:v>H12</c:v>
                </c:pt>
                <c:pt idx="1">
                  <c:v>H17</c:v>
                </c:pt>
                <c:pt idx="2">
                  <c:v>H22</c:v>
                </c:pt>
                <c:pt idx="3">
                  <c:v>H27</c:v>
                </c:pt>
              </c:strCache>
            </c:strRef>
          </c:cat>
          <c:val>
            <c:numRef>
              <c:f>産業別就業者数の推移!$B$31:$E$31</c:f>
              <c:numCache>
                <c:formatCode>General</c:formatCode>
                <c:ptCount val="4"/>
                <c:pt idx="0">
                  <c:v>210</c:v>
                </c:pt>
                <c:pt idx="1">
                  <c:v>196</c:v>
                </c:pt>
                <c:pt idx="2">
                  <c:v>146</c:v>
                </c:pt>
                <c:pt idx="3">
                  <c:v>198</c:v>
                </c:pt>
              </c:numCache>
            </c:numRef>
          </c:val>
        </c:ser>
        <c:ser>
          <c:idx val="1"/>
          <c:order val="1"/>
          <c:tx>
            <c:strRef>
              <c:f>産業別就業者数の推移!$A$32</c:f>
              <c:strCache>
                <c:ptCount val="1"/>
                <c:pt idx="0">
                  <c:v>第二次産業</c:v>
                </c:pt>
              </c:strCache>
            </c:strRef>
          </c:tx>
          <c:spPr>
            <a:solidFill>
              <a:srgbClr val="92D050"/>
            </a:solidFill>
          </c:spPr>
          <c:dLbls>
            <c:dLbl>
              <c:idx val="1"/>
              <c:layout>
                <c:manualLayout>
                  <c:x val="0"/>
                  <c:y val="-1.6452251160912621E-2"/>
                </c:manualLayout>
              </c:layout>
              <c:dLblPos val="ctr"/>
              <c:showVal val="1"/>
              <c:extLst>
                <c:ext xmlns:c15="http://schemas.microsoft.com/office/drawing/2012/chart" uri="{CE6537A1-D6FC-4f65-9D91-7224C49458BB}"/>
              </c:extLst>
            </c:dLbl>
            <c:dLbl>
              <c:idx val="2"/>
              <c:layout>
                <c:manualLayout>
                  <c:x val="0"/>
                  <c:y val="-1.4989164815936481E-2"/>
                </c:manualLayout>
              </c:layout>
              <c:dLblPos val="ctr"/>
              <c:showVal val="1"/>
              <c:extLst>
                <c:ext xmlns:c15="http://schemas.microsoft.com/office/drawing/2012/chart" uri="{CE6537A1-D6FC-4f65-9D91-7224C49458BB}"/>
              </c:extLst>
            </c:dLbl>
            <c:dLbl>
              <c:idx val="3"/>
              <c:layout>
                <c:manualLayout>
                  <c:x val="0"/>
                  <c:y val="-1.3243421495390807E-2"/>
                </c:manualLayout>
              </c:layout>
              <c:dLblPos val="ctr"/>
              <c:showVal val="1"/>
              <c:extLst>
                <c:ext xmlns:c15="http://schemas.microsoft.com/office/drawing/2012/chart" uri="{CE6537A1-D6FC-4f65-9D91-7224C49458BB}"/>
              </c:extLst>
            </c:dLbl>
            <c:numFmt formatCode="#,##0_);[Red]\(#,##0\)" sourceLinked="0"/>
            <c:spPr>
              <a:noFill/>
              <a:ln>
                <a:noFill/>
              </a:ln>
              <a:effectLst/>
            </c:spPr>
            <c:txPr>
              <a:bodyPr/>
              <a:lstStyle/>
              <a:p>
                <a:pPr>
                  <a:defRPr sz="800">
                    <a:solidFill>
                      <a:schemeClr val="tx1"/>
                    </a:solidFill>
                    <a:latin typeface="ＭＳ ゴシック" panose="020B0609070205080204" pitchFamily="49" charset="-128"/>
                    <a:ea typeface="ＭＳ ゴシック" panose="020B0609070205080204" pitchFamily="49" charset="-128"/>
                  </a:defRPr>
                </a:pPr>
                <a:endParaRPr lang="ja-JP"/>
              </a:p>
            </c:txPr>
            <c:dLblPos val="inEnd"/>
            <c:showVal val="1"/>
            <c:extLst>
              <c:ext xmlns:c15="http://schemas.microsoft.com/office/drawing/2012/chart" uri="{CE6537A1-D6FC-4f65-9D91-7224C49458BB}">
                <c15:showLeaderLines val="0"/>
              </c:ext>
            </c:extLst>
          </c:dLbls>
          <c:cat>
            <c:strRef>
              <c:f>産業別就業者数の推移!$B$30:$E$30</c:f>
              <c:strCache>
                <c:ptCount val="4"/>
                <c:pt idx="0">
                  <c:v>H12</c:v>
                </c:pt>
                <c:pt idx="1">
                  <c:v>H17</c:v>
                </c:pt>
                <c:pt idx="2">
                  <c:v>H22</c:v>
                </c:pt>
                <c:pt idx="3">
                  <c:v>H27</c:v>
                </c:pt>
              </c:strCache>
            </c:strRef>
          </c:cat>
          <c:val>
            <c:numRef>
              <c:f>産業別就業者数の推移!$B$32:$E$32</c:f>
              <c:numCache>
                <c:formatCode>General</c:formatCode>
                <c:ptCount val="4"/>
                <c:pt idx="0">
                  <c:v>54909</c:v>
                </c:pt>
                <c:pt idx="1">
                  <c:v>39123</c:v>
                </c:pt>
                <c:pt idx="2">
                  <c:v>29328</c:v>
                </c:pt>
                <c:pt idx="3">
                  <c:v>26324</c:v>
                </c:pt>
              </c:numCache>
            </c:numRef>
          </c:val>
        </c:ser>
        <c:ser>
          <c:idx val="2"/>
          <c:order val="2"/>
          <c:tx>
            <c:strRef>
              <c:f>産業別就業者数の推移!$A$33</c:f>
              <c:strCache>
                <c:ptCount val="1"/>
                <c:pt idx="0">
                  <c:v>第三次産業</c:v>
                </c:pt>
              </c:strCache>
            </c:strRef>
          </c:tx>
          <c:spPr>
            <a:solidFill>
              <a:schemeClr val="accent6">
                <a:lumMod val="40000"/>
                <a:lumOff val="60000"/>
              </a:schemeClr>
            </a:solidFill>
            <a:ln>
              <a:solidFill>
                <a:schemeClr val="bg1"/>
              </a:solidFill>
            </a:ln>
          </c:spPr>
          <c:dLbls>
            <c:numFmt formatCode="#,##0_);[Red]\(#,##0\)" sourceLinked="0"/>
            <c:spPr>
              <a:noFill/>
              <a:ln>
                <a:noFill/>
              </a:ln>
              <a:effectLst/>
            </c:spPr>
            <c:txPr>
              <a:bodyPr/>
              <a:lstStyle/>
              <a:p>
                <a:pPr>
                  <a:defRPr sz="800">
                    <a:latin typeface="ＭＳ ゴシック" panose="020B0609070205080204" pitchFamily="49" charset="-128"/>
                    <a:ea typeface="ＭＳ ゴシック" panose="020B0609070205080204" pitchFamily="49" charset="-128"/>
                  </a:defRPr>
                </a:pPr>
                <a:endParaRPr lang="ja-JP"/>
              </a:p>
            </c:txPr>
            <c:dLblPos val="ctr"/>
            <c:showVal val="1"/>
            <c:extLst>
              <c:ext xmlns:c15="http://schemas.microsoft.com/office/drawing/2012/chart" uri="{CE6537A1-D6FC-4f65-9D91-7224C49458BB}">
                <c15:showLeaderLines val="0"/>
              </c:ext>
            </c:extLst>
          </c:dLbls>
          <c:cat>
            <c:strRef>
              <c:f>産業別就業者数の推移!$B$30:$E$30</c:f>
              <c:strCache>
                <c:ptCount val="4"/>
                <c:pt idx="0">
                  <c:v>H12</c:v>
                </c:pt>
                <c:pt idx="1">
                  <c:v>H17</c:v>
                </c:pt>
                <c:pt idx="2">
                  <c:v>H22</c:v>
                </c:pt>
                <c:pt idx="3">
                  <c:v>H27</c:v>
                </c:pt>
              </c:strCache>
            </c:strRef>
          </c:cat>
          <c:val>
            <c:numRef>
              <c:f>産業別就業者数の推移!$B$33:$E$33</c:f>
              <c:numCache>
                <c:formatCode>General</c:formatCode>
                <c:ptCount val="4"/>
                <c:pt idx="0">
                  <c:v>137804</c:v>
                </c:pt>
                <c:pt idx="1">
                  <c:v>126365</c:v>
                </c:pt>
                <c:pt idx="2">
                  <c:v>110783</c:v>
                </c:pt>
                <c:pt idx="3">
                  <c:v>98793</c:v>
                </c:pt>
              </c:numCache>
            </c:numRef>
          </c:val>
        </c:ser>
        <c:ser>
          <c:idx val="3"/>
          <c:order val="3"/>
          <c:tx>
            <c:strRef>
              <c:f>産業別就業者数の推移!$A$34</c:f>
              <c:strCache>
                <c:ptCount val="1"/>
                <c:pt idx="0">
                  <c:v>分類不能産業</c:v>
                </c:pt>
              </c:strCache>
            </c:strRef>
          </c:tx>
          <c:spPr>
            <a:solidFill>
              <a:schemeClr val="accent1">
                <a:lumMod val="75000"/>
              </a:schemeClr>
            </a:solidFill>
          </c:spPr>
          <c:dLbls>
            <c:dLbl>
              <c:idx val="0"/>
              <c:layout>
                <c:manualLayout>
                  <c:x val="0"/>
                  <c:y val="3.0769230769230802E-2"/>
                </c:manualLayout>
              </c:layout>
              <c:dLblPos val="ctr"/>
              <c:showVal val="1"/>
              <c:extLst>
                <c:ext xmlns:c15="http://schemas.microsoft.com/office/drawing/2012/chart" uri="{CE6537A1-D6FC-4f65-9D91-7224C49458BB}"/>
              </c:extLst>
            </c:dLbl>
            <c:dLbl>
              <c:idx val="1"/>
              <c:layout>
                <c:manualLayout>
                  <c:x val="0"/>
                  <c:y val="3.0769230769230802E-2"/>
                </c:manualLayout>
              </c:layout>
              <c:dLblPos val="ctr"/>
              <c:showVal val="1"/>
              <c:extLst>
                <c:ext xmlns:c15="http://schemas.microsoft.com/office/drawing/2012/chart" uri="{CE6537A1-D6FC-4f65-9D91-7224C49458BB}"/>
              </c:extLst>
            </c:dLbl>
            <c:dLbl>
              <c:idx val="2"/>
              <c:layout>
                <c:manualLayout>
                  <c:x val="0"/>
                  <c:y val="3.4188034188034192E-3"/>
                </c:manualLayout>
              </c:layout>
              <c:dLblPos val="ctr"/>
              <c:showVal val="1"/>
              <c:extLst>
                <c:ext xmlns:c15="http://schemas.microsoft.com/office/drawing/2012/chart" uri="{CE6537A1-D6FC-4f65-9D91-7224C49458BB}"/>
              </c:extLst>
            </c:dLbl>
            <c:numFmt formatCode="#,##0_);[Red]\(#,##0\)" sourceLinked="0"/>
            <c:spPr>
              <a:noFill/>
              <a:ln>
                <a:noFill/>
              </a:ln>
              <a:effectLst/>
            </c:spPr>
            <c:txPr>
              <a:bodyPr/>
              <a:lstStyle/>
              <a:p>
                <a:pPr>
                  <a:defRPr sz="800">
                    <a:solidFill>
                      <a:schemeClr val="tx1"/>
                    </a:solidFill>
                    <a:latin typeface="ＭＳ ゴシック" panose="020B0609070205080204" pitchFamily="49" charset="-128"/>
                    <a:ea typeface="ＭＳ ゴシック" panose="020B0609070205080204" pitchFamily="49" charset="-128"/>
                  </a:defRPr>
                </a:pPr>
                <a:endParaRPr lang="ja-JP"/>
              </a:p>
            </c:txPr>
            <c:dLblPos val="ctr"/>
            <c:showVal val="1"/>
            <c:extLst>
              <c:ext xmlns:c15="http://schemas.microsoft.com/office/drawing/2012/chart" uri="{CE6537A1-D6FC-4f65-9D91-7224C49458BB}">
                <c15:showLeaderLines val="0"/>
              </c:ext>
            </c:extLst>
          </c:dLbls>
          <c:cat>
            <c:strRef>
              <c:f>産業別就業者数の推移!$B$30:$E$30</c:f>
              <c:strCache>
                <c:ptCount val="4"/>
                <c:pt idx="0">
                  <c:v>H12</c:v>
                </c:pt>
                <c:pt idx="1">
                  <c:v>H17</c:v>
                </c:pt>
                <c:pt idx="2">
                  <c:v>H22</c:v>
                </c:pt>
                <c:pt idx="3">
                  <c:v>H27</c:v>
                </c:pt>
              </c:strCache>
            </c:strRef>
          </c:cat>
          <c:val>
            <c:numRef>
              <c:f>産業別就業者数の推移!$B$34:$E$34</c:f>
              <c:numCache>
                <c:formatCode>General</c:formatCode>
                <c:ptCount val="4"/>
                <c:pt idx="0">
                  <c:v>2015</c:v>
                </c:pt>
                <c:pt idx="1">
                  <c:v>4181</c:v>
                </c:pt>
                <c:pt idx="2">
                  <c:v>17799</c:v>
                </c:pt>
                <c:pt idx="3">
                  <c:v>22222</c:v>
                </c:pt>
              </c:numCache>
            </c:numRef>
          </c:val>
        </c:ser>
        <c:ser>
          <c:idx val="4"/>
          <c:order val="4"/>
          <c:tx>
            <c:strRef>
              <c:f>産業別就業者数の推移!$A$35</c:f>
              <c:strCache>
                <c:ptCount val="1"/>
              </c:strCache>
            </c:strRef>
          </c:tx>
          <c:spPr>
            <a:noFill/>
          </c:spPr>
          <c:dLbls>
            <c:numFmt formatCode="#,##0_);[Red]\(#,##0\)" sourceLinked="0"/>
            <c:spPr>
              <a:solidFill>
                <a:schemeClr val="bg1"/>
              </a:solidFill>
              <a:ln>
                <a:solidFill>
                  <a:srgbClr val="FF0000"/>
                </a:solidFill>
              </a:ln>
            </c:spPr>
            <c:txPr>
              <a:bodyPr/>
              <a:lstStyle/>
              <a:p>
                <a:pPr>
                  <a:defRPr sz="800">
                    <a:latin typeface="ＭＳ ゴシック" panose="020B0609070205080204" pitchFamily="49" charset="-128"/>
                    <a:ea typeface="ＭＳ ゴシック" panose="020B0609070205080204" pitchFamily="49" charset="-128"/>
                  </a:defRPr>
                </a:pPr>
                <a:endParaRPr lang="ja-JP"/>
              </a:p>
            </c:txPr>
            <c:dLblPos val="inBase"/>
            <c:showVal val="1"/>
            <c:extLst>
              <c:ext xmlns:c15="http://schemas.microsoft.com/office/drawing/2012/chart" uri="{CE6537A1-D6FC-4f65-9D91-7224C49458BB}">
                <c15:showLeaderLines val="0"/>
              </c:ext>
            </c:extLst>
          </c:dLbls>
          <c:cat>
            <c:strRef>
              <c:f>産業別就業者数の推移!$B$30:$E$30</c:f>
              <c:strCache>
                <c:ptCount val="4"/>
                <c:pt idx="0">
                  <c:v>H12</c:v>
                </c:pt>
                <c:pt idx="1">
                  <c:v>H17</c:v>
                </c:pt>
                <c:pt idx="2">
                  <c:v>H22</c:v>
                </c:pt>
                <c:pt idx="3">
                  <c:v>H27</c:v>
                </c:pt>
              </c:strCache>
            </c:strRef>
          </c:cat>
          <c:val>
            <c:numRef>
              <c:f>産業別就業者数の推移!$B$35:$E$35</c:f>
              <c:numCache>
                <c:formatCode>General</c:formatCode>
                <c:ptCount val="4"/>
                <c:pt idx="0">
                  <c:v>194938</c:v>
                </c:pt>
                <c:pt idx="1">
                  <c:v>169865</c:v>
                </c:pt>
                <c:pt idx="2">
                  <c:v>158056</c:v>
                </c:pt>
                <c:pt idx="3">
                  <c:v>147537</c:v>
                </c:pt>
              </c:numCache>
            </c:numRef>
          </c:val>
        </c:ser>
        <c:gapWidth val="85"/>
        <c:overlap val="100"/>
        <c:serLines/>
        <c:axId val="102257792"/>
        <c:axId val="102259328"/>
      </c:barChart>
      <c:catAx>
        <c:axId val="102257792"/>
        <c:scaling>
          <c:orientation val="minMax"/>
        </c:scaling>
        <c:axPos val="b"/>
        <c:numFmt formatCode="General" sourceLinked="1"/>
        <c:tickLblPos val="nextTo"/>
        <c:txPr>
          <a:bodyPr/>
          <a:lstStyle/>
          <a:p>
            <a:pPr>
              <a:defRPr sz="800">
                <a:latin typeface="ＭＳ ゴシック" panose="020B0609070205080204" pitchFamily="49" charset="-128"/>
                <a:ea typeface="ＭＳ ゴシック" panose="020B0609070205080204" pitchFamily="49" charset="-128"/>
              </a:defRPr>
            </a:pPr>
            <a:endParaRPr lang="ja-JP"/>
          </a:p>
        </c:txPr>
        <c:crossAx val="102259328"/>
        <c:crosses val="autoZero"/>
        <c:auto val="1"/>
        <c:lblAlgn val="ctr"/>
        <c:lblOffset val="100"/>
      </c:catAx>
      <c:valAx>
        <c:axId val="102259328"/>
        <c:scaling>
          <c:orientation val="minMax"/>
          <c:max val="200000"/>
        </c:scaling>
        <c:axPos val="l"/>
        <c:majorGridlines/>
        <c:numFmt formatCode="#,##0_);[Red]\(#,##0\)" sourceLinked="0"/>
        <c:tickLblPos val="nextTo"/>
        <c:txPr>
          <a:bodyPr/>
          <a:lstStyle/>
          <a:p>
            <a:pPr>
              <a:defRPr sz="800">
                <a:latin typeface="ＭＳ ゴシック" panose="020B0609070205080204" pitchFamily="49" charset="-128"/>
                <a:ea typeface="ＭＳ ゴシック" panose="020B0609070205080204" pitchFamily="49" charset="-128"/>
              </a:defRPr>
            </a:pPr>
            <a:endParaRPr lang="ja-JP"/>
          </a:p>
        </c:txPr>
        <c:crossAx val="102257792"/>
        <c:crosses val="autoZero"/>
        <c:crossBetween val="between"/>
      </c:valAx>
    </c:plotArea>
    <c:legend>
      <c:legendPos val="b"/>
      <c:layout>
        <c:manualLayout>
          <c:xMode val="edge"/>
          <c:yMode val="edge"/>
          <c:x val="8.0538319344524545E-2"/>
          <c:y val="0.87892805807102803"/>
          <c:w val="0.9"/>
          <c:h val="7.4404040404040403E-2"/>
        </c:manualLayout>
      </c:layout>
      <c:txPr>
        <a:bodyPr/>
        <a:lstStyle/>
        <a:p>
          <a:pPr>
            <a:defRPr sz="800">
              <a:latin typeface="ＭＳ ゴシック" panose="020B0609070205080204" pitchFamily="49" charset="-128"/>
              <a:ea typeface="ＭＳ ゴシック" panose="020B0609070205080204" pitchFamily="49" charset="-128"/>
            </a:defRPr>
          </a:pPr>
          <a:endParaRPr lang="ja-JP"/>
        </a:p>
      </c:txPr>
    </c:legend>
    <c:plotVisOnly val="1"/>
    <c:dispBlanksAs val="gap"/>
  </c:chart>
  <c:externalData r:id="rId2"/>
  <c:userShapes r:id="rId3"/>
</c:chartSpace>
</file>

<file path=ppt/charts/chart52.xml><?xml version="1.0" encoding="utf-8"?>
<c:chartSpace xmlns:c="http://schemas.openxmlformats.org/drawingml/2006/chart" xmlns:a="http://schemas.openxmlformats.org/drawingml/2006/main" xmlns:r="http://schemas.openxmlformats.org/officeDocument/2006/relationships">
  <c:lang val="ja-JP"/>
  <c:clrMapOvr bg1="lt1" tx1="dk1" bg2="lt2" tx2="dk2" accent1="accent1" accent2="accent2" accent3="accent3" accent4="accent4" accent5="accent5" accent6="accent6" hlink="hlink" folHlink="folHlink"/>
  <c:chart>
    <c:autoTitleDeleted val="1"/>
    <c:plotArea>
      <c:layout/>
      <c:pieChart>
        <c:varyColors val="1"/>
        <c:ser>
          <c:idx val="0"/>
          <c:order val="0"/>
          <c:tx>
            <c:strRef>
              <c:f>業種別!$B$30</c:f>
              <c:strCache>
                <c:ptCount val="1"/>
                <c:pt idx="0">
                  <c:v>業種別</c:v>
                </c:pt>
              </c:strCache>
            </c:strRef>
          </c:tx>
          <c:dPt>
            <c:idx val="1"/>
            <c:spPr>
              <a:solidFill>
                <a:srgbClr val="92D050"/>
              </a:solidFill>
            </c:spPr>
          </c:dPt>
          <c:dPt>
            <c:idx val="2"/>
            <c:spPr>
              <a:solidFill>
                <a:schemeClr val="accent6">
                  <a:lumMod val="40000"/>
                  <a:lumOff val="60000"/>
                </a:schemeClr>
              </a:solidFill>
            </c:spPr>
          </c:dPt>
          <c:dPt>
            <c:idx val="3"/>
            <c:spPr>
              <a:solidFill>
                <a:schemeClr val="accent1">
                  <a:lumMod val="75000"/>
                </a:schemeClr>
              </a:solidFill>
            </c:spPr>
          </c:dPt>
          <c:dLbls>
            <c:dLbl>
              <c:idx val="0"/>
              <c:layout>
                <c:manualLayout>
                  <c:x val="-0.11501596980255505"/>
                  <c:y val="0.1696135265700483"/>
                </c:manualLayout>
              </c:layout>
              <c:dLblPos val="bestFit"/>
              <c:showVal val="1"/>
              <c:showCatName val="1"/>
              <c:separator>
</c:separator>
              <c:extLst>
                <c:ext xmlns:c15="http://schemas.microsoft.com/office/drawing/2012/chart" uri="{CE6537A1-D6FC-4f65-9D91-7224C49458BB}"/>
              </c:extLst>
            </c:dLbl>
            <c:dLbl>
              <c:idx val="1"/>
              <c:layout>
                <c:manualLayout>
                  <c:x val="-0.21410956252419674"/>
                  <c:y val="6.3098497047774524E-2"/>
                </c:manualLayout>
              </c:layout>
              <c:dLblPos val="bestFit"/>
              <c:showVal val="1"/>
              <c:showCatName val="1"/>
              <c:separator>
</c:separator>
              <c:extLst>
                <c:ext xmlns:c15="http://schemas.microsoft.com/office/drawing/2012/chart" uri="{CE6537A1-D6FC-4f65-9D91-7224C49458BB}"/>
              </c:extLst>
            </c:dLbl>
            <c:dLbl>
              <c:idx val="3"/>
              <c:layout>
                <c:manualLayout>
                  <c:x val="7.9592528068139524E-3"/>
                  <c:y val="5.2562734836289191E-2"/>
                </c:manualLayout>
              </c:layout>
              <c:dLblPos val="bestFit"/>
              <c:showVal val="1"/>
              <c:showCatName val="1"/>
              <c:separator>
</c:separator>
              <c:extLst>
                <c:ext xmlns:c15="http://schemas.microsoft.com/office/drawing/2012/chart" uri="{CE6537A1-D6FC-4f65-9D91-7224C49458BB}"/>
              </c:extLst>
            </c:dLbl>
            <c:spPr>
              <a:noFill/>
              <a:ln>
                <a:noFill/>
              </a:ln>
              <a:effectLst/>
            </c:spPr>
            <c:dLblPos val="ctr"/>
            <c:showVal val="1"/>
            <c:showCatName val="1"/>
            <c:separator>
</c:separator>
            <c:showLeaderLines val="1"/>
            <c:extLst>
              <c:ext xmlns:c15="http://schemas.microsoft.com/office/drawing/2012/chart" uri="{CE6537A1-D6FC-4f65-9D91-7224C49458BB}"/>
            </c:extLst>
          </c:dLbls>
          <c:cat>
            <c:strRef>
              <c:f>業種別!$C$29:$F$29</c:f>
              <c:strCache>
                <c:ptCount val="4"/>
                <c:pt idx="0">
                  <c:v>製造業</c:v>
                </c:pt>
                <c:pt idx="1">
                  <c:v>卸・小売業</c:v>
                </c:pt>
                <c:pt idx="2">
                  <c:v>サービス業</c:v>
                </c:pt>
                <c:pt idx="3">
                  <c:v>その他</c:v>
                </c:pt>
              </c:strCache>
            </c:strRef>
          </c:cat>
          <c:val>
            <c:numRef>
              <c:f>業種別!$C$30:$F$30</c:f>
              <c:numCache>
                <c:formatCode>0.0%</c:formatCode>
                <c:ptCount val="4"/>
                <c:pt idx="0">
                  <c:v>0.12400455431053529</c:v>
                </c:pt>
                <c:pt idx="1">
                  <c:v>0.18475348259786431</c:v>
                </c:pt>
                <c:pt idx="2">
                  <c:v>0.66861321507392568</c:v>
                </c:pt>
                <c:pt idx="3">
                  <c:v>2.2628748017705452E-2</c:v>
                </c:pt>
              </c:numCache>
            </c:numRef>
          </c:val>
        </c:ser>
        <c:dLbls>
          <c:showVal val="1"/>
        </c:dLbls>
        <c:firstSliceAng val="0"/>
      </c:pieChart>
      <c:spPr>
        <a:noFill/>
        <a:ln w="25400">
          <a:noFill/>
        </a:ln>
      </c:spPr>
    </c:plotArea>
    <c:legend>
      <c:legendPos val="b"/>
      <c:layout/>
      <c:txPr>
        <a:bodyPr/>
        <a:lstStyle/>
        <a:p>
          <a:pPr>
            <a:defRPr sz="800"/>
          </a:pPr>
          <a:endParaRPr lang="ja-JP"/>
        </a:p>
      </c:txPr>
    </c:legend>
    <c:plotVisOnly val="1"/>
    <c:dispBlanksAs val="zero"/>
  </c:chart>
  <c:externalData r:id="rId2"/>
</c:chartSpace>
</file>

<file path=ppt/charts/chart53.xml><?xml version="1.0" encoding="utf-8"?>
<c:chartSpace xmlns:c="http://schemas.openxmlformats.org/drawingml/2006/chart" xmlns:a="http://schemas.openxmlformats.org/drawingml/2006/main" xmlns:r="http://schemas.openxmlformats.org/officeDocument/2006/relationships">
  <c:lang val="ja-JP"/>
  <c:clrMapOvr bg1="lt1" tx1="dk1" bg2="lt2" tx2="dk2" accent1="accent1" accent2="accent2" accent3="accent3" accent4="accent4" accent5="accent5" accent6="accent6" hlink="hlink" folHlink="folHlink"/>
  <c:chart>
    <c:autoTitleDeleted val="1"/>
    <c:plotArea>
      <c:layout/>
      <c:pieChart>
        <c:varyColors val="1"/>
        <c:ser>
          <c:idx val="0"/>
          <c:order val="0"/>
          <c:tx>
            <c:strRef>
              <c:f>建物利用率!$B$30</c:f>
              <c:strCache>
                <c:ptCount val="1"/>
                <c:pt idx="0">
                  <c:v>建物利用率</c:v>
                </c:pt>
              </c:strCache>
            </c:strRef>
          </c:tx>
          <c:dPt>
            <c:idx val="1"/>
            <c:spPr>
              <a:solidFill>
                <a:schemeClr val="accent6">
                  <a:lumMod val="40000"/>
                  <a:lumOff val="60000"/>
                </a:schemeClr>
              </a:solidFill>
            </c:spPr>
          </c:dPt>
          <c:dPt>
            <c:idx val="2"/>
            <c:spPr>
              <a:solidFill>
                <a:schemeClr val="accent1">
                  <a:lumMod val="75000"/>
                </a:schemeClr>
              </a:solidFill>
            </c:spPr>
          </c:dPt>
          <c:dPt>
            <c:idx val="3"/>
            <c:spPr>
              <a:solidFill>
                <a:srgbClr val="92D050"/>
              </a:solidFill>
            </c:spPr>
          </c:dPt>
          <c:dLbls>
            <c:dLbl>
              <c:idx val="1"/>
              <c:layout>
                <c:manualLayout>
                  <c:x val="-0.14281514550265056"/>
                  <c:y val="-0.22020322270322271"/>
                </c:manualLayout>
              </c:layout>
              <c:dLblPos val="bestFit"/>
              <c:showVal val="1"/>
              <c:showCatName val="1"/>
              <c:separator>
</c:separator>
              <c:extLst>
                <c:ext xmlns:c15="http://schemas.microsoft.com/office/drawing/2012/chart" uri="{CE6537A1-D6FC-4f65-9D91-7224C49458BB}"/>
              </c:extLst>
            </c:dLbl>
            <c:dLbl>
              <c:idx val="3"/>
              <c:layout>
                <c:manualLayout>
                  <c:x val="0.15738369611609909"/>
                  <c:y val="0.16672805820827638"/>
                </c:manualLayout>
              </c:layout>
              <c:dLblPos val="bestFit"/>
              <c:showVal val="1"/>
              <c:showCatName val="1"/>
              <c:separator>
</c:separator>
              <c:extLst>
                <c:ext xmlns:c15="http://schemas.microsoft.com/office/drawing/2012/chart" uri="{CE6537A1-D6FC-4f65-9D91-7224C49458BB}"/>
              </c:extLst>
            </c:dLbl>
            <c:numFmt formatCode="0.0%" sourceLinked="0"/>
            <c:spPr>
              <a:noFill/>
              <a:ln>
                <a:noFill/>
              </a:ln>
              <a:effectLst/>
            </c:spPr>
            <c:dLblPos val="ctr"/>
            <c:showVal val="1"/>
            <c:showCatName val="1"/>
            <c:separator>
</c:separator>
            <c:showLeaderLines val="1"/>
            <c:extLst>
              <c:ext xmlns:c15="http://schemas.microsoft.com/office/drawing/2012/chart" uri="{CE6537A1-D6FC-4f65-9D91-7224C49458BB}"/>
            </c:extLst>
          </c:dLbls>
          <c:cat>
            <c:strRef>
              <c:f>建物利用率!$C$29:$F$29</c:f>
              <c:strCache>
                <c:ptCount val="4"/>
                <c:pt idx="0">
                  <c:v>住宅</c:v>
                </c:pt>
                <c:pt idx="1">
                  <c:v>商業</c:v>
                </c:pt>
                <c:pt idx="2">
                  <c:v>工業</c:v>
                </c:pt>
                <c:pt idx="3">
                  <c:v>その他</c:v>
                </c:pt>
              </c:strCache>
            </c:strRef>
          </c:cat>
          <c:val>
            <c:numRef>
              <c:f>建物利用率!$C$30:$F$30</c:f>
              <c:numCache>
                <c:formatCode>0.0_ </c:formatCode>
                <c:ptCount val="4"/>
                <c:pt idx="0">
                  <c:v>0.34845622000076631</c:v>
                </c:pt>
                <c:pt idx="1">
                  <c:v>0.12855078392406386</c:v>
                </c:pt>
                <c:pt idx="2">
                  <c:v>0.37879325940219538</c:v>
                </c:pt>
                <c:pt idx="3">
                  <c:v>0.14419973667297301</c:v>
                </c:pt>
              </c:numCache>
            </c:numRef>
          </c:val>
        </c:ser>
        <c:dLbls>
          <c:showVal val="1"/>
        </c:dLbls>
        <c:firstSliceAng val="0"/>
      </c:pieChart>
      <c:spPr>
        <a:noFill/>
        <a:ln w="25400">
          <a:noFill/>
        </a:ln>
      </c:spPr>
    </c:plotArea>
    <c:legend>
      <c:legendPos val="b"/>
      <c:layout>
        <c:manualLayout>
          <c:xMode val="edge"/>
          <c:yMode val="edge"/>
          <c:x val="0.21938291364347703"/>
          <c:y val="0.85635932999848463"/>
          <c:w val="0.56123381704370578"/>
          <c:h val="7.1448764589965089E-2"/>
        </c:manualLayout>
      </c:layout>
      <c:txPr>
        <a:bodyPr/>
        <a:lstStyle/>
        <a:p>
          <a:pPr>
            <a:defRPr sz="800"/>
          </a:pPr>
          <a:endParaRPr lang="ja-JP"/>
        </a:p>
      </c:txPr>
    </c:legend>
    <c:plotVisOnly val="1"/>
    <c:dispBlanksAs val="zero"/>
  </c:chart>
  <c:externalData r:id="rId2"/>
</c:chartSpace>
</file>

<file path=ppt/charts/chart54.xml><?xml version="1.0" encoding="utf-8"?>
<c:chartSpace xmlns:c="http://schemas.openxmlformats.org/drawingml/2006/chart" xmlns:a="http://schemas.openxmlformats.org/drawingml/2006/main" xmlns:r="http://schemas.openxmlformats.org/officeDocument/2006/relationships">
  <c:lang val="ja-JP"/>
  <c:clrMapOvr bg1="lt1" tx1="dk1" bg2="lt2" tx2="dk2" accent1="accent1" accent2="accent2" accent3="accent3" accent4="accent4" accent5="accent5" accent6="accent6" hlink="hlink" folHlink="folHlink"/>
  <c:chart>
    <c:autoTitleDeleted val="1"/>
    <c:plotArea>
      <c:layout/>
      <c:pieChart>
        <c:varyColors val="1"/>
        <c:ser>
          <c:idx val="0"/>
          <c:order val="0"/>
          <c:tx>
            <c:strRef>
              <c:f>非建物用途!$B$30</c:f>
              <c:strCache>
                <c:ptCount val="1"/>
                <c:pt idx="0">
                  <c:v>非建物用途</c:v>
                </c:pt>
              </c:strCache>
            </c:strRef>
          </c:tx>
          <c:dPt>
            <c:idx val="1"/>
            <c:spPr>
              <a:solidFill>
                <a:schemeClr val="accent6">
                  <a:lumMod val="40000"/>
                  <a:lumOff val="60000"/>
                </a:schemeClr>
              </a:solidFill>
            </c:spPr>
          </c:dPt>
          <c:dPt>
            <c:idx val="2"/>
            <c:spPr>
              <a:solidFill>
                <a:srgbClr val="92D050"/>
              </a:solidFill>
            </c:spPr>
          </c:dPt>
          <c:dPt>
            <c:idx val="3"/>
            <c:spPr>
              <a:solidFill>
                <a:srgbClr val="00B050"/>
              </a:solidFill>
            </c:spPr>
          </c:dPt>
          <c:dPt>
            <c:idx val="4"/>
            <c:spPr>
              <a:solidFill>
                <a:schemeClr val="accent1">
                  <a:lumMod val="75000"/>
                </a:schemeClr>
              </a:solidFill>
            </c:spPr>
          </c:dPt>
          <c:dLbls>
            <c:dLbl>
              <c:idx val="2"/>
              <c:layout>
                <c:manualLayout>
                  <c:x val="0.19406613756614424"/>
                  <c:y val="-9.4559884559888757E-2"/>
                </c:manualLayout>
              </c:layout>
              <c:dLblPos val="bestFit"/>
              <c:showVal val="1"/>
              <c:showCatName val="1"/>
              <c:separator>
</c:separator>
              <c:extLst>
                <c:ext xmlns:c15="http://schemas.microsoft.com/office/drawing/2012/chart" uri="{CE6537A1-D6FC-4f65-9D91-7224C49458BB}"/>
              </c:extLst>
            </c:dLbl>
            <c:dLbl>
              <c:idx val="3"/>
              <c:layout>
                <c:manualLayout>
                  <c:x val="-1.6137786046823262E-2"/>
                  <c:y val="-3.2214461048054865E-2"/>
                </c:manualLayout>
              </c:layout>
              <c:dLblPos val="bestFit"/>
              <c:showVal val="1"/>
              <c:showCatName val="1"/>
              <c:separator>
</c:separator>
              <c:extLst>
                <c:ext xmlns:c15="http://schemas.microsoft.com/office/drawing/2012/chart" uri="{CE6537A1-D6FC-4f65-9D91-7224C49458BB}"/>
              </c:extLst>
            </c:dLbl>
            <c:spPr>
              <a:noFill/>
              <a:ln>
                <a:noFill/>
              </a:ln>
              <a:effectLst/>
            </c:spPr>
            <c:dLblPos val="ctr"/>
            <c:showVal val="1"/>
            <c:showCatName val="1"/>
            <c:separator>
</c:separator>
            <c:showLeaderLines val="1"/>
            <c:extLst>
              <c:ext xmlns:c15="http://schemas.microsoft.com/office/drawing/2012/chart" uri="{CE6537A1-D6FC-4f65-9D91-7224C49458BB}"/>
            </c:extLst>
          </c:dLbls>
          <c:cat>
            <c:strRef>
              <c:f>非建物用途!$C$29:$G$29</c:f>
              <c:strCache>
                <c:ptCount val="5"/>
                <c:pt idx="0">
                  <c:v>道路</c:v>
                </c:pt>
                <c:pt idx="1">
                  <c:v>水面</c:v>
                </c:pt>
                <c:pt idx="2">
                  <c:v>公園緑地</c:v>
                </c:pt>
                <c:pt idx="3">
                  <c:v>農地</c:v>
                </c:pt>
                <c:pt idx="4">
                  <c:v>その他</c:v>
                </c:pt>
              </c:strCache>
            </c:strRef>
          </c:cat>
          <c:val>
            <c:numRef>
              <c:f>非建物用途!$C$30:$G$30</c:f>
              <c:numCache>
                <c:formatCode>0.0%</c:formatCode>
                <c:ptCount val="5"/>
                <c:pt idx="0">
                  <c:v>0.45100000000000001</c:v>
                </c:pt>
                <c:pt idx="1">
                  <c:v>0.16472563091599629</c:v>
                </c:pt>
                <c:pt idx="2">
                  <c:v>0.11526610775203797</c:v>
                </c:pt>
                <c:pt idx="3">
                  <c:v>8.3067439870726546E-3</c:v>
                </c:pt>
                <c:pt idx="4">
                  <c:v>0.26130553649132571</c:v>
                </c:pt>
              </c:numCache>
            </c:numRef>
          </c:val>
        </c:ser>
        <c:dLbls>
          <c:showVal val="1"/>
        </c:dLbls>
        <c:firstSliceAng val="0"/>
      </c:pieChart>
      <c:spPr>
        <a:noFill/>
        <a:ln w="25400">
          <a:noFill/>
        </a:ln>
      </c:spPr>
    </c:plotArea>
    <c:legend>
      <c:legendPos val="b"/>
      <c:layout>
        <c:manualLayout>
          <c:xMode val="edge"/>
          <c:yMode val="edge"/>
          <c:x val="0.10363359788359792"/>
          <c:y val="0.85675485008821328"/>
          <c:w val="0.78433300264550265"/>
          <c:h val="7.3507234578760072E-2"/>
        </c:manualLayout>
      </c:layout>
      <c:txPr>
        <a:bodyPr/>
        <a:lstStyle/>
        <a:p>
          <a:pPr>
            <a:defRPr sz="800"/>
          </a:pPr>
          <a:endParaRPr lang="ja-JP"/>
        </a:p>
      </c:txPr>
    </c:legend>
    <c:plotVisOnly val="1"/>
    <c:dispBlanksAs val="zero"/>
  </c:chart>
  <c:externalData r:id="rId2"/>
</c:chartSpace>
</file>

<file path=ppt/charts/chart55.xml><?xml version="1.0" encoding="utf-8"?>
<c:chartSpace xmlns:c="http://schemas.openxmlformats.org/drawingml/2006/chart" xmlns:a="http://schemas.openxmlformats.org/drawingml/2006/main" xmlns:r="http://schemas.openxmlformats.org/officeDocument/2006/relationships">
  <c:lang val="ja-JP"/>
  <c:clrMapOvr bg1="lt1" tx1="dk1" bg2="lt2" tx2="dk2" accent1="accent1" accent2="accent2" accent3="accent3" accent4="accent4" accent5="accent5" accent6="accent6" hlink="hlink" folHlink="folHlink"/>
  <c:chart>
    <c:autoTitleDeleted val="1"/>
    <c:plotArea>
      <c:layout/>
      <c:lineChart>
        <c:grouping val="standard"/>
        <c:ser>
          <c:idx val="0"/>
          <c:order val="0"/>
          <c:tx>
            <c:strRef>
              <c:f>将来人口の見通し!$A$31</c:f>
              <c:strCache>
                <c:ptCount val="1"/>
                <c:pt idx="0">
                  <c:v>総合計</c:v>
                </c:pt>
              </c:strCache>
            </c:strRef>
          </c:tx>
          <c:spPr>
            <a:ln>
              <a:solidFill>
                <a:schemeClr val="accent6">
                  <a:lumMod val="40000"/>
                  <a:lumOff val="60000"/>
                </a:schemeClr>
              </a:solidFill>
            </a:ln>
          </c:spPr>
          <c:marker>
            <c:spPr>
              <a:solidFill>
                <a:schemeClr val="accent6">
                  <a:lumMod val="40000"/>
                  <a:lumOff val="60000"/>
                </a:schemeClr>
              </a:solidFill>
              <a:ln>
                <a:solidFill>
                  <a:schemeClr val="accent6">
                    <a:lumMod val="40000"/>
                    <a:lumOff val="60000"/>
                  </a:schemeClr>
                </a:solidFill>
              </a:ln>
            </c:spPr>
          </c:marker>
          <c:dLbls>
            <c:numFmt formatCode="#,##0_);[Red]\(#,##0\)" sourceLinked="0"/>
            <c:spPr>
              <a:noFill/>
              <a:ln>
                <a:noFill/>
              </a:ln>
              <a:effectLst/>
            </c:spPr>
            <c:dLblPos val="t"/>
            <c:showVal val="1"/>
            <c:extLst>
              <c:ext xmlns:c15="http://schemas.microsoft.com/office/drawing/2012/chart" uri="{CE6537A1-D6FC-4f65-9D91-7224C49458BB}">
                <c15:showLeaderLines val="0"/>
              </c:ext>
            </c:extLst>
          </c:dLbls>
          <c:cat>
            <c:strRef>
              <c:f>将来人口の見通し!$B$30:$F$30</c:f>
              <c:strCache>
                <c:ptCount val="5"/>
                <c:pt idx="0">
                  <c:v>H17</c:v>
                </c:pt>
                <c:pt idx="1">
                  <c:v>H22</c:v>
                </c:pt>
                <c:pt idx="2">
                  <c:v>H27</c:v>
                </c:pt>
                <c:pt idx="3">
                  <c:v>H37</c:v>
                </c:pt>
                <c:pt idx="4">
                  <c:v>H47</c:v>
                </c:pt>
              </c:strCache>
            </c:strRef>
          </c:cat>
          <c:val>
            <c:numRef>
              <c:f>将来人口の見通し!$B$31:$F$31</c:f>
              <c:numCache>
                <c:formatCode>0;_</c:formatCode>
                <c:ptCount val="5"/>
                <c:pt idx="0" formatCode="General">
                  <c:v>335694</c:v>
                </c:pt>
                <c:pt idx="1">
                  <c:v>330729</c:v>
                </c:pt>
                <c:pt idx="2">
                  <c:v>322932</c:v>
                </c:pt>
                <c:pt idx="3">
                  <c:v>301303.64829046489</c:v>
                </c:pt>
                <c:pt idx="4">
                  <c:v>273575.82431023021</c:v>
                </c:pt>
              </c:numCache>
            </c:numRef>
          </c:val>
        </c:ser>
        <c:ser>
          <c:idx val="1"/>
          <c:order val="1"/>
          <c:tx>
            <c:strRef>
              <c:f>将来人口の見通し!$A$32</c:f>
              <c:strCache>
                <c:ptCount val="1"/>
                <c:pt idx="0">
                  <c:v>０～14歳（年少人口）</c:v>
                </c:pt>
              </c:strCache>
            </c:strRef>
          </c:tx>
          <c:spPr>
            <a:ln>
              <a:solidFill>
                <a:schemeClr val="accent1">
                  <a:lumMod val="90000"/>
                </a:schemeClr>
              </a:solidFill>
            </a:ln>
          </c:spPr>
          <c:marker>
            <c:spPr>
              <a:solidFill>
                <a:schemeClr val="accent1">
                  <a:lumMod val="90000"/>
                </a:schemeClr>
              </a:solidFill>
              <a:ln>
                <a:solidFill>
                  <a:schemeClr val="accent1">
                    <a:lumMod val="90000"/>
                  </a:schemeClr>
                </a:solidFill>
              </a:ln>
            </c:spPr>
          </c:marker>
          <c:dLbls>
            <c:dLbl>
              <c:idx val="0"/>
              <c:layout>
                <c:manualLayout>
                  <c:x val="-4.5727754619752516E-2"/>
                  <c:y val="4.3718864868259322E-2"/>
                </c:manualLayout>
              </c:layout>
              <c:numFmt formatCode="#,##0_);[Red]\(#,##0\)" sourceLinked="0"/>
              <c:spPr/>
              <c:txPr>
                <a:bodyPr/>
                <a:lstStyle/>
                <a:p>
                  <a:pPr>
                    <a:defRPr/>
                  </a:pPr>
                  <a:endParaRPr lang="ja-JP"/>
                </a:p>
              </c:txPr>
              <c:dLblPos val="r"/>
              <c:showVal val="1"/>
              <c:extLst>
                <c:ext xmlns:c15="http://schemas.microsoft.com/office/drawing/2012/chart" uri="{CE6537A1-D6FC-4f65-9D91-7224C49458BB}"/>
              </c:extLst>
            </c:dLbl>
            <c:dLbl>
              <c:idx val="1"/>
              <c:layout>
                <c:manualLayout>
                  <c:x val="-5.4538004234089534E-2"/>
                  <c:y val="7.1031327179211914E-2"/>
                </c:manualLayout>
              </c:layout>
              <c:numFmt formatCode="#,##0_);[Red]\(#,##0\)" sourceLinked="0"/>
              <c:spPr/>
              <c:txPr>
                <a:bodyPr/>
                <a:lstStyle/>
                <a:p>
                  <a:pPr>
                    <a:defRPr/>
                  </a:pPr>
                  <a:endParaRPr lang="ja-JP"/>
                </a:p>
              </c:txPr>
              <c:dLblPos val="r"/>
              <c:showVal val="1"/>
              <c:extLst>
                <c:ext xmlns:c15="http://schemas.microsoft.com/office/drawing/2012/chart" uri="{CE6537A1-D6FC-4f65-9D91-7224C49458BB}"/>
              </c:extLst>
            </c:dLbl>
            <c:dLbl>
              <c:idx val="2"/>
              <c:layout>
                <c:manualLayout>
                  <c:x val="-5.5991762945701934E-2"/>
                  <c:y val="6.1453040199643434E-2"/>
                </c:manualLayout>
              </c:layout>
              <c:dLblPos val="r"/>
              <c:showVal val="1"/>
              <c:extLst>
                <c:ext xmlns:c15="http://schemas.microsoft.com/office/drawing/2012/chart" uri="{CE6537A1-D6FC-4f65-9D91-7224C49458BB}"/>
              </c:extLst>
            </c:dLbl>
            <c:dLbl>
              <c:idx val="3"/>
              <c:layout>
                <c:manualLayout>
                  <c:x val="-5.3820698077701914E-2"/>
                  <c:y val="5.5990547737452816E-2"/>
                </c:manualLayout>
              </c:layout>
              <c:dLblPos val="r"/>
              <c:showVal val="1"/>
              <c:extLst>
                <c:ext xmlns:c15="http://schemas.microsoft.com/office/drawing/2012/chart" uri="{CE6537A1-D6FC-4f65-9D91-7224C49458BB}"/>
              </c:extLst>
            </c:dLbl>
            <c:dLbl>
              <c:idx val="4"/>
              <c:layout>
                <c:manualLayout>
                  <c:x val="-5.3820698077701914E-2"/>
                  <c:y val="4.5065562813071933E-2"/>
                </c:manualLayout>
              </c:layout>
              <c:dLblPos val="r"/>
              <c:showVal val="1"/>
              <c:extLst>
                <c:ext xmlns:c15="http://schemas.microsoft.com/office/drawing/2012/chart" uri="{CE6537A1-D6FC-4f65-9D91-7224C49458BB}"/>
              </c:extLst>
            </c:dLbl>
            <c:numFmt formatCode="#,##0_);[Red]\(#,##0\)" sourceLinked="0"/>
            <c:spPr>
              <a:noFill/>
              <a:ln>
                <a:noFill/>
              </a:ln>
              <a:effectLst/>
            </c:spPr>
            <c:dLblPos val="t"/>
            <c:showVal val="1"/>
            <c:extLst>
              <c:ext xmlns:c15="http://schemas.microsoft.com/office/drawing/2012/chart" uri="{CE6537A1-D6FC-4f65-9D91-7224C49458BB}">
                <c15:showLeaderLines val="0"/>
              </c:ext>
            </c:extLst>
          </c:dLbls>
          <c:cat>
            <c:strRef>
              <c:f>将来人口の見通し!$B$30:$F$30</c:f>
              <c:strCache>
                <c:ptCount val="5"/>
                <c:pt idx="0">
                  <c:v>H17</c:v>
                </c:pt>
                <c:pt idx="1">
                  <c:v>H22</c:v>
                </c:pt>
                <c:pt idx="2">
                  <c:v>H27</c:v>
                </c:pt>
                <c:pt idx="3">
                  <c:v>H37</c:v>
                </c:pt>
                <c:pt idx="4">
                  <c:v>H47</c:v>
                </c:pt>
              </c:strCache>
            </c:strRef>
          </c:cat>
          <c:val>
            <c:numRef>
              <c:f>将来人口の見通し!$B$32:$F$32</c:f>
              <c:numCache>
                <c:formatCode>0;_</c:formatCode>
                <c:ptCount val="5"/>
                <c:pt idx="0" formatCode="General">
                  <c:v>47670</c:v>
                </c:pt>
                <c:pt idx="1">
                  <c:v>44336</c:v>
                </c:pt>
                <c:pt idx="2">
                  <c:v>38559</c:v>
                </c:pt>
                <c:pt idx="3">
                  <c:v>32462.908098498021</c:v>
                </c:pt>
                <c:pt idx="4">
                  <c:v>26943.799859283114</c:v>
                </c:pt>
              </c:numCache>
            </c:numRef>
          </c:val>
        </c:ser>
        <c:ser>
          <c:idx val="2"/>
          <c:order val="2"/>
          <c:tx>
            <c:strRef>
              <c:f>将来人口の見通し!$A$33</c:f>
              <c:strCache>
                <c:ptCount val="1"/>
                <c:pt idx="0">
                  <c:v>15～64歳（生産年齢人口）</c:v>
                </c:pt>
              </c:strCache>
            </c:strRef>
          </c:tx>
          <c:spPr>
            <a:ln>
              <a:solidFill>
                <a:schemeClr val="accent1">
                  <a:lumMod val="75000"/>
                </a:schemeClr>
              </a:solidFill>
            </a:ln>
          </c:spPr>
          <c:marker>
            <c:spPr>
              <a:solidFill>
                <a:schemeClr val="accent1">
                  <a:lumMod val="75000"/>
                </a:schemeClr>
              </a:solidFill>
              <a:ln>
                <a:solidFill>
                  <a:schemeClr val="accent1">
                    <a:lumMod val="75000"/>
                  </a:schemeClr>
                </a:solidFill>
              </a:ln>
            </c:spPr>
          </c:marker>
          <c:dLbls>
            <c:dLbl>
              <c:idx val="3"/>
              <c:layout>
                <c:manualLayout>
                  <c:x val="-4.8486707566462166E-2"/>
                  <c:y val="-5.1988019569842885E-2"/>
                </c:manualLayout>
              </c:layout>
              <c:numFmt formatCode="#,##0_);[Red]\(#,##0\)" sourceLinked="0"/>
              <c:spPr/>
              <c:txPr>
                <a:bodyPr/>
                <a:lstStyle/>
                <a:p>
                  <a:pPr>
                    <a:defRPr/>
                  </a:pPr>
                  <a:endParaRPr lang="ja-JP"/>
                </a:p>
              </c:txPr>
              <c:dLblPos val="r"/>
              <c:showVal val="1"/>
              <c:extLst>
                <c:ext xmlns:c15="http://schemas.microsoft.com/office/drawing/2012/chart" uri="{CE6537A1-D6FC-4f65-9D91-7224C49458BB}"/>
              </c:extLst>
            </c:dLbl>
            <c:numFmt formatCode="#,##0_);[Red]\(#,##0\)" sourceLinked="0"/>
            <c:spPr>
              <a:noFill/>
              <a:ln>
                <a:noFill/>
              </a:ln>
              <a:effectLst/>
            </c:spPr>
            <c:dLblPos val="t"/>
            <c:showVal val="1"/>
            <c:extLst>
              <c:ext xmlns:c15="http://schemas.microsoft.com/office/drawing/2012/chart" uri="{CE6537A1-D6FC-4f65-9D91-7224C49458BB}">
                <c15:showLeaderLines val="0"/>
              </c:ext>
            </c:extLst>
          </c:dLbls>
          <c:cat>
            <c:strRef>
              <c:f>将来人口の見通し!$B$30:$F$30</c:f>
              <c:strCache>
                <c:ptCount val="5"/>
                <c:pt idx="0">
                  <c:v>H17</c:v>
                </c:pt>
                <c:pt idx="1">
                  <c:v>H22</c:v>
                </c:pt>
                <c:pt idx="2">
                  <c:v>H27</c:v>
                </c:pt>
                <c:pt idx="3">
                  <c:v>H37</c:v>
                </c:pt>
                <c:pt idx="4">
                  <c:v>H47</c:v>
                </c:pt>
              </c:strCache>
            </c:strRef>
          </c:cat>
          <c:val>
            <c:numRef>
              <c:f>将来人口の見通し!$B$33:$F$33</c:f>
              <c:numCache>
                <c:formatCode>0;_</c:formatCode>
                <c:ptCount val="5"/>
                <c:pt idx="0" formatCode="General">
                  <c:v>215380</c:v>
                </c:pt>
                <c:pt idx="1">
                  <c:v>203200</c:v>
                </c:pt>
                <c:pt idx="2">
                  <c:v>190919</c:v>
                </c:pt>
                <c:pt idx="3">
                  <c:v>181550.69572479959</c:v>
                </c:pt>
                <c:pt idx="4">
                  <c:v>156050.7666439751</c:v>
                </c:pt>
              </c:numCache>
            </c:numRef>
          </c:val>
        </c:ser>
        <c:ser>
          <c:idx val="3"/>
          <c:order val="3"/>
          <c:tx>
            <c:strRef>
              <c:f>将来人口の見通し!$A$34</c:f>
              <c:strCache>
                <c:ptCount val="1"/>
                <c:pt idx="0">
                  <c:v>65歳以上（老年人口）</c:v>
                </c:pt>
              </c:strCache>
            </c:strRef>
          </c:tx>
          <c:spPr>
            <a:ln>
              <a:solidFill>
                <a:srgbClr val="92D050"/>
              </a:solidFill>
            </a:ln>
          </c:spPr>
          <c:marker>
            <c:spPr>
              <a:noFill/>
              <a:ln>
                <a:solidFill>
                  <a:srgbClr val="92D050"/>
                </a:solidFill>
              </a:ln>
            </c:spPr>
          </c:marker>
          <c:dLbls>
            <c:dLbl>
              <c:idx val="3"/>
              <c:layout>
                <c:manualLayout>
                  <c:x val="-3.7635406275324759E-2"/>
                  <c:y val="-4.9282075034739532E-2"/>
                </c:manualLayout>
              </c:layout>
              <c:numFmt formatCode="#,##0_);[Red]\(#,##0\)" sourceLinked="0"/>
              <c:spPr/>
              <c:txPr>
                <a:bodyPr/>
                <a:lstStyle/>
                <a:p>
                  <a:pPr>
                    <a:defRPr/>
                  </a:pPr>
                  <a:endParaRPr lang="ja-JP"/>
                </a:p>
              </c:txPr>
              <c:dLblPos val="r"/>
              <c:showVal val="1"/>
              <c:extLst>
                <c:ext xmlns:c15="http://schemas.microsoft.com/office/drawing/2012/chart" uri="{CE6537A1-D6FC-4f65-9D91-7224C49458BB}"/>
              </c:extLst>
            </c:dLbl>
            <c:dLbl>
              <c:idx val="4"/>
              <c:layout>
                <c:manualLayout>
                  <c:x val="-4.2965373737705384E-2"/>
                  <c:y val="-1.5022284388540641E-2"/>
                </c:manualLayout>
              </c:layout>
              <c:dLblPos val="r"/>
              <c:showVal val="1"/>
              <c:extLst>
                <c:ext xmlns:c15="http://schemas.microsoft.com/office/drawing/2012/chart" uri="{CE6537A1-D6FC-4f65-9D91-7224C49458BB}"/>
              </c:extLst>
            </c:dLbl>
            <c:numFmt formatCode="#,##0_);[Red]\(#,##0\)" sourceLinked="0"/>
            <c:spPr>
              <a:noFill/>
              <a:ln>
                <a:noFill/>
              </a:ln>
              <a:effectLst/>
            </c:spPr>
            <c:dLblPos val="t"/>
            <c:showVal val="1"/>
            <c:extLst>
              <c:ext xmlns:c15="http://schemas.microsoft.com/office/drawing/2012/chart" uri="{CE6537A1-D6FC-4f65-9D91-7224C49458BB}">
                <c15:showLeaderLines val="0"/>
              </c:ext>
            </c:extLst>
          </c:dLbls>
          <c:cat>
            <c:strRef>
              <c:f>将来人口の見通し!$B$30:$F$30</c:f>
              <c:strCache>
                <c:ptCount val="5"/>
                <c:pt idx="0">
                  <c:v>H17</c:v>
                </c:pt>
                <c:pt idx="1">
                  <c:v>H22</c:v>
                </c:pt>
                <c:pt idx="2">
                  <c:v>H27</c:v>
                </c:pt>
                <c:pt idx="3">
                  <c:v>H37</c:v>
                </c:pt>
                <c:pt idx="4">
                  <c:v>H47</c:v>
                </c:pt>
              </c:strCache>
            </c:strRef>
          </c:cat>
          <c:val>
            <c:numRef>
              <c:f>将来人口の見通し!$B$34:$F$34</c:f>
              <c:numCache>
                <c:formatCode>0;_</c:formatCode>
                <c:ptCount val="5"/>
                <c:pt idx="0" formatCode="General">
                  <c:v>71436</c:v>
                </c:pt>
                <c:pt idx="1">
                  <c:v>81815</c:v>
                </c:pt>
                <c:pt idx="2">
                  <c:v>90055</c:v>
                </c:pt>
                <c:pt idx="3">
                  <c:v>87290.04446716739</c:v>
                </c:pt>
                <c:pt idx="4">
                  <c:v>90581.25780696857</c:v>
                </c:pt>
              </c:numCache>
            </c:numRef>
          </c:val>
        </c:ser>
        <c:marker val="1"/>
        <c:axId val="200662400"/>
        <c:axId val="201823360"/>
      </c:lineChart>
      <c:catAx>
        <c:axId val="200662400"/>
        <c:scaling>
          <c:orientation val="minMax"/>
        </c:scaling>
        <c:axPos val="b"/>
        <c:numFmt formatCode="General" sourceLinked="1"/>
        <c:tickLblPos val="nextTo"/>
        <c:crossAx val="201823360"/>
        <c:crosses val="autoZero"/>
        <c:auto val="1"/>
        <c:lblAlgn val="ctr"/>
        <c:lblOffset val="100"/>
      </c:catAx>
      <c:valAx>
        <c:axId val="201823360"/>
        <c:scaling>
          <c:orientation val="minMax"/>
        </c:scaling>
        <c:axPos val="l"/>
        <c:majorGridlines/>
        <c:numFmt formatCode="#,##0_);[Red]\(#,##0\)" sourceLinked="0"/>
        <c:tickLblPos val="nextTo"/>
        <c:crossAx val="200662400"/>
        <c:crosses val="autoZero"/>
        <c:crossBetween val="between"/>
      </c:valAx>
    </c:plotArea>
    <c:legend>
      <c:legendPos val="b"/>
      <c:layout/>
    </c:legend>
    <c:plotVisOnly val="1"/>
    <c:dispBlanksAs val="gap"/>
  </c:chart>
  <c:spPr>
    <a:noFill/>
    <a:ln>
      <a:noFill/>
    </a:ln>
  </c:spPr>
  <c:externalData r:id="rId2"/>
</c:chartSpace>
</file>

<file path=ppt/charts/chart56.xml><?xml version="1.0" encoding="utf-8"?>
<c:chartSpace xmlns:c="http://schemas.openxmlformats.org/drawingml/2006/chart" xmlns:a="http://schemas.openxmlformats.org/drawingml/2006/main" xmlns:r="http://schemas.openxmlformats.org/officeDocument/2006/relationships">
  <c:date1904 val="1"/>
  <c:lang val="ja-JP"/>
  <c:style val="13"/>
  <c:clrMapOvr bg1="lt1" tx1="dk1" bg2="lt2" tx2="dk2" accent1="accent1" accent2="accent2" accent3="accent3" accent4="accent4" accent5="accent5" accent6="accent6" hlink="hlink" folHlink="folHlink"/>
  <c:chart>
    <c:autoTitleDeleted val="1"/>
    <c:plotArea>
      <c:layout>
        <c:manualLayout>
          <c:layoutTarget val="inner"/>
          <c:xMode val="edge"/>
          <c:yMode val="edge"/>
          <c:x val="8.1234953703703705E-2"/>
          <c:y val="6.291865079365079E-2"/>
          <c:w val="0.86112442129629663"/>
          <c:h val="0.690645634920658"/>
        </c:manualLayout>
      </c:layout>
      <c:barChart>
        <c:barDir val="bar"/>
        <c:grouping val="percentStacked"/>
        <c:ser>
          <c:idx val="0"/>
          <c:order val="0"/>
          <c:tx>
            <c:strRef>
              <c:f>人口構成比の推移!$A$29</c:f>
              <c:strCache>
                <c:ptCount val="1"/>
                <c:pt idx="0">
                  <c:v>０歳～14歳（年少人口）</c:v>
                </c:pt>
              </c:strCache>
            </c:strRef>
          </c:tx>
          <c:spPr>
            <a:solidFill>
              <a:schemeClr val="accent6">
                <a:lumMod val="40000"/>
                <a:lumOff val="60000"/>
              </a:schemeClr>
            </a:solidFill>
          </c:spPr>
          <c:dLbls>
            <c:spPr>
              <a:noFill/>
              <a:ln>
                <a:noFill/>
              </a:ln>
              <a:effectLst/>
            </c:spPr>
            <c:dLblPos val="ctr"/>
            <c:showVal val="1"/>
            <c:extLst>
              <c:ext xmlns:c15="http://schemas.microsoft.com/office/drawing/2012/chart" uri="{CE6537A1-D6FC-4f65-9D91-7224C49458BB}">
                <c15:showLeaderLines val="0"/>
              </c:ext>
            </c:extLst>
          </c:dLbls>
          <c:cat>
            <c:strRef>
              <c:f>人口構成比の推移!$B$28:$F$28</c:f>
              <c:strCache>
                <c:ptCount val="5"/>
                <c:pt idx="0">
                  <c:v>H47</c:v>
                </c:pt>
                <c:pt idx="1">
                  <c:v>H37</c:v>
                </c:pt>
                <c:pt idx="2">
                  <c:v>H27</c:v>
                </c:pt>
                <c:pt idx="3">
                  <c:v>H22</c:v>
                </c:pt>
                <c:pt idx="4">
                  <c:v>H17</c:v>
                </c:pt>
              </c:strCache>
            </c:strRef>
          </c:cat>
          <c:val>
            <c:numRef>
              <c:f>人口構成比の推移!$B$29:$F$29</c:f>
              <c:numCache>
                <c:formatCode>0.0_ </c:formatCode>
                <c:ptCount val="5"/>
                <c:pt idx="0">
                  <c:v>9.9</c:v>
                </c:pt>
                <c:pt idx="1">
                  <c:v>10.774150357184812</c:v>
                </c:pt>
                <c:pt idx="2">
                  <c:v>12.067298213330078</c:v>
                </c:pt>
                <c:pt idx="3">
                  <c:v>13.461626046376054</c:v>
                </c:pt>
                <c:pt idx="4">
                  <c:v>14.251717560675168</c:v>
                </c:pt>
              </c:numCache>
            </c:numRef>
          </c:val>
        </c:ser>
        <c:ser>
          <c:idx val="1"/>
          <c:order val="1"/>
          <c:tx>
            <c:strRef>
              <c:f>人口構成比の推移!$A$30</c:f>
              <c:strCache>
                <c:ptCount val="1"/>
                <c:pt idx="0">
                  <c:v>15歳～64歳（生産年齢人口）</c:v>
                </c:pt>
              </c:strCache>
            </c:strRef>
          </c:tx>
          <c:spPr>
            <a:solidFill>
              <a:srgbClr val="92D050"/>
            </a:solidFill>
          </c:spPr>
          <c:dLbls>
            <c:spPr>
              <a:noFill/>
              <a:ln>
                <a:noFill/>
              </a:ln>
              <a:effectLst/>
            </c:spPr>
            <c:dLblPos val="ctr"/>
            <c:showVal val="1"/>
            <c:extLst>
              <c:ext xmlns:c15="http://schemas.microsoft.com/office/drawing/2012/chart" uri="{CE6537A1-D6FC-4f65-9D91-7224C49458BB}">
                <c15:showLeaderLines val="0"/>
              </c:ext>
            </c:extLst>
          </c:dLbls>
          <c:cat>
            <c:strRef>
              <c:f>人口構成比の推移!$B$28:$F$28</c:f>
              <c:strCache>
                <c:ptCount val="5"/>
                <c:pt idx="0">
                  <c:v>H47</c:v>
                </c:pt>
                <c:pt idx="1">
                  <c:v>H37</c:v>
                </c:pt>
                <c:pt idx="2">
                  <c:v>H27</c:v>
                </c:pt>
                <c:pt idx="3">
                  <c:v>H22</c:v>
                </c:pt>
                <c:pt idx="4">
                  <c:v>H17</c:v>
                </c:pt>
              </c:strCache>
            </c:strRef>
          </c:cat>
          <c:val>
            <c:numRef>
              <c:f>人口構成比の推移!$B$30:$F$30</c:f>
              <c:numCache>
                <c:formatCode>0.0_ </c:formatCode>
                <c:ptCount val="5"/>
                <c:pt idx="0">
                  <c:v>57.041139156732726</c:v>
                </c:pt>
                <c:pt idx="1">
                  <c:v>60.2</c:v>
                </c:pt>
                <c:pt idx="2">
                  <c:v>59.749384257650995</c:v>
                </c:pt>
                <c:pt idx="3">
                  <c:v>61.697095196310315</c:v>
                </c:pt>
                <c:pt idx="4">
                  <c:v>64.391334764384752</c:v>
                </c:pt>
              </c:numCache>
            </c:numRef>
          </c:val>
        </c:ser>
        <c:ser>
          <c:idx val="2"/>
          <c:order val="2"/>
          <c:tx>
            <c:strRef>
              <c:f>人口構成比の推移!$A$31</c:f>
              <c:strCache>
                <c:ptCount val="1"/>
                <c:pt idx="0">
                  <c:v>65歳以上（老年人口）</c:v>
                </c:pt>
              </c:strCache>
            </c:strRef>
          </c:tx>
          <c:spPr>
            <a:solidFill>
              <a:schemeClr val="accent1">
                <a:lumMod val="90000"/>
              </a:schemeClr>
            </a:solidFill>
          </c:spPr>
          <c:dLbls>
            <c:spPr>
              <a:noFill/>
              <a:ln>
                <a:noFill/>
              </a:ln>
              <a:effectLst/>
            </c:spPr>
            <c:dLblPos val="ctr"/>
            <c:showVal val="1"/>
            <c:extLst>
              <c:ext xmlns:c15="http://schemas.microsoft.com/office/drawing/2012/chart" uri="{CE6537A1-D6FC-4f65-9D91-7224C49458BB}">
                <c15:showLeaderLines val="0"/>
              </c:ext>
            </c:extLst>
          </c:dLbls>
          <c:cat>
            <c:strRef>
              <c:f>人口構成比の推移!$B$28:$F$28</c:f>
              <c:strCache>
                <c:ptCount val="5"/>
                <c:pt idx="0">
                  <c:v>H47</c:v>
                </c:pt>
                <c:pt idx="1">
                  <c:v>H37</c:v>
                </c:pt>
                <c:pt idx="2">
                  <c:v>H27</c:v>
                </c:pt>
                <c:pt idx="3">
                  <c:v>H22</c:v>
                </c:pt>
                <c:pt idx="4">
                  <c:v>H17</c:v>
                </c:pt>
              </c:strCache>
            </c:strRef>
          </c:cat>
          <c:val>
            <c:numRef>
              <c:f>人口構成比の推移!$B$31:$F$31</c:f>
              <c:numCache>
                <c:formatCode>0.0_ </c:formatCode>
                <c:ptCount val="5"/>
                <c:pt idx="0">
                  <c:v>33.110110527987359</c:v>
                </c:pt>
                <c:pt idx="1">
                  <c:v>28.970789090152689</c:v>
                </c:pt>
                <c:pt idx="2">
                  <c:v>28.183317529018915</c:v>
                </c:pt>
                <c:pt idx="3">
                  <c:v>24.841278757313631</c:v>
                </c:pt>
                <c:pt idx="4">
                  <c:v>21.356947674940059</c:v>
                </c:pt>
              </c:numCache>
            </c:numRef>
          </c:val>
        </c:ser>
        <c:overlap val="100"/>
        <c:serLines/>
        <c:axId val="201842048"/>
        <c:axId val="201901184"/>
      </c:barChart>
      <c:catAx>
        <c:axId val="201842048"/>
        <c:scaling>
          <c:orientation val="minMax"/>
        </c:scaling>
        <c:axPos val="l"/>
        <c:numFmt formatCode="General" sourceLinked="1"/>
        <c:tickLblPos val="nextTo"/>
        <c:crossAx val="201901184"/>
        <c:crosses val="autoZero"/>
        <c:auto val="1"/>
        <c:lblAlgn val="ctr"/>
        <c:lblOffset val="0"/>
      </c:catAx>
      <c:valAx>
        <c:axId val="201901184"/>
        <c:scaling>
          <c:orientation val="minMax"/>
        </c:scaling>
        <c:axPos val="b"/>
        <c:majorGridlines/>
        <c:numFmt formatCode="0%" sourceLinked="1"/>
        <c:tickLblPos val="nextTo"/>
        <c:crossAx val="201842048"/>
        <c:crosses val="autoZero"/>
        <c:crossBetween val="between"/>
      </c:valAx>
    </c:plotArea>
    <c:legend>
      <c:legendPos val="b"/>
      <c:layout>
        <c:manualLayout>
          <c:xMode val="edge"/>
          <c:yMode val="edge"/>
          <c:x val="4.7268518518518515E-2"/>
          <c:y val="0.83197698412698418"/>
          <c:w val="0.86871527777780055"/>
          <c:h val="0.11762619047619655"/>
        </c:manualLayout>
      </c:layout>
    </c:legend>
    <c:plotVisOnly val="1"/>
    <c:dispBlanksAs val="gap"/>
  </c:chart>
  <c:spPr>
    <a:noFill/>
    <a:ln>
      <a:noFill/>
    </a:ln>
  </c:spPr>
  <c:txPr>
    <a:bodyPr/>
    <a:lstStyle/>
    <a:p>
      <a:pPr>
        <a:defRPr sz="800">
          <a:latin typeface="ＭＳ ゴシック" pitchFamily="49" charset="-128"/>
          <a:ea typeface="ＭＳ ゴシック" pitchFamily="49" charset="-128"/>
        </a:defRPr>
      </a:pPr>
      <a:endParaRPr lang="ja-JP"/>
    </a:p>
  </c:txPr>
  <c:externalData r:id="rId2"/>
</c:chartSpace>
</file>

<file path=ppt/charts/chart57.xml><?xml version="1.0" encoding="utf-8"?>
<c:chartSpace xmlns:c="http://schemas.openxmlformats.org/drawingml/2006/chart" xmlns:a="http://schemas.openxmlformats.org/drawingml/2006/main" xmlns:r="http://schemas.openxmlformats.org/officeDocument/2006/relationships">
  <c:date1904 val="1"/>
  <c:lang val="ja-JP"/>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4263569583034191"/>
          <c:y val="0.1116657672956976"/>
          <c:w val="0.7496202519280758"/>
          <c:h val="0.68586903042520064"/>
        </c:manualLayout>
      </c:layout>
      <c:barChart>
        <c:barDir val="col"/>
        <c:grouping val="stacked"/>
        <c:ser>
          <c:idx val="0"/>
          <c:order val="0"/>
          <c:tx>
            <c:strRef>
              <c:f>世帯数と１世帯あたり人員!$A$32</c:f>
              <c:strCache>
                <c:ptCount val="1"/>
                <c:pt idx="0">
                  <c:v>高齢単身世帯</c:v>
                </c:pt>
              </c:strCache>
            </c:strRef>
          </c:tx>
          <c:spPr>
            <a:solidFill>
              <a:schemeClr val="accent6">
                <a:lumMod val="40000"/>
                <a:lumOff val="60000"/>
              </a:schemeClr>
            </a:solidFill>
            <a:ln>
              <a:solidFill>
                <a:schemeClr val="bg1"/>
              </a:solidFill>
            </a:ln>
          </c:spPr>
          <c:dLbls>
            <c:numFmt formatCode="#,##0_);[Red]\(#,##0\)" sourceLinked="0"/>
            <c:spPr>
              <a:noFill/>
              <a:ln>
                <a:noFill/>
              </a:ln>
              <a:effectLst/>
            </c:spPr>
            <c:txPr>
              <a:bodyPr/>
              <a:lstStyle/>
              <a:p>
                <a:pPr>
                  <a:defRPr sz="800">
                    <a:solidFill>
                      <a:schemeClr val="tx1"/>
                    </a:solidFill>
                    <a:latin typeface="ＭＳ ゴシック" panose="020B0609070205080204" pitchFamily="49" charset="-128"/>
                    <a:ea typeface="ＭＳ ゴシック" panose="020B0609070205080204" pitchFamily="49" charset="-128"/>
                  </a:defRPr>
                </a:pPr>
                <a:endParaRPr lang="ja-JP"/>
              </a:p>
            </c:txPr>
            <c:dLblPos val="ctr"/>
            <c:showVal val="1"/>
            <c:extLst>
              <c:ext xmlns:c15="http://schemas.microsoft.com/office/drawing/2012/chart" uri="{CE6537A1-D6FC-4f65-9D91-7224C49458BB}">
                <c15:showLeaderLines val="0"/>
              </c:ext>
            </c:extLst>
          </c:dLbls>
          <c:cat>
            <c:strRef>
              <c:f>世帯数と１世帯あたり人員!$B$31:$E$31</c:f>
              <c:strCache>
                <c:ptCount val="4"/>
                <c:pt idx="0">
                  <c:v>H12</c:v>
                </c:pt>
                <c:pt idx="1">
                  <c:v>H17</c:v>
                </c:pt>
                <c:pt idx="2">
                  <c:v>H22</c:v>
                </c:pt>
                <c:pt idx="3">
                  <c:v>H27</c:v>
                </c:pt>
              </c:strCache>
            </c:strRef>
          </c:cat>
          <c:val>
            <c:numRef>
              <c:f>世帯数と１世帯あたり人員!$B$32:$E$32</c:f>
              <c:numCache>
                <c:formatCode>#,##0_);[Red]\(#,##0\)</c:formatCode>
                <c:ptCount val="4"/>
                <c:pt idx="0">
                  <c:v>13323</c:v>
                </c:pt>
                <c:pt idx="1">
                  <c:v>17494</c:v>
                </c:pt>
                <c:pt idx="2">
                  <c:v>21759</c:v>
                </c:pt>
                <c:pt idx="3">
                  <c:v>24756</c:v>
                </c:pt>
              </c:numCache>
            </c:numRef>
          </c:val>
        </c:ser>
        <c:ser>
          <c:idx val="1"/>
          <c:order val="1"/>
          <c:tx>
            <c:strRef>
              <c:f>世帯数と１世帯あたり人員!$A$33</c:f>
              <c:strCache>
                <c:ptCount val="1"/>
                <c:pt idx="0">
                  <c:v>高齢夫婦世帯</c:v>
                </c:pt>
              </c:strCache>
            </c:strRef>
          </c:tx>
          <c:spPr>
            <a:solidFill>
              <a:srgbClr val="92D050"/>
            </a:solidFill>
            <a:ln>
              <a:solidFill>
                <a:schemeClr val="bg1"/>
              </a:solidFill>
            </a:ln>
          </c:spPr>
          <c:dLbls>
            <c:spPr>
              <a:noFill/>
              <a:ln>
                <a:noFill/>
              </a:ln>
              <a:effectLst/>
            </c:spPr>
            <c:txPr>
              <a:bodyPr/>
              <a:lstStyle/>
              <a:p>
                <a:pPr>
                  <a:defRPr sz="800">
                    <a:solidFill>
                      <a:schemeClr val="tx1"/>
                    </a:solidFill>
                    <a:latin typeface="ＭＳ ゴシック" panose="020B0609070205080204" pitchFamily="49" charset="-128"/>
                    <a:ea typeface="ＭＳ ゴシック" panose="020B0609070205080204" pitchFamily="49" charset="-128"/>
                  </a:defRPr>
                </a:pPr>
                <a:endParaRPr lang="ja-JP"/>
              </a:p>
            </c:txPr>
            <c:dLblPos val="ctr"/>
            <c:showVal val="1"/>
            <c:extLst>
              <c:ext xmlns:c15="http://schemas.microsoft.com/office/drawing/2012/chart" uri="{CE6537A1-D6FC-4f65-9D91-7224C49458BB}">
                <c15:showLeaderLines val="0"/>
              </c:ext>
            </c:extLst>
          </c:dLbls>
          <c:cat>
            <c:strRef>
              <c:f>世帯数と１世帯あたり人員!$B$31:$E$31</c:f>
              <c:strCache>
                <c:ptCount val="4"/>
                <c:pt idx="0">
                  <c:v>H12</c:v>
                </c:pt>
                <c:pt idx="1">
                  <c:v>H17</c:v>
                </c:pt>
                <c:pt idx="2">
                  <c:v>H22</c:v>
                </c:pt>
                <c:pt idx="3">
                  <c:v>H27</c:v>
                </c:pt>
              </c:strCache>
            </c:strRef>
          </c:cat>
          <c:val>
            <c:numRef>
              <c:f>世帯数と１世帯あたり人員!$B$33:$E$33</c:f>
              <c:numCache>
                <c:formatCode>#,##0_);[Red]\(#,##0\)</c:formatCode>
                <c:ptCount val="4"/>
                <c:pt idx="0">
                  <c:v>8789</c:v>
                </c:pt>
                <c:pt idx="1">
                  <c:v>11691</c:v>
                </c:pt>
                <c:pt idx="2">
                  <c:v>13279</c:v>
                </c:pt>
                <c:pt idx="3">
                  <c:v>14042</c:v>
                </c:pt>
              </c:numCache>
            </c:numRef>
          </c:val>
        </c:ser>
        <c:ser>
          <c:idx val="2"/>
          <c:order val="2"/>
          <c:tx>
            <c:strRef>
              <c:f>世帯数と１世帯あたり人員!$A$34</c:f>
              <c:strCache>
                <c:ptCount val="1"/>
                <c:pt idx="0">
                  <c:v>その他世帯</c:v>
                </c:pt>
              </c:strCache>
            </c:strRef>
          </c:tx>
          <c:spPr>
            <a:solidFill>
              <a:schemeClr val="accent1">
                <a:lumMod val="90000"/>
              </a:schemeClr>
            </a:solidFill>
            <a:ln>
              <a:solidFill>
                <a:schemeClr val="bg1"/>
              </a:solidFill>
            </a:ln>
          </c:spPr>
          <c:dLbls>
            <c:dLbl>
              <c:idx val="2"/>
              <c:layout>
                <c:manualLayout>
                  <c:x val="0"/>
                  <c:y val="-6.0469471646007994E-2"/>
                </c:manualLayout>
              </c:layout>
              <c:dLblPos val="ctr"/>
              <c:showVal val="1"/>
              <c:extLst>
                <c:ext xmlns:c15="http://schemas.microsoft.com/office/drawing/2012/chart" uri="{CE6537A1-D6FC-4f65-9D91-7224C49458BB}"/>
              </c:extLst>
            </c:dLbl>
            <c:spPr>
              <a:noFill/>
              <a:ln>
                <a:noFill/>
              </a:ln>
              <a:effectLst/>
            </c:spPr>
            <c:txPr>
              <a:bodyPr/>
              <a:lstStyle/>
              <a:p>
                <a:pPr>
                  <a:defRPr sz="800">
                    <a:solidFill>
                      <a:schemeClr val="tx1"/>
                    </a:solidFill>
                    <a:latin typeface="ＭＳ ゴシック" panose="020B0609070205080204" pitchFamily="49" charset="-128"/>
                    <a:ea typeface="ＭＳ ゴシック" panose="020B0609070205080204" pitchFamily="49" charset="-128"/>
                  </a:defRPr>
                </a:pPr>
                <a:endParaRPr lang="ja-JP"/>
              </a:p>
            </c:txPr>
            <c:dLblPos val="ctr"/>
            <c:showVal val="1"/>
            <c:extLst>
              <c:ext xmlns:c15="http://schemas.microsoft.com/office/drawing/2012/chart" uri="{CE6537A1-D6FC-4f65-9D91-7224C49458BB}">
                <c15:showLeaderLines val="0"/>
              </c:ext>
            </c:extLst>
          </c:dLbls>
          <c:cat>
            <c:strRef>
              <c:f>世帯数と１世帯あたり人員!$B$31:$E$31</c:f>
              <c:strCache>
                <c:ptCount val="4"/>
                <c:pt idx="0">
                  <c:v>H12</c:v>
                </c:pt>
                <c:pt idx="1">
                  <c:v>H17</c:v>
                </c:pt>
                <c:pt idx="2">
                  <c:v>H22</c:v>
                </c:pt>
                <c:pt idx="3">
                  <c:v>H27</c:v>
                </c:pt>
              </c:strCache>
            </c:strRef>
          </c:cat>
          <c:val>
            <c:numRef>
              <c:f>世帯数と１世帯あたり人員!$B$34:$E$34</c:f>
              <c:numCache>
                <c:formatCode>#,##0_);[Red]\(#,##0\)</c:formatCode>
                <c:ptCount val="4"/>
                <c:pt idx="0">
                  <c:v>118545</c:v>
                </c:pt>
                <c:pt idx="1">
                  <c:v>113709</c:v>
                </c:pt>
                <c:pt idx="2">
                  <c:v>111414</c:v>
                </c:pt>
                <c:pt idx="3">
                  <c:v>107959</c:v>
                </c:pt>
              </c:numCache>
            </c:numRef>
          </c:val>
        </c:ser>
        <c:dLbls>
          <c:showVal val="1"/>
        </c:dLbls>
        <c:gapWidth val="80"/>
        <c:overlap val="100"/>
        <c:serLines/>
        <c:axId val="201760128"/>
        <c:axId val="201991296"/>
      </c:barChart>
      <c:lineChart>
        <c:grouping val="standard"/>
        <c:ser>
          <c:idx val="3"/>
          <c:order val="3"/>
          <c:tx>
            <c:strRef>
              <c:f>世帯数と１世帯あたり人員!$A$35</c:f>
              <c:strCache>
                <c:ptCount val="1"/>
              </c:strCache>
            </c:strRef>
          </c:tx>
          <c:spPr>
            <a:ln>
              <a:noFill/>
            </a:ln>
          </c:spPr>
          <c:marker>
            <c:symbol val="none"/>
          </c:marker>
          <c:dLbls>
            <c:dLbl>
              <c:idx val="0"/>
              <c:layout>
                <c:manualLayout>
                  <c:x val="-8.9022228083288746E-2"/>
                  <c:y val="-8.0625962194689441E-2"/>
                </c:manualLayout>
              </c:layout>
              <c:dLblPos val="r"/>
              <c:showVal val="1"/>
              <c:extLst>
                <c:ext xmlns:c15="http://schemas.microsoft.com/office/drawing/2012/chart" uri="{CE6537A1-D6FC-4f65-9D91-7224C49458BB}"/>
              </c:extLst>
            </c:dLbl>
            <c:dLbl>
              <c:idx val="1"/>
              <c:layout>
                <c:manualLayout>
                  <c:x val="-8.9022228083288746E-2"/>
                  <c:y val="-4.031298109734302E-2"/>
                </c:manualLayout>
              </c:layout>
              <c:dLblPos val="r"/>
              <c:showVal val="1"/>
              <c:extLst>
                <c:ext xmlns:c15="http://schemas.microsoft.com/office/drawing/2012/chart" uri="{CE6537A1-D6FC-4f65-9D91-7224C49458BB}"/>
              </c:extLst>
            </c:dLbl>
            <c:dLbl>
              <c:idx val="2"/>
              <c:layout>
                <c:manualLayout>
                  <c:x val="-8.9022228083288746E-2"/>
                  <c:y val="-2.5195613185836602E-2"/>
                </c:manualLayout>
              </c:layout>
              <c:dLblPos val="r"/>
              <c:showVal val="1"/>
              <c:extLst>
                <c:ext xmlns:c15="http://schemas.microsoft.com/office/drawing/2012/chart" uri="{CE6537A1-D6FC-4f65-9D91-7224C49458BB}"/>
              </c:extLst>
            </c:dLbl>
            <c:dLbl>
              <c:idx val="3"/>
              <c:layout>
                <c:manualLayout>
                  <c:x val="-8.9022228083288746E-2"/>
                  <c:y val="-2.5195613185836602E-2"/>
                </c:manualLayout>
              </c:layout>
              <c:dLblPos val="r"/>
              <c:showVal val="1"/>
              <c:extLst>
                <c:ext xmlns:c15="http://schemas.microsoft.com/office/drawing/2012/chart" uri="{CE6537A1-D6FC-4f65-9D91-7224C49458BB}"/>
              </c:extLst>
            </c:dLbl>
            <c:spPr>
              <a:ln>
                <a:solidFill>
                  <a:srgbClr val="FF0000"/>
                </a:solidFill>
              </a:ln>
            </c:spPr>
            <c:txPr>
              <a:bodyPr/>
              <a:lstStyle/>
              <a:p>
                <a:pPr>
                  <a:defRPr sz="800">
                    <a:latin typeface="ＭＳ ゴシック" pitchFamily="49" charset="-128"/>
                    <a:ea typeface="ＭＳ ゴシック" pitchFamily="49" charset="-128"/>
                  </a:defRPr>
                </a:pPr>
                <a:endParaRPr lang="ja-JP"/>
              </a:p>
            </c:txPr>
            <c:dLblPos val="ctr"/>
            <c:showVal val="1"/>
            <c:extLst>
              <c:ext xmlns:c15="http://schemas.microsoft.com/office/drawing/2012/chart" uri="{CE6537A1-D6FC-4f65-9D91-7224C49458BB}">
                <c15:showLeaderLines val="0"/>
              </c:ext>
            </c:extLst>
          </c:dLbls>
          <c:cat>
            <c:strRef>
              <c:f>世帯数と１世帯あたり人員!$B$31:$E$31</c:f>
              <c:strCache>
                <c:ptCount val="4"/>
                <c:pt idx="0">
                  <c:v>H12</c:v>
                </c:pt>
                <c:pt idx="1">
                  <c:v>H17</c:v>
                </c:pt>
                <c:pt idx="2">
                  <c:v>H22</c:v>
                </c:pt>
                <c:pt idx="3">
                  <c:v>H27</c:v>
                </c:pt>
              </c:strCache>
            </c:strRef>
          </c:cat>
          <c:val>
            <c:numRef>
              <c:f>世帯数と１世帯あたり人員!$B$35:$E$35</c:f>
              <c:numCache>
                <c:formatCode>#,##0_);[Red]\(#,##0\)</c:formatCode>
                <c:ptCount val="4"/>
                <c:pt idx="0">
                  <c:v>140657</c:v>
                </c:pt>
                <c:pt idx="1">
                  <c:v>142894</c:v>
                </c:pt>
                <c:pt idx="2">
                  <c:v>146452</c:v>
                </c:pt>
                <c:pt idx="3">
                  <c:v>146757</c:v>
                </c:pt>
              </c:numCache>
            </c:numRef>
          </c:val>
        </c:ser>
        <c:dLbls>
          <c:showVal val="1"/>
        </c:dLbls>
        <c:marker val="1"/>
        <c:axId val="201760128"/>
        <c:axId val="201991296"/>
      </c:lineChart>
      <c:lineChart>
        <c:grouping val="standard"/>
        <c:ser>
          <c:idx val="4"/>
          <c:order val="4"/>
          <c:tx>
            <c:strRef>
              <c:f>世帯数と１世帯あたり人員!$A$36</c:f>
              <c:strCache>
                <c:ptCount val="1"/>
                <c:pt idx="0">
                  <c:v>１世帯当たりの人員</c:v>
                </c:pt>
              </c:strCache>
            </c:strRef>
          </c:tx>
          <c:spPr>
            <a:ln w="19050">
              <a:solidFill>
                <a:schemeClr val="tx2"/>
              </a:solidFill>
            </a:ln>
          </c:spPr>
          <c:marker>
            <c:symbol val="square"/>
            <c:size val="7"/>
            <c:spPr>
              <a:solidFill>
                <a:srgbClr val="FFFF00"/>
              </a:solidFill>
              <a:ln w="19050">
                <a:solidFill>
                  <a:schemeClr val="tx2"/>
                </a:solidFill>
              </a:ln>
            </c:spPr>
          </c:marker>
          <c:dLbls>
            <c:dLbl>
              <c:idx val="0"/>
              <c:layout>
                <c:manualLayout>
                  <c:x val="-7.5598561108913914E-2"/>
                  <c:y val="5.0391226371673134E-2"/>
                </c:manualLayout>
              </c:layout>
              <c:dLblPos val="r"/>
              <c:showVal val="1"/>
              <c:extLst>
                <c:ext xmlns:c15="http://schemas.microsoft.com/office/drawing/2012/chart" uri="{CE6537A1-D6FC-4f65-9D91-7224C49458BB}"/>
              </c:extLst>
            </c:dLbl>
            <c:dLbl>
              <c:idx val="1"/>
              <c:layout>
                <c:manualLayout>
                  <c:x val="-1.9384246438183261E-3"/>
                  <c:y val="0"/>
                </c:manualLayout>
              </c:layout>
              <c:dLblPos val="r"/>
              <c:showVal val="1"/>
              <c:extLst>
                <c:ext xmlns:c15="http://schemas.microsoft.com/office/drawing/2012/chart" uri="{CE6537A1-D6FC-4f65-9D91-7224C49458BB}"/>
              </c:extLst>
            </c:dLbl>
            <c:dLbl>
              <c:idx val="2"/>
              <c:layout>
                <c:manualLayout>
                  <c:x val="-1.3568972506728021E-2"/>
                  <c:y val="-1.5117367911501874E-2"/>
                </c:manualLayout>
              </c:layout>
              <c:dLblPos val="r"/>
              <c:showVal val="1"/>
              <c:extLst>
                <c:ext xmlns:c15="http://schemas.microsoft.com/office/drawing/2012/chart" uri="{CE6537A1-D6FC-4f65-9D91-7224C49458BB}"/>
              </c:extLst>
            </c:dLbl>
            <c:dLbl>
              <c:idx val="3"/>
              <c:layout>
                <c:manualLayout>
                  <c:x val="-3.6830068232547482E-2"/>
                  <c:y val="-5.0391226371673134E-2"/>
                </c:manualLayout>
              </c:layout>
              <c:dLblPos val="r"/>
              <c:showVal val="1"/>
              <c:extLst>
                <c:ext xmlns:c15="http://schemas.microsoft.com/office/drawing/2012/chart" uri="{CE6537A1-D6FC-4f65-9D91-7224C49458BB}"/>
              </c:extLst>
            </c:dLbl>
            <c:spPr>
              <a:noFill/>
              <a:ln>
                <a:noFill/>
              </a:ln>
              <a:effectLst/>
            </c:spPr>
            <c:txPr>
              <a:bodyPr/>
              <a:lstStyle/>
              <a:p>
                <a:pPr>
                  <a:defRPr sz="800">
                    <a:latin typeface="ＭＳ ゴシック" panose="020B0609070205080204" pitchFamily="49" charset="-128"/>
                    <a:ea typeface="ＭＳ ゴシック" panose="020B0609070205080204" pitchFamily="49" charset="-128"/>
                  </a:defRPr>
                </a:pPr>
                <a:endParaRPr lang="ja-JP"/>
              </a:p>
            </c:txPr>
            <c:dLblPos val="ctr"/>
            <c:showVal val="1"/>
            <c:extLst>
              <c:ext xmlns:c15="http://schemas.microsoft.com/office/drawing/2012/chart" uri="{CE6537A1-D6FC-4f65-9D91-7224C49458BB}">
                <c15:showLeaderLines val="0"/>
              </c:ext>
            </c:extLst>
          </c:dLbls>
          <c:cat>
            <c:strRef>
              <c:f>世帯数と１世帯あたり人員!$B$31:$E$31</c:f>
              <c:strCache>
                <c:ptCount val="4"/>
                <c:pt idx="0">
                  <c:v>H12</c:v>
                </c:pt>
                <c:pt idx="1">
                  <c:v>H17</c:v>
                </c:pt>
                <c:pt idx="2">
                  <c:v>H22</c:v>
                </c:pt>
                <c:pt idx="3">
                  <c:v>H27</c:v>
                </c:pt>
              </c:strCache>
            </c:strRef>
          </c:cat>
          <c:val>
            <c:numRef>
              <c:f>世帯数と１世帯あたり人員!$B$36:$E$36</c:f>
              <c:numCache>
                <c:formatCode>0.00_ </c:formatCode>
                <c:ptCount val="4"/>
                <c:pt idx="0">
                  <c:v>2.408177339201035</c:v>
                </c:pt>
                <c:pt idx="1">
                  <c:v>2.3161854241604325</c:v>
                </c:pt>
                <c:pt idx="2">
                  <c:v>2.2299456477207551</c:v>
                </c:pt>
                <c:pt idx="3">
                  <c:v>2.1607827905994292</c:v>
                </c:pt>
              </c:numCache>
            </c:numRef>
          </c:val>
        </c:ser>
        <c:dLbls>
          <c:showVal val="1"/>
        </c:dLbls>
        <c:marker val="1"/>
        <c:axId val="201992832"/>
        <c:axId val="202002816"/>
      </c:lineChart>
      <c:catAx>
        <c:axId val="201760128"/>
        <c:scaling>
          <c:orientation val="minMax"/>
        </c:scaling>
        <c:axPos val="b"/>
        <c:numFmt formatCode="General" sourceLinked="1"/>
        <c:tickLblPos val="nextTo"/>
        <c:txPr>
          <a:bodyPr/>
          <a:lstStyle/>
          <a:p>
            <a:pPr>
              <a:defRPr sz="800">
                <a:latin typeface="ＭＳ ゴシック" panose="020B0609070205080204" pitchFamily="49" charset="-128"/>
                <a:ea typeface="ＭＳ ゴシック" panose="020B0609070205080204" pitchFamily="49" charset="-128"/>
              </a:defRPr>
            </a:pPr>
            <a:endParaRPr lang="ja-JP"/>
          </a:p>
        </c:txPr>
        <c:crossAx val="201991296"/>
        <c:crosses val="autoZero"/>
        <c:auto val="1"/>
        <c:lblAlgn val="ctr"/>
        <c:lblOffset val="100"/>
      </c:catAx>
      <c:valAx>
        <c:axId val="201991296"/>
        <c:scaling>
          <c:orientation val="minMax"/>
        </c:scaling>
        <c:axPos val="l"/>
        <c:majorGridlines/>
        <c:numFmt formatCode="#,##0_);[Red]\(#,##0\)" sourceLinked="0"/>
        <c:tickLblPos val="nextTo"/>
        <c:txPr>
          <a:bodyPr/>
          <a:lstStyle/>
          <a:p>
            <a:pPr>
              <a:defRPr sz="700">
                <a:latin typeface="ＭＳ Ｐゴシック" pitchFamily="50" charset="-128"/>
                <a:ea typeface="ＭＳ Ｐゴシック" pitchFamily="50" charset="-128"/>
              </a:defRPr>
            </a:pPr>
            <a:endParaRPr lang="ja-JP"/>
          </a:p>
        </c:txPr>
        <c:crossAx val="201760128"/>
        <c:crosses val="autoZero"/>
        <c:crossBetween val="between"/>
        <c:majorUnit val="20000"/>
      </c:valAx>
      <c:catAx>
        <c:axId val="201992832"/>
        <c:scaling>
          <c:orientation val="minMax"/>
        </c:scaling>
        <c:delete val="1"/>
        <c:axPos val="b"/>
        <c:numFmt formatCode="General" sourceLinked="1"/>
        <c:tickLblPos val="none"/>
        <c:crossAx val="202002816"/>
        <c:crosses val="autoZero"/>
        <c:auto val="1"/>
        <c:lblAlgn val="ctr"/>
        <c:lblOffset val="100"/>
      </c:catAx>
      <c:valAx>
        <c:axId val="202002816"/>
        <c:scaling>
          <c:orientation val="minMax"/>
        </c:scaling>
        <c:axPos val="r"/>
        <c:numFmt formatCode="0.00_ " sourceLinked="1"/>
        <c:tickLblPos val="nextTo"/>
        <c:txPr>
          <a:bodyPr/>
          <a:lstStyle/>
          <a:p>
            <a:pPr>
              <a:defRPr sz="700">
                <a:latin typeface="ＭＳ Ｐゴシック" pitchFamily="50" charset="-128"/>
                <a:ea typeface="ＭＳ Ｐゴシック" pitchFamily="50" charset="-128"/>
              </a:defRPr>
            </a:pPr>
            <a:endParaRPr lang="ja-JP"/>
          </a:p>
        </c:txPr>
        <c:crossAx val="201992832"/>
        <c:crosses val="max"/>
        <c:crossBetween val="between"/>
      </c:valAx>
    </c:plotArea>
    <c:legend>
      <c:legendPos val="b"/>
      <c:legendEntry>
        <c:idx val="3"/>
        <c:delete val="1"/>
      </c:legendEntry>
      <c:layout>
        <c:manualLayout>
          <c:xMode val="edge"/>
          <c:yMode val="edge"/>
          <c:x val="3.0028792474394692E-2"/>
          <c:y val="0.86600972907772167"/>
          <c:w val="0.8126165785642766"/>
          <c:h val="0.11330249019949648"/>
        </c:manualLayout>
      </c:layout>
      <c:txPr>
        <a:bodyPr/>
        <a:lstStyle/>
        <a:p>
          <a:pPr>
            <a:defRPr sz="800">
              <a:latin typeface="ＭＳ ゴシック" panose="020B0609070205080204" pitchFamily="49" charset="-128"/>
              <a:ea typeface="ＭＳ ゴシック" panose="020B0609070205080204" pitchFamily="49" charset="-128"/>
            </a:defRPr>
          </a:pPr>
          <a:endParaRPr lang="ja-JP"/>
        </a:p>
      </c:txPr>
    </c:legend>
    <c:plotVisOnly val="1"/>
    <c:dispBlanksAs val="gap"/>
  </c:chart>
  <c:externalData r:id="rId2"/>
  <c:userShapes r:id="rId3"/>
</c:chartSpace>
</file>

<file path=ppt/charts/chart58.xml><?xml version="1.0" encoding="utf-8"?>
<c:chartSpace xmlns:c="http://schemas.openxmlformats.org/drawingml/2006/chart" xmlns:a="http://schemas.openxmlformats.org/drawingml/2006/main" xmlns:r="http://schemas.openxmlformats.org/officeDocument/2006/relationships">
  <c:lang val="ja-JP"/>
  <c:clrMapOvr bg1="lt1" tx1="dk1" bg2="lt2" tx2="dk2" accent1="accent1" accent2="accent2" accent3="accent3" accent4="accent4" accent5="accent5" accent6="accent6" hlink="hlink" folHlink="folHlink"/>
  <c:chart>
    <c:autoTitleDeleted val="1"/>
    <c:plotArea>
      <c:layout/>
      <c:barChart>
        <c:barDir val="col"/>
        <c:grouping val="stacked"/>
        <c:ser>
          <c:idx val="0"/>
          <c:order val="0"/>
          <c:tx>
            <c:strRef>
              <c:f>産業別就業者数の推移!$A$31</c:f>
              <c:strCache>
                <c:ptCount val="1"/>
                <c:pt idx="0">
                  <c:v>第一次産業</c:v>
                </c:pt>
              </c:strCache>
            </c:strRef>
          </c:tx>
          <c:dLbls>
            <c:dLbl>
              <c:idx val="0"/>
              <c:layout>
                <c:manualLayout>
                  <c:x val="0"/>
                  <c:y val="-1.6963456491016573E-2"/>
                </c:manualLayout>
              </c:layout>
              <c:dLblPos val="ctr"/>
              <c:showVal val="1"/>
              <c:extLst>
                <c:ext xmlns:c15="http://schemas.microsoft.com/office/drawing/2012/chart" uri="{CE6537A1-D6FC-4f65-9D91-7224C49458BB}"/>
              </c:extLst>
            </c:dLbl>
            <c:dLbl>
              <c:idx val="1"/>
              <c:layout>
                <c:manualLayout>
                  <c:x val="0"/>
                  <c:y val="-1.6984723063464296E-2"/>
                </c:manualLayout>
              </c:layout>
              <c:dLblPos val="ctr"/>
              <c:showVal val="1"/>
              <c:extLst>
                <c:ext xmlns:c15="http://schemas.microsoft.com/office/drawing/2012/chart" uri="{CE6537A1-D6FC-4f65-9D91-7224C49458BB}"/>
              </c:extLst>
            </c:dLbl>
            <c:dLbl>
              <c:idx val="2"/>
              <c:layout>
                <c:manualLayout>
                  <c:x val="0"/>
                  <c:y val="-1.3526616865199539E-2"/>
                </c:manualLayout>
              </c:layout>
              <c:dLblPos val="ctr"/>
              <c:showVal val="1"/>
              <c:extLst>
                <c:ext xmlns:c15="http://schemas.microsoft.com/office/drawing/2012/chart" uri="{CE6537A1-D6FC-4f65-9D91-7224C49458BB}"/>
              </c:extLst>
            </c:dLbl>
            <c:dLbl>
              <c:idx val="3"/>
              <c:layout>
                <c:manualLayout>
                  <c:x val="0"/>
                  <c:y val="-1.3485429705903208E-2"/>
                </c:manualLayout>
              </c:layout>
              <c:dLblPos val="ctr"/>
              <c:showVal val="1"/>
              <c:extLst>
                <c:ext xmlns:c15="http://schemas.microsoft.com/office/drawing/2012/chart" uri="{CE6537A1-D6FC-4f65-9D91-7224C49458BB}"/>
              </c:extLst>
            </c:dLbl>
            <c:spPr>
              <a:noFill/>
              <a:ln>
                <a:noFill/>
              </a:ln>
              <a:effectLst/>
            </c:spPr>
            <c:txPr>
              <a:bodyPr/>
              <a:lstStyle/>
              <a:p>
                <a:pPr>
                  <a:defRPr sz="800">
                    <a:solidFill>
                      <a:sysClr val="windowText" lastClr="000000"/>
                    </a:solidFill>
                    <a:latin typeface="ＭＳ ゴシック" panose="020B0609070205080204" pitchFamily="49" charset="-128"/>
                    <a:ea typeface="ＭＳ ゴシック" panose="020B0609070205080204" pitchFamily="49" charset="-128"/>
                  </a:defRPr>
                </a:pPr>
                <a:endParaRPr lang="ja-JP"/>
              </a:p>
            </c:txPr>
            <c:dLblPos val="inBase"/>
            <c:showVal val="1"/>
            <c:extLst>
              <c:ext xmlns:c15="http://schemas.microsoft.com/office/drawing/2012/chart" uri="{CE6537A1-D6FC-4f65-9D91-7224C49458BB}">
                <c15:showLeaderLines val="0"/>
              </c:ext>
            </c:extLst>
          </c:dLbls>
          <c:cat>
            <c:strRef>
              <c:f>産業別就業者数の推移!$B$30:$E$30</c:f>
              <c:strCache>
                <c:ptCount val="4"/>
                <c:pt idx="0">
                  <c:v>H12</c:v>
                </c:pt>
                <c:pt idx="1">
                  <c:v>H17</c:v>
                </c:pt>
                <c:pt idx="2">
                  <c:v>H22</c:v>
                </c:pt>
                <c:pt idx="3">
                  <c:v>H27</c:v>
                </c:pt>
              </c:strCache>
            </c:strRef>
          </c:cat>
          <c:val>
            <c:numRef>
              <c:f>産業別就業者数の推移!$B$31:$E$31</c:f>
              <c:numCache>
                <c:formatCode>General</c:formatCode>
                <c:ptCount val="4"/>
                <c:pt idx="0">
                  <c:v>354</c:v>
                </c:pt>
                <c:pt idx="1">
                  <c:v>326</c:v>
                </c:pt>
                <c:pt idx="2">
                  <c:v>269</c:v>
                </c:pt>
                <c:pt idx="3">
                  <c:v>283</c:v>
                </c:pt>
              </c:numCache>
            </c:numRef>
          </c:val>
        </c:ser>
        <c:ser>
          <c:idx val="1"/>
          <c:order val="1"/>
          <c:tx>
            <c:strRef>
              <c:f>産業別就業者数の推移!$A$32</c:f>
              <c:strCache>
                <c:ptCount val="1"/>
                <c:pt idx="0">
                  <c:v>第二次産業</c:v>
                </c:pt>
              </c:strCache>
            </c:strRef>
          </c:tx>
          <c:spPr>
            <a:solidFill>
              <a:srgbClr val="92D050"/>
            </a:solidFill>
          </c:spPr>
          <c:dLbls>
            <c:dLbl>
              <c:idx val="1"/>
              <c:layout>
                <c:manualLayout>
                  <c:x val="0"/>
                  <c:y val="-1.6452251160912621E-2"/>
                </c:manualLayout>
              </c:layout>
              <c:dLblPos val="ctr"/>
              <c:showVal val="1"/>
              <c:extLst>
                <c:ext xmlns:c15="http://schemas.microsoft.com/office/drawing/2012/chart" uri="{CE6537A1-D6FC-4f65-9D91-7224C49458BB}"/>
              </c:extLst>
            </c:dLbl>
            <c:dLbl>
              <c:idx val="2"/>
              <c:layout>
                <c:manualLayout>
                  <c:x val="0"/>
                  <c:y val="-1.4989164815936481E-2"/>
                </c:manualLayout>
              </c:layout>
              <c:dLblPos val="ctr"/>
              <c:showVal val="1"/>
              <c:extLst>
                <c:ext xmlns:c15="http://schemas.microsoft.com/office/drawing/2012/chart" uri="{CE6537A1-D6FC-4f65-9D91-7224C49458BB}"/>
              </c:extLst>
            </c:dLbl>
            <c:dLbl>
              <c:idx val="3"/>
              <c:layout>
                <c:manualLayout>
                  <c:x val="0"/>
                  <c:y val="-1.3243421495390774E-2"/>
                </c:manualLayout>
              </c:layout>
              <c:dLblPos val="ctr"/>
              <c:showVal val="1"/>
              <c:extLst>
                <c:ext xmlns:c15="http://schemas.microsoft.com/office/drawing/2012/chart" uri="{CE6537A1-D6FC-4f65-9D91-7224C49458BB}"/>
              </c:extLst>
            </c:dLbl>
            <c:numFmt formatCode="#,##0_);[Red]\(#,##0\)" sourceLinked="0"/>
            <c:spPr>
              <a:noFill/>
              <a:ln>
                <a:noFill/>
              </a:ln>
              <a:effectLst/>
            </c:spPr>
            <c:txPr>
              <a:bodyPr/>
              <a:lstStyle/>
              <a:p>
                <a:pPr>
                  <a:defRPr sz="800">
                    <a:solidFill>
                      <a:schemeClr val="tx1"/>
                    </a:solidFill>
                    <a:latin typeface="ＭＳ ゴシック" panose="020B0609070205080204" pitchFamily="49" charset="-128"/>
                    <a:ea typeface="ＭＳ ゴシック" panose="020B0609070205080204" pitchFamily="49" charset="-128"/>
                  </a:defRPr>
                </a:pPr>
                <a:endParaRPr lang="ja-JP"/>
              </a:p>
            </c:txPr>
            <c:dLblPos val="inEnd"/>
            <c:showVal val="1"/>
            <c:extLst>
              <c:ext xmlns:c15="http://schemas.microsoft.com/office/drawing/2012/chart" uri="{CE6537A1-D6FC-4f65-9D91-7224C49458BB}">
                <c15:showLeaderLines val="0"/>
              </c:ext>
            </c:extLst>
          </c:dLbls>
          <c:cat>
            <c:strRef>
              <c:f>産業別就業者数の推移!$B$30:$E$30</c:f>
              <c:strCache>
                <c:ptCount val="4"/>
                <c:pt idx="0">
                  <c:v>H12</c:v>
                </c:pt>
                <c:pt idx="1">
                  <c:v>H17</c:v>
                </c:pt>
                <c:pt idx="2">
                  <c:v>H22</c:v>
                </c:pt>
                <c:pt idx="3">
                  <c:v>H27</c:v>
                </c:pt>
              </c:strCache>
            </c:strRef>
          </c:cat>
          <c:val>
            <c:numRef>
              <c:f>産業別就業者数の推移!$B$32:$E$32</c:f>
              <c:numCache>
                <c:formatCode>General</c:formatCode>
                <c:ptCount val="4"/>
                <c:pt idx="0">
                  <c:v>52795</c:v>
                </c:pt>
                <c:pt idx="1">
                  <c:v>43246</c:v>
                </c:pt>
                <c:pt idx="2">
                  <c:v>34195</c:v>
                </c:pt>
                <c:pt idx="3">
                  <c:v>30692</c:v>
                </c:pt>
              </c:numCache>
            </c:numRef>
          </c:val>
        </c:ser>
        <c:ser>
          <c:idx val="2"/>
          <c:order val="2"/>
          <c:tx>
            <c:strRef>
              <c:f>産業別就業者数の推移!$A$33</c:f>
              <c:strCache>
                <c:ptCount val="1"/>
                <c:pt idx="0">
                  <c:v>第三次産業</c:v>
                </c:pt>
              </c:strCache>
            </c:strRef>
          </c:tx>
          <c:spPr>
            <a:solidFill>
              <a:schemeClr val="accent6">
                <a:lumMod val="40000"/>
                <a:lumOff val="60000"/>
              </a:schemeClr>
            </a:solidFill>
            <a:ln>
              <a:solidFill>
                <a:schemeClr val="bg1"/>
              </a:solidFill>
            </a:ln>
          </c:spPr>
          <c:dLbls>
            <c:numFmt formatCode="#,##0_);[Red]\(#,##0\)" sourceLinked="0"/>
            <c:spPr>
              <a:noFill/>
              <a:ln>
                <a:noFill/>
              </a:ln>
              <a:effectLst/>
            </c:spPr>
            <c:txPr>
              <a:bodyPr/>
              <a:lstStyle/>
              <a:p>
                <a:pPr>
                  <a:defRPr sz="800">
                    <a:latin typeface="ＭＳ ゴシック" panose="020B0609070205080204" pitchFamily="49" charset="-128"/>
                    <a:ea typeface="ＭＳ ゴシック" panose="020B0609070205080204" pitchFamily="49" charset="-128"/>
                  </a:defRPr>
                </a:pPr>
                <a:endParaRPr lang="ja-JP"/>
              </a:p>
            </c:txPr>
            <c:dLblPos val="ctr"/>
            <c:showVal val="1"/>
            <c:extLst>
              <c:ext xmlns:c15="http://schemas.microsoft.com/office/drawing/2012/chart" uri="{CE6537A1-D6FC-4f65-9D91-7224C49458BB}">
                <c15:showLeaderLines val="0"/>
              </c:ext>
            </c:extLst>
          </c:dLbls>
          <c:cat>
            <c:strRef>
              <c:f>産業別就業者数の推移!$B$30:$E$30</c:f>
              <c:strCache>
                <c:ptCount val="4"/>
                <c:pt idx="0">
                  <c:v>H12</c:v>
                </c:pt>
                <c:pt idx="1">
                  <c:v>H17</c:v>
                </c:pt>
                <c:pt idx="2">
                  <c:v>H22</c:v>
                </c:pt>
                <c:pt idx="3">
                  <c:v>H27</c:v>
                </c:pt>
              </c:strCache>
            </c:strRef>
          </c:cat>
          <c:val>
            <c:numRef>
              <c:f>産業別就業者数の推移!$B$33:$E$33</c:f>
              <c:numCache>
                <c:formatCode>General</c:formatCode>
                <c:ptCount val="4"/>
                <c:pt idx="0">
                  <c:v>101804</c:v>
                </c:pt>
                <c:pt idx="1">
                  <c:v>97496</c:v>
                </c:pt>
                <c:pt idx="2">
                  <c:v>88454</c:v>
                </c:pt>
                <c:pt idx="3">
                  <c:v>80850</c:v>
                </c:pt>
              </c:numCache>
            </c:numRef>
          </c:val>
        </c:ser>
        <c:ser>
          <c:idx val="3"/>
          <c:order val="3"/>
          <c:tx>
            <c:strRef>
              <c:f>産業別就業者数の推移!$A$34</c:f>
              <c:strCache>
                <c:ptCount val="1"/>
                <c:pt idx="0">
                  <c:v>分類不能産業</c:v>
                </c:pt>
              </c:strCache>
            </c:strRef>
          </c:tx>
          <c:spPr>
            <a:solidFill>
              <a:schemeClr val="accent1">
                <a:lumMod val="75000"/>
              </a:schemeClr>
            </a:solidFill>
          </c:spPr>
          <c:dLbls>
            <c:dLbl>
              <c:idx val="0"/>
              <c:layout>
                <c:manualLayout>
                  <c:x val="0"/>
                  <c:y val="3.0769230769230802E-2"/>
                </c:manualLayout>
              </c:layout>
              <c:dLblPos val="ctr"/>
              <c:showVal val="1"/>
              <c:extLst>
                <c:ext xmlns:c15="http://schemas.microsoft.com/office/drawing/2012/chart" uri="{CE6537A1-D6FC-4f65-9D91-7224C49458BB}"/>
              </c:extLst>
            </c:dLbl>
            <c:dLbl>
              <c:idx val="1"/>
              <c:layout>
                <c:manualLayout>
                  <c:x val="0"/>
                  <c:y val="3.0769230769230802E-2"/>
                </c:manualLayout>
              </c:layout>
              <c:dLblPos val="ctr"/>
              <c:showVal val="1"/>
              <c:extLst>
                <c:ext xmlns:c15="http://schemas.microsoft.com/office/drawing/2012/chart" uri="{CE6537A1-D6FC-4f65-9D91-7224C49458BB}"/>
              </c:extLst>
            </c:dLbl>
            <c:dLbl>
              <c:idx val="2"/>
              <c:layout>
                <c:manualLayout>
                  <c:x val="0"/>
                  <c:y val="3.4188034188034192E-3"/>
                </c:manualLayout>
              </c:layout>
              <c:dLblPos val="ctr"/>
              <c:showVal val="1"/>
              <c:extLst>
                <c:ext xmlns:c15="http://schemas.microsoft.com/office/drawing/2012/chart" uri="{CE6537A1-D6FC-4f65-9D91-7224C49458BB}"/>
              </c:extLst>
            </c:dLbl>
            <c:numFmt formatCode="#,##0_);[Red]\(#,##0\)" sourceLinked="0"/>
            <c:spPr>
              <a:noFill/>
              <a:ln>
                <a:noFill/>
              </a:ln>
              <a:effectLst/>
            </c:spPr>
            <c:txPr>
              <a:bodyPr/>
              <a:lstStyle/>
              <a:p>
                <a:pPr>
                  <a:defRPr sz="800">
                    <a:solidFill>
                      <a:schemeClr val="tx1"/>
                    </a:solidFill>
                    <a:latin typeface="ＭＳ ゴシック" panose="020B0609070205080204" pitchFamily="49" charset="-128"/>
                    <a:ea typeface="ＭＳ ゴシック" panose="020B0609070205080204" pitchFamily="49" charset="-128"/>
                  </a:defRPr>
                </a:pPr>
                <a:endParaRPr lang="ja-JP"/>
              </a:p>
            </c:txPr>
            <c:dLblPos val="ctr"/>
            <c:showVal val="1"/>
            <c:extLst>
              <c:ext xmlns:c15="http://schemas.microsoft.com/office/drawing/2012/chart" uri="{CE6537A1-D6FC-4f65-9D91-7224C49458BB}">
                <c15:showLeaderLines val="0"/>
              </c:ext>
            </c:extLst>
          </c:dLbls>
          <c:cat>
            <c:strRef>
              <c:f>産業別就業者数の推移!$B$30:$E$30</c:f>
              <c:strCache>
                <c:ptCount val="4"/>
                <c:pt idx="0">
                  <c:v>H12</c:v>
                </c:pt>
                <c:pt idx="1">
                  <c:v>H17</c:v>
                </c:pt>
                <c:pt idx="2">
                  <c:v>H22</c:v>
                </c:pt>
                <c:pt idx="3">
                  <c:v>H27</c:v>
                </c:pt>
              </c:strCache>
            </c:strRef>
          </c:cat>
          <c:val>
            <c:numRef>
              <c:f>産業別就業者数の推移!$B$34:$E$34</c:f>
              <c:numCache>
                <c:formatCode>General</c:formatCode>
                <c:ptCount val="4"/>
                <c:pt idx="0">
                  <c:v>905</c:v>
                </c:pt>
                <c:pt idx="1">
                  <c:v>1369</c:v>
                </c:pt>
                <c:pt idx="2">
                  <c:v>13485</c:v>
                </c:pt>
                <c:pt idx="3">
                  <c:v>16341</c:v>
                </c:pt>
              </c:numCache>
            </c:numRef>
          </c:val>
        </c:ser>
        <c:ser>
          <c:idx val="4"/>
          <c:order val="4"/>
          <c:tx>
            <c:strRef>
              <c:f>産業別就業者数の推移!$A$35</c:f>
              <c:strCache>
                <c:ptCount val="1"/>
              </c:strCache>
            </c:strRef>
          </c:tx>
          <c:spPr>
            <a:noFill/>
          </c:spPr>
          <c:dLbls>
            <c:numFmt formatCode="#,##0_);[Red]\(#,##0\)" sourceLinked="0"/>
            <c:spPr>
              <a:solidFill>
                <a:schemeClr val="bg1"/>
              </a:solidFill>
              <a:ln>
                <a:solidFill>
                  <a:srgbClr val="FF0000"/>
                </a:solidFill>
              </a:ln>
            </c:spPr>
            <c:txPr>
              <a:bodyPr/>
              <a:lstStyle/>
              <a:p>
                <a:pPr>
                  <a:defRPr sz="800">
                    <a:latin typeface="ＭＳ ゴシック" panose="020B0609070205080204" pitchFamily="49" charset="-128"/>
                    <a:ea typeface="ＭＳ ゴシック" panose="020B0609070205080204" pitchFamily="49" charset="-128"/>
                  </a:defRPr>
                </a:pPr>
                <a:endParaRPr lang="ja-JP"/>
              </a:p>
            </c:txPr>
            <c:dLblPos val="inBase"/>
            <c:showVal val="1"/>
            <c:extLst>
              <c:ext xmlns:c15="http://schemas.microsoft.com/office/drawing/2012/chart" uri="{CE6537A1-D6FC-4f65-9D91-7224C49458BB}">
                <c15:showLeaderLines val="0"/>
              </c:ext>
            </c:extLst>
          </c:dLbls>
          <c:cat>
            <c:strRef>
              <c:f>産業別就業者数の推移!$B$30:$E$30</c:f>
              <c:strCache>
                <c:ptCount val="4"/>
                <c:pt idx="0">
                  <c:v>H12</c:v>
                </c:pt>
                <c:pt idx="1">
                  <c:v>H17</c:v>
                </c:pt>
                <c:pt idx="2">
                  <c:v>H22</c:v>
                </c:pt>
                <c:pt idx="3">
                  <c:v>H27</c:v>
                </c:pt>
              </c:strCache>
            </c:strRef>
          </c:cat>
          <c:val>
            <c:numRef>
              <c:f>産業別就業者数の推移!$B$35:$E$35</c:f>
              <c:numCache>
                <c:formatCode>General</c:formatCode>
                <c:ptCount val="4"/>
                <c:pt idx="0">
                  <c:v>155858</c:v>
                </c:pt>
                <c:pt idx="1">
                  <c:v>142437</c:v>
                </c:pt>
                <c:pt idx="2">
                  <c:v>136403</c:v>
                </c:pt>
                <c:pt idx="3">
                  <c:v>128166</c:v>
                </c:pt>
              </c:numCache>
            </c:numRef>
          </c:val>
        </c:ser>
        <c:gapWidth val="85"/>
        <c:overlap val="100"/>
        <c:serLines/>
        <c:axId val="201015680"/>
        <c:axId val="201017216"/>
      </c:barChart>
      <c:catAx>
        <c:axId val="201015680"/>
        <c:scaling>
          <c:orientation val="minMax"/>
        </c:scaling>
        <c:axPos val="b"/>
        <c:numFmt formatCode="General" sourceLinked="1"/>
        <c:tickLblPos val="nextTo"/>
        <c:txPr>
          <a:bodyPr/>
          <a:lstStyle/>
          <a:p>
            <a:pPr>
              <a:defRPr sz="800">
                <a:latin typeface="ＭＳ ゴシック" panose="020B0609070205080204" pitchFamily="49" charset="-128"/>
                <a:ea typeface="ＭＳ ゴシック" panose="020B0609070205080204" pitchFamily="49" charset="-128"/>
              </a:defRPr>
            </a:pPr>
            <a:endParaRPr lang="ja-JP"/>
          </a:p>
        </c:txPr>
        <c:crossAx val="201017216"/>
        <c:crosses val="autoZero"/>
        <c:auto val="1"/>
        <c:lblAlgn val="ctr"/>
        <c:lblOffset val="100"/>
      </c:catAx>
      <c:valAx>
        <c:axId val="201017216"/>
        <c:scaling>
          <c:orientation val="minMax"/>
          <c:max val="160000"/>
        </c:scaling>
        <c:axPos val="l"/>
        <c:majorGridlines/>
        <c:numFmt formatCode="#,##0_);[Red]\(#,##0\)" sourceLinked="0"/>
        <c:tickLblPos val="nextTo"/>
        <c:txPr>
          <a:bodyPr/>
          <a:lstStyle/>
          <a:p>
            <a:pPr>
              <a:defRPr sz="700">
                <a:latin typeface="ＭＳ Ｐゴシック" pitchFamily="50" charset="-128"/>
                <a:ea typeface="ＭＳ Ｐゴシック" pitchFamily="50" charset="-128"/>
              </a:defRPr>
            </a:pPr>
            <a:endParaRPr lang="ja-JP"/>
          </a:p>
        </c:txPr>
        <c:crossAx val="201015680"/>
        <c:crosses val="autoZero"/>
        <c:crossBetween val="between"/>
      </c:valAx>
    </c:plotArea>
    <c:legend>
      <c:legendPos val="b"/>
      <c:layout>
        <c:manualLayout>
          <c:xMode val="edge"/>
          <c:yMode val="edge"/>
          <c:x val="5.8331085131894493E-2"/>
          <c:y val="0.87970964496190884"/>
          <c:w val="0.9"/>
          <c:h val="7.4404040404040403E-2"/>
        </c:manualLayout>
      </c:layout>
      <c:txPr>
        <a:bodyPr/>
        <a:lstStyle/>
        <a:p>
          <a:pPr>
            <a:defRPr sz="800">
              <a:latin typeface="ＭＳ ゴシック" panose="020B0609070205080204" pitchFamily="49" charset="-128"/>
              <a:ea typeface="ＭＳ ゴシック" panose="020B0609070205080204" pitchFamily="49" charset="-128"/>
            </a:defRPr>
          </a:pPr>
          <a:endParaRPr lang="ja-JP"/>
        </a:p>
      </c:txPr>
    </c:legend>
    <c:plotVisOnly val="1"/>
    <c:dispBlanksAs val="gap"/>
  </c:chart>
  <c:externalData r:id="rId2"/>
  <c:userShapes r:id="rId3"/>
</c:chartSpace>
</file>

<file path=ppt/charts/chart59.xml><?xml version="1.0" encoding="utf-8"?>
<c:chartSpace xmlns:c="http://schemas.openxmlformats.org/drawingml/2006/chart" xmlns:a="http://schemas.openxmlformats.org/drawingml/2006/main" xmlns:r="http://schemas.openxmlformats.org/officeDocument/2006/relationships">
  <c:lang val="ja-JP"/>
  <c:clrMapOvr bg1="lt1" tx1="dk1" bg2="lt2" tx2="dk2" accent1="accent1" accent2="accent2" accent3="accent3" accent4="accent4" accent5="accent5" accent6="accent6" hlink="hlink" folHlink="folHlink"/>
  <c:chart>
    <c:autoTitleDeleted val="1"/>
    <c:plotArea>
      <c:layout/>
      <c:pieChart>
        <c:varyColors val="1"/>
        <c:ser>
          <c:idx val="0"/>
          <c:order val="0"/>
          <c:tx>
            <c:strRef>
              <c:f>業種別!$B$30</c:f>
              <c:strCache>
                <c:ptCount val="1"/>
                <c:pt idx="0">
                  <c:v>業種別</c:v>
                </c:pt>
              </c:strCache>
            </c:strRef>
          </c:tx>
          <c:dPt>
            <c:idx val="1"/>
            <c:spPr>
              <a:solidFill>
                <a:srgbClr val="92D050"/>
              </a:solidFill>
            </c:spPr>
          </c:dPt>
          <c:dPt>
            <c:idx val="2"/>
            <c:spPr>
              <a:solidFill>
                <a:schemeClr val="accent6">
                  <a:lumMod val="40000"/>
                  <a:lumOff val="60000"/>
                </a:schemeClr>
              </a:solidFill>
            </c:spPr>
          </c:dPt>
          <c:dPt>
            <c:idx val="3"/>
            <c:spPr>
              <a:solidFill>
                <a:schemeClr val="accent1">
                  <a:lumMod val="75000"/>
                </a:schemeClr>
              </a:solidFill>
            </c:spPr>
          </c:dPt>
          <c:dLbls>
            <c:spPr>
              <a:noFill/>
              <a:ln>
                <a:noFill/>
              </a:ln>
              <a:effectLst/>
            </c:spPr>
            <c:dLblPos val="ctr"/>
            <c:showVal val="1"/>
            <c:showCatName val="1"/>
            <c:separator>
</c:separator>
            <c:showLeaderLines val="1"/>
            <c:extLst>
              <c:ext xmlns:c15="http://schemas.microsoft.com/office/drawing/2012/chart" uri="{CE6537A1-D6FC-4f65-9D91-7224C49458BB}"/>
            </c:extLst>
          </c:dLbls>
          <c:cat>
            <c:strRef>
              <c:f>業種別!$C$29:$F$29</c:f>
              <c:strCache>
                <c:ptCount val="4"/>
                <c:pt idx="0">
                  <c:v>製造業</c:v>
                </c:pt>
                <c:pt idx="1">
                  <c:v>卸・小売業</c:v>
                </c:pt>
                <c:pt idx="2">
                  <c:v>サービス業</c:v>
                </c:pt>
                <c:pt idx="3">
                  <c:v>その他</c:v>
                </c:pt>
              </c:strCache>
            </c:strRef>
          </c:cat>
          <c:val>
            <c:numRef>
              <c:f>業種別!$C$30:$F$30</c:f>
              <c:numCache>
                <c:formatCode>0.0%</c:formatCode>
                <c:ptCount val="4"/>
                <c:pt idx="0">
                  <c:v>0.25622009686008712</c:v>
                </c:pt>
                <c:pt idx="1">
                  <c:v>0.2767172004539632</c:v>
                </c:pt>
                <c:pt idx="2">
                  <c:v>0.42363734517758384</c:v>
                </c:pt>
                <c:pt idx="3">
                  <c:v>4.3425357508365757E-2</c:v>
                </c:pt>
              </c:numCache>
            </c:numRef>
          </c:val>
        </c:ser>
        <c:dLbls>
          <c:showVal val="1"/>
        </c:dLbls>
        <c:firstSliceAng val="0"/>
      </c:pieChart>
      <c:spPr>
        <a:noFill/>
        <a:ln w="25400">
          <a:noFill/>
        </a:ln>
      </c:spPr>
    </c:plotArea>
    <c:legend>
      <c:legendPos val="b"/>
      <c:layout/>
      <c:txPr>
        <a:bodyPr/>
        <a:lstStyle/>
        <a:p>
          <a:pPr>
            <a:defRPr sz="800"/>
          </a:pPr>
          <a:endParaRPr lang="ja-JP"/>
        </a:p>
      </c:txPr>
    </c:legend>
    <c:plotVisOnly val="1"/>
    <c:dispBlanksAs val="zero"/>
  </c:chart>
  <c:externalData r:id="rId2"/>
</c:chartSpace>
</file>

<file path=ppt/charts/chart6.xml><?xml version="1.0" encoding="utf-8"?>
<c:chartSpace xmlns:c="http://schemas.openxmlformats.org/drawingml/2006/chart" xmlns:a="http://schemas.openxmlformats.org/drawingml/2006/main" xmlns:r="http://schemas.openxmlformats.org/officeDocument/2006/relationships">
  <c:lang val="ja-JP"/>
  <c:clrMapOvr bg1="lt1" tx1="dk1" bg2="lt2" tx2="dk2" accent1="accent1" accent2="accent2" accent3="accent3" accent4="accent4" accent5="accent5" accent6="accent6" hlink="hlink" folHlink="folHlink"/>
  <c:chart>
    <c:autoTitleDeleted val="1"/>
    <c:plotArea>
      <c:layout>
        <c:manualLayout>
          <c:layoutTarget val="inner"/>
          <c:xMode val="edge"/>
          <c:yMode val="edge"/>
          <c:x val="8.9299105654927213E-2"/>
          <c:y val="0.10241935483870968"/>
          <c:w val="0.88340564672708632"/>
          <c:h val="0.70203225806451663"/>
        </c:manualLayout>
      </c:layout>
      <c:lineChart>
        <c:grouping val="standard"/>
        <c:ser>
          <c:idx val="0"/>
          <c:order val="0"/>
          <c:tx>
            <c:strRef>
              <c:f>将来人口の見通し!$A$31</c:f>
              <c:strCache>
                <c:ptCount val="1"/>
                <c:pt idx="0">
                  <c:v>総合計</c:v>
                </c:pt>
              </c:strCache>
            </c:strRef>
          </c:tx>
          <c:spPr>
            <a:ln>
              <a:solidFill>
                <a:schemeClr val="accent6">
                  <a:lumMod val="40000"/>
                  <a:lumOff val="60000"/>
                </a:schemeClr>
              </a:solidFill>
            </a:ln>
          </c:spPr>
          <c:marker>
            <c:spPr>
              <a:solidFill>
                <a:srgbClr val="2D2D8A">
                  <a:lumMod val="40000"/>
                  <a:lumOff val="60000"/>
                </a:srgbClr>
              </a:solidFill>
              <a:ln>
                <a:solidFill>
                  <a:schemeClr val="accent6">
                    <a:lumMod val="40000"/>
                    <a:lumOff val="60000"/>
                  </a:schemeClr>
                </a:solidFill>
              </a:ln>
            </c:spPr>
          </c:marker>
          <c:dLbls>
            <c:numFmt formatCode="#,##0_);[Red]\(#,##0\)" sourceLinked="0"/>
            <c:spPr>
              <a:noFill/>
              <a:ln>
                <a:noFill/>
              </a:ln>
              <a:effectLst/>
            </c:spPr>
            <c:dLblPos val="t"/>
            <c:showVal val="1"/>
            <c:extLst>
              <c:ext xmlns:c15="http://schemas.microsoft.com/office/drawing/2012/chart" uri="{CE6537A1-D6FC-4f65-9D91-7224C49458BB}">
                <c15:showLeaderLines val="0"/>
              </c:ext>
            </c:extLst>
          </c:dLbls>
          <c:cat>
            <c:strRef>
              <c:f>将来人口の見通し!$B$30:$F$30</c:f>
              <c:strCache>
                <c:ptCount val="5"/>
                <c:pt idx="0">
                  <c:v>H17</c:v>
                </c:pt>
                <c:pt idx="1">
                  <c:v>H22</c:v>
                </c:pt>
                <c:pt idx="2">
                  <c:v>H27</c:v>
                </c:pt>
                <c:pt idx="3">
                  <c:v>H37</c:v>
                </c:pt>
                <c:pt idx="4">
                  <c:v>H47</c:v>
                </c:pt>
              </c:strCache>
            </c:strRef>
          </c:cat>
          <c:val>
            <c:numRef>
              <c:f>将来人口の見通し!$B$31:$F$31</c:f>
              <c:numCache>
                <c:formatCode>0;_</c:formatCode>
                <c:ptCount val="5"/>
                <c:pt idx="0" formatCode="General">
                  <c:v>347565</c:v>
                </c:pt>
                <c:pt idx="1">
                  <c:v>348663</c:v>
                </c:pt>
                <c:pt idx="2">
                  <c:v>351731</c:v>
                </c:pt>
                <c:pt idx="3">
                  <c:v>334040.67917290062</c:v>
                </c:pt>
                <c:pt idx="4">
                  <c:v>314465.33995560999</c:v>
                </c:pt>
              </c:numCache>
            </c:numRef>
          </c:val>
        </c:ser>
        <c:ser>
          <c:idx val="1"/>
          <c:order val="1"/>
          <c:tx>
            <c:strRef>
              <c:f>将来人口の見通し!$A$32</c:f>
              <c:strCache>
                <c:ptCount val="1"/>
                <c:pt idx="0">
                  <c:v>０～14歳（年少人口）</c:v>
                </c:pt>
              </c:strCache>
            </c:strRef>
          </c:tx>
          <c:spPr>
            <a:ln>
              <a:solidFill>
                <a:schemeClr val="accent1">
                  <a:lumMod val="90000"/>
                </a:schemeClr>
              </a:solidFill>
            </a:ln>
          </c:spPr>
          <c:marker>
            <c:spPr>
              <a:solidFill>
                <a:schemeClr val="accent1">
                  <a:lumMod val="90000"/>
                </a:schemeClr>
              </a:solidFill>
              <a:ln>
                <a:solidFill>
                  <a:schemeClr val="accent1">
                    <a:lumMod val="90000"/>
                  </a:schemeClr>
                </a:solidFill>
              </a:ln>
            </c:spPr>
          </c:marker>
          <c:dLbls>
            <c:dLbl>
              <c:idx val="0"/>
              <c:layout>
                <c:manualLayout>
                  <c:x val="-4.0898763773564356E-2"/>
                  <c:y val="4.7902395398995823E-2"/>
                </c:manualLayout>
              </c:layout>
              <c:dLblPos val="r"/>
              <c:showVal val="1"/>
              <c:extLst>
                <c:ext xmlns:c15="http://schemas.microsoft.com/office/drawing/2012/chart" uri="{CE6537A1-D6FC-4f65-9D91-7224C49458BB}"/>
              </c:extLst>
            </c:dLbl>
            <c:dLbl>
              <c:idx val="1"/>
              <c:layout>
                <c:manualLayout>
                  <c:x val="-5.0520554106356703E-2"/>
                  <c:y val="4.2836440253047038E-2"/>
                </c:manualLayout>
              </c:layout>
              <c:dLblPos val="r"/>
              <c:showVal val="1"/>
              <c:extLst>
                <c:ext xmlns:c15="http://schemas.microsoft.com/office/drawing/2012/chart" uri="{CE6537A1-D6FC-4f65-9D91-7224C49458BB}"/>
              </c:extLst>
            </c:dLbl>
            <c:dLbl>
              <c:idx val="2"/>
              <c:layout>
                <c:manualLayout>
                  <c:x val="-5.0843362691705467E-2"/>
                  <c:y val="4.1794129954118853E-2"/>
                </c:manualLayout>
              </c:layout>
              <c:dLblPos val="r"/>
              <c:showVal val="1"/>
              <c:extLst>
                <c:ext xmlns:c15="http://schemas.microsoft.com/office/drawing/2012/chart" uri="{CE6537A1-D6FC-4f65-9D91-7224C49458BB}"/>
              </c:extLst>
            </c:dLbl>
            <c:dLbl>
              <c:idx val="3"/>
              <c:layout>
                <c:manualLayout>
                  <c:x val="-6.0176701414368532E-2"/>
                  <c:y val="3.6728174808161845E-2"/>
                </c:manualLayout>
              </c:layout>
              <c:dLblPos val="r"/>
              <c:showVal val="1"/>
              <c:extLst>
                <c:ext xmlns:c15="http://schemas.microsoft.com/office/drawing/2012/chart" uri="{CE6537A1-D6FC-4f65-9D91-7224C49458BB}"/>
              </c:extLst>
            </c:dLbl>
            <c:dLbl>
              <c:idx val="4"/>
              <c:layout>
                <c:manualLayout>
                  <c:x val="-5.7843366733702578E-2"/>
                  <c:y val="3.1662219662208682E-2"/>
                </c:manualLayout>
              </c:layout>
              <c:dLblPos val="r"/>
              <c:showVal val="1"/>
              <c:extLst>
                <c:ext xmlns:c15="http://schemas.microsoft.com/office/drawing/2012/chart" uri="{CE6537A1-D6FC-4f65-9D91-7224C49458BB}"/>
              </c:extLst>
            </c:dLbl>
            <c:numFmt formatCode="#,##0_);[Red]\(#,##0\)" sourceLinked="0"/>
            <c:spPr>
              <a:noFill/>
              <a:ln>
                <a:noFill/>
              </a:ln>
              <a:effectLst/>
            </c:spPr>
            <c:dLblPos val="t"/>
            <c:showVal val="1"/>
            <c:extLst>
              <c:ext xmlns:c15="http://schemas.microsoft.com/office/drawing/2012/chart" uri="{CE6537A1-D6FC-4f65-9D91-7224C49458BB}">
                <c15:showLeaderLines val="0"/>
              </c:ext>
            </c:extLst>
          </c:dLbls>
          <c:cat>
            <c:strRef>
              <c:f>将来人口の見通し!$B$30:$F$30</c:f>
              <c:strCache>
                <c:ptCount val="5"/>
                <c:pt idx="0">
                  <c:v>H17</c:v>
                </c:pt>
                <c:pt idx="1">
                  <c:v>H22</c:v>
                </c:pt>
                <c:pt idx="2">
                  <c:v>H27</c:v>
                </c:pt>
                <c:pt idx="3">
                  <c:v>H37</c:v>
                </c:pt>
                <c:pt idx="4">
                  <c:v>H47</c:v>
                </c:pt>
              </c:strCache>
            </c:strRef>
          </c:cat>
          <c:val>
            <c:numRef>
              <c:f>将来人口の見通し!$B$32:$F$32</c:f>
              <c:numCache>
                <c:formatCode>0;_</c:formatCode>
                <c:ptCount val="5"/>
                <c:pt idx="0" formatCode="General">
                  <c:v>39931</c:v>
                </c:pt>
                <c:pt idx="1">
                  <c:v>38236</c:v>
                </c:pt>
                <c:pt idx="2">
                  <c:v>36395</c:v>
                </c:pt>
                <c:pt idx="3">
                  <c:v>33720.435042361176</c:v>
                </c:pt>
                <c:pt idx="4">
                  <c:v>28067.029057102896</c:v>
                </c:pt>
              </c:numCache>
            </c:numRef>
          </c:val>
        </c:ser>
        <c:ser>
          <c:idx val="2"/>
          <c:order val="2"/>
          <c:tx>
            <c:strRef>
              <c:f>将来人口の見通し!$A$33</c:f>
              <c:strCache>
                <c:ptCount val="1"/>
                <c:pt idx="0">
                  <c:v>15～64歳（生産年齢人口）</c:v>
                </c:pt>
              </c:strCache>
            </c:strRef>
          </c:tx>
          <c:spPr>
            <a:ln>
              <a:solidFill>
                <a:schemeClr val="accent1">
                  <a:lumMod val="75000"/>
                </a:schemeClr>
              </a:solidFill>
            </a:ln>
          </c:spPr>
          <c:marker>
            <c:spPr>
              <a:solidFill>
                <a:schemeClr val="accent1">
                  <a:lumMod val="75000"/>
                </a:schemeClr>
              </a:solidFill>
              <a:ln>
                <a:solidFill>
                  <a:schemeClr val="accent1">
                    <a:lumMod val="75000"/>
                  </a:schemeClr>
                </a:solidFill>
              </a:ln>
            </c:spPr>
          </c:marker>
          <c:dLbls>
            <c:dLbl>
              <c:idx val="3"/>
              <c:layout>
                <c:manualLayout>
                  <c:x val="-4.8486707566462166E-2"/>
                  <c:y val="-5.1988019569842885E-2"/>
                </c:manualLayout>
              </c:layout>
              <c:dLblPos val="r"/>
              <c:showVal val="1"/>
              <c:extLst>
                <c:ext xmlns:c15="http://schemas.microsoft.com/office/drawing/2012/chart" uri="{CE6537A1-D6FC-4f65-9D91-7224C49458BB}"/>
              </c:extLst>
            </c:dLbl>
            <c:numFmt formatCode="#,##0_);[Red]\(#,##0\)" sourceLinked="0"/>
            <c:spPr>
              <a:noFill/>
              <a:ln>
                <a:noFill/>
              </a:ln>
              <a:effectLst/>
            </c:spPr>
            <c:dLblPos val="t"/>
            <c:showVal val="1"/>
            <c:extLst>
              <c:ext xmlns:c15="http://schemas.microsoft.com/office/drawing/2012/chart" uri="{CE6537A1-D6FC-4f65-9D91-7224C49458BB}">
                <c15:showLeaderLines val="0"/>
              </c:ext>
            </c:extLst>
          </c:dLbls>
          <c:cat>
            <c:strRef>
              <c:f>将来人口の見通し!$B$30:$F$30</c:f>
              <c:strCache>
                <c:ptCount val="5"/>
                <c:pt idx="0">
                  <c:v>H17</c:v>
                </c:pt>
                <c:pt idx="1">
                  <c:v>H22</c:v>
                </c:pt>
                <c:pt idx="2">
                  <c:v>H27</c:v>
                </c:pt>
                <c:pt idx="3">
                  <c:v>H37</c:v>
                </c:pt>
                <c:pt idx="4">
                  <c:v>H47</c:v>
                </c:pt>
              </c:strCache>
            </c:strRef>
          </c:cat>
          <c:val>
            <c:numRef>
              <c:f>将来人口の見通し!$B$33:$F$33</c:f>
              <c:numCache>
                <c:formatCode>0;_</c:formatCode>
                <c:ptCount val="5"/>
                <c:pt idx="0" formatCode="General">
                  <c:v>245555</c:v>
                </c:pt>
                <c:pt idx="1">
                  <c:v>236685</c:v>
                </c:pt>
                <c:pt idx="2">
                  <c:v>228276</c:v>
                </c:pt>
                <c:pt idx="3">
                  <c:v>213527.76014467014</c:v>
                </c:pt>
                <c:pt idx="4">
                  <c:v>193912.95860891577</c:v>
                </c:pt>
              </c:numCache>
            </c:numRef>
          </c:val>
        </c:ser>
        <c:ser>
          <c:idx val="3"/>
          <c:order val="3"/>
          <c:tx>
            <c:strRef>
              <c:f>将来人口の見通し!$A$34</c:f>
              <c:strCache>
                <c:ptCount val="1"/>
                <c:pt idx="0">
                  <c:v>65歳以上（老年人口）</c:v>
                </c:pt>
              </c:strCache>
            </c:strRef>
          </c:tx>
          <c:spPr>
            <a:ln>
              <a:solidFill>
                <a:srgbClr val="92D050"/>
              </a:solidFill>
            </a:ln>
          </c:spPr>
          <c:marker>
            <c:spPr>
              <a:noFill/>
              <a:ln>
                <a:solidFill>
                  <a:srgbClr val="92D050"/>
                </a:solidFill>
              </a:ln>
            </c:spPr>
          </c:marker>
          <c:dLbls>
            <c:dLbl>
              <c:idx val="3"/>
              <c:layout>
                <c:manualLayout>
                  <c:x val="-4.2452452064181814E-2"/>
                  <c:y val="-3.8586887868962916E-2"/>
                </c:manualLayout>
              </c:layout>
              <c:dLblPos val="r"/>
              <c:showVal val="1"/>
              <c:extLst>
                <c:ext xmlns:c15="http://schemas.microsoft.com/office/drawing/2012/chart" uri="{CE6537A1-D6FC-4f65-9D91-7224C49458BB}"/>
              </c:extLst>
            </c:dLbl>
            <c:numFmt formatCode="#,##0_);[Red]\(#,##0\)" sourceLinked="0"/>
            <c:spPr>
              <a:noFill/>
              <a:ln>
                <a:noFill/>
              </a:ln>
              <a:effectLst/>
            </c:spPr>
            <c:dLblPos val="t"/>
            <c:showVal val="1"/>
            <c:extLst>
              <c:ext xmlns:c15="http://schemas.microsoft.com/office/drawing/2012/chart" uri="{CE6537A1-D6FC-4f65-9D91-7224C49458BB}">
                <c15:showLeaderLines val="0"/>
              </c:ext>
            </c:extLst>
          </c:dLbls>
          <c:cat>
            <c:strRef>
              <c:f>将来人口の見通し!$B$30:$F$30</c:f>
              <c:strCache>
                <c:ptCount val="5"/>
                <c:pt idx="0">
                  <c:v>H17</c:v>
                </c:pt>
                <c:pt idx="1">
                  <c:v>H22</c:v>
                </c:pt>
                <c:pt idx="2">
                  <c:v>H27</c:v>
                </c:pt>
                <c:pt idx="3">
                  <c:v>H37</c:v>
                </c:pt>
                <c:pt idx="4">
                  <c:v>H47</c:v>
                </c:pt>
              </c:strCache>
            </c:strRef>
          </c:cat>
          <c:val>
            <c:numRef>
              <c:f>将来人口の見通し!$B$34:$F$34</c:f>
              <c:numCache>
                <c:formatCode>0;_</c:formatCode>
                <c:ptCount val="5"/>
                <c:pt idx="0" formatCode="General">
                  <c:v>59753</c:v>
                </c:pt>
                <c:pt idx="1">
                  <c:v>69836</c:v>
                </c:pt>
                <c:pt idx="2">
                  <c:v>81089</c:v>
                </c:pt>
                <c:pt idx="3">
                  <c:v>86792.483985874278</c:v>
                </c:pt>
                <c:pt idx="4">
                  <c:v>92485.352289591217</c:v>
                </c:pt>
              </c:numCache>
            </c:numRef>
          </c:val>
        </c:ser>
        <c:marker val="1"/>
        <c:axId val="118686080"/>
        <c:axId val="118687616"/>
      </c:lineChart>
      <c:catAx>
        <c:axId val="118686080"/>
        <c:scaling>
          <c:orientation val="minMax"/>
        </c:scaling>
        <c:axPos val="b"/>
        <c:numFmt formatCode="General" sourceLinked="1"/>
        <c:tickLblPos val="nextTo"/>
        <c:crossAx val="118687616"/>
        <c:crosses val="autoZero"/>
        <c:auto val="1"/>
        <c:lblAlgn val="ctr"/>
        <c:lblOffset val="100"/>
      </c:catAx>
      <c:valAx>
        <c:axId val="118687616"/>
        <c:scaling>
          <c:orientation val="minMax"/>
        </c:scaling>
        <c:axPos val="l"/>
        <c:majorGridlines/>
        <c:numFmt formatCode="#,##0_);[Red]\(#,##0\)" sourceLinked="0"/>
        <c:tickLblPos val="nextTo"/>
        <c:crossAx val="118686080"/>
        <c:crosses val="autoZero"/>
        <c:crossBetween val="between"/>
      </c:valAx>
    </c:plotArea>
    <c:legend>
      <c:legendPos val="b"/>
      <c:layout/>
    </c:legend>
    <c:plotVisOnly val="1"/>
    <c:dispBlanksAs val="gap"/>
  </c:chart>
  <c:spPr>
    <a:noFill/>
    <a:ln>
      <a:noFill/>
    </a:ln>
  </c:spPr>
  <c:txPr>
    <a:bodyPr/>
    <a:lstStyle/>
    <a:p>
      <a:pPr>
        <a:defRPr sz="800"/>
      </a:pPr>
      <a:endParaRPr lang="ja-JP"/>
    </a:p>
  </c:txPr>
  <c:externalData r:id="rId2"/>
</c:chartSpace>
</file>

<file path=ppt/charts/chart60.xml><?xml version="1.0" encoding="utf-8"?>
<c:chartSpace xmlns:c="http://schemas.openxmlformats.org/drawingml/2006/chart" xmlns:a="http://schemas.openxmlformats.org/drawingml/2006/main" xmlns:r="http://schemas.openxmlformats.org/officeDocument/2006/relationships">
  <c:lang val="ja-JP"/>
  <c:clrMapOvr bg1="lt1" tx1="dk1" bg2="lt2" tx2="dk2" accent1="accent1" accent2="accent2" accent3="accent3" accent4="accent4" accent5="accent5" accent6="accent6" hlink="hlink" folHlink="folHlink"/>
  <c:chart>
    <c:autoTitleDeleted val="1"/>
    <c:plotArea>
      <c:layout/>
      <c:pieChart>
        <c:varyColors val="1"/>
        <c:ser>
          <c:idx val="0"/>
          <c:order val="0"/>
          <c:tx>
            <c:strRef>
              <c:f>建物利用率!$B$30</c:f>
              <c:strCache>
                <c:ptCount val="1"/>
                <c:pt idx="0">
                  <c:v>建物利用率</c:v>
                </c:pt>
              </c:strCache>
            </c:strRef>
          </c:tx>
          <c:dPt>
            <c:idx val="1"/>
            <c:spPr>
              <a:solidFill>
                <a:schemeClr val="accent6">
                  <a:lumMod val="40000"/>
                  <a:lumOff val="60000"/>
                </a:schemeClr>
              </a:solidFill>
            </c:spPr>
          </c:dPt>
          <c:dPt>
            <c:idx val="2"/>
            <c:spPr>
              <a:solidFill>
                <a:schemeClr val="accent1">
                  <a:lumMod val="75000"/>
                </a:schemeClr>
              </a:solidFill>
            </c:spPr>
          </c:dPt>
          <c:dPt>
            <c:idx val="3"/>
            <c:spPr>
              <a:solidFill>
                <a:srgbClr val="92D050"/>
              </a:solidFill>
            </c:spPr>
          </c:dPt>
          <c:dLbls>
            <c:dLbl>
              <c:idx val="1"/>
              <c:layout>
                <c:manualLayout>
                  <c:x val="0.16990965998008248"/>
                  <c:y val="-0.19668523571320298"/>
                </c:manualLayout>
              </c:layout>
              <c:dLblPos val="bestFit"/>
              <c:showVal val="1"/>
              <c:showCatName val="1"/>
              <c:separator>
</c:separator>
              <c:extLst>
                <c:ext xmlns:c15="http://schemas.microsoft.com/office/drawing/2012/chart" uri="{CE6537A1-D6FC-4f65-9D91-7224C49458BB}"/>
              </c:extLst>
            </c:dLbl>
            <c:dLbl>
              <c:idx val="2"/>
              <c:layout>
                <c:manualLayout>
                  <c:x val="0.17746834542610701"/>
                  <c:y val="-1.3788464453539487E-2"/>
                </c:manualLayout>
              </c:layout>
              <c:dLblPos val="bestFit"/>
              <c:showVal val="1"/>
              <c:showCatName val="1"/>
              <c:separator>
</c:separator>
              <c:extLst>
                <c:ext xmlns:c15="http://schemas.microsoft.com/office/drawing/2012/chart" uri="{CE6537A1-D6FC-4f65-9D91-7224C49458BB}"/>
              </c:extLst>
            </c:dLbl>
            <c:dLbl>
              <c:idx val="3"/>
              <c:layout>
                <c:manualLayout>
                  <c:x val="0.18284962299047094"/>
                  <c:y val="0.1728137789904502"/>
                </c:manualLayout>
              </c:layout>
              <c:dLblPos val="bestFit"/>
              <c:showVal val="1"/>
              <c:showCatName val="1"/>
              <c:separator>
</c:separator>
              <c:extLst>
                <c:ext xmlns:c15="http://schemas.microsoft.com/office/drawing/2012/chart" uri="{CE6537A1-D6FC-4f65-9D91-7224C49458BB}"/>
              </c:extLst>
            </c:dLbl>
            <c:numFmt formatCode="0.0%" sourceLinked="0"/>
            <c:spPr>
              <a:noFill/>
              <a:ln>
                <a:noFill/>
              </a:ln>
              <a:effectLst/>
            </c:spPr>
            <c:dLblPos val="ctr"/>
            <c:showVal val="1"/>
            <c:showCatName val="1"/>
            <c:separator>
</c:separator>
            <c:showLeaderLines val="1"/>
            <c:extLst>
              <c:ext xmlns:c15="http://schemas.microsoft.com/office/drawing/2012/chart" uri="{CE6537A1-D6FC-4f65-9D91-7224C49458BB}"/>
            </c:extLst>
          </c:dLbls>
          <c:cat>
            <c:strRef>
              <c:f>建物利用率!$C$29:$F$29</c:f>
              <c:strCache>
                <c:ptCount val="4"/>
                <c:pt idx="0">
                  <c:v>住宅</c:v>
                </c:pt>
                <c:pt idx="1">
                  <c:v>商業</c:v>
                </c:pt>
                <c:pt idx="2">
                  <c:v>工業</c:v>
                </c:pt>
                <c:pt idx="3">
                  <c:v>その他</c:v>
                </c:pt>
              </c:strCache>
            </c:strRef>
          </c:cat>
          <c:val>
            <c:numRef>
              <c:f>建物利用率!$C$30:$F$30</c:f>
              <c:numCache>
                <c:formatCode>0.0_ </c:formatCode>
                <c:ptCount val="4"/>
                <c:pt idx="0">
                  <c:v>0.52595525183379765</c:v>
                </c:pt>
                <c:pt idx="1">
                  <c:v>0.13442761732099689</c:v>
                </c:pt>
                <c:pt idx="2">
                  <c:v>0.17450964303575889</c:v>
                </c:pt>
                <c:pt idx="3">
                  <c:v>0.16510748780945406</c:v>
                </c:pt>
              </c:numCache>
            </c:numRef>
          </c:val>
        </c:ser>
        <c:dLbls>
          <c:showVal val="1"/>
        </c:dLbls>
        <c:firstSliceAng val="0"/>
      </c:pieChart>
      <c:spPr>
        <a:noFill/>
        <a:ln w="25400">
          <a:noFill/>
        </a:ln>
      </c:spPr>
    </c:plotArea>
    <c:legend>
      <c:legendPos val="b"/>
      <c:layout>
        <c:manualLayout>
          <c:xMode val="edge"/>
          <c:yMode val="edge"/>
          <c:x val="0.21938293650794319"/>
          <c:y val="0.84590027256695455"/>
          <c:w val="0.56123381704370445"/>
          <c:h val="7.1448764589965089E-2"/>
        </c:manualLayout>
      </c:layout>
      <c:txPr>
        <a:bodyPr/>
        <a:lstStyle/>
        <a:p>
          <a:pPr>
            <a:defRPr sz="800"/>
          </a:pPr>
          <a:endParaRPr lang="ja-JP"/>
        </a:p>
      </c:txPr>
    </c:legend>
    <c:plotVisOnly val="1"/>
    <c:dispBlanksAs val="zero"/>
  </c:chart>
  <c:externalData r:id="rId2"/>
</c:chartSpace>
</file>

<file path=ppt/charts/chart61.xml><?xml version="1.0" encoding="utf-8"?>
<c:chartSpace xmlns:c="http://schemas.openxmlformats.org/drawingml/2006/chart" xmlns:a="http://schemas.openxmlformats.org/drawingml/2006/main" xmlns:r="http://schemas.openxmlformats.org/officeDocument/2006/relationships">
  <c:date1904 val="1"/>
  <c:lang val="ja-JP"/>
  <c:clrMapOvr bg1="lt1" tx1="dk1" bg2="lt2" tx2="dk2" accent1="accent1" accent2="accent2" accent3="accent3" accent4="accent4" accent5="accent5" accent6="accent6" hlink="hlink" folHlink="folHlink"/>
  <c:chart>
    <c:autoTitleDeleted val="1"/>
    <c:plotArea>
      <c:layout/>
      <c:pieChart>
        <c:varyColors val="1"/>
        <c:ser>
          <c:idx val="0"/>
          <c:order val="0"/>
          <c:tx>
            <c:strRef>
              <c:f>非建物用途!$B$30</c:f>
              <c:strCache>
                <c:ptCount val="1"/>
                <c:pt idx="0">
                  <c:v>非建物用途</c:v>
                </c:pt>
              </c:strCache>
            </c:strRef>
          </c:tx>
          <c:dPt>
            <c:idx val="1"/>
            <c:spPr>
              <a:solidFill>
                <a:schemeClr val="accent6">
                  <a:lumMod val="40000"/>
                  <a:lumOff val="60000"/>
                </a:schemeClr>
              </a:solidFill>
            </c:spPr>
          </c:dPt>
          <c:dPt>
            <c:idx val="2"/>
            <c:spPr>
              <a:solidFill>
                <a:srgbClr val="92D050"/>
              </a:solidFill>
            </c:spPr>
          </c:dPt>
          <c:dPt>
            <c:idx val="3"/>
            <c:spPr>
              <a:solidFill>
                <a:srgbClr val="00B050"/>
              </a:solidFill>
            </c:spPr>
          </c:dPt>
          <c:dPt>
            <c:idx val="4"/>
            <c:spPr>
              <a:solidFill>
                <a:schemeClr val="accent1">
                  <a:lumMod val="75000"/>
                </a:schemeClr>
              </a:solidFill>
            </c:spPr>
          </c:dPt>
          <c:dLbls>
            <c:dLbl>
              <c:idx val="1"/>
              <c:layout>
                <c:manualLayout>
                  <c:x val="3.2111441798941799E-2"/>
                  <c:y val="-0.18329805996473086"/>
                </c:manualLayout>
              </c:layout>
              <c:dLblPos val="bestFit"/>
              <c:showVal val="1"/>
              <c:showCatName val="1"/>
              <c:separator>
</c:separator>
              <c:extLst>
                <c:ext xmlns:c15="http://schemas.microsoft.com/office/drawing/2012/chart" uri="{CE6537A1-D6FC-4f65-9D91-7224C49458BB}"/>
              </c:extLst>
            </c:dLbl>
            <c:dLbl>
              <c:idx val="2"/>
              <c:layout>
                <c:manualLayout>
                  <c:x val="0.15657374338624341"/>
                  <c:y val="-0.17014029180695894"/>
                </c:manualLayout>
              </c:layout>
              <c:dLblPos val="bestFit"/>
              <c:showVal val="1"/>
              <c:showCatName val="1"/>
              <c:separator>
</c:separator>
              <c:extLst>
                <c:ext xmlns:c15="http://schemas.microsoft.com/office/drawing/2012/chart" uri="{CE6537A1-D6FC-4f65-9D91-7224C49458BB}"/>
              </c:extLst>
            </c:dLbl>
            <c:dLbl>
              <c:idx val="3"/>
              <c:layout>
                <c:manualLayout>
                  <c:x val="0.11645403439153439"/>
                  <c:y val="-2.2635882635882641E-2"/>
                </c:manualLayout>
              </c:layout>
              <c:dLblPos val="bestFit"/>
              <c:showVal val="1"/>
              <c:showCatName val="1"/>
              <c:separator>
</c:separator>
              <c:extLst>
                <c:ext xmlns:c15="http://schemas.microsoft.com/office/drawing/2012/chart" uri="{CE6537A1-D6FC-4f65-9D91-7224C49458BB}"/>
              </c:extLst>
            </c:dLbl>
            <c:spPr>
              <a:noFill/>
              <a:ln>
                <a:noFill/>
              </a:ln>
              <a:effectLst/>
            </c:spPr>
            <c:dLblPos val="ctr"/>
            <c:showVal val="1"/>
            <c:showCatName val="1"/>
            <c:separator>
</c:separator>
            <c:showLeaderLines val="1"/>
            <c:extLst>
              <c:ext xmlns:c15="http://schemas.microsoft.com/office/drawing/2012/chart" uri="{CE6537A1-D6FC-4f65-9D91-7224C49458BB}"/>
            </c:extLst>
          </c:dLbls>
          <c:cat>
            <c:strRef>
              <c:f>非建物用途!$C$29:$G$29</c:f>
              <c:strCache>
                <c:ptCount val="5"/>
                <c:pt idx="0">
                  <c:v>道路</c:v>
                </c:pt>
                <c:pt idx="1">
                  <c:v>水面</c:v>
                </c:pt>
                <c:pt idx="2">
                  <c:v>公園緑地</c:v>
                </c:pt>
                <c:pt idx="3">
                  <c:v>農地</c:v>
                </c:pt>
                <c:pt idx="4">
                  <c:v>その他</c:v>
                </c:pt>
              </c:strCache>
            </c:strRef>
          </c:cat>
          <c:val>
            <c:numRef>
              <c:f>非建物用途!$C$30:$G$30</c:f>
              <c:numCache>
                <c:formatCode>0.0%</c:formatCode>
                <c:ptCount val="5"/>
                <c:pt idx="0">
                  <c:v>0.49900000000000388</c:v>
                </c:pt>
                <c:pt idx="1">
                  <c:v>4.2702404874704086E-2</c:v>
                </c:pt>
                <c:pt idx="2">
                  <c:v>0.1506395982102299</c:v>
                </c:pt>
                <c:pt idx="3">
                  <c:v>5.9660625156945021E-2</c:v>
                </c:pt>
                <c:pt idx="4">
                  <c:v>0.24737575441306475</c:v>
                </c:pt>
              </c:numCache>
            </c:numRef>
          </c:val>
        </c:ser>
        <c:dLbls>
          <c:showVal val="1"/>
        </c:dLbls>
        <c:firstSliceAng val="0"/>
      </c:pieChart>
      <c:spPr>
        <a:noFill/>
        <a:ln w="25400">
          <a:noFill/>
        </a:ln>
      </c:spPr>
    </c:plotArea>
    <c:legend>
      <c:legendPos val="b"/>
      <c:layout>
        <c:manualLayout>
          <c:xMode val="edge"/>
          <c:yMode val="edge"/>
          <c:x val="0.13819477513227521"/>
          <c:y val="0.84806838223504888"/>
          <c:w val="0.72361011904761907"/>
          <c:h val="7.5572791406124884E-2"/>
        </c:manualLayout>
      </c:layout>
      <c:txPr>
        <a:bodyPr/>
        <a:lstStyle/>
        <a:p>
          <a:pPr>
            <a:defRPr sz="800"/>
          </a:pPr>
          <a:endParaRPr lang="ja-JP"/>
        </a:p>
      </c:txPr>
    </c:legend>
    <c:plotVisOnly val="1"/>
    <c:dispBlanksAs val="zero"/>
  </c:chart>
  <c:externalData r:id="rId2"/>
</c:chartSpace>
</file>

<file path=ppt/charts/chart7.xml><?xml version="1.0" encoding="utf-8"?>
<c:chartSpace xmlns:c="http://schemas.openxmlformats.org/drawingml/2006/chart" xmlns:a="http://schemas.openxmlformats.org/drawingml/2006/main" xmlns:r="http://schemas.openxmlformats.org/officeDocument/2006/relationships">
  <c:lang val="ja-JP"/>
  <c:style val="13"/>
  <c:clrMapOvr bg1="lt1" tx1="dk1" bg2="lt2" tx2="dk2" accent1="accent1" accent2="accent2" accent3="accent3" accent4="accent4" accent5="accent5" accent6="accent6" hlink="hlink" folHlink="folHlink"/>
  <c:chart>
    <c:autoTitleDeleted val="1"/>
    <c:plotArea>
      <c:layout>
        <c:manualLayout>
          <c:layoutTarget val="inner"/>
          <c:xMode val="edge"/>
          <c:yMode val="edge"/>
          <c:x val="8.0079282407407401E-2"/>
          <c:y val="5.5436507936512329E-2"/>
          <c:w val="0.85010011574074051"/>
          <c:h val="0.68843015873015856"/>
        </c:manualLayout>
      </c:layout>
      <c:barChart>
        <c:barDir val="bar"/>
        <c:grouping val="percentStacked"/>
        <c:ser>
          <c:idx val="0"/>
          <c:order val="0"/>
          <c:tx>
            <c:strRef>
              <c:f>人口構成比の推移!$A$29</c:f>
              <c:strCache>
                <c:ptCount val="1"/>
                <c:pt idx="0">
                  <c:v>０歳～14歳（年少人口）</c:v>
                </c:pt>
              </c:strCache>
            </c:strRef>
          </c:tx>
          <c:spPr>
            <a:solidFill>
              <a:schemeClr val="accent6">
                <a:lumMod val="40000"/>
                <a:lumOff val="60000"/>
              </a:schemeClr>
            </a:solidFill>
          </c:spPr>
          <c:dLbls>
            <c:spPr>
              <a:noFill/>
              <a:ln>
                <a:noFill/>
              </a:ln>
              <a:effectLst/>
            </c:spPr>
            <c:dLblPos val="ctr"/>
            <c:showVal val="1"/>
            <c:extLst>
              <c:ext xmlns:c15="http://schemas.microsoft.com/office/drawing/2012/chart" uri="{CE6537A1-D6FC-4f65-9D91-7224C49458BB}">
                <c15:showLeaderLines val="0"/>
              </c:ext>
            </c:extLst>
          </c:dLbls>
          <c:cat>
            <c:strRef>
              <c:f>人口構成比の推移!$B$28:$F$28</c:f>
              <c:strCache>
                <c:ptCount val="5"/>
                <c:pt idx="0">
                  <c:v>H47</c:v>
                </c:pt>
                <c:pt idx="1">
                  <c:v>H37</c:v>
                </c:pt>
                <c:pt idx="2">
                  <c:v>H27</c:v>
                </c:pt>
                <c:pt idx="3">
                  <c:v>H22</c:v>
                </c:pt>
                <c:pt idx="4">
                  <c:v>H17</c:v>
                </c:pt>
              </c:strCache>
            </c:strRef>
          </c:cat>
          <c:val>
            <c:numRef>
              <c:f>人口構成比の推移!$B$29:$F$29</c:f>
              <c:numCache>
                <c:formatCode>0.0_ </c:formatCode>
                <c:ptCount val="5"/>
                <c:pt idx="0">
                  <c:v>8.9253171942780529</c:v>
                </c:pt>
                <c:pt idx="1">
                  <c:v>10.094709161128142</c:v>
                </c:pt>
                <c:pt idx="2">
                  <c:v>10.526087459509506</c:v>
                </c:pt>
                <c:pt idx="3">
                  <c:v>11.090710268391939</c:v>
                </c:pt>
                <c:pt idx="4">
                  <c:v>11.566190378259726</c:v>
                </c:pt>
              </c:numCache>
            </c:numRef>
          </c:val>
        </c:ser>
        <c:ser>
          <c:idx val="1"/>
          <c:order val="1"/>
          <c:tx>
            <c:strRef>
              <c:f>人口構成比の推移!$A$30</c:f>
              <c:strCache>
                <c:ptCount val="1"/>
                <c:pt idx="0">
                  <c:v>15歳～64歳（生産年齢人口）</c:v>
                </c:pt>
              </c:strCache>
            </c:strRef>
          </c:tx>
          <c:spPr>
            <a:solidFill>
              <a:srgbClr val="92D050"/>
            </a:solidFill>
          </c:spPr>
          <c:dLbls>
            <c:spPr>
              <a:noFill/>
              <a:ln>
                <a:noFill/>
              </a:ln>
              <a:effectLst/>
            </c:spPr>
            <c:dLblPos val="ctr"/>
            <c:showVal val="1"/>
            <c:extLst>
              <c:ext xmlns:c15="http://schemas.microsoft.com/office/drawing/2012/chart" uri="{CE6537A1-D6FC-4f65-9D91-7224C49458BB}">
                <c15:showLeaderLines val="0"/>
              </c:ext>
            </c:extLst>
          </c:dLbls>
          <c:cat>
            <c:strRef>
              <c:f>人口構成比の推移!$B$28:$F$28</c:f>
              <c:strCache>
                <c:ptCount val="5"/>
                <c:pt idx="0">
                  <c:v>H47</c:v>
                </c:pt>
                <c:pt idx="1">
                  <c:v>H37</c:v>
                </c:pt>
                <c:pt idx="2">
                  <c:v>H27</c:v>
                </c:pt>
                <c:pt idx="3">
                  <c:v>H22</c:v>
                </c:pt>
                <c:pt idx="4">
                  <c:v>H17</c:v>
                </c:pt>
              </c:strCache>
            </c:strRef>
          </c:cat>
          <c:val>
            <c:numRef>
              <c:f>人口構成比の推移!$B$30:$F$30</c:f>
              <c:numCache>
                <c:formatCode>0.0_ </c:formatCode>
                <c:ptCount val="5"/>
                <c:pt idx="0">
                  <c:v>61.664334338496118</c:v>
                </c:pt>
                <c:pt idx="1">
                  <c:v>63.922681714505181</c:v>
                </c:pt>
                <c:pt idx="2">
                  <c:v>66.021517815825959</c:v>
                </c:pt>
                <c:pt idx="3">
                  <c:v>68.65270320834675</c:v>
                </c:pt>
                <c:pt idx="4">
                  <c:v>71.12608946266208</c:v>
                </c:pt>
              </c:numCache>
            </c:numRef>
          </c:val>
        </c:ser>
        <c:ser>
          <c:idx val="2"/>
          <c:order val="2"/>
          <c:tx>
            <c:strRef>
              <c:f>人口構成比の推移!$A$31</c:f>
              <c:strCache>
                <c:ptCount val="1"/>
                <c:pt idx="0">
                  <c:v>65歳以上（老年人口）</c:v>
                </c:pt>
              </c:strCache>
            </c:strRef>
          </c:tx>
          <c:spPr>
            <a:solidFill>
              <a:schemeClr val="accent1">
                <a:lumMod val="90000"/>
              </a:schemeClr>
            </a:solidFill>
          </c:spPr>
          <c:dLbls>
            <c:spPr>
              <a:noFill/>
              <a:ln>
                <a:noFill/>
              </a:ln>
              <a:effectLst/>
            </c:spPr>
            <c:dLblPos val="ctr"/>
            <c:showVal val="1"/>
            <c:extLst>
              <c:ext xmlns:c15="http://schemas.microsoft.com/office/drawing/2012/chart" uri="{CE6537A1-D6FC-4f65-9D91-7224C49458BB}">
                <c15:showLeaderLines val="0"/>
              </c:ext>
            </c:extLst>
          </c:dLbls>
          <c:cat>
            <c:strRef>
              <c:f>人口構成比の推移!$B$28:$F$28</c:f>
              <c:strCache>
                <c:ptCount val="5"/>
                <c:pt idx="0">
                  <c:v>H47</c:v>
                </c:pt>
                <c:pt idx="1">
                  <c:v>H37</c:v>
                </c:pt>
                <c:pt idx="2">
                  <c:v>H27</c:v>
                </c:pt>
                <c:pt idx="3">
                  <c:v>H22</c:v>
                </c:pt>
                <c:pt idx="4">
                  <c:v>H17</c:v>
                </c:pt>
              </c:strCache>
            </c:strRef>
          </c:cat>
          <c:val>
            <c:numRef>
              <c:f>人口構成比の推移!$B$31:$F$31</c:f>
              <c:numCache>
                <c:formatCode>0.0_ </c:formatCode>
                <c:ptCount val="5"/>
                <c:pt idx="0">
                  <c:v>29.410348467225823</c:v>
                </c:pt>
                <c:pt idx="1">
                  <c:v>25.982609124365002</c:v>
                </c:pt>
                <c:pt idx="2">
                  <c:v>23.452394724664508</c:v>
                </c:pt>
                <c:pt idx="3">
                  <c:v>20.256586523260989</c:v>
                </c:pt>
                <c:pt idx="4">
                  <c:v>17.307720159078205</c:v>
                </c:pt>
              </c:numCache>
            </c:numRef>
          </c:val>
        </c:ser>
        <c:overlap val="100"/>
        <c:serLines/>
        <c:axId val="119145600"/>
        <c:axId val="119147136"/>
      </c:barChart>
      <c:catAx>
        <c:axId val="119145600"/>
        <c:scaling>
          <c:orientation val="minMax"/>
        </c:scaling>
        <c:axPos val="l"/>
        <c:numFmt formatCode="General" sourceLinked="1"/>
        <c:tickLblPos val="nextTo"/>
        <c:crossAx val="119147136"/>
        <c:crosses val="autoZero"/>
        <c:auto val="1"/>
        <c:lblAlgn val="ctr"/>
        <c:lblOffset val="0"/>
      </c:catAx>
      <c:valAx>
        <c:axId val="119147136"/>
        <c:scaling>
          <c:orientation val="minMax"/>
        </c:scaling>
        <c:axPos val="b"/>
        <c:majorGridlines/>
        <c:numFmt formatCode="0%" sourceLinked="1"/>
        <c:tickLblPos val="nextTo"/>
        <c:crossAx val="119145600"/>
        <c:crosses val="autoZero"/>
        <c:crossBetween val="between"/>
      </c:valAx>
    </c:plotArea>
    <c:legend>
      <c:legendPos val="b"/>
      <c:layout>
        <c:manualLayout>
          <c:xMode val="edge"/>
          <c:yMode val="edge"/>
          <c:x val="6.1967592592592595E-2"/>
          <c:y val="0.8269373015873015"/>
          <c:w val="0.83564236111111112"/>
          <c:h val="0.11258650793650812"/>
        </c:manualLayout>
      </c:layout>
    </c:legend>
    <c:plotVisOnly val="1"/>
    <c:dispBlanksAs val="gap"/>
  </c:chart>
  <c:spPr>
    <a:noFill/>
    <a:ln>
      <a:noFill/>
    </a:ln>
  </c:spPr>
  <c:txPr>
    <a:bodyPr/>
    <a:lstStyle/>
    <a:p>
      <a:pPr>
        <a:defRPr sz="800">
          <a:latin typeface="ＭＳ ゴシック" pitchFamily="49" charset="-128"/>
          <a:ea typeface="ＭＳ ゴシック" pitchFamily="49" charset="-128"/>
        </a:defRPr>
      </a:pPr>
      <a:endParaRPr lang="ja-JP"/>
    </a:p>
  </c:txPr>
  <c:externalData r:id="rId2"/>
</c:chartSpace>
</file>

<file path=ppt/charts/chart8.xml><?xml version="1.0" encoding="utf-8"?>
<c:chartSpace xmlns:c="http://schemas.openxmlformats.org/drawingml/2006/chart" xmlns:a="http://schemas.openxmlformats.org/drawingml/2006/main" xmlns:r="http://schemas.openxmlformats.org/officeDocument/2006/relationships">
  <c:date1904 val="1"/>
  <c:lang val="ja-JP"/>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3010103785103791"/>
          <c:y val="0.12599206349206957"/>
          <c:w val="0.77274969474974653"/>
          <c:h val="0.69346984126984124"/>
        </c:manualLayout>
      </c:layout>
      <c:barChart>
        <c:barDir val="col"/>
        <c:grouping val="stacked"/>
        <c:ser>
          <c:idx val="0"/>
          <c:order val="0"/>
          <c:tx>
            <c:strRef>
              <c:f>世帯数と１世帯あたり人員!$A$32</c:f>
              <c:strCache>
                <c:ptCount val="1"/>
                <c:pt idx="0">
                  <c:v>高齢単身世帯</c:v>
                </c:pt>
              </c:strCache>
            </c:strRef>
          </c:tx>
          <c:spPr>
            <a:solidFill>
              <a:schemeClr val="accent6">
                <a:lumMod val="40000"/>
                <a:lumOff val="60000"/>
              </a:schemeClr>
            </a:solidFill>
            <a:ln>
              <a:solidFill>
                <a:schemeClr val="bg1"/>
              </a:solidFill>
            </a:ln>
          </c:spPr>
          <c:dLbls>
            <c:numFmt formatCode="#,##0_);[Red]\(#,##0\)" sourceLinked="0"/>
            <c:spPr>
              <a:noFill/>
              <a:ln>
                <a:noFill/>
              </a:ln>
              <a:effectLst/>
            </c:spPr>
            <c:txPr>
              <a:bodyPr/>
              <a:lstStyle/>
              <a:p>
                <a:pPr>
                  <a:defRPr sz="800">
                    <a:solidFill>
                      <a:schemeClr val="tx1"/>
                    </a:solidFill>
                    <a:latin typeface="ＭＳ ゴシック" panose="020B0609070205080204" pitchFamily="49" charset="-128"/>
                    <a:ea typeface="ＭＳ ゴシック" panose="020B0609070205080204" pitchFamily="49" charset="-128"/>
                  </a:defRPr>
                </a:pPr>
                <a:endParaRPr lang="ja-JP"/>
              </a:p>
            </c:txPr>
            <c:dLblPos val="ctr"/>
            <c:showVal val="1"/>
            <c:extLst>
              <c:ext xmlns:c15="http://schemas.microsoft.com/office/drawing/2012/chart" uri="{CE6537A1-D6FC-4f65-9D91-7224C49458BB}">
                <c15:showLeaderLines val="0"/>
              </c:ext>
            </c:extLst>
          </c:dLbls>
          <c:cat>
            <c:strRef>
              <c:f>世帯数と１世帯あたり人員!$B$31:$E$31</c:f>
              <c:strCache>
                <c:ptCount val="4"/>
                <c:pt idx="0">
                  <c:v>H12</c:v>
                </c:pt>
                <c:pt idx="1">
                  <c:v>H17</c:v>
                </c:pt>
                <c:pt idx="2">
                  <c:v>H22</c:v>
                </c:pt>
                <c:pt idx="3">
                  <c:v>H27</c:v>
                </c:pt>
              </c:strCache>
            </c:strRef>
          </c:cat>
          <c:val>
            <c:numRef>
              <c:f>世帯数と１世帯あたり人員!$B$32:$E$32</c:f>
              <c:numCache>
                <c:formatCode>#,##0_);[Red]\(#,##0\)</c:formatCode>
                <c:ptCount val="4"/>
                <c:pt idx="0">
                  <c:v>12201</c:v>
                </c:pt>
                <c:pt idx="1">
                  <c:v>15926</c:v>
                </c:pt>
                <c:pt idx="2">
                  <c:v>20757</c:v>
                </c:pt>
                <c:pt idx="3">
                  <c:v>24570</c:v>
                </c:pt>
              </c:numCache>
            </c:numRef>
          </c:val>
        </c:ser>
        <c:ser>
          <c:idx val="1"/>
          <c:order val="1"/>
          <c:tx>
            <c:strRef>
              <c:f>世帯数と１世帯あたり人員!$A$33</c:f>
              <c:strCache>
                <c:ptCount val="1"/>
                <c:pt idx="0">
                  <c:v>高齢夫婦世帯</c:v>
                </c:pt>
              </c:strCache>
            </c:strRef>
          </c:tx>
          <c:spPr>
            <a:solidFill>
              <a:srgbClr val="92D050"/>
            </a:solidFill>
            <a:ln>
              <a:solidFill>
                <a:schemeClr val="bg1"/>
              </a:solidFill>
            </a:ln>
          </c:spPr>
          <c:dLbls>
            <c:spPr>
              <a:noFill/>
              <a:ln>
                <a:noFill/>
              </a:ln>
              <a:effectLst/>
            </c:spPr>
            <c:txPr>
              <a:bodyPr/>
              <a:lstStyle/>
              <a:p>
                <a:pPr>
                  <a:defRPr sz="800">
                    <a:solidFill>
                      <a:schemeClr val="tx1"/>
                    </a:solidFill>
                    <a:latin typeface="ＭＳ ゴシック" panose="020B0609070205080204" pitchFamily="49" charset="-128"/>
                    <a:ea typeface="ＭＳ ゴシック" panose="020B0609070205080204" pitchFamily="49" charset="-128"/>
                  </a:defRPr>
                </a:pPr>
                <a:endParaRPr lang="ja-JP"/>
              </a:p>
            </c:txPr>
            <c:dLblPos val="ctr"/>
            <c:showVal val="1"/>
            <c:extLst>
              <c:ext xmlns:c15="http://schemas.microsoft.com/office/drawing/2012/chart" uri="{CE6537A1-D6FC-4f65-9D91-7224C49458BB}">
                <c15:showLeaderLines val="0"/>
              </c:ext>
            </c:extLst>
          </c:dLbls>
          <c:cat>
            <c:strRef>
              <c:f>世帯数と１世帯あたり人員!$B$31:$E$31</c:f>
              <c:strCache>
                <c:ptCount val="4"/>
                <c:pt idx="0">
                  <c:v>H12</c:v>
                </c:pt>
                <c:pt idx="1">
                  <c:v>H17</c:v>
                </c:pt>
                <c:pt idx="2">
                  <c:v>H22</c:v>
                </c:pt>
                <c:pt idx="3">
                  <c:v>H27</c:v>
                </c:pt>
              </c:strCache>
            </c:strRef>
          </c:cat>
          <c:val>
            <c:numRef>
              <c:f>世帯数と１世帯あたり人員!$B$33:$E$33</c:f>
              <c:numCache>
                <c:formatCode>#,##0_);[Red]\(#,##0\)</c:formatCode>
                <c:ptCount val="4"/>
                <c:pt idx="0">
                  <c:v>7316</c:v>
                </c:pt>
                <c:pt idx="1">
                  <c:v>9061</c:v>
                </c:pt>
                <c:pt idx="2">
                  <c:v>10487</c:v>
                </c:pt>
                <c:pt idx="3">
                  <c:v>11791</c:v>
                </c:pt>
              </c:numCache>
            </c:numRef>
          </c:val>
        </c:ser>
        <c:ser>
          <c:idx val="2"/>
          <c:order val="2"/>
          <c:tx>
            <c:strRef>
              <c:f>世帯数と１世帯あたり人員!$A$34</c:f>
              <c:strCache>
                <c:ptCount val="1"/>
                <c:pt idx="0">
                  <c:v>その他世帯</c:v>
                </c:pt>
              </c:strCache>
            </c:strRef>
          </c:tx>
          <c:spPr>
            <a:solidFill>
              <a:schemeClr val="accent1">
                <a:lumMod val="90000"/>
              </a:schemeClr>
            </a:solidFill>
            <a:ln>
              <a:solidFill>
                <a:schemeClr val="bg1"/>
              </a:solidFill>
            </a:ln>
          </c:spPr>
          <c:dLbls>
            <c:dLbl>
              <c:idx val="2"/>
              <c:layout>
                <c:manualLayout>
                  <c:x val="-4.1279669762641765E-3"/>
                  <c:y val="-4.1237113402061855E-2"/>
                </c:manualLayout>
              </c:layout>
              <c:dLblPos val="ctr"/>
              <c:showVal val="1"/>
              <c:extLst>
                <c:ext xmlns:c15="http://schemas.microsoft.com/office/drawing/2012/chart" uri="{CE6537A1-D6FC-4f65-9D91-7224C49458BB}"/>
              </c:extLst>
            </c:dLbl>
            <c:spPr>
              <a:noFill/>
              <a:ln>
                <a:noFill/>
              </a:ln>
              <a:effectLst/>
            </c:spPr>
            <c:txPr>
              <a:bodyPr/>
              <a:lstStyle/>
              <a:p>
                <a:pPr>
                  <a:defRPr sz="800">
                    <a:solidFill>
                      <a:schemeClr val="tx1"/>
                    </a:solidFill>
                    <a:latin typeface="ＭＳ ゴシック" panose="020B0609070205080204" pitchFamily="49" charset="-128"/>
                    <a:ea typeface="ＭＳ ゴシック" panose="020B0609070205080204" pitchFamily="49" charset="-128"/>
                  </a:defRPr>
                </a:pPr>
                <a:endParaRPr lang="ja-JP"/>
              </a:p>
            </c:txPr>
            <c:showVal val="1"/>
            <c:extLst>
              <c:ext xmlns:c15="http://schemas.microsoft.com/office/drawing/2012/chart" uri="{CE6537A1-D6FC-4f65-9D91-7224C49458BB}">
                <c15:showLeaderLines val="0"/>
              </c:ext>
            </c:extLst>
          </c:dLbls>
          <c:cat>
            <c:strRef>
              <c:f>世帯数と１世帯あたり人員!$B$31:$E$31</c:f>
              <c:strCache>
                <c:ptCount val="4"/>
                <c:pt idx="0">
                  <c:v>H12</c:v>
                </c:pt>
                <c:pt idx="1">
                  <c:v>H17</c:v>
                </c:pt>
                <c:pt idx="2">
                  <c:v>H22</c:v>
                </c:pt>
                <c:pt idx="3">
                  <c:v>H27</c:v>
                </c:pt>
              </c:strCache>
            </c:strRef>
          </c:cat>
          <c:val>
            <c:numRef>
              <c:f>世帯数と１世帯あたり人員!$B$34:$E$34</c:f>
              <c:numCache>
                <c:formatCode>#,##0_);[Red]\(#,##0\)</c:formatCode>
                <c:ptCount val="4"/>
                <c:pt idx="0">
                  <c:v>148898</c:v>
                </c:pt>
                <c:pt idx="1">
                  <c:v>147787</c:v>
                </c:pt>
                <c:pt idx="2">
                  <c:v>151674</c:v>
                </c:pt>
                <c:pt idx="3">
                  <c:v>150635</c:v>
                </c:pt>
              </c:numCache>
            </c:numRef>
          </c:val>
        </c:ser>
        <c:gapWidth val="80"/>
        <c:overlap val="100"/>
        <c:serLines/>
        <c:axId val="119112832"/>
        <c:axId val="119114368"/>
      </c:barChart>
      <c:lineChart>
        <c:grouping val="standard"/>
        <c:ser>
          <c:idx val="3"/>
          <c:order val="3"/>
          <c:tx>
            <c:strRef>
              <c:f>世帯数と１世帯あたり人員!$A$35</c:f>
              <c:strCache>
                <c:ptCount val="1"/>
              </c:strCache>
            </c:strRef>
          </c:tx>
          <c:spPr>
            <a:ln>
              <a:noFill/>
            </a:ln>
          </c:spPr>
          <c:marker>
            <c:symbol val="none"/>
          </c:marker>
          <c:dLbls>
            <c:dLbl>
              <c:idx val="0"/>
              <c:layout>
                <c:manualLayout>
                  <c:x val="-9.6558302808303728E-2"/>
                  <c:y val="-5.1661507936507936E-2"/>
                </c:manualLayout>
              </c:layout>
              <c:dLblPos val="r"/>
              <c:showVal val="1"/>
              <c:extLst>
                <c:ext xmlns:c15="http://schemas.microsoft.com/office/drawing/2012/chart" uri="{CE6537A1-D6FC-4f65-9D91-7224C49458BB}"/>
              </c:extLst>
            </c:dLbl>
            <c:dLbl>
              <c:idx val="1"/>
              <c:layout>
                <c:manualLayout>
                  <c:x val="-8.7225274725274721E-2"/>
                  <c:y val="-5.1404761904761904E-2"/>
                </c:manualLayout>
              </c:layout>
              <c:dLblPos val="r"/>
              <c:showVal val="1"/>
              <c:extLst>
                <c:ext xmlns:c15="http://schemas.microsoft.com/office/drawing/2012/chart" uri="{CE6537A1-D6FC-4f65-9D91-7224C49458BB}"/>
              </c:extLst>
            </c:dLbl>
            <c:dLbl>
              <c:idx val="2"/>
              <c:layout>
                <c:manualLayout>
                  <c:x val="-8.7225274725274721E-2"/>
                  <c:y val="-4.6365079365079345E-2"/>
                </c:manualLayout>
              </c:layout>
              <c:dLblPos val="r"/>
              <c:showVal val="1"/>
              <c:extLst>
                <c:ext xmlns:c15="http://schemas.microsoft.com/office/drawing/2012/chart" uri="{CE6537A1-D6FC-4f65-9D91-7224C49458BB}"/>
              </c:extLst>
            </c:dLbl>
            <c:dLbl>
              <c:idx val="3"/>
              <c:layout>
                <c:manualLayout>
                  <c:x val="-8.7225274725274721E-2"/>
                  <c:y val="-4.1325396825396904E-2"/>
                </c:manualLayout>
              </c:layout>
              <c:dLblPos val="r"/>
              <c:showVal val="1"/>
              <c:extLst>
                <c:ext xmlns:c15="http://schemas.microsoft.com/office/drawing/2012/chart" uri="{CE6537A1-D6FC-4f65-9D91-7224C49458BB}"/>
              </c:extLst>
            </c:dLbl>
            <c:spPr>
              <a:noFill/>
              <a:ln>
                <a:solidFill>
                  <a:srgbClr val="FF0000"/>
                </a:solidFill>
              </a:ln>
            </c:spPr>
            <c:txPr>
              <a:bodyPr/>
              <a:lstStyle/>
              <a:p>
                <a:pPr>
                  <a:defRPr sz="800">
                    <a:latin typeface="ＭＳ ゴシック" panose="020B0609070205080204" pitchFamily="49" charset="-128"/>
                    <a:ea typeface="ＭＳ ゴシック" panose="020B0609070205080204" pitchFamily="49" charset="-128"/>
                  </a:defRPr>
                </a:pPr>
                <a:endParaRPr lang="ja-JP"/>
              </a:p>
            </c:txPr>
            <c:dLblPos val="t"/>
            <c:showVal val="1"/>
            <c:extLst>
              <c:ext xmlns:c15="http://schemas.microsoft.com/office/drawing/2012/chart" uri="{CE6537A1-D6FC-4f65-9D91-7224C49458BB}">
                <c15:showLeaderLines val="0"/>
              </c:ext>
            </c:extLst>
          </c:dLbls>
          <c:cat>
            <c:strRef>
              <c:f>世帯数と１世帯あたり人員!$B$31:$E$31</c:f>
              <c:strCache>
                <c:ptCount val="4"/>
                <c:pt idx="0">
                  <c:v>H12</c:v>
                </c:pt>
                <c:pt idx="1">
                  <c:v>H17</c:v>
                </c:pt>
                <c:pt idx="2">
                  <c:v>H22</c:v>
                </c:pt>
                <c:pt idx="3">
                  <c:v>H27</c:v>
                </c:pt>
              </c:strCache>
            </c:strRef>
          </c:cat>
          <c:val>
            <c:numRef>
              <c:f>世帯数と１世帯あたり人員!$B$35:$E$35</c:f>
              <c:numCache>
                <c:formatCode>#,##0_);[Red]\(#,##0\)</c:formatCode>
                <c:ptCount val="4"/>
                <c:pt idx="0">
                  <c:v>168415</c:v>
                </c:pt>
                <c:pt idx="1">
                  <c:v>172774</c:v>
                </c:pt>
                <c:pt idx="2">
                  <c:v>182918</c:v>
                </c:pt>
                <c:pt idx="3">
                  <c:v>186996</c:v>
                </c:pt>
              </c:numCache>
            </c:numRef>
          </c:val>
        </c:ser>
        <c:marker val="1"/>
        <c:axId val="119112832"/>
        <c:axId val="119114368"/>
      </c:lineChart>
      <c:lineChart>
        <c:grouping val="standard"/>
        <c:ser>
          <c:idx val="4"/>
          <c:order val="4"/>
          <c:tx>
            <c:strRef>
              <c:f>世帯数と１世帯あたり人員!$A$36</c:f>
              <c:strCache>
                <c:ptCount val="1"/>
                <c:pt idx="0">
                  <c:v>１世帯当たりの人員</c:v>
                </c:pt>
              </c:strCache>
            </c:strRef>
          </c:tx>
          <c:spPr>
            <a:ln w="19050">
              <a:solidFill>
                <a:schemeClr val="tx1"/>
              </a:solidFill>
            </a:ln>
          </c:spPr>
          <c:marker>
            <c:symbol val="square"/>
            <c:size val="7"/>
            <c:spPr>
              <a:solidFill>
                <a:srgbClr val="FFFF00"/>
              </a:solidFill>
              <a:ln w="19050">
                <a:solidFill>
                  <a:schemeClr val="tx1"/>
                </a:solidFill>
              </a:ln>
            </c:spPr>
          </c:marker>
          <c:dLbls>
            <c:dLbl>
              <c:idx val="0"/>
              <c:layout>
                <c:manualLayout>
                  <c:x val="-5.4471001221001923E-2"/>
                  <c:y val="6.0022619047623189E-2"/>
                </c:manualLayout>
              </c:layout>
              <c:dLblPos val="r"/>
              <c:showVal val="1"/>
              <c:extLst>
                <c:ext xmlns:c15="http://schemas.microsoft.com/office/drawing/2012/chart" uri="{CE6537A1-D6FC-4f65-9D91-7224C49458BB}"/>
              </c:extLst>
            </c:dLbl>
            <c:dLbl>
              <c:idx val="1"/>
              <c:layout>
                <c:manualLayout>
                  <c:x val="0"/>
                  <c:y val="-1.0309278350515465E-2"/>
                </c:manualLayout>
              </c:layout>
              <c:dLblPos val="r"/>
              <c:showVal val="1"/>
              <c:extLst>
                <c:ext xmlns:c15="http://schemas.microsoft.com/office/drawing/2012/chart" uri="{CE6537A1-D6FC-4f65-9D91-7224C49458BB}"/>
              </c:extLst>
            </c:dLbl>
            <c:dLbl>
              <c:idx val="2"/>
              <c:layout>
                <c:manualLayout>
                  <c:x val="0"/>
                  <c:y val="-2.0618556701030927E-2"/>
                </c:manualLayout>
              </c:layout>
              <c:dLblPos val="r"/>
              <c:showVal val="1"/>
              <c:extLst>
                <c:ext xmlns:c15="http://schemas.microsoft.com/office/drawing/2012/chart" uri="{CE6537A1-D6FC-4f65-9D91-7224C49458BB}"/>
              </c:extLst>
            </c:dLbl>
            <c:spPr>
              <a:noFill/>
              <a:ln>
                <a:noFill/>
              </a:ln>
              <a:effectLst/>
            </c:spPr>
            <c:txPr>
              <a:bodyPr/>
              <a:lstStyle/>
              <a:p>
                <a:pPr>
                  <a:defRPr sz="800">
                    <a:latin typeface="ＭＳ ゴシック" panose="020B0609070205080204" pitchFamily="49" charset="-128"/>
                    <a:ea typeface="ＭＳ ゴシック" panose="020B0609070205080204" pitchFamily="49" charset="-128"/>
                  </a:defRPr>
                </a:pPr>
                <a:endParaRPr lang="ja-JP"/>
              </a:p>
            </c:txPr>
            <c:showVal val="1"/>
            <c:extLst>
              <c:ext xmlns:c15="http://schemas.microsoft.com/office/drawing/2012/chart" uri="{CE6537A1-D6FC-4f65-9D91-7224C49458BB}">
                <c15:showLeaderLines val="0"/>
              </c:ext>
            </c:extLst>
          </c:dLbls>
          <c:cat>
            <c:strRef>
              <c:f>世帯数と１世帯あたり人員!$B$31:$E$31</c:f>
              <c:strCache>
                <c:ptCount val="4"/>
                <c:pt idx="0">
                  <c:v>H12</c:v>
                </c:pt>
                <c:pt idx="1">
                  <c:v>H17</c:v>
                </c:pt>
                <c:pt idx="2">
                  <c:v>H22</c:v>
                </c:pt>
                <c:pt idx="3">
                  <c:v>H27</c:v>
                </c:pt>
              </c:strCache>
            </c:strRef>
          </c:cat>
          <c:val>
            <c:numRef>
              <c:f>世帯数と１世帯あたり人員!$B$36:$E$36</c:f>
              <c:numCache>
                <c:formatCode>0.00_ </c:formatCode>
                <c:ptCount val="4"/>
                <c:pt idx="0">
                  <c:v>2.0454650714010034</c:v>
                </c:pt>
                <c:pt idx="1">
                  <c:v>1.9808999039207857</c:v>
                </c:pt>
                <c:pt idx="2">
                  <c:v>1.8905137821318843</c:v>
                </c:pt>
                <c:pt idx="3">
                  <c:v>1.8591788059637901</c:v>
                </c:pt>
              </c:numCache>
            </c:numRef>
          </c:val>
        </c:ser>
        <c:marker val="1"/>
        <c:axId val="119210368"/>
        <c:axId val="119211904"/>
      </c:lineChart>
      <c:catAx>
        <c:axId val="119112832"/>
        <c:scaling>
          <c:orientation val="minMax"/>
        </c:scaling>
        <c:axPos val="b"/>
        <c:numFmt formatCode="General" sourceLinked="1"/>
        <c:tickLblPos val="nextTo"/>
        <c:txPr>
          <a:bodyPr/>
          <a:lstStyle/>
          <a:p>
            <a:pPr>
              <a:defRPr sz="800">
                <a:latin typeface="ＭＳ ゴシック" panose="020B0609070205080204" pitchFamily="49" charset="-128"/>
                <a:ea typeface="ＭＳ ゴシック" panose="020B0609070205080204" pitchFamily="49" charset="-128"/>
              </a:defRPr>
            </a:pPr>
            <a:endParaRPr lang="ja-JP"/>
          </a:p>
        </c:txPr>
        <c:crossAx val="119114368"/>
        <c:crosses val="autoZero"/>
        <c:auto val="1"/>
        <c:lblAlgn val="ctr"/>
        <c:lblOffset val="100"/>
      </c:catAx>
      <c:valAx>
        <c:axId val="119114368"/>
        <c:scaling>
          <c:orientation val="minMax"/>
        </c:scaling>
        <c:axPos val="l"/>
        <c:majorGridlines/>
        <c:numFmt formatCode="#,##0_);[Red]\(#,##0\)" sourceLinked="0"/>
        <c:tickLblPos val="nextTo"/>
        <c:txPr>
          <a:bodyPr/>
          <a:lstStyle/>
          <a:p>
            <a:pPr>
              <a:defRPr sz="700">
                <a:latin typeface="ＭＳ Ｐゴシック" pitchFamily="50" charset="-128"/>
                <a:ea typeface="ＭＳ Ｐゴシック" pitchFamily="50" charset="-128"/>
              </a:defRPr>
            </a:pPr>
            <a:endParaRPr lang="ja-JP"/>
          </a:p>
        </c:txPr>
        <c:crossAx val="119112832"/>
        <c:crosses val="autoZero"/>
        <c:crossBetween val="between"/>
        <c:majorUnit val="40000"/>
      </c:valAx>
      <c:catAx>
        <c:axId val="119210368"/>
        <c:scaling>
          <c:orientation val="minMax"/>
        </c:scaling>
        <c:delete val="1"/>
        <c:axPos val="b"/>
        <c:numFmt formatCode="General" sourceLinked="1"/>
        <c:tickLblPos val="none"/>
        <c:crossAx val="119211904"/>
        <c:crosses val="autoZero"/>
        <c:auto val="1"/>
        <c:lblAlgn val="ctr"/>
        <c:lblOffset val="100"/>
      </c:catAx>
      <c:valAx>
        <c:axId val="119211904"/>
        <c:scaling>
          <c:orientation val="minMax"/>
        </c:scaling>
        <c:axPos val="r"/>
        <c:numFmt formatCode="0.00_ " sourceLinked="1"/>
        <c:tickLblPos val="nextTo"/>
        <c:txPr>
          <a:bodyPr/>
          <a:lstStyle/>
          <a:p>
            <a:pPr>
              <a:defRPr sz="700">
                <a:latin typeface="ＭＳ Ｐゴシック" pitchFamily="50" charset="-128"/>
                <a:ea typeface="ＭＳ Ｐゴシック" pitchFamily="50" charset="-128"/>
              </a:defRPr>
            </a:pPr>
            <a:endParaRPr lang="ja-JP"/>
          </a:p>
        </c:txPr>
        <c:crossAx val="119210368"/>
        <c:crosses val="max"/>
        <c:crossBetween val="between"/>
      </c:valAx>
    </c:plotArea>
    <c:legend>
      <c:legendPos val="b"/>
      <c:legendEntry>
        <c:idx val="3"/>
        <c:delete val="1"/>
      </c:legendEntry>
      <c:layout>
        <c:manualLayout>
          <c:xMode val="edge"/>
          <c:yMode val="edge"/>
          <c:x val="5.0396825396825523E-2"/>
          <c:y val="0.87733412698412694"/>
          <c:w val="0.79471916971916956"/>
          <c:h val="0.11258650793650812"/>
        </c:manualLayout>
      </c:layout>
      <c:txPr>
        <a:bodyPr/>
        <a:lstStyle/>
        <a:p>
          <a:pPr>
            <a:defRPr sz="800">
              <a:latin typeface="ＭＳ ゴシック" panose="020B0609070205080204" pitchFamily="49" charset="-128"/>
              <a:ea typeface="ＭＳ ゴシック" panose="020B0609070205080204" pitchFamily="49" charset="-128"/>
            </a:defRPr>
          </a:pPr>
          <a:endParaRPr lang="ja-JP"/>
        </a:p>
      </c:txPr>
    </c:legend>
    <c:plotVisOnly val="1"/>
    <c:dispBlanksAs val="gap"/>
  </c:chart>
  <c:externalData r:id="rId2"/>
  <c:userShapes r:id="rId3"/>
</c:chartSpace>
</file>

<file path=ppt/charts/chart9.xml><?xml version="1.0" encoding="utf-8"?>
<c:chartSpace xmlns:c="http://schemas.openxmlformats.org/drawingml/2006/chart" xmlns:a="http://schemas.openxmlformats.org/drawingml/2006/main" xmlns:r="http://schemas.openxmlformats.org/officeDocument/2006/relationships">
  <c:lang val="ja-JP"/>
  <c:clrMapOvr bg1="lt1" tx1="dk1" bg2="lt2" tx2="dk2" accent1="accent1" accent2="accent2" accent3="accent3" accent4="accent4" accent5="accent5" accent6="accent6" hlink="hlink" folHlink="folHlink"/>
  <c:chart>
    <c:autoTitleDeleted val="1"/>
    <c:plotArea>
      <c:layout/>
      <c:barChart>
        <c:barDir val="col"/>
        <c:grouping val="stacked"/>
        <c:ser>
          <c:idx val="0"/>
          <c:order val="0"/>
          <c:tx>
            <c:strRef>
              <c:f>産業別就業者数の推移!$A$31</c:f>
              <c:strCache>
                <c:ptCount val="1"/>
                <c:pt idx="0">
                  <c:v>第一次産業</c:v>
                </c:pt>
              </c:strCache>
            </c:strRef>
          </c:tx>
          <c:dLbls>
            <c:dLbl>
              <c:idx val="0"/>
              <c:layout>
                <c:manualLayout>
                  <c:x val="0"/>
                  <c:y val="-1.9510521885523296E-2"/>
                </c:manualLayout>
              </c:layout>
              <c:dLblPos val="ctr"/>
              <c:showVal val="1"/>
              <c:extLst>
                <c:ext xmlns:c15="http://schemas.microsoft.com/office/drawing/2012/chart" uri="{CE6537A1-D6FC-4f65-9D91-7224C49458BB}"/>
              </c:extLst>
            </c:dLbl>
            <c:dLbl>
              <c:idx val="1"/>
              <c:layout>
                <c:manualLayout>
                  <c:x val="0"/>
                  <c:y val="-1.9519360269361363E-2"/>
                </c:manualLayout>
              </c:layout>
              <c:dLblPos val="ctr"/>
              <c:showVal val="1"/>
              <c:extLst>
                <c:ext xmlns:c15="http://schemas.microsoft.com/office/drawing/2012/chart" uri="{CE6537A1-D6FC-4f65-9D91-7224C49458BB}"/>
              </c:extLst>
            </c:dLbl>
            <c:dLbl>
              <c:idx val="2"/>
              <c:layout>
                <c:manualLayout>
                  <c:x val="0"/>
                  <c:y val="-1.3526616865199539E-2"/>
                </c:manualLayout>
              </c:layout>
              <c:dLblPos val="ctr"/>
              <c:showVal val="1"/>
              <c:extLst>
                <c:ext xmlns:c15="http://schemas.microsoft.com/office/drawing/2012/chart" uri="{CE6537A1-D6FC-4f65-9D91-7224C49458BB}"/>
              </c:extLst>
            </c:dLbl>
            <c:dLbl>
              <c:idx val="3"/>
              <c:layout>
                <c:manualLayout>
                  <c:x val="0"/>
                  <c:y val="-1.3485429705903452E-2"/>
                </c:manualLayout>
              </c:layout>
              <c:dLblPos val="ctr"/>
              <c:showVal val="1"/>
              <c:extLst>
                <c:ext xmlns:c15="http://schemas.microsoft.com/office/drawing/2012/chart" uri="{CE6537A1-D6FC-4f65-9D91-7224C49458BB}"/>
              </c:extLst>
            </c:dLbl>
            <c:spPr>
              <a:noFill/>
              <a:ln>
                <a:noFill/>
              </a:ln>
              <a:effectLst/>
            </c:spPr>
            <c:txPr>
              <a:bodyPr/>
              <a:lstStyle/>
              <a:p>
                <a:pPr>
                  <a:defRPr sz="800">
                    <a:solidFill>
                      <a:sysClr val="windowText" lastClr="000000"/>
                    </a:solidFill>
                    <a:latin typeface="ＭＳ ゴシック" panose="020B0609070205080204" pitchFamily="49" charset="-128"/>
                    <a:ea typeface="ＭＳ ゴシック" panose="020B0609070205080204" pitchFamily="49" charset="-128"/>
                  </a:defRPr>
                </a:pPr>
                <a:endParaRPr lang="ja-JP"/>
              </a:p>
            </c:txPr>
            <c:dLblPos val="inBase"/>
            <c:showVal val="1"/>
            <c:extLst>
              <c:ext xmlns:c15="http://schemas.microsoft.com/office/drawing/2012/chart" uri="{CE6537A1-D6FC-4f65-9D91-7224C49458BB}">
                <c15:showLeaderLines val="0"/>
              </c:ext>
            </c:extLst>
          </c:dLbls>
          <c:cat>
            <c:strRef>
              <c:f>産業別就業者数の推移!$B$30:$E$30</c:f>
              <c:strCache>
                <c:ptCount val="4"/>
                <c:pt idx="0">
                  <c:v>H12</c:v>
                </c:pt>
                <c:pt idx="1">
                  <c:v>H17</c:v>
                </c:pt>
                <c:pt idx="2">
                  <c:v>H22</c:v>
                </c:pt>
                <c:pt idx="3">
                  <c:v>H27</c:v>
                </c:pt>
              </c:strCache>
            </c:strRef>
          </c:cat>
          <c:val>
            <c:numRef>
              <c:f>産業別就業者数の推移!$B$31:$E$31</c:f>
              <c:numCache>
                <c:formatCode>General</c:formatCode>
                <c:ptCount val="4"/>
                <c:pt idx="0">
                  <c:v>148</c:v>
                </c:pt>
                <c:pt idx="1">
                  <c:v>143</c:v>
                </c:pt>
                <c:pt idx="2">
                  <c:v>154</c:v>
                </c:pt>
                <c:pt idx="3">
                  <c:v>135</c:v>
                </c:pt>
              </c:numCache>
            </c:numRef>
          </c:val>
        </c:ser>
        <c:ser>
          <c:idx val="1"/>
          <c:order val="1"/>
          <c:tx>
            <c:strRef>
              <c:f>産業別就業者数の推移!$A$32</c:f>
              <c:strCache>
                <c:ptCount val="1"/>
                <c:pt idx="0">
                  <c:v>第二次産業</c:v>
                </c:pt>
              </c:strCache>
            </c:strRef>
          </c:tx>
          <c:spPr>
            <a:solidFill>
              <a:srgbClr val="92D050"/>
            </a:solidFill>
          </c:spPr>
          <c:dLbls>
            <c:dLbl>
              <c:idx val="2"/>
              <c:layout>
                <c:manualLayout>
                  <c:x val="0"/>
                  <c:y val="-1.111784511784512E-2"/>
                </c:manualLayout>
              </c:layout>
              <c:dLblPos val="ctr"/>
              <c:showVal val="1"/>
              <c:extLst>
                <c:ext xmlns:c15="http://schemas.microsoft.com/office/drawing/2012/chart" uri="{CE6537A1-D6FC-4f65-9D91-7224C49458BB}"/>
              </c:extLst>
            </c:dLbl>
            <c:dLbl>
              <c:idx val="3"/>
              <c:layout>
                <c:manualLayout>
                  <c:x val="0"/>
                  <c:y val="-1.1886363636364437E-2"/>
                </c:manualLayout>
              </c:layout>
              <c:dLblPos val="ctr"/>
              <c:showVal val="1"/>
              <c:extLst>
                <c:ext xmlns:c15="http://schemas.microsoft.com/office/drawing/2012/chart" uri="{CE6537A1-D6FC-4f65-9D91-7224C49458BB}"/>
              </c:extLst>
            </c:dLbl>
            <c:numFmt formatCode="#,##0_);[Red]\(#,##0\)" sourceLinked="0"/>
            <c:spPr>
              <a:noFill/>
              <a:ln>
                <a:noFill/>
              </a:ln>
              <a:effectLst/>
            </c:spPr>
            <c:txPr>
              <a:bodyPr/>
              <a:lstStyle/>
              <a:p>
                <a:pPr>
                  <a:defRPr sz="800">
                    <a:solidFill>
                      <a:schemeClr val="tx1"/>
                    </a:solidFill>
                    <a:latin typeface="ＭＳ ゴシック" panose="020B0609070205080204" pitchFamily="49" charset="-128"/>
                    <a:ea typeface="ＭＳ ゴシック" panose="020B0609070205080204" pitchFamily="49" charset="-128"/>
                  </a:defRPr>
                </a:pPr>
                <a:endParaRPr lang="ja-JP"/>
              </a:p>
            </c:txPr>
            <c:dLblPos val="inEnd"/>
            <c:showVal val="1"/>
            <c:extLst>
              <c:ext xmlns:c15="http://schemas.microsoft.com/office/drawing/2012/chart" uri="{CE6537A1-D6FC-4f65-9D91-7224C49458BB}">
                <c15:showLeaderLines val="0"/>
              </c:ext>
            </c:extLst>
          </c:dLbls>
          <c:cat>
            <c:strRef>
              <c:f>産業別就業者数の推移!$B$30:$E$30</c:f>
              <c:strCache>
                <c:ptCount val="4"/>
                <c:pt idx="0">
                  <c:v>H12</c:v>
                </c:pt>
                <c:pt idx="1">
                  <c:v>H17</c:v>
                </c:pt>
                <c:pt idx="2">
                  <c:v>H22</c:v>
                </c:pt>
                <c:pt idx="3">
                  <c:v>H27</c:v>
                </c:pt>
              </c:strCache>
            </c:strRef>
          </c:cat>
          <c:val>
            <c:numRef>
              <c:f>産業別就業者数の推移!$B$32:$E$32</c:f>
              <c:numCache>
                <c:formatCode>General</c:formatCode>
                <c:ptCount val="4"/>
                <c:pt idx="0">
                  <c:v>47847</c:v>
                </c:pt>
                <c:pt idx="1">
                  <c:v>38880</c:v>
                </c:pt>
                <c:pt idx="2">
                  <c:v>32016</c:v>
                </c:pt>
                <c:pt idx="3">
                  <c:v>29473</c:v>
                </c:pt>
              </c:numCache>
            </c:numRef>
          </c:val>
        </c:ser>
        <c:ser>
          <c:idx val="2"/>
          <c:order val="2"/>
          <c:tx>
            <c:strRef>
              <c:f>産業別就業者数の推移!$A$33</c:f>
              <c:strCache>
                <c:ptCount val="1"/>
                <c:pt idx="0">
                  <c:v>第三次産業</c:v>
                </c:pt>
              </c:strCache>
            </c:strRef>
          </c:tx>
          <c:spPr>
            <a:solidFill>
              <a:schemeClr val="accent6">
                <a:lumMod val="40000"/>
                <a:lumOff val="60000"/>
              </a:schemeClr>
            </a:solidFill>
            <a:ln>
              <a:solidFill>
                <a:schemeClr val="bg1"/>
              </a:solidFill>
            </a:ln>
          </c:spPr>
          <c:dLbls>
            <c:numFmt formatCode="#,##0_);[Red]\(#,##0\)" sourceLinked="0"/>
            <c:spPr>
              <a:noFill/>
              <a:ln>
                <a:noFill/>
              </a:ln>
              <a:effectLst/>
            </c:spPr>
            <c:txPr>
              <a:bodyPr/>
              <a:lstStyle/>
              <a:p>
                <a:pPr>
                  <a:defRPr sz="800">
                    <a:latin typeface="ＭＳ ゴシック" panose="020B0609070205080204" pitchFamily="49" charset="-128"/>
                    <a:ea typeface="ＭＳ ゴシック" panose="020B0609070205080204" pitchFamily="49" charset="-128"/>
                  </a:defRPr>
                </a:pPr>
                <a:endParaRPr lang="ja-JP"/>
              </a:p>
            </c:txPr>
            <c:dLblPos val="ctr"/>
            <c:showVal val="1"/>
            <c:extLst>
              <c:ext xmlns:c15="http://schemas.microsoft.com/office/drawing/2012/chart" uri="{CE6537A1-D6FC-4f65-9D91-7224C49458BB}">
                <c15:showLeaderLines val="0"/>
              </c:ext>
            </c:extLst>
          </c:dLbls>
          <c:cat>
            <c:strRef>
              <c:f>産業別就業者数の推移!$B$30:$E$30</c:f>
              <c:strCache>
                <c:ptCount val="4"/>
                <c:pt idx="0">
                  <c:v>H12</c:v>
                </c:pt>
                <c:pt idx="1">
                  <c:v>H17</c:v>
                </c:pt>
                <c:pt idx="2">
                  <c:v>H22</c:v>
                </c:pt>
                <c:pt idx="3">
                  <c:v>H27</c:v>
                </c:pt>
              </c:strCache>
            </c:strRef>
          </c:cat>
          <c:val>
            <c:numRef>
              <c:f>産業別就業者数の推移!$B$33:$E$33</c:f>
              <c:numCache>
                <c:formatCode>General</c:formatCode>
                <c:ptCount val="4"/>
                <c:pt idx="0">
                  <c:v>116383</c:v>
                </c:pt>
                <c:pt idx="1">
                  <c:v>115895</c:v>
                </c:pt>
                <c:pt idx="2">
                  <c:v>107192</c:v>
                </c:pt>
                <c:pt idx="3">
                  <c:v>94987</c:v>
                </c:pt>
              </c:numCache>
            </c:numRef>
          </c:val>
        </c:ser>
        <c:ser>
          <c:idx val="3"/>
          <c:order val="3"/>
          <c:tx>
            <c:strRef>
              <c:f>産業別就業者数の推移!$A$34</c:f>
              <c:strCache>
                <c:ptCount val="1"/>
                <c:pt idx="0">
                  <c:v>分類不能産業</c:v>
                </c:pt>
              </c:strCache>
            </c:strRef>
          </c:tx>
          <c:spPr>
            <a:solidFill>
              <a:schemeClr val="accent1">
                <a:lumMod val="75000"/>
              </a:schemeClr>
            </a:solidFill>
          </c:spPr>
          <c:dLbls>
            <c:dLbl>
              <c:idx val="0"/>
              <c:layout>
                <c:manualLayout>
                  <c:x val="0"/>
                  <c:y val="3.0769230769230802E-2"/>
                </c:manualLayout>
              </c:layout>
              <c:dLblPos val="ctr"/>
              <c:showVal val="1"/>
              <c:extLst>
                <c:ext xmlns:c15="http://schemas.microsoft.com/office/drawing/2012/chart" uri="{CE6537A1-D6FC-4f65-9D91-7224C49458BB}"/>
              </c:extLst>
            </c:dLbl>
            <c:dLbl>
              <c:idx val="1"/>
              <c:layout>
                <c:manualLayout>
                  <c:x val="0"/>
                  <c:y val="3.0769230769230802E-2"/>
                </c:manualLayout>
              </c:layout>
              <c:dLblPos val="ctr"/>
              <c:showVal val="1"/>
              <c:extLst>
                <c:ext xmlns:c15="http://schemas.microsoft.com/office/drawing/2012/chart" uri="{CE6537A1-D6FC-4f65-9D91-7224C49458BB}"/>
              </c:extLst>
            </c:dLbl>
            <c:dLbl>
              <c:idx val="2"/>
              <c:layout>
                <c:manualLayout>
                  <c:x val="0"/>
                  <c:y val="3.4188034188034192E-3"/>
                </c:manualLayout>
              </c:layout>
              <c:dLblPos val="ctr"/>
              <c:showVal val="1"/>
              <c:extLst>
                <c:ext xmlns:c15="http://schemas.microsoft.com/office/drawing/2012/chart" uri="{CE6537A1-D6FC-4f65-9D91-7224C49458BB}"/>
              </c:extLst>
            </c:dLbl>
            <c:numFmt formatCode="#,##0_);[Red]\(#,##0\)" sourceLinked="0"/>
            <c:spPr>
              <a:noFill/>
              <a:ln>
                <a:noFill/>
              </a:ln>
              <a:effectLst/>
            </c:spPr>
            <c:txPr>
              <a:bodyPr/>
              <a:lstStyle/>
              <a:p>
                <a:pPr>
                  <a:defRPr sz="800">
                    <a:solidFill>
                      <a:schemeClr val="tx1"/>
                    </a:solidFill>
                    <a:latin typeface="ＭＳ ゴシック" panose="020B0609070205080204" pitchFamily="49" charset="-128"/>
                    <a:ea typeface="ＭＳ ゴシック" panose="020B0609070205080204" pitchFamily="49" charset="-128"/>
                  </a:defRPr>
                </a:pPr>
                <a:endParaRPr lang="ja-JP"/>
              </a:p>
            </c:txPr>
            <c:dLblPos val="ctr"/>
            <c:showVal val="1"/>
            <c:extLst>
              <c:ext xmlns:c15="http://schemas.microsoft.com/office/drawing/2012/chart" uri="{CE6537A1-D6FC-4f65-9D91-7224C49458BB}">
                <c15:showLeaderLines val="0"/>
              </c:ext>
            </c:extLst>
          </c:dLbls>
          <c:cat>
            <c:strRef>
              <c:f>産業別就業者数の推移!$B$30:$E$30</c:f>
              <c:strCache>
                <c:ptCount val="4"/>
                <c:pt idx="0">
                  <c:v>H12</c:v>
                </c:pt>
                <c:pt idx="1">
                  <c:v>H17</c:v>
                </c:pt>
                <c:pt idx="2">
                  <c:v>H22</c:v>
                </c:pt>
                <c:pt idx="3">
                  <c:v>H27</c:v>
                </c:pt>
              </c:strCache>
            </c:strRef>
          </c:cat>
          <c:val>
            <c:numRef>
              <c:f>産業別就業者数の推移!$B$34:$E$34</c:f>
              <c:numCache>
                <c:formatCode>General</c:formatCode>
                <c:ptCount val="4"/>
                <c:pt idx="0">
                  <c:v>3301</c:v>
                </c:pt>
                <c:pt idx="1">
                  <c:v>3643</c:v>
                </c:pt>
                <c:pt idx="2">
                  <c:v>16223</c:v>
                </c:pt>
                <c:pt idx="3">
                  <c:v>23261</c:v>
                </c:pt>
              </c:numCache>
            </c:numRef>
          </c:val>
        </c:ser>
        <c:ser>
          <c:idx val="4"/>
          <c:order val="4"/>
          <c:tx>
            <c:strRef>
              <c:f>産業別就業者数の推移!$A$35</c:f>
              <c:strCache>
                <c:ptCount val="1"/>
              </c:strCache>
            </c:strRef>
          </c:tx>
          <c:spPr>
            <a:noFill/>
          </c:spPr>
          <c:dLbls>
            <c:numFmt formatCode="#,##0_);[Red]\(#,##0\)" sourceLinked="0"/>
            <c:spPr>
              <a:solidFill>
                <a:schemeClr val="bg1"/>
              </a:solidFill>
              <a:ln>
                <a:solidFill>
                  <a:srgbClr val="FF0000"/>
                </a:solidFill>
              </a:ln>
            </c:spPr>
            <c:txPr>
              <a:bodyPr/>
              <a:lstStyle/>
              <a:p>
                <a:pPr>
                  <a:defRPr sz="800">
                    <a:latin typeface="ＭＳ ゴシック" panose="020B0609070205080204" pitchFamily="49" charset="-128"/>
                    <a:ea typeface="ＭＳ ゴシック" panose="020B0609070205080204" pitchFamily="49" charset="-128"/>
                  </a:defRPr>
                </a:pPr>
                <a:endParaRPr lang="ja-JP"/>
              </a:p>
            </c:txPr>
            <c:dLblPos val="inBase"/>
            <c:showVal val="1"/>
            <c:extLst>
              <c:ext xmlns:c15="http://schemas.microsoft.com/office/drawing/2012/chart" uri="{CE6537A1-D6FC-4f65-9D91-7224C49458BB}">
                <c15:showLeaderLines val="0"/>
              </c:ext>
            </c:extLst>
          </c:dLbls>
          <c:cat>
            <c:strRef>
              <c:f>産業別就業者数の推移!$B$30:$E$30</c:f>
              <c:strCache>
                <c:ptCount val="4"/>
                <c:pt idx="0">
                  <c:v>H12</c:v>
                </c:pt>
                <c:pt idx="1">
                  <c:v>H17</c:v>
                </c:pt>
                <c:pt idx="2">
                  <c:v>H22</c:v>
                </c:pt>
                <c:pt idx="3">
                  <c:v>H27</c:v>
                </c:pt>
              </c:strCache>
            </c:strRef>
          </c:cat>
          <c:val>
            <c:numRef>
              <c:f>産業別就業者数の推移!$B$35:$E$35</c:f>
              <c:numCache>
                <c:formatCode>General</c:formatCode>
                <c:ptCount val="4"/>
                <c:pt idx="0">
                  <c:v>167679</c:v>
                </c:pt>
                <c:pt idx="1">
                  <c:v>158561</c:v>
                </c:pt>
                <c:pt idx="2">
                  <c:v>155585</c:v>
                </c:pt>
                <c:pt idx="3">
                  <c:v>147856</c:v>
                </c:pt>
              </c:numCache>
            </c:numRef>
          </c:val>
        </c:ser>
        <c:gapWidth val="85"/>
        <c:overlap val="100"/>
        <c:serLines/>
        <c:axId val="119768576"/>
        <c:axId val="119770112"/>
      </c:barChart>
      <c:catAx>
        <c:axId val="119768576"/>
        <c:scaling>
          <c:orientation val="minMax"/>
        </c:scaling>
        <c:axPos val="b"/>
        <c:numFmt formatCode="General" sourceLinked="1"/>
        <c:tickLblPos val="nextTo"/>
        <c:txPr>
          <a:bodyPr/>
          <a:lstStyle/>
          <a:p>
            <a:pPr>
              <a:defRPr sz="800">
                <a:latin typeface="ＭＳ ゴシック" panose="020B0609070205080204" pitchFamily="49" charset="-128"/>
                <a:ea typeface="ＭＳ ゴシック" panose="020B0609070205080204" pitchFamily="49" charset="-128"/>
              </a:defRPr>
            </a:pPr>
            <a:endParaRPr lang="ja-JP"/>
          </a:p>
        </c:txPr>
        <c:crossAx val="119770112"/>
        <c:crosses val="autoZero"/>
        <c:auto val="1"/>
        <c:lblAlgn val="ctr"/>
        <c:lblOffset val="100"/>
      </c:catAx>
      <c:valAx>
        <c:axId val="119770112"/>
        <c:scaling>
          <c:orientation val="minMax"/>
          <c:max val="200000"/>
        </c:scaling>
        <c:axPos val="l"/>
        <c:majorGridlines/>
        <c:numFmt formatCode="#,##0_);[Red]\(#,##0\)" sourceLinked="0"/>
        <c:tickLblPos val="nextTo"/>
        <c:txPr>
          <a:bodyPr/>
          <a:lstStyle/>
          <a:p>
            <a:pPr>
              <a:defRPr sz="800">
                <a:latin typeface="ＭＳ ゴシック" panose="020B0609070205080204" pitchFamily="49" charset="-128"/>
                <a:ea typeface="ＭＳ ゴシック" panose="020B0609070205080204" pitchFamily="49" charset="-128"/>
              </a:defRPr>
            </a:pPr>
            <a:endParaRPr lang="ja-JP"/>
          </a:p>
        </c:txPr>
        <c:crossAx val="119768576"/>
        <c:crosses val="autoZero"/>
        <c:crossBetween val="between"/>
      </c:valAx>
    </c:plotArea>
    <c:legend>
      <c:legendPos val="b"/>
      <c:layout>
        <c:manualLayout>
          <c:xMode val="edge"/>
          <c:yMode val="edge"/>
          <c:x val="6.9034772182254192E-2"/>
          <c:y val="0.87814683053043108"/>
          <c:w val="0.9"/>
          <c:h val="7.4404040404040403E-2"/>
        </c:manualLayout>
      </c:layout>
      <c:txPr>
        <a:bodyPr/>
        <a:lstStyle/>
        <a:p>
          <a:pPr>
            <a:defRPr sz="800">
              <a:latin typeface="ＭＳ ゴシック" panose="020B0609070205080204" pitchFamily="49" charset="-128"/>
              <a:ea typeface="ＭＳ ゴシック" panose="020B0609070205080204" pitchFamily="49" charset="-128"/>
            </a:defRPr>
          </a:pPr>
          <a:endParaRPr lang="ja-JP"/>
        </a:p>
      </c:txPr>
    </c:legend>
    <c:plotVisOnly val="1"/>
    <c:dispBlanksAs val="gap"/>
  </c:chart>
  <c:externalData r:id="rId2"/>
  <c:userShapes r:id="rId3"/>
</c:chartSpace>
</file>

<file path=ppt/drawings/drawing1.xml><?xml version="1.0" encoding="utf-8"?>
<c:userShapes xmlns:c="http://schemas.openxmlformats.org/drawingml/2006/chart">
  <cdr:relSizeAnchor xmlns:cdr="http://schemas.openxmlformats.org/drawingml/2006/chartDrawing">
    <cdr:from>
      <cdr:x>0.01926</cdr:x>
      <cdr:y>0.05991</cdr:y>
    </cdr:from>
    <cdr:to>
      <cdr:x>0.18868</cdr:x>
      <cdr:y>0.10755</cdr:y>
    </cdr:to>
    <cdr:sp macro="" textlink="">
      <cdr:nvSpPr>
        <cdr:cNvPr id="2" name="テキスト ボックス 8"/>
        <cdr:cNvSpPr txBox="1"/>
      </cdr:nvSpPr>
      <cdr:spPr>
        <a:xfrm xmlns:a="http://schemas.openxmlformats.org/drawingml/2006/main">
          <a:off x="63080" y="150962"/>
          <a:ext cx="555020" cy="120053"/>
        </a:xfrm>
        <a:prstGeom xmlns:a="http://schemas.openxmlformats.org/drawingml/2006/main" prst="rect">
          <a:avLst/>
        </a:prstGeom>
        <a:noFill xmlns:a="http://schemas.openxmlformats.org/drawingml/2006/main"/>
        <a:ln xmlns:a="http://schemas.openxmlformats.org/drawingml/2006/main" w="9525" cmpd="sng">
          <a:noFill/>
        </a:ln>
        <a:effectLst xmlns:a="http://schemas.openxmlformats.org/drawingml/2006/main"/>
      </cdr:spPr>
      <cdr:style>
        <a:lnRef xmlns:a="http://schemas.openxmlformats.org/drawingml/2006/main" idx="0">
          <a:scrgbClr r="0" g="0" b="0"/>
        </a:lnRef>
        <a:fillRef xmlns:a="http://schemas.openxmlformats.org/drawingml/2006/main" idx="0">
          <a:scrgbClr r="0" g="0" b="0"/>
        </a:fillRef>
        <a:effectRef xmlns:a="http://schemas.openxmlformats.org/drawingml/2006/main" idx="0">
          <a:scrgbClr r="0" g="0" b="0"/>
        </a:effectRef>
        <a:fontRef xmlns:a="http://schemas.openxmlformats.org/drawingml/2006/main" idx="minor">
          <a:schemeClr val="dk1"/>
        </a:fontRef>
      </cdr:style>
      <cdr:txBody>
        <a:bodyPr xmlns:a="http://schemas.openxmlformats.org/drawingml/2006/main" wrap="square" rtlCol="0" anchor="ctr" anchorCtr="0"/>
        <a:lstStyle xmlns:a="http://schemas.openxmlformats.org/drawingml/2006/main">
          <a:lvl1pPr marL="0" indent="0">
            <a:defRPr sz="1100">
              <a:solidFill>
                <a:srgbClr val="000000"/>
              </a:solidFill>
              <a:latin typeface="Arial"/>
              <a:ea typeface="ＭＳ Ｐゴシック"/>
            </a:defRPr>
          </a:lvl1pPr>
          <a:lvl2pPr marL="457200" indent="0">
            <a:defRPr sz="1100">
              <a:solidFill>
                <a:srgbClr val="000000"/>
              </a:solidFill>
              <a:latin typeface="Arial"/>
              <a:ea typeface="ＭＳ Ｐゴシック"/>
            </a:defRPr>
          </a:lvl2pPr>
          <a:lvl3pPr marL="914400" indent="0">
            <a:defRPr sz="1100">
              <a:solidFill>
                <a:srgbClr val="000000"/>
              </a:solidFill>
              <a:latin typeface="Arial"/>
              <a:ea typeface="ＭＳ Ｐゴシック"/>
            </a:defRPr>
          </a:lvl3pPr>
          <a:lvl4pPr marL="1371600" indent="0">
            <a:defRPr sz="1100">
              <a:solidFill>
                <a:srgbClr val="000000"/>
              </a:solidFill>
              <a:latin typeface="Arial"/>
              <a:ea typeface="ＭＳ Ｐゴシック"/>
            </a:defRPr>
          </a:lvl4pPr>
          <a:lvl5pPr marL="1828800" indent="0">
            <a:defRPr sz="1100">
              <a:solidFill>
                <a:srgbClr val="000000"/>
              </a:solidFill>
              <a:latin typeface="Arial"/>
              <a:ea typeface="ＭＳ Ｐゴシック"/>
            </a:defRPr>
          </a:lvl5pPr>
          <a:lvl6pPr marL="2286000" indent="0">
            <a:defRPr sz="1100">
              <a:solidFill>
                <a:srgbClr val="000000"/>
              </a:solidFill>
              <a:latin typeface="Arial"/>
              <a:ea typeface="ＭＳ Ｐゴシック"/>
            </a:defRPr>
          </a:lvl6pPr>
          <a:lvl7pPr marL="2743200" indent="0">
            <a:defRPr sz="1100">
              <a:solidFill>
                <a:srgbClr val="000000"/>
              </a:solidFill>
              <a:latin typeface="Arial"/>
              <a:ea typeface="ＭＳ Ｐゴシック"/>
            </a:defRPr>
          </a:lvl7pPr>
          <a:lvl8pPr marL="3200400" indent="0">
            <a:defRPr sz="1100">
              <a:solidFill>
                <a:srgbClr val="000000"/>
              </a:solidFill>
              <a:latin typeface="Arial"/>
              <a:ea typeface="ＭＳ Ｐゴシック"/>
            </a:defRPr>
          </a:lvl8pPr>
          <a:lvl9pPr marL="3657600" indent="0">
            <a:defRPr sz="1100">
              <a:solidFill>
                <a:srgbClr val="000000"/>
              </a:solidFill>
              <a:latin typeface="Arial"/>
              <a:ea typeface="ＭＳ Ｐゴシック"/>
            </a:defRPr>
          </a:lvl9pPr>
        </a:lstStyle>
        <a:p xmlns:a="http://schemas.openxmlformats.org/drawingml/2006/main">
          <a:pPr algn="ctr"/>
          <a:r>
            <a:rPr kumimoji="1" lang="ja-JP" altLang="en-US" sz="800" dirty="0"/>
            <a:t>（人）</a:t>
          </a:r>
        </a:p>
      </cdr:txBody>
    </cdr:sp>
  </cdr:relSizeAnchor>
  <cdr:relSizeAnchor xmlns:cdr="http://schemas.openxmlformats.org/drawingml/2006/chartDrawing">
    <cdr:from>
      <cdr:x>0.83057</cdr:x>
      <cdr:y>0.06442</cdr:y>
    </cdr:from>
    <cdr:to>
      <cdr:x>1</cdr:x>
      <cdr:y>0.11206</cdr:y>
    </cdr:to>
    <cdr:sp macro="" textlink="">
      <cdr:nvSpPr>
        <cdr:cNvPr id="3" name="テキスト ボックス 8"/>
        <cdr:cNvSpPr txBox="1"/>
      </cdr:nvSpPr>
      <cdr:spPr>
        <a:xfrm xmlns:a="http://schemas.openxmlformats.org/drawingml/2006/main">
          <a:off x="2758483" y="162348"/>
          <a:ext cx="555053" cy="120053"/>
        </a:xfrm>
        <a:prstGeom xmlns:a="http://schemas.openxmlformats.org/drawingml/2006/main" prst="rect">
          <a:avLst/>
        </a:prstGeom>
        <a:noFill xmlns:a="http://schemas.openxmlformats.org/drawingml/2006/main"/>
        <a:ln xmlns:a="http://schemas.openxmlformats.org/drawingml/2006/main" w="9525" cmpd="sng">
          <a:noFill/>
        </a:ln>
        <a:effectLst xmlns:a="http://schemas.openxmlformats.org/drawingml/2006/main"/>
      </cdr:spPr>
      <cdr:style>
        <a:lnRef xmlns:a="http://schemas.openxmlformats.org/drawingml/2006/main" idx="0">
          <a:scrgbClr r="0" g="0" b="0"/>
        </a:lnRef>
        <a:fillRef xmlns:a="http://schemas.openxmlformats.org/drawingml/2006/main" idx="0">
          <a:scrgbClr r="0" g="0" b="0"/>
        </a:fillRef>
        <a:effectRef xmlns:a="http://schemas.openxmlformats.org/drawingml/2006/main" idx="0">
          <a:scrgbClr r="0" g="0" b="0"/>
        </a:effectRef>
        <a:fontRef xmlns:a="http://schemas.openxmlformats.org/drawingml/2006/main" idx="minor">
          <a:schemeClr val="dk1"/>
        </a:fontRef>
      </cdr:style>
      <cdr:txBody>
        <a:bodyPr xmlns:a="http://schemas.openxmlformats.org/drawingml/2006/main" wrap="square" rtlCol="0" anchor="ctr" anchorCtr="0"/>
        <a:lstStyle xmlns:a="http://schemas.openxmlformats.org/drawingml/2006/main">
          <a:lvl1pPr marL="0" indent="0">
            <a:defRPr sz="1100">
              <a:solidFill>
                <a:srgbClr val="000000"/>
              </a:solidFill>
              <a:latin typeface="Arial"/>
              <a:ea typeface="ＭＳ Ｐゴシック"/>
            </a:defRPr>
          </a:lvl1pPr>
          <a:lvl2pPr marL="457200" indent="0">
            <a:defRPr sz="1100">
              <a:solidFill>
                <a:srgbClr val="000000"/>
              </a:solidFill>
              <a:latin typeface="Arial"/>
              <a:ea typeface="ＭＳ Ｐゴシック"/>
            </a:defRPr>
          </a:lvl2pPr>
          <a:lvl3pPr marL="914400" indent="0">
            <a:defRPr sz="1100">
              <a:solidFill>
                <a:srgbClr val="000000"/>
              </a:solidFill>
              <a:latin typeface="Arial"/>
              <a:ea typeface="ＭＳ Ｐゴシック"/>
            </a:defRPr>
          </a:lvl3pPr>
          <a:lvl4pPr marL="1371600" indent="0">
            <a:defRPr sz="1100">
              <a:solidFill>
                <a:srgbClr val="000000"/>
              </a:solidFill>
              <a:latin typeface="Arial"/>
              <a:ea typeface="ＭＳ Ｐゴシック"/>
            </a:defRPr>
          </a:lvl4pPr>
          <a:lvl5pPr marL="1828800" indent="0">
            <a:defRPr sz="1100">
              <a:solidFill>
                <a:srgbClr val="000000"/>
              </a:solidFill>
              <a:latin typeface="Arial"/>
              <a:ea typeface="ＭＳ Ｐゴシック"/>
            </a:defRPr>
          </a:lvl5pPr>
          <a:lvl6pPr marL="2286000" indent="0">
            <a:defRPr sz="1100">
              <a:solidFill>
                <a:srgbClr val="000000"/>
              </a:solidFill>
              <a:latin typeface="Arial"/>
              <a:ea typeface="ＭＳ Ｐゴシック"/>
            </a:defRPr>
          </a:lvl6pPr>
          <a:lvl7pPr marL="2743200" indent="0">
            <a:defRPr sz="1100">
              <a:solidFill>
                <a:srgbClr val="000000"/>
              </a:solidFill>
              <a:latin typeface="Arial"/>
              <a:ea typeface="ＭＳ Ｐゴシック"/>
            </a:defRPr>
          </a:lvl7pPr>
          <a:lvl8pPr marL="3200400" indent="0">
            <a:defRPr sz="1100">
              <a:solidFill>
                <a:srgbClr val="000000"/>
              </a:solidFill>
              <a:latin typeface="Arial"/>
              <a:ea typeface="ＭＳ Ｐゴシック"/>
            </a:defRPr>
          </a:lvl8pPr>
          <a:lvl9pPr marL="3657600" indent="0">
            <a:defRPr sz="1100">
              <a:solidFill>
                <a:srgbClr val="000000"/>
              </a:solidFill>
              <a:latin typeface="Arial"/>
              <a:ea typeface="ＭＳ Ｐゴシック"/>
            </a:defRPr>
          </a:lvl9pPr>
        </a:lstStyle>
        <a:p xmlns:a="http://schemas.openxmlformats.org/drawingml/2006/main">
          <a:pPr algn="ctr"/>
          <a:r>
            <a:rPr kumimoji="1" lang="ja-JP" altLang="en-US" sz="800" dirty="0"/>
            <a:t>（人）</a:t>
          </a:r>
        </a:p>
      </cdr:txBody>
    </cdr:sp>
  </cdr:relSizeAnchor>
</c:userShapes>
</file>

<file path=ppt/drawings/drawing10.xml><?xml version="1.0" encoding="utf-8"?>
<c:userShapes xmlns:c="http://schemas.openxmlformats.org/drawingml/2006/chart">
  <cdr:relSizeAnchor xmlns:cdr="http://schemas.openxmlformats.org/drawingml/2006/chartDrawing">
    <cdr:from>
      <cdr:x>0.04336</cdr:x>
      <cdr:y>0.00142</cdr:y>
    </cdr:from>
    <cdr:to>
      <cdr:x>0.21094</cdr:x>
      <cdr:y>0.05162</cdr:y>
    </cdr:to>
    <cdr:sp macro="" textlink="">
      <cdr:nvSpPr>
        <cdr:cNvPr id="2" name="テキスト ボックス 8"/>
        <cdr:cNvSpPr txBox="1"/>
      </cdr:nvSpPr>
      <cdr:spPr>
        <a:xfrm xmlns:a="http://schemas.openxmlformats.org/drawingml/2006/main">
          <a:off x="143619" y="3398"/>
          <a:ext cx="555020" cy="120025"/>
        </a:xfrm>
        <a:prstGeom xmlns:a="http://schemas.openxmlformats.org/drawingml/2006/main" prst="rect">
          <a:avLst/>
        </a:prstGeom>
        <a:noFill xmlns:a="http://schemas.openxmlformats.org/drawingml/2006/main"/>
        <a:ln xmlns:a="http://schemas.openxmlformats.org/drawingml/2006/main" w="9525" cmpd="sng">
          <a:noFill/>
        </a:ln>
        <a:effectLst xmlns:a="http://schemas.openxmlformats.org/drawingml/2006/main"/>
      </cdr:spPr>
      <cdr:style>
        <a:lnRef xmlns:a="http://schemas.openxmlformats.org/drawingml/2006/main" idx="0">
          <a:scrgbClr r="0" g="0" b="0"/>
        </a:lnRef>
        <a:fillRef xmlns:a="http://schemas.openxmlformats.org/drawingml/2006/main" idx="0">
          <a:scrgbClr r="0" g="0" b="0"/>
        </a:fillRef>
        <a:effectRef xmlns:a="http://schemas.openxmlformats.org/drawingml/2006/main" idx="0">
          <a:scrgbClr r="0" g="0" b="0"/>
        </a:effectRef>
        <a:fontRef xmlns:a="http://schemas.openxmlformats.org/drawingml/2006/main" idx="minor">
          <a:schemeClr val="dk1"/>
        </a:fontRef>
      </cdr:style>
      <cdr:txBody>
        <a:bodyPr xmlns:a="http://schemas.openxmlformats.org/drawingml/2006/main" wrap="square" rtlCol="0" anchor="ctr" anchorCtr="0"/>
        <a:lstStyle xmlns:a="http://schemas.openxmlformats.org/drawingml/2006/main">
          <a:lvl1pPr marL="0" indent="0">
            <a:defRPr sz="1100">
              <a:solidFill>
                <a:srgbClr val="000000"/>
              </a:solidFill>
              <a:latin typeface="Arial"/>
              <a:ea typeface="ＭＳ Ｐゴシック"/>
            </a:defRPr>
          </a:lvl1pPr>
          <a:lvl2pPr marL="457200" indent="0">
            <a:defRPr sz="1100">
              <a:solidFill>
                <a:srgbClr val="000000"/>
              </a:solidFill>
              <a:latin typeface="Arial"/>
              <a:ea typeface="ＭＳ Ｐゴシック"/>
            </a:defRPr>
          </a:lvl2pPr>
          <a:lvl3pPr marL="914400" indent="0">
            <a:defRPr sz="1100">
              <a:solidFill>
                <a:srgbClr val="000000"/>
              </a:solidFill>
              <a:latin typeface="Arial"/>
              <a:ea typeface="ＭＳ Ｐゴシック"/>
            </a:defRPr>
          </a:lvl3pPr>
          <a:lvl4pPr marL="1371600" indent="0">
            <a:defRPr sz="1100">
              <a:solidFill>
                <a:srgbClr val="000000"/>
              </a:solidFill>
              <a:latin typeface="Arial"/>
              <a:ea typeface="ＭＳ Ｐゴシック"/>
            </a:defRPr>
          </a:lvl4pPr>
          <a:lvl5pPr marL="1828800" indent="0">
            <a:defRPr sz="1100">
              <a:solidFill>
                <a:srgbClr val="000000"/>
              </a:solidFill>
              <a:latin typeface="Arial"/>
              <a:ea typeface="ＭＳ Ｐゴシック"/>
            </a:defRPr>
          </a:lvl5pPr>
          <a:lvl6pPr marL="2286000" indent="0">
            <a:defRPr sz="1100">
              <a:solidFill>
                <a:srgbClr val="000000"/>
              </a:solidFill>
              <a:latin typeface="Arial"/>
              <a:ea typeface="ＭＳ Ｐゴシック"/>
            </a:defRPr>
          </a:lvl6pPr>
          <a:lvl7pPr marL="2743200" indent="0">
            <a:defRPr sz="1100">
              <a:solidFill>
                <a:srgbClr val="000000"/>
              </a:solidFill>
              <a:latin typeface="Arial"/>
              <a:ea typeface="ＭＳ Ｐゴシック"/>
            </a:defRPr>
          </a:lvl7pPr>
          <a:lvl8pPr marL="3200400" indent="0">
            <a:defRPr sz="1100">
              <a:solidFill>
                <a:srgbClr val="000000"/>
              </a:solidFill>
              <a:latin typeface="Arial"/>
              <a:ea typeface="ＭＳ Ｐゴシック"/>
            </a:defRPr>
          </a:lvl8pPr>
          <a:lvl9pPr marL="3657600" indent="0">
            <a:defRPr sz="1100">
              <a:solidFill>
                <a:srgbClr val="000000"/>
              </a:solidFill>
              <a:latin typeface="Arial"/>
              <a:ea typeface="ＭＳ Ｐゴシック"/>
            </a:defRPr>
          </a:lvl9pPr>
        </a:lstStyle>
        <a:p xmlns:a="http://schemas.openxmlformats.org/drawingml/2006/main">
          <a:pPr algn="ctr"/>
          <a:r>
            <a:rPr kumimoji="1" lang="ja-JP" altLang="en-US" sz="800" dirty="0"/>
            <a:t>（人）</a:t>
          </a:r>
        </a:p>
      </cdr:txBody>
    </cdr:sp>
  </cdr:relSizeAnchor>
</c:userShapes>
</file>

<file path=ppt/drawings/drawing11.xml><?xml version="1.0" encoding="utf-8"?>
<c:userShapes xmlns:c="http://schemas.openxmlformats.org/drawingml/2006/chart">
  <cdr:relSizeAnchor xmlns:cdr="http://schemas.openxmlformats.org/drawingml/2006/chartDrawing">
    <cdr:from>
      <cdr:x>0.00293</cdr:x>
      <cdr:y>0.07198</cdr:y>
    </cdr:from>
    <cdr:to>
      <cdr:x>0.17235</cdr:x>
      <cdr:y>0.11962</cdr:y>
    </cdr:to>
    <cdr:sp macro="" textlink="">
      <cdr:nvSpPr>
        <cdr:cNvPr id="2" name="テキスト ボックス 8"/>
        <cdr:cNvSpPr txBox="1"/>
      </cdr:nvSpPr>
      <cdr:spPr>
        <a:xfrm xmlns:a="http://schemas.openxmlformats.org/drawingml/2006/main">
          <a:off x="9600" y="181397"/>
          <a:ext cx="555025" cy="120036"/>
        </a:xfrm>
        <a:prstGeom xmlns:a="http://schemas.openxmlformats.org/drawingml/2006/main" prst="rect">
          <a:avLst/>
        </a:prstGeom>
        <a:noFill xmlns:a="http://schemas.openxmlformats.org/drawingml/2006/main"/>
        <a:ln xmlns:a="http://schemas.openxmlformats.org/drawingml/2006/main" w="9525" cmpd="sng">
          <a:noFill/>
        </a:ln>
        <a:effectLst xmlns:a="http://schemas.openxmlformats.org/drawingml/2006/main"/>
      </cdr:spPr>
      <cdr:style>
        <a:lnRef xmlns:a="http://schemas.openxmlformats.org/drawingml/2006/main" idx="0">
          <a:scrgbClr r="0" g="0" b="0"/>
        </a:lnRef>
        <a:fillRef xmlns:a="http://schemas.openxmlformats.org/drawingml/2006/main" idx="0">
          <a:scrgbClr r="0" g="0" b="0"/>
        </a:fillRef>
        <a:effectRef xmlns:a="http://schemas.openxmlformats.org/drawingml/2006/main" idx="0">
          <a:scrgbClr r="0" g="0" b="0"/>
        </a:effectRef>
        <a:fontRef xmlns:a="http://schemas.openxmlformats.org/drawingml/2006/main" idx="minor">
          <a:schemeClr val="dk1"/>
        </a:fontRef>
      </cdr:style>
      <cdr:txBody>
        <a:bodyPr xmlns:a="http://schemas.openxmlformats.org/drawingml/2006/main" wrap="square" rtlCol="0" anchor="ctr" anchorCtr="0"/>
        <a:lstStyle xmlns:a="http://schemas.openxmlformats.org/drawingml/2006/main">
          <a:lvl1pPr marL="0" indent="0">
            <a:defRPr sz="1100">
              <a:solidFill>
                <a:srgbClr val="000000"/>
              </a:solidFill>
              <a:latin typeface="Arial"/>
              <a:ea typeface="ＭＳ Ｐゴシック"/>
            </a:defRPr>
          </a:lvl1pPr>
          <a:lvl2pPr marL="457200" indent="0">
            <a:defRPr sz="1100">
              <a:solidFill>
                <a:srgbClr val="000000"/>
              </a:solidFill>
              <a:latin typeface="Arial"/>
              <a:ea typeface="ＭＳ Ｐゴシック"/>
            </a:defRPr>
          </a:lvl2pPr>
          <a:lvl3pPr marL="914400" indent="0">
            <a:defRPr sz="1100">
              <a:solidFill>
                <a:srgbClr val="000000"/>
              </a:solidFill>
              <a:latin typeface="Arial"/>
              <a:ea typeface="ＭＳ Ｐゴシック"/>
            </a:defRPr>
          </a:lvl3pPr>
          <a:lvl4pPr marL="1371600" indent="0">
            <a:defRPr sz="1100">
              <a:solidFill>
                <a:srgbClr val="000000"/>
              </a:solidFill>
              <a:latin typeface="Arial"/>
              <a:ea typeface="ＭＳ Ｐゴシック"/>
            </a:defRPr>
          </a:lvl4pPr>
          <a:lvl5pPr marL="1828800" indent="0">
            <a:defRPr sz="1100">
              <a:solidFill>
                <a:srgbClr val="000000"/>
              </a:solidFill>
              <a:latin typeface="Arial"/>
              <a:ea typeface="ＭＳ Ｐゴシック"/>
            </a:defRPr>
          </a:lvl5pPr>
          <a:lvl6pPr marL="2286000" indent="0">
            <a:defRPr sz="1100">
              <a:solidFill>
                <a:srgbClr val="000000"/>
              </a:solidFill>
              <a:latin typeface="Arial"/>
              <a:ea typeface="ＭＳ Ｐゴシック"/>
            </a:defRPr>
          </a:lvl6pPr>
          <a:lvl7pPr marL="2743200" indent="0">
            <a:defRPr sz="1100">
              <a:solidFill>
                <a:srgbClr val="000000"/>
              </a:solidFill>
              <a:latin typeface="Arial"/>
              <a:ea typeface="ＭＳ Ｐゴシック"/>
            </a:defRPr>
          </a:lvl7pPr>
          <a:lvl8pPr marL="3200400" indent="0">
            <a:defRPr sz="1100">
              <a:solidFill>
                <a:srgbClr val="000000"/>
              </a:solidFill>
              <a:latin typeface="Arial"/>
              <a:ea typeface="ＭＳ Ｐゴシック"/>
            </a:defRPr>
          </a:lvl8pPr>
          <a:lvl9pPr marL="3657600" indent="0">
            <a:defRPr sz="1100">
              <a:solidFill>
                <a:srgbClr val="000000"/>
              </a:solidFill>
              <a:latin typeface="Arial"/>
              <a:ea typeface="ＭＳ Ｐゴシック"/>
            </a:defRPr>
          </a:lvl9pPr>
        </a:lstStyle>
        <a:p xmlns:a="http://schemas.openxmlformats.org/drawingml/2006/main">
          <a:pPr algn="ctr"/>
          <a:r>
            <a:rPr kumimoji="1" lang="ja-JP" altLang="en-US" sz="800" dirty="0"/>
            <a:t>（人）</a:t>
          </a:r>
        </a:p>
      </cdr:txBody>
    </cdr:sp>
  </cdr:relSizeAnchor>
  <cdr:relSizeAnchor xmlns:cdr="http://schemas.openxmlformats.org/drawingml/2006/chartDrawing">
    <cdr:from>
      <cdr:x>0.81744</cdr:x>
      <cdr:y>0.07576</cdr:y>
    </cdr:from>
    <cdr:to>
      <cdr:x>0.98687</cdr:x>
      <cdr:y>0.1234</cdr:y>
    </cdr:to>
    <cdr:sp macro="" textlink="">
      <cdr:nvSpPr>
        <cdr:cNvPr id="3" name="テキスト ボックス 8"/>
        <cdr:cNvSpPr txBox="1"/>
      </cdr:nvSpPr>
      <cdr:spPr>
        <a:xfrm xmlns:a="http://schemas.openxmlformats.org/drawingml/2006/main">
          <a:off x="2677945" y="190922"/>
          <a:ext cx="555025" cy="120036"/>
        </a:xfrm>
        <a:prstGeom xmlns:a="http://schemas.openxmlformats.org/drawingml/2006/main" prst="rect">
          <a:avLst/>
        </a:prstGeom>
        <a:noFill xmlns:a="http://schemas.openxmlformats.org/drawingml/2006/main"/>
        <a:ln xmlns:a="http://schemas.openxmlformats.org/drawingml/2006/main" w="9525" cmpd="sng">
          <a:noFill/>
        </a:ln>
        <a:effectLst xmlns:a="http://schemas.openxmlformats.org/drawingml/2006/main"/>
      </cdr:spPr>
      <cdr:style>
        <a:lnRef xmlns:a="http://schemas.openxmlformats.org/drawingml/2006/main" idx="0">
          <a:scrgbClr r="0" g="0" b="0"/>
        </a:lnRef>
        <a:fillRef xmlns:a="http://schemas.openxmlformats.org/drawingml/2006/main" idx="0">
          <a:scrgbClr r="0" g="0" b="0"/>
        </a:fillRef>
        <a:effectRef xmlns:a="http://schemas.openxmlformats.org/drawingml/2006/main" idx="0">
          <a:scrgbClr r="0" g="0" b="0"/>
        </a:effectRef>
        <a:fontRef xmlns:a="http://schemas.openxmlformats.org/drawingml/2006/main" idx="minor">
          <a:schemeClr val="dk1"/>
        </a:fontRef>
      </cdr:style>
      <cdr:txBody>
        <a:bodyPr xmlns:a="http://schemas.openxmlformats.org/drawingml/2006/main" wrap="square" rtlCol="0" anchor="ctr" anchorCtr="0"/>
        <a:lstStyle xmlns:a="http://schemas.openxmlformats.org/drawingml/2006/main">
          <a:lvl1pPr marL="0" indent="0">
            <a:defRPr sz="1100">
              <a:solidFill>
                <a:srgbClr val="000000"/>
              </a:solidFill>
              <a:latin typeface="Arial"/>
              <a:ea typeface="ＭＳ Ｐゴシック"/>
            </a:defRPr>
          </a:lvl1pPr>
          <a:lvl2pPr marL="457200" indent="0">
            <a:defRPr sz="1100">
              <a:solidFill>
                <a:srgbClr val="000000"/>
              </a:solidFill>
              <a:latin typeface="Arial"/>
              <a:ea typeface="ＭＳ Ｐゴシック"/>
            </a:defRPr>
          </a:lvl2pPr>
          <a:lvl3pPr marL="914400" indent="0">
            <a:defRPr sz="1100">
              <a:solidFill>
                <a:srgbClr val="000000"/>
              </a:solidFill>
              <a:latin typeface="Arial"/>
              <a:ea typeface="ＭＳ Ｐゴシック"/>
            </a:defRPr>
          </a:lvl3pPr>
          <a:lvl4pPr marL="1371600" indent="0">
            <a:defRPr sz="1100">
              <a:solidFill>
                <a:srgbClr val="000000"/>
              </a:solidFill>
              <a:latin typeface="Arial"/>
              <a:ea typeface="ＭＳ Ｐゴシック"/>
            </a:defRPr>
          </a:lvl4pPr>
          <a:lvl5pPr marL="1828800" indent="0">
            <a:defRPr sz="1100">
              <a:solidFill>
                <a:srgbClr val="000000"/>
              </a:solidFill>
              <a:latin typeface="Arial"/>
              <a:ea typeface="ＭＳ Ｐゴシック"/>
            </a:defRPr>
          </a:lvl5pPr>
          <a:lvl6pPr marL="2286000" indent="0">
            <a:defRPr sz="1100">
              <a:solidFill>
                <a:srgbClr val="000000"/>
              </a:solidFill>
              <a:latin typeface="Arial"/>
              <a:ea typeface="ＭＳ Ｐゴシック"/>
            </a:defRPr>
          </a:lvl6pPr>
          <a:lvl7pPr marL="2743200" indent="0">
            <a:defRPr sz="1100">
              <a:solidFill>
                <a:srgbClr val="000000"/>
              </a:solidFill>
              <a:latin typeface="Arial"/>
              <a:ea typeface="ＭＳ Ｐゴシック"/>
            </a:defRPr>
          </a:lvl7pPr>
          <a:lvl8pPr marL="3200400" indent="0">
            <a:defRPr sz="1100">
              <a:solidFill>
                <a:srgbClr val="000000"/>
              </a:solidFill>
              <a:latin typeface="Arial"/>
              <a:ea typeface="ＭＳ Ｐゴシック"/>
            </a:defRPr>
          </a:lvl8pPr>
          <a:lvl9pPr marL="3657600" indent="0">
            <a:defRPr sz="1100">
              <a:solidFill>
                <a:srgbClr val="000000"/>
              </a:solidFill>
              <a:latin typeface="Arial"/>
              <a:ea typeface="ＭＳ Ｐゴシック"/>
            </a:defRPr>
          </a:lvl9pPr>
        </a:lstStyle>
        <a:p xmlns:a="http://schemas.openxmlformats.org/drawingml/2006/main">
          <a:pPr algn="ctr"/>
          <a:r>
            <a:rPr kumimoji="1" lang="ja-JP" altLang="en-US" sz="800" dirty="0"/>
            <a:t>（人）</a:t>
          </a:r>
        </a:p>
      </cdr:txBody>
    </cdr:sp>
  </cdr:relSizeAnchor>
</c:userShapes>
</file>

<file path=ppt/drawings/drawing12.xml><?xml version="1.0" encoding="utf-8"?>
<c:userShapes xmlns:c="http://schemas.openxmlformats.org/drawingml/2006/chart">
  <cdr:relSizeAnchor xmlns:cdr="http://schemas.openxmlformats.org/drawingml/2006/chartDrawing">
    <cdr:from>
      <cdr:x>0.04106</cdr:x>
      <cdr:y>0</cdr:y>
    </cdr:from>
    <cdr:to>
      <cdr:x>0.20863</cdr:x>
      <cdr:y>0.05052</cdr:y>
    </cdr:to>
    <cdr:sp macro="" textlink="">
      <cdr:nvSpPr>
        <cdr:cNvPr id="2" name="テキスト ボックス 8"/>
        <cdr:cNvSpPr txBox="1"/>
      </cdr:nvSpPr>
      <cdr:spPr>
        <a:xfrm xmlns:a="http://schemas.openxmlformats.org/drawingml/2006/main">
          <a:off x="135979" y="-34702"/>
          <a:ext cx="555020" cy="120025"/>
        </a:xfrm>
        <a:prstGeom xmlns:a="http://schemas.openxmlformats.org/drawingml/2006/main" prst="rect">
          <a:avLst/>
        </a:prstGeom>
        <a:noFill xmlns:a="http://schemas.openxmlformats.org/drawingml/2006/main"/>
        <a:ln xmlns:a="http://schemas.openxmlformats.org/drawingml/2006/main" w="9525" cmpd="sng">
          <a:noFill/>
        </a:ln>
        <a:effectLst xmlns:a="http://schemas.openxmlformats.org/drawingml/2006/main"/>
      </cdr:spPr>
      <cdr:style>
        <a:lnRef xmlns:a="http://schemas.openxmlformats.org/drawingml/2006/main" idx="0">
          <a:scrgbClr r="0" g="0" b="0"/>
        </a:lnRef>
        <a:fillRef xmlns:a="http://schemas.openxmlformats.org/drawingml/2006/main" idx="0">
          <a:scrgbClr r="0" g="0" b="0"/>
        </a:fillRef>
        <a:effectRef xmlns:a="http://schemas.openxmlformats.org/drawingml/2006/main" idx="0">
          <a:scrgbClr r="0" g="0" b="0"/>
        </a:effectRef>
        <a:fontRef xmlns:a="http://schemas.openxmlformats.org/drawingml/2006/main" idx="minor">
          <a:schemeClr val="dk1"/>
        </a:fontRef>
      </cdr:style>
      <cdr:txBody>
        <a:bodyPr xmlns:a="http://schemas.openxmlformats.org/drawingml/2006/main" wrap="square" rtlCol="0" anchor="ctr" anchorCtr="0"/>
        <a:lstStyle xmlns:a="http://schemas.openxmlformats.org/drawingml/2006/main">
          <a:lvl1pPr marL="0" indent="0">
            <a:defRPr sz="1100">
              <a:solidFill>
                <a:srgbClr val="000000"/>
              </a:solidFill>
              <a:latin typeface="Arial"/>
              <a:ea typeface="ＭＳ Ｐゴシック"/>
            </a:defRPr>
          </a:lvl1pPr>
          <a:lvl2pPr marL="457200" indent="0">
            <a:defRPr sz="1100">
              <a:solidFill>
                <a:srgbClr val="000000"/>
              </a:solidFill>
              <a:latin typeface="Arial"/>
              <a:ea typeface="ＭＳ Ｐゴシック"/>
            </a:defRPr>
          </a:lvl2pPr>
          <a:lvl3pPr marL="914400" indent="0">
            <a:defRPr sz="1100">
              <a:solidFill>
                <a:srgbClr val="000000"/>
              </a:solidFill>
              <a:latin typeface="Arial"/>
              <a:ea typeface="ＭＳ Ｐゴシック"/>
            </a:defRPr>
          </a:lvl3pPr>
          <a:lvl4pPr marL="1371600" indent="0">
            <a:defRPr sz="1100">
              <a:solidFill>
                <a:srgbClr val="000000"/>
              </a:solidFill>
              <a:latin typeface="Arial"/>
              <a:ea typeface="ＭＳ Ｐゴシック"/>
            </a:defRPr>
          </a:lvl4pPr>
          <a:lvl5pPr marL="1828800" indent="0">
            <a:defRPr sz="1100">
              <a:solidFill>
                <a:srgbClr val="000000"/>
              </a:solidFill>
              <a:latin typeface="Arial"/>
              <a:ea typeface="ＭＳ Ｐゴシック"/>
            </a:defRPr>
          </a:lvl5pPr>
          <a:lvl6pPr marL="2286000" indent="0">
            <a:defRPr sz="1100">
              <a:solidFill>
                <a:srgbClr val="000000"/>
              </a:solidFill>
              <a:latin typeface="Arial"/>
              <a:ea typeface="ＭＳ Ｐゴシック"/>
            </a:defRPr>
          </a:lvl6pPr>
          <a:lvl7pPr marL="2743200" indent="0">
            <a:defRPr sz="1100">
              <a:solidFill>
                <a:srgbClr val="000000"/>
              </a:solidFill>
              <a:latin typeface="Arial"/>
              <a:ea typeface="ＭＳ Ｐゴシック"/>
            </a:defRPr>
          </a:lvl7pPr>
          <a:lvl8pPr marL="3200400" indent="0">
            <a:defRPr sz="1100">
              <a:solidFill>
                <a:srgbClr val="000000"/>
              </a:solidFill>
              <a:latin typeface="Arial"/>
              <a:ea typeface="ＭＳ Ｐゴシック"/>
            </a:defRPr>
          </a:lvl8pPr>
          <a:lvl9pPr marL="3657600" indent="0">
            <a:defRPr sz="1100">
              <a:solidFill>
                <a:srgbClr val="000000"/>
              </a:solidFill>
              <a:latin typeface="Arial"/>
              <a:ea typeface="ＭＳ Ｐゴシック"/>
            </a:defRPr>
          </a:lvl9pPr>
        </a:lstStyle>
        <a:p xmlns:a="http://schemas.openxmlformats.org/drawingml/2006/main">
          <a:pPr algn="ctr"/>
          <a:r>
            <a:rPr kumimoji="1" lang="ja-JP" altLang="en-US" sz="800" dirty="0"/>
            <a:t>（人）</a:t>
          </a:r>
        </a:p>
      </cdr:txBody>
    </cdr:sp>
  </cdr:relSizeAnchor>
</c:userShapes>
</file>

<file path=ppt/drawings/drawing13.xml><?xml version="1.0" encoding="utf-8"?>
<c:userShapes xmlns:c="http://schemas.openxmlformats.org/drawingml/2006/chart">
  <cdr:relSizeAnchor xmlns:cdr="http://schemas.openxmlformats.org/drawingml/2006/chartDrawing">
    <cdr:from>
      <cdr:x>0.01345</cdr:x>
      <cdr:y>0.06971</cdr:y>
    </cdr:from>
    <cdr:to>
      <cdr:x>0.18287</cdr:x>
      <cdr:y>0.11734</cdr:y>
    </cdr:to>
    <cdr:sp macro="" textlink="">
      <cdr:nvSpPr>
        <cdr:cNvPr id="2" name="テキスト ボックス 8"/>
        <cdr:cNvSpPr txBox="1"/>
      </cdr:nvSpPr>
      <cdr:spPr>
        <a:xfrm xmlns:a="http://schemas.openxmlformats.org/drawingml/2006/main">
          <a:off x="44067" y="175667"/>
          <a:ext cx="555025" cy="120036"/>
        </a:xfrm>
        <a:prstGeom xmlns:a="http://schemas.openxmlformats.org/drawingml/2006/main" prst="rect">
          <a:avLst/>
        </a:prstGeom>
        <a:noFill xmlns:a="http://schemas.openxmlformats.org/drawingml/2006/main"/>
        <a:ln xmlns:a="http://schemas.openxmlformats.org/drawingml/2006/main" w="9525" cmpd="sng">
          <a:noFill/>
        </a:ln>
        <a:effectLst xmlns:a="http://schemas.openxmlformats.org/drawingml/2006/main"/>
      </cdr:spPr>
      <cdr:style>
        <a:lnRef xmlns:a="http://schemas.openxmlformats.org/drawingml/2006/main" idx="0">
          <a:scrgbClr r="0" g="0" b="0"/>
        </a:lnRef>
        <a:fillRef xmlns:a="http://schemas.openxmlformats.org/drawingml/2006/main" idx="0">
          <a:scrgbClr r="0" g="0" b="0"/>
        </a:fillRef>
        <a:effectRef xmlns:a="http://schemas.openxmlformats.org/drawingml/2006/main" idx="0">
          <a:scrgbClr r="0" g="0" b="0"/>
        </a:effectRef>
        <a:fontRef xmlns:a="http://schemas.openxmlformats.org/drawingml/2006/main" idx="minor">
          <a:schemeClr val="dk1"/>
        </a:fontRef>
      </cdr:style>
      <cdr:txBody>
        <a:bodyPr xmlns:a="http://schemas.openxmlformats.org/drawingml/2006/main" wrap="square" rtlCol="0" anchor="ctr" anchorCtr="0"/>
        <a:lstStyle xmlns:a="http://schemas.openxmlformats.org/drawingml/2006/main">
          <a:lvl1pPr marL="0" indent="0">
            <a:defRPr sz="1100">
              <a:solidFill>
                <a:srgbClr val="000000"/>
              </a:solidFill>
              <a:latin typeface="Arial"/>
              <a:ea typeface="ＭＳ Ｐゴシック"/>
            </a:defRPr>
          </a:lvl1pPr>
          <a:lvl2pPr marL="457200" indent="0">
            <a:defRPr sz="1100">
              <a:solidFill>
                <a:srgbClr val="000000"/>
              </a:solidFill>
              <a:latin typeface="Arial"/>
              <a:ea typeface="ＭＳ Ｐゴシック"/>
            </a:defRPr>
          </a:lvl2pPr>
          <a:lvl3pPr marL="914400" indent="0">
            <a:defRPr sz="1100">
              <a:solidFill>
                <a:srgbClr val="000000"/>
              </a:solidFill>
              <a:latin typeface="Arial"/>
              <a:ea typeface="ＭＳ Ｐゴシック"/>
            </a:defRPr>
          </a:lvl3pPr>
          <a:lvl4pPr marL="1371600" indent="0">
            <a:defRPr sz="1100">
              <a:solidFill>
                <a:srgbClr val="000000"/>
              </a:solidFill>
              <a:latin typeface="Arial"/>
              <a:ea typeface="ＭＳ Ｐゴシック"/>
            </a:defRPr>
          </a:lvl4pPr>
          <a:lvl5pPr marL="1828800" indent="0">
            <a:defRPr sz="1100">
              <a:solidFill>
                <a:srgbClr val="000000"/>
              </a:solidFill>
              <a:latin typeface="Arial"/>
              <a:ea typeface="ＭＳ Ｐゴシック"/>
            </a:defRPr>
          </a:lvl5pPr>
          <a:lvl6pPr marL="2286000" indent="0">
            <a:defRPr sz="1100">
              <a:solidFill>
                <a:srgbClr val="000000"/>
              </a:solidFill>
              <a:latin typeface="Arial"/>
              <a:ea typeface="ＭＳ Ｐゴシック"/>
            </a:defRPr>
          </a:lvl6pPr>
          <a:lvl7pPr marL="2743200" indent="0">
            <a:defRPr sz="1100">
              <a:solidFill>
                <a:srgbClr val="000000"/>
              </a:solidFill>
              <a:latin typeface="Arial"/>
              <a:ea typeface="ＭＳ Ｐゴシック"/>
            </a:defRPr>
          </a:lvl7pPr>
          <a:lvl8pPr marL="3200400" indent="0">
            <a:defRPr sz="1100">
              <a:solidFill>
                <a:srgbClr val="000000"/>
              </a:solidFill>
              <a:latin typeface="Arial"/>
              <a:ea typeface="ＭＳ Ｐゴシック"/>
            </a:defRPr>
          </a:lvl8pPr>
          <a:lvl9pPr marL="3657600" indent="0">
            <a:defRPr sz="1100">
              <a:solidFill>
                <a:srgbClr val="000000"/>
              </a:solidFill>
              <a:latin typeface="Arial"/>
              <a:ea typeface="ＭＳ Ｐゴシック"/>
            </a:defRPr>
          </a:lvl9pPr>
        </a:lstStyle>
        <a:p xmlns:a="http://schemas.openxmlformats.org/drawingml/2006/main">
          <a:pPr algn="ctr"/>
          <a:r>
            <a:rPr kumimoji="1" lang="ja-JP" altLang="en-US" sz="800" dirty="0"/>
            <a:t>（人）</a:t>
          </a:r>
        </a:p>
      </cdr:txBody>
    </cdr:sp>
  </cdr:relSizeAnchor>
  <cdr:relSizeAnchor xmlns:cdr="http://schemas.openxmlformats.org/drawingml/2006/chartDrawing">
    <cdr:from>
      <cdr:x>0.83058</cdr:x>
      <cdr:y>0.06927</cdr:y>
    </cdr:from>
    <cdr:to>
      <cdr:x>1</cdr:x>
      <cdr:y>0.1169</cdr:y>
    </cdr:to>
    <cdr:sp macro="" textlink="">
      <cdr:nvSpPr>
        <cdr:cNvPr id="3" name="テキスト ボックス 8"/>
        <cdr:cNvSpPr txBox="1"/>
      </cdr:nvSpPr>
      <cdr:spPr>
        <a:xfrm xmlns:a="http://schemas.openxmlformats.org/drawingml/2006/main">
          <a:off x="2723382" y="174551"/>
          <a:ext cx="555025" cy="120036"/>
        </a:xfrm>
        <a:prstGeom xmlns:a="http://schemas.openxmlformats.org/drawingml/2006/main" prst="rect">
          <a:avLst/>
        </a:prstGeom>
        <a:noFill xmlns:a="http://schemas.openxmlformats.org/drawingml/2006/main"/>
        <a:ln xmlns:a="http://schemas.openxmlformats.org/drawingml/2006/main" w="9525" cmpd="sng">
          <a:noFill/>
        </a:ln>
        <a:effectLst xmlns:a="http://schemas.openxmlformats.org/drawingml/2006/main"/>
      </cdr:spPr>
      <cdr:style>
        <a:lnRef xmlns:a="http://schemas.openxmlformats.org/drawingml/2006/main" idx="0">
          <a:scrgbClr r="0" g="0" b="0"/>
        </a:lnRef>
        <a:fillRef xmlns:a="http://schemas.openxmlformats.org/drawingml/2006/main" idx="0">
          <a:scrgbClr r="0" g="0" b="0"/>
        </a:fillRef>
        <a:effectRef xmlns:a="http://schemas.openxmlformats.org/drawingml/2006/main" idx="0">
          <a:scrgbClr r="0" g="0" b="0"/>
        </a:effectRef>
        <a:fontRef xmlns:a="http://schemas.openxmlformats.org/drawingml/2006/main" idx="minor">
          <a:schemeClr val="dk1"/>
        </a:fontRef>
      </cdr:style>
      <cdr:txBody>
        <a:bodyPr xmlns:a="http://schemas.openxmlformats.org/drawingml/2006/main" wrap="square" rtlCol="0" anchor="ctr" anchorCtr="0"/>
        <a:lstStyle xmlns:a="http://schemas.openxmlformats.org/drawingml/2006/main">
          <a:lvl1pPr marL="0" indent="0">
            <a:defRPr sz="1100">
              <a:solidFill>
                <a:srgbClr val="000000"/>
              </a:solidFill>
              <a:latin typeface="Arial"/>
              <a:ea typeface="ＭＳ Ｐゴシック"/>
            </a:defRPr>
          </a:lvl1pPr>
          <a:lvl2pPr marL="457200" indent="0">
            <a:defRPr sz="1100">
              <a:solidFill>
                <a:srgbClr val="000000"/>
              </a:solidFill>
              <a:latin typeface="Arial"/>
              <a:ea typeface="ＭＳ Ｐゴシック"/>
            </a:defRPr>
          </a:lvl2pPr>
          <a:lvl3pPr marL="914400" indent="0">
            <a:defRPr sz="1100">
              <a:solidFill>
                <a:srgbClr val="000000"/>
              </a:solidFill>
              <a:latin typeface="Arial"/>
              <a:ea typeface="ＭＳ Ｐゴシック"/>
            </a:defRPr>
          </a:lvl3pPr>
          <a:lvl4pPr marL="1371600" indent="0">
            <a:defRPr sz="1100">
              <a:solidFill>
                <a:srgbClr val="000000"/>
              </a:solidFill>
              <a:latin typeface="Arial"/>
              <a:ea typeface="ＭＳ Ｐゴシック"/>
            </a:defRPr>
          </a:lvl4pPr>
          <a:lvl5pPr marL="1828800" indent="0">
            <a:defRPr sz="1100">
              <a:solidFill>
                <a:srgbClr val="000000"/>
              </a:solidFill>
              <a:latin typeface="Arial"/>
              <a:ea typeface="ＭＳ Ｐゴシック"/>
            </a:defRPr>
          </a:lvl5pPr>
          <a:lvl6pPr marL="2286000" indent="0">
            <a:defRPr sz="1100">
              <a:solidFill>
                <a:srgbClr val="000000"/>
              </a:solidFill>
              <a:latin typeface="Arial"/>
              <a:ea typeface="ＭＳ Ｐゴシック"/>
            </a:defRPr>
          </a:lvl6pPr>
          <a:lvl7pPr marL="2743200" indent="0">
            <a:defRPr sz="1100">
              <a:solidFill>
                <a:srgbClr val="000000"/>
              </a:solidFill>
              <a:latin typeface="Arial"/>
              <a:ea typeface="ＭＳ Ｐゴシック"/>
            </a:defRPr>
          </a:lvl7pPr>
          <a:lvl8pPr marL="3200400" indent="0">
            <a:defRPr sz="1100">
              <a:solidFill>
                <a:srgbClr val="000000"/>
              </a:solidFill>
              <a:latin typeface="Arial"/>
              <a:ea typeface="ＭＳ Ｐゴシック"/>
            </a:defRPr>
          </a:lvl8pPr>
          <a:lvl9pPr marL="3657600" indent="0">
            <a:defRPr sz="1100">
              <a:solidFill>
                <a:srgbClr val="000000"/>
              </a:solidFill>
              <a:latin typeface="Arial"/>
              <a:ea typeface="ＭＳ Ｐゴシック"/>
            </a:defRPr>
          </a:lvl9pPr>
        </a:lstStyle>
        <a:p xmlns:a="http://schemas.openxmlformats.org/drawingml/2006/main">
          <a:pPr algn="ctr"/>
          <a:r>
            <a:rPr kumimoji="1" lang="ja-JP" altLang="en-US" sz="800" dirty="0"/>
            <a:t>（人）</a:t>
          </a:r>
        </a:p>
      </cdr:txBody>
    </cdr:sp>
  </cdr:relSizeAnchor>
</c:userShapes>
</file>

<file path=ppt/drawings/drawing14.xml><?xml version="1.0" encoding="utf-8"?>
<c:userShapes xmlns:c="http://schemas.openxmlformats.org/drawingml/2006/chart">
  <cdr:relSizeAnchor xmlns:cdr="http://schemas.openxmlformats.org/drawingml/2006/chartDrawing">
    <cdr:from>
      <cdr:x>0.04083</cdr:x>
      <cdr:y>0</cdr:y>
    </cdr:from>
    <cdr:to>
      <cdr:x>0.20841</cdr:x>
      <cdr:y>0.05052</cdr:y>
    </cdr:to>
    <cdr:sp macro="" textlink="">
      <cdr:nvSpPr>
        <cdr:cNvPr id="2" name="テキスト ボックス 8"/>
        <cdr:cNvSpPr txBox="1"/>
      </cdr:nvSpPr>
      <cdr:spPr>
        <a:xfrm xmlns:a="http://schemas.openxmlformats.org/drawingml/2006/main">
          <a:off x="135235" y="-53752"/>
          <a:ext cx="555020" cy="120025"/>
        </a:xfrm>
        <a:prstGeom xmlns:a="http://schemas.openxmlformats.org/drawingml/2006/main" prst="rect">
          <a:avLst/>
        </a:prstGeom>
        <a:noFill xmlns:a="http://schemas.openxmlformats.org/drawingml/2006/main"/>
        <a:ln xmlns:a="http://schemas.openxmlformats.org/drawingml/2006/main" w="9525" cmpd="sng">
          <a:noFill/>
        </a:ln>
        <a:effectLst xmlns:a="http://schemas.openxmlformats.org/drawingml/2006/main"/>
      </cdr:spPr>
      <cdr:style>
        <a:lnRef xmlns:a="http://schemas.openxmlformats.org/drawingml/2006/main" idx="0">
          <a:scrgbClr r="0" g="0" b="0"/>
        </a:lnRef>
        <a:fillRef xmlns:a="http://schemas.openxmlformats.org/drawingml/2006/main" idx="0">
          <a:scrgbClr r="0" g="0" b="0"/>
        </a:fillRef>
        <a:effectRef xmlns:a="http://schemas.openxmlformats.org/drawingml/2006/main" idx="0">
          <a:scrgbClr r="0" g="0" b="0"/>
        </a:effectRef>
        <a:fontRef xmlns:a="http://schemas.openxmlformats.org/drawingml/2006/main" idx="minor">
          <a:schemeClr val="dk1"/>
        </a:fontRef>
      </cdr:style>
      <cdr:txBody>
        <a:bodyPr xmlns:a="http://schemas.openxmlformats.org/drawingml/2006/main" wrap="square" rtlCol="0" anchor="ctr" anchorCtr="0"/>
        <a:lstStyle xmlns:a="http://schemas.openxmlformats.org/drawingml/2006/main">
          <a:lvl1pPr marL="0" indent="0">
            <a:defRPr sz="1100">
              <a:solidFill>
                <a:srgbClr val="000000"/>
              </a:solidFill>
              <a:latin typeface="Arial"/>
              <a:ea typeface="ＭＳ Ｐゴシック"/>
            </a:defRPr>
          </a:lvl1pPr>
          <a:lvl2pPr marL="457200" indent="0">
            <a:defRPr sz="1100">
              <a:solidFill>
                <a:srgbClr val="000000"/>
              </a:solidFill>
              <a:latin typeface="Arial"/>
              <a:ea typeface="ＭＳ Ｐゴシック"/>
            </a:defRPr>
          </a:lvl2pPr>
          <a:lvl3pPr marL="914400" indent="0">
            <a:defRPr sz="1100">
              <a:solidFill>
                <a:srgbClr val="000000"/>
              </a:solidFill>
              <a:latin typeface="Arial"/>
              <a:ea typeface="ＭＳ Ｐゴシック"/>
            </a:defRPr>
          </a:lvl3pPr>
          <a:lvl4pPr marL="1371600" indent="0">
            <a:defRPr sz="1100">
              <a:solidFill>
                <a:srgbClr val="000000"/>
              </a:solidFill>
              <a:latin typeface="Arial"/>
              <a:ea typeface="ＭＳ Ｐゴシック"/>
            </a:defRPr>
          </a:lvl4pPr>
          <a:lvl5pPr marL="1828800" indent="0">
            <a:defRPr sz="1100">
              <a:solidFill>
                <a:srgbClr val="000000"/>
              </a:solidFill>
              <a:latin typeface="Arial"/>
              <a:ea typeface="ＭＳ Ｐゴシック"/>
            </a:defRPr>
          </a:lvl5pPr>
          <a:lvl6pPr marL="2286000" indent="0">
            <a:defRPr sz="1100">
              <a:solidFill>
                <a:srgbClr val="000000"/>
              </a:solidFill>
              <a:latin typeface="Arial"/>
              <a:ea typeface="ＭＳ Ｐゴシック"/>
            </a:defRPr>
          </a:lvl6pPr>
          <a:lvl7pPr marL="2743200" indent="0">
            <a:defRPr sz="1100">
              <a:solidFill>
                <a:srgbClr val="000000"/>
              </a:solidFill>
              <a:latin typeface="Arial"/>
              <a:ea typeface="ＭＳ Ｐゴシック"/>
            </a:defRPr>
          </a:lvl7pPr>
          <a:lvl8pPr marL="3200400" indent="0">
            <a:defRPr sz="1100">
              <a:solidFill>
                <a:srgbClr val="000000"/>
              </a:solidFill>
              <a:latin typeface="Arial"/>
              <a:ea typeface="ＭＳ Ｐゴシック"/>
            </a:defRPr>
          </a:lvl8pPr>
          <a:lvl9pPr marL="3657600" indent="0">
            <a:defRPr sz="1100">
              <a:solidFill>
                <a:srgbClr val="000000"/>
              </a:solidFill>
              <a:latin typeface="Arial"/>
              <a:ea typeface="ＭＳ Ｐゴシック"/>
            </a:defRPr>
          </a:lvl9pPr>
        </a:lstStyle>
        <a:p xmlns:a="http://schemas.openxmlformats.org/drawingml/2006/main">
          <a:pPr algn="ctr"/>
          <a:r>
            <a:rPr kumimoji="1" lang="ja-JP" altLang="en-US" sz="800" dirty="0"/>
            <a:t>（人）</a:t>
          </a:r>
        </a:p>
      </cdr:txBody>
    </cdr:sp>
  </cdr:relSizeAnchor>
</c:userShapes>
</file>

<file path=ppt/drawings/drawing15.xml><?xml version="1.0" encoding="utf-8"?>
<c:userShapes xmlns:c="http://schemas.openxmlformats.org/drawingml/2006/chart">
  <cdr:relSizeAnchor xmlns:cdr="http://schemas.openxmlformats.org/drawingml/2006/chartDrawing">
    <cdr:from>
      <cdr:x>0.04208</cdr:x>
      <cdr:y>0.05428</cdr:y>
    </cdr:from>
    <cdr:to>
      <cdr:x>0.21151</cdr:x>
      <cdr:y>0.10191</cdr:y>
    </cdr:to>
    <cdr:sp macro="" textlink="">
      <cdr:nvSpPr>
        <cdr:cNvPr id="2" name="テキスト ボックス 8"/>
        <cdr:cNvSpPr txBox="1"/>
      </cdr:nvSpPr>
      <cdr:spPr>
        <a:xfrm xmlns:a="http://schemas.openxmlformats.org/drawingml/2006/main">
          <a:off x="137864" y="136798"/>
          <a:ext cx="555025" cy="120036"/>
        </a:xfrm>
        <a:prstGeom xmlns:a="http://schemas.openxmlformats.org/drawingml/2006/main" prst="rect">
          <a:avLst/>
        </a:prstGeom>
        <a:noFill xmlns:a="http://schemas.openxmlformats.org/drawingml/2006/main"/>
        <a:ln xmlns:a="http://schemas.openxmlformats.org/drawingml/2006/main" w="9525" cmpd="sng">
          <a:noFill/>
        </a:ln>
        <a:effectLst xmlns:a="http://schemas.openxmlformats.org/drawingml/2006/main"/>
      </cdr:spPr>
      <cdr:style>
        <a:lnRef xmlns:a="http://schemas.openxmlformats.org/drawingml/2006/main" idx="0">
          <a:scrgbClr r="0" g="0" b="0"/>
        </a:lnRef>
        <a:fillRef xmlns:a="http://schemas.openxmlformats.org/drawingml/2006/main" idx="0">
          <a:scrgbClr r="0" g="0" b="0"/>
        </a:fillRef>
        <a:effectRef xmlns:a="http://schemas.openxmlformats.org/drawingml/2006/main" idx="0">
          <a:scrgbClr r="0" g="0" b="0"/>
        </a:effectRef>
        <a:fontRef xmlns:a="http://schemas.openxmlformats.org/drawingml/2006/main" idx="minor">
          <a:schemeClr val="dk1"/>
        </a:fontRef>
      </cdr:style>
      <cdr:txBody>
        <a:bodyPr xmlns:a="http://schemas.openxmlformats.org/drawingml/2006/main" wrap="square" rtlCol="0" anchor="ctr" anchorCtr="0"/>
        <a:lstStyle xmlns:a="http://schemas.openxmlformats.org/drawingml/2006/main">
          <a:lvl1pPr marL="0" indent="0">
            <a:defRPr sz="1100">
              <a:solidFill>
                <a:srgbClr val="000000"/>
              </a:solidFill>
              <a:latin typeface="Arial"/>
              <a:ea typeface="ＭＳ Ｐゴシック"/>
            </a:defRPr>
          </a:lvl1pPr>
          <a:lvl2pPr marL="457200" indent="0">
            <a:defRPr sz="1100">
              <a:solidFill>
                <a:srgbClr val="000000"/>
              </a:solidFill>
              <a:latin typeface="Arial"/>
              <a:ea typeface="ＭＳ Ｐゴシック"/>
            </a:defRPr>
          </a:lvl2pPr>
          <a:lvl3pPr marL="914400" indent="0">
            <a:defRPr sz="1100">
              <a:solidFill>
                <a:srgbClr val="000000"/>
              </a:solidFill>
              <a:latin typeface="Arial"/>
              <a:ea typeface="ＭＳ Ｐゴシック"/>
            </a:defRPr>
          </a:lvl3pPr>
          <a:lvl4pPr marL="1371600" indent="0">
            <a:defRPr sz="1100">
              <a:solidFill>
                <a:srgbClr val="000000"/>
              </a:solidFill>
              <a:latin typeface="Arial"/>
              <a:ea typeface="ＭＳ Ｐゴシック"/>
            </a:defRPr>
          </a:lvl4pPr>
          <a:lvl5pPr marL="1828800" indent="0">
            <a:defRPr sz="1100">
              <a:solidFill>
                <a:srgbClr val="000000"/>
              </a:solidFill>
              <a:latin typeface="Arial"/>
              <a:ea typeface="ＭＳ Ｐゴシック"/>
            </a:defRPr>
          </a:lvl5pPr>
          <a:lvl6pPr marL="2286000" indent="0">
            <a:defRPr sz="1100">
              <a:solidFill>
                <a:srgbClr val="000000"/>
              </a:solidFill>
              <a:latin typeface="Arial"/>
              <a:ea typeface="ＭＳ Ｐゴシック"/>
            </a:defRPr>
          </a:lvl6pPr>
          <a:lvl7pPr marL="2743200" indent="0">
            <a:defRPr sz="1100">
              <a:solidFill>
                <a:srgbClr val="000000"/>
              </a:solidFill>
              <a:latin typeface="Arial"/>
              <a:ea typeface="ＭＳ Ｐゴシック"/>
            </a:defRPr>
          </a:lvl7pPr>
          <a:lvl8pPr marL="3200400" indent="0">
            <a:defRPr sz="1100">
              <a:solidFill>
                <a:srgbClr val="000000"/>
              </a:solidFill>
              <a:latin typeface="Arial"/>
              <a:ea typeface="ＭＳ Ｐゴシック"/>
            </a:defRPr>
          </a:lvl8pPr>
          <a:lvl9pPr marL="3657600" indent="0">
            <a:defRPr sz="1100">
              <a:solidFill>
                <a:srgbClr val="000000"/>
              </a:solidFill>
              <a:latin typeface="Arial"/>
              <a:ea typeface="ＭＳ Ｐゴシック"/>
            </a:defRPr>
          </a:lvl9pPr>
        </a:lstStyle>
        <a:p xmlns:a="http://schemas.openxmlformats.org/drawingml/2006/main">
          <a:pPr algn="ctr"/>
          <a:r>
            <a:rPr kumimoji="1" lang="ja-JP" altLang="en-US" sz="800" dirty="0"/>
            <a:t>（人）</a:t>
          </a:r>
        </a:p>
      </cdr:txBody>
    </cdr:sp>
  </cdr:relSizeAnchor>
  <cdr:relSizeAnchor xmlns:cdr="http://schemas.openxmlformats.org/drawingml/2006/chartDrawing">
    <cdr:from>
      <cdr:x>0.83057</cdr:x>
      <cdr:y>0.05428</cdr:y>
    </cdr:from>
    <cdr:to>
      <cdr:x>1</cdr:x>
      <cdr:y>0.10191</cdr:y>
    </cdr:to>
    <cdr:sp macro="" textlink="">
      <cdr:nvSpPr>
        <cdr:cNvPr id="3" name="テキスト ボックス 8"/>
        <cdr:cNvSpPr txBox="1"/>
      </cdr:nvSpPr>
      <cdr:spPr>
        <a:xfrm xmlns:a="http://schemas.openxmlformats.org/drawingml/2006/main">
          <a:off x="2776715" y="136798"/>
          <a:ext cx="555025" cy="120036"/>
        </a:xfrm>
        <a:prstGeom xmlns:a="http://schemas.openxmlformats.org/drawingml/2006/main" prst="rect">
          <a:avLst/>
        </a:prstGeom>
        <a:noFill xmlns:a="http://schemas.openxmlformats.org/drawingml/2006/main"/>
        <a:ln xmlns:a="http://schemas.openxmlformats.org/drawingml/2006/main" w="9525" cmpd="sng">
          <a:noFill/>
        </a:ln>
        <a:effectLst xmlns:a="http://schemas.openxmlformats.org/drawingml/2006/main"/>
      </cdr:spPr>
      <cdr:style>
        <a:lnRef xmlns:a="http://schemas.openxmlformats.org/drawingml/2006/main" idx="0">
          <a:scrgbClr r="0" g="0" b="0"/>
        </a:lnRef>
        <a:fillRef xmlns:a="http://schemas.openxmlformats.org/drawingml/2006/main" idx="0">
          <a:scrgbClr r="0" g="0" b="0"/>
        </a:fillRef>
        <a:effectRef xmlns:a="http://schemas.openxmlformats.org/drawingml/2006/main" idx="0">
          <a:scrgbClr r="0" g="0" b="0"/>
        </a:effectRef>
        <a:fontRef xmlns:a="http://schemas.openxmlformats.org/drawingml/2006/main" idx="minor">
          <a:schemeClr val="dk1"/>
        </a:fontRef>
      </cdr:style>
      <cdr:txBody>
        <a:bodyPr xmlns:a="http://schemas.openxmlformats.org/drawingml/2006/main" wrap="square" rtlCol="0" anchor="ctr" anchorCtr="0"/>
        <a:lstStyle xmlns:a="http://schemas.openxmlformats.org/drawingml/2006/main">
          <a:lvl1pPr marL="0" indent="0">
            <a:defRPr sz="1100">
              <a:solidFill>
                <a:srgbClr val="000000"/>
              </a:solidFill>
              <a:latin typeface="Arial"/>
              <a:ea typeface="ＭＳ Ｐゴシック"/>
            </a:defRPr>
          </a:lvl1pPr>
          <a:lvl2pPr marL="457200" indent="0">
            <a:defRPr sz="1100">
              <a:solidFill>
                <a:srgbClr val="000000"/>
              </a:solidFill>
              <a:latin typeface="Arial"/>
              <a:ea typeface="ＭＳ Ｐゴシック"/>
            </a:defRPr>
          </a:lvl2pPr>
          <a:lvl3pPr marL="914400" indent="0">
            <a:defRPr sz="1100">
              <a:solidFill>
                <a:srgbClr val="000000"/>
              </a:solidFill>
              <a:latin typeface="Arial"/>
              <a:ea typeface="ＭＳ Ｐゴシック"/>
            </a:defRPr>
          </a:lvl3pPr>
          <a:lvl4pPr marL="1371600" indent="0">
            <a:defRPr sz="1100">
              <a:solidFill>
                <a:srgbClr val="000000"/>
              </a:solidFill>
              <a:latin typeface="Arial"/>
              <a:ea typeface="ＭＳ Ｐゴシック"/>
            </a:defRPr>
          </a:lvl4pPr>
          <a:lvl5pPr marL="1828800" indent="0">
            <a:defRPr sz="1100">
              <a:solidFill>
                <a:srgbClr val="000000"/>
              </a:solidFill>
              <a:latin typeface="Arial"/>
              <a:ea typeface="ＭＳ Ｐゴシック"/>
            </a:defRPr>
          </a:lvl5pPr>
          <a:lvl6pPr marL="2286000" indent="0">
            <a:defRPr sz="1100">
              <a:solidFill>
                <a:srgbClr val="000000"/>
              </a:solidFill>
              <a:latin typeface="Arial"/>
              <a:ea typeface="ＭＳ Ｐゴシック"/>
            </a:defRPr>
          </a:lvl6pPr>
          <a:lvl7pPr marL="2743200" indent="0">
            <a:defRPr sz="1100">
              <a:solidFill>
                <a:srgbClr val="000000"/>
              </a:solidFill>
              <a:latin typeface="Arial"/>
              <a:ea typeface="ＭＳ Ｐゴシック"/>
            </a:defRPr>
          </a:lvl7pPr>
          <a:lvl8pPr marL="3200400" indent="0">
            <a:defRPr sz="1100">
              <a:solidFill>
                <a:srgbClr val="000000"/>
              </a:solidFill>
              <a:latin typeface="Arial"/>
              <a:ea typeface="ＭＳ Ｐゴシック"/>
            </a:defRPr>
          </a:lvl8pPr>
          <a:lvl9pPr marL="3657600" indent="0">
            <a:defRPr sz="1100">
              <a:solidFill>
                <a:srgbClr val="000000"/>
              </a:solidFill>
              <a:latin typeface="Arial"/>
              <a:ea typeface="ＭＳ Ｐゴシック"/>
            </a:defRPr>
          </a:lvl9pPr>
        </a:lstStyle>
        <a:p xmlns:a="http://schemas.openxmlformats.org/drawingml/2006/main">
          <a:pPr algn="ctr"/>
          <a:r>
            <a:rPr kumimoji="1" lang="ja-JP" altLang="en-US" sz="800" dirty="0"/>
            <a:t>（人）</a:t>
          </a:r>
        </a:p>
      </cdr:txBody>
    </cdr:sp>
  </cdr:relSizeAnchor>
</c:userShapes>
</file>

<file path=ppt/drawings/drawing16.xml><?xml version="1.0" encoding="utf-8"?>
<c:userShapes xmlns:c="http://schemas.openxmlformats.org/drawingml/2006/chart">
  <cdr:relSizeAnchor xmlns:cdr="http://schemas.openxmlformats.org/drawingml/2006/chartDrawing">
    <cdr:from>
      <cdr:x>0.06015</cdr:x>
      <cdr:y>0</cdr:y>
    </cdr:from>
    <cdr:to>
      <cdr:x>0.22773</cdr:x>
      <cdr:y>0.05052</cdr:y>
    </cdr:to>
    <cdr:sp macro="" textlink="">
      <cdr:nvSpPr>
        <cdr:cNvPr id="2" name="テキスト ボックス 8"/>
        <cdr:cNvSpPr txBox="1"/>
      </cdr:nvSpPr>
      <cdr:spPr>
        <a:xfrm xmlns:a="http://schemas.openxmlformats.org/drawingml/2006/main">
          <a:off x="199206" y="-2729"/>
          <a:ext cx="555020" cy="120025"/>
        </a:xfrm>
        <a:prstGeom xmlns:a="http://schemas.openxmlformats.org/drawingml/2006/main" prst="rect">
          <a:avLst/>
        </a:prstGeom>
        <a:noFill xmlns:a="http://schemas.openxmlformats.org/drawingml/2006/main"/>
        <a:ln xmlns:a="http://schemas.openxmlformats.org/drawingml/2006/main" w="9525" cmpd="sng">
          <a:noFill/>
        </a:ln>
        <a:effectLst xmlns:a="http://schemas.openxmlformats.org/drawingml/2006/main"/>
      </cdr:spPr>
      <cdr:style>
        <a:lnRef xmlns:a="http://schemas.openxmlformats.org/drawingml/2006/main" idx="0">
          <a:scrgbClr r="0" g="0" b="0"/>
        </a:lnRef>
        <a:fillRef xmlns:a="http://schemas.openxmlformats.org/drawingml/2006/main" idx="0">
          <a:scrgbClr r="0" g="0" b="0"/>
        </a:fillRef>
        <a:effectRef xmlns:a="http://schemas.openxmlformats.org/drawingml/2006/main" idx="0">
          <a:scrgbClr r="0" g="0" b="0"/>
        </a:effectRef>
        <a:fontRef xmlns:a="http://schemas.openxmlformats.org/drawingml/2006/main" idx="minor">
          <a:schemeClr val="dk1"/>
        </a:fontRef>
      </cdr:style>
      <cdr:txBody>
        <a:bodyPr xmlns:a="http://schemas.openxmlformats.org/drawingml/2006/main" wrap="square" rtlCol="0" anchor="ctr" anchorCtr="0"/>
        <a:lstStyle xmlns:a="http://schemas.openxmlformats.org/drawingml/2006/main">
          <a:lvl1pPr marL="0" indent="0">
            <a:defRPr sz="1100">
              <a:solidFill>
                <a:srgbClr val="000000"/>
              </a:solidFill>
              <a:latin typeface="Arial"/>
              <a:ea typeface="ＭＳ Ｐゴシック"/>
            </a:defRPr>
          </a:lvl1pPr>
          <a:lvl2pPr marL="457200" indent="0">
            <a:defRPr sz="1100">
              <a:solidFill>
                <a:srgbClr val="000000"/>
              </a:solidFill>
              <a:latin typeface="Arial"/>
              <a:ea typeface="ＭＳ Ｐゴシック"/>
            </a:defRPr>
          </a:lvl2pPr>
          <a:lvl3pPr marL="914400" indent="0">
            <a:defRPr sz="1100">
              <a:solidFill>
                <a:srgbClr val="000000"/>
              </a:solidFill>
              <a:latin typeface="Arial"/>
              <a:ea typeface="ＭＳ Ｐゴシック"/>
            </a:defRPr>
          </a:lvl3pPr>
          <a:lvl4pPr marL="1371600" indent="0">
            <a:defRPr sz="1100">
              <a:solidFill>
                <a:srgbClr val="000000"/>
              </a:solidFill>
              <a:latin typeface="Arial"/>
              <a:ea typeface="ＭＳ Ｐゴシック"/>
            </a:defRPr>
          </a:lvl4pPr>
          <a:lvl5pPr marL="1828800" indent="0">
            <a:defRPr sz="1100">
              <a:solidFill>
                <a:srgbClr val="000000"/>
              </a:solidFill>
              <a:latin typeface="Arial"/>
              <a:ea typeface="ＭＳ Ｐゴシック"/>
            </a:defRPr>
          </a:lvl5pPr>
          <a:lvl6pPr marL="2286000" indent="0">
            <a:defRPr sz="1100">
              <a:solidFill>
                <a:srgbClr val="000000"/>
              </a:solidFill>
              <a:latin typeface="Arial"/>
              <a:ea typeface="ＭＳ Ｐゴシック"/>
            </a:defRPr>
          </a:lvl6pPr>
          <a:lvl7pPr marL="2743200" indent="0">
            <a:defRPr sz="1100">
              <a:solidFill>
                <a:srgbClr val="000000"/>
              </a:solidFill>
              <a:latin typeface="Arial"/>
              <a:ea typeface="ＭＳ Ｐゴシック"/>
            </a:defRPr>
          </a:lvl7pPr>
          <a:lvl8pPr marL="3200400" indent="0">
            <a:defRPr sz="1100">
              <a:solidFill>
                <a:srgbClr val="000000"/>
              </a:solidFill>
              <a:latin typeface="Arial"/>
              <a:ea typeface="ＭＳ Ｐゴシック"/>
            </a:defRPr>
          </a:lvl8pPr>
          <a:lvl9pPr marL="3657600" indent="0">
            <a:defRPr sz="1100">
              <a:solidFill>
                <a:srgbClr val="000000"/>
              </a:solidFill>
              <a:latin typeface="Arial"/>
              <a:ea typeface="ＭＳ Ｐゴシック"/>
            </a:defRPr>
          </a:lvl9pPr>
        </a:lstStyle>
        <a:p xmlns:a="http://schemas.openxmlformats.org/drawingml/2006/main">
          <a:pPr algn="ctr"/>
          <a:r>
            <a:rPr kumimoji="1" lang="ja-JP" altLang="en-US" sz="800" dirty="0"/>
            <a:t>（人）</a:t>
          </a:r>
        </a:p>
      </cdr:txBody>
    </cdr:sp>
  </cdr:relSizeAnchor>
</c:userShapes>
</file>

<file path=ppt/drawings/drawing2.xml><?xml version="1.0" encoding="utf-8"?>
<c:userShapes xmlns:c="http://schemas.openxmlformats.org/drawingml/2006/chart">
  <cdr:relSizeAnchor xmlns:cdr="http://schemas.openxmlformats.org/drawingml/2006/chartDrawing">
    <cdr:from>
      <cdr:x>0.04348</cdr:x>
      <cdr:y>0</cdr:y>
    </cdr:from>
    <cdr:to>
      <cdr:x>0.21106</cdr:x>
      <cdr:y>0.05052</cdr:y>
    </cdr:to>
    <cdr:sp macro="" textlink="">
      <cdr:nvSpPr>
        <cdr:cNvPr id="2" name="テキスト ボックス 8"/>
        <cdr:cNvSpPr txBox="1"/>
      </cdr:nvSpPr>
      <cdr:spPr>
        <a:xfrm xmlns:a="http://schemas.openxmlformats.org/drawingml/2006/main">
          <a:off x="144016" y="0"/>
          <a:ext cx="555020" cy="120025"/>
        </a:xfrm>
        <a:prstGeom xmlns:a="http://schemas.openxmlformats.org/drawingml/2006/main" prst="rect">
          <a:avLst/>
        </a:prstGeom>
        <a:noFill xmlns:a="http://schemas.openxmlformats.org/drawingml/2006/main"/>
        <a:ln xmlns:a="http://schemas.openxmlformats.org/drawingml/2006/main" w="9525" cmpd="sng">
          <a:noFill/>
        </a:ln>
        <a:effectLst xmlns:a="http://schemas.openxmlformats.org/drawingml/2006/main"/>
      </cdr:spPr>
      <cdr:style>
        <a:lnRef xmlns:a="http://schemas.openxmlformats.org/drawingml/2006/main" idx="0">
          <a:scrgbClr r="0" g="0" b="0"/>
        </a:lnRef>
        <a:fillRef xmlns:a="http://schemas.openxmlformats.org/drawingml/2006/main" idx="0">
          <a:scrgbClr r="0" g="0" b="0"/>
        </a:fillRef>
        <a:effectRef xmlns:a="http://schemas.openxmlformats.org/drawingml/2006/main" idx="0">
          <a:scrgbClr r="0" g="0" b="0"/>
        </a:effectRef>
        <a:fontRef xmlns:a="http://schemas.openxmlformats.org/drawingml/2006/main" idx="minor">
          <a:schemeClr val="dk1"/>
        </a:fontRef>
      </cdr:style>
      <cdr:txBody>
        <a:bodyPr xmlns:a="http://schemas.openxmlformats.org/drawingml/2006/main" wrap="square" rtlCol="0" anchor="ctr" anchorCtr="0"/>
        <a:lstStyle xmlns:a="http://schemas.openxmlformats.org/drawingml/2006/main">
          <a:lvl1pPr marL="0" indent="0">
            <a:defRPr sz="1100">
              <a:solidFill>
                <a:srgbClr val="000000"/>
              </a:solidFill>
              <a:latin typeface="Arial"/>
              <a:ea typeface="ＭＳ Ｐゴシック"/>
            </a:defRPr>
          </a:lvl1pPr>
          <a:lvl2pPr marL="457200" indent="0">
            <a:defRPr sz="1100">
              <a:solidFill>
                <a:srgbClr val="000000"/>
              </a:solidFill>
              <a:latin typeface="Arial"/>
              <a:ea typeface="ＭＳ Ｐゴシック"/>
            </a:defRPr>
          </a:lvl2pPr>
          <a:lvl3pPr marL="914400" indent="0">
            <a:defRPr sz="1100">
              <a:solidFill>
                <a:srgbClr val="000000"/>
              </a:solidFill>
              <a:latin typeface="Arial"/>
              <a:ea typeface="ＭＳ Ｐゴシック"/>
            </a:defRPr>
          </a:lvl3pPr>
          <a:lvl4pPr marL="1371600" indent="0">
            <a:defRPr sz="1100">
              <a:solidFill>
                <a:srgbClr val="000000"/>
              </a:solidFill>
              <a:latin typeface="Arial"/>
              <a:ea typeface="ＭＳ Ｐゴシック"/>
            </a:defRPr>
          </a:lvl4pPr>
          <a:lvl5pPr marL="1828800" indent="0">
            <a:defRPr sz="1100">
              <a:solidFill>
                <a:srgbClr val="000000"/>
              </a:solidFill>
              <a:latin typeface="Arial"/>
              <a:ea typeface="ＭＳ Ｐゴシック"/>
            </a:defRPr>
          </a:lvl5pPr>
          <a:lvl6pPr marL="2286000" indent="0">
            <a:defRPr sz="1100">
              <a:solidFill>
                <a:srgbClr val="000000"/>
              </a:solidFill>
              <a:latin typeface="Arial"/>
              <a:ea typeface="ＭＳ Ｐゴシック"/>
            </a:defRPr>
          </a:lvl6pPr>
          <a:lvl7pPr marL="2743200" indent="0">
            <a:defRPr sz="1100">
              <a:solidFill>
                <a:srgbClr val="000000"/>
              </a:solidFill>
              <a:latin typeface="Arial"/>
              <a:ea typeface="ＭＳ Ｐゴシック"/>
            </a:defRPr>
          </a:lvl7pPr>
          <a:lvl8pPr marL="3200400" indent="0">
            <a:defRPr sz="1100">
              <a:solidFill>
                <a:srgbClr val="000000"/>
              </a:solidFill>
              <a:latin typeface="Arial"/>
              <a:ea typeface="ＭＳ Ｐゴシック"/>
            </a:defRPr>
          </a:lvl8pPr>
          <a:lvl9pPr marL="3657600" indent="0">
            <a:defRPr sz="1100">
              <a:solidFill>
                <a:srgbClr val="000000"/>
              </a:solidFill>
              <a:latin typeface="Arial"/>
              <a:ea typeface="ＭＳ Ｐゴシック"/>
            </a:defRPr>
          </a:lvl9pPr>
        </a:lstStyle>
        <a:p xmlns:a="http://schemas.openxmlformats.org/drawingml/2006/main">
          <a:pPr algn="ctr"/>
          <a:r>
            <a:rPr kumimoji="1" lang="ja-JP" altLang="en-US" sz="800" dirty="0"/>
            <a:t>（人）</a:t>
          </a:r>
        </a:p>
      </cdr:txBody>
    </cdr:sp>
  </cdr:relSizeAnchor>
</c:userShapes>
</file>

<file path=ppt/drawings/drawing3.xml><?xml version="1.0" encoding="utf-8"?>
<c:userShapes xmlns:c="http://schemas.openxmlformats.org/drawingml/2006/chart">
  <cdr:relSizeAnchor xmlns:cdr="http://schemas.openxmlformats.org/drawingml/2006/chartDrawing">
    <cdr:from>
      <cdr:x>0.0244</cdr:x>
      <cdr:y>0.04657</cdr:y>
    </cdr:from>
    <cdr:to>
      <cdr:x>0.19382</cdr:x>
      <cdr:y>0.09421</cdr:y>
    </cdr:to>
    <cdr:sp macro="" textlink="">
      <cdr:nvSpPr>
        <cdr:cNvPr id="2" name="テキスト ボックス 8"/>
        <cdr:cNvSpPr txBox="1"/>
      </cdr:nvSpPr>
      <cdr:spPr>
        <a:xfrm xmlns:a="http://schemas.openxmlformats.org/drawingml/2006/main">
          <a:off x="79939" y="117368"/>
          <a:ext cx="555020" cy="120053"/>
        </a:xfrm>
        <a:prstGeom xmlns:a="http://schemas.openxmlformats.org/drawingml/2006/main" prst="rect">
          <a:avLst/>
        </a:prstGeom>
        <a:noFill xmlns:a="http://schemas.openxmlformats.org/drawingml/2006/main"/>
        <a:ln xmlns:a="http://schemas.openxmlformats.org/drawingml/2006/main" w="9525" cmpd="sng">
          <a:noFill/>
        </a:ln>
        <a:effectLst xmlns:a="http://schemas.openxmlformats.org/drawingml/2006/main"/>
      </cdr:spPr>
      <cdr:style>
        <a:lnRef xmlns:a="http://schemas.openxmlformats.org/drawingml/2006/main" idx="0">
          <a:scrgbClr r="0" g="0" b="0"/>
        </a:lnRef>
        <a:fillRef xmlns:a="http://schemas.openxmlformats.org/drawingml/2006/main" idx="0">
          <a:scrgbClr r="0" g="0" b="0"/>
        </a:fillRef>
        <a:effectRef xmlns:a="http://schemas.openxmlformats.org/drawingml/2006/main" idx="0">
          <a:scrgbClr r="0" g="0" b="0"/>
        </a:effectRef>
        <a:fontRef xmlns:a="http://schemas.openxmlformats.org/drawingml/2006/main" idx="minor">
          <a:schemeClr val="dk1"/>
        </a:fontRef>
      </cdr:style>
      <cdr:txBody>
        <a:bodyPr xmlns:a="http://schemas.openxmlformats.org/drawingml/2006/main" wrap="square" rtlCol="0" anchor="ctr" anchorCtr="0"/>
        <a:lstStyle xmlns:a="http://schemas.openxmlformats.org/drawingml/2006/main">
          <a:lvl1pPr marL="0" indent="0">
            <a:defRPr sz="1100">
              <a:solidFill>
                <a:srgbClr val="000000"/>
              </a:solidFill>
              <a:latin typeface="Arial"/>
              <a:ea typeface="ＭＳ Ｐゴシック"/>
            </a:defRPr>
          </a:lvl1pPr>
          <a:lvl2pPr marL="457200" indent="0">
            <a:defRPr sz="1100">
              <a:solidFill>
                <a:srgbClr val="000000"/>
              </a:solidFill>
              <a:latin typeface="Arial"/>
              <a:ea typeface="ＭＳ Ｐゴシック"/>
            </a:defRPr>
          </a:lvl2pPr>
          <a:lvl3pPr marL="914400" indent="0">
            <a:defRPr sz="1100">
              <a:solidFill>
                <a:srgbClr val="000000"/>
              </a:solidFill>
              <a:latin typeface="Arial"/>
              <a:ea typeface="ＭＳ Ｐゴシック"/>
            </a:defRPr>
          </a:lvl3pPr>
          <a:lvl4pPr marL="1371600" indent="0">
            <a:defRPr sz="1100">
              <a:solidFill>
                <a:srgbClr val="000000"/>
              </a:solidFill>
              <a:latin typeface="Arial"/>
              <a:ea typeface="ＭＳ Ｐゴシック"/>
            </a:defRPr>
          </a:lvl4pPr>
          <a:lvl5pPr marL="1828800" indent="0">
            <a:defRPr sz="1100">
              <a:solidFill>
                <a:srgbClr val="000000"/>
              </a:solidFill>
              <a:latin typeface="Arial"/>
              <a:ea typeface="ＭＳ Ｐゴシック"/>
            </a:defRPr>
          </a:lvl5pPr>
          <a:lvl6pPr marL="2286000" indent="0">
            <a:defRPr sz="1100">
              <a:solidFill>
                <a:srgbClr val="000000"/>
              </a:solidFill>
              <a:latin typeface="Arial"/>
              <a:ea typeface="ＭＳ Ｐゴシック"/>
            </a:defRPr>
          </a:lvl6pPr>
          <a:lvl7pPr marL="2743200" indent="0">
            <a:defRPr sz="1100">
              <a:solidFill>
                <a:srgbClr val="000000"/>
              </a:solidFill>
              <a:latin typeface="Arial"/>
              <a:ea typeface="ＭＳ Ｐゴシック"/>
            </a:defRPr>
          </a:lvl7pPr>
          <a:lvl8pPr marL="3200400" indent="0">
            <a:defRPr sz="1100">
              <a:solidFill>
                <a:srgbClr val="000000"/>
              </a:solidFill>
              <a:latin typeface="Arial"/>
              <a:ea typeface="ＭＳ Ｐゴシック"/>
            </a:defRPr>
          </a:lvl8pPr>
          <a:lvl9pPr marL="3657600" indent="0">
            <a:defRPr sz="1100">
              <a:solidFill>
                <a:srgbClr val="000000"/>
              </a:solidFill>
              <a:latin typeface="Arial"/>
              <a:ea typeface="ＭＳ Ｐゴシック"/>
            </a:defRPr>
          </a:lvl9pPr>
        </a:lstStyle>
        <a:p xmlns:a="http://schemas.openxmlformats.org/drawingml/2006/main">
          <a:pPr algn="ctr"/>
          <a:r>
            <a:rPr kumimoji="1" lang="ja-JP" altLang="en-US" sz="800" dirty="0"/>
            <a:t>（人）</a:t>
          </a:r>
        </a:p>
      </cdr:txBody>
    </cdr:sp>
  </cdr:relSizeAnchor>
  <cdr:relSizeAnchor xmlns:cdr="http://schemas.openxmlformats.org/drawingml/2006/chartDrawing">
    <cdr:from>
      <cdr:x>0.82591</cdr:x>
      <cdr:y>0.0493</cdr:y>
    </cdr:from>
    <cdr:to>
      <cdr:x>0.99534</cdr:x>
      <cdr:y>0.09694</cdr:y>
    </cdr:to>
    <cdr:sp macro="" textlink="">
      <cdr:nvSpPr>
        <cdr:cNvPr id="3" name="テキスト ボックス 8"/>
        <cdr:cNvSpPr txBox="1"/>
      </cdr:nvSpPr>
      <cdr:spPr>
        <a:xfrm xmlns:a="http://schemas.openxmlformats.org/drawingml/2006/main">
          <a:off x="2705691" y="124240"/>
          <a:ext cx="555053" cy="120053"/>
        </a:xfrm>
        <a:prstGeom xmlns:a="http://schemas.openxmlformats.org/drawingml/2006/main" prst="rect">
          <a:avLst/>
        </a:prstGeom>
        <a:noFill xmlns:a="http://schemas.openxmlformats.org/drawingml/2006/main"/>
        <a:ln xmlns:a="http://schemas.openxmlformats.org/drawingml/2006/main" w="9525" cmpd="sng">
          <a:noFill/>
        </a:ln>
        <a:effectLst xmlns:a="http://schemas.openxmlformats.org/drawingml/2006/main"/>
      </cdr:spPr>
      <cdr:style>
        <a:lnRef xmlns:a="http://schemas.openxmlformats.org/drawingml/2006/main" idx="0">
          <a:scrgbClr r="0" g="0" b="0"/>
        </a:lnRef>
        <a:fillRef xmlns:a="http://schemas.openxmlformats.org/drawingml/2006/main" idx="0">
          <a:scrgbClr r="0" g="0" b="0"/>
        </a:fillRef>
        <a:effectRef xmlns:a="http://schemas.openxmlformats.org/drawingml/2006/main" idx="0">
          <a:scrgbClr r="0" g="0" b="0"/>
        </a:effectRef>
        <a:fontRef xmlns:a="http://schemas.openxmlformats.org/drawingml/2006/main" idx="minor">
          <a:schemeClr val="dk1"/>
        </a:fontRef>
      </cdr:style>
      <cdr:txBody>
        <a:bodyPr xmlns:a="http://schemas.openxmlformats.org/drawingml/2006/main" wrap="square" rtlCol="0" anchor="ctr" anchorCtr="0"/>
        <a:lstStyle xmlns:a="http://schemas.openxmlformats.org/drawingml/2006/main">
          <a:lvl1pPr marL="0" indent="0">
            <a:defRPr sz="1100">
              <a:solidFill>
                <a:srgbClr val="000000"/>
              </a:solidFill>
              <a:latin typeface="Arial"/>
              <a:ea typeface="ＭＳ Ｐゴシック"/>
            </a:defRPr>
          </a:lvl1pPr>
          <a:lvl2pPr marL="457200" indent="0">
            <a:defRPr sz="1100">
              <a:solidFill>
                <a:srgbClr val="000000"/>
              </a:solidFill>
              <a:latin typeface="Arial"/>
              <a:ea typeface="ＭＳ Ｐゴシック"/>
            </a:defRPr>
          </a:lvl2pPr>
          <a:lvl3pPr marL="914400" indent="0">
            <a:defRPr sz="1100">
              <a:solidFill>
                <a:srgbClr val="000000"/>
              </a:solidFill>
              <a:latin typeface="Arial"/>
              <a:ea typeface="ＭＳ Ｐゴシック"/>
            </a:defRPr>
          </a:lvl3pPr>
          <a:lvl4pPr marL="1371600" indent="0">
            <a:defRPr sz="1100">
              <a:solidFill>
                <a:srgbClr val="000000"/>
              </a:solidFill>
              <a:latin typeface="Arial"/>
              <a:ea typeface="ＭＳ Ｐゴシック"/>
            </a:defRPr>
          </a:lvl4pPr>
          <a:lvl5pPr marL="1828800" indent="0">
            <a:defRPr sz="1100">
              <a:solidFill>
                <a:srgbClr val="000000"/>
              </a:solidFill>
              <a:latin typeface="Arial"/>
              <a:ea typeface="ＭＳ Ｐゴシック"/>
            </a:defRPr>
          </a:lvl5pPr>
          <a:lvl6pPr marL="2286000" indent="0">
            <a:defRPr sz="1100">
              <a:solidFill>
                <a:srgbClr val="000000"/>
              </a:solidFill>
              <a:latin typeface="Arial"/>
              <a:ea typeface="ＭＳ Ｐゴシック"/>
            </a:defRPr>
          </a:lvl6pPr>
          <a:lvl7pPr marL="2743200" indent="0">
            <a:defRPr sz="1100">
              <a:solidFill>
                <a:srgbClr val="000000"/>
              </a:solidFill>
              <a:latin typeface="Arial"/>
              <a:ea typeface="ＭＳ Ｐゴシック"/>
            </a:defRPr>
          </a:lvl7pPr>
          <a:lvl8pPr marL="3200400" indent="0">
            <a:defRPr sz="1100">
              <a:solidFill>
                <a:srgbClr val="000000"/>
              </a:solidFill>
              <a:latin typeface="Arial"/>
              <a:ea typeface="ＭＳ Ｐゴシック"/>
            </a:defRPr>
          </a:lvl8pPr>
          <a:lvl9pPr marL="3657600" indent="0">
            <a:defRPr sz="1100">
              <a:solidFill>
                <a:srgbClr val="000000"/>
              </a:solidFill>
              <a:latin typeface="Arial"/>
              <a:ea typeface="ＭＳ Ｐゴシック"/>
            </a:defRPr>
          </a:lvl9pPr>
        </a:lstStyle>
        <a:p xmlns:a="http://schemas.openxmlformats.org/drawingml/2006/main">
          <a:pPr algn="ctr"/>
          <a:r>
            <a:rPr kumimoji="1" lang="ja-JP" altLang="en-US" sz="800" dirty="0"/>
            <a:t>（人）</a:t>
          </a:r>
        </a:p>
      </cdr:txBody>
    </cdr:sp>
  </cdr:relSizeAnchor>
</c:userShapes>
</file>

<file path=ppt/drawings/drawing4.xml><?xml version="1.0" encoding="utf-8"?>
<c:userShapes xmlns:c="http://schemas.openxmlformats.org/drawingml/2006/chart">
  <cdr:relSizeAnchor xmlns:cdr="http://schemas.openxmlformats.org/drawingml/2006/chartDrawing">
    <cdr:from>
      <cdr:x>0.05234</cdr:x>
      <cdr:y>0.00143</cdr:y>
    </cdr:from>
    <cdr:to>
      <cdr:x>0.21991</cdr:x>
      <cdr:y>0.05195</cdr:y>
    </cdr:to>
    <cdr:sp macro="" textlink="">
      <cdr:nvSpPr>
        <cdr:cNvPr id="2" name="テキスト ボックス 8"/>
        <cdr:cNvSpPr txBox="1"/>
      </cdr:nvSpPr>
      <cdr:spPr>
        <a:xfrm xmlns:a="http://schemas.openxmlformats.org/drawingml/2006/main">
          <a:off x="173335" y="3398"/>
          <a:ext cx="555020" cy="120025"/>
        </a:xfrm>
        <a:prstGeom xmlns:a="http://schemas.openxmlformats.org/drawingml/2006/main" prst="rect">
          <a:avLst/>
        </a:prstGeom>
        <a:noFill xmlns:a="http://schemas.openxmlformats.org/drawingml/2006/main"/>
        <a:ln xmlns:a="http://schemas.openxmlformats.org/drawingml/2006/main" w="9525" cmpd="sng">
          <a:noFill/>
        </a:ln>
        <a:effectLst xmlns:a="http://schemas.openxmlformats.org/drawingml/2006/main"/>
      </cdr:spPr>
      <cdr:style>
        <a:lnRef xmlns:a="http://schemas.openxmlformats.org/drawingml/2006/main" idx="0">
          <a:scrgbClr r="0" g="0" b="0"/>
        </a:lnRef>
        <a:fillRef xmlns:a="http://schemas.openxmlformats.org/drawingml/2006/main" idx="0">
          <a:scrgbClr r="0" g="0" b="0"/>
        </a:fillRef>
        <a:effectRef xmlns:a="http://schemas.openxmlformats.org/drawingml/2006/main" idx="0">
          <a:scrgbClr r="0" g="0" b="0"/>
        </a:effectRef>
        <a:fontRef xmlns:a="http://schemas.openxmlformats.org/drawingml/2006/main" idx="minor">
          <a:schemeClr val="dk1"/>
        </a:fontRef>
      </cdr:style>
      <cdr:txBody>
        <a:bodyPr xmlns:a="http://schemas.openxmlformats.org/drawingml/2006/main" wrap="square" rtlCol="0" anchor="ctr" anchorCtr="0"/>
        <a:lstStyle xmlns:a="http://schemas.openxmlformats.org/drawingml/2006/main">
          <a:lvl1pPr marL="0" indent="0">
            <a:defRPr sz="1100">
              <a:solidFill>
                <a:srgbClr val="000000"/>
              </a:solidFill>
              <a:latin typeface="Arial"/>
              <a:ea typeface="ＭＳ Ｐゴシック"/>
            </a:defRPr>
          </a:lvl1pPr>
          <a:lvl2pPr marL="457200" indent="0">
            <a:defRPr sz="1100">
              <a:solidFill>
                <a:srgbClr val="000000"/>
              </a:solidFill>
              <a:latin typeface="Arial"/>
              <a:ea typeface="ＭＳ Ｐゴシック"/>
            </a:defRPr>
          </a:lvl2pPr>
          <a:lvl3pPr marL="914400" indent="0">
            <a:defRPr sz="1100">
              <a:solidFill>
                <a:srgbClr val="000000"/>
              </a:solidFill>
              <a:latin typeface="Arial"/>
              <a:ea typeface="ＭＳ Ｐゴシック"/>
            </a:defRPr>
          </a:lvl3pPr>
          <a:lvl4pPr marL="1371600" indent="0">
            <a:defRPr sz="1100">
              <a:solidFill>
                <a:srgbClr val="000000"/>
              </a:solidFill>
              <a:latin typeface="Arial"/>
              <a:ea typeface="ＭＳ Ｐゴシック"/>
            </a:defRPr>
          </a:lvl4pPr>
          <a:lvl5pPr marL="1828800" indent="0">
            <a:defRPr sz="1100">
              <a:solidFill>
                <a:srgbClr val="000000"/>
              </a:solidFill>
              <a:latin typeface="Arial"/>
              <a:ea typeface="ＭＳ Ｐゴシック"/>
            </a:defRPr>
          </a:lvl5pPr>
          <a:lvl6pPr marL="2286000" indent="0">
            <a:defRPr sz="1100">
              <a:solidFill>
                <a:srgbClr val="000000"/>
              </a:solidFill>
              <a:latin typeface="Arial"/>
              <a:ea typeface="ＭＳ Ｐゴシック"/>
            </a:defRPr>
          </a:lvl6pPr>
          <a:lvl7pPr marL="2743200" indent="0">
            <a:defRPr sz="1100">
              <a:solidFill>
                <a:srgbClr val="000000"/>
              </a:solidFill>
              <a:latin typeface="Arial"/>
              <a:ea typeface="ＭＳ Ｐゴシック"/>
            </a:defRPr>
          </a:lvl7pPr>
          <a:lvl8pPr marL="3200400" indent="0">
            <a:defRPr sz="1100">
              <a:solidFill>
                <a:srgbClr val="000000"/>
              </a:solidFill>
              <a:latin typeface="Arial"/>
              <a:ea typeface="ＭＳ Ｐゴシック"/>
            </a:defRPr>
          </a:lvl8pPr>
          <a:lvl9pPr marL="3657600" indent="0">
            <a:defRPr sz="1100">
              <a:solidFill>
                <a:srgbClr val="000000"/>
              </a:solidFill>
              <a:latin typeface="Arial"/>
              <a:ea typeface="ＭＳ Ｐゴシック"/>
            </a:defRPr>
          </a:lvl9pPr>
        </a:lstStyle>
        <a:p xmlns:a="http://schemas.openxmlformats.org/drawingml/2006/main">
          <a:pPr algn="ctr"/>
          <a:r>
            <a:rPr kumimoji="1" lang="ja-JP" altLang="en-US" sz="800" dirty="0"/>
            <a:t>（人）</a:t>
          </a:r>
        </a:p>
      </cdr:txBody>
    </cdr:sp>
  </cdr:relSizeAnchor>
</c:userShapes>
</file>

<file path=ppt/drawings/drawing5.xml><?xml version="1.0" encoding="utf-8"?>
<c:userShapes xmlns:c="http://schemas.openxmlformats.org/drawingml/2006/chart">
  <cdr:relSizeAnchor xmlns:cdr="http://schemas.openxmlformats.org/drawingml/2006/chartDrawing">
    <cdr:from>
      <cdr:x>0.03688</cdr:x>
      <cdr:y>0.04052</cdr:y>
    </cdr:from>
    <cdr:to>
      <cdr:x>0.2063</cdr:x>
      <cdr:y>0.08816</cdr:y>
    </cdr:to>
    <cdr:sp macro="" textlink="">
      <cdr:nvSpPr>
        <cdr:cNvPr id="2" name="テキスト ボックス 8"/>
        <cdr:cNvSpPr txBox="1"/>
      </cdr:nvSpPr>
      <cdr:spPr>
        <a:xfrm xmlns:a="http://schemas.openxmlformats.org/drawingml/2006/main">
          <a:off x="120824" y="102121"/>
          <a:ext cx="555020" cy="120052"/>
        </a:xfrm>
        <a:prstGeom xmlns:a="http://schemas.openxmlformats.org/drawingml/2006/main" prst="rect">
          <a:avLst/>
        </a:prstGeom>
        <a:noFill xmlns:a="http://schemas.openxmlformats.org/drawingml/2006/main"/>
        <a:ln xmlns:a="http://schemas.openxmlformats.org/drawingml/2006/main" w="9525" cmpd="sng">
          <a:noFill/>
        </a:ln>
        <a:effectLst xmlns:a="http://schemas.openxmlformats.org/drawingml/2006/main"/>
      </cdr:spPr>
      <cdr:style>
        <a:lnRef xmlns:a="http://schemas.openxmlformats.org/drawingml/2006/main" idx="0">
          <a:scrgbClr r="0" g="0" b="0"/>
        </a:lnRef>
        <a:fillRef xmlns:a="http://schemas.openxmlformats.org/drawingml/2006/main" idx="0">
          <a:scrgbClr r="0" g="0" b="0"/>
        </a:fillRef>
        <a:effectRef xmlns:a="http://schemas.openxmlformats.org/drawingml/2006/main" idx="0">
          <a:scrgbClr r="0" g="0" b="0"/>
        </a:effectRef>
        <a:fontRef xmlns:a="http://schemas.openxmlformats.org/drawingml/2006/main" idx="minor">
          <a:schemeClr val="dk1"/>
        </a:fontRef>
      </cdr:style>
      <cdr:txBody>
        <a:bodyPr xmlns:a="http://schemas.openxmlformats.org/drawingml/2006/main" wrap="square" rtlCol="0" anchor="ctr" anchorCtr="0"/>
        <a:lstStyle xmlns:a="http://schemas.openxmlformats.org/drawingml/2006/main">
          <a:lvl1pPr marL="0" indent="0">
            <a:defRPr sz="1100">
              <a:solidFill>
                <a:srgbClr val="000000"/>
              </a:solidFill>
              <a:latin typeface="Arial"/>
              <a:ea typeface="ＭＳ Ｐゴシック"/>
            </a:defRPr>
          </a:lvl1pPr>
          <a:lvl2pPr marL="457200" indent="0">
            <a:defRPr sz="1100">
              <a:solidFill>
                <a:srgbClr val="000000"/>
              </a:solidFill>
              <a:latin typeface="Arial"/>
              <a:ea typeface="ＭＳ Ｐゴシック"/>
            </a:defRPr>
          </a:lvl2pPr>
          <a:lvl3pPr marL="914400" indent="0">
            <a:defRPr sz="1100">
              <a:solidFill>
                <a:srgbClr val="000000"/>
              </a:solidFill>
              <a:latin typeface="Arial"/>
              <a:ea typeface="ＭＳ Ｐゴシック"/>
            </a:defRPr>
          </a:lvl3pPr>
          <a:lvl4pPr marL="1371600" indent="0">
            <a:defRPr sz="1100">
              <a:solidFill>
                <a:srgbClr val="000000"/>
              </a:solidFill>
              <a:latin typeface="Arial"/>
              <a:ea typeface="ＭＳ Ｐゴシック"/>
            </a:defRPr>
          </a:lvl4pPr>
          <a:lvl5pPr marL="1828800" indent="0">
            <a:defRPr sz="1100">
              <a:solidFill>
                <a:srgbClr val="000000"/>
              </a:solidFill>
              <a:latin typeface="Arial"/>
              <a:ea typeface="ＭＳ Ｐゴシック"/>
            </a:defRPr>
          </a:lvl5pPr>
          <a:lvl6pPr marL="2286000" indent="0">
            <a:defRPr sz="1100">
              <a:solidFill>
                <a:srgbClr val="000000"/>
              </a:solidFill>
              <a:latin typeface="Arial"/>
              <a:ea typeface="ＭＳ Ｐゴシック"/>
            </a:defRPr>
          </a:lvl6pPr>
          <a:lvl7pPr marL="2743200" indent="0">
            <a:defRPr sz="1100">
              <a:solidFill>
                <a:srgbClr val="000000"/>
              </a:solidFill>
              <a:latin typeface="Arial"/>
              <a:ea typeface="ＭＳ Ｐゴシック"/>
            </a:defRPr>
          </a:lvl7pPr>
          <a:lvl8pPr marL="3200400" indent="0">
            <a:defRPr sz="1100">
              <a:solidFill>
                <a:srgbClr val="000000"/>
              </a:solidFill>
              <a:latin typeface="Arial"/>
              <a:ea typeface="ＭＳ Ｐゴシック"/>
            </a:defRPr>
          </a:lvl8pPr>
          <a:lvl9pPr marL="3657600" indent="0">
            <a:defRPr sz="1100">
              <a:solidFill>
                <a:srgbClr val="000000"/>
              </a:solidFill>
              <a:latin typeface="Arial"/>
              <a:ea typeface="ＭＳ Ｐゴシック"/>
            </a:defRPr>
          </a:lvl9pPr>
        </a:lstStyle>
        <a:p xmlns:a="http://schemas.openxmlformats.org/drawingml/2006/main">
          <a:pPr algn="ctr"/>
          <a:r>
            <a:rPr kumimoji="1" lang="ja-JP" altLang="en-US" sz="800" dirty="0"/>
            <a:t>（人）</a:t>
          </a:r>
        </a:p>
      </cdr:txBody>
    </cdr:sp>
  </cdr:relSizeAnchor>
  <cdr:relSizeAnchor xmlns:cdr="http://schemas.openxmlformats.org/drawingml/2006/chartDrawing">
    <cdr:from>
      <cdr:x>0.83057</cdr:x>
      <cdr:y>0.0443</cdr:y>
    </cdr:from>
    <cdr:to>
      <cdr:x>1</cdr:x>
      <cdr:y>0.09194</cdr:y>
    </cdr:to>
    <cdr:sp macro="" textlink="">
      <cdr:nvSpPr>
        <cdr:cNvPr id="3" name="テキスト ボックス 8"/>
        <cdr:cNvSpPr txBox="1"/>
      </cdr:nvSpPr>
      <cdr:spPr>
        <a:xfrm xmlns:a="http://schemas.openxmlformats.org/drawingml/2006/main">
          <a:off x="2721317" y="111646"/>
          <a:ext cx="555053" cy="120053"/>
        </a:xfrm>
        <a:prstGeom xmlns:a="http://schemas.openxmlformats.org/drawingml/2006/main" prst="rect">
          <a:avLst/>
        </a:prstGeom>
        <a:noFill xmlns:a="http://schemas.openxmlformats.org/drawingml/2006/main"/>
        <a:ln xmlns:a="http://schemas.openxmlformats.org/drawingml/2006/main" w="9525" cmpd="sng">
          <a:noFill/>
        </a:ln>
        <a:effectLst xmlns:a="http://schemas.openxmlformats.org/drawingml/2006/main"/>
      </cdr:spPr>
      <cdr:style>
        <a:lnRef xmlns:a="http://schemas.openxmlformats.org/drawingml/2006/main" idx="0">
          <a:scrgbClr r="0" g="0" b="0"/>
        </a:lnRef>
        <a:fillRef xmlns:a="http://schemas.openxmlformats.org/drawingml/2006/main" idx="0">
          <a:scrgbClr r="0" g="0" b="0"/>
        </a:fillRef>
        <a:effectRef xmlns:a="http://schemas.openxmlformats.org/drawingml/2006/main" idx="0">
          <a:scrgbClr r="0" g="0" b="0"/>
        </a:effectRef>
        <a:fontRef xmlns:a="http://schemas.openxmlformats.org/drawingml/2006/main" idx="minor">
          <a:schemeClr val="dk1"/>
        </a:fontRef>
      </cdr:style>
      <cdr:txBody>
        <a:bodyPr xmlns:a="http://schemas.openxmlformats.org/drawingml/2006/main" wrap="square" rtlCol="0" anchor="ctr" anchorCtr="0"/>
        <a:lstStyle xmlns:a="http://schemas.openxmlformats.org/drawingml/2006/main">
          <a:lvl1pPr marL="0" indent="0">
            <a:defRPr sz="1100">
              <a:solidFill>
                <a:srgbClr val="000000"/>
              </a:solidFill>
              <a:latin typeface="Arial"/>
              <a:ea typeface="ＭＳ Ｐゴシック"/>
            </a:defRPr>
          </a:lvl1pPr>
          <a:lvl2pPr marL="457200" indent="0">
            <a:defRPr sz="1100">
              <a:solidFill>
                <a:srgbClr val="000000"/>
              </a:solidFill>
              <a:latin typeface="Arial"/>
              <a:ea typeface="ＭＳ Ｐゴシック"/>
            </a:defRPr>
          </a:lvl2pPr>
          <a:lvl3pPr marL="914400" indent="0">
            <a:defRPr sz="1100">
              <a:solidFill>
                <a:srgbClr val="000000"/>
              </a:solidFill>
              <a:latin typeface="Arial"/>
              <a:ea typeface="ＭＳ Ｐゴシック"/>
            </a:defRPr>
          </a:lvl3pPr>
          <a:lvl4pPr marL="1371600" indent="0">
            <a:defRPr sz="1100">
              <a:solidFill>
                <a:srgbClr val="000000"/>
              </a:solidFill>
              <a:latin typeface="Arial"/>
              <a:ea typeface="ＭＳ Ｐゴシック"/>
            </a:defRPr>
          </a:lvl4pPr>
          <a:lvl5pPr marL="1828800" indent="0">
            <a:defRPr sz="1100">
              <a:solidFill>
                <a:srgbClr val="000000"/>
              </a:solidFill>
              <a:latin typeface="Arial"/>
              <a:ea typeface="ＭＳ Ｐゴシック"/>
            </a:defRPr>
          </a:lvl5pPr>
          <a:lvl6pPr marL="2286000" indent="0">
            <a:defRPr sz="1100">
              <a:solidFill>
                <a:srgbClr val="000000"/>
              </a:solidFill>
              <a:latin typeface="Arial"/>
              <a:ea typeface="ＭＳ Ｐゴシック"/>
            </a:defRPr>
          </a:lvl6pPr>
          <a:lvl7pPr marL="2743200" indent="0">
            <a:defRPr sz="1100">
              <a:solidFill>
                <a:srgbClr val="000000"/>
              </a:solidFill>
              <a:latin typeface="Arial"/>
              <a:ea typeface="ＭＳ Ｐゴシック"/>
            </a:defRPr>
          </a:lvl7pPr>
          <a:lvl8pPr marL="3200400" indent="0">
            <a:defRPr sz="1100">
              <a:solidFill>
                <a:srgbClr val="000000"/>
              </a:solidFill>
              <a:latin typeface="Arial"/>
              <a:ea typeface="ＭＳ Ｐゴシック"/>
            </a:defRPr>
          </a:lvl8pPr>
          <a:lvl9pPr marL="3657600" indent="0">
            <a:defRPr sz="1100">
              <a:solidFill>
                <a:srgbClr val="000000"/>
              </a:solidFill>
              <a:latin typeface="Arial"/>
              <a:ea typeface="ＭＳ Ｐゴシック"/>
            </a:defRPr>
          </a:lvl9pPr>
        </a:lstStyle>
        <a:p xmlns:a="http://schemas.openxmlformats.org/drawingml/2006/main">
          <a:pPr algn="ctr"/>
          <a:r>
            <a:rPr kumimoji="1" lang="ja-JP" altLang="en-US" sz="800" dirty="0"/>
            <a:t>（人）</a:t>
          </a:r>
        </a:p>
      </cdr:txBody>
    </cdr:sp>
  </cdr:relSizeAnchor>
</c:userShapes>
</file>

<file path=ppt/drawings/drawing6.xml><?xml version="1.0" encoding="utf-8"?>
<c:userShapes xmlns:c="http://schemas.openxmlformats.org/drawingml/2006/chart">
  <cdr:relSizeAnchor xmlns:cdr="http://schemas.openxmlformats.org/drawingml/2006/chartDrawing">
    <cdr:from>
      <cdr:x>0.04221</cdr:x>
      <cdr:y>0.00964</cdr:y>
    </cdr:from>
    <cdr:to>
      <cdr:x>0.20977</cdr:x>
      <cdr:y>0.06015</cdr:y>
    </cdr:to>
    <cdr:sp macro="" textlink="">
      <cdr:nvSpPr>
        <cdr:cNvPr id="2" name="テキスト ボックス 8"/>
        <cdr:cNvSpPr txBox="1"/>
      </cdr:nvSpPr>
      <cdr:spPr>
        <a:xfrm xmlns:a="http://schemas.openxmlformats.org/drawingml/2006/main">
          <a:off x="176722" y="28203"/>
          <a:ext cx="701604" cy="147739"/>
        </a:xfrm>
        <a:prstGeom xmlns:a="http://schemas.openxmlformats.org/drawingml/2006/main" prst="rect">
          <a:avLst/>
        </a:prstGeom>
        <a:noFill xmlns:a="http://schemas.openxmlformats.org/drawingml/2006/main"/>
        <a:ln xmlns:a="http://schemas.openxmlformats.org/drawingml/2006/main" w="9525" cmpd="sng">
          <a:noFill/>
        </a:ln>
        <a:effectLst xmlns:a="http://schemas.openxmlformats.org/drawingml/2006/main"/>
      </cdr:spPr>
      <cdr:style>
        <a:lnRef xmlns:a="http://schemas.openxmlformats.org/drawingml/2006/main" idx="0">
          <a:scrgbClr r="0" g="0" b="0"/>
        </a:lnRef>
        <a:fillRef xmlns:a="http://schemas.openxmlformats.org/drawingml/2006/main" idx="0">
          <a:scrgbClr r="0" g="0" b="0"/>
        </a:fillRef>
        <a:effectRef xmlns:a="http://schemas.openxmlformats.org/drawingml/2006/main" idx="0">
          <a:scrgbClr r="0" g="0" b="0"/>
        </a:effectRef>
        <a:fontRef xmlns:a="http://schemas.openxmlformats.org/drawingml/2006/main" idx="minor">
          <a:schemeClr val="dk1"/>
        </a:fontRef>
      </cdr:style>
      <cdr:txBody>
        <a:bodyPr xmlns:a="http://schemas.openxmlformats.org/drawingml/2006/main" wrap="square" rtlCol="0" anchor="ctr" anchorCtr="0"/>
        <a:lstStyle xmlns:a="http://schemas.openxmlformats.org/drawingml/2006/main">
          <a:lvl1pPr marL="0" indent="0">
            <a:defRPr sz="1100">
              <a:solidFill>
                <a:srgbClr val="000000"/>
              </a:solidFill>
              <a:latin typeface="Arial"/>
              <a:ea typeface="ＭＳ Ｐゴシック"/>
            </a:defRPr>
          </a:lvl1pPr>
          <a:lvl2pPr marL="457200" indent="0">
            <a:defRPr sz="1100">
              <a:solidFill>
                <a:srgbClr val="000000"/>
              </a:solidFill>
              <a:latin typeface="Arial"/>
              <a:ea typeface="ＭＳ Ｐゴシック"/>
            </a:defRPr>
          </a:lvl2pPr>
          <a:lvl3pPr marL="914400" indent="0">
            <a:defRPr sz="1100">
              <a:solidFill>
                <a:srgbClr val="000000"/>
              </a:solidFill>
              <a:latin typeface="Arial"/>
              <a:ea typeface="ＭＳ Ｐゴシック"/>
            </a:defRPr>
          </a:lvl3pPr>
          <a:lvl4pPr marL="1371600" indent="0">
            <a:defRPr sz="1100">
              <a:solidFill>
                <a:srgbClr val="000000"/>
              </a:solidFill>
              <a:latin typeface="Arial"/>
              <a:ea typeface="ＭＳ Ｐゴシック"/>
            </a:defRPr>
          </a:lvl4pPr>
          <a:lvl5pPr marL="1828800" indent="0">
            <a:defRPr sz="1100">
              <a:solidFill>
                <a:srgbClr val="000000"/>
              </a:solidFill>
              <a:latin typeface="Arial"/>
              <a:ea typeface="ＭＳ Ｐゴシック"/>
            </a:defRPr>
          </a:lvl5pPr>
          <a:lvl6pPr marL="2286000" indent="0">
            <a:defRPr sz="1100">
              <a:solidFill>
                <a:srgbClr val="000000"/>
              </a:solidFill>
              <a:latin typeface="Arial"/>
              <a:ea typeface="ＭＳ Ｐゴシック"/>
            </a:defRPr>
          </a:lvl6pPr>
          <a:lvl7pPr marL="2743200" indent="0">
            <a:defRPr sz="1100">
              <a:solidFill>
                <a:srgbClr val="000000"/>
              </a:solidFill>
              <a:latin typeface="Arial"/>
              <a:ea typeface="ＭＳ Ｐゴシック"/>
            </a:defRPr>
          </a:lvl7pPr>
          <a:lvl8pPr marL="3200400" indent="0">
            <a:defRPr sz="1100">
              <a:solidFill>
                <a:srgbClr val="000000"/>
              </a:solidFill>
              <a:latin typeface="Arial"/>
              <a:ea typeface="ＭＳ Ｐゴシック"/>
            </a:defRPr>
          </a:lvl8pPr>
          <a:lvl9pPr marL="3657600" indent="0">
            <a:defRPr sz="1100">
              <a:solidFill>
                <a:srgbClr val="000000"/>
              </a:solidFill>
              <a:latin typeface="Arial"/>
              <a:ea typeface="ＭＳ Ｐゴシック"/>
            </a:defRPr>
          </a:lvl9pPr>
        </a:lstStyle>
        <a:p xmlns:a="http://schemas.openxmlformats.org/drawingml/2006/main">
          <a:pPr algn="ctr"/>
          <a:r>
            <a:rPr kumimoji="1" lang="ja-JP" altLang="en-US" sz="800" dirty="0"/>
            <a:t>（人）</a:t>
          </a:r>
        </a:p>
      </cdr:txBody>
    </cdr:sp>
  </cdr:relSizeAnchor>
</c:userShapes>
</file>

<file path=ppt/drawings/drawing7.xml><?xml version="1.0" encoding="utf-8"?>
<c:userShapes xmlns:c="http://schemas.openxmlformats.org/drawingml/2006/chart">
  <cdr:relSizeAnchor xmlns:cdr="http://schemas.openxmlformats.org/drawingml/2006/chartDrawing">
    <cdr:from>
      <cdr:x>0.03004</cdr:x>
      <cdr:y>0.05097</cdr:y>
    </cdr:from>
    <cdr:to>
      <cdr:x>0.19946</cdr:x>
      <cdr:y>0.09527</cdr:y>
    </cdr:to>
    <cdr:sp macro="" textlink="">
      <cdr:nvSpPr>
        <cdr:cNvPr id="2" name="テキスト ボックス 8"/>
        <cdr:cNvSpPr txBox="1"/>
      </cdr:nvSpPr>
      <cdr:spPr>
        <a:xfrm xmlns:a="http://schemas.openxmlformats.org/drawingml/2006/main">
          <a:off x="98424" y="128432"/>
          <a:ext cx="555020" cy="111646"/>
        </a:xfrm>
        <a:prstGeom xmlns:a="http://schemas.openxmlformats.org/drawingml/2006/main" prst="rect">
          <a:avLst/>
        </a:prstGeom>
        <a:noFill xmlns:a="http://schemas.openxmlformats.org/drawingml/2006/main"/>
        <a:ln xmlns:a="http://schemas.openxmlformats.org/drawingml/2006/main" w="9525" cmpd="sng">
          <a:noFill/>
        </a:ln>
        <a:effectLst xmlns:a="http://schemas.openxmlformats.org/drawingml/2006/main"/>
      </cdr:spPr>
      <cdr:style>
        <a:lnRef xmlns:a="http://schemas.openxmlformats.org/drawingml/2006/main" idx="0">
          <a:scrgbClr r="0" g="0" b="0"/>
        </a:lnRef>
        <a:fillRef xmlns:a="http://schemas.openxmlformats.org/drawingml/2006/main" idx="0">
          <a:scrgbClr r="0" g="0" b="0"/>
        </a:fillRef>
        <a:effectRef xmlns:a="http://schemas.openxmlformats.org/drawingml/2006/main" idx="0">
          <a:scrgbClr r="0" g="0" b="0"/>
        </a:effectRef>
        <a:fontRef xmlns:a="http://schemas.openxmlformats.org/drawingml/2006/main" idx="minor">
          <a:schemeClr val="dk1"/>
        </a:fontRef>
      </cdr:style>
      <cdr:txBody>
        <a:bodyPr xmlns:a="http://schemas.openxmlformats.org/drawingml/2006/main" wrap="square" rtlCol="0" anchor="ctr" anchorCtr="0"/>
        <a:lstStyle xmlns:a="http://schemas.openxmlformats.org/drawingml/2006/main">
          <a:lvl1pPr marL="0" indent="0">
            <a:defRPr sz="1100">
              <a:solidFill>
                <a:srgbClr val="000000"/>
              </a:solidFill>
              <a:latin typeface="Arial"/>
              <a:ea typeface="ＭＳ Ｐゴシック"/>
            </a:defRPr>
          </a:lvl1pPr>
          <a:lvl2pPr marL="457200" indent="0">
            <a:defRPr sz="1100">
              <a:solidFill>
                <a:srgbClr val="000000"/>
              </a:solidFill>
              <a:latin typeface="Arial"/>
              <a:ea typeface="ＭＳ Ｐゴシック"/>
            </a:defRPr>
          </a:lvl2pPr>
          <a:lvl3pPr marL="914400" indent="0">
            <a:defRPr sz="1100">
              <a:solidFill>
                <a:srgbClr val="000000"/>
              </a:solidFill>
              <a:latin typeface="Arial"/>
              <a:ea typeface="ＭＳ Ｐゴシック"/>
            </a:defRPr>
          </a:lvl3pPr>
          <a:lvl4pPr marL="1371600" indent="0">
            <a:defRPr sz="1100">
              <a:solidFill>
                <a:srgbClr val="000000"/>
              </a:solidFill>
              <a:latin typeface="Arial"/>
              <a:ea typeface="ＭＳ Ｐゴシック"/>
            </a:defRPr>
          </a:lvl4pPr>
          <a:lvl5pPr marL="1828800" indent="0">
            <a:defRPr sz="1100">
              <a:solidFill>
                <a:srgbClr val="000000"/>
              </a:solidFill>
              <a:latin typeface="Arial"/>
              <a:ea typeface="ＭＳ Ｐゴシック"/>
            </a:defRPr>
          </a:lvl5pPr>
          <a:lvl6pPr marL="2286000" indent="0">
            <a:defRPr sz="1100">
              <a:solidFill>
                <a:srgbClr val="000000"/>
              </a:solidFill>
              <a:latin typeface="Arial"/>
              <a:ea typeface="ＭＳ Ｐゴシック"/>
            </a:defRPr>
          </a:lvl6pPr>
          <a:lvl7pPr marL="2743200" indent="0">
            <a:defRPr sz="1100">
              <a:solidFill>
                <a:srgbClr val="000000"/>
              </a:solidFill>
              <a:latin typeface="Arial"/>
              <a:ea typeface="ＭＳ Ｐゴシック"/>
            </a:defRPr>
          </a:lvl7pPr>
          <a:lvl8pPr marL="3200400" indent="0">
            <a:defRPr sz="1100">
              <a:solidFill>
                <a:srgbClr val="000000"/>
              </a:solidFill>
              <a:latin typeface="Arial"/>
              <a:ea typeface="ＭＳ Ｐゴシック"/>
            </a:defRPr>
          </a:lvl8pPr>
          <a:lvl9pPr marL="3657600" indent="0">
            <a:defRPr sz="1100">
              <a:solidFill>
                <a:srgbClr val="000000"/>
              </a:solidFill>
              <a:latin typeface="Arial"/>
              <a:ea typeface="ＭＳ Ｐゴシック"/>
            </a:defRPr>
          </a:lvl9pPr>
        </a:lstStyle>
        <a:p xmlns:a="http://schemas.openxmlformats.org/drawingml/2006/main">
          <a:pPr algn="ctr"/>
          <a:r>
            <a:rPr kumimoji="1" lang="ja-JP" altLang="en-US" sz="800" dirty="0"/>
            <a:t>（人）</a:t>
          </a:r>
        </a:p>
      </cdr:txBody>
    </cdr:sp>
  </cdr:relSizeAnchor>
  <cdr:relSizeAnchor xmlns:cdr="http://schemas.openxmlformats.org/drawingml/2006/chartDrawing">
    <cdr:from>
      <cdr:x>0.82023</cdr:x>
      <cdr:y>0.05475</cdr:y>
    </cdr:from>
    <cdr:to>
      <cdr:x>0.98966</cdr:x>
      <cdr:y>0.09905</cdr:y>
    </cdr:to>
    <cdr:sp macro="" textlink="">
      <cdr:nvSpPr>
        <cdr:cNvPr id="3" name="テキスト ボックス 8"/>
        <cdr:cNvSpPr txBox="1"/>
      </cdr:nvSpPr>
      <cdr:spPr>
        <a:xfrm xmlns:a="http://schemas.openxmlformats.org/drawingml/2006/main">
          <a:off x="2687064" y="137958"/>
          <a:ext cx="555053" cy="111646"/>
        </a:xfrm>
        <a:prstGeom xmlns:a="http://schemas.openxmlformats.org/drawingml/2006/main" prst="rect">
          <a:avLst/>
        </a:prstGeom>
        <a:noFill xmlns:a="http://schemas.openxmlformats.org/drawingml/2006/main"/>
        <a:ln xmlns:a="http://schemas.openxmlformats.org/drawingml/2006/main" w="9525" cmpd="sng">
          <a:noFill/>
        </a:ln>
        <a:effectLst xmlns:a="http://schemas.openxmlformats.org/drawingml/2006/main"/>
      </cdr:spPr>
      <cdr:style>
        <a:lnRef xmlns:a="http://schemas.openxmlformats.org/drawingml/2006/main" idx="0">
          <a:scrgbClr r="0" g="0" b="0"/>
        </a:lnRef>
        <a:fillRef xmlns:a="http://schemas.openxmlformats.org/drawingml/2006/main" idx="0">
          <a:scrgbClr r="0" g="0" b="0"/>
        </a:fillRef>
        <a:effectRef xmlns:a="http://schemas.openxmlformats.org/drawingml/2006/main" idx="0">
          <a:scrgbClr r="0" g="0" b="0"/>
        </a:effectRef>
        <a:fontRef xmlns:a="http://schemas.openxmlformats.org/drawingml/2006/main" idx="minor">
          <a:schemeClr val="dk1"/>
        </a:fontRef>
      </cdr:style>
      <cdr:txBody>
        <a:bodyPr xmlns:a="http://schemas.openxmlformats.org/drawingml/2006/main" wrap="square" rtlCol="0" anchor="ctr" anchorCtr="0"/>
        <a:lstStyle xmlns:a="http://schemas.openxmlformats.org/drawingml/2006/main">
          <a:lvl1pPr marL="0" indent="0">
            <a:defRPr sz="1100">
              <a:solidFill>
                <a:srgbClr val="000000"/>
              </a:solidFill>
              <a:latin typeface="Arial"/>
              <a:ea typeface="ＭＳ Ｐゴシック"/>
            </a:defRPr>
          </a:lvl1pPr>
          <a:lvl2pPr marL="457200" indent="0">
            <a:defRPr sz="1100">
              <a:solidFill>
                <a:srgbClr val="000000"/>
              </a:solidFill>
              <a:latin typeface="Arial"/>
              <a:ea typeface="ＭＳ Ｐゴシック"/>
            </a:defRPr>
          </a:lvl2pPr>
          <a:lvl3pPr marL="914400" indent="0">
            <a:defRPr sz="1100">
              <a:solidFill>
                <a:srgbClr val="000000"/>
              </a:solidFill>
              <a:latin typeface="Arial"/>
              <a:ea typeface="ＭＳ Ｐゴシック"/>
            </a:defRPr>
          </a:lvl3pPr>
          <a:lvl4pPr marL="1371600" indent="0">
            <a:defRPr sz="1100">
              <a:solidFill>
                <a:srgbClr val="000000"/>
              </a:solidFill>
              <a:latin typeface="Arial"/>
              <a:ea typeface="ＭＳ Ｐゴシック"/>
            </a:defRPr>
          </a:lvl4pPr>
          <a:lvl5pPr marL="1828800" indent="0">
            <a:defRPr sz="1100">
              <a:solidFill>
                <a:srgbClr val="000000"/>
              </a:solidFill>
              <a:latin typeface="Arial"/>
              <a:ea typeface="ＭＳ Ｐゴシック"/>
            </a:defRPr>
          </a:lvl5pPr>
          <a:lvl6pPr marL="2286000" indent="0">
            <a:defRPr sz="1100">
              <a:solidFill>
                <a:srgbClr val="000000"/>
              </a:solidFill>
              <a:latin typeface="Arial"/>
              <a:ea typeface="ＭＳ Ｐゴシック"/>
            </a:defRPr>
          </a:lvl6pPr>
          <a:lvl7pPr marL="2743200" indent="0">
            <a:defRPr sz="1100">
              <a:solidFill>
                <a:srgbClr val="000000"/>
              </a:solidFill>
              <a:latin typeface="Arial"/>
              <a:ea typeface="ＭＳ Ｐゴシック"/>
            </a:defRPr>
          </a:lvl7pPr>
          <a:lvl8pPr marL="3200400" indent="0">
            <a:defRPr sz="1100">
              <a:solidFill>
                <a:srgbClr val="000000"/>
              </a:solidFill>
              <a:latin typeface="Arial"/>
              <a:ea typeface="ＭＳ Ｐゴシック"/>
            </a:defRPr>
          </a:lvl8pPr>
          <a:lvl9pPr marL="3657600" indent="0">
            <a:defRPr sz="1100">
              <a:solidFill>
                <a:srgbClr val="000000"/>
              </a:solidFill>
              <a:latin typeface="Arial"/>
              <a:ea typeface="ＭＳ Ｐゴシック"/>
            </a:defRPr>
          </a:lvl9pPr>
        </a:lstStyle>
        <a:p xmlns:a="http://schemas.openxmlformats.org/drawingml/2006/main">
          <a:pPr algn="ctr"/>
          <a:r>
            <a:rPr kumimoji="1" lang="ja-JP" altLang="en-US" sz="800" dirty="0"/>
            <a:t>（人）</a:t>
          </a:r>
        </a:p>
      </cdr:txBody>
    </cdr:sp>
  </cdr:relSizeAnchor>
</c:userShapes>
</file>

<file path=ppt/drawings/drawing8.xml><?xml version="1.0" encoding="utf-8"?>
<c:userShapes xmlns:c="http://schemas.openxmlformats.org/drawingml/2006/chart">
  <cdr:relSizeAnchor xmlns:cdr="http://schemas.openxmlformats.org/drawingml/2006/chartDrawing">
    <cdr:from>
      <cdr:x>0.04083</cdr:x>
      <cdr:y>0</cdr:y>
    </cdr:from>
    <cdr:to>
      <cdr:x>0.20841</cdr:x>
      <cdr:y>0.05052</cdr:y>
    </cdr:to>
    <cdr:sp macro="" textlink="">
      <cdr:nvSpPr>
        <cdr:cNvPr id="2" name="テキスト ボックス 8"/>
        <cdr:cNvSpPr txBox="1"/>
      </cdr:nvSpPr>
      <cdr:spPr>
        <a:xfrm xmlns:a="http://schemas.openxmlformats.org/drawingml/2006/main">
          <a:off x="135235" y="0"/>
          <a:ext cx="555020" cy="120025"/>
        </a:xfrm>
        <a:prstGeom xmlns:a="http://schemas.openxmlformats.org/drawingml/2006/main" prst="rect">
          <a:avLst/>
        </a:prstGeom>
        <a:noFill xmlns:a="http://schemas.openxmlformats.org/drawingml/2006/main"/>
        <a:ln xmlns:a="http://schemas.openxmlformats.org/drawingml/2006/main" w="9525" cmpd="sng">
          <a:noFill/>
        </a:ln>
        <a:effectLst xmlns:a="http://schemas.openxmlformats.org/drawingml/2006/main"/>
      </cdr:spPr>
      <cdr:style>
        <a:lnRef xmlns:a="http://schemas.openxmlformats.org/drawingml/2006/main" idx="0">
          <a:scrgbClr r="0" g="0" b="0"/>
        </a:lnRef>
        <a:fillRef xmlns:a="http://schemas.openxmlformats.org/drawingml/2006/main" idx="0">
          <a:scrgbClr r="0" g="0" b="0"/>
        </a:fillRef>
        <a:effectRef xmlns:a="http://schemas.openxmlformats.org/drawingml/2006/main" idx="0">
          <a:scrgbClr r="0" g="0" b="0"/>
        </a:effectRef>
        <a:fontRef xmlns:a="http://schemas.openxmlformats.org/drawingml/2006/main" idx="minor">
          <a:schemeClr val="dk1"/>
        </a:fontRef>
      </cdr:style>
      <cdr:txBody>
        <a:bodyPr xmlns:a="http://schemas.openxmlformats.org/drawingml/2006/main" wrap="square" rtlCol="0" anchor="ctr" anchorCtr="0"/>
        <a:lstStyle xmlns:a="http://schemas.openxmlformats.org/drawingml/2006/main">
          <a:lvl1pPr marL="0" indent="0">
            <a:defRPr sz="1100">
              <a:solidFill>
                <a:srgbClr val="000000"/>
              </a:solidFill>
              <a:latin typeface="Arial"/>
              <a:ea typeface="ＭＳ Ｐゴシック"/>
            </a:defRPr>
          </a:lvl1pPr>
          <a:lvl2pPr marL="457200" indent="0">
            <a:defRPr sz="1100">
              <a:solidFill>
                <a:srgbClr val="000000"/>
              </a:solidFill>
              <a:latin typeface="Arial"/>
              <a:ea typeface="ＭＳ Ｐゴシック"/>
            </a:defRPr>
          </a:lvl2pPr>
          <a:lvl3pPr marL="914400" indent="0">
            <a:defRPr sz="1100">
              <a:solidFill>
                <a:srgbClr val="000000"/>
              </a:solidFill>
              <a:latin typeface="Arial"/>
              <a:ea typeface="ＭＳ Ｐゴシック"/>
            </a:defRPr>
          </a:lvl3pPr>
          <a:lvl4pPr marL="1371600" indent="0">
            <a:defRPr sz="1100">
              <a:solidFill>
                <a:srgbClr val="000000"/>
              </a:solidFill>
              <a:latin typeface="Arial"/>
              <a:ea typeface="ＭＳ Ｐゴシック"/>
            </a:defRPr>
          </a:lvl4pPr>
          <a:lvl5pPr marL="1828800" indent="0">
            <a:defRPr sz="1100">
              <a:solidFill>
                <a:srgbClr val="000000"/>
              </a:solidFill>
              <a:latin typeface="Arial"/>
              <a:ea typeface="ＭＳ Ｐゴシック"/>
            </a:defRPr>
          </a:lvl5pPr>
          <a:lvl6pPr marL="2286000" indent="0">
            <a:defRPr sz="1100">
              <a:solidFill>
                <a:srgbClr val="000000"/>
              </a:solidFill>
              <a:latin typeface="Arial"/>
              <a:ea typeface="ＭＳ Ｐゴシック"/>
            </a:defRPr>
          </a:lvl6pPr>
          <a:lvl7pPr marL="2743200" indent="0">
            <a:defRPr sz="1100">
              <a:solidFill>
                <a:srgbClr val="000000"/>
              </a:solidFill>
              <a:latin typeface="Arial"/>
              <a:ea typeface="ＭＳ Ｐゴシック"/>
            </a:defRPr>
          </a:lvl7pPr>
          <a:lvl8pPr marL="3200400" indent="0">
            <a:defRPr sz="1100">
              <a:solidFill>
                <a:srgbClr val="000000"/>
              </a:solidFill>
              <a:latin typeface="Arial"/>
              <a:ea typeface="ＭＳ Ｐゴシック"/>
            </a:defRPr>
          </a:lvl8pPr>
          <a:lvl9pPr marL="3657600" indent="0">
            <a:defRPr sz="1100">
              <a:solidFill>
                <a:srgbClr val="000000"/>
              </a:solidFill>
              <a:latin typeface="Arial"/>
              <a:ea typeface="ＭＳ Ｐゴシック"/>
            </a:defRPr>
          </a:lvl9pPr>
        </a:lstStyle>
        <a:p xmlns:a="http://schemas.openxmlformats.org/drawingml/2006/main">
          <a:pPr algn="ctr"/>
          <a:r>
            <a:rPr kumimoji="1" lang="ja-JP" altLang="en-US" sz="800" dirty="0"/>
            <a:t>（人）</a:t>
          </a:r>
        </a:p>
      </cdr:txBody>
    </cdr:sp>
  </cdr:relSizeAnchor>
</c:userShapes>
</file>

<file path=ppt/drawings/drawing9.xml><?xml version="1.0" encoding="utf-8"?>
<c:userShapes xmlns:c="http://schemas.openxmlformats.org/drawingml/2006/chart">
  <cdr:relSizeAnchor xmlns:cdr="http://schemas.openxmlformats.org/drawingml/2006/chartDrawing">
    <cdr:from>
      <cdr:x>0.05471</cdr:x>
      <cdr:y>0.05846</cdr:y>
    </cdr:from>
    <cdr:to>
      <cdr:x>0.22413</cdr:x>
      <cdr:y>0.10277</cdr:y>
    </cdr:to>
    <cdr:sp macro="" textlink="">
      <cdr:nvSpPr>
        <cdr:cNvPr id="2" name="テキスト ボックス 8"/>
        <cdr:cNvSpPr txBox="1"/>
      </cdr:nvSpPr>
      <cdr:spPr>
        <a:xfrm xmlns:a="http://schemas.openxmlformats.org/drawingml/2006/main">
          <a:off x="179215" y="147328"/>
          <a:ext cx="555020" cy="111646"/>
        </a:xfrm>
        <a:prstGeom xmlns:a="http://schemas.openxmlformats.org/drawingml/2006/main" prst="rect">
          <a:avLst/>
        </a:prstGeom>
        <a:noFill xmlns:a="http://schemas.openxmlformats.org/drawingml/2006/main"/>
        <a:ln xmlns:a="http://schemas.openxmlformats.org/drawingml/2006/main" w="9525" cmpd="sng">
          <a:noFill/>
        </a:ln>
        <a:effectLst xmlns:a="http://schemas.openxmlformats.org/drawingml/2006/main"/>
      </cdr:spPr>
      <cdr:style>
        <a:lnRef xmlns:a="http://schemas.openxmlformats.org/drawingml/2006/main" idx="0">
          <a:scrgbClr r="0" g="0" b="0"/>
        </a:lnRef>
        <a:fillRef xmlns:a="http://schemas.openxmlformats.org/drawingml/2006/main" idx="0">
          <a:scrgbClr r="0" g="0" b="0"/>
        </a:fillRef>
        <a:effectRef xmlns:a="http://schemas.openxmlformats.org/drawingml/2006/main" idx="0">
          <a:scrgbClr r="0" g="0" b="0"/>
        </a:effectRef>
        <a:fontRef xmlns:a="http://schemas.openxmlformats.org/drawingml/2006/main" idx="minor">
          <a:schemeClr val="dk1"/>
        </a:fontRef>
      </cdr:style>
      <cdr:txBody>
        <a:bodyPr xmlns:a="http://schemas.openxmlformats.org/drawingml/2006/main" wrap="square" rtlCol="0" anchor="ctr" anchorCtr="0"/>
        <a:lstStyle xmlns:a="http://schemas.openxmlformats.org/drawingml/2006/main">
          <a:lvl1pPr marL="0" indent="0">
            <a:defRPr sz="1100">
              <a:solidFill>
                <a:srgbClr val="000000"/>
              </a:solidFill>
              <a:latin typeface="Arial"/>
              <a:ea typeface="ＭＳ Ｐゴシック"/>
            </a:defRPr>
          </a:lvl1pPr>
          <a:lvl2pPr marL="457200" indent="0">
            <a:defRPr sz="1100">
              <a:solidFill>
                <a:srgbClr val="000000"/>
              </a:solidFill>
              <a:latin typeface="Arial"/>
              <a:ea typeface="ＭＳ Ｐゴシック"/>
            </a:defRPr>
          </a:lvl2pPr>
          <a:lvl3pPr marL="914400" indent="0">
            <a:defRPr sz="1100">
              <a:solidFill>
                <a:srgbClr val="000000"/>
              </a:solidFill>
              <a:latin typeface="Arial"/>
              <a:ea typeface="ＭＳ Ｐゴシック"/>
            </a:defRPr>
          </a:lvl3pPr>
          <a:lvl4pPr marL="1371600" indent="0">
            <a:defRPr sz="1100">
              <a:solidFill>
                <a:srgbClr val="000000"/>
              </a:solidFill>
              <a:latin typeface="Arial"/>
              <a:ea typeface="ＭＳ Ｐゴシック"/>
            </a:defRPr>
          </a:lvl4pPr>
          <a:lvl5pPr marL="1828800" indent="0">
            <a:defRPr sz="1100">
              <a:solidFill>
                <a:srgbClr val="000000"/>
              </a:solidFill>
              <a:latin typeface="Arial"/>
              <a:ea typeface="ＭＳ Ｐゴシック"/>
            </a:defRPr>
          </a:lvl5pPr>
          <a:lvl6pPr marL="2286000" indent="0">
            <a:defRPr sz="1100">
              <a:solidFill>
                <a:srgbClr val="000000"/>
              </a:solidFill>
              <a:latin typeface="Arial"/>
              <a:ea typeface="ＭＳ Ｐゴシック"/>
            </a:defRPr>
          </a:lvl6pPr>
          <a:lvl7pPr marL="2743200" indent="0">
            <a:defRPr sz="1100">
              <a:solidFill>
                <a:srgbClr val="000000"/>
              </a:solidFill>
              <a:latin typeface="Arial"/>
              <a:ea typeface="ＭＳ Ｐゴシック"/>
            </a:defRPr>
          </a:lvl7pPr>
          <a:lvl8pPr marL="3200400" indent="0">
            <a:defRPr sz="1100">
              <a:solidFill>
                <a:srgbClr val="000000"/>
              </a:solidFill>
              <a:latin typeface="Arial"/>
              <a:ea typeface="ＭＳ Ｐゴシック"/>
            </a:defRPr>
          </a:lvl8pPr>
          <a:lvl9pPr marL="3657600" indent="0">
            <a:defRPr sz="1100">
              <a:solidFill>
                <a:srgbClr val="000000"/>
              </a:solidFill>
              <a:latin typeface="Arial"/>
              <a:ea typeface="ＭＳ Ｐゴシック"/>
            </a:defRPr>
          </a:lvl9pPr>
        </a:lstStyle>
        <a:p xmlns:a="http://schemas.openxmlformats.org/drawingml/2006/main">
          <a:pPr algn="ctr"/>
          <a:r>
            <a:rPr kumimoji="1" lang="ja-JP" altLang="en-US" sz="800" dirty="0"/>
            <a:t>（人）</a:t>
          </a:r>
        </a:p>
      </cdr:txBody>
    </cdr:sp>
  </cdr:relSizeAnchor>
  <cdr:relSizeAnchor xmlns:cdr="http://schemas.openxmlformats.org/drawingml/2006/chartDrawing">
    <cdr:from>
      <cdr:x>0.82641</cdr:x>
      <cdr:y>0.05846</cdr:y>
    </cdr:from>
    <cdr:to>
      <cdr:x>0.99584</cdr:x>
      <cdr:y>0.10277</cdr:y>
    </cdr:to>
    <cdr:sp macro="" textlink="">
      <cdr:nvSpPr>
        <cdr:cNvPr id="3" name="テキスト ボックス 8"/>
        <cdr:cNvSpPr txBox="1"/>
      </cdr:nvSpPr>
      <cdr:spPr>
        <a:xfrm xmlns:a="http://schemas.openxmlformats.org/drawingml/2006/main">
          <a:off x="2707305" y="147328"/>
          <a:ext cx="555053" cy="111646"/>
        </a:xfrm>
        <a:prstGeom xmlns:a="http://schemas.openxmlformats.org/drawingml/2006/main" prst="rect">
          <a:avLst/>
        </a:prstGeom>
        <a:noFill xmlns:a="http://schemas.openxmlformats.org/drawingml/2006/main"/>
        <a:ln xmlns:a="http://schemas.openxmlformats.org/drawingml/2006/main" w="9525" cmpd="sng">
          <a:noFill/>
        </a:ln>
        <a:effectLst xmlns:a="http://schemas.openxmlformats.org/drawingml/2006/main"/>
      </cdr:spPr>
      <cdr:style>
        <a:lnRef xmlns:a="http://schemas.openxmlformats.org/drawingml/2006/main" idx="0">
          <a:scrgbClr r="0" g="0" b="0"/>
        </a:lnRef>
        <a:fillRef xmlns:a="http://schemas.openxmlformats.org/drawingml/2006/main" idx="0">
          <a:scrgbClr r="0" g="0" b="0"/>
        </a:fillRef>
        <a:effectRef xmlns:a="http://schemas.openxmlformats.org/drawingml/2006/main" idx="0">
          <a:scrgbClr r="0" g="0" b="0"/>
        </a:effectRef>
        <a:fontRef xmlns:a="http://schemas.openxmlformats.org/drawingml/2006/main" idx="minor">
          <a:schemeClr val="dk1"/>
        </a:fontRef>
      </cdr:style>
      <cdr:txBody>
        <a:bodyPr xmlns:a="http://schemas.openxmlformats.org/drawingml/2006/main" wrap="square" rtlCol="0" anchor="ctr" anchorCtr="0"/>
        <a:lstStyle xmlns:a="http://schemas.openxmlformats.org/drawingml/2006/main">
          <a:lvl1pPr marL="0" indent="0">
            <a:defRPr sz="1100">
              <a:solidFill>
                <a:srgbClr val="000000"/>
              </a:solidFill>
              <a:latin typeface="Arial"/>
              <a:ea typeface="ＭＳ Ｐゴシック"/>
            </a:defRPr>
          </a:lvl1pPr>
          <a:lvl2pPr marL="457200" indent="0">
            <a:defRPr sz="1100">
              <a:solidFill>
                <a:srgbClr val="000000"/>
              </a:solidFill>
              <a:latin typeface="Arial"/>
              <a:ea typeface="ＭＳ Ｐゴシック"/>
            </a:defRPr>
          </a:lvl2pPr>
          <a:lvl3pPr marL="914400" indent="0">
            <a:defRPr sz="1100">
              <a:solidFill>
                <a:srgbClr val="000000"/>
              </a:solidFill>
              <a:latin typeface="Arial"/>
              <a:ea typeface="ＭＳ Ｐゴシック"/>
            </a:defRPr>
          </a:lvl3pPr>
          <a:lvl4pPr marL="1371600" indent="0">
            <a:defRPr sz="1100">
              <a:solidFill>
                <a:srgbClr val="000000"/>
              </a:solidFill>
              <a:latin typeface="Arial"/>
              <a:ea typeface="ＭＳ Ｐゴシック"/>
            </a:defRPr>
          </a:lvl4pPr>
          <a:lvl5pPr marL="1828800" indent="0">
            <a:defRPr sz="1100">
              <a:solidFill>
                <a:srgbClr val="000000"/>
              </a:solidFill>
              <a:latin typeface="Arial"/>
              <a:ea typeface="ＭＳ Ｐゴシック"/>
            </a:defRPr>
          </a:lvl5pPr>
          <a:lvl6pPr marL="2286000" indent="0">
            <a:defRPr sz="1100">
              <a:solidFill>
                <a:srgbClr val="000000"/>
              </a:solidFill>
              <a:latin typeface="Arial"/>
              <a:ea typeface="ＭＳ Ｐゴシック"/>
            </a:defRPr>
          </a:lvl6pPr>
          <a:lvl7pPr marL="2743200" indent="0">
            <a:defRPr sz="1100">
              <a:solidFill>
                <a:srgbClr val="000000"/>
              </a:solidFill>
              <a:latin typeface="Arial"/>
              <a:ea typeface="ＭＳ Ｐゴシック"/>
            </a:defRPr>
          </a:lvl7pPr>
          <a:lvl8pPr marL="3200400" indent="0">
            <a:defRPr sz="1100">
              <a:solidFill>
                <a:srgbClr val="000000"/>
              </a:solidFill>
              <a:latin typeface="Arial"/>
              <a:ea typeface="ＭＳ Ｐゴシック"/>
            </a:defRPr>
          </a:lvl8pPr>
          <a:lvl9pPr marL="3657600" indent="0">
            <a:defRPr sz="1100">
              <a:solidFill>
                <a:srgbClr val="000000"/>
              </a:solidFill>
              <a:latin typeface="Arial"/>
              <a:ea typeface="ＭＳ Ｐゴシック"/>
            </a:defRPr>
          </a:lvl9pPr>
        </a:lstStyle>
        <a:p xmlns:a="http://schemas.openxmlformats.org/drawingml/2006/main">
          <a:pPr algn="ctr"/>
          <a:r>
            <a:rPr kumimoji="1" lang="ja-JP" altLang="en-US" sz="800" dirty="0"/>
            <a:t>（人）</a:t>
          </a:r>
        </a:p>
      </cdr:txBody>
    </cdr:sp>
  </cdr:relSizeAnchor>
</c:userShape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ヘッダー プレースホルダ 1"/>
          <p:cNvSpPr>
            <a:spLocks noGrp="1"/>
          </p:cNvSpPr>
          <p:nvPr>
            <p:ph type="hdr" sz="quarter"/>
          </p:nvPr>
        </p:nvSpPr>
        <p:spPr>
          <a:xfrm>
            <a:off x="1" y="0"/>
            <a:ext cx="4307047" cy="340360"/>
          </a:xfrm>
          <a:prstGeom prst="rect">
            <a:avLst/>
          </a:prstGeom>
        </p:spPr>
        <p:txBody>
          <a:bodyPr vert="horz" lIns="91440" tIns="45720" rIns="91440" bIns="45720" rtlCol="0"/>
          <a:lstStyle>
            <a:lvl1pPr algn="l">
              <a:defRPr sz="1200"/>
            </a:lvl1pPr>
          </a:lstStyle>
          <a:p>
            <a:endParaRPr kumimoji="1" lang="ja-JP" altLang="en-US"/>
          </a:p>
        </p:txBody>
      </p:sp>
      <p:sp>
        <p:nvSpPr>
          <p:cNvPr id="3" name="日付プレースホルダ 2"/>
          <p:cNvSpPr>
            <a:spLocks noGrp="1"/>
          </p:cNvSpPr>
          <p:nvPr>
            <p:ph type="dt" idx="1"/>
          </p:nvPr>
        </p:nvSpPr>
        <p:spPr>
          <a:xfrm>
            <a:off x="5629992" y="0"/>
            <a:ext cx="4307047" cy="340360"/>
          </a:xfrm>
          <a:prstGeom prst="rect">
            <a:avLst/>
          </a:prstGeom>
        </p:spPr>
        <p:txBody>
          <a:bodyPr vert="horz" lIns="91440" tIns="45720" rIns="91440" bIns="45720" rtlCol="0"/>
          <a:lstStyle>
            <a:lvl1pPr algn="r">
              <a:defRPr sz="1200"/>
            </a:lvl1pPr>
          </a:lstStyle>
          <a:p>
            <a:fld id="{4179279C-853F-4F34-A5D2-B95F4823AB07}" type="datetimeFigureOut">
              <a:rPr kumimoji="1" lang="ja-JP" altLang="en-US" smtClean="0"/>
              <a:pPr/>
              <a:t>2017/8/22</a:t>
            </a:fld>
            <a:endParaRPr kumimoji="1" lang="ja-JP" altLang="en-US"/>
          </a:p>
        </p:txBody>
      </p:sp>
      <p:sp>
        <p:nvSpPr>
          <p:cNvPr id="4" name="スライド イメージ プレースホルダ 3"/>
          <p:cNvSpPr>
            <a:spLocks noGrp="1" noRot="1" noChangeAspect="1"/>
          </p:cNvSpPr>
          <p:nvPr>
            <p:ph type="sldImg" idx="2"/>
          </p:nvPr>
        </p:nvSpPr>
        <p:spPr>
          <a:xfrm>
            <a:off x="3268663" y="511175"/>
            <a:ext cx="3402012" cy="2551113"/>
          </a:xfrm>
          <a:prstGeom prst="rect">
            <a:avLst/>
          </a:prstGeom>
          <a:noFill/>
          <a:ln w="12700">
            <a:solidFill>
              <a:prstClr val="black"/>
            </a:solidFill>
          </a:ln>
        </p:spPr>
        <p:txBody>
          <a:bodyPr vert="horz" lIns="91440" tIns="45720" rIns="91440" bIns="45720" rtlCol="0" anchor="ctr"/>
          <a:lstStyle/>
          <a:p>
            <a:endParaRPr lang="ja-JP" altLang="en-US"/>
          </a:p>
        </p:txBody>
      </p:sp>
      <p:sp>
        <p:nvSpPr>
          <p:cNvPr id="5" name="ノート プレースホルダ 4"/>
          <p:cNvSpPr>
            <a:spLocks noGrp="1"/>
          </p:cNvSpPr>
          <p:nvPr>
            <p:ph type="body" sz="quarter" idx="3"/>
          </p:nvPr>
        </p:nvSpPr>
        <p:spPr>
          <a:xfrm>
            <a:off x="993934" y="3233420"/>
            <a:ext cx="7951470" cy="3063240"/>
          </a:xfrm>
          <a:prstGeom prst="rect">
            <a:avLst/>
          </a:prstGeom>
        </p:spPr>
        <p:txBody>
          <a:bodyPr vert="horz" lIns="91440" tIns="45720" rIns="91440" bIns="45720" rtlCol="0">
            <a:normAutofit/>
          </a:bodyPr>
          <a:lstStyle/>
          <a:p>
            <a:pPr lvl="0"/>
            <a:r>
              <a:rPr kumimoji="1" lang="ja-JP" altLang="en-US" smtClean="0"/>
              <a:t>マスタ テキストの書式設定</a:t>
            </a:r>
          </a:p>
          <a:p>
            <a:pPr lvl="1"/>
            <a:r>
              <a:rPr kumimoji="1" lang="ja-JP" altLang="en-US" smtClean="0"/>
              <a:t>第 </a:t>
            </a:r>
            <a:r>
              <a:rPr kumimoji="1" lang="en-US" altLang="ja-JP" smtClean="0"/>
              <a:t>2 </a:t>
            </a:r>
            <a:r>
              <a:rPr kumimoji="1" lang="ja-JP" altLang="en-US" smtClean="0"/>
              <a:t>レベル</a:t>
            </a:r>
          </a:p>
          <a:p>
            <a:pPr lvl="2"/>
            <a:r>
              <a:rPr kumimoji="1" lang="ja-JP" altLang="en-US" smtClean="0"/>
              <a:t>第 </a:t>
            </a:r>
            <a:r>
              <a:rPr kumimoji="1" lang="en-US" altLang="ja-JP" smtClean="0"/>
              <a:t>3 </a:t>
            </a:r>
            <a:r>
              <a:rPr kumimoji="1" lang="ja-JP" altLang="en-US" smtClean="0"/>
              <a:t>レベル</a:t>
            </a:r>
          </a:p>
          <a:p>
            <a:pPr lvl="3"/>
            <a:r>
              <a:rPr kumimoji="1" lang="ja-JP" altLang="en-US" smtClean="0"/>
              <a:t>第 </a:t>
            </a:r>
            <a:r>
              <a:rPr kumimoji="1" lang="en-US" altLang="ja-JP" smtClean="0"/>
              <a:t>4 </a:t>
            </a:r>
            <a:r>
              <a:rPr kumimoji="1" lang="ja-JP" altLang="en-US" smtClean="0"/>
              <a:t>レベル</a:t>
            </a:r>
          </a:p>
          <a:p>
            <a:pPr lvl="4"/>
            <a:r>
              <a:rPr kumimoji="1" lang="ja-JP" altLang="en-US" smtClean="0"/>
              <a:t>第 </a:t>
            </a:r>
            <a:r>
              <a:rPr kumimoji="1" lang="en-US" altLang="ja-JP" smtClean="0"/>
              <a:t>5 </a:t>
            </a:r>
            <a:r>
              <a:rPr kumimoji="1" lang="ja-JP" altLang="en-US" smtClean="0"/>
              <a:t>レベル</a:t>
            </a:r>
            <a:endParaRPr kumimoji="1" lang="ja-JP" altLang="en-US"/>
          </a:p>
        </p:txBody>
      </p:sp>
      <p:sp>
        <p:nvSpPr>
          <p:cNvPr id="6" name="フッター プレースホルダ 5"/>
          <p:cNvSpPr>
            <a:spLocks noGrp="1"/>
          </p:cNvSpPr>
          <p:nvPr>
            <p:ph type="ftr" sz="quarter" idx="4"/>
          </p:nvPr>
        </p:nvSpPr>
        <p:spPr>
          <a:xfrm>
            <a:off x="1" y="6465659"/>
            <a:ext cx="4307047" cy="340360"/>
          </a:xfrm>
          <a:prstGeom prst="rect">
            <a:avLst/>
          </a:prstGeom>
        </p:spPr>
        <p:txBody>
          <a:bodyPr vert="horz" lIns="91440" tIns="45720" rIns="91440" bIns="45720" rtlCol="0" anchor="b"/>
          <a:lstStyle>
            <a:lvl1pPr algn="l">
              <a:defRPr sz="1200"/>
            </a:lvl1pPr>
          </a:lstStyle>
          <a:p>
            <a:endParaRPr kumimoji="1" lang="ja-JP" altLang="en-US"/>
          </a:p>
        </p:txBody>
      </p:sp>
      <p:sp>
        <p:nvSpPr>
          <p:cNvPr id="7" name="スライド番号プレースホルダ 6"/>
          <p:cNvSpPr>
            <a:spLocks noGrp="1"/>
          </p:cNvSpPr>
          <p:nvPr>
            <p:ph type="sldNum" sz="quarter" idx="5"/>
          </p:nvPr>
        </p:nvSpPr>
        <p:spPr>
          <a:xfrm>
            <a:off x="5629992" y="6465659"/>
            <a:ext cx="4307047" cy="340360"/>
          </a:xfrm>
          <a:prstGeom prst="rect">
            <a:avLst/>
          </a:prstGeom>
        </p:spPr>
        <p:txBody>
          <a:bodyPr vert="horz" lIns="91440" tIns="45720" rIns="91440" bIns="45720" rtlCol="0" anchor="b"/>
          <a:lstStyle>
            <a:lvl1pPr algn="r">
              <a:defRPr sz="1200"/>
            </a:lvl1pPr>
          </a:lstStyle>
          <a:p>
            <a:fld id="{4308C615-631D-4AD2-8CDC-5C132F111DAD}" type="slidenum">
              <a:rPr kumimoji="1" lang="ja-JP" altLang="en-US" smtClean="0"/>
              <a:pPr/>
              <a:t>&lt;#&gt;</a:t>
            </a:fld>
            <a:endParaRPr kumimoji="1" lang="ja-JP" altLang="en-US"/>
          </a:p>
        </p:txBody>
      </p:sp>
    </p:spTree>
    <p:extLst>
      <p:ext uri="{BB962C8B-B14F-4D97-AF65-F5344CB8AC3E}">
        <p14:creationId xmlns="" xmlns:p14="http://schemas.microsoft.com/office/powerpoint/2010/main" val="3145786608"/>
      </p:ext>
    </p:extLst>
  </p:cSld>
  <p:clrMap bg1="lt1" tx1="dk1" bg2="lt2" tx2="dk2" accent1="accent1" accent2="accent2" accent3="accent3" accent4="accent4" accent5="accent5" accent6="accent6" hlink="hlink" folHlink="folHlink"/>
  <p:notesStyle>
    <a:lvl1pPr marL="0" algn="l" defTabSz="914400" rtl="0" eaLnBrk="1" latinLnBrk="0" hangingPunct="1">
      <a:defRPr kumimoji="1" sz="1200" kern="1200">
        <a:solidFill>
          <a:schemeClr val="tx1"/>
        </a:solidFill>
        <a:latin typeface="+mn-lt"/>
        <a:ea typeface="+mn-ea"/>
        <a:cs typeface="+mn-cs"/>
      </a:defRPr>
    </a:lvl1pPr>
    <a:lvl2pPr marL="457200" algn="l" defTabSz="914400" rtl="0" eaLnBrk="1" latinLnBrk="0" hangingPunct="1">
      <a:defRPr kumimoji="1" sz="1200" kern="1200">
        <a:solidFill>
          <a:schemeClr val="tx1"/>
        </a:solidFill>
        <a:latin typeface="+mn-lt"/>
        <a:ea typeface="+mn-ea"/>
        <a:cs typeface="+mn-cs"/>
      </a:defRPr>
    </a:lvl2pPr>
    <a:lvl3pPr marL="914400" algn="l" defTabSz="914400" rtl="0" eaLnBrk="1" latinLnBrk="0" hangingPunct="1">
      <a:defRPr kumimoji="1" sz="1200" kern="1200">
        <a:solidFill>
          <a:schemeClr val="tx1"/>
        </a:solidFill>
        <a:latin typeface="+mn-lt"/>
        <a:ea typeface="+mn-ea"/>
        <a:cs typeface="+mn-cs"/>
      </a:defRPr>
    </a:lvl3pPr>
    <a:lvl4pPr marL="1371600" algn="l" defTabSz="914400" rtl="0" eaLnBrk="1" latinLnBrk="0" hangingPunct="1">
      <a:defRPr kumimoji="1" sz="1200" kern="1200">
        <a:solidFill>
          <a:schemeClr val="tx1"/>
        </a:solidFill>
        <a:latin typeface="+mn-lt"/>
        <a:ea typeface="+mn-ea"/>
        <a:cs typeface="+mn-cs"/>
      </a:defRPr>
    </a:lvl4pPr>
    <a:lvl5pPr marL="1828800" algn="l" defTabSz="914400" rtl="0" eaLnBrk="1" latinLnBrk="0" hangingPunct="1">
      <a:defRPr kumimoji="1" sz="1200" kern="1200">
        <a:solidFill>
          <a:schemeClr val="tx1"/>
        </a:solidFill>
        <a:latin typeface="+mn-lt"/>
        <a:ea typeface="+mn-ea"/>
        <a:cs typeface="+mn-cs"/>
      </a:defRPr>
    </a:lvl5pPr>
    <a:lvl6pPr marL="2286000" algn="l" defTabSz="914400" rtl="0" eaLnBrk="1" latinLnBrk="0" hangingPunct="1">
      <a:defRPr kumimoji="1" sz="1200" kern="1200">
        <a:solidFill>
          <a:schemeClr val="tx1"/>
        </a:solidFill>
        <a:latin typeface="+mn-lt"/>
        <a:ea typeface="+mn-ea"/>
        <a:cs typeface="+mn-cs"/>
      </a:defRPr>
    </a:lvl6pPr>
    <a:lvl7pPr marL="2743200" algn="l" defTabSz="914400" rtl="0" eaLnBrk="1" latinLnBrk="0" hangingPunct="1">
      <a:defRPr kumimoji="1" sz="1200" kern="1200">
        <a:solidFill>
          <a:schemeClr val="tx1"/>
        </a:solidFill>
        <a:latin typeface="+mn-lt"/>
        <a:ea typeface="+mn-ea"/>
        <a:cs typeface="+mn-cs"/>
      </a:defRPr>
    </a:lvl7pPr>
    <a:lvl8pPr marL="3200400" algn="l" defTabSz="914400" rtl="0" eaLnBrk="1" latinLnBrk="0" hangingPunct="1">
      <a:defRPr kumimoji="1" sz="1200" kern="1200">
        <a:solidFill>
          <a:schemeClr val="tx1"/>
        </a:solidFill>
        <a:latin typeface="+mn-lt"/>
        <a:ea typeface="+mn-ea"/>
        <a:cs typeface="+mn-cs"/>
      </a:defRPr>
    </a:lvl8pPr>
    <a:lvl9pPr marL="3657600" algn="l" defTabSz="914400" rtl="0" eaLnBrk="1" latinLnBrk="0" hangingPunct="1">
      <a:defRPr kumimoji="1"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89.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92.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93.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102.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103.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108.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109.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114.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115.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120.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122.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126.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127.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132.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133.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138.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139.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144.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14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1" name="スライド イメージ プレースホルダー 1"/>
          <p:cNvSpPr>
            <a:spLocks noGrp="1" noRot="1" noChangeAspect="1"/>
          </p:cNvSpPr>
          <p:nvPr>
            <p:ph type="sldImg"/>
          </p:nvPr>
        </p:nvSpPr>
        <p:spPr bwMode="auto">
          <a:noFill/>
          <a:ln>
            <a:solidFill>
              <a:srgbClr val="000000"/>
            </a:solidFill>
            <a:miter lim="800000"/>
            <a:headEnd/>
            <a:tailEnd/>
          </a:ln>
        </p:spPr>
      </p:sp>
      <p:sp>
        <p:nvSpPr>
          <p:cNvPr id="15362" name="ノート プレースホルダー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ja-JP" altLang="en-US" dirty="0" smtClean="0"/>
          </a:p>
        </p:txBody>
      </p:sp>
      <p:sp>
        <p:nvSpPr>
          <p:cNvPr id="15363" name="スライド番号プレースホルダー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7389F0FC-4190-4FFE-AB08-4DED16EE2F4D}" type="slidenum">
              <a:rPr lang="ja-JP" altLang="en-US">
                <a:solidFill>
                  <a:prstClr val="black"/>
                </a:solidFill>
              </a:rPr>
              <a:pPr fontAlgn="base">
                <a:spcBef>
                  <a:spcPct val="0"/>
                </a:spcBef>
                <a:spcAft>
                  <a:spcPct val="0"/>
                </a:spcAft>
                <a:defRPr/>
              </a:pPr>
              <a:t>1</a:t>
            </a:fld>
            <a:endParaRPr lang="en-US" altLang="ja-JP" dirty="0">
              <a:solidFill>
                <a:prstClr val="black"/>
              </a:solidFill>
            </a:endParaRPr>
          </a:p>
        </p:txBody>
      </p:sp>
    </p:spTree>
    <p:extLst>
      <p:ext uri="{BB962C8B-B14F-4D97-AF65-F5344CB8AC3E}">
        <p14:creationId xmlns="" xmlns:p14="http://schemas.microsoft.com/office/powerpoint/2010/main" val="3468762735"/>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fld id="{2068DAC5-8273-4BD4-8CB7-61BAD629D79B}" type="slidenum">
              <a:rPr kumimoji="1" lang="ja-JP" altLang="en-US" smtClean="0"/>
              <a:pPr/>
              <a:t>20</a:t>
            </a:fld>
            <a:endParaRPr kumimoji="1" lang="ja-JP" altLang="en-US"/>
          </a:p>
        </p:txBody>
      </p:sp>
    </p:spTree>
    <p:extLst>
      <p:ext uri="{BB962C8B-B14F-4D97-AF65-F5344CB8AC3E}">
        <p14:creationId xmlns="" xmlns:p14="http://schemas.microsoft.com/office/powerpoint/2010/main" val="1991486982"/>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fld id="{2068DAC5-8273-4BD4-8CB7-61BAD629D79B}" type="slidenum">
              <a:rPr kumimoji="1" lang="ja-JP" altLang="en-US" smtClean="0"/>
              <a:pPr/>
              <a:t>21</a:t>
            </a:fld>
            <a:endParaRPr kumimoji="1" lang="ja-JP" altLang="en-US"/>
          </a:p>
        </p:txBody>
      </p:sp>
    </p:spTree>
    <p:extLst>
      <p:ext uri="{BB962C8B-B14F-4D97-AF65-F5344CB8AC3E}">
        <p14:creationId xmlns="" xmlns:p14="http://schemas.microsoft.com/office/powerpoint/2010/main" val="1991486982"/>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1" name="スライド イメージ プレースホルダー 1"/>
          <p:cNvSpPr>
            <a:spLocks noGrp="1" noRot="1" noChangeAspect="1"/>
          </p:cNvSpPr>
          <p:nvPr>
            <p:ph type="sldImg"/>
          </p:nvPr>
        </p:nvSpPr>
        <p:spPr bwMode="auto">
          <a:xfrm>
            <a:off x="3268663" y="511175"/>
            <a:ext cx="3402012" cy="2551113"/>
          </a:xfrm>
          <a:noFill/>
          <a:ln>
            <a:solidFill>
              <a:srgbClr val="000000"/>
            </a:solidFill>
            <a:miter lim="800000"/>
            <a:headEnd/>
            <a:tailEnd/>
          </a:ln>
        </p:spPr>
      </p:sp>
      <p:sp>
        <p:nvSpPr>
          <p:cNvPr id="15362" name="ノート プレースホルダー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ja-JP" altLang="en-US" dirty="0" smtClean="0"/>
          </a:p>
        </p:txBody>
      </p:sp>
      <p:sp>
        <p:nvSpPr>
          <p:cNvPr id="15363" name="スライド番号プレースホルダー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7389F0FC-4190-4FFE-AB08-4DED16EE2F4D}" type="slidenum">
              <a:rPr lang="ja-JP" altLang="en-US">
                <a:solidFill>
                  <a:prstClr val="black"/>
                </a:solidFill>
              </a:rPr>
              <a:pPr fontAlgn="base">
                <a:spcBef>
                  <a:spcPct val="0"/>
                </a:spcBef>
                <a:spcAft>
                  <a:spcPct val="0"/>
                </a:spcAft>
                <a:defRPr/>
              </a:pPr>
              <a:t>37</a:t>
            </a:fld>
            <a:endParaRPr lang="en-US" altLang="ja-JP" dirty="0">
              <a:solidFill>
                <a:prstClr val="black"/>
              </a:solidFill>
            </a:endParaRPr>
          </a:p>
        </p:txBody>
      </p:sp>
    </p:spTree>
    <p:extLst>
      <p:ext uri="{BB962C8B-B14F-4D97-AF65-F5344CB8AC3E}">
        <p14:creationId xmlns="" xmlns:p14="http://schemas.microsoft.com/office/powerpoint/2010/main" val="2492598403"/>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 1"/>
          <p:cNvSpPr>
            <a:spLocks noGrp="1" noRot="1" noChangeAspect="1"/>
          </p:cNvSpPr>
          <p:nvPr>
            <p:ph type="sldImg"/>
          </p:nvPr>
        </p:nvSpPr>
        <p:spPr>
          <a:xfrm>
            <a:off x="3268663" y="511175"/>
            <a:ext cx="3402012" cy="2551113"/>
          </a:xfrm>
        </p:spPr>
      </p:sp>
      <p:sp>
        <p:nvSpPr>
          <p:cNvPr id="3" name="ノート プレースホルダ 2"/>
          <p:cNvSpPr>
            <a:spLocks noGrp="1"/>
          </p:cNvSpPr>
          <p:nvPr>
            <p:ph type="body" idx="1"/>
          </p:nvPr>
        </p:nvSpPr>
        <p:spPr/>
        <p:txBody>
          <a:bodyPr>
            <a:normAutofit/>
          </a:bodyPr>
          <a:lstStyle/>
          <a:p>
            <a:endParaRPr kumimoji="1" lang="ja-JP" altLang="en-US" dirty="0"/>
          </a:p>
        </p:txBody>
      </p:sp>
      <p:sp>
        <p:nvSpPr>
          <p:cNvPr id="4" name="スライド番号プレースホルダ 3"/>
          <p:cNvSpPr>
            <a:spLocks noGrp="1"/>
          </p:cNvSpPr>
          <p:nvPr>
            <p:ph type="sldNum" sz="quarter" idx="10"/>
          </p:nvPr>
        </p:nvSpPr>
        <p:spPr/>
        <p:txBody>
          <a:bodyPr/>
          <a:lstStyle/>
          <a:p>
            <a:fld id="{4308C615-631D-4AD2-8CDC-5C132F111DAD}" type="slidenum">
              <a:rPr kumimoji="1" lang="ja-JP" altLang="en-US" smtClean="0"/>
              <a:pPr/>
              <a:t>40</a:t>
            </a:fld>
            <a:endParaRPr kumimoji="1" lang="ja-JP" altLang="en-US"/>
          </a:p>
        </p:txBody>
      </p:sp>
    </p:spTree>
    <p:extLst>
      <p:ext uri="{BB962C8B-B14F-4D97-AF65-F5344CB8AC3E}">
        <p14:creationId xmlns="" xmlns:p14="http://schemas.microsoft.com/office/powerpoint/2010/main" val="2253177348"/>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 1"/>
          <p:cNvSpPr>
            <a:spLocks noGrp="1" noRot="1" noChangeAspect="1"/>
          </p:cNvSpPr>
          <p:nvPr>
            <p:ph type="sldImg"/>
          </p:nvPr>
        </p:nvSpPr>
        <p:spPr>
          <a:xfrm>
            <a:off x="3268663" y="511175"/>
            <a:ext cx="3402012" cy="2551113"/>
          </a:xfrm>
        </p:spPr>
      </p:sp>
      <p:sp>
        <p:nvSpPr>
          <p:cNvPr id="3" name="ノート プレースホルダ 2"/>
          <p:cNvSpPr>
            <a:spLocks noGrp="1"/>
          </p:cNvSpPr>
          <p:nvPr>
            <p:ph type="body" idx="1"/>
          </p:nvPr>
        </p:nvSpPr>
        <p:spPr/>
        <p:txBody>
          <a:bodyPr>
            <a:normAutofit/>
          </a:bodyPr>
          <a:lstStyle/>
          <a:p>
            <a:endParaRPr kumimoji="1" lang="ja-JP" altLang="en-US" dirty="0"/>
          </a:p>
        </p:txBody>
      </p:sp>
      <p:sp>
        <p:nvSpPr>
          <p:cNvPr id="4" name="スライド番号プレースホルダ 3"/>
          <p:cNvSpPr>
            <a:spLocks noGrp="1"/>
          </p:cNvSpPr>
          <p:nvPr>
            <p:ph type="sldNum" sz="quarter" idx="10"/>
          </p:nvPr>
        </p:nvSpPr>
        <p:spPr/>
        <p:txBody>
          <a:bodyPr/>
          <a:lstStyle/>
          <a:p>
            <a:fld id="{4308C615-631D-4AD2-8CDC-5C132F111DAD}" type="slidenum">
              <a:rPr kumimoji="1" lang="ja-JP" altLang="en-US" smtClean="0"/>
              <a:pPr/>
              <a:t>41</a:t>
            </a:fld>
            <a:endParaRPr kumimoji="1" lang="ja-JP" altLang="en-US"/>
          </a:p>
        </p:txBody>
      </p:sp>
    </p:spTree>
    <p:extLst>
      <p:ext uri="{BB962C8B-B14F-4D97-AF65-F5344CB8AC3E}">
        <p14:creationId xmlns="" xmlns:p14="http://schemas.microsoft.com/office/powerpoint/2010/main" val="3598626518"/>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 1"/>
          <p:cNvSpPr>
            <a:spLocks noGrp="1" noRot="1" noChangeAspect="1"/>
          </p:cNvSpPr>
          <p:nvPr>
            <p:ph type="sldImg"/>
          </p:nvPr>
        </p:nvSpPr>
        <p:spPr>
          <a:xfrm>
            <a:off x="3268663" y="511175"/>
            <a:ext cx="3402012" cy="2551113"/>
          </a:xfrm>
        </p:spPr>
      </p:sp>
      <p:sp>
        <p:nvSpPr>
          <p:cNvPr id="3" name="ノート プレースホルダ 2"/>
          <p:cNvSpPr>
            <a:spLocks noGrp="1"/>
          </p:cNvSpPr>
          <p:nvPr>
            <p:ph type="body" idx="1"/>
          </p:nvPr>
        </p:nvSpPr>
        <p:spPr/>
        <p:txBody>
          <a:bodyPr>
            <a:normAutofit/>
          </a:bodyPr>
          <a:lstStyle/>
          <a:p>
            <a:endParaRPr kumimoji="1" lang="ja-JP" altLang="en-US" dirty="0"/>
          </a:p>
        </p:txBody>
      </p:sp>
      <p:sp>
        <p:nvSpPr>
          <p:cNvPr id="4" name="スライド番号プレースホルダ 3"/>
          <p:cNvSpPr>
            <a:spLocks noGrp="1"/>
          </p:cNvSpPr>
          <p:nvPr>
            <p:ph type="sldNum" sz="quarter" idx="10"/>
          </p:nvPr>
        </p:nvSpPr>
        <p:spPr/>
        <p:txBody>
          <a:bodyPr/>
          <a:lstStyle/>
          <a:p>
            <a:fld id="{4308C615-631D-4AD2-8CDC-5C132F111DAD}" type="slidenum">
              <a:rPr kumimoji="1" lang="ja-JP" altLang="en-US" smtClean="0"/>
              <a:pPr/>
              <a:t>43</a:t>
            </a:fld>
            <a:endParaRPr kumimoji="1" lang="ja-JP" altLang="en-US"/>
          </a:p>
        </p:txBody>
      </p:sp>
    </p:spTree>
    <p:extLst>
      <p:ext uri="{BB962C8B-B14F-4D97-AF65-F5344CB8AC3E}">
        <p14:creationId xmlns="" xmlns:p14="http://schemas.microsoft.com/office/powerpoint/2010/main" val="326761170"/>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 1"/>
          <p:cNvSpPr>
            <a:spLocks noGrp="1" noRot="1" noChangeAspect="1"/>
          </p:cNvSpPr>
          <p:nvPr>
            <p:ph type="sldImg"/>
          </p:nvPr>
        </p:nvSpPr>
        <p:spPr>
          <a:xfrm>
            <a:off x="3268663" y="511175"/>
            <a:ext cx="3402012" cy="2551113"/>
          </a:xfrm>
        </p:spPr>
      </p:sp>
      <p:sp>
        <p:nvSpPr>
          <p:cNvPr id="3" name="ノート プレースホルダ 2"/>
          <p:cNvSpPr>
            <a:spLocks noGrp="1"/>
          </p:cNvSpPr>
          <p:nvPr>
            <p:ph type="body" idx="1"/>
          </p:nvPr>
        </p:nvSpPr>
        <p:spPr/>
        <p:txBody>
          <a:bodyPr>
            <a:normAutofit/>
          </a:bodyPr>
          <a:lstStyle/>
          <a:p>
            <a:endParaRPr kumimoji="1" lang="ja-JP" altLang="en-US" dirty="0"/>
          </a:p>
        </p:txBody>
      </p:sp>
      <p:sp>
        <p:nvSpPr>
          <p:cNvPr id="4" name="スライド番号プレースホルダ 3"/>
          <p:cNvSpPr>
            <a:spLocks noGrp="1"/>
          </p:cNvSpPr>
          <p:nvPr>
            <p:ph type="sldNum" sz="quarter" idx="10"/>
          </p:nvPr>
        </p:nvSpPr>
        <p:spPr/>
        <p:txBody>
          <a:bodyPr/>
          <a:lstStyle/>
          <a:p>
            <a:fld id="{4308C615-631D-4AD2-8CDC-5C132F111DAD}" type="slidenum">
              <a:rPr kumimoji="1" lang="ja-JP" altLang="en-US" smtClean="0"/>
              <a:pPr/>
              <a:t>44</a:t>
            </a:fld>
            <a:endParaRPr kumimoji="1" lang="ja-JP" altLang="en-US"/>
          </a:p>
        </p:txBody>
      </p:sp>
    </p:spTree>
    <p:extLst>
      <p:ext uri="{BB962C8B-B14F-4D97-AF65-F5344CB8AC3E}">
        <p14:creationId xmlns="" xmlns:p14="http://schemas.microsoft.com/office/powerpoint/2010/main" val="2981823844"/>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 1"/>
          <p:cNvSpPr>
            <a:spLocks noGrp="1" noRot="1" noChangeAspect="1"/>
          </p:cNvSpPr>
          <p:nvPr>
            <p:ph type="sldImg"/>
          </p:nvPr>
        </p:nvSpPr>
        <p:spPr>
          <a:xfrm>
            <a:off x="3268663" y="511175"/>
            <a:ext cx="3402012" cy="2551113"/>
          </a:xfrm>
        </p:spPr>
      </p:sp>
      <p:sp>
        <p:nvSpPr>
          <p:cNvPr id="3" name="ノート プレースホルダ 2"/>
          <p:cNvSpPr>
            <a:spLocks noGrp="1"/>
          </p:cNvSpPr>
          <p:nvPr>
            <p:ph type="body" idx="1"/>
          </p:nvPr>
        </p:nvSpPr>
        <p:spPr/>
        <p:txBody>
          <a:bodyPr>
            <a:normAutofit/>
          </a:bodyPr>
          <a:lstStyle/>
          <a:p>
            <a:endParaRPr kumimoji="1" lang="ja-JP" altLang="en-US" dirty="0"/>
          </a:p>
        </p:txBody>
      </p:sp>
      <p:sp>
        <p:nvSpPr>
          <p:cNvPr id="4" name="スライド番号プレースホルダ 3"/>
          <p:cNvSpPr>
            <a:spLocks noGrp="1"/>
          </p:cNvSpPr>
          <p:nvPr>
            <p:ph type="sldNum" sz="quarter" idx="10"/>
          </p:nvPr>
        </p:nvSpPr>
        <p:spPr/>
        <p:txBody>
          <a:bodyPr/>
          <a:lstStyle/>
          <a:p>
            <a:fld id="{4308C615-631D-4AD2-8CDC-5C132F111DAD}" type="slidenum">
              <a:rPr kumimoji="1" lang="ja-JP" altLang="en-US" smtClean="0"/>
              <a:pPr/>
              <a:t>45</a:t>
            </a:fld>
            <a:endParaRPr kumimoji="1" lang="ja-JP" altLang="en-US"/>
          </a:p>
        </p:txBody>
      </p:sp>
    </p:spTree>
    <p:extLst>
      <p:ext uri="{BB962C8B-B14F-4D97-AF65-F5344CB8AC3E}">
        <p14:creationId xmlns="" xmlns:p14="http://schemas.microsoft.com/office/powerpoint/2010/main" val="65362314"/>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 1"/>
          <p:cNvSpPr>
            <a:spLocks noGrp="1" noRot="1" noChangeAspect="1"/>
          </p:cNvSpPr>
          <p:nvPr>
            <p:ph type="sldImg"/>
          </p:nvPr>
        </p:nvSpPr>
        <p:spPr/>
      </p:sp>
      <p:sp>
        <p:nvSpPr>
          <p:cNvPr id="3" name="ノート プレースホルダ 2"/>
          <p:cNvSpPr>
            <a:spLocks noGrp="1"/>
          </p:cNvSpPr>
          <p:nvPr>
            <p:ph type="body" idx="1"/>
          </p:nvPr>
        </p:nvSpPr>
        <p:spPr/>
        <p:txBody>
          <a:bodyPr>
            <a:normAutofit/>
          </a:bodyPr>
          <a:lstStyle/>
          <a:p>
            <a:endParaRPr kumimoji="1" lang="ja-JP" altLang="en-US" dirty="0"/>
          </a:p>
        </p:txBody>
      </p:sp>
      <p:sp>
        <p:nvSpPr>
          <p:cNvPr id="4" name="スライド番号プレースホルダ 3"/>
          <p:cNvSpPr>
            <a:spLocks noGrp="1"/>
          </p:cNvSpPr>
          <p:nvPr>
            <p:ph type="sldNum" sz="quarter" idx="10"/>
          </p:nvPr>
        </p:nvSpPr>
        <p:spPr/>
        <p:txBody>
          <a:bodyPr/>
          <a:lstStyle/>
          <a:p>
            <a:fld id="{4308C615-631D-4AD2-8CDC-5C132F111DAD}" type="slidenum">
              <a:rPr kumimoji="1" lang="ja-JP" altLang="en-US" smtClean="0"/>
              <a:pPr/>
              <a:t>49</a:t>
            </a:fld>
            <a:endParaRPr kumimoji="1" lang="ja-JP" altLang="en-US"/>
          </a:p>
        </p:txBody>
      </p:sp>
    </p:spTree>
    <p:extLst>
      <p:ext uri="{BB962C8B-B14F-4D97-AF65-F5344CB8AC3E}">
        <p14:creationId xmlns="" xmlns:p14="http://schemas.microsoft.com/office/powerpoint/2010/main" val="2975122820"/>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 1"/>
          <p:cNvSpPr>
            <a:spLocks noGrp="1" noRot="1" noChangeAspect="1"/>
          </p:cNvSpPr>
          <p:nvPr>
            <p:ph type="sldImg"/>
          </p:nvPr>
        </p:nvSpPr>
        <p:spPr/>
      </p:sp>
      <p:sp>
        <p:nvSpPr>
          <p:cNvPr id="3" name="ノート プレースホルダ 2"/>
          <p:cNvSpPr>
            <a:spLocks noGrp="1"/>
          </p:cNvSpPr>
          <p:nvPr>
            <p:ph type="body" idx="1"/>
          </p:nvPr>
        </p:nvSpPr>
        <p:spPr/>
        <p:txBody>
          <a:bodyPr>
            <a:normAutofit/>
          </a:bodyPr>
          <a:lstStyle/>
          <a:p>
            <a:endParaRPr kumimoji="1" lang="ja-JP" altLang="en-US" dirty="0"/>
          </a:p>
        </p:txBody>
      </p:sp>
      <p:sp>
        <p:nvSpPr>
          <p:cNvPr id="4" name="スライド番号プレースホルダ 3"/>
          <p:cNvSpPr>
            <a:spLocks noGrp="1"/>
          </p:cNvSpPr>
          <p:nvPr>
            <p:ph type="sldNum" sz="quarter" idx="10"/>
          </p:nvPr>
        </p:nvSpPr>
        <p:spPr/>
        <p:txBody>
          <a:bodyPr/>
          <a:lstStyle/>
          <a:p>
            <a:fld id="{4308C615-631D-4AD2-8CDC-5C132F111DAD}" type="slidenum">
              <a:rPr kumimoji="1" lang="ja-JP" altLang="en-US" smtClean="0"/>
              <a:pPr/>
              <a:t>50</a:t>
            </a:fld>
            <a:endParaRPr kumimoji="1" lang="ja-JP" altLang="en-US"/>
          </a:p>
        </p:txBody>
      </p:sp>
    </p:spTree>
    <p:extLst>
      <p:ext uri="{BB962C8B-B14F-4D97-AF65-F5344CB8AC3E}">
        <p14:creationId xmlns="" xmlns:p14="http://schemas.microsoft.com/office/powerpoint/2010/main" val="1582596847"/>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1" name="スライド イメージ プレースホルダー 1"/>
          <p:cNvSpPr>
            <a:spLocks noGrp="1" noRot="1" noChangeAspect="1"/>
          </p:cNvSpPr>
          <p:nvPr>
            <p:ph type="sldImg"/>
          </p:nvPr>
        </p:nvSpPr>
        <p:spPr bwMode="auto">
          <a:noFill/>
          <a:ln>
            <a:solidFill>
              <a:srgbClr val="000000"/>
            </a:solidFill>
            <a:miter lim="800000"/>
            <a:headEnd/>
            <a:tailEnd/>
          </a:ln>
        </p:spPr>
      </p:sp>
      <p:sp>
        <p:nvSpPr>
          <p:cNvPr id="15362" name="ノート プレースホルダー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ja-JP" altLang="en-US" dirty="0" smtClean="0"/>
          </a:p>
        </p:txBody>
      </p:sp>
      <p:sp>
        <p:nvSpPr>
          <p:cNvPr id="15363" name="スライド番号プレースホルダー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7389F0FC-4190-4FFE-AB08-4DED16EE2F4D}" type="slidenum">
              <a:rPr lang="ja-JP" altLang="en-US">
                <a:solidFill>
                  <a:prstClr val="black"/>
                </a:solidFill>
              </a:rPr>
              <a:pPr fontAlgn="base">
                <a:spcBef>
                  <a:spcPct val="0"/>
                </a:spcBef>
                <a:spcAft>
                  <a:spcPct val="0"/>
                </a:spcAft>
                <a:defRPr/>
              </a:pPr>
              <a:t>3</a:t>
            </a:fld>
            <a:endParaRPr lang="en-US" altLang="ja-JP" dirty="0">
              <a:solidFill>
                <a:prstClr val="black"/>
              </a:solidFill>
            </a:endParaRPr>
          </a:p>
        </p:txBody>
      </p:sp>
    </p:spTree>
    <p:extLst>
      <p:ext uri="{BB962C8B-B14F-4D97-AF65-F5344CB8AC3E}">
        <p14:creationId xmlns="" xmlns:p14="http://schemas.microsoft.com/office/powerpoint/2010/main" val="4150543034"/>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1" name="スライド イメージ プレースホルダー 1"/>
          <p:cNvSpPr>
            <a:spLocks noGrp="1" noRot="1" noChangeAspect="1"/>
          </p:cNvSpPr>
          <p:nvPr>
            <p:ph type="sldImg"/>
          </p:nvPr>
        </p:nvSpPr>
        <p:spPr bwMode="auto">
          <a:noFill/>
          <a:ln>
            <a:solidFill>
              <a:srgbClr val="000000"/>
            </a:solidFill>
            <a:miter lim="800000"/>
            <a:headEnd/>
            <a:tailEnd/>
          </a:ln>
        </p:spPr>
      </p:sp>
      <p:sp>
        <p:nvSpPr>
          <p:cNvPr id="15362" name="ノート プレースホルダー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ja-JP" altLang="en-US" dirty="0"/>
          </a:p>
        </p:txBody>
      </p:sp>
      <p:sp>
        <p:nvSpPr>
          <p:cNvPr id="15363" name="スライド番号プレースホルダー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7389F0FC-4190-4FFE-AB08-4DED16EE2F4D}" type="slidenum">
              <a:rPr lang="ja-JP" altLang="en-US">
                <a:solidFill>
                  <a:prstClr val="black"/>
                </a:solidFill>
              </a:rPr>
              <a:pPr fontAlgn="base">
                <a:spcBef>
                  <a:spcPct val="0"/>
                </a:spcBef>
                <a:spcAft>
                  <a:spcPct val="0"/>
                </a:spcAft>
                <a:defRPr/>
              </a:pPr>
              <a:t>51</a:t>
            </a:fld>
            <a:endParaRPr lang="en-US" altLang="ja-JP" dirty="0">
              <a:solidFill>
                <a:prstClr val="black"/>
              </a:solidFill>
            </a:endParaRPr>
          </a:p>
        </p:txBody>
      </p:sp>
    </p:spTree>
    <p:extLst>
      <p:ext uri="{BB962C8B-B14F-4D97-AF65-F5344CB8AC3E}">
        <p14:creationId xmlns="" xmlns:p14="http://schemas.microsoft.com/office/powerpoint/2010/main" val="2256152520"/>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 1"/>
          <p:cNvSpPr>
            <a:spLocks noGrp="1" noRot="1" noChangeAspect="1"/>
          </p:cNvSpPr>
          <p:nvPr>
            <p:ph type="sldImg"/>
          </p:nvPr>
        </p:nvSpPr>
        <p:spPr/>
      </p:sp>
      <p:sp>
        <p:nvSpPr>
          <p:cNvPr id="3" name="ノート プレースホルダ 2"/>
          <p:cNvSpPr>
            <a:spLocks noGrp="1"/>
          </p:cNvSpPr>
          <p:nvPr>
            <p:ph type="body" idx="1"/>
          </p:nvPr>
        </p:nvSpPr>
        <p:spPr/>
        <p:txBody>
          <a:bodyPr>
            <a:normAutofit/>
          </a:bodyPr>
          <a:lstStyle/>
          <a:p>
            <a:endParaRPr kumimoji="1" lang="ja-JP" altLang="en-US" dirty="0"/>
          </a:p>
        </p:txBody>
      </p:sp>
      <p:sp>
        <p:nvSpPr>
          <p:cNvPr id="4" name="スライド番号プレースホルダ 3"/>
          <p:cNvSpPr>
            <a:spLocks noGrp="1"/>
          </p:cNvSpPr>
          <p:nvPr>
            <p:ph type="sldNum" sz="quarter" idx="10"/>
          </p:nvPr>
        </p:nvSpPr>
        <p:spPr/>
        <p:txBody>
          <a:bodyPr/>
          <a:lstStyle/>
          <a:p>
            <a:fld id="{4308C615-631D-4AD2-8CDC-5C132F111DAD}" type="slidenum">
              <a:rPr kumimoji="1" lang="ja-JP" altLang="en-US" smtClean="0"/>
              <a:pPr/>
              <a:t>54</a:t>
            </a:fld>
            <a:endParaRPr kumimoji="1" lang="ja-JP" altLang="en-US"/>
          </a:p>
        </p:txBody>
      </p:sp>
    </p:spTree>
    <p:extLst>
      <p:ext uri="{BB962C8B-B14F-4D97-AF65-F5344CB8AC3E}">
        <p14:creationId xmlns="" xmlns:p14="http://schemas.microsoft.com/office/powerpoint/2010/main" val="2790755427"/>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 1"/>
          <p:cNvSpPr>
            <a:spLocks noGrp="1" noRot="1" noChangeAspect="1"/>
          </p:cNvSpPr>
          <p:nvPr>
            <p:ph type="sldImg"/>
          </p:nvPr>
        </p:nvSpPr>
        <p:spPr/>
      </p:sp>
      <p:sp>
        <p:nvSpPr>
          <p:cNvPr id="3" name="ノート プレースホルダ 2"/>
          <p:cNvSpPr>
            <a:spLocks noGrp="1"/>
          </p:cNvSpPr>
          <p:nvPr>
            <p:ph type="body" idx="1"/>
          </p:nvPr>
        </p:nvSpPr>
        <p:spPr/>
        <p:txBody>
          <a:bodyPr>
            <a:normAutofit/>
          </a:bodyPr>
          <a:lstStyle/>
          <a:p>
            <a:endParaRPr kumimoji="1" lang="ja-JP" altLang="en-US" dirty="0"/>
          </a:p>
        </p:txBody>
      </p:sp>
      <p:sp>
        <p:nvSpPr>
          <p:cNvPr id="4" name="スライド番号プレースホルダ 3"/>
          <p:cNvSpPr>
            <a:spLocks noGrp="1"/>
          </p:cNvSpPr>
          <p:nvPr>
            <p:ph type="sldNum" sz="quarter" idx="10"/>
          </p:nvPr>
        </p:nvSpPr>
        <p:spPr/>
        <p:txBody>
          <a:bodyPr/>
          <a:lstStyle/>
          <a:p>
            <a:fld id="{4308C615-631D-4AD2-8CDC-5C132F111DAD}" type="slidenum">
              <a:rPr kumimoji="1" lang="ja-JP" altLang="en-US" smtClean="0"/>
              <a:pPr/>
              <a:t>55</a:t>
            </a:fld>
            <a:endParaRPr kumimoji="1" lang="ja-JP" altLang="en-US"/>
          </a:p>
        </p:txBody>
      </p:sp>
    </p:spTree>
    <p:extLst>
      <p:ext uri="{BB962C8B-B14F-4D97-AF65-F5344CB8AC3E}">
        <p14:creationId xmlns="" xmlns:p14="http://schemas.microsoft.com/office/powerpoint/2010/main" val="2627745329"/>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 1"/>
          <p:cNvSpPr>
            <a:spLocks noGrp="1" noRot="1" noChangeAspect="1"/>
          </p:cNvSpPr>
          <p:nvPr>
            <p:ph type="sldImg"/>
          </p:nvPr>
        </p:nvSpPr>
        <p:spPr/>
      </p:sp>
      <p:sp>
        <p:nvSpPr>
          <p:cNvPr id="3" name="ノート プレースホルダ 2"/>
          <p:cNvSpPr>
            <a:spLocks noGrp="1"/>
          </p:cNvSpPr>
          <p:nvPr>
            <p:ph type="body" idx="1"/>
          </p:nvPr>
        </p:nvSpPr>
        <p:spPr/>
        <p:txBody>
          <a:bodyPr>
            <a:normAutofit/>
          </a:bodyPr>
          <a:lstStyle/>
          <a:p>
            <a:endParaRPr kumimoji="1" lang="ja-JP" altLang="en-US" dirty="0"/>
          </a:p>
        </p:txBody>
      </p:sp>
      <p:sp>
        <p:nvSpPr>
          <p:cNvPr id="4" name="スライド番号プレースホルダ 3"/>
          <p:cNvSpPr>
            <a:spLocks noGrp="1"/>
          </p:cNvSpPr>
          <p:nvPr>
            <p:ph type="sldNum" sz="quarter" idx="10"/>
          </p:nvPr>
        </p:nvSpPr>
        <p:spPr/>
        <p:txBody>
          <a:bodyPr/>
          <a:lstStyle/>
          <a:p>
            <a:fld id="{4308C615-631D-4AD2-8CDC-5C132F111DAD}" type="slidenum">
              <a:rPr kumimoji="1" lang="ja-JP" altLang="en-US" smtClean="0"/>
              <a:pPr/>
              <a:t>56</a:t>
            </a:fld>
            <a:endParaRPr kumimoji="1" lang="ja-JP" altLang="en-US"/>
          </a:p>
        </p:txBody>
      </p:sp>
    </p:spTree>
    <p:extLst>
      <p:ext uri="{BB962C8B-B14F-4D97-AF65-F5344CB8AC3E}">
        <p14:creationId xmlns="" xmlns:p14="http://schemas.microsoft.com/office/powerpoint/2010/main" val="1063133902"/>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 1"/>
          <p:cNvSpPr>
            <a:spLocks noGrp="1" noRot="1" noChangeAspect="1"/>
          </p:cNvSpPr>
          <p:nvPr>
            <p:ph type="sldImg"/>
          </p:nvPr>
        </p:nvSpPr>
        <p:spPr/>
      </p:sp>
      <p:sp>
        <p:nvSpPr>
          <p:cNvPr id="3" name="ノート プレースホルダ 2"/>
          <p:cNvSpPr>
            <a:spLocks noGrp="1"/>
          </p:cNvSpPr>
          <p:nvPr>
            <p:ph type="body" idx="1"/>
          </p:nvPr>
        </p:nvSpPr>
        <p:spPr/>
        <p:txBody>
          <a:bodyPr>
            <a:normAutofit/>
          </a:bodyPr>
          <a:lstStyle/>
          <a:p>
            <a:endParaRPr kumimoji="1" lang="ja-JP" altLang="en-US" dirty="0"/>
          </a:p>
        </p:txBody>
      </p:sp>
      <p:sp>
        <p:nvSpPr>
          <p:cNvPr id="4" name="スライド番号プレースホルダ 3"/>
          <p:cNvSpPr>
            <a:spLocks noGrp="1"/>
          </p:cNvSpPr>
          <p:nvPr>
            <p:ph type="sldNum" sz="quarter" idx="10"/>
          </p:nvPr>
        </p:nvSpPr>
        <p:spPr/>
        <p:txBody>
          <a:bodyPr/>
          <a:lstStyle/>
          <a:p>
            <a:fld id="{4308C615-631D-4AD2-8CDC-5C132F111DAD}" type="slidenum">
              <a:rPr kumimoji="1" lang="ja-JP" altLang="en-US" smtClean="0"/>
              <a:pPr/>
              <a:t>57</a:t>
            </a:fld>
            <a:endParaRPr kumimoji="1" lang="ja-JP" altLang="en-US"/>
          </a:p>
        </p:txBody>
      </p:sp>
    </p:spTree>
    <p:extLst>
      <p:ext uri="{BB962C8B-B14F-4D97-AF65-F5344CB8AC3E}">
        <p14:creationId xmlns="" xmlns:p14="http://schemas.microsoft.com/office/powerpoint/2010/main" val="3301178419"/>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 1"/>
          <p:cNvSpPr>
            <a:spLocks noGrp="1" noRot="1" noChangeAspect="1"/>
          </p:cNvSpPr>
          <p:nvPr>
            <p:ph type="sldImg"/>
          </p:nvPr>
        </p:nvSpPr>
        <p:spPr/>
      </p:sp>
      <p:sp>
        <p:nvSpPr>
          <p:cNvPr id="3" name="ノート プレースホルダ 2"/>
          <p:cNvSpPr>
            <a:spLocks noGrp="1"/>
          </p:cNvSpPr>
          <p:nvPr>
            <p:ph type="body" idx="1"/>
          </p:nvPr>
        </p:nvSpPr>
        <p:spPr/>
        <p:txBody>
          <a:bodyPr>
            <a:normAutofit/>
          </a:bodyPr>
          <a:lstStyle/>
          <a:p>
            <a:endParaRPr kumimoji="1" lang="ja-JP" altLang="en-US" dirty="0"/>
          </a:p>
        </p:txBody>
      </p:sp>
      <p:sp>
        <p:nvSpPr>
          <p:cNvPr id="4" name="スライド番号プレースホルダ 3"/>
          <p:cNvSpPr>
            <a:spLocks noGrp="1"/>
          </p:cNvSpPr>
          <p:nvPr>
            <p:ph type="sldNum" sz="quarter" idx="10"/>
          </p:nvPr>
        </p:nvSpPr>
        <p:spPr/>
        <p:txBody>
          <a:bodyPr/>
          <a:lstStyle/>
          <a:p>
            <a:fld id="{4308C615-631D-4AD2-8CDC-5C132F111DAD}" type="slidenum">
              <a:rPr kumimoji="1" lang="ja-JP" altLang="en-US" smtClean="0"/>
              <a:pPr/>
              <a:t>58</a:t>
            </a:fld>
            <a:endParaRPr kumimoji="1" lang="ja-JP" altLang="en-US"/>
          </a:p>
        </p:txBody>
      </p:sp>
    </p:spTree>
    <p:extLst>
      <p:ext uri="{BB962C8B-B14F-4D97-AF65-F5344CB8AC3E}">
        <p14:creationId xmlns="" xmlns:p14="http://schemas.microsoft.com/office/powerpoint/2010/main" val="1123134001"/>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 1"/>
          <p:cNvSpPr>
            <a:spLocks noGrp="1" noRot="1" noChangeAspect="1"/>
          </p:cNvSpPr>
          <p:nvPr>
            <p:ph type="sldImg"/>
          </p:nvPr>
        </p:nvSpPr>
        <p:spPr/>
      </p:sp>
      <p:sp>
        <p:nvSpPr>
          <p:cNvPr id="3" name="ノート プレースホルダ 2"/>
          <p:cNvSpPr>
            <a:spLocks noGrp="1"/>
          </p:cNvSpPr>
          <p:nvPr>
            <p:ph type="body" idx="1"/>
          </p:nvPr>
        </p:nvSpPr>
        <p:spPr/>
        <p:txBody>
          <a:bodyPr>
            <a:normAutofit/>
          </a:bodyPr>
          <a:lstStyle/>
          <a:p>
            <a:endParaRPr kumimoji="1" lang="ja-JP" altLang="en-US" dirty="0"/>
          </a:p>
        </p:txBody>
      </p:sp>
      <p:sp>
        <p:nvSpPr>
          <p:cNvPr id="4" name="スライド番号プレースホルダ 3"/>
          <p:cNvSpPr>
            <a:spLocks noGrp="1"/>
          </p:cNvSpPr>
          <p:nvPr>
            <p:ph type="sldNum" sz="quarter" idx="10"/>
          </p:nvPr>
        </p:nvSpPr>
        <p:spPr/>
        <p:txBody>
          <a:bodyPr/>
          <a:lstStyle/>
          <a:p>
            <a:fld id="{4308C615-631D-4AD2-8CDC-5C132F111DAD}" type="slidenum">
              <a:rPr kumimoji="1" lang="ja-JP" altLang="en-US" smtClean="0"/>
              <a:pPr/>
              <a:t>59</a:t>
            </a:fld>
            <a:endParaRPr kumimoji="1" lang="ja-JP" altLang="en-US"/>
          </a:p>
        </p:txBody>
      </p:sp>
    </p:spTree>
    <p:extLst>
      <p:ext uri="{BB962C8B-B14F-4D97-AF65-F5344CB8AC3E}">
        <p14:creationId xmlns="" xmlns:p14="http://schemas.microsoft.com/office/powerpoint/2010/main" val="3325734753"/>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 1"/>
          <p:cNvSpPr>
            <a:spLocks noGrp="1" noRot="1" noChangeAspect="1"/>
          </p:cNvSpPr>
          <p:nvPr>
            <p:ph type="sldImg"/>
          </p:nvPr>
        </p:nvSpPr>
        <p:spPr/>
      </p:sp>
      <p:sp>
        <p:nvSpPr>
          <p:cNvPr id="3" name="ノート プレースホルダ 2"/>
          <p:cNvSpPr>
            <a:spLocks noGrp="1"/>
          </p:cNvSpPr>
          <p:nvPr>
            <p:ph type="body" idx="1"/>
          </p:nvPr>
        </p:nvSpPr>
        <p:spPr/>
        <p:txBody>
          <a:bodyPr>
            <a:normAutofit/>
          </a:bodyPr>
          <a:lstStyle/>
          <a:p>
            <a:endParaRPr kumimoji="1" lang="ja-JP" altLang="en-US"/>
          </a:p>
        </p:txBody>
      </p:sp>
      <p:sp>
        <p:nvSpPr>
          <p:cNvPr id="4" name="スライド番号プレースホルダ 3"/>
          <p:cNvSpPr>
            <a:spLocks noGrp="1"/>
          </p:cNvSpPr>
          <p:nvPr>
            <p:ph type="sldNum" sz="quarter" idx="10"/>
          </p:nvPr>
        </p:nvSpPr>
        <p:spPr/>
        <p:txBody>
          <a:bodyPr/>
          <a:lstStyle/>
          <a:p>
            <a:fld id="{0596A0A2-DE06-4D69-B5CF-DAD507BE8DF0}" type="slidenum">
              <a:rPr lang="ja-JP" altLang="en-US" smtClean="0">
                <a:solidFill>
                  <a:prstClr val="black"/>
                </a:solidFill>
              </a:rPr>
              <a:pPr/>
              <a:t>65</a:t>
            </a:fld>
            <a:endParaRPr lang="ja-JP" altLang="en-US">
              <a:solidFill>
                <a:prstClr val="black"/>
              </a:solidFill>
            </a:endParaRPr>
          </a:p>
        </p:txBody>
      </p:sp>
    </p:spTree>
    <p:extLst>
      <p:ext uri="{BB962C8B-B14F-4D97-AF65-F5344CB8AC3E}">
        <p14:creationId xmlns="" xmlns:p14="http://schemas.microsoft.com/office/powerpoint/2010/main" val="2016652558"/>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1" name="スライド イメージ プレースホルダー 1"/>
          <p:cNvSpPr>
            <a:spLocks noGrp="1" noRot="1" noChangeAspect="1"/>
          </p:cNvSpPr>
          <p:nvPr>
            <p:ph type="sldImg"/>
          </p:nvPr>
        </p:nvSpPr>
        <p:spPr bwMode="auto">
          <a:noFill/>
          <a:ln>
            <a:solidFill>
              <a:srgbClr val="000000"/>
            </a:solidFill>
            <a:miter lim="800000"/>
            <a:headEnd/>
            <a:tailEnd/>
          </a:ln>
        </p:spPr>
      </p:sp>
      <p:sp>
        <p:nvSpPr>
          <p:cNvPr id="15362" name="ノート プレースホルダー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ja-JP" altLang="en-US" dirty="0" smtClean="0"/>
          </a:p>
        </p:txBody>
      </p:sp>
      <p:sp>
        <p:nvSpPr>
          <p:cNvPr id="15363" name="スライド番号プレースホルダー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7389F0FC-4190-4FFE-AB08-4DED16EE2F4D}" type="slidenum">
              <a:rPr lang="ja-JP" altLang="en-US">
                <a:solidFill>
                  <a:prstClr val="black"/>
                </a:solidFill>
              </a:rPr>
              <a:pPr fontAlgn="base">
                <a:spcBef>
                  <a:spcPct val="0"/>
                </a:spcBef>
                <a:spcAft>
                  <a:spcPct val="0"/>
                </a:spcAft>
                <a:defRPr/>
              </a:pPr>
              <a:t>69</a:t>
            </a:fld>
            <a:endParaRPr lang="en-US" altLang="ja-JP" dirty="0">
              <a:solidFill>
                <a:prstClr val="black"/>
              </a:solidFill>
            </a:endParaRPr>
          </a:p>
        </p:txBody>
      </p:sp>
    </p:spTree>
    <p:extLst>
      <p:ext uri="{BB962C8B-B14F-4D97-AF65-F5344CB8AC3E}">
        <p14:creationId xmlns="" xmlns:p14="http://schemas.microsoft.com/office/powerpoint/2010/main" val="1158163950"/>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 1"/>
          <p:cNvSpPr>
            <a:spLocks noGrp="1" noRot="1" noChangeAspect="1"/>
          </p:cNvSpPr>
          <p:nvPr>
            <p:ph type="sldImg"/>
          </p:nvPr>
        </p:nvSpPr>
        <p:spPr/>
      </p:sp>
      <p:sp>
        <p:nvSpPr>
          <p:cNvPr id="3" name="ノート プレースホルダ 2"/>
          <p:cNvSpPr>
            <a:spLocks noGrp="1"/>
          </p:cNvSpPr>
          <p:nvPr>
            <p:ph type="body" idx="1"/>
          </p:nvPr>
        </p:nvSpPr>
        <p:spPr/>
        <p:txBody>
          <a:bodyPr>
            <a:normAutofit/>
          </a:bodyPr>
          <a:lstStyle/>
          <a:p>
            <a:endParaRPr kumimoji="1" lang="ja-JP" altLang="en-US" dirty="0"/>
          </a:p>
        </p:txBody>
      </p:sp>
      <p:sp>
        <p:nvSpPr>
          <p:cNvPr id="4" name="スライド番号プレースホルダ 3"/>
          <p:cNvSpPr>
            <a:spLocks noGrp="1"/>
          </p:cNvSpPr>
          <p:nvPr>
            <p:ph type="sldNum" sz="quarter" idx="10"/>
          </p:nvPr>
        </p:nvSpPr>
        <p:spPr/>
        <p:txBody>
          <a:bodyPr/>
          <a:lstStyle/>
          <a:p>
            <a:fld id="{4308C615-631D-4AD2-8CDC-5C132F111DAD}" type="slidenum">
              <a:rPr lang="ja-JP" altLang="en-US" smtClean="0">
                <a:solidFill>
                  <a:prstClr val="black"/>
                </a:solidFill>
              </a:rPr>
              <a:pPr/>
              <a:t>72</a:t>
            </a:fld>
            <a:endParaRPr lang="ja-JP" altLang="en-US">
              <a:solidFill>
                <a:prstClr val="black"/>
              </a:solidFill>
            </a:endParaRPr>
          </a:p>
        </p:txBody>
      </p:sp>
    </p:spTree>
    <p:extLst>
      <p:ext uri="{BB962C8B-B14F-4D97-AF65-F5344CB8AC3E}">
        <p14:creationId xmlns="" xmlns:p14="http://schemas.microsoft.com/office/powerpoint/2010/main" val="673060149"/>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fld id="{2068DAC5-8273-4BD4-8CB7-61BAD629D79B}" type="slidenum">
              <a:rPr kumimoji="1" lang="ja-JP" altLang="en-US" smtClean="0"/>
              <a:pPr/>
              <a:t>6</a:t>
            </a:fld>
            <a:endParaRPr kumimoji="1" lang="ja-JP" altLang="en-US"/>
          </a:p>
        </p:txBody>
      </p:sp>
    </p:spTree>
    <p:extLst>
      <p:ext uri="{BB962C8B-B14F-4D97-AF65-F5344CB8AC3E}">
        <p14:creationId xmlns="" xmlns:p14="http://schemas.microsoft.com/office/powerpoint/2010/main" val="1991486982"/>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 1"/>
          <p:cNvSpPr>
            <a:spLocks noGrp="1" noRot="1" noChangeAspect="1"/>
          </p:cNvSpPr>
          <p:nvPr>
            <p:ph type="sldImg"/>
          </p:nvPr>
        </p:nvSpPr>
        <p:spPr/>
      </p:sp>
      <p:sp>
        <p:nvSpPr>
          <p:cNvPr id="3" name="ノート プレースホルダ 2"/>
          <p:cNvSpPr>
            <a:spLocks noGrp="1"/>
          </p:cNvSpPr>
          <p:nvPr>
            <p:ph type="body" idx="1"/>
          </p:nvPr>
        </p:nvSpPr>
        <p:spPr/>
        <p:txBody>
          <a:bodyPr>
            <a:normAutofit/>
          </a:bodyPr>
          <a:lstStyle/>
          <a:p>
            <a:endParaRPr kumimoji="1" lang="ja-JP" altLang="en-US" dirty="0"/>
          </a:p>
        </p:txBody>
      </p:sp>
      <p:sp>
        <p:nvSpPr>
          <p:cNvPr id="4" name="スライド番号プレースホルダ 3"/>
          <p:cNvSpPr>
            <a:spLocks noGrp="1"/>
          </p:cNvSpPr>
          <p:nvPr>
            <p:ph type="sldNum" sz="quarter" idx="10"/>
          </p:nvPr>
        </p:nvSpPr>
        <p:spPr/>
        <p:txBody>
          <a:bodyPr/>
          <a:lstStyle/>
          <a:p>
            <a:fld id="{4308C615-631D-4AD2-8CDC-5C132F111DAD}" type="slidenum">
              <a:rPr lang="ja-JP" altLang="en-US" smtClean="0">
                <a:solidFill>
                  <a:prstClr val="black"/>
                </a:solidFill>
              </a:rPr>
              <a:pPr/>
              <a:t>73</a:t>
            </a:fld>
            <a:endParaRPr lang="ja-JP" altLang="en-US">
              <a:solidFill>
                <a:prstClr val="black"/>
              </a:solidFill>
            </a:endParaRPr>
          </a:p>
        </p:txBody>
      </p:sp>
    </p:spTree>
    <p:extLst>
      <p:ext uri="{BB962C8B-B14F-4D97-AF65-F5344CB8AC3E}">
        <p14:creationId xmlns="" xmlns:p14="http://schemas.microsoft.com/office/powerpoint/2010/main" val="2292869082"/>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fld id="{4308C615-631D-4AD2-8CDC-5C132F111DAD}" type="slidenum">
              <a:rPr lang="ja-JP" altLang="en-US" smtClean="0">
                <a:solidFill>
                  <a:prstClr val="black"/>
                </a:solidFill>
              </a:rPr>
              <a:pPr/>
              <a:t>74</a:t>
            </a:fld>
            <a:endParaRPr lang="ja-JP" altLang="en-US">
              <a:solidFill>
                <a:prstClr val="black"/>
              </a:solidFill>
            </a:endParaRPr>
          </a:p>
        </p:txBody>
      </p:sp>
    </p:spTree>
    <p:extLst>
      <p:ext uri="{BB962C8B-B14F-4D97-AF65-F5344CB8AC3E}">
        <p14:creationId xmlns="" xmlns:p14="http://schemas.microsoft.com/office/powerpoint/2010/main" val="3026419515"/>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 1"/>
          <p:cNvSpPr>
            <a:spLocks noGrp="1" noRot="1" noChangeAspect="1"/>
          </p:cNvSpPr>
          <p:nvPr>
            <p:ph type="sldImg"/>
          </p:nvPr>
        </p:nvSpPr>
        <p:spPr/>
      </p:sp>
      <p:sp>
        <p:nvSpPr>
          <p:cNvPr id="3" name="ノート プレースホルダ 2"/>
          <p:cNvSpPr>
            <a:spLocks noGrp="1"/>
          </p:cNvSpPr>
          <p:nvPr>
            <p:ph type="body" idx="1"/>
          </p:nvPr>
        </p:nvSpPr>
        <p:spPr/>
        <p:txBody>
          <a:bodyPr>
            <a:normAutofit/>
          </a:bodyPr>
          <a:lstStyle/>
          <a:p>
            <a:endParaRPr kumimoji="1" lang="ja-JP" altLang="en-US" dirty="0"/>
          </a:p>
        </p:txBody>
      </p:sp>
      <p:sp>
        <p:nvSpPr>
          <p:cNvPr id="4" name="スライド番号プレースホルダ 3"/>
          <p:cNvSpPr>
            <a:spLocks noGrp="1"/>
          </p:cNvSpPr>
          <p:nvPr>
            <p:ph type="sldNum" sz="quarter" idx="10"/>
          </p:nvPr>
        </p:nvSpPr>
        <p:spPr/>
        <p:txBody>
          <a:bodyPr/>
          <a:lstStyle/>
          <a:p>
            <a:fld id="{4308C615-631D-4AD2-8CDC-5C132F111DAD}" type="slidenum">
              <a:rPr lang="ja-JP" altLang="en-US" smtClean="0">
                <a:solidFill>
                  <a:prstClr val="black"/>
                </a:solidFill>
              </a:rPr>
              <a:pPr/>
              <a:t>75</a:t>
            </a:fld>
            <a:endParaRPr lang="ja-JP" altLang="en-US">
              <a:solidFill>
                <a:prstClr val="black"/>
              </a:solidFill>
            </a:endParaRPr>
          </a:p>
        </p:txBody>
      </p:sp>
    </p:spTree>
    <p:extLst>
      <p:ext uri="{BB962C8B-B14F-4D97-AF65-F5344CB8AC3E}">
        <p14:creationId xmlns="" xmlns:p14="http://schemas.microsoft.com/office/powerpoint/2010/main" val="2060183283"/>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 1"/>
          <p:cNvSpPr>
            <a:spLocks noGrp="1" noRot="1" noChangeAspect="1"/>
          </p:cNvSpPr>
          <p:nvPr>
            <p:ph type="sldImg"/>
          </p:nvPr>
        </p:nvSpPr>
        <p:spPr/>
      </p:sp>
      <p:sp>
        <p:nvSpPr>
          <p:cNvPr id="3" name="ノート プレースホルダ 2"/>
          <p:cNvSpPr>
            <a:spLocks noGrp="1"/>
          </p:cNvSpPr>
          <p:nvPr>
            <p:ph type="body" idx="1"/>
          </p:nvPr>
        </p:nvSpPr>
        <p:spPr/>
        <p:txBody>
          <a:bodyPr>
            <a:normAutofit/>
          </a:bodyPr>
          <a:lstStyle/>
          <a:p>
            <a:endParaRPr kumimoji="1" lang="ja-JP" altLang="en-US" dirty="0"/>
          </a:p>
        </p:txBody>
      </p:sp>
      <p:sp>
        <p:nvSpPr>
          <p:cNvPr id="4" name="スライド番号プレースホルダ 3"/>
          <p:cNvSpPr>
            <a:spLocks noGrp="1"/>
          </p:cNvSpPr>
          <p:nvPr>
            <p:ph type="sldNum" sz="quarter" idx="10"/>
          </p:nvPr>
        </p:nvSpPr>
        <p:spPr/>
        <p:txBody>
          <a:bodyPr/>
          <a:lstStyle/>
          <a:p>
            <a:fld id="{4308C615-631D-4AD2-8CDC-5C132F111DAD}" type="slidenum">
              <a:rPr lang="ja-JP" altLang="en-US" smtClean="0">
                <a:solidFill>
                  <a:prstClr val="black"/>
                </a:solidFill>
              </a:rPr>
              <a:pPr/>
              <a:t>79</a:t>
            </a:fld>
            <a:endParaRPr lang="ja-JP" altLang="en-US">
              <a:solidFill>
                <a:prstClr val="black"/>
              </a:solidFill>
            </a:endParaRPr>
          </a:p>
        </p:txBody>
      </p:sp>
    </p:spTree>
    <p:extLst>
      <p:ext uri="{BB962C8B-B14F-4D97-AF65-F5344CB8AC3E}">
        <p14:creationId xmlns="" xmlns:p14="http://schemas.microsoft.com/office/powerpoint/2010/main" val="357472272"/>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1" name="スライド イメージ プレースホルダー 1"/>
          <p:cNvSpPr>
            <a:spLocks noGrp="1" noRot="1" noChangeAspect="1"/>
          </p:cNvSpPr>
          <p:nvPr>
            <p:ph type="sldImg"/>
          </p:nvPr>
        </p:nvSpPr>
        <p:spPr bwMode="auto">
          <a:noFill/>
          <a:ln>
            <a:solidFill>
              <a:srgbClr val="000000"/>
            </a:solidFill>
            <a:miter lim="800000"/>
            <a:headEnd/>
            <a:tailEnd/>
          </a:ln>
        </p:spPr>
      </p:sp>
      <p:sp>
        <p:nvSpPr>
          <p:cNvPr id="15362" name="ノート プレースホルダー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ja-JP" altLang="en-US" dirty="0" smtClean="0"/>
          </a:p>
        </p:txBody>
      </p:sp>
      <p:sp>
        <p:nvSpPr>
          <p:cNvPr id="15363" name="スライド番号プレースホルダー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7389F0FC-4190-4FFE-AB08-4DED16EE2F4D}" type="slidenum">
              <a:rPr lang="ja-JP" altLang="en-US">
                <a:solidFill>
                  <a:prstClr val="black"/>
                </a:solidFill>
              </a:rPr>
              <a:pPr fontAlgn="base">
                <a:spcBef>
                  <a:spcPct val="0"/>
                </a:spcBef>
                <a:spcAft>
                  <a:spcPct val="0"/>
                </a:spcAft>
                <a:defRPr/>
              </a:pPr>
              <a:t>81</a:t>
            </a:fld>
            <a:endParaRPr lang="en-US" altLang="ja-JP" dirty="0">
              <a:solidFill>
                <a:prstClr val="black"/>
              </a:solidFill>
            </a:endParaRPr>
          </a:p>
        </p:txBody>
      </p:sp>
    </p:spTree>
    <p:extLst>
      <p:ext uri="{BB962C8B-B14F-4D97-AF65-F5344CB8AC3E}">
        <p14:creationId xmlns="" xmlns:p14="http://schemas.microsoft.com/office/powerpoint/2010/main" val="3314176693"/>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 1"/>
          <p:cNvSpPr>
            <a:spLocks noGrp="1" noRot="1" noChangeAspect="1"/>
          </p:cNvSpPr>
          <p:nvPr>
            <p:ph type="sldImg"/>
          </p:nvPr>
        </p:nvSpPr>
        <p:spPr/>
      </p:sp>
      <p:sp>
        <p:nvSpPr>
          <p:cNvPr id="3" name="ノート プレースホルダ 2"/>
          <p:cNvSpPr>
            <a:spLocks noGrp="1"/>
          </p:cNvSpPr>
          <p:nvPr>
            <p:ph type="body" idx="1"/>
          </p:nvPr>
        </p:nvSpPr>
        <p:spPr/>
        <p:txBody>
          <a:bodyPr>
            <a:normAutofit/>
          </a:bodyPr>
          <a:lstStyle/>
          <a:p>
            <a:endParaRPr kumimoji="1" lang="ja-JP" altLang="en-US" dirty="0"/>
          </a:p>
        </p:txBody>
      </p:sp>
      <p:sp>
        <p:nvSpPr>
          <p:cNvPr id="4" name="スライド番号プレースホルダ 3"/>
          <p:cNvSpPr>
            <a:spLocks noGrp="1"/>
          </p:cNvSpPr>
          <p:nvPr>
            <p:ph type="sldNum" sz="quarter" idx="10"/>
          </p:nvPr>
        </p:nvSpPr>
        <p:spPr/>
        <p:txBody>
          <a:bodyPr/>
          <a:lstStyle/>
          <a:p>
            <a:fld id="{4308C615-631D-4AD2-8CDC-5C132F111DAD}" type="slidenum">
              <a:rPr kumimoji="1" lang="ja-JP" altLang="en-US" smtClean="0"/>
              <a:pPr/>
              <a:t>84</a:t>
            </a:fld>
            <a:endParaRPr kumimoji="1" lang="ja-JP" altLang="en-US"/>
          </a:p>
        </p:txBody>
      </p:sp>
    </p:spTree>
    <p:extLst>
      <p:ext uri="{BB962C8B-B14F-4D97-AF65-F5344CB8AC3E}">
        <p14:creationId xmlns="" xmlns:p14="http://schemas.microsoft.com/office/powerpoint/2010/main" val="3999789789"/>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 1"/>
          <p:cNvSpPr>
            <a:spLocks noGrp="1" noRot="1" noChangeAspect="1"/>
          </p:cNvSpPr>
          <p:nvPr>
            <p:ph type="sldImg"/>
          </p:nvPr>
        </p:nvSpPr>
        <p:spPr/>
      </p:sp>
      <p:sp>
        <p:nvSpPr>
          <p:cNvPr id="3" name="ノート プレースホルダ 2"/>
          <p:cNvSpPr>
            <a:spLocks noGrp="1"/>
          </p:cNvSpPr>
          <p:nvPr>
            <p:ph type="body" idx="1"/>
          </p:nvPr>
        </p:nvSpPr>
        <p:spPr/>
        <p:txBody>
          <a:bodyPr>
            <a:normAutofit/>
          </a:bodyPr>
          <a:lstStyle/>
          <a:p>
            <a:endParaRPr kumimoji="1" lang="ja-JP" altLang="en-US" dirty="0"/>
          </a:p>
        </p:txBody>
      </p:sp>
      <p:sp>
        <p:nvSpPr>
          <p:cNvPr id="4" name="スライド番号プレースホルダ 3"/>
          <p:cNvSpPr>
            <a:spLocks noGrp="1"/>
          </p:cNvSpPr>
          <p:nvPr>
            <p:ph type="sldNum" sz="quarter" idx="10"/>
          </p:nvPr>
        </p:nvSpPr>
        <p:spPr/>
        <p:txBody>
          <a:bodyPr/>
          <a:lstStyle/>
          <a:p>
            <a:fld id="{4308C615-631D-4AD2-8CDC-5C132F111DAD}" type="slidenum">
              <a:rPr kumimoji="1" lang="ja-JP" altLang="en-US" smtClean="0"/>
              <a:pPr/>
              <a:t>85</a:t>
            </a:fld>
            <a:endParaRPr kumimoji="1" lang="ja-JP" altLang="en-US"/>
          </a:p>
        </p:txBody>
      </p:sp>
    </p:spTree>
    <p:extLst>
      <p:ext uri="{BB962C8B-B14F-4D97-AF65-F5344CB8AC3E}">
        <p14:creationId xmlns="" xmlns:p14="http://schemas.microsoft.com/office/powerpoint/2010/main" val="3710083579"/>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 1"/>
          <p:cNvSpPr>
            <a:spLocks noGrp="1" noRot="1" noChangeAspect="1"/>
          </p:cNvSpPr>
          <p:nvPr>
            <p:ph type="sldImg"/>
          </p:nvPr>
        </p:nvSpPr>
        <p:spPr/>
      </p:sp>
      <p:sp>
        <p:nvSpPr>
          <p:cNvPr id="3" name="ノート プレースホルダ 2"/>
          <p:cNvSpPr>
            <a:spLocks noGrp="1"/>
          </p:cNvSpPr>
          <p:nvPr>
            <p:ph type="body" idx="1"/>
          </p:nvPr>
        </p:nvSpPr>
        <p:spPr/>
        <p:txBody>
          <a:bodyPr>
            <a:normAutofit/>
          </a:bodyPr>
          <a:lstStyle/>
          <a:p>
            <a:endParaRPr kumimoji="1" lang="ja-JP" altLang="en-US" dirty="0"/>
          </a:p>
        </p:txBody>
      </p:sp>
      <p:sp>
        <p:nvSpPr>
          <p:cNvPr id="4" name="スライド番号プレースホルダ 3"/>
          <p:cNvSpPr>
            <a:spLocks noGrp="1"/>
          </p:cNvSpPr>
          <p:nvPr>
            <p:ph type="sldNum" sz="quarter" idx="10"/>
          </p:nvPr>
        </p:nvSpPr>
        <p:spPr/>
        <p:txBody>
          <a:bodyPr/>
          <a:lstStyle/>
          <a:p>
            <a:fld id="{4308C615-631D-4AD2-8CDC-5C132F111DAD}" type="slidenum">
              <a:rPr kumimoji="1" lang="ja-JP" altLang="en-US" smtClean="0"/>
              <a:pPr/>
              <a:t>86</a:t>
            </a:fld>
            <a:endParaRPr kumimoji="1" lang="ja-JP" altLang="en-US"/>
          </a:p>
        </p:txBody>
      </p:sp>
    </p:spTree>
    <p:extLst>
      <p:ext uri="{BB962C8B-B14F-4D97-AF65-F5344CB8AC3E}">
        <p14:creationId xmlns="" xmlns:p14="http://schemas.microsoft.com/office/powerpoint/2010/main" val="508553284"/>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 1"/>
          <p:cNvSpPr>
            <a:spLocks noGrp="1" noRot="1" noChangeAspect="1"/>
          </p:cNvSpPr>
          <p:nvPr>
            <p:ph type="sldImg"/>
          </p:nvPr>
        </p:nvSpPr>
        <p:spPr/>
      </p:sp>
      <p:sp>
        <p:nvSpPr>
          <p:cNvPr id="3" name="ノート プレースホルダ 2"/>
          <p:cNvSpPr>
            <a:spLocks noGrp="1"/>
          </p:cNvSpPr>
          <p:nvPr>
            <p:ph type="body" idx="1"/>
          </p:nvPr>
        </p:nvSpPr>
        <p:spPr/>
        <p:txBody>
          <a:bodyPr>
            <a:normAutofit/>
          </a:bodyPr>
          <a:lstStyle/>
          <a:p>
            <a:endParaRPr kumimoji="1" lang="ja-JP" altLang="en-US" dirty="0"/>
          </a:p>
        </p:txBody>
      </p:sp>
      <p:sp>
        <p:nvSpPr>
          <p:cNvPr id="4" name="スライド番号プレースホルダ 3"/>
          <p:cNvSpPr>
            <a:spLocks noGrp="1"/>
          </p:cNvSpPr>
          <p:nvPr>
            <p:ph type="sldNum" sz="quarter" idx="10"/>
          </p:nvPr>
        </p:nvSpPr>
        <p:spPr/>
        <p:txBody>
          <a:bodyPr/>
          <a:lstStyle/>
          <a:p>
            <a:fld id="{4308C615-631D-4AD2-8CDC-5C132F111DAD}" type="slidenum">
              <a:rPr kumimoji="1" lang="ja-JP" altLang="en-US" smtClean="0"/>
              <a:pPr/>
              <a:t>87</a:t>
            </a:fld>
            <a:endParaRPr kumimoji="1" lang="ja-JP" altLang="en-US"/>
          </a:p>
        </p:txBody>
      </p:sp>
    </p:spTree>
    <p:extLst>
      <p:ext uri="{BB962C8B-B14F-4D97-AF65-F5344CB8AC3E}">
        <p14:creationId xmlns="" xmlns:p14="http://schemas.microsoft.com/office/powerpoint/2010/main" val="3887531242"/>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 1"/>
          <p:cNvSpPr>
            <a:spLocks noGrp="1" noRot="1" noChangeAspect="1"/>
          </p:cNvSpPr>
          <p:nvPr>
            <p:ph type="sldImg"/>
          </p:nvPr>
        </p:nvSpPr>
        <p:spPr/>
      </p:sp>
      <p:sp>
        <p:nvSpPr>
          <p:cNvPr id="3" name="ノート プレースホルダ 2"/>
          <p:cNvSpPr>
            <a:spLocks noGrp="1"/>
          </p:cNvSpPr>
          <p:nvPr>
            <p:ph type="body" idx="1"/>
          </p:nvPr>
        </p:nvSpPr>
        <p:spPr/>
        <p:txBody>
          <a:bodyPr>
            <a:normAutofit/>
          </a:bodyPr>
          <a:lstStyle/>
          <a:p>
            <a:endParaRPr kumimoji="1" lang="ja-JP" altLang="en-US" dirty="0"/>
          </a:p>
        </p:txBody>
      </p:sp>
      <p:sp>
        <p:nvSpPr>
          <p:cNvPr id="4" name="スライド番号プレースホルダ 3"/>
          <p:cNvSpPr>
            <a:spLocks noGrp="1"/>
          </p:cNvSpPr>
          <p:nvPr>
            <p:ph type="sldNum" sz="quarter" idx="10"/>
          </p:nvPr>
        </p:nvSpPr>
        <p:spPr/>
        <p:txBody>
          <a:bodyPr/>
          <a:lstStyle/>
          <a:p>
            <a:fld id="{4308C615-631D-4AD2-8CDC-5C132F111DAD}" type="slidenum">
              <a:rPr kumimoji="1" lang="ja-JP" altLang="en-US" smtClean="0"/>
              <a:pPr/>
              <a:t>88</a:t>
            </a:fld>
            <a:endParaRPr kumimoji="1" lang="ja-JP" altLang="en-US"/>
          </a:p>
        </p:txBody>
      </p:sp>
    </p:spTree>
    <p:extLst>
      <p:ext uri="{BB962C8B-B14F-4D97-AF65-F5344CB8AC3E}">
        <p14:creationId xmlns="" xmlns:p14="http://schemas.microsoft.com/office/powerpoint/2010/main" val="3037789588"/>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fld id="{2068DAC5-8273-4BD4-8CB7-61BAD629D79B}" type="slidenum">
              <a:rPr kumimoji="1" lang="ja-JP" altLang="en-US" smtClean="0"/>
              <a:pPr/>
              <a:t>9</a:t>
            </a:fld>
            <a:endParaRPr kumimoji="1" lang="ja-JP" altLang="en-US"/>
          </a:p>
        </p:txBody>
      </p:sp>
    </p:spTree>
    <p:extLst>
      <p:ext uri="{BB962C8B-B14F-4D97-AF65-F5344CB8AC3E}">
        <p14:creationId xmlns="" xmlns:p14="http://schemas.microsoft.com/office/powerpoint/2010/main" val="1991486982"/>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1" name="スライド イメージ プレースホルダー 1"/>
          <p:cNvSpPr>
            <a:spLocks noGrp="1" noRot="1" noChangeAspect="1"/>
          </p:cNvSpPr>
          <p:nvPr>
            <p:ph type="sldImg"/>
          </p:nvPr>
        </p:nvSpPr>
        <p:spPr bwMode="auto">
          <a:noFill/>
          <a:ln>
            <a:solidFill>
              <a:srgbClr val="000000"/>
            </a:solidFill>
            <a:miter lim="800000"/>
            <a:headEnd/>
            <a:tailEnd/>
          </a:ln>
        </p:spPr>
      </p:sp>
      <p:sp>
        <p:nvSpPr>
          <p:cNvPr id="15362" name="ノート プレースホルダー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ja-JP" altLang="en-US" dirty="0" smtClean="0"/>
          </a:p>
        </p:txBody>
      </p:sp>
      <p:sp>
        <p:nvSpPr>
          <p:cNvPr id="15363" name="スライド番号プレースホルダー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7389F0FC-4190-4FFE-AB08-4DED16EE2F4D}" type="slidenum">
              <a:rPr lang="ja-JP" altLang="en-US">
                <a:solidFill>
                  <a:prstClr val="black"/>
                </a:solidFill>
              </a:rPr>
              <a:pPr fontAlgn="base">
                <a:spcBef>
                  <a:spcPct val="0"/>
                </a:spcBef>
                <a:spcAft>
                  <a:spcPct val="0"/>
                </a:spcAft>
                <a:defRPr/>
              </a:pPr>
              <a:t>89</a:t>
            </a:fld>
            <a:endParaRPr lang="en-US" altLang="ja-JP" dirty="0">
              <a:solidFill>
                <a:prstClr val="black"/>
              </a:solidFill>
            </a:endParaRPr>
          </a:p>
        </p:txBody>
      </p:sp>
    </p:spTree>
    <p:extLst>
      <p:ext uri="{BB962C8B-B14F-4D97-AF65-F5344CB8AC3E}">
        <p14:creationId xmlns="" xmlns:p14="http://schemas.microsoft.com/office/powerpoint/2010/main" val="3056614789"/>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 1"/>
          <p:cNvSpPr>
            <a:spLocks noGrp="1" noRot="1" noChangeAspect="1"/>
          </p:cNvSpPr>
          <p:nvPr>
            <p:ph type="sldImg"/>
          </p:nvPr>
        </p:nvSpPr>
        <p:spPr/>
      </p:sp>
      <p:sp>
        <p:nvSpPr>
          <p:cNvPr id="3" name="ノート プレースホルダ 2"/>
          <p:cNvSpPr>
            <a:spLocks noGrp="1"/>
          </p:cNvSpPr>
          <p:nvPr>
            <p:ph type="body" idx="1"/>
          </p:nvPr>
        </p:nvSpPr>
        <p:spPr/>
        <p:txBody>
          <a:bodyPr>
            <a:normAutofit/>
          </a:bodyPr>
          <a:lstStyle/>
          <a:p>
            <a:endParaRPr kumimoji="1" lang="ja-JP" altLang="en-US" dirty="0"/>
          </a:p>
        </p:txBody>
      </p:sp>
      <p:sp>
        <p:nvSpPr>
          <p:cNvPr id="4" name="スライド番号プレースホルダ 3"/>
          <p:cNvSpPr>
            <a:spLocks noGrp="1"/>
          </p:cNvSpPr>
          <p:nvPr>
            <p:ph type="sldNum" sz="quarter" idx="10"/>
          </p:nvPr>
        </p:nvSpPr>
        <p:spPr/>
        <p:txBody>
          <a:bodyPr/>
          <a:lstStyle/>
          <a:p>
            <a:fld id="{4308C615-631D-4AD2-8CDC-5C132F111DAD}" type="slidenum">
              <a:rPr lang="ja-JP" altLang="en-US" smtClean="0">
                <a:solidFill>
                  <a:prstClr val="black"/>
                </a:solidFill>
              </a:rPr>
              <a:pPr/>
              <a:t>92</a:t>
            </a:fld>
            <a:endParaRPr lang="ja-JP" altLang="en-US">
              <a:solidFill>
                <a:prstClr val="black"/>
              </a:solidFill>
            </a:endParaRPr>
          </a:p>
        </p:txBody>
      </p:sp>
    </p:spTree>
    <p:extLst>
      <p:ext uri="{BB962C8B-B14F-4D97-AF65-F5344CB8AC3E}">
        <p14:creationId xmlns="" xmlns:p14="http://schemas.microsoft.com/office/powerpoint/2010/main" val="2281783263"/>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 1"/>
          <p:cNvSpPr>
            <a:spLocks noGrp="1" noRot="1" noChangeAspect="1"/>
          </p:cNvSpPr>
          <p:nvPr>
            <p:ph type="sldImg"/>
          </p:nvPr>
        </p:nvSpPr>
        <p:spPr/>
      </p:sp>
      <p:sp>
        <p:nvSpPr>
          <p:cNvPr id="3" name="ノート プレースホルダ 2"/>
          <p:cNvSpPr>
            <a:spLocks noGrp="1"/>
          </p:cNvSpPr>
          <p:nvPr>
            <p:ph type="body" idx="1"/>
          </p:nvPr>
        </p:nvSpPr>
        <p:spPr/>
        <p:txBody>
          <a:bodyPr>
            <a:normAutofit/>
          </a:bodyPr>
          <a:lstStyle/>
          <a:p>
            <a:endParaRPr kumimoji="1" lang="ja-JP" altLang="en-US" dirty="0"/>
          </a:p>
        </p:txBody>
      </p:sp>
      <p:sp>
        <p:nvSpPr>
          <p:cNvPr id="4" name="スライド番号プレースホルダ 3"/>
          <p:cNvSpPr>
            <a:spLocks noGrp="1"/>
          </p:cNvSpPr>
          <p:nvPr>
            <p:ph type="sldNum" sz="quarter" idx="10"/>
          </p:nvPr>
        </p:nvSpPr>
        <p:spPr/>
        <p:txBody>
          <a:bodyPr/>
          <a:lstStyle/>
          <a:p>
            <a:fld id="{4308C615-631D-4AD2-8CDC-5C132F111DAD}" type="slidenum">
              <a:rPr kumimoji="1" lang="ja-JP" altLang="en-US" smtClean="0"/>
              <a:pPr/>
              <a:t>93</a:t>
            </a:fld>
            <a:endParaRPr kumimoji="1" lang="ja-JP" altLang="en-US"/>
          </a:p>
        </p:txBody>
      </p:sp>
    </p:spTree>
    <p:extLst>
      <p:ext uri="{BB962C8B-B14F-4D97-AF65-F5344CB8AC3E}">
        <p14:creationId xmlns="" xmlns:p14="http://schemas.microsoft.com/office/powerpoint/2010/main" val="1272176497"/>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370"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fld id="{54FFB0C5-31C4-406E-8D86-49C86D66A1AA}" type="slidenum">
              <a:rPr lang="en-US" altLang="ja-JP" smtClean="0"/>
              <a:pPr eaLnBrk="1" hangingPunct="1"/>
              <a:t>102</a:t>
            </a:fld>
            <a:endParaRPr lang="en-US" altLang="ja-JP" smtClean="0"/>
          </a:p>
        </p:txBody>
      </p:sp>
      <p:sp>
        <p:nvSpPr>
          <p:cNvPr id="58371" name="Rectangle 2"/>
          <p:cNvSpPr>
            <a:spLocks noGrp="1" noRot="1" noChangeAspect="1" noChangeArrowheads="1" noTextEdit="1"/>
          </p:cNvSpPr>
          <p:nvPr>
            <p:ph type="sldImg"/>
          </p:nvPr>
        </p:nvSpPr>
        <p:spPr>
          <a:xfrm>
            <a:off x="3268663" y="511175"/>
            <a:ext cx="3403600" cy="2552700"/>
          </a:xfrm>
          <a:ln/>
        </p:spPr>
      </p:sp>
      <p:sp>
        <p:nvSpPr>
          <p:cNvPr id="58372"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eaLnBrk="1" hangingPunct="1"/>
            <a:endParaRPr lang="ja-JP" altLang="ja-JP" smtClean="0">
              <a:latin typeface="Arial" charset="0"/>
            </a:endParaRPr>
          </a:p>
        </p:txBody>
      </p:sp>
    </p:spTree>
    <p:extLst>
      <p:ext uri="{BB962C8B-B14F-4D97-AF65-F5344CB8AC3E}">
        <p14:creationId xmlns="" xmlns:p14="http://schemas.microsoft.com/office/powerpoint/2010/main" val="1163161219"/>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394"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fld id="{DDB25623-C332-4C8C-8196-1CAC7AC34957}" type="slidenum">
              <a:rPr lang="en-US" altLang="ja-JP" smtClean="0"/>
              <a:pPr eaLnBrk="1" hangingPunct="1"/>
              <a:t>103</a:t>
            </a:fld>
            <a:endParaRPr lang="en-US" altLang="ja-JP" smtClean="0"/>
          </a:p>
        </p:txBody>
      </p:sp>
      <p:sp>
        <p:nvSpPr>
          <p:cNvPr id="59395" name="Rectangle 2"/>
          <p:cNvSpPr>
            <a:spLocks noGrp="1" noRot="1" noChangeAspect="1" noTextEdit="1"/>
          </p:cNvSpPr>
          <p:nvPr>
            <p:ph type="sldImg"/>
          </p:nvPr>
        </p:nvSpPr>
        <p:spPr>
          <a:xfrm>
            <a:off x="3268663" y="511175"/>
            <a:ext cx="3403600" cy="2552700"/>
          </a:xfrm>
          <a:ln/>
        </p:spPr>
      </p:sp>
      <p:sp>
        <p:nvSpPr>
          <p:cNvPr id="59396" name="Rectangle 3"/>
          <p:cNvSpPr>
            <a:spLocks noGrp="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419" tIns="45710" rIns="91419" bIns="45710"/>
          <a:lstStyle/>
          <a:p>
            <a:pPr eaLnBrk="1" hangingPunct="1"/>
            <a:endParaRPr lang="ja-JP" altLang="ja-JP" smtClean="0">
              <a:latin typeface="Arial" charset="0"/>
            </a:endParaRPr>
          </a:p>
        </p:txBody>
      </p:sp>
    </p:spTree>
    <p:extLst>
      <p:ext uri="{BB962C8B-B14F-4D97-AF65-F5344CB8AC3E}">
        <p14:creationId xmlns="" xmlns:p14="http://schemas.microsoft.com/office/powerpoint/2010/main" val="2230293024"/>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8"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fld id="{E92C6F33-2D5E-48AB-BBFE-B50B69CAC4F8}" type="slidenum">
              <a:rPr lang="en-US" altLang="ja-JP" smtClean="0"/>
              <a:pPr eaLnBrk="1" hangingPunct="1"/>
              <a:t>108</a:t>
            </a:fld>
            <a:endParaRPr lang="en-US" altLang="ja-JP" smtClean="0"/>
          </a:p>
        </p:txBody>
      </p:sp>
      <p:sp>
        <p:nvSpPr>
          <p:cNvPr id="60419" name="Rectangle 2"/>
          <p:cNvSpPr>
            <a:spLocks noGrp="1" noRot="1" noChangeAspect="1" noChangeArrowheads="1" noTextEdit="1"/>
          </p:cNvSpPr>
          <p:nvPr>
            <p:ph type="sldImg"/>
          </p:nvPr>
        </p:nvSpPr>
        <p:spPr>
          <a:xfrm>
            <a:off x="3268663" y="511175"/>
            <a:ext cx="3403600" cy="2552700"/>
          </a:xfrm>
          <a:ln/>
        </p:spPr>
      </p:sp>
      <p:sp>
        <p:nvSpPr>
          <p:cNvPr id="60420"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eaLnBrk="1" hangingPunct="1"/>
            <a:endParaRPr lang="ja-JP" altLang="ja-JP" smtClean="0">
              <a:latin typeface="Arial" charset="0"/>
            </a:endParaRPr>
          </a:p>
        </p:txBody>
      </p:sp>
    </p:spTree>
    <p:extLst>
      <p:ext uri="{BB962C8B-B14F-4D97-AF65-F5344CB8AC3E}">
        <p14:creationId xmlns="" xmlns:p14="http://schemas.microsoft.com/office/powerpoint/2010/main" val="40810223"/>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42"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fld id="{DA8713EA-9DE0-48A5-BE70-06AB87256EAB}" type="slidenum">
              <a:rPr lang="en-US" altLang="ja-JP" smtClean="0"/>
              <a:pPr eaLnBrk="1" hangingPunct="1"/>
              <a:t>109</a:t>
            </a:fld>
            <a:endParaRPr lang="en-US" altLang="ja-JP" smtClean="0"/>
          </a:p>
        </p:txBody>
      </p:sp>
      <p:sp>
        <p:nvSpPr>
          <p:cNvPr id="61443" name="Rectangle 2"/>
          <p:cNvSpPr>
            <a:spLocks noGrp="1" noRot="1" noChangeAspect="1" noTextEdit="1"/>
          </p:cNvSpPr>
          <p:nvPr>
            <p:ph type="sldImg"/>
          </p:nvPr>
        </p:nvSpPr>
        <p:spPr>
          <a:xfrm>
            <a:off x="3268663" y="511175"/>
            <a:ext cx="3403600" cy="2552700"/>
          </a:xfrm>
          <a:ln/>
        </p:spPr>
      </p:sp>
      <p:sp>
        <p:nvSpPr>
          <p:cNvPr id="61444" name="Rectangle 3"/>
          <p:cNvSpPr>
            <a:spLocks noGrp="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419" tIns="45710" rIns="91419" bIns="45710"/>
          <a:lstStyle/>
          <a:p>
            <a:pPr eaLnBrk="1" hangingPunct="1"/>
            <a:endParaRPr lang="ja-JP" altLang="ja-JP" smtClean="0">
              <a:latin typeface="Arial" charset="0"/>
            </a:endParaRPr>
          </a:p>
        </p:txBody>
      </p:sp>
    </p:spTree>
    <p:extLst>
      <p:ext uri="{BB962C8B-B14F-4D97-AF65-F5344CB8AC3E}">
        <p14:creationId xmlns="" xmlns:p14="http://schemas.microsoft.com/office/powerpoint/2010/main" val="668875182"/>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466"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fld id="{0D724C39-BBB9-4B29-AEB0-D02FE8C9BF7B}" type="slidenum">
              <a:rPr lang="en-US" altLang="ja-JP" smtClean="0"/>
              <a:pPr eaLnBrk="1" hangingPunct="1"/>
              <a:t>114</a:t>
            </a:fld>
            <a:endParaRPr lang="en-US" altLang="ja-JP" smtClean="0"/>
          </a:p>
        </p:txBody>
      </p:sp>
      <p:sp>
        <p:nvSpPr>
          <p:cNvPr id="62467" name="Rectangle 2"/>
          <p:cNvSpPr>
            <a:spLocks noGrp="1" noRot="1" noChangeAspect="1" noChangeArrowheads="1" noTextEdit="1"/>
          </p:cNvSpPr>
          <p:nvPr>
            <p:ph type="sldImg"/>
          </p:nvPr>
        </p:nvSpPr>
        <p:spPr>
          <a:xfrm>
            <a:off x="3268663" y="511175"/>
            <a:ext cx="3403600" cy="2552700"/>
          </a:xfrm>
          <a:ln/>
        </p:spPr>
      </p:sp>
      <p:sp>
        <p:nvSpPr>
          <p:cNvPr id="62468"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eaLnBrk="1" hangingPunct="1"/>
            <a:endParaRPr lang="ja-JP" altLang="ja-JP" smtClean="0">
              <a:latin typeface="Arial" charset="0"/>
            </a:endParaRPr>
          </a:p>
        </p:txBody>
      </p:sp>
    </p:spTree>
    <p:extLst>
      <p:ext uri="{BB962C8B-B14F-4D97-AF65-F5344CB8AC3E}">
        <p14:creationId xmlns="" xmlns:p14="http://schemas.microsoft.com/office/powerpoint/2010/main" val="4180206085"/>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490"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fld id="{671ACFA2-A9C6-4794-9DD9-F99E9C2BCCE3}" type="slidenum">
              <a:rPr lang="en-US" altLang="ja-JP" smtClean="0"/>
              <a:pPr eaLnBrk="1" hangingPunct="1"/>
              <a:t>115</a:t>
            </a:fld>
            <a:endParaRPr lang="en-US" altLang="ja-JP" smtClean="0"/>
          </a:p>
        </p:txBody>
      </p:sp>
      <p:sp>
        <p:nvSpPr>
          <p:cNvPr id="63491" name="Rectangle 2"/>
          <p:cNvSpPr>
            <a:spLocks noGrp="1" noRot="1" noChangeAspect="1" noTextEdit="1"/>
          </p:cNvSpPr>
          <p:nvPr>
            <p:ph type="sldImg"/>
          </p:nvPr>
        </p:nvSpPr>
        <p:spPr>
          <a:xfrm>
            <a:off x="3268663" y="511175"/>
            <a:ext cx="3403600" cy="2552700"/>
          </a:xfrm>
          <a:ln/>
        </p:spPr>
      </p:sp>
      <p:sp>
        <p:nvSpPr>
          <p:cNvPr id="63492" name="Rectangle 3"/>
          <p:cNvSpPr>
            <a:spLocks noGrp="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419" tIns="45710" rIns="91419" bIns="45710"/>
          <a:lstStyle/>
          <a:p>
            <a:pPr eaLnBrk="1" hangingPunct="1"/>
            <a:endParaRPr lang="ja-JP" altLang="ja-JP" smtClean="0">
              <a:latin typeface="Arial" charset="0"/>
            </a:endParaRPr>
          </a:p>
        </p:txBody>
      </p:sp>
    </p:spTree>
    <p:extLst>
      <p:ext uri="{BB962C8B-B14F-4D97-AF65-F5344CB8AC3E}">
        <p14:creationId xmlns="" xmlns:p14="http://schemas.microsoft.com/office/powerpoint/2010/main" val="2990883993"/>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514"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fld id="{151659F1-F066-4790-B905-74F09D385D8C}" type="slidenum">
              <a:rPr lang="en-US" altLang="ja-JP" smtClean="0"/>
              <a:pPr eaLnBrk="1" hangingPunct="1"/>
              <a:t>120</a:t>
            </a:fld>
            <a:endParaRPr lang="en-US" altLang="ja-JP" smtClean="0"/>
          </a:p>
        </p:txBody>
      </p:sp>
      <p:sp>
        <p:nvSpPr>
          <p:cNvPr id="64515" name="Rectangle 2"/>
          <p:cNvSpPr>
            <a:spLocks noGrp="1" noRot="1" noChangeAspect="1" noChangeArrowheads="1" noTextEdit="1"/>
          </p:cNvSpPr>
          <p:nvPr>
            <p:ph type="sldImg"/>
          </p:nvPr>
        </p:nvSpPr>
        <p:spPr>
          <a:xfrm>
            <a:off x="3268663" y="511175"/>
            <a:ext cx="3403600" cy="2552700"/>
          </a:xfrm>
          <a:ln/>
        </p:spPr>
      </p:sp>
      <p:sp>
        <p:nvSpPr>
          <p:cNvPr id="64516"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eaLnBrk="1" hangingPunct="1"/>
            <a:endParaRPr lang="ja-JP" altLang="ja-JP" smtClean="0">
              <a:latin typeface="Arial" charset="0"/>
            </a:endParaRPr>
          </a:p>
        </p:txBody>
      </p:sp>
    </p:spTree>
    <p:extLst>
      <p:ext uri="{BB962C8B-B14F-4D97-AF65-F5344CB8AC3E}">
        <p14:creationId xmlns="" xmlns:p14="http://schemas.microsoft.com/office/powerpoint/2010/main" val="1201943055"/>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fld id="{2068DAC5-8273-4BD4-8CB7-61BAD629D79B}" type="slidenum">
              <a:rPr lang="ja-JP" altLang="en-US" smtClean="0">
                <a:solidFill>
                  <a:prstClr val="black"/>
                </a:solidFill>
              </a:rPr>
              <a:pPr/>
              <a:t>10</a:t>
            </a:fld>
            <a:endParaRPr lang="ja-JP" altLang="en-US">
              <a:solidFill>
                <a:prstClr val="black"/>
              </a:solidFill>
            </a:endParaRPr>
          </a:p>
        </p:txBody>
      </p:sp>
    </p:spTree>
    <p:extLst>
      <p:ext uri="{BB962C8B-B14F-4D97-AF65-F5344CB8AC3E}">
        <p14:creationId xmlns="" xmlns:p14="http://schemas.microsoft.com/office/powerpoint/2010/main" val="1991486982"/>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538"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fld id="{3481DFE8-11E3-4FCD-AE5A-F578C32722DB}" type="slidenum">
              <a:rPr lang="en-US" altLang="ja-JP" smtClean="0"/>
              <a:pPr eaLnBrk="1" hangingPunct="1"/>
              <a:t>122</a:t>
            </a:fld>
            <a:endParaRPr lang="en-US" altLang="ja-JP" smtClean="0"/>
          </a:p>
        </p:txBody>
      </p:sp>
      <p:sp>
        <p:nvSpPr>
          <p:cNvPr id="65539" name="Rectangle 2"/>
          <p:cNvSpPr>
            <a:spLocks noGrp="1" noRot="1" noChangeAspect="1" noTextEdit="1"/>
          </p:cNvSpPr>
          <p:nvPr>
            <p:ph type="sldImg"/>
          </p:nvPr>
        </p:nvSpPr>
        <p:spPr>
          <a:xfrm>
            <a:off x="3268663" y="511175"/>
            <a:ext cx="3403600" cy="2552700"/>
          </a:xfrm>
          <a:ln/>
        </p:spPr>
      </p:sp>
      <p:sp>
        <p:nvSpPr>
          <p:cNvPr id="65540" name="Rectangle 3"/>
          <p:cNvSpPr>
            <a:spLocks noGrp="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419" tIns="45710" rIns="91419" bIns="45710"/>
          <a:lstStyle/>
          <a:p>
            <a:pPr eaLnBrk="1" hangingPunct="1"/>
            <a:endParaRPr lang="ja-JP" altLang="ja-JP" smtClean="0">
              <a:latin typeface="Arial" charset="0"/>
            </a:endParaRPr>
          </a:p>
        </p:txBody>
      </p:sp>
    </p:spTree>
    <p:extLst>
      <p:ext uri="{BB962C8B-B14F-4D97-AF65-F5344CB8AC3E}">
        <p14:creationId xmlns="" xmlns:p14="http://schemas.microsoft.com/office/powerpoint/2010/main" val="2219592670"/>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562"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fld id="{3DA4B030-0FEA-41B5-A1FD-02EFA1F966D1}" type="slidenum">
              <a:rPr lang="en-US" altLang="ja-JP" smtClean="0"/>
              <a:pPr eaLnBrk="1" hangingPunct="1"/>
              <a:t>126</a:t>
            </a:fld>
            <a:endParaRPr lang="en-US" altLang="ja-JP" smtClean="0"/>
          </a:p>
        </p:txBody>
      </p:sp>
      <p:sp>
        <p:nvSpPr>
          <p:cNvPr id="66563" name="Rectangle 2"/>
          <p:cNvSpPr>
            <a:spLocks noGrp="1" noRot="1" noChangeAspect="1" noChangeArrowheads="1" noTextEdit="1"/>
          </p:cNvSpPr>
          <p:nvPr>
            <p:ph type="sldImg"/>
          </p:nvPr>
        </p:nvSpPr>
        <p:spPr>
          <a:xfrm>
            <a:off x="3268663" y="511175"/>
            <a:ext cx="3403600" cy="2552700"/>
          </a:xfrm>
          <a:ln/>
        </p:spPr>
      </p:sp>
      <p:sp>
        <p:nvSpPr>
          <p:cNvPr id="66564"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eaLnBrk="1" hangingPunct="1"/>
            <a:endParaRPr lang="ja-JP" altLang="ja-JP" smtClean="0">
              <a:latin typeface="Arial" charset="0"/>
            </a:endParaRPr>
          </a:p>
        </p:txBody>
      </p:sp>
    </p:spTree>
    <p:extLst>
      <p:ext uri="{BB962C8B-B14F-4D97-AF65-F5344CB8AC3E}">
        <p14:creationId xmlns="" xmlns:p14="http://schemas.microsoft.com/office/powerpoint/2010/main" val="2493574652"/>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586"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fld id="{D0459AFF-C52C-458D-A0A0-989D58AB4E52}" type="slidenum">
              <a:rPr lang="en-US" altLang="ja-JP" smtClean="0"/>
              <a:pPr eaLnBrk="1" hangingPunct="1"/>
              <a:t>127</a:t>
            </a:fld>
            <a:endParaRPr lang="en-US" altLang="ja-JP" smtClean="0"/>
          </a:p>
        </p:txBody>
      </p:sp>
      <p:sp>
        <p:nvSpPr>
          <p:cNvPr id="67587" name="Rectangle 2"/>
          <p:cNvSpPr>
            <a:spLocks noGrp="1" noRot="1" noChangeAspect="1" noTextEdit="1"/>
          </p:cNvSpPr>
          <p:nvPr>
            <p:ph type="sldImg"/>
          </p:nvPr>
        </p:nvSpPr>
        <p:spPr>
          <a:xfrm>
            <a:off x="3268663" y="511175"/>
            <a:ext cx="3403600" cy="2552700"/>
          </a:xfrm>
          <a:ln/>
        </p:spPr>
      </p:sp>
      <p:sp>
        <p:nvSpPr>
          <p:cNvPr id="67588" name="Rectangle 3"/>
          <p:cNvSpPr>
            <a:spLocks noGrp="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419" tIns="45710" rIns="91419" bIns="45710"/>
          <a:lstStyle/>
          <a:p>
            <a:pPr eaLnBrk="1" hangingPunct="1"/>
            <a:endParaRPr lang="ja-JP" altLang="ja-JP" smtClean="0">
              <a:latin typeface="Arial" charset="0"/>
            </a:endParaRPr>
          </a:p>
        </p:txBody>
      </p:sp>
    </p:spTree>
    <p:extLst>
      <p:ext uri="{BB962C8B-B14F-4D97-AF65-F5344CB8AC3E}">
        <p14:creationId xmlns="" xmlns:p14="http://schemas.microsoft.com/office/powerpoint/2010/main" val="1099798577"/>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8610"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fld id="{D9C55F98-2C45-4163-BF0F-2B6372F88E0C}" type="slidenum">
              <a:rPr lang="en-US" altLang="ja-JP" smtClean="0"/>
              <a:pPr eaLnBrk="1" hangingPunct="1"/>
              <a:t>132</a:t>
            </a:fld>
            <a:endParaRPr lang="en-US" altLang="ja-JP" smtClean="0"/>
          </a:p>
        </p:txBody>
      </p:sp>
      <p:sp>
        <p:nvSpPr>
          <p:cNvPr id="68611" name="Rectangle 2"/>
          <p:cNvSpPr>
            <a:spLocks noGrp="1" noRot="1" noChangeAspect="1" noChangeArrowheads="1" noTextEdit="1"/>
          </p:cNvSpPr>
          <p:nvPr>
            <p:ph type="sldImg"/>
          </p:nvPr>
        </p:nvSpPr>
        <p:spPr>
          <a:xfrm>
            <a:off x="3268663" y="511175"/>
            <a:ext cx="3403600" cy="2552700"/>
          </a:xfrm>
          <a:ln/>
        </p:spPr>
      </p:sp>
      <p:sp>
        <p:nvSpPr>
          <p:cNvPr id="68612"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eaLnBrk="1" hangingPunct="1"/>
            <a:endParaRPr lang="ja-JP" altLang="ja-JP" smtClean="0">
              <a:latin typeface="Arial" charset="0"/>
            </a:endParaRPr>
          </a:p>
        </p:txBody>
      </p:sp>
    </p:spTree>
    <p:extLst>
      <p:ext uri="{BB962C8B-B14F-4D97-AF65-F5344CB8AC3E}">
        <p14:creationId xmlns="" xmlns:p14="http://schemas.microsoft.com/office/powerpoint/2010/main" val="2606170236"/>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9634"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fld id="{97219EB9-6AD0-44A9-8C37-8FC5C1544A72}" type="slidenum">
              <a:rPr lang="en-US" altLang="ja-JP" smtClean="0"/>
              <a:pPr eaLnBrk="1" hangingPunct="1"/>
              <a:t>133</a:t>
            </a:fld>
            <a:endParaRPr lang="en-US" altLang="ja-JP" smtClean="0"/>
          </a:p>
        </p:txBody>
      </p:sp>
      <p:sp>
        <p:nvSpPr>
          <p:cNvPr id="69635" name="Rectangle 2"/>
          <p:cNvSpPr>
            <a:spLocks noGrp="1" noRot="1" noChangeAspect="1" noTextEdit="1"/>
          </p:cNvSpPr>
          <p:nvPr>
            <p:ph type="sldImg"/>
          </p:nvPr>
        </p:nvSpPr>
        <p:spPr>
          <a:xfrm>
            <a:off x="3268663" y="511175"/>
            <a:ext cx="3403600" cy="2552700"/>
          </a:xfrm>
          <a:ln/>
        </p:spPr>
      </p:sp>
      <p:sp>
        <p:nvSpPr>
          <p:cNvPr id="69636" name="Rectangle 3"/>
          <p:cNvSpPr>
            <a:spLocks noGrp="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419" tIns="45710" rIns="91419" bIns="45710"/>
          <a:lstStyle/>
          <a:p>
            <a:pPr eaLnBrk="1" hangingPunct="1"/>
            <a:endParaRPr lang="ja-JP" altLang="ja-JP" smtClean="0">
              <a:latin typeface="Arial" charset="0"/>
            </a:endParaRPr>
          </a:p>
        </p:txBody>
      </p:sp>
    </p:spTree>
    <p:extLst>
      <p:ext uri="{BB962C8B-B14F-4D97-AF65-F5344CB8AC3E}">
        <p14:creationId xmlns="" xmlns:p14="http://schemas.microsoft.com/office/powerpoint/2010/main" val="2530395563"/>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0658"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fld id="{78794373-2F5C-411A-85DA-C2D9B9B7B700}" type="slidenum">
              <a:rPr lang="en-US" altLang="ja-JP" smtClean="0"/>
              <a:pPr eaLnBrk="1" hangingPunct="1"/>
              <a:t>138</a:t>
            </a:fld>
            <a:endParaRPr lang="en-US" altLang="ja-JP" smtClean="0"/>
          </a:p>
        </p:txBody>
      </p:sp>
      <p:sp>
        <p:nvSpPr>
          <p:cNvPr id="70659" name="Rectangle 2"/>
          <p:cNvSpPr>
            <a:spLocks noGrp="1" noRot="1" noChangeAspect="1" noChangeArrowheads="1" noTextEdit="1"/>
          </p:cNvSpPr>
          <p:nvPr>
            <p:ph type="sldImg"/>
          </p:nvPr>
        </p:nvSpPr>
        <p:spPr>
          <a:xfrm>
            <a:off x="3268663" y="511175"/>
            <a:ext cx="3403600" cy="2552700"/>
          </a:xfrm>
          <a:ln/>
        </p:spPr>
      </p:sp>
      <p:sp>
        <p:nvSpPr>
          <p:cNvPr id="70660"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eaLnBrk="1" hangingPunct="1"/>
            <a:endParaRPr lang="ja-JP" altLang="ja-JP" smtClean="0">
              <a:latin typeface="Arial" charset="0"/>
            </a:endParaRPr>
          </a:p>
        </p:txBody>
      </p:sp>
    </p:spTree>
    <p:extLst>
      <p:ext uri="{BB962C8B-B14F-4D97-AF65-F5344CB8AC3E}">
        <p14:creationId xmlns="" xmlns:p14="http://schemas.microsoft.com/office/powerpoint/2010/main" val="2470059936"/>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682"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fld id="{1AFC3B0D-D206-4B10-9455-D711365CDF26}" type="slidenum">
              <a:rPr lang="en-US" altLang="ja-JP" smtClean="0"/>
              <a:pPr eaLnBrk="1" hangingPunct="1"/>
              <a:t>139</a:t>
            </a:fld>
            <a:endParaRPr lang="en-US" altLang="ja-JP" smtClean="0"/>
          </a:p>
        </p:txBody>
      </p:sp>
      <p:sp>
        <p:nvSpPr>
          <p:cNvPr id="71683" name="Rectangle 2"/>
          <p:cNvSpPr>
            <a:spLocks noGrp="1" noRot="1" noChangeAspect="1" noTextEdit="1"/>
          </p:cNvSpPr>
          <p:nvPr>
            <p:ph type="sldImg"/>
          </p:nvPr>
        </p:nvSpPr>
        <p:spPr>
          <a:xfrm>
            <a:off x="3268663" y="511175"/>
            <a:ext cx="3403600" cy="2552700"/>
          </a:xfrm>
          <a:ln/>
        </p:spPr>
      </p:sp>
      <p:sp>
        <p:nvSpPr>
          <p:cNvPr id="71684" name="Rectangle 3"/>
          <p:cNvSpPr>
            <a:spLocks noGrp="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419" tIns="45710" rIns="91419" bIns="45710"/>
          <a:lstStyle/>
          <a:p>
            <a:pPr eaLnBrk="1" hangingPunct="1"/>
            <a:endParaRPr lang="ja-JP" altLang="ja-JP" smtClean="0">
              <a:latin typeface="Arial" charset="0"/>
            </a:endParaRPr>
          </a:p>
        </p:txBody>
      </p:sp>
    </p:spTree>
    <p:extLst>
      <p:ext uri="{BB962C8B-B14F-4D97-AF65-F5344CB8AC3E}">
        <p14:creationId xmlns="" xmlns:p14="http://schemas.microsoft.com/office/powerpoint/2010/main" val="1809301391"/>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2706"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fld id="{F8863D6C-2AB1-432C-B965-671860020B5F}" type="slidenum">
              <a:rPr lang="en-US" altLang="ja-JP" smtClean="0"/>
              <a:pPr eaLnBrk="1" hangingPunct="1"/>
              <a:t>144</a:t>
            </a:fld>
            <a:endParaRPr lang="en-US" altLang="ja-JP" smtClean="0"/>
          </a:p>
        </p:txBody>
      </p:sp>
      <p:sp>
        <p:nvSpPr>
          <p:cNvPr id="72707" name="Rectangle 2"/>
          <p:cNvSpPr>
            <a:spLocks noGrp="1" noRot="1" noChangeAspect="1" noChangeArrowheads="1" noTextEdit="1"/>
          </p:cNvSpPr>
          <p:nvPr>
            <p:ph type="sldImg"/>
          </p:nvPr>
        </p:nvSpPr>
        <p:spPr>
          <a:xfrm>
            <a:off x="3268663" y="511175"/>
            <a:ext cx="3403600" cy="2552700"/>
          </a:xfrm>
          <a:ln/>
        </p:spPr>
      </p:sp>
      <p:sp>
        <p:nvSpPr>
          <p:cNvPr id="72708"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eaLnBrk="1" hangingPunct="1"/>
            <a:endParaRPr lang="ja-JP" altLang="ja-JP" smtClean="0">
              <a:latin typeface="Arial" charset="0"/>
            </a:endParaRPr>
          </a:p>
        </p:txBody>
      </p:sp>
    </p:spTree>
    <p:extLst>
      <p:ext uri="{BB962C8B-B14F-4D97-AF65-F5344CB8AC3E}">
        <p14:creationId xmlns="" xmlns:p14="http://schemas.microsoft.com/office/powerpoint/2010/main" val="3820922718"/>
      </p:ext>
    </p:extLst>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730"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fld id="{9A6B975A-D350-4216-BD92-C9A240582B5D}" type="slidenum">
              <a:rPr lang="en-US" altLang="ja-JP" smtClean="0"/>
              <a:pPr eaLnBrk="1" hangingPunct="1"/>
              <a:t>145</a:t>
            </a:fld>
            <a:endParaRPr lang="en-US" altLang="ja-JP" smtClean="0"/>
          </a:p>
        </p:txBody>
      </p:sp>
      <p:sp>
        <p:nvSpPr>
          <p:cNvPr id="73731" name="Rectangle 2"/>
          <p:cNvSpPr>
            <a:spLocks noGrp="1" noRot="1" noChangeAspect="1" noTextEdit="1"/>
          </p:cNvSpPr>
          <p:nvPr>
            <p:ph type="sldImg"/>
          </p:nvPr>
        </p:nvSpPr>
        <p:spPr>
          <a:xfrm>
            <a:off x="3268663" y="511175"/>
            <a:ext cx="3403600" cy="2552700"/>
          </a:xfrm>
          <a:ln/>
        </p:spPr>
      </p:sp>
      <p:sp>
        <p:nvSpPr>
          <p:cNvPr id="73732" name="Rectangle 3"/>
          <p:cNvSpPr>
            <a:spLocks noGrp="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419" tIns="45710" rIns="91419" bIns="45710"/>
          <a:lstStyle/>
          <a:p>
            <a:pPr eaLnBrk="1" hangingPunct="1"/>
            <a:endParaRPr lang="ja-JP" altLang="ja-JP" smtClean="0">
              <a:latin typeface="Arial" charset="0"/>
            </a:endParaRPr>
          </a:p>
        </p:txBody>
      </p:sp>
    </p:spTree>
    <p:extLst>
      <p:ext uri="{BB962C8B-B14F-4D97-AF65-F5344CB8AC3E}">
        <p14:creationId xmlns="" xmlns:p14="http://schemas.microsoft.com/office/powerpoint/2010/main" val="3602888902"/>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fld id="{2068DAC5-8273-4BD4-8CB7-61BAD629D79B}" type="slidenum">
              <a:rPr kumimoji="1" lang="ja-JP" altLang="en-US" smtClean="0"/>
              <a:pPr/>
              <a:t>11</a:t>
            </a:fld>
            <a:endParaRPr kumimoji="1" lang="ja-JP" altLang="en-US"/>
          </a:p>
        </p:txBody>
      </p:sp>
    </p:spTree>
    <p:extLst>
      <p:ext uri="{BB962C8B-B14F-4D97-AF65-F5344CB8AC3E}">
        <p14:creationId xmlns="" xmlns:p14="http://schemas.microsoft.com/office/powerpoint/2010/main" val="1991486982"/>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 1"/>
          <p:cNvSpPr>
            <a:spLocks noGrp="1" noRot="1" noChangeAspect="1"/>
          </p:cNvSpPr>
          <p:nvPr>
            <p:ph type="sldImg"/>
          </p:nvPr>
        </p:nvSpPr>
        <p:spPr/>
      </p:sp>
      <p:sp>
        <p:nvSpPr>
          <p:cNvPr id="3" name="ノート プレースホルダ 2"/>
          <p:cNvSpPr>
            <a:spLocks noGrp="1"/>
          </p:cNvSpPr>
          <p:nvPr>
            <p:ph type="body" idx="1"/>
          </p:nvPr>
        </p:nvSpPr>
        <p:spPr/>
        <p:txBody>
          <a:bodyPr>
            <a:normAutofit/>
          </a:bodyPr>
          <a:lstStyle/>
          <a:p>
            <a:endParaRPr kumimoji="1" lang="ja-JP" altLang="en-US" dirty="0"/>
          </a:p>
        </p:txBody>
      </p:sp>
      <p:sp>
        <p:nvSpPr>
          <p:cNvPr id="4" name="スライド番号プレースホルダ 3"/>
          <p:cNvSpPr>
            <a:spLocks noGrp="1"/>
          </p:cNvSpPr>
          <p:nvPr>
            <p:ph type="sldNum" sz="quarter" idx="10"/>
          </p:nvPr>
        </p:nvSpPr>
        <p:spPr/>
        <p:txBody>
          <a:bodyPr/>
          <a:lstStyle/>
          <a:p>
            <a:fld id="{4308C615-631D-4AD2-8CDC-5C132F111DAD}" type="slidenum">
              <a:rPr kumimoji="1" lang="ja-JP" altLang="en-US" smtClean="0"/>
              <a:pPr/>
              <a:t>12</a:t>
            </a:fld>
            <a:endParaRPr kumimoji="1" lang="ja-JP" altLang="en-US"/>
          </a:p>
        </p:txBody>
      </p:sp>
    </p:spTree>
    <p:extLst>
      <p:ext uri="{BB962C8B-B14F-4D97-AF65-F5344CB8AC3E}">
        <p14:creationId xmlns="" xmlns:p14="http://schemas.microsoft.com/office/powerpoint/2010/main" val="1252168246"/>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fld id="{2068DAC5-8273-4BD4-8CB7-61BAD629D79B}" type="slidenum">
              <a:rPr kumimoji="1" lang="ja-JP" altLang="en-US" smtClean="0"/>
              <a:pPr/>
              <a:t>13</a:t>
            </a:fld>
            <a:endParaRPr kumimoji="1" lang="ja-JP" altLang="en-US"/>
          </a:p>
        </p:txBody>
      </p:sp>
    </p:spTree>
    <p:extLst>
      <p:ext uri="{BB962C8B-B14F-4D97-AF65-F5344CB8AC3E}">
        <p14:creationId xmlns="" xmlns:p14="http://schemas.microsoft.com/office/powerpoint/2010/main" val="1991486982"/>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1" name="スライド イメージ プレースホルダー 1"/>
          <p:cNvSpPr>
            <a:spLocks noGrp="1" noRot="1" noChangeAspect="1"/>
          </p:cNvSpPr>
          <p:nvPr>
            <p:ph type="sldImg"/>
          </p:nvPr>
        </p:nvSpPr>
        <p:spPr bwMode="auto">
          <a:noFill/>
          <a:ln>
            <a:solidFill>
              <a:srgbClr val="000000"/>
            </a:solidFill>
            <a:miter lim="800000"/>
            <a:headEnd/>
            <a:tailEnd/>
          </a:ln>
        </p:spPr>
      </p:sp>
      <p:sp>
        <p:nvSpPr>
          <p:cNvPr id="15362" name="ノート プレースホルダー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ja-JP" altLang="en-US" dirty="0" smtClean="0"/>
          </a:p>
        </p:txBody>
      </p:sp>
      <p:sp>
        <p:nvSpPr>
          <p:cNvPr id="15363" name="スライド番号プレースホルダー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7389F0FC-4190-4FFE-AB08-4DED16EE2F4D}" type="slidenum">
              <a:rPr lang="ja-JP" altLang="en-US">
                <a:solidFill>
                  <a:prstClr val="black"/>
                </a:solidFill>
              </a:rPr>
              <a:pPr fontAlgn="base">
                <a:spcBef>
                  <a:spcPct val="0"/>
                </a:spcBef>
                <a:spcAft>
                  <a:spcPct val="0"/>
                </a:spcAft>
                <a:defRPr/>
              </a:pPr>
              <a:t>17</a:t>
            </a:fld>
            <a:endParaRPr lang="en-US" altLang="ja-JP" dirty="0">
              <a:solidFill>
                <a:prstClr val="black"/>
              </a:solidFill>
            </a:endParaRPr>
          </a:p>
        </p:txBody>
      </p:sp>
    </p:spTree>
    <p:extLst>
      <p:ext uri="{BB962C8B-B14F-4D97-AF65-F5344CB8AC3E}">
        <p14:creationId xmlns="" xmlns:p14="http://schemas.microsoft.com/office/powerpoint/2010/main" val="3442962206"/>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タイトル スライド">
    <p:spTree>
      <p:nvGrpSpPr>
        <p:cNvPr id="1" name=""/>
        <p:cNvGrpSpPr/>
        <p:nvPr/>
      </p:nvGrpSpPr>
      <p:grpSpPr>
        <a:xfrm>
          <a:off x="0" y="0"/>
          <a:ext cx="0" cy="0"/>
          <a:chOff x="0" y="0"/>
          <a:chExt cx="0" cy="0"/>
        </a:xfrm>
      </p:grpSpPr>
      <p:sp>
        <p:nvSpPr>
          <p:cNvPr id="2" name="タイトル 1"/>
          <p:cNvSpPr>
            <a:spLocks noGrp="1"/>
          </p:cNvSpPr>
          <p:nvPr>
            <p:ph type="ctrTitle"/>
          </p:nvPr>
        </p:nvSpPr>
        <p:spPr>
          <a:xfrm>
            <a:off x="685800" y="2130425"/>
            <a:ext cx="7772400" cy="1470025"/>
          </a:xfrm>
        </p:spPr>
        <p:txBody>
          <a:bodyPr/>
          <a:lstStyle/>
          <a:p>
            <a:r>
              <a:rPr kumimoji="1" lang="ja-JP" altLang="en-US" smtClean="0"/>
              <a:t>マスタ タイトルの書式設定</a:t>
            </a:r>
            <a:endParaRPr kumimoji="1" lang="ja-JP" altLang="en-US"/>
          </a:p>
        </p:txBody>
      </p:sp>
      <p:sp>
        <p:nvSpPr>
          <p:cNvPr id="3" name="サブタイトル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kumimoji="1" lang="ja-JP" altLang="en-US" smtClean="0"/>
              <a:t>マスタ サブタイトルの書式設定</a:t>
            </a:r>
            <a:endParaRPr kumimoji="1" lang="ja-JP" altLang="en-US"/>
          </a:p>
        </p:txBody>
      </p:sp>
      <p:sp>
        <p:nvSpPr>
          <p:cNvPr id="4" name="日付プレースホルダ 3"/>
          <p:cNvSpPr>
            <a:spLocks noGrp="1"/>
          </p:cNvSpPr>
          <p:nvPr>
            <p:ph type="dt" sz="half" idx="10"/>
          </p:nvPr>
        </p:nvSpPr>
        <p:spPr/>
        <p:txBody>
          <a:bodyPr/>
          <a:lstStyle/>
          <a:p>
            <a:fld id="{E90ED720-0104-4369-84BC-D37694168613}" type="datetimeFigureOut">
              <a:rPr kumimoji="1" lang="ja-JP" altLang="en-US" smtClean="0"/>
              <a:pPr/>
              <a:t>2017/8/22</a:t>
            </a:fld>
            <a:endParaRPr kumimoji="1" lang="ja-JP" altLang="en-US"/>
          </a:p>
        </p:txBody>
      </p:sp>
      <p:sp>
        <p:nvSpPr>
          <p:cNvPr id="5" name="フッター プレースホルダ 4"/>
          <p:cNvSpPr>
            <a:spLocks noGrp="1"/>
          </p:cNvSpPr>
          <p:nvPr>
            <p:ph type="ftr" sz="quarter" idx="11"/>
          </p:nvPr>
        </p:nvSpPr>
        <p:spPr/>
        <p:txBody>
          <a:bodyPr/>
          <a:lstStyle/>
          <a:p>
            <a:endParaRPr kumimoji="1" lang="ja-JP" altLang="en-US"/>
          </a:p>
        </p:txBody>
      </p:sp>
      <p:sp>
        <p:nvSpPr>
          <p:cNvPr id="6" name="スライド番号プレースホルダ 5"/>
          <p:cNvSpPr>
            <a:spLocks noGrp="1"/>
          </p:cNvSpPr>
          <p:nvPr>
            <p:ph type="sldNum" sz="quarter" idx="12"/>
          </p:nvPr>
        </p:nvSpPr>
        <p:spPr/>
        <p:txBody>
          <a:bodyPr/>
          <a:lstStyle/>
          <a:p>
            <a:fld id="{D2D8002D-B5B0-4BAC-B1F6-782DDCCE6D9C}" type="slidenum">
              <a:rPr kumimoji="1" lang="ja-JP" altLang="en-US" smtClean="0"/>
              <a:pPr/>
              <a:t>&lt;#&gt;</a:t>
            </a:fld>
            <a:endParaRPr kumimoji="1" lang="ja-JP" altLang="en-US"/>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タイトルと縦書きテキスト">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smtClean="0"/>
              <a:t>マスタ タイトルの書式設定</a:t>
            </a:r>
            <a:endParaRPr kumimoji="1" lang="ja-JP" altLang="en-US"/>
          </a:p>
        </p:txBody>
      </p:sp>
      <p:sp>
        <p:nvSpPr>
          <p:cNvPr id="3" name="縦書きテキスト プレースホルダ 2"/>
          <p:cNvSpPr>
            <a:spLocks noGrp="1"/>
          </p:cNvSpPr>
          <p:nvPr>
            <p:ph type="body" orient="vert" idx="1"/>
          </p:nvPr>
        </p:nvSpPr>
        <p:spPr/>
        <p:txBody>
          <a:bodyPr vert="eaVert"/>
          <a:lstStyle/>
          <a:p>
            <a:pPr lvl="0"/>
            <a:r>
              <a:rPr kumimoji="1" lang="ja-JP" altLang="en-US" smtClean="0"/>
              <a:t>マスタ テキストの書式設定</a:t>
            </a:r>
          </a:p>
          <a:p>
            <a:pPr lvl="1"/>
            <a:r>
              <a:rPr kumimoji="1" lang="ja-JP" altLang="en-US" smtClean="0"/>
              <a:t>第 </a:t>
            </a:r>
            <a:r>
              <a:rPr kumimoji="1" lang="en-US" altLang="ja-JP" smtClean="0"/>
              <a:t>2 </a:t>
            </a:r>
            <a:r>
              <a:rPr kumimoji="1" lang="ja-JP" altLang="en-US" smtClean="0"/>
              <a:t>レベル</a:t>
            </a:r>
          </a:p>
          <a:p>
            <a:pPr lvl="2"/>
            <a:r>
              <a:rPr kumimoji="1" lang="ja-JP" altLang="en-US" smtClean="0"/>
              <a:t>第 </a:t>
            </a:r>
            <a:r>
              <a:rPr kumimoji="1" lang="en-US" altLang="ja-JP" smtClean="0"/>
              <a:t>3 </a:t>
            </a:r>
            <a:r>
              <a:rPr kumimoji="1" lang="ja-JP" altLang="en-US" smtClean="0"/>
              <a:t>レベル</a:t>
            </a:r>
          </a:p>
          <a:p>
            <a:pPr lvl="3"/>
            <a:r>
              <a:rPr kumimoji="1" lang="ja-JP" altLang="en-US" smtClean="0"/>
              <a:t>第 </a:t>
            </a:r>
            <a:r>
              <a:rPr kumimoji="1" lang="en-US" altLang="ja-JP" smtClean="0"/>
              <a:t>4 </a:t>
            </a:r>
            <a:r>
              <a:rPr kumimoji="1" lang="ja-JP" altLang="en-US" smtClean="0"/>
              <a:t>レベル</a:t>
            </a:r>
          </a:p>
          <a:p>
            <a:pPr lvl="4"/>
            <a:r>
              <a:rPr kumimoji="1" lang="ja-JP" altLang="en-US" smtClean="0"/>
              <a:t>第 </a:t>
            </a:r>
            <a:r>
              <a:rPr kumimoji="1" lang="en-US" altLang="ja-JP" smtClean="0"/>
              <a:t>5 </a:t>
            </a:r>
            <a:r>
              <a:rPr kumimoji="1" lang="ja-JP" altLang="en-US" smtClean="0"/>
              <a:t>レベル</a:t>
            </a:r>
            <a:endParaRPr kumimoji="1" lang="ja-JP" altLang="en-US"/>
          </a:p>
        </p:txBody>
      </p:sp>
      <p:sp>
        <p:nvSpPr>
          <p:cNvPr id="4" name="日付プレースホルダ 3"/>
          <p:cNvSpPr>
            <a:spLocks noGrp="1"/>
          </p:cNvSpPr>
          <p:nvPr>
            <p:ph type="dt" sz="half" idx="10"/>
          </p:nvPr>
        </p:nvSpPr>
        <p:spPr/>
        <p:txBody>
          <a:bodyPr/>
          <a:lstStyle/>
          <a:p>
            <a:fld id="{E90ED720-0104-4369-84BC-D37694168613}" type="datetimeFigureOut">
              <a:rPr kumimoji="1" lang="ja-JP" altLang="en-US" smtClean="0"/>
              <a:pPr/>
              <a:t>2017/8/22</a:t>
            </a:fld>
            <a:endParaRPr kumimoji="1" lang="ja-JP" altLang="en-US"/>
          </a:p>
        </p:txBody>
      </p:sp>
      <p:sp>
        <p:nvSpPr>
          <p:cNvPr id="5" name="フッター プレースホルダ 4"/>
          <p:cNvSpPr>
            <a:spLocks noGrp="1"/>
          </p:cNvSpPr>
          <p:nvPr>
            <p:ph type="ftr" sz="quarter" idx="11"/>
          </p:nvPr>
        </p:nvSpPr>
        <p:spPr/>
        <p:txBody>
          <a:bodyPr/>
          <a:lstStyle/>
          <a:p>
            <a:endParaRPr kumimoji="1" lang="ja-JP" altLang="en-US"/>
          </a:p>
        </p:txBody>
      </p:sp>
      <p:sp>
        <p:nvSpPr>
          <p:cNvPr id="6" name="スライド番号プレースホルダ 5"/>
          <p:cNvSpPr>
            <a:spLocks noGrp="1"/>
          </p:cNvSpPr>
          <p:nvPr>
            <p:ph type="sldNum" sz="quarter" idx="12"/>
          </p:nvPr>
        </p:nvSpPr>
        <p:spPr/>
        <p:txBody>
          <a:bodyPr/>
          <a:lstStyle/>
          <a:p>
            <a:fld id="{D2D8002D-B5B0-4BAC-B1F6-782DDCCE6D9C}" type="slidenum">
              <a:rPr kumimoji="1" lang="ja-JP" altLang="en-US" smtClean="0"/>
              <a:pPr/>
              <a:t>&lt;#&gt;</a:t>
            </a:fld>
            <a:endParaRPr kumimoji="1" lang="ja-JP" altLang="en-US"/>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縦書きタイトルと縦書きテキスト">
    <p:spTree>
      <p:nvGrpSpPr>
        <p:cNvPr id="1" name=""/>
        <p:cNvGrpSpPr/>
        <p:nvPr/>
      </p:nvGrpSpPr>
      <p:grpSpPr>
        <a:xfrm>
          <a:off x="0" y="0"/>
          <a:ext cx="0" cy="0"/>
          <a:chOff x="0" y="0"/>
          <a:chExt cx="0" cy="0"/>
        </a:xfrm>
      </p:grpSpPr>
      <p:sp>
        <p:nvSpPr>
          <p:cNvPr id="2" name="縦書きタイトル 1"/>
          <p:cNvSpPr>
            <a:spLocks noGrp="1"/>
          </p:cNvSpPr>
          <p:nvPr>
            <p:ph type="title" orient="vert"/>
          </p:nvPr>
        </p:nvSpPr>
        <p:spPr>
          <a:xfrm>
            <a:off x="6629400" y="274638"/>
            <a:ext cx="2057400" cy="5851525"/>
          </a:xfrm>
        </p:spPr>
        <p:txBody>
          <a:bodyPr vert="eaVert"/>
          <a:lstStyle/>
          <a:p>
            <a:r>
              <a:rPr kumimoji="1" lang="ja-JP" altLang="en-US" smtClean="0"/>
              <a:t>マスタ タイトルの書式設定</a:t>
            </a:r>
            <a:endParaRPr kumimoji="1" lang="ja-JP" altLang="en-US"/>
          </a:p>
        </p:txBody>
      </p:sp>
      <p:sp>
        <p:nvSpPr>
          <p:cNvPr id="3" name="縦書きテキスト プレースホルダ 2"/>
          <p:cNvSpPr>
            <a:spLocks noGrp="1"/>
          </p:cNvSpPr>
          <p:nvPr>
            <p:ph type="body" orient="vert" idx="1"/>
          </p:nvPr>
        </p:nvSpPr>
        <p:spPr>
          <a:xfrm>
            <a:off x="457200" y="274638"/>
            <a:ext cx="6019800" cy="5851525"/>
          </a:xfrm>
        </p:spPr>
        <p:txBody>
          <a:bodyPr vert="eaVert"/>
          <a:lstStyle/>
          <a:p>
            <a:pPr lvl="0"/>
            <a:r>
              <a:rPr kumimoji="1" lang="ja-JP" altLang="en-US" smtClean="0"/>
              <a:t>マスタ テキストの書式設定</a:t>
            </a:r>
          </a:p>
          <a:p>
            <a:pPr lvl="1"/>
            <a:r>
              <a:rPr kumimoji="1" lang="ja-JP" altLang="en-US" smtClean="0"/>
              <a:t>第 </a:t>
            </a:r>
            <a:r>
              <a:rPr kumimoji="1" lang="en-US" altLang="ja-JP" smtClean="0"/>
              <a:t>2 </a:t>
            </a:r>
            <a:r>
              <a:rPr kumimoji="1" lang="ja-JP" altLang="en-US" smtClean="0"/>
              <a:t>レベル</a:t>
            </a:r>
          </a:p>
          <a:p>
            <a:pPr lvl="2"/>
            <a:r>
              <a:rPr kumimoji="1" lang="ja-JP" altLang="en-US" smtClean="0"/>
              <a:t>第 </a:t>
            </a:r>
            <a:r>
              <a:rPr kumimoji="1" lang="en-US" altLang="ja-JP" smtClean="0"/>
              <a:t>3 </a:t>
            </a:r>
            <a:r>
              <a:rPr kumimoji="1" lang="ja-JP" altLang="en-US" smtClean="0"/>
              <a:t>レベル</a:t>
            </a:r>
          </a:p>
          <a:p>
            <a:pPr lvl="3"/>
            <a:r>
              <a:rPr kumimoji="1" lang="ja-JP" altLang="en-US" smtClean="0"/>
              <a:t>第 </a:t>
            </a:r>
            <a:r>
              <a:rPr kumimoji="1" lang="en-US" altLang="ja-JP" smtClean="0"/>
              <a:t>4 </a:t>
            </a:r>
            <a:r>
              <a:rPr kumimoji="1" lang="ja-JP" altLang="en-US" smtClean="0"/>
              <a:t>レベル</a:t>
            </a:r>
          </a:p>
          <a:p>
            <a:pPr lvl="4"/>
            <a:r>
              <a:rPr kumimoji="1" lang="ja-JP" altLang="en-US" smtClean="0"/>
              <a:t>第 </a:t>
            </a:r>
            <a:r>
              <a:rPr kumimoji="1" lang="en-US" altLang="ja-JP" smtClean="0"/>
              <a:t>5 </a:t>
            </a:r>
            <a:r>
              <a:rPr kumimoji="1" lang="ja-JP" altLang="en-US" smtClean="0"/>
              <a:t>レベル</a:t>
            </a:r>
            <a:endParaRPr kumimoji="1" lang="ja-JP" altLang="en-US"/>
          </a:p>
        </p:txBody>
      </p:sp>
      <p:sp>
        <p:nvSpPr>
          <p:cNvPr id="4" name="日付プレースホルダ 3"/>
          <p:cNvSpPr>
            <a:spLocks noGrp="1"/>
          </p:cNvSpPr>
          <p:nvPr>
            <p:ph type="dt" sz="half" idx="10"/>
          </p:nvPr>
        </p:nvSpPr>
        <p:spPr/>
        <p:txBody>
          <a:bodyPr/>
          <a:lstStyle/>
          <a:p>
            <a:fld id="{E90ED720-0104-4369-84BC-D37694168613}" type="datetimeFigureOut">
              <a:rPr kumimoji="1" lang="ja-JP" altLang="en-US" smtClean="0"/>
              <a:pPr/>
              <a:t>2017/8/22</a:t>
            </a:fld>
            <a:endParaRPr kumimoji="1" lang="ja-JP" altLang="en-US"/>
          </a:p>
        </p:txBody>
      </p:sp>
      <p:sp>
        <p:nvSpPr>
          <p:cNvPr id="5" name="フッター プレースホルダ 4"/>
          <p:cNvSpPr>
            <a:spLocks noGrp="1"/>
          </p:cNvSpPr>
          <p:nvPr>
            <p:ph type="ftr" sz="quarter" idx="11"/>
          </p:nvPr>
        </p:nvSpPr>
        <p:spPr/>
        <p:txBody>
          <a:bodyPr/>
          <a:lstStyle/>
          <a:p>
            <a:endParaRPr kumimoji="1" lang="ja-JP" altLang="en-US"/>
          </a:p>
        </p:txBody>
      </p:sp>
      <p:sp>
        <p:nvSpPr>
          <p:cNvPr id="6" name="スライド番号プレースホルダ 5"/>
          <p:cNvSpPr>
            <a:spLocks noGrp="1"/>
          </p:cNvSpPr>
          <p:nvPr>
            <p:ph type="sldNum" sz="quarter" idx="12"/>
          </p:nvPr>
        </p:nvSpPr>
        <p:spPr/>
        <p:txBody>
          <a:bodyPr/>
          <a:lstStyle/>
          <a:p>
            <a:fld id="{D2D8002D-B5B0-4BAC-B1F6-782DDCCE6D9C}" type="slidenum">
              <a:rPr kumimoji="1" lang="ja-JP" altLang="en-US" smtClean="0"/>
              <a:pPr/>
              <a:t>&lt;#&gt;</a:t>
            </a:fld>
            <a:endParaRPr kumimoji="1" lang="ja-JP" altLang="en-US"/>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smtClean="0"/>
              <a:t>マスタ タイトルの書式設定</a:t>
            </a:r>
            <a:endParaRPr kumimoji="1" lang="ja-JP" altLang="en-US"/>
          </a:p>
        </p:txBody>
      </p:sp>
      <p:sp>
        <p:nvSpPr>
          <p:cNvPr id="3" name="コンテンツ プレースホルダ 2"/>
          <p:cNvSpPr>
            <a:spLocks noGrp="1"/>
          </p:cNvSpPr>
          <p:nvPr>
            <p:ph idx="1"/>
          </p:nvPr>
        </p:nvSpPr>
        <p:spPr/>
        <p:txBody>
          <a:bodyPr/>
          <a:lstStyle/>
          <a:p>
            <a:pPr lvl="0"/>
            <a:r>
              <a:rPr kumimoji="1" lang="ja-JP" altLang="en-US" smtClean="0"/>
              <a:t>マスタ テキストの書式設定</a:t>
            </a:r>
          </a:p>
          <a:p>
            <a:pPr lvl="1"/>
            <a:r>
              <a:rPr kumimoji="1" lang="ja-JP" altLang="en-US" smtClean="0"/>
              <a:t>第 </a:t>
            </a:r>
            <a:r>
              <a:rPr kumimoji="1" lang="en-US" altLang="ja-JP" smtClean="0"/>
              <a:t>2 </a:t>
            </a:r>
            <a:r>
              <a:rPr kumimoji="1" lang="ja-JP" altLang="en-US" smtClean="0"/>
              <a:t>レベル</a:t>
            </a:r>
          </a:p>
          <a:p>
            <a:pPr lvl="2"/>
            <a:r>
              <a:rPr kumimoji="1" lang="ja-JP" altLang="en-US" smtClean="0"/>
              <a:t>第 </a:t>
            </a:r>
            <a:r>
              <a:rPr kumimoji="1" lang="en-US" altLang="ja-JP" smtClean="0"/>
              <a:t>3 </a:t>
            </a:r>
            <a:r>
              <a:rPr kumimoji="1" lang="ja-JP" altLang="en-US" smtClean="0"/>
              <a:t>レベル</a:t>
            </a:r>
          </a:p>
          <a:p>
            <a:pPr lvl="3"/>
            <a:r>
              <a:rPr kumimoji="1" lang="ja-JP" altLang="en-US" smtClean="0"/>
              <a:t>第 </a:t>
            </a:r>
            <a:r>
              <a:rPr kumimoji="1" lang="en-US" altLang="ja-JP" smtClean="0"/>
              <a:t>4 </a:t>
            </a:r>
            <a:r>
              <a:rPr kumimoji="1" lang="ja-JP" altLang="en-US" smtClean="0"/>
              <a:t>レベル</a:t>
            </a:r>
          </a:p>
          <a:p>
            <a:pPr lvl="4"/>
            <a:r>
              <a:rPr kumimoji="1" lang="ja-JP" altLang="en-US" smtClean="0"/>
              <a:t>第 </a:t>
            </a:r>
            <a:r>
              <a:rPr kumimoji="1" lang="en-US" altLang="ja-JP" smtClean="0"/>
              <a:t>5 </a:t>
            </a:r>
            <a:r>
              <a:rPr kumimoji="1" lang="ja-JP" altLang="en-US" smtClean="0"/>
              <a:t>レベル</a:t>
            </a:r>
            <a:endParaRPr kumimoji="1" lang="ja-JP" altLang="en-US"/>
          </a:p>
        </p:txBody>
      </p:sp>
      <p:sp>
        <p:nvSpPr>
          <p:cNvPr id="4" name="日付プレースホルダ 3"/>
          <p:cNvSpPr>
            <a:spLocks noGrp="1"/>
          </p:cNvSpPr>
          <p:nvPr>
            <p:ph type="dt" sz="half" idx="10"/>
          </p:nvPr>
        </p:nvSpPr>
        <p:spPr/>
        <p:txBody>
          <a:bodyPr/>
          <a:lstStyle/>
          <a:p>
            <a:fld id="{E90ED720-0104-4369-84BC-D37694168613}" type="datetimeFigureOut">
              <a:rPr kumimoji="1" lang="ja-JP" altLang="en-US" smtClean="0"/>
              <a:pPr/>
              <a:t>2017/8/22</a:t>
            </a:fld>
            <a:endParaRPr kumimoji="1" lang="ja-JP" altLang="en-US"/>
          </a:p>
        </p:txBody>
      </p:sp>
      <p:sp>
        <p:nvSpPr>
          <p:cNvPr id="5" name="フッター プレースホルダ 4"/>
          <p:cNvSpPr>
            <a:spLocks noGrp="1"/>
          </p:cNvSpPr>
          <p:nvPr>
            <p:ph type="ftr" sz="quarter" idx="11"/>
          </p:nvPr>
        </p:nvSpPr>
        <p:spPr/>
        <p:txBody>
          <a:bodyPr/>
          <a:lstStyle/>
          <a:p>
            <a:endParaRPr kumimoji="1" lang="ja-JP" altLang="en-US"/>
          </a:p>
        </p:txBody>
      </p:sp>
      <p:sp>
        <p:nvSpPr>
          <p:cNvPr id="6" name="スライド番号プレースホルダ 5"/>
          <p:cNvSpPr>
            <a:spLocks noGrp="1"/>
          </p:cNvSpPr>
          <p:nvPr>
            <p:ph type="sldNum" sz="quarter" idx="12"/>
          </p:nvPr>
        </p:nvSpPr>
        <p:spPr/>
        <p:txBody>
          <a:bodyPr/>
          <a:lstStyle/>
          <a:p>
            <a:fld id="{D2D8002D-B5B0-4BAC-B1F6-782DDCCE6D9C}" type="slidenum">
              <a:rPr kumimoji="1" lang="ja-JP" altLang="en-US" smtClean="0"/>
              <a:pPr/>
              <a:t>&lt;#&gt;</a:t>
            </a:fld>
            <a:endParaRPr kumimoji="1" lang="ja-JP" altLang="en-US"/>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セクション見出し">
    <p:spTree>
      <p:nvGrpSpPr>
        <p:cNvPr id="1" name=""/>
        <p:cNvGrpSpPr/>
        <p:nvPr/>
      </p:nvGrpSpPr>
      <p:grpSpPr>
        <a:xfrm>
          <a:off x="0" y="0"/>
          <a:ext cx="0" cy="0"/>
          <a:chOff x="0" y="0"/>
          <a:chExt cx="0" cy="0"/>
        </a:xfrm>
      </p:grpSpPr>
      <p:sp>
        <p:nvSpPr>
          <p:cNvPr id="2" name="タイトル 1"/>
          <p:cNvSpPr>
            <a:spLocks noGrp="1"/>
          </p:cNvSpPr>
          <p:nvPr>
            <p:ph type="title"/>
          </p:nvPr>
        </p:nvSpPr>
        <p:spPr>
          <a:xfrm>
            <a:off x="722313" y="4406900"/>
            <a:ext cx="7772400" cy="1362075"/>
          </a:xfrm>
        </p:spPr>
        <p:txBody>
          <a:bodyPr anchor="t"/>
          <a:lstStyle>
            <a:lvl1pPr algn="l">
              <a:defRPr sz="4000" b="1" cap="all"/>
            </a:lvl1pPr>
          </a:lstStyle>
          <a:p>
            <a:r>
              <a:rPr kumimoji="1" lang="ja-JP" altLang="en-US" smtClean="0"/>
              <a:t>マスタ タイトルの書式設定</a:t>
            </a:r>
            <a:endParaRPr kumimoji="1" lang="ja-JP" altLang="en-US"/>
          </a:p>
        </p:txBody>
      </p:sp>
      <p:sp>
        <p:nvSpPr>
          <p:cNvPr id="3" name="テキスト プレースホルダ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kumimoji="1" lang="ja-JP" altLang="en-US" smtClean="0"/>
              <a:t>マスタ テキストの書式設定</a:t>
            </a:r>
          </a:p>
        </p:txBody>
      </p:sp>
      <p:sp>
        <p:nvSpPr>
          <p:cNvPr id="4" name="日付プレースホルダ 3"/>
          <p:cNvSpPr>
            <a:spLocks noGrp="1"/>
          </p:cNvSpPr>
          <p:nvPr>
            <p:ph type="dt" sz="half" idx="10"/>
          </p:nvPr>
        </p:nvSpPr>
        <p:spPr/>
        <p:txBody>
          <a:bodyPr/>
          <a:lstStyle/>
          <a:p>
            <a:fld id="{E90ED720-0104-4369-84BC-D37694168613}" type="datetimeFigureOut">
              <a:rPr kumimoji="1" lang="ja-JP" altLang="en-US" smtClean="0"/>
              <a:pPr/>
              <a:t>2017/8/22</a:t>
            </a:fld>
            <a:endParaRPr kumimoji="1" lang="ja-JP" altLang="en-US"/>
          </a:p>
        </p:txBody>
      </p:sp>
      <p:sp>
        <p:nvSpPr>
          <p:cNvPr id="5" name="フッター プレースホルダ 4"/>
          <p:cNvSpPr>
            <a:spLocks noGrp="1"/>
          </p:cNvSpPr>
          <p:nvPr>
            <p:ph type="ftr" sz="quarter" idx="11"/>
          </p:nvPr>
        </p:nvSpPr>
        <p:spPr/>
        <p:txBody>
          <a:bodyPr/>
          <a:lstStyle/>
          <a:p>
            <a:endParaRPr kumimoji="1" lang="ja-JP" altLang="en-US"/>
          </a:p>
        </p:txBody>
      </p:sp>
      <p:sp>
        <p:nvSpPr>
          <p:cNvPr id="6" name="スライド番号プレースホルダ 5"/>
          <p:cNvSpPr>
            <a:spLocks noGrp="1"/>
          </p:cNvSpPr>
          <p:nvPr>
            <p:ph type="sldNum" sz="quarter" idx="12"/>
          </p:nvPr>
        </p:nvSpPr>
        <p:spPr/>
        <p:txBody>
          <a:bodyPr/>
          <a:lstStyle/>
          <a:p>
            <a:fld id="{D2D8002D-B5B0-4BAC-B1F6-782DDCCE6D9C}" type="slidenum">
              <a:rPr kumimoji="1" lang="ja-JP" altLang="en-US" smtClean="0"/>
              <a:pPr/>
              <a:t>&lt;#&gt;</a:t>
            </a:fld>
            <a:endParaRPr kumimoji="1" lang="ja-JP" altLang="en-US"/>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2 つ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smtClean="0"/>
              <a:t>マスタ タイトルの書式設定</a:t>
            </a:r>
            <a:endParaRPr kumimoji="1" lang="ja-JP" altLang="en-US"/>
          </a:p>
        </p:txBody>
      </p:sp>
      <p:sp>
        <p:nvSpPr>
          <p:cNvPr id="3" name="コンテンツ プレースホルダ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kumimoji="1" lang="ja-JP" altLang="en-US" smtClean="0"/>
              <a:t>マスタ テキストの書式設定</a:t>
            </a:r>
          </a:p>
          <a:p>
            <a:pPr lvl="1"/>
            <a:r>
              <a:rPr kumimoji="1" lang="ja-JP" altLang="en-US" smtClean="0"/>
              <a:t>第 </a:t>
            </a:r>
            <a:r>
              <a:rPr kumimoji="1" lang="en-US" altLang="ja-JP" smtClean="0"/>
              <a:t>2 </a:t>
            </a:r>
            <a:r>
              <a:rPr kumimoji="1" lang="ja-JP" altLang="en-US" smtClean="0"/>
              <a:t>レベル</a:t>
            </a:r>
          </a:p>
          <a:p>
            <a:pPr lvl="2"/>
            <a:r>
              <a:rPr kumimoji="1" lang="ja-JP" altLang="en-US" smtClean="0"/>
              <a:t>第 </a:t>
            </a:r>
            <a:r>
              <a:rPr kumimoji="1" lang="en-US" altLang="ja-JP" smtClean="0"/>
              <a:t>3 </a:t>
            </a:r>
            <a:r>
              <a:rPr kumimoji="1" lang="ja-JP" altLang="en-US" smtClean="0"/>
              <a:t>レベル</a:t>
            </a:r>
          </a:p>
          <a:p>
            <a:pPr lvl="3"/>
            <a:r>
              <a:rPr kumimoji="1" lang="ja-JP" altLang="en-US" smtClean="0"/>
              <a:t>第 </a:t>
            </a:r>
            <a:r>
              <a:rPr kumimoji="1" lang="en-US" altLang="ja-JP" smtClean="0"/>
              <a:t>4 </a:t>
            </a:r>
            <a:r>
              <a:rPr kumimoji="1" lang="ja-JP" altLang="en-US" smtClean="0"/>
              <a:t>レベル</a:t>
            </a:r>
          </a:p>
          <a:p>
            <a:pPr lvl="4"/>
            <a:r>
              <a:rPr kumimoji="1" lang="ja-JP" altLang="en-US" smtClean="0"/>
              <a:t>第 </a:t>
            </a:r>
            <a:r>
              <a:rPr kumimoji="1" lang="en-US" altLang="ja-JP" smtClean="0"/>
              <a:t>5 </a:t>
            </a:r>
            <a:r>
              <a:rPr kumimoji="1" lang="ja-JP" altLang="en-US" smtClean="0"/>
              <a:t>レベル</a:t>
            </a:r>
            <a:endParaRPr kumimoji="1" lang="ja-JP" altLang="en-US"/>
          </a:p>
        </p:txBody>
      </p:sp>
      <p:sp>
        <p:nvSpPr>
          <p:cNvPr id="4" name="コンテンツ プレースホルダ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kumimoji="1" lang="ja-JP" altLang="en-US" smtClean="0"/>
              <a:t>マスタ テキストの書式設定</a:t>
            </a:r>
          </a:p>
          <a:p>
            <a:pPr lvl="1"/>
            <a:r>
              <a:rPr kumimoji="1" lang="ja-JP" altLang="en-US" smtClean="0"/>
              <a:t>第 </a:t>
            </a:r>
            <a:r>
              <a:rPr kumimoji="1" lang="en-US" altLang="ja-JP" smtClean="0"/>
              <a:t>2 </a:t>
            </a:r>
            <a:r>
              <a:rPr kumimoji="1" lang="ja-JP" altLang="en-US" smtClean="0"/>
              <a:t>レベル</a:t>
            </a:r>
          </a:p>
          <a:p>
            <a:pPr lvl="2"/>
            <a:r>
              <a:rPr kumimoji="1" lang="ja-JP" altLang="en-US" smtClean="0"/>
              <a:t>第 </a:t>
            </a:r>
            <a:r>
              <a:rPr kumimoji="1" lang="en-US" altLang="ja-JP" smtClean="0"/>
              <a:t>3 </a:t>
            </a:r>
            <a:r>
              <a:rPr kumimoji="1" lang="ja-JP" altLang="en-US" smtClean="0"/>
              <a:t>レベル</a:t>
            </a:r>
          </a:p>
          <a:p>
            <a:pPr lvl="3"/>
            <a:r>
              <a:rPr kumimoji="1" lang="ja-JP" altLang="en-US" smtClean="0"/>
              <a:t>第 </a:t>
            </a:r>
            <a:r>
              <a:rPr kumimoji="1" lang="en-US" altLang="ja-JP" smtClean="0"/>
              <a:t>4 </a:t>
            </a:r>
            <a:r>
              <a:rPr kumimoji="1" lang="ja-JP" altLang="en-US" smtClean="0"/>
              <a:t>レベル</a:t>
            </a:r>
          </a:p>
          <a:p>
            <a:pPr lvl="4"/>
            <a:r>
              <a:rPr kumimoji="1" lang="ja-JP" altLang="en-US" smtClean="0"/>
              <a:t>第 </a:t>
            </a:r>
            <a:r>
              <a:rPr kumimoji="1" lang="en-US" altLang="ja-JP" smtClean="0"/>
              <a:t>5 </a:t>
            </a:r>
            <a:r>
              <a:rPr kumimoji="1" lang="ja-JP" altLang="en-US" smtClean="0"/>
              <a:t>レベル</a:t>
            </a:r>
            <a:endParaRPr kumimoji="1" lang="ja-JP" altLang="en-US"/>
          </a:p>
        </p:txBody>
      </p:sp>
      <p:sp>
        <p:nvSpPr>
          <p:cNvPr id="5" name="日付プレースホルダ 4"/>
          <p:cNvSpPr>
            <a:spLocks noGrp="1"/>
          </p:cNvSpPr>
          <p:nvPr>
            <p:ph type="dt" sz="half" idx="10"/>
          </p:nvPr>
        </p:nvSpPr>
        <p:spPr/>
        <p:txBody>
          <a:bodyPr/>
          <a:lstStyle/>
          <a:p>
            <a:fld id="{E90ED720-0104-4369-84BC-D37694168613}" type="datetimeFigureOut">
              <a:rPr kumimoji="1" lang="ja-JP" altLang="en-US" smtClean="0"/>
              <a:pPr/>
              <a:t>2017/8/22</a:t>
            </a:fld>
            <a:endParaRPr kumimoji="1" lang="ja-JP" altLang="en-US"/>
          </a:p>
        </p:txBody>
      </p:sp>
      <p:sp>
        <p:nvSpPr>
          <p:cNvPr id="6" name="フッター プレースホルダ 5"/>
          <p:cNvSpPr>
            <a:spLocks noGrp="1"/>
          </p:cNvSpPr>
          <p:nvPr>
            <p:ph type="ftr" sz="quarter" idx="11"/>
          </p:nvPr>
        </p:nvSpPr>
        <p:spPr/>
        <p:txBody>
          <a:bodyPr/>
          <a:lstStyle/>
          <a:p>
            <a:endParaRPr kumimoji="1" lang="ja-JP" altLang="en-US"/>
          </a:p>
        </p:txBody>
      </p:sp>
      <p:sp>
        <p:nvSpPr>
          <p:cNvPr id="7" name="スライド番号プレースホルダ 6"/>
          <p:cNvSpPr>
            <a:spLocks noGrp="1"/>
          </p:cNvSpPr>
          <p:nvPr>
            <p:ph type="sldNum" sz="quarter" idx="12"/>
          </p:nvPr>
        </p:nvSpPr>
        <p:spPr/>
        <p:txBody>
          <a:bodyPr/>
          <a:lstStyle/>
          <a:p>
            <a:fld id="{D2D8002D-B5B0-4BAC-B1F6-782DDCCE6D9C}" type="slidenum">
              <a:rPr kumimoji="1" lang="ja-JP" altLang="en-US" smtClean="0"/>
              <a:pPr/>
              <a:t>&lt;#&gt;</a:t>
            </a:fld>
            <a:endParaRPr kumimoji="1" lang="ja-JP" altLang="en-US"/>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比較">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lvl1pPr>
              <a:defRPr/>
            </a:lvl1pPr>
          </a:lstStyle>
          <a:p>
            <a:r>
              <a:rPr kumimoji="1" lang="ja-JP" altLang="en-US" smtClean="0"/>
              <a:t>マスタ タイトルの書式設定</a:t>
            </a:r>
            <a:endParaRPr kumimoji="1" lang="ja-JP" altLang="en-US"/>
          </a:p>
        </p:txBody>
      </p:sp>
      <p:sp>
        <p:nvSpPr>
          <p:cNvPr id="3" name="テキスト プレースホルダ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kumimoji="1" lang="ja-JP" altLang="en-US" smtClean="0"/>
              <a:t>マスタ テキストの書式設定</a:t>
            </a:r>
          </a:p>
        </p:txBody>
      </p:sp>
      <p:sp>
        <p:nvSpPr>
          <p:cNvPr id="4" name="コンテンツ プレースホルダ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kumimoji="1" lang="ja-JP" altLang="en-US" smtClean="0"/>
              <a:t>マスタ テキストの書式設定</a:t>
            </a:r>
          </a:p>
          <a:p>
            <a:pPr lvl="1"/>
            <a:r>
              <a:rPr kumimoji="1" lang="ja-JP" altLang="en-US" smtClean="0"/>
              <a:t>第 </a:t>
            </a:r>
            <a:r>
              <a:rPr kumimoji="1" lang="en-US" altLang="ja-JP" smtClean="0"/>
              <a:t>2 </a:t>
            </a:r>
            <a:r>
              <a:rPr kumimoji="1" lang="ja-JP" altLang="en-US" smtClean="0"/>
              <a:t>レベル</a:t>
            </a:r>
          </a:p>
          <a:p>
            <a:pPr lvl="2"/>
            <a:r>
              <a:rPr kumimoji="1" lang="ja-JP" altLang="en-US" smtClean="0"/>
              <a:t>第 </a:t>
            </a:r>
            <a:r>
              <a:rPr kumimoji="1" lang="en-US" altLang="ja-JP" smtClean="0"/>
              <a:t>3 </a:t>
            </a:r>
            <a:r>
              <a:rPr kumimoji="1" lang="ja-JP" altLang="en-US" smtClean="0"/>
              <a:t>レベル</a:t>
            </a:r>
          </a:p>
          <a:p>
            <a:pPr lvl="3"/>
            <a:r>
              <a:rPr kumimoji="1" lang="ja-JP" altLang="en-US" smtClean="0"/>
              <a:t>第 </a:t>
            </a:r>
            <a:r>
              <a:rPr kumimoji="1" lang="en-US" altLang="ja-JP" smtClean="0"/>
              <a:t>4 </a:t>
            </a:r>
            <a:r>
              <a:rPr kumimoji="1" lang="ja-JP" altLang="en-US" smtClean="0"/>
              <a:t>レベル</a:t>
            </a:r>
          </a:p>
          <a:p>
            <a:pPr lvl="4"/>
            <a:r>
              <a:rPr kumimoji="1" lang="ja-JP" altLang="en-US" smtClean="0"/>
              <a:t>第 </a:t>
            </a:r>
            <a:r>
              <a:rPr kumimoji="1" lang="en-US" altLang="ja-JP" smtClean="0"/>
              <a:t>5 </a:t>
            </a:r>
            <a:r>
              <a:rPr kumimoji="1" lang="ja-JP" altLang="en-US" smtClean="0"/>
              <a:t>レベル</a:t>
            </a:r>
            <a:endParaRPr kumimoji="1" lang="ja-JP" altLang="en-US"/>
          </a:p>
        </p:txBody>
      </p:sp>
      <p:sp>
        <p:nvSpPr>
          <p:cNvPr id="5" name="テキスト プレースホルダ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kumimoji="1" lang="ja-JP" altLang="en-US" smtClean="0"/>
              <a:t>マスタ テキストの書式設定</a:t>
            </a:r>
          </a:p>
        </p:txBody>
      </p:sp>
      <p:sp>
        <p:nvSpPr>
          <p:cNvPr id="6" name="コンテンツ プレースホルダ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kumimoji="1" lang="ja-JP" altLang="en-US" smtClean="0"/>
              <a:t>マスタ テキストの書式設定</a:t>
            </a:r>
          </a:p>
          <a:p>
            <a:pPr lvl="1"/>
            <a:r>
              <a:rPr kumimoji="1" lang="ja-JP" altLang="en-US" smtClean="0"/>
              <a:t>第 </a:t>
            </a:r>
            <a:r>
              <a:rPr kumimoji="1" lang="en-US" altLang="ja-JP" smtClean="0"/>
              <a:t>2 </a:t>
            </a:r>
            <a:r>
              <a:rPr kumimoji="1" lang="ja-JP" altLang="en-US" smtClean="0"/>
              <a:t>レベル</a:t>
            </a:r>
          </a:p>
          <a:p>
            <a:pPr lvl="2"/>
            <a:r>
              <a:rPr kumimoji="1" lang="ja-JP" altLang="en-US" smtClean="0"/>
              <a:t>第 </a:t>
            </a:r>
            <a:r>
              <a:rPr kumimoji="1" lang="en-US" altLang="ja-JP" smtClean="0"/>
              <a:t>3 </a:t>
            </a:r>
            <a:r>
              <a:rPr kumimoji="1" lang="ja-JP" altLang="en-US" smtClean="0"/>
              <a:t>レベル</a:t>
            </a:r>
          </a:p>
          <a:p>
            <a:pPr lvl="3"/>
            <a:r>
              <a:rPr kumimoji="1" lang="ja-JP" altLang="en-US" smtClean="0"/>
              <a:t>第 </a:t>
            </a:r>
            <a:r>
              <a:rPr kumimoji="1" lang="en-US" altLang="ja-JP" smtClean="0"/>
              <a:t>4 </a:t>
            </a:r>
            <a:r>
              <a:rPr kumimoji="1" lang="ja-JP" altLang="en-US" smtClean="0"/>
              <a:t>レベル</a:t>
            </a:r>
          </a:p>
          <a:p>
            <a:pPr lvl="4"/>
            <a:r>
              <a:rPr kumimoji="1" lang="ja-JP" altLang="en-US" smtClean="0"/>
              <a:t>第 </a:t>
            </a:r>
            <a:r>
              <a:rPr kumimoji="1" lang="en-US" altLang="ja-JP" smtClean="0"/>
              <a:t>5 </a:t>
            </a:r>
            <a:r>
              <a:rPr kumimoji="1" lang="ja-JP" altLang="en-US" smtClean="0"/>
              <a:t>レベル</a:t>
            </a:r>
            <a:endParaRPr kumimoji="1" lang="ja-JP" altLang="en-US"/>
          </a:p>
        </p:txBody>
      </p:sp>
      <p:sp>
        <p:nvSpPr>
          <p:cNvPr id="7" name="日付プレースホルダ 6"/>
          <p:cNvSpPr>
            <a:spLocks noGrp="1"/>
          </p:cNvSpPr>
          <p:nvPr>
            <p:ph type="dt" sz="half" idx="10"/>
          </p:nvPr>
        </p:nvSpPr>
        <p:spPr/>
        <p:txBody>
          <a:bodyPr/>
          <a:lstStyle/>
          <a:p>
            <a:fld id="{E90ED720-0104-4369-84BC-D37694168613}" type="datetimeFigureOut">
              <a:rPr kumimoji="1" lang="ja-JP" altLang="en-US" smtClean="0"/>
              <a:pPr/>
              <a:t>2017/8/22</a:t>
            </a:fld>
            <a:endParaRPr kumimoji="1" lang="ja-JP" altLang="en-US"/>
          </a:p>
        </p:txBody>
      </p:sp>
      <p:sp>
        <p:nvSpPr>
          <p:cNvPr id="8" name="フッター プレースホルダ 7"/>
          <p:cNvSpPr>
            <a:spLocks noGrp="1"/>
          </p:cNvSpPr>
          <p:nvPr>
            <p:ph type="ftr" sz="quarter" idx="11"/>
          </p:nvPr>
        </p:nvSpPr>
        <p:spPr/>
        <p:txBody>
          <a:bodyPr/>
          <a:lstStyle/>
          <a:p>
            <a:endParaRPr kumimoji="1" lang="ja-JP" altLang="en-US"/>
          </a:p>
        </p:txBody>
      </p:sp>
      <p:sp>
        <p:nvSpPr>
          <p:cNvPr id="9" name="スライド番号プレースホルダ 8"/>
          <p:cNvSpPr>
            <a:spLocks noGrp="1"/>
          </p:cNvSpPr>
          <p:nvPr>
            <p:ph type="sldNum" sz="quarter" idx="12"/>
          </p:nvPr>
        </p:nvSpPr>
        <p:spPr/>
        <p:txBody>
          <a:bodyPr/>
          <a:lstStyle/>
          <a:p>
            <a:fld id="{D2D8002D-B5B0-4BAC-B1F6-782DDCCE6D9C}" type="slidenum">
              <a:rPr kumimoji="1" lang="ja-JP" altLang="en-US" smtClean="0"/>
              <a:pPr/>
              <a:t>&lt;#&gt;</a:t>
            </a:fld>
            <a:endParaRPr kumimoji="1" lang="ja-JP" altLang="en-US"/>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タイトルのみ">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smtClean="0"/>
              <a:t>マスタ タイトルの書式設定</a:t>
            </a:r>
            <a:endParaRPr kumimoji="1" lang="ja-JP" altLang="en-US"/>
          </a:p>
        </p:txBody>
      </p:sp>
      <p:sp>
        <p:nvSpPr>
          <p:cNvPr id="3" name="日付プレースホルダ 2"/>
          <p:cNvSpPr>
            <a:spLocks noGrp="1"/>
          </p:cNvSpPr>
          <p:nvPr>
            <p:ph type="dt" sz="half" idx="10"/>
          </p:nvPr>
        </p:nvSpPr>
        <p:spPr/>
        <p:txBody>
          <a:bodyPr/>
          <a:lstStyle/>
          <a:p>
            <a:fld id="{E90ED720-0104-4369-84BC-D37694168613}" type="datetimeFigureOut">
              <a:rPr kumimoji="1" lang="ja-JP" altLang="en-US" smtClean="0"/>
              <a:pPr/>
              <a:t>2017/8/22</a:t>
            </a:fld>
            <a:endParaRPr kumimoji="1" lang="ja-JP" altLang="en-US"/>
          </a:p>
        </p:txBody>
      </p:sp>
      <p:sp>
        <p:nvSpPr>
          <p:cNvPr id="4" name="フッター プレースホルダ 3"/>
          <p:cNvSpPr>
            <a:spLocks noGrp="1"/>
          </p:cNvSpPr>
          <p:nvPr>
            <p:ph type="ftr" sz="quarter" idx="11"/>
          </p:nvPr>
        </p:nvSpPr>
        <p:spPr/>
        <p:txBody>
          <a:bodyPr/>
          <a:lstStyle/>
          <a:p>
            <a:endParaRPr kumimoji="1" lang="ja-JP" altLang="en-US"/>
          </a:p>
        </p:txBody>
      </p:sp>
      <p:sp>
        <p:nvSpPr>
          <p:cNvPr id="5" name="スライド番号プレースホルダ 4"/>
          <p:cNvSpPr>
            <a:spLocks noGrp="1"/>
          </p:cNvSpPr>
          <p:nvPr>
            <p:ph type="sldNum" sz="quarter" idx="12"/>
          </p:nvPr>
        </p:nvSpPr>
        <p:spPr/>
        <p:txBody>
          <a:bodyPr/>
          <a:lstStyle/>
          <a:p>
            <a:fld id="{D2D8002D-B5B0-4BAC-B1F6-782DDCCE6D9C}" type="slidenum">
              <a:rPr kumimoji="1" lang="ja-JP" altLang="en-US" smtClean="0"/>
              <a:pPr/>
              <a:t>&lt;#&gt;</a:t>
            </a:fld>
            <a:endParaRPr kumimoji="1" lang="ja-JP" altLang="en-US"/>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白紙">
    <p:spTree>
      <p:nvGrpSpPr>
        <p:cNvPr id="1" name=""/>
        <p:cNvGrpSpPr/>
        <p:nvPr/>
      </p:nvGrpSpPr>
      <p:grpSpPr>
        <a:xfrm>
          <a:off x="0" y="0"/>
          <a:ext cx="0" cy="0"/>
          <a:chOff x="0" y="0"/>
          <a:chExt cx="0" cy="0"/>
        </a:xfrm>
      </p:grpSpPr>
      <p:sp>
        <p:nvSpPr>
          <p:cNvPr id="2" name="日付プレースホルダ 1"/>
          <p:cNvSpPr>
            <a:spLocks noGrp="1"/>
          </p:cNvSpPr>
          <p:nvPr>
            <p:ph type="dt" sz="half" idx="10"/>
          </p:nvPr>
        </p:nvSpPr>
        <p:spPr/>
        <p:txBody>
          <a:bodyPr/>
          <a:lstStyle/>
          <a:p>
            <a:fld id="{E90ED720-0104-4369-84BC-D37694168613}" type="datetimeFigureOut">
              <a:rPr kumimoji="1" lang="ja-JP" altLang="en-US" smtClean="0"/>
              <a:pPr/>
              <a:t>2017/8/22</a:t>
            </a:fld>
            <a:endParaRPr kumimoji="1" lang="ja-JP" altLang="en-US"/>
          </a:p>
        </p:txBody>
      </p:sp>
      <p:sp>
        <p:nvSpPr>
          <p:cNvPr id="3" name="フッター プレースホルダ 2"/>
          <p:cNvSpPr>
            <a:spLocks noGrp="1"/>
          </p:cNvSpPr>
          <p:nvPr>
            <p:ph type="ftr" sz="quarter" idx="11"/>
          </p:nvPr>
        </p:nvSpPr>
        <p:spPr/>
        <p:txBody>
          <a:bodyPr/>
          <a:lstStyle/>
          <a:p>
            <a:endParaRPr kumimoji="1" lang="ja-JP" altLang="en-US"/>
          </a:p>
        </p:txBody>
      </p:sp>
      <p:sp>
        <p:nvSpPr>
          <p:cNvPr id="4" name="スライド番号プレースホルダ 3"/>
          <p:cNvSpPr>
            <a:spLocks noGrp="1"/>
          </p:cNvSpPr>
          <p:nvPr>
            <p:ph type="sldNum" sz="quarter" idx="12"/>
          </p:nvPr>
        </p:nvSpPr>
        <p:spPr/>
        <p:txBody>
          <a:bodyPr/>
          <a:lstStyle/>
          <a:p>
            <a:fld id="{D2D8002D-B5B0-4BAC-B1F6-782DDCCE6D9C}" type="slidenum">
              <a:rPr kumimoji="1" lang="ja-JP" altLang="en-US" smtClean="0"/>
              <a:pPr/>
              <a:t>&lt;#&gt;</a:t>
            </a:fld>
            <a:endParaRPr kumimoji="1" lang="ja-JP" altLang="en-US"/>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タイトル付き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a:xfrm>
            <a:off x="457200" y="273050"/>
            <a:ext cx="3008313" cy="1162050"/>
          </a:xfrm>
        </p:spPr>
        <p:txBody>
          <a:bodyPr anchor="b"/>
          <a:lstStyle>
            <a:lvl1pPr algn="l">
              <a:defRPr sz="2000" b="1"/>
            </a:lvl1pPr>
          </a:lstStyle>
          <a:p>
            <a:r>
              <a:rPr kumimoji="1" lang="ja-JP" altLang="en-US" smtClean="0"/>
              <a:t>マスタ タイトルの書式設定</a:t>
            </a:r>
            <a:endParaRPr kumimoji="1" lang="ja-JP" altLang="en-US"/>
          </a:p>
        </p:txBody>
      </p:sp>
      <p:sp>
        <p:nvSpPr>
          <p:cNvPr id="3" name="コンテンツ プレースホルダ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kumimoji="1" lang="ja-JP" altLang="en-US" smtClean="0"/>
              <a:t>マスタ テキストの書式設定</a:t>
            </a:r>
          </a:p>
          <a:p>
            <a:pPr lvl="1"/>
            <a:r>
              <a:rPr kumimoji="1" lang="ja-JP" altLang="en-US" smtClean="0"/>
              <a:t>第 </a:t>
            </a:r>
            <a:r>
              <a:rPr kumimoji="1" lang="en-US" altLang="ja-JP" smtClean="0"/>
              <a:t>2 </a:t>
            </a:r>
            <a:r>
              <a:rPr kumimoji="1" lang="ja-JP" altLang="en-US" smtClean="0"/>
              <a:t>レベル</a:t>
            </a:r>
          </a:p>
          <a:p>
            <a:pPr lvl="2"/>
            <a:r>
              <a:rPr kumimoji="1" lang="ja-JP" altLang="en-US" smtClean="0"/>
              <a:t>第 </a:t>
            </a:r>
            <a:r>
              <a:rPr kumimoji="1" lang="en-US" altLang="ja-JP" smtClean="0"/>
              <a:t>3 </a:t>
            </a:r>
            <a:r>
              <a:rPr kumimoji="1" lang="ja-JP" altLang="en-US" smtClean="0"/>
              <a:t>レベル</a:t>
            </a:r>
          </a:p>
          <a:p>
            <a:pPr lvl="3"/>
            <a:r>
              <a:rPr kumimoji="1" lang="ja-JP" altLang="en-US" smtClean="0"/>
              <a:t>第 </a:t>
            </a:r>
            <a:r>
              <a:rPr kumimoji="1" lang="en-US" altLang="ja-JP" smtClean="0"/>
              <a:t>4 </a:t>
            </a:r>
            <a:r>
              <a:rPr kumimoji="1" lang="ja-JP" altLang="en-US" smtClean="0"/>
              <a:t>レベル</a:t>
            </a:r>
          </a:p>
          <a:p>
            <a:pPr lvl="4"/>
            <a:r>
              <a:rPr kumimoji="1" lang="ja-JP" altLang="en-US" smtClean="0"/>
              <a:t>第 </a:t>
            </a:r>
            <a:r>
              <a:rPr kumimoji="1" lang="en-US" altLang="ja-JP" smtClean="0"/>
              <a:t>5 </a:t>
            </a:r>
            <a:r>
              <a:rPr kumimoji="1" lang="ja-JP" altLang="en-US" smtClean="0"/>
              <a:t>レベル</a:t>
            </a:r>
            <a:endParaRPr kumimoji="1" lang="ja-JP" altLang="en-US"/>
          </a:p>
        </p:txBody>
      </p:sp>
      <p:sp>
        <p:nvSpPr>
          <p:cNvPr id="4" name="テキスト プレースホルダ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kumimoji="1" lang="ja-JP" altLang="en-US" smtClean="0"/>
              <a:t>マスタ テキストの書式設定</a:t>
            </a:r>
          </a:p>
        </p:txBody>
      </p:sp>
      <p:sp>
        <p:nvSpPr>
          <p:cNvPr id="5" name="日付プレースホルダ 4"/>
          <p:cNvSpPr>
            <a:spLocks noGrp="1"/>
          </p:cNvSpPr>
          <p:nvPr>
            <p:ph type="dt" sz="half" idx="10"/>
          </p:nvPr>
        </p:nvSpPr>
        <p:spPr/>
        <p:txBody>
          <a:bodyPr/>
          <a:lstStyle/>
          <a:p>
            <a:fld id="{E90ED720-0104-4369-84BC-D37694168613}" type="datetimeFigureOut">
              <a:rPr kumimoji="1" lang="ja-JP" altLang="en-US" smtClean="0"/>
              <a:pPr/>
              <a:t>2017/8/22</a:t>
            </a:fld>
            <a:endParaRPr kumimoji="1" lang="ja-JP" altLang="en-US"/>
          </a:p>
        </p:txBody>
      </p:sp>
      <p:sp>
        <p:nvSpPr>
          <p:cNvPr id="6" name="フッター プレースホルダ 5"/>
          <p:cNvSpPr>
            <a:spLocks noGrp="1"/>
          </p:cNvSpPr>
          <p:nvPr>
            <p:ph type="ftr" sz="quarter" idx="11"/>
          </p:nvPr>
        </p:nvSpPr>
        <p:spPr/>
        <p:txBody>
          <a:bodyPr/>
          <a:lstStyle/>
          <a:p>
            <a:endParaRPr kumimoji="1" lang="ja-JP" altLang="en-US"/>
          </a:p>
        </p:txBody>
      </p:sp>
      <p:sp>
        <p:nvSpPr>
          <p:cNvPr id="7" name="スライド番号プレースホルダ 6"/>
          <p:cNvSpPr>
            <a:spLocks noGrp="1"/>
          </p:cNvSpPr>
          <p:nvPr>
            <p:ph type="sldNum" sz="quarter" idx="12"/>
          </p:nvPr>
        </p:nvSpPr>
        <p:spPr/>
        <p:txBody>
          <a:bodyPr/>
          <a:lstStyle/>
          <a:p>
            <a:fld id="{D2D8002D-B5B0-4BAC-B1F6-782DDCCE6D9C}" type="slidenum">
              <a:rPr kumimoji="1" lang="ja-JP" altLang="en-US" smtClean="0"/>
              <a:pPr/>
              <a:t>&lt;#&gt;</a:t>
            </a:fld>
            <a:endParaRPr kumimoji="1" lang="ja-JP" altLang="en-US"/>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タイトル付きの図">
    <p:spTree>
      <p:nvGrpSpPr>
        <p:cNvPr id="1" name=""/>
        <p:cNvGrpSpPr/>
        <p:nvPr/>
      </p:nvGrpSpPr>
      <p:grpSpPr>
        <a:xfrm>
          <a:off x="0" y="0"/>
          <a:ext cx="0" cy="0"/>
          <a:chOff x="0" y="0"/>
          <a:chExt cx="0" cy="0"/>
        </a:xfrm>
      </p:grpSpPr>
      <p:sp>
        <p:nvSpPr>
          <p:cNvPr id="2" name="タイトル 1"/>
          <p:cNvSpPr>
            <a:spLocks noGrp="1"/>
          </p:cNvSpPr>
          <p:nvPr>
            <p:ph type="title"/>
          </p:nvPr>
        </p:nvSpPr>
        <p:spPr>
          <a:xfrm>
            <a:off x="1792288" y="4800600"/>
            <a:ext cx="5486400" cy="566738"/>
          </a:xfrm>
        </p:spPr>
        <p:txBody>
          <a:bodyPr anchor="b"/>
          <a:lstStyle>
            <a:lvl1pPr algn="l">
              <a:defRPr sz="2000" b="1"/>
            </a:lvl1pPr>
          </a:lstStyle>
          <a:p>
            <a:r>
              <a:rPr kumimoji="1" lang="ja-JP" altLang="en-US" smtClean="0"/>
              <a:t>マスタ タイトルの書式設定</a:t>
            </a:r>
            <a:endParaRPr kumimoji="1" lang="ja-JP" altLang="en-US"/>
          </a:p>
        </p:txBody>
      </p:sp>
      <p:sp>
        <p:nvSpPr>
          <p:cNvPr id="3" name="図プレースホルダ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kumimoji="1" lang="ja-JP" altLang="en-US"/>
          </a:p>
        </p:txBody>
      </p:sp>
      <p:sp>
        <p:nvSpPr>
          <p:cNvPr id="4" name="テキスト プレースホルダ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kumimoji="1" lang="ja-JP" altLang="en-US" smtClean="0"/>
              <a:t>マスタ テキストの書式設定</a:t>
            </a:r>
          </a:p>
        </p:txBody>
      </p:sp>
      <p:sp>
        <p:nvSpPr>
          <p:cNvPr id="5" name="日付プレースホルダ 4"/>
          <p:cNvSpPr>
            <a:spLocks noGrp="1"/>
          </p:cNvSpPr>
          <p:nvPr>
            <p:ph type="dt" sz="half" idx="10"/>
          </p:nvPr>
        </p:nvSpPr>
        <p:spPr/>
        <p:txBody>
          <a:bodyPr/>
          <a:lstStyle/>
          <a:p>
            <a:fld id="{E90ED720-0104-4369-84BC-D37694168613}" type="datetimeFigureOut">
              <a:rPr kumimoji="1" lang="ja-JP" altLang="en-US" smtClean="0"/>
              <a:pPr/>
              <a:t>2017/8/22</a:t>
            </a:fld>
            <a:endParaRPr kumimoji="1" lang="ja-JP" altLang="en-US"/>
          </a:p>
        </p:txBody>
      </p:sp>
      <p:sp>
        <p:nvSpPr>
          <p:cNvPr id="6" name="フッター プレースホルダ 5"/>
          <p:cNvSpPr>
            <a:spLocks noGrp="1"/>
          </p:cNvSpPr>
          <p:nvPr>
            <p:ph type="ftr" sz="quarter" idx="11"/>
          </p:nvPr>
        </p:nvSpPr>
        <p:spPr/>
        <p:txBody>
          <a:bodyPr/>
          <a:lstStyle/>
          <a:p>
            <a:endParaRPr kumimoji="1" lang="ja-JP" altLang="en-US"/>
          </a:p>
        </p:txBody>
      </p:sp>
      <p:sp>
        <p:nvSpPr>
          <p:cNvPr id="7" name="スライド番号プレースホルダ 6"/>
          <p:cNvSpPr>
            <a:spLocks noGrp="1"/>
          </p:cNvSpPr>
          <p:nvPr>
            <p:ph type="sldNum" sz="quarter" idx="12"/>
          </p:nvPr>
        </p:nvSpPr>
        <p:spPr/>
        <p:txBody>
          <a:bodyPr/>
          <a:lstStyle/>
          <a:p>
            <a:fld id="{D2D8002D-B5B0-4BAC-B1F6-782DDCCE6D9C}" type="slidenum">
              <a:rPr kumimoji="1" lang="ja-JP" altLang="en-US" smtClean="0"/>
              <a:pPr/>
              <a:t>&lt;#&gt;</a:t>
            </a:fld>
            <a:endParaRPr kumimoji="1" lang="ja-JP" altLang="en-US"/>
          </a:p>
        </p:txBody>
      </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タイトル プレースホルダ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r>
              <a:rPr kumimoji="1" lang="ja-JP" altLang="en-US" smtClean="0"/>
              <a:t>マスタ タイトルの書式設定</a:t>
            </a:r>
            <a:endParaRPr kumimoji="1" lang="ja-JP" altLang="en-US"/>
          </a:p>
        </p:txBody>
      </p:sp>
      <p:sp>
        <p:nvSpPr>
          <p:cNvPr id="3" name="テキスト プレースホルダ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a:r>
              <a:rPr kumimoji="1" lang="ja-JP" altLang="en-US" smtClean="0"/>
              <a:t>マスタ テキストの書式設定</a:t>
            </a:r>
          </a:p>
          <a:p>
            <a:pPr lvl="1"/>
            <a:r>
              <a:rPr kumimoji="1" lang="ja-JP" altLang="en-US" smtClean="0"/>
              <a:t>第 </a:t>
            </a:r>
            <a:r>
              <a:rPr kumimoji="1" lang="en-US" altLang="ja-JP" smtClean="0"/>
              <a:t>2 </a:t>
            </a:r>
            <a:r>
              <a:rPr kumimoji="1" lang="ja-JP" altLang="en-US" smtClean="0"/>
              <a:t>レベル</a:t>
            </a:r>
          </a:p>
          <a:p>
            <a:pPr lvl="2"/>
            <a:r>
              <a:rPr kumimoji="1" lang="ja-JP" altLang="en-US" smtClean="0"/>
              <a:t>第 </a:t>
            </a:r>
            <a:r>
              <a:rPr kumimoji="1" lang="en-US" altLang="ja-JP" smtClean="0"/>
              <a:t>3 </a:t>
            </a:r>
            <a:r>
              <a:rPr kumimoji="1" lang="ja-JP" altLang="en-US" smtClean="0"/>
              <a:t>レベル</a:t>
            </a:r>
          </a:p>
          <a:p>
            <a:pPr lvl="3"/>
            <a:r>
              <a:rPr kumimoji="1" lang="ja-JP" altLang="en-US" smtClean="0"/>
              <a:t>第 </a:t>
            </a:r>
            <a:r>
              <a:rPr kumimoji="1" lang="en-US" altLang="ja-JP" smtClean="0"/>
              <a:t>4 </a:t>
            </a:r>
            <a:r>
              <a:rPr kumimoji="1" lang="ja-JP" altLang="en-US" smtClean="0"/>
              <a:t>レベル</a:t>
            </a:r>
          </a:p>
          <a:p>
            <a:pPr lvl="4"/>
            <a:r>
              <a:rPr kumimoji="1" lang="ja-JP" altLang="en-US" smtClean="0"/>
              <a:t>第 </a:t>
            </a:r>
            <a:r>
              <a:rPr kumimoji="1" lang="en-US" altLang="ja-JP" smtClean="0"/>
              <a:t>5 </a:t>
            </a:r>
            <a:r>
              <a:rPr kumimoji="1" lang="ja-JP" altLang="en-US" smtClean="0"/>
              <a:t>レベル</a:t>
            </a:r>
            <a:endParaRPr kumimoji="1" lang="ja-JP" altLang="en-US"/>
          </a:p>
        </p:txBody>
      </p:sp>
      <p:sp>
        <p:nvSpPr>
          <p:cNvPr id="4" name="日付プレースホルダ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E90ED720-0104-4369-84BC-D37694168613}" type="datetimeFigureOut">
              <a:rPr kumimoji="1" lang="ja-JP" altLang="en-US" smtClean="0"/>
              <a:pPr/>
              <a:t>2017/8/22</a:t>
            </a:fld>
            <a:endParaRPr kumimoji="1" lang="ja-JP" altLang="en-US"/>
          </a:p>
        </p:txBody>
      </p:sp>
      <p:sp>
        <p:nvSpPr>
          <p:cNvPr id="5" name="フッター プレースホルダ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kumimoji="1" lang="ja-JP" altLang="en-US"/>
          </a:p>
        </p:txBody>
      </p:sp>
      <p:sp>
        <p:nvSpPr>
          <p:cNvPr id="6" name="スライド番号プレースホルダ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D2D8002D-B5B0-4BAC-B1F6-782DDCCE6D9C}" type="slidenum">
              <a:rPr kumimoji="1" lang="ja-JP" altLang="en-US" smtClean="0"/>
              <a:pPr/>
              <a:t>&lt;#&gt;</a:t>
            </a:fld>
            <a:endParaRPr kumimoji="1" lang="ja-JP" altLang="en-US"/>
          </a:p>
        </p:txBody>
      </p:sp>
    </p:spTree>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Lst>
  <p:txStyles>
    <p:titleStyle>
      <a:lvl1pPr algn="ctr" defTabSz="914400" rtl="0" eaLnBrk="1" latinLnBrk="0" hangingPunct="1">
        <a:spcBef>
          <a:spcPct val="0"/>
        </a:spcBef>
        <a:buNone/>
        <a:defRPr kumimoji="1"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itchFamily="34" charset="0"/>
        <a:buChar char="•"/>
        <a:defRPr kumimoji="1"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kumimoji="1"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kumimoji="1"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p:bodyStyle>
    <p:other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1.xml"/></Relationships>
</file>

<file path=ppt/slides/_rels/slide100.xml.rels><?xml version="1.0" encoding="UTF-8" standalone="yes"?>
<Relationships xmlns="http://schemas.openxmlformats.org/package/2006/relationships"><Relationship Id="rId2" Type="http://schemas.openxmlformats.org/officeDocument/2006/relationships/image" Target="../media/image30.emf"/><Relationship Id="rId1" Type="http://schemas.openxmlformats.org/officeDocument/2006/relationships/slideLayout" Target="../slideLayouts/slideLayout2.xml"/></Relationships>
</file>

<file path=ppt/slides/_rels/slide10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2.xml.rels><?xml version="1.0" encoding="UTF-8" standalone="yes"?>
<Relationships xmlns="http://schemas.openxmlformats.org/package/2006/relationships"><Relationship Id="rId3" Type="http://schemas.openxmlformats.org/officeDocument/2006/relationships/image" Target="../media/image31.png"/><Relationship Id="rId2" Type="http://schemas.openxmlformats.org/officeDocument/2006/relationships/notesSlide" Target="../notesSlides/notesSlide43.xml"/><Relationship Id="rId1" Type="http://schemas.openxmlformats.org/officeDocument/2006/relationships/slideLayout" Target="../slideLayouts/slideLayout7.xml"/><Relationship Id="rId4" Type="http://schemas.openxmlformats.org/officeDocument/2006/relationships/image" Target="../media/image5.png"/></Relationships>
</file>

<file path=ppt/slides/_rels/slide103.xml.rels><?xml version="1.0" encoding="UTF-8" standalone="yes"?>
<Relationships xmlns="http://schemas.openxmlformats.org/package/2006/relationships"><Relationship Id="rId3" Type="http://schemas.openxmlformats.org/officeDocument/2006/relationships/image" Target="../media/image31.png"/><Relationship Id="rId2" Type="http://schemas.openxmlformats.org/officeDocument/2006/relationships/notesSlide" Target="../notesSlides/notesSlide44.xml"/><Relationship Id="rId1" Type="http://schemas.openxmlformats.org/officeDocument/2006/relationships/slideLayout" Target="../slideLayouts/slideLayout7.xml"/><Relationship Id="rId4" Type="http://schemas.openxmlformats.org/officeDocument/2006/relationships/image" Target="../media/image5.png"/></Relationships>
</file>

<file path=ppt/slides/_rels/slide104.xml.rels><?xml version="1.0" encoding="UTF-8" standalone="yes"?>
<Relationships xmlns="http://schemas.openxmlformats.org/package/2006/relationships"><Relationship Id="rId3" Type="http://schemas.openxmlformats.org/officeDocument/2006/relationships/chart" Target="../charts/chart7.xml"/><Relationship Id="rId2" Type="http://schemas.openxmlformats.org/officeDocument/2006/relationships/chart" Target="../charts/chart6.xml"/><Relationship Id="rId1" Type="http://schemas.openxmlformats.org/officeDocument/2006/relationships/slideLayout" Target="../slideLayouts/slideLayout7.xml"/><Relationship Id="rId4" Type="http://schemas.openxmlformats.org/officeDocument/2006/relationships/chart" Target="../charts/chart8.xml"/></Relationships>
</file>

<file path=ppt/slides/_rels/slide105.xml.rels><?xml version="1.0" encoding="UTF-8" standalone="yes"?>
<Relationships xmlns="http://schemas.openxmlformats.org/package/2006/relationships"><Relationship Id="rId3" Type="http://schemas.openxmlformats.org/officeDocument/2006/relationships/chart" Target="../charts/chart10.xml"/><Relationship Id="rId2" Type="http://schemas.openxmlformats.org/officeDocument/2006/relationships/chart" Target="../charts/chart9.xml"/><Relationship Id="rId1" Type="http://schemas.openxmlformats.org/officeDocument/2006/relationships/slideLayout" Target="../slideLayouts/slideLayout7.xml"/></Relationships>
</file>

<file path=ppt/slides/_rels/slide106.xml.rels><?xml version="1.0" encoding="UTF-8" standalone="yes"?>
<Relationships xmlns="http://schemas.openxmlformats.org/package/2006/relationships"><Relationship Id="rId3" Type="http://schemas.openxmlformats.org/officeDocument/2006/relationships/chart" Target="../charts/chart12.xml"/><Relationship Id="rId2" Type="http://schemas.openxmlformats.org/officeDocument/2006/relationships/chart" Target="../charts/chart11.xml"/><Relationship Id="rId1" Type="http://schemas.openxmlformats.org/officeDocument/2006/relationships/slideLayout" Target="../slideLayouts/slideLayout7.xml"/></Relationships>
</file>

<file path=ppt/slides/_rels/slide10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8.xml.rels><?xml version="1.0" encoding="UTF-8" standalone="yes"?>
<Relationships xmlns="http://schemas.openxmlformats.org/package/2006/relationships"><Relationship Id="rId3" Type="http://schemas.openxmlformats.org/officeDocument/2006/relationships/image" Target="../media/image32.png"/><Relationship Id="rId2" Type="http://schemas.openxmlformats.org/officeDocument/2006/relationships/notesSlide" Target="../notesSlides/notesSlide45.xml"/><Relationship Id="rId1" Type="http://schemas.openxmlformats.org/officeDocument/2006/relationships/slideLayout" Target="../slideLayouts/slideLayout7.xml"/><Relationship Id="rId4" Type="http://schemas.openxmlformats.org/officeDocument/2006/relationships/image" Target="../media/image5.png"/></Relationships>
</file>

<file path=ppt/slides/_rels/slide109.xml.rels><?xml version="1.0" encoding="UTF-8" standalone="yes"?>
<Relationships xmlns="http://schemas.openxmlformats.org/package/2006/relationships"><Relationship Id="rId3" Type="http://schemas.openxmlformats.org/officeDocument/2006/relationships/image" Target="../media/image32.png"/><Relationship Id="rId2" Type="http://schemas.openxmlformats.org/officeDocument/2006/relationships/notesSlide" Target="../notesSlides/notesSlide46.xml"/><Relationship Id="rId1" Type="http://schemas.openxmlformats.org/officeDocument/2006/relationships/slideLayout" Target="../slideLayouts/slideLayout7.xml"/><Relationship Id="rId4" Type="http://schemas.openxmlformats.org/officeDocument/2006/relationships/image" Target="../media/image5.png"/></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1.xml"/></Relationships>
</file>

<file path=ppt/slides/_rels/slide110.xml.rels><?xml version="1.0" encoding="UTF-8" standalone="yes"?>
<Relationships xmlns="http://schemas.openxmlformats.org/package/2006/relationships"><Relationship Id="rId3" Type="http://schemas.openxmlformats.org/officeDocument/2006/relationships/chart" Target="../charts/chart14.xml"/><Relationship Id="rId2" Type="http://schemas.openxmlformats.org/officeDocument/2006/relationships/chart" Target="../charts/chart13.xml"/><Relationship Id="rId1" Type="http://schemas.openxmlformats.org/officeDocument/2006/relationships/slideLayout" Target="../slideLayouts/slideLayout7.xml"/><Relationship Id="rId4" Type="http://schemas.openxmlformats.org/officeDocument/2006/relationships/chart" Target="../charts/chart15.xml"/></Relationships>
</file>

<file path=ppt/slides/_rels/slide111.xml.rels><?xml version="1.0" encoding="UTF-8" standalone="yes"?>
<Relationships xmlns="http://schemas.openxmlformats.org/package/2006/relationships"><Relationship Id="rId3" Type="http://schemas.openxmlformats.org/officeDocument/2006/relationships/chart" Target="../charts/chart17.xml"/><Relationship Id="rId2" Type="http://schemas.openxmlformats.org/officeDocument/2006/relationships/chart" Target="../charts/chart16.xml"/><Relationship Id="rId1" Type="http://schemas.openxmlformats.org/officeDocument/2006/relationships/slideLayout" Target="../slideLayouts/slideLayout7.xml"/></Relationships>
</file>

<file path=ppt/slides/_rels/slide112.xml.rels><?xml version="1.0" encoding="UTF-8" standalone="yes"?>
<Relationships xmlns="http://schemas.openxmlformats.org/package/2006/relationships"><Relationship Id="rId3" Type="http://schemas.openxmlformats.org/officeDocument/2006/relationships/chart" Target="../charts/chart19.xml"/><Relationship Id="rId2" Type="http://schemas.openxmlformats.org/officeDocument/2006/relationships/chart" Target="../charts/chart18.xml"/><Relationship Id="rId1" Type="http://schemas.openxmlformats.org/officeDocument/2006/relationships/slideLayout" Target="../slideLayouts/slideLayout7.xml"/></Relationships>
</file>

<file path=ppt/slides/_rels/slide11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14.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notesSlide" Target="../notesSlides/notesSlide47.xml"/><Relationship Id="rId1" Type="http://schemas.openxmlformats.org/officeDocument/2006/relationships/slideLayout" Target="../slideLayouts/slideLayout7.xml"/><Relationship Id="rId4" Type="http://schemas.openxmlformats.org/officeDocument/2006/relationships/image" Target="../media/image5.png"/></Relationships>
</file>

<file path=ppt/slides/_rels/slide115.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notesSlide" Target="../notesSlides/notesSlide48.xml"/><Relationship Id="rId1" Type="http://schemas.openxmlformats.org/officeDocument/2006/relationships/slideLayout" Target="../slideLayouts/slideLayout7.xml"/><Relationship Id="rId4" Type="http://schemas.openxmlformats.org/officeDocument/2006/relationships/image" Target="../media/image5.png"/></Relationships>
</file>

<file path=ppt/slides/_rels/slide116.xml.rels><?xml version="1.0" encoding="UTF-8" standalone="yes"?>
<Relationships xmlns="http://schemas.openxmlformats.org/package/2006/relationships"><Relationship Id="rId3" Type="http://schemas.openxmlformats.org/officeDocument/2006/relationships/chart" Target="../charts/chart21.xml"/><Relationship Id="rId2" Type="http://schemas.openxmlformats.org/officeDocument/2006/relationships/chart" Target="../charts/chart20.xml"/><Relationship Id="rId1" Type="http://schemas.openxmlformats.org/officeDocument/2006/relationships/slideLayout" Target="../slideLayouts/slideLayout7.xml"/><Relationship Id="rId4" Type="http://schemas.openxmlformats.org/officeDocument/2006/relationships/chart" Target="../charts/chart22.xml"/></Relationships>
</file>

<file path=ppt/slides/_rels/slide117.xml.rels><?xml version="1.0" encoding="UTF-8" standalone="yes"?>
<Relationships xmlns="http://schemas.openxmlformats.org/package/2006/relationships"><Relationship Id="rId3" Type="http://schemas.openxmlformats.org/officeDocument/2006/relationships/chart" Target="../charts/chart24.xml"/><Relationship Id="rId2" Type="http://schemas.openxmlformats.org/officeDocument/2006/relationships/chart" Target="../charts/chart23.xml"/><Relationship Id="rId1" Type="http://schemas.openxmlformats.org/officeDocument/2006/relationships/slideLayout" Target="../slideLayouts/slideLayout7.xml"/></Relationships>
</file>

<file path=ppt/slides/_rels/slide118.xml.rels><?xml version="1.0" encoding="UTF-8" standalone="yes"?>
<Relationships xmlns="http://schemas.openxmlformats.org/package/2006/relationships"><Relationship Id="rId3" Type="http://schemas.openxmlformats.org/officeDocument/2006/relationships/chart" Target="../charts/chart26.xml"/><Relationship Id="rId2" Type="http://schemas.openxmlformats.org/officeDocument/2006/relationships/chart" Target="../charts/chart25.xml"/><Relationship Id="rId1" Type="http://schemas.openxmlformats.org/officeDocument/2006/relationships/slideLayout" Target="../slideLayouts/slideLayout7.xml"/></Relationships>
</file>

<file path=ppt/slides/_rels/slide11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2.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7.xml"/><Relationship Id="rId1" Type="http://schemas.openxmlformats.org/officeDocument/2006/relationships/slideLayout" Target="../slideLayouts/slideLayout2.xml"/></Relationships>
</file>

<file path=ppt/slides/_rels/slide120.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notesSlide" Target="../notesSlides/notesSlide49.xml"/><Relationship Id="rId1" Type="http://schemas.openxmlformats.org/officeDocument/2006/relationships/slideLayout" Target="../slideLayouts/slideLayout7.xml"/><Relationship Id="rId4" Type="http://schemas.openxmlformats.org/officeDocument/2006/relationships/image" Target="../media/image5.png"/></Relationships>
</file>

<file path=ppt/slides/_rels/slide121.xml.rels><?xml version="1.0" encoding="UTF-8" standalone="yes"?>
<Relationships xmlns="http://schemas.openxmlformats.org/package/2006/relationships"><Relationship Id="rId3" Type="http://schemas.openxmlformats.org/officeDocument/2006/relationships/chart" Target="../charts/chart28.xml"/><Relationship Id="rId2" Type="http://schemas.openxmlformats.org/officeDocument/2006/relationships/chart" Target="../charts/chart27.xml"/><Relationship Id="rId1" Type="http://schemas.openxmlformats.org/officeDocument/2006/relationships/slideLayout" Target="../slideLayouts/slideLayout7.xml"/><Relationship Id="rId4" Type="http://schemas.openxmlformats.org/officeDocument/2006/relationships/chart" Target="../charts/chart29.xml"/></Relationships>
</file>

<file path=ppt/slides/_rels/slide122.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notesSlide" Target="../notesSlides/notesSlide50.xml"/><Relationship Id="rId1" Type="http://schemas.openxmlformats.org/officeDocument/2006/relationships/slideLayout" Target="../slideLayouts/slideLayout7.xml"/><Relationship Id="rId4" Type="http://schemas.openxmlformats.org/officeDocument/2006/relationships/image" Target="../media/image5.png"/></Relationships>
</file>

<file path=ppt/slides/_rels/slide123.xml.rels><?xml version="1.0" encoding="UTF-8" standalone="yes"?>
<Relationships xmlns="http://schemas.openxmlformats.org/package/2006/relationships"><Relationship Id="rId3" Type="http://schemas.openxmlformats.org/officeDocument/2006/relationships/chart" Target="../charts/chart31.xml"/><Relationship Id="rId2" Type="http://schemas.openxmlformats.org/officeDocument/2006/relationships/chart" Target="../charts/chart30.xml"/><Relationship Id="rId1" Type="http://schemas.openxmlformats.org/officeDocument/2006/relationships/slideLayout" Target="../slideLayouts/slideLayout7.xml"/></Relationships>
</file>

<file path=ppt/slides/_rels/slide124.xml.rels><?xml version="1.0" encoding="UTF-8" standalone="yes"?>
<Relationships xmlns="http://schemas.openxmlformats.org/package/2006/relationships"><Relationship Id="rId3" Type="http://schemas.openxmlformats.org/officeDocument/2006/relationships/chart" Target="../charts/chart33.xml"/><Relationship Id="rId2" Type="http://schemas.openxmlformats.org/officeDocument/2006/relationships/chart" Target="../charts/chart32.xml"/><Relationship Id="rId1" Type="http://schemas.openxmlformats.org/officeDocument/2006/relationships/slideLayout" Target="../slideLayouts/slideLayout7.xml"/></Relationships>
</file>

<file path=ppt/slides/_rels/slide12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26.xml.rels><?xml version="1.0" encoding="UTF-8" standalone="yes"?>
<Relationships xmlns="http://schemas.openxmlformats.org/package/2006/relationships"><Relationship Id="rId3" Type="http://schemas.openxmlformats.org/officeDocument/2006/relationships/image" Target="../media/image35.png"/><Relationship Id="rId2" Type="http://schemas.openxmlformats.org/officeDocument/2006/relationships/notesSlide" Target="../notesSlides/notesSlide51.xml"/><Relationship Id="rId1" Type="http://schemas.openxmlformats.org/officeDocument/2006/relationships/slideLayout" Target="../slideLayouts/slideLayout7.xml"/><Relationship Id="rId4" Type="http://schemas.openxmlformats.org/officeDocument/2006/relationships/image" Target="../media/image5.png"/></Relationships>
</file>

<file path=ppt/slides/_rels/slide127.xml.rels><?xml version="1.0" encoding="UTF-8" standalone="yes"?>
<Relationships xmlns="http://schemas.openxmlformats.org/package/2006/relationships"><Relationship Id="rId3" Type="http://schemas.openxmlformats.org/officeDocument/2006/relationships/image" Target="../media/image35.png"/><Relationship Id="rId2" Type="http://schemas.openxmlformats.org/officeDocument/2006/relationships/notesSlide" Target="../notesSlides/notesSlide52.xml"/><Relationship Id="rId1" Type="http://schemas.openxmlformats.org/officeDocument/2006/relationships/slideLayout" Target="../slideLayouts/slideLayout7.xml"/><Relationship Id="rId4" Type="http://schemas.openxmlformats.org/officeDocument/2006/relationships/image" Target="../media/image5.png"/></Relationships>
</file>

<file path=ppt/slides/_rels/slide128.xml.rels><?xml version="1.0" encoding="UTF-8" standalone="yes"?>
<Relationships xmlns="http://schemas.openxmlformats.org/package/2006/relationships"><Relationship Id="rId3" Type="http://schemas.openxmlformats.org/officeDocument/2006/relationships/chart" Target="../charts/chart35.xml"/><Relationship Id="rId2" Type="http://schemas.openxmlformats.org/officeDocument/2006/relationships/chart" Target="../charts/chart34.xml"/><Relationship Id="rId1" Type="http://schemas.openxmlformats.org/officeDocument/2006/relationships/slideLayout" Target="../slideLayouts/slideLayout7.xml"/><Relationship Id="rId4" Type="http://schemas.openxmlformats.org/officeDocument/2006/relationships/chart" Target="../charts/chart36.xml"/></Relationships>
</file>

<file path=ppt/slides/_rels/slide129.xml.rels><?xml version="1.0" encoding="UTF-8" standalone="yes"?>
<Relationships xmlns="http://schemas.openxmlformats.org/package/2006/relationships"><Relationship Id="rId3" Type="http://schemas.openxmlformats.org/officeDocument/2006/relationships/chart" Target="../charts/chart38.xml"/><Relationship Id="rId2" Type="http://schemas.openxmlformats.org/officeDocument/2006/relationships/chart" Target="../charts/chart37.xml"/><Relationship Id="rId1" Type="http://schemas.openxmlformats.org/officeDocument/2006/relationships/slideLayout" Target="../slideLayouts/slideLayout7.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1.xml"/></Relationships>
</file>

<file path=ppt/slides/_rels/slide130.xml.rels><?xml version="1.0" encoding="UTF-8" standalone="yes"?>
<Relationships xmlns="http://schemas.openxmlformats.org/package/2006/relationships"><Relationship Id="rId3" Type="http://schemas.openxmlformats.org/officeDocument/2006/relationships/chart" Target="../charts/chart40.xml"/><Relationship Id="rId2" Type="http://schemas.openxmlformats.org/officeDocument/2006/relationships/chart" Target="../charts/chart39.xml"/><Relationship Id="rId1" Type="http://schemas.openxmlformats.org/officeDocument/2006/relationships/slideLayout" Target="../slideLayouts/slideLayout7.xml"/></Relationships>
</file>

<file path=ppt/slides/_rels/slide13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32.xml.rels><?xml version="1.0" encoding="UTF-8" standalone="yes"?>
<Relationships xmlns="http://schemas.openxmlformats.org/package/2006/relationships"><Relationship Id="rId3" Type="http://schemas.openxmlformats.org/officeDocument/2006/relationships/image" Target="../media/image36.png"/><Relationship Id="rId2" Type="http://schemas.openxmlformats.org/officeDocument/2006/relationships/notesSlide" Target="../notesSlides/notesSlide53.xml"/><Relationship Id="rId1" Type="http://schemas.openxmlformats.org/officeDocument/2006/relationships/slideLayout" Target="../slideLayouts/slideLayout7.xml"/><Relationship Id="rId4" Type="http://schemas.openxmlformats.org/officeDocument/2006/relationships/image" Target="../media/image5.png"/></Relationships>
</file>

<file path=ppt/slides/_rels/slide133.xml.rels><?xml version="1.0" encoding="UTF-8" standalone="yes"?>
<Relationships xmlns="http://schemas.openxmlformats.org/package/2006/relationships"><Relationship Id="rId3" Type="http://schemas.openxmlformats.org/officeDocument/2006/relationships/image" Target="../media/image36.png"/><Relationship Id="rId2" Type="http://schemas.openxmlformats.org/officeDocument/2006/relationships/notesSlide" Target="../notesSlides/notesSlide54.xml"/><Relationship Id="rId1" Type="http://schemas.openxmlformats.org/officeDocument/2006/relationships/slideLayout" Target="../slideLayouts/slideLayout7.xml"/><Relationship Id="rId4" Type="http://schemas.openxmlformats.org/officeDocument/2006/relationships/image" Target="../media/image5.png"/></Relationships>
</file>

<file path=ppt/slides/_rels/slide134.xml.rels><?xml version="1.0" encoding="UTF-8" standalone="yes"?>
<Relationships xmlns="http://schemas.openxmlformats.org/package/2006/relationships"><Relationship Id="rId3" Type="http://schemas.openxmlformats.org/officeDocument/2006/relationships/chart" Target="../charts/chart42.xml"/><Relationship Id="rId2" Type="http://schemas.openxmlformats.org/officeDocument/2006/relationships/chart" Target="../charts/chart41.xml"/><Relationship Id="rId1" Type="http://schemas.openxmlformats.org/officeDocument/2006/relationships/slideLayout" Target="../slideLayouts/slideLayout7.xml"/><Relationship Id="rId4" Type="http://schemas.openxmlformats.org/officeDocument/2006/relationships/chart" Target="../charts/chart43.xml"/></Relationships>
</file>

<file path=ppt/slides/_rels/slide135.xml.rels><?xml version="1.0" encoding="UTF-8" standalone="yes"?>
<Relationships xmlns="http://schemas.openxmlformats.org/package/2006/relationships"><Relationship Id="rId3" Type="http://schemas.openxmlformats.org/officeDocument/2006/relationships/chart" Target="../charts/chart45.xml"/><Relationship Id="rId2" Type="http://schemas.openxmlformats.org/officeDocument/2006/relationships/chart" Target="../charts/chart44.xml"/><Relationship Id="rId1" Type="http://schemas.openxmlformats.org/officeDocument/2006/relationships/slideLayout" Target="../slideLayouts/slideLayout7.xml"/></Relationships>
</file>

<file path=ppt/slides/_rels/slide136.xml.rels><?xml version="1.0" encoding="UTF-8" standalone="yes"?>
<Relationships xmlns="http://schemas.openxmlformats.org/package/2006/relationships"><Relationship Id="rId3" Type="http://schemas.openxmlformats.org/officeDocument/2006/relationships/chart" Target="../charts/chart47.xml"/><Relationship Id="rId2" Type="http://schemas.openxmlformats.org/officeDocument/2006/relationships/chart" Target="../charts/chart46.xml"/><Relationship Id="rId1" Type="http://schemas.openxmlformats.org/officeDocument/2006/relationships/slideLayout" Target="../slideLayouts/slideLayout7.xml"/></Relationships>
</file>

<file path=ppt/slides/_rels/slide13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38.xml.rels><?xml version="1.0" encoding="UTF-8" standalone="yes"?>
<Relationships xmlns="http://schemas.openxmlformats.org/package/2006/relationships"><Relationship Id="rId3" Type="http://schemas.openxmlformats.org/officeDocument/2006/relationships/image" Target="../media/image37.png"/><Relationship Id="rId2" Type="http://schemas.openxmlformats.org/officeDocument/2006/relationships/notesSlide" Target="../notesSlides/notesSlide55.xml"/><Relationship Id="rId1" Type="http://schemas.openxmlformats.org/officeDocument/2006/relationships/slideLayout" Target="../slideLayouts/slideLayout7.xml"/><Relationship Id="rId4" Type="http://schemas.openxmlformats.org/officeDocument/2006/relationships/image" Target="../media/image5.png"/></Relationships>
</file>

<file path=ppt/slides/_rels/slide139.xml.rels><?xml version="1.0" encoding="UTF-8" standalone="yes"?>
<Relationships xmlns="http://schemas.openxmlformats.org/package/2006/relationships"><Relationship Id="rId3" Type="http://schemas.openxmlformats.org/officeDocument/2006/relationships/image" Target="../media/image37.png"/><Relationship Id="rId2" Type="http://schemas.openxmlformats.org/officeDocument/2006/relationships/notesSlide" Target="../notesSlides/notesSlide56.xml"/><Relationship Id="rId1" Type="http://schemas.openxmlformats.org/officeDocument/2006/relationships/slideLayout" Target="../slideLayouts/slideLayout7.xml"/><Relationship Id="rId4" Type="http://schemas.openxmlformats.org/officeDocument/2006/relationships/image" Target="../media/image5.png"/></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40.xml.rels><?xml version="1.0" encoding="UTF-8" standalone="yes"?>
<Relationships xmlns="http://schemas.openxmlformats.org/package/2006/relationships"><Relationship Id="rId3" Type="http://schemas.openxmlformats.org/officeDocument/2006/relationships/chart" Target="../charts/chart49.xml"/><Relationship Id="rId2" Type="http://schemas.openxmlformats.org/officeDocument/2006/relationships/chart" Target="../charts/chart48.xml"/><Relationship Id="rId1" Type="http://schemas.openxmlformats.org/officeDocument/2006/relationships/slideLayout" Target="../slideLayouts/slideLayout7.xml"/><Relationship Id="rId4" Type="http://schemas.openxmlformats.org/officeDocument/2006/relationships/chart" Target="../charts/chart50.xml"/></Relationships>
</file>

<file path=ppt/slides/_rels/slide141.xml.rels><?xml version="1.0" encoding="UTF-8" standalone="yes"?>
<Relationships xmlns="http://schemas.openxmlformats.org/package/2006/relationships"><Relationship Id="rId3" Type="http://schemas.openxmlformats.org/officeDocument/2006/relationships/chart" Target="../charts/chart52.xml"/><Relationship Id="rId2" Type="http://schemas.openxmlformats.org/officeDocument/2006/relationships/chart" Target="../charts/chart51.xml"/><Relationship Id="rId1" Type="http://schemas.openxmlformats.org/officeDocument/2006/relationships/slideLayout" Target="../slideLayouts/slideLayout7.xml"/></Relationships>
</file>

<file path=ppt/slides/_rels/slide142.xml.rels><?xml version="1.0" encoding="UTF-8" standalone="yes"?>
<Relationships xmlns="http://schemas.openxmlformats.org/package/2006/relationships"><Relationship Id="rId3" Type="http://schemas.openxmlformats.org/officeDocument/2006/relationships/chart" Target="../charts/chart54.xml"/><Relationship Id="rId2" Type="http://schemas.openxmlformats.org/officeDocument/2006/relationships/chart" Target="../charts/chart53.xml"/><Relationship Id="rId1" Type="http://schemas.openxmlformats.org/officeDocument/2006/relationships/slideLayout" Target="../slideLayouts/slideLayout7.xml"/></Relationships>
</file>

<file path=ppt/slides/_rels/slide14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44.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57.xml"/><Relationship Id="rId1" Type="http://schemas.openxmlformats.org/officeDocument/2006/relationships/slideLayout" Target="../slideLayouts/slideLayout7.xml"/><Relationship Id="rId4" Type="http://schemas.openxmlformats.org/officeDocument/2006/relationships/image" Target="../media/image38.png"/></Relationships>
</file>

<file path=ppt/slides/_rels/slide145.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notesSlide" Target="../notesSlides/notesSlide58.xml"/><Relationship Id="rId1" Type="http://schemas.openxmlformats.org/officeDocument/2006/relationships/slideLayout" Target="../slideLayouts/slideLayout7.xml"/><Relationship Id="rId4" Type="http://schemas.openxmlformats.org/officeDocument/2006/relationships/image" Target="../media/image5.png"/></Relationships>
</file>

<file path=ppt/slides/_rels/slide146.xml.rels><?xml version="1.0" encoding="UTF-8" standalone="yes"?>
<Relationships xmlns="http://schemas.openxmlformats.org/package/2006/relationships"><Relationship Id="rId3" Type="http://schemas.openxmlformats.org/officeDocument/2006/relationships/chart" Target="../charts/chart56.xml"/><Relationship Id="rId2" Type="http://schemas.openxmlformats.org/officeDocument/2006/relationships/chart" Target="../charts/chart55.xml"/><Relationship Id="rId1" Type="http://schemas.openxmlformats.org/officeDocument/2006/relationships/slideLayout" Target="../slideLayouts/slideLayout7.xml"/><Relationship Id="rId4" Type="http://schemas.openxmlformats.org/officeDocument/2006/relationships/chart" Target="../charts/chart57.xml"/></Relationships>
</file>

<file path=ppt/slides/_rels/slide147.xml.rels><?xml version="1.0" encoding="UTF-8" standalone="yes"?>
<Relationships xmlns="http://schemas.openxmlformats.org/package/2006/relationships"><Relationship Id="rId3" Type="http://schemas.openxmlformats.org/officeDocument/2006/relationships/chart" Target="../charts/chart59.xml"/><Relationship Id="rId2" Type="http://schemas.openxmlformats.org/officeDocument/2006/relationships/chart" Target="../charts/chart58.xml"/><Relationship Id="rId1" Type="http://schemas.openxmlformats.org/officeDocument/2006/relationships/slideLayout" Target="../slideLayouts/slideLayout7.xml"/></Relationships>
</file>

<file path=ppt/slides/_rels/slide148.xml.rels><?xml version="1.0" encoding="UTF-8" standalone="yes"?>
<Relationships xmlns="http://schemas.openxmlformats.org/package/2006/relationships"><Relationship Id="rId3" Type="http://schemas.openxmlformats.org/officeDocument/2006/relationships/chart" Target="../charts/chart61.xml"/><Relationship Id="rId2" Type="http://schemas.openxmlformats.org/officeDocument/2006/relationships/chart" Target="../charts/chart60.xml"/><Relationship Id="rId1" Type="http://schemas.openxmlformats.org/officeDocument/2006/relationships/slideLayout" Target="../slideLayouts/slideLayout7.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1.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1.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1.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9.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hyperlink" Target="http://www.google.co.jp/url?sa=i&amp;rct=j&amp;q=&amp;esrc=s&amp;source=images&amp;cd=&amp;cad=rja&amp;uact=8&amp;ved=0ahUKEwjc6NXDvOTUAhXMxrwKHUljC88QjRwIBw&amp;url=http://www.irasutoya.com/2016/03/blog-post_88.html&amp;psig=AFQjCNHSbLw3Oh1MBDoPozU8GBR1LYdQEg&amp;ust=1498874362920896" TargetMode="External"/><Relationship Id="rId1" Type="http://schemas.openxmlformats.org/officeDocument/2006/relationships/slideLayout" Target="../slideLayouts/slideLayout1.xml"/><Relationship Id="rId6" Type="http://schemas.openxmlformats.org/officeDocument/2006/relationships/image" Target="../media/image8.png"/><Relationship Id="rId5" Type="http://schemas.openxmlformats.org/officeDocument/2006/relationships/image" Target="../media/image7.png"/><Relationship Id="rId4" Type="http://schemas.openxmlformats.org/officeDocument/2006/relationships/hyperlink" Target="http://www.google.co.jp/url?sa=i&amp;rct=j&amp;q=&amp;esrc=s&amp;source=images&amp;cd=&amp;cad=rja&amp;uact=8&amp;ved=&amp;url=http://kids.wanpug.com/illust18.html&amp;psig=AFQjCNFfHB5yyei_NdBCrfNzi5C7XfG3WA&amp;ust=1498869907838158" TargetMode="Externa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1.xml"/></Relationships>
</file>

<file path=ppt/slides/_rels/slide30.xml.rels><?xml version="1.0" encoding="UTF-8" standalone="yes"?>
<Relationships xmlns="http://schemas.openxmlformats.org/package/2006/relationships"><Relationship Id="rId8" Type="http://schemas.openxmlformats.org/officeDocument/2006/relationships/hyperlink" Target="https://www.google.co.jp/url?sa=i&amp;rct=j&amp;q=&amp;esrc=s&amp;source=images&amp;cd=&amp;cad=rja&amp;uact=8&amp;ved=0ahUKEwiOx7DI7uLUAhXKErwKHbV1DQUQjRwIBw&amp;url=https://sozai-good.com/archives/7241&amp;psig=AFQjCNGuVtQLtfTmUl90FvqN2cVrrqV99g&amp;ust=1498819124650567" TargetMode="External"/><Relationship Id="rId3" Type="http://schemas.openxmlformats.org/officeDocument/2006/relationships/image" Target="../media/image9.png"/><Relationship Id="rId7" Type="http://schemas.openxmlformats.org/officeDocument/2006/relationships/image" Target="../media/image13.png"/><Relationship Id="rId2" Type="http://schemas.openxmlformats.org/officeDocument/2006/relationships/hyperlink" Target="http://iconhoihoi.oops.jp/item/2010/06/45-businessman3-blue.html" TargetMode="External"/><Relationship Id="rId1" Type="http://schemas.openxmlformats.org/officeDocument/2006/relationships/slideLayout" Target="../slideLayouts/slideLayout1.xml"/><Relationship Id="rId6" Type="http://schemas.openxmlformats.org/officeDocument/2006/relationships/image" Target="../media/image12.png"/><Relationship Id="rId5" Type="http://schemas.openxmlformats.org/officeDocument/2006/relationships/image" Target="../media/image11.png"/><Relationship Id="rId10" Type="http://schemas.openxmlformats.org/officeDocument/2006/relationships/image" Target="../media/image15.png"/><Relationship Id="rId4" Type="http://schemas.openxmlformats.org/officeDocument/2006/relationships/image" Target="../media/image10.png"/><Relationship Id="rId9" Type="http://schemas.openxmlformats.org/officeDocument/2006/relationships/image" Target="../media/image14.png"/></Relationships>
</file>

<file path=ppt/slides/_rels/slide31.xml.rels><?xml version="1.0" encoding="UTF-8" standalone="yes"?>
<Relationships xmlns="http://schemas.openxmlformats.org/package/2006/relationships"><Relationship Id="rId8" Type="http://schemas.openxmlformats.org/officeDocument/2006/relationships/image" Target="../media/image16.png"/><Relationship Id="rId3" Type="http://schemas.openxmlformats.org/officeDocument/2006/relationships/image" Target="../media/image12.png"/><Relationship Id="rId7" Type="http://schemas.openxmlformats.org/officeDocument/2006/relationships/hyperlink" Target="http://iconhoihoi.oops.jp/item/2012/06/158-workcar2-green.html" TargetMode="External"/><Relationship Id="rId2" Type="http://schemas.openxmlformats.org/officeDocument/2006/relationships/image" Target="../media/image11.png"/><Relationship Id="rId1" Type="http://schemas.openxmlformats.org/officeDocument/2006/relationships/slideLayout" Target="../slideLayouts/slideLayout1.xml"/><Relationship Id="rId6" Type="http://schemas.openxmlformats.org/officeDocument/2006/relationships/image" Target="../media/image10.png"/><Relationship Id="rId5" Type="http://schemas.openxmlformats.org/officeDocument/2006/relationships/image" Target="../media/image9.png"/><Relationship Id="rId10" Type="http://schemas.openxmlformats.org/officeDocument/2006/relationships/image" Target="../media/image17.png"/><Relationship Id="rId4" Type="http://schemas.openxmlformats.org/officeDocument/2006/relationships/hyperlink" Target="http://iconhoihoi.oops.jp/item/2010/06/45-businessman3-blue.html" TargetMode="External"/><Relationship Id="rId9" Type="http://schemas.openxmlformats.org/officeDocument/2006/relationships/hyperlink" Target="http://iconhoihoi.oops.jp/item/2012/04/152-bike-red.html" TargetMode="External"/></Relationships>
</file>

<file path=ppt/slides/_rels/slide32.xml.rels><?xml version="1.0" encoding="UTF-8" standalone="yes"?>
<Relationships xmlns="http://schemas.openxmlformats.org/package/2006/relationships"><Relationship Id="rId8" Type="http://schemas.openxmlformats.org/officeDocument/2006/relationships/image" Target="../media/image10.png"/><Relationship Id="rId3" Type="http://schemas.openxmlformats.org/officeDocument/2006/relationships/image" Target="../media/image18.png"/><Relationship Id="rId7" Type="http://schemas.openxmlformats.org/officeDocument/2006/relationships/image" Target="../media/image9.png"/><Relationship Id="rId2" Type="http://schemas.openxmlformats.org/officeDocument/2006/relationships/hyperlink" Target="http://www.google.co.jp/url?sa=i&amp;rct=j&amp;q=&amp;esrc=s&amp;source=images&amp;cd=&amp;cad=rja&amp;uact=8&amp;ved=0ahUKEwjq3cGD-OvUAhXEEbwKHUdpDKsQjRwIBw&amp;url=http://illpop.com/png_school/gym_a22.htm&amp;psig=AFQjCNGwQZNKHxvshN6g3gXPgPNv9Pl0Cw&amp;ust=1499130907738929" TargetMode="External"/><Relationship Id="rId1" Type="http://schemas.openxmlformats.org/officeDocument/2006/relationships/slideLayout" Target="../slideLayouts/slideLayout1.xml"/><Relationship Id="rId6" Type="http://schemas.openxmlformats.org/officeDocument/2006/relationships/hyperlink" Target="http://iconhoihoi.oops.jp/item/2010/06/45-businessman3-blue.html" TargetMode="External"/><Relationship Id="rId5" Type="http://schemas.openxmlformats.org/officeDocument/2006/relationships/image" Target="../media/image19.png"/><Relationship Id="rId4" Type="http://schemas.openxmlformats.org/officeDocument/2006/relationships/hyperlink" Target="http://www.google.co.jp/url?sa=i&amp;rct=j&amp;q=&amp;esrc=s&amp;source=images&amp;cd=&amp;cad=rja&amp;uact=8&amp;ved=0ahUKEwiAgeus-OvUAhVHOrwKHWxjD3AQjRwIBw&amp;url=http://www.irasutoya.com/2013/06/blog-post_5280.html&amp;psig=AFQjCNHa-O3x2cRL1mM-Uh6poUA69C0zlg&amp;ust=1499130989113915" TargetMode="External"/></Relationships>
</file>

<file path=ppt/slides/_rels/slide33.xml.rels><?xml version="1.0" encoding="UTF-8" standalone="yes"?>
<Relationships xmlns="http://schemas.openxmlformats.org/package/2006/relationships"><Relationship Id="rId8" Type="http://schemas.openxmlformats.org/officeDocument/2006/relationships/image" Target="../media/image21.jpeg"/><Relationship Id="rId13" Type="http://schemas.openxmlformats.org/officeDocument/2006/relationships/image" Target="../media/image23.png"/><Relationship Id="rId3" Type="http://schemas.openxmlformats.org/officeDocument/2006/relationships/image" Target="../media/image9.png"/><Relationship Id="rId7" Type="http://schemas.openxmlformats.org/officeDocument/2006/relationships/hyperlink" Target="http://www.google.co.jp/url?sa=i&amp;rct=j&amp;q=&amp;esrc=s&amp;source=images&amp;cd=&amp;cad=rja&amp;uact=8&amp;ved=0ahUKEwid0Li8xpbVAhVQhbwKHSuVDqUQjRwIBw&amp;url=http://sozaic.com/tag/%E5%BB%BA%E7%89%A9/&amp;psig=AFQjCNGDB1rzvsI4GF3qyDhJCXMwXIaCFw&amp;ust=1500595069628161" TargetMode="External"/><Relationship Id="rId12" Type="http://schemas.openxmlformats.org/officeDocument/2006/relationships/hyperlink" Target="http://www.google.co.jp/url?sa=i&amp;rct=j&amp;q=&amp;esrc=s&amp;source=images&amp;cd=&amp;cad=rja&amp;uact=8&amp;ved=&amp;url=http://icooon-mono.com/10877-%E3%82%BF%E3%82%AF%E3%82%B7%E3%83%BC%E3%81%AE%E7%84%A1%E6%96%99%E3%82%A2%E3%82%A4%E3%82%B3%E3%83%B32/&amp;psig=AFQjCNFkVXwR8nge07sZwJ6pxii0Z0zfjQ&amp;ust=1500603729355738" TargetMode="External"/><Relationship Id="rId2" Type="http://schemas.openxmlformats.org/officeDocument/2006/relationships/hyperlink" Target="http://iconhoihoi.oops.jp/item/2010/06/45-businessman3-blue.html" TargetMode="External"/><Relationship Id="rId1" Type="http://schemas.openxmlformats.org/officeDocument/2006/relationships/slideLayout" Target="../slideLayouts/slideLayout1.xml"/><Relationship Id="rId6" Type="http://schemas.openxmlformats.org/officeDocument/2006/relationships/image" Target="../media/image20.jpeg"/><Relationship Id="rId11" Type="http://schemas.openxmlformats.org/officeDocument/2006/relationships/image" Target="../media/image22.png"/><Relationship Id="rId5" Type="http://schemas.openxmlformats.org/officeDocument/2006/relationships/hyperlink" Target="https://www.google.co.jp/imgres?imgurl=http://www.sozai-bank.com/illust/medical/hospital1.png&amp;imgrefurl=http://www.sozai-bank.com/dl/medical/hospital1.html&amp;docid=0UPxY2IYRhUFLM&amp;tbnid=X59hu3lNVAESaM:&amp;vet=10ahUKEwjwypPlsZXVAhWmsFQKHSGqB8IQMwhDKBQwFA..i&amp;w=394&amp;h=284&amp;bih=673&amp;biw=1364&amp;q=%E3%82%A4%E3%83%A9%E3%82%B9%E3%83%88%20%E7%97%85%E9%99%A2&amp;ved=0ahUKEwjwypPlsZXVAhWmsFQKHSGqB8IQMwhDKBQwFA&amp;iact=mrc&amp;uact=8" TargetMode="External"/><Relationship Id="rId15" Type="http://schemas.openxmlformats.org/officeDocument/2006/relationships/image" Target="../media/image24.png"/><Relationship Id="rId10" Type="http://schemas.openxmlformats.org/officeDocument/2006/relationships/hyperlink" Target="https://www.google.co.jp/imgres?imgurl=https://www.silhouette-illust.com/wp-content/uploads/2016/09/10837-300x300.jpg&amp;imgrefurl=https://www.silhouette-illust.com/illust/10837&amp;docid=TexF3tHwGQDBwM&amp;tbnid=KfmzQt_uH2ZbMM:&amp;vet=10ahUKEwi2z56C3pLVAhWGyLwKHXyOAuoQMwiJAShaMFo..i&amp;w=300&amp;h=300&amp;noj=1&amp;bih=673&amp;biw=1364&amp;q=%E3%82%A4%E3%83%A9%E3%82%B9%E3%83%88%20%E3%83%90%E3%82%B9&amp;ved=0ahUKEwi2z56C3pLVAhWGyLwKHXyOAuoQMwiJAShaMFo&amp;iact=mrc&amp;uact=8" TargetMode="External"/><Relationship Id="rId4" Type="http://schemas.openxmlformats.org/officeDocument/2006/relationships/image" Target="../media/image10.png"/><Relationship Id="rId9" Type="http://schemas.openxmlformats.org/officeDocument/2006/relationships/image" Target="../media/image11.png"/><Relationship Id="rId14" Type="http://schemas.openxmlformats.org/officeDocument/2006/relationships/hyperlink" Target="http://www.google.co.jp/url?sa=i&amp;rct=j&amp;q=&amp;esrc=s&amp;source=images&amp;cd=&amp;cad=rja&amp;uact=8&amp;ved=0ahUKEwjgqfGoj5XVAhWHi1QKHXnAD1YQjRwIBw&amp;url=http://gahag.net/tag/%E5%85%AC%E5%9C%92/&amp;psig=AFQjCNFOn-bdg48gCxVQ__r9aESwHVaV0A&amp;ust=1500545853664538" TargetMode="Externa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5.xml.rels><?xml version="1.0" encoding="UTF-8" standalone="yes"?>
<Relationships xmlns="http://schemas.openxmlformats.org/package/2006/relationships"><Relationship Id="rId3" Type="http://schemas.openxmlformats.org/officeDocument/2006/relationships/image" Target="../media/image25.jpeg"/><Relationship Id="rId2" Type="http://schemas.openxmlformats.org/officeDocument/2006/relationships/hyperlink" Target="https://www.google.co.jp/imgres?imgurl=http://www.sashienomori.com/110504_2/lady_counter.gif&amp;imgrefurl=http://www.sashienomori.com/japanese/life1.html&amp;docid=UOaNlaehYfgaKM&amp;tbnid=GRBTxYn5cdSz-M:&amp;vet=10ahUKEwiQxZzczIDVAhWBwLwKHYHoCqYQMwh2KEcwRw..i&amp;w=380&amp;h=284&amp;bih=673&amp;biw=1364&amp;q=%E3%82%A4%E3%83%A9%E3%82%B9%E3%83%88%20%E5%8F%97%E4%BB%98&amp;ved=0ahUKEwiQxZzczIDVAhWBwLwKHYHoCqYQMwh2KEcwRw&amp;iact=mrc&amp;uact=8" TargetMode="External"/><Relationship Id="rId1" Type="http://schemas.openxmlformats.org/officeDocument/2006/relationships/slideLayout" Target="../slideLayouts/slideLayout2.xml"/><Relationship Id="rId5" Type="http://schemas.openxmlformats.org/officeDocument/2006/relationships/image" Target="../media/image26.jpeg"/><Relationship Id="rId4" Type="http://schemas.openxmlformats.org/officeDocument/2006/relationships/hyperlink" Target="https://www.google.co.jp/imgres?imgurl=http://1.bp.blogspot.com/-CFy45WnKsbo/VozfKF7b1iI/AAAAAAAA2hU/8_0PGW7DUYM/s800/kaisya_uketsuke_man.png&amp;imgrefurl=http://www.irasutoya.com/2016/01/blog-post_297.html&amp;docid=cgOjX-eVXjNp-M&amp;tbnid=s6aWcDqYHQ8DQM:&amp;vet=10ahUKEwiQxZzczIDVAhWBwLwKHYHoCqYQMwhPKCAwIA..i&amp;w=732&amp;h=800&amp;bih=673&amp;biw=1364&amp;q=%E3%82%A4%E3%83%A9%E3%82%B9%E3%83%88%20%E5%8F%97%E4%BB%98&amp;ved=0ahUKEwiQxZzczIDVAhWBwLwKHYHoCqYQMwhPKCAwIA&amp;iact=mrc&amp;uact=8" TargetMode="Externa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7.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1.xm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0.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2.xml"/></Relationships>
</file>

<file path=ppt/slides/_rels/slide41.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2.xml"/></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3.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2.xml"/></Relationships>
</file>

<file path=ppt/slides/_rels/slide44.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2.xml"/></Relationships>
</file>

<file path=ppt/slides/_rels/slide45.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2.xml"/></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9.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2.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0.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2.xml"/></Relationships>
</file>

<file path=ppt/slides/_rels/slide51.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1.xml"/></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4.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2.xml"/></Relationships>
</file>

<file path=ppt/slides/_rels/slide55.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2.xml"/></Relationships>
</file>

<file path=ppt/slides/_rels/slide56.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2.xml"/></Relationships>
</file>

<file path=ppt/slides/_rels/slide57.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2.xml"/></Relationships>
</file>

<file path=ppt/slides/_rels/slide58.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2.xml"/></Relationships>
</file>

<file path=ppt/slides/_rels/slide59.xml.rels><?xml version="1.0" encoding="UTF-8" standalone="yes"?>
<Relationships xmlns="http://schemas.openxmlformats.org/package/2006/relationships"><Relationship Id="rId3" Type="http://schemas.openxmlformats.org/officeDocument/2006/relationships/chart" Target="../charts/chart1.xml"/><Relationship Id="rId7" Type="http://schemas.openxmlformats.org/officeDocument/2006/relationships/chart" Target="../charts/chart5.xml"/><Relationship Id="rId2" Type="http://schemas.openxmlformats.org/officeDocument/2006/relationships/notesSlide" Target="../notesSlides/notesSlide26.xml"/><Relationship Id="rId1" Type="http://schemas.openxmlformats.org/officeDocument/2006/relationships/slideLayout" Target="../slideLayouts/slideLayout2.xml"/><Relationship Id="rId6" Type="http://schemas.openxmlformats.org/officeDocument/2006/relationships/chart" Target="../charts/chart4.xml"/><Relationship Id="rId5" Type="http://schemas.openxmlformats.org/officeDocument/2006/relationships/chart" Target="../charts/chart3.xml"/><Relationship Id="rId4" Type="http://schemas.openxmlformats.org/officeDocument/2006/relationships/chart" Target="../charts/chart2.xm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1.xml"/></Relationships>
</file>

<file path=ppt/slides/_rels/slide6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5.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1.xml"/></Relationships>
</file>

<file path=ppt/slides/_rels/slide6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6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69.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1.xml"/></Relationships>
</file>

<file path=ppt/slides/_rels/slide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Layout" Target="../slideLayouts/slideLayout7.xml"/></Relationships>
</file>

<file path=ppt/slides/_rels/slide7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2.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2.xml"/></Relationships>
</file>

<file path=ppt/slides/_rels/slide73.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2.xml"/></Relationships>
</file>

<file path=ppt/slides/_rels/slide74.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2.xml"/></Relationships>
</file>

<file path=ppt/slides/_rels/slide75.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2.xml"/></Relationships>
</file>

<file path=ppt/slides/_rels/slide7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9.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2.xml"/></Relationships>
</file>

<file path=ppt/slides/_rels/slide8.xml.rels><?xml version="1.0" encoding="UTF-8" standalone="yes"?>
<Relationships xmlns="http://schemas.openxmlformats.org/package/2006/relationships"><Relationship Id="rId3" Type="http://schemas.openxmlformats.org/officeDocument/2006/relationships/image" Target="../media/image4.emf"/><Relationship Id="rId2" Type="http://schemas.openxmlformats.org/officeDocument/2006/relationships/image" Target="../media/image3.emf"/><Relationship Id="rId1" Type="http://schemas.openxmlformats.org/officeDocument/2006/relationships/slideLayout" Target="../slideLayouts/slideLayout7.xml"/></Relationships>
</file>

<file path=ppt/slides/_rels/slide8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1.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1.xml"/></Relationships>
</file>

<file path=ppt/slides/_rels/slide8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4.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2.xml"/></Relationships>
</file>

<file path=ppt/slides/_rels/slide85.xml.rels><?xml version="1.0" encoding="UTF-8" standalone="yes"?>
<Relationships xmlns="http://schemas.openxmlformats.org/package/2006/relationships"><Relationship Id="rId2" Type="http://schemas.openxmlformats.org/officeDocument/2006/relationships/notesSlide" Target="../notesSlides/notesSlide36.xml"/><Relationship Id="rId1" Type="http://schemas.openxmlformats.org/officeDocument/2006/relationships/slideLayout" Target="../slideLayouts/slideLayout2.xml"/></Relationships>
</file>

<file path=ppt/slides/_rels/slide86.xml.rels><?xml version="1.0" encoding="UTF-8" standalone="yes"?>
<Relationships xmlns="http://schemas.openxmlformats.org/package/2006/relationships"><Relationship Id="rId2" Type="http://schemas.openxmlformats.org/officeDocument/2006/relationships/notesSlide" Target="../notesSlides/notesSlide37.xml"/><Relationship Id="rId1" Type="http://schemas.openxmlformats.org/officeDocument/2006/relationships/slideLayout" Target="../slideLayouts/slideLayout2.xml"/></Relationships>
</file>

<file path=ppt/slides/_rels/slide87.xml.rels><?xml version="1.0" encoding="UTF-8" standalone="yes"?>
<Relationships xmlns="http://schemas.openxmlformats.org/package/2006/relationships"><Relationship Id="rId2" Type="http://schemas.openxmlformats.org/officeDocument/2006/relationships/notesSlide" Target="../notesSlides/notesSlide38.xml"/><Relationship Id="rId1" Type="http://schemas.openxmlformats.org/officeDocument/2006/relationships/slideLayout" Target="../slideLayouts/slideLayout2.xml"/></Relationships>
</file>

<file path=ppt/slides/_rels/slide88.xml.rels><?xml version="1.0" encoding="UTF-8" standalone="yes"?>
<Relationships xmlns="http://schemas.openxmlformats.org/package/2006/relationships"><Relationship Id="rId2" Type="http://schemas.openxmlformats.org/officeDocument/2006/relationships/notesSlide" Target="../notesSlides/notesSlide39.xml"/><Relationship Id="rId1" Type="http://schemas.openxmlformats.org/officeDocument/2006/relationships/slideLayout" Target="../slideLayouts/slideLayout2.xml"/></Relationships>
</file>

<file path=ppt/slides/_rels/slide89.xml.rels><?xml version="1.0" encoding="UTF-8" standalone="yes"?>
<Relationships xmlns="http://schemas.openxmlformats.org/package/2006/relationships"><Relationship Id="rId2" Type="http://schemas.openxmlformats.org/officeDocument/2006/relationships/notesSlide" Target="../notesSlides/notesSlide40.xml"/><Relationship Id="rId1" Type="http://schemas.openxmlformats.org/officeDocument/2006/relationships/slideLayout" Target="../slideLayouts/slideLayout1.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1.xml"/></Relationships>
</file>

<file path=ppt/slides/_rels/slide9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2.xml.rels><?xml version="1.0" encoding="UTF-8" standalone="yes"?>
<Relationships xmlns="http://schemas.openxmlformats.org/package/2006/relationships"><Relationship Id="rId2" Type="http://schemas.openxmlformats.org/officeDocument/2006/relationships/notesSlide" Target="../notesSlides/notesSlide41.xml"/><Relationship Id="rId1" Type="http://schemas.openxmlformats.org/officeDocument/2006/relationships/slideLayout" Target="../slideLayouts/slideLayout2.xml"/></Relationships>
</file>

<file path=ppt/slides/_rels/slide93.xml.rels><?xml version="1.0" encoding="UTF-8" standalone="yes"?>
<Relationships xmlns="http://schemas.openxmlformats.org/package/2006/relationships"><Relationship Id="rId2" Type="http://schemas.openxmlformats.org/officeDocument/2006/relationships/notesSlide" Target="../notesSlides/notesSlide42.xml"/><Relationship Id="rId1" Type="http://schemas.openxmlformats.org/officeDocument/2006/relationships/slideLayout" Target="../slideLayouts/slideLayout2.xml"/></Relationships>
</file>

<file path=ppt/slides/_rels/slide9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9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97.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27.emf"/><Relationship Id="rId1" Type="http://schemas.openxmlformats.org/officeDocument/2006/relationships/slideLayout" Target="../slideLayouts/slideLayout1.xml"/></Relationships>
</file>

<file path=ppt/slides/_rels/slide98.xml.rels><?xml version="1.0" encoding="UTF-8" standalone="yes"?>
<Relationships xmlns="http://schemas.openxmlformats.org/package/2006/relationships"><Relationship Id="rId2" Type="http://schemas.openxmlformats.org/officeDocument/2006/relationships/image" Target="../media/image28.emf"/><Relationship Id="rId1" Type="http://schemas.openxmlformats.org/officeDocument/2006/relationships/slideLayout" Target="../slideLayouts/slideLayout2.xml"/></Relationships>
</file>

<file path=ppt/slides/_rels/slide99.xml.rels><?xml version="1.0" encoding="UTF-8" standalone="yes"?>
<Relationships xmlns="http://schemas.openxmlformats.org/package/2006/relationships"><Relationship Id="rId2" Type="http://schemas.openxmlformats.org/officeDocument/2006/relationships/image" Target="../media/image29.emf"/><Relationship Id="rId1" Type="http://schemas.openxmlformats.org/officeDocument/2006/relationships/slideLayout" Target="../slideLayouts/slideLayout2.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サブタイトル 2"/>
          <p:cNvSpPr txBox="1">
            <a:spLocks/>
          </p:cNvSpPr>
          <p:nvPr/>
        </p:nvSpPr>
        <p:spPr>
          <a:xfrm>
            <a:off x="0" y="5076825"/>
            <a:ext cx="9144000" cy="1203920"/>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kumimoji="1"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kumimoji="1"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kumimoji="1"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indent="0" algn="ctr">
              <a:buFont typeface="Arial" pitchFamily="34" charset="0"/>
              <a:buNone/>
            </a:pPr>
            <a:r>
              <a:rPr lang="ja-JP" altLang="en-US" sz="2800" dirty="0" smtClean="0">
                <a:solidFill>
                  <a:prstClr val="black"/>
                </a:solidFill>
              </a:rPr>
              <a:t>平成＊年</a:t>
            </a:r>
            <a:r>
              <a:rPr lang="ja-JP" altLang="en-US" sz="2800" dirty="0">
                <a:solidFill>
                  <a:prstClr val="black"/>
                </a:solidFill>
              </a:rPr>
              <a:t>＊</a:t>
            </a:r>
            <a:r>
              <a:rPr lang="ja-JP" altLang="en-US" sz="2800" dirty="0" smtClean="0">
                <a:solidFill>
                  <a:prstClr val="black"/>
                </a:solidFill>
              </a:rPr>
              <a:t>月</a:t>
            </a:r>
            <a:r>
              <a:rPr lang="ja-JP" altLang="en-US" sz="2800" dirty="0">
                <a:solidFill>
                  <a:prstClr val="black"/>
                </a:solidFill>
              </a:rPr>
              <a:t>＊</a:t>
            </a:r>
            <a:r>
              <a:rPr lang="ja-JP" altLang="en-US" sz="2800" dirty="0" smtClean="0">
                <a:solidFill>
                  <a:prstClr val="black"/>
                </a:solidFill>
              </a:rPr>
              <a:t>日</a:t>
            </a:r>
            <a:endParaRPr lang="en-US" altLang="ja-JP" sz="2800" dirty="0" smtClean="0">
              <a:solidFill>
                <a:prstClr val="black"/>
              </a:solidFill>
            </a:endParaRPr>
          </a:p>
          <a:p>
            <a:pPr marL="0" indent="0" algn="ctr">
              <a:buFont typeface="Arial" pitchFamily="34" charset="0"/>
              <a:buNone/>
            </a:pPr>
            <a:endParaRPr lang="en-US" altLang="ja-JP" sz="800" dirty="0" smtClean="0">
              <a:solidFill>
                <a:prstClr val="black"/>
              </a:solidFill>
            </a:endParaRPr>
          </a:p>
          <a:p>
            <a:pPr marL="0" indent="0" algn="ctr">
              <a:buFont typeface="Arial" pitchFamily="34" charset="0"/>
              <a:buNone/>
            </a:pPr>
            <a:r>
              <a:rPr lang="ja-JP" altLang="en-US" sz="2400" dirty="0" smtClean="0">
                <a:solidFill>
                  <a:prstClr val="black"/>
                </a:solidFill>
              </a:rPr>
              <a:t>副首都推進局</a:t>
            </a:r>
            <a:endParaRPr lang="en-US" altLang="ja-JP" sz="2400" dirty="0" smtClean="0">
              <a:solidFill>
                <a:prstClr val="black"/>
              </a:solidFill>
            </a:endParaRPr>
          </a:p>
        </p:txBody>
      </p:sp>
      <p:sp>
        <p:nvSpPr>
          <p:cNvPr id="5" name="タイトル 1"/>
          <p:cNvSpPr txBox="1">
            <a:spLocks/>
          </p:cNvSpPr>
          <p:nvPr/>
        </p:nvSpPr>
        <p:spPr>
          <a:xfrm>
            <a:off x="0" y="2204864"/>
            <a:ext cx="9144000" cy="1747961"/>
          </a:xfrm>
          <a:prstGeom prst="rect">
            <a:avLst/>
          </a:prstGeom>
        </p:spPr>
        <p:txBody>
          <a:bodyPr anchor="ct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a:defRPr/>
            </a:pPr>
            <a:r>
              <a:rPr lang="ja-JP" altLang="en-US" sz="4000" dirty="0" smtClean="0">
                <a:solidFill>
                  <a:prstClr val="black"/>
                </a:solidFill>
                <a:latin typeface="メイリオ" pitchFamily="50" charset="-128"/>
                <a:ea typeface="メイリオ" pitchFamily="50" charset="-128"/>
                <a:cs typeface="メイリオ" pitchFamily="50" charset="-128"/>
              </a:rPr>
              <a:t>　　　　　　</a:t>
            </a:r>
            <a:r>
              <a:rPr lang="ja-JP" altLang="en-US" sz="4000" dirty="0" smtClean="0">
                <a:solidFill>
                  <a:srgbClr val="FF0000"/>
                </a:solidFill>
                <a:latin typeface="メイリオ" pitchFamily="50" charset="-128"/>
                <a:ea typeface="メイリオ" pitchFamily="50" charset="-128"/>
                <a:cs typeface="メイリオ" pitchFamily="50" charset="-128"/>
              </a:rPr>
              <a:t>　　　　　</a:t>
            </a:r>
            <a:r>
              <a:rPr lang="ja-JP" altLang="en-US" sz="4000" dirty="0" smtClean="0">
                <a:solidFill>
                  <a:prstClr val="black"/>
                </a:solidFill>
                <a:latin typeface="メイリオ" pitchFamily="50" charset="-128"/>
                <a:ea typeface="メイリオ" pitchFamily="50" charset="-128"/>
                <a:cs typeface="メイリオ" pitchFamily="50" charset="-128"/>
              </a:rPr>
              <a:t>　　　　　　　</a:t>
            </a:r>
            <a:r>
              <a:rPr lang="en-US" altLang="ja-JP" sz="3600" dirty="0" smtClean="0">
                <a:solidFill>
                  <a:prstClr val="black"/>
                </a:solidFill>
                <a:latin typeface="メイリオ" pitchFamily="50" charset="-128"/>
                <a:ea typeface="メイリオ" pitchFamily="50" charset="-128"/>
                <a:cs typeface="メイリオ" pitchFamily="50" charset="-128"/>
              </a:rPr>
              <a:t/>
            </a:r>
            <a:br>
              <a:rPr lang="en-US" altLang="ja-JP" sz="3600" dirty="0" smtClean="0">
                <a:solidFill>
                  <a:prstClr val="black"/>
                </a:solidFill>
                <a:latin typeface="メイリオ" pitchFamily="50" charset="-128"/>
                <a:ea typeface="メイリオ" pitchFamily="50" charset="-128"/>
                <a:cs typeface="メイリオ" pitchFamily="50" charset="-128"/>
              </a:rPr>
            </a:br>
            <a:r>
              <a:rPr lang="ja-JP" altLang="en-US" sz="3600" dirty="0" smtClean="0">
                <a:solidFill>
                  <a:prstClr val="black"/>
                </a:solidFill>
                <a:latin typeface="メイリオ" pitchFamily="50" charset="-128"/>
                <a:ea typeface="メイリオ" pitchFamily="50" charset="-128"/>
                <a:cs typeface="メイリオ" pitchFamily="50" charset="-128"/>
              </a:rPr>
              <a:t>　</a:t>
            </a:r>
            <a:endParaRPr lang="en-US" altLang="ja-JP" sz="3600" dirty="0" smtClean="0">
              <a:solidFill>
                <a:prstClr val="black"/>
              </a:solidFill>
              <a:latin typeface="メイリオ" pitchFamily="50" charset="-128"/>
              <a:ea typeface="メイリオ" pitchFamily="50" charset="-128"/>
              <a:cs typeface="メイリオ" pitchFamily="50" charset="-128"/>
            </a:endParaRPr>
          </a:p>
          <a:p>
            <a:pPr>
              <a:defRPr/>
            </a:pPr>
            <a:r>
              <a:rPr lang="en-US" altLang="ja-JP" sz="3600" dirty="0" smtClean="0">
                <a:solidFill>
                  <a:prstClr val="black"/>
                </a:solidFill>
                <a:latin typeface="メイリオ" pitchFamily="50" charset="-128"/>
                <a:ea typeface="メイリオ" pitchFamily="50" charset="-128"/>
                <a:cs typeface="メイリオ" pitchFamily="50" charset="-128"/>
              </a:rPr>
              <a:t> </a:t>
            </a:r>
            <a:r>
              <a:rPr lang="ja-JP" altLang="en-US" sz="3600" dirty="0" smtClean="0">
                <a:solidFill>
                  <a:prstClr val="black"/>
                </a:solidFill>
                <a:latin typeface="メイリオ" pitchFamily="50" charset="-128"/>
                <a:ea typeface="メイリオ" pitchFamily="50" charset="-128"/>
                <a:cs typeface="メイリオ" pitchFamily="50" charset="-128"/>
              </a:rPr>
              <a:t>総合区素案</a:t>
            </a:r>
            <a:endParaRPr lang="en-US" altLang="ja-JP" sz="3600" dirty="0" smtClean="0">
              <a:solidFill>
                <a:prstClr val="black"/>
              </a:solidFill>
              <a:latin typeface="メイリオ" pitchFamily="50" charset="-128"/>
              <a:ea typeface="メイリオ" pitchFamily="50" charset="-128"/>
              <a:cs typeface="メイリオ" pitchFamily="50" charset="-128"/>
            </a:endParaRPr>
          </a:p>
          <a:p>
            <a:pPr>
              <a:defRPr/>
            </a:pPr>
            <a:r>
              <a:rPr lang="en-US" altLang="ja-JP" sz="2800" dirty="0" smtClean="0">
                <a:solidFill>
                  <a:prstClr val="black"/>
                </a:solidFill>
                <a:latin typeface="メイリオ" pitchFamily="50" charset="-128"/>
                <a:ea typeface="メイリオ" pitchFamily="50" charset="-128"/>
                <a:cs typeface="メイリオ" pitchFamily="50" charset="-128"/>
              </a:rPr>
              <a:t>【</a:t>
            </a:r>
            <a:r>
              <a:rPr lang="ja-JP" altLang="en-US" sz="2800" dirty="0" smtClean="0">
                <a:solidFill>
                  <a:prstClr val="black"/>
                </a:solidFill>
                <a:latin typeface="メイリオ" pitchFamily="50" charset="-128"/>
                <a:ea typeface="メイリオ" pitchFamily="50" charset="-128"/>
                <a:cs typeface="メイリオ" pitchFamily="50" charset="-128"/>
              </a:rPr>
              <a:t>各論</a:t>
            </a:r>
            <a:r>
              <a:rPr lang="en-US" altLang="ja-JP" sz="2800" dirty="0" smtClean="0">
                <a:solidFill>
                  <a:prstClr val="black"/>
                </a:solidFill>
                <a:latin typeface="メイリオ" pitchFamily="50" charset="-128"/>
                <a:ea typeface="メイリオ" pitchFamily="50" charset="-128"/>
                <a:cs typeface="メイリオ" pitchFamily="50" charset="-128"/>
              </a:rPr>
              <a:t>】</a:t>
            </a:r>
          </a:p>
          <a:p>
            <a:pPr>
              <a:defRPr/>
            </a:pPr>
            <a:endParaRPr lang="en-US" altLang="ja-JP" sz="3600" dirty="0" smtClean="0">
              <a:solidFill>
                <a:prstClr val="black"/>
              </a:solidFill>
              <a:latin typeface="メイリオ" pitchFamily="50" charset="-128"/>
              <a:ea typeface="メイリオ" pitchFamily="50" charset="-128"/>
              <a:cs typeface="メイリオ" pitchFamily="50" charset="-128"/>
            </a:endParaRPr>
          </a:p>
          <a:p>
            <a:pPr algn="l">
              <a:defRPr/>
            </a:pPr>
            <a:r>
              <a:rPr lang="ja-JP" altLang="en-US" sz="2600" dirty="0" smtClean="0">
                <a:solidFill>
                  <a:prstClr val="black"/>
                </a:solidFill>
                <a:latin typeface="メイリオ" pitchFamily="50" charset="-128"/>
                <a:ea typeface="メイリオ" pitchFamily="50" charset="-128"/>
                <a:cs typeface="メイリオ" pitchFamily="50" charset="-128"/>
              </a:rPr>
              <a:t>　　　　　</a:t>
            </a:r>
            <a:endParaRPr lang="ja-JP" altLang="en-US" sz="2600" dirty="0">
              <a:solidFill>
                <a:prstClr val="black"/>
              </a:solidFill>
              <a:latin typeface="メイリオ" pitchFamily="50" charset="-128"/>
              <a:ea typeface="メイリオ" pitchFamily="50" charset="-128"/>
              <a:cs typeface="メイリオ" pitchFamily="50" charset="-128"/>
            </a:endParaRPr>
          </a:p>
        </p:txBody>
      </p:sp>
    </p:spTree>
    <p:extLst>
      <p:ext uri="{BB962C8B-B14F-4D97-AF65-F5344CB8AC3E}">
        <p14:creationId xmlns="" xmlns:p14="http://schemas.microsoft.com/office/powerpoint/2010/main" val="2223458444"/>
      </p:ext>
    </p:extLst>
  </p:cSld>
  <p:clrMapOvr>
    <a:masterClrMapping/>
  </p:clrMapOvr>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正方形/長方形 14"/>
          <p:cNvSpPr/>
          <p:nvPr/>
        </p:nvSpPr>
        <p:spPr bwMode="auto">
          <a:xfrm>
            <a:off x="251520" y="834876"/>
            <a:ext cx="8558650" cy="2517924"/>
          </a:xfrm>
          <a:prstGeom prst="rect">
            <a:avLst/>
          </a:prstGeom>
          <a:solidFill>
            <a:schemeClr val="accent6">
              <a:lumMod val="40000"/>
              <a:lumOff val="60000"/>
            </a:schemeClr>
          </a:solidFill>
          <a:ln>
            <a:noFill/>
          </a:ln>
          <a:effectLst/>
          <a:extLst>
            <a:ext uri="{91240B29-F687-4F45-9708-019B960494DF}">
              <a14:hiddenLine xmlns="" xmlns:a14="http://schemas.microsoft.com/office/drawing/2010/main" w="9525" algn="ctr">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rtlCol="0" anchor="ctr"/>
          <a:lstStyle/>
          <a:p>
            <a:pPr algn="ctr"/>
            <a:endParaRPr lang="ja-JP" altLang="en-US" sz="1400" b="1"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12" name="スライド番号プレースホルダー 2"/>
          <p:cNvSpPr txBox="1">
            <a:spLocks/>
          </p:cNvSpPr>
          <p:nvPr/>
        </p:nvSpPr>
        <p:spPr>
          <a:xfrm>
            <a:off x="7032206" y="13123"/>
            <a:ext cx="2125114" cy="365125"/>
          </a:xfrm>
          <a:prstGeom prst="rect">
            <a:avLst/>
          </a:prstGeom>
        </p:spPr>
        <p:txBody>
          <a:bodyPr vert="horz" lIns="91440" tIns="45720" rIns="91440" bIns="45720" rtlCol="0" anchor="ctr"/>
          <a:lstStyle/>
          <a:p>
            <a:pPr algn="r">
              <a:defRPr/>
            </a:pPr>
            <a:endParaRPr lang="ja-JP" altLang="en-US" sz="1600" kern="0" dirty="0">
              <a:solidFill>
                <a:sysClr val="windowText" lastClr="000000"/>
              </a:solidFill>
              <a:latin typeface="HGPｺﾞｼｯｸE" pitchFamily="50" charset="-128"/>
              <a:ea typeface="HGPｺﾞｼｯｸE" pitchFamily="50" charset="-128"/>
            </a:endParaRPr>
          </a:p>
        </p:txBody>
      </p:sp>
      <p:graphicFrame>
        <p:nvGraphicFramePr>
          <p:cNvPr id="14" name="表 13"/>
          <p:cNvGraphicFramePr>
            <a:graphicFrameLocks noGrp="1"/>
          </p:cNvGraphicFramePr>
          <p:nvPr>
            <p:extLst>
              <p:ext uri="{D42A27DB-BD31-4B8C-83A1-F6EECF244321}">
                <p14:modId xmlns="" xmlns:p14="http://schemas.microsoft.com/office/powerpoint/2010/main" val="3671332247"/>
              </p:ext>
            </p:extLst>
          </p:nvPr>
        </p:nvGraphicFramePr>
        <p:xfrm>
          <a:off x="323528" y="3417308"/>
          <a:ext cx="8424937" cy="1955908"/>
        </p:xfrm>
        <a:graphic>
          <a:graphicData uri="http://schemas.openxmlformats.org/drawingml/2006/table">
            <a:tbl>
              <a:tblPr firstRow="1" bandRow="1">
                <a:tableStyleId>{5C22544A-7EE6-4342-B048-85BDC9FD1C3A}</a:tableStyleId>
              </a:tblPr>
              <a:tblGrid>
                <a:gridCol w="1880566"/>
                <a:gridCol w="3672904"/>
                <a:gridCol w="423194"/>
                <a:gridCol w="864096"/>
                <a:gridCol w="507498"/>
                <a:gridCol w="1076679"/>
              </a:tblGrid>
              <a:tr h="225680">
                <a:tc>
                  <a:txBody>
                    <a:bodyPr/>
                    <a:lstStyle/>
                    <a:p>
                      <a:pPr algn="ctr"/>
                      <a:r>
                        <a:rPr kumimoji="1" lang="ja-JP" altLang="en-US" sz="1200" b="1" dirty="0" smtClean="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rPr>
                        <a:t>考慮すべき条件</a:t>
                      </a:r>
                      <a:endParaRPr kumimoji="1" lang="ja-JP" altLang="en-US" sz="1200" b="1" dirty="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endParaRPr>
                    </a:p>
                  </a:txBody>
                  <a:tcPr marL="75168" marR="75168" marT="37584" marB="37584"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kumimoji="1" lang="ja-JP" altLang="en-US" sz="1200" b="1" dirty="0" smtClean="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rPr>
                        <a:t>評価項目</a:t>
                      </a:r>
                      <a:endParaRPr kumimoji="1" lang="ja-JP" altLang="en-US" sz="1200" b="1" dirty="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endParaRPr>
                    </a:p>
                  </a:txBody>
                  <a:tcPr marL="75168" marR="75168" marT="37584" marB="37584"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rowSpan="4">
                  <a:txBody>
                    <a:bodyPr/>
                    <a:lstStyle/>
                    <a:p>
                      <a:pPr algn="ctr"/>
                      <a:endParaRPr kumimoji="1" lang="ja-JP" altLang="en-US" sz="1200" b="1" dirty="0">
                        <a:solidFill>
                          <a:sysClr val="windowText" lastClr="000000"/>
                        </a:solidFill>
                      </a:endParaRPr>
                    </a:p>
                  </a:txBody>
                  <a:tcPr marL="75168" marR="75168" marT="37584" marB="37584"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rowSpan="4">
                  <a:txBody>
                    <a:bodyPr/>
                    <a:lstStyle/>
                    <a:p>
                      <a:pPr algn="l"/>
                      <a:r>
                        <a:rPr kumimoji="1" lang="ja-JP" altLang="en-US" sz="1200" b="1" dirty="0" smtClean="0">
                          <a:solidFill>
                            <a:sysClr val="windowText" lastClr="000000"/>
                          </a:solidFill>
                        </a:rPr>
                        <a:t>　</a:t>
                      </a:r>
                      <a:r>
                        <a:rPr kumimoji="1" lang="ja-JP" altLang="en-US" sz="1200" b="1" dirty="0" smtClean="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rPr>
                        <a:t>庁舎の整備条件</a:t>
                      </a:r>
                      <a:endParaRPr kumimoji="1" lang="en-US" altLang="ja-JP" sz="1200" b="1" dirty="0" smtClean="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endParaRPr>
                    </a:p>
                    <a:p>
                      <a:pPr algn="l"/>
                      <a:r>
                        <a:rPr kumimoji="1" lang="ja-JP" altLang="en-US" sz="1050" b="0" dirty="0" smtClean="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rPr>
                        <a:t>（必要な延床面積充足状況等）</a:t>
                      </a:r>
                      <a:endParaRPr kumimoji="1" lang="ja-JP" altLang="en-US" sz="1050" b="0" dirty="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endParaRPr>
                    </a:p>
                  </a:txBody>
                  <a:tcPr marL="75168" marR="75168" marT="37584" marB="37584" vert="eaVert"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rowSpan="4">
                  <a:txBody>
                    <a:bodyPr/>
                    <a:lstStyle/>
                    <a:p>
                      <a:pPr algn="ctr"/>
                      <a:endParaRPr kumimoji="1" lang="ja-JP" altLang="en-US" sz="1200" b="1" dirty="0">
                        <a:solidFill>
                          <a:sysClr val="windowText" lastClr="000000"/>
                        </a:solidFill>
                      </a:endParaRPr>
                    </a:p>
                  </a:txBody>
                  <a:tcPr marL="75168" marR="75168" marT="37584" marB="37584" anchor="ctr">
                    <a:lnL w="127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rowSpan="4">
                  <a:txBody>
                    <a:bodyPr/>
                    <a:lstStyle/>
                    <a:p>
                      <a:pPr algn="ctr"/>
                      <a:r>
                        <a:rPr kumimoji="1" lang="ja-JP" altLang="en-US" sz="1200" b="1" dirty="0" smtClean="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rPr>
                        <a:t>総合区役所に選定する庁舎</a:t>
                      </a:r>
                      <a:endParaRPr kumimoji="1" lang="ja-JP" altLang="en-US" sz="1200" b="1" dirty="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endParaRPr>
                    </a:p>
                  </a:txBody>
                  <a:tcPr marL="75168" marR="75168" marT="37584" marB="37584" vert="eaVert" anchor="ct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6">
                        <a:lumMod val="60000"/>
                        <a:lumOff val="40000"/>
                      </a:schemeClr>
                    </a:solidFill>
                  </a:tcPr>
                </a:tc>
              </a:tr>
              <a:tr h="518904">
                <a:tc>
                  <a:txBody>
                    <a:bodyPr/>
                    <a:lstStyle/>
                    <a:p>
                      <a:r>
                        <a:rPr kumimoji="1" lang="ja-JP" altLang="en-US" sz="1200" b="1" dirty="0" smtClean="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rPr>
                        <a:t>①住民からの近接性</a:t>
                      </a:r>
                      <a:endParaRPr kumimoji="1" lang="en-US" altLang="ja-JP" sz="1200" b="1" dirty="0" smtClean="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endParaRPr>
                    </a:p>
                  </a:txBody>
                  <a:tcPr marL="75168" marR="75168" marT="37584" marB="37584"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r>
                        <a:rPr kumimoji="1" lang="ja-JP" altLang="en-US" sz="1200" b="1" dirty="0" smtClean="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rPr>
                        <a:t>人口重心からの距離</a:t>
                      </a:r>
                      <a:endParaRPr kumimoji="1" lang="en-US" altLang="ja-JP" sz="1200" b="1" dirty="0" smtClean="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endParaRPr>
                    </a:p>
                    <a:p>
                      <a:r>
                        <a:rPr kumimoji="1" lang="ja-JP" altLang="en-US" sz="1100" b="0" dirty="0" smtClean="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rPr>
                        <a:t>（総合区内の人口が全体としてバランスのとれる地点から庁舎までの距離）</a:t>
                      </a:r>
                      <a:endParaRPr kumimoji="1" lang="ja-JP" altLang="en-US" sz="1100" b="0" dirty="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endParaRPr>
                    </a:p>
                  </a:txBody>
                  <a:tcPr marL="75168" marR="75168" marT="37584" marB="37584"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endParaRPr kumimoji="1" lang="ja-JP" altLang="en-US" sz="1400" b="0" dirty="0">
                        <a:solidFill>
                          <a:sysClr val="windowText" lastClr="000000"/>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endParaRPr kumimoji="1" lang="ja-JP" altLang="en-US" sz="1400" b="0" dirty="0">
                        <a:solidFill>
                          <a:sysClr val="windowText" lastClr="000000"/>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endParaRPr kumimoji="1" lang="ja-JP" altLang="en-US" sz="1400" b="0" dirty="0">
                        <a:solidFill>
                          <a:sysClr val="windowText" lastClr="000000"/>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endParaRPr kumimoji="1" lang="ja-JP" altLang="en-US" sz="1400" b="0" dirty="0">
                        <a:solidFill>
                          <a:sysClr val="windowText" lastClr="000000"/>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r>
              <a:tr h="678844">
                <a:tc>
                  <a:txBody>
                    <a:bodyPr/>
                    <a:lstStyle/>
                    <a:p>
                      <a:r>
                        <a:rPr kumimoji="1" lang="ja-JP" altLang="en-US" sz="1200" b="1" dirty="0" smtClean="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rPr>
                        <a:t>②交通の利便性</a:t>
                      </a:r>
                      <a:endParaRPr kumimoji="1" lang="en-US" altLang="ja-JP" sz="1200" b="1" dirty="0" smtClean="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endParaRPr>
                    </a:p>
                  </a:txBody>
                  <a:tcPr marL="75168" marR="75168" marT="37584" marB="37584"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r>
                        <a:rPr kumimoji="1" lang="ja-JP" altLang="en-US" sz="1200" b="1" dirty="0" smtClean="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rPr>
                        <a:t>総合区内での現区役所間の公共交通利用による所要時間</a:t>
                      </a:r>
                      <a:endParaRPr kumimoji="1" lang="en-US" altLang="ja-JP" sz="1200" b="1" dirty="0" smtClean="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endParaRPr>
                    </a:p>
                    <a:p>
                      <a:r>
                        <a:rPr kumimoji="1" lang="ja-JP" altLang="en-US" sz="1100" b="0" spc="-30" baseline="0" dirty="0" smtClean="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rPr>
                        <a:t>（各区役所間の徒歩・電車・バスによる所要時間の平均）</a:t>
                      </a:r>
                      <a:endParaRPr kumimoji="1" lang="ja-JP" altLang="en-US" sz="1100" b="0" spc="-30" baseline="0" dirty="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endParaRPr>
                    </a:p>
                  </a:txBody>
                  <a:tcPr marL="75168" marR="75168" marT="37584" marB="37584"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endParaRPr kumimoji="1" lang="ja-JP" altLang="en-US" sz="1400" b="0" dirty="0">
                        <a:solidFill>
                          <a:sysClr val="windowText" lastClr="000000"/>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endParaRPr kumimoji="1" lang="ja-JP" altLang="en-US" sz="1400" b="0" dirty="0">
                        <a:solidFill>
                          <a:sysClr val="windowText" lastClr="000000"/>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endParaRPr kumimoji="1" lang="ja-JP" altLang="en-US" sz="1400" b="0" dirty="0">
                        <a:solidFill>
                          <a:sysClr val="windowText" lastClr="000000"/>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endParaRPr kumimoji="1" lang="ja-JP" altLang="en-US" sz="1400" b="0" dirty="0">
                        <a:solidFill>
                          <a:sysClr val="windowText" lastClr="000000"/>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r>
              <a:tr h="372292">
                <a:tc>
                  <a:txBody>
                    <a:bodyPr/>
                    <a:lstStyle/>
                    <a:p>
                      <a:r>
                        <a:rPr kumimoji="1" lang="ja-JP" altLang="en-US" sz="1200" b="1" dirty="0" smtClean="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rPr>
                        <a:t>③地域における中心性</a:t>
                      </a:r>
                      <a:endParaRPr kumimoji="1" lang="en-US" altLang="ja-JP" sz="1200" b="1" dirty="0" smtClean="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endParaRPr>
                    </a:p>
                  </a:txBody>
                  <a:tcPr marL="75168" marR="75168" marT="37584" marB="37584"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r>
                        <a:rPr kumimoji="1" lang="ja-JP" altLang="en-US" sz="1200" b="1" dirty="0" smtClean="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rPr>
                        <a:t>総合区内における各区間の移動者数</a:t>
                      </a:r>
                      <a:endParaRPr kumimoji="1" lang="en-US" altLang="ja-JP" sz="1200" b="1" dirty="0" smtClean="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endParaRPr>
                    </a:p>
                    <a:p>
                      <a:r>
                        <a:rPr kumimoji="1" lang="ja-JP" altLang="en-US" sz="1100" b="0" dirty="0" smtClean="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rPr>
                        <a:t>（現在の行政区各区間での移動人数）</a:t>
                      </a:r>
                      <a:endParaRPr kumimoji="1" lang="ja-JP" altLang="en-US" sz="1100" b="0" dirty="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endParaRPr>
                    </a:p>
                  </a:txBody>
                  <a:tcPr marL="75168" marR="75168" marT="37584" marB="37584"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endParaRPr kumimoji="1" lang="ja-JP" altLang="en-US" sz="1400" b="0" dirty="0">
                        <a:solidFill>
                          <a:sysClr val="windowText" lastClr="000000"/>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endParaRPr kumimoji="1" lang="ja-JP" altLang="en-US" sz="1400" b="0" dirty="0">
                        <a:solidFill>
                          <a:sysClr val="windowText" lastClr="000000"/>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endParaRPr kumimoji="1" lang="ja-JP" altLang="en-US" sz="1400" b="0" dirty="0">
                        <a:solidFill>
                          <a:sysClr val="windowText" lastClr="000000"/>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endParaRPr kumimoji="1" lang="ja-JP" altLang="en-US" sz="1400" b="0" dirty="0">
                        <a:solidFill>
                          <a:sysClr val="windowText" lastClr="000000"/>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r>
            </a:tbl>
          </a:graphicData>
        </a:graphic>
      </p:graphicFrame>
      <p:sp>
        <p:nvSpPr>
          <p:cNvPr id="10" name="正方形/長方形 9"/>
          <p:cNvSpPr/>
          <p:nvPr/>
        </p:nvSpPr>
        <p:spPr>
          <a:xfrm>
            <a:off x="251520" y="832513"/>
            <a:ext cx="8640960" cy="2731517"/>
          </a:xfrm>
          <a:prstGeom prst="rect">
            <a:avLst/>
          </a:prstGeom>
        </p:spPr>
        <p:txBody>
          <a:bodyPr wrap="square">
            <a:spAutoFit/>
          </a:bodyPr>
          <a:lstStyle/>
          <a:p>
            <a:pPr fontAlgn="base">
              <a:spcBef>
                <a:spcPct val="0"/>
              </a:spcBef>
              <a:spcAft>
                <a:spcPct val="0"/>
              </a:spcAft>
            </a:pPr>
            <a:endParaRPr lang="en-US" altLang="ja-JP" sz="1400" dirty="0" smtClean="0">
              <a:solidFill>
                <a:prstClr val="black"/>
              </a:solidFill>
              <a:latin typeface="Meiryo UI" pitchFamily="50" charset="-128"/>
              <a:ea typeface="Meiryo UI" pitchFamily="50" charset="-128"/>
              <a:cs typeface="Meiryo UI" pitchFamily="50" charset="-128"/>
            </a:endParaRPr>
          </a:p>
          <a:p>
            <a:pPr fontAlgn="base">
              <a:spcBef>
                <a:spcPct val="0"/>
              </a:spcBef>
              <a:spcAft>
                <a:spcPct val="0"/>
              </a:spcAft>
            </a:pPr>
            <a:r>
              <a:rPr lang="ja-JP" altLang="en-US" sz="1400" dirty="0" smtClean="0">
                <a:solidFill>
                  <a:prstClr val="black"/>
                </a:solidFill>
                <a:latin typeface="Meiryo UI" pitchFamily="50" charset="-128"/>
                <a:ea typeface="Meiryo UI" pitchFamily="50" charset="-128"/>
                <a:cs typeface="Meiryo UI" pitchFamily="50" charset="-128"/>
              </a:rPr>
              <a:t> 　</a:t>
            </a:r>
            <a:endParaRPr lang="en-US" altLang="ja-JP" sz="1400" dirty="0" smtClean="0">
              <a:solidFill>
                <a:prstClr val="black"/>
              </a:solidFill>
              <a:latin typeface="Meiryo UI" pitchFamily="50" charset="-128"/>
              <a:ea typeface="Meiryo UI" pitchFamily="50" charset="-128"/>
              <a:cs typeface="Meiryo UI" pitchFamily="50" charset="-128"/>
            </a:endParaRPr>
          </a:p>
          <a:p>
            <a:pPr fontAlgn="base">
              <a:spcBef>
                <a:spcPct val="0"/>
              </a:spcBef>
              <a:spcAft>
                <a:spcPct val="0"/>
              </a:spcAft>
            </a:pPr>
            <a:r>
              <a:rPr lang="ja-JP" altLang="en-US" sz="1400" dirty="0" smtClean="0">
                <a:solidFill>
                  <a:prstClr val="black"/>
                </a:solidFill>
                <a:latin typeface="Meiryo UI" pitchFamily="50" charset="-128"/>
                <a:ea typeface="Meiryo UI" pitchFamily="50" charset="-128"/>
                <a:cs typeface="Meiryo UI" pitchFamily="50" charset="-128"/>
              </a:rPr>
              <a:t>　 ◆　考慮すべき条件を点数化</a:t>
            </a:r>
            <a:endParaRPr lang="en-US" altLang="ja-JP" sz="1400" dirty="0" smtClean="0">
              <a:solidFill>
                <a:prstClr val="black"/>
              </a:solidFill>
              <a:latin typeface="Meiryo UI" pitchFamily="50" charset="-128"/>
              <a:ea typeface="Meiryo UI" pitchFamily="50" charset="-128"/>
              <a:cs typeface="Meiryo UI" pitchFamily="50" charset="-128"/>
            </a:endParaRPr>
          </a:p>
          <a:p>
            <a:pPr fontAlgn="base">
              <a:spcBef>
                <a:spcPct val="0"/>
              </a:spcBef>
              <a:spcAft>
                <a:spcPts val="600"/>
              </a:spcAft>
            </a:pPr>
            <a:r>
              <a:rPr lang="ja-JP" altLang="en-US" sz="1400" dirty="0" smtClean="0">
                <a:solidFill>
                  <a:prstClr val="black"/>
                </a:solidFill>
                <a:latin typeface="Meiryo UI" pitchFamily="50" charset="-128"/>
                <a:ea typeface="Meiryo UI" pitchFamily="50" charset="-128"/>
                <a:cs typeface="Meiryo UI" pitchFamily="50" charset="-128"/>
              </a:rPr>
              <a:t>　 ◆　新たな事務分担による職員体制案を基にした庁舎面積の充足状況を検討</a:t>
            </a:r>
            <a:endParaRPr lang="en-US" altLang="ja-JP" sz="1400" dirty="0" smtClean="0">
              <a:solidFill>
                <a:prstClr val="black"/>
              </a:solidFill>
              <a:latin typeface="Meiryo UI" pitchFamily="50" charset="-128"/>
              <a:ea typeface="Meiryo UI" pitchFamily="50" charset="-128"/>
              <a:cs typeface="Meiryo UI" pitchFamily="50" charset="-128"/>
            </a:endParaRPr>
          </a:p>
          <a:p>
            <a:pPr fontAlgn="base">
              <a:spcBef>
                <a:spcPct val="0"/>
              </a:spcBef>
              <a:spcAft>
                <a:spcPct val="0"/>
              </a:spcAft>
            </a:pPr>
            <a:r>
              <a:rPr lang="ja-JP" altLang="en-US" sz="1400" dirty="0" smtClean="0">
                <a:solidFill>
                  <a:prstClr val="black"/>
                </a:solidFill>
                <a:latin typeface="Meiryo UI" pitchFamily="50" charset="-128"/>
                <a:ea typeface="Meiryo UI" pitchFamily="50" charset="-128"/>
                <a:cs typeface="Meiryo UI" pitchFamily="50" charset="-128"/>
              </a:rPr>
              <a:t> </a:t>
            </a:r>
            <a:endParaRPr lang="en-US" altLang="ja-JP" sz="1400" dirty="0" smtClean="0">
              <a:solidFill>
                <a:prstClr val="black"/>
              </a:solidFill>
              <a:latin typeface="Meiryo UI" pitchFamily="50" charset="-128"/>
              <a:ea typeface="Meiryo UI" pitchFamily="50" charset="-128"/>
              <a:cs typeface="Meiryo UI" pitchFamily="50" charset="-128"/>
            </a:endParaRPr>
          </a:p>
          <a:p>
            <a:pPr fontAlgn="base">
              <a:lnSpc>
                <a:spcPts val="500"/>
              </a:lnSpc>
              <a:spcBef>
                <a:spcPct val="0"/>
              </a:spcBef>
              <a:spcAft>
                <a:spcPct val="0"/>
              </a:spcAft>
            </a:pPr>
            <a:endParaRPr lang="en-US" altLang="ja-JP" sz="1400" dirty="0" smtClean="0">
              <a:solidFill>
                <a:prstClr val="black"/>
              </a:solidFill>
              <a:latin typeface="Meiryo UI" pitchFamily="50" charset="-128"/>
              <a:ea typeface="Meiryo UI" pitchFamily="50" charset="-128"/>
              <a:cs typeface="Meiryo UI" pitchFamily="50" charset="-128"/>
            </a:endParaRPr>
          </a:p>
          <a:p>
            <a:pPr fontAlgn="base">
              <a:lnSpc>
                <a:spcPts val="500"/>
              </a:lnSpc>
              <a:spcBef>
                <a:spcPct val="0"/>
              </a:spcBef>
              <a:spcAft>
                <a:spcPct val="0"/>
              </a:spcAft>
            </a:pPr>
            <a:endParaRPr lang="en-US" altLang="ja-JP" sz="1400" dirty="0" smtClean="0">
              <a:solidFill>
                <a:prstClr val="black"/>
              </a:solidFill>
              <a:latin typeface="Meiryo UI" pitchFamily="50" charset="-128"/>
              <a:ea typeface="Meiryo UI" pitchFamily="50" charset="-128"/>
              <a:cs typeface="Meiryo UI" pitchFamily="50" charset="-128"/>
            </a:endParaRPr>
          </a:p>
          <a:p>
            <a:pPr fontAlgn="base">
              <a:lnSpc>
                <a:spcPts val="500"/>
              </a:lnSpc>
              <a:spcBef>
                <a:spcPct val="0"/>
              </a:spcBef>
              <a:spcAft>
                <a:spcPct val="0"/>
              </a:spcAft>
            </a:pPr>
            <a:endParaRPr lang="en-US" altLang="ja-JP" sz="1400" dirty="0" smtClean="0">
              <a:solidFill>
                <a:prstClr val="black"/>
              </a:solidFill>
              <a:latin typeface="Meiryo UI" pitchFamily="50" charset="-128"/>
              <a:ea typeface="Meiryo UI" pitchFamily="50" charset="-128"/>
              <a:cs typeface="Meiryo UI" pitchFamily="50" charset="-128"/>
            </a:endParaRPr>
          </a:p>
          <a:p>
            <a:pPr fontAlgn="base">
              <a:spcBef>
                <a:spcPct val="0"/>
              </a:spcBef>
              <a:spcAft>
                <a:spcPct val="0"/>
              </a:spcAft>
            </a:pPr>
            <a:r>
              <a:rPr lang="ja-JP" altLang="en-US" sz="1400" dirty="0" smtClean="0">
                <a:solidFill>
                  <a:prstClr val="black"/>
                </a:solidFill>
                <a:latin typeface="Meiryo UI" pitchFamily="50" charset="-128"/>
                <a:ea typeface="Meiryo UI" pitchFamily="50" charset="-128"/>
                <a:cs typeface="Meiryo UI" pitchFamily="50" charset="-128"/>
              </a:rPr>
              <a:t>　 ◆　点数の多い区役所庁舎の庁舎面積が、</a:t>
            </a:r>
            <a:endParaRPr lang="en-US" altLang="ja-JP" sz="1400" dirty="0" smtClean="0">
              <a:solidFill>
                <a:prstClr val="black"/>
              </a:solidFill>
              <a:latin typeface="Meiryo UI" pitchFamily="50" charset="-128"/>
              <a:ea typeface="Meiryo UI" pitchFamily="50" charset="-128"/>
              <a:cs typeface="Meiryo UI" pitchFamily="50" charset="-128"/>
            </a:endParaRPr>
          </a:p>
          <a:p>
            <a:pPr fontAlgn="base">
              <a:spcBef>
                <a:spcPct val="0"/>
              </a:spcBef>
              <a:spcAft>
                <a:spcPct val="0"/>
              </a:spcAft>
            </a:pPr>
            <a:r>
              <a:rPr lang="ja-JP" altLang="en-US" sz="1400" dirty="0" smtClean="0">
                <a:solidFill>
                  <a:prstClr val="black"/>
                </a:solidFill>
                <a:latin typeface="Meiryo UI" pitchFamily="50" charset="-128"/>
                <a:ea typeface="Meiryo UI" pitchFamily="50" charset="-128"/>
                <a:cs typeface="Meiryo UI" pitchFamily="50" charset="-128"/>
              </a:rPr>
              <a:t>　　　①　充足されている場合は、当該庁舎を総合区役所庁舎とする</a:t>
            </a:r>
            <a:endParaRPr lang="en-US" altLang="ja-JP" sz="1400" dirty="0" smtClean="0">
              <a:solidFill>
                <a:prstClr val="black"/>
              </a:solidFill>
              <a:latin typeface="Meiryo UI" pitchFamily="50" charset="-128"/>
              <a:ea typeface="Meiryo UI" pitchFamily="50" charset="-128"/>
              <a:cs typeface="Meiryo UI" pitchFamily="50" charset="-128"/>
            </a:endParaRPr>
          </a:p>
          <a:p>
            <a:pPr fontAlgn="base">
              <a:spcBef>
                <a:spcPct val="0"/>
              </a:spcBef>
              <a:spcAft>
                <a:spcPct val="0"/>
              </a:spcAft>
            </a:pPr>
            <a:r>
              <a:rPr lang="ja-JP" altLang="en-US" sz="1400" dirty="0" smtClean="0">
                <a:solidFill>
                  <a:prstClr val="black"/>
                </a:solidFill>
                <a:latin typeface="Meiryo UI" pitchFamily="50" charset="-128"/>
                <a:ea typeface="Meiryo UI" pitchFamily="50" charset="-128"/>
                <a:cs typeface="Meiryo UI" pitchFamily="50" charset="-128"/>
              </a:rPr>
              <a:t>　　　②　充足されてないが、活用可能な近隣市有施設がある場合は、当該庁舎を総合区役所庁舎とする</a:t>
            </a:r>
            <a:endParaRPr lang="en-US" altLang="ja-JP" sz="1400" dirty="0" smtClean="0">
              <a:solidFill>
                <a:prstClr val="black"/>
              </a:solidFill>
              <a:latin typeface="Meiryo UI" pitchFamily="50" charset="-128"/>
              <a:ea typeface="Meiryo UI" pitchFamily="50" charset="-128"/>
              <a:cs typeface="Meiryo UI" pitchFamily="50" charset="-128"/>
            </a:endParaRPr>
          </a:p>
          <a:p>
            <a:pPr fontAlgn="base">
              <a:spcBef>
                <a:spcPct val="0"/>
              </a:spcBef>
              <a:spcAft>
                <a:spcPct val="0"/>
              </a:spcAft>
            </a:pPr>
            <a:r>
              <a:rPr lang="ja-JP" altLang="en-US" sz="1400" dirty="0" smtClean="0">
                <a:solidFill>
                  <a:prstClr val="black"/>
                </a:solidFill>
                <a:latin typeface="Meiryo UI" pitchFamily="50" charset="-128"/>
                <a:ea typeface="Meiryo UI" pitchFamily="50" charset="-128"/>
                <a:cs typeface="Meiryo UI" pitchFamily="50" charset="-128"/>
              </a:rPr>
              <a:t>　　　③　充足されてなく、活用可能な近隣市有施設もない場合は、次点となった庁舎の充足状況や近隣市有施設</a:t>
            </a:r>
            <a:endParaRPr lang="en-US" altLang="ja-JP" sz="1400" dirty="0" smtClean="0">
              <a:solidFill>
                <a:prstClr val="black"/>
              </a:solidFill>
              <a:latin typeface="Meiryo UI" pitchFamily="50" charset="-128"/>
              <a:ea typeface="Meiryo UI" pitchFamily="50" charset="-128"/>
              <a:cs typeface="Meiryo UI" pitchFamily="50" charset="-128"/>
            </a:endParaRPr>
          </a:p>
          <a:p>
            <a:pPr fontAlgn="base">
              <a:spcBef>
                <a:spcPct val="0"/>
              </a:spcBef>
              <a:spcAft>
                <a:spcPct val="0"/>
              </a:spcAft>
            </a:pPr>
            <a:r>
              <a:rPr lang="ja-JP" altLang="en-US" sz="1400" dirty="0" smtClean="0">
                <a:solidFill>
                  <a:prstClr val="black"/>
                </a:solidFill>
                <a:latin typeface="Meiryo UI" pitchFamily="50" charset="-128"/>
                <a:ea typeface="Meiryo UI" pitchFamily="50" charset="-128"/>
                <a:cs typeface="Meiryo UI" pitchFamily="50" charset="-128"/>
              </a:rPr>
              <a:t>　　　　　 の状況により、総合区役所庁舎を選定する</a:t>
            </a:r>
            <a:endParaRPr lang="en-US" altLang="ja-JP" sz="1400" dirty="0" smtClean="0">
              <a:solidFill>
                <a:prstClr val="black"/>
              </a:solidFill>
              <a:latin typeface="Meiryo UI" pitchFamily="50" charset="-128"/>
              <a:ea typeface="Meiryo UI" pitchFamily="50" charset="-128"/>
              <a:cs typeface="Meiryo UI" pitchFamily="50" charset="-128"/>
            </a:endParaRPr>
          </a:p>
          <a:p>
            <a:pPr fontAlgn="base">
              <a:spcBef>
                <a:spcPct val="0"/>
              </a:spcBef>
              <a:spcAft>
                <a:spcPct val="0"/>
              </a:spcAft>
            </a:pPr>
            <a:endParaRPr lang="en-US" altLang="ja-JP" sz="1400" dirty="0" smtClean="0">
              <a:solidFill>
                <a:prstClr val="black"/>
              </a:solidFill>
              <a:latin typeface="Meiryo UI" pitchFamily="50" charset="-128"/>
              <a:ea typeface="Meiryo UI" pitchFamily="50" charset="-128"/>
              <a:cs typeface="Meiryo UI" pitchFamily="50" charset="-128"/>
            </a:endParaRPr>
          </a:p>
        </p:txBody>
      </p:sp>
      <p:sp>
        <p:nvSpPr>
          <p:cNvPr id="16" name="正方形/長方形 15"/>
          <p:cNvSpPr/>
          <p:nvPr/>
        </p:nvSpPr>
        <p:spPr>
          <a:xfrm>
            <a:off x="6356" y="13668"/>
            <a:ext cx="9144000" cy="432000"/>
          </a:xfrm>
          <a:prstGeom prst="rect">
            <a:avLst/>
          </a:prstGeom>
          <a:gradFill>
            <a:gsLst>
              <a:gs pos="0">
                <a:schemeClr val="accent2">
                  <a:lumMod val="40000"/>
                  <a:lumOff val="60000"/>
                </a:schemeClr>
              </a:gs>
              <a:gs pos="50000">
                <a:schemeClr val="bg1"/>
              </a:gs>
              <a:gs pos="100000">
                <a:schemeClr val="accent2">
                  <a:lumMod val="40000"/>
                  <a:lumOff val="6000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r>
              <a:rPr lang="ja-JP" altLang="en-US" sz="2000" b="1" dirty="0" smtClean="0">
                <a:solidFill>
                  <a:prstClr val="black"/>
                </a:solidFill>
                <a:latin typeface="Meiryo UI" pitchFamily="50" charset="-128"/>
                <a:ea typeface="Meiryo UI" pitchFamily="50" charset="-128"/>
                <a:cs typeface="Meiryo UI" pitchFamily="50" charset="-128"/>
              </a:rPr>
              <a:t>２　総合区役所の位置</a:t>
            </a:r>
            <a:endParaRPr lang="ja-JP" altLang="en-US" sz="2000" b="1" dirty="0">
              <a:solidFill>
                <a:prstClr val="black"/>
              </a:solidFill>
              <a:latin typeface="Meiryo UI" pitchFamily="50" charset="-128"/>
              <a:ea typeface="Meiryo UI" pitchFamily="50" charset="-128"/>
              <a:cs typeface="Meiryo UI" pitchFamily="50" charset="-128"/>
            </a:endParaRPr>
          </a:p>
        </p:txBody>
      </p:sp>
      <p:sp>
        <p:nvSpPr>
          <p:cNvPr id="22" name="ストライプ矢印 21"/>
          <p:cNvSpPr/>
          <p:nvPr/>
        </p:nvSpPr>
        <p:spPr>
          <a:xfrm rot="16200000">
            <a:off x="7065285" y="4896155"/>
            <a:ext cx="626016" cy="428010"/>
          </a:xfrm>
          <a:prstGeom prst="stripedRightArrow">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3" name="右矢印 22"/>
          <p:cNvSpPr/>
          <p:nvPr/>
        </p:nvSpPr>
        <p:spPr>
          <a:xfrm>
            <a:off x="5940152" y="3933056"/>
            <a:ext cx="360040" cy="792088"/>
          </a:xfrm>
          <a:prstGeom prst="rightArrow">
            <a:avLst>
              <a:gd name="adj1" fmla="val 50000"/>
              <a:gd name="adj2" fmla="val 77309"/>
            </a:avLst>
          </a:prstGeom>
          <a:solidFill>
            <a:srgbClr val="FFC000"/>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4" name="右矢印 23"/>
          <p:cNvSpPr/>
          <p:nvPr/>
        </p:nvSpPr>
        <p:spPr>
          <a:xfrm>
            <a:off x="7236296" y="4005064"/>
            <a:ext cx="360040" cy="720080"/>
          </a:xfrm>
          <a:prstGeom prst="rightArrow">
            <a:avLst>
              <a:gd name="adj1" fmla="val 50000"/>
              <a:gd name="adj2" fmla="val 77309"/>
            </a:avLst>
          </a:prstGeom>
          <a:solidFill>
            <a:srgbClr val="FFC000"/>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8" name="テキスト ボックス 17"/>
          <p:cNvSpPr txBox="1"/>
          <p:nvPr/>
        </p:nvSpPr>
        <p:spPr>
          <a:xfrm>
            <a:off x="-121196" y="476672"/>
            <a:ext cx="5217337" cy="384721"/>
          </a:xfrm>
          <a:prstGeom prst="rect">
            <a:avLst/>
          </a:prstGeom>
          <a:noFill/>
        </p:spPr>
        <p:txBody>
          <a:bodyPr wrap="square" rtlCol="0">
            <a:spAutoFit/>
          </a:bodyPr>
          <a:lstStyle/>
          <a:p>
            <a:r>
              <a:rPr lang="ja-JP" altLang="en-US" sz="1900" b="1"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（２）選定方法</a:t>
            </a:r>
            <a:endParaRPr lang="en-US" altLang="ja-JP" sz="2000" b="1" dirty="0" smtClean="0">
              <a:latin typeface="Meiryo UI" panose="020B0604030504040204" pitchFamily="50" charset="-128"/>
              <a:ea typeface="Meiryo UI" panose="020B0604030504040204" pitchFamily="50" charset="-128"/>
              <a:cs typeface="Meiryo UI" panose="020B0604030504040204" pitchFamily="50" charset="-128"/>
            </a:endParaRPr>
          </a:p>
        </p:txBody>
      </p:sp>
      <p:sp>
        <p:nvSpPr>
          <p:cNvPr id="13" name="正方形/長方形 27"/>
          <p:cNvSpPr>
            <a:spLocks noChangeArrowheads="1"/>
          </p:cNvSpPr>
          <p:nvPr/>
        </p:nvSpPr>
        <p:spPr bwMode="auto">
          <a:xfrm>
            <a:off x="8112125" y="24526"/>
            <a:ext cx="1031875" cy="261937"/>
          </a:xfrm>
          <a:prstGeom prst="rect">
            <a:avLst/>
          </a:prstGeom>
          <a:noFill/>
          <a:ln w="9525">
            <a:noFill/>
            <a:miter lim="800000"/>
            <a:headEnd/>
            <a:tailEnd/>
          </a:ln>
        </p:spPr>
        <p:txBody>
          <a:bodyPr>
            <a:spAutoFit/>
          </a:bodyPr>
          <a:lstStyle/>
          <a:p>
            <a:pPr algn="r"/>
            <a:r>
              <a:rPr lang="ja-JP" altLang="en-US" sz="1100" b="1" dirty="0" smtClean="0">
                <a:solidFill>
                  <a:srgbClr val="000000"/>
                </a:solidFill>
                <a:latin typeface="ＭＳ Ｐゴシック" charset="-128"/>
                <a:ea typeface="Meiryo UI" pitchFamily="50" charset="-128"/>
                <a:cs typeface="Meiryo UI" pitchFamily="50" charset="-128"/>
              </a:rPr>
              <a:t> 区割</a:t>
            </a:r>
            <a:r>
              <a:rPr lang="en-US" altLang="ja-JP" sz="1100" b="1" dirty="0" smtClean="0">
                <a:solidFill>
                  <a:srgbClr val="000000"/>
                </a:solidFill>
                <a:latin typeface="ＭＳ Ｐゴシック" charset="-128"/>
                <a:ea typeface="Meiryo UI" pitchFamily="50" charset="-128"/>
                <a:cs typeface="Meiryo UI" pitchFamily="50" charset="-128"/>
              </a:rPr>
              <a:t>-</a:t>
            </a:r>
            <a:r>
              <a:rPr lang="ja-JP" altLang="en-US" sz="1100" b="1" dirty="0" smtClean="0">
                <a:solidFill>
                  <a:srgbClr val="000000"/>
                </a:solidFill>
                <a:latin typeface="ＭＳ Ｐゴシック" charset="-128"/>
                <a:ea typeface="Meiryo UI" pitchFamily="50" charset="-128"/>
                <a:cs typeface="Meiryo UI" pitchFamily="50" charset="-128"/>
              </a:rPr>
              <a:t>５</a:t>
            </a:r>
            <a:endParaRPr lang="ja-JP" altLang="en-US" sz="1200" b="1" dirty="0">
              <a:solidFill>
                <a:srgbClr val="000000"/>
              </a:solidFill>
              <a:latin typeface="ＭＳ Ｐゴシック" charset="-128"/>
              <a:ea typeface="Meiryo UI" pitchFamily="50" charset="-128"/>
              <a:cs typeface="Meiryo UI" pitchFamily="50" charset="-128"/>
            </a:endParaRPr>
          </a:p>
        </p:txBody>
      </p:sp>
      <p:sp>
        <p:nvSpPr>
          <p:cNvPr id="17" name="テキスト ボックス 16"/>
          <p:cNvSpPr txBox="1"/>
          <p:nvPr/>
        </p:nvSpPr>
        <p:spPr>
          <a:xfrm>
            <a:off x="369722" y="923532"/>
            <a:ext cx="1040102" cy="307777"/>
          </a:xfrm>
          <a:prstGeom prst="rect">
            <a:avLst/>
          </a:prstGeom>
          <a:solidFill>
            <a:schemeClr val="accent6">
              <a:lumMod val="50000"/>
            </a:schemeClr>
          </a:solidFill>
          <a:ln w="25400">
            <a:noFill/>
          </a:ln>
        </p:spPr>
        <p:txBody>
          <a:bodyPr wrap="square" lIns="36000" rIns="0" rtlCol="0" anchor="ctr" anchorCtr="0">
            <a:spAutoFit/>
          </a:bodyPr>
          <a:lstStyle/>
          <a:p>
            <a:r>
              <a:rPr lang="ja-JP" altLang="en-US" sz="1400" b="1" dirty="0" smtClean="0">
                <a:solidFill>
                  <a:schemeClr val="bg1"/>
                </a:solidFill>
              </a:rPr>
              <a:t>　検討方法</a:t>
            </a:r>
            <a:endParaRPr lang="en-US" altLang="ja-JP" sz="1400" b="1" dirty="0" smtClean="0">
              <a:solidFill>
                <a:schemeClr val="bg1"/>
              </a:solidFill>
            </a:endParaRPr>
          </a:p>
        </p:txBody>
      </p:sp>
      <p:sp>
        <p:nvSpPr>
          <p:cNvPr id="19" name="テキスト ボックス 18"/>
          <p:cNvSpPr txBox="1"/>
          <p:nvPr/>
        </p:nvSpPr>
        <p:spPr>
          <a:xfrm>
            <a:off x="372614" y="1814337"/>
            <a:ext cx="1832190" cy="307777"/>
          </a:xfrm>
          <a:prstGeom prst="rect">
            <a:avLst/>
          </a:prstGeom>
          <a:solidFill>
            <a:schemeClr val="accent6">
              <a:lumMod val="50000"/>
            </a:schemeClr>
          </a:solidFill>
          <a:ln w="25400">
            <a:noFill/>
          </a:ln>
        </p:spPr>
        <p:txBody>
          <a:bodyPr wrap="square" lIns="36000" rIns="0" rtlCol="0" anchor="ctr" anchorCtr="0">
            <a:spAutoFit/>
          </a:bodyPr>
          <a:lstStyle/>
          <a:p>
            <a:r>
              <a:rPr lang="ja-JP" altLang="en-US" sz="1400" b="1" dirty="0" smtClean="0">
                <a:solidFill>
                  <a:schemeClr val="bg1"/>
                </a:solidFill>
              </a:rPr>
              <a:t>　基本とする選定条件</a:t>
            </a:r>
            <a:endParaRPr lang="en-US" altLang="ja-JP" sz="1400" b="1" dirty="0" smtClean="0">
              <a:solidFill>
                <a:schemeClr val="bg1"/>
              </a:solidFill>
            </a:endParaRPr>
          </a:p>
        </p:txBody>
      </p:sp>
      <p:sp>
        <p:nvSpPr>
          <p:cNvPr id="20" name="角丸四角形 19"/>
          <p:cNvSpPr/>
          <p:nvPr/>
        </p:nvSpPr>
        <p:spPr>
          <a:xfrm>
            <a:off x="1144216" y="5540990"/>
            <a:ext cx="6912768" cy="1228299"/>
          </a:xfrm>
          <a:prstGeom prst="roundRect">
            <a:avLst/>
          </a:prstGeom>
          <a:solidFill>
            <a:srgbClr val="FFC000"/>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nSpc>
                <a:spcPts val="2300"/>
              </a:lnSpc>
            </a:pPr>
            <a:r>
              <a:rPr lang="en-US" altLang="ja-JP" sz="1400"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a:t>
            </a:r>
            <a:r>
              <a:rPr lang="ja-JP" altLang="en-US" sz="1400"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　考慮すべき条件毎に最大</a:t>
            </a:r>
            <a:r>
              <a:rPr lang="en-US" altLang="ja-JP" sz="1400"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5.0</a:t>
            </a:r>
            <a:r>
              <a:rPr lang="ja-JP" altLang="en-US" sz="1400"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点から最小</a:t>
            </a:r>
            <a:r>
              <a:rPr lang="en-US" altLang="ja-JP" sz="1400"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1.0</a:t>
            </a:r>
            <a:r>
              <a:rPr lang="ja-JP" altLang="en-US" sz="1400"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点と点数化し、合計得点を算出</a:t>
            </a:r>
            <a:endParaRPr lang="en-US" altLang="ja-JP" sz="1400"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a:lnSpc>
                <a:spcPts val="2300"/>
              </a:lnSpc>
            </a:pPr>
            <a:r>
              <a:rPr lang="en-US" altLang="ja-JP" sz="1400"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a:t>
            </a:r>
            <a:r>
              <a:rPr lang="ja-JP" altLang="en-US" sz="1400"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　庁舎床面積は公有財産台帳により算出し、本庁舎及び保健福祉センターの床面積から、</a:t>
            </a:r>
            <a:endParaRPr lang="en-US" altLang="ja-JP" sz="1400"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a:lnSpc>
                <a:spcPts val="2300"/>
              </a:lnSpc>
            </a:pPr>
            <a:r>
              <a:rPr lang="ja-JP" altLang="en-US" sz="1400"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　 　駐車場、駐輪場面積を除外した面積を算出</a:t>
            </a:r>
            <a:endParaRPr lang="en-US" altLang="ja-JP" sz="1400"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a:lnSpc>
                <a:spcPts val="2300"/>
              </a:lnSpc>
            </a:pPr>
            <a:r>
              <a:rPr lang="en-US" altLang="ja-JP" sz="1400"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a:t>
            </a:r>
            <a:r>
              <a:rPr lang="ja-JP" altLang="en-US" sz="1400"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　不足する庁舎面積は、近隣の市有施設の活用などを考慮して検討</a:t>
            </a:r>
            <a:endParaRPr kumimoji="1" lang="ja-JP" altLang="en-US" sz="1400" dirty="0"/>
          </a:p>
        </p:txBody>
      </p:sp>
    </p:spTree>
    <p:extLst>
      <p:ext uri="{BB962C8B-B14F-4D97-AF65-F5344CB8AC3E}">
        <p14:creationId xmlns="" xmlns:p14="http://schemas.microsoft.com/office/powerpoint/2010/main" val="3805083894"/>
      </p:ext>
    </p:extLst>
  </p:cSld>
  <p:clrMapOvr>
    <a:masterClrMapping/>
  </p:clrMapOvr>
  <p:timing>
    <p:tnLst>
      <p:par>
        <p:cTn id="1" dur="indefinite" restart="never" nodeType="tmRoot"/>
      </p:par>
    </p:tnLst>
  </p:timing>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19" name="Rectangle 19"/>
          <p:cNvSpPr>
            <a:spLocks noChangeArrowheads="1"/>
          </p:cNvSpPr>
          <p:nvPr/>
        </p:nvSpPr>
        <p:spPr bwMode="auto">
          <a:xfrm>
            <a:off x="0" y="0"/>
            <a:ext cx="9144000" cy="360000"/>
          </a:xfrm>
          <a:prstGeom prst="rect">
            <a:avLst/>
          </a:prstGeom>
          <a:gradFill rotWithShape="1">
            <a:gsLst>
              <a:gs pos="0">
                <a:srgbClr val="E6B9B8"/>
              </a:gs>
              <a:gs pos="50000">
                <a:schemeClr val="bg1"/>
              </a:gs>
              <a:gs pos="100000">
                <a:srgbClr val="E6B9B8"/>
              </a:gs>
            </a:gsLst>
            <a:lin ang="5400000" scaled="1"/>
          </a:gradFill>
          <a:ln w="9525">
            <a:noFill/>
            <a:miter lim="800000"/>
            <a:headEnd/>
            <a:tailEnd/>
          </a:ln>
          <a:effectLst/>
        </p:spPr>
        <p:txBody>
          <a:bodyPr anchor="ctr"/>
          <a:lstStyle/>
          <a:p>
            <a:pPr algn="ctr">
              <a:defRPr/>
            </a:pPr>
            <a:r>
              <a:rPr lang="ja-JP" altLang="en-US" sz="2000" b="1" dirty="0">
                <a:latin typeface="Meiryo UI" panose="020B0604030504040204" pitchFamily="50" charset="-128"/>
                <a:ea typeface="Meiryo UI" panose="020B0604030504040204" pitchFamily="50" charset="-128"/>
                <a:cs typeface="Meiryo UI" panose="020B0604030504040204" pitchFamily="50" charset="-128"/>
              </a:rPr>
              <a:t>総合区基礎データ③</a:t>
            </a:r>
          </a:p>
        </p:txBody>
      </p:sp>
      <p:pic>
        <p:nvPicPr>
          <p:cNvPr id="7171" name="Picture 134"/>
          <p:cNvPicPr>
            <a:picLocks noChangeAspect="1" noChangeArrowheads="1"/>
          </p:cNvPicPr>
          <p:nvPr/>
        </p:nvPicPr>
        <p:blipFill>
          <a:blip r:embed="rId2" cstate="print">
            <a:extLst>
              <a:ext uri="{28A0092B-C50C-407E-A947-70E740481C1C}">
                <a14:useLocalDpi xmlns="" xmlns:a14="http://schemas.microsoft.com/office/drawing/2010/main" val="0"/>
              </a:ext>
            </a:extLst>
          </a:blip>
          <a:srcRect/>
          <a:stretch>
            <a:fillRect/>
          </a:stretch>
        </p:blipFill>
        <p:spPr bwMode="auto">
          <a:xfrm>
            <a:off x="73025" y="461814"/>
            <a:ext cx="8994775" cy="64230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 name="正方形/長方形 27"/>
          <p:cNvSpPr>
            <a:spLocks noChangeArrowheads="1"/>
          </p:cNvSpPr>
          <p:nvPr/>
        </p:nvSpPr>
        <p:spPr bwMode="auto">
          <a:xfrm>
            <a:off x="8112125" y="24526"/>
            <a:ext cx="1031875" cy="261937"/>
          </a:xfrm>
          <a:prstGeom prst="rect">
            <a:avLst/>
          </a:prstGeom>
          <a:noFill/>
          <a:ln w="9525">
            <a:noFill/>
            <a:miter lim="800000"/>
            <a:headEnd/>
            <a:tailEnd/>
          </a:ln>
        </p:spPr>
        <p:txBody>
          <a:bodyPr>
            <a:spAutoFit/>
          </a:bodyPr>
          <a:lstStyle/>
          <a:p>
            <a:pPr algn="r"/>
            <a:r>
              <a:rPr lang="ja-JP" altLang="en-US" sz="1100" b="1" dirty="0" smtClean="0">
                <a:solidFill>
                  <a:srgbClr val="000000"/>
                </a:solidFill>
                <a:latin typeface="ＭＳ Ｐゴシック" charset="-128"/>
                <a:ea typeface="Meiryo UI" pitchFamily="50" charset="-128"/>
                <a:cs typeface="Meiryo UI" pitchFamily="50" charset="-128"/>
              </a:rPr>
              <a:t>すがた</a:t>
            </a:r>
            <a:r>
              <a:rPr lang="en-US" altLang="ja-JP" sz="1100" b="1" dirty="0" smtClean="0">
                <a:solidFill>
                  <a:srgbClr val="000000"/>
                </a:solidFill>
                <a:latin typeface="ＭＳ Ｐゴシック" charset="-128"/>
                <a:ea typeface="Meiryo UI" pitchFamily="50" charset="-128"/>
                <a:cs typeface="Meiryo UI" pitchFamily="50" charset="-128"/>
              </a:rPr>
              <a:t>-</a:t>
            </a:r>
            <a:r>
              <a:rPr lang="ja-JP" altLang="en-US" sz="1100" b="1" dirty="0" smtClean="0">
                <a:solidFill>
                  <a:srgbClr val="000000"/>
                </a:solidFill>
                <a:latin typeface="ＭＳ Ｐゴシック" charset="-128"/>
                <a:ea typeface="Meiryo UI" pitchFamily="50" charset="-128"/>
                <a:cs typeface="Meiryo UI" pitchFamily="50" charset="-128"/>
              </a:rPr>
              <a:t>４</a:t>
            </a:r>
            <a:endParaRPr lang="ja-JP" altLang="en-US" sz="1200" b="1" dirty="0">
              <a:solidFill>
                <a:srgbClr val="000000"/>
              </a:solidFill>
              <a:latin typeface="ＭＳ Ｐゴシック" charset="-128"/>
              <a:ea typeface="Meiryo UI" pitchFamily="50" charset="-128"/>
              <a:cs typeface="Meiryo UI" pitchFamily="50" charset="-128"/>
            </a:endParaRPr>
          </a:p>
        </p:txBody>
      </p:sp>
    </p:spTree>
  </p:cSld>
  <p:clrMapOvr>
    <a:masterClrMapping/>
  </p:clrMapOvr>
  <p:timing>
    <p:tnLst>
      <p:par>
        <p:cTn id="1" dur="indefinite" restart="never" nodeType="tmRoot"/>
      </p:par>
    </p:tnLst>
  </p:timing>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4" name="正方形/長方形 25"/>
          <p:cNvSpPr>
            <a:spLocks noChangeArrowheads="1"/>
          </p:cNvSpPr>
          <p:nvPr/>
        </p:nvSpPr>
        <p:spPr bwMode="gray">
          <a:xfrm>
            <a:off x="0" y="2924175"/>
            <a:ext cx="9144000" cy="1009650"/>
          </a:xfrm>
          <a:prstGeom prst="rect">
            <a:avLst/>
          </a:prstGeom>
          <a:solidFill>
            <a:srgbClr val="E6B9B8"/>
          </a:solidFill>
          <a:ln w="22225" algn="ctr">
            <a:solidFill>
              <a:srgbClr val="E6B9B8"/>
            </a:solidFill>
            <a:miter lim="800000"/>
            <a:headEnd/>
            <a:tailEnd/>
          </a:ln>
        </p:spPr>
        <p:txBody>
          <a:bodyPr anchor="ct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algn="ctr" eaLnBrk="1" hangingPunct="1">
              <a:spcBef>
                <a:spcPct val="50000"/>
              </a:spcBef>
              <a:buFont typeface="Wingdings" pitchFamily="2" charset="2"/>
              <a:buNone/>
            </a:pPr>
            <a:r>
              <a:rPr lang="ja-JP" altLang="en-US" sz="2400" b="1" dirty="0">
                <a:latin typeface="ＭＳ Ｐゴシック" charset="-128"/>
              </a:rPr>
              <a:t>第一区</a:t>
            </a:r>
          </a:p>
          <a:p>
            <a:pPr algn="ctr" eaLnBrk="1" hangingPunct="1">
              <a:spcBef>
                <a:spcPct val="50000"/>
              </a:spcBef>
              <a:buFont typeface="Wingdings" pitchFamily="2" charset="2"/>
              <a:buNone/>
            </a:pPr>
            <a:r>
              <a:rPr lang="ja-JP" altLang="en-US" sz="2400" b="1" dirty="0">
                <a:latin typeface="ＭＳ Ｐゴシック" charset="-128"/>
              </a:rPr>
              <a:t>（淀川区・東淀川区）</a:t>
            </a:r>
          </a:p>
        </p:txBody>
      </p:sp>
      <p:sp>
        <p:nvSpPr>
          <p:cNvPr id="3" name="正方形/長方形 27"/>
          <p:cNvSpPr>
            <a:spLocks noChangeArrowheads="1"/>
          </p:cNvSpPr>
          <p:nvPr/>
        </p:nvSpPr>
        <p:spPr bwMode="auto">
          <a:xfrm>
            <a:off x="8112125" y="6596063"/>
            <a:ext cx="1031875" cy="261937"/>
          </a:xfrm>
          <a:prstGeom prst="rect">
            <a:avLst/>
          </a:prstGeom>
          <a:noFill/>
          <a:ln w="9525">
            <a:noFill/>
            <a:miter lim="800000"/>
            <a:headEnd/>
            <a:tailEnd/>
          </a:ln>
        </p:spPr>
        <p:txBody>
          <a:bodyPr>
            <a:spAutoFit/>
          </a:bodyPr>
          <a:lstStyle/>
          <a:p>
            <a:pPr algn="r"/>
            <a:r>
              <a:rPr lang="ja-JP" altLang="en-US" sz="1100" b="1" dirty="0" smtClean="0">
                <a:solidFill>
                  <a:srgbClr val="000000"/>
                </a:solidFill>
                <a:latin typeface="ＭＳ Ｐゴシック" charset="-128"/>
                <a:ea typeface="Meiryo UI" pitchFamily="50" charset="-128"/>
                <a:cs typeface="Meiryo UI" pitchFamily="50" charset="-128"/>
              </a:rPr>
              <a:t>すがた</a:t>
            </a:r>
            <a:r>
              <a:rPr lang="en-US" altLang="ja-JP" sz="1100" b="1" dirty="0" smtClean="0">
                <a:solidFill>
                  <a:srgbClr val="000000"/>
                </a:solidFill>
                <a:latin typeface="ＭＳ Ｐゴシック" charset="-128"/>
                <a:ea typeface="Meiryo UI" pitchFamily="50" charset="-128"/>
                <a:cs typeface="Meiryo UI" pitchFamily="50" charset="-128"/>
              </a:rPr>
              <a:t>-</a:t>
            </a:r>
            <a:r>
              <a:rPr lang="ja-JP" altLang="en-US" sz="1100" b="1" dirty="0" smtClean="0">
                <a:solidFill>
                  <a:srgbClr val="000000"/>
                </a:solidFill>
                <a:latin typeface="ＭＳ Ｐゴシック" charset="-128"/>
                <a:ea typeface="Meiryo UI" pitchFamily="50" charset="-128"/>
                <a:cs typeface="Meiryo UI" pitchFamily="50" charset="-128"/>
              </a:rPr>
              <a:t>５</a:t>
            </a:r>
            <a:endParaRPr lang="ja-JP" altLang="en-US" sz="1200" b="1" dirty="0">
              <a:solidFill>
                <a:srgbClr val="000000"/>
              </a:solidFill>
              <a:latin typeface="ＭＳ Ｐゴシック" charset="-128"/>
              <a:ea typeface="Meiryo UI" pitchFamily="50" charset="-128"/>
              <a:cs typeface="Meiryo UI" pitchFamily="50" charset="-128"/>
            </a:endParaRPr>
          </a:p>
        </p:txBody>
      </p:sp>
    </p:spTree>
  </p:cSld>
  <p:clrMapOvr>
    <a:masterClrMapping/>
  </p:clrMapOvr>
  <p:timing>
    <p:tnLst>
      <p:par>
        <p:cTn id="1" dur="indefinite" restart="never" nodeType="tmRoot"/>
      </p:par>
    </p:tnLst>
  </p:timing>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8" name="正方形/長方形 25"/>
          <p:cNvSpPr>
            <a:spLocks noChangeArrowheads="1"/>
          </p:cNvSpPr>
          <p:nvPr/>
        </p:nvSpPr>
        <p:spPr bwMode="gray">
          <a:xfrm>
            <a:off x="0" y="0"/>
            <a:ext cx="9144000" cy="360000"/>
          </a:xfrm>
          <a:prstGeom prst="rect">
            <a:avLst/>
          </a:prstGeom>
          <a:solidFill>
            <a:srgbClr val="E6B9B8"/>
          </a:solidFill>
          <a:ln>
            <a:noFill/>
          </a:ln>
          <a:extLst>
            <a:ext uri="{91240B29-F687-4F45-9708-019B960494DF}">
              <a14:hiddenLine xmlns="" xmlns:a14="http://schemas.microsoft.com/office/drawing/2010/main" w="22225" algn="ctr">
                <a:solidFill>
                  <a:srgbClr val="000000"/>
                </a:solidFill>
                <a:miter lim="800000"/>
                <a:headEnd/>
                <a:tailEnd/>
              </a14:hiddenLine>
            </a:ext>
          </a:extLst>
        </p:spPr>
        <p:txBody>
          <a:bodyPr anchor="ct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spcBef>
                <a:spcPct val="50000"/>
              </a:spcBef>
              <a:buFont typeface="Wingdings" pitchFamily="2" charset="2"/>
              <a:buNone/>
            </a:pPr>
            <a:r>
              <a:rPr lang="ja-JP" altLang="en-US" sz="2000" b="1" dirty="0">
                <a:latin typeface="HGS創英角ｺﾞｼｯｸUB" pitchFamily="50" charset="-128"/>
              </a:rPr>
              <a:t>　</a:t>
            </a:r>
            <a:r>
              <a:rPr lang="ja-JP" altLang="en-US" sz="2000" b="1" dirty="0">
                <a:latin typeface="Meiryo UI" panose="020B0604030504040204" pitchFamily="50" charset="-128"/>
                <a:ea typeface="Meiryo UI" panose="020B0604030504040204" pitchFamily="50" charset="-128"/>
                <a:cs typeface="Meiryo UI" panose="020B0604030504040204" pitchFamily="50" charset="-128"/>
              </a:rPr>
              <a:t>第一区（淀川区・東淀川区）</a:t>
            </a:r>
          </a:p>
        </p:txBody>
      </p:sp>
      <p:sp>
        <p:nvSpPr>
          <p:cNvPr id="9219" name="テキスト ボックス 24"/>
          <p:cNvSpPr txBox="1">
            <a:spLocks noChangeArrowheads="1"/>
          </p:cNvSpPr>
          <p:nvPr/>
        </p:nvSpPr>
        <p:spPr bwMode="gray">
          <a:xfrm>
            <a:off x="4090988" y="620713"/>
            <a:ext cx="1800000" cy="215900"/>
          </a:xfrm>
          <a:prstGeom prst="rect">
            <a:avLst/>
          </a:prstGeom>
          <a:solidFill>
            <a:srgbClr val="953735"/>
          </a:solidFill>
          <a:ln w="22225">
            <a:solidFill>
              <a:srgbClr val="953735"/>
            </a:solidFill>
            <a:miter lim="800000"/>
            <a:headEnd/>
            <a:tailEnd/>
          </a:ln>
        </p:spPr>
        <p:txBody>
          <a:bodyPr lIns="0" tIns="0" rIns="0" bIns="0" anchor="ct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algn="ctr" eaLnBrk="1" hangingPunct="1"/>
            <a:r>
              <a:rPr lang="ja-JP" altLang="en-US" sz="1200" b="1" dirty="0">
                <a:solidFill>
                  <a:schemeClr val="bg1"/>
                </a:solidFill>
                <a:latin typeface="ＭＳ Ｐゴシック" charset="-128"/>
              </a:rPr>
              <a:t>区</a:t>
            </a:r>
            <a:r>
              <a:rPr lang="ja-JP" altLang="en-US" sz="1200" b="1" dirty="0" smtClean="0">
                <a:solidFill>
                  <a:schemeClr val="bg1"/>
                </a:solidFill>
                <a:latin typeface="ＭＳ Ｐゴシック" charset="-128"/>
              </a:rPr>
              <a:t>役所等の現況位置図</a:t>
            </a:r>
            <a:endParaRPr lang="ja-JP" altLang="en-US" sz="1200" b="1" dirty="0">
              <a:solidFill>
                <a:schemeClr val="bg1"/>
              </a:solidFill>
              <a:latin typeface="ＭＳ Ｐゴシック" charset="-128"/>
            </a:endParaRPr>
          </a:p>
        </p:txBody>
      </p:sp>
      <p:sp>
        <p:nvSpPr>
          <p:cNvPr id="9220" name="タイトル 3"/>
          <p:cNvSpPr txBox="1">
            <a:spLocks/>
          </p:cNvSpPr>
          <p:nvPr/>
        </p:nvSpPr>
        <p:spPr bwMode="auto">
          <a:xfrm>
            <a:off x="4019550" y="549275"/>
            <a:ext cx="5040313" cy="6192838"/>
          </a:xfrm>
          <a:prstGeom prst="rect">
            <a:avLst/>
          </a:prstGeom>
          <a:noFill/>
          <a:ln w="22225" algn="ctr">
            <a:solidFill>
              <a:schemeClr val="accent2"/>
            </a:solidFill>
            <a:miter lim="800000"/>
            <a:headEnd/>
            <a:tailEnd/>
          </a:ln>
          <a:extLst>
            <a:ext uri="{909E8E84-426E-40DD-AFC4-6F175D3DCCD1}">
              <a14:hiddenFill xmlns="" xmlns:a14="http://schemas.microsoft.com/office/drawing/2010/main">
                <a:solidFill>
                  <a:srgbClr val="FFFFFF"/>
                </a:solidFill>
              </a14:hiddenFill>
            </a:ext>
          </a:extLst>
        </p:spPr>
        <p:txBody>
          <a:bodyPr/>
          <a:lstStyle>
            <a:lvl1pPr marL="171450" indent="-171450"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buFont typeface="Wingdings" pitchFamily="2" charset="2"/>
              <a:buChar char="u"/>
            </a:pPr>
            <a:endParaRPr lang="en-US" altLang="ja-JP" sz="900">
              <a:solidFill>
                <a:srgbClr val="000000"/>
              </a:solidFill>
              <a:latin typeface="Meiryo UI" pitchFamily="50" charset="-128"/>
              <a:ea typeface="Meiryo UI" pitchFamily="50" charset="-128"/>
              <a:cs typeface="Meiryo UI" pitchFamily="50" charset="-128"/>
            </a:endParaRPr>
          </a:p>
        </p:txBody>
      </p:sp>
      <p:sp>
        <p:nvSpPr>
          <p:cNvPr id="9221" name="タイトル 3"/>
          <p:cNvSpPr>
            <a:spLocks/>
          </p:cNvSpPr>
          <p:nvPr/>
        </p:nvSpPr>
        <p:spPr bwMode="auto">
          <a:xfrm>
            <a:off x="114299" y="549275"/>
            <a:ext cx="3776663" cy="6192838"/>
          </a:xfrm>
          <a:prstGeom prst="rect">
            <a:avLst/>
          </a:prstGeom>
          <a:noFill/>
          <a:ln w="22225" algn="ctr">
            <a:solidFill>
              <a:schemeClr val="accent2"/>
            </a:solidFill>
            <a:miter lim="800000"/>
            <a:headEnd/>
            <a:tailEnd/>
          </a:ln>
          <a:extLst>
            <a:ext uri="{909E8E84-426E-40DD-AFC4-6F175D3DCCD1}">
              <a14:hiddenFill xmlns="" xmlns:a14="http://schemas.microsoft.com/office/drawing/2010/main">
                <a:solidFill>
                  <a:srgbClr val="FFFFFF"/>
                </a:solidFill>
              </a14:hiddenFill>
            </a:ext>
          </a:extLst>
        </p:spPr>
        <p:txBody>
          <a:bodyPr lIns="72000" rIns="36000"/>
          <a:lstStyle>
            <a:lvl1pPr marL="85725" indent="-85725"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lnSpc>
                <a:spcPct val="40000"/>
              </a:lnSpc>
              <a:buFont typeface="Wingdings" pitchFamily="2" charset="2"/>
              <a:buNone/>
            </a:pPr>
            <a:r>
              <a:rPr lang="ja-JP" altLang="en-US" sz="1000">
                <a:solidFill>
                  <a:srgbClr val="000000"/>
                </a:solidFill>
                <a:latin typeface="HGP創英角ｺﾞｼｯｸUB" pitchFamily="50" charset="-128"/>
                <a:ea typeface="HGP創英角ｺﾞｼｯｸUB" pitchFamily="50" charset="-128"/>
              </a:rPr>
              <a:t>　　　　　　　　　　　　　　　　　　　　　　　</a:t>
            </a:r>
            <a:endParaRPr lang="ja-JP" altLang="en-US" sz="800">
              <a:solidFill>
                <a:srgbClr val="000000"/>
              </a:solidFill>
              <a:latin typeface="HGP創英角ｺﾞｼｯｸUB" pitchFamily="50" charset="-128"/>
              <a:ea typeface="HGP創英角ｺﾞｼｯｸUB" pitchFamily="50" charset="-128"/>
            </a:endParaRPr>
          </a:p>
        </p:txBody>
      </p:sp>
      <p:sp>
        <p:nvSpPr>
          <p:cNvPr id="3" name="テキスト ボックス 24"/>
          <p:cNvSpPr txBox="1"/>
          <p:nvPr/>
        </p:nvSpPr>
        <p:spPr bwMode="gray">
          <a:xfrm>
            <a:off x="147638" y="620713"/>
            <a:ext cx="1223962" cy="215900"/>
          </a:xfrm>
          <a:prstGeom prst="rect">
            <a:avLst/>
          </a:prstGeom>
          <a:solidFill>
            <a:schemeClr val="accent2">
              <a:lumMod val="75000"/>
            </a:schemeClr>
          </a:solidFill>
          <a:ln w="22225">
            <a:solidFill>
              <a:schemeClr val="accent2">
                <a:lumMod val="75000"/>
              </a:schemeClr>
            </a:solidFill>
          </a:ln>
        </p:spPr>
        <p:txBody>
          <a:bodyPr lIns="0" tIns="0" rIns="0" bIns="0" anchor="ctr">
            <a:spAutoFit/>
          </a:bodyPr>
          <a:lstStyle/>
          <a:p>
            <a:pPr algn="ctr">
              <a:defRPr/>
            </a:pPr>
            <a:r>
              <a:rPr lang="ja-JP" altLang="en-US" sz="1200" b="1" dirty="0">
                <a:solidFill>
                  <a:schemeClr val="bg1"/>
                </a:solidFill>
                <a:latin typeface="ＭＳ Ｐゴシック" pitchFamily="50" charset="-128"/>
                <a:ea typeface="ＭＳ Ｐゴシック" pitchFamily="50" charset="-128"/>
              </a:rPr>
              <a:t>総合区の概要</a:t>
            </a:r>
          </a:p>
        </p:txBody>
      </p:sp>
      <p:sp>
        <p:nvSpPr>
          <p:cNvPr id="9223" name="Text Box 8"/>
          <p:cNvSpPr txBox="1">
            <a:spLocks noChangeArrowheads="1"/>
          </p:cNvSpPr>
          <p:nvPr/>
        </p:nvSpPr>
        <p:spPr bwMode="auto">
          <a:xfrm>
            <a:off x="74613" y="2709863"/>
            <a:ext cx="1223962" cy="2616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57150" cmpd="thickThin" algn="ctr">
                <a:solidFill>
                  <a:srgbClr val="000000"/>
                </a:solidFill>
                <a:miter lim="800000"/>
                <a:headEnd/>
                <a:tailEnd/>
              </a14:hiddenLine>
            </a:ext>
          </a:extLst>
        </p:spPr>
        <p:txBody>
          <a:bodyPr>
            <a:spAutoFit/>
          </a:bodyPr>
          <a:lstStyle>
            <a:lvl1pPr marL="85725" indent="-85725"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spcBef>
                <a:spcPct val="50000"/>
              </a:spcBef>
              <a:buFont typeface="Wingdings" pitchFamily="2" charset="2"/>
              <a:buNone/>
            </a:pPr>
            <a:r>
              <a:rPr lang="en-US" altLang="ja-JP" sz="1100" dirty="0" smtClean="0">
                <a:solidFill>
                  <a:srgbClr val="000000"/>
                </a:solidFill>
                <a:latin typeface="HGP創英角ｺﾞｼｯｸUB" pitchFamily="50" charset="-128"/>
                <a:ea typeface="HGP創英角ｺﾞｼｯｸUB" pitchFamily="50" charset="-128"/>
              </a:rPr>
              <a:t>【</a:t>
            </a:r>
            <a:r>
              <a:rPr lang="ja-JP" altLang="en-US" sz="1100" dirty="0" smtClean="0">
                <a:solidFill>
                  <a:srgbClr val="000000"/>
                </a:solidFill>
                <a:latin typeface="HGP創英角ｺﾞｼｯｸUB" pitchFamily="50" charset="-128"/>
                <a:ea typeface="HGP創英角ｺﾞｼｯｸUB" pitchFamily="50" charset="-128"/>
              </a:rPr>
              <a:t>区役所関係</a:t>
            </a:r>
            <a:r>
              <a:rPr lang="en-US" altLang="ja-JP" sz="1100" dirty="0" smtClean="0">
                <a:solidFill>
                  <a:srgbClr val="000000"/>
                </a:solidFill>
                <a:latin typeface="HGP創英角ｺﾞｼｯｸUB" pitchFamily="50" charset="-128"/>
                <a:ea typeface="HGP創英角ｺﾞｼｯｸUB" pitchFamily="50" charset="-128"/>
              </a:rPr>
              <a:t>】</a:t>
            </a:r>
            <a:endParaRPr lang="en-US" altLang="ja-JP" sz="1100" dirty="0">
              <a:solidFill>
                <a:srgbClr val="000000"/>
              </a:solidFill>
              <a:latin typeface="HGP創英角ｺﾞｼｯｸUB" pitchFamily="50" charset="-128"/>
              <a:ea typeface="HGP創英角ｺﾞｼｯｸUB" pitchFamily="50" charset="-128"/>
            </a:endParaRPr>
          </a:p>
        </p:txBody>
      </p:sp>
      <p:sp>
        <p:nvSpPr>
          <p:cNvPr id="9224" name="Text Box 9"/>
          <p:cNvSpPr txBox="1">
            <a:spLocks noChangeArrowheads="1"/>
          </p:cNvSpPr>
          <p:nvPr/>
        </p:nvSpPr>
        <p:spPr bwMode="auto">
          <a:xfrm>
            <a:off x="74613" y="836613"/>
            <a:ext cx="1223962" cy="2603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57150" cmpd="thickThin" algn="ctr">
                <a:solidFill>
                  <a:srgbClr val="000000"/>
                </a:solidFill>
                <a:miter lim="800000"/>
                <a:headEnd/>
                <a:tailEnd/>
              </a14:hiddenLine>
            </a:ext>
          </a:extLst>
        </p:spPr>
        <p:txBody>
          <a:bodyPr>
            <a:spAutoFit/>
          </a:bodyPr>
          <a:lstStyle>
            <a:lvl1pPr marL="85725" indent="-85725"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spcBef>
                <a:spcPct val="50000"/>
              </a:spcBef>
              <a:buFont typeface="Wingdings" pitchFamily="2" charset="2"/>
              <a:buNone/>
            </a:pPr>
            <a:r>
              <a:rPr lang="en-US" altLang="ja-JP" sz="1100">
                <a:solidFill>
                  <a:srgbClr val="000000"/>
                </a:solidFill>
                <a:latin typeface="HGP創英角ｺﾞｼｯｸUB" pitchFamily="50" charset="-128"/>
                <a:ea typeface="HGP創英角ｺﾞｼｯｸUB" pitchFamily="50" charset="-128"/>
              </a:rPr>
              <a:t>【</a:t>
            </a:r>
            <a:r>
              <a:rPr lang="ja-JP" altLang="en-US" sz="1100">
                <a:solidFill>
                  <a:srgbClr val="000000"/>
                </a:solidFill>
                <a:latin typeface="HGP創英角ｺﾞｼｯｸUB" pitchFamily="50" charset="-128"/>
                <a:ea typeface="HGP創英角ｺﾞｼｯｸUB" pitchFamily="50" charset="-128"/>
              </a:rPr>
              <a:t>人口・面積</a:t>
            </a:r>
            <a:r>
              <a:rPr lang="en-US" altLang="ja-JP" sz="1100">
                <a:solidFill>
                  <a:srgbClr val="000000"/>
                </a:solidFill>
                <a:latin typeface="HGP創英角ｺﾞｼｯｸUB" pitchFamily="50" charset="-128"/>
                <a:ea typeface="HGP創英角ｺﾞｼｯｸUB" pitchFamily="50" charset="-128"/>
              </a:rPr>
              <a:t>】</a:t>
            </a:r>
          </a:p>
        </p:txBody>
      </p:sp>
      <p:sp>
        <p:nvSpPr>
          <p:cNvPr id="9225" name="Text Box 10"/>
          <p:cNvSpPr txBox="1">
            <a:spLocks noChangeArrowheads="1"/>
          </p:cNvSpPr>
          <p:nvPr/>
        </p:nvSpPr>
        <p:spPr bwMode="auto">
          <a:xfrm>
            <a:off x="74613" y="4283075"/>
            <a:ext cx="2592387" cy="2603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57150" cmpd="thickThin" algn="ctr">
                <a:solidFill>
                  <a:srgbClr val="000000"/>
                </a:solidFill>
                <a:miter lim="800000"/>
                <a:headEnd/>
                <a:tailEnd/>
              </a14:hiddenLine>
            </a:ext>
          </a:extLst>
        </p:spPr>
        <p:txBody>
          <a:bodyPr>
            <a:spAutoFit/>
          </a:bodyPr>
          <a:lstStyle>
            <a:lvl1pPr marL="85725" indent="-85725"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spcBef>
                <a:spcPct val="50000"/>
              </a:spcBef>
              <a:buFont typeface="Wingdings" pitchFamily="2" charset="2"/>
              <a:buNone/>
            </a:pPr>
            <a:r>
              <a:rPr lang="en-US" altLang="ja-JP" sz="1100">
                <a:solidFill>
                  <a:srgbClr val="000000"/>
                </a:solidFill>
                <a:latin typeface="HGP創英角ｺﾞｼｯｸUB" pitchFamily="50" charset="-128"/>
                <a:ea typeface="HGP創英角ｺﾞｼｯｸUB" pitchFamily="50" charset="-128"/>
              </a:rPr>
              <a:t>【</a:t>
            </a:r>
            <a:r>
              <a:rPr lang="ja-JP" altLang="en-US" sz="1100">
                <a:solidFill>
                  <a:srgbClr val="000000"/>
                </a:solidFill>
                <a:latin typeface="HGP創英角ｺﾞｼｯｸUB" pitchFamily="50" charset="-128"/>
                <a:ea typeface="HGP創英角ｺﾞｼｯｸUB" pitchFamily="50" charset="-128"/>
              </a:rPr>
              <a:t>市民利用施設</a:t>
            </a:r>
            <a:r>
              <a:rPr lang="ja-JP" altLang="en-US" sz="900">
                <a:solidFill>
                  <a:srgbClr val="000000"/>
                </a:solidFill>
                <a:latin typeface="HGP創英角ｺﾞｼｯｸUB" pitchFamily="50" charset="-128"/>
                <a:ea typeface="HGP創英角ｺﾞｼｯｸUB" pitchFamily="50" charset="-128"/>
              </a:rPr>
              <a:t>（Ｈ</a:t>
            </a:r>
            <a:r>
              <a:rPr lang="en-US" altLang="ja-JP" sz="900">
                <a:solidFill>
                  <a:srgbClr val="000000"/>
                </a:solidFill>
                <a:latin typeface="HGP創英角ｺﾞｼｯｸUB" pitchFamily="50" charset="-128"/>
                <a:ea typeface="HGP創英角ｺﾞｼｯｸUB" pitchFamily="50" charset="-128"/>
              </a:rPr>
              <a:t>29</a:t>
            </a:r>
            <a:r>
              <a:rPr lang="ja-JP" altLang="en-US" sz="900">
                <a:solidFill>
                  <a:srgbClr val="000000"/>
                </a:solidFill>
                <a:latin typeface="HGP創英角ｺﾞｼｯｸUB" pitchFamily="50" charset="-128"/>
                <a:ea typeface="HGP創英角ｺﾞｼｯｸUB" pitchFamily="50" charset="-128"/>
              </a:rPr>
              <a:t>年</a:t>
            </a:r>
            <a:r>
              <a:rPr lang="en-US" altLang="ja-JP" sz="900">
                <a:solidFill>
                  <a:srgbClr val="000000"/>
                </a:solidFill>
                <a:latin typeface="HGP創英角ｺﾞｼｯｸUB" pitchFamily="50" charset="-128"/>
                <a:ea typeface="HGP創英角ｺﾞｼｯｸUB" pitchFamily="50" charset="-128"/>
              </a:rPr>
              <a:t>4</a:t>
            </a:r>
            <a:r>
              <a:rPr lang="ja-JP" altLang="en-US" sz="900">
                <a:solidFill>
                  <a:srgbClr val="000000"/>
                </a:solidFill>
                <a:latin typeface="HGP創英角ｺﾞｼｯｸUB" pitchFamily="50" charset="-128"/>
                <a:ea typeface="HGP創英角ｺﾞｼｯｸUB" pitchFamily="50" charset="-128"/>
              </a:rPr>
              <a:t>月現在）</a:t>
            </a:r>
            <a:r>
              <a:rPr lang="en-US" altLang="ja-JP" sz="1100">
                <a:solidFill>
                  <a:srgbClr val="000000"/>
                </a:solidFill>
                <a:latin typeface="HGP創英角ｺﾞｼｯｸUB" pitchFamily="50" charset="-128"/>
                <a:ea typeface="HGP創英角ｺﾞｼｯｸUB" pitchFamily="50" charset="-128"/>
              </a:rPr>
              <a:t>】</a:t>
            </a:r>
          </a:p>
        </p:txBody>
      </p:sp>
      <p:graphicFrame>
        <p:nvGraphicFramePr>
          <p:cNvPr id="49163" name="Group 11"/>
          <p:cNvGraphicFramePr>
            <a:graphicFrameLocks noGrp="1"/>
          </p:cNvGraphicFramePr>
          <p:nvPr/>
        </p:nvGraphicFramePr>
        <p:xfrm>
          <a:off x="203201" y="1125538"/>
          <a:ext cx="3616324" cy="1368723"/>
        </p:xfrm>
        <a:graphic>
          <a:graphicData uri="http://schemas.openxmlformats.org/drawingml/2006/table">
            <a:tbl>
              <a:tblPr/>
              <a:tblGrid>
                <a:gridCol w="1205441"/>
                <a:gridCol w="1205442"/>
                <a:gridCol w="1205441"/>
              </a:tblGrid>
              <a:tr h="242770">
                <a:tc>
                  <a:txBody>
                    <a:bodyPr/>
                    <a:lstStyle/>
                    <a:p>
                      <a:pPr marL="85725" marR="0" lvl="0" indent="-85725" algn="ctr" defTabSz="914400" rtl="0" eaLnBrk="1" fontAlgn="base" latinLnBrk="0" hangingPunct="1">
                        <a:lnSpc>
                          <a:spcPct val="100000"/>
                        </a:lnSpc>
                        <a:spcBef>
                          <a:spcPct val="50000"/>
                        </a:spcBef>
                        <a:spcAft>
                          <a:spcPct val="0"/>
                        </a:spcAft>
                        <a:buClrTx/>
                        <a:buSzTx/>
                        <a:buFont typeface="Wingdings" pitchFamily="2" charset="2"/>
                        <a:buNone/>
                        <a:tabLst/>
                      </a:pPr>
                      <a:r>
                        <a:rPr kumimoji="1" lang="ja-JP" altLang="en-US" sz="1000" b="0" i="0" u="none" strike="noStrike" cap="none" normalizeH="0" baseline="0" dirty="0" smtClean="0">
                          <a:ln>
                            <a:noFill/>
                          </a:ln>
                          <a:solidFill>
                            <a:srgbClr val="000000"/>
                          </a:solidFill>
                          <a:effectLst/>
                          <a:latin typeface="ＭＳ Ｐゴシック" pitchFamily="50" charset="-128"/>
                          <a:ea typeface="ＭＳ Ｐゴシック" pitchFamily="50" charset="-128"/>
                        </a:rPr>
                        <a:t>人　口</a:t>
                      </a:r>
                      <a:r>
                        <a:rPr kumimoji="1" lang="en-US" altLang="ja-JP" sz="1000" b="0" i="0" u="none" strike="noStrike" cap="none" normalizeH="0" baseline="0" dirty="0" smtClean="0">
                          <a:ln>
                            <a:noFill/>
                          </a:ln>
                          <a:solidFill>
                            <a:srgbClr val="000000"/>
                          </a:solidFill>
                          <a:effectLst/>
                          <a:latin typeface="ＭＳ Ｐゴシック" pitchFamily="50" charset="-128"/>
                          <a:ea typeface="ＭＳ Ｐゴシック" pitchFamily="50" charset="-128"/>
                        </a:rPr>
                        <a:t>〔H27〕</a:t>
                      </a:r>
                    </a:p>
                  </a:txBody>
                  <a:tcPr marL="18000" marR="18000" marT="35983" marB="35983" anchor="ctr" horzOverflow="overflow">
                    <a:lnL w="19050" cap="flat" cmpd="sng" algn="ctr">
                      <a:solidFill>
                        <a:schemeClr val="tx1"/>
                      </a:solidFill>
                      <a:prstDash val="solid"/>
                      <a:round/>
                      <a:headEnd type="none" w="med" len="med"/>
                      <a:tailEnd type="none" w="med" len="med"/>
                    </a:lnL>
                    <a:lnR w="12700" cap="flat" cmpd="thickThin" algn="ctr">
                      <a:solidFill>
                        <a:srgbClr val="000000"/>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thickThin" algn="ctr">
                      <a:solidFill>
                        <a:srgbClr val="000000"/>
                      </a:solidFill>
                      <a:prstDash val="solid"/>
                      <a:round/>
                      <a:headEnd type="none" w="med" len="med"/>
                      <a:tailEnd type="none" w="med" len="med"/>
                    </a:lnB>
                    <a:lnTlToBr>
                      <a:noFill/>
                    </a:lnTlToBr>
                    <a:lnBlToTr>
                      <a:noFill/>
                    </a:lnBlToTr>
                    <a:solidFill>
                      <a:srgbClr val="CCECFF"/>
                    </a:solidFill>
                  </a:tcPr>
                </a:tc>
                <a:tc>
                  <a:txBody>
                    <a:bodyPr/>
                    <a:lstStyle/>
                    <a:p>
                      <a:pPr marL="85725" marR="0" lvl="0" indent="-85725" algn="ctr" defTabSz="914400" rtl="0" eaLnBrk="1" fontAlgn="base" latinLnBrk="0" hangingPunct="1">
                        <a:lnSpc>
                          <a:spcPct val="100000"/>
                        </a:lnSpc>
                        <a:spcBef>
                          <a:spcPct val="50000"/>
                        </a:spcBef>
                        <a:spcAft>
                          <a:spcPct val="0"/>
                        </a:spcAft>
                        <a:buClrTx/>
                        <a:buSzTx/>
                        <a:buFont typeface="Wingdings" pitchFamily="2" charset="2"/>
                        <a:buNone/>
                        <a:tabLst/>
                      </a:pPr>
                      <a:r>
                        <a:rPr kumimoji="1" lang="ja-JP" altLang="en-US" sz="1000" b="0" i="0" u="none" strike="noStrike" cap="none" normalizeH="0" baseline="0" dirty="0" smtClean="0">
                          <a:ln>
                            <a:noFill/>
                          </a:ln>
                          <a:solidFill>
                            <a:srgbClr val="000000"/>
                          </a:solidFill>
                          <a:effectLst/>
                          <a:latin typeface="ＭＳ Ｐゴシック" pitchFamily="50" charset="-128"/>
                          <a:ea typeface="ＭＳ Ｐゴシック" pitchFamily="50" charset="-128"/>
                        </a:rPr>
                        <a:t>将来推計人口</a:t>
                      </a:r>
                      <a:r>
                        <a:rPr kumimoji="1" lang="en-US" altLang="ja-JP" sz="1000" b="0" i="0" u="none" strike="noStrike" cap="none" normalizeH="0" baseline="0" dirty="0" smtClean="0">
                          <a:ln>
                            <a:noFill/>
                          </a:ln>
                          <a:solidFill>
                            <a:srgbClr val="000000"/>
                          </a:solidFill>
                          <a:effectLst/>
                          <a:latin typeface="ＭＳ Ｐゴシック" pitchFamily="50" charset="-128"/>
                          <a:ea typeface="ＭＳ Ｐゴシック" pitchFamily="50" charset="-128"/>
                        </a:rPr>
                        <a:t>〔H37〕</a:t>
                      </a:r>
                    </a:p>
                  </a:txBody>
                  <a:tcPr marL="18000" marR="18000" marT="35983" marB="35983" anchor="ctr" horzOverflow="overflow">
                    <a:lnL w="12700" cap="flat" cmpd="thickThin" algn="ctr">
                      <a:solidFill>
                        <a:srgbClr val="000000"/>
                      </a:solidFill>
                      <a:prstDash val="solid"/>
                      <a:round/>
                      <a:headEnd type="none" w="med" len="med"/>
                      <a:tailEnd type="none" w="med" len="med"/>
                    </a:lnL>
                    <a:lnR w="12700" cap="flat" cmpd="thickThin" algn="ctr">
                      <a:solidFill>
                        <a:srgbClr val="000000"/>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thickThin" algn="ctr">
                      <a:solidFill>
                        <a:srgbClr val="000000"/>
                      </a:solidFill>
                      <a:prstDash val="solid"/>
                      <a:round/>
                      <a:headEnd type="none" w="med" len="med"/>
                      <a:tailEnd type="none" w="med" len="med"/>
                    </a:lnB>
                    <a:lnTlToBr>
                      <a:noFill/>
                    </a:lnTlToBr>
                    <a:lnBlToTr>
                      <a:noFill/>
                    </a:lnBlToTr>
                    <a:solidFill>
                      <a:srgbClr val="CCECFF"/>
                    </a:solidFill>
                  </a:tcPr>
                </a:tc>
                <a:tc>
                  <a:txBody>
                    <a:bodyPr/>
                    <a:lstStyle/>
                    <a:p>
                      <a:pPr marL="85725" marR="0" lvl="0" indent="-85725" algn="ctr" defTabSz="914400" rtl="0" eaLnBrk="1" fontAlgn="base" latinLnBrk="0" hangingPunct="1">
                        <a:lnSpc>
                          <a:spcPct val="100000"/>
                        </a:lnSpc>
                        <a:spcBef>
                          <a:spcPct val="50000"/>
                        </a:spcBef>
                        <a:spcAft>
                          <a:spcPct val="0"/>
                        </a:spcAft>
                        <a:buClrTx/>
                        <a:buSzTx/>
                        <a:buFont typeface="Wingdings" pitchFamily="2" charset="2"/>
                        <a:buNone/>
                        <a:tabLst/>
                      </a:pPr>
                      <a:r>
                        <a:rPr kumimoji="1" lang="ja-JP" altLang="en-US" sz="1000" b="0" i="0" u="none" strike="noStrike" cap="none" normalizeH="0" baseline="0" dirty="0" smtClean="0">
                          <a:ln>
                            <a:noFill/>
                          </a:ln>
                          <a:solidFill>
                            <a:srgbClr val="000000"/>
                          </a:solidFill>
                          <a:effectLst/>
                          <a:latin typeface="ＭＳ Ｐゴシック" pitchFamily="50" charset="-128"/>
                          <a:ea typeface="ＭＳ Ｐゴシック" pitchFamily="50" charset="-128"/>
                        </a:rPr>
                        <a:t>将来推計人口</a:t>
                      </a:r>
                      <a:r>
                        <a:rPr kumimoji="1" lang="en-US" altLang="ja-JP" sz="1000" b="0" i="0" u="none" strike="noStrike" cap="none" normalizeH="0" baseline="0" dirty="0" smtClean="0">
                          <a:ln>
                            <a:noFill/>
                          </a:ln>
                          <a:solidFill>
                            <a:srgbClr val="000000"/>
                          </a:solidFill>
                          <a:effectLst/>
                          <a:latin typeface="ＭＳ Ｐゴシック" pitchFamily="50" charset="-128"/>
                          <a:ea typeface="ＭＳ Ｐゴシック" pitchFamily="50" charset="-128"/>
                        </a:rPr>
                        <a:t>〔H47〕</a:t>
                      </a:r>
                    </a:p>
                  </a:txBody>
                  <a:tcPr marL="18000" marR="18000" marT="35983" marB="35983" anchor="ctr" horzOverflow="overflow">
                    <a:lnL w="12700" cap="flat" cmpd="thickThin"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thickThin" algn="ctr">
                      <a:solidFill>
                        <a:srgbClr val="000000"/>
                      </a:solidFill>
                      <a:prstDash val="solid"/>
                      <a:round/>
                      <a:headEnd type="none" w="med" len="med"/>
                      <a:tailEnd type="none" w="med" len="med"/>
                    </a:lnB>
                    <a:lnTlToBr>
                      <a:noFill/>
                    </a:lnTlToBr>
                    <a:lnBlToTr>
                      <a:noFill/>
                    </a:lnBlToTr>
                    <a:solidFill>
                      <a:srgbClr val="CCECFF"/>
                    </a:solidFill>
                  </a:tcPr>
                </a:tc>
              </a:tr>
              <a:tr h="224291">
                <a:tc>
                  <a:txBody>
                    <a:bodyPr/>
                    <a:lstStyle/>
                    <a:p>
                      <a:pPr marL="85725" marR="0" lvl="0" indent="-85725" algn="ctr" defTabSz="914400" rtl="0" eaLnBrk="1" fontAlgn="base" latinLnBrk="0" hangingPunct="1">
                        <a:lnSpc>
                          <a:spcPct val="100000"/>
                        </a:lnSpc>
                        <a:spcBef>
                          <a:spcPct val="50000"/>
                        </a:spcBef>
                        <a:spcAft>
                          <a:spcPct val="0"/>
                        </a:spcAft>
                        <a:buClrTx/>
                        <a:buSzTx/>
                        <a:buFont typeface="Wingdings" pitchFamily="2" charset="2"/>
                        <a:buNone/>
                        <a:tabLst/>
                      </a:pP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351,731</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人</a:t>
                      </a:r>
                    </a:p>
                  </a:txBody>
                  <a:tcPr marL="18000" marR="18000" marT="35983" marB="35983" anchor="ctr" horzOverflow="overflow">
                    <a:lnL w="19050" cap="flat" cmpd="sng" algn="ctr">
                      <a:solidFill>
                        <a:schemeClr val="tx1"/>
                      </a:solidFill>
                      <a:prstDash val="solid"/>
                      <a:round/>
                      <a:headEnd type="none" w="med" len="med"/>
                      <a:tailEnd type="none" w="med" len="med"/>
                    </a:lnL>
                    <a:lnR w="12700" cap="flat" cmpd="thickThin" algn="ctr">
                      <a:solidFill>
                        <a:srgbClr val="000000"/>
                      </a:solidFill>
                      <a:prstDash val="solid"/>
                      <a:round/>
                      <a:headEnd type="none" w="med" len="med"/>
                      <a:tailEnd type="none" w="med" len="med"/>
                    </a:lnR>
                    <a:lnT w="6350" cap="flat" cmpd="thickThin" algn="ctr">
                      <a:solidFill>
                        <a:srgbClr val="000000"/>
                      </a:solidFill>
                      <a:prstDash val="solid"/>
                      <a:round/>
                      <a:headEnd type="none" w="med" len="med"/>
                      <a:tailEnd type="none" w="med" len="med"/>
                    </a:lnT>
                    <a:lnB w="12700" cap="flat" cmpd="thickThin" algn="ctr">
                      <a:solidFill>
                        <a:srgbClr val="000000"/>
                      </a:solidFill>
                      <a:prstDash val="solid"/>
                      <a:round/>
                      <a:headEnd type="none" w="med" len="med"/>
                      <a:tailEnd type="none" w="med" len="med"/>
                    </a:lnB>
                    <a:lnTlToBr>
                      <a:noFill/>
                    </a:lnTlToBr>
                    <a:lnBlToTr>
                      <a:noFill/>
                    </a:lnBlToTr>
                    <a:noFill/>
                  </a:tcPr>
                </a:tc>
                <a:tc>
                  <a:txBody>
                    <a:bodyPr/>
                    <a:lstStyle/>
                    <a:p>
                      <a:pPr marL="85725" marR="0" lvl="0" indent="-85725" algn="ctr" defTabSz="914400" rtl="0" eaLnBrk="1" fontAlgn="base" latinLnBrk="0" hangingPunct="1">
                        <a:lnSpc>
                          <a:spcPct val="100000"/>
                        </a:lnSpc>
                        <a:spcBef>
                          <a:spcPct val="50000"/>
                        </a:spcBef>
                        <a:spcAft>
                          <a:spcPct val="0"/>
                        </a:spcAft>
                        <a:buClrTx/>
                        <a:buSzTx/>
                        <a:buFont typeface="Wingdings" pitchFamily="2" charset="2"/>
                        <a:buNone/>
                        <a:tabLst/>
                      </a:pP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334,041</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人</a:t>
                      </a:r>
                    </a:p>
                  </a:txBody>
                  <a:tcPr marL="18000" marR="18000" marT="35983" marB="35983" anchor="ctr" horzOverflow="overflow">
                    <a:lnL w="12700" cap="flat" cmpd="thickThin" algn="ctr">
                      <a:solidFill>
                        <a:srgbClr val="000000"/>
                      </a:solidFill>
                      <a:prstDash val="solid"/>
                      <a:round/>
                      <a:headEnd type="none" w="med" len="med"/>
                      <a:tailEnd type="none" w="med" len="med"/>
                    </a:lnL>
                    <a:lnR w="12700" cap="flat" cmpd="thickThin" algn="ctr">
                      <a:solidFill>
                        <a:srgbClr val="000000"/>
                      </a:solidFill>
                      <a:prstDash val="solid"/>
                      <a:round/>
                      <a:headEnd type="none" w="med" len="med"/>
                      <a:tailEnd type="none" w="med" len="med"/>
                    </a:lnR>
                    <a:lnT w="6350" cap="flat" cmpd="thickThin" algn="ctr">
                      <a:solidFill>
                        <a:srgbClr val="000000"/>
                      </a:solidFill>
                      <a:prstDash val="solid"/>
                      <a:round/>
                      <a:headEnd type="none" w="med" len="med"/>
                      <a:tailEnd type="none" w="med" len="med"/>
                    </a:lnT>
                    <a:lnB w="12700" cap="flat" cmpd="thickThin" algn="ctr">
                      <a:solidFill>
                        <a:srgbClr val="000000"/>
                      </a:solidFill>
                      <a:prstDash val="solid"/>
                      <a:round/>
                      <a:headEnd type="none" w="med" len="med"/>
                      <a:tailEnd type="none" w="med" len="med"/>
                    </a:lnB>
                    <a:lnTlToBr>
                      <a:noFill/>
                    </a:lnTlToBr>
                    <a:lnBlToTr>
                      <a:noFill/>
                    </a:lnBlToTr>
                    <a:noFill/>
                  </a:tcPr>
                </a:tc>
                <a:tc>
                  <a:txBody>
                    <a:bodyPr/>
                    <a:lstStyle/>
                    <a:p>
                      <a:pPr marL="85725" marR="0" lvl="0" indent="-85725" algn="ctr" defTabSz="914400" rtl="0" eaLnBrk="1" fontAlgn="base" latinLnBrk="0" hangingPunct="1">
                        <a:lnSpc>
                          <a:spcPct val="100000"/>
                        </a:lnSpc>
                        <a:spcBef>
                          <a:spcPct val="50000"/>
                        </a:spcBef>
                        <a:spcAft>
                          <a:spcPct val="0"/>
                        </a:spcAft>
                        <a:buClrTx/>
                        <a:buSzTx/>
                        <a:buFont typeface="Wingdings" pitchFamily="2" charset="2"/>
                        <a:buNone/>
                        <a:tabLst/>
                      </a:pP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314,465</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人</a:t>
                      </a:r>
                    </a:p>
                  </a:txBody>
                  <a:tcPr marL="18000" marR="18000" marT="35983" marB="35983" anchor="ctr" horzOverflow="overflow">
                    <a:lnL w="12700" cap="flat" cmpd="thickThin"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thickThin" algn="ctr">
                      <a:solidFill>
                        <a:srgbClr val="000000"/>
                      </a:solidFill>
                      <a:prstDash val="solid"/>
                      <a:round/>
                      <a:headEnd type="none" w="med" len="med"/>
                      <a:tailEnd type="none" w="med" len="med"/>
                    </a:lnT>
                    <a:lnB w="12700" cap="flat" cmpd="thickThin" algn="ctr">
                      <a:solidFill>
                        <a:srgbClr val="000000"/>
                      </a:solidFill>
                      <a:prstDash val="solid"/>
                      <a:round/>
                      <a:headEnd type="none" w="med" len="med"/>
                      <a:tailEnd type="none" w="med" len="med"/>
                    </a:lnB>
                    <a:lnTlToBr>
                      <a:noFill/>
                    </a:lnTlToBr>
                    <a:lnBlToTr>
                      <a:noFill/>
                    </a:lnBlToTr>
                    <a:noFill/>
                  </a:tcPr>
                </a:tc>
              </a:tr>
              <a:tr h="224291">
                <a:tc>
                  <a:txBody>
                    <a:bodyPr/>
                    <a:lstStyle/>
                    <a:p>
                      <a:pPr marL="85725" marR="0" lvl="0" indent="-85725" algn="ctr" defTabSz="914400" rtl="0" eaLnBrk="1" fontAlgn="base" latinLnBrk="0" hangingPunct="1">
                        <a:lnSpc>
                          <a:spcPct val="100000"/>
                        </a:lnSpc>
                        <a:spcBef>
                          <a:spcPct val="50000"/>
                        </a:spcBef>
                        <a:spcAft>
                          <a:spcPct val="0"/>
                        </a:spcAft>
                        <a:buClrTx/>
                        <a:buSzTx/>
                        <a:buFont typeface="Wingdings" pitchFamily="2" charset="2"/>
                        <a:buNone/>
                        <a:tabLst/>
                      </a:pPr>
                      <a:r>
                        <a:rPr kumimoji="1" lang="ja-JP" altLang="en-US" sz="1000" b="0" i="0" u="none" strike="noStrike" cap="none" normalizeH="0" baseline="0" dirty="0" smtClean="0">
                          <a:ln>
                            <a:noFill/>
                          </a:ln>
                          <a:solidFill>
                            <a:srgbClr val="000000"/>
                          </a:solidFill>
                          <a:effectLst/>
                          <a:latin typeface="ＭＳ Ｐゴシック" pitchFamily="50" charset="-128"/>
                          <a:ea typeface="ＭＳ Ｐゴシック" pitchFamily="50" charset="-128"/>
                        </a:rPr>
                        <a:t>世帯数</a:t>
                      </a:r>
                      <a:r>
                        <a:rPr kumimoji="1" lang="en-US" altLang="ja-JP" sz="1000" b="0" i="0" u="none" strike="noStrike" cap="none" normalizeH="0" baseline="0" dirty="0" smtClean="0">
                          <a:ln>
                            <a:noFill/>
                          </a:ln>
                          <a:solidFill>
                            <a:srgbClr val="000000"/>
                          </a:solidFill>
                          <a:effectLst/>
                          <a:latin typeface="ＭＳ Ｐゴシック" pitchFamily="50" charset="-128"/>
                          <a:ea typeface="ＭＳ Ｐゴシック" pitchFamily="50" charset="-128"/>
                        </a:rPr>
                        <a:t>〔H27〕</a:t>
                      </a:r>
                    </a:p>
                  </a:txBody>
                  <a:tcPr marL="18000" marR="18000" marT="35983" marB="35983" anchor="ctr" horzOverflow="overflow">
                    <a:lnL w="19050" cap="flat" cmpd="sng" algn="ctr">
                      <a:solidFill>
                        <a:schemeClr val="tx1"/>
                      </a:solidFill>
                      <a:prstDash val="solid"/>
                      <a:round/>
                      <a:headEnd type="none" w="med" len="med"/>
                      <a:tailEnd type="none" w="med" len="med"/>
                    </a:lnL>
                    <a:lnR w="12700" cap="flat" cmpd="thickThin" algn="ctr">
                      <a:solidFill>
                        <a:srgbClr val="000000"/>
                      </a:solidFill>
                      <a:prstDash val="solid"/>
                      <a:round/>
                      <a:headEnd type="none" w="med" len="med"/>
                      <a:tailEnd type="none" w="med" len="med"/>
                    </a:lnR>
                    <a:lnT w="12700" cap="flat" cmpd="thickThin" algn="ctr">
                      <a:solidFill>
                        <a:srgbClr val="000000"/>
                      </a:solidFill>
                      <a:prstDash val="solid"/>
                      <a:round/>
                      <a:headEnd type="none" w="med" len="med"/>
                      <a:tailEnd type="none" w="med" len="med"/>
                    </a:lnT>
                    <a:lnB w="6350" cap="flat" cmpd="thickThin" algn="ctr">
                      <a:solidFill>
                        <a:srgbClr val="000000"/>
                      </a:solidFill>
                      <a:prstDash val="solid"/>
                      <a:round/>
                      <a:headEnd type="none" w="med" len="med"/>
                      <a:tailEnd type="none" w="med" len="med"/>
                    </a:lnB>
                    <a:lnTlToBr>
                      <a:noFill/>
                    </a:lnTlToBr>
                    <a:lnBlToTr>
                      <a:noFill/>
                    </a:lnBlToTr>
                    <a:solidFill>
                      <a:srgbClr val="CCECFF"/>
                    </a:solidFill>
                  </a:tcPr>
                </a:tc>
                <a:tc gridSpan="2">
                  <a:txBody>
                    <a:bodyPr/>
                    <a:lstStyle/>
                    <a:p>
                      <a:pPr marL="85725" marR="0" lvl="0" indent="-85725" algn="ctr" defTabSz="914400" rtl="0" eaLnBrk="1" fontAlgn="base" latinLnBrk="0" hangingPunct="1">
                        <a:lnSpc>
                          <a:spcPct val="100000"/>
                        </a:lnSpc>
                        <a:spcBef>
                          <a:spcPct val="50000"/>
                        </a:spcBef>
                        <a:spcAft>
                          <a:spcPct val="0"/>
                        </a:spcAft>
                        <a:buClrTx/>
                        <a:buSzTx/>
                        <a:buFont typeface="Wingdings" pitchFamily="2" charset="2"/>
                        <a:buNone/>
                        <a:tabLst/>
                      </a:pPr>
                      <a:r>
                        <a:rPr kumimoji="1" lang="ja-JP" altLang="en-US" sz="1000" b="0" i="0" u="none" strike="noStrike" cap="none" normalizeH="0" baseline="0" dirty="0" smtClean="0">
                          <a:ln>
                            <a:noFill/>
                          </a:ln>
                          <a:solidFill>
                            <a:srgbClr val="000000"/>
                          </a:solidFill>
                          <a:effectLst/>
                          <a:latin typeface="ＭＳ Ｐゴシック" pitchFamily="50" charset="-128"/>
                          <a:ea typeface="ＭＳ Ｐゴシック" pitchFamily="50" charset="-128"/>
                        </a:rPr>
                        <a:t>昼間人口（昼夜間人口比率）</a:t>
                      </a: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〔H27〕</a:t>
                      </a:r>
                    </a:p>
                  </a:txBody>
                  <a:tcPr marL="18000" marR="18000" marT="35983" marB="35983" anchor="ctr" horzOverflow="overflow">
                    <a:lnL w="12700" cap="flat" cmpd="thickThin"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12700" cap="flat" cmpd="thickThin" algn="ctr">
                      <a:solidFill>
                        <a:srgbClr val="000000"/>
                      </a:solidFill>
                      <a:prstDash val="solid"/>
                      <a:round/>
                      <a:headEnd type="none" w="med" len="med"/>
                      <a:tailEnd type="none" w="med" len="med"/>
                    </a:lnT>
                    <a:lnB w="6350" cap="flat" cmpd="thickThin" algn="ctr">
                      <a:solidFill>
                        <a:srgbClr val="000000"/>
                      </a:solidFill>
                      <a:prstDash val="solid"/>
                      <a:round/>
                      <a:headEnd type="none" w="med" len="med"/>
                      <a:tailEnd type="none" w="med" len="med"/>
                    </a:lnB>
                    <a:lnTlToBr>
                      <a:noFill/>
                    </a:lnTlToBr>
                    <a:lnBlToTr>
                      <a:noFill/>
                    </a:lnBlToTr>
                    <a:solidFill>
                      <a:srgbClr val="CCECFF"/>
                    </a:solidFill>
                  </a:tcPr>
                </a:tc>
                <a:tc hMerge="1">
                  <a:txBody>
                    <a:bodyPr/>
                    <a:lstStyle/>
                    <a:p>
                      <a:endParaRPr kumimoji="1" lang="ja-JP" altLang="en-US"/>
                    </a:p>
                  </a:txBody>
                  <a:tcPr/>
                </a:tc>
              </a:tr>
              <a:tr h="224291">
                <a:tc>
                  <a:txBody>
                    <a:bodyPr/>
                    <a:lstStyle/>
                    <a:p>
                      <a:pPr marL="85725" marR="0" lvl="0" indent="-85725" algn="ctr" defTabSz="914400" rtl="0" eaLnBrk="1" fontAlgn="base" latinLnBrk="0" hangingPunct="1">
                        <a:lnSpc>
                          <a:spcPct val="100000"/>
                        </a:lnSpc>
                        <a:spcBef>
                          <a:spcPct val="50000"/>
                        </a:spcBef>
                        <a:spcAft>
                          <a:spcPct val="0"/>
                        </a:spcAft>
                        <a:buClrTx/>
                        <a:buSzTx/>
                        <a:buFont typeface="Wingdings" pitchFamily="2" charset="2"/>
                        <a:buNone/>
                        <a:tabLst/>
                      </a:pP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186,996</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世帯</a:t>
                      </a:r>
                    </a:p>
                  </a:txBody>
                  <a:tcPr marL="18000" marR="18000" marT="35983" marB="35983" anchor="ctr" horzOverflow="overflow">
                    <a:lnL w="19050" cap="flat" cmpd="sng" algn="ctr">
                      <a:solidFill>
                        <a:schemeClr val="tx1"/>
                      </a:solidFill>
                      <a:prstDash val="solid"/>
                      <a:round/>
                      <a:headEnd type="none" w="med" len="med"/>
                      <a:tailEnd type="none" w="med" len="med"/>
                    </a:lnL>
                    <a:lnR w="12700" cap="flat" cmpd="thickThin" algn="ctr">
                      <a:solidFill>
                        <a:srgbClr val="000000"/>
                      </a:solidFill>
                      <a:prstDash val="solid"/>
                      <a:round/>
                      <a:headEnd type="none" w="med" len="med"/>
                      <a:tailEnd type="none" w="med" len="med"/>
                    </a:lnR>
                    <a:lnT w="6350" cap="flat" cmpd="thickThin" algn="ctr">
                      <a:solidFill>
                        <a:srgbClr val="000000"/>
                      </a:solidFill>
                      <a:prstDash val="solid"/>
                      <a:round/>
                      <a:headEnd type="none" w="med" len="med"/>
                      <a:tailEnd type="none" w="med" len="med"/>
                    </a:lnT>
                    <a:lnB w="12700" cap="flat" cmpd="thickThin" algn="ctr">
                      <a:solidFill>
                        <a:srgbClr val="000000"/>
                      </a:solidFill>
                      <a:prstDash val="solid"/>
                      <a:round/>
                      <a:headEnd type="none" w="med" len="med"/>
                      <a:tailEnd type="none" w="med" len="med"/>
                    </a:lnB>
                    <a:lnTlToBr>
                      <a:noFill/>
                    </a:lnTlToBr>
                    <a:lnBlToTr>
                      <a:noFill/>
                    </a:lnBlToTr>
                    <a:solidFill>
                      <a:srgbClr val="FFFFFF"/>
                    </a:solidFill>
                  </a:tcPr>
                </a:tc>
                <a:tc gridSpan="2">
                  <a:txBody>
                    <a:bodyPr/>
                    <a:lstStyle/>
                    <a:p>
                      <a:pPr marL="85725" marR="0" lvl="0" indent="-85725" algn="ctr" defTabSz="914400" rtl="0" eaLnBrk="1" fontAlgn="base" latinLnBrk="0" hangingPunct="1">
                        <a:lnSpc>
                          <a:spcPct val="100000"/>
                        </a:lnSpc>
                        <a:spcBef>
                          <a:spcPct val="20000"/>
                        </a:spcBef>
                        <a:spcAft>
                          <a:spcPct val="0"/>
                        </a:spcAft>
                        <a:buClrTx/>
                        <a:buSzTx/>
                        <a:buFontTx/>
                        <a:buNone/>
                        <a:tabLst/>
                      </a:pP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398,590</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人（</a:t>
                      </a: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113%</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a:t>
                      </a:r>
                    </a:p>
                  </a:txBody>
                  <a:tcPr marL="18000" marR="18000" marT="35983" marB="35983" anchor="ctr" horzOverflow="overflow">
                    <a:lnL w="12700" cap="flat" cmpd="thickThin"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thickThin" algn="ctr">
                      <a:solidFill>
                        <a:srgbClr val="000000"/>
                      </a:solidFill>
                      <a:prstDash val="solid"/>
                      <a:round/>
                      <a:headEnd type="none" w="med" len="med"/>
                      <a:tailEnd type="none" w="med" len="med"/>
                    </a:lnT>
                    <a:lnB w="12700" cap="flat" cmpd="thickThin" algn="ctr">
                      <a:solidFill>
                        <a:srgbClr val="000000"/>
                      </a:solidFill>
                      <a:prstDash val="solid"/>
                      <a:round/>
                      <a:headEnd type="none" w="med" len="med"/>
                      <a:tailEnd type="none" w="med" len="med"/>
                    </a:lnB>
                    <a:lnTlToBr>
                      <a:noFill/>
                    </a:lnTlToBr>
                    <a:lnBlToTr>
                      <a:noFill/>
                    </a:lnBlToTr>
                    <a:solidFill>
                      <a:srgbClr val="FFFFFF"/>
                    </a:solidFill>
                  </a:tcPr>
                </a:tc>
                <a:tc hMerge="1">
                  <a:txBody>
                    <a:bodyPr/>
                    <a:lstStyle/>
                    <a:p>
                      <a:endParaRPr kumimoji="1" lang="ja-JP" altLang="en-US" dirty="0"/>
                    </a:p>
                  </a:txBody>
                  <a:tcPr/>
                </a:tc>
              </a:tr>
              <a:tr h="228489">
                <a:tc>
                  <a:txBody>
                    <a:bodyPr/>
                    <a:lstStyle/>
                    <a:p>
                      <a:pPr marL="85725" marR="0" lvl="0" indent="-85725" algn="ctr" defTabSz="914400" rtl="0" eaLnBrk="1" fontAlgn="base" latinLnBrk="0" hangingPunct="1">
                        <a:lnSpc>
                          <a:spcPct val="100000"/>
                        </a:lnSpc>
                        <a:spcBef>
                          <a:spcPct val="50000"/>
                        </a:spcBef>
                        <a:spcAft>
                          <a:spcPct val="0"/>
                        </a:spcAft>
                        <a:buClrTx/>
                        <a:buSzTx/>
                        <a:buFont typeface="Wingdings" pitchFamily="2" charset="2"/>
                        <a:buNone/>
                        <a:tabLst/>
                      </a:pPr>
                      <a:r>
                        <a:rPr kumimoji="1" lang="ja-JP" altLang="en-US" sz="1000" b="0" i="0" u="none" strike="noStrike" cap="none" normalizeH="0" baseline="0" dirty="0" smtClean="0">
                          <a:ln>
                            <a:noFill/>
                          </a:ln>
                          <a:solidFill>
                            <a:srgbClr val="000000"/>
                          </a:solidFill>
                          <a:effectLst/>
                          <a:latin typeface="ＭＳ Ｐゴシック" pitchFamily="50" charset="-128"/>
                          <a:ea typeface="ＭＳ Ｐゴシック" pitchFamily="50" charset="-128"/>
                        </a:rPr>
                        <a:t>人口密度</a:t>
                      </a:r>
                      <a:r>
                        <a:rPr kumimoji="1" lang="en-US" altLang="ja-JP" sz="1000" b="0" i="0" u="none" strike="noStrike" cap="none" normalizeH="0" baseline="0" dirty="0" smtClean="0">
                          <a:ln>
                            <a:noFill/>
                          </a:ln>
                          <a:solidFill>
                            <a:srgbClr val="000000"/>
                          </a:solidFill>
                          <a:effectLst/>
                          <a:latin typeface="ＭＳ Ｐゴシック" pitchFamily="50" charset="-128"/>
                          <a:ea typeface="ＭＳ Ｐゴシック" pitchFamily="50" charset="-128"/>
                        </a:rPr>
                        <a:t>〔H27〕</a:t>
                      </a:r>
                    </a:p>
                  </a:txBody>
                  <a:tcPr marL="18000" marR="18000" marT="35983" marB="35983" anchor="ctr" horzOverflow="overflow">
                    <a:lnL w="19050" cap="flat" cmpd="sng" algn="ctr">
                      <a:solidFill>
                        <a:schemeClr val="tx1"/>
                      </a:solidFill>
                      <a:prstDash val="solid"/>
                      <a:round/>
                      <a:headEnd type="none" w="med" len="med"/>
                      <a:tailEnd type="none" w="med" len="med"/>
                    </a:lnL>
                    <a:lnR w="12700" cap="flat" cmpd="thickThin" algn="ctr">
                      <a:solidFill>
                        <a:srgbClr val="000000"/>
                      </a:solidFill>
                      <a:prstDash val="solid"/>
                      <a:round/>
                      <a:headEnd type="none" w="med" len="med"/>
                      <a:tailEnd type="none" w="med" len="med"/>
                    </a:lnR>
                    <a:lnT w="12700" cap="flat" cmpd="thickThin" algn="ctr">
                      <a:solidFill>
                        <a:srgbClr val="000000"/>
                      </a:solidFill>
                      <a:prstDash val="solid"/>
                      <a:round/>
                      <a:headEnd type="none" w="med" len="med"/>
                      <a:tailEnd type="none" w="med" len="med"/>
                    </a:lnT>
                    <a:lnB w="6350" cap="flat" cmpd="thickThin" algn="ctr">
                      <a:solidFill>
                        <a:srgbClr val="000000"/>
                      </a:solidFill>
                      <a:prstDash val="solid"/>
                      <a:round/>
                      <a:headEnd type="none" w="med" len="med"/>
                      <a:tailEnd type="none" w="med" len="med"/>
                    </a:lnB>
                    <a:lnTlToBr>
                      <a:noFill/>
                    </a:lnTlToBr>
                    <a:lnBlToTr>
                      <a:noFill/>
                    </a:lnBlToTr>
                    <a:solidFill>
                      <a:srgbClr val="CCECFF"/>
                    </a:solidFill>
                  </a:tcPr>
                </a:tc>
                <a:tc>
                  <a:txBody>
                    <a:bodyPr/>
                    <a:lstStyle/>
                    <a:p>
                      <a:pPr marL="85725" marR="0" lvl="0" indent="-85725" algn="ctr" defTabSz="914400" rtl="0" eaLnBrk="1" fontAlgn="base" latinLnBrk="0" hangingPunct="1">
                        <a:lnSpc>
                          <a:spcPct val="100000"/>
                        </a:lnSpc>
                        <a:spcBef>
                          <a:spcPct val="50000"/>
                        </a:spcBef>
                        <a:spcAft>
                          <a:spcPct val="0"/>
                        </a:spcAft>
                        <a:buClrTx/>
                        <a:buSzTx/>
                        <a:buFont typeface="Wingdings" pitchFamily="2" charset="2"/>
                        <a:buNone/>
                        <a:tabLst/>
                      </a:pPr>
                      <a:r>
                        <a:rPr kumimoji="1" lang="ja-JP" altLang="en-US" sz="1000" b="0" i="0" u="none" strike="noStrike" cap="none" normalizeH="0" baseline="0" dirty="0" smtClean="0">
                          <a:ln>
                            <a:noFill/>
                          </a:ln>
                          <a:solidFill>
                            <a:srgbClr val="000000"/>
                          </a:solidFill>
                          <a:effectLst/>
                          <a:latin typeface="ＭＳ Ｐゴシック" pitchFamily="50" charset="-128"/>
                          <a:ea typeface="ＭＳ Ｐゴシック" pitchFamily="50" charset="-128"/>
                        </a:rPr>
                        <a:t>外国籍住民数</a:t>
                      </a:r>
                      <a:r>
                        <a:rPr kumimoji="1" lang="en-US" altLang="ja-JP" sz="1000" b="0" i="0" u="none" strike="noStrike" cap="none" normalizeH="0" baseline="0" dirty="0" smtClean="0">
                          <a:ln>
                            <a:noFill/>
                          </a:ln>
                          <a:solidFill>
                            <a:srgbClr val="000000"/>
                          </a:solidFill>
                          <a:effectLst/>
                          <a:latin typeface="ＭＳ Ｐゴシック" pitchFamily="50" charset="-128"/>
                          <a:ea typeface="ＭＳ Ｐゴシック" pitchFamily="50" charset="-128"/>
                        </a:rPr>
                        <a:t>〔H27〕</a:t>
                      </a:r>
                    </a:p>
                  </a:txBody>
                  <a:tcPr marL="18000" marR="18000" marT="35983" marB="35983" anchor="ctr" horzOverflow="overflow">
                    <a:lnL w="12700" cap="flat" cmpd="thickThin" algn="ctr">
                      <a:solidFill>
                        <a:srgbClr val="000000"/>
                      </a:solidFill>
                      <a:prstDash val="solid"/>
                      <a:round/>
                      <a:headEnd type="none" w="med" len="med"/>
                      <a:tailEnd type="none" w="med" len="med"/>
                    </a:lnL>
                    <a:lnR w="12700" cap="flat" cmpd="thickThin" algn="ctr">
                      <a:solidFill>
                        <a:srgbClr val="000000"/>
                      </a:solidFill>
                      <a:prstDash val="solid"/>
                      <a:round/>
                      <a:headEnd type="none" w="med" len="med"/>
                      <a:tailEnd type="none" w="med" len="med"/>
                    </a:lnR>
                    <a:lnT w="12700" cap="flat" cmpd="thickThin" algn="ctr">
                      <a:solidFill>
                        <a:srgbClr val="000000"/>
                      </a:solidFill>
                      <a:prstDash val="solid"/>
                      <a:round/>
                      <a:headEnd type="none" w="med" len="med"/>
                      <a:tailEnd type="none" w="med" len="med"/>
                    </a:lnT>
                    <a:lnB w="6350" cap="flat" cmpd="thickThin" algn="ctr">
                      <a:solidFill>
                        <a:srgbClr val="000000"/>
                      </a:solidFill>
                      <a:prstDash val="solid"/>
                      <a:round/>
                      <a:headEnd type="none" w="med" len="med"/>
                      <a:tailEnd type="none" w="med" len="med"/>
                    </a:lnB>
                    <a:lnTlToBr>
                      <a:noFill/>
                    </a:lnTlToBr>
                    <a:lnBlToTr>
                      <a:noFill/>
                    </a:lnBlToTr>
                    <a:solidFill>
                      <a:srgbClr val="CCECFF"/>
                    </a:solidFill>
                  </a:tcPr>
                </a:tc>
                <a:tc>
                  <a:txBody>
                    <a:bodyPr/>
                    <a:lstStyle/>
                    <a:p>
                      <a:pPr marL="85725" marR="0" lvl="0" indent="-85725" algn="ctr" defTabSz="914400" rtl="0" eaLnBrk="1" fontAlgn="base" latinLnBrk="0" hangingPunct="1">
                        <a:lnSpc>
                          <a:spcPct val="100000"/>
                        </a:lnSpc>
                        <a:spcBef>
                          <a:spcPct val="50000"/>
                        </a:spcBef>
                        <a:spcAft>
                          <a:spcPct val="0"/>
                        </a:spcAft>
                        <a:buClrTx/>
                        <a:buSzTx/>
                        <a:buFont typeface="Wingdings" pitchFamily="2" charset="2"/>
                        <a:buNone/>
                        <a:tabLst/>
                      </a:pPr>
                      <a:r>
                        <a:rPr kumimoji="1" lang="ja-JP" altLang="en-US" sz="1000" b="0" i="0" u="none" strike="noStrike" cap="none" normalizeH="0" baseline="0" dirty="0" smtClean="0">
                          <a:ln>
                            <a:noFill/>
                          </a:ln>
                          <a:solidFill>
                            <a:srgbClr val="000000"/>
                          </a:solidFill>
                          <a:effectLst/>
                          <a:latin typeface="ＭＳ Ｐゴシック" pitchFamily="50" charset="-128"/>
                          <a:ea typeface="ＭＳ Ｐゴシック" pitchFamily="50" charset="-128"/>
                        </a:rPr>
                        <a:t>面　積</a:t>
                      </a:r>
                    </a:p>
                  </a:txBody>
                  <a:tcPr marL="18000" marR="18000" marT="35983" marB="35983" anchor="ctr" horzOverflow="overflow">
                    <a:lnL w="12700" cap="flat" cmpd="thickThin"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12700" cap="flat" cmpd="thickThin" algn="ctr">
                      <a:solidFill>
                        <a:srgbClr val="000000"/>
                      </a:solidFill>
                      <a:prstDash val="solid"/>
                      <a:round/>
                      <a:headEnd type="none" w="med" len="med"/>
                      <a:tailEnd type="none" w="med" len="med"/>
                    </a:lnT>
                    <a:lnB w="6350" cap="flat" cmpd="thickThin" algn="ctr">
                      <a:solidFill>
                        <a:srgbClr val="000000"/>
                      </a:solidFill>
                      <a:prstDash val="solid"/>
                      <a:round/>
                      <a:headEnd type="none" w="med" len="med"/>
                      <a:tailEnd type="none" w="med" len="med"/>
                    </a:lnB>
                    <a:lnTlToBr>
                      <a:noFill/>
                    </a:lnTlToBr>
                    <a:lnBlToTr>
                      <a:noFill/>
                    </a:lnBlToTr>
                    <a:solidFill>
                      <a:srgbClr val="CCECFF"/>
                    </a:solidFill>
                  </a:tcPr>
                </a:tc>
              </a:tr>
              <a:tr h="224291">
                <a:tc>
                  <a:txBody>
                    <a:bodyPr/>
                    <a:lstStyle/>
                    <a:p>
                      <a:pPr marL="85725" marR="0" lvl="0" indent="-85725" algn="ctr" defTabSz="914400" rtl="0" eaLnBrk="1" fontAlgn="base" latinLnBrk="0" hangingPunct="1">
                        <a:lnSpc>
                          <a:spcPct val="100000"/>
                        </a:lnSpc>
                        <a:spcBef>
                          <a:spcPct val="50000"/>
                        </a:spcBef>
                        <a:spcAft>
                          <a:spcPct val="0"/>
                        </a:spcAft>
                        <a:buClrTx/>
                        <a:buSzTx/>
                        <a:buFont typeface="Wingdings" pitchFamily="2" charset="2"/>
                        <a:buNone/>
                        <a:tabLst/>
                      </a:pP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13,575</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人</a:t>
                      </a: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a:t>
                      </a:r>
                      <a:r>
                        <a:rPr kumimoji="1" lang="ja-JP" altLang="en-US" sz="1000" b="0" i="0" u="none" strike="noStrike" cap="none" normalizeH="0" baseline="0" dirty="0" err="1" smtClean="0">
                          <a:ln>
                            <a:noFill/>
                          </a:ln>
                          <a:solidFill>
                            <a:schemeClr val="tx1"/>
                          </a:solidFill>
                          <a:effectLst/>
                          <a:latin typeface="ＭＳ Ｐゴシック" pitchFamily="50" charset="-128"/>
                          <a:ea typeface="ＭＳ Ｐゴシック" pitchFamily="50" charset="-128"/>
                        </a:rPr>
                        <a:t>ｋ</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a:t>
                      </a:r>
                    </a:p>
                  </a:txBody>
                  <a:tcPr marL="18000" marR="18000" marT="35983" marB="35983" anchor="ctr" horzOverflow="overflow">
                    <a:lnL w="19050" cap="flat" cmpd="sng" algn="ctr">
                      <a:solidFill>
                        <a:schemeClr val="tx1"/>
                      </a:solidFill>
                      <a:prstDash val="solid"/>
                      <a:round/>
                      <a:headEnd type="none" w="med" len="med"/>
                      <a:tailEnd type="none" w="med" len="med"/>
                    </a:lnL>
                    <a:lnR w="12700" cap="flat" cmpd="thickThin" algn="ctr">
                      <a:solidFill>
                        <a:srgbClr val="000000"/>
                      </a:solidFill>
                      <a:prstDash val="solid"/>
                      <a:round/>
                      <a:headEnd type="none" w="med" len="med"/>
                      <a:tailEnd type="none" w="med" len="med"/>
                    </a:lnR>
                    <a:lnT w="6350" cap="flat" cmpd="thickThin"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FFFFFF"/>
                    </a:solidFill>
                  </a:tcPr>
                </a:tc>
                <a:tc>
                  <a:txBody>
                    <a:bodyPr/>
                    <a:lstStyle/>
                    <a:p>
                      <a:pPr marL="85725" marR="0" lvl="0" indent="-85725" algn="ctr" defTabSz="914400" rtl="0" eaLnBrk="1" fontAlgn="base" latinLnBrk="0" hangingPunct="1">
                        <a:lnSpc>
                          <a:spcPct val="100000"/>
                        </a:lnSpc>
                        <a:spcBef>
                          <a:spcPct val="50000"/>
                        </a:spcBef>
                        <a:spcAft>
                          <a:spcPct val="0"/>
                        </a:spcAft>
                        <a:buClrTx/>
                        <a:buSzTx/>
                        <a:buFont typeface="Wingdings" pitchFamily="2" charset="2"/>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 </a:t>
                      </a: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9,618</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人</a:t>
                      </a:r>
                    </a:p>
                  </a:txBody>
                  <a:tcPr marL="18000" marR="18000" marT="35983" marB="35983" anchor="ctr" horzOverflow="overflow">
                    <a:lnL w="12700" cap="flat" cmpd="thickThin" algn="ctr">
                      <a:solidFill>
                        <a:srgbClr val="000000"/>
                      </a:solidFill>
                      <a:prstDash val="solid"/>
                      <a:round/>
                      <a:headEnd type="none" w="med" len="med"/>
                      <a:tailEnd type="none" w="med" len="med"/>
                    </a:lnL>
                    <a:lnR w="12700" cap="flat" cmpd="thickThin" algn="ctr">
                      <a:solidFill>
                        <a:srgbClr val="000000"/>
                      </a:solidFill>
                      <a:prstDash val="solid"/>
                      <a:round/>
                      <a:headEnd type="none" w="med" len="med"/>
                      <a:tailEnd type="none" w="med" len="med"/>
                    </a:lnR>
                    <a:lnT w="6350" cap="flat" cmpd="thickThin"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FFFFFF"/>
                    </a:solidFill>
                  </a:tcPr>
                </a:tc>
                <a:tc>
                  <a:txBody>
                    <a:bodyPr/>
                    <a:lstStyle/>
                    <a:p>
                      <a:pPr marL="85725" marR="0" lvl="0" indent="-85725" algn="ctr" defTabSz="914400" rtl="0" eaLnBrk="1" fontAlgn="base" latinLnBrk="0" hangingPunct="1">
                        <a:lnSpc>
                          <a:spcPct val="100000"/>
                        </a:lnSpc>
                        <a:spcBef>
                          <a:spcPct val="50000"/>
                        </a:spcBef>
                        <a:spcAft>
                          <a:spcPct val="0"/>
                        </a:spcAft>
                        <a:buClrTx/>
                        <a:buSzTx/>
                        <a:buFont typeface="Wingdings" pitchFamily="2" charset="2"/>
                        <a:buNone/>
                        <a:tabLst/>
                      </a:pP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25.91</a:t>
                      </a:r>
                      <a:r>
                        <a:rPr kumimoji="1" lang="ja-JP" altLang="en-US" sz="1000" b="0" i="0" u="none" strike="noStrike" cap="none" normalizeH="0" baseline="0" dirty="0" err="1" smtClean="0">
                          <a:ln>
                            <a:noFill/>
                          </a:ln>
                          <a:solidFill>
                            <a:schemeClr val="tx1"/>
                          </a:solidFill>
                          <a:effectLst/>
                          <a:latin typeface="ＭＳ Ｐゴシック" pitchFamily="50" charset="-128"/>
                          <a:ea typeface="ＭＳ Ｐゴシック" pitchFamily="50" charset="-128"/>
                        </a:rPr>
                        <a:t>ｋ</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a:t>
                      </a:r>
                    </a:p>
                  </a:txBody>
                  <a:tcPr marL="18000" marR="18000" marT="35983" marB="35983" anchor="ctr" horzOverflow="overflow">
                    <a:lnL w="12700" cap="flat" cmpd="thickThin"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thickThin"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bl>
          </a:graphicData>
        </a:graphic>
      </p:graphicFrame>
      <p:graphicFrame>
        <p:nvGraphicFramePr>
          <p:cNvPr id="49192" name="Group 40"/>
          <p:cNvGraphicFramePr>
            <a:graphicFrameLocks noGrp="1"/>
          </p:cNvGraphicFramePr>
          <p:nvPr/>
        </p:nvGraphicFramePr>
        <p:xfrm>
          <a:off x="203201" y="4581525"/>
          <a:ext cx="3616324" cy="1346340"/>
        </p:xfrm>
        <a:graphic>
          <a:graphicData uri="http://schemas.openxmlformats.org/drawingml/2006/table">
            <a:tbl>
              <a:tblPr/>
              <a:tblGrid>
                <a:gridCol w="1205441"/>
                <a:gridCol w="1205442"/>
                <a:gridCol w="1205441"/>
              </a:tblGrid>
              <a:tr h="224367">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図書館</a:t>
                      </a:r>
                    </a:p>
                  </a:txBody>
                  <a:tcPr marL="18000" marR="18000" marT="35995" marB="35995" anchor="ctr" horzOverflow="overflow">
                    <a:lnL w="19050" cap="flat" cmpd="sng" algn="ctr">
                      <a:solidFill>
                        <a:schemeClr val="tx1"/>
                      </a:solidFill>
                      <a:prstDash val="solid"/>
                      <a:round/>
                      <a:headEnd type="none" w="med" len="med"/>
                      <a:tailEnd type="none" w="med" len="med"/>
                    </a:lnL>
                    <a:lnR w="12700" cap="flat" cmpd="thickThin"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thickThin" algn="ctr">
                      <a:solidFill>
                        <a:schemeClr val="tx1"/>
                      </a:solidFill>
                      <a:prstDash val="solid"/>
                      <a:round/>
                      <a:headEnd type="none" w="med" len="med"/>
                      <a:tailEnd type="none" w="med" len="med"/>
                    </a:lnB>
                    <a:lnTlToBr>
                      <a:noFill/>
                    </a:lnTlToBr>
                    <a:lnBlToTr>
                      <a:noFill/>
                    </a:lnBlToTr>
                    <a:solidFill>
                      <a:srgbClr val="CCECFF"/>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000" b="0" i="0" u="none" strike="noStrike" cap="none" normalizeH="0" baseline="0" smtClean="0">
                          <a:ln>
                            <a:noFill/>
                          </a:ln>
                          <a:solidFill>
                            <a:schemeClr val="tx1"/>
                          </a:solidFill>
                          <a:effectLst/>
                          <a:latin typeface="ＭＳ Ｐゴシック" pitchFamily="50" charset="-128"/>
                          <a:ea typeface="ＭＳ Ｐゴシック" pitchFamily="50" charset="-128"/>
                        </a:rPr>
                        <a:t>スポーツセンター</a:t>
                      </a:r>
                    </a:p>
                  </a:txBody>
                  <a:tcPr marL="18000" marR="18000" marT="35995" marB="35995" anchor="ctr" horzOverflow="overflow">
                    <a:lnL w="12700" cap="flat" cmpd="thickThin" algn="ctr">
                      <a:solidFill>
                        <a:schemeClr val="tx1"/>
                      </a:solidFill>
                      <a:prstDash val="solid"/>
                      <a:round/>
                      <a:headEnd type="none" w="med" len="med"/>
                      <a:tailEnd type="none" w="med" len="med"/>
                    </a:lnL>
                    <a:lnR w="12700" cap="flat" cmpd="thickThin"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thickThin" algn="ctr">
                      <a:solidFill>
                        <a:schemeClr val="tx1"/>
                      </a:solidFill>
                      <a:prstDash val="solid"/>
                      <a:round/>
                      <a:headEnd type="none" w="med" len="med"/>
                      <a:tailEnd type="none" w="med" len="med"/>
                    </a:lnB>
                    <a:lnTlToBr>
                      <a:noFill/>
                    </a:lnTlToBr>
                    <a:lnBlToTr>
                      <a:noFill/>
                    </a:lnBlToTr>
                    <a:solidFill>
                      <a:srgbClr val="CCECFF"/>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000" b="0" i="0" u="none" strike="noStrike" cap="none" normalizeH="0" baseline="0" smtClean="0">
                          <a:ln>
                            <a:noFill/>
                          </a:ln>
                          <a:solidFill>
                            <a:schemeClr val="tx1"/>
                          </a:solidFill>
                          <a:effectLst/>
                          <a:latin typeface="ＭＳ Ｐゴシック" pitchFamily="50" charset="-128"/>
                          <a:ea typeface="ＭＳ Ｐゴシック" pitchFamily="50" charset="-128"/>
                        </a:rPr>
                        <a:t>プール施設</a:t>
                      </a:r>
                    </a:p>
                  </a:txBody>
                  <a:tcPr marL="18000" marR="18000" marT="35995" marB="35995" anchor="ctr" horzOverflow="overflow">
                    <a:lnL w="12700" cap="flat" cmpd="thickThin"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thickThin" algn="ctr">
                      <a:solidFill>
                        <a:schemeClr val="tx1"/>
                      </a:solidFill>
                      <a:prstDash val="solid"/>
                      <a:round/>
                      <a:headEnd type="none" w="med" len="med"/>
                      <a:tailEnd type="none" w="med" len="med"/>
                    </a:lnB>
                    <a:lnTlToBr>
                      <a:noFill/>
                    </a:lnTlToBr>
                    <a:lnBlToTr>
                      <a:noFill/>
                    </a:lnBlToTr>
                    <a:solidFill>
                      <a:srgbClr val="CCECFF"/>
                    </a:solidFill>
                  </a:tcPr>
                </a:tc>
              </a:tr>
              <a:tr h="224367">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2</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館</a:t>
                      </a:r>
                    </a:p>
                  </a:txBody>
                  <a:tcPr marL="18000" marR="18000" marT="35995" marB="35995" anchor="ctr" horzOverflow="overflow">
                    <a:lnL w="19050" cap="flat" cmpd="sng" algn="ctr">
                      <a:solidFill>
                        <a:schemeClr val="tx1"/>
                      </a:solidFill>
                      <a:prstDash val="solid"/>
                      <a:round/>
                      <a:headEnd type="none" w="med" len="med"/>
                      <a:tailEnd type="none" w="med" len="med"/>
                    </a:lnL>
                    <a:lnR w="12700" cap="flat" cmpd="thickThin" algn="ctr">
                      <a:solidFill>
                        <a:schemeClr val="tx1"/>
                      </a:solidFill>
                      <a:prstDash val="solid"/>
                      <a:round/>
                      <a:headEnd type="none" w="med" len="med"/>
                      <a:tailEnd type="none" w="med" len="med"/>
                    </a:lnR>
                    <a:lnT w="6350" cap="flat" cmpd="thickThin" algn="ctr">
                      <a:solidFill>
                        <a:schemeClr val="tx1"/>
                      </a:solidFill>
                      <a:prstDash val="solid"/>
                      <a:round/>
                      <a:headEnd type="none" w="med" len="med"/>
                      <a:tailEnd type="none" w="med" len="med"/>
                    </a:lnT>
                    <a:lnB w="12700" cap="flat" cmpd="thickThin"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2</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ヵ所</a:t>
                      </a:r>
                    </a:p>
                  </a:txBody>
                  <a:tcPr marL="18000" marR="18000" marT="35995" marB="35995" anchor="ctr" horzOverflow="overflow">
                    <a:lnL w="12700" cap="flat" cmpd="thickThin" algn="ctr">
                      <a:solidFill>
                        <a:schemeClr val="tx1"/>
                      </a:solidFill>
                      <a:prstDash val="solid"/>
                      <a:round/>
                      <a:headEnd type="none" w="med" len="med"/>
                      <a:tailEnd type="none" w="med" len="med"/>
                    </a:lnL>
                    <a:lnR w="12700" cap="flat" cmpd="thickThin" algn="ctr">
                      <a:solidFill>
                        <a:schemeClr val="tx1"/>
                      </a:solidFill>
                      <a:prstDash val="solid"/>
                      <a:round/>
                      <a:headEnd type="none" w="med" len="med"/>
                      <a:tailEnd type="none" w="med" len="med"/>
                    </a:lnR>
                    <a:lnT w="6350" cap="flat" cmpd="thickThin" algn="ctr">
                      <a:solidFill>
                        <a:schemeClr val="tx1"/>
                      </a:solidFill>
                      <a:prstDash val="solid"/>
                      <a:round/>
                      <a:headEnd type="none" w="med" len="med"/>
                      <a:tailEnd type="none" w="med" len="med"/>
                    </a:lnT>
                    <a:lnB w="12700" cap="flat" cmpd="thickThin"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2</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ヵ所</a:t>
                      </a:r>
                    </a:p>
                  </a:txBody>
                  <a:tcPr marL="18000" marR="18000" marT="35995" marB="35995" anchor="ctr" horzOverflow="overflow">
                    <a:lnL w="12700" cap="flat" cmpd="thickThin"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thickThin" algn="ctr">
                      <a:solidFill>
                        <a:schemeClr val="tx1"/>
                      </a:solidFill>
                      <a:prstDash val="solid"/>
                      <a:round/>
                      <a:headEnd type="none" w="med" len="med"/>
                      <a:tailEnd type="none" w="med" len="med"/>
                    </a:lnT>
                    <a:lnB w="12700" cap="flat" cmpd="thickThin" algn="ctr">
                      <a:solidFill>
                        <a:schemeClr val="tx1"/>
                      </a:solidFill>
                      <a:prstDash val="solid"/>
                      <a:round/>
                      <a:headEnd type="none" w="med" len="med"/>
                      <a:tailEnd type="none" w="med" len="med"/>
                    </a:lnB>
                    <a:lnTlToBr>
                      <a:noFill/>
                    </a:lnTlToBr>
                    <a:lnBlToTr>
                      <a:noFill/>
                    </a:lnBlToTr>
                    <a:noFill/>
                  </a:tcPr>
                </a:tc>
              </a:tr>
              <a:tr h="224367">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000" b="0" i="0" u="none" strike="noStrike" cap="none" normalizeH="0" baseline="0" smtClean="0">
                          <a:ln>
                            <a:noFill/>
                          </a:ln>
                          <a:solidFill>
                            <a:schemeClr val="tx1"/>
                          </a:solidFill>
                          <a:effectLst/>
                          <a:latin typeface="ＭＳ Ｐゴシック" pitchFamily="50" charset="-128"/>
                          <a:ea typeface="ＭＳ Ｐゴシック" pitchFamily="50" charset="-128"/>
                        </a:rPr>
                        <a:t>区民センター・ホール</a:t>
                      </a:r>
                    </a:p>
                  </a:txBody>
                  <a:tcPr marL="18000" marR="18000" marT="35995" marB="35995" anchor="ctr" horzOverflow="overflow">
                    <a:lnL w="19050" cap="flat" cmpd="sng" algn="ctr">
                      <a:solidFill>
                        <a:schemeClr val="tx1"/>
                      </a:solidFill>
                      <a:prstDash val="solid"/>
                      <a:round/>
                      <a:headEnd type="none" w="med" len="med"/>
                      <a:tailEnd type="none" w="med" len="med"/>
                    </a:lnL>
                    <a:lnR w="12700" cap="flat" cmpd="thickThin" algn="ctr">
                      <a:solidFill>
                        <a:schemeClr val="tx1"/>
                      </a:solidFill>
                      <a:prstDash val="solid"/>
                      <a:round/>
                      <a:headEnd type="none" w="med" len="med"/>
                      <a:tailEnd type="none" w="med" len="med"/>
                    </a:lnR>
                    <a:lnT w="12700" cap="flat" cmpd="thickThin" algn="ctr">
                      <a:solidFill>
                        <a:schemeClr val="tx1"/>
                      </a:solidFill>
                      <a:prstDash val="solid"/>
                      <a:round/>
                      <a:headEnd type="none" w="med" len="med"/>
                      <a:tailEnd type="none" w="med" len="med"/>
                    </a:lnT>
                    <a:lnB w="6350" cap="flat" cmpd="thickThin" algn="ctr">
                      <a:solidFill>
                        <a:schemeClr val="tx1"/>
                      </a:solidFill>
                      <a:prstDash val="solid"/>
                      <a:round/>
                      <a:headEnd type="none" w="med" len="med"/>
                      <a:tailEnd type="none" w="med" len="med"/>
                    </a:lnB>
                    <a:lnTlToBr>
                      <a:noFill/>
                    </a:lnTlToBr>
                    <a:lnBlToTr>
                      <a:noFill/>
                    </a:lnBlToTr>
                    <a:solidFill>
                      <a:srgbClr val="CCECFF"/>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老人福祉センター</a:t>
                      </a:r>
                    </a:p>
                  </a:txBody>
                  <a:tcPr marL="18000" marR="18000" marT="35995" marB="35995" anchor="ctr" horzOverflow="overflow">
                    <a:lnL w="12700" cap="flat" cmpd="thickThin" algn="ctr">
                      <a:solidFill>
                        <a:schemeClr val="tx1"/>
                      </a:solidFill>
                      <a:prstDash val="solid"/>
                      <a:round/>
                      <a:headEnd type="none" w="med" len="med"/>
                      <a:tailEnd type="none" w="med" len="med"/>
                    </a:lnL>
                    <a:lnR w="12700" cap="flat" cmpd="thickThin" algn="ctr">
                      <a:solidFill>
                        <a:schemeClr val="tx1"/>
                      </a:solidFill>
                      <a:prstDash val="solid"/>
                      <a:round/>
                      <a:headEnd type="none" w="med" len="med"/>
                      <a:tailEnd type="none" w="med" len="med"/>
                    </a:lnR>
                    <a:lnT w="12700" cap="flat" cmpd="thickThin" algn="ctr">
                      <a:solidFill>
                        <a:schemeClr val="tx1"/>
                      </a:solidFill>
                      <a:prstDash val="solid"/>
                      <a:round/>
                      <a:headEnd type="none" w="med" len="med"/>
                      <a:tailEnd type="none" w="med" len="med"/>
                    </a:lnT>
                    <a:lnB w="6350" cap="flat" cmpd="thickThin" algn="ctr">
                      <a:solidFill>
                        <a:schemeClr val="tx1"/>
                      </a:solidFill>
                      <a:prstDash val="solid"/>
                      <a:round/>
                      <a:headEnd type="none" w="med" len="med"/>
                      <a:tailEnd type="none" w="med" len="med"/>
                    </a:lnB>
                    <a:lnTlToBr>
                      <a:noFill/>
                    </a:lnTlToBr>
                    <a:lnBlToTr>
                      <a:noFill/>
                    </a:lnBlToTr>
                    <a:solidFill>
                      <a:srgbClr val="CCECFF"/>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子ども・子育てプラザ</a:t>
                      </a:r>
                    </a:p>
                  </a:txBody>
                  <a:tcPr marL="18000" marR="18000" marT="35995" marB="35995" anchor="ctr" horzOverflow="overflow">
                    <a:lnL w="12700" cap="flat" cmpd="thickThin"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2700" cap="flat" cmpd="thickThin" algn="ctr">
                      <a:solidFill>
                        <a:schemeClr val="tx1"/>
                      </a:solidFill>
                      <a:prstDash val="solid"/>
                      <a:round/>
                      <a:headEnd type="none" w="med" len="med"/>
                      <a:tailEnd type="none" w="med" len="med"/>
                    </a:lnT>
                    <a:lnB w="6350" cap="flat" cmpd="thickThin" algn="ctr">
                      <a:solidFill>
                        <a:schemeClr val="tx1"/>
                      </a:solidFill>
                      <a:prstDash val="solid"/>
                      <a:round/>
                      <a:headEnd type="none" w="med" len="med"/>
                      <a:tailEnd type="none" w="med" len="med"/>
                    </a:lnB>
                    <a:lnTlToBr>
                      <a:noFill/>
                    </a:lnTlToBr>
                    <a:lnBlToTr>
                      <a:noFill/>
                    </a:lnBlToTr>
                    <a:solidFill>
                      <a:srgbClr val="CCECFF"/>
                    </a:solidFill>
                  </a:tcPr>
                </a:tc>
              </a:tr>
              <a:tr h="224367">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3</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ヵ所</a:t>
                      </a:r>
                    </a:p>
                  </a:txBody>
                  <a:tcPr marL="18000" marR="18000" marT="35995" marB="35995" anchor="ctr" horzOverflow="overflow">
                    <a:lnL w="19050" cap="flat" cmpd="sng" algn="ctr">
                      <a:solidFill>
                        <a:schemeClr val="tx1"/>
                      </a:solidFill>
                      <a:prstDash val="solid"/>
                      <a:round/>
                      <a:headEnd type="none" w="med" len="med"/>
                      <a:tailEnd type="none" w="med" len="med"/>
                    </a:lnL>
                    <a:lnR w="12700" cap="flat" cmpd="thickThin" algn="ctr">
                      <a:solidFill>
                        <a:schemeClr val="tx1"/>
                      </a:solidFill>
                      <a:prstDash val="solid"/>
                      <a:round/>
                      <a:headEnd type="none" w="med" len="med"/>
                      <a:tailEnd type="none" w="med" len="med"/>
                    </a:lnR>
                    <a:lnT w="6350" cap="flat" cmpd="thickThin" algn="ctr">
                      <a:solidFill>
                        <a:schemeClr val="tx1"/>
                      </a:solidFill>
                      <a:prstDash val="solid"/>
                      <a:round/>
                      <a:headEnd type="none" w="med" len="med"/>
                      <a:tailEnd type="none" w="med" len="med"/>
                    </a:lnT>
                    <a:lnB w="6350" cap="flat" cmpd="thickThin"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2</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ヵ所</a:t>
                      </a:r>
                    </a:p>
                  </a:txBody>
                  <a:tcPr marL="18000" marR="18000" marT="35995" marB="35995" anchor="ctr" horzOverflow="overflow">
                    <a:lnL w="12700" cap="flat" cmpd="thickThin" algn="ctr">
                      <a:solidFill>
                        <a:schemeClr val="tx1"/>
                      </a:solidFill>
                      <a:prstDash val="solid"/>
                      <a:round/>
                      <a:headEnd type="none" w="med" len="med"/>
                      <a:tailEnd type="none" w="med" len="med"/>
                    </a:lnL>
                    <a:lnR w="12700" cap="flat" cmpd="thickThin" algn="ctr">
                      <a:solidFill>
                        <a:schemeClr val="tx1"/>
                      </a:solidFill>
                      <a:prstDash val="solid"/>
                      <a:round/>
                      <a:headEnd type="none" w="med" len="med"/>
                      <a:tailEnd type="none" w="med" len="med"/>
                    </a:lnR>
                    <a:lnT w="6350" cap="flat" cmpd="thickThin" algn="ctr">
                      <a:solidFill>
                        <a:schemeClr val="tx1"/>
                      </a:solidFill>
                      <a:prstDash val="solid"/>
                      <a:round/>
                      <a:headEnd type="none" w="med" len="med"/>
                      <a:tailEnd type="none" w="med" len="med"/>
                    </a:lnT>
                    <a:lnB w="6350" cap="flat" cmpd="thickThin"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2</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ヵ所</a:t>
                      </a:r>
                    </a:p>
                  </a:txBody>
                  <a:tcPr marL="18000" marR="18000" marT="35995" marB="35995" anchor="ctr" horzOverflow="overflow">
                    <a:lnL w="12700" cap="flat" cmpd="thickThin"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thickThin"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224367">
                <a:tc gridSpan="2">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公園数（</a:t>
                      </a: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1</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人あたりの面積）</a:t>
                      </a:r>
                    </a:p>
                  </a:txBody>
                  <a:tcPr marL="18000" marR="18000" marT="35995" marB="35995" anchor="ctr"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thickThin" algn="ctr">
                      <a:solidFill>
                        <a:schemeClr val="tx1"/>
                      </a:solidFill>
                      <a:prstDash val="solid"/>
                      <a:round/>
                      <a:headEnd type="none" w="med" len="med"/>
                      <a:tailEnd type="none" w="med" len="med"/>
                    </a:lnT>
                    <a:lnB w="6350" cap="flat" cmpd="thickThin" algn="ctr">
                      <a:solidFill>
                        <a:schemeClr val="tx1"/>
                      </a:solidFill>
                      <a:prstDash val="solid"/>
                      <a:round/>
                      <a:headEnd type="none" w="med" len="med"/>
                      <a:tailEnd type="none" w="med" len="med"/>
                    </a:lnB>
                    <a:lnTlToBr>
                      <a:noFill/>
                    </a:lnTlToBr>
                    <a:lnBlToTr>
                      <a:noFill/>
                    </a:lnBlToTr>
                    <a:solidFill>
                      <a:schemeClr val="accent5">
                        <a:lumMod val="40000"/>
                        <a:lumOff val="60000"/>
                      </a:schemeClr>
                    </a:solidFill>
                  </a:tcPr>
                </a:tc>
                <a:tc hMerge="1">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18000" marR="18000" marT="36000" marB="36000" anchor="ctr" horzOverflow="overflow">
                    <a:lnL w="12700" cap="flat" cmpd="thickThin" algn="ctr">
                      <a:solidFill>
                        <a:schemeClr val="tx1"/>
                      </a:solidFill>
                      <a:prstDash val="solid"/>
                      <a:round/>
                      <a:headEnd type="none" w="med" len="med"/>
                      <a:tailEnd type="none" w="med" len="med"/>
                    </a:lnL>
                    <a:lnR w="12700" cap="flat" cmpd="thickThin" algn="ctr">
                      <a:solidFill>
                        <a:schemeClr val="tx1"/>
                      </a:solidFill>
                      <a:prstDash val="solid"/>
                      <a:round/>
                      <a:headEnd type="none" w="med" len="med"/>
                      <a:tailEnd type="none" w="med" len="med"/>
                    </a:lnR>
                    <a:lnT w="6350" cap="flat" cmpd="thickThin" algn="ctr">
                      <a:solidFill>
                        <a:schemeClr val="tx1"/>
                      </a:solidFill>
                      <a:prstDash val="solid"/>
                      <a:round/>
                      <a:headEnd type="none" w="med" len="med"/>
                      <a:tailEnd type="none" w="med" len="med"/>
                    </a:lnT>
                    <a:lnB w="6350" cap="flat" cmpd="thickThin" algn="ctr">
                      <a:solidFill>
                        <a:schemeClr val="tx1"/>
                      </a:solidFill>
                      <a:prstDash val="solid"/>
                      <a:round/>
                      <a:headEnd type="none" w="med" len="med"/>
                      <a:tailEnd type="none" w="med" len="med"/>
                    </a:lnB>
                    <a:lnTlToBr>
                      <a:noFill/>
                    </a:lnTlToBr>
                    <a:lnBlToTr>
                      <a:noFill/>
                    </a:lnBlToTr>
                    <a:noFill/>
                  </a:tcPr>
                </a:tc>
                <a:tc rowSpan="2">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18000" marR="18000" marT="35995" marB="35995" anchor="ctr" horzOverflow="overflow">
                    <a:lnL w="19050" cap="flat" cmpd="sng" algn="ctr">
                      <a:solidFill>
                        <a:schemeClr val="tx1"/>
                      </a:solidFill>
                      <a:prstDash val="solid"/>
                      <a:round/>
                      <a:headEnd type="none" w="med" len="med"/>
                      <a:tailEnd type="none" w="med" len="med"/>
                    </a:lnL>
                    <a:lnR w="19050" cap="flat" cmpd="sng" algn="ctr">
                      <a:no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noFill/>
                      <a:prstDash val="solid"/>
                      <a:round/>
                      <a:headEnd type="none" w="med" len="med"/>
                      <a:tailEnd type="none" w="med" len="med"/>
                    </a:lnB>
                    <a:lnTlToBr>
                      <a:noFill/>
                    </a:lnTlToBr>
                    <a:lnBlToTr>
                      <a:noFill/>
                    </a:lnBlToTr>
                    <a:noFill/>
                  </a:tcPr>
                </a:tc>
              </a:tr>
              <a:tr h="224367">
                <a:tc gridSpan="2">
                  <a:txBody>
                    <a:bodyPr/>
                    <a:lstStyle/>
                    <a:p>
                      <a:pPr algn="ctr"/>
                      <a:r>
                        <a:rPr lang="en-US" altLang="ja-JP" sz="1000" dirty="0" smtClean="0">
                          <a:latin typeface="ＭＳ Ｐゴシック" pitchFamily="50" charset="-128"/>
                          <a:ea typeface="ＭＳ Ｐゴシック" pitchFamily="50" charset="-128"/>
                        </a:rPr>
                        <a:t>118</a:t>
                      </a:r>
                      <a:r>
                        <a:rPr lang="ja-JP" altLang="en-US" sz="1000" dirty="0" smtClean="0">
                          <a:latin typeface="ＭＳ Ｐゴシック" pitchFamily="50" charset="-128"/>
                          <a:ea typeface="ＭＳ Ｐゴシック" pitchFamily="50" charset="-128"/>
                        </a:rPr>
                        <a:t>ヵ所（</a:t>
                      </a:r>
                      <a:r>
                        <a:rPr lang="en-US" altLang="ja-JP" sz="1000" dirty="0" smtClean="0">
                          <a:latin typeface="ＭＳ Ｐゴシック" pitchFamily="50" charset="-128"/>
                          <a:ea typeface="ＭＳ Ｐゴシック" pitchFamily="50" charset="-128"/>
                        </a:rPr>
                        <a:t>1.73㎡</a:t>
                      </a:r>
                      <a:r>
                        <a:rPr lang="ja-JP" altLang="en-US" sz="1000" dirty="0" smtClean="0">
                          <a:latin typeface="ＭＳ Ｐゴシック" pitchFamily="50" charset="-128"/>
                          <a:ea typeface="ＭＳ Ｐゴシック" pitchFamily="50" charset="-128"/>
                        </a:rPr>
                        <a:t>）</a:t>
                      </a:r>
                      <a:endParaRPr lang="ja-JP" altLang="en-US" sz="1000" dirty="0">
                        <a:latin typeface="ＭＳ Ｐゴシック" pitchFamily="50" charset="-128"/>
                        <a:ea typeface="ＭＳ Ｐゴシック" pitchFamily="50" charset="-128"/>
                      </a:endParaRPr>
                    </a:p>
                  </a:txBody>
                  <a:tcPr marL="18000" marR="18000" marT="35995" marB="35995" anchor="ctr"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thickThin"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hMerge="1">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18000" marR="18000" marT="36000" marB="36000" anchor="ctr" horzOverflow="overflow">
                    <a:lnL w="12700" cap="flat" cmpd="thickThin" algn="ctr">
                      <a:solidFill>
                        <a:schemeClr val="tx1"/>
                      </a:solidFill>
                      <a:prstDash val="solid"/>
                      <a:round/>
                      <a:headEnd type="none" w="med" len="med"/>
                      <a:tailEnd type="none" w="med" len="med"/>
                    </a:lnL>
                    <a:lnR w="12700" cap="flat" cmpd="thickThin" algn="ctr">
                      <a:solidFill>
                        <a:schemeClr val="tx1"/>
                      </a:solidFill>
                      <a:prstDash val="solid"/>
                      <a:round/>
                      <a:headEnd type="none" w="med" len="med"/>
                      <a:tailEnd type="none" w="med" len="med"/>
                    </a:lnR>
                    <a:lnT w="6350" cap="flat" cmpd="thickThin" algn="ctr">
                      <a:solidFill>
                        <a:schemeClr val="tx1"/>
                      </a:solidFill>
                      <a:prstDash val="solid"/>
                      <a:round/>
                      <a:headEnd type="none" w="med" len="med"/>
                      <a:tailEnd type="none" w="med" len="med"/>
                    </a:lnT>
                    <a:lnB w="28575" cap="flat" cmpd="thickThin" algn="ctr">
                      <a:solidFill>
                        <a:schemeClr val="tx1"/>
                      </a:solidFill>
                      <a:prstDash val="solid"/>
                      <a:round/>
                      <a:headEnd type="none" w="med" len="med"/>
                      <a:tailEnd type="none" w="med" len="med"/>
                    </a:lnB>
                    <a:lnTlToBr>
                      <a:noFill/>
                    </a:lnTlToBr>
                    <a:lnBlToTr>
                      <a:noFill/>
                    </a:lnBlToTr>
                    <a:noFill/>
                  </a:tcPr>
                </a:tc>
                <a:tc vMerge="1">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18000" marR="18000" marT="36000" marB="36000" anchor="ctr" horzOverflow="overflow">
                    <a:lnL w="12700" cap="flat" cmpd="thickThin" algn="ctr">
                      <a:solidFill>
                        <a:schemeClr val="tx1"/>
                      </a:solidFill>
                      <a:prstDash val="solid"/>
                      <a:round/>
                      <a:headEnd type="none" w="med" len="med"/>
                      <a:tailEnd type="none" w="med" len="med"/>
                    </a:lnL>
                    <a:lnR w="28575" cap="flat" cmpd="thickThin" algn="ctr">
                      <a:solidFill>
                        <a:schemeClr val="tx1"/>
                      </a:solidFill>
                      <a:prstDash val="solid"/>
                      <a:round/>
                      <a:headEnd type="none" w="med" len="med"/>
                      <a:tailEnd type="none" w="med" len="med"/>
                    </a:lnR>
                    <a:lnT w="6350" cap="flat" cmpd="thickThin" algn="ctr">
                      <a:solidFill>
                        <a:schemeClr val="tx1"/>
                      </a:solidFill>
                      <a:prstDash val="solid"/>
                      <a:round/>
                      <a:headEnd type="none" w="med" len="med"/>
                      <a:tailEnd type="none" w="med" len="med"/>
                    </a:lnT>
                    <a:lnB w="28575" cap="flat" cmpd="thickThin" algn="ctr">
                      <a:solidFill>
                        <a:schemeClr val="tx1"/>
                      </a:solidFill>
                      <a:prstDash val="solid"/>
                      <a:round/>
                      <a:headEnd type="none" w="med" len="med"/>
                      <a:tailEnd type="none" w="med" len="med"/>
                    </a:lnB>
                    <a:lnTlToBr>
                      <a:noFill/>
                    </a:lnTlToBr>
                    <a:lnBlToTr>
                      <a:noFill/>
                    </a:lnBlToTr>
                    <a:noFill/>
                  </a:tcPr>
                </a:tc>
              </a:tr>
            </a:tbl>
          </a:graphicData>
        </a:graphic>
      </p:graphicFrame>
      <p:graphicFrame>
        <p:nvGraphicFramePr>
          <p:cNvPr id="49332" name="Group 180"/>
          <p:cNvGraphicFramePr>
            <a:graphicFrameLocks noGrp="1"/>
          </p:cNvGraphicFramePr>
          <p:nvPr/>
        </p:nvGraphicFramePr>
        <p:xfrm>
          <a:off x="203200" y="2997200"/>
          <a:ext cx="3616325" cy="1033510"/>
        </p:xfrm>
        <a:graphic>
          <a:graphicData uri="http://schemas.openxmlformats.org/drawingml/2006/table">
            <a:tbl>
              <a:tblPr/>
              <a:tblGrid>
                <a:gridCol w="1813635"/>
                <a:gridCol w="1802690"/>
              </a:tblGrid>
              <a:tr h="360328">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職員配置数案</a:t>
                      </a:r>
                    </a:p>
                  </a:txBody>
                  <a:tcPr marL="18000" marR="18000" marT="35997" marB="35997" anchor="ctr"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thickThin" algn="ctr">
                      <a:solidFill>
                        <a:schemeClr val="tx1"/>
                      </a:solidFill>
                      <a:prstDash val="solid"/>
                      <a:round/>
                      <a:headEnd type="none" w="med" len="med"/>
                      <a:tailEnd type="none" w="med" len="med"/>
                    </a:lnB>
                    <a:lnTlToBr>
                      <a:noFill/>
                    </a:lnTlToBr>
                    <a:lnBlToTr>
                      <a:noFill/>
                    </a:lnBlToTr>
                    <a:solidFill>
                      <a:srgbClr val="CCECFF"/>
                    </a:solidFill>
                  </a:tcPr>
                </a:tc>
                <a:tc rowSpan="2">
                  <a:txBody>
                    <a:bodyPr/>
                    <a:lstStyle/>
                    <a:p>
                      <a:pPr marL="0" marR="0" lvl="0" indent="0" algn="ctr" defTabSz="914400" rtl="0" eaLnBrk="1" fontAlgn="base" latinLnBrk="0" hangingPunct="1">
                        <a:lnSpc>
                          <a:spcPct val="90000"/>
                        </a:lnSpc>
                        <a:spcBef>
                          <a:spcPct val="0"/>
                        </a:spcBef>
                        <a:spcAft>
                          <a:spcPct val="0"/>
                        </a:spcAft>
                        <a:buClrTx/>
                        <a:buSzTx/>
                        <a:buFontTx/>
                        <a:buNone/>
                        <a:tabLst/>
                        <a:defRPr/>
                      </a:pPr>
                      <a:endPar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18000" marR="18000" marT="35997" marB="35997" anchor="ctr" horzOverflow="overflow">
                    <a:lnL w="19050" cap="flat" cmpd="sng" algn="ctr">
                      <a:solidFill>
                        <a:schemeClr val="tx1"/>
                      </a:solidFill>
                      <a:prstDash val="solid"/>
                      <a:round/>
                      <a:headEnd type="none" w="med" len="med"/>
                      <a:tailEnd type="none" w="med" len="med"/>
                    </a:lnL>
                    <a:lnR w="19050" cap="flat" cmpd="sng" algn="ctr">
                      <a:noFill/>
                      <a:prstDash val="solid"/>
                      <a:round/>
                      <a:headEnd type="none" w="med" len="med"/>
                      <a:tailEnd type="none" w="med" len="med"/>
                    </a:lnR>
                    <a:lnT w="19050" cap="flat" cmpd="sng" algn="ctr">
                      <a:no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224378">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876</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人</a:t>
                      </a:r>
                      <a:endPar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18000" marR="18000" marT="35997" marB="35997" anchor="ctr"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thickThin" algn="ctr">
                      <a:solidFill>
                        <a:schemeClr val="tx1"/>
                      </a:solidFill>
                      <a:prstDash val="solid"/>
                      <a:round/>
                      <a:headEnd type="none" w="med" len="med"/>
                      <a:tailEnd type="none" w="med" len="med"/>
                    </a:lnT>
                    <a:lnB w="12700" cap="flat" cmpd="thickThin" algn="ctr">
                      <a:solidFill>
                        <a:schemeClr val="tx1"/>
                      </a:solidFill>
                      <a:prstDash val="solid"/>
                      <a:round/>
                      <a:headEnd type="none" w="med" len="med"/>
                      <a:tailEnd type="none" w="med" len="med"/>
                    </a:lnB>
                    <a:lnTlToBr>
                      <a:noFill/>
                    </a:lnTlToBr>
                    <a:lnBlToTr>
                      <a:noFill/>
                    </a:lnBlToTr>
                    <a:noFill/>
                  </a:tcPr>
                </a:tc>
                <a:tc vMerge="1">
                  <a: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18000" marR="18000" marT="35997" marB="35997" anchor="ctr"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thickThin"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224378">
                <a:tc gridSpan="2">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区役所間道路距離</a:t>
                      </a:r>
                    </a:p>
                  </a:txBody>
                  <a:tcPr marL="18000" marR="18000" marT="35997" marB="35997" anchor="ctr"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2700" cap="flat" cmpd="thickThin" algn="ctr">
                      <a:solidFill>
                        <a:schemeClr val="tx1"/>
                      </a:solidFill>
                      <a:prstDash val="solid"/>
                      <a:round/>
                      <a:headEnd type="none" w="med" len="med"/>
                      <a:tailEnd type="none" w="med" len="med"/>
                    </a:lnT>
                    <a:lnB w="6350" cap="flat" cmpd="thickThin" algn="ctr">
                      <a:solidFill>
                        <a:schemeClr val="tx1"/>
                      </a:solidFill>
                      <a:prstDash val="solid"/>
                      <a:round/>
                      <a:headEnd type="none" w="med" len="med"/>
                      <a:tailEnd type="none" w="med" len="med"/>
                    </a:lnB>
                    <a:lnTlToBr>
                      <a:noFill/>
                    </a:lnTlToBr>
                    <a:lnBlToTr>
                      <a:noFill/>
                    </a:lnBlToTr>
                    <a:solidFill>
                      <a:srgbClr val="CCECFF"/>
                    </a:solidFill>
                  </a:tcPr>
                </a:tc>
                <a:tc hMerge="1">
                  <a:txBody>
                    <a:bodyPr/>
                    <a:lstStyle/>
                    <a:p>
                      <a:endParaRPr kumimoji="1" lang="ja-JP" altLang="en-US"/>
                    </a:p>
                  </a:txBody>
                  <a:tcPr/>
                </a:tc>
              </a:tr>
              <a:tr h="224378">
                <a:tc gridSpan="2">
                  <a: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淀川 ⇔東淀川  </a:t>
                      </a: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5.0km</a:t>
                      </a:r>
                    </a:p>
                  </a:txBody>
                  <a:tcPr marL="18000" marR="18000" marT="35997" marB="35997" anchor="ctr"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thickThin"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kumimoji="1" lang="ja-JP" altLang="en-US"/>
                    </a:p>
                  </a:txBody>
                  <a:tcPr/>
                </a:tc>
              </a:tr>
            </a:tbl>
          </a:graphicData>
        </a:graphic>
      </p:graphicFrame>
      <p:sp>
        <p:nvSpPr>
          <p:cNvPr id="79" name="正方形/長方形 78"/>
          <p:cNvSpPr>
            <a:spLocks/>
          </p:cNvSpPr>
          <p:nvPr/>
        </p:nvSpPr>
        <p:spPr bwMode="gray">
          <a:xfrm>
            <a:off x="7308850" y="154895"/>
            <a:ext cx="1835150" cy="1700213"/>
          </a:xfrm>
          <a:prstGeom prst="rect">
            <a:avLst/>
          </a:prstGeom>
          <a:solidFill>
            <a:srgbClr val="E6B9B8"/>
          </a:solidFill>
          <a:ln w="22225" algn="ctr">
            <a:solidFill>
              <a:srgbClr val="E6B9B8"/>
            </a:solidFill>
            <a:miter lim="800000"/>
            <a:headEnd/>
            <a:tailEnd/>
          </a:ln>
        </p:spPr>
        <p:txBody>
          <a:bodyPr anchor="ctr"/>
          <a:lstStyle/>
          <a:p>
            <a:pPr algn="ctr">
              <a:defRPr/>
            </a:pPr>
            <a:endParaRPr lang="ja-JP" altLang="en-US">
              <a:solidFill>
                <a:schemeClr val="lt1"/>
              </a:solidFill>
              <a:latin typeface="+mn-lt"/>
              <a:ea typeface="+mn-ea"/>
            </a:endParaRPr>
          </a:p>
        </p:txBody>
      </p:sp>
      <p:sp>
        <p:nvSpPr>
          <p:cNvPr id="80" name="正方形/長方形 26"/>
          <p:cNvSpPr>
            <a:spLocks/>
          </p:cNvSpPr>
          <p:nvPr/>
        </p:nvSpPr>
        <p:spPr bwMode="gray">
          <a:xfrm>
            <a:off x="7399338" y="240620"/>
            <a:ext cx="1652587" cy="153035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grpSp>
        <p:nvGrpSpPr>
          <p:cNvPr id="2" name="グループ化 82"/>
          <p:cNvGrpSpPr>
            <a:grpSpLocks/>
          </p:cNvGrpSpPr>
          <p:nvPr/>
        </p:nvGrpSpPr>
        <p:grpSpPr bwMode="auto">
          <a:xfrm>
            <a:off x="7483475" y="285070"/>
            <a:ext cx="1484313" cy="1439863"/>
            <a:chOff x="7483996" y="130473"/>
            <a:chExt cx="1484312" cy="1439862"/>
          </a:xfrm>
        </p:grpSpPr>
        <p:grpSp>
          <p:nvGrpSpPr>
            <p:cNvPr id="4" name="Group 163"/>
            <p:cNvGrpSpPr>
              <a:grpSpLocks noChangeAspect="1"/>
            </p:cNvGrpSpPr>
            <p:nvPr/>
          </p:nvGrpSpPr>
          <p:grpSpPr bwMode="auto">
            <a:xfrm>
              <a:off x="7483996" y="130473"/>
              <a:ext cx="1484312" cy="1439862"/>
              <a:chOff x="1698" y="1802"/>
              <a:chExt cx="13239" cy="12848"/>
            </a:xfrm>
          </p:grpSpPr>
          <p:sp>
            <p:nvSpPr>
              <p:cNvPr id="9342" name="Freeform 164"/>
              <p:cNvSpPr>
                <a:spLocks noChangeAspect="1"/>
              </p:cNvSpPr>
              <p:nvPr/>
            </p:nvSpPr>
            <p:spPr bwMode="auto">
              <a:xfrm>
                <a:off x="8871" y="10269"/>
                <a:ext cx="1970" cy="2259"/>
              </a:xfrm>
              <a:custGeom>
                <a:avLst/>
                <a:gdLst>
                  <a:gd name="T0" fmla="*/ 2147483647 w 1234"/>
                  <a:gd name="T1" fmla="*/ 2147483647 h 1419"/>
                  <a:gd name="T2" fmla="*/ 2147483647 w 1234"/>
                  <a:gd name="T3" fmla="*/ 2147483647 h 1419"/>
                  <a:gd name="T4" fmla="*/ 2147483647 w 1234"/>
                  <a:gd name="T5" fmla="*/ 2147483647 h 1419"/>
                  <a:gd name="T6" fmla="*/ 2147483647 w 1234"/>
                  <a:gd name="T7" fmla="*/ 2147483647 h 1419"/>
                  <a:gd name="T8" fmla="*/ 2147483647 w 1234"/>
                  <a:gd name="T9" fmla="*/ 2147483647 h 1419"/>
                  <a:gd name="T10" fmla="*/ 2147483647 w 1234"/>
                  <a:gd name="T11" fmla="*/ 2147483647 h 1419"/>
                  <a:gd name="T12" fmla="*/ 2147483647 w 1234"/>
                  <a:gd name="T13" fmla="*/ 2147483647 h 1419"/>
                  <a:gd name="T14" fmla="*/ 2147483647 w 1234"/>
                  <a:gd name="T15" fmla="*/ 2147483647 h 1419"/>
                  <a:gd name="T16" fmla="*/ 2147483647 w 1234"/>
                  <a:gd name="T17" fmla="*/ 2147483647 h 1419"/>
                  <a:gd name="T18" fmla="*/ 2147483647 w 1234"/>
                  <a:gd name="T19" fmla="*/ 2147483647 h 1419"/>
                  <a:gd name="T20" fmla="*/ 2147483647 w 1234"/>
                  <a:gd name="T21" fmla="*/ 2147483647 h 1419"/>
                  <a:gd name="T22" fmla="*/ 2147483647 w 1234"/>
                  <a:gd name="T23" fmla="*/ 2147483647 h 1419"/>
                  <a:gd name="T24" fmla="*/ 2147483647 w 1234"/>
                  <a:gd name="T25" fmla="*/ 2147483647 h 1419"/>
                  <a:gd name="T26" fmla="*/ 2147483647 w 1234"/>
                  <a:gd name="T27" fmla="*/ 2147483647 h 1419"/>
                  <a:gd name="T28" fmla="*/ 2147483647 w 1234"/>
                  <a:gd name="T29" fmla="*/ 2147483647 h 1419"/>
                  <a:gd name="T30" fmla="*/ 2147483647 w 1234"/>
                  <a:gd name="T31" fmla="*/ 2147483647 h 1419"/>
                  <a:gd name="T32" fmla="*/ 2147483647 w 1234"/>
                  <a:gd name="T33" fmla="*/ 2147483647 h 1419"/>
                  <a:gd name="T34" fmla="*/ 2147483647 w 1234"/>
                  <a:gd name="T35" fmla="*/ 2147483647 h 1419"/>
                  <a:gd name="T36" fmla="*/ 2147483647 w 1234"/>
                  <a:gd name="T37" fmla="*/ 2147483647 h 1419"/>
                  <a:gd name="T38" fmla="*/ 2147483647 w 1234"/>
                  <a:gd name="T39" fmla="*/ 2147483647 h 1419"/>
                  <a:gd name="T40" fmla="*/ 2147483647 w 1234"/>
                  <a:gd name="T41" fmla="*/ 2147483647 h 1419"/>
                  <a:gd name="T42" fmla="*/ 2147483647 w 1234"/>
                  <a:gd name="T43" fmla="*/ 2147483647 h 1419"/>
                  <a:gd name="T44" fmla="*/ 2147483647 w 1234"/>
                  <a:gd name="T45" fmla="*/ 2147483647 h 1419"/>
                  <a:gd name="T46" fmla="*/ 0 w 1234"/>
                  <a:gd name="T47" fmla="*/ 2147483647 h 1419"/>
                  <a:gd name="T48" fmla="*/ 2147483647 w 1234"/>
                  <a:gd name="T49" fmla="*/ 2147483647 h 1419"/>
                  <a:gd name="T50" fmla="*/ 2147483647 w 1234"/>
                  <a:gd name="T51" fmla="*/ 2147483647 h 1419"/>
                  <a:gd name="T52" fmla="*/ 2147483647 w 1234"/>
                  <a:gd name="T53" fmla="*/ 2147483647 h 1419"/>
                  <a:gd name="T54" fmla="*/ 2147483647 w 1234"/>
                  <a:gd name="T55" fmla="*/ 2147483647 h 1419"/>
                  <a:gd name="T56" fmla="*/ 2147483647 w 1234"/>
                  <a:gd name="T57" fmla="*/ 2147483647 h 1419"/>
                  <a:gd name="T58" fmla="*/ 2147483647 w 1234"/>
                  <a:gd name="T59" fmla="*/ 2147483647 h 1419"/>
                  <a:gd name="T60" fmla="*/ 2147483647 w 1234"/>
                  <a:gd name="T61" fmla="*/ 2147483647 h 1419"/>
                  <a:gd name="T62" fmla="*/ 2147483647 w 1234"/>
                  <a:gd name="T63" fmla="*/ 2147483647 h 1419"/>
                  <a:gd name="T64" fmla="*/ 2147483647 w 1234"/>
                  <a:gd name="T65" fmla="*/ 2147483647 h 1419"/>
                  <a:gd name="T66" fmla="*/ 2147483647 w 1234"/>
                  <a:gd name="T67" fmla="*/ 2147483647 h 1419"/>
                  <a:gd name="T68" fmla="*/ 2147483647 w 1234"/>
                  <a:gd name="T69" fmla="*/ 2147483647 h 1419"/>
                  <a:gd name="T70" fmla="*/ 2147483647 w 1234"/>
                  <a:gd name="T71" fmla="*/ 2147483647 h 1419"/>
                  <a:gd name="T72" fmla="*/ 2147483647 w 1234"/>
                  <a:gd name="T73" fmla="*/ 2147483647 h 1419"/>
                  <a:gd name="T74" fmla="*/ 2147483647 w 1234"/>
                  <a:gd name="T75" fmla="*/ 2147483647 h 1419"/>
                  <a:gd name="T76" fmla="*/ 2147483647 w 1234"/>
                  <a:gd name="T77" fmla="*/ 2147483647 h 1419"/>
                  <a:gd name="T78" fmla="*/ 2147483647 w 1234"/>
                  <a:gd name="T79" fmla="*/ 2147483647 h 1419"/>
                  <a:gd name="T80" fmla="*/ 2147483647 w 1234"/>
                  <a:gd name="T81" fmla="*/ 2147483647 h 1419"/>
                  <a:gd name="T82" fmla="*/ 2147483647 w 1234"/>
                  <a:gd name="T83" fmla="*/ 2147483647 h 1419"/>
                  <a:gd name="T84" fmla="*/ 2147483647 w 1234"/>
                  <a:gd name="T85" fmla="*/ 2147483647 h 1419"/>
                  <a:gd name="T86" fmla="*/ 2147483647 w 1234"/>
                  <a:gd name="T87" fmla="*/ 2147483647 h 1419"/>
                  <a:gd name="T88" fmla="*/ 2147483647 w 1234"/>
                  <a:gd name="T89" fmla="*/ 2147483647 h 1419"/>
                  <a:gd name="T90" fmla="*/ 2147483647 w 1234"/>
                  <a:gd name="T91" fmla="*/ 2147483647 h 1419"/>
                  <a:gd name="T92" fmla="*/ 2147483647 w 1234"/>
                  <a:gd name="T93" fmla="*/ 2147483647 h 1419"/>
                  <a:gd name="T94" fmla="*/ 2147483647 w 1234"/>
                  <a:gd name="T95" fmla="*/ 2147483647 h 1419"/>
                  <a:gd name="T96" fmla="*/ 2147483647 w 1234"/>
                  <a:gd name="T97" fmla="*/ 2147483647 h 1419"/>
                  <a:gd name="T98" fmla="*/ 2147483647 w 1234"/>
                  <a:gd name="T99" fmla="*/ 2147483647 h 1419"/>
                  <a:gd name="T100" fmla="*/ 2147483647 w 1234"/>
                  <a:gd name="T101" fmla="*/ 2147483647 h 1419"/>
                  <a:gd name="T102" fmla="*/ 2147483647 w 1234"/>
                  <a:gd name="T103" fmla="*/ 2147483647 h 1419"/>
                  <a:gd name="T104" fmla="*/ 2147483647 w 1234"/>
                  <a:gd name="T105" fmla="*/ 2147483647 h 1419"/>
                  <a:gd name="T106" fmla="*/ 2147483647 w 1234"/>
                  <a:gd name="T107" fmla="*/ 2147483647 h 1419"/>
                  <a:gd name="T108" fmla="*/ 2147483647 w 1234"/>
                  <a:gd name="T109" fmla="*/ 2147483647 h 1419"/>
                  <a:gd name="T110" fmla="*/ 2147483647 w 1234"/>
                  <a:gd name="T111" fmla="*/ 2147483647 h 1419"/>
                  <a:gd name="T112" fmla="*/ 2147483647 w 1234"/>
                  <a:gd name="T113" fmla="*/ 2147483647 h 1419"/>
                  <a:gd name="T114" fmla="*/ 2147483647 w 1234"/>
                  <a:gd name="T115" fmla="*/ 2147483647 h 1419"/>
                  <a:gd name="T116" fmla="*/ 2147483647 w 1234"/>
                  <a:gd name="T117" fmla="*/ 2147483647 h 1419"/>
                  <a:gd name="T118" fmla="*/ 2147483647 w 1234"/>
                  <a:gd name="T119" fmla="*/ 2147483647 h 1419"/>
                  <a:gd name="T120" fmla="*/ 2147483647 w 1234"/>
                  <a:gd name="T121" fmla="*/ 2147483647 h 1419"/>
                  <a:gd name="T122" fmla="*/ 2147483647 w 1234"/>
                  <a:gd name="T123" fmla="*/ 2147483647 h 1419"/>
                  <a:gd name="T124" fmla="*/ 2147483647 w 1234"/>
                  <a:gd name="T125" fmla="*/ 2147483647 h 1419"/>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234"/>
                  <a:gd name="T190" fmla="*/ 0 h 1419"/>
                  <a:gd name="T191" fmla="*/ 1234 w 1234"/>
                  <a:gd name="T192" fmla="*/ 1419 h 1419"/>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234" h="1419">
                    <a:moveTo>
                      <a:pt x="1149" y="99"/>
                    </a:moveTo>
                    <a:lnTo>
                      <a:pt x="1163" y="114"/>
                    </a:lnTo>
                    <a:lnTo>
                      <a:pt x="1163" y="128"/>
                    </a:lnTo>
                    <a:lnTo>
                      <a:pt x="1191" y="142"/>
                    </a:lnTo>
                    <a:lnTo>
                      <a:pt x="1206" y="156"/>
                    </a:lnTo>
                    <a:lnTo>
                      <a:pt x="1234" y="170"/>
                    </a:lnTo>
                    <a:lnTo>
                      <a:pt x="1220" y="199"/>
                    </a:lnTo>
                    <a:lnTo>
                      <a:pt x="1206" y="227"/>
                    </a:lnTo>
                    <a:lnTo>
                      <a:pt x="1191" y="270"/>
                    </a:lnTo>
                    <a:lnTo>
                      <a:pt x="1191" y="284"/>
                    </a:lnTo>
                    <a:lnTo>
                      <a:pt x="1177" y="284"/>
                    </a:lnTo>
                    <a:lnTo>
                      <a:pt x="1177" y="298"/>
                    </a:lnTo>
                    <a:lnTo>
                      <a:pt x="1163" y="312"/>
                    </a:lnTo>
                    <a:lnTo>
                      <a:pt x="1163" y="326"/>
                    </a:lnTo>
                    <a:lnTo>
                      <a:pt x="1135" y="397"/>
                    </a:lnTo>
                    <a:lnTo>
                      <a:pt x="1135" y="412"/>
                    </a:lnTo>
                    <a:lnTo>
                      <a:pt x="1135" y="426"/>
                    </a:lnTo>
                    <a:lnTo>
                      <a:pt x="1121" y="440"/>
                    </a:lnTo>
                    <a:lnTo>
                      <a:pt x="1106" y="482"/>
                    </a:lnTo>
                    <a:lnTo>
                      <a:pt x="1035" y="468"/>
                    </a:lnTo>
                    <a:lnTo>
                      <a:pt x="1035" y="511"/>
                    </a:lnTo>
                    <a:lnTo>
                      <a:pt x="1035" y="525"/>
                    </a:lnTo>
                    <a:lnTo>
                      <a:pt x="1035" y="553"/>
                    </a:lnTo>
                    <a:lnTo>
                      <a:pt x="1021" y="596"/>
                    </a:lnTo>
                    <a:lnTo>
                      <a:pt x="1021" y="624"/>
                    </a:lnTo>
                    <a:lnTo>
                      <a:pt x="1021" y="667"/>
                    </a:lnTo>
                    <a:lnTo>
                      <a:pt x="1021" y="681"/>
                    </a:lnTo>
                    <a:lnTo>
                      <a:pt x="1021" y="695"/>
                    </a:lnTo>
                    <a:lnTo>
                      <a:pt x="1021" y="709"/>
                    </a:lnTo>
                    <a:lnTo>
                      <a:pt x="1021" y="724"/>
                    </a:lnTo>
                    <a:lnTo>
                      <a:pt x="1021" y="738"/>
                    </a:lnTo>
                    <a:lnTo>
                      <a:pt x="1007" y="766"/>
                    </a:lnTo>
                    <a:lnTo>
                      <a:pt x="1007" y="780"/>
                    </a:lnTo>
                    <a:lnTo>
                      <a:pt x="993" y="809"/>
                    </a:lnTo>
                    <a:lnTo>
                      <a:pt x="993" y="823"/>
                    </a:lnTo>
                    <a:lnTo>
                      <a:pt x="979" y="837"/>
                    </a:lnTo>
                    <a:lnTo>
                      <a:pt x="979" y="865"/>
                    </a:lnTo>
                    <a:lnTo>
                      <a:pt x="965" y="880"/>
                    </a:lnTo>
                    <a:lnTo>
                      <a:pt x="965" y="908"/>
                    </a:lnTo>
                    <a:lnTo>
                      <a:pt x="950" y="936"/>
                    </a:lnTo>
                    <a:lnTo>
                      <a:pt x="950" y="951"/>
                    </a:lnTo>
                    <a:lnTo>
                      <a:pt x="936" y="979"/>
                    </a:lnTo>
                    <a:lnTo>
                      <a:pt x="908" y="1021"/>
                    </a:lnTo>
                    <a:lnTo>
                      <a:pt x="908" y="1050"/>
                    </a:lnTo>
                    <a:lnTo>
                      <a:pt x="894" y="1064"/>
                    </a:lnTo>
                    <a:lnTo>
                      <a:pt x="894" y="1092"/>
                    </a:lnTo>
                    <a:lnTo>
                      <a:pt x="879" y="1107"/>
                    </a:lnTo>
                    <a:lnTo>
                      <a:pt x="879" y="1121"/>
                    </a:lnTo>
                    <a:lnTo>
                      <a:pt x="865" y="1135"/>
                    </a:lnTo>
                    <a:lnTo>
                      <a:pt x="865" y="1149"/>
                    </a:lnTo>
                    <a:lnTo>
                      <a:pt x="851" y="1178"/>
                    </a:lnTo>
                    <a:lnTo>
                      <a:pt x="851" y="1192"/>
                    </a:lnTo>
                    <a:lnTo>
                      <a:pt x="837" y="1206"/>
                    </a:lnTo>
                    <a:lnTo>
                      <a:pt x="837" y="1220"/>
                    </a:lnTo>
                    <a:lnTo>
                      <a:pt x="823" y="1234"/>
                    </a:lnTo>
                    <a:lnTo>
                      <a:pt x="823" y="1263"/>
                    </a:lnTo>
                    <a:lnTo>
                      <a:pt x="809" y="1291"/>
                    </a:lnTo>
                    <a:lnTo>
                      <a:pt x="794" y="1291"/>
                    </a:lnTo>
                    <a:lnTo>
                      <a:pt x="794" y="1305"/>
                    </a:lnTo>
                    <a:lnTo>
                      <a:pt x="794" y="1334"/>
                    </a:lnTo>
                    <a:lnTo>
                      <a:pt x="780" y="1334"/>
                    </a:lnTo>
                    <a:lnTo>
                      <a:pt x="780" y="1348"/>
                    </a:lnTo>
                    <a:lnTo>
                      <a:pt x="766" y="1362"/>
                    </a:lnTo>
                    <a:lnTo>
                      <a:pt x="766" y="1376"/>
                    </a:lnTo>
                    <a:lnTo>
                      <a:pt x="752" y="1390"/>
                    </a:lnTo>
                    <a:lnTo>
                      <a:pt x="752" y="1404"/>
                    </a:lnTo>
                    <a:lnTo>
                      <a:pt x="752" y="1419"/>
                    </a:lnTo>
                    <a:lnTo>
                      <a:pt x="738" y="1419"/>
                    </a:lnTo>
                    <a:lnTo>
                      <a:pt x="695" y="1419"/>
                    </a:lnTo>
                    <a:lnTo>
                      <a:pt x="681" y="1419"/>
                    </a:lnTo>
                    <a:lnTo>
                      <a:pt x="638" y="1404"/>
                    </a:lnTo>
                    <a:lnTo>
                      <a:pt x="610" y="1404"/>
                    </a:lnTo>
                    <a:lnTo>
                      <a:pt x="596" y="1404"/>
                    </a:lnTo>
                    <a:lnTo>
                      <a:pt x="567" y="1404"/>
                    </a:lnTo>
                    <a:lnTo>
                      <a:pt x="539" y="1404"/>
                    </a:lnTo>
                    <a:lnTo>
                      <a:pt x="525" y="1390"/>
                    </a:lnTo>
                    <a:lnTo>
                      <a:pt x="511" y="1390"/>
                    </a:lnTo>
                    <a:lnTo>
                      <a:pt x="497" y="1390"/>
                    </a:lnTo>
                    <a:lnTo>
                      <a:pt x="468" y="1390"/>
                    </a:lnTo>
                    <a:lnTo>
                      <a:pt x="468" y="1376"/>
                    </a:lnTo>
                    <a:lnTo>
                      <a:pt x="468" y="1362"/>
                    </a:lnTo>
                    <a:lnTo>
                      <a:pt x="468" y="1348"/>
                    </a:lnTo>
                    <a:lnTo>
                      <a:pt x="454" y="1334"/>
                    </a:lnTo>
                    <a:lnTo>
                      <a:pt x="468" y="1319"/>
                    </a:lnTo>
                    <a:lnTo>
                      <a:pt x="468" y="1305"/>
                    </a:lnTo>
                    <a:lnTo>
                      <a:pt x="468" y="1291"/>
                    </a:lnTo>
                    <a:lnTo>
                      <a:pt x="468" y="1277"/>
                    </a:lnTo>
                    <a:lnTo>
                      <a:pt x="468" y="1263"/>
                    </a:lnTo>
                    <a:lnTo>
                      <a:pt x="468" y="1248"/>
                    </a:lnTo>
                    <a:lnTo>
                      <a:pt x="468" y="1234"/>
                    </a:lnTo>
                    <a:lnTo>
                      <a:pt x="468" y="1206"/>
                    </a:lnTo>
                    <a:lnTo>
                      <a:pt x="482" y="1192"/>
                    </a:lnTo>
                    <a:lnTo>
                      <a:pt x="482" y="1178"/>
                    </a:lnTo>
                    <a:lnTo>
                      <a:pt x="482" y="1149"/>
                    </a:lnTo>
                    <a:lnTo>
                      <a:pt x="454" y="1149"/>
                    </a:lnTo>
                    <a:lnTo>
                      <a:pt x="440" y="1149"/>
                    </a:lnTo>
                    <a:lnTo>
                      <a:pt x="426" y="1149"/>
                    </a:lnTo>
                    <a:lnTo>
                      <a:pt x="411" y="1149"/>
                    </a:lnTo>
                    <a:lnTo>
                      <a:pt x="383" y="1135"/>
                    </a:lnTo>
                    <a:lnTo>
                      <a:pt x="355" y="1121"/>
                    </a:lnTo>
                    <a:lnTo>
                      <a:pt x="326" y="1107"/>
                    </a:lnTo>
                    <a:lnTo>
                      <a:pt x="298" y="1107"/>
                    </a:lnTo>
                    <a:lnTo>
                      <a:pt x="284" y="1092"/>
                    </a:lnTo>
                    <a:lnTo>
                      <a:pt x="270" y="1092"/>
                    </a:lnTo>
                    <a:lnTo>
                      <a:pt x="241" y="1078"/>
                    </a:lnTo>
                    <a:lnTo>
                      <a:pt x="213" y="1064"/>
                    </a:lnTo>
                    <a:lnTo>
                      <a:pt x="170" y="1050"/>
                    </a:lnTo>
                    <a:lnTo>
                      <a:pt x="156" y="1050"/>
                    </a:lnTo>
                    <a:lnTo>
                      <a:pt x="142" y="1050"/>
                    </a:lnTo>
                    <a:lnTo>
                      <a:pt x="128" y="1050"/>
                    </a:lnTo>
                    <a:lnTo>
                      <a:pt x="114" y="1050"/>
                    </a:lnTo>
                    <a:lnTo>
                      <a:pt x="99" y="1050"/>
                    </a:lnTo>
                    <a:lnTo>
                      <a:pt x="99" y="1036"/>
                    </a:lnTo>
                    <a:lnTo>
                      <a:pt x="71" y="1064"/>
                    </a:lnTo>
                    <a:lnTo>
                      <a:pt x="29" y="1092"/>
                    </a:lnTo>
                    <a:lnTo>
                      <a:pt x="29" y="1107"/>
                    </a:lnTo>
                    <a:lnTo>
                      <a:pt x="14" y="1107"/>
                    </a:lnTo>
                    <a:lnTo>
                      <a:pt x="0" y="1092"/>
                    </a:lnTo>
                    <a:lnTo>
                      <a:pt x="14" y="1092"/>
                    </a:lnTo>
                    <a:lnTo>
                      <a:pt x="14" y="1078"/>
                    </a:lnTo>
                    <a:lnTo>
                      <a:pt x="14" y="1064"/>
                    </a:lnTo>
                    <a:lnTo>
                      <a:pt x="14" y="1050"/>
                    </a:lnTo>
                    <a:lnTo>
                      <a:pt x="14" y="1036"/>
                    </a:lnTo>
                    <a:lnTo>
                      <a:pt x="29" y="1036"/>
                    </a:lnTo>
                    <a:lnTo>
                      <a:pt x="29" y="1021"/>
                    </a:lnTo>
                    <a:lnTo>
                      <a:pt x="29" y="1007"/>
                    </a:lnTo>
                    <a:lnTo>
                      <a:pt x="29" y="993"/>
                    </a:lnTo>
                    <a:lnTo>
                      <a:pt x="29" y="979"/>
                    </a:lnTo>
                    <a:lnTo>
                      <a:pt x="43" y="965"/>
                    </a:lnTo>
                    <a:lnTo>
                      <a:pt x="57" y="965"/>
                    </a:lnTo>
                    <a:lnTo>
                      <a:pt x="57" y="951"/>
                    </a:lnTo>
                    <a:lnTo>
                      <a:pt x="57" y="936"/>
                    </a:lnTo>
                    <a:lnTo>
                      <a:pt x="71" y="936"/>
                    </a:lnTo>
                    <a:lnTo>
                      <a:pt x="71" y="922"/>
                    </a:lnTo>
                    <a:lnTo>
                      <a:pt x="85" y="908"/>
                    </a:lnTo>
                    <a:lnTo>
                      <a:pt x="99" y="880"/>
                    </a:lnTo>
                    <a:lnTo>
                      <a:pt x="99" y="865"/>
                    </a:lnTo>
                    <a:lnTo>
                      <a:pt x="114" y="865"/>
                    </a:lnTo>
                    <a:lnTo>
                      <a:pt x="114" y="851"/>
                    </a:lnTo>
                    <a:lnTo>
                      <a:pt x="128" y="837"/>
                    </a:lnTo>
                    <a:lnTo>
                      <a:pt x="128" y="823"/>
                    </a:lnTo>
                    <a:lnTo>
                      <a:pt x="142" y="823"/>
                    </a:lnTo>
                    <a:lnTo>
                      <a:pt x="142" y="809"/>
                    </a:lnTo>
                    <a:lnTo>
                      <a:pt x="142" y="795"/>
                    </a:lnTo>
                    <a:lnTo>
                      <a:pt x="156" y="795"/>
                    </a:lnTo>
                    <a:lnTo>
                      <a:pt x="170" y="795"/>
                    </a:lnTo>
                    <a:lnTo>
                      <a:pt x="170" y="780"/>
                    </a:lnTo>
                    <a:lnTo>
                      <a:pt x="170" y="766"/>
                    </a:lnTo>
                    <a:lnTo>
                      <a:pt x="185" y="766"/>
                    </a:lnTo>
                    <a:lnTo>
                      <a:pt x="185" y="752"/>
                    </a:lnTo>
                    <a:lnTo>
                      <a:pt x="170" y="752"/>
                    </a:lnTo>
                    <a:lnTo>
                      <a:pt x="185" y="752"/>
                    </a:lnTo>
                    <a:lnTo>
                      <a:pt x="185" y="738"/>
                    </a:lnTo>
                    <a:lnTo>
                      <a:pt x="185" y="724"/>
                    </a:lnTo>
                    <a:lnTo>
                      <a:pt x="199" y="709"/>
                    </a:lnTo>
                    <a:lnTo>
                      <a:pt x="199" y="695"/>
                    </a:lnTo>
                    <a:lnTo>
                      <a:pt x="213" y="695"/>
                    </a:lnTo>
                    <a:lnTo>
                      <a:pt x="213" y="681"/>
                    </a:lnTo>
                    <a:lnTo>
                      <a:pt x="213" y="667"/>
                    </a:lnTo>
                    <a:lnTo>
                      <a:pt x="213" y="653"/>
                    </a:lnTo>
                    <a:lnTo>
                      <a:pt x="227" y="653"/>
                    </a:lnTo>
                    <a:lnTo>
                      <a:pt x="227" y="639"/>
                    </a:lnTo>
                    <a:lnTo>
                      <a:pt x="227" y="624"/>
                    </a:lnTo>
                    <a:lnTo>
                      <a:pt x="227" y="610"/>
                    </a:lnTo>
                    <a:lnTo>
                      <a:pt x="241" y="610"/>
                    </a:lnTo>
                    <a:lnTo>
                      <a:pt x="241" y="596"/>
                    </a:lnTo>
                    <a:lnTo>
                      <a:pt x="255" y="596"/>
                    </a:lnTo>
                    <a:lnTo>
                      <a:pt x="255" y="582"/>
                    </a:lnTo>
                    <a:lnTo>
                      <a:pt x="255" y="568"/>
                    </a:lnTo>
                    <a:lnTo>
                      <a:pt x="255" y="553"/>
                    </a:lnTo>
                    <a:lnTo>
                      <a:pt x="270" y="539"/>
                    </a:lnTo>
                    <a:lnTo>
                      <a:pt x="270" y="525"/>
                    </a:lnTo>
                    <a:lnTo>
                      <a:pt x="284" y="525"/>
                    </a:lnTo>
                    <a:lnTo>
                      <a:pt x="270" y="525"/>
                    </a:lnTo>
                    <a:lnTo>
                      <a:pt x="284" y="525"/>
                    </a:lnTo>
                    <a:lnTo>
                      <a:pt x="284" y="511"/>
                    </a:lnTo>
                    <a:lnTo>
                      <a:pt x="284" y="497"/>
                    </a:lnTo>
                    <a:lnTo>
                      <a:pt x="298" y="482"/>
                    </a:lnTo>
                    <a:lnTo>
                      <a:pt x="298" y="468"/>
                    </a:lnTo>
                    <a:lnTo>
                      <a:pt x="298" y="454"/>
                    </a:lnTo>
                    <a:lnTo>
                      <a:pt x="312" y="454"/>
                    </a:lnTo>
                    <a:lnTo>
                      <a:pt x="326" y="440"/>
                    </a:lnTo>
                    <a:lnTo>
                      <a:pt x="326" y="426"/>
                    </a:lnTo>
                    <a:lnTo>
                      <a:pt x="355" y="383"/>
                    </a:lnTo>
                    <a:lnTo>
                      <a:pt x="355" y="369"/>
                    </a:lnTo>
                    <a:lnTo>
                      <a:pt x="369" y="341"/>
                    </a:lnTo>
                    <a:lnTo>
                      <a:pt x="383" y="312"/>
                    </a:lnTo>
                    <a:lnTo>
                      <a:pt x="397" y="284"/>
                    </a:lnTo>
                    <a:lnTo>
                      <a:pt x="397" y="270"/>
                    </a:lnTo>
                    <a:lnTo>
                      <a:pt x="397" y="256"/>
                    </a:lnTo>
                    <a:lnTo>
                      <a:pt x="397" y="241"/>
                    </a:lnTo>
                    <a:lnTo>
                      <a:pt x="411" y="241"/>
                    </a:lnTo>
                    <a:lnTo>
                      <a:pt x="411" y="227"/>
                    </a:lnTo>
                    <a:lnTo>
                      <a:pt x="426" y="213"/>
                    </a:lnTo>
                    <a:lnTo>
                      <a:pt x="426" y="199"/>
                    </a:lnTo>
                    <a:lnTo>
                      <a:pt x="426" y="185"/>
                    </a:lnTo>
                    <a:lnTo>
                      <a:pt x="440" y="170"/>
                    </a:lnTo>
                    <a:lnTo>
                      <a:pt x="426" y="170"/>
                    </a:lnTo>
                    <a:lnTo>
                      <a:pt x="440" y="170"/>
                    </a:lnTo>
                    <a:lnTo>
                      <a:pt x="440" y="156"/>
                    </a:lnTo>
                    <a:lnTo>
                      <a:pt x="440" y="142"/>
                    </a:lnTo>
                    <a:lnTo>
                      <a:pt x="440" y="128"/>
                    </a:lnTo>
                    <a:lnTo>
                      <a:pt x="454" y="114"/>
                    </a:lnTo>
                    <a:lnTo>
                      <a:pt x="454" y="99"/>
                    </a:lnTo>
                    <a:lnTo>
                      <a:pt x="468" y="99"/>
                    </a:lnTo>
                    <a:lnTo>
                      <a:pt x="468" y="85"/>
                    </a:lnTo>
                    <a:lnTo>
                      <a:pt x="468" y="71"/>
                    </a:lnTo>
                    <a:lnTo>
                      <a:pt x="468" y="57"/>
                    </a:lnTo>
                    <a:lnTo>
                      <a:pt x="482" y="57"/>
                    </a:lnTo>
                    <a:lnTo>
                      <a:pt x="482" y="43"/>
                    </a:lnTo>
                    <a:lnTo>
                      <a:pt x="482" y="29"/>
                    </a:lnTo>
                    <a:lnTo>
                      <a:pt x="468" y="29"/>
                    </a:lnTo>
                    <a:lnTo>
                      <a:pt x="482" y="14"/>
                    </a:lnTo>
                    <a:lnTo>
                      <a:pt x="497" y="14"/>
                    </a:lnTo>
                    <a:lnTo>
                      <a:pt x="511" y="14"/>
                    </a:lnTo>
                    <a:lnTo>
                      <a:pt x="525" y="14"/>
                    </a:lnTo>
                    <a:lnTo>
                      <a:pt x="525" y="29"/>
                    </a:lnTo>
                    <a:lnTo>
                      <a:pt x="539" y="29"/>
                    </a:lnTo>
                    <a:lnTo>
                      <a:pt x="553" y="29"/>
                    </a:lnTo>
                    <a:lnTo>
                      <a:pt x="567" y="29"/>
                    </a:lnTo>
                    <a:lnTo>
                      <a:pt x="582" y="43"/>
                    </a:lnTo>
                    <a:lnTo>
                      <a:pt x="596" y="43"/>
                    </a:lnTo>
                    <a:lnTo>
                      <a:pt x="610" y="57"/>
                    </a:lnTo>
                    <a:lnTo>
                      <a:pt x="624" y="57"/>
                    </a:lnTo>
                    <a:lnTo>
                      <a:pt x="638" y="57"/>
                    </a:lnTo>
                    <a:lnTo>
                      <a:pt x="653" y="71"/>
                    </a:lnTo>
                    <a:lnTo>
                      <a:pt x="667" y="71"/>
                    </a:lnTo>
                    <a:lnTo>
                      <a:pt x="738" y="99"/>
                    </a:lnTo>
                    <a:lnTo>
                      <a:pt x="794" y="114"/>
                    </a:lnTo>
                    <a:lnTo>
                      <a:pt x="809" y="114"/>
                    </a:lnTo>
                    <a:lnTo>
                      <a:pt x="823" y="114"/>
                    </a:lnTo>
                    <a:lnTo>
                      <a:pt x="837" y="114"/>
                    </a:lnTo>
                    <a:lnTo>
                      <a:pt x="851" y="114"/>
                    </a:lnTo>
                    <a:lnTo>
                      <a:pt x="865" y="114"/>
                    </a:lnTo>
                    <a:lnTo>
                      <a:pt x="879" y="114"/>
                    </a:lnTo>
                    <a:lnTo>
                      <a:pt x="894" y="114"/>
                    </a:lnTo>
                    <a:lnTo>
                      <a:pt x="908" y="114"/>
                    </a:lnTo>
                    <a:lnTo>
                      <a:pt x="922" y="114"/>
                    </a:lnTo>
                    <a:lnTo>
                      <a:pt x="922" y="99"/>
                    </a:lnTo>
                    <a:lnTo>
                      <a:pt x="936" y="99"/>
                    </a:lnTo>
                    <a:lnTo>
                      <a:pt x="950" y="99"/>
                    </a:lnTo>
                    <a:lnTo>
                      <a:pt x="950" y="85"/>
                    </a:lnTo>
                    <a:lnTo>
                      <a:pt x="965" y="85"/>
                    </a:lnTo>
                    <a:lnTo>
                      <a:pt x="979" y="71"/>
                    </a:lnTo>
                    <a:lnTo>
                      <a:pt x="993" y="71"/>
                    </a:lnTo>
                    <a:lnTo>
                      <a:pt x="993" y="57"/>
                    </a:lnTo>
                    <a:lnTo>
                      <a:pt x="1007" y="57"/>
                    </a:lnTo>
                    <a:lnTo>
                      <a:pt x="1007" y="43"/>
                    </a:lnTo>
                    <a:lnTo>
                      <a:pt x="1021" y="29"/>
                    </a:lnTo>
                    <a:lnTo>
                      <a:pt x="1021" y="14"/>
                    </a:lnTo>
                    <a:lnTo>
                      <a:pt x="1035" y="14"/>
                    </a:lnTo>
                    <a:lnTo>
                      <a:pt x="1035" y="0"/>
                    </a:lnTo>
                    <a:lnTo>
                      <a:pt x="1050" y="0"/>
                    </a:lnTo>
                    <a:lnTo>
                      <a:pt x="1064" y="14"/>
                    </a:lnTo>
                    <a:lnTo>
                      <a:pt x="1078" y="43"/>
                    </a:lnTo>
                    <a:lnTo>
                      <a:pt x="1092" y="43"/>
                    </a:lnTo>
                    <a:lnTo>
                      <a:pt x="1092" y="57"/>
                    </a:lnTo>
                    <a:lnTo>
                      <a:pt x="1121" y="71"/>
                    </a:lnTo>
                    <a:lnTo>
                      <a:pt x="1135" y="85"/>
                    </a:lnTo>
                    <a:lnTo>
                      <a:pt x="1149" y="99"/>
                    </a:lnTo>
                    <a:close/>
                  </a:path>
                </a:pathLst>
              </a:custGeom>
              <a:noFill/>
              <a:ln w="0" cap="flat">
                <a:solidFill>
                  <a:srgbClr val="000000"/>
                </a:solidFill>
                <a:prstDash val="solid"/>
                <a:round/>
                <a:headEnd/>
                <a:tailEnd/>
              </a:ln>
              <a:extLst>
                <a:ext uri="{909E8E84-426E-40DD-AFC4-6F175D3DCCD1}">
                  <a14:hiddenFill xmlns="" xmlns:a14="http://schemas.microsoft.com/office/drawing/2010/main">
                    <a:solidFill>
                      <a:srgbClr val="FFFFFF"/>
                    </a:solidFill>
                  </a14:hiddenFill>
                </a:ext>
              </a:extLst>
            </p:spPr>
            <p:txBody>
              <a:bodyPr/>
              <a:lstStyle/>
              <a:p>
                <a:endParaRPr lang="ja-JP" altLang="en-US"/>
              </a:p>
            </p:txBody>
          </p:sp>
          <p:sp>
            <p:nvSpPr>
              <p:cNvPr id="9343" name="Freeform 165"/>
              <p:cNvSpPr>
                <a:spLocks noChangeAspect="1"/>
              </p:cNvSpPr>
              <p:nvPr/>
            </p:nvSpPr>
            <p:spPr bwMode="auto">
              <a:xfrm>
                <a:off x="10660" y="3383"/>
                <a:ext cx="2443" cy="2461"/>
              </a:xfrm>
              <a:custGeom>
                <a:avLst/>
                <a:gdLst>
                  <a:gd name="T0" fmla="*/ 2147483647 w 1531"/>
                  <a:gd name="T1" fmla="*/ 2147483647 h 1546"/>
                  <a:gd name="T2" fmla="*/ 2147483647 w 1531"/>
                  <a:gd name="T3" fmla="*/ 2147483647 h 1546"/>
                  <a:gd name="T4" fmla="*/ 2147483647 w 1531"/>
                  <a:gd name="T5" fmla="*/ 2147483647 h 1546"/>
                  <a:gd name="T6" fmla="*/ 2147483647 w 1531"/>
                  <a:gd name="T7" fmla="*/ 2147483647 h 1546"/>
                  <a:gd name="T8" fmla="*/ 2147483647 w 1531"/>
                  <a:gd name="T9" fmla="*/ 2147483647 h 1546"/>
                  <a:gd name="T10" fmla="*/ 2147483647 w 1531"/>
                  <a:gd name="T11" fmla="*/ 2147483647 h 1546"/>
                  <a:gd name="T12" fmla="*/ 2147483647 w 1531"/>
                  <a:gd name="T13" fmla="*/ 2147483647 h 1546"/>
                  <a:gd name="T14" fmla="*/ 2147483647 w 1531"/>
                  <a:gd name="T15" fmla="*/ 2147483647 h 1546"/>
                  <a:gd name="T16" fmla="*/ 2147483647 w 1531"/>
                  <a:gd name="T17" fmla="*/ 2147483647 h 1546"/>
                  <a:gd name="T18" fmla="*/ 2147483647 w 1531"/>
                  <a:gd name="T19" fmla="*/ 2147483647 h 1546"/>
                  <a:gd name="T20" fmla="*/ 2147483647 w 1531"/>
                  <a:gd name="T21" fmla="*/ 2147483647 h 1546"/>
                  <a:gd name="T22" fmla="*/ 2147483647 w 1531"/>
                  <a:gd name="T23" fmla="*/ 2147483647 h 1546"/>
                  <a:gd name="T24" fmla="*/ 2147483647 w 1531"/>
                  <a:gd name="T25" fmla="*/ 2147483647 h 1546"/>
                  <a:gd name="T26" fmla="*/ 2147483647 w 1531"/>
                  <a:gd name="T27" fmla="*/ 2147483647 h 1546"/>
                  <a:gd name="T28" fmla="*/ 2147483647 w 1531"/>
                  <a:gd name="T29" fmla="*/ 2147483647 h 1546"/>
                  <a:gd name="T30" fmla="*/ 2147483647 w 1531"/>
                  <a:gd name="T31" fmla="*/ 2147483647 h 1546"/>
                  <a:gd name="T32" fmla="*/ 2147483647 w 1531"/>
                  <a:gd name="T33" fmla="*/ 2147483647 h 1546"/>
                  <a:gd name="T34" fmla="*/ 2147483647 w 1531"/>
                  <a:gd name="T35" fmla="*/ 2147483647 h 1546"/>
                  <a:gd name="T36" fmla="*/ 2147483647 w 1531"/>
                  <a:gd name="T37" fmla="*/ 2147483647 h 1546"/>
                  <a:gd name="T38" fmla="*/ 2147483647 w 1531"/>
                  <a:gd name="T39" fmla="*/ 2147483647 h 1546"/>
                  <a:gd name="T40" fmla="*/ 2147483647 w 1531"/>
                  <a:gd name="T41" fmla="*/ 2147483647 h 1546"/>
                  <a:gd name="T42" fmla="*/ 2147483647 w 1531"/>
                  <a:gd name="T43" fmla="*/ 2147483647 h 1546"/>
                  <a:gd name="T44" fmla="*/ 2147483647 w 1531"/>
                  <a:gd name="T45" fmla="*/ 2147483647 h 1546"/>
                  <a:gd name="T46" fmla="*/ 2147483647 w 1531"/>
                  <a:gd name="T47" fmla="*/ 2147483647 h 1546"/>
                  <a:gd name="T48" fmla="*/ 2147483647 w 1531"/>
                  <a:gd name="T49" fmla="*/ 2147483647 h 1546"/>
                  <a:gd name="T50" fmla="*/ 2147483647 w 1531"/>
                  <a:gd name="T51" fmla="*/ 2147483647 h 1546"/>
                  <a:gd name="T52" fmla="*/ 2147483647 w 1531"/>
                  <a:gd name="T53" fmla="*/ 2147483647 h 1546"/>
                  <a:gd name="T54" fmla="*/ 2147483647 w 1531"/>
                  <a:gd name="T55" fmla="*/ 2147483647 h 1546"/>
                  <a:gd name="T56" fmla="*/ 2147483647 w 1531"/>
                  <a:gd name="T57" fmla="*/ 2147483647 h 1546"/>
                  <a:gd name="T58" fmla="*/ 2147483647 w 1531"/>
                  <a:gd name="T59" fmla="*/ 2147483647 h 1546"/>
                  <a:gd name="T60" fmla="*/ 2147483647 w 1531"/>
                  <a:gd name="T61" fmla="*/ 2147483647 h 1546"/>
                  <a:gd name="T62" fmla="*/ 2147483647 w 1531"/>
                  <a:gd name="T63" fmla="*/ 2147483647 h 1546"/>
                  <a:gd name="T64" fmla="*/ 2147483647 w 1531"/>
                  <a:gd name="T65" fmla="*/ 2147483647 h 1546"/>
                  <a:gd name="T66" fmla="*/ 2147483647 w 1531"/>
                  <a:gd name="T67" fmla="*/ 2147483647 h 1546"/>
                  <a:gd name="T68" fmla="*/ 2147483647 w 1531"/>
                  <a:gd name="T69" fmla="*/ 2147483647 h 1546"/>
                  <a:gd name="T70" fmla="*/ 2147483647 w 1531"/>
                  <a:gd name="T71" fmla="*/ 2147483647 h 1546"/>
                  <a:gd name="T72" fmla="*/ 2147483647 w 1531"/>
                  <a:gd name="T73" fmla="*/ 2147483647 h 1546"/>
                  <a:gd name="T74" fmla="*/ 2147483647 w 1531"/>
                  <a:gd name="T75" fmla="*/ 2147483647 h 1546"/>
                  <a:gd name="T76" fmla="*/ 2147483647 w 1531"/>
                  <a:gd name="T77" fmla="*/ 2147483647 h 1546"/>
                  <a:gd name="T78" fmla="*/ 2147483647 w 1531"/>
                  <a:gd name="T79" fmla="*/ 2147483647 h 1546"/>
                  <a:gd name="T80" fmla="*/ 2147483647 w 1531"/>
                  <a:gd name="T81" fmla="*/ 2147483647 h 1546"/>
                  <a:gd name="T82" fmla="*/ 2147483647 w 1531"/>
                  <a:gd name="T83" fmla="*/ 2147483647 h 1546"/>
                  <a:gd name="T84" fmla="*/ 2147483647 w 1531"/>
                  <a:gd name="T85" fmla="*/ 2147483647 h 1546"/>
                  <a:gd name="T86" fmla="*/ 2147483647 w 1531"/>
                  <a:gd name="T87" fmla="*/ 2147483647 h 1546"/>
                  <a:gd name="T88" fmla="*/ 2147483647 w 1531"/>
                  <a:gd name="T89" fmla="*/ 2147483647 h 1546"/>
                  <a:gd name="T90" fmla="*/ 2147483647 w 1531"/>
                  <a:gd name="T91" fmla="*/ 2147483647 h 1546"/>
                  <a:gd name="T92" fmla="*/ 2147483647 w 1531"/>
                  <a:gd name="T93" fmla="*/ 2147483647 h 1546"/>
                  <a:gd name="T94" fmla="*/ 2147483647 w 1531"/>
                  <a:gd name="T95" fmla="*/ 2147483647 h 1546"/>
                  <a:gd name="T96" fmla="*/ 2147483647 w 1531"/>
                  <a:gd name="T97" fmla="*/ 2147483647 h 1546"/>
                  <a:gd name="T98" fmla="*/ 2147483647 w 1531"/>
                  <a:gd name="T99" fmla="*/ 2147483647 h 1546"/>
                  <a:gd name="T100" fmla="*/ 2147483647 w 1531"/>
                  <a:gd name="T101" fmla="*/ 2147483647 h 1546"/>
                  <a:gd name="T102" fmla="*/ 2147483647 w 1531"/>
                  <a:gd name="T103" fmla="*/ 2147483647 h 1546"/>
                  <a:gd name="T104" fmla="*/ 2147483647 w 1531"/>
                  <a:gd name="T105" fmla="*/ 2147483647 h 1546"/>
                  <a:gd name="T106" fmla="*/ 2147483647 w 1531"/>
                  <a:gd name="T107" fmla="*/ 2147483647 h 1546"/>
                  <a:gd name="T108" fmla="*/ 2147483647 w 1531"/>
                  <a:gd name="T109" fmla="*/ 2147483647 h 1546"/>
                  <a:gd name="T110" fmla="*/ 2147483647 w 1531"/>
                  <a:gd name="T111" fmla="*/ 2147483647 h 1546"/>
                  <a:gd name="T112" fmla="*/ 2147483647 w 1531"/>
                  <a:gd name="T113" fmla="*/ 2147483647 h 1546"/>
                  <a:gd name="T114" fmla="*/ 2147483647 w 1531"/>
                  <a:gd name="T115" fmla="*/ 2147483647 h 1546"/>
                  <a:gd name="T116" fmla="*/ 2147483647 w 1531"/>
                  <a:gd name="T117" fmla="*/ 2147483647 h 1546"/>
                  <a:gd name="T118" fmla="*/ 2147483647 w 1531"/>
                  <a:gd name="T119" fmla="*/ 2147483647 h 154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531"/>
                  <a:gd name="T181" fmla="*/ 0 h 1546"/>
                  <a:gd name="T182" fmla="*/ 1531 w 1531"/>
                  <a:gd name="T183" fmla="*/ 1546 h 154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531" h="1546">
                    <a:moveTo>
                      <a:pt x="1276" y="213"/>
                    </a:moveTo>
                    <a:lnTo>
                      <a:pt x="1276" y="213"/>
                    </a:lnTo>
                    <a:lnTo>
                      <a:pt x="1276" y="227"/>
                    </a:lnTo>
                    <a:lnTo>
                      <a:pt x="1276" y="241"/>
                    </a:lnTo>
                    <a:lnTo>
                      <a:pt x="1276" y="255"/>
                    </a:lnTo>
                    <a:lnTo>
                      <a:pt x="1290" y="255"/>
                    </a:lnTo>
                    <a:lnTo>
                      <a:pt x="1290" y="269"/>
                    </a:lnTo>
                    <a:lnTo>
                      <a:pt x="1290" y="284"/>
                    </a:lnTo>
                    <a:lnTo>
                      <a:pt x="1290" y="298"/>
                    </a:lnTo>
                    <a:lnTo>
                      <a:pt x="1290" y="312"/>
                    </a:lnTo>
                    <a:lnTo>
                      <a:pt x="1290" y="326"/>
                    </a:lnTo>
                    <a:lnTo>
                      <a:pt x="1290" y="340"/>
                    </a:lnTo>
                    <a:lnTo>
                      <a:pt x="1290" y="355"/>
                    </a:lnTo>
                    <a:lnTo>
                      <a:pt x="1290" y="369"/>
                    </a:lnTo>
                    <a:lnTo>
                      <a:pt x="1276" y="369"/>
                    </a:lnTo>
                    <a:lnTo>
                      <a:pt x="1276" y="383"/>
                    </a:lnTo>
                    <a:lnTo>
                      <a:pt x="1276" y="397"/>
                    </a:lnTo>
                    <a:lnTo>
                      <a:pt x="1276" y="411"/>
                    </a:lnTo>
                    <a:lnTo>
                      <a:pt x="1262" y="411"/>
                    </a:lnTo>
                    <a:lnTo>
                      <a:pt x="1262" y="425"/>
                    </a:lnTo>
                    <a:lnTo>
                      <a:pt x="1248" y="425"/>
                    </a:lnTo>
                    <a:lnTo>
                      <a:pt x="1233" y="440"/>
                    </a:lnTo>
                    <a:lnTo>
                      <a:pt x="1219" y="454"/>
                    </a:lnTo>
                    <a:lnTo>
                      <a:pt x="1191" y="468"/>
                    </a:lnTo>
                    <a:lnTo>
                      <a:pt x="1177" y="482"/>
                    </a:lnTo>
                    <a:lnTo>
                      <a:pt x="1163" y="496"/>
                    </a:lnTo>
                    <a:lnTo>
                      <a:pt x="1148" y="496"/>
                    </a:lnTo>
                    <a:lnTo>
                      <a:pt x="1134" y="511"/>
                    </a:lnTo>
                    <a:lnTo>
                      <a:pt x="1120" y="511"/>
                    </a:lnTo>
                    <a:lnTo>
                      <a:pt x="1120" y="525"/>
                    </a:lnTo>
                    <a:lnTo>
                      <a:pt x="1106" y="525"/>
                    </a:lnTo>
                    <a:lnTo>
                      <a:pt x="1092" y="525"/>
                    </a:lnTo>
                    <a:lnTo>
                      <a:pt x="1077" y="539"/>
                    </a:lnTo>
                    <a:lnTo>
                      <a:pt x="1063" y="553"/>
                    </a:lnTo>
                    <a:lnTo>
                      <a:pt x="1049" y="553"/>
                    </a:lnTo>
                    <a:lnTo>
                      <a:pt x="1035" y="567"/>
                    </a:lnTo>
                    <a:lnTo>
                      <a:pt x="1021" y="581"/>
                    </a:lnTo>
                    <a:lnTo>
                      <a:pt x="1007" y="581"/>
                    </a:lnTo>
                    <a:lnTo>
                      <a:pt x="1007" y="596"/>
                    </a:lnTo>
                    <a:lnTo>
                      <a:pt x="1021" y="596"/>
                    </a:lnTo>
                    <a:lnTo>
                      <a:pt x="1021" y="610"/>
                    </a:lnTo>
                    <a:lnTo>
                      <a:pt x="1035" y="624"/>
                    </a:lnTo>
                    <a:lnTo>
                      <a:pt x="1035" y="638"/>
                    </a:lnTo>
                    <a:lnTo>
                      <a:pt x="1035" y="652"/>
                    </a:lnTo>
                    <a:lnTo>
                      <a:pt x="1035" y="667"/>
                    </a:lnTo>
                    <a:lnTo>
                      <a:pt x="1049" y="667"/>
                    </a:lnTo>
                    <a:lnTo>
                      <a:pt x="1049" y="681"/>
                    </a:lnTo>
                    <a:lnTo>
                      <a:pt x="1049" y="695"/>
                    </a:lnTo>
                    <a:lnTo>
                      <a:pt x="1049" y="709"/>
                    </a:lnTo>
                    <a:lnTo>
                      <a:pt x="1063" y="738"/>
                    </a:lnTo>
                    <a:lnTo>
                      <a:pt x="1063" y="766"/>
                    </a:lnTo>
                    <a:lnTo>
                      <a:pt x="1063" y="780"/>
                    </a:lnTo>
                    <a:lnTo>
                      <a:pt x="1063" y="794"/>
                    </a:lnTo>
                    <a:lnTo>
                      <a:pt x="1063" y="808"/>
                    </a:lnTo>
                    <a:lnTo>
                      <a:pt x="1063" y="823"/>
                    </a:lnTo>
                    <a:lnTo>
                      <a:pt x="1063" y="837"/>
                    </a:lnTo>
                    <a:lnTo>
                      <a:pt x="1063" y="851"/>
                    </a:lnTo>
                    <a:lnTo>
                      <a:pt x="1063" y="865"/>
                    </a:lnTo>
                    <a:lnTo>
                      <a:pt x="1063" y="879"/>
                    </a:lnTo>
                    <a:lnTo>
                      <a:pt x="1063" y="894"/>
                    </a:lnTo>
                    <a:lnTo>
                      <a:pt x="1063" y="922"/>
                    </a:lnTo>
                    <a:lnTo>
                      <a:pt x="1063" y="936"/>
                    </a:lnTo>
                    <a:lnTo>
                      <a:pt x="1063" y="964"/>
                    </a:lnTo>
                    <a:lnTo>
                      <a:pt x="1077" y="964"/>
                    </a:lnTo>
                    <a:lnTo>
                      <a:pt x="1077" y="950"/>
                    </a:lnTo>
                    <a:lnTo>
                      <a:pt x="1092" y="950"/>
                    </a:lnTo>
                    <a:lnTo>
                      <a:pt x="1106" y="950"/>
                    </a:lnTo>
                    <a:lnTo>
                      <a:pt x="1120" y="950"/>
                    </a:lnTo>
                    <a:lnTo>
                      <a:pt x="1120" y="936"/>
                    </a:lnTo>
                    <a:lnTo>
                      <a:pt x="1134" y="936"/>
                    </a:lnTo>
                    <a:lnTo>
                      <a:pt x="1148" y="936"/>
                    </a:lnTo>
                    <a:lnTo>
                      <a:pt x="1163" y="936"/>
                    </a:lnTo>
                    <a:lnTo>
                      <a:pt x="1177" y="922"/>
                    </a:lnTo>
                    <a:lnTo>
                      <a:pt x="1191" y="922"/>
                    </a:lnTo>
                    <a:lnTo>
                      <a:pt x="1205" y="922"/>
                    </a:lnTo>
                    <a:lnTo>
                      <a:pt x="1219" y="922"/>
                    </a:lnTo>
                    <a:lnTo>
                      <a:pt x="1233" y="908"/>
                    </a:lnTo>
                    <a:lnTo>
                      <a:pt x="1248" y="908"/>
                    </a:lnTo>
                    <a:lnTo>
                      <a:pt x="1262" y="922"/>
                    </a:lnTo>
                    <a:lnTo>
                      <a:pt x="1276" y="922"/>
                    </a:lnTo>
                    <a:lnTo>
                      <a:pt x="1276" y="936"/>
                    </a:lnTo>
                    <a:lnTo>
                      <a:pt x="1304" y="950"/>
                    </a:lnTo>
                    <a:lnTo>
                      <a:pt x="1304" y="936"/>
                    </a:lnTo>
                    <a:lnTo>
                      <a:pt x="1319" y="936"/>
                    </a:lnTo>
                    <a:lnTo>
                      <a:pt x="1319" y="950"/>
                    </a:lnTo>
                    <a:lnTo>
                      <a:pt x="1333" y="936"/>
                    </a:lnTo>
                    <a:lnTo>
                      <a:pt x="1347" y="950"/>
                    </a:lnTo>
                    <a:lnTo>
                      <a:pt x="1361" y="950"/>
                    </a:lnTo>
                    <a:lnTo>
                      <a:pt x="1375" y="964"/>
                    </a:lnTo>
                    <a:lnTo>
                      <a:pt x="1389" y="964"/>
                    </a:lnTo>
                    <a:lnTo>
                      <a:pt x="1389" y="979"/>
                    </a:lnTo>
                    <a:lnTo>
                      <a:pt x="1404" y="979"/>
                    </a:lnTo>
                    <a:lnTo>
                      <a:pt x="1418" y="1007"/>
                    </a:lnTo>
                    <a:lnTo>
                      <a:pt x="1418" y="1021"/>
                    </a:lnTo>
                    <a:lnTo>
                      <a:pt x="1432" y="1035"/>
                    </a:lnTo>
                    <a:lnTo>
                      <a:pt x="1432" y="1050"/>
                    </a:lnTo>
                    <a:lnTo>
                      <a:pt x="1446" y="1050"/>
                    </a:lnTo>
                    <a:lnTo>
                      <a:pt x="1446" y="1064"/>
                    </a:lnTo>
                    <a:lnTo>
                      <a:pt x="1446" y="1078"/>
                    </a:lnTo>
                    <a:lnTo>
                      <a:pt x="1446" y="1092"/>
                    </a:lnTo>
                    <a:lnTo>
                      <a:pt x="1446" y="1106"/>
                    </a:lnTo>
                    <a:lnTo>
                      <a:pt x="1446" y="1120"/>
                    </a:lnTo>
                    <a:lnTo>
                      <a:pt x="1460" y="1120"/>
                    </a:lnTo>
                    <a:lnTo>
                      <a:pt x="1460" y="1135"/>
                    </a:lnTo>
                    <a:lnTo>
                      <a:pt x="1460" y="1149"/>
                    </a:lnTo>
                    <a:lnTo>
                      <a:pt x="1460" y="1163"/>
                    </a:lnTo>
                    <a:lnTo>
                      <a:pt x="1460" y="1177"/>
                    </a:lnTo>
                    <a:lnTo>
                      <a:pt x="1475" y="1191"/>
                    </a:lnTo>
                    <a:lnTo>
                      <a:pt x="1489" y="1206"/>
                    </a:lnTo>
                    <a:lnTo>
                      <a:pt x="1503" y="1220"/>
                    </a:lnTo>
                    <a:lnTo>
                      <a:pt x="1503" y="1234"/>
                    </a:lnTo>
                    <a:lnTo>
                      <a:pt x="1517" y="1234"/>
                    </a:lnTo>
                    <a:lnTo>
                      <a:pt x="1517" y="1248"/>
                    </a:lnTo>
                    <a:lnTo>
                      <a:pt x="1517" y="1262"/>
                    </a:lnTo>
                    <a:lnTo>
                      <a:pt x="1531" y="1291"/>
                    </a:lnTo>
                    <a:lnTo>
                      <a:pt x="1517" y="1291"/>
                    </a:lnTo>
                    <a:lnTo>
                      <a:pt x="1489" y="1291"/>
                    </a:lnTo>
                    <a:lnTo>
                      <a:pt x="1460" y="1291"/>
                    </a:lnTo>
                    <a:lnTo>
                      <a:pt x="1446" y="1291"/>
                    </a:lnTo>
                    <a:lnTo>
                      <a:pt x="1418" y="1291"/>
                    </a:lnTo>
                    <a:lnTo>
                      <a:pt x="1404" y="1291"/>
                    </a:lnTo>
                    <a:lnTo>
                      <a:pt x="1389" y="1277"/>
                    </a:lnTo>
                    <a:lnTo>
                      <a:pt x="1375" y="1277"/>
                    </a:lnTo>
                    <a:lnTo>
                      <a:pt x="1347" y="1277"/>
                    </a:lnTo>
                    <a:lnTo>
                      <a:pt x="1347" y="1291"/>
                    </a:lnTo>
                    <a:lnTo>
                      <a:pt x="1347" y="1305"/>
                    </a:lnTo>
                    <a:lnTo>
                      <a:pt x="1361" y="1319"/>
                    </a:lnTo>
                    <a:lnTo>
                      <a:pt x="1361" y="1333"/>
                    </a:lnTo>
                    <a:lnTo>
                      <a:pt x="1375" y="1333"/>
                    </a:lnTo>
                    <a:lnTo>
                      <a:pt x="1375" y="1347"/>
                    </a:lnTo>
                    <a:lnTo>
                      <a:pt x="1361" y="1362"/>
                    </a:lnTo>
                    <a:lnTo>
                      <a:pt x="1361" y="1376"/>
                    </a:lnTo>
                    <a:lnTo>
                      <a:pt x="1361" y="1390"/>
                    </a:lnTo>
                    <a:lnTo>
                      <a:pt x="1347" y="1390"/>
                    </a:lnTo>
                    <a:lnTo>
                      <a:pt x="1319" y="1390"/>
                    </a:lnTo>
                    <a:lnTo>
                      <a:pt x="1304" y="1390"/>
                    </a:lnTo>
                    <a:lnTo>
                      <a:pt x="1262" y="1390"/>
                    </a:lnTo>
                    <a:lnTo>
                      <a:pt x="1248" y="1390"/>
                    </a:lnTo>
                    <a:lnTo>
                      <a:pt x="1219" y="1390"/>
                    </a:lnTo>
                    <a:lnTo>
                      <a:pt x="1191" y="1376"/>
                    </a:lnTo>
                    <a:lnTo>
                      <a:pt x="1163" y="1376"/>
                    </a:lnTo>
                    <a:lnTo>
                      <a:pt x="1134" y="1376"/>
                    </a:lnTo>
                    <a:lnTo>
                      <a:pt x="1106" y="1376"/>
                    </a:lnTo>
                    <a:lnTo>
                      <a:pt x="1092" y="1376"/>
                    </a:lnTo>
                    <a:lnTo>
                      <a:pt x="1077" y="1376"/>
                    </a:lnTo>
                    <a:lnTo>
                      <a:pt x="1063" y="1376"/>
                    </a:lnTo>
                    <a:lnTo>
                      <a:pt x="1049" y="1376"/>
                    </a:lnTo>
                    <a:lnTo>
                      <a:pt x="1035" y="1376"/>
                    </a:lnTo>
                    <a:lnTo>
                      <a:pt x="1007" y="1376"/>
                    </a:lnTo>
                    <a:lnTo>
                      <a:pt x="978" y="1376"/>
                    </a:lnTo>
                    <a:lnTo>
                      <a:pt x="950" y="1376"/>
                    </a:lnTo>
                    <a:lnTo>
                      <a:pt x="921" y="1376"/>
                    </a:lnTo>
                    <a:lnTo>
                      <a:pt x="893" y="1376"/>
                    </a:lnTo>
                    <a:lnTo>
                      <a:pt x="865" y="1376"/>
                    </a:lnTo>
                    <a:lnTo>
                      <a:pt x="851" y="1376"/>
                    </a:lnTo>
                    <a:lnTo>
                      <a:pt x="836" y="1376"/>
                    </a:lnTo>
                    <a:lnTo>
                      <a:pt x="822" y="1376"/>
                    </a:lnTo>
                    <a:lnTo>
                      <a:pt x="794" y="1376"/>
                    </a:lnTo>
                    <a:lnTo>
                      <a:pt x="765" y="1376"/>
                    </a:lnTo>
                    <a:lnTo>
                      <a:pt x="751" y="1376"/>
                    </a:lnTo>
                    <a:lnTo>
                      <a:pt x="737" y="1376"/>
                    </a:lnTo>
                    <a:lnTo>
                      <a:pt x="723" y="1390"/>
                    </a:lnTo>
                    <a:lnTo>
                      <a:pt x="709" y="1390"/>
                    </a:lnTo>
                    <a:lnTo>
                      <a:pt x="694" y="1404"/>
                    </a:lnTo>
                    <a:lnTo>
                      <a:pt x="680" y="1404"/>
                    </a:lnTo>
                    <a:lnTo>
                      <a:pt x="666" y="1418"/>
                    </a:lnTo>
                    <a:lnTo>
                      <a:pt x="652" y="1418"/>
                    </a:lnTo>
                    <a:lnTo>
                      <a:pt x="652" y="1433"/>
                    </a:lnTo>
                    <a:lnTo>
                      <a:pt x="624" y="1447"/>
                    </a:lnTo>
                    <a:lnTo>
                      <a:pt x="609" y="1461"/>
                    </a:lnTo>
                    <a:lnTo>
                      <a:pt x="595" y="1475"/>
                    </a:lnTo>
                    <a:lnTo>
                      <a:pt x="581" y="1489"/>
                    </a:lnTo>
                    <a:lnTo>
                      <a:pt x="567" y="1532"/>
                    </a:lnTo>
                    <a:lnTo>
                      <a:pt x="553" y="1532"/>
                    </a:lnTo>
                    <a:lnTo>
                      <a:pt x="538" y="1546"/>
                    </a:lnTo>
                    <a:lnTo>
                      <a:pt x="538" y="1532"/>
                    </a:lnTo>
                    <a:lnTo>
                      <a:pt x="524" y="1518"/>
                    </a:lnTo>
                    <a:lnTo>
                      <a:pt x="524" y="1503"/>
                    </a:lnTo>
                    <a:lnTo>
                      <a:pt x="510" y="1489"/>
                    </a:lnTo>
                    <a:lnTo>
                      <a:pt x="496" y="1475"/>
                    </a:lnTo>
                    <a:lnTo>
                      <a:pt x="496" y="1461"/>
                    </a:lnTo>
                    <a:lnTo>
                      <a:pt x="482" y="1461"/>
                    </a:lnTo>
                    <a:lnTo>
                      <a:pt x="482" y="1447"/>
                    </a:lnTo>
                    <a:lnTo>
                      <a:pt x="468" y="1433"/>
                    </a:lnTo>
                    <a:lnTo>
                      <a:pt x="453" y="1418"/>
                    </a:lnTo>
                    <a:lnTo>
                      <a:pt x="439" y="1404"/>
                    </a:lnTo>
                    <a:lnTo>
                      <a:pt x="439" y="1390"/>
                    </a:lnTo>
                    <a:lnTo>
                      <a:pt x="425" y="1376"/>
                    </a:lnTo>
                    <a:lnTo>
                      <a:pt x="397" y="1347"/>
                    </a:lnTo>
                    <a:lnTo>
                      <a:pt x="397" y="1319"/>
                    </a:lnTo>
                    <a:lnTo>
                      <a:pt x="382" y="1319"/>
                    </a:lnTo>
                    <a:lnTo>
                      <a:pt x="368" y="1291"/>
                    </a:lnTo>
                    <a:lnTo>
                      <a:pt x="354" y="1277"/>
                    </a:lnTo>
                    <a:lnTo>
                      <a:pt x="354" y="1262"/>
                    </a:lnTo>
                    <a:lnTo>
                      <a:pt x="340" y="1262"/>
                    </a:lnTo>
                    <a:lnTo>
                      <a:pt x="340" y="1248"/>
                    </a:lnTo>
                    <a:lnTo>
                      <a:pt x="326" y="1234"/>
                    </a:lnTo>
                    <a:lnTo>
                      <a:pt x="326" y="1220"/>
                    </a:lnTo>
                    <a:lnTo>
                      <a:pt x="312" y="1220"/>
                    </a:lnTo>
                    <a:lnTo>
                      <a:pt x="312" y="1206"/>
                    </a:lnTo>
                    <a:lnTo>
                      <a:pt x="297" y="1191"/>
                    </a:lnTo>
                    <a:lnTo>
                      <a:pt x="297" y="1177"/>
                    </a:lnTo>
                    <a:lnTo>
                      <a:pt x="283" y="1163"/>
                    </a:lnTo>
                    <a:lnTo>
                      <a:pt x="269" y="1149"/>
                    </a:lnTo>
                    <a:lnTo>
                      <a:pt x="255" y="1135"/>
                    </a:lnTo>
                    <a:lnTo>
                      <a:pt x="255" y="1120"/>
                    </a:lnTo>
                    <a:lnTo>
                      <a:pt x="241" y="1106"/>
                    </a:lnTo>
                    <a:lnTo>
                      <a:pt x="241" y="1092"/>
                    </a:lnTo>
                    <a:lnTo>
                      <a:pt x="226" y="1092"/>
                    </a:lnTo>
                    <a:lnTo>
                      <a:pt x="226" y="1078"/>
                    </a:lnTo>
                    <a:lnTo>
                      <a:pt x="212" y="1064"/>
                    </a:lnTo>
                    <a:lnTo>
                      <a:pt x="212" y="1050"/>
                    </a:lnTo>
                    <a:lnTo>
                      <a:pt x="198" y="1035"/>
                    </a:lnTo>
                    <a:lnTo>
                      <a:pt x="198" y="1021"/>
                    </a:lnTo>
                    <a:lnTo>
                      <a:pt x="184" y="1007"/>
                    </a:lnTo>
                    <a:lnTo>
                      <a:pt x="184" y="993"/>
                    </a:lnTo>
                    <a:lnTo>
                      <a:pt x="170" y="993"/>
                    </a:lnTo>
                    <a:lnTo>
                      <a:pt x="170" y="964"/>
                    </a:lnTo>
                    <a:lnTo>
                      <a:pt x="156" y="950"/>
                    </a:lnTo>
                    <a:lnTo>
                      <a:pt x="156" y="936"/>
                    </a:lnTo>
                    <a:lnTo>
                      <a:pt x="141" y="922"/>
                    </a:lnTo>
                    <a:lnTo>
                      <a:pt x="141" y="908"/>
                    </a:lnTo>
                    <a:lnTo>
                      <a:pt x="141" y="894"/>
                    </a:lnTo>
                    <a:lnTo>
                      <a:pt x="127" y="894"/>
                    </a:lnTo>
                    <a:lnTo>
                      <a:pt x="127" y="879"/>
                    </a:lnTo>
                    <a:lnTo>
                      <a:pt x="127" y="865"/>
                    </a:lnTo>
                    <a:lnTo>
                      <a:pt x="113" y="851"/>
                    </a:lnTo>
                    <a:lnTo>
                      <a:pt x="113" y="837"/>
                    </a:lnTo>
                    <a:lnTo>
                      <a:pt x="99" y="808"/>
                    </a:lnTo>
                    <a:lnTo>
                      <a:pt x="99" y="794"/>
                    </a:lnTo>
                    <a:lnTo>
                      <a:pt x="85" y="780"/>
                    </a:lnTo>
                    <a:lnTo>
                      <a:pt x="85" y="766"/>
                    </a:lnTo>
                    <a:lnTo>
                      <a:pt x="70" y="752"/>
                    </a:lnTo>
                    <a:lnTo>
                      <a:pt x="70" y="738"/>
                    </a:lnTo>
                    <a:lnTo>
                      <a:pt x="56" y="723"/>
                    </a:lnTo>
                    <a:lnTo>
                      <a:pt x="42" y="695"/>
                    </a:lnTo>
                    <a:lnTo>
                      <a:pt x="42" y="667"/>
                    </a:lnTo>
                    <a:lnTo>
                      <a:pt x="28" y="652"/>
                    </a:lnTo>
                    <a:lnTo>
                      <a:pt x="28" y="638"/>
                    </a:lnTo>
                    <a:lnTo>
                      <a:pt x="14" y="624"/>
                    </a:lnTo>
                    <a:lnTo>
                      <a:pt x="14" y="610"/>
                    </a:lnTo>
                    <a:lnTo>
                      <a:pt x="0" y="567"/>
                    </a:lnTo>
                    <a:lnTo>
                      <a:pt x="14" y="567"/>
                    </a:lnTo>
                    <a:lnTo>
                      <a:pt x="28" y="567"/>
                    </a:lnTo>
                    <a:lnTo>
                      <a:pt x="28" y="553"/>
                    </a:lnTo>
                    <a:lnTo>
                      <a:pt x="42" y="553"/>
                    </a:lnTo>
                    <a:lnTo>
                      <a:pt x="56" y="553"/>
                    </a:lnTo>
                    <a:lnTo>
                      <a:pt x="70" y="553"/>
                    </a:lnTo>
                    <a:lnTo>
                      <a:pt x="85" y="553"/>
                    </a:lnTo>
                    <a:lnTo>
                      <a:pt x="99" y="553"/>
                    </a:lnTo>
                    <a:lnTo>
                      <a:pt x="113" y="553"/>
                    </a:lnTo>
                    <a:lnTo>
                      <a:pt x="141" y="553"/>
                    </a:lnTo>
                    <a:lnTo>
                      <a:pt x="156" y="567"/>
                    </a:lnTo>
                    <a:lnTo>
                      <a:pt x="170" y="567"/>
                    </a:lnTo>
                    <a:lnTo>
                      <a:pt x="198" y="567"/>
                    </a:lnTo>
                    <a:lnTo>
                      <a:pt x="212" y="567"/>
                    </a:lnTo>
                    <a:lnTo>
                      <a:pt x="226" y="567"/>
                    </a:lnTo>
                    <a:lnTo>
                      <a:pt x="241" y="567"/>
                    </a:lnTo>
                    <a:lnTo>
                      <a:pt x="255" y="567"/>
                    </a:lnTo>
                    <a:lnTo>
                      <a:pt x="269" y="581"/>
                    </a:lnTo>
                    <a:lnTo>
                      <a:pt x="283" y="581"/>
                    </a:lnTo>
                    <a:lnTo>
                      <a:pt x="297" y="581"/>
                    </a:lnTo>
                    <a:lnTo>
                      <a:pt x="326" y="581"/>
                    </a:lnTo>
                    <a:lnTo>
                      <a:pt x="354" y="581"/>
                    </a:lnTo>
                    <a:lnTo>
                      <a:pt x="368" y="581"/>
                    </a:lnTo>
                    <a:lnTo>
                      <a:pt x="382" y="581"/>
                    </a:lnTo>
                    <a:lnTo>
                      <a:pt x="397" y="581"/>
                    </a:lnTo>
                    <a:lnTo>
                      <a:pt x="411" y="581"/>
                    </a:lnTo>
                    <a:lnTo>
                      <a:pt x="425" y="581"/>
                    </a:lnTo>
                    <a:lnTo>
                      <a:pt x="439" y="581"/>
                    </a:lnTo>
                    <a:lnTo>
                      <a:pt x="453" y="581"/>
                    </a:lnTo>
                    <a:lnTo>
                      <a:pt x="468" y="581"/>
                    </a:lnTo>
                    <a:lnTo>
                      <a:pt x="482" y="581"/>
                    </a:lnTo>
                    <a:lnTo>
                      <a:pt x="496" y="581"/>
                    </a:lnTo>
                    <a:lnTo>
                      <a:pt x="510" y="567"/>
                    </a:lnTo>
                    <a:lnTo>
                      <a:pt x="524" y="567"/>
                    </a:lnTo>
                    <a:lnTo>
                      <a:pt x="538" y="567"/>
                    </a:lnTo>
                    <a:lnTo>
                      <a:pt x="553" y="567"/>
                    </a:lnTo>
                    <a:lnTo>
                      <a:pt x="581" y="567"/>
                    </a:lnTo>
                    <a:lnTo>
                      <a:pt x="595" y="553"/>
                    </a:lnTo>
                    <a:lnTo>
                      <a:pt x="624" y="553"/>
                    </a:lnTo>
                    <a:lnTo>
                      <a:pt x="638" y="553"/>
                    </a:lnTo>
                    <a:lnTo>
                      <a:pt x="652" y="553"/>
                    </a:lnTo>
                    <a:lnTo>
                      <a:pt x="666" y="553"/>
                    </a:lnTo>
                    <a:lnTo>
                      <a:pt x="666" y="539"/>
                    </a:lnTo>
                    <a:lnTo>
                      <a:pt x="694" y="539"/>
                    </a:lnTo>
                    <a:lnTo>
                      <a:pt x="709" y="539"/>
                    </a:lnTo>
                    <a:lnTo>
                      <a:pt x="723" y="525"/>
                    </a:lnTo>
                    <a:lnTo>
                      <a:pt x="737" y="525"/>
                    </a:lnTo>
                    <a:lnTo>
                      <a:pt x="751" y="525"/>
                    </a:lnTo>
                    <a:lnTo>
                      <a:pt x="765" y="511"/>
                    </a:lnTo>
                    <a:lnTo>
                      <a:pt x="780" y="511"/>
                    </a:lnTo>
                    <a:lnTo>
                      <a:pt x="794" y="496"/>
                    </a:lnTo>
                    <a:lnTo>
                      <a:pt x="808" y="496"/>
                    </a:lnTo>
                    <a:lnTo>
                      <a:pt x="822" y="496"/>
                    </a:lnTo>
                    <a:lnTo>
                      <a:pt x="836" y="482"/>
                    </a:lnTo>
                    <a:lnTo>
                      <a:pt x="851" y="482"/>
                    </a:lnTo>
                    <a:lnTo>
                      <a:pt x="851" y="468"/>
                    </a:lnTo>
                    <a:lnTo>
                      <a:pt x="865" y="468"/>
                    </a:lnTo>
                    <a:lnTo>
                      <a:pt x="879" y="468"/>
                    </a:lnTo>
                    <a:lnTo>
                      <a:pt x="893" y="454"/>
                    </a:lnTo>
                    <a:lnTo>
                      <a:pt x="907" y="440"/>
                    </a:lnTo>
                    <a:lnTo>
                      <a:pt x="936" y="425"/>
                    </a:lnTo>
                    <a:lnTo>
                      <a:pt x="950" y="411"/>
                    </a:lnTo>
                    <a:lnTo>
                      <a:pt x="978" y="397"/>
                    </a:lnTo>
                    <a:lnTo>
                      <a:pt x="992" y="383"/>
                    </a:lnTo>
                    <a:lnTo>
                      <a:pt x="1021" y="369"/>
                    </a:lnTo>
                    <a:lnTo>
                      <a:pt x="1021" y="355"/>
                    </a:lnTo>
                    <a:lnTo>
                      <a:pt x="1035" y="340"/>
                    </a:lnTo>
                    <a:lnTo>
                      <a:pt x="1049" y="340"/>
                    </a:lnTo>
                    <a:lnTo>
                      <a:pt x="1049" y="326"/>
                    </a:lnTo>
                    <a:lnTo>
                      <a:pt x="1049" y="312"/>
                    </a:lnTo>
                    <a:lnTo>
                      <a:pt x="1063" y="312"/>
                    </a:lnTo>
                    <a:lnTo>
                      <a:pt x="1063" y="298"/>
                    </a:lnTo>
                    <a:lnTo>
                      <a:pt x="1077" y="284"/>
                    </a:lnTo>
                    <a:lnTo>
                      <a:pt x="1077" y="269"/>
                    </a:lnTo>
                    <a:lnTo>
                      <a:pt x="1077" y="255"/>
                    </a:lnTo>
                    <a:lnTo>
                      <a:pt x="1092" y="227"/>
                    </a:lnTo>
                    <a:lnTo>
                      <a:pt x="1092" y="184"/>
                    </a:lnTo>
                    <a:lnTo>
                      <a:pt x="1092" y="170"/>
                    </a:lnTo>
                    <a:lnTo>
                      <a:pt x="1106" y="170"/>
                    </a:lnTo>
                    <a:lnTo>
                      <a:pt x="1092" y="156"/>
                    </a:lnTo>
                    <a:lnTo>
                      <a:pt x="1092" y="142"/>
                    </a:lnTo>
                    <a:lnTo>
                      <a:pt x="1092" y="113"/>
                    </a:lnTo>
                    <a:lnTo>
                      <a:pt x="1092" y="99"/>
                    </a:lnTo>
                    <a:lnTo>
                      <a:pt x="1092" y="85"/>
                    </a:lnTo>
                    <a:lnTo>
                      <a:pt x="1092" y="71"/>
                    </a:lnTo>
                    <a:lnTo>
                      <a:pt x="1092" y="42"/>
                    </a:lnTo>
                    <a:lnTo>
                      <a:pt x="1106" y="28"/>
                    </a:lnTo>
                    <a:lnTo>
                      <a:pt x="1106" y="14"/>
                    </a:lnTo>
                    <a:lnTo>
                      <a:pt x="1120" y="0"/>
                    </a:lnTo>
                    <a:lnTo>
                      <a:pt x="1134" y="28"/>
                    </a:lnTo>
                    <a:lnTo>
                      <a:pt x="1134" y="42"/>
                    </a:lnTo>
                    <a:lnTo>
                      <a:pt x="1148" y="57"/>
                    </a:lnTo>
                    <a:lnTo>
                      <a:pt x="1163" y="71"/>
                    </a:lnTo>
                    <a:lnTo>
                      <a:pt x="1163" y="85"/>
                    </a:lnTo>
                    <a:lnTo>
                      <a:pt x="1177" y="85"/>
                    </a:lnTo>
                    <a:lnTo>
                      <a:pt x="1177" y="99"/>
                    </a:lnTo>
                    <a:lnTo>
                      <a:pt x="1191" y="99"/>
                    </a:lnTo>
                    <a:lnTo>
                      <a:pt x="1191" y="113"/>
                    </a:lnTo>
                    <a:lnTo>
                      <a:pt x="1205" y="113"/>
                    </a:lnTo>
                    <a:lnTo>
                      <a:pt x="1205" y="128"/>
                    </a:lnTo>
                    <a:lnTo>
                      <a:pt x="1219" y="128"/>
                    </a:lnTo>
                    <a:lnTo>
                      <a:pt x="1219" y="142"/>
                    </a:lnTo>
                    <a:lnTo>
                      <a:pt x="1233" y="142"/>
                    </a:lnTo>
                    <a:lnTo>
                      <a:pt x="1233" y="156"/>
                    </a:lnTo>
                    <a:lnTo>
                      <a:pt x="1248" y="156"/>
                    </a:lnTo>
                    <a:lnTo>
                      <a:pt x="1248" y="170"/>
                    </a:lnTo>
                    <a:lnTo>
                      <a:pt x="1248" y="184"/>
                    </a:lnTo>
                    <a:lnTo>
                      <a:pt x="1262" y="184"/>
                    </a:lnTo>
                    <a:lnTo>
                      <a:pt x="1262" y="199"/>
                    </a:lnTo>
                    <a:lnTo>
                      <a:pt x="1262" y="213"/>
                    </a:lnTo>
                    <a:lnTo>
                      <a:pt x="1276" y="213"/>
                    </a:lnTo>
                    <a:close/>
                  </a:path>
                </a:pathLst>
              </a:custGeom>
              <a:noFill/>
              <a:ln w="0" cap="flat">
                <a:solidFill>
                  <a:srgbClr val="000000"/>
                </a:solidFill>
                <a:prstDash val="solid"/>
                <a:round/>
                <a:headEnd/>
                <a:tailEnd/>
              </a:ln>
              <a:extLst>
                <a:ext uri="{909E8E84-426E-40DD-AFC4-6F175D3DCCD1}">
                  <a14:hiddenFill xmlns="" xmlns:a14="http://schemas.microsoft.com/office/drawing/2010/main">
                    <a:solidFill>
                      <a:srgbClr val="FFFFFF"/>
                    </a:solidFill>
                  </a14:hiddenFill>
                </a:ext>
              </a:extLst>
            </p:spPr>
            <p:txBody>
              <a:bodyPr/>
              <a:lstStyle/>
              <a:p>
                <a:endParaRPr lang="ja-JP" altLang="en-US"/>
              </a:p>
            </p:txBody>
          </p:sp>
          <p:sp>
            <p:nvSpPr>
              <p:cNvPr id="9344" name="Freeform 166"/>
              <p:cNvSpPr>
                <a:spLocks noChangeAspect="1"/>
              </p:cNvSpPr>
              <p:nvPr/>
            </p:nvSpPr>
            <p:spPr bwMode="auto">
              <a:xfrm>
                <a:off x="4526" y="8192"/>
                <a:ext cx="3147" cy="2461"/>
              </a:xfrm>
              <a:custGeom>
                <a:avLst/>
                <a:gdLst>
                  <a:gd name="T0" fmla="*/ 2147483647 w 1972"/>
                  <a:gd name="T1" fmla="*/ 2147483647 h 1546"/>
                  <a:gd name="T2" fmla="*/ 2147483647 w 1972"/>
                  <a:gd name="T3" fmla="*/ 2147483647 h 1546"/>
                  <a:gd name="T4" fmla="*/ 2147483647 w 1972"/>
                  <a:gd name="T5" fmla="*/ 2147483647 h 1546"/>
                  <a:gd name="T6" fmla="*/ 2147483647 w 1972"/>
                  <a:gd name="T7" fmla="*/ 2147483647 h 1546"/>
                  <a:gd name="T8" fmla="*/ 2147483647 w 1972"/>
                  <a:gd name="T9" fmla="*/ 2147483647 h 1546"/>
                  <a:gd name="T10" fmla="*/ 2147483647 w 1972"/>
                  <a:gd name="T11" fmla="*/ 2147483647 h 1546"/>
                  <a:gd name="T12" fmla="*/ 2147483647 w 1972"/>
                  <a:gd name="T13" fmla="*/ 2147483647 h 1546"/>
                  <a:gd name="T14" fmla="*/ 2147483647 w 1972"/>
                  <a:gd name="T15" fmla="*/ 2147483647 h 1546"/>
                  <a:gd name="T16" fmla="*/ 2147483647 w 1972"/>
                  <a:gd name="T17" fmla="*/ 2147483647 h 1546"/>
                  <a:gd name="T18" fmla="*/ 2147483647 w 1972"/>
                  <a:gd name="T19" fmla="*/ 2147483647 h 1546"/>
                  <a:gd name="T20" fmla="*/ 2147483647 w 1972"/>
                  <a:gd name="T21" fmla="*/ 2147483647 h 1546"/>
                  <a:gd name="T22" fmla="*/ 2147483647 w 1972"/>
                  <a:gd name="T23" fmla="*/ 2147483647 h 1546"/>
                  <a:gd name="T24" fmla="*/ 2147483647 w 1972"/>
                  <a:gd name="T25" fmla="*/ 2147483647 h 1546"/>
                  <a:gd name="T26" fmla="*/ 2147483647 w 1972"/>
                  <a:gd name="T27" fmla="*/ 2147483647 h 1546"/>
                  <a:gd name="T28" fmla="*/ 2147483647 w 1972"/>
                  <a:gd name="T29" fmla="*/ 2147483647 h 1546"/>
                  <a:gd name="T30" fmla="*/ 2147483647 w 1972"/>
                  <a:gd name="T31" fmla="*/ 2147483647 h 1546"/>
                  <a:gd name="T32" fmla="*/ 2147483647 w 1972"/>
                  <a:gd name="T33" fmla="*/ 2147483647 h 1546"/>
                  <a:gd name="T34" fmla="*/ 2147483647 w 1972"/>
                  <a:gd name="T35" fmla="*/ 2147483647 h 1546"/>
                  <a:gd name="T36" fmla="*/ 2147483647 w 1972"/>
                  <a:gd name="T37" fmla="*/ 2147483647 h 1546"/>
                  <a:gd name="T38" fmla="*/ 2147483647 w 1972"/>
                  <a:gd name="T39" fmla="*/ 2147483647 h 1546"/>
                  <a:gd name="T40" fmla="*/ 2147483647 w 1972"/>
                  <a:gd name="T41" fmla="*/ 2147483647 h 1546"/>
                  <a:gd name="T42" fmla="*/ 2147483647 w 1972"/>
                  <a:gd name="T43" fmla="*/ 2147483647 h 1546"/>
                  <a:gd name="T44" fmla="*/ 2147483647 w 1972"/>
                  <a:gd name="T45" fmla="*/ 2147483647 h 1546"/>
                  <a:gd name="T46" fmla="*/ 2147483647 w 1972"/>
                  <a:gd name="T47" fmla="*/ 2147483647 h 1546"/>
                  <a:gd name="T48" fmla="*/ 2147483647 w 1972"/>
                  <a:gd name="T49" fmla="*/ 2147483647 h 1546"/>
                  <a:gd name="T50" fmla="*/ 2147483647 w 1972"/>
                  <a:gd name="T51" fmla="*/ 2147483647 h 1546"/>
                  <a:gd name="T52" fmla="*/ 2147483647 w 1972"/>
                  <a:gd name="T53" fmla="*/ 2147483647 h 1546"/>
                  <a:gd name="T54" fmla="*/ 2147483647 w 1972"/>
                  <a:gd name="T55" fmla="*/ 2147483647 h 1546"/>
                  <a:gd name="T56" fmla="*/ 2147483647 w 1972"/>
                  <a:gd name="T57" fmla="*/ 2147483647 h 1546"/>
                  <a:gd name="T58" fmla="*/ 2147483647 w 1972"/>
                  <a:gd name="T59" fmla="*/ 2147483647 h 1546"/>
                  <a:gd name="T60" fmla="*/ 2147483647 w 1972"/>
                  <a:gd name="T61" fmla="*/ 2147483647 h 1546"/>
                  <a:gd name="T62" fmla="*/ 2147483647 w 1972"/>
                  <a:gd name="T63" fmla="*/ 2147483647 h 1546"/>
                  <a:gd name="T64" fmla="*/ 2147483647 w 1972"/>
                  <a:gd name="T65" fmla="*/ 2147483647 h 1546"/>
                  <a:gd name="T66" fmla="*/ 2147483647 w 1972"/>
                  <a:gd name="T67" fmla="*/ 2147483647 h 1546"/>
                  <a:gd name="T68" fmla="*/ 2147483647 w 1972"/>
                  <a:gd name="T69" fmla="*/ 2147483647 h 1546"/>
                  <a:gd name="T70" fmla="*/ 2147483647 w 1972"/>
                  <a:gd name="T71" fmla="*/ 2147483647 h 1546"/>
                  <a:gd name="T72" fmla="*/ 2147483647 w 1972"/>
                  <a:gd name="T73" fmla="*/ 2147483647 h 1546"/>
                  <a:gd name="T74" fmla="*/ 2147483647 w 1972"/>
                  <a:gd name="T75" fmla="*/ 2147483647 h 1546"/>
                  <a:gd name="T76" fmla="*/ 2147483647 w 1972"/>
                  <a:gd name="T77" fmla="*/ 2147483647 h 1546"/>
                  <a:gd name="T78" fmla="*/ 2147483647 w 1972"/>
                  <a:gd name="T79" fmla="*/ 2147483647 h 1546"/>
                  <a:gd name="T80" fmla="*/ 2147483647 w 1972"/>
                  <a:gd name="T81" fmla="*/ 2147483647 h 1546"/>
                  <a:gd name="T82" fmla="*/ 2147483647 w 1972"/>
                  <a:gd name="T83" fmla="*/ 2147483647 h 1546"/>
                  <a:gd name="T84" fmla="*/ 2147483647 w 1972"/>
                  <a:gd name="T85" fmla="*/ 2147483647 h 1546"/>
                  <a:gd name="T86" fmla="*/ 2147483647 w 1972"/>
                  <a:gd name="T87" fmla="*/ 2147483647 h 1546"/>
                  <a:gd name="T88" fmla="*/ 2147483647 w 1972"/>
                  <a:gd name="T89" fmla="*/ 2147483647 h 1546"/>
                  <a:gd name="T90" fmla="*/ 2147483647 w 1972"/>
                  <a:gd name="T91" fmla="*/ 2147483647 h 1546"/>
                  <a:gd name="T92" fmla="*/ 2147483647 w 1972"/>
                  <a:gd name="T93" fmla="*/ 2147483647 h 1546"/>
                  <a:gd name="T94" fmla="*/ 2147483647 w 1972"/>
                  <a:gd name="T95" fmla="*/ 2147483647 h 1546"/>
                  <a:gd name="T96" fmla="*/ 2147483647 w 1972"/>
                  <a:gd name="T97" fmla="*/ 2147483647 h 1546"/>
                  <a:gd name="T98" fmla="*/ 2147483647 w 1972"/>
                  <a:gd name="T99" fmla="*/ 2147483647 h 1546"/>
                  <a:gd name="T100" fmla="*/ 2147483647 w 1972"/>
                  <a:gd name="T101" fmla="*/ 2147483647 h 1546"/>
                  <a:gd name="T102" fmla="*/ 2147483647 w 1972"/>
                  <a:gd name="T103" fmla="*/ 2147483647 h 1546"/>
                  <a:gd name="T104" fmla="*/ 2147483647 w 1972"/>
                  <a:gd name="T105" fmla="*/ 2147483647 h 1546"/>
                  <a:gd name="T106" fmla="*/ 2147483647 w 1972"/>
                  <a:gd name="T107" fmla="*/ 2147483647 h 1546"/>
                  <a:gd name="T108" fmla="*/ 2147483647 w 1972"/>
                  <a:gd name="T109" fmla="*/ 2147483647 h 154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972"/>
                  <a:gd name="T166" fmla="*/ 0 h 1546"/>
                  <a:gd name="T167" fmla="*/ 1972 w 1972"/>
                  <a:gd name="T168" fmla="*/ 1546 h 154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972" h="1546">
                    <a:moveTo>
                      <a:pt x="1943" y="454"/>
                    </a:moveTo>
                    <a:lnTo>
                      <a:pt x="1972" y="482"/>
                    </a:lnTo>
                    <a:lnTo>
                      <a:pt x="1943" y="482"/>
                    </a:lnTo>
                    <a:lnTo>
                      <a:pt x="1929" y="482"/>
                    </a:lnTo>
                    <a:lnTo>
                      <a:pt x="1915" y="482"/>
                    </a:lnTo>
                    <a:lnTo>
                      <a:pt x="1901" y="497"/>
                    </a:lnTo>
                    <a:lnTo>
                      <a:pt x="1872" y="511"/>
                    </a:lnTo>
                    <a:lnTo>
                      <a:pt x="1858" y="525"/>
                    </a:lnTo>
                    <a:lnTo>
                      <a:pt x="1844" y="539"/>
                    </a:lnTo>
                    <a:lnTo>
                      <a:pt x="1830" y="539"/>
                    </a:lnTo>
                    <a:lnTo>
                      <a:pt x="1816" y="553"/>
                    </a:lnTo>
                    <a:lnTo>
                      <a:pt x="1801" y="568"/>
                    </a:lnTo>
                    <a:lnTo>
                      <a:pt x="1787" y="596"/>
                    </a:lnTo>
                    <a:lnTo>
                      <a:pt x="1773" y="610"/>
                    </a:lnTo>
                    <a:lnTo>
                      <a:pt x="1759" y="610"/>
                    </a:lnTo>
                    <a:lnTo>
                      <a:pt x="1745" y="624"/>
                    </a:lnTo>
                    <a:lnTo>
                      <a:pt x="1745" y="639"/>
                    </a:lnTo>
                    <a:lnTo>
                      <a:pt x="1702" y="667"/>
                    </a:lnTo>
                    <a:lnTo>
                      <a:pt x="1688" y="695"/>
                    </a:lnTo>
                    <a:lnTo>
                      <a:pt x="1674" y="709"/>
                    </a:lnTo>
                    <a:lnTo>
                      <a:pt x="1660" y="724"/>
                    </a:lnTo>
                    <a:lnTo>
                      <a:pt x="1645" y="738"/>
                    </a:lnTo>
                    <a:lnTo>
                      <a:pt x="1631" y="766"/>
                    </a:lnTo>
                    <a:lnTo>
                      <a:pt x="1617" y="795"/>
                    </a:lnTo>
                    <a:lnTo>
                      <a:pt x="1603" y="809"/>
                    </a:lnTo>
                    <a:lnTo>
                      <a:pt x="1589" y="823"/>
                    </a:lnTo>
                    <a:lnTo>
                      <a:pt x="1574" y="851"/>
                    </a:lnTo>
                    <a:lnTo>
                      <a:pt x="1560" y="865"/>
                    </a:lnTo>
                    <a:lnTo>
                      <a:pt x="1546" y="894"/>
                    </a:lnTo>
                    <a:lnTo>
                      <a:pt x="1546" y="908"/>
                    </a:lnTo>
                    <a:lnTo>
                      <a:pt x="1532" y="922"/>
                    </a:lnTo>
                    <a:lnTo>
                      <a:pt x="1518" y="951"/>
                    </a:lnTo>
                    <a:lnTo>
                      <a:pt x="1504" y="979"/>
                    </a:lnTo>
                    <a:lnTo>
                      <a:pt x="1475" y="993"/>
                    </a:lnTo>
                    <a:lnTo>
                      <a:pt x="1475" y="1007"/>
                    </a:lnTo>
                    <a:lnTo>
                      <a:pt x="1461" y="1022"/>
                    </a:lnTo>
                    <a:lnTo>
                      <a:pt x="1447" y="1050"/>
                    </a:lnTo>
                    <a:lnTo>
                      <a:pt x="1433" y="1064"/>
                    </a:lnTo>
                    <a:lnTo>
                      <a:pt x="1418" y="1078"/>
                    </a:lnTo>
                    <a:lnTo>
                      <a:pt x="1418" y="1092"/>
                    </a:lnTo>
                    <a:lnTo>
                      <a:pt x="1418" y="1107"/>
                    </a:lnTo>
                    <a:lnTo>
                      <a:pt x="1404" y="1121"/>
                    </a:lnTo>
                    <a:lnTo>
                      <a:pt x="1390" y="1149"/>
                    </a:lnTo>
                    <a:lnTo>
                      <a:pt x="1376" y="1178"/>
                    </a:lnTo>
                    <a:lnTo>
                      <a:pt x="1362" y="1192"/>
                    </a:lnTo>
                    <a:lnTo>
                      <a:pt x="1348" y="1220"/>
                    </a:lnTo>
                    <a:lnTo>
                      <a:pt x="1333" y="1234"/>
                    </a:lnTo>
                    <a:lnTo>
                      <a:pt x="1291" y="1305"/>
                    </a:lnTo>
                    <a:lnTo>
                      <a:pt x="1177" y="1348"/>
                    </a:lnTo>
                    <a:lnTo>
                      <a:pt x="1135" y="1376"/>
                    </a:lnTo>
                    <a:lnTo>
                      <a:pt x="1092" y="1390"/>
                    </a:lnTo>
                    <a:lnTo>
                      <a:pt x="1064" y="1404"/>
                    </a:lnTo>
                    <a:lnTo>
                      <a:pt x="724" y="1546"/>
                    </a:lnTo>
                    <a:lnTo>
                      <a:pt x="610" y="1490"/>
                    </a:lnTo>
                    <a:lnTo>
                      <a:pt x="596" y="1490"/>
                    </a:lnTo>
                    <a:lnTo>
                      <a:pt x="582" y="1490"/>
                    </a:lnTo>
                    <a:lnTo>
                      <a:pt x="426" y="1419"/>
                    </a:lnTo>
                    <a:lnTo>
                      <a:pt x="298" y="1376"/>
                    </a:lnTo>
                    <a:lnTo>
                      <a:pt x="227" y="1334"/>
                    </a:lnTo>
                    <a:lnTo>
                      <a:pt x="185" y="1319"/>
                    </a:lnTo>
                    <a:lnTo>
                      <a:pt x="128" y="1291"/>
                    </a:lnTo>
                    <a:lnTo>
                      <a:pt x="99" y="1277"/>
                    </a:lnTo>
                    <a:lnTo>
                      <a:pt x="57" y="1263"/>
                    </a:lnTo>
                    <a:lnTo>
                      <a:pt x="0" y="1248"/>
                    </a:lnTo>
                    <a:lnTo>
                      <a:pt x="142" y="1022"/>
                    </a:lnTo>
                    <a:lnTo>
                      <a:pt x="185" y="965"/>
                    </a:lnTo>
                    <a:lnTo>
                      <a:pt x="213" y="922"/>
                    </a:lnTo>
                    <a:lnTo>
                      <a:pt x="326" y="865"/>
                    </a:lnTo>
                    <a:lnTo>
                      <a:pt x="341" y="851"/>
                    </a:lnTo>
                    <a:lnTo>
                      <a:pt x="355" y="851"/>
                    </a:lnTo>
                    <a:lnTo>
                      <a:pt x="355" y="837"/>
                    </a:lnTo>
                    <a:lnTo>
                      <a:pt x="369" y="837"/>
                    </a:lnTo>
                    <a:lnTo>
                      <a:pt x="383" y="823"/>
                    </a:lnTo>
                    <a:lnTo>
                      <a:pt x="397" y="823"/>
                    </a:lnTo>
                    <a:lnTo>
                      <a:pt x="411" y="823"/>
                    </a:lnTo>
                    <a:lnTo>
                      <a:pt x="411" y="809"/>
                    </a:lnTo>
                    <a:lnTo>
                      <a:pt x="426" y="809"/>
                    </a:lnTo>
                    <a:lnTo>
                      <a:pt x="440" y="795"/>
                    </a:lnTo>
                    <a:lnTo>
                      <a:pt x="454" y="795"/>
                    </a:lnTo>
                    <a:lnTo>
                      <a:pt x="468" y="780"/>
                    </a:lnTo>
                    <a:lnTo>
                      <a:pt x="482" y="780"/>
                    </a:lnTo>
                    <a:lnTo>
                      <a:pt x="482" y="766"/>
                    </a:lnTo>
                    <a:lnTo>
                      <a:pt x="497" y="766"/>
                    </a:lnTo>
                    <a:lnTo>
                      <a:pt x="525" y="752"/>
                    </a:lnTo>
                    <a:lnTo>
                      <a:pt x="539" y="752"/>
                    </a:lnTo>
                    <a:lnTo>
                      <a:pt x="553" y="738"/>
                    </a:lnTo>
                    <a:lnTo>
                      <a:pt x="567" y="738"/>
                    </a:lnTo>
                    <a:lnTo>
                      <a:pt x="567" y="724"/>
                    </a:lnTo>
                    <a:lnTo>
                      <a:pt x="596" y="709"/>
                    </a:lnTo>
                    <a:lnTo>
                      <a:pt x="610" y="709"/>
                    </a:lnTo>
                    <a:lnTo>
                      <a:pt x="610" y="695"/>
                    </a:lnTo>
                    <a:lnTo>
                      <a:pt x="624" y="695"/>
                    </a:lnTo>
                    <a:lnTo>
                      <a:pt x="638" y="695"/>
                    </a:lnTo>
                    <a:lnTo>
                      <a:pt x="653" y="681"/>
                    </a:lnTo>
                    <a:lnTo>
                      <a:pt x="667" y="681"/>
                    </a:lnTo>
                    <a:lnTo>
                      <a:pt x="681" y="681"/>
                    </a:lnTo>
                    <a:lnTo>
                      <a:pt x="695" y="681"/>
                    </a:lnTo>
                    <a:lnTo>
                      <a:pt x="695" y="667"/>
                    </a:lnTo>
                    <a:lnTo>
                      <a:pt x="709" y="667"/>
                    </a:lnTo>
                    <a:lnTo>
                      <a:pt x="724" y="653"/>
                    </a:lnTo>
                    <a:lnTo>
                      <a:pt x="724" y="639"/>
                    </a:lnTo>
                    <a:lnTo>
                      <a:pt x="738" y="639"/>
                    </a:lnTo>
                    <a:lnTo>
                      <a:pt x="752" y="596"/>
                    </a:lnTo>
                    <a:lnTo>
                      <a:pt x="766" y="582"/>
                    </a:lnTo>
                    <a:lnTo>
                      <a:pt x="780" y="553"/>
                    </a:lnTo>
                    <a:lnTo>
                      <a:pt x="865" y="397"/>
                    </a:lnTo>
                    <a:lnTo>
                      <a:pt x="880" y="369"/>
                    </a:lnTo>
                    <a:lnTo>
                      <a:pt x="894" y="341"/>
                    </a:lnTo>
                    <a:lnTo>
                      <a:pt x="908" y="326"/>
                    </a:lnTo>
                    <a:lnTo>
                      <a:pt x="922" y="312"/>
                    </a:lnTo>
                    <a:lnTo>
                      <a:pt x="922" y="298"/>
                    </a:lnTo>
                    <a:lnTo>
                      <a:pt x="936" y="298"/>
                    </a:lnTo>
                    <a:lnTo>
                      <a:pt x="936" y="284"/>
                    </a:lnTo>
                    <a:lnTo>
                      <a:pt x="950" y="284"/>
                    </a:lnTo>
                    <a:lnTo>
                      <a:pt x="950" y="270"/>
                    </a:lnTo>
                    <a:lnTo>
                      <a:pt x="965" y="270"/>
                    </a:lnTo>
                    <a:lnTo>
                      <a:pt x="979" y="256"/>
                    </a:lnTo>
                    <a:lnTo>
                      <a:pt x="1064" y="199"/>
                    </a:lnTo>
                    <a:lnTo>
                      <a:pt x="1078" y="185"/>
                    </a:lnTo>
                    <a:lnTo>
                      <a:pt x="1092" y="185"/>
                    </a:lnTo>
                    <a:lnTo>
                      <a:pt x="1106" y="170"/>
                    </a:lnTo>
                    <a:lnTo>
                      <a:pt x="1135" y="156"/>
                    </a:lnTo>
                    <a:lnTo>
                      <a:pt x="1149" y="142"/>
                    </a:lnTo>
                    <a:lnTo>
                      <a:pt x="1177" y="114"/>
                    </a:lnTo>
                    <a:lnTo>
                      <a:pt x="1206" y="114"/>
                    </a:lnTo>
                    <a:lnTo>
                      <a:pt x="1234" y="100"/>
                    </a:lnTo>
                    <a:lnTo>
                      <a:pt x="1291" y="85"/>
                    </a:lnTo>
                    <a:lnTo>
                      <a:pt x="1305" y="85"/>
                    </a:lnTo>
                    <a:lnTo>
                      <a:pt x="1333" y="71"/>
                    </a:lnTo>
                    <a:lnTo>
                      <a:pt x="1348" y="71"/>
                    </a:lnTo>
                    <a:lnTo>
                      <a:pt x="1362" y="57"/>
                    </a:lnTo>
                    <a:lnTo>
                      <a:pt x="1376" y="57"/>
                    </a:lnTo>
                    <a:lnTo>
                      <a:pt x="1433" y="43"/>
                    </a:lnTo>
                    <a:lnTo>
                      <a:pt x="1504" y="14"/>
                    </a:lnTo>
                    <a:lnTo>
                      <a:pt x="1504" y="0"/>
                    </a:lnTo>
                    <a:lnTo>
                      <a:pt x="1518" y="0"/>
                    </a:lnTo>
                    <a:lnTo>
                      <a:pt x="1518" y="14"/>
                    </a:lnTo>
                    <a:lnTo>
                      <a:pt x="1518" y="29"/>
                    </a:lnTo>
                    <a:lnTo>
                      <a:pt x="1518" y="43"/>
                    </a:lnTo>
                    <a:lnTo>
                      <a:pt x="1532" y="43"/>
                    </a:lnTo>
                    <a:lnTo>
                      <a:pt x="1532" y="57"/>
                    </a:lnTo>
                    <a:lnTo>
                      <a:pt x="1560" y="85"/>
                    </a:lnTo>
                    <a:lnTo>
                      <a:pt x="1574" y="100"/>
                    </a:lnTo>
                    <a:lnTo>
                      <a:pt x="1603" y="128"/>
                    </a:lnTo>
                    <a:lnTo>
                      <a:pt x="1645" y="170"/>
                    </a:lnTo>
                    <a:lnTo>
                      <a:pt x="1688" y="199"/>
                    </a:lnTo>
                    <a:lnTo>
                      <a:pt x="1745" y="256"/>
                    </a:lnTo>
                    <a:lnTo>
                      <a:pt x="1745" y="270"/>
                    </a:lnTo>
                    <a:lnTo>
                      <a:pt x="1801" y="326"/>
                    </a:lnTo>
                    <a:lnTo>
                      <a:pt x="1844" y="355"/>
                    </a:lnTo>
                    <a:lnTo>
                      <a:pt x="1872" y="383"/>
                    </a:lnTo>
                    <a:lnTo>
                      <a:pt x="1886" y="397"/>
                    </a:lnTo>
                    <a:lnTo>
                      <a:pt x="1901" y="412"/>
                    </a:lnTo>
                    <a:lnTo>
                      <a:pt x="1915" y="426"/>
                    </a:lnTo>
                    <a:lnTo>
                      <a:pt x="1929" y="426"/>
                    </a:lnTo>
                    <a:lnTo>
                      <a:pt x="1929" y="440"/>
                    </a:lnTo>
                    <a:lnTo>
                      <a:pt x="1943" y="454"/>
                    </a:lnTo>
                    <a:close/>
                  </a:path>
                </a:pathLst>
              </a:custGeom>
              <a:noFill/>
              <a:ln w="0">
                <a:solidFill>
                  <a:srgbClr val="000000"/>
                </a:solidFill>
                <a:prstDash val="dash"/>
                <a:round/>
                <a:headEnd/>
                <a:tailEnd/>
              </a:ln>
              <a:extLst>
                <a:ext uri="{909E8E84-426E-40DD-AFC4-6F175D3DCCD1}">
                  <a14:hiddenFill xmlns="" xmlns:a14="http://schemas.microsoft.com/office/drawing/2010/main">
                    <a:solidFill>
                      <a:srgbClr val="FFFFFF"/>
                    </a:solidFill>
                  </a14:hiddenFill>
                </a:ext>
              </a:extLst>
            </p:spPr>
            <p:txBody>
              <a:bodyPr/>
              <a:lstStyle/>
              <a:p>
                <a:endParaRPr lang="ja-JP" altLang="en-US"/>
              </a:p>
            </p:txBody>
          </p:sp>
          <p:sp>
            <p:nvSpPr>
              <p:cNvPr id="9345" name="Freeform 167"/>
              <p:cNvSpPr>
                <a:spLocks noChangeAspect="1"/>
              </p:cNvSpPr>
              <p:nvPr/>
            </p:nvSpPr>
            <p:spPr bwMode="auto">
              <a:xfrm>
                <a:off x="1698" y="6633"/>
                <a:ext cx="5838" cy="4133"/>
              </a:xfrm>
              <a:custGeom>
                <a:avLst/>
                <a:gdLst>
                  <a:gd name="T0" fmla="*/ 5613 w 5838"/>
                  <a:gd name="T1" fmla="*/ 1017 h 4133"/>
                  <a:gd name="T2" fmla="*/ 5635 w 5838"/>
                  <a:gd name="T3" fmla="*/ 1017 h 4133"/>
                  <a:gd name="T4" fmla="*/ 5635 w 5838"/>
                  <a:gd name="T5" fmla="*/ 1040 h 4133"/>
                  <a:gd name="T6" fmla="*/ 5635 w 5838"/>
                  <a:gd name="T7" fmla="*/ 1040 h 4133"/>
                  <a:gd name="T8" fmla="*/ 5658 w 5838"/>
                  <a:gd name="T9" fmla="*/ 1062 h 4133"/>
                  <a:gd name="T10" fmla="*/ 5726 w 5838"/>
                  <a:gd name="T11" fmla="*/ 1175 h 4133"/>
                  <a:gd name="T12" fmla="*/ 5793 w 5838"/>
                  <a:gd name="T13" fmla="*/ 1288 h 4133"/>
                  <a:gd name="T14" fmla="*/ 5816 w 5838"/>
                  <a:gd name="T15" fmla="*/ 1333 h 4133"/>
                  <a:gd name="T16" fmla="*/ 5680 w 5838"/>
                  <a:gd name="T17" fmla="*/ 1401 h 4133"/>
                  <a:gd name="T18" fmla="*/ 5477 w 5838"/>
                  <a:gd name="T19" fmla="*/ 1468 h 4133"/>
                  <a:gd name="T20" fmla="*/ 5228 w 5838"/>
                  <a:gd name="T21" fmla="*/ 1559 h 4133"/>
                  <a:gd name="T22" fmla="*/ 4979 w 5838"/>
                  <a:gd name="T23" fmla="*/ 1672 h 4133"/>
                  <a:gd name="T24" fmla="*/ 4753 w 5838"/>
                  <a:gd name="T25" fmla="*/ 1740 h 4133"/>
                  <a:gd name="T26" fmla="*/ 4571 w 5838"/>
                  <a:gd name="T27" fmla="*/ 1853 h 4133"/>
                  <a:gd name="T28" fmla="*/ 4344 w 5838"/>
                  <a:gd name="T29" fmla="*/ 1988 h 4133"/>
                  <a:gd name="T30" fmla="*/ 4300 w 5838"/>
                  <a:gd name="T31" fmla="*/ 2055 h 4133"/>
                  <a:gd name="T32" fmla="*/ 4051 w 5838"/>
                  <a:gd name="T33" fmla="*/ 2485 h 4133"/>
                  <a:gd name="T34" fmla="*/ 3984 w 5838"/>
                  <a:gd name="T35" fmla="*/ 2598 h 4133"/>
                  <a:gd name="T36" fmla="*/ 3937 w 5838"/>
                  <a:gd name="T37" fmla="*/ 2621 h 4133"/>
                  <a:gd name="T38" fmla="*/ 3893 w 5838"/>
                  <a:gd name="T39" fmla="*/ 2643 h 4133"/>
                  <a:gd name="T40" fmla="*/ 3824 w 5838"/>
                  <a:gd name="T41" fmla="*/ 2665 h 4133"/>
                  <a:gd name="T42" fmla="*/ 3733 w 5838"/>
                  <a:gd name="T43" fmla="*/ 2734 h 4133"/>
                  <a:gd name="T44" fmla="*/ 3621 w 5838"/>
                  <a:gd name="T45" fmla="*/ 2778 h 4133"/>
                  <a:gd name="T46" fmla="*/ 3530 w 5838"/>
                  <a:gd name="T47" fmla="*/ 2824 h 4133"/>
                  <a:gd name="T48" fmla="*/ 3508 w 5838"/>
                  <a:gd name="T49" fmla="*/ 2847 h 4133"/>
                  <a:gd name="T50" fmla="*/ 3395 w 5838"/>
                  <a:gd name="T51" fmla="*/ 2891 h 4133"/>
                  <a:gd name="T52" fmla="*/ 3123 w 5838"/>
                  <a:gd name="T53" fmla="*/ 3095 h 4133"/>
                  <a:gd name="T54" fmla="*/ 2601 w 5838"/>
                  <a:gd name="T55" fmla="*/ 3614 h 4133"/>
                  <a:gd name="T56" fmla="*/ 1403 w 5838"/>
                  <a:gd name="T57" fmla="*/ 4133 h 4133"/>
                  <a:gd name="T58" fmla="*/ 814 w 5838"/>
                  <a:gd name="T59" fmla="*/ 2576 h 4133"/>
                  <a:gd name="T60" fmla="*/ 1765 w 5838"/>
                  <a:gd name="T61" fmla="*/ 1446 h 4133"/>
                  <a:gd name="T62" fmla="*/ 2466 w 5838"/>
                  <a:gd name="T63" fmla="*/ 1266 h 4133"/>
                  <a:gd name="T64" fmla="*/ 3348 w 5838"/>
                  <a:gd name="T65" fmla="*/ 995 h 4133"/>
                  <a:gd name="T66" fmla="*/ 3484 w 5838"/>
                  <a:gd name="T67" fmla="*/ 927 h 4133"/>
                  <a:gd name="T68" fmla="*/ 3621 w 5838"/>
                  <a:gd name="T69" fmla="*/ 860 h 4133"/>
                  <a:gd name="T70" fmla="*/ 3757 w 5838"/>
                  <a:gd name="T71" fmla="*/ 814 h 4133"/>
                  <a:gd name="T72" fmla="*/ 3960 w 5838"/>
                  <a:gd name="T73" fmla="*/ 723 h 4133"/>
                  <a:gd name="T74" fmla="*/ 4368 w 5838"/>
                  <a:gd name="T75" fmla="*/ 498 h 4133"/>
                  <a:gd name="T76" fmla="*/ 4435 w 5838"/>
                  <a:gd name="T77" fmla="*/ 474 h 4133"/>
                  <a:gd name="T78" fmla="*/ 4706 w 5838"/>
                  <a:gd name="T79" fmla="*/ 317 h 4133"/>
                  <a:gd name="T80" fmla="*/ 4911 w 5838"/>
                  <a:gd name="T81" fmla="*/ 226 h 4133"/>
                  <a:gd name="T82" fmla="*/ 5046 w 5838"/>
                  <a:gd name="T83" fmla="*/ 137 h 4133"/>
                  <a:gd name="T84" fmla="*/ 5251 w 5838"/>
                  <a:gd name="T85" fmla="*/ 0 h 4133"/>
                  <a:gd name="T86" fmla="*/ 5364 w 5838"/>
                  <a:gd name="T87" fmla="*/ 181 h 4133"/>
                  <a:gd name="T88" fmla="*/ 5386 w 5838"/>
                  <a:gd name="T89" fmla="*/ 204 h 4133"/>
                  <a:gd name="T90" fmla="*/ 5364 w 5838"/>
                  <a:gd name="T91" fmla="*/ 226 h 4133"/>
                  <a:gd name="T92" fmla="*/ 5318 w 5838"/>
                  <a:gd name="T93" fmla="*/ 272 h 4133"/>
                  <a:gd name="T94" fmla="*/ 5295 w 5838"/>
                  <a:gd name="T95" fmla="*/ 295 h 4133"/>
                  <a:gd name="T96" fmla="*/ 5295 w 5838"/>
                  <a:gd name="T97" fmla="*/ 317 h 4133"/>
                  <a:gd name="T98" fmla="*/ 5340 w 5838"/>
                  <a:gd name="T99" fmla="*/ 408 h 4133"/>
                  <a:gd name="T100" fmla="*/ 5364 w 5838"/>
                  <a:gd name="T101" fmla="*/ 521 h 4133"/>
                  <a:gd name="T102" fmla="*/ 5364 w 5838"/>
                  <a:gd name="T103" fmla="*/ 610 h 4133"/>
                  <a:gd name="T104" fmla="*/ 5295 w 5838"/>
                  <a:gd name="T105" fmla="*/ 747 h 4133"/>
                  <a:gd name="T106" fmla="*/ 5273 w 5838"/>
                  <a:gd name="T107" fmla="*/ 836 h 4133"/>
                  <a:gd name="T108" fmla="*/ 5273 w 5838"/>
                  <a:gd name="T109" fmla="*/ 860 h 4133"/>
                  <a:gd name="T110" fmla="*/ 5273 w 5838"/>
                  <a:gd name="T111" fmla="*/ 882 h 4133"/>
                  <a:gd name="T112" fmla="*/ 5364 w 5838"/>
                  <a:gd name="T113" fmla="*/ 904 h 4133"/>
                  <a:gd name="T114" fmla="*/ 5409 w 5838"/>
                  <a:gd name="T115" fmla="*/ 904 h 4133"/>
                  <a:gd name="T116" fmla="*/ 5477 w 5838"/>
                  <a:gd name="T117" fmla="*/ 927 h 4133"/>
                  <a:gd name="T118" fmla="*/ 5522 w 5838"/>
                  <a:gd name="T119" fmla="*/ 927 h 4133"/>
                  <a:gd name="T120" fmla="*/ 5589 w 5838"/>
                  <a:gd name="T121" fmla="*/ 971 h 4133"/>
                  <a:gd name="T122" fmla="*/ 5613 w 5838"/>
                  <a:gd name="T123" fmla="*/ 995 h 4133"/>
                  <a:gd name="T124" fmla="*/ 5613 w 5838"/>
                  <a:gd name="T125" fmla="*/ 995 h 4133"/>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5838"/>
                  <a:gd name="T190" fmla="*/ 0 h 4133"/>
                  <a:gd name="T191" fmla="*/ 5838 w 5838"/>
                  <a:gd name="T192" fmla="*/ 4133 h 4133"/>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5838" h="4133">
                    <a:moveTo>
                      <a:pt x="5613" y="995"/>
                    </a:moveTo>
                    <a:lnTo>
                      <a:pt x="5613" y="995"/>
                    </a:lnTo>
                    <a:lnTo>
                      <a:pt x="5613" y="1017"/>
                    </a:lnTo>
                    <a:lnTo>
                      <a:pt x="5635" y="1017"/>
                    </a:lnTo>
                    <a:lnTo>
                      <a:pt x="5635" y="1040"/>
                    </a:lnTo>
                    <a:lnTo>
                      <a:pt x="5635" y="1062"/>
                    </a:lnTo>
                    <a:lnTo>
                      <a:pt x="5658" y="1062"/>
                    </a:lnTo>
                    <a:lnTo>
                      <a:pt x="5658" y="1084"/>
                    </a:lnTo>
                    <a:lnTo>
                      <a:pt x="5702" y="1130"/>
                    </a:lnTo>
                    <a:lnTo>
                      <a:pt x="5726" y="1175"/>
                    </a:lnTo>
                    <a:lnTo>
                      <a:pt x="5749" y="1197"/>
                    </a:lnTo>
                    <a:lnTo>
                      <a:pt x="5749" y="1220"/>
                    </a:lnTo>
                    <a:lnTo>
                      <a:pt x="5771" y="1243"/>
                    </a:lnTo>
                    <a:lnTo>
                      <a:pt x="5771" y="1266"/>
                    </a:lnTo>
                    <a:lnTo>
                      <a:pt x="5793" y="1266"/>
                    </a:lnTo>
                    <a:lnTo>
                      <a:pt x="5793" y="1288"/>
                    </a:lnTo>
                    <a:lnTo>
                      <a:pt x="5793" y="1310"/>
                    </a:lnTo>
                    <a:lnTo>
                      <a:pt x="5816" y="1310"/>
                    </a:lnTo>
                    <a:lnTo>
                      <a:pt x="5816" y="1333"/>
                    </a:lnTo>
                    <a:lnTo>
                      <a:pt x="5838" y="1356"/>
                    </a:lnTo>
                    <a:lnTo>
                      <a:pt x="5816" y="1356"/>
                    </a:lnTo>
                    <a:lnTo>
                      <a:pt x="5793" y="1356"/>
                    </a:lnTo>
                    <a:lnTo>
                      <a:pt x="5771" y="1356"/>
                    </a:lnTo>
                    <a:lnTo>
                      <a:pt x="5726" y="1379"/>
                    </a:lnTo>
                    <a:lnTo>
                      <a:pt x="5680" y="1401"/>
                    </a:lnTo>
                    <a:lnTo>
                      <a:pt x="5658" y="1401"/>
                    </a:lnTo>
                    <a:lnTo>
                      <a:pt x="5589" y="1423"/>
                    </a:lnTo>
                    <a:lnTo>
                      <a:pt x="5544" y="1446"/>
                    </a:lnTo>
                    <a:lnTo>
                      <a:pt x="5522" y="1446"/>
                    </a:lnTo>
                    <a:lnTo>
                      <a:pt x="5477" y="1468"/>
                    </a:lnTo>
                    <a:lnTo>
                      <a:pt x="5431" y="1492"/>
                    </a:lnTo>
                    <a:lnTo>
                      <a:pt x="5409" y="1492"/>
                    </a:lnTo>
                    <a:lnTo>
                      <a:pt x="5340" y="1536"/>
                    </a:lnTo>
                    <a:lnTo>
                      <a:pt x="5273" y="1559"/>
                    </a:lnTo>
                    <a:lnTo>
                      <a:pt x="5251" y="1559"/>
                    </a:lnTo>
                    <a:lnTo>
                      <a:pt x="5228" y="1559"/>
                    </a:lnTo>
                    <a:lnTo>
                      <a:pt x="5228" y="1581"/>
                    </a:lnTo>
                    <a:lnTo>
                      <a:pt x="5115" y="1627"/>
                    </a:lnTo>
                    <a:lnTo>
                      <a:pt x="5024" y="1649"/>
                    </a:lnTo>
                    <a:lnTo>
                      <a:pt x="5002" y="1649"/>
                    </a:lnTo>
                    <a:lnTo>
                      <a:pt x="4979" y="1672"/>
                    </a:lnTo>
                    <a:lnTo>
                      <a:pt x="4955" y="1672"/>
                    </a:lnTo>
                    <a:lnTo>
                      <a:pt x="4911" y="1694"/>
                    </a:lnTo>
                    <a:lnTo>
                      <a:pt x="4888" y="1694"/>
                    </a:lnTo>
                    <a:lnTo>
                      <a:pt x="4797" y="1718"/>
                    </a:lnTo>
                    <a:lnTo>
                      <a:pt x="4753" y="1740"/>
                    </a:lnTo>
                    <a:lnTo>
                      <a:pt x="4706" y="1740"/>
                    </a:lnTo>
                    <a:lnTo>
                      <a:pt x="4662" y="1785"/>
                    </a:lnTo>
                    <a:lnTo>
                      <a:pt x="4639" y="1807"/>
                    </a:lnTo>
                    <a:lnTo>
                      <a:pt x="4593" y="1829"/>
                    </a:lnTo>
                    <a:lnTo>
                      <a:pt x="4571" y="1853"/>
                    </a:lnTo>
                    <a:lnTo>
                      <a:pt x="4548" y="1853"/>
                    </a:lnTo>
                    <a:lnTo>
                      <a:pt x="4526" y="1875"/>
                    </a:lnTo>
                    <a:lnTo>
                      <a:pt x="4390" y="1966"/>
                    </a:lnTo>
                    <a:lnTo>
                      <a:pt x="4368" y="1988"/>
                    </a:lnTo>
                    <a:lnTo>
                      <a:pt x="4344" y="1988"/>
                    </a:lnTo>
                    <a:lnTo>
                      <a:pt x="4344" y="2011"/>
                    </a:lnTo>
                    <a:lnTo>
                      <a:pt x="4322" y="2011"/>
                    </a:lnTo>
                    <a:lnTo>
                      <a:pt x="4322" y="2033"/>
                    </a:lnTo>
                    <a:lnTo>
                      <a:pt x="4300" y="2033"/>
                    </a:lnTo>
                    <a:lnTo>
                      <a:pt x="4300" y="2055"/>
                    </a:lnTo>
                    <a:lnTo>
                      <a:pt x="4277" y="2078"/>
                    </a:lnTo>
                    <a:lnTo>
                      <a:pt x="4255" y="2102"/>
                    </a:lnTo>
                    <a:lnTo>
                      <a:pt x="4232" y="2146"/>
                    </a:lnTo>
                    <a:lnTo>
                      <a:pt x="4209" y="2191"/>
                    </a:lnTo>
                    <a:lnTo>
                      <a:pt x="4073" y="2439"/>
                    </a:lnTo>
                    <a:lnTo>
                      <a:pt x="4051" y="2485"/>
                    </a:lnTo>
                    <a:lnTo>
                      <a:pt x="4028" y="2508"/>
                    </a:lnTo>
                    <a:lnTo>
                      <a:pt x="4006" y="2576"/>
                    </a:lnTo>
                    <a:lnTo>
                      <a:pt x="3984" y="2576"/>
                    </a:lnTo>
                    <a:lnTo>
                      <a:pt x="3984" y="2598"/>
                    </a:lnTo>
                    <a:lnTo>
                      <a:pt x="3960" y="2621"/>
                    </a:lnTo>
                    <a:lnTo>
                      <a:pt x="3937" y="2621"/>
                    </a:lnTo>
                    <a:lnTo>
                      <a:pt x="3937" y="2643"/>
                    </a:lnTo>
                    <a:lnTo>
                      <a:pt x="3915" y="2643"/>
                    </a:lnTo>
                    <a:lnTo>
                      <a:pt x="3893" y="2643"/>
                    </a:lnTo>
                    <a:lnTo>
                      <a:pt x="3870" y="2643"/>
                    </a:lnTo>
                    <a:lnTo>
                      <a:pt x="3846" y="2665"/>
                    </a:lnTo>
                    <a:lnTo>
                      <a:pt x="3824" y="2665"/>
                    </a:lnTo>
                    <a:lnTo>
                      <a:pt x="3802" y="2665"/>
                    </a:lnTo>
                    <a:lnTo>
                      <a:pt x="3802" y="2687"/>
                    </a:lnTo>
                    <a:lnTo>
                      <a:pt x="3779" y="2687"/>
                    </a:lnTo>
                    <a:lnTo>
                      <a:pt x="3733" y="2711"/>
                    </a:lnTo>
                    <a:lnTo>
                      <a:pt x="3733" y="2734"/>
                    </a:lnTo>
                    <a:lnTo>
                      <a:pt x="3711" y="2734"/>
                    </a:lnTo>
                    <a:lnTo>
                      <a:pt x="3688" y="2756"/>
                    </a:lnTo>
                    <a:lnTo>
                      <a:pt x="3666" y="2756"/>
                    </a:lnTo>
                    <a:lnTo>
                      <a:pt x="3621" y="2778"/>
                    </a:lnTo>
                    <a:lnTo>
                      <a:pt x="3597" y="2778"/>
                    </a:lnTo>
                    <a:lnTo>
                      <a:pt x="3597" y="2800"/>
                    </a:lnTo>
                    <a:lnTo>
                      <a:pt x="3575" y="2800"/>
                    </a:lnTo>
                    <a:lnTo>
                      <a:pt x="3553" y="2824"/>
                    </a:lnTo>
                    <a:lnTo>
                      <a:pt x="3530" y="2824"/>
                    </a:lnTo>
                    <a:lnTo>
                      <a:pt x="3508" y="2847"/>
                    </a:lnTo>
                    <a:lnTo>
                      <a:pt x="3484" y="2847"/>
                    </a:lnTo>
                    <a:lnTo>
                      <a:pt x="3484" y="2869"/>
                    </a:lnTo>
                    <a:lnTo>
                      <a:pt x="3462" y="2869"/>
                    </a:lnTo>
                    <a:lnTo>
                      <a:pt x="3439" y="2869"/>
                    </a:lnTo>
                    <a:lnTo>
                      <a:pt x="3417" y="2891"/>
                    </a:lnTo>
                    <a:lnTo>
                      <a:pt x="3395" y="2891"/>
                    </a:lnTo>
                    <a:lnTo>
                      <a:pt x="3395" y="2913"/>
                    </a:lnTo>
                    <a:lnTo>
                      <a:pt x="3372" y="2913"/>
                    </a:lnTo>
                    <a:lnTo>
                      <a:pt x="3348" y="2936"/>
                    </a:lnTo>
                    <a:lnTo>
                      <a:pt x="3168" y="3027"/>
                    </a:lnTo>
                    <a:lnTo>
                      <a:pt x="3123" y="3095"/>
                    </a:lnTo>
                    <a:lnTo>
                      <a:pt x="3055" y="3186"/>
                    </a:lnTo>
                    <a:lnTo>
                      <a:pt x="2828" y="3546"/>
                    </a:lnTo>
                    <a:lnTo>
                      <a:pt x="2806" y="3523"/>
                    </a:lnTo>
                    <a:lnTo>
                      <a:pt x="2601" y="3614"/>
                    </a:lnTo>
                    <a:lnTo>
                      <a:pt x="2081" y="3840"/>
                    </a:lnTo>
                    <a:lnTo>
                      <a:pt x="1788" y="3975"/>
                    </a:lnTo>
                    <a:lnTo>
                      <a:pt x="1606" y="4066"/>
                    </a:lnTo>
                    <a:lnTo>
                      <a:pt x="1403" y="4133"/>
                    </a:lnTo>
                    <a:lnTo>
                      <a:pt x="387" y="4050"/>
                    </a:lnTo>
                    <a:lnTo>
                      <a:pt x="0" y="3354"/>
                    </a:lnTo>
                    <a:lnTo>
                      <a:pt x="438" y="2715"/>
                    </a:lnTo>
                    <a:lnTo>
                      <a:pt x="814" y="2643"/>
                    </a:lnTo>
                    <a:lnTo>
                      <a:pt x="814" y="2576"/>
                    </a:lnTo>
                    <a:lnTo>
                      <a:pt x="814" y="2281"/>
                    </a:lnTo>
                    <a:lnTo>
                      <a:pt x="814" y="2168"/>
                    </a:lnTo>
                    <a:lnTo>
                      <a:pt x="1697" y="1785"/>
                    </a:lnTo>
                    <a:lnTo>
                      <a:pt x="1765" y="1762"/>
                    </a:lnTo>
                    <a:lnTo>
                      <a:pt x="1765" y="1627"/>
                    </a:lnTo>
                    <a:lnTo>
                      <a:pt x="1765" y="1446"/>
                    </a:lnTo>
                    <a:lnTo>
                      <a:pt x="2081" y="1401"/>
                    </a:lnTo>
                    <a:lnTo>
                      <a:pt x="2150" y="1379"/>
                    </a:lnTo>
                    <a:lnTo>
                      <a:pt x="2376" y="1310"/>
                    </a:lnTo>
                    <a:lnTo>
                      <a:pt x="2399" y="1310"/>
                    </a:lnTo>
                    <a:lnTo>
                      <a:pt x="2466" y="1266"/>
                    </a:lnTo>
                    <a:lnTo>
                      <a:pt x="2512" y="1266"/>
                    </a:lnTo>
                    <a:lnTo>
                      <a:pt x="2534" y="1243"/>
                    </a:lnTo>
                    <a:lnTo>
                      <a:pt x="2737" y="1197"/>
                    </a:lnTo>
                    <a:lnTo>
                      <a:pt x="2761" y="1175"/>
                    </a:lnTo>
                    <a:lnTo>
                      <a:pt x="3235" y="1017"/>
                    </a:lnTo>
                    <a:lnTo>
                      <a:pt x="3348" y="995"/>
                    </a:lnTo>
                    <a:lnTo>
                      <a:pt x="3372" y="971"/>
                    </a:lnTo>
                    <a:lnTo>
                      <a:pt x="3395" y="971"/>
                    </a:lnTo>
                    <a:lnTo>
                      <a:pt x="3417" y="949"/>
                    </a:lnTo>
                    <a:lnTo>
                      <a:pt x="3439" y="949"/>
                    </a:lnTo>
                    <a:lnTo>
                      <a:pt x="3462" y="949"/>
                    </a:lnTo>
                    <a:lnTo>
                      <a:pt x="3484" y="927"/>
                    </a:lnTo>
                    <a:lnTo>
                      <a:pt x="3508" y="927"/>
                    </a:lnTo>
                    <a:lnTo>
                      <a:pt x="3530" y="904"/>
                    </a:lnTo>
                    <a:lnTo>
                      <a:pt x="3553" y="904"/>
                    </a:lnTo>
                    <a:lnTo>
                      <a:pt x="3575" y="882"/>
                    </a:lnTo>
                    <a:lnTo>
                      <a:pt x="3597" y="882"/>
                    </a:lnTo>
                    <a:lnTo>
                      <a:pt x="3621" y="860"/>
                    </a:lnTo>
                    <a:lnTo>
                      <a:pt x="3644" y="860"/>
                    </a:lnTo>
                    <a:lnTo>
                      <a:pt x="3666" y="860"/>
                    </a:lnTo>
                    <a:lnTo>
                      <a:pt x="3711" y="836"/>
                    </a:lnTo>
                    <a:lnTo>
                      <a:pt x="3733" y="814"/>
                    </a:lnTo>
                    <a:lnTo>
                      <a:pt x="3757" y="814"/>
                    </a:lnTo>
                    <a:lnTo>
                      <a:pt x="3802" y="791"/>
                    </a:lnTo>
                    <a:lnTo>
                      <a:pt x="3824" y="769"/>
                    </a:lnTo>
                    <a:lnTo>
                      <a:pt x="3870" y="769"/>
                    </a:lnTo>
                    <a:lnTo>
                      <a:pt x="3915" y="747"/>
                    </a:lnTo>
                    <a:lnTo>
                      <a:pt x="3937" y="723"/>
                    </a:lnTo>
                    <a:lnTo>
                      <a:pt x="3960" y="723"/>
                    </a:lnTo>
                    <a:lnTo>
                      <a:pt x="3984" y="701"/>
                    </a:lnTo>
                    <a:lnTo>
                      <a:pt x="4006" y="701"/>
                    </a:lnTo>
                    <a:lnTo>
                      <a:pt x="4051" y="678"/>
                    </a:lnTo>
                    <a:lnTo>
                      <a:pt x="4073" y="656"/>
                    </a:lnTo>
                    <a:lnTo>
                      <a:pt x="4368" y="498"/>
                    </a:lnTo>
                    <a:lnTo>
                      <a:pt x="4390" y="498"/>
                    </a:lnTo>
                    <a:lnTo>
                      <a:pt x="4435" y="474"/>
                    </a:lnTo>
                    <a:lnTo>
                      <a:pt x="4458" y="452"/>
                    </a:lnTo>
                    <a:lnTo>
                      <a:pt x="4617" y="361"/>
                    </a:lnTo>
                    <a:lnTo>
                      <a:pt x="4639" y="361"/>
                    </a:lnTo>
                    <a:lnTo>
                      <a:pt x="4706" y="317"/>
                    </a:lnTo>
                    <a:lnTo>
                      <a:pt x="4730" y="317"/>
                    </a:lnTo>
                    <a:lnTo>
                      <a:pt x="4775" y="295"/>
                    </a:lnTo>
                    <a:lnTo>
                      <a:pt x="4820" y="272"/>
                    </a:lnTo>
                    <a:lnTo>
                      <a:pt x="4866" y="250"/>
                    </a:lnTo>
                    <a:lnTo>
                      <a:pt x="4888" y="226"/>
                    </a:lnTo>
                    <a:lnTo>
                      <a:pt x="4911" y="226"/>
                    </a:lnTo>
                    <a:lnTo>
                      <a:pt x="4933" y="204"/>
                    </a:lnTo>
                    <a:lnTo>
                      <a:pt x="4955" y="204"/>
                    </a:lnTo>
                    <a:lnTo>
                      <a:pt x="4955" y="181"/>
                    </a:lnTo>
                    <a:lnTo>
                      <a:pt x="5002" y="159"/>
                    </a:lnTo>
                    <a:lnTo>
                      <a:pt x="5046" y="137"/>
                    </a:lnTo>
                    <a:lnTo>
                      <a:pt x="5091" y="113"/>
                    </a:lnTo>
                    <a:lnTo>
                      <a:pt x="5160" y="68"/>
                    </a:lnTo>
                    <a:lnTo>
                      <a:pt x="5204" y="46"/>
                    </a:lnTo>
                    <a:lnTo>
                      <a:pt x="5228" y="24"/>
                    </a:lnTo>
                    <a:lnTo>
                      <a:pt x="5251" y="0"/>
                    </a:lnTo>
                    <a:lnTo>
                      <a:pt x="5251" y="24"/>
                    </a:lnTo>
                    <a:lnTo>
                      <a:pt x="5318" y="91"/>
                    </a:lnTo>
                    <a:lnTo>
                      <a:pt x="5340" y="159"/>
                    </a:lnTo>
                    <a:lnTo>
                      <a:pt x="5364" y="181"/>
                    </a:lnTo>
                    <a:lnTo>
                      <a:pt x="5386" y="204"/>
                    </a:lnTo>
                    <a:lnTo>
                      <a:pt x="5386" y="226"/>
                    </a:lnTo>
                    <a:lnTo>
                      <a:pt x="5364" y="226"/>
                    </a:lnTo>
                    <a:lnTo>
                      <a:pt x="5340" y="250"/>
                    </a:lnTo>
                    <a:lnTo>
                      <a:pt x="5318" y="250"/>
                    </a:lnTo>
                    <a:lnTo>
                      <a:pt x="5318" y="272"/>
                    </a:lnTo>
                    <a:lnTo>
                      <a:pt x="5295" y="295"/>
                    </a:lnTo>
                    <a:lnTo>
                      <a:pt x="5295" y="317"/>
                    </a:lnTo>
                    <a:lnTo>
                      <a:pt x="5318" y="339"/>
                    </a:lnTo>
                    <a:lnTo>
                      <a:pt x="5318" y="385"/>
                    </a:lnTo>
                    <a:lnTo>
                      <a:pt x="5340" y="385"/>
                    </a:lnTo>
                    <a:lnTo>
                      <a:pt x="5340" y="408"/>
                    </a:lnTo>
                    <a:lnTo>
                      <a:pt x="5340" y="430"/>
                    </a:lnTo>
                    <a:lnTo>
                      <a:pt x="5340" y="452"/>
                    </a:lnTo>
                    <a:lnTo>
                      <a:pt x="5364" y="474"/>
                    </a:lnTo>
                    <a:lnTo>
                      <a:pt x="5364" y="498"/>
                    </a:lnTo>
                    <a:lnTo>
                      <a:pt x="5364" y="521"/>
                    </a:lnTo>
                    <a:lnTo>
                      <a:pt x="5364" y="543"/>
                    </a:lnTo>
                    <a:lnTo>
                      <a:pt x="5364" y="565"/>
                    </a:lnTo>
                    <a:lnTo>
                      <a:pt x="5364" y="610"/>
                    </a:lnTo>
                    <a:lnTo>
                      <a:pt x="5364" y="634"/>
                    </a:lnTo>
                    <a:lnTo>
                      <a:pt x="5364" y="656"/>
                    </a:lnTo>
                    <a:lnTo>
                      <a:pt x="5340" y="656"/>
                    </a:lnTo>
                    <a:lnTo>
                      <a:pt x="5295" y="747"/>
                    </a:lnTo>
                    <a:lnTo>
                      <a:pt x="5273" y="769"/>
                    </a:lnTo>
                    <a:lnTo>
                      <a:pt x="5273" y="814"/>
                    </a:lnTo>
                    <a:lnTo>
                      <a:pt x="5273" y="836"/>
                    </a:lnTo>
                    <a:lnTo>
                      <a:pt x="5273" y="860"/>
                    </a:lnTo>
                    <a:lnTo>
                      <a:pt x="5273" y="882"/>
                    </a:lnTo>
                    <a:lnTo>
                      <a:pt x="5318" y="904"/>
                    </a:lnTo>
                    <a:lnTo>
                      <a:pt x="5364" y="904"/>
                    </a:lnTo>
                    <a:lnTo>
                      <a:pt x="5386" y="904"/>
                    </a:lnTo>
                    <a:lnTo>
                      <a:pt x="5409" y="904"/>
                    </a:lnTo>
                    <a:lnTo>
                      <a:pt x="5431" y="927"/>
                    </a:lnTo>
                    <a:lnTo>
                      <a:pt x="5453" y="927"/>
                    </a:lnTo>
                    <a:lnTo>
                      <a:pt x="5477" y="927"/>
                    </a:lnTo>
                    <a:lnTo>
                      <a:pt x="5500" y="927"/>
                    </a:lnTo>
                    <a:lnTo>
                      <a:pt x="5522" y="927"/>
                    </a:lnTo>
                    <a:lnTo>
                      <a:pt x="5567" y="949"/>
                    </a:lnTo>
                    <a:lnTo>
                      <a:pt x="5567" y="971"/>
                    </a:lnTo>
                    <a:lnTo>
                      <a:pt x="5589" y="971"/>
                    </a:lnTo>
                    <a:lnTo>
                      <a:pt x="5589" y="995"/>
                    </a:lnTo>
                    <a:lnTo>
                      <a:pt x="5613" y="995"/>
                    </a:lnTo>
                    <a:close/>
                  </a:path>
                </a:pathLst>
              </a:custGeom>
              <a:noFill/>
              <a:ln w="0" cap="flat">
                <a:solidFill>
                  <a:srgbClr val="000000"/>
                </a:solidFill>
                <a:prstDash val="solid"/>
                <a:round/>
                <a:headEnd/>
                <a:tailEnd/>
              </a:ln>
              <a:extLst>
                <a:ext uri="{909E8E84-426E-40DD-AFC4-6F175D3DCCD1}">
                  <a14:hiddenFill xmlns="" xmlns:a14="http://schemas.microsoft.com/office/drawing/2010/main">
                    <a:solidFill>
                      <a:srgbClr val="FFFFFF"/>
                    </a:solidFill>
                  </a14:hiddenFill>
                </a:ext>
              </a:extLst>
            </p:spPr>
            <p:txBody>
              <a:bodyPr/>
              <a:lstStyle/>
              <a:p>
                <a:endParaRPr lang="ja-JP" altLang="en-US"/>
              </a:p>
            </p:txBody>
          </p:sp>
          <p:sp>
            <p:nvSpPr>
              <p:cNvPr id="9346" name="Freeform 168"/>
              <p:cNvSpPr>
                <a:spLocks noChangeAspect="1"/>
              </p:cNvSpPr>
              <p:nvPr/>
            </p:nvSpPr>
            <p:spPr bwMode="auto">
              <a:xfrm>
                <a:off x="8373" y="11918"/>
                <a:ext cx="2128" cy="2732"/>
              </a:xfrm>
              <a:custGeom>
                <a:avLst/>
                <a:gdLst>
                  <a:gd name="T0" fmla="*/ 2147483647 w 1333"/>
                  <a:gd name="T1" fmla="*/ 2147483647 h 1716"/>
                  <a:gd name="T2" fmla="*/ 2147483647 w 1333"/>
                  <a:gd name="T3" fmla="*/ 2147483647 h 1716"/>
                  <a:gd name="T4" fmla="*/ 2147483647 w 1333"/>
                  <a:gd name="T5" fmla="*/ 2147483647 h 1716"/>
                  <a:gd name="T6" fmla="*/ 2147483647 w 1333"/>
                  <a:gd name="T7" fmla="*/ 2147483647 h 1716"/>
                  <a:gd name="T8" fmla="*/ 2147483647 w 1333"/>
                  <a:gd name="T9" fmla="*/ 2147483647 h 1716"/>
                  <a:gd name="T10" fmla="*/ 2147483647 w 1333"/>
                  <a:gd name="T11" fmla="*/ 2147483647 h 1716"/>
                  <a:gd name="T12" fmla="*/ 2147483647 w 1333"/>
                  <a:gd name="T13" fmla="*/ 2147483647 h 1716"/>
                  <a:gd name="T14" fmla="*/ 2147483647 w 1333"/>
                  <a:gd name="T15" fmla="*/ 2147483647 h 1716"/>
                  <a:gd name="T16" fmla="*/ 2147483647 w 1333"/>
                  <a:gd name="T17" fmla="*/ 2147483647 h 1716"/>
                  <a:gd name="T18" fmla="*/ 2147483647 w 1333"/>
                  <a:gd name="T19" fmla="*/ 2147483647 h 1716"/>
                  <a:gd name="T20" fmla="*/ 2147483647 w 1333"/>
                  <a:gd name="T21" fmla="*/ 2147483647 h 1716"/>
                  <a:gd name="T22" fmla="*/ 2147483647 w 1333"/>
                  <a:gd name="T23" fmla="*/ 2147483647 h 1716"/>
                  <a:gd name="T24" fmla="*/ 2147483647 w 1333"/>
                  <a:gd name="T25" fmla="*/ 2147483647 h 1716"/>
                  <a:gd name="T26" fmla="*/ 2147483647 w 1333"/>
                  <a:gd name="T27" fmla="*/ 2147483647 h 1716"/>
                  <a:gd name="T28" fmla="*/ 2147483647 w 1333"/>
                  <a:gd name="T29" fmla="*/ 2147483647 h 1716"/>
                  <a:gd name="T30" fmla="*/ 2147483647 w 1333"/>
                  <a:gd name="T31" fmla="*/ 2147483647 h 1716"/>
                  <a:gd name="T32" fmla="*/ 2147483647 w 1333"/>
                  <a:gd name="T33" fmla="*/ 2147483647 h 1716"/>
                  <a:gd name="T34" fmla="*/ 2147483647 w 1333"/>
                  <a:gd name="T35" fmla="*/ 2147483647 h 1716"/>
                  <a:gd name="T36" fmla="*/ 2147483647 w 1333"/>
                  <a:gd name="T37" fmla="*/ 2147483647 h 1716"/>
                  <a:gd name="T38" fmla="*/ 2147483647 w 1333"/>
                  <a:gd name="T39" fmla="*/ 2147483647 h 1716"/>
                  <a:gd name="T40" fmla="*/ 2147483647 w 1333"/>
                  <a:gd name="T41" fmla="*/ 2147483647 h 1716"/>
                  <a:gd name="T42" fmla="*/ 2147483647 w 1333"/>
                  <a:gd name="T43" fmla="*/ 2147483647 h 1716"/>
                  <a:gd name="T44" fmla="*/ 2147483647 w 1333"/>
                  <a:gd name="T45" fmla="*/ 2147483647 h 1716"/>
                  <a:gd name="T46" fmla="*/ 2147483647 w 1333"/>
                  <a:gd name="T47" fmla="*/ 2147483647 h 1716"/>
                  <a:gd name="T48" fmla="*/ 2147483647 w 1333"/>
                  <a:gd name="T49" fmla="*/ 2147483647 h 1716"/>
                  <a:gd name="T50" fmla="*/ 2147483647 w 1333"/>
                  <a:gd name="T51" fmla="*/ 2147483647 h 1716"/>
                  <a:gd name="T52" fmla="*/ 2147483647 w 1333"/>
                  <a:gd name="T53" fmla="*/ 2147483647 h 1716"/>
                  <a:gd name="T54" fmla="*/ 2147483647 w 1333"/>
                  <a:gd name="T55" fmla="*/ 2147483647 h 1716"/>
                  <a:gd name="T56" fmla="*/ 2147483647 w 1333"/>
                  <a:gd name="T57" fmla="*/ 2147483647 h 1716"/>
                  <a:gd name="T58" fmla="*/ 2147483647 w 1333"/>
                  <a:gd name="T59" fmla="*/ 2147483647 h 1716"/>
                  <a:gd name="T60" fmla="*/ 2147483647 w 1333"/>
                  <a:gd name="T61" fmla="*/ 2147483647 h 1716"/>
                  <a:gd name="T62" fmla="*/ 2147483647 w 1333"/>
                  <a:gd name="T63" fmla="*/ 2147483647 h 1716"/>
                  <a:gd name="T64" fmla="*/ 2147483647 w 1333"/>
                  <a:gd name="T65" fmla="*/ 2147483647 h 1716"/>
                  <a:gd name="T66" fmla="*/ 2147483647 w 1333"/>
                  <a:gd name="T67" fmla="*/ 2147483647 h 1716"/>
                  <a:gd name="T68" fmla="*/ 2147483647 w 1333"/>
                  <a:gd name="T69" fmla="*/ 2147483647 h 1716"/>
                  <a:gd name="T70" fmla="*/ 2147483647 w 1333"/>
                  <a:gd name="T71" fmla="*/ 2147483647 h 1716"/>
                  <a:gd name="T72" fmla="*/ 2147483647 w 1333"/>
                  <a:gd name="T73" fmla="*/ 2147483647 h 1716"/>
                  <a:gd name="T74" fmla="*/ 2147483647 w 1333"/>
                  <a:gd name="T75" fmla="*/ 2147483647 h 1716"/>
                  <a:gd name="T76" fmla="*/ 2147483647 w 1333"/>
                  <a:gd name="T77" fmla="*/ 2147483647 h 1716"/>
                  <a:gd name="T78" fmla="*/ 2147483647 w 1333"/>
                  <a:gd name="T79" fmla="*/ 2147483647 h 1716"/>
                  <a:gd name="T80" fmla="*/ 2147483647 w 1333"/>
                  <a:gd name="T81" fmla="*/ 2147483647 h 1716"/>
                  <a:gd name="T82" fmla="*/ 2147483647 w 1333"/>
                  <a:gd name="T83" fmla="*/ 2147483647 h 1716"/>
                  <a:gd name="T84" fmla="*/ 2147483647 w 1333"/>
                  <a:gd name="T85" fmla="*/ 2147483647 h 1716"/>
                  <a:gd name="T86" fmla="*/ 2147483647 w 1333"/>
                  <a:gd name="T87" fmla="*/ 2147483647 h 1716"/>
                  <a:gd name="T88" fmla="*/ 2147483647 w 1333"/>
                  <a:gd name="T89" fmla="*/ 2147483647 h 1716"/>
                  <a:gd name="T90" fmla="*/ 2147483647 w 1333"/>
                  <a:gd name="T91" fmla="*/ 2147483647 h 1716"/>
                  <a:gd name="T92" fmla="*/ 2147483647 w 1333"/>
                  <a:gd name="T93" fmla="*/ 2147483647 h 1716"/>
                  <a:gd name="T94" fmla="*/ 2147483647 w 1333"/>
                  <a:gd name="T95" fmla="*/ 2147483647 h 1716"/>
                  <a:gd name="T96" fmla="*/ 2147483647 w 1333"/>
                  <a:gd name="T97" fmla="*/ 2147483647 h 1716"/>
                  <a:gd name="T98" fmla="*/ 2147483647 w 1333"/>
                  <a:gd name="T99" fmla="*/ 2147483647 h 1716"/>
                  <a:gd name="T100" fmla="*/ 2147483647 w 1333"/>
                  <a:gd name="T101" fmla="*/ 2147483647 h 1716"/>
                  <a:gd name="T102" fmla="*/ 2147483647 w 1333"/>
                  <a:gd name="T103" fmla="*/ 2147483647 h 1716"/>
                  <a:gd name="T104" fmla="*/ 2147483647 w 1333"/>
                  <a:gd name="T105" fmla="*/ 2147483647 h 1716"/>
                  <a:gd name="T106" fmla="*/ 2147483647 w 1333"/>
                  <a:gd name="T107" fmla="*/ 2147483647 h 1716"/>
                  <a:gd name="T108" fmla="*/ 2147483647 w 1333"/>
                  <a:gd name="T109" fmla="*/ 2147483647 h 1716"/>
                  <a:gd name="T110" fmla="*/ 2147483647 w 1333"/>
                  <a:gd name="T111" fmla="*/ 2147483647 h 1716"/>
                  <a:gd name="T112" fmla="*/ 2147483647 w 1333"/>
                  <a:gd name="T113" fmla="*/ 2147483647 h 1716"/>
                  <a:gd name="T114" fmla="*/ 2147483647 w 1333"/>
                  <a:gd name="T115" fmla="*/ 2147483647 h 171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333"/>
                  <a:gd name="T175" fmla="*/ 0 h 1716"/>
                  <a:gd name="T176" fmla="*/ 1333 w 1333"/>
                  <a:gd name="T177" fmla="*/ 1716 h 171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333" h="1716">
                    <a:moveTo>
                      <a:pt x="411" y="14"/>
                    </a:moveTo>
                    <a:lnTo>
                      <a:pt x="411" y="14"/>
                    </a:lnTo>
                    <a:lnTo>
                      <a:pt x="426" y="14"/>
                    </a:lnTo>
                    <a:lnTo>
                      <a:pt x="440" y="14"/>
                    </a:lnTo>
                    <a:lnTo>
                      <a:pt x="454" y="14"/>
                    </a:lnTo>
                    <a:lnTo>
                      <a:pt x="468" y="14"/>
                    </a:lnTo>
                    <a:lnTo>
                      <a:pt x="482" y="14"/>
                    </a:lnTo>
                    <a:lnTo>
                      <a:pt x="525" y="28"/>
                    </a:lnTo>
                    <a:lnTo>
                      <a:pt x="553" y="42"/>
                    </a:lnTo>
                    <a:lnTo>
                      <a:pt x="582" y="56"/>
                    </a:lnTo>
                    <a:lnTo>
                      <a:pt x="596" y="56"/>
                    </a:lnTo>
                    <a:lnTo>
                      <a:pt x="610" y="71"/>
                    </a:lnTo>
                    <a:lnTo>
                      <a:pt x="638" y="71"/>
                    </a:lnTo>
                    <a:lnTo>
                      <a:pt x="667" y="85"/>
                    </a:lnTo>
                    <a:lnTo>
                      <a:pt x="695" y="99"/>
                    </a:lnTo>
                    <a:lnTo>
                      <a:pt x="723" y="113"/>
                    </a:lnTo>
                    <a:lnTo>
                      <a:pt x="738" y="113"/>
                    </a:lnTo>
                    <a:lnTo>
                      <a:pt x="752" y="113"/>
                    </a:lnTo>
                    <a:lnTo>
                      <a:pt x="766" y="113"/>
                    </a:lnTo>
                    <a:lnTo>
                      <a:pt x="794" y="113"/>
                    </a:lnTo>
                    <a:lnTo>
                      <a:pt x="794" y="142"/>
                    </a:lnTo>
                    <a:lnTo>
                      <a:pt x="794" y="156"/>
                    </a:lnTo>
                    <a:lnTo>
                      <a:pt x="780" y="170"/>
                    </a:lnTo>
                    <a:lnTo>
                      <a:pt x="780" y="198"/>
                    </a:lnTo>
                    <a:lnTo>
                      <a:pt x="780" y="212"/>
                    </a:lnTo>
                    <a:lnTo>
                      <a:pt x="780" y="227"/>
                    </a:lnTo>
                    <a:lnTo>
                      <a:pt x="780" y="241"/>
                    </a:lnTo>
                    <a:lnTo>
                      <a:pt x="780" y="255"/>
                    </a:lnTo>
                    <a:lnTo>
                      <a:pt x="780" y="269"/>
                    </a:lnTo>
                    <a:lnTo>
                      <a:pt x="780" y="283"/>
                    </a:lnTo>
                    <a:lnTo>
                      <a:pt x="766" y="298"/>
                    </a:lnTo>
                    <a:lnTo>
                      <a:pt x="780" y="312"/>
                    </a:lnTo>
                    <a:lnTo>
                      <a:pt x="780" y="326"/>
                    </a:lnTo>
                    <a:lnTo>
                      <a:pt x="780" y="340"/>
                    </a:lnTo>
                    <a:lnTo>
                      <a:pt x="780" y="354"/>
                    </a:lnTo>
                    <a:lnTo>
                      <a:pt x="809" y="354"/>
                    </a:lnTo>
                    <a:lnTo>
                      <a:pt x="823" y="354"/>
                    </a:lnTo>
                    <a:lnTo>
                      <a:pt x="837" y="354"/>
                    </a:lnTo>
                    <a:lnTo>
                      <a:pt x="851" y="368"/>
                    </a:lnTo>
                    <a:lnTo>
                      <a:pt x="879" y="368"/>
                    </a:lnTo>
                    <a:lnTo>
                      <a:pt x="908" y="368"/>
                    </a:lnTo>
                    <a:lnTo>
                      <a:pt x="922" y="368"/>
                    </a:lnTo>
                    <a:lnTo>
                      <a:pt x="950" y="368"/>
                    </a:lnTo>
                    <a:lnTo>
                      <a:pt x="993" y="383"/>
                    </a:lnTo>
                    <a:lnTo>
                      <a:pt x="1007" y="383"/>
                    </a:lnTo>
                    <a:lnTo>
                      <a:pt x="1050" y="383"/>
                    </a:lnTo>
                    <a:lnTo>
                      <a:pt x="1035" y="411"/>
                    </a:lnTo>
                    <a:lnTo>
                      <a:pt x="1021" y="439"/>
                    </a:lnTo>
                    <a:lnTo>
                      <a:pt x="1007" y="468"/>
                    </a:lnTo>
                    <a:lnTo>
                      <a:pt x="993" y="496"/>
                    </a:lnTo>
                    <a:lnTo>
                      <a:pt x="993" y="510"/>
                    </a:lnTo>
                    <a:lnTo>
                      <a:pt x="979" y="510"/>
                    </a:lnTo>
                    <a:lnTo>
                      <a:pt x="993" y="510"/>
                    </a:lnTo>
                    <a:lnTo>
                      <a:pt x="993" y="524"/>
                    </a:lnTo>
                    <a:lnTo>
                      <a:pt x="979" y="539"/>
                    </a:lnTo>
                    <a:lnTo>
                      <a:pt x="979" y="581"/>
                    </a:lnTo>
                    <a:lnTo>
                      <a:pt x="979" y="624"/>
                    </a:lnTo>
                    <a:lnTo>
                      <a:pt x="979" y="652"/>
                    </a:lnTo>
                    <a:lnTo>
                      <a:pt x="965" y="681"/>
                    </a:lnTo>
                    <a:lnTo>
                      <a:pt x="965" y="695"/>
                    </a:lnTo>
                    <a:lnTo>
                      <a:pt x="1007" y="695"/>
                    </a:lnTo>
                    <a:lnTo>
                      <a:pt x="1050" y="695"/>
                    </a:lnTo>
                    <a:lnTo>
                      <a:pt x="1078" y="695"/>
                    </a:lnTo>
                    <a:lnTo>
                      <a:pt x="1106" y="695"/>
                    </a:lnTo>
                    <a:lnTo>
                      <a:pt x="1135" y="695"/>
                    </a:lnTo>
                    <a:lnTo>
                      <a:pt x="1149" y="695"/>
                    </a:lnTo>
                    <a:lnTo>
                      <a:pt x="1163" y="695"/>
                    </a:lnTo>
                    <a:lnTo>
                      <a:pt x="1206" y="695"/>
                    </a:lnTo>
                    <a:lnTo>
                      <a:pt x="1220" y="695"/>
                    </a:lnTo>
                    <a:lnTo>
                      <a:pt x="1248" y="695"/>
                    </a:lnTo>
                    <a:lnTo>
                      <a:pt x="1277" y="695"/>
                    </a:lnTo>
                    <a:lnTo>
                      <a:pt x="1319" y="695"/>
                    </a:lnTo>
                    <a:lnTo>
                      <a:pt x="1333" y="695"/>
                    </a:lnTo>
                    <a:lnTo>
                      <a:pt x="1333" y="723"/>
                    </a:lnTo>
                    <a:lnTo>
                      <a:pt x="1319" y="723"/>
                    </a:lnTo>
                    <a:lnTo>
                      <a:pt x="1305" y="723"/>
                    </a:lnTo>
                    <a:lnTo>
                      <a:pt x="1305" y="737"/>
                    </a:lnTo>
                    <a:lnTo>
                      <a:pt x="1305" y="751"/>
                    </a:lnTo>
                    <a:lnTo>
                      <a:pt x="1305" y="766"/>
                    </a:lnTo>
                    <a:lnTo>
                      <a:pt x="1305" y="780"/>
                    </a:lnTo>
                    <a:lnTo>
                      <a:pt x="1305" y="794"/>
                    </a:lnTo>
                    <a:lnTo>
                      <a:pt x="1305" y="808"/>
                    </a:lnTo>
                    <a:lnTo>
                      <a:pt x="1305" y="822"/>
                    </a:lnTo>
                    <a:lnTo>
                      <a:pt x="1305" y="837"/>
                    </a:lnTo>
                    <a:lnTo>
                      <a:pt x="1305" y="851"/>
                    </a:lnTo>
                    <a:lnTo>
                      <a:pt x="1305" y="865"/>
                    </a:lnTo>
                    <a:lnTo>
                      <a:pt x="1305" y="879"/>
                    </a:lnTo>
                    <a:lnTo>
                      <a:pt x="1305" y="893"/>
                    </a:lnTo>
                    <a:lnTo>
                      <a:pt x="1305" y="907"/>
                    </a:lnTo>
                    <a:lnTo>
                      <a:pt x="1305" y="922"/>
                    </a:lnTo>
                    <a:lnTo>
                      <a:pt x="1291" y="922"/>
                    </a:lnTo>
                    <a:lnTo>
                      <a:pt x="1291" y="950"/>
                    </a:lnTo>
                    <a:lnTo>
                      <a:pt x="1291" y="964"/>
                    </a:lnTo>
                    <a:lnTo>
                      <a:pt x="1291" y="978"/>
                    </a:lnTo>
                    <a:lnTo>
                      <a:pt x="1291" y="993"/>
                    </a:lnTo>
                    <a:lnTo>
                      <a:pt x="1291" y="1007"/>
                    </a:lnTo>
                    <a:lnTo>
                      <a:pt x="1291" y="1021"/>
                    </a:lnTo>
                    <a:lnTo>
                      <a:pt x="1291" y="1035"/>
                    </a:lnTo>
                    <a:lnTo>
                      <a:pt x="1291" y="1049"/>
                    </a:lnTo>
                    <a:lnTo>
                      <a:pt x="1305" y="1049"/>
                    </a:lnTo>
                    <a:lnTo>
                      <a:pt x="1305" y="1064"/>
                    </a:lnTo>
                    <a:lnTo>
                      <a:pt x="1305" y="1078"/>
                    </a:lnTo>
                    <a:lnTo>
                      <a:pt x="1305" y="1092"/>
                    </a:lnTo>
                    <a:lnTo>
                      <a:pt x="1291" y="1092"/>
                    </a:lnTo>
                    <a:lnTo>
                      <a:pt x="1291" y="1106"/>
                    </a:lnTo>
                    <a:lnTo>
                      <a:pt x="1291" y="1120"/>
                    </a:lnTo>
                    <a:lnTo>
                      <a:pt x="1305" y="1120"/>
                    </a:lnTo>
                    <a:lnTo>
                      <a:pt x="1305" y="1149"/>
                    </a:lnTo>
                    <a:lnTo>
                      <a:pt x="1305" y="1163"/>
                    </a:lnTo>
                    <a:lnTo>
                      <a:pt x="1305" y="1177"/>
                    </a:lnTo>
                    <a:lnTo>
                      <a:pt x="1291" y="1177"/>
                    </a:lnTo>
                    <a:lnTo>
                      <a:pt x="1291" y="1191"/>
                    </a:lnTo>
                    <a:lnTo>
                      <a:pt x="1291" y="1205"/>
                    </a:lnTo>
                    <a:lnTo>
                      <a:pt x="1291" y="1220"/>
                    </a:lnTo>
                    <a:lnTo>
                      <a:pt x="1291" y="1234"/>
                    </a:lnTo>
                    <a:lnTo>
                      <a:pt x="1305" y="1234"/>
                    </a:lnTo>
                    <a:lnTo>
                      <a:pt x="1291" y="1234"/>
                    </a:lnTo>
                    <a:lnTo>
                      <a:pt x="1305" y="1234"/>
                    </a:lnTo>
                    <a:lnTo>
                      <a:pt x="1291" y="1248"/>
                    </a:lnTo>
                    <a:lnTo>
                      <a:pt x="1291" y="1262"/>
                    </a:lnTo>
                    <a:lnTo>
                      <a:pt x="1291" y="1276"/>
                    </a:lnTo>
                    <a:lnTo>
                      <a:pt x="1291" y="1290"/>
                    </a:lnTo>
                    <a:lnTo>
                      <a:pt x="1291" y="1305"/>
                    </a:lnTo>
                    <a:lnTo>
                      <a:pt x="1291" y="1319"/>
                    </a:lnTo>
                    <a:lnTo>
                      <a:pt x="1305" y="1333"/>
                    </a:lnTo>
                    <a:lnTo>
                      <a:pt x="1291" y="1347"/>
                    </a:lnTo>
                    <a:lnTo>
                      <a:pt x="1277" y="1347"/>
                    </a:lnTo>
                    <a:lnTo>
                      <a:pt x="1277" y="1361"/>
                    </a:lnTo>
                    <a:lnTo>
                      <a:pt x="1262" y="1361"/>
                    </a:lnTo>
                    <a:lnTo>
                      <a:pt x="1248" y="1361"/>
                    </a:lnTo>
                    <a:lnTo>
                      <a:pt x="1234" y="1376"/>
                    </a:lnTo>
                    <a:lnTo>
                      <a:pt x="1220" y="1376"/>
                    </a:lnTo>
                    <a:lnTo>
                      <a:pt x="1206" y="1390"/>
                    </a:lnTo>
                    <a:lnTo>
                      <a:pt x="1191" y="1390"/>
                    </a:lnTo>
                    <a:lnTo>
                      <a:pt x="1177" y="1404"/>
                    </a:lnTo>
                    <a:lnTo>
                      <a:pt x="1149" y="1404"/>
                    </a:lnTo>
                    <a:lnTo>
                      <a:pt x="1149" y="1418"/>
                    </a:lnTo>
                    <a:lnTo>
                      <a:pt x="1135" y="1418"/>
                    </a:lnTo>
                    <a:lnTo>
                      <a:pt x="1121" y="1418"/>
                    </a:lnTo>
                    <a:lnTo>
                      <a:pt x="1121" y="1432"/>
                    </a:lnTo>
                    <a:lnTo>
                      <a:pt x="1106" y="1432"/>
                    </a:lnTo>
                    <a:lnTo>
                      <a:pt x="1078" y="1461"/>
                    </a:lnTo>
                    <a:lnTo>
                      <a:pt x="1078" y="1475"/>
                    </a:lnTo>
                    <a:lnTo>
                      <a:pt x="1064" y="1475"/>
                    </a:lnTo>
                    <a:lnTo>
                      <a:pt x="1050" y="1489"/>
                    </a:lnTo>
                    <a:lnTo>
                      <a:pt x="1021" y="1503"/>
                    </a:lnTo>
                    <a:lnTo>
                      <a:pt x="1007" y="1503"/>
                    </a:lnTo>
                    <a:lnTo>
                      <a:pt x="993" y="1517"/>
                    </a:lnTo>
                    <a:lnTo>
                      <a:pt x="979" y="1517"/>
                    </a:lnTo>
                    <a:lnTo>
                      <a:pt x="965" y="1532"/>
                    </a:lnTo>
                    <a:lnTo>
                      <a:pt x="950" y="1532"/>
                    </a:lnTo>
                    <a:lnTo>
                      <a:pt x="936" y="1546"/>
                    </a:lnTo>
                    <a:lnTo>
                      <a:pt x="922" y="1560"/>
                    </a:lnTo>
                    <a:lnTo>
                      <a:pt x="908" y="1560"/>
                    </a:lnTo>
                    <a:lnTo>
                      <a:pt x="894" y="1574"/>
                    </a:lnTo>
                    <a:lnTo>
                      <a:pt x="865" y="1574"/>
                    </a:lnTo>
                    <a:lnTo>
                      <a:pt x="851" y="1588"/>
                    </a:lnTo>
                    <a:lnTo>
                      <a:pt x="823" y="1603"/>
                    </a:lnTo>
                    <a:lnTo>
                      <a:pt x="809" y="1617"/>
                    </a:lnTo>
                    <a:lnTo>
                      <a:pt x="780" y="1631"/>
                    </a:lnTo>
                    <a:lnTo>
                      <a:pt x="766" y="1631"/>
                    </a:lnTo>
                    <a:lnTo>
                      <a:pt x="752" y="1645"/>
                    </a:lnTo>
                    <a:lnTo>
                      <a:pt x="738" y="1659"/>
                    </a:lnTo>
                    <a:lnTo>
                      <a:pt x="723" y="1659"/>
                    </a:lnTo>
                    <a:lnTo>
                      <a:pt x="709" y="1673"/>
                    </a:lnTo>
                    <a:lnTo>
                      <a:pt x="681" y="1688"/>
                    </a:lnTo>
                    <a:lnTo>
                      <a:pt x="667" y="1688"/>
                    </a:lnTo>
                    <a:lnTo>
                      <a:pt x="653" y="1688"/>
                    </a:lnTo>
                    <a:lnTo>
                      <a:pt x="638" y="1702"/>
                    </a:lnTo>
                    <a:lnTo>
                      <a:pt x="624" y="1702"/>
                    </a:lnTo>
                    <a:lnTo>
                      <a:pt x="610" y="1702"/>
                    </a:lnTo>
                    <a:lnTo>
                      <a:pt x="596" y="1702"/>
                    </a:lnTo>
                    <a:lnTo>
                      <a:pt x="582" y="1702"/>
                    </a:lnTo>
                    <a:lnTo>
                      <a:pt x="567" y="1716"/>
                    </a:lnTo>
                    <a:lnTo>
                      <a:pt x="553" y="1716"/>
                    </a:lnTo>
                    <a:lnTo>
                      <a:pt x="553" y="1702"/>
                    </a:lnTo>
                    <a:lnTo>
                      <a:pt x="539" y="1702"/>
                    </a:lnTo>
                    <a:lnTo>
                      <a:pt x="525" y="1702"/>
                    </a:lnTo>
                    <a:lnTo>
                      <a:pt x="525" y="1688"/>
                    </a:lnTo>
                    <a:lnTo>
                      <a:pt x="511" y="1688"/>
                    </a:lnTo>
                    <a:lnTo>
                      <a:pt x="497" y="1688"/>
                    </a:lnTo>
                    <a:lnTo>
                      <a:pt x="482" y="1673"/>
                    </a:lnTo>
                    <a:lnTo>
                      <a:pt x="468" y="1659"/>
                    </a:lnTo>
                    <a:lnTo>
                      <a:pt x="454" y="1659"/>
                    </a:lnTo>
                    <a:lnTo>
                      <a:pt x="454" y="1645"/>
                    </a:lnTo>
                    <a:lnTo>
                      <a:pt x="440" y="1631"/>
                    </a:lnTo>
                    <a:lnTo>
                      <a:pt x="440" y="1617"/>
                    </a:lnTo>
                    <a:lnTo>
                      <a:pt x="440" y="1603"/>
                    </a:lnTo>
                    <a:lnTo>
                      <a:pt x="440" y="1588"/>
                    </a:lnTo>
                    <a:lnTo>
                      <a:pt x="426" y="1588"/>
                    </a:lnTo>
                    <a:lnTo>
                      <a:pt x="426" y="1574"/>
                    </a:lnTo>
                    <a:lnTo>
                      <a:pt x="426" y="1560"/>
                    </a:lnTo>
                    <a:lnTo>
                      <a:pt x="426" y="1546"/>
                    </a:lnTo>
                    <a:lnTo>
                      <a:pt x="411" y="1532"/>
                    </a:lnTo>
                    <a:lnTo>
                      <a:pt x="411" y="1517"/>
                    </a:lnTo>
                    <a:lnTo>
                      <a:pt x="411" y="1503"/>
                    </a:lnTo>
                    <a:lnTo>
                      <a:pt x="397" y="1489"/>
                    </a:lnTo>
                    <a:lnTo>
                      <a:pt x="397" y="1475"/>
                    </a:lnTo>
                    <a:lnTo>
                      <a:pt x="383" y="1461"/>
                    </a:lnTo>
                    <a:lnTo>
                      <a:pt x="383" y="1446"/>
                    </a:lnTo>
                    <a:lnTo>
                      <a:pt x="369" y="1446"/>
                    </a:lnTo>
                    <a:lnTo>
                      <a:pt x="369" y="1432"/>
                    </a:lnTo>
                    <a:lnTo>
                      <a:pt x="369" y="1418"/>
                    </a:lnTo>
                    <a:lnTo>
                      <a:pt x="355" y="1418"/>
                    </a:lnTo>
                    <a:lnTo>
                      <a:pt x="355" y="1404"/>
                    </a:lnTo>
                    <a:lnTo>
                      <a:pt x="341" y="1390"/>
                    </a:lnTo>
                    <a:lnTo>
                      <a:pt x="341" y="1376"/>
                    </a:lnTo>
                    <a:lnTo>
                      <a:pt x="326" y="1376"/>
                    </a:lnTo>
                    <a:lnTo>
                      <a:pt x="326" y="1361"/>
                    </a:lnTo>
                    <a:lnTo>
                      <a:pt x="312" y="1361"/>
                    </a:lnTo>
                    <a:lnTo>
                      <a:pt x="298" y="1347"/>
                    </a:lnTo>
                    <a:lnTo>
                      <a:pt x="284" y="1347"/>
                    </a:lnTo>
                    <a:lnTo>
                      <a:pt x="284" y="1333"/>
                    </a:lnTo>
                    <a:lnTo>
                      <a:pt x="270" y="1333"/>
                    </a:lnTo>
                    <a:lnTo>
                      <a:pt x="255" y="1333"/>
                    </a:lnTo>
                    <a:lnTo>
                      <a:pt x="241" y="1333"/>
                    </a:lnTo>
                    <a:lnTo>
                      <a:pt x="241" y="1319"/>
                    </a:lnTo>
                    <a:lnTo>
                      <a:pt x="227" y="1319"/>
                    </a:lnTo>
                    <a:lnTo>
                      <a:pt x="199" y="1319"/>
                    </a:lnTo>
                    <a:lnTo>
                      <a:pt x="128" y="1305"/>
                    </a:lnTo>
                    <a:lnTo>
                      <a:pt x="114" y="1305"/>
                    </a:lnTo>
                    <a:lnTo>
                      <a:pt x="99" y="1290"/>
                    </a:lnTo>
                    <a:lnTo>
                      <a:pt x="71" y="1290"/>
                    </a:lnTo>
                    <a:lnTo>
                      <a:pt x="43" y="1276"/>
                    </a:lnTo>
                    <a:lnTo>
                      <a:pt x="29" y="1276"/>
                    </a:lnTo>
                    <a:lnTo>
                      <a:pt x="14" y="1276"/>
                    </a:lnTo>
                    <a:lnTo>
                      <a:pt x="0" y="1276"/>
                    </a:lnTo>
                    <a:lnTo>
                      <a:pt x="14" y="1248"/>
                    </a:lnTo>
                    <a:lnTo>
                      <a:pt x="14" y="1234"/>
                    </a:lnTo>
                    <a:lnTo>
                      <a:pt x="29" y="1205"/>
                    </a:lnTo>
                    <a:lnTo>
                      <a:pt x="29" y="1191"/>
                    </a:lnTo>
                    <a:lnTo>
                      <a:pt x="43" y="1163"/>
                    </a:lnTo>
                    <a:lnTo>
                      <a:pt x="57" y="1106"/>
                    </a:lnTo>
                    <a:lnTo>
                      <a:pt x="57" y="1092"/>
                    </a:lnTo>
                    <a:lnTo>
                      <a:pt x="57" y="1078"/>
                    </a:lnTo>
                    <a:lnTo>
                      <a:pt x="57" y="1064"/>
                    </a:lnTo>
                    <a:lnTo>
                      <a:pt x="71" y="1035"/>
                    </a:lnTo>
                    <a:lnTo>
                      <a:pt x="85" y="950"/>
                    </a:lnTo>
                    <a:lnTo>
                      <a:pt x="85" y="936"/>
                    </a:lnTo>
                    <a:lnTo>
                      <a:pt x="99" y="893"/>
                    </a:lnTo>
                    <a:lnTo>
                      <a:pt x="99" y="879"/>
                    </a:lnTo>
                    <a:lnTo>
                      <a:pt x="114" y="851"/>
                    </a:lnTo>
                    <a:lnTo>
                      <a:pt x="114" y="822"/>
                    </a:lnTo>
                    <a:lnTo>
                      <a:pt x="114" y="808"/>
                    </a:lnTo>
                    <a:lnTo>
                      <a:pt x="128" y="766"/>
                    </a:lnTo>
                    <a:lnTo>
                      <a:pt x="128" y="751"/>
                    </a:lnTo>
                    <a:lnTo>
                      <a:pt x="142" y="709"/>
                    </a:lnTo>
                    <a:lnTo>
                      <a:pt x="142" y="695"/>
                    </a:lnTo>
                    <a:lnTo>
                      <a:pt x="142" y="681"/>
                    </a:lnTo>
                    <a:lnTo>
                      <a:pt x="142" y="666"/>
                    </a:lnTo>
                    <a:lnTo>
                      <a:pt x="156" y="666"/>
                    </a:lnTo>
                    <a:lnTo>
                      <a:pt x="156" y="652"/>
                    </a:lnTo>
                    <a:lnTo>
                      <a:pt x="142" y="652"/>
                    </a:lnTo>
                    <a:lnTo>
                      <a:pt x="128" y="652"/>
                    </a:lnTo>
                    <a:lnTo>
                      <a:pt x="128" y="638"/>
                    </a:lnTo>
                    <a:lnTo>
                      <a:pt x="114" y="638"/>
                    </a:lnTo>
                    <a:lnTo>
                      <a:pt x="99" y="638"/>
                    </a:lnTo>
                    <a:lnTo>
                      <a:pt x="99" y="624"/>
                    </a:lnTo>
                    <a:lnTo>
                      <a:pt x="85" y="624"/>
                    </a:lnTo>
                    <a:lnTo>
                      <a:pt x="99" y="610"/>
                    </a:lnTo>
                    <a:lnTo>
                      <a:pt x="99" y="595"/>
                    </a:lnTo>
                    <a:lnTo>
                      <a:pt x="99" y="581"/>
                    </a:lnTo>
                    <a:lnTo>
                      <a:pt x="99" y="567"/>
                    </a:lnTo>
                    <a:lnTo>
                      <a:pt x="99" y="553"/>
                    </a:lnTo>
                    <a:lnTo>
                      <a:pt x="114" y="539"/>
                    </a:lnTo>
                    <a:lnTo>
                      <a:pt x="114" y="524"/>
                    </a:lnTo>
                    <a:lnTo>
                      <a:pt x="114" y="510"/>
                    </a:lnTo>
                    <a:lnTo>
                      <a:pt x="114" y="496"/>
                    </a:lnTo>
                    <a:lnTo>
                      <a:pt x="128" y="482"/>
                    </a:lnTo>
                    <a:lnTo>
                      <a:pt x="128" y="468"/>
                    </a:lnTo>
                    <a:lnTo>
                      <a:pt x="128" y="454"/>
                    </a:lnTo>
                    <a:lnTo>
                      <a:pt x="128" y="439"/>
                    </a:lnTo>
                    <a:lnTo>
                      <a:pt x="142" y="439"/>
                    </a:lnTo>
                    <a:lnTo>
                      <a:pt x="142" y="425"/>
                    </a:lnTo>
                    <a:lnTo>
                      <a:pt x="142" y="411"/>
                    </a:lnTo>
                    <a:lnTo>
                      <a:pt x="142" y="397"/>
                    </a:lnTo>
                    <a:lnTo>
                      <a:pt x="142" y="383"/>
                    </a:lnTo>
                    <a:lnTo>
                      <a:pt x="156" y="368"/>
                    </a:lnTo>
                    <a:lnTo>
                      <a:pt x="156" y="354"/>
                    </a:lnTo>
                    <a:lnTo>
                      <a:pt x="156" y="340"/>
                    </a:lnTo>
                    <a:lnTo>
                      <a:pt x="156" y="326"/>
                    </a:lnTo>
                    <a:lnTo>
                      <a:pt x="156" y="312"/>
                    </a:lnTo>
                    <a:lnTo>
                      <a:pt x="170" y="312"/>
                    </a:lnTo>
                    <a:lnTo>
                      <a:pt x="170" y="298"/>
                    </a:lnTo>
                    <a:lnTo>
                      <a:pt x="170" y="283"/>
                    </a:lnTo>
                    <a:lnTo>
                      <a:pt x="170" y="269"/>
                    </a:lnTo>
                    <a:lnTo>
                      <a:pt x="170" y="255"/>
                    </a:lnTo>
                    <a:lnTo>
                      <a:pt x="185" y="241"/>
                    </a:lnTo>
                    <a:lnTo>
                      <a:pt x="185" y="227"/>
                    </a:lnTo>
                    <a:lnTo>
                      <a:pt x="185" y="198"/>
                    </a:lnTo>
                    <a:lnTo>
                      <a:pt x="199" y="170"/>
                    </a:lnTo>
                    <a:lnTo>
                      <a:pt x="199" y="156"/>
                    </a:lnTo>
                    <a:lnTo>
                      <a:pt x="199" y="142"/>
                    </a:lnTo>
                    <a:lnTo>
                      <a:pt x="199" y="127"/>
                    </a:lnTo>
                    <a:lnTo>
                      <a:pt x="199" y="113"/>
                    </a:lnTo>
                    <a:lnTo>
                      <a:pt x="213" y="113"/>
                    </a:lnTo>
                    <a:lnTo>
                      <a:pt x="213" y="99"/>
                    </a:lnTo>
                    <a:lnTo>
                      <a:pt x="213" y="85"/>
                    </a:lnTo>
                    <a:lnTo>
                      <a:pt x="213" y="71"/>
                    </a:lnTo>
                    <a:lnTo>
                      <a:pt x="227" y="71"/>
                    </a:lnTo>
                    <a:lnTo>
                      <a:pt x="270" y="71"/>
                    </a:lnTo>
                    <a:lnTo>
                      <a:pt x="298" y="71"/>
                    </a:lnTo>
                    <a:lnTo>
                      <a:pt x="312" y="71"/>
                    </a:lnTo>
                    <a:lnTo>
                      <a:pt x="312" y="56"/>
                    </a:lnTo>
                    <a:lnTo>
                      <a:pt x="326" y="71"/>
                    </a:lnTo>
                    <a:lnTo>
                      <a:pt x="341" y="71"/>
                    </a:lnTo>
                    <a:lnTo>
                      <a:pt x="341" y="56"/>
                    </a:lnTo>
                    <a:lnTo>
                      <a:pt x="383" y="28"/>
                    </a:lnTo>
                    <a:lnTo>
                      <a:pt x="411" y="0"/>
                    </a:lnTo>
                    <a:lnTo>
                      <a:pt x="411" y="14"/>
                    </a:lnTo>
                    <a:close/>
                  </a:path>
                </a:pathLst>
              </a:custGeom>
              <a:noFill/>
              <a:ln w="0" cap="flat">
                <a:solidFill>
                  <a:srgbClr val="000000"/>
                </a:solidFill>
                <a:prstDash val="solid"/>
                <a:round/>
                <a:headEnd/>
                <a:tailEnd/>
              </a:ln>
              <a:extLst>
                <a:ext uri="{909E8E84-426E-40DD-AFC4-6F175D3DCCD1}">
                  <a14:hiddenFill xmlns="" xmlns:a14="http://schemas.microsoft.com/office/drawing/2010/main">
                    <a:solidFill>
                      <a:srgbClr val="FFFFFF"/>
                    </a:solidFill>
                  </a14:hiddenFill>
                </a:ext>
              </a:extLst>
            </p:spPr>
            <p:txBody>
              <a:bodyPr/>
              <a:lstStyle/>
              <a:p>
                <a:endParaRPr lang="ja-JP" altLang="en-US"/>
              </a:p>
            </p:txBody>
          </p:sp>
          <p:sp>
            <p:nvSpPr>
              <p:cNvPr id="9347" name="Freeform 169"/>
              <p:cNvSpPr>
                <a:spLocks noChangeAspect="1"/>
              </p:cNvSpPr>
              <p:nvPr/>
            </p:nvSpPr>
            <p:spPr bwMode="auto">
              <a:xfrm>
                <a:off x="2670" y="10156"/>
                <a:ext cx="6043" cy="3794"/>
              </a:xfrm>
              <a:custGeom>
                <a:avLst/>
                <a:gdLst>
                  <a:gd name="T0" fmla="*/ 2147483647 w 3787"/>
                  <a:gd name="T1" fmla="*/ 2147483647 h 2383"/>
                  <a:gd name="T2" fmla="*/ 2147483647 w 3787"/>
                  <a:gd name="T3" fmla="*/ 2147483647 h 2383"/>
                  <a:gd name="T4" fmla="*/ 2147483647 w 3787"/>
                  <a:gd name="T5" fmla="*/ 2147483647 h 2383"/>
                  <a:gd name="T6" fmla="*/ 2147483647 w 3787"/>
                  <a:gd name="T7" fmla="*/ 2147483647 h 2383"/>
                  <a:gd name="T8" fmla="*/ 2147483647 w 3787"/>
                  <a:gd name="T9" fmla="*/ 2147483647 h 2383"/>
                  <a:gd name="T10" fmla="*/ 2147483647 w 3787"/>
                  <a:gd name="T11" fmla="*/ 2147483647 h 2383"/>
                  <a:gd name="T12" fmla="*/ 2147483647 w 3787"/>
                  <a:gd name="T13" fmla="*/ 2147483647 h 2383"/>
                  <a:gd name="T14" fmla="*/ 2147483647 w 3787"/>
                  <a:gd name="T15" fmla="*/ 2147483647 h 2383"/>
                  <a:gd name="T16" fmla="*/ 2147483647 w 3787"/>
                  <a:gd name="T17" fmla="*/ 2147483647 h 2383"/>
                  <a:gd name="T18" fmla="*/ 2147483647 w 3787"/>
                  <a:gd name="T19" fmla="*/ 2147483647 h 2383"/>
                  <a:gd name="T20" fmla="*/ 2147483647 w 3787"/>
                  <a:gd name="T21" fmla="*/ 2147483647 h 2383"/>
                  <a:gd name="T22" fmla="*/ 2147483647 w 3787"/>
                  <a:gd name="T23" fmla="*/ 2147483647 h 2383"/>
                  <a:gd name="T24" fmla="*/ 2147483647 w 3787"/>
                  <a:gd name="T25" fmla="*/ 2147483647 h 2383"/>
                  <a:gd name="T26" fmla="*/ 2147483647 w 3787"/>
                  <a:gd name="T27" fmla="*/ 2147483647 h 2383"/>
                  <a:gd name="T28" fmla="*/ 2147483647 w 3787"/>
                  <a:gd name="T29" fmla="*/ 2147483647 h 2383"/>
                  <a:gd name="T30" fmla="*/ 2147483647 w 3787"/>
                  <a:gd name="T31" fmla="*/ 2147483647 h 2383"/>
                  <a:gd name="T32" fmla="*/ 2147483647 w 3787"/>
                  <a:gd name="T33" fmla="*/ 2147483647 h 2383"/>
                  <a:gd name="T34" fmla="*/ 2147483647 w 3787"/>
                  <a:gd name="T35" fmla="*/ 2147483647 h 2383"/>
                  <a:gd name="T36" fmla="*/ 2147483647 w 3787"/>
                  <a:gd name="T37" fmla="*/ 2147483647 h 2383"/>
                  <a:gd name="T38" fmla="*/ 2147483647 w 3787"/>
                  <a:gd name="T39" fmla="*/ 2147483647 h 2383"/>
                  <a:gd name="T40" fmla="*/ 2147483647 w 3787"/>
                  <a:gd name="T41" fmla="*/ 2147483647 h 2383"/>
                  <a:gd name="T42" fmla="*/ 2147483647 w 3787"/>
                  <a:gd name="T43" fmla="*/ 2147483647 h 2383"/>
                  <a:gd name="T44" fmla="*/ 2147483647 w 3787"/>
                  <a:gd name="T45" fmla="*/ 2147483647 h 2383"/>
                  <a:gd name="T46" fmla="*/ 2147483647 w 3787"/>
                  <a:gd name="T47" fmla="*/ 2147483647 h 2383"/>
                  <a:gd name="T48" fmla="*/ 2147483647 w 3787"/>
                  <a:gd name="T49" fmla="*/ 2147483647 h 2383"/>
                  <a:gd name="T50" fmla="*/ 2147483647 w 3787"/>
                  <a:gd name="T51" fmla="*/ 2147483647 h 2383"/>
                  <a:gd name="T52" fmla="*/ 2147483647 w 3787"/>
                  <a:gd name="T53" fmla="*/ 2147483647 h 2383"/>
                  <a:gd name="T54" fmla="*/ 2147483647 w 3787"/>
                  <a:gd name="T55" fmla="*/ 2147483647 h 2383"/>
                  <a:gd name="T56" fmla="*/ 2147483647 w 3787"/>
                  <a:gd name="T57" fmla="*/ 2147483647 h 2383"/>
                  <a:gd name="T58" fmla="*/ 2147483647 w 3787"/>
                  <a:gd name="T59" fmla="*/ 2147483647 h 2383"/>
                  <a:gd name="T60" fmla="*/ 2147483647 w 3787"/>
                  <a:gd name="T61" fmla="*/ 2147483647 h 2383"/>
                  <a:gd name="T62" fmla="*/ 2147483647 w 3787"/>
                  <a:gd name="T63" fmla="*/ 2147483647 h 2383"/>
                  <a:gd name="T64" fmla="*/ 2147483647 w 3787"/>
                  <a:gd name="T65" fmla="*/ 2147483647 h 2383"/>
                  <a:gd name="T66" fmla="*/ 2147483647 w 3787"/>
                  <a:gd name="T67" fmla="*/ 2147483647 h 2383"/>
                  <a:gd name="T68" fmla="*/ 2147483647 w 3787"/>
                  <a:gd name="T69" fmla="*/ 2147483647 h 2383"/>
                  <a:gd name="T70" fmla="*/ 2147483647 w 3787"/>
                  <a:gd name="T71" fmla="*/ 2147483647 h 2383"/>
                  <a:gd name="T72" fmla="*/ 2147483647 w 3787"/>
                  <a:gd name="T73" fmla="*/ 2147483647 h 2383"/>
                  <a:gd name="T74" fmla="*/ 2147483647 w 3787"/>
                  <a:gd name="T75" fmla="*/ 2147483647 h 2383"/>
                  <a:gd name="T76" fmla="*/ 2147483647 w 3787"/>
                  <a:gd name="T77" fmla="*/ 2147483647 h 2383"/>
                  <a:gd name="T78" fmla="*/ 2147483647 w 3787"/>
                  <a:gd name="T79" fmla="*/ 2147483647 h 2383"/>
                  <a:gd name="T80" fmla="*/ 2147483647 w 3787"/>
                  <a:gd name="T81" fmla="*/ 2147483647 h 2383"/>
                  <a:gd name="T82" fmla="*/ 2147483647 w 3787"/>
                  <a:gd name="T83" fmla="*/ 2147483647 h 2383"/>
                  <a:gd name="T84" fmla="*/ 2147483647 w 3787"/>
                  <a:gd name="T85" fmla="*/ 2147483647 h 2383"/>
                  <a:gd name="T86" fmla="*/ 2147483647 w 3787"/>
                  <a:gd name="T87" fmla="*/ 2147483647 h 2383"/>
                  <a:gd name="T88" fmla="*/ 2147483647 w 3787"/>
                  <a:gd name="T89" fmla="*/ 2147483647 h 2383"/>
                  <a:gd name="T90" fmla="*/ 2147483647 w 3787"/>
                  <a:gd name="T91" fmla="*/ 2147483647 h 2383"/>
                  <a:gd name="T92" fmla="*/ 2147483647 w 3787"/>
                  <a:gd name="T93" fmla="*/ 2147483647 h 2383"/>
                  <a:gd name="T94" fmla="*/ 2147483647 w 3787"/>
                  <a:gd name="T95" fmla="*/ 2147483647 h 2383"/>
                  <a:gd name="T96" fmla="*/ 2147483647 w 3787"/>
                  <a:gd name="T97" fmla="*/ 2147483647 h 2383"/>
                  <a:gd name="T98" fmla="*/ 2147483647 w 3787"/>
                  <a:gd name="T99" fmla="*/ 2147483647 h 2383"/>
                  <a:gd name="T100" fmla="*/ 2147483647 w 3787"/>
                  <a:gd name="T101" fmla="*/ 2147483647 h 2383"/>
                  <a:gd name="T102" fmla="*/ 2147483647 w 3787"/>
                  <a:gd name="T103" fmla="*/ 2147483647 h 2383"/>
                  <a:gd name="T104" fmla="*/ 2147483647 w 3787"/>
                  <a:gd name="T105" fmla="*/ 2147483647 h 2383"/>
                  <a:gd name="T106" fmla="*/ 2147483647 w 3787"/>
                  <a:gd name="T107" fmla="*/ 2147483647 h 2383"/>
                  <a:gd name="T108" fmla="*/ 2147483647 w 3787"/>
                  <a:gd name="T109" fmla="*/ 2147483647 h 2383"/>
                  <a:gd name="T110" fmla="*/ 2147483647 w 3787"/>
                  <a:gd name="T111" fmla="*/ 2147483647 h 238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787"/>
                  <a:gd name="T169" fmla="*/ 0 h 2383"/>
                  <a:gd name="T170" fmla="*/ 3787 w 3787"/>
                  <a:gd name="T171" fmla="*/ 2383 h 2383"/>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787" h="2383">
                    <a:moveTo>
                      <a:pt x="2000" y="639"/>
                    </a:moveTo>
                    <a:lnTo>
                      <a:pt x="2043" y="809"/>
                    </a:lnTo>
                    <a:lnTo>
                      <a:pt x="2071" y="936"/>
                    </a:lnTo>
                    <a:lnTo>
                      <a:pt x="2071" y="979"/>
                    </a:lnTo>
                    <a:lnTo>
                      <a:pt x="2085" y="979"/>
                    </a:lnTo>
                    <a:lnTo>
                      <a:pt x="2142" y="1007"/>
                    </a:lnTo>
                    <a:lnTo>
                      <a:pt x="2156" y="1007"/>
                    </a:lnTo>
                    <a:lnTo>
                      <a:pt x="2170" y="1022"/>
                    </a:lnTo>
                    <a:lnTo>
                      <a:pt x="2255" y="1064"/>
                    </a:lnTo>
                    <a:lnTo>
                      <a:pt x="2269" y="1064"/>
                    </a:lnTo>
                    <a:lnTo>
                      <a:pt x="2284" y="1078"/>
                    </a:lnTo>
                    <a:lnTo>
                      <a:pt x="2298" y="1078"/>
                    </a:lnTo>
                    <a:lnTo>
                      <a:pt x="2312" y="1078"/>
                    </a:lnTo>
                    <a:lnTo>
                      <a:pt x="2326" y="1092"/>
                    </a:lnTo>
                    <a:lnTo>
                      <a:pt x="2340" y="1092"/>
                    </a:lnTo>
                    <a:lnTo>
                      <a:pt x="2355" y="1092"/>
                    </a:lnTo>
                    <a:lnTo>
                      <a:pt x="2369" y="1107"/>
                    </a:lnTo>
                    <a:lnTo>
                      <a:pt x="2383" y="1107"/>
                    </a:lnTo>
                    <a:lnTo>
                      <a:pt x="2397" y="1107"/>
                    </a:lnTo>
                    <a:lnTo>
                      <a:pt x="2411" y="1107"/>
                    </a:lnTo>
                    <a:lnTo>
                      <a:pt x="2425" y="1107"/>
                    </a:lnTo>
                    <a:lnTo>
                      <a:pt x="2440" y="1107"/>
                    </a:lnTo>
                    <a:lnTo>
                      <a:pt x="2468" y="1107"/>
                    </a:lnTo>
                    <a:lnTo>
                      <a:pt x="2482" y="1107"/>
                    </a:lnTo>
                    <a:lnTo>
                      <a:pt x="2496" y="1107"/>
                    </a:lnTo>
                    <a:lnTo>
                      <a:pt x="2511" y="1107"/>
                    </a:lnTo>
                    <a:lnTo>
                      <a:pt x="2525" y="1092"/>
                    </a:lnTo>
                    <a:lnTo>
                      <a:pt x="2553" y="1092"/>
                    </a:lnTo>
                    <a:lnTo>
                      <a:pt x="2567" y="1092"/>
                    </a:lnTo>
                    <a:lnTo>
                      <a:pt x="2667" y="1064"/>
                    </a:lnTo>
                    <a:lnTo>
                      <a:pt x="2695" y="1064"/>
                    </a:lnTo>
                    <a:lnTo>
                      <a:pt x="2709" y="1064"/>
                    </a:lnTo>
                    <a:lnTo>
                      <a:pt x="2752" y="1050"/>
                    </a:lnTo>
                    <a:lnTo>
                      <a:pt x="2794" y="1036"/>
                    </a:lnTo>
                    <a:lnTo>
                      <a:pt x="2823" y="1036"/>
                    </a:lnTo>
                    <a:lnTo>
                      <a:pt x="2851" y="1022"/>
                    </a:lnTo>
                    <a:lnTo>
                      <a:pt x="2865" y="1022"/>
                    </a:lnTo>
                    <a:lnTo>
                      <a:pt x="2879" y="1022"/>
                    </a:lnTo>
                    <a:lnTo>
                      <a:pt x="2908" y="1007"/>
                    </a:lnTo>
                    <a:lnTo>
                      <a:pt x="2922" y="1007"/>
                    </a:lnTo>
                    <a:lnTo>
                      <a:pt x="2936" y="1007"/>
                    </a:lnTo>
                    <a:lnTo>
                      <a:pt x="2950" y="993"/>
                    </a:lnTo>
                    <a:lnTo>
                      <a:pt x="2964" y="993"/>
                    </a:lnTo>
                    <a:lnTo>
                      <a:pt x="2979" y="993"/>
                    </a:lnTo>
                    <a:lnTo>
                      <a:pt x="2993" y="979"/>
                    </a:lnTo>
                    <a:lnTo>
                      <a:pt x="3007" y="965"/>
                    </a:lnTo>
                    <a:lnTo>
                      <a:pt x="3021" y="951"/>
                    </a:lnTo>
                    <a:lnTo>
                      <a:pt x="3049" y="951"/>
                    </a:lnTo>
                    <a:lnTo>
                      <a:pt x="3049" y="936"/>
                    </a:lnTo>
                    <a:lnTo>
                      <a:pt x="3064" y="936"/>
                    </a:lnTo>
                    <a:lnTo>
                      <a:pt x="3078" y="922"/>
                    </a:lnTo>
                    <a:lnTo>
                      <a:pt x="3092" y="908"/>
                    </a:lnTo>
                    <a:lnTo>
                      <a:pt x="3120" y="936"/>
                    </a:lnTo>
                    <a:lnTo>
                      <a:pt x="3120" y="951"/>
                    </a:lnTo>
                    <a:lnTo>
                      <a:pt x="3149" y="965"/>
                    </a:lnTo>
                    <a:lnTo>
                      <a:pt x="3177" y="979"/>
                    </a:lnTo>
                    <a:lnTo>
                      <a:pt x="3191" y="993"/>
                    </a:lnTo>
                    <a:lnTo>
                      <a:pt x="3191" y="1007"/>
                    </a:lnTo>
                    <a:lnTo>
                      <a:pt x="3291" y="1064"/>
                    </a:lnTo>
                    <a:lnTo>
                      <a:pt x="3333" y="1078"/>
                    </a:lnTo>
                    <a:lnTo>
                      <a:pt x="3333" y="1092"/>
                    </a:lnTo>
                    <a:lnTo>
                      <a:pt x="3376" y="1107"/>
                    </a:lnTo>
                    <a:lnTo>
                      <a:pt x="3376" y="1121"/>
                    </a:lnTo>
                    <a:lnTo>
                      <a:pt x="3390" y="1135"/>
                    </a:lnTo>
                    <a:lnTo>
                      <a:pt x="3390" y="1163"/>
                    </a:lnTo>
                    <a:lnTo>
                      <a:pt x="3404" y="1192"/>
                    </a:lnTo>
                    <a:lnTo>
                      <a:pt x="3404" y="1206"/>
                    </a:lnTo>
                    <a:lnTo>
                      <a:pt x="3404" y="1234"/>
                    </a:lnTo>
                    <a:lnTo>
                      <a:pt x="3461" y="1220"/>
                    </a:lnTo>
                    <a:lnTo>
                      <a:pt x="3517" y="1206"/>
                    </a:lnTo>
                    <a:lnTo>
                      <a:pt x="3560" y="1206"/>
                    </a:lnTo>
                    <a:lnTo>
                      <a:pt x="3574" y="1206"/>
                    </a:lnTo>
                    <a:lnTo>
                      <a:pt x="3603" y="1192"/>
                    </a:lnTo>
                    <a:lnTo>
                      <a:pt x="3617" y="1192"/>
                    </a:lnTo>
                    <a:lnTo>
                      <a:pt x="3673" y="1178"/>
                    </a:lnTo>
                    <a:lnTo>
                      <a:pt x="3688" y="1178"/>
                    </a:lnTo>
                    <a:lnTo>
                      <a:pt x="3702" y="1178"/>
                    </a:lnTo>
                    <a:lnTo>
                      <a:pt x="3716" y="1178"/>
                    </a:lnTo>
                    <a:lnTo>
                      <a:pt x="3730" y="1178"/>
                    </a:lnTo>
                    <a:lnTo>
                      <a:pt x="3759" y="1178"/>
                    </a:lnTo>
                    <a:lnTo>
                      <a:pt x="3787" y="1178"/>
                    </a:lnTo>
                    <a:lnTo>
                      <a:pt x="3787" y="1192"/>
                    </a:lnTo>
                    <a:lnTo>
                      <a:pt x="3787" y="1206"/>
                    </a:lnTo>
                    <a:lnTo>
                      <a:pt x="3787" y="1220"/>
                    </a:lnTo>
                    <a:lnTo>
                      <a:pt x="3773" y="1220"/>
                    </a:lnTo>
                    <a:lnTo>
                      <a:pt x="3773" y="1234"/>
                    </a:lnTo>
                    <a:lnTo>
                      <a:pt x="3773" y="1249"/>
                    </a:lnTo>
                    <a:lnTo>
                      <a:pt x="3773" y="1263"/>
                    </a:lnTo>
                    <a:lnTo>
                      <a:pt x="3773" y="1277"/>
                    </a:lnTo>
                    <a:lnTo>
                      <a:pt x="3759" y="1305"/>
                    </a:lnTo>
                    <a:lnTo>
                      <a:pt x="3759" y="1334"/>
                    </a:lnTo>
                    <a:lnTo>
                      <a:pt x="3759" y="1348"/>
                    </a:lnTo>
                    <a:lnTo>
                      <a:pt x="3744" y="1362"/>
                    </a:lnTo>
                    <a:lnTo>
                      <a:pt x="3744" y="1376"/>
                    </a:lnTo>
                    <a:lnTo>
                      <a:pt x="3744" y="1390"/>
                    </a:lnTo>
                    <a:lnTo>
                      <a:pt x="3744" y="1405"/>
                    </a:lnTo>
                    <a:lnTo>
                      <a:pt x="3744" y="1419"/>
                    </a:lnTo>
                    <a:lnTo>
                      <a:pt x="3730" y="1419"/>
                    </a:lnTo>
                    <a:lnTo>
                      <a:pt x="3730" y="1433"/>
                    </a:lnTo>
                    <a:lnTo>
                      <a:pt x="3730" y="1447"/>
                    </a:lnTo>
                    <a:lnTo>
                      <a:pt x="3730" y="1461"/>
                    </a:lnTo>
                    <a:lnTo>
                      <a:pt x="3730" y="1475"/>
                    </a:lnTo>
                    <a:lnTo>
                      <a:pt x="3716" y="1490"/>
                    </a:lnTo>
                    <a:lnTo>
                      <a:pt x="3716" y="1504"/>
                    </a:lnTo>
                    <a:lnTo>
                      <a:pt x="3716" y="1518"/>
                    </a:lnTo>
                    <a:lnTo>
                      <a:pt x="3716" y="1532"/>
                    </a:lnTo>
                    <a:lnTo>
                      <a:pt x="3716" y="1546"/>
                    </a:lnTo>
                    <a:lnTo>
                      <a:pt x="3702" y="1546"/>
                    </a:lnTo>
                    <a:lnTo>
                      <a:pt x="3702" y="1561"/>
                    </a:lnTo>
                    <a:lnTo>
                      <a:pt x="3702" y="1575"/>
                    </a:lnTo>
                    <a:lnTo>
                      <a:pt x="3702" y="1589"/>
                    </a:lnTo>
                    <a:lnTo>
                      <a:pt x="3688" y="1603"/>
                    </a:lnTo>
                    <a:lnTo>
                      <a:pt x="3688" y="1617"/>
                    </a:lnTo>
                    <a:lnTo>
                      <a:pt x="3688" y="1631"/>
                    </a:lnTo>
                    <a:lnTo>
                      <a:pt x="3688" y="1646"/>
                    </a:lnTo>
                    <a:lnTo>
                      <a:pt x="3673" y="1660"/>
                    </a:lnTo>
                    <a:lnTo>
                      <a:pt x="3673" y="1674"/>
                    </a:lnTo>
                    <a:lnTo>
                      <a:pt x="3673" y="1688"/>
                    </a:lnTo>
                    <a:lnTo>
                      <a:pt x="3673" y="1702"/>
                    </a:lnTo>
                    <a:lnTo>
                      <a:pt x="3673" y="1717"/>
                    </a:lnTo>
                    <a:lnTo>
                      <a:pt x="3659" y="1731"/>
                    </a:lnTo>
                    <a:lnTo>
                      <a:pt x="3673" y="1731"/>
                    </a:lnTo>
                    <a:lnTo>
                      <a:pt x="3673" y="1745"/>
                    </a:lnTo>
                    <a:lnTo>
                      <a:pt x="3688" y="1745"/>
                    </a:lnTo>
                    <a:lnTo>
                      <a:pt x="3702" y="1745"/>
                    </a:lnTo>
                    <a:lnTo>
                      <a:pt x="3702" y="1759"/>
                    </a:lnTo>
                    <a:lnTo>
                      <a:pt x="3716" y="1759"/>
                    </a:lnTo>
                    <a:lnTo>
                      <a:pt x="3730" y="1759"/>
                    </a:lnTo>
                    <a:lnTo>
                      <a:pt x="3730" y="1773"/>
                    </a:lnTo>
                    <a:lnTo>
                      <a:pt x="3716" y="1773"/>
                    </a:lnTo>
                    <a:lnTo>
                      <a:pt x="3716" y="1788"/>
                    </a:lnTo>
                    <a:lnTo>
                      <a:pt x="3716" y="1802"/>
                    </a:lnTo>
                    <a:lnTo>
                      <a:pt x="3716" y="1816"/>
                    </a:lnTo>
                    <a:lnTo>
                      <a:pt x="3702" y="1858"/>
                    </a:lnTo>
                    <a:lnTo>
                      <a:pt x="3702" y="1873"/>
                    </a:lnTo>
                    <a:lnTo>
                      <a:pt x="3688" y="1915"/>
                    </a:lnTo>
                    <a:lnTo>
                      <a:pt x="3688" y="1929"/>
                    </a:lnTo>
                    <a:lnTo>
                      <a:pt x="3688" y="1958"/>
                    </a:lnTo>
                    <a:lnTo>
                      <a:pt x="3673" y="1986"/>
                    </a:lnTo>
                    <a:lnTo>
                      <a:pt x="3673" y="2000"/>
                    </a:lnTo>
                    <a:lnTo>
                      <a:pt x="3659" y="2043"/>
                    </a:lnTo>
                    <a:lnTo>
                      <a:pt x="3659" y="2057"/>
                    </a:lnTo>
                    <a:lnTo>
                      <a:pt x="3645" y="2142"/>
                    </a:lnTo>
                    <a:lnTo>
                      <a:pt x="3631" y="2171"/>
                    </a:lnTo>
                    <a:lnTo>
                      <a:pt x="3631" y="2185"/>
                    </a:lnTo>
                    <a:lnTo>
                      <a:pt x="3631" y="2199"/>
                    </a:lnTo>
                    <a:lnTo>
                      <a:pt x="3631" y="2213"/>
                    </a:lnTo>
                    <a:lnTo>
                      <a:pt x="3617" y="2270"/>
                    </a:lnTo>
                    <a:lnTo>
                      <a:pt x="3603" y="2298"/>
                    </a:lnTo>
                    <a:lnTo>
                      <a:pt x="3603" y="2312"/>
                    </a:lnTo>
                    <a:lnTo>
                      <a:pt x="3588" y="2341"/>
                    </a:lnTo>
                    <a:lnTo>
                      <a:pt x="3588" y="2355"/>
                    </a:lnTo>
                    <a:lnTo>
                      <a:pt x="3574" y="2383"/>
                    </a:lnTo>
                    <a:lnTo>
                      <a:pt x="3560" y="2369"/>
                    </a:lnTo>
                    <a:lnTo>
                      <a:pt x="3546" y="2369"/>
                    </a:lnTo>
                    <a:lnTo>
                      <a:pt x="3532" y="2369"/>
                    </a:lnTo>
                    <a:lnTo>
                      <a:pt x="3517" y="2369"/>
                    </a:lnTo>
                    <a:lnTo>
                      <a:pt x="3503" y="2369"/>
                    </a:lnTo>
                    <a:lnTo>
                      <a:pt x="3475" y="2355"/>
                    </a:lnTo>
                    <a:lnTo>
                      <a:pt x="3461" y="2355"/>
                    </a:lnTo>
                    <a:lnTo>
                      <a:pt x="3447" y="2355"/>
                    </a:lnTo>
                    <a:lnTo>
                      <a:pt x="3432" y="2355"/>
                    </a:lnTo>
                    <a:lnTo>
                      <a:pt x="3432" y="2341"/>
                    </a:lnTo>
                    <a:lnTo>
                      <a:pt x="3418" y="2341"/>
                    </a:lnTo>
                    <a:lnTo>
                      <a:pt x="3404" y="2341"/>
                    </a:lnTo>
                    <a:lnTo>
                      <a:pt x="3376" y="2327"/>
                    </a:lnTo>
                    <a:lnTo>
                      <a:pt x="3361" y="2312"/>
                    </a:lnTo>
                    <a:lnTo>
                      <a:pt x="3333" y="2312"/>
                    </a:lnTo>
                    <a:lnTo>
                      <a:pt x="3333" y="2298"/>
                    </a:lnTo>
                    <a:lnTo>
                      <a:pt x="3319" y="2298"/>
                    </a:lnTo>
                    <a:lnTo>
                      <a:pt x="3305" y="2298"/>
                    </a:lnTo>
                    <a:lnTo>
                      <a:pt x="3291" y="2284"/>
                    </a:lnTo>
                    <a:lnTo>
                      <a:pt x="3262" y="2270"/>
                    </a:lnTo>
                    <a:lnTo>
                      <a:pt x="3248" y="2270"/>
                    </a:lnTo>
                    <a:lnTo>
                      <a:pt x="3234" y="2256"/>
                    </a:lnTo>
                    <a:lnTo>
                      <a:pt x="3220" y="2256"/>
                    </a:lnTo>
                    <a:lnTo>
                      <a:pt x="3205" y="2241"/>
                    </a:lnTo>
                    <a:lnTo>
                      <a:pt x="3191" y="2241"/>
                    </a:lnTo>
                    <a:lnTo>
                      <a:pt x="3177" y="2227"/>
                    </a:lnTo>
                    <a:lnTo>
                      <a:pt x="3163" y="2227"/>
                    </a:lnTo>
                    <a:lnTo>
                      <a:pt x="3149" y="2213"/>
                    </a:lnTo>
                    <a:lnTo>
                      <a:pt x="3120" y="2213"/>
                    </a:lnTo>
                    <a:lnTo>
                      <a:pt x="3120" y="2199"/>
                    </a:lnTo>
                    <a:lnTo>
                      <a:pt x="3106" y="2199"/>
                    </a:lnTo>
                    <a:lnTo>
                      <a:pt x="3092" y="2185"/>
                    </a:lnTo>
                    <a:lnTo>
                      <a:pt x="3078" y="2185"/>
                    </a:lnTo>
                    <a:lnTo>
                      <a:pt x="3064" y="2171"/>
                    </a:lnTo>
                    <a:lnTo>
                      <a:pt x="3049" y="2171"/>
                    </a:lnTo>
                    <a:lnTo>
                      <a:pt x="3035" y="2156"/>
                    </a:lnTo>
                    <a:lnTo>
                      <a:pt x="3021" y="2156"/>
                    </a:lnTo>
                    <a:lnTo>
                      <a:pt x="3007" y="2156"/>
                    </a:lnTo>
                    <a:lnTo>
                      <a:pt x="2993" y="2142"/>
                    </a:lnTo>
                    <a:lnTo>
                      <a:pt x="2964" y="2128"/>
                    </a:lnTo>
                    <a:lnTo>
                      <a:pt x="2950" y="2128"/>
                    </a:lnTo>
                    <a:lnTo>
                      <a:pt x="2936" y="2114"/>
                    </a:lnTo>
                    <a:lnTo>
                      <a:pt x="2908" y="2100"/>
                    </a:lnTo>
                    <a:lnTo>
                      <a:pt x="2893" y="2100"/>
                    </a:lnTo>
                    <a:lnTo>
                      <a:pt x="2879" y="2100"/>
                    </a:lnTo>
                    <a:lnTo>
                      <a:pt x="2865" y="2100"/>
                    </a:lnTo>
                    <a:lnTo>
                      <a:pt x="2865" y="2085"/>
                    </a:lnTo>
                    <a:lnTo>
                      <a:pt x="2851" y="2085"/>
                    </a:lnTo>
                    <a:lnTo>
                      <a:pt x="2837" y="2085"/>
                    </a:lnTo>
                    <a:lnTo>
                      <a:pt x="2823" y="2071"/>
                    </a:lnTo>
                    <a:lnTo>
                      <a:pt x="2808" y="2071"/>
                    </a:lnTo>
                    <a:lnTo>
                      <a:pt x="2780" y="2071"/>
                    </a:lnTo>
                    <a:lnTo>
                      <a:pt x="2709" y="2043"/>
                    </a:lnTo>
                    <a:lnTo>
                      <a:pt x="2695" y="2029"/>
                    </a:lnTo>
                    <a:lnTo>
                      <a:pt x="2681" y="2029"/>
                    </a:lnTo>
                    <a:lnTo>
                      <a:pt x="2667" y="2029"/>
                    </a:lnTo>
                    <a:lnTo>
                      <a:pt x="2652" y="2014"/>
                    </a:lnTo>
                    <a:lnTo>
                      <a:pt x="2624" y="2000"/>
                    </a:lnTo>
                    <a:lnTo>
                      <a:pt x="2610" y="2000"/>
                    </a:lnTo>
                    <a:lnTo>
                      <a:pt x="2581" y="2000"/>
                    </a:lnTo>
                    <a:lnTo>
                      <a:pt x="2581" y="1986"/>
                    </a:lnTo>
                    <a:lnTo>
                      <a:pt x="2567" y="1986"/>
                    </a:lnTo>
                    <a:lnTo>
                      <a:pt x="2553" y="1986"/>
                    </a:lnTo>
                    <a:lnTo>
                      <a:pt x="2539" y="1972"/>
                    </a:lnTo>
                    <a:lnTo>
                      <a:pt x="2525" y="1972"/>
                    </a:lnTo>
                    <a:lnTo>
                      <a:pt x="2511" y="1958"/>
                    </a:lnTo>
                    <a:lnTo>
                      <a:pt x="2496" y="1958"/>
                    </a:lnTo>
                    <a:lnTo>
                      <a:pt x="2482" y="1958"/>
                    </a:lnTo>
                    <a:lnTo>
                      <a:pt x="2425" y="1929"/>
                    </a:lnTo>
                    <a:lnTo>
                      <a:pt x="2298" y="1887"/>
                    </a:lnTo>
                    <a:lnTo>
                      <a:pt x="2085" y="1816"/>
                    </a:lnTo>
                    <a:lnTo>
                      <a:pt x="2071" y="1816"/>
                    </a:lnTo>
                    <a:lnTo>
                      <a:pt x="2057" y="1816"/>
                    </a:lnTo>
                    <a:lnTo>
                      <a:pt x="2043" y="1816"/>
                    </a:lnTo>
                    <a:lnTo>
                      <a:pt x="2014" y="1816"/>
                    </a:lnTo>
                    <a:lnTo>
                      <a:pt x="1986" y="1816"/>
                    </a:lnTo>
                    <a:lnTo>
                      <a:pt x="1957" y="1816"/>
                    </a:lnTo>
                    <a:lnTo>
                      <a:pt x="1943" y="1816"/>
                    </a:lnTo>
                    <a:lnTo>
                      <a:pt x="1915" y="1816"/>
                    </a:lnTo>
                    <a:lnTo>
                      <a:pt x="1887" y="1816"/>
                    </a:lnTo>
                    <a:lnTo>
                      <a:pt x="1844" y="1816"/>
                    </a:lnTo>
                    <a:lnTo>
                      <a:pt x="1801" y="1816"/>
                    </a:lnTo>
                    <a:lnTo>
                      <a:pt x="1773" y="1816"/>
                    </a:lnTo>
                    <a:lnTo>
                      <a:pt x="1759" y="1816"/>
                    </a:lnTo>
                    <a:lnTo>
                      <a:pt x="1716" y="1816"/>
                    </a:lnTo>
                    <a:lnTo>
                      <a:pt x="1688" y="1816"/>
                    </a:lnTo>
                    <a:lnTo>
                      <a:pt x="1645" y="1816"/>
                    </a:lnTo>
                    <a:lnTo>
                      <a:pt x="1589" y="1816"/>
                    </a:lnTo>
                    <a:lnTo>
                      <a:pt x="1532" y="1816"/>
                    </a:lnTo>
                    <a:lnTo>
                      <a:pt x="1489" y="1816"/>
                    </a:lnTo>
                    <a:lnTo>
                      <a:pt x="1177" y="1816"/>
                    </a:lnTo>
                    <a:lnTo>
                      <a:pt x="809" y="1816"/>
                    </a:lnTo>
                    <a:lnTo>
                      <a:pt x="695" y="1816"/>
                    </a:lnTo>
                    <a:lnTo>
                      <a:pt x="695" y="1788"/>
                    </a:lnTo>
                    <a:lnTo>
                      <a:pt x="454" y="1788"/>
                    </a:lnTo>
                    <a:lnTo>
                      <a:pt x="426" y="1788"/>
                    </a:lnTo>
                    <a:lnTo>
                      <a:pt x="426" y="1702"/>
                    </a:lnTo>
                    <a:lnTo>
                      <a:pt x="482" y="1646"/>
                    </a:lnTo>
                    <a:lnTo>
                      <a:pt x="454" y="1532"/>
                    </a:lnTo>
                    <a:lnTo>
                      <a:pt x="440" y="1532"/>
                    </a:lnTo>
                    <a:lnTo>
                      <a:pt x="397" y="1362"/>
                    </a:lnTo>
                    <a:lnTo>
                      <a:pt x="369" y="1277"/>
                    </a:lnTo>
                    <a:lnTo>
                      <a:pt x="270" y="1192"/>
                    </a:lnTo>
                    <a:lnTo>
                      <a:pt x="0" y="922"/>
                    </a:lnTo>
                    <a:lnTo>
                      <a:pt x="14" y="908"/>
                    </a:lnTo>
                    <a:lnTo>
                      <a:pt x="298" y="1163"/>
                    </a:lnTo>
                    <a:lnTo>
                      <a:pt x="653" y="880"/>
                    </a:lnTo>
                    <a:lnTo>
                      <a:pt x="653" y="866"/>
                    </a:lnTo>
                    <a:lnTo>
                      <a:pt x="695" y="837"/>
                    </a:lnTo>
                    <a:lnTo>
                      <a:pt x="780" y="766"/>
                    </a:lnTo>
                    <a:lnTo>
                      <a:pt x="724" y="681"/>
                    </a:lnTo>
                    <a:lnTo>
                      <a:pt x="695" y="710"/>
                    </a:lnTo>
                    <a:lnTo>
                      <a:pt x="582" y="823"/>
                    </a:lnTo>
                    <a:lnTo>
                      <a:pt x="355" y="823"/>
                    </a:lnTo>
                    <a:lnTo>
                      <a:pt x="284" y="936"/>
                    </a:lnTo>
                    <a:lnTo>
                      <a:pt x="256" y="922"/>
                    </a:lnTo>
                    <a:lnTo>
                      <a:pt x="270" y="880"/>
                    </a:lnTo>
                    <a:lnTo>
                      <a:pt x="270" y="596"/>
                    </a:lnTo>
                    <a:lnTo>
                      <a:pt x="270" y="397"/>
                    </a:lnTo>
                    <a:lnTo>
                      <a:pt x="270" y="383"/>
                    </a:lnTo>
                    <a:lnTo>
                      <a:pt x="397" y="341"/>
                    </a:lnTo>
                    <a:lnTo>
                      <a:pt x="511" y="284"/>
                    </a:lnTo>
                    <a:lnTo>
                      <a:pt x="695" y="199"/>
                    </a:lnTo>
                    <a:lnTo>
                      <a:pt x="1021" y="57"/>
                    </a:lnTo>
                    <a:lnTo>
                      <a:pt x="1149" y="0"/>
                    </a:lnTo>
                    <a:lnTo>
                      <a:pt x="1163" y="14"/>
                    </a:lnTo>
                    <a:lnTo>
                      <a:pt x="1220" y="29"/>
                    </a:lnTo>
                    <a:lnTo>
                      <a:pt x="1262" y="43"/>
                    </a:lnTo>
                    <a:lnTo>
                      <a:pt x="1291" y="57"/>
                    </a:lnTo>
                    <a:lnTo>
                      <a:pt x="1348" y="85"/>
                    </a:lnTo>
                    <a:lnTo>
                      <a:pt x="1390" y="100"/>
                    </a:lnTo>
                    <a:lnTo>
                      <a:pt x="1461" y="142"/>
                    </a:lnTo>
                    <a:lnTo>
                      <a:pt x="1589" y="185"/>
                    </a:lnTo>
                    <a:lnTo>
                      <a:pt x="1745" y="256"/>
                    </a:lnTo>
                    <a:lnTo>
                      <a:pt x="1759" y="256"/>
                    </a:lnTo>
                    <a:lnTo>
                      <a:pt x="1773" y="256"/>
                    </a:lnTo>
                    <a:lnTo>
                      <a:pt x="1887" y="312"/>
                    </a:lnTo>
                    <a:lnTo>
                      <a:pt x="1901" y="312"/>
                    </a:lnTo>
                    <a:lnTo>
                      <a:pt x="1915" y="341"/>
                    </a:lnTo>
                    <a:lnTo>
                      <a:pt x="1929" y="383"/>
                    </a:lnTo>
                    <a:lnTo>
                      <a:pt x="1957" y="511"/>
                    </a:lnTo>
                    <a:lnTo>
                      <a:pt x="2000" y="639"/>
                    </a:lnTo>
                    <a:close/>
                  </a:path>
                </a:pathLst>
              </a:custGeom>
              <a:noFill/>
              <a:ln w="0" cap="flat">
                <a:solidFill>
                  <a:srgbClr val="000000"/>
                </a:solidFill>
                <a:prstDash val="solid"/>
                <a:round/>
                <a:headEnd/>
                <a:tailEnd/>
              </a:ln>
              <a:extLst>
                <a:ext uri="{909E8E84-426E-40DD-AFC4-6F175D3DCCD1}">
                  <a14:hiddenFill xmlns="" xmlns:a14="http://schemas.microsoft.com/office/drawing/2010/main">
                    <a:solidFill>
                      <a:srgbClr val="FFFFFF"/>
                    </a:solidFill>
                  </a14:hiddenFill>
                </a:ext>
              </a:extLst>
            </p:spPr>
            <p:txBody>
              <a:bodyPr/>
              <a:lstStyle/>
              <a:p>
                <a:endParaRPr lang="ja-JP" altLang="en-US"/>
              </a:p>
            </p:txBody>
          </p:sp>
          <p:sp>
            <p:nvSpPr>
              <p:cNvPr id="9348" name="Freeform 170"/>
              <p:cNvSpPr>
                <a:spLocks noChangeAspect="1"/>
              </p:cNvSpPr>
              <p:nvPr/>
            </p:nvSpPr>
            <p:spPr bwMode="auto">
              <a:xfrm>
                <a:off x="11134" y="5573"/>
                <a:ext cx="1925" cy="2596"/>
              </a:xfrm>
              <a:custGeom>
                <a:avLst/>
                <a:gdLst>
                  <a:gd name="T0" fmla="*/ 2147483647 w 1206"/>
                  <a:gd name="T1" fmla="*/ 0 h 1631"/>
                  <a:gd name="T2" fmla="*/ 2147483647 w 1206"/>
                  <a:gd name="T3" fmla="*/ 0 h 1631"/>
                  <a:gd name="T4" fmla="*/ 2147483647 w 1206"/>
                  <a:gd name="T5" fmla="*/ 2147483647 h 1631"/>
                  <a:gd name="T6" fmla="*/ 2147483647 w 1206"/>
                  <a:gd name="T7" fmla="*/ 2147483647 h 1631"/>
                  <a:gd name="T8" fmla="*/ 2147483647 w 1206"/>
                  <a:gd name="T9" fmla="*/ 2147483647 h 1631"/>
                  <a:gd name="T10" fmla="*/ 2147483647 w 1206"/>
                  <a:gd name="T11" fmla="*/ 2147483647 h 1631"/>
                  <a:gd name="T12" fmla="*/ 2147483647 w 1206"/>
                  <a:gd name="T13" fmla="*/ 2147483647 h 1631"/>
                  <a:gd name="T14" fmla="*/ 2147483647 w 1206"/>
                  <a:gd name="T15" fmla="*/ 2147483647 h 1631"/>
                  <a:gd name="T16" fmla="*/ 2147483647 w 1206"/>
                  <a:gd name="T17" fmla="*/ 2147483647 h 1631"/>
                  <a:gd name="T18" fmla="*/ 2147483647 w 1206"/>
                  <a:gd name="T19" fmla="*/ 2147483647 h 1631"/>
                  <a:gd name="T20" fmla="*/ 2147483647 w 1206"/>
                  <a:gd name="T21" fmla="*/ 2147483647 h 1631"/>
                  <a:gd name="T22" fmla="*/ 2147483647 w 1206"/>
                  <a:gd name="T23" fmla="*/ 2147483647 h 1631"/>
                  <a:gd name="T24" fmla="*/ 2147483647 w 1206"/>
                  <a:gd name="T25" fmla="*/ 2147483647 h 1631"/>
                  <a:gd name="T26" fmla="*/ 2147483647 w 1206"/>
                  <a:gd name="T27" fmla="*/ 2147483647 h 1631"/>
                  <a:gd name="T28" fmla="*/ 2147483647 w 1206"/>
                  <a:gd name="T29" fmla="*/ 2147483647 h 1631"/>
                  <a:gd name="T30" fmla="*/ 2147483647 w 1206"/>
                  <a:gd name="T31" fmla="*/ 2147483647 h 1631"/>
                  <a:gd name="T32" fmla="*/ 2147483647 w 1206"/>
                  <a:gd name="T33" fmla="*/ 2147483647 h 1631"/>
                  <a:gd name="T34" fmla="*/ 2147483647 w 1206"/>
                  <a:gd name="T35" fmla="*/ 2147483647 h 1631"/>
                  <a:gd name="T36" fmla="*/ 2147483647 w 1206"/>
                  <a:gd name="T37" fmla="*/ 2147483647 h 1631"/>
                  <a:gd name="T38" fmla="*/ 2147483647 w 1206"/>
                  <a:gd name="T39" fmla="*/ 2147483647 h 1631"/>
                  <a:gd name="T40" fmla="*/ 2147483647 w 1206"/>
                  <a:gd name="T41" fmla="*/ 2147483647 h 1631"/>
                  <a:gd name="T42" fmla="*/ 2147483647 w 1206"/>
                  <a:gd name="T43" fmla="*/ 2147483647 h 1631"/>
                  <a:gd name="T44" fmla="*/ 2147483647 w 1206"/>
                  <a:gd name="T45" fmla="*/ 2147483647 h 1631"/>
                  <a:gd name="T46" fmla="*/ 2147483647 w 1206"/>
                  <a:gd name="T47" fmla="*/ 2147483647 h 1631"/>
                  <a:gd name="T48" fmla="*/ 2147483647 w 1206"/>
                  <a:gd name="T49" fmla="*/ 2147483647 h 1631"/>
                  <a:gd name="T50" fmla="*/ 2147483647 w 1206"/>
                  <a:gd name="T51" fmla="*/ 2147483647 h 1631"/>
                  <a:gd name="T52" fmla="*/ 2147483647 w 1206"/>
                  <a:gd name="T53" fmla="*/ 2147483647 h 1631"/>
                  <a:gd name="T54" fmla="*/ 2147483647 w 1206"/>
                  <a:gd name="T55" fmla="*/ 2147483647 h 1631"/>
                  <a:gd name="T56" fmla="*/ 2147483647 w 1206"/>
                  <a:gd name="T57" fmla="*/ 2147483647 h 1631"/>
                  <a:gd name="T58" fmla="*/ 2147483647 w 1206"/>
                  <a:gd name="T59" fmla="*/ 2147483647 h 1631"/>
                  <a:gd name="T60" fmla="*/ 2147483647 w 1206"/>
                  <a:gd name="T61" fmla="*/ 2147483647 h 1631"/>
                  <a:gd name="T62" fmla="*/ 2147483647 w 1206"/>
                  <a:gd name="T63" fmla="*/ 2147483647 h 1631"/>
                  <a:gd name="T64" fmla="*/ 2147483647 w 1206"/>
                  <a:gd name="T65" fmla="*/ 2147483647 h 1631"/>
                  <a:gd name="T66" fmla="*/ 2147483647 w 1206"/>
                  <a:gd name="T67" fmla="*/ 2147483647 h 1631"/>
                  <a:gd name="T68" fmla="*/ 2147483647 w 1206"/>
                  <a:gd name="T69" fmla="*/ 2147483647 h 1631"/>
                  <a:gd name="T70" fmla="*/ 2147483647 w 1206"/>
                  <a:gd name="T71" fmla="*/ 2147483647 h 1631"/>
                  <a:gd name="T72" fmla="*/ 0 w 1206"/>
                  <a:gd name="T73" fmla="*/ 2147483647 h 1631"/>
                  <a:gd name="T74" fmla="*/ 2147483647 w 1206"/>
                  <a:gd name="T75" fmla="*/ 2147483647 h 1631"/>
                  <a:gd name="T76" fmla="*/ 2147483647 w 1206"/>
                  <a:gd name="T77" fmla="*/ 2147483647 h 1631"/>
                  <a:gd name="T78" fmla="*/ 2147483647 w 1206"/>
                  <a:gd name="T79" fmla="*/ 2147483647 h 1631"/>
                  <a:gd name="T80" fmla="*/ 2147483647 w 1206"/>
                  <a:gd name="T81" fmla="*/ 2147483647 h 1631"/>
                  <a:gd name="T82" fmla="*/ 2147483647 w 1206"/>
                  <a:gd name="T83" fmla="*/ 2147483647 h 1631"/>
                  <a:gd name="T84" fmla="*/ 2147483647 w 1206"/>
                  <a:gd name="T85" fmla="*/ 2147483647 h 1631"/>
                  <a:gd name="T86" fmla="*/ 2147483647 w 1206"/>
                  <a:gd name="T87" fmla="*/ 2147483647 h 1631"/>
                  <a:gd name="T88" fmla="*/ 2147483647 w 1206"/>
                  <a:gd name="T89" fmla="*/ 2147483647 h 1631"/>
                  <a:gd name="T90" fmla="*/ 2147483647 w 1206"/>
                  <a:gd name="T91" fmla="*/ 2147483647 h 1631"/>
                  <a:gd name="T92" fmla="*/ 2147483647 w 1206"/>
                  <a:gd name="T93" fmla="*/ 2147483647 h 1631"/>
                  <a:gd name="T94" fmla="*/ 2147483647 w 1206"/>
                  <a:gd name="T95" fmla="*/ 2147483647 h 1631"/>
                  <a:gd name="T96" fmla="*/ 2147483647 w 1206"/>
                  <a:gd name="T97" fmla="*/ 2147483647 h 1631"/>
                  <a:gd name="T98" fmla="*/ 2147483647 w 1206"/>
                  <a:gd name="T99" fmla="*/ 2147483647 h 1631"/>
                  <a:gd name="T100" fmla="*/ 2147483647 w 1206"/>
                  <a:gd name="T101" fmla="*/ 2147483647 h 1631"/>
                  <a:gd name="T102" fmla="*/ 2147483647 w 1206"/>
                  <a:gd name="T103" fmla="*/ 2147483647 h 1631"/>
                  <a:gd name="T104" fmla="*/ 2147483647 w 1206"/>
                  <a:gd name="T105" fmla="*/ 2147483647 h 1631"/>
                  <a:gd name="T106" fmla="*/ 2147483647 w 1206"/>
                  <a:gd name="T107" fmla="*/ 2147483647 h 1631"/>
                  <a:gd name="T108" fmla="*/ 2147483647 w 1206"/>
                  <a:gd name="T109" fmla="*/ 2147483647 h 1631"/>
                  <a:gd name="T110" fmla="*/ 2147483647 w 1206"/>
                  <a:gd name="T111" fmla="*/ 2147483647 h 1631"/>
                  <a:gd name="T112" fmla="*/ 2147483647 w 1206"/>
                  <a:gd name="T113" fmla="*/ 2147483647 h 1631"/>
                  <a:gd name="T114" fmla="*/ 2147483647 w 1206"/>
                  <a:gd name="T115" fmla="*/ 2147483647 h 1631"/>
                  <a:gd name="T116" fmla="*/ 2147483647 w 1206"/>
                  <a:gd name="T117" fmla="*/ 0 h 1631"/>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206"/>
                  <a:gd name="T178" fmla="*/ 0 h 1631"/>
                  <a:gd name="T179" fmla="*/ 1206 w 1206"/>
                  <a:gd name="T180" fmla="*/ 1631 h 1631"/>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206" h="1631">
                    <a:moveTo>
                      <a:pt x="539" y="0"/>
                    </a:moveTo>
                    <a:lnTo>
                      <a:pt x="539" y="0"/>
                    </a:lnTo>
                    <a:lnTo>
                      <a:pt x="554" y="0"/>
                    </a:lnTo>
                    <a:lnTo>
                      <a:pt x="568" y="0"/>
                    </a:lnTo>
                    <a:lnTo>
                      <a:pt x="596" y="0"/>
                    </a:lnTo>
                    <a:lnTo>
                      <a:pt x="624" y="0"/>
                    </a:lnTo>
                    <a:lnTo>
                      <a:pt x="653" y="0"/>
                    </a:lnTo>
                    <a:lnTo>
                      <a:pt x="681" y="0"/>
                    </a:lnTo>
                    <a:lnTo>
                      <a:pt x="710" y="0"/>
                    </a:lnTo>
                    <a:lnTo>
                      <a:pt x="738" y="0"/>
                    </a:lnTo>
                    <a:lnTo>
                      <a:pt x="752" y="0"/>
                    </a:lnTo>
                    <a:lnTo>
                      <a:pt x="766" y="0"/>
                    </a:lnTo>
                    <a:lnTo>
                      <a:pt x="780" y="0"/>
                    </a:lnTo>
                    <a:lnTo>
                      <a:pt x="795" y="0"/>
                    </a:lnTo>
                    <a:lnTo>
                      <a:pt x="809" y="0"/>
                    </a:lnTo>
                    <a:lnTo>
                      <a:pt x="837" y="0"/>
                    </a:lnTo>
                    <a:lnTo>
                      <a:pt x="866" y="0"/>
                    </a:lnTo>
                    <a:lnTo>
                      <a:pt x="894" y="0"/>
                    </a:lnTo>
                    <a:lnTo>
                      <a:pt x="922" y="14"/>
                    </a:lnTo>
                    <a:lnTo>
                      <a:pt x="951" y="14"/>
                    </a:lnTo>
                    <a:lnTo>
                      <a:pt x="965" y="14"/>
                    </a:lnTo>
                    <a:lnTo>
                      <a:pt x="965" y="28"/>
                    </a:lnTo>
                    <a:lnTo>
                      <a:pt x="965" y="85"/>
                    </a:lnTo>
                    <a:lnTo>
                      <a:pt x="965" y="113"/>
                    </a:lnTo>
                    <a:lnTo>
                      <a:pt x="965" y="156"/>
                    </a:lnTo>
                    <a:lnTo>
                      <a:pt x="965" y="184"/>
                    </a:lnTo>
                    <a:lnTo>
                      <a:pt x="965" y="198"/>
                    </a:lnTo>
                    <a:lnTo>
                      <a:pt x="965" y="227"/>
                    </a:lnTo>
                    <a:lnTo>
                      <a:pt x="965" y="255"/>
                    </a:lnTo>
                    <a:lnTo>
                      <a:pt x="965" y="284"/>
                    </a:lnTo>
                    <a:lnTo>
                      <a:pt x="965" y="312"/>
                    </a:lnTo>
                    <a:lnTo>
                      <a:pt x="965" y="326"/>
                    </a:lnTo>
                    <a:lnTo>
                      <a:pt x="965" y="354"/>
                    </a:lnTo>
                    <a:lnTo>
                      <a:pt x="965" y="369"/>
                    </a:lnTo>
                    <a:lnTo>
                      <a:pt x="965" y="383"/>
                    </a:lnTo>
                    <a:lnTo>
                      <a:pt x="951" y="397"/>
                    </a:lnTo>
                    <a:lnTo>
                      <a:pt x="951" y="411"/>
                    </a:lnTo>
                    <a:lnTo>
                      <a:pt x="951" y="440"/>
                    </a:lnTo>
                    <a:lnTo>
                      <a:pt x="951" y="454"/>
                    </a:lnTo>
                    <a:lnTo>
                      <a:pt x="951" y="468"/>
                    </a:lnTo>
                    <a:lnTo>
                      <a:pt x="951" y="482"/>
                    </a:lnTo>
                    <a:lnTo>
                      <a:pt x="951" y="496"/>
                    </a:lnTo>
                    <a:lnTo>
                      <a:pt x="951" y="510"/>
                    </a:lnTo>
                    <a:lnTo>
                      <a:pt x="951" y="525"/>
                    </a:lnTo>
                    <a:lnTo>
                      <a:pt x="951" y="567"/>
                    </a:lnTo>
                    <a:lnTo>
                      <a:pt x="951" y="596"/>
                    </a:lnTo>
                    <a:lnTo>
                      <a:pt x="951" y="638"/>
                    </a:lnTo>
                    <a:lnTo>
                      <a:pt x="951" y="666"/>
                    </a:lnTo>
                    <a:lnTo>
                      <a:pt x="951" y="681"/>
                    </a:lnTo>
                    <a:lnTo>
                      <a:pt x="951" y="695"/>
                    </a:lnTo>
                    <a:lnTo>
                      <a:pt x="951" y="723"/>
                    </a:lnTo>
                    <a:lnTo>
                      <a:pt x="951" y="737"/>
                    </a:lnTo>
                    <a:lnTo>
                      <a:pt x="936" y="794"/>
                    </a:lnTo>
                    <a:lnTo>
                      <a:pt x="936" y="851"/>
                    </a:lnTo>
                    <a:lnTo>
                      <a:pt x="936" y="979"/>
                    </a:lnTo>
                    <a:lnTo>
                      <a:pt x="922" y="1035"/>
                    </a:lnTo>
                    <a:lnTo>
                      <a:pt x="922" y="1064"/>
                    </a:lnTo>
                    <a:lnTo>
                      <a:pt x="922" y="1078"/>
                    </a:lnTo>
                    <a:lnTo>
                      <a:pt x="922" y="1092"/>
                    </a:lnTo>
                    <a:lnTo>
                      <a:pt x="908" y="1177"/>
                    </a:lnTo>
                    <a:lnTo>
                      <a:pt x="922" y="1177"/>
                    </a:lnTo>
                    <a:lnTo>
                      <a:pt x="908" y="1191"/>
                    </a:lnTo>
                    <a:lnTo>
                      <a:pt x="908" y="1220"/>
                    </a:lnTo>
                    <a:lnTo>
                      <a:pt x="922" y="1220"/>
                    </a:lnTo>
                    <a:lnTo>
                      <a:pt x="936" y="1234"/>
                    </a:lnTo>
                    <a:lnTo>
                      <a:pt x="965" y="1234"/>
                    </a:lnTo>
                    <a:lnTo>
                      <a:pt x="993" y="1234"/>
                    </a:lnTo>
                    <a:lnTo>
                      <a:pt x="1036" y="1248"/>
                    </a:lnTo>
                    <a:lnTo>
                      <a:pt x="1078" y="1248"/>
                    </a:lnTo>
                    <a:lnTo>
                      <a:pt x="1092" y="1248"/>
                    </a:lnTo>
                    <a:lnTo>
                      <a:pt x="1107" y="1248"/>
                    </a:lnTo>
                    <a:lnTo>
                      <a:pt x="1107" y="1234"/>
                    </a:lnTo>
                    <a:lnTo>
                      <a:pt x="1121" y="1234"/>
                    </a:lnTo>
                    <a:lnTo>
                      <a:pt x="1121" y="1220"/>
                    </a:lnTo>
                    <a:lnTo>
                      <a:pt x="1135" y="1220"/>
                    </a:lnTo>
                    <a:lnTo>
                      <a:pt x="1149" y="1220"/>
                    </a:lnTo>
                    <a:lnTo>
                      <a:pt x="1163" y="1220"/>
                    </a:lnTo>
                    <a:lnTo>
                      <a:pt x="1192" y="1220"/>
                    </a:lnTo>
                    <a:lnTo>
                      <a:pt x="1178" y="1220"/>
                    </a:lnTo>
                    <a:lnTo>
                      <a:pt x="1163" y="1220"/>
                    </a:lnTo>
                    <a:lnTo>
                      <a:pt x="1163" y="1234"/>
                    </a:lnTo>
                    <a:lnTo>
                      <a:pt x="1149" y="1234"/>
                    </a:lnTo>
                    <a:lnTo>
                      <a:pt x="1135" y="1234"/>
                    </a:lnTo>
                    <a:lnTo>
                      <a:pt x="1149" y="1234"/>
                    </a:lnTo>
                    <a:lnTo>
                      <a:pt x="1149" y="1248"/>
                    </a:lnTo>
                    <a:lnTo>
                      <a:pt x="1163" y="1248"/>
                    </a:lnTo>
                    <a:lnTo>
                      <a:pt x="1178" y="1234"/>
                    </a:lnTo>
                    <a:lnTo>
                      <a:pt x="1192" y="1234"/>
                    </a:lnTo>
                    <a:lnTo>
                      <a:pt x="1206" y="1234"/>
                    </a:lnTo>
                    <a:lnTo>
                      <a:pt x="1206" y="1248"/>
                    </a:lnTo>
                    <a:lnTo>
                      <a:pt x="1192" y="1248"/>
                    </a:lnTo>
                    <a:lnTo>
                      <a:pt x="1178" y="1248"/>
                    </a:lnTo>
                    <a:lnTo>
                      <a:pt x="1163" y="1248"/>
                    </a:lnTo>
                    <a:lnTo>
                      <a:pt x="1149" y="1248"/>
                    </a:lnTo>
                    <a:lnTo>
                      <a:pt x="1135" y="1248"/>
                    </a:lnTo>
                    <a:lnTo>
                      <a:pt x="1135" y="1234"/>
                    </a:lnTo>
                    <a:lnTo>
                      <a:pt x="1121" y="1248"/>
                    </a:lnTo>
                    <a:lnTo>
                      <a:pt x="1121" y="1262"/>
                    </a:lnTo>
                    <a:lnTo>
                      <a:pt x="1107" y="1276"/>
                    </a:lnTo>
                    <a:lnTo>
                      <a:pt x="1121" y="1276"/>
                    </a:lnTo>
                    <a:lnTo>
                      <a:pt x="1121" y="1291"/>
                    </a:lnTo>
                    <a:lnTo>
                      <a:pt x="1121" y="1305"/>
                    </a:lnTo>
                    <a:lnTo>
                      <a:pt x="1107" y="1305"/>
                    </a:lnTo>
                    <a:lnTo>
                      <a:pt x="1107" y="1319"/>
                    </a:lnTo>
                    <a:lnTo>
                      <a:pt x="1107" y="1333"/>
                    </a:lnTo>
                    <a:lnTo>
                      <a:pt x="1107" y="1347"/>
                    </a:lnTo>
                    <a:lnTo>
                      <a:pt x="1092" y="1362"/>
                    </a:lnTo>
                    <a:lnTo>
                      <a:pt x="1092" y="1376"/>
                    </a:lnTo>
                    <a:lnTo>
                      <a:pt x="1107" y="1376"/>
                    </a:lnTo>
                    <a:lnTo>
                      <a:pt x="1107" y="1390"/>
                    </a:lnTo>
                    <a:lnTo>
                      <a:pt x="1107" y="1404"/>
                    </a:lnTo>
                    <a:lnTo>
                      <a:pt x="1107" y="1418"/>
                    </a:lnTo>
                    <a:lnTo>
                      <a:pt x="1107" y="1432"/>
                    </a:lnTo>
                    <a:lnTo>
                      <a:pt x="1092" y="1432"/>
                    </a:lnTo>
                    <a:lnTo>
                      <a:pt x="1092" y="1447"/>
                    </a:lnTo>
                    <a:lnTo>
                      <a:pt x="1078" y="1461"/>
                    </a:lnTo>
                    <a:lnTo>
                      <a:pt x="1078" y="1475"/>
                    </a:lnTo>
                    <a:lnTo>
                      <a:pt x="1078" y="1489"/>
                    </a:lnTo>
                    <a:lnTo>
                      <a:pt x="1078" y="1518"/>
                    </a:lnTo>
                    <a:lnTo>
                      <a:pt x="1078" y="1546"/>
                    </a:lnTo>
                    <a:lnTo>
                      <a:pt x="1078" y="1560"/>
                    </a:lnTo>
                    <a:lnTo>
                      <a:pt x="1064" y="1560"/>
                    </a:lnTo>
                    <a:lnTo>
                      <a:pt x="1064" y="1574"/>
                    </a:lnTo>
                    <a:lnTo>
                      <a:pt x="1064" y="1588"/>
                    </a:lnTo>
                    <a:lnTo>
                      <a:pt x="1064" y="1631"/>
                    </a:lnTo>
                    <a:lnTo>
                      <a:pt x="1036" y="1631"/>
                    </a:lnTo>
                    <a:lnTo>
                      <a:pt x="993" y="1617"/>
                    </a:lnTo>
                    <a:lnTo>
                      <a:pt x="965" y="1617"/>
                    </a:lnTo>
                    <a:lnTo>
                      <a:pt x="951" y="1617"/>
                    </a:lnTo>
                    <a:lnTo>
                      <a:pt x="951" y="1603"/>
                    </a:lnTo>
                    <a:lnTo>
                      <a:pt x="880" y="1588"/>
                    </a:lnTo>
                    <a:lnTo>
                      <a:pt x="866" y="1588"/>
                    </a:lnTo>
                    <a:lnTo>
                      <a:pt x="851" y="1588"/>
                    </a:lnTo>
                    <a:lnTo>
                      <a:pt x="837" y="1574"/>
                    </a:lnTo>
                    <a:lnTo>
                      <a:pt x="823" y="1574"/>
                    </a:lnTo>
                    <a:lnTo>
                      <a:pt x="809" y="1560"/>
                    </a:lnTo>
                    <a:lnTo>
                      <a:pt x="795" y="1560"/>
                    </a:lnTo>
                    <a:lnTo>
                      <a:pt x="766" y="1546"/>
                    </a:lnTo>
                    <a:lnTo>
                      <a:pt x="738" y="1532"/>
                    </a:lnTo>
                    <a:lnTo>
                      <a:pt x="724" y="1532"/>
                    </a:lnTo>
                    <a:lnTo>
                      <a:pt x="710" y="1532"/>
                    </a:lnTo>
                    <a:lnTo>
                      <a:pt x="710" y="1518"/>
                    </a:lnTo>
                    <a:lnTo>
                      <a:pt x="695" y="1518"/>
                    </a:lnTo>
                    <a:lnTo>
                      <a:pt x="681" y="1518"/>
                    </a:lnTo>
                    <a:lnTo>
                      <a:pt x="667" y="1518"/>
                    </a:lnTo>
                    <a:lnTo>
                      <a:pt x="653" y="1518"/>
                    </a:lnTo>
                    <a:lnTo>
                      <a:pt x="624" y="1518"/>
                    </a:lnTo>
                    <a:lnTo>
                      <a:pt x="610" y="1518"/>
                    </a:lnTo>
                    <a:lnTo>
                      <a:pt x="596" y="1503"/>
                    </a:lnTo>
                    <a:lnTo>
                      <a:pt x="582" y="1503"/>
                    </a:lnTo>
                    <a:lnTo>
                      <a:pt x="568" y="1503"/>
                    </a:lnTo>
                    <a:lnTo>
                      <a:pt x="554" y="1503"/>
                    </a:lnTo>
                    <a:lnTo>
                      <a:pt x="539" y="1503"/>
                    </a:lnTo>
                    <a:lnTo>
                      <a:pt x="525" y="1503"/>
                    </a:lnTo>
                    <a:lnTo>
                      <a:pt x="511" y="1489"/>
                    </a:lnTo>
                    <a:lnTo>
                      <a:pt x="483" y="1489"/>
                    </a:lnTo>
                    <a:lnTo>
                      <a:pt x="454" y="1489"/>
                    </a:lnTo>
                    <a:lnTo>
                      <a:pt x="440" y="1489"/>
                    </a:lnTo>
                    <a:lnTo>
                      <a:pt x="426" y="1489"/>
                    </a:lnTo>
                    <a:lnTo>
                      <a:pt x="383" y="1475"/>
                    </a:lnTo>
                    <a:lnTo>
                      <a:pt x="270" y="1461"/>
                    </a:lnTo>
                    <a:lnTo>
                      <a:pt x="270" y="1447"/>
                    </a:lnTo>
                    <a:lnTo>
                      <a:pt x="241" y="1418"/>
                    </a:lnTo>
                    <a:lnTo>
                      <a:pt x="227" y="1404"/>
                    </a:lnTo>
                    <a:lnTo>
                      <a:pt x="227" y="1390"/>
                    </a:lnTo>
                    <a:lnTo>
                      <a:pt x="227" y="1447"/>
                    </a:lnTo>
                    <a:lnTo>
                      <a:pt x="213" y="1461"/>
                    </a:lnTo>
                    <a:lnTo>
                      <a:pt x="227" y="1461"/>
                    </a:lnTo>
                    <a:lnTo>
                      <a:pt x="227" y="1475"/>
                    </a:lnTo>
                    <a:lnTo>
                      <a:pt x="227" y="1489"/>
                    </a:lnTo>
                    <a:lnTo>
                      <a:pt x="227" y="1503"/>
                    </a:lnTo>
                    <a:lnTo>
                      <a:pt x="213" y="1489"/>
                    </a:lnTo>
                    <a:lnTo>
                      <a:pt x="199" y="1489"/>
                    </a:lnTo>
                    <a:lnTo>
                      <a:pt x="185" y="1489"/>
                    </a:lnTo>
                    <a:lnTo>
                      <a:pt x="171" y="1489"/>
                    </a:lnTo>
                    <a:lnTo>
                      <a:pt x="128" y="1489"/>
                    </a:lnTo>
                    <a:lnTo>
                      <a:pt x="114" y="1489"/>
                    </a:lnTo>
                    <a:lnTo>
                      <a:pt x="100" y="1489"/>
                    </a:lnTo>
                    <a:lnTo>
                      <a:pt x="0" y="1489"/>
                    </a:lnTo>
                    <a:lnTo>
                      <a:pt x="0" y="1475"/>
                    </a:lnTo>
                    <a:lnTo>
                      <a:pt x="0" y="1461"/>
                    </a:lnTo>
                    <a:lnTo>
                      <a:pt x="15" y="1276"/>
                    </a:lnTo>
                    <a:lnTo>
                      <a:pt x="15" y="1248"/>
                    </a:lnTo>
                    <a:lnTo>
                      <a:pt x="15" y="1191"/>
                    </a:lnTo>
                    <a:lnTo>
                      <a:pt x="15" y="1177"/>
                    </a:lnTo>
                    <a:lnTo>
                      <a:pt x="15" y="1163"/>
                    </a:lnTo>
                    <a:lnTo>
                      <a:pt x="29" y="1149"/>
                    </a:lnTo>
                    <a:lnTo>
                      <a:pt x="29" y="1135"/>
                    </a:lnTo>
                    <a:lnTo>
                      <a:pt x="29" y="1120"/>
                    </a:lnTo>
                    <a:lnTo>
                      <a:pt x="29" y="1106"/>
                    </a:lnTo>
                    <a:lnTo>
                      <a:pt x="29" y="1092"/>
                    </a:lnTo>
                    <a:lnTo>
                      <a:pt x="43" y="1078"/>
                    </a:lnTo>
                    <a:lnTo>
                      <a:pt x="43" y="1064"/>
                    </a:lnTo>
                    <a:lnTo>
                      <a:pt x="43" y="1049"/>
                    </a:lnTo>
                    <a:lnTo>
                      <a:pt x="43" y="1035"/>
                    </a:lnTo>
                    <a:lnTo>
                      <a:pt x="57" y="1021"/>
                    </a:lnTo>
                    <a:lnTo>
                      <a:pt x="57" y="1007"/>
                    </a:lnTo>
                    <a:lnTo>
                      <a:pt x="57" y="993"/>
                    </a:lnTo>
                    <a:lnTo>
                      <a:pt x="57" y="979"/>
                    </a:lnTo>
                    <a:lnTo>
                      <a:pt x="57" y="964"/>
                    </a:lnTo>
                    <a:lnTo>
                      <a:pt x="43" y="950"/>
                    </a:lnTo>
                    <a:lnTo>
                      <a:pt x="43" y="936"/>
                    </a:lnTo>
                    <a:lnTo>
                      <a:pt x="43" y="922"/>
                    </a:lnTo>
                    <a:lnTo>
                      <a:pt x="29" y="908"/>
                    </a:lnTo>
                    <a:lnTo>
                      <a:pt x="29" y="893"/>
                    </a:lnTo>
                    <a:lnTo>
                      <a:pt x="29" y="879"/>
                    </a:lnTo>
                    <a:lnTo>
                      <a:pt x="29" y="865"/>
                    </a:lnTo>
                    <a:lnTo>
                      <a:pt x="15" y="851"/>
                    </a:lnTo>
                    <a:lnTo>
                      <a:pt x="15" y="837"/>
                    </a:lnTo>
                    <a:lnTo>
                      <a:pt x="15" y="823"/>
                    </a:lnTo>
                    <a:lnTo>
                      <a:pt x="0" y="808"/>
                    </a:lnTo>
                    <a:lnTo>
                      <a:pt x="15" y="808"/>
                    </a:lnTo>
                    <a:lnTo>
                      <a:pt x="29" y="808"/>
                    </a:lnTo>
                    <a:lnTo>
                      <a:pt x="43" y="808"/>
                    </a:lnTo>
                    <a:lnTo>
                      <a:pt x="57" y="808"/>
                    </a:lnTo>
                    <a:lnTo>
                      <a:pt x="71" y="766"/>
                    </a:lnTo>
                    <a:lnTo>
                      <a:pt x="71" y="752"/>
                    </a:lnTo>
                    <a:lnTo>
                      <a:pt x="85" y="752"/>
                    </a:lnTo>
                    <a:lnTo>
                      <a:pt x="85" y="737"/>
                    </a:lnTo>
                    <a:lnTo>
                      <a:pt x="85" y="723"/>
                    </a:lnTo>
                    <a:lnTo>
                      <a:pt x="85" y="709"/>
                    </a:lnTo>
                    <a:lnTo>
                      <a:pt x="85" y="695"/>
                    </a:lnTo>
                    <a:lnTo>
                      <a:pt x="100" y="681"/>
                    </a:lnTo>
                    <a:lnTo>
                      <a:pt x="100" y="666"/>
                    </a:lnTo>
                    <a:lnTo>
                      <a:pt x="100" y="652"/>
                    </a:lnTo>
                    <a:lnTo>
                      <a:pt x="100" y="638"/>
                    </a:lnTo>
                    <a:lnTo>
                      <a:pt x="100" y="624"/>
                    </a:lnTo>
                    <a:lnTo>
                      <a:pt x="100" y="596"/>
                    </a:lnTo>
                    <a:lnTo>
                      <a:pt x="114" y="581"/>
                    </a:lnTo>
                    <a:lnTo>
                      <a:pt x="114" y="567"/>
                    </a:lnTo>
                    <a:lnTo>
                      <a:pt x="114" y="553"/>
                    </a:lnTo>
                    <a:lnTo>
                      <a:pt x="114" y="539"/>
                    </a:lnTo>
                    <a:lnTo>
                      <a:pt x="100" y="539"/>
                    </a:lnTo>
                    <a:lnTo>
                      <a:pt x="100" y="525"/>
                    </a:lnTo>
                    <a:lnTo>
                      <a:pt x="100" y="510"/>
                    </a:lnTo>
                    <a:lnTo>
                      <a:pt x="85" y="496"/>
                    </a:lnTo>
                    <a:lnTo>
                      <a:pt x="85" y="482"/>
                    </a:lnTo>
                    <a:lnTo>
                      <a:pt x="100" y="468"/>
                    </a:lnTo>
                    <a:lnTo>
                      <a:pt x="100" y="454"/>
                    </a:lnTo>
                    <a:lnTo>
                      <a:pt x="100" y="440"/>
                    </a:lnTo>
                    <a:lnTo>
                      <a:pt x="100" y="425"/>
                    </a:lnTo>
                    <a:lnTo>
                      <a:pt x="100" y="411"/>
                    </a:lnTo>
                    <a:lnTo>
                      <a:pt x="85" y="411"/>
                    </a:lnTo>
                    <a:lnTo>
                      <a:pt x="85" y="397"/>
                    </a:lnTo>
                    <a:lnTo>
                      <a:pt x="85" y="383"/>
                    </a:lnTo>
                    <a:lnTo>
                      <a:pt x="85" y="369"/>
                    </a:lnTo>
                    <a:lnTo>
                      <a:pt x="85" y="354"/>
                    </a:lnTo>
                    <a:lnTo>
                      <a:pt x="85" y="340"/>
                    </a:lnTo>
                    <a:lnTo>
                      <a:pt x="85" y="326"/>
                    </a:lnTo>
                    <a:lnTo>
                      <a:pt x="85" y="312"/>
                    </a:lnTo>
                    <a:lnTo>
                      <a:pt x="71" y="312"/>
                    </a:lnTo>
                    <a:lnTo>
                      <a:pt x="71" y="298"/>
                    </a:lnTo>
                    <a:lnTo>
                      <a:pt x="85" y="298"/>
                    </a:lnTo>
                    <a:lnTo>
                      <a:pt x="100" y="298"/>
                    </a:lnTo>
                    <a:lnTo>
                      <a:pt x="128" y="298"/>
                    </a:lnTo>
                    <a:lnTo>
                      <a:pt x="142" y="298"/>
                    </a:lnTo>
                    <a:lnTo>
                      <a:pt x="142" y="284"/>
                    </a:lnTo>
                    <a:lnTo>
                      <a:pt x="156" y="269"/>
                    </a:lnTo>
                    <a:lnTo>
                      <a:pt x="171" y="255"/>
                    </a:lnTo>
                    <a:lnTo>
                      <a:pt x="199" y="227"/>
                    </a:lnTo>
                    <a:lnTo>
                      <a:pt x="213" y="213"/>
                    </a:lnTo>
                    <a:lnTo>
                      <a:pt x="227" y="198"/>
                    </a:lnTo>
                    <a:lnTo>
                      <a:pt x="241" y="184"/>
                    </a:lnTo>
                    <a:lnTo>
                      <a:pt x="241" y="170"/>
                    </a:lnTo>
                    <a:lnTo>
                      <a:pt x="256" y="156"/>
                    </a:lnTo>
                    <a:lnTo>
                      <a:pt x="270" y="156"/>
                    </a:lnTo>
                    <a:lnTo>
                      <a:pt x="284" y="113"/>
                    </a:lnTo>
                    <a:lnTo>
                      <a:pt x="298" y="99"/>
                    </a:lnTo>
                    <a:lnTo>
                      <a:pt x="312" y="85"/>
                    </a:lnTo>
                    <a:lnTo>
                      <a:pt x="327" y="71"/>
                    </a:lnTo>
                    <a:lnTo>
                      <a:pt x="355" y="57"/>
                    </a:lnTo>
                    <a:lnTo>
                      <a:pt x="355" y="42"/>
                    </a:lnTo>
                    <a:lnTo>
                      <a:pt x="369" y="42"/>
                    </a:lnTo>
                    <a:lnTo>
                      <a:pt x="383" y="28"/>
                    </a:lnTo>
                    <a:lnTo>
                      <a:pt x="397" y="28"/>
                    </a:lnTo>
                    <a:lnTo>
                      <a:pt x="412" y="14"/>
                    </a:lnTo>
                    <a:lnTo>
                      <a:pt x="426" y="14"/>
                    </a:lnTo>
                    <a:lnTo>
                      <a:pt x="440" y="0"/>
                    </a:lnTo>
                    <a:lnTo>
                      <a:pt x="454" y="0"/>
                    </a:lnTo>
                    <a:lnTo>
                      <a:pt x="468" y="0"/>
                    </a:lnTo>
                    <a:lnTo>
                      <a:pt x="497" y="0"/>
                    </a:lnTo>
                    <a:lnTo>
                      <a:pt x="525" y="0"/>
                    </a:lnTo>
                    <a:lnTo>
                      <a:pt x="539" y="0"/>
                    </a:lnTo>
                    <a:close/>
                  </a:path>
                </a:pathLst>
              </a:custGeom>
              <a:noFill/>
              <a:ln w="0" cap="flat">
                <a:solidFill>
                  <a:srgbClr val="000000"/>
                </a:solidFill>
                <a:prstDash val="solid"/>
                <a:round/>
                <a:headEnd/>
                <a:tailEnd/>
              </a:ln>
              <a:extLst>
                <a:ext uri="{909E8E84-426E-40DD-AFC4-6F175D3DCCD1}">
                  <a14:hiddenFill xmlns="" xmlns:a14="http://schemas.microsoft.com/office/drawing/2010/main">
                    <a:solidFill>
                      <a:srgbClr val="FFFFFF"/>
                    </a:solidFill>
                  </a14:hiddenFill>
                </a:ext>
              </a:extLst>
            </p:spPr>
            <p:txBody>
              <a:bodyPr/>
              <a:lstStyle/>
              <a:p>
                <a:endParaRPr lang="ja-JP" altLang="en-US"/>
              </a:p>
            </p:txBody>
          </p:sp>
          <p:sp>
            <p:nvSpPr>
              <p:cNvPr id="9349" name="Freeform 171"/>
              <p:cNvSpPr>
                <a:spLocks noChangeAspect="1"/>
              </p:cNvSpPr>
              <p:nvPr/>
            </p:nvSpPr>
            <p:spPr bwMode="auto">
              <a:xfrm>
                <a:off x="10547" y="9050"/>
                <a:ext cx="2330" cy="2303"/>
              </a:xfrm>
              <a:custGeom>
                <a:avLst/>
                <a:gdLst>
                  <a:gd name="T0" fmla="*/ 2147483647 w 1460"/>
                  <a:gd name="T1" fmla="*/ 2147483647 h 1447"/>
                  <a:gd name="T2" fmla="*/ 2147483647 w 1460"/>
                  <a:gd name="T3" fmla="*/ 2147483647 h 1447"/>
                  <a:gd name="T4" fmla="*/ 2147483647 w 1460"/>
                  <a:gd name="T5" fmla="*/ 2147483647 h 1447"/>
                  <a:gd name="T6" fmla="*/ 2147483647 w 1460"/>
                  <a:gd name="T7" fmla="*/ 2147483647 h 1447"/>
                  <a:gd name="T8" fmla="*/ 2147483647 w 1460"/>
                  <a:gd name="T9" fmla="*/ 2147483647 h 1447"/>
                  <a:gd name="T10" fmla="*/ 2147483647 w 1460"/>
                  <a:gd name="T11" fmla="*/ 2147483647 h 1447"/>
                  <a:gd name="T12" fmla="*/ 2147483647 w 1460"/>
                  <a:gd name="T13" fmla="*/ 2147483647 h 1447"/>
                  <a:gd name="T14" fmla="*/ 2147483647 w 1460"/>
                  <a:gd name="T15" fmla="*/ 2147483647 h 1447"/>
                  <a:gd name="T16" fmla="*/ 2147483647 w 1460"/>
                  <a:gd name="T17" fmla="*/ 2147483647 h 1447"/>
                  <a:gd name="T18" fmla="*/ 2147483647 w 1460"/>
                  <a:gd name="T19" fmla="*/ 2147483647 h 1447"/>
                  <a:gd name="T20" fmla="*/ 2147483647 w 1460"/>
                  <a:gd name="T21" fmla="*/ 2147483647 h 1447"/>
                  <a:gd name="T22" fmla="*/ 2147483647 w 1460"/>
                  <a:gd name="T23" fmla="*/ 2147483647 h 1447"/>
                  <a:gd name="T24" fmla="*/ 2147483647 w 1460"/>
                  <a:gd name="T25" fmla="*/ 2147483647 h 1447"/>
                  <a:gd name="T26" fmla="*/ 2147483647 w 1460"/>
                  <a:gd name="T27" fmla="*/ 2147483647 h 1447"/>
                  <a:gd name="T28" fmla="*/ 2147483647 w 1460"/>
                  <a:gd name="T29" fmla="*/ 2147483647 h 1447"/>
                  <a:gd name="T30" fmla="*/ 2147483647 w 1460"/>
                  <a:gd name="T31" fmla="*/ 2147483647 h 1447"/>
                  <a:gd name="T32" fmla="*/ 2147483647 w 1460"/>
                  <a:gd name="T33" fmla="*/ 2147483647 h 1447"/>
                  <a:gd name="T34" fmla="*/ 2147483647 w 1460"/>
                  <a:gd name="T35" fmla="*/ 2147483647 h 1447"/>
                  <a:gd name="T36" fmla="*/ 2147483647 w 1460"/>
                  <a:gd name="T37" fmla="*/ 2147483647 h 1447"/>
                  <a:gd name="T38" fmla="*/ 2147483647 w 1460"/>
                  <a:gd name="T39" fmla="*/ 2147483647 h 1447"/>
                  <a:gd name="T40" fmla="*/ 2147483647 w 1460"/>
                  <a:gd name="T41" fmla="*/ 2147483647 h 1447"/>
                  <a:gd name="T42" fmla="*/ 2147483647 w 1460"/>
                  <a:gd name="T43" fmla="*/ 2147483647 h 1447"/>
                  <a:gd name="T44" fmla="*/ 2147483647 w 1460"/>
                  <a:gd name="T45" fmla="*/ 2147483647 h 1447"/>
                  <a:gd name="T46" fmla="*/ 2147483647 w 1460"/>
                  <a:gd name="T47" fmla="*/ 2147483647 h 1447"/>
                  <a:gd name="T48" fmla="*/ 2147483647 w 1460"/>
                  <a:gd name="T49" fmla="*/ 2147483647 h 1447"/>
                  <a:gd name="T50" fmla="*/ 2147483647 w 1460"/>
                  <a:gd name="T51" fmla="*/ 2147483647 h 1447"/>
                  <a:gd name="T52" fmla="*/ 2147483647 w 1460"/>
                  <a:gd name="T53" fmla="*/ 2147483647 h 1447"/>
                  <a:gd name="T54" fmla="*/ 2147483647 w 1460"/>
                  <a:gd name="T55" fmla="*/ 2147483647 h 1447"/>
                  <a:gd name="T56" fmla="*/ 2147483647 w 1460"/>
                  <a:gd name="T57" fmla="*/ 2147483647 h 1447"/>
                  <a:gd name="T58" fmla="*/ 2147483647 w 1460"/>
                  <a:gd name="T59" fmla="*/ 2147483647 h 1447"/>
                  <a:gd name="T60" fmla="*/ 2147483647 w 1460"/>
                  <a:gd name="T61" fmla="*/ 2147483647 h 1447"/>
                  <a:gd name="T62" fmla="*/ 2147483647 w 1460"/>
                  <a:gd name="T63" fmla="*/ 2147483647 h 1447"/>
                  <a:gd name="T64" fmla="*/ 2147483647 w 1460"/>
                  <a:gd name="T65" fmla="*/ 2147483647 h 1447"/>
                  <a:gd name="T66" fmla="*/ 2147483647 w 1460"/>
                  <a:gd name="T67" fmla="*/ 2147483647 h 1447"/>
                  <a:gd name="T68" fmla="*/ 2147483647 w 1460"/>
                  <a:gd name="T69" fmla="*/ 2147483647 h 1447"/>
                  <a:gd name="T70" fmla="*/ 2147483647 w 1460"/>
                  <a:gd name="T71" fmla="*/ 2147483647 h 1447"/>
                  <a:gd name="T72" fmla="*/ 2147483647 w 1460"/>
                  <a:gd name="T73" fmla="*/ 2147483647 h 1447"/>
                  <a:gd name="T74" fmla="*/ 2147483647 w 1460"/>
                  <a:gd name="T75" fmla="*/ 2147483647 h 1447"/>
                  <a:gd name="T76" fmla="*/ 2147483647 w 1460"/>
                  <a:gd name="T77" fmla="*/ 2147483647 h 1447"/>
                  <a:gd name="T78" fmla="*/ 2147483647 w 1460"/>
                  <a:gd name="T79" fmla="*/ 2147483647 h 1447"/>
                  <a:gd name="T80" fmla="*/ 2147483647 w 1460"/>
                  <a:gd name="T81" fmla="*/ 2147483647 h 1447"/>
                  <a:gd name="T82" fmla="*/ 2147483647 w 1460"/>
                  <a:gd name="T83" fmla="*/ 2147483647 h 1447"/>
                  <a:gd name="T84" fmla="*/ 2147483647 w 1460"/>
                  <a:gd name="T85" fmla="*/ 2147483647 h 1447"/>
                  <a:gd name="T86" fmla="*/ 2147483647 w 1460"/>
                  <a:gd name="T87" fmla="*/ 2147483647 h 1447"/>
                  <a:gd name="T88" fmla="*/ 2147483647 w 1460"/>
                  <a:gd name="T89" fmla="*/ 2147483647 h 1447"/>
                  <a:gd name="T90" fmla="*/ 2147483647 w 1460"/>
                  <a:gd name="T91" fmla="*/ 2147483647 h 1447"/>
                  <a:gd name="T92" fmla="*/ 2147483647 w 1460"/>
                  <a:gd name="T93" fmla="*/ 2147483647 h 1447"/>
                  <a:gd name="T94" fmla="*/ 2147483647 w 1460"/>
                  <a:gd name="T95" fmla="*/ 2147483647 h 1447"/>
                  <a:gd name="T96" fmla="*/ 2147483647 w 1460"/>
                  <a:gd name="T97" fmla="*/ 2147483647 h 1447"/>
                  <a:gd name="T98" fmla="*/ 2147483647 w 1460"/>
                  <a:gd name="T99" fmla="*/ 2147483647 h 1447"/>
                  <a:gd name="T100" fmla="*/ 2147483647 w 1460"/>
                  <a:gd name="T101" fmla="*/ 2147483647 h 1447"/>
                  <a:gd name="T102" fmla="*/ 2147483647 w 1460"/>
                  <a:gd name="T103" fmla="*/ 2147483647 h 1447"/>
                  <a:gd name="T104" fmla="*/ 2147483647 w 1460"/>
                  <a:gd name="T105" fmla="*/ 2147483647 h 1447"/>
                  <a:gd name="T106" fmla="*/ 2147483647 w 1460"/>
                  <a:gd name="T107" fmla="*/ 2147483647 h 1447"/>
                  <a:gd name="T108" fmla="*/ 2147483647 w 1460"/>
                  <a:gd name="T109" fmla="*/ 2147483647 h 1447"/>
                  <a:gd name="T110" fmla="*/ 2147483647 w 1460"/>
                  <a:gd name="T111" fmla="*/ 2147483647 h 1447"/>
                  <a:gd name="T112" fmla="*/ 2147483647 w 1460"/>
                  <a:gd name="T113" fmla="*/ 2147483647 h 1447"/>
                  <a:gd name="T114" fmla="*/ 2147483647 w 1460"/>
                  <a:gd name="T115" fmla="*/ 2147483647 h 1447"/>
                  <a:gd name="T116" fmla="*/ 2147483647 w 1460"/>
                  <a:gd name="T117" fmla="*/ 2147483647 h 1447"/>
                  <a:gd name="T118" fmla="*/ 2147483647 w 1460"/>
                  <a:gd name="T119" fmla="*/ 2147483647 h 1447"/>
                  <a:gd name="T120" fmla="*/ 2147483647 w 1460"/>
                  <a:gd name="T121" fmla="*/ 2147483647 h 1447"/>
                  <a:gd name="T122" fmla="*/ 2147483647 w 1460"/>
                  <a:gd name="T123" fmla="*/ 2147483647 h 1447"/>
                  <a:gd name="T124" fmla="*/ 2147483647 w 1460"/>
                  <a:gd name="T125" fmla="*/ 0 h 1447"/>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460"/>
                  <a:gd name="T190" fmla="*/ 0 h 1447"/>
                  <a:gd name="T191" fmla="*/ 1460 w 1460"/>
                  <a:gd name="T192" fmla="*/ 1447 h 1447"/>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460" h="1447">
                    <a:moveTo>
                      <a:pt x="609" y="14"/>
                    </a:moveTo>
                    <a:lnTo>
                      <a:pt x="624" y="14"/>
                    </a:lnTo>
                    <a:lnTo>
                      <a:pt x="638" y="14"/>
                    </a:lnTo>
                    <a:lnTo>
                      <a:pt x="652" y="14"/>
                    </a:lnTo>
                    <a:lnTo>
                      <a:pt x="666" y="14"/>
                    </a:lnTo>
                    <a:lnTo>
                      <a:pt x="680" y="14"/>
                    </a:lnTo>
                    <a:lnTo>
                      <a:pt x="695" y="14"/>
                    </a:lnTo>
                    <a:lnTo>
                      <a:pt x="709" y="14"/>
                    </a:lnTo>
                    <a:lnTo>
                      <a:pt x="723" y="14"/>
                    </a:lnTo>
                    <a:lnTo>
                      <a:pt x="723" y="29"/>
                    </a:lnTo>
                    <a:lnTo>
                      <a:pt x="723" y="14"/>
                    </a:lnTo>
                    <a:lnTo>
                      <a:pt x="737" y="14"/>
                    </a:lnTo>
                    <a:lnTo>
                      <a:pt x="737" y="29"/>
                    </a:lnTo>
                    <a:lnTo>
                      <a:pt x="780" y="29"/>
                    </a:lnTo>
                    <a:lnTo>
                      <a:pt x="794" y="29"/>
                    </a:lnTo>
                    <a:lnTo>
                      <a:pt x="808" y="29"/>
                    </a:lnTo>
                    <a:lnTo>
                      <a:pt x="822" y="29"/>
                    </a:lnTo>
                    <a:lnTo>
                      <a:pt x="851" y="29"/>
                    </a:lnTo>
                    <a:lnTo>
                      <a:pt x="865" y="29"/>
                    </a:lnTo>
                    <a:lnTo>
                      <a:pt x="879" y="29"/>
                    </a:lnTo>
                    <a:lnTo>
                      <a:pt x="893" y="43"/>
                    </a:lnTo>
                    <a:lnTo>
                      <a:pt x="907" y="43"/>
                    </a:lnTo>
                    <a:lnTo>
                      <a:pt x="922" y="43"/>
                    </a:lnTo>
                    <a:lnTo>
                      <a:pt x="950" y="43"/>
                    </a:lnTo>
                    <a:lnTo>
                      <a:pt x="964" y="43"/>
                    </a:lnTo>
                    <a:lnTo>
                      <a:pt x="978" y="43"/>
                    </a:lnTo>
                    <a:lnTo>
                      <a:pt x="992" y="43"/>
                    </a:lnTo>
                    <a:lnTo>
                      <a:pt x="1021" y="57"/>
                    </a:lnTo>
                    <a:lnTo>
                      <a:pt x="1035" y="57"/>
                    </a:lnTo>
                    <a:lnTo>
                      <a:pt x="1049" y="57"/>
                    </a:lnTo>
                    <a:lnTo>
                      <a:pt x="1063" y="57"/>
                    </a:lnTo>
                    <a:lnTo>
                      <a:pt x="1078" y="57"/>
                    </a:lnTo>
                    <a:lnTo>
                      <a:pt x="1092" y="57"/>
                    </a:lnTo>
                    <a:lnTo>
                      <a:pt x="1106" y="57"/>
                    </a:lnTo>
                    <a:lnTo>
                      <a:pt x="1120" y="57"/>
                    </a:lnTo>
                    <a:lnTo>
                      <a:pt x="1134" y="57"/>
                    </a:lnTo>
                    <a:lnTo>
                      <a:pt x="1148" y="57"/>
                    </a:lnTo>
                    <a:lnTo>
                      <a:pt x="1163" y="71"/>
                    </a:lnTo>
                    <a:lnTo>
                      <a:pt x="1177" y="71"/>
                    </a:lnTo>
                    <a:lnTo>
                      <a:pt x="1191" y="71"/>
                    </a:lnTo>
                    <a:lnTo>
                      <a:pt x="1205" y="71"/>
                    </a:lnTo>
                    <a:lnTo>
                      <a:pt x="1205" y="100"/>
                    </a:lnTo>
                    <a:lnTo>
                      <a:pt x="1219" y="100"/>
                    </a:lnTo>
                    <a:lnTo>
                      <a:pt x="1234" y="100"/>
                    </a:lnTo>
                    <a:lnTo>
                      <a:pt x="1248" y="114"/>
                    </a:lnTo>
                    <a:lnTo>
                      <a:pt x="1262" y="114"/>
                    </a:lnTo>
                    <a:lnTo>
                      <a:pt x="1276" y="114"/>
                    </a:lnTo>
                    <a:lnTo>
                      <a:pt x="1276" y="128"/>
                    </a:lnTo>
                    <a:lnTo>
                      <a:pt x="1290" y="128"/>
                    </a:lnTo>
                    <a:lnTo>
                      <a:pt x="1304" y="128"/>
                    </a:lnTo>
                    <a:lnTo>
                      <a:pt x="1319" y="128"/>
                    </a:lnTo>
                    <a:lnTo>
                      <a:pt x="1333" y="128"/>
                    </a:lnTo>
                    <a:lnTo>
                      <a:pt x="1347" y="128"/>
                    </a:lnTo>
                    <a:lnTo>
                      <a:pt x="1347" y="142"/>
                    </a:lnTo>
                    <a:lnTo>
                      <a:pt x="1361" y="142"/>
                    </a:lnTo>
                    <a:lnTo>
                      <a:pt x="1361" y="156"/>
                    </a:lnTo>
                    <a:lnTo>
                      <a:pt x="1361" y="170"/>
                    </a:lnTo>
                    <a:lnTo>
                      <a:pt x="1361" y="156"/>
                    </a:lnTo>
                    <a:lnTo>
                      <a:pt x="1361" y="170"/>
                    </a:lnTo>
                    <a:lnTo>
                      <a:pt x="1361" y="185"/>
                    </a:lnTo>
                    <a:lnTo>
                      <a:pt x="1361" y="199"/>
                    </a:lnTo>
                    <a:lnTo>
                      <a:pt x="1347" y="199"/>
                    </a:lnTo>
                    <a:lnTo>
                      <a:pt x="1347" y="213"/>
                    </a:lnTo>
                    <a:lnTo>
                      <a:pt x="1347" y="227"/>
                    </a:lnTo>
                    <a:lnTo>
                      <a:pt x="1361" y="227"/>
                    </a:lnTo>
                    <a:lnTo>
                      <a:pt x="1361" y="241"/>
                    </a:lnTo>
                    <a:lnTo>
                      <a:pt x="1361" y="256"/>
                    </a:lnTo>
                    <a:lnTo>
                      <a:pt x="1361" y="270"/>
                    </a:lnTo>
                    <a:lnTo>
                      <a:pt x="1361" y="284"/>
                    </a:lnTo>
                    <a:lnTo>
                      <a:pt x="1375" y="284"/>
                    </a:lnTo>
                    <a:lnTo>
                      <a:pt x="1375" y="298"/>
                    </a:lnTo>
                    <a:lnTo>
                      <a:pt x="1375" y="312"/>
                    </a:lnTo>
                    <a:lnTo>
                      <a:pt x="1375" y="326"/>
                    </a:lnTo>
                    <a:lnTo>
                      <a:pt x="1390" y="326"/>
                    </a:lnTo>
                    <a:lnTo>
                      <a:pt x="1404" y="326"/>
                    </a:lnTo>
                    <a:lnTo>
                      <a:pt x="1418" y="326"/>
                    </a:lnTo>
                    <a:lnTo>
                      <a:pt x="1432" y="326"/>
                    </a:lnTo>
                    <a:lnTo>
                      <a:pt x="1446" y="326"/>
                    </a:lnTo>
                    <a:lnTo>
                      <a:pt x="1460" y="326"/>
                    </a:lnTo>
                    <a:lnTo>
                      <a:pt x="1460" y="341"/>
                    </a:lnTo>
                    <a:lnTo>
                      <a:pt x="1460" y="355"/>
                    </a:lnTo>
                    <a:lnTo>
                      <a:pt x="1460" y="369"/>
                    </a:lnTo>
                    <a:lnTo>
                      <a:pt x="1460" y="383"/>
                    </a:lnTo>
                    <a:lnTo>
                      <a:pt x="1460" y="397"/>
                    </a:lnTo>
                    <a:lnTo>
                      <a:pt x="1460" y="412"/>
                    </a:lnTo>
                    <a:lnTo>
                      <a:pt x="1432" y="412"/>
                    </a:lnTo>
                    <a:lnTo>
                      <a:pt x="1418" y="412"/>
                    </a:lnTo>
                    <a:lnTo>
                      <a:pt x="1418" y="426"/>
                    </a:lnTo>
                    <a:lnTo>
                      <a:pt x="1418" y="440"/>
                    </a:lnTo>
                    <a:lnTo>
                      <a:pt x="1418" y="454"/>
                    </a:lnTo>
                    <a:lnTo>
                      <a:pt x="1375" y="454"/>
                    </a:lnTo>
                    <a:lnTo>
                      <a:pt x="1347" y="440"/>
                    </a:lnTo>
                    <a:lnTo>
                      <a:pt x="1347" y="454"/>
                    </a:lnTo>
                    <a:lnTo>
                      <a:pt x="1333" y="454"/>
                    </a:lnTo>
                    <a:lnTo>
                      <a:pt x="1304" y="454"/>
                    </a:lnTo>
                    <a:lnTo>
                      <a:pt x="1304" y="440"/>
                    </a:lnTo>
                    <a:lnTo>
                      <a:pt x="1262" y="440"/>
                    </a:lnTo>
                    <a:lnTo>
                      <a:pt x="1248" y="440"/>
                    </a:lnTo>
                    <a:lnTo>
                      <a:pt x="1248" y="454"/>
                    </a:lnTo>
                    <a:lnTo>
                      <a:pt x="1248" y="468"/>
                    </a:lnTo>
                    <a:lnTo>
                      <a:pt x="1248" y="483"/>
                    </a:lnTo>
                    <a:lnTo>
                      <a:pt x="1276" y="483"/>
                    </a:lnTo>
                    <a:lnTo>
                      <a:pt x="1276" y="497"/>
                    </a:lnTo>
                    <a:lnTo>
                      <a:pt x="1276" y="511"/>
                    </a:lnTo>
                    <a:lnTo>
                      <a:pt x="1276" y="525"/>
                    </a:lnTo>
                    <a:lnTo>
                      <a:pt x="1276" y="539"/>
                    </a:lnTo>
                    <a:lnTo>
                      <a:pt x="1276" y="553"/>
                    </a:lnTo>
                    <a:lnTo>
                      <a:pt x="1276" y="568"/>
                    </a:lnTo>
                    <a:lnTo>
                      <a:pt x="1333" y="568"/>
                    </a:lnTo>
                    <a:lnTo>
                      <a:pt x="1375" y="568"/>
                    </a:lnTo>
                    <a:lnTo>
                      <a:pt x="1375" y="624"/>
                    </a:lnTo>
                    <a:lnTo>
                      <a:pt x="1375" y="639"/>
                    </a:lnTo>
                    <a:lnTo>
                      <a:pt x="1375" y="653"/>
                    </a:lnTo>
                    <a:lnTo>
                      <a:pt x="1375" y="695"/>
                    </a:lnTo>
                    <a:lnTo>
                      <a:pt x="1333" y="695"/>
                    </a:lnTo>
                    <a:lnTo>
                      <a:pt x="1333" y="738"/>
                    </a:lnTo>
                    <a:lnTo>
                      <a:pt x="1333" y="780"/>
                    </a:lnTo>
                    <a:lnTo>
                      <a:pt x="1333" y="809"/>
                    </a:lnTo>
                    <a:lnTo>
                      <a:pt x="1333" y="823"/>
                    </a:lnTo>
                    <a:lnTo>
                      <a:pt x="1333" y="837"/>
                    </a:lnTo>
                    <a:lnTo>
                      <a:pt x="1333" y="851"/>
                    </a:lnTo>
                    <a:lnTo>
                      <a:pt x="1333" y="865"/>
                    </a:lnTo>
                    <a:lnTo>
                      <a:pt x="1333" y="880"/>
                    </a:lnTo>
                    <a:lnTo>
                      <a:pt x="1333" y="894"/>
                    </a:lnTo>
                    <a:lnTo>
                      <a:pt x="1333" y="936"/>
                    </a:lnTo>
                    <a:lnTo>
                      <a:pt x="1333" y="951"/>
                    </a:lnTo>
                    <a:lnTo>
                      <a:pt x="1347" y="993"/>
                    </a:lnTo>
                    <a:lnTo>
                      <a:pt x="1333" y="993"/>
                    </a:lnTo>
                    <a:lnTo>
                      <a:pt x="1290" y="993"/>
                    </a:lnTo>
                    <a:lnTo>
                      <a:pt x="1248" y="993"/>
                    </a:lnTo>
                    <a:lnTo>
                      <a:pt x="1205" y="993"/>
                    </a:lnTo>
                    <a:lnTo>
                      <a:pt x="1205" y="951"/>
                    </a:lnTo>
                    <a:lnTo>
                      <a:pt x="1120" y="951"/>
                    </a:lnTo>
                    <a:lnTo>
                      <a:pt x="1092" y="951"/>
                    </a:lnTo>
                    <a:lnTo>
                      <a:pt x="1092" y="965"/>
                    </a:lnTo>
                    <a:lnTo>
                      <a:pt x="1092" y="979"/>
                    </a:lnTo>
                    <a:lnTo>
                      <a:pt x="1092" y="993"/>
                    </a:lnTo>
                    <a:lnTo>
                      <a:pt x="1092" y="1007"/>
                    </a:lnTo>
                    <a:lnTo>
                      <a:pt x="1092" y="1022"/>
                    </a:lnTo>
                    <a:lnTo>
                      <a:pt x="1092" y="1036"/>
                    </a:lnTo>
                    <a:lnTo>
                      <a:pt x="1092" y="1050"/>
                    </a:lnTo>
                    <a:lnTo>
                      <a:pt x="1092" y="1064"/>
                    </a:lnTo>
                    <a:lnTo>
                      <a:pt x="1092" y="1078"/>
                    </a:lnTo>
                    <a:lnTo>
                      <a:pt x="1078" y="1078"/>
                    </a:lnTo>
                    <a:lnTo>
                      <a:pt x="1078" y="1121"/>
                    </a:lnTo>
                    <a:lnTo>
                      <a:pt x="1078" y="1135"/>
                    </a:lnTo>
                    <a:lnTo>
                      <a:pt x="1078" y="1206"/>
                    </a:lnTo>
                    <a:lnTo>
                      <a:pt x="1049" y="1206"/>
                    </a:lnTo>
                    <a:lnTo>
                      <a:pt x="1049" y="1220"/>
                    </a:lnTo>
                    <a:lnTo>
                      <a:pt x="1049" y="1234"/>
                    </a:lnTo>
                    <a:lnTo>
                      <a:pt x="1049" y="1248"/>
                    </a:lnTo>
                    <a:lnTo>
                      <a:pt x="1049" y="1263"/>
                    </a:lnTo>
                    <a:lnTo>
                      <a:pt x="1049" y="1277"/>
                    </a:lnTo>
                    <a:lnTo>
                      <a:pt x="1021" y="1277"/>
                    </a:lnTo>
                    <a:lnTo>
                      <a:pt x="1021" y="1291"/>
                    </a:lnTo>
                    <a:lnTo>
                      <a:pt x="1021" y="1305"/>
                    </a:lnTo>
                    <a:lnTo>
                      <a:pt x="1021" y="1319"/>
                    </a:lnTo>
                    <a:lnTo>
                      <a:pt x="1021" y="1334"/>
                    </a:lnTo>
                    <a:lnTo>
                      <a:pt x="1035" y="1319"/>
                    </a:lnTo>
                    <a:lnTo>
                      <a:pt x="1049" y="1319"/>
                    </a:lnTo>
                    <a:lnTo>
                      <a:pt x="1049" y="1334"/>
                    </a:lnTo>
                    <a:lnTo>
                      <a:pt x="1049" y="1348"/>
                    </a:lnTo>
                    <a:lnTo>
                      <a:pt x="1049" y="1362"/>
                    </a:lnTo>
                    <a:lnTo>
                      <a:pt x="1049" y="1376"/>
                    </a:lnTo>
                    <a:lnTo>
                      <a:pt x="1092" y="1376"/>
                    </a:lnTo>
                    <a:lnTo>
                      <a:pt x="1092" y="1390"/>
                    </a:lnTo>
                    <a:lnTo>
                      <a:pt x="1092" y="1405"/>
                    </a:lnTo>
                    <a:lnTo>
                      <a:pt x="1092" y="1419"/>
                    </a:lnTo>
                    <a:lnTo>
                      <a:pt x="1092" y="1433"/>
                    </a:lnTo>
                    <a:lnTo>
                      <a:pt x="1092" y="1447"/>
                    </a:lnTo>
                    <a:lnTo>
                      <a:pt x="1078" y="1447"/>
                    </a:lnTo>
                    <a:lnTo>
                      <a:pt x="1078" y="1433"/>
                    </a:lnTo>
                    <a:lnTo>
                      <a:pt x="1063" y="1433"/>
                    </a:lnTo>
                    <a:lnTo>
                      <a:pt x="1049" y="1447"/>
                    </a:lnTo>
                    <a:lnTo>
                      <a:pt x="1035" y="1447"/>
                    </a:lnTo>
                    <a:lnTo>
                      <a:pt x="1035" y="1433"/>
                    </a:lnTo>
                    <a:lnTo>
                      <a:pt x="1021" y="1433"/>
                    </a:lnTo>
                    <a:lnTo>
                      <a:pt x="1007" y="1433"/>
                    </a:lnTo>
                    <a:lnTo>
                      <a:pt x="992" y="1419"/>
                    </a:lnTo>
                    <a:lnTo>
                      <a:pt x="978" y="1419"/>
                    </a:lnTo>
                    <a:lnTo>
                      <a:pt x="978" y="1405"/>
                    </a:lnTo>
                    <a:lnTo>
                      <a:pt x="950" y="1390"/>
                    </a:lnTo>
                    <a:lnTo>
                      <a:pt x="922" y="1362"/>
                    </a:lnTo>
                    <a:lnTo>
                      <a:pt x="922" y="1348"/>
                    </a:lnTo>
                    <a:lnTo>
                      <a:pt x="907" y="1334"/>
                    </a:lnTo>
                    <a:lnTo>
                      <a:pt x="907" y="1319"/>
                    </a:lnTo>
                    <a:lnTo>
                      <a:pt x="893" y="1319"/>
                    </a:lnTo>
                    <a:lnTo>
                      <a:pt x="851" y="1291"/>
                    </a:lnTo>
                    <a:lnTo>
                      <a:pt x="836" y="1291"/>
                    </a:lnTo>
                    <a:lnTo>
                      <a:pt x="836" y="1277"/>
                    </a:lnTo>
                    <a:lnTo>
                      <a:pt x="822" y="1263"/>
                    </a:lnTo>
                    <a:lnTo>
                      <a:pt x="794" y="1248"/>
                    </a:lnTo>
                    <a:lnTo>
                      <a:pt x="780" y="1234"/>
                    </a:lnTo>
                    <a:lnTo>
                      <a:pt x="780" y="1220"/>
                    </a:lnTo>
                    <a:lnTo>
                      <a:pt x="765" y="1220"/>
                    </a:lnTo>
                    <a:lnTo>
                      <a:pt x="765" y="1206"/>
                    </a:lnTo>
                    <a:lnTo>
                      <a:pt x="751" y="1192"/>
                    </a:lnTo>
                    <a:lnTo>
                      <a:pt x="751" y="1178"/>
                    </a:lnTo>
                    <a:lnTo>
                      <a:pt x="751" y="1163"/>
                    </a:lnTo>
                    <a:lnTo>
                      <a:pt x="751" y="1149"/>
                    </a:lnTo>
                    <a:lnTo>
                      <a:pt x="751" y="1135"/>
                    </a:lnTo>
                    <a:lnTo>
                      <a:pt x="751" y="1121"/>
                    </a:lnTo>
                    <a:lnTo>
                      <a:pt x="765" y="1121"/>
                    </a:lnTo>
                    <a:lnTo>
                      <a:pt x="751" y="1121"/>
                    </a:lnTo>
                    <a:lnTo>
                      <a:pt x="751" y="1107"/>
                    </a:lnTo>
                    <a:lnTo>
                      <a:pt x="723" y="1107"/>
                    </a:lnTo>
                    <a:lnTo>
                      <a:pt x="695" y="1092"/>
                    </a:lnTo>
                    <a:lnTo>
                      <a:pt x="638" y="1092"/>
                    </a:lnTo>
                    <a:lnTo>
                      <a:pt x="624" y="1092"/>
                    </a:lnTo>
                    <a:lnTo>
                      <a:pt x="581" y="1078"/>
                    </a:lnTo>
                    <a:lnTo>
                      <a:pt x="553" y="1078"/>
                    </a:lnTo>
                    <a:lnTo>
                      <a:pt x="539" y="1078"/>
                    </a:lnTo>
                    <a:lnTo>
                      <a:pt x="524" y="1078"/>
                    </a:lnTo>
                    <a:lnTo>
                      <a:pt x="510" y="1078"/>
                    </a:lnTo>
                    <a:lnTo>
                      <a:pt x="482" y="1064"/>
                    </a:lnTo>
                    <a:lnTo>
                      <a:pt x="468" y="1064"/>
                    </a:lnTo>
                    <a:lnTo>
                      <a:pt x="453" y="1078"/>
                    </a:lnTo>
                    <a:lnTo>
                      <a:pt x="439" y="1092"/>
                    </a:lnTo>
                    <a:lnTo>
                      <a:pt x="425" y="1107"/>
                    </a:lnTo>
                    <a:lnTo>
                      <a:pt x="411" y="1107"/>
                    </a:lnTo>
                    <a:lnTo>
                      <a:pt x="411" y="1121"/>
                    </a:lnTo>
                    <a:lnTo>
                      <a:pt x="411" y="1135"/>
                    </a:lnTo>
                    <a:lnTo>
                      <a:pt x="397" y="1163"/>
                    </a:lnTo>
                    <a:lnTo>
                      <a:pt x="368" y="1149"/>
                    </a:lnTo>
                    <a:lnTo>
                      <a:pt x="368" y="1135"/>
                    </a:lnTo>
                    <a:lnTo>
                      <a:pt x="354" y="1135"/>
                    </a:lnTo>
                    <a:lnTo>
                      <a:pt x="354" y="1121"/>
                    </a:lnTo>
                    <a:lnTo>
                      <a:pt x="340" y="1107"/>
                    </a:lnTo>
                    <a:lnTo>
                      <a:pt x="326" y="1092"/>
                    </a:lnTo>
                    <a:lnTo>
                      <a:pt x="326" y="1078"/>
                    </a:lnTo>
                    <a:lnTo>
                      <a:pt x="326" y="1064"/>
                    </a:lnTo>
                    <a:lnTo>
                      <a:pt x="312" y="1064"/>
                    </a:lnTo>
                    <a:lnTo>
                      <a:pt x="297" y="1050"/>
                    </a:lnTo>
                    <a:lnTo>
                      <a:pt x="283" y="1036"/>
                    </a:lnTo>
                    <a:lnTo>
                      <a:pt x="269" y="1022"/>
                    </a:lnTo>
                    <a:lnTo>
                      <a:pt x="241" y="1007"/>
                    </a:lnTo>
                    <a:lnTo>
                      <a:pt x="227" y="993"/>
                    </a:lnTo>
                    <a:lnTo>
                      <a:pt x="212" y="965"/>
                    </a:lnTo>
                    <a:lnTo>
                      <a:pt x="198" y="965"/>
                    </a:lnTo>
                    <a:lnTo>
                      <a:pt x="184" y="951"/>
                    </a:lnTo>
                    <a:lnTo>
                      <a:pt x="184" y="936"/>
                    </a:lnTo>
                    <a:lnTo>
                      <a:pt x="156" y="922"/>
                    </a:lnTo>
                    <a:lnTo>
                      <a:pt x="141" y="908"/>
                    </a:lnTo>
                    <a:lnTo>
                      <a:pt x="113" y="894"/>
                    </a:lnTo>
                    <a:lnTo>
                      <a:pt x="113" y="880"/>
                    </a:lnTo>
                    <a:lnTo>
                      <a:pt x="99" y="865"/>
                    </a:lnTo>
                    <a:lnTo>
                      <a:pt x="85" y="851"/>
                    </a:lnTo>
                    <a:lnTo>
                      <a:pt x="71" y="837"/>
                    </a:lnTo>
                    <a:lnTo>
                      <a:pt x="42" y="823"/>
                    </a:lnTo>
                    <a:lnTo>
                      <a:pt x="42" y="809"/>
                    </a:lnTo>
                    <a:lnTo>
                      <a:pt x="28" y="809"/>
                    </a:lnTo>
                    <a:lnTo>
                      <a:pt x="14" y="780"/>
                    </a:lnTo>
                    <a:lnTo>
                      <a:pt x="0" y="766"/>
                    </a:lnTo>
                    <a:lnTo>
                      <a:pt x="0" y="752"/>
                    </a:lnTo>
                    <a:lnTo>
                      <a:pt x="14" y="752"/>
                    </a:lnTo>
                    <a:lnTo>
                      <a:pt x="14" y="738"/>
                    </a:lnTo>
                    <a:lnTo>
                      <a:pt x="28" y="724"/>
                    </a:lnTo>
                    <a:lnTo>
                      <a:pt x="28" y="709"/>
                    </a:lnTo>
                    <a:lnTo>
                      <a:pt x="42" y="709"/>
                    </a:lnTo>
                    <a:lnTo>
                      <a:pt x="42" y="695"/>
                    </a:lnTo>
                    <a:lnTo>
                      <a:pt x="42" y="681"/>
                    </a:lnTo>
                    <a:lnTo>
                      <a:pt x="42" y="667"/>
                    </a:lnTo>
                    <a:lnTo>
                      <a:pt x="56" y="653"/>
                    </a:lnTo>
                    <a:lnTo>
                      <a:pt x="56" y="639"/>
                    </a:lnTo>
                    <a:lnTo>
                      <a:pt x="56" y="624"/>
                    </a:lnTo>
                    <a:lnTo>
                      <a:pt x="71" y="624"/>
                    </a:lnTo>
                    <a:lnTo>
                      <a:pt x="71" y="610"/>
                    </a:lnTo>
                    <a:lnTo>
                      <a:pt x="71" y="596"/>
                    </a:lnTo>
                    <a:lnTo>
                      <a:pt x="71" y="582"/>
                    </a:lnTo>
                    <a:lnTo>
                      <a:pt x="71" y="568"/>
                    </a:lnTo>
                    <a:lnTo>
                      <a:pt x="85" y="568"/>
                    </a:lnTo>
                    <a:lnTo>
                      <a:pt x="85" y="553"/>
                    </a:lnTo>
                    <a:lnTo>
                      <a:pt x="85" y="539"/>
                    </a:lnTo>
                    <a:lnTo>
                      <a:pt x="85" y="525"/>
                    </a:lnTo>
                    <a:lnTo>
                      <a:pt x="85" y="511"/>
                    </a:lnTo>
                    <a:lnTo>
                      <a:pt x="99" y="511"/>
                    </a:lnTo>
                    <a:lnTo>
                      <a:pt x="99" y="497"/>
                    </a:lnTo>
                    <a:lnTo>
                      <a:pt x="99" y="483"/>
                    </a:lnTo>
                    <a:lnTo>
                      <a:pt x="99" y="468"/>
                    </a:lnTo>
                    <a:lnTo>
                      <a:pt x="113" y="454"/>
                    </a:lnTo>
                    <a:lnTo>
                      <a:pt x="113" y="440"/>
                    </a:lnTo>
                    <a:lnTo>
                      <a:pt x="113" y="426"/>
                    </a:lnTo>
                    <a:lnTo>
                      <a:pt x="113" y="412"/>
                    </a:lnTo>
                    <a:lnTo>
                      <a:pt x="127" y="397"/>
                    </a:lnTo>
                    <a:lnTo>
                      <a:pt x="127" y="383"/>
                    </a:lnTo>
                    <a:lnTo>
                      <a:pt x="127" y="369"/>
                    </a:lnTo>
                    <a:lnTo>
                      <a:pt x="127" y="355"/>
                    </a:lnTo>
                    <a:lnTo>
                      <a:pt x="141" y="355"/>
                    </a:lnTo>
                    <a:lnTo>
                      <a:pt x="141" y="312"/>
                    </a:lnTo>
                    <a:lnTo>
                      <a:pt x="156" y="284"/>
                    </a:lnTo>
                    <a:lnTo>
                      <a:pt x="156" y="270"/>
                    </a:lnTo>
                    <a:lnTo>
                      <a:pt x="170" y="256"/>
                    </a:lnTo>
                    <a:lnTo>
                      <a:pt x="170" y="213"/>
                    </a:lnTo>
                    <a:lnTo>
                      <a:pt x="170" y="199"/>
                    </a:lnTo>
                    <a:lnTo>
                      <a:pt x="184" y="199"/>
                    </a:lnTo>
                    <a:lnTo>
                      <a:pt x="184" y="185"/>
                    </a:lnTo>
                    <a:lnTo>
                      <a:pt x="184" y="170"/>
                    </a:lnTo>
                    <a:lnTo>
                      <a:pt x="184" y="156"/>
                    </a:lnTo>
                    <a:lnTo>
                      <a:pt x="198" y="142"/>
                    </a:lnTo>
                    <a:lnTo>
                      <a:pt x="198" y="128"/>
                    </a:lnTo>
                    <a:lnTo>
                      <a:pt x="198" y="114"/>
                    </a:lnTo>
                    <a:lnTo>
                      <a:pt x="198" y="100"/>
                    </a:lnTo>
                    <a:lnTo>
                      <a:pt x="212" y="85"/>
                    </a:lnTo>
                    <a:lnTo>
                      <a:pt x="212" y="71"/>
                    </a:lnTo>
                    <a:lnTo>
                      <a:pt x="212" y="57"/>
                    </a:lnTo>
                    <a:lnTo>
                      <a:pt x="227" y="29"/>
                    </a:lnTo>
                    <a:lnTo>
                      <a:pt x="227" y="14"/>
                    </a:lnTo>
                    <a:lnTo>
                      <a:pt x="241" y="14"/>
                    </a:lnTo>
                    <a:lnTo>
                      <a:pt x="255" y="14"/>
                    </a:lnTo>
                    <a:lnTo>
                      <a:pt x="269" y="14"/>
                    </a:lnTo>
                    <a:lnTo>
                      <a:pt x="283" y="14"/>
                    </a:lnTo>
                    <a:lnTo>
                      <a:pt x="297" y="14"/>
                    </a:lnTo>
                    <a:lnTo>
                      <a:pt x="312" y="14"/>
                    </a:lnTo>
                    <a:lnTo>
                      <a:pt x="326" y="14"/>
                    </a:lnTo>
                    <a:lnTo>
                      <a:pt x="340" y="14"/>
                    </a:lnTo>
                    <a:lnTo>
                      <a:pt x="354" y="14"/>
                    </a:lnTo>
                    <a:lnTo>
                      <a:pt x="368" y="14"/>
                    </a:lnTo>
                    <a:lnTo>
                      <a:pt x="411" y="14"/>
                    </a:lnTo>
                    <a:lnTo>
                      <a:pt x="425" y="14"/>
                    </a:lnTo>
                    <a:lnTo>
                      <a:pt x="453" y="14"/>
                    </a:lnTo>
                    <a:lnTo>
                      <a:pt x="468" y="14"/>
                    </a:lnTo>
                    <a:lnTo>
                      <a:pt x="496" y="0"/>
                    </a:lnTo>
                    <a:lnTo>
                      <a:pt x="510" y="0"/>
                    </a:lnTo>
                    <a:lnTo>
                      <a:pt x="524" y="0"/>
                    </a:lnTo>
                    <a:lnTo>
                      <a:pt x="539" y="0"/>
                    </a:lnTo>
                    <a:lnTo>
                      <a:pt x="553" y="0"/>
                    </a:lnTo>
                    <a:lnTo>
                      <a:pt x="553" y="14"/>
                    </a:lnTo>
                    <a:lnTo>
                      <a:pt x="567" y="14"/>
                    </a:lnTo>
                    <a:lnTo>
                      <a:pt x="609" y="14"/>
                    </a:lnTo>
                    <a:close/>
                  </a:path>
                </a:pathLst>
              </a:custGeom>
              <a:noFill/>
              <a:ln w="0" cap="flat">
                <a:solidFill>
                  <a:srgbClr val="000000"/>
                </a:solidFill>
                <a:prstDash val="solid"/>
                <a:round/>
                <a:headEnd/>
                <a:tailEnd/>
              </a:ln>
              <a:extLst>
                <a:ext uri="{909E8E84-426E-40DD-AFC4-6F175D3DCCD1}">
                  <a14:hiddenFill xmlns="" xmlns:a14="http://schemas.microsoft.com/office/drawing/2010/main">
                    <a:solidFill>
                      <a:srgbClr val="FFFFFF"/>
                    </a:solidFill>
                  </a14:hiddenFill>
                </a:ext>
              </a:extLst>
            </p:spPr>
            <p:txBody>
              <a:bodyPr/>
              <a:lstStyle/>
              <a:p>
                <a:endParaRPr lang="ja-JP" altLang="en-US"/>
              </a:p>
            </p:txBody>
          </p:sp>
          <p:sp>
            <p:nvSpPr>
              <p:cNvPr id="9350" name="Freeform 172"/>
              <p:cNvSpPr>
                <a:spLocks noChangeAspect="1"/>
              </p:cNvSpPr>
              <p:nvPr/>
            </p:nvSpPr>
            <p:spPr bwMode="auto">
              <a:xfrm>
                <a:off x="6948" y="7132"/>
                <a:ext cx="2081" cy="1827"/>
              </a:xfrm>
              <a:custGeom>
                <a:avLst/>
                <a:gdLst>
                  <a:gd name="T0" fmla="*/ 2147483647 w 1304"/>
                  <a:gd name="T1" fmla="*/ 2147483647 h 1148"/>
                  <a:gd name="T2" fmla="*/ 2147483647 w 1304"/>
                  <a:gd name="T3" fmla="*/ 2147483647 h 1148"/>
                  <a:gd name="T4" fmla="*/ 2147483647 w 1304"/>
                  <a:gd name="T5" fmla="*/ 2147483647 h 1148"/>
                  <a:gd name="T6" fmla="*/ 2147483647 w 1304"/>
                  <a:gd name="T7" fmla="*/ 2147483647 h 1148"/>
                  <a:gd name="T8" fmla="*/ 2147483647 w 1304"/>
                  <a:gd name="T9" fmla="*/ 2147483647 h 1148"/>
                  <a:gd name="T10" fmla="*/ 2147483647 w 1304"/>
                  <a:gd name="T11" fmla="*/ 2147483647 h 1148"/>
                  <a:gd name="T12" fmla="*/ 2147483647 w 1304"/>
                  <a:gd name="T13" fmla="*/ 2147483647 h 1148"/>
                  <a:gd name="T14" fmla="*/ 2147483647 w 1304"/>
                  <a:gd name="T15" fmla="*/ 2147483647 h 1148"/>
                  <a:gd name="T16" fmla="*/ 2147483647 w 1304"/>
                  <a:gd name="T17" fmla="*/ 2147483647 h 1148"/>
                  <a:gd name="T18" fmla="*/ 2147483647 w 1304"/>
                  <a:gd name="T19" fmla="*/ 2147483647 h 1148"/>
                  <a:gd name="T20" fmla="*/ 2147483647 w 1304"/>
                  <a:gd name="T21" fmla="*/ 2147483647 h 1148"/>
                  <a:gd name="T22" fmla="*/ 2147483647 w 1304"/>
                  <a:gd name="T23" fmla="*/ 2147483647 h 1148"/>
                  <a:gd name="T24" fmla="*/ 2147483647 w 1304"/>
                  <a:gd name="T25" fmla="*/ 2147483647 h 1148"/>
                  <a:gd name="T26" fmla="*/ 2147483647 w 1304"/>
                  <a:gd name="T27" fmla="*/ 2147483647 h 1148"/>
                  <a:gd name="T28" fmla="*/ 2147483647 w 1304"/>
                  <a:gd name="T29" fmla="*/ 2147483647 h 1148"/>
                  <a:gd name="T30" fmla="*/ 2147483647 w 1304"/>
                  <a:gd name="T31" fmla="*/ 2147483647 h 1148"/>
                  <a:gd name="T32" fmla="*/ 2147483647 w 1304"/>
                  <a:gd name="T33" fmla="*/ 2147483647 h 1148"/>
                  <a:gd name="T34" fmla="*/ 2147483647 w 1304"/>
                  <a:gd name="T35" fmla="*/ 2147483647 h 1148"/>
                  <a:gd name="T36" fmla="*/ 2147483647 w 1304"/>
                  <a:gd name="T37" fmla="*/ 2147483647 h 1148"/>
                  <a:gd name="T38" fmla="*/ 2147483647 w 1304"/>
                  <a:gd name="T39" fmla="*/ 2147483647 h 1148"/>
                  <a:gd name="T40" fmla="*/ 2147483647 w 1304"/>
                  <a:gd name="T41" fmla="*/ 2147483647 h 1148"/>
                  <a:gd name="T42" fmla="*/ 2147483647 w 1304"/>
                  <a:gd name="T43" fmla="*/ 2147483647 h 1148"/>
                  <a:gd name="T44" fmla="*/ 2147483647 w 1304"/>
                  <a:gd name="T45" fmla="*/ 2147483647 h 1148"/>
                  <a:gd name="T46" fmla="*/ 2147483647 w 1304"/>
                  <a:gd name="T47" fmla="*/ 2147483647 h 1148"/>
                  <a:gd name="T48" fmla="*/ 2147483647 w 1304"/>
                  <a:gd name="T49" fmla="*/ 2147483647 h 1148"/>
                  <a:gd name="T50" fmla="*/ 2147483647 w 1304"/>
                  <a:gd name="T51" fmla="*/ 2147483647 h 1148"/>
                  <a:gd name="T52" fmla="*/ 2147483647 w 1304"/>
                  <a:gd name="T53" fmla="*/ 2147483647 h 1148"/>
                  <a:gd name="T54" fmla="*/ 2147483647 w 1304"/>
                  <a:gd name="T55" fmla="*/ 2147483647 h 1148"/>
                  <a:gd name="T56" fmla="*/ 2147483647 w 1304"/>
                  <a:gd name="T57" fmla="*/ 2147483647 h 1148"/>
                  <a:gd name="T58" fmla="*/ 2147483647 w 1304"/>
                  <a:gd name="T59" fmla="*/ 2147483647 h 1148"/>
                  <a:gd name="T60" fmla="*/ 2147483647 w 1304"/>
                  <a:gd name="T61" fmla="*/ 2147483647 h 1148"/>
                  <a:gd name="T62" fmla="*/ 2147483647 w 1304"/>
                  <a:gd name="T63" fmla="*/ 2147483647 h 1148"/>
                  <a:gd name="T64" fmla="*/ 2147483647 w 1304"/>
                  <a:gd name="T65" fmla="*/ 2147483647 h 1148"/>
                  <a:gd name="T66" fmla="*/ 2147483647 w 1304"/>
                  <a:gd name="T67" fmla="*/ 2147483647 h 1148"/>
                  <a:gd name="T68" fmla="*/ 2147483647 w 1304"/>
                  <a:gd name="T69" fmla="*/ 2147483647 h 1148"/>
                  <a:gd name="T70" fmla="*/ 2147483647 w 1304"/>
                  <a:gd name="T71" fmla="*/ 2147483647 h 1148"/>
                  <a:gd name="T72" fmla="*/ 2147483647 w 1304"/>
                  <a:gd name="T73" fmla="*/ 2147483647 h 1148"/>
                  <a:gd name="T74" fmla="*/ 2147483647 w 1304"/>
                  <a:gd name="T75" fmla="*/ 2147483647 h 1148"/>
                  <a:gd name="T76" fmla="*/ 2147483647 w 1304"/>
                  <a:gd name="T77" fmla="*/ 2147483647 h 1148"/>
                  <a:gd name="T78" fmla="*/ 2147483647 w 1304"/>
                  <a:gd name="T79" fmla="*/ 2147483647 h 1148"/>
                  <a:gd name="T80" fmla="*/ 2147483647 w 1304"/>
                  <a:gd name="T81" fmla="*/ 2147483647 h 1148"/>
                  <a:gd name="T82" fmla="*/ 2147483647 w 1304"/>
                  <a:gd name="T83" fmla="*/ 2147483647 h 1148"/>
                  <a:gd name="T84" fmla="*/ 2147483647 w 1304"/>
                  <a:gd name="T85" fmla="*/ 2147483647 h 1148"/>
                  <a:gd name="T86" fmla="*/ 2147483647 w 1304"/>
                  <a:gd name="T87" fmla="*/ 2147483647 h 1148"/>
                  <a:gd name="T88" fmla="*/ 2147483647 w 1304"/>
                  <a:gd name="T89" fmla="*/ 2147483647 h 1148"/>
                  <a:gd name="T90" fmla="*/ 2147483647 w 1304"/>
                  <a:gd name="T91" fmla="*/ 2147483647 h 1148"/>
                  <a:gd name="T92" fmla="*/ 2147483647 w 1304"/>
                  <a:gd name="T93" fmla="*/ 2147483647 h 1148"/>
                  <a:gd name="T94" fmla="*/ 2147483647 w 1304"/>
                  <a:gd name="T95" fmla="*/ 2147483647 h 1148"/>
                  <a:gd name="T96" fmla="*/ 2147483647 w 1304"/>
                  <a:gd name="T97" fmla="*/ 2147483647 h 1148"/>
                  <a:gd name="T98" fmla="*/ 2147483647 w 1304"/>
                  <a:gd name="T99" fmla="*/ 2147483647 h 1148"/>
                  <a:gd name="T100" fmla="*/ 2147483647 w 1304"/>
                  <a:gd name="T101" fmla="*/ 2147483647 h 1148"/>
                  <a:gd name="T102" fmla="*/ 2147483647 w 1304"/>
                  <a:gd name="T103" fmla="*/ 2147483647 h 1148"/>
                  <a:gd name="T104" fmla="*/ 2147483647 w 1304"/>
                  <a:gd name="T105" fmla="*/ 2147483647 h 1148"/>
                  <a:gd name="T106" fmla="*/ 2147483647 w 1304"/>
                  <a:gd name="T107" fmla="*/ 2147483647 h 1148"/>
                  <a:gd name="T108" fmla="*/ 2147483647 w 1304"/>
                  <a:gd name="T109" fmla="*/ 2147483647 h 1148"/>
                  <a:gd name="T110" fmla="*/ 2147483647 w 1304"/>
                  <a:gd name="T111" fmla="*/ 2147483647 h 1148"/>
                  <a:gd name="T112" fmla="*/ 2147483647 w 1304"/>
                  <a:gd name="T113" fmla="*/ 2147483647 h 1148"/>
                  <a:gd name="T114" fmla="*/ 2147483647 w 1304"/>
                  <a:gd name="T115" fmla="*/ 2147483647 h 1148"/>
                  <a:gd name="T116" fmla="*/ 2147483647 w 1304"/>
                  <a:gd name="T117" fmla="*/ 2147483647 h 1148"/>
                  <a:gd name="T118" fmla="*/ 2147483647 w 1304"/>
                  <a:gd name="T119" fmla="*/ 2147483647 h 1148"/>
                  <a:gd name="T120" fmla="*/ 2147483647 w 1304"/>
                  <a:gd name="T121" fmla="*/ 2147483647 h 1148"/>
                  <a:gd name="T122" fmla="*/ 2147483647 w 1304"/>
                  <a:gd name="T123" fmla="*/ 2147483647 h 1148"/>
                  <a:gd name="T124" fmla="*/ 2147483647 w 1304"/>
                  <a:gd name="T125" fmla="*/ 0 h 1148"/>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304"/>
                  <a:gd name="T190" fmla="*/ 0 h 1148"/>
                  <a:gd name="T191" fmla="*/ 1304 w 1304"/>
                  <a:gd name="T192" fmla="*/ 1148 h 1148"/>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304" h="1148">
                    <a:moveTo>
                      <a:pt x="1290" y="0"/>
                    </a:moveTo>
                    <a:lnTo>
                      <a:pt x="1290" y="14"/>
                    </a:lnTo>
                    <a:lnTo>
                      <a:pt x="1290" y="28"/>
                    </a:lnTo>
                    <a:lnTo>
                      <a:pt x="1290" y="42"/>
                    </a:lnTo>
                    <a:lnTo>
                      <a:pt x="1290" y="56"/>
                    </a:lnTo>
                    <a:lnTo>
                      <a:pt x="1290" y="99"/>
                    </a:lnTo>
                    <a:lnTo>
                      <a:pt x="1290" y="113"/>
                    </a:lnTo>
                    <a:lnTo>
                      <a:pt x="1290" y="141"/>
                    </a:lnTo>
                    <a:lnTo>
                      <a:pt x="1304" y="156"/>
                    </a:lnTo>
                    <a:lnTo>
                      <a:pt x="1304" y="170"/>
                    </a:lnTo>
                    <a:lnTo>
                      <a:pt x="1304" y="198"/>
                    </a:lnTo>
                    <a:lnTo>
                      <a:pt x="1304" y="212"/>
                    </a:lnTo>
                    <a:lnTo>
                      <a:pt x="1304" y="227"/>
                    </a:lnTo>
                    <a:lnTo>
                      <a:pt x="1304" y="255"/>
                    </a:lnTo>
                    <a:lnTo>
                      <a:pt x="1304" y="269"/>
                    </a:lnTo>
                    <a:lnTo>
                      <a:pt x="1304" y="283"/>
                    </a:lnTo>
                    <a:lnTo>
                      <a:pt x="1304" y="297"/>
                    </a:lnTo>
                    <a:lnTo>
                      <a:pt x="1304" y="326"/>
                    </a:lnTo>
                    <a:lnTo>
                      <a:pt x="1304" y="340"/>
                    </a:lnTo>
                    <a:lnTo>
                      <a:pt x="1304" y="383"/>
                    </a:lnTo>
                    <a:lnTo>
                      <a:pt x="1304" y="397"/>
                    </a:lnTo>
                    <a:lnTo>
                      <a:pt x="1304" y="411"/>
                    </a:lnTo>
                    <a:lnTo>
                      <a:pt x="1304" y="439"/>
                    </a:lnTo>
                    <a:lnTo>
                      <a:pt x="1304" y="453"/>
                    </a:lnTo>
                    <a:lnTo>
                      <a:pt x="1304" y="468"/>
                    </a:lnTo>
                    <a:lnTo>
                      <a:pt x="1304" y="482"/>
                    </a:lnTo>
                    <a:lnTo>
                      <a:pt x="1304" y="496"/>
                    </a:lnTo>
                    <a:lnTo>
                      <a:pt x="1304" y="510"/>
                    </a:lnTo>
                    <a:lnTo>
                      <a:pt x="1304" y="524"/>
                    </a:lnTo>
                    <a:lnTo>
                      <a:pt x="1304" y="539"/>
                    </a:lnTo>
                    <a:lnTo>
                      <a:pt x="1304" y="581"/>
                    </a:lnTo>
                    <a:lnTo>
                      <a:pt x="1304" y="595"/>
                    </a:lnTo>
                    <a:lnTo>
                      <a:pt x="1304" y="609"/>
                    </a:lnTo>
                    <a:lnTo>
                      <a:pt x="1304" y="624"/>
                    </a:lnTo>
                    <a:lnTo>
                      <a:pt x="1304" y="638"/>
                    </a:lnTo>
                    <a:lnTo>
                      <a:pt x="1304" y="652"/>
                    </a:lnTo>
                    <a:lnTo>
                      <a:pt x="1304" y="666"/>
                    </a:lnTo>
                    <a:lnTo>
                      <a:pt x="1304" y="680"/>
                    </a:lnTo>
                    <a:lnTo>
                      <a:pt x="1304" y="695"/>
                    </a:lnTo>
                    <a:lnTo>
                      <a:pt x="1290" y="709"/>
                    </a:lnTo>
                    <a:lnTo>
                      <a:pt x="1290" y="751"/>
                    </a:lnTo>
                    <a:lnTo>
                      <a:pt x="1290" y="766"/>
                    </a:lnTo>
                    <a:lnTo>
                      <a:pt x="1290" y="794"/>
                    </a:lnTo>
                    <a:lnTo>
                      <a:pt x="1290" y="808"/>
                    </a:lnTo>
                    <a:lnTo>
                      <a:pt x="1290" y="851"/>
                    </a:lnTo>
                    <a:lnTo>
                      <a:pt x="1276" y="907"/>
                    </a:lnTo>
                    <a:lnTo>
                      <a:pt x="1276" y="936"/>
                    </a:lnTo>
                    <a:lnTo>
                      <a:pt x="1276" y="950"/>
                    </a:lnTo>
                    <a:lnTo>
                      <a:pt x="1276" y="964"/>
                    </a:lnTo>
                    <a:lnTo>
                      <a:pt x="1276" y="992"/>
                    </a:lnTo>
                    <a:lnTo>
                      <a:pt x="1276" y="1035"/>
                    </a:lnTo>
                    <a:lnTo>
                      <a:pt x="1262" y="1035"/>
                    </a:lnTo>
                    <a:lnTo>
                      <a:pt x="1262" y="1049"/>
                    </a:lnTo>
                    <a:lnTo>
                      <a:pt x="1248" y="1049"/>
                    </a:lnTo>
                    <a:lnTo>
                      <a:pt x="1205" y="1049"/>
                    </a:lnTo>
                    <a:lnTo>
                      <a:pt x="1191" y="1049"/>
                    </a:lnTo>
                    <a:lnTo>
                      <a:pt x="1177" y="1049"/>
                    </a:lnTo>
                    <a:lnTo>
                      <a:pt x="1163" y="1035"/>
                    </a:lnTo>
                    <a:lnTo>
                      <a:pt x="1148" y="1035"/>
                    </a:lnTo>
                    <a:lnTo>
                      <a:pt x="1134" y="1035"/>
                    </a:lnTo>
                    <a:lnTo>
                      <a:pt x="1120" y="1035"/>
                    </a:lnTo>
                    <a:lnTo>
                      <a:pt x="1092" y="1035"/>
                    </a:lnTo>
                    <a:lnTo>
                      <a:pt x="1078" y="1021"/>
                    </a:lnTo>
                    <a:lnTo>
                      <a:pt x="1035" y="1021"/>
                    </a:lnTo>
                    <a:lnTo>
                      <a:pt x="1021" y="1021"/>
                    </a:lnTo>
                    <a:lnTo>
                      <a:pt x="1007" y="1021"/>
                    </a:lnTo>
                    <a:lnTo>
                      <a:pt x="964" y="1021"/>
                    </a:lnTo>
                    <a:lnTo>
                      <a:pt x="950" y="1021"/>
                    </a:lnTo>
                    <a:lnTo>
                      <a:pt x="907" y="1007"/>
                    </a:lnTo>
                    <a:lnTo>
                      <a:pt x="893" y="1007"/>
                    </a:lnTo>
                    <a:lnTo>
                      <a:pt x="879" y="1007"/>
                    </a:lnTo>
                    <a:lnTo>
                      <a:pt x="865" y="1007"/>
                    </a:lnTo>
                    <a:lnTo>
                      <a:pt x="851" y="1021"/>
                    </a:lnTo>
                    <a:lnTo>
                      <a:pt x="808" y="1021"/>
                    </a:lnTo>
                    <a:lnTo>
                      <a:pt x="780" y="1035"/>
                    </a:lnTo>
                    <a:lnTo>
                      <a:pt x="751" y="1035"/>
                    </a:lnTo>
                    <a:lnTo>
                      <a:pt x="737" y="1035"/>
                    </a:lnTo>
                    <a:lnTo>
                      <a:pt x="723" y="1035"/>
                    </a:lnTo>
                    <a:lnTo>
                      <a:pt x="709" y="1049"/>
                    </a:lnTo>
                    <a:lnTo>
                      <a:pt x="695" y="1049"/>
                    </a:lnTo>
                    <a:lnTo>
                      <a:pt x="695" y="1063"/>
                    </a:lnTo>
                    <a:lnTo>
                      <a:pt x="680" y="1078"/>
                    </a:lnTo>
                    <a:lnTo>
                      <a:pt x="666" y="1092"/>
                    </a:lnTo>
                    <a:lnTo>
                      <a:pt x="652" y="1092"/>
                    </a:lnTo>
                    <a:lnTo>
                      <a:pt x="638" y="1106"/>
                    </a:lnTo>
                    <a:lnTo>
                      <a:pt x="624" y="1106"/>
                    </a:lnTo>
                    <a:lnTo>
                      <a:pt x="610" y="1106"/>
                    </a:lnTo>
                    <a:lnTo>
                      <a:pt x="567" y="1120"/>
                    </a:lnTo>
                    <a:lnTo>
                      <a:pt x="524" y="1134"/>
                    </a:lnTo>
                    <a:lnTo>
                      <a:pt x="510" y="1134"/>
                    </a:lnTo>
                    <a:lnTo>
                      <a:pt x="496" y="1134"/>
                    </a:lnTo>
                    <a:lnTo>
                      <a:pt x="482" y="1134"/>
                    </a:lnTo>
                    <a:lnTo>
                      <a:pt x="454" y="1148"/>
                    </a:lnTo>
                    <a:lnTo>
                      <a:pt x="425" y="1120"/>
                    </a:lnTo>
                    <a:lnTo>
                      <a:pt x="411" y="1106"/>
                    </a:lnTo>
                    <a:lnTo>
                      <a:pt x="411" y="1092"/>
                    </a:lnTo>
                    <a:lnTo>
                      <a:pt x="397" y="1092"/>
                    </a:lnTo>
                    <a:lnTo>
                      <a:pt x="383" y="1078"/>
                    </a:lnTo>
                    <a:lnTo>
                      <a:pt x="368" y="1063"/>
                    </a:lnTo>
                    <a:lnTo>
                      <a:pt x="354" y="1049"/>
                    </a:lnTo>
                    <a:lnTo>
                      <a:pt x="326" y="1021"/>
                    </a:lnTo>
                    <a:lnTo>
                      <a:pt x="283" y="992"/>
                    </a:lnTo>
                    <a:lnTo>
                      <a:pt x="227" y="936"/>
                    </a:lnTo>
                    <a:lnTo>
                      <a:pt x="227" y="922"/>
                    </a:lnTo>
                    <a:lnTo>
                      <a:pt x="170" y="865"/>
                    </a:lnTo>
                    <a:lnTo>
                      <a:pt x="127" y="836"/>
                    </a:lnTo>
                    <a:lnTo>
                      <a:pt x="85" y="794"/>
                    </a:lnTo>
                    <a:lnTo>
                      <a:pt x="56" y="766"/>
                    </a:lnTo>
                    <a:lnTo>
                      <a:pt x="42" y="751"/>
                    </a:lnTo>
                    <a:lnTo>
                      <a:pt x="14" y="723"/>
                    </a:lnTo>
                    <a:lnTo>
                      <a:pt x="14" y="709"/>
                    </a:lnTo>
                    <a:lnTo>
                      <a:pt x="0" y="709"/>
                    </a:lnTo>
                    <a:lnTo>
                      <a:pt x="0" y="695"/>
                    </a:lnTo>
                    <a:lnTo>
                      <a:pt x="0" y="680"/>
                    </a:lnTo>
                    <a:lnTo>
                      <a:pt x="0" y="666"/>
                    </a:lnTo>
                    <a:lnTo>
                      <a:pt x="14" y="666"/>
                    </a:lnTo>
                    <a:lnTo>
                      <a:pt x="56" y="652"/>
                    </a:lnTo>
                    <a:lnTo>
                      <a:pt x="99" y="624"/>
                    </a:lnTo>
                    <a:lnTo>
                      <a:pt x="113" y="624"/>
                    </a:lnTo>
                    <a:lnTo>
                      <a:pt x="142" y="609"/>
                    </a:lnTo>
                    <a:lnTo>
                      <a:pt x="170" y="595"/>
                    </a:lnTo>
                    <a:lnTo>
                      <a:pt x="184" y="595"/>
                    </a:lnTo>
                    <a:lnTo>
                      <a:pt x="212" y="581"/>
                    </a:lnTo>
                    <a:lnTo>
                      <a:pt x="255" y="567"/>
                    </a:lnTo>
                    <a:lnTo>
                      <a:pt x="269" y="567"/>
                    </a:lnTo>
                    <a:lnTo>
                      <a:pt x="298" y="553"/>
                    </a:lnTo>
                    <a:lnTo>
                      <a:pt x="326" y="539"/>
                    </a:lnTo>
                    <a:lnTo>
                      <a:pt x="340" y="539"/>
                    </a:lnTo>
                    <a:lnTo>
                      <a:pt x="354" y="539"/>
                    </a:lnTo>
                    <a:lnTo>
                      <a:pt x="368" y="539"/>
                    </a:lnTo>
                    <a:lnTo>
                      <a:pt x="383" y="539"/>
                    </a:lnTo>
                    <a:lnTo>
                      <a:pt x="383" y="524"/>
                    </a:lnTo>
                    <a:lnTo>
                      <a:pt x="397" y="524"/>
                    </a:lnTo>
                    <a:lnTo>
                      <a:pt x="411" y="524"/>
                    </a:lnTo>
                    <a:lnTo>
                      <a:pt x="496" y="482"/>
                    </a:lnTo>
                    <a:lnTo>
                      <a:pt x="510" y="482"/>
                    </a:lnTo>
                    <a:lnTo>
                      <a:pt x="524" y="468"/>
                    </a:lnTo>
                    <a:lnTo>
                      <a:pt x="581" y="453"/>
                    </a:lnTo>
                    <a:lnTo>
                      <a:pt x="624" y="425"/>
                    </a:lnTo>
                    <a:lnTo>
                      <a:pt x="652" y="411"/>
                    </a:lnTo>
                    <a:lnTo>
                      <a:pt x="680" y="368"/>
                    </a:lnTo>
                    <a:lnTo>
                      <a:pt x="709" y="354"/>
                    </a:lnTo>
                    <a:lnTo>
                      <a:pt x="737" y="354"/>
                    </a:lnTo>
                    <a:lnTo>
                      <a:pt x="751" y="340"/>
                    </a:lnTo>
                    <a:lnTo>
                      <a:pt x="766" y="340"/>
                    </a:lnTo>
                    <a:lnTo>
                      <a:pt x="780" y="312"/>
                    </a:lnTo>
                    <a:lnTo>
                      <a:pt x="794" y="312"/>
                    </a:lnTo>
                    <a:lnTo>
                      <a:pt x="794" y="297"/>
                    </a:lnTo>
                    <a:lnTo>
                      <a:pt x="808" y="297"/>
                    </a:lnTo>
                    <a:lnTo>
                      <a:pt x="822" y="283"/>
                    </a:lnTo>
                    <a:lnTo>
                      <a:pt x="836" y="283"/>
                    </a:lnTo>
                    <a:lnTo>
                      <a:pt x="851" y="269"/>
                    </a:lnTo>
                    <a:lnTo>
                      <a:pt x="922" y="227"/>
                    </a:lnTo>
                    <a:lnTo>
                      <a:pt x="950" y="198"/>
                    </a:lnTo>
                    <a:lnTo>
                      <a:pt x="964" y="198"/>
                    </a:lnTo>
                    <a:lnTo>
                      <a:pt x="964" y="184"/>
                    </a:lnTo>
                    <a:lnTo>
                      <a:pt x="1035" y="141"/>
                    </a:lnTo>
                    <a:lnTo>
                      <a:pt x="1049" y="141"/>
                    </a:lnTo>
                    <a:lnTo>
                      <a:pt x="1063" y="141"/>
                    </a:lnTo>
                    <a:lnTo>
                      <a:pt x="1063" y="127"/>
                    </a:lnTo>
                    <a:lnTo>
                      <a:pt x="1078" y="127"/>
                    </a:lnTo>
                    <a:lnTo>
                      <a:pt x="1092" y="113"/>
                    </a:lnTo>
                    <a:lnTo>
                      <a:pt x="1092" y="99"/>
                    </a:lnTo>
                    <a:lnTo>
                      <a:pt x="1106" y="85"/>
                    </a:lnTo>
                    <a:lnTo>
                      <a:pt x="1120" y="85"/>
                    </a:lnTo>
                    <a:lnTo>
                      <a:pt x="1120" y="70"/>
                    </a:lnTo>
                    <a:lnTo>
                      <a:pt x="1134" y="70"/>
                    </a:lnTo>
                    <a:lnTo>
                      <a:pt x="1148" y="56"/>
                    </a:lnTo>
                    <a:lnTo>
                      <a:pt x="1163" y="42"/>
                    </a:lnTo>
                    <a:lnTo>
                      <a:pt x="1163" y="28"/>
                    </a:lnTo>
                    <a:lnTo>
                      <a:pt x="1177" y="28"/>
                    </a:lnTo>
                    <a:lnTo>
                      <a:pt x="1177" y="14"/>
                    </a:lnTo>
                    <a:lnTo>
                      <a:pt x="1191" y="14"/>
                    </a:lnTo>
                    <a:lnTo>
                      <a:pt x="1205" y="14"/>
                    </a:lnTo>
                    <a:lnTo>
                      <a:pt x="1219" y="14"/>
                    </a:lnTo>
                    <a:lnTo>
                      <a:pt x="1234" y="14"/>
                    </a:lnTo>
                    <a:lnTo>
                      <a:pt x="1248" y="14"/>
                    </a:lnTo>
                    <a:lnTo>
                      <a:pt x="1262" y="0"/>
                    </a:lnTo>
                    <a:lnTo>
                      <a:pt x="1276" y="0"/>
                    </a:lnTo>
                    <a:lnTo>
                      <a:pt x="1290" y="0"/>
                    </a:lnTo>
                    <a:close/>
                  </a:path>
                </a:pathLst>
              </a:custGeom>
              <a:noFill/>
              <a:ln w="0" cap="flat">
                <a:solidFill>
                  <a:srgbClr val="000000"/>
                </a:solidFill>
                <a:prstDash val="solid"/>
                <a:round/>
                <a:headEnd/>
                <a:tailEnd/>
              </a:ln>
              <a:extLst>
                <a:ext uri="{909E8E84-426E-40DD-AFC4-6F175D3DCCD1}">
                  <a14:hiddenFill xmlns="" xmlns:a14="http://schemas.microsoft.com/office/drawing/2010/main">
                    <a:solidFill>
                      <a:srgbClr val="FFFFFF"/>
                    </a:solidFill>
                  </a14:hiddenFill>
                </a:ext>
              </a:extLst>
            </p:spPr>
            <p:txBody>
              <a:bodyPr/>
              <a:lstStyle/>
              <a:p>
                <a:endParaRPr lang="ja-JP" altLang="en-US"/>
              </a:p>
            </p:txBody>
          </p:sp>
          <p:sp>
            <p:nvSpPr>
              <p:cNvPr id="9351" name="Freeform 173"/>
              <p:cNvSpPr>
                <a:spLocks noChangeAspect="1"/>
              </p:cNvSpPr>
              <p:nvPr/>
            </p:nvSpPr>
            <p:spPr bwMode="auto">
              <a:xfrm>
                <a:off x="7604" y="9615"/>
                <a:ext cx="2036" cy="2506"/>
              </a:xfrm>
              <a:custGeom>
                <a:avLst/>
                <a:gdLst>
                  <a:gd name="T0" fmla="*/ 2147483647 w 1276"/>
                  <a:gd name="T1" fmla="*/ 2147483647 h 1574"/>
                  <a:gd name="T2" fmla="*/ 2147483647 w 1276"/>
                  <a:gd name="T3" fmla="*/ 2147483647 h 1574"/>
                  <a:gd name="T4" fmla="*/ 2147483647 w 1276"/>
                  <a:gd name="T5" fmla="*/ 2147483647 h 1574"/>
                  <a:gd name="T6" fmla="*/ 2147483647 w 1276"/>
                  <a:gd name="T7" fmla="*/ 2147483647 h 1574"/>
                  <a:gd name="T8" fmla="*/ 2147483647 w 1276"/>
                  <a:gd name="T9" fmla="*/ 2147483647 h 1574"/>
                  <a:gd name="T10" fmla="*/ 2147483647 w 1276"/>
                  <a:gd name="T11" fmla="*/ 2147483647 h 1574"/>
                  <a:gd name="T12" fmla="*/ 2147483647 w 1276"/>
                  <a:gd name="T13" fmla="*/ 2147483647 h 1574"/>
                  <a:gd name="T14" fmla="*/ 2147483647 w 1276"/>
                  <a:gd name="T15" fmla="*/ 2147483647 h 1574"/>
                  <a:gd name="T16" fmla="*/ 2147483647 w 1276"/>
                  <a:gd name="T17" fmla="*/ 2147483647 h 1574"/>
                  <a:gd name="T18" fmla="*/ 2147483647 w 1276"/>
                  <a:gd name="T19" fmla="*/ 2147483647 h 1574"/>
                  <a:gd name="T20" fmla="*/ 2147483647 w 1276"/>
                  <a:gd name="T21" fmla="*/ 2147483647 h 1574"/>
                  <a:gd name="T22" fmla="*/ 2147483647 w 1276"/>
                  <a:gd name="T23" fmla="*/ 2147483647 h 1574"/>
                  <a:gd name="T24" fmla="*/ 2147483647 w 1276"/>
                  <a:gd name="T25" fmla="*/ 2147483647 h 1574"/>
                  <a:gd name="T26" fmla="*/ 2147483647 w 1276"/>
                  <a:gd name="T27" fmla="*/ 2147483647 h 1574"/>
                  <a:gd name="T28" fmla="*/ 2147483647 w 1276"/>
                  <a:gd name="T29" fmla="*/ 2147483647 h 1574"/>
                  <a:gd name="T30" fmla="*/ 2147483647 w 1276"/>
                  <a:gd name="T31" fmla="*/ 2147483647 h 1574"/>
                  <a:gd name="T32" fmla="*/ 2147483647 w 1276"/>
                  <a:gd name="T33" fmla="*/ 2147483647 h 1574"/>
                  <a:gd name="T34" fmla="*/ 2147483647 w 1276"/>
                  <a:gd name="T35" fmla="*/ 2147483647 h 1574"/>
                  <a:gd name="T36" fmla="*/ 2147483647 w 1276"/>
                  <a:gd name="T37" fmla="*/ 2147483647 h 1574"/>
                  <a:gd name="T38" fmla="*/ 2147483647 w 1276"/>
                  <a:gd name="T39" fmla="*/ 2147483647 h 1574"/>
                  <a:gd name="T40" fmla="*/ 2147483647 w 1276"/>
                  <a:gd name="T41" fmla="*/ 2147483647 h 1574"/>
                  <a:gd name="T42" fmla="*/ 2147483647 w 1276"/>
                  <a:gd name="T43" fmla="*/ 2147483647 h 1574"/>
                  <a:gd name="T44" fmla="*/ 2147483647 w 1276"/>
                  <a:gd name="T45" fmla="*/ 2147483647 h 1574"/>
                  <a:gd name="T46" fmla="*/ 2147483647 w 1276"/>
                  <a:gd name="T47" fmla="*/ 2147483647 h 1574"/>
                  <a:gd name="T48" fmla="*/ 2147483647 w 1276"/>
                  <a:gd name="T49" fmla="*/ 2147483647 h 1574"/>
                  <a:gd name="T50" fmla="*/ 2147483647 w 1276"/>
                  <a:gd name="T51" fmla="*/ 2147483647 h 1574"/>
                  <a:gd name="T52" fmla="*/ 2147483647 w 1276"/>
                  <a:gd name="T53" fmla="*/ 2147483647 h 1574"/>
                  <a:gd name="T54" fmla="*/ 2147483647 w 1276"/>
                  <a:gd name="T55" fmla="*/ 2147483647 h 1574"/>
                  <a:gd name="T56" fmla="*/ 2147483647 w 1276"/>
                  <a:gd name="T57" fmla="*/ 2147483647 h 1574"/>
                  <a:gd name="T58" fmla="*/ 2147483647 w 1276"/>
                  <a:gd name="T59" fmla="*/ 2147483647 h 1574"/>
                  <a:gd name="T60" fmla="*/ 2147483647 w 1276"/>
                  <a:gd name="T61" fmla="*/ 2147483647 h 1574"/>
                  <a:gd name="T62" fmla="*/ 2147483647 w 1276"/>
                  <a:gd name="T63" fmla="*/ 2147483647 h 1574"/>
                  <a:gd name="T64" fmla="*/ 2147483647 w 1276"/>
                  <a:gd name="T65" fmla="*/ 2147483647 h 1574"/>
                  <a:gd name="T66" fmla="*/ 2147483647 w 1276"/>
                  <a:gd name="T67" fmla="*/ 2147483647 h 1574"/>
                  <a:gd name="T68" fmla="*/ 2147483647 w 1276"/>
                  <a:gd name="T69" fmla="*/ 2147483647 h 1574"/>
                  <a:gd name="T70" fmla="*/ 2147483647 w 1276"/>
                  <a:gd name="T71" fmla="*/ 2147483647 h 1574"/>
                  <a:gd name="T72" fmla="*/ 2147483647 w 1276"/>
                  <a:gd name="T73" fmla="*/ 2147483647 h 1574"/>
                  <a:gd name="T74" fmla="*/ 2147483647 w 1276"/>
                  <a:gd name="T75" fmla="*/ 2147483647 h 1574"/>
                  <a:gd name="T76" fmla="*/ 2147483647 w 1276"/>
                  <a:gd name="T77" fmla="*/ 2147483647 h 1574"/>
                  <a:gd name="T78" fmla="*/ 2147483647 w 1276"/>
                  <a:gd name="T79" fmla="*/ 2147483647 h 1574"/>
                  <a:gd name="T80" fmla="*/ 2147483647 w 1276"/>
                  <a:gd name="T81" fmla="*/ 2147483647 h 1574"/>
                  <a:gd name="T82" fmla="*/ 2147483647 w 1276"/>
                  <a:gd name="T83" fmla="*/ 2147483647 h 1574"/>
                  <a:gd name="T84" fmla="*/ 2147483647 w 1276"/>
                  <a:gd name="T85" fmla="*/ 2147483647 h 1574"/>
                  <a:gd name="T86" fmla="*/ 2147483647 w 1276"/>
                  <a:gd name="T87" fmla="*/ 2147483647 h 1574"/>
                  <a:gd name="T88" fmla="*/ 2147483647 w 1276"/>
                  <a:gd name="T89" fmla="*/ 2147483647 h 1574"/>
                  <a:gd name="T90" fmla="*/ 2147483647 w 1276"/>
                  <a:gd name="T91" fmla="*/ 2147483647 h 1574"/>
                  <a:gd name="T92" fmla="*/ 2147483647 w 1276"/>
                  <a:gd name="T93" fmla="*/ 2147483647 h 1574"/>
                  <a:gd name="T94" fmla="*/ 0 w 1276"/>
                  <a:gd name="T95" fmla="*/ 2147483647 h 1574"/>
                  <a:gd name="T96" fmla="*/ 2147483647 w 1276"/>
                  <a:gd name="T97" fmla="*/ 2147483647 h 1574"/>
                  <a:gd name="T98" fmla="*/ 2147483647 w 1276"/>
                  <a:gd name="T99" fmla="*/ 2147483647 h 1574"/>
                  <a:gd name="T100" fmla="*/ 2147483647 w 1276"/>
                  <a:gd name="T101" fmla="*/ 2147483647 h 1574"/>
                  <a:gd name="T102" fmla="*/ 2147483647 w 1276"/>
                  <a:gd name="T103" fmla="*/ 2147483647 h 1574"/>
                  <a:gd name="T104" fmla="*/ 2147483647 w 1276"/>
                  <a:gd name="T105" fmla="*/ 2147483647 h 1574"/>
                  <a:gd name="T106" fmla="*/ 2147483647 w 1276"/>
                  <a:gd name="T107" fmla="*/ 2147483647 h 1574"/>
                  <a:gd name="T108" fmla="*/ 2147483647 w 1276"/>
                  <a:gd name="T109" fmla="*/ 2147483647 h 1574"/>
                  <a:gd name="T110" fmla="*/ 2147483647 w 1276"/>
                  <a:gd name="T111" fmla="*/ 2147483647 h 1574"/>
                  <a:gd name="T112" fmla="*/ 2147483647 w 1276"/>
                  <a:gd name="T113" fmla="*/ 2147483647 h 1574"/>
                  <a:gd name="T114" fmla="*/ 2147483647 w 1276"/>
                  <a:gd name="T115" fmla="*/ 2147483647 h 1574"/>
                  <a:gd name="T116" fmla="*/ 2147483647 w 1276"/>
                  <a:gd name="T117" fmla="*/ 2147483647 h 1574"/>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276"/>
                  <a:gd name="T178" fmla="*/ 0 h 1574"/>
                  <a:gd name="T179" fmla="*/ 1276 w 1276"/>
                  <a:gd name="T180" fmla="*/ 1574 h 1574"/>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276" h="1574">
                    <a:moveTo>
                      <a:pt x="440" y="14"/>
                    </a:moveTo>
                    <a:lnTo>
                      <a:pt x="425" y="28"/>
                    </a:lnTo>
                    <a:lnTo>
                      <a:pt x="425" y="42"/>
                    </a:lnTo>
                    <a:lnTo>
                      <a:pt x="425" y="57"/>
                    </a:lnTo>
                    <a:lnTo>
                      <a:pt x="425" y="71"/>
                    </a:lnTo>
                    <a:lnTo>
                      <a:pt x="425" y="85"/>
                    </a:lnTo>
                    <a:lnTo>
                      <a:pt x="425" y="99"/>
                    </a:lnTo>
                    <a:lnTo>
                      <a:pt x="425" y="128"/>
                    </a:lnTo>
                    <a:lnTo>
                      <a:pt x="425" y="156"/>
                    </a:lnTo>
                    <a:lnTo>
                      <a:pt x="425" y="170"/>
                    </a:lnTo>
                    <a:lnTo>
                      <a:pt x="440" y="184"/>
                    </a:lnTo>
                    <a:lnTo>
                      <a:pt x="440" y="198"/>
                    </a:lnTo>
                    <a:lnTo>
                      <a:pt x="440" y="213"/>
                    </a:lnTo>
                    <a:lnTo>
                      <a:pt x="440" y="255"/>
                    </a:lnTo>
                    <a:lnTo>
                      <a:pt x="454" y="241"/>
                    </a:lnTo>
                    <a:lnTo>
                      <a:pt x="482" y="241"/>
                    </a:lnTo>
                    <a:lnTo>
                      <a:pt x="482" y="227"/>
                    </a:lnTo>
                    <a:lnTo>
                      <a:pt x="511" y="213"/>
                    </a:lnTo>
                    <a:lnTo>
                      <a:pt x="525" y="184"/>
                    </a:lnTo>
                    <a:lnTo>
                      <a:pt x="525" y="170"/>
                    </a:lnTo>
                    <a:lnTo>
                      <a:pt x="539" y="156"/>
                    </a:lnTo>
                    <a:lnTo>
                      <a:pt x="553" y="156"/>
                    </a:lnTo>
                    <a:lnTo>
                      <a:pt x="567" y="156"/>
                    </a:lnTo>
                    <a:lnTo>
                      <a:pt x="581" y="156"/>
                    </a:lnTo>
                    <a:lnTo>
                      <a:pt x="596" y="156"/>
                    </a:lnTo>
                    <a:lnTo>
                      <a:pt x="610" y="156"/>
                    </a:lnTo>
                    <a:lnTo>
                      <a:pt x="610" y="170"/>
                    </a:lnTo>
                    <a:lnTo>
                      <a:pt x="624" y="170"/>
                    </a:lnTo>
                    <a:lnTo>
                      <a:pt x="638" y="170"/>
                    </a:lnTo>
                    <a:lnTo>
                      <a:pt x="652" y="170"/>
                    </a:lnTo>
                    <a:lnTo>
                      <a:pt x="667" y="170"/>
                    </a:lnTo>
                    <a:lnTo>
                      <a:pt x="667" y="184"/>
                    </a:lnTo>
                    <a:lnTo>
                      <a:pt x="681" y="184"/>
                    </a:lnTo>
                    <a:lnTo>
                      <a:pt x="695" y="198"/>
                    </a:lnTo>
                    <a:lnTo>
                      <a:pt x="709" y="198"/>
                    </a:lnTo>
                    <a:lnTo>
                      <a:pt x="709" y="213"/>
                    </a:lnTo>
                    <a:lnTo>
                      <a:pt x="723" y="213"/>
                    </a:lnTo>
                    <a:lnTo>
                      <a:pt x="723" y="227"/>
                    </a:lnTo>
                    <a:lnTo>
                      <a:pt x="737" y="227"/>
                    </a:lnTo>
                    <a:lnTo>
                      <a:pt x="737" y="241"/>
                    </a:lnTo>
                    <a:lnTo>
                      <a:pt x="752" y="241"/>
                    </a:lnTo>
                    <a:lnTo>
                      <a:pt x="766" y="241"/>
                    </a:lnTo>
                    <a:lnTo>
                      <a:pt x="766" y="255"/>
                    </a:lnTo>
                    <a:lnTo>
                      <a:pt x="780" y="255"/>
                    </a:lnTo>
                    <a:lnTo>
                      <a:pt x="780" y="269"/>
                    </a:lnTo>
                    <a:lnTo>
                      <a:pt x="794" y="269"/>
                    </a:lnTo>
                    <a:lnTo>
                      <a:pt x="808" y="269"/>
                    </a:lnTo>
                    <a:lnTo>
                      <a:pt x="808" y="284"/>
                    </a:lnTo>
                    <a:lnTo>
                      <a:pt x="823" y="284"/>
                    </a:lnTo>
                    <a:lnTo>
                      <a:pt x="837" y="284"/>
                    </a:lnTo>
                    <a:lnTo>
                      <a:pt x="851" y="284"/>
                    </a:lnTo>
                    <a:lnTo>
                      <a:pt x="851" y="298"/>
                    </a:lnTo>
                    <a:lnTo>
                      <a:pt x="865" y="298"/>
                    </a:lnTo>
                    <a:lnTo>
                      <a:pt x="879" y="298"/>
                    </a:lnTo>
                    <a:lnTo>
                      <a:pt x="893" y="312"/>
                    </a:lnTo>
                    <a:lnTo>
                      <a:pt x="908" y="312"/>
                    </a:lnTo>
                    <a:lnTo>
                      <a:pt x="922" y="312"/>
                    </a:lnTo>
                    <a:lnTo>
                      <a:pt x="936" y="312"/>
                    </a:lnTo>
                    <a:lnTo>
                      <a:pt x="950" y="326"/>
                    </a:lnTo>
                    <a:lnTo>
                      <a:pt x="964" y="326"/>
                    </a:lnTo>
                    <a:lnTo>
                      <a:pt x="979" y="326"/>
                    </a:lnTo>
                    <a:lnTo>
                      <a:pt x="993" y="326"/>
                    </a:lnTo>
                    <a:lnTo>
                      <a:pt x="993" y="340"/>
                    </a:lnTo>
                    <a:lnTo>
                      <a:pt x="1007" y="340"/>
                    </a:lnTo>
                    <a:lnTo>
                      <a:pt x="1021" y="340"/>
                    </a:lnTo>
                    <a:lnTo>
                      <a:pt x="1035" y="340"/>
                    </a:lnTo>
                    <a:lnTo>
                      <a:pt x="1049" y="354"/>
                    </a:lnTo>
                    <a:lnTo>
                      <a:pt x="1064" y="354"/>
                    </a:lnTo>
                    <a:lnTo>
                      <a:pt x="1078" y="354"/>
                    </a:lnTo>
                    <a:lnTo>
                      <a:pt x="1092" y="369"/>
                    </a:lnTo>
                    <a:lnTo>
                      <a:pt x="1106" y="369"/>
                    </a:lnTo>
                    <a:lnTo>
                      <a:pt x="1120" y="369"/>
                    </a:lnTo>
                    <a:lnTo>
                      <a:pt x="1135" y="369"/>
                    </a:lnTo>
                    <a:lnTo>
                      <a:pt x="1135" y="383"/>
                    </a:lnTo>
                    <a:lnTo>
                      <a:pt x="1149" y="383"/>
                    </a:lnTo>
                    <a:lnTo>
                      <a:pt x="1177" y="383"/>
                    </a:lnTo>
                    <a:lnTo>
                      <a:pt x="1191" y="383"/>
                    </a:lnTo>
                    <a:lnTo>
                      <a:pt x="1191" y="397"/>
                    </a:lnTo>
                    <a:lnTo>
                      <a:pt x="1205" y="397"/>
                    </a:lnTo>
                    <a:lnTo>
                      <a:pt x="1220" y="397"/>
                    </a:lnTo>
                    <a:lnTo>
                      <a:pt x="1234" y="411"/>
                    </a:lnTo>
                    <a:lnTo>
                      <a:pt x="1248" y="411"/>
                    </a:lnTo>
                    <a:lnTo>
                      <a:pt x="1262" y="411"/>
                    </a:lnTo>
                    <a:lnTo>
                      <a:pt x="1276" y="411"/>
                    </a:lnTo>
                    <a:lnTo>
                      <a:pt x="1276" y="425"/>
                    </a:lnTo>
                    <a:lnTo>
                      <a:pt x="1262" y="440"/>
                    </a:lnTo>
                    <a:lnTo>
                      <a:pt x="1276" y="440"/>
                    </a:lnTo>
                    <a:lnTo>
                      <a:pt x="1276" y="454"/>
                    </a:lnTo>
                    <a:lnTo>
                      <a:pt x="1276" y="468"/>
                    </a:lnTo>
                    <a:lnTo>
                      <a:pt x="1262" y="468"/>
                    </a:lnTo>
                    <a:lnTo>
                      <a:pt x="1262" y="482"/>
                    </a:lnTo>
                    <a:lnTo>
                      <a:pt x="1262" y="496"/>
                    </a:lnTo>
                    <a:lnTo>
                      <a:pt x="1262" y="510"/>
                    </a:lnTo>
                    <a:lnTo>
                      <a:pt x="1248" y="510"/>
                    </a:lnTo>
                    <a:lnTo>
                      <a:pt x="1248" y="525"/>
                    </a:lnTo>
                    <a:lnTo>
                      <a:pt x="1234" y="539"/>
                    </a:lnTo>
                    <a:lnTo>
                      <a:pt x="1234" y="553"/>
                    </a:lnTo>
                    <a:lnTo>
                      <a:pt x="1234" y="567"/>
                    </a:lnTo>
                    <a:lnTo>
                      <a:pt x="1234" y="581"/>
                    </a:lnTo>
                    <a:lnTo>
                      <a:pt x="1220" y="581"/>
                    </a:lnTo>
                    <a:lnTo>
                      <a:pt x="1234" y="581"/>
                    </a:lnTo>
                    <a:lnTo>
                      <a:pt x="1220" y="596"/>
                    </a:lnTo>
                    <a:lnTo>
                      <a:pt x="1220" y="610"/>
                    </a:lnTo>
                    <a:lnTo>
                      <a:pt x="1220" y="624"/>
                    </a:lnTo>
                    <a:lnTo>
                      <a:pt x="1205" y="638"/>
                    </a:lnTo>
                    <a:lnTo>
                      <a:pt x="1205" y="652"/>
                    </a:lnTo>
                    <a:lnTo>
                      <a:pt x="1191" y="652"/>
                    </a:lnTo>
                    <a:lnTo>
                      <a:pt x="1191" y="667"/>
                    </a:lnTo>
                    <a:lnTo>
                      <a:pt x="1191" y="681"/>
                    </a:lnTo>
                    <a:lnTo>
                      <a:pt x="1191" y="695"/>
                    </a:lnTo>
                    <a:lnTo>
                      <a:pt x="1177" y="723"/>
                    </a:lnTo>
                    <a:lnTo>
                      <a:pt x="1163" y="752"/>
                    </a:lnTo>
                    <a:lnTo>
                      <a:pt x="1149" y="780"/>
                    </a:lnTo>
                    <a:lnTo>
                      <a:pt x="1149" y="794"/>
                    </a:lnTo>
                    <a:lnTo>
                      <a:pt x="1120" y="837"/>
                    </a:lnTo>
                    <a:lnTo>
                      <a:pt x="1120" y="851"/>
                    </a:lnTo>
                    <a:lnTo>
                      <a:pt x="1106" y="865"/>
                    </a:lnTo>
                    <a:lnTo>
                      <a:pt x="1092" y="865"/>
                    </a:lnTo>
                    <a:lnTo>
                      <a:pt x="1092" y="879"/>
                    </a:lnTo>
                    <a:lnTo>
                      <a:pt x="1092" y="893"/>
                    </a:lnTo>
                    <a:lnTo>
                      <a:pt x="1078" y="908"/>
                    </a:lnTo>
                    <a:lnTo>
                      <a:pt x="1078" y="922"/>
                    </a:lnTo>
                    <a:lnTo>
                      <a:pt x="1078" y="936"/>
                    </a:lnTo>
                    <a:lnTo>
                      <a:pt x="1064" y="936"/>
                    </a:lnTo>
                    <a:lnTo>
                      <a:pt x="1078" y="936"/>
                    </a:lnTo>
                    <a:lnTo>
                      <a:pt x="1064" y="936"/>
                    </a:lnTo>
                    <a:lnTo>
                      <a:pt x="1064" y="950"/>
                    </a:lnTo>
                    <a:lnTo>
                      <a:pt x="1049" y="964"/>
                    </a:lnTo>
                    <a:lnTo>
                      <a:pt x="1049" y="979"/>
                    </a:lnTo>
                    <a:lnTo>
                      <a:pt x="1049" y="993"/>
                    </a:lnTo>
                    <a:lnTo>
                      <a:pt x="1049" y="1007"/>
                    </a:lnTo>
                    <a:lnTo>
                      <a:pt x="1035" y="1007"/>
                    </a:lnTo>
                    <a:lnTo>
                      <a:pt x="1035" y="1021"/>
                    </a:lnTo>
                    <a:lnTo>
                      <a:pt x="1021" y="1021"/>
                    </a:lnTo>
                    <a:lnTo>
                      <a:pt x="1021" y="1035"/>
                    </a:lnTo>
                    <a:lnTo>
                      <a:pt x="1021" y="1050"/>
                    </a:lnTo>
                    <a:lnTo>
                      <a:pt x="1021" y="1064"/>
                    </a:lnTo>
                    <a:lnTo>
                      <a:pt x="1007" y="1064"/>
                    </a:lnTo>
                    <a:lnTo>
                      <a:pt x="1007" y="1078"/>
                    </a:lnTo>
                    <a:lnTo>
                      <a:pt x="1007" y="1092"/>
                    </a:lnTo>
                    <a:lnTo>
                      <a:pt x="1007" y="1106"/>
                    </a:lnTo>
                    <a:lnTo>
                      <a:pt x="993" y="1106"/>
                    </a:lnTo>
                    <a:lnTo>
                      <a:pt x="993" y="1120"/>
                    </a:lnTo>
                    <a:lnTo>
                      <a:pt x="979" y="1135"/>
                    </a:lnTo>
                    <a:lnTo>
                      <a:pt x="979" y="1149"/>
                    </a:lnTo>
                    <a:lnTo>
                      <a:pt x="979" y="1163"/>
                    </a:lnTo>
                    <a:lnTo>
                      <a:pt x="964" y="1163"/>
                    </a:lnTo>
                    <a:lnTo>
                      <a:pt x="979" y="1163"/>
                    </a:lnTo>
                    <a:lnTo>
                      <a:pt x="979" y="1177"/>
                    </a:lnTo>
                    <a:lnTo>
                      <a:pt x="964" y="1177"/>
                    </a:lnTo>
                    <a:lnTo>
                      <a:pt x="964" y="1191"/>
                    </a:lnTo>
                    <a:lnTo>
                      <a:pt x="964" y="1206"/>
                    </a:lnTo>
                    <a:lnTo>
                      <a:pt x="950" y="1206"/>
                    </a:lnTo>
                    <a:lnTo>
                      <a:pt x="936" y="1206"/>
                    </a:lnTo>
                    <a:lnTo>
                      <a:pt x="936" y="1220"/>
                    </a:lnTo>
                    <a:lnTo>
                      <a:pt x="936" y="1234"/>
                    </a:lnTo>
                    <a:lnTo>
                      <a:pt x="922" y="1234"/>
                    </a:lnTo>
                    <a:lnTo>
                      <a:pt x="922" y="1248"/>
                    </a:lnTo>
                    <a:lnTo>
                      <a:pt x="908" y="1262"/>
                    </a:lnTo>
                    <a:lnTo>
                      <a:pt x="908" y="1276"/>
                    </a:lnTo>
                    <a:lnTo>
                      <a:pt x="893" y="1276"/>
                    </a:lnTo>
                    <a:lnTo>
                      <a:pt x="893" y="1291"/>
                    </a:lnTo>
                    <a:lnTo>
                      <a:pt x="879" y="1319"/>
                    </a:lnTo>
                    <a:lnTo>
                      <a:pt x="865" y="1333"/>
                    </a:lnTo>
                    <a:lnTo>
                      <a:pt x="865" y="1347"/>
                    </a:lnTo>
                    <a:lnTo>
                      <a:pt x="851" y="1347"/>
                    </a:lnTo>
                    <a:lnTo>
                      <a:pt x="851" y="1362"/>
                    </a:lnTo>
                    <a:lnTo>
                      <a:pt x="851" y="1376"/>
                    </a:lnTo>
                    <a:lnTo>
                      <a:pt x="837" y="1376"/>
                    </a:lnTo>
                    <a:lnTo>
                      <a:pt x="823" y="1390"/>
                    </a:lnTo>
                    <a:lnTo>
                      <a:pt x="823" y="1404"/>
                    </a:lnTo>
                    <a:lnTo>
                      <a:pt x="823" y="1418"/>
                    </a:lnTo>
                    <a:lnTo>
                      <a:pt x="823" y="1432"/>
                    </a:lnTo>
                    <a:lnTo>
                      <a:pt x="823" y="1447"/>
                    </a:lnTo>
                    <a:lnTo>
                      <a:pt x="808" y="1447"/>
                    </a:lnTo>
                    <a:lnTo>
                      <a:pt x="808" y="1461"/>
                    </a:lnTo>
                    <a:lnTo>
                      <a:pt x="808" y="1475"/>
                    </a:lnTo>
                    <a:lnTo>
                      <a:pt x="808" y="1489"/>
                    </a:lnTo>
                    <a:lnTo>
                      <a:pt x="808" y="1503"/>
                    </a:lnTo>
                    <a:lnTo>
                      <a:pt x="794" y="1503"/>
                    </a:lnTo>
                    <a:lnTo>
                      <a:pt x="794" y="1518"/>
                    </a:lnTo>
                    <a:lnTo>
                      <a:pt x="780" y="1518"/>
                    </a:lnTo>
                    <a:lnTo>
                      <a:pt x="752" y="1518"/>
                    </a:lnTo>
                    <a:lnTo>
                      <a:pt x="709" y="1518"/>
                    </a:lnTo>
                    <a:lnTo>
                      <a:pt x="695" y="1518"/>
                    </a:lnTo>
                    <a:lnTo>
                      <a:pt x="667" y="1518"/>
                    </a:lnTo>
                    <a:lnTo>
                      <a:pt x="638" y="1518"/>
                    </a:lnTo>
                    <a:lnTo>
                      <a:pt x="624" y="1518"/>
                    </a:lnTo>
                    <a:lnTo>
                      <a:pt x="610" y="1518"/>
                    </a:lnTo>
                    <a:lnTo>
                      <a:pt x="596" y="1518"/>
                    </a:lnTo>
                    <a:lnTo>
                      <a:pt x="581" y="1518"/>
                    </a:lnTo>
                    <a:lnTo>
                      <a:pt x="525" y="1532"/>
                    </a:lnTo>
                    <a:lnTo>
                      <a:pt x="511" y="1532"/>
                    </a:lnTo>
                    <a:lnTo>
                      <a:pt x="482" y="1546"/>
                    </a:lnTo>
                    <a:lnTo>
                      <a:pt x="468" y="1546"/>
                    </a:lnTo>
                    <a:lnTo>
                      <a:pt x="425" y="1546"/>
                    </a:lnTo>
                    <a:lnTo>
                      <a:pt x="369" y="1560"/>
                    </a:lnTo>
                    <a:lnTo>
                      <a:pt x="312" y="1574"/>
                    </a:lnTo>
                    <a:lnTo>
                      <a:pt x="312" y="1546"/>
                    </a:lnTo>
                    <a:lnTo>
                      <a:pt x="312" y="1532"/>
                    </a:lnTo>
                    <a:lnTo>
                      <a:pt x="298" y="1503"/>
                    </a:lnTo>
                    <a:lnTo>
                      <a:pt x="298" y="1475"/>
                    </a:lnTo>
                    <a:lnTo>
                      <a:pt x="284" y="1461"/>
                    </a:lnTo>
                    <a:lnTo>
                      <a:pt x="284" y="1447"/>
                    </a:lnTo>
                    <a:lnTo>
                      <a:pt x="241" y="1432"/>
                    </a:lnTo>
                    <a:lnTo>
                      <a:pt x="241" y="1418"/>
                    </a:lnTo>
                    <a:lnTo>
                      <a:pt x="199" y="1404"/>
                    </a:lnTo>
                    <a:lnTo>
                      <a:pt x="99" y="1347"/>
                    </a:lnTo>
                    <a:lnTo>
                      <a:pt x="99" y="1333"/>
                    </a:lnTo>
                    <a:lnTo>
                      <a:pt x="85" y="1319"/>
                    </a:lnTo>
                    <a:lnTo>
                      <a:pt x="57" y="1305"/>
                    </a:lnTo>
                    <a:lnTo>
                      <a:pt x="28" y="1291"/>
                    </a:lnTo>
                    <a:lnTo>
                      <a:pt x="28" y="1276"/>
                    </a:lnTo>
                    <a:lnTo>
                      <a:pt x="0" y="1248"/>
                    </a:lnTo>
                    <a:lnTo>
                      <a:pt x="28" y="1206"/>
                    </a:lnTo>
                    <a:lnTo>
                      <a:pt x="71" y="1149"/>
                    </a:lnTo>
                    <a:lnTo>
                      <a:pt x="85" y="1106"/>
                    </a:lnTo>
                    <a:lnTo>
                      <a:pt x="99" y="1106"/>
                    </a:lnTo>
                    <a:lnTo>
                      <a:pt x="128" y="1035"/>
                    </a:lnTo>
                    <a:lnTo>
                      <a:pt x="142" y="979"/>
                    </a:lnTo>
                    <a:lnTo>
                      <a:pt x="142" y="964"/>
                    </a:lnTo>
                    <a:lnTo>
                      <a:pt x="156" y="936"/>
                    </a:lnTo>
                    <a:lnTo>
                      <a:pt x="156" y="922"/>
                    </a:lnTo>
                    <a:lnTo>
                      <a:pt x="156" y="908"/>
                    </a:lnTo>
                    <a:lnTo>
                      <a:pt x="156" y="893"/>
                    </a:lnTo>
                    <a:lnTo>
                      <a:pt x="170" y="879"/>
                    </a:lnTo>
                    <a:lnTo>
                      <a:pt x="170" y="865"/>
                    </a:lnTo>
                    <a:lnTo>
                      <a:pt x="170" y="851"/>
                    </a:lnTo>
                    <a:lnTo>
                      <a:pt x="184" y="823"/>
                    </a:lnTo>
                    <a:lnTo>
                      <a:pt x="184" y="794"/>
                    </a:lnTo>
                    <a:lnTo>
                      <a:pt x="184" y="766"/>
                    </a:lnTo>
                    <a:lnTo>
                      <a:pt x="199" y="737"/>
                    </a:lnTo>
                    <a:lnTo>
                      <a:pt x="199" y="723"/>
                    </a:lnTo>
                    <a:lnTo>
                      <a:pt x="199" y="709"/>
                    </a:lnTo>
                    <a:lnTo>
                      <a:pt x="199" y="667"/>
                    </a:lnTo>
                    <a:lnTo>
                      <a:pt x="199" y="652"/>
                    </a:lnTo>
                    <a:lnTo>
                      <a:pt x="199" y="610"/>
                    </a:lnTo>
                    <a:lnTo>
                      <a:pt x="199" y="596"/>
                    </a:lnTo>
                    <a:lnTo>
                      <a:pt x="199" y="581"/>
                    </a:lnTo>
                    <a:lnTo>
                      <a:pt x="199" y="567"/>
                    </a:lnTo>
                    <a:lnTo>
                      <a:pt x="199" y="539"/>
                    </a:lnTo>
                    <a:lnTo>
                      <a:pt x="199" y="510"/>
                    </a:lnTo>
                    <a:lnTo>
                      <a:pt x="199" y="482"/>
                    </a:lnTo>
                    <a:lnTo>
                      <a:pt x="199" y="468"/>
                    </a:lnTo>
                    <a:lnTo>
                      <a:pt x="184" y="425"/>
                    </a:lnTo>
                    <a:lnTo>
                      <a:pt x="184" y="411"/>
                    </a:lnTo>
                    <a:lnTo>
                      <a:pt x="184" y="383"/>
                    </a:lnTo>
                    <a:lnTo>
                      <a:pt x="184" y="340"/>
                    </a:lnTo>
                    <a:lnTo>
                      <a:pt x="184" y="326"/>
                    </a:lnTo>
                    <a:lnTo>
                      <a:pt x="199" y="326"/>
                    </a:lnTo>
                    <a:lnTo>
                      <a:pt x="199" y="312"/>
                    </a:lnTo>
                    <a:lnTo>
                      <a:pt x="199" y="298"/>
                    </a:lnTo>
                    <a:lnTo>
                      <a:pt x="199" y="284"/>
                    </a:lnTo>
                    <a:lnTo>
                      <a:pt x="213" y="269"/>
                    </a:lnTo>
                    <a:lnTo>
                      <a:pt x="213" y="255"/>
                    </a:lnTo>
                    <a:lnTo>
                      <a:pt x="213" y="241"/>
                    </a:lnTo>
                    <a:lnTo>
                      <a:pt x="227" y="227"/>
                    </a:lnTo>
                    <a:lnTo>
                      <a:pt x="227" y="213"/>
                    </a:lnTo>
                    <a:lnTo>
                      <a:pt x="241" y="198"/>
                    </a:lnTo>
                    <a:lnTo>
                      <a:pt x="241" y="184"/>
                    </a:lnTo>
                    <a:lnTo>
                      <a:pt x="241" y="170"/>
                    </a:lnTo>
                    <a:lnTo>
                      <a:pt x="255" y="170"/>
                    </a:lnTo>
                    <a:lnTo>
                      <a:pt x="255" y="156"/>
                    </a:lnTo>
                    <a:lnTo>
                      <a:pt x="255" y="142"/>
                    </a:lnTo>
                    <a:lnTo>
                      <a:pt x="269" y="142"/>
                    </a:lnTo>
                    <a:lnTo>
                      <a:pt x="269" y="128"/>
                    </a:lnTo>
                    <a:lnTo>
                      <a:pt x="269" y="113"/>
                    </a:lnTo>
                    <a:lnTo>
                      <a:pt x="284" y="99"/>
                    </a:lnTo>
                    <a:lnTo>
                      <a:pt x="298" y="99"/>
                    </a:lnTo>
                    <a:lnTo>
                      <a:pt x="298" y="85"/>
                    </a:lnTo>
                    <a:lnTo>
                      <a:pt x="312" y="85"/>
                    </a:lnTo>
                    <a:lnTo>
                      <a:pt x="326" y="85"/>
                    </a:lnTo>
                    <a:lnTo>
                      <a:pt x="326" y="71"/>
                    </a:lnTo>
                    <a:lnTo>
                      <a:pt x="340" y="71"/>
                    </a:lnTo>
                    <a:lnTo>
                      <a:pt x="340" y="57"/>
                    </a:lnTo>
                    <a:lnTo>
                      <a:pt x="355" y="57"/>
                    </a:lnTo>
                    <a:lnTo>
                      <a:pt x="355" y="42"/>
                    </a:lnTo>
                    <a:lnTo>
                      <a:pt x="369" y="42"/>
                    </a:lnTo>
                    <a:lnTo>
                      <a:pt x="383" y="42"/>
                    </a:lnTo>
                    <a:lnTo>
                      <a:pt x="397" y="28"/>
                    </a:lnTo>
                    <a:lnTo>
                      <a:pt x="411" y="28"/>
                    </a:lnTo>
                    <a:lnTo>
                      <a:pt x="411" y="14"/>
                    </a:lnTo>
                    <a:lnTo>
                      <a:pt x="425" y="0"/>
                    </a:lnTo>
                    <a:lnTo>
                      <a:pt x="440" y="0"/>
                    </a:lnTo>
                    <a:lnTo>
                      <a:pt x="440" y="14"/>
                    </a:lnTo>
                    <a:close/>
                  </a:path>
                </a:pathLst>
              </a:custGeom>
              <a:noFill/>
              <a:ln w="0" cap="flat">
                <a:solidFill>
                  <a:srgbClr val="000000"/>
                </a:solidFill>
                <a:prstDash val="solid"/>
                <a:round/>
                <a:headEnd/>
                <a:tailEnd/>
              </a:ln>
              <a:extLst>
                <a:ext uri="{909E8E84-426E-40DD-AFC4-6F175D3DCCD1}">
                  <a14:hiddenFill xmlns="" xmlns:a14="http://schemas.microsoft.com/office/drawing/2010/main">
                    <a:solidFill>
                      <a:srgbClr val="FFFFFF"/>
                    </a:solidFill>
                  </a14:hiddenFill>
                </a:ext>
              </a:extLst>
            </p:spPr>
            <p:txBody>
              <a:bodyPr/>
              <a:lstStyle/>
              <a:p>
                <a:endParaRPr lang="ja-JP" altLang="en-US"/>
              </a:p>
            </p:txBody>
          </p:sp>
          <p:sp>
            <p:nvSpPr>
              <p:cNvPr id="9352" name="Freeform 174"/>
              <p:cNvSpPr>
                <a:spLocks noChangeAspect="1"/>
              </p:cNvSpPr>
              <p:nvPr/>
            </p:nvSpPr>
            <p:spPr bwMode="auto">
              <a:xfrm>
                <a:off x="3372" y="4558"/>
                <a:ext cx="4255" cy="3454"/>
              </a:xfrm>
              <a:custGeom>
                <a:avLst/>
                <a:gdLst>
                  <a:gd name="T0" fmla="*/ 0 w 2666"/>
                  <a:gd name="T1" fmla="*/ 2147483647 h 2170"/>
                  <a:gd name="T2" fmla="*/ 2147483647 w 2666"/>
                  <a:gd name="T3" fmla="*/ 2147483647 h 2170"/>
                  <a:gd name="T4" fmla="*/ 2147483647 w 2666"/>
                  <a:gd name="T5" fmla="*/ 2147483647 h 2170"/>
                  <a:gd name="T6" fmla="*/ 2147483647 w 2666"/>
                  <a:gd name="T7" fmla="*/ 2147483647 h 2170"/>
                  <a:gd name="T8" fmla="*/ 2147483647 w 2666"/>
                  <a:gd name="T9" fmla="*/ 2147483647 h 2170"/>
                  <a:gd name="T10" fmla="*/ 2147483647 w 2666"/>
                  <a:gd name="T11" fmla="*/ 2147483647 h 2170"/>
                  <a:gd name="T12" fmla="*/ 2147483647 w 2666"/>
                  <a:gd name="T13" fmla="*/ 2147483647 h 2170"/>
                  <a:gd name="T14" fmla="*/ 2147483647 w 2666"/>
                  <a:gd name="T15" fmla="*/ 2147483647 h 2170"/>
                  <a:gd name="T16" fmla="*/ 2147483647 w 2666"/>
                  <a:gd name="T17" fmla="*/ 2147483647 h 2170"/>
                  <a:gd name="T18" fmla="*/ 2147483647 w 2666"/>
                  <a:gd name="T19" fmla="*/ 2147483647 h 2170"/>
                  <a:gd name="T20" fmla="*/ 2147483647 w 2666"/>
                  <a:gd name="T21" fmla="*/ 2147483647 h 2170"/>
                  <a:gd name="T22" fmla="*/ 2147483647 w 2666"/>
                  <a:gd name="T23" fmla="*/ 2147483647 h 2170"/>
                  <a:gd name="T24" fmla="*/ 2147483647 w 2666"/>
                  <a:gd name="T25" fmla="*/ 2147483647 h 2170"/>
                  <a:gd name="T26" fmla="*/ 2147483647 w 2666"/>
                  <a:gd name="T27" fmla="*/ 2147483647 h 2170"/>
                  <a:gd name="T28" fmla="*/ 2147483647 w 2666"/>
                  <a:gd name="T29" fmla="*/ 2147483647 h 2170"/>
                  <a:gd name="T30" fmla="*/ 2147483647 w 2666"/>
                  <a:gd name="T31" fmla="*/ 2147483647 h 2170"/>
                  <a:gd name="T32" fmla="*/ 2147483647 w 2666"/>
                  <a:gd name="T33" fmla="*/ 2147483647 h 2170"/>
                  <a:gd name="T34" fmla="*/ 2147483647 w 2666"/>
                  <a:gd name="T35" fmla="*/ 2147483647 h 2170"/>
                  <a:gd name="T36" fmla="*/ 2147483647 w 2666"/>
                  <a:gd name="T37" fmla="*/ 2147483647 h 2170"/>
                  <a:gd name="T38" fmla="*/ 2147483647 w 2666"/>
                  <a:gd name="T39" fmla="*/ 2147483647 h 2170"/>
                  <a:gd name="T40" fmla="*/ 2147483647 w 2666"/>
                  <a:gd name="T41" fmla="*/ 2147483647 h 2170"/>
                  <a:gd name="T42" fmla="*/ 2147483647 w 2666"/>
                  <a:gd name="T43" fmla="*/ 2147483647 h 2170"/>
                  <a:gd name="T44" fmla="*/ 2147483647 w 2666"/>
                  <a:gd name="T45" fmla="*/ 2147483647 h 2170"/>
                  <a:gd name="T46" fmla="*/ 2147483647 w 2666"/>
                  <a:gd name="T47" fmla="*/ 2147483647 h 2170"/>
                  <a:gd name="T48" fmla="*/ 2147483647 w 2666"/>
                  <a:gd name="T49" fmla="*/ 2147483647 h 2170"/>
                  <a:gd name="T50" fmla="*/ 2147483647 w 2666"/>
                  <a:gd name="T51" fmla="*/ 2147483647 h 2170"/>
                  <a:gd name="T52" fmla="*/ 2147483647 w 2666"/>
                  <a:gd name="T53" fmla="*/ 2147483647 h 2170"/>
                  <a:gd name="T54" fmla="*/ 2147483647 w 2666"/>
                  <a:gd name="T55" fmla="*/ 2147483647 h 2170"/>
                  <a:gd name="T56" fmla="*/ 2147483647 w 2666"/>
                  <a:gd name="T57" fmla="*/ 2147483647 h 2170"/>
                  <a:gd name="T58" fmla="*/ 2147483647 w 2666"/>
                  <a:gd name="T59" fmla="*/ 2147483647 h 2170"/>
                  <a:gd name="T60" fmla="*/ 2147483647 w 2666"/>
                  <a:gd name="T61" fmla="*/ 2147483647 h 2170"/>
                  <a:gd name="T62" fmla="*/ 2147483647 w 2666"/>
                  <a:gd name="T63" fmla="*/ 2147483647 h 2170"/>
                  <a:gd name="T64" fmla="*/ 2147483647 w 2666"/>
                  <a:gd name="T65" fmla="*/ 2147483647 h 2170"/>
                  <a:gd name="T66" fmla="*/ 2147483647 w 2666"/>
                  <a:gd name="T67" fmla="*/ 2147483647 h 2170"/>
                  <a:gd name="T68" fmla="*/ 2147483647 w 2666"/>
                  <a:gd name="T69" fmla="*/ 2147483647 h 2170"/>
                  <a:gd name="T70" fmla="*/ 2147483647 w 2666"/>
                  <a:gd name="T71" fmla="*/ 2147483647 h 2170"/>
                  <a:gd name="T72" fmla="*/ 2147483647 w 2666"/>
                  <a:gd name="T73" fmla="*/ 2147483647 h 2170"/>
                  <a:gd name="T74" fmla="*/ 2147483647 w 2666"/>
                  <a:gd name="T75" fmla="*/ 2147483647 h 2170"/>
                  <a:gd name="T76" fmla="*/ 2147483647 w 2666"/>
                  <a:gd name="T77" fmla="*/ 2147483647 h 2170"/>
                  <a:gd name="T78" fmla="*/ 2147483647 w 2666"/>
                  <a:gd name="T79" fmla="*/ 2147483647 h 2170"/>
                  <a:gd name="T80" fmla="*/ 2147483647 w 2666"/>
                  <a:gd name="T81" fmla="*/ 2147483647 h 2170"/>
                  <a:gd name="T82" fmla="*/ 2147483647 w 2666"/>
                  <a:gd name="T83" fmla="*/ 2147483647 h 2170"/>
                  <a:gd name="T84" fmla="*/ 2147483647 w 2666"/>
                  <a:gd name="T85" fmla="*/ 2147483647 h 2170"/>
                  <a:gd name="T86" fmla="*/ 2147483647 w 2666"/>
                  <a:gd name="T87" fmla="*/ 2147483647 h 2170"/>
                  <a:gd name="T88" fmla="*/ 2147483647 w 2666"/>
                  <a:gd name="T89" fmla="*/ 2147483647 h 2170"/>
                  <a:gd name="T90" fmla="*/ 2147483647 w 2666"/>
                  <a:gd name="T91" fmla="*/ 2147483647 h 2170"/>
                  <a:gd name="T92" fmla="*/ 2147483647 w 2666"/>
                  <a:gd name="T93" fmla="*/ 2147483647 h 2170"/>
                  <a:gd name="T94" fmla="*/ 2147483647 w 2666"/>
                  <a:gd name="T95" fmla="*/ 2147483647 h 2170"/>
                  <a:gd name="T96" fmla="*/ 2147483647 w 2666"/>
                  <a:gd name="T97" fmla="*/ 2147483647 h 2170"/>
                  <a:gd name="T98" fmla="*/ 2147483647 w 2666"/>
                  <a:gd name="T99" fmla="*/ 2147483647 h 2170"/>
                  <a:gd name="T100" fmla="*/ 2147483647 w 2666"/>
                  <a:gd name="T101" fmla="*/ 2147483647 h 2170"/>
                  <a:gd name="T102" fmla="*/ 2147483647 w 2666"/>
                  <a:gd name="T103" fmla="*/ 2147483647 h 2170"/>
                  <a:gd name="T104" fmla="*/ 2147483647 w 2666"/>
                  <a:gd name="T105" fmla="*/ 2147483647 h 2170"/>
                  <a:gd name="T106" fmla="*/ 2147483647 w 2666"/>
                  <a:gd name="T107" fmla="*/ 2147483647 h 2170"/>
                  <a:gd name="T108" fmla="*/ 2147483647 w 2666"/>
                  <a:gd name="T109" fmla="*/ 2147483647 h 2170"/>
                  <a:gd name="T110" fmla="*/ 2147483647 w 2666"/>
                  <a:gd name="T111" fmla="*/ 2147483647 h 2170"/>
                  <a:gd name="T112" fmla="*/ 2147483647 w 2666"/>
                  <a:gd name="T113" fmla="*/ 2147483647 h 2170"/>
                  <a:gd name="T114" fmla="*/ 2147483647 w 2666"/>
                  <a:gd name="T115" fmla="*/ 2147483647 h 2170"/>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2666"/>
                  <a:gd name="T175" fmla="*/ 0 h 2170"/>
                  <a:gd name="T176" fmla="*/ 2666 w 2666"/>
                  <a:gd name="T177" fmla="*/ 2170 h 2170"/>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2666" h="2170">
                    <a:moveTo>
                      <a:pt x="440" y="2127"/>
                    </a:moveTo>
                    <a:lnTo>
                      <a:pt x="298" y="2170"/>
                    </a:lnTo>
                    <a:lnTo>
                      <a:pt x="284" y="2156"/>
                    </a:lnTo>
                    <a:lnTo>
                      <a:pt x="255" y="2127"/>
                    </a:lnTo>
                    <a:lnTo>
                      <a:pt x="170" y="2028"/>
                    </a:lnTo>
                    <a:lnTo>
                      <a:pt x="156" y="2014"/>
                    </a:lnTo>
                    <a:lnTo>
                      <a:pt x="0" y="1829"/>
                    </a:lnTo>
                    <a:lnTo>
                      <a:pt x="14" y="1815"/>
                    </a:lnTo>
                    <a:lnTo>
                      <a:pt x="14" y="1801"/>
                    </a:lnTo>
                    <a:lnTo>
                      <a:pt x="28" y="1787"/>
                    </a:lnTo>
                    <a:lnTo>
                      <a:pt x="42" y="1773"/>
                    </a:lnTo>
                    <a:lnTo>
                      <a:pt x="42" y="1744"/>
                    </a:lnTo>
                    <a:lnTo>
                      <a:pt x="57" y="1730"/>
                    </a:lnTo>
                    <a:lnTo>
                      <a:pt x="57" y="1716"/>
                    </a:lnTo>
                    <a:lnTo>
                      <a:pt x="71" y="1716"/>
                    </a:lnTo>
                    <a:lnTo>
                      <a:pt x="85" y="1687"/>
                    </a:lnTo>
                    <a:lnTo>
                      <a:pt x="85" y="1673"/>
                    </a:lnTo>
                    <a:lnTo>
                      <a:pt x="113" y="1631"/>
                    </a:lnTo>
                    <a:lnTo>
                      <a:pt x="142" y="1602"/>
                    </a:lnTo>
                    <a:lnTo>
                      <a:pt x="142" y="1588"/>
                    </a:lnTo>
                    <a:lnTo>
                      <a:pt x="170" y="1546"/>
                    </a:lnTo>
                    <a:lnTo>
                      <a:pt x="184" y="1517"/>
                    </a:lnTo>
                    <a:lnTo>
                      <a:pt x="184" y="1503"/>
                    </a:lnTo>
                    <a:lnTo>
                      <a:pt x="198" y="1489"/>
                    </a:lnTo>
                    <a:lnTo>
                      <a:pt x="227" y="1446"/>
                    </a:lnTo>
                    <a:lnTo>
                      <a:pt x="241" y="1418"/>
                    </a:lnTo>
                    <a:lnTo>
                      <a:pt x="255" y="1404"/>
                    </a:lnTo>
                    <a:lnTo>
                      <a:pt x="269" y="1375"/>
                    </a:lnTo>
                    <a:lnTo>
                      <a:pt x="284" y="1361"/>
                    </a:lnTo>
                    <a:lnTo>
                      <a:pt x="298" y="1347"/>
                    </a:lnTo>
                    <a:lnTo>
                      <a:pt x="312" y="1333"/>
                    </a:lnTo>
                    <a:lnTo>
                      <a:pt x="326" y="1304"/>
                    </a:lnTo>
                    <a:lnTo>
                      <a:pt x="340" y="1290"/>
                    </a:lnTo>
                    <a:lnTo>
                      <a:pt x="354" y="1276"/>
                    </a:lnTo>
                    <a:lnTo>
                      <a:pt x="369" y="1262"/>
                    </a:lnTo>
                    <a:lnTo>
                      <a:pt x="383" y="1234"/>
                    </a:lnTo>
                    <a:lnTo>
                      <a:pt x="411" y="1219"/>
                    </a:lnTo>
                    <a:lnTo>
                      <a:pt x="425" y="1205"/>
                    </a:lnTo>
                    <a:lnTo>
                      <a:pt x="440" y="1191"/>
                    </a:lnTo>
                    <a:lnTo>
                      <a:pt x="454" y="1177"/>
                    </a:lnTo>
                    <a:lnTo>
                      <a:pt x="468" y="1177"/>
                    </a:lnTo>
                    <a:lnTo>
                      <a:pt x="482" y="1163"/>
                    </a:lnTo>
                    <a:lnTo>
                      <a:pt x="510" y="1163"/>
                    </a:lnTo>
                    <a:lnTo>
                      <a:pt x="525" y="1148"/>
                    </a:lnTo>
                    <a:lnTo>
                      <a:pt x="539" y="1148"/>
                    </a:lnTo>
                    <a:lnTo>
                      <a:pt x="553" y="1134"/>
                    </a:lnTo>
                    <a:lnTo>
                      <a:pt x="567" y="1134"/>
                    </a:lnTo>
                    <a:lnTo>
                      <a:pt x="581" y="1134"/>
                    </a:lnTo>
                    <a:lnTo>
                      <a:pt x="596" y="1120"/>
                    </a:lnTo>
                    <a:lnTo>
                      <a:pt x="638" y="1106"/>
                    </a:lnTo>
                    <a:lnTo>
                      <a:pt x="652" y="1106"/>
                    </a:lnTo>
                    <a:lnTo>
                      <a:pt x="709" y="1092"/>
                    </a:lnTo>
                    <a:lnTo>
                      <a:pt x="752" y="1078"/>
                    </a:lnTo>
                    <a:lnTo>
                      <a:pt x="794" y="1063"/>
                    </a:lnTo>
                    <a:lnTo>
                      <a:pt x="837" y="1049"/>
                    </a:lnTo>
                    <a:lnTo>
                      <a:pt x="879" y="1035"/>
                    </a:lnTo>
                    <a:lnTo>
                      <a:pt x="893" y="1021"/>
                    </a:lnTo>
                    <a:lnTo>
                      <a:pt x="908" y="1021"/>
                    </a:lnTo>
                    <a:lnTo>
                      <a:pt x="908" y="1007"/>
                    </a:lnTo>
                    <a:lnTo>
                      <a:pt x="922" y="1007"/>
                    </a:lnTo>
                    <a:lnTo>
                      <a:pt x="922" y="992"/>
                    </a:lnTo>
                    <a:lnTo>
                      <a:pt x="936" y="978"/>
                    </a:lnTo>
                    <a:lnTo>
                      <a:pt x="936" y="964"/>
                    </a:lnTo>
                    <a:lnTo>
                      <a:pt x="950" y="950"/>
                    </a:lnTo>
                    <a:lnTo>
                      <a:pt x="964" y="936"/>
                    </a:lnTo>
                    <a:lnTo>
                      <a:pt x="964" y="922"/>
                    </a:lnTo>
                    <a:lnTo>
                      <a:pt x="978" y="893"/>
                    </a:lnTo>
                    <a:lnTo>
                      <a:pt x="978" y="879"/>
                    </a:lnTo>
                    <a:lnTo>
                      <a:pt x="993" y="865"/>
                    </a:lnTo>
                    <a:lnTo>
                      <a:pt x="993" y="851"/>
                    </a:lnTo>
                    <a:lnTo>
                      <a:pt x="1007" y="851"/>
                    </a:lnTo>
                    <a:lnTo>
                      <a:pt x="1007" y="836"/>
                    </a:lnTo>
                    <a:lnTo>
                      <a:pt x="1021" y="836"/>
                    </a:lnTo>
                    <a:lnTo>
                      <a:pt x="1021" y="822"/>
                    </a:lnTo>
                    <a:lnTo>
                      <a:pt x="1035" y="822"/>
                    </a:lnTo>
                    <a:lnTo>
                      <a:pt x="1035" y="808"/>
                    </a:lnTo>
                    <a:lnTo>
                      <a:pt x="1049" y="794"/>
                    </a:lnTo>
                    <a:lnTo>
                      <a:pt x="1064" y="794"/>
                    </a:lnTo>
                    <a:lnTo>
                      <a:pt x="1064" y="780"/>
                    </a:lnTo>
                    <a:lnTo>
                      <a:pt x="1078" y="780"/>
                    </a:lnTo>
                    <a:lnTo>
                      <a:pt x="1078" y="765"/>
                    </a:lnTo>
                    <a:lnTo>
                      <a:pt x="1092" y="765"/>
                    </a:lnTo>
                    <a:lnTo>
                      <a:pt x="1106" y="751"/>
                    </a:lnTo>
                    <a:lnTo>
                      <a:pt x="1120" y="737"/>
                    </a:lnTo>
                    <a:lnTo>
                      <a:pt x="1134" y="737"/>
                    </a:lnTo>
                    <a:lnTo>
                      <a:pt x="1149" y="723"/>
                    </a:lnTo>
                    <a:lnTo>
                      <a:pt x="1163" y="723"/>
                    </a:lnTo>
                    <a:lnTo>
                      <a:pt x="1163" y="709"/>
                    </a:lnTo>
                    <a:lnTo>
                      <a:pt x="1177" y="709"/>
                    </a:lnTo>
                    <a:lnTo>
                      <a:pt x="1191" y="695"/>
                    </a:lnTo>
                    <a:lnTo>
                      <a:pt x="1205" y="695"/>
                    </a:lnTo>
                    <a:lnTo>
                      <a:pt x="1220" y="695"/>
                    </a:lnTo>
                    <a:lnTo>
                      <a:pt x="1234" y="680"/>
                    </a:lnTo>
                    <a:lnTo>
                      <a:pt x="1248" y="666"/>
                    </a:lnTo>
                    <a:lnTo>
                      <a:pt x="1262" y="666"/>
                    </a:lnTo>
                    <a:lnTo>
                      <a:pt x="1276" y="652"/>
                    </a:lnTo>
                    <a:lnTo>
                      <a:pt x="1290" y="652"/>
                    </a:lnTo>
                    <a:lnTo>
                      <a:pt x="1305" y="652"/>
                    </a:lnTo>
                    <a:lnTo>
                      <a:pt x="1305" y="638"/>
                    </a:lnTo>
                    <a:lnTo>
                      <a:pt x="1319" y="638"/>
                    </a:lnTo>
                    <a:lnTo>
                      <a:pt x="1333" y="624"/>
                    </a:lnTo>
                    <a:lnTo>
                      <a:pt x="1347" y="624"/>
                    </a:lnTo>
                    <a:lnTo>
                      <a:pt x="1361" y="624"/>
                    </a:lnTo>
                    <a:lnTo>
                      <a:pt x="1376" y="609"/>
                    </a:lnTo>
                    <a:lnTo>
                      <a:pt x="1390" y="609"/>
                    </a:lnTo>
                    <a:lnTo>
                      <a:pt x="1404" y="595"/>
                    </a:lnTo>
                    <a:lnTo>
                      <a:pt x="1418" y="595"/>
                    </a:lnTo>
                    <a:lnTo>
                      <a:pt x="1432" y="595"/>
                    </a:lnTo>
                    <a:lnTo>
                      <a:pt x="1447" y="581"/>
                    </a:lnTo>
                    <a:lnTo>
                      <a:pt x="1461" y="581"/>
                    </a:lnTo>
                    <a:lnTo>
                      <a:pt x="1489" y="567"/>
                    </a:lnTo>
                    <a:lnTo>
                      <a:pt x="1503" y="567"/>
                    </a:lnTo>
                    <a:lnTo>
                      <a:pt x="1532" y="553"/>
                    </a:lnTo>
                    <a:lnTo>
                      <a:pt x="1546" y="553"/>
                    </a:lnTo>
                    <a:lnTo>
                      <a:pt x="1560" y="539"/>
                    </a:lnTo>
                    <a:lnTo>
                      <a:pt x="1574" y="539"/>
                    </a:lnTo>
                    <a:lnTo>
                      <a:pt x="1588" y="524"/>
                    </a:lnTo>
                    <a:lnTo>
                      <a:pt x="1603" y="524"/>
                    </a:lnTo>
                    <a:lnTo>
                      <a:pt x="1617" y="510"/>
                    </a:lnTo>
                    <a:lnTo>
                      <a:pt x="1631" y="510"/>
                    </a:lnTo>
                    <a:lnTo>
                      <a:pt x="1631" y="496"/>
                    </a:lnTo>
                    <a:lnTo>
                      <a:pt x="1645" y="496"/>
                    </a:lnTo>
                    <a:lnTo>
                      <a:pt x="1659" y="482"/>
                    </a:lnTo>
                    <a:lnTo>
                      <a:pt x="1673" y="468"/>
                    </a:lnTo>
                    <a:lnTo>
                      <a:pt x="1688" y="453"/>
                    </a:lnTo>
                    <a:lnTo>
                      <a:pt x="1702" y="439"/>
                    </a:lnTo>
                    <a:lnTo>
                      <a:pt x="1716" y="425"/>
                    </a:lnTo>
                    <a:lnTo>
                      <a:pt x="1716" y="411"/>
                    </a:lnTo>
                    <a:lnTo>
                      <a:pt x="1716" y="397"/>
                    </a:lnTo>
                    <a:lnTo>
                      <a:pt x="1730" y="382"/>
                    </a:lnTo>
                    <a:lnTo>
                      <a:pt x="1730" y="368"/>
                    </a:lnTo>
                    <a:lnTo>
                      <a:pt x="1744" y="354"/>
                    </a:lnTo>
                    <a:lnTo>
                      <a:pt x="1744" y="340"/>
                    </a:lnTo>
                    <a:lnTo>
                      <a:pt x="1744" y="326"/>
                    </a:lnTo>
                    <a:lnTo>
                      <a:pt x="1744" y="312"/>
                    </a:lnTo>
                    <a:lnTo>
                      <a:pt x="1744" y="297"/>
                    </a:lnTo>
                    <a:lnTo>
                      <a:pt x="1744" y="283"/>
                    </a:lnTo>
                    <a:lnTo>
                      <a:pt x="1730" y="269"/>
                    </a:lnTo>
                    <a:lnTo>
                      <a:pt x="1730" y="255"/>
                    </a:lnTo>
                    <a:lnTo>
                      <a:pt x="1730" y="241"/>
                    </a:lnTo>
                    <a:lnTo>
                      <a:pt x="1716" y="226"/>
                    </a:lnTo>
                    <a:lnTo>
                      <a:pt x="1716" y="212"/>
                    </a:lnTo>
                    <a:lnTo>
                      <a:pt x="1702" y="198"/>
                    </a:lnTo>
                    <a:lnTo>
                      <a:pt x="1702" y="170"/>
                    </a:lnTo>
                    <a:lnTo>
                      <a:pt x="1688" y="156"/>
                    </a:lnTo>
                    <a:lnTo>
                      <a:pt x="1673" y="127"/>
                    </a:lnTo>
                    <a:lnTo>
                      <a:pt x="1673" y="113"/>
                    </a:lnTo>
                    <a:lnTo>
                      <a:pt x="1659" y="99"/>
                    </a:lnTo>
                    <a:lnTo>
                      <a:pt x="1659" y="85"/>
                    </a:lnTo>
                    <a:lnTo>
                      <a:pt x="1659" y="70"/>
                    </a:lnTo>
                    <a:lnTo>
                      <a:pt x="1659" y="56"/>
                    </a:lnTo>
                    <a:lnTo>
                      <a:pt x="1645" y="42"/>
                    </a:lnTo>
                    <a:lnTo>
                      <a:pt x="1645" y="28"/>
                    </a:lnTo>
                    <a:lnTo>
                      <a:pt x="1645" y="14"/>
                    </a:lnTo>
                    <a:lnTo>
                      <a:pt x="1645" y="0"/>
                    </a:lnTo>
                    <a:lnTo>
                      <a:pt x="1688" y="14"/>
                    </a:lnTo>
                    <a:lnTo>
                      <a:pt x="1716" y="14"/>
                    </a:lnTo>
                    <a:lnTo>
                      <a:pt x="1744" y="28"/>
                    </a:lnTo>
                    <a:lnTo>
                      <a:pt x="1844" y="56"/>
                    </a:lnTo>
                    <a:lnTo>
                      <a:pt x="1858" y="56"/>
                    </a:lnTo>
                    <a:lnTo>
                      <a:pt x="1872" y="56"/>
                    </a:lnTo>
                    <a:lnTo>
                      <a:pt x="1886" y="56"/>
                    </a:lnTo>
                    <a:lnTo>
                      <a:pt x="1886" y="70"/>
                    </a:lnTo>
                    <a:lnTo>
                      <a:pt x="1900" y="70"/>
                    </a:lnTo>
                    <a:lnTo>
                      <a:pt x="1915" y="70"/>
                    </a:lnTo>
                    <a:lnTo>
                      <a:pt x="1929" y="85"/>
                    </a:lnTo>
                    <a:lnTo>
                      <a:pt x="1943" y="85"/>
                    </a:lnTo>
                    <a:lnTo>
                      <a:pt x="1957" y="99"/>
                    </a:lnTo>
                    <a:lnTo>
                      <a:pt x="1971" y="99"/>
                    </a:lnTo>
                    <a:lnTo>
                      <a:pt x="1985" y="99"/>
                    </a:lnTo>
                    <a:lnTo>
                      <a:pt x="1985" y="113"/>
                    </a:lnTo>
                    <a:lnTo>
                      <a:pt x="2000" y="113"/>
                    </a:lnTo>
                    <a:lnTo>
                      <a:pt x="2014" y="127"/>
                    </a:lnTo>
                    <a:lnTo>
                      <a:pt x="2028" y="141"/>
                    </a:lnTo>
                    <a:lnTo>
                      <a:pt x="2042" y="156"/>
                    </a:lnTo>
                    <a:lnTo>
                      <a:pt x="2056" y="156"/>
                    </a:lnTo>
                    <a:lnTo>
                      <a:pt x="2056" y="170"/>
                    </a:lnTo>
                    <a:lnTo>
                      <a:pt x="2071" y="184"/>
                    </a:lnTo>
                    <a:lnTo>
                      <a:pt x="2071" y="198"/>
                    </a:lnTo>
                    <a:lnTo>
                      <a:pt x="2085" y="198"/>
                    </a:lnTo>
                    <a:lnTo>
                      <a:pt x="2085" y="212"/>
                    </a:lnTo>
                    <a:lnTo>
                      <a:pt x="2099" y="212"/>
                    </a:lnTo>
                    <a:lnTo>
                      <a:pt x="2099" y="226"/>
                    </a:lnTo>
                    <a:lnTo>
                      <a:pt x="2113" y="241"/>
                    </a:lnTo>
                    <a:lnTo>
                      <a:pt x="2113" y="255"/>
                    </a:lnTo>
                    <a:lnTo>
                      <a:pt x="2127" y="255"/>
                    </a:lnTo>
                    <a:lnTo>
                      <a:pt x="2127" y="269"/>
                    </a:lnTo>
                    <a:lnTo>
                      <a:pt x="2141" y="269"/>
                    </a:lnTo>
                    <a:lnTo>
                      <a:pt x="2141" y="283"/>
                    </a:lnTo>
                    <a:lnTo>
                      <a:pt x="2156" y="283"/>
                    </a:lnTo>
                    <a:lnTo>
                      <a:pt x="2170" y="297"/>
                    </a:lnTo>
                    <a:lnTo>
                      <a:pt x="2170" y="312"/>
                    </a:lnTo>
                    <a:lnTo>
                      <a:pt x="2184" y="312"/>
                    </a:lnTo>
                    <a:lnTo>
                      <a:pt x="2184" y="326"/>
                    </a:lnTo>
                    <a:lnTo>
                      <a:pt x="2198" y="326"/>
                    </a:lnTo>
                    <a:lnTo>
                      <a:pt x="2212" y="340"/>
                    </a:lnTo>
                    <a:lnTo>
                      <a:pt x="2227" y="368"/>
                    </a:lnTo>
                    <a:lnTo>
                      <a:pt x="2241" y="382"/>
                    </a:lnTo>
                    <a:lnTo>
                      <a:pt x="2241" y="397"/>
                    </a:lnTo>
                    <a:lnTo>
                      <a:pt x="2255" y="411"/>
                    </a:lnTo>
                    <a:lnTo>
                      <a:pt x="2269" y="425"/>
                    </a:lnTo>
                    <a:lnTo>
                      <a:pt x="2269" y="439"/>
                    </a:lnTo>
                    <a:lnTo>
                      <a:pt x="2283" y="453"/>
                    </a:lnTo>
                    <a:lnTo>
                      <a:pt x="2283" y="468"/>
                    </a:lnTo>
                    <a:lnTo>
                      <a:pt x="2297" y="468"/>
                    </a:lnTo>
                    <a:lnTo>
                      <a:pt x="2297" y="482"/>
                    </a:lnTo>
                    <a:lnTo>
                      <a:pt x="2312" y="496"/>
                    </a:lnTo>
                    <a:lnTo>
                      <a:pt x="2326" y="510"/>
                    </a:lnTo>
                    <a:lnTo>
                      <a:pt x="2326" y="524"/>
                    </a:lnTo>
                    <a:lnTo>
                      <a:pt x="2340" y="524"/>
                    </a:lnTo>
                    <a:lnTo>
                      <a:pt x="2340" y="539"/>
                    </a:lnTo>
                    <a:lnTo>
                      <a:pt x="2354" y="553"/>
                    </a:lnTo>
                    <a:lnTo>
                      <a:pt x="2368" y="567"/>
                    </a:lnTo>
                    <a:lnTo>
                      <a:pt x="2383" y="581"/>
                    </a:lnTo>
                    <a:lnTo>
                      <a:pt x="2397" y="609"/>
                    </a:lnTo>
                    <a:lnTo>
                      <a:pt x="2397" y="624"/>
                    </a:lnTo>
                    <a:lnTo>
                      <a:pt x="2411" y="624"/>
                    </a:lnTo>
                    <a:lnTo>
                      <a:pt x="2411" y="638"/>
                    </a:lnTo>
                    <a:lnTo>
                      <a:pt x="2425" y="652"/>
                    </a:lnTo>
                    <a:lnTo>
                      <a:pt x="2439" y="666"/>
                    </a:lnTo>
                    <a:lnTo>
                      <a:pt x="2439" y="680"/>
                    </a:lnTo>
                    <a:lnTo>
                      <a:pt x="2453" y="680"/>
                    </a:lnTo>
                    <a:lnTo>
                      <a:pt x="2453" y="695"/>
                    </a:lnTo>
                    <a:lnTo>
                      <a:pt x="2468" y="709"/>
                    </a:lnTo>
                    <a:lnTo>
                      <a:pt x="2468" y="723"/>
                    </a:lnTo>
                    <a:lnTo>
                      <a:pt x="2482" y="737"/>
                    </a:lnTo>
                    <a:lnTo>
                      <a:pt x="2496" y="751"/>
                    </a:lnTo>
                    <a:lnTo>
                      <a:pt x="2496" y="765"/>
                    </a:lnTo>
                    <a:lnTo>
                      <a:pt x="2510" y="780"/>
                    </a:lnTo>
                    <a:lnTo>
                      <a:pt x="2524" y="794"/>
                    </a:lnTo>
                    <a:lnTo>
                      <a:pt x="2539" y="808"/>
                    </a:lnTo>
                    <a:lnTo>
                      <a:pt x="2539" y="822"/>
                    </a:lnTo>
                    <a:lnTo>
                      <a:pt x="2553" y="836"/>
                    </a:lnTo>
                    <a:lnTo>
                      <a:pt x="2567" y="851"/>
                    </a:lnTo>
                    <a:lnTo>
                      <a:pt x="2567" y="865"/>
                    </a:lnTo>
                    <a:lnTo>
                      <a:pt x="2581" y="879"/>
                    </a:lnTo>
                    <a:lnTo>
                      <a:pt x="2581" y="893"/>
                    </a:lnTo>
                    <a:lnTo>
                      <a:pt x="2595" y="893"/>
                    </a:lnTo>
                    <a:lnTo>
                      <a:pt x="2609" y="907"/>
                    </a:lnTo>
                    <a:lnTo>
                      <a:pt x="2609" y="922"/>
                    </a:lnTo>
                    <a:lnTo>
                      <a:pt x="2638" y="950"/>
                    </a:lnTo>
                    <a:lnTo>
                      <a:pt x="2652" y="964"/>
                    </a:lnTo>
                    <a:lnTo>
                      <a:pt x="2666" y="1007"/>
                    </a:lnTo>
                    <a:lnTo>
                      <a:pt x="2652" y="1021"/>
                    </a:lnTo>
                    <a:lnTo>
                      <a:pt x="2609" y="1049"/>
                    </a:lnTo>
                    <a:lnTo>
                      <a:pt x="2581" y="1078"/>
                    </a:lnTo>
                    <a:lnTo>
                      <a:pt x="2553" y="1092"/>
                    </a:lnTo>
                    <a:lnTo>
                      <a:pt x="2524" y="1106"/>
                    </a:lnTo>
                    <a:lnTo>
                      <a:pt x="2510" y="1120"/>
                    </a:lnTo>
                    <a:lnTo>
                      <a:pt x="2482" y="1134"/>
                    </a:lnTo>
                    <a:lnTo>
                      <a:pt x="2468" y="1148"/>
                    </a:lnTo>
                    <a:lnTo>
                      <a:pt x="2439" y="1177"/>
                    </a:lnTo>
                    <a:lnTo>
                      <a:pt x="2411" y="1191"/>
                    </a:lnTo>
                    <a:lnTo>
                      <a:pt x="2411" y="1205"/>
                    </a:lnTo>
                    <a:lnTo>
                      <a:pt x="2397" y="1205"/>
                    </a:lnTo>
                    <a:lnTo>
                      <a:pt x="2383" y="1219"/>
                    </a:lnTo>
                    <a:lnTo>
                      <a:pt x="2354" y="1234"/>
                    </a:lnTo>
                    <a:lnTo>
                      <a:pt x="2340" y="1248"/>
                    </a:lnTo>
                    <a:lnTo>
                      <a:pt x="2326" y="1248"/>
                    </a:lnTo>
                    <a:lnTo>
                      <a:pt x="2312" y="1262"/>
                    </a:lnTo>
                    <a:lnTo>
                      <a:pt x="2269" y="1290"/>
                    </a:lnTo>
                    <a:lnTo>
                      <a:pt x="2241" y="1304"/>
                    </a:lnTo>
                    <a:lnTo>
                      <a:pt x="2227" y="1319"/>
                    </a:lnTo>
                    <a:lnTo>
                      <a:pt x="2212" y="1333"/>
                    </a:lnTo>
                    <a:lnTo>
                      <a:pt x="2184" y="1347"/>
                    </a:lnTo>
                    <a:lnTo>
                      <a:pt x="2141" y="1375"/>
                    </a:lnTo>
                    <a:lnTo>
                      <a:pt x="2113" y="1390"/>
                    </a:lnTo>
                    <a:lnTo>
                      <a:pt x="2085" y="1404"/>
                    </a:lnTo>
                    <a:lnTo>
                      <a:pt x="2056" y="1418"/>
                    </a:lnTo>
                    <a:lnTo>
                      <a:pt x="2056" y="1432"/>
                    </a:lnTo>
                    <a:lnTo>
                      <a:pt x="2042" y="1432"/>
                    </a:lnTo>
                    <a:lnTo>
                      <a:pt x="2028" y="1446"/>
                    </a:lnTo>
                    <a:lnTo>
                      <a:pt x="2014" y="1446"/>
                    </a:lnTo>
                    <a:lnTo>
                      <a:pt x="2000" y="1461"/>
                    </a:lnTo>
                    <a:lnTo>
                      <a:pt x="1971" y="1475"/>
                    </a:lnTo>
                    <a:lnTo>
                      <a:pt x="1943" y="1489"/>
                    </a:lnTo>
                    <a:lnTo>
                      <a:pt x="1915" y="1503"/>
                    </a:lnTo>
                    <a:lnTo>
                      <a:pt x="1900" y="1503"/>
                    </a:lnTo>
                    <a:lnTo>
                      <a:pt x="1858" y="1531"/>
                    </a:lnTo>
                    <a:lnTo>
                      <a:pt x="1844" y="1531"/>
                    </a:lnTo>
                    <a:lnTo>
                      <a:pt x="1744" y="1588"/>
                    </a:lnTo>
                    <a:lnTo>
                      <a:pt x="1730" y="1602"/>
                    </a:lnTo>
                    <a:lnTo>
                      <a:pt x="1702" y="1617"/>
                    </a:lnTo>
                    <a:lnTo>
                      <a:pt x="1688" y="1617"/>
                    </a:lnTo>
                    <a:lnTo>
                      <a:pt x="1503" y="1716"/>
                    </a:lnTo>
                    <a:lnTo>
                      <a:pt x="1489" y="1730"/>
                    </a:lnTo>
                    <a:lnTo>
                      <a:pt x="1461" y="1744"/>
                    </a:lnTo>
                    <a:lnTo>
                      <a:pt x="1447" y="1744"/>
                    </a:lnTo>
                    <a:lnTo>
                      <a:pt x="1432" y="1758"/>
                    </a:lnTo>
                    <a:lnTo>
                      <a:pt x="1418" y="1758"/>
                    </a:lnTo>
                    <a:lnTo>
                      <a:pt x="1404" y="1773"/>
                    </a:lnTo>
                    <a:lnTo>
                      <a:pt x="1376" y="1787"/>
                    </a:lnTo>
                    <a:lnTo>
                      <a:pt x="1347" y="1787"/>
                    </a:lnTo>
                    <a:lnTo>
                      <a:pt x="1333" y="1801"/>
                    </a:lnTo>
                    <a:lnTo>
                      <a:pt x="1305" y="1815"/>
                    </a:lnTo>
                    <a:lnTo>
                      <a:pt x="1290" y="1815"/>
                    </a:lnTo>
                    <a:lnTo>
                      <a:pt x="1276" y="1829"/>
                    </a:lnTo>
                    <a:lnTo>
                      <a:pt x="1248" y="1844"/>
                    </a:lnTo>
                    <a:lnTo>
                      <a:pt x="1234" y="1844"/>
                    </a:lnTo>
                    <a:lnTo>
                      <a:pt x="1220" y="1844"/>
                    </a:lnTo>
                    <a:lnTo>
                      <a:pt x="1205" y="1858"/>
                    </a:lnTo>
                    <a:lnTo>
                      <a:pt x="1191" y="1858"/>
                    </a:lnTo>
                    <a:lnTo>
                      <a:pt x="1177" y="1872"/>
                    </a:lnTo>
                    <a:lnTo>
                      <a:pt x="1163" y="1872"/>
                    </a:lnTo>
                    <a:lnTo>
                      <a:pt x="1149" y="1886"/>
                    </a:lnTo>
                    <a:lnTo>
                      <a:pt x="1134" y="1886"/>
                    </a:lnTo>
                    <a:lnTo>
                      <a:pt x="1120" y="1900"/>
                    </a:lnTo>
                    <a:lnTo>
                      <a:pt x="1106" y="1900"/>
                    </a:lnTo>
                    <a:lnTo>
                      <a:pt x="1092" y="1900"/>
                    </a:lnTo>
                    <a:lnTo>
                      <a:pt x="1078" y="1914"/>
                    </a:lnTo>
                    <a:lnTo>
                      <a:pt x="1064" y="1914"/>
                    </a:lnTo>
                    <a:lnTo>
                      <a:pt x="1049" y="1929"/>
                    </a:lnTo>
                    <a:lnTo>
                      <a:pt x="978" y="1943"/>
                    </a:lnTo>
                    <a:lnTo>
                      <a:pt x="681" y="2042"/>
                    </a:lnTo>
                    <a:lnTo>
                      <a:pt x="666" y="2056"/>
                    </a:lnTo>
                    <a:lnTo>
                      <a:pt x="539" y="2085"/>
                    </a:lnTo>
                    <a:lnTo>
                      <a:pt x="525" y="2099"/>
                    </a:lnTo>
                    <a:lnTo>
                      <a:pt x="496" y="2099"/>
                    </a:lnTo>
                    <a:lnTo>
                      <a:pt x="454" y="2127"/>
                    </a:lnTo>
                    <a:lnTo>
                      <a:pt x="440" y="2127"/>
                    </a:lnTo>
                    <a:close/>
                  </a:path>
                </a:pathLst>
              </a:custGeom>
              <a:noFill/>
              <a:ln w="0" cap="flat">
                <a:solidFill>
                  <a:srgbClr val="000000"/>
                </a:solidFill>
                <a:prstDash val="solid"/>
                <a:round/>
                <a:headEnd/>
                <a:tailEnd/>
              </a:ln>
              <a:extLst>
                <a:ext uri="{909E8E84-426E-40DD-AFC4-6F175D3DCCD1}">
                  <a14:hiddenFill xmlns="" xmlns:a14="http://schemas.microsoft.com/office/drawing/2010/main">
                    <a:solidFill>
                      <a:srgbClr val="FFFFFF"/>
                    </a:solidFill>
                  </a14:hiddenFill>
                </a:ext>
              </a:extLst>
            </p:spPr>
            <p:txBody>
              <a:bodyPr/>
              <a:lstStyle/>
              <a:p>
                <a:endParaRPr lang="ja-JP" altLang="en-US"/>
              </a:p>
            </p:txBody>
          </p:sp>
          <p:sp>
            <p:nvSpPr>
              <p:cNvPr id="9353" name="Freeform 175"/>
              <p:cNvSpPr>
                <a:spLocks noChangeAspect="1"/>
              </p:cNvSpPr>
              <p:nvPr/>
            </p:nvSpPr>
            <p:spPr bwMode="auto">
              <a:xfrm>
                <a:off x="5681" y="8870"/>
                <a:ext cx="2421" cy="3048"/>
              </a:xfrm>
              <a:custGeom>
                <a:avLst/>
                <a:gdLst>
                  <a:gd name="T0" fmla="*/ 2147483647 w 1517"/>
                  <a:gd name="T1" fmla="*/ 2147483647 h 1915"/>
                  <a:gd name="T2" fmla="*/ 2147483647 w 1517"/>
                  <a:gd name="T3" fmla="*/ 2147483647 h 1915"/>
                  <a:gd name="T4" fmla="*/ 2147483647 w 1517"/>
                  <a:gd name="T5" fmla="*/ 2147483647 h 1915"/>
                  <a:gd name="T6" fmla="*/ 2147483647 w 1517"/>
                  <a:gd name="T7" fmla="*/ 2147483647 h 1915"/>
                  <a:gd name="T8" fmla="*/ 2147483647 w 1517"/>
                  <a:gd name="T9" fmla="*/ 2147483647 h 1915"/>
                  <a:gd name="T10" fmla="*/ 2147483647 w 1517"/>
                  <a:gd name="T11" fmla="*/ 2147483647 h 1915"/>
                  <a:gd name="T12" fmla="*/ 2147483647 w 1517"/>
                  <a:gd name="T13" fmla="*/ 2147483647 h 1915"/>
                  <a:gd name="T14" fmla="*/ 2147483647 w 1517"/>
                  <a:gd name="T15" fmla="*/ 2147483647 h 1915"/>
                  <a:gd name="T16" fmla="*/ 2147483647 w 1517"/>
                  <a:gd name="T17" fmla="*/ 2147483647 h 1915"/>
                  <a:gd name="T18" fmla="*/ 2147483647 w 1517"/>
                  <a:gd name="T19" fmla="*/ 2147483647 h 1915"/>
                  <a:gd name="T20" fmla="*/ 2147483647 w 1517"/>
                  <a:gd name="T21" fmla="*/ 2147483647 h 1915"/>
                  <a:gd name="T22" fmla="*/ 2147483647 w 1517"/>
                  <a:gd name="T23" fmla="*/ 2147483647 h 1915"/>
                  <a:gd name="T24" fmla="*/ 2147483647 w 1517"/>
                  <a:gd name="T25" fmla="*/ 2147483647 h 1915"/>
                  <a:gd name="T26" fmla="*/ 2147483647 w 1517"/>
                  <a:gd name="T27" fmla="*/ 2147483647 h 1915"/>
                  <a:gd name="T28" fmla="*/ 2147483647 w 1517"/>
                  <a:gd name="T29" fmla="*/ 2147483647 h 1915"/>
                  <a:gd name="T30" fmla="*/ 2147483647 w 1517"/>
                  <a:gd name="T31" fmla="*/ 2147483647 h 1915"/>
                  <a:gd name="T32" fmla="*/ 2147483647 w 1517"/>
                  <a:gd name="T33" fmla="*/ 2147483647 h 1915"/>
                  <a:gd name="T34" fmla="*/ 2147483647 w 1517"/>
                  <a:gd name="T35" fmla="*/ 2147483647 h 1915"/>
                  <a:gd name="T36" fmla="*/ 2147483647 w 1517"/>
                  <a:gd name="T37" fmla="*/ 2147483647 h 1915"/>
                  <a:gd name="T38" fmla="*/ 2147483647 w 1517"/>
                  <a:gd name="T39" fmla="*/ 2147483647 h 1915"/>
                  <a:gd name="T40" fmla="*/ 2147483647 w 1517"/>
                  <a:gd name="T41" fmla="*/ 2147483647 h 1915"/>
                  <a:gd name="T42" fmla="*/ 2147483647 w 1517"/>
                  <a:gd name="T43" fmla="*/ 2147483647 h 1915"/>
                  <a:gd name="T44" fmla="*/ 2147483647 w 1517"/>
                  <a:gd name="T45" fmla="*/ 2147483647 h 1915"/>
                  <a:gd name="T46" fmla="*/ 2147483647 w 1517"/>
                  <a:gd name="T47" fmla="*/ 2147483647 h 1915"/>
                  <a:gd name="T48" fmla="*/ 2147483647 w 1517"/>
                  <a:gd name="T49" fmla="*/ 2147483647 h 1915"/>
                  <a:gd name="T50" fmla="*/ 2147483647 w 1517"/>
                  <a:gd name="T51" fmla="*/ 2147483647 h 1915"/>
                  <a:gd name="T52" fmla="*/ 2147483647 w 1517"/>
                  <a:gd name="T53" fmla="*/ 2147483647 h 1915"/>
                  <a:gd name="T54" fmla="*/ 2147483647 w 1517"/>
                  <a:gd name="T55" fmla="*/ 2147483647 h 1915"/>
                  <a:gd name="T56" fmla="*/ 2147483647 w 1517"/>
                  <a:gd name="T57" fmla="*/ 2147483647 h 1915"/>
                  <a:gd name="T58" fmla="*/ 2147483647 w 1517"/>
                  <a:gd name="T59" fmla="*/ 2147483647 h 1915"/>
                  <a:gd name="T60" fmla="*/ 2147483647 w 1517"/>
                  <a:gd name="T61" fmla="*/ 2147483647 h 1915"/>
                  <a:gd name="T62" fmla="*/ 2147483647 w 1517"/>
                  <a:gd name="T63" fmla="*/ 2147483647 h 1915"/>
                  <a:gd name="T64" fmla="*/ 2147483647 w 1517"/>
                  <a:gd name="T65" fmla="*/ 2147483647 h 1915"/>
                  <a:gd name="T66" fmla="*/ 2147483647 w 1517"/>
                  <a:gd name="T67" fmla="*/ 2147483647 h 1915"/>
                  <a:gd name="T68" fmla="*/ 2147483647 w 1517"/>
                  <a:gd name="T69" fmla="*/ 2147483647 h 1915"/>
                  <a:gd name="T70" fmla="*/ 2147483647 w 1517"/>
                  <a:gd name="T71" fmla="*/ 2147483647 h 1915"/>
                  <a:gd name="T72" fmla="*/ 2147483647 w 1517"/>
                  <a:gd name="T73" fmla="*/ 2147483647 h 1915"/>
                  <a:gd name="T74" fmla="*/ 2147483647 w 1517"/>
                  <a:gd name="T75" fmla="*/ 2147483647 h 1915"/>
                  <a:gd name="T76" fmla="*/ 2147483647 w 1517"/>
                  <a:gd name="T77" fmla="*/ 2147483647 h 1915"/>
                  <a:gd name="T78" fmla="*/ 2147483647 w 1517"/>
                  <a:gd name="T79" fmla="*/ 2147483647 h 1915"/>
                  <a:gd name="T80" fmla="*/ 2147483647 w 1517"/>
                  <a:gd name="T81" fmla="*/ 2147483647 h 1915"/>
                  <a:gd name="T82" fmla="*/ 2147483647 w 1517"/>
                  <a:gd name="T83" fmla="*/ 2147483647 h 1915"/>
                  <a:gd name="T84" fmla="*/ 2147483647 w 1517"/>
                  <a:gd name="T85" fmla="*/ 2147483647 h 1915"/>
                  <a:gd name="T86" fmla="*/ 2147483647 w 1517"/>
                  <a:gd name="T87" fmla="*/ 2147483647 h 1915"/>
                  <a:gd name="T88" fmla="*/ 2147483647 w 1517"/>
                  <a:gd name="T89" fmla="*/ 2147483647 h 1915"/>
                  <a:gd name="T90" fmla="*/ 2147483647 w 1517"/>
                  <a:gd name="T91" fmla="*/ 2147483647 h 1915"/>
                  <a:gd name="T92" fmla="*/ 2147483647 w 1517"/>
                  <a:gd name="T93" fmla="*/ 2147483647 h 1915"/>
                  <a:gd name="T94" fmla="*/ 2147483647 w 1517"/>
                  <a:gd name="T95" fmla="*/ 2147483647 h 1915"/>
                  <a:gd name="T96" fmla="*/ 2147483647 w 1517"/>
                  <a:gd name="T97" fmla="*/ 2147483647 h 1915"/>
                  <a:gd name="T98" fmla="*/ 2147483647 w 1517"/>
                  <a:gd name="T99" fmla="*/ 2147483647 h 1915"/>
                  <a:gd name="T100" fmla="*/ 2147483647 w 1517"/>
                  <a:gd name="T101" fmla="*/ 2147483647 h 1915"/>
                  <a:gd name="T102" fmla="*/ 2147483647 w 1517"/>
                  <a:gd name="T103" fmla="*/ 2147483647 h 1915"/>
                  <a:gd name="T104" fmla="*/ 2147483647 w 1517"/>
                  <a:gd name="T105" fmla="*/ 2147483647 h 1915"/>
                  <a:gd name="T106" fmla="*/ 2147483647 w 1517"/>
                  <a:gd name="T107" fmla="*/ 2147483647 h 1915"/>
                  <a:gd name="T108" fmla="*/ 2147483647 w 1517"/>
                  <a:gd name="T109" fmla="*/ 2147483647 h 1915"/>
                  <a:gd name="T110" fmla="*/ 2147483647 w 1517"/>
                  <a:gd name="T111" fmla="*/ 2147483647 h 1915"/>
                  <a:gd name="T112" fmla="*/ 2147483647 w 1517"/>
                  <a:gd name="T113" fmla="*/ 2147483647 h 1915"/>
                  <a:gd name="T114" fmla="*/ 2147483647 w 1517"/>
                  <a:gd name="T115" fmla="*/ 2147483647 h 1915"/>
                  <a:gd name="T116" fmla="*/ 2147483647 w 1517"/>
                  <a:gd name="T117" fmla="*/ 2147483647 h 1915"/>
                  <a:gd name="T118" fmla="*/ 2147483647 w 1517"/>
                  <a:gd name="T119" fmla="*/ 0 h 1915"/>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517"/>
                  <a:gd name="T181" fmla="*/ 0 h 1915"/>
                  <a:gd name="T182" fmla="*/ 1517 w 1517"/>
                  <a:gd name="T183" fmla="*/ 1915 h 1915"/>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517" h="1915">
                    <a:moveTo>
                      <a:pt x="1474" y="28"/>
                    </a:moveTo>
                    <a:lnTo>
                      <a:pt x="1489" y="71"/>
                    </a:lnTo>
                    <a:lnTo>
                      <a:pt x="1489" y="85"/>
                    </a:lnTo>
                    <a:lnTo>
                      <a:pt x="1503" y="127"/>
                    </a:lnTo>
                    <a:lnTo>
                      <a:pt x="1503" y="142"/>
                    </a:lnTo>
                    <a:lnTo>
                      <a:pt x="1503" y="156"/>
                    </a:lnTo>
                    <a:lnTo>
                      <a:pt x="1503" y="170"/>
                    </a:lnTo>
                    <a:lnTo>
                      <a:pt x="1503" y="184"/>
                    </a:lnTo>
                    <a:lnTo>
                      <a:pt x="1517" y="198"/>
                    </a:lnTo>
                    <a:lnTo>
                      <a:pt x="1517" y="213"/>
                    </a:lnTo>
                    <a:lnTo>
                      <a:pt x="1503" y="213"/>
                    </a:lnTo>
                    <a:lnTo>
                      <a:pt x="1517" y="227"/>
                    </a:lnTo>
                    <a:lnTo>
                      <a:pt x="1517" y="241"/>
                    </a:lnTo>
                    <a:lnTo>
                      <a:pt x="1517" y="269"/>
                    </a:lnTo>
                    <a:lnTo>
                      <a:pt x="1517" y="283"/>
                    </a:lnTo>
                    <a:lnTo>
                      <a:pt x="1517" y="312"/>
                    </a:lnTo>
                    <a:lnTo>
                      <a:pt x="1517" y="326"/>
                    </a:lnTo>
                    <a:lnTo>
                      <a:pt x="1517" y="340"/>
                    </a:lnTo>
                    <a:lnTo>
                      <a:pt x="1517" y="369"/>
                    </a:lnTo>
                    <a:lnTo>
                      <a:pt x="1517" y="383"/>
                    </a:lnTo>
                    <a:lnTo>
                      <a:pt x="1517" y="397"/>
                    </a:lnTo>
                    <a:lnTo>
                      <a:pt x="1517" y="411"/>
                    </a:lnTo>
                    <a:lnTo>
                      <a:pt x="1503" y="439"/>
                    </a:lnTo>
                    <a:lnTo>
                      <a:pt x="1503" y="454"/>
                    </a:lnTo>
                    <a:lnTo>
                      <a:pt x="1503" y="468"/>
                    </a:lnTo>
                    <a:lnTo>
                      <a:pt x="1503" y="482"/>
                    </a:lnTo>
                    <a:lnTo>
                      <a:pt x="1503" y="510"/>
                    </a:lnTo>
                    <a:lnTo>
                      <a:pt x="1489" y="539"/>
                    </a:lnTo>
                    <a:lnTo>
                      <a:pt x="1489" y="553"/>
                    </a:lnTo>
                    <a:lnTo>
                      <a:pt x="1489" y="567"/>
                    </a:lnTo>
                    <a:lnTo>
                      <a:pt x="1474" y="581"/>
                    </a:lnTo>
                    <a:lnTo>
                      <a:pt x="1474" y="596"/>
                    </a:lnTo>
                    <a:lnTo>
                      <a:pt x="1474" y="610"/>
                    </a:lnTo>
                    <a:lnTo>
                      <a:pt x="1460" y="610"/>
                    </a:lnTo>
                    <a:lnTo>
                      <a:pt x="1460" y="624"/>
                    </a:lnTo>
                    <a:lnTo>
                      <a:pt x="1460" y="638"/>
                    </a:lnTo>
                    <a:lnTo>
                      <a:pt x="1446" y="638"/>
                    </a:lnTo>
                    <a:lnTo>
                      <a:pt x="1446" y="652"/>
                    </a:lnTo>
                    <a:lnTo>
                      <a:pt x="1446" y="666"/>
                    </a:lnTo>
                    <a:lnTo>
                      <a:pt x="1432" y="681"/>
                    </a:lnTo>
                    <a:lnTo>
                      <a:pt x="1432" y="695"/>
                    </a:lnTo>
                    <a:lnTo>
                      <a:pt x="1418" y="709"/>
                    </a:lnTo>
                    <a:lnTo>
                      <a:pt x="1418" y="723"/>
                    </a:lnTo>
                    <a:lnTo>
                      <a:pt x="1418" y="737"/>
                    </a:lnTo>
                    <a:lnTo>
                      <a:pt x="1404" y="752"/>
                    </a:lnTo>
                    <a:lnTo>
                      <a:pt x="1404" y="766"/>
                    </a:lnTo>
                    <a:lnTo>
                      <a:pt x="1404" y="780"/>
                    </a:lnTo>
                    <a:lnTo>
                      <a:pt x="1404" y="794"/>
                    </a:lnTo>
                    <a:lnTo>
                      <a:pt x="1389" y="794"/>
                    </a:lnTo>
                    <a:lnTo>
                      <a:pt x="1389" y="808"/>
                    </a:lnTo>
                    <a:lnTo>
                      <a:pt x="1389" y="851"/>
                    </a:lnTo>
                    <a:lnTo>
                      <a:pt x="1389" y="879"/>
                    </a:lnTo>
                    <a:lnTo>
                      <a:pt x="1389" y="893"/>
                    </a:lnTo>
                    <a:lnTo>
                      <a:pt x="1404" y="936"/>
                    </a:lnTo>
                    <a:lnTo>
                      <a:pt x="1404" y="950"/>
                    </a:lnTo>
                    <a:lnTo>
                      <a:pt x="1404" y="978"/>
                    </a:lnTo>
                    <a:lnTo>
                      <a:pt x="1404" y="1007"/>
                    </a:lnTo>
                    <a:lnTo>
                      <a:pt x="1404" y="1035"/>
                    </a:lnTo>
                    <a:lnTo>
                      <a:pt x="1404" y="1049"/>
                    </a:lnTo>
                    <a:lnTo>
                      <a:pt x="1404" y="1064"/>
                    </a:lnTo>
                    <a:lnTo>
                      <a:pt x="1404" y="1078"/>
                    </a:lnTo>
                    <a:lnTo>
                      <a:pt x="1404" y="1120"/>
                    </a:lnTo>
                    <a:lnTo>
                      <a:pt x="1404" y="1135"/>
                    </a:lnTo>
                    <a:lnTo>
                      <a:pt x="1404" y="1177"/>
                    </a:lnTo>
                    <a:lnTo>
                      <a:pt x="1404" y="1191"/>
                    </a:lnTo>
                    <a:lnTo>
                      <a:pt x="1404" y="1205"/>
                    </a:lnTo>
                    <a:lnTo>
                      <a:pt x="1389" y="1234"/>
                    </a:lnTo>
                    <a:lnTo>
                      <a:pt x="1389" y="1262"/>
                    </a:lnTo>
                    <a:lnTo>
                      <a:pt x="1389" y="1291"/>
                    </a:lnTo>
                    <a:lnTo>
                      <a:pt x="1375" y="1319"/>
                    </a:lnTo>
                    <a:lnTo>
                      <a:pt x="1375" y="1333"/>
                    </a:lnTo>
                    <a:lnTo>
                      <a:pt x="1375" y="1347"/>
                    </a:lnTo>
                    <a:lnTo>
                      <a:pt x="1361" y="1361"/>
                    </a:lnTo>
                    <a:lnTo>
                      <a:pt x="1361" y="1376"/>
                    </a:lnTo>
                    <a:lnTo>
                      <a:pt x="1361" y="1390"/>
                    </a:lnTo>
                    <a:lnTo>
                      <a:pt x="1361" y="1404"/>
                    </a:lnTo>
                    <a:lnTo>
                      <a:pt x="1347" y="1432"/>
                    </a:lnTo>
                    <a:lnTo>
                      <a:pt x="1347" y="1447"/>
                    </a:lnTo>
                    <a:lnTo>
                      <a:pt x="1333" y="1503"/>
                    </a:lnTo>
                    <a:lnTo>
                      <a:pt x="1304" y="1574"/>
                    </a:lnTo>
                    <a:lnTo>
                      <a:pt x="1290" y="1574"/>
                    </a:lnTo>
                    <a:lnTo>
                      <a:pt x="1276" y="1617"/>
                    </a:lnTo>
                    <a:lnTo>
                      <a:pt x="1233" y="1674"/>
                    </a:lnTo>
                    <a:lnTo>
                      <a:pt x="1205" y="1716"/>
                    </a:lnTo>
                    <a:lnTo>
                      <a:pt x="1191" y="1730"/>
                    </a:lnTo>
                    <a:lnTo>
                      <a:pt x="1177" y="1744"/>
                    </a:lnTo>
                    <a:lnTo>
                      <a:pt x="1162" y="1744"/>
                    </a:lnTo>
                    <a:lnTo>
                      <a:pt x="1162" y="1759"/>
                    </a:lnTo>
                    <a:lnTo>
                      <a:pt x="1134" y="1759"/>
                    </a:lnTo>
                    <a:lnTo>
                      <a:pt x="1120" y="1773"/>
                    </a:lnTo>
                    <a:lnTo>
                      <a:pt x="1106" y="1787"/>
                    </a:lnTo>
                    <a:lnTo>
                      <a:pt x="1092" y="1801"/>
                    </a:lnTo>
                    <a:lnTo>
                      <a:pt x="1077" y="1801"/>
                    </a:lnTo>
                    <a:lnTo>
                      <a:pt x="1063" y="1801"/>
                    </a:lnTo>
                    <a:lnTo>
                      <a:pt x="1049" y="1815"/>
                    </a:lnTo>
                    <a:lnTo>
                      <a:pt x="1035" y="1815"/>
                    </a:lnTo>
                    <a:lnTo>
                      <a:pt x="1021" y="1815"/>
                    </a:lnTo>
                    <a:lnTo>
                      <a:pt x="992" y="1830"/>
                    </a:lnTo>
                    <a:lnTo>
                      <a:pt x="978" y="1830"/>
                    </a:lnTo>
                    <a:lnTo>
                      <a:pt x="964" y="1830"/>
                    </a:lnTo>
                    <a:lnTo>
                      <a:pt x="936" y="1844"/>
                    </a:lnTo>
                    <a:lnTo>
                      <a:pt x="907" y="1844"/>
                    </a:lnTo>
                    <a:lnTo>
                      <a:pt x="865" y="1858"/>
                    </a:lnTo>
                    <a:lnTo>
                      <a:pt x="822" y="1872"/>
                    </a:lnTo>
                    <a:lnTo>
                      <a:pt x="808" y="1872"/>
                    </a:lnTo>
                    <a:lnTo>
                      <a:pt x="780" y="1872"/>
                    </a:lnTo>
                    <a:lnTo>
                      <a:pt x="680" y="1900"/>
                    </a:lnTo>
                    <a:lnTo>
                      <a:pt x="666" y="1900"/>
                    </a:lnTo>
                    <a:lnTo>
                      <a:pt x="638" y="1900"/>
                    </a:lnTo>
                    <a:lnTo>
                      <a:pt x="624" y="1915"/>
                    </a:lnTo>
                    <a:lnTo>
                      <a:pt x="609" y="1915"/>
                    </a:lnTo>
                    <a:lnTo>
                      <a:pt x="595" y="1915"/>
                    </a:lnTo>
                    <a:lnTo>
                      <a:pt x="581" y="1915"/>
                    </a:lnTo>
                    <a:lnTo>
                      <a:pt x="553" y="1915"/>
                    </a:lnTo>
                    <a:lnTo>
                      <a:pt x="538" y="1915"/>
                    </a:lnTo>
                    <a:lnTo>
                      <a:pt x="524" y="1915"/>
                    </a:lnTo>
                    <a:lnTo>
                      <a:pt x="510" y="1915"/>
                    </a:lnTo>
                    <a:lnTo>
                      <a:pt x="496" y="1915"/>
                    </a:lnTo>
                    <a:lnTo>
                      <a:pt x="482" y="1915"/>
                    </a:lnTo>
                    <a:lnTo>
                      <a:pt x="468" y="1900"/>
                    </a:lnTo>
                    <a:lnTo>
                      <a:pt x="453" y="1900"/>
                    </a:lnTo>
                    <a:lnTo>
                      <a:pt x="439" y="1900"/>
                    </a:lnTo>
                    <a:lnTo>
                      <a:pt x="425" y="1886"/>
                    </a:lnTo>
                    <a:lnTo>
                      <a:pt x="411" y="1886"/>
                    </a:lnTo>
                    <a:lnTo>
                      <a:pt x="397" y="1886"/>
                    </a:lnTo>
                    <a:lnTo>
                      <a:pt x="382" y="1872"/>
                    </a:lnTo>
                    <a:lnTo>
                      <a:pt x="368" y="1872"/>
                    </a:lnTo>
                    <a:lnTo>
                      <a:pt x="283" y="1830"/>
                    </a:lnTo>
                    <a:lnTo>
                      <a:pt x="269" y="1815"/>
                    </a:lnTo>
                    <a:lnTo>
                      <a:pt x="255" y="1815"/>
                    </a:lnTo>
                    <a:lnTo>
                      <a:pt x="198" y="1787"/>
                    </a:lnTo>
                    <a:lnTo>
                      <a:pt x="184" y="1787"/>
                    </a:lnTo>
                    <a:lnTo>
                      <a:pt x="184" y="1744"/>
                    </a:lnTo>
                    <a:lnTo>
                      <a:pt x="156" y="1617"/>
                    </a:lnTo>
                    <a:lnTo>
                      <a:pt x="113" y="1447"/>
                    </a:lnTo>
                    <a:lnTo>
                      <a:pt x="70" y="1319"/>
                    </a:lnTo>
                    <a:lnTo>
                      <a:pt x="42" y="1191"/>
                    </a:lnTo>
                    <a:lnTo>
                      <a:pt x="28" y="1149"/>
                    </a:lnTo>
                    <a:lnTo>
                      <a:pt x="14" y="1120"/>
                    </a:lnTo>
                    <a:lnTo>
                      <a:pt x="0" y="1120"/>
                    </a:lnTo>
                    <a:lnTo>
                      <a:pt x="340" y="978"/>
                    </a:lnTo>
                    <a:lnTo>
                      <a:pt x="368" y="964"/>
                    </a:lnTo>
                    <a:lnTo>
                      <a:pt x="411" y="950"/>
                    </a:lnTo>
                    <a:lnTo>
                      <a:pt x="453" y="922"/>
                    </a:lnTo>
                    <a:lnTo>
                      <a:pt x="567" y="879"/>
                    </a:lnTo>
                    <a:lnTo>
                      <a:pt x="609" y="808"/>
                    </a:lnTo>
                    <a:lnTo>
                      <a:pt x="624" y="794"/>
                    </a:lnTo>
                    <a:lnTo>
                      <a:pt x="638" y="766"/>
                    </a:lnTo>
                    <a:lnTo>
                      <a:pt x="652" y="752"/>
                    </a:lnTo>
                    <a:lnTo>
                      <a:pt x="666" y="723"/>
                    </a:lnTo>
                    <a:lnTo>
                      <a:pt x="680" y="695"/>
                    </a:lnTo>
                    <a:lnTo>
                      <a:pt x="694" y="681"/>
                    </a:lnTo>
                    <a:lnTo>
                      <a:pt x="694" y="666"/>
                    </a:lnTo>
                    <a:lnTo>
                      <a:pt x="694" y="652"/>
                    </a:lnTo>
                    <a:lnTo>
                      <a:pt x="709" y="638"/>
                    </a:lnTo>
                    <a:lnTo>
                      <a:pt x="723" y="624"/>
                    </a:lnTo>
                    <a:lnTo>
                      <a:pt x="737" y="596"/>
                    </a:lnTo>
                    <a:lnTo>
                      <a:pt x="751" y="581"/>
                    </a:lnTo>
                    <a:lnTo>
                      <a:pt x="751" y="567"/>
                    </a:lnTo>
                    <a:lnTo>
                      <a:pt x="780" y="553"/>
                    </a:lnTo>
                    <a:lnTo>
                      <a:pt x="794" y="525"/>
                    </a:lnTo>
                    <a:lnTo>
                      <a:pt x="808" y="496"/>
                    </a:lnTo>
                    <a:lnTo>
                      <a:pt x="822" y="482"/>
                    </a:lnTo>
                    <a:lnTo>
                      <a:pt x="822" y="468"/>
                    </a:lnTo>
                    <a:lnTo>
                      <a:pt x="836" y="439"/>
                    </a:lnTo>
                    <a:lnTo>
                      <a:pt x="850" y="425"/>
                    </a:lnTo>
                    <a:lnTo>
                      <a:pt x="865" y="397"/>
                    </a:lnTo>
                    <a:lnTo>
                      <a:pt x="879" y="383"/>
                    </a:lnTo>
                    <a:lnTo>
                      <a:pt x="893" y="369"/>
                    </a:lnTo>
                    <a:lnTo>
                      <a:pt x="907" y="340"/>
                    </a:lnTo>
                    <a:lnTo>
                      <a:pt x="921" y="312"/>
                    </a:lnTo>
                    <a:lnTo>
                      <a:pt x="936" y="298"/>
                    </a:lnTo>
                    <a:lnTo>
                      <a:pt x="950" y="283"/>
                    </a:lnTo>
                    <a:lnTo>
                      <a:pt x="964" y="269"/>
                    </a:lnTo>
                    <a:lnTo>
                      <a:pt x="978" y="241"/>
                    </a:lnTo>
                    <a:lnTo>
                      <a:pt x="1021" y="213"/>
                    </a:lnTo>
                    <a:lnTo>
                      <a:pt x="1021" y="198"/>
                    </a:lnTo>
                    <a:lnTo>
                      <a:pt x="1035" y="184"/>
                    </a:lnTo>
                    <a:lnTo>
                      <a:pt x="1049" y="184"/>
                    </a:lnTo>
                    <a:lnTo>
                      <a:pt x="1063" y="170"/>
                    </a:lnTo>
                    <a:lnTo>
                      <a:pt x="1077" y="142"/>
                    </a:lnTo>
                    <a:lnTo>
                      <a:pt x="1092" y="127"/>
                    </a:lnTo>
                    <a:lnTo>
                      <a:pt x="1106" y="113"/>
                    </a:lnTo>
                    <a:lnTo>
                      <a:pt x="1120" y="113"/>
                    </a:lnTo>
                    <a:lnTo>
                      <a:pt x="1134" y="99"/>
                    </a:lnTo>
                    <a:lnTo>
                      <a:pt x="1148" y="85"/>
                    </a:lnTo>
                    <a:lnTo>
                      <a:pt x="1177" y="71"/>
                    </a:lnTo>
                    <a:lnTo>
                      <a:pt x="1191" y="56"/>
                    </a:lnTo>
                    <a:lnTo>
                      <a:pt x="1205" y="56"/>
                    </a:lnTo>
                    <a:lnTo>
                      <a:pt x="1219" y="56"/>
                    </a:lnTo>
                    <a:lnTo>
                      <a:pt x="1248" y="56"/>
                    </a:lnTo>
                    <a:lnTo>
                      <a:pt x="1276" y="42"/>
                    </a:lnTo>
                    <a:lnTo>
                      <a:pt x="1290" y="42"/>
                    </a:lnTo>
                    <a:lnTo>
                      <a:pt x="1304" y="42"/>
                    </a:lnTo>
                    <a:lnTo>
                      <a:pt x="1318" y="42"/>
                    </a:lnTo>
                    <a:lnTo>
                      <a:pt x="1361" y="28"/>
                    </a:lnTo>
                    <a:lnTo>
                      <a:pt x="1404" y="14"/>
                    </a:lnTo>
                    <a:lnTo>
                      <a:pt x="1418" y="14"/>
                    </a:lnTo>
                    <a:lnTo>
                      <a:pt x="1432" y="14"/>
                    </a:lnTo>
                    <a:lnTo>
                      <a:pt x="1446" y="0"/>
                    </a:lnTo>
                    <a:lnTo>
                      <a:pt x="1460" y="0"/>
                    </a:lnTo>
                    <a:lnTo>
                      <a:pt x="1460" y="14"/>
                    </a:lnTo>
                    <a:lnTo>
                      <a:pt x="1474" y="28"/>
                    </a:lnTo>
                    <a:close/>
                  </a:path>
                </a:pathLst>
              </a:custGeom>
              <a:noFill/>
              <a:ln w="0" cap="flat">
                <a:solidFill>
                  <a:srgbClr val="000000"/>
                </a:solidFill>
                <a:prstDash val="solid"/>
                <a:round/>
                <a:headEnd/>
                <a:tailEnd/>
              </a:ln>
              <a:extLst>
                <a:ext uri="{909E8E84-426E-40DD-AFC4-6F175D3DCCD1}">
                  <a14:hiddenFill xmlns="" xmlns:a14="http://schemas.microsoft.com/office/drawing/2010/main">
                    <a:solidFill>
                      <a:srgbClr val="FFFFFF"/>
                    </a:solidFill>
                  </a14:hiddenFill>
                </a:ext>
              </a:extLst>
            </p:spPr>
            <p:txBody>
              <a:bodyPr/>
              <a:lstStyle/>
              <a:p>
                <a:endParaRPr lang="ja-JP" altLang="en-US"/>
              </a:p>
            </p:txBody>
          </p:sp>
          <p:sp>
            <p:nvSpPr>
              <p:cNvPr id="9354" name="Freeform 176"/>
              <p:cNvSpPr>
                <a:spLocks noChangeAspect="1"/>
              </p:cNvSpPr>
              <p:nvPr/>
            </p:nvSpPr>
            <p:spPr bwMode="auto">
              <a:xfrm>
                <a:off x="8962" y="6972"/>
                <a:ext cx="2263" cy="2304"/>
              </a:xfrm>
              <a:custGeom>
                <a:avLst/>
                <a:gdLst>
                  <a:gd name="T0" fmla="*/ 2147483647 w 1418"/>
                  <a:gd name="T1" fmla="*/ 2147483647 h 1447"/>
                  <a:gd name="T2" fmla="*/ 2147483647 w 1418"/>
                  <a:gd name="T3" fmla="*/ 2147483647 h 1447"/>
                  <a:gd name="T4" fmla="*/ 2147483647 w 1418"/>
                  <a:gd name="T5" fmla="*/ 2147483647 h 1447"/>
                  <a:gd name="T6" fmla="*/ 2147483647 w 1418"/>
                  <a:gd name="T7" fmla="*/ 2147483647 h 1447"/>
                  <a:gd name="T8" fmla="*/ 2147483647 w 1418"/>
                  <a:gd name="T9" fmla="*/ 2147483647 h 1447"/>
                  <a:gd name="T10" fmla="*/ 2147483647 w 1418"/>
                  <a:gd name="T11" fmla="*/ 2147483647 h 1447"/>
                  <a:gd name="T12" fmla="*/ 2147483647 w 1418"/>
                  <a:gd name="T13" fmla="*/ 2147483647 h 1447"/>
                  <a:gd name="T14" fmla="*/ 2147483647 w 1418"/>
                  <a:gd name="T15" fmla="*/ 2147483647 h 1447"/>
                  <a:gd name="T16" fmla="*/ 2147483647 w 1418"/>
                  <a:gd name="T17" fmla="*/ 2147483647 h 1447"/>
                  <a:gd name="T18" fmla="*/ 2147483647 w 1418"/>
                  <a:gd name="T19" fmla="*/ 2147483647 h 1447"/>
                  <a:gd name="T20" fmla="*/ 2147483647 w 1418"/>
                  <a:gd name="T21" fmla="*/ 2147483647 h 1447"/>
                  <a:gd name="T22" fmla="*/ 2147483647 w 1418"/>
                  <a:gd name="T23" fmla="*/ 2147483647 h 1447"/>
                  <a:gd name="T24" fmla="*/ 2147483647 w 1418"/>
                  <a:gd name="T25" fmla="*/ 2147483647 h 1447"/>
                  <a:gd name="T26" fmla="*/ 2147483647 w 1418"/>
                  <a:gd name="T27" fmla="*/ 2147483647 h 1447"/>
                  <a:gd name="T28" fmla="*/ 2147483647 w 1418"/>
                  <a:gd name="T29" fmla="*/ 2147483647 h 1447"/>
                  <a:gd name="T30" fmla="*/ 2147483647 w 1418"/>
                  <a:gd name="T31" fmla="*/ 2147483647 h 1447"/>
                  <a:gd name="T32" fmla="*/ 2147483647 w 1418"/>
                  <a:gd name="T33" fmla="*/ 2147483647 h 1447"/>
                  <a:gd name="T34" fmla="*/ 2147483647 w 1418"/>
                  <a:gd name="T35" fmla="*/ 2147483647 h 1447"/>
                  <a:gd name="T36" fmla="*/ 2147483647 w 1418"/>
                  <a:gd name="T37" fmla="*/ 2147483647 h 1447"/>
                  <a:gd name="T38" fmla="*/ 2147483647 w 1418"/>
                  <a:gd name="T39" fmla="*/ 2147483647 h 1447"/>
                  <a:gd name="T40" fmla="*/ 2147483647 w 1418"/>
                  <a:gd name="T41" fmla="*/ 2147483647 h 1447"/>
                  <a:gd name="T42" fmla="*/ 2147483647 w 1418"/>
                  <a:gd name="T43" fmla="*/ 2147483647 h 1447"/>
                  <a:gd name="T44" fmla="*/ 2147483647 w 1418"/>
                  <a:gd name="T45" fmla="*/ 2147483647 h 1447"/>
                  <a:gd name="T46" fmla="*/ 2147483647 w 1418"/>
                  <a:gd name="T47" fmla="*/ 2147483647 h 1447"/>
                  <a:gd name="T48" fmla="*/ 2147483647 w 1418"/>
                  <a:gd name="T49" fmla="*/ 2147483647 h 1447"/>
                  <a:gd name="T50" fmla="*/ 2147483647 w 1418"/>
                  <a:gd name="T51" fmla="*/ 2147483647 h 1447"/>
                  <a:gd name="T52" fmla="*/ 2147483647 w 1418"/>
                  <a:gd name="T53" fmla="*/ 2147483647 h 1447"/>
                  <a:gd name="T54" fmla="*/ 2147483647 w 1418"/>
                  <a:gd name="T55" fmla="*/ 2147483647 h 1447"/>
                  <a:gd name="T56" fmla="*/ 2147483647 w 1418"/>
                  <a:gd name="T57" fmla="*/ 2147483647 h 1447"/>
                  <a:gd name="T58" fmla="*/ 2147483647 w 1418"/>
                  <a:gd name="T59" fmla="*/ 2147483647 h 1447"/>
                  <a:gd name="T60" fmla="*/ 2147483647 w 1418"/>
                  <a:gd name="T61" fmla="*/ 2147483647 h 1447"/>
                  <a:gd name="T62" fmla="*/ 2147483647 w 1418"/>
                  <a:gd name="T63" fmla="*/ 2147483647 h 1447"/>
                  <a:gd name="T64" fmla="*/ 2147483647 w 1418"/>
                  <a:gd name="T65" fmla="*/ 2147483647 h 1447"/>
                  <a:gd name="T66" fmla="*/ 2147483647 w 1418"/>
                  <a:gd name="T67" fmla="*/ 2147483647 h 1447"/>
                  <a:gd name="T68" fmla="*/ 2147483647 w 1418"/>
                  <a:gd name="T69" fmla="*/ 2147483647 h 1447"/>
                  <a:gd name="T70" fmla="*/ 2147483647 w 1418"/>
                  <a:gd name="T71" fmla="*/ 2147483647 h 1447"/>
                  <a:gd name="T72" fmla="*/ 2147483647 w 1418"/>
                  <a:gd name="T73" fmla="*/ 2147483647 h 1447"/>
                  <a:gd name="T74" fmla="*/ 2147483647 w 1418"/>
                  <a:gd name="T75" fmla="*/ 2147483647 h 1447"/>
                  <a:gd name="T76" fmla="*/ 2147483647 w 1418"/>
                  <a:gd name="T77" fmla="*/ 2147483647 h 1447"/>
                  <a:gd name="T78" fmla="*/ 2147483647 w 1418"/>
                  <a:gd name="T79" fmla="*/ 2147483647 h 1447"/>
                  <a:gd name="T80" fmla="*/ 2147483647 w 1418"/>
                  <a:gd name="T81" fmla="*/ 2147483647 h 1447"/>
                  <a:gd name="T82" fmla="*/ 2147483647 w 1418"/>
                  <a:gd name="T83" fmla="*/ 2147483647 h 1447"/>
                  <a:gd name="T84" fmla="*/ 2147483647 w 1418"/>
                  <a:gd name="T85" fmla="*/ 2147483647 h 1447"/>
                  <a:gd name="T86" fmla="*/ 2147483647 w 1418"/>
                  <a:gd name="T87" fmla="*/ 2147483647 h 1447"/>
                  <a:gd name="T88" fmla="*/ 2147483647 w 1418"/>
                  <a:gd name="T89" fmla="*/ 2147483647 h 1447"/>
                  <a:gd name="T90" fmla="*/ 2147483647 w 1418"/>
                  <a:gd name="T91" fmla="*/ 2147483647 h 1447"/>
                  <a:gd name="T92" fmla="*/ 2147483647 w 1418"/>
                  <a:gd name="T93" fmla="*/ 2147483647 h 1447"/>
                  <a:gd name="T94" fmla="*/ 2147483647 w 1418"/>
                  <a:gd name="T95" fmla="*/ 2147483647 h 1447"/>
                  <a:gd name="T96" fmla="*/ 2147483647 w 1418"/>
                  <a:gd name="T97" fmla="*/ 2147483647 h 1447"/>
                  <a:gd name="T98" fmla="*/ 2147483647 w 1418"/>
                  <a:gd name="T99" fmla="*/ 2147483647 h 1447"/>
                  <a:gd name="T100" fmla="*/ 2147483647 w 1418"/>
                  <a:gd name="T101" fmla="*/ 2147483647 h 1447"/>
                  <a:gd name="T102" fmla="*/ 2147483647 w 1418"/>
                  <a:gd name="T103" fmla="*/ 2147483647 h 1447"/>
                  <a:gd name="T104" fmla="*/ 2147483647 w 1418"/>
                  <a:gd name="T105" fmla="*/ 2147483647 h 1447"/>
                  <a:gd name="T106" fmla="*/ 2147483647 w 1418"/>
                  <a:gd name="T107" fmla="*/ 2147483647 h 1447"/>
                  <a:gd name="T108" fmla="*/ 2147483647 w 1418"/>
                  <a:gd name="T109" fmla="*/ 2147483647 h 1447"/>
                  <a:gd name="T110" fmla="*/ 2147483647 w 1418"/>
                  <a:gd name="T111" fmla="*/ 2147483647 h 1447"/>
                  <a:gd name="T112" fmla="*/ 2147483647 w 1418"/>
                  <a:gd name="T113" fmla="*/ 2147483647 h 1447"/>
                  <a:gd name="T114" fmla="*/ 2147483647 w 1418"/>
                  <a:gd name="T115" fmla="*/ 2147483647 h 1447"/>
                  <a:gd name="T116" fmla="*/ 2147483647 w 1418"/>
                  <a:gd name="T117" fmla="*/ 2147483647 h 1447"/>
                  <a:gd name="T118" fmla="*/ 2147483647 w 1418"/>
                  <a:gd name="T119" fmla="*/ 2147483647 h 1447"/>
                  <a:gd name="T120" fmla="*/ 2147483647 w 1418"/>
                  <a:gd name="T121" fmla="*/ 0 h 1447"/>
                  <a:gd name="T122" fmla="*/ 2147483647 w 1418"/>
                  <a:gd name="T123" fmla="*/ 2147483647 h 144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418"/>
                  <a:gd name="T187" fmla="*/ 0 h 1447"/>
                  <a:gd name="T188" fmla="*/ 1418 w 1418"/>
                  <a:gd name="T189" fmla="*/ 1447 h 1447"/>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418" h="1447">
                    <a:moveTo>
                      <a:pt x="1418" y="85"/>
                    </a:moveTo>
                    <a:lnTo>
                      <a:pt x="1418" y="85"/>
                    </a:lnTo>
                    <a:lnTo>
                      <a:pt x="1418" y="100"/>
                    </a:lnTo>
                    <a:lnTo>
                      <a:pt x="1418" y="114"/>
                    </a:lnTo>
                    <a:lnTo>
                      <a:pt x="1418" y="128"/>
                    </a:lnTo>
                    <a:lnTo>
                      <a:pt x="1418" y="142"/>
                    </a:lnTo>
                    <a:lnTo>
                      <a:pt x="1404" y="156"/>
                    </a:lnTo>
                    <a:lnTo>
                      <a:pt x="1404" y="170"/>
                    </a:lnTo>
                    <a:lnTo>
                      <a:pt x="1404" y="185"/>
                    </a:lnTo>
                    <a:lnTo>
                      <a:pt x="1404" y="199"/>
                    </a:lnTo>
                    <a:lnTo>
                      <a:pt x="1390" y="213"/>
                    </a:lnTo>
                    <a:lnTo>
                      <a:pt x="1390" y="227"/>
                    </a:lnTo>
                    <a:lnTo>
                      <a:pt x="1390" y="241"/>
                    </a:lnTo>
                    <a:lnTo>
                      <a:pt x="1390" y="256"/>
                    </a:lnTo>
                    <a:lnTo>
                      <a:pt x="1390" y="270"/>
                    </a:lnTo>
                    <a:lnTo>
                      <a:pt x="1376" y="284"/>
                    </a:lnTo>
                    <a:lnTo>
                      <a:pt x="1376" y="298"/>
                    </a:lnTo>
                    <a:lnTo>
                      <a:pt x="1376" y="312"/>
                    </a:lnTo>
                    <a:lnTo>
                      <a:pt x="1376" y="369"/>
                    </a:lnTo>
                    <a:lnTo>
                      <a:pt x="1376" y="397"/>
                    </a:lnTo>
                    <a:lnTo>
                      <a:pt x="1361" y="582"/>
                    </a:lnTo>
                    <a:lnTo>
                      <a:pt x="1361" y="596"/>
                    </a:lnTo>
                    <a:lnTo>
                      <a:pt x="1361" y="610"/>
                    </a:lnTo>
                    <a:lnTo>
                      <a:pt x="1361" y="624"/>
                    </a:lnTo>
                    <a:lnTo>
                      <a:pt x="1361" y="639"/>
                    </a:lnTo>
                    <a:lnTo>
                      <a:pt x="1361" y="653"/>
                    </a:lnTo>
                    <a:lnTo>
                      <a:pt x="1361" y="667"/>
                    </a:lnTo>
                    <a:lnTo>
                      <a:pt x="1361" y="681"/>
                    </a:lnTo>
                    <a:lnTo>
                      <a:pt x="1361" y="695"/>
                    </a:lnTo>
                    <a:lnTo>
                      <a:pt x="1361" y="709"/>
                    </a:lnTo>
                    <a:lnTo>
                      <a:pt x="1361" y="724"/>
                    </a:lnTo>
                    <a:lnTo>
                      <a:pt x="1361" y="738"/>
                    </a:lnTo>
                    <a:lnTo>
                      <a:pt x="1361" y="752"/>
                    </a:lnTo>
                    <a:lnTo>
                      <a:pt x="1361" y="766"/>
                    </a:lnTo>
                    <a:lnTo>
                      <a:pt x="1361" y="780"/>
                    </a:lnTo>
                    <a:lnTo>
                      <a:pt x="1361" y="795"/>
                    </a:lnTo>
                    <a:lnTo>
                      <a:pt x="1361" y="809"/>
                    </a:lnTo>
                    <a:lnTo>
                      <a:pt x="1333" y="922"/>
                    </a:lnTo>
                    <a:lnTo>
                      <a:pt x="1319" y="922"/>
                    </a:lnTo>
                    <a:lnTo>
                      <a:pt x="1262" y="922"/>
                    </a:lnTo>
                    <a:lnTo>
                      <a:pt x="1220" y="922"/>
                    </a:lnTo>
                    <a:lnTo>
                      <a:pt x="1205" y="922"/>
                    </a:lnTo>
                    <a:lnTo>
                      <a:pt x="1205" y="908"/>
                    </a:lnTo>
                    <a:lnTo>
                      <a:pt x="1191" y="908"/>
                    </a:lnTo>
                    <a:lnTo>
                      <a:pt x="1149" y="908"/>
                    </a:lnTo>
                    <a:lnTo>
                      <a:pt x="1134" y="908"/>
                    </a:lnTo>
                    <a:lnTo>
                      <a:pt x="1120" y="908"/>
                    </a:lnTo>
                    <a:lnTo>
                      <a:pt x="1078" y="894"/>
                    </a:lnTo>
                    <a:lnTo>
                      <a:pt x="1021" y="880"/>
                    </a:lnTo>
                    <a:lnTo>
                      <a:pt x="936" y="866"/>
                    </a:lnTo>
                    <a:lnTo>
                      <a:pt x="908" y="866"/>
                    </a:lnTo>
                    <a:lnTo>
                      <a:pt x="879" y="866"/>
                    </a:lnTo>
                    <a:lnTo>
                      <a:pt x="865" y="922"/>
                    </a:lnTo>
                    <a:lnTo>
                      <a:pt x="865" y="979"/>
                    </a:lnTo>
                    <a:lnTo>
                      <a:pt x="851" y="1050"/>
                    </a:lnTo>
                    <a:lnTo>
                      <a:pt x="851" y="1064"/>
                    </a:lnTo>
                    <a:lnTo>
                      <a:pt x="837" y="1149"/>
                    </a:lnTo>
                    <a:lnTo>
                      <a:pt x="822" y="1248"/>
                    </a:lnTo>
                    <a:lnTo>
                      <a:pt x="808" y="1291"/>
                    </a:lnTo>
                    <a:lnTo>
                      <a:pt x="794" y="1291"/>
                    </a:lnTo>
                    <a:lnTo>
                      <a:pt x="780" y="1291"/>
                    </a:lnTo>
                    <a:lnTo>
                      <a:pt x="780" y="1277"/>
                    </a:lnTo>
                    <a:lnTo>
                      <a:pt x="766" y="1277"/>
                    </a:lnTo>
                    <a:lnTo>
                      <a:pt x="752" y="1277"/>
                    </a:lnTo>
                    <a:lnTo>
                      <a:pt x="737" y="1277"/>
                    </a:lnTo>
                    <a:lnTo>
                      <a:pt x="723" y="1277"/>
                    </a:lnTo>
                    <a:lnTo>
                      <a:pt x="681" y="1263"/>
                    </a:lnTo>
                    <a:lnTo>
                      <a:pt x="666" y="1263"/>
                    </a:lnTo>
                    <a:lnTo>
                      <a:pt x="638" y="1263"/>
                    </a:lnTo>
                    <a:lnTo>
                      <a:pt x="624" y="1263"/>
                    </a:lnTo>
                    <a:lnTo>
                      <a:pt x="581" y="1263"/>
                    </a:lnTo>
                    <a:lnTo>
                      <a:pt x="525" y="1263"/>
                    </a:lnTo>
                    <a:lnTo>
                      <a:pt x="525" y="1277"/>
                    </a:lnTo>
                    <a:lnTo>
                      <a:pt x="525" y="1291"/>
                    </a:lnTo>
                    <a:lnTo>
                      <a:pt x="525" y="1334"/>
                    </a:lnTo>
                    <a:lnTo>
                      <a:pt x="525" y="1362"/>
                    </a:lnTo>
                    <a:lnTo>
                      <a:pt x="510" y="1405"/>
                    </a:lnTo>
                    <a:lnTo>
                      <a:pt x="510" y="1447"/>
                    </a:lnTo>
                    <a:lnTo>
                      <a:pt x="496" y="1447"/>
                    </a:lnTo>
                    <a:lnTo>
                      <a:pt x="482" y="1447"/>
                    </a:lnTo>
                    <a:lnTo>
                      <a:pt x="468" y="1447"/>
                    </a:lnTo>
                    <a:lnTo>
                      <a:pt x="440" y="1433"/>
                    </a:lnTo>
                    <a:lnTo>
                      <a:pt x="411" y="1433"/>
                    </a:lnTo>
                    <a:lnTo>
                      <a:pt x="369" y="1433"/>
                    </a:lnTo>
                    <a:lnTo>
                      <a:pt x="354" y="1419"/>
                    </a:lnTo>
                    <a:lnTo>
                      <a:pt x="340" y="1419"/>
                    </a:lnTo>
                    <a:lnTo>
                      <a:pt x="326" y="1419"/>
                    </a:lnTo>
                    <a:lnTo>
                      <a:pt x="298" y="1419"/>
                    </a:lnTo>
                    <a:lnTo>
                      <a:pt x="284" y="1419"/>
                    </a:lnTo>
                    <a:lnTo>
                      <a:pt x="269" y="1419"/>
                    </a:lnTo>
                    <a:lnTo>
                      <a:pt x="241" y="1419"/>
                    </a:lnTo>
                    <a:lnTo>
                      <a:pt x="227" y="1419"/>
                    </a:lnTo>
                    <a:lnTo>
                      <a:pt x="227" y="1405"/>
                    </a:lnTo>
                    <a:lnTo>
                      <a:pt x="213" y="1405"/>
                    </a:lnTo>
                    <a:lnTo>
                      <a:pt x="213" y="1390"/>
                    </a:lnTo>
                    <a:lnTo>
                      <a:pt x="198" y="1390"/>
                    </a:lnTo>
                    <a:lnTo>
                      <a:pt x="198" y="1405"/>
                    </a:lnTo>
                    <a:lnTo>
                      <a:pt x="170" y="1405"/>
                    </a:lnTo>
                    <a:lnTo>
                      <a:pt x="156" y="1390"/>
                    </a:lnTo>
                    <a:lnTo>
                      <a:pt x="142" y="1405"/>
                    </a:lnTo>
                    <a:lnTo>
                      <a:pt x="128" y="1390"/>
                    </a:lnTo>
                    <a:lnTo>
                      <a:pt x="128" y="1376"/>
                    </a:lnTo>
                    <a:lnTo>
                      <a:pt x="113" y="1362"/>
                    </a:lnTo>
                    <a:lnTo>
                      <a:pt x="113" y="1348"/>
                    </a:lnTo>
                    <a:lnTo>
                      <a:pt x="99" y="1334"/>
                    </a:lnTo>
                    <a:lnTo>
                      <a:pt x="99" y="1319"/>
                    </a:lnTo>
                    <a:lnTo>
                      <a:pt x="85" y="1305"/>
                    </a:lnTo>
                    <a:lnTo>
                      <a:pt x="71" y="1277"/>
                    </a:lnTo>
                    <a:lnTo>
                      <a:pt x="71" y="1263"/>
                    </a:lnTo>
                    <a:lnTo>
                      <a:pt x="57" y="1263"/>
                    </a:lnTo>
                    <a:lnTo>
                      <a:pt x="57" y="1248"/>
                    </a:lnTo>
                    <a:lnTo>
                      <a:pt x="57" y="1234"/>
                    </a:lnTo>
                    <a:lnTo>
                      <a:pt x="42" y="1234"/>
                    </a:lnTo>
                    <a:lnTo>
                      <a:pt x="42" y="1220"/>
                    </a:lnTo>
                    <a:lnTo>
                      <a:pt x="28" y="1192"/>
                    </a:lnTo>
                    <a:lnTo>
                      <a:pt x="14" y="1178"/>
                    </a:lnTo>
                    <a:lnTo>
                      <a:pt x="14" y="1163"/>
                    </a:lnTo>
                    <a:lnTo>
                      <a:pt x="14" y="1149"/>
                    </a:lnTo>
                    <a:lnTo>
                      <a:pt x="0" y="1149"/>
                    </a:lnTo>
                    <a:lnTo>
                      <a:pt x="0" y="1135"/>
                    </a:lnTo>
                    <a:lnTo>
                      <a:pt x="14" y="1135"/>
                    </a:lnTo>
                    <a:lnTo>
                      <a:pt x="14" y="1092"/>
                    </a:lnTo>
                    <a:lnTo>
                      <a:pt x="14" y="1064"/>
                    </a:lnTo>
                    <a:lnTo>
                      <a:pt x="14" y="1050"/>
                    </a:lnTo>
                    <a:lnTo>
                      <a:pt x="14" y="1036"/>
                    </a:lnTo>
                    <a:lnTo>
                      <a:pt x="14" y="1007"/>
                    </a:lnTo>
                    <a:lnTo>
                      <a:pt x="28" y="951"/>
                    </a:lnTo>
                    <a:lnTo>
                      <a:pt x="28" y="908"/>
                    </a:lnTo>
                    <a:lnTo>
                      <a:pt x="28" y="894"/>
                    </a:lnTo>
                    <a:lnTo>
                      <a:pt x="28" y="866"/>
                    </a:lnTo>
                    <a:lnTo>
                      <a:pt x="28" y="851"/>
                    </a:lnTo>
                    <a:lnTo>
                      <a:pt x="28" y="809"/>
                    </a:lnTo>
                    <a:lnTo>
                      <a:pt x="42" y="795"/>
                    </a:lnTo>
                    <a:lnTo>
                      <a:pt x="42" y="780"/>
                    </a:lnTo>
                    <a:lnTo>
                      <a:pt x="42" y="766"/>
                    </a:lnTo>
                    <a:lnTo>
                      <a:pt x="42" y="752"/>
                    </a:lnTo>
                    <a:lnTo>
                      <a:pt x="42" y="738"/>
                    </a:lnTo>
                    <a:lnTo>
                      <a:pt x="42" y="724"/>
                    </a:lnTo>
                    <a:lnTo>
                      <a:pt x="42" y="709"/>
                    </a:lnTo>
                    <a:lnTo>
                      <a:pt x="42" y="695"/>
                    </a:lnTo>
                    <a:lnTo>
                      <a:pt x="42" y="681"/>
                    </a:lnTo>
                    <a:lnTo>
                      <a:pt x="42" y="639"/>
                    </a:lnTo>
                    <a:lnTo>
                      <a:pt x="42" y="624"/>
                    </a:lnTo>
                    <a:lnTo>
                      <a:pt x="42" y="610"/>
                    </a:lnTo>
                    <a:lnTo>
                      <a:pt x="42" y="596"/>
                    </a:lnTo>
                    <a:lnTo>
                      <a:pt x="42" y="582"/>
                    </a:lnTo>
                    <a:lnTo>
                      <a:pt x="42" y="568"/>
                    </a:lnTo>
                    <a:lnTo>
                      <a:pt x="42" y="553"/>
                    </a:lnTo>
                    <a:lnTo>
                      <a:pt x="42" y="539"/>
                    </a:lnTo>
                    <a:lnTo>
                      <a:pt x="42" y="511"/>
                    </a:lnTo>
                    <a:lnTo>
                      <a:pt x="42" y="497"/>
                    </a:lnTo>
                    <a:lnTo>
                      <a:pt x="42" y="483"/>
                    </a:lnTo>
                    <a:lnTo>
                      <a:pt x="42" y="440"/>
                    </a:lnTo>
                    <a:lnTo>
                      <a:pt x="42" y="426"/>
                    </a:lnTo>
                    <a:lnTo>
                      <a:pt x="42" y="397"/>
                    </a:lnTo>
                    <a:lnTo>
                      <a:pt x="42" y="383"/>
                    </a:lnTo>
                    <a:lnTo>
                      <a:pt x="42" y="369"/>
                    </a:lnTo>
                    <a:lnTo>
                      <a:pt x="42" y="355"/>
                    </a:lnTo>
                    <a:lnTo>
                      <a:pt x="42" y="327"/>
                    </a:lnTo>
                    <a:lnTo>
                      <a:pt x="42" y="312"/>
                    </a:lnTo>
                    <a:lnTo>
                      <a:pt x="42" y="298"/>
                    </a:lnTo>
                    <a:lnTo>
                      <a:pt x="42" y="270"/>
                    </a:lnTo>
                    <a:lnTo>
                      <a:pt x="42" y="256"/>
                    </a:lnTo>
                    <a:lnTo>
                      <a:pt x="28" y="241"/>
                    </a:lnTo>
                    <a:lnTo>
                      <a:pt x="28" y="213"/>
                    </a:lnTo>
                    <a:lnTo>
                      <a:pt x="28" y="199"/>
                    </a:lnTo>
                    <a:lnTo>
                      <a:pt x="28" y="156"/>
                    </a:lnTo>
                    <a:lnTo>
                      <a:pt x="28" y="142"/>
                    </a:lnTo>
                    <a:lnTo>
                      <a:pt x="28" y="128"/>
                    </a:lnTo>
                    <a:lnTo>
                      <a:pt x="28" y="114"/>
                    </a:lnTo>
                    <a:lnTo>
                      <a:pt x="28" y="100"/>
                    </a:lnTo>
                    <a:lnTo>
                      <a:pt x="42" y="100"/>
                    </a:lnTo>
                    <a:lnTo>
                      <a:pt x="57" y="100"/>
                    </a:lnTo>
                    <a:lnTo>
                      <a:pt x="71" y="100"/>
                    </a:lnTo>
                    <a:lnTo>
                      <a:pt x="85" y="100"/>
                    </a:lnTo>
                    <a:lnTo>
                      <a:pt x="99" y="100"/>
                    </a:lnTo>
                    <a:lnTo>
                      <a:pt x="113" y="100"/>
                    </a:lnTo>
                    <a:lnTo>
                      <a:pt x="128" y="100"/>
                    </a:lnTo>
                    <a:lnTo>
                      <a:pt x="156" y="100"/>
                    </a:lnTo>
                    <a:lnTo>
                      <a:pt x="170" y="100"/>
                    </a:lnTo>
                    <a:lnTo>
                      <a:pt x="184" y="100"/>
                    </a:lnTo>
                    <a:lnTo>
                      <a:pt x="198" y="100"/>
                    </a:lnTo>
                    <a:lnTo>
                      <a:pt x="213" y="100"/>
                    </a:lnTo>
                    <a:lnTo>
                      <a:pt x="227" y="114"/>
                    </a:lnTo>
                    <a:lnTo>
                      <a:pt x="255" y="114"/>
                    </a:lnTo>
                    <a:lnTo>
                      <a:pt x="269" y="114"/>
                    </a:lnTo>
                    <a:lnTo>
                      <a:pt x="284" y="114"/>
                    </a:lnTo>
                    <a:lnTo>
                      <a:pt x="298" y="114"/>
                    </a:lnTo>
                    <a:lnTo>
                      <a:pt x="326" y="114"/>
                    </a:lnTo>
                    <a:lnTo>
                      <a:pt x="326" y="128"/>
                    </a:lnTo>
                    <a:lnTo>
                      <a:pt x="354" y="128"/>
                    </a:lnTo>
                    <a:lnTo>
                      <a:pt x="369" y="128"/>
                    </a:lnTo>
                    <a:lnTo>
                      <a:pt x="383" y="142"/>
                    </a:lnTo>
                    <a:lnTo>
                      <a:pt x="397" y="142"/>
                    </a:lnTo>
                    <a:lnTo>
                      <a:pt x="425" y="156"/>
                    </a:lnTo>
                    <a:lnTo>
                      <a:pt x="440" y="156"/>
                    </a:lnTo>
                    <a:lnTo>
                      <a:pt x="454" y="170"/>
                    </a:lnTo>
                    <a:lnTo>
                      <a:pt x="468" y="170"/>
                    </a:lnTo>
                    <a:lnTo>
                      <a:pt x="468" y="185"/>
                    </a:lnTo>
                    <a:lnTo>
                      <a:pt x="482" y="185"/>
                    </a:lnTo>
                    <a:lnTo>
                      <a:pt x="496" y="185"/>
                    </a:lnTo>
                    <a:lnTo>
                      <a:pt x="510" y="185"/>
                    </a:lnTo>
                    <a:lnTo>
                      <a:pt x="510" y="199"/>
                    </a:lnTo>
                    <a:lnTo>
                      <a:pt x="539" y="185"/>
                    </a:lnTo>
                    <a:lnTo>
                      <a:pt x="553" y="185"/>
                    </a:lnTo>
                    <a:lnTo>
                      <a:pt x="581" y="185"/>
                    </a:lnTo>
                    <a:lnTo>
                      <a:pt x="596" y="185"/>
                    </a:lnTo>
                    <a:lnTo>
                      <a:pt x="610" y="185"/>
                    </a:lnTo>
                    <a:lnTo>
                      <a:pt x="624" y="170"/>
                    </a:lnTo>
                    <a:lnTo>
                      <a:pt x="638" y="170"/>
                    </a:lnTo>
                    <a:lnTo>
                      <a:pt x="652" y="170"/>
                    </a:lnTo>
                    <a:lnTo>
                      <a:pt x="666" y="170"/>
                    </a:lnTo>
                    <a:lnTo>
                      <a:pt x="695" y="170"/>
                    </a:lnTo>
                    <a:lnTo>
                      <a:pt x="737" y="185"/>
                    </a:lnTo>
                    <a:lnTo>
                      <a:pt x="752" y="185"/>
                    </a:lnTo>
                    <a:lnTo>
                      <a:pt x="766" y="185"/>
                    </a:lnTo>
                    <a:lnTo>
                      <a:pt x="780" y="170"/>
                    </a:lnTo>
                    <a:lnTo>
                      <a:pt x="822" y="170"/>
                    </a:lnTo>
                    <a:lnTo>
                      <a:pt x="837" y="170"/>
                    </a:lnTo>
                    <a:lnTo>
                      <a:pt x="851" y="156"/>
                    </a:lnTo>
                    <a:lnTo>
                      <a:pt x="865" y="156"/>
                    </a:lnTo>
                    <a:lnTo>
                      <a:pt x="879" y="156"/>
                    </a:lnTo>
                    <a:lnTo>
                      <a:pt x="879" y="170"/>
                    </a:lnTo>
                    <a:lnTo>
                      <a:pt x="893" y="170"/>
                    </a:lnTo>
                    <a:lnTo>
                      <a:pt x="908" y="170"/>
                    </a:lnTo>
                    <a:lnTo>
                      <a:pt x="908" y="185"/>
                    </a:lnTo>
                    <a:lnTo>
                      <a:pt x="922" y="185"/>
                    </a:lnTo>
                    <a:lnTo>
                      <a:pt x="936" y="185"/>
                    </a:lnTo>
                    <a:lnTo>
                      <a:pt x="950" y="185"/>
                    </a:lnTo>
                    <a:lnTo>
                      <a:pt x="964" y="185"/>
                    </a:lnTo>
                    <a:lnTo>
                      <a:pt x="978" y="185"/>
                    </a:lnTo>
                    <a:lnTo>
                      <a:pt x="993" y="170"/>
                    </a:lnTo>
                    <a:lnTo>
                      <a:pt x="1007" y="170"/>
                    </a:lnTo>
                    <a:lnTo>
                      <a:pt x="1021" y="170"/>
                    </a:lnTo>
                    <a:lnTo>
                      <a:pt x="1021" y="156"/>
                    </a:lnTo>
                    <a:lnTo>
                      <a:pt x="1035" y="156"/>
                    </a:lnTo>
                    <a:lnTo>
                      <a:pt x="1049" y="156"/>
                    </a:lnTo>
                    <a:lnTo>
                      <a:pt x="1064" y="142"/>
                    </a:lnTo>
                    <a:lnTo>
                      <a:pt x="1078" y="142"/>
                    </a:lnTo>
                    <a:lnTo>
                      <a:pt x="1092" y="142"/>
                    </a:lnTo>
                    <a:lnTo>
                      <a:pt x="1092" y="128"/>
                    </a:lnTo>
                    <a:lnTo>
                      <a:pt x="1106" y="128"/>
                    </a:lnTo>
                    <a:lnTo>
                      <a:pt x="1120" y="128"/>
                    </a:lnTo>
                    <a:lnTo>
                      <a:pt x="1120" y="114"/>
                    </a:lnTo>
                    <a:lnTo>
                      <a:pt x="1134" y="114"/>
                    </a:lnTo>
                    <a:lnTo>
                      <a:pt x="1149" y="100"/>
                    </a:lnTo>
                    <a:lnTo>
                      <a:pt x="1163" y="100"/>
                    </a:lnTo>
                    <a:lnTo>
                      <a:pt x="1163" y="85"/>
                    </a:lnTo>
                    <a:lnTo>
                      <a:pt x="1177" y="85"/>
                    </a:lnTo>
                    <a:lnTo>
                      <a:pt x="1191" y="85"/>
                    </a:lnTo>
                    <a:lnTo>
                      <a:pt x="1191" y="71"/>
                    </a:lnTo>
                    <a:lnTo>
                      <a:pt x="1205" y="71"/>
                    </a:lnTo>
                    <a:lnTo>
                      <a:pt x="1220" y="71"/>
                    </a:lnTo>
                    <a:lnTo>
                      <a:pt x="1220" y="57"/>
                    </a:lnTo>
                    <a:lnTo>
                      <a:pt x="1234" y="57"/>
                    </a:lnTo>
                    <a:lnTo>
                      <a:pt x="1248" y="57"/>
                    </a:lnTo>
                    <a:lnTo>
                      <a:pt x="1248" y="43"/>
                    </a:lnTo>
                    <a:lnTo>
                      <a:pt x="1262" y="43"/>
                    </a:lnTo>
                    <a:lnTo>
                      <a:pt x="1276" y="43"/>
                    </a:lnTo>
                    <a:lnTo>
                      <a:pt x="1276" y="29"/>
                    </a:lnTo>
                    <a:lnTo>
                      <a:pt x="1290" y="29"/>
                    </a:lnTo>
                    <a:lnTo>
                      <a:pt x="1305" y="29"/>
                    </a:lnTo>
                    <a:lnTo>
                      <a:pt x="1319" y="29"/>
                    </a:lnTo>
                    <a:lnTo>
                      <a:pt x="1319" y="14"/>
                    </a:lnTo>
                    <a:lnTo>
                      <a:pt x="1333" y="14"/>
                    </a:lnTo>
                    <a:lnTo>
                      <a:pt x="1347" y="14"/>
                    </a:lnTo>
                    <a:lnTo>
                      <a:pt x="1361" y="0"/>
                    </a:lnTo>
                    <a:lnTo>
                      <a:pt x="1376" y="0"/>
                    </a:lnTo>
                    <a:lnTo>
                      <a:pt x="1390" y="0"/>
                    </a:lnTo>
                    <a:lnTo>
                      <a:pt x="1390" y="14"/>
                    </a:lnTo>
                    <a:lnTo>
                      <a:pt x="1390" y="29"/>
                    </a:lnTo>
                    <a:lnTo>
                      <a:pt x="1404" y="43"/>
                    </a:lnTo>
                    <a:lnTo>
                      <a:pt x="1404" y="57"/>
                    </a:lnTo>
                    <a:lnTo>
                      <a:pt x="1404" y="71"/>
                    </a:lnTo>
                    <a:lnTo>
                      <a:pt x="1418" y="85"/>
                    </a:lnTo>
                    <a:close/>
                  </a:path>
                </a:pathLst>
              </a:custGeom>
              <a:noFill/>
              <a:ln w="0" cap="flat">
                <a:solidFill>
                  <a:srgbClr val="000000"/>
                </a:solidFill>
                <a:prstDash val="solid"/>
                <a:round/>
                <a:headEnd/>
                <a:tailEnd/>
              </a:ln>
              <a:extLst>
                <a:ext uri="{909E8E84-426E-40DD-AFC4-6F175D3DCCD1}">
                  <a14:hiddenFill xmlns="" xmlns:a14="http://schemas.microsoft.com/office/drawing/2010/main">
                    <a:solidFill>
                      <a:srgbClr val="FFFFFF"/>
                    </a:solidFill>
                  </a14:hiddenFill>
                </a:ext>
              </a:extLst>
            </p:spPr>
            <p:txBody>
              <a:bodyPr/>
              <a:lstStyle/>
              <a:p>
                <a:endParaRPr lang="ja-JP" altLang="en-US"/>
              </a:p>
            </p:txBody>
          </p:sp>
          <p:sp>
            <p:nvSpPr>
              <p:cNvPr id="9355" name="Freeform 177"/>
              <p:cNvSpPr>
                <a:spLocks noChangeAspect="1"/>
              </p:cNvSpPr>
              <p:nvPr/>
            </p:nvSpPr>
            <p:spPr bwMode="auto">
              <a:xfrm>
                <a:off x="12583" y="5008"/>
                <a:ext cx="2354" cy="2552"/>
              </a:xfrm>
              <a:custGeom>
                <a:avLst/>
                <a:gdLst>
                  <a:gd name="T0" fmla="*/ 2147483647 w 1475"/>
                  <a:gd name="T1" fmla="*/ 2147483647 h 1603"/>
                  <a:gd name="T2" fmla="*/ 2147483647 w 1475"/>
                  <a:gd name="T3" fmla="*/ 2147483647 h 1603"/>
                  <a:gd name="T4" fmla="*/ 2147483647 w 1475"/>
                  <a:gd name="T5" fmla="*/ 2147483647 h 1603"/>
                  <a:gd name="T6" fmla="*/ 2147483647 w 1475"/>
                  <a:gd name="T7" fmla="*/ 2147483647 h 1603"/>
                  <a:gd name="T8" fmla="*/ 2147483647 w 1475"/>
                  <a:gd name="T9" fmla="*/ 2147483647 h 1603"/>
                  <a:gd name="T10" fmla="*/ 2147483647 w 1475"/>
                  <a:gd name="T11" fmla="*/ 2147483647 h 1603"/>
                  <a:gd name="T12" fmla="*/ 2147483647 w 1475"/>
                  <a:gd name="T13" fmla="*/ 2147483647 h 1603"/>
                  <a:gd name="T14" fmla="*/ 2147483647 w 1475"/>
                  <a:gd name="T15" fmla="*/ 2147483647 h 1603"/>
                  <a:gd name="T16" fmla="*/ 2147483647 w 1475"/>
                  <a:gd name="T17" fmla="*/ 2147483647 h 1603"/>
                  <a:gd name="T18" fmla="*/ 2147483647 w 1475"/>
                  <a:gd name="T19" fmla="*/ 2147483647 h 1603"/>
                  <a:gd name="T20" fmla="*/ 2147483647 w 1475"/>
                  <a:gd name="T21" fmla="*/ 2147483647 h 1603"/>
                  <a:gd name="T22" fmla="*/ 2147483647 w 1475"/>
                  <a:gd name="T23" fmla="*/ 2147483647 h 1603"/>
                  <a:gd name="T24" fmla="*/ 2147483647 w 1475"/>
                  <a:gd name="T25" fmla="*/ 2147483647 h 1603"/>
                  <a:gd name="T26" fmla="*/ 2147483647 w 1475"/>
                  <a:gd name="T27" fmla="*/ 2147483647 h 1603"/>
                  <a:gd name="T28" fmla="*/ 2147483647 w 1475"/>
                  <a:gd name="T29" fmla="*/ 2147483647 h 1603"/>
                  <a:gd name="T30" fmla="*/ 2147483647 w 1475"/>
                  <a:gd name="T31" fmla="*/ 2147483647 h 1603"/>
                  <a:gd name="T32" fmla="*/ 2147483647 w 1475"/>
                  <a:gd name="T33" fmla="*/ 2147483647 h 1603"/>
                  <a:gd name="T34" fmla="*/ 2147483647 w 1475"/>
                  <a:gd name="T35" fmla="*/ 2147483647 h 1603"/>
                  <a:gd name="T36" fmla="*/ 2147483647 w 1475"/>
                  <a:gd name="T37" fmla="*/ 2147483647 h 1603"/>
                  <a:gd name="T38" fmla="*/ 2147483647 w 1475"/>
                  <a:gd name="T39" fmla="*/ 2147483647 h 1603"/>
                  <a:gd name="T40" fmla="*/ 2147483647 w 1475"/>
                  <a:gd name="T41" fmla="*/ 2147483647 h 1603"/>
                  <a:gd name="T42" fmla="*/ 2147483647 w 1475"/>
                  <a:gd name="T43" fmla="*/ 2147483647 h 1603"/>
                  <a:gd name="T44" fmla="*/ 2147483647 w 1475"/>
                  <a:gd name="T45" fmla="*/ 2147483647 h 1603"/>
                  <a:gd name="T46" fmla="*/ 2147483647 w 1475"/>
                  <a:gd name="T47" fmla="*/ 2147483647 h 1603"/>
                  <a:gd name="T48" fmla="*/ 2147483647 w 1475"/>
                  <a:gd name="T49" fmla="*/ 2147483647 h 1603"/>
                  <a:gd name="T50" fmla="*/ 2147483647 w 1475"/>
                  <a:gd name="T51" fmla="*/ 2147483647 h 1603"/>
                  <a:gd name="T52" fmla="*/ 2147483647 w 1475"/>
                  <a:gd name="T53" fmla="*/ 2147483647 h 1603"/>
                  <a:gd name="T54" fmla="*/ 2147483647 w 1475"/>
                  <a:gd name="T55" fmla="*/ 2147483647 h 1603"/>
                  <a:gd name="T56" fmla="*/ 2147483647 w 1475"/>
                  <a:gd name="T57" fmla="*/ 2147483647 h 1603"/>
                  <a:gd name="T58" fmla="*/ 2147483647 w 1475"/>
                  <a:gd name="T59" fmla="*/ 2147483647 h 1603"/>
                  <a:gd name="T60" fmla="*/ 2147483647 w 1475"/>
                  <a:gd name="T61" fmla="*/ 2147483647 h 1603"/>
                  <a:gd name="T62" fmla="*/ 2147483647 w 1475"/>
                  <a:gd name="T63" fmla="*/ 2147483647 h 1603"/>
                  <a:gd name="T64" fmla="*/ 2147483647 w 1475"/>
                  <a:gd name="T65" fmla="*/ 2147483647 h 1603"/>
                  <a:gd name="T66" fmla="*/ 2147483647 w 1475"/>
                  <a:gd name="T67" fmla="*/ 2147483647 h 1603"/>
                  <a:gd name="T68" fmla="*/ 2147483647 w 1475"/>
                  <a:gd name="T69" fmla="*/ 2147483647 h 1603"/>
                  <a:gd name="T70" fmla="*/ 2147483647 w 1475"/>
                  <a:gd name="T71" fmla="*/ 2147483647 h 1603"/>
                  <a:gd name="T72" fmla="*/ 2147483647 w 1475"/>
                  <a:gd name="T73" fmla="*/ 2147483647 h 1603"/>
                  <a:gd name="T74" fmla="*/ 2147483647 w 1475"/>
                  <a:gd name="T75" fmla="*/ 2147483647 h 1603"/>
                  <a:gd name="T76" fmla="*/ 2147483647 w 1475"/>
                  <a:gd name="T77" fmla="*/ 2147483647 h 1603"/>
                  <a:gd name="T78" fmla="*/ 2147483647 w 1475"/>
                  <a:gd name="T79" fmla="*/ 2147483647 h 1603"/>
                  <a:gd name="T80" fmla="*/ 2147483647 w 1475"/>
                  <a:gd name="T81" fmla="*/ 2147483647 h 1603"/>
                  <a:gd name="T82" fmla="*/ 2147483647 w 1475"/>
                  <a:gd name="T83" fmla="*/ 2147483647 h 1603"/>
                  <a:gd name="T84" fmla="*/ 2147483647 w 1475"/>
                  <a:gd name="T85" fmla="*/ 2147483647 h 1603"/>
                  <a:gd name="T86" fmla="*/ 2147483647 w 1475"/>
                  <a:gd name="T87" fmla="*/ 2147483647 h 1603"/>
                  <a:gd name="T88" fmla="*/ 2147483647 w 1475"/>
                  <a:gd name="T89" fmla="*/ 2147483647 h 1603"/>
                  <a:gd name="T90" fmla="*/ 2147483647 w 1475"/>
                  <a:gd name="T91" fmla="*/ 2147483647 h 1603"/>
                  <a:gd name="T92" fmla="*/ 2147483647 w 1475"/>
                  <a:gd name="T93" fmla="*/ 2147483647 h 1603"/>
                  <a:gd name="T94" fmla="*/ 2147483647 w 1475"/>
                  <a:gd name="T95" fmla="*/ 2147483647 h 1603"/>
                  <a:gd name="T96" fmla="*/ 2147483647 w 1475"/>
                  <a:gd name="T97" fmla="*/ 2147483647 h 1603"/>
                  <a:gd name="T98" fmla="*/ 2147483647 w 1475"/>
                  <a:gd name="T99" fmla="*/ 2147483647 h 1603"/>
                  <a:gd name="T100" fmla="*/ 2147483647 w 1475"/>
                  <a:gd name="T101" fmla="*/ 2147483647 h 1603"/>
                  <a:gd name="T102" fmla="*/ 2147483647 w 1475"/>
                  <a:gd name="T103" fmla="*/ 2147483647 h 1603"/>
                  <a:gd name="T104" fmla="*/ 2147483647 w 1475"/>
                  <a:gd name="T105" fmla="*/ 2147483647 h 1603"/>
                  <a:gd name="T106" fmla="*/ 2147483647 w 1475"/>
                  <a:gd name="T107" fmla="*/ 2147483647 h 1603"/>
                  <a:gd name="T108" fmla="*/ 2147483647 w 1475"/>
                  <a:gd name="T109" fmla="*/ 2147483647 h 1603"/>
                  <a:gd name="T110" fmla="*/ 2147483647 w 1475"/>
                  <a:gd name="T111" fmla="*/ 2147483647 h 1603"/>
                  <a:gd name="T112" fmla="*/ 2147483647 w 1475"/>
                  <a:gd name="T113" fmla="*/ 2147483647 h 1603"/>
                  <a:gd name="T114" fmla="*/ 2147483647 w 1475"/>
                  <a:gd name="T115" fmla="*/ 2147483647 h 1603"/>
                  <a:gd name="T116" fmla="*/ 2147483647 w 1475"/>
                  <a:gd name="T117" fmla="*/ 2147483647 h 1603"/>
                  <a:gd name="T118" fmla="*/ 2147483647 w 1475"/>
                  <a:gd name="T119" fmla="*/ 2147483647 h 1603"/>
                  <a:gd name="T120" fmla="*/ 2147483647 w 1475"/>
                  <a:gd name="T121" fmla="*/ 2147483647 h 1603"/>
                  <a:gd name="T122" fmla="*/ 2147483647 w 1475"/>
                  <a:gd name="T123" fmla="*/ 0 h 160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475"/>
                  <a:gd name="T187" fmla="*/ 0 h 1603"/>
                  <a:gd name="T188" fmla="*/ 1475 w 1475"/>
                  <a:gd name="T189" fmla="*/ 1603 h 1603"/>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475" h="1603">
                    <a:moveTo>
                      <a:pt x="879" y="43"/>
                    </a:moveTo>
                    <a:lnTo>
                      <a:pt x="879" y="43"/>
                    </a:lnTo>
                    <a:lnTo>
                      <a:pt x="879" y="29"/>
                    </a:lnTo>
                    <a:lnTo>
                      <a:pt x="879" y="14"/>
                    </a:lnTo>
                    <a:lnTo>
                      <a:pt x="894" y="14"/>
                    </a:lnTo>
                    <a:lnTo>
                      <a:pt x="894" y="29"/>
                    </a:lnTo>
                    <a:lnTo>
                      <a:pt x="894" y="43"/>
                    </a:lnTo>
                    <a:lnTo>
                      <a:pt x="894" y="57"/>
                    </a:lnTo>
                    <a:lnTo>
                      <a:pt x="908" y="57"/>
                    </a:lnTo>
                    <a:lnTo>
                      <a:pt x="908" y="43"/>
                    </a:lnTo>
                    <a:lnTo>
                      <a:pt x="922" y="43"/>
                    </a:lnTo>
                    <a:lnTo>
                      <a:pt x="936" y="57"/>
                    </a:lnTo>
                    <a:lnTo>
                      <a:pt x="950" y="57"/>
                    </a:lnTo>
                    <a:lnTo>
                      <a:pt x="950" y="71"/>
                    </a:lnTo>
                    <a:lnTo>
                      <a:pt x="964" y="71"/>
                    </a:lnTo>
                    <a:lnTo>
                      <a:pt x="979" y="71"/>
                    </a:lnTo>
                    <a:lnTo>
                      <a:pt x="993" y="71"/>
                    </a:lnTo>
                    <a:lnTo>
                      <a:pt x="993" y="85"/>
                    </a:lnTo>
                    <a:lnTo>
                      <a:pt x="1007" y="85"/>
                    </a:lnTo>
                    <a:lnTo>
                      <a:pt x="1021" y="85"/>
                    </a:lnTo>
                    <a:lnTo>
                      <a:pt x="1021" y="114"/>
                    </a:lnTo>
                    <a:lnTo>
                      <a:pt x="1035" y="142"/>
                    </a:lnTo>
                    <a:lnTo>
                      <a:pt x="1021" y="142"/>
                    </a:lnTo>
                    <a:lnTo>
                      <a:pt x="1007" y="142"/>
                    </a:lnTo>
                    <a:lnTo>
                      <a:pt x="1007" y="128"/>
                    </a:lnTo>
                    <a:lnTo>
                      <a:pt x="1007" y="142"/>
                    </a:lnTo>
                    <a:lnTo>
                      <a:pt x="1007" y="156"/>
                    </a:lnTo>
                    <a:lnTo>
                      <a:pt x="1021" y="156"/>
                    </a:lnTo>
                    <a:lnTo>
                      <a:pt x="1035" y="156"/>
                    </a:lnTo>
                    <a:lnTo>
                      <a:pt x="1035" y="170"/>
                    </a:lnTo>
                    <a:lnTo>
                      <a:pt x="1050" y="185"/>
                    </a:lnTo>
                    <a:lnTo>
                      <a:pt x="1035" y="185"/>
                    </a:lnTo>
                    <a:lnTo>
                      <a:pt x="1035" y="199"/>
                    </a:lnTo>
                    <a:lnTo>
                      <a:pt x="1035" y="213"/>
                    </a:lnTo>
                    <a:lnTo>
                      <a:pt x="1035" y="227"/>
                    </a:lnTo>
                    <a:lnTo>
                      <a:pt x="1035" y="241"/>
                    </a:lnTo>
                    <a:lnTo>
                      <a:pt x="1035" y="256"/>
                    </a:lnTo>
                    <a:lnTo>
                      <a:pt x="1035" y="270"/>
                    </a:lnTo>
                    <a:lnTo>
                      <a:pt x="1035" y="284"/>
                    </a:lnTo>
                    <a:lnTo>
                      <a:pt x="1035" y="298"/>
                    </a:lnTo>
                    <a:lnTo>
                      <a:pt x="1035" y="312"/>
                    </a:lnTo>
                    <a:lnTo>
                      <a:pt x="1035" y="326"/>
                    </a:lnTo>
                    <a:lnTo>
                      <a:pt x="1021" y="341"/>
                    </a:lnTo>
                    <a:lnTo>
                      <a:pt x="1021" y="355"/>
                    </a:lnTo>
                    <a:lnTo>
                      <a:pt x="1021" y="369"/>
                    </a:lnTo>
                    <a:lnTo>
                      <a:pt x="1021" y="383"/>
                    </a:lnTo>
                    <a:lnTo>
                      <a:pt x="1021" y="397"/>
                    </a:lnTo>
                    <a:lnTo>
                      <a:pt x="1021" y="412"/>
                    </a:lnTo>
                    <a:lnTo>
                      <a:pt x="1021" y="426"/>
                    </a:lnTo>
                    <a:lnTo>
                      <a:pt x="1007" y="426"/>
                    </a:lnTo>
                    <a:lnTo>
                      <a:pt x="1007" y="440"/>
                    </a:lnTo>
                    <a:lnTo>
                      <a:pt x="1007" y="454"/>
                    </a:lnTo>
                    <a:lnTo>
                      <a:pt x="993" y="454"/>
                    </a:lnTo>
                    <a:lnTo>
                      <a:pt x="993" y="468"/>
                    </a:lnTo>
                    <a:lnTo>
                      <a:pt x="993" y="482"/>
                    </a:lnTo>
                    <a:lnTo>
                      <a:pt x="979" y="482"/>
                    </a:lnTo>
                    <a:lnTo>
                      <a:pt x="979" y="497"/>
                    </a:lnTo>
                    <a:lnTo>
                      <a:pt x="979" y="511"/>
                    </a:lnTo>
                    <a:lnTo>
                      <a:pt x="979" y="525"/>
                    </a:lnTo>
                    <a:lnTo>
                      <a:pt x="979" y="539"/>
                    </a:lnTo>
                    <a:lnTo>
                      <a:pt x="993" y="539"/>
                    </a:lnTo>
                    <a:lnTo>
                      <a:pt x="1007" y="539"/>
                    </a:lnTo>
                    <a:lnTo>
                      <a:pt x="1007" y="553"/>
                    </a:lnTo>
                    <a:lnTo>
                      <a:pt x="1021" y="553"/>
                    </a:lnTo>
                    <a:lnTo>
                      <a:pt x="1035" y="553"/>
                    </a:lnTo>
                    <a:lnTo>
                      <a:pt x="1050" y="553"/>
                    </a:lnTo>
                    <a:lnTo>
                      <a:pt x="1050" y="525"/>
                    </a:lnTo>
                    <a:lnTo>
                      <a:pt x="1050" y="511"/>
                    </a:lnTo>
                    <a:lnTo>
                      <a:pt x="1050" y="497"/>
                    </a:lnTo>
                    <a:lnTo>
                      <a:pt x="1064" y="482"/>
                    </a:lnTo>
                    <a:lnTo>
                      <a:pt x="1064" y="468"/>
                    </a:lnTo>
                    <a:lnTo>
                      <a:pt x="1078" y="468"/>
                    </a:lnTo>
                    <a:lnTo>
                      <a:pt x="1078" y="454"/>
                    </a:lnTo>
                    <a:lnTo>
                      <a:pt x="1092" y="454"/>
                    </a:lnTo>
                    <a:lnTo>
                      <a:pt x="1092" y="440"/>
                    </a:lnTo>
                    <a:lnTo>
                      <a:pt x="1106" y="440"/>
                    </a:lnTo>
                    <a:lnTo>
                      <a:pt x="1120" y="426"/>
                    </a:lnTo>
                    <a:lnTo>
                      <a:pt x="1135" y="426"/>
                    </a:lnTo>
                    <a:lnTo>
                      <a:pt x="1149" y="426"/>
                    </a:lnTo>
                    <a:lnTo>
                      <a:pt x="1163" y="426"/>
                    </a:lnTo>
                    <a:lnTo>
                      <a:pt x="1177" y="426"/>
                    </a:lnTo>
                    <a:lnTo>
                      <a:pt x="1177" y="412"/>
                    </a:lnTo>
                    <a:lnTo>
                      <a:pt x="1177" y="426"/>
                    </a:lnTo>
                    <a:lnTo>
                      <a:pt x="1191" y="426"/>
                    </a:lnTo>
                    <a:lnTo>
                      <a:pt x="1206" y="426"/>
                    </a:lnTo>
                    <a:lnTo>
                      <a:pt x="1220" y="426"/>
                    </a:lnTo>
                    <a:lnTo>
                      <a:pt x="1234" y="426"/>
                    </a:lnTo>
                    <a:lnTo>
                      <a:pt x="1234" y="440"/>
                    </a:lnTo>
                    <a:lnTo>
                      <a:pt x="1248" y="440"/>
                    </a:lnTo>
                    <a:lnTo>
                      <a:pt x="1262" y="440"/>
                    </a:lnTo>
                    <a:lnTo>
                      <a:pt x="1276" y="440"/>
                    </a:lnTo>
                    <a:lnTo>
                      <a:pt x="1291" y="440"/>
                    </a:lnTo>
                    <a:lnTo>
                      <a:pt x="1305" y="440"/>
                    </a:lnTo>
                    <a:lnTo>
                      <a:pt x="1305" y="426"/>
                    </a:lnTo>
                    <a:lnTo>
                      <a:pt x="1319" y="426"/>
                    </a:lnTo>
                    <a:lnTo>
                      <a:pt x="1333" y="426"/>
                    </a:lnTo>
                    <a:lnTo>
                      <a:pt x="1347" y="426"/>
                    </a:lnTo>
                    <a:lnTo>
                      <a:pt x="1362" y="412"/>
                    </a:lnTo>
                    <a:lnTo>
                      <a:pt x="1376" y="412"/>
                    </a:lnTo>
                    <a:lnTo>
                      <a:pt x="1390" y="412"/>
                    </a:lnTo>
                    <a:lnTo>
                      <a:pt x="1404" y="412"/>
                    </a:lnTo>
                    <a:lnTo>
                      <a:pt x="1418" y="412"/>
                    </a:lnTo>
                    <a:lnTo>
                      <a:pt x="1432" y="397"/>
                    </a:lnTo>
                    <a:lnTo>
                      <a:pt x="1447" y="397"/>
                    </a:lnTo>
                    <a:lnTo>
                      <a:pt x="1461" y="397"/>
                    </a:lnTo>
                    <a:lnTo>
                      <a:pt x="1475" y="397"/>
                    </a:lnTo>
                    <a:lnTo>
                      <a:pt x="1475" y="412"/>
                    </a:lnTo>
                    <a:lnTo>
                      <a:pt x="1475" y="426"/>
                    </a:lnTo>
                    <a:lnTo>
                      <a:pt x="1461" y="426"/>
                    </a:lnTo>
                    <a:lnTo>
                      <a:pt x="1461" y="440"/>
                    </a:lnTo>
                    <a:lnTo>
                      <a:pt x="1461" y="454"/>
                    </a:lnTo>
                    <a:lnTo>
                      <a:pt x="1461" y="468"/>
                    </a:lnTo>
                    <a:lnTo>
                      <a:pt x="1461" y="482"/>
                    </a:lnTo>
                    <a:lnTo>
                      <a:pt x="1447" y="497"/>
                    </a:lnTo>
                    <a:lnTo>
                      <a:pt x="1447" y="511"/>
                    </a:lnTo>
                    <a:lnTo>
                      <a:pt x="1447" y="525"/>
                    </a:lnTo>
                    <a:lnTo>
                      <a:pt x="1447" y="539"/>
                    </a:lnTo>
                    <a:lnTo>
                      <a:pt x="1432" y="553"/>
                    </a:lnTo>
                    <a:lnTo>
                      <a:pt x="1432" y="568"/>
                    </a:lnTo>
                    <a:lnTo>
                      <a:pt x="1432" y="582"/>
                    </a:lnTo>
                    <a:lnTo>
                      <a:pt x="1432" y="596"/>
                    </a:lnTo>
                    <a:lnTo>
                      <a:pt x="1418" y="610"/>
                    </a:lnTo>
                    <a:lnTo>
                      <a:pt x="1418" y="624"/>
                    </a:lnTo>
                    <a:lnTo>
                      <a:pt x="1418" y="639"/>
                    </a:lnTo>
                    <a:lnTo>
                      <a:pt x="1418" y="653"/>
                    </a:lnTo>
                    <a:lnTo>
                      <a:pt x="1418" y="667"/>
                    </a:lnTo>
                    <a:lnTo>
                      <a:pt x="1404" y="667"/>
                    </a:lnTo>
                    <a:lnTo>
                      <a:pt x="1404" y="681"/>
                    </a:lnTo>
                    <a:lnTo>
                      <a:pt x="1404" y="695"/>
                    </a:lnTo>
                    <a:lnTo>
                      <a:pt x="1404" y="709"/>
                    </a:lnTo>
                    <a:lnTo>
                      <a:pt x="1404" y="738"/>
                    </a:lnTo>
                    <a:lnTo>
                      <a:pt x="1390" y="738"/>
                    </a:lnTo>
                    <a:lnTo>
                      <a:pt x="1376" y="738"/>
                    </a:lnTo>
                    <a:lnTo>
                      <a:pt x="1362" y="738"/>
                    </a:lnTo>
                    <a:lnTo>
                      <a:pt x="1248" y="724"/>
                    </a:lnTo>
                    <a:lnTo>
                      <a:pt x="1234" y="724"/>
                    </a:lnTo>
                    <a:lnTo>
                      <a:pt x="1220" y="724"/>
                    </a:lnTo>
                    <a:lnTo>
                      <a:pt x="1206" y="724"/>
                    </a:lnTo>
                    <a:lnTo>
                      <a:pt x="1191" y="724"/>
                    </a:lnTo>
                    <a:lnTo>
                      <a:pt x="1177" y="724"/>
                    </a:lnTo>
                    <a:lnTo>
                      <a:pt x="1177" y="709"/>
                    </a:lnTo>
                    <a:lnTo>
                      <a:pt x="1177" y="724"/>
                    </a:lnTo>
                    <a:lnTo>
                      <a:pt x="1177" y="709"/>
                    </a:lnTo>
                    <a:lnTo>
                      <a:pt x="1163" y="709"/>
                    </a:lnTo>
                    <a:lnTo>
                      <a:pt x="1163" y="695"/>
                    </a:lnTo>
                    <a:lnTo>
                      <a:pt x="1149" y="695"/>
                    </a:lnTo>
                    <a:lnTo>
                      <a:pt x="1163" y="724"/>
                    </a:lnTo>
                    <a:lnTo>
                      <a:pt x="1177" y="724"/>
                    </a:lnTo>
                    <a:lnTo>
                      <a:pt x="1177" y="738"/>
                    </a:lnTo>
                    <a:lnTo>
                      <a:pt x="1191" y="738"/>
                    </a:lnTo>
                    <a:lnTo>
                      <a:pt x="1191" y="752"/>
                    </a:lnTo>
                    <a:lnTo>
                      <a:pt x="1206" y="752"/>
                    </a:lnTo>
                    <a:lnTo>
                      <a:pt x="1206" y="766"/>
                    </a:lnTo>
                    <a:lnTo>
                      <a:pt x="1220" y="766"/>
                    </a:lnTo>
                    <a:lnTo>
                      <a:pt x="1220" y="780"/>
                    </a:lnTo>
                    <a:lnTo>
                      <a:pt x="1234" y="780"/>
                    </a:lnTo>
                    <a:lnTo>
                      <a:pt x="1234" y="795"/>
                    </a:lnTo>
                    <a:lnTo>
                      <a:pt x="1248" y="795"/>
                    </a:lnTo>
                    <a:lnTo>
                      <a:pt x="1248" y="809"/>
                    </a:lnTo>
                    <a:lnTo>
                      <a:pt x="1262" y="809"/>
                    </a:lnTo>
                    <a:lnTo>
                      <a:pt x="1276" y="809"/>
                    </a:lnTo>
                    <a:lnTo>
                      <a:pt x="1291" y="809"/>
                    </a:lnTo>
                    <a:lnTo>
                      <a:pt x="1291" y="823"/>
                    </a:lnTo>
                    <a:lnTo>
                      <a:pt x="1276" y="823"/>
                    </a:lnTo>
                    <a:lnTo>
                      <a:pt x="1276" y="837"/>
                    </a:lnTo>
                    <a:lnTo>
                      <a:pt x="1291" y="837"/>
                    </a:lnTo>
                    <a:lnTo>
                      <a:pt x="1319" y="865"/>
                    </a:lnTo>
                    <a:lnTo>
                      <a:pt x="1319" y="880"/>
                    </a:lnTo>
                    <a:lnTo>
                      <a:pt x="1333" y="908"/>
                    </a:lnTo>
                    <a:lnTo>
                      <a:pt x="1319" y="894"/>
                    </a:lnTo>
                    <a:lnTo>
                      <a:pt x="1305" y="894"/>
                    </a:lnTo>
                    <a:lnTo>
                      <a:pt x="1291" y="894"/>
                    </a:lnTo>
                    <a:lnTo>
                      <a:pt x="1291" y="908"/>
                    </a:lnTo>
                    <a:lnTo>
                      <a:pt x="1262" y="908"/>
                    </a:lnTo>
                    <a:lnTo>
                      <a:pt x="1248" y="908"/>
                    </a:lnTo>
                    <a:lnTo>
                      <a:pt x="1234" y="908"/>
                    </a:lnTo>
                    <a:lnTo>
                      <a:pt x="1234" y="922"/>
                    </a:lnTo>
                    <a:lnTo>
                      <a:pt x="1220" y="922"/>
                    </a:lnTo>
                    <a:lnTo>
                      <a:pt x="1206" y="922"/>
                    </a:lnTo>
                    <a:lnTo>
                      <a:pt x="1191" y="922"/>
                    </a:lnTo>
                    <a:lnTo>
                      <a:pt x="1177" y="936"/>
                    </a:lnTo>
                    <a:lnTo>
                      <a:pt x="1163" y="936"/>
                    </a:lnTo>
                    <a:lnTo>
                      <a:pt x="1149" y="951"/>
                    </a:lnTo>
                    <a:lnTo>
                      <a:pt x="1149" y="965"/>
                    </a:lnTo>
                    <a:lnTo>
                      <a:pt x="1149" y="979"/>
                    </a:lnTo>
                    <a:lnTo>
                      <a:pt x="1149" y="1007"/>
                    </a:lnTo>
                    <a:lnTo>
                      <a:pt x="1120" y="1021"/>
                    </a:lnTo>
                    <a:lnTo>
                      <a:pt x="1106" y="1021"/>
                    </a:lnTo>
                    <a:lnTo>
                      <a:pt x="1106" y="1036"/>
                    </a:lnTo>
                    <a:lnTo>
                      <a:pt x="1092" y="1036"/>
                    </a:lnTo>
                    <a:lnTo>
                      <a:pt x="1078" y="1036"/>
                    </a:lnTo>
                    <a:lnTo>
                      <a:pt x="1064" y="1050"/>
                    </a:lnTo>
                    <a:lnTo>
                      <a:pt x="1064" y="1064"/>
                    </a:lnTo>
                    <a:lnTo>
                      <a:pt x="1050" y="1064"/>
                    </a:lnTo>
                    <a:lnTo>
                      <a:pt x="1035" y="1092"/>
                    </a:lnTo>
                    <a:lnTo>
                      <a:pt x="1021" y="1092"/>
                    </a:lnTo>
                    <a:lnTo>
                      <a:pt x="1021" y="1107"/>
                    </a:lnTo>
                    <a:lnTo>
                      <a:pt x="1007" y="1107"/>
                    </a:lnTo>
                    <a:lnTo>
                      <a:pt x="993" y="1107"/>
                    </a:lnTo>
                    <a:lnTo>
                      <a:pt x="979" y="1107"/>
                    </a:lnTo>
                    <a:lnTo>
                      <a:pt x="964" y="1107"/>
                    </a:lnTo>
                    <a:lnTo>
                      <a:pt x="950" y="1107"/>
                    </a:lnTo>
                    <a:lnTo>
                      <a:pt x="950" y="1092"/>
                    </a:lnTo>
                    <a:lnTo>
                      <a:pt x="950" y="1107"/>
                    </a:lnTo>
                    <a:lnTo>
                      <a:pt x="936" y="1107"/>
                    </a:lnTo>
                    <a:lnTo>
                      <a:pt x="922" y="1107"/>
                    </a:lnTo>
                    <a:lnTo>
                      <a:pt x="922" y="1121"/>
                    </a:lnTo>
                    <a:lnTo>
                      <a:pt x="908" y="1121"/>
                    </a:lnTo>
                    <a:lnTo>
                      <a:pt x="894" y="1121"/>
                    </a:lnTo>
                    <a:lnTo>
                      <a:pt x="894" y="1135"/>
                    </a:lnTo>
                    <a:lnTo>
                      <a:pt x="879" y="1135"/>
                    </a:lnTo>
                    <a:lnTo>
                      <a:pt x="879" y="1149"/>
                    </a:lnTo>
                    <a:lnTo>
                      <a:pt x="865" y="1163"/>
                    </a:lnTo>
                    <a:lnTo>
                      <a:pt x="879" y="1163"/>
                    </a:lnTo>
                    <a:lnTo>
                      <a:pt x="879" y="1178"/>
                    </a:lnTo>
                    <a:lnTo>
                      <a:pt x="879" y="1192"/>
                    </a:lnTo>
                    <a:lnTo>
                      <a:pt x="865" y="1192"/>
                    </a:lnTo>
                    <a:lnTo>
                      <a:pt x="865" y="1206"/>
                    </a:lnTo>
                    <a:lnTo>
                      <a:pt x="865" y="1234"/>
                    </a:lnTo>
                    <a:lnTo>
                      <a:pt x="851" y="1263"/>
                    </a:lnTo>
                    <a:lnTo>
                      <a:pt x="837" y="1291"/>
                    </a:lnTo>
                    <a:lnTo>
                      <a:pt x="837" y="1305"/>
                    </a:lnTo>
                    <a:lnTo>
                      <a:pt x="823" y="1319"/>
                    </a:lnTo>
                    <a:lnTo>
                      <a:pt x="808" y="1348"/>
                    </a:lnTo>
                    <a:lnTo>
                      <a:pt x="808" y="1362"/>
                    </a:lnTo>
                    <a:lnTo>
                      <a:pt x="794" y="1376"/>
                    </a:lnTo>
                    <a:lnTo>
                      <a:pt x="794" y="1390"/>
                    </a:lnTo>
                    <a:lnTo>
                      <a:pt x="794" y="1404"/>
                    </a:lnTo>
                    <a:lnTo>
                      <a:pt x="780" y="1404"/>
                    </a:lnTo>
                    <a:lnTo>
                      <a:pt x="780" y="1419"/>
                    </a:lnTo>
                    <a:lnTo>
                      <a:pt x="780" y="1433"/>
                    </a:lnTo>
                    <a:lnTo>
                      <a:pt x="780" y="1447"/>
                    </a:lnTo>
                    <a:lnTo>
                      <a:pt x="766" y="1447"/>
                    </a:lnTo>
                    <a:lnTo>
                      <a:pt x="752" y="1475"/>
                    </a:lnTo>
                    <a:lnTo>
                      <a:pt x="738" y="1490"/>
                    </a:lnTo>
                    <a:lnTo>
                      <a:pt x="723" y="1504"/>
                    </a:lnTo>
                    <a:lnTo>
                      <a:pt x="709" y="1504"/>
                    </a:lnTo>
                    <a:lnTo>
                      <a:pt x="695" y="1518"/>
                    </a:lnTo>
                    <a:lnTo>
                      <a:pt x="681" y="1532"/>
                    </a:lnTo>
                    <a:lnTo>
                      <a:pt x="681" y="1546"/>
                    </a:lnTo>
                    <a:lnTo>
                      <a:pt x="667" y="1546"/>
                    </a:lnTo>
                    <a:lnTo>
                      <a:pt x="652" y="1561"/>
                    </a:lnTo>
                    <a:lnTo>
                      <a:pt x="638" y="1561"/>
                    </a:lnTo>
                    <a:lnTo>
                      <a:pt x="624" y="1561"/>
                    </a:lnTo>
                    <a:lnTo>
                      <a:pt x="610" y="1561"/>
                    </a:lnTo>
                    <a:lnTo>
                      <a:pt x="596" y="1561"/>
                    </a:lnTo>
                    <a:lnTo>
                      <a:pt x="582" y="1561"/>
                    </a:lnTo>
                    <a:lnTo>
                      <a:pt x="567" y="1561"/>
                    </a:lnTo>
                    <a:lnTo>
                      <a:pt x="553" y="1561"/>
                    </a:lnTo>
                    <a:lnTo>
                      <a:pt x="539" y="1561"/>
                    </a:lnTo>
                    <a:lnTo>
                      <a:pt x="539" y="1546"/>
                    </a:lnTo>
                    <a:lnTo>
                      <a:pt x="525" y="1546"/>
                    </a:lnTo>
                    <a:lnTo>
                      <a:pt x="511" y="1546"/>
                    </a:lnTo>
                    <a:lnTo>
                      <a:pt x="496" y="1532"/>
                    </a:lnTo>
                    <a:lnTo>
                      <a:pt x="482" y="1532"/>
                    </a:lnTo>
                    <a:lnTo>
                      <a:pt x="496" y="1532"/>
                    </a:lnTo>
                    <a:lnTo>
                      <a:pt x="496" y="1546"/>
                    </a:lnTo>
                    <a:lnTo>
                      <a:pt x="511" y="1546"/>
                    </a:lnTo>
                    <a:lnTo>
                      <a:pt x="511" y="1561"/>
                    </a:lnTo>
                    <a:lnTo>
                      <a:pt x="525" y="1561"/>
                    </a:lnTo>
                    <a:lnTo>
                      <a:pt x="539" y="1561"/>
                    </a:lnTo>
                    <a:lnTo>
                      <a:pt x="539" y="1575"/>
                    </a:lnTo>
                    <a:lnTo>
                      <a:pt x="525" y="1575"/>
                    </a:lnTo>
                    <a:lnTo>
                      <a:pt x="511" y="1575"/>
                    </a:lnTo>
                    <a:lnTo>
                      <a:pt x="496" y="1561"/>
                    </a:lnTo>
                    <a:lnTo>
                      <a:pt x="482" y="1561"/>
                    </a:lnTo>
                    <a:lnTo>
                      <a:pt x="468" y="1561"/>
                    </a:lnTo>
                    <a:lnTo>
                      <a:pt x="454" y="1561"/>
                    </a:lnTo>
                    <a:lnTo>
                      <a:pt x="440" y="1561"/>
                    </a:lnTo>
                    <a:lnTo>
                      <a:pt x="440" y="1546"/>
                    </a:lnTo>
                    <a:lnTo>
                      <a:pt x="426" y="1546"/>
                    </a:lnTo>
                    <a:lnTo>
                      <a:pt x="411" y="1546"/>
                    </a:lnTo>
                    <a:lnTo>
                      <a:pt x="411" y="1561"/>
                    </a:lnTo>
                    <a:lnTo>
                      <a:pt x="411" y="1575"/>
                    </a:lnTo>
                    <a:lnTo>
                      <a:pt x="383" y="1575"/>
                    </a:lnTo>
                    <a:lnTo>
                      <a:pt x="369" y="1575"/>
                    </a:lnTo>
                    <a:lnTo>
                      <a:pt x="340" y="1575"/>
                    </a:lnTo>
                    <a:lnTo>
                      <a:pt x="326" y="1575"/>
                    </a:lnTo>
                    <a:lnTo>
                      <a:pt x="312" y="1575"/>
                    </a:lnTo>
                    <a:lnTo>
                      <a:pt x="298" y="1575"/>
                    </a:lnTo>
                    <a:lnTo>
                      <a:pt x="284" y="1575"/>
                    </a:lnTo>
                    <a:lnTo>
                      <a:pt x="255" y="1575"/>
                    </a:lnTo>
                    <a:lnTo>
                      <a:pt x="241" y="1575"/>
                    </a:lnTo>
                    <a:lnTo>
                      <a:pt x="227" y="1575"/>
                    </a:lnTo>
                    <a:lnTo>
                      <a:pt x="213" y="1575"/>
                    </a:lnTo>
                    <a:lnTo>
                      <a:pt x="213" y="1589"/>
                    </a:lnTo>
                    <a:lnTo>
                      <a:pt x="199" y="1589"/>
                    </a:lnTo>
                    <a:lnTo>
                      <a:pt x="199" y="1603"/>
                    </a:lnTo>
                    <a:lnTo>
                      <a:pt x="184" y="1603"/>
                    </a:lnTo>
                    <a:lnTo>
                      <a:pt x="170" y="1603"/>
                    </a:lnTo>
                    <a:lnTo>
                      <a:pt x="128" y="1603"/>
                    </a:lnTo>
                    <a:lnTo>
                      <a:pt x="85" y="1589"/>
                    </a:lnTo>
                    <a:lnTo>
                      <a:pt x="57" y="1589"/>
                    </a:lnTo>
                    <a:lnTo>
                      <a:pt x="28" y="1589"/>
                    </a:lnTo>
                    <a:lnTo>
                      <a:pt x="14" y="1575"/>
                    </a:lnTo>
                    <a:lnTo>
                      <a:pt x="0" y="1575"/>
                    </a:lnTo>
                    <a:lnTo>
                      <a:pt x="0" y="1546"/>
                    </a:lnTo>
                    <a:lnTo>
                      <a:pt x="14" y="1532"/>
                    </a:lnTo>
                    <a:lnTo>
                      <a:pt x="0" y="1532"/>
                    </a:lnTo>
                    <a:lnTo>
                      <a:pt x="14" y="1447"/>
                    </a:lnTo>
                    <a:lnTo>
                      <a:pt x="14" y="1433"/>
                    </a:lnTo>
                    <a:lnTo>
                      <a:pt x="14" y="1419"/>
                    </a:lnTo>
                    <a:lnTo>
                      <a:pt x="14" y="1390"/>
                    </a:lnTo>
                    <a:lnTo>
                      <a:pt x="28" y="1334"/>
                    </a:lnTo>
                    <a:lnTo>
                      <a:pt x="28" y="1206"/>
                    </a:lnTo>
                    <a:lnTo>
                      <a:pt x="28" y="1149"/>
                    </a:lnTo>
                    <a:lnTo>
                      <a:pt x="43" y="1092"/>
                    </a:lnTo>
                    <a:lnTo>
                      <a:pt x="43" y="1078"/>
                    </a:lnTo>
                    <a:lnTo>
                      <a:pt x="43" y="1050"/>
                    </a:lnTo>
                    <a:lnTo>
                      <a:pt x="43" y="1036"/>
                    </a:lnTo>
                    <a:lnTo>
                      <a:pt x="43" y="1021"/>
                    </a:lnTo>
                    <a:lnTo>
                      <a:pt x="43" y="993"/>
                    </a:lnTo>
                    <a:lnTo>
                      <a:pt x="43" y="951"/>
                    </a:lnTo>
                    <a:lnTo>
                      <a:pt x="43" y="922"/>
                    </a:lnTo>
                    <a:lnTo>
                      <a:pt x="43" y="880"/>
                    </a:lnTo>
                    <a:lnTo>
                      <a:pt x="43" y="865"/>
                    </a:lnTo>
                    <a:lnTo>
                      <a:pt x="43" y="851"/>
                    </a:lnTo>
                    <a:lnTo>
                      <a:pt x="43" y="837"/>
                    </a:lnTo>
                    <a:lnTo>
                      <a:pt x="43" y="823"/>
                    </a:lnTo>
                    <a:lnTo>
                      <a:pt x="43" y="809"/>
                    </a:lnTo>
                    <a:lnTo>
                      <a:pt x="43" y="795"/>
                    </a:lnTo>
                    <a:lnTo>
                      <a:pt x="43" y="766"/>
                    </a:lnTo>
                    <a:lnTo>
                      <a:pt x="43" y="752"/>
                    </a:lnTo>
                    <a:lnTo>
                      <a:pt x="57" y="738"/>
                    </a:lnTo>
                    <a:lnTo>
                      <a:pt x="57" y="724"/>
                    </a:lnTo>
                    <a:lnTo>
                      <a:pt x="57" y="709"/>
                    </a:lnTo>
                    <a:lnTo>
                      <a:pt x="57" y="681"/>
                    </a:lnTo>
                    <a:lnTo>
                      <a:pt x="57" y="667"/>
                    </a:lnTo>
                    <a:lnTo>
                      <a:pt x="57" y="639"/>
                    </a:lnTo>
                    <a:lnTo>
                      <a:pt x="57" y="610"/>
                    </a:lnTo>
                    <a:lnTo>
                      <a:pt x="57" y="582"/>
                    </a:lnTo>
                    <a:lnTo>
                      <a:pt x="57" y="553"/>
                    </a:lnTo>
                    <a:lnTo>
                      <a:pt x="57" y="539"/>
                    </a:lnTo>
                    <a:lnTo>
                      <a:pt x="57" y="511"/>
                    </a:lnTo>
                    <a:lnTo>
                      <a:pt x="57" y="468"/>
                    </a:lnTo>
                    <a:lnTo>
                      <a:pt x="57" y="440"/>
                    </a:lnTo>
                    <a:lnTo>
                      <a:pt x="57" y="383"/>
                    </a:lnTo>
                    <a:lnTo>
                      <a:pt x="57" y="369"/>
                    </a:lnTo>
                    <a:lnTo>
                      <a:pt x="99" y="369"/>
                    </a:lnTo>
                    <a:lnTo>
                      <a:pt x="114" y="369"/>
                    </a:lnTo>
                    <a:lnTo>
                      <a:pt x="142" y="369"/>
                    </a:lnTo>
                    <a:lnTo>
                      <a:pt x="156" y="369"/>
                    </a:lnTo>
                    <a:lnTo>
                      <a:pt x="156" y="355"/>
                    </a:lnTo>
                    <a:lnTo>
                      <a:pt x="156" y="341"/>
                    </a:lnTo>
                    <a:lnTo>
                      <a:pt x="170" y="326"/>
                    </a:lnTo>
                    <a:lnTo>
                      <a:pt x="170" y="312"/>
                    </a:lnTo>
                    <a:lnTo>
                      <a:pt x="156" y="312"/>
                    </a:lnTo>
                    <a:lnTo>
                      <a:pt x="156" y="298"/>
                    </a:lnTo>
                    <a:lnTo>
                      <a:pt x="142" y="284"/>
                    </a:lnTo>
                    <a:lnTo>
                      <a:pt x="142" y="270"/>
                    </a:lnTo>
                    <a:lnTo>
                      <a:pt x="142" y="256"/>
                    </a:lnTo>
                    <a:lnTo>
                      <a:pt x="170" y="256"/>
                    </a:lnTo>
                    <a:lnTo>
                      <a:pt x="184" y="256"/>
                    </a:lnTo>
                    <a:lnTo>
                      <a:pt x="199" y="270"/>
                    </a:lnTo>
                    <a:lnTo>
                      <a:pt x="213" y="270"/>
                    </a:lnTo>
                    <a:lnTo>
                      <a:pt x="241" y="270"/>
                    </a:lnTo>
                    <a:lnTo>
                      <a:pt x="255" y="270"/>
                    </a:lnTo>
                    <a:lnTo>
                      <a:pt x="284" y="270"/>
                    </a:lnTo>
                    <a:lnTo>
                      <a:pt x="312" y="270"/>
                    </a:lnTo>
                    <a:lnTo>
                      <a:pt x="326" y="270"/>
                    </a:lnTo>
                    <a:lnTo>
                      <a:pt x="340" y="312"/>
                    </a:lnTo>
                    <a:lnTo>
                      <a:pt x="355" y="355"/>
                    </a:lnTo>
                    <a:lnTo>
                      <a:pt x="355" y="369"/>
                    </a:lnTo>
                    <a:lnTo>
                      <a:pt x="369" y="412"/>
                    </a:lnTo>
                    <a:lnTo>
                      <a:pt x="369" y="454"/>
                    </a:lnTo>
                    <a:lnTo>
                      <a:pt x="383" y="468"/>
                    </a:lnTo>
                    <a:lnTo>
                      <a:pt x="383" y="482"/>
                    </a:lnTo>
                    <a:lnTo>
                      <a:pt x="369" y="482"/>
                    </a:lnTo>
                    <a:lnTo>
                      <a:pt x="369" y="497"/>
                    </a:lnTo>
                    <a:lnTo>
                      <a:pt x="369" y="511"/>
                    </a:lnTo>
                    <a:lnTo>
                      <a:pt x="369" y="525"/>
                    </a:lnTo>
                    <a:lnTo>
                      <a:pt x="383" y="525"/>
                    </a:lnTo>
                    <a:lnTo>
                      <a:pt x="383" y="539"/>
                    </a:lnTo>
                    <a:lnTo>
                      <a:pt x="383" y="553"/>
                    </a:lnTo>
                    <a:lnTo>
                      <a:pt x="383" y="568"/>
                    </a:lnTo>
                    <a:lnTo>
                      <a:pt x="383" y="582"/>
                    </a:lnTo>
                    <a:lnTo>
                      <a:pt x="411" y="582"/>
                    </a:lnTo>
                    <a:lnTo>
                      <a:pt x="411" y="610"/>
                    </a:lnTo>
                    <a:lnTo>
                      <a:pt x="411" y="624"/>
                    </a:lnTo>
                    <a:lnTo>
                      <a:pt x="411" y="639"/>
                    </a:lnTo>
                    <a:lnTo>
                      <a:pt x="426" y="653"/>
                    </a:lnTo>
                    <a:lnTo>
                      <a:pt x="440" y="653"/>
                    </a:lnTo>
                    <a:lnTo>
                      <a:pt x="454" y="653"/>
                    </a:lnTo>
                    <a:lnTo>
                      <a:pt x="482" y="653"/>
                    </a:lnTo>
                    <a:lnTo>
                      <a:pt x="496" y="653"/>
                    </a:lnTo>
                    <a:lnTo>
                      <a:pt x="511" y="653"/>
                    </a:lnTo>
                    <a:lnTo>
                      <a:pt x="525" y="653"/>
                    </a:lnTo>
                    <a:lnTo>
                      <a:pt x="539" y="653"/>
                    </a:lnTo>
                    <a:lnTo>
                      <a:pt x="553" y="653"/>
                    </a:lnTo>
                    <a:lnTo>
                      <a:pt x="567" y="639"/>
                    </a:lnTo>
                    <a:lnTo>
                      <a:pt x="567" y="624"/>
                    </a:lnTo>
                    <a:lnTo>
                      <a:pt x="567" y="610"/>
                    </a:lnTo>
                    <a:lnTo>
                      <a:pt x="567" y="596"/>
                    </a:lnTo>
                    <a:lnTo>
                      <a:pt x="567" y="539"/>
                    </a:lnTo>
                    <a:lnTo>
                      <a:pt x="582" y="539"/>
                    </a:lnTo>
                    <a:lnTo>
                      <a:pt x="582" y="525"/>
                    </a:lnTo>
                    <a:lnTo>
                      <a:pt x="582" y="511"/>
                    </a:lnTo>
                    <a:lnTo>
                      <a:pt x="582" y="497"/>
                    </a:lnTo>
                    <a:lnTo>
                      <a:pt x="582" y="482"/>
                    </a:lnTo>
                    <a:lnTo>
                      <a:pt x="582" y="454"/>
                    </a:lnTo>
                    <a:lnTo>
                      <a:pt x="596" y="454"/>
                    </a:lnTo>
                    <a:lnTo>
                      <a:pt x="610" y="454"/>
                    </a:lnTo>
                    <a:lnTo>
                      <a:pt x="624" y="454"/>
                    </a:lnTo>
                    <a:lnTo>
                      <a:pt x="652" y="454"/>
                    </a:lnTo>
                    <a:lnTo>
                      <a:pt x="667" y="454"/>
                    </a:lnTo>
                    <a:lnTo>
                      <a:pt x="652" y="412"/>
                    </a:lnTo>
                    <a:lnTo>
                      <a:pt x="652" y="397"/>
                    </a:lnTo>
                    <a:lnTo>
                      <a:pt x="652" y="383"/>
                    </a:lnTo>
                    <a:lnTo>
                      <a:pt x="638" y="369"/>
                    </a:lnTo>
                    <a:lnTo>
                      <a:pt x="638" y="355"/>
                    </a:lnTo>
                    <a:lnTo>
                      <a:pt x="624" y="341"/>
                    </a:lnTo>
                    <a:lnTo>
                      <a:pt x="624" y="326"/>
                    </a:lnTo>
                    <a:lnTo>
                      <a:pt x="610" y="326"/>
                    </a:lnTo>
                    <a:lnTo>
                      <a:pt x="610" y="312"/>
                    </a:lnTo>
                    <a:lnTo>
                      <a:pt x="610" y="298"/>
                    </a:lnTo>
                    <a:lnTo>
                      <a:pt x="596" y="284"/>
                    </a:lnTo>
                    <a:lnTo>
                      <a:pt x="596" y="270"/>
                    </a:lnTo>
                    <a:lnTo>
                      <a:pt x="610" y="270"/>
                    </a:lnTo>
                    <a:lnTo>
                      <a:pt x="624" y="270"/>
                    </a:lnTo>
                    <a:lnTo>
                      <a:pt x="638" y="270"/>
                    </a:lnTo>
                    <a:lnTo>
                      <a:pt x="652" y="270"/>
                    </a:lnTo>
                    <a:lnTo>
                      <a:pt x="667" y="270"/>
                    </a:lnTo>
                    <a:lnTo>
                      <a:pt x="681" y="270"/>
                    </a:lnTo>
                    <a:lnTo>
                      <a:pt x="695" y="270"/>
                    </a:lnTo>
                    <a:lnTo>
                      <a:pt x="709" y="270"/>
                    </a:lnTo>
                    <a:lnTo>
                      <a:pt x="723" y="270"/>
                    </a:lnTo>
                    <a:lnTo>
                      <a:pt x="794" y="270"/>
                    </a:lnTo>
                    <a:lnTo>
                      <a:pt x="808" y="270"/>
                    </a:lnTo>
                    <a:lnTo>
                      <a:pt x="823" y="284"/>
                    </a:lnTo>
                    <a:lnTo>
                      <a:pt x="837" y="284"/>
                    </a:lnTo>
                    <a:lnTo>
                      <a:pt x="865" y="284"/>
                    </a:lnTo>
                    <a:lnTo>
                      <a:pt x="879" y="284"/>
                    </a:lnTo>
                    <a:lnTo>
                      <a:pt x="879" y="270"/>
                    </a:lnTo>
                    <a:lnTo>
                      <a:pt x="865" y="270"/>
                    </a:lnTo>
                    <a:lnTo>
                      <a:pt x="879" y="256"/>
                    </a:lnTo>
                    <a:lnTo>
                      <a:pt x="879" y="241"/>
                    </a:lnTo>
                    <a:lnTo>
                      <a:pt x="894" y="241"/>
                    </a:lnTo>
                    <a:lnTo>
                      <a:pt x="894" y="227"/>
                    </a:lnTo>
                    <a:lnTo>
                      <a:pt x="908" y="227"/>
                    </a:lnTo>
                    <a:lnTo>
                      <a:pt x="908" y="213"/>
                    </a:lnTo>
                    <a:lnTo>
                      <a:pt x="894" y="199"/>
                    </a:lnTo>
                    <a:lnTo>
                      <a:pt x="894" y="213"/>
                    </a:lnTo>
                    <a:lnTo>
                      <a:pt x="894" y="227"/>
                    </a:lnTo>
                    <a:lnTo>
                      <a:pt x="879" y="227"/>
                    </a:lnTo>
                    <a:lnTo>
                      <a:pt x="865" y="213"/>
                    </a:lnTo>
                    <a:lnTo>
                      <a:pt x="851" y="213"/>
                    </a:lnTo>
                    <a:lnTo>
                      <a:pt x="851" y="199"/>
                    </a:lnTo>
                    <a:lnTo>
                      <a:pt x="865" y="199"/>
                    </a:lnTo>
                    <a:lnTo>
                      <a:pt x="865" y="185"/>
                    </a:lnTo>
                    <a:lnTo>
                      <a:pt x="865" y="170"/>
                    </a:lnTo>
                    <a:lnTo>
                      <a:pt x="865" y="185"/>
                    </a:lnTo>
                    <a:lnTo>
                      <a:pt x="879" y="185"/>
                    </a:lnTo>
                    <a:lnTo>
                      <a:pt x="894" y="185"/>
                    </a:lnTo>
                    <a:lnTo>
                      <a:pt x="894" y="170"/>
                    </a:lnTo>
                    <a:lnTo>
                      <a:pt x="879" y="170"/>
                    </a:lnTo>
                    <a:lnTo>
                      <a:pt x="865" y="170"/>
                    </a:lnTo>
                    <a:lnTo>
                      <a:pt x="879" y="170"/>
                    </a:lnTo>
                    <a:lnTo>
                      <a:pt x="879" y="156"/>
                    </a:lnTo>
                    <a:lnTo>
                      <a:pt x="865" y="156"/>
                    </a:lnTo>
                    <a:lnTo>
                      <a:pt x="865" y="142"/>
                    </a:lnTo>
                    <a:lnTo>
                      <a:pt x="894" y="142"/>
                    </a:lnTo>
                    <a:lnTo>
                      <a:pt x="908" y="142"/>
                    </a:lnTo>
                    <a:lnTo>
                      <a:pt x="894" y="156"/>
                    </a:lnTo>
                    <a:lnTo>
                      <a:pt x="908" y="142"/>
                    </a:lnTo>
                    <a:lnTo>
                      <a:pt x="908" y="114"/>
                    </a:lnTo>
                    <a:lnTo>
                      <a:pt x="894" y="99"/>
                    </a:lnTo>
                    <a:lnTo>
                      <a:pt x="879" y="99"/>
                    </a:lnTo>
                    <a:lnTo>
                      <a:pt x="865" y="99"/>
                    </a:lnTo>
                    <a:lnTo>
                      <a:pt x="851" y="99"/>
                    </a:lnTo>
                    <a:lnTo>
                      <a:pt x="865" y="71"/>
                    </a:lnTo>
                    <a:lnTo>
                      <a:pt x="851" y="71"/>
                    </a:lnTo>
                    <a:lnTo>
                      <a:pt x="851" y="43"/>
                    </a:lnTo>
                    <a:lnTo>
                      <a:pt x="851" y="29"/>
                    </a:lnTo>
                    <a:lnTo>
                      <a:pt x="865" y="14"/>
                    </a:lnTo>
                    <a:lnTo>
                      <a:pt x="865" y="0"/>
                    </a:lnTo>
                    <a:lnTo>
                      <a:pt x="865" y="14"/>
                    </a:lnTo>
                    <a:lnTo>
                      <a:pt x="865" y="29"/>
                    </a:lnTo>
                    <a:lnTo>
                      <a:pt x="865" y="43"/>
                    </a:lnTo>
                    <a:lnTo>
                      <a:pt x="879" y="43"/>
                    </a:lnTo>
                    <a:close/>
                  </a:path>
                </a:pathLst>
              </a:custGeom>
              <a:noFill/>
              <a:ln w="0" cap="flat">
                <a:solidFill>
                  <a:srgbClr val="000000"/>
                </a:solidFill>
                <a:prstDash val="solid"/>
                <a:round/>
                <a:headEnd/>
                <a:tailEnd/>
              </a:ln>
              <a:extLst>
                <a:ext uri="{909E8E84-426E-40DD-AFC4-6F175D3DCCD1}">
                  <a14:hiddenFill xmlns="" xmlns:a14="http://schemas.microsoft.com/office/drawing/2010/main">
                    <a:solidFill>
                      <a:srgbClr val="FFFFFF"/>
                    </a:solidFill>
                  </a14:hiddenFill>
                </a:ext>
              </a:extLst>
            </p:spPr>
            <p:txBody>
              <a:bodyPr/>
              <a:lstStyle/>
              <a:p>
                <a:endParaRPr lang="ja-JP" altLang="en-US"/>
              </a:p>
            </p:txBody>
          </p:sp>
          <p:sp>
            <p:nvSpPr>
              <p:cNvPr id="9356" name="Freeform 178"/>
              <p:cNvSpPr>
                <a:spLocks noChangeAspect="1"/>
              </p:cNvSpPr>
              <p:nvPr/>
            </p:nvSpPr>
            <p:spPr bwMode="auto">
              <a:xfrm>
                <a:off x="9505" y="8351"/>
                <a:ext cx="1584" cy="2100"/>
              </a:xfrm>
              <a:custGeom>
                <a:avLst/>
                <a:gdLst>
                  <a:gd name="T0" fmla="*/ 2147483647 w 993"/>
                  <a:gd name="T1" fmla="*/ 2147483647 h 1319"/>
                  <a:gd name="T2" fmla="*/ 2147483647 w 993"/>
                  <a:gd name="T3" fmla="*/ 2147483647 h 1319"/>
                  <a:gd name="T4" fmla="*/ 2147483647 w 993"/>
                  <a:gd name="T5" fmla="*/ 2147483647 h 1319"/>
                  <a:gd name="T6" fmla="*/ 2147483647 w 993"/>
                  <a:gd name="T7" fmla="*/ 2147483647 h 1319"/>
                  <a:gd name="T8" fmla="*/ 2147483647 w 993"/>
                  <a:gd name="T9" fmla="*/ 2147483647 h 1319"/>
                  <a:gd name="T10" fmla="*/ 2147483647 w 993"/>
                  <a:gd name="T11" fmla="*/ 2147483647 h 1319"/>
                  <a:gd name="T12" fmla="*/ 2147483647 w 993"/>
                  <a:gd name="T13" fmla="*/ 2147483647 h 1319"/>
                  <a:gd name="T14" fmla="*/ 2147483647 w 993"/>
                  <a:gd name="T15" fmla="*/ 2147483647 h 1319"/>
                  <a:gd name="T16" fmla="*/ 2147483647 w 993"/>
                  <a:gd name="T17" fmla="*/ 2147483647 h 1319"/>
                  <a:gd name="T18" fmla="*/ 2147483647 w 993"/>
                  <a:gd name="T19" fmla="*/ 2147483647 h 1319"/>
                  <a:gd name="T20" fmla="*/ 2147483647 w 993"/>
                  <a:gd name="T21" fmla="*/ 2147483647 h 1319"/>
                  <a:gd name="T22" fmla="*/ 2147483647 w 993"/>
                  <a:gd name="T23" fmla="*/ 2147483647 h 1319"/>
                  <a:gd name="T24" fmla="*/ 2147483647 w 993"/>
                  <a:gd name="T25" fmla="*/ 2147483647 h 1319"/>
                  <a:gd name="T26" fmla="*/ 2147483647 w 993"/>
                  <a:gd name="T27" fmla="*/ 2147483647 h 1319"/>
                  <a:gd name="T28" fmla="*/ 2147483647 w 993"/>
                  <a:gd name="T29" fmla="*/ 2147483647 h 1319"/>
                  <a:gd name="T30" fmla="*/ 2147483647 w 993"/>
                  <a:gd name="T31" fmla="*/ 2147483647 h 1319"/>
                  <a:gd name="T32" fmla="*/ 2147483647 w 993"/>
                  <a:gd name="T33" fmla="*/ 2147483647 h 1319"/>
                  <a:gd name="T34" fmla="*/ 2147483647 w 993"/>
                  <a:gd name="T35" fmla="*/ 2147483647 h 1319"/>
                  <a:gd name="T36" fmla="*/ 2147483647 w 993"/>
                  <a:gd name="T37" fmla="*/ 2147483647 h 1319"/>
                  <a:gd name="T38" fmla="*/ 2147483647 w 993"/>
                  <a:gd name="T39" fmla="*/ 2147483647 h 1319"/>
                  <a:gd name="T40" fmla="*/ 2147483647 w 993"/>
                  <a:gd name="T41" fmla="*/ 2147483647 h 1319"/>
                  <a:gd name="T42" fmla="*/ 2147483647 w 993"/>
                  <a:gd name="T43" fmla="*/ 2147483647 h 1319"/>
                  <a:gd name="T44" fmla="*/ 2147483647 w 993"/>
                  <a:gd name="T45" fmla="*/ 2147483647 h 1319"/>
                  <a:gd name="T46" fmla="*/ 2147483647 w 993"/>
                  <a:gd name="T47" fmla="*/ 2147483647 h 1319"/>
                  <a:gd name="T48" fmla="*/ 2147483647 w 993"/>
                  <a:gd name="T49" fmla="*/ 2147483647 h 1319"/>
                  <a:gd name="T50" fmla="*/ 2147483647 w 993"/>
                  <a:gd name="T51" fmla="*/ 2147483647 h 1319"/>
                  <a:gd name="T52" fmla="*/ 2147483647 w 993"/>
                  <a:gd name="T53" fmla="*/ 2147483647 h 1319"/>
                  <a:gd name="T54" fmla="*/ 2147483647 w 993"/>
                  <a:gd name="T55" fmla="*/ 2147483647 h 1319"/>
                  <a:gd name="T56" fmla="*/ 2147483647 w 993"/>
                  <a:gd name="T57" fmla="*/ 2147483647 h 1319"/>
                  <a:gd name="T58" fmla="*/ 2147483647 w 993"/>
                  <a:gd name="T59" fmla="*/ 2147483647 h 1319"/>
                  <a:gd name="T60" fmla="*/ 2147483647 w 993"/>
                  <a:gd name="T61" fmla="*/ 2147483647 h 1319"/>
                  <a:gd name="T62" fmla="*/ 2147483647 w 993"/>
                  <a:gd name="T63" fmla="*/ 2147483647 h 1319"/>
                  <a:gd name="T64" fmla="*/ 2147483647 w 993"/>
                  <a:gd name="T65" fmla="*/ 2147483647 h 1319"/>
                  <a:gd name="T66" fmla="*/ 2147483647 w 993"/>
                  <a:gd name="T67" fmla="*/ 2147483647 h 1319"/>
                  <a:gd name="T68" fmla="*/ 2147483647 w 993"/>
                  <a:gd name="T69" fmla="*/ 2147483647 h 1319"/>
                  <a:gd name="T70" fmla="*/ 2147483647 w 993"/>
                  <a:gd name="T71" fmla="*/ 2147483647 h 1319"/>
                  <a:gd name="T72" fmla="*/ 2147483647 w 993"/>
                  <a:gd name="T73" fmla="*/ 2147483647 h 1319"/>
                  <a:gd name="T74" fmla="*/ 2147483647 w 993"/>
                  <a:gd name="T75" fmla="*/ 2147483647 h 1319"/>
                  <a:gd name="T76" fmla="*/ 2147483647 w 993"/>
                  <a:gd name="T77" fmla="*/ 2147483647 h 1319"/>
                  <a:gd name="T78" fmla="*/ 2147483647 w 993"/>
                  <a:gd name="T79" fmla="*/ 2147483647 h 1319"/>
                  <a:gd name="T80" fmla="*/ 2147483647 w 993"/>
                  <a:gd name="T81" fmla="*/ 2147483647 h 1319"/>
                  <a:gd name="T82" fmla="*/ 2147483647 w 993"/>
                  <a:gd name="T83" fmla="*/ 2147483647 h 1319"/>
                  <a:gd name="T84" fmla="*/ 2147483647 w 993"/>
                  <a:gd name="T85" fmla="*/ 2147483647 h 1319"/>
                  <a:gd name="T86" fmla="*/ 2147483647 w 993"/>
                  <a:gd name="T87" fmla="*/ 2147483647 h 1319"/>
                  <a:gd name="T88" fmla="*/ 0 w 993"/>
                  <a:gd name="T89" fmla="*/ 2147483647 h 1319"/>
                  <a:gd name="T90" fmla="*/ 2147483647 w 993"/>
                  <a:gd name="T91" fmla="*/ 2147483647 h 1319"/>
                  <a:gd name="T92" fmla="*/ 2147483647 w 993"/>
                  <a:gd name="T93" fmla="*/ 2147483647 h 1319"/>
                  <a:gd name="T94" fmla="*/ 2147483647 w 993"/>
                  <a:gd name="T95" fmla="*/ 2147483647 h 1319"/>
                  <a:gd name="T96" fmla="*/ 2147483647 w 993"/>
                  <a:gd name="T97" fmla="*/ 2147483647 h 1319"/>
                  <a:gd name="T98" fmla="*/ 2147483647 w 993"/>
                  <a:gd name="T99" fmla="*/ 2147483647 h 1319"/>
                  <a:gd name="T100" fmla="*/ 2147483647 w 993"/>
                  <a:gd name="T101" fmla="*/ 2147483647 h 1319"/>
                  <a:gd name="T102" fmla="*/ 2147483647 w 993"/>
                  <a:gd name="T103" fmla="*/ 2147483647 h 1319"/>
                  <a:gd name="T104" fmla="*/ 2147483647 w 993"/>
                  <a:gd name="T105" fmla="*/ 2147483647 h 1319"/>
                  <a:gd name="T106" fmla="*/ 2147483647 w 993"/>
                  <a:gd name="T107" fmla="*/ 2147483647 h 1319"/>
                  <a:gd name="T108" fmla="*/ 2147483647 w 993"/>
                  <a:gd name="T109" fmla="*/ 2147483647 h 1319"/>
                  <a:gd name="T110" fmla="*/ 2147483647 w 993"/>
                  <a:gd name="T111" fmla="*/ 0 h 1319"/>
                  <a:gd name="T112" fmla="*/ 2147483647 w 993"/>
                  <a:gd name="T113" fmla="*/ 2147483647 h 1319"/>
                  <a:gd name="T114" fmla="*/ 2147483647 w 993"/>
                  <a:gd name="T115" fmla="*/ 2147483647 h 1319"/>
                  <a:gd name="T116" fmla="*/ 2147483647 w 993"/>
                  <a:gd name="T117" fmla="*/ 2147483647 h 1319"/>
                  <a:gd name="T118" fmla="*/ 2147483647 w 993"/>
                  <a:gd name="T119" fmla="*/ 2147483647 h 1319"/>
                  <a:gd name="T120" fmla="*/ 2147483647 w 993"/>
                  <a:gd name="T121" fmla="*/ 2147483647 h 1319"/>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993"/>
                  <a:gd name="T184" fmla="*/ 0 h 1319"/>
                  <a:gd name="T185" fmla="*/ 993 w 993"/>
                  <a:gd name="T186" fmla="*/ 1319 h 1319"/>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993" h="1319">
                    <a:moveTo>
                      <a:pt x="979" y="113"/>
                    </a:moveTo>
                    <a:lnTo>
                      <a:pt x="979" y="141"/>
                    </a:lnTo>
                    <a:lnTo>
                      <a:pt x="965" y="156"/>
                    </a:lnTo>
                    <a:lnTo>
                      <a:pt x="965" y="170"/>
                    </a:lnTo>
                    <a:lnTo>
                      <a:pt x="965" y="184"/>
                    </a:lnTo>
                    <a:lnTo>
                      <a:pt x="950" y="198"/>
                    </a:lnTo>
                    <a:lnTo>
                      <a:pt x="950" y="212"/>
                    </a:lnTo>
                    <a:lnTo>
                      <a:pt x="922" y="283"/>
                    </a:lnTo>
                    <a:lnTo>
                      <a:pt x="922" y="326"/>
                    </a:lnTo>
                    <a:lnTo>
                      <a:pt x="908" y="368"/>
                    </a:lnTo>
                    <a:lnTo>
                      <a:pt x="908" y="382"/>
                    </a:lnTo>
                    <a:lnTo>
                      <a:pt x="894" y="382"/>
                    </a:lnTo>
                    <a:lnTo>
                      <a:pt x="894" y="397"/>
                    </a:lnTo>
                    <a:lnTo>
                      <a:pt x="894" y="425"/>
                    </a:lnTo>
                    <a:lnTo>
                      <a:pt x="880" y="425"/>
                    </a:lnTo>
                    <a:lnTo>
                      <a:pt x="880" y="439"/>
                    </a:lnTo>
                    <a:lnTo>
                      <a:pt x="880" y="453"/>
                    </a:lnTo>
                    <a:lnTo>
                      <a:pt x="880" y="468"/>
                    </a:lnTo>
                    <a:lnTo>
                      <a:pt x="865" y="496"/>
                    </a:lnTo>
                    <a:lnTo>
                      <a:pt x="865" y="510"/>
                    </a:lnTo>
                    <a:lnTo>
                      <a:pt x="865" y="524"/>
                    </a:lnTo>
                    <a:lnTo>
                      <a:pt x="851" y="539"/>
                    </a:lnTo>
                    <a:lnTo>
                      <a:pt x="851" y="553"/>
                    </a:lnTo>
                    <a:lnTo>
                      <a:pt x="851" y="567"/>
                    </a:lnTo>
                    <a:lnTo>
                      <a:pt x="851" y="581"/>
                    </a:lnTo>
                    <a:lnTo>
                      <a:pt x="837" y="595"/>
                    </a:lnTo>
                    <a:lnTo>
                      <a:pt x="837" y="609"/>
                    </a:lnTo>
                    <a:lnTo>
                      <a:pt x="837" y="624"/>
                    </a:lnTo>
                    <a:lnTo>
                      <a:pt x="837" y="638"/>
                    </a:lnTo>
                    <a:lnTo>
                      <a:pt x="823" y="638"/>
                    </a:lnTo>
                    <a:lnTo>
                      <a:pt x="823" y="652"/>
                    </a:lnTo>
                    <a:lnTo>
                      <a:pt x="823" y="695"/>
                    </a:lnTo>
                    <a:lnTo>
                      <a:pt x="809" y="709"/>
                    </a:lnTo>
                    <a:lnTo>
                      <a:pt x="809" y="723"/>
                    </a:lnTo>
                    <a:lnTo>
                      <a:pt x="794" y="751"/>
                    </a:lnTo>
                    <a:lnTo>
                      <a:pt x="794" y="794"/>
                    </a:lnTo>
                    <a:lnTo>
                      <a:pt x="780" y="794"/>
                    </a:lnTo>
                    <a:lnTo>
                      <a:pt x="780" y="808"/>
                    </a:lnTo>
                    <a:lnTo>
                      <a:pt x="780" y="822"/>
                    </a:lnTo>
                    <a:lnTo>
                      <a:pt x="780" y="836"/>
                    </a:lnTo>
                    <a:lnTo>
                      <a:pt x="766" y="851"/>
                    </a:lnTo>
                    <a:lnTo>
                      <a:pt x="766" y="865"/>
                    </a:lnTo>
                    <a:lnTo>
                      <a:pt x="766" y="879"/>
                    </a:lnTo>
                    <a:lnTo>
                      <a:pt x="766" y="893"/>
                    </a:lnTo>
                    <a:lnTo>
                      <a:pt x="752" y="907"/>
                    </a:lnTo>
                    <a:lnTo>
                      <a:pt x="752" y="922"/>
                    </a:lnTo>
                    <a:lnTo>
                      <a:pt x="752" y="936"/>
                    </a:lnTo>
                    <a:lnTo>
                      <a:pt x="752" y="950"/>
                    </a:lnTo>
                    <a:lnTo>
                      <a:pt x="738" y="950"/>
                    </a:lnTo>
                    <a:lnTo>
                      <a:pt x="738" y="964"/>
                    </a:lnTo>
                    <a:lnTo>
                      <a:pt x="738" y="978"/>
                    </a:lnTo>
                    <a:lnTo>
                      <a:pt x="738" y="992"/>
                    </a:lnTo>
                    <a:lnTo>
                      <a:pt x="738" y="1007"/>
                    </a:lnTo>
                    <a:lnTo>
                      <a:pt x="724" y="1007"/>
                    </a:lnTo>
                    <a:lnTo>
                      <a:pt x="724" y="1021"/>
                    </a:lnTo>
                    <a:lnTo>
                      <a:pt x="724" y="1035"/>
                    </a:lnTo>
                    <a:lnTo>
                      <a:pt x="724" y="1049"/>
                    </a:lnTo>
                    <a:lnTo>
                      <a:pt x="724" y="1063"/>
                    </a:lnTo>
                    <a:lnTo>
                      <a:pt x="709" y="1063"/>
                    </a:lnTo>
                    <a:lnTo>
                      <a:pt x="709" y="1078"/>
                    </a:lnTo>
                    <a:lnTo>
                      <a:pt x="709" y="1092"/>
                    </a:lnTo>
                    <a:lnTo>
                      <a:pt x="695" y="1106"/>
                    </a:lnTo>
                    <a:lnTo>
                      <a:pt x="695" y="1120"/>
                    </a:lnTo>
                    <a:lnTo>
                      <a:pt x="695" y="1134"/>
                    </a:lnTo>
                    <a:lnTo>
                      <a:pt x="695" y="1148"/>
                    </a:lnTo>
                    <a:lnTo>
                      <a:pt x="681" y="1148"/>
                    </a:lnTo>
                    <a:lnTo>
                      <a:pt x="681" y="1163"/>
                    </a:lnTo>
                    <a:lnTo>
                      <a:pt x="667" y="1177"/>
                    </a:lnTo>
                    <a:lnTo>
                      <a:pt x="667" y="1191"/>
                    </a:lnTo>
                    <a:lnTo>
                      <a:pt x="653" y="1191"/>
                    </a:lnTo>
                    <a:lnTo>
                      <a:pt x="653" y="1205"/>
                    </a:lnTo>
                    <a:lnTo>
                      <a:pt x="638" y="1205"/>
                    </a:lnTo>
                    <a:lnTo>
                      <a:pt x="638" y="1219"/>
                    </a:lnTo>
                    <a:lnTo>
                      <a:pt x="624" y="1219"/>
                    </a:lnTo>
                    <a:lnTo>
                      <a:pt x="624" y="1234"/>
                    </a:lnTo>
                    <a:lnTo>
                      <a:pt x="610" y="1248"/>
                    </a:lnTo>
                    <a:lnTo>
                      <a:pt x="610" y="1262"/>
                    </a:lnTo>
                    <a:lnTo>
                      <a:pt x="596" y="1262"/>
                    </a:lnTo>
                    <a:lnTo>
                      <a:pt x="596" y="1276"/>
                    </a:lnTo>
                    <a:lnTo>
                      <a:pt x="582" y="1276"/>
                    </a:lnTo>
                    <a:lnTo>
                      <a:pt x="568" y="1290"/>
                    </a:lnTo>
                    <a:lnTo>
                      <a:pt x="553" y="1290"/>
                    </a:lnTo>
                    <a:lnTo>
                      <a:pt x="553" y="1304"/>
                    </a:lnTo>
                    <a:lnTo>
                      <a:pt x="539" y="1304"/>
                    </a:lnTo>
                    <a:lnTo>
                      <a:pt x="525" y="1304"/>
                    </a:lnTo>
                    <a:lnTo>
                      <a:pt x="525" y="1319"/>
                    </a:lnTo>
                    <a:lnTo>
                      <a:pt x="511" y="1319"/>
                    </a:lnTo>
                    <a:lnTo>
                      <a:pt x="497" y="1319"/>
                    </a:lnTo>
                    <a:lnTo>
                      <a:pt x="482" y="1319"/>
                    </a:lnTo>
                    <a:lnTo>
                      <a:pt x="468" y="1319"/>
                    </a:lnTo>
                    <a:lnTo>
                      <a:pt x="454" y="1319"/>
                    </a:lnTo>
                    <a:lnTo>
                      <a:pt x="440" y="1319"/>
                    </a:lnTo>
                    <a:lnTo>
                      <a:pt x="426" y="1319"/>
                    </a:lnTo>
                    <a:lnTo>
                      <a:pt x="412" y="1319"/>
                    </a:lnTo>
                    <a:lnTo>
                      <a:pt x="397" y="1319"/>
                    </a:lnTo>
                    <a:lnTo>
                      <a:pt x="341" y="1304"/>
                    </a:lnTo>
                    <a:lnTo>
                      <a:pt x="270" y="1276"/>
                    </a:lnTo>
                    <a:lnTo>
                      <a:pt x="256" y="1276"/>
                    </a:lnTo>
                    <a:lnTo>
                      <a:pt x="241" y="1262"/>
                    </a:lnTo>
                    <a:lnTo>
                      <a:pt x="227" y="1262"/>
                    </a:lnTo>
                    <a:lnTo>
                      <a:pt x="213" y="1262"/>
                    </a:lnTo>
                    <a:lnTo>
                      <a:pt x="199" y="1248"/>
                    </a:lnTo>
                    <a:lnTo>
                      <a:pt x="185" y="1248"/>
                    </a:lnTo>
                    <a:lnTo>
                      <a:pt x="170" y="1234"/>
                    </a:lnTo>
                    <a:lnTo>
                      <a:pt x="156" y="1234"/>
                    </a:lnTo>
                    <a:lnTo>
                      <a:pt x="142" y="1234"/>
                    </a:lnTo>
                    <a:lnTo>
                      <a:pt x="128" y="1234"/>
                    </a:lnTo>
                    <a:lnTo>
                      <a:pt x="128" y="1219"/>
                    </a:lnTo>
                    <a:lnTo>
                      <a:pt x="114" y="1219"/>
                    </a:lnTo>
                    <a:lnTo>
                      <a:pt x="100" y="1219"/>
                    </a:lnTo>
                    <a:lnTo>
                      <a:pt x="85" y="1219"/>
                    </a:lnTo>
                    <a:lnTo>
                      <a:pt x="85" y="1205"/>
                    </a:lnTo>
                    <a:lnTo>
                      <a:pt x="71" y="1205"/>
                    </a:lnTo>
                    <a:lnTo>
                      <a:pt x="57" y="1205"/>
                    </a:lnTo>
                    <a:lnTo>
                      <a:pt x="43" y="1205"/>
                    </a:lnTo>
                    <a:lnTo>
                      <a:pt x="29" y="1191"/>
                    </a:lnTo>
                    <a:lnTo>
                      <a:pt x="14" y="1191"/>
                    </a:lnTo>
                    <a:lnTo>
                      <a:pt x="0" y="1191"/>
                    </a:lnTo>
                    <a:lnTo>
                      <a:pt x="0" y="1177"/>
                    </a:lnTo>
                    <a:lnTo>
                      <a:pt x="14" y="1148"/>
                    </a:lnTo>
                    <a:lnTo>
                      <a:pt x="14" y="1134"/>
                    </a:lnTo>
                    <a:lnTo>
                      <a:pt x="29" y="1092"/>
                    </a:lnTo>
                    <a:lnTo>
                      <a:pt x="43" y="1035"/>
                    </a:lnTo>
                    <a:lnTo>
                      <a:pt x="57" y="1021"/>
                    </a:lnTo>
                    <a:lnTo>
                      <a:pt x="57" y="1007"/>
                    </a:lnTo>
                    <a:lnTo>
                      <a:pt x="57" y="992"/>
                    </a:lnTo>
                    <a:lnTo>
                      <a:pt x="57" y="978"/>
                    </a:lnTo>
                    <a:lnTo>
                      <a:pt x="71" y="964"/>
                    </a:lnTo>
                    <a:lnTo>
                      <a:pt x="85" y="964"/>
                    </a:lnTo>
                    <a:lnTo>
                      <a:pt x="114" y="964"/>
                    </a:lnTo>
                    <a:lnTo>
                      <a:pt x="128" y="964"/>
                    </a:lnTo>
                    <a:lnTo>
                      <a:pt x="128" y="922"/>
                    </a:lnTo>
                    <a:lnTo>
                      <a:pt x="128" y="907"/>
                    </a:lnTo>
                    <a:lnTo>
                      <a:pt x="156" y="780"/>
                    </a:lnTo>
                    <a:lnTo>
                      <a:pt x="156" y="765"/>
                    </a:lnTo>
                    <a:lnTo>
                      <a:pt x="156" y="751"/>
                    </a:lnTo>
                    <a:lnTo>
                      <a:pt x="156" y="737"/>
                    </a:lnTo>
                    <a:lnTo>
                      <a:pt x="170" y="709"/>
                    </a:lnTo>
                    <a:lnTo>
                      <a:pt x="170" y="680"/>
                    </a:lnTo>
                    <a:lnTo>
                      <a:pt x="170" y="638"/>
                    </a:lnTo>
                    <a:lnTo>
                      <a:pt x="170" y="581"/>
                    </a:lnTo>
                    <a:lnTo>
                      <a:pt x="170" y="539"/>
                    </a:lnTo>
                    <a:lnTo>
                      <a:pt x="185" y="496"/>
                    </a:lnTo>
                    <a:lnTo>
                      <a:pt x="185" y="468"/>
                    </a:lnTo>
                    <a:lnTo>
                      <a:pt x="185" y="425"/>
                    </a:lnTo>
                    <a:lnTo>
                      <a:pt x="185" y="411"/>
                    </a:lnTo>
                    <a:lnTo>
                      <a:pt x="185" y="397"/>
                    </a:lnTo>
                    <a:lnTo>
                      <a:pt x="241" y="397"/>
                    </a:lnTo>
                    <a:lnTo>
                      <a:pt x="284" y="397"/>
                    </a:lnTo>
                    <a:lnTo>
                      <a:pt x="298" y="397"/>
                    </a:lnTo>
                    <a:lnTo>
                      <a:pt x="326" y="397"/>
                    </a:lnTo>
                    <a:lnTo>
                      <a:pt x="341" y="397"/>
                    </a:lnTo>
                    <a:lnTo>
                      <a:pt x="383" y="411"/>
                    </a:lnTo>
                    <a:lnTo>
                      <a:pt x="397" y="411"/>
                    </a:lnTo>
                    <a:lnTo>
                      <a:pt x="412" y="411"/>
                    </a:lnTo>
                    <a:lnTo>
                      <a:pt x="426" y="411"/>
                    </a:lnTo>
                    <a:lnTo>
                      <a:pt x="440" y="411"/>
                    </a:lnTo>
                    <a:lnTo>
                      <a:pt x="440" y="425"/>
                    </a:lnTo>
                    <a:lnTo>
                      <a:pt x="454" y="425"/>
                    </a:lnTo>
                    <a:lnTo>
                      <a:pt x="468" y="425"/>
                    </a:lnTo>
                    <a:lnTo>
                      <a:pt x="482" y="382"/>
                    </a:lnTo>
                    <a:lnTo>
                      <a:pt x="497" y="283"/>
                    </a:lnTo>
                    <a:lnTo>
                      <a:pt x="511" y="198"/>
                    </a:lnTo>
                    <a:lnTo>
                      <a:pt x="511" y="184"/>
                    </a:lnTo>
                    <a:lnTo>
                      <a:pt x="525" y="113"/>
                    </a:lnTo>
                    <a:lnTo>
                      <a:pt x="525" y="56"/>
                    </a:lnTo>
                    <a:lnTo>
                      <a:pt x="539" y="0"/>
                    </a:lnTo>
                    <a:lnTo>
                      <a:pt x="568" y="0"/>
                    </a:lnTo>
                    <a:lnTo>
                      <a:pt x="596" y="0"/>
                    </a:lnTo>
                    <a:lnTo>
                      <a:pt x="681" y="14"/>
                    </a:lnTo>
                    <a:lnTo>
                      <a:pt x="738" y="28"/>
                    </a:lnTo>
                    <a:lnTo>
                      <a:pt x="780" y="42"/>
                    </a:lnTo>
                    <a:lnTo>
                      <a:pt x="794" y="42"/>
                    </a:lnTo>
                    <a:lnTo>
                      <a:pt x="809" y="42"/>
                    </a:lnTo>
                    <a:lnTo>
                      <a:pt x="851" y="42"/>
                    </a:lnTo>
                    <a:lnTo>
                      <a:pt x="865" y="42"/>
                    </a:lnTo>
                    <a:lnTo>
                      <a:pt x="865" y="56"/>
                    </a:lnTo>
                    <a:lnTo>
                      <a:pt x="880" y="56"/>
                    </a:lnTo>
                    <a:lnTo>
                      <a:pt x="922" y="56"/>
                    </a:lnTo>
                    <a:lnTo>
                      <a:pt x="979" y="56"/>
                    </a:lnTo>
                    <a:lnTo>
                      <a:pt x="993" y="56"/>
                    </a:lnTo>
                    <a:lnTo>
                      <a:pt x="979" y="70"/>
                    </a:lnTo>
                    <a:lnTo>
                      <a:pt x="993" y="70"/>
                    </a:lnTo>
                    <a:lnTo>
                      <a:pt x="979" y="85"/>
                    </a:lnTo>
                    <a:lnTo>
                      <a:pt x="979" y="99"/>
                    </a:lnTo>
                    <a:lnTo>
                      <a:pt x="979" y="113"/>
                    </a:lnTo>
                    <a:close/>
                  </a:path>
                </a:pathLst>
              </a:custGeom>
              <a:noFill/>
              <a:ln w="0" cap="flat">
                <a:solidFill>
                  <a:srgbClr val="000000"/>
                </a:solidFill>
                <a:prstDash val="solid"/>
                <a:round/>
                <a:headEnd/>
                <a:tailEnd/>
              </a:ln>
              <a:extLst>
                <a:ext uri="{909E8E84-426E-40DD-AFC4-6F175D3DCCD1}">
                  <a14:hiddenFill xmlns="" xmlns:a14="http://schemas.microsoft.com/office/drawing/2010/main">
                    <a:solidFill>
                      <a:srgbClr val="FFFFFF"/>
                    </a:solidFill>
                  </a14:hiddenFill>
                </a:ext>
              </a:extLst>
            </p:spPr>
            <p:txBody>
              <a:bodyPr/>
              <a:lstStyle/>
              <a:p>
                <a:endParaRPr lang="ja-JP" altLang="en-US"/>
              </a:p>
            </p:txBody>
          </p:sp>
          <p:sp>
            <p:nvSpPr>
              <p:cNvPr id="9357" name="Freeform 179"/>
              <p:cNvSpPr>
                <a:spLocks noChangeAspect="1"/>
              </p:cNvSpPr>
              <p:nvPr/>
            </p:nvSpPr>
            <p:spPr bwMode="auto">
              <a:xfrm>
                <a:off x="9913" y="4285"/>
                <a:ext cx="1606" cy="2982"/>
              </a:xfrm>
              <a:custGeom>
                <a:avLst/>
                <a:gdLst>
                  <a:gd name="T0" fmla="*/ 2147483647 w 1006"/>
                  <a:gd name="T1" fmla="*/ 2147483647 h 1873"/>
                  <a:gd name="T2" fmla="*/ 2147483647 w 1006"/>
                  <a:gd name="T3" fmla="*/ 2147483647 h 1873"/>
                  <a:gd name="T4" fmla="*/ 2147483647 w 1006"/>
                  <a:gd name="T5" fmla="*/ 2147483647 h 1873"/>
                  <a:gd name="T6" fmla="*/ 2147483647 w 1006"/>
                  <a:gd name="T7" fmla="*/ 2147483647 h 1873"/>
                  <a:gd name="T8" fmla="*/ 2147483647 w 1006"/>
                  <a:gd name="T9" fmla="*/ 2147483647 h 1873"/>
                  <a:gd name="T10" fmla="*/ 2147483647 w 1006"/>
                  <a:gd name="T11" fmla="*/ 2147483647 h 1873"/>
                  <a:gd name="T12" fmla="*/ 2147483647 w 1006"/>
                  <a:gd name="T13" fmla="*/ 2147483647 h 1873"/>
                  <a:gd name="T14" fmla="*/ 2147483647 w 1006"/>
                  <a:gd name="T15" fmla="*/ 2147483647 h 1873"/>
                  <a:gd name="T16" fmla="*/ 2147483647 w 1006"/>
                  <a:gd name="T17" fmla="*/ 2147483647 h 1873"/>
                  <a:gd name="T18" fmla="*/ 2147483647 w 1006"/>
                  <a:gd name="T19" fmla="*/ 2147483647 h 1873"/>
                  <a:gd name="T20" fmla="*/ 2147483647 w 1006"/>
                  <a:gd name="T21" fmla="*/ 2147483647 h 1873"/>
                  <a:gd name="T22" fmla="*/ 2147483647 w 1006"/>
                  <a:gd name="T23" fmla="*/ 2147483647 h 1873"/>
                  <a:gd name="T24" fmla="*/ 2147483647 w 1006"/>
                  <a:gd name="T25" fmla="*/ 2147483647 h 1873"/>
                  <a:gd name="T26" fmla="*/ 2147483647 w 1006"/>
                  <a:gd name="T27" fmla="*/ 2147483647 h 1873"/>
                  <a:gd name="T28" fmla="*/ 2147483647 w 1006"/>
                  <a:gd name="T29" fmla="*/ 2147483647 h 1873"/>
                  <a:gd name="T30" fmla="*/ 2147483647 w 1006"/>
                  <a:gd name="T31" fmla="*/ 2147483647 h 1873"/>
                  <a:gd name="T32" fmla="*/ 2147483647 w 1006"/>
                  <a:gd name="T33" fmla="*/ 2147483647 h 1873"/>
                  <a:gd name="T34" fmla="*/ 2147483647 w 1006"/>
                  <a:gd name="T35" fmla="*/ 2147483647 h 1873"/>
                  <a:gd name="T36" fmla="*/ 2147483647 w 1006"/>
                  <a:gd name="T37" fmla="*/ 2147483647 h 1873"/>
                  <a:gd name="T38" fmla="*/ 2147483647 w 1006"/>
                  <a:gd name="T39" fmla="*/ 2147483647 h 1873"/>
                  <a:gd name="T40" fmla="*/ 2147483647 w 1006"/>
                  <a:gd name="T41" fmla="*/ 2147483647 h 1873"/>
                  <a:gd name="T42" fmla="*/ 2147483647 w 1006"/>
                  <a:gd name="T43" fmla="*/ 2147483647 h 1873"/>
                  <a:gd name="T44" fmla="*/ 2147483647 w 1006"/>
                  <a:gd name="T45" fmla="*/ 2147483647 h 1873"/>
                  <a:gd name="T46" fmla="*/ 2147483647 w 1006"/>
                  <a:gd name="T47" fmla="*/ 2147483647 h 1873"/>
                  <a:gd name="T48" fmla="*/ 2147483647 w 1006"/>
                  <a:gd name="T49" fmla="*/ 2147483647 h 1873"/>
                  <a:gd name="T50" fmla="*/ 2147483647 w 1006"/>
                  <a:gd name="T51" fmla="*/ 2147483647 h 1873"/>
                  <a:gd name="T52" fmla="*/ 2147483647 w 1006"/>
                  <a:gd name="T53" fmla="*/ 2147483647 h 1873"/>
                  <a:gd name="T54" fmla="*/ 2147483647 w 1006"/>
                  <a:gd name="T55" fmla="*/ 2147483647 h 1873"/>
                  <a:gd name="T56" fmla="*/ 2147483647 w 1006"/>
                  <a:gd name="T57" fmla="*/ 2147483647 h 1873"/>
                  <a:gd name="T58" fmla="*/ 2147483647 w 1006"/>
                  <a:gd name="T59" fmla="*/ 2147483647 h 1873"/>
                  <a:gd name="T60" fmla="*/ 2147483647 w 1006"/>
                  <a:gd name="T61" fmla="*/ 2147483647 h 1873"/>
                  <a:gd name="T62" fmla="*/ 2147483647 w 1006"/>
                  <a:gd name="T63" fmla="*/ 2147483647 h 1873"/>
                  <a:gd name="T64" fmla="*/ 2147483647 w 1006"/>
                  <a:gd name="T65" fmla="*/ 2147483647 h 1873"/>
                  <a:gd name="T66" fmla="*/ 2147483647 w 1006"/>
                  <a:gd name="T67" fmla="*/ 2147483647 h 1873"/>
                  <a:gd name="T68" fmla="*/ 2147483647 w 1006"/>
                  <a:gd name="T69" fmla="*/ 2147483647 h 1873"/>
                  <a:gd name="T70" fmla="*/ 2147483647 w 1006"/>
                  <a:gd name="T71" fmla="*/ 2147483647 h 1873"/>
                  <a:gd name="T72" fmla="*/ 2147483647 w 1006"/>
                  <a:gd name="T73" fmla="*/ 2147483647 h 1873"/>
                  <a:gd name="T74" fmla="*/ 2147483647 w 1006"/>
                  <a:gd name="T75" fmla="*/ 2147483647 h 1873"/>
                  <a:gd name="T76" fmla="*/ 2147483647 w 1006"/>
                  <a:gd name="T77" fmla="*/ 2147483647 h 1873"/>
                  <a:gd name="T78" fmla="*/ 2147483647 w 1006"/>
                  <a:gd name="T79" fmla="*/ 2147483647 h 1873"/>
                  <a:gd name="T80" fmla="*/ 2147483647 w 1006"/>
                  <a:gd name="T81" fmla="*/ 2147483647 h 1873"/>
                  <a:gd name="T82" fmla="*/ 2147483647 w 1006"/>
                  <a:gd name="T83" fmla="*/ 2147483647 h 1873"/>
                  <a:gd name="T84" fmla="*/ 2147483647 w 1006"/>
                  <a:gd name="T85" fmla="*/ 2147483647 h 1873"/>
                  <a:gd name="T86" fmla="*/ 2147483647 w 1006"/>
                  <a:gd name="T87" fmla="*/ 2147483647 h 1873"/>
                  <a:gd name="T88" fmla="*/ 2147483647 w 1006"/>
                  <a:gd name="T89" fmla="*/ 2147483647 h 1873"/>
                  <a:gd name="T90" fmla="*/ 2147483647 w 1006"/>
                  <a:gd name="T91" fmla="*/ 2147483647 h 1873"/>
                  <a:gd name="T92" fmla="*/ 2147483647 w 1006"/>
                  <a:gd name="T93" fmla="*/ 2147483647 h 1873"/>
                  <a:gd name="T94" fmla="*/ 2147483647 w 1006"/>
                  <a:gd name="T95" fmla="*/ 2147483647 h 1873"/>
                  <a:gd name="T96" fmla="*/ 2147483647 w 1006"/>
                  <a:gd name="T97" fmla="*/ 2147483647 h 1873"/>
                  <a:gd name="T98" fmla="*/ 2147483647 w 1006"/>
                  <a:gd name="T99" fmla="*/ 2147483647 h 1873"/>
                  <a:gd name="T100" fmla="*/ 2147483647 w 1006"/>
                  <a:gd name="T101" fmla="*/ 2147483647 h 1873"/>
                  <a:gd name="T102" fmla="*/ 2147483647 w 1006"/>
                  <a:gd name="T103" fmla="*/ 2147483647 h 1873"/>
                  <a:gd name="T104" fmla="*/ 2147483647 w 1006"/>
                  <a:gd name="T105" fmla="*/ 2147483647 h 1873"/>
                  <a:gd name="T106" fmla="*/ 2147483647 w 1006"/>
                  <a:gd name="T107" fmla="*/ 0 h 1873"/>
                  <a:gd name="T108" fmla="*/ 2147483647 w 1006"/>
                  <a:gd name="T109" fmla="*/ 2147483647 h 1873"/>
                  <a:gd name="T110" fmla="*/ 2147483647 w 1006"/>
                  <a:gd name="T111" fmla="*/ 2147483647 h 1873"/>
                  <a:gd name="T112" fmla="*/ 2147483647 w 1006"/>
                  <a:gd name="T113" fmla="*/ 2147483647 h 1873"/>
                  <a:gd name="T114" fmla="*/ 2147483647 w 1006"/>
                  <a:gd name="T115" fmla="*/ 2147483647 h 1873"/>
                  <a:gd name="T116" fmla="*/ 2147483647 w 1006"/>
                  <a:gd name="T117" fmla="*/ 2147483647 h 1873"/>
                  <a:gd name="T118" fmla="*/ 2147483647 w 1006"/>
                  <a:gd name="T119" fmla="*/ 2147483647 h 1873"/>
                  <a:gd name="T120" fmla="*/ 2147483647 w 1006"/>
                  <a:gd name="T121" fmla="*/ 2147483647 h 187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006"/>
                  <a:gd name="T184" fmla="*/ 0 h 1873"/>
                  <a:gd name="T185" fmla="*/ 1006 w 1006"/>
                  <a:gd name="T186" fmla="*/ 1873 h 187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006" h="1873">
                    <a:moveTo>
                      <a:pt x="723" y="553"/>
                    </a:moveTo>
                    <a:lnTo>
                      <a:pt x="723" y="568"/>
                    </a:lnTo>
                    <a:lnTo>
                      <a:pt x="737" y="582"/>
                    </a:lnTo>
                    <a:lnTo>
                      <a:pt x="751" y="596"/>
                    </a:lnTo>
                    <a:lnTo>
                      <a:pt x="765" y="610"/>
                    </a:lnTo>
                    <a:lnTo>
                      <a:pt x="765" y="624"/>
                    </a:lnTo>
                    <a:lnTo>
                      <a:pt x="780" y="639"/>
                    </a:lnTo>
                    <a:lnTo>
                      <a:pt x="780" y="653"/>
                    </a:lnTo>
                    <a:lnTo>
                      <a:pt x="794" y="653"/>
                    </a:lnTo>
                    <a:lnTo>
                      <a:pt x="794" y="667"/>
                    </a:lnTo>
                    <a:lnTo>
                      <a:pt x="808" y="681"/>
                    </a:lnTo>
                    <a:lnTo>
                      <a:pt x="808" y="695"/>
                    </a:lnTo>
                    <a:lnTo>
                      <a:pt x="822" y="695"/>
                    </a:lnTo>
                    <a:lnTo>
                      <a:pt x="822" y="710"/>
                    </a:lnTo>
                    <a:lnTo>
                      <a:pt x="836" y="724"/>
                    </a:lnTo>
                    <a:lnTo>
                      <a:pt x="850" y="752"/>
                    </a:lnTo>
                    <a:lnTo>
                      <a:pt x="865" y="752"/>
                    </a:lnTo>
                    <a:lnTo>
                      <a:pt x="865" y="780"/>
                    </a:lnTo>
                    <a:lnTo>
                      <a:pt x="893" y="809"/>
                    </a:lnTo>
                    <a:lnTo>
                      <a:pt x="907" y="823"/>
                    </a:lnTo>
                    <a:lnTo>
                      <a:pt x="907" y="837"/>
                    </a:lnTo>
                    <a:lnTo>
                      <a:pt x="921" y="851"/>
                    </a:lnTo>
                    <a:lnTo>
                      <a:pt x="936" y="866"/>
                    </a:lnTo>
                    <a:lnTo>
                      <a:pt x="950" y="880"/>
                    </a:lnTo>
                    <a:lnTo>
                      <a:pt x="950" y="894"/>
                    </a:lnTo>
                    <a:lnTo>
                      <a:pt x="964" y="894"/>
                    </a:lnTo>
                    <a:lnTo>
                      <a:pt x="964" y="908"/>
                    </a:lnTo>
                    <a:lnTo>
                      <a:pt x="978" y="922"/>
                    </a:lnTo>
                    <a:lnTo>
                      <a:pt x="992" y="936"/>
                    </a:lnTo>
                    <a:lnTo>
                      <a:pt x="992" y="951"/>
                    </a:lnTo>
                    <a:lnTo>
                      <a:pt x="1006" y="965"/>
                    </a:lnTo>
                    <a:lnTo>
                      <a:pt x="1006" y="979"/>
                    </a:lnTo>
                    <a:lnTo>
                      <a:pt x="1006" y="993"/>
                    </a:lnTo>
                    <a:lnTo>
                      <a:pt x="992" y="1007"/>
                    </a:lnTo>
                    <a:lnTo>
                      <a:pt x="978" y="1022"/>
                    </a:lnTo>
                    <a:lnTo>
                      <a:pt x="964" y="1036"/>
                    </a:lnTo>
                    <a:lnTo>
                      <a:pt x="936" y="1064"/>
                    </a:lnTo>
                    <a:lnTo>
                      <a:pt x="921" y="1078"/>
                    </a:lnTo>
                    <a:lnTo>
                      <a:pt x="907" y="1093"/>
                    </a:lnTo>
                    <a:lnTo>
                      <a:pt x="907" y="1107"/>
                    </a:lnTo>
                    <a:lnTo>
                      <a:pt x="893" y="1107"/>
                    </a:lnTo>
                    <a:lnTo>
                      <a:pt x="865" y="1107"/>
                    </a:lnTo>
                    <a:lnTo>
                      <a:pt x="850" y="1107"/>
                    </a:lnTo>
                    <a:lnTo>
                      <a:pt x="836" y="1107"/>
                    </a:lnTo>
                    <a:lnTo>
                      <a:pt x="836" y="1121"/>
                    </a:lnTo>
                    <a:lnTo>
                      <a:pt x="850" y="1121"/>
                    </a:lnTo>
                    <a:lnTo>
                      <a:pt x="850" y="1135"/>
                    </a:lnTo>
                    <a:lnTo>
                      <a:pt x="850" y="1149"/>
                    </a:lnTo>
                    <a:lnTo>
                      <a:pt x="850" y="1163"/>
                    </a:lnTo>
                    <a:lnTo>
                      <a:pt x="850" y="1178"/>
                    </a:lnTo>
                    <a:lnTo>
                      <a:pt x="850" y="1192"/>
                    </a:lnTo>
                    <a:lnTo>
                      <a:pt x="850" y="1206"/>
                    </a:lnTo>
                    <a:lnTo>
                      <a:pt x="850" y="1220"/>
                    </a:lnTo>
                    <a:lnTo>
                      <a:pt x="865" y="1220"/>
                    </a:lnTo>
                    <a:lnTo>
                      <a:pt x="865" y="1234"/>
                    </a:lnTo>
                    <a:lnTo>
                      <a:pt x="865" y="1249"/>
                    </a:lnTo>
                    <a:lnTo>
                      <a:pt x="865" y="1263"/>
                    </a:lnTo>
                    <a:lnTo>
                      <a:pt x="865" y="1277"/>
                    </a:lnTo>
                    <a:lnTo>
                      <a:pt x="850" y="1291"/>
                    </a:lnTo>
                    <a:lnTo>
                      <a:pt x="850" y="1305"/>
                    </a:lnTo>
                    <a:lnTo>
                      <a:pt x="865" y="1319"/>
                    </a:lnTo>
                    <a:lnTo>
                      <a:pt x="865" y="1334"/>
                    </a:lnTo>
                    <a:lnTo>
                      <a:pt x="865" y="1348"/>
                    </a:lnTo>
                    <a:lnTo>
                      <a:pt x="879" y="1348"/>
                    </a:lnTo>
                    <a:lnTo>
                      <a:pt x="879" y="1362"/>
                    </a:lnTo>
                    <a:lnTo>
                      <a:pt x="879" y="1376"/>
                    </a:lnTo>
                    <a:lnTo>
                      <a:pt x="879" y="1390"/>
                    </a:lnTo>
                    <a:lnTo>
                      <a:pt x="865" y="1405"/>
                    </a:lnTo>
                    <a:lnTo>
                      <a:pt x="865" y="1433"/>
                    </a:lnTo>
                    <a:lnTo>
                      <a:pt x="865" y="1447"/>
                    </a:lnTo>
                    <a:lnTo>
                      <a:pt x="865" y="1461"/>
                    </a:lnTo>
                    <a:lnTo>
                      <a:pt x="865" y="1475"/>
                    </a:lnTo>
                    <a:lnTo>
                      <a:pt x="865" y="1490"/>
                    </a:lnTo>
                    <a:lnTo>
                      <a:pt x="850" y="1504"/>
                    </a:lnTo>
                    <a:lnTo>
                      <a:pt x="850" y="1518"/>
                    </a:lnTo>
                    <a:lnTo>
                      <a:pt x="850" y="1532"/>
                    </a:lnTo>
                    <a:lnTo>
                      <a:pt x="850" y="1546"/>
                    </a:lnTo>
                    <a:lnTo>
                      <a:pt x="850" y="1561"/>
                    </a:lnTo>
                    <a:lnTo>
                      <a:pt x="836" y="1561"/>
                    </a:lnTo>
                    <a:lnTo>
                      <a:pt x="836" y="1575"/>
                    </a:lnTo>
                    <a:lnTo>
                      <a:pt x="822" y="1617"/>
                    </a:lnTo>
                    <a:lnTo>
                      <a:pt x="808" y="1617"/>
                    </a:lnTo>
                    <a:lnTo>
                      <a:pt x="794" y="1617"/>
                    </a:lnTo>
                    <a:lnTo>
                      <a:pt x="780" y="1617"/>
                    </a:lnTo>
                    <a:lnTo>
                      <a:pt x="765" y="1617"/>
                    </a:lnTo>
                    <a:lnTo>
                      <a:pt x="780" y="1632"/>
                    </a:lnTo>
                    <a:lnTo>
                      <a:pt x="780" y="1646"/>
                    </a:lnTo>
                    <a:lnTo>
                      <a:pt x="780" y="1660"/>
                    </a:lnTo>
                    <a:lnTo>
                      <a:pt x="794" y="1674"/>
                    </a:lnTo>
                    <a:lnTo>
                      <a:pt x="794" y="1688"/>
                    </a:lnTo>
                    <a:lnTo>
                      <a:pt x="780" y="1688"/>
                    </a:lnTo>
                    <a:lnTo>
                      <a:pt x="765" y="1688"/>
                    </a:lnTo>
                    <a:lnTo>
                      <a:pt x="751" y="1702"/>
                    </a:lnTo>
                    <a:lnTo>
                      <a:pt x="737" y="1702"/>
                    </a:lnTo>
                    <a:lnTo>
                      <a:pt x="723" y="1702"/>
                    </a:lnTo>
                    <a:lnTo>
                      <a:pt x="723" y="1717"/>
                    </a:lnTo>
                    <a:lnTo>
                      <a:pt x="709" y="1717"/>
                    </a:lnTo>
                    <a:lnTo>
                      <a:pt x="694" y="1717"/>
                    </a:lnTo>
                    <a:lnTo>
                      <a:pt x="680" y="1717"/>
                    </a:lnTo>
                    <a:lnTo>
                      <a:pt x="680" y="1731"/>
                    </a:lnTo>
                    <a:lnTo>
                      <a:pt x="666" y="1731"/>
                    </a:lnTo>
                    <a:lnTo>
                      <a:pt x="652" y="1731"/>
                    </a:lnTo>
                    <a:lnTo>
                      <a:pt x="652" y="1745"/>
                    </a:lnTo>
                    <a:lnTo>
                      <a:pt x="638" y="1745"/>
                    </a:lnTo>
                    <a:lnTo>
                      <a:pt x="624" y="1745"/>
                    </a:lnTo>
                    <a:lnTo>
                      <a:pt x="624" y="1759"/>
                    </a:lnTo>
                    <a:lnTo>
                      <a:pt x="609" y="1759"/>
                    </a:lnTo>
                    <a:lnTo>
                      <a:pt x="595" y="1759"/>
                    </a:lnTo>
                    <a:lnTo>
                      <a:pt x="595" y="1773"/>
                    </a:lnTo>
                    <a:lnTo>
                      <a:pt x="581" y="1773"/>
                    </a:lnTo>
                    <a:lnTo>
                      <a:pt x="567" y="1773"/>
                    </a:lnTo>
                    <a:lnTo>
                      <a:pt x="567" y="1788"/>
                    </a:lnTo>
                    <a:lnTo>
                      <a:pt x="553" y="1788"/>
                    </a:lnTo>
                    <a:lnTo>
                      <a:pt x="538" y="1802"/>
                    </a:lnTo>
                    <a:lnTo>
                      <a:pt x="524" y="1802"/>
                    </a:lnTo>
                    <a:lnTo>
                      <a:pt x="524" y="1816"/>
                    </a:lnTo>
                    <a:lnTo>
                      <a:pt x="510" y="1816"/>
                    </a:lnTo>
                    <a:lnTo>
                      <a:pt x="496" y="1816"/>
                    </a:lnTo>
                    <a:lnTo>
                      <a:pt x="496" y="1830"/>
                    </a:lnTo>
                    <a:lnTo>
                      <a:pt x="482" y="1830"/>
                    </a:lnTo>
                    <a:lnTo>
                      <a:pt x="468" y="1830"/>
                    </a:lnTo>
                    <a:lnTo>
                      <a:pt x="453" y="1844"/>
                    </a:lnTo>
                    <a:lnTo>
                      <a:pt x="439" y="1844"/>
                    </a:lnTo>
                    <a:lnTo>
                      <a:pt x="425" y="1844"/>
                    </a:lnTo>
                    <a:lnTo>
                      <a:pt x="425" y="1858"/>
                    </a:lnTo>
                    <a:lnTo>
                      <a:pt x="411" y="1858"/>
                    </a:lnTo>
                    <a:lnTo>
                      <a:pt x="397" y="1858"/>
                    </a:lnTo>
                    <a:lnTo>
                      <a:pt x="382" y="1873"/>
                    </a:lnTo>
                    <a:lnTo>
                      <a:pt x="368" y="1873"/>
                    </a:lnTo>
                    <a:lnTo>
                      <a:pt x="354" y="1873"/>
                    </a:lnTo>
                    <a:lnTo>
                      <a:pt x="340" y="1873"/>
                    </a:lnTo>
                    <a:lnTo>
                      <a:pt x="326" y="1873"/>
                    </a:lnTo>
                    <a:lnTo>
                      <a:pt x="312" y="1873"/>
                    </a:lnTo>
                    <a:lnTo>
                      <a:pt x="312" y="1858"/>
                    </a:lnTo>
                    <a:lnTo>
                      <a:pt x="297" y="1858"/>
                    </a:lnTo>
                    <a:lnTo>
                      <a:pt x="283" y="1858"/>
                    </a:lnTo>
                    <a:lnTo>
                      <a:pt x="283" y="1844"/>
                    </a:lnTo>
                    <a:lnTo>
                      <a:pt x="269" y="1844"/>
                    </a:lnTo>
                    <a:lnTo>
                      <a:pt x="269" y="1830"/>
                    </a:lnTo>
                    <a:lnTo>
                      <a:pt x="283" y="1830"/>
                    </a:lnTo>
                    <a:lnTo>
                      <a:pt x="283" y="1816"/>
                    </a:lnTo>
                    <a:lnTo>
                      <a:pt x="297" y="1816"/>
                    </a:lnTo>
                    <a:lnTo>
                      <a:pt x="297" y="1802"/>
                    </a:lnTo>
                    <a:lnTo>
                      <a:pt x="312" y="1788"/>
                    </a:lnTo>
                    <a:lnTo>
                      <a:pt x="312" y="1773"/>
                    </a:lnTo>
                    <a:lnTo>
                      <a:pt x="326" y="1773"/>
                    </a:lnTo>
                    <a:lnTo>
                      <a:pt x="326" y="1759"/>
                    </a:lnTo>
                    <a:lnTo>
                      <a:pt x="340" y="1745"/>
                    </a:lnTo>
                    <a:lnTo>
                      <a:pt x="340" y="1731"/>
                    </a:lnTo>
                    <a:lnTo>
                      <a:pt x="354" y="1717"/>
                    </a:lnTo>
                    <a:lnTo>
                      <a:pt x="354" y="1702"/>
                    </a:lnTo>
                    <a:lnTo>
                      <a:pt x="354" y="1688"/>
                    </a:lnTo>
                    <a:lnTo>
                      <a:pt x="354" y="1674"/>
                    </a:lnTo>
                    <a:lnTo>
                      <a:pt x="354" y="1660"/>
                    </a:lnTo>
                    <a:lnTo>
                      <a:pt x="354" y="1646"/>
                    </a:lnTo>
                    <a:lnTo>
                      <a:pt x="368" y="1632"/>
                    </a:lnTo>
                    <a:lnTo>
                      <a:pt x="368" y="1617"/>
                    </a:lnTo>
                    <a:lnTo>
                      <a:pt x="354" y="1603"/>
                    </a:lnTo>
                    <a:lnTo>
                      <a:pt x="354" y="1589"/>
                    </a:lnTo>
                    <a:lnTo>
                      <a:pt x="354" y="1575"/>
                    </a:lnTo>
                    <a:lnTo>
                      <a:pt x="354" y="1561"/>
                    </a:lnTo>
                    <a:lnTo>
                      <a:pt x="354" y="1546"/>
                    </a:lnTo>
                    <a:lnTo>
                      <a:pt x="340" y="1546"/>
                    </a:lnTo>
                    <a:lnTo>
                      <a:pt x="340" y="1532"/>
                    </a:lnTo>
                    <a:lnTo>
                      <a:pt x="340" y="1518"/>
                    </a:lnTo>
                    <a:lnTo>
                      <a:pt x="340" y="1504"/>
                    </a:lnTo>
                    <a:lnTo>
                      <a:pt x="326" y="1504"/>
                    </a:lnTo>
                    <a:lnTo>
                      <a:pt x="326" y="1490"/>
                    </a:lnTo>
                    <a:lnTo>
                      <a:pt x="312" y="1475"/>
                    </a:lnTo>
                    <a:lnTo>
                      <a:pt x="312" y="1461"/>
                    </a:lnTo>
                    <a:lnTo>
                      <a:pt x="297" y="1461"/>
                    </a:lnTo>
                    <a:lnTo>
                      <a:pt x="297" y="1447"/>
                    </a:lnTo>
                    <a:lnTo>
                      <a:pt x="297" y="1433"/>
                    </a:lnTo>
                    <a:lnTo>
                      <a:pt x="283" y="1433"/>
                    </a:lnTo>
                    <a:lnTo>
                      <a:pt x="283" y="1419"/>
                    </a:lnTo>
                    <a:lnTo>
                      <a:pt x="269" y="1419"/>
                    </a:lnTo>
                    <a:lnTo>
                      <a:pt x="269" y="1405"/>
                    </a:lnTo>
                    <a:lnTo>
                      <a:pt x="255" y="1390"/>
                    </a:lnTo>
                    <a:lnTo>
                      <a:pt x="255" y="1376"/>
                    </a:lnTo>
                    <a:lnTo>
                      <a:pt x="241" y="1376"/>
                    </a:lnTo>
                    <a:lnTo>
                      <a:pt x="241" y="1362"/>
                    </a:lnTo>
                    <a:lnTo>
                      <a:pt x="226" y="1362"/>
                    </a:lnTo>
                    <a:lnTo>
                      <a:pt x="226" y="1348"/>
                    </a:lnTo>
                    <a:lnTo>
                      <a:pt x="226" y="1334"/>
                    </a:lnTo>
                    <a:lnTo>
                      <a:pt x="212" y="1319"/>
                    </a:lnTo>
                    <a:lnTo>
                      <a:pt x="212" y="1305"/>
                    </a:lnTo>
                    <a:lnTo>
                      <a:pt x="198" y="1305"/>
                    </a:lnTo>
                    <a:lnTo>
                      <a:pt x="198" y="1291"/>
                    </a:lnTo>
                    <a:lnTo>
                      <a:pt x="198" y="1277"/>
                    </a:lnTo>
                    <a:lnTo>
                      <a:pt x="198" y="1263"/>
                    </a:lnTo>
                    <a:lnTo>
                      <a:pt x="184" y="1263"/>
                    </a:lnTo>
                    <a:lnTo>
                      <a:pt x="184" y="1249"/>
                    </a:lnTo>
                    <a:lnTo>
                      <a:pt x="184" y="1234"/>
                    </a:lnTo>
                    <a:lnTo>
                      <a:pt x="184" y="1220"/>
                    </a:lnTo>
                    <a:lnTo>
                      <a:pt x="170" y="1220"/>
                    </a:lnTo>
                    <a:lnTo>
                      <a:pt x="170" y="1206"/>
                    </a:lnTo>
                    <a:lnTo>
                      <a:pt x="170" y="1192"/>
                    </a:lnTo>
                    <a:lnTo>
                      <a:pt x="170" y="1178"/>
                    </a:lnTo>
                    <a:lnTo>
                      <a:pt x="184" y="1163"/>
                    </a:lnTo>
                    <a:lnTo>
                      <a:pt x="184" y="1149"/>
                    </a:lnTo>
                    <a:lnTo>
                      <a:pt x="184" y="1135"/>
                    </a:lnTo>
                    <a:lnTo>
                      <a:pt x="184" y="1121"/>
                    </a:lnTo>
                    <a:lnTo>
                      <a:pt x="198" y="1121"/>
                    </a:lnTo>
                    <a:lnTo>
                      <a:pt x="198" y="1107"/>
                    </a:lnTo>
                    <a:lnTo>
                      <a:pt x="212" y="1093"/>
                    </a:lnTo>
                    <a:lnTo>
                      <a:pt x="212" y="1078"/>
                    </a:lnTo>
                    <a:lnTo>
                      <a:pt x="226" y="1064"/>
                    </a:lnTo>
                    <a:lnTo>
                      <a:pt x="241" y="1050"/>
                    </a:lnTo>
                    <a:lnTo>
                      <a:pt x="255" y="1036"/>
                    </a:lnTo>
                    <a:lnTo>
                      <a:pt x="283" y="1007"/>
                    </a:lnTo>
                    <a:lnTo>
                      <a:pt x="283" y="993"/>
                    </a:lnTo>
                    <a:lnTo>
                      <a:pt x="297" y="993"/>
                    </a:lnTo>
                    <a:lnTo>
                      <a:pt x="297" y="979"/>
                    </a:lnTo>
                    <a:lnTo>
                      <a:pt x="297" y="965"/>
                    </a:lnTo>
                    <a:lnTo>
                      <a:pt x="312" y="951"/>
                    </a:lnTo>
                    <a:lnTo>
                      <a:pt x="312" y="936"/>
                    </a:lnTo>
                    <a:lnTo>
                      <a:pt x="312" y="922"/>
                    </a:lnTo>
                    <a:lnTo>
                      <a:pt x="312" y="894"/>
                    </a:lnTo>
                    <a:lnTo>
                      <a:pt x="312" y="866"/>
                    </a:lnTo>
                    <a:lnTo>
                      <a:pt x="312" y="837"/>
                    </a:lnTo>
                    <a:lnTo>
                      <a:pt x="312" y="823"/>
                    </a:lnTo>
                    <a:lnTo>
                      <a:pt x="312" y="809"/>
                    </a:lnTo>
                    <a:lnTo>
                      <a:pt x="312" y="795"/>
                    </a:lnTo>
                    <a:lnTo>
                      <a:pt x="297" y="780"/>
                    </a:lnTo>
                    <a:lnTo>
                      <a:pt x="297" y="766"/>
                    </a:lnTo>
                    <a:lnTo>
                      <a:pt x="297" y="752"/>
                    </a:lnTo>
                    <a:lnTo>
                      <a:pt x="283" y="752"/>
                    </a:lnTo>
                    <a:lnTo>
                      <a:pt x="269" y="738"/>
                    </a:lnTo>
                    <a:lnTo>
                      <a:pt x="269" y="724"/>
                    </a:lnTo>
                    <a:lnTo>
                      <a:pt x="255" y="710"/>
                    </a:lnTo>
                    <a:lnTo>
                      <a:pt x="255" y="695"/>
                    </a:lnTo>
                    <a:lnTo>
                      <a:pt x="241" y="695"/>
                    </a:lnTo>
                    <a:lnTo>
                      <a:pt x="241" y="681"/>
                    </a:lnTo>
                    <a:lnTo>
                      <a:pt x="241" y="667"/>
                    </a:lnTo>
                    <a:lnTo>
                      <a:pt x="226" y="653"/>
                    </a:lnTo>
                    <a:lnTo>
                      <a:pt x="212" y="653"/>
                    </a:lnTo>
                    <a:lnTo>
                      <a:pt x="212" y="639"/>
                    </a:lnTo>
                    <a:lnTo>
                      <a:pt x="184" y="639"/>
                    </a:lnTo>
                    <a:lnTo>
                      <a:pt x="170" y="624"/>
                    </a:lnTo>
                    <a:lnTo>
                      <a:pt x="141" y="610"/>
                    </a:lnTo>
                    <a:lnTo>
                      <a:pt x="127" y="610"/>
                    </a:lnTo>
                    <a:lnTo>
                      <a:pt x="127" y="596"/>
                    </a:lnTo>
                    <a:lnTo>
                      <a:pt x="113" y="596"/>
                    </a:lnTo>
                    <a:lnTo>
                      <a:pt x="99" y="596"/>
                    </a:lnTo>
                    <a:lnTo>
                      <a:pt x="99" y="582"/>
                    </a:lnTo>
                    <a:lnTo>
                      <a:pt x="85" y="582"/>
                    </a:lnTo>
                    <a:lnTo>
                      <a:pt x="70" y="582"/>
                    </a:lnTo>
                    <a:lnTo>
                      <a:pt x="70" y="568"/>
                    </a:lnTo>
                    <a:lnTo>
                      <a:pt x="56" y="568"/>
                    </a:lnTo>
                    <a:lnTo>
                      <a:pt x="42" y="539"/>
                    </a:lnTo>
                    <a:lnTo>
                      <a:pt x="14" y="511"/>
                    </a:lnTo>
                    <a:lnTo>
                      <a:pt x="0" y="497"/>
                    </a:lnTo>
                    <a:lnTo>
                      <a:pt x="14" y="468"/>
                    </a:lnTo>
                    <a:lnTo>
                      <a:pt x="42" y="440"/>
                    </a:lnTo>
                    <a:lnTo>
                      <a:pt x="56" y="426"/>
                    </a:lnTo>
                    <a:lnTo>
                      <a:pt x="141" y="327"/>
                    </a:lnTo>
                    <a:lnTo>
                      <a:pt x="184" y="270"/>
                    </a:lnTo>
                    <a:lnTo>
                      <a:pt x="184" y="256"/>
                    </a:lnTo>
                    <a:lnTo>
                      <a:pt x="198" y="241"/>
                    </a:lnTo>
                    <a:lnTo>
                      <a:pt x="198" y="227"/>
                    </a:lnTo>
                    <a:lnTo>
                      <a:pt x="212" y="213"/>
                    </a:lnTo>
                    <a:lnTo>
                      <a:pt x="226" y="199"/>
                    </a:lnTo>
                    <a:lnTo>
                      <a:pt x="241" y="185"/>
                    </a:lnTo>
                    <a:lnTo>
                      <a:pt x="255" y="156"/>
                    </a:lnTo>
                    <a:lnTo>
                      <a:pt x="255" y="142"/>
                    </a:lnTo>
                    <a:lnTo>
                      <a:pt x="269" y="128"/>
                    </a:lnTo>
                    <a:lnTo>
                      <a:pt x="283" y="114"/>
                    </a:lnTo>
                    <a:lnTo>
                      <a:pt x="297" y="100"/>
                    </a:lnTo>
                    <a:lnTo>
                      <a:pt x="312" y="85"/>
                    </a:lnTo>
                    <a:lnTo>
                      <a:pt x="326" y="85"/>
                    </a:lnTo>
                    <a:lnTo>
                      <a:pt x="340" y="71"/>
                    </a:lnTo>
                    <a:lnTo>
                      <a:pt x="354" y="71"/>
                    </a:lnTo>
                    <a:lnTo>
                      <a:pt x="354" y="57"/>
                    </a:lnTo>
                    <a:lnTo>
                      <a:pt x="368" y="57"/>
                    </a:lnTo>
                    <a:lnTo>
                      <a:pt x="368" y="43"/>
                    </a:lnTo>
                    <a:lnTo>
                      <a:pt x="382" y="43"/>
                    </a:lnTo>
                    <a:lnTo>
                      <a:pt x="397" y="43"/>
                    </a:lnTo>
                    <a:lnTo>
                      <a:pt x="397" y="29"/>
                    </a:lnTo>
                    <a:lnTo>
                      <a:pt x="411" y="29"/>
                    </a:lnTo>
                    <a:lnTo>
                      <a:pt x="425" y="14"/>
                    </a:lnTo>
                    <a:lnTo>
                      <a:pt x="439" y="14"/>
                    </a:lnTo>
                    <a:lnTo>
                      <a:pt x="453" y="14"/>
                    </a:lnTo>
                    <a:lnTo>
                      <a:pt x="453" y="0"/>
                    </a:lnTo>
                    <a:lnTo>
                      <a:pt x="468" y="0"/>
                    </a:lnTo>
                    <a:lnTo>
                      <a:pt x="482" y="43"/>
                    </a:lnTo>
                    <a:lnTo>
                      <a:pt x="482" y="57"/>
                    </a:lnTo>
                    <a:lnTo>
                      <a:pt x="496" y="71"/>
                    </a:lnTo>
                    <a:lnTo>
                      <a:pt x="496" y="85"/>
                    </a:lnTo>
                    <a:lnTo>
                      <a:pt x="510" y="100"/>
                    </a:lnTo>
                    <a:lnTo>
                      <a:pt x="510" y="128"/>
                    </a:lnTo>
                    <a:lnTo>
                      <a:pt x="524" y="156"/>
                    </a:lnTo>
                    <a:lnTo>
                      <a:pt x="538" y="171"/>
                    </a:lnTo>
                    <a:lnTo>
                      <a:pt x="538" y="185"/>
                    </a:lnTo>
                    <a:lnTo>
                      <a:pt x="553" y="199"/>
                    </a:lnTo>
                    <a:lnTo>
                      <a:pt x="553" y="213"/>
                    </a:lnTo>
                    <a:lnTo>
                      <a:pt x="567" y="227"/>
                    </a:lnTo>
                    <a:lnTo>
                      <a:pt x="567" y="241"/>
                    </a:lnTo>
                    <a:lnTo>
                      <a:pt x="581" y="270"/>
                    </a:lnTo>
                    <a:lnTo>
                      <a:pt x="581" y="284"/>
                    </a:lnTo>
                    <a:lnTo>
                      <a:pt x="595" y="298"/>
                    </a:lnTo>
                    <a:lnTo>
                      <a:pt x="595" y="312"/>
                    </a:lnTo>
                    <a:lnTo>
                      <a:pt x="595" y="327"/>
                    </a:lnTo>
                    <a:lnTo>
                      <a:pt x="609" y="327"/>
                    </a:lnTo>
                    <a:lnTo>
                      <a:pt x="609" y="341"/>
                    </a:lnTo>
                    <a:lnTo>
                      <a:pt x="609" y="355"/>
                    </a:lnTo>
                    <a:lnTo>
                      <a:pt x="624" y="369"/>
                    </a:lnTo>
                    <a:lnTo>
                      <a:pt x="624" y="383"/>
                    </a:lnTo>
                    <a:lnTo>
                      <a:pt x="638" y="397"/>
                    </a:lnTo>
                    <a:lnTo>
                      <a:pt x="638" y="426"/>
                    </a:lnTo>
                    <a:lnTo>
                      <a:pt x="652" y="426"/>
                    </a:lnTo>
                    <a:lnTo>
                      <a:pt x="652" y="440"/>
                    </a:lnTo>
                    <a:lnTo>
                      <a:pt x="666" y="454"/>
                    </a:lnTo>
                    <a:lnTo>
                      <a:pt x="666" y="468"/>
                    </a:lnTo>
                    <a:lnTo>
                      <a:pt x="680" y="483"/>
                    </a:lnTo>
                    <a:lnTo>
                      <a:pt x="680" y="497"/>
                    </a:lnTo>
                    <a:lnTo>
                      <a:pt x="694" y="511"/>
                    </a:lnTo>
                    <a:lnTo>
                      <a:pt x="694" y="525"/>
                    </a:lnTo>
                    <a:lnTo>
                      <a:pt x="709" y="525"/>
                    </a:lnTo>
                    <a:lnTo>
                      <a:pt x="709" y="539"/>
                    </a:lnTo>
                    <a:lnTo>
                      <a:pt x="723" y="553"/>
                    </a:lnTo>
                    <a:close/>
                  </a:path>
                </a:pathLst>
              </a:custGeom>
              <a:noFill/>
              <a:ln w="0" cap="flat">
                <a:solidFill>
                  <a:srgbClr val="000000"/>
                </a:solidFill>
                <a:prstDash val="solid"/>
                <a:round/>
                <a:headEnd/>
                <a:tailEnd/>
              </a:ln>
              <a:extLst>
                <a:ext uri="{909E8E84-426E-40DD-AFC4-6F175D3DCCD1}">
                  <a14:hiddenFill xmlns="" xmlns:a14="http://schemas.microsoft.com/office/drawing/2010/main">
                    <a:solidFill>
                      <a:srgbClr val="FFFFFF"/>
                    </a:solidFill>
                  </a14:hiddenFill>
                </a:ext>
              </a:extLst>
            </p:spPr>
            <p:txBody>
              <a:bodyPr/>
              <a:lstStyle/>
              <a:p>
                <a:endParaRPr lang="ja-JP" altLang="en-US"/>
              </a:p>
            </p:txBody>
          </p:sp>
          <p:sp>
            <p:nvSpPr>
              <p:cNvPr id="9358" name="Freeform 180"/>
              <p:cNvSpPr>
                <a:spLocks noChangeAspect="1"/>
              </p:cNvSpPr>
              <p:nvPr/>
            </p:nvSpPr>
            <p:spPr bwMode="auto">
              <a:xfrm>
                <a:off x="9918" y="10537"/>
                <a:ext cx="1992" cy="3906"/>
              </a:xfrm>
              <a:custGeom>
                <a:avLst/>
                <a:gdLst>
                  <a:gd name="T0" fmla="*/ 2147483647 w 1248"/>
                  <a:gd name="T1" fmla="*/ 2147483647 h 2454"/>
                  <a:gd name="T2" fmla="*/ 2147483647 w 1248"/>
                  <a:gd name="T3" fmla="*/ 2147483647 h 2454"/>
                  <a:gd name="T4" fmla="*/ 2147483647 w 1248"/>
                  <a:gd name="T5" fmla="*/ 2147483647 h 2454"/>
                  <a:gd name="T6" fmla="*/ 2147483647 w 1248"/>
                  <a:gd name="T7" fmla="*/ 2147483647 h 2454"/>
                  <a:gd name="T8" fmla="*/ 2147483647 w 1248"/>
                  <a:gd name="T9" fmla="*/ 2147483647 h 2454"/>
                  <a:gd name="T10" fmla="*/ 2147483647 w 1248"/>
                  <a:gd name="T11" fmla="*/ 2147483647 h 2454"/>
                  <a:gd name="T12" fmla="*/ 2147483647 w 1248"/>
                  <a:gd name="T13" fmla="*/ 2147483647 h 2454"/>
                  <a:gd name="T14" fmla="*/ 2147483647 w 1248"/>
                  <a:gd name="T15" fmla="*/ 2147483647 h 2454"/>
                  <a:gd name="T16" fmla="*/ 2147483647 w 1248"/>
                  <a:gd name="T17" fmla="*/ 2147483647 h 2454"/>
                  <a:gd name="T18" fmla="*/ 2147483647 w 1248"/>
                  <a:gd name="T19" fmla="*/ 2147483647 h 2454"/>
                  <a:gd name="T20" fmla="*/ 2147483647 w 1248"/>
                  <a:gd name="T21" fmla="*/ 2147483647 h 2454"/>
                  <a:gd name="T22" fmla="*/ 2147483647 w 1248"/>
                  <a:gd name="T23" fmla="*/ 2147483647 h 2454"/>
                  <a:gd name="T24" fmla="*/ 2147483647 w 1248"/>
                  <a:gd name="T25" fmla="*/ 2147483647 h 2454"/>
                  <a:gd name="T26" fmla="*/ 2147483647 w 1248"/>
                  <a:gd name="T27" fmla="*/ 2147483647 h 2454"/>
                  <a:gd name="T28" fmla="*/ 2147483647 w 1248"/>
                  <a:gd name="T29" fmla="*/ 2147483647 h 2454"/>
                  <a:gd name="T30" fmla="*/ 2147483647 w 1248"/>
                  <a:gd name="T31" fmla="*/ 2147483647 h 2454"/>
                  <a:gd name="T32" fmla="*/ 2147483647 w 1248"/>
                  <a:gd name="T33" fmla="*/ 2147483647 h 2454"/>
                  <a:gd name="T34" fmla="*/ 2147483647 w 1248"/>
                  <a:gd name="T35" fmla="*/ 2147483647 h 2454"/>
                  <a:gd name="T36" fmla="*/ 2147483647 w 1248"/>
                  <a:gd name="T37" fmla="*/ 2147483647 h 2454"/>
                  <a:gd name="T38" fmla="*/ 2147483647 w 1248"/>
                  <a:gd name="T39" fmla="*/ 2147483647 h 2454"/>
                  <a:gd name="T40" fmla="*/ 2147483647 w 1248"/>
                  <a:gd name="T41" fmla="*/ 2147483647 h 2454"/>
                  <a:gd name="T42" fmla="*/ 2147483647 w 1248"/>
                  <a:gd name="T43" fmla="*/ 2147483647 h 2454"/>
                  <a:gd name="T44" fmla="*/ 2147483647 w 1248"/>
                  <a:gd name="T45" fmla="*/ 2147483647 h 2454"/>
                  <a:gd name="T46" fmla="*/ 2147483647 w 1248"/>
                  <a:gd name="T47" fmla="*/ 2147483647 h 2454"/>
                  <a:gd name="T48" fmla="*/ 2147483647 w 1248"/>
                  <a:gd name="T49" fmla="*/ 2147483647 h 2454"/>
                  <a:gd name="T50" fmla="*/ 2147483647 w 1248"/>
                  <a:gd name="T51" fmla="*/ 2147483647 h 2454"/>
                  <a:gd name="T52" fmla="*/ 2147483647 w 1248"/>
                  <a:gd name="T53" fmla="*/ 2147483647 h 2454"/>
                  <a:gd name="T54" fmla="*/ 2147483647 w 1248"/>
                  <a:gd name="T55" fmla="*/ 2147483647 h 2454"/>
                  <a:gd name="T56" fmla="*/ 2147483647 w 1248"/>
                  <a:gd name="T57" fmla="*/ 2147483647 h 2454"/>
                  <a:gd name="T58" fmla="*/ 2147483647 w 1248"/>
                  <a:gd name="T59" fmla="*/ 2147483647 h 2454"/>
                  <a:gd name="T60" fmla="*/ 2147483647 w 1248"/>
                  <a:gd name="T61" fmla="*/ 2147483647 h 2454"/>
                  <a:gd name="T62" fmla="*/ 2147483647 w 1248"/>
                  <a:gd name="T63" fmla="*/ 2147483647 h 2454"/>
                  <a:gd name="T64" fmla="*/ 2147483647 w 1248"/>
                  <a:gd name="T65" fmla="*/ 2147483647 h 2454"/>
                  <a:gd name="T66" fmla="*/ 2147483647 w 1248"/>
                  <a:gd name="T67" fmla="*/ 2147483647 h 2454"/>
                  <a:gd name="T68" fmla="*/ 2147483647 w 1248"/>
                  <a:gd name="T69" fmla="*/ 2147483647 h 2454"/>
                  <a:gd name="T70" fmla="*/ 2147483647 w 1248"/>
                  <a:gd name="T71" fmla="*/ 2147483647 h 2454"/>
                  <a:gd name="T72" fmla="*/ 2147483647 w 1248"/>
                  <a:gd name="T73" fmla="*/ 2147483647 h 2454"/>
                  <a:gd name="T74" fmla="*/ 2147483647 w 1248"/>
                  <a:gd name="T75" fmla="*/ 2147483647 h 2454"/>
                  <a:gd name="T76" fmla="*/ 2147483647 w 1248"/>
                  <a:gd name="T77" fmla="*/ 2147483647 h 2454"/>
                  <a:gd name="T78" fmla="*/ 2147483647 w 1248"/>
                  <a:gd name="T79" fmla="*/ 2147483647 h 2454"/>
                  <a:gd name="T80" fmla="*/ 2147483647 w 1248"/>
                  <a:gd name="T81" fmla="*/ 2147483647 h 2454"/>
                  <a:gd name="T82" fmla="*/ 2147483647 w 1248"/>
                  <a:gd name="T83" fmla="*/ 2147483647 h 2454"/>
                  <a:gd name="T84" fmla="*/ 2147483647 w 1248"/>
                  <a:gd name="T85" fmla="*/ 2147483647 h 2454"/>
                  <a:gd name="T86" fmla="*/ 2147483647 w 1248"/>
                  <a:gd name="T87" fmla="*/ 2147483647 h 2454"/>
                  <a:gd name="T88" fmla="*/ 2147483647 w 1248"/>
                  <a:gd name="T89" fmla="*/ 2147483647 h 2454"/>
                  <a:gd name="T90" fmla="*/ 2147483647 w 1248"/>
                  <a:gd name="T91" fmla="*/ 2147483647 h 2454"/>
                  <a:gd name="T92" fmla="*/ 2147483647 w 1248"/>
                  <a:gd name="T93" fmla="*/ 2147483647 h 2454"/>
                  <a:gd name="T94" fmla="*/ 2147483647 w 1248"/>
                  <a:gd name="T95" fmla="*/ 2147483647 h 2454"/>
                  <a:gd name="T96" fmla="*/ 2147483647 w 1248"/>
                  <a:gd name="T97" fmla="*/ 2147483647 h 2454"/>
                  <a:gd name="T98" fmla="*/ 2147483647 w 1248"/>
                  <a:gd name="T99" fmla="*/ 2147483647 h 2454"/>
                  <a:gd name="T100" fmla="*/ 2147483647 w 1248"/>
                  <a:gd name="T101" fmla="*/ 2147483647 h 2454"/>
                  <a:gd name="T102" fmla="*/ 2147483647 w 1248"/>
                  <a:gd name="T103" fmla="*/ 2147483647 h 2454"/>
                  <a:gd name="T104" fmla="*/ 2147483647 w 1248"/>
                  <a:gd name="T105" fmla="*/ 2147483647 h 2454"/>
                  <a:gd name="T106" fmla="*/ 2147483647 w 1248"/>
                  <a:gd name="T107" fmla="*/ 2147483647 h 2454"/>
                  <a:gd name="T108" fmla="*/ 2147483647 w 1248"/>
                  <a:gd name="T109" fmla="*/ 2147483647 h 2454"/>
                  <a:gd name="T110" fmla="*/ 2147483647 w 1248"/>
                  <a:gd name="T111" fmla="*/ 2147483647 h 2454"/>
                  <a:gd name="T112" fmla="*/ 2147483647 w 1248"/>
                  <a:gd name="T113" fmla="*/ 2147483647 h 2454"/>
                  <a:gd name="T114" fmla="*/ 2147483647 w 1248"/>
                  <a:gd name="T115" fmla="*/ 2147483647 h 2454"/>
                  <a:gd name="T116" fmla="*/ 2147483647 w 1248"/>
                  <a:gd name="T117" fmla="*/ 2147483647 h 2454"/>
                  <a:gd name="T118" fmla="*/ 2147483647 w 1248"/>
                  <a:gd name="T119" fmla="*/ 2147483647 h 2454"/>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248"/>
                  <a:gd name="T181" fmla="*/ 0 h 2454"/>
                  <a:gd name="T182" fmla="*/ 1248 w 1248"/>
                  <a:gd name="T183" fmla="*/ 2454 h 2454"/>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248" h="2454">
                    <a:moveTo>
                      <a:pt x="794" y="227"/>
                    </a:moveTo>
                    <a:lnTo>
                      <a:pt x="808" y="199"/>
                    </a:lnTo>
                    <a:lnTo>
                      <a:pt x="808" y="185"/>
                    </a:lnTo>
                    <a:lnTo>
                      <a:pt x="808" y="171"/>
                    </a:lnTo>
                    <a:lnTo>
                      <a:pt x="822" y="171"/>
                    </a:lnTo>
                    <a:lnTo>
                      <a:pt x="836" y="156"/>
                    </a:lnTo>
                    <a:lnTo>
                      <a:pt x="850" y="142"/>
                    </a:lnTo>
                    <a:lnTo>
                      <a:pt x="865" y="128"/>
                    </a:lnTo>
                    <a:lnTo>
                      <a:pt x="879" y="128"/>
                    </a:lnTo>
                    <a:lnTo>
                      <a:pt x="907" y="142"/>
                    </a:lnTo>
                    <a:lnTo>
                      <a:pt x="921" y="142"/>
                    </a:lnTo>
                    <a:lnTo>
                      <a:pt x="936" y="142"/>
                    </a:lnTo>
                    <a:lnTo>
                      <a:pt x="950" y="142"/>
                    </a:lnTo>
                    <a:lnTo>
                      <a:pt x="978" y="142"/>
                    </a:lnTo>
                    <a:lnTo>
                      <a:pt x="1021" y="156"/>
                    </a:lnTo>
                    <a:lnTo>
                      <a:pt x="1035" y="156"/>
                    </a:lnTo>
                    <a:lnTo>
                      <a:pt x="1092" y="156"/>
                    </a:lnTo>
                    <a:lnTo>
                      <a:pt x="1120" y="171"/>
                    </a:lnTo>
                    <a:lnTo>
                      <a:pt x="1148" y="171"/>
                    </a:lnTo>
                    <a:lnTo>
                      <a:pt x="1148" y="185"/>
                    </a:lnTo>
                    <a:lnTo>
                      <a:pt x="1162" y="185"/>
                    </a:lnTo>
                    <a:lnTo>
                      <a:pt x="1148" y="185"/>
                    </a:lnTo>
                    <a:lnTo>
                      <a:pt x="1148" y="199"/>
                    </a:lnTo>
                    <a:lnTo>
                      <a:pt x="1148" y="213"/>
                    </a:lnTo>
                    <a:lnTo>
                      <a:pt x="1148" y="227"/>
                    </a:lnTo>
                    <a:lnTo>
                      <a:pt x="1148" y="242"/>
                    </a:lnTo>
                    <a:lnTo>
                      <a:pt x="1148" y="256"/>
                    </a:lnTo>
                    <a:lnTo>
                      <a:pt x="1162" y="270"/>
                    </a:lnTo>
                    <a:lnTo>
                      <a:pt x="1162" y="284"/>
                    </a:lnTo>
                    <a:lnTo>
                      <a:pt x="1177" y="284"/>
                    </a:lnTo>
                    <a:lnTo>
                      <a:pt x="1177" y="298"/>
                    </a:lnTo>
                    <a:lnTo>
                      <a:pt x="1191" y="312"/>
                    </a:lnTo>
                    <a:lnTo>
                      <a:pt x="1219" y="327"/>
                    </a:lnTo>
                    <a:lnTo>
                      <a:pt x="1233" y="341"/>
                    </a:lnTo>
                    <a:lnTo>
                      <a:pt x="1233" y="355"/>
                    </a:lnTo>
                    <a:lnTo>
                      <a:pt x="1248" y="355"/>
                    </a:lnTo>
                    <a:lnTo>
                      <a:pt x="1162" y="469"/>
                    </a:lnTo>
                    <a:lnTo>
                      <a:pt x="1148" y="483"/>
                    </a:lnTo>
                    <a:lnTo>
                      <a:pt x="1134" y="497"/>
                    </a:lnTo>
                    <a:lnTo>
                      <a:pt x="1120" y="511"/>
                    </a:lnTo>
                    <a:lnTo>
                      <a:pt x="1106" y="539"/>
                    </a:lnTo>
                    <a:lnTo>
                      <a:pt x="1106" y="582"/>
                    </a:lnTo>
                    <a:lnTo>
                      <a:pt x="1106" y="681"/>
                    </a:lnTo>
                    <a:lnTo>
                      <a:pt x="1106" y="724"/>
                    </a:lnTo>
                    <a:lnTo>
                      <a:pt x="1106" y="809"/>
                    </a:lnTo>
                    <a:lnTo>
                      <a:pt x="1106" y="851"/>
                    </a:lnTo>
                    <a:lnTo>
                      <a:pt x="1049" y="851"/>
                    </a:lnTo>
                    <a:lnTo>
                      <a:pt x="992" y="851"/>
                    </a:lnTo>
                    <a:lnTo>
                      <a:pt x="992" y="908"/>
                    </a:lnTo>
                    <a:lnTo>
                      <a:pt x="992" y="951"/>
                    </a:lnTo>
                    <a:lnTo>
                      <a:pt x="992" y="979"/>
                    </a:lnTo>
                    <a:lnTo>
                      <a:pt x="992" y="993"/>
                    </a:lnTo>
                    <a:lnTo>
                      <a:pt x="992" y="1008"/>
                    </a:lnTo>
                    <a:lnTo>
                      <a:pt x="992" y="1022"/>
                    </a:lnTo>
                    <a:lnTo>
                      <a:pt x="992" y="1050"/>
                    </a:lnTo>
                    <a:lnTo>
                      <a:pt x="992" y="1078"/>
                    </a:lnTo>
                    <a:lnTo>
                      <a:pt x="992" y="1093"/>
                    </a:lnTo>
                    <a:lnTo>
                      <a:pt x="992" y="1121"/>
                    </a:lnTo>
                    <a:lnTo>
                      <a:pt x="992" y="1149"/>
                    </a:lnTo>
                    <a:lnTo>
                      <a:pt x="992" y="1178"/>
                    </a:lnTo>
                    <a:lnTo>
                      <a:pt x="992" y="1206"/>
                    </a:lnTo>
                    <a:lnTo>
                      <a:pt x="992" y="1220"/>
                    </a:lnTo>
                    <a:lnTo>
                      <a:pt x="992" y="1234"/>
                    </a:lnTo>
                    <a:lnTo>
                      <a:pt x="992" y="1263"/>
                    </a:lnTo>
                    <a:lnTo>
                      <a:pt x="992" y="1277"/>
                    </a:lnTo>
                    <a:lnTo>
                      <a:pt x="992" y="1291"/>
                    </a:lnTo>
                    <a:lnTo>
                      <a:pt x="992" y="1305"/>
                    </a:lnTo>
                    <a:lnTo>
                      <a:pt x="992" y="1320"/>
                    </a:lnTo>
                    <a:lnTo>
                      <a:pt x="992" y="1334"/>
                    </a:lnTo>
                    <a:lnTo>
                      <a:pt x="1006" y="1348"/>
                    </a:lnTo>
                    <a:lnTo>
                      <a:pt x="992" y="1362"/>
                    </a:lnTo>
                    <a:lnTo>
                      <a:pt x="992" y="1376"/>
                    </a:lnTo>
                    <a:lnTo>
                      <a:pt x="992" y="1390"/>
                    </a:lnTo>
                    <a:lnTo>
                      <a:pt x="992" y="1405"/>
                    </a:lnTo>
                    <a:lnTo>
                      <a:pt x="992" y="1433"/>
                    </a:lnTo>
                    <a:lnTo>
                      <a:pt x="992" y="1447"/>
                    </a:lnTo>
                    <a:lnTo>
                      <a:pt x="992" y="1476"/>
                    </a:lnTo>
                    <a:lnTo>
                      <a:pt x="992" y="1490"/>
                    </a:lnTo>
                    <a:lnTo>
                      <a:pt x="992" y="1518"/>
                    </a:lnTo>
                    <a:lnTo>
                      <a:pt x="992" y="1532"/>
                    </a:lnTo>
                    <a:lnTo>
                      <a:pt x="992" y="1547"/>
                    </a:lnTo>
                    <a:lnTo>
                      <a:pt x="992" y="1561"/>
                    </a:lnTo>
                    <a:lnTo>
                      <a:pt x="1120" y="1561"/>
                    </a:lnTo>
                    <a:lnTo>
                      <a:pt x="1120" y="1575"/>
                    </a:lnTo>
                    <a:lnTo>
                      <a:pt x="1120" y="1589"/>
                    </a:lnTo>
                    <a:lnTo>
                      <a:pt x="1120" y="1603"/>
                    </a:lnTo>
                    <a:lnTo>
                      <a:pt x="1120" y="1632"/>
                    </a:lnTo>
                    <a:lnTo>
                      <a:pt x="1120" y="1646"/>
                    </a:lnTo>
                    <a:lnTo>
                      <a:pt x="1120" y="1674"/>
                    </a:lnTo>
                    <a:lnTo>
                      <a:pt x="1120" y="1688"/>
                    </a:lnTo>
                    <a:lnTo>
                      <a:pt x="1120" y="1717"/>
                    </a:lnTo>
                    <a:lnTo>
                      <a:pt x="1120" y="1731"/>
                    </a:lnTo>
                    <a:lnTo>
                      <a:pt x="1120" y="1745"/>
                    </a:lnTo>
                    <a:lnTo>
                      <a:pt x="1120" y="1759"/>
                    </a:lnTo>
                    <a:lnTo>
                      <a:pt x="1120" y="1773"/>
                    </a:lnTo>
                    <a:lnTo>
                      <a:pt x="1120" y="1788"/>
                    </a:lnTo>
                    <a:lnTo>
                      <a:pt x="1120" y="1802"/>
                    </a:lnTo>
                    <a:lnTo>
                      <a:pt x="1120" y="1816"/>
                    </a:lnTo>
                    <a:lnTo>
                      <a:pt x="1120" y="1830"/>
                    </a:lnTo>
                    <a:lnTo>
                      <a:pt x="1120" y="1844"/>
                    </a:lnTo>
                    <a:lnTo>
                      <a:pt x="1106" y="1873"/>
                    </a:lnTo>
                    <a:lnTo>
                      <a:pt x="1106" y="1887"/>
                    </a:lnTo>
                    <a:lnTo>
                      <a:pt x="1106" y="1901"/>
                    </a:lnTo>
                    <a:lnTo>
                      <a:pt x="1106" y="1915"/>
                    </a:lnTo>
                    <a:lnTo>
                      <a:pt x="1106" y="1930"/>
                    </a:lnTo>
                    <a:lnTo>
                      <a:pt x="1106" y="1944"/>
                    </a:lnTo>
                    <a:lnTo>
                      <a:pt x="1106" y="1958"/>
                    </a:lnTo>
                    <a:lnTo>
                      <a:pt x="1106" y="1972"/>
                    </a:lnTo>
                    <a:lnTo>
                      <a:pt x="1106" y="1986"/>
                    </a:lnTo>
                    <a:lnTo>
                      <a:pt x="1106" y="2000"/>
                    </a:lnTo>
                    <a:lnTo>
                      <a:pt x="1092" y="2000"/>
                    </a:lnTo>
                    <a:lnTo>
                      <a:pt x="1049" y="2015"/>
                    </a:lnTo>
                    <a:lnTo>
                      <a:pt x="1035" y="2015"/>
                    </a:lnTo>
                    <a:lnTo>
                      <a:pt x="1021" y="2015"/>
                    </a:lnTo>
                    <a:lnTo>
                      <a:pt x="1021" y="2000"/>
                    </a:lnTo>
                    <a:lnTo>
                      <a:pt x="1006" y="2000"/>
                    </a:lnTo>
                    <a:lnTo>
                      <a:pt x="992" y="2000"/>
                    </a:lnTo>
                    <a:lnTo>
                      <a:pt x="978" y="2000"/>
                    </a:lnTo>
                    <a:lnTo>
                      <a:pt x="964" y="2000"/>
                    </a:lnTo>
                    <a:lnTo>
                      <a:pt x="950" y="2000"/>
                    </a:lnTo>
                    <a:lnTo>
                      <a:pt x="936" y="2000"/>
                    </a:lnTo>
                    <a:lnTo>
                      <a:pt x="921" y="2000"/>
                    </a:lnTo>
                    <a:lnTo>
                      <a:pt x="907" y="2000"/>
                    </a:lnTo>
                    <a:lnTo>
                      <a:pt x="893" y="2015"/>
                    </a:lnTo>
                    <a:lnTo>
                      <a:pt x="865" y="2015"/>
                    </a:lnTo>
                    <a:lnTo>
                      <a:pt x="850" y="2015"/>
                    </a:lnTo>
                    <a:lnTo>
                      <a:pt x="836" y="2015"/>
                    </a:lnTo>
                    <a:lnTo>
                      <a:pt x="822" y="2015"/>
                    </a:lnTo>
                    <a:lnTo>
                      <a:pt x="808" y="2015"/>
                    </a:lnTo>
                    <a:lnTo>
                      <a:pt x="794" y="2015"/>
                    </a:lnTo>
                    <a:lnTo>
                      <a:pt x="780" y="2015"/>
                    </a:lnTo>
                    <a:lnTo>
                      <a:pt x="765" y="2015"/>
                    </a:lnTo>
                    <a:lnTo>
                      <a:pt x="737" y="2015"/>
                    </a:lnTo>
                    <a:lnTo>
                      <a:pt x="751" y="2015"/>
                    </a:lnTo>
                    <a:lnTo>
                      <a:pt x="751" y="2029"/>
                    </a:lnTo>
                    <a:lnTo>
                      <a:pt x="694" y="2029"/>
                    </a:lnTo>
                    <a:lnTo>
                      <a:pt x="680" y="2029"/>
                    </a:lnTo>
                    <a:lnTo>
                      <a:pt x="652" y="2043"/>
                    </a:lnTo>
                    <a:lnTo>
                      <a:pt x="652" y="2071"/>
                    </a:lnTo>
                    <a:lnTo>
                      <a:pt x="652" y="2086"/>
                    </a:lnTo>
                    <a:lnTo>
                      <a:pt x="666" y="2114"/>
                    </a:lnTo>
                    <a:lnTo>
                      <a:pt x="666" y="2128"/>
                    </a:lnTo>
                    <a:lnTo>
                      <a:pt x="652" y="2128"/>
                    </a:lnTo>
                    <a:lnTo>
                      <a:pt x="638" y="2142"/>
                    </a:lnTo>
                    <a:lnTo>
                      <a:pt x="638" y="2128"/>
                    </a:lnTo>
                    <a:lnTo>
                      <a:pt x="638" y="2142"/>
                    </a:lnTo>
                    <a:lnTo>
                      <a:pt x="624" y="2156"/>
                    </a:lnTo>
                    <a:lnTo>
                      <a:pt x="624" y="2171"/>
                    </a:lnTo>
                    <a:lnTo>
                      <a:pt x="638" y="2185"/>
                    </a:lnTo>
                    <a:lnTo>
                      <a:pt x="638" y="2199"/>
                    </a:lnTo>
                    <a:lnTo>
                      <a:pt x="624" y="2199"/>
                    </a:lnTo>
                    <a:lnTo>
                      <a:pt x="609" y="2199"/>
                    </a:lnTo>
                    <a:lnTo>
                      <a:pt x="595" y="2213"/>
                    </a:lnTo>
                    <a:lnTo>
                      <a:pt x="595" y="2227"/>
                    </a:lnTo>
                    <a:lnTo>
                      <a:pt x="595" y="2242"/>
                    </a:lnTo>
                    <a:lnTo>
                      <a:pt x="595" y="2256"/>
                    </a:lnTo>
                    <a:lnTo>
                      <a:pt x="595" y="2270"/>
                    </a:lnTo>
                    <a:lnTo>
                      <a:pt x="595" y="2284"/>
                    </a:lnTo>
                    <a:lnTo>
                      <a:pt x="609" y="2284"/>
                    </a:lnTo>
                    <a:lnTo>
                      <a:pt x="609" y="2298"/>
                    </a:lnTo>
                    <a:lnTo>
                      <a:pt x="609" y="2312"/>
                    </a:lnTo>
                    <a:lnTo>
                      <a:pt x="609" y="2327"/>
                    </a:lnTo>
                    <a:lnTo>
                      <a:pt x="609" y="2341"/>
                    </a:lnTo>
                    <a:lnTo>
                      <a:pt x="609" y="2355"/>
                    </a:lnTo>
                    <a:lnTo>
                      <a:pt x="609" y="2369"/>
                    </a:lnTo>
                    <a:lnTo>
                      <a:pt x="624" y="2383"/>
                    </a:lnTo>
                    <a:lnTo>
                      <a:pt x="609" y="2383"/>
                    </a:lnTo>
                    <a:lnTo>
                      <a:pt x="624" y="2383"/>
                    </a:lnTo>
                    <a:lnTo>
                      <a:pt x="624" y="2398"/>
                    </a:lnTo>
                    <a:lnTo>
                      <a:pt x="624" y="2412"/>
                    </a:lnTo>
                    <a:lnTo>
                      <a:pt x="624" y="2426"/>
                    </a:lnTo>
                    <a:lnTo>
                      <a:pt x="624" y="2440"/>
                    </a:lnTo>
                    <a:lnTo>
                      <a:pt x="624" y="2454"/>
                    </a:lnTo>
                    <a:lnTo>
                      <a:pt x="624" y="2440"/>
                    </a:lnTo>
                    <a:lnTo>
                      <a:pt x="624" y="2426"/>
                    </a:lnTo>
                    <a:lnTo>
                      <a:pt x="624" y="2412"/>
                    </a:lnTo>
                    <a:lnTo>
                      <a:pt x="609" y="2412"/>
                    </a:lnTo>
                    <a:lnTo>
                      <a:pt x="609" y="2398"/>
                    </a:lnTo>
                    <a:lnTo>
                      <a:pt x="609" y="2383"/>
                    </a:lnTo>
                    <a:lnTo>
                      <a:pt x="609" y="2369"/>
                    </a:lnTo>
                    <a:lnTo>
                      <a:pt x="609" y="2355"/>
                    </a:lnTo>
                    <a:lnTo>
                      <a:pt x="609" y="2341"/>
                    </a:lnTo>
                    <a:lnTo>
                      <a:pt x="609" y="2327"/>
                    </a:lnTo>
                    <a:lnTo>
                      <a:pt x="609" y="2312"/>
                    </a:lnTo>
                    <a:lnTo>
                      <a:pt x="609" y="2298"/>
                    </a:lnTo>
                    <a:lnTo>
                      <a:pt x="595" y="2298"/>
                    </a:lnTo>
                    <a:lnTo>
                      <a:pt x="595" y="2284"/>
                    </a:lnTo>
                    <a:lnTo>
                      <a:pt x="595" y="2270"/>
                    </a:lnTo>
                    <a:lnTo>
                      <a:pt x="595" y="2256"/>
                    </a:lnTo>
                    <a:lnTo>
                      <a:pt x="595" y="2242"/>
                    </a:lnTo>
                    <a:lnTo>
                      <a:pt x="595" y="2227"/>
                    </a:lnTo>
                    <a:lnTo>
                      <a:pt x="581" y="2213"/>
                    </a:lnTo>
                    <a:lnTo>
                      <a:pt x="567" y="2213"/>
                    </a:lnTo>
                    <a:lnTo>
                      <a:pt x="553" y="2213"/>
                    </a:lnTo>
                    <a:lnTo>
                      <a:pt x="553" y="2199"/>
                    </a:lnTo>
                    <a:lnTo>
                      <a:pt x="538" y="2199"/>
                    </a:lnTo>
                    <a:lnTo>
                      <a:pt x="524" y="2199"/>
                    </a:lnTo>
                    <a:lnTo>
                      <a:pt x="510" y="2199"/>
                    </a:lnTo>
                    <a:lnTo>
                      <a:pt x="510" y="2185"/>
                    </a:lnTo>
                    <a:lnTo>
                      <a:pt x="496" y="2199"/>
                    </a:lnTo>
                    <a:lnTo>
                      <a:pt x="482" y="2199"/>
                    </a:lnTo>
                    <a:lnTo>
                      <a:pt x="468" y="2199"/>
                    </a:lnTo>
                    <a:lnTo>
                      <a:pt x="453" y="2199"/>
                    </a:lnTo>
                    <a:lnTo>
                      <a:pt x="453" y="2185"/>
                    </a:lnTo>
                    <a:lnTo>
                      <a:pt x="439" y="2171"/>
                    </a:lnTo>
                    <a:lnTo>
                      <a:pt x="439" y="2156"/>
                    </a:lnTo>
                    <a:lnTo>
                      <a:pt x="425" y="2156"/>
                    </a:lnTo>
                    <a:lnTo>
                      <a:pt x="411" y="2156"/>
                    </a:lnTo>
                    <a:lnTo>
                      <a:pt x="411" y="2171"/>
                    </a:lnTo>
                    <a:lnTo>
                      <a:pt x="397" y="2171"/>
                    </a:lnTo>
                    <a:lnTo>
                      <a:pt x="382" y="2171"/>
                    </a:lnTo>
                    <a:lnTo>
                      <a:pt x="368" y="2185"/>
                    </a:lnTo>
                    <a:lnTo>
                      <a:pt x="354" y="2199"/>
                    </a:lnTo>
                    <a:lnTo>
                      <a:pt x="340" y="2199"/>
                    </a:lnTo>
                    <a:lnTo>
                      <a:pt x="326" y="2185"/>
                    </a:lnTo>
                    <a:lnTo>
                      <a:pt x="326" y="2171"/>
                    </a:lnTo>
                    <a:lnTo>
                      <a:pt x="326" y="2156"/>
                    </a:lnTo>
                    <a:lnTo>
                      <a:pt x="326" y="2142"/>
                    </a:lnTo>
                    <a:lnTo>
                      <a:pt x="326" y="2128"/>
                    </a:lnTo>
                    <a:lnTo>
                      <a:pt x="326" y="2114"/>
                    </a:lnTo>
                    <a:lnTo>
                      <a:pt x="340" y="2100"/>
                    </a:lnTo>
                    <a:lnTo>
                      <a:pt x="326" y="2100"/>
                    </a:lnTo>
                    <a:lnTo>
                      <a:pt x="340" y="2100"/>
                    </a:lnTo>
                    <a:lnTo>
                      <a:pt x="326" y="2100"/>
                    </a:lnTo>
                    <a:lnTo>
                      <a:pt x="326" y="2086"/>
                    </a:lnTo>
                    <a:lnTo>
                      <a:pt x="326" y="2071"/>
                    </a:lnTo>
                    <a:lnTo>
                      <a:pt x="326" y="2057"/>
                    </a:lnTo>
                    <a:lnTo>
                      <a:pt x="326" y="2043"/>
                    </a:lnTo>
                    <a:lnTo>
                      <a:pt x="340" y="2043"/>
                    </a:lnTo>
                    <a:lnTo>
                      <a:pt x="340" y="2029"/>
                    </a:lnTo>
                    <a:lnTo>
                      <a:pt x="340" y="2015"/>
                    </a:lnTo>
                    <a:lnTo>
                      <a:pt x="340" y="1986"/>
                    </a:lnTo>
                    <a:lnTo>
                      <a:pt x="326" y="1986"/>
                    </a:lnTo>
                    <a:lnTo>
                      <a:pt x="326" y="1972"/>
                    </a:lnTo>
                    <a:lnTo>
                      <a:pt x="326" y="1958"/>
                    </a:lnTo>
                    <a:lnTo>
                      <a:pt x="340" y="1958"/>
                    </a:lnTo>
                    <a:lnTo>
                      <a:pt x="340" y="1944"/>
                    </a:lnTo>
                    <a:lnTo>
                      <a:pt x="340" y="1930"/>
                    </a:lnTo>
                    <a:lnTo>
                      <a:pt x="340" y="1915"/>
                    </a:lnTo>
                    <a:lnTo>
                      <a:pt x="326" y="1915"/>
                    </a:lnTo>
                    <a:lnTo>
                      <a:pt x="326" y="1901"/>
                    </a:lnTo>
                    <a:lnTo>
                      <a:pt x="326" y="1887"/>
                    </a:lnTo>
                    <a:lnTo>
                      <a:pt x="326" y="1873"/>
                    </a:lnTo>
                    <a:lnTo>
                      <a:pt x="326" y="1859"/>
                    </a:lnTo>
                    <a:lnTo>
                      <a:pt x="326" y="1844"/>
                    </a:lnTo>
                    <a:lnTo>
                      <a:pt x="326" y="1830"/>
                    </a:lnTo>
                    <a:lnTo>
                      <a:pt x="326" y="1816"/>
                    </a:lnTo>
                    <a:lnTo>
                      <a:pt x="326" y="1788"/>
                    </a:lnTo>
                    <a:lnTo>
                      <a:pt x="340" y="1788"/>
                    </a:lnTo>
                    <a:lnTo>
                      <a:pt x="340" y="1773"/>
                    </a:lnTo>
                    <a:lnTo>
                      <a:pt x="340" y="1759"/>
                    </a:lnTo>
                    <a:lnTo>
                      <a:pt x="340" y="1745"/>
                    </a:lnTo>
                    <a:lnTo>
                      <a:pt x="340" y="1731"/>
                    </a:lnTo>
                    <a:lnTo>
                      <a:pt x="340" y="1717"/>
                    </a:lnTo>
                    <a:lnTo>
                      <a:pt x="340" y="1703"/>
                    </a:lnTo>
                    <a:lnTo>
                      <a:pt x="340" y="1688"/>
                    </a:lnTo>
                    <a:lnTo>
                      <a:pt x="340" y="1674"/>
                    </a:lnTo>
                    <a:lnTo>
                      <a:pt x="340" y="1660"/>
                    </a:lnTo>
                    <a:lnTo>
                      <a:pt x="340" y="1646"/>
                    </a:lnTo>
                    <a:lnTo>
                      <a:pt x="340" y="1632"/>
                    </a:lnTo>
                    <a:lnTo>
                      <a:pt x="340" y="1617"/>
                    </a:lnTo>
                    <a:lnTo>
                      <a:pt x="340" y="1603"/>
                    </a:lnTo>
                    <a:lnTo>
                      <a:pt x="340" y="1589"/>
                    </a:lnTo>
                    <a:lnTo>
                      <a:pt x="354" y="1589"/>
                    </a:lnTo>
                    <a:lnTo>
                      <a:pt x="368" y="1589"/>
                    </a:lnTo>
                    <a:lnTo>
                      <a:pt x="368" y="1561"/>
                    </a:lnTo>
                    <a:lnTo>
                      <a:pt x="354" y="1561"/>
                    </a:lnTo>
                    <a:lnTo>
                      <a:pt x="312" y="1561"/>
                    </a:lnTo>
                    <a:lnTo>
                      <a:pt x="283" y="1561"/>
                    </a:lnTo>
                    <a:lnTo>
                      <a:pt x="255" y="1561"/>
                    </a:lnTo>
                    <a:lnTo>
                      <a:pt x="241" y="1561"/>
                    </a:lnTo>
                    <a:lnTo>
                      <a:pt x="198" y="1561"/>
                    </a:lnTo>
                    <a:lnTo>
                      <a:pt x="184" y="1561"/>
                    </a:lnTo>
                    <a:lnTo>
                      <a:pt x="170" y="1561"/>
                    </a:lnTo>
                    <a:lnTo>
                      <a:pt x="141" y="1561"/>
                    </a:lnTo>
                    <a:lnTo>
                      <a:pt x="113" y="1561"/>
                    </a:lnTo>
                    <a:lnTo>
                      <a:pt x="85" y="1561"/>
                    </a:lnTo>
                    <a:lnTo>
                      <a:pt x="42" y="1561"/>
                    </a:lnTo>
                    <a:lnTo>
                      <a:pt x="0" y="1561"/>
                    </a:lnTo>
                    <a:lnTo>
                      <a:pt x="0" y="1547"/>
                    </a:lnTo>
                    <a:lnTo>
                      <a:pt x="14" y="1518"/>
                    </a:lnTo>
                    <a:lnTo>
                      <a:pt x="14" y="1490"/>
                    </a:lnTo>
                    <a:lnTo>
                      <a:pt x="14" y="1447"/>
                    </a:lnTo>
                    <a:lnTo>
                      <a:pt x="14" y="1405"/>
                    </a:lnTo>
                    <a:lnTo>
                      <a:pt x="28" y="1390"/>
                    </a:lnTo>
                    <a:lnTo>
                      <a:pt x="28" y="1376"/>
                    </a:lnTo>
                    <a:lnTo>
                      <a:pt x="14" y="1376"/>
                    </a:lnTo>
                    <a:lnTo>
                      <a:pt x="28" y="1376"/>
                    </a:lnTo>
                    <a:lnTo>
                      <a:pt x="28" y="1362"/>
                    </a:lnTo>
                    <a:lnTo>
                      <a:pt x="42" y="1334"/>
                    </a:lnTo>
                    <a:lnTo>
                      <a:pt x="56" y="1305"/>
                    </a:lnTo>
                    <a:lnTo>
                      <a:pt x="70" y="1277"/>
                    </a:lnTo>
                    <a:lnTo>
                      <a:pt x="85" y="1249"/>
                    </a:lnTo>
                    <a:lnTo>
                      <a:pt x="99" y="1249"/>
                    </a:lnTo>
                    <a:lnTo>
                      <a:pt x="99" y="1234"/>
                    </a:lnTo>
                    <a:lnTo>
                      <a:pt x="99" y="1220"/>
                    </a:lnTo>
                    <a:lnTo>
                      <a:pt x="113" y="1206"/>
                    </a:lnTo>
                    <a:lnTo>
                      <a:pt x="113" y="1192"/>
                    </a:lnTo>
                    <a:lnTo>
                      <a:pt x="127" y="1178"/>
                    </a:lnTo>
                    <a:lnTo>
                      <a:pt x="127" y="1164"/>
                    </a:lnTo>
                    <a:lnTo>
                      <a:pt x="141" y="1164"/>
                    </a:lnTo>
                    <a:lnTo>
                      <a:pt x="141" y="1135"/>
                    </a:lnTo>
                    <a:lnTo>
                      <a:pt x="141" y="1121"/>
                    </a:lnTo>
                    <a:lnTo>
                      <a:pt x="156" y="1121"/>
                    </a:lnTo>
                    <a:lnTo>
                      <a:pt x="170" y="1093"/>
                    </a:lnTo>
                    <a:lnTo>
                      <a:pt x="170" y="1064"/>
                    </a:lnTo>
                    <a:lnTo>
                      <a:pt x="184" y="1050"/>
                    </a:lnTo>
                    <a:lnTo>
                      <a:pt x="184" y="1036"/>
                    </a:lnTo>
                    <a:lnTo>
                      <a:pt x="198" y="1022"/>
                    </a:lnTo>
                    <a:lnTo>
                      <a:pt x="198" y="1008"/>
                    </a:lnTo>
                    <a:lnTo>
                      <a:pt x="212" y="979"/>
                    </a:lnTo>
                    <a:lnTo>
                      <a:pt x="212" y="965"/>
                    </a:lnTo>
                    <a:lnTo>
                      <a:pt x="226" y="951"/>
                    </a:lnTo>
                    <a:lnTo>
                      <a:pt x="226" y="937"/>
                    </a:lnTo>
                    <a:lnTo>
                      <a:pt x="241" y="922"/>
                    </a:lnTo>
                    <a:lnTo>
                      <a:pt x="241" y="894"/>
                    </a:lnTo>
                    <a:lnTo>
                      <a:pt x="255" y="880"/>
                    </a:lnTo>
                    <a:lnTo>
                      <a:pt x="255" y="851"/>
                    </a:lnTo>
                    <a:lnTo>
                      <a:pt x="283" y="809"/>
                    </a:lnTo>
                    <a:lnTo>
                      <a:pt x="297" y="781"/>
                    </a:lnTo>
                    <a:lnTo>
                      <a:pt x="297" y="766"/>
                    </a:lnTo>
                    <a:lnTo>
                      <a:pt x="312" y="738"/>
                    </a:lnTo>
                    <a:lnTo>
                      <a:pt x="312" y="710"/>
                    </a:lnTo>
                    <a:lnTo>
                      <a:pt x="326" y="695"/>
                    </a:lnTo>
                    <a:lnTo>
                      <a:pt x="326" y="667"/>
                    </a:lnTo>
                    <a:lnTo>
                      <a:pt x="340" y="653"/>
                    </a:lnTo>
                    <a:lnTo>
                      <a:pt x="340" y="639"/>
                    </a:lnTo>
                    <a:lnTo>
                      <a:pt x="354" y="610"/>
                    </a:lnTo>
                    <a:lnTo>
                      <a:pt x="354" y="596"/>
                    </a:lnTo>
                    <a:lnTo>
                      <a:pt x="368" y="568"/>
                    </a:lnTo>
                    <a:lnTo>
                      <a:pt x="368" y="554"/>
                    </a:lnTo>
                    <a:lnTo>
                      <a:pt x="368" y="539"/>
                    </a:lnTo>
                    <a:lnTo>
                      <a:pt x="368" y="525"/>
                    </a:lnTo>
                    <a:lnTo>
                      <a:pt x="368" y="511"/>
                    </a:lnTo>
                    <a:lnTo>
                      <a:pt x="368" y="497"/>
                    </a:lnTo>
                    <a:lnTo>
                      <a:pt x="368" y="454"/>
                    </a:lnTo>
                    <a:lnTo>
                      <a:pt x="368" y="426"/>
                    </a:lnTo>
                    <a:lnTo>
                      <a:pt x="382" y="383"/>
                    </a:lnTo>
                    <a:lnTo>
                      <a:pt x="382" y="355"/>
                    </a:lnTo>
                    <a:lnTo>
                      <a:pt x="382" y="341"/>
                    </a:lnTo>
                    <a:lnTo>
                      <a:pt x="382" y="298"/>
                    </a:lnTo>
                    <a:lnTo>
                      <a:pt x="453" y="312"/>
                    </a:lnTo>
                    <a:lnTo>
                      <a:pt x="468" y="270"/>
                    </a:lnTo>
                    <a:lnTo>
                      <a:pt x="482" y="256"/>
                    </a:lnTo>
                    <a:lnTo>
                      <a:pt x="482" y="242"/>
                    </a:lnTo>
                    <a:lnTo>
                      <a:pt x="482" y="227"/>
                    </a:lnTo>
                    <a:lnTo>
                      <a:pt x="510" y="156"/>
                    </a:lnTo>
                    <a:lnTo>
                      <a:pt x="510" y="142"/>
                    </a:lnTo>
                    <a:lnTo>
                      <a:pt x="524" y="128"/>
                    </a:lnTo>
                    <a:lnTo>
                      <a:pt x="524" y="114"/>
                    </a:lnTo>
                    <a:lnTo>
                      <a:pt x="538" y="114"/>
                    </a:lnTo>
                    <a:lnTo>
                      <a:pt x="538" y="100"/>
                    </a:lnTo>
                    <a:lnTo>
                      <a:pt x="553" y="57"/>
                    </a:lnTo>
                    <a:lnTo>
                      <a:pt x="567" y="29"/>
                    </a:lnTo>
                    <a:lnTo>
                      <a:pt x="581" y="0"/>
                    </a:lnTo>
                    <a:lnTo>
                      <a:pt x="581" y="15"/>
                    </a:lnTo>
                    <a:lnTo>
                      <a:pt x="595" y="29"/>
                    </a:lnTo>
                    <a:lnTo>
                      <a:pt x="609" y="29"/>
                    </a:lnTo>
                    <a:lnTo>
                      <a:pt x="624" y="57"/>
                    </a:lnTo>
                    <a:lnTo>
                      <a:pt x="638" y="71"/>
                    </a:lnTo>
                    <a:lnTo>
                      <a:pt x="666" y="86"/>
                    </a:lnTo>
                    <a:lnTo>
                      <a:pt x="680" y="100"/>
                    </a:lnTo>
                    <a:lnTo>
                      <a:pt x="694" y="114"/>
                    </a:lnTo>
                    <a:lnTo>
                      <a:pt x="709" y="128"/>
                    </a:lnTo>
                    <a:lnTo>
                      <a:pt x="723" y="128"/>
                    </a:lnTo>
                    <a:lnTo>
                      <a:pt x="723" y="142"/>
                    </a:lnTo>
                    <a:lnTo>
                      <a:pt x="723" y="156"/>
                    </a:lnTo>
                    <a:lnTo>
                      <a:pt x="737" y="171"/>
                    </a:lnTo>
                    <a:lnTo>
                      <a:pt x="751" y="185"/>
                    </a:lnTo>
                    <a:lnTo>
                      <a:pt x="751" y="199"/>
                    </a:lnTo>
                    <a:lnTo>
                      <a:pt x="765" y="199"/>
                    </a:lnTo>
                    <a:lnTo>
                      <a:pt x="765" y="213"/>
                    </a:lnTo>
                    <a:lnTo>
                      <a:pt x="794" y="227"/>
                    </a:lnTo>
                    <a:close/>
                  </a:path>
                </a:pathLst>
              </a:custGeom>
              <a:noFill/>
              <a:ln w="0" cap="flat">
                <a:solidFill>
                  <a:srgbClr val="000000"/>
                </a:solidFill>
                <a:prstDash val="solid"/>
                <a:round/>
                <a:headEnd/>
                <a:tailEnd/>
              </a:ln>
              <a:extLst>
                <a:ext uri="{909E8E84-426E-40DD-AFC4-6F175D3DCCD1}">
                  <a14:hiddenFill xmlns="" xmlns:a14="http://schemas.microsoft.com/office/drawing/2010/main">
                    <a:solidFill>
                      <a:srgbClr val="FFFFFF"/>
                    </a:solidFill>
                  </a14:hiddenFill>
                </a:ext>
              </a:extLst>
            </p:spPr>
            <p:txBody>
              <a:bodyPr/>
              <a:lstStyle/>
              <a:p>
                <a:endParaRPr lang="ja-JP" altLang="en-US"/>
              </a:p>
            </p:txBody>
          </p:sp>
          <p:sp>
            <p:nvSpPr>
              <p:cNvPr id="9359" name="Freeform 181"/>
              <p:cNvSpPr>
                <a:spLocks noChangeAspect="1"/>
              </p:cNvSpPr>
              <p:nvPr/>
            </p:nvSpPr>
            <p:spPr bwMode="auto">
              <a:xfrm>
                <a:off x="10909" y="7786"/>
                <a:ext cx="1923" cy="1377"/>
              </a:xfrm>
              <a:custGeom>
                <a:avLst/>
                <a:gdLst>
                  <a:gd name="T0" fmla="*/ 2147483647 w 1205"/>
                  <a:gd name="T1" fmla="*/ 2147483647 h 865"/>
                  <a:gd name="T2" fmla="*/ 2147483647 w 1205"/>
                  <a:gd name="T3" fmla="*/ 2147483647 h 865"/>
                  <a:gd name="T4" fmla="*/ 2147483647 w 1205"/>
                  <a:gd name="T5" fmla="*/ 2147483647 h 865"/>
                  <a:gd name="T6" fmla="*/ 2147483647 w 1205"/>
                  <a:gd name="T7" fmla="*/ 2147483647 h 865"/>
                  <a:gd name="T8" fmla="*/ 2147483647 w 1205"/>
                  <a:gd name="T9" fmla="*/ 2147483647 h 865"/>
                  <a:gd name="T10" fmla="*/ 2147483647 w 1205"/>
                  <a:gd name="T11" fmla="*/ 2147483647 h 865"/>
                  <a:gd name="T12" fmla="*/ 2147483647 w 1205"/>
                  <a:gd name="T13" fmla="*/ 2147483647 h 865"/>
                  <a:gd name="T14" fmla="*/ 2147483647 w 1205"/>
                  <a:gd name="T15" fmla="*/ 2147483647 h 865"/>
                  <a:gd name="T16" fmla="*/ 2147483647 w 1205"/>
                  <a:gd name="T17" fmla="*/ 2147483647 h 865"/>
                  <a:gd name="T18" fmla="*/ 2147483647 w 1205"/>
                  <a:gd name="T19" fmla="*/ 2147483647 h 865"/>
                  <a:gd name="T20" fmla="*/ 2147483647 w 1205"/>
                  <a:gd name="T21" fmla="*/ 2147483647 h 865"/>
                  <a:gd name="T22" fmla="*/ 2147483647 w 1205"/>
                  <a:gd name="T23" fmla="*/ 2147483647 h 865"/>
                  <a:gd name="T24" fmla="*/ 2147483647 w 1205"/>
                  <a:gd name="T25" fmla="*/ 2147483647 h 865"/>
                  <a:gd name="T26" fmla="*/ 2147483647 w 1205"/>
                  <a:gd name="T27" fmla="*/ 2147483647 h 865"/>
                  <a:gd name="T28" fmla="*/ 2147483647 w 1205"/>
                  <a:gd name="T29" fmla="*/ 2147483647 h 865"/>
                  <a:gd name="T30" fmla="*/ 2147483647 w 1205"/>
                  <a:gd name="T31" fmla="*/ 2147483647 h 865"/>
                  <a:gd name="T32" fmla="*/ 2147483647 w 1205"/>
                  <a:gd name="T33" fmla="*/ 2147483647 h 865"/>
                  <a:gd name="T34" fmla="*/ 2147483647 w 1205"/>
                  <a:gd name="T35" fmla="*/ 2147483647 h 865"/>
                  <a:gd name="T36" fmla="*/ 2147483647 w 1205"/>
                  <a:gd name="T37" fmla="*/ 2147483647 h 865"/>
                  <a:gd name="T38" fmla="*/ 2147483647 w 1205"/>
                  <a:gd name="T39" fmla="*/ 2147483647 h 865"/>
                  <a:gd name="T40" fmla="*/ 2147483647 w 1205"/>
                  <a:gd name="T41" fmla="*/ 2147483647 h 865"/>
                  <a:gd name="T42" fmla="*/ 2147483647 w 1205"/>
                  <a:gd name="T43" fmla="*/ 2147483647 h 865"/>
                  <a:gd name="T44" fmla="*/ 2147483647 w 1205"/>
                  <a:gd name="T45" fmla="*/ 2147483647 h 865"/>
                  <a:gd name="T46" fmla="*/ 2147483647 w 1205"/>
                  <a:gd name="T47" fmla="*/ 2147483647 h 865"/>
                  <a:gd name="T48" fmla="*/ 2147483647 w 1205"/>
                  <a:gd name="T49" fmla="*/ 2147483647 h 865"/>
                  <a:gd name="T50" fmla="*/ 2147483647 w 1205"/>
                  <a:gd name="T51" fmla="*/ 2147483647 h 865"/>
                  <a:gd name="T52" fmla="*/ 2147483647 w 1205"/>
                  <a:gd name="T53" fmla="*/ 2147483647 h 865"/>
                  <a:gd name="T54" fmla="*/ 2147483647 w 1205"/>
                  <a:gd name="T55" fmla="*/ 2147483647 h 865"/>
                  <a:gd name="T56" fmla="*/ 2147483647 w 1205"/>
                  <a:gd name="T57" fmla="*/ 2147483647 h 865"/>
                  <a:gd name="T58" fmla="*/ 2147483647 w 1205"/>
                  <a:gd name="T59" fmla="*/ 2147483647 h 865"/>
                  <a:gd name="T60" fmla="*/ 2147483647 w 1205"/>
                  <a:gd name="T61" fmla="*/ 2147483647 h 865"/>
                  <a:gd name="T62" fmla="*/ 2147483647 w 1205"/>
                  <a:gd name="T63" fmla="*/ 2147483647 h 865"/>
                  <a:gd name="T64" fmla="*/ 2147483647 w 1205"/>
                  <a:gd name="T65" fmla="*/ 2147483647 h 865"/>
                  <a:gd name="T66" fmla="*/ 2147483647 w 1205"/>
                  <a:gd name="T67" fmla="*/ 2147483647 h 865"/>
                  <a:gd name="T68" fmla="*/ 2147483647 w 1205"/>
                  <a:gd name="T69" fmla="*/ 2147483647 h 865"/>
                  <a:gd name="T70" fmla="*/ 2147483647 w 1205"/>
                  <a:gd name="T71" fmla="*/ 2147483647 h 865"/>
                  <a:gd name="T72" fmla="*/ 2147483647 w 1205"/>
                  <a:gd name="T73" fmla="*/ 2147483647 h 865"/>
                  <a:gd name="T74" fmla="*/ 2147483647 w 1205"/>
                  <a:gd name="T75" fmla="*/ 2147483647 h 865"/>
                  <a:gd name="T76" fmla="*/ 2147483647 w 1205"/>
                  <a:gd name="T77" fmla="*/ 2147483647 h 865"/>
                  <a:gd name="T78" fmla="*/ 2147483647 w 1205"/>
                  <a:gd name="T79" fmla="*/ 2147483647 h 865"/>
                  <a:gd name="T80" fmla="*/ 2147483647 w 1205"/>
                  <a:gd name="T81" fmla="*/ 2147483647 h 865"/>
                  <a:gd name="T82" fmla="*/ 0 w 1205"/>
                  <a:gd name="T83" fmla="*/ 2147483647 h 865"/>
                  <a:gd name="T84" fmla="*/ 2147483647 w 1205"/>
                  <a:gd name="T85" fmla="*/ 2147483647 h 865"/>
                  <a:gd name="T86" fmla="*/ 2147483647 w 1205"/>
                  <a:gd name="T87" fmla="*/ 2147483647 h 865"/>
                  <a:gd name="T88" fmla="*/ 2147483647 w 1205"/>
                  <a:gd name="T89" fmla="*/ 2147483647 h 865"/>
                  <a:gd name="T90" fmla="*/ 2147483647 w 1205"/>
                  <a:gd name="T91" fmla="*/ 2147483647 h 865"/>
                  <a:gd name="T92" fmla="*/ 2147483647 w 1205"/>
                  <a:gd name="T93" fmla="*/ 2147483647 h 865"/>
                  <a:gd name="T94" fmla="*/ 2147483647 w 1205"/>
                  <a:gd name="T95" fmla="*/ 2147483647 h 865"/>
                  <a:gd name="T96" fmla="*/ 2147483647 w 1205"/>
                  <a:gd name="T97" fmla="*/ 2147483647 h 865"/>
                  <a:gd name="T98" fmla="*/ 2147483647 w 1205"/>
                  <a:gd name="T99" fmla="*/ 2147483647 h 865"/>
                  <a:gd name="T100" fmla="*/ 2147483647 w 1205"/>
                  <a:gd name="T101" fmla="*/ 2147483647 h 865"/>
                  <a:gd name="T102" fmla="*/ 2147483647 w 1205"/>
                  <a:gd name="T103" fmla="*/ 2147483647 h 865"/>
                  <a:gd name="T104" fmla="*/ 2147483647 w 1205"/>
                  <a:gd name="T105" fmla="*/ 2147483647 h 865"/>
                  <a:gd name="T106" fmla="*/ 2147483647 w 1205"/>
                  <a:gd name="T107" fmla="*/ 2147483647 h 865"/>
                  <a:gd name="T108" fmla="*/ 2147483647 w 1205"/>
                  <a:gd name="T109" fmla="*/ 2147483647 h 865"/>
                  <a:gd name="T110" fmla="*/ 2147483647 w 1205"/>
                  <a:gd name="T111" fmla="*/ 2147483647 h 86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205"/>
                  <a:gd name="T169" fmla="*/ 0 h 865"/>
                  <a:gd name="T170" fmla="*/ 1205 w 1205"/>
                  <a:gd name="T171" fmla="*/ 865 h 86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205" h="865">
                    <a:moveTo>
                      <a:pt x="652" y="99"/>
                    </a:moveTo>
                    <a:lnTo>
                      <a:pt x="666" y="113"/>
                    </a:lnTo>
                    <a:lnTo>
                      <a:pt x="680" y="113"/>
                    </a:lnTo>
                    <a:lnTo>
                      <a:pt x="695" y="113"/>
                    </a:lnTo>
                    <a:lnTo>
                      <a:pt x="709" y="113"/>
                    </a:lnTo>
                    <a:lnTo>
                      <a:pt x="723" y="113"/>
                    </a:lnTo>
                    <a:lnTo>
                      <a:pt x="737" y="113"/>
                    </a:lnTo>
                    <a:lnTo>
                      <a:pt x="751" y="128"/>
                    </a:lnTo>
                    <a:lnTo>
                      <a:pt x="765" y="128"/>
                    </a:lnTo>
                    <a:lnTo>
                      <a:pt x="794" y="128"/>
                    </a:lnTo>
                    <a:lnTo>
                      <a:pt x="808" y="128"/>
                    </a:lnTo>
                    <a:lnTo>
                      <a:pt x="822" y="128"/>
                    </a:lnTo>
                    <a:lnTo>
                      <a:pt x="836" y="128"/>
                    </a:lnTo>
                    <a:lnTo>
                      <a:pt x="851" y="128"/>
                    </a:lnTo>
                    <a:lnTo>
                      <a:pt x="851" y="142"/>
                    </a:lnTo>
                    <a:lnTo>
                      <a:pt x="865" y="142"/>
                    </a:lnTo>
                    <a:lnTo>
                      <a:pt x="879" y="142"/>
                    </a:lnTo>
                    <a:lnTo>
                      <a:pt x="907" y="156"/>
                    </a:lnTo>
                    <a:lnTo>
                      <a:pt x="936" y="170"/>
                    </a:lnTo>
                    <a:lnTo>
                      <a:pt x="950" y="170"/>
                    </a:lnTo>
                    <a:lnTo>
                      <a:pt x="964" y="184"/>
                    </a:lnTo>
                    <a:lnTo>
                      <a:pt x="978" y="184"/>
                    </a:lnTo>
                    <a:lnTo>
                      <a:pt x="992" y="198"/>
                    </a:lnTo>
                    <a:lnTo>
                      <a:pt x="1007" y="198"/>
                    </a:lnTo>
                    <a:lnTo>
                      <a:pt x="1021" y="198"/>
                    </a:lnTo>
                    <a:lnTo>
                      <a:pt x="1092" y="213"/>
                    </a:lnTo>
                    <a:lnTo>
                      <a:pt x="1092" y="227"/>
                    </a:lnTo>
                    <a:lnTo>
                      <a:pt x="1106" y="227"/>
                    </a:lnTo>
                    <a:lnTo>
                      <a:pt x="1134" y="227"/>
                    </a:lnTo>
                    <a:lnTo>
                      <a:pt x="1177" y="241"/>
                    </a:lnTo>
                    <a:lnTo>
                      <a:pt x="1205" y="241"/>
                    </a:lnTo>
                    <a:lnTo>
                      <a:pt x="1205" y="255"/>
                    </a:lnTo>
                    <a:lnTo>
                      <a:pt x="1205" y="284"/>
                    </a:lnTo>
                    <a:lnTo>
                      <a:pt x="1205" y="298"/>
                    </a:lnTo>
                    <a:lnTo>
                      <a:pt x="1191" y="312"/>
                    </a:lnTo>
                    <a:lnTo>
                      <a:pt x="1191" y="326"/>
                    </a:lnTo>
                    <a:lnTo>
                      <a:pt x="1205" y="326"/>
                    </a:lnTo>
                    <a:lnTo>
                      <a:pt x="1205" y="340"/>
                    </a:lnTo>
                    <a:lnTo>
                      <a:pt x="1205" y="355"/>
                    </a:lnTo>
                    <a:lnTo>
                      <a:pt x="1191" y="369"/>
                    </a:lnTo>
                    <a:lnTo>
                      <a:pt x="1191" y="383"/>
                    </a:lnTo>
                    <a:lnTo>
                      <a:pt x="1191" y="397"/>
                    </a:lnTo>
                    <a:lnTo>
                      <a:pt x="1191" y="411"/>
                    </a:lnTo>
                    <a:lnTo>
                      <a:pt x="1177" y="411"/>
                    </a:lnTo>
                    <a:lnTo>
                      <a:pt x="1177" y="425"/>
                    </a:lnTo>
                    <a:lnTo>
                      <a:pt x="1177" y="440"/>
                    </a:lnTo>
                    <a:lnTo>
                      <a:pt x="1177" y="454"/>
                    </a:lnTo>
                    <a:lnTo>
                      <a:pt x="1177" y="468"/>
                    </a:lnTo>
                    <a:lnTo>
                      <a:pt x="1163" y="468"/>
                    </a:lnTo>
                    <a:lnTo>
                      <a:pt x="1163" y="482"/>
                    </a:lnTo>
                    <a:lnTo>
                      <a:pt x="1163" y="511"/>
                    </a:lnTo>
                    <a:lnTo>
                      <a:pt x="1163" y="539"/>
                    </a:lnTo>
                    <a:lnTo>
                      <a:pt x="1163" y="553"/>
                    </a:lnTo>
                    <a:lnTo>
                      <a:pt x="1163" y="567"/>
                    </a:lnTo>
                    <a:lnTo>
                      <a:pt x="1163" y="581"/>
                    </a:lnTo>
                    <a:lnTo>
                      <a:pt x="1163" y="596"/>
                    </a:lnTo>
                    <a:lnTo>
                      <a:pt x="1163" y="610"/>
                    </a:lnTo>
                    <a:lnTo>
                      <a:pt x="1148" y="610"/>
                    </a:lnTo>
                    <a:lnTo>
                      <a:pt x="1148" y="624"/>
                    </a:lnTo>
                    <a:lnTo>
                      <a:pt x="1148" y="638"/>
                    </a:lnTo>
                    <a:lnTo>
                      <a:pt x="1163" y="652"/>
                    </a:lnTo>
                    <a:lnTo>
                      <a:pt x="1163" y="667"/>
                    </a:lnTo>
                    <a:lnTo>
                      <a:pt x="1163" y="695"/>
                    </a:lnTo>
                    <a:lnTo>
                      <a:pt x="1134" y="695"/>
                    </a:lnTo>
                    <a:lnTo>
                      <a:pt x="1106" y="695"/>
                    </a:lnTo>
                    <a:lnTo>
                      <a:pt x="1077" y="695"/>
                    </a:lnTo>
                    <a:lnTo>
                      <a:pt x="1063" y="695"/>
                    </a:lnTo>
                    <a:lnTo>
                      <a:pt x="1049" y="695"/>
                    </a:lnTo>
                    <a:lnTo>
                      <a:pt x="1035" y="695"/>
                    </a:lnTo>
                    <a:lnTo>
                      <a:pt x="992" y="695"/>
                    </a:lnTo>
                    <a:lnTo>
                      <a:pt x="992" y="752"/>
                    </a:lnTo>
                    <a:lnTo>
                      <a:pt x="992" y="794"/>
                    </a:lnTo>
                    <a:lnTo>
                      <a:pt x="978" y="823"/>
                    </a:lnTo>
                    <a:lnTo>
                      <a:pt x="978" y="851"/>
                    </a:lnTo>
                    <a:lnTo>
                      <a:pt x="978" y="865"/>
                    </a:lnTo>
                    <a:lnTo>
                      <a:pt x="964" y="865"/>
                    </a:lnTo>
                    <a:lnTo>
                      <a:pt x="950" y="865"/>
                    </a:lnTo>
                    <a:lnTo>
                      <a:pt x="936" y="865"/>
                    </a:lnTo>
                    <a:lnTo>
                      <a:pt x="921" y="851"/>
                    </a:lnTo>
                    <a:lnTo>
                      <a:pt x="907" y="851"/>
                    </a:lnTo>
                    <a:lnTo>
                      <a:pt x="893" y="851"/>
                    </a:lnTo>
                    <a:lnTo>
                      <a:pt x="879" y="851"/>
                    </a:lnTo>
                    <a:lnTo>
                      <a:pt x="865" y="851"/>
                    </a:lnTo>
                    <a:lnTo>
                      <a:pt x="851" y="851"/>
                    </a:lnTo>
                    <a:lnTo>
                      <a:pt x="836" y="851"/>
                    </a:lnTo>
                    <a:lnTo>
                      <a:pt x="822" y="851"/>
                    </a:lnTo>
                    <a:lnTo>
                      <a:pt x="808" y="851"/>
                    </a:lnTo>
                    <a:lnTo>
                      <a:pt x="794" y="851"/>
                    </a:lnTo>
                    <a:lnTo>
                      <a:pt x="765" y="837"/>
                    </a:lnTo>
                    <a:lnTo>
                      <a:pt x="751" y="837"/>
                    </a:lnTo>
                    <a:lnTo>
                      <a:pt x="737" y="837"/>
                    </a:lnTo>
                    <a:lnTo>
                      <a:pt x="723" y="837"/>
                    </a:lnTo>
                    <a:lnTo>
                      <a:pt x="695" y="837"/>
                    </a:lnTo>
                    <a:lnTo>
                      <a:pt x="680" y="837"/>
                    </a:lnTo>
                    <a:lnTo>
                      <a:pt x="666" y="837"/>
                    </a:lnTo>
                    <a:lnTo>
                      <a:pt x="652" y="823"/>
                    </a:lnTo>
                    <a:lnTo>
                      <a:pt x="638" y="823"/>
                    </a:lnTo>
                    <a:lnTo>
                      <a:pt x="624" y="823"/>
                    </a:lnTo>
                    <a:lnTo>
                      <a:pt x="595" y="823"/>
                    </a:lnTo>
                    <a:lnTo>
                      <a:pt x="581" y="823"/>
                    </a:lnTo>
                    <a:lnTo>
                      <a:pt x="567" y="823"/>
                    </a:lnTo>
                    <a:lnTo>
                      <a:pt x="553" y="823"/>
                    </a:lnTo>
                    <a:lnTo>
                      <a:pt x="510" y="823"/>
                    </a:lnTo>
                    <a:lnTo>
                      <a:pt x="510" y="808"/>
                    </a:lnTo>
                    <a:lnTo>
                      <a:pt x="496" y="808"/>
                    </a:lnTo>
                    <a:lnTo>
                      <a:pt x="496" y="823"/>
                    </a:lnTo>
                    <a:lnTo>
                      <a:pt x="496" y="808"/>
                    </a:lnTo>
                    <a:lnTo>
                      <a:pt x="482" y="808"/>
                    </a:lnTo>
                    <a:lnTo>
                      <a:pt x="468" y="808"/>
                    </a:lnTo>
                    <a:lnTo>
                      <a:pt x="453" y="808"/>
                    </a:lnTo>
                    <a:lnTo>
                      <a:pt x="439" y="808"/>
                    </a:lnTo>
                    <a:lnTo>
                      <a:pt x="425" y="808"/>
                    </a:lnTo>
                    <a:lnTo>
                      <a:pt x="411" y="808"/>
                    </a:lnTo>
                    <a:lnTo>
                      <a:pt x="397" y="808"/>
                    </a:lnTo>
                    <a:lnTo>
                      <a:pt x="382" y="808"/>
                    </a:lnTo>
                    <a:lnTo>
                      <a:pt x="340" y="808"/>
                    </a:lnTo>
                    <a:lnTo>
                      <a:pt x="326" y="808"/>
                    </a:lnTo>
                    <a:lnTo>
                      <a:pt x="326" y="794"/>
                    </a:lnTo>
                    <a:lnTo>
                      <a:pt x="312" y="794"/>
                    </a:lnTo>
                    <a:lnTo>
                      <a:pt x="297" y="794"/>
                    </a:lnTo>
                    <a:lnTo>
                      <a:pt x="283" y="794"/>
                    </a:lnTo>
                    <a:lnTo>
                      <a:pt x="269" y="794"/>
                    </a:lnTo>
                    <a:lnTo>
                      <a:pt x="241" y="808"/>
                    </a:lnTo>
                    <a:lnTo>
                      <a:pt x="226" y="808"/>
                    </a:lnTo>
                    <a:lnTo>
                      <a:pt x="198" y="808"/>
                    </a:lnTo>
                    <a:lnTo>
                      <a:pt x="184" y="808"/>
                    </a:lnTo>
                    <a:lnTo>
                      <a:pt x="141" y="808"/>
                    </a:lnTo>
                    <a:lnTo>
                      <a:pt x="127" y="808"/>
                    </a:lnTo>
                    <a:lnTo>
                      <a:pt x="113" y="808"/>
                    </a:lnTo>
                    <a:lnTo>
                      <a:pt x="99" y="808"/>
                    </a:lnTo>
                    <a:lnTo>
                      <a:pt x="85" y="808"/>
                    </a:lnTo>
                    <a:lnTo>
                      <a:pt x="70" y="808"/>
                    </a:lnTo>
                    <a:lnTo>
                      <a:pt x="56" y="808"/>
                    </a:lnTo>
                    <a:lnTo>
                      <a:pt x="42" y="808"/>
                    </a:lnTo>
                    <a:lnTo>
                      <a:pt x="28" y="808"/>
                    </a:lnTo>
                    <a:lnTo>
                      <a:pt x="14" y="808"/>
                    </a:lnTo>
                    <a:lnTo>
                      <a:pt x="0" y="808"/>
                    </a:lnTo>
                    <a:lnTo>
                      <a:pt x="0" y="794"/>
                    </a:lnTo>
                    <a:lnTo>
                      <a:pt x="0" y="780"/>
                    </a:lnTo>
                    <a:lnTo>
                      <a:pt x="14" y="780"/>
                    </a:lnTo>
                    <a:lnTo>
                      <a:pt x="14" y="752"/>
                    </a:lnTo>
                    <a:lnTo>
                      <a:pt x="14" y="737"/>
                    </a:lnTo>
                    <a:lnTo>
                      <a:pt x="28" y="737"/>
                    </a:lnTo>
                    <a:lnTo>
                      <a:pt x="28" y="723"/>
                    </a:lnTo>
                    <a:lnTo>
                      <a:pt x="42" y="681"/>
                    </a:lnTo>
                    <a:lnTo>
                      <a:pt x="42" y="638"/>
                    </a:lnTo>
                    <a:lnTo>
                      <a:pt x="70" y="567"/>
                    </a:lnTo>
                    <a:lnTo>
                      <a:pt x="70" y="553"/>
                    </a:lnTo>
                    <a:lnTo>
                      <a:pt x="85" y="539"/>
                    </a:lnTo>
                    <a:lnTo>
                      <a:pt x="85" y="525"/>
                    </a:lnTo>
                    <a:lnTo>
                      <a:pt x="85" y="511"/>
                    </a:lnTo>
                    <a:lnTo>
                      <a:pt x="99" y="496"/>
                    </a:lnTo>
                    <a:lnTo>
                      <a:pt x="99" y="468"/>
                    </a:lnTo>
                    <a:lnTo>
                      <a:pt x="99" y="454"/>
                    </a:lnTo>
                    <a:lnTo>
                      <a:pt x="99" y="440"/>
                    </a:lnTo>
                    <a:lnTo>
                      <a:pt x="113" y="425"/>
                    </a:lnTo>
                    <a:lnTo>
                      <a:pt x="99" y="425"/>
                    </a:lnTo>
                    <a:lnTo>
                      <a:pt x="113" y="411"/>
                    </a:lnTo>
                    <a:lnTo>
                      <a:pt x="141" y="298"/>
                    </a:lnTo>
                    <a:lnTo>
                      <a:pt x="141" y="284"/>
                    </a:lnTo>
                    <a:lnTo>
                      <a:pt x="141" y="269"/>
                    </a:lnTo>
                    <a:lnTo>
                      <a:pt x="141" y="255"/>
                    </a:lnTo>
                    <a:lnTo>
                      <a:pt x="141" y="241"/>
                    </a:lnTo>
                    <a:lnTo>
                      <a:pt x="141" y="227"/>
                    </a:lnTo>
                    <a:lnTo>
                      <a:pt x="141" y="213"/>
                    </a:lnTo>
                    <a:lnTo>
                      <a:pt x="141" y="198"/>
                    </a:lnTo>
                    <a:lnTo>
                      <a:pt x="141" y="184"/>
                    </a:lnTo>
                    <a:lnTo>
                      <a:pt x="141" y="170"/>
                    </a:lnTo>
                    <a:lnTo>
                      <a:pt x="141" y="156"/>
                    </a:lnTo>
                    <a:lnTo>
                      <a:pt x="141" y="142"/>
                    </a:lnTo>
                    <a:lnTo>
                      <a:pt x="141" y="128"/>
                    </a:lnTo>
                    <a:lnTo>
                      <a:pt x="141" y="113"/>
                    </a:lnTo>
                    <a:lnTo>
                      <a:pt x="141" y="99"/>
                    </a:lnTo>
                    <a:lnTo>
                      <a:pt x="241" y="99"/>
                    </a:lnTo>
                    <a:lnTo>
                      <a:pt x="255" y="99"/>
                    </a:lnTo>
                    <a:lnTo>
                      <a:pt x="269" y="99"/>
                    </a:lnTo>
                    <a:lnTo>
                      <a:pt x="312" y="99"/>
                    </a:lnTo>
                    <a:lnTo>
                      <a:pt x="326" y="99"/>
                    </a:lnTo>
                    <a:lnTo>
                      <a:pt x="340" y="99"/>
                    </a:lnTo>
                    <a:lnTo>
                      <a:pt x="354" y="99"/>
                    </a:lnTo>
                    <a:lnTo>
                      <a:pt x="368" y="113"/>
                    </a:lnTo>
                    <a:lnTo>
                      <a:pt x="368" y="99"/>
                    </a:lnTo>
                    <a:lnTo>
                      <a:pt x="368" y="85"/>
                    </a:lnTo>
                    <a:lnTo>
                      <a:pt x="368" y="71"/>
                    </a:lnTo>
                    <a:lnTo>
                      <a:pt x="354" y="71"/>
                    </a:lnTo>
                    <a:lnTo>
                      <a:pt x="368" y="57"/>
                    </a:lnTo>
                    <a:lnTo>
                      <a:pt x="368" y="0"/>
                    </a:lnTo>
                    <a:lnTo>
                      <a:pt x="368" y="14"/>
                    </a:lnTo>
                    <a:lnTo>
                      <a:pt x="382" y="28"/>
                    </a:lnTo>
                    <a:lnTo>
                      <a:pt x="411" y="57"/>
                    </a:lnTo>
                    <a:lnTo>
                      <a:pt x="411" y="71"/>
                    </a:lnTo>
                    <a:lnTo>
                      <a:pt x="524" y="85"/>
                    </a:lnTo>
                    <a:lnTo>
                      <a:pt x="567" y="99"/>
                    </a:lnTo>
                    <a:lnTo>
                      <a:pt x="581" y="99"/>
                    </a:lnTo>
                    <a:lnTo>
                      <a:pt x="595" y="99"/>
                    </a:lnTo>
                    <a:lnTo>
                      <a:pt x="624" y="99"/>
                    </a:lnTo>
                    <a:lnTo>
                      <a:pt x="652" y="99"/>
                    </a:lnTo>
                    <a:close/>
                  </a:path>
                </a:pathLst>
              </a:custGeom>
              <a:noFill/>
              <a:ln w="0" cap="flat">
                <a:solidFill>
                  <a:srgbClr val="000000"/>
                </a:solidFill>
                <a:prstDash val="solid"/>
                <a:round/>
                <a:headEnd/>
                <a:tailEnd/>
              </a:ln>
              <a:extLst>
                <a:ext uri="{909E8E84-426E-40DD-AFC4-6F175D3DCCD1}">
                  <a14:hiddenFill xmlns="" xmlns:a14="http://schemas.microsoft.com/office/drawing/2010/main">
                    <a:solidFill>
                      <a:srgbClr val="FFFFFF"/>
                    </a:solidFill>
                  </a14:hiddenFill>
                </a:ext>
              </a:extLst>
            </p:spPr>
            <p:txBody>
              <a:bodyPr/>
              <a:lstStyle/>
              <a:p>
                <a:endParaRPr lang="ja-JP" altLang="en-US"/>
              </a:p>
            </p:txBody>
          </p:sp>
          <p:sp>
            <p:nvSpPr>
              <p:cNvPr id="9360" name="Freeform 182" descr="50%"/>
              <p:cNvSpPr>
                <a:spLocks noChangeAspect="1"/>
              </p:cNvSpPr>
              <p:nvPr/>
            </p:nvSpPr>
            <p:spPr bwMode="auto">
              <a:xfrm>
                <a:off x="9278" y="1802"/>
                <a:ext cx="3396" cy="3432"/>
              </a:xfrm>
              <a:custGeom>
                <a:avLst/>
                <a:gdLst>
                  <a:gd name="T0" fmla="*/ 2147483647 w 2128"/>
                  <a:gd name="T1" fmla="*/ 2147483647 h 2156"/>
                  <a:gd name="T2" fmla="*/ 2147483647 w 2128"/>
                  <a:gd name="T3" fmla="*/ 2147483647 h 2156"/>
                  <a:gd name="T4" fmla="*/ 2147483647 w 2128"/>
                  <a:gd name="T5" fmla="*/ 2147483647 h 2156"/>
                  <a:gd name="T6" fmla="*/ 2147483647 w 2128"/>
                  <a:gd name="T7" fmla="*/ 2147483647 h 2156"/>
                  <a:gd name="T8" fmla="*/ 2147483647 w 2128"/>
                  <a:gd name="T9" fmla="*/ 2147483647 h 2156"/>
                  <a:gd name="T10" fmla="*/ 2147483647 w 2128"/>
                  <a:gd name="T11" fmla="*/ 2147483647 h 2156"/>
                  <a:gd name="T12" fmla="*/ 2147483647 w 2128"/>
                  <a:gd name="T13" fmla="*/ 2147483647 h 2156"/>
                  <a:gd name="T14" fmla="*/ 2147483647 w 2128"/>
                  <a:gd name="T15" fmla="*/ 2147483647 h 2156"/>
                  <a:gd name="T16" fmla="*/ 2147483647 w 2128"/>
                  <a:gd name="T17" fmla="*/ 2147483647 h 2156"/>
                  <a:gd name="T18" fmla="*/ 2147483647 w 2128"/>
                  <a:gd name="T19" fmla="*/ 2147483647 h 2156"/>
                  <a:gd name="T20" fmla="*/ 2147483647 w 2128"/>
                  <a:gd name="T21" fmla="*/ 2147483647 h 2156"/>
                  <a:gd name="T22" fmla="*/ 2147483647 w 2128"/>
                  <a:gd name="T23" fmla="*/ 2147483647 h 2156"/>
                  <a:gd name="T24" fmla="*/ 2147483647 w 2128"/>
                  <a:gd name="T25" fmla="*/ 2147483647 h 2156"/>
                  <a:gd name="T26" fmla="*/ 2147483647 w 2128"/>
                  <a:gd name="T27" fmla="*/ 2147483647 h 2156"/>
                  <a:gd name="T28" fmla="*/ 2147483647 w 2128"/>
                  <a:gd name="T29" fmla="*/ 2147483647 h 2156"/>
                  <a:gd name="T30" fmla="*/ 2147483647 w 2128"/>
                  <a:gd name="T31" fmla="*/ 2147483647 h 2156"/>
                  <a:gd name="T32" fmla="*/ 2147483647 w 2128"/>
                  <a:gd name="T33" fmla="*/ 2147483647 h 2156"/>
                  <a:gd name="T34" fmla="*/ 2147483647 w 2128"/>
                  <a:gd name="T35" fmla="*/ 2147483647 h 2156"/>
                  <a:gd name="T36" fmla="*/ 2147483647 w 2128"/>
                  <a:gd name="T37" fmla="*/ 2147483647 h 2156"/>
                  <a:gd name="T38" fmla="*/ 2147483647 w 2128"/>
                  <a:gd name="T39" fmla="*/ 2147483647 h 2156"/>
                  <a:gd name="T40" fmla="*/ 2147483647 w 2128"/>
                  <a:gd name="T41" fmla="*/ 2147483647 h 2156"/>
                  <a:gd name="T42" fmla="*/ 2147483647 w 2128"/>
                  <a:gd name="T43" fmla="*/ 2147483647 h 2156"/>
                  <a:gd name="T44" fmla="*/ 2147483647 w 2128"/>
                  <a:gd name="T45" fmla="*/ 2147483647 h 2156"/>
                  <a:gd name="T46" fmla="*/ 2147483647 w 2128"/>
                  <a:gd name="T47" fmla="*/ 2147483647 h 2156"/>
                  <a:gd name="T48" fmla="*/ 2147483647 w 2128"/>
                  <a:gd name="T49" fmla="*/ 2147483647 h 2156"/>
                  <a:gd name="T50" fmla="*/ 2147483647 w 2128"/>
                  <a:gd name="T51" fmla="*/ 2147483647 h 2156"/>
                  <a:gd name="T52" fmla="*/ 2147483647 w 2128"/>
                  <a:gd name="T53" fmla="*/ 2147483647 h 2156"/>
                  <a:gd name="T54" fmla="*/ 2147483647 w 2128"/>
                  <a:gd name="T55" fmla="*/ 2147483647 h 2156"/>
                  <a:gd name="T56" fmla="*/ 2147483647 w 2128"/>
                  <a:gd name="T57" fmla="*/ 2147483647 h 2156"/>
                  <a:gd name="T58" fmla="*/ 0 w 2128"/>
                  <a:gd name="T59" fmla="*/ 2147483647 h 2156"/>
                  <a:gd name="T60" fmla="*/ 0 w 2128"/>
                  <a:gd name="T61" fmla="*/ 2147483647 h 2156"/>
                  <a:gd name="T62" fmla="*/ 2147483647 w 2128"/>
                  <a:gd name="T63" fmla="*/ 2147483647 h 2156"/>
                  <a:gd name="T64" fmla="*/ 2147483647 w 2128"/>
                  <a:gd name="T65" fmla="*/ 2147483647 h 2156"/>
                  <a:gd name="T66" fmla="*/ 2147483647 w 2128"/>
                  <a:gd name="T67" fmla="*/ 2147483647 h 2156"/>
                  <a:gd name="T68" fmla="*/ 2147483647 w 2128"/>
                  <a:gd name="T69" fmla="*/ 2147483647 h 2156"/>
                  <a:gd name="T70" fmla="*/ 2147483647 w 2128"/>
                  <a:gd name="T71" fmla="*/ 2147483647 h 2156"/>
                  <a:gd name="T72" fmla="*/ 2147483647 w 2128"/>
                  <a:gd name="T73" fmla="*/ 2147483647 h 2156"/>
                  <a:gd name="T74" fmla="*/ 2147483647 w 2128"/>
                  <a:gd name="T75" fmla="*/ 2147483647 h 2156"/>
                  <a:gd name="T76" fmla="*/ 2147483647 w 2128"/>
                  <a:gd name="T77" fmla="*/ 2147483647 h 2156"/>
                  <a:gd name="T78" fmla="*/ 2147483647 w 2128"/>
                  <a:gd name="T79" fmla="*/ 2147483647 h 2156"/>
                  <a:gd name="T80" fmla="*/ 2147483647 w 2128"/>
                  <a:gd name="T81" fmla="*/ 2147483647 h 2156"/>
                  <a:gd name="T82" fmla="*/ 2147483647 w 2128"/>
                  <a:gd name="T83" fmla="*/ 2147483647 h 2156"/>
                  <a:gd name="T84" fmla="*/ 2147483647 w 2128"/>
                  <a:gd name="T85" fmla="*/ 2147483647 h 2156"/>
                  <a:gd name="T86" fmla="*/ 2147483647 w 2128"/>
                  <a:gd name="T87" fmla="*/ 2147483647 h 2156"/>
                  <a:gd name="T88" fmla="*/ 2147483647 w 2128"/>
                  <a:gd name="T89" fmla="*/ 2147483647 h 2156"/>
                  <a:gd name="T90" fmla="*/ 2147483647 w 2128"/>
                  <a:gd name="T91" fmla="*/ 2147483647 h 2156"/>
                  <a:gd name="T92" fmla="*/ 2147483647 w 2128"/>
                  <a:gd name="T93" fmla="*/ 2147483647 h 2156"/>
                  <a:gd name="T94" fmla="*/ 2147483647 w 2128"/>
                  <a:gd name="T95" fmla="*/ 2147483647 h 2156"/>
                  <a:gd name="T96" fmla="*/ 2147483647 w 2128"/>
                  <a:gd name="T97" fmla="*/ 2147483647 h 2156"/>
                  <a:gd name="T98" fmla="*/ 2147483647 w 2128"/>
                  <a:gd name="T99" fmla="*/ 2147483647 h 2156"/>
                  <a:gd name="T100" fmla="*/ 2147483647 w 2128"/>
                  <a:gd name="T101" fmla="*/ 2147483647 h 2156"/>
                  <a:gd name="T102" fmla="*/ 2147483647 w 2128"/>
                  <a:gd name="T103" fmla="*/ 2147483647 h 2156"/>
                  <a:gd name="T104" fmla="*/ 2147483647 w 2128"/>
                  <a:gd name="T105" fmla="*/ 2147483647 h 2156"/>
                  <a:gd name="T106" fmla="*/ 2147483647 w 2128"/>
                  <a:gd name="T107" fmla="*/ 2147483647 h 2156"/>
                  <a:gd name="T108" fmla="*/ 2147483647 w 2128"/>
                  <a:gd name="T109" fmla="*/ 2147483647 h 2156"/>
                  <a:gd name="T110" fmla="*/ 2147483647 w 2128"/>
                  <a:gd name="T111" fmla="*/ 2147483647 h 2156"/>
                  <a:gd name="T112" fmla="*/ 2147483647 w 2128"/>
                  <a:gd name="T113" fmla="*/ 2147483647 h 2156"/>
                  <a:gd name="T114" fmla="*/ 2147483647 w 2128"/>
                  <a:gd name="T115" fmla="*/ 2147483647 h 2156"/>
                  <a:gd name="T116" fmla="*/ 2147483647 w 2128"/>
                  <a:gd name="T117" fmla="*/ 2147483647 h 2156"/>
                  <a:gd name="T118" fmla="*/ 2147483647 w 2128"/>
                  <a:gd name="T119" fmla="*/ 2147483647 h 215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2128"/>
                  <a:gd name="T181" fmla="*/ 0 h 2156"/>
                  <a:gd name="T182" fmla="*/ 2128 w 2128"/>
                  <a:gd name="T183" fmla="*/ 2156 h 215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2128" h="2156">
                    <a:moveTo>
                      <a:pt x="1660" y="28"/>
                    </a:moveTo>
                    <a:lnTo>
                      <a:pt x="1674" y="28"/>
                    </a:lnTo>
                    <a:lnTo>
                      <a:pt x="1688" y="28"/>
                    </a:lnTo>
                    <a:lnTo>
                      <a:pt x="1702" y="28"/>
                    </a:lnTo>
                    <a:lnTo>
                      <a:pt x="1717" y="14"/>
                    </a:lnTo>
                    <a:lnTo>
                      <a:pt x="1731" y="14"/>
                    </a:lnTo>
                    <a:lnTo>
                      <a:pt x="1731" y="28"/>
                    </a:lnTo>
                    <a:lnTo>
                      <a:pt x="1745" y="28"/>
                    </a:lnTo>
                    <a:lnTo>
                      <a:pt x="1759" y="28"/>
                    </a:lnTo>
                    <a:lnTo>
                      <a:pt x="1759" y="43"/>
                    </a:lnTo>
                    <a:lnTo>
                      <a:pt x="1773" y="57"/>
                    </a:lnTo>
                    <a:lnTo>
                      <a:pt x="1787" y="57"/>
                    </a:lnTo>
                    <a:lnTo>
                      <a:pt x="1787" y="71"/>
                    </a:lnTo>
                    <a:lnTo>
                      <a:pt x="1802" y="71"/>
                    </a:lnTo>
                    <a:lnTo>
                      <a:pt x="1802" y="85"/>
                    </a:lnTo>
                    <a:lnTo>
                      <a:pt x="1802" y="99"/>
                    </a:lnTo>
                    <a:lnTo>
                      <a:pt x="1802" y="113"/>
                    </a:lnTo>
                    <a:lnTo>
                      <a:pt x="1802" y="128"/>
                    </a:lnTo>
                    <a:lnTo>
                      <a:pt x="1816" y="128"/>
                    </a:lnTo>
                    <a:lnTo>
                      <a:pt x="1802" y="142"/>
                    </a:lnTo>
                    <a:lnTo>
                      <a:pt x="1802" y="156"/>
                    </a:lnTo>
                    <a:lnTo>
                      <a:pt x="1802" y="170"/>
                    </a:lnTo>
                    <a:lnTo>
                      <a:pt x="1802" y="184"/>
                    </a:lnTo>
                    <a:lnTo>
                      <a:pt x="1802" y="199"/>
                    </a:lnTo>
                    <a:lnTo>
                      <a:pt x="1802" y="213"/>
                    </a:lnTo>
                    <a:lnTo>
                      <a:pt x="1802" y="227"/>
                    </a:lnTo>
                    <a:lnTo>
                      <a:pt x="1802" y="241"/>
                    </a:lnTo>
                    <a:lnTo>
                      <a:pt x="1787" y="241"/>
                    </a:lnTo>
                    <a:lnTo>
                      <a:pt x="1787" y="255"/>
                    </a:lnTo>
                    <a:lnTo>
                      <a:pt x="1787" y="270"/>
                    </a:lnTo>
                    <a:lnTo>
                      <a:pt x="1787" y="284"/>
                    </a:lnTo>
                    <a:lnTo>
                      <a:pt x="1773" y="284"/>
                    </a:lnTo>
                    <a:lnTo>
                      <a:pt x="1773" y="298"/>
                    </a:lnTo>
                    <a:lnTo>
                      <a:pt x="1773" y="312"/>
                    </a:lnTo>
                    <a:lnTo>
                      <a:pt x="1773" y="326"/>
                    </a:lnTo>
                    <a:lnTo>
                      <a:pt x="1759" y="326"/>
                    </a:lnTo>
                    <a:lnTo>
                      <a:pt x="1759" y="340"/>
                    </a:lnTo>
                    <a:lnTo>
                      <a:pt x="1773" y="355"/>
                    </a:lnTo>
                    <a:lnTo>
                      <a:pt x="1773" y="369"/>
                    </a:lnTo>
                    <a:lnTo>
                      <a:pt x="1773" y="383"/>
                    </a:lnTo>
                    <a:lnTo>
                      <a:pt x="1773" y="397"/>
                    </a:lnTo>
                    <a:lnTo>
                      <a:pt x="1773" y="411"/>
                    </a:lnTo>
                    <a:lnTo>
                      <a:pt x="1773" y="426"/>
                    </a:lnTo>
                    <a:lnTo>
                      <a:pt x="1773" y="440"/>
                    </a:lnTo>
                    <a:lnTo>
                      <a:pt x="1773" y="454"/>
                    </a:lnTo>
                    <a:lnTo>
                      <a:pt x="1787" y="454"/>
                    </a:lnTo>
                    <a:lnTo>
                      <a:pt x="1787" y="468"/>
                    </a:lnTo>
                    <a:lnTo>
                      <a:pt x="1787" y="482"/>
                    </a:lnTo>
                    <a:lnTo>
                      <a:pt x="1802" y="496"/>
                    </a:lnTo>
                    <a:lnTo>
                      <a:pt x="1816" y="496"/>
                    </a:lnTo>
                    <a:lnTo>
                      <a:pt x="1816" y="511"/>
                    </a:lnTo>
                    <a:lnTo>
                      <a:pt x="1830" y="525"/>
                    </a:lnTo>
                    <a:lnTo>
                      <a:pt x="1929" y="525"/>
                    </a:lnTo>
                    <a:lnTo>
                      <a:pt x="1972" y="525"/>
                    </a:lnTo>
                    <a:lnTo>
                      <a:pt x="1958" y="539"/>
                    </a:lnTo>
                    <a:lnTo>
                      <a:pt x="1958" y="553"/>
                    </a:lnTo>
                    <a:lnTo>
                      <a:pt x="1958" y="567"/>
                    </a:lnTo>
                    <a:lnTo>
                      <a:pt x="1958" y="582"/>
                    </a:lnTo>
                    <a:lnTo>
                      <a:pt x="1943" y="582"/>
                    </a:lnTo>
                    <a:lnTo>
                      <a:pt x="1929" y="582"/>
                    </a:lnTo>
                    <a:lnTo>
                      <a:pt x="1901" y="567"/>
                    </a:lnTo>
                    <a:lnTo>
                      <a:pt x="1887" y="567"/>
                    </a:lnTo>
                    <a:lnTo>
                      <a:pt x="1887" y="582"/>
                    </a:lnTo>
                    <a:lnTo>
                      <a:pt x="1901" y="582"/>
                    </a:lnTo>
                    <a:lnTo>
                      <a:pt x="1915" y="596"/>
                    </a:lnTo>
                    <a:lnTo>
                      <a:pt x="1929" y="596"/>
                    </a:lnTo>
                    <a:lnTo>
                      <a:pt x="1943" y="596"/>
                    </a:lnTo>
                    <a:lnTo>
                      <a:pt x="1958" y="596"/>
                    </a:lnTo>
                    <a:lnTo>
                      <a:pt x="1972" y="596"/>
                    </a:lnTo>
                    <a:lnTo>
                      <a:pt x="1972" y="582"/>
                    </a:lnTo>
                    <a:lnTo>
                      <a:pt x="1986" y="582"/>
                    </a:lnTo>
                    <a:lnTo>
                      <a:pt x="1986" y="567"/>
                    </a:lnTo>
                    <a:lnTo>
                      <a:pt x="1986" y="553"/>
                    </a:lnTo>
                    <a:lnTo>
                      <a:pt x="2000" y="539"/>
                    </a:lnTo>
                    <a:lnTo>
                      <a:pt x="2014" y="539"/>
                    </a:lnTo>
                    <a:lnTo>
                      <a:pt x="2029" y="539"/>
                    </a:lnTo>
                    <a:lnTo>
                      <a:pt x="2029" y="553"/>
                    </a:lnTo>
                    <a:lnTo>
                      <a:pt x="2043" y="553"/>
                    </a:lnTo>
                    <a:lnTo>
                      <a:pt x="2057" y="553"/>
                    </a:lnTo>
                    <a:lnTo>
                      <a:pt x="2071" y="567"/>
                    </a:lnTo>
                    <a:lnTo>
                      <a:pt x="2071" y="582"/>
                    </a:lnTo>
                    <a:lnTo>
                      <a:pt x="2085" y="582"/>
                    </a:lnTo>
                    <a:lnTo>
                      <a:pt x="2085" y="596"/>
                    </a:lnTo>
                    <a:lnTo>
                      <a:pt x="2114" y="638"/>
                    </a:lnTo>
                    <a:lnTo>
                      <a:pt x="2128" y="652"/>
                    </a:lnTo>
                    <a:lnTo>
                      <a:pt x="2114" y="667"/>
                    </a:lnTo>
                    <a:lnTo>
                      <a:pt x="2099" y="667"/>
                    </a:lnTo>
                    <a:lnTo>
                      <a:pt x="2099" y="681"/>
                    </a:lnTo>
                    <a:lnTo>
                      <a:pt x="2085" y="695"/>
                    </a:lnTo>
                    <a:lnTo>
                      <a:pt x="2057" y="723"/>
                    </a:lnTo>
                    <a:lnTo>
                      <a:pt x="2043" y="738"/>
                    </a:lnTo>
                    <a:lnTo>
                      <a:pt x="2043" y="752"/>
                    </a:lnTo>
                    <a:lnTo>
                      <a:pt x="2029" y="752"/>
                    </a:lnTo>
                    <a:lnTo>
                      <a:pt x="2029" y="766"/>
                    </a:lnTo>
                    <a:lnTo>
                      <a:pt x="2029" y="780"/>
                    </a:lnTo>
                    <a:lnTo>
                      <a:pt x="2014" y="780"/>
                    </a:lnTo>
                    <a:lnTo>
                      <a:pt x="2014" y="794"/>
                    </a:lnTo>
                    <a:lnTo>
                      <a:pt x="2014" y="823"/>
                    </a:lnTo>
                    <a:lnTo>
                      <a:pt x="2000" y="837"/>
                    </a:lnTo>
                    <a:lnTo>
                      <a:pt x="2000" y="851"/>
                    </a:lnTo>
                    <a:lnTo>
                      <a:pt x="1986" y="879"/>
                    </a:lnTo>
                    <a:lnTo>
                      <a:pt x="1986" y="894"/>
                    </a:lnTo>
                    <a:lnTo>
                      <a:pt x="1986" y="908"/>
                    </a:lnTo>
                    <a:lnTo>
                      <a:pt x="1986" y="936"/>
                    </a:lnTo>
                    <a:lnTo>
                      <a:pt x="1986" y="965"/>
                    </a:lnTo>
                    <a:lnTo>
                      <a:pt x="1986" y="979"/>
                    </a:lnTo>
                    <a:lnTo>
                      <a:pt x="1986" y="993"/>
                    </a:lnTo>
                    <a:lnTo>
                      <a:pt x="1972" y="1007"/>
                    </a:lnTo>
                    <a:lnTo>
                      <a:pt x="1972" y="1021"/>
                    </a:lnTo>
                    <a:lnTo>
                      <a:pt x="1958" y="1035"/>
                    </a:lnTo>
                    <a:lnTo>
                      <a:pt x="1958" y="1064"/>
                    </a:lnTo>
                    <a:lnTo>
                      <a:pt x="1958" y="1078"/>
                    </a:lnTo>
                    <a:lnTo>
                      <a:pt x="1958" y="1092"/>
                    </a:lnTo>
                    <a:lnTo>
                      <a:pt x="1958" y="1106"/>
                    </a:lnTo>
                    <a:lnTo>
                      <a:pt x="1958" y="1135"/>
                    </a:lnTo>
                    <a:lnTo>
                      <a:pt x="1958" y="1149"/>
                    </a:lnTo>
                    <a:lnTo>
                      <a:pt x="1972" y="1163"/>
                    </a:lnTo>
                    <a:lnTo>
                      <a:pt x="1958" y="1163"/>
                    </a:lnTo>
                    <a:lnTo>
                      <a:pt x="1958" y="1177"/>
                    </a:lnTo>
                    <a:lnTo>
                      <a:pt x="1958" y="1220"/>
                    </a:lnTo>
                    <a:lnTo>
                      <a:pt x="1943" y="1248"/>
                    </a:lnTo>
                    <a:lnTo>
                      <a:pt x="1943" y="1262"/>
                    </a:lnTo>
                    <a:lnTo>
                      <a:pt x="1943" y="1277"/>
                    </a:lnTo>
                    <a:lnTo>
                      <a:pt x="1929" y="1291"/>
                    </a:lnTo>
                    <a:lnTo>
                      <a:pt x="1929" y="1305"/>
                    </a:lnTo>
                    <a:lnTo>
                      <a:pt x="1915" y="1305"/>
                    </a:lnTo>
                    <a:lnTo>
                      <a:pt x="1915" y="1319"/>
                    </a:lnTo>
                    <a:lnTo>
                      <a:pt x="1915" y="1333"/>
                    </a:lnTo>
                    <a:lnTo>
                      <a:pt x="1901" y="1333"/>
                    </a:lnTo>
                    <a:lnTo>
                      <a:pt x="1887" y="1348"/>
                    </a:lnTo>
                    <a:lnTo>
                      <a:pt x="1887" y="1362"/>
                    </a:lnTo>
                    <a:lnTo>
                      <a:pt x="1858" y="1376"/>
                    </a:lnTo>
                    <a:lnTo>
                      <a:pt x="1844" y="1390"/>
                    </a:lnTo>
                    <a:lnTo>
                      <a:pt x="1816" y="1404"/>
                    </a:lnTo>
                    <a:lnTo>
                      <a:pt x="1802" y="1418"/>
                    </a:lnTo>
                    <a:lnTo>
                      <a:pt x="1773" y="1433"/>
                    </a:lnTo>
                    <a:lnTo>
                      <a:pt x="1759" y="1447"/>
                    </a:lnTo>
                    <a:lnTo>
                      <a:pt x="1745" y="1461"/>
                    </a:lnTo>
                    <a:lnTo>
                      <a:pt x="1731" y="1461"/>
                    </a:lnTo>
                    <a:lnTo>
                      <a:pt x="1717" y="1461"/>
                    </a:lnTo>
                    <a:lnTo>
                      <a:pt x="1717" y="1475"/>
                    </a:lnTo>
                    <a:lnTo>
                      <a:pt x="1702" y="1475"/>
                    </a:lnTo>
                    <a:lnTo>
                      <a:pt x="1688" y="1489"/>
                    </a:lnTo>
                    <a:lnTo>
                      <a:pt x="1674" y="1489"/>
                    </a:lnTo>
                    <a:lnTo>
                      <a:pt x="1660" y="1489"/>
                    </a:lnTo>
                    <a:lnTo>
                      <a:pt x="1646" y="1504"/>
                    </a:lnTo>
                    <a:lnTo>
                      <a:pt x="1631" y="1504"/>
                    </a:lnTo>
                    <a:lnTo>
                      <a:pt x="1617" y="1518"/>
                    </a:lnTo>
                    <a:lnTo>
                      <a:pt x="1603" y="1518"/>
                    </a:lnTo>
                    <a:lnTo>
                      <a:pt x="1589" y="1518"/>
                    </a:lnTo>
                    <a:lnTo>
                      <a:pt x="1575" y="1532"/>
                    </a:lnTo>
                    <a:lnTo>
                      <a:pt x="1560" y="1532"/>
                    </a:lnTo>
                    <a:lnTo>
                      <a:pt x="1532" y="1532"/>
                    </a:lnTo>
                    <a:lnTo>
                      <a:pt x="1532" y="1546"/>
                    </a:lnTo>
                    <a:lnTo>
                      <a:pt x="1518" y="1546"/>
                    </a:lnTo>
                    <a:lnTo>
                      <a:pt x="1504" y="1546"/>
                    </a:lnTo>
                    <a:lnTo>
                      <a:pt x="1490" y="1546"/>
                    </a:lnTo>
                    <a:lnTo>
                      <a:pt x="1461" y="1546"/>
                    </a:lnTo>
                    <a:lnTo>
                      <a:pt x="1447" y="1560"/>
                    </a:lnTo>
                    <a:lnTo>
                      <a:pt x="1419" y="1560"/>
                    </a:lnTo>
                    <a:lnTo>
                      <a:pt x="1404" y="1560"/>
                    </a:lnTo>
                    <a:lnTo>
                      <a:pt x="1390" y="1560"/>
                    </a:lnTo>
                    <a:lnTo>
                      <a:pt x="1376" y="1560"/>
                    </a:lnTo>
                    <a:lnTo>
                      <a:pt x="1362" y="1574"/>
                    </a:lnTo>
                    <a:lnTo>
                      <a:pt x="1348" y="1574"/>
                    </a:lnTo>
                    <a:lnTo>
                      <a:pt x="1334" y="1574"/>
                    </a:lnTo>
                    <a:lnTo>
                      <a:pt x="1319" y="1574"/>
                    </a:lnTo>
                    <a:lnTo>
                      <a:pt x="1305" y="1574"/>
                    </a:lnTo>
                    <a:lnTo>
                      <a:pt x="1291" y="1574"/>
                    </a:lnTo>
                    <a:lnTo>
                      <a:pt x="1277" y="1574"/>
                    </a:lnTo>
                    <a:lnTo>
                      <a:pt x="1263" y="1574"/>
                    </a:lnTo>
                    <a:lnTo>
                      <a:pt x="1248" y="1574"/>
                    </a:lnTo>
                    <a:lnTo>
                      <a:pt x="1234" y="1574"/>
                    </a:lnTo>
                    <a:lnTo>
                      <a:pt x="1220" y="1574"/>
                    </a:lnTo>
                    <a:lnTo>
                      <a:pt x="1192" y="1574"/>
                    </a:lnTo>
                    <a:lnTo>
                      <a:pt x="1163" y="1574"/>
                    </a:lnTo>
                    <a:lnTo>
                      <a:pt x="1149" y="1574"/>
                    </a:lnTo>
                    <a:lnTo>
                      <a:pt x="1135" y="1574"/>
                    </a:lnTo>
                    <a:lnTo>
                      <a:pt x="1121" y="1560"/>
                    </a:lnTo>
                    <a:lnTo>
                      <a:pt x="1107" y="1560"/>
                    </a:lnTo>
                    <a:lnTo>
                      <a:pt x="1092" y="1560"/>
                    </a:lnTo>
                    <a:lnTo>
                      <a:pt x="1078" y="1560"/>
                    </a:lnTo>
                    <a:lnTo>
                      <a:pt x="1064" y="1560"/>
                    </a:lnTo>
                    <a:lnTo>
                      <a:pt x="1036" y="1560"/>
                    </a:lnTo>
                    <a:lnTo>
                      <a:pt x="1022" y="1560"/>
                    </a:lnTo>
                    <a:lnTo>
                      <a:pt x="1007" y="1546"/>
                    </a:lnTo>
                    <a:lnTo>
                      <a:pt x="979" y="1546"/>
                    </a:lnTo>
                    <a:lnTo>
                      <a:pt x="965" y="1546"/>
                    </a:lnTo>
                    <a:lnTo>
                      <a:pt x="951" y="1546"/>
                    </a:lnTo>
                    <a:lnTo>
                      <a:pt x="936" y="1546"/>
                    </a:lnTo>
                    <a:lnTo>
                      <a:pt x="922" y="1546"/>
                    </a:lnTo>
                    <a:lnTo>
                      <a:pt x="908" y="1546"/>
                    </a:lnTo>
                    <a:lnTo>
                      <a:pt x="894" y="1546"/>
                    </a:lnTo>
                    <a:lnTo>
                      <a:pt x="894" y="1560"/>
                    </a:lnTo>
                    <a:lnTo>
                      <a:pt x="880" y="1560"/>
                    </a:lnTo>
                    <a:lnTo>
                      <a:pt x="866" y="1560"/>
                    </a:lnTo>
                    <a:lnTo>
                      <a:pt x="851" y="1560"/>
                    </a:lnTo>
                    <a:lnTo>
                      <a:pt x="851" y="1574"/>
                    </a:lnTo>
                    <a:lnTo>
                      <a:pt x="837" y="1574"/>
                    </a:lnTo>
                    <a:lnTo>
                      <a:pt x="823" y="1574"/>
                    </a:lnTo>
                    <a:lnTo>
                      <a:pt x="809" y="1589"/>
                    </a:lnTo>
                    <a:lnTo>
                      <a:pt x="795" y="1589"/>
                    </a:lnTo>
                    <a:lnTo>
                      <a:pt x="795" y="1603"/>
                    </a:lnTo>
                    <a:lnTo>
                      <a:pt x="780" y="1603"/>
                    </a:lnTo>
                    <a:lnTo>
                      <a:pt x="766" y="1603"/>
                    </a:lnTo>
                    <a:lnTo>
                      <a:pt x="766" y="1617"/>
                    </a:lnTo>
                    <a:lnTo>
                      <a:pt x="752" y="1617"/>
                    </a:lnTo>
                    <a:lnTo>
                      <a:pt x="752" y="1631"/>
                    </a:lnTo>
                    <a:lnTo>
                      <a:pt x="738" y="1631"/>
                    </a:lnTo>
                    <a:lnTo>
                      <a:pt x="724" y="1645"/>
                    </a:lnTo>
                    <a:lnTo>
                      <a:pt x="710" y="1645"/>
                    </a:lnTo>
                    <a:lnTo>
                      <a:pt x="695" y="1660"/>
                    </a:lnTo>
                    <a:lnTo>
                      <a:pt x="681" y="1674"/>
                    </a:lnTo>
                    <a:lnTo>
                      <a:pt x="667" y="1688"/>
                    </a:lnTo>
                    <a:lnTo>
                      <a:pt x="653" y="1702"/>
                    </a:lnTo>
                    <a:lnTo>
                      <a:pt x="653" y="1716"/>
                    </a:lnTo>
                    <a:lnTo>
                      <a:pt x="639" y="1745"/>
                    </a:lnTo>
                    <a:lnTo>
                      <a:pt x="624" y="1759"/>
                    </a:lnTo>
                    <a:lnTo>
                      <a:pt x="610" y="1773"/>
                    </a:lnTo>
                    <a:lnTo>
                      <a:pt x="596" y="1787"/>
                    </a:lnTo>
                    <a:lnTo>
                      <a:pt x="596" y="1801"/>
                    </a:lnTo>
                    <a:lnTo>
                      <a:pt x="582" y="1816"/>
                    </a:lnTo>
                    <a:lnTo>
                      <a:pt x="582" y="1830"/>
                    </a:lnTo>
                    <a:lnTo>
                      <a:pt x="539" y="1887"/>
                    </a:lnTo>
                    <a:lnTo>
                      <a:pt x="454" y="1986"/>
                    </a:lnTo>
                    <a:lnTo>
                      <a:pt x="440" y="2000"/>
                    </a:lnTo>
                    <a:lnTo>
                      <a:pt x="412" y="2028"/>
                    </a:lnTo>
                    <a:lnTo>
                      <a:pt x="398" y="2057"/>
                    </a:lnTo>
                    <a:lnTo>
                      <a:pt x="327" y="2085"/>
                    </a:lnTo>
                    <a:lnTo>
                      <a:pt x="298" y="2085"/>
                    </a:lnTo>
                    <a:lnTo>
                      <a:pt x="284" y="2099"/>
                    </a:lnTo>
                    <a:lnTo>
                      <a:pt x="171" y="2156"/>
                    </a:lnTo>
                    <a:lnTo>
                      <a:pt x="156" y="2156"/>
                    </a:lnTo>
                    <a:lnTo>
                      <a:pt x="57" y="2156"/>
                    </a:lnTo>
                    <a:lnTo>
                      <a:pt x="57" y="2142"/>
                    </a:lnTo>
                    <a:lnTo>
                      <a:pt x="57" y="2128"/>
                    </a:lnTo>
                    <a:lnTo>
                      <a:pt x="57" y="2113"/>
                    </a:lnTo>
                    <a:lnTo>
                      <a:pt x="57" y="2085"/>
                    </a:lnTo>
                    <a:lnTo>
                      <a:pt x="57" y="2071"/>
                    </a:lnTo>
                    <a:lnTo>
                      <a:pt x="57" y="2057"/>
                    </a:lnTo>
                    <a:lnTo>
                      <a:pt x="57" y="2014"/>
                    </a:lnTo>
                    <a:lnTo>
                      <a:pt x="57" y="2000"/>
                    </a:lnTo>
                    <a:lnTo>
                      <a:pt x="57" y="1986"/>
                    </a:lnTo>
                    <a:lnTo>
                      <a:pt x="57" y="1943"/>
                    </a:lnTo>
                    <a:lnTo>
                      <a:pt x="57" y="1915"/>
                    </a:lnTo>
                    <a:lnTo>
                      <a:pt x="43" y="1915"/>
                    </a:lnTo>
                    <a:lnTo>
                      <a:pt x="43" y="1901"/>
                    </a:lnTo>
                    <a:lnTo>
                      <a:pt x="43" y="1887"/>
                    </a:lnTo>
                    <a:lnTo>
                      <a:pt x="43" y="1872"/>
                    </a:lnTo>
                    <a:lnTo>
                      <a:pt x="29" y="1872"/>
                    </a:lnTo>
                    <a:lnTo>
                      <a:pt x="29" y="1858"/>
                    </a:lnTo>
                    <a:lnTo>
                      <a:pt x="29" y="1844"/>
                    </a:lnTo>
                    <a:lnTo>
                      <a:pt x="29" y="1830"/>
                    </a:lnTo>
                    <a:lnTo>
                      <a:pt x="15" y="1801"/>
                    </a:lnTo>
                    <a:lnTo>
                      <a:pt x="15" y="1773"/>
                    </a:lnTo>
                    <a:lnTo>
                      <a:pt x="0" y="1759"/>
                    </a:lnTo>
                    <a:lnTo>
                      <a:pt x="0" y="1745"/>
                    </a:lnTo>
                    <a:lnTo>
                      <a:pt x="0" y="1731"/>
                    </a:lnTo>
                    <a:lnTo>
                      <a:pt x="0" y="1716"/>
                    </a:lnTo>
                    <a:lnTo>
                      <a:pt x="0" y="1702"/>
                    </a:lnTo>
                    <a:lnTo>
                      <a:pt x="0" y="1688"/>
                    </a:lnTo>
                    <a:lnTo>
                      <a:pt x="0" y="1674"/>
                    </a:lnTo>
                    <a:lnTo>
                      <a:pt x="0" y="1660"/>
                    </a:lnTo>
                    <a:lnTo>
                      <a:pt x="0" y="1645"/>
                    </a:lnTo>
                    <a:lnTo>
                      <a:pt x="0" y="1631"/>
                    </a:lnTo>
                    <a:lnTo>
                      <a:pt x="0" y="1617"/>
                    </a:lnTo>
                    <a:lnTo>
                      <a:pt x="0" y="1603"/>
                    </a:lnTo>
                    <a:lnTo>
                      <a:pt x="0" y="1589"/>
                    </a:lnTo>
                    <a:lnTo>
                      <a:pt x="15" y="1574"/>
                    </a:lnTo>
                    <a:lnTo>
                      <a:pt x="15" y="1560"/>
                    </a:lnTo>
                    <a:lnTo>
                      <a:pt x="15" y="1546"/>
                    </a:lnTo>
                    <a:lnTo>
                      <a:pt x="15" y="1532"/>
                    </a:lnTo>
                    <a:lnTo>
                      <a:pt x="15" y="1518"/>
                    </a:lnTo>
                    <a:lnTo>
                      <a:pt x="29" y="1518"/>
                    </a:lnTo>
                    <a:lnTo>
                      <a:pt x="29" y="1504"/>
                    </a:lnTo>
                    <a:lnTo>
                      <a:pt x="29" y="1489"/>
                    </a:lnTo>
                    <a:lnTo>
                      <a:pt x="29" y="1475"/>
                    </a:lnTo>
                    <a:lnTo>
                      <a:pt x="29" y="1461"/>
                    </a:lnTo>
                    <a:lnTo>
                      <a:pt x="43" y="1447"/>
                    </a:lnTo>
                    <a:lnTo>
                      <a:pt x="43" y="1433"/>
                    </a:lnTo>
                    <a:lnTo>
                      <a:pt x="43" y="1418"/>
                    </a:lnTo>
                    <a:lnTo>
                      <a:pt x="57" y="1404"/>
                    </a:lnTo>
                    <a:lnTo>
                      <a:pt x="57" y="1390"/>
                    </a:lnTo>
                    <a:lnTo>
                      <a:pt x="71" y="1348"/>
                    </a:lnTo>
                    <a:lnTo>
                      <a:pt x="100" y="1291"/>
                    </a:lnTo>
                    <a:lnTo>
                      <a:pt x="100" y="1277"/>
                    </a:lnTo>
                    <a:lnTo>
                      <a:pt x="100" y="1262"/>
                    </a:lnTo>
                    <a:lnTo>
                      <a:pt x="114" y="1262"/>
                    </a:lnTo>
                    <a:lnTo>
                      <a:pt x="128" y="1262"/>
                    </a:lnTo>
                    <a:lnTo>
                      <a:pt x="128" y="1248"/>
                    </a:lnTo>
                    <a:lnTo>
                      <a:pt x="114" y="1234"/>
                    </a:lnTo>
                    <a:lnTo>
                      <a:pt x="114" y="1220"/>
                    </a:lnTo>
                    <a:lnTo>
                      <a:pt x="128" y="1206"/>
                    </a:lnTo>
                    <a:lnTo>
                      <a:pt x="128" y="1192"/>
                    </a:lnTo>
                    <a:lnTo>
                      <a:pt x="128" y="1177"/>
                    </a:lnTo>
                    <a:lnTo>
                      <a:pt x="142" y="1177"/>
                    </a:lnTo>
                    <a:lnTo>
                      <a:pt x="142" y="1163"/>
                    </a:lnTo>
                    <a:lnTo>
                      <a:pt x="142" y="1149"/>
                    </a:lnTo>
                    <a:lnTo>
                      <a:pt x="142" y="1135"/>
                    </a:lnTo>
                    <a:lnTo>
                      <a:pt x="156" y="1135"/>
                    </a:lnTo>
                    <a:lnTo>
                      <a:pt x="156" y="1121"/>
                    </a:lnTo>
                    <a:lnTo>
                      <a:pt x="156" y="1106"/>
                    </a:lnTo>
                    <a:lnTo>
                      <a:pt x="156" y="1092"/>
                    </a:lnTo>
                    <a:lnTo>
                      <a:pt x="171" y="1092"/>
                    </a:lnTo>
                    <a:lnTo>
                      <a:pt x="171" y="1078"/>
                    </a:lnTo>
                    <a:lnTo>
                      <a:pt x="171" y="1064"/>
                    </a:lnTo>
                    <a:lnTo>
                      <a:pt x="185" y="1064"/>
                    </a:lnTo>
                    <a:lnTo>
                      <a:pt x="199" y="1064"/>
                    </a:lnTo>
                    <a:lnTo>
                      <a:pt x="213" y="1064"/>
                    </a:lnTo>
                    <a:lnTo>
                      <a:pt x="227" y="1064"/>
                    </a:lnTo>
                    <a:lnTo>
                      <a:pt x="242" y="1064"/>
                    </a:lnTo>
                    <a:lnTo>
                      <a:pt x="256" y="1064"/>
                    </a:lnTo>
                    <a:lnTo>
                      <a:pt x="256" y="1050"/>
                    </a:lnTo>
                    <a:lnTo>
                      <a:pt x="270" y="1050"/>
                    </a:lnTo>
                    <a:lnTo>
                      <a:pt x="284" y="1035"/>
                    </a:lnTo>
                    <a:lnTo>
                      <a:pt x="327" y="993"/>
                    </a:lnTo>
                    <a:lnTo>
                      <a:pt x="355" y="965"/>
                    </a:lnTo>
                    <a:lnTo>
                      <a:pt x="369" y="965"/>
                    </a:lnTo>
                    <a:lnTo>
                      <a:pt x="369" y="950"/>
                    </a:lnTo>
                    <a:lnTo>
                      <a:pt x="383" y="936"/>
                    </a:lnTo>
                    <a:lnTo>
                      <a:pt x="412" y="922"/>
                    </a:lnTo>
                    <a:lnTo>
                      <a:pt x="426" y="894"/>
                    </a:lnTo>
                    <a:lnTo>
                      <a:pt x="440" y="894"/>
                    </a:lnTo>
                    <a:lnTo>
                      <a:pt x="440" y="879"/>
                    </a:lnTo>
                    <a:lnTo>
                      <a:pt x="454" y="879"/>
                    </a:lnTo>
                    <a:lnTo>
                      <a:pt x="468" y="879"/>
                    </a:lnTo>
                    <a:lnTo>
                      <a:pt x="468" y="865"/>
                    </a:lnTo>
                    <a:lnTo>
                      <a:pt x="483" y="865"/>
                    </a:lnTo>
                    <a:lnTo>
                      <a:pt x="497" y="851"/>
                    </a:lnTo>
                    <a:lnTo>
                      <a:pt x="511" y="851"/>
                    </a:lnTo>
                    <a:lnTo>
                      <a:pt x="525" y="851"/>
                    </a:lnTo>
                    <a:lnTo>
                      <a:pt x="539" y="837"/>
                    </a:lnTo>
                    <a:lnTo>
                      <a:pt x="554" y="837"/>
                    </a:lnTo>
                    <a:lnTo>
                      <a:pt x="568" y="837"/>
                    </a:lnTo>
                    <a:lnTo>
                      <a:pt x="582" y="837"/>
                    </a:lnTo>
                    <a:lnTo>
                      <a:pt x="596" y="837"/>
                    </a:lnTo>
                    <a:lnTo>
                      <a:pt x="610" y="823"/>
                    </a:lnTo>
                    <a:lnTo>
                      <a:pt x="624" y="823"/>
                    </a:lnTo>
                    <a:lnTo>
                      <a:pt x="624" y="837"/>
                    </a:lnTo>
                    <a:lnTo>
                      <a:pt x="624" y="851"/>
                    </a:lnTo>
                    <a:lnTo>
                      <a:pt x="639" y="851"/>
                    </a:lnTo>
                    <a:lnTo>
                      <a:pt x="639" y="879"/>
                    </a:lnTo>
                    <a:lnTo>
                      <a:pt x="639" y="865"/>
                    </a:lnTo>
                    <a:lnTo>
                      <a:pt x="653" y="879"/>
                    </a:lnTo>
                    <a:lnTo>
                      <a:pt x="653" y="865"/>
                    </a:lnTo>
                    <a:lnTo>
                      <a:pt x="667" y="865"/>
                    </a:lnTo>
                    <a:lnTo>
                      <a:pt x="681" y="865"/>
                    </a:lnTo>
                    <a:lnTo>
                      <a:pt x="695" y="865"/>
                    </a:lnTo>
                    <a:lnTo>
                      <a:pt x="710" y="865"/>
                    </a:lnTo>
                    <a:lnTo>
                      <a:pt x="724" y="865"/>
                    </a:lnTo>
                    <a:lnTo>
                      <a:pt x="724" y="879"/>
                    </a:lnTo>
                    <a:lnTo>
                      <a:pt x="738" y="879"/>
                    </a:lnTo>
                    <a:lnTo>
                      <a:pt x="752" y="879"/>
                    </a:lnTo>
                    <a:lnTo>
                      <a:pt x="766" y="879"/>
                    </a:lnTo>
                    <a:lnTo>
                      <a:pt x="780" y="879"/>
                    </a:lnTo>
                    <a:lnTo>
                      <a:pt x="780" y="894"/>
                    </a:lnTo>
                    <a:lnTo>
                      <a:pt x="795" y="894"/>
                    </a:lnTo>
                    <a:lnTo>
                      <a:pt x="809" y="908"/>
                    </a:lnTo>
                    <a:lnTo>
                      <a:pt x="823" y="908"/>
                    </a:lnTo>
                    <a:lnTo>
                      <a:pt x="823" y="922"/>
                    </a:lnTo>
                    <a:lnTo>
                      <a:pt x="837" y="922"/>
                    </a:lnTo>
                    <a:lnTo>
                      <a:pt x="837" y="908"/>
                    </a:lnTo>
                    <a:lnTo>
                      <a:pt x="851" y="908"/>
                    </a:lnTo>
                    <a:lnTo>
                      <a:pt x="866" y="908"/>
                    </a:lnTo>
                    <a:lnTo>
                      <a:pt x="894" y="908"/>
                    </a:lnTo>
                    <a:lnTo>
                      <a:pt x="908" y="908"/>
                    </a:lnTo>
                    <a:lnTo>
                      <a:pt x="908" y="894"/>
                    </a:lnTo>
                    <a:lnTo>
                      <a:pt x="922" y="894"/>
                    </a:lnTo>
                    <a:lnTo>
                      <a:pt x="936" y="894"/>
                    </a:lnTo>
                    <a:lnTo>
                      <a:pt x="951" y="879"/>
                    </a:lnTo>
                    <a:lnTo>
                      <a:pt x="965" y="879"/>
                    </a:lnTo>
                    <a:lnTo>
                      <a:pt x="979" y="865"/>
                    </a:lnTo>
                    <a:lnTo>
                      <a:pt x="993" y="851"/>
                    </a:lnTo>
                    <a:lnTo>
                      <a:pt x="993" y="837"/>
                    </a:lnTo>
                    <a:lnTo>
                      <a:pt x="993" y="823"/>
                    </a:lnTo>
                    <a:lnTo>
                      <a:pt x="993" y="809"/>
                    </a:lnTo>
                    <a:lnTo>
                      <a:pt x="1007" y="809"/>
                    </a:lnTo>
                    <a:lnTo>
                      <a:pt x="1022" y="809"/>
                    </a:lnTo>
                    <a:lnTo>
                      <a:pt x="1022" y="794"/>
                    </a:lnTo>
                    <a:lnTo>
                      <a:pt x="1036" y="794"/>
                    </a:lnTo>
                    <a:lnTo>
                      <a:pt x="1050" y="794"/>
                    </a:lnTo>
                    <a:lnTo>
                      <a:pt x="1064" y="794"/>
                    </a:lnTo>
                    <a:lnTo>
                      <a:pt x="1064" y="780"/>
                    </a:lnTo>
                    <a:lnTo>
                      <a:pt x="1064" y="766"/>
                    </a:lnTo>
                    <a:lnTo>
                      <a:pt x="1064" y="752"/>
                    </a:lnTo>
                    <a:lnTo>
                      <a:pt x="1064" y="738"/>
                    </a:lnTo>
                    <a:lnTo>
                      <a:pt x="1078" y="723"/>
                    </a:lnTo>
                    <a:lnTo>
                      <a:pt x="1092" y="723"/>
                    </a:lnTo>
                    <a:lnTo>
                      <a:pt x="1092" y="709"/>
                    </a:lnTo>
                    <a:lnTo>
                      <a:pt x="1064" y="695"/>
                    </a:lnTo>
                    <a:lnTo>
                      <a:pt x="1036" y="681"/>
                    </a:lnTo>
                    <a:lnTo>
                      <a:pt x="1036" y="667"/>
                    </a:lnTo>
                    <a:lnTo>
                      <a:pt x="1036" y="652"/>
                    </a:lnTo>
                    <a:lnTo>
                      <a:pt x="1022" y="652"/>
                    </a:lnTo>
                    <a:lnTo>
                      <a:pt x="979" y="667"/>
                    </a:lnTo>
                    <a:lnTo>
                      <a:pt x="979" y="638"/>
                    </a:lnTo>
                    <a:lnTo>
                      <a:pt x="993" y="638"/>
                    </a:lnTo>
                    <a:lnTo>
                      <a:pt x="993" y="624"/>
                    </a:lnTo>
                    <a:lnTo>
                      <a:pt x="1007" y="610"/>
                    </a:lnTo>
                    <a:lnTo>
                      <a:pt x="1022" y="610"/>
                    </a:lnTo>
                    <a:lnTo>
                      <a:pt x="1022" y="596"/>
                    </a:lnTo>
                    <a:lnTo>
                      <a:pt x="1036" y="582"/>
                    </a:lnTo>
                    <a:lnTo>
                      <a:pt x="1036" y="567"/>
                    </a:lnTo>
                    <a:lnTo>
                      <a:pt x="1050" y="553"/>
                    </a:lnTo>
                    <a:lnTo>
                      <a:pt x="1064" y="539"/>
                    </a:lnTo>
                    <a:lnTo>
                      <a:pt x="1078" y="525"/>
                    </a:lnTo>
                    <a:lnTo>
                      <a:pt x="1078" y="511"/>
                    </a:lnTo>
                    <a:lnTo>
                      <a:pt x="1078" y="496"/>
                    </a:lnTo>
                    <a:lnTo>
                      <a:pt x="1092" y="482"/>
                    </a:lnTo>
                    <a:lnTo>
                      <a:pt x="1092" y="468"/>
                    </a:lnTo>
                    <a:lnTo>
                      <a:pt x="1092" y="454"/>
                    </a:lnTo>
                    <a:lnTo>
                      <a:pt x="1107" y="454"/>
                    </a:lnTo>
                    <a:lnTo>
                      <a:pt x="1107" y="440"/>
                    </a:lnTo>
                    <a:lnTo>
                      <a:pt x="1107" y="426"/>
                    </a:lnTo>
                    <a:lnTo>
                      <a:pt x="1121" y="426"/>
                    </a:lnTo>
                    <a:lnTo>
                      <a:pt x="1121" y="411"/>
                    </a:lnTo>
                    <a:lnTo>
                      <a:pt x="1135" y="411"/>
                    </a:lnTo>
                    <a:lnTo>
                      <a:pt x="1135" y="397"/>
                    </a:lnTo>
                    <a:lnTo>
                      <a:pt x="1149" y="397"/>
                    </a:lnTo>
                    <a:lnTo>
                      <a:pt x="1163" y="383"/>
                    </a:lnTo>
                    <a:lnTo>
                      <a:pt x="1178" y="383"/>
                    </a:lnTo>
                    <a:lnTo>
                      <a:pt x="1192" y="383"/>
                    </a:lnTo>
                    <a:lnTo>
                      <a:pt x="1206" y="383"/>
                    </a:lnTo>
                    <a:lnTo>
                      <a:pt x="1206" y="369"/>
                    </a:lnTo>
                    <a:lnTo>
                      <a:pt x="1263" y="369"/>
                    </a:lnTo>
                    <a:lnTo>
                      <a:pt x="1277" y="369"/>
                    </a:lnTo>
                    <a:lnTo>
                      <a:pt x="1291" y="369"/>
                    </a:lnTo>
                    <a:lnTo>
                      <a:pt x="1305" y="355"/>
                    </a:lnTo>
                    <a:lnTo>
                      <a:pt x="1319" y="355"/>
                    </a:lnTo>
                    <a:lnTo>
                      <a:pt x="1334" y="355"/>
                    </a:lnTo>
                    <a:lnTo>
                      <a:pt x="1348" y="340"/>
                    </a:lnTo>
                    <a:lnTo>
                      <a:pt x="1362" y="340"/>
                    </a:lnTo>
                    <a:lnTo>
                      <a:pt x="1362" y="326"/>
                    </a:lnTo>
                    <a:lnTo>
                      <a:pt x="1376" y="326"/>
                    </a:lnTo>
                    <a:lnTo>
                      <a:pt x="1390" y="312"/>
                    </a:lnTo>
                    <a:lnTo>
                      <a:pt x="1404" y="298"/>
                    </a:lnTo>
                    <a:lnTo>
                      <a:pt x="1404" y="284"/>
                    </a:lnTo>
                    <a:lnTo>
                      <a:pt x="1419" y="270"/>
                    </a:lnTo>
                    <a:lnTo>
                      <a:pt x="1419" y="255"/>
                    </a:lnTo>
                    <a:lnTo>
                      <a:pt x="1433" y="241"/>
                    </a:lnTo>
                    <a:lnTo>
                      <a:pt x="1433" y="227"/>
                    </a:lnTo>
                    <a:lnTo>
                      <a:pt x="1433" y="213"/>
                    </a:lnTo>
                    <a:lnTo>
                      <a:pt x="1433" y="199"/>
                    </a:lnTo>
                    <a:lnTo>
                      <a:pt x="1433" y="184"/>
                    </a:lnTo>
                    <a:lnTo>
                      <a:pt x="1447" y="170"/>
                    </a:lnTo>
                    <a:lnTo>
                      <a:pt x="1447" y="156"/>
                    </a:lnTo>
                    <a:lnTo>
                      <a:pt x="1447" y="142"/>
                    </a:lnTo>
                    <a:lnTo>
                      <a:pt x="1461" y="128"/>
                    </a:lnTo>
                    <a:lnTo>
                      <a:pt x="1461" y="113"/>
                    </a:lnTo>
                    <a:lnTo>
                      <a:pt x="1475" y="113"/>
                    </a:lnTo>
                    <a:lnTo>
                      <a:pt x="1475" y="99"/>
                    </a:lnTo>
                    <a:lnTo>
                      <a:pt x="1490" y="85"/>
                    </a:lnTo>
                    <a:lnTo>
                      <a:pt x="1490" y="71"/>
                    </a:lnTo>
                    <a:lnTo>
                      <a:pt x="1504" y="71"/>
                    </a:lnTo>
                    <a:lnTo>
                      <a:pt x="1504" y="57"/>
                    </a:lnTo>
                    <a:lnTo>
                      <a:pt x="1518" y="57"/>
                    </a:lnTo>
                    <a:lnTo>
                      <a:pt x="1532" y="43"/>
                    </a:lnTo>
                    <a:lnTo>
                      <a:pt x="1546" y="28"/>
                    </a:lnTo>
                    <a:lnTo>
                      <a:pt x="1560" y="28"/>
                    </a:lnTo>
                    <a:lnTo>
                      <a:pt x="1560" y="14"/>
                    </a:lnTo>
                    <a:lnTo>
                      <a:pt x="1575" y="14"/>
                    </a:lnTo>
                    <a:lnTo>
                      <a:pt x="1589" y="14"/>
                    </a:lnTo>
                    <a:lnTo>
                      <a:pt x="1589" y="0"/>
                    </a:lnTo>
                    <a:lnTo>
                      <a:pt x="1603" y="14"/>
                    </a:lnTo>
                    <a:lnTo>
                      <a:pt x="1617" y="14"/>
                    </a:lnTo>
                    <a:lnTo>
                      <a:pt x="1631" y="14"/>
                    </a:lnTo>
                    <a:lnTo>
                      <a:pt x="1631" y="28"/>
                    </a:lnTo>
                    <a:lnTo>
                      <a:pt x="1646" y="28"/>
                    </a:lnTo>
                    <a:lnTo>
                      <a:pt x="1660" y="28"/>
                    </a:lnTo>
                    <a:close/>
                  </a:path>
                </a:pathLst>
              </a:custGeom>
              <a:pattFill prst="pct50">
                <a:fgClr>
                  <a:srgbClr val="000000"/>
                </a:fgClr>
                <a:bgClr>
                  <a:srgbClr val="FFFFFF"/>
                </a:bgClr>
              </a:pattFill>
              <a:ln w="0" cap="flat">
                <a:solidFill>
                  <a:srgbClr val="000000"/>
                </a:solidFill>
                <a:prstDash val="solid"/>
                <a:round/>
                <a:headEnd/>
                <a:tailEnd/>
              </a:ln>
            </p:spPr>
            <p:txBody>
              <a:bodyPr/>
              <a:lstStyle/>
              <a:p>
                <a:endParaRPr lang="ja-JP" altLang="en-US"/>
              </a:p>
            </p:txBody>
          </p:sp>
          <p:sp>
            <p:nvSpPr>
              <p:cNvPr id="9361" name="Freeform 183"/>
              <p:cNvSpPr>
                <a:spLocks noChangeAspect="1"/>
              </p:cNvSpPr>
              <p:nvPr/>
            </p:nvSpPr>
            <p:spPr bwMode="auto">
              <a:xfrm>
                <a:off x="6948" y="6161"/>
                <a:ext cx="1697" cy="1829"/>
              </a:xfrm>
              <a:custGeom>
                <a:avLst/>
                <a:gdLst>
                  <a:gd name="T0" fmla="*/ 2147483647 w 1063"/>
                  <a:gd name="T1" fmla="*/ 2147483647 h 1149"/>
                  <a:gd name="T2" fmla="*/ 2147483647 w 1063"/>
                  <a:gd name="T3" fmla="*/ 2147483647 h 1149"/>
                  <a:gd name="T4" fmla="*/ 2147483647 w 1063"/>
                  <a:gd name="T5" fmla="*/ 2147483647 h 1149"/>
                  <a:gd name="T6" fmla="*/ 2147483647 w 1063"/>
                  <a:gd name="T7" fmla="*/ 2147483647 h 1149"/>
                  <a:gd name="T8" fmla="*/ 2147483647 w 1063"/>
                  <a:gd name="T9" fmla="*/ 2147483647 h 1149"/>
                  <a:gd name="T10" fmla="*/ 2147483647 w 1063"/>
                  <a:gd name="T11" fmla="*/ 2147483647 h 1149"/>
                  <a:gd name="T12" fmla="*/ 2147483647 w 1063"/>
                  <a:gd name="T13" fmla="*/ 2147483647 h 1149"/>
                  <a:gd name="T14" fmla="*/ 2147483647 w 1063"/>
                  <a:gd name="T15" fmla="*/ 2147483647 h 1149"/>
                  <a:gd name="T16" fmla="*/ 2147483647 w 1063"/>
                  <a:gd name="T17" fmla="*/ 2147483647 h 1149"/>
                  <a:gd name="T18" fmla="*/ 2147483647 w 1063"/>
                  <a:gd name="T19" fmla="*/ 2147483647 h 1149"/>
                  <a:gd name="T20" fmla="*/ 2147483647 w 1063"/>
                  <a:gd name="T21" fmla="*/ 2147483647 h 1149"/>
                  <a:gd name="T22" fmla="*/ 2147483647 w 1063"/>
                  <a:gd name="T23" fmla="*/ 2147483647 h 1149"/>
                  <a:gd name="T24" fmla="*/ 2147483647 w 1063"/>
                  <a:gd name="T25" fmla="*/ 2147483647 h 1149"/>
                  <a:gd name="T26" fmla="*/ 2147483647 w 1063"/>
                  <a:gd name="T27" fmla="*/ 2147483647 h 1149"/>
                  <a:gd name="T28" fmla="*/ 2147483647 w 1063"/>
                  <a:gd name="T29" fmla="*/ 2147483647 h 1149"/>
                  <a:gd name="T30" fmla="*/ 2147483647 w 1063"/>
                  <a:gd name="T31" fmla="*/ 2147483647 h 1149"/>
                  <a:gd name="T32" fmla="*/ 2147483647 w 1063"/>
                  <a:gd name="T33" fmla="*/ 2147483647 h 1149"/>
                  <a:gd name="T34" fmla="*/ 2147483647 w 1063"/>
                  <a:gd name="T35" fmla="*/ 2147483647 h 1149"/>
                  <a:gd name="T36" fmla="*/ 2147483647 w 1063"/>
                  <a:gd name="T37" fmla="*/ 2147483647 h 1149"/>
                  <a:gd name="T38" fmla="*/ 2147483647 w 1063"/>
                  <a:gd name="T39" fmla="*/ 2147483647 h 1149"/>
                  <a:gd name="T40" fmla="*/ 2147483647 w 1063"/>
                  <a:gd name="T41" fmla="*/ 2147483647 h 1149"/>
                  <a:gd name="T42" fmla="*/ 2147483647 w 1063"/>
                  <a:gd name="T43" fmla="*/ 2147483647 h 1149"/>
                  <a:gd name="T44" fmla="*/ 2147483647 w 1063"/>
                  <a:gd name="T45" fmla="*/ 2147483647 h 1149"/>
                  <a:gd name="T46" fmla="*/ 2147483647 w 1063"/>
                  <a:gd name="T47" fmla="*/ 2147483647 h 1149"/>
                  <a:gd name="T48" fmla="*/ 2147483647 w 1063"/>
                  <a:gd name="T49" fmla="*/ 2147483647 h 1149"/>
                  <a:gd name="T50" fmla="*/ 2147483647 w 1063"/>
                  <a:gd name="T51" fmla="*/ 2147483647 h 1149"/>
                  <a:gd name="T52" fmla="*/ 2147483647 w 1063"/>
                  <a:gd name="T53" fmla="*/ 2147483647 h 1149"/>
                  <a:gd name="T54" fmla="*/ 2147483647 w 1063"/>
                  <a:gd name="T55" fmla="*/ 2147483647 h 1149"/>
                  <a:gd name="T56" fmla="*/ 2147483647 w 1063"/>
                  <a:gd name="T57" fmla="*/ 2147483647 h 1149"/>
                  <a:gd name="T58" fmla="*/ 2147483647 w 1063"/>
                  <a:gd name="T59" fmla="*/ 2147483647 h 1149"/>
                  <a:gd name="T60" fmla="*/ 2147483647 w 1063"/>
                  <a:gd name="T61" fmla="*/ 2147483647 h 1149"/>
                  <a:gd name="T62" fmla="*/ 2147483647 w 1063"/>
                  <a:gd name="T63" fmla="*/ 2147483647 h 1149"/>
                  <a:gd name="T64" fmla="*/ 2147483647 w 1063"/>
                  <a:gd name="T65" fmla="*/ 2147483647 h 1149"/>
                  <a:gd name="T66" fmla="*/ 2147483647 w 1063"/>
                  <a:gd name="T67" fmla="*/ 2147483647 h 1149"/>
                  <a:gd name="T68" fmla="*/ 2147483647 w 1063"/>
                  <a:gd name="T69" fmla="*/ 2147483647 h 1149"/>
                  <a:gd name="T70" fmla="*/ 2147483647 w 1063"/>
                  <a:gd name="T71" fmla="*/ 2147483647 h 1149"/>
                  <a:gd name="T72" fmla="*/ 2147483647 w 1063"/>
                  <a:gd name="T73" fmla="*/ 2147483647 h 1149"/>
                  <a:gd name="T74" fmla="*/ 2147483647 w 1063"/>
                  <a:gd name="T75" fmla="*/ 2147483647 h 1149"/>
                  <a:gd name="T76" fmla="*/ 2147483647 w 1063"/>
                  <a:gd name="T77" fmla="*/ 2147483647 h 1149"/>
                  <a:gd name="T78" fmla="*/ 2147483647 w 1063"/>
                  <a:gd name="T79" fmla="*/ 2147483647 h 1149"/>
                  <a:gd name="T80" fmla="*/ 2147483647 w 1063"/>
                  <a:gd name="T81" fmla="*/ 2147483647 h 1149"/>
                  <a:gd name="T82" fmla="*/ 2147483647 w 1063"/>
                  <a:gd name="T83" fmla="*/ 2147483647 h 1149"/>
                  <a:gd name="T84" fmla="*/ 2147483647 w 1063"/>
                  <a:gd name="T85" fmla="*/ 2147483647 h 1149"/>
                  <a:gd name="T86" fmla="*/ 2147483647 w 1063"/>
                  <a:gd name="T87" fmla="*/ 2147483647 h 1149"/>
                  <a:gd name="T88" fmla="*/ 2147483647 w 1063"/>
                  <a:gd name="T89" fmla="*/ 2147483647 h 1149"/>
                  <a:gd name="T90" fmla="*/ 2147483647 w 1063"/>
                  <a:gd name="T91" fmla="*/ 2147483647 h 1149"/>
                  <a:gd name="T92" fmla="*/ 2147483647 w 1063"/>
                  <a:gd name="T93" fmla="*/ 2147483647 h 1149"/>
                  <a:gd name="T94" fmla="*/ 2147483647 w 1063"/>
                  <a:gd name="T95" fmla="*/ 2147483647 h 1149"/>
                  <a:gd name="T96" fmla="*/ 2147483647 w 1063"/>
                  <a:gd name="T97" fmla="*/ 2147483647 h 1149"/>
                  <a:gd name="T98" fmla="*/ 2147483647 w 1063"/>
                  <a:gd name="T99" fmla="*/ 2147483647 h 1149"/>
                  <a:gd name="T100" fmla="*/ 2147483647 w 1063"/>
                  <a:gd name="T101" fmla="*/ 2147483647 h 1149"/>
                  <a:gd name="T102" fmla="*/ 2147483647 w 1063"/>
                  <a:gd name="T103" fmla="*/ 2147483647 h 1149"/>
                  <a:gd name="T104" fmla="*/ 2147483647 w 1063"/>
                  <a:gd name="T105" fmla="*/ 0 h 1149"/>
                  <a:gd name="T106" fmla="*/ 2147483647 w 1063"/>
                  <a:gd name="T107" fmla="*/ 2147483647 h 1149"/>
                  <a:gd name="T108" fmla="*/ 2147483647 w 1063"/>
                  <a:gd name="T109" fmla="*/ 2147483647 h 1149"/>
                  <a:gd name="T110" fmla="*/ 2147483647 w 1063"/>
                  <a:gd name="T111" fmla="*/ 2147483647 h 1149"/>
                  <a:gd name="T112" fmla="*/ 2147483647 w 1063"/>
                  <a:gd name="T113" fmla="*/ 2147483647 h 1149"/>
                  <a:gd name="T114" fmla="*/ 2147483647 w 1063"/>
                  <a:gd name="T115" fmla="*/ 2147483647 h 1149"/>
                  <a:gd name="T116" fmla="*/ 2147483647 w 1063"/>
                  <a:gd name="T117" fmla="*/ 2147483647 h 1149"/>
                  <a:gd name="T118" fmla="*/ 2147483647 w 1063"/>
                  <a:gd name="T119" fmla="*/ 2147483647 h 1149"/>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063"/>
                  <a:gd name="T181" fmla="*/ 0 h 1149"/>
                  <a:gd name="T182" fmla="*/ 1063 w 1063"/>
                  <a:gd name="T183" fmla="*/ 1149 h 1149"/>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063" h="1149">
                    <a:moveTo>
                      <a:pt x="610" y="212"/>
                    </a:moveTo>
                    <a:lnTo>
                      <a:pt x="610" y="212"/>
                    </a:lnTo>
                    <a:lnTo>
                      <a:pt x="624" y="212"/>
                    </a:lnTo>
                    <a:lnTo>
                      <a:pt x="624" y="227"/>
                    </a:lnTo>
                    <a:lnTo>
                      <a:pt x="638" y="227"/>
                    </a:lnTo>
                    <a:lnTo>
                      <a:pt x="638" y="241"/>
                    </a:lnTo>
                    <a:lnTo>
                      <a:pt x="652" y="241"/>
                    </a:lnTo>
                    <a:lnTo>
                      <a:pt x="666" y="241"/>
                    </a:lnTo>
                    <a:lnTo>
                      <a:pt x="666" y="255"/>
                    </a:lnTo>
                    <a:lnTo>
                      <a:pt x="680" y="255"/>
                    </a:lnTo>
                    <a:lnTo>
                      <a:pt x="709" y="269"/>
                    </a:lnTo>
                    <a:lnTo>
                      <a:pt x="766" y="297"/>
                    </a:lnTo>
                    <a:lnTo>
                      <a:pt x="794" y="312"/>
                    </a:lnTo>
                    <a:lnTo>
                      <a:pt x="808" y="297"/>
                    </a:lnTo>
                    <a:lnTo>
                      <a:pt x="808" y="283"/>
                    </a:lnTo>
                    <a:lnTo>
                      <a:pt x="822" y="283"/>
                    </a:lnTo>
                    <a:lnTo>
                      <a:pt x="865" y="269"/>
                    </a:lnTo>
                    <a:lnTo>
                      <a:pt x="879" y="255"/>
                    </a:lnTo>
                    <a:lnTo>
                      <a:pt x="879" y="241"/>
                    </a:lnTo>
                    <a:lnTo>
                      <a:pt x="893" y="241"/>
                    </a:lnTo>
                    <a:lnTo>
                      <a:pt x="922" y="241"/>
                    </a:lnTo>
                    <a:lnTo>
                      <a:pt x="936" y="241"/>
                    </a:lnTo>
                    <a:lnTo>
                      <a:pt x="950" y="241"/>
                    </a:lnTo>
                    <a:lnTo>
                      <a:pt x="950" y="212"/>
                    </a:lnTo>
                    <a:lnTo>
                      <a:pt x="950" y="198"/>
                    </a:lnTo>
                    <a:lnTo>
                      <a:pt x="964" y="184"/>
                    </a:lnTo>
                    <a:lnTo>
                      <a:pt x="992" y="184"/>
                    </a:lnTo>
                    <a:lnTo>
                      <a:pt x="1035" y="184"/>
                    </a:lnTo>
                    <a:lnTo>
                      <a:pt x="1049" y="184"/>
                    </a:lnTo>
                    <a:lnTo>
                      <a:pt x="1049" y="198"/>
                    </a:lnTo>
                    <a:lnTo>
                      <a:pt x="1049" y="212"/>
                    </a:lnTo>
                    <a:lnTo>
                      <a:pt x="1035" y="212"/>
                    </a:lnTo>
                    <a:lnTo>
                      <a:pt x="1035" y="227"/>
                    </a:lnTo>
                    <a:lnTo>
                      <a:pt x="1035" y="241"/>
                    </a:lnTo>
                    <a:lnTo>
                      <a:pt x="1035" y="255"/>
                    </a:lnTo>
                    <a:lnTo>
                      <a:pt x="1021" y="269"/>
                    </a:lnTo>
                    <a:lnTo>
                      <a:pt x="1021" y="283"/>
                    </a:lnTo>
                    <a:lnTo>
                      <a:pt x="1021" y="297"/>
                    </a:lnTo>
                    <a:lnTo>
                      <a:pt x="1007" y="297"/>
                    </a:lnTo>
                    <a:lnTo>
                      <a:pt x="1007" y="312"/>
                    </a:lnTo>
                    <a:lnTo>
                      <a:pt x="1007" y="326"/>
                    </a:lnTo>
                    <a:lnTo>
                      <a:pt x="1007" y="340"/>
                    </a:lnTo>
                    <a:lnTo>
                      <a:pt x="1007" y="354"/>
                    </a:lnTo>
                    <a:lnTo>
                      <a:pt x="1007" y="368"/>
                    </a:lnTo>
                    <a:lnTo>
                      <a:pt x="1007" y="383"/>
                    </a:lnTo>
                    <a:lnTo>
                      <a:pt x="1007" y="397"/>
                    </a:lnTo>
                    <a:lnTo>
                      <a:pt x="1021" y="397"/>
                    </a:lnTo>
                    <a:lnTo>
                      <a:pt x="1021" y="411"/>
                    </a:lnTo>
                    <a:lnTo>
                      <a:pt x="1035" y="439"/>
                    </a:lnTo>
                    <a:lnTo>
                      <a:pt x="1035" y="454"/>
                    </a:lnTo>
                    <a:lnTo>
                      <a:pt x="1035" y="482"/>
                    </a:lnTo>
                    <a:lnTo>
                      <a:pt x="1049" y="524"/>
                    </a:lnTo>
                    <a:lnTo>
                      <a:pt x="1049" y="553"/>
                    </a:lnTo>
                    <a:lnTo>
                      <a:pt x="1063" y="567"/>
                    </a:lnTo>
                    <a:lnTo>
                      <a:pt x="1049" y="567"/>
                    </a:lnTo>
                    <a:lnTo>
                      <a:pt x="1049" y="581"/>
                    </a:lnTo>
                    <a:lnTo>
                      <a:pt x="1035" y="581"/>
                    </a:lnTo>
                    <a:lnTo>
                      <a:pt x="1021" y="581"/>
                    </a:lnTo>
                    <a:lnTo>
                      <a:pt x="1007" y="595"/>
                    </a:lnTo>
                    <a:lnTo>
                      <a:pt x="992" y="595"/>
                    </a:lnTo>
                    <a:lnTo>
                      <a:pt x="978" y="610"/>
                    </a:lnTo>
                    <a:lnTo>
                      <a:pt x="964" y="610"/>
                    </a:lnTo>
                    <a:lnTo>
                      <a:pt x="964" y="624"/>
                    </a:lnTo>
                    <a:lnTo>
                      <a:pt x="950" y="624"/>
                    </a:lnTo>
                    <a:lnTo>
                      <a:pt x="936" y="638"/>
                    </a:lnTo>
                    <a:lnTo>
                      <a:pt x="922" y="638"/>
                    </a:lnTo>
                    <a:lnTo>
                      <a:pt x="922" y="652"/>
                    </a:lnTo>
                    <a:lnTo>
                      <a:pt x="907" y="652"/>
                    </a:lnTo>
                    <a:lnTo>
                      <a:pt x="907" y="666"/>
                    </a:lnTo>
                    <a:lnTo>
                      <a:pt x="893" y="666"/>
                    </a:lnTo>
                    <a:lnTo>
                      <a:pt x="893" y="680"/>
                    </a:lnTo>
                    <a:lnTo>
                      <a:pt x="879" y="680"/>
                    </a:lnTo>
                    <a:lnTo>
                      <a:pt x="879" y="695"/>
                    </a:lnTo>
                    <a:lnTo>
                      <a:pt x="865" y="695"/>
                    </a:lnTo>
                    <a:lnTo>
                      <a:pt x="865" y="709"/>
                    </a:lnTo>
                    <a:lnTo>
                      <a:pt x="836" y="751"/>
                    </a:lnTo>
                    <a:lnTo>
                      <a:pt x="822" y="751"/>
                    </a:lnTo>
                    <a:lnTo>
                      <a:pt x="808" y="780"/>
                    </a:lnTo>
                    <a:lnTo>
                      <a:pt x="780" y="808"/>
                    </a:lnTo>
                    <a:lnTo>
                      <a:pt x="751" y="865"/>
                    </a:lnTo>
                    <a:lnTo>
                      <a:pt x="737" y="879"/>
                    </a:lnTo>
                    <a:lnTo>
                      <a:pt x="723" y="922"/>
                    </a:lnTo>
                    <a:lnTo>
                      <a:pt x="709" y="922"/>
                    </a:lnTo>
                    <a:lnTo>
                      <a:pt x="680" y="978"/>
                    </a:lnTo>
                    <a:lnTo>
                      <a:pt x="652" y="1021"/>
                    </a:lnTo>
                    <a:lnTo>
                      <a:pt x="624" y="1035"/>
                    </a:lnTo>
                    <a:lnTo>
                      <a:pt x="581" y="1063"/>
                    </a:lnTo>
                    <a:lnTo>
                      <a:pt x="524" y="1078"/>
                    </a:lnTo>
                    <a:lnTo>
                      <a:pt x="510" y="1092"/>
                    </a:lnTo>
                    <a:lnTo>
                      <a:pt x="496" y="1092"/>
                    </a:lnTo>
                    <a:lnTo>
                      <a:pt x="411" y="1134"/>
                    </a:lnTo>
                    <a:lnTo>
                      <a:pt x="397" y="1134"/>
                    </a:lnTo>
                    <a:lnTo>
                      <a:pt x="383" y="1134"/>
                    </a:lnTo>
                    <a:lnTo>
                      <a:pt x="383" y="1149"/>
                    </a:lnTo>
                    <a:lnTo>
                      <a:pt x="368" y="1149"/>
                    </a:lnTo>
                    <a:lnTo>
                      <a:pt x="354" y="1134"/>
                    </a:lnTo>
                    <a:lnTo>
                      <a:pt x="354" y="1120"/>
                    </a:lnTo>
                    <a:lnTo>
                      <a:pt x="340" y="1120"/>
                    </a:lnTo>
                    <a:lnTo>
                      <a:pt x="340" y="1106"/>
                    </a:lnTo>
                    <a:lnTo>
                      <a:pt x="340" y="1092"/>
                    </a:lnTo>
                    <a:lnTo>
                      <a:pt x="326" y="1092"/>
                    </a:lnTo>
                    <a:lnTo>
                      <a:pt x="326" y="1078"/>
                    </a:lnTo>
                    <a:lnTo>
                      <a:pt x="312" y="1063"/>
                    </a:lnTo>
                    <a:lnTo>
                      <a:pt x="312" y="1049"/>
                    </a:lnTo>
                    <a:lnTo>
                      <a:pt x="298" y="1035"/>
                    </a:lnTo>
                    <a:lnTo>
                      <a:pt x="283" y="1007"/>
                    </a:lnTo>
                    <a:lnTo>
                      <a:pt x="255" y="978"/>
                    </a:lnTo>
                    <a:lnTo>
                      <a:pt x="255" y="964"/>
                    </a:lnTo>
                    <a:lnTo>
                      <a:pt x="241" y="964"/>
                    </a:lnTo>
                    <a:lnTo>
                      <a:pt x="241" y="950"/>
                    </a:lnTo>
                    <a:lnTo>
                      <a:pt x="241" y="936"/>
                    </a:lnTo>
                    <a:lnTo>
                      <a:pt x="227" y="936"/>
                    </a:lnTo>
                    <a:lnTo>
                      <a:pt x="227" y="922"/>
                    </a:lnTo>
                    <a:lnTo>
                      <a:pt x="212" y="922"/>
                    </a:lnTo>
                    <a:lnTo>
                      <a:pt x="212" y="907"/>
                    </a:lnTo>
                    <a:lnTo>
                      <a:pt x="198" y="907"/>
                    </a:lnTo>
                    <a:lnTo>
                      <a:pt x="198" y="893"/>
                    </a:lnTo>
                    <a:lnTo>
                      <a:pt x="170" y="879"/>
                    </a:lnTo>
                    <a:lnTo>
                      <a:pt x="156" y="879"/>
                    </a:lnTo>
                    <a:lnTo>
                      <a:pt x="142" y="879"/>
                    </a:lnTo>
                    <a:lnTo>
                      <a:pt x="127" y="879"/>
                    </a:lnTo>
                    <a:lnTo>
                      <a:pt x="113" y="879"/>
                    </a:lnTo>
                    <a:lnTo>
                      <a:pt x="99" y="865"/>
                    </a:lnTo>
                    <a:lnTo>
                      <a:pt x="85" y="865"/>
                    </a:lnTo>
                    <a:lnTo>
                      <a:pt x="71" y="865"/>
                    </a:lnTo>
                    <a:lnTo>
                      <a:pt x="42" y="865"/>
                    </a:lnTo>
                    <a:lnTo>
                      <a:pt x="14" y="851"/>
                    </a:lnTo>
                    <a:lnTo>
                      <a:pt x="14" y="837"/>
                    </a:lnTo>
                    <a:lnTo>
                      <a:pt x="14" y="822"/>
                    </a:lnTo>
                    <a:lnTo>
                      <a:pt x="14" y="808"/>
                    </a:lnTo>
                    <a:lnTo>
                      <a:pt x="14" y="780"/>
                    </a:lnTo>
                    <a:lnTo>
                      <a:pt x="28" y="766"/>
                    </a:lnTo>
                    <a:lnTo>
                      <a:pt x="56" y="709"/>
                    </a:lnTo>
                    <a:lnTo>
                      <a:pt x="71" y="709"/>
                    </a:lnTo>
                    <a:lnTo>
                      <a:pt x="71" y="695"/>
                    </a:lnTo>
                    <a:lnTo>
                      <a:pt x="71" y="680"/>
                    </a:lnTo>
                    <a:lnTo>
                      <a:pt x="71" y="652"/>
                    </a:lnTo>
                    <a:lnTo>
                      <a:pt x="71" y="638"/>
                    </a:lnTo>
                    <a:lnTo>
                      <a:pt x="71" y="624"/>
                    </a:lnTo>
                    <a:lnTo>
                      <a:pt x="71" y="610"/>
                    </a:lnTo>
                    <a:lnTo>
                      <a:pt x="71" y="595"/>
                    </a:lnTo>
                    <a:lnTo>
                      <a:pt x="56" y="581"/>
                    </a:lnTo>
                    <a:lnTo>
                      <a:pt x="56" y="567"/>
                    </a:lnTo>
                    <a:lnTo>
                      <a:pt x="56" y="553"/>
                    </a:lnTo>
                    <a:lnTo>
                      <a:pt x="56" y="539"/>
                    </a:lnTo>
                    <a:lnTo>
                      <a:pt x="42" y="539"/>
                    </a:lnTo>
                    <a:lnTo>
                      <a:pt x="42" y="510"/>
                    </a:lnTo>
                    <a:lnTo>
                      <a:pt x="28" y="496"/>
                    </a:lnTo>
                    <a:lnTo>
                      <a:pt x="28" y="482"/>
                    </a:lnTo>
                    <a:lnTo>
                      <a:pt x="42" y="468"/>
                    </a:lnTo>
                    <a:lnTo>
                      <a:pt x="42" y="454"/>
                    </a:lnTo>
                    <a:lnTo>
                      <a:pt x="56" y="454"/>
                    </a:lnTo>
                    <a:lnTo>
                      <a:pt x="71" y="439"/>
                    </a:lnTo>
                    <a:lnTo>
                      <a:pt x="85" y="439"/>
                    </a:lnTo>
                    <a:lnTo>
                      <a:pt x="85" y="425"/>
                    </a:lnTo>
                    <a:lnTo>
                      <a:pt x="71" y="411"/>
                    </a:lnTo>
                    <a:lnTo>
                      <a:pt x="56" y="397"/>
                    </a:lnTo>
                    <a:lnTo>
                      <a:pt x="42" y="354"/>
                    </a:lnTo>
                    <a:lnTo>
                      <a:pt x="0" y="312"/>
                    </a:lnTo>
                    <a:lnTo>
                      <a:pt x="0" y="297"/>
                    </a:lnTo>
                    <a:lnTo>
                      <a:pt x="28" y="283"/>
                    </a:lnTo>
                    <a:lnTo>
                      <a:pt x="71" y="255"/>
                    </a:lnTo>
                    <a:lnTo>
                      <a:pt x="85" y="241"/>
                    </a:lnTo>
                    <a:lnTo>
                      <a:pt x="99" y="241"/>
                    </a:lnTo>
                    <a:lnTo>
                      <a:pt x="113" y="227"/>
                    </a:lnTo>
                    <a:lnTo>
                      <a:pt x="142" y="212"/>
                    </a:lnTo>
                    <a:lnTo>
                      <a:pt x="156" y="198"/>
                    </a:lnTo>
                    <a:lnTo>
                      <a:pt x="170" y="198"/>
                    </a:lnTo>
                    <a:lnTo>
                      <a:pt x="170" y="184"/>
                    </a:lnTo>
                    <a:lnTo>
                      <a:pt x="198" y="170"/>
                    </a:lnTo>
                    <a:lnTo>
                      <a:pt x="227" y="141"/>
                    </a:lnTo>
                    <a:lnTo>
                      <a:pt x="241" y="127"/>
                    </a:lnTo>
                    <a:lnTo>
                      <a:pt x="269" y="113"/>
                    </a:lnTo>
                    <a:lnTo>
                      <a:pt x="283" y="99"/>
                    </a:lnTo>
                    <a:lnTo>
                      <a:pt x="312" y="85"/>
                    </a:lnTo>
                    <a:lnTo>
                      <a:pt x="340" y="71"/>
                    </a:lnTo>
                    <a:lnTo>
                      <a:pt x="368" y="42"/>
                    </a:lnTo>
                    <a:lnTo>
                      <a:pt x="411" y="14"/>
                    </a:lnTo>
                    <a:lnTo>
                      <a:pt x="425" y="0"/>
                    </a:lnTo>
                    <a:lnTo>
                      <a:pt x="439" y="0"/>
                    </a:lnTo>
                    <a:lnTo>
                      <a:pt x="454" y="28"/>
                    </a:lnTo>
                    <a:lnTo>
                      <a:pt x="468" y="28"/>
                    </a:lnTo>
                    <a:lnTo>
                      <a:pt x="482" y="42"/>
                    </a:lnTo>
                    <a:lnTo>
                      <a:pt x="496" y="71"/>
                    </a:lnTo>
                    <a:lnTo>
                      <a:pt x="510" y="85"/>
                    </a:lnTo>
                    <a:lnTo>
                      <a:pt x="510" y="99"/>
                    </a:lnTo>
                    <a:lnTo>
                      <a:pt x="524" y="99"/>
                    </a:lnTo>
                    <a:lnTo>
                      <a:pt x="524" y="113"/>
                    </a:lnTo>
                    <a:lnTo>
                      <a:pt x="539" y="113"/>
                    </a:lnTo>
                    <a:lnTo>
                      <a:pt x="539" y="127"/>
                    </a:lnTo>
                    <a:lnTo>
                      <a:pt x="553" y="141"/>
                    </a:lnTo>
                    <a:lnTo>
                      <a:pt x="567" y="156"/>
                    </a:lnTo>
                    <a:lnTo>
                      <a:pt x="567" y="170"/>
                    </a:lnTo>
                    <a:lnTo>
                      <a:pt x="581" y="170"/>
                    </a:lnTo>
                    <a:lnTo>
                      <a:pt x="581" y="184"/>
                    </a:lnTo>
                    <a:lnTo>
                      <a:pt x="595" y="198"/>
                    </a:lnTo>
                    <a:lnTo>
                      <a:pt x="610" y="212"/>
                    </a:lnTo>
                    <a:close/>
                  </a:path>
                </a:pathLst>
              </a:custGeom>
              <a:noFill/>
              <a:ln w="0" cap="flat">
                <a:solidFill>
                  <a:srgbClr val="000000"/>
                </a:solidFill>
                <a:prstDash val="solid"/>
                <a:round/>
                <a:headEnd/>
                <a:tailEnd/>
              </a:ln>
              <a:extLst>
                <a:ext uri="{909E8E84-426E-40DD-AFC4-6F175D3DCCD1}">
                  <a14:hiddenFill xmlns="" xmlns:a14="http://schemas.microsoft.com/office/drawing/2010/main">
                    <a:solidFill>
                      <a:srgbClr val="FFFFFF"/>
                    </a:solidFill>
                  </a14:hiddenFill>
                </a:ext>
              </a:extLst>
            </p:spPr>
            <p:txBody>
              <a:bodyPr/>
              <a:lstStyle/>
              <a:p>
                <a:endParaRPr lang="ja-JP" altLang="en-US"/>
              </a:p>
            </p:txBody>
          </p:sp>
          <p:sp>
            <p:nvSpPr>
              <p:cNvPr id="9362" name="Freeform 184"/>
              <p:cNvSpPr>
                <a:spLocks noChangeAspect="1"/>
              </p:cNvSpPr>
              <p:nvPr/>
            </p:nvSpPr>
            <p:spPr bwMode="auto">
              <a:xfrm>
                <a:off x="11496" y="10564"/>
                <a:ext cx="2717" cy="4041"/>
              </a:xfrm>
              <a:custGeom>
                <a:avLst/>
                <a:gdLst>
                  <a:gd name="T0" fmla="*/ 2147483647 w 1702"/>
                  <a:gd name="T1" fmla="*/ 2147483647 h 2539"/>
                  <a:gd name="T2" fmla="*/ 2147483647 w 1702"/>
                  <a:gd name="T3" fmla="*/ 2147483647 h 2539"/>
                  <a:gd name="T4" fmla="*/ 2147483647 w 1702"/>
                  <a:gd name="T5" fmla="*/ 2147483647 h 2539"/>
                  <a:gd name="T6" fmla="*/ 2147483647 w 1702"/>
                  <a:gd name="T7" fmla="*/ 2147483647 h 2539"/>
                  <a:gd name="T8" fmla="*/ 2147483647 w 1702"/>
                  <a:gd name="T9" fmla="*/ 2147483647 h 2539"/>
                  <a:gd name="T10" fmla="*/ 2147483647 w 1702"/>
                  <a:gd name="T11" fmla="*/ 2147483647 h 2539"/>
                  <a:gd name="T12" fmla="*/ 2147483647 w 1702"/>
                  <a:gd name="T13" fmla="*/ 2147483647 h 2539"/>
                  <a:gd name="T14" fmla="*/ 2147483647 w 1702"/>
                  <a:gd name="T15" fmla="*/ 2147483647 h 2539"/>
                  <a:gd name="T16" fmla="*/ 2147483647 w 1702"/>
                  <a:gd name="T17" fmla="*/ 2147483647 h 2539"/>
                  <a:gd name="T18" fmla="*/ 2147483647 w 1702"/>
                  <a:gd name="T19" fmla="*/ 2147483647 h 2539"/>
                  <a:gd name="T20" fmla="*/ 2147483647 w 1702"/>
                  <a:gd name="T21" fmla="*/ 2147483647 h 2539"/>
                  <a:gd name="T22" fmla="*/ 2147483647 w 1702"/>
                  <a:gd name="T23" fmla="*/ 2147483647 h 2539"/>
                  <a:gd name="T24" fmla="*/ 2147483647 w 1702"/>
                  <a:gd name="T25" fmla="*/ 2147483647 h 2539"/>
                  <a:gd name="T26" fmla="*/ 2147483647 w 1702"/>
                  <a:gd name="T27" fmla="*/ 2147483647 h 2539"/>
                  <a:gd name="T28" fmla="*/ 2147483647 w 1702"/>
                  <a:gd name="T29" fmla="*/ 2147483647 h 2539"/>
                  <a:gd name="T30" fmla="*/ 2147483647 w 1702"/>
                  <a:gd name="T31" fmla="*/ 2147483647 h 2539"/>
                  <a:gd name="T32" fmla="*/ 2147483647 w 1702"/>
                  <a:gd name="T33" fmla="*/ 2147483647 h 2539"/>
                  <a:gd name="T34" fmla="*/ 2147483647 w 1702"/>
                  <a:gd name="T35" fmla="*/ 2147483647 h 2539"/>
                  <a:gd name="T36" fmla="*/ 2147483647 w 1702"/>
                  <a:gd name="T37" fmla="*/ 2147483647 h 2539"/>
                  <a:gd name="T38" fmla="*/ 2147483647 w 1702"/>
                  <a:gd name="T39" fmla="*/ 2147483647 h 2539"/>
                  <a:gd name="T40" fmla="*/ 2147483647 w 1702"/>
                  <a:gd name="T41" fmla="*/ 2147483647 h 2539"/>
                  <a:gd name="T42" fmla="*/ 2147483647 w 1702"/>
                  <a:gd name="T43" fmla="*/ 2147483647 h 2539"/>
                  <a:gd name="T44" fmla="*/ 2147483647 w 1702"/>
                  <a:gd name="T45" fmla="*/ 2147483647 h 2539"/>
                  <a:gd name="T46" fmla="*/ 2147483647 w 1702"/>
                  <a:gd name="T47" fmla="*/ 2147483647 h 2539"/>
                  <a:gd name="T48" fmla="*/ 2147483647 w 1702"/>
                  <a:gd name="T49" fmla="*/ 2147483647 h 2539"/>
                  <a:gd name="T50" fmla="*/ 2147483647 w 1702"/>
                  <a:gd name="T51" fmla="*/ 2147483647 h 2539"/>
                  <a:gd name="T52" fmla="*/ 2147483647 w 1702"/>
                  <a:gd name="T53" fmla="*/ 2147483647 h 2539"/>
                  <a:gd name="T54" fmla="*/ 2147483647 w 1702"/>
                  <a:gd name="T55" fmla="*/ 2147483647 h 2539"/>
                  <a:gd name="T56" fmla="*/ 2147483647 w 1702"/>
                  <a:gd name="T57" fmla="*/ 2147483647 h 2539"/>
                  <a:gd name="T58" fmla="*/ 2147483647 w 1702"/>
                  <a:gd name="T59" fmla="*/ 2147483647 h 2539"/>
                  <a:gd name="T60" fmla="*/ 2147483647 w 1702"/>
                  <a:gd name="T61" fmla="*/ 2147483647 h 2539"/>
                  <a:gd name="T62" fmla="*/ 2147483647 w 1702"/>
                  <a:gd name="T63" fmla="*/ 2147483647 h 2539"/>
                  <a:gd name="T64" fmla="*/ 2147483647 w 1702"/>
                  <a:gd name="T65" fmla="*/ 2147483647 h 2539"/>
                  <a:gd name="T66" fmla="*/ 2147483647 w 1702"/>
                  <a:gd name="T67" fmla="*/ 2147483647 h 2539"/>
                  <a:gd name="T68" fmla="*/ 2147483647 w 1702"/>
                  <a:gd name="T69" fmla="*/ 2147483647 h 2539"/>
                  <a:gd name="T70" fmla="*/ 2147483647 w 1702"/>
                  <a:gd name="T71" fmla="*/ 2147483647 h 2539"/>
                  <a:gd name="T72" fmla="*/ 2147483647 w 1702"/>
                  <a:gd name="T73" fmla="*/ 2147483647 h 2539"/>
                  <a:gd name="T74" fmla="*/ 2147483647 w 1702"/>
                  <a:gd name="T75" fmla="*/ 2147483647 h 2539"/>
                  <a:gd name="T76" fmla="*/ 2147483647 w 1702"/>
                  <a:gd name="T77" fmla="*/ 2147483647 h 2539"/>
                  <a:gd name="T78" fmla="*/ 2147483647 w 1702"/>
                  <a:gd name="T79" fmla="*/ 2147483647 h 2539"/>
                  <a:gd name="T80" fmla="*/ 2147483647 w 1702"/>
                  <a:gd name="T81" fmla="*/ 2147483647 h 2539"/>
                  <a:gd name="T82" fmla="*/ 2147483647 w 1702"/>
                  <a:gd name="T83" fmla="*/ 2147483647 h 2539"/>
                  <a:gd name="T84" fmla="*/ 2147483647 w 1702"/>
                  <a:gd name="T85" fmla="*/ 2147483647 h 2539"/>
                  <a:gd name="T86" fmla="*/ 2147483647 w 1702"/>
                  <a:gd name="T87" fmla="*/ 2147483647 h 2539"/>
                  <a:gd name="T88" fmla="*/ 2147483647 w 1702"/>
                  <a:gd name="T89" fmla="*/ 2147483647 h 2539"/>
                  <a:gd name="T90" fmla="*/ 2147483647 w 1702"/>
                  <a:gd name="T91" fmla="*/ 2147483647 h 2539"/>
                  <a:gd name="T92" fmla="*/ 2147483647 w 1702"/>
                  <a:gd name="T93" fmla="*/ 2147483647 h 2539"/>
                  <a:gd name="T94" fmla="*/ 2147483647 w 1702"/>
                  <a:gd name="T95" fmla="*/ 2147483647 h 2539"/>
                  <a:gd name="T96" fmla="*/ 2147483647 w 1702"/>
                  <a:gd name="T97" fmla="*/ 2147483647 h 2539"/>
                  <a:gd name="T98" fmla="*/ 2147483647 w 1702"/>
                  <a:gd name="T99" fmla="*/ 2147483647 h 2539"/>
                  <a:gd name="T100" fmla="*/ 2147483647 w 1702"/>
                  <a:gd name="T101" fmla="*/ 2147483647 h 2539"/>
                  <a:gd name="T102" fmla="*/ 2147483647 w 1702"/>
                  <a:gd name="T103" fmla="*/ 2147483647 h 2539"/>
                  <a:gd name="T104" fmla="*/ 2147483647 w 1702"/>
                  <a:gd name="T105" fmla="*/ 2147483647 h 2539"/>
                  <a:gd name="T106" fmla="*/ 2147483647 w 1702"/>
                  <a:gd name="T107" fmla="*/ 2147483647 h 2539"/>
                  <a:gd name="T108" fmla="*/ 2147483647 w 1702"/>
                  <a:gd name="T109" fmla="*/ 2147483647 h 2539"/>
                  <a:gd name="T110" fmla="*/ 0 w 1702"/>
                  <a:gd name="T111" fmla="*/ 2147483647 h 2539"/>
                  <a:gd name="T112" fmla="*/ 0 w 1702"/>
                  <a:gd name="T113" fmla="*/ 2147483647 h 2539"/>
                  <a:gd name="T114" fmla="*/ 2147483647 w 1702"/>
                  <a:gd name="T115" fmla="*/ 2147483647 h 2539"/>
                  <a:gd name="T116" fmla="*/ 2147483647 w 1702"/>
                  <a:gd name="T117" fmla="*/ 2147483647 h 2539"/>
                  <a:gd name="T118" fmla="*/ 2147483647 w 1702"/>
                  <a:gd name="T119" fmla="*/ 2147483647 h 2539"/>
                  <a:gd name="T120" fmla="*/ 2147483647 w 1702"/>
                  <a:gd name="T121" fmla="*/ 2147483647 h 2539"/>
                  <a:gd name="T122" fmla="*/ 2147483647 w 1702"/>
                  <a:gd name="T123" fmla="*/ 2147483647 h 2539"/>
                  <a:gd name="T124" fmla="*/ 2147483647 w 1702"/>
                  <a:gd name="T125" fmla="*/ 2147483647 h 2539"/>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702"/>
                  <a:gd name="T190" fmla="*/ 0 h 2539"/>
                  <a:gd name="T191" fmla="*/ 1702 w 1702"/>
                  <a:gd name="T192" fmla="*/ 2539 h 2539"/>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702" h="2539">
                    <a:moveTo>
                      <a:pt x="610" y="0"/>
                    </a:moveTo>
                    <a:lnTo>
                      <a:pt x="610" y="42"/>
                    </a:lnTo>
                    <a:lnTo>
                      <a:pt x="653" y="42"/>
                    </a:lnTo>
                    <a:lnTo>
                      <a:pt x="695" y="42"/>
                    </a:lnTo>
                    <a:lnTo>
                      <a:pt x="738" y="42"/>
                    </a:lnTo>
                    <a:lnTo>
                      <a:pt x="752" y="42"/>
                    </a:lnTo>
                    <a:lnTo>
                      <a:pt x="752" y="71"/>
                    </a:lnTo>
                    <a:lnTo>
                      <a:pt x="752" y="85"/>
                    </a:lnTo>
                    <a:lnTo>
                      <a:pt x="752" y="113"/>
                    </a:lnTo>
                    <a:lnTo>
                      <a:pt x="752" y="156"/>
                    </a:lnTo>
                    <a:lnTo>
                      <a:pt x="780" y="156"/>
                    </a:lnTo>
                    <a:lnTo>
                      <a:pt x="795" y="156"/>
                    </a:lnTo>
                    <a:lnTo>
                      <a:pt x="823" y="156"/>
                    </a:lnTo>
                    <a:lnTo>
                      <a:pt x="837" y="156"/>
                    </a:lnTo>
                    <a:lnTo>
                      <a:pt x="908" y="156"/>
                    </a:lnTo>
                    <a:lnTo>
                      <a:pt x="922" y="269"/>
                    </a:lnTo>
                    <a:lnTo>
                      <a:pt x="936" y="269"/>
                    </a:lnTo>
                    <a:lnTo>
                      <a:pt x="965" y="269"/>
                    </a:lnTo>
                    <a:lnTo>
                      <a:pt x="1021" y="269"/>
                    </a:lnTo>
                    <a:lnTo>
                      <a:pt x="1021" y="340"/>
                    </a:lnTo>
                    <a:lnTo>
                      <a:pt x="1021" y="354"/>
                    </a:lnTo>
                    <a:lnTo>
                      <a:pt x="1021" y="383"/>
                    </a:lnTo>
                    <a:lnTo>
                      <a:pt x="1021" y="397"/>
                    </a:lnTo>
                    <a:lnTo>
                      <a:pt x="1021" y="411"/>
                    </a:lnTo>
                    <a:lnTo>
                      <a:pt x="1021" y="439"/>
                    </a:lnTo>
                    <a:lnTo>
                      <a:pt x="1036" y="439"/>
                    </a:lnTo>
                    <a:lnTo>
                      <a:pt x="1064" y="439"/>
                    </a:lnTo>
                    <a:lnTo>
                      <a:pt x="1135" y="439"/>
                    </a:lnTo>
                    <a:lnTo>
                      <a:pt x="1135" y="468"/>
                    </a:lnTo>
                    <a:lnTo>
                      <a:pt x="1149" y="468"/>
                    </a:lnTo>
                    <a:lnTo>
                      <a:pt x="1163" y="468"/>
                    </a:lnTo>
                    <a:lnTo>
                      <a:pt x="1177" y="468"/>
                    </a:lnTo>
                    <a:lnTo>
                      <a:pt x="1206" y="468"/>
                    </a:lnTo>
                    <a:lnTo>
                      <a:pt x="1220" y="468"/>
                    </a:lnTo>
                    <a:lnTo>
                      <a:pt x="1234" y="468"/>
                    </a:lnTo>
                    <a:lnTo>
                      <a:pt x="1248" y="468"/>
                    </a:lnTo>
                    <a:lnTo>
                      <a:pt x="1248" y="496"/>
                    </a:lnTo>
                    <a:lnTo>
                      <a:pt x="1248" y="539"/>
                    </a:lnTo>
                    <a:lnTo>
                      <a:pt x="1248" y="553"/>
                    </a:lnTo>
                    <a:lnTo>
                      <a:pt x="1248" y="567"/>
                    </a:lnTo>
                    <a:lnTo>
                      <a:pt x="1248" y="581"/>
                    </a:lnTo>
                    <a:lnTo>
                      <a:pt x="1248" y="595"/>
                    </a:lnTo>
                    <a:lnTo>
                      <a:pt x="1248" y="610"/>
                    </a:lnTo>
                    <a:lnTo>
                      <a:pt x="1248" y="624"/>
                    </a:lnTo>
                    <a:lnTo>
                      <a:pt x="1277" y="624"/>
                    </a:lnTo>
                    <a:lnTo>
                      <a:pt x="1291" y="624"/>
                    </a:lnTo>
                    <a:lnTo>
                      <a:pt x="1291" y="638"/>
                    </a:lnTo>
                    <a:lnTo>
                      <a:pt x="1291" y="652"/>
                    </a:lnTo>
                    <a:lnTo>
                      <a:pt x="1291" y="666"/>
                    </a:lnTo>
                    <a:lnTo>
                      <a:pt x="1291" y="680"/>
                    </a:lnTo>
                    <a:lnTo>
                      <a:pt x="1291" y="695"/>
                    </a:lnTo>
                    <a:lnTo>
                      <a:pt x="1291" y="709"/>
                    </a:lnTo>
                    <a:lnTo>
                      <a:pt x="1305" y="737"/>
                    </a:lnTo>
                    <a:lnTo>
                      <a:pt x="1305" y="751"/>
                    </a:lnTo>
                    <a:lnTo>
                      <a:pt x="1319" y="751"/>
                    </a:lnTo>
                    <a:lnTo>
                      <a:pt x="1319" y="766"/>
                    </a:lnTo>
                    <a:lnTo>
                      <a:pt x="1319" y="780"/>
                    </a:lnTo>
                    <a:lnTo>
                      <a:pt x="1333" y="794"/>
                    </a:lnTo>
                    <a:lnTo>
                      <a:pt x="1319" y="794"/>
                    </a:lnTo>
                    <a:lnTo>
                      <a:pt x="1305" y="794"/>
                    </a:lnTo>
                    <a:lnTo>
                      <a:pt x="1305" y="808"/>
                    </a:lnTo>
                    <a:lnTo>
                      <a:pt x="1305" y="822"/>
                    </a:lnTo>
                    <a:lnTo>
                      <a:pt x="1291" y="836"/>
                    </a:lnTo>
                    <a:lnTo>
                      <a:pt x="1291" y="851"/>
                    </a:lnTo>
                    <a:lnTo>
                      <a:pt x="1291" y="865"/>
                    </a:lnTo>
                    <a:lnTo>
                      <a:pt x="1277" y="865"/>
                    </a:lnTo>
                    <a:lnTo>
                      <a:pt x="1277" y="879"/>
                    </a:lnTo>
                    <a:lnTo>
                      <a:pt x="1277" y="893"/>
                    </a:lnTo>
                    <a:lnTo>
                      <a:pt x="1277" y="907"/>
                    </a:lnTo>
                    <a:lnTo>
                      <a:pt x="1263" y="907"/>
                    </a:lnTo>
                    <a:lnTo>
                      <a:pt x="1263" y="922"/>
                    </a:lnTo>
                    <a:lnTo>
                      <a:pt x="1263" y="936"/>
                    </a:lnTo>
                    <a:lnTo>
                      <a:pt x="1263" y="950"/>
                    </a:lnTo>
                    <a:lnTo>
                      <a:pt x="1263" y="964"/>
                    </a:lnTo>
                    <a:lnTo>
                      <a:pt x="1263" y="978"/>
                    </a:lnTo>
                    <a:lnTo>
                      <a:pt x="1277" y="978"/>
                    </a:lnTo>
                    <a:lnTo>
                      <a:pt x="1277" y="993"/>
                    </a:lnTo>
                    <a:lnTo>
                      <a:pt x="1277" y="1007"/>
                    </a:lnTo>
                    <a:lnTo>
                      <a:pt x="1277" y="1021"/>
                    </a:lnTo>
                    <a:lnTo>
                      <a:pt x="1277" y="1035"/>
                    </a:lnTo>
                    <a:lnTo>
                      <a:pt x="1277" y="1049"/>
                    </a:lnTo>
                    <a:lnTo>
                      <a:pt x="1277" y="1063"/>
                    </a:lnTo>
                    <a:lnTo>
                      <a:pt x="1263" y="1063"/>
                    </a:lnTo>
                    <a:lnTo>
                      <a:pt x="1248" y="1063"/>
                    </a:lnTo>
                    <a:lnTo>
                      <a:pt x="1248" y="1078"/>
                    </a:lnTo>
                    <a:lnTo>
                      <a:pt x="1248" y="1092"/>
                    </a:lnTo>
                    <a:lnTo>
                      <a:pt x="1263" y="1092"/>
                    </a:lnTo>
                    <a:lnTo>
                      <a:pt x="1277" y="1106"/>
                    </a:lnTo>
                    <a:lnTo>
                      <a:pt x="1277" y="1120"/>
                    </a:lnTo>
                    <a:lnTo>
                      <a:pt x="1277" y="1134"/>
                    </a:lnTo>
                    <a:lnTo>
                      <a:pt x="1277" y="1149"/>
                    </a:lnTo>
                    <a:lnTo>
                      <a:pt x="1263" y="1149"/>
                    </a:lnTo>
                    <a:lnTo>
                      <a:pt x="1248" y="1149"/>
                    </a:lnTo>
                    <a:lnTo>
                      <a:pt x="1248" y="1163"/>
                    </a:lnTo>
                    <a:lnTo>
                      <a:pt x="1234" y="1149"/>
                    </a:lnTo>
                    <a:lnTo>
                      <a:pt x="1220" y="1149"/>
                    </a:lnTo>
                    <a:lnTo>
                      <a:pt x="1220" y="1134"/>
                    </a:lnTo>
                    <a:lnTo>
                      <a:pt x="1206" y="1134"/>
                    </a:lnTo>
                    <a:lnTo>
                      <a:pt x="1192" y="1134"/>
                    </a:lnTo>
                    <a:lnTo>
                      <a:pt x="1177" y="1120"/>
                    </a:lnTo>
                    <a:lnTo>
                      <a:pt x="1163" y="1120"/>
                    </a:lnTo>
                    <a:lnTo>
                      <a:pt x="1149" y="1120"/>
                    </a:lnTo>
                    <a:lnTo>
                      <a:pt x="1149" y="1106"/>
                    </a:lnTo>
                    <a:lnTo>
                      <a:pt x="1135" y="1106"/>
                    </a:lnTo>
                    <a:lnTo>
                      <a:pt x="1121" y="1106"/>
                    </a:lnTo>
                    <a:lnTo>
                      <a:pt x="1107" y="1106"/>
                    </a:lnTo>
                    <a:lnTo>
                      <a:pt x="1092" y="1092"/>
                    </a:lnTo>
                    <a:lnTo>
                      <a:pt x="1064" y="1092"/>
                    </a:lnTo>
                    <a:lnTo>
                      <a:pt x="1050" y="1078"/>
                    </a:lnTo>
                    <a:lnTo>
                      <a:pt x="1036" y="1078"/>
                    </a:lnTo>
                    <a:lnTo>
                      <a:pt x="1050" y="1078"/>
                    </a:lnTo>
                    <a:lnTo>
                      <a:pt x="1050" y="1063"/>
                    </a:lnTo>
                    <a:lnTo>
                      <a:pt x="1036" y="1063"/>
                    </a:lnTo>
                    <a:lnTo>
                      <a:pt x="1021" y="1063"/>
                    </a:lnTo>
                    <a:lnTo>
                      <a:pt x="1021" y="1049"/>
                    </a:lnTo>
                    <a:lnTo>
                      <a:pt x="1021" y="1035"/>
                    </a:lnTo>
                    <a:lnTo>
                      <a:pt x="1007" y="1035"/>
                    </a:lnTo>
                    <a:lnTo>
                      <a:pt x="993" y="1035"/>
                    </a:lnTo>
                    <a:lnTo>
                      <a:pt x="979" y="1035"/>
                    </a:lnTo>
                    <a:lnTo>
                      <a:pt x="965" y="1035"/>
                    </a:lnTo>
                    <a:lnTo>
                      <a:pt x="951" y="1035"/>
                    </a:lnTo>
                    <a:lnTo>
                      <a:pt x="936" y="1035"/>
                    </a:lnTo>
                    <a:lnTo>
                      <a:pt x="922" y="1035"/>
                    </a:lnTo>
                    <a:lnTo>
                      <a:pt x="908" y="1021"/>
                    </a:lnTo>
                    <a:lnTo>
                      <a:pt x="894" y="1021"/>
                    </a:lnTo>
                    <a:lnTo>
                      <a:pt x="880" y="1007"/>
                    </a:lnTo>
                    <a:lnTo>
                      <a:pt x="865" y="1007"/>
                    </a:lnTo>
                    <a:lnTo>
                      <a:pt x="865" y="1021"/>
                    </a:lnTo>
                    <a:lnTo>
                      <a:pt x="851" y="1021"/>
                    </a:lnTo>
                    <a:lnTo>
                      <a:pt x="837" y="1021"/>
                    </a:lnTo>
                    <a:lnTo>
                      <a:pt x="837" y="1007"/>
                    </a:lnTo>
                    <a:lnTo>
                      <a:pt x="837" y="993"/>
                    </a:lnTo>
                    <a:lnTo>
                      <a:pt x="837" y="978"/>
                    </a:lnTo>
                    <a:lnTo>
                      <a:pt x="837" y="964"/>
                    </a:lnTo>
                    <a:lnTo>
                      <a:pt x="823" y="964"/>
                    </a:lnTo>
                    <a:lnTo>
                      <a:pt x="823" y="950"/>
                    </a:lnTo>
                    <a:lnTo>
                      <a:pt x="809" y="936"/>
                    </a:lnTo>
                    <a:lnTo>
                      <a:pt x="795" y="936"/>
                    </a:lnTo>
                    <a:lnTo>
                      <a:pt x="795" y="950"/>
                    </a:lnTo>
                    <a:lnTo>
                      <a:pt x="795" y="964"/>
                    </a:lnTo>
                    <a:lnTo>
                      <a:pt x="795" y="978"/>
                    </a:lnTo>
                    <a:lnTo>
                      <a:pt x="795" y="993"/>
                    </a:lnTo>
                    <a:lnTo>
                      <a:pt x="780" y="993"/>
                    </a:lnTo>
                    <a:lnTo>
                      <a:pt x="780" y="1007"/>
                    </a:lnTo>
                    <a:lnTo>
                      <a:pt x="780" y="1021"/>
                    </a:lnTo>
                    <a:lnTo>
                      <a:pt x="780" y="1035"/>
                    </a:lnTo>
                    <a:lnTo>
                      <a:pt x="780" y="1049"/>
                    </a:lnTo>
                    <a:lnTo>
                      <a:pt x="780" y="1063"/>
                    </a:lnTo>
                    <a:lnTo>
                      <a:pt x="780" y="1078"/>
                    </a:lnTo>
                    <a:lnTo>
                      <a:pt x="780" y="1092"/>
                    </a:lnTo>
                    <a:lnTo>
                      <a:pt x="780" y="1106"/>
                    </a:lnTo>
                    <a:lnTo>
                      <a:pt x="780" y="1120"/>
                    </a:lnTo>
                    <a:lnTo>
                      <a:pt x="780" y="1134"/>
                    </a:lnTo>
                    <a:lnTo>
                      <a:pt x="780" y="1149"/>
                    </a:lnTo>
                    <a:lnTo>
                      <a:pt x="780" y="1163"/>
                    </a:lnTo>
                    <a:lnTo>
                      <a:pt x="780" y="1177"/>
                    </a:lnTo>
                    <a:lnTo>
                      <a:pt x="780" y="1191"/>
                    </a:lnTo>
                    <a:lnTo>
                      <a:pt x="780" y="1205"/>
                    </a:lnTo>
                    <a:lnTo>
                      <a:pt x="780" y="1219"/>
                    </a:lnTo>
                    <a:lnTo>
                      <a:pt x="795" y="1219"/>
                    </a:lnTo>
                    <a:lnTo>
                      <a:pt x="809" y="1219"/>
                    </a:lnTo>
                    <a:lnTo>
                      <a:pt x="823" y="1219"/>
                    </a:lnTo>
                    <a:lnTo>
                      <a:pt x="837" y="1234"/>
                    </a:lnTo>
                    <a:lnTo>
                      <a:pt x="851" y="1234"/>
                    </a:lnTo>
                    <a:lnTo>
                      <a:pt x="865" y="1234"/>
                    </a:lnTo>
                    <a:lnTo>
                      <a:pt x="880" y="1219"/>
                    </a:lnTo>
                    <a:lnTo>
                      <a:pt x="894" y="1219"/>
                    </a:lnTo>
                    <a:lnTo>
                      <a:pt x="894" y="1234"/>
                    </a:lnTo>
                    <a:lnTo>
                      <a:pt x="908" y="1234"/>
                    </a:lnTo>
                    <a:lnTo>
                      <a:pt x="922" y="1248"/>
                    </a:lnTo>
                    <a:lnTo>
                      <a:pt x="951" y="1248"/>
                    </a:lnTo>
                    <a:lnTo>
                      <a:pt x="951" y="1262"/>
                    </a:lnTo>
                    <a:lnTo>
                      <a:pt x="965" y="1262"/>
                    </a:lnTo>
                    <a:lnTo>
                      <a:pt x="979" y="1262"/>
                    </a:lnTo>
                    <a:lnTo>
                      <a:pt x="993" y="1262"/>
                    </a:lnTo>
                    <a:lnTo>
                      <a:pt x="993" y="1276"/>
                    </a:lnTo>
                    <a:lnTo>
                      <a:pt x="993" y="1290"/>
                    </a:lnTo>
                    <a:lnTo>
                      <a:pt x="993" y="1305"/>
                    </a:lnTo>
                    <a:lnTo>
                      <a:pt x="1036" y="1305"/>
                    </a:lnTo>
                    <a:lnTo>
                      <a:pt x="1036" y="1319"/>
                    </a:lnTo>
                    <a:lnTo>
                      <a:pt x="1036" y="1347"/>
                    </a:lnTo>
                    <a:lnTo>
                      <a:pt x="1050" y="1347"/>
                    </a:lnTo>
                    <a:lnTo>
                      <a:pt x="1050" y="1361"/>
                    </a:lnTo>
                    <a:lnTo>
                      <a:pt x="1078" y="1361"/>
                    </a:lnTo>
                    <a:lnTo>
                      <a:pt x="1107" y="1361"/>
                    </a:lnTo>
                    <a:lnTo>
                      <a:pt x="1121" y="1361"/>
                    </a:lnTo>
                    <a:lnTo>
                      <a:pt x="1135" y="1361"/>
                    </a:lnTo>
                    <a:lnTo>
                      <a:pt x="1149" y="1361"/>
                    </a:lnTo>
                    <a:lnTo>
                      <a:pt x="1163" y="1361"/>
                    </a:lnTo>
                    <a:lnTo>
                      <a:pt x="1177" y="1361"/>
                    </a:lnTo>
                    <a:lnTo>
                      <a:pt x="1192" y="1361"/>
                    </a:lnTo>
                    <a:lnTo>
                      <a:pt x="1206" y="1361"/>
                    </a:lnTo>
                    <a:lnTo>
                      <a:pt x="1220" y="1347"/>
                    </a:lnTo>
                    <a:lnTo>
                      <a:pt x="1234" y="1347"/>
                    </a:lnTo>
                    <a:lnTo>
                      <a:pt x="1234" y="1333"/>
                    </a:lnTo>
                    <a:lnTo>
                      <a:pt x="1234" y="1319"/>
                    </a:lnTo>
                    <a:lnTo>
                      <a:pt x="1234" y="1305"/>
                    </a:lnTo>
                    <a:lnTo>
                      <a:pt x="1234" y="1290"/>
                    </a:lnTo>
                    <a:lnTo>
                      <a:pt x="1234" y="1276"/>
                    </a:lnTo>
                    <a:lnTo>
                      <a:pt x="1220" y="1276"/>
                    </a:lnTo>
                    <a:lnTo>
                      <a:pt x="1220" y="1262"/>
                    </a:lnTo>
                    <a:lnTo>
                      <a:pt x="1206" y="1262"/>
                    </a:lnTo>
                    <a:lnTo>
                      <a:pt x="1206" y="1248"/>
                    </a:lnTo>
                    <a:lnTo>
                      <a:pt x="1206" y="1234"/>
                    </a:lnTo>
                    <a:lnTo>
                      <a:pt x="1206" y="1219"/>
                    </a:lnTo>
                    <a:lnTo>
                      <a:pt x="1206" y="1205"/>
                    </a:lnTo>
                    <a:lnTo>
                      <a:pt x="1192" y="1205"/>
                    </a:lnTo>
                    <a:lnTo>
                      <a:pt x="1206" y="1205"/>
                    </a:lnTo>
                    <a:lnTo>
                      <a:pt x="1206" y="1191"/>
                    </a:lnTo>
                    <a:lnTo>
                      <a:pt x="1206" y="1205"/>
                    </a:lnTo>
                    <a:lnTo>
                      <a:pt x="1206" y="1219"/>
                    </a:lnTo>
                    <a:lnTo>
                      <a:pt x="1220" y="1219"/>
                    </a:lnTo>
                    <a:lnTo>
                      <a:pt x="1220" y="1234"/>
                    </a:lnTo>
                    <a:lnTo>
                      <a:pt x="1220" y="1248"/>
                    </a:lnTo>
                    <a:lnTo>
                      <a:pt x="1220" y="1262"/>
                    </a:lnTo>
                    <a:lnTo>
                      <a:pt x="1234" y="1262"/>
                    </a:lnTo>
                    <a:lnTo>
                      <a:pt x="1234" y="1276"/>
                    </a:lnTo>
                    <a:lnTo>
                      <a:pt x="1248" y="1276"/>
                    </a:lnTo>
                    <a:lnTo>
                      <a:pt x="1248" y="1290"/>
                    </a:lnTo>
                    <a:lnTo>
                      <a:pt x="1248" y="1305"/>
                    </a:lnTo>
                    <a:lnTo>
                      <a:pt x="1263" y="1305"/>
                    </a:lnTo>
                    <a:lnTo>
                      <a:pt x="1277" y="1305"/>
                    </a:lnTo>
                    <a:lnTo>
                      <a:pt x="1291" y="1305"/>
                    </a:lnTo>
                    <a:lnTo>
                      <a:pt x="1305" y="1305"/>
                    </a:lnTo>
                    <a:lnTo>
                      <a:pt x="1319" y="1305"/>
                    </a:lnTo>
                    <a:lnTo>
                      <a:pt x="1319" y="1319"/>
                    </a:lnTo>
                    <a:lnTo>
                      <a:pt x="1333" y="1319"/>
                    </a:lnTo>
                    <a:lnTo>
                      <a:pt x="1333" y="1305"/>
                    </a:lnTo>
                    <a:lnTo>
                      <a:pt x="1348" y="1305"/>
                    </a:lnTo>
                    <a:lnTo>
                      <a:pt x="1348" y="1319"/>
                    </a:lnTo>
                    <a:lnTo>
                      <a:pt x="1348" y="1333"/>
                    </a:lnTo>
                    <a:lnTo>
                      <a:pt x="1348" y="1347"/>
                    </a:lnTo>
                    <a:lnTo>
                      <a:pt x="1362" y="1347"/>
                    </a:lnTo>
                    <a:lnTo>
                      <a:pt x="1362" y="1361"/>
                    </a:lnTo>
                    <a:lnTo>
                      <a:pt x="1348" y="1361"/>
                    </a:lnTo>
                    <a:lnTo>
                      <a:pt x="1333" y="1361"/>
                    </a:lnTo>
                    <a:lnTo>
                      <a:pt x="1319" y="1361"/>
                    </a:lnTo>
                    <a:lnTo>
                      <a:pt x="1305" y="1361"/>
                    </a:lnTo>
                    <a:lnTo>
                      <a:pt x="1305" y="1375"/>
                    </a:lnTo>
                    <a:lnTo>
                      <a:pt x="1305" y="1390"/>
                    </a:lnTo>
                    <a:lnTo>
                      <a:pt x="1305" y="1418"/>
                    </a:lnTo>
                    <a:lnTo>
                      <a:pt x="1305" y="1432"/>
                    </a:lnTo>
                    <a:lnTo>
                      <a:pt x="1305" y="1446"/>
                    </a:lnTo>
                    <a:lnTo>
                      <a:pt x="1333" y="1446"/>
                    </a:lnTo>
                    <a:lnTo>
                      <a:pt x="1348" y="1446"/>
                    </a:lnTo>
                    <a:lnTo>
                      <a:pt x="1362" y="1446"/>
                    </a:lnTo>
                    <a:lnTo>
                      <a:pt x="1376" y="1446"/>
                    </a:lnTo>
                    <a:lnTo>
                      <a:pt x="1390" y="1446"/>
                    </a:lnTo>
                    <a:lnTo>
                      <a:pt x="1404" y="1446"/>
                    </a:lnTo>
                    <a:lnTo>
                      <a:pt x="1419" y="1446"/>
                    </a:lnTo>
                    <a:lnTo>
                      <a:pt x="1433" y="1446"/>
                    </a:lnTo>
                    <a:lnTo>
                      <a:pt x="1447" y="1446"/>
                    </a:lnTo>
                    <a:lnTo>
                      <a:pt x="1461" y="1432"/>
                    </a:lnTo>
                    <a:lnTo>
                      <a:pt x="1475" y="1432"/>
                    </a:lnTo>
                    <a:lnTo>
                      <a:pt x="1489" y="1432"/>
                    </a:lnTo>
                    <a:lnTo>
                      <a:pt x="1504" y="1432"/>
                    </a:lnTo>
                    <a:lnTo>
                      <a:pt x="1518" y="1432"/>
                    </a:lnTo>
                    <a:lnTo>
                      <a:pt x="1518" y="1446"/>
                    </a:lnTo>
                    <a:lnTo>
                      <a:pt x="1532" y="1446"/>
                    </a:lnTo>
                    <a:lnTo>
                      <a:pt x="1532" y="1461"/>
                    </a:lnTo>
                    <a:lnTo>
                      <a:pt x="1532" y="1475"/>
                    </a:lnTo>
                    <a:lnTo>
                      <a:pt x="1546" y="1475"/>
                    </a:lnTo>
                    <a:lnTo>
                      <a:pt x="1546" y="1489"/>
                    </a:lnTo>
                    <a:lnTo>
                      <a:pt x="1546" y="1503"/>
                    </a:lnTo>
                    <a:lnTo>
                      <a:pt x="1560" y="1503"/>
                    </a:lnTo>
                    <a:lnTo>
                      <a:pt x="1560" y="1517"/>
                    </a:lnTo>
                    <a:lnTo>
                      <a:pt x="1575" y="1517"/>
                    </a:lnTo>
                    <a:lnTo>
                      <a:pt x="1575" y="1532"/>
                    </a:lnTo>
                    <a:lnTo>
                      <a:pt x="1589" y="1532"/>
                    </a:lnTo>
                    <a:lnTo>
                      <a:pt x="1603" y="1546"/>
                    </a:lnTo>
                    <a:lnTo>
                      <a:pt x="1617" y="1560"/>
                    </a:lnTo>
                    <a:lnTo>
                      <a:pt x="1631" y="1560"/>
                    </a:lnTo>
                    <a:lnTo>
                      <a:pt x="1645" y="1560"/>
                    </a:lnTo>
                    <a:lnTo>
                      <a:pt x="1660" y="1560"/>
                    </a:lnTo>
                    <a:lnTo>
                      <a:pt x="1660" y="1546"/>
                    </a:lnTo>
                    <a:lnTo>
                      <a:pt x="1674" y="1546"/>
                    </a:lnTo>
                    <a:lnTo>
                      <a:pt x="1688" y="1546"/>
                    </a:lnTo>
                    <a:lnTo>
                      <a:pt x="1688" y="1560"/>
                    </a:lnTo>
                    <a:lnTo>
                      <a:pt x="1702" y="1560"/>
                    </a:lnTo>
                    <a:lnTo>
                      <a:pt x="1702" y="1574"/>
                    </a:lnTo>
                    <a:lnTo>
                      <a:pt x="1702" y="1588"/>
                    </a:lnTo>
                    <a:lnTo>
                      <a:pt x="1688" y="1602"/>
                    </a:lnTo>
                    <a:lnTo>
                      <a:pt x="1702" y="1602"/>
                    </a:lnTo>
                    <a:lnTo>
                      <a:pt x="1702" y="1617"/>
                    </a:lnTo>
                    <a:lnTo>
                      <a:pt x="1702" y="1631"/>
                    </a:lnTo>
                    <a:lnTo>
                      <a:pt x="1702" y="1645"/>
                    </a:lnTo>
                    <a:lnTo>
                      <a:pt x="1702" y="1659"/>
                    </a:lnTo>
                    <a:lnTo>
                      <a:pt x="1702" y="1673"/>
                    </a:lnTo>
                    <a:lnTo>
                      <a:pt x="1702" y="1688"/>
                    </a:lnTo>
                    <a:lnTo>
                      <a:pt x="1702" y="1702"/>
                    </a:lnTo>
                    <a:lnTo>
                      <a:pt x="1702" y="1716"/>
                    </a:lnTo>
                    <a:lnTo>
                      <a:pt x="1702" y="1730"/>
                    </a:lnTo>
                    <a:lnTo>
                      <a:pt x="1702" y="1744"/>
                    </a:lnTo>
                    <a:lnTo>
                      <a:pt x="1702" y="1758"/>
                    </a:lnTo>
                    <a:lnTo>
                      <a:pt x="1688" y="1758"/>
                    </a:lnTo>
                    <a:lnTo>
                      <a:pt x="1674" y="1758"/>
                    </a:lnTo>
                    <a:lnTo>
                      <a:pt x="1660" y="1758"/>
                    </a:lnTo>
                    <a:lnTo>
                      <a:pt x="1660" y="1744"/>
                    </a:lnTo>
                    <a:lnTo>
                      <a:pt x="1645" y="1744"/>
                    </a:lnTo>
                    <a:lnTo>
                      <a:pt x="1645" y="1758"/>
                    </a:lnTo>
                    <a:lnTo>
                      <a:pt x="1645" y="1773"/>
                    </a:lnTo>
                    <a:lnTo>
                      <a:pt x="1631" y="1773"/>
                    </a:lnTo>
                    <a:lnTo>
                      <a:pt x="1617" y="1773"/>
                    </a:lnTo>
                    <a:lnTo>
                      <a:pt x="1617" y="1787"/>
                    </a:lnTo>
                    <a:lnTo>
                      <a:pt x="1617" y="1801"/>
                    </a:lnTo>
                    <a:lnTo>
                      <a:pt x="1603" y="1801"/>
                    </a:lnTo>
                    <a:lnTo>
                      <a:pt x="1589" y="1801"/>
                    </a:lnTo>
                    <a:lnTo>
                      <a:pt x="1575" y="1801"/>
                    </a:lnTo>
                    <a:lnTo>
                      <a:pt x="1575" y="1815"/>
                    </a:lnTo>
                    <a:lnTo>
                      <a:pt x="1575" y="1829"/>
                    </a:lnTo>
                    <a:lnTo>
                      <a:pt x="1575" y="1844"/>
                    </a:lnTo>
                    <a:lnTo>
                      <a:pt x="1560" y="1844"/>
                    </a:lnTo>
                    <a:lnTo>
                      <a:pt x="1546" y="1844"/>
                    </a:lnTo>
                    <a:lnTo>
                      <a:pt x="1532" y="1844"/>
                    </a:lnTo>
                    <a:lnTo>
                      <a:pt x="1532" y="1829"/>
                    </a:lnTo>
                    <a:lnTo>
                      <a:pt x="1518" y="1829"/>
                    </a:lnTo>
                    <a:lnTo>
                      <a:pt x="1475" y="1829"/>
                    </a:lnTo>
                    <a:lnTo>
                      <a:pt x="1475" y="1844"/>
                    </a:lnTo>
                    <a:lnTo>
                      <a:pt x="1475" y="1858"/>
                    </a:lnTo>
                    <a:lnTo>
                      <a:pt x="1475" y="1872"/>
                    </a:lnTo>
                    <a:lnTo>
                      <a:pt x="1475" y="1915"/>
                    </a:lnTo>
                    <a:lnTo>
                      <a:pt x="1447" y="1929"/>
                    </a:lnTo>
                    <a:lnTo>
                      <a:pt x="1433" y="1929"/>
                    </a:lnTo>
                    <a:lnTo>
                      <a:pt x="1433" y="1971"/>
                    </a:lnTo>
                    <a:lnTo>
                      <a:pt x="1433" y="1985"/>
                    </a:lnTo>
                    <a:lnTo>
                      <a:pt x="1433" y="2000"/>
                    </a:lnTo>
                    <a:lnTo>
                      <a:pt x="1433" y="2014"/>
                    </a:lnTo>
                    <a:lnTo>
                      <a:pt x="1433" y="2028"/>
                    </a:lnTo>
                    <a:lnTo>
                      <a:pt x="1433" y="2042"/>
                    </a:lnTo>
                    <a:lnTo>
                      <a:pt x="1433" y="2056"/>
                    </a:lnTo>
                    <a:lnTo>
                      <a:pt x="1433" y="2071"/>
                    </a:lnTo>
                    <a:lnTo>
                      <a:pt x="1433" y="2085"/>
                    </a:lnTo>
                    <a:lnTo>
                      <a:pt x="1433" y="2099"/>
                    </a:lnTo>
                    <a:lnTo>
                      <a:pt x="1433" y="2113"/>
                    </a:lnTo>
                    <a:lnTo>
                      <a:pt x="1433" y="2127"/>
                    </a:lnTo>
                    <a:lnTo>
                      <a:pt x="1433" y="2141"/>
                    </a:lnTo>
                    <a:lnTo>
                      <a:pt x="1433" y="2156"/>
                    </a:lnTo>
                    <a:lnTo>
                      <a:pt x="1433" y="2170"/>
                    </a:lnTo>
                    <a:lnTo>
                      <a:pt x="1433" y="2184"/>
                    </a:lnTo>
                    <a:lnTo>
                      <a:pt x="1433" y="2198"/>
                    </a:lnTo>
                    <a:lnTo>
                      <a:pt x="1433" y="2212"/>
                    </a:lnTo>
                    <a:lnTo>
                      <a:pt x="1433" y="2227"/>
                    </a:lnTo>
                    <a:lnTo>
                      <a:pt x="1419" y="2227"/>
                    </a:lnTo>
                    <a:lnTo>
                      <a:pt x="1404" y="2227"/>
                    </a:lnTo>
                    <a:lnTo>
                      <a:pt x="1390" y="2227"/>
                    </a:lnTo>
                    <a:lnTo>
                      <a:pt x="1362" y="2227"/>
                    </a:lnTo>
                    <a:lnTo>
                      <a:pt x="1348" y="2227"/>
                    </a:lnTo>
                    <a:lnTo>
                      <a:pt x="1348" y="2241"/>
                    </a:lnTo>
                    <a:lnTo>
                      <a:pt x="1348" y="2255"/>
                    </a:lnTo>
                    <a:lnTo>
                      <a:pt x="1333" y="2269"/>
                    </a:lnTo>
                    <a:lnTo>
                      <a:pt x="1291" y="2269"/>
                    </a:lnTo>
                    <a:lnTo>
                      <a:pt x="1277" y="2269"/>
                    </a:lnTo>
                    <a:lnTo>
                      <a:pt x="1263" y="2255"/>
                    </a:lnTo>
                    <a:lnTo>
                      <a:pt x="1220" y="2241"/>
                    </a:lnTo>
                    <a:lnTo>
                      <a:pt x="1206" y="2241"/>
                    </a:lnTo>
                    <a:lnTo>
                      <a:pt x="1192" y="2241"/>
                    </a:lnTo>
                    <a:lnTo>
                      <a:pt x="1177" y="2227"/>
                    </a:lnTo>
                    <a:lnTo>
                      <a:pt x="1163" y="2227"/>
                    </a:lnTo>
                    <a:lnTo>
                      <a:pt x="1163" y="2241"/>
                    </a:lnTo>
                    <a:lnTo>
                      <a:pt x="1163" y="2227"/>
                    </a:lnTo>
                    <a:lnTo>
                      <a:pt x="1149" y="2227"/>
                    </a:lnTo>
                    <a:lnTo>
                      <a:pt x="1135" y="2227"/>
                    </a:lnTo>
                    <a:lnTo>
                      <a:pt x="1121" y="2227"/>
                    </a:lnTo>
                    <a:lnTo>
                      <a:pt x="1121" y="2241"/>
                    </a:lnTo>
                    <a:lnTo>
                      <a:pt x="1135" y="2241"/>
                    </a:lnTo>
                    <a:lnTo>
                      <a:pt x="1135" y="2255"/>
                    </a:lnTo>
                    <a:lnTo>
                      <a:pt x="1135" y="2269"/>
                    </a:lnTo>
                    <a:lnTo>
                      <a:pt x="1107" y="2269"/>
                    </a:lnTo>
                    <a:lnTo>
                      <a:pt x="1092" y="2269"/>
                    </a:lnTo>
                    <a:lnTo>
                      <a:pt x="1107" y="2283"/>
                    </a:lnTo>
                    <a:lnTo>
                      <a:pt x="1121" y="2283"/>
                    </a:lnTo>
                    <a:lnTo>
                      <a:pt x="1135" y="2297"/>
                    </a:lnTo>
                    <a:lnTo>
                      <a:pt x="1149" y="2297"/>
                    </a:lnTo>
                    <a:lnTo>
                      <a:pt x="1149" y="2312"/>
                    </a:lnTo>
                    <a:lnTo>
                      <a:pt x="1149" y="2297"/>
                    </a:lnTo>
                    <a:lnTo>
                      <a:pt x="1135" y="2297"/>
                    </a:lnTo>
                    <a:lnTo>
                      <a:pt x="1121" y="2297"/>
                    </a:lnTo>
                    <a:lnTo>
                      <a:pt x="1107" y="2283"/>
                    </a:lnTo>
                    <a:lnTo>
                      <a:pt x="1078" y="2283"/>
                    </a:lnTo>
                    <a:lnTo>
                      <a:pt x="1078" y="2297"/>
                    </a:lnTo>
                    <a:lnTo>
                      <a:pt x="1078" y="2312"/>
                    </a:lnTo>
                    <a:lnTo>
                      <a:pt x="1078" y="2326"/>
                    </a:lnTo>
                    <a:lnTo>
                      <a:pt x="1078" y="2340"/>
                    </a:lnTo>
                    <a:lnTo>
                      <a:pt x="1078" y="2354"/>
                    </a:lnTo>
                    <a:lnTo>
                      <a:pt x="1078" y="2368"/>
                    </a:lnTo>
                    <a:lnTo>
                      <a:pt x="1092" y="2368"/>
                    </a:lnTo>
                    <a:lnTo>
                      <a:pt x="1092" y="2383"/>
                    </a:lnTo>
                    <a:lnTo>
                      <a:pt x="1092" y="2397"/>
                    </a:lnTo>
                    <a:lnTo>
                      <a:pt x="1107" y="2411"/>
                    </a:lnTo>
                    <a:lnTo>
                      <a:pt x="1107" y="2425"/>
                    </a:lnTo>
                    <a:lnTo>
                      <a:pt x="1107" y="2439"/>
                    </a:lnTo>
                    <a:lnTo>
                      <a:pt x="1107" y="2454"/>
                    </a:lnTo>
                    <a:lnTo>
                      <a:pt x="1107" y="2468"/>
                    </a:lnTo>
                    <a:lnTo>
                      <a:pt x="1107" y="2482"/>
                    </a:lnTo>
                    <a:lnTo>
                      <a:pt x="1107" y="2496"/>
                    </a:lnTo>
                    <a:lnTo>
                      <a:pt x="1107" y="2510"/>
                    </a:lnTo>
                    <a:lnTo>
                      <a:pt x="1107" y="2524"/>
                    </a:lnTo>
                    <a:lnTo>
                      <a:pt x="1107" y="2539"/>
                    </a:lnTo>
                    <a:lnTo>
                      <a:pt x="1092" y="2539"/>
                    </a:lnTo>
                    <a:lnTo>
                      <a:pt x="1078" y="2539"/>
                    </a:lnTo>
                    <a:lnTo>
                      <a:pt x="1064" y="2539"/>
                    </a:lnTo>
                    <a:lnTo>
                      <a:pt x="1050" y="2539"/>
                    </a:lnTo>
                    <a:lnTo>
                      <a:pt x="1050" y="2524"/>
                    </a:lnTo>
                    <a:lnTo>
                      <a:pt x="1050" y="2510"/>
                    </a:lnTo>
                    <a:lnTo>
                      <a:pt x="1050" y="2496"/>
                    </a:lnTo>
                    <a:lnTo>
                      <a:pt x="1050" y="2482"/>
                    </a:lnTo>
                    <a:lnTo>
                      <a:pt x="1050" y="2468"/>
                    </a:lnTo>
                    <a:lnTo>
                      <a:pt x="1050" y="2454"/>
                    </a:lnTo>
                    <a:lnTo>
                      <a:pt x="1050" y="2439"/>
                    </a:lnTo>
                    <a:lnTo>
                      <a:pt x="1050" y="2425"/>
                    </a:lnTo>
                    <a:lnTo>
                      <a:pt x="1050" y="2411"/>
                    </a:lnTo>
                    <a:lnTo>
                      <a:pt x="1050" y="2397"/>
                    </a:lnTo>
                    <a:lnTo>
                      <a:pt x="1036" y="2397"/>
                    </a:lnTo>
                    <a:lnTo>
                      <a:pt x="1036" y="2383"/>
                    </a:lnTo>
                    <a:lnTo>
                      <a:pt x="1036" y="2368"/>
                    </a:lnTo>
                    <a:lnTo>
                      <a:pt x="1021" y="2368"/>
                    </a:lnTo>
                    <a:lnTo>
                      <a:pt x="1021" y="2354"/>
                    </a:lnTo>
                    <a:lnTo>
                      <a:pt x="1007" y="2354"/>
                    </a:lnTo>
                    <a:lnTo>
                      <a:pt x="1007" y="2340"/>
                    </a:lnTo>
                    <a:lnTo>
                      <a:pt x="993" y="2340"/>
                    </a:lnTo>
                    <a:lnTo>
                      <a:pt x="993" y="2326"/>
                    </a:lnTo>
                    <a:lnTo>
                      <a:pt x="993" y="2312"/>
                    </a:lnTo>
                    <a:lnTo>
                      <a:pt x="979" y="2312"/>
                    </a:lnTo>
                    <a:lnTo>
                      <a:pt x="993" y="2297"/>
                    </a:lnTo>
                    <a:lnTo>
                      <a:pt x="979" y="2297"/>
                    </a:lnTo>
                    <a:lnTo>
                      <a:pt x="965" y="2297"/>
                    </a:lnTo>
                    <a:lnTo>
                      <a:pt x="965" y="2283"/>
                    </a:lnTo>
                    <a:lnTo>
                      <a:pt x="965" y="2269"/>
                    </a:lnTo>
                    <a:lnTo>
                      <a:pt x="965" y="2255"/>
                    </a:lnTo>
                    <a:lnTo>
                      <a:pt x="965" y="2241"/>
                    </a:lnTo>
                    <a:lnTo>
                      <a:pt x="951" y="2241"/>
                    </a:lnTo>
                    <a:lnTo>
                      <a:pt x="936" y="2227"/>
                    </a:lnTo>
                    <a:lnTo>
                      <a:pt x="936" y="2212"/>
                    </a:lnTo>
                    <a:lnTo>
                      <a:pt x="936" y="2198"/>
                    </a:lnTo>
                    <a:lnTo>
                      <a:pt x="951" y="2184"/>
                    </a:lnTo>
                    <a:lnTo>
                      <a:pt x="951" y="2170"/>
                    </a:lnTo>
                    <a:lnTo>
                      <a:pt x="951" y="2156"/>
                    </a:lnTo>
                    <a:lnTo>
                      <a:pt x="936" y="2156"/>
                    </a:lnTo>
                    <a:lnTo>
                      <a:pt x="908" y="2141"/>
                    </a:lnTo>
                    <a:lnTo>
                      <a:pt x="880" y="2127"/>
                    </a:lnTo>
                    <a:lnTo>
                      <a:pt x="865" y="2127"/>
                    </a:lnTo>
                    <a:lnTo>
                      <a:pt x="851" y="2156"/>
                    </a:lnTo>
                    <a:lnTo>
                      <a:pt x="851" y="2170"/>
                    </a:lnTo>
                    <a:lnTo>
                      <a:pt x="851" y="2184"/>
                    </a:lnTo>
                    <a:lnTo>
                      <a:pt x="851" y="2198"/>
                    </a:lnTo>
                    <a:lnTo>
                      <a:pt x="837" y="2198"/>
                    </a:lnTo>
                    <a:lnTo>
                      <a:pt x="823" y="2198"/>
                    </a:lnTo>
                    <a:lnTo>
                      <a:pt x="809" y="2198"/>
                    </a:lnTo>
                    <a:lnTo>
                      <a:pt x="795" y="2198"/>
                    </a:lnTo>
                    <a:lnTo>
                      <a:pt x="795" y="2184"/>
                    </a:lnTo>
                    <a:lnTo>
                      <a:pt x="780" y="2184"/>
                    </a:lnTo>
                    <a:lnTo>
                      <a:pt x="766" y="2184"/>
                    </a:lnTo>
                    <a:lnTo>
                      <a:pt x="752" y="2184"/>
                    </a:lnTo>
                    <a:lnTo>
                      <a:pt x="738" y="2184"/>
                    </a:lnTo>
                    <a:lnTo>
                      <a:pt x="738" y="2170"/>
                    </a:lnTo>
                    <a:lnTo>
                      <a:pt x="724" y="2184"/>
                    </a:lnTo>
                    <a:lnTo>
                      <a:pt x="709" y="2184"/>
                    </a:lnTo>
                    <a:lnTo>
                      <a:pt x="695" y="2184"/>
                    </a:lnTo>
                    <a:lnTo>
                      <a:pt x="681" y="2184"/>
                    </a:lnTo>
                    <a:lnTo>
                      <a:pt x="667" y="2184"/>
                    </a:lnTo>
                    <a:lnTo>
                      <a:pt x="653" y="2184"/>
                    </a:lnTo>
                    <a:lnTo>
                      <a:pt x="639" y="2184"/>
                    </a:lnTo>
                    <a:lnTo>
                      <a:pt x="624" y="2184"/>
                    </a:lnTo>
                    <a:lnTo>
                      <a:pt x="610" y="2184"/>
                    </a:lnTo>
                    <a:lnTo>
                      <a:pt x="596" y="2184"/>
                    </a:lnTo>
                    <a:lnTo>
                      <a:pt x="582" y="2184"/>
                    </a:lnTo>
                    <a:lnTo>
                      <a:pt x="568" y="2184"/>
                    </a:lnTo>
                    <a:lnTo>
                      <a:pt x="553" y="2184"/>
                    </a:lnTo>
                    <a:lnTo>
                      <a:pt x="539" y="2184"/>
                    </a:lnTo>
                    <a:lnTo>
                      <a:pt x="525" y="2184"/>
                    </a:lnTo>
                    <a:lnTo>
                      <a:pt x="511" y="2184"/>
                    </a:lnTo>
                    <a:lnTo>
                      <a:pt x="497" y="2184"/>
                    </a:lnTo>
                    <a:lnTo>
                      <a:pt x="483" y="2184"/>
                    </a:lnTo>
                    <a:lnTo>
                      <a:pt x="468" y="2184"/>
                    </a:lnTo>
                    <a:lnTo>
                      <a:pt x="454" y="2184"/>
                    </a:lnTo>
                    <a:lnTo>
                      <a:pt x="440" y="2184"/>
                    </a:lnTo>
                    <a:lnTo>
                      <a:pt x="426" y="2184"/>
                    </a:lnTo>
                    <a:lnTo>
                      <a:pt x="412" y="2184"/>
                    </a:lnTo>
                    <a:lnTo>
                      <a:pt x="397" y="2184"/>
                    </a:lnTo>
                    <a:lnTo>
                      <a:pt x="383" y="2184"/>
                    </a:lnTo>
                    <a:lnTo>
                      <a:pt x="369" y="2184"/>
                    </a:lnTo>
                    <a:lnTo>
                      <a:pt x="355" y="2184"/>
                    </a:lnTo>
                    <a:lnTo>
                      <a:pt x="341" y="2184"/>
                    </a:lnTo>
                    <a:lnTo>
                      <a:pt x="327" y="2184"/>
                    </a:lnTo>
                    <a:lnTo>
                      <a:pt x="327" y="2170"/>
                    </a:lnTo>
                    <a:lnTo>
                      <a:pt x="327" y="2156"/>
                    </a:lnTo>
                    <a:lnTo>
                      <a:pt x="341" y="2141"/>
                    </a:lnTo>
                    <a:lnTo>
                      <a:pt x="327" y="2141"/>
                    </a:lnTo>
                    <a:lnTo>
                      <a:pt x="312" y="2141"/>
                    </a:lnTo>
                    <a:lnTo>
                      <a:pt x="312" y="2156"/>
                    </a:lnTo>
                    <a:lnTo>
                      <a:pt x="298" y="2156"/>
                    </a:lnTo>
                    <a:lnTo>
                      <a:pt x="298" y="2170"/>
                    </a:lnTo>
                    <a:lnTo>
                      <a:pt x="284" y="2170"/>
                    </a:lnTo>
                    <a:lnTo>
                      <a:pt x="284" y="2184"/>
                    </a:lnTo>
                    <a:lnTo>
                      <a:pt x="270" y="2184"/>
                    </a:lnTo>
                    <a:lnTo>
                      <a:pt x="256" y="2184"/>
                    </a:lnTo>
                    <a:lnTo>
                      <a:pt x="256" y="2170"/>
                    </a:lnTo>
                    <a:lnTo>
                      <a:pt x="241" y="2170"/>
                    </a:lnTo>
                    <a:lnTo>
                      <a:pt x="227" y="2170"/>
                    </a:lnTo>
                    <a:lnTo>
                      <a:pt x="199" y="2170"/>
                    </a:lnTo>
                    <a:lnTo>
                      <a:pt x="185" y="2170"/>
                    </a:lnTo>
                    <a:lnTo>
                      <a:pt x="170" y="2170"/>
                    </a:lnTo>
                    <a:lnTo>
                      <a:pt x="156" y="2170"/>
                    </a:lnTo>
                    <a:lnTo>
                      <a:pt x="142" y="2170"/>
                    </a:lnTo>
                    <a:lnTo>
                      <a:pt x="128" y="2170"/>
                    </a:lnTo>
                    <a:lnTo>
                      <a:pt x="128" y="2156"/>
                    </a:lnTo>
                    <a:lnTo>
                      <a:pt x="128" y="2127"/>
                    </a:lnTo>
                    <a:lnTo>
                      <a:pt x="114" y="2127"/>
                    </a:lnTo>
                    <a:lnTo>
                      <a:pt x="114" y="2113"/>
                    </a:lnTo>
                    <a:lnTo>
                      <a:pt x="114" y="2099"/>
                    </a:lnTo>
                    <a:lnTo>
                      <a:pt x="114" y="2085"/>
                    </a:lnTo>
                    <a:lnTo>
                      <a:pt x="114" y="2071"/>
                    </a:lnTo>
                    <a:lnTo>
                      <a:pt x="114" y="2056"/>
                    </a:lnTo>
                    <a:lnTo>
                      <a:pt x="114" y="2028"/>
                    </a:lnTo>
                    <a:lnTo>
                      <a:pt x="114" y="2014"/>
                    </a:lnTo>
                    <a:lnTo>
                      <a:pt x="114" y="2000"/>
                    </a:lnTo>
                    <a:lnTo>
                      <a:pt x="114" y="1985"/>
                    </a:lnTo>
                    <a:lnTo>
                      <a:pt x="114" y="1971"/>
                    </a:lnTo>
                    <a:lnTo>
                      <a:pt x="114" y="1957"/>
                    </a:lnTo>
                    <a:lnTo>
                      <a:pt x="114" y="1943"/>
                    </a:lnTo>
                    <a:lnTo>
                      <a:pt x="114" y="1929"/>
                    </a:lnTo>
                    <a:lnTo>
                      <a:pt x="114" y="1915"/>
                    </a:lnTo>
                    <a:lnTo>
                      <a:pt x="114" y="1900"/>
                    </a:lnTo>
                    <a:lnTo>
                      <a:pt x="114" y="1886"/>
                    </a:lnTo>
                    <a:lnTo>
                      <a:pt x="114" y="1872"/>
                    </a:lnTo>
                    <a:lnTo>
                      <a:pt x="114" y="1858"/>
                    </a:lnTo>
                    <a:lnTo>
                      <a:pt x="128" y="1829"/>
                    </a:lnTo>
                    <a:lnTo>
                      <a:pt x="128" y="1815"/>
                    </a:lnTo>
                    <a:lnTo>
                      <a:pt x="128" y="1801"/>
                    </a:lnTo>
                    <a:lnTo>
                      <a:pt x="128" y="1787"/>
                    </a:lnTo>
                    <a:lnTo>
                      <a:pt x="128" y="1773"/>
                    </a:lnTo>
                    <a:lnTo>
                      <a:pt x="128" y="1758"/>
                    </a:lnTo>
                    <a:lnTo>
                      <a:pt x="128" y="1744"/>
                    </a:lnTo>
                    <a:lnTo>
                      <a:pt x="128" y="1730"/>
                    </a:lnTo>
                    <a:lnTo>
                      <a:pt x="128" y="1716"/>
                    </a:lnTo>
                    <a:lnTo>
                      <a:pt x="128" y="1702"/>
                    </a:lnTo>
                    <a:lnTo>
                      <a:pt x="128" y="1673"/>
                    </a:lnTo>
                    <a:lnTo>
                      <a:pt x="128" y="1659"/>
                    </a:lnTo>
                    <a:lnTo>
                      <a:pt x="128" y="1631"/>
                    </a:lnTo>
                    <a:lnTo>
                      <a:pt x="128" y="1617"/>
                    </a:lnTo>
                    <a:lnTo>
                      <a:pt x="128" y="1588"/>
                    </a:lnTo>
                    <a:lnTo>
                      <a:pt x="128" y="1574"/>
                    </a:lnTo>
                    <a:lnTo>
                      <a:pt x="128" y="1560"/>
                    </a:lnTo>
                    <a:lnTo>
                      <a:pt x="128" y="1546"/>
                    </a:lnTo>
                    <a:lnTo>
                      <a:pt x="0" y="1546"/>
                    </a:lnTo>
                    <a:lnTo>
                      <a:pt x="0" y="1532"/>
                    </a:lnTo>
                    <a:lnTo>
                      <a:pt x="0" y="1517"/>
                    </a:lnTo>
                    <a:lnTo>
                      <a:pt x="0" y="1503"/>
                    </a:lnTo>
                    <a:lnTo>
                      <a:pt x="0" y="1475"/>
                    </a:lnTo>
                    <a:lnTo>
                      <a:pt x="0" y="1461"/>
                    </a:lnTo>
                    <a:lnTo>
                      <a:pt x="0" y="1432"/>
                    </a:lnTo>
                    <a:lnTo>
                      <a:pt x="0" y="1418"/>
                    </a:lnTo>
                    <a:lnTo>
                      <a:pt x="0" y="1390"/>
                    </a:lnTo>
                    <a:lnTo>
                      <a:pt x="0" y="1375"/>
                    </a:lnTo>
                    <a:lnTo>
                      <a:pt x="0" y="1361"/>
                    </a:lnTo>
                    <a:lnTo>
                      <a:pt x="0" y="1347"/>
                    </a:lnTo>
                    <a:lnTo>
                      <a:pt x="14" y="1333"/>
                    </a:lnTo>
                    <a:lnTo>
                      <a:pt x="0" y="1319"/>
                    </a:lnTo>
                    <a:lnTo>
                      <a:pt x="0" y="1305"/>
                    </a:lnTo>
                    <a:lnTo>
                      <a:pt x="0" y="1290"/>
                    </a:lnTo>
                    <a:lnTo>
                      <a:pt x="0" y="1276"/>
                    </a:lnTo>
                    <a:lnTo>
                      <a:pt x="0" y="1262"/>
                    </a:lnTo>
                    <a:lnTo>
                      <a:pt x="0" y="1248"/>
                    </a:lnTo>
                    <a:lnTo>
                      <a:pt x="0" y="1219"/>
                    </a:lnTo>
                    <a:lnTo>
                      <a:pt x="0" y="1205"/>
                    </a:lnTo>
                    <a:lnTo>
                      <a:pt x="0" y="1191"/>
                    </a:lnTo>
                    <a:lnTo>
                      <a:pt x="0" y="1163"/>
                    </a:lnTo>
                    <a:lnTo>
                      <a:pt x="0" y="1134"/>
                    </a:lnTo>
                    <a:lnTo>
                      <a:pt x="0" y="1106"/>
                    </a:lnTo>
                    <a:lnTo>
                      <a:pt x="0" y="1078"/>
                    </a:lnTo>
                    <a:lnTo>
                      <a:pt x="0" y="1063"/>
                    </a:lnTo>
                    <a:lnTo>
                      <a:pt x="0" y="1035"/>
                    </a:lnTo>
                    <a:lnTo>
                      <a:pt x="0" y="1007"/>
                    </a:lnTo>
                    <a:lnTo>
                      <a:pt x="0" y="993"/>
                    </a:lnTo>
                    <a:lnTo>
                      <a:pt x="0" y="978"/>
                    </a:lnTo>
                    <a:lnTo>
                      <a:pt x="0" y="964"/>
                    </a:lnTo>
                    <a:lnTo>
                      <a:pt x="0" y="936"/>
                    </a:lnTo>
                    <a:lnTo>
                      <a:pt x="0" y="893"/>
                    </a:lnTo>
                    <a:lnTo>
                      <a:pt x="0" y="836"/>
                    </a:lnTo>
                    <a:lnTo>
                      <a:pt x="57" y="836"/>
                    </a:lnTo>
                    <a:lnTo>
                      <a:pt x="114" y="836"/>
                    </a:lnTo>
                    <a:lnTo>
                      <a:pt x="114" y="794"/>
                    </a:lnTo>
                    <a:lnTo>
                      <a:pt x="114" y="709"/>
                    </a:lnTo>
                    <a:lnTo>
                      <a:pt x="114" y="666"/>
                    </a:lnTo>
                    <a:lnTo>
                      <a:pt x="114" y="567"/>
                    </a:lnTo>
                    <a:lnTo>
                      <a:pt x="114" y="524"/>
                    </a:lnTo>
                    <a:lnTo>
                      <a:pt x="128" y="496"/>
                    </a:lnTo>
                    <a:lnTo>
                      <a:pt x="142" y="482"/>
                    </a:lnTo>
                    <a:lnTo>
                      <a:pt x="156" y="468"/>
                    </a:lnTo>
                    <a:lnTo>
                      <a:pt x="170" y="454"/>
                    </a:lnTo>
                    <a:lnTo>
                      <a:pt x="256" y="340"/>
                    </a:lnTo>
                    <a:lnTo>
                      <a:pt x="298" y="368"/>
                    </a:lnTo>
                    <a:lnTo>
                      <a:pt x="312" y="368"/>
                    </a:lnTo>
                    <a:lnTo>
                      <a:pt x="312" y="383"/>
                    </a:lnTo>
                    <a:lnTo>
                      <a:pt x="327" y="397"/>
                    </a:lnTo>
                    <a:lnTo>
                      <a:pt x="327" y="411"/>
                    </a:lnTo>
                    <a:lnTo>
                      <a:pt x="355" y="439"/>
                    </a:lnTo>
                    <a:lnTo>
                      <a:pt x="383" y="454"/>
                    </a:lnTo>
                    <a:lnTo>
                      <a:pt x="383" y="468"/>
                    </a:lnTo>
                    <a:lnTo>
                      <a:pt x="397" y="468"/>
                    </a:lnTo>
                    <a:lnTo>
                      <a:pt x="412" y="482"/>
                    </a:lnTo>
                    <a:lnTo>
                      <a:pt x="426" y="482"/>
                    </a:lnTo>
                    <a:lnTo>
                      <a:pt x="440" y="482"/>
                    </a:lnTo>
                    <a:lnTo>
                      <a:pt x="440" y="496"/>
                    </a:lnTo>
                    <a:lnTo>
                      <a:pt x="454" y="496"/>
                    </a:lnTo>
                    <a:lnTo>
                      <a:pt x="468" y="482"/>
                    </a:lnTo>
                    <a:lnTo>
                      <a:pt x="483" y="482"/>
                    </a:lnTo>
                    <a:lnTo>
                      <a:pt x="483" y="496"/>
                    </a:lnTo>
                    <a:lnTo>
                      <a:pt x="497" y="496"/>
                    </a:lnTo>
                    <a:lnTo>
                      <a:pt x="497" y="482"/>
                    </a:lnTo>
                    <a:lnTo>
                      <a:pt x="497" y="468"/>
                    </a:lnTo>
                    <a:lnTo>
                      <a:pt x="497" y="454"/>
                    </a:lnTo>
                    <a:lnTo>
                      <a:pt x="497" y="439"/>
                    </a:lnTo>
                    <a:lnTo>
                      <a:pt x="497" y="425"/>
                    </a:lnTo>
                    <a:lnTo>
                      <a:pt x="454" y="425"/>
                    </a:lnTo>
                    <a:lnTo>
                      <a:pt x="454" y="411"/>
                    </a:lnTo>
                    <a:lnTo>
                      <a:pt x="454" y="397"/>
                    </a:lnTo>
                    <a:lnTo>
                      <a:pt x="454" y="383"/>
                    </a:lnTo>
                    <a:lnTo>
                      <a:pt x="454" y="368"/>
                    </a:lnTo>
                    <a:lnTo>
                      <a:pt x="440" y="368"/>
                    </a:lnTo>
                    <a:lnTo>
                      <a:pt x="426" y="383"/>
                    </a:lnTo>
                    <a:lnTo>
                      <a:pt x="426" y="368"/>
                    </a:lnTo>
                    <a:lnTo>
                      <a:pt x="426" y="354"/>
                    </a:lnTo>
                    <a:lnTo>
                      <a:pt x="426" y="340"/>
                    </a:lnTo>
                    <a:lnTo>
                      <a:pt x="426" y="326"/>
                    </a:lnTo>
                    <a:lnTo>
                      <a:pt x="454" y="326"/>
                    </a:lnTo>
                    <a:lnTo>
                      <a:pt x="454" y="312"/>
                    </a:lnTo>
                    <a:lnTo>
                      <a:pt x="454" y="297"/>
                    </a:lnTo>
                    <a:lnTo>
                      <a:pt x="454" y="283"/>
                    </a:lnTo>
                    <a:lnTo>
                      <a:pt x="454" y="269"/>
                    </a:lnTo>
                    <a:lnTo>
                      <a:pt x="454" y="255"/>
                    </a:lnTo>
                    <a:lnTo>
                      <a:pt x="483" y="255"/>
                    </a:lnTo>
                    <a:lnTo>
                      <a:pt x="483" y="184"/>
                    </a:lnTo>
                    <a:lnTo>
                      <a:pt x="483" y="170"/>
                    </a:lnTo>
                    <a:lnTo>
                      <a:pt x="483" y="127"/>
                    </a:lnTo>
                    <a:lnTo>
                      <a:pt x="497" y="127"/>
                    </a:lnTo>
                    <a:lnTo>
                      <a:pt x="497" y="113"/>
                    </a:lnTo>
                    <a:lnTo>
                      <a:pt x="497" y="99"/>
                    </a:lnTo>
                    <a:lnTo>
                      <a:pt x="497" y="85"/>
                    </a:lnTo>
                    <a:lnTo>
                      <a:pt x="497" y="71"/>
                    </a:lnTo>
                    <a:lnTo>
                      <a:pt x="497" y="56"/>
                    </a:lnTo>
                    <a:lnTo>
                      <a:pt x="497" y="42"/>
                    </a:lnTo>
                    <a:lnTo>
                      <a:pt x="497" y="28"/>
                    </a:lnTo>
                    <a:lnTo>
                      <a:pt x="497" y="14"/>
                    </a:lnTo>
                    <a:lnTo>
                      <a:pt x="497" y="0"/>
                    </a:lnTo>
                    <a:lnTo>
                      <a:pt x="525" y="0"/>
                    </a:lnTo>
                    <a:lnTo>
                      <a:pt x="610" y="0"/>
                    </a:lnTo>
                    <a:close/>
                  </a:path>
                </a:pathLst>
              </a:custGeom>
              <a:noFill/>
              <a:ln w="0" cap="flat">
                <a:solidFill>
                  <a:srgbClr val="000000"/>
                </a:solidFill>
                <a:prstDash val="solid"/>
                <a:round/>
                <a:headEnd/>
                <a:tailEnd/>
              </a:ln>
              <a:extLst>
                <a:ext uri="{909E8E84-426E-40DD-AFC4-6F175D3DCCD1}">
                  <a14:hiddenFill xmlns="" xmlns:a14="http://schemas.microsoft.com/office/drawing/2010/main">
                    <a:solidFill>
                      <a:srgbClr val="FFFFFF"/>
                    </a:solidFill>
                  </a14:hiddenFill>
                </a:ext>
              </a:extLst>
            </p:spPr>
            <p:txBody>
              <a:bodyPr/>
              <a:lstStyle/>
              <a:p>
                <a:endParaRPr lang="ja-JP" altLang="en-US"/>
              </a:p>
            </p:txBody>
          </p:sp>
          <p:sp>
            <p:nvSpPr>
              <p:cNvPr id="9363" name="Freeform 185"/>
              <p:cNvSpPr>
                <a:spLocks noChangeAspect="1"/>
              </p:cNvSpPr>
              <p:nvPr/>
            </p:nvSpPr>
            <p:spPr bwMode="auto">
              <a:xfrm>
                <a:off x="7649" y="5076"/>
                <a:ext cx="2852" cy="2641"/>
              </a:xfrm>
              <a:custGeom>
                <a:avLst/>
                <a:gdLst>
                  <a:gd name="T0" fmla="*/ 2147483647 w 1787"/>
                  <a:gd name="T1" fmla="*/ 2147483647 h 1659"/>
                  <a:gd name="T2" fmla="*/ 2147483647 w 1787"/>
                  <a:gd name="T3" fmla="*/ 2147483647 h 1659"/>
                  <a:gd name="T4" fmla="*/ 2147483647 w 1787"/>
                  <a:gd name="T5" fmla="*/ 2147483647 h 1659"/>
                  <a:gd name="T6" fmla="*/ 2147483647 w 1787"/>
                  <a:gd name="T7" fmla="*/ 2147483647 h 1659"/>
                  <a:gd name="T8" fmla="*/ 2147483647 w 1787"/>
                  <a:gd name="T9" fmla="*/ 2147483647 h 1659"/>
                  <a:gd name="T10" fmla="*/ 2147483647 w 1787"/>
                  <a:gd name="T11" fmla="*/ 2147483647 h 1659"/>
                  <a:gd name="T12" fmla="*/ 2147483647 w 1787"/>
                  <a:gd name="T13" fmla="*/ 2147483647 h 1659"/>
                  <a:gd name="T14" fmla="*/ 2147483647 w 1787"/>
                  <a:gd name="T15" fmla="*/ 2147483647 h 1659"/>
                  <a:gd name="T16" fmla="*/ 2147483647 w 1787"/>
                  <a:gd name="T17" fmla="*/ 2147483647 h 1659"/>
                  <a:gd name="T18" fmla="*/ 2147483647 w 1787"/>
                  <a:gd name="T19" fmla="*/ 2147483647 h 1659"/>
                  <a:gd name="T20" fmla="*/ 2147483647 w 1787"/>
                  <a:gd name="T21" fmla="*/ 2147483647 h 1659"/>
                  <a:gd name="T22" fmla="*/ 2147483647 w 1787"/>
                  <a:gd name="T23" fmla="*/ 2147483647 h 1659"/>
                  <a:gd name="T24" fmla="*/ 2147483647 w 1787"/>
                  <a:gd name="T25" fmla="*/ 2147483647 h 1659"/>
                  <a:gd name="T26" fmla="*/ 2147483647 w 1787"/>
                  <a:gd name="T27" fmla="*/ 2147483647 h 1659"/>
                  <a:gd name="T28" fmla="*/ 2147483647 w 1787"/>
                  <a:gd name="T29" fmla="*/ 2147483647 h 1659"/>
                  <a:gd name="T30" fmla="*/ 2147483647 w 1787"/>
                  <a:gd name="T31" fmla="*/ 2147483647 h 1659"/>
                  <a:gd name="T32" fmla="*/ 2147483647 w 1787"/>
                  <a:gd name="T33" fmla="*/ 2147483647 h 1659"/>
                  <a:gd name="T34" fmla="*/ 2147483647 w 1787"/>
                  <a:gd name="T35" fmla="*/ 2147483647 h 1659"/>
                  <a:gd name="T36" fmla="*/ 2147483647 w 1787"/>
                  <a:gd name="T37" fmla="*/ 2147483647 h 1659"/>
                  <a:gd name="T38" fmla="*/ 2147483647 w 1787"/>
                  <a:gd name="T39" fmla="*/ 2147483647 h 1659"/>
                  <a:gd name="T40" fmla="*/ 2147483647 w 1787"/>
                  <a:gd name="T41" fmla="*/ 2147483647 h 1659"/>
                  <a:gd name="T42" fmla="*/ 2147483647 w 1787"/>
                  <a:gd name="T43" fmla="*/ 2147483647 h 1659"/>
                  <a:gd name="T44" fmla="*/ 2147483647 w 1787"/>
                  <a:gd name="T45" fmla="*/ 2147483647 h 1659"/>
                  <a:gd name="T46" fmla="*/ 2147483647 w 1787"/>
                  <a:gd name="T47" fmla="*/ 2147483647 h 1659"/>
                  <a:gd name="T48" fmla="*/ 2147483647 w 1787"/>
                  <a:gd name="T49" fmla="*/ 2147483647 h 1659"/>
                  <a:gd name="T50" fmla="*/ 2147483647 w 1787"/>
                  <a:gd name="T51" fmla="*/ 2147483647 h 1659"/>
                  <a:gd name="T52" fmla="*/ 2147483647 w 1787"/>
                  <a:gd name="T53" fmla="*/ 2147483647 h 1659"/>
                  <a:gd name="T54" fmla="*/ 2147483647 w 1787"/>
                  <a:gd name="T55" fmla="*/ 2147483647 h 1659"/>
                  <a:gd name="T56" fmla="*/ 2147483647 w 1787"/>
                  <a:gd name="T57" fmla="*/ 2147483647 h 1659"/>
                  <a:gd name="T58" fmla="*/ 2147483647 w 1787"/>
                  <a:gd name="T59" fmla="*/ 2147483647 h 1659"/>
                  <a:gd name="T60" fmla="*/ 2147483647 w 1787"/>
                  <a:gd name="T61" fmla="*/ 2147483647 h 1659"/>
                  <a:gd name="T62" fmla="*/ 2147483647 w 1787"/>
                  <a:gd name="T63" fmla="*/ 2147483647 h 1659"/>
                  <a:gd name="T64" fmla="*/ 2147483647 w 1787"/>
                  <a:gd name="T65" fmla="*/ 2147483647 h 1659"/>
                  <a:gd name="T66" fmla="*/ 2147483647 w 1787"/>
                  <a:gd name="T67" fmla="*/ 2147483647 h 1659"/>
                  <a:gd name="T68" fmla="*/ 2147483647 w 1787"/>
                  <a:gd name="T69" fmla="*/ 2147483647 h 1659"/>
                  <a:gd name="T70" fmla="*/ 2147483647 w 1787"/>
                  <a:gd name="T71" fmla="*/ 2147483647 h 1659"/>
                  <a:gd name="T72" fmla="*/ 2147483647 w 1787"/>
                  <a:gd name="T73" fmla="*/ 2147483647 h 1659"/>
                  <a:gd name="T74" fmla="*/ 2147483647 w 1787"/>
                  <a:gd name="T75" fmla="*/ 2147483647 h 1659"/>
                  <a:gd name="T76" fmla="*/ 2147483647 w 1787"/>
                  <a:gd name="T77" fmla="*/ 2147483647 h 1659"/>
                  <a:gd name="T78" fmla="*/ 2147483647 w 1787"/>
                  <a:gd name="T79" fmla="*/ 2147483647 h 1659"/>
                  <a:gd name="T80" fmla="*/ 2147483647 w 1787"/>
                  <a:gd name="T81" fmla="*/ 2147483647 h 1659"/>
                  <a:gd name="T82" fmla="*/ 2147483647 w 1787"/>
                  <a:gd name="T83" fmla="*/ 2147483647 h 1659"/>
                  <a:gd name="T84" fmla="*/ 2147483647 w 1787"/>
                  <a:gd name="T85" fmla="*/ 2147483647 h 1659"/>
                  <a:gd name="T86" fmla="*/ 2147483647 w 1787"/>
                  <a:gd name="T87" fmla="*/ 2147483647 h 1659"/>
                  <a:gd name="T88" fmla="*/ 2147483647 w 1787"/>
                  <a:gd name="T89" fmla="*/ 2147483647 h 1659"/>
                  <a:gd name="T90" fmla="*/ 2147483647 w 1787"/>
                  <a:gd name="T91" fmla="*/ 2147483647 h 1659"/>
                  <a:gd name="T92" fmla="*/ 2147483647 w 1787"/>
                  <a:gd name="T93" fmla="*/ 2147483647 h 1659"/>
                  <a:gd name="T94" fmla="*/ 2147483647 w 1787"/>
                  <a:gd name="T95" fmla="*/ 2147483647 h 1659"/>
                  <a:gd name="T96" fmla="*/ 2147483647 w 1787"/>
                  <a:gd name="T97" fmla="*/ 2147483647 h 1659"/>
                  <a:gd name="T98" fmla="*/ 2147483647 w 1787"/>
                  <a:gd name="T99" fmla="*/ 2147483647 h 1659"/>
                  <a:gd name="T100" fmla="*/ 2147483647 w 1787"/>
                  <a:gd name="T101" fmla="*/ 2147483647 h 1659"/>
                  <a:gd name="T102" fmla="*/ 2147483647 w 1787"/>
                  <a:gd name="T103" fmla="*/ 2147483647 h 1659"/>
                  <a:gd name="T104" fmla="*/ 2147483647 w 1787"/>
                  <a:gd name="T105" fmla="*/ 2147483647 h 1659"/>
                  <a:gd name="T106" fmla="*/ 2147483647 w 1787"/>
                  <a:gd name="T107" fmla="*/ 2147483647 h 1659"/>
                  <a:gd name="T108" fmla="*/ 2147483647 w 1787"/>
                  <a:gd name="T109" fmla="*/ 2147483647 h 1659"/>
                  <a:gd name="T110" fmla="*/ 2147483647 w 1787"/>
                  <a:gd name="T111" fmla="*/ 2147483647 h 1659"/>
                  <a:gd name="T112" fmla="*/ 2147483647 w 1787"/>
                  <a:gd name="T113" fmla="*/ 2147483647 h 1659"/>
                  <a:gd name="T114" fmla="*/ 2147483647 w 1787"/>
                  <a:gd name="T115" fmla="*/ 2147483647 h 1659"/>
                  <a:gd name="T116" fmla="*/ 2147483647 w 1787"/>
                  <a:gd name="T117" fmla="*/ 2147483647 h 1659"/>
                  <a:gd name="T118" fmla="*/ 2147483647 w 1787"/>
                  <a:gd name="T119" fmla="*/ 2147483647 h 1659"/>
                  <a:gd name="T120" fmla="*/ 2147483647 w 1787"/>
                  <a:gd name="T121" fmla="*/ 2147483647 h 1659"/>
                  <a:gd name="T122" fmla="*/ 2147483647 w 1787"/>
                  <a:gd name="T123" fmla="*/ 2147483647 h 1659"/>
                  <a:gd name="T124" fmla="*/ 2147483647 w 1787"/>
                  <a:gd name="T125" fmla="*/ 2147483647 h 1659"/>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787"/>
                  <a:gd name="T190" fmla="*/ 0 h 1659"/>
                  <a:gd name="T191" fmla="*/ 1787 w 1787"/>
                  <a:gd name="T192" fmla="*/ 1659 h 1659"/>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787" h="1659">
                    <a:moveTo>
                      <a:pt x="1461" y="42"/>
                    </a:moveTo>
                    <a:lnTo>
                      <a:pt x="1475" y="71"/>
                    </a:lnTo>
                    <a:lnTo>
                      <a:pt x="1489" y="71"/>
                    </a:lnTo>
                    <a:lnTo>
                      <a:pt x="1489" y="85"/>
                    </a:lnTo>
                    <a:lnTo>
                      <a:pt x="1504" y="85"/>
                    </a:lnTo>
                    <a:lnTo>
                      <a:pt x="1518" y="85"/>
                    </a:lnTo>
                    <a:lnTo>
                      <a:pt x="1518" y="99"/>
                    </a:lnTo>
                    <a:lnTo>
                      <a:pt x="1532" y="99"/>
                    </a:lnTo>
                    <a:lnTo>
                      <a:pt x="1546" y="99"/>
                    </a:lnTo>
                    <a:lnTo>
                      <a:pt x="1546" y="113"/>
                    </a:lnTo>
                    <a:lnTo>
                      <a:pt x="1560" y="113"/>
                    </a:lnTo>
                    <a:lnTo>
                      <a:pt x="1589" y="127"/>
                    </a:lnTo>
                    <a:lnTo>
                      <a:pt x="1603" y="142"/>
                    </a:lnTo>
                    <a:lnTo>
                      <a:pt x="1631" y="142"/>
                    </a:lnTo>
                    <a:lnTo>
                      <a:pt x="1631" y="156"/>
                    </a:lnTo>
                    <a:lnTo>
                      <a:pt x="1645" y="156"/>
                    </a:lnTo>
                    <a:lnTo>
                      <a:pt x="1660" y="170"/>
                    </a:lnTo>
                    <a:lnTo>
                      <a:pt x="1660" y="184"/>
                    </a:lnTo>
                    <a:lnTo>
                      <a:pt x="1660" y="198"/>
                    </a:lnTo>
                    <a:lnTo>
                      <a:pt x="1674" y="198"/>
                    </a:lnTo>
                    <a:lnTo>
                      <a:pt x="1674" y="213"/>
                    </a:lnTo>
                    <a:lnTo>
                      <a:pt x="1688" y="227"/>
                    </a:lnTo>
                    <a:lnTo>
                      <a:pt x="1688" y="241"/>
                    </a:lnTo>
                    <a:lnTo>
                      <a:pt x="1702" y="255"/>
                    </a:lnTo>
                    <a:lnTo>
                      <a:pt x="1716" y="255"/>
                    </a:lnTo>
                    <a:lnTo>
                      <a:pt x="1716" y="269"/>
                    </a:lnTo>
                    <a:lnTo>
                      <a:pt x="1716" y="283"/>
                    </a:lnTo>
                    <a:lnTo>
                      <a:pt x="1731" y="298"/>
                    </a:lnTo>
                    <a:lnTo>
                      <a:pt x="1731" y="312"/>
                    </a:lnTo>
                    <a:lnTo>
                      <a:pt x="1731" y="326"/>
                    </a:lnTo>
                    <a:lnTo>
                      <a:pt x="1731" y="340"/>
                    </a:lnTo>
                    <a:lnTo>
                      <a:pt x="1731" y="369"/>
                    </a:lnTo>
                    <a:lnTo>
                      <a:pt x="1731" y="397"/>
                    </a:lnTo>
                    <a:lnTo>
                      <a:pt x="1731" y="425"/>
                    </a:lnTo>
                    <a:lnTo>
                      <a:pt x="1731" y="439"/>
                    </a:lnTo>
                    <a:lnTo>
                      <a:pt x="1731" y="454"/>
                    </a:lnTo>
                    <a:lnTo>
                      <a:pt x="1716" y="468"/>
                    </a:lnTo>
                    <a:lnTo>
                      <a:pt x="1716" y="482"/>
                    </a:lnTo>
                    <a:lnTo>
                      <a:pt x="1716" y="496"/>
                    </a:lnTo>
                    <a:lnTo>
                      <a:pt x="1702" y="496"/>
                    </a:lnTo>
                    <a:lnTo>
                      <a:pt x="1702" y="510"/>
                    </a:lnTo>
                    <a:lnTo>
                      <a:pt x="1674" y="539"/>
                    </a:lnTo>
                    <a:lnTo>
                      <a:pt x="1660" y="553"/>
                    </a:lnTo>
                    <a:lnTo>
                      <a:pt x="1645" y="567"/>
                    </a:lnTo>
                    <a:lnTo>
                      <a:pt x="1631" y="581"/>
                    </a:lnTo>
                    <a:lnTo>
                      <a:pt x="1631" y="596"/>
                    </a:lnTo>
                    <a:lnTo>
                      <a:pt x="1617" y="610"/>
                    </a:lnTo>
                    <a:lnTo>
                      <a:pt x="1617" y="624"/>
                    </a:lnTo>
                    <a:lnTo>
                      <a:pt x="1603" y="624"/>
                    </a:lnTo>
                    <a:lnTo>
                      <a:pt x="1603" y="638"/>
                    </a:lnTo>
                    <a:lnTo>
                      <a:pt x="1603" y="652"/>
                    </a:lnTo>
                    <a:lnTo>
                      <a:pt x="1603" y="666"/>
                    </a:lnTo>
                    <a:lnTo>
                      <a:pt x="1589" y="681"/>
                    </a:lnTo>
                    <a:lnTo>
                      <a:pt x="1589" y="695"/>
                    </a:lnTo>
                    <a:lnTo>
                      <a:pt x="1589" y="709"/>
                    </a:lnTo>
                    <a:lnTo>
                      <a:pt x="1589" y="723"/>
                    </a:lnTo>
                    <a:lnTo>
                      <a:pt x="1603" y="723"/>
                    </a:lnTo>
                    <a:lnTo>
                      <a:pt x="1603" y="737"/>
                    </a:lnTo>
                    <a:lnTo>
                      <a:pt x="1603" y="752"/>
                    </a:lnTo>
                    <a:lnTo>
                      <a:pt x="1603" y="766"/>
                    </a:lnTo>
                    <a:lnTo>
                      <a:pt x="1617" y="766"/>
                    </a:lnTo>
                    <a:lnTo>
                      <a:pt x="1617" y="780"/>
                    </a:lnTo>
                    <a:lnTo>
                      <a:pt x="1617" y="794"/>
                    </a:lnTo>
                    <a:lnTo>
                      <a:pt x="1617" y="808"/>
                    </a:lnTo>
                    <a:lnTo>
                      <a:pt x="1631" y="808"/>
                    </a:lnTo>
                    <a:lnTo>
                      <a:pt x="1631" y="822"/>
                    </a:lnTo>
                    <a:lnTo>
                      <a:pt x="1645" y="837"/>
                    </a:lnTo>
                    <a:lnTo>
                      <a:pt x="1645" y="851"/>
                    </a:lnTo>
                    <a:lnTo>
                      <a:pt x="1645" y="865"/>
                    </a:lnTo>
                    <a:lnTo>
                      <a:pt x="1660" y="865"/>
                    </a:lnTo>
                    <a:lnTo>
                      <a:pt x="1660" y="879"/>
                    </a:lnTo>
                    <a:lnTo>
                      <a:pt x="1674" y="879"/>
                    </a:lnTo>
                    <a:lnTo>
                      <a:pt x="1674" y="893"/>
                    </a:lnTo>
                    <a:lnTo>
                      <a:pt x="1688" y="908"/>
                    </a:lnTo>
                    <a:lnTo>
                      <a:pt x="1688" y="922"/>
                    </a:lnTo>
                    <a:lnTo>
                      <a:pt x="1702" y="922"/>
                    </a:lnTo>
                    <a:lnTo>
                      <a:pt x="1702" y="936"/>
                    </a:lnTo>
                    <a:lnTo>
                      <a:pt x="1716" y="936"/>
                    </a:lnTo>
                    <a:lnTo>
                      <a:pt x="1716" y="950"/>
                    </a:lnTo>
                    <a:lnTo>
                      <a:pt x="1716" y="964"/>
                    </a:lnTo>
                    <a:lnTo>
                      <a:pt x="1731" y="964"/>
                    </a:lnTo>
                    <a:lnTo>
                      <a:pt x="1731" y="978"/>
                    </a:lnTo>
                    <a:lnTo>
                      <a:pt x="1745" y="993"/>
                    </a:lnTo>
                    <a:lnTo>
                      <a:pt x="1745" y="1007"/>
                    </a:lnTo>
                    <a:lnTo>
                      <a:pt x="1759" y="1007"/>
                    </a:lnTo>
                    <a:lnTo>
                      <a:pt x="1759" y="1021"/>
                    </a:lnTo>
                    <a:lnTo>
                      <a:pt x="1759" y="1035"/>
                    </a:lnTo>
                    <a:lnTo>
                      <a:pt x="1759" y="1049"/>
                    </a:lnTo>
                    <a:lnTo>
                      <a:pt x="1773" y="1049"/>
                    </a:lnTo>
                    <a:lnTo>
                      <a:pt x="1773" y="1064"/>
                    </a:lnTo>
                    <a:lnTo>
                      <a:pt x="1773" y="1078"/>
                    </a:lnTo>
                    <a:lnTo>
                      <a:pt x="1773" y="1092"/>
                    </a:lnTo>
                    <a:lnTo>
                      <a:pt x="1773" y="1106"/>
                    </a:lnTo>
                    <a:lnTo>
                      <a:pt x="1787" y="1120"/>
                    </a:lnTo>
                    <a:lnTo>
                      <a:pt x="1787" y="1135"/>
                    </a:lnTo>
                    <a:lnTo>
                      <a:pt x="1773" y="1149"/>
                    </a:lnTo>
                    <a:lnTo>
                      <a:pt x="1773" y="1163"/>
                    </a:lnTo>
                    <a:lnTo>
                      <a:pt x="1773" y="1177"/>
                    </a:lnTo>
                    <a:lnTo>
                      <a:pt x="1773" y="1191"/>
                    </a:lnTo>
                    <a:lnTo>
                      <a:pt x="1773" y="1205"/>
                    </a:lnTo>
                    <a:lnTo>
                      <a:pt x="1773" y="1220"/>
                    </a:lnTo>
                    <a:lnTo>
                      <a:pt x="1759" y="1234"/>
                    </a:lnTo>
                    <a:lnTo>
                      <a:pt x="1759" y="1248"/>
                    </a:lnTo>
                    <a:lnTo>
                      <a:pt x="1745" y="1262"/>
                    </a:lnTo>
                    <a:lnTo>
                      <a:pt x="1745" y="1276"/>
                    </a:lnTo>
                    <a:lnTo>
                      <a:pt x="1731" y="1276"/>
                    </a:lnTo>
                    <a:lnTo>
                      <a:pt x="1731" y="1291"/>
                    </a:lnTo>
                    <a:lnTo>
                      <a:pt x="1716" y="1305"/>
                    </a:lnTo>
                    <a:lnTo>
                      <a:pt x="1716" y="1319"/>
                    </a:lnTo>
                    <a:lnTo>
                      <a:pt x="1702" y="1319"/>
                    </a:lnTo>
                    <a:lnTo>
                      <a:pt x="1702" y="1333"/>
                    </a:lnTo>
                    <a:lnTo>
                      <a:pt x="1688" y="1333"/>
                    </a:lnTo>
                    <a:lnTo>
                      <a:pt x="1688" y="1347"/>
                    </a:lnTo>
                    <a:lnTo>
                      <a:pt x="1674" y="1347"/>
                    </a:lnTo>
                    <a:lnTo>
                      <a:pt x="1660" y="1361"/>
                    </a:lnTo>
                    <a:lnTo>
                      <a:pt x="1645" y="1361"/>
                    </a:lnTo>
                    <a:lnTo>
                      <a:pt x="1603" y="1361"/>
                    </a:lnTo>
                    <a:lnTo>
                      <a:pt x="1589" y="1376"/>
                    </a:lnTo>
                    <a:lnTo>
                      <a:pt x="1575" y="1376"/>
                    </a:lnTo>
                    <a:lnTo>
                      <a:pt x="1560" y="1376"/>
                    </a:lnTo>
                    <a:lnTo>
                      <a:pt x="1518" y="1361"/>
                    </a:lnTo>
                    <a:lnTo>
                      <a:pt x="1489" y="1361"/>
                    </a:lnTo>
                    <a:lnTo>
                      <a:pt x="1475" y="1361"/>
                    </a:lnTo>
                    <a:lnTo>
                      <a:pt x="1461" y="1361"/>
                    </a:lnTo>
                    <a:lnTo>
                      <a:pt x="1447" y="1361"/>
                    </a:lnTo>
                    <a:lnTo>
                      <a:pt x="1433" y="1376"/>
                    </a:lnTo>
                    <a:lnTo>
                      <a:pt x="1419" y="1376"/>
                    </a:lnTo>
                    <a:lnTo>
                      <a:pt x="1404" y="1376"/>
                    </a:lnTo>
                    <a:lnTo>
                      <a:pt x="1376" y="1376"/>
                    </a:lnTo>
                    <a:lnTo>
                      <a:pt x="1362" y="1376"/>
                    </a:lnTo>
                    <a:lnTo>
                      <a:pt x="1333" y="1390"/>
                    </a:lnTo>
                    <a:lnTo>
                      <a:pt x="1333" y="1376"/>
                    </a:lnTo>
                    <a:lnTo>
                      <a:pt x="1319" y="1376"/>
                    </a:lnTo>
                    <a:lnTo>
                      <a:pt x="1305" y="1376"/>
                    </a:lnTo>
                    <a:lnTo>
                      <a:pt x="1291" y="1376"/>
                    </a:lnTo>
                    <a:lnTo>
                      <a:pt x="1291" y="1361"/>
                    </a:lnTo>
                    <a:lnTo>
                      <a:pt x="1277" y="1361"/>
                    </a:lnTo>
                    <a:lnTo>
                      <a:pt x="1263" y="1347"/>
                    </a:lnTo>
                    <a:lnTo>
                      <a:pt x="1248" y="1347"/>
                    </a:lnTo>
                    <a:lnTo>
                      <a:pt x="1220" y="1333"/>
                    </a:lnTo>
                    <a:lnTo>
                      <a:pt x="1206" y="1333"/>
                    </a:lnTo>
                    <a:lnTo>
                      <a:pt x="1192" y="1319"/>
                    </a:lnTo>
                    <a:lnTo>
                      <a:pt x="1177" y="1319"/>
                    </a:lnTo>
                    <a:lnTo>
                      <a:pt x="1149" y="1319"/>
                    </a:lnTo>
                    <a:lnTo>
                      <a:pt x="1149" y="1305"/>
                    </a:lnTo>
                    <a:lnTo>
                      <a:pt x="1121" y="1305"/>
                    </a:lnTo>
                    <a:lnTo>
                      <a:pt x="1107" y="1305"/>
                    </a:lnTo>
                    <a:lnTo>
                      <a:pt x="1092" y="1305"/>
                    </a:lnTo>
                    <a:lnTo>
                      <a:pt x="1078" y="1305"/>
                    </a:lnTo>
                    <a:lnTo>
                      <a:pt x="1050" y="1305"/>
                    </a:lnTo>
                    <a:lnTo>
                      <a:pt x="1036" y="1291"/>
                    </a:lnTo>
                    <a:lnTo>
                      <a:pt x="1021" y="1291"/>
                    </a:lnTo>
                    <a:lnTo>
                      <a:pt x="1007" y="1291"/>
                    </a:lnTo>
                    <a:lnTo>
                      <a:pt x="993" y="1291"/>
                    </a:lnTo>
                    <a:lnTo>
                      <a:pt x="979" y="1291"/>
                    </a:lnTo>
                    <a:lnTo>
                      <a:pt x="951" y="1291"/>
                    </a:lnTo>
                    <a:lnTo>
                      <a:pt x="936" y="1291"/>
                    </a:lnTo>
                    <a:lnTo>
                      <a:pt x="922" y="1291"/>
                    </a:lnTo>
                    <a:lnTo>
                      <a:pt x="908" y="1291"/>
                    </a:lnTo>
                    <a:lnTo>
                      <a:pt x="894" y="1291"/>
                    </a:lnTo>
                    <a:lnTo>
                      <a:pt x="880" y="1291"/>
                    </a:lnTo>
                    <a:lnTo>
                      <a:pt x="865" y="1291"/>
                    </a:lnTo>
                    <a:lnTo>
                      <a:pt x="851" y="1291"/>
                    </a:lnTo>
                    <a:lnTo>
                      <a:pt x="837" y="1291"/>
                    </a:lnTo>
                    <a:lnTo>
                      <a:pt x="823" y="1291"/>
                    </a:lnTo>
                    <a:lnTo>
                      <a:pt x="809" y="1305"/>
                    </a:lnTo>
                    <a:lnTo>
                      <a:pt x="795" y="1305"/>
                    </a:lnTo>
                    <a:lnTo>
                      <a:pt x="780" y="1305"/>
                    </a:lnTo>
                    <a:lnTo>
                      <a:pt x="766" y="1305"/>
                    </a:lnTo>
                    <a:lnTo>
                      <a:pt x="752" y="1305"/>
                    </a:lnTo>
                    <a:lnTo>
                      <a:pt x="738" y="1305"/>
                    </a:lnTo>
                    <a:lnTo>
                      <a:pt x="738" y="1319"/>
                    </a:lnTo>
                    <a:lnTo>
                      <a:pt x="724" y="1319"/>
                    </a:lnTo>
                    <a:lnTo>
                      <a:pt x="724" y="1333"/>
                    </a:lnTo>
                    <a:lnTo>
                      <a:pt x="709" y="1347"/>
                    </a:lnTo>
                    <a:lnTo>
                      <a:pt x="695" y="1361"/>
                    </a:lnTo>
                    <a:lnTo>
                      <a:pt x="681" y="1361"/>
                    </a:lnTo>
                    <a:lnTo>
                      <a:pt x="681" y="1376"/>
                    </a:lnTo>
                    <a:lnTo>
                      <a:pt x="667" y="1376"/>
                    </a:lnTo>
                    <a:lnTo>
                      <a:pt x="653" y="1390"/>
                    </a:lnTo>
                    <a:lnTo>
                      <a:pt x="653" y="1404"/>
                    </a:lnTo>
                    <a:lnTo>
                      <a:pt x="639" y="1418"/>
                    </a:lnTo>
                    <a:lnTo>
                      <a:pt x="624" y="1418"/>
                    </a:lnTo>
                    <a:lnTo>
                      <a:pt x="624" y="1432"/>
                    </a:lnTo>
                    <a:lnTo>
                      <a:pt x="610" y="1432"/>
                    </a:lnTo>
                    <a:lnTo>
                      <a:pt x="596" y="1432"/>
                    </a:lnTo>
                    <a:lnTo>
                      <a:pt x="525" y="1475"/>
                    </a:lnTo>
                    <a:lnTo>
                      <a:pt x="525" y="1489"/>
                    </a:lnTo>
                    <a:lnTo>
                      <a:pt x="511" y="1489"/>
                    </a:lnTo>
                    <a:lnTo>
                      <a:pt x="483" y="1518"/>
                    </a:lnTo>
                    <a:lnTo>
                      <a:pt x="412" y="1560"/>
                    </a:lnTo>
                    <a:lnTo>
                      <a:pt x="397" y="1574"/>
                    </a:lnTo>
                    <a:lnTo>
                      <a:pt x="383" y="1574"/>
                    </a:lnTo>
                    <a:lnTo>
                      <a:pt x="369" y="1588"/>
                    </a:lnTo>
                    <a:lnTo>
                      <a:pt x="355" y="1588"/>
                    </a:lnTo>
                    <a:lnTo>
                      <a:pt x="355" y="1603"/>
                    </a:lnTo>
                    <a:lnTo>
                      <a:pt x="341" y="1603"/>
                    </a:lnTo>
                    <a:lnTo>
                      <a:pt x="327" y="1631"/>
                    </a:lnTo>
                    <a:lnTo>
                      <a:pt x="312" y="1631"/>
                    </a:lnTo>
                    <a:lnTo>
                      <a:pt x="298" y="1645"/>
                    </a:lnTo>
                    <a:lnTo>
                      <a:pt x="270" y="1645"/>
                    </a:lnTo>
                    <a:lnTo>
                      <a:pt x="241" y="1659"/>
                    </a:lnTo>
                    <a:lnTo>
                      <a:pt x="270" y="1603"/>
                    </a:lnTo>
                    <a:lnTo>
                      <a:pt x="284" y="1603"/>
                    </a:lnTo>
                    <a:lnTo>
                      <a:pt x="298" y="1560"/>
                    </a:lnTo>
                    <a:lnTo>
                      <a:pt x="312" y="1546"/>
                    </a:lnTo>
                    <a:lnTo>
                      <a:pt x="341" y="1489"/>
                    </a:lnTo>
                    <a:lnTo>
                      <a:pt x="369" y="1461"/>
                    </a:lnTo>
                    <a:lnTo>
                      <a:pt x="383" y="1432"/>
                    </a:lnTo>
                    <a:lnTo>
                      <a:pt x="397" y="1432"/>
                    </a:lnTo>
                    <a:lnTo>
                      <a:pt x="426" y="1390"/>
                    </a:lnTo>
                    <a:lnTo>
                      <a:pt x="426" y="1376"/>
                    </a:lnTo>
                    <a:lnTo>
                      <a:pt x="440" y="1376"/>
                    </a:lnTo>
                    <a:lnTo>
                      <a:pt x="440" y="1361"/>
                    </a:lnTo>
                    <a:lnTo>
                      <a:pt x="454" y="1361"/>
                    </a:lnTo>
                    <a:lnTo>
                      <a:pt x="454" y="1347"/>
                    </a:lnTo>
                    <a:lnTo>
                      <a:pt x="468" y="1347"/>
                    </a:lnTo>
                    <a:lnTo>
                      <a:pt x="468" y="1333"/>
                    </a:lnTo>
                    <a:lnTo>
                      <a:pt x="483" y="1333"/>
                    </a:lnTo>
                    <a:lnTo>
                      <a:pt x="483" y="1319"/>
                    </a:lnTo>
                    <a:lnTo>
                      <a:pt x="497" y="1319"/>
                    </a:lnTo>
                    <a:lnTo>
                      <a:pt x="511" y="1305"/>
                    </a:lnTo>
                    <a:lnTo>
                      <a:pt x="525" y="1305"/>
                    </a:lnTo>
                    <a:lnTo>
                      <a:pt x="525" y="1291"/>
                    </a:lnTo>
                    <a:lnTo>
                      <a:pt x="539" y="1291"/>
                    </a:lnTo>
                    <a:lnTo>
                      <a:pt x="553" y="1276"/>
                    </a:lnTo>
                    <a:lnTo>
                      <a:pt x="568" y="1276"/>
                    </a:lnTo>
                    <a:lnTo>
                      <a:pt x="582" y="1262"/>
                    </a:lnTo>
                    <a:lnTo>
                      <a:pt x="596" y="1262"/>
                    </a:lnTo>
                    <a:lnTo>
                      <a:pt x="610" y="1262"/>
                    </a:lnTo>
                    <a:lnTo>
                      <a:pt x="610" y="1248"/>
                    </a:lnTo>
                    <a:lnTo>
                      <a:pt x="624" y="1248"/>
                    </a:lnTo>
                    <a:lnTo>
                      <a:pt x="610" y="1234"/>
                    </a:lnTo>
                    <a:lnTo>
                      <a:pt x="610" y="1205"/>
                    </a:lnTo>
                    <a:lnTo>
                      <a:pt x="596" y="1163"/>
                    </a:lnTo>
                    <a:lnTo>
                      <a:pt x="596" y="1135"/>
                    </a:lnTo>
                    <a:lnTo>
                      <a:pt x="596" y="1120"/>
                    </a:lnTo>
                    <a:lnTo>
                      <a:pt x="582" y="1092"/>
                    </a:lnTo>
                    <a:lnTo>
                      <a:pt x="582" y="1078"/>
                    </a:lnTo>
                    <a:lnTo>
                      <a:pt x="568" y="1078"/>
                    </a:lnTo>
                    <a:lnTo>
                      <a:pt x="568" y="1064"/>
                    </a:lnTo>
                    <a:lnTo>
                      <a:pt x="568" y="1049"/>
                    </a:lnTo>
                    <a:lnTo>
                      <a:pt x="568" y="1035"/>
                    </a:lnTo>
                    <a:lnTo>
                      <a:pt x="568" y="1021"/>
                    </a:lnTo>
                    <a:lnTo>
                      <a:pt x="568" y="1007"/>
                    </a:lnTo>
                    <a:lnTo>
                      <a:pt x="568" y="993"/>
                    </a:lnTo>
                    <a:lnTo>
                      <a:pt x="568" y="978"/>
                    </a:lnTo>
                    <a:lnTo>
                      <a:pt x="582" y="978"/>
                    </a:lnTo>
                    <a:lnTo>
                      <a:pt x="582" y="964"/>
                    </a:lnTo>
                    <a:lnTo>
                      <a:pt x="582" y="950"/>
                    </a:lnTo>
                    <a:lnTo>
                      <a:pt x="596" y="936"/>
                    </a:lnTo>
                    <a:lnTo>
                      <a:pt x="596" y="922"/>
                    </a:lnTo>
                    <a:lnTo>
                      <a:pt x="596" y="908"/>
                    </a:lnTo>
                    <a:lnTo>
                      <a:pt x="596" y="893"/>
                    </a:lnTo>
                    <a:lnTo>
                      <a:pt x="610" y="893"/>
                    </a:lnTo>
                    <a:lnTo>
                      <a:pt x="610" y="879"/>
                    </a:lnTo>
                    <a:lnTo>
                      <a:pt x="610" y="865"/>
                    </a:lnTo>
                    <a:lnTo>
                      <a:pt x="596" y="865"/>
                    </a:lnTo>
                    <a:lnTo>
                      <a:pt x="553" y="865"/>
                    </a:lnTo>
                    <a:lnTo>
                      <a:pt x="525" y="865"/>
                    </a:lnTo>
                    <a:lnTo>
                      <a:pt x="511" y="879"/>
                    </a:lnTo>
                    <a:lnTo>
                      <a:pt x="511" y="893"/>
                    </a:lnTo>
                    <a:lnTo>
                      <a:pt x="511" y="922"/>
                    </a:lnTo>
                    <a:lnTo>
                      <a:pt x="497" y="922"/>
                    </a:lnTo>
                    <a:lnTo>
                      <a:pt x="483" y="922"/>
                    </a:lnTo>
                    <a:lnTo>
                      <a:pt x="454" y="922"/>
                    </a:lnTo>
                    <a:lnTo>
                      <a:pt x="440" y="922"/>
                    </a:lnTo>
                    <a:lnTo>
                      <a:pt x="440" y="936"/>
                    </a:lnTo>
                    <a:lnTo>
                      <a:pt x="426" y="950"/>
                    </a:lnTo>
                    <a:lnTo>
                      <a:pt x="383" y="964"/>
                    </a:lnTo>
                    <a:lnTo>
                      <a:pt x="369" y="964"/>
                    </a:lnTo>
                    <a:lnTo>
                      <a:pt x="369" y="978"/>
                    </a:lnTo>
                    <a:lnTo>
                      <a:pt x="355" y="993"/>
                    </a:lnTo>
                    <a:lnTo>
                      <a:pt x="327" y="978"/>
                    </a:lnTo>
                    <a:lnTo>
                      <a:pt x="270" y="950"/>
                    </a:lnTo>
                    <a:lnTo>
                      <a:pt x="241" y="936"/>
                    </a:lnTo>
                    <a:lnTo>
                      <a:pt x="227" y="936"/>
                    </a:lnTo>
                    <a:lnTo>
                      <a:pt x="227" y="922"/>
                    </a:lnTo>
                    <a:lnTo>
                      <a:pt x="213" y="922"/>
                    </a:lnTo>
                    <a:lnTo>
                      <a:pt x="199" y="922"/>
                    </a:lnTo>
                    <a:lnTo>
                      <a:pt x="199" y="908"/>
                    </a:lnTo>
                    <a:lnTo>
                      <a:pt x="185" y="908"/>
                    </a:lnTo>
                    <a:lnTo>
                      <a:pt x="185" y="893"/>
                    </a:lnTo>
                    <a:lnTo>
                      <a:pt x="171" y="893"/>
                    </a:lnTo>
                    <a:lnTo>
                      <a:pt x="156" y="879"/>
                    </a:lnTo>
                    <a:lnTo>
                      <a:pt x="142" y="865"/>
                    </a:lnTo>
                    <a:lnTo>
                      <a:pt x="142" y="851"/>
                    </a:lnTo>
                    <a:lnTo>
                      <a:pt x="128" y="851"/>
                    </a:lnTo>
                    <a:lnTo>
                      <a:pt x="128" y="837"/>
                    </a:lnTo>
                    <a:lnTo>
                      <a:pt x="114" y="822"/>
                    </a:lnTo>
                    <a:lnTo>
                      <a:pt x="100" y="808"/>
                    </a:lnTo>
                    <a:lnTo>
                      <a:pt x="100" y="794"/>
                    </a:lnTo>
                    <a:lnTo>
                      <a:pt x="85" y="794"/>
                    </a:lnTo>
                    <a:lnTo>
                      <a:pt x="85" y="780"/>
                    </a:lnTo>
                    <a:lnTo>
                      <a:pt x="71" y="780"/>
                    </a:lnTo>
                    <a:lnTo>
                      <a:pt x="71" y="766"/>
                    </a:lnTo>
                    <a:lnTo>
                      <a:pt x="57" y="752"/>
                    </a:lnTo>
                    <a:lnTo>
                      <a:pt x="43" y="723"/>
                    </a:lnTo>
                    <a:lnTo>
                      <a:pt x="29" y="709"/>
                    </a:lnTo>
                    <a:lnTo>
                      <a:pt x="15" y="709"/>
                    </a:lnTo>
                    <a:lnTo>
                      <a:pt x="0" y="681"/>
                    </a:lnTo>
                    <a:lnTo>
                      <a:pt x="43" y="638"/>
                    </a:lnTo>
                    <a:lnTo>
                      <a:pt x="57" y="624"/>
                    </a:lnTo>
                    <a:lnTo>
                      <a:pt x="85" y="610"/>
                    </a:lnTo>
                    <a:lnTo>
                      <a:pt x="114" y="596"/>
                    </a:lnTo>
                    <a:lnTo>
                      <a:pt x="156" y="553"/>
                    </a:lnTo>
                    <a:lnTo>
                      <a:pt x="185" y="539"/>
                    </a:lnTo>
                    <a:lnTo>
                      <a:pt x="199" y="525"/>
                    </a:lnTo>
                    <a:lnTo>
                      <a:pt x="241" y="496"/>
                    </a:lnTo>
                    <a:lnTo>
                      <a:pt x="270" y="468"/>
                    </a:lnTo>
                    <a:lnTo>
                      <a:pt x="298" y="454"/>
                    </a:lnTo>
                    <a:lnTo>
                      <a:pt x="312" y="439"/>
                    </a:lnTo>
                    <a:lnTo>
                      <a:pt x="327" y="425"/>
                    </a:lnTo>
                    <a:lnTo>
                      <a:pt x="341" y="425"/>
                    </a:lnTo>
                    <a:lnTo>
                      <a:pt x="355" y="411"/>
                    </a:lnTo>
                    <a:lnTo>
                      <a:pt x="369" y="397"/>
                    </a:lnTo>
                    <a:lnTo>
                      <a:pt x="383" y="383"/>
                    </a:lnTo>
                    <a:lnTo>
                      <a:pt x="397" y="383"/>
                    </a:lnTo>
                    <a:lnTo>
                      <a:pt x="412" y="369"/>
                    </a:lnTo>
                    <a:lnTo>
                      <a:pt x="440" y="354"/>
                    </a:lnTo>
                    <a:lnTo>
                      <a:pt x="440" y="340"/>
                    </a:lnTo>
                    <a:lnTo>
                      <a:pt x="454" y="340"/>
                    </a:lnTo>
                    <a:lnTo>
                      <a:pt x="468" y="340"/>
                    </a:lnTo>
                    <a:lnTo>
                      <a:pt x="468" y="326"/>
                    </a:lnTo>
                    <a:lnTo>
                      <a:pt x="497" y="312"/>
                    </a:lnTo>
                    <a:lnTo>
                      <a:pt x="525" y="298"/>
                    </a:lnTo>
                    <a:lnTo>
                      <a:pt x="539" y="283"/>
                    </a:lnTo>
                    <a:lnTo>
                      <a:pt x="568" y="269"/>
                    </a:lnTo>
                    <a:lnTo>
                      <a:pt x="596" y="241"/>
                    </a:lnTo>
                    <a:lnTo>
                      <a:pt x="610" y="227"/>
                    </a:lnTo>
                    <a:lnTo>
                      <a:pt x="624" y="227"/>
                    </a:lnTo>
                    <a:lnTo>
                      <a:pt x="639" y="213"/>
                    </a:lnTo>
                    <a:lnTo>
                      <a:pt x="653" y="213"/>
                    </a:lnTo>
                    <a:lnTo>
                      <a:pt x="667" y="198"/>
                    </a:lnTo>
                    <a:lnTo>
                      <a:pt x="681" y="184"/>
                    </a:lnTo>
                    <a:lnTo>
                      <a:pt x="709" y="170"/>
                    </a:lnTo>
                    <a:lnTo>
                      <a:pt x="738" y="156"/>
                    </a:lnTo>
                    <a:lnTo>
                      <a:pt x="752" y="142"/>
                    </a:lnTo>
                    <a:lnTo>
                      <a:pt x="766" y="142"/>
                    </a:lnTo>
                    <a:lnTo>
                      <a:pt x="780" y="127"/>
                    </a:lnTo>
                    <a:lnTo>
                      <a:pt x="795" y="127"/>
                    </a:lnTo>
                    <a:lnTo>
                      <a:pt x="809" y="113"/>
                    </a:lnTo>
                    <a:lnTo>
                      <a:pt x="823" y="113"/>
                    </a:lnTo>
                    <a:lnTo>
                      <a:pt x="837" y="113"/>
                    </a:lnTo>
                    <a:lnTo>
                      <a:pt x="851" y="99"/>
                    </a:lnTo>
                    <a:lnTo>
                      <a:pt x="865" y="99"/>
                    </a:lnTo>
                    <a:lnTo>
                      <a:pt x="880" y="99"/>
                    </a:lnTo>
                    <a:lnTo>
                      <a:pt x="894" y="99"/>
                    </a:lnTo>
                    <a:lnTo>
                      <a:pt x="922" y="99"/>
                    </a:lnTo>
                    <a:lnTo>
                      <a:pt x="936" y="99"/>
                    </a:lnTo>
                    <a:lnTo>
                      <a:pt x="965" y="99"/>
                    </a:lnTo>
                    <a:lnTo>
                      <a:pt x="979" y="99"/>
                    </a:lnTo>
                    <a:lnTo>
                      <a:pt x="1007" y="99"/>
                    </a:lnTo>
                    <a:lnTo>
                      <a:pt x="1036" y="99"/>
                    </a:lnTo>
                    <a:lnTo>
                      <a:pt x="1050" y="99"/>
                    </a:lnTo>
                    <a:lnTo>
                      <a:pt x="1064" y="99"/>
                    </a:lnTo>
                    <a:lnTo>
                      <a:pt x="1078" y="99"/>
                    </a:lnTo>
                    <a:lnTo>
                      <a:pt x="1177" y="99"/>
                    </a:lnTo>
                    <a:lnTo>
                      <a:pt x="1192" y="99"/>
                    </a:lnTo>
                    <a:lnTo>
                      <a:pt x="1305" y="42"/>
                    </a:lnTo>
                    <a:lnTo>
                      <a:pt x="1319" y="28"/>
                    </a:lnTo>
                    <a:lnTo>
                      <a:pt x="1348" y="28"/>
                    </a:lnTo>
                    <a:lnTo>
                      <a:pt x="1419" y="0"/>
                    </a:lnTo>
                    <a:lnTo>
                      <a:pt x="1433" y="14"/>
                    </a:lnTo>
                    <a:lnTo>
                      <a:pt x="1461" y="42"/>
                    </a:lnTo>
                    <a:close/>
                  </a:path>
                </a:pathLst>
              </a:custGeom>
              <a:noFill/>
              <a:ln w="0" cap="flat">
                <a:solidFill>
                  <a:srgbClr val="000000"/>
                </a:solidFill>
                <a:prstDash val="solid"/>
                <a:round/>
                <a:headEnd/>
                <a:tailEnd/>
              </a:ln>
              <a:extLst>
                <a:ext uri="{909E8E84-426E-40DD-AFC4-6F175D3DCCD1}">
                  <a14:hiddenFill xmlns="" xmlns:a14="http://schemas.microsoft.com/office/drawing/2010/main">
                    <a:solidFill>
                      <a:srgbClr val="FFFFFF"/>
                    </a:solidFill>
                  </a14:hiddenFill>
                </a:ext>
              </a:extLst>
            </p:spPr>
            <p:txBody>
              <a:bodyPr/>
              <a:lstStyle/>
              <a:p>
                <a:endParaRPr lang="ja-JP" altLang="en-US"/>
              </a:p>
            </p:txBody>
          </p:sp>
          <p:sp>
            <p:nvSpPr>
              <p:cNvPr id="9364" name="Freeform 186" descr="50%"/>
              <p:cNvSpPr>
                <a:spLocks noChangeAspect="1"/>
              </p:cNvSpPr>
              <p:nvPr/>
            </p:nvSpPr>
            <p:spPr bwMode="auto">
              <a:xfrm>
                <a:off x="5997" y="3021"/>
                <a:ext cx="3554" cy="3140"/>
              </a:xfrm>
              <a:custGeom>
                <a:avLst/>
                <a:gdLst>
                  <a:gd name="T0" fmla="*/ 2147483647 w 2227"/>
                  <a:gd name="T1" fmla="*/ 2147483647 h 1972"/>
                  <a:gd name="T2" fmla="*/ 2147483647 w 2227"/>
                  <a:gd name="T3" fmla="*/ 2147483647 h 1972"/>
                  <a:gd name="T4" fmla="*/ 2147483647 w 2227"/>
                  <a:gd name="T5" fmla="*/ 2147483647 h 1972"/>
                  <a:gd name="T6" fmla="*/ 2147483647 w 2227"/>
                  <a:gd name="T7" fmla="*/ 2147483647 h 1972"/>
                  <a:gd name="T8" fmla="*/ 2147483647 w 2227"/>
                  <a:gd name="T9" fmla="*/ 2147483647 h 1972"/>
                  <a:gd name="T10" fmla="*/ 2147483647 w 2227"/>
                  <a:gd name="T11" fmla="*/ 2147483647 h 1972"/>
                  <a:gd name="T12" fmla="*/ 2147483647 w 2227"/>
                  <a:gd name="T13" fmla="*/ 2147483647 h 1972"/>
                  <a:gd name="T14" fmla="*/ 2147483647 w 2227"/>
                  <a:gd name="T15" fmla="*/ 2147483647 h 1972"/>
                  <a:gd name="T16" fmla="*/ 2147483647 w 2227"/>
                  <a:gd name="T17" fmla="*/ 2147483647 h 1972"/>
                  <a:gd name="T18" fmla="*/ 2147483647 w 2227"/>
                  <a:gd name="T19" fmla="*/ 2147483647 h 1972"/>
                  <a:gd name="T20" fmla="*/ 2147483647 w 2227"/>
                  <a:gd name="T21" fmla="*/ 2147483647 h 1972"/>
                  <a:gd name="T22" fmla="*/ 2147483647 w 2227"/>
                  <a:gd name="T23" fmla="*/ 2147483647 h 1972"/>
                  <a:gd name="T24" fmla="*/ 2147483647 w 2227"/>
                  <a:gd name="T25" fmla="*/ 2147483647 h 1972"/>
                  <a:gd name="T26" fmla="*/ 2147483647 w 2227"/>
                  <a:gd name="T27" fmla="*/ 2147483647 h 1972"/>
                  <a:gd name="T28" fmla="*/ 2147483647 w 2227"/>
                  <a:gd name="T29" fmla="*/ 2147483647 h 1972"/>
                  <a:gd name="T30" fmla="*/ 2147483647 w 2227"/>
                  <a:gd name="T31" fmla="*/ 2147483647 h 1972"/>
                  <a:gd name="T32" fmla="*/ 2147483647 w 2227"/>
                  <a:gd name="T33" fmla="*/ 2147483647 h 1972"/>
                  <a:gd name="T34" fmla="*/ 2147483647 w 2227"/>
                  <a:gd name="T35" fmla="*/ 2147483647 h 1972"/>
                  <a:gd name="T36" fmla="*/ 2147483647 w 2227"/>
                  <a:gd name="T37" fmla="*/ 2147483647 h 1972"/>
                  <a:gd name="T38" fmla="*/ 2147483647 w 2227"/>
                  <a:gd name="T39" fmla="*/ 2147483647 h 1972"/>
                  <a:gd name="T40" fmla="*/ 2147483647 w 2227"/>
                  <a:gd name="T41" fmla="*/ 2147483647 h 1972"/>
                  <a:gd name="T42" fmla="*/ 2147483647 w 2227"/>
                  <a:gd name="T43" fmla="*/ 2147483647 h 1972"/>
                  <a:gd name="T44" fmla="*/ 2147483647 w 2227"/>
                  <a:gd name="T45" fmla="*/ 2147483647 h 1972"/>
                  <a:gd name="T46" fmla="*/ 2147483647 w 2227"/>
                  <a:gd name="T47" fmla="*/ 2147483647 h 1972"/>
                  <a:gd name="T48" fmla="*/ 2147483647 w 2227"/>
                  <a:gd name="T49" fmla="*/ 2147483647 h 1972"/>
                  <a:gd name="T50" fmla="*/ 2147483647 w 2227"/>
                  <a:gd name="T51" fmla="*/ 2147483647 h 1972"/>
                  <a:gd name="T52" fmla="*/ 2147483647 w 2227"/>
                  <a:gd name="T53" fmla="*/ 2147483647 h 1972"/>
                  <a:gd name="T54" fmla="*/ 2147483647 w 2227"/>
                  <a:gd name="T55" fmla="*/ 2147483647 h 1972"/>
                  <a:gd name="T56" fmla="*/ 2147483647 w 2227"/>
                  <a:gd name="T57" fmla="*/ 2147483647 h 1972"/>
                  <a:gd name="T58" fmla="*/ 2147483647 w 2227"/>
                  <a:gd name="T59" fmla="*/ 2147483647 h 1972"/>
                  <a:gd name="T60" fmla="*/ 2147483647 w 2227"/>
                  <a:gd name="T61" fmla="*/ 2147483647 h 1972"/>
                  <a:gd name="T62" fmla="*/ 2147483647 w 2227"/>
                  <a:gd name="T63" fmla="*/ 2147483647 h 1972"/>
                  <a:gd name="T64" fmla="*/ 2147483647 w 2227"/>
                  <a:gd name="T65" fmla="*/ 2147483647 h 1972"/>
                  <a:gd name="T66" fmla="*/ 2147483647 w 2227"/>
                  <a:gd name="T67" fmla="*/ 2147483647 h 1972"/>
                  <a:gd name="T68" fmla="*/ 2147483647 w 2227"/>
                  <a:gd name="T69" fmla="*/ 2147483647 h 1972"/>
                  <a:gd name="T70" fmla="*/ 2147483647 w 2227"/>
                  <a:gd name="T71" fmla="*/ 2147483647 h 1972"/>
                  <a:gd name="T72" fmla="*/ 2147483647 w 2227"/>
                  <a:gd name="T73" fmla="*/ 2147483647 h 1972"/>
                  <a:gd name="T74" fmla="*/ 0 w 2227"/>
                  <a:gd name="T75" fmla="*/ 2147483647 h 1972"/>
                  <a:gd name="T76" fmla="*/ 2147483647 w 2227"/>
                  <a:gd name="T77" fmla="*/ 2147483647 h 1972"/>
                  <a:gd name="T78" fmla="*/ 2147483647 w 2227"/>
                  <a:gd name="T79" fmla="*/ 2147483647 h 1972"/>
                  <a:gd name="T80" fmla="*/ 2147483647 w 2227"/>
                  <a:gd name="T81" fmla="*/ 2147483647 h 1972"/>
                  <a:gd name="T82" fmla="*/ 2147483647 w 2227"/>
                  <a:gd name="T83" fmla="*/ 2147483647 h 1972"/>
                  <a:gd name="T84" fmla="*/ 2147483647 w 2227"/>
                  <a:gd name="T85" fmla="*/ 2147483647 h 1972"/>
                  <a:gd name="T86" fmla="*/ 2147483647 w 2227"/>
                  <a:gd name="T87" fmla="*/ 2147483647 h 1972"/>
                  <a:gd name="T88" fmla="*/ 2147483647 w 2227"/>
                  <a:gd name="T89" fmla="*/ 2147483647 h 1972"/>
                  <a:gd name="T90" fmla="*/ 2147483647 w 2227"/>
                  <a:gd name="T91" fmla="*/ 2147483647 h 1972"/>
                  <a:gd name="T92" fmla="*/ 2147483647 w 2227"/>
                  <a:gd name="T93" fmla="*/ 2147483647 h 1972"/>
                  <a:gd name="T94" fmla="*/ 2147483647 w 2227"/>
                  <a:gd name="T95" fmla="*/ 2147483647 h 1972"/>
                  <a:gd name="T96" fmla="*/ 2147483647 w 2227"/>
                  <a:gd name="T97" fmla="*/ 2147483647 h 1972"/>
                  <a:gd name="T98" fmla="*/ 2147483647 w 2227"/>
                  <a:gd name="T99" fmla="*/ 2147483647 h 1972"/>
                  <a:gd name="T100" fmla="*/ 2147483647 w 2227"/>
                  <a:gd name="T101" fmla="*/ 2147483647 h 1972"/>
                  <a:gd name="T102" fmla="*/ 2147483647 w 2227"/>
                  <a:gd name="T103" fmla="*/ 2147483647 h 1972"/>
                  <a:gd name="T104" fmla="*/ 2147483647 w 2227"/>
                  <a:gd name="T105" fmla="*/ 2147483647 h 1972"/>
                  <a:gd name="T106" fmla="*/ 2147483647 w 2227"/>
                  <a:gd name="T107" fmla="*/ 2147483647 h 1972"/>
                  <a:gd name="T108" fmla="*/ 2147483647 w 2227"/>
                  <a:gd name="T109" fmla="*/ 2147483647 h 1972"/>
                  <a:gd name="T110" fmla="*/ 2147483647 w 2227"/>
                  <a:gd name="T111" fmla="*/ 2147483647 h 1972"/>
                  <a:gd name="T112" fmla="*/ 2147483647 w 2227"/>
                  <a:gd name="T113" fmla="*/ 2147483647 h 1972"/>
                  <a:gd name="T114" fmla="*/ 2147483647 w 2227"/>
                  <a:gd name="T115" fmla="*/ 2147483647 h 1972"/>
                  <a:gd name="T116" fmla="*/ 2147483647 w 2227"/>
                  <a:gd name="T117" fmla="*/ 2147483647 h 1972"/>
                  <a:gd name="T118" fmla="*/ 2147483647 w 2227"/>
                  <a:gd name="T119" fmla="*/ 2147483647 h 1972"/>
                  <a:gd name="T120" fmla="*/ 2147483647 w 2227"/>
                  <a:gd name="T121" fmla="*/ 2147483647 h 1972"/>
                  <a:gd name="T122" fmla="*/ 2147483647 w 2227"/>
                  <a:gd name="T123" fmla="*/ 0 h 197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227"/>
                  <a:gd name="T187" fmla="*/ 0 h 1972"/>
                  <a:gd name="T188" fmla="*/ 2227 w 2227"/>
                  <a:gd name="T189" fmla="*/ 1972 h 197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227" h="1972">
                    <a:moveTo>
                      <a:pt x="1773" y="28"/>
                    </a:moveTo>
                    <a:lnTo>
                      <a:pt x="1773" y="28"/>
                    </a:lnTo>
                    <a:lnTo>
                      <a:pt x="1801" y="14"/>
                    </a:lnTo>
                    <a:lnTo>
                      <a:pt x="1815" y="14"/>
                    </a:lnTo>
                    <a:lnTo>
                      <a:pt x="1830" y="28"/>
                    </a:lnTo>
                    <a:lnTo>
                      <a:pt x="1844" y="28"/>
                    </a:lnTo>
                    <a:lnTo>
                      <a:pt x="1858" y="28"/>
                    </a:lnTo>
                    <a:lnTo>
                      <a:pt x="1872" y="28"/>
                    </a:lnTo>
                    <a:lnTo>
                      <a:pt x="1886" y="28"/>
                    </a:lnTo>
                    <a:lnTo>
                      <a:pt x="1900" y="43"/>
                    </a:lnTo>
                    <a:lnTo>
                      <a:pt x="1915" y="43"/>
                    </a:lnTo>
                    <a:lnTo>
                      <a:pt x="1929" y="57"/>
                    </a:lnTo>
                    <a:lnTo>
                      <a:pt x="1943" y="57"/>
                    </a:lnTo>
                    <a:lnTo>
                      <a:pt x="1957" y="57"/>
                    </a:lnTo>
                    <a:lnTo>
                      <a:pt x="1971" y="57"/>
                    </a:lnTo>
                    <a:lnTo>
                      <a:pt x="1986" y="57"/>
                    </a:lnTo>
                    <a:lnTo>
                      <a:pt x="1986" y="71"/>
                    </a:lnTo>
                    <a:lnTo>
                      <a:pt x="1986" y="85"/>
                    </a:lnTo>
                    <a:lnTo>
                      <a:pt x="1986" y="99"/>
                    </a:lnTo>
                    <a:lnTo>
                      <a:pt x="1986" y="113"/>
                    </a:lnTo>
                    <a:lnTo>
                      <a:pt x="1971" y="128"/>
                    </a:lnTo>
                    <a:lnTo>
                      <a:pt x="1971" y="142"/>
                    </a:lnTo>
                    <a:lnTo>
                      <a:pt x="1957" y="156"/>
                    </a:lnTo>
                    <a:lnTo>
                      <a:pt x="2085" y="213"/>
                    </a:lnTo>
                    <a:lnTo>
                      <a:pt x="2142" y="255"/>
                    </a:lnTo>
                    <a:lnTo>
                      <a:pt x="2170" y="269"/>
                    </a:lnTo>
                    <a:lnTo>
                      <a:pt x="2184" y="284"/>
                    </a:lnTo>
                    <a:lnTo>
                      <a:pt x="2198" y="284"/>
                    </a:lnTo>
                    <a:lnTo>
                      <a:pt x="2212" y="284"/>
                    </a:lnTo>
                    <a:lnTo>
                      <a:pt x="2212" y="298"/>
                    </a:lnTo>
                    <a:lnTo>
                      <a:pt x="2227" y="298"/>
                    </a:lnTo>
                    <a:lnTo>
                      <a:pt x="2227" y="312"/>
                    </a:lnTo>
                    <a:lnTo>
                      <a:pt x="2227" y="326"/>
                    </a:lnTo>
                    <a:lnTo>
                      <a:pt x="2212" y="326"/>
                    </a:lnTo>
                    <a:lnTo>
                      <a:pt x="2212" y="340"/>
                    </a:lnTo>
                    <a:lnTo>
                      <a:pt x="2212" y="355"/>
                    </a:lnTo>
                    <a:lnTo>
                      <a:pt x="2212" y="369"/>
                    </a:lnTo>
                    <a:lnTo>
                      <a:pt x="2198" y="369"/>
                    </a:lnTo>
                    <a:lnTo>
                      <a:pt x="2198" y="383"/>
                    </a:lnTo>
                    <a:lnTo>
                      <a:pt x="2198" y="397"/>
                    </a:lnTo>
                    <a:lnTo>
                      <a:pt x="2198" y="411"/>
                    </a:lnTo>
                    <a:lnTo>
                      <a:pt x="2184" y="411"/>
                    </a:lnTo>
                    <a:lnTo>
                      <a:pt x="2184" y="426"/>
                    </a:lnTo>
                    <a:lnTo>
                      <a:pt x="2184" y="440"/>
                    </a:lnTo>
                    <a:lnTo>
                      <a:pt x="2170" y="454"/>
                    </a:lnTo>
                    <a:lnTo>
                      <a:pt x="2170" y="468"/>
                    </a:lnTo>
                    <a:lnTo>
                      <a:pt x="2184" y="482"/>
                    </a:lnTo>
                    <a:lnTo>
                      <a:pt x="2184" y="496"/>
                    </a:lnTo>
                    <a:lnTo>
                      <a:pt x="2170" y="496"/>
                    </a:lnTo>
                    <a:lnTo>
                      <a:pt x="2156" y="496"/>
                    </a:lnTo>
                    <a:lnTo>
                      <a:pt x="2156" y="511"/>
                    </a:lnTo>
                    <a:lnTo>
                      <a:pt x="2156" y="525"/>
                    </a:lnTo>
                    <a:lnTo>
                      <a:pt x="2127" y="582"/>
                    </a:lnTo>
                    <a:lnTo>
                      <a:pt x="2113" y="624"/>
                    </a:lnTo>
                    <a:lnTo>
                      <a:pt x="2113" y="638"/>
                    </a:lnTo>
                    <a:lnTo>
                      <a:pt x="2099" y="652"/>
                    </a:lnTo>
                    <a:lnTo>
                      <a:pt x="2099" y="667"/>
                    </a:lnTo>
                    <a:lnTo>
                      <a:pt x="2099" y="681"/>
                    </a:lnTo>
                    <a:lnTo>
                      <a:pt x="2085" y="695"/>
                    </a:lnTo>
                    <a:lnTo>
                      <a:pt x="2085" y="709"/>
                    </a:lnTo>
                    <a:lnTo>
                      <a:pt x="2085" y="723"/>
                    </a:lnTo>
                    <a:lnTo>
                      <a:pt x="2085" y="738"/>
                    </a:lnTo>
                    <a:lnTo>
                      <a:pt x="2085" y="752"/>
                    </a:lnTo>
                    <a:lnTo>
                      <a:pt x="2071" y="752"/>
                    </a:lnTo>
                    <a:lnTo>
                      <a:pt x="2071" y="766"/>
                    </a:lnTo>
                    <a:lnTo>
                      <a:pt x="2071" y="780"/>
                    </a:lnTo>
                    <a:lnTo>
                      <a:pt x="2071" y="794"/>
                    </a:lnTo>
                    <a:lnTo>
                      <a:pt x="2071" y="808"/>
                    </a:lnTo>
                    <a:lnTo>
                      <a:pt x="2056" y="823"/>
                    </a:lnTo>
                    <a:lnTo>
                      <a:pt x="2056" y="837"/>
                    </a:lnTo>
                    <a:lnTo>
                      <a:pt x="2056" y="851"/>
                    </a:lnTo>
                    <a:lnTo>
                      <a:pt x="2056" y="865"/>
                    </a:lnTo>
                    <a:lnTo>
                      <a:pt x="2056" y="879"/>
                    </a:lnTo>
                    <a:lnTo>
                      <a:pt x="2056" y="894"/>
                    </a:lnTo>
                    <a:lnTo>
                      <a:pt x="2056" y="908"/>
                    </a:lnTo>
                    <a:lnTo>
                      <a:pt x="2056" y="922"/>
                    </a:lnTo>
                    <a:lnTo>
                      <a:pt x="2056" y="936"/>
                    </a:lnTo>
                    <a:lnTo>
                      <a:pt x="2056" y="950"/>
                    </a:lnTo>
                    <a:lnTo>
                      <a:pt x="2056" y="965"/>
                    </a:lnTo>
                    <a:lnTo>
                      <a:pt x="2056" y="979"/>
                    </a:lnTo>
                    <a:lnTo>
                      <a:pt x="2056" y="993"/>
                    </a:lnTo>
                    <a:lnTo>
                      <a:pt x="2071" y="1007"/>
                    </a:lnTo>
                    <a:lnTo>
                      <a:pt x="2071" y="1035"/>
                    </a:lnTo>
                    <a:lnTo>
                      <a:pt x="2085" y="1064"/>
                    </a:lnTo>
                    <a:lnTo>
                      <a:pt x="2085" y="1078"/>
                    </a:lnTo>
                    <a:lnTo>
                      <a:pt x="2085" y="1092"/>
                    </a:lnTo>
                    <a:lnTo>
                      <a:pt x="2085" y="1106"/>
                    </a:lnTo>
                    <a:lnTo>
                      <a:pt x="2099" y="1106"/>
                    </a:lnTo>
                    <a:lnTo>
                      <a:pt x="2099" y="1121"/>
                    </a:lnTo>
                    <a:lnTo>
                      <a:pt x="2099" y="1135"/>
                    </a:lnTo>
                    <a:lnTo>
                      <a:pt x="2099" y="1149"/>
                    </a:lnTo>
                    <a:lnTo>
                      <a:pt x="2113" y="1149"/>
                    </a:lnTo>
                    <a:lnTo>
                      <a:pt x="2113" y="1177"/>
                    </a:lnTo>
                    <a:lnTo>
                      <a:pt x="2113" y="1220"/>
                    </a:lnTo>
                    <a:lnTo>
                      <a:pt x="2113" y="1234"/>
                    </a:lnTo>
                    <a:lnTo>
                      <a:pt x="2113" y="1248"/>
                    </a:lnTo>
                    <a:lnTo>
                      <a:pt x="2113" y="1291"/>
                    </a:lnTo>
                    <a:lnTo>
                      <a:pt x="2113" y="1305"/>
                    </a:lnTo>
                    <a:lnTo>
                      <a:pt x="2113" y="1319"/>
                    </a:lnTo>
                    <a:lnTo>
                      <a:pt x="2113" y="1347"/>
                    </a:lnTo>
                    <a:lnTo>
                      <a:pt x="2113" y="1362"/>
                    </a:lnTo>
                    <a:lnTo>
                      <a:pt x="2113" y="1376"/>
                    </a:lnTo>
                    <a:lnTo>
                      <a:pt x="2113" y="1390"/>
                    </a:lnTo>
                    <a:lnTo>
                      <a:pt x="2099" y="1390"/>
                    </a:lnTo>
                    <a:lnTo>
                      <a:pt x="2085" y="1390"/>
                    </a:lnTo>
                    <a:lnTo>
                      <a:pt x="2071" y="1390"/>
                    </a:lnTo>
                    <a:lnTo>
                      <a:pt x="2042" y="1390"/>
                    </a:lnTo>
                    <a:lnTo>
                      <a:pt x="2014" y="1390"/>
                    </a:lnTo>
                    <a:lnTo>
                      <a:pt x="2000" y="1390"/>
                    </a:lnTo>
                    <a:lnTo>
                      <a:pt x="1971" y="1390"/>
                    </a:lnTo>
                    <a:lnTo>
                      <a:pt x="1957" y="1390"/>
                    </a:lnTo>
                    <a:lnTo>
                      <a:pt x="1929" y="1390"/>
                    </a:lnTo>
                    <a:lnTo>
                      <a:pt x="1915" y="1390"/>
                    </a:lnTo>
                    <a:lnTo>
                      <a:pt x="1900" y="1390"/>
                    </a:lnTo>
                    <a:lnTo>
                      <a:pt x="1886" y="1390"/>
                    </a:lnTo>
                    <a:lnTo>
                      <a:pt x="1872" y="1404"/>
                    </a:lnTo>
                    <a:lnTo>
                      <a:pt x="1858" y="1404"/>
                    </a:lnTo>
                    <a:lnTo>
                      <a:pt x="1844" y="1404"/>
                    </a:lnTo>
                    <a:lnTo>
                      <a:pt x="1830" y="1418"/>
                    </a:lnTo>
                    <a:lnTo>
                      <a:pt x="1815" y="1418"/>
                    </a:lnTo>
                    <a:lnTo>
                      <a:pt x="1801" y="1433"/>
                    </a:lnTo>
                    <a:lnTo>
                      <a:pt x="1787" y="1433"/>
                    </a:lnTo>
                    <a:lnTo>
                      <a:pt x="1773" y="1447"/>
                    </a:lnTo>
                    <a:lnTo>
                      <a:pt x="1744" y="1461"/>
                    </a:lnTo>
                    <a:lnTo>
                      <a:pt x="1716" y="1475"/>
                    </a:lnTo>
                    <a:lnTo>
                      <a:pt x="1702" y="1489"/>
                    </a:lnTo>
                    <a:lnTo>
                      <a:pt x="1688" y="1504"/>
                    </a:lnTo>
                    <a:lnTo>
                      <a:pt x="1674" y="1504"/>
                    </a:lnTo>
                    <a:lnTo>
                      <a:pt x="1659" y="1518"/>
                    </a:lnTo>
                    <a:lnTo>
                      <a:pt x="1645" y="1518"/>
                    </a:lnTo>
                    <a:lnTo>
                      <a:pt x="1631" y="1532"/>
                    </a:lnTo>
                    <a:lnTo>
                      <a:pt x="1603" y="1560"/>
                    </a:lnTo>
                    <a:lnTo>
                      <a:pt x="1574" y="1574"/>
                    </a:lnTo>
                    <a:lnTo>
                      <a:pt x="1560" y="1589"/>
                    </a:lnTo>
                    <a:lnTo>
                      <a:pt x="1532" y="1603"/>
                    </a:lnTo>
                    <a:lnTo>
                      <a:pt x="1503" y="1617"/>
                    </a:lnTo>
                    <a:lnTo>
                      <a:pt x="1503" y="1631"/>
                    </a:lnTo>
                    <a:lnTo>
                      <a:pt x="1489" y="1631"/>
                    </a:lnTo>
                    <a:lnTo>
                      <a:pt x="1475" y="1631"/>
                    </a:lnTo>
                    <a:lnTo>
                      <a:pt x="1475" y="1645"/>
                    </a:lnTo>
                    <a:lnTo>
                      <a:pt x="1447" y="1660"/>
                    </a:lnTo>
                    <a:lnTo>
                      <a:pt x="1432" y="1674"/>
                    </a:lnTo>
                    <a:lnTo>
                      <a:pt x="1418" y="1674"/>
                    </a:lnTo>
                    <a:lnTo>
                      <a:pt x="1404" y="1688"/>
                    </a:lnTo>
                    <a:lnTo>
                      <a:pt x="1390" y="1702"/>
                    </a:lnTo>
                    <a:lnTo>
                      <a:pt x="1376" y="1716"/>
                    </a:lnTo>
                    <a:lnTo>
                      <a:pt x="1362" y="1716"/>
                    </a:lnTo>
                    <a:lnTo>
                      <a:pt x="1347" y="1730"/>
                    </a:lnTo>
                    <a:lnTo>
                      <a:pt x="1333" y="1745"/>
                    </a:lnTo>
                    <a:lnTo>
                      <a:pt x="1305" y="1759"/>
                    </a:lnTo>
                    <a:lnTo>
                      <a:pt x="1276" y="1787"/>
                    </a:lnTo>
                    <a:lnTo>
                      <a:pt x="1234" y="1816"/>
                    </a:lnTo>
                    <a:lnTo>
                      <a:pt x="1220" y="1830"/>
                    </a:lnTo>
                    <a:lnTo>
                      <a:pt x="1191" y="1844"/>
                    </a:lnTo>
                    <a:lnTo>
                      <a:pt x="1149" y="1887"/>
                    </a:lnTo>
                    <a:lnTo>
                      <a:pt x="1120" y="1901"/>
                    </a:lnTo>
                    <a:lnTo>
                      <a:pt x="1092" y="1915"/>
                    </a:lnTo>
                    <a:lnTo>
                      <a:pt x="1078" y="1929"/>
                    </a:lnTo>
                    <a:lnTo>
                      <a:pt x="1035" y="1972"/>
                    </a:lnTo>
                    <a:lnTo>
                      <a:pt x="1021" y="1972"/>
                    </a:lnTo>
                    <a:lnTo>
                      <a:pt x="1007" y="1929"/>
                    </a:lnTo>
                    <a:lnTo>
                      <a:pt x="993" y="1915"/>
                    </a:lnTo>
                    <a:lnTo>
                      <a:pt x="964" y="1887"/>
                    </a:lnTo>
                    <a:lnTo>
                      <a:pt x="964" y="1872"/>
                    </a:lnTo>
                    <a:lnTo>
                      <a:pt x="950" y="1858"/>
                    </a:lnTo>
                    <a:lnTo>
                      <a:pt x="936" y="1858"/>
                    </a:lnTo>
                    <a:lnTo>
                      <a:pt x="936" y="1844"/>
                    </a:lnTo>
                    <a:lnTo>
                      <a:pt x="922" y="1830"/>
                    </a:lnTo>
                    <a:lnTo>
                      <a:pt x="922" y="1816"/>
                    </a:lnTo>
                    <a:lnTo>
                      <a:pt x="908" y="1801"/>
                    </a:lnTo>
                    <a:lnTo>
                      <a:pt x="894" y="1787"/>
                    </a:lnTo>
                    <a:lnTo>
                      <a:pt x="894" y="1773"/>
                    </a:lnTo>
                    <a:lnTo>
                      <a:pt x="879" y="1759"/>
                    </a:lnTo>
                    <a:lnTo>
                      <a:pt x="865" y="1745"/>
                    </a:lnTo>
                    <a:lnTo>
                      <a:pt x="851" y="1730"/>
                    </a:lnTo>
                    <a:lnTo>
                      <a:pt x="851" y="1716"/>
                    </a:lnTo>
                    <a:lnTo>
                      <a:pt x="837" y="1702"/>
                    </a:lnTo>
                    <a:lnTo>
                      <a:pt x="823" y="1688"/>
                    </a:lnTo>
                    <a:lnTo>
                      <a:pt x="823" y="1674"/>
                    </a:lnTo>
                    <a:lnTo>
                      <a:pt x="808" y="1660"/>
                    </a:lnTo>
                    <a:lnTo>
                      <a:pt x="808" y="1645"/>
                    </a:lnTo>
                    <a:lnTo>
                      <a:pt x="794" y="1645"/>
                    </a:lnTo>
                    <a:lnTo>
                      <a:pt x="794" y="1631"/>
                    </a:lnTo>
                    <a:lnTo>
                      <a:pt x="780" y="1617"/>
                    </a:lnTo>
                    <a:lnTo>
                      <a:pt x="766" y="1603"/>
                    </a:lnTo>
                    <a:lnTo>
                      <a:pt x="766" y="1589"/>
                    </a:lnTo>
                    <a:lnTo>
                      <a:pt x="752" y="1589"/>
                    </a:lnTo>
                    <a:lnTo>
                      <a:pt x="752" y="1574"/>
                    </a:lnTo>
                    <a:lnTo>
                      <a:pt x="738" y="1546"/>
                    </a:lnTo>
                    <a:lnTo>
                      <a:pt x="723" y="1532"/>
                    </a:lnTo>
                    <a:lnTo>
                      <a:pt x="709" y="1518"/>
                    </a:lnTo>
                    <a:lnTo>
                      <a:pt x="695" y="1504"/>
                    </a:lnTo>
                    <a:lnTo>
                      <a:pt x="695" y="1489"/>
                    </a:lnTo>
                    <a:lnTo>
                      <a:pt x="681" y="1489"/>
                    </a:lnTo>
                    <a:lnTo>
                      <a:pt x="681" y="1475"/>
                    </a:lnTo>
                    <a:lnTo>
                      <a:pt x="667" y="1461"/>
                    </a:lnTo>
                    <a:lnTo>
                      <a:pt x="652" y="1447"/>
                    </a:lnTo>
                    <a:lnTo>
                      <a:pt x="652" y="1433"/>
                    </a:lnTo>
                    <a:lnTo>
                      <a:pt x="638" y="1433"/>
                    </a:lnTo>
                    <a:lnTo>
                      <a:pt x="638" y="1418"/>
                    </a:lnTo>
                    <a:lnTo>
                      <a:pt x="624" y="1404"/>
                    </a:lnTo>
                    <a:lnTo>
                      <a:pt x="624" y="1390"/>
                    </a:lnTo>
                    <a:lnTo>
                      <a:pt x="610" y="1376"/>
                    </a:lnTo>
                    <a:lnTo>
                      <a:pt x="596" y="1362"/>
                    </a:lnTo>
                    <a:lnTo>
                      <a:pt x="596" y="1347"/>
                    </a:lnTo>
                    <a:lnTo>
                      <a:pt x="582" y="1333"/>
                    </a:lnTo>
                    <a:lnTo>
                      <a:pt x="567" y="1305"/>
                    </a:lnTo>
                    <a:lnTo>
                      <a:pt x="553" y="1291"/>
                    </a:lnTo>
                    <a:lnTo>
                      <a:pt x="539" y="1291"/>
                    </a:lnTo>
                    <a:lnTo>
                      <a:pt x="539" y="1277"/>
                    </a:lnTo>
                    <a:lnTo>
                      <a:pt x="525" y="1277"/>
                    </a:lnTo>
                    <a:lnTo>
                      <a:pt x="525" y="1262"/>
                    </a:lnTo>
                    <a:lnTo>
                      <a:pt x="511" y="1248"/>
                    </a:lnTo>
                    <a:lnTo>
                      <a:pt x="496" y="1248"/>
                    </a:lnTo>
                    <a:lnTo>
                      <a:pt x="496" y="1234"/>
                    </a:lnTo>
                    <a:lnTo>
                      <a:pt x="482" y="1234"/>
                    </a:lnTo>
                    <a:lnTo>
                      <a:pt x="482" y="1220"/>
                    </a:lnTo>
                    <a:lnTo>
                      <a:pt x="468" y="1220"/>
                    </a:lnTo>
                    <a:lnTo>
                      <a:pt x="468" y="1206"/>
                    </a:lnTo>
                    <a:lnTo>
                      <a:pt x="454" y="1191"/>
                    </a:lnTo>
                    <a:lnTo>
                      <a:pt x="454" y="1177"/>
                    </a:lnTo>
                    <a:lnTo>
                      <a:pt x="440" y="1177"/>
                    </a:lnTo>
                    <a:lnTo>
                      <a:pt x="440" y="1163"/>
                    </a:lnTo>
                    <a:lnTo>
                      <a:pt x="426" y="1163"/>
                    </a:lnTo>
                    <a:lnTo>
                      <a:pt x="426" y="1149"/>
                    </a:lnTo>
                    <a:lnTo>
                      <a:pt x="411" y="1135"/>
                    </a:lnTo>
                    <a:lnTo>
                      <a:pt x="411" y="1121"/>
                    </a:lnTo>
                    <a:lnTo>
                      <a:pt x="397" y="1121"/>
                    </a:lnTo>
                    <a:lnTo>
                      <a:pt x="383" y="1106"/>
                    </a:lnTo>
                    <a:lnTo>
                      <a:pt x="369" y="1092"/>
                    </a:lnTo>
                    <a:lnTo>
                      <a:pt x="355" y="1078"/>
                    </a:lnTo>
                    <a:lnTo>
                      <a:pt x="340" y="1078"/>
                    </a:lnTo>
                    <a:lnTo>
                      <a:pt x="340" y="1064"/>
                    </a:lnTo>
                    <a:lnTo>
                      <a:pt x="326" y="1064"/>
                    </a:lnTo>
                    <a:lnTo>
                      <a:pt x="312" y="1064"/>
                    </a:lnTo>
                    <a:lnTo>
                      <a:pt x="298" y="1050"/>
                    </a:lnTo>
                    <a:lnTo>
                      <a:pt x="284" y="1050"/>
                    </a:lnTo>
                    <a:lnTo>
                      <a:pt x="270" y="1035"/>
                    </a:lnTo>
                    <a:lnTo>
                      <a:pt x="255" y="1035"/>
                    </a:lnTo>
                    <a:lnTo>
                      <a:pt x="241" y="1035"/>
                    </a:lnTo>
                    <a:lnTo>
                      <a:pt x="241" y="1021"/>
                    </a:lnTo>
                    <a:lnTo>
                      <a:pt x="227" y="1021"/>
                    </a:lnTo>
                    <a:lnTo>
                      <a:pt x="213" y="1021"/>
                    </a:lnTo>
                    <a:lnTo>
                      <a:pt x="199" y="1021"/>
                    </a:lnTo>
                    <a:lnTo>
                      <a:pt x="99" y="993"/>
                    </a:lnTo>
                    <a:lnTo>
                      <a:pt x="71" y="979"/>
                    </a:lnTo>
                    <a:lnTo>
                      <a:pt x="43" y="979"/>
                    </a:lnTo>
                    <a:lnTo>
                      <a:pt x="0" y="965"/>
                    </a:lnTo>
                    <a:lnTo>
                      <a:pt x="0" y="950"/>
                    </a:lnTo>
                    <a:lnTo>
                      <a:pt x="0" y="936"/>
                    </a:lnTo>
                    <a:lnTo>
                      <a:pt x="0" y="922"/>
                    </a:lnTo>
                    <a:lnTo>
                      <a:pt x="14" y="908"/>
                    </a:lnTo>
                    <a:lnTo>
                      <a:pt x="14" y="894"/>
                    </a:lnTo>
                    <a:lnTo>
                      <a:pt x="14" y="879"/>
                    </a:lnTo>
                    <a:lnTo>
                      <a:pt x="14" y="865"/>
                    </a:lnTo>
                    <a:lnTo>
                      <a:pt x="28" y="865"/>
                    </a:lnTo>
                    <a:lnTo>
                      <a:pt x="28" y="851"/>
                    </a:lnTo>
                    <a:lnTo>
                      <a:pt x="28" y="837"/>
                    </a:lnTo>
                    <a:lnTo>
                      <a:pt x="43" y="837"/>
                    </a:lnTo>
                    <a:lnTo>
                      <a:pt x="43" y="823"/>
                    </a:lnTo>
                    <a:lnTo>
                      <a:pt x="57" y="808"/>
                    </a:lnTo>
                    <a:lnTo>
                      <a:pt x="57" y="794"/>
                    </a:lnTo>
                    <a:lnTo>
                      <a:pt x="71" y="794"/>
                    </a:lnTo>
                    <a:lnTo>
                      <a:pt x="71" y="780"/>
                    </a:lnTo>
                    <a:lnTo>
                      <a:pt x="85" y="780"/>
                    </a:lnTo>
                    <a:lnTo>
                      <a:pt x="85" y="766"/>
                    </a:lnTo>
                    <a:lnTo>
                      <a:pt x="99" y="766"/>
                    </a:lnTo>
                    <a:lnTo>
                      <a:pt x="99" y="752"/>
                    </a:lnTo>
                    <a:lnTo>
                      <a:pt x="114" y="752"/>
                    </a:lnTo>
                    <a:lnTo>
                      <a:pt x="128" y="752"/>
                    </a:lnTo>
                    <a:lnTo>
                      <a:pt x="142" y="738"/>
                    </a:lnTo>
                    <a:lnTo>
                      <a:pt x="156" y="738"/>
                    </a:lnTo>
                    <a:lnTo>
                      <a:pt x="170" y="738"/>
                    </a:lnTo>
                    <a:lnTo>
                      <a:pt x="184" y="738"/>
                    </a:lnTo>
                    <a:lnTo>
                      <a:pt x="199" y="738"/>
                    </a:lnTo>
                    <a:lnTo>
                      <a:pt x="213" y="738"/>
                    </a:lnTo>
                    <a:lnTo>
                      <a:pt x="227" y="738"/>
                    </a:lnTo>
                    <a:lnTo>
                      <a:pt x="241" y="738"/>
                    </a:lnTo>
                    <a:lnTo>
                      <a:pt x="255" y="738"/>
                    </a:lnTo>
                    <a:lnTo>
                      <a:pt x="312" y="738"/>
                    </a:lnTo>
                    <a:lnTo>
                      <a:pt x="340" y="738"/>
                    </a:lnTo>
                    <a:lnTo>
                      <a:pt x="355" y="738"/>
                    </a:lnTo>
                    <a:lnTo>
                      <a:pt x="369" y="738"/>
                    </a:lnTo>
                    <a:lnTo>
                      <a:pt x="383" y="738"/>
                    </a:lnTo>
                    <a:lnTo>
                      <a:pt x="397" y="738"/>
                    </a:lnTo>
                    <a:lnTo>
                      <a:pt x="411" y="752"/>
                    </a:lnTo>
                    <a:lnTo>
                      <a:pt x="426" y="752"/>
                    </a:lnTo>
                    <a:lnTo>
                      <a:pt x="440" y="766"/>
                    </a:lnTo>
                    <a:lnTo>
                      <a:pt x="454" y="766"/>
                    </a:lnTo>
                    <a:lnTo>
                      <a:pt x="482" y="780"/>
                    </a:lnTo>
                    <a:lnTo>
                      <a:pt x="496" y="780"/>
                    </a:lnTo>
                    <a:lnTo>
                      <a:pt x="511" y="794"/>
                    </a:lnTo>
                    <a:lnTo>
                      <a:pt x="525" y="794"/>
                    </a:lnTo>
                    <a:lnTo>
                      <a:pt x="539" y="794"/>
                    </a:lnTo>
                    <a:lnTo>
                      <a:pt x="553" y="794"/>
                    </a:lnTo>
                    <a:lnTo>
                      <a:pt x="567" y="808"/>
                    </a:lnTo>
                    <a:lnTo>
                      <a:pt x="582" y="808"/>
                    </a:lnTo>
                    <a:lnTo>
                      <a:pt x="596" y="808"/>
                    </a:lnTo>
                    <a:lnTo>
                      <a:pt x="610" y="823"/>
                    </a:lnTo>
                    <a:lnTo>
                      <a:pt x="624" y="823"/>
                    </a:lnTo>
                    <a:lnTo>
                      <a:pt x="638" y="837"/>
                    </a:lnTo>
                    <a:lnTo>
                      <a:pt x="652" y="851"/>
                    </a:lnTo>
                    <a:lnTo>
                      <a:pt x="667" y="851"/>
                    </a:lnTo>
                    <a:lnTo>
                      <a:pt x="681" y="851"/>
                    </a:lnTo>
                    <a:lnTo>
                      <a:pt x="695" y="851"/>
                    </a:lnTo>
                    <a:lnTo>
                      <a:pt x="695" y="865"/>
                    </a:lnTo>
                    <a:lnTo>
                      <a:pt x="709" y="865"/>
                    </a:lnTo>
                    <a:lnTo>
                      <a:pt x="709" y="894"/>
                    </a:lnTo>
                    <a:lnTo>
                      <a:pt x="709" y="908"/>
                    </a:lnTo>
                    <a:lnTo>
                      <a:pt x="723" y="908"/>
                    </a:lnTo>
                    <a:lnTo>
                      <a:pt x="738" y="908"/>
                    </a:lnTo>
                    <a:lnTo>
                      <a:pt x="752" y="908"/>
                    </a:lnTo>
                    <a:lnTo>
                      <a:pt x="766" y="908"/>
                    </a:lnTo>
                    <a:lnTo>
                      <a:pt x="780" y="908"/>
                    </a:lnTo>
                    <a:lnTo>
                      <a:pt x="794" y="908"/>
                    </a:lnTo>
                    <a:lnTo>
                      <a:pt x="808" y="908"/>
                    </a:lnTo>
                    <a:lnTo>
                      <a:pt x="823" y="908"/>
                    </a:lnTo>
                    <a:lnTo>
                      <a:pt x="837" y="908"/>
                    </a:lnTo>
                    <a:lnTo>
                      <a:pt x="851" y="908"/>
                    </a:lnTo>
                    <a:lnTo>
                      <a:pt x="894" y="894"/>
                    </a:lnTo>
                    <a:lnTo>
                      <a:pt x="894" y="879"/>
                    </a:lnTo>
                    <a:lnTo>
                      <a:pt x="894" y="865"/>
                    </a:lnTo>
                    <a:lnTo>
                      <a:pt x="908" y="865"/>
                    </a:lnTo>
                    <a:lnTo>
                      <a:pt x="908" y="851"/>
                    </a:lnTo>
                    <a:lnTo>
                      <a:pt x="894" y="823"/>
                    </a:lnTo>
                    <a:lnTo>
                      <a:pt x="908" y="823"/>
                    </a:lnTo>
                    <a:lnTo>
                      <a:pt x="922" y="823"/>
                    </a:lnTo>
                    <a:lnTo>
                      <a:pt x="936" y="808"/>
                    </a:lnTo>
                    <a:lnTo>
                      <a:pt x="950" y="808"/>
                    </a:lnTo>
                    <a:lnTo>
                      <a:pt x="950" y="794"/>
                    </a:lnTo>
                    <a:lnTo>
                      <a:pt x="964" y="794"/>
                    </a:lnTo>
                    <a:lnTo>
                      <a:pt x="979" y="780"/>
                    </a:lnTo>
                    <a:lnTo>
                      <a:pt x="993" y="780"/>
                    </a:lnTo>
                    <a:lnTo>
                      <a:pt x="993" y="766"/>
                    </a:lnTo>
                    <a:lnTo>
                      <a:pt x="1007" y="766"/>
                    </a:lnTo>
                    <a:lnTo>
                      <a:pt x="1007" y="752"/>
                    </a:lnTo>
                    <a:lnTo>
                      <a:pt x="1021" y="752"/>
                    </a:lnTo>
                    <a:lnTo>
                      <a:pt x="1021" y="738"/>
                    </a:lnTo>
                    <a:lnTo>
                      <a:pt x="1035" y="738"/>
                    </a:lnTo>
                    <a:lnTo>
                      <a:pt x="1035" y="723"/>
                    </a:lnTo>
                    <a:lnTo>
                      <a:pt x="1050" y="709"/>
                    </a:lnTo>
                    <a:lnTo>
                      <a:pt x="1064" y="695"/>
                    </a:lnTo>
                    <a:lnTo>
                      <a:pt x="1078" y="695"/>
                    </a:lnTo>
                    <a:lnTo>
                      <a:pt x="1078" y="681"/>
                    </a:lnTo>
                    <a:lnTo>
                      <a:pt x="1092" y="681"/>
                    </a:lnTo>
                    <a:lnTo>
                      <a:pt x="1106" y="667"/>
                    </a:lnTo>
                    <a:lnTo>
                      <a:pt x="1120" y="667"/>
                    </a:lnTo>
                    <a:lnTo>
                      <a:pt x="1135" y="667"/>
                    </a:lnTo>
                    <a:lnTo>
                      <a:pt x="1135" y="652"/>
                    </a:lnTo>
                    <a:lnTo>
                      <a:pt x="1149" y="652"/>
                    </a:lnTo>
                    <a:lnTo>
                      <a:pt x="1163" y="652"/>
                    </a:lnTo>
                    <a:lnTo>
                      <a:pt x="1177" y="638"/>
                    </a:lnTo>
                    <a:lnTo>
                      <a:pt x="1191" y="638"/>
                    </a:lnTo>
                    <a:lnTo>
                      <a:pt x="1206" y="624"/>
                    </a:lnTo>
                    <a:lnTo>
                      <a:pt x="1220" y="624"/>
                    </a:lnTo>
                    <a:lnTo>
                      <a:pt x="1234" y="624"/>
                    </a:lnTo>
                    <a:lnTo>
                      <a:pt x="1248" y="610"/>
                    </a:lnTo>
                    <a:lnTo>
                      <a:pt x="1262" y="596"/>
                    </a:lnTo>
                    <a:lnTo>
                      <a:pt x="1276" y="596"/>
                    </a:lnTo>
                    <a:lnTo>
                      <a:pt x="1291" y="582"/>
                    </a:lnTo>
                    <a:lnTo>
                      <a:pt x="1305" y="567"/>
                    </a:lnTo>
                    <a:lnTo>
                      <a:pt x="1319" y="567"/>
                    </a:lnTo>
                    <a:lnTo>
                      <a:pt x="1319" y="553"/>
                    </a:lnTo>
                    <a:lnTo>
                      <a:pt x="1333" y="539"/>
                    </a:lnTo>
                    <a:lnTo>
                      <a:pt x="1333" y="525"/>
                    </a:lnTo>
                    <a:lnTo>
                      <a:pt x="1347" y="511"/>
                    </a:lnTo>
                    <a:lnTo>
                      <a:pt x="1319" y="468"/>
                    </a:lnTo>
                    <a:lnTo>
                      <a:pt x="1305" y="440"/>
                    </a:lnTo>
                    <a:lnTo>
                      <a:pt x="1305" y="426"/>
                    </a:lnTo>
                    <a:lnTo>
                      <a:pt x="1319" y="426"/>
                    </a:lnTo>
                    <a:lnTo>
                      <a:pt x="1333" y="426"/>
                    </a:lnTo>
                    <a:lnTo>
                      <a:pt x="1333" y="411"/>
                    </a:lnTo>
                    <a:lnTo>
                      <a:pt x="1347" y="426"/>
                    </a:lnTo>
                    <a:lnTo>
                      <a:pt x="1362" y="426"/>
                    </a:lnTo>
                    <a:lnTo>
                      <a:pt x="1376" y="426"/>
                    </a:lnTo>
                    <a:lnTo>
                      <a:pt x="1404" y="383"/>
                    </a:lnTo>
                    <a:lnTo>
                      <a:pt x="1404" y="369"/>
                    </a:lnTo>
                    <a:lnTo>
                      <a:pt x="1404" y="355"/>
                    </a:lnTo>
                    <a:lnTo>
                      <a:pt x="1418" y="340"/>
                    </a:lnTo>
                    <a:lnTo>
                      <a:pt x="1418" y="326"/>
                    </a:lnTo>
                    <a:lnTo>
                      <a:pt x="1418" y="312"/>
                    </a:lnTo>
                    <a:lnTo>
                      <a:pt x="1418" y="298"/>
                    </a:lnTo>
                    <a:lnTo>
                      <a:pt x="1432" y="284"/>
                    </a:lnTo>
                    <a:lnTo>
                      <a:pt x="1404" y="284"/>
                    </a:lnTo>
                    <a:lnTo>
                      <a:pt x="1404" y="269"/>
                    </a:lnTo>
                    <a:lnTo>
                      <a:pt x="1404" y="255"/>
                    </a:lnTo>
                    <a:lnTo>
                      <a:pt x="1404" y="241"/>
                    </a:lnTo>
                    <a:lnTo>
                      <a:pt x="1404" y="213"/>
                    </a:lnTo>
                    <a:lnTo>
                      <a:pt x="1404" y="199"/>
                    </a:lnTo>
                    <a:lnTo>
                      <a:pt x="1404" y="184"/>
                    </a:lnTo>
                    <a:lnTo>
                      <a:pt x="1418" y="184"/>
                    </a:lnTo>
                    <a:lnTo>
                      <a:pt x="1418" y="170"/>
                    </a:lnTo>
                    <a:lnTo>
                      <a:pt x="1432" y="170"/>
                    </a:lnTo>
                    <a:lnTo>
                      <a:pt x="1447" y="142"/>
                    </a:lnTo>
                    <a:lnTo>
                      <a:pt x="1461" y="128"/>
                    </a:lnTo>
                    <a:lnTo>
                      <a:pt x="1475" y="113"/>
                    </a:lnTo>
                    <a:lnTo>
                      <a:pt x="1489" y="128"/>
                    </a:lnTo>
                    <a:lnTo>
                      <a:pt x="1503" y="142"/>
                    </a:lnTo>
                    <a:lnTo>
                      <a:pt x="1503" y="128"/>
                    </a:lnTo>
                    <a:lnTo>
                      <a:pt x="1518" y="128"/>
                    </a:lnTo>
                    <a:lnTo>
                      <a:pt x="1518" y="113"/>
                    </a:lnTo>
                    <a:lnTo>
                      <a:pt x="1532" y="99"/>
                    </a:lnTo>
                    <a:lnTo>
                      <a:pt x="1546" y="85"/>
                    </a:lnTo>
                    <a:lnTo>
                      <a:pt x="1546" y="71"/>
                    </a:lnTo>
                    <a:lnTo>
                      <a:pt x="1560" y="71"/>
                    </a:lnTo>
                    <a:lnTo>
                      <a:pt x="1560" y="57"/>
                    </a:lnTo>
                    <a:lnTo>
                      <a:pt x="1574" y="43"/>
                    </a:lnTo>
                    <a:lnTo>
                      <a:pt x="1588" y="28"/>
                    </a:lnTo>
                    <a:lnTo>
                      <a:pt x="1603" y="28"/>
                    </a:lnTo>
                    <a:lnTo>
                      <a:pt x="1617" y="14"/>
                    </a:lnTo>
                    <a:lnTo>
                      <a:pt x="1631" y="14"/>
                    </a:lnTo>
                    <a:lnTo>
                      <a:pt x="1645" y="14"/>
                    </a:lnTo>
                    <a:lnTo>
                      <a:pt x="1645" y="0"/>
                    </a:lnTo>
                    <a:lnTo>
                      <a:pt x="1659" y="0"/>
                    </a:lnTo>
                    <a:lnTo>
                      <a:pt x="1674" y="0"/>
                    </a:lnTo>
                    <a:lnTo>
                      <a:pt x="1688" y="0"/>
                    </a:lnTo>
                    <a:lnTo>
                      <a:pt x="1702" y="0"/>
                    </a:lnTo>
                    <a:lnTo>
                      <a:pt x="1716" y="0"/>
                    </a:lnTo>
                    <a:lnTo>
                      <a:pt x="1716" y="14"/>
                    </a:lnTo>
                    <a:lnTo>
                      <a:pt x="1730" y="14"/>
                    </a:lnTo>
                    <a:lnTo>
                      <a:pt x="1744" y="14"/>
                    </a:lnTo>
                    <a:lnTo>
                      <a:pt x="1759" y="28"/>
                    </a:lnTo>
                    <a:lnTo>
                      <a:pt x="1773" y="28"/>
                    </a:lnTo>
                    <a:close/>
                  </a:path>
                </a:pathLst>
              </a:custGeom>
              <a:pattFill prst="pct50">
                <a:fgClr>
                  <a:srgbClr val="000000"/>
                </a:fgClr>
                <a:bgClr>
                  <a:srgbClr val="FFFFFF"/>
                </a:bgClr>
              </a:pattFill>
              <a:ln w="0" cap="flat">
                <a:solidFill>
                  <a:srgbClr val="000000"/>
                </a:solidFill>
                <a:prstDash val="solid"/>
                <a:round/>
                <a:headEnd/>
                <a:tailEnd/>
              </a:ln>
            </p:spPr>
            <p:txBody>
              <a:bodyPr/>
              <a:lstStyle/>
              <a:p>
                <a:endParaRPr lang="ja-JP" altLang="en-US"/>
              </a:p>
            </p:txBody>
          </p:sp>
          <p:sp>
            <p:nvSpPr>
              <p:cNvPr id="9365" name="Freeform 187"/>
              <p:cNvSpPr>
                <a:spLocks noChangeAspect="1"/>
              </p:cNvSpPr>
              <p:nvPr/>
            </p:nvSpPr>
            <p:spPr bwMode="auto">
              <a:xfrm>
                <a:off x="8011" y="8735"/>
                <a:ext cx="1765" cy="1512"/>
              </a:xfrm>
              <a:custGeom>
                <a:avLst/>
                <a:gdLst>
                  <a:gd name="T0" fmla="*/ 2147483647 w 1106"/>
                  <a:gd name="T1" fmla="*/ 2147483647 h 950"/>
                  <a:gd name="T2" fmla="*/ 2147483647 w 1106"/>
                  <a:gd name="T3" fmla="*/ 2147483647 h 950"/>
                  <a:gd name="T4" fmla="*/ 2147483647 w 1106"/>
                  <a:gd name="T5" fmla="*/ 2147483647 h 950"/>
                  <a:gd name="T6" fmla="*/ 2147483647 w 1106"/>
                  <a:gd name="T7" fmla="*/ 2147483647 h 950"/>
                  <a:gd name="T8" fmla="*/ 2147483647 w 1106"/>
                  <a:gd name="T9" fmla="*/ 2147483647 h 950"/>
                  <a:gd name="T10" fmla="*/ 2147483647 w 1106"/>
                  <a:gd name="T11" fmla="*/ 2147483647 h 950"/>
                  <a:gd name="T12" fmla="*/ 2147483647 w 1106"/>
                  <a:gd name="T13" fmla="*/ 2147483647 h 950"/>
                  <a:gd name="T14" fmla="*/ 2147483647 w 1106"/>
                  <a:gd name="T15" fmla="*/ 2147483647 h 950"/>
                  <a:gd name="T16" fmla="*/ 2147483647 w 1106"/>
                  <a:gd name="T17" fmla="*/ 2147483647 h 950"/>
                  <a:gd name="T18" fmla="*/ 2147483647 w 1106"/>
                  <a:gd name="T19" fmla="*/ 2147483647 h 950"/>
                  <a:gd name="T20" fmla="*/ 2147483647 w 1106"/>
                  <a:gd name="T21" fmla="*/ 2147483647 h 950"/>
                  <a:gd name="T22" fmla="*/ 2147483647 w 1106"/>
                  <a:gd name="T23" fmla="*/ 2147483647 h 950"/>
                  <a:gd name="T24" fmla="*/ 2147483647 w 1106"/>
                  <a:gd name="T25" fmla="*/ 2147483647 h 950"/>
                  <a:gd name="T26" fmla="*/ 2147483647 w 1106"/>
                  <a:gd name="T27" fmla="*/ 2147483647 h 950"/>
                  <a:gd name="T28" fmla="*/ 2147483647 w 1106"/>
                  <a:gd name="T29" fmla="*/ 2147483647 h 950"/>
                  <a:gd name="T30" fmla="*/ 2147483647 w 1106"/>
                  <a:gd name="T31" fmla="*/ 2147483647 h 950"/>
                  <a:gd name="T32" fmla="*/ 2147483647 w 1106"/>
                  <a:gd name="T33" fmla="*/ 2147483647 h 950"/>
                  <a:gd name="T34" fmla="*/ 2147483647 w 1106"/>
                  <a:gd name="T35" fmla="*/ 2147483647 h 950"/>
                  <a:gd name="T36" fmla="*/ 2147483647 w 1106"/>
                  <a:gd name="T37" fmla="*/ 2147483647 h 950"/>
                  <a:gd name="T38" fmla="*/ 2147483647 w 1106"/>
                  <a:gd name="T39" fmla="*/ 2147483647 h 950"/>
                  <a:gd name="T40" fmla="*/ 2147483647 w 1106"/>
                  <a:gd name="T41" fmla="*/ 2147483647 h 950"/>
                  <a:gd name="T42" fmla="*/ 2147483647 w 1106"/>
                  <a:gd name="T43" fmla="*/ 2147483647 h 950"/>
                  <a:gd name="T44" fmla="*/ 2147483647 w 1106"/>
                  <a:gd name="T45" fmla="*/ 2147483647 h 950"/>
                  <a:gd name="T46" fmla="*/ 2147483647 w 1106"/>
                  <a:gd name="T47" fmla="*/ 2147483647 h 950"/>
                  <a:gd name="T48" fmla="*/ 2147483647 w 1106"/>
                  <a:gd name="T49" fmla="*/ 2147483647 h 950"/>
                  <a:gd name="T50" fmla="*/ 2147483647 w 1106"/>
                  <a:gd name="T51" fmla="*/ 2147483647 h 950"/>
                  <a:gd name="T52" fmla="*/ 2147483647 w 1106"/>
                  <a:gd name="T53" fmla="*/ 2147483647 h 950"/>
                  <a:gd name="T54" fmla="*/ 2147483647 w 1106"/>
                  <a:gd name="T55" fmla="*/ 2147483647 h 950"/>
                  <a:gd name="T56" fmla="*/ 2147483647 w 1106"/>
                  <a:gd name="T57" fmla="*/ 2147483647 h 950"/>
                  <a:gd name="T58" fmla="*/ 2147483647 w 1106"/>
                  <a:gd name="T59" fmla="*/ 2147483647 h 950"/>
                  <a:gd name="T60" fmla="*/ 2147483647 w 1106"/>
                  <a:gd name="T61" fmla="*/ 2147483647 h 950"/>
                  <a:gd name="T62" fmla="*/ 2147483647 w 1106"/>
                  <a:gd name="T63" fmla="*/ 2147483647 h 950"/>
                  <a:gd name="T64" fmla="*/ 2147483647 w 1106"/>
                  <a:gd name="T65" fmla="*/ 2147483647 h 950"/>
                  <a:gd name="T66" fmla="*/ 2147483647 w 1106"/>
                  <a:gd name="T67" fmla="*/ 2147483647 h 950"/>
                  <a:gd name="T68" fmla="*/ 2147483647 w 1106"/>
                  <a:gd name="T69" fmla="*/ 2147483647 h 950"/>
                  <a:gd name="T70" fmla="*/ 2147483647 w 1106"/>
                  <a:gd name="T71" fmla="*/ 2147483647 h 950"/>
                  <a:gd name="T72" fmla="*/ 2147483647 w 1106"/>
                  <a:gd name="T73" fmla="*/ 2147483647 h 950"/>
                  <a:gd name="T74" fmla="*/ 2147483647 w 1106"/>
                  <a:gd name="T75" fmla="*/ 2147483647 h 950"/>
                  <a:gd name="T76" fmla="*/ 2147483647 w 1106"/>
                  <a:gd name="T77" fmla="*/ 2147483647 h 950"/>
                  <a:gd name="T78" fmla="*/ 2147483647 w 1106"/>
                  <a:gd name="T79" fmla="*/ 2147483647 h 950"/>
                  <a:gd name="T80" fmla="*/ 2147483647 w 1106"/>
                  <a:gd name="T81" fmla="*/ 2147483647 h 950"/>
                  <a:gd name="T82" fmla="*/ 2147483647 w 1106"/>
                  <a:gd name="T83" fmla="*/ 2147483647 h 950"/>
                  <a:gd name="T84" fmla="*/ 2147483647 w 1106"/>
                  <a:gd name="T85" fmla="*/ 2147483647 h 950"/>
                  <a:gd name="T86" fmla="*/ 2147483647 w 1106"/>
                  <a:gd name="T87" fmla="*/ 2147483647 h 950"/>
                  <a:gd name="T88" fmla="*/ 2147483647 w 1106"/>
                  <a:gd name="T89" fmla="*/ 2147483647 h 950"/>
                  <a:gd name="T90" fmla="*/ 2147483647 w 1106"/>
                  <a:gd name="T91" fmla="*/ 2147483647 h 950"/>
                  <a:gd name="T92" fmla="*/ 2147483647 w 1106"/>
                  <a:gd name="T93" fmla="*/ 2147483647 h 950"/>
                  <a:gd name="T94" fmla="*/ 2147483647 w 1106"/>
                  <a:gd name="T95" fmla="*/ 2147483647 h 950"/>
                  <a:gd name="T96" fmla="*/ 2147483647 w 1106"/>
                  <a:gd name="T97" fmla="*/ 2147483647 h 950"/>
                  <a:gd name="T98" fmla="*/ 2147483647 w 1106"/>
                  <a:gd name="T99" fmla="*/ 2147483647 h 950"/>
                  <a:gd name="T100" fmla="*/ 2147483647 w 1106"/>
                  <a:gd name="T101" fmla="*/ 2147483647 h 950"/>
                  <a:gd name="T102" fmla="*/ 2147483647 w 1106"/>
                  <a:gd name="T103" fmla="*/ 2147483647 h 950"/>
                  <a:gd name="T104" fmla="*/ 2147483647 w 1106"/>
                  <a:gd name="T105" fmla="*/ 2147483647 h 950"/>
                  <a:gd name="T106" fmla="*/ 2147483647 w 1106"/>
                  <a:gd name="T107" fmla="*/ 2147483647 h 950"/>
                  <a:gd name="T108" fmla="*/ 2147483647 w 1106"/>
                  <a:gd name="T109" fmla="*/ 2147483647 h 950"/>
                  <a:gd name="T110" fmla="*/ 2147483647 w 1106"/>
                  <a:gd name="T111" fmla="*/ 2147483647 h 950"/>
                  <a:gd name="T112" fmla="*/ 2147483647 w 1106"/>
                  <a:gd name="T113" fmla="*/ 2147483647 h 950"/>
                  <a:gd name="T114" fmla="*/ 2147483647 w 1106"/>
                  <a:gd name="T115" fmla="*/ 2147483647 h 950"/>
                  <a:gd name="T116" fmla="*/ 2147483647 w 1106"/>
                  <a:gd name="T117" fmla="*/ 0 h 950"/>
                  <a:gd name="T118" fmla="*/ 2147483647 w 1106"/>
                  <a:gd name="T119" fmla="*/ 2147483647 h 950"/>
                  <a:gd name="T120" fmla="*/ 2147483647 w 1106"/>
                  <a:gd name="T121" fmla="*/ 2147483647 h 950"/>
                  <a:gd name="T122" fmla="*/ 2147483647 w 1106"/>
                  <a:gd name="T123" fmla="*/ 2147483647 h 950"/>
                  <a:gd name="T124" fmla="*/ 2147483647 w 1106"/>
                  <a:gd name="T125" fmla="*/ 2147483647 h 950"/>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106"/>
                  <a:gd name="T190" fmla="*/ 0 h 950"/>
                  <a:gd name="T191" fmla="*/ 1106 w 1106"/>
                  <a:gd name="T192" fmla="*/ 950 h 950"/>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106" h="950">
                    <a:moveTo>
                      <a:pt x="596" y="42"/>
                    </a:moveTo>
                    <a:lnTo>
                      <a:pt x="610" y="42"/>
                    </a:lnTo>
                    <a:lnTo>
                      <a:pt x="610" y="56"/>
                    </a:lnTo>
                    <a:lnTo>
                      <a:pt x="610" y="71"/>
                    </a:lnTo>
                    <a:lnTo>
                      <a:pt x="624" y="85"/>
                    </a:lnTo>
                    <a:lnTo>
                      <a:pt x="638" y="113"/>
                    </a:lnTo>
                    <a:lnTo>
                      <a:pt x="638" y="127"/>
                    </a:lnTo>
                    <a:lnTo>
                      <a:pt x="653" y="127"/>
                    </a:lnTo>
                    <a:lnTo>
                      <a:pt x="653" y="141"/>
                    </a:lnTo>
                    <a:lnTo>
                      <a:pt x="653" y="156"/>
                    </a:lnTo>
                    <a:lnTo>
                      <a:pt x="667" y="156"/>
                    </a:lnTo>
                    <a:lnTo>
                      <a:pt x="667" y="170"/>
                    </a:lnTo>
                    <a:lnTo>
                      <a:pt x="681" y="198"/>
                    </a:lnTo>
                    <a:lnTo>
                      <a:pt x="695" y="212"/>
                    </a:lnTo>
                    <a:lnTo>
                      <a:pt x="695" y="227"/>
                    </a:lnTo>
                    <a:lnTo>
                      <a:pt x="709" y="241"/>
                    </a:lnTo>
                    <a:lnTo>
                      <a:pt x="709" y="255"/>
                    </a:lnTo>
                    <a:lnTo>
                      <a:pt x="724" y="269"/>
                    </a:lnTo>
                    <a:lnTo>
                      <a:pt x="724" y="283"/>
                    </a:lnTo>
                    <a:lnTo>
                      <a:pt x="738" y="298"/>
                    </a:lnTo>
                    <a:lnTo>
                      <a:pt x="752" y="283"/>
                    </a:lnTo>
                    <a:lnTo>
                      <a:pt x="766" y="298"/>
                    </a:lnTo>
                    <a:lnTo>
                      <a:pt x="794" y="298"/>
                    </a:lnTo>
                    <a:lnTo>
                      <a:pt x="794" y="283"/>
                    </a:lnTo>
                    <a:lnTo>
                      <a:pt x="809" y="283"/>
                    </a:lnTo>
                    <a:lnTo>
                      <a:pt x="809" y="298"/>
                    </a:lnTo>
                    <a:lnTo>
                      <a:pt x="823" y="298"/>
                    </a:lnTo>
                    <a:lnTo>
                      <a:pt x="823" y="312"/>
                    </a:lnTo>
                    <a:lnTo>
                      <a:pt x="837" y="312"/>
                    </a:lnTo>
                    <a:lnTo>
                      <a:pt x="865" y="312"/>
                    </a:lnTo>
                    <a:lnTo>
                      <a:pt x="880" y="312"/>
                    </a:lnTo>
                    <a:lnTo>
                      <a:pt x="894" y="312"/>
                    </a:lnTo>
                    <a:lnTo>
                      <a:pt x="922" y="312"/>
                    </a:lnTo>
                    <a:lnTo>
                      <a:pt x="936" y="312"/>
                    </a:lnTo>
                    <a:lnTo>
                      <a:pt x="950" y="312"/>
                    </a:lnTo>
                    <a:lnTo>
                      <a:pt x="965" y="326"/>
                    </a:lnTo>
                    <a:lnTo>
                      <a:pt x="1007" y="326"/>
                    </a:lnTo>
                    <a:lnTo>
                      <a:pt x="1036" y="326"/>
                    </a:lnTo>
                    <a:lnTo>
                      <a:pt x="1064" y="340"/>
                    </a:lnTo>
                    <a:lnTo>
                      <a:pt x="1078" y="340"/>
                    </a:lnTo>
                    <a:lnTo>
                      <a:pt x="1092" y="340"/>
                    </a:lnTo>
                    <a:lnTo>
                      <a:pt x="1106" y="340"/>
                    </a:lnTo>
                    <a:lnTo>
                      <a:pt x="1106" y="397"/>
                    </a:lnTo>
                    <a:lnTo>
                      <a:pt x="1106" y="439"/>
                    </a:lnTo>
                    <a:lnTo>
                      <a:pt x="1106" y="468"/>
                    </a:lnTo>
                    <a:lnTo>
                      <a:pt x="1092" y="496"/>
                    </a:lnTo>
                    <a:lnTo>
                      <a:pt x="1092" y="510"/>
                    </a:lnTo>
                    <a:lnTo>
                      <a:pt x="1092" y="524"/>
                    </a:lnTo>
                    <a:lnTo>
                      <a:pt x="1092" y="539"/>
                    </a:lnTo>
                    <a:lnTo>
                      <a:pt x="1064" y="666"/>
                    </a:lnTo>
                    <a:lnTo>
                      <a:pt x="1064" y="681"/>
                    </a:lnTo>
                    <a:lnTo>
                      <a:pt x="1064" y="723"/>
                    </a:lnTo>
                    <a:lnTo>
                      <a:pt x="1050" y="723"/>
                    </a:lnTo>
                    <a:lnTo>
                      <a:pt x="1021" y="723"/>
                    </a:lnTo>
                    <a:lnTo>
                      <a:pt x="1007" y="723"/>
                    </a:lnTo>
                    <a:lnTo>
                      <a:pt x="993" y="737"/>
                    </a:lnTo>
                    <a:lnTo>
                      <a:pt x="993" y="751"/>
                    </a:lnTo>
                    <a:lnTo>
                      <a:pt x="993" y="766"/>
                    </a:lnTo>
                    <a:lnTo>
                      <a:pt x="993" y="780"/>
                    </a:lnTo>
                    <a:lnTo>
                      <a:pt x="979" y="794"/>
                    </a:lnTo>
                    <a:lnTo>
                      <a:pt x="965" y="851"/>
                    </a:lnTo>
                    <a:lnTo>
                      <a:pt x="950" y="893"/>
                    </a:lnTo>
                    <a:lnTo>
                      <a:pt x="950" y="907"/>
                    </a:lnTo>
                    <a:lnTo>
                      <a:pt x="936" y="936"/>
                    </a:lnTo>
                    <a:lnTo>
                      <a:pt x="936" y="950"/>
                    </a:lnTo>
                    <a:lnTo>
                      <a:pt x="936" y="936"/>
                    </a:lnTo>
                    <a:lnTo>
                      <a:pt x="922" y="936"/>
                    </a:lnTo>
                    <a:lnTo>
                      <a:pt x="894" y="936"/>
                    </a:lnTo>
                    <a:lnTo>
                      <a:pt x="880" y="936"/>
                    </a:lnTo>
                    <a:lnTo>
                      <a:pt x="880" y="922"/>
                    </a:lnTo>
                    <a:lnTo>
                      <a:pt x="865" y="922"/>
                    </a:lnTo>
                    <a:lnTo>
                      <a:pt x="851" y="922"/>
                    </a:lnTo>
                    <a:lnTo>
                      <a:pt x="837" y="922"/>
                    </a:lnTo>
                    <a:lnTo>
                      <a:pt x="823" y="907"/>
                    </a:lnTo>
                    <a:lnTo>
                      <a:pt x="809" y="907"/>
                    </a:lnTo>
                    <a:lnTo>
                      <a:pt x="794" y="907"/>
                    </a:lnTo>
                    <a:lnTo>
                      <a:pt x="780" y="893"/>
                    </a:lnTo>
                    <a:lnTo>
                      <a:pt x="766" y="893"/>
                    </a:lnTo>
                    <a:lnTo>
                      <a:pt x="752" y="893"/>
                    </a:lnTo>
                    <a:lnTo>
                      <a:pt x="738" y="893"/>
                    </a:lnTo>
                    <a:lnTo>
                      <a:pt x="738" y="879"/>
                    </a:lnTo>
                    <a:lnTo>
                      <a:pt x="724" y="879"/>
                    </a:lnTo>
                    <a:lnTo>
                      <a:pt x="709" y="879"/>
                    </a:lnTo>
                    <a:lnTo>
                      <a:pt x="695" y="879"/>
                    </a:lnTo>
                    <a:lnTo>
                      <a:pt x="681" y="865"/>
                    </a:lnTo>
                    <a:lnTo>
                      <a:pt x="667" y="865"/>
                    </a:lnTo>
                    <a:lnTo>
                      <a:pt x="653" y="865"/>
                    </a:lnTo>
                    <a:lnTo>
                      <a:pt x="638" y="865"/>
                    </a:lnTo>
                    <a:lnTo>
                      <a:pt x="624" y="851"/>
                    </a:lnTo>
                    <a:lnTo>
                      <a:pt x="610" y="851"/>
                    </a:lnTo>
                    <a:lnTo>
                      <a:pt x="596" y="851"/>
                    </a:lnTo>
                    <a:lnTo>
                      <a:pt x="596" y="837"/>
                    </a:lnTo>
                    <a:lnTo>
                      <a:pt x="582" y="837"/>
                    </a:lnTo>
                    <a:lnTo>
                      <a:pt x="568" y="837"/>
                    </a:lnTo>
                    <a:lnTo>
                      <a:pt x="553" y="837"/>
                    </a:lnTo>
                    <a:lnTo>
                      <a:pt x="553" y="822"/>
                    </a:lnTo>
                    <a:lnTo>
                      <a:pt x="539" y="822"/>
                    </a:lnTo>
                    <a:lnTo>
                      <a:pt x="525" y="822"/>
                    </a:lnTo>
                    <a:lnTo>
                      <a:pt x="525" y="808"/>
                    </a:lnTo>
                    <a:lnTo>
                      <a:pt x="511" y="808"/>
                    </a:lnTo>
                    <a:lnTo>
                      <a:pt x="511" y="794"/>
                    </a:lnTo>
                    <a:lnTo>
                      <a:pt x="497" y="794"/>
                    </a:lnTo>
                    <a:lnTo>
                      <a:pt x="482" y="794"/>
                    </a:lnTo>
                    <a:lnTo>
                      <a:pt x="482" y="780"/>
                    </a:lnTo>
                    <a:lnTo>
                      <a:pt x="468" y="780"/>
                    </a:lnTo>
                    <a:lnTo>
                      <a:pt x="468" y="766"/>
                    </a:lnTo>
                    <a:lnTo>
                      <a:pt x="454" y="766"/>
                    </a:lnTo>
                    <a:lnTo>
                      <a:pt x="454" y="751"/>
                    </a:lnTo>
                    <a:lnTo>
                      <a:pt x="440" y="751"/>
                    </a:lnTo>
                    <a:lnTo>
                      <a:pt x="426" y="737"/>
                    </a:lnTo>
                    <a:lnTo>
                      <a:pt x="412" y="737"/>
                    </a:lnTo>
                    <a:lnTo>
                      <a:pt x="412" y="723"/>
                    </a:lnTo>
                    <a:lnTo>
                      <a:pt x="397" y="723"/>
                    </a:lnTo>
                    <a:lnTo>
                      <a:pt x="383" y="723"/>
                    </a:lnTo>
                    <a:lnTo>
                      <a:pt x="369" y="723"/>
                    </a:lnTo>
                    <a:lnTo>
                      <a:pt x="355" y="723"/>
                    </a:lnTo>
                    <a:lnTo>
                      <a:pt x="355" y="709"/>
                    </a:lnTo>
                    <a:lnTo>
                      <a:pt x="341" y="709"/>
                    </a:lnTo>
                    <a:lnTo>
                      <a:pt x="326" y="709"/>
                    </a:lnTo>
                    <a:lnTo>
                      <a:pt x="312" y="709"/>
                    </a:lnTo>
                    <a:lnTo>
                      <a:pt x="298" y="709"/>
                    </a:lnTo>
                    <a:lnTo>
                      <a:pt x="284" y="709"/>
                    </a:lnTo>
                    <a:lnTo>
                      <a:pt x="270" y="723"/>
                    </a:lnTo>
                    <a:lnTo>
                      <a:pt x="270" y="737"/>
                    </a:lnTo>
                    <a:lnTo>
                      <a:pt x="256" y="766"/>
                    </a:lnTo>
                    <a:lnTo>
                      <a:pt x="227" y="780"/>
                    </a:lnTo>
                    <a:lnTo>
                      <a:pt x="227" y="794"/>
                    </a:lnTo>
                    <a:lnTo>
                      <a:pt x="199" y="794"/>
                    </a:lnTo>
                    <a:lnTo>
                      <a:pt x="185" y="808"/>
                    </a:lnTo>
                    <a:lnTo>
                      <a:pt x="185" y="766"/>
                    </a:lnTo>
                    <a:lnTo>
                      <a:pt x="185" y="751"/>
                    </a:lnTo>
                    <a:lnTo>
                      <a:pt x="185" y="737"/>
                    </a:lnTo>
                    <a:lnTo>
                      <a:pt x="170" y="723"/>
                    </a:lnTo>
                    <a:lnTo>
                      <a:pt x="170" y="709"/>
                    </a:lnTo>
                    <a:lnTo>
                      <a:pt x="170" y="681"/>
                    </a:lnTo>
                    <a:lnTo>
                      <a:pt x="170" y="652"/>
                    </a:lnTo>
                    <a:lnTo>
                      <a:pt x="170" y="638"/>
                    </a:lnTo>
                    <a:lnTo>
                      <a:pt x="170" y="624"/>
                    </a:lnTo>
                    <a:lnTo>
                      <a:pt x="170" y="610"/>
                    </a:lnTo>
                    <a:lnTo>
                      <a:pt x="170" y="595"/>
                    </a:lnTo>
                    <a:lnTo>
                      <a:pt x="170" y="581"/>
                    </a:lnTo>
                    <a:lnTo>
                      <a:pt x="185" y="567"/>
                    </a:lnTo>
                    <a:lnTo>
                      <a:pt x="185" y="553"/>
                    </a:lnTo>
                    <a:lnTo>
                      <a:pt x="170" y="553"/>
                    </a:lnTo>
                    <a:lnTo>
                      <a:pt x="156" y="567"/>
                    </a:lnTo>
                    <a:lnTo>
                      <a:pt x="156" y="581"/>
                    </a:lnTo>
                    <a:lnTo>
                      <a:pt x="142" y="581"/>
                    </a:lnTo>
                    <a:lnTo>
                      <a:pt x="128" y="595"/>
                    </a:lnTo>
                    <a:lnTo>
                      <a:pt x="114" y="595"/>
                    </a:lnTo>
                    <a:lnTo>
                      <a:pt x="100" y="595"/>
                    </a:lnTo>
                    <a:lnTo>
                      <a:pt x="100" y="610"/>
                    </a:lnTo>
                    <a:lnTo>
                      <a:pt x="85" y="610"/>
                    </a:lnTo>
                    <a:lnTo>
                      <a:pt x="85" y="624"/>
                    </a:lnTo>
                    <a:lnTo>
                      <a:pt x="71" y="624"/>
                    </a:lnTo>
                    <a:lnTo>
                      <a:pt x="71" y="638"/>
                    </a:lnTo>
                    <a:lnTo>
                      <a:pt x="57" y="638"/>
                    </a:lnTo>
                    <a:lnTo>
                      <a:pt x="43" y="638"/>
                    </a:lnTo>
                    <a:lnTo>
                      <a:pt x="43" y="652"/>
                    </a:lnTo>
                    <a:lnTo>
                      <a:pt x="29" y="652"/>
                    </a:lnTo>
                    <a:lnTo>
                      <a:pt x="29" y="638"/>
                    </a:lnTo>
                    <a:lnTo>
                      <a:pt x="29" y="624"/>
                    </a:lnTo>
                    <a:lnTo>
                      <a:pt x="43" y="595"/>
                    </a:lnTo>
                    <a:lnTo>
                      <a:pt x="43" y="567"/>
                    </a:lnTo>
                    <a:lnTo>
                      <a:pt x="43" y="553"/>
                    </a:lnTo>
                    <a:lnTo>
                      <a:pt x="43" y="539"/>
                    </a:lnTo>
                    <a:lnTo>
                      <a:pt x="43" y="524"/>
                    </a:lnTo>
                    <a:lnTo>
                      <a:pt x="57" y="496"/>
                    </a:lnTo>
                    <a:lnTo>
                      <a:pt x="57" y="482"/>
                    </a:lnTo>
                    <a:lnTo>
                      <a:pt x="57" y="468"/>
                    </a:lnTo>
                    <a:lnTo>
                      <a:pt x="57" y="454"/>
                    </a:lnTo>
                    <a:lnTo>
                      <a:pt x="57" y="425"/>
                    </a:lnTo>
                    <a:lnTo>
                      <a:pt x="57" y="411"/>
                    </a:lnTo>
                    <a:lnTo>
                      <a:pt x="57" y="397"/>
                    </a:lnTo>
                    <a:lnTo>
                      <a:pt x="57" y="368"/>
                    </a:lnTo>
                    <a:lnTo>
                      <a:pt x="57" y="354"/>
                    </a:lnTo>
                    <a:lnTo>
                      <a:pt x="57" y="326"/>
                    </a:lnTo>
                    <a:lnTo>
                      <a:pt x="57" y="312"/>
                    </a:lnTo>
                    <a:lnTo>
                      <a:pt x="43" y="298"/>
                    </a:lnTo>
                    <a:lnTo>
                      <a:pt x="57" y="298"/>
                    </a:lnTo>
                    <a:lnTo>
                      <a:pt x="57" y="283"/>
                    </a:lnTo>
                    <a:lnTo>
                      <a:pt x="43" y="269"/>
                    </a:lnTo>
                    <a:lnTo>
                      <a:pt x="43" y="255"/>
                    </a:lnTo>
                    <a:lnTo>
                      <a:pt x="43" y="241"/>
                    </a:lnTo>
                    <a:lnTo>
                      <a:pt x="43" y="227"/>
                    </a:lnTo>
                    <a:lnTo>
                      <a:pt x="43" y="212"/>
                    </a:lnTo>
                    <a:lnTo>
                      <a:pt x="29" y="170"/>
                    </a:lnTo>
                    <a:lnTo>
                      <a:pt x="29" y="156"/>
                    </a:lnTo>
                    <a:lnTo>
                      <a:pt x="14" y="113"/>
                    </a:lnTo>
                    <a:lnTo>
                      <a:pt x="0" y="99"/>
                    </a:lnTo>
                    <a:lnTo>
                      <a:pt x="0" y="85"/>
                    </a:lnTo>
                    <a:lnTo>
                      <a:pt x="14" y="71"/>
                    </a:lnTo>
                    <a:lnTo>
                      <a:pt x="29" y="56"/>
                    </a:lnTo>
                    <a:lnTo>
                      <a:pt x="29" y="42"/>
                    </a:lnTo>
                    <a:lnTo>
                      <a:pt x="43" y="42"/>
                    </a:lnTo>
                    <a:lnTo>
                      <a:pt x="57" y="28"/>
                    </a:lnTo>
                    <a:lnTo>
                      <a:pt x="71" y="28"/>
                    </a:lnTo>
                    <a:lnTo>
                      <a:pt x="85" y="28"/>
                    </a:lnTo>
                    <a:lnTo>
                      <a:pt x="114" y="28"/>
                    </a:lnTo>
                    <a:lnTo>
                      <a:pt x="142" y="14"/>
                    </a:lnTo>
                    <a:lnTo>
                      <a:pt x="185" y="14"/>
                    </a:lnTo>
                    <a:lnTo>
                      <a:pt x="199" y="0"/>
                    </a:lnTo>
                    <a:lnTo>
                      <a:pt x="213" y="0"/>
                    </a:lnTo>
                    <a:lnTo>
                      <a:pt x="227" y="0"/>
                    </a:lnTo>
                    <a:lnTo>
                      <a:pt x="241" y="0"/>
                    </a:lnTo>
                    <a:lnTo>
                      <a:pt x="284" y="14"/>
                    </a:lnTo>
                    <a:lnTo>
                      <a:pt x="298" y="14"/>
                    </a:lnTo>
                    <a:lnTo>
                      <a:pt x="341" y="14"/>
                    </a:lnTo>
                    <a:lnTo>
                      <a:pt x="355" y="14"/>
                    </a:lnTo>
                    <a:lnTo>
                      <a:pt x="369" y="14"/>
                    </a:lnTo>
                    <a:lnTo>
                      <a:pt x="412" y="14"/>
                    </a:lnTo>
                    <a:lnTo>
                      <a:pt x="426" y="28"/>
                    </a:lnTo>
                    <a:lnTo>
                      <a:pt x="454" y="28"/>
                    </a:lnTo>
                    <a:lnTo>
                      <a:pt x="468" y="28"/>
                    </a:lnTo>
                    <a:lnTo>
                      <a:pt x="482" y="28"/>
                    </a:lnTo>
                    <a:lnTo>
                      <a:pt x="497" y="28"/>
                    </a:lnTo>
                    <a:lnTo>
                      <a:pt x="511" y="42"/>
                    </a:lnTo>
                    <a:lnTo>
                      <a:pt x="525" y="42"/>
                    </a:lnTo>
                    <a:lnTo>
                      <a:pt x="539" y="42"/>
                    </a:lnTo>
                    <a:lnTo>
                      <a:pt x="582" y="42"/>
                    </a:lnTo>
                    <a:lnTo>
                      <a:pt x="596" y="42"/>
                    </a:lnTo>
                    <a:close/>
                  </a:path>
                </a:pathLst>
              </a:custGeom>
              <a:noFill/>
              <a:ln w="0" cap="flat">
                <a:solidFill>
                  <a:srgbClr val="000000"/>
                </a:solidFill>
                <a:prstDash val="solid"/>
                <a:round/>
                <a:headEnd/>
                <a:tailEnd/>
              </a:ln>
              <a:extLst>
                <a:ext uri="{909E8E84-426E-40DD-AFC4-6F175D3DCCD1}">
                  <a14:hiddenFill xmlns="" xmlns:a14="http://schemas.microsoft.com/office/drawing/2010/main">
                    <a:solidFill>
                      <a:srgbClr val="FFFFFF"/>
                    </a:solidFill>
                  </a14:hiddenFill>
                </a:ext>
              </a:extLst>
            </p:spPr>
            <p:txBody>
              <a:bodyPr/>
              <a:lstStyle/>
              <a:p>
                <a:endParaRPr lang="ja-JP" altLang="en-US"/>
              </a:p>
            </p:txBody>
          </p:sp>
        </p:grpSp>
        <p:sp>
          <p:nvSpPr>
            <p:cNvPr id="9340" name="AutoShape 170"/>
            <p:cNvSpPr>
              <a:spLocks/>
            </p:cNvSpPr>
            <p:nvPr/>
          </p:nvSpPr>
          <p:spPr bwMode="auto">
            <a:xfrm>
              <a:off x="7585349" y="602754"/>
              <a:ext cx="431800" cy="179388"/>
            </a:xfrm>
            <a:prstGeom prst="borderCallout2">
              <a:avLst>
                <a:gd name="adj1" fmla="val -3185"/>
                <a:gd name="adj2" fmla="val 24264"/>
                <a:gd name="adj3" fmla="val -72213"/>
                <a:gd name="adj4" fmla="val 23972"/>
                <a:gd name="adj5" fmla="val -73449"/>
                <a:gd name="adj6" fmla="val 107204"/>
              </a:avLst>
            </a:prstGeom>
            <a:solidFill>
              <a:srgbClr val="FFFF99">
                <a:alpha val="79999"/>
              </a:srgbClr>
            </a:solidFill>
            <a:ln w="9525" algn="ctr">
              <a:solidFill>
                <a:srgbClr val="FF9900"/>
              </a:solidFill>
              <a:miter lim="800000"/>
              <a:headEnd/>
              <a:tailEnd/>
            </a:ln>
          </p:spPr>
          <p:txBody>
            <a:bodyPr lIns="0" tIns="0" rIns="0" bIns="0" anchor="ct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algn="ctr" eaLnBrk="1" hangingPunct="1"/>
              <a:r>
                <a:rPr lang="ja-JP" altLang="en-US" sz="800"/>
                <a:t>淀川区</a:t>
              </a:r>
            </a:p>
          </p:txBody>
        </p:sp>
        <p:sp>
          <p:nvSpPr>
            <p:cNvPr id="9341" name="AutoShape 170"/>
            <p:cNvSpPr>
              <a:spLocks/>
            </p:cNvSpPr>
            <p:nvPr/>
          </p:nvSpPr>
          <p:spPr bwMode="auto">
            <a:xfrm>
              <a:off x="8377511" y="674192"/>
              <a:ext cx="431800" cy="179387"/>
            </a:xfrm>
            <a:prstGeom prst="borderCallout2">
              <a:avLst>
                <a:gd name="adj1" fmla="val 7435"/>
                <a:gd name="adj2" fmla="val 50736"/>
                <a:gd name="adj3" fmla="val -82833"/>
                <a:gd name="adj4" fmla="val 48236"/>
                <a:gd name="adj5" fmla="val -169023"/>
                <a:gd name="adj6" fmla="val 14560"/>
              </a:avLst>
            </a:prstGeom>
            <a:solidFill>
              <a:srgbClr val="FFFF99">
                <a:alpha val="79999"/>
              </a:srgbClr>
            </a:solidFill>
            <a:ln w="9525" algn="ctr">
              <a:solidFill>
                <a:srgbClr val="FF9900"/>
              </a:solidFill>
              <a:miter lim="800000"/>
              <a:headEnd/>
              <a:tailEnd/>
            </a:ln>
          </p:spPr>
          <p:txBody>
            <a:bodyPr lIns="0" tIns="0" rIns="0" bIns="0" anchor="ct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algn="ctr" eaLnBrk="1" hangingPunct="1"/>
              <a:r>
                <a:rPr lang="ja-JP" altLang="en-US" sz="800"/>
                <a:t>東淀川区</a:t>
              </a:r>
            </a:p>
          </p:txBody>
        </p:sp>
      </p:grpSp>
      <p:grpSp>
        <p:nvGrpSpPr>
          <p:cNvPr id="5" name="グループ化 86"/>
          <p:cNvGrpSpPr>
            <a:grpSpLocks/>
          </p:cNvGrpSpPr>
          <p:nvPr/>
        </p:nvGrpSpPr>
        <p:grpSpPr bwMode="auto">
          <a:xfrm>
            <a:off x="4067175" y="2565400"/>
            <a:ext cx="4860925" cy="3625850"/>
            <a:chOff x="4067175" y="2565400"/>
            <a:chExt cx="4860925" cy="3625850"/>
          </a:xfrm>
        </p:grpSpPr>
        <p:grpSp>
          <p:nvGrpSpPr>
            <p:cNvPr id="6" name="グループ化 88"/>
            <p:cNvGrpSpPr>
              <a:grpSpLocks/>
            </p:cNvGrpSpPr>
            <p:nvPr/>
          </p:nvGrpSpPr>
          <p:grpSpPr bwMode="auto">
            <a:xfrm>
              <a:off x="4067175" y="2565400"/>
              <a:ext cx="4860925" cy="3625850"/>
              <a:chOff x="2316198" y="1484784"/>
              <a:chExt cx="5951764" cy="4440688"/>
            </a:xfrm>
          </p:grpSpPr>
          <p:grpSp>
            <p:nvGrpSpPr>
              <p:cNvPr id="7" name="グループ化 58"/>
              <p:cNvGrpSpPr>
                <a:grpSpLocks/>
              </p:cNvGrpSpPr>
              <p:nvPr/>
            </p:nvGrpSpPr>
            <p:grpSpPr bwMode="auto">
              <a:xfrm>
                <a:off x="2316198" y="1484784"/>
                <a:ext cx="5951764" cy="4440688"/>
                <a:chOff x="2316198" y="1484784"/>
                <a:chExt cx="5951764" cy="4440688"/>
              </a:xfrm>
            </p:grpSpPr>
            <p:grpSp>
              <p:nvGrpSpPr>
                <p:cNvPr id="8" name="グループ化 53"/>
                <p:cNvGrpSpPr>
                  <a:grpSpLocks/>
                </p:cNvGrpSpPr>
                <p:nvPr/>
              </p:nvGrpSpPr>
              <p:grpSpPr bwMode="auto">
                <a:xfrm>
                  <a:off x="2316198" y="1484784"/>
                  <a:ext cx="5951764" cy="4440688"/>
                  <a:chOff x="2316198" y="1484784"/>
                  <a:chExt cx="5951764" cy="4440688"/>
                </a:xfrm>
              </p:grpSpPr>
              <p:grpSp>
                <p:nvGrpSpPr>
                  <p:cNvPr id="9" name="グループ化 63"/>
                  <p:cNvGrpSpPr>
                    <a:grpSpLocks/>
                  </p:cNvGrpSpPr>
                  <p:nvPr/>
                </p:nvGrpSpPr>
                <p:grpSpPr bwMode="auto">
                  <a:xfrm>
                    <a:off x="2316198" y="1484784"/>
                    <a:ext cx="5951764" cy="4440688"/>
                    <a:chOff x="2388206" y="1556792"/>
                    <a:chExt cx="5951764" cy="4440688"/>
                  </a:xfrm>
                </p:grpSpPr>
                <p:grpSp>
                  <p:nvGrpSpPr>
                    <p:cNvPr id="10" name="グループ化 44"/>
                    <p:cNvGrpSpPr>
                      <a:grpSpLocks/>
                    </p:cNvGrpSpPr>
                    <p:nvPr/>
                  </p:nvGrpSpPr>
                  <p:grpSpPr bwMode="auto">
                    <a:xfrm>
                      <a:off x="2388206" y="1556792"/>
                      <a:ext cx="5951764" cy="4440688"/>
                      <a:chOff x="1740134" y="1484784"/>
                      <a:chExt cx="5951764" cy="4440688"/>
                    </a:xfrm>
                  </p:grpSpPr>
                  <p:grpSp>
                    <p:nvGrpSpPr>
                      <p:cNvPr id="11" name="グループ化 26"/>
                      <p:cNvGrpSpPr>
                        <a:grpSpLocks/>
                      </p:cNvGrpSpPr>
                      <p:nvPr/>
                    </p:nvGrpSpPr>
                    <p:grpSpPr bwMode="auto">
                      <a:xfrm>
                        <a:off x="1740134" y="1484784"/>
                        <a:ext cx="5951764" cy="4440688"/>
                        <a:chOff x="1380094" y="1196752"/>
                        <a:chExt cx="5951764" cy="4440688"/>
                      </a:xfrm>
                    </p:grpSpPr>
                    <p:grpSp>
                      <p:nvGrpSpPr>
                        <p:cNvPr id="12" name="グループ化 1"/>
                        <p:cNvGrpSpPr>
                          <a:grpSpLocks/>
                        </p:cNvGrpSpPr>
                        <p:nvPr/>
                      </p:nvGrpSpPr>
                      <p:grpSpPr bwMode="auto">
                        <a:xfrm>
                          <a:off x="1380094" y="1196752"/>
                          <a:ext cx="5951764" cy="4440688"/>
                          <a:chOff x="0" y="0"/>
                          <a:chExt cx="6000750" cy="4303609"/>
                        </a:xfrm>
                      </p:grpSpPr>
                      <p:pic>
                        <p:nvPicPr>
                          <p:cNvPr id="9337" name="図 117"/>
                          <p:cNvPicPr>
                            <a:picLocks noChangeAspect="1"/>
                          </p:cNvPicPr>
                          <p:nvPr/>
                        </p:nvPicPr>
                        <p:blipFill>
                          <a:blip r:embed="rId3" cstate="print">
                            <a:extLst>
                              <a:ext uri="{28A0092B-C50C-407E-A947-70E740481C1C}">
                                <a14:useLocalDpi xmlns="" xmlns:a14="http://schemas.microsoft.com/office/drawing/2010/main" val="0"/>
                              </a:ext>
                            </a:extLst>
                          </a:blip>
                          <a:srcRect l="10071" r="19836" b="1913"/>
                          <a:stretch>
                            <a:fillRect/>
                          </a:stretch>
                        </p:blipFill>
                        <p:spPr bwMode="auto">
                          <a:xfrm>
                            <a:off x="28620" y="0"/>
                            <a:ext cx="5857647" cy="42566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nvGrpSpPr>
                          <p:cNvPr id="13" name="グループ化 4"/>
                          <p:cNvGrpSpPr/>
                          <p:nvPr/>
                        </p:nvGrpSpPr>
                        <p:grpSpPr>
                          <a:xfrm>
                            <a:off x="0" y="1671637"/>
                            <a:ext cx="6000750" cy="2631972"/>
                            <a:chOff x="0" y="1671637"/>
                            <a:chExt cx="6000750" cy="2631972"/>
                          </a:xfrm>
                          <a:solidFill>
                            <a:sysClr val="window" lastClr="FFFFFF"/>
                          </a:solidFill>
                        </p:grpSpPr>
                        <p:sp>
                          <p:nvSpPr>
                            <p:cNvPr id="122" name="正方形/長方形 5"/>
                            <p:cNvSpPr/>
                            <p:nvPr/>
                          </p:nvSpPr>
                          <p:spPr>
                            <a:xfrm>
                              <a:off x="0" y="2924469"/>
                              <a:ext cx="314825" cy="78055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defRPr/>
                              </a:pPr>
                              <a:endParaRPr lang="ja-JP" altLang="en-US"/>
                            </a:p>
                          </p:txBody>
                        </p:sp>
                        <p:sp>
                          <p:nvSpPr>
                            <p:cNvPr id="123" name="正方形/長方形 122"/>
                            <p:cNvSpPr/>
                            <p:nvPr/>
                          </p:nvSpPr>
                          <p:spPr>
                            <a:xfrm>
                              <a:off x="5619143" y="1671637"/>
                              <a:ext cx="372066" cy="971833"/>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defRPr/>
                              </a:pPr>
                              <a:endParaRPr lang="ja-JP" altLang="en-US"/>
                            </a:p>
                          </p:txBody>
                        </p:sp>
                        <p:sp>
                          <p:nvSpPr>
                            <p:cNvPr id="124" name="正方形/長方形 123"/>
                            <p:cNvSpPr/>
                            <p:nvPr/>
                          </p:nvSpPr>
                          <p:spPr>
                            <a:xfrm>
                              <a:off x="5361620" y="2341657"/>
                              <a:ext cx="305285" cy="343443"/>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defRPr/>
                              </a:pPr>
                              <a:endParaRPr lang="ja-JP" altLang="en-US"/>
                            </a:p>
                          </p:txBody>
                        </p:sp>
                        <p:sp>
                          <p:nvSpPr>
                            <p:cNvPr id="125" name="正方形/長方形 8"/>
                            <p:cNvSpPr/>
                            <p:nvPr/>
                          </p:nvSpPr>
                          <p:spPr>
                            <a:xfrm>
                              <a:off x="4124326" y="2566986"/>
                              <a:ext cx="112394" cy="25717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defRPr/>
                              </a:pPr>
                              <a:endParaRPr lang="ja-JP" altLang="en-US"/>
                            </a:p>
                          </p:txBody>
                        </p:sp>
                        <p:sp>
                          <p:nvSpPr>
                            <p:cNvPr id="126" name="正方形/長方形 125"/>
                            <p:cNvSpPr/>
                            <p:nvPr/>
                          </p:nvSpPr>
                          <p:spPr>
                            <a:xfrm>
                              <a:off x="3505201" y="3357561"/>
                              <a:ext cx="485774" cy="9144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defRPr/>
                              </a:pPr>
                              <a:endParaRPr lang="ja-JP" altLang="en-US"/>
                            </a:p>
                          </p:txBody>
                        </p:sp>
                        <p:sp>
                          <p:nvSpPr>
                            <p:cNvPr id="127" name="正方形/長方形 10"/>
                            <p:cNvSpPr/>
                            <p:nvPr/>
                          </p:nvSpPr>
                          <p:spPr>
                            <a:xfrm>
                              <a:off x="3790950" y="2657473"/>
                              <a:ext cx="2209800" cy="1646136"/>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defRPr/>
                              </a:pPr>
                              <a:endParaRPr lang="ja-JP" altLang="en-US"/>
                            </a:p>
                          </p:txBody>
                        </p:sp>
                      </p:grpSp>
                    </p:grpSp>
                    <p:sp>
                      <p:nvSpPr>
                        <p:cNvPr id="116" name="円/楕円 115"/>
                        <p:cNvSpPr/>
                        <p:nvPr/>
                      </p:nvSpPr>
                      <p:spPr>
                        <a:xfrm>
                          <a:off x="5364783" y="3129346"/>
                          <a:ext cx="143838" cy="143875"/>
                        </a:xfrm>
                        <a:prstGeom prst="ellipse">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sp>
                      <p:nvSpPr>
                        <p:cNvPr id="117" name="正方形/長方形 116"/>
                        <p:cNvSpPr/>
                        <p:nvPr/>
                      </p:nvSpPr>
                      <p:spPr>
                        <a:xfrm>
                          <a:off x="4202420" y="2518848"/>
                          <a:ext cx="1498632" cy="441347"/>
                        </a:xfrm>
                        <a:prstGeom prst="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900" dirty="0">
                              <a:solidFill>
                                <a:schemeClr val="tx1"/>
                              </a:solidFill>
                            </a:rPr>
                            <a:t>東淀川区役所</a:t>
                          </a:r>
                          <a:endParaRPr lang="en-US" altLang="ja-JP" sz="900" dirty="0">
                            <a:solidFill>
                              <a:schemeClr val="tx1"/>
                            </a:solidFill>
                          </a:endParaRPr>
                        </a:p>
                        <a:p>
                          <a:pPr algn="ctr">
                            <a:defRPr/>
                          </a:pPr>
                          <a:r>
                            <a:rPr lang="ja-JP" altLang="en-US" sz="900" dirty="0">
                              <a:solidFill>
                                <a:schemeClr val="tx1"/>
                              </a:solidFill>
                            </a:rPr>
                            <a:t>（地域自治区事務所）</a:t>
                          </a:r>
                        </a:p>
                      </p:txBody>
                    </p:sp>
                  </p:grpSp>
                  <p:grpSp>
                    <p:nvGrpSpPr>
                      <p:cNvPr id="14" name="グループ化 43"/>
                      <p:cNvGrpSpPr>
                        <a:grpSpLocks/>
                      </p:cNvGrpSpPr>
                      <p:nvPr/>
                    </p:nvGrpSpPr>
                    <p:grpSpPr bwMode="auto">
                      <a:xfrm>
                        <a:off x="4427984" y="2132856"/>
                        <a:ext cx="2696716" cy="3067794"/>
                        <a:chOff x="4427984" y="2132856"/>
                        <a:chExt cx="2696716" cy="3067794"/>
                      </a:xfrm>
                    </p:grpSpPr>
                    <p:sp>
                      <p:nvSpPr>
                        <p:cNvPr id="109" name="フリーフォーム 108"/>
                        <p:cNvSpPr/>
                        <p:nvPr/>
                      </p:nvSpPr>
                      <p:spPr>
                        <a:xfrm>
                          <a:off x="4428342" y="3067411"/>
                          <a:ext cx="122456" cy="2132853"/>
                        </a:xfrm>
                        <a:custGeom>
                          <a:avLst/>
                          <a:gdLst>
                            <a:gd name="connsiteX0" fmla="*/ 17462 w 122237"/>
                            <a:gd name="connsiteY0" fmla="*/ 0 h 2133600"/>
                            <a:gd name="connsiteX1" fmla="*/ 17462 w 122237"/>
                            <a:gd name="connsiteY1" fmla="*/ 1485900 h 2133600"/>
                            <a:gd name="connsiteX2" fmla="*/ 122237 w 122237"/>
                            <a:gd name="connsiteY2" fmla="*/ 2133600 h 2133600"/>
                          </a:gdLst>
                          <a:ahLst/>
                          <a:cxnLst>
                            <a:cxn ang="0">
                              <a:pos x="connsiteX0" y="connsiteY0"/>
                            </a:cxn>
                            <a:cxn ang="0">
                              <a:pos x="connsiteX1" y="connsiteY1"/>
                            </a:cxn>
                            <a:cxn ang="0">
                              <a:pos x="connsiteX2" y="connsiteY2"/>
                            </a:cxn>
                          </a:cxnLst>
                          <a:rect l="l" t="t" r="r" b="b"/>
                          <a:pathLst>
                            <a:path w="122237" h="2133600">
                              <a:moveTo>
                                <a:pt x="17462" y="0"/>
                              </a:moveTo>
                              <a:cubicBezTo>
                                <a:pt x="8731" y="565150"/>
                                <a:pt x="0" y="1130300"/>
                                <a:pt x="17462" y="1485900"/>
                              </a:cubicBezTo>
                              <a:cubicBezTo>
                                <a:pt x="34924" y="1841500"/>
                                <a:pt x="78580" y="1987550"/>
                                <a:pt x="122237" y="2133600"/>
                              </a:cubicBezTo>
                            </a:path>
                          </a:pathLst>
                        </a:custGeom>
                        <a:ln w="63500" cmpd="tri">
                          <a:solidFill>
                            <a:srgbClr val="FF0000"/>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ja-JP" altLang="en-US"/>
                        </a:p>
                      </p:txBody>
                    </p:sp>
                    <p:sp>
                      <p:nvSpPr>
                        <p:cNvPr id="111" name="フリーフォーム 110"/>
                        <p:cNvSpPr/>
                        <p:nvPr/>
                      </p:nvSpPr>
                      <p:spPr>
                        <a:xfrm>
                          <a:off x="6632555" y="2132223"/>
                          <a:ext cx="491768" cy="1639010"/>
                        </a:xfrm>
                        <a:custGeom>
                          <a:avLst/>
                          <a:gdLst>
                            <a:gd name="connsiteX0" fmla="*/ 101600 w 492125"/>
                            <a:gd name="connsiteY0" fmla="*/ 0 h 1638300"/>
                            <a:gd name="connsiteX1" fmla="*/ 120650 w 492125"/>
                            <a:gd name="connsiteY1" fmla="*/ 476250 h 1638300"/>
                            <a:gd name="connsiteX2" fmla="*/ 53975 w 492125"/>
                            <a:gd name="connsiteY2" fmla="*/ 581025 h 1638300"/>
                            <a:gd name="connsiteX3" fmla="*/ 73025 w 492125"/>
                            <a:gd name="connsiteY3" fmla="*/ 1028700 h 1638300"/>
                            <a:gd name="connsiteX4" fmla="*/ 492125 w 492125"/>
                            <a:gd name="connsiteY4" fmla="*/ 1638300 h 16383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2125" h="1638300">
                              <a:moveTo>
                                <a:pt x="101600" y="0"/>
                              </a:moveTo>
                              <a:cubicBezTo>
                                <a:pt x="115094" y="189706"/>
                                <a:pt x="128588" y="379413"/>
                                <a:pt x="120650" y="476250"/>
                              </a:cubicBezTo>
                              <a:cubicBezTo>
                                <a:pt x="112713" y="573088"/>
                                <a:pt x="61912" y="488950"/>
                                <a:pt x="53975" y="581025"/>
                              </a:cubicBezTo>
                              <a:cubicBezTo>
                                <a:pt x="46038" y="673100"/>
                                <a:pt x="0" y="852488"/>
                                <a:pt x="73025" y="1028700"/>
                              </a:cubicBezTo>
                              <a:cubicBezTo>
                                <a:pt x="146050" y="1204912"/>
                                <a:pt x="319087" y="1421606"/>
                                <a:pt x="492125" y="1638300"/>
                              </a:cubicBezTo>
                            </a:path>
                          </a:pathLst>
                        </a:custGeom>
                        <a:ln w="63500" cmpd="tri">
                          <a:solidFill>
                            <a:srgbClr val="FFC000"/>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ja-JP" altLang="en-US"/>
                        </a:p>
                      </p:txBody>
                    </p:sp>
                  </p:grpSp>
                </p:grpSp>
                <p:grpSp>
                  <p:nvGrpSpPr>
                    <p:cNvPr id="15" name="グループ化 61"/>
                    <p:cNvGrpSpPr>
                      <a:grpSpLocks/>
                    </p:cNvGrpSpPr>
                    <p:nvPr/>
                  </p:nvGrpSpPr>
                  <p:grpSpPr bwMode="auto">
                    <a:xfrm>
                      <a:off x="5916114" y="3860740"/>
                      <a:ext cx="1226506" cy="744206"/>
                      <a:chOff x="5484066" y="3932748"/>
                      <a:chExt cx="1226506" cy="744206"/>
                    </a:xfrm>
                  </p:grpSpPr>
                  <p:sp>
                    <p:nvSpPr>
                      <p:cNvPr id="100" name="正方形/長方形 99"/>
                      <p:cNvSpPr/>
                      <p:nvPr/>
                    </p:nvSpPr>
                    <p:spPr>
                      <a:xfrm>
                        <a:off x="5507391" y="3932748"/>
                        <a:ext cx="143838" cy="143875"/>
                      </a:xfrm>
                      <a:prstGeom prst="rect">
                        <a:avLst/>
                      </a:prstGeom>
                      <a:solidFill>
                        <a:schemeClr val="bg1"/>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dirty="0">
                          <a:solidFill>
                            <a:schemeClr val="tx1"/>
                          </a:solidFill>
                        </a:endParaRPr>
                      </a:p>
                    </p:txBody>
                  </p:sp>
                  <p:sp>
                    <p:nvSpPr>
                      <p:cNvPr id="103" name="正方形/長方形 102"/>
                      <p:cNvSpPr/>
                      <p:nvPr/>
                    </p:nvSpPr>
                    <p:spPr>
                      <a:xfrm>
                        <a:off x="5484066" y="4236052"/>
                        <a:ext cx="1226506" cy="441346"/>
                      </a:xfrm>
                      <a:prstGeom prst="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900" dirty="0">
                            <a:solidFill>
                              <a:schemeClr val="tx1"/>
                            </a:solidFill>
                          </a:rPr>
                          <a:t>東淀川区役所</a:t>
                        </a:r>
                        <a:endParaRPr lang="en-US" altLang="ja-JP" sz="900" dirty="0">
                          <a:solidFill>
                            <a:schemeClr val="tx1"/>
                          </a:solidFill>
                        </a:endParaRPr>
                      </a:p>
                      <a:p>
                        <a:pPr algn="ctr">
                          <a:defRPr/>
                        </a:pPr>
                        <a:r>
                          <a:rPr lang="ja-JP" altLang="en-US" sz="900" dirty="0">
                            <a:solidFill>
                              <a:schemeClr val="tx1"/>
                            </a:solidFill>
                          </a:rPr>
                          <a:t>出張所</a:t>
                        </a:r>
                      </a:p>
                    </p:txBody>
                  </p:sp>
                </p:grpSp>
              </p:grpSp>
              <p:sp>
                <p:nvSpPr>
                  <p:cNvPr id="97" name="円/楕円 96"/>
                  <p:cNvSpPr/>
                  <p:nvPr/>
                </p:nvSpPr>
                <p:spPr>
                  <a:xfrm>
                    <a:off x="4283273" y="4797802"/>
                    <a:ext cx="215757" cy="215813"/>
                  </a:xfrm>
                  <a:prstGeom prst="ellipse">
                    <a:avLst/>
                  </a:prstGeom>
                  <a:blipFill dpi="0" rotWithShape="1">
                    <a:blip r:embed="rId4" cstate="print"/>
                    <a:srcRect/>
                    <a:tile tx="0" ty="0" sx="100000" sy="100000" flip="none" algn="tl"/>
                  </a:blip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grpSp>
            <p:sp>
              <p:nvSpPr>
                <p:cNvPr id="94" name="フローチャート : 判断 93"/>
                <p:cNvSpPr/>
                <p:nvPr/>
              </p:nvSpPr>
              <p:spPr>
                <a:xfrm>
                  <a:off x="4081123" y="4581990"/>
                  <a:ext cx="130232" cy="143875"/>
                </a:xfrm>
                <a:prstGeom prst="flowChartDecision">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sp>
              <p:nvSpPr>
                <p:cNvPr id="95" name="正方形/長方形 94"/>
                <p:cNvSpPr/>
                <p:nvPr/>
              </p:nvSpPr>
              <p:spPr>
                <a:xfrm>
                  <a:off x="3198661" y="4725865"/>
                  <a:ext cx="940775" cy="28775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900" dirty="0">
                      <a:solidFill>
                        <a:schemeClr val="tx1"/>
                      </a:solidFill>
                    </a:rPr>
                    <a:t>十三工営所</a:t>
                  </a:r>
                  <a:endParaRPr lang="en-US" altLang="ja-JP" sz="900" dirty="0">
                    <a:solidFill>
                      <a:schemeClr val="tx1"/>
                    </a:solidFill>
                  </a:endParaRPr>
                </a:p>
              </p:txBody>
            </p:sp>
          </p:grpSp>
          <p:sp>
            <p:nvSpPr>
              <p:cNvPr id="91" name="二等辺三角形 90"/>
              <p:cNvSpPr/>
              <p:nvPr/>
            </p:nvSpPr>
            <p:spPr>
              <a:xfrm>
                <a:off x="3810943" y="5058332"/>
                <a:ext cx="143838" cy="143875"/>
              </a:xfrm>
              <a:prstGeom prst="triangle">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sp>
            <p:nvSpPr>
              <p:cNvPr id="92" name="正方形/長方形 91"/>
              <p:cNvSpPr/>
              <p:nvPr/>
            </p:nvSpPr>
            <p:spPr>
              <a:xfrm>
                <a:off x="3068430" y="5188598"/>
                <a:ext cx="1150700" cy="28775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900" dirty="0">
                    <a:solidFill>
                      <a:schemeClr val="tx1"/>
                    </a:solidFill>
                  </a:rPr>
                  <a:t>十三</a:t>
                </a:r>
                <a:endParaRPr lang="en-US" altLang="ja-JP" sz="900" dirty="0">
                  <a:solidFill>
                    <a:schemeClr val="tx1"/>
                  </a:solidFill>
                </a:endParaRPr>
              </a:p>
              <a:p>
                <a:pPr algn="ctr">
                  <a:defRPr/>
                </a:pPr>
                <a:r>
                  <a:rPr lang="ja-JP" altLang="en-US" sz="900" dirty="0">
                    <a:solidFill>
                      <a:schemeClr val="tx1"/>
                    </a:solidFill>
                  </a:rPr>
                  <a:t>公園事務所</a:t>
                </a:r>
                <a:endParaRPr lang="en-US" altLang="ja-JP" sz="900" dirty="0">
                  <a:solidFill>
                    <a:schemeClr val="tx1"/>
                  </a:solidFill>
                </a:endParaRPr>
              </a:p>
            </p:txBody>
          </p:sp>
        </p:grpSp>
        <p:sp>
          <p:nvSpPr>
            <p:cNvPr id="86" name="正方形/長方形 85"/>
            <p:cNvSpPr/>
            <p:nvPr/>
          </p:nvSpPr>
          <p:spPr bwMode="auto">
            <a:xfrm>
              <a:off x="5661025" y="5578475"/>
              <a:ext cx="998538" cy="442913"/>
            </a:xfrm>
            <a:prstGeom prst="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1050" dirty="0">
                  <a:solidFill>
                    <a:schemeClr val="tx1"/>
                  </a:solidFill>
                </a:rPr>
                <a:t>淀川区役所</a:t>
              </a:r>
              <a:endParaRPr lang="en-US" altLang="ja-JP" sz="1050" dirty="0">
                <a:solidFill>
                  <a:schemeClr val="tx1"/>
                </a:solidFill>
              </a:endParaRPr>
            </a:p>
            <a:p>
              <a:pPr algn="ctr">
                <a:defRPr/>
              </a:pPr>
              <a:r>
                <a:rPr lang="ja-JP" altLang="en-US" sz="1050" dirty="0">
                  <a:solidFill>
                    <a:schemeClr val="tx1"/>
                  </a:solidFill>
                </a:rPr>
                <a:t>（総合区役所）</a:t>
              </a:r>
            </a:p>
          </p:txBody>
        </p:sp>
      </p:grpSp>
      <p:grpSp>
        <p:nvGrpSpPr>
          <p:cNvPr id="16" name="グループ化 131"/>
          <p:cNvGrpSpPr>
            <a:grpSpLocks/>
          </p:cNvGrpSpPr>
          <p:nvPr/>
        </p:nvGrpSpPr>
        <p:grpSpPr bwMode="auto">
          <a:xfrm>
            <a:off x="4090988" y="908050"/>
            <a:ext cx="2281212" cy="2016125"/>
            <a:chOff x="683568" y="3212976"/>
            <a:chExt cx="2281509" cy="2016224"/>
          </a:xfrm>
        </p:grpSpPr>
        <p:grpSp>
          <p:nvGrpSpPr>
            <p:cNvPr id="17" name="グループ化 64"/>
            <p:cNvGrpSpPr>
              <a:grpSpLocks/>
            </p:cNvGrpSpPr>
            <p:nvPr/>
          </p:nvGrpSpPr>
          <p:grpSpPr bwMode="auto">
            <a:xfrm>
              <a:off x="683568" y="3212976"/>
              <a:ext cx="2281509" cy="2016224"/>
              <a:chOff x="5508104" y="3645024"/>
              <a:chExt cx="2281509" cy="2016224"/>
            </a:xfrm>
          </p:grpSpPr>
          <p:sp>
            <p:nvSpPr>
              <p:cNvPr id="90" name="Rectangle 63"/>
              <p:cNvSpPr>
                <a:spLocks noChangeArrowheads="1"/>
              </p:cNvSpPr>
              <p:nvPr/>
            </p:nvSpPr>
            <p:spPr bwMode="auto">
              <a:xfrm>
                <a:off x="5508104" y="3645024"/>
                <a:ext cx="2209492" cy="2016224"/>
              </a:xfrm>
              <a:prstGeom prst="rect">
                <a:avLst/>
              </a:prstGeom>
              <a:solidFill>
                <a:srgbClr val="FFFFFF"/>
              </a:solidFill>
              <a:ln w="9525">
                <a:solidFill>
                  <a:srgbClr val="000000"/>
                </a:solidFill>
                <a:miter lim="800000"/>
                <a:headEnd/>
                <a:tailEnd/>
              </a:ln>
            </p:spPr>
            <p:txBody>
              <a:bodyPr lIns="74295" tIns="8890" rIns="74295" bIns="8890"/>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endParaRPr lang="ja-JP" altLang="en-US"/>
              </a:p>
            </p:txBody>
          </p:sp>
          <p:sp>
            <p:nvSpPr>
              <p:cNvPr id="93" name="Line 65"/>
              <p:cNvSpPr>
                <a:spLocks noChangeShapeType="1"/>
              </p:cNvSpPr>
              <p:nvPr/>
            </p:nvSpPr>
            <p:spPr bwMode="auto">
              <a:xfrm>
                <a:off x="5566842" y="3873624"/>
                <a:ext cx="457200" cy="0"/>
              </a:xfrm>
              <a:prstGeom prst="line">
                <a:avLst/>
              </a:prstGeom>
              <a:noFill/>
              <a:ln w="63500" cmpd="tri">
                <a:solidFill>
                  <a:srgbClr val="FF0000"/>
                </a:solidFill>
                <a:round/>
                <a:headEnd/>
                <a:tailEnd/>
              </a:ln>
              <a:extLst>
                <a:ext uri="{909E8E84-426E-40DD-AFC4-6F175D3DCCD1}">
                  <a14:hiddenFill xmlns="" xmlns:a14="http://schemas.microsoft.com/office/drawing/2010/main">
                    <a:noFill/>
                  </a14:hiddenFill>
                </a:ext>
              </a:extLst>
            </p:spPr>
            <p:txBody>
              <a:bodyPr lIns="74295" tIns="8890" rIns="74295" bIns="8890"/>
              <a:lstStyle/>
              <a:p>
                <a:endParaRPr lang="ja-JP" altLang="en-US"/>
              </a:p>
            </p:txBody>
          </p:sp>
          <p:sp>
            <p:nvSpPr>
              <p:cNvPr id="96" name="Line 66"/>
              <p:cNvSpPr>
                <a:spLocks noChangeShapeType="1"/>
              </p:cNvSpPr>
              <p:nvPr/>
            </p:nvSpPr>
            <p:spPr bwMode="auto">
              <a:xfrm>
                <a:off x="5566842" y="4102224"/>
                <a:ext cx="457200" cy="0"/>
              </a:xfrm>
              <a:prstGeom prst="line">
                <a:avLst/>
              </a:prstGeom>
              <a:noFill/>
              <a:ln w="22225">
                <a:solidFill>
                  <a:schemeClr val="tx1"/>
                </a:solidFill>
                <a:round/>
                <a:headEnd/>
                <a:tailEnd/>
              </a:ln>
              <a:extLst>
                <a:ext uri="{909E8E84-426E-40DD-AFC4-6F175D3DCCD1}">
                  <a14:hiddenFill xmlns="" xmlns:a14="http://schemas.microsoft.com/office/drawing/2010/main">
                    <a:noFill/>
                  </a14:hiddenFill>
                </a:ext>
              </a:extLst>
            </p:spPr>
            <p:txBody>
              <a:bodyPr lIns="74295" tIns="8890" rIns="74295" bIns="8890"/>
              <a:lstStyle/>
              <a:p>
                <a:endParaRPr lang="ja-JP" altLang="en-US"/>
              </a:p>
            </p:txBody>
          </p:sp>
          <p:sp>
            <p:nvSpPr>
              <p:cNvPr id="98" name="Text Box 67"/>
              <p:cNvSpPr txBox="1">
                <a:spLocks noChangeArrowheads="1"/>
              </p:cNvSpPr>
              <p:nvPr/>
            </p:nvSpPr>
            <p:spPr bwMode="auto">
              <a:xfrm>
                <a:off x="6025627" y="3759324"/>
                <a:ext cx="1763986" cy="175790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74295" tIns="8890" rIns="74295" bIns="8890"/>
              <a:lstStyle>
                <a:lvl1pPr marL="85725" indent="-85725"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algn="just" eaLnBrk="1" hangingPunct="1">
                  <a:spcBef>
                    <a:spcPct val="50000"/>
                  </a:spcBef>
                  <a:buFont typeface="Wingdings" pitchFamily="2" charset="2"/>
                  <a:buNone/>
                </a:pPr>
                <a:r>
                  <a:rPr lang="ja-JP" altLang="en-US" sz="1000" dirty="0">
                    <a:solidFill>
                      <a:srgbClr val="000000"/>
                    </a:solidFill>
                    <a:latin typeface="ＭＳ ゴシック" pitchFamily="49" charset="-128"/>
                    <a:ea typeface="ＭＳ ゴシック" pitchFamily="49" charset="-128"/>
                  </a:rPr>
                  <a:t>地下鉄</a:t>
                </a:r>
              </a:p>
              <a:p>
                <a:pPr algn="just" eaLnBrk="1" hangingPunct="1">
                  <a:spcBef>
                    <a:spcPct val="50000"/>
                  </a:spcBef>
                  <a:buFont typeface="Wingdings" pitchFamily="2" charset="2"/>
                  <a:buNone/>
                </a:pPr>
                <a:r>
                  <a:rPr lang="ja-JP" altLang="en-US" sz="1000" dirty="0">
                    <a:solidFill>
                      <a:srgbClr val="000000"/>
                    </a:solidFill>
                    <a:latin typeface="ＭＳ ゴシック" pitchFamily="49" charset="-128"/>
                    <a:ea typeface="ＭＳ ゴシック" pitchFamily="49" charset="-128"/>
                  </a:rPr>
                  <a:t>私鉄</a:t>
                </a:r>
              </a:p>
              <a:p>
                <a:pPr algn="just" eaLnBrk="1" hangingPunct="1">
                  <a:spcBef>
                    <a:spcPct val="50000"/>
                  </a:spcBef>
                  <a:buFont typeface="Wingdings" pitchFamily="2" charset="2"/>
                  <a:buNone/>
                </a:pPr>
                <a:r>
                  <a:rPr lang="ja-JP" altLang="en-US" sz="1000" dirty="0">
                    <a:solidFill>
                      <a:srgbClr val="000000"/>
                    </a:solidFill>
                    <a:latin typeface="ＭＳ ゴシック" pitchFamily="49" charset="-128"/>
                    <a:ea typeface="ＭＳ ゴシック" pitchFamily="49" charset="-128"/>
                  </a:rPr>
                  <a:t>ＪＲ</a:t>
                </a:r>
                <a:endParaRPr lang="en-US" altLang="ja-JP" sz="1000" dirty="0">
                  <a:solidFill>
                    <a:srgbClr val="000000"/>
                  </a:solidFill>
                  <a:latin typeface="ＭＳ ゴシック" pitchFamily="49" charset="-128"/>
                  <a:ea typeface="ＭＳ ゴシック" pitchFamily="49" charset="-128"/>
                </a:endParaRPr>
              </a:p>
              <a:p>
                <a:pPr algn="just" eaLnBrk="1" hangingPunct="1">
                  <a:spcBef>
                    <a:spcPct val="50000"/>
                  </a:spcBef>
                  <a:buFont typeface="Wingdings" pitchFamily="2" charset="2"/>
                  <a:buNone/>
                </a:pPr>
                <a:r>
                  <a:rPr lang="ja-JP" altLang="en-US" sz="1000" dirty="0" smtClean="0">
                    <a:solidFill>
                      <a:srgbClr val="000000"/>
                    </a:solidFill>
                    <a:latin typeface="ＭＳ ゴシック" pitchFamily="49" charset="-128"/>
                    <a:ea typeface="ＭＳ ゴシック" pitchFamily="49" charset="-128"/>
                  </a:rPr>
                  <a:t>区役所</a:t>
                </a:r>
                <a:r>
                  <a:rPr lang="en-US" altLang="ja-JP" sz="1000" dirty="0" smtClean="0">
                    <a:solidFill>
                      <a:srgbClr val="000000"/>
                    </a:solidFill>
                    <a:latin typeface="ＭＳ ゴシック" pitchFamily="49" charset="-128"/>
                    <a:ea typeface="ＭＳ ゴシック" pitchFamily="49" charset="-128"/>
                  </a:rPr>
                  <a:t>(</a:t>
                </a:r>
                <a:r>
                  <a:rPr lang="ja-JP" altLang="en-US" sz="1000" dirty="0" smtClean="0">
                    <a:solidFill>
                      <a:srgbClr val="000000"/>
                    </a:solidFill>
                    <a:latin typeface="ＭＳ ゴシック" pitchFamily="49" charset="-128"/>
                    <a:ea typeface="ＭＳ ゴシック" pitchFamily="49" charset="-128"/>
                  </a:rPr>
                  <a:t>総合</a:t>
                </a:r>
                <a:r>
                  <a:rPr lang="ja-JP" altLang="en-US" sz="1000" dirty="0">
                    <a:solidFill>
                      <a:srgbClr val="000000"/>
                    </a:solidFill>
                    <a:latin typeface="ＭＳ ゴシック" pitchFamily="49" charset="-128"/>
                    <a:ea typeface="ＭＳ ゴシック" pitchFamily="49" charset="-128"/>
                  </a:rPr>
                  <a:t>区</a:t>
                </a:r>
                <a:r>
                  <a:rPr lang="ja-JP" altLang="en-US" sz="1000" dirty="0" smtClean="0">
                    <a:solidFill>
                      <a:srgbClr val="000000"/>
                    </a:solidFill>
                    <a:latin typeface="ＭＳ ゴシック" pitchFamily="49" charset="-128"/>
                    <a:ea typeface="ＭＳ ゴシック" pitchFamily="49" charset="-128"/>
                  </a:rPr>
                  <a:t>役所</a:t>
                </a:r>
                <a:r>
                  <a:rPr lang="en-US" altLang="ja-JP" sz="1000" dirty="0" smtClean="0">
                    <a:solidFill>
                      <a:srgbClr val="000000"/>
                    </a:solidFill>
                    <a:latin typeface="ＭＳ ゴシック" pitchFamily="49" charset="-128"/>
                    <a:ea typeface="ＭＳ ゴシック" pitchFamily="49" charset="-128"/>
                  </a:rPr>
                  <a:t>)</a:t>
                </a:r>
                <a:endParaRPr lang="en-US" altLang="ja-JP" sz="1000" dirty="0">
                  <a:solidFill>
                    <a:srgbClr val="000000"/>
                  </a:solidFill>
                  <a:latin typeface="ＭＳ ゴシック" pitchFamily="49" charset="-128"/>
                  <a:ea typeface="ＭＳ ゴシック" pitchFamily="49" charset="-128"/>
                </a:endParaRPr>
              </a:p>
              <a:p>
                <a:pPr algn="just" eaLnBrk="1" hangingPunct="1">
                  <a:spcBef>
                    <a:spcPct val="50000"/>
                  </a:spcBef>
                  <a:buFont typeface="Wingdings" pitchFamily="2" charset="2"/>
                  <a:buNone/>
                </a:pPr>
                <a:r>
                  <a:rPr lang="ja-JP" altLang="en-US" sz="1000" dirty="0" smtClean="0">
                    <a:solidFill>
                      <a:srgbClr val="000000"/>
                    </a:solidFill>
                    <a:latin typeface="ＭＳ ゴシック" pitchFamily="49" charset="-128"/>
                    <a:ea typeface="ＭＳ ゴシック" pitchFamily="49" charset="-128"/>
                  </a:rPr>
                  <a:t>区役所</a:t>
                </a:r>
                <a:r>
                  <a:rPr lang="en-US" altLang="ja-JP" sz="1000" dirty="0" smtClean="0">
                    <a:solidFill>
                      <a:srgbClr val="000000"/>
                    </a:solidFill>
                    <a:latin typeface="ＭＳ ゴシック" pitchFamily="49" charset="-128"/>
                    <a:ea typeface="ＭＳ ゴシック" pitchFamily="49" charset="-128"/>
                  </a:rPr>
                  <a:t>(</a:t>
                </a:r>
                <a:r>
                  <a:rPr lang="ja-JP" altLang="en-US" sz="1000" dirty="0" smtClean="0">
                    <a:solidFill>
                      <a:srgbClr val="000000"/>
                    </a:solidFill>
                    <a:latin typeface="ＭＳ ゴシック" pitchFamily="49" charset="-128"/>
                    <a:ea typeface="ＭＳ ゴシック" pitchFamily="49" charset="-128"/>
                  </a:rPr>
                  <a:t>地域</a:t>
                </a:r>
                <a:r>
                  <a:rPr lang="ja-JP" altLang="en-US" sz="1000" dirty="0">
                    <a:solidFill>
                      <a:srgbClr val="000000"/>
                    </a:solidFill>
                    <a:latin typeface="ＭＳ ゴシック" pitchFamily="49" charset="-128"/>
                    <a:ea typeface="ＭＳ ゴシック" pitchFamily="49" charset="-128"/>
                  </a:rPr>
                  <a:t>自治区</a:t>
                </a:r>
                <a:r>
                  <a:rPr lang="ja-JP" altLang="en-US" sz="1000" dirty="0" smtClean="0">
                    <a:solidFill>
                      <a:srgbClr val="000000"/>
                    </a:solidFill>
                    <a:latin typeface="ＭＳ ゴシック" pitchFamily="49" charset="-128"/>
                    <a:ea typeface="ＭＳ ゴシック" pitchFamily="49" charset="-128"/>
                  </a:rPr>
                  <a:t>事務所</a:t>
                </a:r>
                <a:r>
                  <a:rPr lang="en-US" altLang="ja-JP" sz="1000" dirty="0" smtClean="0">
                    <a:solidFill>
                      <a:srgbClr val="000000"/>
                    </a:solidFill>
                    <a:latin typeface="ＭＳ ゴシック" pitchFamily="49" charset="-128"/>
                    <a:ea typeface="ＭＳ ゴシック" pitchFamily="49" charset="-128"/>
                  </a:rPr>
                  <a:t>)</a:t>
                </a:r>
                <a:endParaRPr lang="en-US" altLang="ja-JP" sz="1000" dirty="0">
                  <a:solidFill>
                    <a:srgbClr val="000000"/>
                  </a:solidFill>
                  <a:latin typeface="ＭＳ ゴシック" pitchFamily="49" charset="-128"/>
                  <a:ea typeface="ＭＳ ゴシック" pitchFamily="49" charset="-128"/>
                </a:endParaRPr>
              </a:p>
              <a:p>
                <a:pPr algn="just" eaLnBrk="1" hangingPunct="1">
                  <a:spcBef>
                    <a:spcPct val="50000"/>
                  </a:spcBef>
                  <a:buFont typeface="Wingdings" pitchFamily="2" charset="2"/>
                  <a:buNone/>
                </a:pPr>
                <a:r>
                  <a:rPr lang="ja-JP" altLang="en-US" sz="1000" dirty="0" smtClean="0">
                    <a:solidFill>
                      <a:srgbClr val="000000"/>
                    </a:solidFill>
                    <a:latin typeface="ＭＳ ゴシック" pitchFamily="49" charset="-128"/>
                    <a:ea typeface="ＭＳ ゴシック" pitchFamily="49" charset="-128"/>
                  </a:rPr>
                  <a:t>出張所</a:t>
                </a:r>
                <a:endParaRPr lang="en-US" altLang="ja-JP" sz="1000" dirty="0">
                  <a:solidFill>
                    <a:srgbClr val="000000"/>
                  </a:solidFill>
                  <a:latin typeface="ＭＳ ゴシック" pitchFamily="49" charset="-128"/>
                  <a:ea typeface="ＭＳ ゴシック" pitchFamily="49" charset="-128"/>
                </a:endParaRPr>
              </a:p>
              <a:p>
                <a:pPr algn="just" eaLnBrk="1" hangingPunct="1">
                  <a:spcBef>
                    <a:spcPct val="50000"/>
                  </a:spcBef>
                  <a:buFont typeface="Wingdings" pitchFamily="2" charset="2"/>
                  <a:buNone/>
                </a:pPr>
                <a:r>
                  <a:rPr lang="ja-JP" altLang="en-US" sz="1000" dirty="0">
                    <a:solidFill>
                      <a:srgbClr val="000000"/>
                    </a:solidFill>
                    <a:latin typeface="ＭＳ ゴシック" pitchFamily="49" charset="-128"/>
                    <a:ea typeface="ＭＳ ゴシック" pitchFamily="49" charset="-128"/>
                  </a:rPr>
                  <a:t>工営所</a:t>
                </a:r>
                <a:endParaRPr lang="en-US" altLang="ja-JP" sz="1000" dirty="0">
                  <a:solidFill>
                    <a:srgbClr val="000000"/>
                  </a:solidFill>
                  <a:latin typeface="ＭＳ ゴシック" pitchFamily="49" charset="-128"/>
                  <a:ea typeface="ＭＳ ゴシック" pitchFamily="49" charset="-128"/>
                </a:endParaRPr>
              </a:p>
              <a:p>
                <a:pPr algn="just" eaLnBrk="1" hangingPunct="1">
                  <a:spcBef>
                    <a:spcPct val="50000"/>
                  </a:spcBef>
                  <a:buFont typeface="Wingdings" pitchFamily="2" charset="2"/>
                  <a:buNone/>
                </a:pPr>
                <a:r>
                  <a:rPr lang="ja-JP" altLang="en-US" sz="1000" dirty="0">
                    <a:solidFill>
                      <a:srgbClr val="000000"/>
                    </a:solidFill>
                    <a:latin typeface="ＭＳ ゴシック" pitchFamily="49" charset="-128"/>
                    <a:ea typeface="ＭＳ ゴシック" pitchFamily="49" charset="-128"/>
                  </a:rPr>
                  <a:t>公園事務所</a:t>
                </a:r>
                <a:endParaRPr lang="en-US" altLang="ja-JP" sz="1000" dirty="0">
                  <a:solidFill>
                    <a:srgbClr val="000000"/>
                  </a:solidFill>
                  <a:latin typeface="ＭＳ ゴシック" pitchFamily="49" charset="-128"/>
                  <a:ea typeface="ＭＳ ゴシック" pitchFamily="49" charset="-128"/>
                </a:endParaRPr>
              </a:p>
              <a:p>
                <a:pPr algn="just" eaLnBrk="1" hangingPunct="1">
                  <a:spcBef>
                    <a:spcPct val="50000"/>
                  </a:spcBef>
                  <a:buFont typeface="Wingdings" pitchFamily="2" charset="2"/>
                  <a:buNone/>
                </a:pPr>
                <a:endParaRPr lang="en-US" altLang="ja-JP" sz="1000" dirty="0">
                  <a:solidFill>
                    <a:srgbClr val="000000"/>
                  </a:solidFill>
                  <a:latin typeface="ＭＳ ゴシック" pitchFamily="49" charset="-128"/>
                  <a:ea typeface="ＭＳ ゴシック" pitchFamily="49" charset="-128"/>
                </a:endParaRPr>
              </a:p>
            </p:txBody>
          </p:sp>
          <p:sp>
            <p:nvSpPr>
              <p:cNvPr id="99" name="円/楕円 98"/>
              <p:cNvSpPr/>
              <p:nvPr/>
            </p:nvSpPr>
            <p:spPr>
              <a:xfrm>
                <a:off x="5681164" y="4724577"/>
                <a:ext cx="142894" cy="144470"/>
              </a:xfrm>
              <a:prstGeom prst="ellipse">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sp>
            <p:nvSpPr>
              <p:cNvPr id="101" name="円/楕円 100"/>
              <p:cNvSpPr/>
              <p:nvPr/>
            </p:nvSpPr>
            <p:spPr>
              <a:xfrm>
                <a:off x="5652585" y="4437226"/>
                <a:ext cx="215928" cy="215911"/>
              </a:xfrm>
              <a:prstGeom prst="ellipse">
                <a:avLst/>
              </a:prstGeom>
              <a:blipFill dpi="0" rotWithShape="1">
                <a:blip r:embed="rId4" cstate="print"/>
                <a:srcRect/>
                <a:tile tx="0" ty="0" sx="100000" sy="100000" flip="none" algn="tl"/>
              </a:blip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sp>
            <p:nvSpPr>
              <p:cNvPr id="102" name="Line 64"/>
              <p:cNvSpPr>
                <a:spLocks noChangeShapeType="1"/>
              </p:cNvSpPr>
              <p:nvPr/>
            </p:nvSpPr>
            <p:spPr bwMode="auto">
              <a:xfrm>
                <a:off x="5580112" y="4293096"/>
                <a:ext cx="457200" cy="0"/>
              </a:xfrm>
              <a:prstGeom prst="line">
                <a:avLst/>
              </a:prstGeom>
              <a:noFill/>
              <a:ln w="22225">
                <a:solidFill>
                  <a:srgbClr val="000000"/>
                </a:solidFill>
                <a:round/>
                <a:headEnd/>
                <a:tailEnd/>
              </a:ln>
              <a:extLst>
                <a:ext uri="{909E8E84-426E-40DD-AFC4-6F175D3DCCD1}">
                  <a14:hiddenFill xmlns="" xmlns:a14="http://schemas.microsoft.com/office/drawing/2010/main">
                    <a:noFill/>
                  </a14:hiddenFill>
                </a:ext>
              </a:extLst>
            </p:spPr>
            <p:txBody>
              <a:bodyPr lIns="74295" tIns="8890" rIns="74295" bIns="8890"/>
              <a:lstStyle/>
              <a:p>
                <a:endParaRPr lang="ja-JP" altLang="en-US"/>
              </a:p>
            </p:txBody>
          </p:sp>
          <p:sp>
            <p:nvSpPr>
              <p:cNvPr id="104" name="Line 68"/>
              <p:cNvSpPr>
                <a:spLocks noChangeShapeType="1"/>
              </p:cNvSpPr>
              <p:nvPr/>
            </p:nvSpPr>
            <p:spPr bwMode="auto">
              <a:xfrm>
                <a:off x="5580112" y="4293096"/>
                <a:ext cx="457200" cy="0"/>
              </a:xfrm>
              <a:prstGeom prst="line">
                <a:avLst/>
              </a:prstGeom>
              <a:noFill/>
              <a:ln w="12700">
                <a:solidFill>
                  <a:srgbClr val="FFFFFF"/>
                </a:solidFill>
                <a:prstDash val="dash"/>
                <a:round/>
                <a:headEnd/>
                <a:tailEnd/>
              </a:ln>
              <a:extLst>
                <a:ext uri="{909E8E84-426E-40DD-AFC4-6F175D3DCCD1}">
                  <a14:hiddenFill xmlns="" xmlns:a14="http://schemas.microsoft.com/office/drawing/2010/main">
                    <a:noFill/>
                  </a14:hiddenFill>
                </a:ext>
              </a:extLst>
            </p:spPr>
            <p:txBody>
              <a:bodyPr lIns="74295" tIns="8890" rIns="74295" bIns="8890"/>
              <a:lstStyle/>
              <a:p>
                <a:endParaRPr lang="ja-JP" altLang="en-US"/>
              </a:p>
            </p:txBody>
          </p:sp>
          <p:sp>
            <p:nvSpPr>
              <p:cNvPr id="105" name="フローチャート : 判断 104"/>
              <p:cNvSpPr/>
              <p:nvPr/>
            </p:nvSpPr>
            <p:spPr>
              <a:xfrm>
                <a:off x="5684339" y="5167512"/>
                <a:ext cx="130192" cy="144469"/>
              </a:xfrm>
              <a:prstGeom prst="flowChartDecision">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sp>
            <p:nvSpPr>
              <p:cNvPr id="106" name="二等辺三角形 105"/>
              <p:cNvSpPr/>
              <p:nvPr/>
            </p:nvSpPr>
            <p:spPr>
              <a:xfrm>
                <a:off x="5676401" y="5373897"/>
                <a:ext cx="144481" cy="142882"/>
              </a:xfrm>
              <a:prstGeom prst="triangle">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grpSp>
        <p:sp>
          <p:nvSpPr>
            <p:cNvPr id="89" name="正方形/長方形 88"/>
            <p:cNvSpPr/>
            <p:nvPr/>
          </p:nvSpPr>
          <p:spPr>
            <a:xfrm>
              <a:off x="861391" y="4508440"/>
              <a:ext cx="144481" cy="144470"/>
            </a:xfrm>
            <a:prstGeom prst="rect">
              <a:avLst/>
            </a:prstGeom>
            <a:solidFill>
              <a:schemeClr val="bg1"/>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dirty="0">
                <a:solidFill>
                  <a:schemeClr val="tx1"/>
                </a:solidFill>
              </a:endParaRPr>
            </a:p>
          </p:txBody>
        </p:sp>
      </p:grpSp>
      <p:sp>
        <p:nvSpPr>
          <p:cNvPr id="107" name="正方形/長方形 27"/>
          <p:cNvSpPr>
            <a:spLocks noChangeArrowheads="1"/>
          </p:cNvSpPr>
          <p:nvPr/>
        </p:nvSpPr>
        <p:spPr bwMode="auto">
          <a:xfrm>
            <a:off x="8112125" y="0"/>
            <a:ext cx="1031875" cy="261937"/>
          </a:xfrm>
          <a:prstGeom prst="rect">
            <a:avLst/>
          </a:prstGeom>
          <a:noFill/>
          <a:ln w="9525">
            <a:noFill/>
            <a:miter lim="800000"/>
            <a:headEnd/>
            <a:tailEnd/>
          </a:ln>
        </p:spPr>
        <p:txBody>
          <a:bodyPr>
            <a:spAutoFit/>
          </a:bodyPr>
          <a:lstStyle/>
          <a:p>
            <a:pPr algn="r"/>
            <a:r>
              <a:rPr lang="ja-JP" altLang="en-US" sz="1100" b="1" dirty="0" smtClean="0">
                <a:solidFill>
                  <a:srgbClr val="000000"/>
                </a:solidFill>
                <a:latin typeface="ＭＳ Ｐゴシック" charset="-128"/>
                <a:ea typeface="Meiryo UI" pitchFamily="50" charset="-128"/>
                <a:cs typeface="Meiryo UI" pitchFamily="50" charset="-128"/>
              </a:rPr>
              <a:t>すがた</a:t>
            </a:r>
            <a:r>
              <a:rPr lang="en-US" altLang="ja-JP" sz="1100" b="1" dirty="0" smtClean="0">
                <a:solidFill>
                  <a:srgbClr val="000000"/>
                </a:solidFill>
                <a:latin typeface="ＭＳ Ｐゴシック" charset="-128"/>
                <a:ea typeface="Meiryo UI" pitchFamily="50" charset="-128"/>
                <a:cs typeface="Meiryo UI" pitchFamily="50" charset="-128"/>
              </a:rPr>
              <a:t>-</a:t>
            </a:r>
            <a:r>
              <a:rPr lang="ja-JP" altLang="en-US" sz="1100" b="1" dirty="0" smtClean="0">
                <a:solidFill>
                  <a:srgbClr val="000000"/>
                </a:solidFill>
                <a:latin typeface="ＭＳ Ｐゴシック" charset="-128"/>
                <a:ea typeface="Meiryo UI" pitchFamily="50" charset="-128"/>
                <a:cs typeface="Meiryo UI" pitchFamily="50" charset="-128"/>
              </a:rPr>
              <a:t>６</a:t>
            </a:r>
            <a:endParaRPr lang="ja-JP" altLang="en-US" sz="1200" b="1" dirty="0">
              <a:solidFill>
                <a:srgbClr val="000000"/>
              </a:solidFill>
              <a:latin typeface="ＭＳ Ｐゴシック" charset="-128"/>
              <a:ea typeface="Meiryo UI" pitchFamily="50" charset="-128"/>
              <a:cs typeface="Meiryo UI" pitchFamily="50" charset="-128"/>
            </a:endParaRPr>
          </a:p>
        </p:txBody>
      </p:sp>
    </p:spTree>
  </p:cSld>
  <p:clrMapOvr>
    <a:masterClrMapping/>
  </p:clrMapOvr>
  <p:timing>
    <p:tnLst>
      <p:par>
        <p:cTn id="1" dur="indefinite" restart="never" nodeType="tmRoot"/>
      </p:par>
    </p:tnLst>
  </p:timing>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テキスト ボックス 24"/>
          <p:cNvSpPr txBox="1"/>
          <p:nvPr/>
        </p:nvSpPr>
        <p:spPr bwMode="gray">
          <a:xfrm>
            <a:off x="179388" y="73025"/>
            <a:ext cx="1439862" cy="217488"/>
          </a:xfrm>
          <a:prstGeom prst="rect">
            <a:avLst/>
          </a:prstGeom>
          <a:solidFill>
            <a:schemeClr val="accent2">
              <a:lumMod val="75000"/>
            </a:schemeClr>
          </a:solidFill>
          <a:ln w="22225">
            <a:solidFill>
              <a:schemeClr val="accent2">
                <a:lumMod val="75000"/>
              </a:schemeClr>
            </a:solidFill>
          </a:ln>
        </p:spPr>
        <p:txBody>
          <a:bodyPr lIns="0" tIns="0" rIns="0" bIns="0" anchor="ctr">
            <a:spAutoFit/>
          </a:bodyPr>
          <a:lstStyle>
            <a:lvl1pPr eaLnBrk="0" hangingPunct="0">
              <a:spcBef>
                <a:spcPct val="0"/>
              </a:spcBef>
              <a:defRPr kumimoji="1">
                <a:solidFill>
                  <a:schemeClr val="tx1"/>
                </a:solidFill>
                <a:latin typeface="Arial" charset="0"/>
                <a:ea typeface="ＭＳ Ｐゴシック" pitchFamily="50" charset="-128"/>
              </a:defRPr>
            </a:lvl1pPr>
            <a:lvl2pPr marL="742950" indent="-285750" eaLnBrk="0" hangingPunct="0">
              <a:spcBef>
                <a:spcPct val="0"/>
              </a:spcBef>
              <a:defRPr kumimoji="1">
                <a:solidFill>
                  <a:schemeClr val="tx1"/>
                </a:solidFill>
                <a:latin typeface="Arial" charset="0"/>
                <a:ea typeface="ＭＳ Ｐゴシック" pitchFamily="50" charset="-128"/>
              </a:defRPr>
            </a:lvl2pPr>
            <a:lvl3pPr marL="1143000" indent="-228600" eaLnBrk="0" hangingPunct="0">
              <a:spcBef>
                <a:spcPct val="0"/>
              </a:spcBef>
              <a:defRPr kumimoji="1">
                <a:solidFill>
                  <a:schemeClr val="tx1"/>
                </a:solidFill>
                <a:latin typeface="Arial" charset="0"/>
                <a:ea typeface="ＭＳ Ｐゴシック" pitchFamily="50" charset="-128"/>
              </a:defRPr>
            </a:lvl3pPr>
            <a:lvl4pPr marL="1600200" indent="-228600" eaLnBrk="0" hangingPunct="0">
              <a:spcBef>
                <a:spcPct val="0"/>
              </a:spcBef>
              <a:defRPr kumimoji="1">
                <a:solidFill>
                  <a:schemeClr val="tx1"/>
                </a:solidFill>
                <a:latin typeface="Arial" charset="0"/>
                <a:ea typeface="ＭＳ Ｐゴシック" pitchFamily="50" charset="-128"/>
              </a:defRPr>
            </a:lvl4pPr>
            <a:lvl5pPr marL="2057400" indent="-228600" eaLnBrk="0" hangingPunct="0">
              <a:spcBef>
                <a:spcPct val="0"/>
              </a:spcBef>
              <a:defRPr kumimoji="1">
                <a:solidFill>
                  <a:schemeClr val="tx1"/>
                </a:solidFill>
                <a:latin typeface="Arial" charset="0"/>
                <a:ea typeface="ＭＳ Ｐゴシック" pitchFamily="50"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pitchFamily="50"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pitchFamily="50"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pitchFamily="50"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pitchFamily="50" charset="-128"/>
              </a:defRPr>
            </a:lvl9pPr>
          </a:lstStyle>
          <a:p>
            <a:pPr algn="ctr" eaLnBrk="1" hangingPunct="1">
              <a:defRPr/>
            </a:pPr>
            <a:r>
              <a:rPr lang="ja-JP" altLang="en-US" sz="1200" b="1" dirty="0" smtClean="0">
                <a:solidFill>
                  <a:schemeClr val="bg1"/>
                </a:solidFill>
                <a:latin typeface="ＭＳ Ｐゴシック" pitchFamily="50" charset="-128"/>
              </a:rPr>
              <a:t>特徴</a:t>
            </a:r>
          </a:p>
        </p:txBody>
      </p:sp>
      <p:sp>
        <p:nvSpPr>
          <p:cNvPr id="10243" name="Rectangle 37"/>
          <p:cNvSpPr>
            <a:spLocks noChangeArrowheads="1"/>
          </p:cNvSpPr>
          <p:nvPr/>
        </p:nvSpPr>
        <p:spPr bwMode="gray">
          <a:xfrm>
            <a:off x="3635375" y="2133600"/>
            <a:ext cx="241300" cy="4032250"/>
          </a:xfrm>
          <a:prstGeom prst="rect">
            <a:avLst/>
          </a:prstGeom>
          <a:solidFill>
            <a:schemeClr val="bg1"/>
          </a:solidFill>
          <a:ln>
            <a:noFill/>
          </a:ln>
          <a:extLst>
            <a:ext uri="{91240B29-F687-4F45-9708-019B960494DF}">
              <a14:hiddenLine xmlns="" xmlns:a14="http://schemas.microsoft.com/office/drawing/2010/main" w="57150" cmpd="thickThin" algn="ctr">
                <a:solidFill>
                  <a:srgbClr val="000000"/>
                </a:solidFill>
                <a:miter lim="800000"/>
                <a:headEnd/>
                <a:tailEnd/>
              </a14:hiddenLine>
            </a:ext>
          </a:extLst>
        </p:spPr>
        <p:txBody>
          <a:bodyPr wrap="none" anchor="ct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endParaRPr lang="ja-JP" altLang="en-US"/>
          </a:p>
        </p:txBody>
      </p:sp>
      <p:sp>
        <p:nvSpPr>
          <p:cNvPr id="10244" name="タイトル 3"/>
          <p:cNvSpPr txBox="1">
            <a:spLocks/>
          </p:cNvSpPr>
          <p:nvPr/>
        </p:nvSpPr>
        <p:spPr bwMode="auto">
          <a:xfrm>
            <a:off x="4029075" y="30163"/>
            <a:ext cx="5000625" cy="6629944"/>
          </a:xfrm>
          <a:prstGeom prst="rect">
            <a:avLst/>
          </a:prstGeom>
          <a:noFill/>
          <a:ln w="22225" algn="ctr">
            <a:solidFill>
              <a:schemeClr val="accent2"/>
            </a:solidFill>
            <a:miter lim="800000"/>
            <a:headEnd/>
            <a:tailEnd/>
          </a:ln>
          <a:extLst>
            <a:ext uri="{909E8E84-426E-40DD-AFC4-6F175D3DCCD1}">
              <a14:hiddenFill xmlns="" xmlns:a14="http://schemas.microsoft.com/office/drawing/2010/main">
                <a:solidFill>
                  <a:srgbClr val="FFFFFF"/>
                </a:solidFill>
              </a14:hiddenFill>
            </a:ext>
          </a:extLst>
        </p:spPr>
        <p:txBody>
          <a:bodyPr/>
          <a:lstStyle>
            <a:lvl1pPr marL="171450" indent="-171450"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buFont typeface="Wingdings" pitchFamily="2" charset="2"/>
              <a:buChar char="u"/>
            </a:pPr>
            <a:endParaRPr lang="ja-JP" altLang="ja-JP" sz="900">
              <a:solidFill>
                <a:srgbClr val="000000"/>
              </a:solidFill>
              <a:latin typeface="Meiryo UI" pitchFamily="50" charset="-128"/>
              <a:ea typeface="Meiryo UI" pitchFamily="50" charset="-128"/>
              <a:cs typeface="Meiryo UI" pitchFamily="50" charset="-128"/>
            </a:endParaRPr>
          </a:p>
        </p:txBody>
      </p:sp>
      <p:sp>
        <p:nvSpPr>
          <p:cNvPr id="5125" name="タイトル 3"/>
          <p:cNvSpPr>
            <a:spLocks/>
          </p:cNvSpPr>
          <p:nvPr/>
        </p:nvSpPr>
        <p:spPr bwMode="auto">
          <a:xfrm>
            <a:off x="107950" y="30163"/>
            <a:ext cx="3779838" cy="3203575"/>
          </a:xfrm>
          <a:prstGeom prst="rect">
            <a:avLst/>
          </a:prstGeom>
          <a:noFill/>
          <a:ln w="22225" algn="ctr">
            <a:solidFill>
              <a:schemeClr val="accent2"/>
            </a:solidFill>
            <a:miter lim="800000"/>
            <a:headEnd/>
            <a:tailEnd/>
          </a:ln>
        </p:spPr>
        <p:txBody>
          <a:bodyPr lIns="108000" tIns="72000" rIns="108000" bIns="72000"/>
          <a:lstStyle/>
          <a:p>
            <a:pPr marL="85725" indent="-85725">
              <a:lnSpc>
                <a:spcPct val="40000"/>
              </a:lnSpc>
              <a:buFont typeface="Wingdings" pitchFamily="2" charset="2"/>
              <a:buNone/>
              <a:defRPr/>
            </a:pPr>
            <a:endParaRPr lang="en-US" altLang="ja-JP" sz="1000" dirty="0">
              <a:solidFill>
                <a:srgbClr val="000000"/>
              </a:solidFill>
              <a:latin typeface="HGP創英角ｺﾞｼｯｸUB" pitchFamily="50" charset="-128"/>
              <a:ea typeface="HGP創英角ｺﾞｼｯｸUB" pitchFamily="50" charset="-128"/>
            </a:endParaRPr>
          </a:p>
          <a:p>
            <a:pPr marL="85725" indent="-85725">
              <a:lnSpc>
                <a:spcPts val="1800"/>
              </a:lnSpc>
              <a:buFont typeface="Wingdings" pitchFamily="2" charset="2"/>
              <a:buNone/>
              <a:defRPr/>
            </a:pPr>
            <a:endParaRPr lang="en-US" altLang="ja-JP" sz="1000" dirty="0">
              <a:solidFill>
                <a:srgbClr val="000000"/>
              </a:solidFill>
              <a:latin typeface="HGP創英角ｺﾞｼｯｸUB" pitchFamily="50" charset="-128"/>
              <a:ea typeface="HGP創英角ｺﾞｼｯｸUB" pitchFamily="50" charset="-128"/>
            </a:endParaRPr>
          </a:p>
          <a:p>
            <a:pPr marL="144000" indent="-457200">
              <a:lnSpc>
                <a:spcPts val="1600"/>
              </a:lnSpc>
              <a:defRPr/>
            </a:pPr>
            <a:r>
              <a:rPr lang="ja-JP" altLang="en-US" sz="1300" dirty="0">
                <a:solidFill>
                  <a:srgbClr val="000000"/>
                </a:solidFill>
                <a:latin typeface="HGP創英角ｺﾞｼｯｸUB" pitchFamily="50" charset="-128"/>
                <a:ea typeface="HGP創英角ｺﾞｼｯｸUB" pitchFamily="50" charset="-128"/>
              </a:rPr>
              <a:t>○事業所あたりの工業出荷額が多い一方、都心の中に位置する緑豊かな水辺空間である淀川河川敷を有する住宅エリア</a:t>
            </a:r>
          </a:p>
          <a:p>
            <a:pPr marL="144000" indent="-457200">
              <a:lnSpc>
                <a:spcPts val="1600"/>
              </a:lnSpc>
              <a:buFont typeface="Wingdings" pitchFamily="2" charset="2"/>
              <a:buNone/>
              <a:defRPr/>
            </a:pPr>
            <a:r>
              <a:rPr lang="ja-JP" altLang="en-US" sz="1300" dirty="0">
                <a:solidFill>
                  <a:srgbClr val="000000"/>
                </a:solidFill>
                <a:latin typeface="HGP創英角ｺﾞｼｯｸUB" pitchFamily="50" charset="-128"/>
                <a:ea typeface="HGP創英角ｺﾞｼｯｸUB" pitchFamily="50" charset="-128"/>
              </a:rPr>
              <a:t>○新大阪は、リニア中央新幹線・北陸新幹線の延伸により、大阪の玄関口としての拠点機能強化が期待される。また、阪急電鉄京都線・千里線連続立体交差事業、ＪＲおおさか東線北区間、なにわ筋線につながる西梅田十三</a:t>
            </a:r>
            <a:r>
              <a:rPr lang="ja-JP" altLang="en-US" sz="1300" dirty="0" smtClean="0">
                <a:solidFill>
                  <a:srgbClr val="000000"/>
                </a:solidFill>
                <a:latin typeface="HGP創英角ｺﾞｼｯｸUB" pitchFamily="50" charset="-128"/>
                <a:ea typeface="HGP創英角ｺﾞｼｯｸUB" pitchFamily="50" charset="-128"/>
              </a:rPr>
              <a:t>連絡</a:t>
            </a:r>
            <a:r>
              <a:rPr lang="ja-JP" altLang="en-US" sz="1300" dirty="0">
                <a:solidFill>
                  <a:srgbClr val="000000"/>
                </a:solidFill>
                <a:latin typeface="HGP創英角ｺﾞｼｯｸUB" pitchFamily="50" charset="-128"/>
                <a:ea typeface="HGP創英角ｺﾞｼｯｸUB" pitchFamily="50" charset="-128"/>
              </a:rPr>
              <a:t>線の計画等、鉄道ネットワークの充実・強化が進む</a:t>
            </a:r>
            <a:endParaRPr lang="en-US" altLang="ja-JP" sz="1300" dirty="0">
              <a:solidFill>
                <a:srgbClr val="000000"/>
              </a:solidFill>
              <a:latin typeface="HGP創英角ｺﾞｼｯｸUB" pitchFamily="50" charset="-128"/>
              <a:ea typeface="HGP創英角ｺﾞｼｯｸUB" pitchFamily="50" charset="-128"/>
            </a:endParaRPr>
          </a:p>
          <a:p>
            <a:pPr marL="144000" indent="-457200">
              <a:lnSpc>
                <a:spcPts val="1600"/>
              </a:lnSpc>
              <a:buFont typeface="Wingdings" pitchFamily="2" charset="2"/>
              <a:buNone/>
              <a:defRPr/>
            </a:pPr>
            <a:r>
              <a:rPr lang="ja-JP" altLang="en-US" sz="1300" dirty="0">
                <a:solidFill>
                  <a:srgbClr val="000000"/>
                </a:solidFill>
                <a:latin typeface="HGP創英角ｺﾞｼｯｸUB" pitchFamily="50" charset="-128"/>
                <a:ea typeface="HGP創英角ｺﾞｼｯｸUB" pitchFamily="50" charset="-128"/>
              </a:rPr>
              <a:t>○ 「にしなかバレー」に代表されるように、西中島近辺（新大阪、西中島、中津）は</a:t>
            </a:r>
            <a:r>
              <a:rPr lang="en-US" altLang="ja-JP" sz="1300" dirty="0">
                <a:solidFill>
                  <a:srgbClr val="000000"/>
                </a:solidFill>
                <a:latin typeface="HGP創英角ｺﾞｼｯｸUB" pitchFamily="50" charset="-128"/>
                <a:ea typeface="HGP創英角ｺﾞｼｯｸUB" pitchFamily="50" charset="-128"/>
              </a:rPr>
              <a:t>IT</a:t>
            </a:r>
            <a:r>
              <a:rPr lang="ja-JP" altLang="en-US" sz="1300" dirty="0">
                <a:solidFill>
                  <a:srgbClr val="000000"/>
                </a:solidFill>
                <a:latin typeface="HGP創英角ｺﾞｼｯｸUB" pitchFamily="50" charset="-128"/>
                <a:ea typeface="HGP創英角ｺﾞｼｯｸUB" pitchFamily="50" charset="-128"/>
              </a:rPr>
              <a:t>関連をはじめとするベンチャー企業の集積が進み、新たなビジネス創出拠点として注目を集める</a:t>
            </a:r>
            <a:endParaRPr lang="en-US" altLang="ja-JP" sz="1300" dirty="0">
              <a:solidFill>
                <a:srgbClr val="000000"/>
              </a:solidFill>
              <a:latin typeface="HGP創英角ｺﾞｼｯｸUB" pitchFamily="50" charset="-128"/>
              <a:ea typeface="HGP創英角ｺﾞｼｯｸUB" pitchFamily="50" charset="-128"/>
            </a:endParaRPr>
          </a:p>
          <a:p>
            <a:pPr marL="85725" indent="-85725">
              <a:lnSpc>
                <a:spcPts val="1800"/>
              </a:lnSpc>
              <a:buFont typeface="Wingdings" pitchFamily="2" charset="2"/>
              <a:buNone/>
              <a:defRPr/>
            </a:pPr>
            <a:endParaRPr lang="ja-JP" altLang="en-US" sz="1200" dirty="0">
              <a:solidFill>
                <a:srgbClr val="000000"/>
              </a:solidFill>
              <a:latin typeface="+mn-ea"/>
              <a:ea typeface="+mn-ea"/>
            </a:endParaRPr>
          </a:p>
        </p:txBody>
      </p:sp>
      <p:sp>
        <p:nvSpPr>
          <p:cNvPr id="10246" name="テキスト ボックス 24"/>
          <p:cNvSpPr txBox="1">
            <a:spLocks noChangeArrowheads="1"/>
          </p:cNvSpPr>
          <p:nvPr/>
        </p:nvSpPr>
        <p:spPr bwMode="gray">
          <a:xfrm>
            <a:off x="4102100" y="73025"/>
            <a:ext cx="1692275" cy="215900"/>
          </a:xfrm>
          <a:prstGeom prst="rect">
            <a:avLst/>
          </a:prstGeom>
          <a:solidFill>
            <a:srgbClr val="953735"/>
          </a:solidFill>
          <a:ln w="22225">
            <a:solidFill>
              <a:srgbClr val="953735"/>
            </a:solidFill>
            <a:miter lim="800000"/>
            <a:headEnd/>
            <a:tailEnd/>
          </a:ln>
        </p:spPr>
        <p:txBody>
          <a:bodyPr lIns="0" tIns="0" rIns="0" bIns="0" anchor="ct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algn="ctr" eaLnBrk="1" hangingPunct="1"/>
            <a:r>
              <a:rPr lang="ja-JP" altLang="en-US" sz="1200" b="1">
                <a:solidFill>
                  <a:schemeClr val="bg1"/>
                </a:solidFill>
                <a:latin typeface="ＭＳ Ｐゴシック" charset="-128"/>
              </a:rPr>
              <a:t>鉄道、地域特性</a:t>
            </a:r>
          </a:p>
        </p:txBody>
      </p:sp>
      <p:sp>
        <p:nvSpPr>
          <p:cNvPr id="83" name="テキスト ボックス 24"/>
          <p:cNvSpPr txBox="1"/>
          <p:nvPr/>
        </p:nvSpPr>
        <p:spPr bwMode="gray">
          <a:xfrm>
            <a:off x="179388" y="3398838"/>
            <a:ext cx="1439862" cy="184150"/>
          </a:xfrm>
          <a:prstGeom prst="rect">
            <a:avLst/>
          </a:prstGeom>
          <a:solidFill>
            <a:schemeClr val="accent2">
              <a:lumMod val="75000"/>
            </a:schemeClr>
          </a:solidFill>
          <a:ln w="22225">
            <a:solidFill>
              <a:schemeClr val="accent2">
                <a:lumMod val="75000"/>
              </a:schemeClr>
            </a:solidFill>
          </a:ln>
        </p:spPr>
        <p:txBody>
          <a:bodyPr lIns="0" tIns="0" rIns="0" bIns="0" anchor="ctr">
            <a:spAutoFit/>
          </a:bodyPr>
          <a:lstStyle>
            <a:lvl1pPr eaLnBrk="0" hangingPunct="0">
              <a:spcBef>
                <a:spcPct val="0"/>
              </a:spcBef>
              <a:defRPr kumimoji="1">
                <a:solidFill>
                  <a:schemeClr val="tx1"/>
                </a:solidFill>
                <a:latin typeface="Arial" charset="0"/>
                <a:ea typeface="ＭＳ Ｐゴシック" pitchFamily="50" charset="-128"/>
              </a:defRPr>
            </a:lvl1pPr>
            <a:lvl2pPr marL="742950" indent="-285750" eaLnBrk="0" hangingPunct="0">
              <a:spcBef>
                <a:spcPct val="0"/>
              </a:spcBef>
              <a:defRPr kumimoji="1">
                <a:solidFill>
                  <a:schemeClr val="tx1"/>
                </a:solidFill>
                <a:latin typeface="Arial" charset="0"/>
                <a:ea typeface="ＭＳ Ｐゴシック" pitchFamily="50" charset="-128"/>
              </a:defRPr>
            </a:lvl2pPr>
            <a:lvl3pPr marL="1143000" indent="-228600" eaLnBrk="0" hangingPunct="0">
              <a:spcBef>
                <a:spcPct val="0"/>
              </a:spcBef>
              <a:defRPr kumimoji="1">
                <a:solidFill>
                  <a:schemeClr val="tx1"/>
                </a:solidFill>
                <a:latin typeface="Arial" charset="0"/>
                <a:ea typeface="ＭＳ Ｐゴシック" pitchFamily="50" charset="-128"/>
              </a:defRPr>
            </a:lvl3pPr>
            <a:lvl4pPr marL="1600200" indent="-228600" eaLnBrk="0" hangingPunct="0">
              <a:spcBef>
                <a:spcPct val="0"/>
              </a:spcBef>
              <a:defRPr kumimoji="1">
                <a:solidFill>
                  <a:schemeClr val="tx1"/>
                </a:solidFill>
                <a:latin typeface="Arial" charset="0"/>
                <a:ea typeface="ＭＳ Ｐゴシック" pitchFamily="50" charset="-128"/>
              </a:defRPr>
            </a:lvl4pPr>
            <a:lvl5pPr marL="2057400" indent="-228600" eaLnBrk="0" hangingPunct="0">
              <a:spcBef>
                <a:spcPct val="0"/>
              </a:spcBef>
              <a:defRPr kumimoji="1">
                <a:solidFill>
                  <a:schemeClr val="tx1"/>
                </a:solidFill>
                <a:latin typeface="Arial" charset="0"/>
                <a:ea typeface="ＭＳ Ｐゴシック" pitchFamily="50"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pitchFamily="50"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pitchFamily="50"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pitchFamily="50"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pitchFamily="50" charset="-128"/>
              </a:defRPr>
            </a:lvl9pPr>
          </a:lstStyle>
          <a:p>
            <a:pPr algn="ctr" eaLnBrk="1" hangingPunct="1">
              <a:defRPr/>
            </a:pPr>
            <a:r>
              <a:rPr lang="ja-JP" altLang="en-US" sz="1200" b="1" dirty="0" smtClean="0">
                <a:solidFill>
                  <a:schemeClr val="bg1"/>
                </a:solidFill>
                <a:latin typeface="ＭＳ Ｐゴシック" pitchFamily="50" charset="-128"/>
              </a:rPr>
              <a:t>状況</a:t>
            </a:r>
          </a:p>
        </p:txBody>
      </p:sp>
      <p:sp>
        <p:nvSpPr>
          <p:cNvPr id="5128" name="タイトル 3"/>
          <p:cNvSpPr>
            <a:spLocks/>
          </p:cNvSpPr>
          <p:nvPr/>
        </p:nvSpPr>
        <p:spPr bwMode="auto">
          <a:xfrm>
            <a:off x="107950" y="3357564"/>
            <a:ext cx="3779838" cy="3372502"/>
          </a:xfrm>
          <a:prstGeom prst="rect">
            <a:avLst/>
          </a:prstGeom>
          <a:noFill/>
          <a:ln w="22225" algn="ctr">
            <a:solidFill>
              <a:schemeClr val="accent2"/>
            </a:solidFill>
            <a:miter lim="800000"/>
            <a:headEnd/>
            <a:tailEnd/>
          </a:ln>
        </p:spPr>
        <p:txBody>
          <a:bodyPr lIns="108000" tIns="72000" rIns="108000" bIns="72000"/>
          <a:lstStyle/>
          <a:p>
            <a:pPr marL="85725" indent="-85725">
              <a:lnSpc>
                <a:spcPct val="40000"/>
              </a:lnSpc>
              <a:buFont typeface="Wingdings" pitchFamily="2" charset="2"/>
              <a:buNone/>
              <a:defRPr/>
            </a:pPr>
            <a:r>
              <a:rPr lang="ja-JP" altLang="en-US" sz="1000" dirty="0">
                <a:solidFill>
                  <a:srgbClr val="000000"/>
                </a:solidFill>
                <a:latin typeface="HGP創英角ｺﾞｼｯｸUB" pitchFamily="50" charset="-128"/>
                <a:ea typeface="HGP創英角ｺﾞｼｯｸUB" pitchFamily="50" charset="-128"/>
              </a:rPr>
              <a:t>　　　　　　　　　　　　</a:t>
            </a:r>
          </a:p>
          <a:p>
            <a:pPr marL="85725" indent="-85725">
              <a:buFont typeface="Wingdings" pitchFamily="2" charset="2"/>
              <a:buNone/>
              <a:defRPr/>
            </a:pPr>
            <a:r>
              <a:rPr lang="ja-JP" altLang="en-US" sz="1000" dirty="0">
                <a:solidFill>
                  <a:srgbClr val="000000"/>
                </a:solidFill>
                <a:latin typeface="HGP創英角ｺﾞｼｯｸUB" pitchFamily="50" charset="-128"/>
                <a:ea typeface="HGP創英角ｺﾞｼｯｸUB" pitchFamily="50" charset="-128"/>
              </a:rPr>
              <a:t>　　　　　　　　　　　　　　</a:t>
            </a:r>
            <a:endParaRPr lang="ja-JP" altLang="en-US" sz="800" dirty="0">
              <a:solidFill>
                <a:srgbClr val="000000"/>
              </a:solidFill>
              <a:latin typeface="HGP創英角ｺﾞｼｯｸUB" pitchFamily="50" charset="-128"/>
              <a:ea typeface="HGP創英角ｺﾞｼｯｸUB" pitchFamily="50" charset="-128"/>
            </a:endParaRPr>
          </a:p>
          <a:p>
            <a:pPr marL="144000" indent="-457200" eaLnBrk="0" hangingPunct="0">
              <a:defRPr/>
            </a:pPr>
            <a:r>
              <a:rPr lang="en-US" altLang="ja-JP" sz="1100" dirty="0">
                <a:solidFill>
                  <a:srgbClr val="000000"/>
                </a:solidFill>
                <a:latin typeface="ＭＳ Ｐゴシック" pitchFamily="50" charset="-128"/>
                <a:ea typeface="ＭＳ Ｐゴシック" pitchFamily="50" charset="-128"/>
                <a:cs typeface="Times New Roman" pitchFamily="18" charset="0"/>
              </a:rPr>
              <a:t>【</a:t>
            </a:r>
            <a:r>
              <a:rPr lang="ja-JP" altLang="en-US" sz="1100" dirty="0">
                <a:solidFill>
                  <a:srgbClr val="000000"/>
                </a:solidFill>
                <a:latin typeface="ＭＳ Ｐゴシック" pitchFamily="50" charset="-128"/>
                <a:ea typeface="ＭＳ Ｐゴシック" pitchFamily="50" charset="-128"/>
                <a:cs typeface="Times New Roman" pitchFamily="18" charset="0"/>
              </a:rPr>
              <a:t>人口</a:t>
            </a:r>
            <a:r>
              <a:rPr lang="en-US" altLang="ja-JP" sz="1100" dirty="0">
                <a:solidFill>
                  <a:srgbClr val="000000"/>
                </a:solidFill>
                <a:latin typeface="ＭＳ Ｐゴシック" pitchFamily="50" charset="-128"/>
                <a:ea typeface="ＭＳ Ｐゴシック" pitchFamily="50" charset="-128"/>
                <a:cs typeface="Times New Roman" pitchFamily="18" charset="0"/>
              </a:rPr>
              <a:t>】</a:t>
            </a:r>
          </a:p>
          <a:p>
            <a:pPr marL="144000" indent="-457200" eaLnBrk="0" hangingPunct="0">
              <a:defRPr/>
            </a:pPr>
            <a:r>
              <a:rPr lang="ja-JP" altLang="en-US" sz="1100" dirty="0">
                <a:solidFill>
                  <a:srgbClr val="000000"/>
                </a:solidFill>
                <a:latin typeface="ＭＳ Ｐゴシック" pitchFamily="50" charset="-128"/>
                <a:ea typeface="ＭＳ Ｐゴシック" pitchFamily="50" charset="-128"/>
                <a:cs typeface="Times New Roman" pitchFamily="18" charset="0"/>
              </a:rPr>
              <a:t>○平成</a:t>
            </a:r>
            <a:r>
              <a:rPr lang="en-US" altLang="ja-JP" sz="1100" dirty="0">
                <a:solidFill>
                  <a:srgbClr val="000000"/>
                </a:solidFill>
                <a:latin typeface="ＭＳ Ｐゴシック" pitchFamily="50" charset="-128"/>
                <a:ea typeface="ＭＳ Ｐゴシック" pitchFamily="50" charset="-128"/>
                <a:cs typeface="Times New Roman" pitchFamily="18" charset="0"/>
              </a:rPr>
              <a:t>27</a:t>
            </a:r>
            <a:r>
              <a:rPr lang="ja-JP" altLang="en-US" sz="1100" dirty="0">
                <a:solidFill>
                  <a:srgbClr val="000000"/>
                </a:solidFill>
                <a:latin typeface="ＭＳ Ｐゴシック" pitchFamily="50" charset="-128"/>
                <a:ea typeface="ＭＳ Ｐゴシック" pitchFamily="50" charset="-128"/>
                <a:cs typeface="Times New Roman" pitchFamily="18" charset="0"/>
              </a:rPr>
              <a:t>年の人口は、</a:t>
            </a:r>
            <a:r>
              <a:rPr lang="en-US" altLang="ja-JP" sz="1100" dirty="0">
                <a:solidFill>
                  <a:srgbClr val="000000"/>
                </a:solidFill>
                <a:latin typeface="ＭＳ Ｐゴシック" pitchFamily="50" charset="-128"/>
                <a:ea typeface="ＭＳ Ｐゴシック" pitchFamily="50" charset="-128"/>
                <a:cs typeface="Times New Roman" pitchFamily="18" charset="0"/>
              </a:rPr>
              <a:t>351,731</a:t>
            </a:r>
            <a:r>
              <a:rPr lang="ja-JP" altLang="en-US" sz="1100" dirty="0">
                <a:solidFill>
                  <a:srgbClr val="000000"/>
                </a:solidFill>
                <a:latin typeface="ＭＳ Ｐゴシック" pitchFamily="50" charset="-128"/>
                <a:ea typeface="ＭＳ Ｐゴシック" pitchFamily="50" charset="-128"/>
                <a:cs typeface="Times New Roman" pitchFamily="18" charset="0"/>
              </a:rPr>
              <a:t>人で人口推移を見ると増加傾向。</a:t>
            </a:r>
            <a:endParaRPr lang="en-US" altLang="ja-JP" sz="1100" dirty="0">
              <a:solidFill>
                <a:srgbClr val="000000"/>
              </a:solidFill>
              <a:latin typeface="ＭＳ Ｐゴシック" pitchFamily="50" charset="-128"/>
              <a:ea typeface="ＭＳ Ｐゴシック" pitchFamily="50" charset="-128"/>
              <a:cs typeface="Times New Roman" pitchFamily="18" charset="0"/>
            </a:endParaRPr>
          </a:p>
          <a:p>
            <a:pPr marL="144000" indent="-457200" eaLnBrk="0" hangingPunct="0">
              <a:defRPr/>
            </a:pPr>
            <a:r>
              <a:rPr lang="ja-JP" altLang="en-US" sz="1100" dirty="0">
                <a:solidFill>
                  <a:srgbClr val="000000"/>
                </a:solidFill>
                <a:latin typeface="ＭＳ Ｐゴシック" pitchFamily="50" charset="-128"/>
                <a:ea typeface="ＭＳ Ｐゴシック" pitchFamily="50" charset="-128"/>
                <a:cs typeface="Times New Roman" pitchFamily="18" charset="0"/>
              </a:rPr>
              <a:t>○平成</a:t>
            </a:r>
            <a:r>
              <a:rPr lang="en-US" altLang="ja-JP" sz="1100" dirty="0">
                <a:solidFill>
                  <a:srgbClr val="000000"/>
                </a:solidFill>
                <a:latin typeface="ＭＳ Ｐゴシック" pitchFamily="50" charset="-128"/>
                <a:ea typeface="ＭＳ Ｐゴシック" pitchFamily="50" charset="-128"/>
                <a:cs typeface="Times New Roman" pitchFamily="18" charset="0"/>
              </a:rPr>
              <a:t>47</a:t>
            </a:r>
            <a:r>
              <a:rPr lang="ja-JP" altLang="en-US" sz="1100" dirty="0">
                <a:solidFill>
                  <a:srgbClr val="000000"/>
                </a:solidFill>
                <a:latin typeface="ＭＳ Ｐゴシック" pitchFamily="50" charset="-128"/>
                <a:ea typeface="ＭＳ Ｐゴシック" pitchFamily="50" charset="-128"/>
                <a:cs typeface="Times New Roman" pitchFamily="18" charset="0"/>
              </a:rPr>
              <a:t>年の将来推計人口は</a:t>
            </a:r>
            <a:r>
              <a:rPr lang="en-US" altLang="ja-JP" sz="1100" dirty="0">
                <a:solidFill>
                  <a:srgbClr val="000000"/>
                </a:solidFill>
                <a:latin typeface="ＭＳ Ｐゴシック" pitchFamily="50" charset="-128"/>
                <a:ea typeface="ＭＳ Ｐゴシック" pitchFamily="50" charset="-128"/>
                <a:cs typeface="Times New Roman" pitchFamily="18" charset="0"/>
              </a:rPr>
              <a:t>314,465</a:t>
            </a:r>
            <a:r>
              <a:rPr lang="ja-JP" altLang="en-US" sz="1100" dirty="0">
                <a:solidFill>
                  <a:srgbClr val="000000"/>
                </a:solidFill>
                <a:latin typeface="ＭＳ Ｐゴシック" pitchFamily="50" charset="-128"/>
                <a:ea typeface="ＭＳ Ｐゴシック" pitchFamily="50" charset="-128"/>
                <a:cs typeface="Times New Roman" pitchFamily="18" charset="0"/>
              </a:rPr>
              <a:t>人で今後は減少傾向と予測される</a:t>
            </a:r>
            <a:endParaRPr lang="en-US" altLang="ja-JP" sz="1100" dirty="0">
              <a:solidFill>
                <a:srgbClr val="000000"/>
              </a:solidFill>
              <a:latin typeface="ＭＳ Ｐゴシック" pitchFamily="50" charset="-128"/>
              <a:ea typeface="ＭＳ Ｐゴシック" pitchFamily="50" charset="-128"/>
              <a:cs typeface="Times New Roman" pitchFamily="18" charset="0"/>
            </a:endParaRPr>
          </a:p>
          <a:p>
            <a:pPr marL="144000" indent="-457200" eaLnBrk="0" hangingPunct="0">
              <a:defRPr/>
            </a:pPr>
            <a:r>
              <a:rPr lang="en-US" altLang="ja-JP" sz="1100" dirty="0">
                <a:solidFill>
                  <a:srgbClr val="000000"/>
                </a:solidFill>
                <a:latin typeface="ＭＳ Ｐゴシック" pitchFamily="50" charset="-128"/>
                <a:ea typeface="ＭＳ Ｐゴシック" pitchFamily="50" charset="-128"/>
                <a:cs typeface="Times New Roman" pitchFamily="18" charset="0"/>
              </a:rPr>
              <a:t>【</a:t>
            </a:r>
            <a:r>
              <a:rPr lang="ja-JP" altLang="en-US" sz="1100" dirty="0">
                <a:solidFill>
                  <a:srgbClr val="000000"/>
                </a:solidFill>
                <a:latin typeface="ＭＳ Ｐゴシック" pitchFamily="50" charset="-128"/>
                <a:ea typeface="ＭＳ Ｐゴシック" pitchFamily="50" charset="-128"/>
                <a:cs typeface="Times New Roman" pitchFamily="18" charset="0"/>
              </a:rPr>
              <a:t>産業</a:t>
            </a:r>
            <a:r>
              <a:rPr lang="en-US" altLang="ja-JP" sz="1100" dirty="0">
                <a:solidFill>
                  <a:srgbClr val="000000"/>
                </a:solidFill>
                <a:latin typeface="ＭＳ Ｐゴシック" pitchFamily="50" charset="-128"/>
                <a:ea typeface="ＭＳ Ｐゴシック" pitchFamily="50" charset="-128"/>
                <a:cs typeface="Times New Roman" pitchFamily="18" charset="0"/>
              </a:rPr>
              <a:t>】</a:t>
            </a:r>
          </a:p>
          <a:p>
            <a:pPr marL="144000" indent="-457200" eaLnBrk="0" hangingPunct="0">
              <a:defRPr/>
            </a:pPr>
            <a:r>
              <a:rPr lang="ja-JP" altLang="en-US" sz="1100" dirty="0">
                <a:solidFill>
                  <a:srgbClr val="000000"/>
                </a:solidFill>
                <a:latin typeface="ＭＳ Ｐゴシック" pitchFamily="50" charset="-128"/>
                <a:ea typeface="ＭＳ Ｐゴシック" pitchFamily="50" charset="-128"/>
                <a:cs typeface="Times New Roman" pitchFamily="18" charset="0"/>
              </a:rPr>
              <a:t>○全産業の総生産は</a:t>
            </a:r>
            <a:r>
              <a:rPr lang="en-US" altLang="ja-JP" sz="1100" dirty="0">
                <a:solidFill>
                  <a:srgbClr val="000000"/>
                </a:solidFill>
                <a:latin typeface="ＭＳ Ｐゴシック" pitchFamily="50" charset="-128"/>
                <a:ea typeface="ＭＳ Ｐゴシック" pitchFamily="50" charset="-128"/>
                <a:cs typeface="Times New Roman" pitchFamily="18" charset="0"/>
              </a:rPr>
              <a:t>1</a:t>
            </a:r>
            <a:r>
              <a:rPr lang="ja-JP" altLang="en-US" sz="1100" dirty="0">
                <a:solidFill>
                  <a:srgbClr val="000000"/>
                </a:solidFill>
                <a:latin typeface="ＭＳ Ｐゴシック" pitchFamily="50" charset="-128"/>
                <a:ea typeface="ＭＳ Ｐゴシック" pitchFamily="50" charset="-128"/>
                <a:cs typeface="Times New Roman" pitchFamily="18" charset="0"/>
              </a:rPr>
              <a:t>兆</a:t>
            </a:r>
            <a:r>
              <a:rPr lang="en-US" altLang="ja-JP" sz="1100" dirty="0">
                <a:solidFill>
                  <a:srgbClr val="000000"/>
                </a:solidFill>
                <a:latin typeface="ＭＳ Ｐゴシック" pitchFamily="50" charset="-128"/>
                <a:ea typeface="ＭＳ Ｐゴシック" pitchFamily="50" charset="-128"/>
                <a:cs typeface="Times New Roman" pitchFamily="18" charset="0"/>
              </a:rPr>
              <a:t>3,038</a:t>
            </a:r>
            <a:r>
              <a:rPr lang="ja-JP" altLang="en-US" sz="1100" dirty="0">
                <a:solidFill>
                  <a:srgbClr val="000000"/>
                </a:solidFill>
                <a:latin typeface="ＭＳ Ｐゴシック" pitchFamily="50" charset="-128"/>
                <a:ea typeface="ＭＳ Ｐゴシック" pitchFamily="50" charset="-128"/>
                <a:cs typeface="Times New Roman" pitchFamily="18" charset="0"/>
              </a:rPr>
              <a:t>億円</a:t>
            </a:r>
            <a:endParaRPr lang="en-US" altLang="ja-JP" sz="1100" dirty="0">
              <a:solidFill>
                <a:srgbClr val="000000"/>
              </a:solidFill>
              <a:latin typeface="ＭＳ Ｐゴシック" pitchFamily="50" charset="-128"/>
              <a:ea typeface="ＭＳ Ｐゴシック" pitchFamily="50" charset="-128"/>
              <a:cs typeface="Times New Roman" pitchFamily="18" charset="0"/>
            </a:endParaRPr>
          </a:p>
          <a:p>
            <a:pPr marL="144000" indent="-457200" eaLnBrk="0" hangingPunct="0">
              <a:defRPr/>
            </a:pPr>
            <a:r>
              <a:rPr lang="ja-JP" altLang="en-US" sz="1100" dirty="0">
                <a:solidFill>
                  <a:srgbClr val="000000"/>
                </a:solidFill>
                <a:latin typeface="ＭＳ Ｐゴシック" pitchFamily="50" charset="-128"/>
                <a:ea typeface="ＭＳ Ｐゴシック" pitchFamily="50" charset="-128"/>
                <a:cs typeface="Times New Roman" pitchFamily="18" charset="0"/>
              </a:rPr>
              <a:t>○工業の出荷額は</a:t>
            </a:r>
            <a:r>
              <a:rPr lang="en-US" altLang="ja-JP" sz="1100" dirty="0">
                <a:solidFill>
                  <a:srgbClr val="000000"/>
                </a:solidFill>
                <a:latin typeface="ＭＳ Ｐゴシック" pitchFamily="50" charset="-128"/>
                <a:ea typeface="ＭＳ Ｐゴシック" pitchFamily="50" charset="-128"/>
                <a:cs typeface="Times New Roman" pitchFamily="18" charset="0"/>
              </a:rPr>
              <a:t>8,119</a:t>
            </a:r>
            <a:r>
              <a:rPr lang="ja-JP" altLang="en-US" sz="1100" dirty="0">
                <a:solidFill>
                  <a:srgbClr val="000000"/>
                </a:solidFill>
                <a:latin typeface="ＭＳ Ｐゴシック" pitchFamily="50" charset="-128"/>
                <a:ea typeface="ＭＳ Ｐゴシック" pitchFamily="50" charset="-128"/>
                <a:cs typeface="Times New Roman" pitchFamily="18" charset="0"/>
              </a:rPr>
              <a:t>億円となっており総合区</a:t>
            </a:r>
            <a:r>
              <a:rPr lang="en-US" altLang="ja-JP" sz="1100" dirty="0">
                <a:solidFill>
                  <a:srgbClr val="000000"/>
                </a:solidFill>
                <a:latin typeface="ＭＳ Ｐゴシック" pitchFamily="50" charset="-128"/>
                <a:ea typeface="ＭＳ Ｐゴシック" pitchFamily="50" charset="-128"/>
                <a:cs typeface="Times New Roman" pitchFamily="18" charset="0"/>
              </a:rPr>
              <a:t>(8</a:t>
            </a:r>
            <a:r>
              <a:rPr lang="ja-JP" altLang="en-US" sz="1100" dirty="0">
                <a:solidFill>
                  <a:srgbClr val="000000"/>
                </a:solidFill>
                <a:latin typeface="ＭＳ Ｐゴシック" pitchFamily="50" charset="-128"/>
                <a:ea typeface="ＭＳ Ｐゴシック" pitchFamily="50" charset="-128"/>
                <a:cs typeface="Times New Roman" pitchFamily="18" charset="0"/>
              </a:rPr>
              <a:t>区</a:t>
            </a:r>
            <a:r>
              <a:rPr lang="en-US" altLang="ja-JP" sz="1100" dirty="0">
                <a:solidFill>
                  <a:srgbClr val="000000"/>
                </a:solidFill>
                <a:latin typeface="ＭＳ Ｐゴシック" pitchFamily="50" charset="-128"/>
                <a:ea typeface="ＭＳ Ｐゴシック" pitchFamily="50" charset="-128"/>
                <a:cs typeface="Times New Roman" pitchFamily="18" charset="0"/>
              </a:rPr>
              <a:t>)</a:t>
            </a:r>
            <a:r>
              <a:rPr lang="ja-JP" altLang="en-US" sz="1100" dirty="0">
                <a:solidFill>
                  <a:srgbClr val="000000"/>
                </a:solidFill>
                <a:latin typeface="ＭＳ Ｐゴシック" pitchFamily="50" charset="-128"/>
                <a:ea typeface="ＭＳ Ｐゴシック" pitchFamily="50" charset="-128"/>
                <a:cs typeface="Times New Roman" pitchFamily="18" charset="0"/>
              </a:rPr>
              <a:t>平均</a:t>
            </a:r>
            <a:r>
              <a:rPr lang="en-US" altLang="ja-JP" sz="1100" dirty="0">
                <a:solidFill>
                  <a:srgbClr val="000000"/>
                </a:solidFill>
                <a:latin typeface="ＭＳ Ｐゴシック" pitchFamily="50" charset="-128"/>
                <a:ea typeface="ＭＳ Ｐゴシック" pitchFamily="50" charset="-128"/>
                <a:cs typeface="Times New Roman" pitchFamily="18" charset="0"/>
              </a:rPr>
              <a:t>4,544</a:t>
            </a:r>
            <a:r>
              <a:rPr lang="ja-JP" altLang="en-US" sz="1100" dirty="0">
                <a:solidFill>
                  <a:srgbClr val="000000"/>
                </a:solidFill>
                <a:latin typeface="ＭＳ Ｐゴシック" pitchFamily="50" charset="-128"/>
                <a:ea typeface="ＭＳ Ｐゴシック" pitchFamily="50" charset="-128"/>
                <a:cs typeface="Times New Roman" pitchFamily="18" charset="0"/>
              </a:rPr>
              <a:t>億円を上回っている</a:t>
            </a:r>
            <a:endParaRPr lang="en-US" altLang="ja-JP" sz="1100" dirty="0">
              <a:solidFill>
                <a:srgbClr val="000000"/>
              </a:solidFill>
              <a:latin typeface="ＭＳ Ｐゴシック" pitchFamily="50" charset="-128"/>
              <a:ea typeface="ＭＳ Ｐゴシック" pitchFamily="50" charset="-128"/>
              <a:cs typeface="Times New Roman" pitchFamily="18" charset="0"/>
            </a:endParaRPr>
          </a:p>
          <a:p>
            <a:pPr marL="144000" indent="-457200" eaLnBrk="0" hangingPunct="0">
              <a:defRPr/>
            </a:pPr>
            <a:r>
              <a:rPr lang="en-US" altLang="ja-JP" sz="1100" dirty="0">
                <a:solidFill>
                  <a:srgbClr val="000000"/>
                </a:solidFill>
                <a:latin typeface="ＭＳ Ｐゴシック" pitchFamily="50" charset="-128"/>
                <a:ea typeface="ＭＳ Ｐゴシック" pitchFamily="50" charset="-128"/>
                <a:cs typeface="Times New Roman" pitchFamily="18" charset="0"/>
              </a:rPr>
              <a:t>【</a:t>
            </a:r>
            <a:r>
              <a:rPr lang="ja-JP" altLang="en-US" sz="1100" dirty="0">
                <a:solidFill>
                  <a:srgbClr val="000000"/>
                </a:solidFill>
                <a:latin typeface="ＭＳ Ｐゴシック" pitchFamily="50" charset="-128"/>
                <a:ea typeface="ＭＳ Ｐゴシック" pitchFamily="50" charset="-128"/>
                <a:cs typeface="Times New Roman" pitchFamily="18" charset="0"/>
              </a:rPr>
              <a:t>まち・暮らし</a:t>
            </a:r>
            <a:r>
              <a:rPr lang="en-US" altLang="ja-JP" sz="1100" dirty="0">
                <a:solidFill>
                  <a:srgbClr val="000000"/>
                </a:solidFill>
                <a:latin typeface="ＭＳ Ｐゴシック" pitchFamily="50" charset="-128"/>
                <a:ea typeface="ＭＳ Ｐゴシック" pitchFamily="50" charset="-128"/>
                <a:cs typeface="Times New Roman" pitchFamily="18" charset="0"/>
              </a:rPr>
              <a:t>】</a:t>
            </a:r>
          </a:p>
          <a:p>
            <a:pPr marL="144000" indent="-457200" eaLnBrk="0" hangingPunct="0">
              <a:defRPr/>
            </a:pPr>
            <a:r>
              <a:rPr lang="ja-JP" altLang="en-US" sz="1100" dirty="0">
                <a:solidFill>
                  <a:srgbClr val="000000"/>
                </a:solidFill>
                <a:latin typeface="ＭＳ Ｐゴシック" pitchFamily="50" charset="-128"/>
                <a:ea typeface="ＭＳ Ｐゴシック" pitchFamily="50" charset="-128"/>
                <a:cs typeface="Times New Roman" pitchFamily="18" charset="0"/>
              </a:rPr>
              <a:t>○建物用途の割合は住宅が</a:t>
            </a:r>
            <a:r>
              <a:rPr lang="en-US" altLang="ja-JP" sz="1100" dirty="0">
                <a:solidFill>
                  <a:srgbClr val="000000"/>
                </a:solidFill>
                <a:latin typeface="ＭＳ Ｐゴシック" pitchFamily="50" charset="-128"/>
                <a:ea typeface="ＭＳ Ｐゴシック" pitchFamily="50" charset="-128"/>
                <a:cs typeface="Times New Roman" pitchFamily="18" charset="0"/>
              </a:rPr>
              <a:t>48.1</a:t>
            </a:r>
            <a:r>
              <a:rPr lang="ja-JP" altLang="en-US" sz="1100" dirty="0">
                <a:solidFill>
                  <a:srgbClr val="000000"/>
                </a:solidFill>
                <a:latin typeface="ＭＳ Ｐゴシック" pitchFamily="50" charset="-128"/>
                <a:ea typeface="ＭＳ Ｐゴシック" pitchFamily="50" charset="-128"/>
                <a:cs typeface="Times New Roman" pitchFamily="18" charset="0"/>
              </a:rPr>
              <a:t>％と全体に占める割合が大きい</a:t>
            </a:r>
            <a:endParaRPr lang="en-US" altLang="ja-JP" sz="1100" dirty="0">
              <a:solidFill>
                <a:srgbClr val="000000"/>
              </a:solidFill>
              <a:latin typeface="ＭＳ Ｐゴシック" pitchFamily="50" charset="-128"/>
              <a:ea typeface="ＭＳ Ｐゴシック" pitchFamily="50" charset="-128"/>
              <a:cs typeface="Times New Roman" pitchFamily="18" charset="0"/>
            </a:endParaRPr>
          </a:p>
          <a:p>
            <a:pPr marL="144000" indent="-457200" eaLnBrk="0" hangingPunct="0">
              <a:defRPr/>
            </a:pPr>
            <a:r>
              <a:rPr lang="ja-JP" altLang="ja-JP" sz="1100" dirty="0">
                <a:latin typeface="ＭＳ Ｐゴシック" pitchFamily="50" charset="-128"/>
                <a:ea typeface="ＭＳ Ｐゴシック" pitchFamily="50" charset="-128"/>
                <a:cs typeface="Times New Roman" pitchFamily="18" charset="0"/>
              </a:rPr>
              <a:t>○区域内には鉄道駅が</a:t>
            </a:r>
            <a:r>
              <a:rPr lang="en-US" altLang="ja-JP" sz="1100" dirty="0">
                <a:latin typeface="ＭＳ Ｐゴシック" pitchFamily="50" charset="-128"/>
                <a:ea typeface="ＭＳ Ｐゴシック" pitchFamily="50" charset="-128"/>
                <a:cs typeface="Times New Roman" pitchFamily="18" charset="0"/>
              </a:rPr>
              <a:t>25</a:t>
            </a:r>
            <a:r>
              <a:rPr lang="ja-JP" altLang="ja-JP" sz="1100" dirty="0">
                <a:latin typeface="ＭＳ Ｐゴシック" pitchFamily="50" charset="-128"/>
                <a:ea typeface="ＭＳ Ｐゴシック" pitchFamily="50" charset="-128"/>
                <a:cs typeface="Times New Roman" pitchFamily="18" charset="0"/>
              </a:rPr>
              <a:t>駅設置されており、</a:t>
            </a:r>
            <a:r>
              <a:rPr lang="en-US" altLang="ja-JP" sz="1100" dirty="0">
                <a:latin typeface="ＭＳ Ｐゴシック" pitchFamily="50" charset="-128"/>
                <a:ea typeface="ＭＳ Ｐゴシック" pitchFamily="50" charset="-128"/>
                <a:cs typeface="Times New Roman" pitchFamily="18" charset="0"/>
              </a:rPr>
              <a:t>1</a:t>
            </a:r>
            <a:r>
              <a:rPr lang="ja-JP" altLang="ja-JP" sz="1100" dirty="0" err="1">
                <a:latin typeface="ＭＳ Ｐゴシック" pitchFamily="50" charset="-128"/>
                <a:ea typeface="ＭＳ Ｐゴシック" pitchFamily="50" charset="-128"/>
                <a:cs typeface="Times New Roman" pitchFamily="18" charset="0"/>
              </a:rPr>
              <a:t>ｋ</a:t>
            </a:r>
            <a:r>
              <a:rPr lang="ja-JP" altLang="ja-JP" sz="1100" dirty="0">
                <a:latin typeface="ＭＳ Ｐゴシック" pitchFamily="50" charset="-128"/>
                <a:ea typeface="ＭＳ Ｐゴシック" pitchFamily="50" charset="-128"/>
                <a:cs typeface="Times New Roman" pitchFamily="18" charset="0"/>
              </a:rPr>
              <a:t>㎡あたりの鉄道駅数は</a:t>
            </a:r>
            <a:r>
              <a:rPr lang="en-US" altLang="ja-JP" sz="1100" dirty="0">
                <a:latin typeface="ＭＳ Ｐゴシック" pitchFamily="50" charset="-128"/>
                <a:ea typeface="ＭＳ Ｐゴシック" pitchFamily="50" charset="-128"/>
                <a:cs typeface="Times New Roman" pitchFamily="18" charset="0"/>
              </a:rPr>
              <a:t>1.0</a:t>
            </a:r>
            <a:r>
              <a:rPr lang="ja-JP" altLang="ja-JP" sz="1100" dirty="0">
                <a:latin typeface="ＭＳ Ｐゴシック" pitchFamily="50" charset="-128"/>
                <a:ea typeface="ＭＳ Ｐゴシック" pitchFamily="50" charset="-128"/>
                <a:cs typeface="Times New Roman" pitchFamily="18" charset="0"/>
              </a:rPr>
              <a:t>駅ある</a:t>
            </a:r>
            <a:endParaRPr lang="en-US" altLang="ja-JP" sz="1100" dirty="0">
              <a:latin typeface="ＭＳ Ｐゴシック" pitchFamily="50" charset="-128"/>
              <a:ea typeface="ＭＳ Ｐゴシック" pitchFamily="50" charset="-128"/>
              <a:cs typeface="Times New Roman" pitchFamily="18" charset="0"/>
            </a:endParaRPr>
          </a:p>
          <a:p>
            <a:pPr marL="144000" indent="-457200" eaLnBrk="0" hangingPunct="0">
              <a:defRPr/>
            </a:pPr>
            <a:r>
              <a:rPr lang="ja-JP" altLang="en-US" sz="1100" dirty="0">
                <a:latin typeface="ＭＳ Ｐゴシック" pitchFamily="50" charset="-128"/>
                <a:ea typeface="ＭＳ Ｐゴシック" pitchFamily="50" charset="-128"/>
                <a:cs typeface="Times New Roman" pitchFamily="18" charset="0"/>
              </a:rPr>
              <a:t>○病院・診療所数は</a:t>
            </a:r>
            <a:r>
              <a:rPr lang="en-US" altLang="ja-JP" sz="1100" dirty="0">
                <a:latin typeface="ＭＳ Ｐゴシック" pitchFamily="50" charset="-128"/>
                <a:ea typeface="ＭＳ Ｐゴシック" pitchFamily="50" charset="-128"/>
                <a:cs typeface="Times New Roman" pitchFamily="18" charset="0"/>
              </a:rPr>
              <a:t>580</a:t>
            </a:r>
            <a:r>
              <a:rPr lang="ja-JP" altLang="en-US" sz="1100" dirty="0">
                <a:latin typeface="ＭＳ Ｐゴシック" pitchFamily="50" charset="-128"/>
                <a:ea typeface="ＭＳ Ｐゴシック" pitchFamily="50" charset="-128"/>
                <a:cs typeface="Times New Roman" pitchFamily="18" charset="0"/>
              </a:rPr>
              <a:t>カ所で、千人あたりの病院・診療所数は</a:t>
            </a:r>
            <a:r>
              <a:rPr lang="en-US" altLang="ja-JP" sz="1100" dirty="0">
                <a:latin typeface="ＭＳ Ｐゴシック" pitchFamily="50" charset="-128"/>
                <a:ea typeface="ＭＳ Ｐゴシック" pitchFamily="50" charset="-128"/>
                <a:cs typeface="Times New Roman" pitchFamily="18" charset="0"/>
              </a:rPr>
              <a:t>1.6</a:t>
            </a:r>
            <a:r>
              <a:rPr lang="ja-JP" altLang="en-US" sz="1100" dirty="0">
                <a:latin typeface="ＭＳ Ｐゴシック" pitchFamily="50" charset="-128"/>
                <a:ea typeface="ＭＳ Ｐゴシック" pitchFamily="50" charset="-128"/>
                <a:cs typeface="Times New Roman" pitchFamily="18" charset="0"/>
              </a:rPr>
              <a:t>カ所である</a:t>
            </a:r>
            <a:endParaRPr lang="en-US" altLang="ja-JP" sz="1100" dirty="0">
              <a:latin typeface="ＭＳ Ｐゴシック" pitchFamily="50" charset="-128"/>
              <a:ea typeface="ＭＳ Ｐゴシック" pitchFamily="50" charset="-128"/>
              <a:cs typeface="Times New Roman" pitchFamily="18" charset="0"/>
            </a:endParaRPr>
          </a:p>
          <a:p>
            <a:pPr marL="85725" indent="-85725">
              <a:lnSpc>
                <a:spcPts val="1800"/>
              </a:lnSpc>
              <a:buFont typeface="Wingdings" pitchFamily="2" charset="2"/>
              <a:buNone/>
              <a:defRPr/>
            </a:pPr>
            <a:endParaRPr lang="ja-JP" altLang="en-US" sz="1100" dirty="0">
              <a:solidFill>
                <a:srgbClr val="000000"/>
              </a:solidFill>
              <a:latin typeface="ＭＳ Ｐゴシック" pitchFamily="50" charset="-128"/>
              <a:ea typeface="ＭＳ Ｐゴシック" pitchFamily="50" charset="-128"/>
            </a:endParaRPr>
          </a:p>
        </p:txBody>
      </p:sp>
      <p:sp>
        <p:nvSpPr>
          <p:cNvPr id="10249" name="テキスト ボックス 57"/>
          <p:cNvSpPr>
            <a:spLocks noChangeArrowheads="1"/>
          </p:cNvSpPr>
          <p:nvPr/>
        </p:nvSpPr>
        <p:spPr bwMode="auto">
          <a:xfrm>
            <a:off x="4211638" y="5805488"/>
            <a:ext cx="4679950" cy="792162"/>
          </a:xfrm>
          <a:prstGeom prst="roundRect">
            <a:avLst>
              <a:gd name="adj" fmla="val 9315"/>
            </a:avLst>
          </a:prstGeom>
          <a:noFill/>
          <a:ln w="19050" algn="ctr">
            <a:solidFill>
              <a:schemeClr val="tx1"/>
            </a:solidFill>
            <a:round/>
            <a:headEnd/>
            <a:tailEnd/>
          </a:ln>
          <a:extLst>
            <a:ext uri="{909E8E84-426E-40DD-AFC4-6F175D3DCCD1}">
              <a14:hiddenFill xmlns="" xmlns:a14="http://schemas.microsoft.com/office/drawing/2010/main">
                <a:solidFill>
                  <a:srgbClr val="FFFFFF"/>
                </a:solidFill>
              </a14:hiddenFill>
            </a:ext>
          </a:extLst>
        </p:spPr>
        <p:txBody>
          <a:bodyPr lIns="36000" tIns="36000" rIns="0" anchor="ct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buFont typeface="Wingdings" pitchFamily="2" charset="2"/>
              <a:buChar char="ü"/>
            </a:pPr>
            <a:r>
              <a:rPr lang="ja-JP" altLang="en-US" sz="1100"/>
              <a:t>　新幹線１路線、地下鉄２路線、</a:t>
            </a:r>
            <a:r>
              <a:rPr lang="ja-JP" altLang="en-US" sz="1100">
                <a:latin typeface="HGP創英角ｺﾞｼｯｸUB" pitchFamily="50" charset="-128"/>
              </a:rPr>
              <a:t>ＪＲ４路線、</a:t>
            </a:r>
            <a:r>
              <a:rPr lang="ja-JP" altLang="en-US" sz="1100"/>
              <a:t>私鉄４路線が走り、主要駅として、</a:t>
            </a:r>
            <a:r>
              <a:rPr lang="ja-JP" altLang="en-US" sz="1100">
                <a:solidFill>
                  <a:srgbClr val="000000"/>
                </a:solidFill>
              </a:rPr>
              <a:t>新大阪駅、西中島南方・南方駅を有する</a:t>
            </a:r>
            <a:endParaRPr lang="en-US" altLang="ja-JP" sz="1100">
              <a:solidFill>
                <a:srgbClr val="000000"/>
              </a:solidFill>
            </a:endParaRPr>
          </a:p>
          <a:p>
            <a:pPr eaLnBrk="1" hangingPunct="1"/>
            <a:endParaRPr lang="ja-JP" altLang="en-US" sz="1100">
              <a:solidFill>
                <a:srgbClr val="000000"/>
              </a:solidFill>
            </a:endParaRPr>
          </a:p>
          <a:p>
            <a:pPr eaLnBrk="1" hangingPunct="1">
              <a:buFont typeface="Wingdings" pitchFamily="2" charset="2"/>
              <a:buChar char="ü"/>
            </a:pPr>
            <a:r>
              <a:rPr lang="ja-JP" altLang="en-US" sz="1100"/>
              <a:t>　</a:t>
            </a:r>
            <a:r>
              <a:rPr lang="ja-JP" altLang="ja-JP" sz="1100"/>
              <a:t>北を神崎川、</a:t>
            </a:r>
            <a:r>
              <a:rPr lang="ja-JP" altLang="en-US" sz="1100"/>
              <a:t>南を淀川</a:t>
            </a:r>
            <a:r>
              <a:rPr lang="ja-JP" altLang="ja-JP" sz="1100"/>
              <a:t>が流れる</a:t>
            </a:r>
            <a:endParaRPr lang="ja-JP" altLang="en-US" sz="1100">
              <a:solidFill>
                <a:srgbClr val="000000"/>
              </a:solidFill>
            </a:endParaRPr>
          </a:p>
        </p:txBody>
      </p:sp>
      <p:grpSp>
        <p:nvGrpSpPr>
          <p:cNvPr id="2" name="グループ化 66"/>
          <p:cNvGrpSpPr>
            <a:grpSpLocks/>
          </p:cNvGrpSpPr>
          <p:nvPr/>
        </p:nvGrpSpPr>
        <p:grpSpPr bwMode="auto">
          <a:xfrm>
            <a:off x="4067175" y="1916113"/>
            <a:ext cx="4537075" cy="3216275"/>
            <a:chOff x="4067944" y="1916113"/>
            <a:chExt cx="4536305" cy="3216275"/>
          </a:xfrm>
        </p:grpSpPr>
        <p:grpSp>
          <p:nvGrpSpPr>
            <p:cNvPr id="3" name="グループ化 63"/>
            <p:cNvGrpSpPr>
              <a:grpSpLocks/>
            </p:cNvGrpSpPr>
            <p:nvPr/>
          </p:nvGrpSpPr>
          <p:grpSpPr bwMode="auto">
            <a:xfrm>
              <a:off x="4212383" y="1916113"/>
              <a:ext cx="4391866" cy="3216275"/>
              <a:chOff x="2340781" y="1700808"/>
              <a:chExt cx="6063127" cy="4440688"/>
            </a:xfrm>
          </p:grpSpPr>
          <p:grpSp>
            <p:nvGrpSpPr>
              <p:cNvPr id="5" name="グループ化 72"/>
              <p:cNvGrpSpPr>
                <a:grpSpLocks/>
              </p:cNvGrpSpPr>
              <p:nvPr/>
            </p:nvGrpSpPr>
            <p:grpSpPr bwMode="auto">
              <a:xfrm>
                <a:off x="2340781" y="1700808"/>
                <a:ext cx="6063127" cy="4440688"/>
                <a:chOff x="2340781" y="1700808"/>
                <a:chExt cx="6063127" cy="4440688"/>
              </a:xfrm>
            </p:grpSpPr>
            <p:grpSp>
              <p:nvGrpSpPr>
                <p:cNvPr id="6" name="グループ化 57"/>
                <p:cNvGrpSpPr>
                  <a:grpSpLocks/>
                </p:cNvGrpSpPr>
                <p:nvPr/>
              </p:nvGrpSpPr>
              <p:grpSpPr bwMode="auto">
                <a:xfrm>
                  <a:off x="2411759" y="1700808"/>
                  <a:ext cx="5951764" cy="4440688"/>
                  <a:chOff x="1331640" y="1700808"/>
                  <a:chExt cx="5951764" cy="4440688"/>
                </a:xfrm>
              </p:grpSpPr>
              <p:grpSp>
                <p:nvGrpSpPr>
                  <p:cNvPr id="7" name="グループ化 31"/>
                  <p:cNvGrpSpPr>
                    <a:grpSpLocks/>
                  </p:cNvGrpSpPr>
                  <p:nvPr/>
                </p:nvGrpSpPr>
                <p:grpSpPr bwMode="auto">
                  <a:xfrm>
                    <a:off x="1331640" y="1700808"/>
                    <a:ext cx="5951764" cy="4440688"/>
                    <a:chOff x="1331640" y="1700808"/>
                    <a:chExt cx="5951764" cy="4440688"/>
                  </a:xfrm>
                </p:grpSpPr>
                <p:grpSp>
                  <p:nvGrpSpPr>
                    <p:cNvPr id="8" name="グループ化 56"/>
                    <p:cNvGrpSpPr>
                      <a:grpSpLocks/>
                    </p:cNvGrpSpPr>
                    <p:nvPr/>
                  </p:nvGrpSpPr>
                  <p:grpSpPr bwMode="auto">
                    <a:xfrm>
                      <a:off x="1331640" y="1700808"/>
                      <a:ext cx="5951764" cy="4440688"/>
                      <a:chOff x="2028166" y="1556792"/>
                      <a:chExt cx="5951764" cy="4440688"/>
                    </a:xfrm>
                  </p:grpSpPr>
                  <p:grpSp>
                    <p:nvGrpSpPr>
                      <p:cNvPr id="9" name="グループ化 44"/>
                      <p:cNvGrpSpPr>
                        <a:grpSpLocks/>
                      </p:cNvGrpSpPr>
                      <p:nvPr/>
                    </p:nvGrpSpPr>
                    <p:grpSpPr bwMode="auto">
                      <a:xfrm>
                        <a:off x="2028166" y="1556792"/>
                        <a:ext cx="5951764" cy="4440688"/>
                        <a:chOff x="1740134" y="1484784"/>
                        <a:chExt cx="5951764" cy="4440688"/>
                      </a:xfrm>
                    </p:grpSpPr>
                    <p:grpSp>
                      <p:nvGrpSpPr>
                        <p:cNvPr id="10" name="グループ化 26"/>
                        <p:cNvGrpSpPr>
                          <a:grpSpLocks/>
                        </p:cNvGrpSpPr>
                        <p:nvPr/>
                      </p:nvGrpSpPr>
                      <p:grpSpPr bwMode="auto">
                        <a:xfrm>
                          <a:off x="1740134" y="1484784"/>
                          <a:ext cx="5951764" cy="4440688"/>
                          <a:chOff x="1380094" y="1196752"/>
                          <a:chExt cx="5951764" cy="4440688"/>
                        </a:xfrm>
                      </p:grpSpPr>
                      <p:grpSp>
                        <p:nvGrpSpPr>
                          <p:cNvPr id="11" name="グループ化 1"/>
                          <p:cNvGrpSpPr>
                            <a:grpSpLocks/>
                          </p:cNvGrpSpPr>
                          <p:nvPr/>
                        </p:nvGrpSpPr>
                        <p:grpSpPr bwMode="auto">
                          <a:xfrm>
                            <a:off x="1380094" y="1196752"/>
                            <a:ext cx="5951764" cy="4440688"/>
                            <a:chOff x="0" y="0"/>
                            <a:chExt cx="6000750" cy="4303609"/>
                          </a:xfrm>
                        </p:grpSpPr>
                        <p:pic>
                          <p:nvPicPr>
                            <p:cNvPr id="10299" name="図 113"/>
                            <p:cNvPicPr>
                              <a:picLocks noChangeAspect="1"/>
                            </p:cNvPicPr>
                            <p:nvPr/>
                          </p:nvPicPr>
                          <p:blipFill>
                            <a:blip r:embed="rId3" cstate="print">
                              <a:extLst>
                                <a:ext uri="{28A0092B-C50C-407E-A947-70E740481C1C}">
                                  <a14:useLocalDpi xmlns="" xmlns:a14="http://schemas.microsoft.com/office/drawing/2010/main" val="0"/>
                                </a:ext>
                              </a:extLst>
                            </a:blip>
                            <a:srcRect l="10071" r="19836" b="1913"/>
                            <a:stretch>
                              <a:fillRect/>
                            </a:stretch>
                          </p:blipFill>
                          <p:spPr bwMode="auto">
                            <a:xfrm>
                              <a:off x="28620" y="0"/>
                              <a:ext cx="5857647" cy="42566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nvGrpSpPr>
                            <p:cNvPr id="12" name="グループ化 4"/>
                            <p:cNvGrpSpPr/>
                            <p:nvPr/>
                          </p:nvGrpSpPr>
                          <p:grpSpPr>
                            <a:xfrm>
                              <a:off x="0" y="1671637"/>
                              <a:ext cx="6000750" cy="2631972"/>
                              <a:chOff x="0" y="1671637"/>
                              <a:chExt cx="6000750" cy="2631972"/>
                            </a:xfrm>
                            <a:solidFill>
                              <a:sysClr val="window" lastClr="FFFFFF"/>
                            </a:solidFill>
                          </p:grpSpPr>
                          <p:sp>
                            <p:nvSpPr>
                              <p:cNvPr id="120" name="正方形/長方形 119"/>
                              <p:cNvSpPr/>
                              <p:nvPr/>
                            </p:nvSpPr>
                            <p:spPr>
                              <a:xfrm>
                                <a:off x="0" y="2924469"/>
                                <a:ext cx="314825" cy="78055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defRPr/>
                                </a:pPr>
                                <a:endParaRPr lang="ja-JP" altLang="en-US"/>
                              </a:p>
                            </p:txBody>
                          </p:sp>
                          <p:sp>
                            <p:nvSpPr>
                              <p:cNvPr id="121" name="正方形/長方形 6"/>
                              <p:cNvSpPr/>
                              <p:nvPr/>
                            </p:nvSpPr>
                            <p:spPr>
                              <a:xfrm>
                                <a:off x="5619143" y="1671637"/>
                                <a:ext cx="372066" cy="971833"/>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defRPr/>
                                </a:pPr>
                                <a:endParaRPr lang="ja-JP" altLang="en-US"/>
                              </a:p>
                            </p:txBody>
                          </p:sp>
                          <p:sp>
                            <p:nvSpPr>
                              <p:cNvPr id="122" name="正方形/長方形 121"/>
                              <p:cNvSpPr/>
                              <p:nvPr/>
                            </p:nvSpPr>
                            <p:spPr>
                              <a:xfrm>
                                <a:off x="5361620" y="2341657"/>
                                <a:ext cx="305285" cy="343443"/>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defRPr/>
                                </a:pPr>
                                <a:endParaRPr lang="ja-JP" altLang="en-US"/>
                              </a:p>
                            </p:txBody>
                          </p:sp>
                          <p:sp>
                            <p:nvSpPr>
                              <p:cNvPr id="123" name="正方形/長方形 122"/>
                              <p:cNvSpPr/>
                              <p:nvPr/>
                            </p:nvSpPr>
                            <p:spPr>
                              <a:xfrm>
                                <a:off x="4124326" y="2566986"/>
                                <a:ext cx="112394" cy="25717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defRPr/>
                                </a:pPr>
                                <a:endParaRPr lang="ja-JP" altLang="en-US"/>
                              </a:p>
                            </p:txBody>
                          </p:sp>
                          <p:sp>
                            <p:nvSpPr>
                              <p:cNvPr id="124" name="正方形/長方形 123"/>
                              <p:cNvSpPr/>
                              <p:nvPr/>
                            </p:nvSpPr>
                            <p:spPr>
                              <a:xfrm>
                                <a:off x="3505201" y="3357561"/>
                                <a:ext cx="485774" cy="9144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defRPr/>
                                </a:pPr>
                                <a:endParaRPr lang="ja-JP" altLang="en-US"/>
                              </a:p>
                            </p:txBody>
                          </p:sp>
                          <p:sp>
                            <p:nvSpPr>
                              <p:cNvPr id="125" name="正方形/長方形 124"/>
                              <p:cNvSpPr/>
                              <p:nvPr/>
                            </p:nvSpPr>
                            <p:spPr>
                              <a:xfrm>
                                <a:off x="3790950" y="2657473"/>
                                <a:ext cx="2209800" cy="1646136"/>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defRPr/>
                                </a:pPr>
                                <a:endParaRPr lang="ja-JP" altLang="en-US"/>
                              </a:p>
                            </p:txBody>
                          </p:sp>
                        </p:grpSp>
                      </p:grpSp>
                      <p:sp>
                        <p:nvSpPr>
                          <p:cNvPr id="117" name="円/楕円 116"/>
                          <p:cNvSpPr/>
                          <p:nvPr/>
                        </p:nvSpPr>
                        <p:spPr>
                          <a:xfrm>
                            <a:off x="5365078" y="3129964"/>
                            <a:ext cx="144621" cy="142470"/>
                          </a:xfrm>
                          <a:prstGeom prst="ellipse">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grpSp>
                    <p:grpSp>
                      <p:nvGrpSpPr>
                        <p:cNvPr id="13" name="グループ化 43"/>
                        <p:cNvGrpSpPr>
                          <a:grpSpLocks/>
                        </p:cNvGrpSpPr>
                        <p:nvPr/>
                      </p:nvGrpSpPr>
                      <p:grpSpPr bwMode="auto">
                        <a:xfrm>
                          <a:off x="4427984" y="2132856"/>
                          <a:ext cx="2696716" cy="3067794"/>
                          <a:chOff x="4427984" y="2132856"/>
                          <a:chExt cx="2696716" cy="3067794"/>
                        </a:xfrm>
                      </p:grpSpPr>
                      <p:sp>
                        <p:nvSpPr>
                          <p:cNvPr id="114" name="フリーフォーム 113"/>
                          <p:cNvSpPr/>
                          <p:nvPr/>
                        </p:nvSpPr>
                        <p:spPr>
                          <a:xfrm>
                            <a:off x="4557194" y="3067299"/>
                            <a:ext cx="122709" cy="2132669"/>
                          </a:xfrm>
                          <a:custGeom>
                            <a:avLst/>
                            <a:gdLst>
                              <a:gd name="connsiteX0" fmla="*/ 17462 w 122237"/>
                              <a:gd name="connsiteY0" fmla="*/ 0 h 2133600"/>
                              <a:gd name="connsiteX1" fmla="*/ 17462 w 122237"/>
                              <a:gd name="connsiteY1" fmla="*/ 1485900 h 2133600"/>
                              <a:gd name="connsiteX2" fmla="*/ 122237 w 122237"/>
                              <a:gd name="connsiteY2" fmla="*/ 2133600 h 2133600"/>
                            </a:gdLst>
                            <a:ahLst/>
                            <a:cxnLst>
                              <a:cxn ang="0">
                                <a:pos x="connsiteX0" y="connsiteY0"/>
                              </a:cxn>
                              <a:cxn ang="0">
                                <a:pos x="connsiteX1" y="connsiteY1"/>
                              </a:cxn>
                              <a:cxn ang="0">
                                <a:pos x="connsiteX2" y="connsiteY2"/>
                              </a:cxn>
                            </a:cxnLst>
                            <a:rect l="l" t="t" r="r" b="b"/>
                            <a:pathLst>
                              <a:path w="122237" h="2133600">
                                <a:moveTo>
                                  <a:pt x="17462" y="0"/>
                                </a:moveTo>
                                <a:cubicBezTo>
                                  <a:pt x="8731" y="565150"/>
                                  <a:pt x="0" y="1130300"/>
                                  <a:pt x="17462" y="1485900"/>
                                </a:cubicBezTo>
                                <a:cubicBezTo>
                                  <a:pt x="34924" y="1841500"/>
                                  <a:pt x="78580" y="1987550"/>
                                  <a:pt x="122237" y="2133600"/>
                                </a:cubicBezTo>
                              </a:path>
                            </a:pathLst>
                          </a:custGeom>
                          <a:ln w="63500" cmpd="tri">
                            <a:solidFill>
                              <a:srgbClr val="FF0000"/>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ja-JP" altLang="en-US"/>
                          </a:p>
                        </p:txBody>
                      </p:sp>
                      <p:sp>
                        <p:nvSpPr>
                          <p:cNvPr id="115" name="フリーフォーム 114"/>
                          <p:cNvSpPr/>
                          <p:nvPr/>
                        </p:nvSpPr>
                        <p:spPr>
                          <a:xfrm>
                            <a:off x="6634479" y="2133571"/>
                            <a:ext cx="490835" cy="1637311"/>
                          </a:xfrm>
                          <a:custGeom>
                            <a:avLst/>
                            <a:gdLst>
                              <a:gd name="connsiteX0" fmla="*/ 101600 w 492125"/>
                              <a:gd name="connsiteY0" fmla="*/ 0 h 1638300"/>
                              <a:gd name="connsiteX1" fmla="*/ 120650 w 492125"/>
                              <a:gd name="connsiteY1" fmla="*/ 476250 h 1638300"/>
                              <a:gd name="connsiteX2" fmla="*/ 53975 w 492125"/>
                              <a:gd name="connsiteY2" fmla="*/ 581025 h 1638300"/>
                              <a:gd name="connsiteX3" fmla="*/ 73025 w 492125"/>
                              <a:gd name="connsiteY3" fmla="*/ 1028700 h 1638300"/>
                              <a:gd name="connsiteX4" fmla="*/ 492125 w 492125"/>
                              <a:gd name="connsiteY4" fmla="*/ 1638300 h 16383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2125" h="1638300">
                                <a:moveTo>
                                  <a:pt x="101600" y="0"/>
                                </a:moveTo>
                                <a:cubicBezTo>
                                  <a:pt x="115094" y="189706"/>
                                  <a:pt x="128588" y="379413"/>
                                  <a:pt x="120650" y="476250"/>
                                </a:cubicBezTo>
                                <a:cubicBezTo>
                                  <a:pt x="112713" y="573088"/>
                                  <a:pt x="61912" y="488950"/>
                                  <a:pt x="53975" y="581025"/>
                                </a:cubicBezTo>
                                <a:cubicBezTo>
                                  <a:pt x="46038" y="673100"/>
                                  <a:pt x="0" y="852488"/>
                                  <a:pt x="73025" y="1028700"/>
                                </a:cubicBezTo>
                                <a:cubicBezTo>
                                  <a:pt x="146050" y="1204912"/>
                                  <a:pt x="319087" y="1421606"/>
                                  <a:pt x="492125" y="1638300"/>
                                </a:cubicBezTo>
                              </a:path>
                            </a:pathLst>
                          </a:custGeom>
                          <a:ln w="63500" cmpd="tri">
                            <a:solidFill>
                              <a:srgbClr val="FFC000"/>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ja-JP" altLang="en-US"/>
                          </a:p>
                        </p:txBody>
                      </p:sp>
                    </p:grpSp>
                  </p:grpSp>
                  <p:grpSp>
                    <p:nvGrpSpPr>
                      <p:cNvPr id="14" name="グループ化 55"/>
                      <p:cNvGrpSpPr>
                        <a:grpSpLocks/>
                      </p:cNvGrpSpPr>
                      <p:nvPr/>
                    </p:nvGrpSpPr>
                    <p:grpSpPr bwMode="auto">
                      <a:xfrm>
                        <a:off x="2586069" y="2812722"/>
                        <a:ext cx="2129947" cy="3015985"/>
                        <a:chOff x="2586069" y="2812722"/>
                        <a:chExt cx="2129947" cy="3015985"/>
                      </a:xfrm>
                    </p:grpSpPr>
                    <p:sp>
                      <p:nvSpPr>
                        <p:cNvPr id="108" name="円/楕円 107"/>
                        <p:cNvSpPr/>
                        <p:nvPr/>
                      </p:nvSpPr>
                      <p:spPr>
                        <a:xfrm>
                          <a:off x="4211960" y="3573016"/>
                          <a:ext cx="504056" cy="792088"/>
                        </a:xfrm>
                        <a:prstGeom prst="ellipse">
                          <a:avLst/>
                        </a:prstGeom>
                        <a:gradFill>
                          <a:gsLst>
                            <a:gs pos="100000">
                              <a:srgbClr val="0070C0"/>
                            </a:gs>
                            <a:gs pos="30000">
                              <a:schemeClr val="accent1">
                                <a:lumMod val="40000"/>
                                <a:lumOff val="60000"/>
                                <a:alpha val="80000"/>
                              </a:schemeClr>
                            </a:gs>
                          </a:gsLst>
                          <a:path path="shape">
                            <a:fillToRect l="50000" t="50000" r="50000" b="50000"/>
                          </a:path>
                        </a:gradFill>
                        <a:ln w="9525">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sp>
                      <p:nvSpPr>
                        <p:cNvPr id="109" name="正方形/長方形 108"/>
                        <p:cNvSpPr/>
                        <p:nvPr/>
                      </p:nvSpPr>
                      <p:spPr>
                        <a:xfrm>
                          <a:off x="2586069" y="2812722"/>
                          <a:ext cx="1060554" cy="436179"/>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900" dirty="0">
                              <a:solidFill>
                                <a:schemeClr val="tx1"/>
                              </a:solidFill>
                            </a:rPr>
                            <a:t>商業・業務集積地</a:t>
                          </a:r>
                          <a:endParaRPr lang="en-US" altLang="ja-JP" sz="900" dirty="0">
                            <a:solidFill>
                              <a:schemeClr val="tx1"/>
                            </a:solidFill>
                          </a:endParaRPr>
                        </a:p>
                      </p:txBody>
                    </p:sp>
                    <p:sp>
                      <p:nvSpPr>
                        <p:cNvPr id="110" name="正方形/長方形 109"/>
                        <p:cNvSpPr/>
                        <p:nvPr/>
                      </p:nvSpPr>
                      <p:spPr>
                        <a:xfrm>
                          <a:off x="3466943" y="5589796"/>
                          <a:ext cx="729680" cy="238911"/>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900" dirty="0">
                              <a:solidFill>
                                <a:schemeClr val="tx1"/>
                              </a:solidFill>
                            </a:rPr>
                            <a:t>淀川</a:t>
                          </a:r>
                          <a:endParaRPr lang="en-US" altLang="ja-JP" sz="900" dirty="0">
                            <a:solidFill>
                              <a:schemeClr val="tx1"/>
                            </a:solidFill>
                          </a:endParaRPr>
                        </a:p>
                      </p:txBody>
                    </p:sp>
                    <p:cxnSp>
                      <p:nvCxnSpPr>
                        <p:cNvPr id="111" name="直線コネクタ 110"/>
                        <p:cNvCxnSpPr>
                          <a:stCxn id="0" idx="1"/>
                        </p:cNvCxnSpPr>
                        <p:nvPr/>
                      </p:nvCxnSpPr>
                      <p:spPr>
                        <a:xfrm flipH="1" flipV="1">
                          <a:off x="3348616" y="3150267"/>
                          <a:ext cx="937846" cy="539195"/>
                        </a:xfrm>
                        <a:prstGeom prst="line">
                          <a:avLst/>
                        </a:prstGeom>
                        <a:ln w="12700" cmpd="sng">
                          <a:solidFill>
                            <a:schemeClr val="tx1"/>
                          </a:solidFill>
                          <a:prstDash val="sysDot"/>
                        </a:ln>
                      </p:spPr>
                      <p:style>
                        <a:lnRef idx="1">
                          <a:schemeClr val="accent1"/>
                        </a:lnRef>
                        <a:fillRef idx="0">
                          <a:schemeClr val="accent1"/>
                        </a:fillRef>
                        <a:effectRef idx="0">
                          <a:schemeClr val="accent1"/>
                        </a:effectRef>
                        <a:fontRef idx="minor">
                          <a:schemeClr val="tx1"/>
                        </a:fontRef>
                      </p:style>
                    </p:cxnSp>
                  </p:grpSp>
                </p:grpSp>
                <p:sp>
                  <p:nvSpPr>
                    <p:cNvPr id="105" name="正方形/長方形 104"/>
                    <p:cNvSpPr/>
                    <p:nvPr/>
                  </p:nvSpPr>
                  <p:spPr>
                    <a:xfrm>
                      <a:off x="4540929" y="2597274"/>
                      <a:ext cx="869918" cy="225761"/>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900" dirty="0">
                          <a:solidFill>
                            <a:schemeClr val="tx1"/>
                          </a:solidFill>
                        </a:rPr>
                        <a:t>神崎川</a:t>
                      </a:r>
                      <a:endParaRPr lang="en-US" altLang="ja-JP" sz="900" dirty="0">
                        <a:solidFill>
                          <a:schemeClr val="tx1"/>
                        </a:solidFill>
                      </a:endParaRPr>
                    </a:p>
                  </p:txBody>
                </p:sp>
              </p:grpSp>
              <p:sp>
                <p:nvSpPr>
                  <p:cNvPr id="102" name="円/楕円 101"/>
                  <p:cNvSpPr/>
                  <p:nvPr/>
                </p:nvSpPr>
                <p:spPr>
                  <a:xfrm>
                    <a:off x="3296311" y="5065297"/>
                    <a:ext cx="216932" cy="216994"/>
                  </a:xfrm>
                  <a:prstGeom prst="ellipse">
                    <a:avLst/>
                  </a:prstGeom>
                  <a:blipFill dpi="0" rotWithShape="1">
                    <a:blip r:embed="rId4" cstate="print"/>
                    <a:srcRect/>
                    <a:tile tx="0" ty="0" sx="100000" sy="100000" flip="none" algn="tl"/>
                  </a:blip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sp>
                <p:nvSpPr>
                  <p:cNvPr id="103" name="正方形/長方形 102"/>
                  <p:cNvSpPr/>
                  <p:nvPr/>
                </p:nvSpPr>
                <p:spPr>
                  <a:xfrm>
                    <a:off x="4880570" y="4076773"/>
                    <a:ext cx="124899" cy="144662"/>
                  </a:xfrm>
                  <a:prstGeom prst="rect">
                    <a:avLst/>
                  </a:prstGeom>
                  <a:solidFill>
                    <a:schemeClr val="bg1"/>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dirty="0">
                      <a:solidFill>
                        <a:schemeClr val="tx1"/>
                      </a:solidFill>
                    </a:endParaRPr>
                  </a:p>
                </p:txBody>
              </p:sp>
            </p:grpSp>
            <p:sp>
              <p:nvSpPr>
                <p:cNvPr id="89" name="正方形/長方形 88"/>
                <p:cNvSpPr/>
                <p:nvPr/>
              </p:nvSpPr>
              <p:spPr>
                <a:xfrm>
                  <a:off x="6019851" y="2099725"/>
                  <a:ext cx="1137248" cy="394533"/>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900" dirty="0">
                      <a:solidFill>
                        <a:schemeClr val="tx1"/>
                      </a:solidFill>
                    </a:rPr>
                    <a:t>阪急京都線</a:t>
                  </a:r>
                </a:p>
              </p:txBody>
            </p:sp>
            <p:sp>
              <p:nvSpPr>
                <p:cNvPr id="90" name="正方形/長方形 89"/>
                <p:cNvSpPr/>
                <p:nvPr/>
              </p:nvSpPr>
              <p:spPr>
                <a:xfrm>
                  <a:off x="5553121" y="2724401"/>
                  <a:ext cx="1062745" cy="368231"/>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900" dirty="0">
                      <a:solidFill>
                        <a:schemeClr val="tx1"/>
                      </a:solidFill>
                    </a:rPr>
                    <a:t>阪急千里線</a:t>
                  </a:r>
                </a:p>
              </p:txBody>
            </p:sp>
            <p:sp>
              <p:nvSpPr>
                <p:cNvPr id="91" name="正方形/長方形 90"/>
                <p:cNvSpPr/>
                <p:nvPr/>
              </p:nvSpPr>
              <p:spPr>
                <a:xfrm>
                  <a:off x="5147743" y="2993999"/>
                  <a:ext cx="872109" cy="348503"/>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900" dirty="0">
                      <a:solidFill>
                        <a:schemeClr val="tx1"/>
                      </a:solidFill>
                    </a:rPr>
                    <a:t>ＪＲ</a:t>
                  </a:r>
                  <a:endParaRPr lang="en-US" altLang="ja-JP" sz="900" dirty="0">
                    <a:solidFill>
                      <a:schemeClr val="tx1"/>
                    </a:solidFill>
                  </a:endParaRPr>
                </a:p>
                <a:p>
                  <a:pPr algn="ctr">
                    <a:defRPr/>
                  </a:pPr>
                  <a:r>
                    <a:rPr lang="ja-JP" altLang="en-US" sz="900" dirty="0">
                      <a:solidFill>
                        <a:schemeClr val="tx1"/>
                      </a:solidFill>
                    </a:rPr>
                    <a:t>京都線</a:t>
                  </a:r>
                </a:p>
              </p:txBody>
            </p:sp>
            <p:sp>
              <p:nvSpPr>
                <p:cNvPr id="92" name="正方形/長方形 91"/>
                <p:cNvSpPr/>
                <p:nvPr/>
              </p:nvSpPr>
              <p:spPr>
                <a:xfrm>
                  <a:off x="3600735" y="3644978"/>
                  <a:ext cx="793225" cy="287133"/>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900" dirty="0">
                      <a:solidFill>
                        <a:schemeClr val="tx1"/>
                      </a:solidFill>
                    </a:rPr>
                    <a:t>阪急</a:t>
                  </a:r>
                  <a:endParaRPr lang="en-US" altLang="ja-JP" sz="900" dirty="0">
                    <a:solidFill>
                      <a:schemeClr val="tx1"/>
                    </a:solidFill>
                  </a:endParaRPr>
                </a:p>
                <a:p>
                  <a:pPr algn="ctr">
                    <a:defRPr/>
                  </a:pPr>
                  <a:r>
                    <a:rPr lang="ja-JP" altLang="en-US" sz="900" dirty="0">
                      <a:solidFill>
                        <a:schemeClr val="tx1"/>
                      </a:solidFill>
                    </a:rPr>
                    <a:t>宝塚線</a:t>
                  </a:r>
                </a:p>
              </p:txBody>
            </p:sp>
            <p:sp>
              <p:nvSpPr>
                <p:cNvPr id="93" name="正方形/長方形 92"/>
                <p:cNvSpPr/>
                <p:nvPr/>
              </p:nvSpPr>
              <p:spPr>
                <a:xfrm>
                  <a:off x="3138387" y="3989099"/>
                  <a:ext cx="793225" cy="289324"/>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900" dirty="0">
                      <a:solidFill>
                        <a:schemeClr val="tx1"/>
                      </a:solidFill>
                    </a:rPr>
                    <a:t>阪急</a:t>
                  </a:r>
                  <a:endParaRPr lang="en-US" altLang="ja-JP" sz="900" dirty="0">
                    <a:solidFill>
                      <a:schemeClr val="tx1"/>
                    </a:solidFill>
                  </a:endParaRPr>
                </a:p>
                <a:p>
                  <a:pPr algn="ctr">
                    <a:defRPr/>
                  </a:pPr>
                  <a:r>
                    <a:rPr lang="ja-JP" altLang="en-US" sz="900" dirty="0">
                      <a:solidFill>
                        <a:schemeClr val="tx1"/>
                      </a:solidFill>
                    </a:rPr>
                    <a:t>神戸線</a:t>
                  </a:r>
                </a:p>
              </p:txBody>
            </p:sp>
            <p:sp>
              <p:nvSpPr>
                <p:cNvPr id="94" name="正方形/長方形 93"/>
                <p:cNvSpPr/>
                <p:nvPr/>
              </p:nvSpPr>
              <p:spPr>
                <a:xfrm>
                  <a:off x="2340780" y="3989099"/>
                  <a:ext cx="791033" cy="289324"/>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900" dirty="0">
                      <a:solidFill>
                        <a:schemeClr val="tx1"/>
                      </a:solidFill>
                    </a:rPr>
                    <a:t>新幹線</a:t>
                  </a:r>
                </a:p>
              </p:txBody>
            </p:sp>
            <p:sp>
              <p:nvSpPr>
                <p:cNvPr id="95" name="正方形/長方形 94"/>
                <p:cNvSpPr/>
                <p:nvPr/>
              </p:nvSpPr>
              <p:spPr>
                <a:xfrm>
                  <a:off x="4626230" y="2695908"/>
                  <a:ext cx="918125" cy="418643"/>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900" dirty="0">
                      <a:solidFill>
                        <a:srgbClr val="FF0000"/>
                      </a:solidFill>
                    </a:rPr>
                    <a:t>地下鉄</a:t>
                  </a:r>
                  <a:endParaRPr lang="en-US" altLang="ja-JP" sz="900" dirty="0">
                    <a:solidFill>
                      <a:srgbClr val="FF0000"/>
                    </a:solidFill>
                  </a:endParaRPr>
                </a:p>
                <a:p>
                  <a:pPr algn="ctr">
                    <a:defRPr/>
                  </a:pPr>
                  <a:r>
                    <a:rPr lang="ja-JP" altLang="en-US" sz="900" dirty="0">
                      <a:solidFill>
                        <a:srgbClr val="FF0000"/>
                      </a:solidFill>
                    </a:rPr>
                    <a:t>御堂筋線</a:t>
                  </a:r>
                </a:p>
              </p:txBody>
            </p:sp>
            <p:sp>
              <p:nvSpPr>
                <p:cNvPr id="96" name="正方形/長方形 95"/>
                <p:cNvSpPr/>
                <p:nvPr/>
              </p:nvSpPr>
              <p:spPr>
                <a:xfrm>
                  <a:off x="7415665" y="4087732"/>
                  <a:ext cx="988243" cy="396726"/>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900" dirty="0">
                      <a:solidFill>
                        <a:srgbClr val="FFC000"/>
                      </a:solidFill>
                    </a:rPr>
                    <a:t>地下鉄</a:t>
                  </a:r>
                  <a:endParaRPr lang="en-US" altLang="ja-JP" sz="900" dirty="0">
                    <a:solidFill>
                      <a:srgbClr val="FFC000"/>
                    </a:solidFill>
                  </a:endParaRPr>
                </a:p>
                <a:p>
                  <a:pPr algn="ctr">
                    <a:defRPr/>
                  </a:pPr>
                  <a:r>
                    <a:rPr lang="ja-JP" altLang="en-US" sz="900" dirty="0">
                      <a:solidFill>
                        <a:srgbClr val="FFC000"/>
                      </a:solidFill>
                    </a:rPr>
                    <a:t>今里筋線</a:t>
                  </a:r>
                </a:p>
              </p:txBody>
            </p:sp>
          </p:grpSp>
          <p:sp>
            <p:nvSpPr>
              <p:cNvPr id="85" name="正方形/長方形 84"/>
              <p:cNvSpPr/>
              <p:nvPr/>
            </p:nvSpPr>
            <p:spPr>
              <a:xfrm>
                <a:off x="6085588" y="4870223"/>
                <a:ext cx="1224897" cy="409875"/>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1200" dirty="0">
                    <a:solidFill>
                      <a:schemeClr val="tx1"/>
                    </a:solidFill>
                  </a:rPr>
                  <a:t>新大阪駅</a:t>
                </a:r>
              </a:p>
            </p:txBody>
          </p:sp>
          <p:cxnSp>
            <p:nvCxnSpPr>
              <p:cNvPr id="86" name="直線コネクタ 85"/>
              <p:cNvCxnSpPr>
                <a:stCxn id="85" idx="1"/>
                <a:endCxn id="87" idx="1"/>
              </p:cNvCxnSpPr>
              <p:nvPr/>
            </p:nvCxnSpPr>
            <p:spPr>
              <a:xfrm flipH="1" flipV="1">
                <a:off x="4985592" y="4201708"/>
                <a:ext cx="1099997" cy="872356"/>
              </a:xfrm>
              <a:prstGeom prst="line">
                <a:avLst/>
              </a:prstGeom>
              <a:ln w="12700" cmpd="sng">
                <a:solidFill>
                  <a:schemeClr val="tx1"/>
                </a:solidFill>
                <a:prstDash val="sysDot"/>
              </a:ln>
            </p:spPr>
            <p:style>
              <a:lnRef idx="1">
                <a:schemeClr val="accent1"/>
              </a:lnRef>
              <a:fillRef idx="0">
                <a:schemeClr val="accent1"/>
              </a:fillRef>
              <a:effectRef idx="0">
                <a:schemeClr val="accent1"/>
              </a:effectRef>
              <a:fontRef idx="minor">
                <a:schemeClr val="tx1"/>
              </a:fontRef>
            </p:style>
          </p:cxnSp>
          <p:sp>
            <p:nvSpPr>
              <p:cNvPr id="87" name="円/楕円 86"/>
              <p:cNvSpPr/>
              <p:nvPr/>
            </p:nvSpPr>
            <p:spPr>
              <a:xfrm>
                <a:off x="4933002" y="4149104"/>
                <a:ext cx="359361" cy="359463"/>
              </a:xfrm>
              <a:prstGeom prst="ellipse">
                <a:avLst/>
              </a:prstGeom>
              <a:gradFill>
                <a:gsLst>
                  <a:gs pos="100000">
                    <a:srgbClr val="FF0000"/>
                  </a:gs>
                  <a:gs pos="30000">
                    <a:schemeClr val="bg1"/>
                  </a:gs>
                </a:gsLst>
                <a:path path="shape">
                  <a:fillToRect l="50000" t="50000" r="50000" b="50000"/>
                </a:path>
              </a:gradFill>
              <a:ln w="9525">
                <a:solidFill>
                  <a:srgbClr val="92D05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sp>
            <p:nvSpPr>
              <p:cNvPr id="60" name="正方形/長方形 59"/>
              <p:cNvSpPr/>
              <p:nvPr/>
            </p:nvSpPr>
            <p:spPr>
              <a:xfrm>
                <a:off x="6079015" y="5405034"/>
                <a:ext cx="1630274" cy="572072"/>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1200" dirty="0">
                    <a:solidFill>
                      <a:schemeClr val="tx1"/>
                    </a:solidFill>
                  </a:rPr>
                  <a:t>西中島南方駅・南方駅</a:t>
                </a:r>
              </a:p>
            </p:txBody>
          </p:sp>
          <p:cxnSp>
            <p:nvCxnSpPr>
              <p:cNvPr id="61" name="直線コネクタ 60"/>
              <p:cNvCxnSpPr>
                <a:stCxn id="60" idx="1"/>
                <a:endCxn id="62" idx="1"/>
              </p:cNvCxnSpPr>
              <p:nvPr/>
            </p:nvCxnSpPr>
            <p:spPr>
              <a:xfrm flipH="1" flipV="1">
                <a:off x="4979019" y="4736519"/>
                <a:ext cx="1099997" cy="953455"/>
              </a:xfrm>
              <a:prstGeom prst="line">
                <a:avLst/>
              </a:prstGeom>
              <a:ln w="12700" cmpd="sng">
                <a:solidFill>
                  <a:schemeClr val="tx1"/>
                </a:solidFill>
                <a:prstDash val="sysDot"/>
              </a:ln>
            </p:spPr>
            <p:style>
              <a:lnRef idx="1">
                <a:schemeClr val="accent1"/>
              </a:lnRef>
              <a:fillRef idx="0">
                <a:schemeClr val="accent1"/>
              </a:fillRef>
              <a:effectRef idx="0">
                <a:schemeClr val="accent1"/>
              </a:effectRef>
              <a:fontRef idx="minor">
                <a:schemeClr val="tx1"/>
              </a:fontRef>
            </p:style>
          </p:cxnSp>
          <p:sp>
            <p:nvSpPr>
              <p:cNvPr id="62" name="円/楕円 61"/>
              <p:cNvSpPr/>
              <p:nvPr/>
            </p:nvSpPr>
            <p:spPr>
              <a:xfrm>
                <a:off x="4926429" y="4683915"/>
                <a:ext cx="359361" cy="359463"/>
              </a:xfrm>
              <a:prstGeom prst="ellipse">
                <a:avLst/>
              </a:prstGeom>
              <a:gradFill>
                <a:gsLst>
                  <a:gs pos="100000">
                    <a:srgbClr val="FF0000"/>
                  </a:gs>
                  <a:gs pos="30000">
                    <a:schemeClr val="bg1"/>
                  </a:gs>
                </a:gsLst>
                <a:path path="shape">
                  <a:fillToRect l="50000" t="50000" r="50000" b="50000"/>
                </a:path>
              </a:gradFill>
              <a:ln w="9525">
                <a:solidFill>
                  <a:srgbClr val="92D05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grpSp>
        <p:sp>
          <p:nvSpPr>
            <p:cNvPr id="66" name="正方形/長方形 65"/>
            <p:cNvSpPr/>
            <p:nvPr/>
          </p:nvSpPr>
          <p:spPr bwMode="gray">
            <a:xfrm>
              <a:off x="4067944" y="4221163"/>
              <a:ext cx="784092" cy="43180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900" dirty="0">
                  <a:solidFill>
                    <a:schemeClr val="tx1"/>
                  </a:solidFill>
                </a:rPr>
                <a:t>ＪＲ神戸線</a:t>
              </a:r>
              <a:endParaRPr lang="en-US" altLang="ja-JP" sz="900" dirty="0">
                <a:solidFill>
                  <a:schemeClr val="tx1"/>
                </a:solidFill>
              </a:endParaRPr>
            </a:p>
            <a:p>
              <a:pPr algn="ctr">
                <a:defRPr/>
              </a:pPr>
              <a:r>
                <a:rPr lang="ja-JP" altLang="en-US" sz="900" dirty="0">
                  <a:solidFill>
                    <a:schemeClr val="tx1"/>
                  </a:solidFill>
                </a:rPr>
                <a:t>・宝塚線</a:t>
              </a:r>
              <a:endParaRPr lang="en-US" altLang="ja-JP" sz="900" dirty="0">
                <a:solidFill>
                  <a:schemeClr val="tx1"/>
                </a:solidFill>
              </a:endParaRPr>
            </a:p>
            <a:p>
              <a:pPr algn="ctr">
                <a:defRPr/>
              </a:pPr>
              <a:r>
                <a:rPr lang="ja-JP" altLang="en-US" sz="900" dirty="0">
                  <a:solidFill>
                    <a:schemeClr val="tx1"/>
                  </a:solidFill>
                </a:rPr>
                <a:t>・東西線</a:t>
              </a:r>
            </a:p>
          </p:txBody>
        </p:sp>
      </p:grpSp>
      <p:grpSp>
        <p:nvGrpSpPr>
          <p:cNvPr id="15" name="グループ化 91"/>
          <p:cNvGrpSpPr>
            <a:grpSpLocks/>
          </p:cNvGrpSpPr>
          <p:nvPr/>
        </p:nvGrpSpPr>
        <p:grpSpPr bwMode="auto">
          <a:xfrm>
            <a:off x="4102100" y="378792"/>
            <a:ext cx="2198092" cy="1970087"/>
            <a:chOff x="683568" y="3212978"/>
            <a:chExt cx="2863688" cy="2566101"/>
          </a:xfrm>
        </p:grpSpPr>
        <p:grpSp>
          <p:nvGrpSpPr>
            <p:cNvPr id="16" name="グループ化 64"/>
            <p:cNvGrpSpPr>
              <a:grpSpLocks/>
            </p:cNvGrpSpPr>
            <p:nvPr/>
          </p:nvGrpSpPr>
          <p:grpSpPr bwMode="auto">
            <a:xfrm>
              <a:off x="683568" y="3212978"/>
              <a:ext cx="2863688" cy="2566101"/>
              <a:chOff x="5508104" y="3645026"/>
              <a:chExt cx="2863688" cy="2566101"/>
            </a:xfrm>
          </p:grpSpPr>
          <p:sp>
            <p:nvSpPr>
              <p:cNvPr id="69" name="Rectangle 63"/>
              <p:cNvSpPr>
                <a:spLocks noChangeArrowheads="1"/>
              </p:cNvSpPr>
              <p:nvPr/>
            </p:nvSpPr>
            <p:spPr bwMode="auto">
              <a:xfrm>
                <a:off x="5508104" y="3645026"/>
                <a:ext cx="2769876" cy="1909553"/>
              </a:xfrm>
              <a:prstGeom prst="rect">
                <a:avLst/>
              </a:prstGeom>
              <a:solidFill>
                <a:srgbClr val="FFFFFF"/>
              </a:solidFill>
              <a:ln w="9525">
                <a:solidFill>
                  <a:srgbClr val="000000"/>
                </a:solidFill>
                <a:miter lim="800000"/>
                <a:headEnd/>
                <a:tailEnd/>
              </a:ln>
            </p:spPr>
            <p:txBody>
              <a:bodyPr lIns="74295" tIns="8890" rIns="74295" bIns="8890"/>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endParaRPr lang="ja-JP" altLang="en-US"/>
              </a:p>
            </p:txBody>
          </p:sp>
          <p:sp>
            <p:nvSpPr>
              <p:cNvPr id="70" name="Line 65"/>
              <p:cNvSpPr>
                <a:spLocks noChangeShapeType="1"/>
              </p:cNvSpPr>
              <p:nvPr/>
            </p:nvSpPr>
            <p:spPr bwMode="auto">
              <a:xfrm>
                <a:off x="5573476" y="3873624"/>
                <a:ext cx="457200" cy="0"/>
              </a:xfrm>
              <a:prstGeom prst="line">
                <a:avLst/>
              </a:prstGeom>
              <a:noFill/>
              <a:ln w="63500" cmpd="tri">
                <a:solidFill>
                  <a:srgbClr val="FF0000"/>
                </a:solidFill>
                <a:round/>
                <a:headEnd/>
                <a:tailEnd/>
              </a:ln>
              <a:extLst>
                <a:ext uri="{909E8E84-426E-40DD-AFC4-6F175D3DCCD1}">
                  <a14:hiddenFill xmlns="" xmlns:a14="http://schemas.microsoft.com/office/drawing/2010/main">
                    <a:noFill/>
                  </a14:hiddenFill>
                </a:ext>
              </a:extLst>
            </p:spPr>
            <p:txBody>
              <a:bodyPr lIns="74295" tIns="8890" rIns="74295" bIns="8890"/>
              <a:lstStyle/>
              <a:p>
                <a:endParaRPr lang="ja-JP" altLang="en-US"/>
              </a:p>
            </p:txBody>
          </p:sp>
          <p:sp>
            <p:nvSpPr>
              <p:cNvPr id="71" name="Line 66"/>
              <p:cNvSpPr>
                <a:spLocks noChangeShapeType="1"/>
              </p:cNvSpPr>
              <p:nvPr/>
            </p:nvSpPr>
            <p:spPr bwMode="auto">
              <a:xfrm>
                <a:off x="5573476" y="4150714"/>
                <a:ext cx="457199" cy="0"/>
              </a:xfrm>
              <a:prstGeom prst="line">
                <a:avLst/>
              </a:prstGeom>
              <a:noFill/>
              <a:ln w="22225">
                <a:solidFill>
                  <a:schemeClr val="tx1"/>
                </a:solidFill>
                <a:round/>
                <a:headEnd/>
                <a:tailEnd/>
              </a:ln>
              <a:extLst>
                <a:ext uri="{909E8E84-426E-40DD-AFC4-6F175D3DCCD1}">
                  <a14:hiddenFill xmlns="" xmlns:a14="http://schemas.microsoft.com/office/drawing/2010/main">
                    <a:noFill/>
                  </a14:hiddenFill>
                </a:ext>
              </a:extLst>
            </p:spPr>
            <p:txBody>
              <a:bodyPr lIns="74295" tIns="8890" rIns="74295" bIns="8890"/>
              <a:lstStyle/>
              <a:p>
                <a:endParaRPr lang="ja-JP" altLang="en-US"/>
              </a:p>
            </p:txBody>
          </p:sp>
          <p:sp>
            <p:nvSpPr>
              <p:cNvPr id="72" name="Text Box 67"/>
              <p:cNvSpPr txBox="1">
                <a:spLocks noChangeArrowheads="1"/>
              </p:cNvSpPr>
              <p:nvPr/>
            </p:nvSpPr>
            <p:spPr bwMode="auto">
              <a:xfrm>
                <a:off x="6025628" y="3759323"/>
                <a:ext cx="2346164" cy="245180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74295" tIns="8890" rIns="74295" bIns="8890"/>
              <a:lstStyle>
                <a:lvl1pPr marL="85725" indent="-85725"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algn="just" eaLnBrk="1" hangingPunct="1">
                  <a:spcBef>
                    <a:spcPct val="50000"/>
                  </a:spcBef>
                  <a:buFont typeface="Wingdings" pitchFamily="2" charset="2"/>
                  <a:buNone/>
                </a:pPr>
                <a:r>
                  <a:rPr lang="ja-JP" altLang="en-US" sz="1000" dirty="0">
                    <a:solidFill>
                      <a:srgbClr val="000000"/>
                    </a:solidFill>
                    <a:latin typeface="ＭＳ ゴシック" pitchFamily="49" charset="-128"/>
                    <a:ea typeface="ＭＳ ゴシック" pitchFamily="49" charset="-128"/>
                  </a:rPr>
                  <a:t>地下鉄</a:t>
                </a:r>
              </a:p>
              <a:p>
                <a:pPr algn="just" eaLnBrk="1" hangingPunct="1">
                  <a:spcBef>
                    <a:spcPct val="50000"/>
                  </a:spcBef>
                  <a:buFont typeface="Wingdings" pitchFamily="2" charset="2"/>
                  <a:buNone/>
                </a:pPr>
                <a:r>
                  <a:rPr lang="ja-JP" altLang="en-US" sz="1000" dirty="0">
                    <a:solidFill>
                      <a:srgbClr val="000000"/>
                    </a:solidFill>
                    <a:latin typeface="ＭＳ ゴシック" pitchFamily="49" charset="-128"/>
                    <a:ea typeface="ＭＳ ゴシック" pitchFamily="49" charset="-128"/>
                  </a:rPr>
                  <a:t>私鉄</a:t>
                </a:r>
              </a:p>
              <a:p>
                <a:pPr algn="just" eaLnBrk="1" hangingPunct="1">
                  <a:spcBef>
                    <a:spcPct val="50000"/>
                  </a:spcBef>
                  <a:buFont typeface="Wingdings" pitchFamily="2" charset="2"/>
                  <a:buNone/>
                </a:pPr>
                <a:r>
                  <a:rPr lang="ja-JP" altLang="en-US" sz="1000" dirty="0">
                    <a:solidFill>
                      <a:srgbClr val="000000"/>
                    </a:solidFill>
                    <a:latin typeface="ＭＳ ゴシック" pitchFamily="49" charset="-128"/>
                    <a:ea typeface="ＭＳ ゴシック" pitchFamily="49" charset="-128"/>
                  </a:rPr>
                  <a:t>ＪＲ</a:t>
                </a:r>
                <a:endParaRPr lang="en-US" altLang="ja-JP" sz="1000" dirty="0">
                  <a:solidFill>
                    <a:srgbClr val="000000"/>
                  </a:solidFill>
                  <a:latin typeface="ＭＳ ゴシック" pitchFamily="49" charset="-128"/>
                  <a:ea typeface="ＭＳ ゴシック" pitchFamily="49" charset="-128"/>
                </a:endParaRPr>
              </a:p>
              <a:p>
                <a:pPr algn="just" eaLnBrk="1" hangingPunct="1">
                  <a:spcBef>
                    <a:spcPct val="50000"/>
                  </a:spcBef>
                  <a:buFont typeface="Wingdings" pitchFamily="2" charset="2"/>
                  <a:buNone/>
                </a:pPr>
                <a:r>
                  <a:rPr lang="ja-JP" altLang="en-US" sz="1000" dirty="0" smtClean="0">
                    <a:solidFill>
                      <a:srgbClr val="000000"/>
                    </a:solidFill>
                    <a:latin typeface="ＭＳ ゴシック" pitchFamily="49" charset="-128"/>
                    <a:ea typeface="ＭＳ ゴシック" pitchFamily="49" charset="-128"/>
                  </a:rPr>
                  <a:t>区役所</a:t>
                </a:r>
                <a:r>
                  <a:rPr lang="en-US" altLang="ja-JP" sz="1000" dirty="0" smtClean="0">
                    <a:solidFill>
                      <a:srgbClr val="000000"/>
                    </a:solidFill>
                    <a:latin typeface="ＭＳ ゴシック" pitchFamily="49" charset="-128"/>
                    <a:ea typeface="ＭＳ ゴシック" pitchFamily="49" charset="-128"/>
                  </a:rPr>
                  <a:t>(</a:t>
                </a:r>
                <a:r>
                  <a:rPr lang="ja-JP" altLang="en-US" sz="1000" dirty="0" smtClean="0">
                    <a:solidFill>
                      <a:srgbClr val="000000"/>
                    </a:solidFill>
                    <a:latin typeface="ＭＳ ゴシック" pitchFamily="49" charset="-128"/>
                    <a:ea typeface="ＭＳ ゴシック" pitchFamily="49" charset="-128"/>
                  </a:rPr>
                  <a:t>総合区役所</a:t>
                </a:r>
                <a:r>
                  <a:rPr lang="en-US" altLang="ja-JP" sz="1000" dirty="0" smtClean="0">
                    <a:solidFill>
                      <a:srgbClr val="000000"/>
                    </a:solidFill>
                    <a:latin typeface="ＭＳ ゴシック" pitchFamily="49" charset="-128"/>
                    <a:ea typeface="ＭＳ ゴシック" pitchFamily="49" charset="-128"/>
                  </a:rPr>
                  <a:t>)</a:t>
                </a:r>
              </a:p>
              <a:p>
                <a:pPr algn="just" eaLnBrk="1" hangingPunct="1">
                  <a:spcBef>
                    <a:spcPct val="50000"/>
                  </a:spcBef>
                  <a:buFont typeface="Wingdings" pitchFamily="2" charset="2"/>
                  <a:buNone/>
                </a:pPr>
                <a:r>
                  <a:rPr lang="ja-JP" altLang="en-US" sz="1000" dirty="0" smtClean="0">
                    <a:solidFill>
                      <a:srgbClr val="000000"/>
                    </a:solidFill>
                    <a:latin typeface="ＭＳ ゴシック" pitchFamily="49" charset="-128"/>
                    <a:ea typeface="ＭＳ ゴシック" pitchFamily="49" charset="-128"/>
                  </a:rPr>
                  <a:t>区役所</a:t>
                </a:r>
                <a:r>
                  <a:rPr lang="en-US" altLang="ja-JP" sz="1000" dirty="0" smtClean="0">
                    <a:solidFill>
                      <a:srgbClr val="000000"/>
                    </a:solidFill>
                    <a:latin typeface="ＭＳ ゴシック" pitchFamily="49" charset="-128"/>
                    <a:ea typeface="ＭＳ ゴシック" pitchFamily="49" charset="-128"/>
                  </a:rPr>
                  <a:t>(</a:t>
                </a:r>
                <a:r>
                  <a:rPr lang="ja-JP" altLang="en-US" sz="1000" dirty="0" smtClean="0">
                    <a:solidFill>
                      <a:srgbClr val="000000"/>
                    </a:solidFill>
                    <a:latin typeface="ＭＳ ゴシック" pitchFamily="49" charset="-128"/>
                    <a:ea typeface="ＭＳ ゴシック" pitchFamily="49" charset="-128"/>
                  </a:rPr>
                  <a:t>地域自治区事務所</a:t>
                </a:r>
                <a:r>
                  <a:rPr lang="en-US" altLang="ja-JP" sz="1000" dirty="0" smtClean="0">
                    <a:solidFill>
                      <a:srgbClr val="000000"/>
                    </a:solidFill>
                    <a:latin typeface="ＭＳ ゴシック" pitchFamily="49" charset="-128"/>
                    <a:ea typeface="ＭＳ ゴシック" pitchFamily="49" charset="-128"/>
                  </a:rPr>
                  <a:t>)</a:t>
                </a:r>
              </a:p>
              <a:p>
                <a:pPr algn="just" eaLnBrk="1" hangingPunct="1">
                  <a:spcBef>
                    <a:spcPct val="50000"/>
                  </a:spcBef>
                  <a:buFont typeface="Wingdings" pitchFamily="2" charset="2"/>
                  <a:buNone/>
                </a:pPr>
                <a:r>
                  <a:rPr lang="ja-JP" altLang="en-US" sz="1000" dirty="0" smtClean="0">
                    <a:solidFill>
                      <a:srgbClr val="000000"/>
                    </a:solidFill>
                    <a:latin typeface="ＭＳ ゴシック" pitchFamily="49" charset="-128"/>
                    <a:ea typeface="ＭＳ ゴシック" pitchFamily="49" charset="-128"/>
                  </a:rPr>
                  <a:t>出張所</a:t>
                </a:r>
                <a:endParaRPr lang="en-US" altLang="ja-JP" sz="1000" dirty="0">
                  <a:solidFill>
                    <a:srgbClr val="000000"/>
                  </a:solidFill>
                  <a:latin typeface="ＭＳ ゴシック" pitchFamily="49" charset="-128"/>
                  <a:ea typeface="ＭＳ ゴシック" pitchFamily="49" charset="-128"/>
                </a:endParaRPr>
              </a:p>
              <a:p>
                <a:pPr algn="just" eaLnBrk="1" hangingPunct="1">
                  <a:spcBef>
                    <a:spcPct val="50000"/>
                  </a:spcBef>
                  <a:buFont typeface="Wingdings" pitchFamily="2" charset="2"/>
                  <a:buNone/>
                </a:pPr>
                <a:endParaRPr lang="en-US" altLang="ja-JP" sz="1000" dirty="0">
                  <a:solidFill>
                    <a:srgbClr val="000000"/>
                  </a:solidFill>
                  <a:latin typeface="ＭＳ ゴシック" pitchFamily="49" charset="-128"/>
                  <a:ea typeface="ＭＳ ゴシック" pitchFamily="49" charset="-128"/>
                </a:endParaRPr>
              </a:p>
            </p:txBody>
          </p:sp>
          <p:sp>
            <p:nvSpPr>
              <p:cNvPr id="73" name="円/楕円 72"/>
              <p:cNvSpPr/>
              <p:nvPr/>
            </p:nvSpPr>
            <p:spPr>
              <a:xfrm>
                <a:off x="5729689" y="5005877"/>
                <a:ext cx="144774" cy="142677"/>
              </a:xfrm>
              <a:prstGeom prst="ellipse">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sp>
            <p:nvSpPr>
              <p:cNvPr id="74" name="円/楕円 73"/>
              <p:cNvSpPr/>
              <p:nvPr/>
            </p:nvSpPr>
            <p:spPr>
              <a:xfrm>
                <a:off x="5694529" y="4670899"/>
                <a:ext cx="215093" cy="215048"/>
              </a:xfrm>
              <a:prstGeom prst="ellipse">
                <a:avLst/>
              </a:prstGeom>
              <a:blipFill dpi="0" rotWithShape="1">
                <a:blip r:embed="rId4" cstate="print"/>
                <a:srcRect/>
                <a:tile tx="0" ty="0" sx="100000" sy="100000" flip="none" algn="tl"/>
              </a:blip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sp>
            <p:nvSpPr>
              <p:cNvPr id="75" name="Line 64"/>
              <p:cNvSpPr>
                <a:spLocks noChangeShapeType="1"/>
              </p:cNvSpPr>
              <p:nvPr/>
            </p:nvSpPr>
            <p:spPr bwMode="auto">
              <a:xfrm>
                <a:off x="5580112" y="4469843"/>
                <a:ext cx="457199" cy="0"/>
              </a:xfrm>
              <a:prstGeom prst="line">
                <a:avLst/>
              </a:prstGeom>
              <a:noFill/>
              <a:ln w="22225">
                <a:solidFill>
                  <a:srgbClr val="000000"/>
                </a:solidFill>
                <a:round/>
                <a:headEnd/>
                <a:tailEnd/>
              </a:ln>
              <a:extLst>
                <a:ext uri="{909E8E84-426E-40DD-AFC4-6F175D3DCCD1}">
                  <a14:hiddenFill xmlns="" xmlns:a14="http://schemas.microsoft.com/office/drawing/2010/main">
                    <a:noFill/>
                  </a14:hiddenFill>
                </a:ext>
              </a:extLst>
            </p:spPr>
            <p:txBody>
              <a:bodyPr lIns="74295" tIns="8890" rIns="74295" bIns="8890"/>
              <a:lstStyle/>
              <a:p>
                <a:endParaRPr lang="ja-JP" altLang="en-US"/>
              </a:p>
            </p:txBody>
          </p:sp>
          <p:sp>
            <p:nvSpPr>
              <p:cNvPr id="76" name="Line 68"/>
              <p:cNvSpPr>
                <a:spLocks noChangeShapeType="1"/>
              </p:cNvSpPr>
              <p:nvPr/>
            </p:nvSpPr>
            <p:spPr bwMode="auto">
              <a:xfrm>
                <a:off x="5573476" y="4469843"/>
                <a:ext cx="457199" cy="0"/>
              </a:xfrm>
              <a:prstGeom prst="line">
                <a:avLst/>
              </a:prstGeom>
              <a:noFill/>
              <a:ln w="12700">
                <a:solidFill>
                  <a:srgbClr val="FFFFFF"/>
                </a:solidFill>
                <a:prstDash val="dash"/>
                <a:round/>
                <a:headEnd/>
                <a:tailEnd/>
              </a:ln>
              <a:extLst>
                <a:ext uri="{909E8E84-426E-40DD-AFC4-6F175D3DCCD1}">
                  <a14:hiddenFill xmlns="" xmlns:a14="http://schemas.microsoft.com/office/drawing/2010/main">
                    <a:noFill/>
                  </a14:hiddenFill>
                </a:ext>
              </a:extLst>
            </p:spPr>
            <p:txBody>
              <a:bodyPr lIns="74295" tIns="8890" rIns="74295" bIns="8890"/>
              <a:lstStyle/>
              <a:p>
                <a:endParaRPr lang="ja-JP" altLang="en-US"/>
              </a:p>
            </p:txBody>
          </p:sp>
        </p:grpSp>
        <p:sp>
          <p:nvSpPr>
            <p:cNvPr id="68" name="正方形/長方形 67"/>
            <p:cNvSpPr/>
            <p:nvPr/>
          </p:nvSpPr>
          <p:spPr>
            <a:xfrm>
              <a:off x="905153" y="4859182"/>
              <a:ext cx="144774" cy="144744"/>
            </a:xfrm>
            <a:prstGeom prst="rect">
              <a:avLst/>
            </a:prstGeom>
            <a:solidFill>
              <a:schemeClr val="bg1"/>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dirty="0">
                <a:solidFill>
                  <a:schemeClr val="tx1"/>
                </a:solidFill>
              </a:endParaRPr>
            </a:p>
          </p:txBody>
        </p:sp>
      </p:grpSp>
      <p:sp>
        <p:nvSpPr>
          <p:cNvPr id="77" name="正方形/長方形 27"/>
          <p:cNvSpPr>
            <a:spLocks noChangeArrowheads="1"/>
          </p:cNvSpPr>
          <p:nvPr/>
        </p:nvSpPr>
        <p:spPr bwMode="auto">
          <a:xfrm>
            <a:off x="8112125" y="6630182"/>
            <a:ext cx="1031875" cy="261937"/>
          </a:xfrm>
          <a:prstGeom prst="rect">
            <a:avLst/>
          </a:prstGeom>
          <a:noFill/>
          <a:ln w="9525">
            <a:noFill/>
            <a:miter lim="800000"/>
            <a:headEnd/>
            <a:tailEnd/>
          </a:ln>
        </p:spPr>
        <p:txBody>
          <a:bodyPr>
            <a:spAutoFit/>
          </a:bodyPr>
          <a:lstStyle/>
          <a:p>
            <a:pPr algn="r"/>
            <a:r>
              <a:rPr lang="ja-JP" altLang="en-US" sz="1100" b="1" dirty="0" smtClean="0">
                <a:solidFill>
                  <a:srgbClr val="000000"/>
                </a:solidFill>
                <a:latin typeface="ＭＳ Ｐゴシック" charset="-128"/>
                <a:ea typeface="Meiryo UI" pitchFamily="50" charset="-128"/>
                <a:cs typeface="Meiryo UI" pitchFamily="50" charset="-128"/>
              </a:rPr>
              <a:t>すがた</a:t>
            </a:r>
            <a:r>
              <a:rPr lang="en-US" altLang="ja-JP" sz="1100" b="1" dirty="0" smtClean="0">
                <a:solidFill>
                  <a:srgbClr val="000000"/>
                </a:solidFill>
                <a:latin typeface="ＭＳ Ｐゴシック" charset="-128"/>
                <a:ea typeface="Meiryo UI" pitchFamily="50" charset="-128"/>
                <a:cs typeface="Meiryo UI" pitchFamily="50" charset="-128"/>
              </a:rPr>
              <a:t>-</a:t>
            </a:r>
            <a:r>
              <a:rPr lang="ja-JP" altLang="en-US" sz="1100" b="1" dirty="0" smtClean="0">
                <a:solidFill>
                  <a:srgbClr val="000000"/>
                </a:solidFill>
                <a:latin typeface="ＭＳ Ｐゴシック" charset="-128"/>
                <a:ea typeface="Meiryo UI" pitchFamily="50" charset="-128"/>
                <a:cs typeface="Meiryo UI" pitchFamily="50" charset="-128"/>
              </a:rPr>
              <a:t>７</a:t>
            </a:r>
            <a:endParaRPr lang="ja-JP" altLang="en-US" sz="1200" b="1" dirty="0">
              <a:solidFill>
                <a:srgbClr val="000000"/>
              </a:solidFill>
              <a:latin typeface="ＭＳ Ｐゴシック" charset="-128"/>
              <a:ea typeface="Meiryo UI" pitchFamily="50" charset="-128"/>
              <a:cs typeface="Meiryo UI" pitchFamily="50" charset="-128"/>
            </a:endParaRPr>
          </a:p>
        </p:txBody>
      </p:sp>
    </p:spTree>
  </p:cSld>
  <p:clrMapOvr>
    <a:masterClrMapping/>
  </p:clrMapOvr>
  <p:timing>
    <p:tnLst>
      <p:par>
        <p:cTn id="1" dur="indefinite" restart="never" nodeType="tmRoot"/>
      </p:par>
    </p:tnLst>
  </p:timing>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6" name="タイトル 3"/>
          <p:cNvSpPr txBox="1">
            <a:spLocks/>
          </p:cNvSpPr>
          <p:nvPr/>
        </p:nvSpPr>
        <p:spPr bwMode="auto">
          <a:xfrm>
            <a:off x="107950" y="620713"/>
            <a:ext cx="8928100" cy="6127750"/>
          </a:xfrm>
          <a:prstGeom prst="rect">
            <a:avLst/>
          </a:prstGeom>
          <a:noFill/>
          <a:ln w="19050" algn="ctr">
            <a:solidFill>
              <a:schemeClr val="accent2"/>
            </a:solidFill>
            <a:miter lim="800000"/>
            <a:headEnd/>
            <a:tailEnd/>
          </a:ln>
          <a:extLst>
            <a:ext uri="{909E8E84-426E-40DD-AFC4-6F175D3DCCD1}">
              <a14:hiddenFill xmlns="" xmlns:a14="http://schemas.microsoft.com/office/drawing/2010/main">
                <a:solidFill>
                  <a:srgbClr val="FFFFFF"/>
                </a:solidFill>
              </a14:hiddenFill>
            </a:ext>
          </a:extLst>
        </p:spPr>
        <p:txBody>
          <a:bodyPr/>
          <a:lstStyle>
            <a:lvl1pPr marL="171450" indent="-171450"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buFont typeface="Wingdings" pitchFamily="2" charset="2"/>
              <a:buChar char="u"/>
            </a:pPr>
            <a:endParaRPr lang="en-US" altLang="ja-JP" sz="900">
              <a:solidFill>
                <a:srgbClr val="000000"/>
              </a:solidFill>
              <a:latin typeface="Meiryo UI" pitchFamily="50" charset="-128"/>
              <a:ea typeface="Meiryo UI" pitchFamily="50" charset="-128"/>
              <a:cs typeface="Meiryo UI" pitchFamily="50" charset="-128"/>
            </a:endParaRPr>
          </a:p>
        </p:txBody>
      </p:sp>
      <p:sp>
        <p:nvSpPr>
          <p:cNvPr id="25" name="テキスト ボックス 24"/>
          <p:cNvSpPr txBox="1"/>
          <p:nvPr/>
        </p:nvSpPr>
        <p:spPr bwMode="gray">
          <a:xfrm>
            <a:off x="250825" y="523875"/>
            <a:ext cx="3960813" cy="185738"/>
          </a:xfrm>
          <a:prstGeom prst="rect">
            <a:avLst/>
          </a:prstGeom>
          <a:solidFill>
            <a:schemeClr val="accent2">
              <a:lumMod val="75000"/>
            </a:schemeClr>
          </a:solidFill>
          <a:ln w="22225">
            <a:solidFill>
              <a:schemeClr val="accent2">
                <a:lumMod val="75000"/>
              </a:schemeClr>
            </a:solidFill>
          </a:ln>
        </p:spPr>
        <p:txBody>
          <a:bodyPr lIns="0" tIns="0" rIns="0" bIns="0" anchor="ctr">
            <a:spAutoFit/>
          </a:bodyPr>
          <a:lstStyle/>
          <a:p>
            <a:pPr algn="ctr">
              <a:defRPr/>
            </a:pPr>
            <a:r>
              <a:rPr lang="ja-JP" altLang="en-US" sz="1200" b="1" dirty="0">
                <a:solidFill>
                  <a:schemeClr val="bg1"/>
                </a:solidFill>
                <a:latin typeface="Meiryo UI" pitchFamily="50" charset="-128"/>
                <a:ea typeface="Meiryo UI" pitchFamily="50" charset="-128"/>
                <a:cs typeface="Meiryo UI" pitchFamily="50" charset="-128"/>
              </a:rPr>
              <a:t>総合区の状況（統計データ）＜</a:t>
            </a:r>
            <a:r>
              <a:rPr lang="en-US" altLang="ja-JP" sz="1200" b="1" dirty="0">
                <a:solidFill>
                  <a:schemeClr val="bg1"/>
                </a:solidFill>
                <a:latin typeface="Meiryo UI" pitchFamily="50" charset="-128"/>
                <a:ea typeface="Meiryo UI" pitchFamily="50" charset="-128"/>
                <a:cs typeface="Meiryo UI" pitchFamily="50" charset="-128"/>
              </a:rPr>
              <a:t>1</a:t>
            </a:r>
            <a:r>
              <a:rPr lang="ja-JP" altLang="en-US" sz="1200" b="1" dirty="0">
                <a:solidFill>
                  <a:schemeClr val="bg1"/>
                </a:solidFill>
                <a:latin typeface="Meiryo UI" pitchFamily="50" charset="-128"/>
                <a:ea typeface="Meiryo UI" pitchFamily="50" charset="-128"/>
                <a:cs typeface="Meiryo UI" pitchFamily="50" charset="-128"/>
              </a:rPr>
              <a:t>／</a:t>
            </a:r>
            <a:r>
              <a:rPr lang="en-US" altLang="ja-JP" sz="1200" b="1" dirty="0">
                <a:solidFill>
                  <a:schemeClr val="bg1"/>
                </a:solidFill>
                <a:latin typeface="Meiryo UI" pitchFamily="50" charset="-128"/>
                <a:ea typeface="Meiryo UI" pitchFamily="50" charset="-128"/>
                <a:cs typeface="Meiryo UI" pitchFamily="50" charset="-128"/>
              </a:rPr>
              <a:t>3</a:t>
            </a:r>
            <a:r>
              <a:rPr lang="ja-JP" altLang="en-US" sz="1200" b="1" dirty="0">
                <a:solidFill>
                  <a:schemeClr val="bg1"/>
                </a:solidFill>
                <a:latin typeface="Meiryo UI" pitchFamily="50" charset="-128"/>
                <a:ea typeface="Meiryo UI" pitchFamily="50" charset="-128"/>
                <a:cs typeface="Meiryo UI" pitchFamily="50" charset="-128"/>
              </a:rPr>
              <a:t>＞</a:t>
            </a:r>
          </a:p>
        </p:txBody>
      </p:sp>
      <p:sp>
        <p:nvSpPr>
          <p:cNvPr id="11268" name="テキスト ボックス 24"/>
          <p:cNvSpPr txBox="1">
            <a:spLocks noChangeArrowheads="1"/>
          </p:cNvSpPr>
          <p:nvPr/>
        </p:nvSpPr>
        <p:spPr bwMode="auto">
          <a:xfrm>
            <a:off x="179388" y="765175"/>
            <a:ext cx="360362" cy="5903913"/>
          </a:xfrm>
          <a:prstGeom prst="rect">
            <a:avLst/>
          </a:prstGeom>
          <a:solidFill>
            <a:srgbClr val="993300"/>
          </a:solidFill>
          <a:ln>
            <a:noFill/>
          </a:ln>
          <a:extLst>
            <a:ext uri="{91240B29-F687-4F45-9708-019B960494DF}">
              <a14:hiddenLine xmlns="" xmlns:a14="http://schemas.microsoft.com/office/drawing/2010/main" w="22225">
                <a:solidFill>
                  <a:srgbClr val="000000"/>
                </a:solidFill>
                <a:miter lim="800000"/>
                <a:headEnd/>
                <a:tailEnd/>
              </a14:hiddenLine>
            </a:ext>
          </a:extLst>
        </p:spPr>
        <p:txBody>
          <a:bodyPr vert="eaVert" lIns="0" tIns="0" rIns="0" bIns="0" anchor="ct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algn="ctr" eaLnBrk="1" hangingPunct="1"/>
            <a:r>
              <a:rPr lang="ja-JP" altLang="en-US" sz="1200" b="1">
                <a:solidFill>
                  <a:schemeClr val="bg1"/>
                </a:solidFill>
                <a:latin typeface="ＭＳ ゴシック" pitchFamily="49" charset="-128"/>
                <a:ea typeface="ＭＳ ゴシック" pitchFamily="49" charset="-128"/>
              </a:rPr>
              <a:t>人口・面積</a:t>
            </a:r>
          </a:p>
        </p:txBody>
      </p:sp>
      <p:sp>
        <p:nvSpPr>
          <p:cNvPr id="11269" name="Rectangle 86"/>
          <p:cNvSpPr>
            <a:spLocks noChangeArrowheads="1"/>
          </p:cNvSpPr>
          <p:nvPr/>
        </p:nvSpPr>
        <p:spPr bwMode="auto">
          <a:xfrm>
            <a:off x="2967038" y="1628775"/>
            <a:ext cx="2159000" cy="157163"/>
          </a:xfrm>
          <a:prstGeom prst="rect">
            <a:avLst/>
          </a:prstGeom>
          <a:solidFill>
            <a:srgbClr val="008000"/>
          </a:solidFill>
          <a:ln>
            <a:noFill/>
          </a:ln>
          <a:extLst>
            <a:ext uri="{91240B29-F687-4F45-9708-019B960494DF}">
              <a14:hiddenLine xmlns="" xmlns:a14="http://schemas.microsoft.com/office/drawing/2010/main" w="9525" algn="ctr">
                <a:solidFill>
                  <a:srgbClr val="000000"/>
                </a:solidFill>
                <a:miter lim="800000"/>
                <a:headEnd/>
                <a:tailEnd/>
              </a14:hiddenLine>
            </a:ext>
          </a:extLst>
        </p:spPr>
        <p:txBody>
          <a:bodyPr wrap="none" anchor="ct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algn="ctr" eaLnBrk="1" hangingPunct="1"/>
            <a:r>
              <a:rPr lang="ja-JP" altLang="en-US" sz="1000" b="1">
                <a:solidFill>
                  <a:schemeClr val="bg1"/>
                </a:solidFill>
              </a:rPr>
              <a:t>将来人口の見通し</a:t>
            </a:r>
          </a:p>
        </p:txBody>
      </p:sp>
      <p:sp>
        <p:nvSpPr>
          <p:cNvPr id="11270" name="Rectangle 86"/>
          <p:cNvSpPr>
            <a:spLocks noChangeArrowheads="1"/>
          </p:cNvSpPr>
          <p:nvPr/>
        </p:nvSpPr>
        <p:spPr bwMode="auto">
          <a:xfrm>
            <a:off x="3182938" y="4208463"/>
            <a:ext cx="2159000" cy="157162"/>
          </a:xfrm>
          <a:prstGeom prst="rect">
            <a:avLst/>
          </a:prstGeom>
          <a:solidFill>
            <a:srgbClr val="008000"/>
          </a:solidFill>
          <a:ln>
            <a:noFill/>
          </a:ln>
          <a:extLst>
            <a:ext uri="{91240B29-F687-4F45-9708-019B960494DF}">
              <a14:hiddenLine xmlns="" xmlns:a14="http://schemas.microsoft.com/office/drawing/2010/main" w="9525" algn="ctr">
                <a:solidFill>
                  <a:srgbClr val="000000"/>
                </a:solidFill>
                <a:miter lim="800000"/>
                <a:headEnd/>
                <a:tailEnd/>
              </a14:hiddenLine>
            </a:ext>
          </a:extLst>
        </p:spPr>
        <p:txBody>
          <a:bodyPr wrap="none" anchor="ct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algn="ctr" eaLnBrk="1" hangingPunct="1"/>
            <a:r>
              <a:rPr lang="ja-JP" altLang="en-US" sz="1000" b="1">
                <a:solidFill>
                  <a:schemeClr val="bg1"/>
                </a:solidFill>
              </a:rPr>
              <a:t>年齢別人口構成比の推移</a:t>
            </a:r>
          </a:p>
        </p:txBody>
      </p:sp>
      <p:sp>
        <p:nvSpPr>
          <p:cNvPr id="11271" name="Rectangle 86"/>
          <p:cNvSpPr>
            <a:spLocks noChangeArrowheads="1"/>
          </p:cNvSpPr>
          <p:nvPr/>
        </p:nvSpPr>
        <p:spPr bwMode="auto">
          <a:xfrm>
            <a:off x="6372225" y="4208463"/>
            <a:ext cx="2159000" cy="157162"/>
          </a:xfrm>
          <a:prstGeom prst="rect">
            <a:avLst/>
          </a:prstGeom>
          <a:solidFill>
            <a:srgbClr val="008000"/>
          </a:solidFill>
          <a:ln>
            <a:noFill/>
          </a:ln>
          <a:extLst>
            <a:ext uri="{91240B29-F687-4F45-9708-019B960494DF}">
              <a14:hiddenLine xmlns="" xmlns:a14="http://schemas.microsoft.com/office/drawing/2010/main" w="9525" algn="ctr">
                <a:solidFill>
                  <a:srgbClr val="000000"/>
                </a:solidFill>
                <a:miter lim="800000"/>
                <a:headEnd/>
                <a:tailEnd/>
              </a14:hiddenLine>
            </a:ext>
          </a:extLst>
        </p:spPr>
        <p:txBody>
          <a:bodyPr wrap="none" anchor="ct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algn="ctr" eaLnBrk="1" hangingPunct="1"/>
            <a:r>
              <a:rPr lang="ja-JP" altLang="en-US" sz="1000" b="1">
                <a:solidFill>
                  <a:schemeClr val="bg1"/>
                </a:solidFill>
              </a:rPr>
              <a:t>世帯数と１世帯当たりの人員の推移</a:t>
            </a:r>
            <a:endParaRPr lang="en-US" altLang="ja-JP" sz="1000" b="1">
              <a:solidFill>
                <a:schemeClr val="bg1"/>
              </a:solidFill>
            </a:endParaRPr>
          </a:p>
        </p:txBody>
      </p:sp>
      <p:sp>
        <p:nvSpPr>
          <p:cNvPr id="11272" name="テキスト ボックス 21"/>
          <p:cNvSpPr txBox="1">
            <a:spLocks noChangeArrowheads="1"/>
          </p:cNvSpPr>
          <p:nvPr/>
        </p:nvSpPr>
        <p:spPr bwMode="auto">
          <a:xfrm>
            <a:off x="6804025" y="1700213"/>
            <a:ext cx="1657350" cy="2143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r>
              <a:rPr lang="en-US" altLang="ja-JP" sz="800"/>
              <a:t>※</a:t>
            </a:r>
            <a:r>
              <a:rPr lang="ja-JP" altLang="en-US" sz="800"/>
              <a:t>平成</a:t>
            </a:r>
            <a:r>
              <a:rPr lang="en-US" altLang="ja-JP" sz="800"/>
              <a:t>37</a:t>
            </a:r>
            <a:r>
              <a:rPr lang="ja-JP" altLang="en-US" sz="800"/>
              <a:t>～</a:t>
            </a:r>
            <a:r>
              <a:rPr lang="en-US" altLang="ja-JP" sz="800"/>
              <a:t>47</a:t>
            </a:r>
            <a:r>
              <a:rPr lang="ja-JP" altLang="en-US" sz="800"/>
              <a:t>年は将来推計人口</a:t>
            </a:r>
          </a:p>
        </p:txBody>
      </p:sp>
      <p:sp>
        <p:nvSpPr>
          <p:cNvPr id="11273" name="テキスト ボックス 35"/>
          <p:cNvSpPr txBox="1">
            <a:spLocks noChangeArrowheads="1"/>
          </p:cNvSpPr>
          <p:nvPr/>
        </p:nvSpPr>
        <p:spPr bwMode="auto">
          <a:xfrm>
            <a:off x="6797675" y="4005263"/>
            <a:ext cx="2382838" cy="2000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r>
              <a:rPr lang="ja-JP" altLang="en-US" sz="700"/>
              <a:t>（人口：</a:t>
            </a:r>
            <a:r>
              <a:rPr lang="en-US" altLang="ja-JP" sz="700"/>
              <a:t>H27</a:t>
            </a:r>
            <a:r>
              <a:rPr lang="ja-JP" altLang="en-US" sz="700"/>
              <a:t>国勢調査、推計人口：大阪市政策企画室作成）</a:t>
            </a:r>
            <a:endParaRPr lang="en-US" altLang="ja-JP" sz="700"/>
          </a:p>
        </p:txBody>
      </p:sp>
      <p:sp>
        <p:nvSpPr>
          <p:cNvPr id="11274" name="テキスト ボックス 36"/>
          <p:cNvSpPr txBox="1">
            <a:spLocks noChangeArrowheads="1"/>
          </p:cNvSpPr>
          <p:nvPr/>
        </p:nvSpPr>
        <p:spPr bwMode="auto">
          <a:xfrm>
            <a:off x="4932363" y="6594475"/>
            <a:ext cx="792162" cy="2000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r>
              <a:rPr lang="ja-JP" altLang="en-US" sz="700"/>
              <a:t>（</a:t>
            </a:r>
            <a:r>
              <a:rPr lang="en-US" altLang="ja-JP" sz="700"/>
              <a:t>H27</a:t>
            </a:r>
            <a:r>
              <a:rPr lang="ja-JP" altLang="en-US" sz="700"/>
              <a:t>国勢調査）</a:t>
            </a:r>
            <a:endParaRPr lang="en-US" altLang="ja-JP" sz="700"/>
          </a:p>
        </p:txBody>
      </p:sp>
      <p:sp>
        <p:nvSpPr>
          <p:cNvPr id="11275" name="テキスト ボックス 37"/>
          <p:cNvSpPr txBox="1">
            <a:spLocks noChangeArrowheads="1"/>
          </p:cNvSpPr>
          <p:nvPr/>
        </p:nvSpPr>
        <p:spPr bwMode="auto">
          <a:xfrm>
            <a:off x="8316913" y="6594475"/>
            <a:ext cx="863600" cy="2000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r>
              <a:rPr lang="ja-JP" altLang="en-US" sz="700"/>
              <a:t>（</a:t>
            </a:r>
            <a:r>
              <a:rPr lang="en-US" altLang="ja-JP" sz="700"/>
              <a:t>H27</a:t>
            </a:r>
            <a:r>
              <a:rPr lang="ja-JP" altLang="en-US" sz="700"/>
              <a:t>国勢調査）</a:t>
            </a:r>
            <a:endParaRPr lang="en-US" altLang="ja-JP" sz="700"/>
          </a:p>
        </p:txBody>
      </p:sp>
      <p:sp>
        <p:nvSpPr>
          <p:cNvPr id="11276" name="正方形/長方形 25"/>
          <p:cNvSpPr>
            <a:spLocks noChangeArrowheads="1"/>
          </p:cNvSpPr>
          <p:nvPr/>
        </p:nvSpPr>
        <p:spPr bwMode="gray">
          <a:xfrm>
            <a:off x="0" y="0"/>
            <a:ext cx="9144000" cy="360000"/>
          </a:xfrm>
          <a:prstGeom prst="rect">
            <a:avLst/>
          </a:prstGeom>
          <a:solidFill>
            <a:srgbClr val="E6B9B8"/>
          </a:solidFill>
          <a:ln w="22225" algn="ctr">
            <a:solidFill>
              <a:srgbClr val="E6B9B8"/>
            </a:solidFill>
            <a:miter lim="800000"/>
            <a:headEnd/>
            <a:tailEnd/>
          </a:ln>
        </p:spPr>
        <p:txBody>
          <a:bodyPr anchor="ct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spcBef>
                <a:spcPct val="50000"/>
              </a:spcBef>
              <a:buFont typeface="Wingdings" pitchFamily="2" charset="2"/>
              <a:buNone/>
            </a:pPr>
            <a:r>
              <a:rPr lang="ja-JP" altLang="en-US" sz="2000" b="1" dirty="0">
                <a:latin typeface="HGS創英角ｺﾞｼｯｸUB" pitchFamily="50" charset="-128"/>
              </a:rPr>
              <a:t>　</a:t>
            </a:r>
            <a:r>
              <a:rPr lang="ja-JP" altLang="en-US" sz="2000" b="1" dirty="0">
                <a:latin typeface="Meiryo UI" panose="020B0604030504040204" pitchFamily="50" charset="-128"/>
                <a:ea typeface="Meiryo UI" panose="020B0604030504040204" pitchFamily="50" charset="-128"/>
                <a:cs typeface="Meiryo UI" panose="020B0604030504040204" pitchFamily="50" charset="-128"/>
              </a:rPr>
              <a:t>第一区（淀川区・東淀川区）</a:t>
            </a:r>
          </a:p>
        </p:txBody>
      </p:sp>
      <p:sp>
        <p:nvSpPr>
          <p:cNvPr id="11277" name="タイトル 3"/>
          <p:cNvSpPr>
            <a:spLocks/>
          </p:cNvSpPr>
          <p:nvPr/>
        </p:nvSpPr>
        <p:spPr bwMode="gray">
          <a:xfrm>
            <a:off x="611188" y="788988"/>
            <a:ext cx="8281987" cy="720725"/>
          </a:xfrm>
          <a:prstGeom prst="rect">
            <a:avLst/>
          </a:prstGeom>
          <a:noFill/>
          <a:ln w="57150" cmpd="thickThin" algn="ctr">
            <a:solidFill>
              <a:schemeClr val="accent2"/>
            </a:solidFill>
            <a:miter lim="800000"/>
            <a:headEnd/>
            <a:tailEnd/>
          </a:ln>
          <a:extLst>
            <a:ext uri="{909E8E84-426E-40DD-AFC4-6F175D3DCCD1}">
              <a14:hiddenFill xmlns="" xmlns:a14="http://schemas.microsoft.com/office/drawing/2010/main">
                <a:solidFill>
                  <a:srgbClr val="FFFFFF"/>
                </a:solidFill>
              </a14:hiddenFill>
            </a:ext>
          </a:extLst>
        </p:spPr>
        <p:txBody>
          <a:bodyPr lIns="108000" rIns="108000"/>
          <a:lstStyle>
            <a:lvl1pPr marL="85725"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lnSpc>
                <a:spcPts val="1000"/>
              </a:lnSpc>
              <a:buFont typeface="Wingdings" pitchFamily="2" charset="2"/>
              <a:buNone/>
            </a:pPr>
            <a:endParaRPr lang="ja-JP" altLang="ja-JP" sz="1200">
              <a:latin typeface="ＭＳ Ｐゴシック" charset="-128"/>
            </a:endParaRPr>
          </a:p>
        </p:txBody>
      </p:sp>
      <p:sp>
        <p:nvSpPr>
          <p:cNvPr id="11278" name="テキスト ボックス 17"/>
          <p:cNvSpPr txBox="1">
            <a:spLocks noChangeArrowheads="1"/>
          </p:cNvSpPr>
          <p:nvPr/>
        </p:nvSpPr>
        <p:spPr bwMode="auto">
          <a:xfrm>
            <a:off x="611188" y="928688"/>
            <a:ext cx="8064500" cy="4413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marL="85725"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lnSpc>
                <a:spcPts val="1000"/>
              </a:lnSpc>
              <a:buFont typeface="Wingdings" pitchFamily="2" charset="2"/>
              <a:buNone/>
            </a:pPr>
            <a:r>
              <a:rPr lang="ja-JP" altLang="en-US" sz="1200">
                <a:solidFill>
                  <a:srgbClr val="000000"/>
                </a:solidFill>
                <a:latin typeface="ＭＳ Ｐゴシック" charset="-128"/>
              </a:rPr>
              <a:t>○</a:t>
            </a:r>
            <a:r>
              <a:rPr lang="ja-JP" altLang="ja-JP" sz="1200">
                <a:latin typeface="ＭＳ Ｐゴシック" charset="-128"/>
              </a:rPr>
              <a:t>平成</a:t>
            </a:r>
            <a:r>
              <a:rPr lang="en-US" altLang="ja-JP" sz="1200">
                <a:latin typeface="ＭＳ Ｐゴシック" charset="-128"/>
              </a:rPr>
              <a:t>27</a:t>
            </a:r>
            <a:r>
              <a:rPr lang="ja-JP" altLang="ja-JP" sz="1200">
                <a:latin typeface="ＭＳ Ｐゴシック" charset="-128"/>
              </a:rPr>
              <a:t>年の人口は、</a:t>
            </a:r>
            <a:r>
              <a:rPr lang="en-US" altLang="ja-JP" sz="1200">
                <a:latin typeface="ＭＳ Ｐゴシック" charset="-128"/>
              </a:rPr>
              <a:t>351,731</a:t>
            </a:r>
            <a:r>
              <a:rPr lang="ja-JP" altLang="ja-JP" sz="1200">
                <a:latin typeface="ＭＳ Ｐゴシック" charset="-128"/>
              </a:rPr>
              <a:t>人で人口推移を見ると増加傾向</a:t>
            </a:r>
            <a:endParaRPr lang="en-US" altLang="ja-JP" sz="1200">
              <a:latin typeface="ＭＳ Ｐゴシック" charset="-128"/>
            </a:endParaRPr>
          </a:p>
          <a:p>
            <a:pPr eaLnBrk="1" hangingPunct="1">
              <a:lnSpc>
                <a:spcPts val="1000"/>
              </a:lnSpc>
              <a:spcBef>
                <a:spcPct val="50000"/>
              </a:spcBef>
            </a:pPr>
            <a:r>
              <a:rPr lang="ja-JP" altLang="en-US" sz="1200">
                <a:latin typeface="ＭＳ Ｐゴシック" charset="-128"/>
              </a:rPr>
              <a:t>○平成</a:t>
            </a:r>
            <a:r>
              <a:rPr lang="en-US" altLang="ja-JP" sz="1200">
                <a:latin typeface="ＭＳ Ｐゴシック" charset="-128"/>
              </a:rPr>
              <a:t>47</a:t>
            </a:r>
            <a:r>
              <a:rPr lang="ja-JP" altLang="en-US" sz="1200">
                <a:latin typeface="ＭＳ Ｐゴシック" charset="-128"/>
              </a:rPr>
              <a:t>年の将来推計人口は</a:t>
            </a:r>
            <a:r>
              <a:rPr lang="en-US" altLang="ja-JP" sz="1200">
                <a:latin typeface="ＭＳ Ｐゴシック" charset="-128"/>
              </a:rPr>
              <a:t>314,465</a:t>
            </a:r>
            <a:r>
              <a:rPr lang="ja-JP" altLang="en-US" sz="1200">
                <a:latin typeface="ＭＳ Ｐゴシック" charset="-128"/>
              </a:rPr>
              <a:t>人で、今後は減少傾向と予測される</a:t>
            </a:r>
            <a:endParaRPr lang="ja-JP" altLang="ja-JP" sz="1200">
              <a:latin typeface="ＭＳ Ｐゴシック" charset="-128"/>
            </a:endParaRPr>
          </a:p>
        </p:txBody>
      </p:sp>
      <p:graphicFrame>
        <p:nvGraphicFramePr>
          <p:cNvPr id="19" name="グラフ 18"/>
          <p:cNvGraphicFramePr>
            <a:graphicFrameLocks/>
          </p:cNvGraphicFramePr>
          <p:nvPr/>
        </p:nvGraphicFramePr>
        <p:xfrm>
          <a:off x="2699792" y="1772817"/>
          <a:ext cx="6048672" cy="2232000"/>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20" name="Group 23"/>
          <p:cNvGraphicFramePr>
            <a:graphicFrameLocks noGrp="1"/>
          </p:cNvGraphicFramePr>
          <p:nvPr/>
        </p:nvGraphicFramePr>
        <p:xfrm>
          <a:off x="611188" y="1700213"/>
          <a:ext cx="2016125" cy="4824804"/>
        </p:xfrm>
        <a:graphic>
          <a:graphicData uri="http://schemas.openxmlformats.org/drawingml/2006/table">
            <a:tbl>
              <a:tblPr/>
              <a:tblGrid>
                <a:gridCol w="216013"/>
                <a:gridCol w="936058"/>
                <a:gridCol w="864054"/>
              </a:tblGrid>
              <a:tr h="245960">
                <a:tc gridSpan="2">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000" b="1" i="0" u="none" strike="noStrike" cap="none" normalizeH="0" baseline="0" dirty="0" smtClean="0">
                          <a:ln>
                            <a:noFill/>
                          </a:ln>
                          <a:solidFill>
                            <a:schemeClr val="tx1"/>
                          </a:solidFill>
                          <a:effectLst/>
                          <a:latin typeface="ＭＳ Ｐゴシック" pitchFamily="50" charset="-128"/>
                          <a:ea typeface="ＭＳ Ｐゴシック" pitchFamily="50" charset="-128"/>
                        </a:rPr>
                        <a:t>項目</a:t>
                      </a:r>
                    </a:p>
                  </a:txBody>
                  <a:tcPr marL="0" marR="0" marT="46792" marB="46792"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9900"/>
                    </a:solidFill>
                  </a:tcPr>
                </a:tc>
                <a:tc hMerge="1">
                  <a:txBody>
                    <a:bodyPr/>
                    <a:lstStyle/>
                    <a:p>
                      <a:endParaRPr kumimoji="1" lang="ja-JP" altLang="en-US"/>
                    </a:p>
                  </a:txBody>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000" b="1" i="0" u="none" strike="noStrike" cap="none" normalizeH="0" baseline="0" dirty="0" smtClean="0">
                          <a:ln>
                            <a:noFill/>
                          </a:ln>
                          <a:solidFill>
                            <a:schemeClr val="tx1"/>
                          </a:solidFill>
                          <a:effectLst/>
                          <a:latin typeface="ＭＳ Ｐゴシック" pitchFamily="50" charset="-128"/>
                          <a:ea typeface="ＭＳ Ｐゴシック" pitchFamily="50" charset="-128"/>
                        </a:rPr>
                        <a:t>状況</a:t>
                      </a:r>
                    </a:p>
                  </a:txBody>
                  <a:tcPr marL="0" marR="0" marT="46792" marB="46792"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9900"/>
                    </a:solidFill>
                  </a:tcPr>
                </a:tc>
              </a:tr>
              <a:tr h="245960">
                <a:tc gridSpan="2">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人口</a:t>
                      </a: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〔H27〕</a:t>
                      </a:r>
                    </a:p>
                  </a:txBody>
                  <a:tcPr marL="0" marR="0" marT="46792" marB="46792"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alpha val="80000"/>
                      </a:srgbClr>
                    </a:solidFill>
                  </a:tcPr>
                </a:tc>
                <a:tc hMerge="1">
                  <a:txBody>
                    <a:bodyPr/>
                    <a:lstStyle/>
                    <a:p>
                      <a:endParaRPr kumimoji="1" lang="ja-JP" altLang="en-US"/>
                    </a:p>
                  </a:txBody>
                  <a:tcPr/>
                </a:tc>
                <a:tc>
                  <a:txBody>
                    <a:bodyPr/>
                    <a:lstStyle/>
                    <a:p>
                      <a:pPr algn="ctr" fontAlgn="ctr"/>
                      <a:r>
                        <a:rPr lang="en-US" altLang="ja-JP" sz="1000" b="0" i="0" u="none" strike="noStrike" dirty="0" smtClean="0">
                          <a:latin typeface="ＭＳ Ｐゴシック" pitchFamily="50" charset="-128"/>
                          <a:ea typeface="ＭＳ Ｐゴシック" pitchFamily="50" charset="-128"/>
                        </a:rPr>
                        <a:t>351,731</a:t>
                      </a:r>
                      <a:r>
                        <a:rPr lang="ja-JP" altLang="en-US" sz="1000" b="0" i="0" u="none" strike="noStrike" dirty="0" smtClean="0">
                          <a:latin typeface="ＭＳ Ｐゴシック" pitchFamily="50" charset="-128"/>
                          <a:ea typeface="ＭＳ Ｐゴシック" pitchFamily="50" charset="-128"/>
                        </a:rPr>
                        <a:t>人</a:t>
                      </a:r>
                      <a:endParaRPr lang="ja-JP" altLang="en-US" sz="1000" b="0" i="0" u="none" strike="noStrike" dirty="0">
                        <a:latin typeface="ＭＳ Ｐゴシック" pitchFamily="50" charset="-128"/>
                        <a:ea typeface="ＭＳ Ｐゴシック" pitchFamily="50" charset="-128"/>
                      </a:endParaRPr>
                    </a:p>
                  </a:txBody>
                  <a:tcPr marL="9526" marR="9526" marT="9523"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alpha val="80000"/>
                      </a:srgbClr>
                    </a:solidFill>
                  </a:tcPr>
                </a:tc>
              </a:tr>
              <a:tr h="374590">
                <a:tc rowSpan="3">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年齢別人口割合</a:t>
                      </a:r>
                    </a:p>
                  </a:txBody>
                  <a:tcPr marL="0" marR="0" marT="46792" marB="46792" vert="eaVert"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15</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歳未満</a:t>
                      </a:r>
                    </a:p>
                  </a:txBody>
                  <a:tcPr marL="0" marR="0" marT="46792" marB="46792"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c>
                  <a:txBody>
                    <a:bodyPr/>
                    <a:lstStyle/>
                    <a:p>
                      <a:pPr algn="ctr" fontAlgn="ctr"/>
                      <a:r>
                        <a:rPr lang="en-US" altLang="ja-JP" sz="1000" b="0" i="0" u="none" strike="noStrike" dirty="0">
                          <a:latin typeface="ＭＳ Ｐゴシック" pitchFamily="50" charset="-128"/>
                          <a:ea typeface="ＭＳ Ｐゴシック" pitchFamily="50" charset="-128"/>
                        </a:rPr>
                        <a:t>10.5%</a:t>
                      </a:r>
                    </a:p>
                  </a:txBody>
                  <a:tcPr marL="9526" marR="9526" marT="9523"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r>
              <a:tr h="358717">
                <a:tc vMerge="1">
                  <a:txBody>
                    <a:bodyPr/>
                    <a:lstStyle/>
                    <a:p>
                      <a:endParaRPr kumimoji="1" lang="ja-JP" altLang="en-US"/>
                    </a:p>
                  </a:txBody>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en-US" altLang="ja-JP" sz="900" b="0" i="0" u="none" strike="noStrike" cap="none" normalizeH="0" baseline="0" smtClean="0">
                          <a:ln>
                            <a:noFill/>
                          </a:ln>
                          <a:solidFill>
                            <a:schemeClr val="tx1"/>
                          </a:solidFill>
                          <a:effectLst/>
                          <a:latin typeface="ＭＳ Ｐゴシック" pitchFamily="50" charset="-128"/>
                          <a:ea typeface="ＭＳ Ｐゴシック" pitchFamily="50" charset="-128"/>
                        </a:rPr>
                        <a:t>15</a:t>
                      </a:r>
                      <a:r>
                        <a:rPr kumimoji="1" lang="ja-JP" altLang="en-US" sz="900" b="0" i="0" u="none" strike="noStrike" cap="none" normalizeH="0" baseline="0" smtClean="0">
                          <a:ln>
                            <a:noFill/>
                          </a:ln>
                          <a:solidFill>
                            <a:schemeClr val="tx1"/>
                          </a:solidFill>
                          <a:effectLst/>
                          <a:latin typeface="ＭＳ Ｐゴシック" pitchFamily="50" charset="-128"/>
                          <a:ea typeface="ＭＳ Ｐゴシック" pitchFamily="50" charset="-128"/>
                        </a:rPr>
                        <a:t>歳以上</a:t>
                      </a:r>
                      <a:r>
                        <a:rPr kumimoji="1" lang="en-US" altLang="ja-JP" sz="900" b="0" i="0" u="none" strike="noStrike" cap="none" normalizeH="0" baseline="0" smtClean="0">
                          <a:ln>
                            <a:noFill/>
                          </a:ln>
                          <a:solidFill>
                            <a:schemeClr val="tx1"/>
                          </a:solidFill>
                          <a:effectLst/>
                          <a:latin typeface="ＭＳ Ｐゴシック" pitchFamily="50" charset="-128"/>
                          <a:ea typeface="ＭＳ Ｐゴシック" pitchFamily="50" charset="-128"/>
                        </a:rPr>
                        <a:t>65</a:t>
                      </a:r>
                      <a:r>
                        <a:rPr kumimoji="1" lang="ja-JP" altLang="en-US" sz="900" b="0" i="0" u="none" strike="noStrike" cap="none" normalizeH="0" baseline="0" smtClean="0">
                          <a:ln>
                            <a:noFill/>
                          </a:ln>
                          <a:solidFill>
                            <a:schemeClr val="tx1"/>
                          </a:solidFill>
                          <a:effectLst/>
                          <a:latin typeface="ＭＳ Ｐゴシック" pitchFamily="50" charset="-128"/>
                          <a:ea typeface="ＭＳ Ｐゴシック" pitchFamily="50" charset="-128"/>
                        </a:rPr>
                        <a:t>歳未満</a:t>
                      </a:r>
                    </a:p>
                  </a:txBody>
                  <a:tcPr marL="0" marR="0" marT="46792" marB="46792"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c>
                  <a:txBody>
                    <a:bodyPr/>
                    <a:lstStyle/>
                    <a:p>
                      <a:pPr algn="ctr" fontAlgn="ctr"/>
                      <a:r>
                        <a:rPr lang="en-US" altLang="ja-JP" sz="1000" b="0" i="0" u="none" strike="noStrike" dirty="0">
                          <a:latin typeface="ＭＳ Ｐゴシック" pitchFamily="50" charset="-128"/>
                          <a:ea typeface="ＭＳ Ｐゴシック" pitchFamily="50" charset="-128"/>
                        </a:rPr>
                        <a:t>66.0%</a:t>
                      </a:r>
                    </a:p>
                  </a:txBody>
                  <a:tcPr marL="9526" marR="9526" marT="9523"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r>
              <a:tr h="360305">
                <a:tc vMerge="1">
                  <a:txBody>
                    <a:bodyPr/>
                    <a:lstStyle/>
                    <a:p>
                      <a:endParaRPr kumimoji="1" lang="ja-JP" altLang="en-US"/>
                    </a:p>
                  </a:txBody>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en-US" altLang="ja-JP" sz="1000" b="0" i="0" u="none" strike="noStrike" cap="none" normalizeH="0" baseline="0" smtClean="0">
                          <a:ln>
                            <a:noFill/>
                          </a:ln>
                          <a:solidFill>
                            <a:schemeClr val="tx1"/>
                          </a:solidFill>
                          <a:effectLst/>
                          <a:latin typeface="ＭＳ Ｐゴシック" pitchFamily="50" charset="-128"/>
                          <a:ea typeface="ＭＳ Ｐゴシック" pitchFamily="50" charset="-128"/>
                        </a:rPr>
                        <a:t>65</a:t>
                      </a:r>
                      <a:r>
                        <a:rPr kumimoji="1" lang="ja-JP" altLang="en-US" sz="1000" b="0" i="0" u="none" strike="noStrike" cap="none" normalizeH="0" baseline="0" smtClean="0">
                          <a:ln>
                            <a:noFill/>
                          </a:ln>
                          <a:solidFill>
                            <a:schemeClr val="tx1"/>
                          </a:solidFill>
                          <a:effectLst/>
                          <a:latin typeface="ＭＳ Ｐゴシック" pitchFamily="50" charset="-128"/>
                          <a:ea typeface="ＭＳ Ｐゴシック" pitchFamily="50" charset="-128"/>
                        </a:rPr>
                        <a:t>歳以上</a:t>
                      </a:r>
                    </a:p>
                  </a:txBody>
                  <a:tcPr marL="0" marR="0" marT="46792" marB="46792"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algn="ctr" fontAlgn="ctr"/>
                      <a:r>
                        <a:rPr lang="en-US" altLang="ja-JP" sz="1000" b="0" i="0" u="none" strike="noStrike" dirty="0">
                          <a:latin typeface="ＭＳ Ｐゴシック" pitchFamily="50" charset="-128"/>
                          <a:ea typeface="ＭＳ Ｐゴシック" pitchFamily="50" charset="-128"/>
                        </a:rPr>
                        <a:t>23.5%</a:t>
                      </a:r>
                    </a:p>
                  </a:txBody>
                  <a:tcPr marL="9526" marR="9526" marT="9523"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245960">
                <a:tc gridSpan="2">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将来推計人口</a:t>
                      </a: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〔H47〕</a:t>
                      </a:r>
                    </a:p>
                  </a:txBody>
                  <a:tcPr marL="0" marR="0" marT="46792" marB="46792"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alpha val="80000"/>
                      </a:srgbClr>
                    </a:solidFill>
                  </a:tcPr>
                </a:tc>
                <a:tc hMerge="1">
                  <a:txBody>
                    <a:bodyPr/>
                    <a:lstStyle/>
                    <a:p>
                      <a:endParaRPr kumimoji="1" lang="ja-JP" altLang="en-US"/>
                    </a:p>
                  </a:txBody>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314,465</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人</a:t>
                      </a:r>
                    </a:p>
                  </a:txBody>
                  <a:tcPr marL="0" marR="0" marT="46792" marB="46792"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alpha val="80000"/>
                      </a:srgbClr>
                    </a:solidFill>
                  </a:tcPr>
                </a:tc>
              </a:tr>
              <a:tr h="245960">
                <a:tc gridSpan="2">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世帯数</a:t>
                      </a: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〔H27〕</a:t>
                      </a:r>
                    </a:p>
                  </a:txBody>
                  <a:tcPr marL="0" marR="0" marT="46792" marB="46792"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alpha val="80000"/>
                      </a:srgbClr>
                    </a:solidFill>
                  </a:tcPr>
                </a:tc>
                <a:tc hMerge="1">
                  <a:txBody>
                    <a:bodyPr/>
                    <a:lstStyle/>
                    <a:p>
                      <a:endParaRPr kumimoji="1" lang="ja-JP" altLang="en-US"/>
                    </a:p>
                  </a:txBody>
                  <a:tcPr/>
                </a:tc>
                <a:tc>
                  <a:txBody>
                    <a:bodyPr/>
                    <a:lstStyle/>
                    <a:p>
                      <a:pPr algn="ctr" fontAlgn="ctr"/>
                      <a:r>
                        <a:rPr lang="en-US" altLang="ja-JP" sz="1000" b="0" i="0" u="none" strike="noStrike" dirty="0" smtClean="0">
                          <a:latin typeface="ＭＳ Ｐゴシック" pitchFamily="50" charset="-128"/>
                          <a:ea typeface="ＭＳ Ｐゴシック" pitchFamily="50" charset="-128"/>
                        </a:rPr>
                        <a:t>186,996</a:t>
                      </a:r>
                      <a:r>
                        <a:rPr lang="ja-JP" altLang="en-US" sz="1000" b="0" i="0" u="none" strike="noStrike" dirty="0" smtClean="0">
                          <a:latin typeface="ＭＳ Ｐゴシック" pitchFamily="50" charset="-128"/>
                          <a:ea typeface="ＭＳ Ｐゴシック" pitchFamily="50" charset="-128"/>
                        </a:rPr>
                        <a:t>世帯</a:t>
                      </a:r>
                      <a:endParaRPr lang="ja-JP" altLang="en-US" sz="1000" b="0" i="0" u="none" strike="noStrike" dirty="0">
                        <a:latin typeface="ＭＳ Ｐゴシック" pitchFamily="50" charset="-128"/>
                        <a:ea typeface="ＭＳ Ｐゴシック" pitchFamily="50" charset="-128"/>
                      </a:endParaRPr>
                    </a:p>
                  </a:txBody>
                  <a:tcPr marL="9526" marR="9526" marT="9523"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alpha val="80000"/>
                      </a:srgbClr>
                    </a:solidFill>
                  </a:tcPr>
                </a:tc>
              </a:tr>
              <a:tr h="383098">
                <a:tc rowSpan="5">
                  <a:txBody>
                    <a:bodyPr/>
                    <a:lstStyle/>
                    <a:p>
                      <a:pPr marL="0" marR="0" lvl="0" indent="0" algn="ctr" defTabSz="914400" rtl="0" eaLnBrk="1" fontAlgn="base" latinLnBrk="0" hangingPunct="1">
                        <a:lnSpc>
                          <a:spcPct val="80000"/>
                        </a:lnSpc>
                        <a:spcBef>
                          <a:spcPct val="0"/>
                        </a:spcBef>
                        <a:spcAft>
                          <a:spcPct val="0"/>
                        </a:spcAft>
                        <a:buClrTx/>
                        <a:buSzTx/>
                        <a:buFontTx/>
                        <a:buNone/>
                        <a:tabLst/>
                      </a:pPr>
                      <a:r>
                        <a:rPr kumimoji="1" lang="ja-JP" altLang="en-US" sz="1000" b="0" i="0" u="none" strike="noStrike" cap="none" normalizeH="0" baseline="0" smtClean="0">
                          <a:ln>
                            <a:noFill/>
                          </a:ln>
                          <a:solidFill>
                            <a:schemeClr val="tx1"/>
                          </a:solidFill>
                          <a:effectLst/>
                          <a:latin typeface="ＭＳ Ｐゴシック" pitchFamily="50" charset="-128"/>
                          <a:ea typeface="ＭＳ Ｐゴシック" pitchFamily="50" charset="-128"/>
                        </a:rPr>
                        <a:t>世帯構成割合</a:t>
                      </a:r>
                    </a:p>
                  </a:txBody>
                  <a:tcPr marL="0" marR="0" marT="46792" marB="46792" vert="eaVert"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単身世帯</a:t>
                      </a:r>
                    </a:p>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900" b="0" i="0" u="none" strike="noStrike" cap="none" normalizeH="0" baseline="0" dirty="0" smtClean="0">
                          <a:ln>
                            <a:noFill/>
                          </a:ln>
                          <a:solidFill>
                            <a:schemeClr val="tx1"/>
                          </a:solidFill>
                          <a:effectLst/>
                          <a:latin typeface="ＭＳ Ｐゴシック" pitchFamily="50" charset="-128"/>
                          <a:ea typeface="ＭＳ Ｐゴシック" pitchFamily="50" charset="-128"/>
                        </a:rPr>
                        <a:t>（高齢単身除く）</a:t>
                      </a:r>
                    </a:p>
                  </a:txBody>
                  <a:tcPr marL="0" marR="0" marT="46792" marB="46792"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c>
                  <a:txBody>
                    <a:bodyPr/>
                    <a:lstStyle/>
                    <a:p>
                      <a:pPr algn="ctr" fontAlgn="ctr"/>
                      <a:r>
                        <a:rPr lang="en-US" altLang="ja-JP" sz="1000" b="0" i="0" u="none" strike="noStrike" dirty="0">
                          <a:latin typeface="ＭＳ Ｐゴシック" pitchFamily="50" charset="-128"/>
                          <a:ea typeface="ＭＳ Ｐゴシック" pitchFamily="50" charset="-128"/>
                        </a:rPr>
                        <a:t>39.9%</a:t>
                      </a:r>
                    </a:p>
                  </a:txBody>
                  <a:tcPr marL="9526" marR="9526" marT="9523"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r>
              <a:tr h="245960">
                <a:tc vMerge="1">
                  <a:txBody>
                    <a:bodyPr/>
                    <a:lstStyle/>
                    <a:p>
                      <a:endParaRPr kumimoji="1" lang="ja-JP" altLang="en-US"/>
                    </a:p>
                  </a:txBody>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高齢者単身世帯</a:t>
                      </a:r>
                    </a:p>
                  </a:txBody>
                  <a:tcPr marL="0" marR="0" marT="46792" marB="46792"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c>
                  <a:txBody>
                    <a:bodyPr/>
                    <a:lstStyle/>
                    <a:p>
                      <a:pPr algn="ctr" fontAlgn="ctr"/>
                      <a:r>
                        <a:rPr lang="en-US" altLang="ja-JP" sz="1000" b="0" i="0" u="none" strike="noStrike" dirty="0">
                          <a:latin typeface="ＭＳ Ｐゴシック" pitchFamily="50" charset="-128"/>
                          <a:ea typeface="ＭＳ Ｐゴシック" pitchFamily="50" charset="-128"/>
                        </a:rPr>
                        <a:t>13.1%</a:t>
                      </a:r>
                    </a:p>
                  </a:txBody>
                  <a:tcPr marL="9526" marR="9526" marT="9523"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r>
              <a:tr h="367861">
                <a:tc vMerge="1">
                  <a:txBody>
                    <a:bodyPr/>
                    <a:lstStyle/>
                    <a:p>
                      <a:endParaRPr kumimoji="1" lang="ja-JP" altLang="en-US"/>
                    </a:p>
                  </a:txBody>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2</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人世帯</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800" b="0" i="0" u="none" strike="noStrike" cap="none" normalizeH="0" baseline="0" dirty="0" smtClean="0">
                          <a:ln>
                            <a:noFill/>
                          </a:ln>
                          <a:solidFill>
                            <a:schemeClr val="tx1"/>
                          </a:solidFill>
                          <a:effectLst/>
                          <a:latin typeface="ＭＳ Ｐゴシック" pitchFamily="50" charset="-128"/>
                          <a:ea typeface="ＭＳ Ｐゴシック" pitchFamily="50" charset="-128"/>
                        </a:rPr>
                        <a:t>（高齢者夫婦除く）</a:t>
                      </a:r>
                    </a:p>
                  </a:txBody>
                  <a:tcPr marL="0" marR="0" marT="46792" marB="46792"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c>
                  <a:txBody>
                    <a:bodyPr/>
                    <a:lstStyle/>
                    <a:p>
                      <a:pPr algn="ctr" fontAlgn="ctr"/>
                      <a:r>
                        <a:rPr lang="en-US" altLang="ja-JP" sz="1000" b="0" i="0" u="none" strike="noStrike" smtClean="0">
                          <a:latin typeface="ＭＳ Ｐゴシック" pitchFamily="50" charset="-128"/>
                          <a:ea typeface="ＭＳ Ｐゴシック" pitchFamily="50" charset="-128"/>
                        </a:rPr>
                        <a:t>16.9%</a:t>
                      </a:r>
                      <a:endParaRPr lang="en-US" altLang="ja-JP" sz="1000" b="0" i="0" u="none" strike="noStrike" dirty="0">
                        <a:latin typeface="ＭＳ Ｐゴシック" pitchFamily="50" charset="-128"/>
                        <a:ea typeface="ＭＳ Ｐゴシック" pitchFamily="50" charset="-128"/>
                      </a:endParaRPr>
                    </a:p>
                  </a:txBody>
                  <a:tcPr marL="9526" marR="9526" marT="9523"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r>
              <a:tr h="245960">
                <a:tc vMerge="1">
                  <a:txBody>
                    <a:bodyPr/>
                    <a:lstStyle/>
                    <a:p>
                      <a:endParaRPr kumimoji="1" lang="ja-JP" altLang="en-US"/>
                    </a:p>
                  </a:txBody>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高齢者夫婦世帯</a:t>
                      </a:r>
                    </a:p>
                  </a:txBody>
                  <a:tcPr marL="0" marR="0" marT="46792" marB="46792"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c>
                  <a:txBody>
                    <a:bodyPr/>
                    <a:lstStyle/>
                    <a:p>
                      <a:pPr algn="ctr" fontAlgn="ctr"/>
                      <a:r>
                        <a:rPr lang="en-US" altLang="ja-JP" sz="1000" b="0" i="0" u="none" strike="noStrike" dirty="0">
                          <a:latin typeface="ＭＳ Ｐゴシック" pitchFamily="50" charset="-128"/>
                          <a:ea typeface="ＭＳ Ｐゴシック" pitchFamily="50" charset="-128"/>
                        </a:rPr>
                        <a:t>6.3%</a:t>
                      </a:r>
                    </a:p>
                  </a:txBody>
                  <a:tcPr marL="9526" marR="9526" marT="9523"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r>
              <a:tr h="383098">
                <a:tc vMerge="1">
                  <a:txBody>
                    <a:bodyPr/>
                    <a:lstStyle/>
                    <a:p>
                      <a:endParaRPr kumimoji="1" lang="ja-JP" altLang="en-US"/>
                    </a:p>
                  </a:txBody>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その他</a:t>
                      </a:r>
                    </a:p>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900" b="0" i="0" u="none" strike="noStrike" cap="none" normalizeH="0" baseline="0" dirty="0" smtClean="0">
                          <a:ln>
                            <a:noFill/>
                          </a:ln>
                          <a:solidFill>
                            <a:schemeClr val="tx1"/>
                          </a:solidFill>
                          <a:effectLst/>
                          <a:latin typeface="ＭＳ Ｐゴシック" pitchFamily="50" charset="-128"/>
                          <a:ea typeface="ＭＳ Ｐゴシック" pitchFamily="50" charset="-128"/>
                        </a:rPr>
                        <a:t>（</a:t>
                      </a:r>
                      <a:r>
                        <a:rPr kumimoji="1" lang="en-US" altLang="ja-JP" sz="900" b="0" i="0" u="none" strike="noStrike" cap="none" normalizeH="0" baseline="0" dirty="0" smtClean="0">
                          <a:ln>
                            <a:noFill/>
                          </a:ln>
                          <a:solidFill>
                            <a:schemeClr val="tx1"/>
                          </a:solidFill>
                          <a:effectLst/>
                          <a:latin typeface="ＭＳ Ｐゴシック" pitchFamily="50" charset="-128"/>
                          <a:ea typeface="ＭＳ Ｐゴシック" pitchFamily="50" charset="-128"/>
                        </a:rPr>
                        <a:t>3</a:t>
                      </a:r>
                      <a:r>
                        <a:rPr kumimoji="1" lang="ja-JP" altLang="en-US" sz="900" b="0" i="0" u="none" strike="noStrike" cap="none" normalizeH="0" baseline="0" dirty="0" smtClean="0">
                          <a:ln>
                            <a:noFill/>
                          </a:ln>
                          <a:solidFill>
                            <a:schemeClr val="tx1"/>
                          </a:solidFill>
                          <a:effectLst/>
                          <a:latin typeface="ＭＳ Ｐゴシック" pitchFamily="50" charset="-128"/>
                          <a:ea typeface="ＭＳ Ｐゴシック" pitchFamily="50" charset="-128"/>
                        </a:rPr>
                        <a:t>人以上世帯）</a:t>
                      </a:r>
                    </a:p>
                  </a:txBody>
                  <a:tcPr marL="0" marR="0" marT="46792" marB="46792"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algn="ctr" fontAlgn="ctr"/>
                      <a:r>
                        <a:rPr lang="en-US" altLang="ja-JP" sz="1000" b="0" i="0" u="none" strike="noStrike" dirty="0">
                          <a:latin typeface="ＭＳ Ｐゴシック" pitchFamily="50" charset="-128"/>
                          <a:ea typeface="ＭＳ Ｐゴシック" pitchFamily="50" charset="-128"/>
                        </a:rPr>
                        <a:t>23.8%</a:t>
                      </a:r>
                    </a:p>
                  </a:txBody>
                  <a:tcPr marL="9526" marR="9526" marT="9523"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383098">
                <a:tc gridSpan="2">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昼間人口</a:t>
                      </a: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〔H27〕</a:t>
                      </a:r>
                    </a:p>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900" b="0" i="0" u="none" strike="noStrike" cap="none" normalizeH="0" baseline="0" dirty="0" smtClean="0">
                          <a:ln>
                            <a:noFill/>
                          </a:ln>
                          <a:solidFill>
                            <a:schemeClr val="tx1"/>
                          </a:solidFill>
                          <a:effectLst/>
                          <a:latin typeface="ＭＳ Ｐゴシック" pitchFamily="50" charset="-128"/>
                          <a:ea typeface="ＭＳ Ｐゴシック" pitchFamily="50" charset="-128"/>
                        </a:rPr>
                        <a:t>（昼夜間人口比率）</a:t>
                      </a:r>
                    </a:p>
                  </a:txBody>
                  <a:tcPr marL="0" marR="0" marT="46792" marB="46792"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alpha val="80000"/>
                      </a:srgbClr>
                    </a:solidFill>
                  </a:tcPr>
                </a:tc>
                <a:tc hMerge="1">
                  <a:txBody>
                    <a:bodyPr/>
                    <a:lstStyle/>
                    <a:p>
                      <a:endParaRPr kumimoji="1" lang="ja-JP" altLang="en-US"/>
                    </a:p>
                  </a:txBody>
                  <a:tcPr/>
                </a:tc>
                <a:tc>
                  <a:txBody>
                    <a:bodyPr/>
                    <a:lstStyle/>
                    <a:p>
                      <a:pPr algn="ctr" fontAlgn="ct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398,590</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人</a:t>
                      </a:r>
                      <a:r>
                        <a:rPr lang="ja-JP" altLang="en-US" sz="1000" b="0" i="0" u="none" strike="noStrike" dirty="0" smtClean="0">
                          <a:solidFill>
                            <a:schemeClr val="tx1"/>
                          </a:solidFill>
                          <a:latin typeface="ＭＳ Ｐゴシック" pitchFamily="50" charset="-128"/>
                          <a:ea typeface="ＭＳ Ｐゴシック" pitchFamily="50" charset="-128"/>
                        </a:rPr>
                        <a:t>（</a:t>
                      </a:r>
                      <a:r>
                        <a:rPr lang="en-US" altLang="ja-JP" sz="1000" b="0" i="0" u="none" strike="noStrike" dirty="0" smtClean="0">
                          <a:solidFill>
                            <a:schemeClr val="tx1"/>
                          </a:solidFill>
                          <a:latin typeface="ＭＳ Ｐゴシック" pitchFamily="50" charset="-128"/>
                          <a:ea typeface="ＭＳ Ｐゴシック" pitchFamily="50" charset="-128"/>
                        </a:rPr>
                        <a:t>113%</a:t>
                      </a:r>
                      <a:r>
                        <a:rPr lang="ja-JP" altLang="en-US" sz="1000" b="0" i="0" u="none" strike="noStrike" dirty="0" smtClean="0">
                          <a:solidFill>
                            <a:schemeClr val="tx1"/>
                          </a:solidFill>
                          <a:latin typeface="ＭＳ Ｐゴシック" pitchFamily="50" charset="-128"/>
                          <a:ea typeface="ＭＳ Ｐゴシック" pitchFamily="50" charset="-128"/>
                        </a:rPr>
                        <a:t>） </a:t>
                      </a:r>
                      <a:endParaRPr lang="ja-JP" altLang="en-US" sz="1000" b="0" i="0" u="none" strike="noStrike" dirty="0">
                        <a:solidFill>
                          <a:schemeClr val="tx1"/>
                        </a:solidFill>
                        <a:latin typeface="ＭＳ Ｐゴシック" pitchFamily="50" charset="-128"/>
                        <a:ea typeface="ＭＳ Ｐゴシック" pitchFamily="50" charset="-128"/>
                      </a:endParaRPr>
                    </a:p>
                  </a:txBody>
                  <a:tcPr marL="9526" marR="9526" marT="9523"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alpha val="80000"/>
                      </a:srgbClr>
                    </a:solidFill>
                  </a:tcPr>
                </a:tc>
              </a:tr>
              <a:tr h="245960">
                <a:tc gridSpan="2">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人口密度</a:t>
                      </a: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〔H27〕</a:t>
                      </a:r>
                    </a:p>
                  </a:txBody>
                  <a:tcPr marL="0" marR="0" marT="46792" marB="46792"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kumimoji="1" lang="ja-JP" altLang="en-US"/>
                    </a:p>
                  </a:txBody>
                  <a:tcPr/>
                </a:tc>
                <a:tc>
                  <a:txBody>
                    <a:bodyPr/>
                    <a:lstStyle/>
                    <a:p>
                      <a:pPr algn="ctr" fontAlgn="ctr"/>
                      <a:r>
                        <a:rPr lang="en-US" altLang="ja-JP" sz="1000" b="0" i="0" u="none" strike="noStrike" dirty="0">
                          <a:latin typeface="ＭＳ Ｐゴシック" pitchFamily="50" charset="-128"/>
                          <a:ea typeface="ＭＳ Ｐゴシック" pitchFamily="50" charset="-128"/>
                        </a:rPr>
                        <a:t>13,575</a:t>
                      </a:r>
                      <a:r>
                        <a:rPr lang="ja-JP" altLang="en-US" sz="1000" b="0" i="0" u="none" strike="noStrike" dirty="0">
                          <a:latin typeface="ＭＳ Ｐゴシック" pitchFamily="50" charset="-128"/>
                          <a:ea typeface="ＭＳ Ｐゴシック" pitchFamily="50" charset="-128"/>
                        </a:rPr>
                        <a:t>人</a:t>
                      </a:r>
                      <a:r>
                        <a:rPr lang="en-US" altLang="ja-JP" sz="1000" b="0" i="0" u="none" strike="noStrike" dirty="0">
                          <a:latin typeface="ＭＳ Ｐゴシック" pitchFamily="50" charset="-128"/>
                          <a:ea typeface="ＭＳ Ｐゴシック" pitchFamily="50" charset="-128"/>
                        </a:rPr>
                        <a:t>/</a:t>
                      </a:r>
                      <a:r>
                        <a:rPr lang="en-US" sz="1000" b="0" i="0" u="none" strike="noStrike" dirty="0">
                          <a:latin typeface="ＭＳ Ｐゴシック" pitchFamily="50" charset="-128"/>
                          <a:ea typeface="ＭＳ Ｐゴシック" pitchFamily="50" charset="-128"/>
                        </a:rPr>
                        <a:t>ｋ㎡</a:t>
                      </a:r>
                    </a:p>
                  </a:txBody>
                  <a:tcPr marL="9526" marR="9526" marT="9523"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245960">
                <a:tc gridSpan="2">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外国籍住民数</a:t>
                      </a: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〔H27〕</a:t>
                      </a:r>
                    </a:p>
                  </a:txBody>
                  <a:tcPr marL="0" marR="0" marT="46792" marB="46792"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kumimoji="1" lang="ja-JP" altLang="en-US"/>
                    </a:p>
                  </a:txBody>
                  <a:tcPr/>
                </a:tc>
                <a:tc>
                  <a:txBody>
                    <a:bodyPr/>
                    <a:lstStyle/>
                    <a:p>
                      <a:pPr algn="ctr" fontAlgn="ctr"/>
                      <a:r>
                        <a:rPr lang="ja-JP" altLang="en-US" sz="1000" b="0" i="0" u="none" strike="noStrike">
                          <a:latin typeface="ＭＳ Ｐゴシック" pitchFamily="50" charset="-128"/>
                          <a:ea typeface="ＭＳ Ｐゴシック" pitchFamily="50" charset="-128"/>
                        </a:rPr>
                        <a:t> </a:t>
                      </a:r>
                      <a:r>
                        <a:rPr lang="en-US" altLang="ja-JP" sz="1000" b="0" i="0" u="none" strike="noStrike">
                          <a:latin typeface="ＭＳ Ｐゴシック" pitchFamily="50" charset="-128"/>
                          <a:ea typeface="ＭＳ Ｐゴシック" pitchFamily="50" charset="-128"/>
                        </a:rPr>
                        <a:t>9,618</a:t>
                      </a:r>
                      <a:r>
                        <a:rPr lang="ja-JP" altLang="en-US" sz="1000" b="0" i="0" u="none" strike="noStrike">
                          <a:latin typeface="ＭＳ Ｐゴシック" pitchFamily="50" charset="-128"/>
                          <a:ea typeface="ＭＳ Ｐゴシック" pitchFamily="50" charset="-128"/>
                        </a:rPr>
                        <a:t>人</a:t>
                      </a:r>
                    </a:p>
                  </a:txBody>
                  <a:tcPr marL="9526" marR="9526" marT="9523"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245960">
                <a:tc gridSpan="2">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000" b="0" i="0" u="none" strike="noStrike" cap="none" normalizeH="0" baseline="0" smtClean="0">
                          <a:ln>
                            <a:noFill/>
                          </a:ln>
                          <a:solidFill>
                            <a:schemeClr val="tx1"/>
                          </a:solidFill>
                          <a:effectLst/>
                          <a:latin typeface="ＭＳ Ｐゴシック" pitchFamily="50" charset="-128"/>
                          <a:ea typeface="ＭＳ Ｐゴシック" pitchFamily="50" charset="-128"/>
                        </a:rPr>
                        <a:t>面積</a:t>
                      </a:r>
                    </a:p>
                  </a:txBody>
                  <a:tcPr marL="0" marR="0" marT="46792" marB="46792"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FFFF99">
                        <a:alpha val="80000"/>
                      </a:srgbClr>
                    </a:solidFill>
                  </a:tcPr>
                </a:tc>
                <a:tc hMerge="1">
                  <a:txBody>
                    <a:bodyPr/>
                    <a:lstStyle/>
                    <a:p>
                      <a:endParaRPr kumimoji="1" lang="ja-JP" altLang="en-US"/>
                    </a:p>
                  </a:txBody>
                  <a:tcPr/>
                </a:tc>
                <a:tc>
                  <a:txBody>
                    <a:bodyPr/>
                    <a:lstStyle/>
                    <a:p>
                      <a:pPr algn="ctr" fontAlgn="ctr"/>
                      <a:r>
                        <a:rPr lang="en-US" sz="1000" b="0" i="0" u="none" strike="noStrike" dirty="0">
                          <a:latin typeface="ＭＳ Ｐゴシック" pitchFamily="50" charset="-128"/>
                          <a:ea typeface="ＭＳ Ｐゴシック" pitchFamily="50" charset="-128"/>
                        </a:rPr>
                        <a:t>25.91ｋ㎡</a:t>
                      </a:r>
                    </a:p>
                  </a:txBody>
                  <a:tcPr marL="9526" marR="9526" marT="9523"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FFFF99">
                        <a:alpha val="80000"/>
                      </a:srgbClr>
                    </a:solidFill>
                  </a:tcPr>
                </a:tc>
              </a:tr>
            </a:tbl>
          </a:graphicData>
        </a:graphic>
      </p:graphicFrame>
      <p:graphicFrame>
        <p:nvGraphicFramePr>
          <p:cNvPr id="21" name="グラフ 20"/>
          <p:cNvGraphicFramePr>
            <a:graphicFrameLocks/>
          </p:cNvGraphicFramePr>
          <p:nvPr/>
        </p:nvGraphicFramePr>
        <p:xfrm>
          <a:off x="2573660" y="4338000"/>
          <a:ext cx="3456000" cy="2520000"/>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22" name="グラフ 21"/>
          <p:cNvGraphicFramePr>
            <a:graphicFrameLocks/>
          </p:cNvGraphicFramePr>
          <p:nvPr/>
        </p:nvGraphicFramePr>
        <p:xfrm>
          <a:off x="5818937" y="4181303"/>
          <a:ext cx="3276000" cy="2520000"/>
        </p:xfrm>
        <a:graphic>
          <a:graphicData uri="http://schemas.openxmlformats.org/drawingml/2006/chart">
            <c:chart xmlns:c="http://schemas.openxmlformats.org/drawingml/2006/chart" xmlns:r="http://schemas.openxmlformats.org/officeDocument/2006/relationships" r:id="rId4"/>
          </a:graphicData>
        </a:graphic>
      </p:graphicFrame>
      <p:sp>
        <p:nvSpPr>
          <p:cNvPr id="23" name="正方形/長方形 27"/>
          <p:cNvSpPr>
            <a:spLocks noChangeArrowheads="1"/>
          </p:cNvSpPr>
          <p:nvPr/>
        </p:nvSpPr>
        <p:spPr bwMode="auto">
          <a:xfrm>
            <a:off x="8112125" y="24526"/>
            <a:ext cx="1031875" cy="261937"/>
          </a:xfrm>
          <a:prstGeom prst="rect">
            <a:avLst/>
          </a:prstGeom>
          <a:noFill/>
          <a:ln w="9525">
            <a:noFill/>
            <a:miter lim="800000"/>
            <a:headEnd/>
            <a:tailEnd/>
          </a:ln>
        </p:spPr>
        <p:txBody>
          <a:bodyPr>
            <a:spAutoFit/>
          </a:bodyPr>
          <a:lstStyle/>
          <a:p>
            <a:pPr algn="r"/>
            <a:r>
              <a:rPr lang="ja-JP" altLang="en-US" sz="1100" b="1" dirty="0" smtClean="0">
                <a:solidFill>
                  <a:srgbClr val="000000"/>
                </a:solidFill>
                <a:latin typeface="ＭＳ Ｐゴシック" charset="-128"/>
                <a:ea typeface="Meiryo UI" pitchFamily="50" charset="-128"/>
                <a:cs typeface="Meiryo UI" pitchFamily="50" charset="-128"/>
              </a:rPr>
              <a:t>すがた</a:t>
            </a:r>
            <a:r>
              <a:rPr lang="en-US" altLang="ja-JP" sz="1100" b="1" dirty="0" smtClean="0">
                <a:solidFill>
                  <a:srgbClr val="000000"/>
                </a:solidFill>
                <a:latin typeface="ＭＳ Ｐゴシック" charset="-128"/>
                <a:ea typeface="Meiryo UI" pitchFamily="50" charset="-128"/>
                <a:cs typeface="Meiryo UI" pitchFamily="50" charset="-128"/>
              </a:rPr>
              <a:t>-</a:t>
            </a:r>
            <a:r>
              <a:rPr lang="ja-JP" altLang="en-US" sz="1100" b="1" dirty="0" smtClean="0">
                <a:solidFill>
                  <a:srgbClr val="000000"/>
                </a:solidFill>
                <a:latin typeface="ＭＳ Ｐゴシック" charset="-128"/>
                <a:ea typeface="Meiryo UI" pitchFamily="50" charset="-128"/>
                <a:cs typeface="Meiryo UI" pitchFamily="50" charset="-128"/>
              </a:rPr>
              <a:t>８</a:t>
            </a:r>
            <a:endParaRPr lang="ja-JP" altLang="en-US" sz="1200" b="1" dirty="0">
              <a:solidFill>
                <a:srgbClr val="000000"/>
              </a:solidFill>
              <a:latin typeface="ＭＳ Ｐゴシック" charset="-128"/>
              <a:ea typeface="Meiryo UI" pitchFamily="50" charset="-128"/>
              <a:cs typeface="Meiryo UI" pitchFamily="50" charset="-128"/>
            </a:endParaRPr>
          </a:p>
        </p:txBody>
      </p:sp>
    </p:spTree>
  </p:cSld>
  <p:clrMapOvr>
    <a:masterClrMapping/>
  </p:clrMapOvr>
  <p:timing>
    <p:tnLst>
      <p:par>
        <p:cTn id="1" dur="indefinite" restart="never" nodeType="tmRoot"/>
      </p:par>
    </p:tnLst>
  </p:timing>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タイトル 3"/>
          <p:cNvSpPr txBox="1">
            <a:spLocks/>
          </p:cNvSpPr>
          <p:nvPr/>
        </p:nvSpPr>
        <p:spPr bwMode="auto">
          <a:xfrm>
            <a:off x="107950" y="260351"/>
            <a:ext cx="8928100" cy="6419850"/>
          </a:xfrm>
          <a:prstGeom prst="rect">
            <a:avLst/>
          </a:prstGeom>
          <a:noFill/>
          <a:ln w="19050" algn="ctr">
            <a:solidFill>
              <a:schemeClr val="accent2"/>
            </a:solidFill>
            <a:miter lim="800000"/>
            <a:headEnd/>
            <a:tailEnd/>
          </a:ln>
          <a:extLst>
            <a:ext uri="{909E8E84-426E-40DD-AFC4-6F175D3DCCD1}">
              <a14:hiddenFill xmlns="" xmlns:a14="http://schemas.microsoft.com/office/drawing/2010/main">
                <a:solidFill>
                  <a:srgbClr val="FFFFFF"/>
                </a:solidFill>
              </a14:hiddenFill>
            </a:ext>
          </a:extLst>
        </p:spPr>
        <p:txBody>
          <a:bodyPr/>
          <a:lstStyle>
            <a:lvl1pPr marL="171450" indent="-171450"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buFont typeface="Wingdings" pitchFamily="2" charset="2"/>
              <a:buChar char="u"/>
            </a:pPr>
            <a:endParaRPr lang="en-US" altLang="ja-JP" sz="900">
              <a:solidFill>
                <a:srgbClr val="000000"/>
              </a:solidFill>
              <a:latin typeface="Meiryo UI" pitchFamily="50" charset="-128"/>
              <a:ea typeface="Meiryo UI" pitchFamily="50" charset="-128"/>
              <a:cs typeface="Meiryo UI" pitchFamily="50" charset="-128"/>
            </a:endParaRPr>
          </a:p>
        </p:txBody>
      </p:sp>
      <p:sp>
        <p:nvSpPr>
          <p:cNvPr id="3" name="テキスト ボックス 2"/>
          <p:cNvSpPr txBox="1"/>
          <p:nvPr/>
        </p:nvSpPr>
        <p:spPr bwMode="gray">
          <a:xfrm>
            <a:off x="250825" y="163513"/>
            <a:ext cx="3960813" cy="185737"/>
          </a:xfrm>
          <a:prstGeom prst="rect">
            <a:avLst/>
          </a:prstGeom>
          <a:solidFill>
            <a:schemeClr val="accent2">
              <a:lumMod val="75000"/>
            </a:schemeClr>
          </a:solidFill>
          <a:ln w="22225">
            <a:solidFill>
              <a:schemeClr val="accent2">
                <a:lumMod val="75000"/>
              </a:schemeClr>
            </a:solidFill>
          </a:ln>
        </p:spPr>
        <p:txBody>
          <a:bodyPr lIns="0" tIns="0" rIns="0" bIns="0" anchor="ctr">
            <a:spAutoFit/>
          </a:bodyPr>
          <a:lstStyle/>
          <a:p>
            <a:pPr algn="ctr">
              <a:defRPr/>
            </a:pPr>
            <a:r>
              <a:rPr lang="ja-JP" altLang="en-US" sz="1200" b="1" dirty="0">
                <a:solidFill>
                  <a:schemeClr val="bg1"/>
                </a:solidFill>
                <a:latin typeface="Meiryo UI" pitchFamily="50" charset="-128"/>
                <a:ea typeface="Meiryo UI" pitchFamily="50" charset="-128"/>
                <a:cs typeface="Meiryo UI" pitchFamily="50" charset="-128"/>
              </a:rPr>
              <a:t>総合区の状況（統計データ）＜</a:t>
            </a:r>
            <a:r>
              <a:rPr lang="en-US" altLang="ja-JP" sz="1200" b="1" dirty="0">
                <a:solidFill>
                  <a:schemeClr val="bg1"/>
                </a:solidFill>
                <a:latin typeface="Meiryo UI" pitchFamily="50" charset="-128"/>
                <a:ea typeface="Meiryo UI" pitchFamily="50" charset="-128"/>
                <a:cs typeface="Meiryo UI" pitchFamily="50" charset="-128"/>
              </a:rPr>
              <a:t>2</a:t>
            </a:r>
            <a:r>
              <a:rPr lang="ja-JP" altLang="en-US" sz="1200" b="1" dirty="0">
                <a:solidFill>
                  <a:schemeClr val="bg1"/>
                </a:solidFill>
                <a:latin typeface="Meiryo UI" pitchFamily="50" charset="-128"/>
                <a:ea typeface="Meiryo UI" pitchFamily="50" charset="-128"/>
                <a:cs typeface="Meiryo UI" pitchFamily="50" charset="-128"/>
              </a:rPr>
              <a:t>／</a:t>
            </a:r>
            <a:r>
              <a:rPr lang="en-US" altLang="ja-JP" sz="1200" b="1" dirty="0">
                <a:solidFill>
                  <a:schemeClr val="bg1"/>
                </a:solidFill>
                <a:latin typeface="Meiryo UI" pitchFamily="50" charset="-128"/>
                <a:ea typeface="Meiryo UI" pitchFamily="50" charset="-128"/>
                <a:cs typeface="Meiryo UI" pitchFamily="50" charset="-128"/>
              </a:rPr>
              <a:t>3</a:t>
            </a:r>
            <a:r>
              <a:rPr lang="ja-JP" altLang="en-US" sz="1200" b="1" dirty="0">
                <a:solidFill>
                  <a:schemeClr val="bg1"/>
                </a:solidFill>
                <a:latin typeface="Meiryo UI" pitchFamily="50" charset="-128"/>
                <a:ea typeface="Meiryo UI" pitchFamily="50" charset="-128"/>
                <a:cs typeface="Meiryo UI" pitchFamily="50" charset="-128"/>
              </a:rPr>
              <a:t>＞</a:t>
            </a:r>
          </a:p>
        </p:txBody>
      </p:sp>
      <p:sp>
        <p:nvSpPr>
          <p:cNvPr id="12292" name="テキスト ボックス 24"/>
          <p:cNvSpPr txBox="1">
            <a:spLocks noChangeArrowheads="1"/>
          </p:cNvSpPr>
          <p:nvPr/>
        </p:nvSpPr>
        <p:spPr bwMode="auto">
          <a:xfrm>
            <a:off x="187325" y="401639"/>
            <a:ext cx="360363" cy="6215062"/>
          </a:xfrm>
          <a:prstGeom prst="rect">
            <a:avLst/>
          </a:prstGeom>
          <a:solidFill>
            <a:srgbClr val="993300"/>
          </a:solidFill>
          <a:ln>
            <a:noFill/>
          </a:ln>
          <a:extLst>
            <a:ext uri="{91240B29-F687-4F45-9708-019B960494DF}">
              <a14:hiddenLine xmlns="" xmlns:a14="http://schemas.microsoft.com/office/drawing/2010/main" w="22225">
                <a:solidFill>
                  <a:srgbClr val="000000"/>
                </a:solidFill>
                <a:miter lim="800000"/>
                <a:headEnd/>
                <a:tailEnd/>
              </a14:hiddenLine>
            </a:ext>
          </a:extLst>
        </p:spPr>
        <p:txBody>
          <a:bodyPr vert="eaVert" lIns="0" tIns="0" rIns="0" bIns="0" anchor="ct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algn="ctr" eaLnBrk="1" hangingPunct="1"/>
            <a:r>
              <a:rPr lang="ja-JP" altLang="en-US" sz="1200" b="1">
                <a:solidFill>
                  <a:schemeClr val="bg1"/>
                </a:solidFill>
                <a:latin typeface="ＭＳ ゴシック" pitchFamily="49" charset="-128"/>
                <a:ea typeface="ＭＳ ゴシック" pitchFamily="49" charset="-128"/>
              </a:rPr>
              <a:t>産　業</a:t>
            </a:r>
          </a:p>
        </p:txBody>
      </p:sp>
      <p:graphicFrame>
        <p:nvGraphicFramePr>
          <p:cNvPr id="5" name="Group 30"/>
          <p:cNvGraphicFramePr>
            <a:graphicFrameLocks noGrp="1"/>
          </p:cNvGraphicFramePr>
          <p:nvPr/>
        </p:nvGraphicFramePr>
        <p:xfrm>
          <a:off x="828675" y="1268413"/>
          <a:ext cx="2268537" cy="1971701"/>
        </p:xfrm>
        <a:graphic>
          <a:graphicData uri="http://schemas.openxmlformats.org/drawingml/2006/table">
            <a:tbl>
              <a:tblPr/>
              <a:tblGrid>
                <a:gridCol w="239074"/>
                <a:gridCol w="877191"/>
                <a:gridCol w="1152272"/>
              </a:tblGrid>
              <a:tr h="245958">
                <a:tc gridSpan="3">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000" b="1" i="0" u="none" strike="noStrike" cap="none" normalizeH="0" baseline="0" dirty="0" smtClean="0">
                          <a:ln>
                            <a:noFill/>
                          </a:ln>
                          <a:solidFill>
                            <a:schemeClr val="tx1"/>
                          </a:solidFill>
                          <a:effectLst/>
                          <a:latin typeface="ＭＳ Ｐゴシック" pitchFamily="50" charset="-128"/>
                          <a:ea typeface="ＭＳ Ｐゴシック" pitchFamily="50" charset="-128"/>
                        </a:rPr>
                        <a:t>区内総生産</a:t>
                      </a:r>
                    </a:p>
                  </a:txBody>
                  <a:tcPr marL="54013" marR="54013" marT="46792" marB="46792" anchor="ct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9900"/>
                    </a:solidFill>
                  </a:tcPr>
                </a:tc>
                <a:tc hMerge="1">
                  <a:txBody>
                    <a:bodyPr/>
                    <a:lstStyle/>
                    <a:p>
                      <a:endParaRPr kumimoji="1" lang="ja-JP" altLang="en-US"/>
                    </a:p>
                  </a:txBody>
                  <a:tcPr/>
                </a:tc>
                <a:tc hMerge="1">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1" lang="ja-JP" altLang="en-US" sz="1000" b="1"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54000" marR="54000" marT="46800" marB="46800" anchor="ct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9900"/>
                    </a:solidFill>
                  </a:tcPr>
                </a:tc>
              </a:tr>
              <a:tr h="287950">
                <a:tc gridSpan="2">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総生産</a:t>
                      </a:r>
                    </a:p>
                  </a:txBody>
                  <a:tcPr marL="54013" marR="54013" marT="46792" marB="46792"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solidFill>
                      <a:schemeClr val="bg1"/>
                    </a:solidFill>
                  </a:tcPr>
                </a:tc>
                <a:tc hMerge="1">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54000" marR="54000" marT="46800" marB="46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c>
                  <a:txBody>
                    <a:bodyPr/>
                    <a:lstStyle/>
                    <a:p>
                      <a:pPr algn="ctr" fontAlgn="ctr"/>
                      <a:r>
                        <a:rPr lang="ja-JP" altLang="en-US" sz="1000" b="0" i="0" u="none" strike="noStrike" dirty="0" smtClean="0">
                          <a:latin typeface="ＭＳ Ｐゴシック" pitchFamily="50" charset="-128"/>
                          <a:ea typeface="ＭＳ Ｐゴシック" pitchFamily="50" charset="-128"/>
                        </a:rPr>
                        <a:t> </a:t>
                      </a:r>
                      <a:r>
                        <a:rPr lang="en-US" altLang="ja-JP" sz="1000" b="0" i="0" u="none" strike="noStrike" dirty="0" smtClean="0">
                          <a:latin typeface="ＭＳ Ｐゴシック" pitchFamily="50" charset="-128"/>
                          <a:ea typeface="ＭＳ Ｐゴシック" pitchFamily="50" charset="-128"/>
                        </a:rPr>
                        <a:t>1</a:t>
                      </a:r>
                      <a:r>
                        <a:rPr lang="ja-JP" altLang="en-US" sz="1000" b="0" i="0" u="none" strike="noStrike" dirty="0" smtClean="0">
                          <a:latin typeface="ＭＳ Ｐゴシック" pitchFamily="50" charset="-128"/>
                          <a:ea typeface="ＭＳ Ｐゴシック" pitchFamily="50" charset="-128"/>
                        </a:rPr>
                        <a:t>兆</a:t>
                      </a:r>
                      <a:r>
                        <a:rPr lang="en-US" altLang="ja-JP" sz="1000" b="0" i="0" u="none" strike="noStrike" dirty="0" smtClean="0">
                          <a:latin typeface="ＭＳ Ｐゴシック" pitchFamily="50" charset="-128"/>
                          <a:ea typeface="ＭＳ Ｐゴシック" pitchFamily="50" charset="-128"/>
                        </a:rPr>
                        <a:t>3,038</a:t>
                      </a:r>
                      <a:r>
                        <a:rPr lang="ja-JP" altLang="en-US" sz="1000" b="0" i="0" u="none" strike="noStrike" dirty="0" smtClean="0">
                          <a:latin typeface="ＭＳ Ｐゴシック" pitchFamily="50" charset="-128"/>
                          <a:ea typeface="ＭＳ Ｐゴシック" pitchFamily="50" charset="-128"/>
                        </a:rPr>
                        <a:t>億円</a:t>
                      </a:r>
                      <a:endParaRPr lang="ja-JP" altLang="en-US" sz="1000" b="0" i="0" u="none" strike="noStrike" dirty="0">
                        <a:latin typeface="ＭＳ Ｐゴシック" pitchFamily="50" charset="-128"/>
                        <a:ea typeface="ＭＳ Ｐゴシック" pitchFamily="50" charset="-128"/>
                      </a:endParaRPr>
                    </a:p>
                  </a:txBody>
                  <a:tcPr marL="9527" marR="9527" marT="9523"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r>
              <a:tr h="287289">
                <a:tc rowSpan="4">
                  <a:txBody>
                    <a:bodyPr/>
                    <a:lstStyle/>
                    <a:p>
                      <a:pPr marL="0" marR="0" lvl="0" indent="0" algn="ctr" defTabSz="914400" rtl="0" eaLnBrk="1" fontAlgn="base" latinLnBrk="0" hangingPunct="1">
                        <a:lnSpc>
                          <a:spcPct val="80000"/>
                        </a:lnSpc>
                        <a:spcBef>
                          <a:spcPct val="0"/>
                        </a:spcBef>
                        <a:spcAft>
                          <a:spcPct val="0"/>
                        </a:spcAft>
                        <a:buClrTx/>
                        <a:buSzTx/>
                        <a:buFontTx/>
                        <a:buNone/>
                        <a:tabLst/>
                        <a:defRPr/>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業種</a:t>
                      </a: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4</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分類別</a:t>
                      </a:r>
                    </a:p>
                  </a:txBody>
                  <a:tcPr marL="54013" marR="54013" marT="46792" marB="46792" vert="eaVert"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製造業</a:t>
                      </a:r>
                    </a:p>
                  </a:txBody>
                  <a:tcPr marL="54013" marR="54013" marT="46792" marB="46792"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c>
                  <a:txBody>
                    <a:bodyPr/>
                    <a:lstStyle/>
                    <a:p>
                      <a:pPr algn="ctr" fontAlgn="ctr"/>
                      <a:r>
                        <a:rPr lang="en-US" altLang="ja-JP" sz="1000" b="0" i="0" u="none" strike="noStrike" dirty="0">
                          <a:latin typeface="ＭＳ Ｐゴシック" pitchFamily="50" charset="-128"/>
                          <a:ea typeface="ＭＳ Ｐゴシック" pitchFamily="50" charset="-128"/>
                        </a:rPr>
                        <a:t>13.4%</a:t>
                      </a:r>
                    </a:p>
                  </a:txBody>
                  <a:tcPr marL="9527" marR="9527" marT="9523"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r>
              <a:tr h="287289">
                <a:tc vMerge="1">
                  <a:txBody>
                    <a:bodyPr/>
                    <a:lstStyle/>
                    <a:p>
                      <a:endParaRPr kumimoji="1" lang="ja-JP" altLang="en-US"/>
                    </a:p>
                  </a:txBody>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卸・小売業</a:t>
                      </a:r>
                    </a:p>
                  </a:txBody>
                  <a:tcPr marL="54013" marR="54013" marT="46792" marB="46792"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c>
                  <a:txBody>
                    <a:bodyPr/>
                    <a:lstStyle/>
                    <a:p>
                      <a:pPr algn="ctr" fontAlgn="ctr"/>
                      <a:r>
                        <a:rPr lang="en-US" altLang="ja-JP" sz="1000" b="0" i="0" u="none" strike="noStrike" dirty="0">
                          <a:latin typeface="ＭＳ Ｐゴシック" pitchFamily="50" charset="-128"/>
                          <a:ea typeface="ＭＳ Ｐゴシック" pitchFamily="50" charset="-128"/>
                        </a:rPr>
                        <a:t>36.7%</a:t>
                      </a:r>
                    </a:p>
                  </a:txBody>
                  <a:tcPr marL="9527" marR="9527" marT="9523"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r>
              <a:tr h="287289">
                <a:tc vMerge="1">
                  <a:txBody>
                    <a:bodyPr/>
                    <a:lstStyle/>
                    <a:p>
                      <a:endParaRPr kumimoji="1" lang="ja-JP" altLang="en-US"/>
                    </a:p>
                  </a:txBody>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サービス業</a:t>
                      </a:r>
                    </a:p>
                  </a:txBody>
                  <a:tcPr marL="54013" marR="54013" marT="46792" marB="46792"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c>
                  <a:txBody>
                    <a:bodyPr/>
                    <a:lstStyle/>
                    <a:p>
                      <a:pPr algn="ctr" fontAlgn="ctr"/>
                      <a:r>
                        <a:rPr lang="en-US" altLang="ja-JP" sz="1000" b="0" i="0" u="none" strike="noStrike" dirty="0">
                          <a:latin typeface="ＭＳ Ｐゴシック" pitchFamily="50" charset="-128"/>
                          <a:ea typeface="ＭＳ Ｐゴシック" pitchFamily="50" charset="-128"/>
                        </a:rPr>
                        <a:t>46.4%</a:t>
                      </a:r>
                    </a:p>
                  </a:txBody>
                  <a:tcPr marL="9527" marR="9527" marT="9523"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r>
              <a:tr h="287950">
                <a:tc vMerge="1">
                  <a:txBody>
                    <a:bodyPr/>
                    <a:lstStyle/>
                    <a:p>
                      <a:endParaRPr kumimoji="1" lang="ja-JP" altLang="en-US"/>
                    </a:p>
                  </a:txBody>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その他</a:t>
                      </a:r>
                    </a:p>
                  </a:txBody>
                  <a:tcPr marL="54013" marR="54013" marT="46792" marB="46792"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algn="ctr" fontAlgn="ctr"/>
                      <a:r>
                        <a:rPr lang="en-US" altLang="ja-JP" sz="1000" b="0" i="0" u="none" strike="noStrike" dirty="0">
                          <a:latin typeface="ＭＳ Ｐゴシック" pitchFamily="50" charset="-128"/>
                          <a:ea typeface="ＭＳ Ｐゴシック" pitchFamily="50" charset="-128"/>
                        </a:rPr>
                        <a:t>3.5%</a:t>
                      </a:r>
                    </a:p>
                  </a:txBody>
                  <a:tcPr marL="9527" marR="9527" marT="9523"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287950">
                <a:tc gridSpan="2">
                  <a:txBody>
                    <a:bodyPr/>
                    <a:lstStyle/>
                    <a:p>
                      <a:pPr marL="0" marR="0" lvl="0" indent="0" algn="ctr" defTabSz="914400" rtl="0" eaLnBrk="1" fontAlgn="base" latinLnBrk="0" hangingPunct="1">
                        <a:lnSpc>
                          <a:spcPct val="8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企業本社数</a:t>
                      </a:r>
                    </a:p>
                  </a:txBody>
                  <a:tcPr marL="54013" marR="54013" marT="46792" marB="46792"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kumimoji="1" lang="ja-JP" altLang="en-US" dirty="0"/>
                    </a:p>
                  </a:txBody>
                  <a:tcPr/>
                </a:tc>
                <a:tc>
                  <a:txBody>
                    <a:bodyPr/>
                    <a:lstStyle/>
                    <a:p>
                      <a:pPr algn="ctr" fontAlgn="ctr"/>
                      <a:r>
                        <a:rPr lang="en-US" altLang="ja-JP" sz="1000" b="0" i="0" u="none" strike="noStrike" dirty="0" smtClean="0">
                          <a:latin typeface="ＭＳ Ｐゴシック" pitchFamily="50" charset="-128"/>
                          <a:ea typeface="ＭＳ Ｐゴシック" pitchFamily="50" charset="-128"/>
                        </a:rPr>
                        <a:t>9,357</a:t>
                      </a:r>
                      <a:r>
                        <a:rPr lang="ja-JP" altLang="en-US" sz="1000" b="0" i="0" u="none" strike="noStrike" dirty="0" smtClean="0">
                          <a:latin typeface="ＭＳ Ｐゴシック" pitchFamily="50" charset="-128"/>
                          <a:ea typeface="ＭＳ Ｐゴシック" pitchFamily="50" charset="-128"/>
                        </a:rPr>
                        <a:t>社</a:t>
                      </a:r>
                      <a:endParaRPr lang="ja-JP" altLang="en-US" sz="1000" b="0" i="0" u="none" strike="noStrike" dirty="0">
                        <a:latin typeface="ＭＳ Ｐゴシック" pitchFamily="50" charset="-128"/>
                        <a:ea typeface="ＭＳ Ｐゴシック" pitchFamily="50" charset="-128"/>
                      </a:endParaRPr>
                    </a:p>
                  </a:txBody>
                  <a:tcPr marL="9527" marR="9527" marT="9523"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r>
            </a:tbl>
          </a:graphicData>
        </a:graphic>
      </p:graphicFrame>
      <p:sp>
        <p:nvSpPr>
          <p:cNvPr id="12320" name="Rectangle 86"/>
          <p:cNvSpPr>
            <a:spLocks noChangeArrowheads="1"/>
          </p:cNvSpPr>
          <p:nvPr/>
        </p:nvSpPr>
        <p:spPr bwMode="auto">
          <a:xfrm>
            <a:off x="5638800" y="3429447"/>
            <a:ext cx="2159000" cy="157162"/>
          </a:xfrm>
          <a:prstGeom prst="rect">
            <a:avLst/>
          </a:prstGeom>
          <a:solidFill>
            <a:srgbClr val="008000"/>
          </a:solidFill>
          <a:ln>
            <a:noFill/>
          </a:ln>
          <a:extLst>
            <a:ext uri="{91240B29-F687-4F45-9708-019B960494DF}">
              <a14:hiddenLine xmlns="" xmlns:a14="http://schemas.microsoft.com/office/drawing/2010/main" w="9525" algn="ctr">
                <a:solidFill>
                  <a:srgbClr val="000000"/>
                </a:solidFill>
                <a:miter lim="800000"/>
                <a:headEnd/>
                <a:tailEnd/>
              </a14:hiddenLine>
            </a:ext>
          </a:extLst>
        </p:spPr>
        <p:txBody>
          <a:bodyPr wrap="none" anchor="ct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algn="ctr" eaLnBrk="1" hangingPunct="1"/>
            <a:r>
              <a:rPr lang="ja-JP" altLang="en-US" sz="1000" b="1">
                <a:solidFill>
                  <a:schemeClr val="bg1"/>
                </a:solidFill>
              </a:rPr>
              <a:t>産業別就業者数の推移</a:t>
            </a:r>
          </a:p>
        </p:txBody>
      </p:sp>
      <p:sp>
        <p:nvSpPr>
          <p:cNvPr id="12321" name="テキスト ボックス 33"/>
          <p:cNvSpPr txBox="1">
            <a:spLocks noChangeArrowheads="1"/>
          </p:cNvSpPr>
          <p:nvPr/>
        </p:nvSpPr>
        <p:spPr bwMode="auto">
          <a:xfrm>
            <a:off x="8027988" y="6444109"/>
            <a:ext cx="865187" cy="2000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r>
              <a:rPr lang="ja-JP" altLang="en-US" sz="700"/>
              <a:t>（</a:t>
            </a:r>
            <a:r>
              <a:rPr lang="en-US" altLang="ja-JP" sz="700"/>
              <a:t>H27</a:t>
            </a:r>
            <a:r>
              <a:rPr lang="ja-JP" altLang="en-US" sz="700"/>
              <a:t>国勢調査）</a:t>
            </a:r>
            <a:endParaRPr lang="en-US" altLang="ja-JP" sz="700"/>
          </a:p>
        </p:txBody>
      </p:sp>
      <p:graphicFrame>
        <p:nvGraphicFramePr>
          <p:cNvPr id="9" name="Group 30"/>
          <p:cNvGraphicFramePr>
            <a:graphicFrameLocks noGrp="1"/>
          </p:cNvGraphicFramePr>
          <p:nvPr/>
        </p:nvGraphicFramePr>
        <p:xfrm>
          <a:off x="3203575" y="1268413"/>
          <a:ext cx="2124075" cy="1973318"/>
        </p:xfrm>
        <a:graphic>
          <a:graphicData uri="http://schemas.openxmlformats.org/drawingml/2006/table">
            <a:tbl>
              <a:tblPr/>
              <a:tblGrid>
                <a:gridCol w="239026"/>
                <a:gridCol w="877014"/>
                <a:gridCol w="1008035"/>
              </a:tblGrid>
              <a:tr h="245908">
                <a:tc gridSpan="3">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000" b="1" i="0" u="none" strike="noStrike" cap="none" normalizeH="0" baseline="0" dirty="0" smtClean="0">
                          <a:ln>
                            <a:noFill/>
                          </a:ln>
                          <a:solidFill>
                            <a:schemeClr val="tx1"/>
                          </a:solidFill>
                          <a:effectLst/>
                          <a:latin typeface="ＭＳ Ｐゴシック" pitchFamily="50" charset="-128"/>
                          <a:ea typeface="ＭＳ Ｐゴシック" pitchFamily="50" charset="-128"/>
                        </a:rPr>
                        <a:t>産業別就業者数</a:t>
                      </a:r>
                    </a:p>
                  </a:txBody>
                  <a:tcPr marL="54002" marR="54002" marT="46783" marB="46783" anchor="ct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9900"/>
                    </a:solidFill>
                  </a:tcPr>
                </a:tc>
                <a:tc hMerge="1">
                  <a:txBody>
                    <a:bodyPr/>
                    <a:lstStyle/>
                    <a:p>
                      <a:endParaRPr kumimoji="1" lang="ja-JP" altLang="en-US" dirty="0"/>
                    </a:p>
                  </a:txBody>
                  <a:tcPr/>
                </a:tc>
                <a:tc hMerge="1">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1" lang="ja-JP" altLang="en-US" sz="1000" b="1"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54000" marR="54000" marT="46800" marB="46800"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9900"/>
                    </a:solidFill>
                  </a:tcPr>
                </a:tc>
              </a:tr>
              <a:tr h="431838">
                <a:tc gridSpan="2">
                  <a:txBody>
                    <a:bodyPr/>
                    <a:lstStyle/>
                    <a:p>
                      <a:pPr marL="0" marR="0" lvl="0" indent="0" algn="ctr" defTabSz="914400" rtl="0" eaLnBrk="1" fontAlgn="base" latinLnBrk="0" hangingPunct="1">
                        <a:lnSpc>
                          <a:spcPct val="8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就業者数</a:t>
                      </a:r>
                    </a:p>
                  </a:txBody>
                  <a:tcPr marL="54002" marR="54002" marT="46783" marB="46783"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kumimoji="1" lang="ja-JP" altLang="en-US"/>
                    </a:p>
                  </a:txBody>
                  <a:tcPr/>
                </a:tc>
                <a:tc>
                  <a:txBody>
                    <a:bodyPr/>
                    <a:lstStyle/>
                    <a:p>
                      <a:pPr algn="ctr" fontAlgn="ctr"/>
                      <a:r>
                        <a:rPr lang="en-US" altLang="ja-JP" sz="1000" b="0" i="0" u="none" strike="noStrike" dirty="0" smtClean="0">
                          <a:latin typeface="ＭＳ Ｐゴシック" pitchFamily="50" charset="-128"/>
                          <a:ea typeface="ＭＳ Ｐゴシック" pitchFamily="50" charset="-128"/>
                        </a:rPr>
                        <a:t>147,856</a:t>
                      </a:r>
                      <a:r>
                        <a:rPr lang="ja-JP" altLang="en-US" sz="1000" b="0" i="0" u="none" strike="noStrike" dirty="0" smtClean="0">
                          <a:latin typeface="ＭＳ Ｐゴシック" pitchFamily="50" charset="-128"/>
                          <a:ea typeface="ＭＳ Ｐゴシック" pitchFamily="50" charset="-128"/>
                        </a:rPr>
                        <a:t>人</a:t>
                      </a:r>
                      <a:endParaRPr lang="en-US" altLang="ja-JP" sz="1000" b="0" i="0" u="none" strike="noStrike" dirty="0">
                        <a:latin typeface="ＭＳ Ｐゴシック" pitchFamily="50" charset="-128"/>
                        <a:ea typeface="ＭＳ Ｐゴシック" pitchFamily="50" charset="-128"/>
                      </a:endParaRPr>
                    </a:p>
                  </a:txBody>
                  <a:tcPr marL="9525" marR="9525" marT="9521"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359865">
                <a:tc rowSpan="4">
                  <a:txBody>
                    <a:bodyPr/>
                    <a:lstStyle/>
                    <a:p>
                      <a:pPr marL="0" marR="0" lvl="0" indent="0" algn="ctr" defTabSz="914400" rtl="0" eaLnBrk="1" fontAlgn="base" latinLnBrk="0" hangingPunct="1">
                        <a:lnSpc>
                          <a:spcPct val="8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内訳</a:t>
                      </a:r>
                    </a:p>
                  </a:txBody>
                  <a:tcPr marL="54002" marR="54002" marT="46783" marB="46783"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algn="ctr"/>
                      <a:r>
                        <a:rPr kumimoji="1" lang="ja-JP" altLang="en-US" sz="1000" dirty="0" smtClean="0">
                          <a:latin typeface="+mn-ea"/>
                          <a:ea typeface="+mn-ea"/>
                        </a:rPr>
                        <a:t>第一次産業</a:t>
                      </a:r>
                      <a:endParaRPr kumimoji="1" lang="ja-JP" altLang="en-US" sz="1000" dirty="0">
                        <a:latin typeface="+mn-ea"/>
                        <a:ea typeface="+mn-ea"/>
                      </a:endParaRPr>
                    </a:p>
                  </a:txBody>
                  <a:tcPr marL="54002" marR="54002" marT="46783" marB="4678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algn="ctr" fontAlgn="ctr"/>
                      <a:r>
                        <a:rPr lang="en-US" altLang="ja-JP" sz="1000" b="0" i="0" u="none" strike="noStrike" dirty="0">
                          <a:latin typeface="ＭＳ Ｐゴシック" pitchFamily="50" charset="-128"/>
                          <a:ea typeface="ＭＳ Ｐゴシック" pitchFamily="50" charset="-128"/>
                        </a:rPr>
                        <a:t>0.1</a:t>
                      </a:r>
                      <a:r>
                        <a:rPr lang="en-US" altLang="ja-JP" sz="1000" b="0" i="0" u="none" strike="noStrike" dirty="0" smtClean="0">
                          <a:latin typeface="ＭＳ Ｐゴシック" pitchFamily="50" charset="-128"/>
                          <a:ea typeface="ＭＳ Ｐゴシック" pitchFamily="50" charset="-128"/>
                        </a:rPr>
                        <a:t>%</a:t>
                      </a:r>
                      <a:endParaRPr lang="en-US" altLang="ja-JP" sz="1000" b="0" i="0" u="none" strike="noStrike" dirty="0">
                        <a:latin typeface="ＭＳ Ｐゴシック" pitchFamily="50" charset="-128"/>
                        <a:ea typeface="ＭＳ Ｐゴシック" pitchFamily="50" charset="-128"/>
                      </a:endParaRPr>
                    </a:p>
                  </a:txBody>
                  <a:tcPr marL="9525" marR="9525" marT="9521"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359865">
                <a:tc vMerge="1">
                  <a:txBody>
                    <a:bodyPr/>
                    <a:lstStyle/>
                    <a:p>
                      <a:pPr marL="0" marR="0" lvl="0" indent="0" algn="ctr" defTabSz="914400" rtl="0" eaLnBrk="1" fontAlgn="base" latinLnBrk="0" hangingPunct="1">
                        <a:lnSpc>
                          <a:spcPct val="80000"/>
                        </a:lnSpc>
                        <a:spcBef>
                          <a:spcPct val="0"/>
                        </a:spcBef>
                        <a:spcAft>
                          <a:spcPct val="0"/>
                        </a:spcAft>
                        <a:buClrTx/>
                        <a:buSzTx/>
                        <a:buFontTx/>
                        <a:buNone/>
                        <a:tabLst/>
                      </a:pPr>
                      <a:endPar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54000" marR="54000" marT="46800" marB="4680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1000" dirty="0" smtClean="0">
                          <a:latin typeface="+mn-ea"/>
                          <a:ea typeface="+mn-ea"/>
                        </a:rPr>
                        <a:t>第二次産業</a:t>
                      </a:r>
                    </a:p>
                  </a:txBody>
                  <a:tcPr marL="54002" marR="54002" marT="46783" marB="4678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algn="ctr" fontAlgn="ctr"/>
                      <a:r>
                        <a:rPr lang="en-US" altLang="ja-JP" sz="1000" b="0" i="0" u="none" strike="noStrike" dirty="0">
                          <a:latin typeface="ＭＳ Ｐゴシック" pitchFamily="50" charset="-128"/>
                          <a:ea typeface="ＭＳ Ｐゴシック" pitchFamily="50" charset="-128"/>
                        </a:rPr>
                        <a:t>23.7</a:t>
                      </a:r>
                      <a:r>
                        <a:rPr lang="en-US" altLang="ja-JP" sz="1000" b="0" i="0" u="none" strike="noStrike" dirty="0" smtClean="0">
                          <a:latin typeface="ＭＳ Ｐゴシック" pitchFamily="50" charset="-128"/>
                          <a:ea typeface="ＭＳ Ｐゴシック" pitchFamily="50" charset="-128"/>
                        </a:rPr>
                        <a:t>%</a:t>
                      </a:r>
                      <a:endParaRPr lang="en-US" altLang="ja-JP" sz="1000" b="0" i="0" u="none" strike="noStrike" dirty="0">
                        <a:latin typeface="ＭＳ Ｐゴシック" pitchFamily="50" charset="-128"/>
                        <a:ea typeface="ＭＳ Ｐゴシック" pitchFamily="50" charset="-128"/>
                      </a:endParaRPr>
                    </a:p>
                  </a:txBody>
                  <a:tcPr marL="9525" marR="9525" marT="9521"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359865">
                <a:tc vMerge="1">
                  <a:txBody>
                    <a:bodyPr/>
                    <a:lstStyle/>
                    <a:p>
                      <a:pPr marL="0" marR="0" lvl="0" indent="0" algn="ctr" defTabSz="914400" rtl="0" eaLnBrk="1" fontAlgn="base" latinLnBrk="0" hangingPunct="1">
                        <a:lnSpc>
                          <a:spcPct val="80000"/>
                        </a:lnSpc>
                        <a:spcBef>
                          <a:spcPct val="0"/>
                        </a:spcBef>
                        <a:spcAft>
                          <a:spcPct val="0"/>
                        </a:spcAft>
                        <a:buClrTx/>
                        <a:buSzTx/>
                        <a:buFontTx/>
                        <a:buNone/>
                        <a:tabLst/>
                      </a:pPr>
                      <a:endPar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54000" marR="54000" marT="46800" marB="4680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1000" dirty="0" smtClean="0">
                          <a:latin typeface="+mn-ea"/>
                          <a:ea typeface="+mn-ea"/>
                        </a:rPr>
                        <a:t>第三次産業</a:t>
                      </a:r>
                    </a:p>
                  </a:txBody>
                  <a:tcPr marL="54002" marR="54002" marT="46783" marB="4678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algn="ctr" fontAlgn="ctr"/>
                      <a:r>
                        <a:rPr lang="en-US" altLang="ja-JP" sz="1000" b="0" i="0" u="none" strike="noStrike" dirty="0">
                          <a:latin typeface="ＭＳ Ｐゴシック" pitchFamily="50" charset="-128"/>
                          <a:ea typeface="ＭＳ Ｐゴシック" pitchFamily="50" charset="-128"/>
                        </a:rPr>
                        <a:t>76.2</a:t>
                      </a:r>
                      <a:r>
                        <a:rPr lang="en-US" altLang="ja-JP" sz="1000" b="0" i="0" u="none" strike="noStrike" dirty="0" smtClean="0">
                          <a:latin typeface="ＭＳ Ｐゴシック" pitchFamily="50" charset="-128"/>
                          <a:ea typeface="ＭＳ Ｐゴシック" pitchFamily="50" charset="-128"/>
                        </a:rPr>
                        <a:t>%</a:t>
                      </a:r>
                      <a:endParaRPr lang="en-US" altLang="ja-JP" sz="1000" b="0" i="0" u="none" strike="noStrike" dirty="0">
                        <a:latin typeface="ＭＳ Ｐゴシック" pitchFamily="50" charset="-128"/>
                        <a:ea typeface="ＭＳ Ｐゴシック" pitchFamily="50" charset="-128"/>
                      </a:endParaRPr>
                    </a:p>
                  </a:txBody>
                  <a:tcPr marL="9525" marR="9525" marT="9521"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215919">
                <a:tc vMerge="1">
                  <a:txBody>
                    <a:bodyPr/>
                    <a:lstStyle/>
                    <a:p>
                      <a:pPr marL="0" marR="0" lvl="0" indent="0" algn="ctr" defTabSz="914400" rtl="0" eaLnBrk="1" fontAlgn="base" latinLnBrk="0" hangingPunct="1">
                        <a:lnSpc>
                          <a:spcPct val="80000"/>
                        </a:lnSpc>
                        <a:spcBef>
                          <a:spcPct val="0"/>
                        </a:spcBef>
                        <a:spcAft>
                          <a:spcPct val="0"/>
                        </a:spcAft>
                        <a:buClrTx/>
                        <a:buSzTx/>
                        <a:buFontTx/>
                        <a:buNone/>
                        <a:tabLst/>
                      </a:pPr>
                      <a:endPar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54000" marR="54000" marT="46800" marB="4680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gridSpan="2">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kumimoji="1" lang="en-US" altLang="ja-JP" sz="800" dirty="0" smtClean="0">
                          <a:latin typeface="+mn-ea"/>
                          <a:ea typeface="+mn-ea"/>
                        </a:rPr>
                        <a:t>※</a:t>
                      </a:r>
                      <a:r>
                        <a:rPr kumimoji="1" lang="ja-JP" altLang="en-US" sz="800" dirty="0" smtClean="0">
                          <a:latin typeface="+mn-ea"/>
                          <a:ea typeface="+mn-ea"/>
                        </a:rPr>
                        <a:t>構成比に分類不能は含まず</a:t>
                      </a:r>
                    </a:p>
                  </a:txBody>
                  <a:tcPr marL="54002" marR="54002" marT="46783" marB="46783"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hMerge="1">
                  <a:txBody>
                    <a:bodyPr/>
                    <a:lstStyle/>
                    <a:p>
                      <a:pPr algn="ctr" fontAlgn="ctr"/>
                      <a:endParaRPr lang="en-US" altLang="ja-JP" sz="1000" b="0" i="0" u="none" strike="noStrike" dirty="0">
                        <a:latin typeface="ＭＳ Ｐゴシック" pitchFamily="50" charset="-128"/>
                        <a:ea typeface="ＭＳ Ｐゴシック" pitchFamily="50" charset="-128"/>
                      </a:endParaRPr>
                    </a:p>
                  </a:txBody>
                  <a:tcPr marL="9525" marR="9525" marT="9525"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r>
            </a:tbl>
          </a:graphicData>
        </a:graphic>
      </p:graphicFrame>
      <p:graphicFrame>
        <p:nvGraphicFramePr>
          <p:cNvPr id="10" name="Group 30"/>
          <p:cNvGraphicFramePr>
            <a:graphicFrameLocks noGrp="1"/>
          </p:cNvGraphicFramePr>
          <p:nvPr/>
        </p:nvGraphicFramePr>
        <p:xfrm>
          <a:off x="5437188" y="1268413"/>
          <a:ext cx="3311525" cy="1541461"/>
        </p:xfrm>
        <a:graphic>
          <a:graphicData uri="http://schemas.openxmlformats.org/drawingml/2006/table">
            <a:tbl>
              <a:tblPr/>
              <a:tblGrid>
                <a:gridCol w="719897"/>
                <a:gridCol w="899871"/>
                <a:gridCol w="791886"/>
                <a:gridCol w="899871"/>
              </a:tblGrid>
              <a:tr h="245077">
                <a:tc gridSpan="2">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000" b="1" i="0" u="none" strike="noStrike" cap="none" normalizeH="0" baseline="0" dirty="0" smtClean="0">
                          <a:ln>
                            <a:noFill/>
                          </a:ln>
                          <a:solidFill>
                            <a:schemeClr val="tx1"/>
                          </a:solidFill>
                          <a:effectLst/>
                          <a:latin typeface="ＭＳ Ｐゴシック" pitchFamily="50" charset="-128"/>
                          <a:ea typeface="ＭＳ Ｐゴシック" pitchFamily="50" charset="-128"/>
                        </a:rPr>
                        <a:t>商業</a:t>
                      </a:r>
                    </a:p>
                  </a:txBody>
                  <a:tcPr marL="53418" marR="53418" marT="46316" marB="46316"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9900"/>
                    </a:solidFill>
                  </a:tcPr>
                </a:tc>
                <a:tc hMerge="1">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1" lang="ja-JP" altLang="en-US" sz="1000" b="1"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54000" marR="54000" marT="46800" marB="46800"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9900"/>
                    </a:solidFill>
                  </a:tcPr>
                </a:tc>
                <a:tc gridSpan="2">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000" b="1" i="0" u="none" strike="noStrike" cap="none" normalizeH="0" baseline="0" dirty="0" smtClean="0">
                          <a:ln>
                            <a:noFill/>
                          </a:ln>
                          <a:solidFill>
                            <a:schemeClr val="tx1"/>
                          </a:solidFill>
                          <a:effectLst/>
                          <a:latin typeface="ＭＳ Ｐゴシック" pitchFamily="50" charset="-128"/>
                          <a:ea typeface="ＭＳ Ｐゴシック" pitchFamily="50" charset="-128"/>
                        </a:rPr>
                        <a:t>工業</a:t>
                      </a:r>
                    </a:p>
                  </a:txBody>
                  <a:tcPr marL="53418" marR="53418" marT="46316" marB="46316"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9900"/>
                    </a:solidFill>
                  </a:tcPr>
                </a:tc>
                <a:tc hMerge="1">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1" lang="ja-JP" altLang="en-US" sz="1000" b="1"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54000" marR="54000" marT="46800" marB="46800" anchor="ct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9900"/>
                    </a:solidFill>
                  </a:tcPr>
                </a:tc>
              </a:tr>
              <a:tr h="432128">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販売額</a:t>
                      </a:r>
                    </a:p>
                  </a:txBody>
                  <a:tcPr marL="53992" marR="53992" marT="46814" marB="46814"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c>
                  <a:txBody>
                    <a:bodyPr/>
                    <a:lstStyle/>
                    <a:p>
                      <a:pPr algn="ctr" fontAlgn="ctr"/>
                      <a:r>
                        <a:rPr lang="ja-JP" altLang="en-US" sz="1000" b="0" i="0" u="none" strike="noStrike" dirty="0">
                          <a:latin typeface="ＭＳ Ｐゴシック" pitchFamily="50" charset="-128"/>
                          <a:ea typeface="ＭＳ Ｐゴシック" pitchFamily="50" charset="-128"/>
                        </a:rPr>
                        <a:t> </a:t>
                      </a:r>
                      <a:r>
                        <a:rPr lang="en-US" altLang="ja-JP" sz="1000" b="0" i="0" u="none" strike="noStrike" dirty="0">
                          <a:latin typeface="ＭＳ Ｐゴシック" pitchFamily="50" charset="-128"/>
                          <a:ea typeface="ＭＳ Ｐゴシック" pitchFamily="50" charset="-128"/>
                        </a:rPr>
                        <a:t>3</a:t>
                      </a:r>
                      <a:r>
                        <a:rPr lang="ja-JP" altLang="en-US" sz="1000" b="0" i="0" u="none" strike="noStrike" dirty="0">
                          <a:latin typeface="ＭＳ Ｐゴシック" pitchFamily="50" charset="-128"/>
                          <a:ea typeface="ＭＳ Ｐゴシック" pitchFamily="50" charset="-128"/>
                        </a:rPr>
                        <a:t>兆</a:t>
                      </a:r>
                      <a:r>
                        <a:rPr lang="en-US" altLang="ja-JP" sz="1000" b="0" i="0" u="none" strike="noStrike" dirty="0">
                          <a:latin typeface="ＭＳ Ｐゴシック" pitchFamily="50" charset="-128"/>
                          <a:ea typeface="ＭＳ Ｐゴシック" pitchFamily="50" charset="-128"/>
                        </a:rPr>
                        <a:t>3,504</a:t>
                      </a:r>
                      <a:r>
                        <a:rPr lang="ja-JP" altLang="en-US" sz="1000" b="0" i="0" u="none" strike="noStrike" dirty="0">
                          <a:latin typeface="ＭＳ Ｐゴシック" pitchFamily="50" charset="-128"/>
                          <a:ea typeface="ＭＳ Ｐゴシック" pitchFamily="50" charset="-128"/>
                        </a:rPr>
                        <a:t>億円</a:t>
                      </a:r>
                    </a:p>
                  </a:txBody>
                  <a:tcPr marL="9524" marR="9524" marT="9528"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出荷額</a:t>
                      </a:r>
                    </a:p>
                    <a:p>
                      <a:pPr marL="0" marR="0" lvl="0" indent="0" algn="ctr" defTabSz="914400" rtl="0" eaLnBrk="1" fontAlgn="base" latinLnBrk="0" hangingPunct="1">
                        <a:lnSpc>
                          <a:spcPct val="100000"/>
                        </a:lnSpc>
                        <a:spcBef>
                          <a:spcPct val="20000"/>
                        </a:spcBef>
                        <a:spcAft>
                          <a:spcPct val="0"/>
                        </a:spcAft>
                        <a:buClrTx/>
                        <a:buSzTx/>
                        <a:buFontTx/>
                        <a:buNone/>
                        <a:tabLst/>
                      </a:pPr>
                      <a:r>
                        <a:rPr kumimoji="1" lang="ja-JP" altLang="en-US" sz="800" b="0" i="0" u="none" strike="noStrike" cap="none" normalizeH="0" baseline="0" dirty="0" smtClean="0">
                          <a:ln>
                            <a:noFill/>
                          </a:ln>
                          <a:solidFill>
                            <a:schemeClr val="tx1"/>
                          </a:solidFill>
                          <a:effectLst/>
                          <a:latin typeface="ＭＳ Ｐゴシック" pitchFamily="50" charset="-128"/>
                          <a:ea typeface="ＭＳ Ｐゴシック" pitchFamily="50" charset="-128"/>
                        </a:rPr>
                        <a:t>（事業所あたり）</a:t>
                      </a:r>
                    </a:p>
                  </a:txBody>
                  <a:tcPr marL="53992" marR="53992" marT="46814" marB="46814"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c>
                  <a:txBody>
                    <a:bodyPr/>
                    <a:lstStyle/>
                    <a:p>
                      <a:pPr algn="ctr" fontAlgn="ctr"/>
                      <a:r>
                        <a:rPr lang="en-US" altLang="zh-TW" sz="1000" b="0" i="0" u="none" strike="noStrike" dirty="0">
                          <a:latin typeface="ＭＳ Ｐゴシック" pitchFamily="50" charset="-128"/>
                          <a:ea typeface="ＭＳ Ｐゴシック" pitchFamily="50" charset="-128"/>
                        </a:rPr>
                        <a:t>8,119</a:t>
                      </a:r>
                      <a:r>
                        <a:rPr lang="zh-TW" altLang="en-US" sz="1000" b="0" i="0" u="none" strike="noStrike" dirty="0">
                          <a:latin typeface="ＭＳ Ｐゴシック" pitchFamily="50" charset="-128"/>
                          <a:ea typeface="ＭＳ Ｐゴシック" pitchFamily="50" charset="-128"/>
                        </a:rPr>
                        <a:t>億円</a:t>
                      </a:r>
                      <a:br>
                        <a:rPr lang="zh-TW" altLang="en-US" sz="1000" b="0" i="0" u="none" strike="noStrike" dirty="0">
                          <a:latin typeface="ＭＳ Ｐゴシック" pitchFamily="50" charset="-128"/>
                          <a:ea typeface="ＭＳ Ｐゴシック" pitchFamily="50" charset="-128"/>
                        </a:rPr>
                      </a:br>
                      <a:r>
                        <a:rPr lang="zh-TW" altLang="en-US" sz="1000" b="0" i="0" u="none" strike="noStrike" dirty="0">
                          <a:latin typeface="ＭＳ Ｐゴシック" pitchFamily="50" charset="-128"/>
                          <a:ea typeface="ＭＳ Ｐゴシック" pitchFamily="50" charset="-128"/>
                        </a:rPr>
                        <a:t>（</a:t>
                      </a:r>
                      <a:r>
                        <a:rPr lang="en-US" altLang="zh-TW" sz="1000" b="0" i="0" u="none" strike="noStrike" dirty="0">
                          <a:latin typeface="ＭＳ Ｐゴシック" pitchFamily="50" charset="-128"/>
                          <a:ea typeface="ＭＳ Ｐゴシック" pitchFamily="50" charset="-128"/>
                        </a:rPr>
                        <a:t>15.0</a:t>
                      </a:r>
                      <a:r>
                        <a:rPr lang="zh-TW" altLang="en-US" sz="1000" b="0" i="0" u="none" strike="noStrike" dirty="0">
                          <a:latin typeface="ＭＳ Ｐゴシック" pitchFamily="50" charset="-128"/>
                          <a:ea typeface="ＭＳ Ｐゴシック" pitchFamily="50" charset="-128"/>
                        </a:rPr>
                        <a:t>億円）</a:t>
                      </a:r>
                    </a:p>
                  </a:txBody>
                  <a:tcPr marL="9524" marR="9524" marT="9528"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r>
              <a:tr h="432128">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事業所</a:t>
                      </a:r>
                    </a:p>
                  </a:txBody>
                  <a:tcPr marL="53992" marR="53992" marT="46814" marB="46814"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c>
                  <a:txBody>
                    <a:bodyPr/>
                    <a:lstStyle/>
                    <a:p>
                      <a:pPr algn="ctr" fontAlgn="ctr"/>
                      <a:r>
                        <a:rPr lang="en-US" altLang="ja-JP" sz="1000" b="0" i="0" u="none" strike="noStrike" dirty="0">
                          <a:latin typeface="ＭＳ Ｐゴシック" pitchFamily="50" charset="-128"/>
                          <a:ea typeface="ＭＳ Ｐゴシック" pitchFamily="50" charset="-128"/>
                        </a:rPr>
                        <a:t>2,928</a:t>
                      </a:r>
                      <a:r>
                        <a:rPr lang="ja-JP" altLang="en-US" sz="1000" b="0" i="0" u="none" strike="noStrike" dirty="0">
                          <a:latin typeface="ＭＳ Ｐゴシック" pitchFamily="50" charset="-128"/>
                          <a:ea typeface="ＭＳ Ｐゴシック" pitchFamily="50" charset="-128"/>
                        </a:rPr>
                        <a:t>ヵ所</a:t>
                      </a:r>
                    </a:p>
                  </a:txBody>
                  <a:tcPr marL="9524" marR="9524" marT="9528"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事業所</a:t>
                      </a:r>
                    </a:p>
                  </a:txBody>
                  <a:tcPr marL="53992" marR="53992" marT="46814" marB="46814"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c>
                  <a:txBody>
                    <a:bodyPr/>
                    <a:lstStyle/>
                    <a:p>
                      <a:pPr algn="ctr" fontAlgn="ctr"/>
                      <a:r>
                        <a:rPr lang="en-US" altLang="ja-JP" sz="1000" b="0" i="0" u="none" strike="noStrike" dirty="0">
                          <a:latin typeface="ＭＳ Ｐゴシック" pitchFamily="50" charset="-128"/>
                          <a:ea typeface="ＭＳ Ｐゴシック" pitchFamily="50" charset="-128"/>
                        </a:rPr>
                        <a:t>540</a:t>
                      </a:r>
                      <a:r>
                        <a:rPr lang="ja-JP" altLang="en-US" sz="1000" b="0" i="0" u="none" strike="noStrike" dirty="0">
                          <a:latin typeface="ＭＳ Ｐゴシック" pitchFamily="50" charset="-128"/>
                          <a:ea typeface="ＭＳ Ｐゴシック" pitchFamily="50" charset="-128"/>
                        </a:rPr>
                        <a:t>ヵ所</a:t>
                      </a:r>
                    </a:p>
                  </a:txBody>
                  <a:tcPr marL="9524" marR="9524" marT="9528"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r>
              <a:tr h="432128">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従業者</a:t>
                      </a:r>
                    </a:p>
                  </a:txBody>
                  <a:tcPr marL="53992" marR="53992" marT="46814" marB="46814"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algn="ctr" fontAlgn="ctr"/>
                      <a:r>
                        <a:rPr lang="ja-JP" altLang="en-US" sz="1000" b="0" i="0" u="none" strike="noStrike" dirty="0">
                          <a:latin typeface="ＭＳ Ｐゴシック" pitchFamily="50" charset="-128"/>
                          <a:ea typeface="ＭＳ Ｐゴシック" pitchFamily="50" charset="-128"/>
                        </a:rPr>
                        <a:t> </a:t>
                      </a:r>
                      <a:r>
                        <a:rPr lang="en-US" altLang="ja-JP" sz="1000" b="0" i="0" u="none" strike="noStrike" dirty="0">
                          <a:latin typeface="ＭＳ Ｐゴシック" pitchFamily="50" charset="-128"/>
                          <a:ea typeface="ＭＳ Ｐゴシック" pitchFamily="50" charset="-128"/>
                        </a:rPr>
                        <a:t>32,875</a:t>
                      </a:r>
                      <a:r>
                        <a:rPr lang="ja-JP" altLang="en-US" sz="1000" b="0" i="0" u="none" strike="noStrike" dirty="0">
                          <a:latin typeface="ＭＳ Ｐゴシック" pitchFamily="50" charset="-128"/>
                          <a:ea typeface="ＭＳ Ｐゴシック" pitchFamily="50" charset="-128"/>
                        </a:rPr>
                        <a:t>人</a:t>
                      </a:r>
                    </a:p>
                  </a:txBody>
                  <a:tcPr marL="9524" marR="9524" marT="9528"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ja-JP" altLang="en-US" sz="1000" b="0" i="0" u="none" strike="noStrike" cap="none" normalizeH="0" baseline="0" smtClean="0">
                          <a:ln>
                            <a:noFill/>
                          </a:ln>
                          <a:solidFill>
                            <a:schemeClr val="tx1"/>
                          </a:solidFill>
                          <a:effectLst/>
                          <a:latin typeface="ＭＳ Ｐゴシック" pitchFamily="50" charset="-128"/>
                          <a:ea typeface="ＭＳ Ｐゴシック" pitchFamily="50" charset="-128"/>
                        </a:rPr>
                        <a:t>従業者</a:t>
                      </a:r>
                      <a:endParaRPr kumimoji="1" lang="ja-JP" altLang="en-US" sz="800" b="0" i="0" u="none" strike="noStrike" cap="none" normalizeH="0" baseline="0" smtClean="0">
                        <a:ln>
                          <a:noFill/>
                        </a:ln>
                        <a:solidFill>
                          <a:schemeClr val="tx1"/>
                        </a:solidFill>
                        <a:effectLst/>
                        <a:latin typeface="ＭＳ Ｐゴシック" pitchFamily="50" charset="-128"/>
                        <a:ea typeface="ＭＳ Ｐゴシック" pitchFamily="50" charset="-128"/>
                      </a:endParaRPr>
                    </a:p>
                  </a:txBody>
                  <a:tcPr marL="53992" marR="53992" marT="46814" marB="46814"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algn="ctr" fontAlgn="ctr"/>
                      <a:r>
                        <a:rPr lang="en-US" altLang="ja-JP" sz="1000" b="0" i="0" u="none" strike="noStrike" dirty="0">
                          <a:latin typeface="ＭＳ Ｐゴシック" pitchFamily="50" charset="-128"/>
                          <a:ea typeface="ＭＳ Ｐゴシック" pitchFamily="50" charset="-128"/>
                        </a:rPr>
                        <a:t>17,005</a:t>
                      </a:r>
                      <a:r>
                        <a:rPr lang="ja-JP" altLang="en-US" sz="1000" b="0" i="0" u="none" strike="noStrike" dirty="0">
                          <a:latin typeface="ＭＳ Ｐゴシック" pitchFamily="50" charset="-128"/>
                          <a:ea typeface="ＭＳ Ｐゴシック" pitchFamily="50" charset="-128"/>
                        </a:rPr>
                        <a:t>人</a:t>
                      </a:r>
                    </a:p>
                  </a:txBody>
                  <a:tcPr marL="9524" marR="9524" marT="9528"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r>
            </a:tbl>
          </a:graphicData>
        </a:graphic>
      </p:graphicFrame>
      <p:sp>
        <p:nvSpPr>
          <p:cNvPr id="12370" name="Rectangle 86"/>
          <p:cNvSpPr>
            <a:spLocks noChangeArrowheads="1"/>
          </p:cNvSpPr>
          <p:nvPr/>
        </p:nvSpPr>
        <p:spPr bwMode="auto">
          <a:xfrm>
            <a:off x="1425575" y="3429447"/>
            <a:ext cx="2159000" cy="157162"/>
          </a:xfrm>
          <a:prstGeom prst="rect">
            <a:avLst/>
          </a:prstGeom>
          <a:solidFill>
            <a:srgbClr val="008000"/>
          </a:solidFill>
          <a:ln>
            <a:noFill/>
          </a:ln>
          <a:extLst>
            <a:ext uri="{91240B29-F687-4F45-9708-019B960494DF}">
              <a14:hiddenLine xmlns="" xmlns:a14="http://schemas.microsoft.com/office/drawing/2010/main" w="9525" algn="ctr">
                <a:solidFill>
                  <a:srgbClr val="000000"/>
                </a:solidFill>
                <a:miter lim="800000"/>
                <a:headEnd/>
                <a:tailEnd/>
              </a14:hiddenLine>
            </a:ext>
          </a:extLst>
        </p:spPr>
        <p:txBody>
          <a:bodyPr wrap="none" anchor="ct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algn="ctr" eaLnBrk="1" hangingPunct="1"/>
            <a:r>
              <a:rPr lang="ja-JP" altLang="en-US" sz="1000" b="1">
                <a:solidFill>
                  <a:schemeClr val="bg1"/>
                </a:solidFill>
              </a:rPr>
              <a:t>区内総生産</a:t>
            </a:r>
          </a:p>
        </p:txBody>
      </p:sp>
      <p:sp>
        <p:nvSpPr>
          <p:cNvPr id="12371" name="タイトル 3"/>
          <p:cNvSpPr>
            <a:spLocks/>
          </p:cNvSpPr>
          <p:nvPr/>
        </p:nvSpPr>
        <p:spPr bwMode="gray">
          <a:xfrm>
            <a:off x="611188" y="428625"/>
            <a:ext cx="8281987" cy="720725"/>
          </a:xfrm>
          <a:prstGeom prst="rect">
            <a:avLst/>
          </a:prstGeom>
          <a:noFill/>
          <a:ln w="57150" cmpd="thickThin" algn="ctr">
            <a:solidFill>
              <a:schemeClr val="accent2"/>
            </a:solidFill>
            <a:miter lim="800000"/>
            <a:headEnd/>
            <a:tailEnd/>
          </a:ln>
          <a:extLst>
            <a:ext uri="{909E8E84-426E-40DD-AFC4-6F175D3DCCD1}">
              <a14:hiddenFill xmlns="" xmlns:a14="http://schemas.microsoft.com/office/drawing/2010/main">
                <a:solidFill>
                  <a:srgbClr val="FFFFFF"/>
                </a:solidFill>
              </a14:hiddenFill>
            </a:ext>
          </a:extLst>
        </p:spPr>
        <p:txBody>
          <a:bodyPr lIns="108000" rIns="108000"/>
          <a:lstStyle>
            <a:lvl1pPr marL="85725"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lnSpc>
                <a:spcPts val="1600"/>
              </a:lnSpc>
              <a:buFont typeface="Wingdings" pitchFamily="2" charset="2"/>
              <a:buNone/>
            </a:pPr>
            <a:endParaRPr lang="en-US" altLang="ja-JP" sz="1200">
              <a:solidFill>
                <a:srgbClr val="000000"/>
              </a:solidFill>
              <a:latin typeface="HGP創英角ｺﾞｼｯｸUB" pitchFamily="50" charset="-128"/>
              <a:ea typeface="HGP創英角ｺﾞｼｯｸUB" pitchFamily="50" charset="-128"/>
            </a:endParaRPr>
          </a:p>
        </p:txBody>
      </p:sp>
      <p:sp>
        <p:nvSpPr>
          <p:cNvPr id="14" name="テキスト ボックス 13"/>
          <p:cNvSpPr txBox="1"/>
          <p:nvPr/>
        </p:nvSpPr>
        <p:spPr>
          <a:xfrm>
            <a:off x="611188" y="568325"/>
            <a:ext cx="8064500" cy="441325"/>
          </a:xfrm>
          <a:prstGeom prst="rect">
            <a:avLst/>
          </a:prstGeom>
          <a:noFill/>
        </p:spPr>
        <p:txBody>
          <a:bodyPr>
            <a:spAutoFit/>
          </a:bodyPr>
          <a:lstStyle/>
          <a:p>
            <a:pPr marL="85725">
              <a:lnSpc>
                <a:spcPts val="1000"/>
              </a:lnSpc>
              <a:defRPr/>
            </a:pPr>
            <a:r>
              <a:rPr lang="ja-JP" altLang="en-US" sz="1200" dirty="0">
                <a:solidFill>
                  <a:srgbClr val="000000"/>
                </a:solidFill>
                <a:latin typeface="+mn-ea"/>
                <a:ea typeface="ＭＳ Ｐゴシック" pitchFamily="50" charset="-128"/>
              </a:rPr>
              <a:t>○</a:t>
            </a:r>
            <a:r>
              <a:rPr lang="ja-JP" altLang="ja-JP" sz="1200" dirty="0">
                <a:latin typeface="+mn-ea"/>
                <a:ea typeface="ＭＳ Ｐゴシック" pitchFamily="50" charset="-128"/>
              </a:rPr>
              <a:t>全産業の総生産は</a:t>
            </a:r>
            <a:r>
              <a:rPr lang="en-US" altLang="ja-JP" sz="1200" dirty="0">
                <a:latin typeface="+mn-ea"/>
                <a:ea typeface="ＭＳ Ｐゴシック" pitchFamily="50" charset="-128"/>
              </a:rPr>
              <a:t>1</a:t>
            </a:r>
            <a:r>
              <a:rPr lang="ja-JP" altLang="ja-JP" sz="1200" dirty="0">
                <a:latin typeface="+mn-ea"/>
                <a:ea typeface="ＭＳ Ｐゴシック" pitchFamily="50" charset="-128"/>
              </a:rPr>
              <a:t>兆</a:t>
            </a:r>
            <a:r>
              <a:rPr lang="en-US" altLang="ja-JP" sz="1200" dirty="0">
                <a:latin typeface="+mn-ea"/>
                <a:ea typeface="ＭＳ Ｐゴシック" pitchFamily="50" charset="-128"/>
              </a:rPr>
              <a:t>3,038</a:t>
            </a:r>
            <a:r>
              <a:rPr lang="ja-JP" altLang="ja-JP" sz="1200" dirty="0">
                <a:latin typeface="+mn-ea"/>
                <a:ea typeface="ＭＳ Ｐゴシック" pitchFamily="50" charset="-128"/>
              </a:rPr>
              <a:t>億円</a:t>
            </a:r>
            <a:endParaRPr lang="en-US" altLang="ja-JP" sz="1200" dirty="0">
              <a:latin typeface="+mn-ea"/>
              <a:ea typeface="ＭＳ Ｐゴシック" pitchFamily="50" charset="-128"/>
            </a:endParaRPr>
          </a:p>
          <a:p>
            <a:pPr marL="85725">
              <a:lnSpc>
                <a:spcPts val="1000"/>
              </a:lnSpc>
              <a:spcBef>
                <a:spcPct val="50000"/>
              </a:spcBef>
              <a:defRPr/>
            </a:pPr>
            <a:r>
              <a:rPr lang="ja-JP" altLang="ja-JP" sz="1200" dirty="0">
                <a:latin typeface="+mn-ea"/>
                <a:ea typeface="ＭＳ Ｐゴシック" pitchFamily="50" charset="-128"/>
              </a:rPr>
              <a:t>○工業の出荷額は</a:t>
            </a:r>
            <a:r>
              <a:rPr lang="en-US" altLang="ja-JP" sz="1200" dirty="0">
                <a:latin typeface="+mn-ea"/>
                <a:ea typeface="ＭＳ Ｐゴシック" pitchFamily="50" charset="-128"/>
              </a:rPr>
              <a:t>8,119</a:t>
            </a:r>
            <a:r>
              <a:rPr lang="ja-JP" altLang="ja-JP" sz="1200" dirty="0">
                <a:latin typeface="+mn-ea"/>
                <a:ea typeface="ＭＳ Ｐゴシック" pitchFamily="50" charset="-128"/>
              </a:rPr>
              <a:t>億円となっており、</a:t>
            </a:r>
            <a:r>
              <a:rPr lang="ja-JP" altLang="en-US" sz="1200" dirty="0">
                <a:latin typeface="+mn-ea"/>
                <a:ea typeface="ＭＳ Ｐゴシック" pitchFamily="50" charset="-128"/>
              </a:rPr>
              <a:t>総合区</a:t>
            </a:r>
            <a:r>
              <a:rPr lang="en-US" altLang="ja-JP" sz="1200" dirty="0">
                <a:latin typeface="+mn-ea"/>
                <a:ea typeface="ＭＳ Ｐゴシック" pitchFamily="50" charset="-128"/>
              </a:rPr>
              <a:t>(8</a:t>
            </a:r>
            <a:r>
              <a:rPr lang="ja-JP" altLang="en-US" sz="1200" dirty="0">
                <a:latin typeface="+mn-ea"/>
                <a:ea typeface="ＭＳ Ｐゴシック" pitchFamily="50" charset="-128"/>
              </a:rPr>
              <a:t>区</a:t>
            </a:r>
            <a:r>
              <a:rPr lang="en-US" altLang="ja-JP" sz="1200" dirty="0">
                <a:latin typeface="+mn-ea"/>
                <a:ea typeface="ＭＳ Ｐゴシック" pitchFamily="50" charset="-128"/>
              </a:rPr>
              <a:t>)</a:t>
            </a:r>
            <a:r>
              <a:rPr lang="ja-JP" altLang="ja-JP" sz="1200" dirty="0">
                <a:latin typeface="+mn-ea"/>
                <a:ea typeface="ＭＳ Ｐゴシック" pitchFamily="50" charset="-128"/>
              </a:rPr>
              <a:t>平均</a:t>
            </a:r>
            <a:r>
              <a:rPr lang="en-US" altLang="ja-JP" sz="1200" dirty="0">
                <a:latin typeface="+mn-ea"/>
                <a:ea typeface="ＭＳ Ｐゴシック" pitchFamily="50" charset="-128"/>
              </a:rPr>
              <a:t>4,544</a:t>
            </a:r>
            <a:r>
              <a:rPr lang="ja-JP" altLang="ja-JP" sz="1200" dirty="0">
                <a:latin typeface="+mn-ea"/>
                <a:ea typeface="ＭＳ Ｐゴシック" pitchFamily="50" charset="-128"/>
              </a:rPr>
              <a:t>億円を上回っている</a:t>
            </a:r>
            <a:endParaRPr lang="en-US" altLang="ja-JP" sz="1200" dirty="0">
              <a:solidFill>
                <a:srgbClr val="000000"/>
              </a:solidFill>
              <a:latin typeface="+mn-ea"/>
              <a:ea typeface="ＭＳ Ｐゴシック" pitchFamily="50" charset="-128"/>
            </a:endParaRPr>
          </a:p>
        </p:txBody>
      </p:sp>
      <p:graphicFrame>
        <p:nvGraphicFramePr>
          <p:cNvPr id="18" name="グラフ 17"/>
          <p:cNvGraphicFramePr>
            <a:graphicFrameLocks/>
          </p:cNvGraphicFramePr>
          <p:nvPr/>
        </p:nvGraphicFramePr>
        <p:xfrm>
          <a:off x="4716016" y="3789040"/>
          <a:ext cx="4003200" cy="2782800"/>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16" name="グラフ 15"/>
          <p:cNvGraphicFramePr>
            <a:graphicFrameLocks/>
          </p:cNvGraphicFramePr>
          <p:nvPr/>
        </p:nvGraphicFramePr>
        <p:xfrm>
          <a:off x="439200" y="3573016"/>
          <a:ext cx="4132800" cy="2980800"/>
        </p:xfrm>
        <a:graphic>
          <a:graphicData uri="http://schemas.openxmlformats.org/drawingml/2006/chart">
            <c:chart xmlns:c="http://schemas.openxmlformats.org/drawingml/2006/chart" xmlns:r="http://schemas.openxmlformats.org/officeDocument/2006/relationships" r:id="rId3"/>
          </a:graphicData>
        </a:graphic>
      </p:graphicFrame>
      <p:sp>
        <p:nvSpPr>
          <p:cNvPr id="12375" name="テキスト ボックス 33"/>
          <p:cNvSpPr txBox="1">
            <a:spLocks noChangeArrowheads="1"/>
          </p:cNvSpPr>
          <p:nvPr/>
        </p:nvSpPr>
        <p:spPr bwMode="auto">
          <a:xfrm>
            <a:off x="2987675" y="6444109"/>
            <a:ext cx="1512888" cy="2000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r>
              <a:rPr lang="ja-JP" altLang="en-US" sz="700"/>
              <a:t>（大阪の経済</a:t>
            </a:r>
            <a:r>
              <a:rPr lang="en-US" altLang="ja-JP" sz="700"/>
              <a:t>2017</a:t>
            </a:r>
            <a:r>
              <a:rPr lang="ja-JP" altLang="en-US" sz="700"/>
              <a:t>年版）</a:t>
            </a:r>
            <a:endParaRPr lang="en-US" altLang="ja-JP" sz="700"/>
          </a:p>
        </p:txBody>
      </p:sp>
      <p:sp>
        <p:nvSpPr>
          <p:cNvPr id="17" name="正方形/長方形 27"/>
          <p:cNvSpPr>
            <a:spLocks noChangeArrowheads="1"/>
          </p:cNvSpPr>
          <p:nvPr/>
        </p:nvSpPr>
        <p:spPr bwMode="auto">
          <a:xfrm>
            <a:off x="8112125" y="6617147"/>
            <a:ext cx="1031875" cy="261937"/>
          </a:xfrm>
          <a:prstGeom prst="rect">
            <a:avLst/>
          </a:prstGeom>
          <a:noFill/>
          <a:ln w="9525">
            <a:noFill/>
            <a:miter lim="800000"/>
            <a:headEnd/>
            <a:tailEnd/>
          </a:ln>
        </p:spPr>
        <p:txBody>
          <a:bodyPr>
            <a:spAutoFit/>
          </a:bodyPr>
          <a:lstStyle/>
          <a:p>
            <a:pPr algn="r"/>
            <a:r>
              <a:rPr lang="ja-JP" altLang="en-US" sz="1100" b="1" dirty="0" smtClean="0">
                <a:solidFill>
                  <a:srgbClr val="000000"/>
                </a:solidFill>
                <a:latin typeface="ＭＳ Ｐゴシック" charset="-128"/>
                <a:ea typeface="Meiryo UI" pitchFamily="50" charset="-128"/>
                <a:cs typeface="Meiryo UI" pitchFamily="50" charset="-128"/>
              </a:rPr>
              <a:t>すがた</a:t>
            </a:r>
            <a:r>
              <a:rPr lang="en-US" altLang="ja-JP" sz="1100" b="1" dirty="0" smtClean="0">
                <a:solidFill>
                  <a:srgbClr val="000000"/>
                </a:solidFill>
                <a:latin typeface="ＭＳ Ｐゴシック" charset="-128"/>
                <a:ea typeface="Meiryo UI" pitchFamily="50" charset="-128"/>
                <a:cs typeface="Meiryo UI" pitchFamily="50" charset="-128"/>
              </a:rPr>
              <a:t>-</a:t>
            </a:r>
            <a:r>
              <a:rPr lang="ja-JP" altLang="en-US" sz="1100" b="1" dirty="0" smtClean="0">
                <a:solidFill>
                  <a:srgbClr val="000000"/>
                </a:solidFill>
                <a:latin typeface="ＭＳ Ｐゴシック" charset="-128"/>
                <a:ea typeface="Meiryo UI" pitchFamily="50" charset="-128"/>
                <a:cs typeface="Meiryo UI" pitchFamily="50" charset="-128"/>
              </a:rPr>
              <a:t>９</a:t>
            </a:r>
            <a:endParaRPr lang="ja-JP" altLang="en-US" sz="1200" b="1" dirty="0">
              <a:solidFill>
                <a:srgbClr val="000000"/>
              </a:solidFill>
              <a:latin typeface="ＭＳ Ｐゴシック" charset="-128"/>
              <a:ea typeface="Meiryo UI" pitchFamily="50" charset="-128"/>
              <a:cs typeface="Meiryo UI" pitchFamily="50" charset="-128"/>
            </a:endParaRPr>
          </a:p>
        </p:txBody>
      </p:sp>
    </p:spTree>
  </p:cSld>
  <p:clrMapOvr>
    <a:masterClrMapping/>
  </p:clrMapOvr>
  <p:timing>
    <p:tnLst>
      <p:par>
        <p:cTn id="1" dur="indefinite" restart="never" nodeType="tmRoot"/>
      </p:par>
    </p:tnLst>
  </p:timing>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14" name="タイトル 3"/>
          <p:cNvSpPr txBox="1">
            <a:spLocks/>
          </p:cNvSpPr>
          <p:nvPr/>
        </p:nvSpPr>
        <p:spPr bwMode="auto">
          <a:xfrm>
            <a:off x="107950" y="260350"/>
            <a:ext cx="8928100" cy="6488113"/>
          </a:xfrm>
          <a:prstGeom prst="rect">
            <a:avLst/>
          </a:prstGeom>
          <a:noFill/>
          <a:ln w="19050" algn="ctr">
            <a:solidFill>
              <a:schemeClr val="accent2"/>
            </a:solidFill>
            <a:miter lim="800000"/>
            <a:headEnd/>
            <a:tailEnd/>
          </a:ln>
          <a:extLst>
            <a:ext uri="{909E8E84-426E-40DD-AFC4-6F175D3DCCD1}">
              <a14:hiddenFill xmlns="" xmlns:a14="http://schemas.microsoft.com/office/drawing/2010/main">
                <a:solidFill>
                  <a:srgbClr val="FFFFFF"/>
                </a:solidFill>
              </a14:hiddenFill>
            </a:ext>
          </a:extLst>
        </p:spPr>
        <p:txBody>
          <a:bodyPr/>
          <a:lstStyle>
            <a:lvl1pPr marL="171450" indent="-171450"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buFont typeface="Wingdings" pitchFamily="2" charset="2"/>
              <a:buChar char="u"/>
            </a:pPr>
            <a:endParaRPr lang="en-US" altLang="ja-JP" sz="900">
              <a:solidFill>
                <a:srgbClr val="000000"/>
              </a:solidFill>
              <a:latin typeface="Meiryo UI" pitchFamily="50" charset="-128"/>
              <a:ea typeface="Meiryo UI" pitchFamily="50" charset="-128"/>
              <a:cs typeface="Meiryo UI" pitchFamily="50" charset="-128"/>
            </a:endParaRPr>
          </a:p>
        </p:txBody>
      </p:sp>
      <p:sp>
        <p:nvSpPr>
          <p:cNvPr id="4" name="テキスト ボックス 3"/>
          <p:cNvSpPr txBox="1"/>
          <p:nvPr/>
        </p:nvSpPr>
        <p:spPr bwMode="gray">
          <a:xfrm>
            <a:off x="250825" y="160338"/>
            <a:ext cx="3960813" cy="187325"/>
          </a:xfrm>
          <a:prstGeom prst="rect">
            <a:avLst/>
          </a:prstGeom>
          <a:solidFill>
            <a:schemeClr val="accent2">
              <a:lumMod val="75000"/>
            </a:schemeClr>
          </a:solidFill>
          <a:ln w="22225">
            <a:solidFill>
              <a:schemeClr val="accent2">
                <a:lumMod val="75000"/>
              </a:schemeClr>
            </a:solidFill>
          </a:ln>
        </p:spPr>
        <p:txBody>
          <a:bodyPr lIns="0" tIns="0" rIns="0" bIns="0" anchor="ctr">
            <a:spAutoFit/>
          </a:bodyPr>
          <a:lstStyle/>
          <a:p>
            <a:pPr algn="ctr">
              <a:defRPr/>
            </a:pPr>
            <a:r>
              <a:rPr lang="ja-JP" altLang="en-US" sz="1200" b="1" dirty="0">
                <a:solidFill>
                  <a:schemeClr val="bg1"/>
                </a:solidFill>
                <a:latin typeface="Meiryo UI" pitchFamily="50" charset="-128"/>
                <a:ea typeface="Meiryo UI" pitchFamily="50" charset="-128"/>
                <a:cs typeface="Meiryo UI" pitchFamily="50" charset="-128"/>
              </a:rPr>
              <a:t>総合区の状況（統計データ）＜</a:t>
            </a:r>
            <a:r>
              <a:rPr lang="en-US" altLang="ja-JP" sz="1200" b="1" dirty="0">
                <a:solidFill>
                  <a:schemeClr val="bg1"/>
                </a:solidFill>
                <a:latin typeface="Meiryo UI" pitchFamily="50" charset="-128"/>
                <a:ea typeface="Meiryo UI" pitchFamily="50" charset="-128"/>
                <a:cs typeface="Meiryo UI" pitchFamily="50" charset="-128"/>
              </a:rPr>
              <a:t>3</a:t>
            </a:r>
            <a:r>
              <a:rPr lang="ja-JP" altLang="en-US" sz="1200" b="1" dirty="0">
                <a:solidFill>
                  <a:schemeClr val="bg1"/>
                </a:solidFill>
                <a:latin typeface="Meiryo UI" pitchFamily="50" charset="-128"/>
                <a:ea typeface="Meiryo UI" pitchFamily="50" charset="-128"/>
                <a:cs typeface="Meiryo UI" pitchFamily="50" charset="-128"/>
              </a:rPr>
              <a:t>／</a:t>
            </a:r>
            <a:r>
              <a:rPr lang="en-US" altLang="ja-JP" sz="1200" b="1" dirty="0">
                <a:solidFill>
                  <a:schemeClr val="bg1"/>
                </a:solidFill>
                <a:latin typeface="Meiryo UI" pitchFamily="50" charset="-128"/>
                <a:ea typeface="Meiryo UI" pitchFamily="50" charset="-128"/>
                <a:cs typeface="Meiryo UI" pitchFamily="50" charset="-128"/>
              </a:rPr>
              <a:t>3</a:t>
            </a:r>
            <a:r>
              <a:rPr lang="ja-JP" altLang="en-US" sz="1200" b="1" dirty="0">
                <a:solidFill>
                  <a:schemeClr val="bg1"/>
                </a:solidFill>
                <a:latin typeface="Meiryo UI" pitchFamily="50" charset="-128"/>
                <a:ea typeface="Meiryo UI" pitchFamily="50" charset="-128"/>
                <a:cs typeface="Meiryo UI" pitchFamily="50" charset="-128"/>
              </a:rPr>
              <a:t>＞</a:t>
            </a:r>
          </a:p>
        </p:txBody>
      </p:sp>
      <p:sp>
        <p:nvSpPr>
          <p:cNvPr id="13316" name="テキスト ボックス 24"/>
          <p:cNvSpPr txBox="1">
            <a:spLocks noChangeArrowheads="1"/>
          </p:cNvSpPr>
          <p:nvPr/>
        </p:nvSpPr>
        <p:spPr bwMode="auto">
          <a:xfrm>
            <a:off x="179388" y="401638"/>
            <a:ext cx="360362" cy="6300787"/>
          </a:xfrm>
          <a:prstGeom prst="rect">
            <a:avLst/>
          </a:prstGeom>
          <a:solidFill>
            <a:srgbClr val="993300"/>
          </a:solidFill>
          <a:ln>
            <a:noFill/>
          </a:ln>
          <a:extLst>
            <a:ext uri="{91240B29-F687-4F45-9708-019B960494DF}">
              <a14:hiddenLine xmlns="" xmlns:a14="http://schemas.microsoft.com/office/drawing/2010/main" w="22225">
                <a:solidFill>
                  <a:srgbClr val="000000"/>
                </a:solidFill>
                <a:miter lim="800000"/>
                <a:headEnd/>
                <a:tailEnd/>
              </a14:hiddenLine>
            </a:ext>
          </a:extLst>
        </p:spPr>
        <p:txBody>
          <a:bodyPr vert="eaVert" lIns="0" tIns="0" rIns="0" bIns="0" anchor="ct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algn="ctr" eaLnBrk="1" hangingPunct="1"/>
            <a:r>
              <a:rPr lang="ja-JP" altLang="en-US" sz="1200" b="1">
                <a:solidFill>
                  <a:schemeClr val="bg1"/>
                </a:solidFill>
                <a:latin typeface="ＭＳ ゴシック" pitchFamily="49" charset="-128"/>
                <a:ea typeface="ＭＳ ゴシック" pitchFamily="49" charset="-128"/>
              </a:rPr>
              <a:t>まち・暮らし</a:t>
            </a:r>
          </a:p>
        </p:txBody>
      </p:sp>
      <p:graphicFrame>
        <p:nvGraphicFramePr>
          <p:cNvPr id="6" name="Group 22"/>
          <p:cNvGraphicFramePr>
            <a:graphicFrameLocks noGrp="1"/>
          </p:cNvGraphicFramePr>
          <p:nvPr/>
        </p:nvGraphicFramePr>
        <p:xfrm>
          <a:off x="831850" y="1268413"/>
          <a:ext cx="2012950" cy="2160588"/>
        </p:xfrm>
        <a:graphic>
          <a:graphicData uri="http://schemas.openxmlformats.org/drawingml/2006/table">
            <a:tbl>
              <a:tblPr/>
              <a:tblGrid>
                <a:gridCol w="249636"/>
                <a:gridCol w="935636"/>
                <a:gridCol w="827678"/>
              </a:tblGrid>
              <a:tr h="360098">
                <a:tc gridSpan="2">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建物用途</a:t>
                      </a:r>
                    </a:p>
                  </a:txBody>
                  <a:tcPr marL="53979" marR="53979" marT="46813" marB="46813"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66"/>
                    </a:solidFill>
                  </a:tcPr>
                </a:tc>
                <a:tc hMerge="1">
                  <a:txBody>
                    <a:bodyPr/>
                    <a:lstStyle/>
                    <a:p>
                      <a:endParaRPr kumimoji="1" lang="ja-JP" altLang="en-US"/>
                    </a:p>
                  </a:txBody>
                  <a:tcPr/>
                </a:tc>
                <a:tc>
                  <a:txBody>
                    <a:bodyPr/>
                    <a:lstStyle/>
                    <a:p>
                      <a:pPr algn="ctr" fontAlgn="ctr"/>
                      <a:r>
                        <a:rPr lang="en-US" altLang="ja-JP" sz="1000" b="0" i="0" u="none" strike="noStrike" dirty="0" smtClean="0">
                          <a:latin typeface="ＭＳ Ｐゴシック" pitchFamily="50" charset="-128"/>
                          <a:ea typeface="ＭＳ Ｐゴシック" pitchFamily="50" charset="-128"/>
                        </a:rPr>
                        <a:t>53.5%</a:t>
                      </a:r>
                      <a:endParaRPr lang="en-US" altLang="ja-JP" sz="1000" b="0" i="0" u="none" strike="noStrike" dirty="0">
                        <a:latin typeface="ＭＳ Ｐゴシック" pitchFamily="50" charset="-128"/>
                        <a:ea typeface="ＭＳ Ｐゴシック" pitchFamily="50" charset="-128"/>
                      </a:endParaRPr>
                    </a:p>
                  </a:txBody>
                  <a:tcPr marL="9521" marR="9521" marT="9528"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66"/>
                    </a:solidFill>
                  </a:tcPr>
                </a:tc>
              </a:tr>
              <a:tr h="360098">
                <a:tc rowSpan="4">
                  <a:txBody>
                    <a:bodyPr/>
                    <a:lstStyle/>
                    <a:p>
                      <a:pPr marL="0" marR="0" lvl="0" indent="0" algn="ctr" defTabSz="914400" rtl="0" eaLnBrk="1" fontAlgn="base" latinLnBrk="0" hangingPunct="1">
                        <a:lnSpc>
                          <a:spcPct val="90000"/>
                        </a:lnSpc>
                        <a:spcBef>
                          <a:spcPct val="0"/>
                        </a:spcBef>
                        <a:spcAft>
                          <a:spcPct val="0"/>
                        </a:spcAft>
                        <a:buClrTx/>
                        <a:buSzTx/>
                        <a:buFontTx/>
                        <a:buNone/>
                        <a:tabLst/>
                        <a:defRPr/>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内訳</a:t>
                      </a:r>
                    </a:p>
                  </a:txBody>
                  <a:tcPr marL="53979" marR="53979" marT="46813" marB="46813"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住宅</a:t>
                      </a:r>
                    </a:p>
                  </a:txBody>
                  <a:tcPr marL="53979" marR="53979" marT="46813" marB="4681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175" cap="flat" cmpd="sng" algn="ctr">
                      <a:solidFill>
                        <a:schemeClr val="tx1"/>
                      </a:solidFill>
                      <a:prstDash val="dash"/>
                      <a:round/>
                      <a:headEnd type="none" w="med" len="med"/>
                      <a:tailEnd type="none" w="med" len="med"/>
                    </a:lnB>
                    <a:lnTlToBr>
                      <a:noFill/>
                    </a:lnTlToBr>
                    <a:lnBlToTr>
                      <a:noFill/>
                    </a:lnBlToTr>
                    <a:noFill/>
                  </a:tcPr>
                </a:tc>
                <a:tc>
                  <a:txBody>
                    <a:bodyPr/>
                    <a:lstStyle/>
                    <a:p>
                      <a:pPr algn="ctr" fontAlgn="ctr"/>
                      <a:r>
                        <a:rPr lang="en-US" altLang="ja-JP" sz="1000" b="0" i="0" u="none" strike="noStrike" dirty="0">
                          <a:latin typeface="ＭＳ Ｐゴシック" pitchFamily="50" charset="-128"/>
                          <a:ea typeface="ＭＳ Ｐゴシック" pitchFamily="50" charset="-128"/>
                        </a:rPr>
                        <a:t>48.1%</a:t>
                      </a:r>
                    </a:p>
                  </a:txBody>
                  <a:tcPr marL="9521" marR="9521" marT="9528"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175" cap="flat" cmpd="sng" algn="ctr">
                      <a:solidFill>
                        <a:schemeClr val="tx1"/>
                      </a:solidFill>
                      <a:prstDash val="dash"/>
                      <a:round/>
                      <a:headEnd type="none" w="med" len="med"/>
                      <a:tailEnd type="none" w="med" len="med"/>
                    </a:lnB>
                    <a:lnTlToBr>
                      <a:noFill/>
                    </a:lnTlToBr>
                    <a:lnBlToTr>
                      <a:noFill/>
                    </a:lnBlToTr>
                    <a:noFill/>
                  </a:tcPr>
                </a:tc>
              </a:tr>
              <a:tr h="360098">
                <a:tc vMerge="1">
                  <a:txBody>
                    <a:bodyPr/>
                    <a:lstStyle/>
                    <a:p>
                      <a:pPr marL="0" marR="0" lvl="0" indent="0" algn="ctr" defTabSz="914400" rtl="0" eaLnBrk="1" fontAlgn="base" latinLnBrk="0" hangingPunct="1">
                        <a:lnSpc>
                          <a:spcPct val="90000"/>
                        </a:lnSpc>
                        <a:spcBef>
                          <a:spcPct val="0"/>
                        </a:spcBef>
                        <a:spcAft>
                          <a:spcPct val="0"/>
                        </a:spcAft>
                        <a:buClrTx/>
                        <a:buSzTx/>
                        <a:buFontTx/>
                        <a:buNone/>
                        <a:tabLst/>
                      </a:pPr>
                      <a:endPar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54000" marR="54000" marT="46800" marB="46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商業</a:t>
                      </a:r>
                    </a:p>
                  </a:txBody>
                  <a:tcPr marL="53979" marR="53979" marT="46813" marB="4681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175" cap="flat" cmpd="sng" algn="ctr">
                      <a:solidFill>
                        <a:schemeClr val="tx1"/>
                      </a:solidFill>
                      <a:prstDash val="dash"/>
                      <a:round/>
                      <a:headEnd type="none" w="med" len="med"/>
                      <a:tailEnd type="none" w="med" len="med"/>
                    </a:lnT>
                    <a:lnB w="3175" cap="flat" cmpd="sng" algn="ctr">
                      <a:solidFill>
                        <a:schemeClr val="tx1"/>
                      </a:solidFill>
                      <a:prstDash val="dash"/>
                      <a:round/>
                      <a:headEnd type="none" w="med" len="med"/>
                      <a:tailEnd type="none" w="med" len="med"/>
                    </a:lnB>
                    <a:lnTlToBr>
                      <a:noFill/>
                    </a:lnTlToBr>
                    <a:lnBlToTr>
                      <a:noFill/>
                    </a:lnBlToTr>
                    <a:noFill/>
                  </a:tcPr>
                </a:tc>
                <a:tc>
                  <a:txBody>
                    <a:bodyPr/>
                    <a:lstStyle/>
                    <a:p>
                      <a:pPr algn="ctr" fontAlgn="ctr"/>
                      <a:r>
                        <a:rPr lang="en-US" altLang="ja-JP" sz="1000" b="0" i="0" u="none" strike="noStrike" dirty="0">
                          <a:latin typeface="ＭＳ Ｐゴシック" pitchFamily="50" charset="-128"/>
                          <a:ea typeface="ＭＳ Ｐゴシック" pitchFamily="50" charset="-128"/>
                        </a:rPr>
                        <a:t>15.1%</a:t>
                      </a:r>
                    </a:p>
                  </a:txBody>
                  <a:tcPr marL="9521" marR="9521" marT="9528"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3175" cap="flat" cmpd="sng" algn="ctr">
                      <a:solidFill>
                        <a:schemeClr val="tx1"/>
                      </a:solidFill>
                      <a:prstDash val="dash"/>
                      <a:round/>
                      <a:headEnd type="none" w="med" len="med"/>
                      <a:tailEnd type="none" w="med" len="med"/>
                    </a:lnT>
                    <a:lnB w="3175" cap="flat" cmpd="sng" algn="ctr">
                      <a:solidFill>
                        <a:schemeClr val="tx1"/>
                      </a:solidFill>
                      <a:prstDash val="dash"/>
                      <a:round/>
                      <a:headEnd type="none" w="med" len="med"/>
                      <a:tailEnd type="none" w="med" len="med"/>
                    </a:lnB>
                    <a:lnTlToBr>
                      <a:noFill/>
                    </a:lnTlToBr>
                    <a:lnBlToTr>
                      <a:noFill/>
                    </a:lnBlToTr>
                    <a:noFill/>
                  </a:tcPr>
                </a:tc>
              </a:tr>
              <a:tr h="360098">
                <a:tc vMerge="1">
                  <a:txBody>
                    <a:bodyPr/>
                    <a:lstStyle/>
                    <a:p>
                      <a:pPr marL="0" marR="0" lvl="0" indent="0" algn="ctr" defTabSz="914400" rtl="0" eaLnBrk="1" fontAlgn="base" latinLnBrk="0" hangingPunct="1">
                        <a:lnSpc>
                          <a:spcPct val="90000"/>
                        </a:lnSpc>
                        <a:spcBef>
                          <a:spcPct val="0"/>
                        </a:spcBef>
                        <a:spcAft>
                          <a:spcPct val="0"/>
                        </a:spcAft>
                        <a:buClrTx/>
                        <a:buSzTx/>
                        <a:buFontTx/>
                        <a:buNone/>
                        <a:tabLst/>
                      </a:pPr>
                      <a:endPar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54000" marR="54000" marT="46800" marB="46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工業</a:t>
                      </a:r>
                    </a:p>
                  </a:txBody>
                  <a:tcPr marL="53979" marR="53979" marT="46813" marB="4681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175" cap="flat" cmpd="sng" algn="ctr">
                      <a:solidFill>
                        <a:schemeClr val="tx1"/>
                      </a:solidFill>
                      <a:prstDash val="dash"/>
                      <a:round/>
                      <a:headEnd type="none" w="med" len="med"/>
                      <a:tailEnd type="none" w="med" len="med"/>
                    </a:lnT>
                    <a:lnB w="3175" cap="flat" cmpd="sng" algn="ctr">
                      <a:solidFill>
                        <a:schemeClr val="tx1"/>
                      </a:solidFill>
                      <a:prstDash val="dash"/>
                      <a:round/>
                      <a:headEnd type="none" w="med" len="med"/>
                      <a:tailEnd type="none" w="med" len="med"/>
                    </a:lnB>
                    <a:lnTlToBr>
                      <a:noFill/>
                    </a:lnTlToBr>
                    <a:lnBlToTr>
                      <a:noFill/>
                    </a:lnBlToTr>
                    <a:noFill/>
                  </a:tcPr>
                </a:tc>
                <a:tc>
                  <a:txBody>
                    <a:bodyPr/>
                    <a:lstStyle/>
                    <a:p>
                      <a:pPr algn="ctr" fontAlgn="ctr"/>
                      <a:r>
                        <a:rPr lang="en-US" altLang="ja-JP" sz="1000" b="0" i="0" u="none" strike="noStrike" dirty="0">
                          <a:latin typeface="ＭＳ Ｐゴシック" pitchFamily="50" charset="-128"/>
                          <a:ea typeface="ＭＳ Ｐゴシック" pitchFamily="50" charset="-128"/>
                        </a:rPr>
                        <a:t>23.0%</a:t>
                      </a:r>
                    </a:p>
                  </a:txBody>
                  <a:tcPr marL="9521" marR="9521" marT="9528"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3175" cap="flat" cmpd="sng" algn="ctr">
                      <a:solidFill>
                        <a:schemeClr val="tx1"/>
                      </a:solidFill>
                      <a:prstDash val="dash"/>
                      <a:round/>
                      <a:headEnd type="none" w="med" len="med"/>
                      <a:tailEnd type="none" w="med" len="med"/>
                    </a:lnT>
                    <a:lnB w="3175" cap="flat" cmpd="sng" algn="ctr">
                      <a:solidFill>
                        <a:schemeClr val="tx1"/>
                      </a:solidFill>
                      <a:prstDash val="dash"/>
                      <a:round/>
                      <a:headEnd type="none" w="med" len="med"/>
                      <a:tailEnd type="none" w="med" len="med"/>
                    </a:lnB>
                    <a:lnTlToBr>
                      <a:noFill/>
                    </a:lnTlToBr>
                    <a:lnBlToTr>
                      <a:noFill/>
                    </a:lnBlToTr>
                    <a:noFill/>
                  </a:tcPr>
                </a:tc>
              </a:tr>
              <a:tr h="360098">
                <a:tc vMerge="1">
                  <a:txBody>
                    <a:bodyPr/>
                    <a:lstStyle/>
                    <a:p>
                      <a:pPr marL="0" marR="0" lvl="0" indent="0" algn="ctr" defTabSz="914400" rtl="0" eaLnBrk="1" fontAlgn="base" latinLnBrk="0" hangingPunct="1">
                        <a:lnSpc>
                          <a:spcPct val="90000"/>
                        </a:lnSpc>
                        <a:spcBef>
                          <a:spcPct val="0"/>
                        </a:spcBef>
                        <a:spcAft>
                          <a:spcPct val="0"/>
                        </a:spcAft>
                        <a:buClrTx/>
                        <a:buSzTx/>
                        <a:buFontTx/>
                        <a:buNone/>
                        <a:tabLst/>
                      </a:pPr>
                      <a:endPar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54000" marR="54000" marT="46800" marB="46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その他</a:t>
                      </a:r>
                    </a:p>
                  </a:txBody>
                  <a:tcPr marL="53979" marR="53979" marT="46813" marB="4681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175" cap="flat" cmpd="sng" algn="ctr">
                      <a:solidFill>
                        <a:schemeClr val="tx1"/>
                      </a:solidFill>
                      <a:prstDash val="dash"/>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algn="ctr" fontAlgn="ctr"/>
                      <a:r>
                        <a:rPr lang="en-US" altLang="ja-JP" sz="1000" b="0" i="0" u="none" strike="noStrike" dirty="0">
                          <a:latin typeface="ＭＳ Ｐゴシック" pitchFamily="50" charset="-128"/>
                          <a:ea typeface="ＭＳ Ｐゴシック" pitchFamily="50" charset="-128"/>
                        </a:rPr>
                        <a:t>13.8%</a:t>
                      </a:r>
                    </a:p>
                  </a:txBody>
                  <a:tcPr marL="9521" marR="9521" marT="9528"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3175" cap="flat" cmpd="sng" algn="ctr">
                      <a:solidFill>
                        <a:schemeClr val="tx1"/>
                      </a:solidFill>
                      <a:prstDash val="dash"/>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360098">
                <a:tc gridSpan="2">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900" b="0" i="0" u="none" strike="noStrike" cap="none" normalizeH="0" baseline="0" dirty="0" smtClean="0">
                          <a:ln>
                            <a:noFill/>
                          </a:ln>
                          <a:solidFill>
                            <a:schemeClr val="tx1"/>
                          </a:solidFill>
                          <a:effectLst/>
                          <a:latin typeface="ＭＳ Ｐゴシック" pitchFamily="50" charset="-128"/>
                          <a:ea typeface="ＭＳ Ｐゴシック" pitchFamily="50" charset="-128"/>
                        </a:rPr>
                        <a:t>持ち家割合：借家割合</a:t>
                      </a:r>
                    </a:p>
                  </a:txBody>
                  <a:tcPr marL="53979" marR="53979" marT="46813" marB="46813"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kumimoji="1" lang="ja-JP" altLang="en-US"/>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39.0%</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a:t>
                      </a: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61.0%</a:t>
                      </a:r>
                    </a:p>
                  </a:txBody>
                  <a:tcPr marL="53979" marR="53979" marT="46813" marB="46813"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r>
            </a:tbl>
          </a:graphicData>
        </a:graphic>
      </p:graphicFrame>
      <p:sp>
        <p:nvSpPr>
          <p:cNvPr id="13342" name="Rectangle 86"/>
          <p:cNvSpPr>
            <a:spLocks noChangeArrowheads="1"/>
          </p:cNvSpPr>
          <p:nvPr/>
        </p:nvSpPr>
        <p:spPr bwMode="auto">
          <a:xfrm>
            <a:off x="3384550" y="1268413"/>
            <a:ext cx="2159000" cy="157162"/>
          </a:xfrm>
          <a:prstGeom prst="rect">
            <a:avLst/>
          </a:prstGeom>
          <a:solidFill>
            <a:srgbClr val="008000"/>
          </a:solidFill>
          <a:ln>
            <a:noFill/>
          </a:ln>
          <a:extLst>
            <a:ext uri="{91240B29-F687-4F45-9708-019B960494DF}">
              <a14:hiddenLine xmlns="" xmlns:a14="http://schemas.microsoft.com/office/drawing/2010/main" w="9525" algn="ctr">
                <a:solidFill>
                  <a:srgbClr val="000000"/>
                </a:solidFill>
                <a:miter lim="800000"/>
                <a:headEnd/>
                <a:tailEnd/>
              </a14:hiddenLine>
            </a:ext>
          </a:extLst>
        </p:spPr>
        <p:txBody>
          <a:bodyPr wrap="none" anchor="ct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algn="ctr" eaLnBrk="1" hangingPunct="1"/>
            <a:r>
              <a:rPr lang="ja-JP" altLang="en-US" sz="1000" b="1">
                <a:solidFill>
                  <a:schemeClr val="bg1"/>
                </a:solidFill>
              </a:rPr>
              <a:t>建物用途の内訳</a:t>
            </a:r>
          </a:p>
        </p:txBody>
      </p:sp>
      <p:sp>
        <p:nvSpPr>
          <p:cNvPr id="13343" name="テキスト ボックス 34"/>
          <p:cNvSpPr txBox="1">
            <a:spLocks noChangeArrowheads="1"/>
          </p:cNvSpPr>
          <p:nvPr/>
        </p:nvSpPr>
        <p:spPr bwMode="auto">
          <a:xfrm>
            <a:off x="4427538" y="3716338"/>
            <a:ext cx="1727200" cy="2000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r>
              <a:rPr lang="ja-JP" altLang="en-US" sz="700"/>
              <a:t>（</a:t>
            </a:r>
            <a:r>
              <a:rPr lang="en-US" altLang="ja-JP" sz="700"/>
              <a:t>H25</a:t>
            </a:r>
            <a:r>
              <a:rPr lang="ja-JP" altLang="en-US" sz="700"/>
              <a:t>建物用途別土地利用現況調査）</a:t>
            </a:r>
            <a:endParaRPr lang="en-US" altLang="ja-JP" sz="700"/>
          </a:p>
        </p:txBody>
      </p:sp>
      <p:graphicFrame>
        <p:nvGraphicFramePr>
          <p:cNvPr id="11" name="Group 22"/>
          <p:cNvGraphicFramePr>
            <a:graphicFrameLocks noGrp="1"/>
          </p:cNvGraphicFramePr>
          <p:nvPr/>
        </p:nvGraphicFramePr>
        <p:xfrm>
          <a:off x="6084888" y="1268413"/>
          <a:ext cx="2663825" cy="5130821"/>
        </p:xfrm>
        <a:graphic>
          <a:graphicData uri="http://schemas.openxmlformats.org/drawingml/2006/table">
            <a:tbl>
              <a:tblPr/>
              <a:tblGrid>
                <a:gridCol w="288010"/>
                <a:gridCol w="719944"/>
                <a:gridCol w="719944"/>
                <a:gridCol w="935927"/>
              </a:tblGrid>
              <a:tr h="243837">
                <a:tc gridSpan="3">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000" b="1" i="0" u="none" strike="noStrike" cap="none" normalizeH="0" baseline="0" dirty="0" smtClean="0">
                          <a:ln>
                            <a:noFill/>
                          </a:ln>
                          <a:solidFill>
                            <a:schemeClr val="tx1"/>
                          </a:solidFill>
                          <a:effectLst/>
                          <a:latin typeface="ＭＳ Ｐゴシック" pitchFamily="50" charset="-128"/>
                          <a:ea typeface="ＭＳ Ｐゴシック" pitchFamily="50" charset="-128"/>
                        </a:rPr>
                        <a:t>項目</a:t>
                      </a:r>
                    </a:p>
                  </a:txBody>
                  <a:tcPr marL="54860" marR="54860" marT="45719" marB="45719"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9900"/>
                    </a:solidFill>
                  </a:tcPr>
                </a:tc>
                <a:tc hMerge="1">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1" lang="ja-JP" altLang="en-US" sz="1000" b="1"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54864" marR="54864"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9900"/>
                    </a:solidFill>
                  </a:tcPr>
                </a:tc>
                <a:tc hMerge="1">
                  <a:txBody>
                    <a:bodyPr/>
                    <a:lstStyle/>
                    <a:p>
                      <a:endParaRPr kumimoji="1" lang="ja-JP" altLang="en-US"/>
                    </a:p>
                  </a:txBody>
                  <a:tcPr/>
                </a:tc>
                <a:tc>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1" i="0" u="none" strike="noStrike" cap="none" normalizeH="0" baseline="0" dirty="0" smtClean="0">
                          <a:ln>
                            <a:noFill/>
                          </a:ln>
                          <a:solidFill>
                            <a:schemeClr val="tx1"/>
                          </a:solidFill>
                          <a:effectLst/>
                          <a:latin typeface="ＭＳ Ｐゴシック" pitchFamily="50" charset="-128"/>
                          <a:ea typeface="ＭＳ Ｐゴシック" pitchFamily="50" charset="-128"/>
                        </a:rPr>
                        <a:t>状況</a:t>
                      </a:r>
                    </a:p>
                  </a:txBody>
                  <a:tcPr marL="53996" marR="53996" marT="46799" marB="46799"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9900"/>
                    </a:solidFill>
                  </a:tcPr>
                </a:tc>
              </a:tr>
              <a:tr h="287996">
                <a:tc rowSpan="9">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子ども・教育</a:t>
                      </a:r>
                    </a:p>
                  </a:txBody>
                  <a:tcPr marL="53996" marR="53996" marT="46799" marB="46799" vert="eaVert"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gridSpan="2">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認可保育所数</a:t>
                      </a:r>
                    </a:p>
                  </a:txBody>
                  <a:tcPr marL="53996" marR="53996" marT="46799" marB="46799"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kumimoji="1" lang="ja-JP" altLang="en-US"/>
                    </a:p>
                  </a:txBody>
                  <a:tcPr/>
                </a:tc>
                <a:tc>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52</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園</a:t>
                      </a:r>
                    </a:p>
                  </a:txBody>
                  <a:tcPr marL="53996" marR="53996" marT="46799" marB="46799"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367915">
                <a:tc vMerge="1">
                  <a:txBody>
                    <a:bodyPr/>
                    <a:lstStyle/>
                    <a:p>
                      <a:pPr marL="0" marR="0" lvl="0" indent="0" algn="ctr" defTabSz="914400" rtl="0" eaLnBrk="1" fontAlgn="base" latinLnBrk="0" hangingPunct="1">
                        <a:lnSpc>
                          <a:spcPct val="90000"/>
                        </a:lnSpc>
                        <a:spcBef>
                          <a:spcPct val="0"/>
                        </a:spcBef>
                        <a:spcAft>
                          <a:spcPct val="0"/>
                        </a:spcAft>
                        <a:buClrTx/>
                        <a:buSzTx/>
                        <a:buFontTx/>
                        <a:buNone/>
                        <a:tabLst/>
                      </a:pPr>
                      <a:endParaRPr kumimoji="1" lang="ja-JP" altLang="en-US" sz="8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54000" marR="54000" marT="46800" marB="4680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gridSpan="2">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900" b="0" i="0" u="none" strike="noStrike" cap="none" normalizeH="0" baseline="0" dirty="0" smtClean="0">
                          <a:ln>
                            <a:noFill/>
                          </a:ln>
                          <a:solidFill>
                            <a:schemeClr val="tx1"/>
                          </a:solidFill>
                          <a:effectLst/>
                          <a:latin typeface="ＭＳ Ｐゴシック" pitchFamily="50" charset="-128"/>
                          <a:ea typeface="ＭＳ Ｐゴシック" pitchFamily="50" charset="-128"/>
                        </a:rPr>
                        <a:t>認可保育所定員</a:t>
                      </a:r>
                    </a:p>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800" b="0" i="0" u="none" strike="noStrike" cap="none" normalizeH="0" baseline="0" dirty="0" smtClean="0">
                          <a:ln>
                            <a:noFill/>
                          </a:ln>
                          <a:solidFill>
                            <a:schemeClr val="tx1"/>
                          </a:solidFill>
                          <a:effectLst/>
                          <a:latin typeface="ＭＳ Ｐゴシック" pitchFamily="50" charset="-128"/>
                          <a:ea typeface="ＭＳ Ｐゴシック" pitchFamily="50" charset="-128"/>
                        </a:rPr>
                        <a:t>（就学前児童</a:t>
                      </a:r>
                      <a:r>
                        <a:rPr kumimoji="1" lang="en-US" altLang="ja-JP" sz="800" b="0" i="0" u="none" strike="noStrike" cap="none" normalizeH="0" baseline="0" dirty="0" smtClean="0">
                          <a:ln>
                            <a:noFill/>
                          </a:ln>
                          <a:solidFill>
                            <a:schemeClr val="tx1"/>
                          </a:solidFill>
                          <a:effectLst/>
                          <a:latin typeface="ＭＳ Ｐゴシック" pitchFamily="50" charset="-128"/>
                          <a:ea typeface="ＭＳ Ｐゴシック" pitchFamily="50" charset="-128"/>
                        </a:rPr>
                        <a:t>100</a:t>
                      </a:r>
                      <a:r>
                        <a:rPr kumimoji="1" lang="ja-JP" altLang="en-US" sz="800" b="0" i="0" u="none" strike="noStrike" cap="none" normalizeH="0" baseline="0" dirty="0" smtClean="0">
                          <a:ln>
                            <a:noFill/>
                          </a:ln>
                          <a:solidFill>
                            <a:schemeClr val="tx1"/>
                          </a:solidFill>
                          <a:effectLst/>
                          <a:latin typeface="ＭＳ Ｐゴシック" pitchFamily="50" charset="-128"/>
                          <a:ea typeface="ＭＳ Ｐゴシック" pitchFamily="50" charset="-128"/>
                        </a:rPr>
                        <a:t>人あたり）</a:t>
                      </a:r>
                    </a:p>
                  </a:txBody>
                  <a:tcPr marL="53996" marR="53996" marT="46799" marB="46799"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kumimoji="1" lang="ja-JP" altLang="en-US"/>
                    </a:p>
                  </a:txBody>
                  <a:tcPr/>
                </a:tc>
                <a:tc>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5,788</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人</a:t>
                      </a:r>
                    </a:p>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a:t>
                      </a: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35.0</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人）</a:t>
                      </a:r>
                    </a:p>
                  </a:txBody>
                  <a:tcPr marL="53996" marR="53996" marT="46799" marB="46799"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287996">
                <a:tc vMerge="1">
                  <a:txBody>
                    <a:bodyPr/>
                    <a:lstStyle/>
                    <a:p>
                      <a:pPr marL="0" marR="0" lvl="0" indent="0" algn="ctr" defTabSz="914400" rtl="0" eaLnBrk="1" fontAlgn="base" latinLnBrk="0" hangingPunct="1">
                        <a:lnSpc>
                          <a:spcPct val="90000"/>
                        </a:lnSpc>
                        <a:spcBef>
                          <a:spcPct val="0"/>
                        </a:spcBef>
                        <a:spcAft>
                          <a:spcPct val="0"/>
                        </a:spcAft>
                        <a:buClrTx/>
                        <a:buSzTx/>
                        <a:buFontTx/>
                        <a:buNone/>
                        <a:tabLst/>
                      </a:pPr>
                      <a:endPar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54000" marR="54000" marT="46800" marB="4680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gridSpan="2">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0" i="0" u="none" strike="noStrike" cap="none" normalizeH="0" baseline="0" smtClean="0">
                          <a:ln>
                            <a:noFill/>
                          </a:ln>
                          <a:solidFill>
                            <a:schemeClr val="tx1"/>
                          </a:solidFill>
                          <a:effectLst/>
                          <a:latin typeface="ＭＳ Ｐゴシック" pitchFamily="50" charset="-128"/>
                          <a:ea typeface="ＭＳ Ｐゴシック" pitchFamily="50" charset="-128"/>
                        </a:rPr>
                        <a:t>待機児童数</a:t>
                      </a:r>
                      <a:endPar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53996" marR="53996" marT="46799" marB="46799"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kumimoji="1" lang="ja-JP" altLang="en-US"/>
                    </a:p>
                  </a:txBody>
                  <a:tcPr/>
                </a:tc>
                <a:tc>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38</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人</a:t>
                      </a:r>
                    </a:p>
                  </a:txBody>
                  <a:tcPr marL="53996" marR="53996" marT="46799" marB="46799"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251997">
                <a:tc vMerge="1">
                  <a:txBody>
                    <a:bodyPr/>
                    <a:lstStyle/>
                    <a:p>
                      <a:pPr marL="0" marR="0" lvl="0" indent="0" algn="ctr" defTabSz="914400" rtl="0" eaLnBrk="1" fontAlgn="base" latinLnBrk="0" hangingPunct="1">
                        <a:lnSpc>
                          <a:spcPct val="90000"/>
                        </a:lnSpc>
                        <a:spcBef>
                          <a:spcPct val="0"/>
                        </a:spcBef>
                        <a:spcAft>
                          <a:spcPct val="0"/>
                        </a:spcAft>
                        <a:buClrTx/>
                        <a:buSzTx/>
                        <a:buFontTx/>
                        <a:buNone/>
                        <a:tabLst/>
                      </a:pPr>
                      <a:endPar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54000" marR="54000" marT="46800" marB="4680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c gridSpan="2">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幼稚園数</a:t>
                      </a:r>
                    </a:p>
                  </a:txBody>
                  <a:tcPr marL="53996" marR="53996" marT="46799" marB="46799"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c hMerge="1">
                  <a:txBody>
                    <a:bodyPr/>
                    <a:lstStyle/>
                    <a:p>
                      <a:endParaRPr kumimoji="1" lang="ja-JP" altLang="en-US"/>
                    </a:p>
                  </a:txBody>
                  <a:tcPr/>
                </a:tc>
                <a:tc>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20</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園</a:t>
                      </a:r>
                    </a:p>
                  </a:txBody>
                  <a:tcPr marL="53996" marR="53996" marT="46799" marB="46799"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r>
              <a:tr h="230757">
                <a:tc vMerge="1">
                  <a:txBody>
                    <a:bodyPr/>
                    <a:lstStyle/>
                    <a:p>
                      <a:pPr marL="0" marR="0" lvl="0" indent="0" algn="ctr" defTabSz="914400" rtl="0" eaLnBrk="1" fontAlgn="base" latinLnBrk="0" hangingPunct="1">
                        <a:lnSpc>
                          <a:spcPct val="90000"/>
                        </a:lnSpc>
                        <a:spcBef>
                          <a:spcPct val="0"/>
                        </a:spcBef>
                        <a:spcAft>
                          <a:spcPct val="0"/>
                        </a:spcAft>
                        <a:buClrTx/>
                        <a:buSzTx/>
                        <a:buFontTx/>
                        <a:buNone/>
                        <a:tabLst/>
                      </a:pPr>
                      <a:endPar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54000" marR="54000" marT="46800" marB="4680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c gridSpan="2">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小学校数</a:t>
                      </a:r>
                    </a:p>
                  </a:txBody>
                  <a:tcPr marL="53996" marR="53996" marT="46799" marB="46799"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c hMerge="1">
                  <a:txBody>
                    <a:bodyPr/>
                    <a:lstStyle/>
                    <a:p>
                      <a:endParaRPr kumimoji="1" lang="ja-JP" altLang="en-US"/>
                    </a:p>
                  </a:txBody>
                  <a:tcPr/>
                </a:tc>
                <a:tc>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33</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校</a:t>
                      </a:r>
                    </a:p>
                  </a:txBody>
                  <a:tcPr marL="53996" marR="53996" marT="46799" marB="46799"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r>
              <a:tr h="230757">
                <a:tc vMerge="1">
                  <a:txBody>
                    <a:bodyPr/>
                    <a:lstStyle/>
                    <a:p>
                      <a:pPr marL="0" marR="0" lvl="0" indent="0" algn="ctr" defTabSz="914400" rtl="0" eaLnBrk="1" fontAlgn="base" latinLnBrk="0" hangingPunct="1">
                        <a:lnSpc>
                          <a:spcPct val="90000"/>
                        </a:lnSpc>
                        <a:spcBef>
                          <a:spcPct val="0"/>
                        </a:spcBef>
                        <a:spcAft>
                          <a:spcPct val="0"/>
                        </a:spcAft>
                        <a:buClrTx/>
                        <a:buSzTx/>
                        <a:buFontTx/>
                        <a:buNone/>
                        <a:tabLst/>
                      </a:pPr>
                      <a:endPar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54000" marR="54000" marT="46800" marB="4680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c gridSpan="2">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0" i="0" u="none" strike="noStrike" cap="none" normalizeH="0" baseline="0" smtClean="0">
                          <a:ln>
                            <a:noFill/>
                          </a:ln>
                          <a:solidFill>
                            <a:schemeClr val="tx1"/>
                          </a:solidFill>
                          <a:effectLst/>
                          <a:latin typeface="ＭＳ Ｐゴシック" pitchFamily="50" charset="-128"/>
                          <a:ea typeface="ＭＳ Ｐゴシック" pitchFamily="50" charset="-128"/>
                        </a:rPr>
                        <a:t>中学校数</a:t>
                      </a:r>
                    </a:p>
                  </a:txBody>
                  <a:tcPr marL="53996" marR="53996" marT="46799" marB="46799"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c hMerge="1">
                  <a:txBody>
                    <a:bodyPr/>
                    <a:lstStyle/>
                    <a:p>
                      <a:endParaRPr kumimoji="1" lang="ja-JP" altLang="en-US"/>
                    </a:p>
                  </a:txBody>
                  <a:tcPr/>
                </a:tc>
                <a:tc>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15</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校</a:t>
                      </a:r>
                    </a:p>
                  </a:txBody>
                  <a:tcPr marL="53996" marR="53996" marT="46799" marB="46799"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r>
              <a:tr h="230757">
                <a:tc vMerge="1">
                  <a:txBody>
                    <a:bodyPr/>
                    <a:lstStyle/>
                    <a:p>
                      <a:pPr marL="0" marR="0" lvl="0" indent="0" algn="ctr" defTabSz="914400" rtl="0" eaLnBrk="1" fontAlgn="base" latinLnBrk="0" hangingPunct="1">
                        <a:lnSpc>
                          <a:spcPct val="90000"/>
                        </a:lnSpc>
                        <a:spcBef>
                          <a:spcPct val="0"/>
                        </a:spcBef>
                        <a:spcAft>
                          <a:spcPct val="0"/>
                        </a:spcAft>
                        <a:buClrTx/>
                        <a:buSzTx/>
                        <a:buFontTx/>
                        <a:buNone/>
                        <a:tabLst/>
                      </a:pPr>
                      <a:endParaRPr kumimoji="1" lang="ja-JP" altLang="en-US" sz="1000" b="0" i="0" u="none" strike="noStrike" cap="none" normalizeH="0" baseline="0" smtClean="0">
                        <a:ln>
                          <a:noFill/>
                        </a:ln>
                        <a:solidFill>
                          <a:schemeClr val="tx1"/>
                        </a:solidFill>
                        <a:effectLst/>
                        <a:latin typeface="ＭＳ Ｐゴシック" pitchFamily="50" charset="-128"/>
                        <a:ea typeface="ＭＳ Ｐゴシック" pitchFamily="50" charset="-128"/>
                      </a:endParaRPr>
                    </a:p>
                  </a:txBody>
                  <a:tcPr marL="54000" marR="54000" marT="46800" marB="4680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c gridSpan="2">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0" i="0" u="none" strike="noStrike" cap="none" normalizeH="0" baseline="0" smtClean="0">
                          <a:ln>
                            <a:noFill/>
                          </a:ln>
                          <a:solidFill>
                            <a:schemeClr val="tx1"/>
                          </a:solidFill>
                          <a:effectLst/>
                          <a:latin typeface="ＭＳ Ｐゴシック" pitchFamily="50" charset="-128"/>
                          <a:ea typeface="ＭＳ Ｐゴシック" pitchFamily="50" charset="-128"/>
                        </a:rPr>
                        <a:t>高等学校数（全日）</a:t>
                      </a:r>
                    </a:p>
                  </a:txBody>
                  <a:tcPr marL="53996" marR="53996" marT="46799" marB="46799"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c hMerge="1">
                  <a:txBody>
                    <a:bodyPr/>
                    <a:lstStyle/>
                    <a:p>
                      <a:endParaRPr kumimoji="1" lang="ja-JP" altLang="en-US"/>
                    </a:p>
                  </a:txBody>
                  <a:tcPr/>
                </a:tc>
                <a:tc>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9</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校</a:t>
                      </a:r>
                    </a:p>
                  </a:txBody>
                  <a:tcPr marL="53996" marR="53996" marT="46799" marB="46799"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r>
              <a:tr h="230757">
                <a:tc vMerge="1">
                  <a:txBody>
                    <a:bodyPr/>
                    <a:lstStyle/>
                    <a:p>
                      <a:pPr marL="0" marR="0" lvl="0" indent="0" algn="ctr" defTabSz="914400" rtl="0" eaLnBrk="1" fontAlgn="base" latinLnBrk="0" hangingPunct="1">
                        <a:lnSpc>
                          <a:spcPct val="90000"/>
                        </a:lnSpc>
                        <a:spcBef>
                          <a:spcPct val="0"/>
                        </a:spcBef>
                        <a:spcAft>
                          <a:spcPct val="0"/>
                        </a:spcAft>
                        <a:buClrTx/>
                        <a:buSzTx/>
                        <a:buFontTx/>
                        <a:buNone/>
                        <a:tabLst/>
                      </a:pPr>
                      <a:endParaRPr kumimoji="1" lang="ja-JP" altLang="en-US" sz="1000" b="0" i="0" u="none" strike="noStrike" cap="none" normalizeH="0" baseline="0" smtClean="0">
                        <a:ln>
                          <a:noFill/>
                        </a:ln>
                        <a:solidFill>
                          <a:schemeClr val="tx1"/>
                        </a:solidFill>
                        <a:effectLst/>
                        <a:latin typeface="ＭＳ Ｐゴシック" pitchFamily="50" charset="-128"/>
                        <a:ea typeface="ＭＳ Ｐゴシック" pitchFamily="50" charset="-128"/>
                      </a:endParaRPr>
                    </a:p>
                  </a:txBody>
                  <a:tcPr marL="54000" marR="54000" marT="46800" marB="4680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c gridSpan="2">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0" i="0" u="none" strike="noStrike" cap="none" normalizeH="0" baseline="0" smtClean="0">
                          <a:ln>
                            <a:noFill/>
                          </a:ln>
                          <a:solidFill>
                            <a:schemeClr val="tx1"/>
                          </a:solidFill>
                          <a:effectLst/>
                          <a:latin typeface="ＭＳ Ｐゴシック" pitchFamily="50" charset="-128"/>
                          <a:ea typeface="ＭＳ Ｐゴシック" pitchFamily="50" charset="-128"/>
                        </a:rPr>
                        <a:t>短期大学数</a:t>
                      </a:r>
                    </a:p>
                  </a:txBody>
                  <a:tcPr marL="53996" marR="53996" marT="46799" marB="46799"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c hMerge="1">
                  <a:txBody>
                    <a:bodyPr/>
                    <a:lstStyle/>
                    <a:p>
                      <a:endParaRPr kumimoji="1" lang="ja-JP" altLang="en-US"/>
                    </a:p>
                  </a:txBody>
                  <a:tcPr/>
                </a:tc>
                <a:tc>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1</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校</a:t>
                      </a:r>
                    </a:p>
                  </a:txBody>
                  <a:tcPr marL="53996" marR="53996" marT="46799" marB="46799"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r>
              <a:tr h="230757">
                <a:tc vMerge="1">
                  <a:txBody>
                    <a:bodyPr/>
                    <a:lstStyle/>
                    <a:p>
                      <a:pPr marL="0" marR="0" lvl="0" indent="0" algn="ctr" defTabSz="914400" rtl="0" eaLnBrk="1" fontAlgn="base" latinLnBrk="0" hangingPunct="1">
                        <a:lnSpc>
                          <a:spcPct val="90000"/>
                        </a:lnSpc>
                        <a:spcBef>
                          <a:spcPct val="0"/>
                        </a:spcBef>
                        <a:spcAft>
                          <a:spcPct val="0"/>
                        </a:spcAft>
                        <a:buClrTx/>
                        <a:buSzTx/>
                        <a:buFontTx/>
                        <a:buNone/>
                        <a:tabLst/>
                      </a:pPr>
                      <a:endParaRPr kumimoji="1" lang="ja-JP" altLang="en-US" sz="1000" b="0" i="0" u="none" strike="noStrike" cap="none" normalizeH="0" baseline="0" smtClean="0">
                        <a:ln>
                          <a:noFill/>
                        </a:ln>
                        <a:solidFill>
                          <a:schemeClr val="tx1"/>
                        </a:solidFill>
                        <a:effectLst/>
                        <a:latin typeface="ＭＳ Ｐゴシック" pitchFamily="50" charset="-128"/>
                        <a:ea typeface="ＭＳ Ｐゴシック" pitchFamily="50" charset="-128"/>
                      </a:endParaRPr>
                    </a:p>
                  </a:txBody>
                  <a:tcPr marL="54000" marR="54000" marT="46800" marB="4680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gridSpan="2">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大学数</a:t>
                      </a:r>
                    </a:p>
                  </a:txBody>
                  <a:tcPr marL="53996" marR="53996" marT="46799" marB="46799"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kumimoji="1" lang="ja-JP" altLang="en-US"/>
                    </a:p>
                  </a:txBody>
                  <a:tcPr/>
                </a:tc>
                <a:tc>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3</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校</a:t>
                      </a:r>
                    </a:p>
                  </a:txBody>
                  <a:tcPr marL="53996" marR="53996" marT="46799" marB="46799"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367915">
                <a:tc rowSpan="4">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900" b="0" i="0" u="none" strike="noStrike" cap="none" normalizeH="0" baseline="0" dirty="0" smtClean="0">
                          <a:ln>
                            <a:noFill/>
                          </a:ln>
                          <a:solidFill>
                            <a:schemeClr val="tx1"/>
                          </a:solidFill>
                          <a:effectLst/>
                          <a:latin typeface="ＭＳ Ｐゴシック" pitchFamily="50" charset="-128"/>
                          <a:ea typeface="ＭＳ Ｐゴシック" pitchFamily="50" charset="-128"/>
                        </a:rPr>
                        <a:t>福祉・医療</a:t>
                      </a:r>
                    </a:p>
                  </a:txBody>
                  <a:tcPr marL="53996" marR="53996" marT="46799" marB="46799" vert="eaVert"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gridSpan="2">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居宅介護事業者</a:t>
                      </a:r>
                    </a:p>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a:t>
                      </a: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1k㎡</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あたり）</a:t>
                      </a:r>
                    </a:p>
                  </a:txBody>
                  <a:tcPr marL="53996" marR="53996" marT="46799" marB="46799"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kumimoji="1" lang="ja-JP" altLang="en-US"/>
                    </a:p>
                  </a:txBody>
                  <a:tcPr/>
                </a:tc>
                <a:tc>
                  <a:txBody>
                    <a:bodyPr/>
                    <a:lstStyle/>
                    <a:p>
                      <a:pPr marL="0" marR="0" lvl="0" indent="0" algn="ctr" defTabSz="914400" rtl="0" eaLnBrk="1" fontAlgn="base" latinLnBrk="0" hangingPunct="1">
                        <a:lnSpc>
                          <a:spcPct val="90000"/>
                        </a:lnSpc>
                        <a:spcBef>
                          <a:spcPct val="0"/>
                        </a:spcBef>
                        <a:spcAft>
                          <a:spcPct val="0"/>
                        </a:spcAft>
                        <a:buClrTx/>
                        <a:buSzTx/>
                        <a:buFontTx/>
                        <a:buNone/>
                        <a:tabLst/>
                        <a:defRPr/>
                      </a:pPr>
                      <a:r>
                        <a:rPr lang="en-US" altLang="zh-TW" sz="1000" b="0" i="0" u="none" strike="noStrike" dirty="0" smtClean="0">
                          <a:latin typeface="ＭＳ Ｐゴシック" pitchFamily="50" charset="-128"/>
                          <a:ea typeface="ＭＳ Ｐゴシック" pitchFamily="50" charset="-128"/>
                        </a:rPr>
                        <a:t>515</a:t>
                      </a:r>
                      <a:r>
                        <a:rPr lang="zh-TW" altLang="en-US" sz="1000" b="0" i="0" u="none" strike="noStrike" dirty="0" smtClean="0">
                          <a:latin typeface="ＭＳ Ｐゴシック" pitchFamily="50" charset="-128"/>
                          <a:ea typeface="ＭＳ Ｐゴシック" pitchFamily="50" charset="-128"/>
                        </a:rPr>
                        <a:t>業者</a:t>
                      </a:r>
                      <a:br>
                        <a:rPr lang="zh-TW" altLang="en-US" sz="1000" b="0" i="0" u="none" strike="noStrike" dirty="0" smtClean="0">
                          <a:latin typeface="ＭＳ Ｐゴシック" pitchFamily="50" charset="-128"/>
                          <a:ea typeface="ＭＳ Ｐゴシック" pitchFamily="50" charset="-128"/>
                        </a:rPr>
                      </a:br>
                      <a:r>
                        <a:rPr lang="zh-TW" altLang="en-US" sz="1000" b="0" i="0" u="none" strike="noStrike" dirty="0" smtClean="0">
                          <a:latin typeface="ＭＳ Ｐゴシック" pitchFamily="50" charset="-128"/>
                          <a:ea typeface="ＭＳ Ｐゴシック" pitchFamily="50" charset="-128"/>
                        </a:rPr>
                        <a:t>（</a:t>
                      </a:r>
                      <a:r>
                        <a:rPr lang="en-US" altLang="zh-TW" sz="1000" b="0" i="0" u="none" strike="noStrike" dirty="0" smtClean="0">
                          <a:latin typeface="ＭＳ Ｐゴシック" pitchFamily="50" charset="-128"/>
                          <a:ea typeface="ＭＳ Ｐゴシック" pitchFamily="50" charset="-128"/>
                        </a:rPr>
                        <a:t>19.9</a:t>
                      </a:r>
                      <a:r>
                        <a:rPr lang="zh-TW" altLang="en-US" sz="1000" b="0" i="0" u="none" strike="noStrike" dirty="0" smtClean="0">
                          <a:latin typeface="ＭＳ Ｐゴシック" pitchFamily="50" charset="-128"/>
                          <a:ea typeface="ＭＳ Ｐゴシック" pitchFamily="50" charset="-128"/>
                        </a:rPr>
                        <a:t>業者） </a:t>
                      </a:r>
                    </a:p>
                  </a:txBody>
                  <a:tcPr marL="53996" marR="53996" marT="46799" marB="46799"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340484">
                <a:tc vMerge="1">
                  <a:txBody>
                    <a:bodyPr/>
                    <a:lstStyle/>
                    <a:p>
                      <a:pPr marL="0" marR="0" lvl="0" indent="0" algn="ctr" defTabSz="914400" rtl="0" eaLnBrk="1" fontAlgn="base" latinLnBrk="0" hangingPunct="1">
                        <a:lnSpc>
                          <a:spcPct val="90000"/>
                        </a:lnSpc>
                        <a:spcBef>
                          <a:spcPct val="0"/>
                        </a:spcBef>
                        <a:spcAft>
                          <a:spcPct val="0"/>
                        </a:spcAft>
                        <a:buClrTx/>
                        <a:buSzTx/>
                        <a:buFontTx/>
                        <a:buNone/>
                        <a:tabLst/>
                      </a:pPr>
                      <a:endParaRPr kumimoji="1" lang="ja-JP" altLang="en-US" sz="9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54000" marR="54000" marT="46800" marB="4680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gridSpan="2">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900" b="0" i="0" u="none" strike="noStrike" cap="none" normalizeH="0" baseline="0" dirty="0" smtClean="0">
                          <a:ln>
                            <a:noFill/>
                          </a:ln>
                          <a:solidFill>
                            <a:schemeClr val="tx1"/>
                          </a:solidFill>
                          <a:effectLst/>
                          <a:latin typeface="ＭＳ Ｐゴシック" pitchFamily="50" charset="-128"/>
                          <a:ea typeface="ＭＳ Ｐゴシック" pitchFamily="50" charset="-128"/>
                        </a:rPr>
                        <a:t>病院・診療所数</a:t>
                      </a:r>
                    </a:p>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900" b="0" i="0" u="none" strike="noStrike" cap="none" normalizeH="0" baseline="0" dirty="0" smtClean="0">
                          <a:ln>
                            <a:noFill/>
                          </a:ln>
                          <a:solidFill>
                            <a:schemeClr val="tx1"/>
                          </a:solidFill>
                          <a:effectLst/>
                          <a:latin typeface="ＭＳ Ｐゴシック" pitchFamily="50" charset="-128"/>
                          <a:ea typeface="ＭＳ Ｐゴシック" pitchFamily="50" charset="-128"/>
                        </a:rPr>
                        <a:t>（千人あたり）</a:t>
                      </a:r>
                    </a:p>
                  </a:txBody>
                  <a:tcPr marL="53996" marR="53996" marT="46799" marB="46799"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kumimoji="1" lang="ja-JP" altLang="en-US"/>
                    </a:p>
                  </a:txBody>
                  <a:tcPr/>
                </a:tc>
                <a:tc>
                  <a:txBody>
                    <a:bodyPr/>
                    <a:lstStyle/>
                    <a:p>
                      <a:pPr algn="ctr" fontAlgn="ctr"/>
                      <a:r>
                        <a:rPr lang="en-US" altLang="ja-JP" sz="1000" b="0" i="0" u="none" strike="noStrike" dirty="0" smtClean="0">
                          <a:solidFill>
                            <a:schemeClr val="tx1"/>
                          </a:solidFill>
                          <a:latin typeface="ＭＳ Ｐゴシック" pitchFamily="50" charset="-128"/>
                          <a:ea typeface="ＭＳ Ｐゴシック" pitchFamily="50" charset="-128"/>
                        </a:rPr>
                        <a:t>580</a:t>
                      </a:r>
                      <a:r>
                        <a:rPr lang="ja-JP" altLang="en-US" sz="1000" b="0" i="0" u="none" strike="noStrike" dirty="0" smtClean="0">
                          <a:solidFill>
                            <a:schemeClr val="tx1"/>
                          </a:solidFill>
                          <a:latin typeface="ＭＳ Ｐゴシック" pitchFamily="50" charset="-128"/>
                          <a:ea typeface="ＭＳ Ｐゴシック" pitchFamily="50" charset="-128"/>
                        </a:rPr>
                        <a:t>ヵ所</a:t>
                      </a:r>
                    </a:p>
                    <a:p>
                      <a:pPr algn="ctr" fontAlgn="ctr"/>
                      <a:r>
                        <a:rPr lang="ja-JP" altLang="en-US" sz="1000" b="0" i="0" u="none" strike="noStrike" dirty="0" smtClean="0">
                          <a:solidFill>
                            <a:schemeClr val="tx1"/>
                          </a:solidFill>
                          <a:latin typeface="ＭＳ Ｐゴシック" pitchFamily="50" charset="-128"/>
                          <a:ea typeface="ＭＳ Ｐゴシック" pitchFamily="50" charset="-128"/>
                        </a:rPr>
                        <a:t>（</a:t>
                      </a:r>
                      <a:r>
                        <a:rPr lang="en-US" altLang="ja-JP" sz="1000" b="0" i="0" u="none" strike="noStrike" dirty="0" smtClean="0">
                          <a:solidFill>
                            <a:schemeClr val="tx1"/>
                          </a:solidFill>
                          <a:latin typeface="ＭＳ Ｐゴシック" pitchFamily="50" charset="-128"/>
                          <a:ea typeface="ＭＳ Ｐゴシック" pitchFamily="50" charset="-128"/>
                        </a:rPr>
                        <a:t>1.6</a:t>
                      </a:r>
                      <a:r>
                        <a:rPr lang="ja-JP" altLang="en-US" sz="1000" b="0" i="0" u="none" strike="noStrike" dirty="0" smtClean="0">
                          <a:solidFill>
                            <a:schemeClr val="tx1"/>
                          </a:solidFill>
                          <a:latin typeface="ＭＳ Ｐゴシック" pitchFamily="50" charset="-128"/>
                          <a:ea typeface="ＭＳ Ｐゴシック" pitchFamily="50" charset="-128"/>
                        </a:rPr>
                        <a:t>ヵ所）</a:t>
                      </a:r>
                    </a:p>
                  </a:txBody>
                  <a:tcPr marL="9524" marR="9524" marT="9525"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340484">
                <a:tc vMerge="1">
                  <a:txBody>
                    <a:bodyPr/>
                    <a:lstStyle/>
                    <a:p>
                      <a:pPr marL="0" marR="0" lvl="0" indent="0" algn="ctr" defTabSz="914400" rtl="0" eaLnBrk="1" fontAlgn="base" latinLnBrk="0" hangingPunct="1">
                        <a:lnSpc>
                          <a:spcPct val="90000"/>
                        </a:lnSpc>
                        <a:spcBef>
                          <a:spcPct val="0"/>
                        </a:spcBef>
                        <a:spcAft>
                          <a:spcPct val="0"/>
                        </a:spcAft>
                        <a:buClrTx/>
                        <a:buSzTx/>
                        <a:buFontTx/>
                        <a:buNone/>
                        <a:tabLst/>
                      </a:pPr>
                      <a:endParaRPr kumimoji="1" lang="ja-JP" altLang="en-US" sz="9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54000" marR="54000" marT="46800" marB="4680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gridSpan="2">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900" b="0" i="0" u="none" strike="noStrike" cap="none" normalizeH="0" baseline="0" dirty="0" smtClean="0">
                          <a:ln>
                            <a:noFill/>
                          </a:ln>
                          <a:solidFill>
                            <a:schemeClr val="tx1"/>
                          </a:solidFill>
                          <a:effectLst/>
                          <a:latin typeface="ＭＳ Ｐゴシック" pitchFamily="50" charset="-128"/>
                          <a:ea typeface="ＭＳ Ｐゴシック" pitchFamily="50" charset="-128"/>
                        </a:rPr>
                        <a:t>国民健康保険加入者数</a:t>
                      </a:r>
                    </a:p>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900" b="0" i="0" u="none" strike="noStrike" cap="none" normalizeH="0" baseline="0" dirty="0" smtClean="0">
                          <a:ln>
                            <a:noFill/>
                          </a:ln>
                          <a:solidFill>
                            <a:schemeClr val="tx1"/>
                          </a:solidFill>
                          <a:effectLst/>
                          <a:latin typeface="ＭＳ Ｐゴシック" pitchFamily="50" charset="-128"/>
                          <a:ea typeface="ＭＳ Ｐゴシック" pitchFamily="50" charset="-128"/>
                        </a:rPr>
                        <a:t>（加入率）</a:t>
                      </a:r>
                    </a:p>
                  </a:txBody>
                  <a:tcPr marL="53996" marR="53996" marT="46799" marB="46799"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kumimoji="1" lang="ja-JP" altLang="en-US"/>
                    </a:p>
                  </a:txBody>
                  <a:tcPr/>
                </a:tc>
                <a:tc>
                  <a:txBody>
                    <a:bodyPr/>
                    <a:lstStyle/>
                    <a:p>
                      <a:pPr algn="ctr" fontAlgn="ctr"/>
                      <a:r>
                        <a:rPr lang="en-US" altLang="ja-JP" sz="1000" b="0" i="0" u="none" strike="noStrike" dirty="0">
                          <a:latin typeface="ＭＳ Ｐゴシック" pitchFamily="50" charset="-128"/>
                          <a:ea typeface="ＭＳ Ｐゴシック" pitchFamily="50" charset="-128"/>
                        </a:rPr>
                        <a:t>91,150</a:t>
                      </a:r>
                      <a:r>
                        <a:rPr lang="ja-JP" altLang="en-US" sz="1000" b="0" i="0" u="none" strike="noStrike" dirty="0">
                          <a:latin typeface="ＭＳ Ｐゴシック" pitchFamily="50" charset="-128"/>
                          <a:ea typeface="ＭＳ Ｐゴシック" pitchFamily="50" charset="-128"/>
                        </a:rPr>
                        <a:t>人</a:t>
                      </a:r>
                      <a:br>
                        <a:rPr lang="ja-JP" altLang="en-US" sz="1000" b="0" i="0" u="none" strike="noStrike" dirty="0">
                          <a:latin typeface="ＭＳ Ｐゴシック" pitchFamily="50" charset="-128"/>
                          <a:ea typeface="ＭＳ Ｐゴシック" pitchFamily="50" charset="-128"/>
                        </a:rPr>
                      </a:br>
                      <a:r>
                        <a:rPr lang="ja-JP" altLang="en-US" sz="1000" b="0" i="0" u="none" strike="noStrike" dirty="0">
                          <a:latin typeface="ＭＳ Ｐゴシック" pitchFamily="50" charset="-128"/>
                          <a:ea typeface="ＭＳ Ｐゴシック" pitchFamily="50" charset="-128"/>
                        </a:rPr>
                        <a:t>（</a:t>
                      </a:r>
                      <a:r>
                        <a:rPr lang="en-US" altLang="ja-JP" sz="1000" b="0" i="0" u="none" strike="noStrike" dirty="0">
                          <a:latin typeface="ＭＳ Ｐゴシック" pitchFamily="50" charset="-128"/>
                          <a:ea typeface="ＭＳ Ｐゴシック" pitchFamily="50" charset="-128"/>
                        </a:rPr>
                        <a:t>25.9%</a:t>
                      </a:r>
                      <a:r>
                        <a:rPr lang="ja-JP" altLang="en-US" sz="1000" b="0" i="0" u="none" strike="noStrike" dirty="0">
                          <a:latin typeface="ＭＳ Ｐゴシック" pitchFamily="50" charset="-128"/>
                          <a:ea typeface="ＭＳ Ｐゴシック" pitchFamily="50" charset="-128"/>
                        </a:rPr>
                        <a:t>）</a:t>
                      </a:r>
                    </a:p>
                  </a:txBody>
                  <a:tcPr marL="9524" marR="9524" marT="9525"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340484">
                <a:tc vMerge="1">
                  <a:txBody>
                    <a:bodyPr/>
                    <a:lstStyle/>
                    <a:p>
                      <a:pPr marL="0" marR="0" lvl="0" indent="0" algn="ctr" defTabSz="914400" rtl="0" eaLnBrk="1" fontAlgn="base" latinLnBrk="0" hangingPunct="1">
                        <a:lnSpc>
                          <a:spcPct val="90000"/>
                        </a:lnSpc>
                        <a:spcBef>
                          <a:spcPct val="0"/>
                        </a:spcBef>
                        <a:spcAft>
                          <a:spcPct val="0"/>
                        </a:spcAft>
                        <a:buClrTx/>
                        <a:buSzTx/>
                        <a:buFontTx/>
                        <a:buNone/>
                        <a:tabLst/>
                      </a:pPr>
                      <a:endParaRPr kumimoji="1" lang="ja-JP" altLang="en-US" sz="9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54000" marR="54000" marT="46800" marB="4680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gridSpan="2">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900" b="0" i="0" u="none" strike="noStrike" cap="none" normalizeH="0" baseline="0" dirty="0" smtClean="0">
                          <a:ln>
                            <a:noFill/>
                          </a:ln>
                          <a:solidFill>
                            <a:schemeClr val="tx1"/>
                          </a:solidFill>
                          <a:effectLst/>
                          <a:latin typeface="ＭＳ Ｐゴシック" pitchFamily="50" charset="-128"/>
                          <a:ea typeface="ＭＳ Ｐゴシック" pitchFamily="50" charset="-128"/>
                        </a:rPr>
                        <a:t>被保護実人員（生活保護）</a:t>
                      </a:r>
                    </a:p>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900" b="0" i="0" u="none" strike="noStrike" cap="none" normalizeH="0" baseline="0" dirty="0" smtClean="0">
                          <a:ln>
                            <a:noFill/>
                          </a:ln>
                          <a:solidFill>
                            <a:schemeClr val="tx1"/>
                          </a:solidFill>
                          <a:effectLst/>
                          <a:latin typeface="ＭＳ Ｐゴシック" pitchFamily="50" charset="-128"/>
                          <a:ea typeface="ＭＳ Ｐゴシック" pitchFamily="50" charset="-128"/>
                        </a:rPr>
                        <a:t>（保護率</a:t>
                      </a:r>
                      <a:r>
                        <a:rPr kumimoji="1" lang="en-US" altLang="ja-JP" sz="900" b="0" i="0" u="none" strike="noStrike" cap="none" normalizeH="0" baseline="0" dirty="0" smtClean="0">
                          <a:ln>
                            <a:noFill/>
                          </a:ln>
                          <a:solidFill>
                            <a:schemeClr val="tx1"/>
                          </a:solidFill>
                          <a:effectLst/>
                          <a:latin typeface="ＭＳ Ｐゴシック" pitchFamily="50" charset="-128"/>
                          <a:ea typeface="ＭＳ Ｐゴシック" pitchFamily="50" charset="-128"/>
                        </a:rPr>
                        <a:t>[</a:t>
                      </a:r>
                      <a:r>
                        <a:rPr kumimoji="1" lang="ja-JP" altLang="en-US" sz="900" b="0" i="0" u="none" strike="noStrike" cap="none" normalizeH="0" baseline="0" dirty="0" smtClean="0">
                          <a:ln>
                            <a:noFill/>
                          </a:ln>
                          <a:solidFill>
                            <a:schemeClr val="tx1"/>
                          </a:solidFill>
                          <a:effectLst/>
                          <a:latin typeface="ＭＳ Ｐゴシック" pitchFamily="50" charset="-128"/>
                          <a:ea typeface="ＭＳ Ｐゴシック" pitchFamily="50" charset="-128"/>
                        </a:rPr>
                        <a:t>千分比</a:t>
                      </a:r>
                      <a:r>
                        <a:rPr kumimoji="1" lang="en-US" altLang="ja-JP" sz="900" b="0" i="0" u="none" strike="noStrike" cap="none" normalizeH="0" baseline="0" dirty="0" smtClean="0">
                          <a:ln>
                            <a:noFill/>
                          </a:ln>
                          <a:solidFill>
                            <a:schemeClr val="tx1"/>
                          </a:solidFill>
                          <a:effectLst/>
                          <a:latin typeface="ＭＳ Ｐゴシック" pitchFamily="50" charset="-128"/>
                          <a:ea typeface="ＭＳ Ｐゴシック" pitchFamily="50" charset="-128"/>
                        </a:rPr>
                        <a:t>]</a:t>
                      </a:r>
                      <a:r>
                        <a:rPr kumimoji="1" lang="ja-JP" altLang="en-US" sz="900" b="0" i="0" u="none" strike="noStrike" cap="none" normalizeH="0" baseline="0" dirty="0" smtClean="0">
                          <a:ln>
                            <a:noFill/>
                          </a:ln>
                          <a:solidFill>
                            <a:schemeClr val="tx1"/>
                          </a:solidFill>
                          <a:effectLst/>
                          <a:latin typeface="ＭＳ Ｐゴシック" pitchFamily="50" charset="-128"/>
                          <a:ea typeface="ＭＳ Ｐゴシック" pitchFamily="50" charset="-128"/>
                        </a:rPr>
                        <a:t>）</a:t>
                      </a:r>
                    </a:p>
                  </a:txBody>
                  <a:tcPr marL="53996" marR="53996" marT="46799" marB="46799"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kumimoji="1" lang="ja-JP" altLang="en-US"/>
                    </a:p>
                  </a:txBody>
                  <a:tcPr/>
                </a:tc>
                <a:tc>
                  <a:txBody>
                    <a:bodyPr/>
                    <a:lstStyle/>
                    <a:p>
                      <a:pPr algn="ctr" fontAlgn="ctr"/>
                      <a:r>
                        <a:rPr lang="en-US" altLang="ja-JP" sz="1000" b="0" i="0" u="none" strike="noStrike" dirty="0">
                          <a:latin typeface="ＭＳ Ｐゴシック" pitchFamily="50" charset="-128"/>
                          <a:ea typeface="ＭＳ Ｐゴシック" pitchFamily="50" charset="-128"/>
                        </a:rPr>
                        <a:t>17,740</a:t>
                      </a:r>
                      <a:r>
                        <a:rPr lang="ja-JP" altLang="en-US" sz="1000" b="0" i="0" u="none" strike="noStrike" dirty="0">
                          <a:latin typeface="ＭＳ Ｐゴシック" pitchFamily="50" charset="-128"/>
                          <a:ea typeface="ＭＳ Ｐゴシック" pitchFamily="50" charset="-128"/>
                        </a:rPr>
                        <a:t>人</a:t>
                      </a:r>
                      <a:br>
                        <a:rPr lang="ja-JP" altLang="en-US" sz="1000" b="0" i="0" u="none" strike="noStrike" dirty="0">
                          <a:latin typeface="ＭＳ Ｐゴシック" pitchFamily="50" charset="-128"/>
                          <a:ea typeface="ＭＳ Ｐゴシック" pitchFamily="50" charset="-128"/>
                        </a:rPr>
                      </a:br>
                      <a:r>
                        <a:rPr lang="ja-JP" altLang="en-US" sz="1000" b="0" i="0" u="none" strike="noStrike" dirty="0">
                          <a:latin typeface="ＭＳ Ｐゴシック" pitchFamily="50" charset="-128"/>
                          <a:ea typeface="ＭＳ Ｐゴシック" pitchFamily="50" charset="-128"/>
                        </a:rPr>
                        <a:t>（</a:t>
                      </a:r>
                      <a:r>
                        <a:rPr lang="en-US" altLang="ja-JP" sz="1000" b="0" i="0" u="none" strike="noStrike" dirty="0">
                          <a:latin typeface="ＭＳ Ｐゴシック" pitchFamily="50" charset="-128"/>
                          <a:ea typeface="ＭＳ Ｐゴシック" pitchFamily="50" charset="-128"/>
                        </a:rPr>
                        <a:t>50.4‰</a:t>
                      </a:r>
                      <a:r>
                        <a:rPr lang="ja-JP" altLang="en-US" sz="1000" b="0" i="0" u="none" strike="noStrike" dirty="0">
                          <a:latin typeface="ＭＳ Ｐゴシック" pitchFamily="50" charset="-128"/>
                          <a:ea typeface="ＭＳ Ｐゴシック" pitchFamily="50" charset="-128"/>
                        </a:rPr>
                        <a:t>）</a:t>
                      </a:r>
                    </a:p>
                  </a:txBody>
                  <a:tcPr marL="9524" marR="9524" marT="9525"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398395">
                <a:tc rowSpan="4">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900" b="0" i="0" u="none" strike="noStrike" cap="none" normalizeH="0" baseline="0" dirty="0" smtClean="0">
                          <a:ln>
                            <a:noFill/>
                          </a:ln>
                          <a:solidFill>
                            <a:schemeClr val="tx1"/>
                          </a:solidFill>
                          <a:effectLst/>
                          <a:latin typeface="ＭＳ Ｐゴシック" pitchFamily="50" charset="-128"/>
                          <a:ea typeface="ＭＳ Ｐゴシック" pitchFamily="50" charset="-128"/>
                        </a:rPr>
                        <a:t>交通</a:t>
                      </a:r>
                    </a:p>
                  </a:txBody>
                  <a:tcPr marL="53996" marR="53996" marT="46799" marB="46799" vert="eaVert"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gridSpan="2">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鉄道駅数</a:t>
                      </a:r>
                    </a:p>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a:t>
                      </a: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1k㎡</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あたり）</a:t>
                      </a:r>
                    </a:p>
                  </a:txBody>
                  <a:tcPr marL="53996" marR="53996" marT="46799" marB="46799"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kumimoji="1" lang="ja-JP" altLang="en-US"/>
                    </a:p>
                  </a:txBody>
                  <a:tcPr/>
                </a:tc>
                <a:tc>
                  <a:txBody>
                    <a:bodyPr/>
                    <a:lstStyle/>
                    <a:p>
                      <a:pPr algn="ctr" fontAlgn="ctr"/>
                      <a:r>
                        <a:rPr lang="en-US" altLang="ja-JP" sz="1000" b="0" i="0" u="none" strike="noStrike" dirty="0" smtClean="0">
                          <a:latin typeface="ＭＳ Ｐゴシック" pitchFamily="50" charset="-128"/>
                          <a:ea typeface="ＭＳ Ｐゴシック" pitchFamily="50" charset="-128"/>
                        </a:rPr>
                        <a:t>25</a:t>
                      </a:r>
                      <a:r>
                        <a:rPr lang="ja-JP" altLang="en-US" sz="1000" b="0" i="0" u="none" strike="noStrike" dirty="0" smtClean="0">
                          <a:latin typeface="ＭＳ Ｐゴシック" pitchFamily="50" charset="-128"/>
                          <a:ea typeface="ＭＳ Ｐゴシック" pitchFamily="50" charset="-128"/>
                        </a:rPr>
                        <a:t>駅</a:t>
                      </a:r>
                      <a:endParaRPr lang="en-US" altLang="ja-JP" sz="1000" b="0" i="0" u="none" strike="noStrike" dirty="0" smtClean="0">
                        <a:latin typeface="ＭＳ Ｐゴシック" pitchFamily="50" charset="-128"/>
                        <a:ea typeface="ＭＳ Ｐゴシック" pitchFamily="50" charset="-128"/>
                      </a:endParaRPr>
                    </a:p>
                    <a:p>
                      <a:pPr algn="ctr" fontAlgn="ctr"/>
                      <a:r>
                        <a:rPr lang="ja-JP" altLang="en-US" sz="1000" b="0" i="0" u="none" strike="noStrike" dirty="0" smtClean="0">
                          <a:latin typeface="ＭＳ Ｐゴシック" pitchFamily="50" charset="-128"/>
                          <a:ea typeface="ＭＳ Ｐゴシック" pitchFamily="50" charset="-128"/>
                        </a:rPr>
                        <a:t>（</a:t>
                      </a:r>
                      <a:r>
                        <a:rPr lang="en-US" altLang="ja-JP" sz="1000" b="0" i="0" u="none" strike="noStrike" dirty="0" smtClean="0">
                          <a:latin typeface="ＭＳ Ｐゴシック" pitchFamily="50" charset="-128"/>
                          <a:ea typeface="ＭＳ Ｐゴシック" pitchFamily="50" charset="-128"/>
                        </a:rPr>
                        <a:t>1.0</a:t>
                      </a:r>
                      <a:r>
                        <a:rPr lang="ja-JP" altLang="en-US" sz="1000" b="0" i="0" u="none" strike="noStrike" dirty="0" smtClean="0">
                          <a:latin typeface="ＭＳ Ｐゴシック" pitchFamily="50" charset="-128"/>
                          <a:ea typeface="ＭＳ Ｐゴシック" pitchFamily="50" charset="-128"/>
                        </a:rPr>
                        <a:t>駅）</a:t>
                      </a:r>
                    </a:p>
                  </a:txBody>
                  <a:tcPr marL="53996" marR="53996" marT="46799" marB="46799"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287996">
                <a:tc vMerge="1">
                  <a:txBody>
                    <a:bodyPr/>
                    <a:lstStyle/>
                    <a:p>
                      <a:pPr marL="0" marR="0" lvl="0" indent="0" algn="ctr" defTabSz="914400" rtl="0" eaLnBrk="1" fontAlgn="base" latinLnBrk="0" hangingPunct="1">
                        <a:lnSpc>
                          <a:spcPct val="90000"/>
                        </a:lnSpc>
                        <a:spcBef>
                          <a:spcPct val="0"/>
                        </a:spcBef>
                        <a:spcAft>
                          <a:spcPct val="0"/>
                        </a:spcAft>
                        <a:buClrTx/>
                        <a:buSzTx/>
                        <a:buFontTx/>
                        <a:buNone/>
                        <a:tabLst/>
                      </a:pPr>
                      <a:endParaRPr kumimoji="1" lang="ja-JP" altLang="en-US" sz="9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54000" marR="54000" marT="46800" marB="4680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gridSpan="2">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800" b="0" i="0" u="none" strike="noStrike" cap="none" normalizeH="0" baseline="0" dirty="0" smtClean="0">
                          <a:ln>
                            <a:noFill/>
                          </a:ln>
                          <a:solidFill>
                            <a:schemeClr val="tx1"/>
                          </a:solidFill>
                          <a:effectLst/>
                          <a:latin typeface="ＭＳ Ｐゴシック" pitchFamily="50" charset="-128"/>
                          <a:ea typeface="ＭＳ Ｐゴシック" pitchFamily="50" charset="-128"/>
                        </a:rPr>
                        <a:t>放置自転車台数（原付除く）</a:t>
                      </a:r>
                    </a:p>
                  </a:txBody>
                  <a:tcPr marL="53996" marR="53996" marT="46799" marB="46799"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kumimoji="1" lang="ja-JP" altLang="en-US"/>
                    </a:p>
                  </a:txBody>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en-US" altLang="ja-JP" sz="1000" b="0" i="0" u="none" strike="noStrike" dirty="0" smtClean="0">
                          <a:latin typeface="ＭＳ Ｐゴシック" pitchFamily="50" charset="-128"/>
                          <a:ea typeface="ＭＳ Ｐゴシック" pitchFamily="50" charset="-128"/>
                        </a:rPr>
                        <a:t>1,125</a:t>
                      </a:r>
                      <a:r>
                        <a:rPr lang="ja-JP" altLang="en-US" sz="1000" b="0" i="0" u="none" strike="noStrike" dirty="0" smtClean="0">
                          <a:latin typeface="ＭＳ Ｐゴシック" pitchFamily="50" charset="-128"/>
                          <a:ea typeface="ＭＳ Ｐゴシック" pitchFamily="50" charset="-128"/>
                        </a:rPr>
                        <a:t>台</a:t>
                      </a:r>
                      <a:endParaRPr lang="en-US" altLang="ja-JP" sz="1000" b="0" i="0" u="none" strike="noStrike" dirty="0" smtClean="0">
                        <a:latin typeface="ＭＳ Ｐゴシック" pitchFamily="50" charset="-128"/>
                        <a:ea typeface="ＭＳ Ｐゴシック" pitchFamily="50" charset="-128"/>
                      </a:endParaRPr>
                    </a:p>
                  </a:txBody>
                  <a:tcPr marL="9524" marR="9524" marT="9525"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230757">
                <a:tc vMerge="1">
                  <a:txBody>
                    <a:bodyPr/>
                    <a:lstStyle/>
                    <a:p>
                      <a:pPr marL="0" marR="0" lvl="0" indent="0" algn="ctr" defTabSz="914400" rtl="0" eaLnBrk="1" fontAlgn="base" latinLnBrk="0" hangingPunct="1">
                        <a:lnSpc>
                          <a:spcPct val="90000"/>
                        </a:lnSpc>
                        <a:spcBef>
                          <a:spcPct val="0"/>
                        </a:spcBef>
                        <a:spcAft>
                          <a:spcPct val="0"/>
                        </a:spcAft>
                        <a:buClrTx/>
                        <a:buSzTx/>
                        <a:buFontTx/>
                        <a:buNone/>
                        <a:tabLst/>
                      </a:pPr>
                      <a:endParaRPr kumimoji="1" lang="ja-JP" altLang="en-US" sz="9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54000" marR="54000" marT="46800" marB="46800" vert="eaVert"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rowSpan="2">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800" b="0" i="0" u="none" strike="noStrike" cap="none" normalizeH="0" baseline="0" dirty="0" smtClean="0">
                          <a:ln>
                            <a:noFill/>
                          </a:ln>
                          <a:solidFill>
                            <a:schemeClr val="tx1"/>
                          </a:solidFill>
                          <a:effectLst/>
                          <a:latin typeface="ＭＳ Ｐゴシック" pitchFamily="50" charset="-128"/>
                          <a:ea typeface="ＭＳ Ｐゴシック" pitchFamily="50" charset="-128"/>
                        </a:rPr>
                        <a:t>通勤・通学者</a:t>
                      </a:r>
                    </a:p>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800" b="0" i="0" u="none" strike="noStrike" cap="none" normalizeH="0" baseline="0" dirty="0" smtClean="0">
                          <a:ln>
                            <a:noFill/>
                          </a:ln>
                          <a:solidFill>
                            <a:schemeClr val="tx1"/>
                          </a:solidFill>
                          <a:effectLst/>
                          <a:latin typeface="ＭＳ Ｐゴシック" pitchFamily="50" charset="-128"/>
                          <a:ea typeface="ＭＳ Ｐゴシック" pitchFamily="50" charset="-128"/>
                        </a:rPr>
                        <a:t>割合</a:t>
                      </a:r>
                      <a:endPar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53996" marR="53996" marT="46799" marB="46799"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域内</a:t>
                      </a:r>
                    </a:p>
                  </a:txBody>
                  <a:tcPr marL="53996" marR="53996" marT="46799" marB="46799" anchor="ctr" horzOverflow="overflow">
                    <a:lnL w="12700" cap="flat" cmpd="sng" algn="ctr">
                      <a:solidFill>
                        <a:schemeClr val="tx1"/>
                      </a:solidFill>
                      <a:prstDash val="solid"/>
                      <a:round/>
                      <a:headEnd type="none" w="med" len="med"/>
                      <a:tailEnd type="none" w="med" len="med"/>
                    </a:lnL>
                  </a:tcPr>
                </a:tc>
                <a:tc>
                  <a:txBody>
                    <a:bodyPr/>
                    <a:lstStyle/>
                    <a:p>
                      <a:pPr algn="ctr" fontAlgn="ctr"/>
                      <a:r>
                        <a:rPr lang="en-US" altLang="ja-JP" sz="1000" b="0" i="0" u="none" strike="noStrike" dirty="0" smtClean="0">
                          <a:solidFill>
                            <a:schemeClr val="tx1"/>
                          </a:solidFill>
                          <a:latin typeface="ＭＳ Ｐゴシック" pitchFamily="50" charset="-128"/>
                          <a:ea typeface="ＭＳ Ｐゴシック" pitchFamily="50" charset="-128"/>
                        </a:rPr>
                        <a:t>40.3%</a:t>
                      </a:r>
                      <a:endParaRPr lang="en-US" altLang="ja-JP" sz="1000" b="0" i="0" u="none" strike="noStrike" dirty="0">
                        <a:solidFill>
                          <a:schemeClr val="tx1"/>
                        </a:solidFill>
                        <a:latin typeface="ＭＳ Ｐゴシック" pitchFamily="50" charset="-128"/>
                        <a:ea typeface="ＭＳ Ｐゴシック" pitchFamily="50" charset="-128"/>
                      </a:endParaRPr>
                    </a:p>
                  </a:txBody>
                  <a:tcPr marL="9524" marR="9524" marT="9525" marB="0" anchor="ctr">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230757">
                <a:tc vMerge="1">
                  <a:txBody>
                    <a:bodyPr/>
                    <a:lstStyle/>
                    <a:p>
                      <a:pPr marL="0" marR="0" lvl="0" indent="0" algn="ctr" defTabSz="914400" rtl="0" eaLnBrk="1" fontAlgn="base" latinLnBrk="0" hangingPunct="1">
                        <a:lnSpc>
                          <a:spcPct val="90000"/>
                        </a:lnSpc>
                        <a:spcBef>
                          <a:spcPct val="0"/>
                        </a:spcBef>
                        <a:spcAft>
                          <a:spcPct val="0"/>
                        </a:spcAft>
                        <a:buClrTx/>
                        <a:buSzTx/>
                        <a:buFontTx/>
                        <a:buNone/>
                        <a:tabLst/>
                      </a:pPr>
                      <a:endParaRPr kumimoji="1" lang="ja-JP" altLang="en-US" sz="9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54000" marR="54000" marT="46800" marB="46800" vert="eaVert"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vMerge="1">
                  <a:txBody>
                    <a:bodyPr/>
                    <a:lstStyle/>
                    <a:p>
                      <a:endParaRPr kumimoji="1" lang="ja-JP" altLang="en-US"/>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域外</a:t>
                      </a:r>
                      <a:endPar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53996" marR="53996" marT="46799" marB="46799" anchor="ctr" horzOverflow="overflow">
                    <a:lnB w="28575" cap="flat" cmpd="sng" algn="ctr">
                      <a:solidFill>
                        <a:schemeClr val="tx1"/>
                      </a:solidFill>
                      <a:prstDash val="solid"/>
                      <a:round/>
                      <a:headEnd type="none" w="med" len="med"/>
                      <a:tailEnd type="none" w="med" len="med"/>
                    </a:lnB>
                  </a:tcPr>
                </a:tc>
                <a:tc>
                  <a:txBody>
                    <a:bodyPr/>
                    <a:lstStyle/>
                    <a:p>
                      <a:pPr algn="ctr" fontAlgn="ctr"/>
                      <a:r>
                        <a:rPr lang="en-US" altLang="ja-JP" sz="1000" b="0" i="0" u="none" strike="noStrike" dirty="0" smtClean="0">
                          <a:solidFill>
                            <a:schemeClr val="tx1"/>
                          </a:solidFill>
                          <a:latin typeface="ＭＳ Ｐゴシック" pitchFamily="50" charset="-128"/>
                          <a:ea typeface="ＭＳ Ｐゴシック" pitchFamily="50" charset="-128"/>
                        </a:rPr>
                        <a:t>59.7%</a:t>
                      </a:r>
                      <a:endParaRPr lang="en-US" altLang="ja-JP" sz="1000" b="0" i="0" u="none" strike="noStrike" dirty="0">
                        <a:solidFill>
                          <a:schemeClr val="tx1"/>
                        </a:solidFill>
                        <a:latin typeface="ＭＳ Ｐゴシック" pitchFamily="50" charset="-128"/>
                        <a:ea typeface="ＭＳ Ｐゴシック" pitchFamily="50" charset="-128"/>
                      </a:endParaRPr>
                    </a:p>
                  </a:txBody>
                  <a:tcPr marL="9524" marR="9524" marT="9525" marB="0" anchor="ctr">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r>
            </a:tbl>
          </a:graphicData>
        </a:graphic>
      </p:graphicFrame>
      <p:sp>
        <p:nvSpPr>
          <p:cNvPr id="13414" name="タイトル 3"/>
          <p:cNvSpPr>
            <a:spLocks/>
          </p:cNvSpPr>
          <p:nvPr/>
        </p:nvSpPr>
        <p:spPr bwMode="gray">
          <a:xfrm>
            <a:off x="611188" y="428625"/>
            <a:ext cx="8281987" cy="720725"/>
          </a:xfrm>
          <a:prstGeom prst="rect">
            <a:avLst/>
          </a:prstGeom>
          <a:noFill/>
          <a:ln w="57150" cmpd="thickThin" algn="ctr">
            <a:solidFill>
              <a:schemeClr val="accent2"/>
            </a:solidFill>
            <a:miter lim="800000"/>
            <a:headEnd/>
            <a:tailEnd/>
          </a:ln>
          <a:extLst>
            <a:ext uri="{909E8E84-426E-40DD-AFC4-6F175D3DCCD1}">
              <a14:hiddenFill xmlns="" xmlns:a14="http://schemas.microsoft.com/office/drawing/2010/main">
                <a:solidFill>
                  <a:srgbClr val="FFFFFF"/>
                </a:solidFill>
              </a14:hiddenFill>
            </a:ext>
          </a:extLst>
        </p:spPr>
        <p:txBody>
          <a:bodyPr lIns="108000" rIns="108000"/>
          <a:lstStyle>
            <a:lvl1pPr marL="85725"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lnSpc>
                <a:spcPts val="1600"/>
              </a:lnSpc>
              <a:buFont typeface="Wingdings" pitchFamily="2" charset="2"/>
              <a:buNone/>
            </a:pPr>
            <a:endParaRPr lang="en-US" altLang="ja-JP" sz="1200">
              <a:solidFill>
                <a:srgbClr val="000000"/>
              </a:solidFill>
              <a:latin typeface="HGP創英角ｺﾞｼｯｸUB" pitchFamily="50" charset="-128"/>
              <a:ea typeface="HGP創英角ｺﾞｼｯｸUB" pitchFamily="50" charset="-128"/>
            </a:endParaRPr>
          </a:p>
        </p:txBody>
      </p:sp>
      <p:sp>
        <p:nvSpPr>
          <p:cNvPr id="13415" name="Rectangle 86"/>
          <p:cNvSpPr>
            <a:spLocks noChangeArrowheads="1"/>
          </p:cNvSpPr>
          <p:nvPr/>
        </p:nvSpPr>
        <p:spPr bwMode="auto">
          <a:xfrm>
            <a:off x="3384550" y="4076700"/>
            <a:ext cx="2159000" cy="157163"/>
          </a:xfrm>
          <a:prstGeom prst="rect">
            <a:avLst/>
          </a:prstGeom>
          <a:solidFill>
            <a:srgbClr val="008000"/>
          </a:solidFill>
          <a:ln>
            <a:noFill/>
          </a:ln>
          <a:extLst>
            <a:ext uri="{91240B29-F687-4F45-9708-019B960494DF}">
              <a14:hiddenLine xmlns="" xmlns:a14="http://schemas.microsoft.com/office/drawing/2010/main" w="9525" algn="ctr">
                <a:solidFill>
                  <a:srgbClr val="000000"/>
                </a:solidFill>
                <a:miter lim="800000"/>
                <a:headEnd/>
                <a:tailEnd/>
              </a14:hiddenLine>
            </a:ext>
          </a:extLst>
        </p:spPr>
        <p:txBody>
          <a:bodyPr wrap="none" anchor="ct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algn="ctr" eaLnBrk="1" hangingPunct="1"/>
            <a:r>
              <a:rPr lang="ja-JP" altLang="en-US" sz="1000" b="1">
                <a:solidFill>
                  <a:schemeClr val="bg1"/>
                </a:solidFill>
              </a:rPr>
              <a:t>非建物用途の内訳</a:t>
            </a:r>
          </a:p>
        </p:txBody>
      </p:sp>
      <p:sp>
        <p:nvSpPr>
          <p:cNvPr id="13416" name="テキスト ボックス 34"/>
          <p:cNvSpPr txBox="1">
            <a:spLocks noChangeArrowheads="1"/>
          </p:cNvSpPr>
          <p:nvPr/>
        </p:nvSpPr>
        <p:spPr bwMode="auto">
          <a:xfrm>
            <a:off x="4572000" y="6562725"/>
            <a:ext cx="1727200" cy="2000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r>
              <a:rPr lang="ja-JP" altLang="en-US" sz="700"/>
              <a:t>（</a:t>
            </a:r>
            <a:r>
              <a:rPr lang="en-US" altLang="ja-JP" sz="700"/>
              <a:t>H25</a:t>
            </a:r>
            <a:r>
              <a:rPr lang="ja-JP" altLang="en-US" sz="700"/>
              <a:t>建物用途別土地利用現況調査）</a:t>
            </a:r>
            <a:endParaRPr lang="en-US" altLang="ja-JP" sz="700"/>
          </a:p>
        </p:txBody>
      </p:sp>
      <p:sp>
        <p:nvSpPr>
          <p:cNvPr id="15" name="テキスト ボックス 14"/>
          <p:cNvSpPr txBox="1"/>
          <p:nvPr/>
        </p:nvSpPr>
        <p:spPr>
          <a:xfrm>
            <a:off x="611188" y="485775"/>
            <a:ext cx="8064500" cy="661988"/>
          </a:xfrm>
          <a:prstGeom prst="rect">
            <a:avLst/>
          </a:prstGeom>
          <a:noFill/>
        </p:spPr>
        <p:txBody>
          <a:bodyPr>
            <a:spAutoFit/>
          </a:bodyPr>
          <a:lstStyle/>
          <a:p>
            <a:pPr marL="85725">
              <a:lnSpc>
                <a:spcPts val="1000"/>
              </a:lnSpc>
              <a:buFont typeface="Wingdings" pitchFamily="2" charset="2"/>
              <a:buNone/>
              <a:defRPr/>
            </a:pPr>
            <a:r>
              <a:rPr lang="en-US" altLang="ja-JP" sz="1200" dirty="0">
                <a:solidFill>
                  <a:srgbClr val="000000"/>
                </a:solidFill>
                <a:latin typeface="+mn-ea"/>
                <a:ea typeface="ＭＳ Ｐゴシック" pitchFamily="50" charset="-128"/>
              </a:rPr>
              <a:t>○</a:t>
            </a:r>
            <a:r>
              <a:rPr lang="ja-JP" altLang="ja-JP" sz="1200" dirty="0">
                <a:latin typeface="+mn-ea"/>
                <a:ea typeface="ＭＳ Ｐゴシック" pitchFamily="50" charset="-128"/>
              </a:rPr>
              <a:t>建物用途の割合は</a:t>
            </a:r>
            <a:r>
              <a:rPr lang="ja-JP" altLang="en-US" sz="1200" dirty="0">
                <a:latin typeface="+mn-ea"/>
                <a:ea typeface="ＭＳ Ｐゴシック" pitchFamily="50" charset="-128"/>
              </a:rPr>
              <a:t>住宅</a:t>
            </a:r>
            <a:r>
              <a:rPr lang="ja-JP" altLang="ja-JP" sz="1200" dirty="0">
                <a:latin typeface="+mn-ea"/>
                <a:ea typeface="ＭＳ Ｐゴシック" pitchFamily="50" charset="-128"/>
              </a:rPr>
              <a:t>が</a:t>
            </a:r>
            <a:r>
              <a:rPr lang="en-US" altLang="ja-JP" sz="1200" dirty="0">
                <a:latin typeface="+mn-ea"/>
                <a:ea typeface="ＭＳ Ｐゴシック" pitchFamily="50" charset="-128"/>
              </a:rPr>
              <a:t>48.1</a:t>
            </a:r>
            <a:r>
              <a:rPr lang="ja-JP" altLang="ja-JP" sz="1200" dirty="0">
                <a:latin typeface="+mn-ea"/>
                <a:ea typeface="ＭＳ Ｐゴシック" pitchFamily="50" charset="-128"/>
              </a:rPr>
              <a:t>％</a:t>
            </a:r>
            <a:r>
              <a:rPr lang="ja-JP" altLang="en-US" sz="1200" dirty="0">
                <a:latin typeface="+mn-ea"/>
                <a:ea typeface="ＭＳ Ｐゴシック" pitchFamily="50" charset="-128"/>
              </a:rPr>
              <a:t>と</a:t>
            </a:r>
            <a:r>
              <a:rPr lang="ja-JP" altLang="ja-JP" sz="1200" dirty="0">
                <a:latin typeface="+mn-ea"/>
                <a:ea typeface="ＭＳ Ｐゴシック" pitchFamily="50" charset="-128"/>
              </a:rPr>
              <a:t>全体に占める割合が大きい</a:t>
            </a:r>
            <a:endParaRPr lang="ja-JP" altLang="en-US" sz="1200" dirty="0">
              <a:latin typeface="+mn-ea"/>
              <a:ea typeface="ＭＳ Ｐゴシック" pitchFamily="50" charset="-128"/>
            </a:endParaRPr>
          </a:p>
          <a:p>
            <a:pPr marL="85725">
              <a:lnSpc>
                <a:spcPts val="1000"/>
              </a:lnSpc>
              <a:spcBef>
                <a:spcPct val="50000"/>
              </a:spcBef>
              <a:defRPr/>
            </a:pPr>
            <a:r>
              <a:rPr lang="ja-JP" altLang="ja-JP" sz="1200" dirty="0">
                <a:latin typeface="+mn-ea"/>
                <a:ea typeface="ＭＳ Ｐゴシック" pitchFamily="50" charset="-128"/>
              </a:rPr>
              <a:t>○区域内には鉄道駅が</a:t>
            </a:r>
            <a:r>
              <a:rPr lang="en-US" altLang="ja-JP" sz="1200" dirty="0">
                <a:latin typeface="+mn-ea"/>
                <a:ea typeface="ＭＳ Ｐゴシック" pitchFamily="50" charset="-128"/>
              </a:rPr>
              <a:t>25</a:t>
            </a:r>
            <a:r>
              <a:rPr lang="ja-JP" altLang="ja-JP" sz="1200" dirty="0">
                <a:latin typeface="+mn-ea"/>
                <a:ea typeface="ＭＳ Ｐゴシック" pitchFamily="50" charset="-128"/>
              </a:rPr>
              <a:t>駅設置されており、１ｋ㎡あたりの鉄道駅数は</a:t>
            </a:r>
            <a:r>
              <a:rPr lang="en-US" altLang="ja-JP" sz="1200" dirty="0">
                <a:latin typeface="+mn-ea"/>
                <a:ea typeface="ＭＳ Ｐゴシック" pitchFamily="50" charset="-128"/>
              </a:rPr>
              <a:t>1.0</a:t>
            </a:r>
            <a:r>
              <a:rPr lang="ja-JP" altLang="ja-JP" sz="1200" dirty="0">
                <a:latin typeface="+mn-ea"/>
                <a:ea typeface="ＭＳ Ｐゴシック" pitchFamily="50" charset="-128"/>
              </a:rPr>
              <a:t>駅ある</a:t>
            </a:r>
            <a:endParaRPr lang="en-US" altLang="ja-JP" sz="1200" dirty="0">
              <a:latin typeface="+mn-ea"/>
              <a:ea typeface="ＭＳ Ｐゴシック" pitchFamily="50" charset="-128"/>
            </a:endParaRPr>
          </a:p>
          <a:p>
            <a:pPr marL="85725">
              <a:lnSpc>
                <a:spcPts val="1000"/>
              </a:lnSpc>
              <a:spcBef>
                <a:spcPct val="50000"/>
              </a:spcBef>
              <a:defRPr/>
            </a:pPr>
            <a:r>
              <a:rPr lang="ja-JP" altLang="ja-JP" sz="1200" dirty="0">
                <a:latin typeface="+mn-ea"/>
                <a:ea typeface="ＭＳ Ｐゴシック" pitchFamily="50" charset="-128"/>
              </a:rPr>
              <a:t>○病院・診療所数は</a:t>
            </a:r>
            <a:r>
              <a:rPr lang="en-US" altLang="ja-JP" sz="1200" dirty="0">
                <a:latin typeface="+mn-ea"/>
                <a:ea typeface="ＭＳ Ｐゴシック" pitchFamily="50" charset="-128"/>
              </a:rPr>
              <a:t>580</a:t>
            </a:r>
            <a:r>
              <a:rPr lang="ja-JP" altLang="ja-JP" sz="1200" dirty="0">
                <a:latin typeface="+mn-ea"/>
                <a:ea typeface="ＭＳ Ｐゴシック" pitchFamily="50" charset="-128"/>
              </a:rPr>
              <a:t>カ所で、千人あたりの病院・診療所数は</a:t>
            </a:r>
            <a:r>
              <a:rPr lang="en-US" altLang="ja-JP" sz="1200" dirty="0">
                <a:latin typeface="+mn-ea"/>
                <a:ea typeface="ＭＳ Ｐゴシック" pitchFamily="50" charset="-128"/>
              </a:rPr>
              <a:t>1.6</a:t>
            </a:r>
            <a:r>
              <a:rPr lang="ja-JP" altLang="ja-JP" sz="1200" dirty="0">
                <a:latin typeface="+mn-ea"/>
                <a:ea typeface="ＭＳ Ｐゴシック" pitchFamily="50" charset="-128"/>
              </a:rPr>
              <a:t>カ所である</a:t>
            </a:r>
          </a:p>
        </p:txBody>
      </p:sp>
      <p:graphicFrame>
        <p:nvGraphicFramePr>
          <p:cNvPr id="18" name="Group 22"/>
          <p:cNvGraphicFramePr>
            <a:graphicFrameLocks noGrp="1"/>
          </p:cNvGraphicFramePr>
          <p:nvPr/>
        </p:nvGraphicFramePr>
        <p:xfrm>
          <a:off x="831850" y="4095750"/>
          <a:ext cx="2012950" cy="2160588"/>
        </p:xfrm>
        <a:graphic>
          <a:graphicData uri="http://schemas.openxmlformats.org/drawingml/2006/table">
            <a:tbl>
              <a:tblPr/>
              <a:tblGrid>
                <a:gridCol w="249636"/>
                <a:gridCol w="935636"/>
                <a:gridCol w="827678"/>
              </a:tblGrid>
              <a:tr h="360098">
                <a:tc gridSpan="2">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非建物用途</a:t>
                      </a:r>
                    </a:p>
                  </a:txBody>
                  <a:tcPr marL="53979" marR="53979" marT="46813" marB="46813"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66"/>
                    </a:solidFill>
                  </a:tcPr>
                </a:tc>
                <a:tc hMerge="1">
                  <a:txBody>
                    <a:bodyPr/>
                    <a:lstStyle/>
                    <a:p>
                      <a:endParaRPr kumimoji="1" lang="ja-JP" altLang="en-US"/>
                    </a:p>
                  </a:txBody>
                  <a:tcPr/>
                </a:tc>
                <a:tc>
                  <a:txBody>
                    <a:bodyPr/>
                    <a:lstStyle/>
                    <a:p>
                      <a:pPr algn="ctr" fontAlgn="ctr"/>
                      <a:r>
                        <a:rPr lang="en-US" altLang="ja-JP" sz="1000" b="0" i="0" u="none" strike="noStrike" dirty="0" smtClean="0">
                          <a:latin typeface="ＭＳ Ｐゴシック" pitchFamily="50" charset="-128"/>
                          <a:ea typeface="ＭＳ Ｐゴシック" pitchFamily="50" charset="-128"/>
                        </a:rPr>
                        <a:t>46.5%</a:t>
                      </a:r>
                    </a:p>
                  </a:txBody>
                  <a:tcPr marL="9521" marR="9521" marT="9528"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66"/>
                    </a:solidFill>
                  </a:tcPr>
                </a:tc>
              </a:tr>
              <a:tr h="360098">
                <a:tc rowSpan="5">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内訳</a:t>
                      </a:r>
                    </a:p>
                  </a:txBody>
                  <a:tcPr marL="53979" marR="53979" marT="46813" marB="46813" vert="eaVert"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道路</a:t>
                      </a:r>
                    </a:p>
                  </a:txBody>
                  <a:tcPr marL="53979" marR="53979" marT="46813" marB="4681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c>
                  <a:txBody>
                    <a:bodyPr/>
                    <a:lstStyle/>
                    <a:p>
                      <a:pPr algn="ctr" fontAlgn="ctr"/>
                      <a:r>
                        <a:rPr lang="en-US" altLang="ja-JP" sz="1000" b="0" i="0" u="none" strike="noStrike" dirty="0" smtClean="0">
                          <a:latin typeface="ＭＳ Ｐゴシック" pitchFamily="50" charset="-128"/>
                          <a:ea typeface="ＭＳ Ｐゴシック" pitchFamily="50" charset="-128"/>
                        </a:rPr>
                        <a:t>39.2%</a:t>
                      </a:r>
                      <a:endParaRPr lang="en-US" altLang="ja-JP" sz="1000" b="0" i="0" u="none" strike="noStrike" dirty="0">
                        <a:latin typeface="ＭＳ Ｐゴシック" pitchFamily="50" charset="-128"/>
                        <a:ea typeface="ＭＳ Ｐゴシック" pitchFamily="50" charset="-128"/>
                      </a:endParaRPr>
                    </a:p>
                  </a:txBody>
                  <a:tcPr marL="9521" marR="9521" marT="9528"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r>
              <a:tr h="360098">
                <a:tc vMerge="1">
                  <a:txBody>
                    <a:bodyPr/>
                    <a:lstStyle/>
                    <a:p>
                      <a:endParaRPr kumimoji="1" lang="ja-JP" altLang="en-US"/>
                    </a:p>
                  </a:txBody>
                  <a:tcPr/>
                </a:tc>
                <a:tc>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水面</a:t>
                      </a:r>
                    </a:p>
                  </a:txBody>
                  <a:tcPr marL="53979" marR="53979" marT="46813" marB="4681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c>
                  <a:txBody>
                    <a:bodyPr/>
                    <a:lstStyle/>
                    <a:p>
                      <a:pPr algn="ctr" fontAlgn="ctr"/>
                      <a:r>
                        <a:rPr lang="en-US" altLang="ja-JP" sz="1000" b="0" i="0" u="none" strike="noStrike" dirty="0" smtClean="0">
                          <a:latin typeface="ＭＳ Ｐゴシック" pitchFamily="50" charset="-128"/>
                          <a:ea typeface="ＭＳ Ｐゴシック" pitchFamily="50" charset="-128"/>
                        </a:rPr>
                        <a:t>19.3%</a:t>
                      </a:r>
                      <a:endParaRPr lang="en-US" altLang="ja-JP" sz="1000" b="0" i="0" u="none" strike="noStrike" dirty="0">
                        <a:latin typeface="ＭＳ Ｐゴシック" pitchFamily="50" charset="-128"/>
                        <a:ea typeface="ＭＳ Ｐゴシック" pitchFamily="50" charset="-128"/>
                      </a:endParaRPr>
                    </a:p>
                  </a:txBody>
                  <a:tcPr marL="9521" marR="9521" marT="9528"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r>
              <a:tr h="360098">
                <a:tc vMerge="1">
                  <a:txBody>
                    <a:bodyPr/>
                    <a:lstStyle/>
                    <a:p>
                      <a:endParaRPr kumimoji="1" lang="ja-JP" altLang="en-US"/>
                    </a:p>
                  </a:txBody>
                  <a:tcPr/>
                </a:tc>
                <a:tc>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公園緑地</a:t>
                      </a:r>
                    </a:p>
                  </a:txBody>
                  <a:tcPr marL="53979" marR="53979" marT="46813" marB="4681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c>
                  <a:txBody>
                    <a:bodyPr/>
                    <a:lstStyle/>
                    <a:p>
                      <a:pPr algn="ctr" fontAlgn="ctr"/>
                      <a:r>
                        <a:rPr lang="en-US" altLang="ja-JP" sz="1000" b="0" i="0" u="none" strike="noStrike" dirty="0" smtClean="0">
                          <a:latin typeface="ＭＳ Ｐゴシック" pitchFamily="50" charset="-128"/>
                          <a:ea typeface="ＭＳ Ｐゴシック" pitchFamily="50" charset="-128"/>
                        </a:rPr>
                        <a:t>12.2%</a:t>
                      </a:r>
                      <a:endParaRPr lang="en-US" altLang="ja-JP" sz="1000" b="0" i="0" u="none" strike="noStrike" dirty="0">
                        <a:latin typeface="ＭＳ Ｐゴシック" pitchFamily="50" charset="-128"/>
                        <a:ea typeface="ＭＳ Ｐゴシック" pitchFamily="50" charset="-128"/>
                      </a:endParaRPr>
                    </a:p>
                  </a:txBody>
                  <a:tcPr marL="9521" marR="9521" marT="9528"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r>
              <a:tr h="360098">
                <a:tc vMerge="1">
                  <a:txBody>
                    <a:bodyPr/>
                    <a:lstStyle/>
                    <a:p>
                      <a:endParaRPr kumimoji="1" lang="ja-JP" altLang="en-US"/>
                    </a:p>
                  </a:txBody>
                  <a:tcPr/>
                </a:tc>
                <a:tc>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農地</a:t>
                      </a:r>
                    </a:p>
                  </a:txBody>
                  <a:tcPr marL="53979" marR="53979" marT="46813" marB="4681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3175" cap="flat" cmpd="sng" algn="ctr">
                      <a:solidFill>
                        <a:schemeClr val="tx1"/>
                      </a:solidFill>
                      <a:prstDash val="dash"/>
                      <a:round/>
                      <a:headEnd type="none" w="med" len="med"/>
                      <a:tailEnd type="none" w="med" len="med"/>
                    </a:lnB>
                    <a:lnTlToBr>
                      <a:noFill/>
                    </a:lnTlToBr>
                    <a:lnBlToTr>
                      <a:noFill/>
                    </a:lnBlToTr>
                    <a:noFill/>
                  </a:tcPr>
                </a:tc>
                <a:tc>
                  <a:txBody>
                    <a:bodyPr/>
                    <a:lstStyle/>
                    <a:p>
                      <a:pPr algn="ctr" fontAlgn="ctr"/>
                      <a:r>
                        <a:rPr lang="en-US" altLang="ja-JP" sz="1000" b="0" i="0" u="none" strike="noStrike" dirty="0" smtClean="0">
                          <a:latin typeface="ＭＳ Ｐゴシック" pitchFamily="50" charset="-128"/>
                          <a:ea typeface="ＭＳ Ｐゴシック" pitchFamily="50" charset="-128"/>
                        </a:rPr>
                        <a:t>0.7%</a:t>
                      </a:r>
                      <a:endParaRPr lang="en-US" altLang="ja-JP" sz="1000" b="0" i="0" u="none" strike="noStrike" dirty="0">
                        <a:latin typeface="ＭＳ Ｐゴシック" pitchFamily="50" charset="-128"/>
                        <a:ea typeface="ＭＳ Ｐゴシック" pitchFamily="50" charset="-128"/>
                      </a:endParaRPr>
                    </a:p>
                  </a:txBody>
                  <a:tcPr marL="9521" marR="9521" marT="9528"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3175" cap="flat" cmpd="sng" algn="ctr">
                      <a:solidFill>
                        <a:schemeClr val="tx1"/>
                      </a:solidFill>
                      <a:prstDash val="dash"/>
                      <a:round/>
                      <a:headEnd type="none" w="med" len="med"/>
                      <a:tailEnd type="none" w="med" len="med"/>
                    </a:lnB>
                    <a:lnTlToBr>
                      <a:noFill/>
                    </a:lnTlToBr>
                    <a:lnBlToTr>
                      <a:noFill/>
                    </a:lnBlToTr>
                    <a:noFill/>
                  </a:tcPr>
                </a:tc>
              </a:tr>
              <a:tr h="360098">
                <a:tc vMerge="1">
                  <a:txBody>
                    <a:bodyPr/>
                    <a:lstStyle/>
                    <a:p>
                      <a:pPr marL="0" marR="0" lvl="0" indent="0" algn="ctr" defTabSz="914400" rtl="0" eaLnBrk="1" fontAlgn="base" latinLnBrk="0" hangingPunct="1">
                        <a:lnSpc>
                          <a:spcPct val="90000"/>
                        </a:lnSpc>
                        <a:spcBef>
                          <a:spcPct val="0"/>
                        </a:spcBef>
                        <a:spcAft>
                          <a:spcPct val="0"/>
                        </a:spcAft>
                        <a:buClrTx/>
                        <a:buSzTx/>
                        <a:buFontTx/>
                        <a:buNone/>
                        <a:tabLst/>
                      </a:pPr>
                      <a:endPar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54000" marR="54000" marT="46800" marB="46800" vert="eaVert"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その他</a:t>
                      </a:r>
                    </a:p>
                  </a:txBody>
                  <a:tcPr marL="53979" marR="53979" marT="46813" marB="4681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175" cap="flat" cmpd="sng" algn="ctr">
                      <a:solidFill>
                        <a:schemeClr val="tx1"/>
                      </a:solidFill>
                      <a:prstDash val="dash"/>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en-US" altLang="ja-JP" sz="1000" b="0" i="0" u="none" strike="noStrike" dirty="0" smtClean="0">
                          <a:latin typeface="ＭＳ Ｐゴシック" pitchFamily="50" charset="-128"/>
                          <a:ea typeface="ＭＳ Ｐゴシック" pitchFamily="50" charset="-128"/>
                        </a:rPr>
                        <a:t>28.6%</a:t>
                      </a:r>
                    </a:p>
                  </a:txBody>
                  <a:tcPr marL="0" marR="0" marT="0"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3175" cap="flat" cmpd="sng" algn="ctr">
                      <a:solidFill>
                        <a:schemeClr val="tx1"/>
                      </a:solidFill>
                      <a:prstDash val="dash"/>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r>
            </a:tbl>
          </a:graphicData>
        </a:graphic>
      </p:graphicFrame>
      <p:graphicFrame>
        <p:nvGraphicFramePr>
          <p:cNvPr id="16" name="グラフ 15"/>
          <p:cNvGraphicFramePr>
            <a:graphicFrameLocks/>
          </p:cNvGraphicFramePr>
          <p:nvPr/>
        </p:nvGraphicFramePr>
        <p:xfrm>
          <a:off x="2951820" y="1412776"/>
          <a:ext cx="3024000" cy="2494800"/>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21" name="グラフ 20"/>
          <p:cNvGraphicFramePr>
            <a:graphicFrameLocks/>
          </p:cNvGraphicFramePr>
          <p:nvPr/>
        </p:nvGraphicFramePr>
        <p:xfrm>
          <a:off x="2951820" y="4224908"/>
          <a:ext cx="3024000" cy="2494800"/>
        </p:xfrm>
        <a:graphic>
          <a:graphicData uri="http://schemas.openxmlformats.org/drawingml/2006/chart">
            <c:chart xmlns:c="http://schemas.openxmlformats.org/drawingml/2006/chart" xmlns:r="http://schemas.openxmlformats.org/officeDocument/2006/relationships" r:id="rId3"/>
          </a:graphicData>
        </a:graphic>
      </p:graphicFrame>
      <p:sp>
        <p:nvSpPr>
          <p:cNvPr id="17" name="正方形/長方形 27"/>
          <p:cNvSpPr>
            <a:spLocks noChangeArrowheads="1"/>
          </p:cNvSpPr>
          <p:nvPr/>
        </p:nvSpPr>
        <p:spPr bwMode="auto">
          <a:xfrm>
            <a:off x="8112125" y="24526"/>
            <a:ext cx="1031875" cy="261937"/>
          </a:xfrm>
          <a:prstGeom prst="rect">
            <a:avLst/>
          </a:prstGeom>
          <a:noFill/>
          <a:ln w="9525">
            <a:noFill/>
            <a:miter lim="800000"/>
            <a:headEnd/>
            <a:tailEnd/>
          </a:ln>
        </p:spPr>
        <p:txBody>
          <a:bodyPr>
            <a:spAutoFit/>
          </a:bodyPr>
          <a:lstStyle/>
          <a:p>
            <a:pPr algn="r"/>
            <a:r>
              <a:rPr lang="ja-JP" altLang="en-US" sz="1100" b="1" dirty="0" smtClean="0">
                <a:solidFill>
                  <a:srgbClr val="000000"/>
                </a:solidFill>
                <a:latin typeface="ＭＳ Ｐゴシック" charset="-128"/>
                <a:ea typeface="Meiryo UI" pitchFamily="50" charset="-128"/>
                <a:cs typeface="Meiryo UI" pitchFamily="50" charset="-128"/>
              </a:rPr>
              <a:t>すがた</a:t>
            </a:r>
            <a:r>
              <a:rPr lang="en-US" altLang="ja-JP" sz="1100" b="1" dirty="0" smtClean="0">
                <a:solidFill>
                  <a:srgbClr val="000000"/>
                </a:solidFill>
                <a:latin typeface="ＭＳ Ｐゴシック" charset="-128"/>
                <a:ea typeface="Meiryo UI" pitchFamily="50" charset="-128"/>
                <a:cs typeface="Meiryo UI" pitchFamily="50" charset="-128"/>
              </a:rPr>
              <a:t>-</a:t>
            </a:r>
            <a:r>
              <a:rPr lang="ja-JP" altLang="en-US" sz="1100" b="1" dirty="0" smtClean="0">
                <a:solidFill>
                  <a:srgbClr val="000000"/>
                </a:solidFill>
                <a:latin typeface="ＭＳ Ｐゴシック" charset="-128"/>
                <a:ea typeface="Meiryo UI" pitchFamily="50" charset="-128"/>
                <a:cs typeface="Meiryo UI" pitchFamily="50" charset="-128"/>
              </a:rPr>
              <a:t>１０</a:t>
            </a:r>
            <a:endParaRPr lang="ja-JP" altLang="en-US" sz="1200" b="1" dirty="0">
              <a:solidFill>
                <a:srgbClr val="000000"/>
              </a:solidFill>
              <a:latin typeface="ＭＳ Ｐゴシック" charset="-128"/>
              <a:ea typeface="Meiryo UI" pitchFamily="50" charset="-128"/>
              <a:cs typeface="Meiryo UI" pitchFamily="50" charset="-128"/>
            </a:endParaRPr>
          </a:p>
        </p:txBody>
      </p:sp>
    </p:spTree>
  </p:cSld>
  <p:clrMapOvr>
    <a:masterClrMapping/>
  </p:clrMapOvr>
  <p:timing>
    <p:tnLst>
      <p:par>
        <p:cTn id="1" dur="indefinite" restart="never" nodeType="tmRoot"/>
      </p:par>
    </p:tnLst>
  </p:timing>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8" name="正方形/長方形 25"/>
          <p:cNvSpPr>
            <a:spLocks noChangeArrowheads="1"/>
          </p:cNvSpPr>
          <p:nvPr/>
        </p:nvSpPr>
        <p:spPr bwMode="gray">
          <a:xfrm>
            <a:off x="0" y="2924175"/>
            <a:ext cx="9144000" cy="1009650"/>
          </a:xfrm>
          <a:prstGeom prst="rect">
            <a:avLst/>
          </a:prstGeom>
          <a:solidFill>
            <a:srgbClr val="E6B9B8"/>
          </a:solidFill>
          <a:ln w="22225" algn="ctr">
            <a:solidFill>
              <a:srgbClr val="E6B9B8"/>
            </a:solidFill>
            <a:miter lim="800000"/>
            <a:headEnd/>
            <a:tailEnd/>
          </a:ln>
        </p:spPr>
        <p:txBody>
          <a:bodyPr anchor="ct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algn="ctr" eaLnBrk="1" hangingPunct="1">
              <a:spcBef>
                <a:spcPct val="50000"/>
              </a:spcBef>
              <a:buFont typeface="Wingdings" pitchFamily="2" charset="2"/>
              <a:buNone/>
            </a:pPr>
            <a:r>
              <a:rPr lang="ja-JP" altLang="en-US" sz="2400" b="1">
                <a:latin typeface="ＭＳ Ｐゴシック" charset="-128"/>
              </a:rPr>
              <a:t>第二区</a:t>
            </a:r>
          </a:p>
          <a:p>
            <a:pPr algn="ctr" eaLnBrk="1" hangingPunct="1">
              <a:spcBef>
                <a:spcPct val="50000"/>
              </a:spcBef>
              <a:buFont typeface="Wingdings" pitchFamily="2" charset="2"/>
              <a:buNone/>
            </a:pPr>
            <a:r>
              <a:rPr lang="ja-JP" altLang="en-US" sz="2400" b="1">
                <a:latin typeface="ＭＳ Ｐゴシック" charset="-128"/>
              </a:rPr>
              <a:t>（北区・都島区・旭区）</a:t>
            </a:r>
            <a:endParaRPr lang="ja-JP" altLang="en-US" sz="2400" b="1">
              <a:latin typeface="HGS創英角ｺﾞｼｯｸUB" pitchFamily="50" charset="-128"/>
            </a:endParaRPr>
          </a:p>
        </p:txBody>
      </p:sp>
      <p:sp>
        <p:nvSpPr>
          <p:cNvPr id="3" name="正方形/長方形 27"/>
          <p:cNvSpPr>
            <a:spLocks noChangeArrowheads="1"/>
          </p:cNvSpPr>
          <p:nvPr/>
        </p:nvSpPr>
        <p:spPr bwMode="auto">
          <a:xfrm>
            <a:off x="8112125" y="6596063"/>
            <a:ext cx="1031875" cy="261937"/>
          </a:xfrm>
          <a:prstGeom prst="rect">
            <a:avLst/>
          </a:prstGeom>
          <a:noFill/>
          <a:ln w="9525">
            <a:noFill/>
            <a:miter lim="800000"/>
            <a:headEnd/>
            <a:tailEnd/>
          </a:ln>
        </p:spPr>
        <p:txBody>
          <a:bodyPr>
            <a:spAutoFit/>
          </a:bodyPr>
          <a:lstStyle/>
          <a:p>
            <a:pPr algn="r"/>
            <a:r>
              <a:rPr lang="ja-JP" altLang="en-US" sz="1100" b="1" dirty="0" smtClean="0">
                <a:solidFill>
                  <a:srgbClr val="000000"/>
                </a:solidFill>
                <a:latin typeface="ＭＳ Ｐゴシック" charset="-128"/>
                <a:ea typeface="Meiryo UI" pitchFamily="50" charset="-128"/>
                <a:cs typeface="Meiryo UI" pitchFamily="50" charset="-128"/>
              </a:rPr>
              <a:t>すがた</a:t>
            </a:r>
            <a:r>
              <a:rPr lang="en-US" altLang="ja-JP" sz="1100" b="1" dirty="0" smtClean="0">
                <a:solidFill>
                  <a:srgbClr val="000000"/>
                </a:solidFill>
                <a:latin typeface="ＭＳ Ｐゴシック" charset="-128"/>
                <a:ea typeface="Meiryo UI" pitchFamily="50" charset="-128"/>
                <a:cs typeface="Meiryo UI" pitchFamily="50" charset="-128"/>
              </a:rPr>
              <a:t>-</a:t>
            </a:r>
            <a:r>
              <a:rPr lang="ja-JP" altLang="en-US" sz="1100" b="1" dirty="0" smtClean="0">
                <a:solidFill>
                  <a:srgbClr val="000000"/>
                </a:solidFill>
                <a:latin typeface="ＭＳ Ｐゴシック" charset="-128"/>
                <a:ea typeface="Meiryo UI" pitchFamily="50" charset="-128"/>
                <a:cs typeface="Meiryo UI" pitchFamily="50" charset="-128"/>
              </a:rPr>
              <a:t>１１</a:t>
            </a:r>
            <a:endParaRPr lang="ja-JP" altLang="en-US" sz="1200" b="1" dirty="0">
              <a:solidFill>
                <a:srgbClr val="000000"/>
              </a:solidFill>
              <a:latin typeface="ＭＳ Ｐゴシック" charset="-128"/>
              <a:ea typeface="Meiryo UI" pitchFamily="50" charset="-128"/>
              <a:cs typeface="Meiryo UI" pitchFamily="50" charset="-128"/>
            </a:endParaRPr>
          </a:p>
        </p:txBody>
      </p:sp>
    </p:spTree>
  </p:cSld>
  <p:clrMapOvr>
    <a:masterClrMapping/>
  </p:clrMapOvr>
  <p:timing>
    <p:tnLst>
      <p:par>
        <p:cTn id="1" dur="indefinite" restart="never" nodeType="tmRoot"/>
      </p:par>
    </p:tnLst>
  </p:timing>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2" name="正方形/長方形 25"/>
          <p:cNvSpPr>
            <a:spLocks noChangeArrowheads="1"/>
          </p:cNvSpPr>
          <p:nvPr/>
        </p:nvSpPr>
        <p:spPr bwMode="gray">
          <a:xfrm>
            <a:off x="0" y="0"/>
            <a:ext cx="9144000" cy="360000"/>
          </a:xfrm>
          <a:prstGeom prst="rect">
            <a:avLst/>
          </a:prstGeom>
          <a:solidFill>
            <a:srgbClr val="E6B9B8"/>
          </a:solidFill>
          <a:ln w="22225" algn="ctr">
            <a:solidFill>
              <a:srgbClr val="E6B9B8"/>
            </a:solidFill>
            <a:miter lim="800000"/>
            <a:headEnd/>
            <a:tailEnd/>
          </a:ln>
        </p:spPr>
        <p:txBody>
          <a:bodyPr anchor="ct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spcBef>
                <a:spcPct val="50000"/>
              </a:spcBef>
              <a:buFont typeface="Wingdings" pitchFamily="2" charset="2"/>
              <a:buNone/>
            </a:pPr>
            <a:r>
              <a:rPr lang="ja-JP" altLang="en-US" sz="2000" b="1" dirty="0">
                <a:latin typeface="HGS創英角ｺﾞｼｯｸUB" pitchFamily="50" charset="-128"/>
              </a:rPr>
              <a:t>　</a:t>
            </a:r>
            <a:r>
              <a:rPr lang="ja-JP" altLang="en-US" sz="2000" b="1" dirty="0">
                <a:latin typeface="Meiryo UI" panose="020B0604030504040204" pitchFamily="50" charset="-128"/>
                <a:ea typeface="Meiryo UI" panose="020B0604030504040204" pitchFamily="50" charset="-128"/>
                <a:cs typeface="Meiryo UI" panose="020B0604030504040204" pitchFamily="50" charset="-128"/>
              </a:rPr>
              <a:t>第二区（北区・都島区・旭区）</a:t>
            </a:r>
          </a:p>
        </p:txBody>
      </p:sp>
      <p:sp>
        <p:nvSpPr>
          <p:cNvPr id="15364" name="タイトル 3"/>
          <p:cNvSpPr txBox="1">
            <a:spLocks/>
          </p:cNvSpPr>
          <p:nvPr/>
        </p:nvSpPr>
        <p:spPr bwMode="auto">
          <a:xfrm>
            <a:off x="4019550" y="549275"/>
            <a:ext cx="5040313" cy="6192838"/>
          </a:xfrm>
          <a:prstGeom prst="rect">
            <a:avLst/>
          </a:prstGeom>
          <a:noFill/>
          <a:ln w="22225" algn="ctr">
            <a:solidFill>
              <a:schemeClr val="accent2"/>
            </a:solidFill>
            <a:miter lim="800000"/>
            <a:headEnd/>
            <a:tailEnd/>
          </a:ln>
          <a:extLst>
            <a:ext uri="{909E8E84-426E-40DD-AFC4-6F175D3DCCD1}">
              <a14:hiddenFill xmlns="" xmlns:a14="http://schemas.microsoft.com/office/drawing/2010/main">
                <a:solidFill>
                  <a:srgbClr val="FFFFFF"/>
                </a:solidFill>
              </a14:hiddenFill>
            </a:ext>
          </a:extLst>
        </p:spPr>
        <p:txBody>
          <a:bodyPr/>
          <a:lstStyle>
            <a:lvl1pPr marL="171450" indent="-171450"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buFont typeface="Wingdings" pitchFamily="2" charset="2"/>
              <a:buChar char="u"/>
            </a:pPr>
            <a:endParaRPr lang="en-US" altLang="ja-JP" sz="900">
              <a:solidFill>
                <a:srgbClr val="000000"/>
              </a:solidFill>
              <a:latin typeface="Meiryo UI" pitchFamily="50" charset="-128"/>
              <a:ea typeface="Meiryo UI" pitchFamily="50" charset="-128"/>
              <a:cs typeface="Meiryo UI" pitchFamily="50" charset="-128"/>
            </a:endParaRPr>
          </a:p>
        </p:txBody>
      </p:sp>
      <p:sp>
        <p:nvSpPr>
          <p:cNvPr id="15365" name="タイトル 3"/>
          <p:cNvSpPr>
            <a:spLocks/>
          </p:cNvSpPr>
          <p:nvPr/>
        </p:nvSpPr>
        <p:spPr bwMode="auto">
          <a:xfrm>
            <a:off x="101599" y="549275"/>
            <a:ext cx="3789363" cy="6192838"/>
          </a:xfrm>
          <a:prstGeom prst="rect">
            <a:avLst/>
          </a:prstGeom>
          <a:noFill/>
          <a:ln w="22225" algn="ctr">
            <a:solidFill>
              <a:schemeClr val="accent2"/>
            </a:solidFill>
            <a:miter lim="800000"/>
            <a:headEnd/>
            <a:tailEnd/>
          </a:ln>
          <a:extLst>
            <a:ext uri="{909E8E84-426E-40DD-AFC4-6F175D3DCCD1}">
              <a14:hiddenFill xmlns="" xmlns:a14="http://schemas.microsoft.com/office/drawing/2010/main">
                <a:solidFill>
                  <a:srgbClr val="FFFFFF"/>
                </a:solidFill>
              </a14:hiddenFill>
            </a:ext>
          </a:extLst>
        </p:spPr>
        <p:txBody>
          <a:bodyPr lIns="72000" rIns="36000"/>
          <a:lstStyle>
            <a:lvl1pPr marL="85725" indent="-85725"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lnSpc>
                <a:spcPct val="40000"/>
              </a:lnSpc>
              <a:buFont typeface="Wingdings" pitchFamily="2" charset="2"/>
              <a:buNone/>
            </a:pPr>
            <a:r>
              <a:rPr lang="ja-JP" altLang="en-US" sz="1000">
                <a:solidFill>
                  <a:srgbClr val="000000"/>
                </a:solidFill>
                <a:latin typeface="HGP創英角ｺﾞｼｯｸUB" pitchFamily="50" charset="-128"/>
                <a:ea typeface="HGP創英角ｺﾞｼｯｸUB" pitchFamily="50" charset="-128"/>
              </a:rPr>
              <a:t>　　　　　　　　　　　　　　　　　　　　　　　</a:t>
            </a:r>
            <a:endParaRPr lang="ja-JP" altLang="en-US" sz="800">
              <a:solidFill>
                <a:srgbClr val="000000"/>
              </a:solidFill>
              <a:latin typeface="HGP創英角ｺﾞｼｯｸUB" pitchFamily="50" charset="-128"/>
              <a:ea typeface="HGP創英角ｺﾞｼｯｸUB" pitchFamily="50" charset="-128"/>
            </a:endParaRPr>
          </a:p>
        </p:txBody>
      </p:sp>
      <p:sp>
        <p:nvSpPr>
          <p:cNvPr id="3" name="テキスト ボックス 24"/>
          <p:cNvSpPr txBox="1"/>
          <p:nvPr/>
        </p:nvSpPr>
        <p:spPr bwMode="gray">
          <a:xfrm>
            <a:off x="147638" y="620713"/>
            <a:ext cx="1223962" cy="215900"/>
          </a:xfrm>
          <a:prstGeom prst="rect">
            <a:avLst/>
          </a:prstGeom>
          <a:solidFill>
            <a:schemeClr val="accent2">
              <a:lumMod val="75000"/>
            </a:schemeClr>
          </a:solidFill>
          <a:ln w="22225">
            <a:solidFill>
              <a:schemeClr val="accent2">
                <a:lumMod val="75000"/>
              </a:schemeClr>
            </a:solidFill>
          </a:ln>
        </p:spPr>
        <p:txBody>
          <a:bodyPr lIns="0" tIns="0" rIns="0" bIns="0" anchor="ctr">
            <a:spAutoFit/>
          </a:bodyPr>
          <a:lstStyle/>
          <a:p>
            <a:pPr algn="ctr">
              <a:defRPr/>
            </a:pPr>
            <a:r>
              <a:rPr lang="ja-JP" altLang="en-US" sz="1200" b="1" dirty="0">
                <a:solidFill>
                  <a:schemeClr val="bg1"/>
                </a:solidFill>
                <a:latin typeface="ＭＳ Ｐゴシック" pitchFamily="50" charset="-128"/>
                <a:ea typeface="ＭＳ Ｐゴシック" pitchFamily="50" charset="-128"/>
              </a:rPr>
              <a:t>総合区の概要</a:t>
            </a:r>
            <a:endParaRPr lang="en-US" altLang="ja-JP" sz="1200" b="1" dirty="0">
              <a:solidFill>
                <a:schemeClr val="bg1"/>
              </a:solidFill>
              <a:latin typeface="ＭＳ Ｐゴシック" pitchFamily="50" charset="-128"/>
              <a:ea typeface="ＭＳ Ｐゴシック" pitchFamily="50" charset="-128"/>
            </a:endParaRPr>
          </a:p>
        </p:txBody>
      </p:sp>
      <p:sp>
        <p:nvSpPr>
          <p:cNvPr id="15367" name="Text Box 8"/>
          <p:cNvSpPr txBox="1">
            <a:spLocks noChangeArrowheads="1"/>
          </p:cNvSpPr>
          <p:nvPr/>
        </p:nvSpPr>
        <p:spPr bwMode="auto">
          <a:xfrm>
            <a:off x="74613" y="2709863"/>
            <a:ext cx="1223962" cy="2603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57150" cmpd="thickThin" algn="ctr">
                <a:solidFill>
                  <a:srgbClr val="000000"/>
                </a:solidFill>
                <a:miter lim="800000"/>
                <a:headEnd/>
                <a:tailEnd/>
              </a14:hiddenLine>
            </a:ext>
          </a:extLst>
        </p:spPr>
        <p:txBody>
          <a:bodyPr>
            <a:spAutoFit/>
          </a:bodyPr>
          <a:lstStyle>
            <a:lvl1pPr marL="85725" indent="-85725"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spcBef>
                <a:spcPct val="50000"/>
              </a:spcBef>
              <a:buFont typeface="Wingdings" pitchFamily="2" charset="2"/>
              <a:buNone/>
            </a:pPr>
            <a:r>
              <a:rPr lang="en-US" altLang="ja-JP" sz="1100" dirty="0" smtClean="0">
                <a:solidFill>
                  <a:srgbClr val="000000"/>
                </a:solidFill>
                <a:latin typeface="HGP創英角ｺﾞｼｯｸUB" pitchFamily="50" charset="-128"/>
                <a:ea typeface="HGP創英角ｺﾞｼｯｸUB" pitchFamily="50" charset="-128"/>
              </a:rPr>
              <a:t>【</a:t>
            </a:r>
            <a:r>
              <a:rPr lang="ja-JP" altLang="en-US" sz="1100" dirty="0" smtClean="0">
                <a:solidFill>
                  <a:srgbClr val="000000"/>
                </a:solidFill>
                <a:latin typeface="HGP創英角ｺﾞｼｯｸUB" pitchFamily="50" charset="-128"/>
                <a:ea typeface="HGP創英角ｺﾞｼｯｸUB" pitchFamily="50" charset="-128"/>
              </a:rPr>
              <a:t>区役所関係</a:t>
            </a:r>
            <a:r>
              <a:rPr lang="en-US" altLang="ja-JP" sz="1100" dirty="0" smtClean="0">
                <a:solidFill>
                  <a:srgbClr val="000000"/>
                </a:solidFill>
                <a:latin typeface="HGP創英角ｺﾞｼｯｸUB" pitchFamily="50" charset="-128"/>
                <a:ea typeface="HGP創英角ｺﾞｼｯｸUB" pitchFamily="50" charset="-128"/>
              </a:rPr>
              <a:t>】</a:t>
            </a:r>
            <a:endParaRPr lang="en-US" altLang="ja-JP" sz="1100" dirty="0">
              <a:solidFill>
                <a:srgbClr val="000000"/>
              </a:solidFill>
              <a:latin typeface="HGP創英角ｺﾞｼｯｸUB" pitchFamily="50" charset="-128"/>
              <a:ea typeface="HGP創英角ｺﾞｼｯｸUB" pitchFamily="50" charset="-128"/>
            </a:endParaRPr>
          </a:p>
        </p:txBody>
      </p:sp>
      <p:sp>
        <p:nvSpPr>
          <p:cNvPr id="15368" name="Text Box 9"/>
          <p:cNvSpPr txBox="1">
            <a:spLocks noChangeArrowheads="1"/>
          </p:cNvSpPr>
          <p:nvPr/>
        </p:nvSpPr>
        <p:spPr bwMode="auto">
          <a:xfrm>
            <a:off x="74613" y="836613"/>
            <a:ext cx="1223962" cy="2603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57150" cmpd="thickThin" algn="ctr">
                <a:solidFill>
                  <a:srgbClr val="000000"/>
                </a:solidFill>
                <a:miter lim="800000"/>
                <a:headEnd/>
                <a:tailEnd/>
              </a14:hiddenLine>
            </a:ext>
          </a:extLst>
        </p:spPr>
        <p:txBody>
          <a:bodyPr>
            <a:spAutoFit/>
          </a:bodyPr>
          <a:lstStyle>
            <a:lvl1pPr marL="85725" indent="-85725"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spcBef>
                <a:spcPct val="50000"/>
              </a:spcBef>
              <a:buFont typeface="Wingdings" pitchFamily="2" charset="2"/>
              <a:buNone/>
            </a:pPr>
            <a:r>
              <a:rPr lang="en-US" altLang="ja-JP" sz="1100">
                <a:solidFill>
                  <a:srgbClr val="000000"/>
                </a:solidFill>
                <a:latin typeface="HGP創英角ｺﾞｼｯｸUB" pitchFamily="50" charset="-128"/>
                <a:ea typeface="HGP創英角ｺﾞｼｯｸUB" pitchFamily="50" charset="-128"/>
              </a:rPr>
              <a:t>【</a:t>
            </a:r>
            <a:r>
              <a:rPr lang="ja-JP" altLang="en-US" sz="1100">
                <a:solidFill>
                  <a:srgbClr val="000000"/>
                </a:solidFill>
                <a:latin typeface="HGP創英角ｺﾞｼｯｸUB" pitchFamily="50" charset="-128"/>
                <a:ea typeface="HGP創英角ｺﾞｼｯｸUB" pitchFamily="50" charset="-128"/>
              </a:rPr>
              <a:t>人口・面積</a:t>
            </a:r>
            <a:r>
              <a:rPr lang="en-US" altLang="ja-JP" sz="1100">
                <a:solidFill>
                  <a:srgbClr val="000000"/>
                </a:solidFill>
                <a:latin typeface="HGP創英角ｺﾞｼｯｸUB" pitchFamily="50" charset="-128"/>
                <a:ea typeface="HGP創英角ｺﾞｼｯｸUB" pitchFamily="50" charset="-128"/>
              </a:rPr>
              <a:t>】</a:t>
            </a:r>
          </a:p>
        </p:txBody>
      </p:sp>
      <p:sp>
        <p:nvSpPr>
          <p:cNvPr id="15369" name="Text Box 10"/>
          <p:cNvSpPr txBox="1">
            <a:spLocks noChangeArrowheads="1"/>
          </p:cNvSpPr>
          <p:nvPr/>
        </p:nvSpPr>
        <p:spPr bwMode="auto">
          <a:xfrm>
            <a:off x="74613" y="4249738"/>
            <a:ext cx="2592387" cy="2603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57150" cmpd="thickThin" algn="ctr">
                <a:solidFill>
                  <a:srgbClr val="000000"/>
                </a:solidFill>
                <a:miter lim="800000"/>
                <a:headEnd/>
                <a:tailEnd/>
              </a14:hiddenLine>
            </a:ext>
          </a:extLst>
        </p:spPr>
        <p:txBody>
          <a:bodyPr>
            <a:spAutoFit/>
          </a:bodyPr>
          <a:lstStyle>
            <a:lvl1pPr marL="85725" indent="-85725"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spcBef>
                <a:spcPct val="50000"/>
              </a:spcBef>
              <a:buFont typeface="Wingdings" pitchFamily="2" charset="2"/>
              <a:buNone/>
            </a:pPr>
            <a:r>
              <a:rPr lang="en-US" altLang="ja-JP" sz="1100">
                <a:solidFill>
                  <a:srgbClr val="000000"/>
                </a:solidFill>
                <a:latin typeface="HGP創英角ｺﾞｼｯｸUB" pitchFamily="50" charset="-128"/>
                <a:ea typeface="HGP創英角ｺﾞｼｯｸUB" pitchFamily="50" charset="-128"/>
              </a:rPr>
              <a:t>【</a:t>
            </a:r>
            <a:r>
              <a:rPr lang="ja-JP" altLang="en-US" sz="1100">
                <a:solidFill>
                  <a:srgbClr val="000000"/>
                </a:solidFill>
                <a:latin typeface="HGP創英角ｺﾞｼｯｸUB" pitchFamily="50" charset="-128"/>
                <a:ea typeface="HGP創英角ｺﾞｼｯｸUB" pitchFamily="50" charset="-128"/>
              </a:rPr>
              <a:t>市民利用施設</a:t>
            </a:r>
            <a:r>
              <a:rPr lang="ja-JP" altLang="en-US" sz="900">
                <a:solidFill>
                  <a:srgbClr val="000000"/>
                </a:solidFill>
                <a:latin typeface="HGP創英角ｺﾞｼｯｸUB" pitchFamily="50" charset="-128"/>
                <a:ea typeface="HGP創英角ｺﾞｼｯｸUB" pitchFamily="50" charset="-128"/>
              </a:rPr>
              <a:t>（Ｈ</a:t>
            </a:r>
            <a:r>
              <a:rPr lang="en-US" altLang="ja-JP" sz="900">
                <a:solidFill>
                  <a:srgbClr val="000000"/>
                </a:solidFill>
                <a:latin typeface="HGP創英角ｺﾞｼｯｸUB" pitchFamily="50" charset="-128"/>
                <a:ea typeface="HGP創英角ｺﾞｼｯｸUB" pitchFamily="50" charset="-128"/>
              </a:rPr>
              <a:t>29</a:t>
            </a:r>
            <a:r>
              <a:rPr lang="ja-JP" altLang="en-US" sz="900">
                <a:solidFill>
                  <a:srgbClr val="000000"/>
                </a:solidFill>
                <a:latin typeface="HGP創英角ｺﾞｼｯｸUB" pitchFamily="50" charset="-128"/>
                <a:ea typeface="HGP創英角ｺﾞｼｯｸUB" pitchFamily="50" charset="-128"/>
              </a:rPr>
              <a:t>年</a:t>
            </a:r>
            <a:r>
              <a:rPr lang="en-US" altLang="ja-JP" sz="900">
                <a:solidFill>
                  <a:srgbClr val="000000"/>
                </a:solidFill>
                <a:latin typeface="HGP創英角ｺﾞｼｯｸUB" pitchFamily="50" charset="-128"/>
                <a:ea typeface="HGP創英角ｺﾞｼｯｸUB" pitchFamily="50" charset="-128"/>
              </a:rPr>
              <a:t>4</a:t>
            </a:r>
            <a:r>
              <a:rPr lang="ja-JP" altLang="en-US" sz="900">
                <a:solidFill>
                  <a:srgbClr val="000000"/>
                </a:solidFill>
                <a:latin typeface="HGP創英角ｺﾞｼｯｸUB" pitchFamily="50" charset="-128"/>
                <a:ea typeface="HGP創英角ｺﾞｼｯｸUB" pitchFamily="50" charset="-128"/>
              </a:rPr>
              <a:t>月現在）</a:t>
            </a:r>
            <a:r>
              <a:rPr lang="en-US" altLang="ja-JP" sz="1100">
                <a:solidFill>
                  <a:srgbClr val="000000"/>
                </a:solidFill>
                <a:latin typeface="HGP創英角ｺﾞｼｯｸUB" pitchFamily="50" charset="-128"/>
                <a:ea typeface="HGP創英角ｺﾞｼｯｸUB" pitchFamily="50" charset="-128"/>
              </a:rPr>
              <a:t>】</a:t>
            </a:r>
          </a:p>
        </p:txBody>
      </p:sp>
      <p:graphicFrame>
        <p:nvGraphicFramePr>
          <p:cNvPr id="49163" name="Group 11"/>
          <p:cNvGraphicFramePr>
            <a:graphicFrameLocks noGrp="1"/>
          </p:cNvGraphicFramePr>
          <p:nvPr/>
        </p:nvGraphicFramePr>
        <p:xfrm>
          <a:off x="203201" y="1125538"/>
          <a:ext cx="3616324" cy="1368723"/>
        </p:xfrm>
        <a:graphic>
          <a:graphicData uri="http://schemas.openxmlformats.org/drawingml/2006/table">
            <a:tbl>
              <a:tblPr/>
              <a:tblGrid>
                <a:gridCol w="1205441"/>
                <a:gridCol w="1205442"/>
                <a:gridCol w="1205441"/>
              </a:tblGrid>
              <a:tr h="242770">
                <a:tc>
                  <a:txBody>
                    <a:bodyPr/>
                    <a:lstStyle/>
                    <a:p>
                      <a:pPr marL="85725" marR="0" lvl="0" indent="-85725" algn="ctr" defTabSz="914400" rtl="0" eaLnBrk="1" fontAlgn="base" latinLnBrk="0" hangingPunct="1">
                        <a:lnSpc>
                          <a:spcPct val="100000"/>
                        </a:lnSpc>
                        <a:spcBef>
                          <a:spcPct val="50000"/>
                        </a:spcBef>
                        <a:spcAft>
                          <a:spcPct val="0"/>
                        </a:spcAft>
                        <a:buClrTx/>
                        <a:buSzTx/>
                        <a:buFont typeface="Wingdings" pitchFamily="2" charset="2"/>
                        <a:buNone/>
                        <a:tabLst/>
                      </a:pPr>
                      <a:r>
                        <a:rPr kumimoji="1" lang="ja-JP" altLang="en-US" sz="1000" b="0" i="0" u="none" strike="noStrike" cap="none" normalizeH="0" baseline="0" dirty="0" smtClean="0">
                          <a:ln>
                            <a:noFill/>
                          </a:ln>
                          <a:solidFill>
                            <a:srgbClr val="000000"/>
                          </a:solidFill>
                          <a:effectLst/>
                          <a:latin typeface="ＭＳ Ｐゴシック" pitchFamily="50" charset="-128"/>
                          <a:ea typeface="ＭＳ Ｐゴシック" pitchFamily="50" charset="-128"/>
                        </a:rPr>
                        <a:t>人　口</a:t>
                      </a:r>
                      <a:r>
                        <a:rPr kumimoji="1" lang="en-US" altLang="ja-JP" sz="1000" b="0" i="0" u="none" strike="noStrike" cap="none" normalizeH="0" baseline="0" dirty="0" smtClean="0">
                          <a:ln>
                            <a:noFill/>
                          </a:ln>
                          <a:solidFill>
                            <a:srgbClr val="000000"/>
                          </a:solidFill>
                          <a:effectLst/>
                          <a:latin typeface="ＭＳ Ｐゴシック" pitchFamily="50" charset="-128"/>
                          <a:ea typeface="ＭＳ Ｐゴシック" pitchFamily="50" charset="-128"/>
                        </a:rPr>
                        <a:t>〔H27〕</a:t>
                      </a:r>
                    </a:p>
                  </a:txBody>
                  <a:tcPr marL="18000" marR="18000" marT="35983" marB="35983" anchor="ctr" horzOverflow="overflow">
                    <a:lnL w="19050" cap="flat" cmpd="sng" algn="ctr">
                      <a:solidFill>
                        <a:schemeClr val="tx1"/>
                      </a:solidFill>
                      <a:prstDash val="solid"/>
                      <a:round/>
                      <a:headEnd type="none" w="med" len="med"/>
                      <a:tailEnd type="none" w="med" len="med"/>
                    </a:lnL>
                    <a:lnR w="12700" cap="flat" cmpd="thickThin" algn="ctr">
                      <a:solidFill>
                        <a:srgbClr val="000000"/>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thickThin" algn="ctr">
                      <a:solidFill>
                        <a:srgbClr val="000000"/>
                      </a:solidFill>
                      <a:prstDash val="solid"/>
                      <a:round/>
                      <a:headEnd type="none" w="med" len="med"/>
                      <a:tailEnd type="none" w="med" len="med"/>
                    </a:lnB>
                    <a:lnTlToBr>
                      <a:noFill/>
                    </a:lnTlToBr>
                    <a:lnBlToTr>
                      <a:noFill/>
                    </a:lnBlToTr>
                    <a:solidFill>
                      <a:srgbClr val="CCECFF"/>
                    </a:solidFill>
                  </a:tcPr>
                </a:tc>
                <a:tc>
                  <a:txBody>
                    <a:bodyPr/>
                    <a:lstStyle/>
                    <a:p>
                      <a:pPr marL="85725" marR="0" lvl="0" indent="-85725" algn="ctr" defTabSz="914400" rtl="0" eaLnBrk="1" fontAlgn="base" latinLnBrk="0" hangingPunct="1">
                        <a:lnSpc>
                          <a:spcPct val="100000"/>
                        </a:lnSpc>
                        <a:spcBef>
                          <a:spcPct val="50000"/>
                        </a:spcBef>
                        <a:spcAft>
                          <a:spcPct val="0"/>
                        </a:spcAft>
                        <a:buClrTx/>
                        <a:buSzTx/>
                        <a:buFont typeface="Wingdings" pitchFamily="2" charset="2"/>
                        <a:buNone/>
                        <a:tabLst/>
                      </a:pPr>
                      <a:r>
                        <a:rPr kumimoji="1" lang="ja-JP" altLang="en-US" sz="1000" b="0" i="0" u="none" strike="noStrike" cap="none" normalizeH="0" baseline="0" dirty="0" smtClean="0">
                          <a:ln>
                            <a:noFill/>
                          </a:ln>
                          <a:solidFill>
                            <a:srgbClr val="000000"/>
                          </a:solidFill>
                          <a:effectLst/>
                          <a:latin typeface="ＭＳ Ｐゴシック" pitchFamily="50" charset="-128"/>
                          <a:ea typeface="ＭＳ Ｐゴシック" pitchFamily="50" charset="-128"/>
                        </a:rPr>
                        <a:t>将来推計人口</a:t>
                      </a:r>
                      <a:r>
                        <a:rPr kumimoji="1" lang="en-US" altLang="ja-JP" sz="1000" b="0" i="0" u="none" strike="noStrike" cap="none" normalizeH="0" baseline="0" dirty="0" smtClean="0">
                          <a:ln>
                            <a:noFill/>
                          </a:ln>
                          <a:solidFill>
                            <a:srgbClr val="000000"/>
                          </a:solidFill>
                          <a:effectLst/>
                          <a:latin typeface="ＭＳ Ｐゴシック" pitchFamily="50" charset="-128"/>
                          <a:ea typeface="ＭＳ Ｐゴシック" pitchFamily="50" charset="-128"/>
                        </a:rPr>
                        <a:t>〔H37〕</a:t>
                      </a:r>
                    </a:p>
                  </a:txBody>
                  <a:tcPr marL="18000" marR="18000" marT="35983" marB="35983" anchor="ctr" horzOverflow="overflow">
                    <a:lnL w="12700" cap="flat" cmpd="thickThin" algn="ctr">
                      <a:solidFill>
                        <a:srgbClr val="000000"/>
                      </a:solidFill>
                      <a:prstDash val="solid"/>
                      <a:round/>
                      <a:headEnd type="none" w="med" len="med"/>
                      <a:tailEnd type="none" w="med" len="med"/>
                    </a:lnL>
                    <a:lnR w="12700" cap="flat" cmpd="thickThin" algn="ctr">
                      <a:solidFill>
                        <a:srgbClr val="000000"/>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thickThin" algn="ctr">
                      <a:solidFill>
                        <a:srgbClr val="000000"/>
                      </a:solidFill>
                      <a:prstDash val="solid"/>
                      <a:round/>
                      <a:headEnd type="none" w="med" len="med"/>
                      <a:tailEnd type="none" w="med" len="med"/>
                    </a:lnB>
                    <a:lnTlToBr>
                      <a:noFill/>
                    </a:lnTlToBr>
                    <a:lnBlToTr>
                      <a:noFill/>
                    </a:lnBlToTr>
                    <a:solidFill>
                      <a:srgbClr val="CCECFF"/>
                    </a:solidFill>
                  </a:tcPr>
                </a:tc>
                <a:tc>
                  <a:txBody>
                    <a:bodyPr/>
                    <a:lstStyle/>
                    <a:p>
                      <a:pPr marL="85725" marR="0" lvl="0" indent="-85725" algn="ctr" defTabSz="914400" rtl="0" eaLnBrk="1" fontAlgn="base" latinLnBrk="0" hangingPunct="1">
                        <a:lnSpc>
                          <a:spcPct val="100000"/>
                        </a:lnSpc>
                        <a:spcBef>
                          <a:spcPct val="50000"/>
                        </a:spcBef>
                        <a:spcAft>
                          <a:spcPct val="0"/>
                        </a:spcAft>
                        <a:buClrTx/>
                        <a:buSzTx/>
                        <a:buFont typeface="Wingdings" pitchFamily="2" charset="2"/>
                        <a:buNone/>
                        <a:tabLst/>
                      </a:pPr>
                      <a:r>
                        <a:rPr kumimoji="1" lang="ja-JP" altLang="en-US" sz="1000" b="0" i="0" u="none" strike="noStrike" cap="none" normalizeH="0" baseline="0" dirty="0" smtClean="0">
                          <a:ln>
                            <a:noFill/>
                          </a:ln>
                          <a:solidFill>
                            <a:srgbClr val="000000"/>
                          </a:solidFill>
                          <a:effectLst/>
                          <a:latin typeface="ＭＳ Ｐゴシック" pitchFamily="50" charset="-128"/>
                          <a:ea typeface="ＭＳ Ｐゴシック" pitchFamily="50" charset="-128"/>
                        </a:rPr>
                        <a:t>将来推計人口</a:t>
                      </a:r>
                      <a:r>
                        <a:rPr kumimoji="1" lang="en-US" altLang="ja-JP" sz="1000" b="0" i="0" u="none" strike="noStrike" cap="none" normalizeH="0" baseline="0" dirty="0" smtClean="0">
                          <a:ln>
                            <a:noFill/>
                          </a:ln>
                          <a:solidFill>
                            <a:srgbClr val="000000"/>
                          </a:solidFill>
                          <a:effectLst/>
                          <a:latin typeface="ＭＳ Ｐゴシック" pitchFamily="50" charset="-128"/>
                          <a:ea typeface="ＭＳ Ｐゴシック" pitchFamily="50" charset="-128"/>
                        </a:rPr>
                        <a:t>〔H47〕</a:t>
                      </a:r>
                    </a:p>
                  </a:txBody>
                  <a:tcPr marL="18000" marR="18000" marT="35983" marB="35983" anchor="ctr" horzOverflow="overflow">
                    <a:lnL w="12700" cap="flat" cmpd="thickThin"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thickThin" algn="ctr">
                      <a:solidFill>
                        <a:srgbClr val="000000"/>
                      </a:solidFill>
                      <a:prstDash val="solid"/>
                      <a:round/>
                      <a:headEnd type="none" w="med" len="med"/>
                      <a:tailEnd type="none" w="med" len="med"/>
                    </a:lnB>
                    <a:lnTlToBr>
                      <a:noFill/>
                    </a:lnTlToBr>
                    <a:lnBlToTr>
                      <a:noFill/>
                    </a:lnBlToTr>
                    <a:solidFill>
                      <a:srgbClr val="CCECFF"/>
                    </a:solidFill>
                  </a:tcPr>
                </a:tc>
              </a:tr>
              <a:tr h="224291">
                <a:tc>
                  <a:txBody>
                    <a:bodyPr/>
                    <a:lstStyle/>
                    <a:p>
                      <a:pPr marL="85725" marR="0" lvl="0" indent="-85725" algn="ctr" defTabSz="914400" rtl="0" eaLnBrk="1" fontAlgn="base" latinLnBrk="0" hangingPunct="1">
                        <a:lnSpc>
                          <a:spcPct val="100000"/>
                        </a:lnSpc>
                        <a:spcBef>
                          <a:spcPct val="50000"/>
                        </a:spcBef>
                        <a:spcAft>
                          <a:spcPct val="0"/>
                        </a:spcAft>
                        <a:buClrTx/>
                        <a:buSzTx/>
                        <a:buFont typeface="Wingdings" pitchFamily="2" charset="2"/>
                        <a:buNone/>
                        <a:tabLst/>
                      </a:pP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320,002</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人</a:t>
                      </a:r>
                    </a:p>
                  </a:txBody>
                  <a:tcPr marL="18000" marR="18000" marT="35983" marB="35983" anchor="ctr" horzOverflow="overflow">
                    <a:lnL w="19050" cap="flat" cmpd="sng" algn="ctr">
                      <a:solidFill>
                        <a:schemeClr val="tx1"/>
                      </a:solidFill>
                      <a:prstDash val="solid"/>
                      <a:round/>
                      <a:headEnd type="none" w="med" len="med"/>
                      <a:tailEnd type="none" w="med" len="med"/>
                    </a:lnL>
                    <a:lnR w="12700" cap="flat" cmpd="thickThin" algn="ctr">
                      <a:solidFill>
                        <a:srgbClr val="000000"/>
                      </a:solidFill>
                      <a:prstDash val="solid"/>
                      <a:round/>
                      <a:headEnd type="none" w="med" len="med"/>
                      <a:tailEnd type="none" w="med" len="med"/>
                    </a:lnR>
                    <a:lnT w="6350" cap="flat" cmpd="thickThin" algn="ctr">
                      <a:solidFill>
                        <a:srgbClr val="000000"/>
                      </a:solidFill>
                      <a:prstDash val="solid"/>
                      <a:round/>
                      <a:headEnd type="none" w="med" len="med"/>
                      <a:tailEnd type="none" w="med" len="med"/>
                    </a:lnT>
                    <a:lnB w="12700" cap="flat" cmpd="thickThin" algn="ctr">
                      <a:solidFill>
                        <a:srgbClr val="000000"/>
                      </a:solidFill>
                      <a:prstDash val="solid"/>
                      <a:round/>
                      <a:headEnd type="none" w="med" len="med"/>
                      <a:tailEnd type="none" w="med" len="med"/>
                    </a:lnB>
                    <a:lnTlToBr>
                      <a:noFill/>
                    </a:lnTlToBr>
                    <a:lnBlToTr>
                      <a:noFill/>
                    </a:lnBlToTr>
                    <a:noFill/>
                  </a:tcPr>
                </a:tc>
                <a:tc>
                  <a:txBody>
                    <a:bodyPr/>
                    <a:lstStyle/>
                    <a:p>
                      <a:pPr marL="85725" marR="0" lvl="0" indent="-85725" algn="ctr" defTabSz="914400" rtl="0" eaLnBrk="1" fontAlgn="base" latinLnBrk="0" hangingPunct="1">
                        <a:lnSpc>
                          <a:spcPct val="100000"/>
                        </a:lnSpc>
                        <a:spcBef>
                          <a:spcPct val="50000"/>
                        </a:spcBef>
                        <a:spcAft>
                          <a:spcPct val="0"/>
                        </a:spcAft>
                        <a:buClrTx/>
                        <a:buSzTx/>
                        <a:buFont typeface="Wingdings" pitchFamily="2" charset="2"/>
                        <a:buNone/>
                        <a:tabLst/>
                      </a:pP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310,219</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人</a:t>
                      </a:r>
                    </a:p>
                  </a:txBody>
                  <a:tcPr marL="18000" marR="18000" marT="35983" marB="35983" anchor="ctr" horzOverflow="overflow">
                    <a:lnL w="12700" cap="flat" cmpd="thickThin" algn="ctr">
                      <a:solidFill>
                        <a:srgbClr val="000000"/>
                      </a:solidFill>
                      <a:prstDash val="solid"/>
                      <a:round/>
                      <a:headEnd type="none" w="med" len="med"/>
                      <a:tailEnd type="none" w="med" len="med"/>
                    </a:lnL>
                    <a:lnR w="12700" cap="flat" cmpd="thickThin" algn="ctr">
                      <a:solidFill>
                        <a:srgbClr val="000000"/>
                      </a:solidFill>
                      <a:prstDash val="solid"/>
                      <a:round/>
                      <a:headEnd type="none" w="med" len="med"/>
                      <a:tailEnd type="none" w="med" len="med"/>
                    </a:lnR>
                    <a:lnT w="6350" cap="flat" cmpd="thickThin" algn="ctr">
                      <a:solidFill>
                        <a:srgbClr val="000000"/>
                      </a:solidFill>
                      <a:prstDash val="solid"/>
                      <a:round/>
                      <a:headEnd type="none" w="med" len="med"/>
                      <a:tailEnd type="none" w="med" len="med"/>
                    </a:lnT>
                    <a:lnB w="12700" cap="flat" cmpd="thickThin" algn="ctr">
                      <a:solidFill>
                        <a:srgbClr val="000000"/>
                      </a:solidFill>
                      <a:prstDash val="solid"/>
                      <a:round/>
                      <a:headEnd type="none" w="med" len="med"/>
                      <a:tailEnd type="none" w="med" len="med"/>
                    </a:lnB>
                    <a:lnTlToBr>
                      <a:noFill/>
                    </a:lnTlToBr>
                    <a:lnBlToTr>
                      <a:noFill/>
                    </a:lnBlToTr>
                    <a:noFill/>
                  </a:tcPr>
                </a:tc>
                <a:tc>
                  <a:txBody>
                    <a:bodyPr/>
                    <a:lstStyle/>
                    <a:p>
                      <a:pPr marL="85725" marR="0" lvl="0" indent="-85725" algn="ctr" defTabSz="914400" rtl="0" eaLnBrk="1" fontAlgn="base" latinLnBrk="0" hangingPunct="1">
                        <a:lnSpc>
                          <a:spcPct val="100000"/>
                        </a:lnSpc>
                        <a:spcBef>
                          <a:spcPct val="50000"/>
                        </a:spcBef>
                        <a:spcAft>
                          <a:spcPct val="0"/>
                        </a:spcAft>
                        <a:buClrTx/>
                        <a:buSzTx/>
                        <a:buFont typeface="Wingdings" pitchFamily="2" charset="2"/>
                        <a:buNone/>
                        <a:tabLst/>
                      </a:pP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297,982</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人</a:t>
                      </a:r>
                    </a:p>
                  </a:txBody>
                  <a:tcPr marL="18000" marR="18000" marT="35983" marB="35983" anchor="ctr" horzOverflow="overflow">
                    <a:lnL w="12700" cap="flat" cmpd="thickThin"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thickThin" algn="ctr">
                      <a:solidFill>
                        <a:srgbClr val="000000"/>
                      </a:solidFill>
                      <a:prstDash val="solid"/>
                      <a:round/>
                      <a:headEnd type="none" w="med" len="med"/>
                      <a:tailEnd type="none" w="med" len="med"/>
                    </a:lnT>
                    <a:lnB w="12700" cap="flat" cmpd="thickThin" algn="ctr">
                      <a:solidFill>
                        <a:srgbClr val="000000"/>
                      </a:solidFill>
                      <a:prstDash val="solid"/>
                      <a:round/>
                      <a:headEnd type="none" w="med" len="med"/>
                      <a:tailEnd type="none" w="med" len="med"/>
                    </a:lnB>
                    <a:lnTlToBr>
                      <a:noFill/>
                    </a:lnTlToBr>
                    <a:lnBlToTr>
                      <a:noFill/>
                    </a:lnBlToTr>
                    <a:noFill/>
                  </a:tcPr>
                </a:tc>
              </a:tr>
              <a:tr h="224291">
                <a:tc>
                  <a:txBody>
                    <a:bodyPr/>
                    <a:lstStyle/>
                    <a:p>
                      <a:pPr marL="85725" marR="0" lvl="0" indent="-85725" algn="ctr" defTabSz="914400" rtl="0" eaLnBrk="1" fontAlgn="base" latinLnBrk="0" hangingPunct="1">
                        <a:lnSpc>
                          <a:spcPct val="100000"/>
                        </a:lnSpc>
                        <a:spcBef>
                          <a:spcPct val="50000"/>
                        </a:spcBef>
                        <a:spcAft>
                          <a:spcPct val="0"/>
                        </a:spcAft>
                        <a:buClrTx/>
                        <a:buSzTx/>
                        <a:buFont typeface="Wingdings" pitchFamily="2" charset="2"/>
                        <a:buNone/>
                        <a:tabLst/>
                      </a:pPr>
                      <a:r>
                        <a:rPr kumimoji="1" lang="ja-JP" altLang="en-US" sz="1000" b="0" i="0" u="none" strike="noStrike" cap="none" normalizeH="0" baseline="0" dirty="0" smtClean="0">
                          <a:ln>
                            <a:noFill/>
                          </a:ln>
                          <a:solidFill>
                            <a:srgbClr val="000000"/>
                          </a:solidFill>
                          <a:effectLst/>
                          <a:latin typeface="ＭＳ Ｐゴシック" pitchFamily="50" charset="-128"/>
                          <a:ea typeface="ＭＳ Ｐゴシック" pitchFamily="50" charset="-128"/>
                        </a:rPr>
                        <a:t>世帯数</a:t>
                      </a:r>
                      <a:r>
                        <a:rPr kumimoji="1" lang="en-US" altLang="ja-JP" sz="1000" b="0" i="0" u="none" strike="noStrike" cap="none" normalizeH="0" baseline="0" dirty="0" smtClean="0">
                          <a:ln>
                            <a:noFill/>
                          </a:ln>
                          <a:solidFill>
                            <a:srgbClr val="000000"/>
                          </a:solidFill>
                          <a:effectLst/>
                          <a:latin typeface="ＭＳ Ｐゴシック" pitchFamily="50" charset="-128"/>
                          <a:ea typeface="ＭＳ Ｐゴシック" pitchFamily="50" charset="-128"/>
                        </a:rPr>
                        <a:t>〔H27〕</a:t>
                      </a:r>
                    </a:p>
                  </a:txBody>
                  <a:tcPr marL="18000" marR="18000" marT="35983" marB="35983" anchor="ctr" horzOverflow="overflow">
                    <a:lnL w="19050" cap="flat" cmpd="sng" algn="ctr">
                      <a:solidFill>
                        <a:schemeClr val="tx1"/>
                      </a:solidFill>
                      <a:prstDash val="solid"/>
                      <a:round/>
                      <a:headEnd type="none" w="med" len="med"/>
                      <a:tailEnd type="none" w="med" len="med"/>
                    </a:lnL>
                    <a:lnR w="12700" cap="flat" cmpd="thickThin" algn="ctr">
                      <a:solidFill>
                        <a:srgbClr val="000000"/>
                      </a:solidFill>
                      <a:prstDash val="solid"/>
                      <a:round/>
                      <a:headEnd type="none" w="med" len="med"/>
                      <a:tailEnd type="none" w="med" len="med"/>
                    </a:lnR>
                    <a:lnT w="12700" cap="flat" cmpd="thickThin" algn="ctr">
                      <a:solidFill>
                        <a:srgbClr val="000000"/>
                      </a:solidFill>
                      <a:prstDash val="solid"/>
                      <a:round/>
                      <a:headEnd type="none" w="med" len="med"/>
                      <a:tailEnd type="none" w="med" len="med"/>
                    </a:lnT>
                    <a:lnB w="6350" cap="flat" cmpd="thickThin" algn="ctr">
                      <a:solidFill>
                        <a:srgbClr val="000000"/>
                      </a:solidFill>
                      <a:prstDash val="solid"/>
                      <a:round/>
                      <a:headEnd type="none" w="med" len="med"/>
                      <a:tailEnd type="none" w="med" len="med"/>
                    </a:lnB>
                    <a:lnTlToBr>
                      <a:noFill/>
                    </a:lnTlToBr>
                    <a:lnBlToTr>
                      <a:noFill/>
                    </a:lnBlToTr>
                    <a:solidFill>
                      <a:srgbClr val="CCECFF"/>
                    </a:solidFill>
                  </a:tcPr>
                </a:tc>
                <a:tc gridSpan="2">
                  <a:txBody>
                    <a:bodyPr/>
                    <a:lstStyle/>
                    <a:p>
                      <a:pPr marL="85725" marR="0" lvl="0" indent="-85725" algn="ctr" defTabSz="914400" rtl="0" eaLnBrk="1" fontAlgn="base" latinLnBrk="0" hangingPunct="1">
                        <a:lnSpc>
                          <a:spcPct val="100000"/>
                        </a:lnSpc>
                        <a:spcBef>
                          <a:spcPct val="50000"/>
                        </a:spcBef>
                        <a:spcAft>
                          <a:spcPct val="0"/>
                        </a:spcAft>
                        <a:buClrTx/>
                        <a:buSzTx/>
                        <a:buFont typeface="Wingdings" pitchFamily="2" charset="2"/>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昼間人口（昼夜間人口比率）</a:t>
                      </a: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〔H27〕</a:t>
                      </a:r>
                    </a:p>
                  </a:txBody>
                  <a:tcPr marL="18000" marR="18000" marT="35983" marB="35983" anchor="ctr" horzOverflow="overflow">
                    <a:lnL w="12700" cap="flat" cmpd="thickThin"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12700" cap="flat" cmpd="thickThin" algn="ctr">
                      <a:solidFill>
                        <a:srgbClr val="000000"/>
                      </a:solidFill>
                      <a:prstDash val="solid"/>
                      <a:round/>
                      <a:headEnd type="none" w="med" len="med"/>
                      <a:tailEnd type="none" w="med" len="med"/>
                    </a:lnT>
                    <a:lnB w="6350" cap="flat" cmpd="thickThin" algn="ctr">
                      <a:solidFill>
                        <a:srgbClr val="000000"/>
                      </a:solidFill>
                      <a:prstDash val="solid"/>
                      <a:round/>
                      <a:headEnd type="none" w="med" len="med"/>
                      <a:tailEnd type="none" w="med" len="med"/>
                    </a:lnB>
                    <a:lnTlToBr>
                      <a:noFill/>
                    </a:lnTlToBr>
                    <a:lnBlToTr>
                      <a:noFill/>
                    </a:lnBlToTr>
                    <a:solidFill>
                      <a:srgbClr val="CCECFF"/>
                    </a:solidFill>
                  </a:tcPr>
                </a:tc>
                <a:tc hMerge="1">
                  <a:txBody>
                    <a:bodyPr/>
                    <a:lstStyle/>
                    <a:p>
                      <a:endParaRPr kumimoji="1" lang="ja-JP" altLang="en-US"/>
                    </a:p>
                  </a:txBody>
                  <a:tcPr/>
                </a:tc>
              </a:tr>
              <a:tr h="224291">
                <a:tc>
                  <a:txBody>
                    <a:bodyPr/>
                    <a:lstStyle/>
                    <a:p>
                      <a:pPr marL="85725" marR="0" lvl="0" indent="-85725" algn="ctr" defTabSz="914400" rtl="0" eaLnBrk="1" fontAlgn="base" latinLnBrk="0" hangingPunct="1">
                        <a:lnSpc>
                          <a:spcPct val="100000"/>
                        </a:lnSpc>
                        <a:spcBef>
                          <a:spcPct val="50000"/>
                        </a:spcBef>
                        <a:spcAft>
                          <a:spcPct val="0"/>
                        </a:spcAft>
                        <a:buClrTx/>
                        <a:buSzTx/>
                        <a:buFont typeface="Wingdings" pitchFamily="2" charset="2"/>
                        <a:buNone/>
                        <a:tabLst/>
                      </a:pP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169,431</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世帯</a:t>
                      </a:r>
                    </a:p>
                  </a:txBody>
                  <a:tcPr marL="18000" marR="18000" marT="35983" marB="35983" anchor="ctr" horzOverflow="overflow">
                    <a:lnL w="19050" cap="flat" cmpd="sng" algn="ctr">
                      <a:solidFill>
                        <a:schemeClr val="tx1"/>
                      </a:solidFill>
                      <a:prstDash val="solid"/>
                      <a:round/>
                      <a:headEnd type="none" w="med" len="med"/>
                      <a:tailEnd type="none" w="med" len="med"/>
                    </a:lnL>
                    <a:lnR w="12700" cap="flat" cmpd="thickThin" algn="ctr">
                      <a:solidFill>
                        <a:srgbClr val="000000"/>
                      </a:solidFill>
                      <a:prstDash val="solid"/>
                      <a:round/>
                      <a:headEnd type="none" w="med" len="med"/>
                      <a:tailEnd type="none" w="med" len="med"/>
                    </a:lnR>
                    <a:lnT w="6350" cap="flat" cmpd="thickThin" algn="ctr">
                      <a:solidFill>
                        <a:srgbClr val="000000"/>
                      </a:solidFill>
                      <a:prstDash val="solid"/>
                      <a:round/>
                      <a:headEnd type="none" w="med" len="med"/>
                      <a:tailEnd type="none" w="med" len="med"/>
                    </a:lnT>
                    <a:lnB w="12700" cap="flat" cmpd="thickThin" algn="ctr">
                      <a:solidFill>
                        <a:srgbClr val="000000"/>
                      </a:solidFill>
                      <a:prstDash val="solid"/>
                      <a:round/>
                      <a:headEnd type="none" w="med" len="med"/>
                      <a:tailEnd type="none" w="med" len="med"/>
                    </a:lnB>
                    <a:lnTlToBr>
                      <a:noFill/>
                    </a:lnTlToBr>
                    <a:lnBlToTr>
                      <a:noFill/>
                    </a:lnBlToTr>
                    <a:solidFill>
                      <a:srgbClr val="FFFFFF"/>
                    </a:solidFill>
                  </a:tcPr>
                </a:tc>
                <a:tc gridSpan="2">
                  <a:txBody>
                    <a:bodyPr/>
                    <a:lstStyle/>
                    <a:p>
                      <a:pPr marL="85725" marR="0" lvl="0" indent="-85725" algn="ctr" defTabSz="914400" rtl="0" eaLnBrk="1" fontAlgn="base" latinLnBrk="0" hangingPunct="1">
                        <a:lnSpc>
                          <a:spcPct val="100000"/>
                        </a:lnSpc>
                        <a:spcBef>
                          <a:spcPct val="20000"/>
                        </a:spcBef>
                        <a:spcAft>
                          <a:spcPct val="0"/>
                        </a:spcAft>
                        <a:buClrTx/>
                        <a:buSzTx/>
                        <a:buFontTx/>
                        <a:buNone/>
                        <a:tabLst/>
                      </a:pP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598,913</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人（</a:t>
                      </a: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187%</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 </a:t>
                      </a:r>
                    </a:p>
                  </a:txBody>
                  <a:tcPr marL="18000" marR="18000" marT="35983" marB="35983" anchor="ctr" horzOverflow="overflow">
                    <a:lnL w="12700" cap="flat" cmpd="thickThin"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thickThin" algn="ctr">
                      <a:solidFill>
                        <a:srgbClr val="000000"/>
                      </a:solidFill>
                      <a:prstDash val="solid"/>
                      <a:round/>
                      <a:headEnd type="none" w="med" len="med"/>
                      <a:tailEnd type="none" w="med" len="med"/>
                    </a:lnT>
                    <a:lnB w="12700" cap="flat" cmpd="thickThin" algn="ctr">
                      <a:solidFill>
                        <a:srgbClr val="000000"/>
                      </a:solidFill>
                      <a:prstDash val="solid"/>
                      <a:round/>
                      <a:headEnd type="none" w="med" len="med"/>
                      <a:tailEnd type="none" w="med" len="med"/>
                    </a:lnB>
                    <a:lnTlToBr>
                      <a:noFill/>
                    </a:lnTlToBr>
                    <a:lnBlToTr>
                      <a:noFill/>
                    </a:lnBlToTr>
                    <a:solidFill>
                      <a:srgbClr val="FFFFFF"/>
                    </a:solidFill>
                  </a:tcPr>
                </a:tc>
                <a:tc hMerge="1">
                  <a:txBody>
                    <a:bodyPr/>
                    <a:lstStyle/>
                    <a:p>
                      <a:endParaRPr kumimoji="1" lang="ja-JP" altLang="en-US"/>
                    </a:p>
                  </a:txBody>
                  <a:tcPr/>
                </a:tc>
              </a:tr>
              <a:tr h="228489">
                <a:tc>
                  <a:txBody>
                    <a:bodyPr/>
                    <a:lstStyle/>
                    <a:p>
                      <a:pPr marL="85725" marR="0" lvl="0" indent="-85725" algn="ctr" defTabSz="914400" rtl="0" eaLnBrk="1" fontAlgn="base" latinLnBrk="0" hangingPunct="1">
                        <a:lnSpc>
                          <a:spcPct val="100000"/>
                        </a:lnSpc>
                        <a:spcBef>
                          <a:spcPct val="50000"/>
                        </a:spcBef>
                        <a:spcAft>
                          <a:spcPct val="0"/>
                        </a:spcAft>
                        <a:buClrTx/>
                        <a:buSzTx/>
                        <a:buFont typeface="Wingdings" pitchFamily="2" charset="2"/>
                        <a:buNone/>
                        <a:tabLst/>
                      </a:pPr>
                      <a:r>
                        <a:rPr kumimoji="1" lang="ja-JP" altLang="en-US" sz="1000" b="0" i="0" u="none" strike="noStrike" cap="none" normalizeH="0" baseline="0" dirty="0" smtClean="0">
                          <a:ln>
                            <a:noFill/>
                          </a:ln>
                          <a:solidFill>
                            <a:srgbClr val="000000"/>
                          </a:solidFill>
                          <a:effectLst/>
                          <a:latin typeface="ＭＳ Ｐゴシック" pitchFamily="50" charset="-128"/>
                          <a:ea typeface="ＭＳ Ｐゴシック" pitchFamily="50" charset="-128"/>
                        </a:rPr>
                        <a:t>人口密度</a:t>
                      </a:r>
                      <a:r>
                        <a:rPr kumimoji="1" lang="en-US" altLang="ja-JP" sz="1000" b="0" i="0" u="none" strike="noStrike" cap="none" normalizeH="0" baseline="0" dirty="0" smtClean="0">
                          <a:ln>
                            <a:noFill/>
                          </a:ln>
                          <a:solidFill>
                            <a:srgbClr val="000000"/>
                          </a:solidFill>
                          <a:effectLst/>
                          <a:latin typeface="ＭＳ Ｐゴシック" pitchFamily="50" charset="-128"/>
                          <a:ea typeface="ＭＳ Ｐゴシック" pitchFamily="50" charset="-128"/>
                        </a:rPr>
                        <a:t>〔H27〕</a:t>
                      </a:r>
                    </a:p>
                  </a:txBody>
                  <a:tcPr marL="18000" marR="18000" marT="35983" marB="35983" anchor="ctr" horzOverflow="overflow">
                    <a:lnL w="19050" cap="flat" cmpd="sng" algn="ctr">
                      <a:solidFill>
                        <a:schemeClr val="tx1"/>
                      </a:solidFill>
                      <a:prstDash val="solid"/>
                      <a:round/>
                      <a:headEnd type="none" w="med" len="med"/>
                      <a:tailEnd type="none" w="med" len="med"/>
                    </a:lnL>
                    <a:lnR w="12700" cap="flat" cmpd="thickThin" algn="ctr">
                      <a:solidFill>
                        <a:srgbClr val="000000"/>
                      </a:solidFill>
                      <a:prstDash val="solid"/>
                      <a:round/>
                      <a:headEnd type="none" w="med" len="med"/>
                      <a:tailEnd type="none" w="med" len="med"/>
                    </a:lnR>
                    <a:lnT w="12700" cap="flat" cmpd="thickThin" algn="ctr">
                      <a:solidFill>
                        <a:srgbClr val="000000"/>
                      </a:solidFill>
                      <a:prstDash val="solid"/>
                      <a:round/>
                      <a:headEnd type="none" w="med" len="med"/>
                      <a:tailEnd type="none" w="med" len="med"/>
                    </a:lnT>
                    <a:lnB w="6350" cap="flat" cmpd="thickThin" algn="ctr">
                      <a:solidFill>
                        <a:srgbClr val="000000"/>
                      </a:solidFill>
                      <a:prstDash val="solid"/>
                      <a:round/>
                      <a:headEnd type="none" w="med" len="med"/>
                      <a:tailEnd type="none" w="med" len="med"/>
                    </a:lnB>
                    <a:lnTlToBr>
                      <a:noFill/>
                    </a:lnTlToBr>
                    <a:lnBlToTr>
                      <a:noFill/>
                    </a:lnBlToTr>
                    <a:solidFill>
                      <a:srgbClr val="CCECFF"/>
                    </a:solidFill>
                  </a:tcPr>
                </a:tc>
                <a:tc>
                  <a:txBody>
                    <a:bodyPr/>
                    <a:lstStyle/>
                    <a:p>
                      <a:pPr marL="85725" marR="0" lvl="0" indent="-85725" algn="ctr" defTabSz="914400" rtl="0" eaLnBrk="1" fontAlgn="base" latinLnBrk="0" hangingPunct="1">
                        <a:lnSpc>
                          <a:spcPct val="100000"/>
                        </a:lnSpc>
                        <a:spcBef>
                          <a:spcPct val="50000"/>
                        </a:spcBef>
                        <a:spcAft>
                          <a:spcPct val="0"/>
                        </a:spcAft>
                        <a:buClrTx/>
                        <a:buSzTx/>
                        <a:buFont typeface="Wingdings" pitchFamily="2" charset="2"/>
                        <a:buNone/>
                        <a:tabLst/>
                      </a:pPr>
                      <a:r>
                        <a:rPr kumimoji="1" lang="ja-JP" altLang="en-US" sz="1000" b="0" i="0" u="none" strike="noStrike" cap="none" normalizeH="0" baseline="0" dirty="0" smtClean="0">
                          <a:ln>
                            <a:noFill/>
                          </a:ln>
                          <a:solidFill>
                            <a:srgbClr val="000000"/>
                          </a:solidFill>
                          <a:effectLst/>
                          <a:latin typeface="ＭＳ Ｐゴシック" pitchFamily="50" charset="-128"/>
                          <a:ea typeface="ＭＳ Ｐゴシック" pitchFamily="50" charset="-128"/>
                        </a:rPr>
                        <a:t>外国籍住民数</a:t>
                      </a:r>
                      <a:r>
                        <a:rPr kumimoji="1" lang="en-US" altLang="ja-JP" sz="1000" b="0" i="0" u="none" strike="noStrike" cap="none" normalizeH="0" baseline="0" dirty="0" smtClean="0">
                          <a:ln>
                            <a:noFill/>
                          </a:ln>
                          <a:solidFill>
                            <a:srgbClr val="000000"/>
                          </a:solidFill>
                          <a:effectLst/>
                          <a:latin typeface="ＭＳ Ｐゴシック" pitchFamily="50" charset="-128"/>
                          <a:ea typeface="ＭＳ Ｐゴシック" pitchFamily="50" charset="-128"/>
                        </a:rPr>
                        <a:t>〔H27〕</a:t>
                      </a:r>
                    </a:p>
                  </a:txBody>
                  <a:tcPr marL="18000" marR="18000" marT="35983" marB="35983" anchor="ctr" horzOverflow="overflow">
                    <a:lnL w="12700" cap="flat" cmpd="thickThin" algn="ctr">
                      <a:solidFill>
                        <a:srgbClr val="000000"/>
                      </a:solidFill>
                      <a:prstDash val="solid"/>
                      <a:round/>
                      <a:headEnd type="none" w="med" len="med"/>
                      <a:tailEnd type="none" w="med" len="med"/>
                    </a:lnL>
                    <a:lnR w="12700" cap="flat" cmpd="thickThin" algn="ctr">
                      <a:solidFill>
                        <a:srgbClr val="000000"/>
                      </a:solidFill>
                      <a:prstDash val="solid"/>
                      <a:round/>
                      <a:headEnd type="none" w="med" len="med"/>
                      <a:tailEnd type="none" w="med" len="med"/>
                    </a:lnR>
                    <a:lnT w="12700" cap="flat" cmpd="thickThin" algn="ctr">
                      <a:solidFill>
                        <a:srgbClr val="000000"/>
                      </a:solidFill>
                      <a:prstDash val="solid"/>
                      <a:round/>
                      <a:headEnd type="none" w="med" len="med"/>
                      <a:tailEnd type="none" w="med" len="med"/>
                    </a:lnT>
                    <a:lnB w="6350" cap="flat" cmpd="thickThin" algn="ctr">
                      <a:solidFill>
                        <a:srgbClr val="000000"/>
                      </a:solidFill>
                      <a:prstDash val="solid"/>
                      <a:round/>
                      <a:headEnd type="none" w="med" len="med"/>
                      <a:tailEnd type="none" w="med" len="med"/>
                    </a:lnB>
                    <a:lnTlToBr>
                      <a:noFill/>
                    </a:lnTlToBr>
                    <a:lnBlToTr>
                      <a:noFill/>
                    </a:lnBlToTr>
                    <a:solidFill>
                      <a:srgbClr val="CCECFF"/>
                    </a:solidFill>
                  </a:tcPr>
                </a:tc>
                <a:tc>
                  <a:txBody>
                    <a:bodyPr/>
                    <a:lstStyle/>
                    <a:p>
                      <a:pPr marL="85725" marR="0" lvl="0" indent="-85725" algn="ctr" defTabSz="914400" rtl="0" eaLnBrk="1" fontAlgn="base" latinLnBrk="0" hangingPunct="1">
                        <a:lnSpc>
                          <a:spcPct val="100000"/>
                        </a:lnSpc>
                        <a:spcBef>
                          <a:spcPct val="50000"/>
                        </a:spcBef>
                        <a:spcAft>
                          <a:spcPct val="0"/>
                        </a:spcAft>
                        <a:buClrTx/>
                        <a:buSzTx/>
                        <a:buFont typeface="Wingdings" pitchFamily="2" charset="2"/>
                        <a:buNone/>
                        <a:tabLst/>
                      </a:pPr>
                      <a:r>
                        <a:rPr kumimoji="1" lang="ja-JP" altLang="en-US" sz="1000" b="0" i="0" u="none" strike="noStrike" cap="none" normalizeH="0" baseline="0" dirty="0" smtClean="0">
                          <a:ln>
                            <a:noFill/>
                          </a:ln>
                          <a:solidFill>
                            <a:srgbClr val="000000"/>
                          </a:solidFill>
                          <a:effectLst/>
                          <a:latin typeface="ＭＳ Ｐゴシック" pitchFamily="50" charset="-128"/>
                          <a:ea typeface="ＭＳ Ｐゴシック" pitchFamily="50" charset="-128"/>
                        </a:rPr>
                        <a:t>面　積</a:t>
                      </a:r>
                    </a:p>
                  </a:txBody>
                  <a:tcPr marL="18000" marR="18000" marT="35983" marB="35983" anchor="ctr" horzOverflow="overflow">
                    <a:lnL w="12700" cap="flat" cmpd="thickThin"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12700" cap="flat" cmpd="thickThin" algn="ctr">
                      <a:solidFill>
                        <a:srgbClr val="000000"/>
                      </a:solidFill>
                      <a:prstDash val="solid"/>
                      <a:round/>
                      <a:headEnd type="none" w="med" len="med"/>
                      <a:tailEnd type="none" w="med" len="med"/>
                    </a:lnT>
                    <a:lnB w="6350" cap="flat" cmpd="thickThin" algn="ctr">
                      <a:solidFill>
                        <a:srgbClr val="000000"/>
                      </a:solidFill>
                      <a:prstDash val="solid"/>
                      <a:round/>
                      <a:headEnd type="none" w="med" len="med"/>
                      <a:tailEnd type="none" w="med" len="med"/>
                    </a:lnB>
                    <a:lnTlToBr>
                      <a:noFill/>
                    </a:lnTlToBr>
                    <a:lnBlToTr>
                      <a:noFill/>
                    </a:lnBlToTr>
                    <a:solidFill>
                      <a:srgbClr val="CCECFF"/>
                    </a:solidFill>
                  </a:tcPr>
                </a:tc>
              </a:tr>
              <a:tr h="224291">
                <a:tc>
                  <a:txBody>
                    <a:bodyPr/>
                    <a:lstStyle/>
                    <a:p>
                      <a:pPr marL="85725" marR="0" lvl="0" indent="-85725" algn="ctr" defTabSz="914400" rtl="0" eaLnBrk="1" fontAlgn="base" latinLnBrk="0" hangingPunct="1">
                        <a:lnSpc>
                          <a:spcPct val="100000"/>
                        </a:lnSpc>
                        <a:spcBef>
                          <a:spcPct val="50000"/>
                        </a:spcBef>
                        <a:spcAft>
                          <a:spcPct val="0"/>
                        </a:spcAft>
                        <a:buClrTx/>
                        <a:buSzTx/>
                        <a:buFont typeface="Wingdings" pitchFamily="2" charset="2"/>
                        <a:buNone/>
                        <a:tabLst/>
                      </a:pP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14,072</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人</a:t>
                      </a: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a:t>
                      </a:r>
                      <a:r>
                        <a:rPr kumimoji="1" lang="ja-JP" altLang="en-US" sz="1000" b="0" i="0" u="none" strike="noStrike" cap="none" normalizeH="0" baseline="0" dirty="0" err="1" smtClean="0">
                          <a:ln>
                            <a:noFill/>
                          </a:ln>
                          <a:solidFill>
                            <a:schemeClr val="tx1"/>
                          </a:solidFill>
                          <a:effectLst/>
                          <a:latin typeface="ＭＳ Ｐゴシック" pitchFamily="50" charset="-128"/>
                          <a:ea typeface="ＭＳ Ｐゴシック" pitchFamily="50" charset="-128"/>
                        </a:rPr>
                        <a:t>ｋ</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a:t>
                      </a:r>
                    </a:p>
                  </a:txBody>
                  <a:tcPr marL="18000" marR="18000" marT="35983" marB="35983" anchor="ctr" horzOverflow="overflow">
                    <a:lnL w="19050" cap="flat" cmpd="sng" algn="ctr">
                      <a:solidFill>
                        <a:schemeClr val="tx1"/>
                      </a:solidFill>
                      <a:prstDash val="solid"/>
                      <a:round/>
                      <a:headEnd type="none" w="med" len="med"/>
                      <a:tailEnd type="none" w="med" len="med"/>
                    </a:lnL>
                    <a:lnR w="12700" cap="flat" cmpd="thickThin" algn="ctr">
                      <a:solidFill>
                        <a:srgbClr val="000000"/>
                      </a:solidFill>
                      <a:prstDash val="solid"/>
                      <a:round/>
                      <a:headEnd type="none" w="med" len="med"/>
                      <a:tailEnd type="none" w="med" len="med"/>
                    </a:lnR>
                    <a:lnT w="6350" cap="flat" cmpd="thickThin"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FFFFFF"/>
                    </a:solidFill>
                  </a:tcPr>
                </a:tc>
                <a:tc>
                  <a:txBody>
                    <a:bodyPr/>
                    <a:lstStyle/>
                    <a:p>
                      <a:pPr marL="85725" marR="0" lvl="0" indent="-85725" algn="ctr" defTabSz="914400" rtl="0" eaLnBrk="1" fontAlgn="base" latinLnBrk="0" hangingPunct="1">
                        <a:lnSpc>
                          <a:spcPct val="100000"/>
                        </a:lnSpc>
                        <a:spcBef>
                          <a:spcPct val="50000"/>
                        </a:spcBef>
                        <a:spcAft>
                          <a:spcPct val="0"/>
                        </a:spcAft>
                        <a:buClrTx/>
                        <a:buSzTx/>
                        <a:buFont typeface="Wingdings" pitchFamily="2" charset="2"/>
                        <a:buNone/>
                        <a:tabLst/>
                      </a:pP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6,086</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人</a:t>
                      </a:r>
                    </a:p>
                  </a:txBody>
                  <a:tcPr marL="18000" marR="18000" marT="35983" marB="35983" anchor="ctr" horzOverflow="overflow">
                    <a:lnL w="12700" cap="flat" cmpd="thickThin" algn="ctr">
                      <a:solidFill>
                        <a:srgbClr val="000000"/>
                      </a:solidFill>
                      <a:prstDash val="solid"/>
                      <a:round/>
                      <a:headEnd type="none" w="med" len="med"/>
                      <a:tailEnd type="none" w="med" len="med"/>
                    </a:lnL>
                    <a:lnR w="12700" cap="flat" cmpd="thickThin" algn="ctr">
                      <a:solidFill>
                        <a:srgbClr val="000000"/>
                      </a:solidFill>
                      <a:prstDash val="solid"/>
                      <a:round/>
                      <a:headEnd type="none" w="med" len="med"/>
                      <a:tailEnd type="none" w="med" len="med"/>
                    </a:lnR>
                    <a:lnT w="6350" cap="flat" cmpd="thickThin"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FFFFFF"/>
                    </a:solidFill>
                  </a:tcPr>
                </a:tc>
                <a:tc>
                  <a:txBody>
                    <a:bodyPr/>
                    <a:lstStyle/>
                    <a:p>
                      <a:pPr marL="85725" marR="0" lvl="0" indent="-85725" algn="ctr" defTabSz="914400" rtl="0" eaLnBrk="1" fontAlgn="base" latinLnBrk="0" hangingPunct="1">
                        <a:lnSpc>
                          <a:spcPct val="100000"/>
                        </a:lnSpc>
                        <a:spcBef>
                          <a:spcPct val="50000"/>
                        </a:spcBef>
                        <a:spcAft>
                          <a:spcPct val="0"/>
                        </a:spcAft>
                        <a:buClrTx/>
                        <a:buSzTx/>
                        <a:buFont typeface="Wingdings" pitchFamily="2" charset="2"/>
                        <a:buNone/>
                        <a:tabLst/>
                      </a:pP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22.74</a:t>
                      </a:r>
                      <a:r>
                        <a:rPr kumimoji="1" lang="ja-JP" altLang="en-US" sz="1000" b="0" i="0" u="none" strike="noStrike" cap="none" normalizeH="0" baseline="0" dirty="0" err="1" smtClean="0">
                          <a:ln>
                            <a:noFill/>
                          </a:ln>
                          <a:solidFill>
                            <a:schemeClr val="tx1"/>
                          </a:solidFill>
                          <a:effectLst/>
                          <a:latin typeface="ＭＳ Ｐゴシック" pitchFamily="50" charset="-128"/>
                          <a:ea typeface="ＭＳ Ｐゴシック" pitchFamily="50" charset="-128"/>
                        </a:rPr>
                        <a:t>ｋ</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a:t>
                      </a:r>
                    </a:p>
                  </a:txBody>
                  <a:tcPr marL="18000" marR="18000" marT="35983" marB="35983" anchor="ctr" horzOverflow="overflow">
                    <a:lnL w="12700" cap="flat" cmpd="thickThin"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thickThin"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bl>
          </a:graphicData>
        </a:graphic>
      </p:graphicFrame>
      <p:graphicFrame>
        <p:nvGraphicFramePr>
          <p:cNvPr id="49192" name="Group 40"/>
          <p:cNvGraphicFramePr>
            <a:graphicFrameLocks noGrp="1"/>
          </p:cNvGraphicFramePr>
          <p:nvPr/>
        </p:nvGraphicFramePr>
        <p:xfrm>
          <a:off x="203201" y="4548188"/>
          <a:ext cx="3616324" cy="1346340"/>
        </p:xfrm>
        <a:graphic>
          <a:graphicData uri="http://schemas.openxmlformats.org/drawingml/2006/table">
            <a:tbl>
              <a:tblPr/>
              <a:tblGrid>
                <a:gridCol w="1205441"/>
                <a:gridCol w="1205442"/>
                <a:gridCol w="1205441"/>
              </a:tblGrid>
              <a:tr h="224367">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図書館</a:t>
                      </a:r>
                    </a:p>
                  </a:txBody>
                  <a:tcPr marL="18000" marR="18000" marT="35995" marB="35995" anchor="ctr" horzOverflow="overflow">
                    <a:lnL w="19050" cap="flat" cmpd="sng" algn="ctr">
                      <a:solidFill>
                        <a:schemeClr val="tx1"/>
                      </a:solidFill>
                      <a:prstDash val="solid"/>
                      <a:round/>
                      <a:headEnd type="none" w="med" len="med"/>
                      <a:tailEnd type="none" w="med" len="med"/>
                    </a:lnL>
                    <a:lnR w="12700" cap="flat" cmpd="thickThin"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thickThin" algn="ctr">
                      <a:solidFill>
                        <a:schemeClr val="tx1"/>
                      </a:solidFill>
                      <a:prstDash val="solid"/>
                      <a:round/>
                      <a:headEnd type="none" w="med" len="med"/>
                      <a:tailEnd type="none" w="med" len="med"/>
                    </a:lnB>
                    <a:lnTlToBr>
                      <a:noFill/>
                    </a:lnTlToBr>
                    <a:lnBlToTr>
                      <a:noFill/>
                    </a:lnBlToTr>
                    <a:solidFill>
                      <a:srgbClr val="CCECFF"/>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000" b="0" i="0" u="none" strike="noStrike" cap="none" normalizeH="0" baseline="0" smtClean="0">
                          <a:ln>
                            <a:noFill/>
                          </a:ln>
                          <a:solidFill>
                            <a:schemeClr val="tx1"/>
                          </a:solidFill>
                          <a:effectLst/>
                          <a:latin typeface="ＭＳ Ｐゴシック" pitchFamily="50" charset="-128"/>
                          <a:ea typeface="ＭＳ Ｐゴシック" pitchFamily="50" charset="-128"/>
                        </a:rPr>
                        <a:t>スポーツセンター</a:t>
                      </a:r>
                    </a:p>
                  </a:txBody>
                  <a:tcPr marL="18000" marR="18000" marT="35995" marB="35995" anchor="ctr" horzOverflow="overflow">
                    <a:lnL w="12700" cap="flat" cmpd="thickThin" algn="ctr">
                      <a:solidFill>
                        <a:schemeClr val="tx1"/>
                      </a:solidFill>
                      <a:prstDash val="solid"/>
                      <a:round/>
                      <a:headEnd type="none" w="med" len="med"/>
                      <a:tailEnd type="none" w="med" len="med"/>
                    </a:lnL>
                    <a:lnR w="12700" cap="flat" cmpd="thickThin"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thickThin" algn="ctr">
                      <a:solidFill>
                        <a:schemeClr val="tx1"/>
                      </a:solidFill>
                      <a:prstDash val="solid"/>
                      <a:round/>
                      <a:headEnd type="none" w="med" len="med"/>
                      <a:tailEnd type="none" w="med" len="med"/>
                    </a:lnB>
                    <a:lnTlToBr>
                      <a:noFill/>
                    </a:lnTlToBr>
                    <a:lnBlToTr>
                      <a:noFill/>
                    </a:lnBlToTr>
                    <a:solidFill>
                      <a:srgbClr val="CCECFF"/>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000" b="0" i="0" u="none" strike="noStrike" cap="none" normalizeH="0" baseline="0" smtClean="0">
                          <a:ln>
                            <a:noFill/>
                          </a:ln>
                          <a:solidFill>
                            <a:schemeClr val="tx1"/>
                          </a:solidFill>
                          <a:effectLst/>
                          <a:latin typeface="ＭＳ Ｐゴシック" pitchFamily="50" charset="-128"/>
                          <a:ea typeface="ＭＳ Ｐゴシック" pitchFamily="50" charset="-128"/>
                        </a:rPr>
                        <a:t>プール施設</a:t>
                      </a:r>
                    </a:p>
                  </a:txBody>
                  <a:tcPr marL="18000" marR="18000" marT="35995" marB="35995" anchor="ctr" horzOverflow="overflow">
                    <a:lnL w="12700" cap="flat" cmpd="thickThin"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thickThin" algn="ctr">
                      <a:solidFill>
                        <a:schemeClr val="tx1"/>
                      </a:solidFill>
                      <a:prstDash val="solid"/>
                      <a:round/>
                      <a:headEnd type="none" w="med" len="med"/>
                      <a:tailEnd type="none" w="med" len="med"/>
                    </a:lnB>
                    <a:lnTlToBr>
                      <a:noFill/>
                    </a:lnTlToBr>
                    <a:lnBlToTr>
                      <a:noFill/>
                    </a:lnBlToTr>
                    <a:solidFill>
                      <a:srgbClr val="CCECFF"/>
                    </a:solidFill>
                  </a:tcPr>
                </a:tc>
              </a:tr>
              <a:tr h="224367">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3</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館</a:t>
                      </a:r>
                    </a:p>
                  </a:txBody>
                  <a:tcPr marL="18000" marR="18000" marT="35995" marB="35995" anchor="ctr" horzOverflow="overflow">
                    <a:lnL w="19050" cap="flat" cmpd="sng" algn="ctr">
                      <a:solidFill>
                        <a:schemeClr val="tx1"/>
                      </a:solidFill>
                      <a:prstDash val="solid"/>
                      <a:round/>
                      <a:headEnd type="none" w="med" len="med"/>
                      <a:tailEnd type="none" w="med" len="med"/>
                    </a:lnL>
                    <a:lnR w="12700" cap="flat" cmpd="thickThin" algn="ctr">
                      <a:solidFill>
                        <a:schemeClr val="tx1"/>
                      </a:solidFill>
                      <a:prstDash val="solid"/>
                      <a:round/>
                      <a:headEnd type="none" w="med" len="med"/>
                      <a:tailEnd type="none" w="med" len="med"/>
                    </a:lnR>
                    <a:lnT w="6350" cap="flat" cmpd="thickThin" algn="ctr">
                      <a:solidFill>
                        <a:schemeClr val="tx1"/>
                      </a:solidFill>
                      <a:prstDash val="solid"/>
                      <a:round/>
                      <a:headEnd type="none" w="med" len="med"/>
                      <a:tailEnd type="none" w="med" len="med"/>
                    </a:lnT>
                    <a:lnB w="12700" cap="flat" cmpd="thickThin"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3</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ヵ所</a:t>
                      </a:r>
                    </a:p>
                  </a:txBody>
                  <a:tcPr marL="18000" marR="18000" marT="35995" marB="35995" anchor="ctr" horzOverflow="overflow">
                    <a:lnL w="12700" cap="flat" cmpd="thickThin" algn="ctr">
                      <a:solidFill>
                        <a:schemeClr val="tx1"/>
                      </a:solidFill>
                      <a:prstDash val="solid"/>
                      <a:round/>
                      <a:headEnd type="none" w="med" len="med"/>
                      <a:tailEnd type="none" w="med" len="med"/>
                    </a:lnL>
                    <a:lnR w="12700" cap="flat" cmpd="thickThin" algn="ctr">
                      <a:solidFill>
                        <a:schemeClr val="tx1"/>
                      </a:solidFill>
                      <a:prstDash val="solid"/>
                      <a:round/>
                      <a:headEnd type="none" w="med" len="med"/>
                      <a:tailEnd type="none" w="med" len="med"/>
                    </a:lnR>
                    <a:lnT w="6350" cap="flat" cmpd="thickThin" algn="ctr">
                      <a:solidFill>
                        <a:schemeClr val="tx1"/>
                      </a:solidFill>
                      <a:prstDash val="solid"/>
                      <a:round/>
                      <a:headEnd type="none" w="med" len="med"/>
                      <a:tailEnd type="none" w="med" len="med"/>
                    </a:lnT>
                    <a:lnB w="12700" cap="flat" cmpd="thickThin"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3</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ヵ所</a:t>
                      </a:r>
                    </a:p>
                  </a:txBody>
                  <a:tcPr marL="18000" marR="18000" marT="35995" marB="35995" anchor="ctr" horzOverflow="overflow">
                    <a:lnL w="12700" cap="flat" cmpd="thickThin"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thickThin" algn="ctr">
                      <a:solidFill>
                        <a:schemeClr val="tx1"/>
                      </a:solidFill>
                      <a:prstDash val="solid"/>
                      <a:round/>
                      <a:headEnd type="none" w="med" len="med"/>
                      <a:tailEnd type="none" w="med" len="med"/>
                    </a:lnT>
                    <a:lnB w="12700" cap="flat" cmpd="thickThin" algn="ctr">
                      <a:solidFill>
                        <a:schemeClr val="tx1"/>
                      </a:solidFill>
                      <a:prstDash val="solid"/>
                      <a:round/>
                      <a:headEnd type="none" w="med" len="med"/>
                      <a:tailEnd type="none" w="med" len="med"/>
                    </a:lnB>
                    <a:lnTlToBr>
                      <a:noFill/>
                    </a:lnTlToBr>
                    <a:lnBlToTr>
                      <a:noFill/>
                    </a:lnBlToTr>
                    <a:noFill/>
                  </a:tcPr>
                </a:tc>
              </a:tr>
              <a:tr h="224367">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000" b="0" i="0" u="none" strike="noStrike" cap="none" normalizeH="0" baseline="0" smtClean="0">
                          <a:ln>
                            <a:noFill/>
                          </a:ln>
                          <a:solidFill>
                            <a:schemeClr val="tx1"/>
                          </a:solidFill>
                          <a:effectLst/>
                          <a:latin typeface="ＭＳ Ｐゴシック" pitchFamily="50" charset="-128"/>
                          <a:ea typeface="ＭＳ Ｐゴシック" pitchFamily="50" charset="-128"/>
                        </a:rPr>
                        <a:t>区民センター・ホール</a:t>
                      </a:r>
                    </a:p>
                  </a:txBody>
                  <a:tcPr marL="18000" marR="18000" marT="35995" marB="35995" anchor="ctr" horzOverflow="overflow">
                    <a:lnL w="19050" cap="flat" cmpd="sng" algn="ctr">
                      <a:solidFill>
                        <a:schemeClr val="tx1"/>
                      </a:solidFill>
                      <a:prstDash val="solid"/>
                      <a:round/>
                      <a:headEnd type="none" w="med" len="med"/>
                      <a:tailEnd type="none" w="med" len="med"/>
                    </a:lnL>
                    <a:lnR w="12700" cap="flat" cmpd="thickThin" algn="ctr">
                      <a:solidFill>
                        <a:schemeClr val="tx1"/>
                      </a:solidFill>
                      <a:prstDash val="solid"/>
                      <a:round/>
                      <a:headEnd type="none" w="med" len="med"/>
                      <a:tailEnd type="none" w="med" len="med"/>
                    </a:lnR>
                    <a:lnT w="12700" cap="flat" cmpd="thickThin" algn="ctr">
                      <a:solidFill>
                        <a:schemeClr val="tx1"/>
                      </a:solidFill>
                      <a:prstDash val="solid"/>
                      <a:round/>
                      <a:headEnd type="none" w="med" len="med"/>
                      <a:tailEnd type="none" w="med" len="med"/>
                    </a:lnT>
                    <a:lnB w="6350" cap="flat" cmpd="thickThin" algn="ctr">
                      <a:solidFill>
                        <a:schemeClr val="tx1"/>
                      </a:solidFill>
                      <a:prstDash val="solid"/>
                      <a:round/>
                      <a:headEnd type="none" w="med" len="med"/>
                      <a:tailEnd type="none" w="med" len="med"/>
                    </a:lnB>
                    <a:lnTlToBr>
                      <a:noFill/>
                    </a:lnTlToBr>
                    <a:lnBlToTr>
                      <a:noFill/>
                    </a:lnBlToTr>
                    <a:solidFill>
                      <a:srgbClr val="CCECFF"/>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000" b="0" i="0" u="none" strike="noStrike" cap="none" normalizeH="0" baseline="0" smtClean="0">
                          <a:ln>
                            <a:noFill/>
                          </a:ln>
                          <a:solidFill>
                            <a:schemeClr val="tx1"/>
                          </a:solidFill>
                          <a:effectLst/>
                          <a:latin typeface="ＭＳ Ｐゴシック" pitchFamily="50" charset="-128"/>
                          <a:ea typeface="ＭＳ Ｐゴシック" pitchFamily="50" charset="-128"/>
                        </a:rPr>
                        <a:t>老人福祉センター</a:t>
                      </a:r>
                    </a:p>
                  </a:txBody>
                  <a:tcPr marL="18000" marR="18000" marT="35995" marB="35995" anchor="ctr" horzOverflow="overflow">
                    <a:lnL w="12700" cap="flat" cmpd="thickThin" algn="ctr">
                      <a:solidFill>
                        <a:schemeClr val="tx1"/>
                      </a:solidFill>
                      <a:prstDash val="solid"/>
                      <a:round/>
                      <a:headEnd type="none" w="med" len="med"/>
                      <a:tailEnd type="none" w="med" len="med"/>
                    </a:lnL>
                    <a:lnR w="12700" cap="flat" cmpd="thickThin" algn="ctr">
                      <a:solidFill>
                        <a:schemeClr val="tx1"/>
                      </a:solidFill>
                      <a:prstDash val="solid"/>
                      <a:round/>
                      <a:headEnd type="none" w="med" len="med"/>
                      <a:tailEnd type="none" w="med" len="med"/>
                    </a:lnR>
                    <a:lnT w="12700" cap="flat" cmpd="thickThin" algn="ctr">
                      <a:solidFill>
                        <a:schemeClr val="tx1"/>
                      </a:solidFill>
                      <a:prstDash val="solid"/>
                      <a:round/>
                      <a:headEnd type="none" w="med" len="med"/>
                      <a:tailEnd type="none" w="med" len="med"/>
                    </a:lnT>
                    <a:lnB w="6350" cap="flat" cmpd="thickThin" algn="ctr">
                      <a:solidFill>
                        <a:schemeClr val="tx1"/>
                      </a:solidFill>
                      <a:prstDash val="solid"/>
                      <a:round/>
                      <a:headEnd type="none" w="med" len="med"/>
                      <a:tailEnd type="none" w="med" len="med"/>
                    </a:lnB>
                    <a:lnTlToBr>
                      <a:noFill/>
                    </a:lnTlToBr>
                    <a:lnBlToTr>
                      <a:noFill/>
                    </a:lnBlToTr>
                    <a:solidFill>
                      <a:srgbClr val="CCECFF"/>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000" b="0" i="0" u="none" strike="noStrike" cap="none" normalizeH="0" baseline="0" smtClean="0">
                          <a:ln>
                            <a:noFill/>
                          </a:ln>
                          <a:solidFill>
                            <a:schemeClr val="tx1"/>
                          </a:solidFill>
                          <a:effectLst/>
                          <a:latin typeface="ＭＳ Ｐゴシック" pitchFamily="50" charset="-128"/>
                          <a:ea typeface="ＭＳ Ｐゴシック" pitchFamily="50" charset="-128"/>
                        </a:rPr>
                        <a:t>子ども・子育てプラザ</a:t>
                      </a:r>
                    </a:p>
                  </a:txBody>
                  <a:tcPr marL="18000" marR="18000" marT="35995" marB="35995" anchor="ctr" horzOverflow="overflow">
                    <a:lnL w="12700" cap="flat" cmpd="thickThin"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2700" cap="flat" cmpd="thickThin" algn="ctr">
                      <a:solidFill>
                        <a:schemeClr val="tx1"/>
                      </a:solidFill>
                      <a:prstDash val="solid"/>
                      <a:round/>
                      <a:headEnd type="none" w="med" len="med"/>
                      <a:tailEnd type="none" w="med" len="med"/>
                    </a:lnT>
                    <a:lnB w="6350" cap="flat" cmpd="thickThin" algn="ctr">
                      <a:solidFill>
                        <a:schemeClr val="tx1"/>
                      </a:solidFill>
                      <a:prstDash val="solid"/>
                      <a:round/>
                      <a:headEnd type="none" w="med" len="med"/>
                      <a:tailEnd type="none" w="med" len="med"/>
                    </a:lnB>
                    <a:lnTlToBr>
                      <a:noFill/>
                    </a:lnTlToBr>
                    <a:lnBlToTr>
                      <a:noFill/>
                    </a:lnBlToTr>
                    <a:solidFill>
                      <a:srgbClr val="CCECFF"/>
                    </a:solidFill>
                  </a:tcPr>
                </a:tc>
              </a:tr>
              <a:tr h="224367">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4</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ヵ所</a:t>
                      </a:r>
                    </a:p>
                  </a:txBody>
                  <a:tcPr marL="18000" marR="18000" marT="35995" marB="35995" anchor="ctr" horzOverflow="overflow">
                    <a:lnL w="19050" cap="flat" cmpd="sng" algn="ctr">
                      <a:solidFill>
                        <a:schemeClr val="tx1"/>
                      </a:solidFill>
                      <a:prstDash val="solid"/>
                      <a:round/>
                      <a:headEnd type="none" w="med" len="med"/>
                      <a:tailEnd type="none" w="med" len="med"/>
                    </a:lnL>
                    <a:lnR w="12700" cap="flat" cmpd="thickThin" algn="ctr">
                      <a:solidFill>
                        <a:schemeClr val="tx1"/>
                      </a:solidFill>
                      <a:prstDash val="solid"/>
                      <a:round/>
                      <a:headEnd type="none" w="med" len="med"/>
                      <a:tailEnd type="none" w="med" len="med"/>
                    </a:lnR>
                    <a:lnT w="6350" cap="flat" cmpd="thickThin" algn="ctr">
                      <a:solidFill>
                        <a:schemeClr val="tx1"/>
                      </a:solidFill>
                      <a:prstDash val="solid"/>
                      <a:round/>
                      <a:headEnd type="none" w="med" len="med"/>
                      <a:tailEnd type="none" w="med" len="med"/>
                    </a:lnT>
                    <a:lnB w="6350" cap="flat" cmpd="thickThin"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4</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ヵ所</a:t>
                      </a:r>
                    </a:p>
                  </a:txBody>
                  <a:tcPr marL="18000" marR="18000" marT="35995" marB="35995" anchor="ctr" horzOverflow="overflow">
                    <a:lnL w="12700" cap="flat" cmpd="thickThin" algn="ctr">
                      <a:solidFill>
                        <a:schemeClr val="tx1"/>
                      </a:solidFill>
                      <a:prstDash val="solid"/>
                      <a:round/>
                      <a:headEnd type="none" w="med" len="med"/>
                      <a:tailEnd type="none" w="med" len="med"/>
                    </a:lnL>
                    <a:lnR w="12700" cap="flat" cmpd="thickThin" algn="ctr">
                      <a:solidFill>
                        <a:schemeClr val="tx1"/>
                      </a:solidFill>
                      <a:prstDash val="solid"/>
                      <a:round/>
                      <a:headEnd type="none" w="med" len="med"/>
                      <a:tailEnd type="none" w="med" len="med"/>
                    </a:lnR>
                    <a:lnT w="6350" cap="flat" cmpd="thickThin" algn="ctr">
                      <a:solidFill>
                        <a:schemeClr val="tx1"/>
                      </a:solidFill>
                      <a:prstDash val="solid"/>
                      <a:round/>
                      <a:headEnd type="none" w="med" len="med"/>
                      <a:tailEnd type="none" w="med" len="med"/>
                    </a:lnT>
                    <a:lnB w="6350" cap="flat" cmpd="thickThin"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3</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ヵ所</a:t>
                      </a:r>
                    </a:p>
                  </a:txBody>
                  <a:tcPr marL="18000" marR="18000" marT="35995" marB="35995" anchor="ctr" horzOverflow="overflow">
                    <a:lnL w="12700" cap="flat" cmpd="thickThin"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thickThin"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224367">
                <a:tc gridSpan="2">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公園数（</a:t>
                      </a: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1</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人あたりの面積）</a:t>
                      </a:r>
                    </a:p>
                  </a:txBody>
                  <a:tcPr marL="18000" marR="18000" marT="35995" marB="35995" anchor="ctr"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thickThin" algn="ctr">
                      <a:solidFill>
                        <a:schemeClr val="tx1"/>
                      </a:solidFill>
                      <a:prstDash val="solid"/>
                      <a:round/>
                      <a:headEnd type="none" w="med" len="med"/>
                      <a:tailEnd type="none" w="med" len="med"/>
                    </a:lnT>
                    <a:lnB w="6350" cap="flat" cmpd="thickThin" algn="ctr">
                      <a:solidFill>
                        <a:schemeClr val="tx1"/>
                      </a:solidFill>
                      <a:prstDash val="solid"/>
                      <a:round/>
                      <a:headEnd type="none" w="med" len="med"/>
                      <a:tailEnd type="none" w="med" len="med"/>
                    </a:lnB>
                    <a:lnTlToBr>
                      <a:noFill/>
                    </a:lnTlToBr>
                    <a:lnBlToTr>
                      <a:noFill/>
                    </a:lnBlToTr>
                    <a:solidFill>
                      <a:schemeClr val="accent5">
                        <a:lumMod val="40000"/>
                        <a:lumOff val="60000"/>
                      </a:schemeClr>
                    </a:solidFill>
                  </a:tcPr>
                </a:tc>
                <a:tc hMerge="1">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18000" marR="18000" marT="36000" marB="36000" anchor="ctr" horzOverflow="overflow">
                    <a:lnL w="12700" cap="flat" cmpd="thickThin" algn="ctr">
                      <a:solidFill>
                        <a:schemeClr val="tx1"/>
                      </a:solidFill>
                      <a:prstDash val="solid"/>
                      <a:round/>
                      <a:headEnd type="none" w="med" len="med"/>
                      <a:tailEnd type="none" w="med" len="med"/>
                    </a:lnL>
                    <a:lnR w="12700" cap="flat" cmpd="thickThin" algn="ctr">
                      <a:solidFill>
                        <a:schemeClr val="tx1"/>
                      </a:solidFill>
                      <a:prstDash val="solid"/>
                      <a:round/>
                      <a:headEnd type="none" w="med" len="med"/>
                      <a:tailEnd type="none" w="med" len="med"/>
                    </a:lnR>
                    <a:lnT w="6350" cap="flat" cmpd="thickThin" algn="ctr">
                      <a:solidFill>
                        <a:schemeClr val="tx1"/>
                      </a:solidFill>
                      <a:prstDash val="solid"/>
                      <a:round/>
                      <a:headEnd type="none" w="med" len="med"/>
                      <a:tailEnd type="none" w="med" len="med"/>
                    </a:lnT>
                    <a:lnB w="6350" cap="flat" cmpd="thickThin" algn="ctr">
                      <a:solidFill>
                        <a:schemeClr val="tx1"/>
                      </a:solidFill>
                      <a:prstDash val="solid"/>
                      <a:round/>
                      <a:headEnd type="none" w="med" len="med"/>
                      <a:tailEnd type="none" w="med" len="med"/>
                    </a:lnB>
                    <a:lnTlToBr>
                      <a:noFill/>
                    </a:lnTlToBr>
                    <a:lnBlToTr>
                      <a:noFill/>
                    </a:lnBlToTr>
                    <a:noFill/>
                  </a:tcPr>
                </a:tc>
                <a:tc rowSpan="2">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18000" marR="18000" marT="35995" marB="35995" anchor="ctr" horzOverflow="overflow">
                    <a:lnL w="19050" cap="flat" cmpd="sng" algn="ctr">
                      <a:solidFill>
                        <a:schemeClr val="tx1"/>
                      </a:solidFill>
                      <a:prstDash val="solid"/>
                      <a:round/>
                      <a:headEnd type="none" w="med" len="med"/>
                      <a:tailEnd type="none" w="med" len="med"/>
                    </a:lnL>
                    <a:lnR w="19050" cap="flat" cmpd="sng" algn="ctr">
                      <a:no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noFill/>
                      <a:prstDash val="solid"/>
                      <a:round/>
                      <a:headEnd type="none" w="med" len="med"/>
                      <a:tailEnd type="none" w="med" len="med"/>
                    </a:lnB>
                    <a:lnTlToBr>
                      <a:noFill/>
                    </a:lnTlToBr>
                    <a:lnBlToTr>
                      <a:noFill/>
                    </a:lnBlToTr>
                    <a:noFill/>
                  </a:tcPr>
                </a:tc>
              </a:tr>
              <a:tr h="224367">
                <a:tc gridSpan="2">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110</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ヵ所（</a:t>
                      </a: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4.00㎡</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a:t>
                      </a:r>
                    </a:p>
                  </a:txBody>
                  <a:tcPr marL="18000" marR="18000" marT="35995" marB="35995" anchor="ctr"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thickThin"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hMerge="1">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18000" marR="18000" marT="36000" marB="36000" anchor="ctr" horzOverflow="overflow">
                    <a:lnL w="12700" cap="flat" cmpd="thickThin" algn="ctr">
                      <a:solidFill>
                        <a:schemeClr val="tx1"/>
                      </a:solidFill>
                      <a:prstDash val="solid"/>
                      <a:round/>
                      <a:headEnd type="none" w="med" len="med"/>
                      <a:tailEnd type="none" w="med" len="med"/>
                    </a:lnL>
                    <a:lnR w="12700" cap="flat" cmpd="thickThin" algn="ctr">
                      <a:solidFill>
                        <a:schemeClr val="tx1"/>
                      </a:solidFill>
                      <a:prstDash val="solid"/>
                      <a:round/>
                      <a:headEnd type="none" w="med" len="med"/>
                      <a:tailEnd type="none" w="med" len="med"/>
                    </a:lnR>
                    <a:lnT w="6350" cap="flat" cmpd="thickThin" algn="ctr">
                      <a:solidFill>
                        <a:schemeClr val="tx1"/>
                      </a:solidFill>
                      <a:prstDash val="solid"/>
                      <a:round/>
                      <a:headEnd type="none" w="med" len="med"/>
                      <a:tailEnd type="none" w="med" len="med"/>
                    </a:lnT>
                    <a:lnB w="28575" cap="flat" cmpd="thickThin" algn="ctr">
                      <a:solidFill>
                        <a:schemeClr val="tx1"/>
                      </a:solidFill>
                      <a:prstDash val="solid"/>
                      <a:round/>
                      <a:headEnd type="none" w="med" len="med"/>
                      <a:tailEnd type="none" w="med" len="med"/>
                    </a:lnB>
                    <a:lnTlToBr>
                      <a:noFill/>
                    </a:lnTlToBr>
                    <a:lnBlToTr>
                      <a:noFill/>
                    </a:lnBlToTr>
                    <a:noFill/>
                  </a:tcPr>
                </a:tc>
                <a:tc vMerge="1">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18000" marR="18000" marT="36000" marB="36000" anchor="ctr" horzOverflow="overflow">
                    <a:lnL w="12700" cap="flat" cmpd="thickThin" algn="ctr">
                      <a:solidFill>
                        <a:schemeClr val="tx1"/>
                      </a:solidFill>
                      <a:prstDash val="solid"/>
                      <a:round/>
                      <a:headEnd type="none" w="med" len="med"/>
                      <a:tailEnd type="none" w="med" len="med"/>
                    </a:lnL>
                    <a:lnR w="28575" cap="flat" cmpd="thickThin" algn="ctr">
                      <a:solidFill>
                        <a:schemeClr val="tx1"/>
                      </a:solidFill>
                      <a:prstDash val="solid"/>
                      <a:round/>
                      <a:headEnd type="none" w="med" len="med"/>
                      <a:tailEnd type="none" w="med" len="med"/>
                    </a:lnR>
                    <a:lnT w="6350" cap="flat" cmpd="thickThin" algn="ctr">
                      <a:solidFill>
                        <a:schemeClr val="tx1"/>
                      </a:solidFill>
                      <a:prstDash val="solid"/>
                      <a:round/>
                      <a:headEnd type="none" w="med" len="med"/>
                      <a:tailEnd type="none" w="med" len="med"/>
                    </a:lnT>
                    <a:lnB w="28575" cap="flat" cmpd="thickThin" algn="ctr">
                      <a:solidFill>
                        <a:schemeClr val="tx1"/>
                      </a:solidFill>
                      <a:prstDash val="solid"/>
                      <a:round/>
                      <a:headEnd type="none" w="med" len="med"/>
                      <a:tailEnd type="none" w="med" len="med"/>
                    </a:lnB>
                    <a:lnTlToBr>
                      <a:noFill/>
                    </a:lnTlToBr>
                    <a:lnBlToTr>
                      <a:noFill/>
                    </a:lnBlToTr>
                    <a:noFill/>
                  </a:tcPr>
                </a:tc>
              </a:tr>
            </a:tbl>
          </a:graphicData>
        </a:graphic>
      </p:graphicFrame>
      <p:graphicFrame>
        <p:nvGraphicFramePr>
          <p:cNvPr id="49332" name="Group 180"/>
          <p:cNvGraphicFramePr>
            <a:graphicFrameLocks noGrp="1"/>
          </p:cNvGraphicFramePr>
          <p:nvPr/>
        </p:nvGraphicFramePr>
        <p:xfrm>
          <a:off x="203201" y="2997200"/>
          <a:ext cx="3616324" cy="1033510"/>
        </p:xfrm>
        <a:graphic>
          <a:graphicData uri="http://schemas.openxmlformats.org/drawingml/2006/table">
            <a:tbl>
              <a:tblPr/>
              <a:tblGrid>
                <a:gridCol w="1205441"/>
                <a:gridCol w="598910"/>
                <a:gridCol w="606532"/>
                <a:gridCol w="1205441"/>
              </a:tblGrid>
              <a:tr h="360328">
                <a:tc gridSpan="2">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職員配置数案</a:t>
                      </a:r>
                    </a:p>
                  </a:txBody>
                  <a:tcPr marL="18000" marR="18000" marT="35997" marB="35997" anchor="ctr"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thickThin" algn="ctr">
                      <a:solidFill>
                        <a:schemeClr val="tx1"/>
                      </a:solidFill>
                      <a:prstDash val="solid"/>
                      <a:round/>
                      <a:headEnd type="none" w="med" len="med"/>
                      <a:tailEnd type="none" w="med" len="med"/>
                    </a:lnB>
                    <a:lnTlToBr>
                      <a:noFill/>
                    </a:lnTlToBr>
                    <a:lnBlToTr>
                      <a:noFill/>
                    </a:lnBlToTr>
                    <a:solidFill>
                      <a:srgbClr val="CCECFF"/>
                    </a:solidFill>
                  </a:tcPr>
                </a:tc>
                <a:tc hMerge="1">
                  <a:txBody>
                    <a:bodyPr/>
                    <a:lstStyle/>
                    <a:p>
                      <a:endParaRPr kumimoji="1" lang="ja-JP" altLang="en-US"/>
                    </a:p>
                  </a:txBody>
                  <a:tcPr/>
                </a:tc>
                <a:tc rowSpan="2" gridSpan="2">
                  <a:txBody>
                    <a:bodyPr/>
                    <a:lstStyle/>
                    <a:p>
                      <a:pPr marL="0" marR="0" lvl="0" indent="0" algn="ctr" defTabSz="914400" rtl="0" eaLnBrk="1" fontAlgn="base" latinLnBrk="0" hangingPunct="1">
                        <a:lnSpc>
                          <a:spcPct val="90000"/>
                        </a:lnSpc>
                        <a:spcBef>
                          <a:spcPct val="0"/>
                        </a:spcBef>
                        <a:spcAft>
                          <a:spcPct val="0"/>
                        </a:spcAft>
                        <a:buClrTx/>
                        <a:buSzTx/>
                        <a:buFontTx/>
                        <a:buNone/>
                        <a:tabLst/>
                        <a:defRPr/>
                      </a:pPr>
                      <a:endPar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18000" marR="18000" marT="35997" marB="35997" anchor="ctr" horzOverflow="overflow">
                    <a:lnL w="19050" cap="flat" cmpd="sng" algn="ctr">
                      <a:solidFill>
                        <a:schemeClr val="tx1"/>
                      </a:solidFill>
                      <a:prstDash val="solid"/>
                      <a:round/>
                      <a:headEnd type="none" w="med" len="med"/>
                      <a:tailEnd type="none" w="med" len="med"/>
                    </a:lnL>
                    <a:lnR w="19050" cap="flat" cmpd="sng" algn="ctr">
                      <a:noFill/>
                      <a:prstDash val="solid"/>
                      <a:round/>
                      <a:headEnd type="none" w="med" len="med"/>
                      <a:tailEnd type="none" w="med" len="med"/>
                    </a:lnR>
                    <a:lnT w="19050" cap="flat" cmpd="sng" algn="ctr">
                      <a:no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rowSpan="2" hMerge="1">
                  <a:txBody>
                    <a:bodyPr/>
                    <a:lstStyle/>
                    <a:p>
                      <a:endParaRPr kumimoji="1" lang="ja-JP" altLang="en-US"/>
                    </a:p>
                  </a:txBody>
                  <a:tcPr/>
                </a:tc>
              </a:tr>
              <a:tr h="224378">
                <a:tc gridSpan="2">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745</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人</a:t>
                      </a:r>
                      <a:endParaRPr kumimoji="1" lang="ja-JP" altLang="en-US" sz="9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18000" marR="18000" marT="35997" marB="35997" anchor="ctr"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thickThin" algn="ctr">
                      <a:solidFill>
                        <a:schemeClr val="tx1"/>
                      </a:solidFill>
                      <a:prstDash val="solid"/>
                      <a:round/>
                      <a:headEnd type="none" w="med" len="med"/>
                      <a:tailEnd type="none" w="med" len="med"/>
                    </a:lnT>
                    <a:lnB w="12700" cap="flat" cmpd="thickThin" algn="ctr">
                      <a:solidFill>
                        <a:schemeClr val="tx1"/>
                      </a:solidFill>
                      <a:prstDash val="solid"/>
                      <a:round/>
                      <a:headEnd type="none" w="med" len="med"/>
                      <a:tailEnd type="none" w="med" len="med"/>
                    </a:lnB>
                    <a:lnTlToBr>
                      <a:noFill/>
                    </a:lnTlToBr>
                    <a:lnBlToTr>
                      <a:noFill/>
                    </a:lnBlToTr>
                    <a:noFill/>
                  </a:tcPr>
                </a:tc>
                <a:tc hMerge="1">
                  <a:txBody>
                    <a:bodyPr/>
                    <a:lstStyle/>
                    <a:p>
                      <a:endParaRPr kumimoji="1" lang="ja-JP" altLang="en-US"/>
                    </a:p>
                  </a:txBody>
                  <a:tcPr/>
                </a:tc>
                <a:tc gridSpan="2" vMerge="1">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18000" marR="18000" marT="35997" marB="35997" anchor="ctr"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thickThin"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hMerge="1" vMerge="1">
                  <a:txBody>
                    <a:bodyPr/>
                    <a:lstStyle/>
                    <a:p>
                      <a:endParaRPr kumimoji="1" lang="ja-JP" altLang="en-US"/>
                    </a:p>
                  </a:txBody>
                  <a:tcPr/>
                </a:tc>
              </a:tr>
              <a:tr h="224378">
                <a:tc gridSpan="4">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区役所間道路距離</a:t>
                      </a:r>
                    </a:p>
                  </a:txBody>
                  <a:tcPr marL="18000" marR="18000" marT="35997" marB="35997" anchor="ctr"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2700" cap="flat" cmpd="thickThin" algn="ctr">
                      <a:solidFill>
                        <a:schemeClr val="tx1"/>
                      </a:solidFill>
                      <a:prstDash val="solid"/>
                      <a:round/>
                      <a:headEnd type="none" w="med" len="med"/>
                      <a:tailEnd type="none" w="med" len="med"/>
                    </a:lnT>
                    <a:lnB w="6350" cap="flat" cmpd="thickThin" algn="ctr">
                      <a:solidFill>
                        <a:schemeClr val="tx1"/>
                      </a:solidFill>
                      <a:prstDash val="solid"/>
                      <a:round/>
                      <a:headEnd type="none" w="med" len="med"/>
                      <a:tailEnd type="none" w="med" len="med"/>
                    </a:lnB>
                    <a:lnTlToBr>
                      <a:noFill/>
                    </a:lnTlToBr>
                    <a:lnBlToTr>
                      <a:noFill/>
                    </a:lnBlToTr>
                    <a:solidFill>
                      <a:srgbClr val="CCECFF"/>
                    </a:solidFill>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r>
              <a:tr h="224378">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北 ⇔ 都島　 </a:t>
                      </a: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2.0km</a:t>
                      </a:r>
                    </a:p>
                  </a:txBody>
                  <a:tcPr marL="18000" marR="18000" marT="35997" marB="35997" anchor="ctr" horzOverflow="overflow">
                    <a:lnL w="19050" cap="flat" cmpd="sng" algn="ctr">
                      <a:solidFill>
                        <a:schemeClr val="tx1"/>
                      </a:solidFill>
                      <a:prstDash val="solid"/>
                      <a:round/>
                      <a:headEnd type="none" w="med" len="med"/>
                      <a:tailEnd type="none" w="med" len="med"/>
                    </a:lnL>
                    <a:lnR w="12700" cap="flat" cmpd="thickThin" algn="ctr">
                      <a:solidFill>
                        <a:schemeClr val="tx1"/>
                      </a:solidFill>
                      <a:prstDash val="solid"/>
                      <a:round/>
                      <a:headEnd type="none" w="med" len="med"/>
                      <a:tailEnd type="none" w="med" len="med"/>
                    </a:lnR>
                    <a:lnT w="6350" cap="flat" cmpd="thickThin"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gridSpan="2">
                  <a:txBody>
                    <a:bodyPr/>
                    <a:lstStyle/>
                    <a:p>
                      <a:pPr algn="ctr"/>
                      <a:r>
                        <a:rPr lang="ja-JP" altLang="en-US" sz="1000" dirty="0" smtClean="0">
                          <a:latin typeface="ＭＳ Ｐゴシック" pitchFamily="50" charset="-128"/>
                          <a:ea typeface="ＭＳ Ｐゴシック" pitchFamily="50" charset="-128"/>
                        </a:rPr>
                        <a:t>北 ⇔ 旭　 </a:t>
                      </a:r>
                      <a:r>
                        <a:rPr lang="en-US" altLang="ja-JP" sz="1000" dirty="0" smtClean="0">
                          <a:latin typeface="ＭＳ Ｐゴシック" pitchFamily="50" charset="-128"/>
                          <a:ea typeface="ＭＳ Ｐゴシック" pitchFamily="50" charset="-128"/>
                        </a:rPr>
                        <a:t>4.3km</a:t>
                      </a:r>
                      <a:endParaRPr lang="ja-JP" altLang="en-US" sz="1000" dirty="0">
                        <a:latin typeface="ＭＳ Ｐゴシック" pitchFamily="50" charset="-128"/>
                        <a:ea typeface="ＭＳ Ｐゴシック" pitchFamily="50" charset="-128"/>
                      </a:endParaRPr>
                    </a:p>
                  </a:txBody>
                  <a:tcPr marL="18000" marR="18000" marT="35997" marB="35997" anchor="ctr" horzOverflow="overflow">
                    <a:lnL w="12700" cap="flat" cmpd="thickThin" algn="ctr">
                      <a:solidFill>
                        <a:schemeClr val="tx1"/>
                      </a:solidFill>
                      <a:prstDash val="solid"/>
                      <a:round/>
                      <a:headEnd type="none" w="med" len="med"/>
                      <a:tailEnd type="none" w="med" len="med"/>
                    </a:lnL>
                    <a:lnR w="12700" cap="flat" cmpd="thickThin" algn="ctr">
                      <a:solidFill>
                        <a:schemeClr val="tx1"/>
                      </a:solidFill>
                      <a:prstDash val="solid"/>
                      <a:round/>
                      <a:headEnd type="none" w="med" len="med"/>
                      <a:tailEnd type="none" w="med" len="med"/>
                    </a:lnR>
                    <a:lnT w="6350" cap="flat" cmpd="thickThin"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kumimoji="1" lang="ja-JP" altLang="en-US"/>
                    </a:p>
                  </a:txBody>
                  <a:tcPr/>
                </a:tc>
                <a:tc>
                  <a:txBody>
                    <a:bodyPr/>
                    <a:lstStyle/>
                    <a:p>
                      <a:pPr algn="ctr"/>
                      <a:r>
                        <a:rPr lang="ja-JP" altLang="en-US" sz="1000" dirty="0" smtClean="0">
                          <a:latin typeface="ＭＳ Ｐゴシック" pitchFamily="50" charset="-128"/>
                          <a:ea typeface="ＭＳ Ｐゴシック" pitchFamily="50" charset="-128"/>
                        </a:rPr>
                        <a:t>都島 ⇔ 旭　 </a:t>
                      </a:r>
                      <a:r>
                        <a:rPr lang="en-US" altLang="ja-JP" sz="1000" dirty="0" smtClean="0">
                          <a:latin typeface="ＭＳ Ｐゴシック" pitchFamily="50" charset="-128"/>
                          <a:ea typeface="ＭＳ Ｐゴシック" pitchFamily="50" charset="-128"/>
                        </a:rPr>
                        <a:t>3.2m</a:t>
                      </a:r>
                      <a:endParaRPr lang="ja-JP" altLang="en-US" sz="1000" dirty="0">
                        <a:latin typeface="ＭＳ Ｐゴシック" pitchFamily="50" charset="-128"/>
                        <a:ea typeface="ＭＳ Ｐゴシック" pitchFamily="50" charset="-128"/>
                      </a:endParaRPr>
                    </a:p>
                  </a:txBody>
                  <a:tcPr marL="18000" marR="18000" marT="35997" marB="35997" anchor="ctr" horzOverflow="overflow">
                    <a:lnL w="12700" cap="flat" cmpd="thickThin"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thickThin"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bl>
          </a:graphicData>
        </a:graphic>
      </p:graphicFrame>
      <p:sp>
        <p:nvSpPr>
          <p:cNvPr id="98" name="正方形/長方形 97"/>
          <p:cNvSpPr>
            <a:spLocks/>
          </p:cNvSpPr>
          <p:nvPr/>
        </p:nvSpPr>
        <p:spPr bwMode="gray">
          <a:xfrm>
            <a:off x="7308850" y="163773"/>
            <a:ext cx="1835150" cy="1700213"/>
          </a:xfrm>
          <a:prstGeom prst="rect">
            <a:avLst/>
          </a:prstGeom>
          <a:solidFill>
            <a:srgbClr val="E6B9B8"/>
          </a:solidFill>
          <a:ln w="22225" algn="ctr">
            <a:solidFill>
              <a:srgbClr val="E6B9B8"/>
            </a:solidFill>
            <a:miter lim="800000"/>
            <a:headEnd/>
            <a:tailEnd/>
          </a:ln>
        </p:spPr>
        <p:txBody>
          <a:bodyPr anchor="ctr"/>
          <a:lstStyle/>
          <a:p>
            <a:pPr algn="ctr">
              <a:defRPr/>
            </a:pPr>
            <a:endParaRPr lang="ja-JP" altLang="en-US">
              <a:solidFill>
                <a:schemeClr val="lt1"/>
              </a:solidFill>
              <a:latin typeface="+mn-lt"/>
              <a:ea typeface="+mn-ea"/>
            </a:endParaRPr>
          </a:p>
        </p:txBody>
      </p:sp>
      <p:grpSp>
        <p:nvGrpSpPr>
          <p:cNvPr id="2" name="グループ化 136"/>
          <p:cNvGrpSpPr>
            <a:grpSpLocks/>
          </p:cNvGrpSpPr>
          <p:nvPr/>
        </p:nvGrpSpPr>
        <p:grpSpPr bwMode="auto">
          <a:xfrm>
            <a:off x="7396163" y="257436"/>
            <a:ext cx="1660525" cy="1514475"/>
            <a:chOff x="7329488" y="41648"/>
            <a:chExt cx="1662112" cy="1514475"/>
          </a:xfrm>
        </p:grpSpPr>
        <p:sp>
          <p:nvSpPr>
            <p:cNvPr id="139" name="正方形/長方形 26"/>
            <p:cNvSpPr>
              <a:spLocks noChangeAspect="1"/>
            </p:cNvSpPr>
            <p:nvPr/>
          </p:nvSpPr>
          <p:spPr>
            <a:xfrm>
              <a:off x="7329488" y="41648"/>
              <a:ext cx="1662112" cy="151447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grpSp>
          <p:nvGrpSpPr>
            <p:cNvPr id="4" name="グループ化 114"/>
            <p:cNvGrpSpPr>
              <a:grpSpLocks/>
            </p:cNvGrpSpPr>
            <p:nvPr/>
          </p:nvGrpSpPr>
          <p:grpSpPr bwMode="auto">
            <a:xfrm>
              <a:off x="7418388" y="78160"/>
              <a:ext cx="1484313" cy="1441450"/>
              <a:chOff x="5724128" y="476672"/>
              <a:chExt cx="1484313" cy="1441450"/>
            </a:xfrm>
          </p:grpSpPr>
          <p:grpSp>
            <p:nvGrpSpPr>
              <p:cNvPr id="5" name="Group 167"/>
              <p:cNvGrpSpPr>
                <a:grpSpLocks noChangeAspect="1"/>
              </p:cNvGrpSpPr>
              <p:nvPr/>
            </p:nvGrpSpPr>
            <p:grpSpPr bwMode="auto">
              <a:xfrm>
                <a:off x="5724128" y="476672"/>
                <a:ext cx="1484313" cy="1441450"/>
                <a:chOff x="1698" y="1802"/>
                <a:chExt cx="13239" cy="12848"/>
              </a:xfrm>
            </p:grpSpPr>
            <p:sp>
              <p:nvSpPr>
                <p:cNvPr id="15506" name="Freeform 168"/>
                <p:cNvSpPr>
                  <a:spLocks noChangeAspect="1"/>
                </p:cNvSpPr>
                <p:nvPr/>
              </p:nvSpPr>
              <p:spPr bwMode="auto">
                <a:xfrm>
                  <a:off x="8871" y="10269"/>
                  <a:ext cx="1970" cy="2259"/>
                </a:xfrm>
                <a:custGeom>
                  <a:avLst/>
                  <a:gdLst>
                    <a:gd name="T0" fmla="*/ 2147483647 w 1234"/>
                    <a:gd name="T1" fmla="*/ 2147483647 h 1419"/>
                    <a:gd name="T2" fmla="*/ 2147483647 w 1234"/>
                    <a:gd name="T3" fmla="*/ 2147483647 h 1419"/>
                    <a:gd name="T4" fmla="*/ 2147483647 w 1234"/>
                    <a:gd name="T5" fmla="*/ 2147483647 h 1419"/>
                    <a:gd name="T6" fmla="*/ 2147483647 w 1234"/>
                    <a:gd name="T7" fmla="*/ 2147483647 h 1419"/>
                    <a:gd name="T8" fmla="*/ 2147483647 w 1234"/>
                    <a:gd name="T9" fmla="*/ 2147483647 h 1419"/>
                    <a:gd name="T10" fmla="*/ 2147483647 w 1234"/>
                    <a:gd name="T11" fmla="*/ 2147483647 h 1419"/>
                    <a:gd name="T12" fmla="*/ 2147483647 w 1234"/>
                    <a:gd name="T13" fmla="*/ 2147483647 h 1419"/>
                    <a:gd name="T14" fmla="*/ 2147483647 w 1234"/>
                    <a:gd name="T15" fmla="*/ 2147483647 h 1419"/>
                    <a:gd name="T16" fmla="*/ 2147483647 w 1234"/>
                    <a:gd name="T17" fmla="*/ 2147483647 h 1419"/>
                    <a:gd name="T18" fmla="*/ 2147483647 w 1234"/>
                    <a:gd name="T19" fmla="*/ 2147483647 h 1419"/>
                    <a:gd name="T20" fmla="*/ 2147483647 w 1234"/>
                    <a:gd name="T21" fmla="*/ 2147483647 h 1419"/>
                    <a:gd name="T22" fmla="*/ 2147483647 w 1234"/>
                    <a:gd name="T23" fmla="*/ 2147483647 h 1419"/>
                    <a:gd name="T24" fmla="*/ 2147483647 w 1234"/>
                    <a:gd name="T25" fmla="*/ 2147483647 h 1419"/>
                    <a:gd name="T26" fmla="*/ 2147483647 w 1234"/>
                    <a:gd name="T27" fmla="*/ 2147483647 h 1419"/>
                    <a:gd name="T28" fmla="*/ 2147483647 w 1234"/>
                    <a:gd name="T29" fmla="*/ 2147483647 h 1419"/>
                    <a:gd name="T30" fmla="*/ 2147483647 w 1234"/>
                    <a:gd name="T31" fmla="*/ 2147483647 h 1419"/>
                    <a:gd name="T32" fmla="*/ 2147483647 w 1234"/>
                    <a:gd name="T33" fmla="*/ 2147483647 h 1419"/>
                    <a:gd name="T34" fmla="*/ 2147483647 w 1234"/>
                    <a:gd name="T35" fmla="*/ 2147483647 h 1419"/>
                    <a:gd name="T36" fmla="*/ 2147483647 w 1234"/>
                    <a:gd name="T37" fmla="*/ 2147483647 h 1419"/>
                    <a:gd name="T38" fmla="*/ 2147483647 w 1234"/>
                    <a:gd name="T39" fmla="*/ 2147483647 h 1419"/>
                    <a:gd name="T40" fmla="*/ 2147483647 w 1234"/>
                    <a:gd name="T41" fmla="*/ 2147483647 h 1419"/>
                    <a:gd name="T42" fmla="*/ 2147483647 w 1234"/>
                    <a:gd name="T43" fmla="*/ 2147483647 h 1419"/>
                    <a:gd name="T44" fmla="*/ 2147483647 w 1234"/>
                    <a:gd name="T45" fmla="*/ 2147483647 h 1419"/>
                    <a:gd name="T46" fmla="*/ 0 w 1234"/>
                    <a:gd name="T47" fmla="*/ 2147483647 h 1419"/>
                    <a:gd name="T48" fmla="*/ 2147483647 w 1234"/>
                    <a:gd name="T49" fmla="*/ 2147483647 h 1419"/>
                    <a:gd name="T50" fmla="*/ 2147483647 w 1234"/>
                    <a:gd name="T51" fmla="*/ 2147483647 h 1419"/>
                    <a:gd name="T52" fmla="*/ 2147483647 w 1234"/>
                    <a:gd name="T53" fmla="*/ 2147483647 h 1419"/>
                    <a:gd name="T54" fmla="*/ 2147483647 w 1234"/>
                    <a:gd name="T55" fmla="*/ 2147483647 h 1419"/>
                    <a:gd name="T56" fmla="*/ 2147483647 w 1234"/>
                    <a:gd name="T57" fmla="*/ 2147483647 h 1419"/>
                    <a:gd name="T58" fmla="*/ 2147483647 w 1234"/>
                    <a:gd name="T59" fmla="*/ 2147483647 h 1419"/>
                    <a:gd name="T60" fmla="*/ 2147483647 w 1234"/>
                    <a:gd name="T61" fmla="*/ 2147483647 h 1419"/>
                    <a:gd name="T62" fmla="*/ 2147483647 w 1234"/>
                    <a:gd name="T63" fmla="*/ 2147483647 h 1419"/>
                    <a:gd name="T64" fmla="*/ 2147483647 w 1234"/>
                    <a:gd name="T65" fmla="*/ 2147483647 h 1419"/>
                    <a:gd name="T66" fmla="*/ 2147483647 w 1234"/>
                    <a:gd name="T67" fmla="*/ 2147483647 h 1419"/>
                    <a:gd name="T68" fmla="*/ 2147483647 w 1234"/>
                    <a:gd name="T69" fmla="*/ 2147483647 h 1419"/>
                    <a:gd name="T70" fmla="*/ 2147483647 w 1234"/>
                    <a:gd name="T71" fmla="*/ 2147483647 h 1419"/>
                    <a:gd name="T72" fmla="*/ 2147483647 w 1234"/>
                    <a:gd name="T73" fmla="*/ 2147483647 h 1419"/>
                    <a:gd name="T74" fmla="*/ 2147483647 w 1234"/>
                    <a:gd name="T75" fmla="*/ 2147483647 h 1419"/>
                    <a:gd name="T76" fmla="*/ 2147483647 w 1234"/>
                    <a:gd name="T77" fmla="*/ 2147483647 h 1419"/>
                    <a:gd name="T78" fmla="*/ 2147483647 w 1234"/>
                    <a:gd name="T79" fmla="*/ 2147483647 h 1419"/>
                    <a:gd name="T80" fmla="*/ 2147483647 w 1234"/>
                    <a:gd name="T81" fmla="*/ 2147483647 h 1419"/>
                    <a:gd name="T82" fmla="*/ 2147483647 w 1234"/>
                    <a:gd name="T83" fmla="*/ 2147483647 h 1419"/>
                    <a:gd name="T84" fmla="*/ 2147483647 w 1234"/>
                    <a:gd name="T85" fmla="*/ 2147483647 h 1419"/>
                    <a:gd name="T86" fmla="*/ 2147483647 w 1234"/>
                    <a:gd name="T87" fmla="*/ 2147483647 h 1419"/>
                    <a:gd name="T88" fmla="*/ 2147483647 w 1234"/>
                    <a:gd name="T89" fmla="*/ 2147483647 h 1419"/>
                    <a:gd name="T90" fmla="*/ 2147483647 w 1234"/>
                    <a:gd name="T91" fmla="*/ 2147483647 h 1419"/>
                    <a:gd name="T92" fmla="*/ 2147483647 w 1234"/>
                    <a:gd name="T93" fmla="*/ 2147483647 h 1419"/>
                    <a:gd name="T94" fmla="*/ 2147483647 w 1234"/>
                    <a:gd name="T95" fmla="*/ 2147483647 h 1419"/>
                    <a:gd name="T96" fmla="*/ 2147483647 w 1234"/>
                    <a:gd name="T97" fmla="*/ 2147483647 h 1419"/>
                    <a:gd name="T98" fmla="*/ 2147483647 w 1234"/>
                    <a:gd name="T99" fmla="*/ 2147483647 h 1419"/>
                    <a:gd name="T100" fmla="*/ 2147483647 w 1234"/>
                    <a:gd name="T101" fmla="*/ 2147483647 h 1419"/>
                    <a:gd name="T102" fmla="*/ 2147483647 w 1234"/>
                    <a:gd name="T103" fmla="*/ 2147483647 h 1419"/>
                    <a:gd name="T104" fmla="*/ 2147483647 w 1234"/>
                    <a:gd name="T105" fmla="*/ 2147483647 h 1419"/>
                    <a:gd name="T106" fmla="*/ 2147483647 w 1234"/>
                    <a:gd name="T107" fmla="*/ 2147483647 h 1419"/>
                    <a:gd name="T108" fmla="*/ 2147483647 w 1234"/>
                    <a:gd name="T109" fmla="*/ 2147483647 h 1419"/>
                    <a:gd name="T110" fmla="*/ 2147483647 w 1234"/>
                    <a:gd name="T111" fmla="*/ 2147483647 h 1419"/>
                    <a:gd name="T112" fmla="*/ 2147483647 w 1234"/>
                    <a:gd name="T113" fmla="*/ 2147483647 h 1419"/>
                    <a:gd name="T114" fmla="*/ 2147483647 w 1234"/>
                    <a:gd name="T115" fmla="*/ 2147483647 h 1419"/>
                    <a:gd name="T116" fmla="*/ 2147483647 w 1234"/>
                    <a:gd name="T117" fmla="*/ 2147483647 h 1419"/>
                    <a:gd name="T118" fmla="*/ 2147483647 w 1234"/>
                    <a:gd name="T119" fmla="*/ 2147483647 h 1419"/>
                    <a:gd name="T120" fmla="*/ 2147483647 w 1234"/>
                    <a:gd name="T121" fmla="*/ 2147483647 h 1419"/>
                    <a:gd name="T122" fmla="*/ 2147483647 w 1234"/>
                    <a:gd name="T123" fmla="*/ 2147483647 h 1419"/>
                    <a:gd name="T124" fmla="*/ 2147483647 w 1234"/>
                    <a:gd name="T125" fmla="*/ 2147483647 h 1419"/>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234"/>
                    <a:gd name="T190" fmla="*/ 0 h 1419"/>
                    <a:gd name="T191" fmla="*/ 1234 w 1234"/>
                    <a:gd name="T192" fmla="*/ 1419 h 1419"/>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234" h="1419">
                      <a:moveTo>
                        <a:pt x="1149" y="99"/>
                      </a:moveTo>
                      <a:lnTo>
                        <a:pt x="1163" y="114"/>
                      </a:lnTo>
                      <a:lnTo>
                        <a:pt x="1163" y="128"/>
                      </a:lnTo>
                      <a:lnTo>
                        <a:pt x="1191" y="142"/>
                      </a:lnTo>
                      <a:lnTo>
                        <a:pt x="1206" y="156"/>
                      </a:lnTo>
                      <a:lnTo>
                        <a:pt x="1234" y="170"/>
                      </a:lnTo>
                      <a:lnTo>
                        <a:pt x="1220" y="199"/>
                      </a:lnTo>
                      <a:lnTo>
                        <a:pt x="1206" y="227"/>
                      </a:lnTo>
                      <a:lnTo>
                        <a:pt x="1191" y="270"/>
                      </a:lnTo>
                      <a:lnTo>
                        <a:pt x="1191" y="284"/>
                      </a:lnTo>
                      <a:lnTo>
                        <a:pt x="1177" y="284"/>
                      </a:lnTo>
                      <a:lnTo>
                        <a:pt x="1177" y="298"/>
                      </a:lnTo>
                      <a:lnTo>
                        <a:pt x="1163" y="312"/>
                      </a:lnTo>
                      <a:lnTo>
                        <a:pt x="1163" y="326"/>
                      </a:lnTo>
                      <a:lnTo>
                        <a:pt x="1135" y="397"/>
                      </a:lnTo>
                      <a:lnTo>
                        <a:pt x="1135" y="412"/>
                      </a:lnTo>
                      <a:lnTo>
                        <a:pt x="1135" y="426"/>
                      </a:lnTo>
                      <a:lnTo>
                        <a:pt x="1121" y="440"/>
                      </a:lnTo>
                      <a:lnTo>
                        <a:pt x="1106" y="482"/>
                      </a:lnTo>
                      <a:lnTo>
                        <a:pt x="1035" y="468"/>
                      </a:lnTo>
                      <a:lnTo>
                        <a:pt x="1035" y="511"/>
                      </a:lnTo>
                      <a:lnTo>
                        <a:pt x="1035" y="525"/>
                      </a:lnTo>
                      <a:lnTo>
                        <a:pt x="1035" y="553"/>
                      </a:lnTo>
                      <a:lnTo>
                        <a:pt x="1021" y="596"/>
                      </a:lnTo>
                      <a:lnTo>
                        <a:pt x="1021" y="624"/>
                      </a:lnTo>
                      <a:lnTo>
                        <a:pt x="1021" y="667"/>
                      </a:lnTo>
                      <a:lnTo>
                        <a:pt x="1021" y="681"/>
                      </a:lnTo>
                      <a:lnTo>
                        <a:pt x="1021" y="695"/>
                      </a:lnTo>
                      <a:lnTo>
                        <a:pt x="1021" y="709"/>
                      </a:lnTo>
                      <a:lnTo>
                        <a:pt x="1021" y="724"/>
                      </a:lnTo>
                      <a:lnTo>
                        <a:pt x="1021" y="738"/>
                      </a:lnTo>
                      <a:lnTo>
                        <a:pt x="1007" y="766"/>
                      </a:lnTo>
                      <a:lnTo>
                        <a:pt x="1007" y="780"/>
                      </a:lnTo>
                      <a:lnTo>
                        <a:pt x="993" y="809"/>
                      </a:lnTo>
                      <a:lnTo>
                        <a:pt x="993" y="823"/>
                      </a:lnTo>
                      <a:lnTo>
                        <a:pt x="979" y="837"/>
                      </a:lnTo>
                      <a:lnTo>
                        <a:pt x="979" y="865"/>
                      </a:lnTo>
                      <a:lnTo>
                        <a:pt x="965" y="880"/>
                      </a:lnTo>
                      <a:lnTo>
                        <a:pt x="965" y="908"/>
                      </a:lnTo>
                      <a:lnTo>
                        <a:pt x="950" y="936"/>
                      </a:lnTo>
                      <a:lnTo>
                        <a:pt x="950" y="951"/>
                      </a:lnTo>
                      <a:lnTo>
                        <a:pt x="936" y="979"/>
                      </a:lnTo>
                      <a:lnTo>
                        <a:pt x="908" y="1021"/>
                      </a:lnTo>
                      <a:lnTo>
                        <a:pt x="908" y="1050"/>
                      </a:lnTo>
                      <a:lnTo>
                        <a:pt x="894" y="1064"/>
                      </a:lnTo>
                      <a:lnTo>
                        <a:pt x="894" y="1092"/>
                      </a:lnTo>
                      <a:lnTo>
                        <a:pt x="879" y="1107"/>
                      </a:lnTo>
                      <a:lnTo>
                        <a:pt x="879" y="1121"/>
                      </a:lnTo>
                      <a:lnTo>
                        <a:pt x="865" y="1135"/>
                      </a:lnTo>
                      <a:lnTo>
                        <a:pt x="865" y="1149"/>
                      </a:lnTo>
                      <a:lnTo>
                        <a:pt x="851" y="1178"/>
                      </a:lnTo>
                      <a:lnTo>
                        <a:pt x="851" y="1192"/>
                      </a:lnTo>
                      <a:lnTo>
                        <a:pt x="837" y="1206"/>
                      </a:lnTo>
                      <a:lnTo>
                        <a:pt x="837" y="1220"/>
                      </a:lnTo>
                      <a:lnTo>
                        <a:pt x="823" y="1234"/>
                      </a:lnTo>
                      <a:lnTo>
                        <a:pt x="823" y="1263"/>
                      </a:lnTo>
                      <a:lnTo>
                        <a:pt x="809" y="1291"/>
                      </a:lnTo>
                      <a:lnTo>
                        <a:pt x="794" y="1291"/>
                      </a:lnTo>
                      <a:lnTo>
                        <a:pt x="794" y="1305"/>
                      </a:lnTo>
                      <a:lnTo>
                        <a:pt x="794" y="1334"/>
                      </a:lnTo>
                      <a:lnTo>
                        <a:pt x="780" y="1334"/>
                      </a:lnTo>
                      <a:lnTo>
                        <a:pt x="780" y="1348"/>
                      </a:lnTo>
                      <a:lnTo>
                        <a:pt x="766" y="1362"/>
                      </a:lnTo>
                      <a:lnTo>
                        <a:pt x="766" y="1376"/>
                      </a:lnTo>
                      <a:lnTo>
                        <a:pt x="752" y="1390"/>
                      </a:lnTo>
                      <a:lnTo>
                        <a:pt x="752" y="1404"/>
                      </a:lnTo>
                      <a:lnTo>
                        <a:pt x="752" y="1419"/>
                      </a:lnTo>
                      <a:lnTo>
                        <a:pt x="738" y="1419"/>
                      </a:lnTo>
                      <a:lnTo>
                        <a:pt x="695" y="1419"/>
                      </a:lnTo>
                      <a:lnTo>
                        <a:pt x="681" y="1419"/>
                      </a:lnTo>
                      <a:lnTo>
                        <a:pt x="638" y="1404"/>
                      </a:lnTo>
                      <a:lnTo>
                        <a:pt x="610" y="1404"/>
                      </a:lnTo>
                      <a:lnTo>
                        <a:pt x="596" y="1404"/>
                      </a:lnTo>
                      <a:lnTo>
                        <a:pt x="567" y="1404"/>
                      </a:lnTo>
                      <a:lnTo>
                        <a:pt x="539" y="1404"/>
                      </a:lnTo>
                      <a:lnTo>
                        <a:pt x="525" y="1390"/>
                      </a:lnTo>
                      <a:lnTo>
                        <a:pt x="511" y="1390"/>
                      </a:lnTo>
                      <a:lnTo>
                        <a:pt x="497" y="1390"/>
                      </a:lnTo>
                      <a:lnTo>
                        <a:pt x="468" y="1390"/>
                      </a:lnTo>
                      <a:lnTo>
                        <a:pt x="468" y="1376"/>
                      </a:lnTo>
                      <a:lnTo>
                        <a:pt x="468" y="1362"/>
                      </a:lnTo>
                      <a:lnTo>
                        <a:pt x="468" y="1348"/>
                      </a:lnTo>
                      <a:lnTo>
                        <a:pt x="454" y="1334"/>
                      </a:lnTo>
                      <a:lnTo>
                        <a:pt x="468" y="1319"/>
                      </a:lnTo>
                      <a:lnTo>
                        <a:pt x="468" y="1305"/>
                      </a:lnTo>
                      <a:lnTo>
                        <a:pt x="468" y="1291"/>
                      </a:lnTo>
                      <a:lnTo>
                        <a:pt x="468" y="1277"/>
                      </a:lnTo>
                      <a:lnTo>
                        <a:pt x="468" y="1263"/>
                      </a:lnTo>
                      <a:lnTo>
                        <a:pt x="468" y="1248"/>
                      </a:lnTo>
                      <a:lnTo>
                        <a:pt x="468" y="1234"/>
                      </a:lnTo>
                      <a:lnTo>
                        <a:pt x="468" y="1206"/>
                      </a:lnTo>
                      <a:lnTo>
                        <a:pt x="482" y="1192"/>
                      </a:lnTo>
                      <a:lnTo>
                        <a:pt x="482" y="1178"/>
                      </a:lnTo>
                      <a:lnTo>
                        <a:pt x="482" y="1149"/>
                      </a:lnTo>
                      <a:lnTo>
                        <a:pt x="454" y="1149"/>
                      </a:lnTo>
                      <a:lnTo>
                        <a:pt x="440" y="1149"/>
                      </a:lnTo>
                      <a:lnTo>
                        <a:pt x="426" y="1149"/>
                      </a:lnTo>
                      <a:lnTo>
                        <a:pt x="411" y="1149"/>
                      </a:lnTo>
                      <a:lnTo>
                        <a:pt x="383" y="1135"/>
                      </a:lnTo>
                      <a:lnTo>
                        <a:pt x="355" y="1121"/>
                      </a:lnTo>
                      <a:lnTo>
                        <a:pt x="326" y="1107"/>
                      </a:lnTo>
                      <a:lnTo>
                        <a:pt x="298" y="1107"/>
                      </a:lnTo>
                      <a:lnTo>
                        <a:pt x="284" y="1092"/>
                      </a:lnTo>
                      <a:lnTo>
                        <a:pt x="270" y="1092"/>
                      </a:lnTo>
                      <a:lnTo>
                        <a:pt x="241" y="1078"/>
                      </a:lnTo>
                      <a:lnTo>
                        <a:pt x="213" y="1064"/>
                      </a:lnTo>
                      <a:lnTo>
                        <a:pt x="170" y="1050"/>
                      </a:lnTo>
                      <a:lnTo>
                        <a:pt x="156" y="1050"/>
                      </a:lnTo>
                      <a:lnTo>
                        <a:pt x="142" y="1050"/>
                      </a:lnTo>
                      <a:lnTo>
                        <a:pt x="128" y="1050"/>
                      </a:lnTo>
                      <a:lnTo>
                        <a:pt x="114" y="1050"/>
                      </a:lnTo>
                      <a:lnTo>
                        <a:pt x="99" y="1050"/>
                      </a:lnTo>
                      <a:lnTo>
                        <a:pt x="99" y="1036"/>
                      </a:lnTo>
                      <a:lnTo>
                        <a:pt x="71" y="1064"/>
                      </a:lnTo>
                      <a:lnTo>
                        <a:pt x="29" y="1092"/>
                      </a:lnTo>
                      <a:lnTo>
                        <a:pt x="29" y="1107"/>
                      </a:lnTo>
                      <a:lnTo>
                        <a:pt x="14" y="1107"/>
                      </a:lnTo>
                      <a:lnTo>
                        <a:pt x="0" y="1092"/>
                      </a:lnTo>
                      <a:lnTo>
                        <a:pt x="14" y="1092"/>
                      </a:lnTo>
                      <a:lnTo>
                        <a:pt x="14" y="1078"/>
                      </a:lnTo>
                      <a:lnTo>
                        <a:pt x="14" y="1064"/>
                      </a:lnTo>
                      <a:lnTo>
                        <a:pt x="14" y="1050"/>
                      </a:lnTo>
                      <a:lnTo>
                        <a:pt x="14" y="1036"/>
                      </a:lnTo>
                      <a:lnTo>
                        <a:pt x="29" y="1036"/>
                      </a:lnTo>
                      <a:lnTo>
                        <a:pt x="29" y="1021"/>
                      </a:lnTo>
                      <a:lnTo>
                        <a:pt x="29" y="1007"/>
                      </a:lnTo>
                      <a:lnTo>
                        <a:pt x="29" y="993"/>
                      </a:lnTo>
                      <a:lnTo>
                        <a:pt x="29" y="979"/>
                      </a:lnTo>
                      <a:lnTo>
                        <a:pt x="43" y="965"/>
                      </a:lnTo>
                      <a:lnTo>
                        <a:pt x="57" y="965"/>
                      </a:lnTo>
                      <a:lnTo>
                        <a:pt x="57" y="951"/>
                      </a:lnTo>
                      <a:lnTo>
                        <a:pt x="57" y="936"/>
                      </a:lnTo>
                      <a:lnTo>
                        <a:pt x="71" y="936"/>
                      </a:lnTo>
                      <a:lnTo>
                        <a:pt x="71" y="922"/>
                      </a:lnTo>
                      <a:lnTo>
                        <a:pt x="85" y="908"/>
                      </a:lnTo>
                      <a:lnTo>
                        <a:pt x="99" y="880"/>
                      </a:lnTo>
                      <a:lnTo>
                        <a:pt x="99" y="865"/>
                      </a:lnTo>
                      <a:lnTo>
                        <a:pt x="114" y="865"/>
                      </a:lnTo>
                      <a:lnTo>
                        <a:pt x="114" y="851"/>
                      </a:lnTo>
                      <a:lnTo>
                        <a:pt x="128" y="837"/>
                      </a:lnTo>
                      <a:lnTo>
                        <a:pt x="128" y="823"/>
                      </a:lnTo>
                      <a:lnTo>
                        <a:pt x="142" y="823"/>
                      </a:lnTo>
                      <a:lnTo>
                        <a:pt x="142" y="809"/>
                      </a:lnTo>
                      <a:lnTo>
                        <a:pt x="142" y="795"/>
                      </a:lnTo>
                      <a:lnTo>
                        <a:pt x="156" y="795"/>
                      </a:lnTo>
                      <a:lnTo>
                        <a:pt x="170" y="795"/>
                      </a:lnTo>
                      <a:lnTo>
                        <a:pt x="170" y="780"/>
                      </a:lnTo>
                      <a:lnTo>
                        <a:pt x="170" y="766"/>
                      </a:lnTo>
                      <a:lnTo>
                        <a:pt x="185" y="766"/>
                      </a:lnTo>
                      <a:lnTo>
                        <a:pt x="185" y="752"/>
                      </a:lnTo>
                      <a:lnTo>
                        <a:pt x="170" y="752"/>
                      </a:lnTo>
                      <a:lnTo>
                        <a:pt x="185" y="752"/>
                      </a:lnTo>
                      <a:lnTo>
                        <a:pt x="185" y="738"/>
                      </a:lnTo>
                      <a:lnTo>
                        <a:pt x="185" y="724"/>
                      </a:lnTo>
                      <a:lnTo>
                        <a:pt x="199" y="709"/>
                      </a:lnTo>
                      <a:lnTo>
                        <a:pt x="199" y="695"/>
                      </a:lnTo>
                      <a:lnTo>
                        <a:pt x="213" y="695"/>
                      </a:lnTo>
                      <a:lnTo>
                        <a:pt x="213" y="681"/>
                      </a:lnTo>
                      <a:lnTo>
                        <a:pt x="213" y="667"/>
                      </a:lnTo>
                      <a:lnTo>
                        <a:pt x="213" y="653"/>
                      </a:lnTo>
                      <a:lnTo>
                        <a:pt x="227" y="653"/>
                      </a:lnTo>
                      <a:lnTo>
                        <a:pt x="227" y="639"/>
                      </a:lnTo>
                      <a:lnTo>
                        <a:pt x="227" y="624"/>
                      </a:lnTo>
                      <a:lnTo>
                        <a:pt x="227" y="610"/>
                      </a:lnTo>
                      <a:lnTo>
                        <a:pt x="241" y="610"/>
                      </a:lnTo>
                      <a:lnTo>
                        <a:pt x="241" y="596"/>
                      </a:lnTo>
                      <a:lnTo>
                        <a:pt x="255" y="596"/>
                      </a:lnTo>
                      <a:lnTo>
                        <a:pt x="255" y="582"/>
                      </a:lnTo>
                      <a:lnTo>
                        <a:pt x="255" y="568"/>
                      </a:lnTo>
                      <a:lnTo>
                        <a:pt x="255" y="553"/>
                      </a:lnTo>
                      <a:lnTo>
                        <a:pt x="270" y="539"/>
                      </a:lnTo>
                      <a:lnTo>
                        <a:pt x="270" y="525"/>
                      </a:lnTo>
                      <a:lnTo>
                        <a:pt x="284" y="525"/>
                      </a:lnTo>
                      <a:lnTo>
                        <a:pt x="270" y="525"/>
                      </a:lnTo>
                      <a:lnTo>
                        <a:pt x="284" y="525"/>
                      </a:lnTo>
                      <a:lnTo>
                        <a:pt x="284" y="511"/>
                      </a:lnTo>
                      <a:lnTo>
                        <a:pt x="284" y="497"/>
                      </a:lnTo>
                      <a:lnTo>
                        <a:pt x="298" y="482"/>
                      </a:lnTo>
                      <a:lnTo>
                        <a:pt x="298" y="468"/>
                      </a:lnTo>
                      <a:lnTo>
                        <a:pt x="298" y="454"/>
                      </a:lnTo>
                      <a:lnTo>
                        <a:pt x="312" y="454"/>
                      </a:lnTo>
                      <a:lnTo>
                        <a:pt x="326" y="440"/>
                      </a:lnTo>
                      <a:lnTo>
                        <a:pt x="326" y="426"/>
                      </a:lnTo>
                      <a:lnTo>
                        <a:pt x="355" y="383"/>
                      </a:lnTo>
                      <a:lnTo>
                        <a:pt x="355" y="369"/>
                      </a:lnTo>
                      <a:lnTo>
                        <a:pt x="369" y="341"/>
                      </a:lnTo>
                      <a:lnTo>
                        <a:pt x="383" y="312"/>
                      </a:lnTo>
                      <a:lnTo>
                        <a:pt x="397" y="284"/>
                      </a:lnTo>
                      <a:lnTo>
                        <a:pt x="397" y="270"/>
                      </a:lnTo>
                      <a:lnTo>
                        <a:pt x="397" y="256"/>
                      </a:lnTo>
                      <a:lnTo>
                        <a:pt x="397" y="241"/>
                      </a:lnTo>
                      <a:lnTo>
                        <a:pt x="411" y="241"/>
                      </a:lnTo>
                      <a:lnTo>
                        <a:pt x="411" y="227"/>
                      </a:lnTo>
                      <a:lnTo>
                        <a:pt x="426" y="213"/>
                      </a:lnTo>
                      <a:lnTo>
                        <a:pt x="426" y="199"/>
                      </a:lnTo>
                      <a:lnTo>
                        <a:pt x="426" y="185"/>
                      </a:lnTo>
                      <a:lnTo>
                        <a:pt x="440" y="170"/>
                      </a:lnTo>
                      <a:lnTo>
                        <a:pt x="426" y="170"/>
                      </a:lnTo>
                      <a:lnTo>
                        <a:pt x="440" y="170"/>
                      </a:lnTo>
                      <a:lnTo>
                        <a:pt x="440" y="156"/>
                      </a:lnTo>
                      <a:lnTo>
                        <a:pt x="440" y="142"/>
                      </a:lnTo>
                      <a:lnTo>
                        <a:pt x="440" y="128"/>
                      </a:lnTo>
                      <a:lnTo>
                        <a:pt x="454" y="114"/>
                      </a:lnTo>
                      <a:lnTo>
                        <a:pt x="454" y="99"/>
                      </a:lnTo>
                      <a:lnTo>
                        <a:pt x="468" y="99"/>
                      </a:lnTo>
                      <a:lnTo>
                        <a:pt x="468" y="85"/>
                      </a:lnTo>
                      <a:lnTo>
                        <a:pt x="468" y="71"/>
                      </a:lnTo>
                      <a:lnTo>
                        <a:pt x="468" y="57"/>
                      </a:lnTo>
                      <a:lnTo>
                        <a:pt x="482" y="57"/>
                      </a:lnTo>
                      <a:lnTo>
                        <a:pt x="482" y="43"/>
                      </a:lnTo>
                      <a:lnTo>
                        <a:pt x="482" y="29"/>
                      </a:lnTo>
                      <a:lnTo>
                        <a:pt x="468" y="29"/>
                      </a:lnTo>
                      <a:lnTo>
                        <a:pt x="482" y="14"/>
                      </a:lnTo>
                      <a:lnTo>
                        <a:pt x="497" y="14"/>
                      </a:lnTo>
                      <a:lnTo>
                        <a:pt x="511" y="14"/>
                      </a:lnTo>
                      <a:lnTo>
                        <a:pt x="525" y="14"/>
                      </a:lnTo>
                      <a:lnTo>
                        <a:pt x="525" y="29"/>
                      </a:lnTo>
                      <a:lnTo>
                        <a:pt x="539" y="29"/>
                      </a:lnTo>
                      <a:lnTo>
                        <a:pt x="553" y="29"/>
                      </a:lnTo>
                      <a:lnTo>
                        <a:pt x="567" y="29"/>
                      </a:lnTo>
                      <a:lnTo>
                        <a:pt x="582" y="43"/>
                      </a:lnTo>
                      <a:lnTo>
                        <a:pt x="596" y="43"/>
                      </a:lnTo>
                      <a:lnTo>
                        <a:pt x="610" y="57"/>
                      </a:lnTo>
                      <a:lnTo>
                        <a:pt x="624" y="57"/>
                      </a:lnTo>
                      <a:lnTo>
                        <a:pt x="638" y="57"/>
                      </a:lnTo>
                      <a:lnTo>
                        <a:pt x="653" y="71"/>
                      </a:lnTo>
                      <a:lnTo>
                        <a:pt x="667" y="71"/>
                      </a:lnTo>
                      <a:lnTo>
                        <a:pt x="738" y="99"/>
                      </a:lnTo>
                      <a:lnTo>
                        <a:pt x="794" y="114"/>
                      </a:lnTo>
                      <a:lnTo>
                        <a:pt x="809" y="114"/>
                      </a:lnTo>
                      <a:lnTo>
                        <a:pt x="823" y="114"/>
                      </a:lnTo>
                      <a:lnTo>
                        <a:pt x="837" y="114"/>
                      </a:lnTo>
                      <a:lnTo>
                        <a:pt x="851" y="114"/>
                      </a:lnTo>
                      <a:lnTo>
                        <a:pt x="865" y="114"/>
                      </a:lnTo>
                      <a:lnTo>
                        <a:pt x="879" y="114"/>
                      </a:lnTo>
                      <a:lnTo>
                        <a:pt x="894" y="114"/>
                      </a:lnTo>
                      <a:lnTo>
                        <a:pt x="908" y="114"/>
                      </a:lnTo>
                      <a:lnTo>
                        <a:pt x="922" y="114"/>
                      </a:lnTo>
                      <a:lnTo>
                        <a:pt x="922" y="99"/>
                      </a:lnTo>
                      <a:lnTo>
                        <a:pt x="936" y="99"/>
                      </a:lnTo>
                      <a:lnTo>
                        <a:pt x="950" y="99"/>
                      </a:lnTo>
                      <a:lnTo>
                        <a:pt x="950" y="85"/>
                      </a:lnTo>
                      <a:lnTo>
                        <a:pt x="965" y="85"/>
                      </a:lnTo>
                      <a:lnTo>
                        <a:pt x="979" y="71"/>
                      </a:lnTo>
                      <a:lnTo>
                        <a:pt x="993" y="71"/>
                      </a:lnTo>
                      <a:lnTo>
                        <a:pt x="993" y="57"/>
                      </a:lnTo>
                      <a:lnTo>
                        <a:pt x="1007" y="57"/>
                      </a:lnTo>
                      <a:lnTo>
                        <a:pt x="1007" y="43"/>
                      </a:lnTo>
                      <a:lnTo>
                        <a:pt x="1021" y="29"/>
                      </a:lnTo>
                      <a:lnTo>
                        <a:pt x="1021" y="14"/>
                      </a:lnTo>
                      <a:lnTo>
                        <a:pt x="1035" y="14"/>
                      </a:lnTo>
                      <a:lnTo>
                        <a:pt x="1035" y="0"/>
                      </a:lnTo>
                      <a:lnTo>
                        <a:pt x="1050" y="0"/>
                      </a:lnTo>
                      <a:lnTo>
                        <a:pt x="1064" y="14"/>
                      </a:lnTo>
                      <a:lnTo>
                        <a:pt x="1078" y="43"/>
                      </a:lnTo>
                      <a:lnTo>
                        <a:pt x="1092" y="43"/>
                      </a:lnTo>
                      <a:lnTo>
                        <a:pt x="1092" y="57"/>
                      </a:lnTo>
                      <a:lnTo>
                        <a:pt x="1121" y="71"/>
                      </a:lnTo>
                      <a:lnTo>
                        <a:pt x="1135" y="85"/>
                      </a:lnTo>
                      <a:lnTo>
                        <a:pt x="1149" y="99"/>
                      </a:lnTo>
                      <a:close/>
                    </a:path>
                  </a:pathLst>
                </a:custGeom>
                <a:noFill/>
                <a:ln w="0">
                  <a:solidFill>
                    <a:srgbClr val="000000"/>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ja-JP" altLang="en-US"/>
                </a:p>
              </p:txBody>
            </p:sp>
            <p:sp>
              <p:nvSpPr>
                <p:cNvPr id="15507" name="Freeform 169" descr="50%"/>
                <p:cNvSpPr>
                  <a:spLocks noChangeAspect="1"/>
                </p:cNvSpPr>
                <p:nvPr/>
              </p:nvSpPr>
              <p:spPr bwMode="auto">
                <a:xfrm>
                  <a:off x="10660" y="3383"/>
                  <a:ext cx="2443" cy="2461"/>
                </a:xfrm>
                <a:custGeom>
                  <a:avLst/>
                  <a:gdLst>
                    <a:gd name="T0" fmla="*/ 2147483647 w 1531"/>
                    <a:gd name="T1" fmla="*/ 2147483647 h 1546"/>
                    <a:gd name="T2" fmla="*/ 2147483647 w 1531"/>
                    <a:gd name="T3" fmla="*/ 2147483647 h 1546"/>
                    <a:gd name="T4" fmla="*/ 2147483647 w 1531"/>
                    <a:gd name="T5" fmla="*/ 2147483647 h 1546"/>
                    <a:gd name="T6" fmla="*/ 2147483647 w 1531"/>
                    <a:gd name="T7" fmla="*/ 2147483647 h 1546"/>
                    <a:gd name="T8" fmla="*/ 2147483647 w 1531"/>
                    <a:gd name="T9" fmla="*/ 2147483647 h 1546"/>
                    <a:gd name="T10" fmla="*/ 2147483647 w 1531"/>
                    <a:gd name="T11" fmla="*/ 2147483647 h 1546"/>
                    <a:gd name="T12" fmla="*/ 2147483647 w 1531"/>
                    <a:gd name="T13" fmla="*/ 2147483647 h 1546"/>
                    <a:gd name="T14" fmla="*/ 2147483647 w 1531"/>
                    <a:gd name="T15" fmla="*/ 2147483647 h 1546"/>
                    <a:gd name="T16" fmla="*/ 2147483647 w 1531"/>
                    <a:gd name="T17" fmla="*/ 2147483647 h 1546"/>
                    <a:gd name="T18" fmla="*/ 2147483647 w 1531"/>
                    <a:gd name="T19" fmla="*/ 2147483647 h 1546"/>
                    <a:gd name="T20" fmla="*/ 2147483647 w 1531"/>
                    <a:gd name="T21" fmla="*/ 2147483647 h 1546"/>
                    <a:gd name="T22" fmla="*/ 2147483647 w 1531"/>
                    <a:gd name="T23" fmla="*/ 2147483647 h 1546"/>
                    <a:gd name="T24" fmla="*/ 2147483647 w 1531"/>
                    <a:gd name="T25" fmla="*/ 2147483647 h 1546"/>
                    <a:gd name="T26" fmla="*/ 2147483647 w 1531"/>
                    <a:gd name="T27" fmla="*/ 2147483647 h 1546"/>
                    <a:gd name="T28" fmla="*/ 2147483647 w 1531"/>
                    <a:gd name="T29" fmla="*/ 2147483647 h 1546"/>
                    <a:gd name="T30" fmla="*/ 2147483647 w 1531"/>
                    <a:gd name="T31" fmla="*/ 2147483647 h 1546"/>
                    <a:gd name="T32" fmla="*/ 2147483647 w 1531"/>
                    <a:gd name="T33" fmla="*/ 2147483647 h 1546"/>
                    <a:gd name="T34" fmla="*/ 2147483647 w 1531"/>
                    <a:gd name="T35" fmla="*/ 2147483647 h 1546"/>
                    <a:gd name="T36" fmla="*/ 2147483647 w 1531"/>
                    <a:gd name="T37" fmla="*/ 2147483647 h 1546"/>
                    <a:gd name="T38" fmla="*/ 2147483647 w 1531"/>
                    <a:gd name="T39" fmla="*/ 2147483647 h 1546"/>
                    <a:gd name="T40" fmla="*/ 2147483647 w 1531"/>
                    <a:gd name="T41" fmla="*/ 2147483647 h 1546"/>
                    <a:gd name="T42" fmla="*/ 2147483647 w 1531"/>
                    <a:gd name="T43" fmla="*/ 2147483647 h 1546"/>
                    <a:gd name="T44" fmla="*/ 2147483647 w 1531"/>
                    <a:gd name="T45" fmla="*/ 2147483647 h 1546"/>
                    <a:gd name="T46" fmla="*/ 2147483647 w 1531"/>
                    <a:gd name="T47" fmla="*/ 2147483647 h 1546"/>
                    <a:gd name="T48" fmla="*/ 2147483647 w 1531"/>
                    <a:gd name="T49" fmla="*/ 2147483647 h 1546"/>
                    <a:gd name="T50" fmla="*/ 2147483647 w 1531"/>
                    <a:gd name="T51" fmla="*/ 2147483647 h 1546"/>
                    <a:gd name="T52" fmla="*/ 2147483647 w 1531"/>
                    <a:gd name="T53" fmla="*/ 2147483647 h 1546"/>
                    <a:gd name="T54" fmla="*/ 2147483647 w 1531"/>
                    <a:gd name="T55" fmla="*/ 2147483647 h 1546"/>
                    <a:gd name="T56" fmla="*/ 2147483647 w 1531"/>
                    <a:gd name="T57" fmla="*/ 2147483647 h 1546"/>
                    <a:gd name="T58" fmla="*/ 2147483647 w 1531"/>
                    <a:gd name="T59" fmla="*/ 2147483647 h 1546"/>
                    <a:gd name="T60" fmla="*/ 2147483647 w 1531"/>
                    <a:gd name="T61" fmla="*/ 2147483647 h 1546"/>
                    <a:gd name="T62" fmla="*/ 2147483647 w 1531"/>
                    <a:gd name="T63" fmla="*/ 2147483647 h 1546"/>
                    <a:gd name="T64" fmla="*/ 2147483647 w 1531"/>
                    <a:gd name="T65" fmla="*/ 2147483647 h 1546"/>
                    <a:gd name="T66" fmla="*/ 2147483647 w 1531"/>
                    <a:gd name="T67" fmla="*/ 2147483647 h 1546"/>
                    <a:gd name="T68" fmla="*/ 2147483647 w 1531"/>
                    <a:gd name="T69" fmla="*/ 2147483647 h 1546"/>
                    <a:gd name="T70" fmla="*/ 2147483647 w 1531"/>
                    <a:gd name="T71" fmla="*/ 2147483647 h 1546"/>
                    <a:gd name="T72" fmla="*/ 2147483647 w 1531"/>
                    <a:gd name="T73" fmla="*/ 2147483647 h 1546"/>
                    <a:gd name="T74" fmla="*/ 2147483647 w 1531"/>
                    <a:gd name="T75" fmla="*/ 2147483647 h 1546"/>
                    <a:gd name="T76" fmla="*/ 2147483647 w 1531"/>
                    <a:gd name="T77" fmla="*/ 2147483647 h 1546"/>
                    <a:gd name="T78" fmla="*/ 2147483647 w 1531"/>
                    <a:gd name="T79" fmla="*/ 2147483647 h 1546"/>
                    <a:gd name="T80" fmla="*/ 2147483647 w 1531"/>
                    <a:gd name="T81" fmla="*/ 2147483647 h 1546"/>
                    <a:gd name="T82" fmla="*/ 2147483647 w 1531"/>
                    <a:gd name="T83" fmla="*/ 2147483647 h 1546"/>
                    <a:gd name="T84" fmla="*/ 2147483647 w 1531"/>
                    <a:gd name="T85" fmla="*/ 2147483647 h 1546"/>
                    <a:gd name="T86" fmla="*/ 2147483647 w 1531"/>
                    <a:gd name="T87" fmla="*/ 2147483647 h 1546"/>
                    <a:gd name="T88" fmla="*/ 2147483647 w 1531"/>
                    <a:gd name="T89" fmla="*/ 2147483647 h 1546"/>
                    <a:gd name="T90" fmla="*/ 2147483647 w 1531"/>
                    <a:gd name="T91" fmla="*/ 2147483647 h 1546"/>
                    <a:gd name="T92" fmla="*/ 2147483647 w 1531"/>
                    <a:gd name="T93" fmla="*/ 2147483647 h 1546"/>
                    <a:gd name="T94" fmla="*/ 2147483647 w 1531"/>
                    <a:gd name="T95" fmla="*/ 2147483647 h 1546"/>
                    <a:gd name="T96" fmla="*/ 2147483647 w 1531"/>
                    <a:gd name="T97" fmla="*/ 2147483647 h 1546"/>
                    <a:gd name="T98" fmla="*/ 2147483647 w 1531"/>
                    <a:gd name="T99" fmla="*/ 2147483647 h 1546"/>
                    <a:gd name="T100" fmla="*/ 2147483647 w 1531"/>
                    <a:gd name="T101" fmla="*/ 2147483647 h 1546"/>
                    <a:gd name="T102" fmla="*/ 2147483647 w 1531"/>
                    <a:gd name="T103" fmla="*/ 2147483647 h 1546"/>
                    <a:gd name="T104" fmla="*/ 2147483647 w 1531"/>
                    <a:gd name="T105" fmla="*/ 2147483647 h 1546"/>
                    <a:gd name="T106" fmla="*/ 2147483647 w 1531"/>
                    <a:gd name="T107" fmla="*/ 2147483647 h 1546"/>
                    <a:gd name="T108" fmla="*/ 2147483647 w 1531"/>
                    <a:gd name="T109" fmla="*/ 2147483647 h 1546"/>
                    <a:gd name="T110" fmla="*/ 2147483647 w 1531"/>
                    <a:gd name="T111" fmla="*/ 2147483647 h 1546"/>
                    <a:gd name="T112" fmla="*/ 2147483647 w 1531"/>
                    <a:gd name="T113" fmla="*/ 2147483647 h 1546"/>
                    <a:gd name="T114" fmla="*/ 2147483647 w 1531"/>
                    <a:gd name="T115" fmla="*/ 2147483647 h 1546"/>
                    <a:gd name="T116" fmla="*/ 2147483647 w 1531"/>
                    <a:gd name="T117" fmla="*/ 2147483647 h 1546"/>
                    <a:gd name="T118" fmla="*/ 2147483647 w 1531"/>
                    <a:gd name="T119" fmla="*/ 2147483647 h 154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531"/>
                    <a:gd name="T181" fmla="*/ 0 h 1546"/>
                    <a:gd name="T182" fmla="*/ 1531 w 1531"/>
                    <a:gd name="T183" fmla="*/ 1546 h 154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531" h="1546">
                      <a:moveTo>
                        <a:pt x="1276" y="213"/>
                      </a:moveTo>
                      <a:lnTo>
                        <a:pt x="1276" y="213"/>
                      </a:lnTo>
                      <a:lnTo>
                        <a:pt x="1276" y="227"/>
                      </a:lnTo>
                      <a:lnTo>
                        <a:pt x="1276" y="241"/>
                      </a:lnTo>
                      <a:lnTo>
                        <a:pt x="1276" y="255"/>
                      </a:lnTo>
                      <a:lnTo>
                        <a:pt x="1290" y="255"/>
                      </a:lnTo>
                      <a:lnTo>
                        <a:pt x="1290" y="269"/>
                      </a:lnTo>
                      <a:lnTo>
                        <a:pt x="1290" y="284"/>
                      </a:lnTo>
                      <a:lnTo>
                        <a:pt x="1290" y="298"/>
                      </a:lnTo>
                      <a:lnTo>
                        <a:pt x="1290" y="312"/>
                      </a:lnTo>
                      <a:lnTo>
                        <a:pt x="1290" y="326"/>
                      </a:lnTo>
                      <a:lnTo>
                        <a:pt x="1290" y="340"/>
                      </a:lnTo>
                      <a:lnTo>
                        <a:pt x="1290" y="355"/>
                      </a:lnTo>
                      <a:lnTo>
                        <a:pt x="1290" y="369"/>
                      </a:lnTo>
                      <a:lnTo>
                        <a:pt x="1276" y="369"/>
                      </a:lnTo>
                      <a:lnTo>
                        <a:pt x="1276" y="383"/>
                      </a:lnTo>
                      <a:lnTo>
                        <a:pt x="1276" y="397"/>
                      </a:lnTo>
                      <a:lnTo>
                        <a:pt x="1276" y="411"/>
                      </a:lnTo>
                      <a:lnTo>
                        <a:pt x="1262" y="411"/>
                      </a:lnTo>
                      <a:lnTo>
                        <a:pt x="1262" y="425"/>
                      </a:lnTo>
                      <a:lnTo>
                        <a:pt x="1248" y="425"/>
                      </a:lnTo>
                      <a:lnTo>
                        <a:pt x="1233" y="440"/>
                      </a:lnTo>
                      <a:lnTo>
                        <a:pt x="1219" y="454"/>
                      </a:lnTo>
                      <a:lnTo>
                        <a:pt x="1191" y="468"/>
                      </a:lnTo>
                      <a:lnTo>
                        <a:pt x="1177" y="482"/>
                      </a:lnTo>
                      <a:lnTo>
                        <a:pt x="1163" y="496"/>
                      </a:lnTo>
                      <a:lnTo>
                        <a:pt x="1148" y="496"/>
                      </a:lnTo>
                      <a:lnTo>
                        <a:pt x="1134" y="511"/>
                      </a:lnTo>
                      <a:lnTo>
                        <a:pt x="1120" y="511"/>
                      </a:lnTo>
                      <a:lnTo>
                        <a:pt x="1120" y="525"/>
                      </a:lnTo>
                      <a:lnTo>
                        <a:pt x="1106" y="525"/>
                      </a:lnTo>
                      <a:lnTo>
                        <a:pt x="1092" y="525"/>
                      </a:lnTo>
                      <a:lnTo>
                        <a:pt x="1077" y="539"/>
                      </a:lnTo>
                      <a:lnTo>
                        <a:pt x="1063" y="553"/>
                      </a:lnTo>
                      <a:lnTo>
                        <a:pt x="1049" y="553"/>
                      </a:lnTo>
                      <a:lnTo>
                        <a:pt x="1035" y="567"/>
                      </a:lnTo>
                      <a:lnTo>
                        <a:pt x="1021" y="581"/>
                      </a:lnTo>
                      <a:lnTo>
                        <a:pt x="1007" y="581"/>
                      </a:lnTo>
                      <a:lnTo>
                        <a:pt x="1007" y="596"/>
                      </a:lnTo>
                      <a:lnTo>
                        <a:pt x="1021" y="596"/>
                      </a:lnTo>
                      <a:lnTo>
                        <a:pt x="1021" y="610"/>
                      </a:lnTo>
                      <a:lnTo>
                        <a:pt x="1035" y="624"/>
                      </a:lnTo>
                      <a:lnTo>
                        <a:pt x="1035" y="638"/>
                      </a:lnTo>
                      <a:lnTo>
                        <a:pt x="1035" y="652"/>
                      </a:lnTo>
                      <a:lnTo>
                        <a:pt x="1035" y="667"/>
                      </a:lnTo>
                      <a:lnTo>
                        <a:pt x="1049" y="667"/>
                      </a:lnTo>
                      <a:lnTo>
                        <a:pt x="1049" y="681"/>
                      </a:lnTo>
                      <a:lnTo>
                        <a:pt x="1049" y="695"/>
                      </a:lnTo>
                      <a:lnTo>
                        <a:pt x="1049" y="709"/>
                      </a:lnTo>
                      <a:lnTo>
                        <a:pt x="1063" y="738"/>
                      </a:lnTo>
                      <a:lnTo>
                        <a:pt x="1063" y="766"/>
                      </a:lnTo>
                      <a:lnTo>
                        <a:pt x="1063" y="780"/>
                      </a:lnTo>
                      <a:lnTo>
                        <a:pt x="1063" y="794"/>
                      </a:lnTo>
                      <a:lnTo>
                        <a:pt x="1063" y="808"/>
                      </a:lnTo>
                      <a:lnTo>
                        <a:pt x="1063" y="823"/>
                      </a:lnTo>
                      <a:lnTo>
                        <a:pt x="1063" y="837"/>
                      </a:lnTo>
                      <a:lnTo>
                        <a:pt x="1063" y="851"/>
                      </a:lnTo>
                      <a:lnTo>
                        <a:pt x="1063" y="865"/>
                      </a:lnTo>
                      <a:lnTo>
                        <a:pt x="1063" y="879"/>
                      </a:lnTo>
                      <a:lnTo>
                        <a:pt x="1063" y="894"/>
                      </a:lnTo>
                      <a:lnTo>
                        <a:pt x="1063" y="922"/>
                      </a:lnTo>
                      <a:lnTo>
                        <a:pt x="1063" y="936"/>
                      </a:lnTo>
                      <a:lnTo>
                        <a:pt x="1063" y="964"/>
                      </a:lnTo>
                      <a:lnTo>
                        <a:pt x="1077" y="964"/>
                      </a:lnTo>
                      <a:lnTo>
                        <a:pt x="1077" y="950"/>
                      </a:lnTo>
                      <a:lnTo>
                        <a:pt x="1092" y="950"/>
                      </a:lnTo>
                      <a:lnTo>
                        <a:pt x="1106" y="950"/>
                      </a:lnTo>
                      <a:lnTo>
                        <a:pt x="1120" y="950"/>
                      </a:lnTo>
                      <a:lnTo>
                        <a:pt x="1120" y="936"/>
                      </a:lnTo>
                      <a:lnTo>
                        <a:pt x="1134" y="936"/>
                      </a:lnTo>
                      <a:lnTo>
                        <a:pt x="1148" y="936"/>
                      </a:lnTo>
                      <a:lnTo>
                        <a:pt x="1163" y="936"/>
                      </a:lnTo>
                      <a:lnTo>
                        <a:pt x="1177" y="922"/>
                      </a:lnTo>
                      <a:lnTo>
                        <a:pt x="1191" y="922"/>
                      </a:lnTo>
                      <a:lnTo>
                        <a:pt x="1205" y="922"/>
                      </a:lnTo>
                      <a:lnTo>
                        <a:pt x="1219" y="922"/>
                      </a:lnTo>
                      <a:lnTo>
                        <a:pt x="1233" y="908"/>
                      </a:lnTo>
                      <a:lnTo>
                        <a:pt x="1248" y="908"/>
                      </a:lnTo>
                      <a:lnTo>
                        <a:pt x="1262" y="922"/>
                      </a:lnTo>
                      <a:lnTo>
                        <a:pt x="1276" y="922"/>
                      </a:lnTo>
                      <a:lnTo>
                        <a:pt x="1276" y="936"/>
                      </a:lnTo>
                      <a:lnTo>
                        <a:pt x="1304" y="950"/>
                      </a:lnTo>
                      <a:lnTo>
                        <a:pt x="1304" y="936"/>
                      </a:lnTo>
                      <a:lnTo>
                        <a:pt x="1319" y="936"/>
                      </a:lnTo>
                      <a:lnTo>
                        <a:pt x="1319" y="950"/>
                      </a:lnTo>
                      <a:lnTo>
                        <a:pt x="1333" y="936"/>
                      </a:lnTo>
                      <a:lnTo>
                        <a:pt x="1347" y="950"/>
                      </a:lnTo>
                      <a:lnTo>
                        <a:pt x="1361" y="950"/>
                      </a:lnTo>
                      <a:lnTo>
                        <a:pt x="1375" y="964"/>
                      </a:lnTo>
                      <a:lnTo>
                        <a:pt x="1389" y="964"/>
                      </a:lnTo>
                      <a:lnTo>
                        <a:pt x="1389" y="979"/>
                      </a:lnTo>
                      <a:lnTo>
                        <a:pt x="1404" y="979"/>
                      </a:lnTo>
                      <a:lnTo>
                        <a:pt x="1418" y="1007"/>
                      </a:lnTo>
                      <a:lnTo>
                        <a:pt x="1418" y="1021"/>
                      </a:lnTo>
                      <a:lnTo>
                        <a:pt x="1432" y="1035"/>
                      </a:lnTo>
                      <a:lnTo>
                        <a:pt x="1432" y="1050"/>
                      </a:lnTo>
                      <a:lnTo>
                        <a:pt x="1446" y="1050"/>
                      </a:lnTo>
                      <a:lnTo>
                        <a:pt x="1446" y="1064"/>
                      </a:lnTo>
                      <a:lnTo>
                        <a:pt x="1446" y="1078"/>
                      </a:lnTo>
                      <a:lnTo>
                        <a:pt x="1446" y="1092"/>
                      </a:lnTo>
                      <a:lnTo>
                        <a:pt x="1446" y="1106"/>
                      </a:lnTo>
                      <a:lnTo>
                        <a:pt x="1446" y="1120"/>
                      </a:lnTo>
                      <a:lnTo>
                        <a:pt x="1460" y="1120"/>
                      </a:lnTo>
                      <a:lnTo>
                        <a:pt x="1460" y="1135"/>
                      </a:lnTo>
                      <a:lnTo>
                        <a:pt x="1460" y="1149"/>
                      </a:lnTo>
                      <a:lnTo>
                        <a:pt x="1460" y="1163"/>
                      </a:lnTo>
                      <a:lnTo>
                        <a:pt x="1460" y="1177"/>
                      </a:lnTo>
                      <a:lnTo>
                        <a:pt x="1475" y="1191"/>
                      </a:lnTo>
                      <a:lnTo>
                        <a:pt x="1489" y="1206"/>
                      </a:lnTo>
                      <a:lnTo>
                        <a:pt x="1503" y="1220"/>
                      </a:lnTo>
                      <a:lnTo>
                        <a:pt x="1503" y="1234"/>
                      </a:lnTo>
                      <a:lnTo>
                        <a:pt x="1517" y="1234"/>
                      </a:lnTo>
                      <a:lnTo>
                        <a:pt x="1517" y="1248"/>
                      </a:lnTo>
                      <a:lnTo>
                        <a:pt x="1517" y="1262"/>
                      </a:lnTo>
                      <a:lnTo>
                        <a:pt x="1531" y="1291"/>
                      </a:lnTo>
                      <a:lnTo>
                        <a:pt x="1517" y="1291"/>
                      </a:lnTo>
                      <a:lnTo>
                        <a:pt x="1489" y="1291"/>
                      </a:lnTo>
                      <a:lnTo>
                        <a:pt x="1460" y="1291"/>
                      </a:lnTo>
                      <a:lnTo>
                        <a:pt x="1446" y="1291"/>
                      </a:lnTo>
                      <a:lnTo>
                        <a:pt x="1418" y="1291"/>
                      </a:lnTo>
                      <a:lnTo>
                        <a:pt x="1404" y="1291"/>
                      </a:lnTo>
                      <a:lnTo>
                        <a:pt x="1389" y="1277"/>
                      </a:lnTo>
                      <a:lnTo>
                        <a:pt x="1375" y="1277"/>
                      </a:lnTo>
                      <a:lnTo>
                        <a:pt x="1347" y="1277"/>
                      </a:lnTo>
                      <a:lnTo>
                        <a:pt x="1347" y="1291"/>
                      </a:lnTo>
                      <a:lnTo>
                        <a:pt x="1347" y="1305"/>
                      </a:lnTo>
                      <a:lnTo>
                        <a:pt x="1361" y="1319"/>
                      </a:lnTo>
                      <a:lnTo>
                        <a:pt x="1361" y="1333"/>
                      </a:lnTo>
                      <a:lnTo>
                        <a:pt x="1375" y="1333"/>
                      </a:lnTo>
                      <a:lnTo>
                        <a:pt x="1375" y="1347"/>
                      </a:lnTo>
                      <a:lnTo>
                        <a:pt x="1361" y="1362"/>
                      </a:lnTo>
                      <a:lnTo>
                        <a:pt x="1361" y="1376"/>
                      </a:lnTo>
                      <a:lnTo>
                        <a:pt x="1361" y="1390"/>
                      </a:lnTo>
                      <a:lnTo>
                        <a:pt x="1347" y="1390"/>
                      </a:lnTo>
                      <a:lnTo>
                        <a:pt x="1319" y="1390"/>
                      </a:lnTo>
                      <a:lnTo>
                        <a:pt x="1304" y="1390"/>
                      </a:lnTo>
                      <a:lnTo>
                        <a:pt x="1262" y="1390"/>
                      </a:lnTo>
                      <a:lnTo>
                        <a:pt x="1248" y="1390"/>
                      </a:lnTo>
                      <a:lnTo>
                        <a:pt x="1219" y="1390"/>
                      </a:lnTo>
                      <a:lnTo>
                        <a:pt x="1191" y="1376"/>
                      </a:lnTo>
                      <a:lnTo>
                        <a:pt x="1163" y="1376"/>
                      </a:lnTo>
                      <a:lnTo>
                        <a:pt x="1134" y="1376"/>
                      </a:lnTo>
                      <a:lnTo>
                        <a:pt x="1106" y="1376"/>
                      </a:lnTo>
                      <a:lnTo>
                        <a:pt x="1092" y="1376"/>
                      </a:lnTo>
                      <a:lnTo>
                        <a:pt x="1077" y="1376"/>
                      </a:lnTo>
                      <a:lnTo>
                        <a:pt x="1063" y="1376"/>
                      </a:lnTo>
                      <a:lnTo>
                        <a:pt x="1049" y="1376"/>
                      </a:lnTo>
                      <a:lnTo>
                        <a:pt x="1035" y="1376"/>
                      </a:lnTo>
                      <a:lnTo>
                        <a:pt x="1007" y="1376"/>
                      </a:lnTo>
                      <a:lnTo>
                        <a:pt x="978" y="1376"/>
                      </a:lnTo>
                      <a:lnTo>
                        <a:pt x="950" y="1376"/>
                      </a:lnTo>
                      <a:lnTo>
                        <a:pt x="921" y="1376"/>
                      </a:lnTo>
                      <a:lnTo>
                        <a:pt x="893" y="1376"/>
                      </a:lnTo>
                      <a:lnTo>
                        <a:pt x="865" y="1376"/>
                      </a:lnTo>
                      <a:lnTo>
                        <a:pt x="851" y="1376"/>
                      </a:lnTo>
                      <a:lnTo>
                        <a:pt x="836" y="1376"/>
                      </a:lnTo>
                      <a:lnTo>
                        <a:pt x="822" y="1376"/>
                      </a:lnTo>
                      <a:lnTo>
                        <a:pt x="794" y="1376"/>
                      </a:lnTo>
                      <a:lnTo>
                        <a:pt x="765" y="1376"/>
                      </a:lnTo>
                      <a:lnTo>
                        <a:pt x="751" y="1376"/>
                      </a:lnTo>
                      <a:lnTo>
                        <a:pt x="737" y="1376"/>
                      </a:lnTo>
                      <a:lnTo>
                        <a:pt x="723" y="1390"/>
                      </a:lnTo>
                      <a:lnTo>
                        <a:pt x="709" y="1390"/>
                      </a:lnTo>
                      <a:lnTo>
                        <a:pt x="694" y="1404"/>
                      </a:lnTo>
                      <a:lnTo>
                        <a:pt x="680" y="1404"/>
                      </a:lnTo>
                      <a:lnTo>
                        <a:pt x="666" y="1418"/>
                      </a:lnTo>
                      <a:lnTo>
                        <a:pt x="652" y="1418"/>
                      </a:lnTo>
                      <a:lnTo>
                        <a:pt x="652" y="1433"/>
                      </a:lnTo>
                      <a:lnTo>
                        <a:pt x="624" y="1447"/>
                      </a:lnTo>
                      <a:lnTo>
                        <a:pt x="609" y="1461"/>
                      </a:lnTo>
                      <a:lnTo>
                        <a:pt x="595" y="1475"/>
                      </a:lnTo>
                      <a:lnTo>
                        <a:pt x="581" y="1489"/>
                      </a:lnTo>
                      <a:lnTo>
                        <a:pt x="567" y="1532"/>
                      </a:lnTo>
                      <a:lnTo>
                        <a:pt x="553" y="1532"/>
                      </a:lnTo>
                      <a:lnTo>
                        <a:pt x="538" y="1546"/>
                      </a:lnTo>
                      <a:lnTo>
                        <a:pt x="538" y="1532"/>
                      </a:lnTo>
                      <a:lnTo>
                        <a:pt x="524" y="1518"/>
                      </a:lnTo>
                      <a:lnTo>
                        <a:pt x="524" y="1503"/>
                      </a:lnTo>
                      <a:lnTo>
                        <a:pt x="510" y="1489"/>
                      </a:lnTo>
                      <a:lnTo>
                        <a:pt x="496" y="1475"/>
                      </a:lnTo>
                      <a:lnTo>
                        <a:pt x="496" y="1461"/>
                      </a:lnTo>
                      <a:lnTo>
                        <a:pt x="482" y="1461"/>
                      </a:lnTo>
                      <a:lnTo>
                        <a:pt x="482" y="1447"/>
                      </a:lnTo>
                      <a:lnTo>
                        <a:pt x="468" y="1433"/>
                      </a:lnTo>
                      <a:lnTo>
                        <a:pt x="453" y="1418"/>
                      </a:lnTo>
                      <a:lnTo>
                        <a:pt x="439" y="1404"/>
                      </a:lnTo>
                      <a:lnTo>
                        <a:pt x="439" y="1390"/>
                      </a:lnTo>
                      <a:lnTo>
                        <a:pt x="425" y="1376"/>
                      </a:lnTo>
                      <a:lnTo>
                        <a:pt x="397" y="1347"/>
                      </a:lnTo>
                      <a:lnTo>
                        <a:pt x="397" y="1319"/>
                      </a:lnTo>
                      <a:lnTo>
                        <a:pt x="382" y="1319"/>
                      </a:lnTo>
                      <a:lnTo>
                        <a:pt x="368" y="1291"/>
                      </a:lnTo>
                      <a:lnTo>
                        <a:pt x="354" y="1277"/>
                      </a:lnTo>
                      <a:lnTo>
                        <a:pt x="354" y="1262"/>
                      </a:lnTo>
                      <a:lnTo>
                        <a:pt x="340" y="1262"/>
                      </a:lnTo>
                      <a:lnTo>
                        <a:pt x="340" y="1248"/>
                      </a:lnTo>
                      <a:lnTo>
                        <a:pt x="326" y="1234"/>
                      </a:lnTo>
                      <a:lnTo>
                        <a:pt x="326" y="1220"/>
                      </a:lnTo>
                      <a:lnTo>
                        <a:pt x="312" y="1220"/>
                      </a:lnTo>
                      <a:lnTo>
                        <a:pt x="312" y="1206"/>
                      </a:lnTo>
                      <a:lnTo>
                        <a:pt x="297" y="1191"/>
                      </a:lnTo>
                      <a:lnTo>
                        <a:pt x="297" y="1177"/>
                      </a:lnTo>
                      <a:lnTo>
                        <a:pt x="283" y="1163"/>
                      </a:lnTo>
                      <a:lnTo>
                        <a:pt x="269" y="1149"/>
                      </a:lnTo>
                      <a:lnTo>
                        <a:pt x="255" y="1135"/>
                      </a:lnTo>
                      <a:lnTo>
                        <a:pt x="255" y="1120"/>
                      </a:lnTo>
                      <a:lnTo>
                        <a:pt x="241" y="1106"/>
                      </a:lnTo>
                      <a:lnTo>
                        <a:pt x="241" y="1092"/>
                      </a:lnTo>
                      <a:lnTo>
                        <a:pt x="226" y="1092"/>
                      </a:lnTo>
                      <a:lnTo>
                        <a:pt x="226" y="1078"/>
                      </a:lnTo>
                      <a:lnTo>
                        <a:pt x="212" y="1064"/>
                      </a:lnTo>
                      <a:lnTo>
                        <a:pt x="212" y="1050"/>
                      </a:lnTo>
                      <a:lnTo>
                        <a:pt x="198" y="1035"/>
                      </a:lnTo>
                      <a:lnTo>
                        <a:pt x="198" y="1021"/>
                      </a:lnTo>
                      <a:lnTo>
                        <a:pt x="184" y="1007"/>
                      </a:lnTo>
                      <a:lnTo>
                        <a:pt x="184" y="993"/>
                      </a:lnTo>
                      <a:lnTo>
                        <a:pt x="170" y="993"/>
                      </a:lnTo>
                      <a:lnTo>
                        <a:pt x="170" y="964"/>
                      </a:lnTo>
                      <a:lnTo>
                        <a:pt x="156" y="950"/>
                      </a:lnTo>
                      <a:lnTo>
                        <a:pt x="156" y="936"/>
                      </a:lnTo>
                      <a:lnTo>
                        <a:pt x="141" y="922"/>
                      </a:lnTo>
                      <a:lnTo>
                        <a:pt x="141" y="908"/>
                      </a:lnTo>
                      <a:lnTo>
                        <a:pt x="141" y="894"/>
                      </a:lnTo>
                      <a:lnTo>
                        <a:pt x="127" y="894"/>
                      </a:lnTo>
                      <a:lnTo>
                        <a:pt x="127" y="879"/>
                      </a:lnTo>
                      <a:lnTo>
                        <a:pt x="127" y="865"/>
                      </a:lnTo>
                      <a:lnTo>
                        <a:pt x="113" y="851"/>
                      </a:lnTo>
                      <a:lnTo>
                        <a:pt x="113" y="837"/>
                      </a:lnTo>
                      <a:lnTo>
                        <a:pt x="99" y="808"/>
                      </a:lnTo>
                      <a:lnTo>
                        <a:pt x="99" y="794"/>
                      </a:lnTo>
                      <a:lnTo>
                        <a:pt x="85" y="780"/>
                      </a:lnTo>
                      <a:lnTo>
                        <a:pt x="85" y="766"/>
                      </a:lnTo>
                      <a:lnTo>
                        <a:pt x="70" y="752"/>
                      </a:lnTo>
                      <a:lnTo>
                        <a:pt x="70" y="738"/>
                      </a:lnTo>
                      <a:lnTo>
                        <a:pt x="56" y="723"/>
                      </a:lnTo>
                      <a:lnTo>
                        <a:pt x="42" y="695"/>
                      </a:lnTo>
                      <a:lnTo>
                        <a:pt x="42" y="667"/>
                      </a:lnTo>
                      <a:lnTo>
                        <a:pt x="28" y="652"/>
                      </a:lnTo>
                      <a:lnTo>
                        <a:pt x="28" y="638"/>
                      </a:lnTo>
                      <a:lnTo>
                        <a:pt x="14" y="624"/>
                      </a:lnTo>
                      <a:lnTo>
                        <a:pt x="14" y="610"/>
                      </a:lnTo>
                      <a:lnTo>
                        <a:pt x="0" y="567"/>
                      </a:lnTo>
                      <a:lnTo>
                        <a:pt x="14" y="567"/>
                      </a:lnTo>
                      <a:lnTo>
                        <a:pt x="28" y="567"/>
                      </a:lnTo>
                      <a:lnTo>
                        <a:pt x="28" y="553"/>
                      </a:lnTo>
                      <a:lnTo>
                        <a:pt x="42" y="553"/>
                      </a:lnTo>
                      <a:lnTo>
                        <a:pt x="56" y="553"/>
                      </a:lnTo>
                      <a:lnTo>
                        <a:pt x="70" y="553"/>
                      </a:lnTo>
                      <a:lnTo>
                        <a:pt x="85" y="553"/>
                      </a:lnTo>
                      <a:lnTo>
                        <a:pt x="99" y="553"/>
                      </a:lnTo>
                      <a:lnTo>
                        <a:pt x="113" y="553"/>
                      </a:lnTo>
                      <a:lnTo>
                        <a:pt x="141" y="553"/>
                      </a:lnTo>
                      <a:lnTo>
                        <a:pt x="156" y="567"/>
                      </a:lnTo>
                      <a:lnTo>
                        <a:pt x="170" y="567"/>
                      </a:lnTo>
                      <a:lnTo>
                        <a:pt x="198" y="567"/>
                      </a:lnTo>
                      <a:lnTo>
                        <a:pt x="212" y="567"/>
                      </a:lnTo>
                      <a:lnTo>
                        <a:pt x="226" y="567"/>
                      </a:lnTo>
                      <a:lnTo>
                        <a:pt x="241" y="567"/>
                      </a:lnTo>
                      <a:lnTo>
                        <a:pt x="255" y="567"/>
                      </a:lnTo>
                      <a:lnTo>
                        <a:pt x="269" y="581"/>
                      </a:lnTo>
                      <a:lnTo>
                        <a:pt x="283" y="581"/>
                      </a:lnTo>
                      <a:lnTo>
                        <a:pt x="297" y="581"/>
                      </a:lnTo>
                      <a:lnTo>
                        <a:pt x="326" y="581"/>
                      </a:lnTo>
                      <a:lnTo>
                        <a:pt x="354" y="581"/>
                      </a:lnTo>
                      <a:lnTo>
                        <a:pt x="368" y="581"/>
                      </a:lnTo>
                      <a:lnTo>
                        <a:pt x="382" y="581"/>
                      </a:lnTo>
                      <a:lnTo>
                        <a:pt x="397" y="581"/>
                      </a:lnTo>
                      <a:lnTo>
                        <a:pt x="411" y="581"/>
                      </a:lnTo>
                      <a:lnTo>
                        <a:pt x="425" y="581"/>
                      </a:lnTo>
                      <a:lnTo>
                        <a:pt x="439" y="581"/>
                      </a:lnTo>
                      <a:lnTo>
                        <a:pt x="453" y="581"/>
                      </a:lnTo>
                      <a:lnTo>
                        <a:pt x="468" y="581"/>
                      </a:lnTo>
                      <a:lnTo>
                        <a:pt x="482" y="581"/>
                      </a:lnTo>
                      <a:lnTo>
                        <a:pt x="496" y="581"/>
                      </a:lnTo>
                      <a:lnTo>
                        <a:pt x="510" y="567"/>
                      </a:lnTo>
                      <a:lnTo>
                        <a:pt x="524" y="567"/>
                      </a:lnTo>
                      <a:lnTo>
                        <a:pt x="538" y="567"/>
                      </a:lnTo>
                      <a:lnTo>
                        <a:pt x="553" y="567"/>
                      </a:lnTo>
                      <a:lnTo>
                        <a:pt x="581" y="567"/>
                      </a:lnTo>
                      <a:lnTo>
                        <a:pt x="595" y="553"/>
                      </a:lnTo>
                      <a:lnTo>
                        <a:pt x="624" y="553"/>
                      </a:lnTo>
                      <a:lnTo>
                        <a:pt x="638" y="553"/>
                      </a:lnTo>
                      <a:lnTo>
                        <a:pt x="652" y="553"/>
                      </a:lnTo>
                      <a:lnTo>
                        <a:pt x="666" y="553"/>
                      </a:lnTo>
                      <a:lnTo>
                        <a:pt x="666" y="539"/>
                      </a:lnTo>
                      <a:lnTo>
                        <a:pt x="694" y="539"/>
                      </a:lnTo>
                      <a:lnTo>
                        <a:pt x="709" y="539"/>
                      </a:lnTo>
                      <a:lnTo>
                        <a:pt x="723" y="525"/>
                      </a:lnTo>
                      <a:lnTo>
                        <a:pt x="737" y="525"/>
                      </a:lnTo>
                      <a:lnTo>
                        <a:pt x="751" y="525"/>
                      </a:lnTo>
                      <a:lnTo>
                        <a:pt x="765" y="511"/>
                      </a:lnTo>
                      <a:lnTo>
                        <a:pt x="780" y="511"/>
                      </a:lnTo>
                      <a:lnTo>
                        <a:pt x="794" y="496"/>
                      </a:lnTo>
                      <a:lnTo>
                        <a:pt x="808" y="496"/>
                      </a:lnTo>
                      <a:lnTo>
                        <a:pt x="822" y="496"/>
                      </a:lnTo>
                      <a:lnTo>
                        <a:pt x="836" y="482"/>
                      </a:lnTo>
                      <a:lnTo>
                        <a:pt x="851" y="482"/>
                      </a:lnTo>
                      <a:lnTo>
                        <a:pt x="851" y="468"/>
                      </a:lnTo>
                      <a:lnTo>
                        <a:pt x="865" y="468"/>
                      </a:lnTo>
                      <a:lnTo>
                        <a:pt x="879" y="468"/>
                      </a:lnTo>
                      <a:lnTo>
                        <a:pt x="893" y="454"/>
                      </a:lnTo>
                      <a:lnTo>
                        <a:pt x="907" y="440"/>
                      </a:lnTo>
                      <a:lnTo>
                        <a:pt x="936" y="425"/>
                      </a:lnTo>
                      <a:lnTo>
                        <a:pt x="950" y="411"/>
                      </a:lnTo>
                      <a:lnTo>
                        <a:pt x="978" y="397"/>
                      </a:lnTo>
                      <a:lnTo>
                        <a:pt x="992" y="383"/>
                      </a:lnTo>
                      <a:lnTo>
                        <a:pt x="1021" y="369"/>
                      </a:lnTo>
                      <a:lnTo>
                        <a:pt x="1021" y="355"/>
                      </a:lnTo>
                      <a:lnTo>
                        <a:pt x="1035" y="340"/>
                      </a:lnTo>
                      <a:lnTo>
                        <a:pt x="1049" y="340"/>
                      </a:lnTo>
                      <a:lnTo>
                        <a:pt x="1049" y="326"/>
                      </a:lnTo>
                      <a:lnTo>
                        <a:pt x="1049" y="312"/>
                      </a:lnTo>
                      <a:lnTo>
                        <a:pt x="1063" y="312"/>
                      </a:lnTo>
                      <a:lnTo>
                        <a:pt x="1063" y="298"/>
                      </a:lnTo>
                      <a:lnTo>
                        <a:pt x="1077" y="284"/>
                      </a:lnTo>
                      <a:lnTo>
                        <a:pt x="1077" y="269"/>
                      </a:lnTo>
                      <a:lnTo>
                        <a:pt x="1077" y="255"/>
                      </a:lnTo>
                      <a:lnTo>
                        <a:pt x="1092" y="227"/>
                      </a:lnTo>
                      <a:lnTo>
                        <a:pt x="1092" y="184"/>
                      </a:lnTo>
                      <a:lnTo>
                        <a:pt x="1092" y="170"/>
                      </a:lnTo>
                      <a:lnTo>
                        <a:pt x="1106" y="170"/>
                      </a:lnTo>
                      <a:lnTo>
                        <a:pt x="1092" y="156"/>
                      </a:lnTo>
                      <a:lnTo>
                        <a:pt x="1092" y="142"/>
                      </a:lnTo>
                      <a:lnTo>
                        <a:pt x="1092" y="113"/>
                      </a:lnTo>
                      <a:lnTo>
                        <a:pt x="1092" y="99"/>
                      </a:lnTo>
                      <a:lnTo>
                        <a:pt x="1092" y="85"/>
                      </a:lnTo>
                      <a:lnTo>
                        <a:pt x="1092" y="71"/>
                      </a:lnTo>
                      <a:lnTo>
                        <a:pt x="1092" y="42"/>
                      </a:lnTo>
                      <a:lnTo>
                        <a:pt x="1106" y="28"/>
                      </a:lnTo>
                      <a:lnTo>
                        <a:pt x="1106" y="14"/>
                      </a:lnTo>
                      <a:lnTo>
                        <a:pt x="1120" y="0"/>
                      </a:lnTo>
                      <a:lnTo>
                        <a:pt x="1134" y="28"/>
                      </a:lnTo>
                      <a:lnTo>
                        <a:pt x="1134" y="42"/>
                      </a:lnTo>
                      <a:lnTo>
                        <a:pt x="1148" y="57"/>
                      </a:lnTo>
                      <a:lnTo>
                        <a:pt x="1163" y="71"/>
                      </a:lnTo>
                      <a:lnTo>
                        <a:pt x="1163" y="85"/>
                      </a:lnTo>
                      <a:lnTo>
                        <a:pt x="1177" y="85"/>
                      </a:lnTo>
                      <a:lnTo>
                        <a:pt x="1177" y="99"/>
                      </a:lnTo>
                      <a:lnTo>
                        <a:pt x="1191" y="99"/>
                      </a:lnTo>
                      <a:lnTo>
                        <a:pt x="1191" y="113"/>
                      </a:lnTo>
                      <a:lnTo>
                        <a:pt x="1205" y="113"/>
                      </a:lnTo>
                      <a:lnTo>
                        <a:pt x="1205" y="128"/>
                      </a:lnTo>
                      <a:lnTo>
                        <a:pt x="1219" y="128"/>
                      </a:lnTo>
                      <a:lnTo>
                        <a:pt x="1219" y="142"/>
                      </a:lnTo>
                      <a:lnTo>
                        <a:pt x="1233" y="142"/>
                      </a:lnTo>
                      <a:lnTo>
                        <a:pt x="1233" y="156"/>
                      </a:lnTo>
                      <a:lnTo>
                        <a:pt x="1248" y="156"/>
                      </a:lnTo>
                      <a:lnTo>
                        <a:pt x="1248" y="170"/>
                      </a:lnTo>
                      <a:lnTo>
                        <a:pt x="1248" y="184"/>
                      </a:lnTo>
                      <a:lnTo>
                        <a:pt x="1262" y="184"/>
                      </a:lnTo>
                      <a:lnTo>
                        <a:pt x="1262" y="199"/>
                      </a:lnTo>
                      <a:lnTo>
                        <a:pt x="1262" y="213"/>
                      </a:lnTo>
                      <a:lnTo>
                        <a:pt x="1276" y="213"/>
                      </a:lnTo>
                      <a:close/>
                    </a:path>
                  </a:pathLst>
                </a:custGeom>
                <a:pattFill prst="pct50">
                  <a:fgClr>
                    <a:srgbClr val="000000"/>
                  </a:fgClr>
                  <a:bgClr>
                    <a:srgbClr val="FFFFFF"/>
                  </a:bgClr>
                </a:pattFill>
                <a:ln w="0">
                  <a:solidFill>
                    <a:srgbClr val="000000"/>
                  </a:solidFill>
                  <a:round/>
                  <a:headEnd/>
                  <a:tailEnd/>
                </a:ln>
              </p:spPr>
              <p:txBody>
                <a:bodyPr/>
                <a:lstStyle/>
                <a:p>
                  <a:endParaRPr lang="ja-JP" altLang="en-US"/>
                </a:p>
              </p:txBody>
            </p:sp>
            <p:sp>
              <p:nvSpPr>
                <p:cNvPr id="15508" name="Freeform 170"/>
                <p:cNvSpPr>
                  <a:spLocks noChangeAspect="1"/>
                </p:cNvSpPr>
                <p:nvPr/>
              </p:nvSpPr>
              <p:spPr bwMode="auto">
                <a:xfrm>
                  <a:off x="4526" y="8192"/>
                  <a:ext cx="3147" cy="2461"/>
                </a:xfrm>
                <a:custGeom>
                  <a:avLst/>
                  <a:gdLst>
                    <a:gd name="T0" fmla="*/ 2147483647 w 1972"/>
                    <a:gd name="T1" fmla="*/ 2147483647 h 1546"/>
                    <a:gd name="T2" fmla="*/ 2147483647 w 1972"/>
                    <a:gd name="T3" fmla="*/ 2147483647 h 1546"/>
                    <a:gd name="T4" fmla="*/ 2147483647 w 1972"/>
                    <a:gd name="T5" fmla="*/ 2147483647 h 1546"/>
                    <a:gd name="T6" fmla="*/ 2147483647 w 1972"/>
                    <a:gd name="T7" fmla="*/ 2147483647 h 1546"/>
                    <a:gd name="T8" fmla="*/ 2147483647 w 1972"/>
                    <a:gd name="T9" fmla="*/ 2147483647 h 1546"/>
                    <a:gd name="T10" fmla="*/ 2147483647 w 1972"/>
                    <a:gd name="T11" fmla="*/ 2147483647 h 1546"/>
                    <a:gd name="T12" fmla="*/ 2147483647 w 1972"/>
                    <a:gd name="T13" fmla="*/ 2147483647 h 1546"/>
                    <a:gd name="T14" fmla="*/ 2147483647 w 1972"/>
                    <a:gd name="T15" fmla="*/ 2147483647 h 1546"/>
                    <a:gd name="T16" fmla="*/ 2147483647 w 1972"/>
                    <a:gd name="T17" fmla="*/ 2147483647 h 1546"/>
                    <a:gd name="T18" fmla="*/ 2147483647 w 1972"/>
                    <a:gd name="T19" fmla="*/ 2147483647 h 1546"/>
                    <a:gd name="T20" fmla="*/ 2147483647 w 1972"/>
                    <a:gd name="T21" fmla="*/ 2147483647 h 1546"/>
                    <a:gd name="T22" fmla="*/ 2147483647 w 1972"/>
                    <a:gd name="T23" fmla="*/ 2147483647 h 1546"/>
                    <a:gd name="T24" fmla="*/ 2147483647 w 1972"/>
                    <a:gd name="T25" fmla="*/ 2147483647 h 1546"/>
                    <a:gd name="T26" fmla="*/ 2147483647 w 1972"/>
                    <a:gd name="T27" fmla="*/ 2147483647 h 1546"/>
                    <a:gd name="T28" fmla="*/ 2147483647 w 1972"/>
                    <a:gd name="T29" fmla="*/ 2147483647 h 1546"/>
                    <a:gd name="T30" fmla="*/ 2147483647 w 1972"/>
                    <a:gd name="T31" fmla="*/ 2147483647 h 1546"/>
                    <a:gd name="T32" fmla="*/ 2147483647 w 1972"/>
                    <a:gd name="T33" fmla="*/ 2147483647 h 1546"/>
                    <a:gd name="T34" fmla="*/ 2147483647 w 1972"/>
                    <a:gd name="T35" fmla="*/ 2147483647 h 1546"/>
                    <a:gd name="T36" fmla="*/ 2147483647 w 1972"/>
                    <a:gd name="T37" fmla="*/ 2147483647 h 1546"/>
                    <a:gd name="T38" fmla="*/ 2147483647 w 1972"/>
                    <a:gd name="T39" fmla="*/ 2147483647 h 1546"/>
                    <a:gd name="T40" fmla="*/ 2147483647 w 1972"/>
                    <a:gd name="T41" fmla="*/ 2147483647 h 1546"/>
                    <a:gd name="T42" fmla="*/ 2147483647 w 1972"/>
                    <a:gd name="T43" fmla="*/ 2147483647 h 1546"/>
                    <a:gd name="T44" fmla="*/ 2147483647 w 1972"/>
                    <a:gd name="T45" fmla="*/ 2147483647 h 1546"/>
                    <a:gd name="T46" fmla="*/ 2147483647 w 1972"/>
                    <a:gd name="T47" fmla="*/ 2147483647 h 1546"/>
                    <a:gd name="T48" fmla="*/ 2147483647 w 1972"/>
                    <a:gd name="T49" fmla="*/ 2147483647 h 1546"/>
                    <a:gd name="T50" fmla="*/ 2147483647 w 1972"/>
                    <a:gd name="T51" fmla="*/ 2147483647 h 1546"/>
                    <a:gd name="T52" fmla="*/ 2147483647 w 1972"/>
                    <a:gd name="T53" fmla="*/ 2147483647 h 1546"/>
                    <a:gd name="T54" fmla="*/ 2147483647 w 1972"/>
                    <a:gd name="T55" fmla="*/ 2147483647 h 1546"/>
                    <a:gd name="T56" fmla="*/ 2147483647 w 1972"/>
                    <a:gd name="T57" fmla="*/ 2147483647 h 1546"/>
                    <a:gd name="T58" fmla="*/ 2147483647 w 1972"/>
                    <a:gd name="T59" fmla="*/ 2147483647 h 1546"/>
                    <a:gd name="T60" fmla="*/ 2147483647 w 1972"/>
                    <a:gd name="T61" fmla="*/ 2147483647 h 1546"/>
                    <a:gd name="T62" fmla="*/ 2147483647 w 1972"/>
                    <a:gd name="T63" fmla="*/ 2147483647 h 1546"/>
                    <a:gd name="T64" fmla="*/ 2147483647 w 1972"/>
                    <a:gd name="T65" fmla="*/ 2147483647 h 1546"/>
                    <a:gd name="T66" fmla="*/ 2147483647 w 1972"/>
                    <a:gd name="T67" fmla="*/ 2147483647 h 1546"/>
                    <a:gd name="T68" fmla="*/ 2147483647 w 1972"/>
                    <a:gd name="T69" fmla="*/ 2147483647 h 1546"/>
                    <a:gd name="T70" fmla="*/ 2147483647 w 1972"/>
                    <a:gd name="T71" fmla="*/ 2147483647 h 1546"/>
                    <a:gd name="T72" fmla="*/ 2147483647 w 1972"/>
                    <a:gd name="T73" fmla="*/ 2147483647 h 1546"/>
                    <a:gd name="T74" fmla="*/ 2147483647 w 1972"/>
                    <a:gd name="T75" fmla="*/ 2147483647 h 1546"/>
                    <a:gd name="T76" fmla="*/ 2147483647 w 1972"/>
                    <a:gd name="T77" fmla="*/ 2147483647 h 1546"/>
                    <a:gd name="T78" fmla="*/ 2147483647 w 1972"/>
                    <a:gd name="T79" fmla="*/ 2147483647 h 1546"/>
                    <a:gd name="T80" fmla="*/ 2147483647 w 1972"/>
                    <a:gd name="T81" fmla="*/ 2147483647 h 1546"/>
                    <a:gd name="T82" fmla="*/ 2147483647 w 1972"/>
                    <a:gd name="T83" fmla="*/ 2147483647 h 1546"/>
                    <a:gd name="T84" fmla="*/ 2147483647 w 1972"/>
                    <a:gd name="T85" fmla="*/ 2147483647 h 1546"/>
                    <a:gd name="T86" fmla="*/ 2147483647 w 1972"/>
                    <a:gd name="T87" fmla="*/ 2147483647 h 1546"/>
                    <a:gd name="T88" fmla="*/ 2147483647 w 1972"/>
                    <a:gd name="T89" fmla="*/ 2147483647 h 1546"/>
                    <a:gd name="T90" fmla="*/ 2147483647 w 1972"/>
                    <a:gd name="T91" fmla="*/ 2147483647 h 1546"/>
                    <a:gd name="T92" fmla="*/ 2147483647 w 1972"/>
                    <a:gd name="T93" fmla="*/ 2147483647 h 1546"/>
                    <a:gd name="T94" fmla="*/ 2147483647 w 1972"/>
                    <a:gd name="T95" fmla="*/ 2147483647 h 1546"/>
                    <a:gd name="T96" fmla="*/ 2147483647 w 1972"/>
                    <a:gd name="T97" fmla="*/ 2147483647 h 1546"/>
                    <a:gd name="T98" fmla="*/ 2147483647 w 1972"/>
                    <a:gd name="T99" fmla="*/ 2147483647 h 1546"/>
                    <a:gd name="T100" fmla="*/ 2147483647 w 1972"/>
                    <a:gd name="T101" fmla="*/ 2147483647 h 1546"/>
                    <a:gd name="T102" fmla="*/ 2147483647 w 1972"/>
                    <a:gd name="T103" fmla="*/ 2147483647 h 1546"/>
                    <a:gd name="T104" fmla="*/ 2147483647 w 1972"/>
                    <a:gd name="T105" fmla="*/ 2147483647 h 1546"/>
                    <a:gd name="T106" fmla="*/ 2147483647 w 1972"/>
                    <a:gd name="T107" fmla="*/ 2147483647 h 1546"/>
                    <a:gd name="T108" fmla="*/ 2147483647 w 1972"/>
                    <a:gd name="T109" fmla="*/ 2147483647 h 154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972"/>
                    <a:gd name="T166" fmla="*/ 0 h 1546"/>
                    <a:gd name="T167" fmla="*/ 1972 w 1972"/>
                    <a:gd name="T168" fmla="*/ 1546 h 154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972" h="1546">
                      <a:moveTo>
                        <a:pt x="1943" y="454"/>
                      </a:moveTo>
                      <a:lnTo>
                        <a:pt x="1972" y="482"/>
                      </a:lnTo>
                      <a:lnTo>
                        <a:pt x="1943" y="482"/>
                      </a:lnTo>
                      <a:lnTo>
                        <a:pt x="1929" y="482"/>
                      </a:lnTo>
                      <a:lnTo>
                        <a:pt x="1915" y="482"/>
                      </a:lnTo>
                      <a:lnTo>
                        <a:pt x="1901" y="497"/>
                      </a:lnTo>
                      <a:lnTo>
                        <a:pt x="1872" y="511"/>
                      </a:lnTo>
                      <a:lnTo>
                        <a:pt x="1858" y="525"/>
                      </a:lnTo>
                      <a:lnTo>
                        <a:pt x="1844" y="539"/>
                      </a:lnTo>
                      <a:lnTo>
                        <a:pt x="1830" y="539"/>
                      </a:lnTo>
                      <a:lnTo>
                        <a:pt x="1816" y="553"/>
                      </a:lnTo>
                      <a:lnTo>
                        <a:pt x="1801" y="568"/>
                      </a:lnTo>
                      <a:lnTo>
                        <a:pt x="1787" y="596"/>
                      </a:lnTo>
                      <a:lnTo>
                        <a:pt x="1773" y="610"/>
                      </a:lnTo>
                      <a:lnTo>
                        <a:pt x="1759" y="610"/>
                      </a:lnTo>
                      <a:lnTo>
                        <a:pt x="1745" y="624"/>
                      </a:lnTo>
                      <a:lnTo>
                        <a:pt x="1745" y="639"/>
                      </a:lnTo>
                      <a:lnTo>
                        <a:pt x="1702" y="667"/>
                      </a:lnTo>
                      <a:lnTo>
                        <a:pt x="1688" y="695"/>
                      </a:lnTo>
                      <a:lnTo>
                        <a:pt x="1674" y="709"/>
                      </a:lnTo>
                      <a:lnTo>
                        <a:pt x="1660" y="724"/>
                      </a:lnTo>
                      <a:lnTo>
                        <a:pt x="1645" y="738"/>
                      </a:lnTo>
                      <a:lnTo>
                        <a:pt x="1631" y="766"/>
                      </a:lnTo>
                      <a:lnTo>
                        <a:pt x="1617" y="795"/>
                      </a:lnTo>
                      <a:lnTo>
                        <a:pt x="1603" y="809"/>
                      </a:lnTo>
                      <a:lnTo>
                        <a:pt x="1589" y="823"/>
                      </a:lnTo>
                      <a:lnTo>
                        <a:pt x="1574" y="851"/>
                      </a:lnTo>
                      <a:lnTo>
                        <a:pt x="1560" y="865"/>
                      </a:lnTo>
                      <a:lnTo>
                        <a:pt x="1546" y="894"/>
                      </a:lnTo>
                      <a:lnTo>
                        <a:pt x="1546" y="908"/>
                      </a:lnTo>
                      <a:lnTo>
                        <a:pt x="1532" y="922"/>
                      </a:lnTo>
                      <a:lnTo>
                        <a:pt x="1518" y="951"/>
                      </a:lnTo>
                      <a:lnTo>
                        <a:pt x="1504" y="979"/>
                      </a:lnTo>
                      <a:lnTo>
                        <a:pt x="1475" y="993"/>
                      </a:lnTo>
                      <a:lnTo>
                        <a:pt x="1475" y="1007"/>
                      </a:lnTo>
                      <a:lnTo>
                        <a:pt x="1461" y="1022"/>
                      </a:lnTo>
                      <a:lnTo>
                        <a:pt x="1447" y="1050"/>
                      </a:lnTo>
                      <a:lnTo>
                        <a:pt x="1433" y="1064"/>
                      </a:lnTo>
                      <a:lnTo>
                        <a:pt x="1418" y="1078"/>
                      </a:lnTo>
                      <a:lnTo>
                        <a:pt x="1418" y="1092"/>
                      </a:lnTo>
                      <a:lnTo>
                        <a:pt x="1418" y="1107"/>
                      </a:lnTo>
                      <a:lnTo>
                        <a:pt x="1404" y="1121"/>
                      </a:lnTo>
                      <a:lnTo>
                        <a:pt x="1390" y="1149"/>
                      </a:lnTo>
                      <a:lnTo>
                        <a:pt x="1376" y="1178"/>
                      </a:lnTo>
                      <a:lnTo>
                        <a:pt x="1362" y="1192"/>
                      </a:lnTo>
                      <a:lnTo>
                        <a:pt x="1348" y="1220"/>
                      </a:lnTo>
                      <a:lnTo>
                        <a:pt x="1333" y="1234"/>
                      </a:lnTo>
                      <a:lnTo>
                        <a:pt x="1291" y="1305"/>
                      </a:lnTo>
                      <a:lnTo>
                        <a:pt x="1177" y="1348"/>
                      </a:lnTo>
                      <a:lnTo>
                        <a:pt x="1135" y="1376"/>
                      </a:lnTo>
                      <a:lnTo>
                        <a:pt x="1092" y="1390"/>
                      </a:lnTo>
                      <a:lnTo>
                        <a:pt x="1064" y="1404"/>
                      </a:lnTo>
                      <a:lnTo>
                        <a:pt x="724" y="1546"/>
                      </a:lnTo>
                      <a:lnTo>
                        <a:pt x="610" y="1490"/>
                      </a:lnTo>
                      <a:lnTo>
                        <a:pt x="596" y="1490"/>
                      </a:lnTo>
                      <a:lnTo>
                        <a:pt x="582" y="1490"/>
                      </a:lnTo>
                      <a:lnTo>
                        <a:pt x="426" y="1419"/>
                      </a:lnTo>
                      <a:lnTo>
                        <a:pt x="298" y="1376"/>
                      </a:lnTo>
                      <a:lnTo>
                        <a:pt x="227" y="1334"/>
                      </a:lnTo>
                      <a:lnTo>
                        <a:pt x="185" y="1319"/>
                      </a:lnTo>
                      <a:lnTo>
                        <a:pt x="128" y="1291"/>
                      </a:lnTo>
                      <a:lnTo>
                        <a:pt x="99" y="1277"/>
                      </a:lnTo>
                      <a:lnTo>
                        <a:pt x="57" y="1263"/>
                      </a:lnTo>
                      <a:lnTo>
                        <a:pt x="0" y="1248"/>
                      </a:lnTo>
                      <a:lnTo>
                        <a:pt x="142" y="1022"/>
                      </a:lnTo>
                      <a:lnTo>
                        <a:pt x="185" y="965"/>
                      </a:lnTo>
                      <a:lnTo>
                        <a:pt x="213" y="922"/>
                      </a:lnTo>
                      <a:lnTo>
                        <a:pt x="326" y="865"/>
                      </a:lnTo>
                      <a:lnTo>
                        <a:pt x="341" y="851"/>
                      </a:lnTo>
                      <a:lnTo>
                        <a:pt x="355" y="851"/>
                      </a:lnTo>
                      <a:lnTo>
                        <a:pt x="355" y="837"/>
                      </a:lnTo>
                      <a:lnTo>
                        <a:pt x="369" y="837"/>
                      </a:lnTo>
                      <a:lnTo>
                        <a:pt x="383" y="823"/>
                      </a:lnTo>
                      <a:lnTo>
                        <a:pt x="397" y="823"/>
                      </a:lnTo>
                      <a:lnTo>
                        <a:pt x="411" y="823"/>
                      </a:lnTo>
                      <a:lnTo>
                        <a:pt x="411" y="809"/>
                      </a:lnTo>
                      <a:lnTo>
                        <a:pt x="426" y="809"/>
                      </a:lnTo>
                      <a:lnTo>
                        <a:pt x="440" y="795"/>
                      </a:lnTo>
                      <a:lnTo>
                        <a:pt x="454" y="795"/>
                      </a:lnTo>
                      <a:lnTo>
                        <a:pt x="468" y="780"/>
                      </a:lnTo>
                      <a:lnTo>
                        <a:pt x="482" y="780"/>
                      </a:lnTo>
                      <a:lnTo>
                        <a:pt x="482" y="766"/>
                      </a:lnTo>
                      <a:lnTo>
                        <a:pt x="497" y="766"/>
                      </a:lnTo>
                      <a:lnTo>
                        <a:pt x="525" y="752"/>
                      </a:lnTo>
                      <a:lnTo>
                        <a:pt x="539" y="752"/>
                      </a:lnTo>
                      <a:lnTo>
                        <a:pt x="553" y="738"/>
                      </a:lnTo>
                      <a:lnTo>
                        <a:pt x="567" y="738"/>
                      </a:lnTo>
                      <a:lnTo>
                        <a:pt x="567" y="724"/>
                      </a:lnTo>
                      <a:lnTo>
                        <a:pt x="596" y="709"/>
                      </a:lnTo>
                      <a:lnTo>
                        <a:pt x="610" y="709"/>
                      </a:lnTo>
                      <a:lnTo>
                        <a:pt x="610" y="695"/>
                      </a:lnTo>
                      <a:lnTo>
                        <a:pt x="624" y="695"/>
                      </a:lnTo>
                      <a:lnTo>
                        <a:pt x="638" y="695"/>
                      </a:lnTo>
                      <a:lnTo>
                        <a:pt x="653" y="681"/>
                      </a:lnTo>
                      <a:lnTo>
                        <a:pt x="667" y="681"/>
                      </a:lnTo>
                      <a:lnTo>
                        <a:pt x="681" y="681"/>
                      </a:lnTo>
                      <a:lnTo>
                        <a:pt x="695" y="681"/>
                      </a:lnTo>
                      <a:lnTo>
                        <a:pt x="695" y="667"/>
                      </a:lnTo>
                      <a:lnTo>
                        <a:pt x="709" y="667"/>
                      </a:lnTo>
                      <a:lnTo>
                        <a:pt x="724" y="653"/>
                      </a:lnTo>
                      <a:lnTo>
                        <a:pt x="724" y="639"/>
                      </a:lnTo>
                      <a:lnTo>
                        <a:pt x="738" y="639"/>
                      </a:lnTo>
                      <a:lnTo>
                        <a:pt x="752" y="596"/>
                      </a:lnTo>
                      <a:lnTo>
                        <a:pt x="766" y="582"/>
                      </a:lnTo>
                      <a:lnTo>
                        <a:pt x="780" y="553"/>
                      </a:lnTo>
                      <a:lnTo>
                        <a:pt x="865" y="397"/>
                      </a:lnTo>
                      <a:lnTo>
                        <a:pt x="880" y="369"/>
                      </a:lnTo>
                      <a:lnTo>
                        <a:pt x="894" y="341"/>
                      </a:lnTo>
                      <a:lnTo>
                        <a:pt x="908" y="326"/>
                      </a:lnTo>
                      <a:lnTo>
                        <a:pt x="922" y="312"/>
                      </a:lnTo>
                      <a:lnTo>
                        <a:pt x="922" y="298"/>
                      </a:lnTo>
                      <a:lnTo>
                        <a:pt x="936" y="298"/>
                      </a:lnTo>
                      <a:lnTo>
                        <a:pt x="936" y="284"/>
                      </a:lnTo>
                      <a:lnTo>
                        <a:pt x="950" y="284"/>
                      </a:lnTo>
                      <a:lnTo>
                        <a:pt x="950" y="270"/>
                      </a:lnTo>
                      <a:lnTo>
                        <a:pt x="965" y="270"/>
                      </a:lnTo>
                      <a:lnTo>
                        <a:pt x="979" y="256"/>
                      </a:lnTo>
                      <a:lnTo>
                        <a:pt x="1064" y="199"/>
                      </a:lnTo>
                      <a:lnTo>
                        <a:pt x="1078" y="185"/>
                      </a:lnTo>
                      <a:lnTo>
                        <a:pt x="1092" y="185"/>
                      </a:lnTo>
                      <a:lnTo>
                        <a:pt x="1106" y="170"/>
                      </a:lnTo>
                      <a:lnTo>
                        <a:pt x="1135" y="156"/>
                      </a:lnTo>
                      <a:lnTo>
                        <a:pt x="1149" y="142"/>
                      </a:lnTo>
                      <a:lnTo>
                        <a:pt x="1177" y="114"/>
                      </a:lnTo>
                      <a:lnTo>
                        <a:pt x="1206" y="114"/>
                      </a:lnTo>
                      <a:lnTo>
                        <a:pt x="1234" y="100"/>
                      </a:lnTo>
                      <a:lnTo>
                        <a:pt x="1291" y="85"/>
                      </a:lnTo>
                      <a:lnTo>
                        <a:pt x="1305" y="85"/>
                      </a:lnTo>
                      <a:lnTo>
                        <a:pt x="1333" y="71"/>
                      </a:lnTo>
                      <a:lnTo>
                        <a:pt x="1348" y="71"/>
                      </a:lnTo>
                      <a:lnTo>
                        <a:pt x="1362" y="57"/>
                      </a:lnTo>
                      <a:lnTo>
                        <a:pt x="1376" y="57"/>
                      </a:lnTo>
                      <a:lnTo>
                        <a:pt x="1433" y="43"/>
                      </a:lnTo>
                      <a:lnTo>
                        <a:pt x="1504" y="14"/>
                      </a:lnTo>
                      <a:lnTo>
                        <a:pt x="1504" y="0"/>
                      </a:lnTo>
                      <a:lnTo>
                        <a:pt x="1518" y="0"/>
                      </a:lnTo>
                      <a:lnTo>
                        <a:pt x="1518" y="14"/>
                      </a:lnTo>
                      <a:lnTo>
                        <a:pt x="1518" y="29"/>
                      </a:lnTo>
                      <a:lnTo>
                        <a:pt x="1518" y="43"/>
                      </a:lnTo>
                      <a:lnTo>
                        <a:pt x="1532" y="43"/>
                      </a:lnTo>
                      <a:lnTo>
                        <a:pt x="1532" y="57"/>
                      </a:lnTo>
                      <a:lnTo>
                        <a:pt x="1560" y="85"/>
                      </a:lnTo>
                      <a:lnTo>
                        <a:pt x="1574" y="100"/>
                      </a:lnTo>
                      <a:lnTo>
                        <a:pt x="1603" y="128"/>
                      </a:lnTo>
                      <a:lnTo>
                        <a:pt x="1645" y="170"/>
                      </a:lnTo>
                      <a:lnTo>
                        <a:pt x="1688" y="199"/>
                      </a:lnTo>
                      <a:lnTo>
                        <a:pt x="1745" y="256"/>
                      </a:lnTo>
                      <a:lnTo>
                        <a:pt x="1745" y="270"/>
                      </a:lnTo>
                      <a:lnTo>
                        <a:pt x="1801" y="326"/>
                      </a:lnTo>
                      <a:lnTo>
                        <a:pt x="1844" y="355"/>
                      </a:lnTo>
                      <a:lnTo>
                        <a:pt x="1872" y="383"/>
                      </a:lnTo>
                      <a:lnTo>
                        <a:pt x="1886" y="397"/>
                      </a:lnTo>
                      <a:lnTo>
                        <a:pt x="1901" y="412"/>
                      </a:lnTo>
                      <a:lnTo>
                        <a:pt x="1915" y="426"/>
                      </a:lnTo>
                      <a:lnTo>
                        <a:pt x="1929" y="426"/>
                      </a:lnTo>
                      <a:lnTo>
                        <a:pt x="1929" y="440"/>
                      </a:lnTo>
                      <a:lnTo>
                        <a:pt x="1943" y="454"/>
                      </a:lnTo>
                      <a:close/>
                    </a:path>
                  </a:pathLst>
                </a:custGeom>
                <a:noFill/>
                <a:ln w="0">
                  <a:solidFill>
                    <a:srgbClr val="000000"/>
                  </a:solidFill>
                  <a:prstDash val="dash"/>
                  <a:round/>
                  <a:headEnd/>
                  <a:tailEnd/>
                </a:ln>
                <a:extLst>
                  <a:ext uri="{909E8E84-426E-40DD-AFC4-6F175D3DCCD1}">
                    <a14:hiddenFill xmlns="" xmlns:a14="http://schemas.microsoft.com/office/drawing/2010/main">
                      <a:solidFill>
                        <a:srgbClr val="FFFFFF"/>
                      </a:solidFill>
                    </a14:hiddenFill>
                  </a:ext>
                </a:extLst>
              </p:spPr>
              <p:txBody>
                <a:bodyPr/>
                <a:lstStyle/>
                <a:p>
                  <a:endParaRPr lang="ja-JP" altLang="en-US"/>
                </a:p>
              </p:txBody>
            </p:sp>
            <p:sp>
              <p:nvSpPr>
                <p:cNvPr id="15509" name="Freeform 171"/>
                <p:cNvSpPr>
                  <a:spLocks noChangeAspect="1"/>
                </p:cNvSpPr>
                <p:nvPr/>
              </p:nvSpPr>
              <p:spPr bwMode="auto">
                <a:xfrm>
                  <a:off x="1698" y="6633"/>
                  <a:ext cx="5838" cy="4133"/>
                </a:xfrm>
                <a:custGeom>
                  <a:avLst/>
                  <a:gdLst>
                    <a:gd name="T0" fmla="*/ 5613 w 5838"/>
                    <a:gd name="T1" fmla="*/ 1017 h 4133"/>
                    <a:gd name="T2" fmla="*/ 5635 w 5838"/>
                    <a:gd name="T3" fmla="*/ 1017 h 4133"/>
                    <a:gd name="T4" fmla="*/ 5635 w 5838"/>
                    <a:gd name="T5" fmla="*/ 1040 h 4133"/>
                    <a:gd name="T6" fmla="*/ 5635 w 5838"/>
                    <a:gd name="T7" fmla="*/ 1040 h 4133"/>
                    <a:gd name="T8" fmla="*/ 5658 w 5838"/>
                    <a:gd name="T9" fmla="*/ 1062 h 4133"/>
                    <a:gd name="T10" fmla="*/ 5726 w 5838"/>
                    <a:gd name="T11" fmla="*/ 1175 h 4133"/>
                    <a:gd name="T12" fmla="*/ 5793 w 5838"/>
                    <a:gd name="T13" fmla="*/ 1288 h 4133"/>
                    <a:gd name="T14" fmla="*/ 5816 w 5838"/>
                    <a:gd name="T15" fmla="*/ 1333 h 4133"/>
                    <a:gd name="T16" fmla="*/ 5680 w 5838"/>
                    <a:gd name="T17" fmla="*/ 1401 h 4133"/>
                    <a:gd name="T18" fmla="*/ 5477 w 5838"/>
                    <a:gd name="T19" fmla="*/ 1468 h 4133"/>
                    <a:gd name="T20" fmla="*/ 5228 w 5838"/>
                    <a:gd name="T21" fmla="*/ 1559 h 4133"/>
                    <a:gd name="T22" fmla="*/ 4979 w 5838"/>
                    <a:gd name="T23" fmla="*/ 1672 h 4133"/>
                    <a:gd name="T24" fmla="*/ 4753 w 5838"/>
                    <a:gd name="T25" fmla="*/ 1740 h 4133"/>
                    <a:gd name="T26" fmla="*/ 4571 w 5838"/>
                    <a:gd name="T27" fmla="*/ 1853 h 4133"/>
                    <a:gd name="T28" fmla="*/ 4344 w 5838"/>
                    <a:gd name="T29" fmla="*/ 1988 h 4133"/>
                    <a:gd name="T30" fmla="*/ 4300 w 5838"/>
                    <a:gd name="T31" fmla="*/ 2055 h 4133"/>
                    <a:gd name="T32" fmla="*/ 4051 w 5838"/>
                    <a:gd name="T33" fmla="*/ 2485 h 4133"/>
                    <a:gd name="T34" fmla="*/ 3984 w 5838"/>
                    <a:gd name="T35" fmla="*/ 2598 h 4133"/>
                    <a:gd name="T36" fmla="*/ 3937 w 5838"/>
                    <a:gd name="T37" fmla="*/ 2621 h 4133"/>
                    <a:gd name="T38" fmla="*/ 3893 w 5838"/>
                    <a:gd name="T39" fmla="*/ 2643 h 4133"/>
                    <a:gd name="T40" fmla="*/ 3824 w 5838"/>
                    <a:gd name="T41" fmla="*/ 2665 h 4133"/>
                    <a:gd name="T42" fmla="*/ 3733 w 5838"/>
                    <a:gd name="T43" fmla="*/ 2734 h 4133"/>
                    <a:gd name="T44" fmla="*/ 3621 w 5838"/>
                    <a:gd name="T45" fmla="*/ 2778 h 4133"/>
                    <a:gd name="T46" fmla="*/ 3530 w 5838"/>
                    <a:gd name="T47" fmla="*/ 2824 h 4133"/>
                    <a:gd name="T48" fmla="*/ 3508 w 5838"/>
                    <a:gd name="T49" fmla="*/ 2847 h 4133"/>
                    <a:gd name="T50" fmla="*/ 3395 w 5838"/>
                    <a:gd name="T51" fmla="*/ 2891 h 4133"/>
                    <a:gd name="T52" fmla="*/ 3123 w 5838"/>
                    <a:gd name="T53" fmla="*/ 3095 h 4133"/>
                    <a:gd name="T54" fmla="*/ 2601 w 5838"/>
                    <a:gd name="T55" fmla="*/ 3614 h 4133"/>
                    <a:gd name="T56" fmla="*/ 1403 w 5838"/>
                    <a:gd name="T57" fmla="*/ 4133 h 4133"/>
                    <a:gd name="T58" fmla="*/ 814 w 5838"/>
                    <a:gd name="T59" fmla="*/ 2576 h 4133"/>
                    <a:gd name="T60" fmla="*/ 1765 w 5838"/>
                    <a:gd name="T61" fmla="*/ 1446 h 4133"/>
                    <a:gd name="T62" fmla="*/ 2466 w 5838"/>
                    <a:gd name="T63" fmla="*/ 1266 h 4133"/>
                    <a:gd name="T64" fmla="*/ 3348 w 5838"/>
                    <a:gd name="T65" fmla="*/ 995 h 4133"/>
                    <a:gd name="T66" fmla="*/ 3484 w 5838"/>
                    <a:gd name="T67" fmla="*/ 927 h 4133"/>
                    <a:gd name="T68" fmla="*/ 3621 w 5838"/>
                    <a:gd name="T69" fmla="*/ 860 h 4133"/>
                    <a:gd name="T70" fmla="*/ 3757 w 5838"/>
                    <a:gd name="T71" fmla="*/ 814 h 4133"/>
                    <a:gd name="T72" fmla="*/ 3960 w 5838"/>
                    <a:gd name="T73" fmla="*/ 723 h 4133"/>
                    <a:gd name="T74" fmla="*/ 4368 w 5838"/>
                    <a:gd name="T75" fmla="*/ 498 h 4133"/>
                    <a:gd name="T76" fmla="*/ 4435 w 5838"/>
                    <a:gd name="T77" fmla="*/ 474 h 4133"/>
                    <a:gd name="T78" fmla="*/ 4706 w 5838"/>
                    <a:gd name="T79" fmla="*/ 317 h 4133"/>
                    <a:gd name="T80" fmla="*/ 4911 w 5838"/>
                    <a:gd name="T81" fmla="*/ 226 h 4133"/>
                    <a:gd name="T82" fmla="*/ 5046 w 5838"/>
                    <a:gd name="T83" fmla="*/ 137 h 4133"/>
                    <a:gd name="T84" fmla="*/ 5251 w 5838"/>
                    <a:gd name="T85" fmla="*/ 0 h 4133"/>
                    <a:gd name="T86" fmla="*/ 5364 w 5838"/>
                    <a:gd name="T87" fmla="*/ 181 h 4133"/>
                    <a:gd name="T88" fmla="*/ 5386 w 5838"/>
                    <a:gd name="T89" fmla="*/ 204 h 4133"/>
                    <a:gd name="T90" fmla="*/ 5364 w 5838"/>
                    <a:gd name="T91" fmla="*/ 226 h 4133"/>
                    <a:gd name="T92" fmla="*/ 5318 w 5838"/>
                    <a:gd name="T93" fmla="*/ 272 h 4133"/>
                    <a:gd name="T94" fmla="*/ 5295 w 5838"/>
                    <a:gd name="T95" fmla="*/ 295 h 4133"/>
                    <a:gd name="T96" fmla="*/ 5295 w 5838"/>
                    <a:gd name="T97" fmla="*/ 317 h 4133"/>
                    <a:gd name="T98" fmla="*/ 5340 w 5838"/>
                    <a:gd name="T99" fmla="*/ 408 h 4133"/>
                    <a:gd name="T100" fmla="*/ 5364 w 5838"/>
                    <a:gd name="T101" fmla="*/ 521 h 4133"/>
                    <a:gd name="T102" fmla="*/ 5364 w 5838"/>
                    <a:gd name="T103" fmla="*/ 610 h 4133"/>
                    <a:gd name="T104" fmla="*/ 5295 w 5838"/>
                    <a:gd name="T105" fmla="*/ 747 h 4133"/>
                    <a:gd name="T106" fmla="*/ 5273 w 5838"/>
                    <a:gd name="T107" fmla="*/ 836 h 4133"/>
                    <a:gd name="T108" fmla="*/ 5273 w 5838"/>
                    <a:gd name="T109" fmla="*/ 860 h 4133"/>
                    <a:gd name="T110" fmla="*/ 5273 w 5838"/>
                    <a:gd name="T111" fmla="*/ 882 h 4133"/>
                    <a:gd name="T112" fmla="*/ 5364 w 5838"/>
                    <a:gd name="T113" fmla="*/ 904 h 4133"/>
                    <a:gd name="T114" fmla="*/ 5409 w 5838"/>
                    <a:gd name="T115" fmla="*/ 904 h 4133"/>
                    <a:gd name="T116" fmla="*/ 5477 w 5838"/>
                    <a:gd name="T117" fmla="*/ 927 h 4133"/>
                    <a:gd name="T118" fmla="*/ 5522 w 5838"/>
                    <a:gd name="T119" fmla="*/ 927 h 4133"/>
                    <a:gd name="T120" fmla="*/ 5589 w 5838"/>
                    <a:gd name="T121" fmla="*/ 971 h 4133"/>
                    <a:gd name="T122" fmla="*/ 5613 w 5838"/>
                    <a:gd name="T123" fmla="*/ 995 h 4133"/>
                    <a:gd name="T124" fmla="*/ 5613 w 5838"/>
                    <a:gd name="T125" fmla="*/ 995 h 4133"/>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5838"/>
                    <a:gd name="T190" fmla="*/ 0 h 4133"/>
                    <a:gd name="T191" fmla="*/ 5838 w 5838"/>
                    <a:gd name="T192" fmla="*/ 4133 h 4133"/>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5838" h="4133">
                      <a:moveTo>
                        <a:pt x="5613" y="995"/>
                      </a:moveTo>
                      <a:lnTo>
                        <a:pt x="5613" y="995"/>
                      </a:lnTo>
                      <a:lnTo>
                        <a:pt x="5613" y="1017"/>
                      </a:lnTo>
                      <a:lnTo>
                        <a:pt x="5635" y="1017"/>
                      </a:lnTo>
                      <a:lnTo>
                        <a:pt x="5635" y="1040"/>
                      </a:lnTo>
                      <a:lnTo>
                        <a:pt x="5635" y="1062"/>
                      </a:lnTo>
                      <a:lnTo>
                        <a:pt x="5658" y="1062"/>
                      </a:lnTo>
                      <a:lnTo>
                        <a:pt x="5658" y="1084"/>
                      </a:lnTo>
                      <a:lnTo>
                        <a:pt x="5702" y="1130"/>
                      </a:lnTo>
                      <a:lnTo>
                        <a:pt x="5726" y="1175"/>
                      </a:lnTo>
                      <a:lnTo>
                        <a:pt x="5749" y="1197"/>
                      </a:lnTo>
                      <a:lnTo>
                        <a:pt x="5749" y="1220"/>
                      </a:lnTo>
                      <a:lnTo>
                        <a:pt x="5771" y="1243"/>
                      </a:lnTo>
                      <a:lnTo>
                        <a:pt x="5771" y="1266"/>
                      </a:lnTo>
                      <a:lnTo>
                        <a:pt x="5793" y="1266"/>
                      </a:lnTo>
                      <a:lnTo>
                        <a:pt x="5793" y="1288"/>
                      </a:lnTo>
                      <a:lnTo>
                        <a:pt x="5793" y="1310"/>
                      </a:lnTo>
                      <a:lnTo>
                        <a:pt x="5816" y="1310"/>
                      </a:lnTo>
                      <a:lnTo>
                        <a:pt x="5816" y="1333"/>
                      </a:lnTo>
                      <a:lnTo>
                        <a:pt x="5838" y="1356"/>
                      </a:lnTo>
                      <a:lnTo>
                        <a:pt x="5816" y="1356"/>
                      </a:lnTo>
                      <a:lnTo>
                        <a:pt x="5793" y="1356"/>
                      </a:lnTo>
                      <a:lnTo>
                        <a:pt x="5771" y="1356"/>
                      </a:lnTo>
                      <a:lnTo>
                        <a:pt x="5726" y="1379"/>
                      </a:lnTo>
                      <a:lnTo>
                        <a:pt x="5680" y="1401"/>
                      </a:lnTo>
                      <a:lnTo>
                        <a:pt x="5658" y="1401"/>
                      </a:lnTo>
                      <a:lnTo>
                        <a:pt x="5589" y="1423"/>
                      </a:lnTo>
                      <a:lnTo>
                        <a:pt x="5544" y="1446"/>
                      </a:lnTo>
                      <a:lnTo>
                        <a:pt x="5522" y="1446"/>
                      </a:lnTo>
                      <a:lnTo>
                        <a:pt x="5477" y="1468"/>
                      </a:lnTo>
                      <a:lnTo>
                        <a:pt x="5431" y="1492"/>
                      </a:lnTo>
                      <a:lnTo>
                        <a:pt x="5409" y="1492"/>
                      </a:lnTo>
                      <a:lnTo>
                        <a:pt x="5340" y="1536"/>
                      </a:lnTo>
                      <a:lnTo>
                        <a:pt x="5273" y="1559"/>
                      </a:lnTo>
                      <a:lnTo>
                        <a:pt x="5251" y="1559"/>
                      </a:lnTo>
                      <a:lnTo>
                        <a:pt x="5228" y="1559"/>
                      </a:lnTo>
                      <a:lnTo>
                        <a:pt x="5228" y="1581"/>
                      </a:lnTo>
                      <a:lnTo>
                        <a:pt x="5115" y="1627"/>
                      </a:lnTo>
                      <a:lnTo>
                        <a:pt x="5024" y="1649"/>
                      </a:lnTo>
                      <a:lnTo>
                        <a:pt x="5002" y="1649"/>
                      </a:lnTo>
                      <a:lnTo>
                        <a:pt x="4979" y="1672"/>
                      </a:lnTo>
                      <a:lnTo>
                        <a:pt x="4955" y="1672"/>
                      </a:lnTo>
                      <a:lnTo>
                        <a:pt x="4911" y="1694"/>
                      </a:lnTo>
                      <a:lnTo>
                        <a:pt x="4888" y="1694"/>
                      </a:lnTo>
                      <a:lnTo>
                        <a:pt x="4797" y="1718"/>
                      </a:lnTo>
                      <a:lnTo>
                        <a:pt x="4753" y="1740"/>
                      </a:lnTo>
                      <a:lnTo>
                        <a:pt x="4706" y="1740"/>
                      </a:lnTo>
                      <a:lnTo>
                        <a:pt x="4662" y="1785"/>
                      </a:lnTo>
                      <a:lnTo>
                        <a:pt x="4639" y="1807"/>
                      </a:lnTo>
                      <a:lnTo>
                        <a:pt x="4593" y="1829"/>
                      </a:lnTo>
                      <a:lnTo>
                        <a:pt x="4571" y="1853"/>
                      </a:lnTo>
                      <a:lnTo>
                        <a:pt x="4548" y="1853"/>
                      </a:lnTo>
                      <a:lnTo>
                        <a:pt x="4526" y="1875"/>
                      </a:lnTo>
                      <a:lnTo>
                        <a:pt x="4390" y="1966"/>
                      </a:lnTo>
                      <a:lnTo>
                        <a:pt x="4368" y="1988"/>
                      </a:lnTo>
                      <a:lnTo>
                        <a:pt x="4344" y="1988"/>
                      </a:lnTo>
                      <a:lnTo>
                        <a:pt x="4344" y="2011"/>
                      </a:lnTo>
                      <a:lnTo>
                        <a:pt x="4322" y="2011"/>
                      </a:lnTo>
                      <a:lnTo>
                        <a:pt x="4322" y="2033"/>
                      </a:lnTo>
                      <a:lnTo>
                        <a:pt x="4300" y="2033"/>
                      </a:lnTo>
                      <a:lnTo>
                        <a:pt x="4300" y="2055"/>
                      </a:lnTo>
                      <a:lnTo>
                        <a:pt x="4277" y="2078"/>
                      </a:lnTo>
                      <a:lnTo>
                        <a:pt x="4255" y="2102"/>
                      </a:lnTo>
                      <a:lnTo>
                        <a:pt x="4232" y="2146"/>
                      </a:lnTo>
                      <a:lnTo>
                        <a:pt x="4209" y="2191"/>
                      </a:lnTo>
                      <a:lnTo>
                        <a:pt x="4073" y="2439"/>
                      </a:lnTo>
                      <a:lnTo>
                        <a:pt x="4051" y="2485"/>
                      </a:lnTo>
                      <a:lnTo>
                        <a:pt x="4028" y="2508"/>
                      </a:lnTo>
                      <a:lnTo>
                        <a:pt x="4006" y="2576"/>
                      </a:lnTo>
                      <a:lnTo>
                        <a:pt x="3984" y="2576"/>
                      </a:lnTo>
                      <a:lnTo>
                        <a:pt x="3984" y="2598"/>
                      </a:lnTo>
                      <a:lnTo>
                        <a:pt x="3960" y="2621"/>
                      </a:lnTo>
                      <a:lnTo>
                        <a:pt x="3937" y="2621"/>
                      </a:lnTo>
                      <a:lnTo>
                        <a:pt x="3937" y="2643"/>
                      </a:lnTo>
                      <a:lnTo>
                        <a:pt x="3915" y="2643"/>
                      </a:lnTo>
                      <a:lnTo>
                        <a:pt x="3893" y="2643"/>
                      </a:lnTo>
                      <a:lnTo>
                        <a:pt x="3870" y="2643"/>
                      </a:lnTo>
                      <a:lnTo>
                        <a:pt x="3846" y="2665"/>
                      </a:lnTo>
                      <a:lnTo>
                        <a:pt x="3824" y="2665"/>
                      </a:lnTo>
                      <a:lnTo>
                        <a:pt x="3802" y="2665"/>
                      </a:lnTo>
                      <a:lnTo>
                        <a:pt x="3802" y="2687"/>
                      </a:lnTo>
                      <a:lnTo>
                        <a:pt x="3779" y="2687"/>
                      </a:lnTo>
                      <a:lnTo>
                        <a:pt x="3733" y="2711"/>
                      </a:lnTo>
                      <a:lnTo>
                        <a:pt x="3733" y="2734"/>
                      </a:lnTo>
                      <a:lnTo>
                        <a:pt x="3711" y="2734"/>
                      </a:lnTo>
                      <a:lnTo>
                        <a:pt x="3688" y="2756"/>
                      </a:lnTo>
                      <a:lnTo>
                        <a:pt x="3666" y="2756"/>
                      </a:lnTo>
                      <a:lnTo>
                        <a:pt x="3621" y="2778"/>
                      </a:lnTo>
                      <a:lnTo>
                        <a:pt x="3597" y="2778"/>
                      </a:lnTo>
                      <a:lnTo>
                        <a:pt x="3597" y="2800"/>
                      </a:lnTo>
                      <a:lnTo>
                        <a:pt x="3575" y="2800"/>
                      </a:lnTo>
                      <a:lnTo>
                        <a:pt x="3553" y="2824"/>
                      </a:lnTo>
                      <a:lnTo>
                        <a:pt x="3530" y="2824"/>
                      </a:lnTo>
                      <a:lnTo>
                        <a:pt x="3508" y="2847"/>
                      </a:lnTo>
                      <a:lnTo>
                        <a:pt x="3484" y="2847"/>
                      </a:lnTo>
                      <a:lnTo>
                        <a:pt x="3484" y="2869"/>
                      </a:lnTo>
                      <a:lnTo>
                        <a:pt x="3462" y="2869"/>
                      </a:lnTo>
                      <a:lnTo>
                        <a:pt x="3439" y="2869"/>
                      </a:lnTo>
                      <a:lnTo>
                        <a:pt x="3417" y="2891"/>
                      </a:lnTo>
                      <a:lnTo>
                        <a:pt x="3395" y="2891"/>
                      </a:lnTo>
                      <a:lnTo>
                        <a:pt x="3395" y="2913"/>
                      </a:lnTo>
                      <a:lnTo>
                        <a:pt x="3372" y="2913"/>
                      </a:lnTo>
                      <a:lnTo>
                        <a:pt x="3348" y="2936"/>
                      </a:lnTo>
                      <a:lnTo>
                        <a:pt x="3168" y="3027"/>
                      </a:lnTo>
                      <a:lnTo>
                        <a:pt x="3123" y="3095"/>
                      </a:lnTo>
                      <a:lnTo>
                        <a:pt x="3055" y="3186"/>
                      </a:lnTo>
                      <a:lnTo>
                        <a:pt x="2828" y="3546"/>
                      </a:lnTo>
                      <a:lnTo>
                        <a:pt x="2806" y="3523"/>
                      </a:lnTo>
                      <a:lnTo>
                        <a:pt x="2601" y="3614"/>
                      </a:lnTo>
                      <a:lnTo>
                        <a:pt x="2081" y="3840"/>
                      </a:lnTo>
                      <a:lnTo>
                        <a:pt x="1788" y="3975"/>
                      </a:lnTo>
                      <a:lnTo>
                        <a:pt x="1606" y="4066"/>
                      </a:lnTo>
                      <a:lnTo>
                        <a:pt x="1403" y="4133"/>
                      </a:lnTo>
                      <a:lnTo>
                        <a:pt x="387" y="4050"/>
                      </a:lnTo>
                      <a:lnTo>
                        <a:pt x="0" y="3354"/>
                      </a:lnTo>
                      <a:lnTo>
                        <a:pt x="438" y="2715"/>
                      </a:lnTo>
                      <a:lnTo>
                        <a:pt x="814" y="2643"/>
                      </a:lnTo>
                      <a:lnTo>
                        <a:pt x="814" y="2576"/>
                      </a:lnTo>
                      <a:lnTo>
                        <a:pt x="814" y="2281"/>
                      </a:lnTo>
                      <a:lnTo>
                        <a:pt x="814" y="2168"/>
                      </a:lnTo>
                      <a:lnTo>
                        <a:pt x="1697" y="1785"/>
                      </a:lnTo>
                      <a:lnTo>
                        <a:pt x="1765" y="1762"/>
                      </a:lnTo>
                      <a:lnTo>
                        <a:pt x="1765" y="1627"/>
                      </a:lnTo>
                      <a:lnTo>
                        <a:pt x="1765" y="1446"/>
                      </a:lnTo>
                      <a:lnTo>
                        <a:pt x="2081" y="1401"/>
                      </a:lnTo>
                      <a:lnTo>
                        <a:pt x="2150" y="1379"/>
                      </a:lnTo>
                      <a:lnTo>
                        <a:pt x="2376" y="1310"/>
                      </a:lnTo>
                      <a:lnTo>
                        <a:pt x="2399" y="1310"/>
                      </a:lnTo>
                      <a:lnTo>
                        <a:pt x="2466" y="1266"/>
                      </a:lnTo>
                      <a:lnTo>
                        <a:pt x="2512" y="1266"/>
                      </a:lnTo>
                      <a:lnTo>
                        <a:pt x="2534" y="1243"/>
                      </a:lnTo>
                      <a:lnTo>
                        <a:pt x="2737" y="1197"/>
                      </a:lnTo>
                      <a:lnTo>
                        <a:pt x="2761" y="1175"/>
                      </a:lnTo>
                      <a:lnTo>
                        <a:pt x="3235" y="1017"/>
                      </a:lnTo>
                      <a:lnTo>
                        <a:pt x="3348" y="995"/>
                      </a:lnTo>
                      <a:lnTo>
                        <a:pt x="3372" y="971"/>
                      </a:lnTo>
                      <a:lnTo>
                        <a:pt x="3395" y="971"/>
                      </a:lnTo>
                      <a:lnTo>
                        <a:pt x="3417" y="949"/>
                      </a:lnTo>
                      <a:lnTo>
                        <a:pt x="3439" y="949"/>
                      </a:lnTo>
                      <a:lnTo>
                        <a:pt x="3462" y="949"/>
                      </a:lnTo>
                      <a:lnTo>
                        <a:pt x="3484" y="927"/>
                      </a:lnTo>
                      <a:lnTo>
                        <a:pt x="3508" y="927"/>
                      </a:lnTo>
                      <a:lnTo>
                        <a:pt x="3530" y="904"/>
                      </a:lnTo>
                      <a:lnTo>
                        <a:pt x="3553" y="904"/>
                      </a:lnTo>
                      <a:lnTo>
                        <a:pt x="3575" y="882"/>
                      </a:lnTo>
                      <a:lnTo>
                        <a:pt x="3597" y="882"/>
                      </a:lnTo>
                      <a:lnTo>
                        <a:pt x="3621" y="860"/>
                      </a:lnTo>
                      <a:lnTo>
                        <a:pt x="3644" y="860"/>
                      </a:lnTo>
                      <a:lnTo>
                        <a:pt x="3666" y="860"/>
                      </a:lnTo>
                      <a:lnTo>
                        <a:pt x="3711" y="836"/>
                      </a:lnTo>
                      <a:lnTo>
                        <a:pt x="3733" y="814"/>
                      </a:lnTo>
                      <a:lnTo>
                        <a:pt x="3757" y="814"/>
                      </a:lnTo>
                      <a:lnTo>
                        <a:pt x="3802" y="791"/>
                      </a:lnTo>
                      <a:lnTo>
                        <a:pt x="3824" y="769"/>
                      </a:lnTo>
                      <a:lnTo>
                        <a:pt x="3870" y="769"/>
                      </a:lnTo>
                      <a:lnTo>
                        <a:pt x="3915" y="747"/>
                      </a:lnTo>
                      <a:lnTo>
                        <a:pt x="3937" y="723"/>
                      </a:lnTo>
                      <a:lnTo>
                        <a:pt x="3960" y="723"/>
                      </a:lnTo>
                      <a:lnTo>
                        <a:pt x="3984" y="701"/>
                      </a:lnTo>
                      <a:lnTo>
                        <a:pt x="4006" y="701"/>
                      </a:lnTo>
                      <a:lnTo>
                        <a:pt x="4051" y="678"/>
                      </a:lnTo>
                      <a:lnTo>
                        <a:pt x="4073" y="656"/>
                      </a:lnTo>
                      <a:lnTo>
                        <a:pt x="4368" y="498"/>
                      </a:lnTo>
                      <a:lnTo>
                        <a:pt x="4390" y="498"/>
                      </a:lnTo>
                      <a:lnTo>
                        <a:pt x="4435" y="474"/>
                      </a:lnTo>
                      <a:lnTo>
                        <a:pt x="4458" y="452"/>
                      </a:lnTo>
                      <a:lnTo>
                        <a:pt x="4617" y="361"/>
                      </a:lnTo>
                      <a:lnTo>
                        <a:pt x="4639" y="361"/>
                      </a:lnTo>
                      <a:lnTo>
                        <a:pt x="4706" y="317"/>
                      </a:lnTo>
                      <a:lnTo>
                        <a:pt x="4730" y="317"/>
                      </a:lnTo>
                      <a:lnTo>
                        <a:pt x="4775" y="295"/>
                      </a:lnTo>
                      <a:lnTo>
                        <a:pt x="4820" y="272"/>
                      </a:lnTo>
                      <a:lnTo>
                        <a:pt x="4866" y="250"/>
                      </a:lnTo>
                      <a:lnTo>
                        <a:pt x="4888" y="226"/>
                      </a:lnTo>
                      <a:lnTo>
                        <a:pt x="4911" y="226"/>
                      </a:lnTo>
                      <a:lnTo>
                        <a:pt x="4933" y="204"/>
                      </a:lnTo>
                      <a:lnTo>
                        <a:pt x="4955" y="204"/>
                      </a:lnTo>
                      <a:lnTo>
                        <a:pt x="4955" y="181"/>
                      </a:lnTo>
                      <a:lnTo>
                        <a:pt x="5002" y="159"/>
                      </a:lnTo>
                      <a:lnTo>
                        <a:pt x="5046" y="137"/>
                      </a:lnTo>
                      <a:lnTo>
                        <a:pt x="5091" y="113"/>
                      </a:lnTo>
                      <a:lnTo>
                        <a:pt x="5160" y="68"/>
                      </a:lnTo>
                      <a:lnTo>
                        <a:pt x="5204" y="46"/>
                      </a:lnTo>
                      <a:lnTo>
                        <a:pt x="5228" y="24"/>
                      </a:lnTo>
                      <a:lnTo>
                        <a:pt x="5251" y="0"/>
                      </a:lnTo>
                      <a:lnTo>
                        <a:pt x="5251" y="24"/>
                      </a:lnTo>
                      <a:lnTo>
                        <a:pt x="5318" y="91"/>
                      </a:lnTo>
                      <a:lnTo>
                        <a:pt x="5340" y="159"/>
                      </a:lnTo>
                      <a:lnTo>
                        <a:pt x="5364" y="181"/>
                      </a:lnTo>
                      <a:lnTo>
                        <a:pt x="5386" y="204"/>
                      </a:lnTo>
                      <a:lnTo>
                        <a:pt x="5386" y="226"/>
                      </a:lnTo>
                      <a:lnTo>
                        <a:pt x="5364" y="226"/>
                      </a:lnTo>
                      <a:lnTo>
                        <a:pt x="5340" y="250"/>
                      </a:lnTo>
                      <a:lnTo>
                        <a:pt x="5318" y="250"/>
                      </a:lnTo>
                      <a:lnTo>
                        <a:pt x="5318" y="272"/>
                      </a:lnTo>
                      <a:lnTo>
                        <a:pt x="5295" y="295"/>
                      </a:lnTo>
                      <a:lnTo>
                        <a:pt x="5295" y="317"/>
                      </a:lnTo>
                      <a:lnTo>
                        <a:pt x="5318" y="339"/>
                      </a:lnTo>
                      <a:lnTo>
                        <a:pt x="5318" y="385"/>
                      </a:lnTo>
                      <a:lnTo>
                        <a:pt x="5340" y="385"/>
                      </a:lnTo>
                      <a:lnTo>
                        <a:pt x="5340" y="408"/>
                      </a:lnTo>
                      <a:lnTo>
                        <a:pt x="5340" y="430"/>
                      </a:lnTo>
                      <a:lnTo>
                        <a:pt x="5340" y="452"/>
                      </a:lnTo>
                      <a:lnTo>
                        <a:pt x="5364" y="474"/>
                      </a:lnTo>
                      <a:lnTo>
                        <a:pt x="5364" y="498"/>
                      </a:lnTo>
                      <a:lnTo>
                        <a:pt x="5364" y="521"/>
                      </a:lnTo>
                      <a:lnTo>
                        <a:pt x="5364" y="543"/>
                      </a:lnTo>
                      <a:lnTo>
                        <a:pt x="5364" y="565"/>
                      </a:lnTo>
                      <a:lnTo>
                        <a:pt x="5364" y="610"/>
                      </a:lnTo>
                      <a:lnTo>
                        <a:pt x="5364" y="634"/>
                      </a:lnTo>
                      <a:lnTo>
                        <a:pt x="5364" y="656"/>
                      </a:lnTo>
                      <a:lnTo>
                        <a:pt x="5340" y="656"/>
                      </a:lnTo>
                      <a:lnTo>
                        <a:pt x="5295" y="747"/>
                      </a:lnTo>
                      <a:lnTo>
                        <a:pt x="5273" y="769"/>
                      </a:lnTo>
                      <a:lnTo>
                        <a:pt x="5273" y="814"/>
                      </a:lnTo>
                      <a:lnTo>
                        <a:pt x="5273" y="836"/>
                      </a:lnTo>
                      <a:lnTo>
                        <a:pt x="5273" y="860"/>
                      </a:lnTo>
                      <a:lnTo>
                        <a:pt x="5273" y="882"/>
                      </a:lnTo>
                      <a:lnTo>
                        <a:pt x="5318" y="904"/>
                      </a:lnTo>
                      <a:lnTo>
                        <a:pt x="5364" y="904"/>
                      </a:lnTo>
                      <a:lnTo>
                        <a:pt x="5386" y="904"/>
                      </a:lnTo>
                      <a:lnTo>
                        <a:pt x="5409" y="904"/>
                      </a:lnTo>
                      <a:lnTo>
                        <a:pt x="5431" y="927"/>
                      </a:lnTo>
                      <a:lnTo>
                        <a:pt x="5453" y="927"/>
                      </a:lnTo>
                      <a:lnTo>
                        <a:pt x="5477" y="927"/>
                      </a:lnTo>
                      <a:lnTo>
                        <a:pt x="5500" y="927"/>
                      </a:lnTo>
                      <a:lnTo>
                        <a:pt x="5522" y="927"/>
                      </a:lnTo>
                      <a:lnTo>
                        <a:pt x="5567" y="949"/>
                      </a:lnTo>
                      <a:lnTo>
                        <a:pt x="5567" y="971"/>
                      </a:lnTo>
                      <a:lnTo>
                        <a:pt x="5589" y="971"/>
                      </a:lnTo>
                      <a:lnTo>
                        <a:pt x="5589" y="995"/>
                      </a:lnTo>
                      <a:lnTo>
                        <a:pt x="5613" y="995"/>
                      </a:lnTo>
                      <a:close/>
                    </a:path>
                  </a:pathLst>
                </a:custGeom>
                <a:noFill/>
                <a:ln w="0">
                  <a:solidFill>
                    <a:srgbClr val="000000"/>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ja-JP" altLang="en-US"/>
                </a:p>
              </p:txBody>
            </p:sp>
            <p:sp>
              <p:nvSpPr>
                <p:cNvPr id="15510" name="Freeform 172"/>
                <p:cNvSpPr>
                  <a:spLocks noChangeAspect="1"/>
                </p:cNvSpPr>
                <p:nvPr/>
              </p:nvSpPr>
              <p:spPr bwMode="auto">
                <a:xfrm>
                  <a:off x="8373" y="11918"/>
                  <a:ext cx="2128" cy="2732"/>
                </a:xfrm>
                <a:custGeom>
                  <a:avLst/>
                  <a:gdLst>
                    <a:gd name="T0" fmla="*/ 2147483647 w 1333"/>
                    <a:gd name="T1" fmla="*/ 2147483647 h 1716"/>
                    <a:gd name="T2" fmla="*/ 2147483647 w 1333"/>
                    <a:gd name="T3" fmla="*/ 2147483647 h 1716"/>
                    <a:gd name="T4" fmla="*/ 2147483647 w 1333"/>
                    <a:gd name="T5" fmla="*/ 2147483647 h 1716"/>
                    <a:gd name="T6" fmla="*/ 2147483647 w 1333"/>
                    <a:gd name="T7" fmla="*/ 2147483647 h 1716"/>
                    <a:gd name="T8" fmla="*/ 2147483647 w 1333"/>
                    <a:gd name="T9" fmla="*/ 2147483647 h 1716"/>
                    <a:gd name="T10" fmla="*/ 2147483647 w 1333"/>
                    <a:gd name="T11" fmla="*/ 2147483647 h 1716"/>
                    <a:gd name="T12" fmla="*/ 2147483647 w 1333"/>
                    <a:gd name="T13" fmla="*/ 2147483647 h 1716"/>
                    <a:gd name="T14" fmla="*/ 2147483647 w 1333"/>
                    <a:gd name="T15" fmla="*/ 2147483647 h 1716"/>
                    <a:gd name="T16" fmla="*/ 2147483647 w 1333"/>
                    <a:gd name="T17" fmla="*/ 2147483647 h 1716"/>
                    <a:gd name="T18" fmla="*/ 2147483647 w 1333"/>
                    <a:gd name="T19" fmla="*/ 2147483647 h 1716"/>
                    <a:gd name="T20" fmla="*/ 2147483647 w 1333"/>
                    <a:gd name="T21" fmla="*/ 2147483647 h 1716"/>
                    <a:gd name="T22" fmla="*/ 2147483647 w 1333"/>
                    <a:gd name="T23" fmla="*/ 2147483647 h 1716"/>
                    <a:gd name="T24" fmla="*/ 2147483647 w 1333"/>
                    <a:gd name="T25" fmla="*/ 2147483647 h 1716"/>
                    <a:gd name="T26" fmla="*/ 2147483647 w 1333"/>
                    <a:gd name="T27" fmla="*/ 2147483647 h 1716"/>
                    <a:gd name="T28" fmla="*/ 2147483647 w 1333"/>
                    <a:gd name="T29" fmla="*/ 2147483647 h 1716"/>
                    <a:gd name="T30" fmla="*/ 2147483647 w 1333"/>
                    <a:gd name="T31" fmla="*/ 2147483647 h 1716"/>
                    <a:gd name="T32" fmla="*/ 2147483647 w 1333"/>
                    <a:gd name="T33" fmla="*/ 2147483647 h 1716"/>
                    <a:gd name="T34" fmla="*/ 2147483647 w 1333"/>
                    <a:gd name="T35" fmla="*/ 2147483647 h 1716"/>
                    <a:gd name="T36" fmla="*/ 2147483647 w 1333"/>
                    <a:gd name="T37" fmla="*/ 2147483647 h 1716"/>
                    <a:gd name="T38" fmla="*/ 2147483647 w 1333"/>
                    <a:gd name="T39" fmla="*/ 2147483647 h 1716"/>
                    <a:gd name="T40" fmla="*/ 2147483647 w 1333"/>
                    <a:gd name="T41" fmla="*/ 2147483647 h 1716"/>
                    <a:gd name="T42" fmla="*/ 2147483647 w 1333"/>
                    <a:gd name="T43" fmla="*/ 2147483647 h 1716"/>
                    <a:gd name="T44" fmla="*/ 2147483647 w 1333"/>
                    <a:gd name="T45" fmla="*/ 2147483647 h 1716"/>
                    <a:gd name="T46" fmla="*/ 2147483647 w 1333"/>
                    <a:gd name="T47" fmla="*/ 2147483647 h 1716"/>
                    <a:gd name="T48" fmla="*/ 2147483647 w 1333"/>
                    <a:gd name="T49" fmla="*/ 2147483647 h 1716"/>
                    <a:gd name="T50" fmla="*/ 2147483647 w 1333"/>
                    <a:gd name="T51" fmla="*/ 2147483647 h 1716"/>
                    <a:gd name="T52" fmla="*/ 2147483647 w 1333"/>
                    <a:gd name="T53" fmla="*/ 2147483647 h 1716"/>
                    <a:gd name="T54" fmla="*/ 2147483647 w 1333"/>
                    <a:gd name="T55" fmla="*/ 2147483647 h 1716"/>
                    <a:gd name="T56" fmla="*/ 2147483647 w 1333"/>
                    <a:gd name="T57" fmla="*/ 2147483647 h 1716"/>
                    <a:gd name="T58" fmla="*/ 2147483647 w 1333"/>
                    <a:gd name="T59" fmla="*/ 2147483647 h 1716"/>
                    <a:gd name="T60" fmla="*/ 2147483647 w 1333"/>
                    <a:gd name="T61" fmla="*/ 2147483647 h 1716"/>
                    <a:gd name="T62" fmla="*/ 2147483647 w 1333"/>
                    <a:gd name="T63" fmla="*/ 2147483647 h 1716"/>
                    <a:gd name="T64" fmla="*/ 2147483647 w 1333"/>
                    <a:gd name="T65" fmla="*/ 2147483647 h 1716"/>
                    <a:gd name="T66" fmla="*/ 2147483647 w 1333"/>
                    <a:gd name="T67" fmla="*/ 2147483647 h 1716"/>
                    <a:gd name="T68" fmla="*/ 2147483647 w 1333"/>
                    <a:gd name="T69" fmla="*/ 2147483647 h 1716"/>
                    <a:gd name="T70" fmla="*/ 2147483647 w 1333"/>
                    <a:gd name="T71" fmla="*/ 2147483647 h 1716"/>
                    <a:gd name="T72" fmla="*/ 2147483647 w 1333"/>
                    <a:gd name="T73" fmla="*/ 2147483647 h 1716"/>
                    <a:gd name="T74" fmla="*/ 2147483647 w 1333"/>
                    <a:gd name="T75" fmla="*/ 2147483647 h 1716"/>
                    <a:gd name="T76" fmla="*/ 2147483647 w 1333"/>
                    <a:gd name="T77" fmla="*/ 2147483647 h 1716"/>
                    <a:gd name="T78" fmla="*/ 2147483647 w 1333"/>
                    <a:gd name="T79" fmla="*/ 2147483647 h 1716"/>
                    <a:gd name="T80" fmla="*/ 2147483647 w 1333"/>
                    <a:gd name="T81" fmla="*/ 2147483647 h 1716"/>
                    <a:gd name="T82" fmla="*/ 2147483647 w 1333"/>
                    <a:gd name="T83" fmla="*/ 2147483647 h 1716"/>
                    <a:gd name="T84" fmla="*/ 2147483647 w 1333"/>
                    <a:gd name="T85" fmla="*/ 2147483647 h 1716"/>
                    <a:gd name="T86" fmla="*/ 2147483647 w 1333"/>
                    <a:gd name="T87" fmla="*/ 2147483647 h 1716"/>
                    <a:gd name="T88" fmla="*/ 2147483647 w 1333"/>
                    <a:gd name="T89" fmla="*/ 2147483647 h 1716"/>
                    <a:gd name="T90" fmla="*/ 2147483647 w 1333"/>
                    <a:gd name="T91" fmla="*/ 2147483647 h 1716"/>
                    <a:gd name="T92" fmla="*/ 2147483647 w 1333"/>
                    <a:gd name="T93" fmla="*/ 2147483647 h 1716"/>
                    <a:gd name="T94" fmla="*/ 2147483647 w 1333"/>
                    <a:gd name="T95" fmla="*/ 2147483647 h 1716"/>
                    <a:gd name="T96" fmla="*/ 2147483647 w 1333"/>
                    <a:gd name="T97" fmla="*/ 2147483647 h 1716"/>
                    <a:gd name="T98" fmla="*/ 2147483647 w 1333"/>
                    <a:gd name="T99" fmla="*/ 2147483647 h 1716"/>
                    <a:gd name="T100" fmla="*/ 2147483647 w 1333"/>
                    <a:gd name="T101" fmla="*/ 2147483647 h 1716"/>
                    <a:gd name="T102" fmla="*/ 2147483647 w 1333"/>
                    <a:gd name="T103" fmla="*/ 2147483647 h 1716"/>
                    <a:gd name="T104" fmla="*/ 2147483647 w 1333"/>
                    <a:gd name="T105" fmla="*/ 2147483647 h 1716"/>
                    <a:gd name="T106" fmla="*/ 2147483647 w 1333"/>
                    <a:gd name="T107" fmla="*/ 2147483647 h 1716"/>
                    <a:gd name="T108" fmla="*/ 2147483647 w 1333"/>
                    <a:gd name="T109" fmla="*/ 2147483647 h 1716"/>
                    <a:gd name="T110" fmla="*/ 2147483647 w 1333"/>
                    <a:gd name="T111" fmla="*/ 2147483647 h 1716"/>
                    <a:gd name="T112" fmla="*/ 2147483647 w 1333"/>
                    <a:gd name="T113" fmla="*/ 2147483647 h 1716"/>
                    <a:gd name="T114" fmla="*/ 2147483647 w 1333"/>
                    <a:gd name="T115" fmla="*/ 2147483647 h 171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333"/>
                    <a:gd name="T175" fmla="*/ 0 h 1716"/>
                    <a:gd name="T176" fmla="*/ 1333 w 1333"/>
                    <a:gd name="T177" fmla="*/ 1716 h 171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333" h="1716">
                      <a:moveTo>
                        <a:pt x="411" y="14"/>
                      </a:moveTo>
                      <a:lnTo>
                        <a:pt x="411" y="14"/>
                      </a:lnTo>
                      <a:lnTo>
                        <a:pt x="426" y="14"/>
                      </a:lnTo>
                      <a:lnTo>
                        <a:pt x="440" y="14"/>
                      </a:lnTo>
                      <a:lnTo>
                        <a:pt x="454" y="14"/>
                      </a:lnTo>
                      <a:lnTo>
                        <a:pt x="468" y="14"/>
                      </a:lnTo>
                      <a:lnTo>
                        <a:pt x="482" y="14"/>
                      </a:lnTo>
                      <a:lnTo>
                        <a:pt x="525" y="28"/>
                      </a:lnTo>
                      <a:lnTo>
                        <a:pt x="553" y="42"/>
                      </a:lnTo>
                      <a:lnTo>
                        <a:pt x="582" y="56"/>
                      </a:lnTo>
                      <a:lnTo>
                        <a:pt x="596" y="56"/>
                      </a:lnTo>
                      <a:lnTo>
                        <a:pt x="610" y="71"/>
                      </a:lnTo>
                      <a:lnTo>
                        <a:pt x="638" y="71"/>
                      </a:lnTo>
                      <a:lnTo>
                        <a:pt x="667" y="85"/>
                      </a:lnTo>
                      <a:lnTo>
                        <a:pt x="695" y="99"/>
                      </a:lnTo>
                      <a:lnTo>
                        <a:pt x="723" y="113"/>
                      </a:lnTo>
                      <a:lnTo>
                        <a:pt x="738" y="113"/>
                      </a:lnTo>
                      <a:lnTo>
                        <a:pt x="752" y="113"/>
                      </a:lnTo>
                      <a:lnTo>
                        <a:pt x="766" y="113"/>
                      </a:lnTo>
                      <a:lnTo>
                        <a:pt x="794" y="113"/>
                      </a:lnTo>
                      <a:lnTo>
                        <a:pt x="794" y="142"/>
                      </a:lnTo>
                      <a:lnTo>
                        <a:pt x="794" y="156"/>
                      </a:lnTo>
                      <a:lnTo>
                        <a:pt x="780" y="170"/>
                      </a:lnTo>
                      <a:lnTo>
                        <a:pt x="780" y="198"/>
                      </a:lnTo>
                      <a:lnTo>
                        <a:pt x="780" y="212"/>
                      </a:lnTo>
                      <a:lnTo>
                        <a:pt x="780" y="227"/>
                      </a:lnTo>
                      <a:lnTo>
                        <a:pt x="780" y="241"/>
                      </a:lnTo>
                      <a:lnTo>
                        <a:pt x="780" y="255"/>
                      </a:lnTo>
                      <a:lnTo>
                        <a:pt x="780" y="269"/>
                      </a:lnTo>
                      <a:lnTo>
                        <a:pt x="780" y="283"/>
                      </a:lnTo>
                      <a:lnTo>
                        <a:pt x="766" y="298"/>
                      </a:lnTo>
                      <a:lnTo>
                        <a:pt x="780" y="312"/>
                      </a:lnTo>
                      <a:lnTo>
                        <a:pt x="780" y="326"/>
                      </a:lnTo>
                      <a:lnTo>
                        <a:pt x="780" y="340"/>
                      </a:lnTo>
                      <a:lnTo>
                        <a:pt x="780" y="354"/>
                      </a:lnTo>
                      <a:lnTo>
                        <a:pt x="809" y="354"/>
                      </a:lnTo>
                      <a:lnTo>
                        <a:pt x="823" y="354"/>
                      </a:lnTo>
                      <a:lnTo>
                        <a:pt x="837" y="354"/>
                      </a:lnTo>
                      <a:lnTo>
                        <a:pt x="851" y="368"/>
                      </a:lnTo>
                      <a:lnTo>
                        <a:pt x="879" y="368"/>
                      </a:lnTo>
                      <a:lnTo>
                        <a:pt x="908" y="368"/>
                      </a:lnTo>
                      <a:lnTo>
                        <a:pt x="922" y="368"/>
                      </a:lnTo>
                      <a:lnTo>
                        <a:pt x="950" y="368"/>
                      </a:lnTo>
                      <a:lnTo>
                        <a:pt x="993" y="383"/>
                      </a:lnTo>
                      <a:lnTo>
                        <a:pt x="1007" y="383"/>
                      </a:lnTo>
                      <a:lnTo>
                        <a:pt x="1050" y="383"/>
                      </a:lnTo>
                      <a:lnTo>
                        <a:pt x="1035" y="411"/>
                      </a:lnTo>
                      <a:lnTo>
                        <a:pt x="1021" y="439"/>
                      </a:lnTo>
                      <a:lnTo>
                        <a:pt x="1007" y="468"/>
                      </a:lnTo>
                      <a:lnTo>
                        <a:pt x="993" y="496"/>
                      </a:lnTo>
                      <a:lnTo>
                        <a:pt x="993" y="510"/>
                      </a:lnTo>
                      <a:lnTo>
                        <a:pt x="979" y="510"/>
                      </a:lnTo>
                      <a:lnTo>
                        <a:pt x="993" y="510"/>
                      </a:lnTo>
                      <a:lnTo>
                        <a:pt x="993" y="524"/>
                      </a:lnTo>
                      <a:lnTo>
                        <a:pt x="979" y="539"/>
                      </a:lnTo>
                      <a:lnTo>
                        <a:pt x="979" y="581"/>
                      </a:lnTo>
                      <a:lnTo>
                        <a:pt x="979" y="624"/>
                      </a:lnTo>
                      <a:lnTo>
                        <a:pt x="979" y="652"/>
                      </a:lnTo>
                      <a:lnTo>
                        <a:pt x="965" y="681"/>
                      </a:lnTo>
                      <a:lnTo>
                        <a:pt x="965" y="695"/>
                      </a:lnTo>
                      <a:lnTo>
                        <a:pt x="1007" y="695"/>
                      </a:lnTo>
                      <a:lnTo>
                        <a:pt x="1050" y="695"/>
                      </a:lnTo>
                      <a:lnTo>
                        <a:pt x="1078" y="695"/>
                      </a:lnTo>
                      <a:lnTo>
                        <a:pt x="1106" y="695"/>
                      </a:lnTo>
                      <a:lnTo>
                        <a:pt x="1135" y="695"/>
                      </a:lnTo>
                      <a:lnTo>
                        <a:pt x="1149" y="695"/>
                      </a:lnTo>
                      <a:lnTo>
                        <a:pt x="1163" y="695"/>
                      </a:lnTo>
                      <a:lnTo>
                        <a:pt x="1206" y="695"/>
                      </a:lnTo>
                      <a:lnTo>
                        <a:pt x="1220" y="695"/>
                      </a:lnTo>
                      <a:lnTo>
                        <a:pt x="1248" y="695"/>
                      </a:lnTo>
                      <a:lnTo>
                        <a:pt x="1277" y="695"/>
                      </a:lnTo>
                      <a:lnTo>
                        <a:pt x="1319" y="695"/>
                      </a:lnTo>
                      <a:lnTo>
                        <a:pt x="1333" y="695"/>
                      </a:lnTo>
                      <a:lnTo>
                        <a:pt x="1333" y="723"/>
                      </a:lnTo>
                      <a:lnTo>
                        <a:pt x="1319" y="723"/>
                      </a:lnTo>
                      <a:lnTo>
                        <a:pt x="1305" y="723"/>
                      </a:lnTo>
                      <a:lnTo>
                        <a:pt x="1305" y="737"/>
                      </a:lnTo>
                      <a:lnTo>
                        <a:pt x="1305" y="751"/>
                      </a:lnTo>
                      <a:lnTo>
                        <a:pt x="1305" y="766"/>
                      </a:lnTo>
                      <a:lnTo>
                        <a:pt x="1305" y="780"/>
                      </a:lnTo>
                      <a:lnTo>
                        <a:pt x="1305" y="794"/>
                      </a:lnTo>
                      <a:lnTo>
                        <a:pt x="1305" y="808"/>
                      </a:lnTo>
                      <a:lnTo>
                        <a:pt x="1305" y="822"/>
                      </a:lnTo>
                      <a:lnTo>
                        <a:pt x="1305" y="837"/>
                      </a:lnTo>
                      <a:lnTo>
                        <a:pt x="1305" y="851"/>
                      </a:lnTo>
                      <a:lnTo>
                        <a:pt x="1305" y="865"/>
                      </a:lnTo>
                      <a:lnTo>
                        <a:pt x="1305" y="879"/>
                      </a:lnTo>
                      <a:lnTo>
                        <a:pt x="1305" y="893"/>
                      </a:lnTo>
                      <a:lnTo>
                        <a:pt x="1305" y="907"/>
                      </a:lnTo>
                      <a:lnTo>
                        <a:pt x="1305" y="922"/>
                      </a:lnTo>
                      <a:lnTo>
                        <a:pt x="1291" y="922"/>
                      </a:lnTo>
                      <a:lnTo>
                        <a:pt x="1291" y="950"/>
                      </a:lnTo>
                      <a:lnTo>
                        <a:pt x="1291" y="964"/>
                      </a:lnTo>
                      <a:lnTo>
                        <a:pt x="1291" y="978"/>
                      </a:lnTo>
                      <a:lnTo>
                        <a:pt x="1291" y="993"/>
                      </a:lnTo>
                      <a:lnTo>
                        <a:pt x="1291" y="1007"/>
                      </a:lnTo>
                      <a:lnTo>
                        <a:pt x="1291" y="1021"/>
                      </a:lnTo>
                      <a:lnTo>
                        <a:pt x="1291" y="1035"/>
                      </a:lnTo>
                      <a:lnTo>
                        <a:pt x="1291" y="1049"/>
                      </a:lnTo>
                      <a:lnTo>
                        <a:pt x="1305" y="1049"/>
                      </a:lnTo>
                      <a:lnTo>
                        <a:pt x="1305" y="1064"/>
                      </a:lnTo>
                      <a:lnTo>
                        <a:pt x="1305" y="1078"/>
                      </a:lnTo>
                      <a:lnTo>
                        <a:pt x="1305" y="1092"/>
                      </a:lnTo>
                      <a:lnTo>
                        <a:pt x="1291" y="1092"/>
                      </a:lnTo>
                      <a:lnTo>
                        <a:pt x="1291" y="1106"/>
                      </a:lnTo>
                      <a:lnTo>
                        <a:pt x="1291" y="1120"/>
                      </a:lnTo>
                      <a:lnTo>
                        <a:pt x="1305" y="1120"/>
                      </a:lnTo>
                      <a:lnTo>
                        <a:pt x="1305" y="1149"/>
                      </a:lnTo>
                      <a:lnTo>
                        <a:pt x="1305" y="1163"/>
                      </a:lnTo>
                      <a:lnTo>
                        <a:pt x="1305" y="1177"/>
                      </a:lnTo>
                      <a:lnTo>
                        <a:pt x="1291" y="1177"/>
                      </a:lnTo>
                      <a:lnTo>
                        <a:pt x="1291" y="1191"/>
                      </a:lnTo>
                      <a:lnTo>
                        <a:pt x="1291" y="1205"/>
                      </a:lnTo>
                      <a:lnTo>
                        <a:pt x="1291" y="1220"/>
                      </a:lnTo>
                      <a:lnTo>
                        <a:pt x="1291" y="1234"/>
                      </a:lnTo>
                      <a:lnTo>
                        <a:pt x="1305" y="1234"/>
                      </a:lnTo>
                      <a:lnTo>
                        <a:pt x="1291" y="1234"/>
                      </a:lnTo>
                      <a:lnTo>
                        <a:pt x="1305" y="1234"/>
                      </a:lnTo>
                      <a:lnTo>
                        <a:pt x="1291" y="1248"/>
                      </a:lnTo>
                      <a:lnTo>
                        <a:pt x="1291" y="1262"/>
                      </a:lnTo>
                      <a:lnTo>
                        <a:pt x="1291" y="1276"/>
                      </a:lnTo>
                      <a:lnTo>
                        <a:pt x="1291" y="1290"/>
                      </a:lnTo>
                      <a:lnTo>
                        <a:pt x="1291" y="1305"/>
                      </a:lnTo>
                      <a:lnTo>
                        <a:pt x="1291" y="1319"/>
                      </a:lnTo>
                      <a:lnTo>
                        <a:pt x="1305" y="1333"/>
                      </a:lnTo>
                      <a:lnTo>
                        <a:pt x="1291" y="1347"/>
                      </a:lnTo>
                      <a:lnTo>
                        <a:pt x="1277" y="1347"/>
                      </a:lnTo>
                      <a:lnTo>
                        <a:pt x="1277" y="1361"/>
                      </a:lnTo>
                      <a:lnTo>
                        <a:pt x="1262" y="1361"/>
                      </a:lnTo>
                      <a:lnTo>
                        <a:pt x="1248" y="1361"/>
                      </a:lnTo>
                      <a:lnTo>
                        <a:pt x="1234" y="1376"/>
                      </a:lnTo>
                      <a:lnTo>
                        <a:pt x="1220" y="1376"/>
                      </a:lnTo>
                      <a:lnTo>
                        <a:pt x="1206" y="1390"/>
                      </a:lnTo>
                      <a:lnTo>
                        <a:pt x="1191" y="1390"/>
                      </a:lnTo>
                      <a:lnTo>
                        <a:pt x="1177" y="1404"/>
                      </a:lnTo>
                      <a:lnTo>
                        <a:pt x="1149" y="1404"/>
                      </a:lnTo>
                      <a:lnTo>
                        <a:pt x="1149" y="1418"/>
                      </a:lnTo>
                      <a:lnTo>
                        <a:pt x="1135" y="1418"/>
                      </a:lnTo>
                      <a:lnTo>
                        <a:pt x="1121" y="1418"/>
                      </a:lnTo>
                      <a:lnTo>
                        <a:pt x="1121" y="1432"/>
                      </a:lnTo>
                      <a:lnTo>
                        <a:pt x="1106" y="1432"/>
                      </a:lnTo>
                      <a:lnTo>
                        <a:pt x="1078" y="1461"/>
                      </a:lnTo>
                      <a:lnTo>
                        <a:pt x="1078" y="1475"/>
                      </a:lnTo>
                      <a:lnTo>
                        <a:pt x="1064" y="1475"/>
                      </a:lnTo>
                      <a:lnTo>
                        <a:pt x="1050" y="1489"/>
                      </a:lnTo>
                      <a:lnTo>
                        <a:pt x="1021" y="1503"/>
                      </a:lnTo>
                      <a:lnTo>
                        <a:pt x="1007" y="1503"/>
                      </a:lnTo>
                      <a:lnTo>
                        <a:pt x="993" y="1517"/>
                      </a:lnTo>
                      <a:lnTo>
                        <a:pt x="979" y="1517"/>
                      </a:lnTo>
                      <a:lnTo>
                        <a:pt x="965" y="1532"/>
                      </a:lnTo>
                      <a:lnTo>
                        <a:pt x="950" y="1532"/>
                      </a:lnTo>
                      <a:lnTo>
                        <a:pt x="936" y="1546"/>
                      </a:lnTo>
                      <a:lnTo>
                        <a:pt x="922" y="1560"/>
                      </a:lnTo>
                      <a:lnTo>
                        <a:pt x="908" y="1560"/>
                      </a:lnTo>
                      <a:lnTo>
                        <a:pt x="894" y="1574"/>
                      </a:lnTo>
                      <a:lnTo>
                        <a:pt x="865" y="1574"/>
                      </a:lnTo>
                      <a:lnTo>
                        <a:pt x="851" y="1588"/>
                      </a:lnTo>
                      <a:lnTo>
                        <a:pt x="823" y="1603"/>
                      </a:lnTo>
                      <a:lnTo>
                        <a:pt x="809" y="1617"/>
                      </a:lnTo>
                      <a:lnTo>
                        <a:pt x="780" y="1631"/>
                      </a:lnTo>
                      <a:lnTo>
                        <a:pt x="766" y="1631"/>
                      </a:lnTo>
                      <a:lnTo>
                        <a:pt x="752" y="1645"/>
                      </a:lnTo>
                      <a:lnTo>
                        <a:pt x="738" y="1659"/>
                      </a:lnTo>
                      <a:lnTo>
                        <a:pt x="723" y="1659"/>
                      </a:lnTo>
                      <a:lnTo>
                        <a:pt x="709" y="1673"/>
                      </a:lnTo>
                      <a:lnTo>
                        <a:pt x="681" y="1688"/>
                      </a:lnTo>
                      <a:lnTo>
                        <a:pt x="667" y="1688"/>
                      </a:lnTo>
                      <a:lnTo>
                        <a:pt x="653" y="1688"/>
                      </a:lnTo>
                      <a:lnTo>
                        <a:pt x="638" y="1702"/>
                      </a:lnTo>
                      <a:lnTo>
                        <a:pt x="624" y="1702"/>
                      </a:lnTo>
                      <a:lnTo>
                        <a:pt x="610" y="1702"/>
                      </a:lnTo>
                      <a:lnTo>
                        <a:pt x="596" y="1702"/>
                      </a:lnTo>
                      <a:lnTo>
                        <a:pt x="582" y="1702"/>
                      </a:lnTo>
                      <a:lnTo>
                        <a:pt x="567" y="1716"/>
                      </a:lnTo>
                      <a:lnTo>
                        <a:pt x="553" y="1716"/>
                      </a:lnTo>
                      <a:lnTo>
                        <a:pt x="553" y="1702"/>
                      </a:lnTo>
                      <a:lnTo>
                        <a:pt x="539" y="1702"/>
                      </a:lnTo>
                      <a:lnTo>
                        <a:pt x="525" y="1702"/>
                      </a:lnTo>
                      <a:lnTo>
                        <a:pt x="525" y="1688"/>
                      </a:lnTo>
                      <a:lnTo>
                        <a:pt x="511" y="1688"/>
                      </a:lnTo>
                      <a:lnTo>
                        <a:pt x="497" y="1688"/>
                      </a:lnTo>
                      <a:lnTo>
                        <a:pt x="482" y="1673"/>
                      </a:lnTo>
                      <a:lnTo>
                        <a:pt x="468" y="1659"/>
                      </a:lnTo>
                      <a:lnTo>
                        <a:pt x="454" y="1659"/>
                      </a:lnTo>
                      <a:lnTo>
                        <a:pt x="454" y="1645"/>
                      </a:lnTo>
                      <a:lnTo>
                        <a:pt x="440" y="1631"/>
                      </a:lnTo>
                      <a:lnTo>
                        <a:pt x="440" y="1617"/>
                      </a:lnTo>
                      <a:lnTo>
                        <a:pt x="440" y="1603"/>
                      </a:lnTo>
                      <a:lnTo>
                        <a:pt x="440" y="1588"/>
                      </a:lnTo>
                      <a:lnTo>
                        <a:pt x="426" y="1588"/>
                      </a:lnTo>
                      <a:lnTo>
                        <a:pt x="426" y="1574"/>
                      </a:lnTo>
                      <a:lnTo>
                        <a:pt x="426" y="1560"/>
                      </a:lnTo>
                      <a:lnTo>
                        <a:pt x="426" y="1546"/>
                      </a:lnTo>
                      <a:lnTo>
                        <a:pt x="411" y="1532"/>
                      </a:lnTo>
                      <a:lnTo>
                        <a:pt x="411" y="1517"/>
                      </a:lnTo>
                      <a:lnTo>
                        <a:pt x="411" y="1503"/>
                      </a:lnTo>
                      <a:lnTo>
                        <a:pt x="397" y="1489"/>
                      </a:lnTo>
                      <a:lnTo>
                        <a:pt x="397" y="1475"/>
                      </a:lnTo>
                      <a:lnTo>
                        <a:pt x="383" y="1461"/>
                      </a:lnTo>
                      <a:lnTo>
                        <a:pt x="383" y="1446"/>
                      </a:lnTo>
                      <a:lnTo>
                        <a:pt x="369" y="1446"/>
                      </a:lnTo>
                      <a:lnTo>
                        <a:pt x="369" y="1432"/>
                      </a:lnTo>
                      <a:lnTo>
                        <a:pt x="369" y="1418"/>
                      </a:lnTo>
                      <a:lnTo>
                        <a:pt x="355" y="1418"/>
                      </a:lnTo>
                      <a:lnTo>
                        <a:pt x="355" y="1404"/>
                      </a:lnTo>
                      <a:lnTo>
                        <a:pt x="341" y="1390"/>
                      </a:lnTo>
                      <a:lnTo>
                        <a:pt x="341" y="1376"/>
                      </a:lnTo>
                      <a:lnTo>
                        <a:pt x="326" y="1376"/>
                      </a:lnTo>
                      <a:lnTo>
                        <a:pt x="326" y="1361"/>
                      </a:lnTo>
                      <a:lnTo>
                        <a:pt x="312" y="1361"/>
                      </a:lnTo>
                      <a:lnTo>
                        <a:pt x="298" y="1347"/>
                      </a:lnTo>
                      <a:lnTo>
                        <a:pt x="284" y="1347"/>
                      </a:lnTo>
                      <a:lnTo>
                        <a:pt x="284" y="1333"/>
                      </a:lnTo>
                      <a:lnTo>
                        <a:pt x="270" y="1333"/>
                      </a:lnTo>
                      <a:lnTo>
                        <a:pt x="255" y="1333"/>
                      </a:lnTo>
                      <a:lnTo>
                        <a:pt x="241" y="1333"/>
                      </a:lnTo>
                      <a:lnTo>
                        <a:pt x="241" y="1319"/>
                      </a:lnTo>
                      <a:lnTo>
                        <a:pt x="227" y="1319"/>
                      </a:lnTo>
                      <a:lnTo>
                        <a:pt x="199" y="1319"/>
                      </a:lnTo>
                      <a:lnTo>
                        <a:pt x="128" y="1305"/>
                      </a:lnTo>
                      <a:lnTo>
                        <a:pt x="114" y="1305"/>
                      </a:lnTo>
                      <a:lnTo>
                        <a:pt x="99" y="1290"/>
                      </a:lnTo>
                      <a:lnTo>
                        <a:pt x="71" y="1290"/>
                      </a:lnTo>
                      <a:lnTo>
                        <a:pt x="43" y="1276"/>
                      </a:lnTo>
                      <a:lnTo>
                        <a:pt x="29" y="1276"/>
                      </a:lnTo>
                      <a:lnTo>
                        <a:pt x="14" y="1276"/>
                      </a:lnTo>
                      <a:lnTo>
                        <a:pt x="0" y="1276"/>
                      </a:lnTo>
                      <a:lnTo>
                        <a:pt x="14" y="1248"/>
                      </a:lnTo>
                      <a:lnTo>
                        <a:pt x="14" y="1234"/>
                      </a:lnTo>
                      <a:lnTo>
                        <a:pt x="29" y="1205"/>
                      </a:lnTo>
                      <a:lnTo>
                        <a:pt x="29" y="1191"/>
                      </a:lnTo>
                      <a:lnTo>
                        <a:pt x="43" y="1163"/>
                      </a:lnTo>
                      <a:lnTo>
                        <a:pt x="57" y="1106"/>
                      </a:lnTo>
                      <a:lnTo>
                        <a:pt x="57" y="1092"/>
                      </a:lnTo>
                      <a:lnTo>
                        <a:pt x="57" y="1078"/>
                      </a:lnTo>
                      <a:lnTo>
                        <a:pt x="57" y="1064"/>
                      </a:lnTo>
                      <a:lnTo>
                        <a:pt x="71" y="1035"/>
                      </a:lnTo>
                      <a:lnTo>
                        <a:pt x="85" y="950"/>
                      </a:lnTo>
                      <a:lnTo>
                        <a:pt x="85" y="936"/>
                      </a:lnTo>
                      <a:lnTo>
                        <a:pt x="99" y="893"/>
                      </a:lnTo>
                      <a:lnTo>
                        <a:pt x="99" y="879"/>
                      </a:lnTo>
                      <a:lnTo>
                        <a:pt x="114" y="851"/>
                      </a:lnTo>
                      <a:lnTo>
                        <a:pt x="114" y="822"/>
                      </a:lnTo>
                      <a:lnTo>
                        <a:pt x="114" y="808"/>
                      </a:lnTo>
                      <a:lnTo>
                        <a:pt x="128" y="766"/>
                      </a:lnTo>
                      <a:lnTo>
                        <a:pt x="128" y="751"/>
                      </a:lnTo>
                      <a:lnTo>
                        <a:pt x="142" y="709"/>
                      </a:lnTo>
                      <a:lnTo>
                        <a:pt x="142" y="695"/>
                      </a:lnTo>
                      <a:lnTo>
                        <a:pt x="142" y="681"/>
                      </a:lnTo>
                      <a:lnTo>
                        <a:pt x="142" y="666"/>
                      </a:lnTo>
                      <a:lnTo>
                        <a:pt x="156" y="666"/>
                      </a:lnTo>
                      <a:lnTo>
                        <a:pt x="156" y="652"/>
                      </a:lnTo>
                      <a:lnTo>
                        <a:pt x="142" y="652"/>
                      </a:lnTo>
                      <a:lnTo>
                        <a:pt x="128" y="652"/>
                      </a:lnTo>
                      <a:lnTo>
                        <a:pt x="128" y="638"/>
                      </a:lnTo>
                      <a:lnTo>
                        <a:pt x="114" y="638"/>
                      </a:lnTo>
                      <a:lnTo>
                        <a:pt x="99" y="638"/>
                      </a:lnTo>
                      <a:lnTo>
                        <a:pt x="99" y="624"/>
                      </a:lnTo>
                      <a:lnTo>
                        <a:pt x="85" y="624"/>
                      </a:lnTo>
                      <a:lnTo>
                        <a:pt x="99" y="610"/>
                      </a:lnTo>
                      <a:lnTo>
                        <a:pt x="99" y="595"/>
                      </a:lnTo>
                      <a:lnTo>
                        <a:pt x="99" y="581"/>
                      </a:lnTo>
                      <a:lnTo>
                        <a:pt x="99" y="567"/>
                      </a:lnTo>
                      <a:lnTo>
                        <a:pt x="99" y="553"/>
                      </a:lnTo>
                      <a:lnTo>
                        <a:pt x="114" y="539"/>
                      </a:lnTo>
                      <a:lnTo>
                        <a:pt x="114" y="524"/>
                      </a:lnTo>
                      <a:lnTo>
                        <a:pt x="114" y="510"/>
                      </a:lnTo>
                      <a:lnTo>
                        <a:pt x="114" y="496"/>
                      </a:lnTo>
                      <a:lnTo>
                        <a:pt x="128" y="482"/>
                      </a:lnTo>
                      <a:lnTo>
                        <a:pt x="128" y="468"/>
                      </a:lnTo>
                      <a:lnTo>
                        <a:pt x="128" y="454"/>
                      </a:lnTo>
                      <a:lnTo>
                        <a:pt x="128" y="439"/>
                      </a:lnTo>
                      <a:lnTo>
                        <a:pt x="142" y="439"/>
                      </a:lnTo>
                      <a:lnTo>
                        <a:pt x="142" y="425"/>
                      </a:lnTo>
                      <a:lnTo>
                        <a:pt x="142" y="411"/>
                      </a:lnTo>
                      <a:lnTo>
                        <a:pt x="142" y="397"/>
                      </a:lnTo>
                      <a:lnTo>
                        <a:pt x="142" y="383"/>
                      </a:lnTo>
                      <a:lnTo>
                        <a:pt x="156" y="368"/>
                      </a:lnTo>
                      <a:lnTo>
                        <a:pt x="156" y="354"/>
                      </a:lnTo>
                      <a:lnTo>
                        <a:pt x="156" y="340"/>
                      </a:lnTo>
                      <a:lnTo>
                        <a:pt x="156" y="326"/>
                      </a:lnTo>
                      <a:lnTo>
                        <a:pt x="156" y="312"/>
                      </a:lnTo>
                      <a:lnTo>
                        <a:pt x="170" y="312"/>
                      </a:lnTo>
                      <a:lnTo>
                        <a:pt x="170" y="298"/>
                      </a:lnTo>
                      <a:lnTo>
                        <a:pt x="170" y="283"/>
                      </a:lnTo>
                      <a:lnTo>
                        <a:pt x="170" y="269"/>
                      </a:lnTo>
                      <a:lnTo>
                        <a:pt x="170" y="255"/>
                      </a:lnTo>
                      <a:lnTo>
                        <a:pt x="185" y="241"/>
                      </a:lnTo>
                      <a:lnTo>
                        <a:pt x="185" y="227"/>
                      </a:lnTo>
                      <a:lnTo>
                        <a:pt x="185" y="198"/>
                      </a:lnTo>
                      <a:lnTo>
                        <a:pt x="199" y="170"/>
                      </a:lnTo>
                      <a:lnTo>
                        <a:pt x="199" y="156"/>
                      </a:lnTo>
                      <a:lnTo>
                        <a:pt x="199" y="142"/>
                      </a:lnTo>
                      <a:lnTo>
                        <a:pt x="199" y="127"/>
                      </a:lnTo>
                      <a:lnTo>
                        <a:pt x="199" y="113"/>
                      </a:lnTo>
                      <a:lnTo>
                        <a:pt x="213" y="113"/>
                      </a:lnTo>
                      <a:lnTo>
                        <a:pt x="213" y="99"/>
                      </a:lnTo>
                      <a:lnTo>
                        <a:pt x="213" y="85"/>
                      </a:lnTo>
                      <a:lnTo>
                        <a:pt x="213" y="71"/>
                      </a:lnTo>
                      <a:lnTo>
                        <a:pt x="227" y="71"/>
                      </a:lnTo>
                      <a:lnTo>
                        <a:pt x="270" y="71"/>
                      </a:lnTo>
                      <a:lnTo>
                        <a:pt x="298" y="71"/>
                      </a:lnTo>
                      <a:lnTo>
                        <a:pt x="312" y="71"/>
                      </a:lnTo>
                      <a:lnTo>
                        <a:pt x="312" y="56"/>
                      </a:lnTo>
                      <a:lnTo>
                        <a:pt x="326" y="71"/>
                      </a:lnTo>
                      <a:lnTo>
                        <a:pt x="341" y="71"/>
                      </a:lnTo>
                      <a:lnTo>
                        <a:pt x="341" y="56"/>
                      </a:lnTo>
                      <a:lnTo>
                        <a:pt x="383" y="28"/>
                      </a:lnTo>
                      <a:lnTo>
                        <a:pt x="411" y="0"/>
                      </a:lnTo>
                      <a:lnTo>
                        <a:pt x="411" y="14"/>
                      </a:lnTo>
                      <a:close/>
                    </a:path>
                  </a:pathLst>
                </a:custGeom>
                <a:noFill/>
                <a:ln w="0">
                  <a:solidFill>
                    <a:srgbClr val="000000"/>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ja-JP" altLang="en-US"/>
                </a:p>
              </p:txBody>
            </p:sp>
            <p:sp>
              <p:nvSpPr>
                <p:cNvPr id="15511" name="Freeform 173"/>
                <p:cNvSpPr>
                  <a:spLocks noChangeAspect="1"/>
                </p:cNvSpPr>
                <p:nvPr/>
              </p:nvSpPr>
              <p:spPr bwMode="auto">
                <a:xfrm>
                  <a:off x="2670" y="10156"/>
                  <a:ext cx="6043" cy="3794"/>
                </a:xfrm>
                <a:custGeom>
                  <a:avLst/>
                  <a:gdLst>
                    <a:gd name="T0" fmla="*/ 2147483647 w 3787"/>
                    <a:gd name="T1" fmla="*/ 2147483647 h 2383"/>
                    <a:gd name="T2" fmla="*/ 2147483647 w 3787"/>
                    <a:gd name="T3" fmla="*/ 2147483647 h 2383"/>
                    <a:gd name="T4" fmla="*/ 2147483647 w 3787"/>
                    <a:gd name="T5" fmla="*/ 2147483647 h 2383"/>
                    <a:gd name="T6" fmla="*/ 2147483647 w 3787"/>
                    <a:gd name="T7" fmla="*/ 2147483647 h 2383"/>
                    <a:gd name="T8" fmla="*/ 2147483647 w 3787"/>
                    <a:gd name="T9" fmla="*/ 2147483647 h 2383"/>
                    <a:gd name="T10" fmla="*/ 2147483647 w 3787"/>
                    <a:gd name="T11" fmla="*/ 2147483647 h 2383"/>
                    <a:gd name="T12" fmla="*/ 2147483647 w 3787"/>
                    <a:gd name="T13" fmla="*/ 2147483647 h 2383"/>
                    <a:gd name="T14" fmla="*/ 2147483647 w 3787"/>
                    <a:gd name="T15" fmla="*/ 2147483647 h 2383"/>
                    <a:gd name="T16" fmla="*/ 2147483647 w 3787"/>
                    <a:gd name="T17" fmla="*/ 2147483647 h 2383"/>
                    <a:gd name="T18" fmla="*/ 2147483647 w 3787"/>
                    <a:gd name="T19" fmla="*/ 2147483647 h 2383"/>
                    <a:gd name="T20" fmla="*/ 2147483647 w 3787"/>
                    <a:gd name="T21" fmla="*/ 2147483647 h 2383"/>
                    <a:gd name="T22" fmla="*/ 2147483647 w 3787"/>
                    <a:gd name="T23" fmla="*/ 2147483647 h 2383"/>
                    <a:gd name="T24" fmla="*/ 2147483647 w 3787"/>
                    <a:gd name="T25" fmla="*/ 2147483647 h 2383"/>
                    <a:gd name="T26" fmla="*/ 2147483647 w 3787"/>
                    <a:gd name="T27" fmla="*/ 2147483647 h 2383"/>
                    <a:gd name="T28" fmla="*/ 2147483647 w 3787"/>
                    <a:gd name="T29" fmla="*/ 2147483647 h 2383"/>
                    <a:gd name="T30" fmla="*/ 2147483647 w 3787"/>
                    <a:gd name="T31" fmla="*/ 2147483647 h 2383"/>
                    <a:gd name="T32" fmla="*/ 2147483647 w 3787"/>
                    <a:gd name="T33" fmla="*/ 2147483647 h 2383"/>
                    <a:gd name="T34" fmla="*/ 2147483647 w 3787"/>
                    <a:gd name="T35" fmla="*/ 2147483647 h 2383"/>
                    <a:gd name="T36" fmla="*/ 2147483647 w 3787"/>
                    <a:gd name="T37" fmla="*/ 2147483647 h 2383"/>
                    <a:gd name="T38" fmla="*/ 2147483647 w 3787"/>
                    <a:gd name="T39" fmla="*/ 2147483647 h 2383"/>
                    <a:gd name="T40" fmla="*/ 2147483647 w 3787"/>
                    <a:gd name="T41" fmla="*/ 2147483647 h 2383"/>
                    <a:gd name="T42" fmla="*/ 2147483647 w 3787"/>
                    <a:gd name="T43" fmla="*/ 2147483647 h 2383"/>
                    <a:gd name="T44" fmla="*/ 2147483647 w 3787"/>
                    <a:gd name="T45" fmla="*/ 2147483647 h 2383"/>
                    <a:gd name="T46" fmla="*/ 2147483647 w 3787"/>
                    <a:gd name="T47" fmla="*/ 2147483647 h 2383"/>
                    <a:gd name="T48" fmla="*/ 2147483647 w 3787"/>
                    <a:gd name="T49" fmla="*/ 2147483647 h 2383"/>
                    <a:gd name="T50" fmla="*/ 2147483647 w 3787"/>
                    <a:gd name="T51" fmla="*/ 2147483647 h 2383"/>
                    <a:gd name="T52" fmla="*/ 2147483647 w 3787"/>
                    <a:gd name="T53" fmla="*/ 2147483647 h 2383"/>
                    <a:gd name="T54" fmla="*/ 2147483647 w 3787"/>
                    <a:gd name="T55" fmla="*/ 2147483647 h 2383"/>
                    <a:gd name="T56" fmla="*/ 2147483647 w 3787"/>
                    <a:gd name="T57" fmla="*/ 2147483647 h 2383"/>
                    <a:gd name="T58" fmla="*/ 2147483647 w 3787"/>
                    <a:gd name="T59" fmla="*/ 2147483647 h 2383"/>
                    <a:gd name="T60" fmla="*/ 2147483647 w 3787"/>
                    <a:gd name="T61" fmla="*/ 2147483647 h 2383"/>
                    <a:gd name="T62" fmla="*/ 2147483647 w 3787"/>
                    <a:gd name="T63" fmla="*/ 2147483647 h 2383"/>
                    <a:gd name="T64" fmla="*/ 2147483647 w 3787"/>
                    <a:gd name="T65" fmla="*/ 2147483647 h 2383"/>
                    <a:gd name="T66" fmla="*/ 2147483647 w 3787"/>
                    <a:gd name="T67" fmla="*/ 2147483647 h 2383"/>
                    <a:gd name="T68" fmla="*/ 2147483647 w 3787"/>
                    <a:gd name="T69" fmla="*/ 2147483647 h 2383"/>
                    <a:gd name="T70" fmla="*/ 2147483647 w 3787"/>
                    <a:gd name="T71" fmla="*/ 2147483647 h 2383"/>
                    <a:gd name="T72" fmla="*/ 2147483647 w 3787"/>
                    <a:gd name="T73" fmla="*/ 2147483647 h 2383"/>
                    <a:gd name="T74" fmla="*/ 2147483647 w 3787"/>
                    <a:gd name="T75" fmla="*/ 2147483647 h 2383"/>
                    <a:gd name="T76" fmla="*/ 2147483647 w 3787"/>
                    <a:gd name="T77" fmla="*/ 2147483647 h 2383"/>
                    <a:gd name="T78" fmla="*/ 2147483647 w 3787"/>
                    <a:gd name="T79" fmla="*/ 2147483647 h 2383"/>
                    <a:gd name="T80" fmla="*/ 2147483647 w 3787"/>
                    <a:gd name="T81" fmla="*/ 2147483647 h 2383"/>
                    <a:gd name="T82" fmla="*/ 2147483647 w 3787"/>
                    <a:gd name="T83" fmla="*/ 2147483647 h 2383"/>
                    <a:gd name="T84" fmla="*/ 2147483647 w 3787"/>
                    <a:gd name="T85" fmla="*/ 2147483647 h 2383"/>
                    <a:gd name="T86" fmla="*/ 2147483647 w 3787"/>
                    <a:gd name="T87" fmla="*/ 2147483647 h 2383"/>
                    <a:gd name="T88" fmla="*/ 2147483647 w 3787"/>
                    <a:gd name="T89" fmla="*/ 2147483647 h 2383"/>
                    <a:gd name="T90" fmla="*/ 2147483647 w 3787"/>
                    <a:gd name="T91" fmla="*/ 2147483647 h 2383"/>
                    <a:gd name="T92" fmla="*/ 2147483647 w 3787"/>
                    <a:gd name="T93" fmla="*/ 2147483647 h 2383"/>
                    <a:gd name="T94" fmla="*/ 2147483647 w 3787"/>
                    <a:gd name="T95" fmla="*/ 2147483647 h 2383"/>
                    <a:gd name="T96" fmla="*/ 2147483647 w 3787"/>
                    <a:gd name="T97" fmla="*/ 2147483647 h 2383"/>
                    <a:gd name="T98" fmla="*/ 2147483647 w 3787"/>
                    <a:gd name="T99" fmla="*/ 2147483647 h 2383"/>
                    <a:gd name="T100" fmla="*/ 2147483647 w 3787"/>
                    <a:gd name="T101" fmla="*/ 2147483647 h 2383"/>
                    <a:gd name="T102" fmla="*/ 2147483647 w 3787"/>
                    <a:gd name="T103" fmla="*/ 2147483647 h 2383"/>
                    <a:gd name="T104" fmla="*/ 2147483647 w 3787"/>
                    <a:gd name="T105" fmla="*/ 2147483647 h 2383"/>
                    <a:gd name="T106" fmla="*/ 2147483647 w 3787"/>
                    <a:gd name="T107" fmla="*/ 2147483647 h 2383"/>
                    <a:gd name="T108" fmla="*/ 2147483647 w 3787"/>
                    <a:gd name="T109" fmla="*/ 2147483647 h 2383"/>
                    <a:gd name="T110" fmla="*/ 2147483647 w 3787"/>
                    <a:gd name="T111" fmla="*/ 2147483647 h 238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787"/>
                    <a:gd name="T169" fmla="*/ 0 h 2383"/>
                    <a:gd name="T170" fmla="*/ 3787 w 3787"/>
                    <a:gd name="T171" fmla="*/ 2383 h 2383"/>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787" h="2383">
                      <a:moveTo>
                        <a:pt x="2000" y="639"/>
                      </a:moveTo>
                      <a:lnTo>
                        <a:pt x="2043" y="809"/>
                      </a:lnTo>
                      <a:lnTo>
                        <a:pt x="2071" y="936"/>
                      </a:lnTo>
                      <a:lnTo>
                        <a:pt x="2071" y="979"/>
                      </a:lnTo>
                      <a:lnTo>
                        <a:pt x="2085" y="979"/>
                      </a:lnTo>
                      <a:lnTo>
                        <a:pt x="2142" y="1007"/>
                      </a:lnTo>
                      <a:lnTo>
                        <a:pt x="2156" y="1007"/>
                      </a:lnTo>
                      <a:lnTo>
                        <a:pt x="2170" y="1022"/>
                      </a:lnTo>
                      <a:lnTo>
                        <a:pt x="2255" y="1064"/>
                      </a:lnTo>
                      <a:lnTo>
                        <a:pt x="2269" y="1064"/>
                      </a:lnTo>
                      <a:lnTo>
                        <a:pt x="2284" y="1078"/>
                      </a:lnTo>
                      <a:lnTo>
                        <a:pt x="2298" y="1078"/>
                      </a:lnTo>
                      <a:lnTo>
                        <a:pt x="2312" y="1078"/>
                      </a:lnTo>
                      <a:lnTo>
                        <a:pt x="2326" y="1092"/>
                      </a:lnTo>
                      <a:lnTo>
                        <a:pt x="2340" y="1092"/>
                      </a:lnTo>
                      <a:lnTo>
                        <a:pt x="2355" y="1092"/>
                      </a:lnTo>
                      <a:lnTo>
                        <a:pt x="2369" y="1107"/>
                      </a:lnTo>
                      <a:lnTo>
                        <a:pt x="2383" y="1107"/>
                      </a:lnTo>
                      <a:lnTo>
                        <a:pt x="2397" y="1107"/>
                      </a:lnTo>
                      <a:lnTo>
                        <a:pt x="2411" y="1107"/>
                      </a:lnTo>
                      <a:lnTo>
                        <a:pt x="2425" y="1107"/>
                      </a:lnTo>
                      <a:lnTo>
                        <a:pt x="2440" y="1107"/>
                      </a:lnTo>
                      <a:lnTo>
                        <a:pt x="2468" y="1107"/>
                      </a:lnTo>
                      <a:lnTo>
                        <a:pt x="2482" y="1107"/>
                      </a:lnTo>
                      <a:lnTo>
                        <a:pt x="2496" y="1107"/>
                      </a:lnTo>
                      <a:lnTo>
                        <a:pt x="2511" y="1107"/>
                      </a:lnTo>
                      <a:lnTo>
                        <a:pt x="2525" y="1092"/>
                      </a:lnTo>
                      <a:lnTo>
                        <a:pt x="2553" y="1092"/>
                      </a:lnTo>
                      <a:lnTo>
                        <a:pt x="2567" y="1092"/>
                      </a:lnTo>
                      <a:lnTo>
                        <a:pt x="2667" y="1064"/>
                      </a:lnTo>
                      <a:lnTo>
                        <a:pt x="2695" y="1064"/>
                      </a:lnTo>
                      <a:lnTo>
                        <a:pt x="2709" y="1064"/>
                      </a:lnTo>
                      <a:lnTo>
                        <a:pt x="2752" y="1050"/>
                      </a:lnTo>
                      <a:lnTo>
                        <a:pt x="2794" y="1036"/>
                      </a:lnTo>
                      <a:lnTo>
                        <a:pt x="2823" y="1036"/>
                      </a:lnTo>
                      <a:lnTo>
                        <a:pt x="2851" y="1022"/>
                      </a:lnTo>
                      <a:lnTo>
                        <a:pt x="2865" y="1022"/>
                      </a:lnTo>
                      <a:lnTo>
                        <a:pt x="2879" y="1022"/>
                      </a:lnTo>
                      <a:lnTo>
                        <a:pt x="2908" y="1007"/>
                      </a:lnTo>
                      <a:lnTo>
                        <a:pt x="2922" y="1007"/>
                      </a:lnTo>
                      <a:lnTo>
                        <a:pt x="2936" y="1007"/>
                      </a:lnTo>
                      <a:lnTo>
                        <a:pt x="2950" y="993"/>
                      </a:lnTo>
                      <a:lnTo>
                        <a:pt x="2964" y="993"/>
                      </a:lnTo>
                      <a:lnTo>
                        <a:pt x="2979" y="993"/>
                      </a:lnTo>
                      <a:lnTo>
                        <a:pt x="2993" y="979"/>
                      </a:lnTo>
                      <a:lnTo>
                        <a:pt x="3007" y="965"/>
                      </a:lnTo>
                      <a:lnTo>
                        <a:pt x="3021" y="951"/>
                      </a:lnTo>
                      <a:lnTo>
                        <a:pt x="3049" y="951"/>
                      </a:lnTo>
                      <a:lnTo>
                        <a:pt x="3049" y="936"/>
                      </a:lnTo>
                      <a:lnTo>
                        <a:pt x="3064" y="936"/>
                      </a:lnTo>
                      <a:lnTo>
                        <a:pt x="3078" y="922"/>
                      </a:lnTo>
                      <a:lnTo>
                        <a:pt x="3092" y="908"/>
                      </a:lnTo>
                      <a:lnTo>
                        <a:pt x="3120" y="936"/>
                      </a:lnTo>
                      <a:lnTo>
                        <a:pt x="3120" y="951"/>
                      </a:lnTo>
                      <a:lnTo>
                        <a:pt x="3149" y="965"/>
                      </a:lnTo>
                      <a:lnTo>
                        <a:pt x="3177" y="979"/>
                      </a:lnTo>
                      <a:lnTo>
                        <a:pt x="3191" y="993"/>
                      </a:lnTo>
                      <a:lnTo>
                        <a:pt x="3191" y="1007"/>
                      </a:lnTo>
                      <a:lnTo>
                        <a:pt x="3291" y="1064"/>
                      </a:lnTo>
                      <a:lnTo>
                        <a:pt x="3333" y="1078"/>
                      </a:lnTo>
                      <a:lnTo>
                        <a:pt x="3333" y="1092"/>
                      </a:lnTo>
                      <a:lnTo>
                        <a:pt x="3376" y="1107"/>
                      </a:lnTo>
                      <a:lnTo>
                        <a:pt x="3376" y="1121"/>
                      </a:lnTo>
                      <a:lnTo>
                        <a:pt x="3390" y="1135"/>
                      </a:lnTo>
                      <a:lnTo>
                        <a:pt x="3390" y="1163"/>
                      </a:lnTo>
                      <a:lnTo>
                        <a:pt x="3404" y="1192"/>
                      </a:lnTo>
                      <a:lnTo>
                        <a:pt x="3404" y="1206"/>
                      </a:lnTo>
                      <a:lnTo>
                        <a:pt x="3404" y="1234"/>
                      </a:lnTo>
                      <a:lnTo>
                        <a:pt x="3461" y="1220"/>
                      </a:lnTo>
                      <a:lnTo>
                        <a:pt x="3517" y="1206"/>
                      </a:lnTo>
                      <a:lnTo>
                        <a:pt x="3560" y="1206"/>
                      </a:lnTo>
                      <a:lnTo>
                        <a:pt x="3574" y="1206"/>
                      </a:lnTo>
                      <a:lnTo>
                        <a:pt x="3603" y="1192"/>
                      </a:lnTo>
                      <a:lnTo>
                        <a:pt x="3617" y="1192"/>
                      </a:lnTo>
                      <a:lnTo>
                        <a:pt x="3673" y="1178"/>
                      </a:lnTo>
                      <a:lnTo>
                        <a:pt x="3688" y="1178"/>
                      </a:lnTo>
                      <a:lnTo>
                        <a:pt x="3702" y="1178"/>
                      </a:lnTo>
                      <a:lnTo>
                        <a:pt x="3716" y="1178"/>
                      </a:lnTo>
                      <a:lnTo>
                        <a:pt x="3730" y="1178"/>
                      </a:lnTo>
                      <a:lnTo>
                        <a:pt x="3759" y="1178"/>
                      </a:lnTo>
                      <a:lnTo>
                        <a:pt x="3787" y="1178"/>
                      </a:lnTo>
                      <a:lnTo>
                        <a:pt x="3787" y="1192"/>
                      </a:lnTo>
                      <a:lnTo>
                        <a:pt x="3787" y="1206"/>
                      </a:lnTo>
                      <a:lnTo>
                        <a:pt x="3787" y="1220"/>
                      </a:lnTo>
                      <a:lnTo>
                        <a:pt x="3773" y="1220"/>
                      </a:lnTo>
                      <a:lnTo>
                        <a:pt x="3773" y="1234"/>
                      </a:lnTo>
                      <a:lnTo>
                        <a:pt x="3773" y="1249"/>
                      </a:lnTo>
                      <a:lnTo>
                        <a:pt x="3773" y="1263"/>
                      </a:lnTo>
                      <a:lnTo>
                        <a:pt x="3773" y="1277"/>
                      </a:lnTo>
                      <a:lnTo>
                        <a:pt x="3759" y="1305"/>
                      </a:lnTo>
                      <a:lnTo>
                        <a:pt x="3759" y="1334"/>
                      </a:lnTo>
                      <a:lnTo>
                        <a:pt x="3759" y="1348"/>
                      </a:lnTo>
                      <a:lnTo>
                        <a:pt x="3744" y="1362"/>
                      </a:lnTo>
                      <a:lnTo>
                        <a:pt x="3744" y="1376"/>
                      </a:lnTo>
                      <a:lnTo>
                        <a:pt x="3744" y="1390"/>
                      </a:lnTo>
                      <a:lnTo>
                        <a:pt x="3744" y="1405"/>
                      </a:lnTo>
                      <a:lnTo>
                        <a:pt x="3744" y="1419"/>
                      </a:lnTo>
                      <a:lnTo>
                        <a:pt x="3730" y="1419"/>
                      </a:lnTo>
                      <a:lnTo>
                        <a:pt x="3730" y="1433"/>
                      </a:lnTo>
                      <a:lnTo>
                        <a:pt x="3730" y="1447"/>
                      </a:lnTo>
                      <a:lnTo>
                        <a:pt x="3730" y="1461"/>
                      </a:lnTo>
                      <a:lnTo>
                        <a:pt x="3730" y="1475"/>
                      </a:lnTo>
                      <a:lnTo>
                        <a:pt x="3716" y="1490"/>
                      </a:lnTo>
                      <a:lnTo>
                        <a:pt x="3716" y="1504"/>
                      </a:lnTo>
                      <a:lnTo>
                        <a:pt x="3716" y="1518"/>
                      </a:lnTo>
                      <a:lnTo>
                        <a:pt x="3716" y="1532"/>
                      </a:lnTo>
                      <a:lnTo>
                        <a:pt x="3716" y="1546"/>
                      </a:lnTo>
                      <a:lnTo>
                        <a:pt x="3702" y="1546"/>
                      </a:lnTo>
                      <a:lnTo>
                        <a:pt x="3702" y="1561"/>
                      </a:lnTo>
                      <a:lnTo>
                        <a:pt x="3702" y="1575"/>
                      </a:lnTo>
                      <a:lnTo>
                        <a:pt x="3702" y="1589"/>
                      </a:lnTo>
                      <a:lnTo>
                        <a:pt x="3688" y="1603"/>
                      </a:lnTo>
                      <a:lnTo>
                        <a:pt x="3688" y="1617"/>
                      </a:lnTo>
                      <a:lnTo>
                        <a:pt x="3688" y="1631"/>
                      </a:lnTo>
                      <a:lnTo>
                        <a:pt x="3688" y="1646"/>
                      </a:lnTo>
                      <a:lnTo>
                        <a:pt x="3673" y="1660"/>
                      </a:lnTo>
                      <a:lnTo>
                        <a:pt x="3673" y="1674"/>
                      </a:lnTo>
                      <a:lnTo>
                        <a:pt x="3673" y="1688"/>
                      </a:lnTo>
                      <a:lnTo>
                        <a:pt x="3673" y="1702"/>
                      </a:lnTo>
                      <a:lnTo>
                        <a:pt x="3673" y="1717"/>
                      </a:lnTo>
                      <a:lnTo>
                        <a:pt x="3659" y="1731"/>
                      </a:lnTo>
                      <a:lnTo>
                        <a:pt x="3673" y="1731"/>
                      </a:lnTo>
                      <a:lnTo>
                        <a:pt x="3673" y="1745"/>
                      </a:lnTo>
                      <a:lnTo>
                        <a:pt x="3688" y="1745"/>
                      </a:lnTo>
                      <a:lnTo>
                        <a:pt x="3702" y="1745"/>
                      </a:lnTo>
                      <a:lnTo>
                        <a:pt x="3702" y="1759"/>
                      </a:lnTo>
                      <a:lnTo>
                        <a:pt x="3716" y="1759"/>
                      </a:lnTo>
                      <a:lnTo>
                        <a:pt x="3730" y="1759"/>
                      </a:lnTo>
                      <a:lnTo>
                        <a:pt x="3730" y="1773"/>
                      </a:lnTo>
                      <a:lnTo>
                        <a:pt x="3716" y="1773"/>
                      </a:lnTo>
                      <a:lnTo>
                        <a:pt x="3716" y="1788"/>
                      </a:lnTo>
                      <a:lnTo>
                        <a:pt x="3716" y="1802"/>
                      </a:lnTo>
                      <a:lnTo>
                        <a:pt x="3716" y="1816"/>
                      </a:lnTo>
                      <a:lnTo>
                        <a:pt x="3702" y="1858"/>
                      </a:lnTo>
                      <a:lnTo>
                        <a:pt x="3702" y="1873"/>
                      </a:lnTo>
                      <a:lnTo>
                        <a:pt x="3688" y="1915"/>
                      </a:lnTo>
                      <a:lnTo>
                        <a:pt x="3688" y="1929"/>
                      </a:lnTo>
                      <a:lnTo>
                        <a:pt x="3688" y="1958"/>
                      </a:lnTo>
                      <a:lnTo>
                        <a:pt x="3673" y="1986"/>
                      </a:lnTo>
                      <a:lnTo>
                        <a:pt x="3673" y="2000"/>
                      </a:lnTo>
                      <a:lnTo>
                        <a:pt x="3659" y="2043"/>
                      </a:lnTo>
                      <a:lnTo>
                        <a:pt x="3659" y="2057"/>
                      </a:lnTo>
                      <a:lnTo>
                        <a:pt x="3645" y="2142"/>
                      </a:lnTo>
                      <a:lnTo>
                        <a:pt x="3631" y="2171"/>
                      </a:lnTo>
                      <a:lnTo>
                        <a:pt x="3631" y="2185"/>
                      </a:lnTo>
                      <a:lnTo>
                        <a:pt x="3631" y="2199"/>
                      </a:lnTo>
                      <a:lnTo>
                        <a:pt x="3631" y="2213"/>
                      </a:lnTo>
                      <a:lnTo>
                        <a:pt x="3617" y="2270"/>
                      </a:lnTo>
                      <a:lnTo>
                        <a:pt x="3603" y="2298"/>
                      </a:lnTo>
                      <a:lnTo>
                        <a:pt x="3603" y="2312"/>
                      </a:lnTo>
                      <a:lnTo>
                        <a:pt x="3588" y="2341"/>
                      </a:lnTo>
                      <a:lnTo>
                        <a:pt x="3588" y="2355"/>
                      </a:lnTo>
                      <a:lnTo>
                        <a:pt x="3574" y="2383"/>
                      </a:lnTo>
                      <a:lnTo>
                        <a:pt x="3560" y="2369"/>
                      </a:lnTo>
                      <a:lnTo>
                        <a:pt x="3546" y="2369"/>
                      </a:lnTo>
                      <a:lnTo>
                        <a:pt x="3532" y="2369"/>
                      </a:lnTo>
                      <a:lnTo>
                        <a:pt x="3517" y="2369"/>
                      </a:lnTo>
                      <a:lnTo>
                        <a:pt x="3503" y="2369"/>
                      </a:lnTo>
                      <a:lnTo>
                        <a:pt x="3475" y="2355"/>
                      </a:lnTo>
                      <a:lnTo>
                        <a:pt x="3461" y="2355"/>
                      </a:lnTo>
                      <a:lnTo>
                        <a:pt x="3447" y="2355"/>
                      </a:lnTo>
                      <a:lnTo>
                        <a:pt x="3432" y="2355"/>
                      </a:lnTo>
                      <a:lnTo>
                        <a:pt x="3432" y="2341"/>
                      </a:lnTo>
                      <a:lnTo>
                        <a:pt x="3418" y="2341"/>
                      </a:lnTo>
                      <a:lnTo>
                        <a:pt x="3404" y="2341"/>
                      </a:lnTo>
                      <a:lnTo>
                        <a:pt x="3376" y="2327"/>
                      </a:lnTo>
                      <a:lnTo>
                        <a:pt x="3361" y="2312"/>
                      </a:lnTo>
                      <a:lnTo>
                        <a:pt x="3333" y="2312"/>
                      </a:lnTo>
                      <a:lnTo>
                        <a:pt x="3333" y="2298"/>
                      </a:lnTo>
                      <a:lnTo>
                        <a:pt x="3319" y="2298"/>
                      </a:lnTo>
                      <a:lnTo>
                        <a:pt x="3305" y="2298"/>
                      </a:lnTo>
                      <a:lnTo>
                        <a:pt x="3291" y="2284"/>
                      </a:lnTo>
                      <a:lnTo>
                        <a:pt x="3262" y="2270"/>
                      </a:lnTo>
                      <a:lnTo>
                        <a:pt x="3248" y="2270"/>
                      </a:lnTo>
                      <a:lnTo>
                        <a:pt x="3234" y="2256"/>
                      </a:lnTo>
                      <a:lnTo>
                        <a:pt x="3220" y="2256"/>
                      </a:lnTo>
                      <a:lnTo>
                        <a:pt x="3205" y="2241"/>
                      </a:lnTo>
                      <a:lnTo>
                        <a:pt x="3191" y="2241"/>
                      </a:lnTo>
                      <a:lnTo>
                        <a:pt x="3177" y="2227"/>
                      </a:lnTo>
                      <a:lnTo>
                        <a:pt x="3163" y="2227"/>
                      </a:lnTo>
                      <a:lnTo>
                        <a:pt x="3149" y="2213"/>
                      </a:lnTo>
                      <a:lnTo>
                        <a:pt x="3120" y="2213"/>
                      </a:lnTo>
                      <a:lnTo>
                        <a:pt x="3120" y="2199"/>
                      </a:lnTo>
                      <a:lnTo>
                        <a:pt x="3106" y="2199"/>
                      </a:lnTo>
                      <a:lnTo>
                        <a:pt x="3092" y="2185"/>
                      </a:lnTo>
                      <a:lnTo>
                        <a:pt x="3078" y="2185"/>
                      </a:lnTo>
                      <a:lnTo>
                        <a:pt x="3064" y="2171"/>
                      </a:lnTo>
                      <a:lnTo>
                        <a:pt x="3049" y="2171"/>
                      </a:lnTo>
                      <a:lnTo>
                        <a:pt x="3035" y="2156"/>
                      </a:lnTo>
                      <a:lnTo>
                        <a:pt x="3021" y="2156"/>
                      </a:lnTo>
                      <a:lnTo>
                        <a:pt x="3007" y="2156"/>
                      </a:lnTo>
                      <a:lnTo>
                        <a:pt x="2993" y="2142"/>
                      </a:lnTo>
                      <a:lnTo>
                        <a:pt x="2964" y="2128"/>
                      </a:lnTo>
                      <a:lnTo>
                        <a:pt x="2950" y="2128"/>
                      </a:lnTo>
                      <a:lnTo>
                        <a:pt x="2936" y="2114"/>
                      </a:lnTo>
                      <a:lnTo>
                        <a:pt x="2908" y="2100"/>
                      </a:lnTo>
                      <a:lnTo>
                        <a:pt x="2893" y="2100"/>
                      </a:lnTo>
                      <a:lnTo>
                        <a:pt x="2879" y="2100"/>
                      </a:lnTo>
                      <a:lnTo>
                        <a:pt x="2865" y="2100"/>
                      </a:lnTo>
                      <a:lnTo>
                        <a:pt x="2865" y="2085"/>
                      </a:lnTo>
                      <a:lnTo>
                        <a:pt x="2851" y="2085"/>
                      </a:lnTo>
                      <a:lnTo>
                        <a:pt x="2837" y="2085"/>
                      </a:lnTo>
                      <a:lnTo>
                        <a:pt x="2823" y="2071"/>
                      </a:lnTo>
                      <a:lnTo>
                        <a:pt x="2808" y="2071"/>
                      </a:lnTo>
                      <a:lnTo>
                        <a:pt x="2780" y="2071"/>
                      </a:lnTo>
                      <a:lnTo>
                        <a:pt x="2709" y="2043"/>
                      </a:lnTo>
                      <a:lnTo>
                        <a:pt x="2695" y="2029"/>
                      </a:lnTo>
                      <a:lnTo>
                        <a:pt x="2681" y="2029"/>
                      </a:lnTo>
                      <a:lnTo>
                        <a:pt x="2667" y="2029"/>
                      </a:lnTo>
                      <a:lnTo>
                        <a:pt x="2652" y="2014"/>
                      </a:lnTo>
                      <a:lnTo>
                        <a:pt x="2624" y="2000"/>
                      </a:lnTo>
                      <a:lnTo>
                        <a:pt x="2610" y="2000"/>
                      </a:lnTo>
                      <a:lnTo>
                        <a:pt x="2581" y="2000"/>
                      </a:lnTo>
                      <a:lnTo>
                        <a:pt x="2581" y="1986"/>
                      </a:lnTo>
                      <a:lnTo>
                        <a:pt x="2567" y="1986"/>
                      </a:lnTo>
                      <a:lnTo>
                        <a:pt x="2553" y="1986"/>
                      </a:lnTo>
                      <a:lnTo>
                        <a:pt x="2539" y="1972"/>
                      </a:lnTo>
                      <a:lnTo>
                        <a:pt x="2525" y="1972"/>
                      </a:lnTo>
                      <a:lnTo>
                        <a:pt x="2511" y="1958"/>
                      </a:lnTo>
                      <a:lnTo>
                        <a:pt x="2496" y="1958"/>
                      </a:lnTo>
                      <a:lnTo>
                        <a:pt x="2482" y="1958"/>
                      </a:lnTo>
                      <a:lnTo>
                        <a:pt x="2425" y="1929"/>
                      </a:lnTo>
                      <a:lnTo>
                        <a:pt x="2298" y="1887"/>
                      </a:lnTo>
                      <a:lnTo>
                        <a:pt x="2085" y="1816"/>
                      </a:lnTo>
                      <a:lnTo>
                        <a:pt x="2071" y="1816"/>
                      </a:lnTo>
                      <a:lnTo>
                        <a:pt x="2057" y="1816"/>
                      </a:lnTo>
                      <a:lnTo>
                        <a:pt x="2043" y="1816"/>
                      </a:lnTo>
                      <a:lnTo>
                        <a:pt x="2014" y="1816"/>
                      </a:lnTo>
                      <a:lnTo>
                        <a:pt x="1986" y="1816"/>
                      </a:lnTo>
                      <a:lnTo>
                        <a:pt x="1957" y="1816"/>
                      </a:lnTo>
                      <a:lnTo>
                        <a:pt x="1943" y="1816"/>
                      </a:lnTo>
                      <a:lnTo>
                        <a:pt x="1915" y="1816"/>
                      </a:lnTo>
                      <a:lnTo>
                        <a:pt x="1887" y="1816"/>
                      </a:lnTo>
                      <a:lnTo>
                        <a:pt x="1844" y="1816"/>
                      </a:lnTo>
                      <a:lnTo>
                        <a:pt x="1801" y="1816"/>
                      </a:lnTo>
                      <a:lnTo>
                        <a:pt x="1773" y="1816"/>
                      </a:lnTo>
                      <a:lnTo>
                        <a:pt x="1759" y="1816"/>
                      </a:lnTo>
                      <a:lnTo>
                        <a:pt x="1716" y="1816"/>
                      </a:lnTo>
                      <a:lnTo>
                        <a:pt x="1688" y="1816"/>
                      </a:lnTo>
                      <a:lnTo>
                        <a:pt x="1645" y="1816"/>
                      </a:lnTo>
                      <a:lnTo>
                        <a:pt x="1589" y="1816"/>
                      </a:lnTo>
                      <a:lnTo>
                        <a:pt x="1532" y="1816"/>
                      </a:lnTo>
                      <a:lnTo>
                        <a:pt x="1489" y="1816"/>
                      </a:lnTo>
                      <a:lnTo>
                        <a:pt x="1177" y="1816"/>
                      </a:lnTo>
                      <a:lnTo>
                        <a:pt x="809" y="1816"/>
                      </a:lnTo>
                      <a:lnTo>
                        <a:pt x="695" y="1816"/>
                      </a:lnTo>
                      <a:lnTo>
                        <a:pt x="695" y="1788"/>
                      </a:lnTo>
                      <a:lnTo>
                        <a:pt x="454" y="1788"/>
                      </a:lnTo>
                      <a:lnTo>
                        <a:pt x="426" y="1788"/>
                      </a:lnTo>
                      <a:lnTo>
                        <a:pt x="426" y="1702"/>
                      </a:lnTo>
                      <a:lnTo>
                        <a:pt x="482" y="1646"/>
                      </a:lnTo>
                      <a:lnTo>
                        <a:pt x="454" y="1532"/>
                      </a:lnTo>
                      <a:lnTo>
                        <a:pt x="440" y="1532"/>
                      </a:lnTo>
                      <a:lnTo>
                        <a:pt x="397" y="1362"/>
                      </a:lnTo>
                      <a:lnTo>
                        <a:pt x="369" y="1277"/>
                      </a:lnTo>
                      <a:lnTo>
                        <a:pt x="270" y="1192"/>
                      </a:lnTo>
                      <a:lnTo>
                        <a:pt x="0" y="922"/>
                      </a:lnTo>
                      <a:lnTo>
                        <a:pt x="14" y="908"/>
                      </a:lnTo>
                      <a:lnTo>
                        <a:pt x="298" y="1163"/>
                      </a:lnTo>
                      <a:lnTo>
                        <a:pt x="653" y="880"/>
                      </a:lnTo>
                      <a:lnTo>
                        <a:pt x="653" y="866"/>
                      </a:lnTo>
                      <a:lnTo>
                        <a:pt x="695" y="837"/>
                      </a:lnTo>
                      <a:lnTo>
                        <a:pt x="780" y="766"/>
                      </a:lnTo>
                      <a:lnTo>
                        <a:pt x="724" y="681"/>
                      </a:lnTo>
                      <a:lnTo>
                        <a:pt x="695" y="710"/>
                      </a:lnTo>
                      <a:lnTo>
                        <a:pt x="582" y="823"/>
                      </a:lnTo>
                      <a:lnTo>
                        <a:pt x="355" y="823"/>
                      </a:lnTo>
                      <a:lnTo>
                        <a:pt x="284" y="936"/>
                      </a:lnTo>
                      <a:lnTo>
                        <a:pt x="256" y="922"/>
                      </a:lnTo>
                      <a:lnTo>
                        <a:pt x="270" y="880"/>
                      </a:lnTo>
                      <a:lnTo>
                        <a:pt x="270" y="596"/>
                      </a:lnTo>
                      <a:lnTo>
                        <a:pt x="270" y="397"/>
                      </a:lnTo>
                      <a:lnTo>
                        <a:pt x="270" y="383"/>
                      </a:lnTo>
                      <a:lnTo>
                        <a:pt x="397" y="341"/>
                      </a:lnTo>
                      <a:lnTo>
                        <a:pt x="511" y="284"/>
                      </a:lnTo>
                      <a:lnTo>
                        <a:pt x="695" y="199"/>
                      </a:lnTo>
                      <a:lnTo>
                        <a:pt x="1021" y="57"/>
                      </a:lnTo>
                      <a:lnTo>
                        <a:pt x="1149" y="0"/>
                      </a:lnTo>
                      <a:lnTo>
                        <a:pt x="1163" y="14"/>
                      </a:lnTo>
                      <a:lnTo>
                        <a:pt x="1220" y="29"/>
                      </a:lnTo>
                      <a:lnTo>
                        <a:pt x="1262" y="43"/>
                      </a:lnTo>
                      <a:lnTo>
                        <a:pt x="1291" y="57"/>
                      </a:lnTo>
                      <a:lnTo>
                        <a:pt x="1348" y="85"/>
                      </a:lnTo>
                      <a:lnTo>
                        <a:pt x="1390" y="100"/>
                      </a:lnTo>
                      <a:lnTo>
                        <a:pt x="1461" y="142"/>
                      </a:lnTo>
                      <a:lnTo>
                        <a:pt x="1589" y="185"/>
                      </a:lnTo>
                      <a:lnTo>
                        <a:pt x="1745" y="256"/>
                      </a:lnTo>
                      <a:lnTo>
                        <a:pt x="1759" y="256"/>
                      </a:lnTo>
                      <a:lnTo>
                        <a:pt x="1773" y="256"/>
                      </a:lnTo>
                      <a:lnTo>
                        <a:pt x="1887" y="312"/>
                      </a:lnTo>
                      <a:lnTo>
                        <a:pt x="1901" y="312"/>
                      </a:lnTo>
                      <a:lnTo>
                        <a:pt x="1915" y="341"/>
                      </a:lnTo>
                      <a:lnTo>
                        <a:pt x="1929" y="383"/>
                      </a:lnTo>
                      <a:lnTo>
                        <a:pt x="1957" y="511"/>
                      </a:lnTo>
                      <a:lnTo>
                        <a:pt x="2000" y="639"/>
                      </a:lnTo>
                      <a:close/>
                    </a:path>
                  </a:pathLst>
                </a:custGeom>
                <a:noFill/>
                <a:ln w="0">
                  <a:solidFill>
                    <a:srgbClr val="000000"/>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ja-JP" altLang="en-US"/>
                </a:p>
              </p:txBody>
            </p:sp>
            <p:sp>
              <p:nvSpPr>
                <p:cNvPr id="15512" name="Freeform 174"/>
                <p:cNvSpPr>
                  <a:spLocks noChangeAspect="1"/>
                </p:cNvSpPr>
                <p:nvPr/>
              </p:nvSpPr>
              <p:spPr bwMode="auto">
                <a:xfrm>
                  <a:off x="11134" y="5573"/>
                  <a:ext cx="1925" cy="2596"/>
                </a:xfrm>
                <a:custGeom>
                  <a:avLst/>
                  <a:gdLst>
                    <a:gd name="T0" fmla="*/ 2147483647 w 1206"/>
                    <a:gd name="T1" fmla="*/ 0 h 1631"/>
                    <a:gd name="T2" fmla="*/ 2147483647 w 1206"/>
                    <a:gd name="T3" fmla="*/ 0 h 1631"/>
                    <a:gd name="T4" fmla="*/ 2147483647 w 1206"/>
                    <a:gd name="T5" fmla="*/ 2147483647 h 1631"/>
                    <a:gd name="T6" fmla="*/ 2147483647 w 1206"/>
                    <a:gd name="T7" fmla="*/ 2147483647 h 1631"/>
                    <a:gd name="T8" fmla="*/ 2147483647 w 1206"/>
                    <a:gd name="T9" fmla="*/ 2147483647 h 1631"/>
                    <a:gd name="T10" fmla="*/ 2147483647 w 1206"/>
                    <a:gd name="T11" fmla="*/ 2147483647 h 1631"/>
                    <a:gd name="T12" fmla="*/ 2147483647 w 1206"/>
                    <a:gd name="T13" fmla="*/ 2147483647 h 1631"/>
                    <a:gd name="T14" fmla="*/ 2147483647 w 1206"/>
                    <a:gd name="T15" fmla="*/ 2147483647 h 1631"/>
                    <a:gd name="T16" fmla="*/ 2147483647 w 1206"/>
                    <a:gd name="T17" fmla="*/ 2147483647 h 1631"/>
                    <a:gd name="T18" fmla="*/ 2147483647 w 1206"/>
                    <a:gd name="T19" fmla="*/ 2147483647 h 1631"/>
                    <a:gd name="T20" fmla="*/ 2147483647 w 1206"/>
                    <a:gd name="T21" fmla="*/ 2147483647 h 1631"/>
                    <a:gd name="T22" fmla="*/ 2147483647 w 1206"/>
                    <a:gd name="T23" fmla="*/ 2147483647 h 1631"/>
                    <a:gd name="T24" fmla="*/ 2147483647 w 1206"/>
                    <a:gd name="T25" fmla="*/ 2147483647 h 1631"/>
                    <a:gd name="T26" fmla="*/ 2147483647 w 1206"/>
                    <a:gd name="T27" fmla="*/ 2147483647 h 1631"/>
                    <a:gd name="T28" fmla="*/ 2147483647 w 1206"/>
                    <a:gd name="T29" fmla="*/ 2147483647 h 1631"/>
                    <a:gd name="T30" fmla="*/ 2147483647 w 1206"/>
                    <a:gd name="T31" fmla="*/ 2147483647 h 1631"/>
                    <a:gd name="T32" fmla="*/ 2147483647 w 1206"/>
                    <a:gd name="T33" fmla="*/ 2147483647 h 1631"/>
                    <a:gd name="T34" fmla="*/ 2147483647 w 1206"/>
                    <a:gd name="T35" fmla="*/ 2147483647 h 1631"/>
                    <a:gd name="T36" fmla="*/ 2147483647 w 1206"/>
                    <a:gd name="T37" fmla="*/ 2147483647 h 1631"/>
                    <a:gd name="T38" fmla="*/ 2147483647 w 1206"/>
                    <a:gd name="T39" fmla="*/ 2147483647 h 1631"/>
                    <a:gd name="T40" fmla="*/ 2147483647 w 1206"/>
                    <a:gd name="T41" fmla="*/ 2147483647 h 1631"/>
                    <a:gd name="T42" fmla="*/ 2147483647 w 1206"/>
                    <a:gd name="T43" fmla="*/ 2147483647 h 1631"/>
                    <a:gd name="T44" fmla="*/ 2147483647 w 1206"/>
                    <a:gd name="T45" fmla="*/ 2147483647 h 1631"/>
                    <a:gd name="T46" fmla="*/ 2147483647 w 1206"/>
                    <a:gd name="T47" fmla="*/ 2147483647 h 1631"/>
                    <a:gd name="T48" fmla="*/ 2147483647 w 1206"/>
                    <a:gd name="T49" fmla="*/ 2147483647 h 1631"/>
                    <a:gd name="T50" fmla="*/ 2147483647 w 1206"/>
                    <a:gd name="T51" fmla="*/ 2147483647 h 1631"/>
                    <a:gd name="T52" fmla="*/ 2147483647 w 1206"/>
                    <a:gd name="T53" fmla="*/ 2147483647 h 1631"/>
                    <a:gd name="T54" fmla="*/ 2147483647 w 1206"/>
                    <a:gd name="T55" fmla="*/ 2147483647 h 1631"/>
                    <a:gd name="T56" fmla="*/ 2147483647 w 1206"/>
                    <a:gd name="T57" fmla="*/ 2147483647 h 1631"/>
                    <a:gd name="T58" fmla="*/ 2147483647 w 1206"/>
                    <a:gd name="T59" fmla="*/ 2147483647 h 1631"/>
                    <a:gd name="T60" fmla="*/ 2147483647 w 1206"/>
                    <a:gd name="T61" fmla="*/ 2147483647 h 1631"/>
                    <a:gd name="T62" fmla="*/ 2147483647 w 1206"/>
                    <a:gd name="T63" fmla="*/ 2147483647 h 1631"/>
                    <a:gd name="T64" fmla="*/ 2147483647 w 1206"/>
                    <a:gd name="T65" fmla="*/ 2147483647 h 1631"/>
                    <a:gd name="T66" fmla="*/ 2147483647 w 1206"/>
                    <a:gd name="T67" fmla="*/ 2147483647 h 1631"/>
                    <a:gd name="T68" fmla="*/ 2147483647 w 1206"/>
                    <a:gd name="T69" fmla="*/ 2147483647 h 1631"/>
                    <a:gd name="T70" fmla="*/ 2147483647 w 1206"/>
                    <a:gd name="T71" fmla="*/ 2147483647 h 1631"/>
                    <a:gd name="T72" fmla="*/ 0 w 1206"/>
                    <a:gd name="T73" fmla="*/ 2147483647 h 1631"/>
                    <a:gd name="T74" fmla="*/ 2147483647 w 1206"/>
                    <a:gd name="T75" fmla="*/ 2147483647 h 1631"/>
                    <a:gd name="T76" fmla="*/ 2147483647 w 1206"/>
                    <a:gd name="T77" fmla="*/ 2147483647 h 1631"/>
                    <a:gd name="T78" fmla="*/ 2147483647 w 1206"/>
                    <a:gd name="T79" fmla="*/ 2147483647 h 1631"/>
                    <a:gd name="T80" fmla="*/ 2147483647 w 1206"/>
                    <a:gd name="T81" fmla="*/ 2147483647 h 1631"/>
                    <a:gd name="T82" fmla="*/ 2147483647 w 1206"/>
                    <a:gd name="T83" fmla="*/ 2147483647 h 1631"/>
                    <a:gd name="T84" fmla="*/ 2147483647 w 1206"/>
                    <a:gd name="T85" fmla="*/ 2147483647 h 1631"/>
                    <a:gd name="T86" fmla="*/ 2147483647 w 1206"/>
                    <a:gd name="T87" fmla="*/ 2147483647 h 1631"/>
                    <a:gd name="T88" fmla="*/ 2147483647 w 1206"/>
                    <a:gd name="T89" fmla="*/ 2147483647 h 1631"/>
                    <a:gd name="T90" fmla="*/ 2147483647 w 1206"/>
                    <a:gd name="T91" fmla="*/ 2147483647 h 1631"/>
                    <a:gd name="T92" fmla="*/ 2147483647 w 1206"/>
                    <a:gd name="T93" fmla="*/ 2147483647 h 1631"/>
                    <a:gd name="T94" fmla="*/ 2147483647 w 1206"/>
                    <a:gd name="T95" fmla="*/ 2147483647 h 1631"/>
                    <a:gd name="T96" fmla="*/ 2147483647 w 1206"/>
                    <a:gd name="T97" fmla="*/ 2147483647 h 1631"/>
                    <a:gd name="T98" fmla="*/ 2147483647 w 1206"/>
                    <a:gd name="T99" fmla="*/ 2147483647 h 1631"/>
                    <a:gd name="T100" fmla="*/ 2147483647 w 1206"/>
                    <a:gd name="T101" fmla="*/ 2147483647 h 1631"/>
                    <a:gd name="T102" fmla="*/ 2147483647 w 1206"/>
                    <a:gd name="T103" fmla="*/ 2147483647 h 1631"/>
                    <a:gd name="T104" fmla="*/ 2147483647 w 1206"/>
                    <a:gd name="T105" fmla="*/ 2147483647 h 1631"/>
                    <a:gd name="T106" fmla="*/ 2147483647 w 1206"/>
                    <a:gd name="T107" fmla="*/ 2147483647 h 1631"/>
                    <a:gd name="T108" fmla="*/ 2147483647 w 1206"/>
                    <a:gd name="T109" fmla="*/ 2147483647 h 1631"/>
                    <a:gd name="T110" fmla="*/ 2147483647 w 1206"/>
                    <a:gd name="T111" fmla="*/ 2147483647 h 1631"/>
                    <a:gd name="T112" fmla="*/ 2147483647 w 1206"/>
                    <a:gd name="T113" fmla="*/ 2147483647 h 1631"/>
                    <a:gd name="T114" fmla="*/ 2147483647 w 1206"/>
                    <a:gd name="T115" fmla="*/ 2147483647 h 1631"/>
                    <a:gd name="T116" fmla="*/ 2147483647 w 1206"/>
                    <a:gd name="T117" fmla="*/ 0 h 1631"/>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206"/>
                    <a:gd name="T178" fmla="*/ 0 h 1631"/>
                    <a:gd name="T179" fmla="*/ 1206 w 1206"/>
                    <a:gd name="T180" fmla="*/ 1631 h 1631"/>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206" h="1631">
                      <a:moveTo>
                        <a:pt x="539" y="0"/>
                      </a:moveTo>
                      <a:lnTo>
                        <a:pt x="539" y="0"/>
                      </a:lnTo>
                      <a:lnTo>
                        <a:pt x="554" y="0"/>
                      </a:lnTo>
                      <a:lnTo>
                        <a:pt x="568" y="0"/>
                      </a:lnTo>
                      <a:lnTo>
                        <a:pt x="596" y="0"/>
                      </a:lnTo>
                      <a:lnTo>
                        <a:pt x="624" y="0"/>
                      </a:lnTo>
                      <a:lnTo>
                        <a:pt x="653" y="0"/>
                      </a:lnTo>
                      <a:lnTo>
                        <a:pt x="681" y="0"/>
                      </a:lnTo>
                      <a:lnTo>
                        <a:pt x="710" y="0"/>
                      </a:lnTo>
                      <a:lnTo>
                        <a:pt x="738" y="0"/>
                      </a:lnTo>
                      <a:lnTo>
                        <a:pt x="752" y="0"/>
                      </a:lnTo>
                      <a:lnTo>
                        <a:pt x="766" y="0"/>
                      </a:lnTo>
                      <a:lnTo>
                        <a:pt x="780" y="0"/>
                      </a:lnTo>
                      <a:lnTo>
                        <a:pt x="795" y="0"/>
                      </a:lnTo>
                      <a:lnTo>
                        <a:pt x="809" y="0"/>
                      </a:lnTo>
                      <a:lnTo>
                        <a:pt x="837" y="0"/>
                      </a:lnTo>
                      <a:lnTo>
                        <a:pt x="866" y="0"/>
                      </a:lnTo>
                      <a:lnTo>
                        <a:pt x="894" y="0"/>
                      </a:lnTo>
                      <a:lnTo>
                        <a:pt x="922" y="14"/>
                      </a:lnTo>
                      <a:lnTo>
                        <a:pt x="951" y="14"/>
                      </a:lnTo>
                      <a:lnTo>
                        <a:pt x="965" y="14"/>
                      </a:lnTo>
                      <a:lnTo>
                        <a:pt x="965" y="28"/>
                      </a:lnTo>
                      <a:lnTo>
                        <a:pt x="965" y="85"/>
                      </a:lnTo>
                      <a:lnTo>
                        <a:pt x="965" y="113"/>
                      </a:lnTo>
                      <a:lnTo>
                        <a:pt x="965" y="156"/>
                      </a:lnTo>
                      <a:lnTo>
                        <a:pt x="965" y="184"/>
                      </a:lnTo>
                      <a:lnTo>
                        <a:pt x="965" y="198"/>
                      </a:lnTo>
                      <a:lnTo>
                        <a:pt x="965" y="227"/>
                      </a:lnTo>
                      <a:lnTo>
                        <a:pt x="965" y="255"/>
                      </a:lnTo>
                      <a:lnTo>
                        <a:pt x="965" y="284"/>
                      </a:lnTo>
                      <a:lnTo>
                        <a:pt x="965" y="312"/>
                      </a:lnTo>
                      <a:lnTo>
                        <a:pt x="965" y="326"/>
                      </a:lnTo>
                      <a:lnTo>
                        <a:pt x="965" y="354"/>
                      </a:lnTo>
                      <a:lnTo>
                        <a:pt x="965" y="369"/>
                      </a:lnTo>
                      <a:lnTo>
                        <a:pt x="965" y="383"/>
                      </a:lnTo>
                      <a:lnTo>
                        <a:pt x="951" y="397"/>
                      </a:lnTo>
                      <a:lnTo>
                        <a:pt x="951" y="411"/>
                      </a:lnTo>
                      <a:lnTo>
                        <a:pt x="951" y="440"/>
                      </a:lnTo>
                      <a:lnTo>
                        <a:pt x="951" y="454"/>
                      </a:lnTo>
                      <a:lnTo>
                        <a:pt x="951" y="468"/>
                      </a:lnTo>
                      <a:lnTo>
                        <a:pt x="951" y="482"/>
                      </a:lnTo>
                      <a:lnTo>
                        <a:pt x="951" y="496"/>
                      </a:lnTo>
                      <a:lnTo>
                        <a:pt x="951" y="510"/>
                      </a:lnTo>
                      <a:lnTo>
                        <a:pt x="951" y="525"/>
                      </a:lnTo>
                      <a:lnTo>
                        <a:pt x="951" y="567"/>
                      </a:lnTo>
                      <a:lnTo>
                        <a:pt x="951" y="596"/>
                      </a:lnTo>
                      <a:lnTo>
                        <a:pt x="951" y="638"/>
                      </a:lnTo>
                      <a:lnTo>
                        <a:pt x="951" y="666"/>
                      </a:lnTo>
                      <a:lnTo>
                        <a:pt x="951" y="681"/>
                      </a:lnTo>
                      <a:lnTo>
                        <a:pt x="951" y="695"/>
                      </a:lnTo>
                      <a:lnTo>
                        <a:pt x="951" y="723"/>
                      </a:lnTo>
                      <a:lnTo>
                        <a:pt x="951" y="737"/>
                      </a:lnTo>
                      <a:lnTo>
                        <a:pt x="936" y="794"/>
                      </a:lnTo>
                      <a:lnTo>
                        <a:pt x="936" y="851"/>
                      </a:lnTo>
                      <a:lnTo>
                        <a:pt x="936" y="979"/>
                      </a:lnTo>
                      <a:lnTo>
                        <a:pt x="922" y="1035"/>
                      </a:lnTo>
                      <a:lnTo>
                        <a:pt x="922" y="1064"/>
                      </a:lnTo>
                      <a:lnTo>
                        <a:pt x="922" y="1078"/>
                      </a:lnTo>
                      <a:lnTo>
                        <a:pt x="922" y="1092"/>
                      </a:lnTo>
                      <a:lnTo>
                        <a:pt x="908" y="1177"/>
                      </a:lnTo>
                      <a:lnTo>
                        <a:pt x="922" y="1177"/>
                      </a:lnTo>
                      <a:lnTo>
                        <a:pt x="908" y="1191"/>
                      </a:lnTo>
                      <a:lnTo>
                        <a:pt x="908" y="1220"/>
                      </a:lnTo>
                      <a:lnTo>
                        <a:pt x="922" y="1220"/>
                      </a:lnTo>
                      <a:lnTo>
                        <a:pt x="936" y="1234"/>
                      </a:lnTo>
                      <a:lnTo>
                        <a:pt x="965" y="1234"/>
                      </a:lnTo>
                      <a:lnTo>
                        <a:pt x="993" y="1234"/>
                      </a:lnTo>
                      <a:lnTo>
                        <a:pt x="1036" y="1248"/>
                      </a:lnTo>
                      <a:lnTo>
                        <a:pt x="1078" y="1248"/>
                      </a:lnTo>
                      <a:lnTo>
                        <a:pt x="1092" y="1248"/>
                      </a:lnTo>
                      <a:lnTo>
                        <a:pt x="1107" y="1248"/>
                      </a:lnTo>
                      <a:lnTo>
                        <a:pt x="1107" y="1234"/>
                      </a:lnTo>
                      <a:lnTo>
                        <a:pt x="1121" y="1234"/>
                      </a:lnTo>
                      <a:lnTo>
                        <a:pt x="1121" y="1220"/>
                      </a:lnTo>
                      <a:lnTo>
                        <a:pt x="1135" y="1220"/>
                      </a:lnTo>
                      <a:lnTo>
                        <a:pt x="1149" y="1220"/>
                      </a:lnTo>
                      <a:lnTo>
                        <a:pt x="1163" y="1220"/>
                      </a:lnTo>
                      <a:lnTo>
                        <a:pt x="1192" y="1220"/>
                      </a:lnTo>
                      <a:lnTo>
                        <a:pt x="1178" y="1220"/>
                      </a:lnTo>
                      <a:lnTo>
                        <a:pt x="1163" y="1220"/>
                      </a:lnTo>
                      <a:lnTo>
                        <a:pt x="1163" y="1234"/>
                      </a:lnTo>
                      <a:lnTo>
                        <a:pt x="1149" y="1234"/>
                      </a:lnTo>
                      <a:lnTo>
                        <a:pt x="1135" y="1234"/>
                      </a:lnTo>
                      <a:lnTo>
                        <a:pt x="1149" y="1234"/>
                      </a:lnTo>
                      <a:lnTo>
                        <a:pt x="1149" y="1248"/>
                      </a:lnTo>
                      <a:lnTo>
                        <a:pt x="1163" y="1248"/>
                      </a:lnTo>
                      <a:lnTo>
                        <a:pt x="1178" y="1234"/>
                      </a:lnTo>
                      <a:lnTo>
                        <a:pt x="1192" y="1234"/>
                      </a:lnTo>
                      <a:lnTo>
                        <a:pt x="1206" y="1234"/>
                      </a:lnTo>
                      <a:lnTo>
                        <a:pt x="1206" y="1248"/>
                      </a:lnTo>
                      <a:lnTo>
                        <a:pt x="1192" y="1248"/>
                      </a:lnTo>
                      <a:lnTo>
                        <a:pt x="1178" y="1248"/>
                      </a:lnTo>
                      <a:lnTo>
                        <a:pt x="1163" y="1248"/>
                      </a:lnTo>
                      <a:lnTo>
                        <a:pt x="1149" y="1248"/>
                      </a:lnTo>
                      <a:lnTo>
                        <a:pt x="1135" y="1248"/>
                      </a:lnTo>
                      <a:lnTo>
                        <a:pt x="1135" y="1234"/>
                      </a:lnTo>
                      <a:lnTo>
                        <a:pt x="1121" y="1248"/>
                      </a:lnTo>
                      <a:lnTo>
                        <a:pt x="1121" y="1262"/>
                      </a:lnTo>
                      <a:lnTo>
                        <a:pt x="1107" y="1276"/>
                      </a:lnTo>
                      <a:lnTo>
                        <a:pt x="1121" y="1276"/>
                      </a:lnTo>
                      <a:lnTo>
                        <a:pt x="1121" y="1291"/>
                      </a:lnTo>
                      <a:lnTo>
                        <a:pt x="1121" y="1305"/>
                      </a:lnTo>
                      <a:lnTo>
                        <a:pt x="1107" y="1305"/>
                      </a:lnTo>
                      <a:lnTo>
                        <a:pt x="1107" y="1319"/>
                      </a:lnTo>
                      <a:lnTo>
                        <a:pt x="1107" y="1333"/>
                      </a:lnTo>
                      <a:lnTo>
                        <a:pt x="1107" y="1347"/>
                      </a:lnTo>
                      <a:lnTo>
                        <a:pt x="1092" y="1362"/>
                      </a:lnTo>
                      <a:lnTo>
                        <a:pt x="1092" y="1376"/>
                      </a:lnTo>
                      <a:lnTo>
                        <a:pt x="1107" y="1376"/>
                      </a:lnTo>
                      <a:lnTo>
                        <a:pt x="1107" y="1390"/>
                      </a:lnTo>
                      <a:lnTo>
                        <a:pt x="1107" y="1404"/>
                      </a:lnTo>
                      <a:lnTo>
                        <a:pt x="1107" y="1418"/>
                      </a:lnTo>
                      <a:lnTo>
                        <a:pt x="1107" y="1432"/>
                      </a:lnTo>
                      <a:lnTo>
                        <a:pt x="1092" y="1432"/>
                      </a:lnTo>
                      <a:lnTo>
                        <a:pt x="1092" y="1447"/>
                      </a:lnTo>
                      <a:lnTo>
                        <a:pt x="1078" y="1461"/>
                      </a:lnTo>
                      <a:lnTo>
                        <a:pt x="1078" y="1475"/>
                      </a:lnTo>
                      <a:lnTo>
                        <a:pt x="1078" y="1489"/>
                      </a:lnTo>
                      <a:lnTo>
                        <a:pt x="1078" y="1518"/>
                      </a:lnTo>
                      <a:lnTo>
                        <a:pt x="1078" y="1546"/>
                      </a:lnTo>
                      <a:lnTo>
                        <a:pt x="1078" y="1560"/>
                      </a:lnTo>
                      <a:lnTo>
                        <a:pt x="1064" y="1560"/>
                      </a:lnTo>
                      <a:lnTo>
                        <a:pt x="1064" y="1574"/>
                      </a:lnTo>
                      <a:lnTo>
                        <a:pt x="1064" y="1588"/>
                      </a:lnTo>
                      <a:lnTo>
                        <a:pt x="1064" y="1631"/>
                      </a:lnTo>
                      <a:lnTo>
                        <a:pt x="1036" y="1631"/>
                      </a:lnTo>
                      <a:lnTo>
                        <a:pt x="993" y="1617"/>
                      </a:lnTo>
                      <a:lnTo>
                        <a:pt x="965" y="1617"/>
                      </a:lnTo>
                      <a:lnTo>
                        <a:pt x="951" y="1617"/>
                      </a:lnTo>
                      <a:lnTo>
                        <a:pt x="951" y="1603"/>
                      </a:lnTo>
                      <a:lnTo>
                        <a:pt x="880" y="1588"/>
                      </a:lnTo>
                      <a:lnTo>
                        <a:pt x="866" y="1588"/>
                      </a:lnTo>
                      <a:lnTo>
                        <a:pt x="851" y="1588"/>
                      </a:lnTo>
                      <a:lnTo>
                        <a:pt x="837" y="1574"/>
                      </a:lnTo>
                      <a:lnTo>
                        <a:pt x="823" y="1574"/>
                      </a:lnTo>
                      <a:lnTo>
                        <a:pt x="809" y="1560"/>
                      </a:lnTo>
                      <a:lnTo>
                        <a:pt x="795" y="1560"/>
                      </a:lnTo>
                      <a:lnTo>
                        <a:pt x="766" y="1546"/>
                      </a:lnTo>
                      <a:lnTo>
                        <a:pt x="738" y="1532"/>
                      </a:lnTo>
                      <a:lnTo>
                        <a:pt x="724" y="1532"/>
                      </a:lnTo>
                      <a:lnTo>
                        <a:pt x="710" y="1532"/>
                      </a:lnTo>
                      <a:lnTo>
                        <a:pt x="710" y="1518"/>
                      </a:lnTo>
                      <a:lnTo>
                        <a:pt x="695" y="1518"/>
                      </a:lnTo>
                      <a:lnTo>
                        <a:pt x="681" y="1518"/>
                      </a:lnTo>
                      <a:lnTo>
                        <a:pt x="667" y="1518"/>
                      </a:lnTo>
                      <a:lnTo>
                        <a:pt x="653" y="1518"/>
                      </a:lnTo>
                      <a:lnTo>
                        <a:pt x="624" y="1518"/>
                      </a:lnTo>
                      <a:lnTo>
                        <a:pt x="610" y="1518"/>
                      </a:lnTo>
                      <a:lnTo>
                        <a:pt x="596" y="1503"/>
                      </a:lnTo>
                      <a:lnTo>
                        <a:pt x="582" y="1503"/>
                      </a:lnTo>
                      <a:lnTo>
                        <a:pt x="568" y="1503"/>
                      </a:lnTo>
                      <a:lnTo>
                        <a:pt x="554" y="1503"/>
                      </a:lnTo>
                      <a:lnTo>
                        <a:pt x="539" y="1503"/>
                      </a:lnTo>
                      <a:lnTo>
                        <a:pt x="525" y="1503"/>
                      </a:lnTo>
                      <a:lnTo>
                        <a:pt x="511" y="1489"/>
                      </a:lnTo>
                      <a:lnTo>
                        <a:pt x="483" y="1489"/>
                      </a:lnTo>
                      <a:lnTo>
                        <a:pt x="454" y="1489"/>
                      </a:lnTo>
                      <a:lnTo>
                        <a:pt x="440" y="1489"/>
                      </a:lnTo>
                      <a:lnTo>
                        <a:pt x="426" y="1489"/>
                      </a:lnTo>
                      <a:lnTo>
                        <a:pt x="383" y="1475"/>
                      </a:lnTo>
                      <a:lnTo>
                        <a:pt x="270" y="1461"/>
                      </a:lnTo>
                      <a:lnTo>
                        <a:pt x="270" y="1447"/>
                      </a:lnTo>
                      <a:lnTo>
                        <a:pt x="241" y="1418"/>
                      </a:lnTo>
                      <a:lnTo>
                        <a:pt x="227" y="1404"/>
                      </a:lnTo>
                      <a:lnTo>
                        <a:pt x="227" y="1390"/>
                      </a:lnTo>
                      <a:lnTo>
                        <a:pt x="227" y="1447"/>
                      </a:lnTo>
                      <a:lnTo>
                        <a:pt x="213" y="1461"/>
                      </a:lnTo>
                      <a:lnTo>
                        <a:pt x="227" y="1461"/>
                      </a:lnTo>
                      <a:lnTo>
                        <a:pt x="227" y="1475"/>
                      </a:lnTo>
                      <a:lnTo>
                        <a:pt x="227" y="1489"/>
                      </a:lnTo>
                      <a:lnTo>
                        <a:pt x="227" y="1503"/>
                      </a:lnTo>
                      <a:lnTo>
                        <a:pt x="213" y="1489"/>
                      </a:lnTo>
                      <a:lnTo>
                        <a:pt x="199" y="1489"/>
                      </a:lnTo>
                      <a:lnTo>
                        <a:pt x="185" y="1489"/>
                      </a:lnTo>
                      <a:lnTo>
                        <a:pt x="171" y="1489"/>
                      </a:lnTo>
                      <a:lnTo>
                        <a:pt x="128" y="1489"/>
                      </a:lnTo>
                      <a:lnTo>
                        <a:pt x="114" y="1489"/>
                      </a:lnTo>
                      <a:lnTo>
                        <a:pt x="100" y="1489"/>
                      </a:lnTo>
                      <a:lnTo>
                        <a:pt x="0" y="1489"/>
                      </a:lnTo>
                      <a:lnTo>
                        <a:pt x="0" y="1475"/>
                      </a:lnTo>
                      <a:lnTo>
                        <a:pt x="0" y="1461"/>
                      </a:lnTo>
                      <a:lnTo>
                        <a:pt x="15" y="1276"/>
                      </a:lnTo>
                      <a:lnTo>
                        <a:pt x="15" y="1248"/>
                      </a:lnTo>
                      <a:lnTo>
                        <a:pt x="15" y="1191"/>
                      </a:lnTo>
                      <a:lnTo>
                        <a:pt x="15" y="1177"/>
                      </a:lnTo>
                      <a:lnTo>
                        <a:pt x="15" y="1163"/>
                      </a:lnTo>
                      <a:lnTo>
                        <a:pt x="29" y="1149"/>
                      </a:lnTo>
                      <a:lnTo>
                        <a:pt x="29" y="1135"/>
                      </a:lnTo>
                      <a:lnTo>
                        <a:pt x="29" y="1120"/>
                      </a:lnTo>
                      <a:lnTo>
                        <a:pt x="29" y="1106"/>
                      </a:lnTo>
                      <a:lnTo>
                        <a:pt x="29" y="1092"/>
                      </a:lnTo>
                      <a:lnTo>
                        <a:pt x="43" y="1078"/>
                      </a:lnTo>
                      <a:lnTo>
                        <a:pt x="43" y="1064"/>
                      </a:lnTo>
                      <a:lnTo>
                        <a:pt x="43" y="1049"/>
                      </a:lnTo>
                      <a:lnTo>
                        <a:pt x="43" y="1035"/>
                      </a:lnTo>
                      <a:lnTo>
                        <a:pt x="57" y="1021"/>
                      </a:lnTo>
                      <a:lnTo>
                        <a:pt x="57" y="1007"/>
                      </a:lnTo>
                      <a:lnTo>
                        <a:pt x="57" y="993"/>
                      </a:lnTo>
                      <a:lnTo>
                        <a:pt x="57" y="979"/>
                      </a:lnTo>
                      <a:lnTo>
                        <a:pt x="57" y="964"/>
                      </a:lnTo>
                      <a:lnTo>
                        <a:pt x="43" y="950"/>
                      </a:lnTo>
                      <a:lnTo>
                        <a:pt x="43" y="936"/>
                      </a:lnTo>
                      <a:lnTo>
                        <a:pt x="43" y="922"/>
                      </a:lnTo>
                      <a:lnTo>
                        <a:pt x="29" y="908"/>
                      </a:lnTo>
                      <a:lnTo>
                        <a:pt x="29" y="893"/>
                      </a:lnTo>
                      <a:lnTo>
                        <a:pt x="29" y="879"/>
                      </a:lnTo>
                      <a:lnTo>
                        <a:pt x="29" y="865"/>
                      </a:lnTo>
                      <a:lnTo>
                        <a:pt x="15" y="851"/>
                      </a:lnTo>
                      <a:lnTo>
                        <a:pt x="15" y="837"/>
                      </a:lnTo>
                      <a:lnTo>
                        <a:pt x="15" y="823"/>
                      </a:lnTo>
                      <a:lnTo>
                        <a:pt x="0" y="808"/>
                      </a:lnTo>
                      <a:lnTo>
                        <a:pt x="15" y="808"/>
                      </a:lnTo>
                      <a:lnTo>
                        <a:pt x="29" y="808"/>
                      </a:lnTo>
                      <a:lnTo>
                        <a:pt x="43" y="808"/>
                      </a:lnTo>
                      <a:lnTo>
                        <a:pt x="57" y="808"/>
                      </a:lnTo>
                      <a:lnTo>
                        <a:pt x="71" y="766"/>
                      </a:lnTo>
                      <a:lnTo>
                        <a:pt x="71" y="752"/>
                      </a:lnTo>
                      <a:lnTo>
                        <a:pt x="85" y="752"/>
                      </a:lnTo>
                      <a:lnTo>
                        <a:pt x="85" y="737"/>
                      </a:lnTo>
                      <a:lnTo>
                        <a:pt x="85" y="723"/>
                      </a:lnTo>
                      <a:lnTo>
                        <a:pt x="85" y="709"/>
                      </a:lnTo>
                      <a:lnTo>
                        <a:pt x="85" y="695"/>
                      </a:lnTo>
                      <a:lnTo>
                        <a:pt x="100" y="681"/>
                      </a:lnTo>
                      <a:lnTo>
                        <a:pt x="100" y="666"/>
                      </a:lnTo>
                      <a:lnTo>
                        <a:pt x="100" y="652"/>
                      </a:lnTo>
                      <a:lnTo>
                        <a:pt x="100" y="638"/>
                      </a:lnTo>
                      <a:lnTo>
                        <a:pt x="100" y="624"/>
                      </a:lnTo>
                      <a:lnTo>
                        <a:pt x="100" y="596"/>
                      </a:lnTo>
                      <a:lnTo>
                        <a:pt x="114" y="581"/>
                      </a:lnTo>
                      <a:lnTo>
                        <a:pt x="114" y="567"/>
                      </a:lnTo>
                      <a:lnTo>
                        <a:pt x="114" y="553"/>
                      </a:lnTo>
                      <a:lnTo>
                        <a:pt x="114" y="539"/>
                      </a:lnTo>
                      <a:lnTo>
                        <a:pt x="100" y="539"/>
                      </a:lnTo>
                      <a:lnTo>
                        <a:pt x="100" y="525"/>
                      </a:lnTo>
                      <a:lnTo>
                        <a:pt x="100" y="510"/>
                      </a:lnTo>
                      <a:lnTo>
                        <a:pt x="85" y="496"/>
                      </a:lnTo>
                      <a:lnTo>
                        <a:pt x="85" y="482"/>
                      </a:lnTo>
                      <a:lnTo>
                        <a:pt x="100" y="468"/>
                      </a:lnTo>
                      <a:lnTo>
                        <a:pt x="100" y="454"/>
                      </a:lnTo>
                      <a:lnTo>
                        <a:pt x="100" y="440"/>
                      </a:lnTo>
                      <a:lnTo>
                        <a:pt x="100" y="425"/>
                      </a:lnTo>
                      <a:lnTo>
                        <a:pt x="100" y="411"/>
                      </a:lnTo>
                      <a:lnTo>
                        <a:pt x="85" y="411"/>
                      </a:lnTo>
                      <a:lnTo>
                        <a:pt x="85" y="397"/>
                      </a:lnTo>
                      <a:lnTo>
                        <a:pt x="85" y="383"/>
                      </a:lnTo>
                      <a:lnTo>
                        <a:pt x="85" y="369"/>
                      </a:lnTo>
                      <a:lnTo>
                        <a:pt x="85" y="354"/>
                      </a:lnTo>
                      <a:lnTo>
                        <a:pt x="85" y="340"/>
                      </a:lnTo>
                      <a:lnTo>
                        <a:pt x="85" y="326"/>
                      </a:lnTo>
                      <a:lnTo>
                        <a:pt x="85" y="312"/>
                      </a:lnTo>
                      <a:lnTo>
                        <a:pt x="71" y="312"/>
                      </a:lnTo>
                      <a:lnTo>
                        <a:pt x="71" y="298"/>
                      </a:lnTo>
                      <a:lnTo>
                        <a:pt x="85" y="298"/>
                      </a:lnTo>
                      <a:lnTo>
                        <a:pt x="100" y="298"/>
                      </a:lnTo>
                      <a:lnTo>
                        <a:pt x="128" y="298"/>
                      </a:lnTo>
                      <a:lnTo>
                        <a:pt x="142" y="298"/>
                      </a:lnTo>
                      <a:lnTo>
                        <a:pt x="142" y="284"/>
                      </a:lnTo>
                      <a:lnTo>
                        <a:pt x="156" y="269"/>
                      </a:lnTo>
                      <a:lnTo>
                        <a:pt x="171" y="255"/>
                      </a:lnTo>
                      <a:lnTo>
                        <a:pt x="199" y="227"/>
                      </a:lnTo>
                      <a:lnTo>
                        <a:pt x="213" y="213"/>
                      </a:lnTo>
                      <a:lnTo>
                        <a:pt x="227" y="198"/>
                      </a:lnTo>
                      <a:lnTo>
                        <a:pt x="241" y="184"/>
                      </a:lnTo>
                      <a:lnTo>
                        <a:pt x="241" y="170"/>
                      </a:lnTo>
                      <a:lnTo>
                        <a:pt x="256" y="156"/>
                      </a:lnTo>
                      <a:lnTo>
                        <a:pt x="270" y="156"/>
                      </a:lnTo>
                      <a:lnTo>
                        <a:pt x="284" y="113"/>
                      </a:lnTo>
                      <a:lnTo>
                        <a:pt x="298" y="99"/>
                      </a:lnTo>
                      <a:lnTo>
                        <a:pt x="312" y="85"/>
                      </a:lnTo>
                      <a:lnTo>
                        <a:pt x="327" y="71"/>
                      </a:lnTo>
                      <a:lnTo>
                        <a:pt x="355" y="57"/>
                      </a:lnTo>
                      <a:lnTo>
                        <a:pt x="355" y="42"/>
                      </a:lnTo>
                      <a:lnTo>
                        <a:pt x="369" y="42"/>
                      </a:lnTo>
                      <a:lnTo>
                        <a:pt x="383" y="28"/>
                      </a:lnTo>
                      <a:lnTo>
                        <a:pt x="397" y="28"/>
                      </a:lnTo>
                      <a:lnTo>
                        <a:pt x="412" y="14"/>
                      </a:lnTo>
                      <a:lnTo>
                        <a:pt x="426" y="14"/>
                      </a:lnTo>
                      <a:lnTo>
                        <a:pt x="440" y="0"/>
                      </a:lnTo>
                      <a:lnTo>
                        <a:pt x="454" y="0"/>
                      </a:lnTo>
                      <a:lnTo>
                        <a:pt x="468" y="0"/>
                      </a:lnTo>
                      <a:lnTo>
                        <a:pt x="497" y="0"/>
                      </a:lnTo>
                      <a:lnTo>
                        <a:pt x="525" y="0"/>
                      </a:lnTo>
                      <a:lnTo>
                        <a:pt x="539" y="0"/>
                      </a:lnTo>
                      <a:close/>
                    </a:path>
                  </a:pathLst>
                </a:custGeom>
                <a:noFill/>
                <a:ln w="0">
                  <a:solidFill>
                    <a:srgbClr val="000000"/>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ja-JP" altLang="en-US"/>
                </a:p>
              </p:txBody>
            </p:sp>
            <p:sp>
              <p:nvSpPr>
                <p:cNvPr id="15513" name="Freeform 175"/>
                <p:cNvSpPr>
                  <a:spLocks noChangeAspect="1"/>
                </p:cNvSpPr>
                <p:nvPr/>
              </p:nvSpPr>
              <p:spPr bwMode="auto">
                <a:xfrm>
                  <a:off x="10547" y="9050"/>
                  <a:ext cx="2330" cy="2303"/>
                </a:xfrm>
                <a:custGeom>
                  <a:avLst/>
                  <a:gdLst>
                    <a:gd name="T0" fmla="*/ 2147483647 w 1460"/>
                    <a:gd name="T1" fmla="*/ 2147483647 h 1447"/>
                    <a:gd name="T2" fmla="*/ 2147483647 w 1460"/>
                    <a:gd name="T3" fmla="*/ 2147483647 h 1447"/>
                    <a:gd name="T4" fmla="*/ 2147483647 w 1460"/>
                    <a:gd name="T5" fmla="*/ 2147483647 h 1447"/>
                    <a:gd name="T6" fmla="*/ 2147483647 w 1460"/>
                    <a:gd name="T7" fmla="*/ 2147483647 h 1447"/>
                    <a:gd name="T8" fmla="*/ 2147483647 w 1460"/>
                    <a:gd name="T9" fmla="*/ 2147483647 h 1447"/>
                    <a:gd name="T10" fmla="*/ 2147483647 w 1460"/>
                    <a:gd name="T11" fmla="*/ 2147483647 h 1447"/>
                    <a:gd name="T12" fmla="*/ 2147483647 w 1460"/>
                    <a:gd name="T13" fmla="*/ 2147483647 h 1447"/>
                    <a:gd name="T14" fmla="*/ 2147483647 w 1460"/>
                    <a:gd name="T15" fmla="*/ 2147483647 h 1447"/>
                    <a:gd name="T16" fmla="*/ 2147483647 w 1460"/>
                    <a:gd name="T17" fmla="*/ 2147483647 h 1447"/>
                    <a:gd name="T18" fmla="*/ 2147483647 w 1460"/>
                    <a:gd name="T19" fmla="*/ 2147483647 h 1447"/>
                    <a:gd name="T20" fmla="*/ 2147483647 w 1460"/>
                    <a:gd name="T21" fmla="*/ 2147483647 h 1447"/>
                    <a:gd name="T22" fmla="*/ 2147483647 w 1460"/>
                    <a:gd name="T23" fmla="*/ 2147483647 h 1447"/>
                    <a:gd name="T24" fmla="*/ 2147483647 w 1460"/>
                    <a:gd name="T25" fmla="*/ 2147483647 h 1447"/>
                    <a:gd name="T26" fmla="*/ 2147483647 w 1460"/>
                    <a:gd name="T27" fmla="*/ 2147483647 h 1447"/>
                    <a:gd name="T28" fmla="*/ 2147483647 w 1460"/>
                    <a:gd name="T29" fmla="*/ 2147483647 h 1447"/>
                    <a:gd name="T30" fmla="*/ 2147483647 w 1460"/>
                    <a:gd name="T31" fmla="*/ 2147483647 h 1447"/>
                    <a:gd name="T32" fmla="*/ 2147483647 w 1460"/>
                    <a:gd name="T33" fmla="*/ 2147483647 h 1447"/>
                    <a:gd name="T34" fmla="*/ 2147483647 w 1460"/>
                    <a:gd name="T35" fmla="*/ 2147483647 h 1447"/>
                    <a:gd name="T36" fmla="*/ 2147483647 w 1460"/>
                    <a:gd name="T37" fmla="*/ 2147483647 h 1447"/>
                    <a:gd name="T38" fmla="*/ 2147483647 w 1460"/>
                    <a:gd name="T39" fmla="*/ 2147483647 h 1447"/>
                    <a:gd name="T40" fmla="*/ 2147483647 w 1460"/>
                    <a:gd name="T41" fmla="*/ 2147483647 h 1447"/>
                    <a:gd name="T42" fmla="*/ 2147483647 w 1460"/>
                    <a:gd name="T43" fmla="*/ 2147483647 h 1447"/>
                    <a:gd name="T44" fmla="*/ 2147483647 w 1460"/>
                    <a:gd name="T45" fmla="*/ 2147483647 h 1447"/>
                    <a:gd name="T46" fmla="*/ 2147483647 w 1460"/>
                    <a:gd name="T47" fmla="*/ 2147483647 h 1447"/>
                    <a:gd name="T48" fmla="*/ 2147483647 w 1460"/>
                    <a:gd name="T49" fmla="*/ 2147483647 h 1447"/>
                    <a:gd name="T50" fmla="*/ 2147483647 w 1460"/>
                    <a:gd name="T51" fmla="*/ 2147483647 h 1447"/>
                    <a:gd name="T52" fmla="*/ 2147483647 w 1460"/>
                    <a:gd name="T53" fmla="*/ 2147483647 h 1447"/>
                    <a:gd name="T54" fmla="*/ 2147483647 w 1460"/>
                    <a:gd name="T55" fmla="*/ 2147483647 h 1447"/>
                    <a:gd name="T56" fmla="*/ 2147483647 w 1460"/>
                    <a:gd name="T57" fmla="*/ 2147483647 h 1447"/>
                    <a:gd name="T58" fmla="*/ 2147483647 w 1460"/>
                    <a:gd name="T59" fmla="*/ 2147483647 h 1447"/>
                    <a:gd name="T60" fmla="*/ 2147483647 w 1460"/>
                    <a:gd name="T61" fmla="*/ 2147483647 h 1447"/>
                    <a:gd name="T62" fmla="*/ 2147483647 w 1460"/>
                    <a:gd name="T63" fmla="*/ 2147483647 h 1447"/>
                    <a:gd name="T64" fmla="*/ 2147483647 w 1460"/>
                    <a:gd name="T65" fmla="*/ 2147483647 h 1447"/>
                    <a:gd name="T66" fmla="*/ 2147483647 w 1460"/>
                    <a:gd name="T67" fmla="*/ 2147483647 h 1447"/>
                    <a:gd name="T68" fmla="*/ 2147483647 w 1460"/>
                    <a:gd name="T69" fmla="*/ 2147483647 h 1447"/>
                    <a:gd name="T70" fmla="*/ 2147483647 w 1460"/>
                    <a:gd name="T71" fmla="*/ 2147483647 h 1447"/>
                    <a:gd name="T72" fmla="*/ 2147483647 w 1460"/>
                    <a:gd name="T73" fmla="*/ 2147483647 h 1447"/>
                    <a:gd name="T74" fmla="*/ 2147483647 w 1460"/>
                    <a:gd name="T75" fmla="*/ 2147483647 h 1447"/>
                    <a:gd name="T76" fmla="*/ 2147483647 w 1460"/>
                    <a:gd name="T77" fmla="*/ 2147483647 h 1447"/>
                    <a:gd name="T78" fmla="*/ 2147483647 w 1460"/>
                    <a:gd name="T79" fmla="*/ 2147483647 h 1447"/>
                    <a:gd name="T80" fmla="*/ 2147483647 w 1460"/>
                    <a:gd name="T81" fmla="*/ 2147483647 h 1447"/>
                    <a:gd name="T82" fmla="*/ 2147483647 w 1460"/>
                    <a:gd name="T83" fmla="*/ 2147483647 h 1447"/>
                    <a:gd name="T84" fmla="*/ 2147483647 w 1460"/>
                    <a:gd name="T85" fmla="*/ 2147483647 h 1447"/>
                    <a:gd name="T86" fmla="*/ 2147483647 w 1460"/>
                    <a:gd name="T87" fmla="*/ 2147483647 h 1447"/>
                    <a:gd name="T88" fmla="*/ 2147483647 w 1460"/>
                    <a:gd name="T89" fmla="*/ 2147483647 h 1447"/>
                    <a:gd name="T90" fmla="*/ 2147483647 w 1460"/>
                    <a:gd name="T91" fmla="*/ 2147483647 h 1447"/>
                    <a:gd name="T92" fmla="*/ 2147483647 w 1460"/>
                    <a:gd name="T93" fmla="*/ 2147483647 h 1447"/>
                    <a:gd name="T94" fmla="*/ 2147483647 w 1460"/>
                    <a:gd name="T95" fmla="*/ 2147483647 h 1447"/>
                    <a:gd name="T96" fmla="*/ 2147483647 w 1460"/>
                    <a:gd name="T97" fmla="*/ 2147483647 h 1447"/>
                    <a:gd name="T98" fmla="*/ 2147483647 w 1460"/>
                    <a:gd name="T99" fmla="*/ 2147483647 h 1447"/>
                    <a:gd name="T100" fmla="*/ 2147483647 w 1460"/>
                    <a:gd name="T101" fmla="*/ 2147483647 h 1447"/>
                    <a:gd name="T102" fmla="*/ 2147483647 w 1460"/>
                    <a:gd name="T103" fmla="*/ 2147483647 h 1447"/>
                    <a:gd name="T104" fmla="*/ 2147483647 w 1460"/>
                    <a:gd name="T105" fmla="*/ 2147483647 h 1447"/>
                    <a:gd name="T106" fmla="*/ 2147483647 w 1460"/>
                    <a:gd name="T107" fmla="*/ 2147483647 h 1447"/>
                    <a:gd name="T108" fmla="*/ 2147483647 w 1460"/>
                    <a:gd name="T109" fmla="*/ 2147483647 h 1447"/>
                    <a:gd name="T110" fmla="*/ 2147483647 w 1460"/>
                    <a:gd name="T111" fmla="*/ 2147483647 h 1447"/>
                    <a:gd name="T112" fmla="*/ 2147483647 w 1460"/>
                    <a:gd name="T113" fmla="*/ 2147483647 h 1447"/>
                    <a:gd name="T114" fmla="*/ 2147483647 w 1460"/>
                    <a:gd name="T115" fmla="*/ 2147483647 h 1447"/>
                    <a:gd name="T116" fmla="*/ 2147483647 w 1460"/>
                    <a:gd name="T117" fmla="*/ 2147483647 h 1447"/>
                    <a:gd name="T118" fmla="*/ 2147483647 w 1460"/>
                    <a:gd name="T119" fmla="*/ 2147483647 h 1447"/>
                    <a:gd name="T120" fmla="*/ 2147483647 w 1460"/>
                    <a:gd name="T121" fmla="*/ 2147483647 h 1447"/>
                    <a:gd name="T122" fmla="*/ 2147483647 w 1460"/>
                    <a:gd name="T123" fmla="*/ 2147483647 h 1447"/>
                    <a:gd name="T124" fmla="*/ 2147483647 w 1460"/>
                    <a:gd name="T125" fmla="*/ 0 h 1447"/>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460"/>
                    <a:gd name="T190" fmla="*/ 0 h 1447"/>
                    <a:gd name="T191" fmla="*/ 1460 w 1460"/>
                    <a:gd name="T192" fmla="*/ 1447 h 1447"/>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460" h="1447">
                      <a:moveTo>
                        <a:pt x="609" y="14"/>
                      </a:moveTo>
                      <a:lnTo>
                        <a:pt x="624" y="14"/>
                      </a:lnTo>
                      <a:lnTo>
                        <a:pt x="638" y="14"/>
                      </a:lnTo>
                      <a:lnTo>
                        <a:pt x="652" y="14"/>
                      </a:lnTo>
                      <a:lnTo>
                        <a:pt x="666" y="14"/>
                      </a:lnTo>
                      <a:lnTo>
                        <a:pt x="680" y="14"/>
                      </a:lnTo>
                      <a:lnTo>
                        <a:pt x="695" y="14"/>
                      </a:lnTo>
                      <a:lnTo>
                        <a:pt x="709" y="14"/>
                      </a:lnTo>
                      <a:lnTo>
                        <a:pt x="723" y="14"/>
                      </a:lnTo>
                      <a:lnTo>
                        <a:pt x="723" y="29"/>
                      </a:lnTo>
                      <a:lnTo>
                        <a:pt x="723" y="14"/>
                      </a:lnTo>
                      <a:lnTo>
                        <a:pt x="737" y="14"/>
                      </a:lnTo>
                      <a:lnTo>
                        <a:pt x="737" y="29"/>
                      </a:lnTo>
                      <a:lnTo>
                        <a:pt x="780" y="29"/>
                      </a:lnTo>
                      <a:lnTo>
                        <a:pt x="794" y="29"/>
                      </a:lnTo>
                      <a:lnTo>
                        <a:pt x="808" y="29"/>
                      </a:lnTo>
                      <a:lnTo>
                        <a:pt x="822" y="29"/>
                      </a:lnTo>
                      <a:lnTo>
                        <a:pt x="851" y="29"/>
                      </a:lnTo>
                      <a:lnTo>
                        <a:pt x="865" y="29"/>
                      </a:lnTo>
                      <a:lnTo>
                        <a:pt x="879" y="29"/>
                      </a:lnTo>
                      <a:lnTo>
                        <a:pt x="893" y="43"/>
                      </a:lnTo>
                      <a:lnTo>
                        <a:pt x="907" y="43"/>
                      </a:lnTo>
                      <a:lnTo>
                        <a:pt x="922" y="43"/>
                      </a:lnTo>
                      <a:lnTo>
                        <a:pt x="950" y="43"/>
                      </a:lnTo>
                      <a:lnTo>
                        <a:pt x="964" y="43"/>
                      </a:lnTo>
                      <a:lnTo>
                        <a:pt x="978" y="43"/>
                      </a:lnTo>
                      <a:lnTo>
                        <a:pt x="992" y="43"/>
                      </a:lnTo>
                      <a:lnTo>
                        <a:pt x="1021" y="57"/>
                      </a:lnTo>
                      <a:lnTo>
                        <a:pt x="1035" y="57"/>
                      </a:lnTo>
                      <a:lnTo>
                        <a:pt x="1049" y="57"/>
                      </a:lnTo>
                      <a:lnTo>
                        <a:pt x="1063" y="57"/>
                      </a:lnTo>
                      <a:lnTo>
                        <a:pt x="1078" y="57"/>
                      </a:lnTo>
                      <a:lnTo>
                        <a:pt x="1092" y="57"/>
                      </a:lnTo>
                      <a:lnTo>
                        <a:pt x="1106" y="57"/>
                      </a:lnTo>
                      <a:lnTo>
                        <a:pt x="1120" y="57"/>
                      </a:lnTo>
                      <a:lnTo>
                        <a:pt x="1134" y="57"/>
                      </a:lnTo>
                      <a:lnTo>
                        <a:pt x="1148" y="57"/>
                      </a:lnTo>
                      <a:lnTo>
                        <a:pt x="1163" y="71"/>
                      </a:lnTo>
                      <a:lnTo>
                        <a:pt x="1177" y="71"/>
                      </a:lnTo>
                      <a:lnTo>
                        <a:pt x="1191" y="71"/>
                      </a:lnTo>
                      <a:lnTo>
                        <a:pt x="1205" y="71"/>
                      </a:lnTo>
                      <a:lnTo>
                        <a:pt x="1205" y="100"/>
                      </a:lnTo>
                      <a:lnTo>
                        <a:pt x="1219" y="100"/>
                      </a:lnTo>
                      <a:lnTo>
                        <a:pt x="1234" y="100"/>
                      </a:lnTo>
                      <a:lnTo>
                        <a:pt x="1248" y="114"/>
                      </a:lnTo>
                      <a:lnTo>
                        <a:pt x="1262" y="114"/>
                      </a:lnTo>
                      <a:lnTo>
                        <a:pt x="1276" y="114"/>
                      </a:lnTo>
                      <a:lnTo>
                        <a:pt x="1276" y="128"/>
                      </a:lnTo>
                      <a:lnTo>
                        <a:pt x="1290" y="128"/>
                      </a:lnTo>
                      <a:lnTo>
                        <a:pt x="1304" y="128"/>
                      </a:lnTo>
                      <a:lnTo>
                        <a:pt x="1319" y="128"/>
                      </a:lnTo>
                      <a:lnTo>
                        <a:pt x="1333" y="128"/>
                      </a:lnTo>
                      <a:lnTo>
                        <a:pt x="1347" y="128"/>
                      </a:lnTo>
                      <a:lnTo>
                        <a:pt x="1347" y="142"/>
                      </a:lnTo>
                      <a:lnTo>
                        <a:pt x="1361" y="142"/>
                      </a:lnTo>
                      <a:lnTo>
                        <a:pt x="1361" y="156"/>
                      </a:lnTo>
                      <a:lnTo>
                        <a:pt x="1361" y="170"/>
                      </a:lnTo>
                      <a:lnTo>
                        <a:pt x="1361" y="156"/>
                      </a:lnTo>
                      <a:lnTo>
                        <a:pt x="1361" y="170"/>
                      </a:lnTo>
                      <a:lnTo>
                        <a:pt x="1361" y="185"/>
                      </a:lnTo>
                      <a:lnTo>
                        <a:pt x="1361" y="199"/>
                      </a:lnTo>
                      <a:lnTo>
                        <a:pt x="1347" y="199"/>
                      </a:lnTo>
                      <a:lnTo>
                        <a:pt x="1347" y="213"/>
                      </a:lnTo>
                      <a:lnTo>
                        <a:pt x="1347" y="227"/>
                      </a:lnTo>
                      <a:lnTo>
                        <a:pt x="1361" y="227"/>
                      </a:lnTo>
                      <a:lnTo>
                        <a:pt x="1361" y="241"/>
                      </a:lnTo>
                      <a:lnTo>
                        <a:pt x="1361" y="256"/>
                      </a:lnTo>
                      <a:lnTo>
                        <a:pt x="1361" y="270"/>
                      </a:lnTo>
                      <a:lnTo>
                        <a:pt x="1361" y="284"/>
                      </a:lnTo>
                      <a:lnTo>
                        <a:pt x="1375" y="284"/>
                      </a:lnTo>
                      <a:lnTo>
                        <a:pt x="1375" y="298"/>
                      </a:lnTo>
                      <a:lnTo>
                        <a:pt x="1375" y="312"/>
                      </a:lnTo>
                      <a:lnTo>
                        <a:pt x="1375" y="326"/>
                      </a:lnTo>
                      <a:lnTo>
                        <a:pt x="1390" y="326"/>
                      </a:lnTo>
                      <a:lnTo>
                        <a:pt x="1404" y="326"/>
                      </a:lnTo>
                      <a:lnTo>
                        <a:pt x="1418" y="326"/>
                      </a:lnTo>
                      <a:lnTo>
                        <a:pt x="1432" y="326"/>
                      </a:lnTo>
                      <a:lnTo>
                        <a:pt x="1446" y="326"/>
                      </a:lnTo>
                      <a:lnTo>
                        <a:pt x="1460" y="326"/>
                      </a:lnTo>
                      <a:lnTo>
                        <a:pt x="1460" y="341"/>
                      </a:lnTo>
                      <a:lnTo>
                        <a:pt x="1460" y="355"/>
                      </a:lnTo>
                      <a:lnTo>
                        <a:pt x="1460" y="369"/>
                      </a:lnTo>
                      <a:lnTo>
                        <a:pt x="1460" y="383"/>
                      </a:lnTo>
                      <a:lnTo>
                        <a:pt x="1460" y="397"/>
                      </a:lnTo>
                      <a:lnTo>
                        <a:pt x="1460" y="412"/>
                      </a:lnTo>
                      <a:lnTo>
                        <a:pt x="1432" y="412"/>
                      </a:lnTo>
                      <a:lnTo>
                        <a:pt x="1418" y="412"/>
                      </a:lnTo>
                      <a:lnTo>
                        <a:pt x="1418" y="426"/>
                      </a:lnTo>
                      <a:lnTo>
                        <a:pt x="1418" y="440"/>
                      </a:lnTo>
                      <a:lnTo>
                        <a:pt x="1418" y="454"/>
                      </a:lnTo>
                      <a:lnTo>
                        <a:pt x="1375" y="454"/>
                      </a:lnTo>
                      <a:lnTo>
                        <a:pt x="1347" y="440"/>
                      </a:lnTo>
                      <a:lnTo>
                        <a:pt x="1347" y="454"/>
                      </a:lnTo>
                      <a:lnTo>
                        <a:pt x="1333" y="454"/>
                      </a:lnTo>
                      <a:lnTo>
                        <a:pt x="1304" y="454"/>
                      </a:lnTo>
                      <a:lnTo>
                        <a:pt x="1304" y="440"/>
                      </a:lnTo>
                      <a:lnTo>
                        <a:pt x="1262" y="440"/>
                      </a:lnTo>
                      <a:lnTo>
                        <a:pt x="1248" y="440"/>
                      </a:lnTo>
                      <a:lnTo>
                        <a:pt x="1248" y="454"/>
                      </a:lnTo>
                      <a:lnTo>
                        <a:pt x="1248" y="468"/>
                      </a:lnTo>
                      <a:lnTo>
                        <a:pt x="1248" y="483"/>
                      </a:lnTo>
                      <a:lnTo>
                        <a:pt x="1276" y="483"/>
                      </a:lnTo>
                      <a:lnTo>
                        <a:pt x="1276" y="497"/>
                      </a:lnTo>
                      <a:lnTo>
                        <a:pt x="1276" y="511"/>
                      </a:lnTo>
                      <a:lnTo>
                        <a:pt x="1276" y="525"/>
                      </a:lnTo>
                      <a:lnTo>
                        <a:pt x="1276" y="539"/>
                      </a:lnTo>
                      <a:lnTo>
                        <a:pt x="1276" y="553"/>
                      </a:lnTo>
                      <a:lnTo>
                        <a:pt x="1276" y="568"/>
                      </a:lnTo>
                      <a:lnTo>
                        <a:pt x="1333" y="568"/>
                      </a:lnTo>
                      <a:lnTo>
                        <a:pt x="1375" y="568"/>
                      </a:lnTo>
                      <a:lnTo>
                        <a:pt x="1375" y="624"/>
                      </a:lnTo>
                      <a:lnTo>
                        <a:pt x="1375" y="639"/>
                      </a:lnTo>
                      <a:lnTo>
                        <a:pt x="1375" y="653"/>
                      </a:lnTo>
                      <a:lnTo>
                        <a:pt x="1375" y="695"/>
                      </a:lnTo>
                      <a:lnTo>
                        <a:pt x="1333" y="695"/>
                      </a:lnTo>
                      <a:lnTo>
                        <a:pt x="1333" y="738"/>
                      </a:lnTo>
                      <a:lnTo>
                        <a:pt x="1333" y="780"/>
                      </a:lnTo>
                      <a:lnTo>
                        <a:pt x="1333" y="809"/>
                      </a:lnTo>
                      <a:lnTo>
                        <a:pt x="1333" y="823"/>
                      </a:lnTo>
                      <a:lnTo>
                        <a:pt x="1333" y="837"/>
                      </a:lnTo>
                      <a:lnTo>
                        <a:pt x="1333" y="851"/>
                      </a:lnTo>
                      <a:lnTo>
                        <a:pt x="1333" y="865"/>
                      </a:lnTo>
                      <a:lnTo>
                        <a:pt x="1333" y="880"/>
                      </a:lnTo>
                      <a:lnTo>
                        <a:pt x="1333" y="894"/>
                      </a:lnTo>
                      <a:lnTo>
                        <a:pt x="1333" y="936"/>
                      </a:lnTo>
                      <a:lnTo>
                        <a:pt x="1333" y="951"/>
                      </a:lnTo>
                      <a:lnTo>
                        <a:pt x="1347" y="993"/>
                      </a:lnTo>
                      <a:lnTo>
                        <a:pt x="1333" y="993"/>
                      </a:lnTo>
                      <a:lnTo>
                        <a:pt x="1290" y="993"/>
                      </a:lnTo>
                      <a:lnTo>
                        <a:pt x="1248" y="993"/>
                      </a:lnTo>
                      <a:lnTo>
                        <a:pt x="1205" y="993"/>
                      </a:lnTo>
                      <a:lnTo>
                        <a:pt x="1205" y="951"/>
                      </a:lnTo>
                      <a:lnTo>
                        <a:pt x="1120" y="951"/>
                      </a:lnTo>
                      <a:lnTo>
                        <a:pt x="1092" y="951"/>
                      </a:lnTo>
                      <a:lnTo>
                        <a:pt x="1092" y="965"/>
                      </a:lnTo>
                      <a:lnTo>
                        <a:pt x="1092" y="979"/>
                      </a:lnTo>
                      <a:lnTo>
                        <a:pt x="1092" y="993"/>
                      </a:lnTo>
                      <a:lnTo>
                        <a:pt x="1092" y="1007"/>
                      </a:lnTo>
                      <a:lnTo>
                        <a:pt x="1092" y="1022"/>
                      </a:lnTo>
                      <a:lnTo>
                        <a:pt x="1092" y="1036"/>
                      </a:lnTo>
                      <a:lnTo>
                        <a:pt x="1092" y="1050"/>
                      </a:lnTo>
                      <a:lnTo>
                        <a:pt x="1092" y="1064"/>
                      </a:lnTo>
                      <a:lnTo>
                        <a:pt x="1092" y="1078"/>
                      </a:lnTo>
                      <a:lnTo>
                        <a:pt x="1078" y="1078"/>
                      </a:lnTo>
                      <a:lnTo>
                        <a:pt x="1078" y="1121"/>
                      </a:lnTo>
                      <a:lnTo>
                        <a:pt x="1078" y="1135"/>
                      </a:lnTo>
                      <a:lnTo>
                        <a:pt x="1078" y="1206"/>
                      </a:lnTo>
                      <a:lnTo>
                        <a:pt x="1049" y="1206"/>
                      </a:lnTo>
                      <a:lnTo>
                        <a:pt x="1049" y="1220"/>
                      </a:lnTo>
                      <a:lnTo>
                        <a:pt x="1049" y="1234"/>
                      </a:lnTo>
                      <a:lnTo>
                        <a:pt x="1049" y="1248"/>
                      </a:lnTo>
                      <a:lnTo>
                        <a:pt x="1049" y="1263"/>
                      </a:lnTo>
                      <a:lnTo>
                        <a:pt x="1049" y="1277"/>
                      </a:lnTo>
                      <a:lnTo>
                        <a:pt x="1021" y="1277"/>
                      </a:lnTo>
                      <a:lnTo>
                        <a:pt x="1021" y="1291"/>
                      </a:lnTo>
                      <a:lnTo>
                        <a:pt x="1021" y="1305"/>
                      </a:lnTo>
                      <a:lnTo>
                        <a:pt x="1021" y="1319"/>
                      </a:lnTo>
                      <a:lnTo>
                        <a:pt x="1021" y="1334"/>
                      </a:lnTo>
                      <a:lnTo>
                        <a:pt x="1035" y="1319"/>
                      </a:lnTo>
                      <a:lnTo>
                        <a:pt x="1049" y="1319"/>
                      </a:lnTo>
                      <a:lnTo>
                        <a:pt x="1049" y="1334"/>
                      </a:lnTo>
                      <a:lnTo>
                        <a:pt x="1049" y="1348"/>
                      </a:lnTo>
                      <a:lnTo>
                        <a:pt x="1049" y="1362"/>
                      </a:lnTo>
                      <a:lnTo>
                        <a:pt x="1049" y="1376"/>
                      </a:lnTo>
                      <a:lnTo>
                        <a:pt x="1092" y="1376"/>
                      </a:lnTo>
                      <a:lnTo>
                        <a:pt x="1092" y="1390"/>
                      </a:lnTo>
                      <a:lnTo>
                        <a:pt x="1092" y="1405"/>
                      </a:lnTo>
                      <a:lnTo>
                        <a:pt x="1092" y="1419"/>
                      </a:lnTo>
                      <a:lnTo>
                        <a:pt x="1092" y="1433"/>
                      </a:lnTo>
                      <a:lnTo>
                        <a:pt x="1092" y="1447"/>
                      </a:lnTo>
                      <a:lnTo>
                        <a:pt x="1078" y="1447"/>
                      </a:lnTo>
                      <a:lnTo>
                        <a:pt x="1078" y="1433"/>
                      </a:lnTo>
                      <a:lnTo>
                        <a:pt x="1063" y="1433"/>
                      </a:lnTo>
                      <a:lnTo>
                        <a:pt x="1049" y="1447"/>
                      </a:lnTo>
                      <a:lnTo>
                        <a:pt x="1035" y="1447"/>
                      </a:lnTo>
                      <a:lnTo>
                        <a:pt x="1035" y="1433"/>
                      </a:lnTo>
                      <a:lnTo>
                        <a:pt x="1021" y="1433"/>
                      </a:lnTo>
                      <a:lnTo>
                        <a:pt x="1007" y="1433"/>
                      </a:lnTo>
                      <a:lnTo>
                        <a:pt x="992" y="1419"/>
                      </a:lnTo>
                      <a:lnTo>
                        <a:pt x="978" y="1419"/>
                      </a:lnTo>
                      <a:lnTo>
                        <a:pt x="978" y="1405"/>
                      </a:lnTo>
                      <a:lnTo>
                        <a:pt x="950" y="1390"/>
                      </a:lnTo>
                      <a:lnTo>
                        <a:pt x="922" y="1362"/>
                      </a:lnTo>
                      <a:lnTo>
                        <a:pt x="922" y="1348"/>
                      </a:lnTo>
                      <a:lnTo>
                        <a:pt x="907" y="1334"/>
                      </a:lnTo>
                      <a:lnTo>
                        <a:pt x="907" y="1319"/>
                      </a:lnTo>
                      <a:lnTo>
                        <a:pt x="893" y="1319"/>
                      </a:lnTo>
                      <a:lnTo>
                        <a:pt x="851" y="1291"/>
                      </a:lnTo>
                      <a:lnTo>
                        <a:pt x="836" y="1291"/>
                      </a:lnTo>
                      <a:lnTo>
                        <a:pt x="836" y="1277"/>
                      </a:lnTo>
                      <a:lnTo>
                        <a:pt x="822" y="1263"/>
                      </a:lnTo>
                      <a:lnTo>
                        <a:pt x="794" y="1248"/>
                      </a:lnTo>
                      <a:lnTo>
                        <a:pt x="780" y="1234"/>
                      </a:lnTo>
                      <a:lnTo>
                        <a:pt x="780" y="1220"/>
                      </a:lnTo>
                      <a:lnTo>
                        <a:pt x="765" y="1220"/>
                      </a:lnTo>
                      <a:lnTo>
                        <a:pt x="765" y="1206"/>
                      </a:lnTo>
                      <a:lnTo>
                        <a:pt x="751" y="1192"/>
                      </a:lnTo>
                      <a:lnTo>
                        <a:pt x="751" y="1178"/>
                      </a:lnTo>
                      <a:lnTo>
                        <a:pt x="751" y="1163"/>
                      </a:lnTo>
                      <a:lnTo>
                        <a:pt x="751" y="1149"/>
                      </a:lnTo>
                      <a:lnTo>
                        <a:pt x="751" y="1135"/>
                      </a:lnTo>
                      <a:lnTo>
                        <a:pt x="751" y="1121"/>
                      </a:lnTo>
                      <a:lnTo>
                        <a:pt x="765" y="1121"/>
                      </a:lnTo>
                      <a:lnTo>
                        <a:pt x="751" y="1121"/>
                      </a:lnTo>
                      <a:lnTo>
                        <a:pt x="751" y="1107"/>
                      </a:lnTo>
                      <a:lnTo>
                        <a:pt x="723" y="1107"/>
                      </a:lnTo>
                      <a:lnTo>
                        <a:pt x="695" y="1092"/>
                      </a:lnTo>
                      <a:lnTo>
                        <a:pt x="638" y="1092"/>
                      </a:lnTo>
                      <a:lnTo>
                        <a:pt x="624" y="1092"/>
                      </a:lnTo>
                      <a:lnTo>
                        <a:pt x="581" y="1078"/>
                      </a:lnTo>
                      <a:lnTo>
                        <a:pt x="553" y="1078"/>
                      </a:lnTo>
                      <a:lnTo>
                        <a:pt x="539" y="1078"/>
                      </a:lnTo>
                      <a:lnTo>
                        <a:pt x="524" y="1078"/>
                      </a:lnTo>
                      <a:lnTo>
                        <a:pt x="510" y="1078"/>
                      </a:lnTo>
                      <a:lnTo>
                        <a:pt x="482" y="1064"/>
                      </a:lnTo>
                      <a:lnTo>
                        <a:pt x="468" y="1064"/>
                      </a:lnTo>
                      <a:lnTo>
                        <a:pt x="453" y="1078"/>
                      </a:lnTo>
                      <a:lnTo>
                        <a:pt x="439" y="1092"/>
                      </a:lnTo>
                      <a:lnTo>
                        <a:pt x="425" y="1107"/>
                      </a:lnTo>
                      <a:lnTo>
                        <a:pt x="411" y="1107"/>
                      </a:lnTo>
                      <a:lnTo>
                        <a:pt x="411" y="1121"/>
                      </a:lnTo>
                      <a:lnTo>
                        <a:pt x="411" y="1135"/>
                      </a:lnTo>
                      <a:lnTo>
                        <a:pt x="397" y="1163"/>
                      </a:lnTo>
                      <a:lnTo>
                        <a:pt x="368" y="1149"/>
                      </a:lnTo>
                      <a:lnTo>
                        <a:pt x="368" y="1135"/>
                      </a:lnTo>
                      <a:lnTo>
                        <a:pt x="354" y="1135"/>
                      </a:lnTo>
                      <a:lnTo>
                        <a:pt x="354" y="1121"/>
                      </a:lnTo>
                      <a:lnTo>
                        <a:pt x="340" y="1107"/>
                      </a:lnTo>
                      <a:lnTo>
                        <a:pt x="326" y="1092"/>
                      </a:lnTo>
                      <a:lnTo>
                        <a:pt x="326" y="1078"/>
                      </a:lnTo>
                      <a:lnTo>
                        <a:pt x="326" y="1064"/>
                      </a:lnTo>
                      <a:lnTo>
                        <a:pt x="312" y="1064"/>
                      </a:lnTo>
                      <a:lnTo>
                        <a:pt x="297" y="1050"/>
                      </a:lnTo>
                      <a:lnTo>
                        <a:pt x="283" y="1036"/>
                      </a:lnTo>
                      <a:lnTo>
                        <a:pt x="269" y="1022"/>
                      </a:lnTo>
                      <a:lnTo>
                        <a:pt x="241" y="1007"/>
                      </a:lnTo>
                      <a:lnTo>
                        <a:pt x="227" y="993"/>
                      </a:lnTo>
                      <a:lnTo>
                        <a:pt x="212" y="965"/>
                      </a:lnTo>
                      <a:lnTo>
                        <a:pt x="198" y="965"/>
                      </a:lnTo>
                      <a:lnTo>
                        <a:pt x="184" y="951"/>
                      </a:lnTo>
                      <a:lnTo>
                        <a:pt x="184" y="936"/>
                      </a:lnTo>
                      <a:lnTo>
                        <a:pt x="156" y="922"/>
                      </a:lnTo>
                      <a:lnTo>
                        <a:pt x="141" y="908"/>
                      </a:lnTo>
                      <a:lnTo>
                        <a:pt x="113" y="894"/>
                      </a:lnTo>
                      <a:lnTo>
                        <a:pt x="113" y="880"/>
                      </a:lnTo>
                      <a:lnTo>
                        <a:pt x="99" y="865"/>
                      </a:lnTo>
                      <a:lnTo>
                        <a:pt x="85" y="851"/>
                      </a:lnTo>
                      <a:lnTo>
                        <a:pt x="71" y="837"/>
                      </a:lnTo>
                      <a:lnTo>
                        <a:pt x="42" y="823"/>
                      </a:lnTo>
                      <a:lnTo>
                        <a:pt x="42" y="809"/>
                      </a:lnTo>
                      <a:lnTo>
                        <a:pt x="28" y="809"/>
                      </a:lnTo>
                      <a:lnTo>
                        <a:pt x="14" y="780"/>
                      </a:lnTo>
                      <a:lnTo>
                        <a:pt x="0" y="766"/>
                      </a:lnTo>
                      <a:lnTo>
                        <a:pt x="0" y="752"/>
                      </a:lnTo>
                      <a:lnTo>
                        <a:pt x="14" y="752"/>
                      </a:lnTo>
                      <a:lnTo>
                        <a:pt x="14" y="738"/>
                      </a:lnTo>
                      <a:lnTo>
                        <a:pt x="28" y="724"/>
                      </a:lnTo>
                      <a:lnTo>
                        <a:pt x="28" y="709"/>
                      </a:lnTo>
                      <a:lnTo>
                        <a:pt x="42" y="709"/>
                      </a:lnTo>
                      <a:lnTo>
                        <a:pt x="42" y="695"/>
                      </a:lnTo>
                      <a:lnTo>
                        <a:pt x="42" y="681"/>
                      </a:lnTo>
                      <a:lnTo>
                        <a:pt x="42" y="667"/>
                      </a:lnTo>
                      <a:lnTo>
                        <a:pt x="56" y="653"/>
                      </a:lnTo>
                      <a:lnTo>
                        <a:pt x="56" y="639"/>
                      </a:lnTo>
                      <a:lnTo>
                        <a:pt x="56" y="624"/>
                      </a:lnTo>
                      <a:lnTo>
                        <a:pt x="71" y="624"/>
                      </a:lnTo>
                      <a:lnTo>
                        <a:pt x="71" y="610"/>
                      </a:lnTo>
                      <a:lnTo>
                        <a:pt x="71" y="596"/>
                      </a:lnTo>
                      <a:lnTo>
                        <a:pt x="71" y="582"/>
                      </a:lnTo>
                      <a:lnTo>
                        <a:pt x="71" y="568"/>
                      </a:lnTo>
                      <a:lnTo>
                        <a:pt x="85" y="568"/>
                      </a:lnTo>
                      <a:lnTo>
                        <a:pt x="85" y="553"/>
                      </a:lnTo>
                      <a:lnTo>
                        <a:pt x="85" y="539"/>
                      </a:lnTo>
                      <a:lnTo>
                        <a:pt x="85" y="525"/>
                      </a:lnTo>
                      <a:lnTo>
                        <a:pt x="85" y="511"/>
                      </a:lnTo>
                      <a:lnTo>
                        <a:pt x="99" y="511"/>
                      </a:lnTo>
                      <a:lnTo>
                        <a:pt x="99" y="497"/>
                      </a:lnTo>
                      <a:lnTo>
                        <a:pt x="99" y="483"/>
                      </a:lnTo>
                      <a:lnTo>
                        <a:pt x="99" y="468"/>
                      </a:lnTo>
                      <a:lnTo>
                        <a:pt x="113" y="454"/>
                      </a:lnTo>
                      <a:lnTo>
                        <a:pt x="113" y="440"/>
                      </a:lnTo>
                      <a:lnTo>
                        <a:pt x="113" y="426"/>
                      </a:lnTo>
                      <a:lnTo>
                        <a:pt x="113" y="412"/>
                      </a:lnTo>
                      <a:lnTo>
                        <a:pt x="127" y="397"/>
                      </a:lnTo>
                      <a:lnTo>
                        <a:pt x="127" y="383"/>
                      </a:lnTo>
                      <a:lnTo>
                        <a:pt x="127" y="369"/>
                      </a:lnTo>
                      <a:lnTo>
                        <a:pt x="127" y="355"/>
                      </a:lnTo>
                      <a:lnTo>
                        <a:pt x="141" y="355"/>
                      </a:lnTo>
                      <a:lnTo>
                        <a:pt x="141" y="312"/>
                      </a:lnTo>
                      <a:lnTo>
                        <a:pt x="156" y="284"/>
                      </a:lnTo>
                      <a:lnTo>
                        <a:pt x="156" y="270"/>
                      </a:lnTo>
                      <a:lnTo>
                        <a:pt x="170" y="256"/>
                      </a:lnTo>
                      <a:lnTo>
                        <a:pt x="170" y="213"/>
                      </a:lnTo>
                      <a:lnTo>
                        <a:pt x="170" y="199"/>
                      </a:lnTo>
                      <a:lnTo>
                        <a:pt x="184" y="199"/>
                      </a:lnTo>
                      <a:lnTo>
                        <a:pt x="184" y="185"/>
                      </a:lnTo>
                      <a:lnTo>
                        <a:pt x="184" y="170"/>
                      </a:lnTo>
                      <a:lnTo>
                        <a:pt x="184" y="156"/>
                      </a:lnTo>
                      <a:lnTo>
                        <a:pt x="198" y="142"/>
                      </a:lnTo>
                      <a:lnTo>
                        <a:pt x="198" y="128"/>
                      </a:lnTo>
                      <a:lnTo>
                        <a:pt x="198" y="114"/>
                      </a:lnTo>
                      <a:lnTo>
                        <a:pt x="198" y="100"/>
                      </a:lnTo>
                      <a:lnTo>
                        <a:pt x="212" y="85"/>
                      </a:lnTo>
                      <a:lnTo>
                        <a:pt x="212" y="71"/>
                      </a:lnTo>
                      <a:lnTo>
                        <a:pt x="212" y="57"/>
                      </a:lnTo>
                      <a:lnTo>
                        <a:pt x="227" y="29"/>
                      </a:lnTo>
                      <a:lnTo>
                        <a:pt x="227" y="14"/>
                      </a:lnTo>
                      <a:lnTo>
                        <a:pt x="241" y="14"/>
                      </a:lnTo>
                      <a:lnTo>
                        <a:pt x="255" y="14"/>
                      </a:lnTo>
                      <a:lnTo>
                        <a:pt x="269" y="14"/>
                      </a:lnTo>
                      <a:lnTo>
                        <a:pt x="283" y="14"/>
                      </a:lnTo>
                      <a:lnTo>
                        <a:pt x="297" y="14"/>
                      </a:lnTo>
                      <a:lnTo>
                        <a:pt x="312" y="14"/>
                      </a:lnTo>
                      <a:lnTo>
                        <a:pt x="326" y="14"/>
                      </a:lnTo>
                      <a:lnTo>
                        <a:pt x="340" y="14"/>
                      </a:lnTo>
                      <a:lnTo>
                        <a:pt x="354" y="14"/>
                      </a:lnTo>
                      <a:lnTo>
                        <a:pt x="368" y="14"/>
                      </a:lnTo>
                      <a:lnTo>
                        <a:pt x="411" y="14"/>
                      </a:lnTo>
                      <a:lnTo>
                        <a:pt x="425" y="14"/>
                      </a:lnTo>
                      <a:lnTo>
                        <a:pt x="453" y="14"/>
                      </a:lnTo>
                      <a:lnTo>
                        <a:pt x="468" y="14"/>
                      </a:lnTo>
                      <a:lnTo>
                        <a:pt x="496" y="0"/>
                      </a:lnTo>
                      <a:lnTo>
                        <a:pt x="510" y="0"/>
                      </a:lnTo>
                      <a:lnTo>
                        <a:pt x="524" y="0"/>
                      </a:lnTo>
                      <a:lnTo>
                        <a:pt x="539" y="0"/>
                      </a:lnTo>
                      <a:lnTo>
                        <a:pt x="553" y="0"/>
                      </a:lnTo>
                      <a:lnTo>
                        <a:pt x="553" y="14"/>
                      </a:lnTo>
                      <a:lnTo>
                        <a:pt x="567" y="14"/>
                      </a:lnTo>
                      <a:lnTo>
                        <a:pt x="609" y="14"/>
                      </a:lnTo>
                      <a:close/>
                    </a:path>
                  </a:pathLst>
                </a:custGeom>
                <a:noFill/>
                <a:ln w="0">
                  <a:solidFill>
                    <a:srgbClr val="000000"/>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ja-JP" altLang="en-US"/>
                </a:p>
              </p:txBody>
            </p:sp>
            <p:sp>
              <p:nvSpPr>
                <p:cNvPr id="15514" name="Freeform 176"/>
                <p:cNvSpPr>
                  <a:spLocks noChangeAspect="1"/>
                </p:cNvSpPr>
                <p:nvPr/>
              </p:nvSpPr>
              <p:spPr bwMode="auto">
                <a:xfrm>
                  <a:off x="6948" y="7132"/>
                  <a:ext cx="2081" cy="1827"/>
                </a:xfrm>
                <a:custGeom>
                  <a:avLst/>
                  <a:gdLst>
                    <a:gd name="T0" fmla="*/ 2147483647 w 1304"/>
                    <a:gd name="T1" fmla="*/ 2147483647 h 1148"/>
                    <a:gd name="T2" fmla="*/ 2147483647 w 1304"/>
                    <a:gd name="T3" fmla="*/ 2147483647 h 1148"/>
                    <a:gd name="T4" fmla="*/ 2147483647 w 1304"/>
                    <a:gd name="T5" fmla="*/ 2147483647 h 1148"/>
                    <a:gd name="T6" fmla="*/ 2147483647 w 1304"/>
                    <a:gd name="T7" fmla="*/ 2147483647 h 1148"/>
                    <a:gd name="T8" fmla="*/ 2147483647 w 1304"/>
                    <a:gd name="T9" fmla="*/ 2147483647 h 1148"/>
                    <a:gd name="T10" fmla="*/ 2147483647 w 1304"/>
                    <a:gd name="T11" fmla="*/ 2147483647 h 1148"/>
                    <a:gd name="T12" fmla="*/ 2147483647 w 1304"/>
                    <a:gd name="T13" fmla="*/ 2147483647 h 1148"/>
                    <a:gd name="T14" fmla="*/ 2147483647 w 1304"/>
                    <a:gd name="T15" fmla="*/ 2147483647 h 1148"/>
                    <a:gd name="T16" fmla="*/ 2147483647 w 1304"/>
                    <a:gd name="T17" fmla="*/ 2147483647 h 1148"/>
                    <a:gd name="T18" fmla="*/ 2147483647 w 1304"/>
                    <a:gd name="T19" fmla="*/ 2147483647 h 1148"/>
                    <a:gd name="T20" fmla="*/ 2147483647 w 1304"/>
                    <a:gd name="T21" fmla="*/ 2147483647 h 1148"/>
                    <a:gd name="T22" fmla="*/ 2147483647 w 1304"/>
                    <a:gd name="T23" fmla="*/ 2147483647 h 1148"/>
                    <a:gd name="T24" fmla="*/ 2147483647 w 1304"/>
                    <a:gd name="T25" fmla="*/ 2147483647 h 1148"/>
                    <a:gd name="T26" fmla="*/ 2147483647 w 1304"/>
                    <a:gd name="T27" fmla="*/ 2147483647 h 1148"/>
                    <a:gd name="T28" fmla="*/ 2147483647 w 1304"/>
                    <a:gd name="T29" fmla="*/ 2147483647 h 1148"/>
                    <a:gd name="T30" fmla="*/ 2147483647 w 1304"/>
                    <a:gd name="T31" fmla="*/ 2147483647 h 1148"/>
                    <a:gd name="T32" fmla="*/ 2147483647 w 1304"/>
                    <a:gd name="T33" fmla="*/ 2147483647 h 1148"/>
                    <a:gd name="T34" fmla="*/ 2147483647 w 1304"/>
                    <a:gd name="T35" fmla="*/ 2147483647 h 1148"/>
                    <a:gd name="T36" fmla="*/ 2147483647 w 1304"/>
                    <a:gd name="T37" fmla="*/ 2147483647 h 1148"/>
                    <a:gd name="T38" fmla="*/ 2147483647 w 1304"/>
                    <a:gd name="T39" fmla="*/ 2147483647 h 1148"/>
                    <a:gd name="T40" fmla="*/ 2147483647 w 1304"/>
                    <a:gd name="T41" fmla="*/ 2147483647 h 1148"/>
                    <a:gd name="T42" fmla="*/ 2147483647 w 1304"/>
                    <a:gd name="T43" fmla="*/ 2147483647 h 1148"/>
                    <a:gd name="T44" fmla="*/ 2147483647 w 1304"/>
                    <a:gd name="T45" fmla="*/ 2147483647 h 1148"/>
                    <a:gd name="T46" fmla="*/ 2147483647 w 1304"/>
                    <a:gd name="T47" fmla="*/ 2147483647 h 1148"/>
                    <a:gd name="T48" fmla="*/ 2147483647 w 1304"/>
                    <a:gd name="T49" fmla="*/ 2147483647 h 1148"/>
                    <a:gd name="T50" fmla="*/ 2147483647 w 1304"/>
                    <a:gd name="T51" fmla="*/ 2147483647 h 1148"/>
                    <a:gd name="T52" fmla="*/ 2147483647 w 1304"/>
                    <a:gd name="T53" fmla="*/ 2147483647 h 1148"/>
                    <a:gd name="T54" fmla="*/ 2147483647 w 1304"/>
                    <a:gd name="T55" fmla="*/ 2147483647 h 1148"/>
                    <a:gd name="T56" fmla="*/ 2147483647 w 1304"/>
                    <a:gd name="T57" fmla="*/ 2147483647 h 1148"/>
                    <a:gd name="T58" fmla="*/ 2147483647 w 1304"/>
                    <a:gd name="T59" fmla="*/ 2147483647 h 1148"/>
                    <a:gd name="T60" fmla="*/ 2147483647 w 1304"/>
                    <a:gd name="T61" fmla="*/ 2147483647 h 1148"/>
                    <a:gd name="T62" fmla="*/ 2147483647 w 1304"/>
                    <a:gd name="T63" fmla="*/ 2147483647 h 1148"/>
                    <a:gd name="T64" fmla="*/ 2147483647 w 1304"/>
                    <a:gd name="T65" fmla="*/ 2147483647 h 1148"/>
                    <a:gd name="T66" fmla="*/ 2147483647 w 1304"/>
                    <a:gd name="T67" fmla="*/ 2147483647 h 1148"/>
                    <a:gd name="T68" fmla="*/ 2147483647 w 1304"/>
                    <a:gd name="T69" fmla="*/ 2147483647 h 1148"/>
                    <a:gd name="T70" fmla="*/ 2147483647 w 1304"/>
                    <a:gd name="T71" fmla="*/ 2147483647 h 1148"/>
                    <a:gd name="T72" fmla="*/ 2147483647 w 1304"/>
                    <a:gd name="T73" fmla="*/ 2147483647 h 1148"/>
                    <a:gd name="T74" fmla="*/ 2147483647 w 1304"/>
                    <a:gd name="T75" fmla="*/ 2147483647 h 1148"/>
                    <a:gd name="T76" fmla="*/ 2147483647 w 1304"/>
                    <a:gd name="T77" fmla="*/ 2147483647 h 1148"/>
                    <a:gd name="T78" fmla="*/ 2147483647 w 1304"/>
                    <a:gd name="T79" fmla="*/ 2147483647 h 1148"/>
                    <a:gd name="T80" fmla="*/ 2147483647 w 1304"/>
                    <a:gd name="T81" fmla="*/ 2147483647 h 1148"/>
                    <a:gd name="T82" fmla="*/ 2147483647 w 1304"/>
                    <a:gd name="T83" fmla="*/ 2147483647 h 1148"/>
                    <a:gd name="T84" fmla="*/ 2147483647 w 1304"/>
                    <a:gd name="T85" fmla="*/ 2147483647 h 1148"/>
                    <a:gd name="T86" fmla="*/ 2147483647 w 1304"/>
                    <a:gd name="T87" fmla="*/ 2147483647 h 1148"/>
                    <a:gd name="T88" fmla="*/ 2147483647 w 1304"/>
                    <a:gd name="T89" fmla="*/ 2147483647 h 1148"/>
                    <a:gd name="T90" fmla="*/ 2147483647 w 1304"/>
                    <a:gd name="T91" fmla="*/ 2147483647 h 1148"/>
                    <a:gd name="T92" fmla="*/ 2147483647 w 1304"/>
                    <a:gd name="T93" fmla="*/ 2147483647 h 1148"/>
                    <a:gd name="T94" fmla="*/ 2147483647 w 1304"/>
                    <a:gd name="T95" fmla="*/ 2147483647 h 1148"/>
                    <a:gd name="T96" fmla="*/ 2147483647 w 1304"/>
                    <a:gd name="T97" fmla="*/ 2147483647 h 1148"/>
                    <a:gd name="T98" fmla="*/ 2147483647 w 1304"/>
                    <a:gd name="T99" fmla="*/ 2147483647 h 1148"/>
                    <a:gd name="T100" fmla="*/ 2147483647 w 1304"/>
                    <a:gd name="T101" fmla="*/ 2147483647 h 1148"/>
                    <a:gd name="T102" fmla="*/ 2147483647 w 1304"/>
                    <a:gd name="T103" fmla="*/ 2147483647 h 1148"/>
                    <a:gd name="T104" fmla="*/ 2147483647 w 1304"/>
                    <a:gd name="T105" fmla="*/ 2147483647 h 1148"/>
                    <a:gd name="T106" fmla="*/ 2147483647 w 1304"/>
                    <a:gd name="T107" fmla="*/ 2147483647 h 1148"/>
                    <a:gd name="T108" fmla="*/ 2147483647 w 1304"/>
                    <a:gd name="T109" fmla="*/ 2147483647 h 1148"/>
                    <a:gd name="T110" fmla="*/ 2147483647 w 1304"/>
                    <a:gd name="T111" fmla="*/ 2147483647 h 1148"/>
                    <a:gd name="T112" fmla="*/ 2147483647 w 1304"/>
                    <a:gd name="T113" fmla="*/ 2147483647 h 1148"/>
                    <a:gd name="T114" fmla="*/ 2147483647 w 1304"/>
                    <a:gd name="T115" fmla="*/ 2147483647 h 1148"/>
                    <a:gd name="T116" fmla="*/ 2147483647 w 1304"/>
                    <a:gd name="T117" fmla="*/ 2147483647 h 1148"/>
                    <a:gd name="T118" fmla="*/ 2147483647 w 1304"/>
                    <a:gd name="T119" fmla="*/ 2147483647 h 1148"/>
                    <a:gd name="T120" fmla="*/ 2147483647 w 1304"/>
                    <a:gd name="T121" fmla="*/ 2147483647 h 1148"/>
                    <a:gd name="T122" fmla="*/ 2147483647 w 1304"/>
                    <a:gd name="T123" fmla="*/ 2147483647 h 1148"/>
                    <a:gd name="T124" fmla="*/ 2147483647 w 1304"/>
                    <a:gd name="T125" fmla="*/ 0 h 1148"/>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304"/>
                    <a:gd name="T190" fmla="*/ 0 h 1148"/>
                    <a:gd name="T191" fmla="*/ 1304 w 1304"/>
                    <a:gd name="T192" fmla="*/ 1148 h 1148"/>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304" h="1148">
                      <a:moveTo>
                        <a:pt x="1290" y="0"/>
                      </a:moveTo>
                      <a:lnTo>
                        <a:pt x="1290" y="14"/>
                      </a:lnTo>
                      <a:lnTo>
                        <a:pt x="1290" y="28"/>
                      </a:lnTo>
                      <a:lnTo>
                        <a:pt x="1290" y="42"/>
                      </a:lnTo>
                      <a:lnTo>
                        <a:pt x="1290" y="56"/>
                      </a:lnTo>
                      <a:lnTo>
                        <a:pt x="1290" y="99"/>
                      </a:lnTo>
                      <a:lnTo>
                        <a:pt x="1290" y="113"/>
                      </a:lnTo>
                      <a:lnTo>
                        <a:pt x="1290" y="141"/>
                      </a:lnTo>
                      <a:lnTo>
                        <a:pt x="1304" y="156"/>
                      </a:lnTo>
                      <a:lnTo>
                        <a:pt x="1304" y="170"/>
                      </a:lnTo>
                      <a:lnTo>
                        <a:pt x="1304" y="198"/>
                      </a:lnTo>
                      <a:lnTo>
                        <a:pt x="1304" y="212"/>
                      </a:lnTo>
                      <a:lnTo>
                        <a:pt x="1304" y="227"/>
                      </a:lnTo>
                      <a:lnTo>
                        <a:pt x="1304" y="255"/>
                      </a:lnTo>
                      <a:lnTo>
                        <a:pt x="1304" y="269"/>
                      </a:lnTo>
                      <a:lnTo>
                        <a:pt x="1304" y="283"/>
                      </a:lnTo>
                      <a:lnTo>
                        <a:pt x="1304" y="297"/>
                      </a:lnTo>
                      <a:lnTo>
                        <a:pt x="1304" y="326"/>
                      </a:lnTo>
                      <a:lnTo>
                        <a:pt x="1304" y="340"/>
                      </a:lnTo>
                      <a:lnTo>
                        <a:pt x="1304" y="383"/>
                      </a:lnTo>
                      <a:lnTo>
                        <a:pt x="1304" y="397"/>
                      </a:lnTo>
                      <a:lnTo>
                        <a:pt x="1304" y="411"/>
                      </a:lnTo>
                      <a:lnTo>
                        <a:pt x="1304" y="439"/>
                      </a:lnTo>
                      <a:lnTo>
                        <a:pt x="1304" y="453"/>
                      </a:lnTo>
                      <a:lnTo>
                        <a:pt x="1304" y="468"/>
                      </a:lnTo>
                      <a:lnTo>
                        <a:pt x="1304" y="482"/>
                      </a:lnTo>
                      <a:lnTo>
                        <a:pt x="1304" y="496"/>
                      </a:lnTo>
                      <a:lnTo>
                        <a:pt x="1304" y="510"/>
                      </a:lnTo>
                      <a:lnTo>
                        <a:pt x="1304" y="524"/>
                      </a:lnTo>
                      <a:lnTo>
                        <a:pt x="1304" y="539"/>
                      </a:lnTo>
                      <a:lnTo>
                        <a:pt x="1304" y="581"/>
                      </a:lnTo>
                      <a:lnTo>
                        <a:pt x="1304" y="595"/>
                      </a:lnTo>
                      <a:lnTo>
                        <a:pt x="1304" y="609"/>
                      </a:lnTo>
                      <a:lnTo>
                        <a:pt x="1304" y="624"/>
                      </a:lnTo>
                      <a:lnTo>
                        <a:pt x="1304" y="638"/>
                      </a:lnTo>
                      <a:lnTo>
                        <a:pt x="1304" y="652"/>
                      </a:lnTo>
                      <a:lnTo>
                        <a:pt x="1304" y="666"/>
                      </a:lnTo>
                      <a:lnTo>
                        <a:pt x="1304" y="680"/>
                      </a:lnTo>
                      <a:lnTo>
                        <a:pt x="1304" y="695"/>
                      </a:lnTo>
                      <a:lnTo>
                        <a:pt x="1290" y="709"/>
                      </a:lnTo>
                      <a:lnTo>
                        <a:pt x="1290" y="751"/>
                      </a:lnTo>
                      <a:lnTo>
                        <a:pt x="1290" y="766"/>
                      </a:lnTo>
                      <a:lnTo>
                        <a:pt x="1290" y="794"/>
                      </a:lnTo>
                      <a:lnTo>
                        <a:pt x="1290" y="808"/>
                      </a:lnTo>
                      <a:lnTo>
                        <a:pt x="1290" y="851"/>
                      </a:lnTo>
                      <a:lnTo>
                        <a:pt x="1276" y="907"/>
                      </a:lnTo>
                      <a:lnTo>
                        <a:pt x="1276" y="936"/>
                      </a:lnTo>
                      <a:lnTo>
                        <a:pt x="1276" y="950"/>
                      </a:lnTo>
                      <a:lnTo>
                        <a:pt x="1276" y="964"/>
                      </a:lnTo>
                      <a:lnTo>
                        <a:pt x="1276" y="992"/>
                      </a:lnTo>
                      <a:lnTo>
                        <a:pt x="1276" y="1035"/>
                      </a:lnTo>
                      <a:lnTo>
                        <a:pt x="1262" y="1035"/>
                      </a:lnTo>
                      <a:lnTo>
                        <a:pt x="1262" y="1049"/>
                      </a:lnTo>
                      <a:lnTo>
                        <a:pt x="1248" y="1049"/>
                      </a:lnTo>
                      <a:lnTo>
                        <a:pt x="1205" y="1049"/>
                      </a:lnTo>
                      <a:lnTo>
                        <a:pt x="1191" y="1049"/>
                      </a:lnTo>
                      <a:lnTo>
                        <a:pt x="1177" y="1049"/>
                      </a:lnTo>
                      <a:lnTo>
                        <a:pt x="1163" y="1035"/>
                      </a:lnTo>
                      <a:lnTo>
                        <a:pt x="1148" y="1035"/>
                      </a:lnTo>
                      <a:lnTo>
                        <a:pt x="1134" y="1035"/>
                      </a:lnTo>
                      <a:lnTo>
                        <a:pt x="1120" y="1035"/>
                      </a:lnTo>
                      <a:lnTo>
                        <a:pt x="1092" y="1035"/>
                      </a:lnTo>
                      <a:lnTo>
                        <a:pt x="1078" y="1021"/>
                      </a:lnTo>
                      <a:lnTo>
                        <a:pt x="1035" y="1021"/>
                      </a:lnTo>
                      <a:lnTo>
                        <a:pt x="1021" y="1021"/>
                      </a:lnTo>
                      <a:lnTo>
                        <a:pt x="1007" y="1021"/>
                      </a:lnTo>
                      <a:lnTo>
                        <a:pt x="964" y="1021"/>
                      </a:lnTo>
                      <a:lnTo>
                        <a:pt x="950" y="1021"/>
                      </a:lnTo>
                      <a:lnTo>
                        <a:pt x="907" y="1007"/>
                      </a:lnTo>
                      <a:lnTo>
                        <a:pt x="893" y="1007"/>
                      </a:lnTo>
                      <a:lnTo>
                        <a:pt x="879" y="1007"/>
                      </a:lnTo>
                      <a:lnTo>
                        <a:pt x="865" y="1007"/>
                      </a:lnTo>
                      <a:lnTo>
                        <a:pt x="851" y="1021"/>
                      </a:lnTo>
                      <a:lnTo>
                        <a:pt x="808" y="1021"/>
                      </a:lnTo>
                      <a:lnTo>
                        <a:pt x="780" y="1035"/>
                      </a:lnTo>
                      <a:lnTo>
                        <a:pt x="751" y="1035"/>
                      </a:lnTo>
                      <a:lnTo>
                        <a:pt x="737" y="1035"/>
                      </a:lnTo>
                      <a:lnTo>
                        <a:pt x="723" y="1035"/>
                      </a:lnTo>
                      <a:lnTo>
                        <a:pt x="709" y="1049"/>
                      </a:lnTo>
                      <a:lnTo>
                        <a:pt x="695" y="1049"/>
                      </a:lnTo>
                      <a:lnTo>
                        <a:pt x="695" y="1063"/>
                      </a:lnTo>
                      <a:lnTo>
                        <a:pt x="680" y="1078"/>
                      </a:lnTo>
                      <a:lnTo>
                        <a:pt x="666" y="1092"/>
                      </a:lnTo>
                      <a:lnTo>
                        <a:pt x="652" y="1092"/>
                      </a:lnTo>
                      <a:lnTo>
                        <a:pt x="638" y="1106"/>
                      </a:lnTo>
                      <a:lnTo>
                        <a:pt x="624" y="1106"/>
                      </a:lnTo>
                      <a:lnTo>
                        <a:pt x="610" y="1106"/>
                      </a:lnTo>
                      <a:lnTo>
                        <a:pt x="567" y="1120"/>
                      </a:lnTo>
                      <a:lnTo>
                        <a:pt x="524" y="1134"/>
                      </a:lnTo>
                      <a:lnTo>
                        <a:pt x="510" y="1134"/>
                      </a:lnTo>
                      <a:lnTo>
                        <a:pt x="496" y="1134"/>
                      </a:lnTo>
                      <a:lnTo>
                        <a:pt x="482" y="1134"/>
                      </a:lnTo>
                      <a:lnTo>
                        <a:pt x="454" y="1148"/>
                      </a:lnTo>
                      <a:lnTo>
                        <a:pt x="425" y="1120"/>
                      </a:lnTo>
                      <a:lnTo>
                        <a:pt x="411" y="1106"/>
                      </a:lnTo>
                      <a:lnTo>
                        <a:pt x="411" y="1092"/>
                      </a:lnTo>
                      <a:lnTo>
                        <a:pt x="397" y="1092"/>
                      </a:lnTo>
                      <a:lnTo>
                        <a:pt x="383" y="1078"/>
                      </a:lnTo>
                      <a:lnTo>
                        <a:pt x="368" y="1063"/>
                      </a:lnTo>
                      <a:lnTo>
                        <a:pt x="354" y="1049"/>
                      </a:lnTo>
                      <a:lnTo>
                        <a:pt x="326" y="1021"/>
                      </a:lnTo>
                      <a:lnTo>
                        <a:pt x="283" y="992"/>
                      </a:lnTo>
                      <a:lnTo>
                        <a:pt x="227" y="936"/>
                      </a:lnTo>
                      <a:lnTo>
                        <a:pt x="227" y="922"/>
                      </a:lnTo>
                      <a:lnTo>
                        <a:pt x="170" y="865"/>
                      </a:lnTo>
                      <a:lnTo>
                        <a:pt x="127" y="836"/>
                      </a:lnTo>
                      <a:lnTo>
                        <a:pt x="85" y="794"/>
                      </a:lnTo>
                      <a:lnTo>
                        <a:pt x="56" y="766"/>
                      </a:lnTo>
                      <a:lnTo>
                        <a:pt x="42" y="751"/>
                      </a:lnTo>
                      <a:lnTo>
                        <a:pt x="14" y="723"/>
                      </a:lnTo>
                      <a:lnTo>
                        <a:pt x="14" y="709"/>
                      </a:lnTo>
                      <a:lnTo>
                        <a:pt x="0" y="709"/>
                      </a:lnTo>
                      <a:lnTo>
                        <a:pt x="0" y="695"/>
                      </a:lnTo>
                      <a:lnTo>
                        <a:pt x="0" y="680"/>
                      </a:lnTo>
                      <a:lnTo>
                        <a:pt x="0" y="666"/>
                      </a:lnTo>
                      <a:lnTo>
                        <a:pt x="14" y="666"/>
                      </a:lnTo>
                      <a:lnTo>
                        <a:pt x="56" y="652"/>
                      </a:lnTo>
                      <a:lnTo>
                        <a:pt x="99" y="624"/>
                      </a:lnTo>
                      <a:lnTo>
                        <a:pt x="113" y="624"/>
                      </a:lnTo>
                      <a:lnTo>
                        <a:pt x="142" y="609"/>
                      </a:lnTo>
                      <a:lnTo>
                        <a:pt x="170" y="595"/>
                      </a:lnTo>
                      <a:lnTo>
                        <a:pt x="184" y="595"/>
                      </a:lnTo>
                      <a:lnTo>
                        <a:pt x="212" y="581"/>
                      </a:lnTo>
                      <a:lnTo>
                        <a:pt x="255" y="567"/>
                      </a:lnTo>
                      <a:lnTo>
                        <a:pt x="269" y="567"/>
                      </a:lnTo>
                      <a:lnTo>
                        <a:pt x="298" y="553"/>
                      </a:lnTo>
                      <a:lnTo>
                        <a:pt x="326" y="539"/>
                      </a:lnTo>
                      <a:lnTo>
                        <a:pt x="340" y="539"/>
                      </a:lnTo>
                      <a:lnTo>
                        <a:pt x="354" y="539"/>
                      </a:lnTo>
                      <a:lnTo>
                        <a:pt x="368" y="539"/>
                      </a:lnTo>
                      <a:lnTo>
                        <a:pt x="383" y="539"/>
                      </a:lnTo>
                      <a:lnTo>
                        <a:pt x="383" y="524"/>
                      </a:lnTo>
                      <a:lnTo>
                        <a:pt x="397" y="524"/>
                      </a:lnTo>
                      <a:lnTo>
                        <a:pt x="411" y="524"/>
                      </a:lnTo>
                      <a:lnTo>
                        <a:pt x="496" y="482"/>
                      </a:lnTo>
                      <a:lnTo>
                        <a:pt x="510" y="482"/>
                      </a:lnTo>
                      <a:lnTo>
                        <a:pt x="524" y="468"/>
                      </a:lnTo>
                      <a:lnTo>
                        <a:pt x="581" y="453"/>
                      </a:lnTo>
                      <a:lnTo>
                        <a:pt x="624" y="425"/>
                      </a:lnTo>
                      <a:lnTo>
                        <a:pt x="652" y="411"/>
                      </a:lnTo>
                      <a:lnTo>
                        <a:pt x="680" y="368"/>
                      </a:lnTo>
                      <a:lnTo>
                        <a:pt x="709" y="354"/>
                      </a:lnTo>
                      <a:lnTo>
                        <a:pt x="737" y="354"/>
                      </a:lnTo>
                      <a:lnTo>
                        <a:pt x="751" y="340"/>
                      </a:lnTo>
                      <a:lnTo>
                        <a:pt x="766" y="340"/>
                      </a:lnTo>
                      <a:lnTo>
                        <a:pt x="780" y="312"/>
                      </a:lnTo>
                      <a:lnTo>
                        <a:pt x="794" y="312"/>
                      </a:lnTo>
                      <a:lnTo>
                        <a:pt x="794" y="297"/>
                      </a:lnTo>
                      <a:lnTo>
                        <a:pt x="808" y="297"/>
                      </a:lnTo>
                      <a:lnTo>
                        <a:pt x="822" y="283"/>
                      </a:lnTo>
                      <a:lnTo>
                        <a:pt x="836" y="283"/>
                      </a:lnTo>
                      <a:lnTo>
                        <a:pt x="851" y="269"/>
                      </a:lnTo>
                      <a:lnTo>
                        <a:pt x="922" y="227"/>
                      </a:lnTo>
                      <a:lnTo>
                        <a:pt x="950" y="198"/>
                      </a:lnTo>
                      <a:lnTo>
                        <a:pt x="964" y="198"/>
                      </a:lnTo>
                      <a:lnTo>
                        <a:pt x="964" y="184"/>
                      </a:lnTo>
                      <a:lnTo>
                        <a:pt x="1035" y="141"/>
                      </a:lnTo>
                      <a:lnTo>
                        <a:pt x="1049" y="141"/>
                      </a:lnTo>
                      <a:lnTo>
                        <a:pt x="1063" y="141"/>
                      </a:lnTo>
                      <a:lnTo>
                        <a:pt x="1063" y="127"/>
                      </a:lnTo>
                      <a:lnTo>
                        <a:pt x="1078" y="127"/>
                      </a:lnTo>
                      <a:lnTo>
                        <a:pt x="1092" y="113"/>
                      </a:lnTo>
                      <a:lnTo>
                        <a:pt x="1092" y="99"/>
                      </a:lnTo>
                      <a:lnTo>
                        <a:pt x="1106" y="85"/>
                      </a:lnTo>
                      <a:lnTo>
                        <a:pt x="1120" y="85"/>
                      </a:lnTo>
                      <a:lnTo>
                        <a:pt x="1120" y="70"/>
                      </a:lnTo>
                      <a:lnTo>
                        <a:pt x="1134" y="70"/>
                      </a:lnTo>
                      <a:lnTo>
                        <a:pt x="1148" y="56"/>
                      </a:lnTo>
                      <a:lnTo>
                        <a:pt x="1163" y="42"/>
                      </a:lnTo>
                      <a:lnTo>
                        <a:pt x="1163" y="28"/>
                      </a:lnTo>
                      <a:lnTo>
                        <a:pt x="1177" y="28"/>
                      </a:lnTo>
                      <a:lnTo>
                        <a:pt x="1177" y="14"/>
                      </a:lnTo>
                      <a:lnTo>
                        <a:pt x="1191" y="14"/>
                      </a:lnTo>
                      <a:lnTo>
                        <a:pt x="1205" y="14"/>
                      </a:lnTo>
                      <a:lnTo>
                        <a:pt x="1219" y="14"/>
                      </a:lnTo>
                      <a:lnTo>
                        <a:pt x="1234" y="14"/>
                      </a:lnTo>
                      <a:lnTo>
                        <a:pt x="1248" y="14"/>
                      </a:lnTo>
                      <a:lnTo>
                        <a:pt x="1262" y="0"/>
                      </a:lnTo>
                      <a:lnTo>
                        <a:pt x="1276" y="0"/>
                      </a:lnTo>
                      <a:lnTo>
                        <a:pt x="1290" y="0"/>
                      </a:lnTo>
                      <a:close/>
                    </a:path>
                  </a:pathLst>
                </a:custGeom>
                <a:noFill/>
                <a:ln w="0">
                  <a:solidFill>
                    <a:srgbClr val="000000"/>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ja-JP" altLang="en-US"/>
                </a:p>
              </p:txBody>
            </p:sp>
            <p:sp>
              <p:nvSpPr>
                <p:cNvPr id="15515" name="Freeform 177"/>
                <p:cNvSpPr>
                  <a:spLocks noChangeAspect="1"/>
                </p:cNvSpPr>
                <p:nvPr/>
              </p:nvSpPr>
              <p:spPr bwMode="auto">
                <a:xfrm>
                  <a:off x="7604" y="9615"/>
                  <a:ext cx="2036" cy="2506"/>
                </a:xfrm>
                <a:custGeom>
                  <a:avLst/>
                  <a:gdLst>
                    <a:gd name="T0" fmla="*/ 2147483647 w 1276"/>
                    <a:gd name="T1" fmla="*/ 2147483647 h 1574"/>
                    <a:gd name="T2" fmla="*/ 2147483647 w 1276"/>
                    <a:gd name="T3" fmla="*/ 2147483647 h 1574"/>
                    <a:gd name="T4" fmla="*/ 2147483647 w 1276"/>
                    <a:gd name="T5" fmla="*/ 2147483647 h 1574"/>
                    <a:gd name="T6" fmla="*/ 2147483647 w 1276"/>
                    <a:gd name="T7" fmla="*/ 2147483647 h 1574"/>
                    <a:gd name="T8" fmla="*/ 2147483647 w 1276"/>
                    <a:gd name="T9" fmla="*/ 2147483647 h 1574"/>
                    <a:gd name="T10" fmla="*/ 2147483647 w 1276"/>
                    <a:gd name="T11" fmla="*/ 2147483647 h 1574"/>
                    <a:gd name="T12" fmla="*/ 2147483647 w 1276"/>
                    <a:gd name="T13" fmla="*/ 2147483647 h 1574"/>
                    <a:gd name="T14" fmla="*/ 2147483647 w 1276"/>
                    <a:gd name="T15" fmla="*/ 2147483647 h 1574"/>
                    <a:gd name="T16" fmla="*/ 2147483647 w 1276"/>
                    <a:gd name="T17" fmla="*/ 2147483647 h 1574"/>
                    <a:gd name="T18" fmla="*/ 2147483647 w 1276"/>
                    <a:gd name="T19" fmla="*/ 2147483647 h 1574"/>
                    <a:gd name="T20" fmla="*/ 2147483647 w 1276"/>
                    <a:gd name="T21" fmla="*/ 2147483647 h 1574"/>
                    <a:gd name="T22" fmla="*/ 2147483647 w 1276"/>
                    <a:gd name="T23" fmla="*/ 2147483647 h 1574"/>
                    <a:gd name="T24" fmla="*/ 2147483647 w 1276"/>
                    <a:gd name="T25" fmla="*/ 2147483647 h 1574"/>
                    <a:gd name="T26" fmla="*/ 2147483647 w 1276"/>
                    <a:gd name="T27" fmla="*/ 2147483647 h 1574"/>
                    <a:gd name="T28" fmla="*/ 2147483647 w 1276"/>
                    <a:gd name="T29" fmla="*/ 2147483647 h 1574"/>
                    <a:gd name="T30" fmla="*/ 2147483647 w 1276"/>
                    <a:gd name="T31" fmla="*/ 2147483647 h 1574"/>
                    <a:gd name="T32" fmla="*/ 2147483647 w 1276"/>
                    <a:gd name="T33" fmla="*/ 2147483647 h 1574"/>
                    <a:gd name="T34" fmla="*/ 2147483647 w 1276"/>
                    <a:gd name="T35" fmla="*/ 2147483647 h 1574"/>
                    <a:gd name="T36" fmla="*/ 2147483647 w 1276"/>
                    <a:gd name="T37" fmla="*/ 2147483647 h 1574"/>
                    <a:gd name="T38" fmla="*/ 2147483647 w 1276"/>
                    <a:gd name="T39" fmla="*/ 2147483647 h 1574"/>
                    <a:gd name="T40" fmla="*/ 2147483647 w 1276"/>
                    <a:gd name="T41" fmla="*/ 2147483647 h 1574"/>
                    <a:gd name="T42" fmla="*/ 2147483647 w 1276"/>
                    <a:gd name="T43" fmla="*/ 2147483647 h 1574"/>
                    <a:gd name="T44" fmla="*/ 2147483647 w 1276"/>
                    <a:gd name="T45" fmla="*/ 2147483647 h 1574"/>
                    <a:gd name="T46" fmla="*/ 2147483647 w 1276"/>
                    <a:gd name="T47" fmla="*/ 2147483647 h 1574"/>
                    <a:gd name="T48" fmla="*/ 2147483647 w 1276"/>
                    <a:gd name="T49" fmla="*/ 2147483647 h 1574"/>
                    <a:gd name="T50" fmla="*/ 2147483647 w 1276"/>
                    <a:gd name="T51" fmla="*/ 2147483647 h 1574"/>
                    <a:gd name="T52" fmla="*/ 2147483647 w 1276"/>
                    <a:gd name="T53" fmla="*/ 2147483647 h 1574"/>
                    <a:gd name="T54" fmla="*/ 2147483647 w 1276"/>
                    <a:gd name="T55" fmla="*/ 2147483647 h 1574"/>
                    <a:gd name="T56" fmla="*/ 2147483647 w 1276"/>
                    <a:gd name="T57" fmla="*/ 2147483647 h 1574"/>
                    <a:gd name="T58" fmla="*/ 2147483647 w 1276"/>
                    <a:gd name="T59" fmla="*/ 2147483647 h 1574"/>
                    <a:gd name="T60" fmla="*/ 2147483647 w 1276"/>
                    <a:gd name="T61" fmla="*/ 2147483647 h 1574"/>
                    <a:gd name="T62" fmla="*/ 2147483647 w 1276"/>
                    <a:gd name="T63" fmla="*/ 2147483647 h 1574"/>
                    <a:gd name="T64" fmla="*/ 2147483647 w 1276"/>
                    <a:gd name="T65" fmla="*/ 2147483647 h 1574"/>
                    <a:gd name="T66" fmla="*/ 2147483647 w 1276"/>
                    <a:gd name="T67" fmla="*/ 2147483647 h 1574"/>
                    <a:gd name="T68" fmla="*/ 2147483647 w 1276"/>
                    <a:gd name="T69" fmla="*/ 2147483647 h 1574"/>
                    <a:gd name="T70" fmla="*/ 2147483647 w 1276"/>
                    <a:gd name="T71" fmla="*/ 2147483647 h 1574"/>
                    <a:gd name="T72" fmla="*/ 2147483647 w 1276"/>
                    <a:gd name="T73" fmla="*/ 2147483647 h 1574"/>
                    <a:gd name="T74" fmla="*/ 2147483647 w 1276"/>
                    <a:gd name="T75" fmla="*/ 2147483647 h 1574"/>
                    <a:gd name="T76" fmla="*/ 2147483647 w 1276"/>
                    <a:gd name="T77" fmla="*/ 2147483647 h 1574"/>
                    <a:gd name="T78" fmla="*/ 2147483647 w 1276"/>
                    <a:gd name="T79" fmla="*/ 2147483647 h 1574"/>
                    <a:gd name="T80" fmla="*/ 2147483647 w 1276"/>
                    <a:gd name="T81" fmla="*/ 2147483647 h 1574"/>
                    <a:gd name="T82" fmla="*/ 2147483647 w 1276"/>
                    <a:gd name="T83" fmla="*/ 2147483647 h 1574"/>
                    <a:gd name="T84" fmla="*/ 2147483647 w 1276"/>
                    <a:gd name="T85" fmla="*/ 2147483647 h 1574"/>
                    <a:gd name="T86" fmla="*/ 2147483647 w 1276"/>
                    <a:gd name="T87" fmla="*/ 2147483647 h 1574"/>
                    <a:gd name="T88" fmla="*/ 2147483647 w 1276"/>
                    <a:gd name="T89" fmla="*/ 2147483647 h 1574"/>
                    <a:gd name="T90" fmla="*/ 2147483647 w 1276"/>
                    <a:gd name="T91" fmla="*/ 2147483647 h 1574"/>
                    <a:gd name="T92" fmla="*/ 2147483647 w 1276"/>
                    <a:gd name="T93" fmla="*/ 2147483647 h 1574"/>
                    <a:gd name="T94" fmla="*/ 0 w 1276"/>
                    <a:gd name="T95" fmla="*/ 2147483647 h 1574"/>
                    <a:gd name="T96" fmla="*/ 2147483647 w 1276"/>
                    <a:gd name="T97" fmla="*/ 2147483647 h 1574"/>
                    <a:gd name="T98" fmla="*/ 2147483647 w 1276"/>
                    <a:gd name="T99" fmla="*/ 2147483647 h 1574"/>
                    <a:gd name="T100" fmla="*/ 2147483647 w 1276"/>
                    <a:gd name="T101" fmla="*/ 2147483647 h 1574"/>
                    <a:gd name="T102" fmla="*/ 2147483647 w 1276"/>
                    <a:gd name="T103" fmla="*/ 2147483647 h 1574"/>
                    <a:gd name="T104" fmla="*/ 2147483647 w 1276"/>
                    <a:gd name="T105" fmla="*/ 2147483647 h 1574"/>
                    <a:gd name="T106" fmla="*/ 2147483647 w 1276"/>
                    <a:gd name="T107" fmla="*/ 2147483647 h 1574"/>
                    <a:gd name="T108" fmla="*/ 2147483647 w 1276"/>
                    <a:gd name="T109" fmla="*/ 2147483647 h 1574"/>
                    <a:gd name="T110" fmla="*/ 2147483647 w 1276"/>
                    <a:gd name="T111" fmla="*/ 2147483647 h 1574"/>
                    <a:gd name="T112" fmla="*/ 2147483647 w 1276"/>
                    <a:gd name="T113" fmla="*/ 2147483647 h 1574"/>
                    <a:gd name="T114" fmla="*/ 2147483647 w 1276"/>
                    <a:gd name="T115" fmla="*/ 2147483647 h 1574"/>
                    <a:gd name="T116" fmla="*/ 2147483647 w 1276"/>
                    <a:gd name="T117" fmla="*/ 2147483647 h 1574"/>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276"/>
                    <a:gd name="T178" fmla="*/ 0 h 1574"/>
                    <a:gd name="T179" fmla="*/ 1276 w 1276"/>
                    <a:gd name="T180" fmla="*/ 1574 h 1574"/>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276" h="1574">
                      <a:moveTo>
                        <a:pt x="440" y="14"/>
                      </a:moveTo>
                      <a:lnTo>
                        <a:pt x="425" y="28"/>
                      </a:lnTo>
                      <a:lnTo>
                        <a:pt x="425" y="42"/>
                      </a:lnTo>
                      <a:lnTo>
                        <a:pt x="425" y="57"/>
                      </a:lnTo>
                      <a:lnTo>
                        <a:pt x="425" y="71"/>
                      </a:lnTo>
                      <a:lnTo>
                        <a:pt x="425" y="85"/>
                      </a:lnTo>
                      <a:lnTo>
                        <a:pt x="425" y="99"/>
                      </a:lnTo>
                      <a:lnTo>
                        <a:pt x="425" y="128"/>
                      </a:lnTo>
                      <a:lnTo>
                        <a:pt x="425" y="156"/>
                      </a:lnTo>
                      <a:lnTo>
                        <a:pt x="425" y="170"/>
                      </a:lnTo>
                      <a:lnTo>
                        <a:pt x="440" y="184"/>
                      </a:lnTo>
                      <a:lnTo>
                        <a:pt x="440" y="198"/>
                      </a:lnTo>
                      <a:lnTo>
                        <a:pt x="440" y="213"/>
                      </a:lnTo>
                      <a:lnTo>
                        <a:pt x="440" y="255"/>
                      </a:lnTo>
                      <a:lnTo>
                        <a:pt x="454" y="241"/>
                      </a:lnTo>
                      <a:lnTo>
                        <a:pt x="482" y="241"/>
                      </a:lnTo>
                      <a:lnTo>
                        <a:pt x="482" y="227"/>
                      </a:lnTo>
                      <a:lnTo>
                        <a:pt x="511" y="213"/>
                      </a:lnTo>
                      <a:lnTo>
                        <a:pt x="525" y="184"/>
                      </a:lnTo>
                      <a:lnTo>
                        <a:pt x="525" y="170"/>
                      </a:lnTo>
                      <a:lnTo>
                        <a:pt x="539" y="156"/>
                      </a:lnTo>
                      <a:lnTo>
                        <a:pt x="553" y="156"/>
                      </a:lnTo>
                      <a:lnTo>
                        <a:pt x="567" y="156"/>
                      </a:lnTo>
                      <a:lnTo>
                        <a:pt x="581" y="156"/>
                      </a:lnTo>
                      <a:lnTo>
                        <a:pt x="596" y="156"/>
                      </a:lnTo>
                      <a:lnTo>
                        <a:pt x="610" y="156"/>
                      </a:lnTo>
                      <a:lnTo>
                        <a:pt x="610" y="170"/>
                      </a:lnTo>
                      <a:lnTo>
                        <a:pt x="624" y="170"/>
                      </a:lnTo>
                      <a:lnTo>
                        <a:pt x="638" y="170"/>
                      </a:lnTo>
                      <a:lnTo>
                        <a:pt x="652" y="170"/>
                      </a:lnTo>
                      <a:lnTo>
                        <a:pt x="667" y="170"/>
                      </a:lnTo>
                      <a:lnTo>
                        <a:pt x="667" y="184"/>
                      </a:lnTo>
                      <a:lnTo>
                        <a:pt x="681" y="184"/>
                      </a:lnTo>
                      <a:lnTo>
                        <a:pt x="695" y="198"/>
                      </a:lnTo>
                      <a:lnTo>
                        <a:pt x="709" y="198"/>
                      </a:lnTo>
                      <a:lnTo>
                        <a:pt x="709" y="213"/>
                      </a:lnTo>
                      <a:lnTo>
                        <a:pt x="723" y="213"/>
                      </a:lnTo>
                      <a:lnTo>
                        <a:pt x="723" y="227"/>
                      </a:lnTo>
                      <a:lnTo>
                        <a:pt x="737" y="227"/>
                      </a:lnTo>
                      <a:lnTo>
                        <a:pt x="737" y="241"/>
                      </a:lnTo>
                      <a:lnTo>
                        <a:pt x="752" y="241"/>
                      </a:lnTo>
                      <a:lnTo>
                        <a:pt x="766" y="241"/>
                      </a:lnTo>
                      <a:lnTo>
                        <a:pt x="766" y="255"/>
                      </a:lnTo>
                      <a:lnTo>
                        <a:pt x="780" y="255"/>
                      </a:lnTo>
                      <a:lnTo>
                        <a:pt x="780" y="269"/>
                      </a:lnTo>
                      <a:lnTo>
                        <a:pt x="794" y="269"/>
                      </a:lnTo>
                      <a:lnTo>
                        <a:pt x="808" y="269"/>
                      </a:lnTo>
                      <a:lnTo>
                        <a:pt x="808" y="284"/>
                      </a:lnTo>
                      <a:lnTo>
                        <a:pt x="823" y="284"/>
                      </a:lnTo>
                      <a:lnTo>
                        <a:pt x="837" y="284"/>
                      </a:lnTo>
                      <a:lnTo>
                        <a:pt x="851" y="284"/>
                      </a:lnTo>
                      <a:lnTo>
                        <a:pt x="851" y="298"/>
                      </a:lnTo>
                      <a:lnTo>
                        <a:pt x="865" y="298"/>
                      </a:lnTo>
                      <a:lnTo>
                        <a:pt x="879" y="298"/>
                      </a:lnTo>
                      <a:lnTo>
                        <a:pt x="893" y="312"/>
                      </a:lnTo>
                      <a:lnTo>
                        <a:pt x="908" y="312"/>
                      </a:lnTo>
                      <a:lnTo>
                        <a:pt x="922" y="312"/>
                      </a:lnTo>
                      <a:lnTo>
                        <a:pt x="936" y="312"/>
                      </a:lnTo>
                      <a:lnTo>
                        <a:pt x="950" y="326"/>
                      </a:lnTo>
                      <a:lnTo>
                        <a:pt x="964" y="326"/>
                      </a:lnTo>
                      <a:lnTo>
                        <a:pt x="979" y="326"/>
                      </a:lnTo>
                      <a:lnTo>
                        <a:pt x="993" y="326"/>
                      </a:lnTo>
                      <a:lnTo>
                        <a:pt x="993" y="340"/>
                      </a:lnTo>
                      <a:lnTo>
                        <a:pt x="1007" y="340"/>
                      </a:lnTo>
                      <a:lnTo>
                        <a:pt x="1021" y="340"/>
                      </a:lnTo>
                      <a:lnTo>
                        <a:pt x="1035" y="340"/>
                      </a:lnTo>
                      <a:lnTo>
                        <a:pt x="1049" y="354"/>
                      </a:lnTo>
                      <a:lnTo>
                        <a:pt x="1064" y="354"/>
                      </a:lnTo>
                      <a:lnTo>
                        <a:pt x="1078" y="354"/>
                      </a:lnTo>
                      <a:lnTo>
                        <a:pt x="1092" y="369"/>
                      </a:lnTo>
                      <a:lnTo>
                        <a:pt x="1106" y="369"/>
                      </a:lnTo>
                      <a:lnTo>
                        <a:pt x="1120" y="369"/>
                      </a:lnTo>
                      <a:lnTo>
                        <a:pt x="1135" y="369"/>
                      </a:lnTo>
                      <a:lnTo>
                        <a:pt x="1135" y="383"/>
                      </a:lnTo>
                      <a:lnTo>
                        <a:pt x="1149" y="383"/>
                      </a:lnTo>
                      <a:lnTo>
                        <a:pt x="1177" y="383"/>
                      </a:lnTo>
                      <a:lnTo>
                        <a:pt x="1191" y="383"/>
                      </a:lnTo>
                      <a:lnTo>
                        <a:pt x="1191" y="397"/>
                      </a:lnTo>
                      <a:lnTo>
                        <a:pt x="1205" y="397"/>
                      </a:lnTo>
                      <a:lnTo>
                        <a:pt x="1220" y="397"/>
                      </a:lnTo>
                      <a:lnTo>
                        <a:pt x="1234" y="411"/>
                      </a:lnTo>
                      <a:lnTo>
                        <a:pt x="1248" y="411"/>
                      </a:lnTo>
                      <a:lnTo>
                        <a:pt x="1262" y="411"/>
                      </a:lnTo>
                      <a:lnTo>
                        <a:pt x="1276" y="411"/>
                      </a:lnTo>
                      <a:lnTo>
                        <a:pt x="1276" y="425"/>
                      </a:lnTo>
                      <a:lnTo>
                        <a:pt x="1262" y="440"/>
                      </a:lnTo>
                      <a:lnTo>
                        <a:pt x="1276" y="440"/>
                      </a:lnTo>
                      <a:lnTo>
                        <a:pt x="1276" y="454"/>
                      </a:lnTo>
                      <a:lnTo>
                        <a:pt x="1276" y="468"/>
                      </a:lnTo>
                      <a:lnTo>
                        <a:pt x="1262" y="468"/>
                      </a:lnTo>
                      <a:lnTo>
                        <a:pt x="1262" y="482"/>
                      </a:lnTo>
                      <a:lnTo>
                        <a:pt x="1262" y="496"/>
                      </a:lnTo>
                      <a:lnTo>
                        <a:pt x="1262" y="510"/>
                      </a:lnTo>
                      <a:lnTo>
                        <a:pt x="1248" y="510"/>
                      </a:lnTo>
                      <a:lnTo>
                        <a:pt x="1248" y="525"/>
                      </a:lnTo>
                      <a:lnTo>
                        <a:pt x="1234" y="539"/>
                      </a:lnTo>
                      <a:lnTo>
                        <a:pt x="1234" y="553"/>
                      </a:lnTo>
                      <a:lnTo>
                        <a:pt x="1234" y="567"/>
                      </a:lnTo>
                      <a:lnTo>
                        <a:pt x="1234" y="581"/>
                      </a:lnTo>
                      <a:lnTo>
                        <a:pt x="1220" y="581"/>
                      </a:lnTo>
                      <a:lnTo>
                        <a:pt x="1234" y="581"/>
                      </a:lnTo>
                      <a:lnTo>
                        <a:pt x="1220" y="596"/>
                      </a:lnTo>
                      <a:lnTo>
                        <a:pt x="1220" y="610"/>
                      </a:lnTo>
                      <a:lnTo>
                        <a:pt x="1220" y="624"/>
                      </a:lnTo>
                      <a:lnTo>
                        <a:pt x="1205" y="638"/>
                      </a:lnTo>
                      <a:lnTo>
                        <a:pt x="1205" y="652"/>
                      </a:lnTo>
                      <a:lnTo>
                        <a:pt x="1191" y="652"/>
                      </a:lnTo>
                      <a:lnTo>
                        <a:pt x="1191" y="667"/>
                      </a:lnTo>
                      <a:lnTo>
                        <a:pt x="1191" y="681"/>
                      </a:lnTo>
                      <a:lnTo>
                        <a:pt x="1191" y="695"/>
                      </a:lnTo>
                      <a:lnTo>
                        <a:pt x="1177" y="723"/>
                      </a:lnTo>
                      <a:lnTo>
                        <a:pt x="1163" y="752"/>
                      </a:lnTo>
                      <a:lnTo>
                        <a:pt x="1149" y="780"/>
                      </a:lnTo>
                      <a:lnTo>
                        <a:pt x="1149" y="794"/>
                      </a:lnTo>
                      <a:lnTo>
                        <a:pt x="1120" y="837"/>
                      </a:lnTo>
                      <a:lnTo>
                        <a:pt x="1120" y="851"/>
                      </a:lnTo>
                      <a:lnTo>
                        <a:pt x="1106" y="865"/>
                      </a:lnTo>
                      <a:lnTo>
                        <a:pt x="1092" y="865"/>
                      </a:lnTo>
                      <a:lnTo>
                        <a:pt x="1092" y="879"/>
                      </a:lnTo>
                      <a:lnTo>
                        <a:pt x="1092" y="893"/>
                      </a:lnTo>
                      <a:lnTo>
                        <a:pt x="1078" y="908"/>
                      </a:lnTo>
                      <a:lnTo>
                        <a:pt x="1078" y="922"/>
                      </a:lnTo>
                      <a:lnTo>
                        <a:pt x="1078" y="936"/>
                      </a:lnTo>
                      <a:lnTo>
                        <a:pt x="1064" y="936"/>
                      </a:lnTo>
                      <a:lnTo>
                        <a:pt x="1078" y="936"/>
                      </a:lnTo>
                      <a:lnTo>
                        <a:pt x="1064" y="936"/>
                      </a:lnTo>
                      <a:lnTo>
                        <a:pt x="1064" y="950"/>
                      </a:lnTo>
                      <a:lnTo>
                        <a:pt x="1049" y="964"/>
                      </a:lnTo>
                      <a:lnTo>
                        <a:pt x="1049" y="979"/>
                      </a:lnTo>
                      <a:lnTo>
                        <a:pt x="1049" y="993"/>
                      </a:lnTo>
                      <a:lnTo>
                        <a:pt x="1049" y="1007"/>
                      </a:lnTo>
                      <a:lnTo>
                        <a:pt x="1035" y="1007"/>
                      </a:lnTo>
                      <a:lnTo>
                        <a:pt x="1035" y="1021"/>
                      </a:lnTo>
                      <a:lnTo>
                        <a:pt x="1021" y="1021"/>
                      </a:lnTo>
                      <a:lnTo>
                        <a:pt x="1021" y="1035"/>
                      </a:lnTo>
                      <a:lnTo>
                        <a:pt x="1021" y="1050"/>
                      </a:lnTo>
                      <a:lnTo>
                        <a:pt x="1021" y="1064"/>
                      </a:lnTo>
                      <a:lnTo>
                        <a:pt x="1007" y="1064"/>
                      </a:lnTo>
                      <a:lnTo>
                        <a:pt x="1007" y="1078"/>
                      </a:lnTo>
                      <a:lnTo>
                        <a:pt x="1007" y="1092"/>
                      </a:lnTo>
                      <a:lnTo>
                        <a:pt x="1007" y="1106"/>
                      </a:lnTo>
                      <a:lnTo>
                        <a:pt x="993" y="1106"/>
                      </a:lnTo>
                      <a:lnTo>
                        <a:pt x="993" y="1120"/>
                      </a:lnTo>
                      <a:lnTo>
                        <a:pt x="979" y="1135"/>
                      </a:lnTo>
                      <a:lnTo>
                        <a:pt x="979" y="1149"/>
                      </a:lnTo>
                      <a:lnTo>
                        <a:pt x="979" y="1163"/>
                      </a:lnTo>
                      <a:lnTo>
                        <a:pt x="964" y="1163"/>
                      </a:lnTo>
                      <a:lnTo>
                        <a:pt x="979" y="1163"/>
                      </a:lnTo>
                      <a:lnTo>
                        <a:pt x="979" y="1177"/>
                      </a:lnTo>
                      <a:lnTo>
                        <a:pt x="964" y="1177"/>
                      </a:lnTo>
                      <a:lnTo>
                        <a:pt x="964" y="1191"/>
                      </a:lnTo>
                      <a:lnTo>
                        <a:pt x="964" y="1206"/>
                      </a:lnTo>
                      <a:lnTo>
                        <a:pt x="950" y="1206"/>
                      </a:lnTo>
                      <a:lnTo>
                        <a:pt x="936" y="1206"/>
                      </a:lnTo>
                      <a:lnTo>
                        <a:pt x="936" y="1220"/>
                      </a:lnTo>
                      <a:lnTo>
                        <a:pt x="936" y="1234"/>
                      </a:lnTo>
                      <a:lnTo>
                        <a:pt x="922" y="1234"/>
                      </a:lnTo>
                      <a:lnTo>
                        <a:pt x="922" y="1248"/>
                      </a:lnTo>
                      <a:lnTo>
                        <a:pt x="908" y="1262"/>
                      </a:lnTo>
                      <a:lnTo>
                        <a:pt x="908" y="1276"/>
                      </a:lnTo>
                      <a:lnTo>
                        <a:pt x="893" y="1276"/>
                      </a:lnTo>
                      <a:lnTo>
                        <a:pt x="893" y="1291"/>
                      </a:lnTo>
                      <a:lnTo>
                        <a:pt x="879" y="1319"/>
                      </a:lnTo>
                      <a:lnTo>
                        <a:pt x="865" y="1333"/>
                      </a:lnTo>
                      <a:lnTo>
                        <a:pt x="865" y="1347"/>
                      </a:lnTo>
                      <a:lnTo>
                        <a:pt x="851" y="1347"/>
                      </a:lnTo>
                      <a:lnTo>
                        <a:pt x="851" y="1362"/>
                      </a:lnTo>
                      <a:lnTo>
                        <a:pt x="851" y="1376"/>
                      </a:lnTo>
                      <a:lnTo>
                        <a:pt x="837" y="1376"/>
                      </a:lnTo>
                      <a:lnTo>
                        <a:pt x="823" y="1390"/>
                      </a:lnTo>
                      <a:lnTo>
                        <a:pt x="823" y="1404"/>
                      </a:lnTo>
                      <a:lnTo>
                        <a:pt x="823" y="1418"/>
                      </a:lnTo>
                      <a:lnTo>
                        <a:pt x="823" y="1432"/>
                      </a:lnTo>
                      <a:lnTo>
                        <a:pt x="823" y="1447"/>
                      </a:lnTo>
                      <a:lnTo>
                        <a:pt x="808" y="1447"/>
                      </a:lnTo>
                      <a:lnTo>
                        <a:pt x="808" y="1461"/>
                      </a:lnTo>
                      <a:lnTo>
                        <a:pt x="808" y="1475"/>
                      </a:lnTo>
                      <a:lnTo>
                        <a:pt x="808" y="1489"/>
                      </a:lnTo>
                      <a:lnTo>
                        <a:pt x="808" y="1503"/>
                      </a:lnTo>
                      <a:lnTo>
                        <a:pt x="794" y="1503"/>
                      </a:lnTo>
                      <a:lnTo>
                        <a:pt x="794" y="1518"/>
                      </a:lnTo>
                      <a:lnTo>
                        <a:pt x="780" y="1518"/>
                      </a:lnTo>
                      <a:lnTo>
                        <a:pt x="752" y="1518"/>
                      </a:lnTo>
                      <a:lnTo>
                        <a:pt x="709" y="1518"/>
                      </a:lnTo>
                      <a:lnTo>
                        <a:pt x="695" y="1518"/>
                      </a:lnTo>
                      <a:lnTo>
                        <a:pt x="667" y="1518"/>
                      </a:lnTo>
                      <a:lnTo>
                        <a:pt x="638" y="1518"/>
                      </a:lnTo>
                      <a:lnTo>
                        <a:pt x="624" y="1518"/>
                      </a:lnTo>
                      <a:lnTo>
                        <a:pt x="610" y="1518"/>
                      </a:lnTo>
                      <a:lnTo>
                        <a:pt x="596" y="1518"/>
                      </a:lnTo>
                      <a:lnTo>
                        <a:pt x="581" y="1518"/>
                      </a:lnTo>
                      <a:lnTo>
                        <a:pt x="525" y="1532"/>
                      </a:lnTo>
                      <a:lnTo>
                        <a:pt x="511" y="1532"/>
                      </a:lnTo>
                      <a:lnTo>
                        <a:pt x="482" y="1546"/>
                      </a:lnTo>
                      <a:lnTo>
                        <a:pt x="468" y="1546"/>
                      </a:lnTo>
                      <a:lnTo>
                        <a:pt x="425" y="1546"/>
                      </a:lnTo>
                      <a:lnTo>
                        <a:pt x="369" y="1560"/>
                      </a:lnTo>
                      <a:lnTo>
                        <a:pt x="312" y="1574"/>
                      </a:lnTo>
                      <a:lnTo>
                        <a:pt x="312" y="1546"/>
                      </a:lnTo>
                      <a:lnTo>
                        <a:pt x="312" y="1532"/>
                      </a:lnTo>
                      <a:lnTo>
                        <a:pt x="298" y="1503"/>
                      </a:lnTo>
                      <a:lnTo>
                        <a:pt x="298" y="1475"/>
                      </a:lnTo>
                      <a:lnTo>
                        <a:pt x="284" y="1461"/>
                      </a:lnTo>
                      <a:lnTo>
                        <a:pt x="284" y="1447"/>
                      </a:lnTo>
                      <a:lnTo>
                        <a:pt x="241" y="1432"/>
                      </a:lnTo>
                      <a:lnTo>
                        <a:pt x="241" y="1418"/>
                      </a:lnTo>
                      <a:lnTo>
                        <a:pt x="199" y="1404"/>
                      </a:lnTo>
                      <a:lnTo>
                        <a:pt x="99" y="1347"/>
                      </a:lnTo>
                      <a:lnTo>
                        <a:pt x="99" y="1333"/>
                      </a:lnTo>
                      <a:lnTo>
                        <a:pt x="85" y="1319"/>
                      </a:lnTo>
                      <a:lnTo>
                        <a:pt x="57" y="1305"/>
                      </a:lnTo>
                      <a:lnTo>
                        <a:pt x="28" y="1291"/>
                      </a:lnTo>
                      <a:lnTo>
                        <a:pt x="28" y="1276"/>
                      </a:lnTo>
                      <a:lnTo>
                        <a:pt x="0" y="1248"/>
                      </a:lnTo>
                      <a:lnTo>
                        <a:pt x="28" y="1206"/>
                      </a:lnTo>
                      <a:lnTo>
                        <a:pt x="71" y="1149"/>
                      </a:lnTo>
                      <a:lnTo>
                        <a:pt x="85" y="1106"/>
                      </a:lnTo>
                      <a:lnTo>
                        <a:pt x="99" y="1106"/>
                      </a:lnTo>
                      <a:lnTo>
                        <a:pt x="128" y="1035"/>
                      </a:lnTo>
                      <a:lnTo>
                        <a:pt x="142" y="979"/>
                      </a:lnTo>
                      <a:lnTo>
                        <a:pt x="142" y="964"/>
                      </a:lnTo>
                      <a:lnTo>
                        <a:pt x="156" y="936"/>
                      </a:lnTo>
                      <a:lnTo>
                        <a:pt x="156" y="922"/>
                      </a:lnTo>
                      <a:lnTo>
                        <a:pt x="156" y="908"/>
                      </a:lnTo>
                      <a:lnTo>
                        <a:pt x="156" y="893"/>
                      </a:lnTo>
                      <a:lnTo>
                        <a:pt x="170" y="879"/>
                      </a:lnTo>
                      <a:lnTo>
                        <a:pt x="170" y="865"/>
                      </a:lnTo>
                      <a:lnTo>
                        <a:pt x="170" y="851"/>
                      </a:lnTo>
                      <a:lnTo>
                        <a:pt x="184" y="823"/>
                      </a:lnTo>
                      <a:lnTo>
                        <a:pt x="184" y="794"/>
                      </a:lnTo>
                      <a:lnTo>
                        <a:pt x="184" y="766"/>
                      </a:lnTo>
                      <a:lnTo>
                        <a:pt x="199" y="737"/>
                      </a:lnTo>
                      <a:lnTo>
                        <a:pt x="199" y="723"/>
                      </a:lnTo>
                      <a:lnTo>
                        <a:pt x="199" y="709"/>
                      </a:lnTo>
                      <a:lnTo>
                        <a:pt x="199" y="667"/>
                      </a:lnTo>
                      <a:lnTo>
                        <a:pt x="199" y="652"/>
                      </a:lnTo>
                      <a:lnTo>
                        <a:pt x="199" y="610"/>
                      </a:lnTo>
                      <a:lnTo>
                        <a:pt x="199" y="596"/>
                      </a:lnTo>
                      <a:lnTo>
                        <a:pt x="199" y="581"/>
                      </a:lnTo>
                      <a:lnTo>
                        <a:pt x="199" y="567"/>
                      </a:lnTo>
                      <a:lnTo>
                        <a:pt x="199" y="539"/>
                      </a:lnTo>
                      <a:lnTo>
                        <a:pt x="199" y="510"/>
                      </a:lnTo>
                      <a:lnTo>
                        <a:pt x="199" y="482"/>
                      </a:lnTo>
                      <a:lnTo>
                        <a:pt x="199" y="468"/>
                      </a:lnTo>
                      <a:lnTo>
                        <a:pt x="184" y="425"/>
                      </a:lnTo>
                      <a:lnTo>
                        <a:pt x="184" y="411"/>
                      </a:lnTo>
                      <a:lnTo>
                        <a:pt x="184" y="383"/>
                      </a:lnTo>
                      <a:lnTo>
                        <a:pt x="184" y="340"/>
                      </a:lnTo>
                      <a:lnTo>
                        <a:pt x="184" y="326"/>
                      </a:lnTo>
                      <a:lnTo>
                        <a:pt x="199" y="326"/>
                      </a:lnTo>
                      <a:lnTo>
                        <a:pt x="199" y="312"/>
                      </a:lnTo>
                      <a:lnTo>
                        <a:pt x="199" y="298"/>
                      </a:lnTo>
                      <a:lnTo>
                        <a:pt x="199" y="284"/>
                      </a:lnTo>
                      <a:lnTo>
                        <a:pt x="213" y="269"/>
                      </a:lnTo>
                      <a:lnTo>
                        <a:pt x="213" y="255"/>
                      </a:lnTo>
                      <a:lnTo>
                        <a:pt x="213" y="241"/>
                      </a:lnTo>
                      <a:lnTo>
                        <a:pt x="227" y="227"/>
                      </a:lnTo>
                      <a:lnTo>
                        <a:pt x="227" y="213"/>
                      </a:lnTo>
                      <a:lnTo>
                        <a:pt x="241" y="198"/>
                      </a:lnTo>
                      <a:lnTo>
                        <a:pt x="241" y="184"/>
                      </a:lnTo>
                      <a:lnTo>
                        <a:pt x="241" y="170"/>
                      </a:lnTo>
                      <a:lnTo>
                        <a:pt x="255" y="170"/>
                      </a:lnTo>
                      <a:lnTo>
                        <a:pt x="255" y="156"/>
                      </a:lnTo>
                      <a:lnTo>
                        <a:pt x="255" y="142"/>
                      </a:lnTo>
                      <a:lnTo>
                        <a:pt x="269" y="142"/>
                      </a:lnTo>
                      <a:lnTo>
                        <a:pt x="269" y="128"/>
                      </a:lnTo>
                      <a:lnTo>
                        <a:pt x="269" y="113"/>
                      </a:lnTo>
                      <a:lnTo>
                        <a:pt x="284" y="99"/>
                      </a:lnTo>
                      <a:lnTo>
                        <a:pt x="298" y="99"/>
                      </a:lnTo>
                      <a:lnTo>
                        <a:pt x="298" y="85"/>
                      </a:lnTo>
                      <a:lnTo>
                        <a:pt x="312" y="85"/>
                      </a:lnTo>
                      <a:lnTo>
                        <a:pt x="326" y="85"/>
                      </a:lnTo>
                      <a:lnTo>
                        <a:pt x="326" y="71"/>
                      </a:lnTo>
                      <a:lnTo>
                        <a:pt x="340" y="71"/>
                      </a:lnTo>
                      <a:lnTo>
                        <a:pt x="340" y="57"/>
                      </a:lnTo>
                      <a:lnTo>
                        <a:pt x="355" y="57"/>
                      </a:lnTo>
                      <a:lnTo>
                        <a:pt x="355" y="42"/>
                      </a:lnTo>
                      <a:lnTo>
                        <a:pt x="369" y="42"/>
                      </a:lnTo>
                      <a:lnTo>
                        <a:pt x="383" y="42"/>
                      </a:lnTo>
                      <a:lnTo>
                        <a:pt x="397" y="28"/>
                      </a:lnTo>
                      <a:lnTo>
                        <a:pt x="411" y="28"/>
                      </a:lnTo>
                      <a:lnTo>
                        <a:pt x="411" y="14"/>
                      </a:lnTo>
                      <a:lnTo>
                        <a:pt x="425" y="0"/>
                      </a:lnTo>
                      <a:lnTo>
                        <a:pt x="440" y="0"/>
                      </a:lnTo>
                      <a:lnTo>
                        <a:pt x="440" y="14"/>
                      </a:lnTo>
                      <a:close/>
                    </a:path>
                  </a:pathLst>
                </a:custGeom>
                <a:noFill/>
                <a:ln w="0">
                  <a:solidFill>
                    <a:srgbClr val="000000"/>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ja-JP" altLang="en-US"/>
                </a:p>
              </p:txBody>
            </p:sp>
            <p:sp>
              <p:nvSpPr>
                <p:cNvPr id="15516" name="Freeform 178"/>
                <p:cNvSpPr>
                  <a:spLocks noChangeAspect="1"/>
                </p:cNvSpPr>
                <p:nvPr/>
              </p:nvSpPr>
              <p:spPr bwMode="auto">
                <a:xfrm>
                  <a:off x="3372" y="4558"/>
                  <a:ext cx="4255" cy="3454"/>
                </a:xfrm>
                <a:custGeom>
                  <a:avLst/>
                  <a:gdLst>
                    <a:gd name="T0" fmla="*/ 0 w 2666"/>
                    <a:gd name="T1" fmla="*/ 2147483647 h 2170"/>
                    <a:gd name="T2" fmla="*/ 2147483647 w 2666"/>
                    <a:gd name="T3" fmla="*/ 2147483647 h 2170"/>
                    <a:gd name="T4" fmla="*/ 2147483647 w 2666"/>
                    <a:gd name="T5" fmla="*/ 2147483647 h 2170"/>
                    <a:gd name="T6" fmla="*/ 2147483647 w 2666"/>
                    <a:gd name="T7" fmla="*/ 2147483647 h 2170"/>
                    <a:gd name="T8" fmla="*/ 2147483647 w 2666"/>
                    <a:gd name="T9" fmla="*/ 2147483647 h 2170"/>
                    <a:gd name="T10" fmla="*/ 2147483647 w 2666"/>
                    <a:gd name="T11" fmla="*/ 2147483647 h 2170"/>
                    <a:gd name="T12" fmla="*/ 2147483647 w 2666"/>
                    <a:gd name="T13" fmla="*/ 2147483647 h 2170"/>
                    <a:gd name="T14" fmla="*/ 2147483647 w 2666"/>
                    <a:gd name="T15" fmla="*/ 2147483647 h 2170"/>
                    <a:gd name="T16" fmla="*/ 2147483647 w 2666"/>
                    <a:gd name="T17" fmla="*/ 2147483647 h 2170"/>
                    <a:gd name="T18" fmla="*/ 2147483647 w 2666"/>
                    <a:gd name="T19" fmla="*/ 2147483647 h 2170"/>
                    <a:gd name="T20" fmla="*/ 2147483647 w 2666"/>
                    <a:gd name="T21" fmla="*/ 2147483647 h 2170"/>
                    <a:gd name="T22" fmla="*/ 2147483647 w 2666"/>
                    <a:gd name="T23" fmla="*/ 2147483647 h 2170"/>
                    <a:gd name="T24" fmla="*/ 2147483647 w 2666"/>
                    <a:gd name="T25" fmla="*/ 2147483647 h 2170"/>
                    <a:gd name="T26" fmla="*/ 2147483647 w 2666"/>
                    <a:gd name="T27" fmla="*/ 2147483647 h 2170"/>
                    <a:gd name="T28" fmla="*/ 2147483647 w 2666"/>
                    <a:gd name="T29" fmla="*/ 2147483647 h 2170"/>
                    <a:gd name="T30" fmla="*/ 2147483647 w 2666"/>
                    <a:gd name="T31" fmla="*/ 2147483647 h 2170"/>
                    <a:gd name="T32" fmla="*/ 2147483647 w 2666"/>
                    <a:gd name="T33" fmla="*/ 2147483647 h 2170"/>
                    <a:gd name="T34" fmla="*/ 2147483647 w 2666"/>
                    <a:gd name="T35" fmla="*/ 2147483647 h 2170"/>
                    <a:gd name="T36" fmla="*/ 2147483647 w 2666"/>
                    <a:gd name="T37" fmla="*/ 2147483647 h 2170"/>
                    <a:gd name="T38" fmla="*/ 2147483647 w 2666"/>
                    <a:gd name="T39" fmla="*/ 2147483647 h 2170"/>
                    <a:gd name="T40" fmla="*/ 2147483647 w 2666"/>
                    <a:gd name="T41" fmla="*/ 2147483647 h 2170"/>
                    <a:gd name="T42" fmla="*/ 2147483647 w 2666"/>
                    <a:gd name="T43" fmla="*/ 2147483647 h 2170"/>
                    <a:gd name="T44" fmla="*/ 2147483647 w 2666"/>
                    <a:gd name="T45" fmla="*/ 2147483647 h 2170"/>
                    <a:gd name="T46" fmla="*/ 2147483647 w 2666"/>
                    <a:gd name="T47" fmla="*/ 2147483647 h 2170"/>
                    <a:gd name="T48" fmla="*/ 2147483647 w 2666"/>
                    <a:gd name="T49" fmla="*/ 2147483647 h 2170"/>
                    <a:gd name="T50" fmla="*/ 2147483647 w 2666"/>
                    <a:gd name="T51" fmla="*/ 2147483647 h 2170"/>
                    <a:gd name="T52" fmla="*/ 2147483647 w 2666"/>
                    <a:gd name="T53" fmla="*/ 2147483647 h 2170"/>
                    <a:gd name="T54" fmla="*/ 2147483647 w 2666"/>
                    <a:gd name="T55" fmla="*/ 2147483647 h 2170"/>
                    <a:gd name="T56" fmla="*/ 2147483647 w 2666"/>
                    <a:gd name="T57" fmla="*/ 2147483647 h 2170"/>
                    <a:gd name="T58" fmla="*/ 2147483647 w 2666"/>
                    <a:gd name="T59" fmla="*/ 2147483647 h 2170"/>
                    <a:gd name="T60" fmla="*/ 2147483647 w 2666"/>
                    <a:gd name="T61" fmla="*/ 2147483647 h 2170"/>
                    <a:gd name="T62" fmla="*/ 2147483647 w 2666"/>
                    <a:gd name="T63" fmla="*/ 2147483647 h 2170"/>
                    <a:gd name="T64" fmla="*/ 2147483647 w 2666"/>
                    <a:gd name="T65" fmla="*/ 2147483647 h 2170"/>
                    <a:gd name="T66" fmla="*/ 2147483647 w 2666"/>
                    <a:gd name="T67" fmla="*/ 2147483647 h 2170"/>
                    <a:gd name="T68" fmla="*/ 2147483647 w 2666"/>
                    <a:gd name="T69" fmla="*/ 2147483647 h 2170"/>
                    <a:gd name="T70" fmla="*/ 2147483647 w 2666"/>
                    <a:gd name="T71" fmla="*/ 2147483647 h 2170"/>
                    <a:gd name="T72" fmla="*/ 2147483647 w 2666"/>
                    <a:gd name="T73" fmla="*/ 2147483647 h 2170"/>
                    <a:gd name="T74" fmla="*/ 2147483647 w 2666"/>
                    <a:gd name="T75" fmla="*/ 2147483647 h 2170"/>
                    <a:gd name="T76" fmla="*/ 2147483647 w 2666"/>
                    <a:gd name="T77" fmla="*/ 2147483647 h 2170"/>
                    <a:gd name="T78" fmla="*/ 2147483647 w 2666"/>
                    <a:gd name="T79" fmla="*/ 2147483647 h 2170"/>
                    <a:gd name="T80" fmla="*/ 2147483647 w 2666"/>
                    <a:gd name="T81" fmla="*/ 2147483647 h 2170"/>
                    <a:gd name="T82" fmla="*/ 2147483647 w 2666"/>
                    <a:gd name="T83" fmla="*/ 2147483647 h 2170"/>
                    <a:gd name="T84" fmla="*/ 2147483647 w 2666"/>
                    <a:gd name="T85" fmla="*/ 2147483647 h 2170"/>
                    <a:gd name="T86" fmla="*/ 2147483647 w 2666"/>
                    <a:gd name="T87" fmla="*/ 2147483647 h 2170"/>
                    <a:gd name="T88" fmla="*/ 2147483647 w 2666"/>
                    <a:gd name="T89" fmla="*/ 2147483647 h 2170"/>
                    <a:gd name="T90" fmla="*/ 2147483647 w 2666"/>
                    <a:gd name="T91" fmla="*/ 2147483647 h 2170"/>
                    <a:gd name="T92" fmla="*/ 2147483647 w 2666"/>
                    <a:gd name="T93" fmla="*/ 2147483647 h 2170"/>
                    <a:gd name="T94" fmla="*/ 2147483647 w 2666"/>
                    <a:gd name="T95" fmla="*/ 2147483647 h 2170"/>
                    <a:gd name="T96" fmla="*/ 2147483647 w 2666"/>
                    <a:gd name="T97" fmla="*/ 2147483647 h 2170"/>
                    <a:gd name="T98" fmla="*/ 2147483647 w 2666"/>
                    <a:gd name="T99" fmla="*/ 2147483647 h 2170"/>
                    <a:gd name="T100" fmla="*/ 2147483647 w 2666"/>
                    <a:gd name="T101" fmla="*/ 2147483647 h 2170"/>
                    <a:gd name="T102" fmla="*/ 2147483647 w 2666"/>
                    <a:gd name="T103" fmla="*/ 2147483647 h 2170"/>
                    <a:gd name="T104" fmla="*/ 2147483647 w 2666"/>
                    <a:gd name="T105" fmla="*/ 2147483647 h 2170"/>
                    <a:gd name="T106" fmla="*/ 2147483647 w 2666"/>
                    <a:gd name="T107" fmla="*/ 2147483647 h 2170"/>
                    <a:gd name="T108" fmla="*/ 2147483647 w 2666"/>
                    <a:gd name="T109" fmla="*/ 2147483647 h 2170"/>
                    <a:gd name="T110" fmla="*/ 2147483647 w 2666"/>
                    <a:gd name="T111" fmla="*/ 2147483647 h 2170"/>
                    <a:gd name="T112" fmla="*/ 2147483647 w 2666"/>
                    <a:gd name="T113" fmla="*/ 2147483647 h 2170"/>
                    <a:gd name="T114" fmla="*/ 2147483647 w 2666"/>
                    <a:gd name="T115" fmla="*/ 2147483647 h 2170"/>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2666"/>
                    <a:gd name="T175" fmla="*/ 0 h 2170"/>
                    <a:gd name="T176" fmla="*/ 2666 w 2666"/>
                    <a:gd name="T177" fmla="*/ 2170 h 2170"/>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2666" h="2170">
                      <a:moveTo>
                        <a:pt x="440" y="2127"/>
                      </a:moveTo>
                      <a:lnTo>
                        <a:pt x="298" y="2170"/>
                      </a:lnTo>
                      <a:lnTo>
                        <a:pt x="284" y="2156"/>
                      </a:lnTo>
                      <a:lnTo>
                        <a:pt x="255" y="2127"/>
                      </a:lnTo>
                      <a:lnTo>
                        <a:pt x="170" y="2028"/>
                      </a:lnTo>
                      <a:lnTo>
                        <a:pt x="156" y="2014"/>
                      </a:lnTo>
                      <a:lnTo>
                        <a:pt x="0" y="1829"/>
                      </a:lnTo>
                      <a:lnTo>
                        <a:pt x="14" y="1815"/>
                      </a:lnTo>
                      <a:lnTo>
                        <a:pt x="14" y="1801"/>
                      </a:lnTo>
                      <a:lnTo>
                        <a:pt x="28" y="1787"/>
                      </a:lnTo>
                      <a:lnTo>
                        <a:pt x="42" y="1773"/>
                      </a:lnTo>
                      <a:lnTo>
                        <a:pt x="42" y="1744"/>
                      </a:lnTo>
                      <a:lnTo>
                        <a:pt x="57" y="1730"/>
                      </a:lnTo>
                      <a:lnTo>
                        <a:pt x="57" y="1716"/>
                      </a:lnTo>
                      <a:lnTo>
                        <a:pt x="71" y="1716"/>
                      </a:lnTo>
                      <a:lnTo>
                        <a:pt x="85" y="1687"/>
                      </a:lnTo>
                      <a:lnTo>
                        <a:pt x="85" y="1673"/>
                      </a:lnTo>
                      <a:lnTo>
                        <a:pt x="113" y="1631"/>
                      </a:lnTo>
                      <a:lnTo>
                        <a:pt x="142" y="1602"/>
                      </a:lnTo>
                      <a:lnTo>
                        <a:pt x="142" y="1588"/>
                      </a:lnTo>
                      <a:lnTo>
                        <a:pt x="170" y="1546"/>
                      </a:lnTo>
                      <a:lnTo>
                        <a:pt x="184" y="1517"/>
                      </a:lnTo>
                      <a:lnTo>
                        <a:pt x="184" y="1503"/>
                      </a:lnTo>
                      <a:lnTo>
                        <a:pt x="198" y="1489"/>
                      </a:lnTo>
                      <a:lnTo>
                        <a:pt x="227" y="1446"/>
                      </a:lnTo>
                      <a:lnTo>
                        <a:pt x="241" y="1418"/>
                      </a:lnTo>
                      <a:lnTo>
                        <a:pt x="255" y="1404"/>
                      </a:lnTo>
                      <a:lnTo>
                        <a:pt x="269" y="1375"/>
                      </a:lnTo>
                      <a:lnTo>
                        <a:pt x="284" y="1361"/>
                      </a:lnTo>
                      <a:lnTo>
                        <a:pt x="298" y="1347"/>
                      </a:lnTo>
                      <a:lnTo>
                        <a:pt x="312" y="1333"/>
                      </a:lnTo>
                      <a:lnTo>
                        <a:pt x="326" y="1304"/>
                      </a:lnTo>
                      <a:lnTo>
                        <a:pt x="340" y="1290"/>
                      </a:lnTo>
                      <a:lnTo>
                        <a:pt x="354" y="1276"/>
                      </a:lnTo>
                      <a:lnTo>
                        <a:pt x="369" y="1262"/>
                      </a:lnTo>
                      <a:lnTo>
                        <a:pt x="383" y="1234"/>
                      </a:lnTo>
                      <a:lnTo>
                        <a:pt x="411" y="1219"/>
                      </a:lnTo>
                      <a:lnTo>
                        <a:pt x="425" y="1205"/>
                      </a:lnTo>
                      <a:lnTo>
                        <a:pt x="440" y="1191"/>
                      </a:lnTo>
                      <a:lnTo>
                        <a:pt x="454" y="1177"/>
                      </a:lnTo>
                      <a:lnTo>
                        <a:pt x="468" y="1177"/>
                      </a:lnTo>
                      <a:lnTo>
                        <a:pt x="482" y="1163"/>
                      </a:lnTo>
                      <a:lnTo>
                        <a:pt x="510" y="1163"/>
                      </a:lnTo>
                      <a:lnTo>
                        <a:pt x="525" y="1148"/>
                      </a:lnTo>
                      <a:lnTo>
                        <a:pt x="539" y="1148"/>
                      </a:lnTo>
                      <a:lnTo>
                        <a:pt x="553" y="1134"/>
                      </a:lnTo>
                      <a:lnTo>
                        <a:pt x="567" y="1134"/>
                      </a:lnTo>
                      <a:lnTo>
                        <a:pt x="581" y="1134"/>
                      </a:lnTo>
                      <a:lnTo>
                        <a:pt x="596" y="1120"/>
                      </a:lnTo>
                      <a:lnTo>
                        <a:pt x="638" y="1106"/>
                      </a:lnTo>
                      <a:lnTo>
                        <a:pt x="652" y="1106"/>
                      </a:lnTo>
                      <a:lnTo>
                        <a:pt x="709" y="1092"/>
                      </a:lnTo>
                      <a:lnTo>
                        <a:pt x="752" y="1078"/>
                      </a:lnTo>
                      <a:lnTo>
                        <a:pt x="794" y="1063"/>
                      </a:lnTo>
                      <a:lnTo>
                        <a:pt x="837" y="1049"/>
                      </a:lnTo>
                      <a:lnTo>
                        <a:pt x="879" y="1035"/>
                      </a:lnTo>
                      <a:lnTo>
                        <a:pt x="893" y="1021"/>
                      </a:lnTo>
                      <a:lnTo>
                        <a:pt x="908" y="1021"/>
                      </a:lnTo>
                      <a:lnTo>
                        <a:pt x="908" y="1007"/>
                      </a:lnTo>
                      <a:lnTo>
                        <a:pt x="922" y="1007"/>
                      </a:lnTo>
                      <a:lnTo>
                        <a:pt x="922" y="992"/>
                      </a:lnTo>
                      <a:lnTo>
                        <a:pt x="936" y="978"/>
                      </a:lnTo>
                      <a:lnTo>
                        <a:pt x="936" y="964"/>
                      </a:lnTo>
                      <a:lnTo>
                        <a:pt x="950" y="950"/>
                      </a:lnTo>
                      <a:lnTo>
                        <a:pt x="964" y="936"/>
                      </a:lnTo>
                      <a:lnTo>
                        <a:pt x="964" y="922"/>
                      </a:lnTo>
                      <a:lnTo>
                        <a:pt x="978" y="893"/>
                      </a:lnTo>
                      <a:lnTo>
                        <a:pt x="978" y="879"/>
                      </a:lnTo>
                      <a:lnTo>
                        <a:pt x="993" y="865"/>
                      </a:lnTo>
                      <a:lnTo>
                        <a:pt x="993" y="851"/>
                      </a:lnTo>
                      <a:lnTo>
                        <a:pt x="1007" y="851"/>
                      </a:lnTo>
                      <a:lnTo>
                        <a:pt x="1007" y="836"/>
                      </a:lnTo>
                      <a:lnTo>
                        <a:pt x="1021" y="836"/>
                      </a:lnTo>
                      <a:lnTo>
                        <a:pt x="1021" y="822"/>
                      </a:lnTo>
                      <a:lnTo>
                        <a:pt x="1035" y="822"/>
                      </a:lnTo>
                      <a:lnTo>
                        <a:pt x="1035" y="808"/>
                      </a:lnTo>
                      <a:lnTo>
                        <a:pt x="1049" y="794"/>
                      </a:lnTo>
                      <a:lnTo>
                        <a:pt x="1064" y="794"/>
                      </a:lnTo>
                      <a:lnTo>
                        <a:pt x="1064" y="780"/>
                      </a:lnTo>
                      <a:lnTo>
                        <a:pt x="1078" y="780"/>
                      </a:lnTo>
                      <a:lnTo>
                        <a:pt x="1078" y="765"/>
                      </a:lnTo>
                      <a:lnTo>
                        <a:pt x="1092" y="765"/>
                      </a:lnTo>
                      <a:lnTo>
                        <a:pt x="1106" y="751"/>
                      </a:lnTo>
                      <a:lnTo>
                        <a:pt x="1120" y="737"/>
                      </a:lnTo>
                      <a:lnTo>
                        <a:pt x="1134" y="737"/>
                      </a:lnTo>
                      <a:lnTo>
                        <a:pt x="1149" y="723"/>
                      </a:lnTo>
                      <a:lnTo>
                        <a:pt x="1163" y="723"/>
                      </a:lnTo>
                      <a:lnTo>
                        <a:pt x="1163" y="709"/>
                      </a:lnTo>
                      <a:lnTo>
                        <a:pt x="1177" y="709"/>
                      </a:lnTo>
                      <a:lnTo>
                        <a:pt x="1191" y="695"/>
                      </a:lnTo>
                      <a:lnTo>
                        <a:pt x="1205" y="695"/>
                      </a:lnTo>
                      <a:lnTo>
                        <a:pt x="1220" y="695"/>
                      </a:lnTo>
                      <a:lnTo>
                        <a:pt x="1234" y="680"/>
                      </a:lnTo>
                      <a:lnTo>
                        <a:pt x="1248" y="666"/>
                      </a:lnTo>
                      <a:lnTo>
                        <a:pt x="1262" y="666"/>
                      </a:lnTo>
                      <a:lnTo>
                        <a:pt x="1276" y="652"/>
                      </a:lnTo>
                      <a:lnTo>
                        <a:pt x="1290" y="652"/>
                      </a:lnTo>
                      <a:lnTo>
                        <a:pt x="1305" y="652"/>
                      </a:lnTo>
                      <a:lnTo>
                        <a:pt x="1305" y="638"/>
                      </a:lnTo>
                      <a:lnTo>
                        <a:pt x="1319" y="638"/>
                      </a:lnTo>
                      <a:lnTo>
                        <a:pt x="1333" y="624"/>
                      </a:lnTo>
                      <a:lnTo>
                        <a:pt x="1347" y="624"/>
                      </a:lnTo>
                      <a:lnTo>
                        <a:pt x="1361" y="624"/>
                      </a:lnTo>
                      <a:lnTo>
                        <a:pt x="1376" y="609"/>
                      </a:lnTo>
                      <a:lnTo>
                        <a:pt x="1390" y="609"/>
                      </a:lnTo>
                      <a:lnTo>
                        <a:pt x="1404" y="595"/>
                      </a:lnTo>
                      <a:lnTo>
                        <a:pt x="1418" y="595"/>
                      </a:lnTo>
                      <a:lnTo>
                        <a:pt x="1432" y="595"/>
                      </a:lnTo>
                      <a:lnTo>
                        <a:pt x="1447" y="581"/>
                      </a:lnTo>
                      <a:lnTo>
                        <a:pt x="1461" y="581"/>
                      </a:lnTo>
                      <a:lnTo>
                        <a:pt x="1489" y="567"/>
                      </a:lnTo>
                      <a:lnTo>
                        <a:pt x="1503" y="567"/>
                      </a:lnTo>
                      <a:lnTo>
                        <a:pt x="1532" y="553"/>
                      </a:lnTo>
                      <a:lnTo>
                        <a:pt x="1546" y="553"/>
                      </a:lnTo>
                      <a:lnTo>
                        <a:pt x="1560" y="539"/>
                      </a:lnTo>
                      <a:lnTo>
                        <a:pt x="1574" y="539"/>
                      </a:lnTo>
                      <a:lnTo>
                        <a:pt x="1588" y="524"/>
                      </a:lnTo>
                      <a:lnTo>
                        <a:pt x="1603" y="524"/>
                      </a:lnTo>
                      <a:lnTo>
                        <a:pt x="1617" y="510"/>
                      </a:lnTo>
                      <a:lnTo>
                        <a:pt x="1631" y="510"/>
                      </a:lnTo>
                      <a:lnTo>
                        <a:pt x="1631" y="496"/>
                      </a:lnTo>
                      <a:lnTo>
                        <a:pt x="1645" y="496"/>
                      </a:lnTo>
                      <a:lnTo>
                        <a:pt x="1659" y="482"/>
                      </a:lnTo>
                      <a:lnTo>
                        <a:pt x="1673" y="468"/>
                      </a:lnTo>
                      <a:lnTo>
                        <a:pt x="1688" y="453"/>
                      </a:lnTo>
                      <a:lnTo>
                        <a:pt x="1702" y="439"/>
                      </a:lnTo>
                      <a:lnTo>
                        <a:pt x="1716" y="425"/>
                      </a:lnTo>
                      <a:lnTo>
                        <a:pt x="1716" y="411"/>
                      </a:lnTo>
                      <a:lnTo>
                        <a:pt x="1716" y="397"/>
                      </a:lnTo>
                      <a:lnTo>
                        <a:pt x="1730" y="382"/>
                      </a:lnTo>
                      <a:lnTo>
                        <a:pt x="1730" y="368"/>
                      </a:lnTo>
                      <a:lnTo>
                        <a:pt x="1744" y="354"/>
                      </a:lnTo>
                      <a:lnTo>
                        <a:pt x="1744" y="340"/>
                      </a:lnTo>
                      <a:lnTo>
                        <a:pt x="1744" y="326"/>
                      </a:lnTo>
                      <a:lnTo>
                        <a:pt x="1744" y="312"/>
                      </a:lnTo>
                      <a:lnTo>
                        <a:pt x="1744" y="297"/>
                      </a:lnTo>
                      <a:lnTo>
                        <a:pt x="1744" y="283"/>
                      </a:lnTo>
                      <a:lnTo>
                        <a:pt x="1730" y="269"/>
                      </a:lnTo>
                      <a:lnTo>
                        <a:pt x="1730" y="255"/>
                      </a:lnTo>
                      <a:lnTo>
                        <a:pt x="1730" y="241"/>
                      </a:lnTo>
                      <a:lnTo>
                        <a:pt x="1716" y="226"/>
                      </a:lnTo>
                      <a:lnTo>
                        <a:pt x="1716" y="212"/>
                      </a:lnTo>
                      <a:lnTo>
                        <a:pt x="1702" y="198"/>
                      </a:lnTo>
                      <a:lnTo>
                        <a:pt x="1702" y="170"/>
                      </a:lnTo>
                      <a:lnTo>
                        <a:pt x="1688" y="156"/>
                      </a:lnTo>
                      <a:lnTo>
                        <a:pt x="1673" y="127"/>
                      </a:lnTo>
                      <a:lnTo>
                        <a:pt x="1673" y="113"/>
                      </a:lnTo>
                      <a:lnTo>
                        <a:pt x="1659" y="99"/>
                      </a:lnTo>
                      <a:lnTo>
                        <a:pt x="1659" y="85"/>
                      </a:lnTo>
                      <a:lnTo>
                        <a:pt x="1659" y="70"/>
                      </a:lnTo>
                      <a:lnTo>
                        <a:pt x="1659" y="56"/>
                      </a:lnTo>
                      <a:lnTo>
                        <a:pt x="1645" y="42"/>
                      </a:lnTo>
                      <a:lnTo>
                        <a:pt x="1645" y="28"/>
                      </a:lnTo>
                      <a:lnTo>
                        <a:pt x="1645" y="14"/>
                      </a:lnTo>
                      <a:lnTo>
                        <a:pt x="1645" y="0"/>
                      </a:lnTo>
                      <a:lnTo>
                        <a:pt x="1688" y="14"/>
                      </a:lnTo>
                      <a:lnTo>
                        <a:pt x="1716" y="14"/>
                      </a:lnTo>
                      <a:lnTo>
                        <a:pt x="1744" y="28"/>
                      </a:lnTo>
                      <a:lnTo>
                        <a:pt x="1844" y="56"/>
                      </a:lnTo>
                      <a:lnTo>
                        <a:pt x="1858" y="56"/>
                      </a:lnTo>
                      <a:lnTo>
                        <a:pt x="1872" y="56"/>
                      </a:lnTo>
                      <a:lnTo>
                        <a:pt x="1886" y="56"/>
                      </a:lnTo>
                      <a:lnTo>
                        <a:pt x="1886" y="70"/>
                      </a:lnTo>
                      <a:lnTo>
                        <a:pt x="1900" y="70"/>
                      </a:lnTo>
                      <a:lnTo>
                        <a:pt x="1915" y="70"/>
                      </a:lnTo>
                      <a:lnTo>
                        <a:pt x="1929" y="85"/>
                      </a:lnTo>
                      <a:lnTo>
                        <a:pt x="1943" y="85"/>
                      </a:lnTo>
                      <a:lnTo>
                        <a:pt x="1957" y="99"/>
                      </a:lnTo>
                      <a:lnTo>
                        <a:pt x="1971" y="99"/>
                      </a:lnTo>
                      <a:lnTo>
                        <a:pt x="1985" y="99"/>
                      </a:lnTo>
                      <a:lnTo>
                        <a:pt x="1985" y="113"/>
                      </a:lnTo>
                      <a:lnTo>
                        <a:pt x="2000" y="113"/>
                      </a:lnTo>
                      <a:lnTo>
                        <a:pt x="2014" y="127"/>
                      </a:lnTo>
                      <a:lnTo>
                        <a:pt x="2028" y="141"/>
                      </a:lnTo>
                      <a:lnTo>
                        <a:pt x="2042" y="156"/>
                      </a:lnTo>
                      <a:lnTo>
                        <a:pt x="2056" y="156"/>
                      </a:lnTo>
                      <a:lnTo>
                        <a:pt x="2056" y="170"/>
                      </a:lnTo>
                      <a:lnTo>
                        <a:pt x="2071" y="184"/>
                      </a:lnTo>
                      <a:lnTo>
                        <a:pt x="2071" y="198"/>
                      </a:lnTo>
                      <a:lnTo>
                        <a:pt x="2085" y="198"/>
                      </a:lnTo>
                      <a:lnTo>
                        <a:pt x="2085" y="212"/>
                      </a:lnTo>
                      <a:lnTo>
                        <a:pt x="2099" y="212"/>
                      </a:lnTo>
                      <a:lnTo>
                        <a:pt x="2099" y="226"/>
                      </a:lnTo>
                      <a:lnTo>
                        <a:pt x="2113" y="241"/>
                      </a:lnTo>
                      <a:lnTo>
                        <a:pt x="2113" y="255"/>
                      </a:lnTo>
                      <a:lnTo>
                        <a:pt x="2127" y="255"/>
                      </a:lnTo>
                      <a:lnTo>
                        <a:pt x="2127" y="269"/>
                      </a:lnTo>
                      <a:lnTo>
                        <a:pt x="2141" y="269"/>
                      </a:lnTo>
                      <a:lnTo>
                        <a:pt x="2141" y="283"/>
                      </a:lnTo>
                      <a:lnTo>
                        <a:pt x="2156" y="283"/>
                      </a:lnTo>
                      <a:lnTo>
                        <a:pt x="2170" y="297"/>
                      </a:lnTo>
                      <a:lnTo>
                        <a:pt x="2170" y="312"/>
                      </a:lnTo>
                      <a:lnTo>
                        <a:pt x="2184" y="312"/>
                      </a:lnTo>
                      <a:lnTo>
                        <a:pt x="2184" y="326"/>
                      </a:lnTo>
                      <a:lnTo>
                        <a:pt x="2198" y="326"/>
                      </a:lnTo>
                      <a:lnTo>
                        <a:pt x="2212" y="340"/>
                      </a:lnTo>
                      <a:lnTo>
                        <a:pt x="2227" y="368"/>
                      </a:lnTo>
                      <a:lnTo>
                        <a:pt x="2241" y="382"/>
                      </a:lnTo>
                      <a:lnTo>
                        <a:pt x="2241" y="397"/>
                      </a:lnTo>
                      <a:lnTo>
                        <a:pt x="2255" y="411"/>
                      </a:lnTo>
                      <a:lnTo>
                        <a:pt x="2269" y="425"/>
                      </a:lnTo>
                      <a:lnTo>
                        <a:pt x="2269" y="439"/>
                      </a:lnTo>
                      <a:lnTo>
                        <a:pt x="2283" y="453"/>
                      </a:lnTo>
                      <a:lnTo>
                        <a:pt x="2283" y="468"/>
                      </a:lnTo>
                      <a:lnTo>
                        <a:pt x="2297" y="468"/>
                      </a:lnTo>
                      <a:lnTo>
                        <a:pt x="2297" y="482"/>
                      </a:lnTo>
                      <a:lnTo>
                        <a:pt x="2312" y="496"/>
                      </a:lnTo>
                      <a:lnTo>
                        <a:pt x="2326" y="510"/>
                      </a:lnTo>
                      <a:lnTo>
                        <a:pt x="2326" y="524"/>
                      </a:lnTo>
                      <a:lnTo>
                        <a:pt x="2340" y="524"/>
                      </a:lnTo>
                      <a:lnTo>
                        <a:pt x="2340" y="539"/>
                      </a:lnTo>
                      <a:lnTo>
                        <a:pt x="2354" y="553"/>
                      </a:lnTo>
                      <a:lnTo>
                        <a:pt x="2368" y="567"/>
                      </a:lnTo>
                      <a:lnTo>
                        <a:pt x="2383" y="581"/>
                      </a:lnTo>
                      <a:lnTo>
                        <a:pt x="2397" y="609"/>
                      </a:lnTo>
                      <a:lnTo>
                        <a:pt x="2397" y="624"/>
                      </a:lnTo>
                      <a:lnTo>
                        <a:pt x="2411" y="624"/>
                      </a:lnTo>
                      <a:lnTo>
                        <a:pt x="2411" y="638"/>
                      </a:lnTo>
                      <a:lnTo>
                        <a:pt x="2425" y="652"/>
                      </a:lnTo>
                      <a:lnTo>
                        <a:pt x="2439" y="666"/>
                      </a:lnTo>
                      <a:lnTo>
                        <a:pt x="2439" y="680"/>
                      </a:lnTo>
                      <a:lnTo>
                        <a:pt x="2453" y="680"/>
                      </a:lnTo>
                      <a:lnTo>
                        <a:pt x="2453" y="695"/>
                      </a:lnTo>
                      <a:lnTo>
                        <a:pt x="2468" y="709"/>
                      </a:lnTo>
                      <a:lnTo>
                        <a:pt x="2468" y="723"/>
                      </a:lnTo>
                      <a:lnTo>
                        <a:pt x="2482" y="737"/>
                      </a:lnTo>
                      <a:lnTo>
                        <a:pt x="2496" y="751"/>
                      </a:lnTo>
                      <a:lnTo>
                        <a:pt x="2496" y="765"/>
                      </a:lnTo>
                      <a:lnTo>
                        <a:pt x="2510" y="780"/>
                      </a:lnTo>
                      <a:lnTo>
                        <a:pt x="2524" y="794"/>
                      </a:lnTo>
                      <a:lnTo>
                        <a:pt x="2539" y="808"/>
                      </a:lnTo>
                      <a:lnTo>
                        <a:pt x="2539" y="822"/>
                      </a:lnTo>
                      <a:lnTo>
                        <a:pt x="2553" y="836"/>
                      </a:lnTo>
                      <a:lnTo>
                        <a:pt x="2567" y="851"/>
                      </a:lnTo>
                      <a:lnTo>
                        <a:pt x="2567" y="865"/>
                      </a:lnTo>
                      <a:lnTo>
                        <a:pt x="2581" y="879"/>
                      </a:lnTo>
                      <a:lnTo>
                        <a:pt x="2581" y="893"/>
                      </a:lnTo>
                      <a:lnTo>
                        <a:pt x="2595" y="893"/>
                      </a:lnTo>
                      <a:lnTo>
                        <a:pt x="2609" y="907"/>
                      </a:lnTo>
                      <a:lnTo>
                        <a:pt x="2609" y="922"/>
                      </a:lnTo>
                      <a:lnTo>
                        <a:pt x="2638" y="950"/>
                      </a:lnTo>
                      <a:lnTo>
                        <a:pt x="2652" y="964"/>
                      </a:lnTo>
                      <a:lnTo>
                        <a:pt x="2666" y="1007"/>
                      </a:lnTo>
                      <a:lnTo>
                        <a:pt x="2652" y="1021"/>
                      </a:lnTo>
                      <a:lnTo>
                        <a:pt x="2609" y="1049"/>
                      </a:lnTo>
                      <a:lnTo>
                        <a:pt x="2581" y="1078"/>
                      </a:lnTo>
                      <a:lnTo>
                        <a:pt x="2553" y="1092"/>
                      </a:lnTo>
                      <a:lnTo>
                        <a:pt x="2524" y="1106"/>
                      </a:lnTo>
                      <a:lnTo>
                        <a:pt x="2510" y="1120"/>
                      </a:lnTo>
                      <a:lnTo>
                        <a:pt x="2482" y="1134"/>
                      </a:lnTo>
                      <a:lnTo>
                        <a:pt x="2468" y="1148"/>
                      </a:lnTo>
                      <a:lnTo>
                        <a:pt x="2439" y="1177"/>
                      </a:lnTo>
                      <a:lnTo>
                        <a:pt x="2411" y="1191"/>
                      </a:lnTo>
                      <a:lnTo>
                        <a:pt x="2411" y="1205"/>
                      </a:lnTo>
                      <a:lnTo>
                        <a:pt x="2397" y="1205"/>
                      </a:lnTo>
                      <a:lnTo>
                        <a:pt x="2383" y="1219"/>
                      </a:lnTo>
                      <a:lnTo>
                        <a:pt x="2354" y="1234"/>
                      </a:lnTo>
                      <a:lnTo>
                        <a:pt x="2340" y="1248"/>
                      </a:lnTo>
                      <a:lnTo>
                        <a:pt x="2326" y="1248"/>
                      </a:lnTo>
                      <a:lnTo>
                        <a:pt x="2312" y="1262"/>
                      </a:lnTo>
                      <a:lnTo>
                        <a:pt x="2269" y="1290"/>
                      </a:lnTo>
                      <a:lnTo>
                        <a:pt x="2241" y="1304"/>
                      </a:lnTo>
                      <a:lnTo>
                        <a:pt x="2227" y="1319"/>
                      </a:lnTo>
                      <a:lnTo>
                        <a:pt x="2212" y="1333"/>
                      </a:lnTo>
                      <a:lnTo>
                        <a:pt x="2184" y="1347"/>
                      </a:lnTo>
                      <a:lnTo>
                        <a:pt x="2141" y="1375"/>
                      </a:lnTo>
                      <a:lnTo>
                        <a:pt x="2113" y="1390"/>
                      </a:lnTo>
                      <a:lnTo>
                        <a:pt x="2085" y="1404"/>
                      </a:lnTo>
                      <a:lnTo>
                        <a:pt x="2056" y="1418"/>
                      </a:lnTo>
                      <a:lnTo>
                        <a:pt x="2056" y="1432"/>
                      </a:lnTo>
                      <a:lnTo>
                        <a:pt x="2042" y="1432"/>
                      </a:lnTo>
                      <a:lnTo>
                        <a:pt x="2028" y="1446"/>
                      </a:lnTo>
                      <a:lnTo>
                        <a:pt x="2014" y="1446"/>
                      </a:lnTo>
                      <a:lnTo>
                        <a:pt x="2000" y="1461"/>
                      </a:lnTo>
                      <a:lnTo>
                        <a:pt x="1971" y="1475"/>
                      </a:lnTo>
                      <a:lnTo>
                        <a:pt x="1943" y="1489"/>
                      </a:lnTo>
                      <a:lnTo>
                        <a:pt x="1915" y="1503"/>
                      </a:lnTo>
                      <a:lnTo>
                        <a:pt x="1900" y="1503"/>
                      </a:lnTo>
                      <a:lnTo>
                        <a:pt x="1858" y="1531"/>
                      </a:lnTo>
                      <a:lnTo>
                        <a:pt x="1844" y="1531"/>
                      </a:lnTo>
                      <a:lnTo>
                        <a:pt x="1744" y="1588"/>
                      </a:lnTo>
                      <a:lnTo>
                        <a:pt x="1730" y="1602"/>
                      </a:lnTo>
                      <a:lnTo>
                        <a:pt x="1702" y="1617"/>
                      </a:lnTo>
                      <a:lnTo>
                        <a:pt x="1688" y="1617"/>
                      </a:lnTo>
                      <a:lnTo>
                        <a:pt x="1503" y="1716"/>
                      </a:lnTo>
                      <a:lnTo>
                        <a:pt x="1489" y="1730"/>
                      </a:lnTo>
                      <a:lnTo>
                        <a:pt x="1461" y="1744"/>
                      </a:lnTo>
                      <a:lnTo>
                        <a:pt x="1447" y="1744"/>
                      </a:lnTo>
                      <a:lnTo>
                        <a:pt x="1432" y="1758"/>
                      </a:lnTo>
                      <a:lnTo>
                        <a:pt x="1418" y="1758"/>
                      </a:lnTo>
                      <a:lnTo>
                        <a:pt x="1404" y="1773"/>
                      </a:lnTo>
                      <a:lnTo>
                        <a:pt x="1376" y="1787"/>
                      </a:lnTo>
                      <a:lnTo>
                        <a:pt x="1347" y="1787"/>
                      </a:lnTo>
                      <a:lnTo>
                        <a:pt x="1333" y="1801"/>
                      </a:lnTo>
                      <a:lnTo>
                        <a:pt x="1305" y="1815"/>
                      </a:lnTo>
                      <a:lnTo>
                        <a:pt x="1290" y="1815"/>
                      </a:lnTo>
                      <a:lnTo>
                        <a:pt x="1276" y="1829"/>
                      </a:lnTo>
                      <a:lnTo>
                        <a:pt x="1248" y="1844"/>
                      </a:lnTo>
                      <a:lnTo>
                        <a:pt x="1234" y="1844"/>
                      </a:lnTo>
                      <a:lnTo>
                        <a:pt x="1220" y="1844"/>
                      </a:lnTo>
                      <a:lnTo>
                        <a:pt x="1205" y="1858"/>
                      </a:lnTo>
                      <a:lnTo>
                        <a:pt x="1191" y="1858"/>
                      </a:lnTo>
                      <a:lnTo>
                        <a:pt x="1177" y="1872"/>
                      </a:lnTo>
                      <a:lnTo>
                        <a:pt x="1163" y="1872"/>
                      </a:lnTo>
                      <a:lnTo>
                        <a:pt x="1149" y="1886"/>
                      </a:lnTo>
                      <a:lnTo>
                        <a:pt x="1134" y="1886"/>
                      </a:lnTo>
                      <a:lnTo>
                        <a:pt x="1120" y="1900"/>
                      </a:lnTo>
                      <a:lnTo>
                        <a:pt x="1106" y="1900"/>
                      </a:lnTo>
                      <a:lnTo>
                        <a:pt x="1092" y="1900"/>
                      </a:lnTo>
                      <a:lnTo>
                        <a:pt x="1078" y="1914"/>
                      </a:lnTo>
                      <a:lnTo>
                        <a:pt x="1064" y="1914"/>
                      </a:lnTo>
                      <a:lnTo>
                        <a:pt x="1049" y="1929"/>
                      </a:lnTo>
                      <a:lnTo>
                        <a:pt x="978" y="1943"/>
                      </a:lnTo>
                      <a:lnTo>
                        <a:pt x="681" y="2042"/>
                      </a:lnTo>
                      <a:lnTo>
                        <a:pt x="666" y="2056"/>
                      </a:lnTo>
                      <a:lnTo>
                        <a:pt x="539" y="2085"/>
                      </a:lnTo>
                      <a:lnTo>
                        <a:pt x="525" y="2099"/>
                      </a:lnTo>
                      <a:lnTo>
                        <a:pt x="496" y="2099"/>
                      </a:lnTo>
                      <a:lnTo>
                        <a:pt x="454" y="2127"/>
                      </a:lnTo>
                      <a:lnTo>
                        <a:pt x="440" y="2127"/>
                      </a:lnTo>
                      <a:close/>
                    </a:path>
                  </a:pathLst>
                </a:custGeom>
                <a:noFill/>
                <a:ln w="0">
                  <a:solidFill>
                    <a:srgbClr val="000000"/>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ja-JP" altLang="en-US"/>
                </a:p>
              </p:txBody>
            </p:sp>
            <p:sp>
              <p:nvSpPr>
                <p:cNvPr id="15517" name="Freeform 179"/>
                <p:cNvSpPr>
                  <a:spLocks noChangeAspect="1"/>
                </p:cNvSpPr>
                <p:nvPr/>
              </p:nvSpPr>
              <p:spPr bwMode="auto">
                <a:xfrm>
                  <a:off x="5681" y="8870"/>
                  <a:ext cx="2421" cy="3048"/>
                </a:xfrm>
                <a:custGeom>
                  <a:avLst/>
                  <a:gdLst>
                    <a:gd name="T0" fmla="*/ 2147483647 w 1517"/>
                    <a:gd name="T1" fmla="*/ 2147483647 h 1915"/>
                    <a:gd name="T2" fmla="*/ 2147483647 w 1517"/>
                    <a:gd name="T3" fmla="*/ 2147483647 h 1915"/>
                    <a:gd name="T4" fmla="*/ 2147483647 w 1517"/>
                    <a:gd name="T5" fmla="*/ 2147483647 h 1915"/>
                    <a:gd name="T6" fmla="*/ 2147483647 w 1517"/>
                    <a:gd name="T7" fmla="*/ 2147483647 h 1915"/>
                    <a:gd name="T8" fmla="*/ 2147483647 w 1517"/>
                    <a:gd name="T9" fmla="*/ 2147483647 h 1915"/>
                    <a:gd name="T10" fmla="*/ 2147483647 w 1517"/>
                    <a:gd name="T11" fmla="*/ 2147483647 h 1915"/>
                    <a:gd name="T12" fmla="*/ 2147483647 w 1517"/>
                    <a:gd name="T13" fmla="*/ 2147483647 h 1915"/>
                    <a:gd name="T14" fmla="*/ 2147483647 w 1517"/>
                    <a:gd name="T15" fmla="*/ 2147483647 h 1915"/>
                    <a:gd name="T16" fmla="*/ 2147483647 w 1517"/>
                    <a:gd name="T17" fmla="*/ 2147483647 h 1915"/>
                    <a:gd name="T18" fmla="*/ 2147483647 w 1517"/>
                    <a:gd name="T19" fmla="*/ 2147483647 h 1915"/>
                    <a:gd name="T20" fmla="*/ 2147483647 w 1517"/>
                    <a:gd name="T21" fmla="*/ 2147483647 h 1915"/>
                    <a:gd name="T22" fmla="*/ 2147483647 w 1517"/>
                    <a:gd name="T23" fmla="*/ 2147483647 h 1915"/>
                    <a:gd name="T24" fmla="*/ 2147483647 w 1517"/>
                    <a:gd name="T25" fmla="*/ 2147483647 h 1915"/>
                    <a:gd name="T26" fmla="*/ 2147483647 w 1517"/>
                    <a:gd name="T27" fmla="*/ 2147483647 h 1915"/>
                    <a:gd name="T28" fmla="*/ 2147483647 w 1517"/>
                    <a:gd name="T29" fmla="*/ 2147483647 h 1915"/>
                    <a:gd name="T30" fmla="*/ 2147483647 w 1517"/>
                    <a:gd name="T31" fmla="*/ 2147483647 h 1915"/>
                    <a:gd name="T32" fmla="*/ 2147483647 w 1517"/>
                    <a:gd name="T33" fmla="*/ 2147483647 h 1915"/>
                    <a:gd name="T34" fmla="*/ 2147483647 w 1517"/>
                    <a:gd name="T35" fmla="*/ 2147483647 h 1915"/>
                    <a:gd name="T36" fmla="*/ 2147483647 w 1517"/>
                    <a:gd name="T37" fmla="*/ 2147483647 h 1915"/>
                    <a:gd name="T38" fmla="*/ 2147483647 w 1517"/>
                    <a:gd name="T39" fmla="*/ 2147483647 h 1915"/>
                    <a:gd name="T40" fmla="*/ 2147483647 w 1517"/>
                    <a:gd name="T41" fmla="*/ 2147483647 h 1915"/>
                    <a:gd name="T42" fmla="*/ 2147483647 w 1517"/>
                    <a:gd name="T43" fmla="*/ 2147483647 h 1915"/>
                    <a:gd name="T44" fmla="*/ 2147483647 w 1517"/>
                    <a:gd name="T45" fmla="*/ 2147483647 h 1915"/>
                    <a:gd name="T46" fmla="*/ 2147483647 w 1517"/>
                    <a:gd name="T47" fmla="*/ 2147483647 h 1915"/>
                    <a:gd name="T48" fmla="*/ 2147483647 w 1517"/>
                    <a:gd name="T49" fmla="*/ 2147483647 h 1915"/>
                    <a:gd name="T50" fmla="*/ 2147483647 w 1517"/>
                    <a:gd name="T51" fmla="*/ 2147483647 h 1915"/>
                    <a:gd name="T52" fmla="*/ 2147483647 w 1517"/>
                    <a:gd name="T53" fmla="*/ 2147483647 h 1915"/>
                    <a:gd name="T54" fmla="*/ 2147483647 w 1517"/>
                    <a:gd name="T55" fmla="*/ 2147483647 h 1915"/>
                    <a:gd name="T56" fmla="*/ 2147483647 w 1517"/>
                    <a:gd name="T57" fmla="*/ 2147483647 h 1915"/>
                    <a:gd name="T58" fmla="*/ 2147483647 w 1517"/>
                    <a:gd name="T59" fmla="*/ 2147483647 h 1915"/>
                    <a:gd name="T60" fmla="*/ 2147483647 w 1517"/>
                    <a:gd name="T61" fmla="*/ 2147483647 h 1915"/>
                    <a:gd name="T62" fmla="*/ 2147483647 w 1517"/>
                    <a:gd name="T63" fmla="*/ 2147483647 h 1915"/>
                    <a:gd name="T64" fmla="*/ 2147483647 w 1517"/>
                    <a:gd name="T65" fmla="*/ 2147483647 h 1915"/>
                    <a:gd name="T66" fmla="*/ 2147483647 w 1517"/>
                    <a:gd name="T67" fmla="*/ 2147483647 h 1915"/>
                    <a:gd name="T68" fmla="*/ 2147483647 w 1517"/>
                    <a:gd name="T69" fmla="*/ 2147483647 h 1915"/>
                    <a:gd name="T70" fmla="*/ 2147483647 w 1517"/>
                    <a:gd name="T71" fmla="*/ 2147483647 h 1915"/>
                    <a:gd name="T72" fmla="*/ 2147483647 w 1517"/>
                    <a:gd name="T73" fmla="*/ 2147483647 h 1915"/>
                    <a:gd name="T74" fmla="*/ 2147483647 w 1517"/>
                    <a:gd name="T75" fmla="*/ 2147483647 h 1915"/>
                    <a:gd name="T76" fmla="*/ 2147483647 w 1517"/>
                    <a:gd name="T77" fmla="*/ 2147483647 h 1915"/>
                    <a:gd name="T78" fmla="*/ 2147483647 w 1517"/>
                    <a:gd name="T79" fmla="*/ 2147483647 h 1915"/>
                    <a:gd name="T80" fmla="*/ 2147483647 w 1517"/>
                    <a:gd name="T81" fmla="*/ 2147483647 h 1915"/>
                    <a:gd name="T82" fmla="*/ 2147483647 w 1517"/>
                    <a:gd name="T83" fmla="*/ 2147483647 h 1915"/>
                    <a:gd name="T84" fmla="*/ 2147483647 w 1517"/>
                    <a:gd name="T85" fmla="*/ 2147483647 h 1915"/>
                    <a:gd name="T86" fmla="*/ 2147483647 w 1517"/>
                    <a:gd name="T87" fmla="*/ 2147483647 h 1915"/>
                    <a:gd name="T88" fmla="*/ 2147483647 w 1517"/>
                    <a:gd name="T89" fmla="*/ 2147483647 h 1915"/>
                    <a:gd name="T90" fmla="*/ 2147483647 w 1517"/>
                    <a:gd name="T91" fmla="*/ 2147483647 h 1915"/>
                    <a:gd name="T92" fmla="*/ 2147483647 w 1517"/>
                    <a:gd name="T93" fmla="*/ 2147483647 h 1915"/>
                    <a:gd name="T94" fmla="*/ 2147483647 w 1517"/>
                    <a:gd name="T95" fmla="*/ 2147483647 h 1915"/>
                    <a:gd name="T96" fmla="*/ 2147483647 w 1517"/>
                    <a:gd name="T97" fmla="*/ 2147483647 h 1915"/>
                    <a:gd name="T98" fmla="*/ 2147483647 w 1517"/>
                    <a:gd name="T99" fmla="*/ 2147483647 h 1915"/>
                    <a:gd name="T100" fmla="*/ 2147483647 w 1517"/>
                    <a:gd name="T101" fmla="*/ 2147483647 h 1915"/>
                    <a:gd name="T102" fmla="*/ 2147483647 w 1517"/>
                    <a:gd name="T103" fmla="*/ 2147483647 h 1915"/>
                    <a:gd name="T104" fmla="*/ 2147483647 w 1517"/>
                    <a:gd name="T105" fmla="*/ 2147483647 h 1915"/>
                    <a:gd name="T106" fmla="*/ 2147483647 w 1517"/>
                    <a:gd name="T107" fmla="*/ 2147483647 h 1915"/>
                    <a:gd name="T108" fmla="*/ 2147483647 w 1517"/>
                    <a:gd name="T109" fmla="*/ 2147483647 h 1915"/>
                    <a:gd name="T110" fmla="*/ 2147483647 w 1517"/>
                    <a:gd name="T111" fmla="*/ 2147483647 h 1915"/>
                    <a:gd name="T112" fmla="*/ 2147483647 w 1517"/>
                    <a:gd name="T113" fmla="*/ 2147483647 h 1915"/>
                    <a:gd name="T114" fmla="*/ 2147483647 w 1517"/>
                    <a:gd name="T115" fmla="*/ 2147483647 h 1915"/>
                    <a:gd name="T116" fmla="*/ 2147483647 w 1517"/>
                    <a:gd name="T117" fmla="*/ 2147483647 h 1915"/>
                    <a:gd name="T118" fmla="*/ 2147483647 w 1517"/>
                    <a:gd name="T119" fmla="*/ 0 h 1915"/>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517"/>
                    <a:gd name="T181" fmla="*/ 0 h 1915"/>
                    <a:gd name="T182" fmla="*/ 1517 w 1517"/>
                    <a:gd name="T183" fmla="*/ 1915 h 1915"/>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517" h="1915">
                      <a:moveTo>
                        <a:pt x="1474" y="28"/>
                      </a:moveTo>
                      <a:lnTo>
                        <a:pt x="1489" y="71"/>
                      </a:lnTo>
                      <a:lnTo>
                        <a:pt x="1489" y="85"/>
                      </a:lnTo>
                      <a:lnTo>
                        <a:pt x="1503" y="127"/>
                      </a:lnTo>
                      <a:lnTo>
                        <a:pt x="1503" y="142"/>
                      </a:lnTo>
                      <a:lnTo>
                        <a:pt x="1503" y="156"/>
                      </a:lnTo>
                      <a:lnTo>
                        <a:pt x="1503" y="170"/>
                      </a:lnTo>
                      <a:lnTo>
                        <a:pt x="1503" y="184"/>
                      </a:lnTo>
                      <a:lnTo>
                        <a:pt x="1517" y="198"/>
                      </a:lnTo>
                      <a:lnTo>
                        <a:pt x="1517" y="213"/>
                      </a:lnTo>
                      <a:lnTo>
                        <a:pt x="1503" y="213"/>
                      </a:lnTo>
                      <a:lnTo>
                        <a:pt x="1517" y="227"/>
                      </a:lnTo>
                      <a:lnTo>
                        <a:pt x="1517" y="241"/>
                      </a:lnTo>
                      <a:lnTo>
                        <a:pt x="1517" y="269"/>
                      </a:lnTo>
                      <a:lnTo>
                        <a:pt x="1517" y="283"/>
                      </a:lnTo>
                      <a:lnTo>
                        <a:pt x="1517" y="312"/>
                      </a:lnTo>
                      <a:lnTo>
                        <a:pt x="1517" y="326"/>
                      </a:lnTo>
                      <a:lnTo>
                        <a:pt x="1517" y="340"/>
                      </a:lnTo>
                      <a:lnTo>
                        <a:pt x="1517" y="369"/>
                      </a:lnTo>
                      <a:lnTo>
                        <a:pt x="1517" y="383"/>
                      </a:lnTo>
                      <a:lnTo>
                        <a:pt x="1517" y="397"/>
                      </a:lnTo>
                      <a:lnTo>
                        <a:pt x="1517" y="411"/>
                      </a:lnTo>
                      <a:lnTo>
                        <a:pt x="1503" y="439"/>
                      </a:lnTo>
                      <a:lnTo>
                        <a:pt x="1503" y="454"/>
                      </a:lnTo>
                      <a:lnTo>
                        <a:pt x="1503" y="468"/>
                      </a:lnTo>
                      <a:lnTo>
                        <a:pt x="1503" y="482"/>
                      </a:lnTo>
                      <a:lnTo>
                        <a:pt x="1503" y="510"/>
                      </a:lnTo>
                      <a:lnTo>
                        <a:pt x="1489" y="539"/>
                      </a:lnTo>
                      <a:lnTo>
                        <a:pt x="1489" y="553"/>
                      </a:lnTo>
                      <a:lnTo>
                        <a:pt x="1489" y="567"/>
                      </a:lnTo>
                      <a:lnTo>
                        <a:pt x="1474" y="581"/>
                      </a:lnTo>
                      <a:lnTo>
                        <a:pt x="1474" y="596"/>
                      </a:lnTo>
                      <a:lnTo>
                        <a:pt x="1474" y="610"/>
                      </a:lnTo>
                      <a:lnTo>
                        <a:pt x="1460" y="610"/>
                      </a:lnTo>
                      <a:lnTo>
                        <a:pt x="1460" y="624"/>
                      </a:lnTo>
                      <a:lnTo>
                        <a:pt x="1460" y="638"/>
                      </a:lnTo>
                      <a:lnTo>
                        <a:pt x="1446" y="638"/>
                      </a:lnTo>
                      <a:lnTo>
                        <a:pt x="1446" y="652"/>
                      </a:lnTo>
                      <a:lnTo>
                        <a:pt x="1446" y="666"/>
                      </a:lnTo>
                      <a:lnTo>
                        <a:pt x="1432" y="681"/>
                      </a:lnTo>
                      <a:lnTo>
                        <a:pt x="1432" y="695"/>
                      </a:lnTo>
                      <a:lnTo>
                        <a:pt x="1418" y="709"/>
                      </a:lnTo>
                      <a:lnTo>
                        <a:pt x="1418" y="723"/>
                      </a:lnTo>
                      <a:lnTo>
                        <a:pt x="1418" y="737"/>
                      </a:lnTo>
                      <a:lnTo>
                        <a:pt x="1404" y="752"/>
                      </a:lnTo>
                      <a:lnTo>
                        <a:pt x="1404" y="766"/>
                      </a:lnTo>
                      <a:lnTo>
                        <a:pt x="1404" y="780"/>
                      </a:lnTo>
                      <a:lnTo>
                        <a:pt x="1404" y="794"/>
                      </a:lnTo>
                      <a:lnTo>
                        <a:pt x="1389" y="794"/>
                      </a:lnTo>
                      <a:lnTo>
                        <a:pt x="1389" y="808"/>
                      </a:lnTo>
                      <a:lnTo>
                        <a:pt x="1389" y="851"/>
                      </a:lnTo>
                      <a:lnTo>
                        <a:pt x="1389" y="879"/>
                      </a:lnTo>
                      <a:lnTo>
                        <a:pt x="1389" y="893"/>
                      </a:lnTo>
                      <a:lnTo>
                        <a:pt x="1404" y="936"/>
                      </a:lnTo>
                      <a:lnTo>
                        <a:pt x="1404" y="950"/>
                      </a:lnTo>
                      <a:lnTo>
                        <a:pt x="1404" y="978"/>
                      </a:lnTo>
                      <a:lnTo>
                        <a:pt x="1404" y="1007"/>
                      </a:lnTo>
                      <a:lnTo>
                        <a:pt x="1404" y="1035"/>
                      </a:lnTo>
                      <a:lnTo>
                        <a:pt x="1404" y="1049"/>
                      </a:lnTo>
                      <a:lnTo>
                        <a:pt x="1404" y="1064"/>
                      </a:lnTo>
                      <a:lnTo>
                        <a:pt x="1404" y="1078"/>
                      </a:lnTo>
                      <a:lnTo>
                        <a:pt x="1404" y="1120"/>
                      </a:lnTo>
                      <a:lnTo>
                        <a:pt x="1404" y="1135"/>
                      </a:lnTo>
                      <a:lnTo>
                        <a:pt x="1404" y="1177"/>
                      </a:lnTo>
                      <a:lnTo>
                        <a:pt x="1404" y="1191"/>
                      </a:lnTo>
                      <a:lnTo>
                        <a:pt x="1404" y="1205"/>
                      </a:lnTo>
                      <a:lnTo>
                        <a:pt x="1389" y="1234"/>
                      </a:lnTo>
                      <a:lnTo>
                        <a:pt x="1389" y="1262"/>
                      </a:lnTo>
                      <a:lnTo>
                        <a:pt x="1389" y="1291"/>
                      </a:lnTo>
                      <a:lnTo>
                        <a:pt x="1375" y="1319"/>
                      </a:lnTo>
                      <a:lnTo>
                        <a:pt x="1375" y="1333"/>
                      </a:lnTo>
                      <a:lnTo>
                        <a:pt x="1375" y="1347"/>
                      </a:lnTo>
                      <a:lnTo>
                        <a:pt x="1361" y="1361"/>
                      </a:lnTo>
                      <a:lnTo>
                        <a:pt x="1361" y="1376"/>
                      </a:lnTo>
                      <a:lnTo>
                        <a:pt x="1361" y="1390"/>
                      </a:lnTo>
                      <a:lnTo>
                        <a:pt x="1361" y="1404"/>
                      </a:lnTo>
                      <a:lnTo>
                        <a:pt x="1347" y="1432"/>
                      </a:lnTo>
                      <a:lnTo>
                        <a:pt x="1347" y="1447"/>
                      </a:lnTo>
                      <a:lnTo>
                        <a:pt x="1333" y="1503"/>
                      </a:lnTo>
                      <a:lnTo>
                        <a:pt x="1304" y="1574"/>
                      </a:lnTo>
                      <a:lnTo>
                        <a:pt x="1290" y="1574"/>
                      </a:lnTo>
                      <a:lnTo>
                        <a:pt x="1276" y="1617"/>
                      </a:lnTo>
                      <a:lnTo>
                        <a:pt x="1233" y="1674"/>
                      </a:lnTo>
                      <a:lnTo>
                        <a:pt x="1205" y="1716"/>
                      </a:lnTo>
                      <a:lnTo>
                        <a:pt x="1191" y="1730"/>
                      </a:lnTo>
                      <a:lnTo>
                        <a:pt x="1177" y="1744"/>
                      </a:lnTo>
                      <a:lnTo>
                        <a:pt x="1162" y="1744"/>
                      </a:lnTo>
                      <a:lnTo>
                        <a:pt x="1162" y="1759"/>
                      </a:lnTo>
                      <a:lnTo>
                        <a:pt x="1134" y="1759"/>
                      </a:lnTo>
                      <a:lnTo>
                        <a:pt x="1120" y="1773"/>
                      </a:lnTo>
                      <a:lnTo>
                        <a:pt x="1106" y="1787"/>
                      </a:lnTo>
                      <a:lnTo>
                        <a:pt x="1092" y="1801"/>
                      </a:lnTo>
                      <a:lnTo>
                        <a:pt x="1077" y="1801"/>
                      </a:lnTo>
                      <a:lnTo>
                        <a:pt x="1063" y="1801"/>
                      </a:lnTo>
                      <a:lnTo>
                        <a:pt x="1049" y="1815"/>
                      </a:lnTo>
                      <a:lnTo>
                        <a:pt x="1035" y="1815"/>
                      </a:lnTo>
                      <a:lnTo>
                        <a:pt x="1021" y="1815"/>
                      </a:lnTo>
                      <a:lnTo>
                        <a:pt x="992" y="1830"/>
                      </a:lnTo>
                      <a:lnTo>
                        <a:pt x="978" y="1830"/>
                      </a:lnTo>
                      <a:lnTo>
                        <a:pt x="964" y="1830"/>
                      </a:lnTo>
                      <a:lnTo>
                        <a:pt x="936" y="1844"/>
                      </a:lnTo>
                      <a:lnTo>
                        <a:pt x="907" y="1844"/>
                      </a:lnTo>
                      <a:lnTo>
                        <a:pt x="865" y="1858"/>
                      </a:lnTo>
                      <a:lnTo>
                        <a:pt x="822" y="1872"/>
                      </a:lnTo>
                      <a:lnTo>
                        <a:pt x="808" y="1872"/>
                      </a:lnTo>
                      <a:lnTo>
                        <a:pt x="780" y="1872"/>
                      </a:lnTo>
                      <a:lnTo>
                        <a:pt x="680" y="1900"/>
                      </a:lnTo>
                      <a:lnTo>
                        <a:pt x="666" y="1900"/>
                      </a:lnTo>
                      <a:lnTo>
                        <a:pt x="638" y="1900"/>
                      </a:lnTo>
                      <a:lnTo>
                        <a:pt x="624" y="1915"/>
                      </a:lnTo>
                      <a:lnTo>
                        <a:pt x="609" y="1915"/>
                      </a:lnTo>
                      <a:lnTo>
                        <a:pt x="595" y="1915"/>
                      </a:lnTo>
                      <a:lnTo>
                        <a:pt x="581" y="1915"/>
                      </a:lnTo>
                      <a:lnTo>
                        <a:pt x="553" y="1915"/>
                      </a:lnTo>
                      <a:lnTo>
                        <a:pt x="538" y="1915"/>
                      </a:lnTo>
                      <a:lnTo>
                        <a:pt x="524" y="1915"/>
                      </a:lnTo>
                      <a:lnTo>
                        <a:pt x="510" y="1915"/>
                      </a:lnTo>
                      <a:lnTo>
                        <a:pt x="496" y="1915"/>
                      </a:lnTo>
                      <a:lnTo>
                        <a:pt x="482" y="1915"/>
                      </a:lnTo>
                      <a:lnTo>
                        <a:pt x="468" y="1900"/>
                      </a:lnTo>
                      <a:lnTo>
                        <a:pt x="453" y="1900"/>
                      </a:lnTo>
                      <a:lnTo>
                        <a:pt x="439" y="1900"/>
                      </a:lnTo>
                      <a:lnTo>
                        <a:pt x="425" y="1886"/>
                      </a:lnTo>
                      <a:lnTo>
                        <a:pt x="411" y="1886"/>
                      </a:lnTo>
                      <a:lnTo>
                        <a:pt x="397" y="1886"/>
                      </a:lnTo>
                      <a:lnTo>
                        <a:pt x="382" y="1872"/>
                      </a:lnTo>
                      <a:lnTo>
                        <a:pt x="368" y="1872"/>
                      </a:lnTo>
                      <a:lnTo>
                        <a:pt x="283" y="1830"/>
                      </a:lnTo>
                      <a:lnTo>
                        <a:pt x="269" y="1815"/>
                      </a:lnTo>
                      <a:lnTo>
                        <a:pt x="255" y="1815"/>
                      </a:lnTo>
                      <a:lnTo>
                        <a:pt x="198" y="1787"/>
                      </a:lnTo>
                      <a:lnTo>
                        <a:pt x="184" y="1787"/>
                      </a:lnTo>
                      <a:lnTo>
                        <a:pt x="184" y="1744"/>
                      </a:lnTo>
                      <a:lnTo>
                        <a:pt x="156" y="1617"/>
                      </a:lnTo>
                      <a:lnTo>
                        <a:pt x="113" y="1447"/>
                      </a:lnTo>
                      <a:lnTo>
                        <a:pt x="70" y="1319"/>
                      </a:lnTo>
                      <a:lnTo>
                        <a:pt x="42" y="1191"/>
                      </a:lnTo>
                      <a:lnTo>
                        <a:pt x="28" y="1149"/>
                      </a:lnTo>
                      <a:lnTo>
                        <a:pt x="14" y="1120"/>
                      </a:lnTo>
                      <a:lnTo>
                        <a:pt x="0" y="1120"/>
                      </a:lnTo>
                      <a:lnTo>
                        <a:pt x="340" y="978"/>
                      </a:lnTo>
                      <a:lnTo>
                        <a:pt x="368" y="964"/>
                      </a:lnTo>
                      <a:lnTo>
                        <a:pt x="411" y="950"/>
                      </a:lnTo>
                      <a:lnTo>
                        <a:pt x="453" y="922"/>
                      </a:lnTo>
                      <a:lnTo>
                        <a:pt x="567" y="879"/>
                      </a:lnTo>
                      <a:lnTo>
                        <a:pt x="609" y="808"/>
                      </a:lnTo>
                      <a:lnTo>
                        <a:pt x="624" y="794"/>
                      </a:lnTo>
                      <a:lnTo>
                        <a:pt x="638" y="766"/>
                      </a:lnTo>
                      <a:lnTo>
                        <a:pt x="652" y="752"/>
                      </a:lnTo>
                      <a:lnTo>
                        <a:pt x="666" y="723"/>
                      </a:lnTo>
                      <a:lnTo>
                        <a:pt x="680" y="695"/>
                      </a:lnTo>
                      <a:lnTo>
                        <a:pt x="694" y="681"/>
                      </a:lnTo>
                      <a:lnTo>
                        <a:pt x="694" y="666"/>
                      </a:lnTo>
                      <a:lnTo>
                        <a:pt x="694" y="652"/>
                      </a:lnTo>
                      <a:lnTo>
                        <a:pt x="709" y="638"/>
                      </a:lnTo>
                      <a:lnTo>
                        <a:pt x="723" y="624"/>
                      </a:lnTo>
                      <a:lnTo>
                        <a:pt x="737" y="596"/>
                      </a:lnTo>
                      <a:lnTo>
                        <a:pt x="751" y="581"/>
                      </a:lnTo>
                      <a:lnTo>
                        <a:pt x="751" y="567"/>
                      </a:lnTo>
                      <a:lnTo>
                        <a:pt x="780" y="553"/>
                      </a:lnTo>
                      <a:lnTo>
                        <a:pt x="794" y="525"/>
                      </a:lnTo>
                      <a:lnTo>
                        <a:pt x="808" y="496"/>
                      </a:lnTo>
                      <a:lnTo>
                        <a:pt x="822" y="482"/>
                      </a:lnTo>
                      <a:lnTo>
                        <a:pt x="822" y="468"/>
                      </a:lnTo>
                      <a:lnTo>
                        <a:pt x="836" y="439"/>
                      </a:lnTo>
                      <a:lnTo>
                        <a:pt x="850" y="425"/>
                      </a:lnTo>
                      <a:lnTo>
                        <a:pt x="865" y="397"/>
                      </a:lnTo>
                      <a:lnTo>
                        <a:pt x="879" y="383"/>
                      </a:lnTo>
                      <a:lnTo>
                        <a:pt x="893" y="369"/>
                      </a:lnTo>
                      <a:lnTo>
                        <a:pt x="907" y="340"/>
                      </a:lnTo>
                      <a:lnTo>
                        <a:pt x="921" y="312"/>
                      </a:lnTo>
                      <a:lnTo>
                        <a:pt x="936" y="298"/>
                      </a:lnTo>
                      <a:lnTo>
                        <a:pt x="950" y="283"/>
                      </a:lnTo>
                      <a:lnTo>
                        <a:pt x="964" y="269"/>
                      </a:lnTo>
                      <a:lnTo>
                        <a:pt x="978" y="241"/>
                      </a:lnTo>
                      <a:lnTo>
                        <a:pt x="1021" y="213"/>
                      </a:lnTo>
                      <a:lnTo>
                        <a:pt x="1021" y="198"/>
                      </a:lnTo>
                      <a:lnTo>
                        <a:pt x="1035" y="184"/>
                      </a:lnTo>
                      <a:lnTo>
                        <a:pt x="1049" y="184"/>
                      </a:lnTo>
                      <a:lnTo>
                        <a:pt x="1063" y="170"/>
                      </a:lnTo>
                      <a:lnTo>
                        <a:pt x="1077" y="142"/>
                      </a:lnTo>
                      <a:lnTo>
                        <a:pt x="1092" y="127"/>
                      </a:lnTo>
                      <a:lnTo>
                        <a:pt x="1106" y="113"/>
                      </a:lnTo>
                      <a:lnTo>
                        <a:pt x="1120" y="113"/>
                      </a:lnTo>
                      <a:lnTo>
                        <a:pt x="1134" y="99"/>
                      </a:lnTo>
                      <a:lnTo>
                        <a:pt x="1148" y="85"/>
                      </a:lnTo>
                      <a:lnTo>
                        <a:pt x="1177" y="71"/>
                      </a:lnTo>
                      <a:lnTo>
                        <a:pt x="1191" y="56"/>
                      </a:lnTo>
                      <a:lnTo>
                        <a:pt x="1205" y="56"/>
                      </a:lnTo>
                      <a:lnTo>
                        <a:pt x="1219" y="56"/>
                      </a:lnTo>
                      <a:lnTo>
                        <a:pt x="1248" y="56"/>
                      </a:lnTo>
                      <a:lnTo>
                        <a:pt x="1276" y="42"/>
                      </a:lnTo>
                      <a:lnTo>
                        <a:pt x="1290" y="42"/>
                      </a:lnTo>
                      <a:lnTo>
                        <a:pt x="1304" y="42"/>
                      </a:lnTo>
                      <a:lnTo>
                        <a:pt x="1318" y="42"/>
                      </a:lnTo>
                      <a:lnTo>
                        <a:pt x="1361" y="28"/>
                      </a:lnTo>
                      <a:lnTo>
                        <a:pt x="1404" y="14"/>
                      </a:lnTo>
                      <a:lnTo>
                        <a:pt x="1418" y="14"/>
                      </a:lnTo>
                      <a:lnTo>
                        <a:pt x="1432" y="14"/>
                      </a:lnTo>
                      <a:lnTo>
                        <a:pt x="1446" y="0"/>
                      </a:lnTo>
                      <a:lnTo>
                        <a:pt x="1460" y="0"/>
                      </a:lnTo>
                      <a:lnTo>
                        <a:pt x="1460" y="14"/>
                      </a:lnTo>
                      <a:lnTo>
                        <a:pt x="1474" y="28"/>
                      </a:lnTo>
                      <a:close/>
                    </a:path>
                  </a:pathLst>
                </a:custGeom>
                <a:noFill/>
                <a:ln w="0">
                  <a:solidFill>
                    <a:srgbClr val="000000"/>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ja-JP" altLang="en-US"/>
                </a:p>
              </p:txBody>
            </p:sp>
            <p:sp>
              <p:nvSpPr>
                <p:cNvPr id="15518" name="Freeform 180"/>
                <p:cNvSpPr>
                  <a:spLocks noChangeAspect="1"/>
                </p:cNvSpPr>
                <p:nvPr/>
              </p:nvSpPr>
              <p:spPr bwMode="auto">
                <a:xfrm>
                  <a:off x="8962" y="6972"/>
                  <a:ext cx="2263" cy="2304"/>
                </a:xfrm>
                <a:custGeom>
                  <a:avLst/>
                  <a:gdLst>
                    <a:gd name="T0" fmla="*/ 2147483647 w 1418"/>
                    <a:gd name="T1" fmla="*/ 2147483647 h 1447"/>
                    <a:gd name="T2" fmla="*/ 2147483647 w 1418"/>
                    <a:gd name="T3" fmla="*/ 2147483647 h 1447"/>
                    <a:gd name="T4" fmla="*/ 2147483647 w 1418"/>
                    <a:gd name="T5" fmla="*/ 2147483647 h 1447"/>
                    <a:gd name="T6" fmla="*/ 2147483647 w 1418"/>
                    <a:gd name="T7" fmla="*/ 2147483647 h 1447"/>
                    <a:gd name="T8" fmla="*/ 2147483647 w 1418"/>
                    <a:gd name="T9" fmla="*/ 2147483647 h 1447"/>
                    <a:gd name="T10" fmla="*/ 2147483647 w 1418"/>
                    <a:gd name="T11" fmla="*/ 2147483647 h 1447"/>
                    <a:gd name="T12" fmla="*/ 2147483647 w 1418"/>
                    <a:gd name="T13" fmla="*/ 2147483647 h 1447"/>
                    <a:gd name="T14" fmla="*/ 2147483647 w 1418"/>
                    <a:gd name="T15" fmla="*/ 2147483647 h 1447"/>
                    <a:gd name="T16" fmla="*/ 2147483647 w 1418"/>
                    <a:gd name="T17" fmla="*/ 2147483647 h 1447"/>
                    <a:gd name="T18" fmla="*/ 2147483647 w 1418"/>
                    <a:gd name="T19" fmla="*/ 2147483647 h 1447"/>
                    <a:gd name="T20" fmla="*/ 2147483647 w 1418"/>
                    <a:gd name="T21" fmla="*/ 2147483647 h 1447"/>
                    <a:gd name="T22" fmla="*/ 2147483647 w 1418"/>
                    <a:gd name="T23" fmla="*/ 2147483647 h 1447"/>
                    <a:gd name="T24" fmla="*/ 2147483647 w 1418"/>
                    <a:gd name="T25" fmla="*/ 2147483647 h 1447"/>
                    <a:gd name="T26" fmla="*/ 2147483647 w 1418"/>
                    <a:gd name="T27" fmla="*/ 2147483647 h 1447"/>
                    <a:gd name="T28" fmla="*/ 2147483647 w 1418"/>
                    <a:gd name="T29" fmla="*/ 2147483647 h 1447"/>
                    <a:gd name="T30" fmla="*/ 2147483647 w 1418"/>
                    <a:gd name="T31" fmla="*/ 2147483647 h 1447"/>
                    <a:gd name="T32" fmla="*/ 2147483647 w 1418"/>
                    <a:gd name="T33" fmla="*/ 2147483647 h 1447"/>
                    <a:gd name="T34" fmla="*/ 2147483647 w 1418"/>
                    <a:gd name="T35" fmla="*/ 2147483647 h 1447"/>
                    <a:gd name="T36" fmla="*/ 2147483647 w 1418"/>
                    <a:gd name="T37" fmla="*/ 2147483647 h 1447"/>
                    <a:gd name="T38" fmla="*/ 2147483647 w 1418"/>
                    <a:gd name="T39" fmla="*/ 2147483647 h 1447"/>
                    <a:gd name="T40" fmla="*/ 2147483647 w 1418"/>
                    <a:gd name="T41" fmla="*/ 2147483647 h 1447"/>
                    <a:gd name="T42" fmla="*/ 2147483647 w 1418"/>
                    <a:gd name="T43" fmla="*/ 2147483647 h 1447"/>
                    <a:gd name="T44" fmla="*/ 2147483647 w 1418"/>
                    <a:gd name="T45" fmla="*/ 2147483647 h 1447"/>
                    <a:gd name="T46" fmla="*/ 2147483647 w 1418"/>
                    <a:gd name="T47" fmla="*/ 2147483647 h 1447"/>
                    <a:gd name="T48" fmla="*/ 2147483647 w 1418"/>
                    <a:gd name="T49" fmla="*/ 2147483647 h 1447"/>
                    <a:gd name="T50" fmla="*/ 2147483647 w 1418"/>
                    <a:gd name="T51" fmla="*/ 2147483647 h 1447"/>
                    <a:gd name="T52" fmla="*/ 2147483647 w 1418"/>
                    <a:gd name="T53" fmla="*/ 2147483647 h 1447"/>
                    <a:gd name="T54" fmla="*/ 2147483647 w 1418"/>
                    <a:gd name="T55" fmla="*/ 2147483647 h 1447"/>
                    <a:gd name="T56" fmla="*/ 2147483647 w 1418"/>
                    <a:gd name="T57" fmla="*/ 2147483647 h 1447"/>
                    <a:gd name="T58" fmla="*/ 2147483647 w 1418"/>
                    <a:gd name="T59" fmla="*/ 2147483647 h 1447"/>
                    <a:gd name="T60" fmla="*/ 2147483647 w 1418"/>
                    <a:gd name="T61" fmla="*/ 2147483647 h 1447"/>
                    <a:gd name="T62" fmla="*/ 2147483647 w 1418"/>
                    <a:gd name="T63" fmla="*/ 2147483647 h 1447"/>
                    <a:gd name="T64" fmla="*/ 2147483647 w 1418"/>
                    <a:gd name="T65" fmla="*/ 2147483647 h 1447"/>
                    <a:gd name="T66" fmla="*/ 2147483647 w 1418"/>
                    <a:gd name="T67" fmla="*/ 2147483647 h 1447"/>
                    <a:gd name="T68" fmla="*/ 2147483647 w 1418"/>
                    <a:gd name="T69" fmla="*/ 2147483647 h 1447"/>
                    <a:gd name="T70" fmla="*/ 2147483647 w 1418"/>
                    <a:gd name="T71" fmla="*/ 2147483647 h 1447"/>
                    <a:gd name="T72" fmla="*/ 2147483647 w 1418"/>
                    <a:gd name="T73" fmla="*/ 2147483647 h 1447"/>
                    <a:gd name="T74" fmla="*/ 2147483647 w 1418"/>
                    <a:gd name="T75" fmla="*/ 2147483647 h 1447"/>
                    <a:gd name="T76" fmla="*/ 2147483647 w 1418"/>
                    <a:gd name="T77" fmla="*/ 2147483647 h 1447"/>
                    <a:gd name="T78" fmla="*/ 2147483647 w 1418"/>
                    <a:gd name="T79" fmla="*/ 2147483647 h 1447"/>
                    <a:gd name="T80" fmla="*/ 2147483647 w 1418"/>
                    <a:gd name="T81" fmla="*/ 2147483647 h 1447"/>
                    <a:gd name="T82" fmla="*/ 2147483647 w 1418"/>
                    <a:gd name="T83" fmla="*/ 2147483647 h 1447"/>
                    <a:gd name="T84" fmla="*/ 2147483647 w 1418"/>
                    <a:gd name="T85" fmla="*/ 2147483647 h 1447"/>
                    <a:gd name="T86" fmla="*/ 2147483647 w 1418"/>
                    <a:gd name="T87" fmla="*/ 2147483647 h 1447"/>
                    <a:gd name="T88" fmla="*/ 2147483647 w 1418"/>
                    <a:gd name="T89" fmla="*/ 2147483647 h 1447"/>
                    <a:gd name="T90" fmla="*/ 2147483647 w 1418"/>
                    <a:gd name="T91" fmla="*/ 2147483647 h 1447"/>
                    <a:gd name="T92" fmla="*/ 2147483647 w 1418"/>
                    <a:gd name="T93" fmla="*/ 2147483647 h 1447"/>
                    <a:gd name="T94" fmla="*/ 2147483647 w 1418"/>
                    <a:gd name="T95" fmla="*/ 2147483647 h 1447"/>
                    <a:gd name="T96" fmla="*/ 2147483647 w 1418"/>
                    <a:gd name="T97" fmla="*/ 2147483647 h 1447"/>
                    <a:gd name="T98" fmla="*/ 2147483647 w 1418"/>
                    <a:gd name="T99" fmla="*/ 2147483647 h 1447"/>
                    <a:gd name="T100" fmla="*/ 2147483647 w 1418"/>
                    <a:gd name="T101" fmla="*/ 2147483647 h 1447"/>
                    <a:gd name="T102" fmla="*/ 2147483647 w 1418"/>
                    <a:gd name="T103" fmla="*/ 2147483647 h 1447"/>
                    <a:gd name="T104" fmla="*/ 2147483647 w 1418"/>
                    <a:gd name="T105" fmla="*/ 2147483647 h 1447"/>
                    <a:gd name="T106" fmla="*/ 2147483647 w 1418"/>
                    <a:gd name="T107" fmla="*/ 2147483647 h 1447"/>
                    <a:gd name="T108" fmla="*/ 2147483647 w 1418"/>
                    <a:gd name="T109" fmla="*/ 2147483647 h 1447"/>
                    <a:gd name="T110" fmla="*/ 2147483647 w 1418"/>
                    <a:gd name="T111" fmla="*/ 2147483647 h 1447"/>
                    <a:gd name="T112" fmla="*/ 2147483647 w 1418"/>
                    <a:gd name="T113" fmla="*/ 2147483647 h 1447"/>
                    <a:gd name="T114" fmla="*/ 2147483647 w 1418"/>
                    <a:gd name="T115" fmla="*/ 2147483647 h 1447"/>
                    <a:gd name="T116" fmla="*/ 2147483647 w 1418"/>
                    <a:gd name="T117" fmla="*/ 2147483647 h 1447"/>
                    <a:gd name="T118" fmla="*/ 2147483647 w 1418"/>
                    <a:gd name="T119" fmla="*/ 2147483647 h 1447"/>
                    <a:gd name="T120" fmla="*/ 2147483647 w 1418"/>
                    <a:gd name="T121" fmla="*/ 0 h 1447"/>
                    <a:gd name="T122" fmla="*/ 2147483647 w 1418"/>
                    <a:gd name="T123" fmla="*/ 2147483647 h 144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418"/>
                    <a:gd name="T187" fmla="*/ 0 h 1447"/>
                    <a:gd name="T188" fmla="*/ 1418 w 1418"/>
                    <a:gd name="T189" fmla="*/ 1447 h 1447"/>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418" h="1447">
                      <a:moveTo>
                        <a:pt x="1418" y="85"/>
                      </a:moveTo>
                      <a:lnTo>
                        <a:pt x="1418" y="85"/>
                      </a:lnTo>
                      <a:lnTo>
                        <a:pt x="1418" y="100"/>
                      </a:lnTo>
                      <a:lnTo>
                        <a:pt x="1418" y="114"/>
                      </a:lnTo>
                      <a:lnTo>
                        <a:pt x="1418" y="128"/>
                      </a:lnTo>
                      <a:lnTo>
                        <a:pt x="1418" y="142"/>
                      </a:lnTo>
                      <a:lnTo>
                        <a:pt x="1404" y="156"/>
                      </a:lnTo>
                      <a:lnTo>
                        <a:pt x="1404" y="170"/>
                      </a:lnTo>
                      <a:lnTo>
                        <a:pt x="1404" y="185"/>
                      </a:lnTo>
                      <a:lnTo>
                        <a:pt x="1404" y="199"/>
                      </a:lnTo>
                      <a:lnTo>
                        <a:pt x="1390" y="213"/>
                      </a:lnTo>
                      <a:lnTo>
                        <a:pt x="1390" y="227"/>
                      </a:lnTo>
                      <a:lnTo>
                        <a:pt x="1390" y="241"/>
                      </a:lnTo>
                      <a:lnTo>
                        <a:pt x="1390" y="256"/>
                      </a:lnTo>
                      <a:lnTo>
                        <a:pt x="1390" y="270"/>
                      </a:lnTo>
                      <a:lnTo>
                        <a:pt x="1376" y="284"/>
                      </a:lnTo>
                      <a:lnTo>
                        <a:pt x="1376" y="298"/>
                      </a:lnTo>
                      <a:lnTo>
                        <a:pt x="1376" y="312"/>
                      </a:lnTo>
                      <a:lnTo>
                        <a:pt x="1376" y="369"/>
                      </a:lnTo>
                      <a:lnTo>
                        <a:pt x="1376" y="397"/>
                      </a:lnTo>
                      <a:lnTo>
                        <a:pt x="1361" y="582"/>
                      </a:lnTo>
                      <a:lnTo>
                        <a:pt x="1361" y="596"/>
                      </a:lnTo>
                      <a:lnTo>
                        <a:pt x="1361" y="610"/>
                      </a:lnTo>
                      <a:lnTo>
                        <a:pt x="1361" y="624"/>
                      </a:lnTo>
                      <a:lnTo>
                        <a:pt x="1361" y="639"/>
                      </a:lnTo>
                      <a:lnTo>
                        <a:pt x="1361" y="653"/>
                      </a:lnTo>
                      <a:lnTo>
                        <a:pt x="1361" y="667"/>
                      </a:lnTo>
                      <a:lnTo>
                        <a:pt x="1361" y="681"/>
                      </a:lnTo>
                      <a:lnTo>
                        <a:pt x="1361" y="695"/>
                      </a:lnTo>
                      <a:lnTo>
                        <a:pt x="1361" y="709"/>
                      </a:lnTo>
                      <a:lnTo>
                        <a:pt x="1361" y="724"/>
                      </a:lnTo>
                      <a:lnTo>
                        <a:pt x="1361" y="738"/>
                      </a:lnTo>
                      <a:lnTo>
                        <a:pt x="1361" y="752"/>
                      </a:lnTo>
                      <a:lnTo>
                        <a:pt x="1361" y="766"/>
                      </a:lnTo>
                      <a:lnTo>
                        <a:pt x="1361" y="780"/>
                      </a:lnTo>
                      <a:lnTo>
                        <a:pt x="1361" y="795"/>
                      </a:lnTo>
                      <a:lnTo>
                        <a:pt x="1361" y="809"/>
                      </a:lnTo>
                      <a:lnTo>
                        <a:pt x="1333" y="922"/>
                      </a:lnTo>
                      <a:lnTo>
                        <a:pt x="1319" y="922"/>
                      </a:lnTo>
                      <a:lnTo>
                        <a:pt x="1262" y="922"/>
                      </a:lnTo>
                      <a:lnTo>
                        <a:pt x="1220" y="922"/>
                      </a:lnTo>
                      <a:lnTo>
                        <a:pt x="1205" y="922"/>
                      </a:lnTo>
                      <a:lnTo>
                        <a:pt x="1205" y="908"/>
                      </a:lnTo>
                      <a:lnTo>
                        <a:pt x="1191" y="908"/>
                      </a:lnTo>
                      <a:lnTo>
                        <a:pt x="1149" y="908"/>
                      </a:lnTo>
                      <a:lnTo>
                        <a:pt x="1134" y="908"/>
                      </a:lnTo>
                      <a:lnTo>
                        <a:pt x="1120" y="908"/>
                      </a:lnTo>
                      <a:lnTo>
                        <a:pt x="1078" y="894"/>
                      </a:lnTo>
                      <a:lnTo>
                        <a:pt x="1021" y="880"/>
                      </a:lnTo>
                      <a:lnTo>
                        <a:pt x="936" y="866"/>
                      </a:lnTo>
                      <a:lnTo>
                        <a:pt x="908" y="866"/>
                      </a:lnTo>
                      <a:lnTo>
                        <a:pt x="879" y="866"/>
                      </a:lnTo>
                      <a:lnTo>
                        <a:pt x="865" y="922"/>
                      </a:lnTo>
                      <a:lnTo>
                        <a:pt x="865" y="979"/>
                      </a:lnTo>
                      <a:lnTo>
                        <a:pt x="851" y="1050"/>
                      </a:lnTo>
                      <a:lnTo>
                        <a:pt x="851" y="1064"/>
                      </a:lnTo>
                      <a:lnTo>
                        <a:pt x="837" y="1149"/>
                      </a:lnTo>
                      <a:lnTo>
                        <a:pt x="822" y="1248"/>
                      </a:lnTo>
                      <a:lnTo>
                        <a:pt x="808" y="1291"/>
                      </a:lnTo>
                      <a:lnTo>
                        <a:pt x="794" y="1291"/>
                      </a:lnTo>
                      <a:lnTo>
                        <a:pt x="780" y="1291"/>
                      </a:lnTo>
                      <a:lnTo>
                        <a:pt x="780" y="1277"/>
                      </a:lnTo>
                      <a:lnTo>
                        <a:pt x="766" y="1277"/>
                      </a:lnTo>
                      <a:lnTo>
                        <a:pt x="752" y="1277"/>
                      </a:lnTo>
                      <a:lnTo>
                        <a:pt x="737" y="1277"/>
                      </a:lnTo>
                      <a:lnTo>
                        <a:pt x="723" y="1277"/>
                      </a:lnTo>
                      <a:lnTo>
                        <a:pt x="681" y="1263"/>
                      </a:lnTo>
                      <a:lnTo>
                        <a:pt x="666" y="1263"/>
                      </a:lnTo>
                      <a:lnTo>
                        <a:pt x="638" y="1263"/>
                      </a:lnTo>
                      <a:lnTo>
                        <a:pt x="624" y="1263"/>
                      </a:lnTo>
                      <a:lnTo>
                        <a:pt x="581" y="1263"/>
                      </a:lnTo>
                      <a:lnTo>
                        <a:pt x="525" y="1263"/>
                      </a:lnTo>
                      <a:lnTo>
                        <a:pt x="525" y="1277"/>
                      </a:lnTo>
                      <a:lnTo>
                        <a:pt x="525" y="1291"/>
                      </a:lnTo>
                      <a:lnTo>
                        <a:pt x="525" y="1334"/>
                      </a:lnTo>
                      <a:lnTo>
                        <a:pt x="525" y="1362"/>
                      </a:lnTo>
                      <a:lnTo>
                        <a:pt x="510" y="1405"/>
                      </a:lnTo>
                      <a:lnTo>
                        <a:pt x="510" y="1447"/>
                      </a:lnTo>
                      <a:lnTo>
                        <a:pt x="496" y="1447"/>
                      </a:lnTo>
                      <a:lnTo>
                        <a:pt x="482" y="1447"/>
                      </a:lnTo>
                      <a:lnTo>
                        <a:pt x="468" y="1447"/>
                      </a:lnTo>
                      <a:lnTo>
                        <a:pt x="440" y="1433"/>
                      </a:lnTo>
                      <a:lnTo>
                        <a:pt x="411" y="1433"/>
                      </a:lnTo>
                      <a:lnTo>
                        <a:pt x="369" y="1433"/>
                      </a:lnTo>
                      <a:lnTo>
                        <a:pt x="354" y="1419"/>
                      </a:lnTo>
                      <a:lnTo>
                        <a:pt x="340" y="1419"/>
                      </a:lnTo>
                      <a:lnTo>
                        <a:pt x="326" y="1419"/>
                      </a:lnTo>
                      <a:lnTo>
                        <a:pt x="298" y="1419"/>
                      </a:lnTo>
                      <a:lnTo>
                        <a:pt x="284" y="1419"/>
                      </a:lnTo>
                      <a:lnTo>
                        <a:pt x="269" y="1419"/>
                      </a:lnTo>
                      <a:lnTo>
                        <a:pt x="241" y="1419"/>
                      </a:lnTo>
                      <a:lnTo>
                        <a:pt x="227" y="1419"/>
                      </a:lnTo>
                      <a:lnTo>
                        <a:pt x="227" y="1405"/>
                      </a:lnTo>
                      <a:lnTo>
                        <a:pt x="213" y="1405"/>
                      </a:lnTo>
                      <a:lnTo>
                        <a:pt x="213" y="1390"/>
                      </a:lnTo>
                      <a:lnTo>
                        <a:pt x="198" y="1390"/>
                      </a:lnTo>
                      <a:lnTo>
                        <a:pt x="198" y="1405"/>
                      </a:lnTo>
                      <a:lnTo>
                        <a:pt x="170" y="1405"/>
                      </a:lnTo>
                      <a:lnTo>
                        <a:pt x="156" y="1390"/>
                      </a:lnTo>
                      <a:lnTo>
                        <a:pt x="142" y="1405"/>
                      </a:lnTo>
                      <a:lnTo>
                        <a:pt x="128" y="1390"/>
                      </a:lnTo>
                      <a:lnTo>
                        <a:pt x="128" y="1376"/>
                      </a:lnTo>
                      <a:lnTo>
                        <a:pt x="113" y="1362"/>
                      </a:lnTo>
                      <a:lnTo>
                        <a:pt x="113" y="1348"/>
                      </a:lnTo>
                      <a:lnTo>
                        <a:pt x="99" y="1334"/>
                      </a:lnTo>
                      <a:lnTo>
                        <a:pt x="99" y="1319"/>
                      </a:lnTo>
                      <a:lnTo>
                        <a:pt x="85" y="1305"/>
                      </a:lnTo>
                      <a:lnTo>
                        <a:pt x="71" y="1277"/>
                      </a:lnTo>
                      <a:lnTo>
                        <a:pt x="71" y="1263"/>
                      </a:lnTo>
                      <a:lnTo>
                        <a:pt x="57" y="1263"/>
                      </a:lnTo>
                      <a:lnTo>
                        <a:pt x="57" y="1248"/>
                      </a:lnTo>
                      <a:lnTo>
                        <a:pt x="57" y="1234"/>
                      </a:lnTo>
                      <a:lnTo>
                        <a:pt x="42" y="1234"/>
                      </a:lnTo>
                      <a:lnTo>
                        <a:pt x="42" y="1220"/>
                      </a:lnTo>
                      <a:lnTo>
                        <a:pt x="28" y="1192"/>
                      </a:lnTo>
                      <a:lnTo>
                        <a:pt x="14" y="1178"/>
                      </a:lnTo>
                      <a:lnTo>
                        <a:pt x="14" y="1163"/>
                      </a:lnTo>
                      <a:lnTo>
                        <a:pt x="14" y="1149"/>
                      </a:lnTo>
                      <a:lnTo>
                        <a:pt x="0" y="1149"/>
                      </a:lnTo>
                      <a:lnTo>
                        <a:pt x="0" y="1135"/>
                      </a:lnTo>
                      <a:lnTo>
                        <a:pt x="14" y="1135"/>
                      </a:lnTo>
                      <a:lnTo>
                        <a:pt x="14" y="1092"/>
                      </a:lnTo>
                      <a:lnTo>
                        <a:pt x="14" y="1064"/>
                      </a:lnTo>
                      <a:lnTo>
                        <a:pt x="14" y="1050"/>
                      </a:lnTo>
                      <a:lnTo>
                        <a:pt x="14" y="1036"/>
                      </a:lnTo>
                      <a:lnTo>
                        <a:pt x="14" y="1007"/>
                      </a:lnTo>
                      <a:lnTo>
                        <a:pt x="28" y="951"/>
                      </a:lnTo>
                      <a:lnTo>
                        <a:pt x="28" y="908"/>
                      </a:lnTo>
                      <a:lnTo>
                        <a:pt x="28" y="894"/>
                      </a:lnTo>
                      <a:lnTo>
                        <a:pt x="28" y="866"/>
                      </a:lnTo>
                      <a:lnTo>
                        <a:pt x="28" y="851"/>
                      </a:lnTo>
                      <a:lnTo>
                        <a:pt x="28" y="809"/>
                      </a:lnTo>
                      <a:lnTo>
                        <a:pt x="42" y="795"/>
                      </a:lnTo>
                      <a:lnTo>
                        <a:pt x="42" y="780"/>
                      </a:lnTo>
                      <a:lnTo>
                        <a:pt x="42" y="766"/>
                      </a:lnTo>
                      <a:lnTo>
                        <a:pt x="42" y="752"/>
                      </a:lnTo>
                      <a:lnTo>
                        <a:pt x="42" y="738"/>
                      </a:lnTo>
                      <a:lnTo>
                        <a:pt x="42" y="724"/>
                      </a:lnTo>
                      <a:lnTo>
                        <a:pt x="42" y="709"/>
                      </a:lnTo>
                      <a:lnTo>
                        <a:pt x="42" y="695"/>
                      </a:lnTo>
                      <a:lnTo>
                        <a:pt x="42" y="681"/>
                      </a:lnTo>
                      <a:lnTo>
                        <a:pt x="42" y="639"/>
                      </a:lnTo>
                      <a:lnTo>
                        <a:pt x="42" y="624"/>
                      </a:lnTo>
                      <a:lnTo>
                        <a:pt x="42" y="610"/>
                      </a:lnTo>
                      <a:lnTo>
                        <a:pt x="42" y="596"/>
                      </a:lnTo>
                      <a:lnTo>
                        <a:pt x="42" y="582"/>
                      </a:lnTo>
                      <a:lnTo>
                        <a:pt x="42" y="568"/>
                      </a:lnTo>
                      <a:lnTo>
                        <a:pt x="42" y="553"/>
                      </a:lnTo>
                      <a:lnTo>
                        <a:pt x="42" y="539"/>
                      </a:lnTo>
                      <a:lnTo>
                        <a:pt x="42" y="511"/>
                      </a:lnTo>
                      <a:lnTo>
                        <a:pt x="42" y="497"/>
                      </a:lnTo>
                      <a:lnTo>
                        <a:pt x="42" y="483"/>
                      </a:lnTo>
                      <a:lnTo>
                        <a:pt x="42" y="440"/>
                      </a:lnTo>
                      <a:lnTo>
                        <a:pt x="42" y="426"/>
                      </a:lnTo>
                      <a:lnTo>
                        <a:pt x="42" y="397"/>
                      </a:lnTo>
                      <a:lnTo>
                        <a:pt x="42" y="383"/>
                      </a:lnTo>
                      <a:lnTo>
                        <a:pt x="42" y="369"/>
                      </a:lnTo>
                      <a:lnTo>
                        <a:pt x="42" y="355"/>
                      </a:lnTo>
                      <a:lnTo>
                        <a:pt x="42" y="327"/>
                      </a:lnTo>
                      <a:lnTo>
                        <a:pt x="42" y="312"/>
                      </a:lnTo>
                      <a:lnTo>
                        <a:pt x="42" y="298"/>
                      </a:lnTo>
                      <a:lnTo>
                        <a:pt x="42" y="270"/>
                      </a:lnTo>
                      <a:lnTo>
                        <a:pt x="42" y="256"/>
                      </a:lnTo>
                      <a:lnTo>
                        <a:pt x="28" y="241"/>
                      </a:lnTo>
                      <a:lnTo>
                        <a:pt x="28" y="213"/>
                      </a:lnTo>
                      <a:lnTo>
                        <a:pt x="28" y="199"/>
                      </a:lnTo>
                      <a:lnTo>
                        <a:pt x="28" y="156"/>
                      </a:lnTo>
                      <a:lnTo>
                        <a:pt x="28" y="142"/>
                      </a:lnTo>
                      <a:lnTo>
                        <a:pt x="28" y="128"/>
                      </a:lnTo>
                      <a:lnTo>
                        <a:pt x="28" y="114"/>
                      </a:lnTo>
                      <a:lnTo>
                        <a:pt x="28" y="100"/>
                      </a:lnTo>
                      <a:lnTo>
                        <a:pt x="42" y="100"/>
                      </a:lnTo>
                      <a:lnTo>
                        <a:pt x="57" y="100"/>
                      </a:lnTo>
                      <a:lnTo>
                        <a:pt x="71" y="100"/>
                      </a:lnTo>
                      <a:lnTo>
                        <a:pt x="85" y="100"/>
                      </a:lnTo>
                      <a:lnTo>
                        <a:pt x="99" y="100"/>
                      </a:lnTo>
                      <a:lnTo>
                        <a:pt x="113" y="100"/>
                      </a:lnTo>
                      <a:lnTo>
                        <a:pt x="128" y="100"/>
                      </a:lnTo>
                      <a:lnTo>
                        <a:pt x="156" y="100"/>
                      </a:lnTo>
                      <a:lnTo>
                        <a:pt x="170" y="100"/>
                      </a:lnTo>
                      <a:lnTo>
                        <a:pt x="184" y="100"/>
                      </a:lnTo>
                      <a:lnTo>
                        <a:pt x="198" y="100"/>
                      </a:lnTo>
                      <a:lnTo>
                        <a:pt x="213" y="100"/>
                      </a:lnTo>
                      <a:lnTo>
                        <a:pt x="227" y="114"/>
                      </a:lnTo>
                      <a:lnTo>
                        <a:pt x="255" y="114"/>
                      </a:lnTo>
                      <a:lnTo>
                        <a:pt x="269" y="114"/>
                      </a:lnTo>
                      <a:lnTo>
                        <a:pt x="284" y="114"/>
                      </a:lnTo>
                      <a:lnTo>
                        <a:pt x="298" y="114"/>
                      </a:lnTo>
                      <a:lnTo>
                        <a:pt x="326" y="114"/>
                      </a:lnTo>
                      <a:lnTo>
                        <a:pt x="326" y="128"/>
                      </a:lnTo>
                      <a:lnTo>
                        <a:pt x="354" y="128"/>
                      </a:lnTo>
                      <a:lnTo>
                        <a:pt x="369" y="128"/>
                      </a:lnTo>
                      <a:lnTo>
                        <a:pt x="383" y="142"/>
                      </a:lnTo>
                      <a:lnTo>
                        <a:pt x="397" y="142"/>
                      </a:lnTo>
                      <a:lnTo>
                        <a:pt x="425" y="156"/>
                      </a:lnTo>
                      <a:lnTo>
                        <a:pt x="440" y="156"/>
                      </a:lnTo>
                      <a:lnTo>
                        <a:pt x="454" y="170"/>
                      </a:lnTo>
                      <a:lnTo>
                        <a:pt x="468" y="170"/>
                      </a:lnTo>
                      <a:lnTo>
                        <a:pt x="468" y="185"/>
                      </a:lnTo>
                      <a:lnTo>
                        <a:pt x="482" y="185"/>
                      </a:lnTo>
                      <a:lnTo>
                        <a:pt x="496" y="185"/>
                      </a:lnTo>
                      <a:lnTo>
                        <a:pt x="510" y="185"/>
                      </a:lnTo>
                      <a:lnTo>
                        <a:pt x="510" y="199"/>
                      </a:lnTo>
                      <a:lnTo>
                        <a:pt x="539" y="185"/>
                      </a:lnTo>
                      <a:lnTo>
                        <a:pt x="553" y="185"/>
                      </a:lnTo>
                      <a:lnTo>
                        <a:pt x="581" y="185"/>
                      </a:lnTo>
                      <a:lnTo>
                        <a:pt x="596" y="185"/>
                      </a:lnTo>
                      <a:lnTo>
                        <a:pt x="610" y="185"/>
                      </a:lnTo>
                      <a:lnTo>
                        <a:pt x="624" y="170"/>
                      </a:lnTo>
                      <a:lnTo>
                        <a:pt x="638" y="170"/>
                      </a:lnTo>
                      <a:lnTo>
                        <a:pt x="652" y="170"/>
                      </a:lnTo>
                      <a:lnTo>
                        <a:pt x="666" y="170"/>
                      </a:lnTo>
                      <a:lnTo>
                        <a:pt x="695" y="170"/>
                      </a:lnTo>
                      <a:lnTo>
                        <a:pt x="737" y="185"/>
                      </a:lnTo>
                      <a:lnTo>
                        <a:pt x="752" y="185"/>
                      </a:lnTo>
                      <a:lnTo>
                        <a:pt x="766" y="185"/>
                      </a:lnTo>
                      <a:lnTo>
                        <a:pt x="780" y="170"/>
                      </a:lnTo>
                      <a:lnTo>
                        <a:pt x="822" y="170"/>
                      </a:lnTo>
                      <a:lnTo>
                        <a:pt x="837" y="170"/>
                      </a:lnTo>
                      <a:lnTo>
                        <a:pt x="851" y="156"/>
                      </a:lnTo>
                      <a:lnTo>
                        <a:pt x="865" y="156"/>
                      </a:lnTo>
                      <a:lnTo>
                        <a:pt x="879" y="156"/>
                      </a:lnTo>
                      <a:lnTo>
                        <a:pt x="879" y="170"/>
                      </a:lnTo>
                      <a:lnTo>
                        <a:pt x="893" y="170"/>
                      </a:lnTo>
                      <a:lnTo>
                        <a:pt x="908" y="170"/>
                      </a:lnTo>
                      <a:lnTo>
                        <a:pt x="908" y="185"/>
                      </a:lnTo>
                      <a:lnTo>
                        <a:pt x="922" y="185"/>
                      </a:lnTo>
                      <a:lnTo>
                        <a:pt x="936" y="185"/>
                      </a:lnTo>
                      <a:lnTo>
                        <a:pt x="950" y="185"/>
                      </a:lnTo>
                      <a:lnTo>
                        <a:pt x="964" y="185"/>
                      </a:lnTo>
                      <a:lnTo>
                        <a:pt x="978" y="185"/>
                      </a:lnTo>
                      <a:lnTo>
                        <a:pt x="993" y="170"/>
                      </a:lnTo>
                      <a:lnTo>
                        <a:pt x="1007" y="170"/>
                      </a:lnTo>
                      <a:lnTo>
                        <a:pt x="1021" y="170"/>
                      </a:lnTo>
                      <a:lnTo>
                        <a:pt x="1021" y="156"/>
                      </a:lnTo>
                      <a:lnTo>
                        <a:pt x="1035" y="156"/>
                      </a:lnTo>
                      <a:lnTo>
                        <a:pt x="1049" y="156"/>
                      </a:lnTo>
                      <a:lnTo>
                        <a:pt x="1064" y="142"/>
                      </a:lnTo>
                      <a:lnTo>
                        <a:pt x="1078" y="142"/>
                      </a:lnTo>
                      <a:lnTo>
                        <a:pt x="1092" y="142"/>
                      </a:lnTo>
                      <a:lnTo>
                        <a:pt x="1092" y="128"/>
                      </a:lnTo>
                      <a:lnTo>
                        <a:pt x="1106" y="128"/>
                      </a:lnTo>
                      <a:lnTo>
                        <a:pt x="1120" y="128"/>
                      </a:lnTo>
                      <a:lnTo>
                        <a:pt x="1120" y="114"/>
                      </a:lnTo>
                      <a:lnTo>
                        <a:pt x="1134" y="114"/>
                      </a:lnTo>
                      <a:lnTo>
                        <a:pt x="1149" y="100"/>
                      </a:lnTo>
                      <a:lnTo>
                        <a:pt x="1163" y="100"/>
                      </a:lnTo>
                      <a:lnTo>
                        <a:pt x="1163" y="85"/>
                      </a:lnTo>
                      <a:lnTo>
                        <a:pt x="1177" y="85"/>
                      </a:lnTo>
                      <a:lnTo>
                        <a:pt x="1191" y="85"/>
                      </a:lnTo>
                      <a:lnTo>
                        <a:pt x="1191" y="71"/>
                      </a:lnTo>
                      <a:lnTo>
                        <a:pt x="1205" y="71"/>
                      </a:lnTo>
                      <a:lnTo>
                        <a:pt x="1220" y="71"/>
                      </a:lnTo>
                      <a:lnTo>
                        <a:pt x="1220" y="57"/>
                      </a:lnTo>
                      <a:lnTo>
                        <a:pt x="1234" y="57"/>
                      </a:lnTo>
                      <a:lnTo>
                        <a:pt x="1248" y="57"/>
                      </a:lnTo>
                      <a:lnTo>
                        <a:pt x="1248" y="43"/>
                      </a:lnTo>
                      <a:lnTo>
                        <a:pt x="1262" y="43"/>
                      </a:lnTo>
                      <a:lnTo>
                        <a:pt x="1276" y="43"/>
                      </a:lnTo>
                      <a:lnTo>
                        <a:pt x="1276" y="29"/>
                      </a:lnTo>
                      <a:lnTo>
                        <a:pt x="1290" y="29"/>
                      </a:lnTo>
                      <a:lnTo>
                        <a:pt x="1305" y="29"/>
                      </a:lnTo>
                      <a:lnTo>
                        <a:pt x="1319" y="29"/>
                      </a:lnTo>
                      <a:lnTo>
                        <a:pt x="1319" y="14"/>
                      </a:lnTo>
                      <a:lnTo>
                        <a:pt x="1333" y="14"/>
                      </a:lnTo>
                      <a:lnTo>
                        <a:pt x="1347" y="14"/>
                      </a:lnTo>
                      <a:lnTo>
                        <a:pt x="1361" y="0"/>
                      </a:lnTo>
                      <a:lnTo>
                        <a:pt x="1376" y="0"/>
                      </a:lnTo>
                      <a:lnTo>
                        <a:pt x="1390" y="0"/>
                      </a:lnTo>
                      <a:lnTo>
                        <a:pt x="1390" y="14"/>
                      </a:lnTo>
                      <a:lnTo>
                        <a:pt x="1390" y="29"/>
                      </a:lnTo>
                      <a:lnTo>
                        <a:pt x="1404" y="43"/>
                      </a:lnTo>
                      <a:lnTo>
                        <a:pt x="1404" y="57"/>
                      </a:lnTo>
                      <a:lnTo>
                        <a:pt x="1404" y="71"/>
                      </a:lnTo>
                      <a:lnTo>
                        <a:pt x="1418" y="85"/>
                      </a:lnTo>
                      <a:close/>
                    </a:path>
                  </a:pathLst>
                </a:custGeom>
                <a:noFill/>
                <a:ln w="0">
                  <a:solidFill>
                    <a:srgbClr val="000000"/>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ja-JP" altLang="en-US"/>
                </a:p>
              </p:txBody>
            </p:sp>
            <p:sp>
              <p:nvSpPr>
                <p:cNvPr id="15519" name="Freeform 181"/>
                <p:cNvSpPr>
                  <a:spLocks noChangeAspect="1"/>
                </p:cNvSpPr>
                <p:nvPr/>
              </p:nvSpPr>
              <p:spPr bwMode="auto">
                <a:xfrm>
                  <a:off x="12583" y="5008"/>
                  <a:ext cx="2354" cy="2552"/>
                </a:xfrm>
                <a:custGeom>
                  <a:avLst/>
                  <a:gdLst>
                    <a:gd name="T0" fmla="*/ 2147483647 w 1475"/>
                    <a:gd name="T1" fmla="*/ 2147483647 h 1603"/>
                    <a:gd name="T2" fmla="*/ 2147483647 w 1475"/>
                    <a:gd name="T3" fmla="*/ 2147483647 h 1603"/>
                    <a:gd name="T4" fmla="*/ 2147483647 w 1475"/>
                    <a:gd name="T5" fmla="*/ 2147483647 h 1603"/>
                    <a:gd name="T6" fmla="*/ 2147483647 w 1475"/>
                    <a:gd name="T7" fmla="*/ 2147483647 h 1603"/>
                    <a:gd name="T8" fmla="*/ 2147483647 w 1475"/>
                    <a:gd name="T9" fmla="*/ 2147483647 h 1603"/>
                    <a:gd name="T10" fmla="*/ 2147483647 w 1475"/>
                    <a:gd name="T11" fmla="*/ 2147483647 h 1603"/>
                    <a:gd name="T12" fmla="*/ 2147483647 w 1475"/>
                    <a:gd name="T13" fmla="*/ 2147483647 h 1603"/>
                    <a:gd name="T14" fmla="*/ 2147483647 w 1475"/>
                    <a:gd name="T15" fmla="*/ 2147483647 h 1603"/>
                    <a:gd name="T16" fmla="*/ 2147483647 w 1475"/>
                    <a:gd name="T17" fmla="*/ 2147483647 h 1603"/>
                    <a:gd name="T18" fmla="*/ 2147483647 w 1475"/>
                    <a:gd name="T19" fmla="*/ 2147483647 h 1603"/>
                    <a:gd name="T20" fmla="*/ 2147483647 w 1475"/>
                    <a:gd name="T21" fmla="*/ 2147483647 h 1603"/>
                    <a:gd name="T22" fmla="*/ 2147483647 w 1475"/>
                    <a:gd name="T23" fmla="*/ 2147483647 h 1603"/>
                    <a:gd name="T24" fmla="*/ 2147483647 w 1475"/>
                    <a:gd name="T25" fmla="*/ 2147483647 h 1603"/>
                    <a:gd name="T26" fmla="*/ 2147483647 w 1475"/>
                    <a:gd name="T27" fmla="*/ 2147483647 h 1603"/>
                    <a:gd name="T28" fmla="*/ 2147483647 w 1475"/>
                    <a:gd name="T29" fmla="*/ 2147483647 h 1603"/>
                    <a:gd name="T30" fmla="*/ 2147483647 w 1475"/>
                    <a:gd name="T31" fmla="*/ 2147483647 h 1603"/>
                    <a:gd name="T32" fmla="*/ 2147483647 w 1475"/>
                    <a:gd name="T33" fmla="*/ 2147483647 h 1603"/>
                    <a:gd name="T34" fmla="*/ 2147483647 w 1475"/>
                    <a:gd name="T35" fmla="*/ 2147483647 h 1603"/>
                    <a:gd name="T36" fmla="*/ 2147483647 w 1475"/>
                    <a:gd name="T37" fmla="*/ 2147483647 h 1603"/>
                    <a:gd name="T38" fmla="*/ 2147483647 w 1475"/>
                    <a:gd name="T39" fmla="*/ 2147483647 h 1603"/>
                    <a:gd name="T40" fmla="*/ 2147483647 w 1475"/>
                    <a:gd name="T41" fmla="*/ 2147483647 h 1603"/>
                    <a:gd name="T42" fmla="*/ 2147483647 w 1475"/>
                    <a:gd name="T43" fmla="*/ 2147483647 h 1603"/>
                    <a:gd name="T44" fmla="*/ 2147483647 w 1475"/>
                    <a:gd name="T45" fmla="*/ 2147483647 h 1603"/>
                    <a:gd name="T46" fmla="*/ 2147483647 w 1475"/>
                    <a:gd name="T47" fmla="*/ 2147483647 h 1603"/>
                    <a:gd name="T48" fmla="*/ 2147483647 w 1475"/>
                    <a:gd name="T49" fmla="*/ 2147483647 h 1603"/>
                    <a:gd name="T50" fmla="*/ 2147483647 w 1475"/>
                    <a:gd name="T51" fmla="*/ 2147483647 h 1603"/>
                    <a:gd name="T52" fmla="*/ 2147483647 w 1475"/>
                    <a:gd name="T53" fmla="*/ 2147483647 h 1603"/>
                    <a:gd name="T54" fmla="*/ 2147483647 w 1475"/>
                    <a:gd name="T55" fmla="*/ 2147483647 h 1603"/>
                    <a:gd name="T56" fmla="*/ 2147483647 w 1475"/>
                    <a:gd name="T57" fmla="*/ 2147483647 h 1603"/>
                    <a:gd name="T58" fmla="*/ 2147483647 w 1475"/>
                    <a:gd name="T59" fmla="*/ 2147483647 h 1603"/>
                    <a:gd name="T60" fmla="*/ 2147483647 w 1475"/>
                    <a:gd name="T61" fmla="*/ 2147483647 h 1603"/>
                    <a:gd name="T62" fmla="*/ 2147483647 w 1475"/>
                    <a:gd name="T63" fmla="*/ 2147483647 h 1603"/>
                    <a:gd name="T64" fmla="*/ 2147483647 w 1475"/>
                    <a:gd name="T65" fmla="*/ 2147483647 h 1603"/>
                    <a:gd name="T66" fmla="*/ 2147483647 w 1475"/>
                    <a:gd name="T67" fmla="*/ 2147483647 h 1603"/>
                    <a:gd name="T68" fmla="*/ 2147483647 w 1475"/>
                    <a:gd name="T69" fmla="*/ 2147483647 h 1603"/>
                    <a:gd name="T70" fmla="*/ 2147483647 w 1475"/>
                    <a:gd name="T71" fmla="*/ 2147483647 h 1603"/>
                    <a:gd name="T72" fmla="*/ 2147483647 w 1475"/>
                    <a:gd name="T73" fmla="*/ 2147483647 h 1603"/>
                    <a:gd name="T74" fmla="*/ 2147483647 w 1475"/>
                    <a:gd name="T75" fmla="*/ 2147483647 h 1603"/>
                    <a:gd name="T76" fmla="*/ 2147483647 w 1475"/>
                    <a:gd name="T77" fmla="*/ 2147483647 h 1603"/>
                    <a:gd name="T78" fmla="*/ 2147483647 w 1475"/>
                    <a:gd name="T79" fmla="*/ 2147483647 h 1603"/>
                    <a:gd name="T80" fmla="*/ 2147483647 w 1475"/>
                    <a:gd name="T81" fmla="*/ 2147483647 h 1603"/>
                    <a:gd name="T82" fmla="*/ 2147483647 w 1475"/>
                    <a:gd name="T83" fmla="*/ 2147483647 h 1603"/>
                    <a:gd name="T84" fmla="*/ 2147483647 w 1475"/>
                    <a:gd name="T85" fmla="*/ 2147483647 h 1603"/>
                    <a:gd name="T86" fmla="*/ 2147483647 w 1475"/>
                    <a:gd name="T87" fmla="*/ 2147483647 h 1603"/>
                    <a:gd name="T88" fmla="*/ 2147483647 w 1475"/>
                    <a:gd name="T89" fmla="*/ 2147483647 h 1603"/>
                    <a:gd name="T90" fmla="*/ 2147483647 w 1475"/>
                    <a:gd name="T91" fmla="*/ 2147483647 h 1603"/>
                    <a:gd name="T92" fmla="*/ 2147483647 w 1475"/>
                    <a:gd name="T93" fmla="*/ 2147483647 h 1603"/>
                    <a:gd name="T94" fmla="*/ 2147483647 w 1475"/>
                    <a:gd name="T95" fmla="*/ 2147483647 h 1603"/>
                    <a:gd name="T96" fmla="*/ 2147483647 w 1475"/>
                    <a:gd name="T97" fmla="*/ 2147483647 h 1603"/>
                    <a:gd name="T98" fmla="*/ 2147483647 w 1475"/>
                    <a:gd name="T99" fmla="*/ 2147483647 h 1603"/>
                    <a:gd name="T100" fmla="*/ 2147483647 w 1475"/>
                    <a:gd name="T101" fmla="*/ 2147483647 h 1603"/>
                    <a:gd name="T102" fmla="*/ 2147483647 w 1475"/>
                    <a:gd name="T103" fmla="*/ 2147483647 h 1603"/>
                    <a:gd name="T104" fmla="*/ 2147483647 w 1475"/>
                    <a:gd name="T105" fmla="*/ 2147483647 h 1603"/>
                    <a:gd name="T106" fmla="*/ 2147483647 w 1475"/>
                    <a:gd name="T107" fmla="*/ 2147483647 h 1603"/>
                    <a:gd name="T108" fmla="*/ 2147483647 w 1475"/>
                    <a:gd name="T109" fmla="*/ 2147483647 h 1603"/>
                    <a:gd name="T110" fmla="*/ 2147483647 w 1475"/>
                    <a:gd name="T111" fmla="*/ 2147483647 h 1603"/>
                    <a:gd name="T112" fmla="*/ 2147483647 w 1475"/>
                    <a:gd name="T113" fmla="*/ 2147483647 h 1603"/>
                    <a:gd name="T114" fmla="*/ 2147483647 w 1475"/>
                    <a:gd name="T115" fmla="*/ 2147483647 h 1603"/>
                    <a:gd name="T116" fmla="*/ 2147483647 w 1475"/>
                    <a:gd name="T117" fmla="*/ 2147483647 h 1603"/>
                    <a:gd name="T118" fmla="*/ 2147483647 w 1475"/>
                    <a:gd name="T119" fmla="*/ 2147483647 h 1603"/>
                    <a:gd name="T120" fmla="*/ 2147483647 w 1475"/>
                    <a:gd name="T121" fmla="*/ 2147483647 h 1603"/>
                    <a:gd name="T122" fmla="*/ 2147483647 w 1475"/>
                    <a:gd name="T123" fmla="*/ 0 h 160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475"/>
                    <a:gd name="T187" fmla="*/ 0 h 1603"/>
                    <a:gd name="T188" fmla="*/ 1475 w 1475"/>
                    <a:gd name="T189" fmla="*/ 1603 h 1603"/>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475" h="1603">
                      <a:moveTo>
                        <a:pt x="879" y="43"/>
                      </a:moveTo>
                      <a:lnTo>
                        <a:pt x="879" y="43"/>
                      </a:lnTo>
                      <a:lnTo>
                        <a:pt x="879" y="29"/>
                      </a:lnTo>
                      <a:lnTo>
                        <a:pt x="879" y="14"/>
                      </a:lnTo>
                      <a:lnTo>
                        <a:pt x="894" y="14"/>
                      </a:lnTo>
                      <a:lnTo>
                        <a:pt x="894" y="29"/>
                      </a:lnTo>
                      <a:lnTo>
                        <a:pt x="894" y="43"/>
                      </a:lnTo>
                      <a:lnTo>
                        <a:pt x="894" y="57"/>
                      </a:lnTo>
                      <a:lnTo>
                        <a:pt x="908" y="57"/>
                      </a:lnTo>
                      <a:lnTo>
                        <a:pt x="908" y="43"/>
                      </a:lnTo>
                      <a:lnTo>
                        <a:pt x="922" y="43"/>
                      </a:lnTo>
                      <a:lnTo>
                        <a:pt x="936" y="57"/>
                      </a:lnTo>
                      <a:lnTo>
                        <a:pt x="950" y="57"/>
                      </a:lnTo>
                      <a:lnTo>
                        <a:pt x="950" y="71"/>
                      </a:lnTo>
                      <a:lnTo>
                        <a:pt x="964" y="71"/>
                      </a:lnTo>
                      <a:lnTo>
                        <a:pt x="979" y="71"/>
                      </a:lnTo>
                      <a:lnTo>
                        <a:pt x="993" y="71"/>
                      </a:lnTo>
                      <a:lnTo>
                        <a:pt x="993" y="85"/>
                      </a:lnTo>
                      <a:lnTo>
                        <a:pt x="1007" y="85"/>
                      </a:lnTo>
                      <a:lnTo>
                        <a:pt x="1021" y="85"/>
                      </a:lnTo>
                      <a:lnTo>
                        <a:pt x="1021" y="114"/>
                      </a:lnTo>
                      <a:lnTo>
                        <a:pt x="1035" y="142"/>
                      </a:lnTo>
                      <a:lnTo>
                        <a:pt x="1021" y="142"/>
                      </a:lnTo>
                      <a:lnTo>
                        <a:pt x="1007" y="142"/>
                      </a:lnTo>
                      <a:lnTo>
                        <a:pt x="1007" y="128"/>
                      </a:lnTo>
                      <a:lnTo>
                        <a:pt x="1007" y="142"/>
                      </a:lnTo>
                      <a:lnTo>
                        <a:pt x="1007" y="156"/>
                      </a:lnTo>
                      <a:lnTo>
                        <a:pt x="1021" y="156"/>
                      </a:lnTo>
                      <a:lnTo>
                        <a:pt x="1035" y="156"/>
                      </a:lnTo>
                      <a:lnTo>
                        <a:pt x="1035" y="170"/>
                      </a:lnTo>
                      <a:lnTo>
                        <a:pt x="1050" y="185"/>
                      </a:lnTo>
                      <a:lnTo>
                        <a:pt x="1035" y="185"/>
                      </a:lnTo>
                      <a:lnTo>
                        <a:pt x="1035" y="199"/>
                      </a:lnTo>
                      <a:lnTo>
                        <a:pt x="1035" y="213"/>
                      </a:lnTo>
                      <a:lnTo>
                        <a:pt x="1035" y="227"/>
                      </a:lnTo>
                      <a:lnTo>
                        <a:pt x="1035" y="241"/>
                      </a:lnTo>
                      <a:lnTo>
                        <a:pt x="1035" y="256"/>
                      </a:lnTo>
                      <a:lnTo>
                        <a:pt x="1035" y="270"/>
                      </a:lnTo>
                      <a:lnTo>
                        <a:pt x="1035" y="284"/>
                      </a:lnTo>
                      <a:lnTo>
                        <a:pt x="1035" y="298"/>
                      </a:lnTo>
                      <a:lnTo>
                        <a:pt x="1035" y="312"/>
                      </a:lnTo>
                      <a:lnTo>
                        <a:pt x="1035" y="326"/>
                      </a:lnTo>
                      <a:lnTo>
                        <a:pt x="1021" y="341"/>
                      </a:lnTo>
                      <a:lnTo>
                        <a:pt x="1021" y="355"/>
                      </a:lnTo>
                      <a:lnTo>
                        <a:pt x="1021" y="369"/>
                      </a:lnTo>
                      <a:lnTo>
                        <a:pt x="1021" y="383"/>
                      </a:lnTo>
                      <a:lnTo>
                        <a:pt x="1021" y="397"/>
                      </a:lnTo>
                      <a:lnTo>
                        <a:pt x="1021" y="412"/>
                      </a:lnTo>
                      <a:lnTo>
                        <a:pt x="1021" y="426"/>
                      </a:lnTo>
                      <a:lnTo>
                        <a:pt x="1007" y="426"/>
                      </a:lnTo>
                      <a:lnTo>
                        <a:pt x="1007" y="440"/>
                      </a:lnTo>
                      <a:lnTo>
                        <a:pt x="1007" y="454"/>
                      </a:lnTo>
                      <a:lnTo>
                        <a:pt x="993" y="454"/>
                      </a:lnTo>
                      <a:lnTo>
                        <a:pt x="993" y="468"/>
                      </a:lnTo>
                      <a:lnTo>
                        <a:pt x="993" y="482"/>
                      </a:lnTo>
                      <a:lnTo>
                        <a:pt x="979" y="482"/>
                      </a:lnTo>
                      <a:lnTo>
                        <a:pt x="979" y="497"/>
                      </a:lnTo>
                      <a:lnTo>
                        <a:pt x="979" y="511"/>
                      </a:lnTo>
                      <a:lnTo>
                        <a:pt x="979" y="525"/>
                      </a:lnTo>
                      <a:lnTo>
                        <a:pt x="979" y="539"/>
                      </a:lnTo>
                      <a:lnTo>
                        <a:pt x="993" y="539"/>
                      </a:lnTo>
                      <a:lnTo>
                        <a:pt x="1007" y="539"/>
                      </a:lnTo>
                      <a:lnTo>
                        <a:pt x="1007" y="553"/>
                      </a:lnTo>
                      <a:lnTo>
                        <a:pt x="1021" y="553"/>
                      </a:lnTo>
                      <a:lnTo>
                        <a:pt x="1035" y="553"/>
                      </a:lnTo>
                      <a:lnTo>
                        <a:pt x="1050" y="553"/>
                      </a:lnTo>
                      <a:lnTo>
                        <a:pt x="1050" y="525"/>
                      </a:lnTo>
                      <a:lnTo>
                        <a:pt x="1050" y="511"/>
                      </a:lnTo>
                      <a:lnTo>
                        <a:pt x="1050" y="497"/>
                      </a:lnTo>
                      <a:lnTo>
                        <a:pt x="1064" y="482"/>
                      </a:lnTo>
                      <a:lnTo>
                        <a:pt x="1064" y="468"/>
                      </a:lnTo>
                      <a:lnTo>
                        <a:pt x="1078" y="468"/>
                      </a:lnTo>
                      <a:lnTo>
                        <a:pt x="1078" y="454"/>
                      </a:lnTo>
                      <a:lnTo>
                        <a:pt x="1092" y="454"/>
                      </a:lnTo>
                      <a:lnTo>
                        <a:pt x="1092" y="440"/>
                      </a:lnTo>
                      <a:lnTo>
                        <a:pt x="1106" y="440"/>
                      </a:lnTo>
                      <a:lnTo>
                        <a:pt x="1120" y="426"/>
                      </a:lnTo>
                      <a:lnTo>
                        <a:pt x="1135" y="426"/>
                      </a:lnTo>
                      <a:lnTo>
                        <a:pt x="1149" y="426"/>
                      </a:lnTo>
                      <a:lnTo>
                        <a:pt x="1163" y="426"/>
                      </a:lnTo>
                      <a:lnTo>
                        <a:pt x="1177" y="426"/>
                      </a:lnTo>
                      <a:lnTo>
                        <a:pt x="1177" y="412"/>
                      </a:lnTo>
                      <a:lnTo>
                        <a:pt x="1177" y="426"/>
                      </a:lnTo>
                      <a:lnTo>
                        <a:pt x="1191" y="426"/>
                      </a:lnTo>
                      <a:lnTo>
                        <a:pt x="1206" y="426"/>
                      </a:lnTo>
                      <a:lnTo>
                        <a:pt x="1220" y="426"/>
                      </a:lnTo>
                      <a:lnTo>
                        <a:pt x="1234" y="426"/>
                      </a:lnTo>
                      <a:lnTo>
                        <a:pt x="1234" y="440"/>
                      </a:lnTo>
                      <a:lnTo>
                        <a:pt x="1248" y="440"/>
                      </a:lnTo>
                      <a:lnTo>
                        <a:pt x="1262" y="440"/>
                      </a:lnTo>
                      <a:lnTo>
                        <a:pt x="1276" y="440"/>
                      </a:lnTo>
                      <a:lnTo>
                        <a:pt x="1291" y="440"/>
                      </a:lnTo>
                      <a:lnTo>
                        <a:pt x="1305" y="440"/>
                      </a:lnTo>
                      <a:lnTo>
                        <a:pt x="1305" y="426"/>
                      </a:lnTo>
                      <a:lnTo>
                        <a:pt x="1319" y="426"/>
                      </a:lnTo>
                      <a:lnTo>
                        <a:pt x="1333" y="426"/>
                      </a:lnTo>
                      <a:lnTo>
                        <a:pt x="1347" y="426"/>
                      </a:lnTo>
                      <a:lnTo>
                        <a:pt x="1362" y="412"/>
                      </a:lnTo>
                      <a:lnTo>
                        <a:pt x="1376" y="412"/>
                      </a:lnTo>
                      <a:lnTo>
                        <a:pt x="1390" y="412"/>
                      </a:lnTo>
                      <a:lnTo>
                        <a:pt x="1404" y="412"/>
                      </a:lnTo>
                      <a:lnTo>
                        <a:pt x="1418" y="412"/>
                      </a:lnTo>
                      <a:lnTo>
                        <a:pt x="1432" y="397"/>
                      </a:lnTo>
                      <a:lnTo>
                        <a:pt x="1447" y="397"/>
                      </a:lnTo>
                      <a:lnTo>
                        <a:pt x="1461" y="397"/>
                      </a:lnTo>
                      <a:lnTo>
                        <a:pt x="1475" y="397"/>
                      </a:lnTo>
                      <a:lnTo>
                        <a:pt x="1475" y="412"/>
                      </a:lnTo>
                      <a:lnTo>
                        <a:pt x="1475" y="426"/>
                      </a:lnTo>
                      <a:lnTo>
                        <a:pt x="1461" y="426"/>
                      </a:lnTo>
                      <a:lnTo>
                        <a:pt x="1461" y="440"/>
                      </a:lnTo>
                      <a:lnTo>
                        <a:pt x="1461" y="454"/>
                      </a:lnTo>
                      <a:lnTo>
                        <a:pt x="1461" y="468"/>
                      </a:lnTo>
                      <a:lnTo>
                        <a:pt x="1461" y="482"/>
                      </a:lnTo>
                      <a:lnTo>
                        <a:pt x="1447" y="497"/>
                      </a:lnTo>
                      <a:lnTo>
                        <a:pt x="1447" y="511"/>
                      </a:lnTo>
                      <a:lnTo>
                        <a:pt x="1447" y="525"/>
                      </a:lnTo>
                      <a:lnTo>
                        <a:pt x="1447" y="539"/>
                      </a:lnTo>
                      <a:lnTo>
                        <a:pt x="1432" y="553"/>
                      </a:lnTo>
                      <a:lnTo>
                        <a:pt x="1432" y="568"/>
                      </a:lnTo>
                      <a:lnTo>
                        <a:pt x="1432" y="582"/>
                      </a:lnTo>
                      <a:lnTo>
                        <a:pt x="1432" y="596"/>
                      </a:lnTo>
                      <a:lnTo>
                        <a:pt x="1418" y="610"/>
                      </a:lnTo>
                      <a:lnTo>
                        <a:pt x="1418" y="624"/>
                      </a:lnTo>
                      <a:lnTo>
                        <a:pt x="1418" y="639"/>
                      </a:lnTo>
                      <a:lnTo>
                        <a:pt x="1418" y="653"/>
                      </a:lnTo>
                      <a:lnTo>
                        <a:pt x="1418" y="667"/>
                      </a:lnTo>
                      <a:lnTo>
                        <a:pt x="1404" y="667"/>
                      </a:lnTo>
                      <a:lnTo>
                        <a:pt x="1404" y="681"/>
                      </a:lnTo>
                      <a:lnTo>
                        <a:pt x="1404" y="695"/>
                      </a:lnTo>
                      <a:lnTo>
                        <a:pt x="1404" y="709"/>
                      </a:lnTo>
                      <a:lnTo>
                        <a:pt x="1404" y="738"/>
                      </a:lnTo>
                      <a:lnTo>
                        <a:pt x="1390" y="738"/>
                      </a:lnTo>
                      <a:lnTo>
                        <a:pt x="1376" y="738"/>
                      </a:lnTo>
                      <a:lnTo>
                        <a:pt x="1362" y="738"/>
                      </a:lnTo>
                      <a:lnTo>
                        <a:pt x="1248" y="724"/>
                      </a:lnTo>
                      <a:lnTo>
                        <a:pt x="1234" y="724"/>
                      </a:lnTo>
                      <a:lnTo>
                        <a:pt x="1220" y="724"/>
                      </a:lnTo>
                      <a:lnTo>
                        <a:pt x="1206" y="724"/>
                      </a:lnTo>
                      <a:lnTo>
                        <a:pt x="1191" y="724"/>
                      </a:lnTo>
                      <a:lnTo>
                        <a:pt x="1177" y="724"/>
                      </a:lnTo>
                      <a:lnTo>
                        <a:pt x="1177" y="709"/>
                      </a:lnTo>
                      <a:lnTo>
                        <a:pt x="1177" y="724"/>
                      </a:lnTo>
                      <a:lnTo>
                        <a:pt x="1177" y="709"/>
                      </a:lnTo>
                      <a:lnTo>
                        <a:pt x="1163" y="709"/>
                      </a:lnTo>
                      <a:lnTo>
                        <a:pt x="1163" y="695"/>
                      </a:lnTo>
                      <a:lnTo>
                        <a:pt x="1149" y="695"/>
                      </a:lnTo>
                      <a:lnTo>
                        <a:pt x="1163" y="724"/>
                      </a:lnTo>
                      <a:lnTo>
                        <a:pt x="1177" y="724"/>
                      </a:lnTo>
                      <a:lnTo>
                        <a:pt x="1177" y="738"/>
                      </a:lnTo>
                      <a:lnTo>
                        <a:pt x="1191" y="738"/>
                      </a:lnTo>
                      <a:lnTo>
                        <a:pt x="1191" y="752"/>
                      </a:lnTo>
                      <a:lnTo>
                        <a:pt x="1206" y="752"/>
                      </a:lnTo>
                      <a:lnTo>
                        <a:pt x="1206" y="766"/>
                      </a:lnTo>
                      <a:lnTo>
                        <a:pt x="1220" y="766"/>
                      </a:lnTo>
                      <a:lnTo>
                        <a:pt x="1220" y="780"/>
                      </a:lnTo>
                      <a:lnTo>
                        <a:pt x="1234" y="780"/>
                      </a:lnTo>
                      <a:lnTo>
                        <a:pt x="1234" y="795"/>
                      </a:lnTo>
                      <a:lnTo>
                        <a:pt x="1248" y="795"/>
                      </a:lnTo>
                      <a:lnTo>
                        <a:pt x="1248" y="809"/>
                      </a:lnTo>
                      <a:lnTo>
                        <a:pt x="1262" y="809"/>
                      </a:lnTo>
                      <a:lnTo>
                        <a:pt x="1276" y="809"/>
                      </a:lnTo>
                      <a:lnTo>
                        <a:pt x="1291" y="809"/>
                      </a:lnTo>
                      <a:lnTo>
                        <a:pt x="1291" y="823"/>
                      </a:lnTo>
                      <a:lnTo>
                        <a:pt x="1276" y="823"/>
                      </a:lnTo>
                      <a:lnTo>
                        <a:pt x="1276" y="837"/>
                      </a:lnTo>
                      <a:lnTo>
                        <a:pt x="1291" y="837"/>
                      </a:lnTo>
                      <a:lnTo>
                        <a:pt x="1319" y="865"/>
                      </a:lnTo>
                      <a:lnTo>
                        <a:pt x="1319" y="880"/>
                      </a:lnTo>
                      <a:lnTo>
                        <a:pt x="1333" y="908"/>
                      </a:lnTo>
                      <a:lnTo>
                        <a:pt x="1319" y="894"/>
                      </a:lnTo>
                      <a:lnTo>
                        <a:pt x="1305" y="894"/>
                      </a:lnTo>
                      <a:lnTo>
                        <a:pt x="1291" y="894"/>
                      </a:lnTo>
                      <a:lnTo>
                        <a:pt x="1291" y="908"/>
                      </a:lnTo>
                      <a:lnTo>
                        <a:pt x="1262" y="908"/>
                      </a:lnTo>
                      <a:lnTo>
                        <a:pt x="1248" y="908"/>
                      </a:lnTo>
                      <a:lnTo>
                        <a:pt x="1234" y="908"/>
                      </a:lnTo>
                      <a:lnTo>
                        <a:pt x="1234" y="922"/>
                      </a:lnTo>
                      <a:lnTo>
                        <a:pt x="1220" y="922"/>
                      </a:lnTo>
                      <a:lnTo>
                        <a:pt x="1206" y="922"/>
                      </a:lnTo>
                      <a:lnTo>
                        <a:pt x="1191" y="922"/>
                      </a:lnTo>
                      <a:lnTo>
                        <a:pt x="1177" y="936"/>
                      </a:lnTo>
                      <a:lnTo>
                        <a:pt x="1163" y="936"/>
                      </a:lnTo>
                      <a:lnTo>
                        <a:pt x="1149" y="951"/>
                      </a:lnTo>
                      <a:lnTo>
                        <a:pt x="1149" y="965"/>
                      </a:lnTo>
                      <a:lnTo>
                        <a:pt x="1149" y="979"/>
                      </a:lnTo>
                      <a:lnTo>
                        <a:pt x="1149" y="1007"/>
                      </a:lnTo>
                      <a:lnTo>
                        <a:pt x="1120" y="1021"/>
                      </a:lnTo>
                      <a:lnTo>
                        <a:pt x="1106" y="1021"/>
                      </a:lnTo>
                      <a:lnTo>
                        <a:pt x="1106" y="1036"/>
                      </a:lnTo>
                      <a:lnTo>
                        <a:pt x="1092" y="1036"/>
                      </a:lnTo>
                      <a:lnTo>
                        <a:pt x="1078" y="1036"/>
                      </a:lnTo>
                      <a:lnTo>
                        <a:pt x="1064" y="1050"/>
                      </a:lnTo>
                      <a:lnTo>
                        <a:pt x="1064" y="1064"/>
                      </a:lnTo>
                      <a:lnTo>
                        <a:pt x="1050" y="1064"/>
                      </a:lnTo>
                      <a:lnTo>
                        <a:pt x="1035" y="1092"/>
                      </a:lnTo>
                      <a:lnTo>
                        <a:pt x="1021" y="1092"/>
                      </a:lnTo>
                      <a:lnTo>
                        <a:pt x="1021" y="1107"/>
                      </a:lnTo>
                      <a:lnTo>
                        <a:pt x="1007" y="1107"/>
                      </a:lnTo>
                      <a:lnTo>
                        <a:pt x="993" y="1107"/>
                      </a:lnTo>
                      <a:lnTo>
                        <a:pt x="979" y="1107"/>
                      </a:lnTo>
                      <a:lnTo>
                        <a:pt x="964" y="1107"/>
                      </a:lnTo>
                      <a:lnTo>
                        <a:pt x="950" y="1107"/>
                      </a:lnTo>
                      <a:lnTo>
                        <a:pt x="950" y="1092"/>
                      </a:lnTo>
                      <a:lnTo>
                        <a:pt x="950" y="1107"/>
                      </a:lnTo>
                      <a:lnTo>
                        <a:pt x="936" y="1107"/>
                      </a:lnTo>
                      <a:lnTo>
                        <a:pt x="922" y="1107"/>
                      </a:lnTo>
                      <a:lnTo>
                        <a:pt x="922" y="1121"/>
                      </a:lnTo>
                      <a:lnTo>
                        <a:pt x="908" y="1121"/>
                      </a:lnTo>
                      <a:lnTo>
                        <a:pt x="894" y="1121"/>
                      </a:lnTo>
                      <a:lnTo>
                        <a:pt x="894" y="1135"/>
                      </a:lnTo>
                      <a:lnTo>
                        <a:pt x="879" y="1135"/>
                      </a:lnTo>
                      <a:lnTo>
                        <a:pt x="879" y="1149"/>
                      </a:lnTo>
                      <a:lnTo>
                        <a:pt x="865" y="1163"/>
                      </a:lnTo>
                      <a:lnTo>
                        <a:pt x="879" y="1163"/>
                      </a:lnTo>
                      <a:lnTo>
                        <a:pt x="879" y="1178"/>
                      </a:lnTo>
                      <a:lnTo>
                        <a:pt x="879" y="1192"/>
                      </a:lnTo>
                      <a:lnTo>
                        <a:pt x="865" y="1192"/>
                      </a:lnTo>
                      <a:lnTo>
                        <a:pt x="865" y="1206"/>
                      </a:lnTo>
                      <a:lnTo>
                        <a:pt x="865" y="1234"/>
                      </a:lnTo>
                      <a:lnTo>
                        <a:pt x="851" y="1263"/>
                      </a:lnTo>
                      <a:lnTo>
                        <a:pt x="837" y="1291"/>
                      </a:lnTo>
                      <a:lnTo>
                        <a:pt x="837" y="1305"/>
                      </a:lnTo>
                      <a:lnTo>
                        <a:pt x="823" y="1319"/>
                      </a:lnTo>
                      <a:lnTo>
                        <a:pt x="808" y="1348"/>
                      </a:lnTo>
                      <a:lnTo>
                        <a:pt x="808" y="1362"/>
                      </a:lnTo>
                      <a:lnTo>
                        <a:pt x="794" y="1376"/>
                      </a:lnTo>
                      <a:lnTo>
                        <a:pt x="794" y="1390"/>
                      </a:lnTo>
                      <a:lnTo>
                        <a:pt x="794" y="1404"/>
                      </a:lnTo>
                      <a:lnTo>
                        <a:pt x="780" y="1404"/>
                      </a:lnTo>
                      <a:lnTo>
                        <a:pt x="780" y="1419"/>
                      </a:lnTo>
                      <a:lnTo>
                        <a:pt x="780" y="1433"/>
                      </a:lnTo>
                      <a:lnTo>
                        <a:pt x="780" y="1447"/>
                      </a:lnTo>
                      <a:lnTo>
                        <a:pt x="766" y="1447"/>
                      </a:lnTo>
                      <a:lnTo>
                        <a:pt x="752" y="1475"/>
                      </a:lnTo>
                      <a:lnTo>
                        <a:pt x="738" y="1490"/>
                      </a:lnTo>
                      <a:lnTo>
                        <a:pt x="723" y="1504"/>
                      </a:lnTo>
                      <a:lnTo>
                        <a:pt x="709" y="1504"/>
                      </a:lnTo>
                      <a:lnTo>
                        <a:pt x="695" y="1518"/>
                      </a:lnTo>
                      <a:lnTo>
                        <a:pt x="681" y="1532"/>
                      </a:lnTo>
                      <a:lnTo>
                        <a:pt x="681" y="1546"/>
                      </a:lnTo>
                      <a:lnTo>
                        <a:pt x="667" y="1546"/>
                      </a:lnTo>
                      <a:lnTo>
                        <a:pt x="652" y="1561"/>
                      </a:lnTo>
                      <a:lnTo>
                        <a:pt x="638" y="1561"/>
                      </a:lnTo>
                      <a:lnTo>
                        <a:pt x="624" y="1561"/>
                      </a:lnTo>
                      <a:lnTo>
                        <a:pt x="610" y="1561"/>
                      </a:lnTo>
                      <a:lnTo>
                        <a:pt x="596" y="1561"/>
                      </a:lnTo>
                      <a:lnTo>
                        <a:pt x="582" y="1561"/>
                      </a:lnTo>
                      <a:lnTo>
                        <a:pt x="567" y="1561"/>
                      </a:lnTo>
                      <a:lnTo>
                        <a:pt x="553" y="1561"/>
                      </a:lnTo>
                      <a:lnTo>
                        <a:pt x="539" y="1561"/>
                      </a:lnTo>
                      <a:lnTo>
                        <a:pt x="539" y="1546"/>
                      </a:lnTo>
                      <a:lnTo>
                        <a:pt x="525" y="1546"/>
                      </a:lnTo>
                      <a:lnTo>
                        <a:pt x="511" y="1546"/>
                      </a:lnTo>
                      <a:lnTo>
                        <a:pt x="496" y="1532"/>
                      </a:lnTo>
                      <a:lnTo>
                        <a:pt x="482" y="1532"/>
                      </a:lnTo>
                      <a:lnTo>
                        <a:pt x="496" y="1532"/>
                      </a:lnTo>
                      <a:lnTo>
                        <a:pt x="496" y="1546"/>
                      </a:lnTo>
                      <a:lnTo>
                        <a:pt x="511" y="1546"/>
                      </a:lnTo>
                      <a:lnTo>
                        <a:pt x="511" y="1561"/>
                      </a:lnTo>
                      <a:lnTo>
                        <a:pt x="525" y="1561"/>
                      </a:lnTo>
                      <a:lnTo>
                        <a:pt x="539" y="1561"/>
                      </a:lnTo>
                      <a:lnTo>
                        <a:pt x="539" y="1575"/>
                      </a:lnTo>
                      <a:lnTo>
                        <a:pt x="525" y="1575"/>
                      </a:lnTo>
                      <a:lnTo>
                        <a:pt x="511" y="1575"/>
                      </a:lnTo>
                      <a:lnTo>
                        <a:pt x="496" y="1561"/>
                      </a:lnTo>
                      <a:lnTo>
                        <a:pt x="482" y="1561"/>
                      </a:lnTo>
                      <a:lnTo>
                        <a:pt x="468" y="1561"/>
                      </a:lnTo>
                      <a:lnTo>
                        <a:pt x="454" y="1561"/>
                      </a:lnTo>
                      <a:lnTo>
                        <a:pt x="440" y="1561"/>
                      </a:lnTo>
                      <a:lnTo>
                        <a:pt x="440" y="1546"/>
                      </a:lnTo>
                      <a:lnTo>
                        <a:pt x="426" y="1546"/>
                      </a:lnTo>
                      <a:lnTo>
                        <a:pt x="411" y="1546"/>
                      </a:lnTo>
                      <a:lnTo>
                        <a:pt x="411" y="1561"/>
                      </a:lnTo>
                      <a:lnTo>
                        <a:pt x="411" y="1575"/>
                      </a:lnTo>
                      <a:lnTo>
                        <a:pt x="383" y="1575"/>
                      </a:lnTo>
                      <a:lnTo>
                        <a:pt x="369" y="1575"/>
                      </a:lnTo>
                      <a:lnTo>
                        <a:pt x="340" y="1575"/>
                      </a:lnTo>
                      <a:lnTo>
                        <a:pt x="326" y="1575"/>
                      </a:lnTo>
                      <a:lnTo>
                        <a:pt x="312" y="1575"/>
                      </a:lnTo>
                      <a:lnTo>
                        <a:pt x="298" y="1575"/>
                      </a:lnTo>
                      <a:lnTo>
                        <a:pt x="284" y="1575"/>
                      </a:lnTo>
                      <a:lnTo>
                        <a:pt x="255" y="1575"/>
                      </a:lnTo>
                      <a:lnTo>
                        <a:pt x="241" y="1575"/>
                      </a:lnTo>
                      <a:lnTo>
                        <a:pt x="227" y="1575"/>
                      </a:lnTo>
                      <a:lnTo>
                        <a:pt x="213" y="1575"/>
                      </a:lnTo>
                      <a:lnTo>
                        <a:pt x="213" y="1589"/>
                      </a:lnTo>
                      <a:lnTo>
                        <a:pt x="199" y="1589"/>
                      </a:lnTo>
                      <a:lnTo>
                        <a:pt x="199" y="1603"/>
                      </a:lnTo>
                      <a:lnTo>
                        <a:pt x="184" y="1603"/>
                      </a:lnTo>
                      <a:lnTo>
                        <a:pt x="170" y="1603"/>
                      </a:lnTo>
                      <a:lnTo>
                        <a:pt x="128" y="1603"/>
                      </a:lnTo>
                      <a:lnTo>
                        <a:pt x="85" y="1589"/>
                      </a:lnTo>
                      <a:lnTo>
                        <a:pt x="57" y="1589"/>
                      </a:lnTo>
                      <a:lnTo>
                        <a:pt x="28" y="1589"/>
                      </a:lnTo>
                      <a:lnTo>
                        <a:pt x="14" y="1575"/>
                      </a:lnTo>
                      <a:lnTo>
                        <a:pt x="0" y="1575"/>
                      </a:lnTo>
                      <a:lnTo>
                        <a:pt x="0" y="1546"/>
                      </a:lnTo>
                      <a:lnTo>
                        <a:pt x="14" y="1532"/>
                      </a:lnTo>
                      <a:lnTo>
                        <a:pt x="0" y="1532"/>
                      </a:lnTo>
                      <a:lnTo>
                        <a:pt x="14" y="1447"/>
                      </a:lnTo>
                      <a:lnTo>
                        <a:pt x="14" y="1433"/>
                      </a:lnTo>
                      <a:lnTo>
                        <a:pt x="14" y="1419"/>
                      </a:lnTo>
                      <a:lnTo>
                        <a:pt x="14" y="1390"/>
                      </a:lnTo>
                      <a:lnTo>
                        <a:pt x="28" y="1334"/>
                      </a:lnTo>
                      <a:lnTo>
                        <a:pt x="28" y="1206"/>
                      </a:lnTo>
                      <a:lnTo>
                        <a:pt x="28" y="1149"/>
                      </a:lnTo>
                      <a:lnTo>
                        <a:pt x="43" y="1092"/>
                      </a:lnTo>
                      <a:lnTo>
                        <a:pt x="43" y="1078"/>
                      </a:lnTo>
                      <a:lnTo>
                        <a:pt x="43" y="1050"/>
                      </a:lnTo>
                      <a:lnTo>
                        <a:pt x="43" y="1036"/>
                      </a:lnTo>
                      <a:lnTo>
                        <a:pt x="43" y="1021"/>
                      </a:lnTo>
                      <a:lnTo>
                        <a:pt x="43" y="993"/>
                      </a:lnTo>
                      <a:lnTo>
                        <a:pt x="43" y="951"/>
                      </a:lnTo>
                      <a:lnTo>
                        <a:pt x="43" y="922"/>
                      </a:lnTo>
                      <a:lnTo>
                        <a:pt x="43" y="880"/>
                      </a:lnTo>
                      <a:lnTo>
                        <a:pt x="43" y="865"/>
                      </a:lnTo>
                      <a:lnTo>
                        <a:pt x="43" y="851"/>
                      </a:lnTo>
                      <a:lnTo>
                        <a:pt x="43" y="837"/>
                      </a:lnTo>
                      <a:lnTo>
                        <a:pt x="43" y="823"/>
                      </a:lnTo>
                      <a:lnTo>
                        <a:pt x="43" y="809"/>
                      </a:lnTo>
                      <a:lnTo>
                        <a:pt x="43" y="795"/>
                      </a:lnTo>
                      <a:lnTo>
                        <a:pt x="43" y="766"/>
                      </a:lnTo>
                      <a:lnTo>
                        <a:pt x="43" y="752"/>
                      </a:lnTo>
                      <a:lnTo>
                        <a:pt x="57" y="738"/>
                      </a:lnTo>
                      <a:lnTo>
                        <a:pt x="57" y="724"/>
                      </a:lnTo>
                      <a:lnTo>
                        <a:pt x="57" y="709"/>
                      </a:lnTo>
                      <a:lnTo>
                        <a:pt x="57" y="681"/>
                      </a:lnTo>
                      <a:lnTo>
                        <a:pt x="57" y="667"/>
                      </a:lnTo>
                      <a:lnTo>
                        <a:pt x="57" y="639"/>
                      </a:lnTo>
                      <a:lnTo>
                        <a:pt x="57" y="610"/>
                      </a:lnTo>
                      <a:lnTo>
                        <a:pt x="57" y="582"/>
                      </a:lnTo>
                      <a:lnTo>
                        <a:pt x="57" y="553"/>
                      </a:lnTo>
                      <a:lnTo>
                        <a:pt x="57" y="539"/>
                      </a:lnTo>
                      <a:lnTo>
                        <a:pt x="57" y="511"/>
                      </a:lnTo>
                      <a:lnTo>
                        <a:pt x="57" y="468"/>
                      </a:lnTo>
                      <a:lnTo>
                        <a:pt x="57" y="440"/>
                      </a:lnTo>
                      <a:lnTo>
                        <a:pt x="57" y="383"/>
                      </a:lnTo>
                      <a:lnTo>
                        <a:pt x="57" y="369"/>
                      </a:lnTo>
                      <a:lnTo>
                        <a:pt x="99" y="369"/>
                      </a:lnTo>
                      <a:lnTo>
                        <a:pt x="114" y="369"/>
                      </a:lnTo>
                      <a:lnTo>
                        <a:pt x="142" y="369"/>
                      </a:lnTo>
                      <a:lnTo>
                        <a:pt x="156" y="369"/>
                      </a:lnTo>
                      <a:lnTo>
                        <a:pt x="156" y="355"/>
                      </a:lnTo>
                      <a:lnTo>
                        <a:pt x="156" y="341"/>
                      </a:lnTo>
                      <a:lnTo>
                        <a:pt x="170" y="326"/>
                      </a:lnTo>
                      <a:lnTo>
                        <a:pt x="170" y="312"/>
                      </a:lnTo>
                      <a:lnTo>
                        <a:pt x="156" y="312"/>
                      </a:lnTo>
                      <a:lnTo>
                        <a:pt x="156" y="298"/>
                      </a:lnTo>
                      <a:lnTo>
                        <a:pt x="142" y="284"/>
                      </a:lnTo>
                      <a:lnTo>
                        <a:pt x="142" y="270"/>
                      </a:lnTo>
                      <a:lnTo>
                        <a:pt x="142" y="256"/>
                      </a:lnTo>
                      <a:lnTo>
                        <a:pt x="170" y="256"/>
                      </a:lnTo>
                      <a:lnTo>
                        <a:pt x="184" y="256"/>
                      </a:lnTo>
                      <a:lnTo>
                        <a:pt x="199" y="270"/>
                      </a:lnTo>
                      <a:lnTo>
                        <a:pt x="213" y="270"/>
                      </a:lnTo>
                      <a:lnTo>
                        <a:pt x="241" y="270"/>
                      </a:lnTo>
                      <a:lnTo>
                        <a:pt x="255" y="270"/>
                      </a:lnTo>
                      <a:lnTo>
                        <a:pt x="284" y="270"/>
                      </a:lnTo>
                      <a:lnTo>
                        <a:pt x="312" y="270"/>
                      </a:lnTo>
                      <a:lnTo>
                        <a:pt x="326" y="270"/>
                      </a:lnTo>
                      <a:lnTo>
                        <a:pt x="340" y="312"/>
                      </a:lnTo>
                      <a:lnTo>
                        <a:pt x="355" y="355"/>
                      </a:lnTo>
                      <a:lnTo>
                        <a:pt x="355" y="369"/>
                      </a:lnTo>
                      <a:lnTo>
                        <a:pt x="369" y="412"/>
                      </a:lnTo>
                      <a:lnTo>
                        <a:pt x="369" y="454"/>
                      </a:lnTo>
                      <a:lnTo>
                        <a:pt x="383" y="468"/>
                      </a:lnTo>
                      <a:lnTo>
                        <a:pt x="383" y="482"/>
                      </a:lnTo>
                      <a:lnTo>
                        <a:pt x="369" y="482"/>
                      </a:lnTo>
                      <a:lnTo>
                        <a:pt x="369" y="497"/>
                      </a:lnTo>
                      <a:lnTo>
                        <a:pt x="369" y="511"/>
                      </a:lnTo>
                      <a:lnTo>
                        <a:pt x="369" y="525"/>
                      </a:lnTo>
                      <a:lnTo>
                        <a:pt x="383" y="525"/>
                      </a:lnTo>
                      <a:lnTo>
                        <a:pt x="383" y="539"/>
                      </a:lnTo>
                      <a:lnTo>
                        <a:pt x="383" y="553"/>
                      </a:lnTo>
                      <a:lnTo>
                        <a:pt x="383" y="568"/>
                      </a:lnTo>
                      <a:lnTo>
                        <a:pt x="383" y="582"/>
                      </a:lnTo>
                      <a:lnTo>
                        <a:pt x="411" y="582"/>
                      </a:lnTo>
                      <a:lnTo>
                        <a:pt x="411" y="610"/>
                      </a:lnTo>
                      <a:lnTo>
                        <a:pt x="411" y="624"/>
                      </a:lnTo>
                      <a:lnTo>
                        <a:pt x="411" y="639"/>
                      </a:lnTo>
                      <a:lnTo>
                        <a:pt x="426" y="653"/>
                      </a:lnTo>
                      <a:lnTo>
                        <a:pt x="440" y="653"/>
                      </a:lnTo>
                      <a:lnTo>
                        <a:pt x="454" y="653"/>
                      </a:lnTo>
                      <a:lnTo>
                        <a:pt x="482" y="653"/>
                      </a:lnTo>
                      <a:lnTo>
                        <a:pt x="496" y="653"/>
                      </a:lnTo>
                      <a:lnTo>
                        <a:pt x="511" y="653"/>
                      </a:lnTo>
                      <a:lnTo>
                        <a:pt x="525" y="653"/>
                      </a:lnTo>
                      <a:lnTo>
                        <a:pt x="539" y="653"/>
                      </a:lnTo>
                      <a:lnTo>
                        <a:pt x="553" y="653"/>
                      </a:lnTo>
                      <a:lnTo>
                        <a:pt x="567" y="639"/>
                      </a:lnTo>
                      <a:lnTo>
                        <a:pt x="567" y="624"/>
                      </a:lnTo>
                      <a:lnTo>
                        <a:pt x="567" y="610"/>
                      </a:lnTo>
                      <a:lnTo>
                        <a:pt x="567" y="596"/>
                      </a:lnTo>
                      <a:lnTo>
                        <a:pt x="567" y="539"/>
                      </a:lnTo>
                      <a:lnTo>
                        <a:pt x="582" y="539"/>
                      </a:lnTo>
                      <a:lnTo>
                        <a:pt x="582" y="525"/>
                      </a:lnTo>
                      <a:lnTo>
                        <a:pt x="582" y="511"/>
                      </a:lnTo>
                      <a:lnTo>
                        <a:pt x="582" y="497"/>
                      </a:lnTo>
                      <a:lnTo>
                        <a:pt x="582" y="482"/>
                      </a:lnTo>
                      <a:lnTo>
                        <a:pt x="582" y="454"/>
                      </a:lnTo>
                      <a:lnTo>
                        <a:pt x="596" y="454"/>
                      </a:lnTo>
                      <a:lnTo>
                        <a:pt x="610" y="454"/>
                      </a:lnTo>
                      <a:lnTo>
                        <a:pt x="624" y="454"/>
                      </a:lnTo>
                      <a:lnTo>
                        <a:pt x="652" y="454"/>
                      </a:lnTo>
                      <a:lnTo>
                        <a:pt x="667" y="454"/>
                      </a:lnTo>
                      <a:lnTo>
                        <a:pt x="652" y="412"/>
                      </a:lnTo>
                      <a:lnTo>
                        <a:pt x="652" y="397"/>
                      </a:lnTo>
                      <a:lnTo>
                        <a:pt x="652" y="383"/>
                      </a:lnTo>
                      <a:lnTo>
                        <a:pt x="638" y="369"/>
                      </a:lnTo>
                      <a:lnTo>
                        <a:pt x="638" y="355"/>
                      </a:lnTo>
                      <a:lnTo>
                        <a:pt x="624" y="341"/>
                      </a:lnTo>
                      <a:lnTo>
                        <a:pt x="624" y="326"/>
                      </a:lnTo>
                      <a:lnTo>
                        <a:pt x="610" y="326"/>
                      </a:lnTo>
                      <a:lnTo>
                        <a:pt x="610" y="312"/>
                      </a:lnTo>
                      <a:lnTo>
                        <a:pt x="610" y="298"/>
                      </a:lnTo>
                      <a:lnTo>
                        <a:pt x="596" y="284"/>
                      </a:lnTo>
                      <a:lnTo>
                        <a:pt x="596" y="270"/>
                      </a:lnTo>
                      <a:lnTo>
                        <a:pt x="610" y="270"/>
                      </a:lnTo>
                      <a:lnTo>
                        <a:pt x="624" y="270"/>
                      </a:lnTo>
                      <a:lnTo>
                        <a:pt x="638" y="270"/>
                      </a:lnTo>
                      <a:lnTo>
                        <a:pt x="652" y="270"/>
                      </a:lnTo>
                      <a:lnTo>
                        <a:pt x="667" y="270"/>
                      </a:lnTo>
                      <a:lnTo>
                        <a:pt x="681" y="270"/>
                      </a:lnTo>
                      <a:lnTo>
                        <a:pt x="695" y="270"/>
                      </a:lnTo>
                      <a:lnTo>
                        <a:pt x="709" y="270"/>
                      </a:lnTo>
                      <a:lnTo>
                        <a:pt x="723" y="270"/>
                      </a:lnTo>
                      <a:lnTo>
                        <a:pt x="794" y="270"/>
                      </a:lnTo>
                      <a:lnTo>
                        <a:pt x="808" y="270"/>
                      </a:lnTo>
                      <a:lnTo>
                        <a:pt x="823" y="284"/>
                      </a:lnTo>
                      <a:lnTo>
                        <a:pt x="837" y="284"/>
                      </a:lnTo>
                      <a:lnTo>
                        <a:pt x="865" y="284"/>
                      </a:lnTo>
                      <a:lnTo>
                        <a:pt x="879" y="284"/>
                      </a:lnTo>
                      <a:lnTo>
                        <a:pt x="879" y="270"/>
                      </a:lnTo>
                      <a:lnTo>
                        <a:pt x="865" y="270"/>
                      </a:lnTo>
                      <a:lnTo>
                        <a:pt x="879" y="256"/>
                      </a:lnTo>
                      <a:lnTo>
                        <a:pt x="879" y="241"/>
                      </a:lnTo>
                      <a:lnTo>
                        <a:pt x="894" y="241"/>
                      </a:lnTo>
                      <a:lnTo>
                        <a:pt x="894" y="227"/>
                      </a:lnTo>
                      <a:lnTo>
                        <a:pt x="908" y="227"/>
                      </a:lnTo>
                      <a:lnTo>
                        <a:pt x="908" y="213"/>
                      </a:lnTo>
                      <a:lnTo>
                        <a:pt x="894" y="199"/>
                      </a:lnTo>
                      <a:lnTo>
                        <a:pt x="894" y="213"/>
                      </a:lnTo>
                      <a:lnTo>
                        <a:pt x="894" y="227"/>
                      </a:lnTo>
                      <a:lnTo>
                        <a:pt x="879" y="227"/>
                      </a:lnTo>
                      <a:lnTo>
                        <a:pt x="865" y="213"/>
                      </a:lnTo>
                      <a:lnTo>
                        <a:pt x="851" y="213"/>
                      </a:lnTo>
                      <a:lnTo>
                        <a:pt x="851" y="199"/>
                      </a:lnTo>
                      <a:lnTo>
                        <a:pt x="865" y="199"/>
                      </a:lnTo>
                      <a:lnTo>
                        <a:pt x="865" y="185"/>
                      </a:lnTo>
                      <a:lnTo>
                        <a:pt x="865" y="170"/>
                      </a:lnTo>
                      <a:lnTo>
                        <a:pt x="865" y="185"/>
                      </a:lnTo>
                      <a:lnTo>
                        <a:pt x="879" y="185"/>
                      </a:lnTo>
                      <a:lnTo>
                        <a:pt x="894" y="185"/>
                      </a:lnTo>
                      <a:lnTo>
                        <a:pt x="894" y="170"/>
                      </a:lnTo>
                      <a:lnTo>
                        <a:pt x="879" y="170"/>
                      </a:lnTo>
                      <a:lnTo>
                        <a:pt x="865" y="170"/>
                      </a:lnTo>
                      <a:lnTo>
                        <a:pt x="879" y="170"/>
                      </a:lnTo>
                      <a:lnTo>
                        <a:pt x="879" y="156"/>
                      </a:lnTo>
                      <a:lnTo>
                        <a:pt x="865" y="156"/>
                      </a:lnTo>
                      <a:lnTo>
                        <a:pt x="865" y="142"/>
                      </a:lnTo>
                      <a:lnTo>
                        <a:pt x="894" y="142"/>
                      </a:lnTo>
                      <a:lnTo>
                        <a:pt x="908" y="142"/>
                      </a:lnTo>
                      <a:lnTo>
                        <a:pt x="894" y="156"/>
                      </a:lnTo>
                      <a:lnTo>
                        <a:pt x="908" y="142"/>
                      </a:lnTo>
                      <a:lnTo>
                        <a:pt x="908" y="114"/>
                      </a:lnTo>
                      <a:lnTo>
                        <a:pt x="894" y="99"/>
                      </a:lnTo>
                      <a:lnTo>
                        <a:pt x="879" y="99"/>
                      </a:lnTo>
                      <a:lnTo>
                        <a:pt x="865" y="99"/>
                      </a:lnTo>
                      <a:lnTo>
                        <a:pt x="851" y="99"/>
                      </a:lnTo>
                      <a:lnTo>
                        <a:pt x="865" y="71"/>
                      </a:lnTo>
                      <a:lnTo>
                        <a:pt x="851" y="71"/>
                      </a:lnTo>
                      <a:lnTo>
                        <a:pt x="851" y="43"/>
                      </a:lnTo>
                      <a:lnTo>
                        <a:pt x="851" y="29"/>
                      </a:lnTo>
                      <a:lnTo>
                        <a:pt x="865" y="14"/>
                      </a:lnTo>
                      <a:lnTo>
                        <a:pt x="865" y="0"/>
                      </a:lnTo>
                      <a:lnTo>
                        <a:pt x="865" y="14"/>
                      </a:lnTo>
                      <a:lnTo>
                        <a:pt x="865" y="29"/>
                      </a:lnTo>
                      <a:lnTo>
                        <a:pt x="865" y="43"/>
                      </a:lnTo>
                      <a:lnTo>
                        <a:pt x="879" y="43"/>
                      </a:lnTo>
                      <a:close/>
                    </a:path>
                  </a:pathLst>
                </a:custGeom>
                <a:noFill/>
                <a:ln w="0">
                  <a:solidFill>
                    <a:srgbClr val="000000"/>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ja-JP" altLang="en-US"/>
                </a:p>
              </p:txBody>
            </p:sp>
            <p:sp>
              <p:nvSpPr>
                <p:cNvPr id="15520" name="Freeform 182"/>
                <p:cNvSpPr>
                  <a:spLocks noChangeAspect="1"/>
                </p:cNvSpPr>
                <p:nvPr/>
              </p:nvSpPr>
              <p:spPr bwMode="auto">
                <a:xfrm>
                  <a:off x="9505" y="8351"/>
                  <a:ext cx="1584" cy="2100"/>
                </a:xfrm>
                <a:custGeom>
                  <a:avLst/>
                  <a:gdLst>
                    <a:gd name="T0" fmla="*/ 2147483647 w 993"/>
                    <a:gd name="T1" fmla="*/ 2147483647 h 1319"/>
                    <a:gd name="T2" fmla="*/ 2147483647 w 993"/>
                    <a:gd name="T3" fmla="*/ 2147483647 h 1319"/>
                    <a:gd name="T4" fmla="*/ 2147483647 w 993"/>
                    <a:gd name="T5" fmla="*/ 2147483647 h 1319"/>
                    <a:gd name="T6" fmla="*/ 2147483647 w 993"/>
                    <a:gd name="T7" fmla="*/ 2147483647 h 1319"/>
                    <a:gd name="T8" fmla="*/ 2147483647 w 993"/>
                    <a:gd name="T9" fmla="*/ 2147483647 h 1319"/>
                    <a:gd name="T10" fmla="*/ 2147483647 w 993"/>
                    <a:gd name="T11" fmla="*/ 2147483647 h 1319"/>
                    <a:gd name="T12" fmla="*/ 2147483647 w 993"/>
                    <a:gd name="T13" fmla="*/ 2147483647 h 1319"/>
                    <a:gd name="T14" fmla="*/ 2147483647 w 993"/>
                    <a:gd name="T15" fmla="*/ 2147483647 h 1319"/>
                    <a:gd name="T16" fmla="*/ 2147483647 w 993"/>
                    <a:gd name="T17" fmla="*/ 2147483647 h 1319"/>
                    <a:gd name="T18" fmla="*/ 2147483647 w 993"/>
                    <a:gd name="T19" fmla="*/ 2147483647 h 1319"/>
                    <a:gd name="T20" fmla="*/ 2147483647 w 993"/>
                    <a:gd name="T21" fmla="*/ 2147483647 h 1319"/>
                    <a:gd name="T22" fmla="*/ 2147483647 w 993"/>
                    <a:gd name="T23" fmla="*/ 2147483647 h 1319"/>
                    <a:gd name="T24" fmla="*/ 2147483647 w 993"/>
                    <a:gd name="T25" fmla="*/ 2147483647 h 1319"/>
                    <a:gd name="T26" fmla="*/ 2147483647 w 993"/>
                    <a:gd name="T27" fmla="*/ 2147483647 h 1319"/>
                    <a:gd name="T28" fmla="*/ 2147483647 w 993"/>
                    <a:gd name="T29" fmla="*/ 2147483647 h 1319"/>
                    <a:gd name="T30" fmla="*/ 2147483647 w 993"/>
                    <a:gd name="T31" fmla="*/ 2147483647 h 1319"/>
                    <a:gd name="T32" fmla="*/ 2147483647 w 993"/>
                    <a:gd name="T33" fmla="*/ 2147483647 h 1319"/>
                    <a:gd name="T34" fmla="*/ 2147483647 w 993"/>
                    <a:gd name="T35" fmla="*/ 2147483647 h 1319"/>
                    <a:gd name="T36" fmla="*/ 2147483647 w 993"/>
                    <a:gd name="T37" fmla="*/ 2147483647 h 1319"/>
                    <a:gd name="T38" fmla="*/ 2147483647 w 993"/>
                    <a:gd name="T39" fmla="*/ 2147483647 h 1319"/>
                    <a:gd name="T40" fmla="*/ 2147483647 w 993"/>
                    <a:gd name="T41" fmla="*/ 2147483647 h 1319"/>
                    <a:gd name="T42" fmla="*/ 2147483647 w 993"/>
                    <a:gd name="T43" fmla="*/ 2147483647 h 1319"/>
                    <a:gd name="T44" fmla="*/ 2147483647 w 993"/>
                    <a:gd name="T45" fmla="*/ 2147483647 h 1319"/>
                    <a:gd name="T46" fmla="*/ 2147483647 w 993"/>
                    <a:gd name="T47" fmla="*/ 2147483647 h 1319"/>
                    <a:gd name="T48" fmla="*/ 2147483647 w 993"/>
                    <a:gd name="T49" fmla="*/ 2147483647 h 1319"/>
                    <a:gd name="T50" fmla="*/ 2147483647 w 993"/>
                    <a:gd name="T51" fmla="*/ 2147483647 h 1319"/>
                    <a:gd name="T52" fmla="*/ 2147483647 w 993"/>
                    <a:gd name="T53" fmla="*/ 2147483647 h 1319"/>
                    <a:gd name="T54" fmla="*/ 2147483647 w 993"/>
                    <a:gd name="T55" fmla="*/ 2147483647 h 1319"/>
                    <a:gd name="T56" fmla="*/ 2147483647 w 993"/>
                    <a:gd name="T57" fmla="*/ 2147483647 h 1319"/>
                    <a:gd name="T58" fmla="*/ 2147483647 w 993"/>
                    <a:gd name="T59" fmla="*/ 2147483647 h 1319"/>
                    <a:gd name="T60" fmla="*/ 2147483647 w 993"/>
                    <a:gd name="T61" fmla="*/ 2147483647 h 1319"/>
                    <a:gd name="T62" fmla="*/ 2147483647 w 993"/>
                    <a:gd name="T63" fmla="*/ 2147483647 h 1319"/>
                    <a:gd name="T64" fmla="*/ 2147483647 w 993"/>
                    <a:gd name="T65" fmla="*/ 2147483647 h 1319"/>
                    <a:gd name="T66" fmla="*/ 2147483647 w 993"/>
                    <a:gd name="T67" fmla="*/ 2147483647 h 1319"/>
                    <a:gd name="T68" fmla="*/ 2147483647 w 993"/>
                    <a:gd name="T69" fmla="*/ 2147483647 h 1319"/>
                    <a:gd name="T70" fmla="*/ 2147483647 w 993"/>
                    <a:gd name="T71" fmla="*/ 2147483647 h 1319"/>
                    <a:gd name="T72" fmla="*/ 2147483647 w 993"/>
                    <a:gd name="T73" fmla="*/ 2147483647 h 1319"/>
                    <a:gd name="T74" fmla="*/ 2147483647 w 993"/>
                    <a:gd name="T75" fmla="*/ 2147483647 h 1319"/>
                    <a:gd name="T76" fmla="*/ 2147483647 w 993"/>
                    <a:gd name="T77" fmla="*/ 2147483647 h 1319"/>
                    <a:gd name="T78" fmla="*/ 2147483647 w 993"/>
                    <a:gd name="T79" fmla="*/ 2147483647 h 1319"/>
                    <a:gd name="T80" fmla="*/ 2147483647 w 993"/>
                    <a:gd name="T81" fmla="*/ 2147483647 h 1319"/>
                    <a:gd name="T82" fmla="*/ 2147483647 w 993"/>
                    <a:gd name="T83" fmla="*/ 2147483647 h 1319"/>
                    <a:gd name="T84" fmla="*/ 2147483647 w 993"/>
                    <a:gd name="T85" fmla="*/ 2147483647 h 1319"/>
                    <a:gd name="T86" fmla="*/ 2147483647 w 993"/>
                    <a:gd name="T87" fmla="*/ 2147483647 h 1319"/>
                    <a:gd name="T88" fmla="*/ 0 w 993"/>
                    <a:gd name="T89" fmla="*/ 2147483647 h 1319"/>
                    <a:gd name="T90" fmla="*/ 2147483647 w 993"/>
                    <a:gd name="T91" fmla="*/ 2147483647 h 1319"/>
                    <a:gd name="T92" fmla="*/ 2147483647 w 993"/>
                    <a:gd name="T93" fmla="*/ 2147483647 h 1319"/>
                    <a:gd name="T94" fmla="*/ 2147483647 w 993"/>
                    <a:gd name="T95" fmla="*/ 2147483647 h 1319"/>
                    <a:gd name="T96" fmla="*/ 2147483647 w 993"/>
                    <a:gd name="T97" fmla="*/ 2147483647 h 1319"/>
                    <a:gd name="T98" fmla="*/ 2147483647 w 993"/>
                    <a:gd name="T99" fmla="*/ 2147483647 h 1319"/>
                    <a:gd name="T100" fmla="*/ 2147483647 w 993"/>
                    <a:gd name="T101" fmla="*/ 2147483647 h 1319"/>
                    <a:gd name="T102" fmla="*/ 2147483647 w 993"/>
                    <a:gd name="T103" fmla="*/ 2147483647 h 1319"/>
                    <a:gd name="T104" fmla="*/ 2147483647 w 993"/>
                    <a:gd name="T105" fmla="*/ 2147483647 h 1319"/>
                    <a:gd name="T106" fmla="*/ 2147483647 w 993"/>
                    <a:gd name="T107" fmla="*/ 2147483647 h 1319"/>
                    <a:gd name="T108" fmla="*/ 2147483647 w 993"/>
                    <a:gd name="T109" fmla="*/ 2147483647 h 1319"/>
                    <a:gd name="T110" fmla="*/ 2147483647 w 993"/>
                    <a:gd name="T111" fmla="*/ 0 h 1319"/>
                    <a:gd name="T112" fmla="*/ 2147483647 w 993"/>
                    <a:gd name="T113" fmla="*/ 2147483647 h 1319"/>
                    <a:gd name="T114" fmla="*/ 2147483647 w 993"/>
                    <a:gd name="T115" fmla="*/ 2147483647 h 1319"/>
                    <a:gd name="T116" fmla="*/ 2147483647 w 993"/>
                    <a:gd name="T117" fmla="*/ 2147483647 h 1319"/>
                    <a:gd name="T118" fmla="*/ 2147483647 w 993"/>
                    <a:gd name="T119" fmla="*/ 2147483647 h 1319"/>
                    <a:gd name="T120" fmla="*/ 2147483647 w 993"/>
                    <a:gd name="T121" fmla="*/ 2147483647 h 1319"/>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993"/>
                    <a:gd name="T184" fmla="*/ 0 h 1319"/>
                    <a:gd name="T185" fmla="*/ 993 w 993"/>
                    <a:gd name="T186" fmla="*/ 1319 h 1319"/>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993" h="1319">
                      <a:moveTo>
                        <a:pt x="979" y="113"/>
                      </a:moveTo>
                      <a:lnTo>
                        <a:pt x="979" y="141"/>
                      </a:lnTo>
                      <a:lnTo>
                        <a:pt x="965" y="156"/>
                      </a:lnTo>
                      <a:lnTo>
                        <a:pt x="965" y="170"/>
                      </a:lnTo>
                      <a:lnTo>
                        <a:pt x="965" y="184"/>
                      </a:lnTo>
                      <a:lnTo>
                        <a:pt x="950" y="198"/>
                      </a:lnTo>
                      <a:lnTo>
                        <a:pt x="950" y="212"/>
                      </a:lnTo>
                      <a:lnTo>
                        <a:pt x="922" y="283"/>
                      </a:lnTo>
                      <a:lnTo>
                        <a:pt x="922" y="326"/>
                      </a:lnTo>
                      <a:lnTo>
                        <a:pt x="908" y="368"/>
                      </a:lnTo>
                      <a:lnTo>
                        <a:pt x="908" y="382"/>
                      </a:lnTo>
                      <a:lnTo>
                        <a:pt x="894" y="382"/>
                      </a:lnTo>
                      <a:lnTo>
                        <a:pt x="894" y="397"/>
                      </a:lnTo>
                      <a:lnTo>
                        <a:pt x="894" y="425"/>
                      </a:lnTo>
                      <a:lnTo>
                        <a:pt x="880" y="425"/>
                      </a:lnTo>
                      <a:lnTo>
                        <a:pt x="880" y="439"/>
                      </a:lnTo>
                      <a:lnTo>
                        <a:pt x="880" y="453"/>
                      </a:lnTo>
                      <a:lnTo>
                        <a:pt x="880" y="468"/>
                      </a:lnTo>
                      <a:lnTo>
                        <a:pt x="865" y="496"/>
                      </a:lnTo>
                      <a:lnTo>
                        <a:pt x="865" y="510"/>
                      </a:lnTo>
                      <a:lnTo>
                        <a:pt x="865" y="524"/>
                      </a:lnTo>
                      <a:lnTo>
                        <a:pt x="851" y="539"/>
                      </a:lnTo>
                      <a:lnTo>
                        <a:pt x="851" y="553"/>
                      </a:lnTo>
                      <a:lnTo>
                        <a:pt x="851" y="567"/>
                      </a:lnTo>
                      <a:lnTo>
                        <a:pt x="851" y="581"/>
                      </a:lnTo>
                      <a:lnTo>
                        <a:pt x="837" y="595"/>
                      </a:lnTo>
                      <a:lnTo>
                        <a:pt x="837" y="609"/>
                      </a:lnTo>
                      <a:lnTo>
                        <a:pt x="837" y="624"/>
                      </a:lnTo>
                      <a:lnTo>
                        <a:pt x="837" y="638"/>
                      </a:lnTo>
                      <a:lnTo>
                        <a:pt x="823" y="638"/>
                      </a:lnTo>
                      <a:lnTo>
                        <a:pt x="823" y="652"/>
                      </a:lnTo>
                      <a:lnTo>
                        <a:pt x="823" y="695"/>
                      </a:lnTo>
                      <a:lnTo>
                        <a:pt x="809" y="709"/>
                      </a:lnTo>
                      <a:lnTo>
                        <a:pt x="809" y="723"/>
                      </a:lnTo>
                      <a:lnTo>
                        <a:pt x="794" y="751"/>
                      </a:lnTo>
                      <a:lnTo>
                        <a:pt x="794" y="794"/>
                      </a:lnTo>
                      <a:lnTo>
                        <a:pt x="780" y="794"/>
                      </a:lnTo>
                      <a:lnTo>
                        <a:pt x="780" y="808"/>
                      </a:lnTo>
                      <a:lnTo>
                        <a:pt x="780" y="822"/>
                      </a:lnTo>
                      <a:lnTo>
                        <a:pt x="780" y="836"/>
                      </a:lnTo>
                      <a:lnTo>
                        <a:pt x="766" y="851"/>
                      </a:lnTo>
                      <a:lnTo>
                        <a:pt x="766" y="865"/>
                      </a:lnTo>
                      <a:lnTo>
                        <a:pt x="766" y="879"/>
                      </a:lnTo>
                      <a:lnTo>
                        <a:pt x="766" y="893"/>
                      </a:lnTo>
                      <a:lnTo>
                        <a:pt x="752" y="907"/>
                      </a:lnTo>
                      <a:lnTo>
                        <a:pt x="752" y="922"/>
                      </a:lnTo>
                      <a:lnTo>
                        <a:pt x="752" y="936"/>
                      </a:lnTo>
                      <a:lnTo>
                        <a:pt x="752" y="950"/>
                      </a:lnTo>
                      <a:lnTo>
                        <a:pt x="738" y="950"/>
                      </a:lnTo>
                      <a:lnTo>
                        <a:pt x="738" y="964"/>
                      </a:lnTo>
                      <a:lnTo>
                        <a:pt x="738" y="978"/>
                      </a:lnTo>
                      <a:lnTo>
                        <a:pt x="738" y="992"/>
                      </a:lnTo>
                      <a:lnTo>
                        <a:pt x="738" y="1007"/>
                      </a:lnTo>
                      <a:lnTo>
                        <a:pt x="724" y="1007"/>
                      </a:lnTo>
                      <a:lnTo>
                        <a:pt x="724" y="1021"/>
                      </a:lnTo>
                      <a:lnTo>
                        <a:pt x="724" y="1035"/>
                      </a:lnTo>
                      <a:lnTo>
                        <a:pt x="724" y="1049"/>
                      </a:lnTo>
                      <a:lnTo>
                        <a:pt x="724" y="1063"/>
                      </a:lnTo>
                      <a:lnTo>
                        <a:pt x="709" y="1063"/>
                      </a:lnTo>
                      <a:lnTo>
                        <a:pt x="709" y="1078"/>
                      </a:lnTo>
                      <a:lnTo>
                        <a:pt x="709" y="1092"/>
                      </a:lnTo>
                      <a:lnTo>
                        <a:pt x="695" y="1106"/>
                      </a:lnTo>
                      <a:lnTo>
                        <a:pt x="695" y="1120"/>
                      </a:lnTo>
                      <a:lnTo>
                        <a:pt x="695" y="1134"/>
                      </a:lnTo>
                      <a:lnTo>
                        <a:pt x="695" y="1148"/>
                      </a:lnTo>
                      <a:lnTo>
                        <a:pt x="681" y="1148"/>
                      </a:lnTo>
                      <a:lnTo>
                        <a:pt x="681" y="1163"/>
                      </a:lnTo>
                      <a:lnTo>
                        <a:pt x="667" y="1177"/>
                      </a:lnTo>
                      <a:lnTo>
                        <a:pt x="667" y="1191"/>
                      </a:lnTo>
                      <a:lnTo>
                        <a:pt x="653" y="1191"/>
                      </a:lnTo>
                      <a:lnTo>
                        <a:pt x="653" y="1205"/>
                      </a:lnTo>
                      <a:lnTo>
                        <a:pt x="638" y="1205"/>
                      </a:lnTo>
                      <a:lnTo>
                        <a:pt x="638" y="1219"/>
                      </a:lnTo>
                      <a:lnTo>
                        <a:pt x="624" y="1219"/>
                      </a:lnTo>
                      <a:lnTo>
                        <a:pt x="624" y="1234"/>
                      </a:lnTo>
                      <a:lnTo>
                        <a:pt x="610" y="1248"/>
                      </a:lnTo>
                      <a:lnTo>
                        <a:pt x="610" y="1262"/>
                      </a:lnTo>
                      <a:lnTo>
                        <a:pt x="596" y="1262"/>
                      </a:lnTo>
                      <a:lnTo>
                        <a:pt x="596" y="1276"/>
                      </a:lnTo>
                      <a:lnTo>
                        <a:pt x="582" y="1276"/>
                      </a:lnTo>
                      <a:lnTo>
                        <a:pt x="568" y="1290"/>
                      </a:lnTo>
                      <a:lnTo>
                        <a:pt x="553" y="1290"/>
                      </a:lnTo>
                      <a:lnTo>
                        <a:pt x="553" y="1304"/>
                      </a:lnTo>
                      <a:lnTo>
                        <a:pt x="539" y="1304"/>
                      </a:lnTo>
                      <a:lnTo>
                        <a:pt x="525" y="1304"/>
                      </a:lnTo>
                      <a:lnTo>
                        <a:pt x="525" y="1319"/>
                      </a:lnTo>
                      <a:lnTo>
                        <a:pt x="511" y="1319"/>
                      </a:lnTo>
                      <a:lnTo>
                        <a:pt x="497" y="1319"/>
                      </a:lnTo>
                      <a:lnTo>
                        <a:pt x="482" y="1319"/>
                      </a:lnTo>
                      <a:lnTo>
                        <a:pt x="468" y="1319"/>
                      </a:lnTo>
                      <a:lnTo>
                        <a:pt x="454" y="1319"/>
                      </a:lnTo>
                      <a:lnTo>
                        <a:pt x="440" y="1319"/>
                      </a:lnTo>
                      <a:lnTo>
                        <a:pt x="426" y="1319"/>
                      </a:lnTo>
                      <a:lnTo>
                        <a:pt x="412" y="1319"/>
                      </a:lnTo>
                      <a:lnTo>
                        <a:pt x="397" y="1319"/>
                      </a:lnTo>
                      <a:lnTo>
                        <a:pt x="341" y="1304"/>
                      </a:lnTo>
                      <a:lnTo>
                        <a:pt x="270" y="1276"/>
                      </a:lnTo>
                      <a:lnTo>
                        <a:pt x="256" y="1276"/>
                      </a:lnTo>
                      <a:lnTo>
                        <a:pt x="241" y="1262"/>
                      </a:lnTo>
                      <a:lnTo>
                        <a:pt x="227" y="1262"/>
                      </a:lnTo>
                      <a:lnTo>
                        <a:pt x="213" y="1262"/>
                      </a:lnTo>
                      <a:lnTo>
                        <a:pt x="199" y="1248"/>
                      </a:lnTo>
                      <a:lnTo>
                        <a:pt x="185" y="1248"/>
                      </a:lnTo>
                      <a:lnTo>
                        <a:pt x="170" y="1234"/>
                      </a:lnTo>
                      <a:lnTo>
                        <a:pt x="156" y="1234"/>
                      </a:lnTo>
                      <a:lnTo>
                        <a:pt x="142" y="1234"/>
                      </a:lnTo>
                      <a:lnTo>
                        <a:pt x="128" y="1234"/>
                      </a:lnTo>
                      <a:lnTo>
                        <a:pt x="128" y="1219"/>
                      </a:lnTo>
                      <a:lnTo>
                        <a:pt x="114" y="1219"/>
                      </a:lnTo>
                      <a:lnTo>
                        <a:pt x="100" y="1219"/>
                      </a:lnTo>
                      <a:lnTo>
                        <a:pt x="85" y="1219"/>
                      </a:lnTo>
                      <a:lnTo>
                        <a:pt x="85" y="1205"/>
                      </a:lnTo>
                      <a:lnTo>
                        <a:pt x="71" y="1205"/>
                      </a:lnTo>
                      <a:lnTo>
                        <a:pt x="57" y="1205"/>
                      </a:lnTo>
                      <a:lnTo>
                        <a:pt x="43" y="1205"/>
                      </a:lnTo>
                      <a:lnTo>
                        <a:pt x="29" y="1191"/>
                      </a:lnTo>
                      <a:lnTo>
                        <a:pt x="14" y="1191"/>
                      </a:lnTo>
                      <a:lnTo>
                        <a:pt x="0" y="1191"/>
                      </a:lnTo>
                      <a:lnTo>
                        <a:pt x="0" y="1177"/>
                      </a:lnTo>
                      <a:lnTo>
                        <a:pt x="14" y="1148"/>
                      </a:lnTo>
                      <a:lnTo>
                        <a:pt x="14" y="1134"/>
                      </a:lnTo>
                      <a:lnTo>
                        <a:pt x="29" y="1092"/>
                      </a:lnTo>
                      <a:lnTo>
                        <a:pt x="43" y="1035"/>
                      </a:lnTo>
                      <a:lnTo>
                        <a:pt x="57" y="1021"/>
                      </a:lnTo>
                      <a:lnTo>
                        <a:pt x="57" y="1007"/>
                      </a:lnTo>
                      <a:lnTo>
                        <a:pt x="57" y="992"/>
                      </a:lnTo>
                      <a:lnTo>
                        <a:pt x="57" y="978"/>
                      </a:lnTo>
                      <a:lnTo>
                        <a:pt x="71" y="964"/>
                      </a:lnTo>
                      <a:lnTo>
                        <a:pt x="85" y="964"/>
                      </a:lnTo>
                      <a:lnTo>
                        <a:pt x="114" y="964"/>
                      </a:lnTo>
                      <a:lnTo>
                        <a:pt x="128" y="964"/>
                      </a:lnTo>
                      <a:lnTo>
                        <a:pt x="128" y="922"/>
                      </a:lnTo>
                      <a:lnTo>
                        <a:pt x="128" y="907"/>
                      </a:lnTo>
                      <a:lnTo>
                        <a:pt x="156" y="780"/>
                      </a:lnTo>
                      <a:lnTo>
                        <a:pt x="156" y="765"/>
                      </a:lnTo>
                      <a:lnTo>
                        <a:pt x="156" y="751"/>
                      </a:lnTo>
                      <a:lnTo>
                        <a:pt x="156" y="737"/>
                      </a:lnTo>
                      <a:lnTo>
                        <a:pt x="170" y="709"/>
                      </a:lnTo>
                      <a:lnTo>
                        <a:pt x="170" y="680"/>
                      </a:lnTo>
                      <a:lnTo>
                        <a:pt x="170" y="638"/>
                      </a:lnTo>
                      <a:lnTo>
                        <a:pt x="170" y="581"/>
                      </a:lnTo>
                      <a:lnTo>
                        <a:pt x="170" y="539"/>
                      </a:lnTo>
                      <a:lnTo>
                        <a:pt x="185" y="496"/>
                      </a:lnTo>
                      <a:lnTo>
                        <a:pt x="185" y="468"/>
                      </a:lnTo>
                      <a:lnTo>
                        <a:pt x="185" y="425"/>
                      </a:lnTo>
                      <a:lnTo>
                        <a:pt x="185" y="411"/>
                      </a:lnTo>
                      <a:lnTo>
                        <a:pt x="185" y="397"/>
                      </a:lnTo>
                      <a:lnTo>
                        <a:pt x="241" y="397"/>
                      </a:lnTo>
                      <a:lnTo>
                        <a:pt x="284" y="397"/>
                      </a:lnTo>
                      <a:lnTo>
                        <a:pt x="298" y="397"/>
                      </a:lnTo>
                      <a:lnTo>
                        <a:pt x="326" y="397"/>
                      </a:lnTo>
                      <a:lnTo>
                        <a:pt x="341" y="397"/>
                      </a:lnTo>
                      <a:lnTo>
                        <a:pt x="383" y="411"/>
                      </a:lnTo>
                      <a:lnTo>
                        <a:pt x="397" y="411"/>
                      </a:lnTo>
                      <a:lnTo>
                        <a:pt x="412" y="411"/>
                      </a:lnTo>
                      <a:lnTo>
                        <a:pt x="426" y="411"/>
                      </a:lnTo>
                      <a:lnTo>
                        <a:pt x="440" y="411"/>
                      </a:lnTo>
                      <a:lnTo>
                        <a:pt x="440" y="425"/>
                      </a:lnTo>
                      <a:lnTo>
                        <a:pt x="454" y="425"/>
                      </a:lnTo>
                      <a:lnTo>
                        <a:pt x="468" y="425"/>
                      </a:lnTo>
                      <a:lnTo>
                        <a:pt x="482" y="382"/>
                      </a:lnTo>
                      <a:lnTo>
                        <a:pt x="497" y="283"/>
                      </a:lnTo>
                      <a:lnTo>
                        <a:pt x="511" y="198"/>
                      </a:lnTo>
                      <a:lnTo>
                        <a:pt x="511" y="184"/>
                      </a:lnTo>
                      <a:lnTo>
                        <a:pt x="525" y="113"/>
                      </a:lnTo>
                      <a:lnTo>
                        <a:pt x="525" y="56"/>
                      </a:lnTo>
                      <a:lnTo>
                        <a:pt x="539" y="0"/>
                      </a:lnTo>
                      <a:lnTo>
                        <a:pt x="568" y="0"/>
                      </a:lnTo>
                      <a:lnTo>
                        <a:pt x="596" y="0"/>
                      </a:lnTo>
                      <a:lnTo>
                        <a:pt x="681" y="14"/>
                      </a:lnTo>
                      <a:lnTo>
                        <a:pt x="738" y="28"/>
                      </a:lnTo>
                      <a:lnTo>
                        <a:pt x="780" y="42"/>
                      </a:lnTo>
                      <a:lnTo>
                        <a:pt x="794" y="42"/>
                      </a:lnTo>
                      <a:lnTo>
                        <a:pt x="809" y="42"/>
                      </a:lnTo>
                      <a:lnTo>
                        <a:pt x="851" y="42"/>
                      </a:lnTo>
                      <a:lnTo>
                        <a:pt x="865" y="42"/>
                      </a:lnTo>
                      <a:lnTo>
                        <a:pt x="865" y="56"/>
                      </a:lnTo>
                      <a:lnTo>
                        <a:pt x="880" y="56"/>
                      </a:lnTo>
                      <a:lnTo>
                        <a:pt x="922" y="56"/>
                      </a:lnTo>
                      <a:lnTo>
                        <a:pt x="979" y="56"/>
                      </a:lnTo>
                      <a:lnTo>
                        <a:pt x="993" y="56"/>
                      </a:lnTo>
                      <a:lnTo>
                        <a:pt x="979" y="70"/>
                      </a:lnTo>
                      <a:lnTo>
                        <a:pt x="993" y="70"/>
                      </a:lnTo>
                      <a:lnTo>
                        <a:pt x="979" y="85"/>
                      </a:lnTo>
                      <a:lnTo>
                        <a:pt x="979" y="99"/>
                      </a:lnTo>
                      <a:lnTo>
                        <a:pt x="979" y="113"/>
                      </a:lnTo>
                      <a:close/>
                    </a:path>
                  </a:pathLst>
                </a:custGeom>
                <a:noFill/>
                <a:ln w="0">
                  <a:solidFill>
                    <a:srgbClr val="000000"/>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ja-JP" altLang="en-US"/>
                </a:p>
              </p:txBody>
            </p:sp>
            <p:sp>
              <p:nvSpPr>
                <p:cNvPr id="15521" name="Freeform 183" descr="50%"/>
                <p:cNvSpPr>
                  <a:spLocks noChangeAspect="1"/>
                </p:cNvSpPr>
                <p:nvPr/>
              </p:nvSpPr>
              <p:spPr bwMode="auto">
                <a:xfrm>
                  <a:off x="9913" y="4285"/>
                  <a:ext cx="1606" cy="2982"/>
                </a:xfrm>
                <a:custGeom>
                  <a:avLst/>
                  <a:gdLst>
                    <a:gd name="T0" fmla="*/ 2147483647 w 1006"/>
                    <a:gd name="T1" fmla="*/ 2147483647 h 1873"/>
                    <a:gd name="T2" fmla="*/ 2147483647 w 1006"/>
                    <a:gd name="T3" fmla="*/ 2147483647 h 1873"/>
                    <a:gd name="T4" fmla="*/ 2147483647 w 1006"/>
                    <a:gd name="T5" fmla="*/ 2147483647 h 1873"/>
                    <a:gd name="T6" fmla="*/ 2147483647 w 1006"/>
                    <a:gd name="T7" fmla="*/ 2147483647 h 1873"/>
                    <a:gd name="T8" fmla="*/ 2147483647 w 1006"/>
                    <a:gd name="T9" fmla="*/ 2147483647 h 1873"/>
                    <a:gd name="T10" fmla="*/ 2147483647 w 1006"/>
                    <a:gd name="T11" fmla="*/ 2147483647 h 1873"/>
                    <a:gd name="T12" fmla="*/ 2147483647 w 1006"/>
                    <a:gd name="T13" fmla="*/ 2147483647 h 1873"/>
                    <a:gd name="T14" fmla="*/ 2147483647 w 1006"/>
                    <a:gd name="T15" fmla="*/ 2147483647 h 1873"/>
                    <a:gd name="T16" fmla="*/ 2147483647 w 1006"/>
                    <a:gd name="T17" fmla="*/ 2147483647 h 1873"/>
                    <a:gd name="T18" fmla="*/ 2147483647 w 1006"/>
                    <a:gd name="T19" fmla="*/ 2147483647 h 1873"/>
                    <a:gd name="T20" fmla="*/ 2147483647 w 1006"/>
                    <a:gd name="T21" fmla="*/ 2147483647 h 1873"/>
                    <a:gd name="T22" fmla="*/ 2147483647 w 1006"/>
                    <a:gd name="T23" fmla="*/ 2147483647 h 1873"/>
                    <a:gd name="T24" fmla="*/ 2147483647 w 1006"/>
                    <a:gd name="T25" fmla="*/ 2147483647 h 1873"/>
                    <a:gd name="T26" fmla="*/ 2147483647 w 1006"/>
                    <a:gd name="T27" fmla="*/ 2147483647 h 1873"/>
                    <a:gd name="T28" fmla="*/ 2147483647 w 1006"/>
                    <a:gd name="T29" fmla="*/ 2147483647 h 1873"/>
                    <a:gd name="T30" fmla="*/ 2147483647 w 1006"/>
                    <a:gd name="T31" fmla="*/ 2147483647 h 1873"/>
                    <a:gd name="T32" fmla="*/ 2147483647 w 1006"/>
                    <a:gd name="T33" fmla="*/ 2147483647 h 1873"/>
                    <a:gd name="T34" fmla="*/ 2147483647 w 1006"/>
                    <a:gd name="T35" fmla="*/ 2147483647 h 1873"/>
                    <a:gd name="T36" fmla="*/ 2147483647 w 1006"/>
                    <a:gd name="T37" fmla="*/ 2147483647 h 1873"/>
                    <a:gd name="T38" fmla="*/ 2147483647 w 1006"/>
                    <a:gd name="T39" fmla="*/ 2147483647 h 1873"/>
                    <a:gd name="T40" fmla="*/ 2147483647 w 1006"/>
                    <a:gd name="T41" fmla="*/ 2147483647 h 1873"/>
                    <a:gd name="T42" fmla="*/ 2147483647 w 1006"/>
                    <a:gd name="T43" fmla="*/ 2147483647 h 1873"/>
                    <a:gd name="T44" fmla="*/ 2147483647 w 1006"/>
                    <a:gd name="T45" fmla="*/ 2147483647 h 1873"/>
                    <a:gd name="T46" fmla="*/ 2147483647 w 1006"/>
                    <a:gd name="T47" fmla="*/ 2147483647 h 1873"/>
                    <a:gd name="T48" fmla="*/ 2147483647 w 1006"/>
                    <a:gd name="T49" fmla="*/ 2147483647 h 1873"/>
                    <a:gd name="T50" fmla="*/ 2147483647 w 1006"/>
                    <a:gd name="T51" fmla="*/ 2147483647 h 1873"/>
                    <a:gd name="T52" fmla="*/ 2147483647 w 1006"/>
                    <a:gd name="T53" fmla="*/ 2147483647 h 1873"/>
                    <a:gd name="T54" fmla="*/ 2147483647 w 1006"/>
                    <a:gd name="T55" fmla="*/ 2147483647 h 1873"/>
                    <a:gd name="T56" fmla="*/ 2147483647 w 1006"/>
                    <a:gd name="T57" fmla="*/ 2147483647 h 1873"/>
                    <a:gd name="T58" fmla="*/ 2147483647 w 1006"/>
                    <a:gd name="T59" fmla="*/ 2147483647 h 1873"/>
                    <a:gd name="T60" fmla="*/ 2147483647 w 1006"/>
                    <a:gd name="T61" fmla="*/ 2147483647 h 1873"/>
                    <a:gd name="T62" fmla="*/ 2147483647 w 1006"/>
                    <a:gd name="T63" fmla="*/ 2147483647 h 1873"/>
                    <a:gd name="T64" fmla="*/ 2147483647 w 1006"/>
                    <a:gd name="T65" fmla="*/ 2147483647 h 1873"/>
                    <a:gd name="T66" fmla="*/ 2147483647 w 1006"/>
                    <a:gd name="T67" fmla="*/ 2147483647 h 1873"/>
                    <a:gd name="T68" fmla="*/ 2147483647 w 1006"/>
                    <a:gd name="T69" fmla="*/ 2147483647 h 1873"/>
                    <a:gd name="T70" fmla="*/ 2147483647 w 1006"/>
                    <a:gd name="T71" fmla="*/ 2147483647 h 1873"/>
                    <a:gd name="T72" fmla="*/ 2147483647 w 1006"/>
                    <a:gd name="T73" fmla="*/ 2147483647 h 1873"/>
                    <a:gd name="T74" fmla="*/ 2147483647 w 1006"/>
                    <a:gd name="T75" fmla="*/ 2147483647 h 1873"/>
                    <a:gd name="T76" fmla="*/ 2147483647 w 1006"/>
                    <a:gd name="T77" fmla="*/ 2147483647 h 1873"/>
                    <a:gd name="T78" fmla="*/ 2147483647 w 1006"/>
                    <a:gd name="T79" fmla="*/ 2147483647 h 1873"/>
                    <a:gd name="T80" fmla="*/ 2147483647 w 1006"/>
                    <a:gd name="T81" fmla="*/ 2147483647 h 1873"/>
                    <a:gd name="T82" fmla="*/ 2147483647 w 1006"/>
                    <a:gd name="T83" fmla="*/ 2147483647 h 1873"/>
                    <a:gd name="T84" fmla="*/ 2147483647 w 1006"/>
                    <a:gd name="T85" fmla="*/ 2147483647 h 1873"/>
                    <a:gd name="T86" fmla="*/ 2147483647 w 1006"/>
                    <a:gd name="T87" fmla="*/ 2147483647 h 1873"/>
                    <a:gd name="T88" fmla="*/ 2147483647 w 1006"/>
                    <a:gd name="T89" fmla="*/ 2147483647 h 1873"/>
                    <a:gd name="T90" fmla="*/ 2147483647 w 1006"/>
                    <a:gd name="T91" fmla="*/ 2147483647 h 1873"/>
                    <a:gd name="T92" fmla="*/ 2147483647 w 1006"/>
                    <a:gd name="T93" fmla="*/ 2147483647 h 1873"/>
                    <a:gd name="T94" fmla="*/ 2147483647 w 1006"/>
                    <a:gd name="T95" fmla="*/ 2147483647 h 1873"/>
                    <a:gd name="T96" fmla="*/ 2147483647 w 1006"/>
                    <a:gd name="T97" fmla="*/ 2147483647 h 1873"/>
                    <a:gd name="T98" fmla="*/ 2147483647 w 1006"/>
                    <a:gd name="T99" fmla="*/ 2147483647 h 1873"/>
                    <a:gd name="T100" fmla="*/ 2147483647 w 1006"/>
                    <a:gd name="T101" fmla="*/ 2147483647 h 1873"/>
                    <a:gd name="T102" fmla="*/ 2147483647 w 1006"/>
                    <a:gd name="T103" fmla="*/ 2147483647 h 1873"/>
                    <a:gd name="T104" fmla="*/ 2147483647 w 1006"/>
                    <a:gd name="T105" fmla="*/ 2147483647 h 1873"/>
                    <a:gd name="T106" fmla="*/ 2147483647 w 1006"/>
                    <a:gd name="T107" fmla="*/ 0 h 1873"/>
                    <a:gd name="T108" fmla="*/ 2147483647 w 1006"/>
                    <a:gd name="T109" fmla="*/ 2147483647 h 1873"/>
                    <a:gd name="T110" fmla="*/ 2147483647 w 1006"/>
                    <a:gd name="T111" fmla="*/ 2147483647 h 1873"/>
                    <a:gd name="T112" fmla="*/ 2147483647 w 1006"/>
                    <a:gd name="T113" fmla="*/ 2147483647 h 1873"/>
                    <a:gd name="T114" fmla="*/ 2147483647 w 1006"/>
                    <a:gd name="T115" fmla="*/ 2147483647 h 1873"/>
                    <a:gd name="T116" fmla="*/ 2147483647 w 1006"/>
                    <a:gd name="T117" fmla="*/ 2147483647 h 1873"/>
                    <a:gd name="T118" fmla="*/ 2147483647 w 1006"/>
                    <a:gd name="T119" fmla="*/ 2147483647 h 1873"/>
                    <a:gd name="T120" fmla="*/ 2147483647 w 1006"/>
                    <a:gd name="T121" fmla="*/ 2147483647 h 187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006"/>
                    <a:gd name="T184" fmla="*/ 0 h 1873"/>
                    <a:gd name="T185" fmla="*/ 1006 w 1006"/>
                    <a:gd name="T186" fmla="*/ 1873 h 187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006" h="1873">
                      <a:moveTo>
                        <a:pt x="723" y="553"/>
                      </a:moveTo>
                      <a:lnTo>
                        <a:pt x="723" y="568"/>
                      </a:lnTo>
                      <a:lnTo>
                        <a:pt x="737" y="582"/>
                      </a:lnTo>
                      <a:lnTo>
                        <a:pt x="751" y="596"/>
                      </a:lnTo>
                      <a:lnTo>
                        <a:pt x="765" y="610"/>
                      </a:lnTo>
                      <a:lnTo>
                        <a:pt x="765" y="624"/>
                      </a:lnTo>
                      <a:lnTo>
                        <a:pt x="780" y="639"/>
                      </a:lnTo>
                      <a:lnTo>
                        <a:pt x="780" y="653"/>
                      </a:lnTo>
                      <a:lnTo>
                        <a:pt x="794" y="653"/>
                      </a:lnTo>
                      <a:lnTo>
                        <a:pt x="794" y="667"/>
                      </a:lnTo>
                      <a:lnTo>
                        <a:pt x="808" y="681"/>
                      </a:lnTo>
                      <a:lnTo>
                        <a:pt x="808" y="695"/>
                      </a:lnTo>
                      <a:lnTo>
                        <a:pt x="822" y="695"/>
                      </a:lnTo>
                      <a:lnTo>
                        <a:pt x="822" y="710"/>
                      </a:lnTo>
                      <a:lnTo>
                        <a:pt x="836" y="724"/>
                      </a:lnTo>
                      <a:lnTo>
                        <a:pt x="850" y="752"/>
                      </a:lnTo>
                      <a:lnTo>
                        <a:pt x="865" y="752"/>
                      </a:lnTo>
                      <a:lnTo>
                        <a:pt x="865" y="780"/>
                      </a:lnTo>
                      <a:lnTo>
                        <a:pt x="893" y="809"/>
                      </a:lnTo>
                      <a:lnTo>
                        <a:pt x="907" y="823"/>
                      </a:lnTo>
                      <a:lnTo>
                        <a:pt x="907" y="837"/>
                      </a:lnTo>
                      <a:lnTo>
                        <a:pt x="921" y="851"/>
                      </a:lnTo>
                      <a:lnTo>
                        <a:pt x="936" y="866"/>
                      </a:lnTo>
                      <a:lnTo>
                        <a:pt x="950" y="880"/>
                      </a:lnTo>
                      <a:lnTo>
                        <a:pt x="950" y="894"/>
                      </a:lnTo>
                      <a:lnTo>
                        <a:pt x="964" y="894"/>
                      </a:lnTo>
                      <a:lnTo>
                        <a:pt x="964" y="908"/>
                      </a:lnTo>
                      <a:lnTo>
                        <a:pt x="978" y="922"/>
                      </a:lnTo>
                      <a:lnTo>
                        <a:pt x="992" y="936"/>
                      </a:lnTo>
                      <a:lnTo>
                        <a:pt x="992" y="951"/>
                      </a:lnTo>
                      <a:lnTo>
                        <a:pt x="1006" y="965"/>
                      </a:lnTo>
                      <a:lnTo>
                        <a:pt x="1006" y="979"/>
                      </a:lnTo>
                      <a:lnTo>
                        <a:pt x="1006" y="993"/>
                      </a:lnTo>
                      <a:lnTo>
                        <a:pt x="992" y="1007"/>
                      </a:lnTo>
                      <a:lnTo>
                        <a:pt x="978" y="1022"/>
                      </a:lnTo>
                      <a:lnTo>
                        <a:pt x="964" y="1036"/>
                      </a:lnTo>
                      <a:lnTo>
                        <a:pt x="936" y="1064"/>
                      </a:lnTo>
                      <a:lnTo>
                        <a:pt x="921" y="1078"/>
                      </a:lnTo>
                      <a:lnTo>
                        <a:pt x="907" y="1093"/>
                      </a:lnTo>
                      <a:lnTo>
                        <a:pt x="907" y="1107"/>
                      </a:lnTo>
                      <a:lnTo>
                        <a:pt x="893" y="1107"/>
                      </a:lnTo>
                      <a:lnTo>
                        <a:pt x="865" y="1107"/>
                      </a:lnTo>
                      <a:lnTo>
                        <a:pt x="850" y="1107"/>
                      </a:lnTo>
                      <a:lnTo>
                        <a:pt x="836" y="1107"/>
                      </a:lnTo>
                      <a:lnTo>
                        <a:pt x="836" y="1121"/>
                      </a:lnTo>
                      <a:lnTo>
                        <a:pt x="850" y="1121"/>
                      </a:lnTo>
                      <a:lnTo>
                        <a:pt x="850" y="1135"/>
                      </a:lnTo>
                      <a:lnTo>
                        <a:pt x="850" y="1149"/>
                      </a:lnTo>
                      <a:lnTo>
                        <a:pt x="850" y="1163"/>
                      </a:lnTo>
                      <a:lnTo>
                        <a:pt x="850" y="1178"/>
                      </a:lnTo>
                      <a:lnTo>
                        <a:pt x="850" y="1192"/>
                      </a:lnTo>
                      <a:lnTo>
                        <a:pt x="850" y="1206"/>
                      </a:lnTo>
                      <a:lnTo>
                        <a:pt x="850" y="1220"/>
                      </a:lnTo>
                      <a:lnTo>
                        <a:pt x="865" y="1220"/>
                      </a:lnTo>
                      <a:lnTo>
                        <a:pt x="865" y="1234"/>
                      </a:lnTo>
                      <a:lnTo>
                        <a:pt x="865" y="1249"/>
                      </a:lnTo>
                      <a:lnTo>
                        <a:pt x="865" y="1263"/>
                      </a:lnTo>
                      <a:lnTo>
                        <a:pt x="865" y="1277"/>
                      </a:lnTo>
                      <a:lnTo>
                        <a:pt x="850" y="1291"/>
                      </a:lnTo>
                      <a:lnTo>
                        <a:pt x="850" y="1305"/>
                      </a:lnTo>
                      <a:lnTo>
                        <a:pt x="865" y="1319"/>
                      </a:lnTo>
                      <a:lnTo>
                        <a:pt x="865" y="1334"/>
                      </a:lnTo>
                      <a:lnTo>
                        <a:pt x="865" y="1348"/>
                      </a:lnTo>
                      <a:lnTo>
                        <a:pt x="879" y="1348"/>
                      </a:lnTo>
                      <a:lnTo>
                        <a:pt x="879" y="1362"/>
                      </a:lnTo>
                      <a:lnTo>
                        <a:pt x="879" y="1376"/>
                      </a:lnTo>
                      <a:lnTo>
                        <a:pt x="879" y="1390"/>
                      </a:lnTo>
                      <a:lnTo>
                        <a:pt x="865" y="1405"/>
                      </a:lnTo>
                      <a:lnTo>
                        <a:pt x="865" y="1433"/>
                      </a:lnTo>
                      <a:lnTo>
                        <a:pt x="865" y="1447"/>
                      </a:lnTo>
                      <a:lnTo>
                        <a:pt x="865" y="1461"/>
                      </a:lnTo>
                      <a:lnTo>
                        <a:pt x="865" y="1475"/>
                      </a:lnTo>
                      <a:lnTo>
                        <a:pt x="865" y="1490"/>
                      </a:lnTo>
                      <a:lnTo>
                        <a:pt x="850" y="1504"/>
                      </a:lnTo>
                      <a:lnTo>
                        <a:pt x="850" y="1518"/>
                      </a:lnTo>
                      <a:lnTo>
                        <a:pt x="850" y="1532"/>
                      </a:lnTo>
                      <a:lnTo>
                        <a:pt x="850" y="1546"/>
                      </a:lnTo>
                      <a:lnTo>
                        <a:pt x="850" y="1561"/>
                      </a:lnTo>
                      <a:lnTo>
                        <a:pt x="836" y="1561"/>
                      </a:lnTo>
                      <a:lnTo>
                        <a:pt x="836" y="1575"/>
                      </a:lnTo>
                      <a:lnTo>
                        <a:pt x="822" y="1617"/>
                      </a:lnTo>
                      <a:lnTo>
                        <a:pt x="808" y="1617"/>
                      </a:lnTo>
                      <a:lnTo>
                        <a:pt x="794" y="1617"/>
                      </a:lnTo>
                      <a:lnTo>
                        <a:pt x="780" y="1617"/>
                      </a:lnTo>
                      <a:lnTo>
                        <a:pt x="765" y="1617"/>
                      </a:lnTo>
                      <a:lnTo>
                        <a:pt x="780" y="1632"/>
                      </a:lnTo>
                      <a:lnTo>
                        <a:pt x="780" y="1646"/>
                      </a:lnTo>
                      <a:lnTo>
                        <a:pt x="780" y="1660"/>
                      </a:lnTo>
                      <a:lnTo>
                        <a:pt x="794" y="1674"/>
                      </a:lnTo>
                      <a:lnTo>
                        <a:pt x="794" y="1688"/>
                      </a:lnTo>
                      <a:lnTo>
                        <a:pt x="780" y="1688"/>
                      </a:lnTo>
                      <a:lnTo>
                        <a:pt x="765" y="1688"/>
                      </a:lnTo>
                      <a:lnTo>
                        <a:pt x="751" y="1702"/>
                      </a:lnTo>
                      <a:lnTo>
                        <a:pt x="737" y="1702"/>
                      </a:lnTo>
                      <a:lnTo>
                        <a:pt x="723" y="1702"/>
                      </a:lnTo>
                      <a:lnTo>
                        <a:pt x="723" y="1717"/>
                      </a:lnTo>
                      <a:lnTo>
                        <a:pt x="709" y="1717"/>
                      </a:lnTo>
                      <a:lnTo>
                        <a:pt x="694" y="1717"/>
                      </a:lnTo>
                      <a:lnTo>
                        <a:pt x="680" y="1717"/>
                      </a:lnTo>
                      <a:lnTo>
                        <a:pt x="680" y="1731"/>
                      </a:lnTo>
                      <a:lnTo>
                        <a:pt x="666" y="1731"/>
                      </a:lnTo>
                      <a:lnTo>
                        <a:pt x="652" y="1731"/>
                      </a:lnTo>
                      <a:lnTo>
                        <a:pt x="652" y="1745"/>
                      </a:lnTo>
                      <a:lnTo>
                        <a:pt x="638" y="1745"/>
                      </a:lnTo>
                      <a:lnTo>
                        <a:pt x="624" y="1745"/>
                      </a:lnTo>
                      <a:lnTo>
                        <a:pt x="624" y="1759"/>
                      </a:lnTo>
                      <a:lnTo>
                        <a:pt x="609" y="1759"/>
                      </a:lnTo>
                      <a:lnTo>
                        <a:pt x="595" y="1759"/>
                      </a:lnTo>
                      <a:lnTo>
                        <a:pt x="595" y="1773"/>
                      </a:lnTo>
                      <a:lnTo>
                        <a:pt x="581" y="1773"/>
                      </a:lnTo>
                      <a:lnTo>
                        <a:pt x="567" y="1773"/>
                      </a:lnTo>
                      <a:lnTo>
                        <a:pt x="567" y="1788"/>
                      </a:lnTo>
                      <a:lnTo>
                        <a:pt x="553" y="1788"/>
                      </a:lnTo>
                      <a:lnTo>
                        <a:pt x="538" y="1802"/>
                      </a:lnTo>
                      <a:lnTo>
                        <a:pt x="524" y="1802"/>
                      </a:lnTo>
                      <a:lnTo>
                        <a:pt x="524" y="1816"/>
                      </a:lnTo>
                      <a:lnTo>
                        <a:pt x="510" y="1816"/>
                      </a:lnTo>
                      <a:lnTo>
                        <a:pt x="496" y="1816"/>
                      </a:lnTo>
                      <a:lnTo>
                        <a:pt x="496" y="1830"/>
                      </a:lnTo>
                      <a:lnTo>
                        <a:pt x="482" y="1830"/>
                      </a:lnTo>
                      <a:lnTo>
                        <a:pt x="468" y="1830"/>
                      </a:lnTo>
                      <a:lnTo>
                        <a:pt x="453" y="1844"/>
                      </a:lnTo>
                      <a:lnTo>
                        <a:pt x="439" y="1844"/>
                      </a:lnTo>
                      <a:lnTo>
                        <a:pt x="425" y="1844"/>
                      </a:lnTo>
                      <a:lnTo>
                        <a:pt x="425" y="1858"/>
                      </a:lnTo>
                      <a:lnTo>
                        <a:pt x="411" y="1858"/>
                      </a:lnTo>
                      <a:lnTo>
                        <a:pt x="397" y="1858"/>
                      </a:lnTo>
                      <a:lnTo>
                        <a:pt x="382" y="1873"/>
                      </a:lnTo>
                      <a:lnTo>
                        <a:pt x="368" y="1873"/>
                      </a:lnTo>
                      <a:lnTo>
                        <a:pt x="354" y="1873"/>
                      </a:lnTo>
                      <a:lnTo>
                        <a:pt x="340" y="1873"/>
                      </a:lnTo>
                      <a:lnTo>
                        <a:pt x="326" y="1873"/>
                      </a:lnTo>
                      <a:lnTo>
                        <a:pt x="312" y="1873"/>
                      </a:lnTo>
                      <a:lnTo>
                        <a:pt x="312" y="1858"/>
                      </a:lnTo>
                      <a:lnTo>
                        <a:pt x="297" y="1858"/>
                      </a:lnTo>
                      <a:lnTo>
                        <a:pt x="283" y="1858"/>
                      </a:lnTo>
                      <a:lnTo>
                        <a:pt x="283" y="1844"/>
                      </a:lnTo>
                      <a:lnTo>
                        <a:pt x="269" y="1844"/>
                      </a:lnTo>
                      <a:lnTo>
                        <a:pt x="269" y="1830"/>
                      </a:lnTo>
                      <a:lnTo>
                        <a:pt x="283" y="1830"/>
                      </a:lnTo>
                      <a:lnTo>
                        <a:pt x="283" y="1816"/>
                      </a:lnTo>
                      <a:lnTo>
                        <a:pt x="297" y="1816"/>
                      </a:lnTo>
                      <a:lnTo>
                        <a:pt x="297" y="1802"/>
                      </a:lnTo>
                      <a:lnTo>
                        <a:pt x="312" y="1788"/>
                      </a:lnTo>
                      <a:lnTo>
                        <a:pt x="312" y="1773"/>
                      </a:lnTo>
                      <a:lnTo>
                        <a:pt x="326" y="1773"/>
                      </a:lnTo>
                      <a:lnTo>
                        <a:pt x="326" y="1759"/>
                      </a:lnTo>
                      <a:lnTo>
                        <a:pt x="340" y="1745"/>
                      </a:lnTo>
                      <a:lnTo>
                        <a:pt x="340" y="1731"/>
                      </a:lnTo>
                      <a:lnTo>
                        <a:pt x="354" y="1717"/>
                      </a:lnTo>
                      <a:lnTo>
                        <a:pt x="354" y="1702"/>
                      </a:lnTo>
                      <a:lnTo>
                        <a:pt x="354" y="1688"/>
                      </a:lnTo>
                      <a:lnTo>
                        <a:pt x="354" y="1674"/>
                      </a:lnTo>
                      <a:lnTo>
                        <a:pt x="354" y="1660"/>
                      </a:lnTo>
                      <a:lnTo>
                        <a:pt x="354" y="1646"/>
                      </a:lnTo>
                      <a:lnTo>
                        <a:pt x="368" y="1632"/>
                      </a:lnTo>
                      <a:lnTo>
                        <a:pt x="368" y="1617"/>
                      </a:lnTo>
                      <a:lnTo>
                        <a:pt x="354" y="1603"/>
                      </a:lnTo>
                      <a:lnTo>
                        <a:pt x="354" y="1589"/>
                      </a:lnTo>
                      <a:lnTo>
                        <a:pt x="354" y="1575"/>
                      </a:lnTo>
                      <a:lnTo>
                        <a:pt x="354" y="1561"/>
                      </a:lnTo>
                      <a:lnTo>
                        <a:pt x="354" y="1546"/>
                      </a:lnTo>
                      <a:lnTo>
                        <a:pt x="340" y="1546"/>
                      </a:lnTo>
                      <a:lnTo>
                        <a:pt x="340" y="1532"/>
                      </a:lnTo>
                      <a:lnTo>
                        <a:pt x="340" y="1518"/>
                      </a:lnTo>
                      <a:lnTo>
                        <a:pt x="340" y="1504"/>
                      </a:lnTo>
                      <a:lnTo>
                        <a:pt x="326" y="1504"/>
                      </a:lnTo>
                      <a:lnTo>
                        <a:pt x="326" y="1490"/>
                      </a:lnTo>
                      <a:lnTo>
                        <a:pt x="312" y="1475"/>
                      </a:lnTo>
                      <a:lnTo>
                        <a:pt x="312" y="1461"/>
                      </a:lnTo>
                      <a:lnTo>
                        <a:pt x="297" y="1461"/>
                      </a:lnTo>
                      <a:lnTo>
                        <a:pt x="297" y="1447"/>
                      </a:lnTo>
                      <a:lnTo>
                        <a:pt x="297" y="1433"/>
                      </a:lnTo>
                      <a:lnTo>
                        <a:pt x="283" y="1433"/>
                      </a:lnTo>
                      <a:lnTo>
                        <a:pt x="283" y="1419"/>
                      </a:lnTo>
                      <a:lnTo>
                        <a:pt x="269" y="1419"/>
                      </a:lnTo>
                      <a:lnTo>
                        <a:pt x="269" y="1405"/>
                      </a:lnTo>
                      <a:lnTo>
                        <a:pt x="255" y="1390"/>
                      </a:lnTo>
                      <a:lnTo>
                        <a:pt x="255" y="1376"/>
                      </a:lnTo>
                      <a:lnTo>
                        <a:pt x="241" y="1376"/>
                      </a:lnTo>
                      <a:lnTo>
                        <a:pt x="241" y="1362"/>
                      </a:lnTo>
                      <a:lnTo>
                        <a:pt x="226" y="1362"/>
                      </a:lnTo>
                      <a:lnTo>
                        <a:pt x="226" y="1348"/>
                      </a:lnTo>
                      <a:lnTo>
                        <a:pt x="226" y="1334"/>
                      </a:lnTo>
                      <a:lnTo>
                        <a:pt x="212" y="1319"/>
                      </a:lnTo>
                      <a:lnTo>
                        <a:pt x="212" y="1305"/>
                      </a:lnTo>
                      <a:lnTo>
                        <a:pt x="198" y="1305"/>
                      </a:lnTo>
                      <a:lnTo>
                        <a:pt x="198" y="1291"/>
                      </a:lnTo>
                      <a:lnTo>
                        <a:pt x="198" y="1277"/>
                      </a:lnTo>
                      <a:lnTo>
                        <a:pt x="198" y="1263"/>
                      </a:lnTo>
                      <a:lnTo>
                        <a:pt x="184" y="1263"/>
                      </a:lnTo>
                      <a:lnTo>
                        <a:pt x="184" y="1249"/>
                      </a:lnTo>
                      <a:lnTo>
                        <a:pt x="184" y="1234"/>
                      </a:lnTo>
                      <a:lnTo>
                        <a:pt x="184" y="1220"/>
                      </a:lnTo>
                      <a:lnTo>
                        <a:pt x="170" y="1220"/>
                      </a:lnTo>
                      <a:lnTo>
                        <a:pt x="170" y="1206"/>
                      </a:lnTo>
                      <a:lnTo>
                        <a:pt x="170" y="1192"/>
                      </a:lnTo>
                      <a:lnTo>
                        <a:pt x="170" y="1178"/>
                      </a:lnTo>
                      <a:lnTo>
                        <a:pt x="184" y="1163"/>
                      </a:lnTo>
                      <a:lnTo>
                        <a:pt x="184" y="1149"/>
                      </a:lnTo>
                      <a:lnTo>
                        <a:pt x="184" y="1135"/>
                      </a:lnTo>
                      <a:lnTo>
                        <a:pt x="184" y="1121"/>
                      </a:lnTo>
                      <a:lnTo>
                        <a:pt x="198" y="1121"/>
                      </a:lnTo>
                      <a:lnTo>
                        <a:pt x="198" y="1107"/>
                      </a:lnTo>
                      <a:lnTo>
                        <a:pt x="212" y="1093"/>
                      </a:lnTo>
                      <a:lnTo>
                        <a:pt x="212" y="1078"/>
                      </a:lnTo>
                      <a:lnTo>
                        <a:pt x="226" y="1064"/>
                      </a:lnTo>
                      <a:lnTo>
                        <a:pt x="241" y="1050"/>
                      </a:lnTo>
                      <a:lnTo>
                        <a:pt x="255" y="1036"/>
                      </a:lnTo>
                      <a:lnTo>
                        <a:pt x="283" y="1007"/>
                      </a:lnTo>
                      <a:lnTo>
                        <a:pt x="283" y="993"/>
                      </a:lnTo>
                      <a:lnTo>
                        <a:pt x="297" y="993"/>
                      </a:lnTo>
                      <a:lnTo>
                        <a:pt x="297" y="979"/>
                      </a:lnTo>
                      <a:lnTo>
                        <a:pt x="297" y="965"/>
                      </a:lnTo>
                      <a:lnTo>
                        <a:pt x="312" y="951"/>
                      </a:lnTo>
                      <a:lnTo>
                        <a:pt x="312" y="936"/>
                      </a:lnTo>
                      <a:lnTo>
                        <a:pt x="312" y="922"/>
                      </a:lnTo>
                      <a:lnTo>
                        <a:pt x="312" y="894"/>
                      </a:lnTo>
                      <a:lnTo>
                        <a:pt x="312" y="866"/>
                      </a:lnTo>
                      <a:lnTo>
                        <a:pt x="312" y="837"/>
                      </a:lnTo>
                      <a:lnTo>
                        <a:pt x="312" y="823"/>
                      </a:lnTo>
                      <a:lnTo>
                        <a:pt x="312" y="809"/>
                      </a:lnTo>
                      <a:lnTo>
                        <a:pt x="312" y="795"/>
                      </a:lnTo>
                      <a:lnTo>
                        <a:pt x="297" y="780"/>
                      </a:lnTo>
                      <a:lnTo>
                        <a:pt x="297" y="766"/>
                      </a:lnTo>
                      <a:lnTo>
                        <a:pt x="297" y="752"/>
                      </a:lnTo>
                      <a:lnTo>
                        <a:pt x="283" y="752"/>
                      </a:lnTo>
                      <a:lnTo>
                        <a:pt x="269" y="738"/>
                      </a:lnTo>
                      <a:lnTo>
                        <a:pt x="269" y="724"/>
                      </a:lnTo>
                      <a:lnTo>
                        <a:pt x="255" y="710"/>
                      </a:lnTo>
                      <a:lnTo>
                        <a:pt x="255" y="695"/>
                      </a:lnTo>
                      <a:lnTo>
                        <a:pt x="241" y="695"/>
                      </a:lnTo>
                      <a:lnTo>
                        <a:pt x="241" y="681"/>
                      </a:lnTo>
                      <a:lnTo>
                        <a:pt x="241" y="667"/>
                      </a:lnTo>
                      <a:lnTo>
                        <a:pt x="226" y="653"/>
                      </a:lnTo>
                      <a:lnTo>
                        <a:pt x="212" y="653"/>
                      </a:lnTo>
                      <a:lnTo>
                        <a:pt x="212" y="639"/>
                      </a:lnTo>
                      <a:lnTo>
                        <a:pt x="184" y="639"/>
                      </a:lnTo>
                      <a:lnTo>
                        <a:pt x="170" y="624"/>
                      </a:lnTo>
                      <a:lnTo>
                        <a:pt x="141" y="610"/>
                      </a:lnTo>
                      <a:lnTo>
                        <a:pt x="127" y="610"/>
                      </a:lnTo>
                      <a:lnTo>
                        <a:pt x="127" y="596"/>
                      </a:lnTo>
                      <a:lnTo>
                        <a:pt x="113" y="596"/>
                      </a:lnTo>
                      <a:lnTo>
                        <a:pt x="99" y="596"/>
                      </a:lnTo>
                      <a:lnTo>
                        <a:pt x="99" y="582"/>
                      </a:lnTo>
                      <a:lnTo>
                        <a:pt x="85" y="582"/>
                      </a:lnTo>
                      <a:lnTo>
                        <a:pt x="70" y="582"/>
                      </a:lnTo>
                      <a:lnTo>
                        <a:pt x="70" y="568"/>
                      </a:lnTo>
                      <a:lnTo>
                        <a:pt x="56" y="568"/>
                      </a:lnTo>
                      <a:lnTo>
                        <a:pt x="42" y="539"/>
                      </a:lnTo>
                      <a:lnTo>
                        <a:pt x="14" y="511"/>
                      </a:lnTo>
                      <a:lnTo>
                        <a:pt x="0" y="497"/>
                      </a:lnTo>
                      <a:lnTo>
                        <a:pt x="14" y="468"/>
                      </a:lnTo>
                      <a:lnTo>
                        <a:pt x="42" y="440"/>
                      </a:lnTo>
                      <a:lnTo>
                        <a:pt x="56" y="426"/>
                      </a:lnTo>
                      <a:lnTo>
                        <a:pt x="141" y="327"/>
                      </a:lnTo>
                      <a:lnTo>
                        <a:pt x="184" y="270"/>
                      </a:lnTo>
                      <a:lnTo>
                        <a:pt x="184" y="256"/>
                      </a:lnTo>
                      <a:lnTo>
                        <a:pt x="198" y="241"/>
                      </a:lnTo>
                      <a:lnTo>
                        <a:pt x="198" y="227"/>
                      </a:lnTo>
                      <a:lnTo>
                        <a:pt x="212" y="213"/>
                      </a:lnTo>
                      <a:lnTo>
                        <a:pt x="226" y="199"/>
                      </a:lnTo>
                      <a:lnTo>
                        <a:pt x="241" y="185"/>
                      </a:lnTo>
                      <a:lnTo>
                        <a:pt x="255" y="156"/>
                      </a:lnTo>
                      <a:lnTo>
                        <a:pt x="255" y="142"/>
                      </a:lnTo>
                      <a:lnTo>
                        <a:pt x="269" y="128"/>
                      </a:lnTo>
                      <a:lnTo>
                        <a:pt x="283" y="114"/>
                      </a:lnTo>
                      <a:lnTo>
                        <a:pt x="297" y="100"/>
                      </a:lnTo>
                      <a:lnTo>
                        <a:pt x="312" y="85"/>
                      </a:lnTo>
                      <a:lnTo>
                        <a:pt x="326" y="85"/>
                      </a:lnTo>
                      <a:lnTo>
                        <a:pt x="340" y="71"/>
                      </a:lnTo>
                      <a:lnTo>
                        <a:pt x="354" y="71"/>
                      </a:lnTo>
                      <a:lnTo>
                        <a:pt x="354" y="57"/>
                      </a:lnTo>
                      <a:lnTo>
                        <a:pt x="368" y="57"/>
                      </a:lnTo>
                      <a:lnTo>
                        <a:pt x="368" y="43"/>
                      </a:lnTo>
                      <a:lnTo>
                        <a:pt x="382" y="43"/>
                      </a:lnTo>
                      <a:lnTo>
                        <a:pt x="397" y="43"/>
                      </a:lnTo>
                      <a:lnTo>
                        <a:pt x="397" y="29"/>
                      </a:lnTo>
                      <a:lnTo>
                        <a:pt x="411" y="29"/>
                      </a:lnTo>
                      <a:lnTo>
                        <a:pt x="425" y="14"/>
                      </a:lnTo>
                      <a:lnTo>
                        <a:pt x="439" y="14"/>
                      </a:lnTo>
                      <a:lnTo>
                        <a:pt x="453" y="14"/>
                      </a:lnTo>
                      <a:lnTo>
                        <a:pt x="453" y="0"/>
                      </a:lnTo>
                      <a:lnTo>
                        <a:pt x="468" y="0"/>
                      </a:lnTo>
                      <a:lnTo>
                        <a:pt x="482" y="43"/>
                      </a:lnTo>
                      <a:lnTo>
                        <a:pt x="482" y="57"/>
                      </a:lnTo>
                      <a:lnTo>
                        <a:pt x="496" y="71"/>
                      </a:lnTo>
                      <a:lnTo>
                        <a:pt x="496" y="85"/>
                      </a:lnTo>
                      <a:lnTo>
                        <a:pt x="510" y="100"/>
                      </a:lnTo>
                      <a:lnTo>
                        <a:pt x="510" y="128"/>
                      </a:lnTo>
                      <a:lnTo>
                        <a:pt x="524" y="156"/>
                      </a:lnTo>
                      <a:lnTo>
                        <a:pt x="538" y="171"/>
                      </a:lnTo>
                      <a:lnTo>
                        <a:pt x="538" y="185"/>
                      </a:lnTo>
                      <a:lnTo>
                        <a:pt x="553" y="199"/>
                      </a:lnTo>
                      <a:lnTo>
                        <a:pt x="553" y="213"/>
                      </a:lnTo>
                      <a:lnTo>
                        <a:pt x="567" y="227"/>
                      </a:lnTo>
                      <a:lnTo>
                        <a:pt x="567" y="241"/>
                      </a:lnTo>
                      <a:lnTo>
                        <a:pt x="581" y="270"/>
                      </a:lnTo>
                      <a:lnTo>
                        <a:pt x="581" y="284"/>
                      </a:lnTo>
                      <a:lnTo>
                        <a:pt x="595" y="298"/>
                      </a:lnTo>
                      <a:lnTo>
                        <a:pt x="595" y="312"/>
                      </a:lnTo>
                      <a:lnTo>
                        <a:pt x="595" y="327"/>
                      </a:lnTo>
                      <a:lnTo>
                        <a:pt x="609" y="327"/>
                      </a:lnTo>
                      <a:lnTo>
                        <a:pt x="609" y="341"/>
                      </a:lnTo>
                      <a:lnTo>
                        <a:pt x="609" y="355"/>
                      </a:lnTo>
                      <a:lnTo>
                        <a:pt x="624" y="369"/>
                      </a:lnTo>
                      <a:lnTo>
                        <a:pt x="624" y="383"/>
                      </a:lnTo>
                      <a:lnTo>
                        <a:pt x="638" y="397"/>
                      </a:lnTo>
                      <a:lnTo>
                        <a:pt x="638" y="426"/>
                      </a:lnTo>
                      <a:lnTo>
                        <a:pt x="652" y="426"/>
                      </a:lnTo>
                      <a:lnTo>
                        <a:pt x="652" y="440"/>
                      </a:lnTo>
                      <a:lnTo>
                        <a:pt x="666" y="454"/>
                      </a:lnTo>
                      <a:lnTo>
                        <a:pt x="666" y="468"/>
                      </a:lnTo>
                      <a:lnTo>
                        <a:pt x="680" y="483"/>
                      </a:lnTo>
                      <a:lnTo>
                        <a:pt x="680" y="497"/>
                      </a:lnTo>
                      <a:lnTo>
                        <a:pt x="694" y="511"/>
                      </a:lnTo>
                      <a:lnTo>
                        <a:pt x="694" y="525"/>
                      </a:lnTo>
                      <a:lnTo>
                        <a:pt x="709" y="525"/>
                      </a:lnTo>
                      <a:lnTo>
                        <a:pt x="709" y="539"/>
                      </a:lnTo>
                      <a:lnTo>
                        <a:pt x="723" y="553"/>
                      </a:lnTo>
                      <a:close/>
                    </a:path>
                  </a:pathLst>
                </a:custGeom>
                <a:pattFill prst="pct50">
                  <a:fgClr>
                    <a:srgbClr val="000000"/>
                  </a:fgClr>
                  <a:bgClr>
                    <a:srgbClr val="FFFFFF"/>
                  </a:bgClr>
                </a:pattFill>
                <a:ln w="0">
                  <a:solidFill>
                    <a:srgbClr val="000000"/>
                  </a:solidFill>
                  <a:round/>
                  <a:headEnd/>
                  <a:tailEnd/>
                </a:ln>
              </p:spPr>
              <p:txBody>
                <a:bodyPr/>
                <a:lstStyle/>
                <a:p>
                  <a:endParaRPr lang="ja-JP" altLang="en-US"/>
                </a:p>
              </p:txBody>
            </p:sp>
            <p:sp>
              <p:nvSpPr>
                <p:cNvPr id="15522" name="Freeform 184"/>
                <p:cNvSpPr>
                  <a:spLocks noChangeAspect="1"/>
                </p:cNvSpPr>
                <p:nvPr/>
              </p:nvSpPr>
              <p:spPr bwMode="auto">
                <a:xfrm>
                  <a:off x="9918" y="10537"/>
                  <a:ext cx="1992" cy="3906"/>
                </a:xfrm>
                <a:custGeom>
                  <a:avLst/>
                  <a:gdLst>
                    <a:gd name="T0" fmla="*/ 2147483647 w 1248"/>
                    <a:gd name="T1" fmla="*/ 2147483647 h 2454"/>
                    <a:gd name="T2" fmla="*/ 2147483647 w 1248"/>
                    <a:gd name="T3" fmla="*/ 2147483647 h 2454"/>
                    <a:gd name="T4" fmla="*/ 2147483647 w 1248"/>
                    <a:gd name="T5" fmla="*/ 2147483647 h 2454"/>
                    <a:gd name="T6" fmla="*/ 2147483647 w 1248"/>
                    <a:gd name="T7" fmla="*/ 2147483647 h 2454"/>
                    <a:gd name="T8" fmla="*/ 2147483647 w 1248"/>
                    <a:gd name="T9" fmla="*/ 2147483647 h 2454"/>
                    <a:gd name="T10" fmla="*/ 2147483647 w 1248"/>
                    <a:gd name="T11" fmla="*/ 2147483647 h 2454"/>
                    <a:gd name="T12" fmla="*/ 2147483647 w 1248"/>
                    <a:gd name="T13" fmla="*/ 2147483647 h 2454"/>
                    <a:gd name="T14" fmla="*/ 2147483647 w 1248"/>
                    <a:gd name="T15" fmla="*/ 2147483647 h 2454"/>
                    <a:gd name="T16" fmla="*/ 2147483647 w 1248"/>
                    <a:gd name="T17" fmla="*/ 2147483647 h 2454"/>
                    <a:gd name="T18" fmla="*/ 2147483647 w 1248"/>
                    <a:gd name="T19" fmla="*/ 2147483647 h 2454"/>
                    <a:gd name="T20" fmla="*/ 2147483647 w 1248"/>
                    <a:gd name="T21" fmla="*/ 2147483647 h 2454"/>
                    <a:gd name="T22" fmla="*/ 2147483647 w 1248"/>
                    <a:gd name="T23" fmla="*/ 2147483647 h 2454"/>
                    <a:gd name="T24" fmla="*/ 2147483647 w 1248"/>
                    <a:gd name="T25" fmla="*/ 2147483647 h 2454"/>
                    <a:gd name="T26" fmla="*/ 2147483647 w 1248"/>
                    <a:gd name="T27" fmla="*/ 2147483647 h 2454"/>
                    <a:gd name="T28" fmla="*/ 2147483647 w 1248"/>
                    <a:gd name="T29" fmla="*/ 2147483647 h 2454"/>
                    <a:gd name="T30" fmla="*/ 2147483647 w 1248"/>
                    <a:gd name="T31" fmla="*/ 2147483647 h 2454"/>
                    <a:gd name="T32" fmla="*/ 2147483647 w 1248"/>
                    <a:gd name="T33" fmla="*/ 2147483647 h 2454"/>
                    <a:gd name="T34" fmla="*/ 2147483647 w 1248"/>
                    <a:gd name="T35" fmla="*/ 2147483647 h 2454"/>
                    <a:gd name="T36" fmla="*/ 2147483647 w 1248"/>
                    <a:gd name="T37" fmla="*/ 2147483647 h 2454"/>
                    <a:gd name="T38" fmla="*/ 2147483647 w 1248"/>
                    <a:gd name="T39" fmla="*/ 2147483647 h 2454"/>
                    <a:gd name="T40" fmla="*/ 2147483647 w 1248"/>
                    <a:gd name="T41" fmla="*/ 2147483647 h 2454"/>
                    <a:gd name="T42" fmla="*/ 2147483647 w 1248"/>
                    <a:gd name="T43" fmla="*/ 2147483647 h 2454"/>
                    <a:gd name="T44" fmla="*/ 2147483647 w 1248"/>
                    <a:gd name="T45" fmla="*/ 2147483647 h 2454"/>
                    <a:gd name="T46" fmla="*/ 2147483647 w 1248"/>
                    <a:gd name="T47" fmla="*/ 2147483647 h 2454"/>
                    <a:gd name="T48" fmla="*/ 2147483647 w 1248"/>
                    <a:gd name="T49" fmla="*/ 2147483647 h 2454"/>
                    <a:gd name="T50" fmla="*/ 2147483647 w 1248"/>
                    <a:gd name="T51" fmla="*/ 2147483647 h 2454"/>
                    <a:gd name="T52" fmla="*/ 2147483647 w 1248"/>
                    <a:gd name="T53" fmla="*/ 2147483647 h 2454"/>
                    <a:gd name="T54" fmla="*/ 2147483647 w 1248"/>
                    <a:gd name="T55" fmla="*/ 2147483647 h 2454"/>
                    <a:gd name="T56" fmla="*/ 2147483647 w 1248"/>
                    <a:gd name="T57" fmla="*/ 2147483647 h 2454"/>
                    <a:gd name="T58" fmla="*/ 2147483647 w 1248"/>
                    <a:gd name="T59" fmla="*/ 2147483647 h 2454"/>
                    <a:gd name="T60" fmla="*/ 2147483647 w 1248"/>
                    <a:gd name="T61" fmla="*/ 2147483647 h 2454"/>
                    <a:gd name="T62" fmla="*/ 2147483647 w 1248"/>
                    <a:gd name="T63" fmla="*/ 2147483647 h 2454"/>
                    <a:gd name="T64" fmla="*/ 2147483647 w 1248"/>
                    <a:gd name="T65" fmla="*/ 2147483647 h 2454"/>
                    <a:gd name="T66" fmla="*/ 2147483647 w 1248"/>
                    <a:gd name="T67" fmla="*/ 2147483647 h 2454"/>
                    <a:gd name="T68" fmla="*/ 2147483647 w 1248"/>
                    <a:gd name="T69" fmla="*/ 2147483647 h 2454"/>
                    <a:gd name="T70" fmla="*/ 2147483647 w 1248"/>
                    <a:gd name="T71" fmla="*/ 2147483647 h 2454"/>
                    <a:gd name="T72" fmla="*/ 2147483647 w 1248"/>
                    <a:gd name="T73" fmla="*/ 2147483647 h 2454"/>
                    <a:gd name="T74" fmla="*/ 2147483647 w 1248"/>
                    <a:gd name="T75" fmla="*/ 2147483647 h 2454"/>
                    <a:gd name="T76" fmla="*/ 2147483647 w 1248"/>
                    <a:gd name="T77" fmla="*/ 2147483647 h 2454"/>
                    <a:gd name="T78" fmla="*/ 2147483647 w 1248"/>
                    <a:gd name="T79" fmla="*/ 2147483647 h 2454"/>
                    <a:gd name="T80" fmla="*/ 2147483647 w 1248"/>
                    <a:gd name="T81" fmla="*/ 2147483647 h 2454"/>
                    <a:gd name="T82" fmla="*/ 2147483647 w 1248"/>
                    <a:gd name="T83" fmla="*/ 2147483647 h 2454"/>
                    <a:gd name="T84" fmla="*/ 2147483647 w 1248"/>
                    <a:gd name="T85" fmla="*/ 2147483647 h 2454"/>
                    <a:gd name="T86" fmla="*/ 2147483647 w 1248"/>
                    <a:gd name="T87" fmla="*/ 2147483647 h 2454"/>
                    <a:gd name="T88" fmla="*/ 2147483647 w 1248"/>
                    <a:gd name="T89" fmla="*/ 2147483647 h 2454"/>
                    <a:gd name="T90" fmla="*/ 2147483647 w 1248"/>
                    <a:gd name="T91" fmla="*/ 2147483647 h 2454"/>
                    <a:gd name="T92" fmla="*/ 2147483647 w 1248"/>
                    <a:gd name="T93" fmla="*/ 2147483647 h 2454"/>
                    <a:gd name="T94" fmla="*/ 2147483647 w 1248"/>
                    <a:gd name="T95" fmla="*/ 2147483647 h 2454"/>
                    <a:gd name="T96" fmla="*/ 2147483647 w 1248"/>
                    <a:gd name="T97" fmla="*/ 2147483647 h 2454"/>
                    <a:gd name="T98" fmla="*/ 2147483647 w 1248"/>
                    <a:gd name="T99" fmla="*/ 2147483647 h 2454"/>
                    <a:gd name="T100" fmla="*/ 2147483647 w 1248"/>
                    <a:gd name="T101" fmla="*/ 2147483647 h 2454"/>
                    <a:gd name="T102" fmla="*/ 2147483647 w 1248"/>
                    <a:gd name="T103" fmla="*/ 2147483647 h 2454"/>
                    <a:gd name="T104" fmla="*/ 2147483647 w 1248"/>
                    <a:gd name="T105" fmla="*/ 2147483647 h 2454"/>
                    <a:gd name="T106" fmla="*/ 2147483647 w 1248"/>
                    <a:gd name="T107" fmla="*/ 2147483647 h 2454"/>
                    <a:gd name="T108" fmla="*/ 2147483647 w 1248"/>
                    <a:gd name="T109" fmla="*/ 2147483647 h 2454"/>
                    <a:gd name="T110" fmla="*/ 2147483647 w 1248"/>
                    <a:gd name="T111" fmla="*/ 2147483647 h 2454"/>
                    <a:gd name="T112" fmla="*/ 2147483647 w 1248"/>
                    <a:gd name="T113" fmla="*/ 2147483647 h 2454"/>
                    <a:gd name="T114" fmla="*/ 2147483647 w 1248"/>
                    <a:gd name="T115" fmla="*/ 2147483647 h 2454"/>
                    <a:gd name="T116" fmla="*/ 2147483647 w 1248"/>
                    <a:gd name="T117" fmla="*/ 2147483647 h 2454"/>
                    <a:gd name="T118" fmla="*/ 2147483647 w 1248"/>
                    <a:gd name="T119" fmla="*/ 2147483647 h 2454"/>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248"/>
                    <a:gd name="T181" fmla="*/ 0 h 2454"/>
                    <a:gd name="T182" fmla="*/ 1248 w 1248"/>
                    <a:gd name="T183" fmla="*/ 2454 h 2454"/>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248" h="2454">
                      <a:moveTo>
                        <a:pt x="794" y="227"/>
                      </a:moveTo>
                      <a:lnTo>
                        <a:pt x="808" y="199"/>
                      </a:lnTo>
                      <a:lnTo>
                        <a:pt x="808" y="185"/>
                      </a:lnTo>
                      <a:lnTo>
                        <a:pt x="808" y="171"/>
                      </a:lnTo>
                      <a:lnTo>
                        <a:pt x="822" y="171"/>
                      </a:lnTo>
                      <a:lnTo>
                        <a:pt x="836" y="156"/>
                      </a:lnTo>
                      <a:lnTo>
                        <a:pt x="850" y="142"/>
                      </a:lnTo>
                      <a:lnTo>
                        <a:pt x="865" y="128"/>
                      </a:lnTo>
                      <a:lnTo>
                        <a:pt x="879" y="128"/>
                      </a:lnTo>
                      <a:lnTo>
                        <a:pt x="907" y="142"/>
                      </a:lnTo>
                      <a:lnTo>
                        <a:pt x="921" y="142"/>
                      </a:lnTo>
                      <a:lnTo>
                        <a:pt x="936" y="142"/>
                      </a:lnTo>
                      <a:lnTo>
                        <a:pt x="950" y="142"/>
                      </a:lnTo>
                      <a:lnTo>
                        <a:pt x="978" y="142"/>
                      </a:lnTo>
                      <a:lnTo>
                        <a:pt x="1021" y="156"/>
                      </a:lnTo>
                      <a:lnTo>
                        <a:pt x="1035" y="156"/>
                      </a:lnTo>
                      <a:lnTo>
                        <a:pt x="1092" y="156"/>
                      </a:lnTo>
                      <a:lnTo>
                        <a:pt x="1120" y="171"/>
                      </a:lnTo>
                      <a:lnTo>
                        <a:pt x="1148" y="171"/>
                      </a:lnTo>
                      <a:lnTo>
                        <a:pt x="1148" y="185"/>
                      </a:lnTo>
                      <a:lnTo>
                        <a:pt x="1162" y="185"/>
                      </a:lnTo>
                      <a:lnTo>
                        <a:pt x="1148" y="185"/>
                      </a:lnTo>
                      <a:lnTo>
                        <a:pt x="1148" y="199"/>
                      </a:lnTo>
                      <a:lnTo>
                        <a:pt x="1148" y="213"/>
                      </a:lnTo>
                      <a:lnTo>
                        <a:pt x="1148" y="227"/>
                      </a:lnTo>
                      <a:lnTo>
                        <a:pt x="1148" y="242"/>
                      </a:lnTo>
                      <a:lnTo>
                        <a:pt x="1148" y="256"/>
                      </a:lnTo>
                      <a:lnTo>
                        <a:pt x="1162" y="270"/>
                      </a:lnTo>
                      <a:lnTo>
                        <a:pt x="1162" y="284"/>
                      </a:lnTo>
                      <a:lnTo>
                        <a:pt x="1177" y="284"/>
                      </a:lnTo>
                      <a:lnTo>
                        <a:pt x="1177" y="298"/>
                      </a:lnTo>
                      <a:lnTo>
                        <a:pt x="1191" y="312"/>
                      </a:lnTo>
                      <a:lnTo>
                        <a:pt x="1219" y="327"/>
                      </a:lnTo>
                      <a:lnTo>
                        <a:pt x="1233" y="341"/>
                      </a:lnTo>
                      <a:lnTo>
                        <a:pt x="1233" y="355"/>
                      </a:lnTo>
                      <a:lnTo>
                        <a:pt x="1248" y="355"/>
                      </a:lnTo>
                      <a:lnTo>
                        <a:pt x="1162" y="469"/>
                      </a:lnTo>
                      <a:lnTo>
                        <a:pt x="1148" y="483"/>
                      </a:lnTo>
                      <a:lnTo>
                        <a:pt x="1134" y="497"/>
                      </a:lnTo>
                      <a:lnTo>
                        <a:pt x="1120" y="511"/>
                      </a:lnTo>
                      <a:lnTo>
                        <a:pt x="1106" y="539"/>
                      </a:lnTo>
                      <a:lnTo>
                        <a:pt x="1106" y="582"/>
                      </a:lnTo>
                      <a:lnTo>
                        <a:pt x="1106" y="681"/>
                      </a:lnTo>
                      <a:lnTo>
                        <a:pt x="1106" y="724"/>
                      </a:lnTo>
                      <a:lnTo>
                        <a:pt x="1106" y="809"/>
                      </a:lnTo>
                      <a:lnTo>
                        <a:pt x="1106" y="851"/>
                      </a:lnTo>
                      <a:lnTo>
                        <a:pt x="1049" y="851"/>
                      </a:lnTo>
                      <a:lnTo>
                        <a:pt x="992" y="851"/>
                      </a:lnTo>
                      <a:lnTo>
                        <a:pt x="992" y="908"/>
                      </a:lnTo>
                      <a:lnTo>
                        <a:pt x="992" y="951"/>
                      </a:lnTo>
                      <a:lnTo>
                        <a:pt x="992" y="979"/>
                      </a:lnTo>
                      <a:lnTo>
                        <a:pt x="992" y="993"/>
                      </a:lnTo>
                      <a:lnTo>
                        <a:pt x="992" y="1008"/>
                      </a:lnTo>
                      <a:lnTo>
                        <a:pt x="992" y="1022"/>
                      </a:lnTo>
                      <a:lnTo>
                        <a:pt x="992" y="1050"/>
                      </a:lnTo>
                      <a:lnTo>
                        <a:pt x="992" y="1078"/>
                      </a:lnTo>
                      <a:lnTo>
                        <a:pt x="992" y="1093"/>
                      </a:lnTo>
                      <a:lnTo>
                        <a:pt x="992" y="1121"/>
                      </a:lnTo>
                      <a:lnTo>
                        <a:pt x="992" y="1149"/>
                      </a:lnTo>
                      <a:lnTo>
                        <a:pt x="992" y="1178"/>
                      </a:lnTo>
                      <a:lnTo>
                        <a:pt x="992" y="1206"/>
                      </a:lnTo>
                      <a:lnTo>
                        <a:pt x="992" y="1220"/>
                      </a:lnTo>
                      <a:lnTo>
                        <a:pt x="992" y="1234"/>
                      </a:lnTo>
                      <a:lnTo>
                        <a:pt x="992" y="1263"/>
                      </a:lnTo>
                      <a:lnTo>
                        <a:pt x="992" y="1277"/>
                      </a:lnTo>
                      <a:lnTo>
                        <a:pt x="992" y="1291"/>
                      </a:lnTo>
                      <a:lnTo>
                        <a:pt x="992" y="1305"/>
                      </a:lnTo>
                      <a:lnTo>
                        <a:pt x="992" y="1320"/>
                      </a:lnTo>
                      <a:lnTo>
                        <a:pt x="992" y="1334"/>
                      </a:lnTo>
                      <a:lnTo>
                        <a:pt x="1006" y="1348"/>
                      </a:lnTo>
                      <a:lnTo>
                        <a:pt x="992" y="1362"/>
                      </a:lnTo>
                      <a:lnTo>
                        <a:pt x="992" y="1376"/>
                      </a:lnTo>
                      <a:lnTo>
                        <a:pt x="992" y="1390"/>
                      </a:lnTo>
                      <a:lnTo>
                        <a:pt x="992" y="1405"/>
                      </a:lnTo>
                      <a:lnTo>
                        <a:pt x="992" y="1433"/>
                      </a:lnTo>
                      <a:lnTo>
                        <a:pt x="992" y="1447"/>
                      </a:lnTo>
                      <a:lnTo>
                        <a:pt x="992" y="1476"/>
                      </a:lnTo>
                      <a:lnTo>
                        <a:pt x="992" y="1490"/>
                      </a:lnTo>
                      <a:lnTo>
                        <a:pt x="992" y="1518"/>
                      </a:lnTo>
                      <a:lnTo>
                        <a:pt x="992" y="1532"/>
                      </a:lnTo>
                      <a:lnTo>
                        <a:pt x="992" y="1547"/>
                      </a:lnTo>
                      <a:lnTo>
                        <a:pt x="992" y="1561"/>
                      </a:lnTo>
                      <a:lnTo>
                        <a:pt x="1120" y="1561"/>
                      </a:lnTo>
                      <a:lnTo>
                        <a:pt x="1120" y="1575"/>
                      </a:lnTo>
                      <a:lnTo>
                        <a:pt x="1120" y="1589"/>
                      </a:lnTo>
                      <a:lnTo>
                        <a:pt x="1120" y="1603"/>
                      </a:lnTo>
                      <a:lnTo>
                        <a:pt x="1120" y="1632"/>
                      </a:lnTo>
                      <a:lnTo>
                        <a:pt x="1120" y="1646"/>
                      </a:lnTo>
                      <a:lnTo>
                        <a:pt x="1120" y="1674"/>
                      </a:lnTo>
                      <a:lnTo>
                        <a:pt x="1120" y="1688"/>
                      </a:lnTo>
                      <a:lnTo>
                        <a:pt x="1120" y="1717"/>
                      </a:lnTo>
                      <a:lnTo>
                        <a:pt x="1120" y="1731"/>
                      </a:lnTo>
                      <a:lnTo>
                        <a:pt x="1120" y="1745"/>
                      </a:lnTo>
                      <a:lnTo>
                        <a:pt x="1120" y="1759"/>
                      </a:lnTo>
                      <a:lnTo>
                        <a:pt x="1120" y="1773"/>
                      </a:lnTo>
                      <a:lnTo>
                        <a:pt x="1120" y="1788"/>
                      </a:lnTo>
                      <a:lnTo>
                        <a:pt x="1120" y="1802"/>
                      </a:lnTo>
                      <a:lnTo>
                        <a:pt x="1120" y="1816"/>
                      </a:lnTo>
                      <a:lnTo>
                        <a:pt x="1120" y="1830"/>
                      </a:lnTo>
                      <a:lnTo>
                        <a:pt x="1120" y="1844"/>
                      </a:lnTo>
                      <a:lnTo>
                        <a:pt x="1106" y="1873"/>
                      </a:lnTo>
                      <a:lnTo>
                        <a:pt x="1106" y="1887"/>
                      </a:lnTo>
                      <a:lnTo>
                        <a:pt x="1106" y="1901"/>
                      </a:lnTo>
                      <a:lnTo>
                        <a:pt x="1106" y="1915"/>
                      </a:lnTo>
                      <a:lnTo>
                        <a:pt x="1106" y="1930"/>
                      </a:lnTo>
                      <a:lnTo>
                        <a:pt x="1106" y="1944"/>
                      </a:lnTo>
                      <a:lnTo>
                        <a:pt x="1106" y="1958"/>
                      </a:lnTo>
                      <a:lnTo>
                        <a:pt x="1106" y="1972"/>
                      </a:lnTo>
                      <a:lnTo>
                        <a:pt x="1106" y="1986"/>
                      </a:lnTo>
                      <a:lnTo>
                        <a:pt x="1106" y="2000"/>
                      </a:lnTo>
                      <a:lnTo>
                        <a:pt x="1092" y="2000"/>
                      </a:lnTo>
                      <a:lnTo>
                        <a:pt x="1049" y="2015"/>
                      </a:lnTo>
                      <a:lnTo>
                        <a:pt x="1035" y="2015"/>
                      </a:lnTo>
                      <a:lnTo>
                        <a:pt x="1021" y="2015"/>
                      </a:lnTo>
                      <a:lnTo>
                        <a:pt x="1021" y="2000"/>
                      </a:lnTo>
                      <a:lnTo>
                        <a:pt x="1006" y="2000"/>
                      </a:lnTo>
                      <a:lnTo>
                        <a:pt x="992" y="2000"/>
                      </a:lnTo>
                      <a:lnTo>
                        <a:pt x="978" y="2000"/>
                      </a:lnTo>
                      <a:lnTo>
                        <a:pt x="964" y="2000"/>
                      </a:lnTo>
                      <a:lnTo>
                        <a:pt x="950" y="2000"/>
                      </a:lnTo>
                      <a:lnTo>
                        <a:pt x="936" y="2000"/>
                      </a:lnTo>
                      <a:lnTo>
                        <a:pt x="921" y="2000"/>
                      </a:lnTo>
                      <a:lnTo>
                        <a:pt x="907" y="2000"/>
                      </a:lnTo>
                      <a:lnTo>
                        <a:pt x="893" y="2015"/>
                      </a:lnTo>
                      <a:lnTo>
                        <a:pt x="865" y="2015"/>
                      </a:lnTo>
                      <a:lnTo>
                        <a:pt x="850" y="2015"/>
                      </a:lnTo>
                      <a:lnTo>
                        <a:pt x="836" y="2015"/>
                      </a:lnTo>
                      <a:lnTo>
                        <a:pt x="822" y="2015"/>
                      </a:lnTo>
                      <a:lnTo>
                        <a:pt x="808" y="2015"/>
                      </a:lnTo>
                      <a:lnTo>
                        <a:pt x="794" y="2015"/>
                      </a:lnTo>
                      <a:lnTo>
                        <a:pt x="780" y="2015"/>
                      </a:lnTo>
                      <a:lnTo>
                        <a:pt x="765" y="2015"/>
                      </a:lnTo>
                      <a:lnTo>
                        <a:pt x="737" y="2015"/>
                      </a:lnTo>
                      <a:lnTo>
                        <a:pt x="751" y="2015"/>
                      </a:lnTo>
                      <a:lnTo>
                        <a:pt x="751" y="2029"/>
                      </a:lnTo>
                      <a:lnTo>
                        <a:pt x="694" y="2029"/>
                      </a:lnTo>
                      <a:lnTo>
                        <a:pt x="680" y="2029"/>
                      </a:lnTo>
                      <a:lnTo>
                        <a:pt x="652" y="2043"/>
                      </a:lnTo>
                      <a:lnTo>
                        <a:pt x="652" y="2071"/>
                      </a:lnTo>
                      <a:lnTo>
                        <a:pt x="652" y="2086"/>
                      </a:lnTo>
                      <a:lnTo>
                        <a:pt x="666" y="2114"/>
                      </a:lnTo>
                      <a:lnTo>
                        <a:pt x="666" y="2128"/>
                      </a:lnTo>
                      <a:lnTo>
                        <a:pt x="652" y="2128"/>
                      </a:lnTo>
                      <a:lnTo>
                        <a:pt x="638" y="2142"/>
                      </a:lnTo>
                      <a:lnTo>
                        <a:pt x="638" y="2128"/>
                      </a:lnTo>
                      <a:lnTo>
                        <a:pt x="638" y="2142"/>
                      </a:lnTo>
                      <a:lnTo>
                        <a:pt x="624" y="2156"/>
                      </a:lnTo>
                      <a:lnTo>
                        <a:pt x="624" y="2171"/>
                      </a:lnTo>
                      <a:lnTo>
                        <a:pt x="638" y="2185"/>
                      </a:lnTo>
                      <a:lnTo>
                        <a:pt x="638" y="2199"/>
                      </a:lnTo>
                      <a:lnTo>
                        <a:pt x="624" y="2199"/>
                      </a:lnTo>
                      <a:lnTo>
                        <a:pt x="609" y="2199"/>
                      </a:lnTo>
                      <a:lnTo>
                        <a:pt x="595" y="2213"/>
                      </a:lnTo>
                      <a:lnTo>
                        <a:pt x="595" y="2227"/>
                      </a:lnTo>
                      <a:lnTo>
                        <a:pt x="595" y="2242"/>
                      </a:lnTo>
                      <a:lnTo>
                        <a:pt x="595" y="2256"/>
                      </a:lnTo>
                      <a:lnTo>
                        <a:pt x="595" y="2270"/>
                      </a:lnTo>
                      <a:lnTo>
                        <a:pt x="595" y="2284"/>
                      </a:lnTo>
                      <a:lnTo>
                        <a:pt x="609" y="2284"/>
                      </a:lnTo>
                      <a:lnTo>
                        <a:pt x="609" y="2298"/>
                      </a:lnTo>
                      <a:lnTo>
                        <a:pt x="609" y="2312"/>
                      </a:lnTo>
                      <a:lnTo>
                        <a:pt x="609" y="2327"/>
                      </a:lnTo>
                      <a:lnTo>
                        <a:pt x="609" y="2341"/>
                      </a:lnTo>
                      <a:lnTo>
                        <a:pt x="609" y="2355"/>
                      </a:lnTo>
                      <a:lnTo>
                        <a:pt x="609" y="2369"/>
                      </a:lnTo>
                      <a:lnTo>
                        <a:pt x="624" y="2383"/>
                      </a:lnTo>
                      <a:lnTo>
                        <a:pt x="609" y="2383"/>
                      </a:lnTo>
                      <a:lnTo>
                        <a:pt x="624" y="2383"/>
                      </a:lnTo>
                      <a:lnTo>
                        <a:pt x="624" y="2398"/>
                      </a:lnTo>
                      <a:lnTo>
                        <a:pt x="624" y="2412"/>
                      </a:lnTo>
                      <a:lnTo>
                        <a:pt x="624" y="2426"/>
                      </a:lnTo>
                      <a:lnTo>
                        <a:pt x="624" y="2440"/>
                      </a:lnTo>
                      <a:lnTo>
                        <a:pt x="624" y="2454"/>
                      </a:lnTo>
                      <a:lnTo>
                        <a:pt x="624" y="2440"/>
                      </a:lnTo>
                      <a:lnTo>
                        <a:pt x="624" y="2426"/>
                      </a:lnTo>
                      <a:lnTo>
                        <a:pt x="624" y="2412"/>
                      </a:lnTo>
                      <a:lnTo>
                        <a:pt x="609" y="2412"/>
                      </a:lnTo>
                      <a:lnTo>
                        <a:pt x="609" y="2398"/>
                      </a:lnTo>
                      <a:lnTo>
                        <a:pt x="609" y="2383"/>
                      </a:lnTo>
                      <a:lnTo>
                        <a:pt x="609" y="2369"/>
                      </a:lnTo>
                      <a:lnTo>
                        <a:pt x="609" y="2355"/>
                      </a:lnTo>
                      <a:lnTo>
                        <a:pt x="609" y="2341"/>
                      </a:lnTo>
                      <a:lnTo>
                        <a:pt x="609" y="2327"/>
                      </a:lnTo>
                      <a:lnTo>
                        <a:pt x="609" y="2312"/>
                      </a:lnTo>
                      <a:lnTo>
                        <a:pt x="609" y="2298"/>
                      </a:lnTo>
                      <a:lnTo>
                        <a:pt x="595" y="2298"/>
                      </a:lnTo>
                      <a:lnTo>
                        <a:pt x="595" y="2284"/>
                      </a:lnTo>
                      <a:lnTo>
                        <a:pt x="595" y="2270"/>
                      </a:lnTo>
                      <a:lnTo>
                        <a:pt x="595" y="2256"/>
                      </a:lnTo>
                      <a:lnTo>
                        <a:pt x="595" y="2242"/>
                      </a:lnTo>
                      <a:lnTo>
                        <a:pt x="595" y="2227"/>
                      </a:lnTo>
                      <a:lnTo>
                        <a:pt x="581" y="2213"/>
                      </a:lnTo>
                      <a:lnTo>
                        <a:pt x="567" y="2213"/>
                      </a:lnTo>
                      <a:lnTo>
                        <a:pt x="553" y="2213"/>
                      </a:lnTo>
                      <a:lnTo>
                        <a:pt x="553" y="2199"/>
                      </a:lnTo>
                      <a:lnTo>
                        <a:pt x="538" y="2199"/>
                      </a:lnTo>
                      <a:lnTo>
                        <a:pt x="524" y="2199"/>
                      </a:lnTo>
                      <a:lnTo>
                        <a:pt x="510" y="2199"/>
                      </a:lnTo>
                      <a:lnTo>
                        <a:pt x="510" y="2185"/>
                      </a:lnTo>
                      <a:lnTo>
                        <a:pt x="496" y="2199"/>
                      </a:lnTo>
                      <a:lnTo>
                        <a:pt x="482" y="2199"/>
                      </a:lnTo>
                      <a:lnTo>
                        <a:pt x="468" y="2199"/>
                      </a:lnTo>
                      <a:lnTo>
                        <a:pt x="453" y="2199"/>
                      </a:lnTo>
                      <a:lnTo>
                        <a:pt x="453" y="2185"/>
                      </a:lnTo>
                      <a:lnTo>
                        <a:pt x="439" y="2171"/>
                      </a:lnTo>
                      <a:lnTo>
                        <a:pt x="439" y="2156"/>
                      </a:lnTo>
                      <a:lnTo>
                        <a:pt x="425" y="2156"/>
                      </a:lnTo>
                      <a:lnTo>
                        <a:pt x="411" y="2156"/>
                      </a:lnTo>
                      <a:lnTo>
                        <a:pt x="411" y="2171"/>
                      </a:lnTo>
                      <a:lnTo>
                        <a:pt x="397" y="2171"/>
                      </a:lnTo>
                      <a:lnTo>
                        <a:pt x="382" y="2171"/>
                      </a:lnTo>
                      <a:lnTo>
                        <a:pt x="368" y="2185"/>
                      </a:lnTo>
                      <a:lnTo>
                        <a:pt x="354" y="2199"/>
                      </a:lnTo>
                      <a:lnTo>
                        <a:pt x="340" y="2199"/>
                      </a:lnTo>
                      <a:lnTo>
                        <a:pt x="326" y="2185"/>
                      </a:lnTo>
                      <a:lnTo>
                        <a:pt x="326" y="2171"/>
                      </a:lnTo>
                      <a:lnTo>
                        <a:pt x="326" y="2156"/>
                      </a:lnTo>
                      <a:lnTo>
                        <a:pt x="326" y="2142"/>
                      </a:lnTo>
                      <a:lnTo>
                        <a:pt x="326" y="2128"/>
                      </a:lnTo>
                      <a:lnTo>
                        <a:pt x="326" y="2114"/>
                      </a:lnTo>
                      <a:lnTo>
                        <a:pt x="340" y="2100"/>
                      </a:lnTo>
                      <a:lnTo>
                        <a:pt x="326" y="2100"/>
                      </a:lnTo>
                      <a:lnTo>
                        <a:pt x="340" y="2100"/>
                      </a:lnTo>
                      <a:lnTo>
                        <a:pt x="326" y="2100"/>
                      </a:lnTo>
                      <a:lnTo>
                        <a:pt x="326" y="2086"/>
                      </a:lnTo>
                      <a:lnTo>
                        <a:pt x="326" y="2071"/>
                      </a:lnTo>
                      <a:lnTo>
                        <a:pt x="326" y="2057"/>
                      </a:lnTo>
                      <a:lnTo>
                        <a:pt x="326" y="2043"/>
                      </a:lnTo>
                      <a:lnTo>
                        <a:pt x="340" y="2043"/>
                      </a:lnTo>
                      <a:lnTo>
                        <a:pt x="340" y="2029"/>
                      </a:lnTo>
                      <a:lnTo>
                        <a:pt x="340" y="2015"/>
                      </a:lnTo>
                      <a:lnTo>
                        <a:pt x="340" y="1986"/>
                      </a:lnTo>
                      <a:lnTo>
                        <a:pt x="326" y="1986"/>
                      </a:lnTo>
                      <a:lnTo>
                        <a:pt x="326" y="1972"/>
                      </a:lnTo>
                      <a:lnTo>
                        <a:pt x="326" y="1958"/>
                      </a:lnTo>
                      <a:lnTo>
                        <a:pt x="340" y="1958"/>
                      </a:lnTo>
                      <a:lnTo>
                        <a:pt x="340" y="1944"/>
                      </a:lnTo>
                      <a:lnTo>
                        <a:pt x="340" y="1930"/>
                      </a:lnTo>
                      <a:lnTo>
                        <a:pt x="340" y="1915"/>
                      </a:lnTo>
                      <a:lnTo>
                        <a:pt x="326" y="1915"/>
                      </a:lnTo>
                      <a:lnTo>
                        <a:pt x="326" y="1901"/>
                      </a:lnTo>
                      <a:lnTo>
                        <a:pt x="326" y="1887"/>
                      </a:lnTo>
                      <a:lnTo>
                        <a:pt x="326" y="1873"/>
                      </a:lnTo>
                      <a:lnTo>
                        <a:pt x="326" y="1859"/>
                      </a:lnTo>
                      <a:lnTo>
                        <a:pt x="326" y="1844"/>
                      </a:lnTo>
                      <a:lnTo>
                        <a:pt x="326" y="1830"/>
                      </a:lnTo>
                      <a:lnTo>
                        <a:pt x="326" y="1816"/>
                      </a:lnTo>
                      <a:lnTo>
                        <a:pt x="326" y="1788"/>
                      </a:lnTo>
                      <a:lnTo>
                        <a:pt x="340" y="1788"/>
                      </a:lnTo>
                      <a:lnTo>
                        <a:pt x="340" y="1773"/>
                      </a:lnTo>
                      <a:lnTo>
                        <a:pt x="340" y="1759"/>
                      </a:lnTo>
                      <a:lnTo>
                        <a:pt x="340" y="1745"/>
                      </a:lnTo>
                      <a:lnTo>
                        <a:pt x="340" y="1731"/>
                      </a:lnTo>
                      <a:lnTo>
                        <a:pt x="340" y="1717"/>
                      </a:lnTo>
                      <a:lnTo>
                        <a:pt x="340" y="1703"/>
                      </a:lnTo>
                      <a:lnTo>
                        <a:pt x="340" y="1688"/>
                      </a:lnTo>
                      <a:lnTo>
                        <a:pt x="340" y="1674"/>
                      </a:lnTo>
                      <a:lnTo>
                        <a:pt x="340" y="1660"/>
                      </a:lnTo>
                      <a:lnTo>
                        <a:pt x="340" y="1646"/>
                      </a:lnTo>
                      <a:lnTo>
                        <a:pt x="340" y="1632"/>
                      </a:lnTo>
                      <a:lnTo>
                        <a:pt x="340" y="1617"/>
                      </a:lnTo>
                      <a:lnTo>
                        <a:pt x="340" y="1603"/>
                      </a:lnTo>
                      <a:lnTo>
                        <a:pt x="340" y="1589"/>
                      </a:lnTo>
                      <a:lnTo>
                        <a:pt x="354" y="1589"/>
                      </a:lnTo>
                      <a:lnTo>
                        <a:pt x="368" y="1589"/>
                      </a:lnTo>
                      <a:lnTo>
                        <a:pt x="368" y="1561"/>
                      </a:lnTo>
                      <a:lnTo>
                        <a:pt x="354" y="1561"/>
                      </a:lnTo>
                      <a:lnTo>
                        <a:pt x="312" y="1561"/>
                      </a:lnTo>
                      <a:lnTo>
                        <a:pt x="283" y="1561"/>
                      </a:lnTo>
                      <a:lnTo>
                        <a:pt x="255" y="1561"/>
                      </a:lnTo>
                      <a:lnTo>
                        <a:pt x="241" y="1561"/>
                      </a:lnTo>
                      <a:lnTo>
                        <a:pt x="198" y="1561"/>
                      </a:lnTo>
                      <a:lnTo>
                        <a:pt x="184" y="1561"/>
                      </a:lnTo>
                      <a:lnTo>
                        <a:pt x="170" y="1561"/>
                      </a:lnTo>
                      <a:lnTo>
                        <a:pt x="141" y="1561"/>
                      </a:lnTo>
                      <a:lnTo>
                        <a:pt x="113" y="1561"/>
                      </a:lnTo>
                      <a:lnTo>
                        <a:pt x="85" y="1561"/>
                      </a:lnTo>
                      <a:lnTo>
                        <a:pt x="42" y="1561"/>
                      </a:lnTo>
                      <a:lnTo>
                        <a:pt x="0" y="1561"/>
                      </a:lnTo>
                      <a:lnTo>
                        <a:pt x="0" y="1547"/>
                      </a:lnTo>
                      <a:lnTo>
                        <a:pt x="14" y="1518"/>
                      </a:lnTo>
                      <a:lnTo>
                        <a:pt x="14" y="1490"/>
                      </a:lnTo>
                      <a:lnTo>
                        <a:pt x="14" y="1447"/>
                      </a:lnTo>
                      <a:lnTo>
                        <a:pt x="14" y="1405"/>
                      </a:lnTo>
                      <a:lnTo>
                        <a:pt x="28" y="1390"/>
                      </a:lnTo>
                      <a:lnTo>
                        <a:pt x="28" y="1376"/>
                      </a:lnTo>
                      <a:lnTo>
                        <a:pt x="14" y="1376"/>
                      </a:lnTo>
                      <a:lnTo>
                        <a:pt x="28" y="1376"/>
                      </a:lnTo>
                      <a:lnTo>
                        <a:pt x="28" y="1362"/>
                      </a:lnTo>
                      <a:lnTo>
                        <a:pt x="42" y="1334"/>
                      </a:lnTo>
                      <a:lnTo>
                        <a:pt x="56" y="1305"/>
                      </a:lnTo>
                      <a:lnTo>
                        <a:pt x="70" y="1277"/>
                      </a:lnTo>
                      <a:lnTo>
                        <a:pt x="85" y="1249"/>
                      </a:lnTo>
                      <a:lnTo>
                        <a:pt x="99" y="1249"/>
                      </a:lnTo>
                      <a:lnTo>
                        <a:pt x="99" y="1234"/>
                      </a:lnTo>
                      <a:lnTo>
                        <a:pt x="99" y="1220"/>
                      </a:lnTo>
                      <a:lnTo>
                        <a:pt x="113" y="1206"/>
                      </a:lnTo>
                      <a:lnTo>
                        <a:pt x="113" y="1192"/>
                      </a:lnTo>
                      <a:lnTo>
                        <a:pt x="127" y="1178"/>
                      </a:lnTo>
                      <a:lnTo>
                        <a:pt x="127" y="1164"/>
                      </a:lnTo>
                      <a:lnTo>
                        <a:pt x="141" y="1164"/>
                      </a:lnTo>
                      <a:lnTo>
                        <a:pt x="141" y="1135"/>
                      </a:lnTo>
                      <a:lnTo>
                        <a:pt x="141" y="1121"/>
                      </a:lnTo>
                      <a:lnTo>
                        <a:pt x="156" y="1121"/>
                      </a:lnTo>
                      <a:lnTo>
                        <a:pt x="170" y="1093"/>
                      </a:lnTo>
                      <a:lnTo>
                        <a:pt x="170" y="1064"/>
                      </a:lnTo>
                      <a:lnTo>
                        <a:pt x="184" y="1050"/>
                      </a:lnTo>
                      <a:lnTo>
                        <a:pt x="184" y="1036"/>
                      </a:lnTo>
                      <a:lnTo>
                        <a:pt x="198" y="1022"/>
                      </a:lnTo>
                      <a:lnTo>
                        <a:pt x="198" y="1008"/>
                      </a:lnTo>
                      <a:lnTo>
                        <a:pt x="212" y="979"/>
                      </a:lnTo>
                      <a:lnTo>
                        <a:pt x="212" y="965"/>
                      </a:lnTo>
                      <a:lnTo>
                        <a:pt x="226" y="951"/>
                      </a:lnTo>
                      <a:lnTo>
                        <a:pt x="226" y="937"/>
                      </a:lnTo>
                      <a:lnTo>
                        <a:pt x="241" y="922"/>
                      </a:lnTo>
                      <a:lnTo>
                        <a:pt x="241" y="894"/>
                      </a:lnTo>
                      <a:lnTo>
                        <a:pt x="255" y="880"/>
                      </a:lnTo>
                      <a:lnTo>
                        <a:pt x="255" y="851"/>
                      </a:lnTo>
                      <a:lnTo>
                        <a:pt x="283" y="809"/>
                      </a:lnTo>
                      <a:lnTo>
                        <a:pt x="297" y="781"/>
                      </a:lnTo>
                      <a:lnTo>
                        <a:pt x="297" y="766"/>
                      </a:lnTo>
                      <a:lnTo>
                        <a:pt x="312" y="738"/>
                      </a:lnTo>
                      <a:lnTo>
                        <a:pt x="312" y="710"/>
                      </a:lnTo>
                      <a:lnTo>
                        <a:pt x="326" y="695"/>
                      </a:lnTo>
                      <a:lnTo>
                        <a:pt x="326" y="667"/>
                      </a:lnTo>
                      <a:lnTo>
                        <a:pt x="340" y="653"/>
                      </a:lnTo>
                      <a:lnTo>
                        <a:pt x="340" y="639"/>
                      </a:lnTo>
                      <a:lnTo>
                        <a:pt x="354" y="610"/>
                      </a:lnTo>
                      <a:lnTo>
                        <a:pt x="354" y="596"/>
                      </a:lnTo>
                      <a:lnTo>
                        <a:pt x="368" y="568"/>
                      </a:lnTo>
                      <a:lnTo>
                        <a:pt x="368" y="554"/>
                      </a:lnTo>
                      <a:lnTo>
                        <a:pt x="368" y="539"/>
                      </a:lnTo>
                      <a:lnTo>
                        <a:pt x="368" y="525"/>
                      </a:lnTo>
                      <a:lnTo>
                        <a:pt x="368" y="511"/>
                      </a:lnTo>
                      <a:lnTo>
                        <a:pt x="368" y="497"/>
                      </a:lnTo>
                      <a:lnTo>
                        <a:pt x="368" y="454"/>
                      </a:lnTo>
                      <a:lnTo>
                        <a:pt x="368" y="426"/>
                      </a:lnTo>
                      <a:lnTo>
                        <a:pt x="382" y="383"/>
                      </a:lnTo>
                      <a:lnTo>
                        <a:pt x="382" y="355"/>
                      </a:lnTo>
                      <a:lnTo>
                        <a:pt x="382" y="341"/>
                      </a:lnTo>
                      <a:lnTo>
                        <a:pt x="382" y="298"/>
                      </a:lnTo>
                      <a:lnTo>
                        <a:pt x="453" y="312"/>
                      </a:lnTo>
                      <a:lnTo>
                        <a:pt x="468" y="270"/>
                      </a:lnTo>
                      <a:lnTo>
                        <a:pt x="482" y="256"/>
                      </a:lnTo>
                      <a:lnTo>
                        <a:pt x="482" y="242"/>
                      </a:lnTo>
                      <a:lnTo>
                        <a:pt x="482" y="227"/>
                      </a:lnTo>
                      <a:lnTo>
                        <a:pt x="510" y="156"/>
                      </a:lnTo>
                      <a:lnTo>
                        <a:pt x="510" y="142"/>
                      </a:lnTo>
                      <a:lnTo>
                        <a:pt x="524" y="128"/>
                      </a:lnTo>
                      <a:lnTo>
                        <a:pt x="524" y="114"/>
                      </a:lnTo>
                      <a:lnTo>
                        <a:pt x="538" y="114"/>
                      </a:lnTo>
                      <a:lnTo>
                        <a:pt x="538" y="100"/>
                      </a:lnTo>
                      <a:lnTo>
                        <a:pt x="553" y="57"/>
                      </a:lnTo>
                      <a:lnTo>
                        <a:pt x="567" y="29"/>
                      </a:lnTo>
                      <a:lnTo>
                        <a:pt x="581" y="0"/>
                      </a:lnTo>
                      <a:lnTo>
                        <a:pt x="581" y="15"/>
                      </a:lnTo>
                      <a:lnTo>
                        <a:pt x="595" y="29"/>
                      </a:lnTo>
                      <a:lnTo>
                        <a:pt x="609" y="29"/>
                      </a:lnTo>
                      <a:lnTo>
                        <a:pt x="624" y="57"/>
                      </a:lnTo>
                      <a:lnTo>
                        <a:pt x="638" y="71"/>
                      </a:lnTo>
                      <a:lnTo>
                        <a:pt x="666" y="86"/>
                      </a:lnTo>
                      <a:lnTo>
                        <a:pt x="680" y="100"/>
                      </a:lnTo>
                      <a:lnTo>
                        <a:pt x="694" y="114"/>
                      </a:lnTo>
                      <a:lnTo>
                        <a:pt x="709" y="128"/>
                      </a:lnTo>
                      <a:lnTo>
                        <a:pt x="723" y="128"/>
                      </a:lnTo>
                      <a:lnTo>
                        <a:pt x="723" y="142"/>
                      </a:lnTo>
                      <a:lnTo>
                        <a:pt x="723" y="156"/>
                      </a:lnTo>
                      <a:lnTo>
                        <a:pt x="737" y="171"/>
                      </a:lnTo>
                      <a:lnTo>
                        <a:pt x="751" y="185"/>
                      </a:lnTo>
                      <a:lnTo>
                        <a:pt x="751" y="199"/>
                      </a:lnTo>
                      <a:lnTo>
                        <a:pt x="765" y="199"/>
                      </a:lnTo>
                      <a:lnTo>
                        <a:pt x="765" y="213"/>
                      </a:lnTo>
                      <a:lnTo>
                        <a:pt x="794" y="227"/>
                      </a:lnTo>
                      <a:close/>
                    </a:path>
                  </a:pathLst>
                </a:custGeom>
                <a:noFill/>
                <a:ln w="0">
                  <a:solidFill>
                    <a:srgbClr val="000000"/>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ja-JP" altLang="en-US"/>
                </a:p>
              </p:txBody>
            </p:sp>
            <p:sp>
              <p:nvSpPr>
                <p:cNvPr id="15523" name="Freeform 185"/>
                <p:cNvSpPr>
                  <a:spLocks noChangeAspect="1"/>
                </p:cNvSpPr>
                <p:nvPr/>
              </p:nvSpPr>
              <p:spPr bwMode="auto">
                <a:xfrm>
                  <a:off x="10909" y="7786"/>
                  <a:ext cx="1923" cy="1377"/>
                </a:xfrm>
                <a:custGeom>
                  <a:avLst/>
                  <a:gdLst>
                    <a:gd name="T0" fmla="*/ 2147483647 w 1205"/>
                    <a:gd name="T1" fmla="*/ 2147483647 h 865"/>
                    <a:gd name="T2" fmla="*/ 2147483647 w 1205"/>
                    <a:gd name="T3" fmla="*/ 2147483647 h 865"/>
                    <a:gd name="T4" fmla="*/ 2147483647 w 1205"/>
                    <a:gd name="T5" fmla="*/ 2147483647 h 865"/>
                    <a:gd name="T6" fmla="*/ 2147483647 w 1205"/>
                    <a:gd name="T7" fmla="*/ 2147483647 h 865"/>
                    <a:gd name="T8" fmla="*/ 2147483647 w 1205"/>
                    <a:gd name="T9" fmla="*/ 2147483647 h 865"/>
                    <a:gd name="T10" fmla="*/ 2147483647 w 1205"/>
                    <a:gd name="T11" fmla="*/ 2147483647 h 865"/>
                    <a:gd name="T12" fmla="*/ 2147483647 w 1205"/>
                    <a:gd name="T13" fmla="*/ 2147483647 h 865"/>
                    <a:gd name="T14" fmla="*/ 2147483647 w 1205"/>
                    <a:gd name="T15" fmla="*/ 2147483647 h 865"/>
                    <a:gd name="T16" fmla="*/ 2147483647 w 1205"/>
                    <a:gd name="T17" fmla="*/ 2147483647 h 865"/>
                    <a:gd name="T18" fmla="*/ 2147483647 w 1205"/>
                    <a:gd name="T19" fmla="*/ 2147483647 h 865"/>
                    <a:gd name="T20" fmla="*/ 2147483647 w 1205"/>
                    <a:gd name="T21" fmla="*/ 2147483647 h 865"/>
                    <a:gd name="T22" fmla="*/ 2147483647 w 1205"/>
                    <a:gd name="T23" fmla="*/ 2147483647 h 865"/>
                    <a:gd name="T24" fmla="*/ 2147483647 w 1205"/>
                    <a:gd name="T25" fmla="*/ 2147483647 h 865"/>
                    <a:gd name="T26" fmla="*/ 2147483647 w 1205"/>
                    <a:gd name="T27" fmla="*/ 2147483647 h 865"/>
                    <a:gd name="T28" fmla="*/ 2147483647 w 1205"/>
                    <a:gd name="T29" fmla="*/ 2147483647 h 865"/>
                    <a:gd name="T30" fmla="*/ 2147483647 w 1205"/>
                    <a:gd name="T31" fmla="*/ 2147483647 h 865"/>
                    <a:gd name="T32" fmla="*/ 2147483647 w 1205"/>
                    <a:gd name="T33" fmla="*/ 2147483647 h 865"/>
                    <a:gd name="T34" fmla="*/ 2147483647 w 1205"/>
                    <a:gd name="T35" fmla="*/ 2147483647 h 865"/>
                    <a:gd name="T36" fmla="*/ 2147483647 w 1205"/>
                    <a:gd name="T37" fmla="*/ 2147483647 h 865"/>
                    <a:gd name="T38" fmla="*/ 2147483647 w 1205"/>
                    <a:gd name="T39" fmla="*/ 2147483647 h 865"/>
                    <a:gd name="T40" fmla="*/ 2147483647 w 1205"/>
                    <a:gd name="T41" fmla="*/ 2147483647 h 865"/>
                    <a:gd name="T42" fmla="*/ 2147483647 w 1205"/>
                    <a:gd name="T43" fmla="*/ 2147483647 h 865"/>
                    <a:gd name="T44" fmla="*/ 2147483647 w 1205"/>
                    <a:gd name="T45" fmla="*/ 2147483647 h 865"/>
                    <a:gd name="T46" fmla="*/ 2147483647 w 1205"/>
                    <a:gd name="T47" fmla="*/ 2147483647 h 865"/>
                    <a:gd name="T48" fmla="*/ 2147483647 w 1205"/>
                    <a:gd name="T49" fmla="*/ 2147483647 h 865"/>
                    <a:gd name="T50" fmla="*/ 2147483647 w 1205"/>
                    <a:gd name="T51" fmla="*/ 2147483647 h 865"/>
                    <a:gd name="T52" fmla="*/ 2147483647 w 1205"/>
                    <a:gd name="T53" fmla="*/ 2147483647 h 865"/>
                    <a:gd name="T54" fmla="*/ 2147483647 w 1205"/>
                    <a:gd name="T55" fmla="*/ 2147483647 h 865"/>
                    <a:gd name="T56" fmla="*/ 2147483647 w 1205"/>
                    <a:gd name="T57" fmla="*/ 2147483647 h 865"/>
                    <a:gd name="T58" fmla="*/ 2147483647 w 1205"/>
                    <a:gd name="T59" fmla="*/ 2147483647 h 865"/>
                    <a:gd name="T60" fmla="*/ 2147483647 w 1205"/>
                    <a:gd name="T61" fmla="*/ 2147483647 h 865"/>
                    <a:gd name="T62" fmla="*/ 2147483647 w 1205"/>
                    <a:gd name="T63" fmla="*/ 2147483647 h 865"/>
                    <a:gd name="T64" fmla="*/ 2147483647 w 1205"/>
                    <a:gd name="T65" fmla="*/ 2147483647 h 865"/>
                    <a:gd name="T66" fmla="*/ 2147483647 w 1205"/>
                    <a:gd name="T67" fmla="*/ 2147483647 h 865"/>
                    <a:gd name="T68" fmla="*/ 2147483647 w 1205"/>
                    <a:gd name="T69" fmla="*/ 2147483647 h 865"/>
                    <a:gd name="T70" fmla="*/ 2147483647 w 1205"/>
                    <a:gd name="T71" fmla="*/ 2147483647 h 865"/>
                    <a:gd name="T72" fmla="*/ 2147483647 w 1205"/>
                    <a:gd name="T73" fmla="*/ 2147483647 h 865"/>
                    <a:gd name="T74" fmla="*/ 2147483647 w 1205"/>
                    <a:gd name="T75" fmla="*/ 2147483647 h 865"/>
                    <a:gd name="T76" fmla="*/ 2147483647 w 1205"/>
                    <a:gd name="T77" fmla="*/ 2147483647 h 865"/>
                    <a:gd name="T78" fmla="*/ 2147483647 w 1205"/>
                    <a:gd name="T79" fmla="*/ 2147483647 h 865"/>
                    <a:gd name="T80" fmla="*/ 2147483647 w 1205"/>
                    <a:gd name="T81" fmla="*/ 2147483647 h 865"/>
                    <a:gd name="T82" fmla="*/ 0 w 1205"/>
                    <a:gd name="T83" fmla="*/ 2147483647 h 865"/>
                    <a:gd name="T84" fmla="*/ 2147483647 w 1205"/>
                    <a:gd name="T85" fmla="*/ 2147483647 h 865"/>
                    <a:gd name="T86" fmla="*/ 2147483647 w 1205"/>
                    <a:gd name="T87" fmla="*/ 2147483647 h 865"/>
                    <a:gd name="T88" fmla="*/ 2147483647 w 1205"/>
                    <a:gd name="T89" fmla="*/ 2147483647 h 865"/>
                    <a:gd name="T90" fmla="*/ 2147483647 w 1205"/>
                    <a:gd name="T91" fmla="*/ 2147483647 h 865"/>
                    <a:gd name="T92" fmla="*/ 2147483647 w 1205"/>
                    <a:gd name="T93" fmla="*/ 2147483647 h 865"/>
                    <a:gd name="T94" fmla="*/ 2147483647 w 1205"/>
                    <a:gd name="T95" fmla="*/ 2147483647 h 865"/>
                    <a:gd name="T96" fmla="*/ 2147483647 w 1205"/>
                    <a:gd name="T97" fmla="*/ 2147483647 h 865"/>
                    <a:gd name="T98" fmla="*/ 2147483647 w 1205"/>
                    <a:gd name="T99" fmla="*/ 2147483647 h 865"/>
                    <a:gd name="T100" fmla="*/ 2147483647 w 1205"/>
                    <a:gd name="T101" fmla="*/ 2147483647 h 865"/>
                    <a:gd name="T102" fmla="*/ 2147483647 w 1205"/>
                    <a:gd name="T103" fmla="*/ 2147483647 h 865"/>
                    <a:gd name="T104" fmla="*/ 2147483647 w 1205"/>
                    <a:gd name="T105" fmla="*/ 2147483647 h 865"/>
                    <a:gd name="T106" fmla="*/ 2147483647 w 1205"/>
                    <a:gd name="T107" fmla="*/ 2147483647 h 865"/>
                    <a:gd name="T108" fmla="*/ 2147483647 w 1205"/>
                    <a:gd name="T109" fmla="*/ 2147483647 h 865"/>
                    <a:gd name="T110" fmla="*/ 2147483647 w 1205"/>
                    <a:gd name="T111" fmla="*/ 2147483647 h 86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205"/>
                    <a:gd name="T169" fmla="*/ 0 h 865"/>
                    <a:gd name="T170" fmla="*/ 1205 w 1205"/>
                    <a:gd name="T171" fmla="*/ 865 h 86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205" h="865">
                      <a:moveTo>
                        <a:pt x="652" y="99"/>
                      </a:moveTo>
                      <a:lnTo>
                        <a:pt x="666" y="113"/>
                      </a:lnTo>
                      <a:lnTo>
                        <a:pt x="680" y="113"/>
                      </a:lnTo>
                      <a:lnTo>
                        <a:pt x="695" y="113"/>
                      </a:lnTo>
                      <a:lnTo>
                        <a:pt x="709" y="113"/>
                      </a:lnTo>
                      <a:lnTo>
                        <a:pt x="723" y="113"/>
                      </a:lnTo>
                      <a:lnTo>
                        <a:pt x="737" y="113"/>
                      </a:lnTo>
                      <a:lnTo>
                        <a:pt x="751" y="128"/>
                      </a:lnTo>
                      <a:lnTo>
                        <a:pt x="765" y="128"/>
                      </a:lnTo>
                      <a:lnTo>
                        <a:pt x="794" y="128"/>
                      </a:lnTo>
                      <a:lnTo>
                        <a:pt x="808" y="128"/>
                      </a:lnTo>
                      <a:lnTo>
                        <a:pt x="822" y="128"/>
                      </a:lnTo>
                      <a:lnTo>
                        <a:pt x="836" y="128"/>
                      </a:lnTo>
                      <a:lnTo>
                        <a:pt x="851" y="128"/>
                      </a:lnTo>
                      <a:lnTo>
                        <a:pt x="851" y="142"/>
                      </a:lnTo>
                      <a:lnTo>
                        <a:pt x="865" y="142"/>
                      </a:lnTo>
                      <a:lnTo>
                        <a:pt x="879" y="142"/>
                      </a:lnTo>
                      <a:lnTo>
                        <a:pt x="907" y="156"/>
                      </a:lnTo>
                      <a:lnTo>
                        <a:pt x="936" y="170"/>
                      </a:lnTo>
                      <a:lnTo>
                        <a:pt x="950" y="170"/>
                      </a:lnTo>
                      <a:lnTo>
                        <a:pt x="964" y="184"/>
                      </a:lnTo>
                      <a:lnTo>
                        <a:pt x="978" y="184"/>
                      </a:lnTo>
                      <a:lnTo>
                        <a:pt x="992" y="198"/>
                      </a:lnTo>
                      <a:lnTo>
                        <a:pt x="1007" y="198"/>
                      </a:lnTo>
                      <a:lnTo>
                        <a:pt x="1021" y="198"/>
                      </a:lnTo>
                      <a:lnTo>
                        <a:pt x="1092" y="213"/>
                      </a:lnTo>
                      <a:lnTo>
                        <a:pt x="1092" y="227"/>
                      </a:lnTo>
                      <a:lnTo>
                        <a:pt x="1106" y="227"/>
                      </a:lnTo>
                      <a:lnTo>
                        <a:pt x="1134" y="227"/>
                      </a:lnTo>
                      <a:lnTo>
                        <a:pt x="1177" y="241"/>
                      </a:lnTo>
                      <a:lnTo>
                        <a:pt x="1205" y="241"/>
                      </a:lnTo>
                      <a:lnTo>
                        <a:pt x="1205" y="255"/>
                      </a:lnTo>
                      <a:lnTo>
                        <a:pt x="1205" y="284"/>
                      </a:lnTo>
                      <a:lnTo>
                        <a:pt x="1205" y="298"/>
                      </a:lnTo>
                      <a:lnTo>
                        <a:pt x="1191" y="312"/>
                      </a:lnTo>
                      <a:lnTo>
                        <a:pt x="1191" y="326"/>
                      </a:lnTo>
                      <a:lnTo>
                        <a:pt x="1205" y="326"/>
                      </a:lnTo>
                      <a:lnTo>
                        <a:pt x="1205" y="340"/>
                      </a:lnTo>
                      <a:lnTo>
                        <a:pt x="1205" y="355"/>
                      </a:lnTo>
                      <a:lnTo>
                        <a:pt x="1191" y="369"/>
                      </a:lnTo>
                      <a:lnTo>
                        <a:pt x="1191" y="383"/>
                      </a:lnTo>
                      <a:lnTo>
                        <a:pt x="1191" y="397"/>
                      </a:lnTo>
                      <a:lnTo>
                        <a:pt x="1191" y="411"/>
                      </a:lnTo>
                      <a:lnTo>
                        <a:pt x="1177" y="411"/>
                      </a:lnTo>
                      <a:lnTo>
                        <a:pt x="1177" y="425"/>
                      </a:lnTo>
                      <a:lnTo>
                        <a:pt x="1177" y="440"/>
                      </a:lnTo>
                      <a:lnTo>
                        <a:pt x="1177" y="454"/>
                      </a:lnTo>
                      <a:lnTo>
                        <a:pt x="1177" y="468"/>
                      </a:lnTo>
                      <a:lnTo>
                        <a:pt x="1163" y="468"/>
                      </a:lnTo>
                      <a:lnTo>
                        <a:pt x="1163" y="482"/>
                      </a:lnTo>
                      <a:lnTo>
                        <a:pt x="1163" y="511"/>
                      </a:lnTo>
                      <a:lnTo>
                        <a:pt x="1163" y="539"/>
                      </a:lnTo>
                      <a:lnTo>
                        <a:pt x="1163" y="553"/>
                      </a:lnTo>
                      <a:lnTo>
                        <a:pt x="1163" y="567"/>
                      </a:lnTo>
                      <a:lnTo>
                        <a:pt x="1163" y="581"/>
                      </a:lnTo>
                      <a:lnTo>
                        <a:pt x="1163" y="596"/>
                      </a:lnTo>
                      <a:lnTo>
                        <a:pt x="1163" y="610"/>
                      </a:lnTo>
                      <a:lnTo>
                        <a:pt x="1148" y="610"/>
                      </a:lnTo>
                      <a:lnTo>
                        <a:pt x="1148" y="624"/>
                      </a:lnTo>
                      <a:lnTo>
                        <a:pt x="1148" y="638"/>
                      </a:lnTo>
                      <a:lnTo>
                        <a:pt x="1163" y="652"/>
                      </a:lnTo>
                      <a:lnTo>
                        <a:pt x="1163" y="667"/>
                      </a:lnTo>
                      <a:lnTo>
                        <a:pt x="1163" y="695"/>
                      </a:lnTo>
                      <a:lnTo>
                        <a:pt x="1134" y="695"/>
                      </a:lnTo>
                      <a:lnTo>
                        <a:pt x="1106" y="695"/>
                      </a:lnTo>
                      <a:lnTo>
                        <a:pt x="1077" y="695"/>
                      </a:lnTo>
                      <a:lnTo>
                        <a:pt x="1063" y="695"/>
                      </a:lnTo>
                      <a:lnTo>
                        <a:pt x="1049" y="695"/>
                      </a:lnTo>
                      <a:lnTo>
                        <a:pt x="1035" y="695"/>
                      </a:lnTo>
                      <a:lnTo>
                        <a:pt x="992" y="695"/>
                      </a:lnTo>
                      <a:lnTo>
                        <a:pt x="992" y="752"/>
                      </a:lnTo>
                      <a:lnTo>
                        <a:pt x="992" y="794"/>
                      </a:lnTo>
                      <a:lnTo>
                        <a:pt x="978" y="823"/>
                      </a:lnTo>
                      <a:lnTo>
                        <a:pt x="978" y="851"/>
                      </a:lnTo>
                      <a:lnTo>
                        <a:pt x="978" y="865"/>
                      </a:lnTo>
                      <a:lnTo>
                        <a:pt x="964" y="865"/>
                      </a:lnTo>
                      <a:lnTo>
                        <a:pt x="950" y="865"/>
                      </a:lnTo>
                      <a:lnTo>
                        <a:pt x="936" y="865"/>
                      </a:lnTo>
                      <a:lnTo>
                        <a:pt x="921" y="851"/>
                      </a:lnTo>
                      <a:lnTo>
                        <a:pt x="907" y="851"/>
                      </a:lnTo>
                      <a:lnTo>
                        <a:pt x="893" y="851"/>
                      </a:lnTo>
                      <a:lnTo>
                        <a:pt x="879" y="851"/>
                      </a:lnTo>
                      <a:lnTo>
                        <a:pt x="865" y="851"/>
                      </a:lnTo>
                      <a:lnTo>
                        <a:pt x="851" y="851"/>
                      </a:lnTo>
                      <a:lnTo>
                        <a:pt x="836" y="851"/>
                      </a:lnTo>
                      <a:lnTo>
                        <a:pt x="822" y="851"/>
                      </a:lnTo>
                      <a:lnTo>
                        <a:pt x="808" y="851"/>
                      </a:lnTo>
                      <a:lnTo>
                        <a:pt x="794" y="851"/>
                      </a:lnTo>
                      <a:lnTo>
                        <a:pt x="765" y="837"/>
                      </a:lnTo>
                      <a:lnTo>
                        <a:pt x="751" y="837"/>
                      </a:lnTo>
                      <a:lnTo>
                        <a:pt x="737" y="837"/>
                      </a:lnTo>
                      <a:lnTo>
                        <a:pt x="723" y="837"/>
                      </a:lnTo>
                      <a:lnTo>
                        <a:pt x="695" y="837"/>
                      </a:lnTo>
                      <a:lnTo>
                        <a:pt x="680" y="837"/>
                      </a:lnTo>
                      <a:lnTo>
                        <a:pt x="666" y="837"/>
                      </a:lnTo>
                      <a:lnTo>
                        <a:pt x="652" y="823"/>
                      </a:lnTo>
                      <a:lnTo>
                        <a:pt x="638" y="823"/>
                      </a:lnTo>
                      <a:lnTo>
                        <a:pt x="624" y="823"/>
                      </a:lnTo>
                      <a:lnTo>
                        <a:pt x="595" y="823"/>
                      </a:lnTo>
                      <a:lnTo>
                        <a:pt x="581" y="823"/>
                      </a:lnTo>
                      <a:lnTo>
                        <a:pt x="567" y="823"/>
                      </a:lnTo>
                      <a:lnTo>
                        <a:pt x="553" y="823"/>
                      </a:lnTo>
                      <a:lnTo>
                        <a:pt x="510" y="823"/>
                      </a:lnTo>
                      <a:lnTo>
                        <a:pt x="510" y="808"/>
                      </a:lnTo>
                      <a:lnTo>
                        <a:pt x="496" y="808"/>
                      </a:lnTo>
                      <a:lnTo>
                        <a:pt x="496" y="823"/>
                      </a:lnTo>
                      <a:lnTo>
                        <a:pt x="496" y="808"/>
                      </a:lnTo>
                      <a:lnTo>
                        <a:pt x="482" y="808"/>
                      </a:lnTo>
                      <a:lnTo>
                        <a:pt x="468" y="808"/>
                      </a:lnTo>
                      <a:lnTo>
                        <a:pt x="453" y="808"/>
                      </a:lnTo>
                      <a:lnTo>
                        <a:pt x="439" y="808"/>
                      </a:lnTo>
                      <a:lnTo>
                        <a:pt x="425" y="808"/>
                      </a:lnTo>
                      <a:lnTo>
                        <a:pt x="411" y="808"/>
                      </a:lnTo>
                      <a:lnTo>
                        <a:pt x="397" y="808"/>
                      </a:lnTo>
                      <a:lnTo>
                        <a:pt x="382" y="808"/>
                      </a:lnTo>
                      <a:lnTo>
                        <a:pt x="340" y="808"/>
                      </a:lnTo>
                      <a:lnTo>
                        <a:pt x="326" y="808"/>
                      </a:lnTo>
                      <a:lnTo>
                        <a:pt x="326" y="794"/>
                      </a:lnTo>
                      <a:lnTo>
                        <a:pt x="312" y="794"/>
                      </a:lnTo>
                      <a:lnTo>
                        <a:pt x="297" y="794"/>
                      </a:lnTo>
                      <a:lnTo>
                        <a:pt x="283" y="794"/>
                      </a:lnTo>
                      <a:lnTo>
                        <a:pt x="269" y="794"/>
                      </a:lnTo>
                      <a:lnTo>
                        <a:pt x="241" y="808"/>
                      </a:lnTo>
                      <a:lnTo>
                        <a:pt x="226" y="808"/>
                      </a:lnTo>
                      <a:lnTo>
                        <a:pt x="198" y="808"/>
                      </a:lnTo>
                      <a:lnTo>
                        <a:pt x="184" y="808"/>
                      </a:lnTo>
                      <a:lnTo>
                        <a:pt x="141" y="808"/>
                      </a:lnTo>
                      <a:lnTo>
                        <a:pt x="127" y="808"/>
                      </a:lnTo>
                      <a:lnTo>
                        <a:pt x="113" y="808"/>
                      </a:lnTo>
                      <a:lnTo>
                        <a:pt x="99" y="808"/>
                      </a:lnTo>
                      <a:lnTo>
                        <a:pt x="85" y="808"/>
                      </a:lnTo>
                      <a:lnTo>
                        <a:pt x="70" y="808"/>
                      </a:lnTo>
                      <a:lnTo>
                        <a:pt x="56" y="808"/>
                      </a:lnTo>
                      <a:lnTo>
                        <a:pt x="42" y="808"/>
                      </a:lnTo>
                      <a:lnTo>
                        <a:pt x="28" y="808"/>
                      </a:lnTo>
                      <a:lnTo>
                        <a:pt x="14" y="808"/>
                      </a:lnTo>
                      <a:lnTo>
                        <a:pt x="0" y="808"/>
                      </a:lnTo>
                      <a:lnTo>
                        <a:pt x="0" y="794"/>
                      </a:lnTo>
                      <a:lnTo>
                        <a:pt x="0" y="780"/>
                      </a:lnTo>
                      <a:lnTo>
                        <a:pt x="14" y="780"/>
                      </a:lnTo>
                      <a:lnTo>
                        <a:pt x="14" y="752"/>
                      </a:lnTo>
                      <a:lnTo>
                        <a:pt x="14" y="737"/>
                      </a:lnTo>
                      <a:lnTo>
                        <a:pt x="28" y="737"/>
                      </a:lnTo>
                      <a:lnTo>
                        <a:pt x="28" y="723"/>
                      </a:lnTo>
                      <a:lnTo>
                        <a:pt x="42" y="681"/>
                      </a:lnTo>
                      <a:lnTo>
                        <a:pt x="42" y="638"/>
                      </a:lnTo>
                      <a:lnTo>
                        <a:pt x="70" y="567"/>
                      </a:lnTo>
                      <a:lnTo>
                        <a:pt x="70" y="553"/>
                      </a:lnTo>
                      <a:lnTo>
                        <a:pt x="85" y="539"/>
                      </a:lnTo>
                      <a:lnTo>
                        <a:pt x="85" y="525"/>
                      </a:lnTo>
                      <a:lnTo>
                        <a:pt x="85" y="511"/>
                      </a:lnTo>
                      <a:lnTo>
                        <a:pt x="99" y="496"/>
                      </a:lnTo>
                      <a:lnTo>
                        <a:pt x="99" y="468"/>
                      </a:lnTo>
                      <a:lnTo>
                        <a:pt x="99" y="454"/>
                      </a:lnTo>
                      <a:lnTo>
                        <a:pt x="99" y="440"/>
                      </a:lnTo>
                      <a:lnTo>
                        <a:pt x="113" y="425"/>
                      </a:lnTo>
                      <a:lnTo>
                        <a:pt x="99" y="425"/>
                      </a:lnTo>
                      <a:lnTo>
                        <a:pt x="113" y="411"/>
                      </a:lnTo>
                      <a:lnTo>
                        <a:pt x="141" y="298"/>
                      </a:lnTo>
                      <a:lnTo>
                        <a:pt x="141" y="284"/>
                      </a:lnTo>
                      <a:lnTo>
                        <a:pt x="141" y="269"/>
                      </a:lnTo>
                      <a:lnTo>
                        <a:pt x="141" y="255"/>
                      </a:lnTo>
                      <a:lnTo>
                        <a:pt x="141" y="241"/>
                      </a:lnTo>
                      <a:lnTo>
                        <a:pt x="141" y="227"/>
                      </a:lnTo>
                      <a:lnTo>
                        <a:pt x="141" y="213"/>
                      </a:lnTo>
                      <a:lnTo>
                        <a:pt x="141" y="198"/>
                      </a:lnTo>
                      <a:lnTo>
                        <a:pt x="141" y="184"/>
                      </a:lnTo>
                      <a:lnTo>
                        <a:pt x="141" y="170"/>
                      </a:lnTo>
                      <a:lnTo>
                        <a:pt x="141" y="156"/>
                      </a:lnTo>
                      <a:lnTo>
                        <a:pt x="141" y="142"/>
                      </a:lnTo>
                      <a:lnTo>
                        <a:pt x="141" y="128"/>
                      </a:lnTo>
                      <a:lnTo>
                        <a:pt x="141" y="113"/>
                      </a:lnTo>
                      <a:lnTo>
                        <a:pt x="141" y="99"/>
                      </a:lnTo>
                      <a:lnTo>
                        <a:pt x="241" y="99"/>
                      </a:lnTo>
                      <a:lnTo>
                        <a:pt x="255" y="99"/>
                      </a:lnTo>
                      <a:lnTo>
                        <a:pt x="269" y="99"/>
                      </a:lnTo>
                      <a:lnTo>
                        <a:pt x="312" y="99"/>
                      </a:lnTo>
                      <a:lnTo>
                        <a:pt x="326" y="99"/>
                      </a:lnTo>
                      <a:lnTo>
                        <a:pt x="340" y="99"/>
                      </a:lnTo>
                      <a:lnTo>
                        <a:pt x="354" y="99"/>
                      </a:lnTo>
                      <a:lnTo>
                        <a:pt x="368" y="113"/>
                      </a:lnTo>
                      <a:lnTo>
                        <a:pt x="368" y="99"/>
                      </a:lnTo>
                      <a:lnTo>
                        <a:pt x="368" y="85"/>
                      </a:lnTo>
                      <a:lnTo>
                        <a:pt x="368" y="71"/>
                      </a:lnTo>
                      <a:lnTo>
                        <a:pt x="354" y="71"/>
                      </a:lnTo>
                      <a:lnTo>
                        <a:pt x="368" y="57"/>
                      </a:lnTo>
                      <a:lnTo>
                        <a:pt x="368" y="0"/>
                      </a:lnTo>
                      <a:lnTo>
                        <a:pt x="368" y="14"/>
                      </a:lnTo>
                      <a:lnTo>
                        <a:pt x="382" y="28"/>
                      </a:lnTo>
                      <a:lnTo>
                        <a:pt x="411" y="57"/>
                      </a:lnTo>
                      <a:lnTo>
                        <a:pt x="411" y="71"/>
                      </a:lnTo>
                      <a:lnTo>
                        <a:pt x="524" y="85"/>
                      </a:lnTo>
                      <a:lnTo>
                        <a:pt x="567" y="99"/>
                      </a:lnTo>
                      <a:lnTo>
                        <a:pt x="581" y="99"/>
                      </a:lnTo>
                      <a:lnTo>
                        <a:pt x="595" y="99"/>
                      </a:lnTo>
                      <a:lnTo>
                        <a:pt x="624" y="99"/>
                      </a:lnTo>
                      <a:lnTo>
                        <a:pt x="652" y="99"/>
                      </a:lnTo>
                      <a:close/>
                    </a:path>
                  </a:pathLst>
                </a:custGeom>
                <a:noFill/>
                <a:ln w="0">
                  <a:solidFill>
                    <a:srgbClr val="000000"/>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ja-JP" altLang="en-US"/>
                </a:p>
              </p:txBody>
            </p:sp>
            <p:sp>
              <p:nvSpPr>
                <p:cNvPr id="15524" name="Freeform 186"/>
                <p:cNvSpPr>
                  <a:spLocks noChangeAspect="1"/>
                </p:cNvSpPr>
                <p:nvPr/>
              </p:nvSpPr>
              <p:spPr bwMode="auto">
                <a:xfrm>
                  <a:off x="9278" y="1802"/>
                  <a:ext cx="3396" cy="3432"/>
                </a:xfrm>
                <a:custGeom>
                  <a:avLst/>
                  <a:gdLst>
                    <a:gd name="T0" fmla="*/ 2147483647 w 2128"/>
                    <a:gd name="T1" fmla="*/ 2147483647 h 2156"/>
                    <a:gd name="T2" fmla="*/ 2147483647 w 2128"/>
                    <a:gd name="T3" fmla="*/ 2147483647 h 2156"/>
                    <a:gd name="T4" fmla="*/ 2147483647 w 2128"/>
                    <a:gd name="T5" fmla="*/ 2147483647 h 2156"/>
                    <a:gd name="T6" fmla="*/ 2147483647 w 2128"/>
                    <a:gd name="T7" fmla="*/ 2147483647 h 2156"/>
                    <a:gd name="T8" fmla="*/ 2147483647 w 2128"/>
                    <a:gd name="T9" fmla="*/ 2147483647 h 2156"/>
                    <a:gd name="T10" fmla="*/ 2147483647 w 2128"/>
                    <a:gd name="T11" fmla="*/ 2147483647 h 2156"/>
                    <a:gd name="T12" fmla="*/ 2147483647 w 2128"/>
                    <a:gd name="T13" fmla="*/ 2147483647 h 2156"/>
                    <a:gd name="T14" fmla="*/ 2147483647 w 2128"/>
                    <a:gd name="T15" fmla="*/ 2147483647 h 2156"/>
                    <a:gd name="T16" fmla="*/ 2147483647 w 2128"/>
                    <a:gd name="T17" fmla="*/ 2147483647 h 2156"/>
                    <a:gd name="T18" fmla="*/ 2147483647 w 2128"/>
                    <a:gd name="T19" fmla="*/ 2147483647 h 2156"/>
                    <a:gd name="T20" fmla="*/ 2147483647 w 2128"/>
                    <a:gd name="T21" fmla="*/ 2147483647 h 2156"/>
                    <a:gd name="T22" fmla="*/ 2147483647 w 2128"/>
                    <a:gd name="T23" fmla="*/ 2147483647 h 2156"/>
                    <a:gd name="T24" fmla="*/ 2147483647 w 2128"/>
                    <a:gd name="T25" fmla="*/ 2147483647 h 2156"/>
                    <a:gd name="T26" fmla="*/ 2147483647 w 2128"/>
                    <a:gd name="T27" fmla="*/ 2147483647 h 2156"/>
                    <a:gd name="T28" fmla="*/ 2147483647 w 2128"/>
                    <a:gd name="T29" fmla="*/ 2147483647 h 2156"/>
                    <a:gd name="T30" fmla="*/ 2147483647 w 2128"/>
                    <a:gd name="T31" fmla="*/ 2147483647 h 2156"/>
                    <a:gd name="T32" fmla="*/ 2147483647 w 2128"/>
                    <a:gd name="T33" fmla="*/ 2147483647 h 2156"/>
                    <a:gd name="T34" fmla="*/ 2147483647 w 2128"/>
                    <a:gd name="T35" fmla="*/ 2147483647 h 2156"/>
                    <a:gd name="T36" fmla="*/ 2147483647 w 2128"/>
                    <a:gd name="T37" fmla="*/ 2147483647 h 2156"/>
                    <a:gd name="T38" fmla="*/ 2147483647 w 2128"/>
                    <a:gd name="T39" fmla="*/ 2147483647 h 2156"/>
                    <a:gd name="T40" fmla="*/ 2147483647 w 2128"/>
                    <a:gd name="T41" fmla="*/ 2147483647 h 2156"/>
                    <a:gd name="T42" fmla="*/ 2147483647 w 2128"/>
                    <a:gd name="T43" fmla="*/ 2147483647 h 2156"/>
                    <a:gd name="T44" fmla="*/ 2147483647 w 2128"/>
                    <a:gd name="T45" fmla="*/ 2147483647 h 2156"/>
                    <a:gd name="T46" fmla="*/ 2147483647 w 2128"/>
                    <a:gd name="T47" fmla="*/ 2147483647 h 2156"/>
                    <a:gd name="T48" fmla="*/ 2147483647 w 2128"/>
                    <a:gd name="T49" fmla="*/ 2147483647 h 2156"/>
                    <a:gd name="T50" fmla="*/ 2147483647 w 2128"/>
                    <a:gd name="T51" fmla="*/ 2147483647 h 2156"/>
                    <a:gd name="T52" fmla="*/ 2147483647 w 2128"/>
                    <a:gd name="T53" fmla="*/ 2147483647 h 2156"/>
                    <a:gd name="T54" fmla="*/ 2147483647 w 2128"/>
                    <a:gd name="T55" fmla="*/ 2147483647 h 2156"/>
                    <a:gd name="T56" fmla="*/ 2147483647 w 2128"/>
                    <a:gd name="T57" fmla="*/ 2147483647 h 2156"/>
                    <a:gd name="T58" fmla="*/ 0 w 2128"/>
                    <a:gd name="T59" fmla="*/ 2147483647 h 2156"/>
                    <a:gd name="T60" fmla="*/ 0 w 2128"/>
                    <a:gd name="T61" fmla="*/ 2147483647 h 2156"/>
                    <a:gd name="T62" fmla="*/ 2147483647 w 2128"/>
                    <a:gd name="T63" fmla="*/ 2147483647 h 2156"/>
                    <a:gd name="T64" fmla="*/ 2147483647 w 2128"/>
                    <a:gd name="T65" fmla="*/ 2147483647 h 2156"/>
                    <a:gd name="T66" fmla="*/ 2147483647 w 2128"/>
                    <a:gd name="T67" fmla="*/ 2147483647 h 2156"/>
                    <a:gd name="T68" fmla="*/ 2147483647 w 2128"/>
                    <a:gd name="T69" fmla="*/ 2147483647 h 2156"/>
                    <a:gd name="T70" fmla="*/ 2147483647 w 2128"/>
                    <a:gd name="T71" fmla="*/ 2147483647 h 2156"/>
                    <a:gd name="T72" fmla="*/ 2147483647 w 2128"/>
                    <a:gd name="T73" fmla="*/ 2147483647 h 2156"/>
                    <a:gd name="T74" fmla="*/ 2147483647 w 2128"/>
                    <a:gd name="T75" fmla="*/ 2147483647 h 2156"/>
                    <a:gd name="T76" fmla="*/ 2147483647 w 2128"/>
                    <a:gd name="T77" fmla="*/ 2147483647 h 2156"/>
                    <a:gd name="T78" fmla="*/ 2147483647 w 2128"/>
                    <a:gd name="T79" fmla="*/ 2147483647 h 2156"/>
                    <a:gd name="T80" fmla="*/ 2147483647 w 2128"/>
                    <a:gd name="T81" fmla="*/ 2147483647 h 2156"/>
                    <a:gd name="T82" fmla="*/ 2147483647 w 2128"/>
                    <a:gd name="T83" fmla="*/ 2147483647 h 2156"/>
                    <a:gd name="T84" fmla="*/ 2147483647 w 2128"/>
                    <a:gd name="T85" fmla="*/ 2147483647 h 2156"/>
                    <a:gd name="T86" fmla="*/ 2147483647 w 2128"/>
                    <a:gd name="T87" fmla="*/ 2147483647 h 2156"/>
                    <a:gd name="T88" fmla="*/ 2147483647 w 2128"/>
                    <a:gd name="T89" fmla="*/ 2147483647 h 2156"/>
                    <a:gd name="T90" fmla="*/ 2147483647 w 2128"/>
                    <a:gd name="T91" fmla="*/ 2147483647 h 2156"/>
                    <a:gd name="T92" fmla="*/ 2147483647 w 2128"/>
                    <a:gd name="T93" fmla="*/ 2147483647 h 2156"/>
                    <a:gd name="T94" fmla="*/ 2147483647 w 2128"/>
                    <a:gd name="T95" fmla="*/ 2147483647 h 2156"/>
                    <a:gd name="T96" fmla="*/ 2147483647 w 2128"/>
                    <a:gd name="T97" fmla="*/ 2147483647 h 2156"/>
                    <a:gd name="T98" fmla="*/ 2147483647 w 2128"/>
                    <a:gd name="T99" fmla="*/ 2147483647 h 2156"/>
                    <a:gd name="T100" fmla="*/ 2147483647 w 2128"/>
                    <a:gd name="T101" fmla="*/ 2147483647 h 2156"/>
                    <a:gd name="T102" fmla="*/ 2147483647 w 2128"/>
                    <a:gd name="T103" fmla="*/ 2147483647 h 2156"/>
                    <a:gd name="T104" fmla="*/ 2147483647 w 2128"/>
                    <a:gd name="T105" fmla="*/ 2147483647 h 2156"/>
                    <a:gd name="T106" fmla="*/ 2147483647 w 2128"/>
                    <a:gd name="T107" fmla="*/ 2147483647 h 2156"/>
                    <a:gd name="T108" fmla="*/ 2147483647 w 2128"/>
                    <a:gd name="T109" fmla="*/ 2147483647 h 2156"/>
                    <a:gd name="T110" fmla="*/ 2147483647 w 2128"/>
                    <a:gd name="T111" fmla="*/ 2147483647 h 2156"/>
                    <a:gd name="T112" fmla="*/ 2147483647 w 2128"/>
                    <a:gd name="T113" fmla="*/ 2147483647 h 2156"/>
                    <a:gd name="T114" fmla="*/ 2147483647 w 2128"/>
                    <a:gd name="T115" fmla="*/ 2147483647 h 2156"/>
                    <a:gd name="T116" fmla="*/ 2147483647 w 2128"/>
                    <a:gd name="T117" fmla="*/ 2147483647 h 2156"/>
                    <a:gd name="T118" fmla="*/ 2147483647 w 2128"/>
                    <a:gd name="T119" fmla="*/ 2147483647 h 215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2128"/>
                    <a:gd name="T181" fmla="*/ 0 h 2156"/>
                    <a:gd name="T182" fmla="*/ 2128 w 2128"/>
                    <a:gd name="T183" fmla="*/ 2156 h 215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2128" h="2156">
                      <a:moveTo>
                        <a:pt x="1660" y="28"/>
                      </a:moveTo>
                      <a:lnTo>
                        <a:pt x="1674" y="28"/>
                      </a:lnTo>
                      <a:lnTo>
                        <a:pt x="1688" y="28"/>
                      </a:lnTo>
                      <a:lnTo>
                        <a:pt x="1702" y="28"/>
                      </a:lnTo>
                      <a:lnTo>
                        <a:pt x="1717" y="14"/>
                      </a:lnTo>
                      <a:lnTo>
                        <a:pt x="1731" y="14"/>
                      </a:lnTo>
                      <a:lnTo>
                        <a:pt x="1731" y="28"/>
                      </a:lnTo>
                      <a:lnTo>
                        <a:pt x="1745" y="28"/>
                      </a:lnTo>
                      <a:lnTo>
                        <a:pt x="1759" y="28"/>
                      </a:lnTo>
                      <a:lnTo>
                        <a:pt x="1759" y="43"/>
                      </a:lnTo>
                      <a:lnTo>
                        <a:pt x="1773" y="57"/>
                      </a:lnTo>
                      <a:lnTo>
                        <a:pt x="1787" y="57"/>
                      </a:lnTo>
                      <a:lnTo>
                        <a:pt x="1787" y="71"/>
                      </a:lnTo>
                      <a:lnTo>
                        <a:pt x="1802" y="71"/>
                      </a:lnTo>
                      <a:lnTo>
                        <a:pt x="1802" y="85"/>
                      </a:lnTo>
                      <a:lnTo>
                        <a:pt x="1802" y="99"/>
                      </a:lnTo>
                      <a:lnTo>
                        <a:pt x="1802" y="113"/>
                      </a:lnTo>
                      <a:lnTo>
                        <a:pt x="1802" y="128"/>
                      </a:lnTo>
                      <a:lnTo>
                        <a:pt x="1816" y="128"/>
                      </a:lnTo>
                      <a:lnTo>
                        <a:pt x="1802" y="142"/>
                      </a:lnTo>
                      <a:lnTo>
                        <a:pt x="1802" y="156"/>
                      </a:lnTo>
                      <a:lnTo>
                        <a:pt x="1802" y="170"/>
                      </a:lnTo>
                      <a:lnTo>
                        <a:pt x="1802" y="184"/>
                      </a:lnTo>
                      <a:lnTo>
                        <a:pt x="1802" y="199"/>
                      </a:lnTo>
                      <a:lnTo>
                        <a:pt x="1802" y="213"/>
                      </a:lnTo>
                      <a:lnTo>
                        <a:pt x="1802" y="227"/>
                      </a:lnTo>
                      <a:lnTo>
                        <a:pt x="1802" y="241"/>
                      </a:lnTo>
                      <a:lnTo>
                        <a:pt x="1787" y="241"/>
                      </a:lnTo>
                      <a:lnTo>
                        <a:pt x="1787" y="255"/>
                      </a:lnTo>
                      <a:lnTo>
                        <a:pt x="1787" y="270"/>
                      </a:lnTo>
                      <a:lnTo>
                        <a:pt x="1787" y="284"/>
                      </a:lnTo>
                      <a:lnTo>
                        <a:pt x="1773" y="284"/>
                      </a:lnTo>
                      <a:lnTo>
                        <a:pt x="1773" y="298"/>
                      </a:lnTo>
                      <a:lnTo>
                        <a:pt x="1773" y="312"/>
                      </a:lnTo>
                      <a:lnTo>
                        <a:pt x="1773" y="326"/>
                      </a:lnTo>
                      <a:lnTo>
                        <a:pt x="1759" y="326"/>
                      </a:lnTo>
                      <a:lnTo>
                        <a:pt x="1759" y="340"/>
                      </a:lnTo>
                      <a:lnTo>
                        <a:pt x="1773" y="355"/>
                      </a:lnTo>
                      <a:lnTo>
                        <a:pt x="1773" y="369"/>
                      </a:lnTo>
                      <a:lnTo>
                        <a:pt x="1773" y="383"/>
                      </a:lnTo>
                      <a:lnTo>
                        <a:pt x="1773" y="397"/>
                      </a:lnTo>
                      <a:lnTo>
                        <a:pt x="1773" y="411"/>
                      </a:lnTo>
                      <a:lnTo>
                        <a:pt x="1773" y="426"/>
                      </a:lnTo>
                      <a:lnTo>
                        <a:pt x="1773" y="440"/>
                      </a:lnTo>
                      <a:lnTo>
                        <a:pt x="1773" y="454"/>
                      </a:lnTo>
                      <a:lnTo>
                        <a:pt x="1787" y="454"/>
                      </a:lnTo>
                      <a:lnTo>
                        <a:pt x="1787" y="468"/>
                      </a:lnTo>
                      <a:lnTo>
                        <a:pt x="1787" y="482"/>
                      </a:lnTo>
                      <a:lnTo>
                        <a:pt x="1802" y="496"/>
                      </a:lnTo>
                      <a:lnTo>
                        <a:pt x="1816" y="496"/>
                      </a:lnTo>
                      <a:lnTo>
                        <a:pt x="1816" y="511"/>
                      </a:lnTo>
                      <a:lnTo>
                        <a:pt x="1830" y="525"/>
                      </a:lnTo>
                      <a:lnTo>
                        <a:pt x="1929" y="525"/>
                      </a:lnTo>
                      <a:lnTo>
                        <a:pt x="1972" y="525"/>
                      </a:lnTo>
                      <a:lnTo>
                        <a:pt x="1958" y="539"/>
                      </a:lnTo>
                      <a:lnTo>
                        <a:pt x="1958" y="553"/>
                      </a:lnTo>
                      <a:lnTo>
                        <a:pt x="1958" y="567"/>
                      </a:lnTo>
                      <a:lnTo>
                        <a:pt x="1958" y="582"/>
                      </a:lnTo>
                      <a:lnTo>
                        <a:pt x="1943" y="582"/>
                      </a:lnTo>
                      <a:lnTo>
                        <a:pt x="1929" y="582"/>
                      </a:lnTo>
                      <a:lnTo>
                        <a:pt x="1901" y="567"/>
                      </a:lnTo>
                      <a:lnTo>
                        <a:pt x="1887" y="567"/>
                      </a:lnTo>
                      <a:lnTo>
                        <a:pt x="1887" y="582"/>
                      </a:lnTo>
                      <a:lnTo>
                        <a:pt x="1901" y="582"/>
                      </a:lnTo>
                      <a:lnTo>
                        <a:pt x="1915" y="596"/>
                      </a:lnTo>
                      <a:lnTo>
                        <a:pt x="1929" y="596"/>
                      </a:lnTo>
                      <a:lnTo>
                        <a:pt x="1943" y="596"/>
                      </a:lnTo>
                      <a:lnTo>
                        <a:pt x="1958" y="596"/>
                      </a:lnTo>
                      <a:lnTo>
                        <a:pt x="1972" y="596"/>
                      </a:lnTo>
                      <a:lnTo>
                        <a:pt x="1972" y="582"/>
                      </a:lnTo>
                      <a:lnTo>
                        <a:pt x="1986" y="582"/>
                      </a:lnTo>
                      <a:lnTo>
                        <a:pt x="1986" y="567"/>
                      </a:lnTo>
                      <a:lnTo>
                        <a:pt x="1986" y="553"/>
                      </a:lnTo>
                      <a:lnTo>
                        <a:pt x="2000" y="539"/>
                      </a:lnTo>
                      <a:lnTo>
                        <a:pt x="2014" y="539"/>
                      </a:lnTo>
                      <a:lnTo>
                        <a:pt x="2029" y="539"/>
                      </a:lnTo>
                      <a:lnTo>
                        <a:pt x="2029" y="553"/>
                      </a:lnTo>
                      <a:lnTo>
                        <a:pt x="2043" y="553"/>
                      </a:lnTo>
                      <a:lnTo>
                        <a:pt x="2057" y="553"/>
                      </a:lnTo>
                      <a:lnTo>
                        <a:pt x="2071" y="567"/>
                      </a:lnTo>
                      <a:lnTo>
                        <a:pt x="2071" y="582"/>
                      </a:lnTo>
                      <a:lnTo>
                        <a:pt x="2085" y="582"/>
                      </a:lnTo>
                      <a:lnTo>
                        <a:pt x="2085" y="596"/>
                      </a:lnTo>
                      <a:lnTo>
                        <a:pt x="2114" y="638"/>
                      </a:lnTo>
                      <a:lnTo>
                        <a:pt x="2128" y="652"/>
                      </a:lnTo>
                      <a:lnTo>
                        <a:pt x="2114" y="667"/>
                      </a:lnTo>
                      <a:lnTo>
                        <a:pt x="2099" y="667"/>
                      </a:lnTo>
                      <a:lnTo>
                        <a:pt x="2099" y="681"/>
                      </a:lnTo>
                      <a:lnTo>
                        <a:pt x="2085" y="695"/>
                      </a:lnTo>
                      <a:lnTo>
                        <a:pt x="2057" y="723"/>
                      </a:lnTo>
                      <a:lnTo>
                        <a:pt x="2043" y="738"/>
                      </a:lnTo>
                      <a:lnTo>
                        <a:pt x="2043" y="752"/>
                      </a:lnTo>
                      <a:lnTo>
                        <a:pt x="2029" y="752"/>
                      </a:lnTo>
                      <a:lnTo>
                        <a:pt x="2029" y="766"/>
                      </a:lnTo>
                      <a:lnTo>
                        <a:pt x="2029" y="780"/>
                      </a:lnTo>
                      <a:lnTo>
                        <a:pt x="2014" y="780"/>
                      </a:lnTo>
                      <a:lnTo>
                        <a:pt x="2014" y="794"/>
                      </a:lnTo>
                      <a:lnTo>
                        <a:pt x="2014" y="823"/>
                      </a:lnTo>
                      <a:lnTo>
                        <a:pt x="2000" y="837"/>
                      </a:lnTo>
                      <a:lnTo>
                        <a:pt x="2000" y="851"/>
                      </a:lnTo>
                      <a:lnTo>
                        <a:pt x="1986" y="879"/>
                      </a:lnTo>
                      <a:lnTo>
                        <a:pt x="1986" y="894"/>
                      </a:lnTo>
                      <a:lnTo>
                        <a:pt x="1986" y="908"/>
                      </a:lnTo>
                      <a:lnTo>
                        <a:pt x="1986" y="936"/>
                      </a:lnTo>
                      <a:lnTo>
                        <a:pt x="1986" y="965"/>
                      </a:lnTo>
                      <a:lnTo>
                        <a:pt x="1986" y="979"/>
                      </a:lnTo>
                      <a:lnTo>
                        <a:pt x="1986" y="993"/>
                      </a:lnTo>
                      <a:lnTo>
                        <a:pt x="1972" y="1007"/>
                      </a:lnTo>
                      <a:lnTo>
                        <a:pt x="1972" y="1021"/>
                      </a:lnTo>
                      <a:lnTo>
                        <a:pt x="1958" y="1035"/>
                      </a:lnTo>
                      <a:lnTo>
                        <a:pt x="1958" y="1064"/>
                      </a:lnTo>
                      <a:lnTo>
                        <a:pt x="1958" y="1078"/>
                      </a:lnTo>
                      <a:lnTo>
                        <a:pt x="1958" y="1092"/>
                      </a:lnTo>
                      <a:lnTo>
                        <a:pt x="1958" y="1106"/>
                      </a:lnTo>
                      <a:lnTo>
                        <a:pt x="1958" y="1135"/>
                      </a:lnTo>
                      <a:lnTo>
                        <a:pt x="1958" y="1149"/>
                      </a:lnTo>
                      <a:lnTo>
                        <a:pt x="1972" y="1163"/>
                      </a:lnTo>
                      <a:lnTo>
                        <a:pt x="1958" y="1163"/>
                      </a:lnTo>
                      <a:lnTo>
                        <a:pt x="1958" y="1177"/>
                      </a:lnTo>
                      <a:lnTo>
                        <a:pt x="1958" y="1220"/>
                      </a:lnTo>
                      <a:lnTo>
                        <a:pt x="1943" y="1248"/>
                      </a:lnTo>
                      <a:lnTo>
                        <a:pt x="1943" y="1262"/>
                      </a:lnTo>
                      <a:lnTo>
                        <a:pt x="1943" y="1277"/>
                      </a:lnTo>
                      <a:lnTo>
                        <a:pt x="1929" y="1291"/>
                      </a:lnTo>
                      <a:lnTo>
                        <a:pt x="1929" y="1305"/>
                      </a:lnTo>
                      <a:lnTo>
                        <a:pt x="1915" y="1305"/>
                      </a:lnTo>
                      <a:lnTo>
                        <a:pt x="1915" y="1319"/>
                      </a:lnTo>
                      <a:lnTo>
                        <a:pt x="1915" y="1333"/>
                      </a:lnTo>
                      <a:lnTo>
                        <a:pt x="1901" y="1333"/>
                      </a:lnTo>
                      <a:lnTo>
                        <a:pt x="1887" y="1348"/>
                      </a:lnTo>
                      <a:lnTo>
                        <a:pt x="1887" y="1362"/>
                      </a:lnTo>
                      <a:lnTo>
                        <a:pt x="1858" y="1376"/>
                      </a:lnTo>
                      <a:lnTo>
                        <a:pt x="1844" y="1390"/>
                      </a:lnTo>
                      <a:lnTo>
                        <a:pt x="1816" y="1404"/>
                      </a:lnTo>
                      <a:lnTo>
                        <a:pt x="1802" y="1418"/>
                      </a:lnTo>
                      <a:lnTo>
                        <a:pt x="1773" y="1433"/>
                      </a:lnTo>
                      <a:lnTo>
                        <a:pt x="1759" y="1447"/>
                      </a:lnTo>
                      <a:lnTo>
                        <a:pt x="1745" y="1461"/>
                      </a:lnTo>
                      <a:lnTo>
                        <a:pt x="1731" y="1461"/>
                      </a:lnTo>
                      <a:lnTo>
                        <a:pt x="1717" y="1461"/>
                      </a:lnTo>
                      <a:lnTo>
                        <a:pt x="1717" y="1475"/>
                      </a:lnTo>
                      <a:lnTo>
                        <a:pt x="1702" y="1475"/>
                      </a:lnTo>
                      <a:lnTo>
                        <a:pt x="1688" y="1489"/>
                      </a:lnTo>
                      <a:lnTo>
                        <a:pt x="1674" y="1489"/>
                      </a:lnTo>
                      <a:lnTo>
                        <a:pt x="1660" y="1489"/>
                      </a:lnTo>
                      <a:lnTo>
                        <a:pt x="1646" y="1504"/>
                      </a:lnTo>
                      <a:lnTo>
                        <a:pt x="1631" y="1504"/>
                      </a:lnTo>
                      <a:lnTo>
                        <a:pt x="1617" y="1518"/>
                      </a:lnTo>
                      <a:lnTo>
                        <a:pt x="1603" y="1518"/>
                      </a:lnTo>
                      <a:lnTo>
                        <a:pt x="1589" y="1518"/>
                      </a:lnTo>
                      <a:lnTo>
                        <a:pt x="1575" y="1532"/>
                      </a:lnTo>
                      <a:lnTo>
                        <a:pt x="1560" y="1532"/>
                      </a:lnTo>
                      <a:lnTo>
                        <a:pt x="1532" y="1532"/>
                      </a:lnTo>
                      <a:lnTo>
                        <a:pt x="1532" y="1546"/>
                      </a:lnTo>
                      <a:lnTo>
                        <a:pt x="1518" y="1546"/>
                      </a:lnTo>
                      <a:lnTo>
                        <a:pt x="1504" y="1546"/>
                      </a:lnTo>
                      <a:lnTo>
                        <a:pt x="1490" y="1546"/>
                      </a:lnTo>
                      <a:lnTo>
                        <a:pt x="1461" y="1546"/>
                      </a:lnTo>
                      <a:lnTo>
                        <a:pt x="1447" y="1560"/>
                      </a:lnTo>
                      <a:lnTo>
                        <a:pt x="1419" y="1560"/>
                      </a:lnTo>
                      <a:lnTo>
                        <a:pt x="1404" y="1560"/>
                      </a:lnTo>
                      <a:lnTo>
                        <a:pt x="1390" y="1560"/>
                      </a:lnTo>
                      <a:lnTo>
                        <a:pt x="1376" y="1560"/>
                      </a:lnTo>
                      <a:lnTo>
                        <a:pt x="1362" y="1574"/>
                      </a:lnTo>
                      <a:lnTo>
                        <a:pt x="1348" y="1574"/>
                      </a:lnTo>
                      <a:lnTo>
                        <a:pt x="1334" y="1574"/>
                      </a:lnTo>
                      <a:lnTo>
                        <a:pt x="1319" y="1574"/>
                      </a:lnTo>
                      <a:lnTo>
                        <a:pt x="1305" y="1574"/>
                      </a:lnTo>
                      <a:lnTo>
                        <a:pt x="1291" y="1574"/>
                      </a:lnTo>
                      <a:lnTo>
                        <a:pt x="1277" y="1574"/>
                      </a:lnTo>
                      <a:lnTo>
                        <a:pt x="1263" y="1574"/>
                      </a:lnTo>
                      <a:lnTo>
                        <a:pt x="1248" y="1574"/>
                      </a:lnTo>
                      <a:lnTo>
                        <a:pt x="1234" y="1574"/>
                      </a:lnTo>
                      <a:lnTo>
                        <a:pt x="1220" y="1574"/>
                      </a:lnTo>
                      <a:lnTo>
                        <a:pt x="1192" y="1574"/>
                      </a:lnTo>
                      <a:lnTo>
                        <a:pt x="1163" y="1574"/>
                      </a:lnTo>
                      <a:lnTo>
                        <a:pt x="1149" y="1574"/>
                      </a:lnTo>
                      <a:lnTo>
                        <a:pt x="1135" y="1574"/>
                      </a:lnTo>
                      <a:lnTo>
                        <a:pt x="1121" y="1560"/>
                      </a:lnTo>
                      <a:lnTo>
                        <a:pt x="1107" y="1560"/>
                      </a:lnTo>
                      <a:lnTo>
                        <a:pt x="1092" y="1560"/>
                      </a:lnTo>
                      <a:lnTo>
                        <a:pt x="1078" y="1560"/>
                      </a:lnTo>
                      <a:lnTo>
                        <a:pt x="1064" y="1560"/>
                      </a:lnTo>
                      <a:lnTo>
                        <a:pt x="1036" y="1560"/>
                      </a:lnTo>
                      <a:lnTo>
                        <a:pt x="1022" y="1560"/>
                      </a:lnTo>
                      <a:lnTo>
                        <a:pt x="1007" y="1546"/>
                      </a:lnTo>
                      <a:lnTo>
                        <a:pt x="979" y="1546"/>
                      </a:lnTo>
                      <a:lnTo>
                        <a:pt x="965" y="1546"/>
                      </a:lnTo>
                      <a:lnTo>
                        <a:pt x="951" y="1546"/>
                      </a:lnTo>
                      <a:lnTo>
                        <a:pt x="936" y="1546"/>
                      </a:lnTo>
                      <a:lnTo>
                        <a:pt x="922" y="1546"/>
                      </a:lnTo>
                      <a:lnTo>
                        <a:pt x="908" y="1546"/>
                      </a:lnTo>
                      <a:lnTo>
                        <a:pt x="894" y="1546"/>
                      </a:lnTo>
                      <a:lnTo>
                        <a:pt x="894" y="1560"/>
                      </a:lnTo>
                      <a:lnTo>
                        <a:pt x="880" y="1560"/>
                      </a:lnTo>
                      <a:lnTo>
                        <a:pt x="866" y="1560"/>
                      </a:lnTo>
                      <a:lnTo>
                        <a:pt x="851" y="1560"/>
                      </a:lnTo>
                      <a:lnTo>
                        <a:pt x="851" y="1574"/>
                      </a:lnTo>
                      <a:lnTo>
                        <a:pt x="837" y="1574"/>
                      </a:lnTo>
                      <a:lnTo>
                        <a:pt x="823" y="1574"/>
                      </a:lnTo>
                      <a:lnTo>
                        <a:pt x="809" y="1589"/>
                      </a:lnTo>
                      <a:lnTo>
                        <a:pt x="795" y="1589"/>
                      </a:lnTo>
                      <a:lnTo>
                        <a:pt x="795" y="1603"/>
                      </a:lnTo>
                      <a:lnTo>
                        <a:pt x="780" y="1603"/>
                      </a:lnTo>
                      <a:lnTo>
                        <a:pt x="766" y="1603"/>
                      </a:lnTo>
                      <a:lnTo>
                        <a:pt x="766" y="1617"/>
                      </a:lnTo>
                      <a:lnTo>
                        <a:pt x="752" y="1617"/>
                      </a:lnTo>
                      <a:lnTo>
                        <a:pt x="752" y="1631"/>
                      </a:lnTo>
                      <a:lnTo>
                        <a:pt x="738" y="1631"/>
                      </a:lnTo>
                      <a:lnTo>
                        <a:pt x="724" y="1645"/>
                      </a:lnTo>
                      <a:lnTo>
                        <a:pt x="710" y="1645"/>
                      </a:lnTo>
                      <a:lnTo>
                        <a:pt x="695" y="1660"/>
                      </a:lnTo>
                      <a:lnTo>
                        <a:pt x="681" y="1674"/>
                      </a:lnTo>
                      <a:lnTo>
                        <a:pt x="667" y="1688"/>
                      </a:lnTo>
                      <a:lnTo>
                        <a:pt x="653" y="1702"/>
                      </a:lnTo>
                      <a:lnTo>
                        <a:pt x="653" y="1716"/>
                      </a:lnTo>
                      <a:lnTo>
                        <a:pt x="639" y="1745"/>
                      </a:lnTo>
                      <a:lnTo>
                        <a:pt x="624" y="1759"/>
                      </a:lnTo>
                      <a:lnTo>
                        <a:pt x="610" y="1773"/>
                      </a:lnTo>
                      <a:lnTo>
                        <a:pt x="596" y="1787"/>
                      </a:lnTo>
                      <a:lnTo>
                        <a:pt x="596" y="1801"/>
                      </a:lnTo>
                      <a:lnTo>
                        <a:pt x="582" y="1816"/>
                      </a:lnTo>
                      <a:lnTo>
                        <a:pt x="582" y="1830"/>
                      </a:lnTo>
                      <a:lnTo>
                        <a:pt x="539" y="1887"/>
                      </a:lnTo>
                      <a:lnTo>
                        <a:pt x="454" y="1986"/>
                      </a:lnTo>
                      <a:lnTo>
                        <a:pt x="440" y="2000"/>
                      </a:lnTo>
                      <a:lnTo>
                        <a:pt x="412" y="2028"/>
                      </a:lnTo>
                      <a:lnTo>
                        <a:pt x="398" y="2057"/>
                      </a:lnTo>
                      <a:lnTo>
                        <a:pt x="327" y="2085"/>
                      </a:lnTo>
                      <a:lnTo>
                        <a:pt x="298" y="2085"/>
                      </a:lnTo>
                      <a:lnTo>
                        <a:pt x="284" y="2099"/>
                      </a:lnTo>
                      <a:lnTo>
                        <a:pt x="171" y="2156"/>
                      </a:lnTo>
                      <a:lnTo>
                        <a:pt x="156" y="2156"/>
                      </a:lnTo>
                      <a:lnTo>
                        <a:pt x="57" y="2156"/>
                      </a:lnTo>
                      <a:lnTo>
                        <a:pt x="57" y="2142"/>
                      </a:lnTo>
                      <a:lnTo>
                        <a:pt x="57" y="2128"/>
                      </a:lnTo>
                      <a:lnTo>
                        <a:pt x="57" y="2113"/>
                      </a:lnTo>
                      <a:lnTo>
                        <a:pt x="57" y="2085"/>
                      </a:lnTo>
                      <a:lnTo>
                        <a:pt x="57" y="2071"/>
                      </a:lnTo>
                      <a:lnTo>
                        <a:pt x="57" y="2057"/>
                      </a:lnTo>
                      <a:lnTo>
                        <a:pt x="57" y="2014"/>
                      </a:lnTo>
                      <a:lnTo>
                        <a:pt x="57" y="2000"/>
                      </a:lnTo>
                      <a:lnTo>
                        <a:pt x="57" y="1986"/>
                      </a:lnTo>
                      <a:lnTo>
                        <a:pt x="57" y="1943"/>
                      </a:lnTo>
                      <a:lnTo>
                        <a:pt x="57" y="1915"/>
                      </a:lnTo>
                      <a:lnTo>
                        <a:pt x="43" y="1915"/>
                      </a:lnTo>
                      <a:lnTo>
                        <a:pt x="43" y="1901"/>
                      </a:lnTo>
                      <a:lnTo>
                        <a:pt x="43" y="1887"/>
                      </a:lnTo>
                      <a:lnTo>
                        <a:pt x="43" y="1872"/>
                      </a:lnTo>
                      <a:lnTo>
                        <a:pt x="29" y="1872"/>
                      </a:lnTo>
                      <a:lnTo>
                        <a:pt x="29" y="1858"/>
                      </a:lnTo>
                      <a:lnTo>
                        <a:pt x="29" y="1844"/>
                      </a:lnTo>
                      <a:lnTo>
                        <a:pt x="29" y="1830"/>
                      </a:lnTo>
                      <a:lnTo>
                        <a:pt x="15" y="1801"/>
                      </a:lnTo>
                      <a:lnTo>
                        <a:pt x="15" y="1773"/>
                      </a:lnTo>
                      <a:lnTo>
                        <a:pt x="0" y="1759"/>
                      </a:lnTo>
                      <a:lnTo>
                        <a:pt x="0" y="1745"/>
                      </a:lnTo>
                      <a:lnTo>
                        <a:pt x="0" y="1731"/>
                      </a:lnTo>
                      <a:lnTo>
                        <a:pt x="0" y="1716"/>
                      </a:lnTo>
                      <a:lnTo>
                        <a:pt x="0" y="1702"/>
                      </a:lnTo>
                      <a:lnTo>
                        <a:pt x="0" y="1688"/>
                      </a:lnTo>
                      <a:lnTo>
                        <a:pt x="0" y="1674"/>
                      </a:lnTo>
                      <a:lnTo>
                        <a:pt x="0" y="1660"/>
                      </a:lnTo>
                      <a:lnTo>
                        <a:pt x="0" y="1645"/>
                      </a:lnTo>
                      <a:lnTo>
                        <a:pt x="0" y="1631"/>
                      </a:lnTo>
                      <a:lnTo>
                        <a:pt x="0" y="1617"/>
                      </a:lnTo>
                      <a:lnTo>
                        <a:pt x="0" y="1603"/>
                      </a:lnTo>
                      <a:lnTo>
                        <a:pt x="0" y="1589"/>
                      </a:lnTo>
                      <a:lnTo>
                        <a:pt x="15" y="1574"/>
                      </a:lnTo>
                      <a:lnTo>
                        <a:pt x="15" y="1560"/>
                      </a:lnTo>
                      <a:lnTo>
                        <a:pt x="15" y="1546"/>
                      </a:lnTo>
                      <a:lnTo>
                        <a:pt x="15" y="1532"/>
                      </a:lnTo>
                      <a:lnTo>
                        <a:pt x="15" y="1518"/>
                      </a:lnTo>
                      <a:lnTo>
                        <a:pt x="29" y="1518"/>
                      </a:lnTo>
                      <a:lnTo>
                        <a:pt x="29" y="1504"/>
                      </a:lnTo>
                      <a:lnTo>
                        <a:pt x="29" y="1489"/>
                      </a:lnTo>
                      <a:lnTo>
                        <a:pt x="29" y="1475"/>
                      </a:lnTo>
                      <a:lnTo>
                        <a:pt x="29" y="1461"/>
                      </a:lnTo>
                      <a:lnTo>
                        <a:pt x="43" y="1447"/>
                      </a:lnTo>
                      <a:lnTo>
                        <a:pt x="43" y="1433"/>
                      </a:lnTo>
                      <a:lnTo>
                        <a:pt x="43" y="1418"/>
                      </a:lnTo>
                      <a:lnTo>
                        <a:pt x="57" y="1404"/>
                      </a:lnTo>
                      <a:lnTo>
                        <a:pt x="57" y="1390"/>
                      </a:lnTo>
                      <a:lnTo>
                        <a:pt x="71" y="1348"/>
                      </a:lnTo>
                      <a:lnTo>
                        <a:pt x="100" y="1291"/>
                      </a:lnTo>
                      <a:lnTo>
                        <a:pt x="100" y="1277"/>
                      </a:lnTo>
                      <a:lnTo>
                        <a:pt x="100" y="1262"/>
                      </a:lnTo>
                      <a:lnTo>
                        <a:pt x="114" y="1262"/>
                      </a:lnTo>
                      <a:lnTo>
                        <a:pt x="128" y="1262"/>
                      </a:lnTo>
                      <a:lnTo>
                        <a:pt x="128" y="1248"/>
                      </a:lnTo>
                      <a:lnTo>
                        <a:pt x="114" y="1234"/>
                      </a:lnTo>
                      <a:lnTo>
                        <a:pt x="114" y="1220"/>
                      </a:lnTo>
                      <a:lnTo>
                        <a:pt x="128" y="1206"/>
                      </a:lnTo>
                      <a:lnTo>
                        <a:pt x="128" y="1192"/>
                      </a:lnTo>
                      <a:lnTo>
                        <a:pt x="128" y="1177"/>
                      </a:lnTo>
                      <a:lnTo>
                        <a:pt x="142" y="1177"/>
                      </a:lnTo>
                      <a:lnTo>
                        <a:pt x="142" y="1163"/>
                      </a:lnTo>
                      <a:lnTo>
                        <a:pt x="142" y="1149"/>
                      </a:lnTo>
                      <a:lnTo>
                        <a:pt x="142" y="1135"/>
                      </a:lnTo>
                      <a:lnTo>
                        <a:pt x="156" y="1135"/>
                      </a:lnTo>
                      <a:lnTo>
                        <a:pt x="156" y="1121"/>
                      </a:lnTo>
                      <a:lnTo>
                        <a:pt x="156" y="1106"/>
                      </a:lnTo>
                      <a:lnTo>
                        <a:pt x="156" y="1092"/>
                      </a:lnTo>
                      <a:lnTo>
                        <a:pt x="171" y="1092"/>
                      </a:lnTo>
                      <a:lnTo>
                        <a:pt x="171" y="1078"/>
                      </a:lnTo>
                      <a:lnTo>
                        <a:pt x="171" y="1064"/>
                      </a:lnTo>
                      <a:lnTo>
                        <a:pt x="185" y="1064"/>
                      </a:lnTo>
                      <a:lnTo>
                        <a:pt x="199" y="1064"/>
                      </a:lnTo>
                      <a:lnTo>
                        <a:pt x="213" y="1064"/>
                      </a:lnTo>
                      <a:lnTo>
                        <a:pt x="227" y="1064"/>
                      </a:lnTo>
                      <a:lnTo>
                        <a:pt x="242" y="1064"/>
                      </a:lnTo>
                      <a:lnTo>
                        <a:pt x="256" y="1064"/>
                      </a:lnTo>
                      <a:lnTo>
                        <a:pt x="256" y="1050"/>
                      </a:lnTo>
                      <a:lnTo>
                        <a:pt x="270" y="1050"/>
                      </a:lnTo>
                      <a:lnTo>
                        <a:pt x="284" y="1035"/>
                      </a:lnTo>
                      <a:lnTo>
                        <a:pt x="327" y="993"/>
                      </a:lnTo>
                      <a:lnTo>
                        <a:pt x="355" y="965"/>
                      </a:lnTo>
                      <a:lnTo>
                        <a:pt x="369" y="965"/>
                      </a:lnTo>
                      <a:lnTo>
                        <a:pt x="369" y="950"/>
                      </a:lnTo>
                      <a:lnTo>
                        <a:pt x="383" y="936"/>
                      </a:lnTo>
                      <a:lnTo>
                        <a:pt x="412" y="922"/>
                      </a:lnTo>
                      <a:lnTo>
                        <a:pt x="426" y="894"/>
                      </a:lnTo>
                      <a:lnTo>
                        <a:pt x="440" y="894"/>
                      </a:lnTo>
                      <a:lnTo>
                        <a:pt x="440" y="879"/>
                      </a:lnTo>
                      <a:lnTo>
                        <a:pt x="454" y="879"/>
                      </a:lnTo>
                      <a:lnTo>
                        <a:pt x="468" y="879"/>
                      </a:lnTo>
                      <a:lnTo>
                        <a:pt x="468" y="865"/>
                      </a:lnTo>
                      <a:lnTo>
                        <a:pt x="483" y="865"/>
                      </a:lnTo>
                      <a:lnTo>
                        <a:pt x="497" y="851"/>
                      </a:lnTo>
                      <a:lnTo>
                        <a:pt x="511" y="851"/>
                      </a:lnTo>
                      <a:lnTo>
                        <a:pt x="525" y="851"/>
                      </a:lnTo>
                      <a:lnTo>
                        <a:pt x="539" y="837"/>
                      </a:lnTo>
                      <a:lnTo>
                        <a:pt x="554" y="837"/>
                      </a:lnTo>
                      <a:lnTo>
                        <a:pt x="568" y="837"/>
                      </a:lnTo>
                      <a:lnTo>
                        <a:pt x="582" y="837"/>
                      </a:lnTo>
                      <a:lnTo>
                        <a:pt x="596" y="837"/>
                      </a:lnTo>
                      <a:lnTo>
                        <a:pt x="610" y="823"/>
                      </a:lnTo>
                      <a:lnTo>
                        <a:pt x="624" y="823"/>
                      </a:lnTo>
                      <a:lnTo>
                        <a:pt x="624" y="837"/>
                      </a:lnTo>
                      <a:lnTo>
                        <a:pt x="624" y="851"/>
                      </a:lnTo>
                      <a:lnTo>
                        <a:pt x="639" y="851"/>
                      </a:lnTo>
                      <a:lnTo>
                        <a:pt x="639" y="879"/>
                      </a:lnTo>
                      <a:lnTo>
                        <a:pt x="639" y="865"/>
                      </a:lnTo>
                      <a:lnTo>
                        <a:pt x="653" y="879"/>
                      </a:lnTo>
                      <a:lnTo>
                        <a:pt x="653" y="865"/>
                      </a:lnTo>
                      <a:lnTo>
                        <a:pt x="667" y="865"/>
                      </a:lnTo>
                      <a:lnTo>
                        <a:pt x="681" y="865"/>
                      </a:lnTo>
                      <a:lnTo>
                        <a:pt x="695" y="865"/>
                      </a:lnTo>
                      <a:lnTo>
                        <a:pt x="710" y="865"/>
                      </a:lnTo>
                      <a:lnTo>
                        <a:pt x="724" y="865"/>
                      </a:lnTo>
                      <a:lnTo>
                        <a:pt x="724" y="879"/>
                      </a:lnTo>
                      <a:lnTo>
                        <a:pt x="738" y="879"/>
                      </a:lnTo>
                      <a:lnTo>
                        <a:pt x="752" y="879"/>
                      </a:lnTo>
                      <a:lnTo>
                        <a:pt x="766" y="879"/>
                      </a:lnTo>
                      <a:lnTo>
                        <a:pt x="780" y="879"/>
                      </a:lnTo>
                      <a:lnTo>
                        <a:pt x="780" y="894"/>
                      </a:lnTo>
                      <a:lnTo>
                        <a:pt x="795" y="894"/>
                      </a:lnTo>
                      <a:lnTo>
                        <a:pt x="809" y="908"/>
                      </a:lnTo>
                      <a:lnTo>
                        <a:pt x="823" y="908"/>
                      </a:lnTo>
                      <a:lnTo>
                        <a:pt x="823" y="922"/>
                      </a:lnTo>
                      <a:lnTo>
                        <a:pt x="837" y="922"/>
                      </a:lnTo>
                      <a:lnTo>
                        <a:pt x="837" y="908"/>
                      </a:lnTo>
                      <a:lnTo>
                        <a:pt x="851" y="908"/>
                      </a:lnTo>
                      <a:lnTo>
                        <a:pt x="866" y="908"/>
                      </a:lnTo>
                      <a:lnTo>
                        <a:pt x="894" y="908"/>
                      </a:lnTo>
                      <a:lnTo>
                        <a:pt x="908" y="908"/>
                      </a:lnTo>
                      <a:lnTo>
                        <a:pt x="908" y="894"/>
                      </a:lnTo>
                      <a:lnTo>
                        <a:pt x="922" y="894"/>
                      </a:lnTo>
                      <a:lnTo>
                        <a:pt x="936" y="894"/>
                      </a:lnTo>
                      <a:lnTo>
                        <a:pt x="951" y="879"/>
                      </a:lnTo>
                      <a:lnTo>
                        <a:pt x="965" y="879"/>
                      </a:lnTo>
                      <a:lnTo>
                        <a:pt x="979" y="865"/>
                      </a:lnTo>
                      <a:lnTo>
                        <a:pt x="993" y="851"/>
                      </a:lnTo>
                      <a:lnTo>
                        <a:pt x="993" y="837"/>
                      </a:lnTo>
                      <a:lnTo>
                        <a:pt x="993" y="823"/>
                      </a:lnTo>
                      <a:lnTo>
                        <a:pt x="993" y="809"/>
                      </a:lnTo>
                      <a:lnTo>
                        <a:pt x="1007" y="809"/>
                      </a:lnTo>
                      <a:lnTo>
                        <a:pt x="1022" y="809"/>
                      </a:lnTo>
                      <a:lnTo>
                        <a:pt x="1022" y="794"/>
                      </a:lnTo>
                      <a:lnTo>
                        <a:pt x="1036" y="794"/>
                      </a:lnTo>
                      <a:lnTo>
                        <a:pt x="1050" y="794"/>
                      </a:lnTo>
                      <a:lnTo>
                        <a:pt x="1064" y="794"/>
                      </a:lnTo>
                      <a:lnTo>
                        <a:pt x="1064" y="780"/>
                      </a:lnTo>
                      <a:lnTo>
                        <a:pt x="1064" y="766"/>
                      </a:lnTo>
                      <a:lnTo>
                        <a:pt x="1064" y="752"/>
                      </a:lnTo>
                      <a:lnTo>
                        <a:pt x="1064" y="738"/>
                      </a:lnTo>
                      <a:lnTo>
                        <a:pt x="1078" y="723"/>
                      </a:lnTo>
                      <a:lnTo>
                        <a:pt x="1092" y="723"/>
                      </a:lnTo>
                      <a:lnTo>
                        <a:pt x="1092" y="709"/>
                      </a:lnTo>
                      <a:lnTo>
                        <a:pt x="1064" y="695"/>
                      </a:lnTo>
                      <a:lnTo>
                        <a:pt x="1036" y="681"/>
                      </a:lnTo>
                      <a:lnTo>
                        <a:pt x="1036" y="667"/>
                      </a:lnTo>
                      <a:lnTo>
                        <a:pt x="1036" y="652"/>
                      </a:lnTo>
                      <a:lnTo>
                        <a:pt x="1022" y="652"/>
                      </a:lnTo>
                      <a:lnTo>
                        <a:pt x="979" y="667"/>
                      </a:lnTo>
                      <a:lnTo>
                        <a:pt x="979" y="638"/>
                      </a:lnTo>
                      <a:lnTo>
                        <a:pt x="993" y="638"/>
                      </a:lnTo>
                      <a:lnTo>
                        <a:pt x="993" y="624"/>
                      </a:lnTo>
                      <a:lnTo>
                        <a:pt x="1007" y="610"/>
                      </a:lnTo>
                      <a:lnTo>
                        <a:pt x="1022" y="610"/>
                      </a:lnTo>
                      <a:lnTo>
                        <a:pt x="1022" y="596"/>
                      </a:lnTo>
                      <a:lnTo>
                        <a:pt x="1036" y="582"/>
                      </a:lnTo>
                      <a:lnTo>
                        <a:pt x="1036" y="567"/>
                      </a:lnTo>
                      <a:lnTo>
                        <a:pt x="1050" y="553"/>
                      </a:lnTo>
                      <a:lnTo>
                        <a:pt x="1064" y="539"/>
                      </a:lnTo>
                      <a:lnTo>
                        <a:pt x="1078" y="525"/>
                      </a:lnTo>
                      <a:lnTo>
                        <a:pt x="1078" y="511"/>
                      </a:lnTo>
                      <a:lnTo>
                        <a:pt x="1078" y="496"/>
                      </a:lnTo>
                      <a:lnTo>
                        <a:pt x="1092" y="482"/>
                      </a:lnTo>
                      <a:lnTo>
                        <a:pt x="1092" y="468"/>
                      </a:lnTo>
                      <a:lnTo>
                        <a:pt x="1092" y="454"/>
                      </a:lnTo>
                      <a:lnTo>
                        <a:pt x="1107" y="454"/>
                      </a:lnTo>
                      <a:lnTo>
                        <a:pt x="1107" y="440"/>
                      </a:lnTo>
                      <a:lnTo>
                        <a:pt x="1107" y="426"/>
                      </a:lnTo>
                      <a:lnTo>
                        <a:pt x="1121" y="426"/>
                      </a:lnTo>
                      <a:lnTo>
                        <a:pt x="1121" y="411"/>
                      </a:lnTo>
                      <a:lnTo>
                        <a:pt x="1135" y="411"/>
                      </a:lnTo>
                      <a:lnTo>
                        <a:pt x="1135" y="397"/>
                      </a:lnTo>
                      <a:lnTo>
                        <a:pt x="1149" y="397"/>
                      </a:lnTo>
                      <a:lnTo>
                        <a:pt x="1163" y="383"/>
                      </a:lnTo>
                      <a:lnTo>
                        <a:pt x="1178" y="383"/>
                      </a:lnTo>
                      <a:lnTo>
                        <a:pt x="1192" y="383"/>
                      </a:lnTo>
                      <a:lnTo>
                        <a:pt x="1206" y="383"/>
                      </a:lnTo>
                      <a:lnTo>
                        <a:pt x="1206" y="369"/>
                      </a:lnTo>
                      <a:lnTo>
                        <a:pt x="1263" y="369"/>
                      </a:lnTo>
                      <a:lnTo>
                        <a:pt x="1277" y="369"/>
                      </a:lnTo>
                      <a:lnTo>
                        <a:pt x="1291" y="369"/>
                      </a:lnTo>
                      <a:lnTo>
                        <a:pt x="1305" y="355"/>
                      </a:lnTo>
                      <a:lnTo>
                        <a:pt x="1319" y="355"/>
                      </a:lnTo>
                      <a:lnTo>
                        <a:pt x="1334" y="355"/>
                      </a:lnTo>
                      <a:lnTo>
                        <a:pt x="1348" y="340"/>
                      </a:lnTo>
                      <a:lnTo>
                        <a:pt x="1362" y="340"/>
                      </a:lnTo>
                      <a:lnTo>
                        <a:pt x="1362" y="326"/>
                      </a:lnTo>
                      <a:lnTo>
                        <a:pt x="1376" y="326"/>
                      </a:lnTo>
                      <a:lnTo>
                        <a:pt x="1390" y="312"/>
                      </a:lnTo>
                      <a:lnTo>
                        <a:pt x="1404" y="298"/>
                      </a:lnTo>
                      <a:lnTo>
                        <a:pt x="1404" y="284"/>
                      </a:lnTo>
                      <a:lnTo>
                        <a:pt x="1419" y="270"/>
                      </a:lnTo>
                      <a:lnTo>
                        <a:pt x="1419" y="255"/>
                      </a:lnTo>
                      <a:lnTo>
                        <a:pt x="1433" y="241"/>
                      </a:lnTo>
                      <a:lnTo>
                        <a:pt x="1433" y="227"/>
                      </a:lnTo>
                      <a:lnTo>
                        <a:pt x="1433" y="213"/>
                      </a:lnTo>
                      <a:lnTo>
                        <a:pt x="1433" y="199"/>
                      </a:lnTo>
                      <a:lnTo>
                        <a:pt x="1433" y="184"/>
                      </a:lnTo>
                      <a:lnTo>
                        <a:pt x="1447" y="170"/>
                      </a:lnTo>
                      <a:lnTo>
                        <a:pt x="1447" y="156"/>
                      </a:lnTo>
                      <a:lnTo>
                        <a:pt x="1447" y="142"/>
                      </a:lnTo>
                      <a:lnTo>
                        <a:pt x="1461" y="128"/>
                      </a:lnTo>
                      <a:lnTo>
                        <a:pt x="1461" y="113"/>
                      </a:lnTo>
                      <a:lnTo>
                        <a:pt x="1475" y="113"/>
                      </a:lnTo>
                      <a:lnTo>
                        <a:pt x="1475" y="99"/>
                      </a:lnTo>
                      <a:lnTo>
                        <a:pt x="1490" y="85"/>
                      </a:lnTo>
                      <a:lnTo>
                        <a:pt x="1490" y="71"/>
                      </a:lnTo>
                      <a:lnTo>
                        <a:pt x="1504" y="71"/>
                      </a:lnTo>
                      <a:lnTo>
                        <a:pt x="1504" y="57"/>
                      </a:lnTo>
                      <a:lnTo>
                        <a:pt x="1518" y="57"/>
                      </a:lnTo>
                      <a:lnTo>
                        <a:pt x="1532" y="43"/>
                      </a:lnTo>
                      <a:lnTo>
                        <a:pt x="1546" y="28"/>
                      </a:lnTo>
                      <a:lnTo>
                        <a:pt x="1560" y="28"/>
                      </a:lnTo>
                      <a:lnTo>
                        <a:pt x="1560" y="14"/>
                      </a:lnTo>
                      <a:lnTo>
                        <a:pt x="1575" y="14"/>
                      </a:lnTo>
                      <a:lnTo>
                        <a:pt x="1589" y="14"/>
                      </a:lnTo>
                      <a:lnTo>
                        <a:pt x="1589" y="0"/>
                      </a:lnTo>
                      <a:lnTo>
                        <a:pt x="1603" y="14"/>
                      </a:lnTo>
                      <a:lnTo>
                        <a:pt x="1617" y="14"/>
                      </a:lnTo>
                      <a:lnTo>
                        <a:pt x="1631" y="14"/>
                      </a:lnTo>
                      <a:lnTo>
                        <a:pt x="1631" y="28"/>
                      </a:lnTo>
                      <a:lnTo>
                        <a:pt x="1646" y="28"/>
                      </a:lnTo>
                      <a:lnTo>
                        <a:pt x="1660" y="28"/>
                      </a:lnTo>
                      <a:close/>
                    </a:path>
                  </a:pathLst>
                </a:custGeom>
                <a:noFill/>
                <a:ln w="0">
                  <a:solidFill>
                    <a:srgbClr val="000000"/>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ja-JP" altLang="en-US"/>
                </a:p>
              </p:txBody>
            </p:sp>
            <p:sp>
              <p:nvSpPr>
                <p:cNvPr id="15525" name="Freeform 187"/>
                <p:cNvSpPr>
                  <a:spLocks noChangeAspect="1"/>
                </p:cNvSpPr>
                <p:nvPr/>
              </p:nvSpPr>
              <p:spPr bwMode="auto">
                <a:xfrm>
                  <a:off x="6948" y="6161"/>
                  <a:ext cx="1697" cy="1829"/>
                </a:xfrm>
                <a:custGeom>
                  <a:avLst/>
                  <a:gdLst>
                    <a:gd name="T0" fmla="*/ 2147483647 w 1063"/>
                    <a:gd name="T1" fmla="*/ 2147483647 h 1149"/>
                    <a:gd name="T2" fmla="*/ 2147483647 w 1063"/>
                    <a:gd name="T3" fmla="*/ 2147483647 h 1149"/>
                    <a:gd name="T4" fmla="*/ 2147483647 w 1063"/>
                    <a:gd name="T5" fmla="*/ 2147483647 h 1149"/>
                    <a:gd name="T6" fmla="*/ 2147483647 w 1063"/>
                    <a:gd name="T7" fmla="*/ 2147483647 h 1149"/>
                    <a:gd name="T8" fmla="*/ 2147483647 w 1063"/>
                    <a:gd name="T9" fmla="*/ 2147483647 h 1149"/>
                    <a:gd name="T10" fmla="*/ 2147483647 w 1063"/>
                    <a:gd name="T11" fmla="*/ 2147483647 h 1149"/>
                    <a:gd name="T12" fmla="*/ 2147483647 w 1063"/>
                    <a:gd name="T13" fmla="*/ 2147483647 h 1149"/>
                    <a:gd name="T14" fmla="*/ 2147483647 w 1063"/>
                    <a:gd name="T15" fmla="*/ 2147483647 h 1149"/>
                    <a:gd name="T16" fmla="*/ 2147483647 w 1063"/>
                    <a:gd name="T17" fmla="*/ 2147483647 h 1149"/>
                    <a:gd name="T18" fmla="*/ 2147483647 w 1063"/>
                    <a:gd name="T19" fmla="*/ 2147483647 h 1149"/>
                    <a:gd name="T20" fmla="*/ 2147483647 w 1063"/>
                    <a:gd name="T21" fmla="*/ 2147483647 h 1149"/>
                    <a:gd name="T22" fmla="*/ 2147483647 w 1063"/>
                    <a:gd name="T23" fmla="*/ 2147483647 h 1149"/>
                    <a:gd name="T24" fmla="*/ 2147483647 w 1063"/>
                    <a:gd name="T25" fmla="*/ 2147483647 h 1149"/>
                    <a:gd name="T26" fmla="*/ 2147483647 w 1063"/>
                    <a:gd name="T27" fmla="*/ 2147483647 h 1149"/>
                    <a:gd name="T28" fmla="*/ 2147483647 w 1063"/>
                    <a:gd name="T29" fmla="*/ 2147483647 h 1149"/>
                    <a:gd name="T30" fmla="*/ 2147483647 w 1063"/>
                    <a:gd name="T31" fmla="*/ 2147483647 h 1149"/>
                    <a:gd name="T32" fmla="*/ 2147483647 w 1063"/>
                    <a:gd name="T33" fmla="*/ 2147483647 h 1149"/>
                    <a:gd name="T34" fmla="*/ 2147483647 w 1063"/>
                    <a:gd name="T35" fmla="*/ 2147483647 h 1149"/>
                    <a:gd name="T36" fmla="*/ 2147483647 w 1063"/>
                    <a:gd name="T37" fmla="*/ 2147483647 h 1149"/>
                    <a:gd name="T38" fmla="*/ 2147483647 w 1063"/>
                    <a:gd name="T39" fmla="*/ 2147483647 h 1149"/>
                    <a:gd name="T40" fmla="*/ 2147483647 w 1063"/>
                    <a:gd name="T41" fmla="*/ 2147483647 h 1149"/>
                    <a:gd name="T42" fmla="*/ 2147483647 w 1063"/>
                    <a:gd name="T43" fmla="*/ 2147483647 h 1149"/>
                    <a:gd name="T44" fmla="*/ 2147483647 w 1063"/>
                    <a:gd name="T45" fmla="*/ 2147483647 h 1149"/>
                    <a:gd name="T46" fmla="*/ 2147483647 w 1063"/>
                    <a:gd name="T47" fmla="*/ 2147483647 h 1149"/>
                    <a:gd name="T48" fmla="*/ 2147483647 w 1063"/>
                    <a:gd name="T49" fmla="*/ 2147483647 h 1149"/>
                    <a:gd name="T50" fmla="*/ 2147483647 w 1063"/>
                    <a:gd name="T51" fmla="*/ 2147483647 h 1149"/>
                    <a:gd name="T52" fmla="*/ 2147483647 w 1063"/>
                    <a:gd name="T53" fmla="*/ 2147483647 h 1149"/>
                    <a:gd name="T54" fmla="*/ 2147483647 w 1063"/>
                    <a:gd name="T55" fmla="*/ 2147483647 h 1149"/>
                    <a:gd name="T56" fmla="*/ 2147483647 w 1063"/>
                    <a:gd name="T57" fmla="*/ 2147483647 h 1149"/>
                    <a:gd name="T58" fmla="*/ 2147483647 w 1063"/>
                    <a:gd name="T59" fmla="*/ 2147483647 h 1149"/>
                    <a:gd name="T60" fmla="*/ 2147483647 w 1063"/>
                    <a:gd name="T61" fmla="*/ 2147483647 h 1149"/>
                    <a:gd name="T62" fmla="*/ 2147483647 w 1063"/>
                    <a:gd name="T63" fmla="*/ 2147483647 h 1149"/>
                    <a:gd name="T64" fmla="*/ 2147483647 w 1063"/>
                    <a:gd name="T65" fmla="*/ 2147483647 h 1149"/>
                    <a:gd name="T66" fmla="*/ 2147483647 w 1063"/>
                    <a:gd name="T67" fmla="*/ 2147483647 h 1149"/>
                    <a:gd name="T68" fmla="*/ 2147483647 w 1063"/>
                    <a:gd name="T69" fmla="*/ 2147483647 h 1149"/>
                    <a:gd name="T70" fmla="*/ 2147483647 w 1063"/>
                    <a:gd name="T71" fmla="*/ 2147483647 h 1149"/>
                    <a:gd name="T72" fmla="*/ 2147483647 w 1063"/>
                    <a:gd name="T73" fmla="*/ 2147483647 h 1149"/>
                    <a:gd name="T74" fmla="*/ 2147483647 w 1063"/>
                    <a:gd name="T75" fmla="*/ 2147483647 h 1149"/>
                    <a:gd name="T76" fmla="*/ 2147483647 w 1063"/>
                    <a:gd name="T77" fmla="*/ 2147483647 h 1149"/>
                    <a:gd name="T78" fmla="*/ 2147483647 w 1063"/>
                    <a:gd name="T79" fmla="*/ 2147483647 h 1149"/>
                    <a:gd name="T80" fmla="*/ 2147483647 w 1063"/>
                    <a:gd name="T81" fmla="*/ 2147483647 h 1149"/>
                    <a:gd name="T82" fmla="*/ 2147483647 w 1063"/>
                    <a:gd name="T83" fmla="*/ 2147483647 h 1149"/>
                    <a:gd name="T84" fmla="*/ 2147483647 w 1063"/>
                    <a:gd name="T85" fmla="*/ 2147483647 h 1149"/>
                    <a:gd name="T86" fmla="*/ 2147483647 w 1063"/>
                    <a:gd name="T87" fmla="*/ 2147483647 h 1149"/>
                    <a:gd name="T88" fmla="*/ 2147483647 w 1063"/>
                    <a:gd name="T89" fmla="*/ 2147483647 h 1149"/>
                    <a:gd name="T90" fmla="*/ 2147483647 w 1063"/>
                    <a:gd name="T91" fmla="*/ 2147483647 h 1149"/>
                    <a:gd name="T92" fmla="*/ 2147483647 w 1063"/>
                    <a:gd name="T93" fmla="*/ 2147483647 h 1149"/>
                    <a:gd name="T94" fmla="*/ 2147483647 w 1063"/>
                    <a:gd name="T95" fmla="*/ 2147483647 h 1149"/>
                    <a:gd name="T96" fmla="*/ 2147483647 w 1063"/>
                    <a:gd name="T97" fmla="*/ 2147483647 h 1149"/>
                    <a:gd name="T98" fmla="*/ 2147483647 w 1063"/>
                    <a:gd name="T99" fmla="*/ 2147483647 h 1149"/>
                    <a:gd name="T100" fmla="*/ 2147483647 w 1063"/>
                    <a:gd name="T101" fmla="*/ 2147483647 h 1149"/>
                    <a:gd name="T102" fmla="*/ 2147483647 w 1063"/>
                    <a:gd name="T103" fmla="*/ 2147483647 h 1149"/>
                    <a:gd name="T104" fmla="*/ 2147483647 w 1063"/>
                    <a:gd name="T105" fmla="*/ 0 h 1149"/>
                    <a:gd name="T106" fmla="*/ 2147483647 w 1063"/>
                    <a:gd name="T107" fmla="*/ 2147483647 h 1149"/>
                    <a:gd name="T108" fmla="*/ 2147483647 w 1063"/>
                    <a:gd name="T109" fmla="*/ 2147483647 h 1149"/>
                    <a:gd name="T110" fmla="*/ 2147483647 w 1063"/>
                    <a:gd name="T111" fmla="*/ 2147483647 h 1149"/>
                    <a:gd name="T112" fmla="*/ 2147483647 w 1063"/>
                    <a:gd name="T113" fmla="*/ 2147483647 h 1149"/>
                    <a:gd name="T114" fmla="*/ 2147483647 w 1063"/>
                    <a:gd name="T115" fmla="*/ 2147483647 h 1149"/>
                    <a:gd name="T116" fmla="*/ 2147483647 w 1063"/>
                    <a:gd name="T117" fmla="*/ 2147483647 h 1149"/>
                    <a:gd name="T118" fmla="*/ 2147483647 w 1063"/>
                    <a:gd name="T119" fmla="*/ 2147483647 h 1149"/>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063"/>
                    <a:gd name="T181" fmla="*/ 0 h 1149"/>
                    <a:gd name="T182" fmla="*/ 1063 w 1063"/>
                    <a:gd name="T183" fmla="*/ 1149 h 1149"/>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063" h="1149">
                      <a:moveTo>
                        <a:pt x="610" y="212"/>
                      </a:moveTo>
                      <a:lnTo>
                        <a:pt x="610" y="212"/>
                      </a:lnTo>
                      <a:lnTo>
                        <a:pt x="624" y="212"/>
                      </a:lnTo>
                      <a:lnTo>
                        <a:pt x="624" y="227"/>
                      </a:lnTo>
                      <a:lnTo>
                        <a:pt x="638" y="227"/>
                      </a:lnTo>
                      <a:lnTo>
                        <a:pt x="638" y="241"/>
                      </a:lnTo>
                      <a:lnTo>
                        <a:pt x="652" y="241"/>
                      </a:lnTo>
                      <a:lnTo>
                        <a:pt x="666" y="241"/>
                      </a:lnTo>
                      <a:lnTo>
                        <a:pt x="666" y="255"/>
                      </a:lnTo>
                      <a:lnTo>
                        <a:pt x="680" y="255"/>
                      </a:lnTo>
                      <a:lnTo>
                        <a:pt x="709" y="269"/>
                      </a:lnTo>
                      <a:lnTo>
                        <a:pt x="766" y="297"/>
                      </a:lnTo>
                      <a:lnTo>
                        <a:pt x="794" y="312"/>
                      </a:lnTo>
                      <a:lnTo>
                        <a:pt x="808" y="297"/>
                      </a:lnTo>
                      <a:lnTo>
                        <a:pt x="808" y="283"/>
                      </a:lnTo>
                      <a:lnTo>
                        <a:pt x="822" y="283"/>
                      </a:lnTo>
                      <a:lnTo>
                        <a:pt x="865" y="269"/>
                      </a:lnTo>
                      <a:lnTo>
                        <a:pt x="879" y="255"/>
                      </a:lnTo>
                      <a:lnTo>
                        <a:pt x="879" y="241"/>
                      </a:lnTo>
                      <a:lnTo>
                        <a:pt x="893" y="241"/>
                      </a:lnTo>
                      <a:lnTo>
                        <a:pt x="922" y="241"/>
                      </a:lnTo>
                      <a:lnTo>
                        <a:pt x="936" y="241"/>
                      </a:lnTo>
                      <a:lnTo>
                        <a:pt x="950" y="241"/>
                      </a:lnTo>
                      <a:lnTo>
                        <a:pt x="950" y="212"/>
                      </a:lnTo>
                      <a:lnTo>
                        <a:pt x="950" y="198"/>
                      </a:lnTo>
                      <a:lnTo>
                        <a:pt x="964" y="184"/>
                      </a:lnTo>
                      <a:lnTo>
                        <a:pt x="992" y="184"/>
                      </a:lnTo>
                      <a:lnTo>
                        <a:pt x="1035" y="184"/>
                      </a:lnTo>
                      <a:lnTo>
                        <a:pt x="1049" y="184"/>
                      </a:lnTo>
                      <a:lnTo>
                        <a:pt x="1049" y="198"/>
                      </a:lnTo>
                      <a:lnTo>
                        <a:pt x="1049" y="212"/>
                      </a:lnTo>
                      <a:lnTo>
                        <a:pt x="1035" y="212"/>
                      </a:lnTo>
                      <a:lnTo>
                        <a:pt x="1035" y="227"/>
                      </a:lnTo>
                      <a:lnTo>
                        <a:pt x="1035" y="241"/>
                      </a:lnTo>
                      <a:lnTo>
                        <a:pt x="1035" y="255"/>
                      </a:lnTo>
                      <a:lnTo>
                        <a:pt x="1021" y="269"/>
                      </a:lnTo>
                      <a:lnTo>
                        <a:pt x="1021" y="283"/>
                      </a:lnTo>
                      <a:lnTo>
                        <a:pt x="1021" y="297"/>
                      </a:lnTo>
                      <a:lnTo>
                        <a:pt x="1007" y="297"/>
                      </a:lnTo>
                      <a:lnTo>
                        <a:pt x="1007" y="312"/>
                      </a:lnTo>
                      <a:lnTo>
                        <a:pt x="1007" y="326"/>
                      </a:lnTo>
                      <a:lnTo>
                        <a:pt x="1007" y="340"/>
                      </a:lnTo>
                      <a:lnTo>
                        <a:pt x="1007" y="354"/>
                      </a:lnTo>
                      <a:lnTo>
                        <a:pt x="1007" y="368"/>
                      </a:lnTo>
                      <a:lnTo>
                        <a:pt x="1007" y="383"/>
                      </a:lnTo>
                      <a:lnTo>
                        <a:pt x="1007" y="397"/>
                      </a:lnTo>
                      <a:lnTo>
                        <a:pt x="1021" y="397"/>
                      </a:lnTo>
                      <a:lnTo>
                        <a:pt x="1021" y="411"/>
                      </a:lnTo>
                      <a:lnTo>
                        <a:pt x="1035" y="439"/>
                      </a:lnTo>
                      <a:lnTo>
                        <a:pt x="1035" y="454"/>
                      </a:lnTo>
                      <a:lnTo>
                        <a:pt x="1035" y="482"/>
                      </a:lnTo>
                      <a:lnTo>
                        <a:pt x="1049" y="524"/>
                      </a:lnTo>
                      <a:lnTo>
                        <a:pt x="1049" y="553"/>
                      </a:lnTo>
                      <a:lnTo>
                        <a:pt x="1063" y="567"/>
                      </a:lnTo>
                      <a:lnTo>
                        <a:pt x="1049" y="567"/>
                      </a:lnTo>
                      <a:lnTo>
                        <a:pt x="1049" y="581"/>
                      </a:lnTo>
                      <a:lnTo>
                        <a:pt x="1035" y="581"/>
                      </a:lnTo>
                      <a:lnTo>
                        <a:pt x="1021" y="581"/>
                      </a:lnTo>
                      <a:lnTo>
                        <a:pt x="1007" y="595"/>
                      </a:lnTo>
                      <a:lnTo>
                        <a:pt x="992" y="595"/>
                      </a:lnTo>
                      <a:lnTo>
                        <a:pt x="978" y="610"/>
                      </a:lnTo>
                      <a:lnTo>
                        <a:pt x="964" y="610"/>
                      </a:lnTo>
                      <a:lnTo>
                        <a:pt x="964" y="624"/>
                      </a:lnTo>
                      <a:lnTo>
                        <a:pt x="950" y="624"/>
                      </a:lnTo>
                      <a:lnTo>
                        <a:pt x="936" y="638"/>
                      </a:lnTo>
                      <a:lnTo>
                        <a:pt x="922" y="638"/>
                      </a:lnTo>
                      <a:lnTo>
                        <a:pt x="922" y="652"/>
                      </a:lnTo>
                      <a:lnTo>
                        <a:pt x="907" y="652"/>
                      </a:lnTo>
                      <a:lnTo>
                        <a:pt x="907" y="666"/>
                      </a:lnTo>
                      <a:lnTo>
                        <a:pt x="893" y="666"/>
                      </a:lnTo>
                      <a:lnTo>
                        <a:pt x="893" y="680"/>
                      </a:lnTo>
                      <a:lnTo>
                        <a:pt x="879" y="680"/>
                      </a:lnTo>
                      <a:lnTo>
                        <a:pt x="879" y="695"/>
                      </a:lnTo>
                      <a:lnTo>
                        <a:pt x="865" y="695"/>
                      </a:lnTo>
                      <a:lnTo>
                        <a:pt x="865" y="709"/>
                      </a:lnTo>
                      <a:lnTo>
                        <a:pt x="836" y="751"/>
                      </a:lnTo>
                      <a:lnTo>
                        <a:pt x="822" y="751"/>
                      </a:lnTo>
                      <a:lnTo>
                        <a:pt x="808" y="780"/>
                      </a:lnTo>
                      <a:lnTo>
                        <a:pt x="780" y="808"/>
                      </a:lnTo>
                      <a:lnTo>
                        <a:pt x="751" y="865"/>
                      </a:lnTo>
                      <a:lnTo>
                        <a:pt x="737" y="879"/>
                      </a:lnTo>
                      <a:lnTo>
                        <a:pt x="723" y="922"/>
                      </a:lnTo>
                      <a:lnTo>
                        <a:pt x="709" y="922"/>
                      </a:lnTo>
                      <a:lnTo>
                        <a:pt x="680" y="978"/>
                      </a:lnTo>
                      <a:lnTo>
                        <a:pt x="652" y="1021"/>
                      </a:lnTo>
                      <a:lnTo>
                        <a:pt x="624" y="1035"/>
                      </a:lnTo>
                      <a:lnTo>
                        <a:pt x="581" y="1063"/>
                      </a:lnTo>
                      <a:lnTo>
                        <a:pt x="524" y="1078"/>
                      </a:lnTo>
                      <a:lnTo>
                        <a:pt x="510" y="1092"/>
                      </a:lnTo>
                      <a:lnTo>
                        <a:pt x="496" y="1092"/>
                      </a:lnTo>
                      <a:lnTo>
                        <a:pt x="411" y="1134"/>
                      </a:lnTo>
                      <a:lnTo>
                        <a:pt x="397" y="1134"/>
                      </a:lnTo>
                      <a:lnTo>
                        <a:pt x="383" y="1134"/>
                      </a:lnTo>
                      <a:lnTo>
                        <a:pt x="383" y="1149"/>
                      </a:lnTo>
                      <a:lnTo>
                        <a:pt x="368" y="1149"/>
                      </a:lnTo>
                      <a:lnTo>
                        <a:pt x="354" y="1134"/>
                      </a:lnTo>
                      <a:lnTo>
                        <a:pt x="354" y="1120"/>
                      </a:lnTo>
                      <a:lnTo>
                        <a:pt x="340" y="1120"/>
                      </a:lnTo>
                      <a:lnTo>
                        <a:pt x="340" y="1106"/>
                      </a:lnTo>
                      <a:lnTo>
                        <a:pt x="340" y="1092"/>
                      </a:lnTo>
                      <a:lnTo>
                        <a:pt x="326" y="1092"/>
                      </a:lnTo>
                      <a:lnTo>
                        <a:pt x="326" y="1078"/>
                      </a:lnTo>
                      <a:lnTo>
                        <a:pt x="312" y="1063"/>
                      </a:lnTo>
                      <a:lnTo>
                        <a:pt x="312" y="1049"/>
                      </a:lnTo>
                      <a:lnTo>
                        <a:pt x="298" y="1035"/>
                      </a:lnTo>
                      <a:lnTo>
                        <a:pt x="283" y="1007"/>
                      </a:lnTo>
                      <a:lnTo>
                        <a:pt x="255" y="978"/>
                      </a:lnTo>
                      <a:lnTo>
                        <a:pt x="255" y="964"/>
                      </a:lnTo>
                      <a:lnTo>
                        <a:pt x="241" y="964"/>
                      </a:lnTo>
                      <a:lnTo>
                        <a:pt x="241" y="950"/>
                      </a:lnTo>
                      <a:lnTo>
                        <a:pt x="241" y="936"/>
                      </a:lnTo>
                      <a:lnTo>
                        <a:pt x="227" y="936"/>
                      </a:lnTo>
                      <a:lnTo>
                        <a:pt x="227" y="922"/>
                      </a:lnTo>
                      <a:lnTo>
                        <a:pt x="212" y="922"/>
                      </a:lnTo>
                      <a:lnTo>
                        <a:pt x="212" y="907"/>
                      </a:lnTo>
                      <a:lnTo>
                        <a:pt x="198" y="907"/>
                      </a:lnTo>
                      <a:lnTo>
                        <a:pt x="198" y="893"/>
                      </a:lnTo>
                      <a:lnTo>
                        <a:pt x="170" y="879"/>
                      </a:lnTo>
                      <a:lnTo>
                        <a:pt x="156" y="879"/>
                      </a:lnTo>
                      <a:lnTo>
                        <a:pt x="142" y="879"/>
                      </a:lnTo>
                      <a:lnTo>
                        <a:pt x="127" y="879"/>
                      </a:lnTo>
                      <a:lnTo>
                        <a:pt x="113" y="879"/>
                      </a:lnTo>
                      <a:lnTo>
                        <a:pt x="99" y="865"/>
                      </a:lnTo>
                      <a:lnTo>
                        <a:pt x="85" y="865"/>
                      </a:lnTo>
                      <a:lnTo>
                        <a:pt x="71" y="865"/>
                      </a:lnTo>
                      <a:lnTo>
                        <a:pt x="42" y="865"/>
                      </a:lnTo>
                      <a:lnTo>
                        <a:pt x="14" y="851"/>
                      </a:lnTo>
                      <a:lnTo>
                        <a:pt x="14" y="837"/>
                      </a:lnTo>
                      <a:lnTo>
                        <a:pt x="14" y="822"/>
                      </a:lnTo>
                      <a:lnTo>
                        <a:pt x="14" y="808"/>
                      </a:lnTo>
                      <a:lnTo>
                        <a:pt x="14" y="780"/>
                      </a:lnTo>
                      <a:lnTo>
                        <a:pt x="28" y="766"/>
                      </a:lnTo>
                      <a:lnTo>
                        <a:pt x="56" y="709"/>
                      </a:lnTo>
                      <a:lnTo>
                        <a:pt x="71" y="709"/>
                      </a:lnTo>
                      <a:lnTo>
                        <a:pt x="71" y="695"/>
                      </a:lnTo>
                      <a:lnTo>
                        <a:pt x="71" y="680"/>
                      </a:lnTo>
                      <a:lnTo>
                        <a:pt x="71" y="652"/>
                      </a:lnTo>
                      <a:lnTo>
                        <a:pt x="71" y="638"/>
                      </a:lnTo>
                      <a:lnTo>
                        <a:pt x="71" y="624"/>
                      </a:lnTo>
                      <a:lnTo>
                        <a:pt x="71" y="610"/>
                      </a:lnTo>
                      <a:lnTo>
                        <a:pt x="71" y="595"/>
                      </a:lnTo>
                      <a:lnTo>
                        <a:pt x="56" y="581"/>
                      </a:lnTo>
                      <a:lnTo>
                        <a:pt x="56" y="567"/>
                      </a:lnTo>
                      <a:lnTo>
                        <a:pt x="56" y="553"/>
                      </a:lnTo>
                      <a:lnTo>
                        <a:pt x="56" y="539"/>
                      </a:lnTo>
                      <a:lnTo>
                        <a:pt x="42" y="539"/>
                      </a:lnTo>
                      <a:lnTo>
                        <a:pt x="42" y="510"/>
                      </a:lnTo>
                      <a:lnTo>
                        <a:pt x="28" y="496"/>
                      </a:lnTo>
                      <a:lnTo>
                        <a:pt x="28" y="482"/>
                      </a:lnTo>
                      <a:lnTo>
                        <a:pt x="42" y="468"/>
                      </a:lnTo>
                      <a:lnTo>
                        <a:pt x="42" y="454"/>
                      </a:lnTo>
                      <a:lnTo>
                        <a:pt x="56" y="454"/>
                      </a:lnTo>
                      <a:lnTo>
                        <a:pt x="71" y="439"/>
                      </a:lnTo>
                      <a:lnTo>
                        <a:pt x="85" y="439"/>
                      </a:lnTo>
                      <a:lnTo>
                        <a:pt x="85" y="425"/>
                      </a:lnTo>
                      <a:lnTo>
                        <a:pt x="71" y="411"/>
                      </a:lnTo>
                      <a:lnTo>
                        <a:pt x="56" y="397"/>
                      </a:lnTo>
                      <a:lnTo>
                        <a:pt x="42" y="354"/>
                      </a:lnTo>
                      <a:lnTo>
                        <a:pt x="0" y="312"/>
                      </a:lnTo>
                      <a:lnTo>
                        <a:pt x="0" y="297"/>
                      </a:lnTo>
                      <a:lnTo>
                        <a:pt x="28" y="283"/>
                      </a:lnTo>
                      <a:lnTo>
                        <a:pt x="71" y="255"/>
                      </a:lnTo>
                      <a:lnTo>
                        <a:pt x="85" y="241"/>
                      </a:lnTo>
                      <a:lnTo>
                        <a:pt x="99" y="241"/>
                      </a:lnTo>
                      <a:lnTo>
                        <a:pt x="113" y="227"/>
                      </a:lnTo>
                      <a:lnTo>
                        <a:pt x="142" y="212"/>
                      </a:lnTo>
                      <a:lnTo>
                        <a:pt x="156" y="198"/>
                      </a:lnTo>
                      <a:lnTo>
                        <a:pt x="170" y="198"/>
                      </a:lnTo>
                      <a:lnTo>
                        <a:pt x="170" y="184"/>
                      </a:lnTo>
                      <a:lnTo>
                        <a:pt x="198" y="170"/>
                      </a:lnTo>
                      <a:lnTo>
                        <a:pt x="227" y="141"/>
                      </a:lnTo>
                      <a:lnTo>
                        <a:pt x="241" y="127"/>
                      </a:lnTo>
                      <a:lnTo>
                        <a:pt x="269" y="113"/>
                      </a:lnTo>
                      <a:lnTo>
                        <a:pt x="283" y="99"/>
                      </a:lnTo>
                      <a:lnTo>
                        <a:pt x="312" y="85"/>
                      </a:lnTo>
                      <a:lnTo>
                        <a:pt x="340" y="71"/>
                      </a:lnTo>
                      <a:lnTo>
                        <a:pt x="368" y="42"/>
                      </a:lnTo>
                      <a:lnTo>
                        <a:pt x="411" y="14"/>
                      </a:lnTo>
                      <a:lnTo>
                        <a:pt x="425" y="0"/>
                      </a:lnTo>
                      <a:lnTo>
                        <a:pt x="439" y="0"/>
                      </a:lnTo>
                      <a:lnTo>
                        <a:pt x="454" y="28"/>
                      </a:lnTo>
                      <a:lnTo>
                        <a:pt x="468" y="28"/>
                      </a:lnTo>
                      <a:lnTo>
                        <a:pt x="482" y="42"/>
                      </a:lnTo>
                      <a:lnTo>
                        <a:pt x="496" y="71"/>
                      </a:lnTo>
                      <a:lnTo>
                        <a:pt x="510" y="85"/>
                      </a:lnTo>
                      <a:lnTo>
                        <a:pt x="510" y="99"/>
                      </a:lnTo>
                      <a:lnTo>
                        <a:pt x="524" y="99"/>
                      </a:lnTo>
                      <a:lnTo>
                        <a:pt x="524" y="113"/>
                      </a:lnTo>
                      <a:lnTo>
                        <a:pt x="539" y="113"/>
                      </a:lnTo>
                      <a:lnTo>
                        <a:pt x="539" y="127"/>
                      </a:lnTo>
                      <a:lnTo>
                        <a:pt x="553" y="141"/>
                      </a:lnTo>
                      <a:lnTo>
                        <a:pt x="567" y="156"/>
                      </a:lnTo>
                      <a:lnTo>
                        <a:pt x="567" y="170"/>
                      </a:lnTo>
                      <a:lnTo>
                        <a:pt x="581" y="170"/>
                      </a:lnTo>
                      <a:lnTo>
                        <a:pt x="581" y="184"/>
                      </a:lnTo>
                      <a:lnTo>
                        <a:pt x="595" y="198"/>
                      </a:lnTo>
                      <a:lnTo>
                        <a:pt x="610" y="212"/>
                      </a:lnTo>
                      <a:close/>
                    </a:path>
                  </a:pathLst>
                </a:custGeom>
                <a:noFill/>
                <a:ln w="0">
                  <a:solidFill>
                    <a:srgbClr val="000000"/>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ja-JP" altLang="en-US"/>
                </a:p>
              </p:txBody>
            </p:sp>
            <p:sp>
              <p:nvSpPr>
                <p:cNvPr id="15526" name="Freeform 188"/>
                <p:cNvSpPr>
                  <a:spLocks noChangeAspect="1"/>
                </p:cNvSpPr>
                <p:nvPr/>
              </p:nvSpPr>
              <p:spPr bwMode="auto">
                <a:xfrm>
                  <a:off x="11496" y="10564"/>
                  <a:ext cx="2717" cy="4041"/>
                </a:xfrm>
                <a:custGeom>
                  <a:avLst/>
                  <a:gdLst>
                    <a:gd name="T0" fmla="*/ 2147483647 w 1702"/>
                    <a:gd name="T1" fmla="*/ 2147483647 h 2539"/>
                    <a:gd name="T2" fmla="*/ 2147483647 w 1702"/>
                    <a:gd name="T3" fmla="*/ 2147483647 h 2539"/>
                    <a:gd name="T4" fmla="*/ 2147483647 w 1702"/>
                    <a:gd name="T5" fmla="*/ 2147483647 h 2539"/>
                    <a:gd name="T6" fmla="*/ 2147483647 w 1702"/>
                    <a:gd name="T7" fmla="*/ 2147483647 h 2539"/>
                    <a:gd name="T8" fmla="*/ 2147483647 w 1702"/>
                    <a:gd name="T9" fmla="*/ 2147483647 h 2539"/>
                    <a:gd name="T10" fmla="*/ 2147483647 w 1702"/>
                    <a:gd name="T11" fmla="*/ 2147483647 h 2539"/>
                    <a:gd name="T12" fmla="*/ 2147483647 w 1702"/>
                    <a:gd name="T13" fmla="*/ 2147483647 h 2539"/>
                    <a:gd name="T14" fmla="*/ 2147483647 w 1702"/>
                    <a:gd name="T15" fmla="*/ 2147483647 h 2539"/>
                    <a:gd name="T16" fmla="*/ 2147483647 w 1702"/>
                    <a:gd name="T17" fmla="*/ 2147483647 h 2539"/>
                    <a:gd name="T18" fmla="*/ 2147483647 w 1702"/>
                    <a:gd name="T19" fmla="*/ 2147483647 h 2539"/>
                    <a:gd name="T20" fmla="*/ 2147483647 w 1702"/>
                    <a:gd name="T21" fmla="*/ 2147483647 h 2539"/>
                    <a:gd name="T22" fmla="*/ 2147483647 w 1702"/>
                    <a:gd name="T23" fmla="*/ 2147483647 h 2539"/>
                    <a:gd name="T24" fmla="*/ 2147483647 w 1702"/>
                    <a:gd name="T25" fmla="*/ 2147483647 h 2539"/>
                    <a:gd name="T26" fmla="*/ 2147483647 w 1702"/>
                    <a:gd name="T27" fmla="*/ 2147483647 h 2539"/>
                    <a:gd name="T28" fmla="*/ 2147483647 w 1702"/>
                    <a:gd name="T29" fmla="*/ 2147483647 h 2539"/>
                    <a:gd name="T30" fmla="*/ 2147483647 w 1702"/>
                    <a:gd name="T31" fmla="*/ 2147483647 h 2539"/>
                    <a:gd name="T32" fmla="*/ 2147483647 w 1702"/>
                    <a:gd name="T33" fmla="*/ 2147483647 h 2539"/>
                    <a:gd name="T34" fmla="*/ 2147483647 w 1702"/>
                    <a:gd name="T35" fmla="*/ 2147483647 h 2539"/>
                    <a:gd name="T36" fmla="*/ 2147483647 w 1702"/>
                    <a:gd name="T37" fmla="*/ 2147483647 h 2539"/>
                    <a:gd name="T38" fmla="*/ 2147483647 w 1702"/>
                    <a:gd name="T39" fmla="*/ 2147483647 h 2539"/>
                    <a:gd name="T40" fmla="*/ 2147483647 w 1702"/>
                    <a:gd name="T41" fmla="*/ 2147483647 h 2539"/>
                    <a:gd name="T42" fmla="*/ 2147483647 w 1702"/>
                    <a:gd name="T43" fmla="*/ 2147483647 h 2539"/>
                    <a:gd name="T44" fmla="*/ 2147483647 w 1702"/>
                    <a:gd name="T45" fmla="*/ 2147483647 h 2539"/>
                    <a:gd name="T46" fmla="*/ 2147483647 w 1702"/>
                    <a:gd name="T47" fmla="*/ 2147483647 h 2539"/>
                    <a:gd name="T48" fmla="*/ 2147483647 w 1702"/>
                    <a:gd name="T49" fmla="*/ 2147483647 h 2539"/>
                    <a:gd name="T50" fmla="*/ 2147483647 w 1702"/>
                    <a:gd name="T51" fmla="*/ 2147483647 h 2539"/>
                    <a:gd name="T52" fmla="*/ 2147483647 w 1702"/>
                    <a:gd name="T53" fmla="*/ 2147483647 h 2539"/>
                    <a:gd name="T54" fmla="*/ 2147483647 w 1702"/>
                    <a:gd name="T55" fmla="*/ 2147483647 h 2539"/>
                    <a:gd name="T56" fmla="*/ 2147483647 w 1702"/>
                    <a:gd name="T57" fmla="*/ 2147483647 h 2539"/>
                    <a:gd name="T58" fmla="*/ 2147483647 w 1702"/>
                    <a:gd name="T59" fmla="*/ 2147483647 h 2539"/>
                    <a:gd name="T60" fmla="*/ 2147483647 w 1702"/>
                    <a:gd name="T61" fmla="*/ 2147483647 h 2539"/>
                    <a:gd name="T62" fmla="*/ 2147483647 w 1702"/>
                    <a:gd name="T63" fmla="*/ 2147483647 h 2539"/>
                    <a:gd name="T64" fmla="*/ 2147483647 w 1702"/>
                    <a:gd name="T65" fmla="*/ 2147483647 h 2539"/>
                    <a:gd name="T66" fmla="*/ 2147483647 w 1702"/>
                    <a:gd name="T67" fmla="*/ 2147483647 h 2539"/>
                    <a:gd name="T68" fmla="*/ 2147483647 w 1702"/>
                    <a:gd name="T69" fmla="*/ 2147483647 h 2539"/>
                    <a:gd name="T70" fmla="*/ 2147483647 w 1702"/>
                    <a:gd name="T71" fmla="*/ 2147483647 h 2539"/>
                    <a:gd name="T72" fmla="*/ 2147483647 w 1702"/>
                    <a:gd name="T73" fmla="*/ 2147483647 h 2539"/>
                    <a:gd name="T74" fmla="*/ 2147483647 w 1702"/>
                    <a:gd name="T75" fmla="*/ 2147483647 h 2539"/>
                    <a:gd name="T76" fmla="*/ 2147483647 w 1702"/>
                    <a:gd name="T77" fmla="*/ 2147483647 h 2539"/>
                    <a:gd name="T78" fmla="*/ 2147483647 w 1702"/>
                    <a:gd name="T79" fmla="*/ 2147483647 h 2539"/>
                    <a:gd name="T80" fmla="*/ 2147483647 w 1702"/>
                    <a:gd name="T81" fmla="*/ 2147483647 h 2539"/>
                    <a:gd name="T82" fmla="*/ 2147483647 w 1702"/>
                    <a:gd name="T83" fmla="*/ 2147483647 h 2539"/>
                    <a:gd name="T84" fmla="*/ 2147483647 w 1702"/>
                    <a:gd name="T85" fmla="*/ 2147483647 h 2539"/>
                    <a:gd name="T86" fmla="*/ 2147483647 w 1702"/>
                    <a:gd name="T87" fmla="*/ 2147483647 h 2539"/>
                    <a:gd name="T88" fmla="*/ 2147483647 w 1702"/>
                    <a:gd name="T89" fmla="*/ 2147483647 h 2539"/>
                    <a:gd name="T90" fmla="*/ 2147483647 w 1702"/>
                    <a:gd name="T91" fmla="*/ 2147483647 h 2539"/>
                    <a:gd name="T92" fmla="*/ 2147483647 w 1702"/>
                    <a:gd name="T93" fmla="*/ 2147483647 h 2539"/>
                    <a:gd name="T94" fmla="*/ 2147483647 w 1702"/>
                    <a:gd name="T95" fmla="*/ 2147483647 h 2539"/>
                    <a:gd name="T96" fmla="*/ 2147483647 w 1702"/>
                    <a:gd name="T97" fmla="*/ 2147483647 h 2539"/>
                    <a:gd name="T98" fmla="*/ 2147483647 w 1702"/>
                    <a:gd name="T99" fmla="*/ 2147483647 h 2539"/>
                    <a:gd name="T100" fmla="*/ 2147483647 w 1702"/>
                    <a:gd name="T101" fmla="*/ 2147483647 h 2539"/>
                    <a:gd name="T102" fmla="*/ 2147483647 w 1702"/>
                    <a:gd name="T103" fmla="*/ 2147483647 h 2539"/>
                    <a:gd name="T104" fmla="*/ 2147483647 w 1702"/>
                    <a:gd name="T105" fmla="*/ 2147483647 h 2539"/>
                    <a:gd name="T106" fmla="*/ 2147483647 w 1702"/>
                    <a:gd name="T107" fmla="*/ 2147483647 h 2539"/>
                    <a:gd name="T108" fmla="*/ 2147483647 w 1702"/>
                    <a:gd name="T109" fmla="*/ 2147483647 h 2539"/>
                    <a:gd name="T110" fmla="*/ 0 w 1702"/>
                    <a:gd name="T111" fmla="*/ 2147483647 h 2539"/>
                    <a:gd name="T112" fmla="*/ 0 w 1702"/>
                    <a:gd name="T113" fmla="*/ 2147483647 h 2539"/>
                    <a:gd name="T114" fmla="*/ 2147483647 w 1702"/>
                    <a:gd name="T115" fmla="*/ 2147483647 h 2539"/>
                    <a:gd name="T116" fmla="*/ 2147483647 w 1702"/>
                    <a:gd name="T117" fmla="*/ 2147483647 h 2539"/>
                    <a:gd name="T118" fmla="*/ 2147483647 w 1702"/>
                    <a:gd name="T119" fmla="*/ 2147483647 h 2539"/>
                    <a:gd name="T120" fmla="*/ 2147483647 w 1702"/>
                    <a:gd name="T121" fmla="*/ 2147483647 h 2539"/>
                    <a:gd name="T122" fmla="*/ 2147483647 w 1702"/>
                    <a:gd name="T123" fmla="*/ 2147483647 h 2539"/>
                    <a:gd name="T124" fmla="*/ 2147483647 w 1702"/>
                    <a:gd name="T125" fmla="*/ 2147483647 h 2539"/>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702"/>
                    <a:gd name="T190" fmla="*/ 0 h 2539"/>
                    <a:gd name="T191" fmla="*/ 1702 w 1702"/>
                    <a:gd name="T192" fmla="*/ 2539 h 2539"/>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702" h="2539">
                      <a:moveTo>
                        <a:pt x="610" y="0"/>
                      </a:moveTo>
                      <a:lnTo>
                        <a:pt x="610" y="42"/>
                      </a:lnTo>
                      <a:lnTo>
                        <a:pt x="653" y="42"/>
                      </a:lnTo>
                      <a:lnTo>
                        <a:pt x="695" y="42"/>
                      </a:lnTo>
                      <a:lnTo>
                        <a:pt x="738" y="42"/>
                      </a:lnTo>
                      <a:lnTo>
                        <a:pt x="752" y="42"/>
                      </a:lnTo>
                      <a:lnTo>
                        <a:pt x="752" y="71"/>
                      </a:lnTo>
                      <a:lnTo>
                        <a:pt x="752" y="85"/>
                      </a:lnTo>
                      <a:lnTo>
                        <a:pt x="752" y="113"/>
                      </a:lnTo>
                      <a:lnTo>
                        <a:pt x="752" y="156"/>
                      </a:lnTo>
                      <a:lnTo>
                        <a:pt x="780" y="156"/>
                      </a:lnTo>
                      <a:lnTo>
                        <a:pt x="795" y="156"/>
                      </a:lnTo>
                      <a:lnTo>
                        <a:pt x="823" y="156"/>
                      </a:lnTo>
                      <a:lnTo>
                        <a:pt x="837" y="156"/>
                      </a:lnTo>
                      <a:lnTo>
                        <a:pt x="908" y="156"/>
                      </a:lnTo>
                      <a:lnTo>
                        <a:pt x="922" y="269"/>
                      </a:lnTo>
                      <a:lnTo>
                        <a:pt x="936" y="269"/>
                      </a:lnTo>
                      <a:lnTo>
                        <a:pt x="965" y="269"/>
                      </a:lnTo>
                      <a:lnTo>
                        <a:pt x="1021" y="269"/>
                      </a:lnTo>
                      <a:lnTo>
                        <a:pt x="1021" y="340"/>
                      </a:lnTo>
                      <a:lnTo>
                        <a:pt x="1021" y="354"/>
                      </a:lnTo>
                      <a:lnTo>
                        <a:pt x="1021" y="383"/>
                      </a:lnTo>
                      <a:lnTo>
                        <a:pt x="1021" y="397"/>
                      </a:lnTo>
                      <a:lnTo>
                        <a:pt x="1021" y="411"/>
                      </a:lnTo>
                      <a:lnTo>
                        <a:pt x="1021" y="439"/>
                      </a:lnTo>
                      <a:lnTo>
                        <a:pt x="1036" y="439"/>
                      </a:lnTo>
                      <a:lnTo>
                        <a:pt x="1064" y="439"/>
                      </a:lnTo>
                      <a:lnTo>
                        <a:pt x="1135" y="439"/>
                      </a:lnTo>
                      <a:lnTo>
                        <a:pt x="1135" y="468"/>
                      </a:lnTo>
                      <a:lnTo>
                        <a:pt x="1149" y="468"/>
                      </a:lnTo>
                      <a:lnTo>
                        <a:pt x="1163" y="468"/>
                      </a:lnTo>
                      <a:lnTo>
                        <a:pt x="1177" y="468"/>
                      </a:lnTo>
                      <a:lnTo>
                        <a:pt x="1206" y="468"/>
                      </a:lnTo>
                      <a:lnTo>
                        <a:pt x="1220" y="468"/>
                      </a:lnTo>
                      <a:lnTo>
                        <a:pt x="1234" y="468"/>
                      </a:lnTo>
                      <a:lnTo>
                        <a:pt x="1248" y="468"/>
                      </a:lnTo>
                      <a:lnTo>
                        <a:pt x="1248" y="496"/>
                      </a:lnTo>
                      <a:lnTo>
                        <a:pt x="1248" y="539"/>
                      </a:lnTo>
                      <a:lnTo>
                        <a:pt x="1248" y="553"/>
                      </a:lnTo>
                      <a:lnTo>
                        <a:pt x="1248" y="567"/>
                      </a:lnTo>
                      <a:lnTo>
                        <a:pt x="1248" y="581"/>
                      </a:lnTo>
                      <a:lnTo>
                        <a:pt x="1248" y="595"/>
                      </a:lnTo>
                      <a:lnTo>
                        <a:pt x="1248" y="610"/>
                      </a:lnTo>
                      <a:lnTo>
                        <a:pt x="1248" y="624"/>
                      </a:lnTo>
                      <a:lnTo>
                        <a:pt x="1277" y="624"/>
                      </a:lnTo>
                      <a:lnTo>
                        <a:pt x="1291" y="624"/>
                      </a:lnTo>
                      <a:lnTo>
                        <a:pt x="1291" y="638"/>
                      </a:lnTo>
                      <a:lnTo>
                        <a:pt x="1291" y="652"/>
                      </a:lnTo>
                      <a:lnTo>
                        <a:pt x="1291" y="666"/>
                      </a:lnTo>
                      <a:lnTo>
                        <a:pt x="1291" y="680"/>
                      </a:lnTo>
                      <a:lnTo>
                        <a:pt x="1291" y="695"/>
                      </a:lnTo>
                      <a:lnTo>
                        <a:pt x="1291" y="709"/>
                      </a:lnTo>
                      <a:lnTo>
                        <a:pt x="1305" y="737"/>
                      </a:lnTo>
                      <a:lnTo>
                        <a:pt x="1305" y="751"/>
                      </a:lnTo>
                      <a:lnTo>
                        <a:pt x="1319" y="751"/>
                      </a:lnTo>
                      <a:lnTo>
                        <a:pt x="1319" y="766"/>
                      </a:lnTo>
                      <a:lnTo>
                        <a:pt x="1319" y="780"/>
                      </a:lnTo>
                      <a:lnTo>
                        <a:pt x="1333" y="794"/>
                      </a:lnTo>
                      <a:lnTo>
                        <a:pt x="1319" y="794"/>
                      </a:lnTo>
                      <a:lnTo>
                        <a:pt x="1305" y="794"/>
                      </a:lnTo>
                      <a:lnTo>
                        <a:pt x="1305" y="808"/>
                      </a:lnTo>
                      <a:lnTo>
                        <a:pt x="1305" y="822"/>
                      </a:lnTo>
                      <a:lnTo>
                        <a:pt x="1291" y="836"/>
                      </a:lnTo>
                      <a:lnTo>
                        <a:pt x="1291" y="851"/>
                      </a:lnTo>
                      <a:lnTo>
                        <a:pt x="1291" y="865"/>
                      </a:lnTo>
                      <a:lnTo>
                        <a:pt x="1277" y="865"/>
                      </a:lnTo>
                      <a:lnTo>
                        <a:pt x="1277" y="879"/>
                      </a:lnTo>
                      <a:lnTo>
                        <a:pt x="1277" y="893"/>
                      </a:lnTo>
                      <a:lnTo>
                        <a:pt x="1277" y="907"/>
                      </a:lnTo>
                      <a:lnTo>
                        <a:pt x="1263" y="907"/>
                      </a:lnTo>
                      <a:lnTo>
                        <a:pt x="1263" y="922"/>
                      </a:lnTo>
                      <a:lnTo>
                        <a:pt x="1263" y="936"/>
                      </a:lnTo>
                      <a:lnTo>
                        <a:pt x="1263" y="950"/>
                      </a:lnTo>
                      <a:lnTo>
                        <a:pt x="1263" y="964"/>
                      </a:lnTo>
                      <a:lnTo>
                        <a:pt x="1263" y="978"/>
                      </a:lnTo>
                      <a:lnTo>
                        <a:pt x="1277" y="978"/>
                      </a:lnTo>
                      <a:lnTo>
                        <a:pt x="1277" y="993"/>
                      </a:lnTo>
                      <a:lnTo>
                        <a:pt x="1277" y="1007"/>
                      </a:lnTo>
                      <a:lnTo>
                        <a:pt x="1277" y="1021"/>
                      </a:lnTo>
                      <a:lnTo>
                        <a:pt x="1277" y="1035"/>
                      </a:lnTo>
                      <a:lnTo>
                        <a:pt x="1277" y="1049"/>
                      </a:lnTo>
                      <a:lnTo>
                        <a:pt x="1277" y="1063"/>
                      </a:lnTo>
                      <a:lnTo>
                        <a:pt x="1263" y="1063"/>
                      </a:lnTo>
                      <a:lnTo>
                        <a:pt x="1248" y="1063"/>
                      </a:lnTo>
                      <a:lnTo>
                        <a:pt x="1248" y="1078"/>
                      </a:lnTo>
                      <a:lnTo>
                        <a:pt x="1248" y="1092"/>
                      </a:lnTo>
                      <a:lnTo>
                        <a:pt x="1263" y="1092"/>
                      </a:lnTo>
                      <a:lnTo>
                        <a:pt x="1277" y="1106"/>
                      </a:lnTo>
                      <a:lnTo>
                        <a:pt x="1277" y="1120"/>
                      </a:lnTo>
                      <a:lnTo>
                        <a:pt x="1277" y="1134"/>
                      </a:lnTo>
                      <a:lnTo>
                        <a:pt x="1277" y="1149"/>
                      </a:lnTo>
                      <a:lnTo>
                        <a:pt x="1263" y="1149"/>
                      </a:lnTo>
                      <a:lnTo>
                        <a:pt x="1248" y="1149"/>
                      </a:lnTo>
                      <a:lnTo>
                        <a:pt x="1248" y="1163"/>
                      </a:lnTo>
                      <a:lnTo>
                        <a:pt x="1234" y="1149"/>
                      </a:lnTo>
                      <a:lnTo>
                        <a:pt x="1220" y="1149"/>
                      </a:lnTo>
                      <a:lnTo>
                        <a:pt x="1220" y="1134"/>
                      </a:lnTo>
                      <a:lnTo>
                        <a:pt x="1206" y="1134"/>
                      </a:lnTo>
                      <a:lnTo>
                        <a:pt x="1192" y="1134"/>
                      </a:lnTo>
                      <a:lnTo>
                        <a:pt x="1177" y="1120"/>
                      </a:lnTo>
                      <a:lnTo>
                        <a:pt x="1163" y="1120"/>
                      </a:lnTo>
                      <a:lnTo>
                        <a:pt x="1149" y="1120"/>
                      </a:lnTo>
                      <a:lnTo>
                        <a:pt x="1149" y="1106"/>
                      </a:lnTo>
                      <a:lnTo>
                        <a:pt x="1135" y="1106"/>
                      </a:lnTo>
                      <a:lnTo>
                        <a:pt x="1121" y="1106"/>
                      </a:lnTo>
                      <a:lnTo>
                        <a:pt x="1107" y="1106"/>
                      </a:lnTo>
                      <a:lnTo>
                        <a:pt x="1092" y="1092"/>
                      </a:lnTo>
                      <a:lnTo>
                        <a:pt x="1064" y="1092"/>
                      </a:lnTo>
                      <a:lnTo>
                        <a:pt x="1050" y="1078"/>
                      </a:lnTo>
                      <a:lnTo>
                        <a:pt x="1036" y="1078"/>
                      </a:lnTo>
                      <a:lnTo>
                        <a:pt x="1050" y="1078"/>
                      </a:lnTo>
                      <a:lnTo>
                        <a:pt x="1050" y="1063"/>
                      </a:lnTo>
                      <a:lnTo>
                        <a:pt x="1036" y="1063"/>
                      </a:lnTo>
                      <a:lnTo>
                        <a:pt x="1021" y="1063"/>
                      </a:lnTo>
                      <a:lnTo>
                        <a:pt x="1021" y="1049"/>
                      </a:lnTo>
                      <a:lnTo>
                        <a:pt x="1021" y="1035"/>
                      </a:lnTo>
                      <a:lnTo>
                        <a:pt x="1007" y="1035"/>
                      </a:lnTo>
                      <a:lnTo>
                        <a:pt x="993" y="1035"/>
                      </a:lnTo>
                      <a:lnTo>
                        <a:pt x="979" y="1035"/>
                      </a:lnTo>
                      <a:lnTo>
                        <a:pt x="965" y="1035"/>
                      </a:lnTo>
                      <a:lnTo>
                        <a:pt x="951" y="1035"/>
                      </a:lnTo>
                      <a:lnTo>
                        <a:pt x="936" y="1035"/>
                      </a:lnTo>
                      <a:lnTo>
                        <a:pt x="922" y="1035"/>
                      </a:lnTo>
                      <a:lnTo>
                        <a:pt x="908" y="1021"/>
                      </a:lnTo>
                      <a:lnTo>
                        <a:pt x="894" y="1021"/>
                      </a:lnTo>
                      <a:lnTo>
                        <a:pt x="880" y="1007"/>
                      </a:lnTo>
                      <a:lnTo>
                        <a:pt x="865" y="1007"/>
                      </a:lnTo>
                      <a:lnTo>
                        <a:pt x="865" y="1021"/>
                      </a:lnTo>
                      <a:lnTo>
                        <a:pt x="851" y="1021"/>
                      </a:lnTo>
                      <a:lnTo>
                        <a:pt x="837" y="1021"/>
                      </a:lnTo>
                      <a:lnTo>
                        <a:pt x="837" y="1007"/>
                      </a:lnTo>
                      <a:lnTo>
                        <a:pt x="837" y="993"/>
                      </a:lnTo>
                      <a:lnTo>
                        <a:pt x="837" y="978"/>
                      </a:lnTo>
                      <a:lnTo>
                        <a:pt x="837" y="964"/>
                      </a:lnTo>
                      <a:lnTo>
                        <a:pt x="823" y="964"/>
                      </a:lnTo>
                      <a:lnTo>
                        <a:pt x="823" y="950"/>
                      </a:lnTo>
                      <a:lnTo>
                        <a:pt x="809" y="936"/>
                      </a:lnTo>
                      <a:lnTo>
                        <a:pt x="795" y="936"/>
                      </a:lnTo>
                      <a:lnTo>
                        <a:pt x="795" y="950"/>
                      </a:lnTo>
                      <a:lnTo>
                        <a:pt x="795" y="964"/>
                      </a:lnTo>
                      <a:lnTo>
                        <a:pt x="795" y="978"/>
                      </a:lnTo>
                      <a:lnTo>
                        <a:pt x="795" y="993"/>
                      </a:lnTo>
                      <a:lnTo>
                        <a:pt x="780" y="993"/>
                      </a:lnTo>
                      <a:lnTo>
                        <a:pt x="780" y="1007"/>
                      </a:lnTo>
                      <a:lnTo>
                        <a:pt x="780" y="1021"/>
                      </a:lnTo>
                      <a:lnTo>
                        <a:pt x="780" y="1035"/>
                      </a:lnTo>
                      <a:lnTo>
                        <a:pt x="780" y="1049"/>
                      </a:lnTo>
                      <a:lnTo>
                        <a:pt x="780" y="1063"/>
                      </a:lnTo>
                      <a:lnTo>
                        <a:pt x="780" y="1078"/>
                      </a:lnTo>
                      <a:lnTo>
                        <a:pt x="780" y="1092"/>
                      </a:lnTo>
                      <a:lnTo>
                        <a:pt x="780" y="1106"/>
                      </a:lnTo>
                      <a:lnTo>
                        <a:pt x="780" y="1120"/>
                      </a:lnTo>
                      <a:lnTo>
                        <a:pt x="780" y="1134"/>
                      </a:lnTo>
                      <a:lnTo>
                        <a:pt x="780" y="1149"/>
                      </a:lnTo>
                      <a:lnTo>
                        <a:pt x="780" y="1163"/>
                      </a:lnTo>
                      <a:lnTo>
                        <a:pt x="780" y="1177"/>
                      </a:lnTo>
                      <a:lnTo>
                        <a:pt x="780" y="1191"/>
                      </a:lnTo>
                      <a:lnTo>
                        <a:pt x="780" y="1205"/>
                      </a:lnTo>
                      <a:lnTo>
                        <a:pt x="780" y="1219"/>
                      </a:lnTo>
                      <a:lnTo>
                        <a:pt x="795" y="1219"/>
                      </a:lnTo>
                      <a:lnTo>
                        <a:pt x="809" y="1219"/>
                      </a:lnTo>
                      <a:lnTo>
                        <a:pt x="823" y="1219"/>
                      </a:lnTo>
                      <a:lnTo>
                        <a:pt x="837" y="1234"/>
                      </a:lnTo>
                      <a:lnTo>
                        <a:pt x="851" y="1234"/>
                      </a:lnTo>
                      <a:lnTo>
                        <a:pt x="865" y="1234"/>
                      </a:lnTo>
                      <a:lnTo>
                        <a:pt x="880" y="1219"/>
                      </a:lnTo>
                      <a:lnTo>
                        <a:pt x="894" y="1219"/>
                      </a:lnTo>
                      <a:lnTo>
                        <a:pt x="894" y="1234"/>
                      </a:lnTo>
                      <a:lnTo>
                        <a:pt x="908" y="1234"/>
                      </a:lnTo>
                      <a:lnTo>
                        <a:pt x="922" y="1248"/>
                      </a:lnTo>
                      <a:lnTo>
                        <a:pt x="951" y="1248"/>
                      </a:lnTo>
                      <a:lnTo>
                        <a:pt x="951" y="1262"/>
                      </a:lnTo>
                      <a:lnTo>
                        <a:pt x="965" y="1262"/>
                      </a:lnTo>
                      <a:lnTo>
                        <a:pt x="979" y="1262"/>
                      </a:lnTo>
                      <a:lnTo>
                        <a:pt x="993" y="1262"/>
                      </a:lnTo>
                      <a:lnTo>
                        <a:pt x="993" y="1276"/>
                      </a:lnTo>
                      <a:lnTo>
                        <a:pt x="993" y="1290"/>
                      </a:lnTo>
                      <a:lnTo>
                        <a:pt x="993" y="1305"/>
                      </a:lnTo>
                      <a:lnTo>
                        <a:pt x="1036" y="1305"/>
                      </a:lnTo>
                      <a:lnTo>
                        <a:pt x="1036" y="1319"/>
                      </a:lnTo>
                      <a:lnTo>
                        <a:pt x="1036" y="1347"/>
                      </a:lnTo>
                      <a:lnTo>
                        <a:pt x="1050" y="1347"/>
                      </a:lnTo>
                      <a:lnTo>
                        <a:pt x="1050" y="1361"/>
                      </a:lnTo>
                      <a:lnTo>
                        <a:pt x="1078" y="1361"/>
                      </a:lnTo>
                      <a:lnTo>
                        <a:pt x="1107" y="1361"/>
                      </a:lnTo>
                      <a:lnTo>
                        <a:pt x="1121" y="1361"/>
                      </a:lnTo>
                      <a:lnTo>
                        <a:pt x="1135" y="1361"/>
                      </a:lnTo>
                      <a:lnTo>
                        <a:pt x="1149" y="1361"/>
                      </a:lnTo>
                      <a:lnTo>
                        <a:pt x="1163" y="1361"/>
                      </a:lnTo>
                      <a:lnTo>
                        <a:pt x="1177" y="1361"/>
                      </a:lnTo>
                      <a:lnTo>
                        <a:pt x="1192" y="1361"/>
                      </a:lnTo>
                      <a:lnTo>
                        <a:pt x="1206" y="1361"/>
                      </a:lnTo>
                      <a:lnTo>
                        <a:pt x="1220" y="1347"/>
                      </a:lnTo>
                      <a:lnTo>
                        <a:pt x="1234" y="1347"/>
                      </a:lnTo>
                      <a:lnTo>
                        <a:pt x="1234" y="1333"/>
                      </a:lnTo>
                      <a:lnTo>
                        <a:pt x="1234" y="1319"/>
                      </a:lnTo>
                      <a:lnTo>
                        <a:pt x="1234" y="1305"/>
                      </a:lnTo>
                      <a:lnTo>
                        <a:pt x="1234" y="1290"/>
                      </a:lnTo>
                      <a:lnTo>
                        <a:pt x="1234" y="1276"/>
                      </a:lnTo>
                      <a:lnTo>
                        <a:pt x="1220" y="1276"/>
                      </a:lnTo>
                      <a:lnTo>
                        <a:pt x="1220" y="1262"/>
                      </a:lnTo>
                      <a:lnTo>
                        <a:pt x="1206" y="1262"/>
                      </a:lnTo>
                      <a:lnTo>
                        <a:pt x="1206" y="1248"/>
                      </a:lnTo>
                      <a:lnTo>
                        <a:pt x="1206" y="1234"/>
                      </a:lnTo>
                      <a:lnTo>
                        <a:pt x="1206" y="1219"/>
                      </a:lnTo>
                      <a:lnTo>
                        <a:pt x="1206" y="1205"/>
                      </a:lnTo>
                      <a:lnTo>
                        <a:pt x="1192" y="1205"/>
                      </a:lnTo>
                      <a:lnTo>
                        <a:pt x="1206" y="1205"/>
                      </a:lnTo>
                      <a:lnTo>
                        <a:pt x="1206" y="1191"/>
                      </a:lnTo>
                      <a:lnTo>
                        <a:pt x="1206" y="1205"/>
                      </a:lnTo>
                      <a:lnTo>
                        <a:pt x="1206" y="1219"/>
                      </a:lnTo>
                      <a:lnTo>
                        <a:pt x="1220" y="1219"/>
                      </a:lnTo>
                      <a:lnTo>
                        <a:pt x="1220" y="1234"/>
                      </a:lnTo>
                      <a:lnTo>
                        <a:pt x="1220" y="1248"/>
                      </a:lnTo>
                      <a:lnTo>
                        <a:pt x="1220" y="1262"/>
                      </a:lnTo>
                      <a:lnTo>
                        <a:pt x="1234" y="1262"/>
                      </a:lnTo>
                      <a:lnTo>
                        <a:pt x="1234" y="1276"/>
                      </a:lnTo>
                      <a:lnTo>
                        <a:pt x="1248" y="1276"/>
                      </a:lnTo>
                      <a:lnTo>
                        <a:pt x="1248" y="1290"/>
                      </a:lnTo>
                      <a:lnTo>
                        <a:pt x="1248" y="1305"/>
                      </a:lnTo>
                      <a:lnTo>
                        <a:pt x="1263" y="1305"/>
                      </a:lnTo>
                      <a:lnTo>
                        <a:pt x="1277" y="1305"/>
                      </a:lnTo>
                      <a:lnTo>
                        <a:pt x="1291" y="1305"/>
                      </a:lnTo>
                      <a:lnTo>
                        <a:pt x="1305" y="1305"/>
                      </a:lnTo>
                      <a:lnTo>
                        <a:pt x="1319" y="1305"/>
                      </a:lnTo>
                      <a:lnTo>
                        <a:pt x="1319" y="1319"/>
                      </a:lnTo>
                      <a:lnTo>
                        <a:pt x="1333" y="1319"/>
                      </a:lnTo>
                      <a:lnTo>
                        <a:pt x="1333" y="1305"/>
                      </a:lnTo>
                      <a:lnTo>
                        <a:pt x="1348" y="1305"/>
                      </a:lnTo>
                      <a:lnTo>
                        <a:pt x="1348" y="1319"/>
                      </a:lnTo>
                      <a:lnTo>
                        <a:pt x="1348" y="1333"/>
                      </a:lnTo>
                      <a:lnTo>
                        <a:pt x="1348" y="1347"/>
                      </a:lnTo>
                      <a:lnTo>
                        <a:pt x="1362" y="1347"/>
                      </a:lnTo>
                      <a:lnTo>
                        <a:pt x="1362" y="1361"/>
                      </a:lnTo>
                      <a:lnTo>
                        <a:pt x="1348" y="1361"/>
                      </a:lnTo>
                      <a:lnTo>
                        <a:pt x="1333" y="1361"/>
                      </a:lnTo>
                      <a:lnTo>
                        <a:pt x="1319" y="1361"/>
                      </a:lnTo>
                      <a:lnTo>
                        <a:pt x="1305" y="1361"/>
                      </a:lnTo>
                      <a:lnTo>
                        <a:pt x="1305" y="1375"/>
                      </a:lnTo>
                      <a:lnTo>
                        <a:pt x="1305" y="1390"/>
                      </a:lnTo>
                      <a:lnTo>
                        <a:pt x="1305" y="1418"/>
                      </a:lnTo>
                      <a:lnTo>
                        <a:pt x="1305" y="1432"/>
                      </a:lnTo>
                      <a:lnTo>
                        <a:pt x="1305" y="1446"/>
                      </a:lnTo>
                      <a:lnTo>
                        <a:pt x="1333" y="1446"/>
                      </a:lnTo>
                      <a:lnTo>
                        <a:pt x="1348" y="1446"/>
                      </a:lnTo>
                      <a:lnTo>
                        <a:pt x="1362" y="1446"/>
                      </a:lnTo>
                      <a:lnTo>
                        <a:pt x="1376" y="1446"/>
                      </a:lnTo>
                      <a:lnTo>
                        <a:pt x="1390" y="1446"/>
                      </a:lnTo>
                      <a:lnTo>
                        <a:pt x="1404" y="1446"/>
                      </a:lnTo>
                      <a:lnTo>
                        <a:pt x="1419" y="1446"/>
                      </a:lnTo>
                      <a:lnTo>
                        <a:pt x="1433" y="1446"/>
                      </a:lnTo>
                      <a:lnTo>
                        <a:pt x="1447" y="1446"/>
                      </a:lnTo>
                      <a:lnTo>
                        <a:pt x="1461" y="1432"/>
                      </a:lnTo>
                      <a:lnTo>
                        <a:pt x="1475" y="1432"/>
                      </a:lnTo>
                      <a:lnTo>
                        <a:pt x="1489" y="1432"/>
                      </a:lnTo>
                      <a:lnTo>
                        <a:pt x="1504" y="1432"/>
                      </a:lnTo>
                      <a:lnTo>
                        <a:pt x="1518" y="1432"/>
                      </a:lnTo>
                      <a:lnTo>
                        <a:pt x="1518" y="1446"/>
                      </a:lnTo>
                      <a:lnTo>
                        <a:pt x="1532" y="1446"/>
                      </a:lnTo>
                      <a:lnTo>
                        <a:pt x="1532" y="1461"/>
                      </a:lnTo>
                      <a:lnTo>
                        <a:pt x="1532" y="1475"/>
                      </a:lnTo>
                      <a:lnTo>
                        <a:pt x="1546" y="1475"/>
                      </a:lnTo>
                      <a:lnTo>
                        <a:pt x="1546" y="1489"/>
                      </a:lnTo>
                      <a:lnTo>
                        <a:pt x="1546" y="1503"/>
                      </a:lnTo>
                      <a:lnTo>
                        <a:pt x="1560" y="1503"/>
                      </a:lnTo>
                      <a:lnTo>
                        <a:pt x="1560" y="1517"/>
                      </a:lnTo>
                      <a:lnTo>
                        <a:pt x="1575" y="1517"/>
                      </a:lnTo>
                      <a:lnTo>
                        <a:pt x="1575" y="1532"/>
                      </a:lnTo>
                      <a:lnTo>
                        <a:pt x="1589" y="1532"/>
                      </a:lnTo>
                      <a:lnTo>
                        <a:pt x="1603" y="1546"/>
                      </a:lnTo>
                      <a:lnTo>
                        <a:pt x="1617" y="1560"/>
                      </a:lnTo>
                      <a:lnTo>
                        <a:pt x="1631" y="1560"/>
                      </a:lnTo>
                      <a:lnTo>
                        <a:pt x="1645" y="1560"/>
                      </a:lnTo>
                      <a:lnTo>
                        <a:pt x="1660" y="1560"/>
                      </a:lnTo>
                      <a:lnTo>
                        <a:pt x="1660" y="1546"/>
                      </a:lnTo>
                      <a:lnTo>
                        <a:pt x="1674" y="1546"/>
                      </a:lnTo>
                      <a:lnTo>
                        <a:pt x="1688" y="1546"/>
                      </a:lnTo>
                      <a:lnTo>
                        <a:pt x="1688" y="1560"/>
                      </a:lnTo>
                      <a:lnTo>
                        <a:pt x="1702" y="1560"/>
                      </a:lnTo>
                      <a:lnTo>
                        <a:pt x="1702" y="1574"/>
                      </a:lnTo>
                      <a:lnTo>
                        <a:pt x="1702" y="1588"/>
                      </a:lnTo>
                      <a:lnTo>
                        <a:pt x="1688" y="1602"/>
                      </a:lnTo>
                      <a:lnTo>
                        <a:pt x="1702" y="1602"/>
                      </a:lnTo>
                      <a:lnTo>
                        <a:pt x="1702" y="1617"/>
                      </a:lnTo>
                      <a:lnTo>
                        <a:pt x="1702" y="1631"/>
                      </a:lnTo>
                      <a:lnTo>
                        <a:pt x="1702" y="1645"/>
                      </a:lnTo>
                      <a:lnTo>
                        <a:pt x="1702" y="1659"/>
                      </a:lnTo>
                      <a:lnTo>
                        <a:pt x="1702" y="1673"/>
                      </a:lnTo>
                      <a:lnTo>
                        <a:pt x="1702" y="1688"/>
                      </a:lnTo>
                      <a:lnTo>
                        <a:pt x="1702" y="1702"/>
                      </a:lnTo>
                      <a:lnTo>
                        <a:pt x="1702" y="1716"/>
                      </a:lnTo>
                      <a:lnTo>
                        <a:pt x="1702" y="1730"/>
                      </a:lnTo>
                      <a:lnTo>
                        <a:pt x="1702" y="1744"/>
                      </a:lnTo>
                      <a:lnTo>
                        <a:pt x="1702" y="1758"/>
                      </a:lnTo>
                      <a:lnTo>
                        <a:pt x="1688" y="1758"/>
                      </a:lnTo>
                      <a:lnTo>
                        <a:pt x="1674" y="1758"/>
                      </a:lnTo>
                      <a:lnTo>
                        <a:pt x="1660" y="1758"/>
                      </a:lnTo>
                      <a:lnTo>
                        <a:pt x="1660" y="1744"/>
                      </a:lnTo>
                      <a:lnTo>
                        <a:pt x="1645" y="1744"/>
                      </a:lnTo>
                      <a:lnTo>
                        <a:pt x="1645" y="1758"/>
                      </a:lnTo>
                      <a:lnTo>
                        <a:pt x="1645" y="1773"/>
                      </a:lnTo>
                      <a:lnTo>
                        <a:pt x="1631" y="1773"/>
                      </a:lnTo>
                      <a:lnTo>
                        <a:pt x="1617" y="1773"/>
                      </a:lnTo>
                      <a:lnTo>
                        <a:pt x="1617" y="1787"/>
                      </a:lnTo>
                      <a:lnTo>
                        <a:pt x="1617" y="1801"/>
                      </a:lnTo>
                      <a:lnTo>
                        <a:pt x="1603" y="1801"/>
                      </a:lnTo>
                      <a:lnTo>
                        <a:pt x="1589" y="1801"/>
                      </a:lnTo>
                      <a:lnTo>
                        <a:pt x="1575" y="1801"/>
                      </a:lnTo>
                      <a:lnTo>
                        <a:pt x="1575" y="1815"/>
                      </a:lnTo>
                      <a:lnTo>
                        <a:pt x="1575" y="1829"/>
                      </a:lnTo>
                      <a:lnTo>
                        <a:pt x="1575" y="1844"/>
                      </a:lnTo>
                      <a:lnTo>
                        <a:pt x="1560" y="1844"/>
                      </a:lnTo>
                      <a:lnTo>
                        <a:pt x="1546" y="1844"/>
                      </a:lnTo>
                      <a:lnTo>
                        <a:pt x="1532" y="1844"/>
                      </a:lnTo>
                      <a:lnTo>
                        <a:pt x="1532" y="1829"/>
                      </a:lnTo>
                      <a:lnTo>
                        <a:pt x="1518" y="1829"/>
                      </a:lnTo>
                      <a:lnTo>
                        <a:pt x="1475" y="1829"/>
                      </a:lnTo>
                      <a:lnTo>
                        <a:pt x="1475" y="1844"/>
                      </a:lnTo>
                      <a:lnTo>
                        <a:pt x="1475" y="1858"/>
                      </a:lnTo>
                      <a:lnTo>
                        <a:pt x="1475" y="1872"/>
                      </a:lnTo>
                      <a:lnTo>
                        <a:pt x="1475" y="1915"/>
                      </a:lnTo>
                      <a:lnTo>
                        <a:pt x="1447" y="1929"/>
                      </a:lnTo>
                      <a:lnTo>
                        <a:pt x="1433" y="1929"/>
                      </a:lnTo>
                      <a:lnTo>
                        <a:pt x="1433" y="1971"/>
                      </a:lnTo>
                      <a:lnTo>
                        <a:pt x="1433" y="1985"/>
                      </a:lnTo>
                      <a:lnTo>
                        <a:pt x="1433" y="2000"/>
                      </a:lnTo>
                      <a:lnTo>
                        <a:pt x="1433" y="2014"/>
                      </a:lnTo>
                      <a:lnTo>
                        <a:pt x="1433" y="2028"/>
                      </a:lnTo>
                      <a:lnTo>
                        <a:pt x="1433" y="2042"/>
                      </a:lnTo>
                      <a:lnTo>
                        <a:pt x="1433" y="2056"/>
                      </a:lnTo>
                      <a:lnTo>
                        <a:pt x="1433" y="2071"/>
                      </a:lnTo>
                      <a:lnTo>
                        <a:pt x="1433" y="2085"/>
                      </a:lnTo>
                      <a:lnTo>
                        <a:pt x="1433" y="2099"/>
                      </a:lnTo>
                      <a:lnTo>
                        <a:pt x="1433" y="2113"/>
                      </a:lnTo>
                      <a:lnTo>
                        <a:pt x="1433" y="2127"/>
                      </a:lnTo>
                      <a:lnTo>
                        <a:pt x="1433" y="2141"/>
                      </a:lnTo>
                      <a:lnTo>
                        <a:pt x="1433" y="2156"/>
                      </a:lnTo>
                      <a:lnTo>
                        <a:pt x="1433" y="2170"/>
                      </a:lnTo>
                      <a:lnTo>
                        <a:pt x="1433" y="2184"/>
                      </a:lnTo>
                      <a:lnTo>
                        <a:pt x="1433" y="2198"/>
                      </a:lnTo>
                      <a:lnTo>
                        <a:pt x="1433" y="2212"/>
                      </a:lnTo>
                      <a:lnTo>
                        <a:pt x="1433" y="2227"/>
                      </a:lnTo>
                      <a:lnTo>
                        <a:pt x="1419" y="2227"/>
                      </a:lnTo>
                      <a:lnTo>
                        <a:pt x="1404" y="2227"/>
                      </a:lnTo>
                      <a:lnTo>
                        <a:pt x="1390" y="2227"/>
                      </a:lnTo>
                      <a:lnTo>
                        <a:pt x="1362" y="2227"/>
                      </a:lnTo>
                      <a:lnTo>
                        <a:pt x="1348" y="2227"/>
                      </a:lnTo>
                      <a:lnTo>
                        <a:pt x="1348" y="2241"/>
                      </a:lnTo>
                      <a:lnTo>
                        <a:pt x="1348" y="2255"/>
                      </a:lnTo>
                      <a:lnTo>
                        <a:pt x="1333" y="2269"/>
                      </a:lnTo>
                      <a:lnTo>
                        <a:pt x="1291" y="2269"/>
                      </a:lnTo>
                      <a:lnTo>
                        <a:pt x="1277" y="2269"/>
                      </a:lnTo>
                      <a:lnTo>
                        <a:pt x="1263" y="2255"/>
                      </a:lnTo>
                      <a:lnTo>
                        <a:pt x="1220" y="2241"/>
                      </a:lnTo>
                      <a:lnTo>
                        <a:pt x="1206" y="2241"/>
                      </a:lnTo>
                      <a:lnTo>
                        <a:pt x="1192" y="2241"/>
                      </a:lnTo>
                      <a:lnTo>
                        <a:pt x="1177" y="2227"/>
                      </a:lnTo>
                      <a:lnTo>
                        <a:pt x="1163" y="2227"/>
                      </a:lnTo>
                      <a:lnTo>
                        <a:pt x="1163" y="2241"/>
                      </a:lnTo>
                      <a:lnTo>
                        <a:pt x="1163" y="2227"/>
                      </a:lnTo>
                      <a:lnTo>
                        <a:pt x="1149" y="2227"/>
                      </a:lnTo>
                      <a:lnTo>
                        <a:pt x="1135" y="2227"/>
                      </a:lnTo>
                      <a:lnTo>
                        <a:pt x="1121" y="2227"/>
                      </a:lnTo>
                      <a:lnTo>
                        <a:pt x="1121" y="2241"/>
                      </a:lnTo>
                      <a:lnTo>
                        <a:pt x="1135" y="2241"/>
                      </a:lnTo>
                      <a:lnTo>
                        <a:pt x="1135" y="2255"/>
                      </a:lnTo>
                      <a:lnTo>
                        <a:pt x="1135" y="2269"/>
                      </a:lnTo>
                      <a:lnTo>
                        <a:pt x="1107" y="2269"/>
                      </a:lnTo>
                      <a:lnTo>
                        <a:pt x="1092" y="2269"/>
                      </a:lnTo>
                      <a:lnTo>
                        <a:pt x="1107" y="2283"/>
                      </a:lnTo>
                      <a:lnTo>
                        <a:pt x="1121" y="2283"/>
                      </a:lnTo>
                      <a:lnTo>
                        <a:pt x="1135" y="2297"/>
                      </a:lnTo>
                      <a:lnTo>
                        <a:pt x="1149" y="2297"/>
                      </a:lnTo>
                      <a:lnTo>
                        <a:pt x="1149" y="2312"/>
                      </a:lnTo>
                      <a:lnTo>
                        <a:pt x="1149" y="2297"/>
                      </a:lnTo>
                      <a:lnTo>
                        <a:pt x="1135" y="2297"/>
                      </a:lnTo>
                      <a:lnTo>
                        <a:pt x="1121" y="2297"/>
                      </a:lnTo>
                      <a:lnTo>
                        <a:pt x="1107" y="2283"/>
                      </a:lnTo>
                      <a:lnTo>
                        <a:pt x="1078" y="2283"/>
                      </a:lnTo>
                      <a:lnTo>
                        <a:pt x="1078" y="2297"/>
                      </a:lnTo>
                      <a:lnTo>
                        <a:pt x="1078" y="2312"/>
                      </a:lnTo>
                      <a:lnTo>
                        <a:pt x="1078" y="2326"/>
                      </a:lnTo>
                      <a:lnTo>
                        <a:pt x="1078" y="2340"/>
                      </a:lnTo>
                      <a:lnTo>
                        <a:pt x="1078" y="2354"/>
                      </a:lnTo>
                      <a:lnTo>
                        <a:pt x="1078" y="2368"/>
                      </a:lnTo>
                      <a:lnTo>
                        <a:pt x="1092" y="2368"/>
                      </a:lnTo>
                      <a:lnTo>
                        <a:pt x="1092" y="2383"/>
                      </a:lnTo>
                      <a:lnTo>
                        <a:pt x="1092" y="2397"/>
                      </a:lnTo>
                      <a:lnTo>
                        <a:pt x="1107" y="2411"/>
                      </a:lnTo>
                      <a:lnTo>
                        <a:pt x="1107" y="2425"/>
                      </a:lnTo>
                      <a:lnTo>
                        <a:pt x="1107" y="2439"/>
                      </a:lnTo>
                      <a:lnTo>
                        <a:pt x="1107" y="2454"/>
                      </a:lnTo>
                      <a:lnTo>
                        <a:pt x="1107" y="2468"/>
                      </a:lnTo>
                      <a:lnTo>
                        <a:pt x="1107" y="2482"/>
                      </a:lnTo>
                      <a:lnTo>
                        <a:pt x="1107" y="2496"/>
                      </a:lnTo>
                      <a:lnTo>
                        <a:pt x="1107" y="2510"/>
                      </a:lnTo>
                      <a:lnTo>
                        <a:pt x="1107" y="2524"/>
                      </a:lnTo>
                      <a:lnTo>
                        <a:pt x="1107" y="2539"/>
                      </a:lnTo>
                      <a:lnTo>
                        <a:pt x="1092" y="2539"/>
                      </a:lnTo>
                      <a:lnTo>
                        <a:pt x="1078" y="2539"/>
                      </a:lnTo>
                      <a:lnTo>
                        <a:pt x="1064" y="2539"/>
                      </a:lnTo>
                      <a:lnTo>
                        <a:pt x="1050" y="2539"/>
                      </a:lnTo>
                      <a:lnTo>
                        <a:pt x="1050" y="2524"/>
                      </a:lnTo>
                      <a:lnTo>
                        <a:pt x="1050" y="2510"/>
                      </a:lnTo>
                      <a:lnTo>
                        <a:pt x="1050" y="2496"/>
                      </a:lnTo>
                      <a:lnTo>
                        <a:pt x="1050" y="2482"/>
                      </a:lnTo>
                      <a:lnTo>
                        <a:pt x="1050" y="2468"/>
                      </a:lnTo>
                      <a:lnTo>
                        <a:pt x="1050" y="2454"/>
                      </a:lnTo>
                      <a:lnTo>
                        <a:pt x="1050" y="2439"/>
                      </a:lnTo>
                      <a:lnTo>
                        <a:pt x="1050" y="2425"/>
                      </a:lnTo>
                      <a:lnTo>
                        <a:pt x="1050" y="2411"/>
                      </a:lnTo>
                      <a:lnTo>
                        <a:pt x="1050" y="2397"/>
                      </a:lnTo>
                      <a:lnTo>
                        <a:pt x="1036" y="2397"/>
                      </a:lnTo>
                      <a:lnTo>
                        <a:pt x="1036" y="2383"/>
                      </a:lnTo>
                      <a:lnTo>
                        <a:pt x="1036" y="2368"/>
                      </a:lnTo>
                      <a:lnTo>
                        <a:pt x="1021" y="2368"/>
                      </a:lnTo>
                      <a:lnTo>
                        <a:pt x="1021" y="2354"/>
                      </a:lnTo>
                      <a:lnTo>
                        <a:pt x="1007" y="2354"/>
                      </a:lnTo>
                      <a:lnTo>
                        <a:pt x="1007" y="2340"/>
                      </a:lnTo>
                      <a:lnTo>
                        <a:pt x="993" y="2340"/>
                      </a:lnTo>
                      <a:lnTo>
                        <a:pt x="993" y="2326"/>
                      </a:lnTo>
                      <a:lnTo>
                        <a:pt x="993" y="2312"/>
                      </a:lnTo>
                      <a:lnTo>
                        <a:pt x="979" y="2312"/>
                      </a:lnTo>
                      <a:lnTo>
                        <a:pt x="993" y="2297"/>
                      </a:lnTo>
                      <a:lnTo>
                        <a:pt x="979" y="2297"/>
                      </a:lnTo>
                      <a:lnTo>
                        <a:pt x="965" y="2297"/>
                      </a:lnTo>
                      <a:lnTo>
                        <a:pt x="965" y="2283"/>
                      </a:lnTo>
                      <a:lnTo>
                        <a:pt x="965" y="2269"/>
                      </a:lnTo>
                      <a:lnTo>
                        <a:pt x="965" y="2255"/>
                      </a:lnTo>
                      <a:lnTo>
                        <a:pt x="965" y="2241"/>
                      </a:lnTo>
                      <a:lnTo>
                        <a:pt x="951" y="2241"/>
                      </a:lnTo>
                      <a:lnTo>
                        <a:pt x="936" y="2227"/>
                      </a:lnTo>
                      <a:lnTo>
                        <a:pt x="936" y="2212"/>
                      </a:lnTo>
                      <a:lnTo>
                        <a:pt x="936" y="2198"/>
                      </a:lnTo>
                      <a:lnTo>
                        <a:pt x="951" y="2184"/>
                      </a:lnTo>
                      <a:lnTo>
                        <a:pt x="951" y="2170"/>
                      </a:lnTo>
                      <a:lnTo>
                        <a:pt x="951" y="2156"/>
                      </a:lnTo>
                      <a:lnTo>
                        <a:pt x="936" y="2156"/>
                      </a:lnTo>
                      <a:lnTo>
                        <a:pt x="908" y="2141"/>
                      </a:lnTo>
                      <a:lnTo>
                        <a:pt x="880" y="2127"/>
                      </a:lnTo>
                      <a:lnTo>
                        <a:pt x="865" y="2127"/>
                      </a:lnTo>
                      <a:lnTo>
                        <a:pt x="851" y="2156"/>
                      </a:lnTo>
                      <a:lnTo>
                        <a:pt x="851" y="2170"/>
                      </a:lnTo>
                      <a:lnTo>
                        <a:pt x="851" y="2184"/>
                      </a:lnTo>
                      <a:lnTo>
                        <a:pt x="851" y="2198"/>
                      </a:lnTo>
                      <a:lnTo>
                        <a:pt x="837" y="2198"/>
                      </a:lnTo>
                      <a:lnTo>
                        <a:pt x="823" y="2198"/>
                      </a:lnTo>
                      <a:lnTo>
                        <a:pt x="809" y="2198"/>
                      </a:lnTo>
                      <a:lnTo>
                        <a:pt x="795" y="2198"/>
                      </a:lnTo>
                      <a:lnTo>
                        <a:pt x="795" y="2184"/>
                      </a:lnTo>
                      <a:lnTo>
                        <a:pt x="780" y="2184"/>
                      </a:lnTo>
                      <a:lnTo>
                        <a:pt x="766" y="2184"/>
                      </a:lnTo>
                      <a:lnTo>
                        <a:pt x="752" y="2184"/>
                      </a:lnTo>
                      <a:lnTo>
                        <a:pt x="738" y="2184"/>
                      </a:lnTo>
                      <a:lnTo>
                        <a:pt x="738" y="2170"/>
                      </a:lnTo>
                      <a:lnTo>
                        <a:pt x="724" y="2184"/>
                      </a:lnTo>
                      <a:lnTo>
                        <a:pt x="709" y="2184"/>
                      </a:lnTo>
                      <a:lnTo>
                        <a:pt x="695" y="2184"/>
                      </a:lnTo>
                      <a:lnTo>
                        <a:pt x="681" y="2184"/>
                      </a:lnTo>
                      <a:lnTo>
                        <a:pt x="667" y="2184"/>
                      </a:lnTo>
                      <a:lnTo>
                        <a:pt x="653" y="2184"/>
                      </a:lnTo>
                      <a:lnTo>
                        <a:pt x="639" y="2184"/>
                      </a:lnTo>
                      <a:lnTo>
                        <a:pt x="624" y="2184"/>
                      </a:lnTo>
                      <a:lnTo>
                        <a:pt x="610" y="2184"/>
                      </a:lnTo>
                      <a:lnTo>
                        <a:pt x="596" y="2184"/>
                      </a:lnTo>
                      <a:lnTo>
                        <a:pt x="582" y="2184"/>
                      </a:lnTo>
                      <a:lnTo>
                        <a:pt x="568" y="2184"/>
                      </a:lnTo>
                      <a:lnTo>
                        <a:pt x="553" y="2184"/>
                      </a:lnTo>
                      <a:lnTo>
                        <a:pt x="539" y="2184"/>
                      </a:lnTo>
                      <a:lnTo>
                        <a:pt x="525" y="2184"/>
                      </a:lnTo>
                      <a:lnTo>
                        <a:pt x="511" y="2184"/>
                      </a:lnTo>
                      <a:lnTo>
                        <a:pt x="497" y="2184"/>
                      </a:lnTo>
                      <a:lnTo>
                        <a:pt x="483" y="2184"/>
                      </a:lnTo>
                      <a:lnTo>
                        <a:pt x="468" y="2184"/>
                      </a:lnTo>
                      <a:lnTo>
                        <a:pt x="454" y="2184"/>
                      </a:lnTo>
                      <a:lnTo>
                        <a:pt x="440" y="2184"/>
                      </a:lnTo>
                      <a:lnTo>
                        <a:pt x="426" y="2184"/>
                      </a:lnTo>
                      <a:lnTo>
                        <a:pt x="412" y="2184"/>
                      </a:lnTo>
                      <a:lnTo>
                        <a:pt x="397" y="2184"/>
                      </a:lnTo>
                      <a:lnTo>
                        <a:pt x="383" y="2184"/>
                      </a:lnTo>
                      <a:lnTo>
                        <a:pt x="369" y="2184"/>
                      </a:lnTo>
                      <a:lnTo>
                        <a:pt x="355" y="2184"/>
                      </a:lnTo>
                      <a:lnTo>
                        <a:pt x="341" y="2184"/>
                      </a:lnTo>
                      <a:lnTo>
                        <a:pt x="327" y="2184"/>
                      </a:lnTo>
                      <a:lnTo>
                        <a:pt x="327" y="2170"/>
                      </a:lnTo>
                      <a:lnTo>
                        <a:pt x="327" y="2156"/>
                      </a:lnTo>
                      <a:lnTo>
                        <a:pt x="341" y="2141"/>
                      </a:lnTo>
                      <a:lnTo>
                        <a:pt x="327" y="2141"/>
                      </a:lnTo>
                      <a:lnTo>
                        <a:pt x="312" y="2141"/>
                      </a:lnTo>
                      <a:lnTo>
                        <a:pt x="312" y="2156"/>
                      </a:lnTo>
                      <a:lnTo>
                        <a:pt x="298" y="2156"/>
                      </a:lnTo>
                      <a:lnTo>
                        <a:pt x="298" y="2170"/>
                      </a:lnTo>
                      <a:lnTo>
                        <a:pt x="284" y="2170"/>
                      </a:lnTo>
                      <a:lnTo>
                        <a:pt x="284" y="2184"/>
                      </a:lnTo>
                      <a:lnTo>
                        <a:pt x="270" y="2184"/>
                      </a:lnTo>
                      <a:lnTo>
                        <a:pt x="256" y="2184"/>
                      </a:lnTo>
                      <a:lnTo>
                        <a:pt x="256" y="2170"/>
                      </a:lnTo>
                      <a:lnTo>
                        <a:pt x="241" y="2170"/>
                      </a:lnTo>
                      <a:lnTo>
                        <a:pt x="227" y="2170"/>
                      </a:lnTo>
                      <a:lnTo>
                        <a:pt x="199" y="2170"/>
                      </a:lnTo>
                      <a:lnTo>
                        <a:pt x="185" y="2170"/>
                      </a:lnTo>
                      <a:lnTo>
                        <a:pt x="170" y="2170"/>
                      </a:lnTo>
                      <a:lnTo>
                        <a:pt x="156" y="2170"/>
                      </a:lnTo>
                      <a:lnTo>
                        <a:pt x="142" y="2170"/>
                      </a:lnTo>
                      <a:lnTo>
                        <a:pt x="128" y="2170"/>
                      </a:lnTo>
                      <a:lnTo>
                        <a:pt x="128" y="2156"/>
                      </a:lnTo>
                      <a:lnTo>
                        <a:pt x="128" y="2127"/>
                      </a:lnTo>
                      <a:lnTo>
                        <a:pt x="114" y="2127"/>
                      </a:lnTo>
                      <a:lnTo>
                        <a:pt x="114" y="2113"/>
                      </a:lnTo>
                      <a:lnTo>
                        <a:pt x="114" y="2099"/>
                      </a:lnTo>
                      <a:lnTo>
                        <a:pt x="114" y="2085"/>
                      </a:lnTo>
                      <a:lnTo>
                        <a:pt x="114" y="2071"/>
                      </a:lnTo>
                      <a:lnTo>
                        <a:pt x="114" y="2056"/>
                      </a:lnTo>
                      <a:lnTo>
                        <a:pt x="114" y="2028"/>
                      </a:lnTo>
                      <a:lnTo>
                        <a:pt x="114" y="2014"/>
                      </a:lnTo>
                      <a:lnTo>
                        <a:pt x="114" y="2000"/>
                      </a:lnTo>
                      <a:lnTo>
                        <a:pt x="114" y="1985"/>
                      </a:lnTo>
                      <a:lnTo>
                        <a:pt x="114" y="1971"/>
                      </a:lnTo>
                      <a:lnTo>
                        <a:pt x="114" y="1957"/>
                      </a:lnTo>
                      <a:lnTo>
                        <a:pt x="114" y="1943"/>
                      </a:lnTo>
                      <a:lnTo>
                        <a:pt x="114" y="1929"/>
                      </a:lnTo>
                      <a:lnTo>
                        <a:pt x="114" y="1915"/>
                      </a:lnTo>
                      <a:lnTo>
                        <a:pt x="114" y="1900"/>
                      </a:lnTo>
                      <a:lnTo>
                        <a:pt x="114" y="1886"/>
                      </a:lnTo>
                      <a:lnTo>
                        <a:pt x="114" y="1872"/>
                      </a:lnTo>
                      <a:lnTo>
                        <a:pt x="114" y="1858"/>
                      </a:lnTo>
                      <a:lnTo>
                        <a:pt x="128" y="1829"/>
                      </a:lnTo>
                      <a:lnTo>
                        <a:pt x="128" y="1815"/>
                      </a:lnTo>
                      <a:lnTo>
                        <a:pt x="128" y="1801"/>
                      </a:lnTo>
                      <a:lnTo>
                        <a:pt x="128" y="1787"/>
                      </a:lnTo>
                      <a:lnTo>
                        <a:pt x="128" y="1773"/>
                      </a:lnTo>
                      <a:lnTo>
                        <a:pt x="128" y="1758"/>
                      </a:lnTo>
                      <a:lnTo>
                        <a:pt x="128" y="1744"/>
                      </a:lnTo>
                      <a:lnTo>
                        <a:pt x="128" y="1730"/>
                      </a:lnTo>
                      <a:lnTo>
                        <a:pt x="128" y="1716"/>
                      </a:lnTo>
                      <a:lnTo>
                        <a:pt x="128" y="1702"/>
                      </a:lnTo>
                      <a:lnTo>
                        <a:pt x="128" y="1673"/>
                      </a:lnTo>
                      <a:lnTo>
                        <a:pt x="128" y="1659"/>
                      </a:lnTo>
                      <a:lnTo>
                        <a:pt x="128" y="1631"/>
                      </a:lnTo>
                      <a:lnTo>
                        <a:pt x="128" y="1617"/>
                      </a:lnTo>
                      <a:lnTo>
                        <a:pt x="128" y="1588"/>
                      </a:lnTo>
                      <a:lnTo>
                        <a:pt x="128" y="1574"/>
                      </a:lnTo>
                      <a:lnTo>
                        <a:pt x="128" y="1560"/>
                      </a:lnTo>
                      <a:lnTo>
                        <a:pt x="128" y="1546"/>
                      </a:lnTo>
                      <a:lnTo>
                        <a:pt x="0" y="1546"/>
                      </a:lnTo>
                      <a:lnTo>
                        <a:pt x="0" y="1532"/>
                      </a:lnTo>
                      <a:lnTo>
                        <a:pt x="0" y="1517"/>
                      </a:lnTo>
                      <a:lnTo>
                        <a:pt x="0" y="1503"/>
                      </a:lnTo>
                      <a:lnTo>
                        <a:pt x="0" y="1475"/>
                      </a:lnTo>
                      <a:lnTo>
                        <a:pt x="0" y="1461"/>
                      </a:lnTo>
                      <a:lnTo>
                        <a:pt x="0" y="1432"/>
                      </a:lnTo>
                      <a:lnTo>
                        <a:pt x="0" y="1418"/>
                      </a:lnTo>
                      <a:lnTo>
                        <a:pt x="0" y="1390"/>
                      </a:lnTo>
                      <a:lnTo>
                        <a:pt x="0" y="1375"/>
                      </a:lnTo>
                      <a:lnTo>
                        <a:pt x="0" y="1361"/>
                      </a:lnTo>
                      <a:lnTo>
                        <a:pt x="0" y="1347"/>
                      </a:lnTo>
                      <a:lnTo>
                        <a:pt x="14" y="1333"/>
                      </a:lnTo>
                      <a:lnTo>
                        <a:pt x="0" y="1319"/>
                      </a:lnTo>
                      <a:lnTo>
                        <a:pt x="0" y="1305"/>
                      </a:lnTo>
                      <a:lnTo>
                        <a:pt x="0" y="1290"/>
                      </a:lnTo>
                      <a:lnTo>
                        <a:pt x="0" y="1276"/>
                      </a:lnTo>
                      <a:lnTo>
                        <a:pt x="0" y="1262"/>
                      </a:lnTo>
                      <a:lnTo>
                        <a:pt x="0" y="1248"/>
                      </a:lnTo>
                      <a:lnTo>
                        <a:pt x="0" y="1219"/>
                      </a:lnTo>
                      <a:lnTo>
                        <a:pt x="0" y="1205"/>
                      </a:lnTo>
                      <a:lnTo>
                        <a:pt x="0" y="1191"/>
                      </a:lnTo>
                      <a:lnTo>
                        <a:pt x="0" y="1163"/>
                      </a:lnTo>
                      <a:lnTo>
                        <a:pt x="0" y="1134"/>
                      </a:lnTo>
                      <a:lnTo>
                        <a:pt x="0" y="1106"/>
                      </a:lnTo>
                      <a:lnTo>
                        <a:pt x="0" y="1078"/>
                      </a:lnTo>
                      <a:lnTo>
                        <a:pt x="0" y="1063"/>
                      </a:lnTo>
                      <a:lnTo>
                        <a:pt x="0" y="1035"/>
                      </a:lnTo>
                      <a:lnTo>
                        <a:pt x="0" y="1007"/>
                      </a:lnTo>
                      <a:lnTo>
                        <a:pt x="0" y="993"/>
                      </a:lnTo>
                      <a:lnTo>
                        <a:pt x="0" y="978"/>
                      </a:lnTo>
                      <a:lnTo>
                        <a:pt x="0" y="964"/>
                      </a:lnTo>
                      <a:lnTo>
                        <a:pt x="0" y="936"/>
                      </a:lnTo>
                      <a:lnTo>
                        <a:pt x="0" y="893"/>
                      </a:lnTo>
                      <a:lnTo>
                        <a:pt x="0" y="836"/>
                      </a:lnTo>
                      <a:lnTo>
                        <a:pt x="57" y="836"/>
                      </a:lnTo>
                      <a:lnTo>
                        <a:pt x="114" y="836"/>
                      </a:lnTo>
                      <a:lnTo>
                        <a:pt x="114" y="794"/>
                      </a:lnTo>
                      <a:lnTo>
                        <a:pt x="114" y="709"/>
                      </a:lnTo>
                      <a:lnTo>
                        <a:pt x="114" y="666"/>
                      </a:lnTo>
                      <a:lnTo>
                        <a:pt x="114" y="567"/>
                      </a:lnTo>
                      <a:lnTo>
                        <a:pt x="114" y="524"/>
                      </a:lnTo>
                      <a:lnTo>
                        <a:pt x="128" y="496"/>
                      </a:lnTo>
                      <a:lnTo>
                        <a:pt x="142" y="482"/>
                      </a:lnTo>
                      <a:lnTo>
                        <a:pt x="156" y="468"/>
                      </a:lnTo>
                      <a:lnTo>
                        <a:pt x="170" y="454"/>
                      </a:lnTo>
                      <a:lnTo>
                        <a:pt x="256" y="340"/>
                      </a:lnTo>
                      <a:lnTo>
                        <a:pt x="298" y="368"/>
                      </a:lnTo>
                      <a:lnTo>
                        <a:pt x="312" y="368"/>
                      </a:lnTo>
                      <a:lnTo>
                        <a:pt x="312" y="383"/>
                      </a:lnTo>
                      <a:lnTo>
                        <a:pt x="327" y="397"/>
                      </a:lnTo>
                      <a:lnTo>
                        <a:pt x="327" y="411"/>
                      </a:lnTo>
                      <a:lnTo>
                        <a:pt x="355" y="439"/>
                      </a:lnTo>
                      <a:lnTo>
                        <a:pt x="383" y="454"/>
                      </a:lnTo>
                      <a:lnTo>
                        <a:pt x="383" y="468"/>
                      </a:lnTo>
                      <a:lnTo>
                        <a:pt x="397" y="468"/>
                      </a:lnTo>
                      <a:lnTo>
                        <a:pt x="412" y="482"/>
                      </a:lnTo>
                      <a:lnTo>
                        <a:pt x="426" y="482"/>
                      </a:lnTo>
                      <a:lnTo>
                        <a:pt x="440" y="482"/>
                      </a:lnTo>
                      <a:lnTo>
                        <a:pt x="440" y="496"/>
                      </a:lnTo>
                      <a:lnTo>
                        <a:pt x="454" y="496"/>
                      </a:lnTo>
                      <a:lnTo>
                        <a:pt x="468" y="482"/>
                      </a:lnTo>
                      <a:lnTo>
                        <a:pt x="483" y="482"/>
                      </a:lnTo>
                      <a:lnTo>
                        <a:pt x="483" y="496"/>
                      </a:lnTo>
                      <a:lnTo>
                        <a:pt x="497" y="496"/>
                      </a:lnTo>
                      <a:lnTo>
                        <a:pt x="497" y="482"/>
                      </a:lnTo>
                      <a:lnTo>
                        <a:pt x="497" y="468"/>
                      </a:lnTo>
                      <a:lnTo>
                        <a:pt x="497" y="454"/>
                      </a:lnTo>
                      <a:lnTo>
                        <a:pt x="497" y="439"/>
                      </a:lnTo>
                      <a:lnTo>
                        <a:pt x="497" y="425"/>
                      </a:lnTo>
                      <a:lnTo>
                        <a:pt x="454" y="425"/>
                      </a:lnTo>
                      <a:lnTo>
                        <a:pt x="454" y="411"/>
                      </a:lnTo>
                      <a:lnTo>
                        <a:pt x="454" y="397"/>
                      </a:lnTo>
                      <a:lnTo>
                        <a:pt x="454" y="383"/>
                      </a:lnTo>
                      <a:lnTo>
                        <a:pt x="454" y="368"/>
                      </a:lnTo>
                      <a:lnTo>
                        <a:pt x="440" y="368"/>
                      </a:lnTo>
                      <a:lnTo>
                        <a:pt x="426" y="383"/>
                      </a:lnTo>
                      <a:lnTo>
                        <a:pt x="426" y="368"/>
                      </a:lnTo>
                      <a:lnTo>
                        <a:pt x="426" y="354"/>
                      </a:lnTo>
                      <a:lnTo>
                        <a:pt x="426" y="340"/>
                      </a:lnTo>
                      <a:lnTo>
                        <a:pt x="426" y="326"/>
                      </a:lnTo>
                      <a:lnTo>
                        <a:pt x="454" y="326"/>
                      </a:lnTo>
                      <a:lnTo>
                        <a:pt x="454" y="312"/>
                      </a:lnTo>
                      <a:lnTo>
                        <a:pt x="454" y="297"/>
                      </a:lnTo>
                      <a:lnTo>
                        <a:pt x="454" y="283"/>
                      </a:lnTo>
                      <a:lnTo>
                        <a:pt x="454" y="269"/>
                      </a:lnTo>
                      <a:lnTo>
                        <a:pt x="454" y="255"/>
                      </a:lnTo>
                      <a:lnTo>
                        <a:pt x="483" y="255"/>
                      </a:lnTo>
                      <a:lnTo>
                        <a:pt x="483" y="184"/>
                      </a:lnTo>
                      <a:lnTo>
                        <a:pt x="483" y="170"/>
                      </a:lnTo>
                      <a:lnTo>
                        <a:pt x="483" y="127"/>
                      </a:lnTo>
                      <a:lnTo>
                        <a:pt x="497" y="127"/>
                      </a:lnTo>
                      <a:lnTo>
                        <a:pt x="497" y="113"/>
                      </a:lnTo>
                      <a:lnTo>
                        <a:pt x="497" y="99"/>
                      </a:lnTo>
                      <a:lnTo>
                        <a:pt x="497" y="85"/>
                      </a:lnTo>
                      <a:lnTo>
                        <a:pt x="497" y="71"/>
                      </a:lnTo>
                      <a:lnTo>
                        <a:pt x="497" y="56"/>
                      </a:lnTo>
                      <a:lnTo>
                        <a:pt x="497" y="42"/>
                      </a:lnTo>
                      <a:lnTo>
                        <a:pt x="497" y="28"/>
                      </a:lnTo>
                      <a:lnTo>
                        <a:pt x="497" y="14"/>
                      </a:lnTo>
                      <a:lnTo>
                        <a:pt x="497" y="0"/>
                      </a:lnTo>
                      <a:lnTo>
                        <a:pt x="525" y="0"/>
                      </a:lnTo>
                      <a:lnTo>
                        <a:pt x="610" y="0"/>
                      </a:lnTo>
                      <a:close/>
                    </a:path>
                  </a:pathLst>
                </a:custGeom>
                <a:noFill/>
                <a:ln w="0">
                  <a:solidFill>
                    <a:srgbClr val="000000"/>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ja-JP" altLang="en-US"/>
                </a:p>
              </p:txBody>
            </p:sp>
            <p:sp>
              <p:nvSpPr>
                <p:cNvPr id="15527" name="Freeform 189" descr="50%"/>
                <p:cNvSpPr>
                  <a:spLocks noChangeAspect="1"/>
                </p:cNvSpPr>
                <p:nvPr/>
              </p:nvSpPr>
              <p:spPr bwMode="auto">
                <a:xfrm>
                  <a:off x="7649" y="5076"/>
                  <a:ext cx="2852" cy="2641"/>
                </a:xfrm>
                <a:custGeom>
                  <a:avLst/>
                  <a:gdLst>
                    <a:gd name="T0" fmla="*/ 2147483647 w 1787"/>
                    <a:gd name="T1" fmla="*/ 2147483647 h 1659"/>
                    <a:gd name="T2" fmla="*/ 2147483647 w 1787"/>
                    <a:gd name="T3" fmla="*/ 2147483647 h 1659"/>
                    <a:gd name="T4" fmla="*/ 2147483647 w 1787"/>
                    <a:gd name="T5" fmla="*/ 2147483647 h 1659"/>
                    <a:gd name="T6" fmla="*/ 2147483647 w 1787"/>
                    <a:gd name="T7" fmla="*/ 2147483647 h 1659"/>
                    <a:gd name="T8" fmla="*/ 2147483647 w 1787"/>
                    <a:gd name="T9" fmla="*/ 2147483647 h 1659"/>
                    <a:gd name="T10" fmla="*/ 2147483647 w 1787"/>
                    <a:gd name="T11" fmla="*/ 2147483647 h 1659"/>
                    <a:gd name="T12" fmla="*/ 2147483647 w 1787"/>
                    <a:gd name="T13" fmla="*/ 2147483647 h 1659"/>
                    <a:gd name="T14" fmla="*/ 2147483647 w 1787"/>
                    <a:gd name="T15" fmla="*/ 2147483647 h 1659"/>
                    <a:gd name="T16" fmla="*/ 2147483647 w 1787"/>
                    <a:gd name="T17" fmla="*/ 2147483647 h 1659"/>
                    <a:gd name="T18" fmla="*/ 2147483647 w 1787"/>
                    <a:gd name="T19" fmla="*/ 2147483647 h 1659"/>
                    <a:gd name="T20" fmla="*/ 2147483647 w 1787"/>
                    <a:gd name="T21" fmla="*/ 2147483647 h 1659"/>
                    <a:gd name="T22" fmla="*/ 2147483647 w 1787"/>
                    <a:gd name="T23" fmla="*/ 2147483647 h 1659"/>
                    <a:gd name="T24" fmla="*/ 2147483647 w 1787"/>
                    <a:gd name="T25" fmla="*/ 2147483647 h 1659"/>
                    <a:gd name="T26" fmla="*/ 2147483647 w 1787"/>
                    <a:gd name="T27" fmla="*/ 2147483647 h 1659"/>
                    <a:gd name="T28" fmla="*/ 2147483647 w 1787"/>
                    <a:gd name="T29" fmla="*/ 2147483647 h 1659"/>
                    <a:gd name="T30" fmla="*/ 2147483647 w 1787"/>
                    <a:gd name="T31" fmla="*/ 2147483647 h 1659"/>
                    <a:gd name="T32" fmla="*/ 2147483647 w 1787"/>
                    <a:gd name="T33" fmla="*/ 2147483647 h 1659"/>
                    <a:gd name="T34" fmla="*/ 2147483647 w 1787"/>
                    <a:gd name="T35" fmla="*/ 2147483647 h 1659"/>
                    <a:gd name="T36" fmla="*/ 2147483647 w 1787"/>
                    <a:gd name="T37" fmla="*/ 2147483647 h 1659"/>
                    <a:gd name="T38" fmla="*/ 2147483647 w 1787"/>
                    <a:gd name="T39" fmla="*/ 2147483647 h 1659"/>
                    <a:gd name="T40" fmla="*/ 2147483647 w 1787"/>
                    <a:gd name="T41" fmla="*/ 2147483647 h 1659"/>
                    <a:gd name="T42" fmla="*/ 2147483647 w 1787"/>
                    <a:gd name="T43" fmla="*/ 2147483647 h 1659"/>
                    <a:gd name="T44" fmla="*/ 2147483647 w 1787"/>
                    <a:gd name="T45" fmla="*/ 2147483647 h 1659"/>
                    <a:gd name="T46" fmla="*/ 2147483647 w 1787"/>
                    <a:gd name="T47" fmla="*/ 2147483647 h 1659"/>
                    <a:gd name="T48" fmla="*/ 2147483647 w 1787"/>
                    <a:gd name="T49" fmla="*/ 2147483647 h 1659"/>
                    <a:gd name="T50" fmla="*/ 2147483647 w 1787"/>
                    <a:gd name="T51" fmla="*/ 2147483647 h 1659"/>
                    <a:gd name="T52" fmla="*/ 2147483647 w 1787"/>
                    <a:gd name="T53" fmla="*/ 2147483647 h 1659"/>
                    <a:gd name="T54" fmla="*/ 2147483647 w 1787"/>
                    <a:gd name="T55" fmla="*/ 2147483647 h 1659"/>
                    <a:gd name="T56" fmla="*/ 2147483647 w 1787"/>
                    <a:gd name="T57" fmla="*/ 2147483647 h 1659"/>
                    <a:gd name="T58" fmla="*/ 2147483647 w 1787"/>
                    <a:gd name="T59" fmla="*/ 2147483647 h 1659"/>
                    <a:gd name="T60" fmla="*/ 2147483647 w 1787"/>
                    <a:gd name="T61" fmla="*/ 2147483647 h 1659"/>
                    <a:gd name="T62" fmla="*/ 2147483647 w 1787"/>
                    <a:gd name="T63" fmla="*/ 2147483647 h 1659"/>
                    <a:gd name="T64" fmla="*/ 2147483647 w 1787"/>
                    <a:gd name="T65" fmla="*/ 2147483647 h 1659"/>
                    <a:gd name="T66" fmla="*/ 2147483647 w 1787"/>
                    <a:gd name="T67" fmla="*/ 2147483647 h 1659"/>
                    <a:gd name="T68" fmla="*/ 2147483647 w 1787"/>
                    <a:gd name="T69" fmla="*/ 2147483647 h 1659"/>
                    <a:gd name="T70" fmla="*/ 2147483647 w 1787"/>
                    <a:gd name="T71" fmla="*/ 2147483647 h 1659"/>
                    <a:gd name="T72" fmla="*/ 2147483647 w 1787"/>
                    <a:gd name="T73" fmla="*/ 2147483647 h 1659"/>
                    <a:gd name="T74" fmla="*/ 2147483647 w 1787"/>
                    <a:gd name="T75" fmla="*/ 2147483647 h 1659"/>
                    <a:gd name="T76" fmla="*/ 2147483647 w 1787"/>
                    <a:gd name="T77" fmla="*/ 2147483647 h 1659"/>
                    <a:gd name="T78" fmla="*/ 2147483647 w 1787"/>
                    <a:gd name="T79" fmla="*/ 2147483647 h 1659"/>
                    <a:gd name="T80" fmla="*/ 2147483647 w 1787"/>
                    <a:gd name="T81" fmla="*/ 2147483647 h 1659"/>
                    <a:gd name="T82" fmla="*/ 2147483647 w 1787"/>
                    <a:gd name="T83" fmla="*/ 2147483647 h 1659"/>
                    <a:gd name="T84" fmla="*/ 2147483647 w 1787"/>
                    <a:gd name="T85" fmla="*/ 2147483647 h 1659"/>
                    <a:gd name="T86" fmla="*/ 2147483647 w 1787"/>
                    <a:gd name="T87" fmla="*/ 2147483647 h 1659"/>
                    <a:gd name="T88" fmla="*/ 2147483647 w 1787"/>
                    <a:gd name="T89" fmla="*/ 2147483647 h 1659"/>
                    <a:gd name="T90" fmla="*/ 2147483647 w 1787"/>
                    <a:gd name="T91" fmla="*/ 2147483647 h 1659"/>
                    <a:gd name="T92" fmla="*/ 2147483647 w 1787"/>
                    <a:gd name="T93" fmla="*/ 2147483647 h 1659"/>
                    <a:gd name="T94" fmla="*/ 2147483647 w 1787"/>
                    <a:gd name="T95" fmla="*/ 2147483647 h 1659"/>
                    <a:gd name="T96" fmla="*/ 2147483647 w 1787"/>
                    <a:gd name="T97" fmla="*/ 2147483647 h 1659"/>
                    <a:gd name="T98" fmla="*/ 2147483647 w 1787"/>
                    <a:gd name="T99" fmla="*/ 2147483647 h 1659"/>
                    <a:gd name="T100" fmla="*/ 2147483647 w 1787"/>
                    <a:gd name="T101" fmla="*/ 2147483647 h 1659"/>
                    <a:gd name="T102" fmla="*/ 2147483647 w 1787"/>
                    <a:gd name="T103" fmla="*/ 2147483647 h 1659"/>
                    <a:gd name="T104" fmla="*/ 2147483647 w 1787"/>
                    <a:gd name="T105" fmla="*/ 2147483647 h 1659"/>
                    <a:gd name="T106" fmla="*/ 2147483647 w 1787"/>
                    <a:gd name="T107" fmla="*/ 2147483647 h 1659"/>
                    <a:gd name="T108" fmla="*/ 2147483647 w 1787"/>
                    <a:gd name="T109" fmla="*/ 2147483647 h 1659"/>
                    <a:gd name="T110" fmla="*/ 2147483647 w 1787"/>
                    <a:gd name="T111" fmla="*/ 2147483647 h 1659"/>
                    <a:gd name="T112" fmla="*/ 2147483647 w 1787"/>
                    <a:gd name="T113" fmla="*/ 2147483647 h 1659"/>
                    <a:gd name="T114" fmla="*/ 2147483647 w 1787"/>
                    <a:gd name="T115" fmla="*/ 2147483647 h 1659"/>
                    <a:gd name="T116" fmla="*/ 2147483647 w 1787"/>
                    <a:gd name="T117" fmla="*/ 2147483647 h 1659"/>
                    <a:gd name="T118" fmla="*/ 2147483647 w 1787"/>
                    <a:gd name="T119" fmla="*/ 2147483647 h 1659"/>
                    <a:gd name="T120" fmla="*/ 2147483647 w 1787"/>
                    <a:gd name="T121" fmla="*/ 2147483647 h 1659"/>
                    <a:gd name="T122" fmla="*/ 2147483647 w 1787"/>
                    <a:gd name="T123" fmla="*/ 2147483647 h 1659"/>
                    <a:gd name="T124" fmla="*/ 2147483647 w 1787"/>
                    <a:gd name="T125" fmla="*/ 2147483647 h 1659"/>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787"/>
                    <a:gd name="T190" fmla="*/ 0 h 1659"/>
                    <a:gd name="T191" fmla="*/ 1787 w 1787"/>
                    <a:gd name="T192" fmla="*/ 1659 h 1659"/>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787" h="1659">
                      <a:moveTo>
                        <a:pt x="1461" y="42"/>
                      </a:moveTo>
                      <a:lnTo>
                        <a:pt x="1475" y="71"/>
                      </a:lnTo>
                      <a:lnTo>
                        <a:pt x="1489" y="71"/>
                      </a:lnTo>
                      <a:lnTo>
                        <a:pt x="1489" y="85"/>
                      </a:lnTo>
                      <a:lnTo>
                        <a:pt x="1504" y="85"/>
                      </a:lnTo>
                      <a:lnTo>
                        <a:pt x="1518" y="85"/>
                      </a:lnTo>
                      <a:lnTo>
                        <a:pt x="1518" y="99"/>
                      </a:lnTo>
                      <a:lnTo>
                        <a:pt x="1532" y="99"/>
                      </a:lnTo>
                      <a:lnTo>
                        <a:pt x="1546" y="99"/>
                      </a:lnTo>
                      <a:lnTo>
                        <a:pt x="1546" y="113"/>
                      </a:lnTo>
                      <a:lnTo>
                        <a:pt x="1560" y="113"/>
                      </a:lnTo>
                      <a:lnTo>
                        <a:pt x="1589" y="127"/>
                      </a:lnTo>
                      <a:lnTo>
                        <a:pt x="1603" y="142"/>
                      </a:lnTo>
                      <a:lnTo>
                        <a:pt x="1631" y="142"/>
                      </a:lnTo>
                      <a:lnTo>
                        <a:pt x="1631" y="156"/>
                      </a:lnTo>
                      <a:lnTo>
                        <a:pt x="1645" y="156"/>
                      </a:lnTo>
                      <a:lnTo>
                        <a:pt x="1660" y="170"/>
                      </a:lnTo>
                      <a:lnTo>
                        <a:pt x="1660" y="184"/>
                      </a:lnTo>
                      <a:lnTo>
                        <a:pt x="1660" y="198"/>
                      </a:lnTo>
                      <a:lnTo>
                        <a:pt x="1674" y="198"/>
                      </a:lnTo>
                      <a:lnTo>
                        <a:pt x="1674" y="213"/>
                      </a:lnTo>
                      <a:lnTo>
                        <a:pt x="1688" y="227"/>
                      </a:lnTo>
                      <a:lnTo>
                        <a:pt x="1688" y="241"/>
                      </a:lnTo>
                      <a:lnTo>
                        <a:pt x="1702" y="255"/>
                      </a:lnTo>
                      <a:lnTo>
                        <a:pt x="1716" y="255"/>
                      </a:lnTo>
                      <a:lnTo>
                        <a:pt x="1716" y="269"/>
                      </a:lnTo>
                      <a:lnTo>
                        <a:pt x="1716" y="283"/>
                      </a:lnTo>
                      <a:lnTo>
                        <a:pt x="1731" y="298"/>
                      </a:lnTo>
                      <a:lnTo>
                        <a:pt x="1731" y="312"/>
                      </a:lnTo>
                      <a:lnTo>
                        <a:pt x="1731" y="326"/>
                      </a:lnTo>
                      <a:lnTo>
                        <a:pt x="1731" y="340"/>
                      </a:lnTo>
                      <a:lnTo>
                        <a:pt x="1731" y="369"/>
                      </a:lnTo>
                      <a:lnTo>
                        <a:pt x="1731" y="397"/>
                      </a:lnTo>
                      <a:lnTo>
                        <a:pt x="1731" y="425"/>
                      </a:lnTo>
                      <a:lnTo>
                        <a:pt x="1731" y="439"/>
                      </a:lnTo>
                      <a:lnTo>
                        <a:pt x="1731" y="454"/>
                      </a:lnTo>
                      <a:lnTo>
                        <a:pt x="1716" y="468"/>
                      </a:lnTo>
                      <a:lnTo>
                        <a:pt x="1716" y="482"/>
                      </a:lnTo>
                      <a:lnTo>
                        <a:pt x="1716" y="496"/>
                      </a:lnTo>
                      <a:lnTo>
                        <a:pt x="1702" y="496"/>
                      </a:lnTo>
                      <a:lnTo>
                        <a:pt x="1702" y="510"/>
                      </a:lnTo>
                      <a:lnTo>
                        <a:pt x="1674" y="539"/>
                      </a:lnTo>
                      <a:lnTo>
                        <a:pt x="1660" y="553"/>
                      </a:lnTo>
                      <a:lnTo>
                        <a:pt x="1645" y="567"/>
                      </a:lnTo>
                      <a:lnTo>
                        <a:pt x="1631" y="581"/>
                      </a:lnTo>
                      <a:lnTo>
                        <a:pt x="1631" y="596"/>
                      </a:lnTo>
                      <a:lnTo>
                        <a:pt x="1617" y="610"/>
                      </a:lnTo>
                      <a:lnTo>
                        <a:pt x="1617" y="624"/>
                      </a:lnTo>
                      <a:lnTo>
                        <a:pt x="1603" y="624"/>
                      </a:lnTo>
                      <a:lnTo>
                        <a:pt x="1603" y="638"/>
                      </a:lnTo>
                      <a:lnTo>
                        <a:pt x="1603" y="652"/>
                      </a:lnTo>
                      <a:lnTo>
                        <a:pt x="1603" y="666"/>
                      </a:lnTo>
                      <a:lnTo>
                        <a:pt x="1589" y="681"/>
                      </a:lnTo>
                      <a:lnTo>
                        <a:pt x="1589" y="695"/>
                      </a:lnTo>
                      <a:lnTo>
                        <a:pt x="1589" y="709"/>
                      </a:lnTo>
                      <a:lnTo>
                        <a:pt x="1589" y="723"/>
                      </a:lnTo>
                      <a:lnTo>
                        <a:pt x="1603" y="723"/>
                      </a:lnTo>
                      <a:lnTo>
                        <a:pt x="1603" y="737"/>
                      </a:lnTo>
                      <a:lnTo>
                        <a:pt x="1603" y="752"/>
                      </a:lnTo>
                      <a:lnTo>
                        <a:pt x="1603" y="766"/>
                      </a:lnTo>
                      <a:lnTo>
                        <a:pt x="1617" y="766"/>
                      </a:lnTo>
                      <a:lnTo>
                        <a:pt x="1617" y="780"/>
                      </a:lnTo>
                      <a:lnTo>
                        <a:pt x="1617" y="794"/>
                      </a:lnTo>
                      <a:lnTo>
                        <a:pt x="1617" y="808"/>
                      </a:lnTo>
                      <a:lnTo>
                        <a:pt x="1631" y="808"/>
                      </a:lnTo>
                      <a:lnTo>
                        <a:pt x="1631" y="822"/>
                      </a:lnTo>
                      <a:lnTo>
                        <a:pt x="1645" y="837"/>
                      </a:lnTo>
                      <a:lnTo>
                        <a:pt x="1645" y="851"/>
                      </a:lnTo>
                      <a:lnTo>
                        <a:pt x="1645" y="865"/>
                      </a:lnTo>
                      <a:lnTo>
                        <a:pt x="1660" y="865"/>
                      </a:lnTo>
                      <a:lnTo>
                        <a:pt x="1660" y="879"/>
                      </a:lnTo>
                      <a:lnTo>
                        <a:pt x="1674" y="879"/>
                      </a:lnTo>
                      <a:lnTo>
                        <a:pt x="1674" y="893"/>
                      </a:lnTo>
                      <a:lnTo>
                        <a:pt x="1688" y="908"/>
                      </a:lnTo>
                      <a:lnTo>
                        <a:pt x="1688" y="922"/>
                      </a:lnTo>
                      <a:lnTo>
                        <a:pt x="1702" y="922"/>
                      </a:lnTo>
                      <a:lnTo>
                        <a:pt x="1702" y="936"/>
                      </a:lnTo>
                      <a:lnTo>
                        <a:pt x="1716" y="936"/>
                      </a:lnTo>
                      <a:lnTo>
                        <a:pt x="1716" y="950"/>
                      </a:lnTo>
                      <a:lnTo>
                        <a:pt x="1716" y="964"/>
                      </a:lnTo>
                      <a:lnTo>
                        <a:pt x="1731" y="964"/>
                      </a:lnTo>
                      <a:lnTo>
                        <a:pt x="1731" y="978"/>
                      </a:lnTo>
                      <a:lnTo>
                        <a:pt x="1745" y="993"/>
                      </a:lnTo>
                      <a:lnTo>
                        <a:pt x="1745" y="1007"/>
                      </a:lnTo>
                      <a:lnTo>
                        <a:pt x="1759" y="1007"/>
                      </a:lnTo>
                      <a:lnTo>
                        <a:pt x="1759" y="1021"/>
                      </a:lnTo>
                      <a:lnTo>
                        <a:pt x="1759" y="1035"/>
                      </a:lnTo>
                      <a:lnTo>
                        <a:pt x="1759" y="1049"/>
                      </a:lnTo>
                      <a:lnTo>
                        <a:pt x="1773" y="1049"/>
                      </a:lnTo>
                      <a:lnTo>
                        <a:pt x="1773" y="1064"/>
                      </a:lnTo>
                      <a:lnTo>
                        <a:pt x="1773" y="1078"/>
                      </a:lnTo>
                      <a:lnTo>
                        <a:pt x="1773" y="1092"/>
                      </a:lnTo>
                      <a:lnTo>
                        <a:pt x="1773" y="1106"/>
                      </a:lnTo>
                      <a:lnTo>
                        <a:pt x="1787" y="1120"/>
                      </a:lnTo>
                      <a:lnTo>
                        <a:pt x="1787" y="1135"/>
                      </a:lnTo>
                      <a:lnTo>
                        <a:pt x="1773" y="1149"/>
                      </a:lnTo>
                      <a:lnTo>
                        <a:pt x="1773" y="1163"/>
                      </a:lnTo>
                      <a:lnTo>
                        <a:pt x="1773" y="1177"/>
                      </a:lnTo>
                      <a:lnTo>
                        <a:pt x="1773" y="1191"/>
                      </a:lnTo>
                      <a:lnTo>
                        <a:pt x="1773" y="1205"/>
                      </a:lnTo>
                      <a:lnTo>
                        <a:pt x="1773" y="1220"/>
                      </a:lnTo>
                      <a:lnTo>
                        <a:pt x="1759" y="1234"/>
                      </a:lnTo>
                      <a:lnTo>
                        <a:pt x="1759" y="1248"/>
                      </a:lnTo>
                      <a:lnTo>
                        <a:pt x="1745" y="1262"/>
                      </a:lnTo>
                      <a:lnTo>
                        <a:pt x="1745" y="1276"/>
                      </a:lnTo>
                      <a:lnTo>
                        <a:pt x="1731" y="1276"/>
                      </a:lnTo>
                      <a:lnTo>
                        <a:pt x="1731" y="1291"/>
                      </a:lnTo>
                      <a:lnTo>
                        <a:pt x="1716" y="1305"/>
                      </a:lnTo>
                      <a:lnTo>
                        <a:pt x="1716" y="1319"/>
                      </a:lnTo>
                      <a:lnTo>
                        <a:pt x="1702" y="1319"/>
                      </a:lnTo>
                      <a:lnTo>
                        <a:pt x="1702" y="1333"/>
                      </a:lnTo>
                      <a:lnTo>
                        <a:pt x="1688" y="1333"/>
                      </a:lnTo>
                      <a:lnTo>
                        <a:pt x="1688" y="1347"/>
                      </a:lnTo>
                      <a:lnTo>
                        <a:pt x="1674" y="1347"/>
                      </a:lnTo>
                      <a:lnTo>
                        <a:pt x="1660" y="1361"/>
                      </a:lnTo>
                      <a:lnTo>
                        <a:pt x="1645" y="1361"/>
                      </a:lnTo>
                      <a:lnTo>
                        <a:pt x="1603" y="1361"/>
                      </a:lnTo>
                      <a:lnTo>
                        <a:pt x="1589" y="1376"/>
                      </a:lnTo>
                      <a:lnTo>
                        <a:pt x="1575" y="1376"/>
                      </a:lnTo>
                      <a:lnTo>
                        <a:pt x="1560" y="1376"/>
                      </a:lnTo>
                      <a:lnTo>
                        <a:pt x="1518" y="1361"/>
                      </a:lnTo>
                      <a:lnTo>
                        <a:pt x="1489" y="1361"/>
                      </a:lnTo>
                      <a:lnTo>
                        <a:pt x="1475" y="1361"/>
                      </a:lnTo>
                      <a:lnTo>
                        <a:pt x="1461" y="1361"/>
                      </a:lnTo>
                      <a:lnTo>
                        <a:pt x="1447" y="1361"/>
                      </a:lnTo>
                      <a:lnTo>
                        <a:pt x="1433" y="1376"/>
                      </a:lnTo>
                      <a:lnTo>
                        <a:pt x="1419" y="1376"/>
                      </a:lnTo>
                      <a:lnTo>
                        <a:pt x="1404" y="1376"/>
                      </a:lnTo>
                      <a:lnTo>
                        <a:pt x="1376" y="1376"/>
                      </a:lnTo>
                      <a:lnTo>
                        <a:pt x="1362" y="1376"/>
                      </a:lnTo>
                      <a:lnTo>
                        <a:pt x="1333" y="1390"/>
                      </a:lnTo>
                      <a:lnTo>
                        <a:pt x="1333" y="1376"/>
                      </a:lnTo>
                      <a:lnTo>
                        <a:pt x="1319" y="1376"/>
                      </a:lnTo>
                      <a:lnTo>
                        <a:pt x="1305" y="1376"/>
                      </a:lnTo>
                      <a:lnTo>
                        <a:pt x="1291" y="1376"/>
                      </a:lnTo>
                      <a:lnTo>
                        <a:pt x="1291" y="1361"/>
                      </a:lnTo>
                      <a:lnTo>
                        <a:pt x="1277" y="1361"/>
                      </a:lnTo>
                      <a:lnTo>
                        <a:pt x="1263" y="1347"/>
                      </a:lnTo>
                      <a:lnTo>
                        <a:pt x="1248" y="1347"/>
                      </a:lnTo>
                      <a:lnTo>
                        <a:pt x="1220" y="1333"/>
                      </a:lnTo>
                      <a:lnTo>
                        <a:pt x="1206" y="1333"/>
                      </a:lnTo>
                      <a:lnTo>
                        <a:pt x="1192" y="1319"/>
                      </a:lnTo>
                      <a:lnTo>
                        <a:pt x="1177" y="1319"/>
                      </a:lnTo>
                      <a:lnTo>
                        <a:pt x="1149" y="1319"/>
                      </a:lnTo>
                      <a:lnTo>
                        <a:pt x="1149" y="1305"/>
                      </a:lnTo>
                      <a:lnTo>
                        <a:pt x="1121" y="1305"/>
                      </a:lnTo>
                      <a:lnTo>
                        <a:pt x="1107" y="1305"/>
                      </a:lnTo>
                      <a:lnTo>
                        <a:pt x="1092" y="1305"/>
                      </a:lnTo>
                      <a:lnTo>
                        <a:pt x="1078" y="1305"/>
                      </a:lnTo>
                      <a:lnTo>
                        <a:pt x="1050" y="1305"/>
                      </a:lnTo>
                      <a:lnTo>
                        <a:pt x="1036" y="1291"/>
                      </a:lnTo>
                      <a:lnTo>
                        <a:pt x="1021" y="1291"/>
                      </a:lnTo>
                      <a:lnTo>
                        <a:pt x="1007" y="1291"/>
                      </a:lnTo>
                      <a:lnTo>
                        <a:pt x="993" y="1291"/>
                      </a:lnTo>
                      <a:lnTo>
                        <a:pt x="979" y="1291"/>
                      </a:lnTo>
                      <a:lnTo>
                        <a:pt x="951" y="1291"/>
                      </a:lnTo>
                      <a:lnTo>
                        <a:pt x="936" y="1291"/>
                      </a:lnTo>
                      <a:lnTo>
                        <a:pt x="922" y="1291"/>
                      </a:lnTo>
                      <a:lnTo>
                        <a:pt x="908" y="1291"/>
                      </a:lnTo>
                      <a:lnTo>
                        <a:pt x="894" y="1291"/>
                      </a:lnTo>
                      <a:lnTo>
                        <a:pt x="880" y="1291"/>
                      </a:lnTo>
                      <a:lnTo>
                        <a:pt x="865" y="1291"/>
                      </a:lnTo>
                      <a:lnTo>
                        <a:pt x="851" y="1291"/>
                      </a:lnTo>
                      <a:lnTo>
                        <a:pt x="837" y="1291"/>
                      </a:lnTo>
                      <a:lnTo>
                        <a:pt x="823" y="1291"/>
                      </a:lnTo>
                      <a:lnTo>
                        <a:pt x="809" y="1305"/>
                      </a:lnTo>
                      <a:lnTo>
                        <a:pt x="795" y="1305"/>
                      </a:lnTo>
                      <a:lnTo>
                        <a:pt x="780" y="1305"/>
                      </a:lnTo>
                      <a:lnTo>
                        <a:pt x="766" y="1305"/>
                      </a:lnTo>
                      <a:lnTo>
                        <a:pt x="752" y="1305"/>
                      </a:lnTo>
                      <a:lnTo>
                        <a:pt x="738" y="1305"/>
                      </a:lnTo>
                      <a:lnTo>
                        <a:pt x="738" y="1319"/>
                      </a:lnTo>
                      <a:lnTo>
                        <a:pt x="724" y="1319"/>
                      </a:lnTo>
                      <a:lnTo>
                        <a:pt x="724" y="1333"/>
                      </a:lnTo>
                      <a:lnTo>
                        <a:pt x="709" y="1347"/>
                      </a:lnTo>
                      <a:lnTo>
                        <a:pt x="695" y="1361"/>
                      </a:lnTo>
                      <a:lnTo>
                        <a:pt x="681" y="1361"/>
                      </a:lnTo>
                      <a:lnTo>
                        <a:pt x="681" y="1376"/>
                      </a:lnTo>
                      <a:lnTo>
                        <a:pt x="667" y="1376"/>
                      </a:lnTo>
                      <a:lnTo>
                        <a:pt x="653" y="1390"/>
                      </a:lnTo>
                      <a:lnTo>
                        <a:pt x="653" y="1404"/>
                      </a:lnTo>
                      <a:lnTo>
                        <a:pt x="639" y="1418"/>
                      </a:lnTo>
                      <a:lnTo>
                        <a:pt x="624" y="1418"/>
                      </a:lnTo>
                      <a:lnTo>
                        <a:pt x="624" y="1432"/>
                      </a:lnTo>
                      <a:lnTo>
                        <a:pt x="610" y="1432"/>
                      </a:lnTo>
                      <a:lnTo>
                        <a:pt x="596" y="1432"/>
                      </a:lnTo>
                      <a:lnTo>
                        <a:pt x="525" y="1475"/>
                      </a:lnTo>
                      <a:lnTo>
                        <a:pt x="525" y="1489"/>
                      </a:lnTo>
                      <a:lnTo>
                        <a:pt x="511" y="1489"/>
                      </a:lnTo>
                      <a:lnTo>
                        <a:pt x="483" y="1518"/>
                      </a:lnTo>
                      <a:lnTo>
                        <a:pt x="412" y="1560"/>
                      </a:lnTo>
                      <a:lnTo>
                        <a:pt x="397" y="1574"/>
                      </a:lnTo>
                      <a:lnTo>
                        <a:pt x="383" y="1574"/>
                      </a:lnTo>
                      <a:lnTo>
                        <a:pt x="369" y="1588"/>
                      </a:lnTo>
                      <a:lnTo>
                        <a:pt x="355" y="1588"/>
                      </a:lnTo>
                      <a:lnTo>
                        <a:pt x="355" y="1603"/>
                      </a:lnTo>
                      <a:lnTo>
                        <a:pt x="341" y="1603"/>
                      </a:lnTo>
                      <a:lnTo>
                        <a:pt x="327" y="1631"/>
                      </a:lnTo>
                      <a:lnTo>
                        <a:pt x="312" y="1631"/>
                      </a:lnTo>
                      <a:lnTo>
                        <a:pt x="298" y="1645"/>
                      </a:lnTo>
                      <a:lnTo>
                        <a:pt x="270" y="1645"/>
                      </a:lnTo>
                      <a:lnTo>
                        <a:pt x="241" y="1659"/>
                      </a:lnTo>
                      <a:lnTo>
                        <a:pt x="270" y="1603"/>
                      </a:lnTo>
                      <a:lnTo>
                        <a:pt x="284" y="1603"/>
                      </a:lnTo>
                      <a:lnTo>
                        <a:pt x="298" y="1560"/>
                      </a:lnTo>
                      <a:lnTo>
                        <a:pt x="312" y="1546"/>
                      </a:lnTo>
                      <a:lnTo>
                        <a:pt x="341" y="1489"/>
                      </a:lnTo>
                      <a:lnTo>
                        <a:pt x="369" y="1461"/>
                      </a:lnTo>
                      <a:lnTo>
                        <a:pt x="383" y="1432"/>
                      </a:lnTo>
                      <a:lnTo>
                        <a:pt x="397" y="1432"/>
                      </a:lnTo>
                      <a:lnTo>
                        <a:pt x="426" y="1390"/>
                      </a:lnTo>
                      <a:lnTo>
                        <a:pt x="426" y="1376"/>
                      </a:lnTo>
                      <a:lnTo>
                        <a:pt x="440" y="1376"/>
                      </a:lnTo>
                      <a:lnTo>
                        <a:pt x="440" y="1361"/>
                      </a:lnTo>
                      <a:lnTo>
                        <a:pt x="454" y="1361"/>
                      </a:lnTo>
                      <a:lnTo>
                        <a:pt x="454" y="1347"/>
                      </a:lnTo>
                      <a:lnTo>
                        <a:pt x="468" y="1347"/>
                      </a:lnTo>
                      <a:lnTo>
                        <a:pt x="468" y="1333"/>
                      </a:lnTo>
                      <a:lnTo>
                        <a:pt x="483" y="1333"/>
                      </a:lnTo>
                      <a:lnTo>
                        <a:pt x="483" y="1319"/>
                      </a:lnTo>
                      <a:lnTo>
                        <a:pt x="497" y="1319"/>
                      </a:lnTo>
                      <a:lnTo>
                        <a:pt x="511" y="1305"/>
                      </a:lnTo>
                      <a:lnTo>
                        <a:pt x="525" y="1305"/>
                      </a:lnTo>
                      <a:lnTo>
                        <a:pt x="525" y="1291"/>
                      </a:lnTo>
                      <a:lnTo>
                        <a:pt x="539" y="1291"/>
                      </a:lnTo>
                      <a:lnTo>
                        <a:pt x="553" y="1276"/>
                      </a:lnTo>
                      <a:lnTo>
                        <a:pt x="568" y="1276"/>
                      </a:lnTo>
                      <a:lnTo>
                        <a:pt x="582" y="1262"/>
                      </a:lnTo>
                      <a:lnTo>
                        <a:pt x="596" y="1262"/>
                      </a:lnTo>
                      <a:lnTo>
                        <a:pt x="610" y="1262"/>
                      </a:lnTo>
                      <a:lnTo>
                        <a:pt x="610" y="1248"/>
                      </a:lnTo>
                      <a:lnTo>
                        <a:pt x="624" y="1248"/>
                      </a:lnTo>
                      <a:lnTo>
                        <a:pt x="610" y="1234"/>
                      </a:lnTo>
                      <a:lnTo>
                        <a:pt x="610" y="1205"/>
                      </a:lnTo>
                      <a:lnTo>
                        <a:pt x="596" y="1163"/>
                      </a:lnTo>
                      <a:lnTo>
                        <a:pt x="596" y="1135"/>
                      </a:lnTo>
                      <a:lnTo>
                        <a:pt x="596" y="1120"/>
                      </a:lnTo>
                      <a:lnTo>
                        <a:pt x="582" y="1092"/>
                      </a:lnTo>
                      <a:lnTo>
                        <a:pt x="582" y="1078"/>
                      </a:lnTo>
                      <a:lnTo>
                        <a:pt x="568" y="1078"/>
                      </a:lnTo>
                      <a:lnTo>
                        <a:pt x="568" y="1064"/>
                      </a:lnTo>
                      <a:lnTo>
                        <a:pt x="568" y="1049"/>
                      </a:lnTo>
                      <a:lnTo>
                        <a:pt x="568" y="1035"/>
                      </a:lnTo>
                      <a:lnTo>
                        <a:pt x="568" y="1021"/>
                      </a:lnTo>
                      <a:lnTo>
                        <a:pt x="568" y="1007"/>
                      </a:lnTo>
                      <a:lnTo>
                        <a:pt x="568" y="993"/>
                      </a:lnTo>
                      <a:lnTo>
                        <a:pt x="568" y="978"/>
                      </a:lnTo>
                      <a:lnTo>
                        <a:pt x="582" y="978"/>
                      </a:lnTo>
                      <a:lnTo>
                        <a:pt x="582" y="964"/>
                      </a:lnTo>
                      <a:lnTo>
                        <a:pt x="582" y="950"/>
                      </a:lnTo>
                      <a:lnTo>
                        <a:pt x="596" y="936"/>
                      </a:lnTo>
                      <a:lnTo>
                        <a:pt x="596" y="922"/>
                      </a:lnTo>
                      <a:lnTo>
                        <a:pt x="596" y="908"/>
                      </a:lnTo>
                      <a:lnTo>
                        <a:pt x="596" y="893"/>
                      </a:lnTo>
                      <a:lnTo>
                        <a:pt x="610" y="893"/>
                      </a:lnTo>
                      <a:lnTo>
                        <a:pt x="610" y="879"/>
                      </a:lnTo>
                      <a:lnTo>
                        <a:pt x="610" y="865"/>
                      </a:lnTo>
                      <a:lnTo>
                        <a:pt x="596" y="865"/>
                      </a:lnTo>
                      <a:lnTo>
                        <a:pt x="553" y="865"/>
                      </a:lnTo>
                      <a:lnTo>
                        <a:pt x="525" y="865"/>
                      </a:lnTo>
                      <a:lnTo>
                        <a:pt x="511" y="879"/>
                      </a:lnTo>
                      <a:lnTo>
                        <a:pt x="511" y="893"/>
                      </a:lnTo>
                      <a:lnTo>
                        <a:pt x="511" y="922"/>
                      </a:lnTo>
                      <a:lnTo>
                        <a:pt x="497" y="922"/>
                      </a:lnTo>
                      <a:lnTo>
                        <a:pt x="483" y="922"/>
                      </a:lnTo>
                      <a:lnTo>
                        <a:pt x="454" y="922"/>
                      </a:lnTo>
                      <a:lnTo>
                        <a:pt x="440" y="922"/>
                      </a:lnTo>
                      <a:lnTo>
                        <a:pt x="440" y="936"/>
                      </a:lnTo>
                      <a:lnTo>
                        <a:pt x="426" y="950"/>
                      </a:lnTo>
                      <a:lnTo>
                        <a:pt x="383" y="964"/>
                      </a:lnTo>
                      <a:lnTo>
                        <a:pt x="369" y="964"/>
                      </a:lnTo>
                      <a:lnTo>
                        <a:pt x="369" y="978"/>
                      </a:lnTo>
                      <a:lnTo>
                        <a:pt x="355" y="993"/>
                      </a:lnTo>
                      <a:lnTo>
                        <a:pt x="327" y="978"/>
                      </a:lnTo>
                      <a:lnTo>
                        <a:pt x="270" y="950"/>
                      </a:lnTo>
                      <a:lnTo>
                        <a:pt x="241" y="936"/>
                      </a:lnTo>
                      <a:lnTo>
                        <a:pt x="227" y="936"/>
                      </a:lnTo>
                      <a:lnTo>
                        <a:pt x="227" y="922"/>
                      </a:lnTo>
                      <a:lnTo>
                        <a:pt x="213" y="922"/>
                      </a:lnTo>
                      <a:lnTo>
                        <a:pt x="199" y="922"/>
                      </a:lnTo>
                      <a:lnTo>
                        <a:pt x="199" y="908"/>
                      </a:lnTo>
                      <a:lnTo>
                        <a:pt x="185" y="908"/>
                      </a:lnTo>
                      <a:lnTo>
                        <a:pt x="185" y="893"/>
                      </a:lnTo>
                      <a:lnTo>
                        <a:pt x="171" y="893"/>
                      </a:lnTo>
                      <a:lnTo>
                        <a:pt x="156" y="879"/>
                      </a:lnTo>
                      <a:lnTo>
                        <a:pt x="142" y="865"/>
                      </a:lnTo>
                      <a:lnTo>
                        <a:pt x="142" y="851"/>
                      </a:lnTo>
                      <a:lnTo>
                        <a:pt x="128" y="851"/>
                      </a:lnTo>
                      <a:lnTo>
                        <a:pt x="128" y="837"/>
                      </a:lnTo>
                      <a:lnTo>
                        <a:pt x="114" y="822"/>
                      </a:lnTo>
                      <a:lnTo>
                        <a:pt x="100" y="808"/>
                      </a:lnTo>
                      <a:lnTo>
                        <a:pt x="100" y="794"/>
                      </a:lnTo>
                      <a:lnTo>
                        <a:pt x="85" y="794"/>
                      </a:lnTo>
                      <a:lnTo>
                        <a:pt x="85" y="780"/>
                      </a:lnTo>
                      <a:lnTo>
                        <a:pt x="71" y="780"/>
                      </a:lnTo>
                      <a:lnTo>
                        <a:pt x="71" y="766"/>
                      </a:lnTo>
                      <a:lnTo>
                        <a:pt x="57" y="752"/>
                      </a:lnTo>
                      <a:lnTo>
                        <a:pt x="43" y="723"/>
                      </a:lnTo>
                      <a:lnTo>
                        <a:pt x="29" y="709"/>
                      </a:lnTo>
                      <a:lnTo>
                        <a:pt x="15" y="709"/>
                      </a:lnTo>
                      <a:lnTo>
                        <a:pt x="0" y="681"/>
                      </a:lnTo>
                      <a:lnTo>
                        <a:pt x="43" y="638"/>
                      </a:lnTo>
                      <a:lnTo>
                        <a:pt x="57" y="624"/>
                      </a:lnTo>
                      <a:lnTo>
                        <a:pt x="85" y="610"/>
                      </a:lnTo>
                      <a:lnTo>
                        <a:pt x="114" y="596"/>
                      </a:lnTo>
                      <a:lnTo>
                        <a:pt x="156" y="553"/>
                      </a:lnTo>
                      <a:lnTo>
                        <a:pt x="185" y="539"/>
                      </a:lnTo>
                      <a:lnTo>
                        <a:pt x="199" y="525"/>
                      </a:lnTo>
                      <a:lnTo>
                        <a:pt x="241" y="496"/>
                      </a:lnTo>
                      <a:lnTo>
                        <a:pt x="270" y="468"/>
                      </a:lnTo>
                      <a:lnTo>
                        <a:pt x="298" y="454"/>
                      </a:lnTo>
                      <a:lnTo>
                        <a:pt x="312" y="439"/>
                      </a:lnTo>
                      <a:lnTo>
                        <a:pt x="327" y="425"/>
                      </a:lnTo>
                      <a:lnTo>
                        <a:pt x="341" y="425"/>
                      </a:lnTo>
                      <a:lnTo>
                        <a:pt x="355" y="411"/>
                      </a:lnTo>
                      <a:lnTo>
                        <a:pt x="369" y="397"/>
                      </a:lnTo>
                      <a:lnTo>
                        <a:pt x="383" y="383"/>
                      </a:lnTo>
                      <a:lnTo>
                        <a:pt x="397" y="383"/>
                      </a:lnTo>
                      <a:lnTo>
                        <a:pt x="412" y="369"/>
                      </a:lnTo>
                      <a:lnTo>
                        <a:pt x="440" y="354"/>
                      </a:lnTo>
                      <a:lnTo>
                        <a:pt x="440" y="340"/>
                      </a:lnTo>
                      <a:lnTo>
                        <a:pt x="454" y="340"/>
                      </a:lnTo>
                      <a:lnTo>
                        <a:pt x="468" y="340"/>
                      </a:lnTo>
                      <a:lnTo>
                        <a:pt x="468" y="326"/>
                      </a:lnTo>
                      <a:lnTo>
                        <a:pt x="497" y="312"/>
                      </a:lnTo>
                      <a:lnTo>
                        <a:pt x="525" y="298"/>
                      </a:lnTo>
                      <a:lnTo>
                        <a:pt x="539" y="283"/>
                      </a:lnTo>
                      <a:lnTo>
                        <a:pt x="568" y="269"/>
                      </a:lnTo>
                      <a:lnTo>
                        <a:pt x="596" y="241"/>
                      </a:lnTo>
                      <a:lnTo>
                        <a:pt x="610" y="227"/>
                      </a:lnTo>
                      <a:lnTo>
                        <a:pt x="624" y="227"/>
                      </a:lnTo>
                      <a:lnTo>
                        <a:pt x="639" y="213"/>
                      </a:lnTo>
                      <a:lnTo>
                        <a:pt x="653" y="213"/>
                      </a:lnTo>
                      <a:lnTo>
                        <a:pt x="667" y="198"/>
                      </a:lnTo>
                      <a:lnTo>
                        <a:pt x="681" y="184"/>
                      </a:lnTo>
                      <a:lnTo>
                        <a:pt x="709" y="170"/>
                      </a:lnTo>
                      <a:lnTo>
                        <a:pt x="738" y="156"/>
                      </a:lnTo>
                      <a:lnTo>
                        <a:pt x="752" y="142"/>
                      </a:lnTo>
                      <a:lnTo>
                        <a:pt x="766" y="142"/>
                      </a:lnTo>
                      <a:lnTo>
                        <a:pt x="780" y="127"/>
                      </a:lnTo>
                      <a:lnTo>
                        <a:pt x="795" y="127"/>
                      </a:lnTo>
                      <a:lnTo>
                        <a:pt x="809" y="113"/>
                      </a:lnTo>
                      <a:lnTo>
                        <a:pt x="823" y="113"/>
                      </a:lnTo>
                      <a:lnTo>
                        <a:pt x="837" y="113"/>
                      </a:lnTo>
                      <a:lnTo>
                        <a:pt x="851" y="99"/>
                      </a:lnTo>
                      <a:lnTo>
                        <a:pt x="865" y="99"/>
                      </a:lnTo>
                      <a:lnTo>
                        <a:pt x="880" y="99"/>
                      </a:lnTo>
                      <a:lnTo>
                        <a:pt x="894" y="99"/>
                      </a:lnTo>
                      <a:lnTo>
                        <a:pt x="922" y="99"/>
                      </a:lnTo>
                      <a:lnTo>
                        <a:pt x="936" y="99"/>
                      </a:lnTo>
                      <a:lnTo>
                        <a:pt x="965" y="99"/>
                      </a:lnTo>
                      <a:lnTo>
                        <a:pt x="979" y="99"/>
                      </a:lnTo>
                      <a:lnTo>
                        <a:pt x="1007" y="99"/>
                      </a:lnTo>
                      <a:lnTo>
                        <a:pt x="1036" y="99"/>
                      </a:lnTo>
                      <a:lnTo>
                        <a:pt x="1050" y="99"/>
                      </a:lnTo>
                      <a:lnTo>
                        <a:pt x="1064" y="99"/>
                      </a:lnTo>
                      <a:lnTo>
                        <a:pt x="1078" y="99"/>
                      </a:lnTo>
                      <a:lnTo>
                        <a:pt x="1177" y="99"/>
                      </a:lnTo>
                      <a:lnTo>
                        <a:pt x="1192" y="99"/>
                      </a:lnTo>
                      <a:lnTo>
                        <a:pt x="1305" y="42"/>
                      </a:lnTo>
                      <a:lnTo>
                        <a:pt x="1319" y="28"/>
                      </a:lnTo>
                      <a:lnTo>
                        <a:pt x="1348" y="28"/>
                      </a:lnTo>
                      <a:lnTo>
                        <a:pt x="1419" y="0"/>
                      </a:lnTo>
                      <a:lnTo>
                        <a:pt x="1433" y="14"/>
                      </a:lnTo>
                      <a:lnTo>
                        <a:pt x="1461" y="42"/>
                      </a:lnTo>
                      <a:close/>
                    </a:path>
                  </a:pathLst>
                </a:custGeom>
                <a:pattFill prst="pct50">
                  <a:fgClr>
                    <a:srgbClr val="000000"/>
                  </a:fgClr>
                  <a:bgClr>
                    <a:srgbClr val="FFFFFF"/>
                  </a:bgClr>
                </a:pattFill>
                <a:ln w="0">
                  <a:solidFill>
                    <a:srgbClr val="000000"/>
                  </a:solidFill>
                  <a:round/>
                  <a:headEnd/>
                  <a:tailEnd/>
                </a:ln>
              </p:spPr>
              <p:txBody>
                <a:bodyPr/>
                <a:lstStyle/>
                <a:p>
                  <a:endParaRPr lang="ja-JP" altLang="en-US"/>
                </a:p>
              </p:txBody>
            </p:sp>
            <p:sp>
              <p:nvSpPr>
                <p:cNvPr id="15528" name="Freeform 190"/>
                <p:cNvSpPr>
                  <a:spLocks noChangeAspect="1"/>
                </p:cNvSpPr>
                <p:nvPr/>
              </p:nvSpPr>
              <p:spPr bwMode="auto">
                <a:xfrm>
                  <a:off x="5997" y="3021"/>
                  <a:ext cx="3554" cy="3140"/>
                </a:xfrm>
                <a:custGeom>
                  <a:avLst/>
                  <a:gdLst>
                    <a:gd name="T0" fmla="*/ 2147483647 w 2227"/>
                    <a:gd name="T1" fmla="*/ 2147483647 h 1972"/>
                    <a:gd name="T2" fmla="*/ 2147483647 w 2227"/>
                    <a:gd name="T3" fmla="*/ 2147483647 h 1972"/>
                    <a:gd name="T4" fmla="*/ 2147483647 w 2227"/>
                    <a:gd name="T5" fmla="*/ 2147483647 h 1972"/>
                    <a:gd name="T6" fmla="*/ 2147483647 w 2227"/>
                    <a:gd name="T7" fmla="*/ 2147483647 h 1972"/>
                    <a:gd name="T8" fmla="*/ 2147483647 w 2227"/>
                    <a:gd name="T9" fmla="*/ 2147483647 h 1972"/>
                    <a:gd name="T10" fmla="*/ 2147483647 w 2227"/>
                    <a:gd name="T11" fmla="*/ 2147483647 h 1972"/>
                    <a:gd name="T12" fmla="*/ 2147483647 w 2227"/>
                    <a:gd name="T13" fmla="*/ 2147483647 h 1972"/>
                    <a:gd name="T14" fmla="*/ 2147483647 w 2227"/>
                    <a:gd name="T15" fmla="*/ 2147483647 h 1972"/>
                    <a:gd name="T16" fmla="*/ 2147483647 w 2227"/>
                    <a:gd name="T17" fmla="*/ 2147483647 h 1972"/>
                    <a:gd name="T18" fmla="*/ 2147483647 w 2227"/>
                    <a:gd name="T19" fmla="*/ 2147483647 h 1972"/>
                    <a:gd name="T20" fmla="*/ 2147483647 w 2227"/>
                    <a:gd name="T21" fmla="*/ 2147483647 h 1972"/>
                    <a:gd name="T22" fmla="*/ 2147483647 w 2227"/>
                    <a:gd name="T23" fmla="*/ 2147483647 h 1972"/>
                    <a:gd name="T24" fmla="*/ 2147483647 w 2227"/>
                    <a:gd name="T25" fmla="*/ 2147483647 h 1972"/>
                    <a:gd name="T26" fmla="*/ 2147483647 w 2227"/>
                    <a:gd name="T27" fmla="*/ 2147483647 h 1972"/>
                    <a:gd name="T28" fmla="*/ 2147483647 w 2227"/>
                    <a:gd name="T29" fmla="*/ 2147483647 h 1972"/>
                    <a:gd name="T30" fmla="*/ 2147483647 w 2227"/>
                    <a:gd name="T31" fmla="*/ 2147483647 h 1972"/>
                    <a:gd name="T32" fmla="*/ 2147483647 w 2227"/>
                    <a:gd name="T33" fmla="*/ 2147483647 h 1972"/>
                    <a:gd name="T34" fmla="*/ 2147483647 w 2227"/>
                    <a:gd name="T35" fmla="*/ 2147483647 h 1972"/>
                    <a:gd name="T36" fmla="*/ 2147483647 w 2227"/>
                    <a:gd name="T37" fmla="*/ 2147483647 h 1972"/>
                    <a:gd name="T38" fmla="*/ 2147483647 w 2227"/>
                    <a:gd name="T39" fmla="*/ 2147483647 h 1972"/>
                    <a:gd name="T40" fmla="*/ 2147483647 w 2227"/>
                    <a:gd name="T41" fmla="*/ 2147483647 h 1972"/>
                    <a:gd name="T42" fmla="*/ 2147483647 w 2227"/>
                    <a:gd name="T43" fmla="*/ 2147483647 h 1972"/>
                    <a:gd name="T44" fmla="*/ 2147483647 w 2227"/>
                    <a:gd name="T45" fmla="*/ 2147483647 h 1972"/>
                    <a:gd name="T46" fmla="*/ 2147483647 w 2227"/>
                    <a:gd name="T47" fmla="*/ 2147483647 h 1972"/>
                    <a:gd name="T48" fmla="*/ 2147483647 w 2227"/>
                    <a:gd name="T49" fmla="*/ 2147483647 h 1972"/>
                    <a:gd name="T50" fmla="*/ 2147483647 w 2227"/>
                    <a:gd name="T51" fmla="*/ 2147483647 h 1972"/>
                    <a:gd name="T52" fmla="*/ 2147483647 w 2227"/>
                    <a:gd name="T53" fmla="*/ 2147483647 h 1972"/>
                    <a:gd name="T54" fmla="*/ 2147483647 w 2227"/>
                    <a:gd name="T55" fmla="*/ 2147483647 h 1972"/>
                    <a:gd name="T56" fmla="*/ 2147483647 w 2227"/>
                    <a:gd name="T57" fmla="*/ 2147483647 h 1972"/>
                    <a:gd name="T58" fmla="*/ 2147483647 w 2227"/>
                    <a:gd name="T59" fmla="*/ 2147483647 h 1972"/>
                    <a:gd name="T60" fmla="*/ 2147483647 w 2227"/>
                    <a:gd name="T61" fmla="*/ 2147483647 h 1972"/>
                    <a:gd name="T62" fmla="*/ 2147483647 w 2227"/>
                    <a:gd name="T63" fmla="*/ 2147483647 h 1972"/>
                    <a:gd name="T64" fmla="*/ 2147483647 w 2227"/>
                    <a:gd name="T65" fmla="*/ 2147483647 h 1972"/>
                    <a:gd name="T66" fmla="*/ 2147483647 w 2227"/>
                    <a:gd name="T67" fmla="*/ 2147483647 h 1972"/>
                    <a:gd name="T68" fmla="*/ 2147483647 w 2227"/>
                    <a:gd name="T69" fmla="*/ 2147483647 h 1972"/>
                    <a:gd name="T70" fmla="*/ 2147483647 w 2227"/>
                    <a:gd name="T71" fmla="*/ 2147483647 h 1972"/>
                    <a:gd name="T72" fmla="*/ 2147483647 w 2227"/>
                    <a:gd name="T73" fmla="*/ 2147483647 h 1972"/>
                    <a:gd name="T74" fmla="*/ 0 w 2227"/>
                    <a:gd name="T75" fmla="*/ 2147483647 h 1972"/>
                    <a:gd name="T76" fmla="*/ 2147483647 w 2227"/>
                    <a:gd name="T77" fmla="*/ 2147483647 h 1972"/>
                    <a:gd name="T78" fmla="*/ 2147483647 w 2227"/>
                    <a:gd name="T79" fmla="*/ 2147483647 h 1972"/>
                    <a:gd name="T80" fmla="*/ 2147483647 w 2227"/>
                    <a:gd name="T81" fmla="*/ 2147483647 h 1972"/>
                    <a:gd name="T82" fmla="*/ 2147483647 w 2227"/>
                    <a:gd name="T83" fmla="*/ 2147483647 h 1972"/>
                    <a:gd name="T84" fmla="*/ 2147483647 w 2227"/>
                    <a:gd name="T85" fmla="*/ 2147483647 h 1972"/>
                    <a:gd name="T86" fmla="*/ 2147483647 w 2227"/>
                    <a:gd name="T87" fmla="*/ 2147483647 h 1972"/>
                    <a:gd name="T88" fmla="*/ 2147483647 w 2227"/>
                    <a:gd name="T89" fmla="*/ 2147483647 h 1972"/>
                    <a:gd name="T90" fmla="*/ 2147483647 w 2227"/>
                    <a:gd name="T91" fmla="*/ 2147483647 h 1972"/>
                    <a:gd name="T92" fmla="*/ 2147483647 w 2227"/>
                    <a:gd name="T93" fmla="*/ 2147483647 h 1972"/>
                    <a:gd name="T94" fmla="*/ 2147483647 w 2227"/>
                    <a:gd name="T95" fmla="*/ 2147483647 h 1972"/>
                    <a:gd name="T96" fmla="*/ 2147483647 w 2227"/>
                    <a:gd name="T97" fmla="*/ 2147483647 h 1972"/>
                    <a:gd name="T98" fmla="*/ 2147483647 w 2227"/>
                    <a:gd name="T99" fmla="*/ 2147483647 h 1972"/>
                    <a:gd name="T100" fmla="*/ 2147483647 w 2227"/>
                    <a:gd name="T101" fmla="*/ 2147483647 h 1972"/>
                    <a:gd name="T102" fmla="*/ 2147483647 w 2227"/>
                    <a:gd name="T103" fmla="*/ 2147483647 h 1972"/>
                    <a:gd name="T104" fmla="*/ 2147483647 w 2227"/>
                    <a:gd name="T105" fmla="*/ 2147483647 h 1972"/>
                    <a:gd name="T106" fmla="*/ 2147483647 w 2227"/>
                    <a:gd name="T107" fmla="*/ 2147483647 h 1972"/>
                    <a:gd name="T108" fmla="*/ 2147483647 w 2227"/>
                    <a:gd name="T109" fmla="*/ 2147483647 h 1972"/>
                    <a:gd name="T110" fmla="*/ 2147483647 w 2227"/>
                    <a:gd name="T111" fmla="*/ 2147483647 h 1972"/>
                    <a:gd name="T112" fmla="*/ 2147483647 w 2227"/>
                    <a:gd name="T113" fmla="*/ 2147483647 h 1972"/>
                    <a:gd name="T114" fmla="*/ 2147483647 w 2227"/>
                    <a:gd name="T115" fmla="*/ 2147483647 h 1972"/>
                    <a:gd name="T116" fmla="*/ 2147483647 w 2227"/>
                    <a:gd name="T117" fmla="*/ 2147483647 h 1972"/>
                    <a:gd name="T118" fmla="*/ 2147483647 w 2227"/>
                    <a:gd name="T119" fmla="*/ 2147483647 h 1972"/>
                    <a:gd name="T120" fmla="*/ 2147483647 w 2227"/>
                    <a:gd name="T121" fmla="*/ 2147483647 h 1972"/>
                    <a:gd name="T122" fmla="*/ 2147483647 w 2227"/>
                    <a:gd name="T123" fmla="*/ 0 h 197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227"/>
                    <a:gd name="T187" fmla="*/ 0 h 1972"/>
                    <a:gd name="T188" fmla="*/ 2227 w 2227"/>
                    <a:gd name="T189" fmla="*/ 1972 h 197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227" h="1972">
                      <a:moveTo>
                        <a:pt x="1773" y="28"/>
                      </a:moveTo>
                      <a:lnTo>
                        <a:pt x="1773" y="28"/>
                      </a:lnTo>
                      <a:lnTo>
                        <a:pt x="1801" y="14"/>
                      </a:lnTo>
                      <a:lnTo>
                        <a:pt x="1815" y="14"/>
                      </a:lnTo>
                      <a:lnTo>
                        <a:pt x="1830" y="28"/>
                      </a:lnTo>
                      <a:lnTo>
                        <a:pt x="1844" y="28"/>
                      </a:lnTo>
                      <a:lnTo>
                        <a:pt x="1858" y="28"/>
                      </a:lnTo>
                      <a:lnTo>
                        <a:pt x="1872" y="28"/>
                      </a:lnTo>
                      <a:lnTo>
                        <a:pt x="1886" y="28"/>
                      </a:lnTo>
                      <a:lnTo>
                        <a:pt x="1900" y="43"/>
                      </a:lnTo>
                      <a:lnTo>
                        <a:pt x="1915" y="43"/>
                      </a:lnTo>
                      <a:lnTo>
                        <a:pt x="1929" y="57"/>
                      </a:lnTo>
                      <a:lnTo>
                        <a:pt x="1943" y="57"/>
                      </a:lnTo>
                      <a:lnTo>
                        <a:pt x="1957" y="57"/>
                      </a:lnTo>
                      <a:lnTo>
                        <a:pt x="1971" y="57"/>
                      </a:lnTo>
                      <a:lnTo>
                        <a:pt x="1986" y="57"/>
                      </a:lnTo>
                      <a:lnTo>
                        <a:pt x="1986" y="71"/>
                      </a:lnTo>
                      <a:lnTo>
                        <a:pt x="1986" y="85"/>
                      </a:lnTo>
                      <a:lnTo>
                        <a:pt x="1986" y="99"/>
                      </a:lnTo>
                      <a:lnTo>
                        <a:pt x="1986" y="113"/>
                      </a:lnTo>
                      <a:lnTo>
                        <a:pt x="1971" y="128"/>
                      </a:lnTo>
                      <a:lnTo>
                        <a:pt x="1971" y="142"/>
                      </a:lnTo>
                      <a:lnTo>
                        <a:pt x="1957" y="156"/>
                      </a:lnTo>
                      <a:lnTo>
                        <a:pt x="2085" y="213"/>
                      </a:lnTo>
                      <a:lnTo>
                        <a:pt x="2142" y="255"/>
                      </a:lnTo>
                      <a:lnTo>
                        <a:pt x="2170" y="269"/>
                      </a:lnTo>
                      <a:lnTo>
                        <a:pt x="2184" y="284"/>
                      </a:lnTo>
                      <a:lnTo>
                        <a:pt x="2198" y="284"/>
                      </a:lnTo>
                      <a:lnTo>
                        <a:pt x="2212" y="284"/>
                      </a:lnTo>
                      <a:lnTo>
                        <a:pt x="2212" y="298"/>
                      </a:lnTo>
                      <a:lnTo>
                        <a:pt x="2227" y="298"/>
                      </a:lnTo>
                      <a:lnTo>
                        <a:pt x="2227" y="312"/>
                      </a:lnTo>
                      <a:lnTo>
                        <a:pt x="2227" y="326"/>
                      </a:lnTo>
                      <a:lnTo>
                        <a:pt x="2212" y="326"/>
                      </a:lnTo>
                      <a:lnTo>
                        <a:pt x="2212" y="340"/>
                      </a:lnTo>
                      <a:lnTo>
                        <a:pt x="2212" y="355"/>
                      </a:lnTo>
                      <a:lnTo>
                        <a:pt x="2212" y="369"/>
                      </a:lnTo>
                      <a:lnTo>
                        <a:pt x="2198" y="369"/>
                      </a:lnTo>
                      <a:lnTo>
                        <a:pt x="2198" y="383"/>
                      </a:lnTo>
                      <a:lnTo>
                        <a:pt x="2198" y="397"/>
                      </a:lnTo>
                      <a:lnTo>
                        <a:pt x="2198" y="411"/>
                      </a:lnTo>
                      <a:lnTo>
                        <a:pt x="2184" y="411"/>
                      </a:lnTo>
                      <a:lnTo>
                        <a:pt x="2184" y="426"/>
                      </a:lnTo>
                      <a:lnTo>
                        <a:pt x="2184" y="440"/>
                      </a:lnTo>
                      <a:lnTo>
                        <a:pt x="2170" y="454"/>
                      </a:lnTo>
                      <a:lnTo>
                        <a:pt x="2170" y="468"/>
                      </a:lnTo>
                      <a:lnTo>
                        <a:pt x="2184" y="482"/>
                      </a:lnTo>
                      <a:lnTo>
                        <a:pt x="2184" y="496"/>
                      </a:lnTo>
                      <a:lnTo>
                        <a:pt x="2170" y="496"/>
                      </a:lnTo>
                      <a:lnTo>
                        <a:pt x="2156" y="496"/>
                      </a:lnTo>
                      <a:lnTo>
                        <a:pt x="2156" y="511"/>
                      </a:lnTo>
                      <a:lnTo>
                        <a:pt x="2156" y="525"/>
                      </a:lnTo>
                      <a:lnTo>
                        <a:pt x="2127" y="582"/>
                      </a:lnTo>
                      <a:lnTo>
                        <a:pt x="2113" y="624"/>
                      </a:lnTo>
                      <a:lnTo>
                        <a:pt x="2113" y="638"/>
                      </a:lnTo>
                      <a:lnTo>
                        <a:pt x="2099" y="652"/>
                      </a:lnTo>
                      <a:lnTo>
                        <a:pt x="2099" y="667"/>
                      </a:lnTo>
                      <a:lnTo>
                        <a:pt x="2099" y="681"/>
                      </a:lnTo>
                      <a:lnTo>
                        <a:pt x="2085" y="695"/>
                      </a:lnTo>
                      <a:lnTo>
                        <a:pt x="2085" y="709"/>
                      </a:lnTo>
                      <a:lnTo>
                        <a:pt x="2085" y="723"/>
                      </a:lnTo>
                      <a:lnTo>
                        <a:pt x="2085" y="738"/>
                      </a:lnTo>
                      <a:lnTo>
                        <a:pt x="2085" y="752"/>
                      </a:lnTo>
                      <a:lnTo>
                        <a:pt x="2071" y="752"/>
                      </a:lnTo>
                      <a:lnTo>
                        <a:pt x="2071" y="766"/>
                      </a:lnTo>
                      <a:lnTo>
                        <a:pt x="2071" y="780"/>
                      </a:lnTo>
                      <a:lnTo>
                        <a:pt x="2071" y="794"/>
                      </a:lnTo>
                      <a:lnTo>
                        <a:pt x="2071" y="808"/>
                      </a:lnTo>
                      <a:lnTo>
                        <a:pt x="2056" y="823"/>
                      </a:lnTo>
                      <a:lnTo>
                        <a:pt x="2056" y="837"/>
                      </a:lnTo>
                      <a:lnTo>
                        <a:pt x="2056" y="851"/>
                      </a:lnTo>
                      <a:lnTo>
                        <a:pt x="2056" y="865"/>
                      </a:lnTo>
                      <a:lnTo>
                        <a:pt x="2056" y="879"/>
                      </a:lnTo>
                      <a:lnTo>
                        <a:pt x="2056" y="894"/>
                      </a:lnTo>
                      <a:lnTo>
                        <a:pt x="2056" y="908"/>
                      </a:lnTo>
                      <a:lnTo>
                        <a:pt x="2056" y="922"/>
                      </a:lnTo>
                      <a:lnTo>
                        <a:pt x="2056" y="936"/>
                      </a:lnTo>
                      <a:lnTo>
                        <a:pt x="2056" y="950"/>
                      </a:lnTo>
                      <a:lnTo>
                        <a:pt x="2056" y="965"/>
                      </a:lnTo>
                      <a:lnTo>
                        <a:pt x="2056" y="979"/>
                      </a:lnTo>
                      <a:lnTo>
                        <a:pt x="2056" y="993"/>
                      </a:lnTo>
                      <a:lnTo>
                        <a:pt x="2071" y="1007"/>
                      </a:lnTo>
                      <a:lnTo>
                        <a:pt x="2071" y="1035"/>
                      </a:lnTo>
                      <a:lnTo>
                        <a:pt x="2085" y="1064"/>
                      </a:lnTo>
                      <a:lnTo>
                        <a:pt x="2085" y="1078"/>
                      </a:lnTo>
                      <a:lnTo>
                        <a:pt x="2085" y="1092"/>
                      </a:lnTo>
                      <a:lnTo>
                        <a:pt x="2085" y="1106"/>
                      </a:lnTo>
                      <a:lnTo>
                        <a:pt x="2099" y="1106"/>
                      </a:lnTo>
                      <a:lnTo>
                        <a:pt x="2099" y="1121"/>
                      </a:lnTo>
                      <a:lnTo>
                        <a:pt x="2099" y="1135"/>
                      </a:lnTo>
                      <a:lnTo>
                        <a:pt x="2099" y="1149"/>
                      </a:lnTo>
                      <a:lnTo>
                        <a:pt x="2113" y="1149"/>
                      </a:lnTo>
                      <a:lnTo>
                        <a:pt x="2113" y="1177"/>
                      </a:lnTo>
                      <a:lnTo>
                        <a:pt x="2113" y="1220"/>
                      </a:lnTo>
                      <a:lnTo>
                        <a:pt x="2113" y="1234"/>
                      </a:lnTo>
                      <a:lnTo>
                        <a:pt x="2113" y="1248"/>
                      </a:lnTo>
                      <a:lnTo>
                        <a:pt x="2113" y="1291"/>
                      </a:lnTo>
                      <a:lnTo>
                        <a:pt x="2113" y="1305"/>
                      </a:lnTo>
                      <a:lnTo>
                        <a:pt x="2113" y="1319"/>
                      </a:lnTo>
                      <a:lnTo>
                        <a:pt x="2113" y="1347"/>
                      </a:lnTo>
                      <a:lnTo>
                        <a:pt x="2113" y="1362"/>
                      </a:lnTo>
                      <a:lnTo>
                        <a:pt x="2113" y="1376"/>
                      </a:lnTo>
                      <a:lnTo>
                        <a:pt x="2113" y="1390"/>
                      </a:lnTo>
                      <a:lnTo>
                        <a:pt x="2099" y="1390"/>
                      </a:lnTo>
                      <a:lnTo>
                        <a:pt x="2085" y="1390"/>
                      </a:lnTo>
                      <a:lnTo>
                        <a:pt x="2071" y="1390"/>
                      </a:lnTo>
                      <a:lnTo>
                        <a:pt x="2042" y="1390"/>
                      </a:lnTo>
                      <a:lnTo>
                        <a:pt x="2014" y="1390"/>
                      </a:lnTo>
                      <a:lnTo>
                        <a:pt x="2000" y="1390"/>
                      </a:lnTo>
                      <a:lnTo>
                        <a:pt x="1971" y="1390"/>
                      </a:lnTo>
                      <a:lnTo>
                        <a:pt x="1957" y="1390"/>
                      </a:lnTo>
                      <a:lnTo>
                        <a:pt x="1929" y="1390"/>
                      </a:lnTo>
                      <a:lnTo>
                        <a:pt x="1915" y="1390"/>
                      </a:lnTo>
                      <a:lnTo>
                        <a:pt x="1900" y="1390"/>
                      </a:lnTo>
                      <a:lnTo>
                        <a:pt x="1886" y="1390"/>
                      </a:lnTo>
                      <a:lnTo>
                        <a:pt x="1872" y="1404"/>
                      </a:lnTo>
                      <a:lnTo>
                        <a:pt x="1858" y="1404"/>
                      </a:lnTo>
                      <a:lnTo>
                        <a:pt x="1844" y="1404"/>
                      </a:lnTo>
                      <a:lnTo>
                        <a:pt x="1830" y="1418"/>
                      </a:lnTo>
                      <a:lnTo>
                        <a:pt x="1815" y="1418"/>
                      </a:lnTo>
                      <a:lnTo>
                        <a:pt x="1801" y="1433"/>
                      </a:lnTo>
                      <a:lnTo>
                        <a:pt x="1787" y="1433"/>
                      </a:lnTo>
                      <a:lnTo>
                        <a:pt x="1773" y="1447"/>
                      </a:lnTo>
                      <a:lnTo>
                        <a:pt x="1744" y="1461"/>
                      </a:lnTo>
                      <a:lnTo>
                        <a:pt x="1716" y="1475"/>
                      </a:lnTo>
                      <a:lnTo>
                        <a:pt x="1702" y="1489"/>
                      </a:lnTo>
                      <a:lnTo>
                        <a:pt x="1688" y="1504"/>
                      </a:lnTo>
                      <a:lnTo>
                        <a:pt x="1674" y="1504"/>
                      </a:lnTo>
                      <a:lnTo>
                        <a:pt x="1659" y="1518"/>
                      </a:lnTo>
                      <a:lnTo>
                        <a:pt x="1645" y="1518"/>
                      </a:lnTo>
                      <a:lnTo>
                        <a:pt x="1631" y="1532"/>
                      </a:lnTo>
                      <a:lnTo>
                        <a:pt x="1603" y="1560"/>
                      </a:lnTo>
                      <a:lnTo>
                        <a:pt x="1574" y="1574"/>
                      </a:lnTo>
                      <a:lnTo>
                        <a:pt x="1560" y="1589"/>
                      </a:lnTo>
                      <a:lnTo>
                        <a:pt x="1532" y="1603"/>
                      </a:lnTo>
                      <a:lnTo>
                        <a:pt x="1503" y="1617"/>
                      </a:lnTo>
                      <a:lnTo>
                        <a:pt x="1503" y="1631"/>
                      </a:lnTo>
                      <a:lnTo>
                        <a:pt x="1489" y="1631"/>
                      </a:lnTo>
                      <a:lnTo>
                        <a:pt x="1475" y="1631"/>
                      </a:lnTo>
                      <a:lnTo>
                        <a:pt x="1475" y="1645"/>
                      </a:lnTo>
                      <a:lnTo>
                        <a:pt x="1447" y="1660"/>
                      </a:lnTo>
                      <a:lnTo>
                        <a:pt x="1432" y="1674"/>
                      </a:lnTo>
                      <a:lnTo>
                        <a:pt x="1418" y="1674"/>
                      </a:lnTo>
                      <a:lnTo>
                        <a:pt x="1404" y="1688"/>
                      </a:lnTo>
                      <a:lnTo>
                        <a:pt x="1390" y="1702"/>
                      </a:lnTo>
                      <a:lnTo>
                        <a:pt x="1376" y="1716"/>
                      </a:lnTo>
                      <a:lnTo>
                        <a:pt x="1362" y="1716"/>
                      </a:lnTo>
                      <a:lnTo>
                        <a:pt x="1347" y="1730"/>
                      </a:lnTo>
                      <a:lnTo>
                        <a:pt x="1333" y="1745"/>
                      </a:lnTo>
                      <a:lnTo>
                        <a:pt x="1305" y="1759"/>
                      </a:lnTo>
                      <a:lnTo>
                        <a:pt x="1276" y="1787"/>
                      </a:lnTo>
                      <a:lnTo>
                        <a:pt x="1234" y="1816"/>
                      </a:lnTo>
                      <a:lnTo>
                        <a:pt x="1220" y="1830"/>
                      </a:lnTo>
                      <a:lnTo>
                        <a:pt x="1191" y="1844"/>
                      </a:lnTo>
                      <a:lnTo>
                        <a:pt x="1149" y="1887"/>
                      </a:lnTo>
                      <a:lnTo>
                        <a:pt x="1120" y="1901"/>
                      </a:lnTo>
                      <a:lnTo>
                        <a:pt x="1092" y="1915"/>
                      </a:lnTo>
                      <a:lnTo>
                        <a:pt x="1078" y="1929"/>
                      </a:lnTo>
                      <a:lnTo>
                        <a:pt x="1035" y="1972"/>
                      </a:lnTo>
                      <a:lnTo>
                        <a:pt x="1021" y="1972"/>
                      </a:lnTo>
                      <a:lnTo>
                        <a:pt x="1007" y="1929"/>
                      </a:lnTo>
                      <a:lnTo>
                        <a:pt x="993" y="1915"/>
                      </a:lnTo>
                      <a:lnTo>
                        <a:pt x="964" y="1887"/>
                      </a:lnTo>
                      <a:lnTo>
                        <a:pt x="964" y="1872"/>
                      </a:lnTo>
                      <a:lnTo>
                        <a:pt x="950" y="1858"/>
                      </a:lnTo>
                      <a:lnTo>
                        <a:pt x="936" y="1858"/>
                      </a:lnTo>
                      <a:lnTo>
                        <a:pt x="936" y="1844"/>
                      </a:lnTo>
                      <a:lnTo>
                        <a:pt x="922" y="1830"/>
                      </a:lnTo>
                      <a:lnTo>
                        <a:pt x="922" y="1816"/>
                      </a:lnTo>
                      <a:lnTo>
                        <a:pt x="908" y="1801"/>
                      </a:lnTo>
                      <a:lnTo>
                        <a:pt x="894" y="1787"/>
                      </a:lnTo>
                      <a:lnTo>
                        <a:pt x="894" y="1773"/>
                      </a:lnTo>
                      <a:lnTo>
                        <a:pt x="879" y="1759"/>
                      </a:lnTo>
                      <a:lnTo>
                        <a:pt x="865" y="1745"/>
                      </a:lnTo>
                      <a:lnTo>
                        <a:pt x="851" y="1730"/>
                      </a:lnTo>
                      <a:lnTo>
                        <a:pt x="851" y="1716"/>
                      </a:lnTo>
                      <a:lnTo>
                        <a:pt x="837" y="1702"/>
                      </a:lnTo>
                      <a:lnTo>
                        <a:pt x="823" y="1688"/>
                      </a:lnTo>
                      <a:lnTo>
                        <a:pt x="823" y="1674"/>
                      </a:lnTo>
                      <a:lnTo>
                        <a:pt x="808" y="1660"/>
                      </a:lnTo>
                      <a:lnTo>
                        <a:pt x="808" y="1645"/>
                      </a:lnTo>
                      <a:lnTo>
                        <a:pt x="794" y="1645"/>
                      </a:lnTo>
                      <a:lnTo>
                        <a:pt x="794" y="1631"/>
                      </a:lnTo>
                      <a:lnTo>
                        <a:pt x="780" y="1617"/>
                      </a:lnTo>
                      <a:lnTo>
                        <a:pt x="766" y="1603"/>
                      </a:lnTo>
                      <a:lnTo>
                        <a:pt x="766" y="1589"/>
                      </a:lnTo>
                      <a:lnTo>
                        <a:pt x="752" y="1589"/>
                      </a:lnTo>
                      <a:lnTo>
                        <a:pt x="752" y="1574"/>
                      </a:lnTo>
                      <a:lnTo>
                        <a:pt x="738" y="1546"/>
                      </a:lnTo>
                      <a:lnTo>
                        <a:pt x="723" y="1532"/>
                      </a:lnTo>
                      <a:lnTo>
                        <a:pt x="709" y="1518"/>
                      </a:lnTo>
                      <a:lnTo>
                        <a:pt x="695" y="1504"/>
                      </a:lnTo>
                      <a:lnTo>
                        <a:pt x="695" y="1489"/>
                      </a:lnTo>
                      <a:lnTo>
                        <a:pt x="681" y="1489"/>
                      </a:lnTo>
                      <a:lnTo>
                        <a:pt x="681" y="1475"/>
                      </a:lnTo>
                      <a:lnTo>
                        <a:pt x="667" y="1461"/>
                      </a:lnTo>
                      <a:lnTo>
                        <a:pt x="652" y="1447"/>
                      </a:lnTo>
                      <a:lnTo>
                        <a:pt x="652" y="1433"/>
                      </a:lnTo>
                      <a:lnTo>
                        <a:pt x="638" y="1433"/>
                      </a:lnTo>
                      <a:lnTo>
                        <a:pt x="638" y="1418"/>
                      </a:lnTo>
                      <a:lnTo>
                        <a:pt x="624" y="1404"/>
                      </a:lnTo>
                      <a:lnTo>
                        <a:pt x="624" y="1390"/>
                      </a:lnTo>
                      <a:lnTo>
                        <a:pt x="610" y="1376"/>
                      </a:lnTo>
                      <a:lnTo>
                        <a:pt x="596" y="1362"/>
                      </a:lnTo>
                      <a:lnTo>
                        <a:pt x="596" y="1347"/>
                      </a:lnTo>
                      <a:lnTo>
                        <a:pt x="582" y="1333"/>
                      </a:lnTo>
                      <a:lnTo>
                        <a:pt x="567" y="1305"/>
                      </a:lnTo>
                      <a:lnTo>
                        <a:pt x="553" y="1291"/>
                      </a:lnTo>
                      <a:lnTo>
                        <a:pt x="539" y="1291"/>
                      </a:lnTo>
                      <a:lnTo>
                        <a:pt x="539" y="1277"/>
                      </a:lnTo>
                      <a:lnTo>
                        <a:pt x="525" y="1277"/>
                      </a:lnTo>
                      <a:lnTo>
                        <a:pt x="525" y="1262"/>
                      </a:lnTo>
                      <a:lnTo>
                        <a:pt x="511" y="1248"/>
                      </a:lnTo>
                      <a:lnTo>
                        <a:pt x="496" y="1248"/>
                      </a:lnTo>
                      <a:lnTo>
                        <a:pt x="496" y="1234"/>
                      </a:lnTo>
                      <a:lnTo>
                        <a:pt x="482" y="1234"/>
                      </a:lnTo>
                      <a:lnTo>
                        <a:pt x="482" y="1220"/>
                      </a:lnTo>
                      <a:lnTo>
                        <a:pt x="468" y="1220"/>
                      </a:lnTo>
                      <a:lnTo>
                        <a:pt x="468" y="1206"/>
                      </a:lnTo>
                      <a:lnTo>
                        <a:pt x="454" y="1191"/>
                      </a:lnTo>
                      <a:lnTo>
                        <a:pt x="454" y="1177"/>
                      </a:lnTo>
                      <a:lnTo>
                        <a:pt x="440" y="1177"/>
                      </a:lnTo>
                      <a:lnTo>
                        <a:pt x="440" y="1163"/>
                      </a:lnTo>
                      <a:lnTo>
                        <a:pt x="426" y="1163"/>
                      </a:lnTo>
                      <a:lnTo>
                        <a:pt x="426" y="1149"/>
                      </a:lnTo>
                      <a:lnTo>
                        <a:pt x="411" y="1135"/>
                      </a:lnTo>
                      <a:lnTo>
                        <a:pt x="411" y="1121"/>
                      </a:lnTo>
                      <a:lnTo>
                        <a:pt x="397" y="1121"/>
                      </a:lnTo>
                      <a:lnTo>
                        <a:pt x="383" y="1106"/>
                      </a:lnTo>
                      <a:lnTo>
                        <a:pt x="369" y="1092"/>
                      </a:lnTo>
                      <a:lnTo>
                        <a:pt x="355" y="1078"/>
                      </a:lnTo>
                      <a:lnTo>
                        <a:pt x="340" y="1078"/>
                      </a:lnTo>
                      <a:lnTo>
                        <a:pt x="340" y="1064"/>
                      </a:lnTo>
                      <a:lnTo>
                        <a:pt x="326" y="1064"/>
                      </a:lnTo>
                      <a:lnTo>
                        <a:pt x="312" y="1064"/>
                      </a:lnTo>
                      <a:lnTo>
                        <a:pt x="298" y="1050"/>
                      </a:lnTo>
                      <a:lnTo>
                        <a:pt x="284" y="1050"/>
                      </a:lnTo>
                      <a:lnTo>
                        <a:pt x="270" y="1035"/>
                      </a:lnTo>
                      <a:lnTo>
                        <a:pt x="255" y="1035"/>
                      </a:lnTo>
                      <a:lnTo>
                        <a:pt x="241" y="1035"/>
                      </a:lnTo>
                      <a:lnTo>
                        <a:pt x="241" y="1021"/>
                      </a:lnTo>
                      <a:lnTo>
                        <a:pt x="227" y="1021"/>
                      </a:lnTo>
                      <a:lnTo>
                        <a:pt x="213" y="1021"/>
                      </a:lnTo>
                      <a:lnTo>
                        <a:pt x="199" y="1021"/>
                      </a:lnTo>
                      <a:lnTo>
                        <a:pt x="99" y="993"/>
                      </a:lnTo>
                      <a:lnTo>
                        <a:pt x="71" y="979"/>
                      </a:lnTo>
                      <a:lnTo>
                        <a:pt x="43" y="979"/>
                      </a:lnTo>
                      <a:lnTo>
                        <a:pt x="0" y="965"/>
                      </a:lnTo>
                      <a:lnTo>
                        <a:pt x="0" y="950"/>
                      </a:lnTo>
                      <a:lnTo>
                        <a:pt x="0" y="936"/>
                      </a:lnTo>
                      <a:lnTo>
                        <a:pt x="0" y="922"/>
                      </a:lnTo>
                      <a:lnTo>
                        <a:pt x="14" y="908"/>
                      </a:lnTo>
                      <a:lnTo>
                        <a:pt x="14" y="894"/>
                      </a:lnTo>
                      <a:lnTo>
                        <a:pt x="14" y="879"/>
                      </a:lnTo>
                      <a:lnTo>
                        <a:pt x="14" y="865"/>
                      </a:lnTo>
                      <a:lnTo>
                        <a:pt x="28" y="865"/>
                      </a:lnTo>
                      <a:lnTo>
                        <a:pt x="28" y="851"/>
                      </a:lnTo>
                      <a:lnTo>
                        <a:pt x="28" y="837"/>
                      </a:lnTo>
                      <a:lnTo>
                        <a:pt x="43" y="837"/>
                      </a:lnTo>
                      <a:lnTo>
                        <a:pt x="43" y="823"/>
                      </a:lnTo>
                      <a:lnTo>
                        <a:pt x="57" y="808"/>
                      </a:lnTo>
                      <a:lnTo>
                        <a:pt x="57" y="794"/>
                      </a:lnTo>
                      <a:lnTo>
                        <a:pt x="71" y="794"/>
                      </a:lnTo>
                      <a:lnTo>
                        <a:pt x="71" y="780"/>
                      </a:lnTo>
                      <a:lnTo>
                        <a:pt x="85" y="780"/>
                      </a:lnTo>
                      <a:lnTo>
                        <a:pt x="85" y="766"/>
                      </a:lnTo>
                      <a:lnTo>
                        <a:pt x="99" y="766"/>
                      </a:lnTo>
                      <a:lnTo>
                        <a:pt x="99" y="752"/>
                      </a:lnTo>
                      <a:lnTo>
                        <a:pt x="114" y="752"/>
                      </a:lnTo>
                      <a:lnTo>
                        <a:pt x="128" y="752"/>
                      </a:lnTo>
                      <a:lnTo>
                        <a:pt x="142" y="738"/>
                      </a:lnTo>
                      <a:lnTo>
                        <a:pt x="156" y="738"/>
                      </a:lnTo>
                      <a:lnTo>
                        <a:pt x="170" y="738"/>
                      </a:lnTo>
                      <a:lnTo>
                        <a:pt x="184" y="738"/>
                      </a:lnTo>
                      <a:lnTo>
                        <a:pt x="199" y="738"/>
                      </a:lnTo>
                      <a:lnTo>
                        <a:pt x="213" y="738"/>
                      </a:lnTo>
                      <a:lnTo>
                        <a:pt x="227" y="738"/>
                      </a:lnTo>
                      <a:lnTo>
                        <a:pt x="241" y="738"/>
                      </a:lnTo>
                      <a:lnTo>
                        <a:pt x="255" y="738"/>
                      </a:lnTo>
                      <a:lnTo>
                        <a:pt x="312" y="738"/>
                      </a:lnTo>
                      <a:lnTo>
                        <a:pt x="340" y="738"/>
                      </a:lnTo>
                      <a:lnTo>
                        <a:pt x="355" y="738"/>
                      </a:lnTo>
                      <a:lnTo>
                        <a:pt x="369" y="738"/>
                      </a:lnTo>
                      <a:lnTo>
                        <a:pt x="383" y="738"/>
                      </a:lnTo>
                      <a:lnTo>
                        <a:pt x="397" y="738"/>
                      </a:lnTo>
                      <a:lnTo>
                        <a:pt x="411" y="752"/>
                      </a:lnTo>
                      <a:lnTo>
                        <a:pt x="426" y="752"/>
                      </a:lnTo>
                      <a:lnTo>
                        <a:pt x="440" y="766"/>
                      </a:lnTo>
                      <a:lnTo>
                        <a:pt x="454" y="766"/>
                      </a:lnTo>
                      <a:lnTo>
                        <a:pt x="482" y="780"/>
                      </a:lnTo>
                      <a:lnTo>
                        <a:pt x="496" y="780"/>
                      </a:lnTo>
                      <a:lnTo>
                        <a:pt x="511" y="794"/>
                      </a:lnTo>
                      <a:lnTo>
                        <a:pt x="525" y="794"/>
                      </a:lnTo>
                      <a:lnTo>
                        <a:pt x="539" y="794"/>
                      </a:lnTo>
                      <a:lnTo>
                        <a:pt x="553" y="794"/>
                      </a:lnTo>
                      <a:lnTo>
                        <a:pt x="567" y="808"/>
                      </a:lnTo>
                      <a:lnTo>
                        <a:pt x="582" y="808"/>
                      </a:lnTo>
                      <a:lnTo>
                        <a:pt x="596" y="808"/>
                      </a:lnTo>
                      <a:lnTo>
                        <a:pt x="610" y="823"/>
                      </a:lnTo>
                      <a:lnTo>
                        <a:pt x="624" y="823"/>
                      </a:lnTo>
                      <a:lnTo>
                        <a:pt x="638" y="837"/>
                      </a:lnTo>
                      <a:lnTo>
                        <a:pt x="652" y="851"/>
                      </a:lnTo>
                      <a:lnTo>
                        <a:pt x="667" y="851"/>
                      </a:lnTo>
                      <a:lnTo>
                        <a:pt x="681" y="851"/>
                      </a:lnTo>
                      <a:lnTo>
                        <a:pt x="695" y="851"/>
                      </a:lnTo>
                      <a:lnTo>
                        <a:pt x="695" y="865"/>
                      </a:lnTo>
                      <a:lnTo>
                        <a:pt x="709" y="865"/>
                      </a:lnTo>
                      <a:lnTo>
                        <a:pt x="709" y="894"/>
                      </a:lnTo>
                      <a:lnTo>
                        <a:pt x="709" y="908"/>
                      </a:lnTo>
                      <a:lnTo>
                        <a:pt x="723" y="908"/>
                      </a:lnTo>
                      <a:lnTo>
                        <a:pt x="738" y="908"/>
                      </a:lnTo>
                      <a:lnTo>
                        <a:pt x="752" y="908"/>
                      </a:lnTo>
                      <a:lnTo>
                        <a:pt x="766" y="908"/>
                      </a:lnTo>
                      <a:lnTo>
                        <a:pt x="780" y="908"/>
                      </a:lnTo>
                      <a:lnTo>
                        <a:pt x="794" y="908"/>
                      </a:lnTo>
                      <a:lnTo>
                        <a:pt x="808" y="908"/>
                      </a:lnTo>
                      <a:lnTo>
                        <a:pt x="823" y="908"/>
                      </a:lnTo>
                      <a:lnTo>
                        <a:pt x="837" y="908"/>
                      </a:lnTo>
                      <a:lnTo>
                        <a:pt x="851" y="908"/>
                      </a:lnTo>
                      <a:lnTo>
                        <a:pt x="894" y="894"/>
                      </a:lnTo>
                      <a:lnTo>
                        <a:pt x="894" y="879"/>
                      </a:lnTo>
                      <a:lnTo>
                        <a:pt x="894" y="865"/>
                      </a:lnTo>
                      <a:lnTo>
                        <a:pt x="908" y="865"/>
                      </a:lnTo>
                      <a:lnTo>
                        <a:pt x="908" y="851"/>
                      </a:lnTo>
                      <a:lnTo>
                        <a:pt x="894" y="823"/>
                      </a:lnTo>
                      <a:lnTo>
                        <a:pt x="908" y="823"/>
                      </a:lnTo>
                      <a:lnTo>
                        <a:pt x="922" y="823"/>
                      </a:lnTo>
                      <a:lnTo>
                        <a:pt x="936" y="808"/>
                      </a:lnTo>
                      <a:lnTo>
                        <a:pt x="950" y="808"/>
                      </a:lnTo>
                      <a:lnTo>
                        <a:pt x="950" y="794"/>
                      </a:lnTo>
                      <a:lnTo>
                        <a:pt x="964" y="794"/>
                      </a:lnTo>
                      <a:lnTo>
                        <a:pt x="979" y="780"/>
                      </a:lnTo>
                      <a:lnTo>
                        <a:pt x="993" y="780"/>
                      </a:lnTo>
                      <a:lnTo>
                        <a:pt x="993" y="766"/>
                      </a:lnTo>
                      <a:lnTo>
                        <a:pt x="1007" y="766"/>
                      </a:lnTo>
                      <a:lnTo>
                        <a:pt x="1007" y="752"/>
                      </a:lnTo>
                      <a:lnTo>
                        <a:pt x="1021" y="752"/>
                      </a:lnTo>
                      <a:lnTo>
                        <a:pt x="1021" y="738"/>
                      </a:lnTo>
                      <a:lnTo>
                        <a:pt x="1035" y="738"/>
                      </a:lnTo>
                      <a:lnTo>
                        <a:pt x="1035" y="723"/>
                      </a:lnTo>
                      <a:lnTo>
                        <a:pt x="1050" y="709"/>
                      </a:lnTo>
                      <a:lnTo>
                        <a:pt x="1064" y="695"/>
                      </a:lnTo>
                      <a:lnTo>
                        <a:pt x="1078" y="695"/>
                      </a:lnTo>
                      <a:lnTo>
                        <a:pt x="1078" y="681"/>
                      </a:lnTo>
                      <a:lnTo>
                        <a:pt x="1092" y="681"/>
                      </a:lnTo>
                      <a:lnTo>
                        <a:pt x="1106" y="667"/>
                      </a:lnTo>
                      <a:lnTo>
                        <a:pt x="1120" y="667"/>
                      </a:lnTo>
                      <a:lnTo>
                        <a:pt x="1135" y="667"/>
                      </a:lnTo>
                      <a:lnTo>
                        <a:pt x="1135" y="652"/>
                      </a:lnTo>
                      <a:lnTo>
                        <a:pt x="1149" y="652"/>
                      </a:lnTo>
                      <a:lnTo>
                        <a:pt x="1163" y="652"/>
                      </a:lnTo>
                      <a:lnTo>
                        <a:pt x="1177" y="638"/>
                      </a:lnTo>
                      <a:lnTo>
                        <a:pt x="1191" y="638"/>
                      </a:lnTo>
                      <a:lnTo>
                        <a:pt x="1206" y="624"/>
                      </a:lnTo>
                      <a:lnTo>
                        <a:pt x="1220" y="624"/>
                      </a:lnTo>
                      <a:lnTo>
                        <a:pt x="1234" y="624"/>
                      </a:lnTo>
                      <a:lnTo>
                        <a:pt x="1248" y="610"/>
                      </a:lnTo>
                      <a:lnTo>
                        <a:pt x="1262" y="596"/>
                      </a:lnTo>
                      <a:lnTo>
                        <a:pt x="1276" y="596"/>
                      </a:lnTo>
                      <a:lnTo>
                        <a:pt x="1291" y="582"/>
                      </a:lnTo>
                      <a:lnTo>
                        <a:pt x="1305" y="567"/>
                      </a:lnTo>
                      <a:lnTo>
                        <a:pt x="1319" y="567"/>
                      </a:lnTo>
                      <a:lnTo>
                        <a:pt x="1319" y="553"/>
                      </a:lnTo>
                      <a:lnTo>
                        <a:pt x="1333" y="539"/>
                      </a:lnTo>
                      <a:lnTo>
                        <a:pt x="1333" y="525"/>
                      </a:lnTo>
                      <a:lnTo>
                        <a:pt x="1347" y="511"/>
                      </a:lnTo>
                      <a:lnTo>
                        <a:pt x="1319" y="468"/>
                      </a:lnTo>
                      <a:lnTo>
                        <a:pt x="1305" y="440"/>
                      </a:lnTo>
                      <a:lnTo>
                        <a:pt x="1305" y="426"/>
                      </a:lnTo>
                      <a:lnTo>
                        <a:pt x="1319" y="426"/>
                      </a:lnTo>
                      <a:lnTo>
                        <a:pt x="1333" y="426"/>
                      </a:lnTo>
                      <a:lnTo>
                        <a:pt x="1333" y="411"/>
                      </a:lnTo>
                      <a:lnTo>
                        <a:pt x="1347" y="426"/>
                      </a:lnTo>
                      <a:lnTo>
                        <a:pt x="1362" y="426"/>
                      </a:lnTo>
                      <a:lnTo>
                        <a:pt x="1376" y="426"/>
                      </a:lnTo>
                      <a:lnTo>
                        <a:pt x="1404" y="383"/>
                      </a:lnTo>
                      <a:lnTo>
                        <a:pt x="1404" y="369"/>
                      </a:lnTo>
                      <a:lnTo>
                        <a:pt x="1404" y="355"/>
                      </a:lnTo>
                      <a:lnTo>
                        <a:pt x="1418" y="340"/>
                      </a:lnTo>
                      <a:lnTo>
                        <a:pt x="1418" y="326"/>
                      </a:lnTo>
                      <a:lnTo>
                        <a:pt x="1418" y="312"/>
                      </a:lnTo>
                      <a:lnTo>
                        <a:pt x="1418" y="298"/>
                      </a:lnTo>
                      <a:lnTo>
                        <a:pt x="1432" y="284"/>
                      </a:lnTo>
                      <a:lnTo>
                        <a:pt x="1404" y="284"/>
                      </a:lnTo>
                      <a:lnTo>
                        <a:pt x="1404" y="269"/>
                      </a:lnTo>
                      <a:lnTo>
                        <a:pt x="1404" y="255"/>
                      </a:lnTo>
                      <a:lnTo>
                        <a:pt x="1404" y="241"/>
                      </a:lnTo>
                      <a:lnTo>
                        <a:pt x="1404" y="213"/>
                      </a:lnTo>
                      <a:lnTo>
                        <a:pt x="1404" y="199"/>
                      </a:lnTo>
                      <a:lnTo>
                        <a:pt x="1404" y="184"/>
                      </a:lnTo>
                      <a:lnTo>
                        <a:pt x="1418" y="184"/>
                      </a:lnTo>
                      <a:lnTo>
                        <a:pt x="1418" y="170"/>
                      </a:lnTo>
                      <a:lnTo>
                        <a:pt x="1432" y="170"/>
                      </a:lnTo>
                      <a:lnTo>
                        <a:pt x="1447" y="142"/>
                      </a:lnTo>
                      <a:lnTo>
                        <a:pt x="1461" y="128"/>
                      </a:lnTo>
                      <a:lnTo>
                        <a:pt x="1475" y="113"/>
                      </a:lnTo>
                      <a:lnTo>
                        <a:pt x="1489" y="128"/>
                      </a:lnTo>
                      <a:lnTo>
                        <a:pt x="1503" y="142"/>
                      </a:lnTo>
                      <a:lnTo>
                        <a:pt x="1503" y="128"/>
                      </a:lnTo>
                      <a:lnTo>
                        <a:pt x="1518" y="128"/>
                      </a:lnTo>
                      <a:lnTo>
                        <a:pt x="1518" y="113"/>
                      </a:lnTo>
                      <a:lnTo>
                        <a:pt x="1532" y="99"/>
                      </a:lnTo>
                      <a:lnTo>
                        <a:pt x="1546" y="85"/>
                      </a:lnTo>
                      <a:lnTo>
                        <a:pt x="1546" y="71"/>
                      </a:lnTo>
                      <a:lnTo>
                        <a:pt x="1560" y="71"/>
                      </a:lnTo>
                      <a:lnTo>
                        <a:pt x="1560" y="57"/>
                      </a:lnTo>
                      <a:lnTo>
                        <a:pt x="1574" y="43"/>
                      </a:lnTo>
                      <a:lnTo>
                        <a:pt x="1588" y="28"/>
                      </a:lnTo>
                      <a:lnTo>
                        <a:pt x="1603" y="28"/>
                      </a:lnTo>
                      <a:lnTo>
                        <a:pt x="1617" y="14"/>
                      </a:lnTo>
                      <a:lnTo>
                        <a:pt x="1631" y="14"/>
                      </a:lnTo>
                      <a:lnTo>
                        <a:pt x="1645" y="14"/>
                      </a:lnTo>
                      <a:lnTo>
                        <a:pt x="1645" y="0"/>
                      </a:lnTo>
                      <a:lnTo>
                        <a:pt x="1659" y="0"/>
                      </a:lnTo>
                      <a:lnTo>
                        <a:pt x="1674" y="0"/>
                      </a:lnTo>
                      <a:lnTo>
                        <a:pt x="1688" y="0"/>
                      </a:lnTo>
                      <a:lnTo>
                        <a:pt x="1702" y="0"/>
                      </a:lnTo>
                      <a:lnTo>
                        <a:pt x="1716" y="0"/>
                      </a:lnTo>
                      <a:lnTo>
                        <a:pt x="1716" y="14"/>
                      </a:lnTo>
                      <a:lnTo>
                        <a:pt x="1730" y="14"/>
                      </a:lnTo>
                      <a:lnTo>
                        <a:pt x="1744" y="14"/>
                      </a:lnTo>
                      <a:lnTo>
                        <a:pt x="1759" y="28"/>
                      </a:lnTo>
                      <a:lnTo>
                        <a:pt x="1773" y="28"/>
                      </a:lnTo>
                      <a:close/>
                    </a:path>
                  </a:pathLst>
                </a:custGeom>
                <a:noFill/>
                <a:ln w="0">
                  <a:solidFill>
                    <a:srgbClr val="000000"/>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ja-JP" altLang="en-US"/>
                </a:p>
              </p:txBody>
            </p:sp>
            <p:sp>
              <p:nvSpPr>
                <p:cNvPr id="15529" name="Freeform 191"/>
                <p:cNvSpPr>
                  <a:spLocks noChangeAspect="1"/>
                </p:cNvSpPr>
                <p:nvPr/>
              </p:nvSpPr>
              <p:spPr bwMode="auto">
                <a:xfrm>
                  <a:off x="8011" y="8735"/>
                  <a:ext cx="1765" cy="1512"/>
                </a:xfrm>
                <a:custGeom>
                  <a:avLst/>
                  <a:gdLst>
                    <a:gd name="T0" fmla="*/ 2147483647 w 1106"/>
                    <a:gd name="T1" fmla="*/ 2147483647 h 950"/>
                    <a:gd name="T2" fmla="*/ 2147483647 w 1106"/>
                    <a:gd name="T3" fmla="*/ 2147483647 h 950"/>
                    <a:gd name="T4" fmla="*/ 2147483647 w 1106"/>
                    <a:gd name="T5" fmla="*/ 2147483647 h 950"/>
                    <a:gd name="T6" fmla="*/ 2147483647 w 1106"/>
                    <a:gd name="T7" fmla="*/ 2147483647 h 950"/>
                    <a:gd name="T8" fmla="*/ 2147483647 w 1106"/>
                    <a:gd name="T9" fmla="*/ 2147483647 h 950"/>
                    <a:gd name="T10" fmla="*/ 2147483647 w 1106"/>
                    <a:gd name="T11" fmla="*/ 2147483647 h 950"/>
                    <a:gd name="T12" fmla="*/ 2147483647 w 1106"/>
                    <a:gd name="T13" fmla="*/ 2147483647 h 950"/>
                    <a:gd name="T14" fmla="*/ 2147483647 w 1106"/>
                    <a:gd name="T15" fmla="*/ 2147483647 h 950"/>
                    <a:gd name="T16" fmla="*/ 2147483647 w 1106"/>
                    <a:gd name="T17" fmla="*/ 2147483647 h 950"/>
                    <a:gd name="T18" fmla="*/ 2147483647 w 1106"/>
                    <a:gd name="T19" fmla="*/ 2147483647 h 950"/>
                    <a:gd name="T20" fmla="*/ 2147483647 w 1106"/>
                    <a:gd name="T21" fmla="*/ 2147483647 h 950"/>
                    <a:gd name="T22" fmla="*/ 2147483647 w 1106"/>
                    <a:gd name="T23" fmla="*/ 2147483647 h 950"/>
                    <a:gd name="T24" fmla="*/ 2147483647 w 1106"/>
                    <a:gd name="T25" fmla="*/ 2147483647 h 950"/>
                    <a:gd name="T26" fmla="*/ 2147483647 w 1106"/>
                    <a:gd name="T27" fmla="*/ 2147483647 h 950"/>
                    <a:gd name="T28" fmla="*/ 2147483647 w 1106"/>
                    <a:gd name="T29" fmla="*/ 2147483647 h 950"/>
                    <a:gd name="T30" fmla="*/ 2147483647 w 1106"/>
                    <a:gd name="T31" fmla="*/ 2147483647 h 950"/>
                    <a:gd name="T32" fmla="*/ 2147483647 w 1106"/>
                    <a:gd name="T33" fmla="*/ 2147483647 h 950"/>
                    <a:gd name="T34" fmla="*/ 2147483647 w 1106"/>
                    <a:gd name="T35" fmla="*/ 2147483647 h 950"/>
                    <a:gd name="T36" fmla="*/ 2147483647 w 1106"/>
                    <a:gd name="T37" fmla="*/ 2147483647 h 950"/>
                    <a:gd name="T38" fmla="*/ 2147483647 w 1106"/>
                    <a:gd name="T39" fmla="*/ 2147483647 h 950"/>
                    <a:gd name="T40" fmla="*/ 2147483647 w 1106"/>
                    <a:gd name="T41" fmla="*/ 2147483647 h 950"/>
                    <a:gd name="T42" fmla="*/ 2147483647 w 1106"/>
                    <a:gd name="T43" fmla="*/ 2147483647 h 950"/>
                    <a:gd name="T44" fmla="*/ 2147483647 w 1106"/>
                    <a:gd name="T45" fmla="*/ 2147483647 h 950"/>
                    <a:gd name="T46" fmla="*/ 2147483647 w 1106"/>
                    <a:gd name="T47" fmla="*/ 2147483647 h 950"/>
                    <a:gd name="T48" fmla="*/ 2147483647 w 1106"/>
                    <a:gd name="T49" fmla="*/ 2147483647 h 950"/>
                    <a:gd name="T50" fmla="*/ 2147483647 w 1106"/>
                    <a:gd name="T51" fmla="*/ 2147483647 h 950"/>
                    <a:gd name="T52" fmla="*/ 2147483647 w 1106"/>
                    <a:gd name="T53" fmla="*/ 2147483647 h 950"/>
                    <a:gd name="T54" fmla="*/ 2147483647 w 1106"/>
                    <a:gd name="T55" fmla="*/ 2147483647 h 950"/>
                    <a:gd name="T56" fmla="*/ 2147483647 w 1106"/>
                    <a:gd name="T57" fmla="*/ 2147483647 h 950"/>
                    <a:gd name="T58" fmla="*/ 2147483647 w 1106"/>
                    <a:gd name="T59" fmla="*/ 2147483647 h 950"/>
                    <a:gd name="T60" fmla="*/ 2147483647 w 1106"/>
                    <a:gd name="T61" fmla="*/ 2147483647 h 950"/>
                    <a:gd name="T62" fmla="*/ 2147483647 w 1106"/>
                    <a:gd name="T63" fmla="*/ 2147483647 h 950"/>
                    <a:gd name="T64" fmla="*/ 2147483647 w 1106"/>
                    <a:gd name="T65" fmla="*/ 2147483647 h 950"/>
                    <a:gd name="T66" fmla="*/ 2147483647 w 1106"/>
                    <a:gd name="T67" fmla="*/ 2147483647 h 950"/>
                    <a:gd name="T68" fmla="*/ 2147483647 w 1106"/>
                    <a:gd name="T69" fmla="*/ 2147483647 h 950"/>
                    <a:gd name="T70" fmla="*/ 2147483647 w 1106"/>
                    <a:gd name="T71" fmla="*/ 2147483647 h 950"/>
                    <a:gd name="T72" fmla="*/ 2147483647 w 1106"/>
                    <a:gd name="T73" fmla="*/ 2147483647 h 950"/>
                    <a:gd name="T74" fmla="*/ 2147483647 w 1106"/>
                    <a:gd name="T75" fmla="*/ 2147483647 h 950"/>
                    <a:gd name="T76" fmla="*/ 2147483647 w 1106"/>
                    <a:gd name="T77" fmla="*/ 2147483647 h 950"/>
                    <a:gd name="T78" fmla="*/ 2147483647 w 1106"/>
                    <a:gd name="T79" fmla="*/ 2147483647 h 950"/>
                    <a:gd name="T80" fmla="*/ 2147483647 w 1106"/>
                    <a:gd name="T81" fmla="*/ 2147483647 h 950"/>
                    <a:gd name="T82" fmla="*/ 2147483647 w 1106"/>
                    <a:gd name="T83" fmla="*/ 2147483647 h 950"/>
                    <a:gd name="T84" fmla="*/ 2147483647 w 1106"/>
                    <a:gd name="T85" fmla="*/ 2147483647 h 950"/>
                    <a:gd name="T86" fmla="*/ 2147483647 w 1106"/>
                    <a:gd name="T87" fmla="*/ 2147483647 h 950"/>
                    <a:gd name="T88" fmla="*/ 2147483647 w 1106"/>
                    <a:gd name="T89" fmla="*/ 2147483647 h 950"/>
                    <a:gd name="T90" fmla="*/ 2147483647 w 1106"/>
                    <a:gd name="T91" fmla="*/ 2147483647 h 950"/>
                    <a:gd name="T92" fmla="*/ 2147483647 w 1106"/>
                    <a:gd name="T93" fmla="*/ 2147483647 h 950"/>
                    <a:gd name="T94" fmla="*/ 2147483647 w 1106"/>
                    <a:gd name="T95" fmla="*/ 2147483647 h 950"/>
                    <a:gd name="T96" fmla="*/ 2147483647 w 1106"/>
                    <a:gd name="T97" fmla="*/ 2147483647 h 950"/>
                    <a:gd name="T98" fmla="*/ 2147483647 w 1106"/>
                    <a:gd name="T99" fmla="*/ 2147483647 h 950"/>
                    <a:gd name="T100" fmla="*/ 2147483647 w 1106"/>
                    <a:gd name="T101" fmla="*/ 2147483647 h 950"/>
                    <a:gd name="T102" fmla="*/ 2147483647 w 1106"/>
                    <a:gd name="T103" fmla="*/ 2147483647 h 950"/>
                    <a:gd name="T104" fmla="*/ 2147483647 w 1106"/>
                    <a:gd name="T105" fmla="*/ 2147483647 h 950"/>
                    <a:gd name="T106" fmla="*/ 2147483647 w 1106"/>
                    <a:gd name="T107" fmla="*/ 2147483647 h 950"/>
                    <a:gd name="T108" fmla="*/ 2147483647 w 1106"/>
                    <a:gd name="T109" fmla="*/ 2147483647 h 950"/>
                    <a:gd name="T110" fmla="*/ 2147483647 w 1106"/>
                    <a:gd name="T111" fmla="*/ 2147483647 h 950"/>
                    <a:gd name="T112" fmla="*/ 2147483647 w 1106"/>
                    <a:gd name="T113" fmla="*/ 2147483647 h 950"/>
                    <a:gd name="T114" fmla="*/ 2147483647 w 1106"/>
                    <a:gd name="T115" fmla="*/ 2147483647 h 950"/>
                    <a:gd name="T116" fmla="*/ 2147483647 w 1106"/>
                    <a:gd name="T117" fmla="*/ 0 h 950"/>
                    <a:gd name="T118" fmla="*/ 2147483647 w 1106"/>
                    <a:gd name="T119" fmla="*/ 2147483647 h 950"/>
                    <a:gd name="T120" fmla="*/ 2147483647 w 1106"/>
                    <a:gd name="T121" fmla="*/ 2147483647 h 950"/>
                    <a:gd name="T122" fmla="*/ 2147483647 w 1106"/>
                    <a:gd name="T123" fmla="*/ 2147483647 h 950"/>
                    <a:gd name="T124" fmla="*/ 2147483647 w 1106"/>
                    <a:gd name="T125" fmla="*/ 2147483647 h 950"/>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106"/>
                    <a:gd name="T190" fmla="*/ 0 h 950"/>
                    <a:gd name="T191" fmla="*/ 1106 w 1106"/>
                    <a:gd name="T192" fmla="*/ 950 h 950"/>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106" h="950">
                      <a:moveTo>
                        <a:pt x="596" y="42"/>
                      </a:moveTo>
                      <a:lnTo>
                        <a:pt x="610" y="42"/>
                      </a:lnTo>
                      <a:lnTo>
                        <a:pt x="610" y="56"/>
                      </a:lnTo>
                      <a:lnTo>
                        <a:pt x="610" y="71"/>
                      </a:lnTo>
                      <a:lnTo>
                        <a:pt x="624" y="85"/>
                      </a:lnTo>
                      <a:lnTo>
                        <a:pt x="638" y="113"/>
                      </a:lnTo>
                      <a:lnTo>
                        <a:pt x="638" y="127"/>
                      </a:lnTo>
                      <a:lnTo>
                        <a:pt x="653" y="127"/>
                      </a:lnTo>
                      <a:lnTo>
                        <a:pt x="653" y="141"/>
                      </a:lnTo>
                      <a:lnTo>
                        <a:pt x="653" y="156"/>
                      </a:lnTo>
                      <a:lnTo>
                        <a:pt x="667" y="156"/>
                      </a:lnTo>
                      <a:lnTo>
                        <a:pt x="667" y="170"/>
                      </a:lnTo>
                      <a:lnTo>
                        <a:pt x="681" y="198"/>
                      </a:lnTo>
                      <a:lnTo>
                        <a:pt x="695" y="212"/>
                      </a:lnTo>
                      <a:lnTo>
                        <a:pt x="695" y="227"/>
                      </a:lnTo>
                      <a:lnTo>
                        <a:pt x="709" y="241"/>
                      </a:lnTo>
                      <a:lnTo>
                        <a:pt x="709" y="255"/>
                      </a:lnTo>
                      <a:lnTo>
                        <a:pt x="724" y="269"/>
                      </a:lnTo>
                      <a:lnTo>
                        <a:pt x="724" y="283"/>
                      </a:lnTo>
                      <a:lnTo>
                        <a:pt x="738" y="298"/>
                      </a:lnTo>
                      <a:lnTo>
                        <a:pt x="752" y="283"/>
                      </a:lnTo>
                      <a:lnTo>
                        <a:pt x="766" y="298"/>
                      </a:lnTo>
                      <a:lnTo>
                        <a:pt x="794" y="298"/>
                      </a:lnTo>
                      <a:lnTo>
                        <a:pt x="794" y="283"/>
                      </a:lnTo>
                      <a:lnTo>
                        <a:pt x="809" y="283"/>
                      </a:lnTo>
                      <a:lnTo>
                        <a:pt x="809" y="298"/>
                      </a:lnTo>
                      <a:lnTo>
                        <a:pt x="823" y="298"/>
                      </a:lnTo>
                      <a:lnTo>
                        <a:pt x="823" y="312"/>
                      </a:lnTo>
                      <a:lnTo>
                        <a:pt x="837" y="312"/>
                      </a:lnTo>
                      <a:lnTo>
                        <a:pt x="865" y="312"/>
                      </a:lnTo>
                      <a:lnTo>
                        <a:pt x="880" y="312"/>
                      </a:lnTo>
                      <a:lnTo>
                        <a:pt x="894" y="312"/>
                      </a:lnTo>
                      <a:lnTo>
                        <a:pt x="922" y="312"/>
                      </a:lnTo>
                      <a:lnTo>
                        <a:pt x="936" y="312"/>
                      </a:lnTo>
                      <a:lnTo>
                        <a:pt x="950" y="312"/>
                      </a:lnTo>
                      <a:lnTo>
                        <a:pt x="965" y="326"/>
                      </a:lnTo>
                      <a:lnTo>
                        <a:pt x="1007" y="326"/>
                      </a:lnTo>
                      <a:lnTo>
                        <a:pt x="1036" y="326"/>
                      </a:lnTo>
                      <a:lnTo>
                        <a:pt x="1064" y="340"/>
                      </a:lnTo>
                      <a:lnTo>
                        <a:pt x="1078" y="340"/>
                      </a:lnTo>
                      <a:lnTo>
                        <a:pt x="1092" y="340"/>
                      </a:lnTo>
                      <a:lnTo>
                        <a:pt x="1106" y="340"/>
                      </a:lnTo>
                      <a:lnTo>
                        <a:pt x="1106" y="397"/>
                      </a:lnTo>
                      <a:lnTo>
                        <a:pt x="1106" y="439"/>
                      </a:lnTo>
                      <a:lnTo>
                        <a:pt x="1106" y="468"/>
                      </a:lnTo>
                      <a:lnTo>
                        <a:pt x="1092" y="496"/>
                      </a:lnTo>
                      <a:lnTo>
                        <a:pt x="1092" y="510"/>
                      </a:lnTo>
                      <a:lnTo>
                        <a:pt x="1092" y="524"/>
                      </a:lnTo>
                      <a:lnTo>
                        <a:pt x="1092" y="539"/>
                      </a:lnTo>
                      <a:lnTo>
                        <a:pt x="1064" y="666"/>
                      </a:lnTo>
                      <a:lnTo>
                        <a:pt x="1064" y="681"/>
                      </a:lnTo>
                      <a:lnTo>
                        <a:pt x="1064" y="723"/>
                      </a:lnTo>
                      <a:lnTo>
                        <a:pt x="1050" y="723"/>
                      </a:lnTo>
                      <a:lnTo>
                        <a:pt x="1021" y="723"/>
                      </a:lnTo>
                      <a:lnTo>
                        <a:pt x="1007" y="723"/>
                      </a:lnTo>
                      <a:lnTo>
                        <a:pt x="993" y="737"/>
                      </a:lnTo>
                      <a:lnTo>
                        <a:pt x="993" y="751"/>
                      </a:lnTo>
                      <a:lnTo>
                        <a:pt x="993" y="766"/>
                      </a:lnTo>
                      <a:lnTo>
                        <a:pt x="993" y="780"/>
                      </a:lnTo>
                      <a:lnTo>
                        <a:pt x="979" y="794"/>
                      </a:lnTo>
                      <a:lnTo>
                        <a:pt x="965" y="851"/>
                      </a:lnTo>
                      <a:lnTo>
                        <a:pt x="950" y="893"/>
                      </a:lnTo>
                      <a:lnTo>
                        <a:pt x="950" y="907"/>
                      </a:lnTo>
                      <a:lnTo>
                        <a:pt x="936" y="936"/>
                      </a:lnTo>
                      <a:lnTo>
                        <a:pt x="936" y="950"/>
                      </a:lnTo>
                      <a:lnTo>
                        <a:pt x="936" y="936"/>
                      </a:lnTo>
                      <a:lnTo>
                        <a:pt x="922" y="936"/>
                      </a:lnTo>
                      <a:lnTo>
                        <a:pt x="894" y="936"/>
                      </a:lnTo>
                      <a:lnTo>
                        <a:pt x="880" y="936"/>
                      </a:lnTo>
                      <a:lnTo>
                        <a:pt x="880" y="922"/>
                      </a:lnTo>
                      <a:lnTo>
                        <a:pt x="865" y="922"/>
                      </a:lnTo>
                      <a:lnTo>
                        <a:pt x="851" y="922"/>
                      </a:lnTo>
                      <a:lnTo>
                        <a:pt x="837" y="922"/>
                      </a:lnTo>
                      <a:lnTo>
                        <a:pt x="823" y="907"/>
                      </a:lnTo>
                      <a:lnTo>
                        <a:pt x="809" y="907"/>
                      </a:lnTo>
                      <a:lnTo>
                        <a:pt x="794" y="907"/>
                      </a:lnTo>
                      <a:lnTo>
                        <a:pt x="780" y="893"/>
                      </a:lnTo>
                      <a:lnTo>
                        <a:pt x="766" y="893"/>
                      </a:lnTo>
                      <a:lnTo>
                        <a:pt x="752" y="893"/>
                      </a:lnTo>
                      <a:lnTo>
                        <a:pt x="738" y="893"/>
                      </a:lnTo>
                      <a:lnTo>
                        <a:pt x="738" y="879"/>
                      </a:lnTo>
                      <a:lnTo>
                        <a:pt x="724" y="879"/>
                      </a:lnTo>
                      <a:lnTo>
                        <a:pt x="709" y="879"/>
                      </a:lnTo>
                      <a:lnTo>
                        <a:pt x="695" y="879"/>
                      </a:lnTo>
                      <a:lnTo>
                        <a:pt x="681" y="865"/>
                      </a:lnTo>
                      <a:lnTo>
                        <a:pt x="667" y="865"/>
                      </a:lnTo>
                      <a:lnTo>
                        <a:pt x="653" y="865"/>
                      </a:lnTo>
                      <a:lnTo>
                        <a:pt x="638" y="865"/>
                      </a:lnTo>
                      <a:lnTo>
                        <a:pt x="624" y="851"/>
                      </a:lnTo>
                      <a:lnTo>
                        <a:pt x="610" y="851"/>
                      </a:lnTo>
                      <a:lnTo>
                        <a:pt x="596" y="851"/>
                      </a:lnTo>
                      <a:lnTo>
                        <a:pt x="596" y="837"/>
                      </a:lnTo>
                      <a:lnTo>
                        <a:pt x="582" y="837"/>
                      </a:lnTo>
                      <a:lnTo>
                        <a:pt x="568" y="837"/>
                      </a:lnTo>
                      <a:lnTo>
                        <a:pt x="553" y="837"/>
                      </a:lnTo>
                      <a:lnTo>
                        <a:pt x="553" y="822"/>
                      </a:lnTo>
                      <a:lnTo>
                        <a:pt x="539" y="822"/>
                      </a:lnTo>
                      <a:lnTo>
                        <a:pt x="525" y="822"/>
                      </a:lnTo>
                      <a:lnTo>
                        <a:pt x="525" y="808"/>
                      </a:lnTo>
                      <a:lnTo>
                        <a:pt x="511" y="808"/>
                      </a:lnTo>
                      <a:lnTo>
                        <a:pt x="511" y="794"/>
                      </a:lnTo>
                      <a:lnTo>
                        <a:pt x="497" y="794"/>
                      </a:lnTo>
                      <a:lnTo>
                        <a:pt x="482" y="794"/>
                      </a:lnTo>
                      <a:lnTo>
                        <a:pt x="482" y="780"/>
                      </a:lnTo>
                      <a:lnTo>
                        <a:pt x="468" y="780"/>
                      </a:lnTo>
                      <a:lnTo>
                        <a:pt x="468" y="766"/>
                      </a:lnTo>
                      <a:lnTo>
                        <a:pt x="454" y="766"/>
                      </a:lnTo>
                      <a:lnTo>
                        <a:pt x="454" y="751"/>
                      </a:lnTo>
                      <a:lnTo>
                        <a:pt x="440" y="751"/>
                      </a:lnTo>
                      <a:lnTo>
                        <a:pt x="426" y="737"/>
                      </a:lnTo>
                      <a:lnTo>
                        <a:pt x="412" y="737"/>
                      </a:lnTo>
                      <a:lnTo>
                        <a:pt x="412" y="723"/>
                      </a:lnTo>
                      <a:lnTo>
                        <a:pt x="397" y="723"/>
                      </a:lnTo>
                      <a:lnTo>
                        <a:pt x="383" y="723"/>
                      </a:lnTo>
                      <a:lnTo>
                        <a:pt x="369" y="723"/>
                      </a:lnTo>
                      <a:lnTo>
                        <a:pt x="355" y="723"/>
                      </a:lnTo>
                      <a:lnTo>
                        <a:pt x="355" y="709"/>
                      </a:lnTo>
                      <a:lnTo>
                        <a:pt x="341" y="709"/>
                      </a:lnTo>
                      <a:lnTo>
                        <a:pt x="326" y="709"/>
                      </a:lnTo>
                      <a:lnTo>
                        <a:pt x="312" y="709"/>
                      </a:lnTo>
                      <a:lnTo>
                        <a:pt x="298" y="709"/>
                      </a:lnTo>
                      <a:lnTo>
                        <a:pt x="284" y="709"/>
                      </a:lnTo>
                      <a:lnTo>
                        <a:pt x="270" y="723"/>
                      </a:lnTo>
                      <a:lnTo>
                        <a:pt x="270" y="737"/>
                      </a:lnTo>
                      <a:lnTo>
                        <a:pt x="256" y="766"/>
                      </a:lnTo>
                      <a:lnTo>
                        <a:pt x="227" y="780"/>
                      </a:lnTo>
                      <a:lnTo>
                        <a:pt x="227" y="794"/>
                      </a:lnTo>
                      <a:lnTo>
                        <a:pt x="199" y="794"/>
                      </a:lnTo>
                      <a:lnTo>
                        <a:pt x="185" y="808"/>
                      </a:lnTo>
                      <a:lnTo>
                        <a:pt x="185" y="766"/>
                      </a:lnTo>
                      <a:lnTo>
                        <a:pt x="185" y="751"/>
                      </a:lnTo>
                      <a:lnTo>
                        <a:pt x="185" y="737"/>
                      </a:lnTo>
                      <a:lnTo>
                        <a:pt x="170" y="723"/>
                      </a:lnTo>
                      <a:lnTo>
                        <a:pt x="170" y="709"/>
                      </a:lnTo>
                      <a:lnTo>
                        <a:pt x="170" y="681"/>
                      </a:lnTo>
                      <a:lnTo>
                        <a:pt x="170" y="652"/>
                      </a:lnTo>
                      <a:lnTo>
                        <a:pt x="170" y="638"/>
                      </a:lnTo>
                      <a:lnTo>
                        <a:pt x="170" y="624"/>
                      </a:lnTo>
                      <a:lnTo>
                        <a:pt x="170" y="610"/>
                      </a:lnTo>
                      <a:lnTo>
                        <a:pt x="170" y="595"/>
                      </a:lnTo>
                      <a:lnTo>
                        <a:pt x="170" y="581"/>
                      </a:lnTo>
                      <a:lnTo>
                        <a:pt x="185" y="567"/>
                      </a:lnTo>
                      <a:lnTo>
                        <a:pt x="185" y="553"/>
                      </a:lnTo>
                      <a:lnTo>
                        <a:pt x="170" y="553"/>
                      </a:lnTo>
                      <a:lnTo>
                        <a:pt x="156" y="567"/>
                      </a:lnTo>
                      <a:lnTo>
                        <a:pt x="156" y="581"/>
                      </a:lnTo>
                      <a:lnTo>
                        <a:pt x="142" y="581"/>
                      </a:lnTo>
                      <a:lnTo>
                        <a:pt x="128" y="595"/>
                      </a:lnTo>
                      <a:lnTo>
                        <a:pt x="114" y="595"/>
                      </a:lnTo>
                      <a:lnTo>
                        <a:pt x="100" y="595"/>
                      </a:lnTo>
                      <a:lnTo>
                        <a:pt x="100" y="610"/>
                      </a:lnTo>
                      <a:lnTo>
                        <a:pt x="85" y="610"/>
                      </a:lnTo>
                      <a:lnTo>
                        <a:pt x="85" y="624"/>
                      </a:lnTo>
                      <a:lnTo>
                        <a:pt x="71" y="624"/>
                      </a:lnTo>
                      <a:lnTo>
                        <a:pt x="71" y="638"/>
                      </a:lnTo>
                      <a:lnTo>
                        <a:pt x="57" y="638"/>
                      </a:lnTo>
                      <a:lnTo>
                        <a:pt x="43" y="638"/>
                      </a:lnTo>
                      <a:lnTo>
                        <a:pt x="43" y="652"/>
                      </a:lnTo>
                      <a:lnTo>
                        <a:pt x="29" y="652"/>
                      </a:lnTo>
                      <a:lnTo>
                        <a:pt x="29" y="638"/>
                      </a:lnTo>
                      <a:lnTo>
                        <a:pt x="29" y="624"/>
                      </a:lnTo>
                      <a:lnTo>
                        <a:pt x="43" y="595"/>
                      </a:lnTo>
                      <a:lnTo>
                        <a:pt x="43" y="567"/>
                      </a:lnTo>
                      <a:lnTo>
                        <a:pt x="43" y="553"/>
                      </a:lnTo>
                      <a:lnTo>
                        <a:pt x="43" y="539"/>
                      </a:lnTo>
                      <a:lnTo>
                        <a:pt x="43" y="524"/>
                      </a:lnTo>
                      <a:lnTo>
                        <a:pt x="57" y="496"/>
                      </a:lnTo>
                      <a:lnTo>
                        <a:pt x="57" y="482"/>
                      </a:lnTo>
                      <a:lnTo>
                        <a:pt x="57" y="468"/>
                      </a:lnTo>
                      <a:lnTo>
                        <a:pt x="57" y="454"/>
                      </a:lnTo>
                      <a:lnTo>
                        <a:pt x="57" y="425"/>
                      </a:lnTo>
                      <a:lnTo>
                        <a:pt x="57" y="411"/>
                      </a:lnTo>
                      <a:lnTo>
                        <a:pt x="57" y="397"/>
                      </a:lnTo>
                      <a:lnTo>
                        <a:pt x="57" y="368"/>
                      </a:lnTo>
                      <a:lnTo>
                        <a:pt x="57" y="354"/>
                      </a:lnTo>
                      <a:lnTo>
                        <a:pt x="57" y="326"/>
                      </a:lnTo>
                      <a:lnTo>
                        <a:pt x="57" y="312"/>
                      </a:lnTo>
                      <a:lnTo>
                        <a:pt x="43" y="298"/>
                      </a:lnTo>
                      <a:lnTo>
                        <a:pt x="57" y="298"/>
                      </a:lnTo>
                      <a:lnTo>
                        <a:pt x="57" y="283"/>
                      </a:lnTo>
                      <a:lnTo>
                        <a:pt x="43" y="269"/>
                      </a:lnTo>
                      <a:lnTo>
                        <a:pt x="43" y="255"/>
                      </a:lnTo>
                      <a:lnTo>
                        <a:pt x="43" y="241"/>
                      </a:lnTo>
                      <a:lnTo>
                        <a:pt x="43" y="227"/>
                      </a:lnTo>
                      <a:lnTo>
                        <a:pt x="43" y="212"/>
                      </a:lnTo>
                      <a:lnTo>
                        <a:pt x="29" y="170"/>
                      </a:lnTo>
                      <a:lnTo>
                        <a:pt x="29" y="156"/>
                      </a:lnTo>
                      <a:lnTo>
                        <a:pt x="14" y="113"/>
                      </a:lnTo>
                      <a:lnTo>
                        <a:pt x="0" y="99"/>
                      </a:lnTo>
                      <a:lnTo>
                        <a:pt x="0" y="85"/>
                      </a:lnTo>
                      <a:lnTo>
                        <a:pt x="14" y="71"/>
                      </a:lnTo>
                      <a:lnTo>
                        <a:pt x="29" y="56"/>
                      </a:lnTo>
                      <a:lnTo>
                        <a:pt x="29" y="42"/>
                      </a:lnTo>
                      <a:lnTo>
                        <a:pt x="43" y="42"/>
                      </a:lnTo>
                      <a:lnTo>
                        <a:pt x="57" y="28"/>
                      </a:lnTo>
                      <a:lnTo>
                        <a:pt x="71" y="28"/>
                      </a:lnTo>
                      <a:lnTo>
                        <a:pt x="85" y="28"/>
                      </a:lnTo>
                      <a:lnTo>
                        <a:pt x="114" y="28"/>
                      </a:lnTo>
                      <a:lnTo>
                        <a:pt x="142" y="14"/>
                      </a:lnTo>
                      <a:lnTo>
                        <a:pt x="185" y="14"/>
                      </a:lnTo>
                      <a:lnTo>
                        <a:pt x="199" y="0"/>
                      </a:lnTo>
                      <a:lnTo>
                        <a:pt x="213" y="0"/>
                      </a:lnTo>
                      <a:lnTo>
                        <a:pt x="227" y="0"/>
                      </a:lnTo>
                      <a:lnTo>
                        <a:pt x="241" y="0"/>
                      </a:lnTo>
                      <a:lnTo>
                        <a:pt x="284" y="14"/>
                      </a:lnTo>
                      <a:lnTo>
                        <a:pt x="298" y="14"/>
                      </a:lnTo>
                      <a:lnTo>
                        <a:pt x="341" y="14"/>
                      </a:lnTo>
                      <a:lnTo>
                        <a:pt x="355" y="14"/>
                      </a:lnTo>
                      <a:lnTo>
                        <a:pt x="369" y="14"/>
                      </a:lnTo>
                      <a:lnTo>
                        <a:pt x="412" y="14"/>
                      </a:lnTo>
                      <a:lnTo>
                        <a:pt x="426" y="28"/>
                      </a:lnTo>
                      <a:lnTo>
                        <a:pt x="454" y="28"/>
                      </a:lnTo>
                      <a:lnTo>
                        <a:pt x="468" y="28"/>
                      </a:lnTo>
                      <a:lnTo>
                        <a:pt x="482" y="28"/>
                      </a:lnTo>
                      <a:lnTo>
                        <a:pt x="497" y="28"/>
                      </a:lnTo>
                      <a:lnTo>
                        <a:pt x="511" y="42"/>
                      </a:lnTo>
                      <a:lnTo>
                        <a:pt x="525" y="42"/>
                      </a:lnTo>
                      <a:lnTo>
                        <a:pt x="539" y="42"/>
                      </a:lnTo>
                      <a:lnTo>
                        <a:pt x="582" y="42"/>
                      </a:lnTo>
                      <a:lnTo>
                        <a:pt x="596" y="42"/>
                      </a:lnTo>
                      <a:close/>
                    </a:path>
                  </a:pathLst>
                </a:custGeom>
                <a:noFill/>
                <a:ln w="0">
                  <a:solidFill>
                    <a:srgbClr val="000000"/>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ja-JP" altLang="en-US"/>
                </a:p>
              </p:txBody>
            </p:sp>
          </p:grpSp>
          <p:sp>
            <p:nvSpPr>
              <p:cNvPr id="15503" name="AutoShape 170"/>
              <p:cNvSpPr>
                <a:spLocks/>
              </p:cNvSpPr>
              <p:nvPr/>
            </p:nvSpPr>
            <p:spPr bwMode="auto">
              <a:xfrm>
                <a:off x="5940152" y="1196752"/>
                <a:ext cx="431800" cy="179388"/>
              </a:xfrm>
              <a:prstGeom prst="borderCallout2">
                <a:avLst>
                  <a:gd name="adj1" fmla="val 49912"/>
                  <a:gd name="adj2" fmla="val 105884"/>
                  <a:gd name="adj3" fmla="val 39292"/>
                  <a:gd name="adj4" fmla="val 143088"/>
                  <a:gd name="adj5" fmla="val -105310"/>
                  <a:gd name="adj6" fmla="val 146912"/>
                </a:avLst>
              </a:prstGeom>
              <a:solidFill>
                <a:srgbClr val="FFFF99">
                  <a:alpha val="79999"/>
                </a:srgbClr>
              </a:solidFill>
              <a:ln w="9525" algn="ctr">
                <a:solidFill>
                  <a:srgbClr val="FF9900"/>
                </a:solidFill>
                <a:miter lim="800000"/>
                <a:headEnd/>
                <a:tailEnd/>
              </a:ln>
            </p:spPr>
            <p:txBody>
              <a:bodyPr lIns="0" tIns="0" rIns="0" bIns="0" anchor="ct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algn="ctr" eaLnBrk="1" hangingPunct="1"/>
                <a:r>
                  <a:rPr lang="ja-JP" altLang="en-US" sz="800"/>
                  <a:t>北区</a:t>
                </a:r>
              </a:p>
            </p:txBody>
          </p:sp>
          <p:sp>
            <p:nvSpPr>
              <p:cNvPr id="15504" name="AutoShape 170"/>
              <p:cNvSpPr>
                <a:spLocks/>
              </p:cNvSpPr>
              <p:nvPr/>
            </p:nvSpPr>
            <p:spPr bwMode="auto">
              <a:xfrm>
                <a:off x="6084168" y="620688"/>
                <a:ext cx="431800" cy="179387"/>
              </a:xfrm>
              <a:prstGeom prst="borderCallout2">
                <a:avLst>
                  <a:gd name="adj1" fmla="val 55222"/>
                  <a:gd name="adj2" fmla="val 101472"/>
                  <a:gd name="adj3" fmla="val 49912"/>
                  <a:gd name="adj4" fmla="val 138676"/>
                  <a:gd name="adj5" fmla="val 123009"/>
                  <a:gd name="adj6" fmla="val 144704"/>
                </a:avLst>
              </a:prstGeom>
              <a:solidFill>
                <a:srgbClr val="FFFF99">
                  <a:alpha val="79999"/>
                </a:srgbClr>
              </a:solidFill>
              <a:ln w="9525" algn="ctr">
                <a:solidFill>
                  <a:srgbClr val="FF9900"/>
                </a:solidFill>
                <a:miter lim="800000"/>
                <a:headEnd/>
                <a:tailEnd/>
              </a:ln>
            </p:spPr>
            <p:txBody>
              <a:bodyPr lIns="0" tIns="0" rIns="0" bIns="0" anchor="ct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algn="ctr" eaLnBrk="1" hangingPunct="1"/>
                <a:r>
                  <a:rPr lang="ja-JP" altLang="en-US" sz="800"/>
                  <a:t>都島区</a:t>
                </a:r>
              </a:p>
            </p:txBody>
          </p:sp>
          <p:sp>
            <p:nvSpPr>
              <p:cNvPr id="15505" name="AutoShape 170"/>
              <p:cNvSpPr>
                <a:spLocks/>
              </p:cNvSpPr>
              <p:nvPr/>
            </p:nvSpPr>
            <p:spPr bwMode="auto">
              <a:xfrm>
                <a:off x="6732240" y="1196752"/>
                <a:ext cx="431800" cy="179387"/>
              </a:xfrm>
              <a:prstGeom prst="borderCallout2">
                <a:avLst>
                  <a:gd name="adj1" fmla="val -3185"/>
                  <a:gd name="adj2" fmla="val 70588"/>
                  <a:gd name="adj3" fmla="val -93449"/>
                  <a:gd name="adj4" fmla="val 70292"/>
                  <a:gd name="adj5" fmla="val -206190"/>
                  <a:gd name="adj6" fmla="val 34412"/>
                </a:avLst>
              </a:prstGeom>
              <a:solidFill>
                <a:srgbClr val="FFFF99">
                  <a:alpha val="79999"/>
                </a:srgbClr>
              </a:solidFill>
              <a:ln w="9525" algn="ctr">
                <a:solidFill>
                  <a:srgbClr val="FF9900"/>
                </a:solidFill>
                <a:miter lim="800000"/>
                <a:headEnd/>
                <a:tailEnd/>
              </a:ln>
            </p:spPr>
            <p:txBody>
              <a:bodyPr lIns="0" tIns="0" rIns="0" bIns="0" anchor="ct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algn="ctr" eaLnBrk="1" hangingPunct="1"/>
                <a:r>
                  <a:rPr lang="ja-JP" altLang="en-US" sz="800"/>
                  <a:t>旭区</a:t>
                </a:r>
              </a:p>
            </p:txBody>
          </p:sp>
        </p:grpSp>
      </p:grpSp>
      <p:sp>
        <p:nvSpPr>
          <p:cNvPr id="90" name="正方形/長方形 89"/>
          <p:cNvSpPr/>
          <p:nvPr/>
        </p:nvSpPr>
        <p:spPr bwMode="auto">
          <a:xfrm>
            <a:off x="6318250" y="5464175"/>
            <a:ext cx="1277938" cy="360363"/>
          </a:xfrm>
          <a:prstGeom prst="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900" dirty="0">
                <a:solidFill>
                  <a:schemeClr val="tx1"/>
                </a:solidFill>
              </a:rPr>
              <a:t>都島区役所</a:t>
            </a:r>
            <a:endParaRPr lang="en-US" altLang="ja-JP" sz="900" dirty="0">
              <a:solidFill>
                <a:schemeClr val="tx1"/>
              </a:solidFill>
            </a:endParaRPr>
          </a:p>
          <a:p>
            <a:pPr algn="ctr">
              <a:defRPr/>
            </a:pPr>
            <a:r>
              <a:rPr lang="ja-JP" altLang="en-US" sz="900" dirty="0">
                <a:solidFill>
                  <a:schemeClr val="tx1"/>
                </a:solidFill>
              </a:rPr>
              <a:t>（地域自治区事務所）</a:t>
            </a:r>
          </a:p>
        </p:txBody>
      </p:sp>
      <p:grpSp>
        <p:nvGrpSpPr>
          <p:cNvPr id="6" name="グループ化 110"/>
          <p:cNvGrpSpPr>
            <a:grpSpLocks/>
          </p:cNvGrpSpPr>
          <p:nvPr/>
        </p:nvGrpSpPr>
        <p:grpSpPr bwMode="auto">
          <a:xfrm>
            <a:off x="4356100" y="2349500"/>
            <a:ext cx="4537075" cy="3813175"/>
            <a:chOff x="4356100" y="2349500"/>
            <a:chExt cx="4537075" cy="3813175"/>
          </a:xfrm>
        </p:grpSpPr>
        <p:grpSp>
          <p:nvGrpSpPr>
            <p:cNvPr id="7" name="グループ化 96"/>
            <p:cNvGrpSpPr>
              <a:grpSpLocks/>
            </p:cNvGrpSpPr>
            <p:nvPr/>
          </p:nvGrpSpPr>
          <p:grpSpPr bwMode="auto">
            <a:xfrm>
              <a:off x="4356100" y="2349500"/>
              <a:ext cx="4537075" cy="3813175"/>
              <a:chOff x="4356100" y="2349500"/>
              <a:chExt cx="4537075" cy="3813175"/>
            </a:xfrm>
          </p:grpSpPr>
          <p:grpSp>
            <p:nvGrpSpPr>
              <p:cNvPr id="8" name="グループ化 95"/>
              <p:cNvGrpSpPr>
                <a:grpSpLocks/>
              </p:cNvGrpSpPr>
              <p:nvPr/>
            </p:nvGrpSpPr>
            <p:grpSpPr bwMode="auto">
              <a:xfrm>
                <a:off x="4356100" y="2349500"/>
                <a:ext cx="4537075" cy="3813175"/>
                <a:chOff x="4356100" y="2349500"/>
                <a:chExt cx="4537075" cy="3813175"/>
              </a:xfrm>
            </p:grpSpPr>
            <p:grpSp>
              <p:nvGrpSpPr>
                <p:cNvPr id="9" name="グループ化 93"/>
                <p:cNvGrpSpPr>
                  <a:grpSpLocks/>
                </p:cNvGrpSpPr>
                <p:nvPr/>
              </p:nvGrpSpPr>
              <p:grpSpPr bwMode="auto">
                <a:xfrm>
                  <a:off x="4356100" y="2349500"/>
                  <a:ext cx="4537075" cy="3813175"/>
                  <a:chOff x="4356100" y="2349500"/>
                  <a:chExt cx="4537075" cy="3813175"/>
                </a:xfrm>
              </p:grpSpPr>
              <p:grpSp>
                <p:nvGrpSpPr>
                  <p:cNvPr id="10" name="グループ化 91"/>
                  <p:cNvGrpSpPr>
                    <a:grpSpLocks/>
                  </p:cNvGrpSpPr>
                  <p:nvPr/>
                </p:nvGrpSpPr>
                <p:grpSpPr bwMode="auto">
                  <a:xfrm>
                    <a:off x="4356100" y="2349500"/>
                    <a:ext cx="4537075" cy="3813175"/>
                    <a:chOff x="4356100" y="2349500"/>
                    <a:chExt cx="4537075" cy="3813175"/>
                  </a:xfrm>
                </p:grpSpPr>
                <p:grpSp>
                  <p:nvGrpSpPr>
                    <p:cNvPr id="11" name="グループ化 99"/>
                    <p:cNvGrpSpPr>
                      <a:grpSpLocks/>
                    </p:cNvGrpSpPr>
                    <p:nvPr/>
                  </p:nvGrpSpPr>
                  <p:grpSpPr bwMode="auto">
                    <a:xfrm>
                      <a:off x="4356100" y="2349500"/>
                      <a:ext cx="4537075" cy="3813175"/>
                      <a:chOff x="2625080" y="1052736"/>
                      <a:chExt cx="5334000" cy="4484645"/>
                    </a:xfrm>
                  </p:grpSpPr>
                  <p:grpSp>
                    <p:nvGrpSpPr>
                      <p:cNvPr id="12" name="グループ化 79"/>
                      <p:cNvGrpSpPr>
                        <a:grpSpLocks/>
                      </p:cNvGrpSpPr>
                      <p:nvPr/>
                    </p:nvGrpSpPr>
                    <p:grpSpPr bwMode="auto">
                      <a:xfrm>
                        <a:off x="2625080" y="1052736"/>
                        <a:ext cx="5334000" cy="4484645"/>
                        <a:chOff x="2481064" y="980728"/>
                        <a:chExt cx="5334000" cy="4484645"/>
                      </a:xfrm>
                    </p:grpSpPr>
                    <p:grpSp>
                      <p:nvGrpSpPr>
                        <p:cNvPr id="13" name="グループ化 70"/>
                        <p:cNvGrpSpPr>
                          <a:grpSpLocks/>
                        </p:cNvGrpSpPr>
                        <p:nvPr/>
                      </p:nvGrpSpPr>
                      <p:grpSpPr bwMode="auto">
                        <a:xfrm>
                          <a:off x="2481064" y="980728"/>
                          <a:ext cx="5334000" cy="4484645"/>
                          <a:chOff x="2049016" y="1124744"/>
                          <a:chExt cx="5334000" cy="4484645"/>
                        </a:xfrm>
                      </p:grpSpPr>
                      <p:grpSp>
                        <p:nvGrpSpPr>
                          <p:cNvPr id="14" name="グループ化 78"/>
                          <p:cNvGrpSpPr>
                            <a:grpSpLocks/>
                          </p:cNvGrpSpPr>
                          <p:nvPr/>
                        </p:nvGrpSpPr>
                        <p:grpSpPr bwMode="auto">
                          <a:xfrm>
                            <a:off x="2049016" y="1124744"/>
                            <a:ext cx="5334000" cy="4484645"/>
                            <a:chOff x="2049016" y="1124744"/>
                            <a:chExt cx="5334000" cy="4484645"/>
                          </a:xfrm>
                        </p:grpSpPr>
                        <p:grpSp>
                          <p:nvGrpSpPr>
                            <p:cNvPr id="15" name="グループ化 49"/>
                            <p:cNvGrpSpPr>
                              <a:grpSpLocks/>
                            </p:cNvGrpSpPr>
                            <p:nvPr/>
                          </p:nvGrpSpPr>
                          <p:grpSpPr bwMode="auto">
                            <a:xfrm>
                              <a:off x="2049016" y="1124744"/>
                              <a:ext cx="5334000" cy="4484645"/>
                              <a:chOff x="2049016" y="1124744"/>
                              <a:chExt cx="5334000" cy="4484645"/>
                            </a:xfrm>
                          </p:grpSpPr>
                          <p:grpSp>
                            <p:nvGrpSpPr>
                              <p:cNvPr id="16" name="グループ化 64"/>
                              <p:cNvGrpSpPr>
                                <a:grpSpLocks/>
                              </p:cNvGrpSpPr>
                              <p:nvPr/>
                            </p:nvGrpSpPr>
                            <p:grpSpPr bwMode="auto">
                              <a:xfrm>
                                <a:off x="2049016" y="1124744"/>
                                <a:ext cx="5334000" cy="4484645"/>
                                <a:chOff x="2049016" y="908720"/>
                                <a:chExt cx="5334000" cy="4484645"/>
                              </a:xfrm>
                            </p:grpSpPr>
                            <p:grpSp>
                              <p:nvGrpSpPr>
                                <p:cNvPr id="17" name="グループ化 36"/>
                                <p:cNvGrpSpPr>
                                  <a:grpSpLocks/>
                                </p:cNvGrpSpPr>
                                <p:nvPr/>
                              </p:nvGrpSpPr>
                              <p:grpSpPr bwMode="auto">
                                <a:xfrm>
                                  <a:off x="2049016" y="908720"/>
                                  <a:ext cx="5334000" cy="4484645"/>
                                  <a:chOff x="1905000" y="1219561"/>
                                  <a:chExt cx="5334000" cy="4484645"/>
                                </a:xfrm>
                              </p:grpSpPr>
                              <p:grpSp>
                                <p:nvGrpSpPr>
                                  <p:cNvPr id="18" name="グループ化 1"/>
                                  <p:cNvGrpSpPr>
                                    <a:grpSpLocks/>
                                  </p:cNvGrpSpPr>
                                  <p:nvPr/>
                                </p:nvGrpSpPr>
                                <p:grpSpPr bwMode="auto">
                                  <a:xfrm>
                                    <a:off x="1905000" y="1219561"/>
                                    <a:ext cx="5334000" cy="4484645"/>
                                    <a:chOff x="0" y="0"/>
                                    <a:chExt cx="5334000" cy="4484645"/>
                                  </a:xfrm>
                                </p:grpSpPr>
                                <p:pic>
                                  <p:nvPicPr>
                                    <p:cNvPr id="15498" name="図 3"/>
                                    <p:cNvPicPr>
                                      <a:picLocks noChangeAspect="1"/>
                                    </p:cNvPicPr>
                                    <p:nvPr/>
                                  </p:nvPicPr>
                                  <p:blipFill>
                                    <a:blip r:embed="rId3" cstate="print">
                                      <a:extLst>
                                        <a:ext uri="{28A0092B-C50C-407E-A947-70E740481C1C}">
                                          <a14:useLocalDpi xmlns="" xmlns:a14="http://schemas.microsoft.com/office/drawing/2010/main" val="0"/>
                                        </a:ext>
                                      </a:extLst>
                                    </a:blip>
                                    <a:srcRect l="19238" t="227" r="25233" b="4405"/>
                                    <a:stretch>
                                      <a:fillRect/>
                                    </a:stretch>
                                  </p:blipFill>
                                  <p:spPr bwMode="auto">
                                    <a:xfrm>
                                      <a:off x="2704" y="72008"/>
                                      <a:ext cx="5290492" cy="425559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nvGrpSpPr>
                                    <p:cNvPr id="19" name="グループ化 4"/>
                                    <p:cNvGrpSpPr/>
                                    <p:nvPr/>
                                  </p:nvGrpSpPr>
                                  <p:grpSpPr>
                                    <a:xfrm>
                                      <a:off x="0" y="0"/>
                                      <a:ext cx="5334000" cy="4484645"/>
                                      <a:chOff x="0" y="0"/>
                                      <a:chExt cx="5334000" cy="4484645"/>
                                    </a:xfrm>
                                    <a:solidFill>
                                      <a:sysClr val="window" lastClr="FFFFFF"/>
                                    </a:solidFill>
                                  </p:grpSpPr>
                                  <p:sp>
                                    <p:nvSpPr>
                                      <p:cNvPr id="147" name="正方形/長方形 5"/>
                                      <p:cNvSpPr/>
                                      <p:nvPr/>
                                    </p:nvSpPr>
                                    <p:spPr>
                                      <a:xfrm>
                                        <a:off x="0" y="0"/>
                                        <a:ext cx="1885789" cy="1847127"/>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defRPr/>
                                        </a:pPr>
                                        <a:endParaRPr lang="ja-JP" altLang="en-US"/>
                                      </a:p>
                                    </p:txBody>
                                  </p:sp>
                                  <p:sp>
                                    <p:nvSpPr>
                                      <p:cNvPr id="148" name="正方形/長方形 6"/>
                                      <p:cNvSpPr/>
                                      <p:nvPr/>
                                    </p:nvSpPr>
                                    <p:spPr>
                                      <a:xfrm>
                                        <a:off x="3869711" y="2207902"/>
                                        <a:ext cx="1464289" cy="2146486"/>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defRPr/>
                                        </a:pPr>
                                        <a:endParaRPr lang="ja-JP" altLang="en-US"/>
                                      </a:p>
                                    </p:txBody>
                                  </p:sp>
                                  <p:sp>
                                    <p:nvSpPr>
                                      <p:cNvPr id="150" name="正方形/長方形 7"/>
                                      <p:cNvSpPr/>
                                      <p:nvPr/>
                                    </p:nvSpPr>
                                    <p:spPr>
                                      <a:xfrm>
                                        <a:off x="3396605" y="3672451"/>
                                        <a:ext cx="136070" cy="806903"/>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defRPr/>
                                        </a:pPr>
                                        <a:endParaRPr lang="ja-JP" altLang="en-US"/>
                                      </a:p>
                                    </p:txBody>
                                  </p:sp>
                                  <p:sp>
                                    <p:nvSpPr>
                                      <p:cNvPr id="151" name="正方形/長方形 8"/>
                                      <p:cNvSpPr/>
                                      <p:nvPr/>
                                    </p:nvSpPr>
                                    <p:spPr>
                                      <a:xfrm>
                                        <a:off x="1048696" y="3725366"/>
                                        <a:ext cx="136341" cy="759279"/>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defRPr/>
                                        </a:pPr>
                                        <a:endParaRPr lang="ja-JP" altLang="en-US"/>
                                      </a:p>
                                    </p:txBody>
                                  </p:sp>
                                </p:grpSp>
                              </p:grpSp>
                              <p:grpSp>
                                <p:nvGrpSpPr>
                                  <p:cNvPr id="20" name="グループ化 35"/>
                                  <p:cNvGrpSpPr>
                                    <a:grpSpLocks/>
                                  </p:cNvGrpSpPr>
                                  <p:nvPr/>
                                </p:nvGrpSpPr>
                                <p:grpSpPr bwMode="auto">
                                  <a:xfrm>
                                    <a:off x="4275223" y="2319776"/>
                                    <a:ext cx="1613766" cy="2091587"/>
                                    <a:chOff x="4275223" y="2319776"/>
                                    <a:chExt cx="1613766" cy="2091587"/>
                                  </a:xfrm>
                                </p:grpSpPr>
                                <p:sp>
                                  <p:nvSpPr>
                                    <p:cNvPr id="138" name="円/楕円 11"/>
                                    <p:cNvSpPr/>
                                    <p:nvPr/>
                                  </p:nvSpPr>
                                  <p:spPr>
                                    <a:xfrm>
                                      <a:off x="4782897" y="4268448"/>
                                      <a:ext cx="143709" cy="143762"/>
                                    </a:xfrm>
                                    <a:prstGeom prst="ellipse">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sp>
                                  <p:nvSpPr>
                                    <p:cNvPr id="142" name="円/楕円 13"/>
                                    <p:cNvSpPr/>
                                    <p:nvPr/>
                                  </p:nvSpPr>
                                  <p:spPr>
                                    <a:xfrm>
                                      <a:off x="5745928" y="2827088"/>
                                      <a:ext cx="143709" cy="143762"/>
                                    </a:xfrm>
                                    <a:prstGeom prst="ellipse">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sp>
                                  <p:nvSpPr>
                                    <p:cNvPr id="144" name="正方形/長方形 14"/>
                                    <p:cNvSpPr/>
                                    <p:nvPr/>
                                  </p:nvSpPr>
                                  <p:spPr>
                                    <a:xfrm>
                                      <a:off x="4275252" y="2319251"/>
                                      <a:ext cx="1498671" cy="423819"/>
                                    </a:xfrm>
                                    <a:prstGeom prst="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900" dirty="0">
                                          <a:solidFill>
                                            <a:schemeClr val="tx1"/>
                                          </a:solidFill>
                                        </a:rPr>
                                        <a:t>旭区役所</a:t>
                                      </a:r>
                                      <a:endParaRPr lang="en-US" altLang="ja-JP" sz="900" dirty="0">
                                        <a:solidFill>
                                          <a:schemeClr val="tx1"/>
                                        </a:solidFill>
                                      </a:endParaRPr>
                                    </a:p>
                                    <a:p>
                                      <a:pPr algn="ctr">
                                        <a:defRPr/>
                                      </a:pPr>
                                      <a:r>
                                        <a:rPr lang="ja-JP" altLang="en-US" sz="900" dirty="0">
                                          <a:solidFill>
                                            <a:schemeClr val="tx1"/>
                                          </a:solidFill>
                                        </a:rPr>
                                        <a:t>（地域自治区事務所）</a:t>
                                      </a:r>
                                    </a:p>
                                  </p:txBody>
                                </p:sp>
                              </p:grpSp>
                            </p:grpSp>
                            <p:grpSp>
                              <p:nvGrpSpPr>
                                <p:cNvPr id="21" name="グループ化 63"/>
                                <p:cNvGrpSpPr>
                                  <a:grpSpLocks/>
                                </p:cNvGrpSpPr>
                                <p:nvPr/>
                              </p:nvGrpSpPr>
                              <p:grpSpPr bwMode="auto">
                                <a:xfrm>
                                  <a:off x="2926196" y="2781368"/>
                                  <a:ext cx="2629645" cy="1895051"/>
                                  <a:chOff x="2926196" y="2781368"/>
                                  <a:chExt cx="2629645" cy="1895051"/>
                                </a:xfrm>
                              </p:grpSpPr>
                              <p:sp>
                                <p:nvSpPr>
                                  <p:cNvPr id="115" name="フリーフォーム 114"/>
                                  <p:cNvSpPr/>
                                  <p:nvPr/>
                                </p:nvSpPr>
                                <p:spPr>
                                  <a:xfrm>
                                    <a:off x="3176286" y="4006150"/>
                                    <a:ext cx="27996" cy="580651"/>
                                  </a:xfrm>
                                  <a:custGeom>
                                    <a:avLst/>
                                    <a:gdLst>
                                      <a:gd name="connsiteX0" fmla="*/ 28575 w 28575"/>
                                      <a:gd name="connsiteY0" fmla="*/ 0 h 581025"/>
                                      <a:gd name="connsiteX1" fmla="*/ 0 w 28575"/>
                                      <a:gd name="connsiteY1" fmla="*/ 581025 h 581025"/>
                                    </a:gdLst>
                                    <a:ahLst/>
                                    <a:cxnLst>
                                      <a:cxn ang="0">
                                        <a:pos x="connsiteX0" y="connsiteY0"/>
                                      </a:cxn>
                                      <a:cxn ang="0">
                                        <a:pos x="connsiteX1" y="connsiteY1"/>
                                      </a:cxn>
                                    </a:cxnLst>
                                    <a:rect l="l" t="t" r="r" b="b"/>
                                    <a:pathLst>
                                      <a:path w="28575" h="581025">
                                        <a:moveTo>
                                          <a:pt x="28575" y="0"/>
                                        </a:moveTo>
                                        <a:lnTo>
                                          <a:pt x="0" y="581025"/>
                                        </a:lnTo>
                                      </a:path>
                                    </a:pathLst>
                                  </a:custGeom>
                                  <a:ln w="63500" cmpd="tri">
                                    <a:solidFill>
                                      <a:srgbClr val="0070C0"/>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ja-JP" altLang="en-US"/>
                                  </a:p>
                                </p:txBody>
                              </p:sp>
                              <p:grpSp>
                                <p:nvGrpSpPr>
                                  <p:cNvPr id="22" name="グループ化 61"/>
                                  <p:cNvGrpSpPr>
                                    <a:grpSpLocks/>
                                  </p:cNvGrpSpPr>
                                  <p:nvPr/>
                                </p:nvGrpSpPr>
                                <p:grpSpPr bwMode="auto">
                                  <a:xfrm>
                                    <a:off x="2926196" y="2781368"/>
                                    <a:ext cx="2629645" cy="1895051"/>
                                    <a:chOff x="2926196" y="2781368"/>
                                    <a:chExt cx="2629645" cy="1895051"/>
                                  </a:xfrm>
                                </p:grpSpPr>
                                <p:sp>
                                  <p:nvSpPr>
                                    <p:cNvPr id="119" name="フリーフォーム 118"/>
                                    <p:cNvSpPr/>
                                    <p:nvPr/>
                                  </p:nvSpPr>
                                  <p:spPr>
                                    <a:xfrm>
                                      <a:off x="2926196" y="2895257"/>
                                      <a:ext cx="466585" cy="1685943"/>
                                    </a:xfrm>
                                    <a:custGeom>
                                      <a:avLst/>
                                      <a:gdLst>
                                        <a:gd name="connsiteX0" fmla="*/ 398462 w 466724"/>
                                        <a:gd name="connsiteY0" fmla="*/ 1685925 h 1685925"/>
                                        <a:gd name="connsiteX1" fmla="*/ 407987 w 466724"/>
                                        <a:gd name="connsiteY1" fmla="*/ 1400175 h 1685925"/>
                                        <a:gd name="connsiteX2" fmla="*/ 46037 w 466724"/>
                                        <a:gd name="connsiteY2" fmla="*/ 619125 h 1685925"/>
                                        <a:gd name="connsiteX3" fmla="*/ 131762 w 466724"/>
                                        <a:gd name="connsiteY3" fmla="*/ 238125 h 1685925"/>
                                        <a:gd name="connsiteX4" fmla="*/ 150812 w 466724"/>
                                        <a:gd name="connsiteY4" fmla="*/ 0 h 1685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6724" h="1685925">
                                          <a:moveTo>
                                            <a:pt x="398462" y="1685925"/>
                                          </a:moveTo>
                                          <a:cubicBezTo>
                                            <a:pt x="432593" y="1631950"/>
                                            <a:pt x="466724" y="1577975"/>
                                            <a:pt x="407987" y="1400175"/>
                                          </a:cubicBezTo>
                                          <a:cubicBezTo>
                                            <a:pt x="349250" y="1222375"/>
                                            <a:pt x="92075" y="812800"/>
                                            <a:pt x="46037" y="619125"/>
                                          </a:cubicBezTo>
                                          <a:cubicBezTo>
                                            <a:pt x="0" y="425450"/>
                                            <a:pt x="114300" y="341312"/>
                                            <a:pt x="131762" y="238125"/>
                                          </a:cubicBezTo>
                                          <a:cubicBezTo>
                                            <a:pt x="149224" y="134938"/>
                                            <a:pt x="150018" y="67469"/>
                                            <a:pt x="150812" y="0"/>
                                          </a:cubicBezTo>
                                        </a:path>
                                      </a:pathLst>
                                    </a:custGeom>
                                    <a:ln w="63500" cmpd="tri">
                                      <a:solidFill>
                                        <a:srgbClr val="FF0000"/>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ja-JP" altLang="en-US"/>
                                    </a:p>
                                  </p:txBody>
                                </p:sp>
                                <p:sp>
                                  <p:nvSpPr>
                                    <p:cNvPr id="122" name="フリーフォーム 121"/>
                                    <p:cNvSpPr/>
                                    <p:nvPr/>
                                  </p:nvSpPr>
                                  <p:spPr>
                                    <a:xfrm>
                                      <a:off x="3853767" y="2781368"/>
                                      <a:ext cx="285549" cy="1895051"/>
                                    </a:xfrm>
                                    <a:custGeom>
                                      <a:avLst/>
                                      <a:gdLst>
                                        <a:gd name="connsiteX0" fmla="*/ 0 w 287338"/>
                                        <a:gd name="connsiteY0" fmla="*/ 1895475 h 1895475"/>
                                        <a:gd name="connsiteX1" fmla="*/ 257175 w 287338"/>
                                        <a:gd name="connsiteY1" fmla="*/ 828675 h 1895475"/>
                                        <a:gd name="connsiteX2" fmla="*/ 180975 w 287338"/>
                                        <a:gd name="connsiteY2" fmla="*/ 0 h 1895475"/>
                                      </a:gdLst>
                                      <a:ahLst/>
                                      <a:cxnLst>
                                        <a:cxn ang="0">
                                          <a:pos x="connsiteX0" y="connsiteY0"/>
                                        </a:cxn>
                                        <a:cxn ang="0">
                                          <a:pos x="connsiteX1" y="connsiteY1"/>
                                        </a:cxn>
                                        <a:cxn ang="0">
                                          <a:pos x="connsiteX2" y="connsiteY2"/>
                                        </a:cxn>
                                      </a:cxnLst>
                                      <a:rect l="l" t="t" r="r" b="b"/>
                                      <a:pathLst>
                                        <a:path w="287338" h="1895475">
                                          <a:moveTo>
                                            <a:pt x="0" y="1895475"/>
                                          </a:moveTo>
                                          <a:cubicBezTo>
                                            <a:pt x="113506" y="1520031"/>
                                            <a:pt x="227013" y="1144588"/>
                                            <a:pt x="257175" y="828675"/>
                                          </a:cubicBezTo>
                                          <a:cubicBezTo>
                                            <a:pt x="287338" y="512763"/>
                                            <a:pt x="234156" y="256381"/>
                                            <a:pt x="180975" y="0"/>
                                          </a:cubicBezTo>
                                        </a:path>
                                      </a:pathLst>
                                    </a:custGeom>
                                    <a:ln w="63500" cmpd="tri">
                                      <a:solidFill>
                                        <a:schemeClr val="accent6">
                                          <a:lumMod val="50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ja-JP" altLang="en-US"/>
                                    </a:p>
                                  </p:txBody>
                                </p:sp>
                                <p:sp>
                                  <p:nvSpPr>
                                    <p:cNvPr id="124" name="フリーフォーム 123"/>
                                    <p:cNvSpPr/>
                                    <p:nvPr/>
                                  </p:nvSpPr>
                                  <p:spPr>
                                    <a:xfrm>
                                      <a:off x="3208014" y="3363886"/>
                                      <a:ext cx="2347855" cy="703876"/>
                                    </a:xfrm>
                                    <a:custGeom>
                                      <a:avLst/>
                                      <a:gdLst>
                                        <a:gd name="connsiteX0" fmla="*/ 0 w 2371725"/>
                                        <a:gd name="connsiteY0" fmla="*/ 638175 h 638175"/>
                                        <a:gd name="connsiteX1" fmla="*/ 781050 w 2371725"/>
                                        <a:gd name="connsiteY1" fmla="*/ 66675 h 638175"/>
                                        <a:gd name="connsiteX2" fmla="*/ 1390650 w 2371725"/>
                                        <a:gd name="connsiteY2" fmla="*/ 238125 h 638175"/>
                                        <a:gd name="connsiteX3" fmla="*/ 2371725 w 2371725"/>
                                        <a:gd name="connsiteY3" fmla="*/ 123825 h 638175"/>
                                        <a:gd name="connsiteX0" fmla="*/ 0 w 2347438"/>
                                        <a:gd name="connsiteY0" fmla="*/ 638175 h 638175"/>
                                        <a:gd name="connsiteX1" fmla="*/ 781050 w 2347438"/>
                                        <a:gd name="connsiteY1" fmla="*/ 66675 h 638175"/>
                                        <a:gd name="connsiteX2" fmla="*/ 1390650 w 2347438"/>
                                        <a:gd name="connsiteY2" fmla="*/ 238125 h 638175"/>
                                        <a:gd name="connsiteX3" fmla="*/ 2347438 w 2347438"/>
                                        <a:gd name="connsiteY3" fmla="*/ 100550 h 638175"/>
                                      </a:gdLst>
                                      <a:ahLst/>
                                      <a:cxnLst>
                                        <a:cxn ang="0">
                                          <a:pos x="connsiteX0" y="connsiteY0"/>
                                        </a:cxn>
                                        <a:cxn ang="0">
                                          <a:pos x="connsiteX1" y="connsiteY1"/>
                                        </a:cxn>
                                        <a:cxn ang="0">
                                          <a:pos x="connsiteX2" y="connsiteY2"/>
                                        </a:cxn>
                                        <a:cxn ang="0">
                                          <a:pos x="connsiteX3" y="connsiteY3"/>
                                        </a:cxn>
                                      </a:cxnLst>
                                      <a:rect l="l" t="t" r="r" b="b"/>
                                      <a:pathLst>
                                        <a:path w="2347438" h="638175">
                                          <a:moveTo>
                                            <a:pt x="0" y="638175"/>
                                          </a:moveTo>
                                          <a:cubicBezTo>
                                            <a:pt x="274637" y="385762"/>
                                            <a:pt x="549275" y="133350"/>
                                            <a:pt x="781050" y="66675"/>
                                          </a:cubicBezTo>
                                          <a:cubicBezTo>
                                            <a:pt x="1012825" y="0"/>
                                            <a:pt x="1129585" y="232479"/>
                                            <a:pt x="1390650" y="238125"/>
                                          </a:cubicBezTo>
                                          <a:cubicBezTo>
                                            <a:pt x="1651715" y="243771"/>
                                            <a:pt x="1989457" y="162462"/>
                                            <a:pt x="2347438" y="100550"/>
                                          </a:cubicBezTo>
                                        </a:path>
                                      </a:pathLst>
                                    </a:custGeom>
                                    <a:ln w="63500" cmpd="tri">
                                      <a:solidFill>
                                        <a:srgbClr val="7030A0"/>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ja-JP" altLang="en-US"/>
                                    </a:p>
                                  </p:txBody>
                                </p:sp>
                                <p:grpSp>
                                  <p:nvGrpSpPr>
                                    <p:cNvPr id="23" name="グループ化 59"/>
                                    <p:cNvGrpSpPr>
                                      <a:grpSpLocks/>
                                    </p:cNvGrpSpPr>
                                    <p:nvPr/>
                                  </p:nvGrpSpPr>
                                  <p:grpSpPr bwMode="auto">
                                    <a:xfrm>
                                      <a:off x="3131840" y="4221088"/>
                                      <a:ext cx="2180431" cy="449188"/>
                                      <a:chOff x="5719936" y="3914006"/>
                                      <a:chExt cx="2180431" cy="449188"/>
                                    </a:xfrm>
                                  </p:grpSpPr>
                                  <p:sp>
                                    <p:nvSpPr>
                                      <p:cNvPr id="129" name="フリーフォーム 128"/>
                                      <p:cNvSpPr/>
                                      <p:nvPr/>
                                    </p:nvSpPr>
                                    <p:spPr>
                                      <a:xfrm>
                                        <a:off x="5723322" y="3932448"/>
                                        <a:ext cx="2278801" cy="382745"/>
                                      </a:xfrm>
                                      <a:custGeom>
                                        <a:avLst/>
                                        <a:gdLst>
                                          <a:gd name="connsiteX0" fmla="*/ 0 w 2171700"/>
                                          <a:gd name="connsiteY0" fmla="*/ 76200 h 381000"/>
                                          <a:gd name="connsiteX1" fmla="*/ 1485900 w 2171700"/>
                                          <a:gd name="connsiteY1" fmla="*/ 152400 h 381000"/>
                                          <a:gd name="connsiteX2" fmla="*/ 1743075 w 2171700"/>
                                          <a:gd name="connsiteY2" fmla="*/ 38100 h 381000"/>
                                          <a:gd name="connsiteX3" fmla="*/ 2171700 w 2171700"/>
                                          <a:gd name="connsiteY3" fmla="*/ 381000 h 381000"/>
                                        </a:gdLst>
                                        <a:ahLst/>
                                        <a:cxnLst>
                                          <a:cxn ang="0">
                                            <a:pos x="connsiteX0" y="connsiteY0"/>
                                          </a:cxn>
                                          <a:cxn ang="0">
                                            <a:pos x="connsiteX1" y="connsiteY1"/>
                                          </a:cxn>
                                          <a:cxn ang="0">
                                            <a:pos x="connsiteX2" y="connsiteY2"/>
                                          </a:cxn>
                                          <a:cxn ang="0">
                                            <a:pos x="connsiteX3" y="connsiteY3"/>
                                          </a:cxn>
                                        </a:cxnLst>
                                        <a:rect l="l" t="t" r="r" b="b"/>
                                        <a:pathLst>
                                          <a:path w="2171700" h="381000">
                                            <a:moveTo>
                                              <a:pt x="0" y="76200"/>
                                            </a:moveTo>
                                            <a:cubicBezTo>
                                              <a:pt x="597694" y="117475"/>
                                              <a:pt x="1195388" y="158750"/>
                                              <a:pt x="1485900" y="152400"/>
                                            </a:cubicBezTo>
                                            <a:cubicBezTo>
                                              <a:pt x="1776412" y="146050"/>
                                              <a:pt x="1628775" y="0"/>
                                              <a:pt x="1743075" y="38100"/>
                                            </a:cubicBezTo>
                                            <a:cubicBezTo>
                                              <a:pt x="1857375" y="76200"/>
                                              <a:pt x="2014537" y="228600"/>
                                              <a:pt x="2171700" y="381000"/>
                                            </a:cubicBezTo>
                                          </a:path>
                                        </a:pathLst>
                                      </a:custGeom>
                                      <a:noFill/>
                                      <a:ln w="25400" cmpd="sng">
                                        <a:solidFill>
                                          <a:schemeClr val="tx1"/>
                                        </a:solidFill>
                                        <a:prstDash val="dash"/>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ja-JP" altLang="en-US"/>
                                      </a:p>
                                    </p:txBody>
                                  </p:sp>
                                  <p:sp>
                                    <p:nvSpPr>
                                      <p:cNvPr id="130" name="フリーフォーム 129"/>
                                      <p:cNvSpPr/>
                                      <p:nvPr/>
                                    </p:nvSpPr>
                                    <p:spPr>
                                      <a:xfrm>
                                        <a:off x="5740120" y="3930582"/>
                                        <a:ext cx="2265736" cy="433154"/>
                                      </a:xfrm>
                                      <a:custGeom>
                                        <a:avLst/>
                                        <a:gdLst>
                                          <a:gd name="connsiteX0" fmla="*/ 0 w 2171700"/>
                                          <a:gd name="connsiteY0" fmla="*/ 76200 h 381000"/>
                                          <a:gd name="connsiteX1" fmla="*/ 1485900 w 2171700"/>
                                          <a:gd name="connsiteY1" fmla="*/ 152400 h 381000"/>
                                          <a:gd name="connsiteX2" fmla="*/ 1743075 w 2171700"/>
                                          <a:gd name="connsiteY2" fmla="*/ 38100 h 381000"/>
                                          <a:gd name="connsiteX3" fmla="*/ 2171700 w 2171700"/>
                                          <a:gd name="connsiteY3" fmla="*/ 381000 h 381000"/>
                                        </a:gdLst>
                                        <a:ahLst/>
                                        <a:cxnLst>
                                          <a:cxn ang="0">
                                            <a:pos x="connsiteX0" y="connsiteY0"/>
                                          </a:cxn>
                                          <a:cxn ang="0">
                                            <a:pos x="connsiteX1" y="connsiteY1"/>
                                          </a:cxn>
                                          <a:cxn ang="0">
                                            <a:pos x="connsiteX2" y="connsiteY2"/>
                                          </a:cxn>
                                          <a:cxn ang="0">
                                            <a:pos x="connsiteX3" y="connsiteY3"/>
                                          </a:cxn>
                                        </a:cxnLst>
                                        <a:rect l="l" t="t" r="r" b="b"/>
                                        <a:pathLst>
                                          <a:path w="2171700" h="381000">
                                            <a:moveTo>
                                              <a:pt x="0" y="76200"/>
                                            </a:moveTo>
                                            <a:cubicBezTo>
                                              <a:pt x="597694" y="117475"/>
                                              <a:pt x="1195388" y="158750"/>
                                              <a:pt x="1485900" y="152400"/>
                                            </a:cubicBezTo>
                                            <a:cubicBezTo>
                                              <a:pt x="1776412" y="146050"/>
                                              <a:pt x="1628775" y="0"/>
                                              <a:pt x="1743075" y="38100"/>
                                            </a:cubicBezTo>
                                            <a:cubicBezTo>
                                              <a:pt x="1857375" y="76200"/>
                                              <a:pt x="2014537" y="228600"/>
                                              <a:pt x="2171700" y="381000"/>
                                            </a:cubicBezTo>
                                          </a:path>
                                        </a:pathLst>
                                      </a:custGeom>
                                      <a:ln w="12700" cmpd="sng">
                                        <a:solidFill>
                                          <a:schemeClr val="tx1"/>
                                        </a:solidFill>
                                        <a:prstDash val="solid"/>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ja-JP" altLang="en-US"/>
                                      </a:p>
                                    </p:txBody>
                                  </p:sp>
                                  <p:sp>
                                    <p:nvSpPr>
                                      <p:cNvPr id="131" name="フリーフォーム 130"/>
                                      <p:cNvSpPr/>
                                      <p:nvPr/>
                                    </p:nvSpPr>
                                    <p:spPr>
                                      <a:xfrm>
                                        <a:off x="5719589" y="3913778"/>
                                        <a:ext cx="2276934" cy="380877"/>
                                      </a:xfrm>
                                      <a:custGeom>
                                        <a:avLst/>
                                        <a:gdLst>
                                          <a:gd name="connsiteX0" fmla="*/ 0 w 2171700"/>
                                          <a:gd name="connsiteY0" fmla="*/ 76200 h 381000"/>
                                          <a:gd name="connsiteX1" fmla="*/ 1485900 w 2171700"/>
                                          <a:gd name="connsiteY1" fmla="*/ 152400 h 381000"/>
                                          <a:gd name="connsiteX2" fmla="*/ 1743075 w 2171700"/>
                                          <a:gd name="connsiteY2" fmla="*/ 38100 h 381000"/>
                                          <a:gd name="connsiteX3" fmla="*/ 2171700 w 2171700"/>
                                          <a:gd name="connsiteY3" fmla="*/ 381000 h 381000"/>
                                        </a:gdLst>
                                        <a:ahLst/>
                                        <a:cxnLst>
                                          <a:cxn ang="0">
                                            <a:pos x="connsiteX0" y="connsiteY0"/>
                                          </a:cxn>
                                          <a:cxn ang="0">
                                            <a:pos x="connsiteX1" y="connsiteY1"/>
                                          </a:cxn>
                                          <a:cxn ang="0">
                                            <a:pos x="connsiteX2" y="connsiteY2"/>
                                          </a:cxn>
                                          <a:cxn ang="0">
                                            <a:pos x="connsiteX3" y="connsiteY3"/>
                                          </a:cxn>
                                        </a:cxnLst>
                                        <a:rect l="l" t="t" r="r" b="b"/>
                                        <a:pathLst>
                                          <a:path w="2171700" h="381000">
                                            <a:moveTo>
                                              <a:pt x="0" y="76200"/>
                                            </a:moveTo>
                                            <a:cubicBezTo>
                                              <a:pt x="597694" y="117475"/>
                                              <a:pt x="1195388" y="158750"/>
                                              <a:pt x="1485900" y="152400"/>
                                            </a:cubicBezTo>
                                            <a:cubicBezTo>
                                              <a:pt x="1776412" y="146050"/>
                                              <a:pt x="1628775" y="0"/>
                                              <a:pt x="1743075" y="38100"/>
                                            </a:cubicBezTo>
                                            <a:cubicBezTo>
                                              <a:pt x="1857375" y="76200"/>
                                              <a:pt x="2014537" y="228600"/>
                                              <a:pt x="2171700" y="381000"/>
                                            </a:cubicBezTo>
                                          </a:path>
                                        </a:pathLst>
                                      </a:custGeom>
                                      <a:ln w="12700" cmpd="sng">
                                        <a:solidFill>
                                          <a:schemeClr val="tx1"/>
                                        </a:solidFill>
                                        <a:prstDash val="solid"/>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ja-JP" altLang="en-US"/>
                                      </a:p>
                                    </p:txBody>
                                  </p:sp>
                                </p:grpSp>
                              </p:grpSp>
                            </p:grpSp>
                          </p:grpSp>
                          <p:sp>
                            <p:nvSpPr>
                              <p:cNvPr id="112" name="正方形/長方形 111"/>
                              <p:cNvSpPr/>
                              <p:nvPr/>
                            </p:nvSpPr>
                            <p:spPr>
                              <a:xfrm>
                                <a:off x="3741787" y="3325992"/>
                                <a:ext cx="1269111" cy="451825"/>
                              </a:xfrm>
                              <a:prstGeom prst="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1050" dirty="0">
                                    <a:solidFill>
                                      <a:schemeClr val="tx1"/>
                                    </a:solidFill>
                                  </a:rPr>
                                  <a:t>北区役所</a:t>
                                </a:r>
                                <a:endParaRPr lang="en-US" altLang="ja-JP" sz="1050" dirty="0">
                                  <a:solidFill>
                                    <a:schemeClr val="tx1"/>
                                  </a:solidFill>
                                </a:endParaRPr>
                              </a:p>
                              <a:p>
                                <a:pPr algn="ctr">
                                  <a:defRPr/>
                                </a:pPr>
                                <a:r>
                                  <a:rPr lang="ja-JP" altLang="en-US" sz="1050" dirty="0">
                                    <a:solidFill>
                                      <a:schemeClr val="tx1"/>
                                    </a:solidFill>
                                  </a:rPr>
                                  <a:t>（総合区役所）</a:t>
                                </a:r>
                              </a:p>
                            </p:txBody>
                          </p:sp>
                        </p:grpSp>
                        <p:sp>
                          <p:nvSpPr>
                            <p:cNvPr id="110" name="正方形/長方形 109"/>
                            <p:cNvSpPr/>
                            <p:nvPr/>
                          </p:nvSpPr>
                          <p:spPr>
                            <a:xfrm>
                              <a:off x="3150157" y="4849502"/>
                              <a:ext cx="647621" cy="360339"/>
                            </a:xfrm>
                            <a:prstGeom prst="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900" dirty="0">
                                  <a:solidFill>
                                    <a:schemeClr val="tx1"/>
                                  </a:solidFill>
                                </a:rPr>
                                <a:t>市役所</a:t>
                              </a:r>
                              <a:endParaRPr lang="en-US" altLang="ja-JP" sz="900" dirty="0">
                                <a:solidFill>
                                  <a:schemeClr val="tx1"/>
                                </a:solidFill>
                              </a:endParaRPr>
                            </a:p>
                            <a:p>
                              <a:pPr algn="ctr">
                                <a:defRPr/>
                              </a:pPr>
                              <a:r>
                                <a:rPr lang="ja-JP" altLang="en-US" sz="900" dirty="0">
                                  <a:solidFill>
                                    <a:schemeClr val="tx1"/>
                                  </a:solidFill>
                                </a:rPr>
                                <a:t>本庁舎</a:t>
                              </a:r>
                              <a:endParaRPr lang="en-US" altLang="ja-JP" sz="900" dirty="0">
                                <a:solidFill>
                                  <a:schemeClr val="tx1"/>
                                </a:solidFill>
                              </a:endParaRPr>
                            </a:p>
                          </p:txBody>
                        </p:sp>
                      </p:grpSp>
                      <p:sp>
                        <p:nvSpPr>
                          <p:cNvPr id="107" name="二等辺三角形 106"/>
                          <p:cNvSpPr/>
                          <p:nvPr/>
                        </p:nvSpPr>
                        <p:spPr>
                          <a:xfrm>
                            <a:off x="3644737" y="3951452"/>
                            <a:ext cx="145575" cy="143763"/>
                          </a:xfrm>
                          <a:prstGeom prst="triangle">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sp>
                        <p:nvSpPr>
                          <p:cNvPr id="108" name="正方形/長方形 107"/>
                          <p:cNvSpPr/>
                          <p:nvPr/>
                        </p:nvSpPr>
                        <p:spPr>
                          <a:xfrm>
                            <a:off x="3234143" y="4149359"/>
                            <a:ext cx="905174" cy="287525"/>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900" dirty="0">
                                <a:solidFill>
                                  <a:schemeClr val="tx1"/>
                                </a:solidFill>
                              </a:rPr>
                              <a:t>扇町</a:t>
                            </a:r>
                            <a:endParaRPr lang="en-US" altLang="ja-JP" sz="900" dirty="0">
                              <a:solidFill>
                                <a:schemeClr val="tx1"/>
                              </a:solidFill>
                            </a:endParaRPr>
                          </a:p>
                          <a:p>
                            <a:pPr algn="ctr">
                              <a:defRPr/>
                            </a:pPr>
                            <a:r>
                              <a:rPr lang="ja-JP" altLang="en-US" sz="900" dirty="0">
                                <a:solidFill>
                                  <a:schemeClr val="tx1"/>
                                </a:solidFill>
                              </a:rPr>
                              <a:t>公園事務所</a:t>
                            </a:r>
                          </a:p>
                        </p:txBody>
                      </p:sp>
                    </p:grpSp>
                    <p:sp>
                      <p:nvSpPr>
                        <p:cNvPr id="104" name="円/楕円 103"/>
                        <p:cNvSpPr/>
                        <p:nvPr/>
                      </p:nvSpPr>
                      <p:spPr>
                        <a:xfrm>
                          <a:off x="4211162" y="3736488"/>
                          <a:ext cx="216495" cy="214711"/>
                        </a:xfrm>
                        <a:prstGeom prst="ellipse">
                          <a:avLst/>
                        </a:prstGeom>
                        <a:blipFill dpi="0" rotWithShape="1">
                          <a:blip r:embed="rId4" cstate="print"/>
                          <a:srcRect/>
                          <a:tile tx="0" ty="0" sx="100000" sy="100000" flip="none" algn="tl"/>
                        </a:blip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grpSp>
                  <p:sp>
                    <p:nvSpPr>
                      <p:cNvPr id="102" name="二等辺三角形 101"/>
                      <p:cNvSpPr/>
                      <p:nvPr/>
                    </p:nvSpPr>
                    <p:spPr bwMode="auto">
                      <a:xfrm rot="10800000">
                        <a:off x="3980043" y="4609460"/>
                        <a:ext cx="143709" cy="143762"/>
                      </a:xfrm>
                      <a:prstGeom prst="triangle">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defPPr>
                          <a:defRPr lang="ja-JP"/>
                        </a:defPPr>
                        <a:lvl1pPr algn="l" rtl="0" fontAlgn="base">
                          <a:spcBef>
                            <a:spcPct val="0"/>
                          </a:spcBef>
                          <a:spcAft>
                            <a:spcPct val="0"/>
                          </a:spcAft>
                          <a:defRPr kumimoji="1" kern="1200">
                            <a:solidFill>
                              <a:schemeClr val="lt1"/>
                            </a:solidFill>
                            <a:latin typeface="+mn-lt"/>
                            <a:ea typeface="+mn-ea"/>
                            <a:cs typeface="+mn-cs"/>
                          </a:defRPr>
                        </a:lvl1pPr>
                        <a:lvl2pPr marL="457200" algn="l" rtl="0" fontAlgn="base">
                          <a:spcBef>
                            <a:spcPct val="0"/>
                          </a:spcBef>
                          <a:spcAft>
                            <a:spcPct val="0"/>
                          </a:spcAft>
                          <a:defRPr kumimoji="1" kern="1200">
                            <a:solidFill>
                              <a:schemeClr val="lt1"/>
                            </a:solidFill>
                            <a:latin typeface="+mn-lt"/>
                            <a:ea typeface="+mn-ea"/>
                            <a:cs typeface="+mn-cs"/>
                          </a:defRPr>
                        </a:lvl2pPr>
                        <a:lvl3pPr marL="914400" algn="l" rtl="0" fontAlgn="base">
                          <a:spcBef>
                            <a:spcPct val="0"/>
                          </a:spcBef>
                          <a:spcAft>
                            <a:spcPct val="0"/>
                          </a:spcAft>
                          <a:defRPr kumimoji="1" kern="1200">
                            <a:solidFill>
                              <a:schemeClr val="lt1"/>
                            </a:solidFill>
                            <a:latin typeface="+mn-lt"/>
                            <a:ea typeface="+mn-ea"/>
                            <a:cs typeface="+mn-cs"/>
                          </a:defRPr>
                        </a:lvl3pPr>
                        <a:lvl4pPr marL="1371600" algn="l" rtl="0" fontAlgn="base">
                          <a:spcBef>
                            <a:spcPct val="0"/>
                          </a:spcBef>
                          <a:spcAft>
                            <a:spcPct val="0"/>
                          </a:spcAft>
                          <a:defRPr kumimoji="1" kern="1200">
                            <a:solidFill>
                              <a:schemeClr val="lt1"/>
                            </a:solidFill>
                            <a:latin typeface="+mn-lt"/>
                            <a:ea typeface="+mn-ea"/>
                            <a:cs typeface="+mn-cs"/>
                          </a:defRPr>
                        </a:lvl4pPr>
                        <a:lvl5pPr marL="1828800" algn="l" rtl="0" fontAlgn="base">
                          <a:spcBef>
                            <a:spcPct val="0"/>
                          </a:spcBef>
                          <a:spcAft>
                            <a:spcPct val="0"/>
                          </a:spcAft>
                          <a:defRPr kumimoji="1" kern="1200">
                            <a:solidFill>
                              <a:schemeClr val="lt1"/>
                            </a:solidFill>
                            <a:latin typeface="+mn-lt"/>
                            <a:ea typeface="+mn-ea"/>
                            <a:cs typeface="+mn-cs"/>
                          </a:defRPr>
                        </a:lvl5pPr>
                        <a:lvl6pPr marL="2286000" algn="l" defTabSz="914400" rtl="0" eaLnBrk="1" latinLnBrk="0" hangingPunct="1">
                          <a:defRPr kumimoji="1" kern="1200">
                            <a:solidFill>
                              <a:schemeClr val="lt1"/>
                            </a:solidFill>
                            <a:latin typeface="+mn-lt"/>
                            <a:ea typeface="+mn-ea"/>
                            <a:cs typeface="+mn-cs"/>
                          </a:defRPr>
                        </a:lvl6pPr>
                        <a:lvl7pPr marL="2743200" algn="l" defTabSz="914400" rtl="0" eaLnBrk="1" latinLnBrk="0" hangingPunct="1">
                          <a:defRPr kumimoji="1" kern="1200">
                            <a:solidFill>
                              <a:schemeClr val="lt1"/>
                            </a:solidFill>
                            <a:latin typeface="+mn-lt"/>
                            <a:ea typeface="+mn-ea"/>
                            <a:cs typeface="+mn-cs"/>
                          </a:defRPr>
                        </a:lvl7pPr>
                        <a:lvl8pPr marL="3200400" algn="l" defTabSz="914400" rtl="0" eaLnBrk="1" latinLnBrk="0" hangingPunct="1">
                          <a:defRPr kumimoji="1" kern="1200">
                            <a:solidFill>
                              <a:schemeClr val="lt1"/>
                            </a:solidFill>
                            <a:latin typeface="+mn-lt"/>
                            <a:ea typeface="+mn-ea"/>
                            <a:cs typeface="+mn-cs"/>
                          </a:defRPr>
                        </a:lvl8pPr>
                        <a:lvl9pPr marL="3657600" algn="l" defTabSz="914400" rtl="0" eaLnBrk="1" latinLnBrk="0" hangingPunct="1">
                          <a:defRPr kumimoji="1" kern="1200">
                            <a:solidFill>
                              <a:schemeClr val="lt1"/>
                            </a:solidFill>
                            <a:latin typeface="+mn-lt"/>
                            <a:ea typeface="+mn-ea"/>
                            <a:cs typeface="+mn-cs"/>
                          </a:defRPr>
                        </a:lvl9pPr>
                      </a:lstStyle>
                      <a:p>
                        <a:pPr algn="ctr">
                          <a:defRPr/>
                        </a:pPr>
                        <a:endParaRPr lang="ja-JP" altLang="en-US"/>
                      </a:p>
                    </p:txBody>
                  </p:sp>
                </p:grpSp>
                <p:sp>
                  <p:nvSpPr>
                    <p:cNvPr id="91" name="フリーフォーム 90"/>
                    <p:cNvSpPr/>
                    <p:nvPr/>
                  </p:nvSpPr>
                  <p:spPr bwMode="auto">
                    <a:xfrm>
                      <a:off x="5251450" y="5013325"/>
                      <a:ext cx="976313" cy="576263"/>
                    </a:xfrm>
                    <a:custGeom>
                      <a:avLst/>
                      <a:gdLst>
                        <a:gd name="connsiteX0" fmla="*/ 120650 w 976312"/>
                        <a:gd name="connsiteY0" fmla="*/ 0 h 638175"/>
                        <a:gd name="connsiteX1" fmla="*/ 120650 w 976312"/>
                        <a:gd name="connsiteY1" fmla="*/ 247650 h 638175"/>
                        <a:gd name="connsiteX2" fmla="*/ 844550 w 976312"/>
                        <a:gd name="connsiteY2" fmla="*/ 266700 h 638175"/>
                        <a:gd name="connsiteX3" fmla="*/ 911225 w 976312"/>
                        <a:gd name="connsiteY3" fmla="*/ 638175 h 638175"/>
                      </a:gdLst>
                      <a:ahLst/>
                      <a:cxnLst>
                        <a:cxn ang="0">
                          <a:pos x="connsiteX0" y="connsiteY0"/>
                        </a:cxn>
                        <a:cxn ang="0">
                          <a:pos x="connsiteX1" y="connsiteY1"/>
                        </a:cxn>
                        <a:cxn ang="0">
                          <a:pos x="connsiteX2" y="connsiteY2"/>
                        </a:cxn>
                        <a:cxn ang="0">
                          <a:pos x="connsiteX3" y="connsiteY3"/>
                        </a:cxn>
                      </a:cxnLst>
                      <a:rect l="l" t="t" r="r" b="b"/>
                      <a:pathLst>
                        <a:path w="976312" h="638175">
                          <a:moveTo>
                            <a:pt x="120650" y="0"/>
                          </a:moveTo>
                          <a:cubicBezTo>
                            <a:pt x="60325" y="101600"/>
                            <a:pt x="0" y="203200"/>
                            <a:pt x="120650" y="247650"/>
                          </a:cubicBezTo>
                          <a:cubicBezTo>
                            <a:pt x="241300" y="292100"/>
                            <a:pt x="712788" y="201613"/>
                            <a:pt x="844550" y="266700"/>
                          </a:cubicBezTo>
                          <a:cubicBezTo>
                            <a:pt x="976312" y="331787"/>
                            <a:pt x="943768" y="484981"/>
                            <a:pt x="911225" y="638175"/>
                          </a:cubicBezTo>
                        </a:path>
                      </a:pathLst>
                    </a:custGeom>
                    <a:ln w="63500" cmpd="tri">
                      <a:solidFill>
                        <a:srgbClr val="7030A0"/>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ja-JP" altLang="en-US"/>
                    </a:p>
                  </p:txBody>
                </p:sp>
              </p:grpSp>
              <p:sp>
                <p:nvSpPr>
                  <p:cNvPr id="93" name="フリーフォーム 92"/>
                  <p:cNvSpPr/>
                  <p:nvPr/>
                </p:nvSpPr>
                <p:spPr bwMode="auto">
                  <a:xfrm rot="852197">
                    <a:off x="8094663" y="3613150"/>
                    <a:ext cx="396875" cy="590550"/>
                  </a:xfrm>
                  <a:custGeom>
                    <a:avLst/>
                    <a:gdLst>
                      <a:gd name="connsiteX0" fmla="*/ 323850 w 396875"/>
                      <a:gd name="connsiteY0" fmla="*/ 0 h 590550"/>
                      <a:gd name="connsiteX1" fmla="*/ 342900 w 396875"/>
                      <a:gd name="connsiteY1" fmla="*/ 476250 h 590550"/>
                      <a:gd name="connsiteX2" fmla="*/ 0 w 396875"/>
                      <a:gd name="connsiteY2" fmla="*/ 590550 h 590550"/>
                    </a:gdLst>
                    <a:ahLst/>
                    <a:cxnLst>
                      <a:cxn ang="0">
                        <a:pos x="connsiteX0" y="connsiteY0"/>
                      </a:cxn>
                      <a:cxn ang="0">
                        <a:pos x="connsiteX1" y="connsiteY1"/>
                      </a:cxn>
                      <a:cxn ang="0">
                        <a:pos x="connsiteX2" y="connsiteY2"/>
                      </a:cxn>
                    </a:cxnLst>
                    <a:rect l="l" t="t" r="r" b="b"/>
                    <a:pathLst>
                      <a:path w="396875" h="590550">
                        <a:moveTo>
                          <a:pt x="323850" y="0"/>
                        </a:moveTo>
                        <a:cubicBezTo>
                          <a:pt x="360362" y="188912"/>
                          <a:pt x="396875" y="377825"/>
                          <a:pt x="342900" y="476250"/>
                        </a:cubicBezTo>
                        <a:cubicBezTo>
                          <a:pt x="288925" y="574675"/>
                          <a:pt x="144462" y="582612"/>
                          <a:pt x="0" y="590550"/>
                        </a:cubicBezTo>
                      </a:path>
                    </a:pathLst>
                  </a:custGeom>
                  <a:ln w="63500" cmpd="tri">
                    <a:solidFill>
                      <a:srgbClr val="FFC000"/>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ja-JP" altLang="en-US"/>
                  </a:p>
                </p:txBody>
              </p:sp>
            </p:grpSp>
            <p:sp>
              <p:nvSpPr>
                <p:cNvPr id="95" name="フリーフォーム 94"/>
                <p:cNvSpPr/>
                <p:nvPr/>
              </p:nvSpPr>
              <p:spPr bwMode="auto">
                <a:xfrm>
                  <a:off x="6948488" y="5373688"/>
                  <a:ext cx="280987" cy="190500"/>
                </a:xfrm>
                <a:custGeom>
                  <a:avLst/>
                  <a:gdLst>
                    <a:gd name="connsiteX0" fmla="*/ 280987 w 280987"/>
                    <a:gd name="connsiteY0" fmla="*/ 0 h 190500"/>
                    <a:gd name="connsiteX1" fmla="*/ 33337 w 280987"/>
                    <a:gd name="connsiteY1" fmla="*/ 66675 h 190500"/>
                    <a:gd name="connsiteX2" fmla="*/ 80962 w 280987"/>
                    <a:gd name="connsiteY2" fmla="*/ 190500 h 190500"/>
                  </a:gdLst>
                  <a:ahLst/>
                  <a:cxnLst>
                    <a:cxn ang="0">
                      <a:pos x="connsiteX0" y="connsiteY0"/>
                    </a:cxn>
                    <a:cxn ang="0">
                      <a:pos x="connsiteX1" y="connsiteY1"/>
                    </a:cxn>
                    <a:cxn ang="0">
                      <a:pos x="connsiteX2" y="connsiteY2"/>
                    </a:cxn>
                  </a:cxnLst>
                  <a:rect l="l" t="t" r="r" b="b"/>
                  <a:pathLst>
                    <a:path w="280987" h="190500">
                      <a:moveTo>
                        <a:pt x="280987" y="0"/>
                      </a:moveTo>
                      <a:cubicBezTo>
                        <a:pt x="173830" y="17462"/>
                        <a:pt x="66674" y="34925"/>
                        <a:pt x="33337" y="66675"/>
                      </a:cubicBezTo>
                      <a:cubicBezTo>
                        <a:pt x="0" y="98425"/>
                        <a:pt x="40481" y="144462"/>
                        <a:pt x="80962" y="190500"/>
                      </a:cubicBezTo>
                    </a:path>
                  </a:pathLst>
                </a:custGeom>
                <a:ln w="63500" cmpd="tri">
                  <a:solidFill>
                    <a:srgbClr val="92D050"/>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ja-JP" altLang="en-US"/>
                </a:p>
              </p:txBody>
            </p:sp>
          </p:grpSp>
          <p:sp>
            <p:nvSpPr>
              <p:cNvPr id="96" name="正方形/長方形 95"/>
              <p:cNvSpPr/>
              <p:nvPr/>
            </p:nvSpPr>
            <p:spPr bwMode="auto">
              <a:xfrm>
                <a:off x="7019925" y="4797425"/>
                <a:ext cx="1277938" cy="360363"/>
              </a:xfrm>
              <a:prstGeom prst="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900" dirty="0">
                    <a:solidFill>
                      <a:schemeClr val="tx1"/>
                    </a:solidFill>
                  </a:rPr>
                  <a:t>都島区役所</a:t>
                </a:r>
                <a:endParaRPr lang="en-US" altLang="ja-JP" sz="900" dirty="0">
                  <a:solidFill>
                    <a:schemeClr val="tx1"/>
                  </a:solidFill>
                </a:endParaRPr>
              </a:p>
              <a:p>
                <a:pPr algn="ctr">
                  <a:defRPr/>
                </a:pPr>
                <a:r>
                  <a:rPr lang="ja-JP" altLang="en-US" sz="900" dirty="0">
                    <a:solidFill>
                      <a:schemeClr val="tx1"/>
                    </a:solidFill>
                  </a:rPr>
                  <a:t>（地域自治区事務所）</a:t>
                </a:r>
              </a:p>
            </p:txBody>
          </p:sp>
        </p:grpSp>
        <p:sp>
          <p:nvSpPr>
            <p:cNvPr id="109" name="フリーフォーム 108"/>
            <p:cNvSpPr/>
            <p:nvPr/>
          </p:nvSpPr>
          <p:spPr>
            <a:xfrm>
              <a:off x="7337425" y="3295650"/>
              <a:ext cx="808038" cy="1230313"/>
            </a:xfrm>
            <a:custGeom>
              <a:avLst/>
              <a:gdLst>
                <a:gd name="connsiteX0" fmla="*/ 0 w 807720"/>
                <a:gd name="connsiteY0" fmla="*/ 1235710 h 1235710"/>
                <a:gd name="connsiteX1" fmla="*/ 320040 w 807720"/>
                <a:gd name="connsiteY1" fmla="*/ 908050 h 1235710"/>
                <a:gd name="connsiteX2" fmla="*/ 449580 w 807720"/>
                <a:gd name="connsiteY2" fmla="*/ 885190 h 1235710"/>
                <a:gd name="connsiteX3" fmla="*/ 678180 w 807720"/>
                <a:gd name="connsiteY3" fmla="*/ 146050 h 1235710"/>
                <a:gd name="connsiteX4" fmla="*/ 807720 w 807720"/>
                <a:gd name="connsiteY4" fmla="*/ 8890 h 1235710"/>
                <a:gd name="connsiteX0" fmla="*/ 0 w 807720"/>
                <a:gd name="connsiteY0" fmla="*/ 1235710 h 1235710"/>
                <a:gd name="connsiteX1" fmla="*/ 285984 w 807720"/>
                <a:gd name="connsiteY1" fmla="*/ 927968 h 1235710"/>
                <a:gd name="connsiteX2" fmla="*/ 449580 w 807720"/>
                <a:gd name="connsiteY2" fmla="*/ 885190 h 1235710"/>
                <a:gd name="connsiteX3" fmla="*/ 678180 w 807720"/>
                <a:gd name="connsiteY3" fmla="*/ 146050 h 1235710"/>
                <a:gd name="connsiteX4" fmla="*/ 807720 w 807720"/>
                <a:gd name="connsiteY4" fmla="*/ 8890 h 1235710"/>
                <a:gd name="connsiteX0" fmla="*/ 0 w 807720"/>
                <a:gd name="connsiteY0" fmla="*/ 1231265 h 1231265"/>
                <a:gd name="connsiteX1" fmla="*/ 285984 w 807720"/>
                <a:gd name="connsiteY1" fmla="*/ 923523 h 1231265"/>
                <a:gd name="connsiteX2" fmla="*/ 474300 w 807720"/>
                <a:gd name="connsiteY2" fmla="*/ 854065 h 1231265"/>
                <a:gd name="connsiteX3" fmla="*/ 678180 w 807720"/>
                <a:gd name="connsiteY3" fmla="*/ 141605 h 1231265"/>
                <a:gd name="connsiteX4" fmla="*/ 807720 w 807720"/>
                <a:gd name="connsiteY4" fmla="*/ 4445 h 1231265"/>
                <a:gd name="connsiteX0" fmla="*/ 0 w 807720"/>
                <a:gd name="connsiteY0" fmla="*/ 1231265 h 1231265"/>
                <a:gd name="connsiteX1" fmla="*/ 285984 w 807720"/>
                <a:gd name="connsiteY1" fmla="*/ 923523 h 1231265"/>
                <a:gd name="connsiteX2" fmla="*/ 474300 w 807720"/>
                <a:gd name="connsiteY2" fmla="*/ 854065 h 1231265"/>
                <a:gd name="connsiteX3" fmla="*/ 678180 w 807720"/>
                <a:gd name="connsiteY3" fmla="*/ 141605 h 1231265"/>
                <a:gd name="connsiteX4" fmla="*/ 807720 w 807720"/>
                <a:gd name="connsiteY4" fmla="*/ 4445 h 1231265"/>
                <a:gd name="connsiteX0" fmla="*/ 0 w 807720"/>
                <a:gd name="connsiteY0" fmla="*/ 1231265 h 1231265"/>
                <a:gd name="connsiteX1" fmla="*/ 285984 w 807720"/>
                <a:gd name="connsiteY1" fmla="*/ 923523 h 1231265"/>
                <a:gd name="connsiteX2" fmla="*/ 474300 w 807720"/>
                <a:gd name="connsiteY2" fmla="*/ 854065 h 1231265"/>
                <a:gd name="connsiteX3" fmla="*/ 678180 w 807720"/>
                <a:gd name="connsiteY3" fmla="*/ 141605 h 1231265"/>
                <a:gd name="connsiteX4" fmla="*/ 807720 w 807720"/>
                <a:gd name="connsiteY4" fmla="*/ 4445 h 1231265"/>
                <a:gd name="connsiteX0" fmla="*/ 0 w 807720"/>
                <a:gd name="connsiteY0" fmla="*/ 1231265 h 1231265"/>
                <a:gd name="connsiteX1" fmla="*/ 330284 w 807720"/>
                <a:gd name="connsiteY1" fmla="*/ 926073 h 1231265"/>
                <a:gd name="connsiteX2" fmla="*/ 474300 w 807720"/>
                <a:gd name="connsiteY2" fmla="*/ 854065 h 1231265"/>
                <a:gd name="connsiteX3" fmla="*/ 678180 w 807720"/>
                <a:gd name="connsiteY3" fmla="*/ 141605 h 1231265"/>
                <a:gd name="connsiteX4" fmla="*/ 807720 w 807720"/>
                <a:gd name="connsiteY4" fmla="*/ 4445 h 1231265"/>
                <a:gd name="connsiteX0" fmla="*/ 0 w 807720"/>
                <a:gd name="connsiteY0" fmla="*/ 1231265 h 1231265"/>
                <a:gd name="connsiteX1" fmla="*/ 330284 w 807720"/>
                <a:gd name="connsiteY1" fmla="*/ 926073 h 1231265"/>
                <a:gd name="connsiteX2" fmla="*/ 474300 w 807720"/>
                <a:gd name="connsiteY2" fmla="*/ 854065 h 1231265"/>
                <a:gd name="connsiteX3" fmla="*/ 678180 w 807720"/>
                <a:gd name="connsiteY3" fmla="*/ 141605 h 1231265"/>
                <a:gd name="connsiteX4" fmla="*/ 807720 w 807720"/>
                <a:gd name="connsiteY4" fmla="*/ 4445 h 1231265"/>
                <a:gd name="connsiteX0" fmla="*/ 0 w 807720"/>
                <a:gd name="connsiteY0" fmla="*/ 1231265 h 1231265"/>
                <a:gd name="connsiteX1" fmla="*/ 330284 w 807720"/>
                <a:gd name="connsiteY1" fmla="*/ 926073 h 1231265"/>
                <a:gd name="connsiteX2" fmla="*/ 474300 w 807720"/>
                <a:gd name="connsiteY2" fmla="*/ 854065 h 1231265"/>
                <a:gd name="connsiteX3" fmla="*/ 678180 w 807720"/>
                <a:gd name="connsiteY3" fmla="*/ 141605 h 1231265"/>
                <a:gd name="connsiteX4" fmla="*/ 807720 w 807720"/>
                <a:gd name="connsiteY4" fmla="*/ 4445 h 1231265"/>
                <a:gd name="connsiteX0" fmla="*/ 0 w 807720"/>
                <a:gd name="connsiteY0" fmla="*/ 1231265 h 1231265"/>
                <a:gd name="connsiteX1" fmla="*/ 293846 w 807720"/>
                <a:gd name="connsiteY1" fmla="*/ 926941 h 1231265"/>
                <a:gd name="connsiteX2" fmla="*/ 474300 w 807720"/>
                <a:gd name="connsiteY2" fmla="*/ 854065 h 1231265"/>
                <a:gd name="connsiteX3" fmla="*/ 678180 w 807720"/>
                <a:gd name="connsiteY3" fmla="*/ 141605 h 1231265"/>
                <a:gd name="connsiteX4" fmla="*/ 807720 w 807720"/>
                <a:gd name="connsiteY4" fmla="*/ 4445 h 12312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7720" h="1231265">
                  <a:moveTo>
                    <a:pt x="0" y="1231265"/>
                  </a:moveTo>
                  <a:cubicBezTo>
                    <a:pt x="122555" y="1096645"/>
                    <a:pt x="214796" y="989808"/>
                    <a:pt x="293846" y="926941"/>
                  </a:cubicBezTo>
                  <a:cubicBezTo>
                    <a:pt x="372896" y="864074"/>
                    <a:pt x="436220" y="932295"/>
                    <a:pt x="474300" y="854065"/>
                  </a:cubicBezTo>
                  <a:cubicBezTo>
                    <a:pt x="513423" y="776331"/>
                    <a:pt x="622610" y="283208"/>
                    <a:pt x="678180" y="141605"/>
                  </a:cubicBezTo>
                  <a:cubicBezTo>
                    <a:pt x="733750" y="2"/>
                    <a:pt x="772795" y="0"/>
                    <a:pt x="807720" y="4445"/>
                  </a:cubicBezTo>
                </a:path>
              </a:pathLst>
            </a:custGeom>
            <a:ln w="63500" cmpd="tri">
              <a:solidFill>
                <a:srgbClr val="7030A0"/>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ja-JP" altLang="en-US"/>
            </a:p>
          </p:txBody>
        </p:sp>
      </p:grpSp>
      <p:sp>
        <p:nvSpPr>
          <p:cNvPr id="100" name="テキスト ボックス 24"/>
          <p:cNvSpPr txBox="1">
            <a:spLocks noChangeArrowheads="1"/>
          </p:cNvSpPr>
          <p:nvPr/>
        </p:nvSpPr>
        <p:spPr bwMode="gray">
          <a:xfrm>
            <a:off x="4090988" y="620713"/>
            <a:ext cx="1800000" cy="215900"/>
          </a:xfrm>
          <a:prstGeom prst="rect">
            <a:avLst/>
          </a:prstGeom>
          <a:solidFill>
            <a:srgbClr val="953735"/>
          </a:solidFill>
          <a:ln w="22225">
            <a:solidFill>
              <a:srgbClr val="953735"/>
            </a:solidFill>
            <a:miter lim="800000"/>
            <a:headEnd/>
            <a:tailEnd/>
          </a:ln>
        </p:spPr>
        <p:txBody>
          <a:bodyPr lIns="0" tIns="0" rIns="0" bIns="0" anchor="ct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algn="ctr" eaLnBrk="1" hangingPunct="1"/>
            <a:r>
              <a:rPr lang="ja-JP" altLang="en-US" sz="1200" b="1" dirty="0">
                <a:solidFill>
                  <a:schemeClr val="bg1"/>
                </a:solidFill>
                <a:latin typeface="ＭＳ Ｐゴシック" charset="-128"/>
              </a:rPr>
              <a:t>区</a:t>
            </a:r>
            <a:r>
              <a:rPr lang="ja-JP" altLang="en-US" sz="1200" b="1" dirty="0" smtClean="0">
                <a:solidFill>
                  <a:schemeClr val="bg1"/>
                </a:solidFill>
                <a:latin typeface="ＭＳ Ｐゴシック" charset="-128"/>
              </a:rPr>
              <a:t>役所等の現況位置図</a:t>
            </a:r>
            <a:endParaRPr lang="ja-JP" altLang="en-US" sz="1200" b="1" dirty="0">
              <a:solidFill>
                <a:schemeClr val="bg1"/>
              </a:solidFill>
              <a:latin typeface="ＭＳ Ｐゴシック" charset="-128"/>
            </a:endParaRPr>
          </a:p>
        </p:txBody>
      </p:sp>
      <p:grpSp>
        <p:nvGrpSpPr>
          <p:cNvPr id="24" name="グループ化 64"/>
          <p:cNvGrpSpPr>
            <a:grpSpLocks/>
          </p:cNvGrpSpPr>
          <p:nvPr/>
        </p:nvGrpSpPr>
        <p:grpSpPr bwMode="auto">
          <a:xfrm>
            <a:off x="4090988" y="908051"/>
            <a:ext cx="2281212" cy="1872115"/>
            <a:chOff x="5508104" y="3645025"/>
            <a:chExt cx="2281509" cy="1872207"/>
          </a:xfrm>
        </p:grpSpPr>
        <p:sp>
          <p:nvSpPr>
            <p:cNvPr id="103" name="Rectangle 63"/>
            <p:cNvSpPr>
              <a:spLocks noChangeArrowheads="1"/>
            </p:cNvSpPr>
            <p:nvPr/>
          </p:nvSpPr>
          <p:spPr bwMode="auto">
            <a:xfrm>
              <a:off x="5508104" y="3645025"/>
              <a:ext cx="2209492" cy="1584924"/>
            </a:xfrm>
            <a:prstGeom prst="rect">
              <a:avLst/>
            </a:prstGeom>
            <a:solidFill>
              <a:srgbClr val="FFFFFF"/>
            </a:solidFill>
            <a:ln w="9525">
              <a:solidFill>
                <a:srgbClr val="000000"/>
              </a:solidFill>
              <a:miter lim="800000"/>
              <a:headEnd/>
              <a:tailEnd/>
            </a:ln>
          </p:spPr>
          <p:txBody>
            <a:bodyPr lIns="74295" tIns="8890" rIns="74295" bIns="8890"/>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endParaRPr lang="ja-JP" altLang="en-US"/>
            </a:p>
          </p:txBody>
        </p:sp>
        <p:sp>
          <p:nvSpPr>
            <p:cNvPr id="105" name="Line 65"/>
            <p:cNvSpPr>
              <a:spLocks noChangeShapeType="1"/>
            </p:cNvSpPr>
            <p:nvPr/>
          </p:nvSpPr>
          <p:spPr bwMode="auto">
            <a:xfrm>
              <a:off x="5566842" y="3873624"/>
              <a:ext cx="457200" cy="0"/>
            </a:xfrm>
            <a:prstGeom prst="line">
              <a:avLst/>
            </a:prstGeom>
            <a:noFill/>
            <a:ln w="63500" cmpd="tri">
              <a:solidFill>
                <a:srgbClr val="FF0000"/>
              </a:solidFill>
              <a:round/>
              <a:headEnd/>
              <a:tailEnd/>
            </a:ln>
            <a:extLst>
              <a:ext uri="{909E8E84-426E-40DD-AFC4-6F175D3DCCD1}">
                <a14:hiddenFill xmlns="" xmlns:a14="http://schemas.microsoft.com/office/drawing/2010/main">
                  <a:noFill/>
                </a14:hiddenFill>
              </a:ext>
            </a:extLst>
          </p:spPr>
          <p:txBody>
            <a:bodyPr lIns="74295" tIns="8890" rIns="74295" bIns="8890"/>
            <a:lstStyle/>
            <a:p>
              <a:endParaRPr lang="ja-JP" altLang="en-US"/>
            </a:p>
          </p:txBody>
        </p:sp>
        <p:sp>
          <p:nvSpPr>
            <p:cNvPr id="106" name="Line 66"/>
            <p:cNvSpPr>
              <a:spLocks noChangeShapeType="1"/>
            </p:cNvSpPr>
            <p:nvPr/>
          </p:nvSpPr>
          <p:spPr bwMode="auto">
            <a:xfrm>
              <a:off x="5566842" y="4102224"/>
              <a:ext cx="457200" cy="0"/>
            </a:xfrm>
            <a:prstGeom prst="line">
              <a:avLst/>
            </a:prstGeom>
            <a:noFill/>
            <a:ln w="22225">
              <a:solidFill>
                <a:schemeClr val="tx1"/>
              </a:solidFill>
              <a:round/>
              <a:headEnd/>
              <a:tailEnd/>
            </a:ln>
            <a:extLst>
              <a:ext uri="{909E8E84-426E-40DD-AFC4-6F175D3DCCD1}">
                <a14:hiddenFill xmlns="" xmlns:a14="http://schemas.microsoft.com/office/drawing/2010/main">
                  <a:noFill/>
                </a14:hiddenFill>
              </a:ext>
            </a:extLst>
          </p:spPr>
          <p:txBody>
            <a:bodyPr lIns="74295" tIns="8890" rIns="74295" bIns="8890"/>
            <a:lstStyle/>
            <a:p>
              <a:endParaRPr lang="ja-JP" altLang="en-US"/>
            </a:p>
          </p:txBody>
        </p:sp>
        <p:sp>
          <p:nvSpPr>
            <p:cNvPr id="111" name="Text Box 67"/>
            <p:cNvSpPr txBox="1">
              <a:spLocks noChangeArrowheads="1"/>
            </p:cNvSpPr>
            <p:nvPr/>
          </p:nvSpPr>
          <p:spPr bwMode="auto">
            <a:xfrm>
              <a:off x="6025627" y="3759324"/>
              <a:ext cx="1763986" cy="175790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74295" tIns="8890" rIns="74295" bIns="8890"/>
            <a:lstStyle>
              <a:lvl1pPr marL="85725" indent="-85725"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algn="just" eaLnBrk="1" hangingPunct="1">
                <a:spcBef>
                  <a:spcPct val="50000"/>
                </a:spcBef>
                <a:buFont typeface="Wingdings" pitchFamily="2" charset="2"/>
                <a:buNone/>
              </a:pPr>
              <a:r>
                <a:rPr lang="ja-JP" altLang="en-US" sz="1000" dirty="0">
                  <a:solidFill>
                    <a:srgbClr val="000000"/>
                  </a:solidFill>
                  <a:latin typeface="ＭＳ ゴシック" pitchFamily="49" charset="-128"/>
                  <a:ea typeface="ＭＳ ゴシック" pitchFamily="49" charset="-128"/>
                </a:rPr>
                <a:t>地下鉄</a:t>
              </a:r>
            </a:p>
            <a:p>
              <a:pPr algn="just" eaLnBrk="1" hangingPunct="1">
                <a:spcBef>
                  <a:spcPct val="50000"/>
                </a:spcBef>
                <a:buFont typeface="Wingdings" pitchFamily="2" charset="2"/>
                <a:buNone/>
              </a:pPr>
              <a:r>
                <a:rPr lang="ja-JP" altLang="en-US" sz="1000" dirty="0">
                  <a:solidFill>
                    <a:srgbClr val="000000"/>
                  </a:solidFill>
                  <a:latin typeface="ＭＳ ゴシック" pitchFamily="49" charset="-128"/>
                  <a:ea typeface="ＭＳ ゴシック" pitchFamily="49" charset="-128"/>
                </a:rPr>
                <a:t>私鉄</a:t>
              </a:r>
            </a:p>
            <a:p>
              <a:pPr algn="just" eaLnBrk="1" hangingPunct="1">
                <a:spcBef>
                  <a:spcPct val="50000"/>
                </a:spcBef>
                <a:buFont typeface="Wingdings" pitchFamily="2" charset="2"/>
                <a:buNone/>
              </a:pPr>
              <a:r>
                <a:rPr lang="ja-JP" altLang="en-US" sz="1000" dirty="0">
                  <a:solidFill>
                    <a:srgbClr val="000000"/>
                  </a:solidFill>
                  <a:latin typeface="ＭＳ ゴシック" pitchFamily="49" charset="-128"/>
                  <a:ea typeface="ＭＳ ゴシック" pitchFamily="49" charset="-128"/>
                </a:rPr>
                <a:t>ＪＲ</a:t>
              </a:r>
              <a:endParaRPr lang="en-US" altLang="ja-JP" sz="1000" dirty="0">
                <a:solidFill>
                  <a:srgbClr val="000000"/>
                </a:solidFill>
                <a:latin typeface="ＭＳ ゴシック" pitchFamily="49" charset="-128"/>
                <a:ea typeface="ＭＳ ゴシック" pitchFamily="49" charset="-128"/>
              </a:endParaRPr>
            </a:p>
            <a:p>
              <a:pPr algn="just" eaLnBrk="1" hangingPunct="1">
                <a:spcBef>
                  <a:spcPct val="50000"/>
                </a:spcBef>
                <a:buFont typeface="Wingdings" pitchFamily="2" charset="2"/>
                <a:buNone/>
              </a:pPr>
              <a:r>
                <a:rPr lang="ja-JP" altLang="en-US" sz="1000" dirty="0" smtClean="0">
                  <a:solidFill>
                    <a:srgbClr val="000000"/>
                  </a:solidFill>
                  <a:latin typeface="ＭＳ ゴシック" pitchFamily="49" charset="-128"/>
                  <a:ea typeface="ＭＳ ゴシック" pitchFamily="49" charset="-128"/>
                </a:rPr>
                <a:t>区役所</a:t>
              </a:r>
              <a:r>
                <a:rPr lang="en-US" altLang="ja-JP" sz="1000" dirty="0" smtClean="0">
                  <a:solidFill>
                    <a:srgbClr val="000000"/>
                  </a:solidFill>
                  <a:latin typeface="ＭＳ ゴシック" pitchFamily="49" charset="-128"/>
                  <a:ea typeface="ＭＳ ゴシック" pitchFamily="49" charset="-128"/>
                </a:rPr>
                <a:t>(</a:t>
              </a:r>
              <a:r>
                <a:rPr lang="ja-JP" altLang="en-US" sz="1000" dirty="0" smtClean="0">
                  <a:solidFill>
                    <a:srgbClr val="000000"/>
                  </a:solidFill>
                  <a:latin typeface="ＭＳ ゴシック" pitchFamily="49" charset="-128"/>
                  <a:ea typeface="ＭＳ ゴシック" pitchFamily="49" charset="-128"/>
                </a:rPr>
                <a:t>総合</a:t>
              </a:r>
              <a:r>
                <a:rPr lang="ja-JP" altLang="en-US" sz="1000" dirty="0">
                  <a:solidFill>
                    <a:srgbClr val="000000"/>
                  </a:solidFill>
                  <a:latin typeface="ＭＳ ゴシック" pitchFamily="49" charset="-128"/>
                  <a:ea typeface="ＭＳ ゴシック" pitchFamily="49" charset="-128"/>
                </a:rPr>
                <a:t>区</a:t>
              </a:r>
              <a:r>
                <a:rPr lang="ja-JP" altLang="en-US" sz="1000" dirty="0" smtClean="0">
                  <a:solidFill>
                    <a:srgbClr val="000000"/>
                  </a:solidFill>
                  <a:latin typeface="ＭＳ ゴシック" pitchFamily="49" charset="-128"/>
                  <a:ea typeface="ＭＳ ゴシック" pitchFamily="49" charset="-128"/>
                </a:rPr>
                <a:t>役所</a:t>
              </a:r>
              <a:r>
                <a:rPr lang="en-US" altLang="ja-JP" sz="1000" dirty="0" smtClean="0">
                  <a:solidFill>
                    <a:srgbClr val="000000"/>
                  </a:solidFill>
                  <a:latin typeface="ＭＳ ゴシック" pitchFamily="49" charset="-128"/>
                  <a:ea typeface="ＭＳ ゴシック" pitchFamily="49" charset="-128"/>
                </a:rPr>
                <a:t>)</a:t>
              </a:r>
              <a:endParaRPr lang="en-US" altLang="ja-JP" sz="1000" dirty="0">
                <a:solidFill>
                  <a:srgbClr val="000000"/>
                </a:solidFill>
                <a:latin typeface="ＭＳ ゴシック" pitchFamily="49" charset="-128"/>
                <a:ea typeface="ＭＳ ゴシック" pitchFamily="49" charset="-128"/>
              </a:endParaRPr>
            </a:p>
            <a:p>
              <a:pPr algn="just" eaLnBrk="1" hangingPunct="1">
                <a:spcBef>
                  <a:spcPct val="50000"/>
                </a:spcBef>
                <a:buFont typeface="Wingdings" pitchFamily="2" charset="2"/>
                <a:buNone/>
              </a:pPr>
              <a:r>
                <a:rPr lang="ja-JP" altLang="en-US" sz="1000" dirty="0" smtClean="0">
                  <a:solidFill>
                    <a:srgbClr val="000000"/>
                  </a:solidFill>
                  <a:latin typeface="ＭＳ ゴシック" pitchFamily="49" charset="-128"/>
                  <a:ea typeface="ＭＳ ゴシック" pitchFamily="49" charset="-128"/>
                </a:rPr>
                <a:t>区役所</a:t>
              </a:r>
              <a:r>
                <a:rPr lang="en-US" altLang="ja-JP" sz="1000" dirty="0" smtClean="0">
                  <a:solidFill>
                    <a:srgbClr val="000000"/>
                  </a:solidFill>
                  <a:latin typeface="ＭＳ ゴシック" pitchFamily="49" charset="-128"/>
                  <a:ea typeface="ＭＳ ゴシック" pitchFamily="49" charset="-128"/>
                </a:rPr>
                <a:t>(</a:t>
              </a:r>
              <a:r>
                <a:rPr lang="ja-JP" altLang="en-US" sz="1000" dirty="0" smtClean="0">
                  <a:solidFill>
                    <a:srgbClr val="000000"/>
                  </a:solidFill>
                  <a:latin typeface="ＭＳ ゴシック" pitchFamily="49" charset="-128"/>
                  <a:ea typeface="ＭＳ ゴシック" pitchFamily="49" charset="-128"/>
                </a:rPr>
                <a:t>地域</a:t>
              </a:r>
              <a:r>
                <a:rPr lang="ja-JP" altLang="en-US" sz="1000" dirty="0">
                  <a:solidFill>
                    <a:srgbClr val="000000"/>
                  </a:solidFill>
                  <a:latin typeface="ＭＳ ゴシック" pitchFamily="49" charset="-128"/>
                  <a:ea typeface="ＭＳ ゴシック" pitchFamily="49" charset="-128"/>
                </a:rPr>
                <a:t>自治区</a:t>
              </a:r>
              <a:r>
                <a:rPr lang="ja-JP" altLang="en-US" sz="1000" dirty="0" smtClean="0">
                  <a:solidFill>
                    <a:srgbClr val="000000"/>
                  </a:solidFill>
                  <a:latin typeface="ＭＳ ゴシック" pitchFamily="49" charset="-128"/>
                  <a:ea typeface="ＭＳ ゴシック" pitchFamily="49" charset="-128"/>
                </a:rPr>
                <a:t>事務所</a:t>
              </a:r>
              <a:r>
                <a:rPr lang="en-US" altLang="ja-JP" sz="1000" dirty="0" smtClean="0">
                  <a:solidFill>
                    <a:srgbClr val="000000"/>
                  </a:solidFill>
                  <a:latin typeface="ＭＳ ゴシック" pitchFamily="49" charset="-128"/>
                  <a:ea typeface="ＭＳ ゴシック" pitchFamily="49" charset="-128"/>
                </a:rPr>
                <a:t>)</a:t>
              </a:r>
              <a:endParaRPr lang="en-US" altLang="ja-JP" sz="1000" dirty="0">
                <a:solidFill>
                  <a:srgbClr val="000000"/>
                </a:solidFill>
                <a:latin typeface="ＭＳ ゴシック" pitchFamily="49" charset="-128"/>
                <a:ea typeface="ＭＳ ゴシック" pitchFamily="49" charset="-128"/>
              </a:endParaRPr>
            </a:p>
            <a:p>
              <a:pPr algn="just" eaLnBrk="1" hangingPunct="1">
                <a:spcBef>
                  <a:spcPct val="50000"/>
                </a:spcBef>
                <a:buFont typeface="Wingdings" pitchFamily="2" charset="2"/>
                <a:buNone/>
              </a:pPr>
              <a:r>
                <a:rPr lang="ja-JP" altLang="en-US" sz="1000" dirty="0">
                  <a:solidFill>
                    <a:srgbClr val="000000"/>
                  </a:solidFill>
                  <a:latin typeface="ＭＳ ゴシック" pitchFamily="49" charset="-128"/>
                  <a:ea typeface="ＭＳ ゴシック" pitchFamily="49" charset="-128"/>
                </a:rPr>
                <a:t>公園事務所</a:t>
              </a:r>
              <a:endParaRPr lang="en-US" altLang="ja-JP" sz="1000" dirty="0">
                <a:solidFill>
                  <a:srgbClr val="000000"/>
                </a:solidFill>
                <a:latin typeface="ＭＳ ゴシック" pitchFamily="49" charset="-128"/>
                <a:ea typeface="ＭＳ ゴシック" pitchFamily="49" charset="-128"/>
              </a:endParaRPr>
            </a:p>
            <a:p>
              <a:pPr algn="just" eaLnBrk="1" hangingPunct="1">
                <a:spcBef>
                  <a:spcPct val="50000"/>
                </a:spcBef>
                <a:buFont typeface="Wingdings" pitchFamily="2" charset="2"/>
                <a:buNone/>
              </a:pPr>
              <a:endParaRPr lang="en-US" altLang="ja-JP" sz="1000" dirty="0">
                <a:solidFill>
                  <a:srgbClr val="000000"/>
                </a:solidFill>
                <a:latin typeface="ＭＳ ゴシック" pitchFamily="49" charset="-128"/>
                <a:ea typeface="ＭＳ ゴシック" pitchFamily="49" charset="-128"/>
              </a:endParaRPr>
            </a:p>
          </p:txBody>
        </p:sp>
        <p:sp>
          <p:nvSpPr>
            <p:cNvPr id="113" name="円/楕円 112"/>
            <p:cNvSpPr/>
            <p:nvPr/>
          </p:nvSpPr>
          <p:spPr>
            <a:xfrm>
              <a:off x="5678782" y="4724577"/>
              <a:ext cx="142894" cy="144470"/>
            </a:xfrm>
            <a:prstGeom prst="ellipse">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sp>
          <p:nvSpPr>
            <p:cNvPr id="114" name="円/楕円 113"/>
            <p:cNvSpPr/>
            <p:nvPr/>
          </p:nvSpPr>
          <p:spPr>
            <a:xfrm>
              <a:off x="5652585" y="4437226"/>
              <a:ext cx="215928" cy="215911"/>
            </a:xfrm>
            <a:prstGeom prst="ellipse">
              <a:avLst/>
            </a:prstGeom>
            <a:blipFill dpi="0" rotWithShape="1">
              <a:blip r:embed="rId4" cstate="print"/>
              <a:srcRect/>
              <a:tile tx="0" ty="0" sx="100000" sy="100000" flip="none" algn="tl"/>
            </a:blip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sp>
          <p:nvSpPr>
            <p:cNvPr id="116" name="Line 64"/>
            <p:cNvSpPr>
              <a:spLocks noChangeShapeType="1"/>
            </p:cNvSpPr>
            <p:nvPr/>
          </p:nvSpPr>
          <p:spPr bwMode="auto">
            <a:xfrm>
              <a:off x="5580112" y="4293096"/>
              <a:ext cx="457200" cy="0"/>
            </a:xfrm>
            <a:prstGeom prst="line">
              <a:avLst/>
            </a:prstGeom>
            <a:noFill/>
            <a:ln w="22225">
              <a:solidFill>
                <a:srgbClr val="000000"/>
              </a:solidFill>
              <a:round/>
              <a:headEnd/>
              <a:tailEnd/>
            </a:ln>
            <a:extLst>
              <a:ext uri="{909E8E84-426E-40DD-AFC4-6F175D3DCCD1}">
                <a14:hiddenFill xmlns="" xmlns:a14="http://schemas.microsoft.com/office/drawing/2010/main">
                  <a:noFill/>
                </a14:hiddenFill>
              </a:ext>
            </a:extLst>
          </p:spPr>
          <p:txBody>
            <a:bodyPr lIns="74295" tIns="8890" rIns="74295" bIns="8890"/>
            <a:lstStyle/>
            <a:p>
              <a:endParaRPr lang="ja-JP" altLang="en-US"/>
            </a:p>
          </p:txBody>
        </p:sp>
        <p:sp>
          <p:nvSpPr>
            <p:cNvPr id="117" name="Line 68"/>
            <p:cNvSpPr>
              <a:spLocks noChangeShapeType="1"/>
            </p:cNvSpPr>
            <p:nvPr/>
          </p:nvSpPr>
          <p:spPr bwMode="auto">
            <a:xfrm>
              <a:off x="5580112" y="4293096"/>
              <a:ext cx="457200" cy="0"/>
            </a:xfrm>
            <a:prstGeom prst="line">
              <a:avLst/>
            </a:prstGeom>
            <a:noFill/>
            <a:ln w="12700">
              <a:solidFill>
                <a:srgbClr val="FFFFFF"/>
              </a:solidFill>
              <a:prstDash val="dash"/>
              <a:round/>
              <a:headEnd/>
              <a:tailEnd/>
            </a:ln>
            <a:extLst>
              <a:ext uri="{909E8E84-426E-40DD-AFC4-6F175D3DCCD1}">
                <a14:hiddenFill xmlns="" xmlns:a14="http://schemas.microsoft.com/office/drawing/2010/main">
                  <a:noFill/>
                </a14:hiddenFill>
              </a:ext>
            </a:extLst>
          </p:spPr>
          <p:txBody>
            <a:bodyPr lIns="74295" tIns="8890" rIns="74295" bIns="8890"/>
            <a:lstStyle/>
            <a:p>
              <a:endParaRPr lang="ja-JP" altLang="en-US"/>
            </a:p>
          </p:txBody>
        </p:sp>
        <p:sp>
          <p:nvSpPr>
            <p:cNvPr id="118" name="二等辺三角形 117"/>
            <p:cNvSpPr/>
            <p:nvPr/>
          </p:nvSpPr>
          <p:spPr>
            <a:xfrm>
              <a:off x="5677988" y="4941902"/>
              <a:ext cx="144481" cy="142882"/>
            </a:xfrm>
            <a:prstGeom prst="triangle">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grpSp>
      <p:sp>
        <p:nvSpPr>
          <p:cNvPr id="120" name="正方形/長方形 27"/>
          <p:cNvSpPr>
            <a:spLocks noChangeArrowheads="1"/>
          </p:cNvSpPr>
          <p:nvPr/>
        </p:nvSpPr>
        <p:spPr bwMode="auto">
          <a:xfrm>
            <a:off x="8112125" y="24526"/>
            <a:ext cx="1031875" cy="261937"/>
          </a:xfrm>
          <a:prstGeom prst="rect">
            <a:avLst/>
          </a:prstGeom>
          <a:noFill/>
          <a:ln w="9525">
            <a:noFill/>
            <a:miter lim="800000"/>
            <a:headEnd/>
            <a:tailEnd/>
          </a:ln>
        </p:spPr>
        <p:txBody>
          <a:bodyPr>
            <a:spAutoFit/>
          </a:bodyPr>
          <a:lstStyle/>
          <a:p>
            <a:pPr algn="r"/>
            <a:r>
              <a:rPr lang="ja-JP" altLang="en-US" sz="1100" b="1" dirty="0" smtClean="0">
                <a:solidFill>
                  <a:srgbClr val="000000"/>
                </a:solidFill>
                <a:latin typeface="ＭＳ Ｐゴシック" charset="-128"/>
                <a:ea typeface="Meiryo UI" pitchFamily="50" charset="-128"/>
                <a:cs typeface="Meiryo UI" pitchFamily="50" charset="-128"/>
              </a:rPr>
              <a:t>すがた</a:t>
            </a:r>
            <a:r>
              <a:rPr lang="en-US" altLang="ja-JP" sz="1100" b="1" dirty="0" smtClean="0">
                <a:solidFill>
                  <a:srgbClr val="000000"/>
                </a:solidFill>
                <a:latin typeface="ＭＳ Ｐゴシック" charset="-128"/>
                <a:ea typeface="Meiryo UI" pitchFamily="50" charset="-128"/>
                <a:cs typeface="Meiryo UI" pitchFamily="50" charset="-128"/>
              </a:rPr>
              <a:t>-</a:t>
            </a:r>
            <a:r>
              <a:rPr lang="ja-JP" altLang="en-US" sz="1100" b="1" dirty="0" smtClean="0">
                <a:solidFill>
                  <a:srgbClr val="000000"/>
                </a:solidFill>
                <a:latin typeface="ＭＳ Ｐゴシック" charset="-128"/>
                <a:ea typeface="Meiryo UI" pitchFamily="50" charset="-128"/>
                <a:cs typeface="Meiryo UI" pitchFamily="50" charset="-128"/>
              </a:rPr>
              <a:t>１２</a:t>
            </a:r>
            <a:endParaRPr lang="ja-JP" altLang="en-US" sz="1200" b="1" dirty="0">
              <a:solidFill>
                <a:srgbClr val="000000"/>
              </a:solidFill>
              <a:latin typeface="ＭＳ Ｐゴシック" charset="-128"/>
              <a:ea typeface="Meiryo UI" pitchFamily="50" charset="-128"/>
              <a:cs typeface="Meiryo UI" pitchFamily="50" charset="-128"/>
            </a:endParaRPr>
          </a:p>
        </p:txBody>
      </p:sp>
    </p:spTree>
  </p:cSld>
  <p:clrMapOvr>
    <a:masterClrMapping/>
  </p:clrMapOvr>
  <p:timing>
    <p:tnLst>
      <p:par>
        <p:cTn id="1" dur="indefinite" restart="never" nodeType="tmRoot"/>
      </p:par>
    </p:tnLst>
  </p:timing>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テキスト ボックス 24"/>
          <p:cNvSpPr txBox="1"/>
          <p:nvPr/>
        </p:nvSpPr>
        <p:spPr bwMode="gray">
          <a:xfrm>
            <a:off x="179388" y="73025"/>
            <a:ext cx="1439862" cy="217488"/>
          </a:xfrm>
          <a:prstGeom prst="rect">
            <a:avLst/>
          </a:prstGeom>
          <a:solidFill>
            <a:schemeClr val="accent2">
              <a:lumMod val="75000"/>
            </a:schemeClr>
          </a:solidFill>
          <a:ln w="22225">
            <a:solidFill>
              <a:schemeClr val="accent2">
                <a:lumMod val="75000"/>
              </a:schemeClr>
            </a:solidFill>
          </a:ln>
        </p:spPr>
        <p:txBody>
          <a:bodyPr lIns="0" tIns="0" rIns="0" bIns="0" anchor="ctr">
            <a:spAutoFit/>
          </a:bodyPr>
          <a:lstStyle>
            <a:lvl1pPr eaLnBrk="0" hangingPunct="0">
              <a:spcBef>
                <a:spcPct val="0"/>
              </a:spcBef>
              <a:defRPr kumimoji="1">
                <a:solidFill>
                  <a:schemeClr val="tx1"/>
                </a:solidFill>
                <a:latin typeface="Arial" charset="0"/>
                <a:ea typeface="ＭＳ Ｐゴシック" pitchFamily="50" charset="-128"/>
              </a:defRPr>
            </a:lvl1pPr>
            <a:lvl2pPr marL="742950" indent="-285750" eaLnBrk="0" hangingPunct="0">
              <a:spcBef>
                <a:spcPct val="0"/>
              </a:spcBef>
              <a:defRPr kumimoji="1">
                <a:solidFill>
                  <a:schemeClr val="tx1"/>
                </a:solidFill>
                <a:latin typeface="Arial" charset="0"/>
                <a:ea typeface="ＭＳ Ｐゴシック" pitchFamily="50" charset="-128"/>
              </a:defRPr>
            </a:lvl2pPr>
            <a:lvl3pPr marL="1143000" indent="-228600" eaLnBrk="0" hangingPunct="0">
              <a:spcBef>
                <a:spcPct val="0"/>
              </a:spcBef>
              <a:defRPr kumimoji="1">
                <a:solidFill>
                  <a:schemeClr val="tx1"/>
                </a:solidFill>
                <a:latin typeface="Arial" charset="0"/>
                <a:ea typeface="ＭＳ Ｐゴシック" pitchFamily="50" charset="-128"/>
              </a:defRPr>
            </a:lvl3pPr>
            <a:lvl4pPr marL="1600200" indent="-228600" eaLnBrk="0" hangingPunct="0">
              <a:spcBef>
                <a:spcPct val="0"/>
              </a:spcBef>
              <a:defRPr kumimoji="1">
                <a:solidFill>
                  <a:schemeClr val="tx1"/>
                </a:solidFill>
                <a:latin typeface="Arial" charset="0"/>
                <a:ea typeface="ＭＳ Ｐゴシック" pitchFamily="50" charset="-128"/>
              </a:defRPr>
            </a:lvl4pPr>
            <a:lvl5pPr marL="2057400" indent="-228600" eaLnBrk="0" hangingPunct="0">
              <a:spcBef>
                <a:spcPct val="0"/>
              </a:spcBef>
              <a:defRPr kumimoji="1">
                <a:solidFill>
                  <a:schemeClr val="tx1"/>
                </a:solidFill>
                <a:latin typeface="Arial" charset="0"/>
                <a:ea typeface="ＭＳ Ｐゴシック" pitchFamily="50"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pitchFamily="50"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pitchFamily="50"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pitchFamily="50"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pitchFamily="50" charset="-128"/>
              </a:defRPr>
            </a:lvl9pPr>
          </a:lstStyle>
          <a:p>
            <a:pPr algn="ctr" eaLnBrk="1" hangingPunct="1">
              <a:defRPr/>
            </a:pPr>
            <a:r>
              <a:rPr lang="ja-JP" altLang="en-US" sz="1200" b="1" dirty="0" smtClean="0">
                <a:solidFill>
                  <a:schemeClr val="bg1"/>
                </a:solidFill>
                <a:latin typeface="ＭＳ Ｐゴシック" pitchFamily="50" charset="-128"/>
              </a:rPr>
              <a:t>特徴</a:t>
            </a:r>
          </a:p>
        </p:txBody>
      </p:sp>
      <p:sp>
        <p:nvSpPr>
          <p:cNvPr id="16387" name="Rectangle 37"/>
          <p:cNvSpPr>
            <a:spLocks noChangeArrowheads="1"/>
          </p:cNvSpPr>
          <p:nvPr/>
        </p:nvSpPr>
        <p:spPr bwMode="gray">
          <a:xfrm>
            <a:off x="3609975" y="2060575"/>
            <a:ext cx="241300" cy="4032250"/>
          </a:xfrm>
          <a:prstGeom prst="rect">
            <a:avLst/>
          </a:prstGeom>
          <a:solidFill>
            <a:schemeClr val="bg1"/>
          </a:solidFill>
          <a:ln>
            <a:noFill/>
          </a:ln>
          <a:extLst>
            <a:ext uri="{91240B29-F687-4F45-9708-019B960494DF}">
              <a14:hiddenLine xmlns="" xmlns:a14="http://schemas.microsoft.com/office/drawing/2010/main" w="57150" cmpd="thickThin" algn="ctr">
                <a:solidFill>
                  <a:srgbClr val="000000"/>
                </a:solidFill>
                <a:miter lim="800000"/>
                <a:headEnd/>
                <a:tailEnd/>
              </a14:hiddenLine>
            </a:ext>
          </a:extLst>
        </p:spPr>
        <p:txBody>
          <a:bodyPr wrap="none" anchor="ct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endParaRPr lang="ja-JP" altLang="en-US"/>
          </a:p>
        </p:txBody>
      </p:sp>
      <p:sp>
        <p:nvSpPr>
          <p:cNvPr id="16388" name="タイトル 3"/>
          <p:cNvSpPr txBox="1">
            <a:spLocks/>
          </p:cNvSpPr>
          <p:nvPr/>
        </p:nvSpPr>
        <p:spPr bwMode="auto">
          <a:xfrm>
            <a:off x="4029075" y="30163"/>
            <a:ext cx="5000625" cy="6643592"/>
          </a:xfrm>
          <a:prstGeom prst="rect">
            <a:avLst/>
          </a:prstGeom>
          <a:noFill/>
          <a:ln w="22225" algn="ctr">
            <a:solidFill>
              <a:schemeClr val="accent2"/>
            </a:solidFill>
            <a:miter lim="800000"/>
            <a:headEnd/>
            <a:tailEnd/>
          </a:ln>
          <a:extLst>
            <a:ext uri="{909E8E84-426E-40DD-AFC4-6F175D3DCCD1}">
              <a14:hiddenFill xmlns="" xmlns:a14="http://schemas.microsoft.com/office/drawing/2010/main">
                <a:solidFill>
                  <a:srgbClr val="FFFFFF"/>
                </a:solidFill>
              </a14:hiddenFill>
            </a:ext>
          </a:extLst>
        </p:spPr>
        <p:txBody>
          <a:bodyPr/>
          <a:lstStyle>
            <a:lvl1pPr marL="171450" indent="-171450"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buFont typeface="Wingdings" pitchFamily="2" charset="2"/>
              <a:buChar char="u"/>
            </a:pPr>
            <a:endParaRPr lang="ja-JP" altLang="ja-JP" sz="900">
              <a:solidFill>
                <a:srgbClr val="000000"/>
              </a:solidFill>
              <a:latin typeface="Meiryo UI" pitchFamily="50" charset="-128"/>
              <a:ea typeface="Meiryo UI" pitchFamily="50" charset="-128"/>
              <a:cs typeface="Meiryo UI" pitchFamily="50" charset="-128"/>
            </a:endParaRPr>
          </a:p>
        </p:txBody>
      </p:sp>
      <p:sp>
        <p:nvSpPr>
          <p:cNvPr id="5125" name="タイトル 3"/>
          <p:cNvSpPr>
            <a:spLocks/>
          </p:cNvSpPr>
          <p:nvPr/>
        </p:nvSpPr>
        <p:spPr bwMode="auto">
          <a:xfrm>
            <a:off x="107950" y="30163"/>
            <a:ext cx="3779838" cy="3203575"/>
          </a:xfrm>
          <a:prstGeom prst="rect">
            <a:avLst/>
          </a:prstGeom>
          <a:noFill/>
          <a:ln w="22225" algn="ctr">
            <a:solidFill>
              <a:schemeClr val="accent2"/>
            </a:solidFill>
            <a:miter lim="800000"/>
            <a:headEnd/>
            <a:tailEnd/>
          </a:ln>
        </p:spPr>
        <p:txBody>
          <a:bodyPr lIns="108000" tIns="72000" rIns="108000" bIns="72000"/>
          <a:lstStyle/>
          <a:p>
            <a:pPr marL="85725" indent="-85725">
              <a:lnSpc>
                <a:spcPct val="40000"/>
              </a:lnSpc>
              <a:buFont typeface="Wingdings" pitchFamily="2" charset="2"/>
              <a:buNone/>
              <a:defRPr/>
            </a:pPr>
            <a:r>
              <a:rPr lang="ja-JP" altLang="en-US" sz="1000" dirty="0">
                <a:solidFill>
                  <a:srgbClr val="000000"/>
                </a:solidFill>
                <a:latin typeface="HGP創英角ｺﾞｼｯｸUB" pitchFamily="50" charset="-128"/>
                <a:ea typeface="HGP創英角ｺﾞｼｯｸUB" pitchFamily="50" charset="-128"/>
              </a:rPr>
              <a:t>　　　　　　　　　　　　</a:t>
            </a:r>
          </a:p>
          <a:p>
            <a:pPr marL="85725" indent="-85725">
              <a:buFont typeface="Wingdings" pitchFamily="2" charset="2"/>
              <a:buNone/>
              <a:defRPr/>
            </a:pPr>
            <a:r>
              <a:rPr lang="ja-JP" altLang="en-US" sz="1000" dirty="0">
                <a:solidFill>
                  <a:srgbClr val="000000"/>
                </a:solidFill>
                <a:latin typeface="HGP創英角ｺﾞｼｯｸUB" pitchFamily="50" charset="-128"/>
                <a:ea typeface="HGP創英角ｺﾞｼｯｸUB" pitchFamily="50" charset="-128"/>
              </a:rPr>
              <a:t>　　　　　　　　　　　　　　</a:t>
            </a:r>
            <a:endParaRPr lang="ja-JP" altLang="en-US" sz="800" dirty="0">
              <a:solidFill>
                <a:srgbClr val="000000"/>
              </a:solidFill>
              <a:latin typeface="HGP創英角ｺﾞｼｯｸUB" pitchFamily="50" charset="-128"/>
              <a:ea typeface="HGP創英角ｺﾞｼｯｸUB" pitchFamily="50" charset="-128"/>
            </a:endParaRPr>
          </a:p>
          <a:p>
            <a:pPr marL="85725" indent="-85725">
              <a:buFont typeface="Wingdings" pitchFamily="2" charset="2"/>
              <a:buNone/>
              <a:defRPr/>
            </a:pPr>
            <a:endParaRPr lang="en-US" altLang="ja-JP" sz="800" dirty="0">
              <a:solidFill>
                <a:srgbClr val="000000"/>
              </a:solidFill>
              <a:latin typeface="HGP創英角ｺﾞｼｯｸUB" pitchFamily="50" charset="-128"/>
              <a:ea typeface="HGP創英角ｺﾞｼｯｸUB" pitchFamily="50" charset="-128"/>
            </a:endParaRPr>
          </a:p>
          <a:p>
            <a:pPr marL="144000" indent="-457200">
              <a:lnSpc>
                <a:spcPts val="1600"/>
              </a:lnSpc>
              <a:defRPr/>
            </a:pPr>
            <a:r>
              <a:rPr lang="ja-JP" altLang="en-US" sz="1300" dirty="0">
                <a:solidFill>
                  <a:srgbClr val="000000"/>
                </a:solidFill>
                <a:latin typeface="HGP創英角ｺﾞｼｯｸUB" pitchFamily="50" charset="-128"/>
                <a:ea typeface="HGP創英角ｺﾞｼｯｸUB" pitchFamily="50" charset="-128"/>
              </a:rPr>
              <a:t>○西日本最大の地下街、大川・中之島エリアにある歴史的建造物、美術館などの文化集客施設、毛馬桜之宮公園、城北公園・菖蒲園を有し、都市基盤が充実するビジネス・商業エリア</a:t>
            </a:r>
          </a:p>
          <a:p>
            <a:pPr marL="144000" indent="-457200">
              <a:lnSpc>
                <a:spcPts val="1600"/>
              </a:lnSpc>
              <a:buFont typeface="Wingdings" pitchFamily="2" charset="2"/>
              <a:buNone/>
              <a:defRPr/>
            </a:pPr>
            <a:r>
              <a:rPr lang="ja-JP" altLang="en-US" sz="1300" dirty="0">
                <a:solidFill>
                  <a:srgbClr val="000000"/>
                </a:solidFill>
                <a:latin typeface="HGP創英角ｺﾞｼｯｸUB" pitchFamily="50" charset="-128"/>
                <a:ea typeface="HGP創英角ｺﾞｼｯｸUB" pitchFamily="50" charset="-128"/>
              </a:rPr>
              <a:t>○西日本最大の利用者数を誇る大阪・梅田ターミナル周辺では、大阪駅北側のうめきたを始めとした大型民間開発プロジェクトが進む</a:t>
            </a:r>
            <a:endParaRPr lang="en-US" altLang="ja-JP" sz="1300" dirty="0">
              <a:solidFill>
                <a:srgbClr val="000000"/>
              </a:solidFill>
              <a:latin typeface="HGP創英角ｺﾞｼｯｸUB" pitchFamily="50" charset="-128"/>
              <a:ea typeface="HGP創英角ｺﾞｼｯｸUB" pitchFamily="50" charset="-128"/>
            </a:endParaRPr>
          </a:p>
          <a:p>
            <a:pPr marL="144000" indent="-457200">
              <a:lnSpc>
                <a:spcPts val="1600"/>
              </a:lnSpc>
              <a:buFont typeface="Wingdings" pitchFamily="2" charset="2"/>
              <a:buNone/>
              <a:defRPr/>
            </a:pPr>
            <a:r>
              <a:rPr lang="ja-JP" altLang="en-US" sz="1300" dirty="0">
                <a:solidFill>
                  <a:srgbClr val="000000"/>
                </a:solidFill>
                <a:latin typeface="HGP創英角ｺﾞｼｯｸUB" pitchFamily="50" charset="-128"/>
                <a:ea typeface="HGP創英角ｺﾞｼｯｸUB" pitchFamily="50" charset="-128"/>
              </a:rPr>
              <a:t>○「みどり」と「イノベーション」の融合拠点をめざすうめきた２期区域のまちづくり、（仮称）大阪新美術館建設等による中之島エリアの文化芸術拠点化・再生医療国際拠点化や、なにわ筋線の新駅開設による鉄道ネットワークの充実等が計画されている</a:t>
            </a:r>
          </a:p>
        </p:txBody>
      </p:sp>
      <p:sp>
        <p:nvSpPr>
          <p:cNvPr id="16390" name="テキスト ボックス 24"/>
          <p:cNvSpPr txBox="1">
            <a:spLocks noChangeArrowheads="1"/>
          </p:cNvSpPr>
          <p:nvPr/>
        </p:nvSpPr>
        <p:spPr bwMode="gray">
          <a:xfrm>
            <a:off x="4102100" y="73025"/>
            <a:ext cx="1692275" cy="215900"/>
          </a:xfrm>
          <a:prstGeom prst="rect">
            <a:avLst/>
          </a:prstGeom>
          <a:solidFill>
            <a:srgbClr val="953735"/>
          </a:solidFill>
          <a:ln w="22225">
            <a:solidFill>
              <a:srgbClr val="953735"/>
            </a:solidFill>
            <a:miter lim="800000"/>
            <a:headEnd/>
            <a:tailEnd/>
          </a:ln>
        </p:spPr>
        <p:txBody>
          <a:bodyPr lIns="0" tIns="0" rIns="0" bIns="0" anchor="ct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algn="ctr" eaLnBrk="1" hangingPunct="1"/>
            <a:r>
              <a:rPr lang="ja-JP" altLang="en-US" sz="1200" b="1">
                <a:solidFill>
                  <a:schemeClr val="bg1"/>
                </a:solidFill>
                <a:latin typeface="ＭＳ Ｐゴシック" charset="-128"/>
              </a:rPr>
              <a:t>鉄道、地域特性</a:t>
            </a:r>
          </a:p>
        </p:txBody>
      </p:sp>
      <p:sp>
        <p:nvSpPr>
          <p:cNvPr id="83" name="テキスト ボックス 24"/>
          <p:cNvSpPr txBox="1"/>
          <p:nvPr/>
        </p:nvSpPr>
        <p:spPr bwMode="gray">
          <a:xfrm>
            <a:off x="179388" y="3400425"/>
            <a:ext cx="1439862" cy="215900"/>
          </a:xfrm>
          <a:prstGeom prst="rect">
            <a:avLst/>
          </a:prstGeom>
          <a:solidFill>
            <a:schemeClr val="accent2">
              <a:lumMod val="75000"/>
            </a:schemeClr>
          </a:solidFill>
          <a:ln w="22225">
            <a:solidFill>
              <a:schemeClr val="accent2">
                <a:lumMod val="75000"/>
              </a:schemeClr>
            </a:solidFill>
          </a:ln>
        </p:spPr>
        <p:txBody>
          <a:bodyPr lIns="0" tIns="0" rIns="0" bIns="0" anchor="ctr">
            <a:spAutoFit/>
          </a:bodyPr>
          <a:lstStyle>
            <a:lvl1pPr eaLnBrk="0" hangingPunct="0">
              <a:spcBef>
                <a:spcPct val="0"/>
              </a:spcBef>
              <a:defRPr kumimoji="1">
                <a:solidFill>
                  <a:schemeClr val="tx1"/>
                </a:solidFill>
                <a:latin typeface="Arial" charset="0"/>
                <a:ea typeface="ＭＳ Ｐゴシック" pitchFamily="50" charset="-128"/>
              </a:defRPr>
            </a:lvl1pPr>
            <a:lvl2pPr marL="742950" indent="-285750" eaLnBrk="0" hangingPunct="0">
              <a:spcBef>
                <a:spcPct val="0"/>
              </a:spcBef>
              <a:defRPr kumimoji="1">
                <a:solidFill>
                  <a:schemeClr val="tx1"/>
                </a:solidFill>
                <a:latin typeface="Arial" charset="0"/>
                <a:ea typeface="ＭＳ Ｐゴシック" pitchFamily="50" charset="-128"/>
              </a:defRPr>
            </a:lvl2pPr>
            <a:lvl3pPr marL="1143000" indent="-228600" eaLnBrk="0" hangingPunct="0">
              <a:spcBef>
                <a:spcPct val="0"/>
              </a:spcBef>
              <a:defRPr kumimoji="1">
                <a:solidFill>
                  <a:schemeClr val="tx1"/>
                </a:solidFill>
                <a:latin typeface="Arial" charset="0"/>
                <a:ea typeface="ＭＳ Ｐゴシック" pitchFamily="50" charset="-128"/>
              </a:defRPr>
            </a:lvl3pPr>
            <a:lvl4pPr marL="1600200" indent="-228600" eaLnBrk="0" hangingPunct="0">
              <a:spcBef>
                <a:spcPct val="0"/>
              </a:spcBef>
              <a:defRPr kumimoji="1">
                <a:solidFill>
                  <a:schemeClr val="tx1"/>
                </a:solidFill>
                <a:latin typeface="Arial" charset="0"/>
                <a:ea typeface="ＭＳ Ｐゴシック" pitchFamily="50" charset="-128"/>
              </a:defRPr>
            </a:lvl4pPr>
            <a:lvl5pPr marL="2057400" indent="-228600" eaLnBrk="0" hangingPunct="0">
              <a:spcBef>
                <a:spcPct val="0"/>
              </a:spcBef>
              <a:defRPr kumimoji="1">
                <a:solidFill>
                  <a:schemeClr val="tx1"/>
                </a:solidFill>
                <a:latin typeface="Arial" charset="0"/>
                <a:ea typeface="ＭＳ Ｐゴシック" pitchFamily="50"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pitchFamily="50"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pitchFamily="50"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pitchFamily="50"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pitchFamily="50" charset="-128"/>
              </a:defRPr>
            </a:lvl9pPr>
          </a:lstStyle>
          <a:p>
            <a:pPr algn="ctr" eaLnBrk="1" hangingPunct="1">
              <a:defRPr/>
            </a:pPr>
            <a:r>
              <a:rPr lang="ja-JP" altLang="en-US" sz="1200" b="1" dirty="0" smtClean="0">
                <a:solidFill>
                  <a:schemeClr val="bg1"/>
                </a:solidFill>
                <a:latin typeface="ＭＳ Ｐゴシック" pitchFamily="50" charset="-128"/>
              </a:rPr>
              <a:t>状況</a:t>
            </a:r>
          </a:p>
        </p:txBody>
      </p:sp>
      <p:sp>
        <p:nvSpPr>
          <p:cNvPr id="5128" name="タイトル 3"/>
          <p:cNvSpPr>
            <a:spLocks/>
          </p:cNvSpPr>
          <p:nvPr/>
        </p:nvSpPr>
        <p:spPr bwMode="auto">
          <a:xfrm>
            <a:off x="107950" y="3357563"/>
            <a:ext cx="3779838" cy="3376328"/>
          </a:xfrm>
          <a:prstGeom prst="rect">
            <a:avLst/>
          </a:prstGeom>
          <a:noFill/>
          <a:ln w="22225" algn="ctr">
            <a:solidFill>
              <a:schemeClr val="accent2"/>
            </a:solidFill>
            <a:miter lim="800000"/>
            <a:headEnd/>
            <a:tailEnd/>
          </a:ln>
        </p:spPr>
        <p:txBody>
          <a:bodyPr lIns="108000" tIns="72000" rIns="108000" bIns="72000"/>
          <a:lstStyle/>
          <a:p>
            <a:pPr marL="85725" indent="-85725">
              <a:lnSpc>
                <a:spcPct val="40000"/>
              </a:lnSpc>
              <a:buFont typeface="Wingdings" pitchFamily="2" charset="2"/>
              <a:buNone/>
              <a:defRPr/>
            </a:pPr>
            <a:r>
              <a:rPr lang="ja-JP" altLang="en-US" sz="1000" dirty="0">
                <a:solidFill>
                  <a:srgbClr val="000000"/>
                </a:solidFill>
                <a:latin typeface="HGP創英角ｺﾞｼｯｸUB" pitchFamily="50" charset="-128"/>
                <a:ea typeface="HGP創英角ｺﾞｼｯｸUB" pitchFamily="50" charset="-128"/>
              </a:rPr>
              <a:t>　　　　　　　　　　　　</a:t>
            </a:r>
          </a:p>
          <a:p>
            <a:pPr marL="85725" indent="-85725">
              <a:buFont typeface="Wingdings" pitchFamily="2" charset="2"/>
              <a:buNone/>
              <a:defRPr/>
            </a:pPr>
            <a:r>
              <a:rPr lang="ja-JP" altLang="en-US" sz="1000" dirty="0">
                <a:solidFill>
                  <a:srgbClr val="000000"/>
                </a:solidFill>
                <a:latin typeface="HGP創英角ｺﾞｼｯｸUB" pitchFamily="50" charset="-128"/>
                <a:ea typeface="HGP創英角ｺﾞｼｯｸUB" pitchFamily="50" charset="-128"/>
              </a:rPr>
              <a:t>　　　　　　　　　　　　　　</a:t>
            </a:r>
            <a:endParaRPr lang="ja-JP" altLang="en-US" sz="800" dirty="0">
              <a:solidFill>
                <a:srgbClr val="000000"/>
              </a:solidFill>
              <a:latin typeface="HGP創英角ｺﾞｼｯｸUB" pitchFamily="50" charset="-128"/>
              <a:ea typeface="HGP創英角ｺﾞｼｯｸUB" pitchFamily="50" charset="-128"/>
            </a:endParaRPr>
          </a:p>
          <a:p>
            <a:pPr marL="144000" indent="-457200" eaLnBrk="0" hangingPunct="0">
              <a:defRPr/>
            </a:pPr>
            <a:r>
              <a:rPr lang="en-US" altLang="ja-JP" sz="1100" dirty="0">
                <a:solidFill>
                  <a:srgbClr val="000000"/>
                </a:solidFill>
                <a:latin typeface="ＭＳ Ｐゴシック" pitchFamily="50" charset="-128"/>
                <a:ea typeface="ＭＳ Ｐゴシック" pitchFamily="50" charset="-128"/>
                <a:cs typeface="Times New Roman" pitchFamily="18" charset="0"/>
              </a:rPr>
              <a:t>【</a:t>
            </a:r>
            <a:r>
              <a:rPr lang="ja-JP" altLang="en-US" sz="1100" dirty="0">
                <a:solidFill>
                  <a:srgbClr val="000000"/>
                </a:solidFill>
                <a:latin typeface="ＭＳ Ｐゴシック" pitchFamily="50" charset="-128"/>
                <a:ea typeface="ＭＳ Ｐゴシック" pitchFamily="50" charset="-128"/>
                <a:cs typeface="Times New Roman" pitchFamily="18" charset="0"/>
              </a:rPr>
              <a:t>人口</a:t>
            </a:r>
            <a:r>
              <a:rPr lang="en-US" altLang="ja-JP" sz="1100" dirty="0">
                <a:solidFill>
                  <a:srgbClr val="000000"/>
                </a:solidFill>
                <a:latin typeface="ＭＳ Ｐゴシック" pitchFamily="50" charset="-128"/>
                <a:ea typeface="ＭＳ Ｐゴシック" pitchFamily="50" charset="-128"/>
                <a:cs typeface="Times New Roman" pitchFamily="18" charset="0"/>
              </a:rPr>
              <a:t>】</a:t>
            </a:r>
          </a:p>
          <a:p>
            <a:pPr marL="144000" indent="-457200" eaLnBrk="0" hangingPunct="0">
              <a:defRPr/>
            </a:pPr>
            <a:r>
              <a:rPr lang="ja-JP" altLang="en-US" sz="1100" dirty="0">
                <a:solidFill>
                  <a:srgbClr val="000000"/>
                </a:solidFill>
                <a:latin typeface="ＭＳ Ｐゴシック" pitchFamily="50" charset="-128"/>
                <a:ea typeface="ＭＳ Ｐゴシック" pitchFamily="50" charset="-128"/>
                <a:cs typeface="Times New Roman" pitchFamily="18" charset="0"/>
              </a:rPr>
              <a:t>○平成</a:t>
            </a:r>
            <a:r>
              <a:rPr lang="en-US" altLang="ja-JP" sz="1100" dirty="0">
                <a:solidFill>
                  <a:srgbClr val="000000"/>
                </a:solidFill>
                <a:latin typeface="ＭＳ Ｐゴシック" pitchFamily="50" charset="-128"/>
                <a:ea typeface="ＭＳ Ｐゴシック" pitchFamily="50" charset="-128"/>
                <a:cs typeface="Times New Roman" pitchFamily="18" charset="0"/>
              </a:rPr>
              <a:t>27</a:t>
            </a:r>
            <a:r>
              <a:rPr lang="ja-JP" altLang="en-US" sz="1100" dirty="0">
                <a:solidFill>
                  <a:srgbClr val="000000"/>
                </a:solidFill>
                <a:latin typeface="ＭＳ Ｐゴシック" pitchFamily="50" charset="-128"/>
                <a:ea typeface="ＭＳ Ｐゴシック" pitchFamily="50" charset="-128"/>
                <a:cs typeface="Times New Roman" pitchFamily="18" charset="0"/>
              </a:rPr>
              <a:t>年の人口は、</a:t>
            </a:r>
            <a:r>
              <a:rPr lang="en-US" altLang="ja-JP" sz="1100" dirty="0">
                <a:solidFill>
                  <a:srgbClr val="000000"/>
                </a:solidFill>
                <a:latin typeface="ＭＳ Ｐゴシック" pitchFamily="50" charset="-128"/>
                <a:ea typeface="ＭＳ Ｐゴシック" pitchFamily="50" charset="-128"/>
                <a:cs typeface="Times New Roman" pitchFamily="18" charset="0"/>
              </a:rPr>
              <a:t>320,002</a:t>
            </a:r>
            <a:r>
              <a:rPr lang="ja-JP" altLang="en-US" sz="1100" dirty="0">
                <a:solidFill>
                  <a:srgbClr val="000000"/>
                </a:solidFill>
                <a:latin typeface="ＭＳ Ｐゴシック" pitchFamily="50" charset="-128"/>
                <a:ea typeface="ＭＳ Ｐゴシック" pitchFamily="50" charset="-128"/>
                <a:cs typeface="Times New Roman" pitchFamily="18" charset="0"/>
              </a:rPr>
              <a:t>人で</a:t>
            </a:r>
            <a:r>
              <a:rPr lang="ja-JP" altLang="ja-JP" sz="1100" dirty="0">
                <a:solidFill>
                  <a:srgbClr val="000000"/>
                </a:solidFill>
                <a:latin typeface="ＭＳ Ｐゴシック" charset="-128"/>
              </a:rPr>
              <a:t>人口推移を見ると</a:t>
            </a:r>
            <a:r>
              <a:rPr lang="ja-JP" altLang="en-US" sz="1100" dirty="0">
                <a:solidFill>
                  <a:srgbClr val="000000"/>
                </a:solidFill>
                <a:latin typeface="ＭＳ Ｐゴシック" pitchFamily="50" charset="-128"/>
                <a:ea typeface="ＭＳ Ｐゴシック" pitchFamily="50" charset="-128"/>
                <a:cs typeface="Times New Roman" pitchFamily="18" charset="0"/>
              </a:rPr>
              <a:t>増加傾向</a:t>
            </a:r>
            <a:endParaRPr lang="en-US" altLang="ja-JP" sz="1100" dirty="0">
              <a:solidFill>
                <a:srgbClr val="000000"/>
              </a:solidFill>
              <a:latin typeface="ＭＳ Ｐゴシック" pitchFamily="50" charset="-128"/>
              <a:ea typeface="ＭＳ Ｐゴシック" pitchFamily="50" charset="-128"/>
              <a:cs typeface="Times New Roman" pitchFamily="18" charset="0"/>
            </a:endParaRPr>
          </a:p>
          <a:p>
            <a:pPr marL="144000" indent="-457200" eaLnBrk="0" hangingPunct="0">
              <a:defRPr/>
            </a:pPr>
            <a:r>
              <a:rPr lang="ja-JP" altLang="en-US" sz="1100" dirty="0">
                <a:solidFill>
                  <a:srgbClr val="000000"/>
                </a:solidFill>
                <a:latin typeface="ＭＳ Ｐゴシック" pitchFamily="50" charset="-128"/>
                <a:ea typeface="ＭＳ Ｐゴシック" pitchFamily="50" charset="-128"/>
                <a:cs typeface="Times New Roman" pitchFamily="18" charset="0"/>
              </a:rPr>
              <a:t>○平成</a:t>
            </a:r>
            <a:r>
              <a:rPr lang="en-US" altLang="ja-JP" sz="1100" dirty="0">
                <a:solidFill>
                  <a:srgbClr val="000000"/>
                </a:solidFill>
                <a:latin typeface="ＭＳ Ｐゴシック" pitchFamily="50" charset="-128"/>
                <a:ea typeface="ＭＳ Ｐゴシック" pitchFamily="50" charset="-128"/>
                <a:cs typeface="Times New Roman" pitchFamily="18" charset="0"/>
              </a:rPr>
              <a:t>47</a:t>
            </a:r>
            <a:r>
              <a:rPr lang="ja-JP" altLang="en-US" sz="1100" dirty="0">
                <a:solidFill>
                  <a:srgbClr val="000000"/>
                </a:solidFill>
                <a:latin typeface="ＭＳ Ｐゴシック" pitchFamily="50" charset="-128"/>
                <a:ea typeface="ＭＳ Ｐゴシック" pitchFamily="50" charset="-128"/>
                <a:cs typeface="Times New Roman" pitchFamily="18" charset="0"/>
              </a:rPr>
              <a:t>年の将来推計人口は</a:t>
            </a:r>
            <a:r>
              <a:rPr lang="en-US" altLang="ja-JP" sz="1100" dirty="0">
                <a:solidFill>
                  <a:srgbClr val="000000"/>
                </a:solidFill>
                <a:latin typeface="ＭＳ Ｐゴシック" pitchFamily="50" charset="-128"/>
                <a:ea typeface="ＭＳ Ｐゴシック" pitchFamily="50" charset="-128"/>
                <a:cs typeface="Times New Roman" pitchFamily="18" charset="0"/>
              </a:rPr>
              <a:t>297,982</a:t>
            </a:r>
            <a:r>
              <a:rPr lang="ja-JP" altLang="en-US" sz="1100" dirty="0">
                <a:solidFill>
                  <a:srgbClr val="000000"/>
                </a:solidFill>
                <a:latin typeface="ＭＳ Ｐゴシック" pitchFamily="50" charset="-128"/>
                <a:ea typeface="ＭＳ Ｐゴシック" pitchFamily="50" charset="-128"/>
                <a:cs typeface="Times New Roman" pitchFamily="18" charset="0"/>
              </a:rPr>
              <a:t>人で今後は減少傾向と予測される</a:t>
            </a:r>
            <a:endParaRPr lang="en-US" altLang="ja-JP" sz="1100" dirty="0">
              <a:solidFill>
                <a:srgbClr val="000000"/>
              </a:solidFill>
              <a:latin typeface="ＭＳ Ｐゴシック" pitchFamily="50" charset="-128"/>
              <a:ea typeface="ＭＳ Ｐゴシック" pitchFamily="50" charset="-128"/>
              <a:cs typeface="Times New Roman" pitchFamily="18" charset="0"/>
            </a:endParaRPr>
          </a:p>
          <a:p>
            <a:pPr marL="144000" indent="-457200" eaLnBrk="0" hangingPunct="0">
              <a:defRPr/>
            </a:pPr>
            <a:r>
              <a:rPr lang="en-US" altLang="ja-JP" sz="1100" dirty="0">
                <a:solidFill>
                  <a:srgbClr val="000000"/>
                </a:solidFill>
                <a:latin typeface="ＭＳ Ｐゴシック" pitchFamily="50" charset="-128"/>
                <a:ea typeface="ＭＳ Ｐゴシック" pitchFamily="50" charset="-128"/>
                <a:cs typeface="Times New Roman" pitchFamily="18" charset="0"/>
              </a:rPr>
              <a:t>【</a:t>
            </a:r>
            <a:r>
              <a:rPr lang="ja-JP" altLang="en-US" sz="1100" dirty="0">
                <a:solidFill>
                  <a:srgbClr val="000000"/>
                </a:solidFill>
                <a:latin typeface="ＭＳ Ｐゴシック" pitchFamily="50" charset="-128"/>
                <a:ea typeface="ＭＳ Ｐゴシック" pitchFamily="50" charset="-128"/>
                <a:cs typeface="Times New Roman" pitchFamily="18" charset="0"/>
              </a:rPr>
              <a:t>産業</a:t>
            </a:r>
            <a:r>
              <a:rPr lang="en-US" altLang="ja-JP" sz="1100" dirty="0">
                <a:solidFill>
                  <a:srgbClr val="000000"/>
                </a:solidFill>
                <a:latin typeface="ＭＳ Ｐゴシック" pitchFamily="50" charset="-128"/>
                <a:ea typeface="ＭＳ Ｐゴシック" pitchFamily="50" charset="-128"/>
                <a:cs typeface="Times New Roman" pitchFamily="18" charset="0"/>
              </a:rPr>
              <a:t>】</a:t>
            </a:r>
          </a:p>
          <a:p>
            <a:pPr marL="144000" indent="-457200" eaLnBrk="0" hangingPunct="0">
              <a:defRPr/>
            </a:pPr>
            <a:r>
              <a:rPr lang="ja-JP" altLang="en-US" sz="1100" dirty="0">
                <a:solidFill>
                  <a:srgbClr val="000000"/>
                </a:solidFill>
                <a:latin typeface="ＭＳ Ｐゴシック" pitchFamily="50" charset="-128"/>
                <a:ea typeface="ＭＳ Ｐゴシック" pitchFamily="50" charset="-128"/>
                <a:cs typeface="Times New Roman" pitchFamily="18" charset="0"/>
              </a:rPr>
              <a:t>○全産業の総生産は</a:t>
            </a:r>
            <a:r>
              <a:rPr lang="en-US" altLang="ja-JP" sz="1100" dirty="0">
                <a:solidFill>
                  <a:srgbClr val="000000"/>
                </a:solidFill>
                <a:latin typeface="ＭＳ Ｐゴシック" pitchFamily="50" charset="-128"/>
                <a:ea typeface="ＭＳ Ｐゴシック" pitchFamily="50" charset="-128"/>
                <a:cs typeface="Times New Roman" pitchFamily="18" charset="0"/>
              </a:rPr>
              <a:t>4</a:t>
            </a:r>
            <a:r>
              <a:rPr lang="ja-JP" altLang="en-US" sz="1100" dirty="0">
                <a:solidFill>
                  <a:srgbClr val="000000"/>
                </a:solidFill>
                <a:latin typeface="ＭＳ Ｐゴシック" pitchFamily="50" charset="-128"/>
                <a:ea typeface="ＭＳ Ｐゴシック" pitchFamily="50" charset="-128"/>
                <a:cs typeface="Times New Roman" pitchFamily="18" charset="0"/>
              </a:rPr>
              <a:t>兆</a:t>
            </a:r>
            <a:r>
              <a:rPr lang="en-US" altLang="ja-JP" sz="1100" dirty="0">
                <a:solidFill>
                  <a:srgbClr val="000000"/>
                </a:solidFill>
                <a:latin typeface="ＭＳ Ｐゴシック" pitchFamily="50" charset="-128"/>
                <a:ea typeface="ＭＳ Ｐゴシック" pitchFamily="50" charset="-128"/>
                <a:cs typeface="Times New Roman" pitchFamily="18" charset="0"/>
              </a:rPr>
              <a:t>8,758</a:t>
            </a:r>
            <a:r>
              <a:rPr lang="ja-JP" altLang="en-US" sz="1100" dirty="0">
                <a:solidFill>
                  <a:srgbClr val="000000"/>
                </a:solidFill>
                <a:latin typeface="ＭＳ Ｐゴシック" pitchFamily="50" charset="-128"/>
                <a:ea typeface="ＭＳ Ｐゴシック" pitchFamily="50" charset="-128"/>
                <a:cs typeface="Times New Roman" pitchFamily="18" charset="0"/>
              </a:rPr>
              <a:t>億円</a:t>
            </a:r>
            <a:endParaRPr lang="en-US" altLang="ja-JP" sz="1100" dirty="0">
              <a:solidFill>
                <a:srgbClr val="000000"/>
              </a:solidFill>
              <a:latin typeface="ＭＳ Ｐゴシック" pitchFamily="50" charset="-128"/>
              <a:ea typeface="ＭＳ Ｐゴシック" pitchFamily="50" charset="-128"/>
              <a:cs typeface="Times New Roman" pitchFamily="18" charset="0"/>
            </a:endParaRPr>
          </a:p>
          <a:p>
            <a:pPr marL="144000" indent="-457200" eaLnBrk="0" hangingPunct="0">
              <a:defRPr/>
            </a:pPr>
            <a:r>
              <a:rPr lang="ja-JP" altLang="en-US" sz="1100" dirty="0">
                <a:solidFill>
                  <a:srgbClr val="000000"/>
                </a:solidFill>
                <a:latin typeface="ＭＳ Ｐゴシック" pitchFamily="50" charset="-128"/>
                <a:ea typeface="ＭＳ Ｐゴシック" pitchFamily="50" charset="-128"/>
                <a:cs typeface="Times New Roman" pitchFamily="18" charset="0"/>
              </a:rPr>
              <a:t>○商業の販売額は</a:t>
            </a:r>
            <a:r>
              <a:rPr lang="en-US" altLang="ja-JP" sz="1100" dirty="0">
                <a:solidFill>
                  <a:srgbClr val="000000"/>
                </a:solidFill>
                <a:latin typeface="ＭＳ Ｐゴシック" pitchFamily="50" charset="-128"/>
                <a:ea typeface="ＭＳ Ｐゴシック" pitchFamily="50" charset="-128"/>
                <a:cs typeface="Times New Roman" pitchFamily="18" charset="0"/>
              </a:rPr>
              <a:t>8</a:t>
            </a:r>
            <a:r>
              <a:rPr lang="ja-JP" altLang="en-US" sz="1100" dirty="0">
                <a:solidFill>
                  <a:srgbClr val="000000"/>
                </a:solidFill>
                <a:latin typeface="ＭＳ Ｐゴシック" pitchFamily="50" charset="-128"/>
                <a:ea typeface="ＭＳ Ｐゴシック" pitchFamily="50" charset="-128"/>
                <a:cs typeface="Times New Roman" pitchFamily="18" charset="0"/>
              </a:rPr>
              <a:t>兆</a:t>
            </a:r>
            <a:r>
              <a:rPr lang="en-US" altLang="ja-JP" sz="1100" dirty="0">
                <a:solidFill>
                  <a:srgbClr val="000000"/>
                </a:solidFill>
                <a:latin typeface="ＭＳ Ｐゴシック" pitchFamily="50" charset="-128"/>
                <a:ea typeface="ＭＳ Ｐゴシック" pitchFamily="50" charset="-128"/>
                <a:cs typeface="Times New Roman" pitchFamily="18" charset="0"/>
              </a:rPr>
              <a:t>9,428</a:t>
            </a:r>
            <a:r>
              <a:rPr lang="ja-JP" altLang="en-US" sz="1100" dirty="0">
                <a:solidFill>
                  <a:srgbClr val="000000"/>
                </a:solidFill>
                <a:latin typeface="ＭＳ Ｐゴシック" pitchFamily="50" charset="-128"/>
                <a:ea typeface="ＭＳ Ｐゴシック" pitchFamily="50" charset="-128"/>
                <a:cs typeface="Times New Roman" pitchFamily="18" charset="0"/>
              </a:rPr>
              <a:t>億円となっており、総合区</a:t>
            </a:r>
            <a:r>
              <a:rPr lang="en-US" altLang="ja-JP" sz="1100" dirty="0">
                <a:solidFill>
                  <a:srgbClr val="000000"/>
                </a:solidFill>
                <a:latin typeface="ＭＳ Ｐゴシック" pitchFamily="50" charset="-128"/>
                <a:ea typeface="ＭＳ Ｐゴシック" pitchFamily="50" charset="-128"/>
                <a:cs typeface="Times New Roman" pitchFamily="18" charset="0"/>
              </a:rPr>
              <a:t>(8</a:t>
            </a:r>
            <a:r>
              <a:rPr lang="ja-JP" altLang="en-US" sz="1100" dirty="0">
                <a:solidFill>
                  <a:srgbClr val="000000"/>
                </a:solidFill>
                <a:latin typeface="ＭＳ Ｐゴシック" pitchFamily="50" charset="-128"/>
                <a:ea typeface="ＭＳ Ｐゴシック" pitchFamily="50" charset="-128"/>
                <a:cs typeface="Times New Roman" pitchFamily="18" charset="0"/>
              </a:rPr>
              <a:t>区</a:t>
            </a:r>
            <a:r>
              <a:rPr lang="en-US" altLang="ja-JP" sz="1100" dirty="0">
                <a:solidFill>
                  <a:srgbClr val="000000"/>
                </a:solidFill>
                <a:latin typeface="ＭＳ Ｐゴシック" pitchFamily="50" charset="-128"/>
                <a:ea typeface="ＭＳ Ｐゴシック" pitchFamily="50" charset="-128"/>
                <a:cs typeface="Times New Roman" pitchFamily="18" charset="0"/>
              </a:rPr>
              <a:t>)</a:t>
            </a:r>
            <a:r>
              <a:rPr lang="ja-JP" altLang="en-US" sz="1100" dirty="0">
                <a:solidFill>
                  <a:srgbClr val="000000"/>
                </a:solidFill>
                <a:latin typeface="ＭＳ Ｐゴシック" pitchFamily="50" charset="-128"/>
                <a:ea typeface="ＭＳ Ｐゴシック" pitchFamily="50" charset="-128"/>
                <a:cs typeface="Times New Roman" pitchFamily="18" charset="0"/>
              </a:rPr>
              <a:t>平均の</a:t>
            </a:r>
            <a:r>
              <a:rPr lang="en-US" altLang="ja-JP" sz="1100" dirty="0">
                <a:solidFill>
                  <a:srgbClr val="000000"/>
                </a:solidFill>
                <a:latin typeface="ＭＳ Ｐゴシック" pitchFamily="50" charset="-128"/>
                <a:ea typeface="ＭＳ Ｐゴシック" pitchFamily="50" charset="-128"/>
                <a:cs typeface="Times New Roman" pitchFamily="18" charset="0"/>
              </a:rPr>
              <a:t>4</a:t>
            </a:r>
            <a:r>
              <a:rPr lang="ja-JP" altLang="en-US" sz="1100" dirty="0">
                <a:solidFill>
                  <a:srgbClr val="000000"/>
                </a:solidFill>
                <a:latin typeface="ＭＳ Ｐゴシック" pitchFamily="50" charset="-128"/>
                <a:ea typeface="ＭＳ Ｐゴシック" pitchFamily="50" charset="-128"/>
                <a:cs typeface="Times New Roman" pitchFamily="18" charset="0"/>
              </a:rPr>
              <a:t>兆</a:t>
            </a:r>
            <a:r>
              <a:rPr lang="en-US" altLang="ja-JP" sz="1100" dirty="0">
                <a:solidFill>
                  <a:srgbClr val="000000"/>
                </a:solidFill>
                <a:latin typeface="ＭＳ Ｐゴシック" pitchFamily="50" charset="-128"/>
                <a:ea typeface="ＭＳ Ｐゴシック" pitchFamily="50" charset="-128"/>
                <a:cs typeface="Times New Roman" pitchFamily="18" charset="0"/>
              </a:rPr>
              <a:t>3,435</a:t>
            </a:r>
            <a:r>
              <a:rPr lang="ja-JP" altLang="en-US" sz="1100" dirty="0">
                <a:solidFill>
                  <a:srgbClr val="000000"/>
                </a:solidFill>
                <a:latin typeface="ＭＳ Ｐゴシック" pitchFamily="50" charset="-128"/>
                <a:ea typeface="ＭＳ Ｐゴシック" pitchFamily="50" charset="-128"/>
                <a:cs typeface="Times New Roman" pitchFamily="18" charset="0"/>
              </a:rPr>
              <a:t>億円を上回っている</a:t>
            </a:r>
            <a:endParaRPr lang="en-US" altLang="ja-JP" sz="1100" dirty="0">
              <a:solidFill>
                <a:srgbClr val="000000"/>
              </a:solidFill>
              <a:latin typeface="ＭＳ Ｐゴシック" pitchFamily="50" charset="-128"/>
              <a:ea typeface="ＭＳ Ｐゴシック" pitchFamily="50" charset="-128"/>
              <a:cs typeface="Times New Roman" pitchFamily="18" charset="0"/>
            </a:endParaRPr>
          </a:p>
          <a:p>
            <a:pPr marL="144000" indent="-457200" eaLnBrk="0" hangingPunct="0">
              <a:defRPr/>
            </a:pPr>
            <a:r>
              <a:rPr lang="en-US" altLang="ja-JP" sz="1100" dirty="0">
                <a:solidFill>
                  <a:srgbClr val="000000"/>
                </a:solidFill>
                <a:latin typeface="ＭＳ Ｐゴシック" pitchFamily="50" charset="-128"/>
                <a:ea typeface="ＭＳ Ｐゴシック" pitchFamily="50" charset="-128"/>
                <a:cs typeface="Times New Roman" pitchFamily="18" charset="0"/>
              </a:rPr>
              <a:t>【</a:t>
            </a:r>
            <a:r>
              <a:rPr lang="ja-JP" altLang="en-US" sz="1100" dirty="0">
                <a:solidFill>
                  <a:srgbClr val="000000"/>
                </a:solidFill>
                <a:latin typeface="ＭＳ Ｐゴシック" pitchFamily="50" charset="-128"/>
                <a:ea typeface="ＭＳ Ｐゴシック" pitchFamily="50" charset="-128"/>
                <a:cs typeface="Times New Roman" pitchFamily="18" charset="0"/>
              </a:rPr>
              <a:t>まち・暮らし</a:t>
            </a:r>
            <a:r>
              <a:rPr lang="en-US" altLang="ja-JP" sz="1100" dirty="0">
                <a:solidFill>
                  <a:srgbClr val="000000"/>
                </a:solidFill>
                <a:latin typeface="ＭＳ Ｐゴシック" pitchFamily="50" charset="-128"/>
                <a:ea typeface="ＭＳ Ｐゴシック" pitchFamily="50" charset="-128"/>
                <a:cs typeface="Times New Roman" pitchFamily="18" charset="0"/>
              </a:rPr>
              <a:t>】</a:t>
            </a:r>
          </a:p>
          <a:p>
            <a:pPr marL="144000" indent="-457200" eaLnBrk="0" hangingPunct="0">
              <a:defRPr/>
            </a:pPr>
            <a:r>
              <a:rPr lang="ja-JP" altLang="en-US" sz="1100" dirty="0">
                <a:solidFill>
                  <a:srgbClr val="000000"/>
                </a:solidFill>
                <a:latin typeface="ＭＳ Ｐゴシック" pitchFamily="50" charset="-128"/>
                <a:ea typeface="ＭＳ Ｐゴシック" pitchFamily="50" charset="-128"/>
                <a:cs typeface="Times New Roman" pitchFamily="18" charset="0"/>
              </a:rPr>
              <a:t>○建物用途の割合は住宅が</a:t>
            </a:r>
            <a:r>
              <a:rPr lang="en-US" altLang="ja-JP" sz="1100" dirty="0">
                <a:solidFill>
                  <a:srgbClr val="000000"/>
                </a:solidFill>
                <a:latin typeface="ＭＳ Ｐゴシック" pitchFamily="50" charset="-128"/>
                <a:ea typeface="ＭＳ Ｐゴシック" pitchFamily="50" charset="-128"/>
                <a:cs typeface="Times New Roman" pitchFamily="18" charset="0"/>
              </a:rPr>
              <a:t>43</a:t>
            </a:r>
            <a:r>
              <a:rPr lang="ja-JP" altLang="en-US" sz="1100" dirty="0">
                <a:solidFill>
                  <a:srgbClr val="000000"/>
                </a:solidFill>
                <a:latin typeface="ＭＳ Ｐゴシック" pitchFamily="50" charset="-128"/>
                <a:ea typeface="ＭＳ Ｐゴシック" pitchFamily="50" charset="-128"/>
                <a:cs typeface="Times New Roman" pitchFamily="18" charset="0"/>
              </a:rPr>
              <a:t>％と全体に占める割合が大きい</a:t>
            </a:r>
            <a:endParaRPr lang="en-US" altLang="ja-JP" sz="1100" dirty="0">
              <a:solidFill>
                <a:srgbClr val="000000"/>
              </a:solidFill>
              <a:latin typeface="ＭＳ Ｐゴシック" pitchFamily="50" charset="-128"/>
              <a:ea typeface="ＭＳ Ｐゴシック" pitchFamily="50" charset="-128"/>
              <a:cs typeface="Times New Roman" pitchFamily="18" charset="0"/>
            </a:endParaRPr>
          </a:p>
          <a:p>
            <a:pPr marL="144000" indent="-457200" eaLnBrk="0" hangingPunct="0">
              <a:defRPr/>
            </a:pPr>
            <a:r>
              <a:rPr lang="ja-JP" altLang="ja-JP" sz="1100" dirty="0">
                <a:latin typeface="ＭＳ Ｐゴシック" pitchFamily="50" charset="-128"/>
                <a:ea typeface="ＭＳ Ｐゴシック" pitchFamily="50" charset="-128"/>
              </a:rPr>
              <a:t>○区域内には鉄道駅が</a:t>
            </a:r>
            <a:r>
              <a:rPr lang="en-US" altLang="ja-JP" sz="1100" dirty="0">
                <a:latin typeface="ＭＳ Ｐゴシック" pitchFamily="50" charset="-128"/>
                <a:ea typeface="ＭＳ Ｐゴシック" pitchFamily="50" charset="-128"/>
              </a:rPr>
              <a:t>41</a:t>
            </a:r>
            <a:r>
              <a:rPr lang="ja-JP" altLang="ja-JP" sz="1100" dirty="0">
                <a:latin typeface="ＭＳ Ｐゴシック" pitchFamily="50" charset="-128"/>
                <a:ea typeface="ＭＳ Ｐゴシック" pitchFamily="50" charset="-128"/>
              </a:rPr>
              <a:t>駅設置されており、</a:t>
            </a:r>
            <a:r>
              <a:rPr lang="en-US" altLang="ja-JP" sz="1100" dirty="0">
                <a:latin typeface="ＭＳ Ｐゴシック" pitchFamily="50" charset="-128"/>
                <a:ea typeface="ＭＳ Ｐゴシック" pitchFamily="50" charset="-128"/>
              </a:rPr>
              <a:t>1</a:t>
            </a:r>
            <a:r>
              <a:rPr lang="ja-JP" altLang="ja-JP" sz="1100" dirty="0" err="1">
                <a:latin typeface="ＭＳ Ｐゴシック" pitchFamily="50" charset="-128"/>
                <a:ea typeface="ＭＳ Ｐゴシック" pitchFamily="50" charset="-128"/>
              </a:rPr>
              <a:t>ｋ</a:t>
            </a:r>
            <a:r>
              <a:rPr lang="ja-JP" altLang="ja-JP" sz="1100" dirty="0">
                <a:latin typeface="ＭＳ Ｐゴシック" pitchFamily="50" charset="-128"/>
                <a:ea typeface="ＭＳ Ｐゴシック" pitchFamily="50" charset="-128"/>
              </a:rPr>
              <a:t>㎡あたりの鉄道駅数は</a:t>
            </a:r>
            <a:r>
              <a:rPr lang="en-US" altLang="ja-JP" sz="1100" dirty="0">
                <a:latin typeface="ＭＳ Ｐゴシック" pitchFamily="50" charset="-128"/>
                <a:ea typeface="ＭＳ Ｐゴシック" pitchFamily="50" charset="-128"/>
              </a:rPr>
              <a:t>1.8</a:t>
            </a:r>
            <a:r>
              <a:rPr lang="ja-JP" altLang="ja-JP" sz="1100" dirty="0">
                <a:latin typeface="ＭＳ Ｐゴシック" pitchFamily="50" charset="-128"/>
                <a:ea typeface="ＭＳ Ｐゴシック" pitchFamily="50" charset="-128"/>
              </a:rPr>
              <a:t>駅ある</a:t>
            </a:r>
            <a:endParaRPr lang="en-US" altLang="ja-JP" sz="1100" dirty="0">
              <a:latin typeface="ＭＳ Ｐゴシック" pitchFamily="50" charset="-128"/>
              <a:ea typeface="ＭＳ Ｐゴシック" pitchFamily="50" charset="-128"/>
            </a:endParaRPr>
          </a:p>
          <a:p>
            <a:pPr marL="144000" indent="-457200" eaLnBrk="0" hangingPunct="0">
              <a:defRPr/>
            </a:pPr>
            <a:r>
              <a:rPr lang="ja-JP" altLang="en-US" sz="1100" dirty="0">
                <a:latin typeface="ＭＳ Ｐゴシック" pitchFamily="50" charset="-128"/>
                <a:ea typeface="ＭＳ Ｐゴシック" pitchFamily="50" charset="-128"/>
              </a:rPr>
              <a:t>○病院・診療所数は</a:t>
            </a:r>
            <a:r>
              <a:rPr lang="en-US" altLang="ja-JP" sz="1100" dirty="0">
                <a:latin typeface="ＭＳ Ｐゴシック" pitchFamily="50" charset="-128"/>
                <a:ea typeface="ＭＳ Ｐゴシック" pitchFamily="50" charset="-128"/>
              </a:rPr>
              <a:t>1,013</a:t>
            </a:r>
            <a:r>
              <a:rPr lang="ja-JP" altLang="en-US" sz="1100" dirty="0">
                <a:latin typeface="ＭＳ Ｐゴシック" pitchFamily="50" charset="-128"/>
                <a:ea typeface="ＭＳ Ｐゴシック" pitchFamily="50" charset="-128"/>
              </a:rPr>
              <a:t>カ所で、千人あたりの病院・診療所数は</a:t>
            </a:r>
            <a:r>
              <a:rPr lang="en-US" altLang="ja-JP" sz="1100" dirty="0">
                <a:latin typeface="ＭＳ Ｐゴシック" pitchFamily="50" charset="-128"/>
                <a:ea typeface="ＭＳ Ｐゴシック" pitchFamily="50" charset="-128"/>
              </a:rPr>
              <a:t>3.2</a:t>
            </a:r>
            <a:r>
              <a:rPr lang="ja-JP" altLang="en-US" sz="1100" dirty="0">
                <a:latin typeface="ＭＳ Ｐゴシック" pitchFamily="50" charset="-128"/>
                <a:ea typeface="ＭＳ Ｐゴシック" pitchFamily="50" charset="-128"/>
              </a:rPr>
              <a:t>カ所である</a:t>
            </a:r>
            <a:endParaRPr lang="en-US" altLang="ja-JP" sz="1100" dirty="0">
              <a:latin typeface="ＭＳ Ｐゴシック" pitchFamily="50" charset="-128"/>
              <a:ea typeface="ＭＳ Ｐゴシック" pitchFamily="50" charset="-128"/>
            </a:endParaRPr>
          </a:p>
          <a:p>
            <a:pPr marL="85725" indent="-85725">
              <a:buFont typeface="Wingdings" pitchFamily="2" charset="2"/>
              <a:buNone/>
              <a:defRPr/>
            </a:pPr>
            <a:endParaRPr lang="en-US" altLang="ja-JP" sz="1100" dirty="0">
              <a:solidFill>
                <a:srgbClr val="000000"/>
              </a:solidFill>
              <a:latin typeface="ＭＳ Ｐゴシック" pitchFamily="50" charset="-128"/>
              <a:ea typeface="ＭＳ Ｐゴシック" pitchFamily="50" charset="-128"/>
            </a:endParaRPr>
          </a:p>
          <a:p>
            <a:pPr marL="85725" indent="-85725">
              <a:lnSpc>
                <a:spcPts val="1800"/>
              </a:lnSpc>
              <a:buFont typeface="Wingdings" pitchFamily="2" charset="2"/>
              <a:buNone/>
              <a:defRPr/>
            </a:pPr>
            <a:endParaRPr lang="ja-JP" altLang="en-US" sz="1200" dirty="0">
              <a:solidFill>
                <a:srgbClr val="000000"/>
              </a:solidFill>
              <a:latin typeface="HGP創英角ｺﾞｼｯｸUB" pitchFamily="50" charset="-128"/>
              <a:ea typeface="HGP創英角ｺﾞｼｯｸUB" pitchFamily="50" charset="-128"/>
            </a:endParaRPr>
          </a:p>
        </p:txBody>
      </p:sp>
      <p:sp>
        <p:nvSpPr>
          <p:cNvPr id="16393" name="テキスト ボックス 57"/>
          <p:cNvSpPr>
            <a:spLocks noChangeArrowheads="1"/>
          </p:cNvSpPr>
          <p:nvPr/>
        </p:nvSpPr>
        <p:spPr bwMode="auto">
          <a:xfrm>
            <a:off x="4211638" y="5805488"/>
            <a:ext cx="4608512" cy="792162"/>
          </a:xfrm>
          <a:prstGeom prst="roundRect">
            <a:avLst>
              <a:gd name="adj" fmla="val 9315"/>
            </a:avLst>
          </a:prstGeom>
          <a:noFill/>
          <a:ln w="19050" algn="ctr">
            <a:solidFill>
              <a:schemeClr val="tx1"/>
            </a:solidFill>
            <a:round/>
            <a:headEnd/>
            <a:tailEnd/>
          </a:ln>
          <a:extLst>
            <a:ext uri="{909E8E84-426E-40DD-AFC4-6F175D3DCCD1}">
              <a14:hiddenFill xmlns="" xmlns:a14="http://schemas.microsoft.com/office/drawing/2010/main">
                <a:solidFill>
                  <a:srgbClr val="FFFFFF"/>
                </a:solidFill>
              </a14:hiddenFill>
            </a:ext>
          </a:extLst>
        </p:spPr>
        <p:txBody>
          <a:bodyPr lIns="36000" tIns="36000" rIns="0" anchor="ct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buFont typeface="Wingdings" pitchFamily="2" charset="2"/>
              <a:buChar char="ü"/>
            </a:pPr>
            <a:r>
              <a:rPr lang="ja-JP" altLang="en-US" sz="1100"/>
              <a:t>地下鉄６路線、</a:t>
            </a:r>
            <a:r>
              <a:rPr lang="ja-JP" altLang="en-US" sz="1100">
                <a:latin typeface="HGP創英角ｺﾞｼｯｸUB" pitchFamily="50" charset="-128"/>
              </a:rPr>
              <a:t>ＪＲ５路線、</a:t>
            </a:r>
            <a:r>
              <a:rPr lang="ja-JP" altLang="en-US" sz="1100"/>
              <a:t>私鉄７路線が走り、主要駅として、梅田・大阪駅、京橋駅</a:t>
            </a:r>
            <a:r>
              <a:rPr lang="ja-JP" altLang="en-US" sz="1100">
                <a:solidFill>
                  <a:srgbClr val="000000"/>
                </a:solidFill>
              </a:rPr>
              <a:t>を有する</a:t>
            </a:r>
            <a:endParaRPr lang="en-US" altLang="ja-JP" sz="1100">
              <a:solidFill>
                <a:srgbClr val="000000"/>
              </a:solidFill>
            </a:endParaRPr>
          </a:p>
          <a:p>
            <a:pPr eaLnBrk="1" hangingPunct="1">
              <a:buFont typeface="Wingdings" pitchFamily="2" charset="2"/>
              <a:buChar char="ü"/>
            </a:pPr>
            <a:endParaRPr lang="ja-JP" altLang="en-US" sz="1100">
              <a:solidFill>
                <a:srgbClr val="000000"/>
              </a:solidFill>
            </a:endParaRPr>
          </a:p>
          <a:p>
            <a:pPr eaLnBrk="1" hangingPunct="1">
              <a:buFont typeface="Wingdings" pitchFamily="2" charset="2"/>
              <a:buChar char="ü"/>
            </a:pPr>
            <a:r>
              <a:rPr lang="ja-JP" altLang="ja-JP" sz="1100"/>
              <a:t>北を</a:t>
            </a:r>
            <a:r>
              <a:rPr lang="ja-JP" altLang="en-US" sz="1100"/>
              <a:t>淀川</a:t>
            </a:r>
            <a:r>
              <a:rPr lang="ja-JP" altLang="ja-JP" sz="1100"/>
              <a:t>、中央部を南北に大川が流れる</a:t>
            </a:r>
            <a:endParaRPr lang="ja-JP" altLang="en-US" sz="1100">
              <a:solidFill>
                <a:srgbClr val="000000"/>
              </a:solidFill>
            </a:endParaRPr>
          </a:p>
        </p:txBody>
      </p:sp>
      <p:grpSp>
        <p:nvGrpSpPr>
          <p:cNvPr id="2" name="グループ化 115"/>
          <p:cNvGrpSpPr>
            <a:grpSpLocks/>
          </p:cNvGrpSpPr>
          <p:nvPr/>
        </p:nvGrpSpPr>
        <p:grpSpPr bwMode="auto">
          <a:xfrm>
            <a:off x="4140200" y="1484313"/>
            <a:ext cx="4840027" cy="3695700"/>
            <a:chOff x="4139952" y="1484313"/>
            <a:chExt cx="4896098" cy="3695700"/>
          </a:xfrm>
        </p:grpSpPr>
        <p:grpSp>
          <p:nvGrpSpPr>
            <p:cNvPr id="3" name="グループ化 114"/>
            <p:cNvGrpSpPr>
              <a:grpSpLocks/>
            </p:cNvGrpSpPr>
            <p:nvPr/>
          </p:nvGrpSpPr>
          <p:grpSpPr bwMode="auto">
            <a:xfrm>
              <a:off x="4139952" y="1484313"/>
              <a:ext cx="4896098" cy="3695700"/>
              <a:chOff x="3913833" y="1484313"/>
              <a:chExt cx="4896791" cy="3695997"/>
            </a:xfrm>
          </p:grpSpPr>
          <p:grpSp>
            <p:nvGrpSpPr>
              <p:cNvPr id="5" name="グループ化 135"/>
              <p:cNvGrpSpPr>
                <a:grpSpLocks/>
              </p:cNvGrpSpPr>
              <p:nvPr/>
            </p:nvGrpSpPr>
            <p:grpSpPr bwMode="auto">
              <a:xfrm>
                <a:off x="3913833" y="1484313"/>
                <a:ext cx="4896791" cy="3695997"/>
                <a:chOff x="3914036" y="1484784"/>
                <a:chExt cx="4896589" cy="3695998"/>
              </a:xfrm>
            </p:grpSpPr>
            <p:grpSp>
              <p:nvGrpSpPr>
                <p:cNvPr id="6" name="グループ化 110"/>
                <p:cNvGrpSpPr>
                  <a:grpSpLocks/>
                </p:cNvGrpSpPr>
                <p:nvPr/>
              </p:nvGrpSpPr>
              <p:grpSpPr bwMode="auto">
                <a:xfrm>
                  <a:off x="3914036" y="1484784"/>
                  <a:ext cx="4896589" cy="3695998"/>
                  <a:chOff x="3914036" y="1484784"/>
                  <a:chExt cx="4896589" cy="3695998"/>
                </a:xfrm>
              </p:grpSpPr>
              <p:grpSp>
                <p:nvGrpSpPr>
                  <p:cNvPr id="7" name="グループ化 94"/>
                  <p:cNvGrpSpPr>
                    <a:grpSpLocks/>
                  </p:cNvGrpSpPr>
                  <p:nvPr/>
                </p:nvGrpSpPr>
                <p:grpSpPr bwMode="auto">
                  <a:xfrm>
                    <a:off x="3914036" y="1484784"/>
                    <a:ext cx="4896589" cy="3695998"/>
                    <a:chOff x="3914037" y="1628775"/>
                    <a:chExt cx="4896589" cy="3695998"/>
                  </a:xfrm>
                </p:grpSpPr>
                <p:grpSp>
                  <p:nvGrpSpPr>
                    <p:cNvPr id="8" name="グループ化 85"/>
                    <p:cNvGrpSpPr>
                      <a:grpSpLocks/>
                    </p:cNvGrpSpPr>
                    <p:nvPr/>
                  </p:nvGrpSpPr>
                  <p:grpSpPr bwMode="auto">
                    <a:xfrm>
                      <a:off x="3914037" y="1628775"/>
                      <a:ext cx="4896589" cy="3695998"/>
                      <a:chOff x="3914037" y="1628775"/>
                      <a:chExt cx="4896589" cy="3695998"/>
                    </a:xfrm>
                  </p:grpSpPr>
                  <p:grpSp>
                    <p:nvGrpSpPr>
                      <p:cNvPr id="9" name="グループ化 77"/>
                      <p:cNvGrpSpPr>
                        <a:grpSpLocks/>
                      </p:cNvGrpSpPr>
                      <p:nvPr/>
                    </p:nvGrpSpPr>
                    <p:grpSpPr bwMode="auto">
                      <a:xfrm>
                        <a:off x="3914037" y="1628775"/>
                        <a:ext cx="4896589" cy="3695998"/>
                        <a:chOff x="1835349" y="1340768"/>
                        <a:chExt cx="5979715" cy="4514092"/>
                      </a:xfrm>
                    </p:grpSpPr>
                    <p:grpSp>
                      <p:nvGrpSpPr>
                        <p:cNvPr id="10" name="グループ化 105"/>
                        <p:cNvGrpSpPr>
                          <a:grpSpLocks/>
                        </p:cNvGrpSpPr>
                        <p:nvPr/>
                      </p:nvGrpSpPr>
                      <p:grpSpPr bwMode="auto">
                        <a:xfrm>
                          <a:off x="2330059" y="1340768"/>
                          <a:ext cx="5485005" cy="4514092"/>
                          <a:chOff x="2330059" y="1268760"/>
                          <a:chExt cx="5485005" cy="4514092"/>
                        </a:xfrm>
                      </p:grpSpPr>
                      <p:grpSp>
                        <p:nvGrpSpPr>
                          <p:cNvPr id="11" name="グループ化 70"/>
                          <p:cNvGrpSpPr>
                            <a:grpSpLocks/>
                          </p:cNvGrpSpPr>
                          <p:nvPr/>
                        </p:nvGrpSpPr>
                        <p:grpSpPr bwMode="auto">
                          <a:xfrm>
                            <a:off x="2481064" y="1268760"/>
                            <a:ext cx="5334000" cy="4514092"/>
                            <a:chOff x="2481064" y="1268760"/>
                            <a:chExt cx="5334000" cy="4514092"/>
                          </a:xfrm>
                        </p:grpSpPr>
                        <p:grpSp>
                          <p:nvGrpSpPr>
                            <p:cNvPr id="12" name="グループ化 62"/>
                            <p:cNvGrpSpPr>
                              <a:grpSpLocks/>
                            </p:cNvGrpSpPr>
                            <p:nvPr/>
                          </p:nvGrpSpPr>
                          <p:grpSpPr bwMode="auto">
                            <a:xfrm>
                              <a:off x="2481064" y="1268760"/>
                              <a:ext cx="5334000" cy="4514092"/>
                              <a:chOff x="2481064" y="1268760"/>
                              <a:chExt cx="5334000" cy="4514092"/>
                            </a:xfrm>
                          </p:grpSpPr>
                          <p:grpSp>
                            <p:nvGrpSpPr>
                              <p:cNvPr id="13" name="グループ化 82"/>
                              <p:cNvGrpSpPr>
                                <a:grpSpLocks/>
                              </p:cNvGrpSpPr>
                              <p:nvPr/>
                            </p:nvGrpSpPr>
                            <p:grpSpPr bwMode="auto">
                              <a:xfrm>
                                <a:off x="2481064" y="1268760"/>
                                <a:ext cx="5334000" cy="4514092"/>
                                <a:chOff x="1905000" y="1196752"/>
                                <a:chExt cx="5334000" cy="4514092"/>
                              </a:xfrm>
                            </p:grpSpPr>
                            <p:grpSp>
                              <p:nvGrpSpPr>
                                <p:cNvPr id="14" name="グループ化 80"/>
                                <p:cNvGrpSpPr>
                                  <a:grpSpLocks/>
                                </p:cNvGrpSpPr>
                                <p:nvPr/>
                              </p:nvGrpSpPr>
                              <p:grpSpPr bwMode="auto">
                                <a:xfrm>
                                  <a:off x="1905000" y="1196752"/>
                                  <a:ext cx="5334000" cy="4514092"/>
                                  <a:chOff x="1760984" y="1124744"/>
                                  <a:chExt cx="5334000" cy="4514092"/>
                                </a:xfrm>
                              </p:grpSpPr>
                              <p:grpSp>
                                <p:nvGrpSpPr>
                                  <p:cNvPr id="15" name="グループ化 73"/>
                                  <p:cNvGrpSpPr>
                                    <a:grpSpLocks/>
                                  </p:cNvGrpSpPr>
                                  <p:nvPr/>
                                </p:nvGrpSpPr>
                                <p:grpSpPr bwMode="auto">
                                  <a:xfrm>
                                    <a:off x="1760984" y="1124744"/>
                                    <a:ext cx="5334000" cy="4514092"/>
                                    <a:chOff x="1832992" y="1124744"/>
                                    <a:chExt cx="5334000" cy="4514092"/>
                                  </a:xfrm>
                                </p:grpSpPr>
                                <p:grpSp>
                                  <p:nvGrpSpPr>
                                    <p:cNvPr id="16" name="グループ化 64"/>
                                    <p:cNvGrpSpPr>
                                      <a:grpSpLocks/>
                                    </p:cNvGrpSpPr>
                                    <p:nvPr/>
                                  </p:nvGrpSpPr>
                                  <p:grpSpPr bwMode="auto">
                                    <a:xfrm>
                                      <a:off x="1832992" y="1124744"/>
                                      <a:ext cx="5334000" cy="4484645"/>
                                      <a:chOff x="2049016" y="908720"/>
                                      <a:chExt cx="5334000" cy="4484645"/>
                                    </a:xfrm>
                                  </p:grpSpPr>
                                  <p:grpSp>
                                    <p:nvGrpSpPr>
                                      <p:cNvPr id="17" name="グループ化 36"/>
                                      <p:cNvGrpSpPr>
                                        <a:grpSpLocks/>
                                      </p:cNvGrpSpPr>
                                      <p:nvPr/>
                                    </p:nvGrpSpPr>
                                    <p:grpSpPr bwMode="auto">
                                      <a:xfrm>
                                        <a:off x="2049016" y="908720"/>
                                        <a:ext cx="5334000" cy="4484645"/>
                                        <a:chOff x="1905000" y="1219561"/>
                                        <a:chExt cx="5334000" cy="4484645"/>
                                      </a:xfrm>
                                    </p:grpSpPr>
                                    <p:grpSp>
                                      <p:nvGrpSpPr>
                                        <p:cNvPr id="18" name="グループ化 1"/>
                                        <p:cNvGrpSpPr>
                                          <a:grpSpLocks/>
                                        </p:cNvGrpSpPr>
                                        <p:nvPr/>
                                      </p:nvGrpSpPr>
                                      <p:grpSpPr bwMode="auto">
                                        <a:xfrm>
                                          <a:off x="1905000" y="1219561"/>
                                          <a:ext cx="5334000" cy="4484645"/>
                                          <a:chOff x="0" y="0"/>
                                          <a:chExt cx="5334000" cy="4484645"/>
                                        </a:xfrm>
                                      </p:grpSpPr>
                                      <p:pic>
                                        <p:nvPicPr>
                                          <p:cNvPr id="16473" name="図 3"/>
                                          <p:cNvPicPr>
                                            <a:picLocks noChangeAspect="1"/>
                                          </p:cNvPicPr>
                                          <p:nvPr/>
                                        </p:nvPicPr>
                                        <p:blipFill>
                                          <a:blip r:embed="rId3" cstate="print">
                                            <a:extLst>
                                              <a:ext uri="{28A0092B-C50C-407E-A947-70E740481C1C}">
                                                <a14:useLocalDpi xmlns="" xmlns:a14="http://schemas.microsoft.com/office/drawing/2010/main" val="0"/>
                                              </a:ext>
                                            </a:extLst>
                                          </a:blip>
                                          <a:srcRect l="19238" t="227" r="25233" b="4405"/>
                                          <a:stretch>
                                            <a:fillRect/>
                                          </a:stretch>
                                        </p:blipFill>
                                        <p:spPr bwMode="gray">
                                          <a:xfrm>
                                            <a:off x="2704" y="72008"/>
                                            <a:ext cx="5290492" cy="425559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nvGrpSpPr>
                                          <p:cNvPr id="19" name="グループ化 4"/>
                                          <p:cNvGrpSpPr/>
                                          <p:nvPr/>
                                        </p:nvGrpSpPr>
                                        <p:grpSpPr bwMode="gray">
                                          <a:xfrm>
                                            <a:off x="0" y="0"/>
                                            <a:ext cx="5334000" cy="4484645"/>
                                            <a:chOff x="0" y="0"/>
                                            <a:chExt cx="5334000" cy="4484645"/>
                                          </a:xfrm>
                                          <a:solidFill>
                                            <a:sysClr val="window" lastClr="FFFFFF"/>
                                          </a:solidFill>
                                        </p:grpSpPr>
                                        <p:sp>
                                          <p:nvSpPr>
                                            <p:cNvPr id="168" name="正方形/長方形 167"/>
                                            <p:cNvSpPr/>
                                            <p:nvPr/>
                                          </p:nvSpPr>
                                          <p:spPr bwMode="gray">
                                            <a:xfrm>
                                              <a:off x="0" y="0"/>
                                              <a:ext cx="1885789" cy="1847127"/>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defRPr/>
                                              </a:pPr>
                                              <a:endParaRPr lang="ja-JP" altLang="en-US"/>
                                            </a:p>
                                          </p:txBody>
                                        </p:sp>
                                        <p:sp>
                                          <p:nvSpPr>
                                            <p:cNvPr id="185" name="正方形/長方形 184"/>
                                            <p:cNvSpPr/>
                                            <p:nvPr/>
                                          </p:nvSpPr>
                                          <p:spPr bwMode="gray">
                                            <a:xfrm>
                                              <a:off x="3869711" y="2207902"/>
                                              <a:ext cx="1464289" cy="2146486"/>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defRPr/>
                                              </a:pPr>
                                              <a:endParaRPr lang="ja-JP" altLang="en-US"/>
                                            </a:p>
                                          </p:txBody>
                                        </p:sp>
                                        <p:sp>
                                          <p:nvSpPr>
                                            <p:cNvPr id="194" name="正方形/長方形 193"/>
                                            <p:cNvSpPr/>
                                            <p:nvPr/>
                                          </p:nvSpPr>
                                          <p:spPr bwMode="gray">
                                            <a:xfrm>
                                              <a:off x="3396605" y="3672451"/>
                                              <a:ext cx="136070" cy="806903"/>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defRPr/>
                                              </a:pPr>
                                              <a:endParaRPr lang="ja-JP" altLang="en-US"/>
                                            </a:p>
                                          </p:txBody>
                                        </p:sp>
                                        <p:sp>
                                          <p:nvSpPr>
                                            <p:cNvPr id="195" name="正方形/長方形 194"/>
                                            <p:cNvSpPr/>
                                            <p:nvPr/>
                                          </p:nvSpPr>
                                          <p:spPr bwMode="gray">
                                            <a:xfrm>
                                              <a:off x="1048697" y="3725366"/>
                                              <a:ext cx="106135" cy="759279"/>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defRPr/>
                                              </a:pPr>
                                              <a:endParaRPr lang="ja-JP" altLang="en-US"/>
                                            </a:p>
                                          </p:txBody>
                                        </p:sp>
                                      </p:grpSp>
                                    </p:grpSp>
                                    <p:grpSp>
                                      <p:nvGrpSpPr>
                                        <p:cNvPr id="20" name="グループ化 35"/>
                                        <p:cNvGrpSpPr>
                                          <a:grpSpLocks/>
                                        </p:cNvGrpSpPr>
                                        <p:nvPr/>
                                      </p:nvGrpSpPr>
                                      <p:grpSpPr bwMode="auto">
                                        <a:xfrm>
                                          <a:off x="4769330" y="2842085"/>
                                          <a:ext cx="1126380" cy="1567655"/>
                                          <a:chOff x="4769330" y="2842085"/>
                                          <a:chExt cx="1126380" cy="1567655"/>
                                        </a:xfrm>
                                      </p:grpSpPr>
                                      <p:sp>
                                        <p:nvSpPr>
                                          <p:cNvPr id="157" name="円/楕円 156"/>
                                          <p:cNvSpPr/>
                                          <p:nvPr/>
                                        </p:nvSpPr>
                                        <p:spPr bwMode="gray">
                                          <a:xfrm>
                                            <a:off x="4768780" y="4265796"/>
                                            <a:ext cx="143482" cy="143489"/>
                                          </a:xfrm>
                                          <a:prstGeom prst="ellipse">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sp>
                                        <p:nvSpPr>
                                          <p:cNvPr id="159" name="円/楕円 158"/>
                                          <p:cNvSpPr/>
                                          <p:nvPr/>
                                        </p:nvSpPr>
                                        <p:spPr bwMode="gray">
                                          <a:xfrm>
                                            <a:off x="5751827" y="2842539"/>
                                            <a:ext cx="143482" cy="143489"/>
                                          </a:xfrm>
                                          <a:prstGeom prst="ellipse">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dirty="0"/>
                                          </a:p>
                                        </p:txBody>
                                      </p:sp>
                                    </p:grpSp>
                                  </p:grpSp>
                                  <p:grpSp>
                                    <p:nvGrpSpPr>
                                      <p:cNvPr id="21" name="グループ化 63"/>
                                      <p:cNvGrpSpPr>
                                        <a:grpSpLocks/>
                                      </p:cNvGrpSpPr>
                                      <p:nvPr/>
                                    </p:nvGrpSpPr>
                                    <p:grpSpPr bwMode="auto">
                                      <a:xfrm>
                                        <a:off x="2910090" y="2781835"/>
                                        <a:ext cx="2627473" cy="1894444"/>
                                        <a:chOff x="2910090" y="2781835"/>
                                        <a:chExt cx="2627473" cy="1894444"/>
                                      </a:xfrm>
                                    </p:grpSpPr>
                                    <p:sp>
                                      <p:nvSpPr>
                                        <p:cNvPr id="130" name="フリーフォーム 32"/>
                                        <p:cNvSpPr/>
                                        <p:nvPr/>
                                      </p:nvSpPr>
                                      <p:spPr bwMode="gray">
                                        <a:xfrm>
                                          <a:off x="3159989" y="4005370"/>
                                          <a:ext cx="27145" cy="579774"/>
                                        </a:xfrm>
                                        <a:custGeom>
                                          <a:avLst/>
                                          <a:gdLst>
                                            <a:gd name="connsiteX0" fmla="*/ 28575 w 28575"/>
                                            <a:gd name="connsiteY0" fmla="*/ 0 h 581025"/>
                                            <a:gd name="connsiteX1" fmla="*/ 0 w 28575"/>
                                            <a:gd name="connsiteY1" fmla="*/ 581025 h 581025"/>
                                          </a:gdLst>
                                          <a:ahLst/>
                                          <a:cxnLst>
                                            <a:cxn ang="0">
                                              <a:pos x="connsiteX0" y="connsiteY0"/>
                                            </a:cxn>
                                            <a:cxn ang="0">
                                              <a:pos x="connsiteX1" y="connsiteY1"/>
                                            </a:cxn>
                                          </a:cxnLst>
                                          <a:rect l="l" t="t" r="r" b="b"/>
                                          <a:pathLst>
                                            <a:path w="28575" h="581025">
                                              <a:moveTo>
                                                <a:pt x="28575" y="0"/>
                                              </a:moveTo>
                                              <a:lnTo>
                                                <a:pt x="0" y="581025"/>
                                              </a:lnTo>
                                            </a:path>
                                          </a:pathLst>
                                        </a:custGeom>
                                        <a:ln w="63500" cmpd="tri">
                                          <a:solidFill>
                                            <a:srgbClr val="0070C0"/>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ja-JP" altLang="en-US"/>
                                        </a:p>
                                      </p:txBody>
                                    </p:sp>
                                    <p:grpSp>
                                      <p:nvGrpSpPr>
                                        <p:cNvPr id="22" name="グループ化 61"/>
                                        <p:cNvGrpSpPr>
                                          <a:grpSpLocks/>
                                        </p:cNvGrpSpPr>
                                        <p:nvPr/>
                                      </p:nvGrpSpPr>
                                      <p:grpSpPr bwMode="auto">
                                        <a:xfrm>
                                          <a:off x="2910090" y="2781835"/>
                                          <a:ext cx="2627473" cy="1894444"/>
                                          <a:chOff x="2910090" y="2781835"/>
                                          <a:chExt cx="2627473" cy="1894444"/>
                                        </a:xfrm>
                                      </p:grpSpPr>
                                      <p:sp>
                                        <p:nvSpPr>
                                          <p:cNvPr id="132" name="フリーフォーム 131"/>
                                          <p:cNvSpPr/>
                                          <p:nvPr/>
                                        </p:nvSpPr>
                                        <p:spPr bwMode="gray">
                                          <a:xfrm>
                                            <a:off x="2909865" y="2896238"/>
                                            <a:ext cx="467286" cy="1685029"/>
                                          </a:xfrm>
                                          <a:custGeom>
                                            <a:avLst/>
                                            <a:gdLst>
                                              <a:gd name="connsiteX0" fmla="*/ 398462 w 466724"/>
                                              <a:gd name="connsiteY0" fmla="*/ 1685925 h 1685925"/>
                                              <a:gd name="connsiteX1" fmla="*/ 407987 w 466724"/>
                                              <a:gd name="connsiteY1" fmla="*/ 1400175 h 1685925"/>
                                              <a:gd name="connsiteX2" fmla="*/ 46037 w 466724"/>
                                              <a:gd name="connsiteY2" fmla="*/ 619125 h 1685925"/>
                                              <a:gd name="connsiteX3" fmla="*/ 131762 w 466724"/>
                                              <a:gd name="connsiteY3" fmla="*/ 238125 h 1685925"/>
                                              <a:gd name="connsiteX4" fmla="*/ 150812 w 466724"/>
                                              <a:gd name="connsiteY4" fmla="*/ 0 h 1685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6724" h="1685925">
                                                <a:moveTo>
                                                  <a:pt x="398462" y="1685925"/>
                                                </a:moveTo>
                                                <a:cubicBezTo>
                                                  <a:pt x="432593" y="1631950"/>
                                                  <a:pt x="466724" y="1577975"/>
                                                  <a:pt x="407987" y="1400175"/>
                                                </a:cubicBezTo>
                                                <a:cubicBezTo>
                                                  <a:pt x="349250" y="1222375"/>
                                                  <a:pt x="92075" y="812800"/>
                                                  <a:pt x="46037" y="619125"/>
                                                </a:cubicBezTo>
                                                <a:cubicBezTo>
                                                  <a:pt x="0" y="425450"/>
                                                  <a:pt x="114300" y="341312"/>
                                                  <a:pt x="131762" y="238125"/>
                                                </a:cubicBezTo>
                                                <a:cubicBezTo>
                                                  <a:pt x="149224" y="134938"/>
                                                  <a:pt x="150018" y="67469"/>
                                                  <a:pt x="150812" y="0"/>
                                                </a:cubicBezTo>
                                              </a:path>
                                            </a:pathLst>
                                          </a:custGeom>
                                          <a:ln w="63500" cmpd="tri">
                                            <a:solidFill>
                                              <a:srgbClr val="FF0000"/>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ja-JP" altLang="en-US"/>
                                          </a:p>
                                        </p:txBody>
                                      </p:sp>
                                      <p:sp>
                                        <p:nvSpPr>
                                          <p:cNvPr id="133" name="フリーフォーム 39"/>
                                          <p:cNvSpPr/>
                                          <p:nvPr/>
                                        </p:nvSpPr>
                                        <p:spPr bwMode="gray">
                                          <a:xfrm>
                                            <a:off x="3852194" y="2781835"/>
                                            <a:ext cx="286964" cy="1894444"/>
                                          </a:xfrm>
                                          <a:custGeom>
                                            <a:avLst/>
                                            <a:gdLst>
                                              <a:gd name="connsiteX0" fmla="*/ 0 w 287338"/>
                                              <a:gd name="connsiteY0" fmla="*/ 1895475 h 1895475"/>
                                              <a:gd name="connsiteX1" fmla="*/ 257175 w 287338"/>
                                              <a:gd name="connsiteY1" fmla="*/ 828675 h 1895475"/>
                                              <a:gd name="connsiteX2" fmla="*/ 180975 w 287338"/>
                                              <a:gd name="connsiteY2" fmla="*/ 0 h 1895475"/>
                                            </a:gdLst>
                                            <a:ahLst/>
                                            <a:cxnLst>
                                              <a:cxn ang="0">
                                                <a:pos x="connsiteX0" y="connsiteY0"/>
                                              </a:cxn>
                                              <a:cxn ang="0">
                                                <a:pos x="connsiteX1" y="connsiteY1"/>
                                              </a:cxn>
                                              <a:cxn ang="0">
                                                <a:pos x="connsiteX2" y="connsiteY2"/>
                                              </a:cxn>
                                            </a:cxnLst>
                                            <a:rect l="l" t="t" r="r" b="b"/>
                                            <a:pathLst>
                                              <a:path w="287338" h="1895475">
                                                <a:moveTo>
                                                  <a:pt x="0" y="1895475"/>
                                                </a:moveTo>
                                                <a:cubicBezTo>
                                                  <a:pt x="113506" y="1520031"/>
                                                  <a:pt x="227013" y="1144588"/>
                                                  <a:pt x="257175" y="828675"/>
                                                </a:cubicBezTo>
                                                <a:cubicBezTo>
                                                  <a:pt x="287338" y="512763"/>
                                                  <a:pt x="234156" y="256381"/>
                                                  <a:pt x="180975" y="0"/>
                                                </a:cubicBezTo>
                                              </a:path>
                                            </a:pathLst>
                                          </a:custGeom>
                                          <a:ln w="63500" cmpd="tri">
                                            <a:solidFill>
                                              <a:srgbClr val="52300A"/>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ja-JP" altLang="en-US"/>
                                          </a:p>
                                        </p:txBody>
                                      </p:sp>
                                      <p:sp>
                                        <p:nvSpPr>
                                          <p:cNvPr id="134" name="フリーフォーム 133"/>
                                          <p:cNvSpPr/>
                                          <p:nvPr/>
                                        </p:nvSpPr>
                                        <p:spPr bwMode="gray">
                                          <a:xfrm>
                                            <a:off x="3150295" y="3394572"/>
                                            <a:ext cx="2386843" cy="637944"/>
                                          </a:xfrm>
                                          <a:custGeom>
                                            <a:avLst/>
                                            <a:gdLst>
                                              <a:gd name="connsiteX0" fmla="*/ 0 w 2371725"/>
                                              <a:gd name="connsiteY0" fmla="*/ 638175 h 638175"/>
                                              <a:gd name="connsiteX1" fmla="*/ 781050 w 2371725"/>
                                              <a:gd name="connsiteY1" fmla="*/ 66675 h 638175"/>
                                              <a:gd name="connsiteX2" fmla="*/ 1390650 w 2371725"/>
                                              <a:gd name="connsiteY2" fmla="*/ 238125 h 638175"/>
                                              <a:gd name="connsiteX3" fmla="*/ 2371725 w 2371725"/>
                                              <a:gd name="connsiteY3" fmla="*/ 123825 h 638175"/>
                                              <a:gd name="connsiteX0" fmla="*/ 0 w 2409807"/>
                                              <a:gd name="connsiteY0" fmla="*/ 638175 h 638175"/>
                                              <a:gd name="connsiteX1" fmla="*/ 781050 w 2409807"/>
                                              <a:gd name="connsiteY1" fmla="*/ 66675 h 638175"/>
                                              <a:gd name="connsiteX2" fmla="*/ 1390650 w 2409807"/>
                                              <a:gd name="connsiteY2" fmla="*/ 238125 h 638175"/>
                                              <a:gd name="connsiteX3" fmla="*/ 2409807 w 2409807"/>
                                              <a:gd name="connsiteY3" fmla="*/ 107185 h 638175"/>
                                              <a:gd name="connsiteX0" fmla="*/ 0 w 2409807"/>
                                              <a:gd name="connsiteY0" fmla="*/ 638175 h 638175"/>
                                              <a:gd name="connsiteX1" fmla="*/ 781050 w 2409807"/>
                                              <a:gd name="connsiteY1" fmla="*/ 66675 h 638175"/>
                                              <a:gd name="connsiteX2" fmla="*/ 1390650 w 2409807"/>
                                              <a:gd name="connsiteY2" fmla="*/ 238125 h 638175"/>
                                              <a:gd name="connsiteX3" fmla="*/ 2409807 w 2409807"/>
                                              <a:gd name="connsiteY3" fmla="*/ 107185 h 638175"/>
                                              <a:gd name="connsiteX0" fmla="*/ 0 w 2372056"/>
                                              <a:gd name="connsiteY0" fmla="*/ 638175 h 638175"/>
                                              <a:gd name="connsiteX1" fmla="*/ 781050 w 2372056"/>
                                              <a:gd name="connsiteY1" fmla="*/ 66675 h 638175"/>
                                              <a:gd name="connsiteX2" fmla="*/ 1390650 w 2372056"/>
                                              <a:gd name="connsiteY2" fmla="*/ 238125 h 638175"/>
                                              <a:gd name="connsiteX3" fmla="*/ 2372056 w 2372056"/>
                                              <a:gd name="connsiteY3" fmla="*/ 82514 h 638175"/>
                                            </a:gdLst>
                                            <a:ahLst/>
                                            <a:cxnLst>
                                              <a:cxn ang="0">
                                                <a:pos x="connsiteX0" y="connsiteY0"/>
                                              </a:cxn>
                                              <a:cxn ang="0">
                                                <a:pos x="connsiteX1" y="connsiteY1"/>
                                              </a:cxn>
                                              <a:cxn ang="0">
                                                <a:pos x="connsiteX2" y="connsiteY2"/>
                                              </a:cxn>
                                              <a:cxn ang="0">
                                                <a:pos x="connsiteX3" y="connsiteY3"/>
                                              </a:cxn>
                                            </a:cxnLst>
                                            <a:rect l="l" t="t" r="r" b="b"/>
                                            <a:pathLst>
                                              <a:path w="2372056" h="638175">
                                                <a:moveTo>
                                                  <a:pt x="0" y="638175"/>
                                                </a:moveTo>
                                                <a:cubicBezTo>
                                                  <a:pt x="274637" y="385762"/>
                                                  <a:pt x="549275" y="133350"/>
                                                  <a:pt x="781050" y="66675"/>
                                                </a:cubicBezTo>
                                                <a:cubicBezTo>
                                                  <a:pt x="1012825" y="0"/>
                                                  <a:pt x="1125482" y="235485"/>
                                                  <a:pt x="1390650" y="238125"/>
                                                </a:cubicBezTo>
                                                <a:cubicBezTo>
                                                  <a:pt x="1655818" y="240765"/>
                                                  <a:pt x="2089606" y="156883"/>
                                                  <a:pt x="2372056" y="82514"/>
                                                </a:cubicBezTo>
                                              </a:path>
                                            </a:pathLst>
                                          </a:custGeom>
                                          <a:ln w="63500" cmpd="tri">
                                            <a:solidFill>
                                              <a:srgbClr val="7030A0"/>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ja-JP" altLang="en-US"/>
                                          </a:p>
                                        </p:txBody>
                                      </p:sp>
                                      <p:grpSp>
                                        <p:nvGrpSpPr>
                                          <p:cNvPr id="23" name="グループ化 59"/>
                                          <p:cNvGrpSpPr>
                                            <a:grpSpLocks/>
                                          </p:cNvGrpSpPr>
                                          <p:nvPr/>
                                        </p:nvGrpSpPr>
                                        <p:grpSpPr bwMode="auto">
                                          <a:xfrm>
                                            <a:off x="3131840" y="4221088"/>
                                            <a:ext cx="2180431" cy="449188"/>
                                            <a:chOff x="5719936" y="3914006"/>
                                            <a:chExt cx="2180431" cy="449188"/>
                                          </a:xfrm>
                                        </p:grpSpPr>
                                        <p:sp>
                                          <p:nvSpPr>
                                            <p:cNvPr id="144" name="フリーフォーム 143"/>
                                            <p:cNvSpPr/>
                                            <p:nvPr/>
                                          </p:nvSpPr>
                                          <p:spPr bwMode="gray">
                                            <a:xfrm>
                                              <a:off x="5707368" y="3932913"/>
                                              <a:ext cx="2189071" cy="381990"/>
                                            </a:xfrm>
                                            <a:custGeom>
                                              <a:avLst/>
                                              <a:gdLst>
                                                <a:gd name="connsiteX0" fmla="*/ 0 w 2171700"/>
                                                <a:gd name="connsiteY0" fmla="*/ 76200 h 381000"/>
                                                <a:gd name="connsiteX1" fmla="*/ 1485900 w 2171700"/>
                                                <a:gd name="connsiteY1" fmla="*/ 152400 h 381000"/>
                                                <a:gd name="connsiteX2" fmla="*/ 1743075 w 2171700"/>
                                                <a:gd name="connsiteY2" fmla="*/ 38100 h 381000"/>
                                                <a:gd name="connsiteX3" fmla="*/ 2171700 w 2171700"/>
                                                <a:gd name="connsiteY3" fmla="*/ 381000 h 381000"/>
                                              </a:gdLst>
                                              <a:ahLst/>
                                              <a:cxnLst>
                                                <a:cxn ang="0">
                                                  <a:pos x="connsiteX0" y="connsiteY0"/>
                                                </a:cxn>
                                                <a:cxn ang="0">
                                                  <a:pos x="connsiteX1" y="connsiteY1"/>
                                                </a:cxn>
                                                <a:cxn ang="0">
                                                  <a:pos x="connsiteX2" y="connsiteY2"/>
                                                </a:cxn>
                                                <a:cxn ang="0">
                                                  <a:pos x="connsiteX3" y="connsiteY3"/>
                                                </a:cxn>
                                              </a:cxnLst>
                                              <a:rect l="l" t="t" r="r" b="b"/>
                                              <a:pathLst>
                                                <a:path w="2171700" h="381000">
                                                  <a:moveTo>
                                                    <a:pt x="0" y="76200"/>
                                                  </a:moveTo>
                                                  <a:cubicBezTo>
                                                    <a:pt x="597694" y="117475"/>
                                                    <a:pt x="1195388" y="158750"/>
                                                    <a:pt x="1485900" y="152400"/>
                                                  </a:cubicBezTo>
                                                  <a:cubicBezTo>
                                                    <a:pt x="1776412" y="146050"/>
                                                    <a:pt x="1628775" y="0"/>
                                                    <a:pt x="1743075" y="38100"/>
                                                  </a:cubicBezTo>
                                                  <a:cubicBezTo>
                                                    <a:pt x="1857375" y="76200"/>
                                                    <a:pt x="2014537" y="228600"/>
                                                    <a:pt x="2171700" y="381000"/>
                                                  </a:cubicBezTo>
                                                </a:path>
                                              </a:pathLst>
                                            </a:custGeom>
                                            <a:noFill/>
                                            <a:ln w="25400" cmpd="sng">
                                              <a:solidFill>
                                                <a:schemeClr val="tx1"/>
                                              </a:solidFill>
                                              <a:prstDash val="dash"/>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ja-JP" altLang="en-US"/>
                                            </a:p>
                                          </p:txBody>
                                        </p:sp>
                                        <p:sp>
                                          <p:nvSpPr>
                                            <p:cNvPr id="147" name="フリーフォーム 146"/>
                                            <p:cNvSpPr/>
                                            <p:nvPr/>
                                          </p:nvSpPr>
                                          <p:spPr bwMode="gray">
                                            <a:xfrm>
                                              <a:off x="5722880" y="3930973"/>
                                              <a:ext cx="2177437" cy="432407"/>
                                            </a:xfrm>
                                            <a:custGeom>
                                              <a:avLst/>
                                              <a:gdLst>
                                                <a:gd name="connsiteX0" fmla="*/ 0 w 2171700"/>
                                                <a:gd name="connsiteY0" fmla="*/ 76200 h 381000"/>
                                                <a:gd name="connsiteX1" fmla="*/ 1485900 w 2171700"/>
                                                <a:gd name="connsiteY1" fmla="*/ 152400 h 381000"/>
                                                <a:gd name="connsiteX2" fmla="*/ 1743075 w 2171700"/>
                                                <a:gd name="connsiteY2" fmla="*/ 38100 h 381000"/>
                                                <a:gd name="connsiteX3" fmla="*/ 2171700 w 2171700"/>
                                                <a:gd name="connsiteY3" fmla="*/ 381000 h 381000"/>
                                              </a:gdLst>
                                              <a:ahLst/>
                                              <a:cxnLst>
                                                <a:cxn ang="0">
                                                  <a:pos x="connsiteX0" y="connsiteY0"/>
                                                </a:cxn>
                                                <a:cxn ang="0">
                                                  <a:pos x="connsiteX1" y="connsiteY1"/>
                                                </a:cxn>
                                                <a:cxn ang="0">
                                                  <a:pos x="connsiteX2" y="connsiteY2"/>
                                                </a:cxn>
                                                <a:cxn ang="0">
                                                  <a:pos x="connsiteX3" y="connsiteY3"/>
                                                </a:cxn>
                                              </a:cxnLst>
                                              <a:rect l="l" t="t" r="r" b="b"/>
                                              <a:pathLst>
                                                <a:path w="2171700" h="381000">
                                                  <a:moveTo>
                                                    <a:pt x="0" y="76200"/>
                                                  </a:moveTo>
                                                  <a:cubicBezTo>
                                                    <a:pt x="597694" y="117475"/>
                                                    <a:pt x="1195388" y="158750"/>
                                                    <a:pt x="1485900" y="152400"/>
                                                  </a:cubicBezTo>
                                                  <a:cubicBezTo>
                                                    <a:pt x="1776412" y="146050"/>
                                                    <a:pt x="1628775" y="0"/>
                                                    <a:pt x="1743075" y="38100"/>
                                                  </a:cubicBezTo>
                                                  <a:cubicBezTo>
                                                    <a:pt x="1857375" y="76200"/>
                                                    <a:pt x="2014537" y="228600"/>
                                                    <a:pt x="2171700" y="381000"/>
                                                  </a:cubicBezTo>
                                                </a:path>
                                              </a:pathLst>
                                            </a:custGeom>
                                            <a:ln w="12700" cmpd="sng">
                                              <a:solidFill>
                                                <a:schemeClr val="tx1"/>
                                              </a:solidFill>
                                              <a:prstDash val="solid"/>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ja-JP" altLang="en-US"/>
                                            </a:p>
                                          </p:txBody>
                                        </p:sp>
                                        <p:sp>
                                          <p:nvSpPr>
                                            <p:cNvPr id="149" name="フリーフォーム 148"/>
                                            <p:cNvSpPr/>
                                            <p:nvPr/>
                                          </p:nvSpPr>
                                          <p:spPr bwMode="gray">
                                            <a:xfrm>
                                              <a:off x="5703490" y="3913522"/>
                                              <a:ext cx="2187133" cy="381990"/>
                                            </a:xfrm>
                                            <a:custGeom>
                                              <a:avLst/>
                                              <a:gdLst>
                                                <a:gd name="connsiteX0" fmla="*/ 0 w 2171700"/>
                                                <a:gd name="connsiteY0" fmla="*/ 76200 h 381000"/>
                                                <a:gd name="connsiteX1" fmla="*/ 1485900 w 2171700"/>
                                                <a:gd name="connsiteY1" fmla="*/ 152400 h 381000"/>
                                                <a:gd name="connsiteX2" fmla="*/ 1743075 w 2171700"/>
                                                <a:gd name="connsiteY2" fmla="*/ 38100 h 381000"/>
                                                <a:gd name="connsiteX3" fmla="*/ 2171700 w 2171700"/>
                                                <a:gd name="connsiteY3" fmla="*/ 381000 h 381000"/>
                                              </a:gdLst>
                                              <a:ahLst/>
                                              <a:cxnLst>
                                                <a:cxn ang="0">
                                                  <a:pos x="connsiteX0" y="connsiteY0"/>
                                                </a:cxn>
                                                <a:cxn ang="0">
                                                  <a:pos x="connsiteX1" y="connsiteY1"/>
                                                </a:cxn>
                                                <a:cxn ang="0">
                                                  <a:pos x="connsiteX2" y="connsiteY2"/>
                                                </a:cxn>
                                                <a:cxn ang="0">
                                                  <a:pos x="connsiteX3" y="connsiteY3"/>
                                                </a:cxn>
                                              </a:cxnLst>
                                              <a:rect l="l" t="t" r="r" b="b"/>
                                              <a:pathLst>
                                                <a:path w="2171700" h="381000">
                                                  <a:moveTo>
                                                    <a:pt x="0" y="76200"/>
                                                  </a:moveTo>
                                                  <a:cubicBezTo>
                                                    <a:pt x="597694" y="117475"/>
                                                    <a:pt x="1195388" y="158750"/>
                                                    <a:pt x="1485900" y="152400"/>
                                                  </a:cubicBezTo>
                                                  <a:cubicBezTo>
                                                    <a:pt x="1776412" y="146050"/>
                                                    <a:pt x="1628775" y="0"/>
                                                    <a:pt x="1743075" y="38100"/>
                                                  </a:cubicBezTo>
                                                  <a:cubicBezTo>
                                                    <a:pt x="1857375" y="76200"/>
                                                    <a:pt x="2014537" y="228600"/>
                                                    <a:pt x="2171700" y="381000"/>
                                                  </a:cubicBezTo>
                                                </a:path>
                                              </a:pathLst>
                                            </a:custGeom>
                                            <a:ln w="12700" cmpd="sng">
                                              <a:solidFill>
                                                <a:schemeClr val="tx1"/>
                                              </a:solidFill>
                                              <a:prstDash val="solid"/>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ja-JP" altLang="en-US"/>
                                            </a:p>
                                          </p:txBody>
                                        </p:sp>
                                      </p:grpSp>
                                    </p:grpSp>
                                  </p:grpSp>
                                </p:grpSp>
                                <p:grpSp>
                                  <p:nvGrpSpPr>
                                    <p:cNvPr id="24" name="グループ化 66"/>
                                    <p:cNvGrpSpPr>
                                      <a:grpSpLocks/>
                                    </p:cNvGrpSpPr>
                                    <p:nvPr/>
                                  </p:nvGrpSpPr>
                                  <p:grpSpPr bwMode="auto">
                                    <a:xfrm>
                                      <a:off x="3925513" y="4994975"/>
                                      <a:ext cx="936331" cy="643861"/>
                                      <a:chOff x="3925513" y="4994975"/>
                                      <a:chExt cx="936331" cy="643861"/>
                                    </a:xfrm>
                                  </p:grpSpPr>
                                  <p:cxnSp>
                                    <p:nvCxnSpPr>
                                      <p:cNvPr id="126" name="直線コネクタ 125"/>
                                      <p:cNvCxnSpPr>
                                        <a:endCxn id="125" idx="0"/>
                                      </p:cNvCxnSpPr>
                                      <p:nvPr/>
                                    </p:nvCxnSpPr>
                                    <p:spPr bwMode="gray">
                                      <a:xfrm>
                                        <a:off x="4101517" y="4995074"/>
                                        <a:ext cx="290842" cy="263710"/>
                                      </a:xfrm>
                                      <a:prstGeom prst="line">
                                        <a:avLst/>
                                      </a:prstGeom>
                                      <a:ln w="12700" cmpd="sng">
                                        <a:solidFill>
                                          <a:schemeClr val="tx1"/>
                                        </a:solidFill>
                                        <a:prstDash val="sysDot"/>
                                      </a:ln>
                                    </p:spPr>
                                    <p:style>
                                      <a:lnRef idx="1">
                                        <a:schemeClr val="accent1"/>
                                      </a:lnRef>
                                      <a:fillRef idx="0">
                                        <a:schemeClr val="accent1"/>
                                      </a:fillRef>
                                      <a:effectRef idx="0">
                                        <a:schemeClr val="accent1"/>
                                      </a:effectRef>
                                      <a:fontRef idx="minor">
                                        <a:schemeClr val="tx1"/>
                                      </a:fontRef>
                                    </p:style>
                                  </p:cxnSp>
                                  <p:sp>
                                    <p:nvSpPr>
                                      <p:cNvPr id="125" name="正方形/長方形 124"/>
                                      <p:cNvSpPr/>
                                      <p:nvPr/>
                                    </p:nvSpPr>
                                    <p:spPr bwMode="gray">
                                      <a:xfrm>
                                        <a:off x="3925072" y="5258784"/>
                                        <a:ext cx="936512" cy="380052"/>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900" dirty="0">
                                            <a:solidFill>
                                              <a:schemeClr val="tx1"/>
                                            </a:solidFill>
                                          </a:rPr>
                                          <a:t>商業・業務集積地</a:t>
                                        </a:r>
                                        <a:endParaRPr lang="en-US" altLang="ja-JP" sz="900" dirty="0">
                                          <a:solidFill>
                                            <a:schemeClr val="tx1"/>
                                          </a:solidFill>
                                        </a:endParaRPr>
                                      </a:p>
                                    </p:txBody>
                                  </p:sp>
                                </p:grpSp>
                              </p:grpSp>
                              <p:grpSp>
                                <p:nvGrpSpPr>
                                  <p:cNvPr id="25" name="グループ化 79"/>
                                  <p:cNvGrpSpPr>
                                    <a:grpSpLocks/>
                                  </p:cNvGrpSpPr>
                                  <p:nvPr/>
                                </p:nvGrpSpPr>
                                <p:grpSpPr bwMode="auto">
                                  <a:xfrm>
                                    <a:off x="3851920" y="1844824"/>
                                    <a:ext cx="2592288" cy="941553"/>
                                    <a:chOff x="3851920" y="1844824"/>
                                    <a:chExt cx="2592288" cy="941553"/>
                                  </a:xfrm>
                                </p:grpSpPr>
                                <p:sp>
                                  <p:nvSpPr>
                                    <p:cNvPr id="117" name="正方形/長方形 116"/>
                                    <p:cNvSpPr/>
                                    <p:nvPr/>
                                  </p:nvSpPr>
                                  <p:spPr bwMode="gray">
                                    <a:xfrm>
                                      <a:off x="3851125" y="1844128"/>
                                      <a:ext cx="647608" cy="240441"/>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900" dirty="0">
                                          <a:solidFill>
                                            <a:schemeClr val="tx1"/>
                                          </a:solidFill>
                                        </a:rPr>
                                        <a:t>淀川</a:t>
                                      </a:r>
                                      <a:endParaRPr lang="en-US" altLang="ja-JP" sz="900" dirty="0">
                                        <a:solidFill>
                                          <a:schemeClr val="tx1"/>
                                        </a:solidFill>
                                      </a:endParaRPr>
                                    </a:p>
                                  </p:txBody>
                                </p:sp>
                                <p:sp>
                                  <p:nvSpPr>
                                    <p:cNvPr id="118" name="正方形/長方形 117"/>
                                    <p:cNvSpPr/>
                                    <p:nvPr/>
                                  </p:nvSpPr>
                                  <p:spPr bwMode="gray">
                                    <a:xfrm>
                                      <a:off x="5148280" y="2133046"/>
                                      <a:ext cx="143482" cy="143489"/>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dirty="0">
                                        <a:solidFill>
                                          <a:schemeClr val="tx1"/>
                                        </a:solidFill>
                                      </a:endParaRPr>
                                    </a:p>
                                  </p:txBody>
                                </p:sp>
                                <p:sp>
                                  <p:nvSpPr>
                                    <p:cNvPr id="119" name="正方形/長方形 118"/>
                                    <p:cNvSpPr/>
                                    <p:nvPr/>
                                  </p:nvSpPr>
                                  <p:spPr bwMode="gray">
                                    <a:xfrm>
                                      <a:off x="5260739" y="1915873"/>
                                      <a:ext cx="808542" cy="383931"/>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900" dirty="0">
                                          <a:solidFill>
                                            <a:schemeClr val="tx1"/>
                                          </a:solidFill>
                                        </a:rPr>
                                        <a:t>城北公園</a:t>
                                      </a:r>
                                      <a:endParaRPr lang="en-US" altLang="ja-JP" sz="900" dirty="0">
                                        <a:solidFill>
                                          <a:schemeClr val="tx1"/>
                                        </a:solidFill>
                                      </a:endParaRPr>
                                    </a:p>
                                  </p:txBody>
                                </p:sp>
                                <p:sp>
                                  <p:nvSpPr>
                                    <p:cNvPr id="120" name="正方形/長方形 119"/>
                                    <p:cNvSpPr/>
                                    <p:nvPr/>
                                  </p:nvSpPr>
                                  <p:spPr bwMode="gray">
                                    <a:xfrm>
                                      <a:off x="6082853" y="2348279"/>
                                      <a:ext cx="145422" cy="145429"/>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dirty="0">
                                        <a:solidFill>
                                          <a:schemeClr val="tx1"/>
                                        </a:solidFill>
                                      </a:endParaRPr>
                                    </a:p>
                                  </p:txBody>
                                </p:sp>
                                <p:sp>
                                  <p:nvSpPr>
                                    <p:cNvPr id="121" name="正方形/長方形 120"/>
                                    <p:cNvSpPr/>
                                    <p:nvPr/>
                                  </p:nvSpPr>
                                  <p:spPr bwMode="gray">
                                    <a:xfrm>
                                      <a:off x="5369320" y="2468500"/>
                                      <a:ext cx="1074177" cy="318003"/>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900" dirty="0">
                                          <a:solidFill>
                                            <a:schemeClr val="tx1"/>
                                          </a:solidFill>
                                        </a:rPr>
                                        <a:t>千林商店街</a:t>
                                      </a:r>
                                      <a:endParaRPr lang="en-US" altLang="ja-JP" sz="900" dirty="0">
                                        <a:solidFill>
                                          <a:schemeClr val="tx1"/>
                                        </a:solidFill>
                                      </a:endParaRPr>
                                    </a:p>
                                  </p:txBody>
                                </p:sp>
                              </p:grpSp>
                            </p:grpSp>
                            <p:sp>
                              <p:nvSpPr>
                                <p:cNvPr id="114" name="正方形/長方形 113"/>
                                <p:cNvSpPr/>
                                <p:nvPr/>
                              </p:nvSpPr>
                              <p:spPr bwMode="gray">
                                <a:xfrm>
                                  <a:off x="4427526" y="3356846"/>
                                  <a:ext cx="647608" cy="240441"/>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900" dirty="0">
                                      <a:solidFill>
                                        <a:schemeClr val="tx1"/>
                                      </a:solidFill>
                                    </a:rPr>
                                    <a:t>大川</a:t>
                                  </a:r>
                                  <a:endParaRPr lang="en-US" altLang="ja-JP" sz="900" dirty="0">
                                    <a:solidFill>
                                      <a:schemeClr val="tx1"/>
                                    </a:solidFill>
                                  </a:endParaRPr>
                                </a:p>
                              </p:txBody>
                            </p:sp>
                          </p:grpSp>
                          <p:sp>
                            <p:nvSpPr>
                              <p:cNvPr id="110" name="円/楕円 109"/>
                              <p:cNvSpPr/>
                              <p:nvPr/>
                            </p:nvSpPr>
                            <p:spPr bwMode="gray">
                              <a:xfrm>
                                <a:off x="4210561" y="4221922"/>
                                <a:ext cx="217162" cy="215234"/>
                              </a:xfrm>
                              <a:prstGeom prst="ellipse">
                                <a:avLst/>
                              </a:prstGeom>
                              <a:blipFill dpi="0" rotWithShape="1">
                                <a:blip r:embed="rId4" cstate="print"/>
                                <a:srcRect/>
                                <a:tile tx="0" ty="0" sx="100000" sy="100000" flip="none" algn="tl"/>
                              </a:blip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grpSp>
                        <p:sp>
                          <p:nvSpPr>
                            <p:cNvPr id="108" name="二等辺三角形 107"/>
                            <p:cNvSpPr/>
                            <p:nvPr/>
                          </p:nvSpPr>
                          <p:spPr bwMode="gray">
                            <a:xfrm rot="10800000">
                              <a:off x="3900330" y="4788122"/>
                              <a:ext cx="143482" cy="143489"/>
                            </a:xfrm>
                            <a:prstGeom prst="triangle">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defPPr>
                                <a:defRPr lang="ja-JP"/>
                              </a:defPPr>
                              <a:lvl1pPr algn="l" rtl="0" fontAlgn="base">
                                <a:spcBef>
                                  <a:spcPct val="0"/>
                                </a:spcBef>
                                <a:spcAft>
                                  <a:spcPct val="0"/>
                                </a:spcAft>
                                <a:defRPr kumimoji="1" kern="1200">
                                  <a:solidFill>
                                    <a:schemeClr val="lt1"/>
                                  </a:solidFill>
                                  <a:latin typeface="+mn-lt"/>
                                  <a:ea typeface="+mn-ea"/>
                                  <a:cs typeface="+mn-cs"/>
                                </a:defRPr>
                              </a:lvl1pPr>
                              <a:lvl2pPr marL="457200" algn="l" rtl="0" fontAlgn="base">
                                <a:spcBef>
                                  <a:spcPct val="0"/>
                                </a:spcBef>
                                <a:spcAft>
                                  <a:spcPct val="0"/>
                                </a:spcAft>
                                <a:defRPr kumimoji="1" kern="1200">
                                  <a:solidFill>
                                    <a:schemeClr val="lt1"/>
                                  </a:solidFill>
                                  <a:latin typeface="+mn-lt"/>
                                  <a:ea typeface="+mn-ea"/>
                                  <a:cs typeface="+mn-cs"/>
                                </a:defRPr>
                              </a:lvl2pPr>
                              <a:lvl3pPr marL="914400" algn="l" rtl="0" fontAlgn="base">
                                <a:spcBef>
                                  <a:spcPct val="0"/>
                                </a:spcBef>
                                <a:spcAft>
                                  <a:spcPct val="0"/>
                                </a:spcAft>
                                <a:defRPr kumimoji="1" kern="1200">
                                  <a:solidFill>
                                    <a:schemeClr val="lt1"/>
                                  </a:solidFill>
                                  <a:latin typeface="+mn-lt"/>
                                  <a:ea typeface="+mn-ea"/>
                                  <a:cs typeface="+mn-cs"/>
                                </a:defRPr>
                              </a:lvl3pPr>
                              <a:lvl4pPr marL="1371600" algn="l" rtl="0" fontAlgn="base">
                                <a:spcBef>
                                  <a:spcPct val="0"/>
                                </a:spcBef>
                                <a:spcAft>
                                  <a:spcPct val="0"/>
                                </a:spcAft>
                                <a:defRPr kumimoji="1" kern="1200">
                                  <a:solidFill>
                                    <a:schemeClr val="lt1"/>
                                  </a:solidFill>
                                  <a:latin typeface="+mn-lt"/>
                                  <a:ea typeface="+mn-ea"/>
                                  <a:cs typeface="+mn-cs"/>
                                </a:defRPr>
                              </a:lvl4pPr>
                              <a:lvl5pPr marL="1828800" algn="l" rtl="0" fontAlgn="base">
                                <a:spcBef>
                                  <a:spcPct val="0"/>
                                </a:spcBef>
                                <a:spcAft>
                                  <a:spcPct val="0"/>
                                </a:spcAft>
                                <a:defRPr kumimoji="1" kern="1200">
                                  <a:solidFill>
                                    <a:schemeClr val="lt1"/>
                                  </a:solidFill>
                                  <a:latin typeface="+mn-lt"/>
                                  <a:ea typeface="+mn-ea"/>
                                  <a:cs typeface="+mn-cs"/>
                                </a:defRPr>
                              </a:lvl5pPr>
                              <a:lvl6pPr marL="2286000" algn="l" defTabSz="914400" rtl="0" eaLnBrk="1" latinLnBrk="0" hangingPunct="1">
                                <a:defRPr kumimoji="1" kern="1200">
                                  <a:solidFill>
                                    <a:schemeClr val="lt1"/>
                                  </a:solidFill>
                                  <a:latin typeface="+mn-lt"/>
                                  <a:ea typeface="+mn-ea"/>
                                  <a:cs typeface="+mn-cs"/>
                                </a:defRPr>
                              </a:lvl6pPr>
                              <a:lvl7pPr marL="2743200" algn="l" defTabSz="914400" rtl="0" eaLnBrk="1" latinLnBrk="0" hangingPunct="1">
                                <a:defRPr kumimoji="1" kern="1200">
                                  <a:solidFill>
                                    <a:schemeClr val="lt1"/>
                                  </a:solidFill>
                                  <a:latin typeface="+mn-lt"/>
                                  <a:ea typeface="+mn-ea"/>
                                  <a:cs typeface="+mn-cs"/>
                                </a:defRPr>
                              </a:lvl7pPr>
                              <a:lvl8pPr marL="3200400" algn="l" defTabSz="914400" rtl="0" eaLnBrk="1" latinLnBrk="0" hangingPunct="1">
                                <a:defRPr kumimoji="1" kern="1200">
                                  <a:solidFill>
                                    <a:schemeClr val="lt1"/>
                                  </a:solidFill>
                                  <a:latin typeface="+mn-lt"/>
                                  <a:ea typeface="+mn-ea"/>
                                  <a:cs typeface="+mn-cs"/>
                                </a:defRPr>
                              </a:lvl8pPr>
                              <a:lvl9pPr marL="3657600" algn="l" defTabSz="914400" rtl="0" eaLnBrk="1" latinLnBrk="0" hangingPunct="1">
                                <a:defRPr kumimoji="1" kern="1200">
                                  <a:solidFill>
                                    <a:schemeClr val="lt1"/>
                                  </a:solidFill>
                                  <a:latin typeface="+mn-lt"/>
                                  <a:ea typeface="+mn-ea"/>
                                  <a:cs typeface="+mn-cs"/>
                                </a:defRPr>
                              </a:lvl9pPr>
                            </a:lstStyle>
                            <a:p>
                              <a:pPr algn="ctr">
                                <a:defRPr/>
                              </a:pPr>
                              <a:endParaRPr lang="ja-JP" altLang="en-US"/>
                            </a:p>
                          </p:txBody>
                        </p:sp>
                      </p:grpSp>
                      <p:sp>
                        <p:nvSpPr>
                          <p:cNvPr id="96" name="正方形/長方形 95"/>
                          <p:cNvSpPr/>
                          <p:nvPr/>
                        </p:nvSpPr>
                        <p:spPr bwMode="gray">
                          <a:xfrm>
                            <a:off x="6876613" y="2348806"/>
                            <a:ext cx="791091" cy="288918"/>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900" dirty="0">
                                <a:solidFill>
                                  <a:schemeClr val="tx1"/>
                                </a:solidFill>
                              </a:rPr>
                              <a:t>京阪本線</a:t>
                            </a:r>
                          </a:p>
                        </p:txBody>
                      </p:sp>
                      <p:sp>
                        <p:nvSpPr>
                          <p:cNvPr id="97" name="正方形/長方形 96"/>
                          <p:cNvSpPr/>
                          <p:nvPr/>
                        </p:nvSpPr>
                        <p:spPr bwMode="gray">
                          <a:xfrm rot="2195940">
                            <a:off x="5290554" y="3983420"/>
                            <a:ext cx="950084" cy="312185"/>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900" dirty="0">
                                <a:solidFill>
                                  <a:schemeClr val="tx1"/>
                                </a:solidFill>
                              </a:rPr>
                              <a:t>ＪＲ</a:t>
                            </a:r>
                            <a:endParaRPr lang="en-US" altLang="ja-JP" sz="900" dirty="0">
                              <a:solidFill>
                                <a:schemeClr val="tx1"/>
                              </a:solidFill>
                            </a:endParaRPr>
                          </a:p>
                          <a:p>
                            <a:pPr algn="ctr">
                              <a:defRPr/>
                            </a:pPr>
                            <a:r>
                              <a:rPr lang="ja-JP" altLang="en-US" sz="900" dirty="0">
                                <a:solidFill>
                                  <a:schemeClr val="tx1"/>
                                </a:solidFill>
                              </a:rPr>
                              <a:t>大阪環状線</a:t>
                            </a:r>
                          </a:p>
                        </p:txBody>
                      </p:sp>
                      <p:sp>
                        <p:nvSpPr>
                          <p:cNvPr id="98" name="正方形/長方形 97"/>
                          <p:cNvSpPr/>
                          <p:nvPr/>
                        </p:nvSpPr>
                        <p:spPr bwMode="gray">
                          <a:xfrm>
                            <a:off x="3466005" y="2924703"/>
                            <a:ext cx="961718" cy="288917"/>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900" dirty="0">
                                <a:solidFill>
                                  <a:schemeClr val="tx1"/>
                                </a:solidFill>
                              </a:rPr>
                              <a:t>ＪＲ京都線</a:t>
                            </a:r>
                          </a:p>
                        </p:txBody>
                      </p:sp>
                      <p:sp>
                        <p:nvSpPr>
                          <p:cNvPr id="99" name="正方形/長方形 98"/>
                          <p:cNvSpPr/>
                          <p:nvPr/>
                        </p:nvSpPr>
                        <p:spPr bwMode="gray">
                          <a:xfrm>
                            <a:off x="2329782" y="3269852"/>
                            <a:ext cx="1089689" cy="286978"/>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900" dirty="0">
                                <a:solidFill>
                                  <a:schemeClr val="tx1"/>
                                </a:solidFill>
                              </a:rPr>
                              <a:t>阪急神戸・</a:t>
                            </a:r>
                            <a:endParaRPr lang="en-US" altLang="ja-JP" sz="900" dirty="0">
                              <a:solidFill>
                                <a:schemeClr val="tx1"/>
                              </a:solidFill>
                            </a:endParaRPr>
                          </a:p>
                          <a:p>
                            <a:pPr algn="ctr">
                              <a:defRPr/>
                            </a:pPr>
                            <a:r>
                              <a:rPr lang="ja-JP" altLang="en-US" sz="900" dirty="0">
                                <a:solidFill>
                                  <a:schemeClr val="tx1"/>
                                </a:solidFill>
                              </a:rPr>
                              <a:t>宝塚線</a:t>
                            </a:r>
                          </a:p>
                        </p:txBody>
                      </p:sp>
                      <p:sp>
                        <p:nvSpPr>
                          <p:cNvPr id="100" name="正方形/長方形 99"/>
                          <p:cNvSpPr/>
                          <p:nvPr/>
                        </p:nvSpPr>
                        <p:spPr bwMode="gray">
                          <a:xfrm>
                            <a:off x="3130567" y="4221922"/>
                            <a:ext cx="504126" cy="286978"/>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900" dirty="0">
                                <a:solidFill>
                                  <a:schemeClr val="tx1"/>
                                </a:solidFill>
                              </a:rPr>
                              <a:t>阪神</a:t>
                            </a:r>
                            <a:endParaRPr lang="en-US" altLang="ja-JP" sz="900" dirty="0">
                              <a:solidFill>
                                <a:schemeClr val="tx1"/>
                              </a:solidFill>
                            </a:endParaRPr>
                          </a:p>
                          <a:p>
                            <a:pPr algn="ctr">
                              <a:defRPr/>
                            </a:pPr>
                            <a:r>
                              <a:rPr lang="ja-JP" altLang="en-US" sz="900" dirty="0">
                                <a:solidFill>
                                  <a:schemeClr val="tx1"/>
                                </a:solidFill>
                              </a:rPr>
                              <a:t>本線</a:t>
                            </a:r>
                          </a:p>
                        </p:txBody>
                      </p:sp>
                      <p:sp>
                        <p:nvSpPr>
                          <p:cNvPr id="101" name="正方形/長方形 100"/>
                          <p:cNvSpPr/>
                          <p:nvPr/>
                        </p:nvSpPr>
                        <p:spPr bwMode="gray">
                          <a:xfrm>
                            <a:off x="2901771" y="5226346"/>
                            <a:ext cx="866710" cy="312187"/>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900" dirty="0">
                                <a:solidFill>
                                  <a:srgbClr val="0070C0"/>
                                </a:solidFill>
                              </a:rPr>
                              <a:t>地下鉄</a:t>
                            </a:r>
                            <a:endParaRPr lang="en-US" altLang="ja-JP" sz="900" dirty="0">
                              <a:solidFill>
                                <a:srgbClr val="0070C0"/>
                              </a:solidFill>
                            </a:endParaRPr>
                          </a:p>
                          <a:p>
                            <a:pPr algn="ctr">
                              <a:defRPr/>
                            </a:pPr>
                            <a:r>
                              <a:rPr lang="ja-JP" altLang="en-US" sz="900" dirty="0">
                                <a:solidFill>
                                  <a:srgbClr val="0070C0"/>
                                </a:solidFill>
                              </a:rPr>
                              <a:t>四ツ橋線</a:t>
                            </a:r>
                          </a:p>
                        </p:txBody>
                      </p:sp>
                      <p:sp>
                        <p:nvSpPr>
                          <p:cNvPr id="102" name="正方形/長方形 101"/>
                          <p:cNvSpPr/>
                          <p:nvPr/>
                        </p:nvSpPr>
                        <p:spPr bwMode="gray">
                          <a:xfrm>
                            <a:off x="2853298" y="2901434"/>
                            <a:ext cx="1052848" cy="312185"/>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900" dirty="0">
                                <a:solidFill>
                                  <a:srgbClr val="FF0000"/>
                                </a:solidFill>
                              </a:rPr>
                              <a:t>地下鉄</a:t>
                            </a:r>
                            <a:endParaRPr lang="en-US" altLang="ja-JP" sz="900" dirty="0">
                              <a:solidFill>
                                <a:srgbClr val="FF0000"/>
                              </a:solidFill>
                            </a:endParaRPr>
                          </a:p>
                          <a:p>
                            <a:pPr algn="ctr">
                              <a:defRPr/>
                            </a:pPr>
                            <a:r>
                              <a:rPr lang="ja-JP" altLang="en-US" sz="900" dirty="0">
                                <a:solidFill>
                                  <a:srgbClr val="FF0000"/>
                                </a:solidFill>
                              </a:rPr>
                              <a:t>御堂筋線</a:t>
                            </a:r>
                          </a:p>
                        </p:txBody>
                      </p:sp>
                      <p:sp>
                        <p:nvSpPr>
                          <p:cNvPr id="103" name="正方形/長方形 102"/>
                          <p:cNvSpPr/>
                          <p:nvPr/>
                        </p:nvSpPr>
                        <p:spPr bwMode="gray">
                          <a:xfrm>
                            <a:off x="4121369" y="2746311"/>
                            <a:ext cx="703837" cy="310247"/>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900" dirty="0">
                                <a:solidFill>
                                  <a:srgbClr val="3F1D20"/>
                                </a:solidFill>
                              </a:rPr>
                              <a:t>地下鉄</a:t>
                            </a:r>
                            <a:endParaRPr lang="en-US" altLang="ja-JP" sz="900" dirty="0">
                              <a:solidFill>
                                <a:srgbClr val="3F1D20"/>
                              </a:solidFill>
                            </a:endParaRPr>
                          </a:p>
                          <a:p>
                            <a:pPr algn="ctr">
                              <a:defRPr/>
                            </a:pPr>
                            <a:r>
                              <a:rPr lang="ja-JP" altLang="en-US" sz="900" dirty="0">
                                <a:solidFill>
                                  <a:srgbClr val="3F1D20"/>
                                </a:solidFill>
                              </a:rPr>
                              <a:t>堺筋線</a:t>
                            </a:r>
                          </a:p>
                        </p:txBody>
                      </p:sp>
                      <p:sp>
                        <p:nvSpPr>
                          <p:cNvPr id="104" name="正方形/長方形 103"/>
                          <p:cNvSpPr/>
                          <p:nvPr/>
                        </p:nvSpPr>
                        <p:spPr bwMode="gray">
                          <a:xfrm>
                            <a:off x="5957552" y="3766247"/>
                            <a:ext cx="701899" cy="310247"/>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900" dirty="0">
                                <a:solidFill>
                                  <a:srgbClr val="7030A0"/>
                                </a:solidFill>
                              </a:rPr>
                              <a:t>地下鉄</a:t>
                            </a:r>
                            <a:endParaRPr lang="en-US" altLang="ja-JP" sz="900" dirty="0">
                              <a:solidFill>
                                <a:srgbClr val="7030A0"/>
                              </a:solidFill>
                            </a:endParaRPr>
                          </a:p>
                          <a:p>
                            <a:pPr algn="ctr">
                              <a:defRPr/>
                            </a:pPr>
                            <a:r>
                              <a:rPr lang="ja-JP" altLang="en-US" sz="900" dirty="0">
                                <a:solidFill>
                                  <a:srgbClr val="7030A0"/>
                                </a:solidFill>
                              </a:rPr>
                              <a:t>谷町線</a:t>
                            </a:r>
                          </a:p>
                        </p:txBody>
                      </p:sp>
                      <p:sp>
                        <p:nvSpPr>
                          <p:cNvPr id="105" name="正方形/長方形 104"/>
                          <p:cNvSpPr/>
                          <p:nvPr/>
                        </p:nvSpPr>
                        <p:spPr bwMode="gray">
                          <a:xfrm rot="20540864">
                            <a:off x="4724381" y="4382863"/>
                            <a:ext cx="969474" cy="310247"/>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900" dirty="0">
                                <a:solidFill>
                                  <a:schemeClr val="tx1"/>
                                </a:solidFill>
                              </a:rPr>
                              <a:t>ＪＲ東西線</a:t>
                            </a:r>
                          </a:p>
                        </p:txBody>
                      </p:sp>
                      <p:sp>
                        <p:nvSpPr>
                          <p:cNvPr id="106" name="正方形/長方形 105"/>
                          <p:cNvSpPr/>
                          <p:nvPr/>
                        </p:nvSpPr>
                        <p:spPr bwMode="gray">
                          <a:xfrm>
                            <a:off x="2461630" y="4689232"/>
                            <a:ext cx="851197" cy="383931"/>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900" dirty="0">
                                <a:solidFill>
                                  <a:schemeClr val="tx1"/>
                                </a:solidFill>
                              </a:rPr>
                              <a:t>京阪</a:t>
                            </a:r>
                            <a:endParaRPr lang="en-US" altLang="ja-JP" sz="900" dirty="0">
                              <a:solidFill>
                                <a:schemeClr val="tx1"/>
                              </a:solidFill>
                            </a:endParaRPr>
                          </a:p>
                          <a:p>
                            <a:pPr algn="ctr">
                              <a:defRPr/>
                            </a:pPr>
                            <a:r>
                              <a:rPr lang="ja-JP" altLang="en-US" sz="900" dirty="0">
                                <a:solidFill>
                                  <a:schemeClr val="tx1"/>
                                </a:solidFill>
                              </a:rPr>
                              <a:t>中之島線</a:t>
                            </a:r>
                          </a:p>
                        </p:txBody>
                      </p:sp>
                    </p:grpSp>
                    <p:sp>
                      <p:nvSpPr>
                        <p:cNvPr id="88" name="正方形/長方形 87"/>
                        <p:cNvSpPr/>
                        <p:nvPr/>
                      </p:nvSpPr>
                      <p:spPr bwMode="gray">
                        <a:xfrm>
                          <a:off x="1835349" y="3803353"/>
                          <a:ext cx="907428" cy="564261"/>
                        </a:xfrm>
                        <a:prstGeom prst="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1200" dirty="0">
                              <a:solidFill>
                                <a:schemeClr val="tx1"/>
                              </a:solidFill>
                            </a:rPr>
                            <a:t>梅田駅</a:t>
                          </a:r>
                          <a:endParaRPr lang="en-US" altLang="ja-JP" sz="1200" dirty="0">
                            <a:solidFill>
                              <a:schemeClr val="tx1"/>
                            </a:solidFill>
                          </a:endParaRPr>
                        </a:p>
                        <a:p>
                          <a:pPr algn="ctr">
                            <a:defRPr/>
                          </a:pPr>
                          <a:r>
                            <a:rPr lang="ja-JP" altLang="en-US" sz="1200" dirty="0">
                              <a:solidFill>
                                <a:schemeClr val="tx1"/>
                              </a:solidFill>
                            </a:rPr>
                            <a:t>・大阪駅</a:t>
                          </a:r>
                        </a:p>
                      </p:txBody>
                    </p:sp>
                    <p:cxnSp>
                      <p:nvCxnSpPr>
                        <p:cNvPr id="89" name="直線コネクタ 88"/>
                        <p:cNvCxnSpPr>
                          <a:stCxn id="88" idx="3"/>
                          <a:endCxn id="94" idx="2"/>
                        </p:cNvCxnSpPr>
                        <p:nvPr/>
                      </p:nvCxnSpPr>
                      <p:spPr bwMode="gray">
                        <a:xfrm>
                          <a:off x="2742777" y="4086453"/>
                          <a:ext cx="748434" cy="242380"/>
                        </a:xfrm>
                        <a:prstGeom prst="line">
                          <a:avLst/>
                        </a:prstGeom>
                        <a:ln w="12700" cmpd="sng">
                          <a:solidFill>
                            <a:schemeClr val="tx1"/>
                          </a:solidFill>
                          <a:prstDash val="sysDot"/>
                        </a:ln>
                      </p:spPr>
                      <p:style>
                        <a:lnRef idx="1">
                          <a:schemeClr val="accent1"/>
                        </a:lnRef>
                        <a:fillRef idx="0">
                          <a:schemeClr val="accent1"/>
                        </a:fillRef>
                        <a:effectRef idx="0">
                          <a:schemeClr val="accent1"/>
                        </a:effectRef>
                        <a:fontRef idx="minor">
                          <a:schemeClr val="tx1"/>
                        </a:fontRef>
                      </p:style>
                    </p:cxnSp>
                    <p:sp>
                      <p:nvSpPr>
                        <p:cNvPr id="90" name="正方形/長方形 89"/>
                        <p:cNvSpPr/>
                        <p:nvPr/>
                      </p:nvSpPr>
                      <p:spPr bwMode="gray">
                        <a:xfrm>
                          <a:off x="6444229" y="4557640"/>
                          <a:ext cx="843442" cy="288918"/>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1200" dirty="0">
                              <a:solidFill>
                                <a:schemeClr val="tx1"/>
                              </a:solidFill>
                            </a:rPr>
                            <a:t>京橋駅</a:t>
                          </a:r>
                        </a:p>
                      </p:txBody>
                    </p:sp>
                    <p:cxnSp>
                      <p:nvCxnSpPr>
                        <p:cNvPr id="91" name="直線コネクタ 90"/>
                        <p:cNvCxnSpPr>
                          <a:stCxn id="90" idx="1"/>
                          <a:endCxn id="92" idx="6"/>
                        </p:cNvCxnSpPr>
                        <p:nvPr/>
                      </p:nvCxnSpPr>
                      <p:spPr bwMode="gray">
                        <a:xfrm flipH="1" flipV="1">
                          <a:off x="6011843" y="4677860"/>
                          <a:ext cx="432386" cy="25208"/>
                        </a:xfrm>
                        <a:prstGeom prst="line">
                          <a:avLst/>
                        </a:prstGeom>
                        <a:ln w="12700" cmpd="sng">
                          <a:solidFill>
                            <a:schemeClr val="tx1"/>
                          </a:solidFill>
                          <a:prstDash val="sysDot"/>
                        </a:ln>
                      </p:spPr>
                      <p:style>
                        <a:lnRef idx="1">
                          <a:schemeClr val="accent1"/>
                        </a:lnRef>
                        <a:fillRef idx="0">
                          <a:schemeClr val="accent1"/>
                        </a:fillRef>
                        <a:effectRef idx="0">
                          <a:schemeClr val="accent1"/>
                        </a:effectRef>
                        <a:fontRef idx="minor">
                          <a:schemeClr val="tx1"/>
                        </a:fontRef>
                      </p:style>
                    </p:cxnSp>
                    <p:sp>
                      <p:nvSpPr>
                        <p:cNvPr id="92" name="円/楕円 91"/>
                        <p:cNvSpPr/>
                        <p:nvPr/>
                      </p:nvSpPr>
                      <p:spPr bwMode="gray">
                        <a:xfrm>
                          <a:off x="5651198" y="4497530"/>
                          <a:ext cx="360644" cy="360662"/>
                        </a:xfrm>
                        <a:prstGeom prst="ellipse">
                          <a:avLst/>
                        </a:prstGeom>
                        <a:gradFill>
                          <a:gsLst>
                            <a:gs pos="100000">
                              <a:srgbClr val="FF0000"/>
                            </a:gs>
                            <a:gs pos="30000">
                              <a:schemeClr val="bg1"/>
                            </a:gs>
                          </a:gsLst>
                          <a:path path="shape">
                            <a:fillToRect l="50000" t="50000" r="50000" b="50000"/>
                          </a:path>
                        </a:gradFill>
                        <a:ln w="9525">
                          <a:solidFill>
                            <a:srgbClr val="92D05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sp>
                      <p:nvSpPr>
                        <p:cNvPr id="94" name="円/楕円 93"/>
                        <p:cNvSpPr/>
                        <p:nvPr/>
                      </p:nvSpPr>
                      <p:spPr bwMode="gray">
                        <a:xfrm>
                          <a:off x="3491210" y="4148502"/>
                          <a:ext cx="360644" cy="360662"/>
                        </a:xfrm>
                        <a:prstGeom prst="ellipse">
                          <a:avLst/>
                        </a:prstGeom>
                        <a:gradFill>
                          <a:gsLst>
                            <a:gs pos="100000">
                              <a:srgbClr val="FF0000"/>
                            </a:gs>
                            <a:gs pos="30000">
                              <a:schemeClr val="bg1"/>
                            </a:gs>
                          </a:gsLst>
                          <a:path path="shape">
                            <a:fillToRect l="50000" t="50000" r="50000" b="50000"/>
                          </a:path>
                        </a:gradFill>
                        <a:ln w="9525">
                          <a:solidFill>
                            <a:srgbClr val="92D05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grpSp>
                  <p:sp>
                    <p:nvSpPr>
                      <p:cNvPr id="84" name="フリーフォーム 83"/>
                      <p:cNvSpPr/>
                      <p:nvPr/>
                    </p:nvSpPr>
                    <p:spPr>
                      <a:xfrm rot="852197">
                        <a:off x="8181881" y="2821083"/>
                        <a:ext cx="396935" cy="590598"/>
                      </a:xfrm>
                      <a:custGeom>
                        <a:avLst/>
                        <a:gdLst>
                          <a:gd name="connsiteX0" fmla="*/ 323850 w 396875"/>
                          <a:gd name="connsiteY0" fmla="*/ 0 h 590550"/>
                          <a:gd name="connsiteX1" fmla="*/ 342900 w 396875"/>
                          <a:gd name="connsiteY1" fmla="*/ 476250 h 590550"/>
                          <a:gd name="connsiteX2" fmla="*/ 0 w 396875"/>
                          <a:gd name="connsiteY2" fmla="*/ 590550 h 590550"/>
                        </a:gdLst>
                        <a:ahLst/>
                        <a:cxnLst>
                          <a:cxn ang="0">
                            <a:pos x="connsiteX0" y="connsiteY0"/>
                          </a:cxn>
                          <a:cxn ang="0">
                            <a:pos x="connsiteX1" y="connsiteY1"/>
                          </a:cxn>
                          <a:cxn ang="0">
                            <a:pos x="connsiteX2" y="connsiteY2"/>
                          </a:cxn>
                        </a:cxnLst>
                        <a:rect l="l" t="t" r="r" b="b"/>
                        <a:pathLst>
                          <a:path w="396875" h="590550">
                            <a:moveTo>
                              <a:pt x="323850" y="0"/>
                            </a:moveTo>
                            <a:cubicBezTo>
                              <a:pt x="360362" y="188912"/>
                              <a:pt x="396875" y="377825"/>
                              <a:pt x="342900" y="476250"/>
                            </a:cubicBezTo>
                            <a:cubicBezTo>
                              <a:pt x="288925" y="574675"/>
                              <a:pt x="144462" y="582612"/>
                              <a:pt x="0" y="590550"/>
                            </a:cubicBezTo>
                          </a:path>
                        </a:pathLst>
                      </a:custGeom>
                      <a:ln w="63500" cmpd="tri">
                        <a:solidFill>
                          <a:srgbClr val="FFC000"/>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ja-JP" altLang="en-US"/>
                      </a:p>
                    </p:txBody>
                  </p:sp>
                  <p:sp>
                    <p:nvSpPr>
                      <p:cNvPr id="85" name="正方形/長方形 84"/>
                      <p:cNvSpPr/>
                      <p:nvPr/>
                    </p:nvSpPr>
                    <p:spPr bwMode="gray">
                      <a:xfrm>
                        <a:off x="7811938" y="3429145"/>
                        <a:ext cx="720834" cy="25402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900" dirty="0">
                            <a:solidFill>
                              <a:srgbClr val="FFC000"/>
                            </a:solidFill>
                          </a:rPr>
                          <a:t>地下鉄</a:t>
                        </a:r>
                        <a:endParaRPr lang="en-US" altLang="ja-JP" sz="900" dirty="0">
                          <a:solidFill>
                            <a:srgbClr val="FFC000"/>
                          </a:solidFill>
                        </a:endParaRPr>
                      </a:p>
                      <a:p>
                        <a:pPr algn="ctr">
                          <a:defRPr/>
                        </a:pPr>
                        <a:r>
                          <a:rPr lang="ja-JP" altLang="en-US" sz="900" dirty="0">
                            <a:solidFill>
                              <a:srgbClr val="FFC000"/>
                            </a:solidFill>
                          </a:rPr>
                          <a:t>今里筋線</a:t>
                        </a:r>
                      </a:p>
                    </p:txBody>
                  </p:sp>
                </p:grpSp>
                <p:sp>
                  <p:nvSpPr>
                    <p:cNvPr id="87" name="フリーフォーム 86"/>
                    <p:cNvSpPr/>
                    <p:nvPr/>
                  </p:nvSpPr>
                  <p:spPr>
                    <a:xfrm>
                      <a:off x="6967261" y="4524608"/>
                      <a:ext cx="281029" cy="190515"/>
                    </a:xfrm>
                    <a:custGeom>
                      <a:avLst/>
                      <a:gdLst>
                        <a:gd name="connsiteX0" fmla="*/ 280987 w 280987"/>
                        <a:gd name="connsiteY0" fmla="*/ 0 h 190500"/>
                        <a:gd name="connsiteX1" fmla="*/ 33337 w 280987"/>
                        <a:gd name="connsiteY1" fmla="*/ 66675 h 190500"/>
                        <a:gd name="connsiteX2" fmla="*/ 80962 w 280987"/>
                        <a:gd name="connsiteY2" fmla="*/ 190500 h 190500"/>
                      </a:gdLst>
                      <a:ahLst/>
                      <a:cxnLst>
                        <a:cxn ang="0">
                          <a:pos x="connsiteX0" y="connsiteY0"/>
                        </a:cxn>
                        <a:cxn ang="0">
                          <a:pos x="connsiteX1" y="connsiteY1"/>
                        </a:cxn>
                        <a:cxn ang="0">
                          <a:pos x="connsiteX2" y="connsiteY2"/>
                        </a:cxn>
                      </a:cxnLst>
                      <a:rect l="l" t="t" r="r" b="b"/>
                      <a:pathLst>
                        <a:path w="280987" h="190500">
                          <a:moveTo>
                            <a:pt x="280987" y="0"/>
                          </a:moveTo>
                          <a:cubicBezTo>
                            <a:pt x="173830" y="17462"/>
                            <a:pt x="66674" y="34925"/>
                            <a:pt x="33337" y="66675"/>
                          </a:cubicBezTo>
                          <a:cubicBezTo>
                            <a:pt x="0" y="98425"/>
                            <a:pt x="40481" y="144462"/>
                            <a:pt x="80962" y="190500"/>
                          </a:cubicBezTo>
                        </a:path>
                      </a:pathLst>
                    </a:custGeom>
                    <a:ln w="63500" cmpd="tri">
                      <a:solidFill>
                        <a:srgbClr val="92D050"/>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ja-JP" altLang="en-US"/>
                    </a:p>
                  </p:txBody>
                </p:sp>
                <p:sp>
                  <p:nvSpPr>
                    <p:cNvPr id="93" name="正方形/長方形 92"/>
                    <p:cNvSpPr/>
                    <p:nvPr/>
                  </p:nvSpPr>
                  <p:spPr bwMode="gray">
                    <a:xfrm>
                      <a:off x="6659239" y="4724650"/>
                      <a:ext cx="1008214" cy="360391"/>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900" dirty="0">
                          <a:solidFill>
                            <a:srgbClr val="92D050"/>
                          </a:solidFill>
                        </a:rPr>
                        <a:t>地下鉄</a:t>
                      </a:r>
                      <a:endParaRPr lang="en-US" altLang="ja-JP" sz="900" dirty="0">
                        <a:solidFill>
                          <a:srgbClr val="92D050"/>
                        </a:solidFill>
                      </a:endParaRPr>
                    </a:p>
                    <a:p>
                      <a:pPr algn="ctr">
                        <a:defRPr/>
                      </a:pPr>
                      <a:r>
                        <a:rPr lang="ja-JP" altLang="en-US" sz="900" dirty="0">
                          <a:solidFill>
                            <a:srgbClr val="92D050"/>
                          </a:solidFill>
                        </a:rPr>
                        <a:t>長堀鶴見緑地線</a:t>
                      </a:r>
                    </a:p>
                  </p:txBody>
                </p:sp>
              </p:grpSp>
              <p:sp>
                <p:nvSpPr>
                  <p:cNvPr id="109" name="正方形/長方形 108"/>
                  <p:cNvSpPr/>
                  <p:nvPr/>
                </p:nvSpPr>
                <p:spPr bwMode="gray">
                  <a:xfrm>
                    <a:off x="4768240" y="4151999"/>
                    <a:ext cx="697018" cy="31435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altLang="ja-JP" sz="900" dirty="0">
                        <a:solidFill>
                          <a:schemeClr val="tx1"/>
                        </a:solidFill>
                      </a:rPr>
                      <a:t>JR</a:t>
                    </a:r>
                    <a:r>
                      <a:rPr lang="ja-JP" altLang="en-US" sz="900" dirty="0">
                        <a:solidFill>
                          <a:schemeClr val="tx1"/>
                        </a:solidFill>
                      </a:rPr>
                      <a:t>神戸・宝塚線</a:t>
                    </a:r>
                  </a:p>
                </p:txBody>
              </p:sp>
            </p:grpSp>
            <p:sp>
              <p:nvSpPr>
                <p:cNvPr id="112" name="正方形/長方形 111"/>
                <p:cNvSpPr/>
                <p:nvPr/>
              </p:nvSpPr>
              <p:spPr bwMode="gray">
                <a:xfrm>
                  <a:off x="4201417" y="4058328"/>
                  <a:ext cx="720834" cy="234969"/>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900" dirty="0">
                      <a:solidFill>
                        <a:schemeClr val="tx1"/>
                      </a:solidFill>
                    </a:rPr>
                    <a:t>阪急京都</a:t>
                  </a:r>
                  <a:endParaRPr lang="en-US" altLang="ja-JP" sz="900" dirty="0">
                    <a:solidFill>
                      <a:schemeClr val="tx1"/>
                    </a:solidFill>
                  </a:endParaRPr>
                </a:p>
                <a:p>
                  <a:pPr algn="ctr">
                    <a:defRPr/>
                  </a:pPr>
                  <a:r>
                    <a:rPr lang="ja-JP" altLang="en-US" sz="900" dirty="0">
                      <a:solidFill>
                        <a:schemeClr val="tx1"/>
                      </a:solidFill>
                    </a:rPr>
                    <a:t>・千里線</a:t>
                  </a:r>
                </a:p>
              </p:txBody>
            </p:sp>
          </p:grpSp>
          <p:sp>
            <p:nvSpPr>
              <p:cNvPr id="111" name="フリーフォーム 110"/>
              <p:cNvSpPr/>
              <p:nvPr/>
            </p:nvSpPr>
            <p:spPr bwMode="auto">
              <a:xfrm>
                <a:off x="5292048" y="4076908"/>
                <a:ext cx="976501" cy="576309"/>
              </a:xfrm>
              <a:custGeom>
                <a:avLst/>
                <a:gdLst>
                  <a:gd name="connsiteX0" fmla="*/ 120650 w 976312"/>
                  <a:gd name="connsiteY0" fmla="*/ 0 h 638175"/>
                  <a:gd name="connsiteX1" fmla="*/ 120650 w 976312"/>
                  <a:gd name="connsiteY1" fmla="*/ 247650 h 638175"/>
                  <a:gd name="connsiteX2" fmla="*/ 844550 w 976312"/>
                  <a:gd name="connsiteY2" fmla="*/ 266700 h 638175"/>
                  <a:gd name="connsiteX3" fmla="*/ 911225 w 976312"/>
                  <a:gd name="connsiteY3" fmla="*/ 638175 h 638175"/>
                </a:gdLst>
                <a:ahLst/>
                <a:cxnLst>
                  <a:cxn ang="0">
                    <a:pos x="connsiteX0" y="connsiteY0"/>
                  </a:cxn>
                  <a:cxn ang="0">
                    <a:pos x="connsiteX1" y="connsiteY1"/>
                  </a:cxn>
                  <a:cxn ang="0">
                    <a:pos x="connsiteX2" y="connsiteY2"/>
                  </a:cxn>
                  <a:cxn ang="0">
                    <a:pos x="connsiteX3" y="connsiteY3"/>
                  </a:cxn>
                </a:cxnLst>
                <a:rect l="l" t="t" r="r" b="b"/>
                <a:pathLst>
                  <a:path w="976312" h="638175">
                    <a:moveTo>
                      <a:pt x="120650" y="0"/>
                    </a:moveTo>
                    <a:cubicBezTo>
                      <a:pt x="60325" y="101600"/>
                      <a:pt x="0" y="203200"/>
                      <a:pt x="120650" y="247650"/>
                    </a:cubicBezTo>
                    <a:cubicBezTo>
                      <a:pt x="241300" y="292100"/>
                      <a:pt x="712788" y="201613"/>
                      <a:pt x="844550" y="266700"/>
                    </a:cubicBezTo>
                    <a:cubicBezTo>
                      <a:pt x="976312" y="331787"/>
                      <a:pt x="943768" y="484981"/>
                      <a:pt x="911225" y="638175"/>
                    </a:cubicBezTo>
                  </a:path>
                </a:pathLst>
              </a:custGeom>
              <a:ln w="63500" cmpd="tri">
                <a:solidFill>
                  <a:srgbClr val="7030A0"/>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ja-JP" altLang="en-US"/>
              </a:p>
            </p:txBody>
          </p:sp>
          <p:sp>
            <p:nvSpPr>
              <p:cNvPr id="95" name="円/楕円 94"/>
              <p:cNvSpPr/>
              <p:nvPr/>
            </p:nvSpPr>
            <p:spPr bwMode="gray">
              <a:xfrm>
                <a:off x="5292080" y="3908868"/>
                <a:ext cx="1061414" cy="825410"/>
              </a:xfrm>
              <a:prstGeom prst="ellipse">
                <a:avLst/>
              </a:prstGeom>
              <a:gradFill>
                <a:gsLst>
                  <a:gs pos="100000">
                    <a:srgbClr val="0070C0"/>
                  </a:gs>
                  <a:gs pos="30000">
                    <a:schemeClr val="accent1">
                      <a:lumMod val="40000"/>
                      <a:lumOff val="60000"/>
                      <a:alpha val="80000"/>
                    </a:schemeClr>
                  </a:gs>
                </a:gsLst>
                <a:path path="shape">
                  <a:fillToRect l="50000" t="50000" r="50000" b="50000"/>
                </a:path>
              </a:gradFill>
              <a:ln w="9525">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sp>
            <p:nvSpPr>
              <p:cNvPr id="107" name="フリーフォーム 106"/>
              <p:cNvSpPr/>
              <p:nvPr/>
            </p:nvSpPr>
            <p:spPr bwMode="gray">
              <a:xfrm>
                <a:off x="5311102" y="4486516"/>
                <a:ext cx="998730" cy="595361"/>
              </a:xfrm>
              <a:custGeom>
                <a:avLst/>
                <a:gdLst>
                  <a:gd name="connsiteX0" fmla="*/ 0 w 1219200"/>
                  <a:gd name="connsiteY0" fmla="*/ 57150 h 726717"/>
                  <a:gd name="connsiteX1" fmla="*/ 142875 w 1219200"/>
                  <a:gd name="connsiteY1" fmla="*/ 28575 h 726717"/>
                  <a:gd name="connsiteX2" fmla="*/ 142875 w 1219200"/>
                  <a:gd name="connsiteY2" fmla="*/ 28575 h 726717"/>
                  <a:gd name="connsiteX3" fmla="*/ 190500 w 1219200"/>
                  <a:gd name="connsiteY3" fmla="*/ 19050 h 726717"/>
                  <a:gd name="connsiteX4" fmla="*/ 247650 w 1219200"/>
                  <a:gd name="connsiteY4" fmla="*/ 0 h 726717"/>
                  <a:gd name="connsiteX5" fmla="*/ 552450 w 1219200"/>
                  <a:gd name="connsiteY5" fmla="*/ 19050 h 726717"/>
                  <a:gd name="connsiteX6" fmla="*/ 581025 w 1219200"/>
                  <a:gd name="connsiteY6" fmla="*/ 28575 h 726717"/>
                  <a:gd name="connsiteX7" fmla="*/ 619125 w 1219200"/>
                  <a:gd name="connsiteY7" fmla="*/ 38100 h 726717"/>
                  <a:gd name="connsiteX8" fmla="*/ 676275 w 1219200"/>
                  <a:gd name="connsiteY8" fmla="*/ 57150 h 726717"/>
                  <a:gd name="connsiteX9" fmla="*/ 714375 w 1219200"/>
                  <a:gd name="connsiteY9" fmla="*/ 66675 h 726717"/>
                  <a:gd name="connsiteX10" fmla="*/ 771525 w 1219200"/>
                  <a:gd name="connsiteY10" fmla="*/ 85725 h 726717"/>
                  <a:gd name="connsiteX11" fmla="*/ 828675 w 1219200"/>
                  <a:gd name="connsiteY11" fmla="*/ 104775 h 726717"/>
                  <a:gd name="connsiteX12" fmla="*/ 857250 w 1219200"/>
                  <a:gd name="connsiteY12" fmla="*/ 114300 h 726717"/>
                  <a:gd name="connsiteX13" fmla="*/ 885825 w 1219200"/>
                  <a:gd name="connsiteY13" fmla="*/ 123825 h 726717"/>
                  <a:gd name="connsiteX14" fmla="*/ 933450 w 1219200"/>
                  <a:gd name="connsiteY14" fmla="*/ 133350 h 726717"/>
                  <a:gd name="connsiteX15" fmla="*/ 990600 w 1219200"/>
                  <a:gd name="connsiteY15" fmla="*/ 152400 h 726717"/>
                  <a:gd name="connsiteX16" fmla="*/ 1047750 w 1219200"/>
                  <a:gd name="connsiteY16" fmla="*/ 171450 h 726717"/>
                  <a:gd name="connsiteX17" fmla="*/ 1123950 w 1219200"/>
                  <a:gd name="connsiteY17" fmla="*/ 190500 h 726717"/>
                  <a:gd name="connsiteX18" fmla="*/ 1181100 w 1219200"/>
                  <a:gd name="connsiteY18" fmla="*/ 209550 h 726717"/>
                  <a:gd name="connsiteX19" fmla="*/ 1200150 w 1219200"/>
                  <a:gd name="connsiteY19" fmla="*/ 238125 h 726717"/>
                  <a:gd name="connsiteX20" fmla="*/ 1219200 w 1219200"/>
                  <a:gd name="connsiteY20" fmla="*/ 314325 h 726717"/>
                  <a:gd name="connsiteX21" fmla="*/ 1209675 w 1219200"/>
                  <a:gd name="connsiteY21" fmla="*/ 400050 h 726717"/>
                  <a:gd name="connsiteX22" fmla="*/ 1200150 w 1219200"/>
                  <a:gd name="connsiteY22" fmla="*/ 447675 h 726717"/>
                  <a:gd name="connsiteX23" fmla="*/ 1171575 w 1219200"/>
                  <a:gd name="connsiteY23" fmla="*/ 533400 h 726717"/>
                  <a:gd name="connsiteX24" fmla="*/ 1162050 w 1219200"/>
                  <a:gd name="connsiteY24" fmla="*/ 561975 h 726717"/>
                  <a:gd name="connsiteX25" fmla="*/ 1066800 w 1219200"/>
                  <a:gd name="connsiteY25" fmla="*/ 657225 h 726717"/>
                  <a:gd name="connsiteX26" fmla="*/ 1028700 w 1219200"/>
                  <a:gd name="connsiteY26" fmla="*/ 666750 h 726717"/>
                  <a:gd name="connsiteX27" fmla="*/ 971550 w 1219200"/>
                  <a:gd name="connsiteY27" fmla="*/ 685800 h 726717"/>
                  <a:gd name="connsiteX28" fmla="*/ 933450 w 1219200"/>
                  <a:gd name="connsiteY28" fmla="*/ 695325 h 726717"/>
                  <a:gd name="connsiteX29" fmla="*/ 381000 w 1219200"/>
                  <a:gd name="connsiteY29" fmla="*/ 676275 h 726717"/>
                  <a:gd name="connsiteX30" fmla="*/ 323850 w 1219200"/>
                  <a:gd name="connsiteY30" fmla="*/ 657225 h 726717"/>
                  <a:gd name="connsiteX31" fmla="*/ 228600 w 1219200"/>
                  <a:gd name="connsiteY31" fmla="*/ 609600 h 726717"/>
                  <a:gd name="connsiteX32" fmla="*/ 200025 w 1219200"/>
                  <a:gd name="connsiteY32" fmla="*/ 600075 h 726717"/>
                  <a:gd name="connsiteX33" fmla="*/ 142875 w 1219200"/>
                  <a:gd name="connsiteY33" fmla="*/ 561975 h 726717"/>
                  <a:gd name="connsiteX34" fmla="*/ 104775 w 1219200"/>
                  <a:gd name="connsiteY34" fmla="*/ 542925 h 726717"/>
                  <a:gd name="connsiteX35" fmla="*/ 47625 w 1219200"/>
                  <a:gd name="connsiteY35" fmla="*/ 485775 h 726717"/>
                  <a:gd name="connsiteX36" fmla="*/ 9525 w 1219200"/>
                  <a:gd name="connsiteY36" fmla="*/ 400050 h 726717"/>
                  <a:gd name="connsiteX37" fmla="*/ 0 w 1219200"/>
                  <a:gd name="connsiteY37" fmla="*/ 361950 h 726717"/>
                  <a:gd name="connsiteX38" fmla="*/ 0 w 1219200"/>
                  <a:gd name="connsiteY38" fmla="*/ 57150 h 726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219200" h="726717">
                    <a:moveTo>
                      <a:pt x="0" y="57150"/>
                    </a:moveTo>
                    <a:cubicBezTo>
                      <a:pt x="105683" y="45407"/>
                      <a:pt x="58450" y="56717"/>
                      <a:pt x="142875" y="28575"/>
                    </a:cubicBezTo>
                    <a:lnTo>
                      <a:pt x="142875" y="28575"/>
                    </a:lnTo>
                    <a:cubicBezTo>
                      <a:pt x="158750" y="25400"/>
                      <a:pt x="174881" y="23310"/>
                      <a:pt x="190500" y="19050"/>
                    </a:cubicBezTo>
                    <a:cubicBezTo>
                      <a:pt x="209873" y="13766"/>
                      <a:pt x="247650" y="0"/>
                      <a:pt x="247650" y="0"/>
                    </a:cubicBezTo>
                    <a:lnTo>
                      <a:pt x="552450" y="19050"/>
                    </a:lnTo>
                    <a:cubicBezTo>
                      <a:pt x="562429" y="20159"/>
                      <a:pt x="571371" y="25817"/>
                      <a:pt x="581025" y="28575"/>
                    </a:cubicBezTo>
                    <a:cubicBezTo>
                      <a:pt x="593612" y="32171"/>
                      <a:pt x="606586" y="34338"/>
                      <a:pt x="619125" y="38100"/>
                    </a:cubicBezTo>
                    <a:cubicBezTo>
                      <a:pt x="638359" y="43870"/>
                      <a:pt x="656794" y="52280"/>
                      <a:pt x="676275" y="57150"/>
                    </a:cubicBezTo>
                    <a:cubicBezTo>
                      <a:pt x="688975" y="60325"/>
                      <a:pt x="701836" y="62913"/>
                      <a:pt x="714375" y="66675"/>
                    </a:cubicBezTo>
                    <a:cubicBezTo>
                      <a:pt x="733609" y="72445"/>
                      <a:pt x="752475" y="79375"/>
                      <a:pt x="771525" y="85725"/>
                    </a:cubicBezTo>
                    <a:lnTo>
                      <a:pt x="828675" y="104775"/>
                    </a:lnTo>
                    <a:lnTo>
                      <a:pt x="857250" y="114300"/>
                    </a:lnTo>
                    <a:cubicBezTo>
                      <a:pt x="866775" y="117475"/>
                      <a:pt x="875980" y="121856"/>
                      <a:pt x="885825" y="123825"/>
                    </a:cubicBezTo>
                    <a:cubicBezTo>
                      <a:pt x="901700" y="127000"/>
                      <a:pt x="917831" y="129090"/>
                      <a:pt x="933450" y="133350"/>
                    </a:cubicBezTo>
                    <a:cubicBezTo>
                      <a:pt x="952823" y="138634"/>
                      <a:pt x="971550" y="146050"/>
                      <a:pt x="990600" y="152400"/>
                    </a:cubicBezTo>
                    <a:cubicBezTo>
                      <a:pt x="1009650" y="158750"/>
                      <a:pt x="1028269" y="166580"/>
                      <a:pt x="1047750" y="171450"/>
                    </a:cubicBezTo>
                    <a:cubicBezTo>
                      <a:pt x="1073150" y="177800"/>
                      <a:pt x="1099112" y="182221"/>
                      <a:pt x="1123950" y="190500"/>
                    </a:cubicBezTo>
                    <a:lnTo>
                      <a:pt x="1181100" y="209550"/>
                    </a:lnTo>
                    <a:cubicBezTo>
                      <a:pt x="1187450" y="219075"/>
                      <a:pt x="1196238" y="227367"/>
                      <a:pt x="1200150" y="238125"/>
                    </a:cubicBezTo>
                    <a:cubicBezTo>
                      <a:pt x="1209097" y="262730"/>
                      <a:pt x="1219200" y="314325"/>
                      <a:pt x="1219200" y="314325"/>
                    </a:cubicBezTo>
                    <a:cubicBezTo>
                      <a:pt x="1216025" y="342900"/>
                      <a:pt x="1213741" y="371588"/>
                      <a:pt x="1209675" y="400050"/>
                    </a:cubicBezTo>
                    <a:cubicBezTo>
                      <a:pt x="1207385" y="416077"/>
                      <a:pt x="1204598" y="432109"/>
                      <a:pt x="1200150" y="447675"/>
                    </a:cubicBezTo>
                    <a:cubicBezTo>
                      <a:pt x="1191875" y="476637"/>
                      <a:pt x="1181100" y="504825"/>
                      <a:pt x="1171575" y="533400"/>
                    </a:cubicBezTo>
                    <a:cubicBezTo>
                      <a:pt x="1168400" y="542925"/>
                      <a:pt x="1167619" y="553621"/>
                      <a:pt x="1162050" y="561975"/>
                    </a:cubicBezTo>
                    <a:cubicBezTo>
                      <a:pt x="1136650" y="600075"/>
                      <a:pt x="1117600" y="644525"/>
                      <a:pt x="1066800" y="657225"/>
                    </a:cubicBezTo>
                    <a:cubicBezTo>
                      <a:pt x="1054100" y="660400"/>
                      <a:pt x="1041239" y="662988"/>
                      <a:pt x="1028700" y="666750"/>
                    </a:cubicBezTo>
                    <a:cubicBezTo>
                      <a:pt x="1009466" y="672520"/>
                      <a:pt x="991031" y="680930"/>
                      <a:pt x="971550" y="685800"/>
                    </a:cubicBezTo>
                    <a:lnTo>
                      <a:pt x="933450" y="695325"/>
                    </a:lnTo>
                    <a:cubicBezTo>
                      <a:pt x="881753" y="694368"/>
                      <a:pt x="549141" y="726717"/>
                      <a:pt x="381000" y="676275"/>
                    </a:cubicBezTo>
                    <a:cubicBezTo>
                      <a:pt x="361766" y="670505"/>
                      <a:pt x="341811" y="666205"/>
                      <a:pt x="323850" y="657225"/>
                    </a:cubicBezTo>
                    <a:cubicBezTo>
                      <a:pt x="292100" y="641350"/>
                      <a:pt x="262276" y="620825"/>
                      <a:pt x="228600" y="609600"/>
                    </a:cubicBezTo>
                    <a:cubicBezTo>
                      <a:pt x="219075" y="606425"/>
                      <a:pt x="208802" y="604951"/>
                      <a:pt x="200025" y="600075"/>
                    </a:cubicBezTo>
                    <a:cubicBezTo>
                      <a:pt x="180011" y="588956"/>
                      <a:pt x="163353" y="572214"/>
                      <a:pt x="142875" y="561975"/>
                    </a:cubicBezTo>
                    <a:cubicBezTo>
                      <a:pt x="130175" y="555625"/>
                      <a:pt x="115863" y="551795"/>
                      <a:pt x="104775" y="542925"/>
                    </a:cubicBezTo>
                    <a:cubicBezTo>
                      <a:pt x="83738" y="526095"/>
                      <a:pt x="47625" y="485775"/>
                      <a:pt x="47625" y="485775"/>
                    </a:cubicBezTo>
                    <a:cubicBezTo>
                      <a:pt x="24955" y="417765"/>
                      <a:pt x="39714" y="445333"/>
                      <a:pt x="9525" y="400050"/>
                    </a:cubicBezTo>
                    <a:cubicBezTo>
                      <a:pt x="6350" y="387350"/>
                      <a:pt x="0" y="375041"/>
                      <a:pt x="0" y="361950"/>
                    </a:cubicBezTo>
                    <a:cubicBezTo>
                      <a:pt x="0" y="263474"/>
                      <a:pt x="9525" y="66675"/>
                      <a:pt x="0" y="5715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grpSp>
        <p:sp>
          <p:nvSpPr>
            <p:cNvPr id="115" name="フリーフォーム 114"/>
            <p:cNvSpPr/>
            <p:nvPr/>
          </p:nvSpPr>
          <p:spPr>
            <a:xfrm>
              <a:off x="7511973" y="2400300"/>
              <a:ext cx="800141" cy="1190625"/>
            </a:xfrm>
            <a:custGeom>
              <a:avLst/>
              <a:gdLst>
                <a:gd name="connsiteX0" fmla="*/ 0 w 807720"/>
                <a:gd name="connsiteY0" fmla="*/ 1235710 h 1235710"/>
                <a:gd name="connsiteX1" fmla="*/ 320040 w 807720"/>
                <a:gd name="connsiteY1" fmla="*/ 908050 h 1235710"/>
                <a:gd name="connsiteX2" fmla="*/ 449580 w 807720"/>
                <a:gd name="connsiteY2" fmla="*/ 885190 h 1235710"/>
                <a:gd name="connsiteX3" fmla="*/ 678180 w 807720"/>
                <a:gd name="connsiteY3" fmla="*/ 146050 h 1235710"/>
                <a:gd name="connsiteX4" fmla="*/ 807720 w 807720"/>
                <a:gd name="connsiteY4" fmla="*/ 8890 h 1235710"/>
                <a:gd name="connsiteX0" fmla="*/ 0 w 807720"/>
                <a:gd name="connsiteY0" fmla="*/ 1235710 h 1235710"/>
                <a:gd name="connsiteX1" fmla="*/ 285984 w 807720"/>
                <a:gd name="connsiteY1" fmla="*/ 927968 h 1235710"/>
                <a:gd name="connsiteX2" fmla="*/ 449580 w 807720"/>
                <a:gd name="connsiteY2" fmla="*/ 885190 h 1235710"/>
                <a:gd name="connsiteX3" fmla="*/ 678180 w 807720"/>
                <a:gd name="connsiteY3" fmla="*/ 146050 h 1235710"/>
                <a:gd name="connsiteX4" fmla="*/ 807720 w 807720"/>
                <a:gd name="connsiteY4" fmla="*/ 8890 h 1235710"/>
                <a:gd name="connsiteX0" fmla="*/ 0 w 807720"/>
                <a:gd name="connsiteY0" fmla="*/ 1231265 h 1231265"/>
                <a:gd name="connsiteX1" fmla="*/ 285984 w 807720"/>
                <a:gd name="connsiteY1" fmla="*/ 923523 h 1231265"/>
                <a:gd name="connsiteX2" fmla="*/ 474300 w 807720"/>
                <a:gd name="connsiteY2" fmla="*/ 854065 h 1231265"/>
                <a:gd name="connsiteX3" fmla="*/ 678180 w 807720"/>
                <a:gd name="connsiteY3" fmla="*/ 141605 h 1231265"/>
                <a:gd name="connsiteX4" fmla="*/ 807720 w 807720"/>
                <a:gd name="connsiteY4" fmla="*/ 4445 h 1231265"/>
                <a:gd name="connsiteX0" fmla="*/ 0 w 807720"/>
                <a:gd name="connsiteY0" fmla="*/ 1231265 h 1231265"/>
                <a:gd name="connsiteX1" fmla="*/ 285984 w 807720"/>
                <a:gd name="connsiteY1" fmla="*/ 923523 h 1231265"/>
                <a:gd name="connsiteX2" fmla="*/ 474300 w 807720"/>
                <a:gd name="connsiteY2" fmla="*/ 854065 h 1231265"/>
                <a:gd name="connsiteX3" fmla="*/ 678180 w 807720"/>
                <a:gd name="connsiteY3" fmla="*/ 141605 h 1231265"/>
                <a:gd name="connsiteX4" fmla="*/ 807720 w 807720"/>
                <a:gd name="connsiteY4" fmla="*/ 4445 h 1231265"/>
                <a:gd name="connsiteX0" fmla="*/ 0 w 807720"/>
                <a:gd name="connsiteY0" fmla="*/ 1231265 h 1231265"/>
                <a:gd name="connsiteX1" fmla="*/ 285984 w 807720"/>
                <a:gd name="connsiteY1" fmla="*/ 923523 h 1231265"/>
                <a:gd name="connsiteX2" fmla="*/ 474300 w 807720"/>
                <a:gd name="connsiteY2" fmla="*/ 854065 h 1231265"/>
                <a:gd name="connsiteX3" fmla="*/ 678180 w 807720"/>
                <a:gd name="connsiteY3" fmla="*/ 141605 h 1231265"/>
                <a:gd name="connsiteX4" fmla="*/ 807720 w 807720"/>
                <a:gd name="connsiteY4" fmla="*/ 4445 h 1231265"/>
                <a:gd name="connsiteX0" fmla="*/ 0 w 807720"/>
                <a:gd name="connsiteY0" fmla="*/ 1231265 h 1231265"/>
                <a:gd name="connsiteX1" fmla="*/ 330284 w 807720"/>
                <a:gd name="connsiteY1" fmla="*/ 926073 h 1231265"/>
                <a:gd name="connsiteX2" fmla="*/ 474300 w 807720"/>
                <a:gd name="connsiteY2" fmla="*/ 854065 h 1231265"/>
                <a:gd name="connsiteX3" fmla="*/ 678180 w 807720"/>
                <a:gd name="connsiteY3" fmla="*/ 141605 h 1231265"/>
                <a:gd name="connsiteX4" fmla="*/ 807720 w 807720"/>
                <a:gd name="connsiteY4" fmla="*/ 4445 h 1231265"/>
                <a:gd name="connsiteX0" fmla="*/ 0 w 807720"/>
                <a:gd name="connsiteY0" fmla="*/ 1231265 h 1231265"/>
                <a:gd name="connsiteX1" fmla="*/ 330284 w 807720"/>
                <a:gd name="connsiteY1" fmla="*/ 926073 h 1231265"/>
                <a:gd name="connsiteX2" fmla="*/ 474300 w 807720"/>
                <a:gd name="connsiteY2" fmla="*/ 854065 h 1231265"/>
                <a:gd name="connsiteX3" fmla="*/ 678180 w 807720"/>
                <a:gd name="connsiteY3" fmla="*/ 141605 h 1231265"/>
                <a:gd name="connsiteX4" fmla="*/ 807720 w 807720"/>
                <a:gd name="connsiteY4" fmla="*/ 4445 h 1231265"/>
                <a:gd name="connsiteX0" fmla="*/ 0 w 807720"/>
                <a:gd name="connsiteY0" fmla="*/ 1231265 h 1231265"/>
                <a:gd name="connsiteX1" fmla="*/ 330284 w 807720"/>
                <a:gd name="connsiteY1" fmla="*/ 926073 h 1231265"/>
                <a:gd name="connsiteX2" fmla="*/ 474300 w 807720"/>
                <a:gd name="connsiteY2" fmla="*/ 854065 h 1231265"/>
                <a:gd name="connsiteX3" fmla="*/ 678180 w 807720"/>
                <a:gd name="connsiteY3" fmla="*/ 141605 h 1231265"/>
                <a:gd name="connsiteX4" fmla="*/ 807720 w 807720"/>
                <a:gd name="connsiteY4" fmla="*/ 4445 h 1231265"/>
                <a:gd name="connsiteX0" fmla="*/ 0 w 807720"/>
                <a:gd name="connsiteY0" fmla="*/ 1231265 h 1231265"/>
                <a:gd name="connsiteX1" fmla="*/ 293846 w 807720"/>
                <a:gd name="connsiteY1" fmla="*/ 926941 h 1231265"/>
                <a:gd name="connsiteX2" fmla="*/ 474300 w 807720"/>
                <a:gd name="connsiteY2" fmla="*/ 854065 h 1231265"/>
                <a:gd name="connsiteX3" fmla="*/ 678180 w 807720"/>
                <a:gd name="connsiteY3" fmla="*/ 141605 h 1231265"/>
                <a:gd name="connsiteX4" fmla="*/ 807720 w 807720"/>
                <a:gd name="connsiteY4" fmla="*/ 4445 h 1231265"/>
                <a:gd name="connsiteX0" fmla="*/ 0 w 803993"/>
                <a:gd name="connsiteY0" fmla="*/ 1221689 h 1221689"/>
                <a:gd name="connsiteX1" fmla="*/ 293846 w 803993"/>
                <a:gd name="connsiteY1" fmla="*/ 917365 h 1221689"/>
                <a:gd name="connsiteX2" fmla="*/ 474300 w 803993"/>
                <a:gd name="connsiteY2" fmla="*/ 844489 h 1221689"/>
                <a:gd name="connsiteX3" fmla="*/ 678180 w 803993"/>
                <a:gd name="connsiteY3" fmla="*/ 132029 h 1221689"/>
                <a:gd name="connsiteX4" fmla="*/ 803993 w 803993"/>
                <a:gd name="connsiteY4" fmla="*/ 52316 h 1221689"/>
                <a:gd name="connsiteX0" fmla="*/ 0 w 800521"/>
                <a:gd name="connsiteY0" fmla="*/ 1224326 h 1224326"/>
                <a:gd name="connsiteX1" fmla="*/ 293846 w 800521"/>
                <a:gd name="connsiteY1" fmla="*/ 920002 h 1224326"/>
                <a:gd name="connsiteX2" fmla="*/ 474300 w 800521"/>
                <a:gd name="connsiteY2" fmla="*/ 847126 h 1224326"/>
                <a:gd name="connsiteX3" fmla="*/ 678180 w 800521"/>
                <a:gd name="connsiteY3" fmla="*/ 134666 h 1224326"/>
                <a:gd name="connsiteX4" fmla="*/ 800521 w 800521"/>
                <a:gd name="connsiteY4" fmla="*/ 39128 h 1224326"/>
                <a:gd name="connsiteX0" fmla="*/ 0 w 800521"/>
                <a:gd name="connsiteY0" fmla="*/ 1189643 h 1189643"/>
                <a:gd name="connsiteX1" fmla="*/ 293846 w 800521"/>
                <a:gd name="connsiteY1" fmla="*/ 885319 h 1189643"/>
                <a:gd name="connsiteX2" fmla="*/ 474300 w 800521"/>
                <a:gd name="connsiteY2" fmla="*/ 812443 h 1189643"/>
                <a:gd name="connsiteX3" fmla="*/ 659978 w 800521"/>
                <a:gd name="connsiteY3" fmla="*/ 164286 h 1189643"/>
                <a:gd name="connsiteX4" fmla="*/ 800521 w 800521"/>
                <a:gd name="connsiteY4" fmla="*/ 4445 h 11896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0521" h="1189643">
                  <a:moveTo>
                    <a:pt x="0" y="1189643"/>
                  </a:moveTo>
                  <a:cubicBezTo>
                    <a:pt x="122555" y="1055023"/>
                    <a:pt x="214796" y="948186"/>
                    <a:pt x="293846" y="885319"/>
                  </a:cubicBezTo>
                  <a:cubicBezTo>
                    <a:pt x="372896" y="822452"/>
                    <a:pt x="436220" y="890673"/>
                    <a:pt x="474300" y="812443"/>
                  </a:cubicBezTo>
                  <a:cubicBezTo>
                    <a:pt x="513423" y="734709"/>
                    <a:pt x="605608" y="298952"/>
                    <a:pt x="659978" y="164286"/>
                  </a:cubicBezTo>
                  <a:cubicBezTo>
                    <a:pt x="714348" y="29620"/>
                    <a:pt x="765596" y="0"/>
                    <a:pt x="800521" y="4445"/>
                  </a:cubicBezTo>
                </a:path>
              </a:pathLst>
            </a:custGeom>
            <a:ln w="63500" cmpd="tri">
              <a:solidFill>
                <a:srgbClr val="7030A0"/>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ja-JP" altLang="en-US"/>
            </a:p>
          </p:txBody>
        </p:sp>
      </p:grpSp>
      <p:grpSp>
        <p:nvGrpSpPr>
          <p:cNvPr id="26" name="グループ化 64"/>
          <p:cNvGrpSpPr>
            <a:grpSpLocks/>
          </p:cNvGrpSpPr>
          <p:nvPr/>
        </p:nvGrpSpPr>
        <p:grpSpPr bwMode="auto">
          <a:xfrm>
            <a:off x="4102100" y="378792"/>
            <a:ext cx="2198092" cy="1970087"/>
            <a:chOff x="5508104" y="3645026"/>
            <a:chExt cx="2863688" cy="2566101"/>
          </a:xfrm>
        </p:grpSpPr>
        <p:sp>
          <p:nvSpPr>
            <p:cNvPr id="116" name="Rectangle 63"/>
            <p:cNvSpPr>
              <a:spLocks noChangeArrowheads="1"/>
            </p:cNvSpPr>
            <p:nvPr/>
          </p:nvSpPr>
          <p:spPr bwMode="auto">
            <a:xfrm>
              <a:off x="5508104" y="3645026"/>
              <a:ext cx="2769876" cy="1721968"/>
            </a:xfrm>
            <a:prstGeom prst="rect">
              <a:avLst/>
            </a:prstGeom>
            <a:solidFill>
              <a:srgbClr val="FFFFFF"/>
            </a:solidFill>
            <a:ln w="9525">
              <a:solidFill>
                <a:srgbClr val="000000"/>
              </a:solidFill>
              <a:miter lim="800000"/>
              <a:headEnd/>
              <a:tailEnd/>
            </a:ln>
          </p:spPr>
          <p:txBody>
            <a:bodyPr lIns="74295" tIns="8890" rIns="74295" bIns="8890"/>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endParaRPr lang="ja-JP" altLang="en-US"/>
            </a:p>
          </p:txBody>
        </p:sp>
        <p:sp>
          <p:nvSpPr>
            <p:cNvPr id="122" name="Line 65"/>
            <p:cNvSpPr>
              <a:spLocks noChangeShapeType="1"/>
            </p:cNvSpPr>
            <p:nvPr/>
          </p:nvSpPr>
          <p:spPr bwMode="auto">
            <a:xfrm>
              <a:off x="5573476" y="3873624"/>
              <a:ext cx="457200" cy="0"/>
            </a:xfrm>
            <a:prstGeom prst="line">
              <a:avLst/>
            </a:prstGeom>
            <a:noFill/>
            <a:ln w="63500" cmpd="tri">
              <a:solidFill>
                <a:srgbClr val="FF0000"/>
              </a:solidFill>
              <a:round/>
              <a:headEnd/>
              <a:tailEnd/>
            </a:ln>
            <a:extLst>
              <a:ext uri="{909E8E84-426E-40DD-AFC4-6F175D3DCCD1}">
                <a14:hiddenFill xmlns="" xmlns:a14="http://schemas.microsoft.com/office/drawing/2010/main">
                  <a:noFill/>
                </a14:hiddenFill>
              </a:ext>
            </a:extLst>
          </p:spPr>
          <p:txBody>
            <a:bodyPr lIns="74295" tIns="8890" rIns="74295" bIns="8890"/>
            <a:lstStyle/>
            <a:p>
              <a:endParaRPr lang="ja-JP" altLang="en-US"/>
            </a:p>
          </p:txBody>
        </p:sp>
        <p:sp>
          <p:nvSpPr>
            <p:cNvPr id="123" name="Line 66"/>
            <p:cNvSpPr>
              <a:spLocks noChangeShapeType="1"/>
            </p:cNvSpPr>
            <p:nvPr/>
          </p:nvSpPr>
          <p:spPr bwMode="auto">
            <a:xfrm>
              <a:off x="5573476" y="4150714"/>
              <a:ext cx="457199" cy="0"/>
            </a:xfrm>
            <a:prstGeom prst="line">
              <a:avLst/>
            </a:prstGeom>
            <a:noFill/>
            <a:ln w="22225">
              <a:solidFill>
                <a:schemeClr val="tx1"/>
              </a:solidFill>
              <a:round/>
              <a:headEnd/>
              <a:tailEnd/>
            </a:ln>
            <a:extLst>
              <a:ext uri="{909E8E84-426E-40DD-AFC4-6F175D3DCCD1}">
                <a14:hiddenFill xmlns="" xmlns:a14="http://schemas.microsoft.com/office/drawing/2010/main">
                  <a:noFill/>
                </a14:hiddenFill>
              </a:ext>
            </a:extLst>
          </p:spPr>
          <p:txBody>
            <a:bodyPr lIns="74295" tIns="8890" rIns="74295" bIns="8890"/>
            <a:lstStyle/>
            <a:p>
              <a:endParaRPr lang="ja-JP" altLang="en-US"/>
            </a:p>
          </p:txBody>
        </p:sp>
        <p:sp>
          <p:nvSpPr>
            <p:cNvPr id="124" name="Text Box 67"/>
            <p:cNvSpPr txBox="1">
              <a:spLocks noChangeArrowheads="1"/>
            </p:cNvSpPr>
            <p:nvPr/>
          </p:nvSpPr>
          <p:spPr bwMode="auto">
            <a:xfrm>
              <a:off x="6025628" y="3759323"/>
              <a:ext cx="2346164" cy="245180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74295" tIns="8890" rIns="74295" bIns="8890"/>
            <a:lstStyle>
              <a:lvl1pPr marL="85725" indent="-85725"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algn="just" eaLnBrk="1" hangingPunct="1">
                <a:spcBef>
                  <a:spcPct val="50000"/>
                </a:spcBef>
                <a:buFont typeface="Wingdings" pitchFamily="2" charset="2"/>
                <a:buNone/>
              </a:pPr>
              <a:r>
                <a:rPr lang="ja-JP" altLang="en-US" sz="1000" dirty="0">
                  <a:solidFill>
                    <a:srgbClr val="000000"/>
                  </a:solidFill>
                  <a:latin typeface="ＭＳ ゴシック" pitchFamily="49" charset="-128"/>
                  <a:ea typeface="ＭＳ ゴシック" pitchFamily="49" charset="-128"/>
                </a:rPr>
                <a:t>地下鉄</a:t>
              </a:r>
            </a:p>
            <a:p>
              <a:pPr algn="just" eaLnBrk="1" hangingPunct="1">
                <a:spcBef>
                  <a:spcPct val="50000"/>
                </a:spcBef>
                <a:buFont typeface="Wingdings" pitchFamily="2" charset="2"/>
                <a:buNone/>
              </a:pPr>
              <a:r>
                <a:rPr lang="ja-JP" altLang="en-US" sz="1000" dirty="0">
                  <a:solidFill>
                    <a:srgbClr val="000000"/>
                  </a:solidFill>
                  <a:latin typeface="ＭＳ ゴシック" pitchFamily="49" charset="-128"/>
                  <a:ea typeface="ＭＳ ゴシック" pitchFamily="49" charset="-128"/>
                </a:rPr>
                <a:t>私鉄</a:t>
              </a:r>
            </a:p>
            <a:p>
              <a:pPr algn="just" eaLnBrk="1" hangingPunct="1">
                <a:spcBef>
                  <a:spcPct val="50000"/>
                </a:spcBef>
                <a:buFont typeface="Wingdings" pitchFamily="2" charset="2"/>
                <a:buNone/>
              </a:pPr>
              <a:r>
                <a:rPr lang="ja-JP" altLang="en-US" sz="1000" dirty="0">
                  <a:solidFill>
                    <a:srgbClr val="000000"/>
                  </a:solidFill>
                  <a:latin typeface="ＭＳ ゴシック" pitchFamily="49" charset="-128"/>
                  <a:ea typeface="ＭＳ ゴシック" pitchFamily="49" charset="-128"/>
                </a:rPr>
                <a:t>ＪＲ</a:t>
              </a:r>
              <a:endParaRPr lang="en-US" altLang="ja-JP" sz="1000" dirty="0">
                <a:solidFill>
                  <a:srgbClr val="000000"/>
                </a:solidFill>
                <a:latin typeface="ＭＳ ゴシック" pitchFamily="49" charset="-128"/>
                <a:ea typeface="ＭＳ ゴシック" pitchFamily="49" charset="-128"/>
              </a:endParaRPr>
            </a:p>
            <a:p>
              <a:pPr algn="just" eaLnBrk="1" hangingPunct="1">
                <a:spcBef>
                  <a:spcPct val="50000"/>
                </a:spcBef>
                <a:buFont typeface="Wingdings" pitchFamily="2" charset="2"/>
                <a:buNone/>
              </a:pPr>
              <a:r>
                <a:rPr lang="ja-JP" altLang="en-US" sz="1000" dirty="0" smtClean="0">
                  <a:solidFill>
                    <a:srgbClr val="000000"/>
                  </a:solidFill>
                  <a:latin typeface="ＭＳ ゴシック" pitchFamily="49" charset="-128"/>
                  <a:ea typeface="ＭＳ ゴシック" pitchFamily="49" charset="-128"/>
                </a:rPr>
                <a:t>区役所</a:t>
              </a:r>
              <a:r>
                <a:rPr lang="en-US" altLang="ja-JP" sz="1000" dirty="0" smtClean="0">
                  <a:solidFill>
                    <a:srgbClr val="000000"/>
                  </a:solidFill>
                  <a:latin typeface="ＭＳ ゴシック" pitchFamily="49" charset="-128"/>
                  <a:ea typeface="ＭＳ ゴシック" pitchFamily="49" charset="-128"/>
                </a:rPr>
                <a:t>(</a:t>
              </a:r>
              <a:r>
                <a:rPr lang="ja-JP" altLang="en-US" sz="1000" dirty="0" smtClean="0">
                  <a:solidFill>
                    <a:srgbClr val="000000"/>
                  </a:solidFill>
                  <a:latin typeface="ＭＳ ゴシック" pitchFamily="49" charset="-128"/>
                  <a:ea typeface="ＭＳ ゴシック" pitchFamily="49" charset="-128"/>
                </a:rPr>
                <a:t>総合区役所</a:t>
              </a:r>
              <a:r>
                <a:rPr lang="en-US" altLang="ja-JP" sz="1000" dirty="0" smtClean="0">
                  <a:solidFill>
                    <a:srgbClr val="000000"/>
                  </a:solidFill>
                  <a:latin typeface="ＭＳ ゴシック" pitchFamily="49" charset="-128"/>
                  <a:ea typeface="ＭＳ ゴシック" pitchFamily="49" charset="-128"/>
                </a:rPr>
                <a:t>)</a:t>
              </a:r>
            </a:p>
            <a:p>
              <a:pPr algn="just" eaLnBrk="1" hangingPunct="1">
                <a:spcBef>
                  <a:spcPct val="50000"/>
                </a:spcBef>
                <a:buFont typeface="Wingdings" pitchFamily="2" charset="2"/>
                <a:buNone/>
              </a:pPr>
              <a:r>
                <a:rPr lang="ja-JP" altLang="en-US" sz="1000" dirty="0" smtClean="0">
                  <a:solidFill>
                    <a:srgbClr val="000000"/>
                  </a:solidFill>
                  <a:latin typeface="ＭＳ ゴシック" pitchFamily="49" charset="-128"/>
                  <a:ea typeface="ＭＳ ゴシック" pitchFamily="49" charset="-128"/>
                </a:rPr>
                <a:t>区役所</a:t>
              </a:r>
              <a:r>
                <a:rPr lang="en-US" altLang="ja-JP" sz="1000" dirty="0" smtClean="0">
                  <a:solidFill>
                    <a:srgbClr val="000000"/>
                  </a:solidFill>
                  <a:latin typeface="ＭＳ ゴシック" pitchFamily="49" charset="-128"/>
                  <a:ea typeface="ＭＳ ゴシック" pitchFamily="49" charset="-128"/>
                </a:rPr>
                <a:t>(</a:t>
              </a:r>
              <a:r>
                <a:rPr lang="ja-JP" altLang="en-US" sz="1000" dirty="0" smtClean="0">
                  <a:solidFill>
                    <a:srgbClr val="000000"/>
                  </a:solidFill>
                  <a:latin typeface="ＭＳ ゴシック" pitchFamily="49" charset="-128"/>
                  <a:ea typeface="ＭＳ ゴシック" pitchFamily="49" charset="-128"/>
                </a:rPr>
                <a:t>地域自治区事務所</a:t>
              </a:r>
              <a:r>
                <a:rPr lang="en-US" altLang="ja-JP" sz="1000" dirty="0" smtClean="0">
                  <a:solidFill>
                    <a:srgbClr val="000000"/>
                  </a:solidFill>
                  <a:latin typeface="ＭＳ ゴシック" pitchFamily="49" charset="-128"/>
                  <a:ea typeface="ＭＳ ゴシック" pitchFamily="49" charset="-128"/>
                </a:rPr>
                <a:t>)</a:t>
              </a:r>
            </a:p>
            <a:p>
              <a:pPr algn="just" eaLnBrk="1" hangingPunct="1">
                <a:spcBef>
                  <a:spcPct val="50000"/>
                </a:spcBef>
                <a:buFont typeface="Wingdings" pitchFamily="2" charset="2"/>
                <a:buNone/>
              </a:pPr>
              <a:endParaRPr lang="en-US" altLang="ja-JP" sz="1000" dirty="0">
                <a:solidFill>
                  <a:srgbClr val="000000"/>
                </a:solidFill>
                <a:latin typeface="ＭＳ ゴシック" pitchFamily="49" charset="-128"/>
                <a:ea typeface="ＭＳ ゴシック" pitchFamily="49" charset="-128"/>
              </a:endParaRPr>
            </a:p>
            <a:p>
              <a:pPr algn="just" eaLnBrk="1" hangingPunct="1">
                <a:spcBef>
                  <a:spcPct val="50000"/>
                </a:spcBef>
                <a:buFont typeface="Wingdings" pitchFamily="2" charset="2"/>
                <a:buNone/>
              </a:pPr>
              <a:endParaRPr lang="en-US" altLang="ja-JP" sz="1000" dirty="0">
                <a:solidFill>
                  <a:srgbClr val="000000"/>
                </a:solidFill>
                <a:latin typeface="ＭＳ ゴシック" pitchFamily="49" charset="-128"/>
                <a:ea typeface="ＭＳ ゴシック" pitchFamily="49" charset="-128"/>
              </a:endParaRPr>
            </a:p>
          </p:txBody>
        </p:sp>
        <p:sp>
          <p:nvSpPr>
            <p:cNvPr id="127" name="円/楕円 126"/>
            <p:cNvSpPr/>
            <p:nvPr/>
          </p:nvSpPr>
          <p:spPr>
            <a:xfrm>
              <a:off x="5731724" y="5005617"/>
              <a:ext cx="140703" cy="142677"/>
            </a:xfrm>
            <a:prstGeom prst="ellipse">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sp>
          <p:nvSpPr>
            <p:cNvPr id="128" name="円/楕円 127"/>
            <p:cNvSpPr/>
            <p:nvPr/>
          </p:nvSpPr>
          <p:spPr>
            <a:xfrm>
              <a:off x="5694529" y="4670638"/>
              <a:ext cx="215093" cy="215048"/>
            </a:xfrm>
            <a:prstGeom prst="ellipse">
              <a:avLst/>
            </a:prstGeom>
            <a:blipFill dpi="0" rotWithShape="1">
              <a:blip r:embed="rId4" cstate="print"/>
              <a:srcRect/>
              <a:tile tx="0" ty="0" sx="100000" sy="100000" flip="none" algn="tl"/>
            </a:blip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sp>
          <p:nvSpPr>
            <p:cNvPr id="129" name="Line 64"/>
            <p:cNvSpPr>
              <a:spLocks noChangeShapeType="1"/>
            </p:cNvSpPr>
            <p:nvPr/>
          </p:nvSpPr>
          <p:spPr bwMode="auto">
            <a:xfrm>
              <a:off x="5580112" y="4469843"/>
              <a:ext cx="457199" cy="0"/>
            </a:xfrm>
            <a:prstGeom prst="line">
              <a:avLst/>
            </a:prstGeom>
            <a:noFill/>
            <a:ln w="22225">
              <a:solidFill>
                <a:srgbClr val="000000"/>
              </a:solidFill>
              <a:round/>
              <a:headEnd/>
              <a:tailEnd/>
            </a:ln>
            <a:extLst>
              <a:ext uri="{909E8E84-426E-40DD-AFC4-6F175D3DCCD1}">
                <a14:hiddenFill xmlns="" xmlns:a14="http://schemas.microsoft.com/office/drawing/2010/main">
                  <a:noFill/>
                </a14:hiddenFill>
              </a:ext>
            </a:extLst>
          </p:spPr>
          <p:txBody>
            <a:bodyPr lIns="74295" tIns="8890" rIns="74295" bIns="8890"/>
            <a:lstStyle/>
            <a:p>
              <a:endParaRPr lang="ja-JP" altLang="en-US"/>
            </a:p>
          </p:txBody>
        </p:sp>
        <p:sp>
          <p:nvSpPr>
            <p:cNvPr id="131" name="Line 68"/>
            <p:cNvSpPr>
              <a:spLocks noChangeShapeType="1"/>
            </p:cNvSpPr>
            <p:nvPr/>
          </p:nvSpPr>
          <p:spPr bwMode="auto">
            <a:xfrm>
              <a:off x="5573476" y="4469843"/>
              <a:ext cx="457199" cy="0"/>
            </a:xfrm>
            <a:prstGeom prst="line">
              <a:avLst/>
            </a:prstGeom>
            <a:noFill/>
            <a:ln w="12700">
              <a:solidFill>
                <a:srgbClr val="FFFFFF"/>
              </a:solidFill>
              <a:prstDash val="dash"/>
              <a:round/>
              <a:headEnd/>
              <a:tailEnd/>
            </a:ln>
            <a:extLst>
              <a:ext uri="{909E8E84-426E-40DD-AFC4-6F175D3DCCD1}">
                <a14:hiddenFill xmlns="" xmlns:a14="http://schemas.microsoft.com/office/drawing/2010/main">
                  <a:noFill/>
                </a14:hiddenFill>
              </a:ext>
            </a:extLst>
          </p:spPr>
          <p:txBody>
            <a:bodyPr lIns="74295" tIns="8890" rIns="74295" bIns="8890"/>
            <a:lstStyle/>
            <a:p>
              <a:endParaRPr lang="ja-JP" altLang="en-US"/>
            </a:p>
          </p:txBody>
        </p:sp>
      </p:grpSp>
      <p:sp>
        <p:nvSpPr>
          <p:cNvPr id="135" name="正方形/長方形 27"/>
          <p:cNvSpPr>
            <a:spLocks noChangeArrowheads="1"/>
          </p:cNvSpPr>
          <p:nvPr/>
        </p:nvSpPr>
        <p:spPr bwMode="auto">
          <a:xfrm>
            <a:off x="8112125" y="6637006"/>
            <a:ext cx="1031875" cy="261937"/>
          </a:xfrm>
          <a:prstGeom prst="rect">
            <a:avLst/>
          </a:prstGeom>
          <a:noFill/>
          <a:ln w="9525">
            <a:noFill/>
            <a:miter lim="800000"/>
            <a:headEnd/>
            <a:tailEnd/>
          </a:ln>
        </p:spPr>
        <p:txBody>
          <a:bodyPr>
            <a:spAutoFit/>
          </a:bodyPr>
          <a:lstStyle/>
          <a:p>
            <a:pPr algn="r"/>
            <a:r>
              <a:rPr lang="ja-JP" altLang="en-US" sz="1100" b="1" dirty="0" smtClean="0">
                <a:solidFill>
                  <a:srgbClr val="000000"/>
                </a:solidFill>
                <a:latin typeface="ＭＳ Ｐゴシック" charset="-128"/>
                <a:ea typeface="Meiryo UI" pitchFamily="50" charset="-128"/>
                <a:cs typeface="Meiryo UI" pitchFamily="50" charset="-128"/>
              </a:rPr>
              <a:t>すがた</a:t>
            </a:r>
            <a:r>
              <a:rPr lang="en-US" altLang="ja-JP" sz="1100" b="1" dirty="0" smtClean="0">
                <a:solidFill>
                  <a:srgbClr val="000000"/>
                </a:solidFill>
                <a:latin typeface="ＭＳ Ｐゴシック" charset="-128"/>
                <a:ea typeface="Meiryo UI" pitchFamily="50" charset="-128"/>
                <a:cs typeface="Meiryo UI" pitchFamily="50" charset="-128"/>
              </a:rPr>
              <a:t>-</a:t>
            </a:r>
            <a:r>
              <a:rPr lang="ja-JP" altLang="en-US" sz="1100" b="1" dirty="0" smtClean="0">
                <a:solidFill>
                  <a:srgbClr val="000000"/>
                </a:solidFill>
                <a:latin typeface="ＭＳ Ｐゴシック" charset="-128"/>
                <a:ea typeface="Meiryo UI" pitchFamily="50" charset="-128"/>
                <a:cs typeface="Meiryo UI" pitchFamily="50" charset="-128"/>
              </a:rPr>
              <a:t>１３</a:t>
            </a:r>
            <a:endParaRPr lang="ja-JP" altLang="en-US" sz="1200" b="1" dirty="0">
              <a:solidFill>
                <a:srgbClr val="000000"/>
              </a:solidFill>
              <a:latin typeface="ＭＳ Ｐゴシック" charset="-128"/>
              <a:ea typeface="Meiryo UI" pitchFamily="50" charset="-128"/>
              <a:cs typeface="Meiryo UI" pitchFamily="50" charset="-128"/>
            </a:endParaRPr>
          </a:p>
        </p:txBody>
      </p:sp>
    </p:spTree>
  </p:cSld>
  <p:clrMapOvr>
    <a:masterClrMapping/>
  </p:clrMapOvr>
  <p:timing>
    <p:tnLst>
      <p:par>
        <p:cTn id="1" dur="indefinite" restart="never" nodeType="tmRoot"/>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正方形/長方形 5"/>
          <p:cNvSpPr/>
          <p:nvPr/>
        </p:nvSpPr>
        <p:spPr>
          <a:xfrm>
            <a:off x="6356" y="0"/>
            <a:ext cx="9144000" cy="432000"/>
          </a:xfrm>
          <a:prstGeom prst="rect">
            <a:avLst/>
          </a:prstGeom>
          <a:gradFill>
            <a:gsLst>
              <a:gs pos="0">
                <a:schemeClr val="accent2">
                  <a:lumMod val="40000"/>
                  <a:lumOff val="60000"/>
                </a:schemeClr>
              </a:gs>
              <a:gs pos="50000">
                <a:schemeClr val="bg1"/>
              </a:gs>
              <a:gs pos="100000">
                <a:schemeClr val="accent2">
                  <a:lumMod val="40000"/>
                  <a:lumOff val="6000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r>
              <a:rPr lang="ja-JP" altLang="en-US" sz="2000" b="1" dirty="0" smtClean="0">
                <a:solidFill>
                  <a:prstClr val="black"/>
                </a:solidFill>
                <a:latin typeface="Meiryo UI" pitchFamily="50" charset="-128"/>
                <a:ea typeface="Meiryo UI" pitchFamily="50" charset="-128"/>
                <a:cs typeface="Meiryo UI" pitchFamily="50" charset="-128"/>
              </a:rPr>
              <a:t>２　総合区役所の位置</a:t>
            </a:r>
            <a:endParaRPr lang="ja-JP" altLang="en-US" sz="2000" b="1" dirty="0">
              <a:solidFill>
                <a:prstClr val="black"/>
              </a:solidFill>
              <a:latin typeface="Meiryo UI" pitchFamily="50" charset="-128"/>
              <a:ea typeface="Meiryo UI" pitchFamily="50" charset="-128"/>
              <a:cs typeface="Meiryo UI" pitchFamily="50" charset="-128"/>
            </a:endParaRPr>
          </a:p>
        </p:txBody>
      </p:sp>
      <p:graphicFrame>
        <p:nvGraphicFramePr>
          <p:cNvPr id="9" name="表 8"/>
          <p:cNvGraphicFramePr>
            <a:graphicFrameLocks noGrp="1"/>
          </p:cNvGraphicFramePr>
          <p:nvPr/>
        </p:nvGraphicFramePr>
        <p:xfrm>
          <a:off x="88899" y="928107"/>
          <a:ext cx="8928102" cy="5608080"/>
        </p:xfrm>
        <a:graphic>
          <a:graphicData uri="http://schemas.openxmlformats.org/drawingml/2006/table">
            <a:tbl>
              <a:tblPr firstRow="1">
                <a:tableStyleId>{616DA210-FB5B-4158-B5E0-FEB733F419BA}</a:tableStyleId>
              </a:tblPr>
              <a:tblGrid>
                <a:gridCol w="1091451"/>
                <a:gridCol w="1652448"/>
                <a:gridCol w="6184203"/>
              </a:tblGrid>
              <a:tr h="612000">
                <a:tc>
                  <a:txBody>
                    <a:bodyPr/>
                    <a:lstStyle/>
                    <a:p>
                      <a:pPr algn="l"/>
                      <a:endParaRPr kumimoji="1" lang="ja-JP" altLang="en-US" sz="1800" dirty="0"/>
                    </a:p>
                  </a:txBody>
                  <a:tcPr marL="36005" marR="36005" marT="36003" marB="36003" anchor="ctr" anchorCtr="1">
                    <a:lnR w="12700" cap="flat" cmpd="sng" algn="ctr">
                      <a:solidFill>
                        <a:schemeClr val="tx1"/>
                      </a:solidFill>
                      <a:prstDash val="solid"/>
                      <a:round/>
                      <a:headEnd type="none" w="med" len="med"/>
                      <a:tailEnd type="none" w="med" len="med"/>
                    </a:lnR>
                    <a:lnB w="28575" cap="flat" cmpd="sng" algn="ctr">
                      <a:solidFill>
                        <a:schemeClr val="tx1"/>
                      </a:solidFill>
                      <a:prstDash val="solid"/>
                      <a:round/>
                      <a:headEnd type="none" w="med" len="med"/>
                      <a:tailEnd type="none" w="med" len="med"/>
                    </a:lnB>
                  </a:tcPr>
                </a:tc>
                <a:tc>
                  <a:txBody>
                    <a:bodyPr/>
                    <a:lstStyle/>
                    <a:p>
                      <a:pPr algn="l"/>
                      <a:r>
                        <a:rPr kumimoji="1" lang="ja-JP" altLang="en-US" sz="1600" b="1" dirty="0" smtClean="0"/>
                        <a:t>選定庁舎</a:t>
                      </a:r>
                      <a:endParaRPr kumimoji="1" lang="ja-JP" altLang="en-US" sz="1600" b="1" dirty="0"/>
                    </a:p>
                  </a:txBody>
                  <a:tcPr marL="36005" marR="36005" marT="36003" marB="36003" anchor="ctr" anchorCtr="1">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B w="28575" cap="flat" cmpd="sng" algn="ctr">
                      <a:solidFill>
                        <a:schemeClr val="tx1"/>
                      </a:solidFill>
                      <a:prstDash val="solid"/>
                      <a:round/>
                      <a:headEnd type="none" w="med" len="med"/>
                      <a:tailEnd type="none" w="med" len="med"/>
                    </a:lnB>
                  </a:tcPr>
                </a:tc>
                <a:tc>
                  <a:txBody>
                    <a:bodyPr/>
                    <a:lstStyle/>
                    <a:p>
                      <a:pPr algn="ctr"/>
                      <a:r>
                        <a:rPr kumimoji="1" lang="ja-JP" altLang="en-US" sz="1600" b="1" dirty="0" smtClean="0"/>
                        <a:t>選定理由</a:t>
                      </a:r>
                      <a:endParaRPr kumimoji="1" lang="ja-JP" altLang="en-US" sz="1600" b="1" dirty="0"/>
                    </a:p>
                  </a:txBody>
                  <a:tcPr marL="36005" marR="36005" marT="36003" marB="36003" anchor="ctr" anchorCtr="1">
                    <a:lnL w="12700" cap="flat" cmpd="sng" algn="ctr">
                      <a:solidFill>
                        <a:schemeClr val="tx1"/>
                      </a:solidFill>
                      <a:prstDash val="solid"/>
                      <a:round/>
                      <a:headEnd type="none" w="med" len="med"/>
                      <a:tailEnd type="none" w="med" len="med"/>
                    </a:lnL>
                    <a:lnB w="28575" cap="flat" cmpd="sng" algn="ctr">
                      <a:solidFill>
                        <a:schemeClr val="tx1"/>
                      </a:solidFill>
                      <a:prstDash val="solid"/>
                      <a:round/>
                      <a:headEnd type="none" w="med" len="med"/>
                      <a:tailEnd type="none" w="med" len="med"/>
                    </a:lnB>
                  </a:tcPr>
                </a:tc>
              </a:tr>
              <a:tr h="612000">
                <a:tc>
                  <a:txBody>
                    <a:bodyPr/>
                    <a:lstStyle/>
                    <a:p>
                      <a:pPr algn="l"/>
                      <a:r>
                        <a:rPr kumimoji="1" lang="ja-JP" altLang="en-US" sz="1600" b="1" dirty="0" smtClean="0"/>
                        <a:t>第一区</a:t>
                      </a:r>
                      <a:endParaRPr kumimoji="1" lang="ja-JP" altLang="en-US" sz="1600" b="1" dirty="0"/>
                    </a:p>
                  </a:txBody>
                  <a:tcPr marL="91453" marR="91453" marT="45724" marB="45724" anchor="ctr" anchorCtr="1">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600" b="1" dirty="0" smtClean="0"/>
                        <a:t>　淀川区役所</a:t>
                      </a:r>
                    </a:p>
                  </a:txBody>
                  <a:tcPr marL="66462" marR="33231" marT="36000" marB="36000" anchor="ctr">
                    <a:lnT w="28575" cap="flat" cmpd="sng" algn="ctr">
                      <a:solidFill>
                        <a:schemeClr val="tx1"/>
                      </a:solidFill>
                      <a:prstDash val="solid"/>
                      <a:round/>
                      <a:headEnd type="none" w="med" len="med"/>
                      <a:tailEnd type="none" w="med" len="med"/>
                    </a:lnT>
                  </a:tcPr>
                </a:tc>
                <a:tc>
                  <a:txBody>
                    <a:bodyPr/>
                    <a:lstStyle/>
                    <a:p>
                      <a:pPr fontAlgn="ctr"/>
                      <a:r>
                        <a:rPr lang="ja-JP" altLang="en-US" sz="1400" b="0" u="none" dirty="0" smtClean="0">
                          <a:solidFill>
                            <a:schemeClr val="tx1"/>
                          </a:solidFill>
                          <a:latin typeface="+mn-ea"/>
                          <a:ea typeface="+mn-ea"/>
                        </a:rPr>
                        <a:t>評価項目点数は同じであるが、現庁舎で新たな組織体制における職員の収容が可能な淀川区役所を選定</a:t>
                      </a:r>
                      <a:endParaRPr lang="en-US" altLang="ja-JP" sz="1400" b="0" u="none" dirty="0" smtClean="0">
                        <a:solidFill>
                          <a:schemeClr val="tx1"/>
                        </a:solidFill>
                        <a:latin typeface="+mn-ea"/>
                        <a:ea typeface="+mn-ea"/>
                      </a:endParaRPr>
                    </a:p>
                  </a:txBody>
                  <a:tcPr marL="66462" marR="33231" marT="36000" marB="36000" anchor="ct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BlToTr w="12700" cap="flat" cmpd="sng" algn="ctr">
                      <a:noFill/>
                      <a:prstDash val="solid"/>
                      <a:round/>
                      <a:headEnd type="none" w="med" len="med"/>
                      <a:tailEnd type="none" w="med" len="med"/>
                    </a:lnBlToTr>
                  </a:tcPr>
                </a:tc>
              </a:tr>
              <a:tr h="612000">
                <a:tc>
                  <a:txBody>
                    <a:bodyPr/>
                    <a:lstStyle/>
                    <a:p>
                      <a:pPr algn="l"/>
                      <a:r>
                        <a:rPr kumimoji="1" lang="ja-JP" altLang="en-US" sz="1600" b="1" dirty="0" smtClean="0"/>
                        <a:t>第二区</a:t>
                      </a:r>
                      <a:endParaRPr kumimoji="1" lang="ja-JP" altLang="en-US" sz="1600" b="1" dirty="0"/>
                    </a:p>
                  </a:txBody>
                  <a:tcPr marL="91453" marR="91453" marT="45724" marB="45724" anchor="ctr" anchorCtr="1">
                    <a:lnT w="12700" cap="flat" cmpd="sng" algn="ctr">
                      <a:solidFill>
                        <a:schemeClr val="tx1"/>
                      </a:solidFill>
                      <a:prstDash val="solid"/>
                      <a:round/>
                      <a:headEnd type="none" w="med" len="med"/>
                      <a:tailEnd type="none" w="med" len="med"/>
                    </a:lnT>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600" b="1" dirty="0" smtClean="0"/>
                        <a:t>　北区役所</a:t>
                      </a:r>
                    </a:p>
                  </a:txBody>
                  <a:tcPr marL="66462" marR="33231" marT="36000" marB="36000" anchor="ctr">
                    <a:noFill/>
                  </a:tcPr>
                </a:tc>
                <a:tc>
                  <a:txBody>
                    <a:bodyPr/>
                    <a:lstStyle/>
                    <a:p>
                      <a:pPr fontAlgn="ctr"/>
                      <a:r>
                        <a:rPr lang="ja-JP" altLang="en-US" sz="1400" b="0" u="none" dirty="0" smtClean="0">
                          <a:solidFill>
                            <a:schemeClr val="tx1"/>
                          </a:solidFill>
                          <a:latin typeface="+mn-ea"/>
                          <a:ea typeface="+mn-ea"/>
                        </a:rPr>
                        <a:t>評価項目点数は都島区役所が最も高いが、必要延床面積が不足することから、現庁舎で新たな組織体制における職員の収容が可能な北区役所を選定</a:t>
                      </a:r>
                      <a:endParaRPr lang="en-US" altLang="ja-JP" sz="1400" b="0" u="none" dirty="0" smtClean="0">
                        <a:solidFill>
                          <a:schemeClr val="tx1"/>
                        </a:solidFill>
                        <a:latin typeface="+mn-ea"/>
                        <a:ea typeface="+mn-ea"/>
                      </a:endParaRPr>
                    </a:p>
                  </a:txBody>
                  <a:tcPr marL="66462" marR="33231" marT="36000" marB="36000" anchor="ctr">
                    <a:lnT w="12700" cap="flat" cmpd="sng" algn="ctr">
                      <a:solidFill>
                        <a:schemeClr val="tx1"/>
                      </a:solidFill>
                      <a:prstDash val="solid"/>
                      <a:round/>
                      <a:headEnd type="none" w="med" len="med"/>
                      <a:tailEnd type="none" w="med" len="med"/>
                    </a:lnT>
                    <a:lnBlToTr w="12700" cap="flat" cmpd="sng" algn="ctr">
                      <a:noFill/>
                      <a:prstDash val="solid"/>
                      <a:round/>
                      <a:headEnd type="none" w="med" len="med"/>
                      <a:tailEnd type="none" w="med" len="med"/>
                    </a:lnBlToTr>
                    <a:noFill/>
                  </a:tcPr>
                </a:tc>
              </a:tr>
              <a:tr h="612000">
                <a:tc>
                  <a:txBody>
                    <a:bodyPr/>
                    <a:lstStyle/>
                    <a:p>
                      <a:pPr algn="l"/>
                      <a:r>
                        <a:rPr kumimoji="1" lang="ja-JP" altLang="en-US" sz="1600" b="1" smtClean="0"/>
                        <a:t>第三区</a:t>
                      </a:r>
                      <a:endParaRPr kumimoji="1" lang="en-US" altLang="ja-JP" sz="1600" b="1" dirty="0" smtClean="0"/>
                    </a:p>
                  </a:txBody>
                  <a:tcPr marL="91453" marR="91453" marT="45724" marB="45724" anchor="ctr" anchorCtr="1"/>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600" b="1" dirty="0" smtClean="0"/>
                        <a:t>　福島区役所</a:t>
                      </a:r>
                    </a:p>
                  </a:txBody>
                  <a:tcPr marL="66462" marR="33231" marT="36000" marB="36000" anchor="ctr">
                    <a:noFill/>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400" b="0" u="none" dirty="0" smtClean="0">
                          <a:solidFill>
                            <a:schemeClr val="tx1"/>
                          </a:solidFill>
                          <a:latin typeface="+mn-ea"/>
                          <a:ea typeface="+mn-ea"/>
                        </a:rPr>
                        <a:t>評価項目点数が最も高く、現庁舎で新たな組織体制における職員の収容が可能な福島区役所を選定</a:t>
                      </a:r>
                      <a:endParaRPr lang="en-US" altLang="ja-JP" sz="1400" b="0" u="none" dirty="0" smtClean="0">
                        <a:solidFill>
                          <a:schemeClr val="tx1"/>
                        </a:solidFill>
                        <a:latin typeface="+mn-ea"/>
                        <a:ea typeface="+mn-ea"/>
                      </a:endParaRPr>
                    </a:p>
                  </a:txBody>
                  <a:tcPr marL="66462" marR="33231" marT="36000" marB="36000" anchor="ctr">
                    <a:lnB w="12700" cap="flat" cmpd="sng" algn="ctr">
                      <a:solidFill>
                        <a:schemeClr val="tx1"/>
                      </a:solidFill>
                      <a:prstDash val="solid"/>
                      <a:round/>
                      <a:headEnd type="none" w="med" len="med"/>
                      <a:tailEnd type="none" w="med" len="med"/>
                    </a:lnB>
                    <a:noFill/>
                  </a:tcPr>
                </a:tc>
              </a:tr>
              <a:tr h="612000">
                <a:tc>
                  <a:txBody>
                    <a:bodyPr/>
                    <a:lstStyle/>
                    <a:p>
                      <a:pPr algn="l"/>
                      <a:r>
                        <a:rPr kumimoji="1" lang="ja-JP" altLang="en-US" sz="1600" b="1" dirty="0" smtClean="0"/>
                        <a:t>第四区</a:t>
                      </a:r>
                      <a:endParaRPr kumimoji="1" lang="ja-JP" altLang="en-US" sz="1600" b="1" dirty="0"/>
                    </a:p>
                  </a:txBody>
                  <a:tcPr marL="91453" marR="91453" marT="45724" marB="45724" anchor="ctr" anchorCtr="1"/>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600" b="1" dirty="0" smtClean="0"/>
                        <a:t>　城東区役所</a:t>
                      </a:r>
                    </a:p>
                  </a:txBody>
                  <a:tcPr marL="66462" marR="33231" marT="36000" marB="36000" anchor="ctr">
                    <a:noFill/>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400" b="0" u="none" dirty="0" smtClean="0">
                          <a:solidFill>
                            <a:schemeClr val="tx1"/>
                          </a:solidFill>
                          <a:latin typeface="+mn-ea"/>
                          <a:ea typeface="+mn-ea"/>
                        </a:rPr>
                        <a:t>評価項目点数が最も高く、必要延床面積は不足するものの近隣に活用可能な市有施設がある城東区役所を選定</a:t>
                      </a:r>
                      <a:endParaRPr lang="en-US" altLang="ja-JP" sz="1400" b="0" u="none" dirty="0" smtClean="0">
                        <a:solidFill>
                          <a:schemeClr val="tx1"/>
                        </a:solidFill>
                        <a:latin typeface="+mn-ea"/>
                        <a:ea typeface="+mn-ea"/>
                      </a:endParaRPr>
                    </a:p>
                  </a:txBody>
                  <a:tcPr marL="66462" marR="33231" marT="36000" marB="3600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r>
              <a:tr h="612000">
                <a:tc>
                  <a:txBody>
                    <a:bodyPr/>
                    <a:lstStyle/>
                    <a:p>
                      <a:pPr algn="l"/>
                      <a:r>
                        <a:rPr kumimoji="1" lang="ja-JP" altLang="en-US" sz="1600" b="1" dirty="0" smtClean="0"/>
                        <a:t>第五区</a:t>
                      </a:r>
                      <a:endParaRPr kumimoji="1" lang="en-US" altLang="ja-JP" sz="1600" b="1" dirty="0" smtClean="0"/>
                    </a:p>
                  </a:txBody>
                  <a:tcPr marL="91453" marR="91453" marT="45724" marB="45724" anchor="ctr" anchorCtr="1"/>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600" b="1" dirty="0" smtClean="0"/>
                        <a:t>　西区役所</a:t>
                      </a:r>
                    </a:p>
                  </a:txBody>
                  <a:tcPr marL="66462" marR="33231" marT="36000" marB="36000" anchor="ctr">
                    <a:noFill/>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400" b="0" u="none" dirty="0" smtClean="0">
                          <a:solidFill>
                            <a:schemeClr val="tx1"/>
                          </a:solidFill>
                          <a:latin typeface="+mn-ea"/>
                          <a:ea typeface="+mn-ea"/>
                        </a:rPr>
                        <a:t>評価項目点数が最も高く、現庁舎で新たな組織体制における職員の収容が可能な西区役所を選定</a:t>
                      </a:r>
                      <a:endParaRPr lang="en-US" altLang="ja-JP" sz="1400" b="0" u="none" dirty="0" smtClean="0">
                        <a:solidFill>
                          <a:schemeClr val="tx1"/>
                        </a:solidFill>
                        <a:latin typeface="+mn-ea"/>
                        <a:ea typeface="+mn-ea"/>
                      </a:endParaRPr>
                    </a:p>
                  </a:txBody>
                  <a:tcPr marL="66462" marR="33231" marT="36000" marB="3600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r>
              <a:tr h="612000">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600" b="1" dirty="0" smtClean="0"/>
                        <a:t>第六区</a:t>
                      </a:r>
                      <a:endParaRPr kumimoji="1" lang="en-US" altLang="ja-JP" sz="1600" b="1" dirty="0" smtClean="0"/>
                    </a:p>
                  </a:txBody>
                  <a:tcPr marL="91453" marR="91453" marT="45724" marB="45724" anchor="ctr" anchorCtr="1"/>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600" b="1" dirty="0" smtClean="0"/>
                        <a:t>　天王寺区役所</a:t>
                      </a:r>
                    </a:p>
                  </a:txBody>
                  <a:tcPr marL="66462" marR="33231" marT="36000" marB="36000" anchor="ctr">
                    <a:noFill/>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400" b="0" u="none" dirty="0" smtClean="0">
                          <a:solidFill>
                            <a:schemeClr val="tx1"/>
                          </a:solidFill>
                          <a:latin typeface="+mn-ea"/>
                          <a:ea typeface="+mn-ea"/>
                        </a:rPr>
                        <a:t>評価項目点数が最も高く、現庁舎で新たな組織体制における職員の収容が可能な天王寺区役所を選定</a:t>
                      </a:r>
                      <a:endParaRPr lang="en-US" altLang="ja-JP" sz="1400" b="0" u="none" dirty="0" smtClean="0">
                        <a:solidFill>
                          <a:schemeClr val="tx1"/>
                        </a:solidFill>
                        <a:latin typeface="+mn-ea"/>
                        <a:ea typeface="+mn-ea"/>
                      </a:endParaRPr>
                    </a:p>
                  </a:txBody>
                  <a:tcPr marL="66462" marR="33231" marT="36000" marB="36000" anchor="ctr">
                    <a:lnT w="12700" cap="flat" cmpd="sng" algn="ctr">
                      <a:solidFill>
                        <a:schemeClr val="tx1"/>
                      </a:solidFill>
                      <a:prstDash val="solid"/>
                      <a:round/>
                      <a:headEnd type="none" w="med" len="med"/>
                      <a:tailEnd type="none" w="med" len="med"/>
                    </a:lnT>
                    <a:noFill/>
                  </a:tcPr>
                </a:tc>
              </a:tr>
              <a:tr h="612000">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600" b="1" dirty="0" smtClean="0"/>
                        <a:t>第七区</a:t>
                      </a:r>
                      <a:endParaRPr kumimoji="1" lang="en-US" altLang="ja-JP" sz="1600" b="1" dirty="0" smtClean="0"/>
                    </a:p>
                  </a:txBody>
                  <a:tcPr marL="91453" marR="91453" marT="45724" marB="45724" anchor="ctr" anchorCtr="1"/>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600" b="1" dirty="0" smtClean="0"/>
                        <a:t>　西成区役所</a:t>
                      </a:r>
                    </a:p>
                  </a:txBody>
                  <a:tcPr marL="66462" marR="33231" marT="36000" marB="36000" anchor="ctr">
                    <a:noFill/>
                  </a:tcPr>
                </a:tc>
                <a:tc>
                  <a:txBody>
                    <a:bodyPr/>
                    <a:lstStyle/>
                    <a:p>
                      <a:pPr fontAlgn="ctr"/>
                      <a:r>
                        <a:rPr lang="ja-JP" altLang="en-US" sz="1400" b="0" u="none" dirty="0" smtClean="0">
                          <a:solidFill>
                            <a:schemeClr val="tx1"/>
                          </a:solidFill>
                          <a:latin typeface="+mn-ea"/>
                          <a:ea typeface="+mn-ea"/>
                        </a:rPr>
                        <a:t>評価項目点数は住之江区役所が最も高いが、必要延床面積が不足し、かつ近隣に活用可能な市有施設がないため、近隣に活用可能な市有施設がある西成区役所を選定</a:t>
                      </a:r>
                      <a:endParaRPr lang="en-US" altLang="ja-JP" sz="1400" b="0" u="none" dirty="0" smtClean="0">
                        <a:solidFill>
                          <a:schemeClr val="tx1"/>
                        </a:solidFill>
                        <a:latin typeface="+mn-ea"/>
                        <a:ea typeface="+mn-ea"/>
                      </a:endParaRPr>
                    </a:p>
                  </a:txBody>
                  <a:tcPr marL="66462" marR="33231" marT="36000" marB="36000" anchor="ctr">
                    <a:noFill/>
                  </a:tcPr>
                </a:tc>
              </a:tr>
              <a:tr h="612000">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600" b="1" dirty="0" smtClean="0"/>
                        <a:t>第八区</a:t>
                      </a:r>
                      <a:endParaRPr kumimoji="1" lang="en-US" altLang="ja-JP" sz="1600" b="1" dirty="0" smtClean="0"/>
                    </a:p>
                  </a:txBody>
                  <a:tcPr marL="91453" marR="91453" marT="45724" marB="45724" anchor="ctr" anchorCtr="1"/>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600" b="1" dirty="0" smtClean="0"/>
                        <a:t>　平野区役所</a:t>
                      </a:r>
                    </a:p>
                  </a:txBody>
                  <a:tcPr marL="66462" marR="33231" marT="36000" marB="36000" anchor="ctr">
                    <a:noFill/>
                  </a:tcPr>
                </a:tc>
                <a:tc>
                  <a:txBody>
                    <a:bodyPr/>
                    <a:lstStyle/>
                    <a:p>
                      <a:pPr marL="0" marR="0" lvl="0" indent="0" algn="l" defTabSz="914400" rtl="0" eaLnBrk="1" fontAlgn="b" latinLnBrk="0" hangingPunct="1">
                        <a:lnSpc>
                          <a:spcPct val="100000"/>
                        </a:lnSpc>
                        <a:spcBef>
                          <a:spcPct val="0"/>
                        </a:spcBef>
                        <a:spcAft>
                          <a:spcPct val="0"/>
                        </a:spcAft>
                        <a:buClrTx/>
                        <a:buSzTx/>
                        <a:buFontTx/>
                        <a:buNone/>
                        <a:tabLst/>
                        <a:defRPr/>
                      </a:pPr>
                      <a:r>
                        <a:rPr lang="ja-JP" altLang="en-US" sz="1400" b="0" u="none" dirty="0" smtClean="0">
                          <a:solidFill>
                            <a:schemeClr val="tx1"/>
                          </a:solidFill>
                          <a:latin typeface="+mn-ea"/>
                          <a:ea typeface="+mn-ea"/>
                        </a:rPr>
                        <a:t>評価項目点数は同じであるが、現庁舎で新たな組織体制における職員の収容が可能な平野区役所を選定</a:t>
                      </a:r>
                      <a:endParaRPr lang="en-US" altLang="ja-JP" sz="1400" b="0" u="none" dirty="0" smtClean="0">
                        <a:solidFill>
                          <a:schemeClr val="tx1"/>
                        </a:solidFill>
                        <a:latin typeface="+mn-ea"/>
                        <a:ea typeface="+mn-ea"/>
                      </a:endParaRPr>
                    </a:p>
                  </a:txBody>
                  <a:tcPr marL="66462" marR="33231" marT="36000" marB="36000" anchor="ctr">
                    <a:noFill/>
                  </a:tcPr>
                </a:tc>
              </a:tr>
            </a:tbl>
          </a:graphicData>
        </a:graphic>
      </p:graphicFrame>
      <p:sp>
        <p:nvSpPr>
          <p:cNvPr id="8" name="テキスト ボックス 7"/>
          <p:cNvSpPr txBox="1"/>
          <p:nvPr/>
        </p:nvSpPr>
        <p:spPr>
          <a:xfrm>
            <a:off x="-121196" y="476672"/>
            <a:ext cx="5217337" cy="384721"/>
          </a:xfrm>
          <a:prstGeom prst="rect">
            <a:avLst/>
          </a:prstGeom>
          <a:noFill/>
        </p:spPr>
        <p:txBody>
          <a:bodyPr wrap="square" rtlCol="0">
            <a:spAutoFit/>
          </a:bodyPr>
          <a:lstStyle/>
          <a:p>
            <a:r>
              <a:rPr lang="ja-JP" altLang="en-US" sz="1900" b="1"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（３）選定庁舎と</a:t>
            </a:r>
            <a:r>
              <a:rPr lang="ja-JP" altLang="en-US" sz="1900" b="1" dirty="0" smtClean="0">
                <a:latin typeface="Meiryo UI" panose="020B0604030504040204" pitchFamily="50" charset="-128"/>
                <a:ea typeface="Meiryo UI" panose="020B0604030504040204" pitchFamily="50" charset="-128"/>
                <a:cs typeface="Meiryo UI" panose="020B0604030504040204" pitchFamily="50" charset="-128"/>
              </a:rPr>
              <a:t>選定理由</a:t>
            </a:r>
            <a:endParaRPr lang="en-US" altLang="ja-JP" sz="1900" b="1" dirty="0" smtClean="0">
              <a:latin typeface="Meiryo UI" panose="020B0604030504040204" pitchFamily="50" charset="-128"/>
              <a:ea typeface="Meiryo UI" panose="020B0604030504040204" pitchFamily="50" charset="-128"/>
              <a:cs typeface="Meiryo UI" panose="020B0604030504040204" pitchFamily="50" charset="-128"/>
            </a:endParaRPr>
          </a:p>
        </p:txBody>
      </p:sp>
      <p:sp>
        <p:nvSpPr>
          <p:cNvPr id="10" name="正方形/長方形 27"/>
          <p:cNvSpPr>
            <a:spLocks noChangeArrowheads="1"/>
          </p:cNvSpPr>
          <p:nvPr/>
        </p:nvSpPr>
        <p:spPr bwMode="auto">
          <a:xfrm>
            <a:off x="8112125" y="6597352"/>
            <a:ext cx="1031875" cy="261937"/>
          </a:xfrm>
          <a:prstGeom prst="rect">
            <a:avLst/>
          </a:prstGeom>
          <a:noFill/>
          <a:ln w="9525">
            <a:noFill/>
            <a:miter lim="800000"/>
            <a:headEnd/>
            <a:tailEnd/>
          </a:ln>
        </p:spPr>
        <p:txBody>
          <a:bodyPr>
            <a:spAutoFit/>
          </a:bodyPr>
          <a:lstStyle/>
          <a:p>
            <a:pPr algn="r"/>
            <a:r>
              <a:rPr lang="ja-JP" altLang="en-US" sz="1100" b="1" dirty="0">
                <a:solidFill>
                  <a:srgbClr val="000000"/>
                </a:solidFill>
                <a:latin typeface="ＭＳ Ｐゴシック" charset="-128"/>
                <a:ea typeface="Meiryo UI" pitchFamily="50" charset="-128"/>
                <a:cs typeface="Meiryo UI" pitchFamily="50" charset="-128"/>
              </a:rPr>
              <a:t> </a:t>
            </a:r>
            <a:r>
              <a:rPr lang="ja-JP" altLang="en-US" sz="1100" b="1" dirty="0" smtClean="0">
                <a:solidFill>
                  <a:srgbClr val="000000"/>
                </a:solidFill>
                <a:latin typeface="ＭＳ Ｐゴシック" charset="-128"/>
                <a:ea typeface="Meiryo UI" pitchFamily="50" charset="-128"/>
                <a:cs typeface="Meiryo UI" pitchFamily="50" charset="-128"/>
              </a:rPr>
              <a:t>区割</a:t>
            </a:r>
            <a:r>
              <a:rPr lang="en-US" altLang="ja-JP" sz="1100" b="1" dirty="0" smtClean="0">
                <a:solidFill>
                  <a:srgbClr val="000000"/>
                </a:solidFill>
                <a:latin typeface="ＭＳ Ｐゴシック" charset="-128"/>
                <a:ea typeface="Meiryo UI" pitchFamily="50" charset="-128"/>
                <a:cs typeface="Meiryo UI" pitchFamily="50" charset="-128"/>
              </a:rPr>
              <a:t>-</a:t>
            </a:r>
            <a:r>
              <a:rPr lang="ja-JP" altLang="en-US" sz="1100" b="1" dirty="0" smtClean="0">
                <a:solidFill>
                  <a:srgbClr val="000000"/>
                </a:solidFill>
                <a:latin typeface="ＭＳ Ｐゴシック" charset="-128"/>
                <a:ea typeface="Meiryo UI" pitchFamily="50" charset="-128"/>
                <a:cs typeface="Meiryo UI" pitchFamily="50" charset="-128"/>
              </a:rPr>
              <a:t>６</a:t>
            </a:r>
            <a:endParaRPr lang="ja-JP" altLang="en-US" sz="1200" b="1" dirty="0">
              <a:solidFill>
                <a:srgbClr val="000000"/>
              </a:solidFill>
              <a:latin typeface="ＭＳ Ｐゴシック" charset="-128"/>
              <a:ea typeface="Meiryo UI" pitchFamily="50" charset="-128"/>
              <a:cs typeface="Meiryo UI" pitchFamily="50" charset="-128"/>
            </a:endParaRPr>
          </a:p>
        </p:txBody>
      </p:sp>
    </p:spTree>
    <p:extLst>
      <p:ext uri="{BB962C8B-B14F-4D97-AF65-F5344CB8AC3E}">
        <p14:creationId xmlns="" xmlns:p14="http://schemas.microsoft.com/office/powerpoint/2010/main" val="2767419894"/>
      </p:ext>
    </p:extLst>
  </p:cSld>
  <p:clrMapOvr>
    <a:masterClrMapping/>
  </p:clrMapOvr>
  <p:timing>
    <p:tnLst>
      <p:par>
        <p:cTn id="1" dur="indefinite" restart="never" nodeType="tmRoot"/>
      </p:par>
    </p:tnLst>
  </p:timing>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10" name="タイトル 3"/>
          <p:cNvSpPr txBox="1">
            <a:spLocks/>
          </p:cNvSpPr>
          <p:nvPr/>
        </p:nvSpPr>
        <p:spPr bwMode="auto">
          <a:xfrm>
            <a:off x="107950" y="620712"/>
            <a:ext cx="8928100" cy="6180137"/>
          </a:xfrm>
          <a:prstGeom prst="rect">
            <a:avLst/>
          </a:prstGeom>
          <a:noFill/>
          <a:ln w="19050" algn="ctr">
            <a:solidFill>
              <a:schemeClr val="accent2"/>
            </a:solidFill>
            <a:miter lim="800000"/>
            <a:headEnd/>
            <a:tailEnd/>
          </a:ln>
          <a:extLst>
            <a:ext uri="{909E8E84-426E-40DD-AFC4-6F175D3DCCD1}">
              <a14:hiddenFill xmlns="" xmlns:a14="http://schemas.microsoft.com/office/drawing/2010/main">
                <a:solidFill>
                  <a:srgbClr val="FFFFFF"/>
                </a:solidFill>
              </a14:hiddenFill>
            </a:ext>
          </a:extLst>
        </p:spPr>
        <p:txBody>
          <a:bodyPr/>
          <a:lstStyle>
            <a:lvl1pPr marL="171450" indent="-171450"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buFont typeface="Wingdings" pitchFamily="2" charset="2"/>
              <a:buChar char="u"/>
            </a:pPr>
            <a:endParaRPr lang="en-US" altLang="ja-JP" sz="900">
              <a:solidFill>
                <a:srgbClr val="000000"/>
              </a:solidFill>
              <a:latin typeface="Meiryo UI" pitchFamily="50" charset="-128"/>
              <a:ea typeface="Meiryo UI" pitchFamily="50" charset="-128"/>
              <a:cs typeface="Meiryo UI" pitchFamily="50" charset="-128"/>
            </a:endParaRPr>
          </a:p>
        </p:txBody>
      </p:sp>
      <p:sp>
        <p:nvSpPr>
          <p:cNvPr id="25" name="テキスト ボックス 24"/>
          <p:cNvSpPr txBox="1"/>
          <p:nvPr/>
        </p:nvSpPr>
        <p:spPr bwMode="gray">
          <a:xfrm>
            <a:off x="250825" y="523875"/>
            <a:ext cx="3960813" cy="185738"/>
          </a:xfrm>
          <a:prstGeom prst="rect">
            <a:avLst/>
          </a:prstGeom>
          <a:solidFill>
            <a:schemeClr val="accent2">
              <a:lumMod val="75000"/>
            </a:schemeClr>
          </a:solidFill>
          <a:ln w="22225">
            <a:solidFill>
              <a:schemeClr val="accent2">
                <a:lumMod val="75000"/>
              </a:schemeClr>
            </a:solidFill>
          </a:ln>
        </p:spPr>
        <p:txBody>
          <a:bodyPr lIns="0" tIns="0" rIns="0" bIns="0" anchor="ctr">
            <a:spAutoFit/>
          </a:bodyPr>
          <a:lstStyle/>
          <a:p>
            <a:pPr algn="ctr">
              <a:defRPr/>
            </a:pPr>
            <a:r>
              <a:rPr lang="ja-JP" altLang="en-US" sz="1200" b="1" dirty="0">
                <a:solidFill>
                  <a:schemeClr val="bg1"/>
                </a:solidFill>
                <a:latin typeface="Meiryo UI" pitchFamily="50" charset="-128"/>
                <a:ea typeface="Meiryo UI" pitchFamily="50" charset="-128"/>
                <a:cs typeface="Meiryo UI" pitchFamily="50" charset="-128"/>
              </a:rPr>
              <a:t>総合区の状況（統計データ）＜</a:t>
            </a:r>
            <a:r>
              <a:rPr lang="en-US" altLang="ja-JP" sz="1200" b="1" dirty="0">
                <a:solidFill>
                  <a:schemeClr val="bg1"/>
                </a:solidFill>
                <a:latin typeface="Meiryo UI" pitchFamily="50" charset="-128"/>
                <a:ea typeface="Meiryo UI" pitchFamily="50" charset="-128"/>
                <a:cs typeface="Meiryo UI" pitchFamily="50" charset="-128"/>
              </a:rPr>
              <a:t>1</a:t>
            </a:r>
            <a:r>
              <a:rPr lang="ja-JP" altLang="en-US" sz="1200" b="1" dirty="0">
                <a:solidFill>
                  <a:schemeClr val="bg1"/>
                </a:solidFill>
                <a:latin typeface="Meiryo UI" pitchFamily="50" charset="-128"/>
                <a:ea typeface="Meiryo UI" pitchFamily="50" charset="-128"/>
                <a:cs typeface="Meiryo UI" pitchFamily="50" charset="-128"/>
              </a:rPr>
              <a:t>／</a:t>
            </a:r>
            <a:r>
              <a:rPr lang="en-US" altLang="ja-JP" sz="1200" b="1" dirty="0">
                <a:solidFill>
                  <a:schemeClr val="bg1"/>
                </a:solidFill>
                <a:latin typeface="Meiryo UI" pitchFamily="50" charset="-128"/>
                <a:ea typeface="Meiryo UI" pitchFamily="50" charset="-128"/>
                <a:cs typeface="Meiryo UI" pitchFamily="50" charset="-128"/>
              </a:rPr>
              <a:t>3</a:t>
            </a:r>
            <a:r>
              <a:rPr lang="ja-JP" altLang="en-US" sz="1200" b="1" dirty="0">
                <a:solidFill>
                  <a:schemeClr val="bg1"/>
                </a:solidFill>
                <a:latin typeface="Meiryo UI" pitchFamily="50" charset="-128"/>
                <a:ea typeface="Meiryo UI" pitchFamily="50" charset="-128"/>
                <a:cs typeface="Meiryo UI" pitchFamily="50" charset="-128"/>
              </a:rPr>
              <a:t>＞</a:t>
            </a:r>
          </a:p>
        </p:txBody>
      </p:sp>
      <p:sp>
        <p:nvSpPr>
          <p:cNvPr id="17412" name="テキスト ボックス 24"/>
          <p:cNvSpPr txBox="1">
            <a:spLocks noChangeArrowheads="1"/>
          </p:cNvSpPr>
          <p:nvPr/>
        </p:nvSpPr>
        <p:spPr bwMode="auto">
          <a:xfrm>
            <a:off x="179388" y="765175"/>
            <a:ext cx="360362" cy="5903913"/>
          </a:xfrm>
          <a:prstGeom prst="rect">
            <a:avLst/>
          </a:prstGeom>
          <a:solidFill>
            <a:srgbClr val="993300"/>
          </a:solidFill>
          <a:ln>
            <a:noFill/>
          </a:ln>
          <a:extLst>
            <a:ext uri="{91240B29-F687-4F45-9708-019B960494DF}">
              <a14:hiddenLine xmlns="" xmlns:a14="http://schemas.microsoft.com/office/drawing/2010/main" w="22225">
                <a:solidFill>
                  <a:srgbClr val="000000"/>
                </a:solidFill>
                <a:miter lim="800000"/>
                <a:headEnd/>
                <a:tailEnd/>
              </a14:hiddenLine>
            </a:ext>
          </a:extLst>
        </p:spPr>
        <p:txBody>
          <a:bodyPr vert="eaVert" lIns="0" tIns="0" rIns="0" bIns="0" anchor="ct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algn="ctr" eaLnBrk="1" hangingPunct="1"/>
            <a:r>
              <a:rPr lang="ja-JP" altLang="en-US" sz="1200" b="1">
                <a:solidFill>
                  <a:schemeClr val="bg1"/>
                </a:solidFill>
                <a:latin typeface="ＭＳ ゴシック" pitchFamily="49" charset="-128"/>
                <a:ea typeface="ＭＳ ゴシック" pitchFamily="49" charset="-128"/>
              </a:rPr>
              <a:t>人口・面積</a:t>
            </a:r>
          </a:p>
        </p:txBody>
      </p:sp>
      <p:sp>
        <p:nvSpPr>
          <p:cNvPr id="17413" name="Rectangle 86"/>
          <p:cNvSpPr>
            <a:spLocks noChangeArrowheads="1"/>
          </p:cNvSpPr>
          <p:nvPr/>
        </p:nvSpPr>
        <p:spPr bwMode="auto">
          <a:xfrm>
            <a:off x="2967038" y="1628775"/>
            <a:ext cx="2159000" cy="157163"/>
          </a:xfrm>
          <a:prstGeom prst="rect">
            <a:avLst/>
          </a:prstGeom>
          <a:solidFill>
            <a:srgbClr val="008000"/>
          </a:solidFill>
          <a:ln>
            <a:noFill/>
          </a:ln>
          <a:extLst>
            <a:ext uri="{91240B29-F687-4F45-9708-019B960494DF}">
              <a14:hiddenLine xmlns="" xmlns:a14="http://schemas.microsoft.com/office/drawing/2010/main" w="9525" algn="ctr">
                <a:solidFill>
                  <a:srgbClr val="000000"/>
                </a:solidFill>
                <a:miter lim="800000"/>
                <a:headEnd/>
                <a:tailEnd/>
              </a14:hiddenLine>
            </a:ext>
          </a:extLst>
        </p:spPr>
        <p:txBody>
          <a:bodyPr wrap="none" anchor="ct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algn="ctr" eaLnBrk="1" hangingPunct="1"/>
            <a:r>
              <a:rPr lang="ja-JP" altLang="en-US" sz="1000" b="1">
                <a:solidFill>
                  <a:schemeClr val="bg1"/>
                </a:solidFill>
              </a:rPr>
              <a:t>将来人口の見通し</a:t>
            </a:r>
          </a:p>
        </p:txBody>
      </p:sp>
      <p:sp>
        <p:nvSpPr>
          <p:cNvPr id="17414" name="Rectangle 86"/>
          <p:cNvSpPr>
            <a:spLocks noChangeArrowheads="1"/>
          </p:cNvSpPr>
          <p:nvPr/>
        </p:nvSpPr>
        <p:spPr bwMode="auto">
          <a:xfrm>
            <a:off x="3182938" y="4208463"/>
            <a:ext cx="2159000" cy="157162"/>
          </a:xfrm>
          <a:prstGeom prst="rect">
            <a:avLst/>
          </a:prstGeom>
          <a:solidFill>
            <a:srgbClr val="008000"/>
          </a:solidFill>
          <a:ln>
            <a:noFill/>
          </a:ln>
          <a:extLst>
            <a:ext uri="{91240B29-F687-4F45-9708-019B960494DF}">
              <a14:hiddenLine xmlns="" xmlns:a14="http://schemas.microsoft.com/office/drawing/2010/main" w="9525" algn="ctr">
                <a:solidFill>
                  <a:srgbClr val="000000"/>
                </a:solidFill>
                <a:miter lim="800000"/>
                <a:headEnd/>
                <a:tailEnd/>
              </a14:hiddenLine>
            </a:ext>
          </a:extLst>
        </p:spPr>
        <p:txBody>
          <a:bodyPr wrap="none" anchor="ct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algn="ctr" eaLnBrk="1" hangingPunct="1"/>
            <a:r>
              <a:rPr lang="ja-JP" altLang="en-US" sz="1000" b="1">
                <a:solidFill>
                  <a:schemeClr val="bg1"/>
                </a:solidFill>
              </a:rPr>
              <a:t>年齢別人口構成比の推移</a:t>
            </a:r>
          </a:p>
        </p:txBody>
      </p:sp>
      <p:sp>
        <p:nvSpPr>
          <p:cNvPr id="17415" name="Rectangle 86"/>
          <p:cNvSpPr>
            <a:spLocks noChangeArrowheads="1"/>
          </p:cNvSpPr>
          <p:nvPr/>
        </p:nvSpPr>
        <p:spPr bwMode="auto">
          <a:xfrm>
            <a:off x="6372225" y="4208463"/>
            <a:ext cx="2159000" cy="157162"/>
          </a:xfrm>
          <a:prstGeom prst="rect">
            <a:avLst/>
          </a:prstGeom>
          <a:solidFill>
            <a:srgbClr val="008000"/>
          </a:solidFill>
          <a:ln>
            <a:noFill/>
          </a:ln>
          <a:extLst>
            <a:ext uri="{91240B29-F687-4F45-9708-019B960494DF}">
              <a14:hiddenLine xmlns="" xmlns:a14="http://schemas.microsoft.com/office/drawing/2010/main" w="9525" algn="ctr">
                <a:solidFill>
                  <a:srgbClr val="000000"/>
                </a:solidFill>
                <a:miter lim="800000"/>
                <a:headEnd/>
                <a:tailEnd/>
              </a14:hiddenLine>
            </a:ext>
          </a:extLst>
        </p:spPr>
        <p:txBody>
          <a:bodyPr wrap="none" anchor="ct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algn="ctr" eaLnBrk="1" hangingPunct="1"/>
            <a:r>
              <a:rPr lang="ja-JP" altLang="en-US" sz="1000" b="1">
                <a:solidFill>
                  <a:schemeClr val="bg1"/>
                </a:solidFill>
              </a:rPr>
              <a:t>世帯数と１世帯当たりの人員の推移</a:t>
            </a:r>
            <a:endParaRPr lang="en-US" altLang="ja-JP" sz="1000" b="1">
              <a:solidFill>
                <a:schemeClr val="bg1"/>
              </a:solidFill>
            </a:endParaRPr>
          </a:p>
        </p:txBody>
      </p:sp>
      <p:sp>
        <p:nvSpPr>
          <p:cNvPr id="17416" name="テキスト ボックス 21"/>
          <p:cNvSpPr txBox="1">
            <a:spLocks noChangeArrowheads="1"/>
          </p:cNvSpPr>
          <p:nvPr/>
        </p:nvSpPr>
        <p:spPr bwMode="auto">
          <a:xfrm>
            <a:off x="6804025" y="1700213"/>
            <a:ext cx="1657350" cy="2143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r>
              <a:rPr lang="en-US" altLang="ja-JP" sz="800"/>
              <a:t>※</a:t>
            </a:r>
            <a:r>
              <a:rPr lang="ja-JP" altLang="en-US" sz="800"/>
              <a:t>平成</a:t>
            </a:r>
            <a:r>
              <a:rPr lang="en-US" altLang="ja-JP" sz="800"/>
              <a:t>37</a:t>
            </a:r>
            <a:r>
              <a:rPr lang="ja-JP" altLang="en-US" sz="800"/>
              <a:t>～</a:t>
            </a:r>
            <a:r>
              <a:rPr lang="en-US" altLang="ja-JP" sz="800"/>
              <a:t>47</a:t>
            </a:r>
            <a:r>
              <a:rPr lang="ja-JP" altLang="en-US" sz="800"/>
              <a:t>年は将来推計人口</a:t>
            </a:r>
          </a:p>
        </p:txBody>
      </p:sp>
      <p:sp>
        <p:nvSpPr>
          <p:cNvPr id="17417" name="テキスト ボックス 35"/>
          <p:cNvSpPr txBox="1">
            <a:spLocks noChangeArrowheads="1"/>
          </p:cNvSpPr>
          <p:nvPr/>
        </p:nvSpPr>
        <p:spPr bwMode="auto">
          <a:xfrm>
            <a:off x="6706295" y="4005263"/>
            <a:ext cx="2382838" cy="2000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r>
              <a:rPr lang="ja-JP" altLang="en-US" sz="700" dirty="0"/>
              <a:t>（人口：</a:t>
            </a:r>
            <a:r>
              <a:rPr lang="en-US" altLang="ja-JP" sz="700" dirty="0"/>
              <a:t>H27</a:t>
            </a:r>
            <a:r>
              <a:rPr lang="ja-JP" altLang="en-US" sz="700" dirty="0"/>
              <a:t>国勢調査、推計人口：大阪市政策企画室作成）</a:t>
            </a:r>
            <a:endParaRPr lang="en-US" altLang="ja-JP" sz="700" dirty="0"/>
          </a:p>
        </p:txBody>
      </p:sp>
      <p:sp>
        <p:nvSpPr>
          <p:cNvPr id="17418" name="テキスト ボックス 36"/>
          <p:cNvSpPr txBox="1">
            <a:spLocks noChangeArrowheads="1"/>
          </p:cNvSpPr>
          <p:nvPr/>
        </p:nvSpPr>
        <p:spPr bwMode="auto">
          <a:xfrm>
            <a:off x="4932363" y="6594475"/>
            <a:ext cx="792162" cy="2000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r>
              <a:rPr lang="ja-JP" altLang="en-US" sz="700"/>
              <a:t>（</a:t>
            </a:r>
            <a:r>
              <a:rPr lang="en-US" altLang="ja-JP" sz="700"/>
              <a:t>H27</a:t>
            </a:r>
            <a:r>
              <a:rPr lang="ja-JP" altLang="en-US" sz="700"/>
              <a:t>国勢調査）</a:t>
            </a:r>
            <a:endParaRPr lang="en-US" altLang="ja-JP" sz="700"/>
          </a:p>
        </p:txBody>
      </p:sp>
      <p:sp>
        <p:nvSpPr>
          <p:cNvPr id="17419" name="テキスト ボックス 37"/>
          <p:cNvSpPr txBox="1">
            <a:spLocks noChangeArrowheads="1"/>
          </p:cNvSpPr>
          <p:nvPr/>
        </p:nvSpPr>
        <p:spPr bwMode="auto">
          <a:xfrm>
            <a:off x="8316913" y="6594475"/>
            <a:ext cx="863600" cy="2000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r>
              <a:rPr lang="ja-JP" altLang="en-US" sz="700"/>
              <a:t>（</a:t>
            </a:r>
            <a:r>
              <a:rPr lang="en-US" altLang="ja-JP" sz="700"/>
              <a:t>H27</a:t>
            </a:r>
            <a:r>
              <a:rPr lang="ja-JP" altLang="en-US" sz="700"/>
              <a:t>国勢調査）</a:t>
            </a:r>
            <a:endParaRPr lang="en-US" altLang="ja-JP" sz="700"/>
          </a:p>
        </p:txBody>
      </p:sp>
      <p:sp>
        <p:nvSpPr>
          <p:cNvPr id="17420" name="正方形/長方形 25"/>
          <p:cNvSpPr>
            <a:spLocks noChangeArrowheads="1"/>
          </p:cNvSpPr>
          <p:nvPr/>
        </p:nvSpPr>
        <p:spPr bwMode="gray">
          <a:xfrm>
            <a:off x="0" y="0"/>
            <a:ext cx="9144000" cy="360000"/>
          </a:xfrm>
          <a:prstGeom prst="rect">
            <a:avLst/>
          </a:prstGeom>
          <a:solidFill>
            <a:srgbClr val="E6B9B8"/>
          </a:solidFill>
          <a:ln w="22225" algn="ctr">
            <a:solidFill>
              <a:srgbClr val="E6B9B8"/>
            </a:solidFill>
            <a:miter lim="800000"/>
            <a:headEnd/>
            <a:tailEnd/>
          </a:ln>
        </p:spPr>
        <p:txBody>
          <a:bodyPr anchor="ct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spcBef>
                <a:spcPct val="50000"/>
              </a:spcBef>
              <a:buFont typeface="Wingdings" pitchFamily="2" charset="2"/>
              <a:buNone/>
            </a:pPr>
            <a:r>
              <a:rPr lang="ja-JP" altLang="en-US" sz="2000" b="1" dirty="0">
                <a:latin typeface="HGS創英角ｺﾞｼｯｸUB" pitchFamily="50" charset="-128"/>
              </a:rPr>
              <a:t>　</a:t>
            </a:r>
            <a:r>
              <a:rPr lang="ja-JP" altLang="en-US" sz="2000" b="1" dirty="0">
                <a:latin typeface="Meiryo UI" panose="020B0604030504040204" pitchFamily="50" charset="-128"/>
                <a:ea typeface="Meiryo UI" panose="020B0604030504040204" pitchFamily="50" charset="-128"/>
                <a:cs typeface="Meiryo UI" panose="020B0604030504040204" pitchFamily="50" charset="-128"/>
              </a:rPr>
              <a:t>第二区（北区・都島区・旭区）</a:t>
            </a:r>
          </a:p>
        </p:txBody>
      </p:sp>
      <p:sp>
        <p:nvSpPr>
          <p:cNvPr id="17421" name="タイトル 3"/>
          <p:cNvSpPr>
            <a:spLocks/>
          </p:cNvSpPr>
          <p:nvPr/>
        </p:nvSpPr>
        <p:spPr bwMode="gray">
          <a:xfrm>
            <a:off x="611188" y="788988"/>
            <a:ext cx="8281987" cy="720725"/>
          </a:xfrm>
          <a:prstGeom prst="rect">
            <a:avLst/>
          </a:prstGeom>
          <a:noFill/>
          <a:ln w="57150" cmpd="thickThin" algn="ctr">
            <a:solidFill>
              <a:schemeClr val="accent2"/>
            </a:solidFill>
            <a:miter lim="800000"/>
            <a:headEnd/>
            <a:tailEnd/>
          </a:ln>
          <a:extLst>
            <a:ext uri="{909E8E84-426E-40DD-AFC4-6F175D3DCCD1}">
              <a14:hiddenFill xmlns="" xmlns:a14="http://schemas.microsoft.com/office/drawing/2010/main">
                <a:solidFill>
                  <a:srgbClr val="FFFFFF"/>
                </a:solidFill>
              </a14:hiddenFill>
            </a:ext>
          </a:extLst>
        </p:spPr>
        <p:txBody>
          <a:bodyPr lIns="108000" rIns="108000"/>
          <a:lstStyle>
            <a:lvl1pPr marL="85725"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lnSpc>
                <a:spcPts val="1000"/>
              </a:lnSpc>
              <a:buFont typeface="Wingdings" pitchFamily="2" charset="2"/>
              <a:buNone/>
            </a:pPr>
            <a:endParaRPr lang="ja-JP" altLang="ja-JP" sz="1200">
              <a:latin typeface="ＭＳ Ｐゴシック" charset="-128"/>
            </a:endParaRPr>
          </a:p>
        </p:txBody>
      </p:sp>
      <p:sp>
        <p:nvSpPr>
          <p:cNvPr id="17422" name="テキスト ボックス 17"/>
          <p:cNvSpPr txBox="1">
            <a:spLocks noChangeArrowheads="1"/>
          </p:cNvSpPr>
          <p:nvPr/>
        </p:nvSpPr>
        <p:spPr bwMode="auto">
          <a:xfrm>
            <a:off x="611188" y="928688"/>
            <a:ext cx="8064500" cy="4413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marL="85725"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lnSpc>
                <a:spcPts val="1000"/>
              </a:lnSpc>
              <a:buFont typeface="Wingdings" pitchFamily="2" charset="2"/>
              <a:buNone/>
            </a:pPr>
            <a:r>
              <a:rPr lang="ja-JP" altLang="en-US" sz="1200">
                <a:solidFill>
                  <a:srgbClr val="000000"/>
                </a:solidFill>
                <a:latin typeface="ＭＳ Ｐゴシック" charset="-128"/>
              </a:rPr>
              <a:t>○</a:t>
            </a:r>
            <a:r>
              <a:rPr lang="ja-JP" altLang="ja-JP" sz="1200">
                <a:latin typeface="ＭＳ Ｐゴシック" charset="-128"/>
              </a:rPr>
              <a:t>平成</a:t>
            </a:r>
            <a:r>
              <a:rPr lang="en-US" altLang="ja-JP" sz="1200">
                <a:latin typeface="ＭＳ Ｐゴシック" charset="-128"/>
              </a:rPr>
              <a:t>27 </a:t>
            </a:r>
            <a:r>
              <a:rPr lang="ja-JP" altLang="ja-JP" sz="1200">
                <a:latin typeface="ＭＳ Ｐゴシック" charset="-128"/>
              </a:rPr>
              <a:t>年の人口は、</a:t>
            </a:r>
            <a:r>
              <a:rPr lang="en-US" altLang="ja-JP" sz="1200">
                <a:latin typeface="ＭＳ Ｐゴシック" charset="-128"/>
              </a:rPr>
              <a:t>320,002</a:t>
            </a:r>
            <a:r>
              <a:rPr lang="ja-JP" altLang="ja-JP" sz="1200">
                <a:latin typeface="ＭＳ Ｐゴシック" charset="-128"/>
              </a:rPr>
              <a:t>人で人口推移を見ると増加傾向</a:t>
            </a:r>
            <a:endParaRPr lang="ja-JP" altLang="en-US" sz="1200">
              <a:solidFill>
                <a:srgbClr val="000000"/>
              </a:solidFill>
              <a:latin typeface="ＭＳ Ｐゴシック" charset="-128"/>
            </a:endParaRPr>
          </a:p>
          <a:p>
            <a:pPr eaLnBrk="1" hangingPunct="1">
              <a:lnSpc>
                <a:spcPts val="1000"/>
              </a:lnSpc>
              <a:spcBef>
                <a:spcPct val="50000"/>
              </a:spcBef>
              <a:buFont typeface="Wingdings" pitchFamily="2" charset="2"/>
              <a:buNone/>
            </a:pPr>
            <a:r>
              <a:rPr lang="ja-JP" altLang="en-US" sz="1200">
                <a:solidFill>
                  <a:srgbClr val="000000"/>
                </a:solidFill>
                <a:latin typeface="ＭＳ Ｐゴシック" charset="-128"/>
              </a:rPr>
              <a:t>○</a:t>
            </a:r>
            <a:r>
              <a:rPr lang="ja-JP" altLang="en-US" sz="1200">
                <a:latin typeface="ＭＳ Ｐゴシック" charset="-128"/>
              </a:rPr>
              <a:t>平成</a:t>
            </a:r>
            <a:r>
              <a:rPr lang="en-US" altLang="ja-JP" sz="1200">
                <a:latin typeface="ＭＳ Ｐゴシック" charset="-128"/>
              </a:rPr>
              <a:t>47</a:t>
            </a:r>
            <a:r>
              <a:rPr lang="ja-JP" altLang="en-US" sz="1200">
                <a:latin typeface="ＭＳ Ｐゴシック" charset="-128"/>
              </a:rPr>
              <a:t>年の将来推計人口は</a:t>
            </a:r>
            <a:r>
              <a:rPr lang="en-US" altLang="ja-JP" sz="1200">
                <a:latin typeface="ＭＳ Ｐゴシック" charset="-128"/>
              </a:rPr>
              <a:t>297,982</a:t>
            </a:r>
            <a:r>
              <a:rPr lang="ja-JP" altLang="en-US" sz="1200">
                <a:latin typeface="ＭＳ Ｐゴシック" charset="-128"/>
              </a:rPr>
              <a:t>人で、今後は減少傾向と予測される</a:t>
            </a:r>
            <a:endParaRPr lang="en-US" altLang="ja-JP" sz="1200">
              <a:latin typeface="ＭＳ Ｐゴシック" charset="-128"/>
            </a:endParaRPr>
          </a:p>
        </p:txBody>
      </p:sp>
      <p:graphicFrame>
        <p:nvGraphicFramePr>
          <p:cNvPr id="19" name="Group 23"/>
          <p:cNvGraphicFramePr>
            <a:graphicFrameLocks noGrp="1"/>
          </p:cNvGraphicFramePr>
          <p:nvPr/>
        </p:nvGraphicFramePr>
        <p:xfrm>
          <a:off x="592138" y="1700213"/>
          <a:ext cx="2016125" cy="4824804"/>
        </p:xfrm>
        <a:graphic>
          <a:graphicData uri="http://schemas.openxmlformats.org/drawingml/2006/table">
            <a:tbl>
              <a:tblPr/>
              <a:tblGrid>
                <a:gridCol w="216013"/>
                <a:gridCol w="936058"/>
                <a:gridCol w="864054"/>
              </a:tblGrid>
              <a:tr h="245960">
                <a:tc gridSpan="2">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000" b="1" i="0" u="none" strike="noStrike" cap="none" normalizeH="0" baseline="0" dirty="0" smtClean="0">
                          <a:ln>
                            <a:noFill/>
                          </a:ln>
                          <a:solidFill>
                            <a:schemeClr val="tx1"/>
                          </a:solidFill>
                          <a:effectLst/>
                          <a:latin typeface="ＭＳ Ｐゴシック" pitchFamily="50" charset="-128"/>
                          <a:ea typeface="ＭＳ Ｐゴシック" pitchFamily="50" charset="-128"/>
                        </a:rPr>
                        <a:t>項目</a:t>
                      </a:r>
                    </a:p>
                  </a:txBody>
                  <a:tcPr marL="0" marR="0" marT="46792" marB="46792"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9900"/>
                    </a:solidFill>
                  </a:tcPr>
                </a:tc>
                <a:tc hMerge="1">
                  <a:txBody>
                    <a:bodyPr/>
                    <a:lstStyle/>
                    <a:p>
                      <a:endParaRPr kumimoji="1" lang="ja-JP" altLang="en-US"/>
                    </a:p>
                  </a:txBody>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000" b="1" i="0" u="none" strike="noStrike" cap="none" normalizeH="0" baseline="0" dirty="0" smtClean="0">
                          <a:ln>
                            <a:noFill/>
                          </a:ln>
                          <a:solidFill>
                            <a:schemeClr val="tx1"/>
                          </a:solidFill>
                          <a:effectLst/>
                          <a:latin typeface="ＭＳ Ｐゴシック" pitchFamily="50" charset="-128"/>
                          <a:ea typeface="ＭＳ Ｐゴシック" pitchFamily="50" charset="-128"/>
                        </a:rPr>
                        <a:t>状況</a:t>
                      </a:r>
                    </a:p>
                  </a:txBody>
                  <a:tcPr marL="0" marR="0" marT="46792" marB="46792"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9900"/>
                    </a:solidFill>
                  </a:tcPr>
                </a:tc>
              </a:tr>
              <a:tr h="245960">
                <a:tc gridSpan="2">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人口</a:t>
                      </a: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〔H27〕</a:t>
                      </a:r>
                    </a:p>
                  </a:txBody>
                  <a:tcPr marL="0" marR="0" marT="46792" marB="46792"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alpha val="80000"/>
                      </a:srgbClr>
                    </a:solidFill>
                  </a:tcPr>
                </a:tc>
                <a:tc hMerge="1">
                  <a:txBody>
                    <a:bodyPr/>
                    <a:lstStyle/>
                    <a:p>
                      <a:endParaRPr kumimoji="1" lang="ja-JP" altLang="en-US"/>
                    </a:p>
                  </a:txBody>
                  <a:tcPr/>
                </a:tc>
                <a:tc>
                  <a:txBody>
                    <a:bodyPr/>
                    <a:lstStyle/>
                    <a:p>
                      <a:pPr algn="ctr" fontAlgn="ctr"/>
                      <a:r>
                        <a:rPr lang="en-US" altLang="ja-JP" sz="1000" b="0" i="0" u="none" strike="noStrike" dirty="0" smtClean="0">
                          <a:latin typeface="ＭＳ Ｐゴシック" pitchFamily="50" charset="-128"/>
                          <a:ea typeface="ＭＳ Ｐゴシック" pitchFamily="50" charset="-128"/>
                        </a:rPr>
                        <a:t>320,002</a:t>
                      </a:r>
                      <a:r>
                        <a:rPr lang="ja-JP" altLang="en-US" sz="1000" b="0" i="0" u="none" strike="noStrike" dirty="0" smtClean="0">
                          <a:latin typeface="ＭＳ Ｐゴシック" pitchFamily="50" charset="-128"/>
                          <a:ea typeface="ＭＳ Ｐゴシック" pitchFamily="50" charset="-128"/>
                        </a:rPr>
                        <a:t>人</a:t>
                      </a:r>
                      <a:endParaRPr lang="ja-JP" altLang="en-US" sz="1000" b="0" i="0" u="none" strike="noStrike" dirty="0">
                        <a:latin typeface="ＭＳ Ｐゴシック" pitchFamily="50" charset="-128"/>
                        <a:ea typeface="ＭＳ Ｐゴシック" pitchFamily="50" charset="-128"/>
                      </a:endParaRPr>
                    </a:p>
                  </a:txBody>
                  <a:tcPr marL="9526" marR="9526" marT="9523"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alpha val="80000"/>
                      </a:srgbClr>
                    </a:solidFill>
                  </a:tcPr>
                </a:tc>
              </a:tr>
              <a:tr h="374590">
                <a:tc rowSpan="3">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年齢別人口割合</a:t>
                      </a:r>
                    </a:p>
                  </a:txBody>
                  <a:tcPr marL="0" marR="0" marT="46792" marB="46792" vert="eaVert"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15</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歳未満</a:t>
                      </a:r>
                    </a:p>
                  </a:txBody>
                  <a:tcPr marL="0" marR="0" marT="46792" marB="46792"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c>
                  <a:txBody>
                    <a:bodyPr/>
                    <a:lstStyle/>
                    <a:p>
                      <a:pPr algn="ctr" fontAlgn="ctr"/>
                      <a:r>
                        <a:rPr lang="en-US" altLang="ja-JP" sz="1000" b="0" i="0" u="none" strike="noStrike" dirty="0">
                          <a:latin typeface="ＭＳ Ｐゴシック" pitchFamily="50" charset="-128"/>
                          <a:ea typeface="ＭＳ Ｐゴシック" pitchFamily="50" charset="-128"/>
                        </a:rPr>
                        <a:t>10.2%</a:t>
                      </a:r>
                    </a:p>
                  </a:txBody>
                  <a:tcPr marL="9526" marR="9526" marT="9523"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r>
              <a:tr h="358717">
                <a:tc vMerge="1">
                  <a:txBody>
                    <a:bodyPr/>
                    <a:lstStyle/>
                    <a:p>
                      <a:endParaRPr kumimoji="1" lang="ja-JP" altLang="en-US"/>
                    </a:p>
                  </a:txBody>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en-US" altLang="ja-JP" sz="900" b="0" i="0" u="none" strike="noStrike" cap="none" normalizeH="0" baseline="0" dirty="0" smtClean="0">
                          <a:ln>
                            <a:noFill/>
                          </a:ln>
                          <a:solidFill>
                            <a:schemeClr val="tx1"/>
                          </a:solidFill>
                          <a:effectLst/>
                          <a:latin typeface="ＭＳ Ｐゴシック" pitchFamily="50" charset="-128"/>
                          <a:ea typeface="ＭＳ Ｐゴシック" pitchFamily="50" charset="-128"/>
                        </a:rPr>
                        <a:t>15</a:t>
                      </a:r>
                      <a:r>
                        <a:rPr kumimoji="1" lang="ja-JP" altLang="en-US" sz="900" b="0" i="0" u="none" strike="noStrike" cap="none" normalizeH="0" baseline="0" dirty="0" smtClean="0">
                          <a:ln>
                            <a:noFill/>
                          </a:ln>
                          <a:solidFill>
                            <a:schemeClr val="tx1"/>
                          </a:solidFill>
                          <a:effectLst/>
                          <a:latin typeface="ＭＳ Ｐゴシック" pitchFamily="50" charset="-128"/>
                          <a:ea typeface="ＭＳ Ｐゴシック" pitchFamily="50" charset="-128"/>
                        </a:rPr>
                        <a:t>歳以上</a:t>
                      </a:r>
                      <a:r>
                        <a:rPr kumimoji="1" lang="en-US" altLang="ja-JP" sz="900" b="0" i="0" u="none" strike="noStrike" cap="none" normalizeH="0" baseline="0" dirty="0" smtClean="0">
                          <a:ln>
                            <a:noFill/>
                          </a:ln>
                          <a:solidFill>
                            <a:schemeClr val="tx1"/>
                          </a:solidFill>
                          <a:effectLst/>
                          <a:latin typeface="ＭＳ Ｐゴシック" pitchFamily="50" charset="-128"/>
                          <a:ea typeface="ＭＳ Ｐゴシック" pitchFamily="50" charset="-128"/>
                        </a:rPr>
                        <a:t>65</a:t>
                      </a:r>
                      <a:r>
                        <a:rPr kumimoji="1" lang="ja-JP" altLang="en-US" sz="900" b="0" i="0" u="none" strike="noStrike" cap="none" normalizeH="0" baseline="0" dirty="0" smtClean="0">
                          <a:ln>
                            <a:noFill/>
                          </a:ln>
                          <a:solidFill>
                            <a:schemeClr val="tx1"/>
                          </a:solidFill>
                          <a:effectLst/>
                          <a:latin typeface="ＭＳ Ｐゴシック" pitchFamily="50" charset="-128"/>
                          <a:ea typeface="ＭＳ Ｐゴシック" pitchFamily="50" charset="-128"/>
                        </a:rPr>
                        <a:t>歳未満</a:t>
                      </a:r>
                    </a:p>
                  </a:txBody>
                  <a:tcPr marL="0" marR="0" marT="46792" marB="46792"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c>
                  <a:txBody>
                    <a:bodyPr/>
                    <a:lstStyle/>
                    <a:p>
                      <a:pPr algn="ctr" fontAlgn="ctr"/>
                      <a:r>
                        <a:rPr lang="en-US" altLang="ja-JP" sz="1000" b="0" i="0" u="none" strike="noStrike" dirty="0">
                          <a:latin typeface="ＭＳ Ｐゴシック" pitchFamily="50" charset="-128"/>
                          <a:ea typeface="ＭＳ Ｐゴシック" pitchFamily="50" charset="-128"/>
                        </a:rPr>
                        <a:t>66.1%</a:t>
                      </a:r>
                    </a:p>
                  </a:txBody>
                  <a:tcPr marL="9526" marR="9526" marT="9523"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r>
              <a:tr h="360305">
                <a:tc vMerge="1">
                  <a:txBody>
                    <a:bodyPr/>
                    <a:lstStyle/>
                    <a:p>
                      <a:endParaRPr kumimoji="1" lang="ja-JP" altLang="en-US"/>
                    </a:p>
                  </a:txBody>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65</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歳以上</a:t>
                      </a:r>
                    </a:p>
                  </a:txBody>
                  <a:tcPr marL="0" marR="0" marT="46792" marB="46792"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algn="ctr" fontAlgn="ctr"/>
                      <a:r>
                        <a:rPr lang="en-US" altLang="ja-JP" sz="1000" b="0" i="0" u="none" strike="noStrike" dirty="0">
                          <a:latin typeface="ＭＳ Ｐゴシック" pitchFamily="50" charset="-128"/>
                          <a:ea typeface="ＭＳ Ｐゴシック" pitchFamily="50" charset="-128"/>
                        </a:rPr>
                        <a:t>23.7%</a:t>
                      </a:r>
                    </a:p>
                  </a:txBody>
                  <a:tcPr marL="9526" marR="9526" marT="9523"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245960">
                <a:tc gridSpan="2">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将来推計人口</a:t>
                      </a: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〔H47〕</a:t>
                      </a:r>
                    </a:p>
                  </a:txBody>
                  <a:tcPr marL="0" marR="0" marT="46792" marB="46792"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alpha val="80000"/>
                      </a:srgbClr>
                    </a:solidFill>
                  </a:tcPr>
                </a:tc>
                <a:tc hMerge="1">
                  <a:txBody>
                    <a:bodyPr/>
                    <a:lstStyle/>
                    <a:p>
                      <a:endParaRPr kumimoji="1" lang="ja-JP" altLang="en-US"/>
                    </a:p>
                  </a:txBody>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297,982</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人</a:t>
                      </a:r>
                    </a:p>
                  </a:txBody>
                  <a:tcPr marL="0" marR="0" marT="46792" marB="46792"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alpha val="80000"/>
                      </a:srgbClr>
                    </a:solidFill>
                  </a:tcPr>
                </a:tc>
              </a:tr>
              <a:tr h="245960">
                <a:tc gridSpan="2">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世帯数</a:t>
                      </a: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〔H27〕</a:t>
                      </a:r>
                    </a:p>
                  </a:txBody>
                  <a:tcPr marL="0" marR="0" marT="46792" marB="46792"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alpha val="80000"/>
                      </a:srgbClr>
                    </a:solidFill>
                  </a:tcPr>
                </a:tc>
                <a:tc hMerge="1">
                  <a:txBody>
                    <a:bodyPr/>
                    <a:lstStyle/>
                    <a:p>
                      <a:endParaRPr kumimoji="1" lang="ja-JP" altLang="en-US"/>
                    </a:p>
                  </a:txBody>
                  <a:tcPr/>
                </a:tc>
                <a:tc>
                  <a:txBody>
                    <a:bodyPr/>
                    <a:lstStyle/>
                    <a:p>
                      <a:pPr algn="ctr" fontAlgn="ctr"/>
                      <a:r>
                        <a:rPr lang="en-US" altLang="ja-JP" sz="1000" b="0" i="0" u="none" strike="noStrike" dirty="0">
                          <a:latin typeface="ＭＳ Ｐゴシック" pitchFamily="50" charset="-128"/>
                          <a:ea typeface="ＭＳ Ｐゴシック" pitchFamily="50" charset="-128"/>
                        </a:rPr>
                        <a:t>169,431</a:t>
                      </a:r>
                      <a:r>
                        <a:rPr lang="ja-JP" altLang="en-US" sz="1000" b="0" i="0" u="none" strike="noStrike" dirty="0">
                          <a:latin typeface="ＭＳ Ｐゴシック" pitchFamily="50" charset="-128"/>
                          <a:ea typeface="ＭＳ Ｐゴシック" pitchFamily="50" charset="-128"/>
                        </a:rPr>
                        <a:t>世帯</a:t>
                      </a:r>
                    </a:p>
                  </a:txBody>
                  <a:tcPr marL="9526" marR="9526" marT="9523"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alpha val="80000"/>
                      </a:srgbClr>
                    </a:solidFill>
                  </a:tcPr>
                </a:tc>
              </a:tr>
              <a:tr h="383098">
                <a:tc rowSpan="5">
                  <a:txBody>
                    <a:bodyPr/>
                    <a:lstStyle/>
                    <a:p>
                      <a:pPr marL="0" marR="0" lvl="0" indent="0" algn="ctr" defTabSz="914400" rtl="0" eaLnBrk="1" fontAlgn="base" latinLnBrk="0" hangingPunct="1">
                        <a:lnSpc>
                          <a:spcPct val="8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世帯構成割合</a:t>
                      </a:r>
                    </a:p>
                  </a:txBody>
                  <a:tcPr marL="0" marR="0" marT="46792" marB="46792" vert="eaVert"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単身世帯</a:t>
                      </a:r>
                    </a:p>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900" b="0" i="0" u="none" strike="noStrike" cap="none" normalizeH="0" baseline="0" dirty="0" smtClean="0">
                          <a:ln>
                            <a:noFill/>
                          </a:ln>
                          <a:solidFill>
                            <a:schemeClr val="tx1"/>
                          </a:solidFill>
                          <a:effectLst/>
                          <a:latin typeface="ＭＳ Ｐゴシック" pitchFamily="50" charset="-128"/>
                          <a:ea typeface="ＭＳ Ｐゴシック" pitchFamily="50" charset="-128"/>
                        </a:rPr>
                        <a:t>（高齢単身除く）</a:t>
                      </a:r>
                    </a:p>
                  </a:txBody>
                  <a:tcPr marL="0" marR="0" marT="46792" marB="46792"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c>
                  <a:txBody>
                    <a:bodyPr/>
                    <a:lstStyle/>
                    <a:p>
                      <a:pPr algn="ctr" fontAlgn="ctr"/>
                      <a:r>
                        <a:rPr lang="en-US" altLang="ja-JP" sz="1000" b="0" i="0" u="none" strike="noStrike" dirty="0">
                          <a:latin typeface="ＭＳ Ｐゴシック" pitchFamily="50" charset="-128"/>
                          <a:ea typeface="ＭＳ Ｐゴシック" pitchFamily="50" charset="-128"/>
                        </a:rPr>
                        <a:t>39.3%</a:t>
                      </a:r>
                    </a:p>
                  </a:txBody>
                  <a:tcPr marL="9526" marR="9526" marT="9523"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r>
              <a:tr h="245960">
                <a:tc vMerge="1">
                  <a:txBody>
                    <a:bodyPr/>
                    <a:lstStyle/>
                    <a:p>
                      <a:endParaRPr kumimoji="1" lang="ja-JP" altLang="en-US"/>
                    </a:p>
                  </a:txBody>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高齢者単身世帯</a:t>
                      </a:r>
                    </a:p>
                  </a:txBody>
                  <a:tcPr marL="0" marR="0" marT="46792" marB="46792"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c>
                  <a:txBody>
                    <a:bodyPr/>
                    <a:lstStyle/>
                    <a:p>
                      <a:pPr algn="ctr" fontAlgn="ctr"/>
                      <a:r>
                        <a:rPr lang="en-US" altLang="ja-JP" sz="1000" b="0" i="0" u="none" strike="noStrike" dirty="0">
                          <a:latin typeface="ＭＳ Ｐゴシック" pitchFamily="50" charset="-128"/>
                          <a:ea typeface="ＭＳ Ｐゴシック" pitchFamily="50" charset="-128"/>
                        </a:rPr>
                        <a:t>12.4%</a:t>
                      </a:r>
                    </a:p>
                  </a:txBody>
                  <a:tcPr marL="9526" marR="9526" marT="9523"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r>
              <a:tr h="367861">
                <a:tc vMerge="1">
                  <a:txBody>
                    <a:bodyPr/>
                    <a:lstStyle/>
                    <a:p>
                      <a:endParaRPr kumimoji="1" lang="ja-JP" altLang="en-US"/>
                    </a:p>
                  </a:txBody>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2</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人世帯</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800" b="0" i="0" u="none" strike="noStrike" cap="none" normalizeH="0" baseline="0" dirty="0" smtClean="0">
                          <a:ln>
                            <a:noFill/>
                          </a:ln>
                          <a:solidFill>
                            <a:schemeClr val="tx1"/>
                          </a:solidFill>
                          <a:effectLst/>
                          <a:latin typeface="ＭＳ Ｐゴシック" pitchFamily="50" charset="-128"/>
                          <a:ea typeface="ＭＳ Ｐゴシック" pitchFamily="50" charset="-128"/>
                        </a:rPr>
                        <a:t>（高齢者夫婦除く）</a:t>
                      </a:r>
                    </a:p>
                  </a:txBody>
                  <a:tcPr marL="0" marR="0" marT="46792" marB="46792"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c>
                  <a:txBody>
                    <a:bodyPr/>
                    <a:lstStyle/>
                    <a:p>
                      <a:pPr algn="ctr" fontAlgn="ctr"/>
                      <a:r>
                        <a:rPr lang="en-US" altLang="ja-JP" sz="1000" b="0" i="0" u="none" strike="noStrike" smtClean="0">
                          <a:latin typeface="ＭＳ Ｐゴシック" pitchFamily="50" charset="-128"/>
                          <a:ea typeface="ＭＳ Ｐゴシック" pitchFamily="50" charset="-128"/>
                        </a:rPr>
                        <a:t>18.3%</a:t>
                      </a:r>
                      <a:endParaRPr lang="en-US" altLang="ja-JP" sz="1000" b="0" i="0" u="none" strike="noStrike" dirty="0">
                        <a:latin typeface="ＭＳ Ｐゴシック" pitchFamily="50" charset="-128"/>
                        <a:ea typeface="ＭＳ Ｐゴシック" pitchFamily="50" charset="-128"/>
                      </a:endParaRPr>
                    </a:p>
                  </a:txBody>
                  <a:tcPr marL="9526" marR="9526" marT="9523"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r>
              <a:tr h="245960">
                <a:tc vMerge="1">
                  <a:txBody>
                    <a:bodyPr/>
                    <a:lstStyle/>
                    <a:p>
                      <a:endParaRPr kumimoji="1" lang="ja-JP" altLang="en-US"/>
                    </a:p>
                  </a:txBody>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高齢者夫婦世帯</a:t>
                      </a:r>
                    </a:p>
                  </a:txBody>
                  <a:tcPr marL="0" marR="0" marT="46792" marB="46792"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c>
                  <a:txBody>
                    <a:bodyPr/>
                    <a:lstStyle/>
                    <a:p>
                      <a:pPr algn="ctr" fontAlgn="ctr"/>
                      <a:r>
                        <a:rPr lang="en-US" altLang="ja-JP" sz="1000" b="0" i="0" u="none" strike="noStrike" dirty="0">
                          <a:latin typeface="ＭＳ Ｐゴシック" pitchFamily="50" charset="-128"/>
                          <a:ea typeface="ＭＳ Ｐゴシック" pitchFamily="50" charset="-128"/>
                        </a:rPr>
                        <a:t>6.5%</a:t>
                      </a:r>
                    </a:p>
                  </a:txBody>
                  <a:tcPr marL="9526" marR="9526" marT="9523"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r>
              <a:tr h="383098">
                <a:tc vMerge="1">
                  <a:txBody>
                    <a:bodyPr/>
                    <a:lstStyle/>
                    <a:p>
                      <a:endParaRPr kumimoji="1" lang="ja-JP" altLang="en-US"/>
                    </a:p>
                  </a:txBody>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その他</a:t>
                      </a:r>
                    </a:p>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900" b="0" i="0" u="none" strike="noStrike" cap="none" normalizeH="0" baseline="0" dirty="0" smtClean="0">
                          <a:ln>
                            <a:noFill/>
                          </a:ln>
                          <a:solidFill>
                            <a:schemeClr val="tx1"/>
                          </a:solidFill>
                          <a:effectLst/>
                          <a:latin typeface="ＭＳ Ｐゴシック" pitchFamily="50" charset="-128"/>
                          <a:ea typeface="ＭＳ Ｐゴシック" pitchFamily="50" charset="-128"/>
                        </a:rPr>
                        <a:t>（</a:t>
                      </a:r>
                      <a:r>
                        <a:rPr kumimoji="1" lang="en-US" altLang="ja-JP" sz="900" b="0" i="0" u="none" strike="noStrike" cap="none" normalizeH="0" baseline="0" dirty="0" smtClean="0">
                          <a:ln>
                            <a:noFill/>
                          </a:ln>
                          <a:solidFill>
                            <a:schemeClr val="tx1"/>
                          </a:solidFill>
                          <a:effectLst/>
                          <a:latin typeface="ＭＳ Ｐゴシック" pitchFamily="50" charset="-128"/>
                          <a:ea typeface="ＭＳ Ｐゴシック" pitchFamily="50" charset="-128"/>
                        </a:rPr>
                        <a:t>3</a:t>
                      </a:r>
                      <a:r>
                        <a:rPr kumimoji="1" lang="ja-JP" altLang="en-US" sz="900" b="0" i="0" u="none" strike="noStrike" cap="none" normalizeH="0" baseline="0" dirty="0" smtClean="0">
                          <a:ln>
                            <a:noFill/>
                          </a:ln>
                          <a:solidFill>
                            <a:schemeClr val="tx1"/>
                          </a:solidFill>
                          <a:effectLst/>
                          <a:latin typeface="ＭＳ Ｐゴシック" pitchFamily="50" charset="-128"/>
                          <a:ea typeface="ＭＳ Ｐゴシック" pitchFamily="50" charset="-128"/>
                        </a:rPr>
                        <a:t>人以上世帯）</a:t>
                      </a:r>
                    </a:p>
                  </a:txBody>
                  <a:tcPr marL="0" marR="0" marT="46792" marB="46792"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algn="ctr" fontAlgn="ctr"/>
                      <a:r>
                        <a:rPr lang="en-US" altLang="ja-JP" sz="1000" b="0" i="0" u="none" strike="noStrike" dirty="0">
                          <a:latin typeface="ＭＳ Ｐゴシック" pitchFamily="50" charset="-128"/>
                          <a:ea typeface="ＭＳ Ｐゴシック" pitchFamily="50" charset="-128"/>
                        </a:rPr>
                        <a:t>23.5%</a:t>
                      </a:r>
                    </a:p>
                  </a:txBody>
                  <a:tcPr marL="9526" marR="9526" marT="9523"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383098">
                <a:tc gridSpan="2">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昼間人口</a:t>
                      </a: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〔H27〕</a:t>
                      </a:r>
                    </a:p>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900" b="0" i="0" u="none" strike="noStrike" cap="none" normalizeH="0" baseline="0" dirty="0" smtClean="0">
                          <a:ln>
                            <a:noFill/>
                          </a:ln>
                          <a:solidFill>
                            <a:schemeClr val="tx1"/>
                          </a:solidFill>
                          <a:effectLst/>
                          <a:latin typeface="ＭＳ Ｐゴシック" pitchFamily="50" charset="-128"/>
                          <a:ea typeface="ＭＳ Ｐゴシック" pitchFamily="50" charset="-128"/>
                        </a:rPr>
                        <a:t>（昼夜間人口比率）</a:t>
                      </a:r>
                    </a:p>
                  </a:txBody>
                  <a:tcPr marL="0" marR="0" marT="46792" marB="46792"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alpha val="80000"/>
                      </a:srgbClr>
                    </a:solidFill>
                  </a:tcPr>
                </a:tc>
                <a:tc hMerge="1">
                  <a:txBody>
                    <a:bodyPr/>
                    <a:lstStyle/>
                    <a:p>
                      <a:endParaRPr kumimoji="1" lang="ja-JP" altLang="en-US"/>
                    </a:p>
                  </a:txBody>
                  <a:tcPr/>
                </a:tc>
                <a:tc>
                  <a:txBody>
                    <a:bodyPr/>
                    <a:lstStyle/>
                    <a:p>
                      <a:pPr marL="85725" marR="0" lvl="0" indent="-85725" algn="ctr" defTabSz="914400" rtl="0" eaLnBrk="1" fontAlgn="base" latinLnBrk="0" hangingPunct="1">
                        <a:lnSpc>
                          <a:spcPct val="100000"/>
                        </a:lnSpc>
                        <a:spcBef>
                          <a:spcPct val="20000"/>
                        </a:spcBef>
                        <a:spcAft>
                          <a:spcPct val="0"/>
                        </a:spcAft>
                        <a:buClrTx/>
                        <a:buSzTx/>
                        <a:buFontTx/>
                        <a:buNone/>
                        <a:tabLst/>
                      </a:pP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598,913</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人</a:t>
                      </a:r>
                      <a:endPar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p>
                      <a:pPr marL="85725" marR="0" lvl="0" indent="-85725" algn="ctr" defTabSz="914400" rtl="0" eaLnBrk="1" fontAlgn="base" latinLnBrk="0" hangingPunct="1">
                        <a:lnSpc>
                          <a:spcPct val="100000"/>
                        </a:lnSpc>
                        <a:spcBef>
                          <a:spcPct val="2000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a:t>
                      </a: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187%</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 </a:t>
                      </a:r>
                    </a:p>
                  </a:txBody>
                  <a:tcPr marL="9526" marR="9526" marT="9523"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alpha val="80000"/>
                      </a:srgbClr>
                    </a:solidFill>
                  </a:tcPr>
                </a:tc>
              </a:tr>
              <a:tr h="245960">
                <a:tc gridSpan="2">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人口密度</a:t>
                      </a: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〔H27〕</a:t>
                      </a:r>
                    </a:p>
                  </a:txBody>
                  <a:tcPr marL="0" marR="0" marT="46792" marB="46792"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kumimoji="1" lang="ja-JP" altLang="en-US"/>
                    </a:p>
                  </a:txBody>
                  <a:tcPr/>
                </a:tc>
                <a:tc>
                  <a:txBody>
                    <a:bodyPr/>
                    <a:lstStyle/>
                    <a:p>
                      <a:pPr algn="ctr" fontAlgn="ctr"/>
                      <a:r>
                        <a:rPr lang="en-US" altLang="ja-JP" sz="1000" b="0" i="0" u="none" strike="noStrike" dirty="0">
                          <a:latin typeface="ＭＳ Ｐゴシック" pitchFamily="50" charset="-128"/>
                          <a:ea typeface="ＭＳ Ｐゴシック" pitchFamily="50" charset="-128"/>
                        </a:rPr>
                        <a:t>14,072</a:t>
                      </a:r>
                      <a:r>
                        <a:rPr lang="ja-JP" altLang="en-US" sz="1000" b="0" i="0" u="none" strike="noStrike" dirty="0">
                          <a:latin typeface="ＭＳ Ｐゴシック" pitchFamily="50" charset="-128"/>
                          <a:ea typeface="ＭＳ Ｐゴシック" pitchFamily="50" charset="-128"/>
                        </a:rPr>
                        <a:t>人</a:t>
                      </a:r>
                      <a:r>
                        <a:rPr lang="en-US" altLang="ja-JP" sz="1000" b="0" i="0" u="none" strike="noStrike" dirty="0">
                          <a:latin typeface="ＭＳ Ｐゴシック" pitchFamily="50" charset="-128"/>
                          <a:ea typeface="ＭＳ Ｐゴシック" pitchFamily="50" charset="-128"/>
                        </a:rPr>
                        <a:t>/</a:t>
                      </a:r>
                      <a:r>
                        <a:rPr lang="en-US" sz="1000" b="0" i="0" u="none" strike="noStrike" dirty="0">
                          <a:latin typeface="ＭＳ Ｐゴシック" pitchFamily="50" charset="-128"/>
                          <a:ea typeface="ＭＳ Ｐゴシック" pitchFamily="50" charset="-128"/>
                        </a:rPr>
                        <a:t>ｋ㎡</a:t>
                      </a:r>
                    </a:p>
                  </a:txBody>
                  <a:tcPr marL="9526" marR="9526" marT="9523"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245960">
                <a:tc gridSpan="2">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外国籍住民数</a:t>
                      </a: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〔H27〕</a:t>
                      </a:r>
                    </a:p>
                  </a:txBody>
                  <a:tcPr marL="0" marR="0" marT="46792" marB="46792"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kumimoji="1" lang="ja-JP" altLang="en-US"/>
                    </a:p>
                  </a:txBody>
                  <a:tcPr/>
                </a:tc>
                <a:tc>
                  <a:txBody>
                    <a:bodyPr/>
                    <a:lstStyle/>
                    <a:p>
                      <a:pPr algn="ctr" fontAlgn="ctr"/>
                      <a:r>
                        <a:rPr lang="en-US" altLang="ja-JP" sz="1000" b="0" i="0" u="none" strike="noStrike" dirty="0">
                          <a:latin typeface="ＭＳ Ｐゴシック" pitchFamily="50" charset="-128"/>
                          <a:ea typeface="ＭＳ Ｐゴシック" pitchFamily="50" charset="-128"/>
                        </a:rPr>
                        <a:t>6,086</a:t>
                      </a:r>
                      <a:r>
                        <a:rPr lang="ja-JP" altLang="en-US" sz="1000" b="0" i="0" u="none" strike="noStrike" dirty="0">
                          <a:latin typeface="ＭＳ Ｐゴシック" pitchFamily="50" charset="-128"/>
                          <a:ea typeface="ＭＳ Ｐゴシック" pitchFamily="50" charset="-128"/>
                        </a:rPr>
                        <a:t>人</a:t>
                      </a:r>
                    </a:p>
                  </a:txBody>
                  <a:tcPr marL="9526" marR="9526" marT="9523"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245960">
                <a:tc gridSpan="2">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面積</a:t>
                      </a:r>
                    </a:p>
                  </a:txBody>
                  <a:tcPr marL="0" marR="0" marT="46792" marB="46792"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FFFF99">
                        <a:alpha val="80000"/>
                      </a:srgbClr>
                    </a:solidFill>
                  </a:tcPr>
                </a:tc>
                <a:tc hMerge="1">
                  <a:txBody>
                    <a:bodyPr/>
                    <a:lstStyle/>
                    <a:p>
                      <a:endParaRPr kumimoji="1" lang="ja-JP" altLang="en-US"/>
                    </a:p>
                  </a:txBody>
                  <a:tcPr/>
                </a:tc>
                <a:tc>
                  <a:txBody>
                    <a:bodyPr/>
                    <a:lstStyle/>
                    <a:p>
                      <a:pPr algn="ctr" fontAlgn="ctr"/>
                      <a:r>
                        <a:rPr lang="en-US" sz="1000" b="0" i="0" u="none" strike="noStrike" dirty="0">
                          <a:latin typeface="ＭＳ Ｐゴシック" pitchFamily="50" charset="-128"/>
                          <a:ea typeface="ＭＳ Ｐゴシック" pitchFamily="50" charset="-128"/>
                        </a:rPr>
                        <a:t>22.74ｋ㎡</a:t>
                      </a:r>
                    </a:p>
                  </a:txBody>
                  <a:tcPr marL="9526" marR="9526" marT="9523"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FFFF99">
                        <a:alpha val="80000"/>
                      </a:srgbClr>
                    </a:solidFill>
                  </a:tcPr>
                </a:tc>
              </a:tr>
            </a:tbl>
          </a:graphicData>
        </a:graphic>
      </p:graphicFrame>
      <p:graphicFrame>
        <p:nvGraphicFramePr>
          <p:cNvPr id="20" name="グラフ 19"/>
          <p:cNvGraphicFramePr>
            <a:graphicFrameLocks/>
          </p:cNvGraphicFramePr>
          <p:nvPr/>
        </p:nvGraphicFramePr>
        <p:xfrm>
          <a:off x="2627784" y="1772816"/>
          <a:ext cx="5624480" cy="2429247"/>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21" name="グラフ 20"/>
          <p:cNvGraphicFramePr>
            <a:graphicFrameLocks/>
          </p:cNvGraphicFramePr>
          <p:nvPr/>
        </p:nvGraphicFramePr>
        <p:xfrm>
          <a:off x="2563540" y="4350204"/>
          <a:ext cx="3456000" cy="2520000"/>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22" name="グラフ 21"/>
          <p:cNvGraphicFramePr>
            <a:graphicFrameLocks/>
          </p:cNvGraphicFramePr>
          <p:nvPr/>
        </p:nvGraphicFramePr>
        <p:xfrm>
          <a:off x="5827471" y="4268324"/>
          <a:ext cx="3276000" cy="2520000"/>
        </p:xfrm>
        <a:graphic>
          <a:graphicData uri="http://schemas.openxmlformats.org/drawingml/2006/chart">
            <c:chart xmlns:c="http://schemas.openxmlformats.org/drawingml/2006/chart" xmlns:r="http://schemas.openxmlformats.org/officeDocument/2006/relationships" r:id="rId4"/>
          </a:graphicData>
        </a:graphic>
      </p:graphicFrame>
      <p:sp>
        <p:nvSpPr>
          <p:cNvPr id="23" name="正方形/長方形 27"/>
          <p:cNvSpPr>
            <a:spLocks noChangeArrowheads="1"/>
          </p:cNvSpPr>
          <p:nvPr/>
        </p:nvSpPr>
        <p:spPr bwMode="auto">
          <a:xfrm>
            <a:off x="8112125" y="24526"/>
            <a:ext cx="1031875" cy="261937"/>
          </a:xfrm>
          <a:prstGeom prst="rect">
            <a:avLst/>
          </a:prstGeom>
          <a:noFill/>
          <a:ln w="9525">
            <a:noFill/>
            <a:miter lim="800000"/>
            <a:headEnd/>
            <a:tailEnd/>
          </a:ln>
        </p:spPr>
        <p:txBody>
          <a:bodyPr>
            <a:spAutoFit/>
          </a:bodyPr>
          <a:lstStyle/>
          <a:p>
            <a:pPr algn="r"/>
            <a:r>
              <a:rPr lang="ja-JP" altLang="en-US" sz="1100" b="1" dirty="0" smtClean="0">
                <a:solidFill>
                  <a:srgbClr val="000000"/>
                </a:solidFill>
                <a:latin typeface="ＭＳ Ｐゴシック" charset="-128"/>
                <a:ea typeface="Meiryo UI" pitchFamily="50" charset="-128"/>
                <a:cs typeface="Meiryo UI" pitchFamily="50" charset="-128"/>
              </a:rPr>
              <a:t>すがた</a:t>
            </a:r>
            <a:r>
              <a:rPr lang="en-US" altLang="ja-JP" sz="1100" b="1" dirty="0" smtClean="0">
                <a:solidFill>
                  <a:srgbClr val="000000"/>
                </a:solidFill>
                <a:latin typeface="ＭＳ Ｐゴシック" charset="-128"/>
                <a:ea typeface="Meiryo UI" pitchFamily="50" charset="-128"/>
                <a:cs typeface="Meiryo UI" pitchFamily="50" charset="-128"/>
              </a:rPr>
              <a:t>-</a:t>
            </a:r>
            <a:r>
              <a:rPr lang="ja-JP" altLang="en-US" sz="1100" b="1" dirty="0" smtClean="0">
                <a:solidFill>
                  <a:srgbClr val="000000"/>
                </a:solidFill>
                <a:latin typeface="ＭＳ Ｐゴシック" charset="-128"/>
                <a:ea typeface="Meiryo UI" pitchFamily="50" charset="-128"/>
                <a:cs typeface="Meiryo UI" pitchFamily="50" charset="-128"/>
              </a:rPr>
              <a:t>１４</a:t>
            </a:r>
            <a:endParaRPr lang="ja-JP" altLang="en-US" sz="1200" b="1" dirty="0">
              <a:solidFill>
                <a:srgbClr val="000000"/>
              </a:solidFill>
              <a:latin typeface="ＭＳ Ｐゴシック" charset="-128"/>
              <a:ea typeface="Meiryo UI" pitchFamily="50" charset="-128"/>
              <a:cs typeface="Meiryo UI" pitchFamily="50" charset="-128"/>
            </a:endParaRPr>
          </a:p>
        </p:txBody>
      </p:sp>
    </p:spTree>
  </p:cSld>
  <p:clrMapOvr>
    <a:masterClrMapping/>
  </p:clrMapOvr>
  <p:timing>
    <p:tnLst>
      <p:par>
        <p:cTn id="1" dur="indefinite" restart="never" nodeType="tmRoot"/>
      </p:par>
    </p:tnLst>
  </p:timing>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434" name="タイトル 3"/>
          <p:cNvSpPr txBox="1">
            <a:spLocks/>
          </p:cNvSpPr>
          <p:nvPr/>
        </p:nvSpPr>
        <p:spPr bwMode="auto">
          <a:xfrm>
            <a:off x="107950" y="260350"/>
            <a:ext cx="8928100" cy="6413405"/>
          </a:xfrm>
          <a:prstGeom prst="rect">
            <a:avLst/>
          </a:prstGeom>
          <a:noFill/>
          <a:ln w="19050" algn="ctr">
            <a:solidFill>
              <a:schemeClr val="accent2"/>
            </a:solidFill>
            <a:miter lim="800000"/>
            <a:headEnd/>
            <a:tailEnd/>
          </a:ln>
          <a:extLst>
            <a:ext uri="{909E8E84-426E-40DD-AFC4-6F175D3DCCD1}">
              <a14:hiddenFill xmlns="" xmlns:a14="http://schemas.microsoft.com/office/drawing/2010/main">
                <a:solidFill>
                  <a:srgbClr val="FFFFFF"/>
                </a:solidFill>
              </a14:hiddenFill>
            </a:ext>
          </a:extLst>
        </p:spPr>
        <p:txBody>
          <a:bodyPr/>
          <a:lstStyle>
            <a:lvl1pPr marL="171450" indent="-171450"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buFont typeface="Wingdings" pitchFamily="2" charset="2"/>
              <a:buChar char="u"/>
            </a:pPr>
            <a:endParaRPr lang="en-US" altLang="ja-JP" sz="900">
              <a:solidFill>
                <a:srgbClr val="000000"/>
              </a:solidFill>
              <a:latin typeface="Meiryo UI" pitchFamily="50" charset="-128"/>
              <a:ea typeface="Meiryo UI" pitchFamily="50" charset="-128"/>
              <a:cs typeface="Meiryo UI" pitchFamily="50" charset="-128"/>
            </a:endParaRPr>
          </a:p>
        </p:txBody>
      </p:sp>
      <p:sp>
        <p:nvSpPr>
          <p:cNvPr id="3" name="テキスト ボックス 2"/>
          <p:cNvSpPr txBox="1"/>
          <p:nvPr/>
        </p:nvSpPr>
        <p:spPr bwMode="gray">
          <a:xfrm>
            <a:off x="250825" y="163513"/>
            <a:ext cx="3960813" cy="185737"/>
          </a:xfrm>
          <a:prstGeom prst="rect">
            <a:avLst/>
          </a:prstGeom>
          <a:solidFill>
            <a:schemeClr val="accent2">
              <a:lumMod val="75000"/>
            </a:schemeClr>
          </a:solidFill>
          <a:ln w="22225">
            <a:solidFill>
              <a:schemeClr val="accent2">
                <a:lumMod val="75000"/>
              </a:schemeClr>
            </a:solidFill>
          </a:ln>
        </p:spPr>
        <p:txBody>
          <a:bodyPr lIns="0" tIns="0" rIns="0" bIns="0" anchor="ctr">
            <a:spAutoFit/>
          </a:bodyPr>
          <a:lstStyle/>
          <a:p>
            <a:pPr algn="ctr">
              <a:defRPr/>
            </a:pPr>
            <a:r>
              <a:rPr lang="ja-JP" altLang="en-US" sz="1200" b="1" dirty="0">
                <a:solidFill>
                  <a:schemeClr val="bg1"/>
                </a:solidFill>
                <a:latin typeface="Meiryo UI" pitchFamily="50" charset="-128"/>
                <a:ea typeface="Meiryo UI" pitchFamily="50" charset="-128"/>
                <a:cs typeface="Meiryo UI" pitchFamily="50" charset="-128"/>
              </a:rPr>
              <a:t>総合区の状況（統計データ）＜</a:t>
            </a:r>
            <a:r>
              <a:rPr lang="en-US" altLang="ja-JP" sz="1200" b="1" dirty="0">
                <a:solidFill>
                  <a:schemeClr val="bg1"/>
                </a:solidFill>
                <a:latin typeface="Meiryo UI" pitchFamily="50" charset="-128"/>
                <a:ea typeface="Meiryo UI" pitchFamily="50" charset="-128"/>
                <a:cs typeface="Meiryo UI" pitchFamily="50" charset="-128"/>
              </a:rPr>
              <a:t>2</a:t>
            </a:r>
            <a:r>
              <a:rPr lang="ja-JP" altLang="en-US" sz="1200" b="1" dirty="0">
                <a:solidFill>
                  <a:schemeClr val="bg1"/>
                </a:solidFill>
                <a:latin typeface="Meiryo UI" pitchFamily="50" charset="-128"/>
                <a:ea typeface="Meiryo UI" pitchFamily="50" charset="-128"/>
                <a:cs typeface="Meiryo UI" pitchFamily="50" charset="-128"/>
              </a:rPr>
              <a:t>／</a:t>
            </a:r>
            <a:r>
              <a:rPr lang="en-US" altLang="ja-JP" sz="1200" b="1" dirty="0">
                <a:solidFill>
                  <a:schemeClr val="bg1"/>
                </a:solidFill>
                <a:latin typeface="Meiryo UI" pitchFamily="50" charset="-128"/>
                <a:ea typeface="Meiryo UI" pitchFamily="50" charset="-128"/>
                <a:cs typeface="Meiryo UI" pitchFamily="50" charset="-128"/>
              </a:rPr>
              <a:t>3</a:t>
            </a:r>
            <a:r>
              <a:rPr lang="ja-JP" altLang="en-US" sz="1200" b="1" dirty="0">
                <a:solidFill>
                  <a:schemeClr val="bg1"/>
                </a:solidFill>
                <a:latin typeface="Meiryo UI" pitchFamily="50" charset="-128"/>
                <a:ea typeface="Meiryo UI" pitchFamily="50" charset="-128"/>
                <a:cs typeface="Meiryo UI" pitchFamily="50" charset="-128"/>
              </a:rPr>
              <a:t>＞</a:t>
            </a:r>
          </a:p>
        </p:txBody>
      </p:sp>
      <p:sp>
        <p:nvSpPr>
          <p:cNvPr id="18436" name="テキスト ボックス 24"/>
          <p:cNvSpPr txBox="1">
            <a:spLocks noChangeArrowheads="1"/>
          </p:cNvSpPr>
          <p:nvPr/>
        </p:nvSpPr>
        <p:spPr bwMode="auto">
          <a:xfrm>
            <a:off x="187325" y="401639"/>
            <a:ext cx="360363" cy="6244822"/>
          </a:xfrm>
          <a:prstGeom prst="rect">
            <a:avLst/>
          </a:prstGeom>
          <a:solidFill>
            <a:srgbClr val="993300"/>
          </a:solidFill>
          <a:ln>
            <a:noFill/>
          </a:ln>
          <a:extLst>
            <a:ext uri="{91240B29-F687-4F45-9708-019B960494DF}">
              <a14:hiddenLine xmlns="" xmlns:a14="http://schemas.microsoft.com/office/drawing/2010/main" w="22225">
                <a:solidFill>
                  <a:srgbClr val="000000"/>
                </a:solidFill>
                <a:miter lim="800000"/>
                <a:headEnd/>
                <a:tailEnd/>
              </a14:hiddenLine>
            </a:ext>
          </a:extLst>
        </p:spPr>
        <p:txBody>
          <a:bodyPr vert="eaVert" lIns="0" tIns="0" rIns="0" bIns="0" anchor="ct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algn="ctr" eaLnBrk="1" hangingPunct="1"/>
            <a:r>
              <a:rPr lang="ja-JP" altLang="en-US" sz="1200" b="1">
                <a:solidFill>
                  <a:schemeClr val="bg1"/>
                </a:solidFill>
                <a:latin typeface="ＭＳ ゴシック" pitchFamily="49" charset="-128"/>
                <a:ea typeface="ＭＳ ゴシック" pitchFamily="49" charset="-128"/>
              </a:rPr>
              <a:t>産　業</a:t>
            </a:r>
          </a:p>
        </p:txBody>
      </p:sp>
      <p:graphicFrame>
        <p:nvGraphicFramePr>
          <p:cNvPr id="5" name="Group 30"/>
          <p:cNvGraphicFramePr>
            <a:graphicFrameLocks noGrp="1"/>
          </p:cNvGraphicFramePr>
          <p:nvPr/>
        </p:nvGraphicFramePr>
        <p:xfrm>
          <a:off x="828675" y="1268413"/>
          <a:ext cx="2268537" cy="1971701"/>
        </p:xfrm>
        <a:graphic>
          <a:graphicData uri="http://schemas.openxmlformats.org/drawingml/2006/table">
            <a:tbl>
              <a:tblPr/>
              <a:tblGrid>
                <a:gridCol w="239074"/>
                <a:gridCol w="877191"/>
                <a:gridCol w="1152272"/>
              </a:tblGrid>
              <a:tr h="245958">
                <a:tc gridSpan="3">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000" b="1" i="0" u="none" strike="noStrike" cap="none" normalizeH="0" baseline="0" dirty="0" smtClean="0">
                          <a:ln>
                            <a:noFill/>
                          </a:ln>
                          <a:solidFill>
                            <a:schemeClr val="tx1"/>
                          </a:solidFill>
                          <a:effectLst/>
                          <a:latin typeface="ＭＳ Ｐゴシック" pitchFamily="50" charset="-128"/>
                          <a:ea typeface="ＭＳ Ｐゴシック" pitchFamily="50" charset="-128"/>
                        </a:rPr>
                        <a:t>区内総生産</a:t>
                      </a:r>
                    </a:p>
                  </a:txBody>
                  <a:tcPr marL="54013" marR="54013" marT="46792" marB="46792" anchor="ct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9900"/>
                    </a:solidFill>
                  </a:tcPr>
                </a:tc>
                <a:tc hMerge="1">
                  <a:txBody>
                    <a:bodyPr/>
                    <a:lstStyle/>
                    <a:p>
                      <a:endParaRPr kumimoji="1" lang="ja-JP" altLang="en-US"/>
                    </a:p>
                  </a:txBody>
                  <a:tcPr/>
                </a:tc>
                <a:tc hMerge="1">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1" lang="ja-JP" altLang="en-US" sz="1000" b="1"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54000" marR="54000" marT="46800" marB="46800" anchor="ct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9900"/>
                    </a:solidFill>
                  </a:tcPr>
                </a:tc>
              </a:tr>
              <a:tr h="287950">
                <a:tc gridSpan="2">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総生産</a:t>
                      </a:r>
                    </a:p>
                  </a:txBody>
                  <a:tcPr marL="54013" marR="54013" marT="46792" marB="46792"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solidFill>
                      <a:schemeClr val="bg1"/>
                    </a:solidFill>
                  </a:tcPr>
                </a:tc>
                <a:tc hMerge="1">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54000" marR="54000" marT="46800" marB="46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c>
                  <a:txBody>
                    <a:bodyPr/>
                    <a:lstStyle/>
                    <a:p>
                      <a:pPr algn="ctr" fontAlgn="ctr"/>
                      <a:r>
                        <a:rPr lang="ja-JP" altLang="en-US" sz="1000" b="0" i="0" u="none" strike="noStrike" dirty="0">
                          <a:latin typeface="ＭＳ Ｐゴシック" pitchFamily="50" charset="-128"/>
                          <a:ea typeface="ＭＳ Ｐゴシック" pitchFamily="50" charset="-128"/>
                        </a:rPr>
                        <a:t> </a:t>
                      </a:r>
                      <a:r>
                        <a:rPr lang="en-US" altLang="ja-JP" sz="1000" b="0" i="0" u="none" strike="noStrike" dirty="0">
                          <a:latin typeface="ＭＳ Ｐゴシック" pitchFamily="50" charset="-128"/>
                          <a:ea typeface="ＭＳ Ｐゴシック" pitchFamily="50" charset="-128"/>
                        </a:rPr>
                        <a:t>4</a:t>
                      </a:r>
                      <a:r>
                        <a:rPr lang="ja-JP" altLang="en-US" sz="1000" b="0" i="0" u="none" strike="noStrike" dirty="0">
                          <a:latin typeface="ＭＳ Ｐゴシック" pitchFamily="50" charset="-128"/>
                          <a:ea typeface="ＭＳ Ｐゴシック" pitchFamily="50" charset="-128"/>
                        </a:rPr>
                        <a:t>兆</a:t>
                      </a:r>
                      <a:r>
                        <a:rPr lang="en-US" altLang="ja-JP" sz="1000" b="0" i="0" u="none" strike="noStrike" dirty="0">
                          <a:latin typeface="ＭＳ Ｐゴシック" pitchFamily="50" charset="-128"/>
                          <a:ea typeface="ＭＳ Ｐゴシック" pitchFamily="50" charset="-128"/>
                        </a:rPr>
                        <a:t>8,758</a:t>
                      </a:r>
                      <a:r>
                        <a:rPr lang="ja-JP" altLang="en-US" sz="1000" b="0" i="0" u="none" strike="noStrike" dirty="0">
                          <a:latin typeface="ＭＳ Ｐゴシック" pitchFamily="50" charset="-128"/>
                          <a:ea typeface="ＭＳ Ｐゴシック" pitchFamily="50" charset="-128"/>
                        </a:rPr>
                        <a:t>億円</a:t>
                      </a:r>
                    </a:p>
                  </a:txBody>
                  <a:tcPr marL="9527" marR="9527" marT="9523"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r>
              <a:tr h="287289">
                <a:tc rowSpan="4">
                  <a:txBody>
                    <a:bodyPr/>
                    <a:lstStyle/>
                    <a:p>
                      <a:pPr marL="0" marR="0" lvl="0" indent="0" algn="ctr" defTabSz="914400" rtl="0" eaLnBrk="1" fontAlgn="base" latinLnBrk="0" hangingPunct="1">
                        <a:lnSpc>
                          <a:spcPct val="80000"/>
                        </a:lnSpc>
                        <a:spcBef>
                          <a:spcPct val="0"/>
                        </a:spcBef>
                        <a:spcAft>
                          <a:spcPct val="0"/>
                        </a:spcAft>
                        <a:buClrTx/>
                        <a:buSzTx/>
                        <a:buFontTx/>
                        <a:buNone/>
                        <a:tabLst/>
                        <a:defRPr/>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業種</a:t>
                      </a: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4</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分類別</a:t>
                      </a:r>
                    </a:p>
                  </a:txBody>
                  <a:tcPr marL="54013" marR="54013" marT="46792" marB="46792" vert="eaVert"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製造業</a:t>
                      </a:r>
                    </a:p>
                  </a:txBody>
                  <a:tcPr marL="54013" marR="54013" marT="46792" marB="46792"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c>
                  <a:txBody>
                    <a:bodyPr/>
                    <a:lstStyle/>
                    <a:p>
                      <a:pPr algn="ctr" fontAlgn="ctr"/>
                      <a:r>
                        <a:rPr lang="en-US" altLang="ja-JP" sz="1000" b="0" i="0" u="none" strike="noStrike" dirty="0">
                          <a:latin typeface="ＭＳ Ｐゴシック" pitchFamily="50" charset="-128"/>
                          <a:ea typeface="ＭＳ Ｐゴシック" pitchFamily="50" charset="-128"/>
                        </a:rPr>
                        <a:t>6.3%</a:t>
                      </a:r>
                    </a:p>
                  </a:txBody>
                  <a:tcPr marL="9527" marR="9527" marT="9523"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r>
              <a:tr h="287289">
                <a:tc vMerge="1">
                  <a:txBody>
                    <a:bodyPr/>
                    <a:lstStyle/>
                    <a:p>
                      <a:endParaRPr kumimoji="1" lang="ja-JP" altLang="en-US"/>
                    </a:p>
                  </a:txBody>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卸・小売業</a:t>
                      </a:r>
                    </a:p>
                  </a:txBody>
                  <a:tcPr marL="54013" marR="54013" marT="46792" marB="46792"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c>
                  <a:txBody>
                    <a:bodyPr/>
                    <a:lstStyle/>
                    <a:p>
                      <a:pPr algn="ctr" fontAlgn="ctr"/>
                      <a:r>
                        <a:rPr lang="en-US" altLang="ja-JP" sz="1000" b="0" i="0" u="none" strike="noStrike" dirty="0">
                          <a:latin typeface="ＭＳ Ｐゴシック" pitchFamily="50" charset="-128"/>
                          <a:ea typeface="ＭＳ Ｐゴシック" pitchFamily="50" charset="-128"/>
                        </a:rPr>
                        <a:t>27.6%</a:t>
                      </a:r>
                    </a:p>
                  </a:txBody>
                  <a:tcPr marL="9527" marR="9527" marT="9523"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r>
              <a:tr h="287289">
                <a:tc vMerge="1">
                  <a:txBody>
                    <a:bodyPr/>
                    <a:lstStyle/>
                    <a:p>
                      <a:endParaRPr kumimoji="1" lang="ja-JP" altLang="en-US"/>
                    </a:p>
                  </a:txBody>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サービス業</a:t>
                      </a:r>
                    </a:p>
                  </a:txBody>
                  <a:tcPr marL="54013" marR="54013" marT="46792" marB="46792"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c>
                  <a:txBody>
                    <a:bodyPr/>
                    <a:lstStyle/>
                    <a:p>
                      <a:pPr algn="ctr" fontAlgn="ctr"/>
                      <a:r>
                        <a:rPr lang="en-US" altLang="ja-JP" sz="1000" b="0" i="0" u="none" strike="noStrike" dirty="0">
                          <a:latin typeface="ＭＳ Ｐゴシック" pitchFamily="50" charset="-128"/>
                          <a:ea typeface="ＭＳ Ｐゴシック" pitchFamily="50" charset="-128"/>
                        </a:rPr>
                        <a:t>63.2%</a:t>
                      </a:r>
                    </a:p>
                  </a:txBody>
                  <a:tcPr marL="9527" marR="9527" marT="9523"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r>
              <a:tr h="287950">
                <a:tc vMerge="1">
                  <a:txBody>
                    <a:bodyPr/>
                    <a:lstStyle/>
                    <a:p>
                      <a:endParaRPr kumimoji="1" lang="ja-JP" altLang="en-US"/>
                    </a:p>
                  </a:txBody>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その他</a:t>
                      </a:r>
                    </a:p>
                  </a:txBody>
                  <a:tcPr marL="54013" marR="54013" marT="46792" marB="46792"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algn="ctr" fontAlgn="ctr"/>
                      <a:r>
                        <a:rPr lang="en-US" altLang="ja-JP" sz="1000" b="0" i="0" u="none" strike="noStrike" dirty="0">
                          <a:latin typeface="ＭＳ Ｐゴシック" pitchFamily="50" charset="-128"/>
                          <a:ea typeface="ＭＳ Ｐゴシック" pitchFamily="50" charset="-128"/>
                        </a:rPr>
                        <a:t>2.9%</a:t>
                      </a:r>
                    </a:p>
                  </a:txBody>
                  <a:tcPr marL="9527" marR="9527" marT="9523"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287950">
                <a:tc gridSpan="2">
                  <a:txBody>
                    <a:bodyPr/>
                    <a:lstStyle/>
                    <a:p>
                      <a:pPr marL="0" marR="0" lvl="0" indent="0" algn="ctr" defTabSz="914400" rtl="0" eaLnBrk="1" fontAlgn="base" latinLnBrk="0" hangingPunct="1">
                        <a:lnSpc>
                          <a:spcPct val="8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企業本社数</a:t>
                      </a:r>
                    </a:p>
                  </a:txBody>
                  <a:tcPr marL="54013" marR="54013" marT="46792" marB="46792"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kumimoji="1" lang="ja-JP" altLang="en-US"/>
                    </a:p>
                  </a:txBody>
                  <a:tcPr/>
                </a:tc>
                <a:tc>
                  <a:txBody>
                    <a:bodyPr/>
                    <a:lstStyle/>
                    <a:p>
                      <a:pPr algn="ctr" fontAlgn="ctr"/>
                      <a:r>
                        <a:rPr lang="en-US" altLang="ja-JP" sz="1000" b="0" i="0" u="none" strike="noStrike" dirty="0" smtClean="0">
                          <a:latin typeface="ＭＳ Ｐゴシック" pitchFamily="50" charset="-128"/>
                          <a:ea typeface="ＭＳ Ｐゴシック" pitchFamily="50" charset="-128"/>
                        </a:rPr>
                        <a:t>17,261</a:t>
                      </a:r>
                      <a:r>
                        <a:rPr lang="ja-JP" altLang="en-US" sz="1000" b="0" i="0" u="none" strike="noStrike" dirty="0" smtClean="0">
                          <a:latin typeface="ＭＳ Ｐゴシック" pitchFamily="50" charset="-128"/>
                          <a:ea typeface="ＭＳ Ｐゴシック" pitchFamily="50" charset="-128"/>
                        </a:rPr>
                        <a:t>社</a:t>
                      </a:r>
                      <a:endParaRPr lang="ja-JP" altLang="en-US" sz="1000" b="0" i="0" u="none" strike="noStrike" dirty="0">
                        <a:latin typeface="ＭＳ Ｐゴシック" pitchFamily="50" charset="-128"/>
                        <a:ea typeface="ＭＳ Ｐゴシック" pitchFamily="50" charset="-128"/>
                      </a:endParaRPr>
                    </a:p>
                  </a:txBody>
                  <a:tcPr marL="9527" marR="9527" marT="9523"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r>
            </a:tbl>
          </a:graphicData>
        </a:graphic>
      </p:graphicFrame>
      <p:sp>
        <p:nvSpPr>
          <p:cNvPr id="18464" name="Rectangle 86"/>
          <p:cNvSpPr>
            <a:spLocks noChangeArrowheads="1"/>
          </p:cNvSpPr>
          <p:nvPr/>
        </p:nvSpPr>
        <p:spPr bwMode="auto">
          <a:xfrm>
            <a:off x="5638800" y="3477609"/>
            <a:ext cx="2159000" cy="157163"/>
          </a:xfrm>
          <a:prstGeom prst="rect">
            <a:avLst/>
          </a:prstGeom>
          <a:solidFill>
            <a:srgbClr val="008000"/>
          </a:solidFill>
          <a:ln>
            <a:noFill/>
          </a:ln>
          <a:extLst>
            <a:ext uri="{91240B29-F687-4F45-9708-019B960494DF}">
              <a14:hiddenLine xmlns="" xmlns:a14="http://schemas.microsoft.com/office/drawing/2010/main" w="9525" algn="ctr">
                <a:solidFill>
                  <a:srgbClr val="000000"/>
                </a:solidFill>
                <a:miter lim="800000"/>
                <a:headEnd/>
                <a:tailEnd/>
              </a14:hiddenLine>
            </a:ext>
          </a:extLst>
        </p:spPr>
        <p:txBody>
          <a:bodyPr wrap="none" anchor="ct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algn="ctr" eaLnBrk="1" hangingPunct="1"/>
            <a:r>
              <a:rPr lang="ja-JP" altLang="en-US" sz="1000" b="1">
                <a:solidFill>
                  <a:schemeClr val="bg1"/>
                </a:solidFill>
              </a:rPr>
              <a:t>産業別就業者数の推移</a:t>
            </a:r>
          </a:p>
        </p:txBody>
      </p:sp>
      <p:sp>
        <p:nvSpPr>
          <p:cNvPr id="18465" name="テキスト ボックス 33"/>
          <p:cNvSpPr txBox="1">
            <a:spLocks noChangeArrowheads="1"/>
          </p:cNvSpPr>
          <p:nvPr/>
        </p:nvSpPr>
        <p:spPr bwMode="auto">
          <a:xfrm>
            <a:off x="8027988" y="6493859"/>
            <a:ext cx="865187" cy="2000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r>
              <a:rPr lang="ja-JP" altLang="en-US" sz="700"/>
              <a:t>（</a:t>
            </a:r>
            <a:r>
              <a:rPr lang="en-US" altLang="ja-JP" sz="700"/>
              <a:t>H27</a:t>
            </a:r>
            <a:r>
              <a:rPr lang="ja-JP" altLang="en-US" sz="700"/>
              <a:t>国勢調査）</a:t>
            </a:r>
            <a:endParaRPr lang="en-US" altLang="ja-JP" sz="700"/>
          </a:p>
        </p:txBody>
      </p:sp>
      <p:graphicFrame>
        <p:nvGraphicFramePr>
          <p:cNvPr id="9" name="Group 30"/>
          <p:cNvGraphicFramePr>
            <a:graphicFrameLocks noGrp="1"/>
          </p:cNvGraphicFramePr>
          <p:nvPr/>
        </p:nvGraphicFramePr>
        <p:xfrm>
          <a:off x="3203575" y="1268413"/>
          <a:ext cx="2124075" cy="1973318"/>
        </p:xfrm>
        <a:graphic>
          <a:graphicData uri="http://schemas.openxmlformats.org/drawingml/2006/table">
            <a:tbl>
              <a:tblPr/>
              <a:tblGrid>
                <a:gridCol w="239026"/>
                <a:gridCol w="877014"/>
                <a:gridCol w="1008035"/>
              </a:tblGrid>
              <a:tr h="245908">
                <a:tc gridSpan="3">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000" b="1" i="0" u="none" strike="noStrike" cap="none" normalizeH="0" baseline="0" dirty="0" smtClean="0">
                          <a:ln>
                            <a:noFill/>
                          </a:ln>
                          <a:solidFill>
                            <a:schemeClr val="tx1"/>
                          </a:solidFill>
                          <a:effectLst/>
                          <a:latin typeface="ＭＳ Ｐゴシック" pitchFamily="50" charset="-128"/>
                          <a:ea typeface="ＭＳ Ｐゴシック" pitchFamily="50" charset="-128"/>
                        </a:rPr>
                        <a:t>産業別就業者数</a:t>
                      </a:r>
                    </a:p>
                  </a:txBody>
                  <a:tcPr marL="54002" marR="54002" marT="46783" marB="46783" anchor="ct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9900"/>
                    </a:solidFill>
                  </a:tcPr>
                </a:tc>
                <a:tc hMerge="1">
                  <a:txBody>
                    <a:bodyPr/>
                    <a:lstStyle/>
                    <a:p>
                      <a:endParaRPr kumimoji="1" lang="ja-JP" altLang="en-US" dirty="0"/>
                    </a:p>
                  </a:txBody>
                  <a:tcPr/>
                </a:tc>
                <a:tc hMerge="1">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1" lang="ja-JP" altLang="en-US" sz="1000" b="1"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54000" marR="54000" marT="46800" marB="46800"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9900"/>
                    </a:solidFill>
                  </a:tcPr>
                </a:tc>
              </a:tr>
              <a:tr h="431838">
                <a:tc gridSpan="2">
                  <a:txBody>
                    <a:bodyPr/>
                    <a:lstStyle/>
                    <a:p>
                      <a:pPr marL="0" marR="0" lvl="0" indent="0" algn="ctr" defTabSz="914400" rtl="0" eaLnBrk="1" fontAlgn="base" latinLnBrk="0" hangingPunct="1">
                        <a:lnSpc>
                          <a:spcPct val="8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就業者数</a:t>
                      </a:r>
                    </a:p>
                  </a:txBody>
                  <a:tcPr marL="54002" marR="54002" marT="46783" marB="46783"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kumimoji="1" lang="ja-JP" altLang="en-US"/>
                    </a:p>
                  </a:txBody>
                  <a:tcPr/>
                </a:tc>
                <a:tc>
                  <a:txBody>
                    <a:bodyPr/>
                    <a:lstStyle/>
                    <a:p>
                      <a:pPr algn="ctr" fontAlgn="ctr"/>
                      <a:r>
                        <a:rPr lang="en-US" altLang="ja-JP" sz="1000" b="0" i="0" u="none" strike="noStrike" dirty="0" smtClean="0">
                          <a:latin typeface="ＭＳ Ｐゴシック" pitchFamily="50" charset="-128"/>
                          <a:ea typeface="ＭＳ Ｐゴシック" pitchFamily="50" charset="-128"/>
                        </a:rPr>
                        <a:t>136,109 </a:t>
                      </a:r>
                      <a:r>
                        <a:rPr lang="ja-JP" altLang="en-US" sz="1000" b="0" i="0" u="none" strike="noStrike" dirty="0" smtClean="0">
                          <a:latin typeface="ＭＳ Ｐゴシック" pitchFamily="50" charset="-128"/>
                          <a:ea typeface="ＭＳ Ｐゴシック" pitchFamily="50" charset="-128"/>
                        </a:rPr>
                        <a:t>人</a:t>
                      </a:r>
                      <a:endParaRPr lang="en-US" altLang="ja-JP" sz="1000" b="0" i="0" u="none" strike="noStrike" dirty="0">
                        <a:latin typeface="ＭＳ Ｐゴシック" pitchFamily="50" charset="-128"/>
                        <a:ea typeface="ＭＳ Ｐゴシック" pitchFamily="50" charset="-128"/>
                      </a:endParaRPr>
                    </a:p>
                  </a:txBody>
                  <a:tcPr marL="9525" marR="9525" marT="9521"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359865">
                <a:tc rowSpan="4">
                  <a:txBody>
                    <a:bodyPr/>
                    <a:lstStyle/>
                    <a:p>
                      <a:pPr marL="0" marR="0" lvl="0" indent="0" algn="ctr" defTabSz="914400" rtl="0" eaLnBrk="1" fontAlgn="base" latinLnBrk="0" hangingPunct="1">
                        <a:lnSpc>
                          <a:spcPct val="8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内訳</a:t>
                      </a:r>
                    </a:p>
                  </a:txBody>
                  <a:tcPr marL="54002" marR="54002" marT="46783" marB="46783"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algn="ctr"/>
                      <a:r>
                        <a:rPr kumimoji="1" lang="ja-JP" altLang="en-US" sz="1000" dirty="0" smtClean="0">
                          <a:latin typeface="+mn-ea"/>
                          <a:ea typeface="+mn-ea"/>
                        </a:rPr>
                        <a:t>第一次産業</a:t>
                      </a:r>
                      <a:endParaRPr kumimoji="1" lang="ja-JP" altLang="en-US" sz="1000" dirty="0">
                        <a:latin typeface="+mn-ea"/>
                        <a:ea typeface="+mn-ea"/>
                      </a:endParaRPr>
                    </a:p>
                  </a:txBody>
                  <a:tcPr marL="54002" marR="54002" marT="46783" marB="4678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algn="ctr" fontAlgn="ctr"/>
                      <a:r>
                        <a:rPr lang="en-US" altLang="ja-JP" sz="1000" b="0" i="0" u="none" strike="noStrike" dirty="0">
                          <a:latin typeface="ＭＳ Ｐゴシック" pitchFamily="50" charset="-128"/>
                          <a:ea typeface="ＭＳ Ｐゴシック" pitchFamily="50" charset="-128"/>
                        </a:rPr>
                        <a:t>0.1%  </a:t>
                      </a:r>
                    </a:p>
                  </a:txBody>
                  <a:tcPr marL="9525" marR="9525" marT="9521"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359865">
                <a:tc vMerge="1">
                  <a:txBody>
                    <a:bodyPr/>
                    <a:lstStyle/>
                    <a:p>
                      <a:pPr marL="0" marR="0" lvl="0" indent="0" algn="ctr" defTabSz="914400" rtl="0" eaLnBrk="1" fontAlgn="base" latinLnBrk="0" hangingPunct="1">
                        <a:lnSpc>
                          <a:spcPct val="80000"/>
                        </a:lnSpc>
                        <a:spcBef>
                          <a:spcPct val="0"/>
                        </a:spcBef>
                        <a:spcAft>
                          <a:spcPct val="0"/>
                        </a:spcAft>
                        <a:buClrTx/>
                        <a:buSzTx/>
                        <a:buFontTx/>
                        <a:buNone/>
                        <a:tabLst/>
                      </a:pPr>
                      <a:endPar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54000" marR="54000" marT="46800" marB="4680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1000" dirty="0" smtClean="0">
                          <a:latin typeface="+mn-ea"/>
                          <a:ea typeface="+mn-ea"/>
                        </a:rPr>
                        <a:t>第二次産業</a:t>
                      </a:r>
                    </a:p>
                  </a:txBody>
                  <a:tcPr marL="54002" marR="54002" marT="46783" marB="4678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algn="ctr" fontAlgn="ctr"/>
                      <a:r>
                        <a:rPr lang="en-US" altLang="ja-JP" sz="1000" b="0" i="0" u="none" strike="noStrike" dirty="0">
                          <a:latin typeface="ＭＳ Ｐゴシック" pitchFamily="50" charset="-128"/>
                          <a:ea typeface="ＭＳ Ｐゴシック" pitchFamily="50" charset="-128"/>
                        </a:rPr>
                        <a:t>19.8%  </a:t>
                      </a:r>
                    </a:p>
                  </a:txBody>
                  <a:tcPr marL="9525" marR="9525" marT="9521"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359865">
                <a:tc vMerge="1">
                  <a:txBody>
                    <a:bodyPr/>
                    <a:lstStyle/>
                    <a:p>
                      <a:pPr marL="0" marR="0" lvl="0" indent="0" algn="ctr" defTabSz="914400" rtl="0" eaLnBrk="1" fontAlgn="base" latinLnBrk="0" hangingPunct="1">
                        <a:lnSpc>
                          <a:spcPct val="80000"/>
                        </a:lnSpc>
                        <a:spcBef>
                          <a:spcPct val="0"/>
                        </a:spcBef>
                        <a:spcAft>
                          <a:spcPct val="0"/>
                        </a:spcAft>
                        <a:buClrTx/>
                        <a:buSzTx/>
                        <a:buFontTx/>
                        <a:buNone/>
                        <a:tabLst/>
                      </a:pPr>
                      <a:endPar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54000" marR="54000" marT="46800" marB="4680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1000" smtClean="0">
                          <a:latin typeface="+mn-ea"/>
                          <a:ea typeface="+mn-ea"/>
                        </a:rPr>
                        <a:t>第三次産業</a:t>
                      </a:r>
                      <a:endParaRPr kumimoji="1" lang="ja-JP" altLang="en-US" sz="1000" dirty="0" smtClean="0">
                        <a:latin typeface="+mn-ea"/>
                        <a:ea typeface="+mn-ea"/>
                      </a:endParaRPr>
                    </a:p>
                  </a:txBody>
                  <a:tcPr marL="54002" marR="54002" marT="46783" marB="4678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algn="ctr" fontAlgn="ctr"/>
                      <a:r>
                        <a:rPr lang="en-US" altLang="ja-JP" sz="1000" b="0" i="0" u="none" strike="noStrike" dirty="0" smtClean="0">
                          <a:latin typeface="ＭＳ Ｐゴシック" pitchFamily="50" charset="-128"/>
                          <a:ea typeface="ＭＳ Ｐゴシック" pitchFamily="50" charset="-128"/>
                        </a:rPr>
                        <a:t>80.1%  </a:t>
                      </a:r>
                      <a:endParaRPr lang="en-US" altLang="ja-JP" sz="1000" b="0" i="0" u="none" strike="noStrike" dirty="0">
                        <a:latin typeface="ＭＳ Ｐゴシック" pitchFamily="50" charset="-128"/>
                        <a:ea typeface="ＭＳ Ｐゴシック" pitchFamily="50" charset="-128"/>
                      </a:endParaRPr>
                    </a:p>
                  </a:txBody>
                  <a:tcPr marL="9525" marR="9525" marT="9521"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215919">
                <a:tc vMerge="1">
                  <a:txBody>
                    <a:bodyPr/>
                    <a:lstStyle/>
                    <a:p>
                      <a:pPr marL="0" marR="0" lvl="0" indent="0" algn="ctr" defTabSz="914400" rtl="0" eaLnBrk="1" fontAlgn="base" latinLnBrk="0" hangingPunct="1">
                        <a:lnSpc>
                          <a:spcPct val="80000"/>
                        </a:lnSpc>
                        <a:spcBef>
                          <a:spcPct val="0"/>
                        </a:spcBef>
                        <a:spcAft>
                          <a:spcPct val="0"/>
                        </a:spcAft>
                        <a:buClrTx/>
                        <a:buSzTx/>
                        <a:buFontTx/>
                        <a:buNone/>
                        <a:tabLst/>
                      </a:pPr>
                      <a:endPar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54000" marR="54000" marT="46800" marB="4680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gridSpan="2">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kumimoji="1" lang="en-US" altLang="ja-JP" sz="800" dirty="0" smtClean="0">
                          <a:latin typeface="+mn-ea"/>
                          <a:ea typeface="+mn-ea"/>
                        </a:rPr>
                        <a:t>※</a:t>
                      </a:r>
                      <a:r>
                        <a:rPr kumimoji="1" lang="ja-JP" altLang="en-US" sz="800" dirty="0" smtClean="0">
                          <a:latin typeface="+mn-ea"/>
                          <a:ea typeface="+mn-ea"/>
                        </a:rPr>
                        <a:t>構成比に分類不能は含まず</a:t>
                      </a:r>
                    </a:p>
                  </a:txBody>
                  <a:tcPr marL="54002" marR="54002" marT="46783" marB="46783"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hMerge="1">
                  <a:txBody>
                    <a:bodyPr/>
                    <a:lstStyle/>
                    <a:p>
                      <a:pPr algn="ctr" fontAlgn="ctr"/>
                      <a:endParaRPr lang="en-US" altLang="ja-JP" sz="1000" b="0" i="0" u="none" strike="noStrike" dirty="0">
                        <a:latin typeface="ＭＳ Ｐゴシック" pitchFamily="50" charset="-128"/>
                        <a:ea typeface="ＭＳ Ｐゴシック" pitchFamily="50" charset="-128"/>
                      </a:endParaRPr>
                    </a:p>
                  </a:txBody>
                  <a:tcPr marL="9525" marR="9525" marT="9525"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r>
            </a:tbl>
          </a:graphicData>
        </a:graphic>
      </p:graphicFrame>
      <p:graphicFrame>
        <p:nvGraphicFramePr>
          <p:cNvPr id="10" name="Group 30"/>
          <p:cNvGraphicFramePr>
            <a:graphicFrameLocks noGrp="1"/>
          </p:cNvGraphicFramePr>
          <p:nvPr/>
        </p:nvGraphicFramePr>
        <p:xfrm>
          <a:off x="5437188" y="1268413"/>
          <a:ext cx="3311525" cy="1541461"/>
        </p:xfrm>
        <a:graphic>
          <a:graphicData uri="http://schemas.openxmlformats.org/drawingml/2006/table">
            <a:tbl>
              <a:tblPr/>
              <a:tblGrid>
                <a:gridCol w="719897"/>
                <a:gridCol w="899871"/>
                <a:gridCol w="791886"/>
                <a:gridCol w="899871"/>
              </a:tblGrid>
              <a:tr h="245077">
                <a:tc gridSpan="2">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000" b="1" i="0" u="none" strike="noStrike" cap="none" normalizeH="0" baseline="0" dirty="0" smtClean="0">
                          <a:ln>
                            <a:noFill/>
                          </a:ln>
                          <a:solidFill>
                            <a:schemeClr val="tx1"/>
                          </a:solidFill>
                          <a:effectLst/>
                          <a:latin typeface="ＭＳ Ｐゴシック" pitchFamily="50" charset="-128"/>
                          <a:ea typeface="ＭＳ Ｐゴシック" pitchFamily="50" charset="-128"/>
                        </a:rPr>
                        <a:t>商業</a:t>
                      </a:r>
                    </a:p>
                  </a:txBody>
                  <a:tcPr marL="53418" marR="53418" marT="46316" marB="46316"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9900"/>
                    </a:solidFill>
                  </a:tcPr>
                </a:tc>
                <a:tc hMerge="1">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1" lang="ja-JP" altLang="en-US" sz="1000" b="1"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54000" marR="54000" marT="46800" marB="46800"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9900"/>
                    </a:solidFill>
                  </a:tcPr>
                </a:tc>
                <a:tc gridSpan="2">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000" b="1" i="0" u="none" strike="noStrike" cap="none" normalizeH="0" baseline="0" dirty="0" smtClean="0">
                          <a:ln>
                            <a:noFill/>
                          </a:ln>
                          <a:solidFill>
                            <a:schemeClr val="tx1"/>
                          </a:solidFill>
                          <a:effectLst/>
                          <a:latin typeface="ＭＳ Ｐゴシック" pitchFamily="50" charset="-128"/>
                          <a:ea typeface="ＭＳ Ｐゴシック" pitchFamily="50" charset="-128"/>
                        </a:rPr>
                        <a:t>工業</a:t>
                      </a:r>
                    </a:p>
                  </a:txBody>
                  <a:tcPr marL="53418" marR="53418" marT="46316" marB="46316"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9900"/>
                    </a:solidFill>
                  </a:tcPr>
                </a:tc>
                <a:tc hMerge="1">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1" lang="ja-JP" altLang="en-US" sz="1000" b="1"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54000" marR="54000" marT="46800" marB="46800" anchor="ct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9900"/>
                    </a:solidFill>
                  </a:tcPr>
                </a:tc>
              </a:tr>
              <a:tr h="432128">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販売額</a:t>
                      </a:r>
                    </a:p>
                  </a:txBody>
                  <a:tcPr marL="53418" marR="53418" marT="46316" marB="46316"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c>
                  <a:txBody>
                    <a:bodyPr/>
                    <a:lstStyle/>
                    <a:p>
                      <a:pPr algn="ctr" fontAlgn="ctr"/>
                      <a:r>
                        <a:rPr lang="ja-JP" altLang="en-US" sz="1000" b="0" i="0" u="none" strike="noStrike" dirty="0">
                          <a:latin typeface="ＭＳ Ｐゴシック" pitchFamily="50" charset="-128"/>
                          <a:ea typeface="ＭＳ Ｐゴシック" pitchFamily="50" charset="-128"/>
                        </a:rPr>
                        <a:t>  </a:t>
                      </a:r>
                      <a:r>
                        <a:rPr lang="en-US" altLang="ja-JP" sz="1000" b="0" i="0" u="none" strike="noStrike" dirty="0">
                          <a:latin typeface="ＭＳ Ｐゴシック" pitchFamily="50" charset="-128"/>
                          <a:ea typeface="ＭＳ Ｐゴシック" pitchFamily="50" charset="-128"/>
                        </a:rPr>
                        <a:t>8</a:t>
                      </a:r>
                      <a:r>
                        <a:rPr lang="ja-JP" altLang="en-US" sz="1000" b="0" i="0" u="none" strike="noStrike" dirty="0">
                          <a:latin typeface="ＭＳ Ｐゴシック" pitchFamily="50" charset="-128"/>
                          <a:ea typeface="ＭＳ Ｐゴシック" pitchFamily="50" charset="-128"/>
                        </a:rPr>
                        <a:t>兆</a:t>
                      </a:r>
                      <a:r>
                        <a:rPr lang="en-US" altLang="ja-JP" sz="1000" b="0" i="0" u="none" strike="noStrike" dirty="0">
                          <a:latin typeface="ＭＳ Ｐゴシック" pitchFamily="50" charset="-128"/>
                          <a:ea typeface="ＭＳ Ｐゴシック" pitchFamily="50" charset="-128"/>
                        </a:rPr>
                        <a:t>9,428</a:t>
                      </a:r>
                      <a:r>
                        <a:rPr lang="ja-JP" altLang="en-US" sz="1000" b="0" i="0" u="none" strike="noStrike" dirty="0">
                          <a:latin typeface="ＭＳ Ｐゴシック" pitchFamily="50" charset="-128"/>
                          <a:ea typeface="ＭＳ Ｐゴシック" pitchFamily="50" charset="-128"/>
                        </a:rPr>
                        <a:t>億円</a:t>
                      </a:r>
                    </a:p>
                  </a:txBody>
                  <a:tcPr marL="9524" marR="9524" marT="9528"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出荷額</a:t>
                      </a:r>
                    </a:p>
                    <a:p>
                      <a:pPr marL="0" marR="0" lvl="0" indent="0" algn="ctr" defTabSz="914400" rtl="0" eaLnBrk="1" fontAlgn="base" latinLnBrk="0" hangingPunct="1">
                        <a:lnSpc>
                          <a:spcPct val="100000"/>
                        </a:lnSpc>
                        <a:spcBef>
                          <a:spcPct val="20000"/>
                        </a:spcBef>
                        <a:spcAft>
                          <a:spcPct val="0"/>
                        </a:spcAft>
                        <a:buClrTx/>
                        <a:buSzTx/>
                        <a:buFontTx/>
                        <a:buNone/>
                        <a:tabLst/>
                      </a:pPr>
                      <a:r>
                        <a:rPr kumimoji="1" lang="ja-JP" altLang="en-US" sz="800" b="0" i="0" u="none" strike="noStrike" cap="none" normalizeH="0" baseline="0" dirty="0" smtClean="0">
                          <a:ln>
                            <a:noFill/>
                          </a:ln>
                          <a:solidFill>
                            <a:schemeClr val="tx1"/>
                          </a:solidFill>
                          <a:effectLst/>
                          <a:latin typeface="ＭＳ Ｐゴシック" pitchFamily="50" charset="-128"/>
                          <a:ea typeface="ＭＳ Ｐゴシック" pitchFamily="50" charset="-128"/>
                        </a:rPr>
                        <a:t>（事業所あたり）</a:t>
                      </a:r>
                    </a:p>
                  </a:txBody>
                  <a:tcPr marL="53418" marR="53418" marT="46316" marB="46316"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c>
                  <a:txBody>
                    <a:bodyPr/>
                    <a:lstStyle/>
                    <a:p>
                      <a:pPr algn="ctr" fontAlgn="ctr"/>
                      <a:r>
                        <a:rPr lang="en-US" altLang="zh-TW" sz="1000" b="0" i="0" u="none" strike="noStrike" dirty="0">
                          <a:latin typeface="ＭＳ Ｐゴシック" pitchFamily="50" charset="-128"/>
                          <a:ea typeface="ＭＳ Ｐゴシック" pitchFamily="50" charset="-128"/>
                        </a:rPr>
                        <a:t>1,961</a:t>
                      </a:r>
                      <a:r>
                        <a:rPr lang="zh-TW" altLang="en-US" sz="1000" b="0" i="0" u="none" strike="noStrike" dirty="0">
                          <a:latin typeface="ＭＳ Ｐゴシック" pitchFamily="50" charset="-128"/>
                          <a:ea typeface="ＭＳ Ｐゴシック" pitchFamily="50" charset="-128"/>
                        </a:rPr>
                        <a:t>億円</a:t>
                      </a:r>
                      <a:br>
                        <a:rPr lang="zh-TW" altLang="en-US" sz="1000" b="0" i="0" u="none" strike="noStrike" dirty="0">
                          <a:latin typeface="ＭＳ Ｐゴシック" pitchFamily="50" charset="-128"/>
                          <a:ea typeface="ＭＳ Ｐゴシック" pitchFamily="50" charset="-128"/>
                        </a:rPr>
                      </a:br>
                      <a:r>
                        <a:rPr lang="zh-TW" altLang="en-US" sz="1000" b="0" i="0" u="none" strike="noStrike" dirty="0">
                          <a:latin typeface="ＭＳ Ｐゴシック" pitchFamily="50" charset="-128"/>
                          <a:ea typeface="ＭＳ Ｐゴシック" pitchFamily="50" charset="-128"/>
                        </a:rPr>
                        <a:t>（</a:t>
                      </a:r>
                      <a:r>
                        <a:rPr lang="en-US" altLang="zh-TW" sz="1000" b="0" i="0" u="none" strike="noStrike" dirty="0">
                          <a:latin typeface="ＭＳ Ｐゴシック" pitchFamily="50" charset="-128"/>
                          <a:ea typeface="ＭＳ Ｐゴシック" pitchFamily="50" charset="-128"/>
                        </a:rPr>
                        <a:t>4.5</a:t>
                      </a:r>
                      <a:r>
                        <a:rPr lang="zh-TW" altLang="en-US" sz="1000" b="0" i="0" u="none" strike="noStrike" dirty="0">
                          <a:latin typeface="ＭＳ Ｐゴシック" pitchFamily="50" charset="-128"/>
                          <a:ea typeface="ＭＳ Ｐゴシック" pitchFamily="50" charset="-128"/>
                        </a:rPr>
                        <a:t>億円）</a:t>
                      </a:r>
                    </a:p>
                  </a:txBody>
                  <a:tcPr marL="9524" marR="9524" marT="9528"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r>
              <a:tr h="432128">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事業所</a:t>
                      </a:r>
                    </a:p>
                  </a:txBody>
                  <a:tcPr marL="53418" marR="53418" marT="46316" marB="46316"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c>
                  <a:txBody>
                    <a:bodyPr/>
                    <a:lstStyle/>
                    <a:p>
                      <a:pPr algn="ctr" fontAlgn="ctr"/>
                      <a:r>
                        <a:rPr lang="en-US" altLang="ja-JP" sz="1000" b="0" i="0" u="none" strike="noStrike" dirty="0">
                          <a:latin typeface="ＭＳ Ｐゴシック" pitchFamily="50" charset="-128"/>
                          <a:ea typeface="ＭＳ Ｐゴシック" pitchFamily="50" charset="-128"/>
                        </a:rPr>
                        <a:t>5,737</a:t>
                      </a:r>
                      <a:r>
                        <a:rPr lang="ja-JP" altLang="en-US" sz="1000" b="0" i="0" u="none" strike="noStrike" dirty="0">
                          <a:latin typeface="ＭＳ Ｐゴシック" pitchFamily="50" charset="-128"/>
                          <a:ea typeface="ＭＳ Ｐゴシック" pitchFamily="50" charset="-128"/>
                        </a:rPr>
                        <a:t>ヵ所</a:t>
                      </a:r>
                    </a:p>
                  </a:txBody>
                  <a:tcPr marL="9524" marR="9524" marT="9528"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事業所</a:t>
                      </a:r>
                    </a:p>
                  </a:txBody>
                  <a:tcPr marL="53418" marR="53418" marT="46316" marB="46316"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c>
                  <a:txBody>
                    <a:bodyPr/>
                    <a:lstStyle/>
                    <a:p>
                      <a:pPr algn="ctr" fontAlgn="ctr"/>
                      <a:r>
                        <a:rPr lang="en-US" altLang="ja-JP" sz="1000" b="0" i="0" u="none" strike="noStrike" dirty="0">
                          <a:latin typeface="ＭＳ Ｐゴシック" pitchFamily="50" charset="-128"/>
                          <a:ea typeface="ＭＳ Ｐゴシック" pitchFamily="50" charset="-128"/>
                        </a:rPr>
                        <a:t>434</a:t>
                      </a:r>
                      <a:r>
                        <a:rPr lang="ja-JP" altLang="en-US" sz="1000" b="0" i="0" u="none" strike="noStrike" dirty="0">
                          <a:latin typeface="ＭＳ Ｐゴシック" pitchFamily="50" charset="-128"/>
                          <a:ea typeface="ＭＳ Ｐゴシック" pitchFamily="50" charset="-128"/>
                        </a:rPr>
                        <a:t>ヵ所</a:t>
                      </a:r>
                    </a:p>
                  </a:txBody>
                  <a:tcPr marL="9524" marR="9524" marT="9528"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r>
              <a:tr h="432128">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従業者</a:t>
                      </a:r>
                    </a:p>
                  </a:txBody>
                  <a:tcPr marL="53418" marR="53418" marT="46316" marB="46316"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algn="ctr" fontAlgn="ctr"/>
                      <a:r>
                        <a:rPr lang="en-US" altLang="ja-JP" sz="1000" b="0" i="0" u="none" strike="noStrike" dirty="0">
                          <a:latin typeface="ＭＳ Ｐゴシック" pitchFamily="50" charset="-128"/>
                          <a:ea typeface="ＭＳ Ｐゴシック" pitchFamily="50" charset="-128"/>
                        </a:rPr>
                        <a:t>69,243</a:t>
                      </a:r>
                      <a:r>
                        <a:rPr lang="ja-JP" altLang="en-US" sz="1000" b="0" i="0" u="none" strike="noStrike" dirty="0">
                          <a:latin typeface="ＭＳ Ｐゴシック" pitchFamily="50" charset="-128"/>
                          <a:ea typeface="ＭＳ Ｐゴシック" pitchFamily="50" charset="-128"/>
                        </a:rPr>
                        <a:t>人</a:t>
                      </a:r>
                    </a:p>
                  </a:txBody>
                  <a:tcPr marL="9524" marR="9524" marT="9528"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従業者</a:t>
                      </a:r>
                      <a:endParaRPr kumimoji="1" lang="ja-JP" altLang="en-US" sz="8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53418" marR="53418" marT="46316" marB="46316"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algn="ctr" fontAlgn="ctr"/>
                      <a:r>
                        <a:rPr lang="en-US" altLang="ja-JP" sz="1000" b="0" i="0" u="none" strike="noStrike" dirty="0">
                          <a:latin typeface="ＭＳ Ｐゴシック" pitchFamily="50" charset="-128"/>
                          <a:ea typeface="ＭＳ Ｐゴシック" pitchFamily="50" charset="-128"/>
                        </a:rPr>
                        <a:t>8,688</a:t>
                      </a:r>
                      <a:r>
                        <a:rPr lang="ja-JP" altLang="en-US" sz="1000" b="0" i="0" u="none" strike="noStrike" dirty="0">
                          <a:latin typeface="ＭＳ Ｐゴシック" pitchFamily="50" charset="-128"/>
                          <a:ea typeface="ＭＳ Ｐゴシック" pitchFamily="50" charset="-128"/>
                        </a:rPr>
                        <a:t>人</a:t>
                      </a:r>
                    </a:p>
                  </a:txBody>
                  <a:tcPr marL="9524" marR="9524" marT="9528"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r>
            </a:tbl>
          </a:graphicData>
        </a:graphic>
      </p:graphicFrame>
      <p:sp>
        <p:nvSpPr>
          <p:cNvPr id="18514" name="Rectangle 86"/>
          <p:cNvSpPr>
            <a:spLocks noChangeArrowheads="1"/>
          </p:cNvSpPr>
          <p:nvPr/>
        </p:nvSpPr>
        <p:spPr bwMode="auto">
          <a:xfrm>
            <a:off x="1498600" y="3479197"/>
            <a:ext cx="2159000" cy="157162"/>
          </a:xfrm>
          <a:prstGeom prst="rect">
            <a:avLst/>
          </a:prstGeom>
          <a:solidFill>
            <a:srgbClr val="008000"/>
          </a:solidFill>
          <a:ln>
            <a:noFill/>
          </a:ln>
          <a:extLst>
            <a:ext uri="{91240B29-F687-4F45-9708-019B960494DF}">
              <a14:hiddenLine xmlns="" xmlns:a14="http://schemas.microsoft.com/office/drawing/2010/main" w="9525" algn="ctr">
                <a:solidFill>
                  <a:srgbClr val="000000"/>
                </a:solidFill>
                <a:miter lim="800000"/>
                <a:headEnd/>
                <a:tailEnd/>
              </a14:hiddenLine>
            </a:ext>
          </a:extLst>
        </p:spPr>
        <p:txBody>
          <a:bodyPr wrap="none" anchor="ct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algn="ctr" eaLnBrk="1" hangingPunct="1"/>
            <a:r>
              <a:rPr lang="ja-JP" altLang="en-US" sz="1000" b="1">
                <a:solidFill>
                  <a:schemeClr val="bg1"/>
                </a:solidFill>
              </a:rPr>
              <a:t>区内総生産</a:t>
            </a:r>
          </a:p>
        </p:txBody>
      </p:sp>
      <p:sp>
        <p:nvSpPr>
          <p:cNvPr id="18515" name="タイトル 3"/>
          <p:cNvSpPr>
            <a:spLocks/>
          </p:cNvSpPr>
          <p:nvPr/>
        </p:nvSpPr>
        <p:spPr bwMode="gray">
          <a:xfrm>
            <a:off x="611188" y="428625"/>
            <a:ext cx="8281987" cy="720725"/>
          </a:xfrm>
          <a:prstGeom prst="rect">
            <a:avLst/>
          </a:prstGeom>
          <a:noFill/>
          <a:ln w="57150" cmpd="thickThin" algn="ctr">
            <a:solidFill>
              <a:schemeClr val="accent2"/>
            </a:solidFill>
            <a:miter lim="800000"/>
            <a:headEnd/>
            <a:tailEnd/>
          </a:ln>
          <a:extLst>
            <a:ext uri="{909E8E84-426E-40DD-AFC4-6F175D3DCCD1}">
              <a14:hiddenFill xmlns="" xmlns:a14="http://schemas.microsoft.com/office/drawing/2010/main">
                <a:solidFill>
                  <a:srgbClr val="FFFFFF"/>
                </a:solidFill>
              </a14:hiddenFill>
            </a:ext>
          </a:extLst>
        </p:spPr>
        <p:txBody>
          <a:bodyPr lIns="108000" rIns="108000"/>
          <a:lstStyle>
            <a:lvl1pPr marL="85725"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lnSpc>
                <a:spcPts val="1600"/>
              </a:lnSpc>
              <a:buFont typeface="Wingdings" pitchFamily="2" charset="2"/>
              <a:buNone/>
            </a:pPr>
            <a:endParaRPr lang="en-US" altLang="ja-JP" sz="1200">
              <a:solidFill>
                <a:srgbClr val="000000"/>
              </a:solidFill>
              <a:latin typeface="HGP創英角ｺﾞｼｯｸUB" pitchFamily="50" charset="-128"/>
              <a:ea typeface="HGP創英角ｺﾞｼｯｸUB" pitchFamily="50" charset="-128"/>
            </a:endParaRPr>
          </a:p>
        </p:txBody>
      </p:sp>
      <p:sp>
        <p:nvSpPr>
          <p:cNvPr id="14" name="テキスト ボックス 13"/>
          <p:cNvSpPr txBox="1"/>
          <p:nvPr/>
        </p:nvSpPr>
        <p:spPr>
          <a:xfrm>
            <a:off x="611188" y="568325"/>
            <a:ext cx="8064500" cy="441325"/>
          </a:xfrm>
          <a:prstGeom prst="rect">
            <a:avLst/>
          </a:prstGeom>
          <a:noFill/>
        </p:spPr>
        <p:txBody>
          <a:bodyPr>
            <a:spAutoFit/>
          </a:bodyPr>
          <a:lstStyle/>
          <a:p>
            <a:pPr marL="85725">
              <a:lnSpc>
                <a:spcPts val="1000"/>
              </a:lnSpc>
              <a:defRPr/>
            </a:pPr>
            <a:r>
              <a:rPr lang="ja-JP" altLang="en-US" sz="1200" dirty="0">
                <a:solidFill>
                  <a:srgbClr val="000000"/>
                </a:solidFill>
                <a:latin typeface="+mn-ea"/>
                <a:ea typeface="ＭＳ Ｐゴシック" pitchFamily="50" charset="-128"/>
              </a:rPr>
              <a:t>○</a:t>
            </a:r>
            <a:r>
              <a:rPr lang="ja-JP" altLang="ja-JP" sz="1200" dirty="0">
                <a:latin typeface="+mn-ea"/>
                <a:ea typeface="ＭＳ Ｐゴシック" pitchFamily="50" charset="-128"/>
              </a:rPr>
              <a:t>全産業の総生産は</a:t>
            </a:r>
            <a:r>
              <a:rPr lang="en-US" altLang="ja-JP" sz="1200" dirty="0">
                <a:latin typeface="+mn-ea"/>
                <a:ea typeface="ＭＳ Ｐゴシック" pitchFamily="50" charset="-128"/>
              </a:rPr>
              <a:t>4</a:t>
            </a:r>
            <a:r>
              <a:rPr lang="ja-JP" altLang="ja-JP" sz="1200" dirty="0">
                <a:latin typeface="+mn-ea"/>
                <a:ea typeface="ＭＳ Ｐゴシック" pitchFamily="50" charset="-128"/>
              </a:rPr>
              <a:t>兆</a:t>
            </a:r>
            <a:r>
              <a:rPr lang="en-US" altLang="ja-JP" sz="1200" dirty="0">
                <a:latin typeface="+mn-ea"/>
                <a:ea typeface="ＭＳ Ｐゴシック" pitchFamily="50" charset="-128"/>
              </a:rPr>
              <a:t>8,758</a:t>
            </a:r>
            <a:r>
              <a:rPr lang="ja-JP" altLang="ja-JP" sz="1200" dirty="0">
                <a:latin typeface="+mn-ea"/>
                <a:ea typeface="ＭＳ Ｐゴシック" pitchFamily="50" charset="-128"/>
              </a:rPr>
              <a:t>億円</a:t>
            </a:r>
            <a:endParaRPr lang="en-US" altLang="ja-JP" sz="1200" dirty="0">
              <a:latin typeface="+mn-ea"/>
              <a:ea typeface="ＭＳ Ｐゴシック" pitchFamily="50" charset="-128"/>
            </a:endParaRPr>
          </a:p>
          <a:p>
            <a:pPr marL="85725">
              <a:lnSpc>
                <a:spcPts val="1000"/>
              </a:lnSpc>
              <a:spcBef>
                <a:spcPct val="50000"/>
              </a:spcBef>
              <a:defRPr/>
            </a:pPr>
            <a:r>
              <a:rPr lang="ja-JP" altLang="ja-JP" sz="1200" dirty="0">
                <a:latin typeface="+mn-ea"/>
                <a:ea typeface="ＭＳ Ｐゴシック" pitchFamily="50" charset="-128"/>
              </a:rPr>
              <a:t>○</a:t>
            </a:r>
            <a:r>
              <a:rPr lang="ja-JP" altLang="en-US" sz="1200" dirty="0">
                <a:solidFill>
                  <a:srgbClr val="000000"/>
                </a:solidFill>
                <a:latin typeface="ＭＳ Ｐゴシック" pitchFamily="50" charset="-128"/>
                <a:ea typeface="ＭＳ Ｐゴシック" pitchFamily="50" charset="-128"/>
                <a:cs typeface="Times New Roman" pitchFamily="18" charset="0"/>
              </a:rPr>
              <a:t>商業の販売額は</a:t>
            </a:r>
            <a:r>
              <a:rPr lang="en-US" altLang="ja-JP" sz="1200" dirty="0">
                <a:solidFill>
                  <a:srgbClr val="000000"/>
                </a:solidFill>
                <a:latin typeface="ＭＳ Ｐゴシック" pitchFamily="50" charset="-128"/>
                <a:ea typeface="ＭＳ Ｐゴシック" pitchFamily="50" charset="-128"/>
                <a:cs typeface="Times New Roman" pitchFamily="18" charset="0"/>
              </a:rPr>
              <a:t>8</a:t>
            </a:r>
            <a:r>
              <a:rPr lang="ja-JP" altLang="en-US" sz="1200" dirty="0">
                <a:solidFill>
                  <a:srgbClr val="000000"/>
                </a:solidFill>
                <a:latin typeface="ＭＳ Ｐゴシック" pitchFamily="50" charset="-128"/>
                <a:ea typeface="ＭＳ Ｐゴシック" pitchFamily="50" charset="-128"/>
                <a:cs typeface="Times New Roman" pitchFamily="18" charset="0"/>
              </a:rPr>
              <a:t>兆</a:t>
            </a:r>
            <a:r>
              <a:rPr lang="en-US" altLang="ja-JP" sz="1200" dirty="0">
                <a:solidFill>
                  <a:srgbClr val="000000"/>
                </a:solidFill>
                <a:latin typeface="ＭＳ Ｐゴシック" pitchFamily="50" charset="-128"/>
                <a:ea typeface="ＭＳ Ｐゴシック" pitchFamily="50" charset="-128"/>
                <a:cs typeface="Times New Roman" pitchFamily="18" charset="0"/>
              </a:rPr>
              <a:t>9,428</a:t>
            </a:r>
            <a:r>
              <a:rPr lang="ja-JP" altLang="en-US" sz="1200" dirty="0">
                <a:solidFill>
                  <a:srgbClr val="000000"/>
                </a:solidFill>
                <a:latin typeface="ＭＳ Ｐゴシック" pitchFamily="50" charset="-128"/>
                <a:ea typeface="ＭＳ Ｐゴシック" pitchFamily="50" charset="-128"/>
                <a:cs typeface="Times New Roman" pitchFamily="18" charset="0"/>
              </a:rPr>
              <a:t>億円となっており、総合区</a:t>
            </a:r>
            <a:r>
              <a:rPr lang="en-US" altLang="ja-JP" sz="1200" dirty="0">
                <a:solidFill>
                  <a:srgbClr val="000000"/>
                </a:solidFill>
                <a:latin typeface="ＭＳ Ｐゴシック" pitchFamily="50" charset="-128"/>
                <a:ea typeface="ＭＳ Ｐゴシック" pitchFamily="50" charset="-128"/>
                <a:cs typeface="Times New Roman" pitchFamily="18" charset="0"/>
              </a:rPr>
              <a:t>(8</a:t>
            </a:r>
            <a:r>
              <a:rPr lang="ja-JP" altLang="en-US" sz="1200" dirty="0">
                <a:solidFill>
                  <a:srgbClr val="000000"/>
                </a:solidFill>
                <a:latin typeface="ＭＳ Ｐゴシック" pitchFamily="50" charset="-128"/>
                <a:ea typeface="ＭＳ Ｐゴシック" pitchFamily="50" charset="-128"/>
                <a:cs typeface="Times New Roman" pitchFamily="18" charset="0"/>
              </a:rPr>
              <a:t>区</a:t>
            </a:r>
            <a:r>
              <a:rPr lang="en-US" altLang="ja-JP" sz="1200" dirty="0">
                <a:solidFill>
                  <a:srgbClr val="000000"/>
                </a:solidFill>
                <a:latin typeface="ＭＳ Ｐゴシック" pitchFamily="50" charset="-128"/>
                <a:ea typeface="ＭＳ Ｐゴシック" pitchFamily="50" charset="-128"/>
                <a:cs typeface="Times New Roman" pitchFamily="18" charset="0"/>
              </a:rPr>
              <a:t>)</a:t>
            </a:r>
            <a:r>
              <a:rPr lang="ja-JP" altLang="en-US" sz="1200" dirty="0">
                <a:solidFill>
                  <a:srgbClr val="000000"/>
                </a:solidFill>
                <a:latin typeface="ＭＳ Ｐゴシック" pitchFamily="50" charset="-128"/>
                <a:ea typeface="ＭＳ Ｐゴシック" pitchFamily="50" charset="-128"/>
                <a:cs typeface="Times New Roman" pitchFamily="18" charset="0"/>
              </a:rPr>
              <a:t>平均の</a:t>
            </a:r>
            <a:r>
              <a:rPr lang="en-US" altLang="ja-JP" sz="1200" dirty="0">
                <a:solidFill>
                  <a:srgbClr val="000000"/>
                </a:solidFill>
                <a:latin typeface="ＭＳ Ｐゴシック" pitchFamily="50" charset="-128"/>
                <a:ea typeface="ＭＳ Ｐゴシック" pitchFamily="50" charset="-128"/>
                <a:cs typeface="Times New Roman" pitchFamily="18" charset="0"/>
              </a:rPr>
              <a:t>4</a:t>
            </a:r>
            <a:r>
              <a:rPr lang="ja-JP" altLang="en-US" sz="1200" dirty="0">
                <a:solidFill>
                  <a:srgbClr val="000000"/>
                </a:solidFill>
                <a:latin typeface="ＭＳ Ｐゴシック" pitchFamily="50" charset="-128"/>
                <a:ea typeface="ＭＳ Ｐゴシック" pitchFamily="50" charset="-128"/>
                <a:cs typeface="Times New Roman" pitchFamily="18" charset="0"/>
              </a:rPr>
              <a:t>兆</a:t>
            </a:r>
            <a:r>
              <a:rPr lang="en-US" altLang="ja-JP" sz="1200" dirty="0">
                <a:solidFill>
                  <a:srgbClr val="000000"/>
                </a:solidFill>
                <a:latin typeface="ＭＳ Ｐゴシック" pitchFamily="50" charset="-128"/>
                <a:ea typeface="ＭＳ Ｐゴシック" pitchFamily="50" charset="-128"/>
                <a:cs typeface="Times New Roman" pitchFamily="18" charset="0"/>
              </a:rPr>
              <a:t>3,435</a:t>
            </a:r>
            <a:r>
              <a:rPr lang="ja-JP" altLang="en-US" sz="1200" dirty="0">
                <a:solidFill>
                  <a:srgbClr val="000000"/>
                </a:solidFill>
                <a:latin typeface="ＭＳ Ｐゴシック" pitchFamily="50" charset="-128"/>
                <a:ea typeface="ＭＳ Ｐゴシック" pitchFamily="50" charset="-128"/>
                <a:cs typeface="Times New Roman" pitchFamily="18" charset="0"/>
              </a:rPr>
              <a:t>億円を上回っている</a:t>
            </a:r>
            <a:endParaRPr lang="en-US" altLang="ja-JP" sz="1200" dirty="0">
              <a:latin typeface="+mn-ea"/>
              <a:ea typeface="ＭＳ Ｐゴシック" pitchFamily="50" charset="-128"/>
            </a:endParaRPr>
          </a:p>
        </p:txBody>
      </p:sp>
      <p:graphicFrame>
        <p:nvGraphicFramePr>
          <p:cNvPr id="17" name="グラフ 16"/>
          <p:cNvGraphicFramePr>
            <a:graphicFrameLocks/>
          </p:cNvGraphicFramePr>
          <p:nvPr/>
        </p:nvGraphicFramePr>
        <p:xfrm>
          <a:off x="4716016" y="3838790"/>
          <a:ext cx="4003200" cy="2782800"/>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15" name="グラフ 14"/>
          <p:cNvGraphicFramePr>
            <a:graphicFrameLocks/>
          </p:cNvGraphicFramePr>
          <p:nvPr/>
        </p:nvGraphicFramePr>
        <p:xfrm>
          <a:off x="511208" y="3622766"/>
          <a:ext cx="4132800" cy="2980800"/>
        </p:xfrm>
        <a:graphic>
          <a:graphicData uri="http://schemas.openxmlformats.org/drawingml/2006/chart">
            <c:chart xmlns:c="http://schemas.openxmlformats.org/drawingml/2006/chart" xmlns:r="http://schemas.openxmlformats.org/officeDocument/2006/relationships" r:id="rId3"/>
          </a:graphicData>
        </a:graphic>
      </p:graphicFrame>
      <p:sp>
        <p:nvSpPr>
          <p:cNvPr id="18519" name="テキスト ボックス 33"/>
          <p:cNvSpPr txBox="1">
            <a:spLocks noChangeArrowheads="1"/>
          </p:cNvSpPr>
          <p:nvPr/>
        </p:nvSpPr>
        <p:spPr bwMode="auto">
          <a:xfrm>
            <a:off x="2987675" y="6493859"/>
            <a:ext cx="1512888" cy="2000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r>
              <a:rPr lang="ja-JP" altLang="en-US" sz="700"/>
              <a:t>（大阪の経済</a:t>
            </a:r>
            <a:r>
              <a:rPr lang="en-US" altLang="ja-JP" sz="700"/>
              <a:t>2017</a:t>
            </a:r>
            <a:r>
              <a:rPr lang="ja-JP" altLang="en-US" sz="700"/>
              <a:t>年版）</a:t>
            </a:r>
            <a:endParaRPr lang="en-US" altLang="ja-JP" sz="700"/>
          </a:p>
        </p:txBody>
      </p:sp>
      <p:sp>
        <p:nvSpPr>
          <p:cNvPr id="16" name="正方形/長方形 27"/>
          <p:cNvSpPr>
            <a:spLocks noChangeArrowheads="1"/>
          </p:cNvSpPr>
          <p:nvPr/>
        </p:nvSpPr>
        <p:spPr bwMode="auto">
          <a:xfrm>
            <a:off x="8112125" y="6669360"/>
            <a:ext cx="1031875" cy="261937"/>
          </a:xfrm>
          <a:prstGeom prst="rect">
            <a:avLst/>
          </a:prstGeom>
          <a:noFill/>
          <a:ln w="9525">
            <a:noFill/>
            <a:miter lim="800000"/>
            <a:headEnd/>
            <a:tailEnd/>
          </a:ln>
        </p:spPr>
        <p:txBody>
          <a:bodyPr>
            <a:spAutoFit/>
          </a:bodyPr>
          <a:lstStyle/>
          <a:p>
            <a:pPr algn="r"/>
            <a:r>
              <a:rPr lang="ja-JP" altLang="en-US" sz="1100" b="1" dirty="0" smtClean="0">
                <a:solidFill>
                  <a:srgbClr val="000000"/>
                </a:solidFill>
                <a:latin typeface="ＭＳ Ｐゴシック" charset="-128"/>
                <a:ea typeface="Meiryo UI" pitchFamily="50" charset="-128"/>
                <a:cs typeface="Meiryo UI" pitchFamily="50" charset="-128"/>
              </a:rPr>
              <a:t>すがた</a:t>
            </a:r>
            <a:r>
              <a:rPr lang="en-US" altLang="ja-JP" sz="1100" b="1" dirty="0" smtClean="0">
                <a:solidFill>
                  <a:srgbClr val="000000"/>
                </a:solidFill>
                <a:latin typeface="ＭＳ Ｐゴシック" charset="-128"/>
                <a:ea typeface="Meiryo UI" pitchFamily="50" charset="-128"/>
                <a:cs typeface="Meiryo UI" pitchFamily="50" charset="-128"/>
              </a:rPr>
              <a:t>-</a:t>
            </a:r>
            <a:r>
              <a:rPr lang="ja-JP" altLang="en-US" sz="1100" b="1" dirty="0" smtClean="0">
                <a:solidFill>
                  <a:srgbClr val="000000"/>
                </a:solidFill>
                <a:latin typeface="ＭＳ Ｐゴシック" charset="-128"/>
                <a:ea typeface="Meiryo UI" pitchFamily="50" charset="-128"/>
                <a:cs typeface="Meiryo UI" pitchFamily="50" charset="-128"/>
              </a:rPr>
              <a:t>１５</a:t>
            </a:r>
            <a:endParaRPr lang="ja-JP" altLang="en-US" sz="1200" b="1" dirty="0">
              <a:solidFill>
                <a:srgbClr val="000000"/>
              </a:solidFill>
              <a:latin typeface="ＭＳ Ｐゴシック" charset="-128"/>
              <a:ea typeface="Meiryo UI" pitchFamily="50" charset="-128"/>
              <a:cs typeface="Meiryo UI" pitchFamily="50" charset="-128"/>
            </a:endParaRPr>
          </a:p>
        </p:txBody>
      </p:sp>
    </p:spTree>
  </p:cSld>
  <p:clrMapOvr>
    <a:masterClrMapping/>
  </p:clrMapOvr>
  <p:timing>
    <p:tnLst>
      <p:par>
        <p:cTn id="1" dur="indefinite" restart="never" nodeType="tmRoot"/>
      </p:par>
    </p:tnLst>
  </p:timing>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8" name="タイトル 3"/>
          <p:cNvSpPr txBox="1">
            <a:spLocks/>
          </p:cNvSpPr>
          <p:nvPr/>
        </p:nvSpPr>
        <p:spPr bwMode="auto">
          <a:xfrm>
            <a:off x="107950" y="260350"/>
            <a:ext cx="8928100" cy="6488113"/>
          </a:xfrm>
          <a:prstGeom prst="rect">
            <a:avLst/>
          </a:prstGeom>
          <a:noFill/>
          <a:ln w="19050" algn="ctr">
            <a:solidFill>
              <a:schemeClr val="accent2"/>
            </a:solidFill>
            <a:miter lim="800000"/>
            <a:headEnd/>
            <a:tailEnd/>
          </a:ln>
          <a:extLst>
            <a:ext uri="{909E8E84-426E-40DD-AFC4-6F175D3DCCD1}">
              <a14:hiddenFill xmlns="" xmlns:a14="http://schemas.microsoft.com/office/drawing/2010/main">
                <a:solidFill>
                  <a:srgbClr val="FFFFFF"/>
                </a:solidFill>
              </a14:hiddenFill>
            </a:ext>
          </a:extLst>
        </p:spPr>
        <p:txBody>
          <a:bodyPr/>
          <a:lstStyle>
            <a:lvl1pPr marL="171450" indent="-171450"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buFont typeface="Wingdings" pitchFamily="2" charset="2"/>
              <a:buChar char="u"/>
            </a:pPr>
            <a:endParaRPr lang="en-US" altLang="ja-JP" sz="900">
              <a:solidFill>
                <a:srgbClr val="000000"/>
              </a:solidFill>
              <a:latin typeface="Meiryo UI" pitchFamily="50" charset="-128"/>
              <a:ea typeface="Meiryo UI" pitchFamily="50" charset="-128"/>
              <a:cs typeface="Meiryo UI" pitchFamily="50" charset="-128"/>
            </a:endParaRPr>
          </a:p>
        </p:txBody>
      </p:sp>
      <p:sp>
        <p:nvSpPr>
          <p:cNvPr id="4" name="テキスト ボックス 3"/>
          <p:cNvSpPr txBox="1"/>
          <p:nvPr/>
        </p:nvSpPr>
        <p:spPr bwMode="gray">
          <a:xfrm>
            <a:off x="250825" y="160338"/>
            <a:ext cx="3960813" cy="187325"/>
          </a:xfrm>
          <a:prstGeom prst="rect">
            <a:avLst/>
          </a:prstGeom>
          <a:solidFill>
            <a:schemeClr val="accent2">
              <a:lumMod val="75000"/>
            </a:schemeClr>
          </a:solidFill>
          <a:ln w="22225">
            <a:solidFill>
              <a:schemeClr val="accent2">
                <a:lumMod val="75000"/>
              </a:schemeClr>
            </a:solidFill>
          </a:ln>
        </p:spPr>
        <p:txBody>
          <a:bodyPr lIns="0" tIns="0" rIns="0" bIns="0" anchor="ctr">
            <a:spAutoFit/>
          </a:bodyPr>
          <a:lstStyle/>
          <a:p>
            <a:pPr algn="ctr">
              <a:defRPr/>
            </a:pPr>
            <a:r>
              <a:rPr lang="ja-JP" altLang="en-US" sz="1200" b="1" dirty="0">
                <a:solidFill>
                  <a:schemeClr val="bg1"/>
                </a:solidFill>
                <a:latin typeface="Meiryo UI" pitchFamily="50" charset="-128"/>
                <a:ea typeface="Meiryo UI" pitchFamily="50" charset="-128"/>
                <a:cs typeface="Meiryo UI" pitchFamily="50" charset="-128"/>
              </a:rPr>
              <a:t>総合区の状況（統計データ）＜</a:t>
            </a:r>
            <a:r>
              <a:rPr lang="en-US" altLang="ja-JP" sz="1200" b="1" dirty="0">
                <a:solidFill>
                  <a:schemeClr val="bg1"/>
                </a:solidFill>
                <a:latin typeface="Meiryo UI" pitchFamily="50" charset="-128"/>
                <a:ea typeface="Meiryo UI" pitchFamily="50" charset="-128"/>
                <a:cs typeface="Meiryo UI" pitchFamily="50" charset="-128"/>
              </a:rPr>
              <a:t>3</a:t>
            </a:r>
            <a:r>
              <a:rPr lang="ja-JP" altLang="en-US" sz="1200" b="1" dirty="0">
                <a:solidFill>
                  <a:schemeClr val="bg1"/>
                </a:solidFill>
                <a:latin typeface="Meiryo UI" pitchFamily="50" charset="-128"/>
                <a:ea typeface="Meiryo UI" pitchFamily="50" charset="-128"/>
                <a:cs typeface="Meiryo UI" pitchFamily="50" charset="-128"/>
              </a:rPr>
              <a:t>／</a:t>
            </a:r>
            <a:r>
              <a:rPr lang="en-US" altLang="ja-JP" sz="1200" b="1" dirty="0">
                <a:solidFill>
                  <a:schemeClr val="bg1"/>
                </a:solidFill>
                <a:latin typeface="Meiryo UI" pitchFamily="50" charset="-128"/>
                <a:ea typeface="Meiryo UI" pitchFamily="50" charset="-128"/>
                <a:cs typeface="Meiryo UI" pitchFamily="50" charset="-128"/>
              </a:rPr>
              <a:t>3</a:t>
            </a:r>
            <a:r>
              <a:rPr lang="ja-JP" altLang="en-US" sz="1200" b="1" dirty="0">
                <a:solidFill>
                  <a:schemeClr val="bg1"/>
                </a:solidFill>
                <a:latin typeface="Meiryo UI" pitchFamily="50" charset="-128"/>
                <a:ea typeface="Meiryo UI" pitchFamily="50" charset="-128"/>
                <a:cs typeface="Meiryo UI" pitchFamily="50" charset="-128"/>
              </a:rPr>
              <a:t>＞</a:t>
            </a:r>
          </a:p>
        </p:txBody>
      </p:sp>
      <p:sp>
        <p:nvSpPr>
          <p:cNvPr id="19460" name="テキスト ボックス 24"/>
          <p:cNvSpPr txBox="1">
            <a:spLocks noChangeArrowheads="1"/>
          </p:cNvSpPr>
          <p:nvPr/>
        </p:nvSpPr>
        <p:spPr bwMode="auto">
          <a:xfrm>
            <a:off x="179388" y="401638"/>
            <a:ext cx="360362" cy="6300787"/>
          </a:xfrm>
          <a:prstGeom prst="rect">
            <a:avLst/>
          </a:prstGeom>
          <a:solidFill>
            <a:srgbClr val="993300"/>
          </a:solidFill>
          <a:ln>
            <a:noFill/>
          </a:ln>
          <a:extLst>
            <a:ext uri="{91240B29-F687-4F45-9708-019B960494DF}">
              <a14:hiddenLine xmlns="" xmlns:a14="http://schemas.microsoft.com/office/drawing/2010/main" w="22225">
                <a:solidFill>
                  <a:srgbClr val="000000"/>
                </a:solidFill>
                <a:miter lim="800000"/>
                <a:headEnd/>
                <a:tailEnd/>
              </a14:hiddenLine>
            </a:ext>
          </a:extLst>
        </p:spPr>
        <p:txBody>
          <a:bodyPr vert="eaVert" lIns="0" tIns="0" rIns="0" bIns="0" anchor="ct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algn="ctr" eaLnBrk="1" hangingPunct="1"/>
            <a:r>
              <a:rPr lang="ja-JP" altLang="en-US" sz="1200" b="1">
                <a:solidFill>
                  <a:schemeClr val="bg1"/>
                </a:solidFill>
                <a:latin typeface="ＭＳ ゴシック" pitchFamily="49" charset="-128"/>
                <a:ea typeface="ＭＳ ゴシック" pitchFamily="49" charset="-128"/>
              </a:rPr>
              <a:t>まち・暮らし</a:t>
            </a:r>
          </a:p>
        </p:txBody>
      </p:sp>
      <p:graphicFrame>
        <p:nvGraphicFramePr>
          <p:cNvPr id="6" name="Group 22"/>
          <p:cNvGraphicFramePr>
            <a:graphicFrameLocks noGrp="1"/>
          </p:cNvGraphicFramePr>
          <p:nvPr/>
        </p:nvGraphicFramePr>
        <p:xfrm>
          <a:off x="831850" y="1268413"/>
          <a:ext cx="2012950" cy="2160588"/>
        </p:xfrm>
        <a:graphic>
          <a:graphicData uri="http://schemas.openxmlformats.org/drawingml/2006/table">
            <a:tbl>
              <a:tblPr/>
              <a:tblGrid>
                <a:gridCol w="249636"/>
                <a:gridCol w="935636"/>
                <a:gridCol w="827678"/>
              </a:tblGrid>
              <a:tr h="360098">
                <a:tc gridSpan="2">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建物用途</a:t>
                      </a:r>
                    </a:p>
                  </a:txBody>
                  <a:tcPr marL="53979" marR="53979" marT="46813" marB="46813"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66"/>
                    </a:solidFill>
                  </a:tcPr>
                </a:tc>
                <a:tc hMerge="1">
                  <a:txBody>
                    <a:bodyPr/>
                    <a:lstStyle/>
                    <a:p>
                      <a:endParaRPr kumimoji="1" lang="ja-JP" altLang="en-US"/>
                    </a:p>
                  </a:txBody>
                  <a:tcPr/>
                </a:tc>
                <a:tc>
                  <a:txBody>
                    <a:bodyPr/>
                    <a:lstStyle/>
                    <a:p>
                      <a:pPr algn="ctr" fontAlgn="ctr"/>
                      <a:r>
                        <a:rPr lang="en-US" altLang="ja-JP" sz="1000" b="0" i="0" u="none" strike="noStrike" dirty="0">
                          <a:latin typeface="ＭＳ Ｐゴシック" pitchFamily="50" charset="-128"/>
                          <a:ea typeface="ＭＳ Ｐゴシック" pitchFamily="50" charset="-128"/>
                        </a:rPr>
                        <a:t>51.8%</a:t>
                      </a:r>
                    </a:p>
                  </a:txBody>
                  <a:tcPr marL="9521" marR="9521" marT="9528"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66"/>
                    </a:solidFill>
                  </a:tcPr>
                </a:tc>
              </a:tr>
              <a:tr h="360098">
                <a:tc rowSpan="4">
                  <a:txBody>
                    <a:bodyPr/>
                    <a:lstStyle/>
                    <a:p>
                      <a:pPr marL="0" marR="0" lvl="0" indent="0" algn="ctr" defTabSz="914400" rtl="0" eaLnBrk="1" fontAlgn="base" latinLnBrk="0" hangingPunct="1">
                        <a:lnSpc>
                          <a:spcPct val="90000"/>
                        </a:lnSpc>
                        <a:spcBef>
                          <a:spcPct val="0"/>
                        </a:spcBef>
                        <a:spcAft>
                          <a:spcPct val="0"/>
                        </a:spcAft>
                        <a:buClrTx/>
                        <a:buSzTx/>
                        <a:buFontTx/>
                        <a:buNone/>
                        <a:tabLst/>
                        <a:defRPr/>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内訳</a:t>
                      </a:r>
                    </a:p>
                  </a:txBody>
                  <a:tcPr marL="53979" marR="53979" marT="46813" marB="46813"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住宅</a:t>
                      </a:r>
                    </a:p>
                  </a:txBody>
                  <a:tcPr marL="53979" marR="53979" marT="46813" marB="4681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175" cap="flat" cmpd="sng" algn="ctr">
                      <a:solidFill>
                        <a:schemeClr val="tx1"/>
                      </a:solidFill>
                      <a:prstDash val="dash"/>
                      <a:round/>
                      <a:headEnd type="none" w="med" len="med"/>
                      <a:tailEnd type="none" w="med" len="med"/>
                    </a:lnB>
                    <a:lnTlToBr>
                      <a:noFill/>
                    </a:lnTlToBr>
                    <a:lnBlToTr>
                      <a:noFill/>
                    </a:lnBlToTr>
                    <a:noFill/>
                  </a:tcPr>
                </a:tc>
                <a:tc>
                  <a:txBody>
                    <a:bodyPr/>
                    <a:lstStyle/>
                    <a:p>
                      <a:pPr algn="ctr" fontAlgn="ctr"/>
                      <a:r>
                        <a:rPr lang="en-US" altLang="ja-JP" sz="1000" b="0" i="0" u="none" strike="noStrike" dirty="0">
                          <a:latin typeface="ＭＳ Ｐゴシック" pitchFamily="50" charset="-128"/>
                          <a:ea typeface="ＭＳ Ｐゴシック" pitchFamily="50" charset="-128"/>
                        </a:rPr>
                        <a:t>43.0%</a:t>
                      </a:r>
                    </a:p>
                  </a:txBody>
                  <a:tcPr marL="9521" marR="9521" marT="9528"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175" cap="flat" cmpd="sng" algn="ctr">
                      <a:solidFill>
                        <a:schemeClr val="tx1"/>
                      </a:solidFill>
                      <a:prstDash val="dash"/>
                      <a:round/>
                      <a:headEnd type="none" w="med" len="med"/>
                      <a:tailEnd type="none" w="med" len="med"/>
                    </a:lnB>
                    <a:lnTlToBr>
                      <a:noFill/>
                    </a:lnTlToBr>
                    <a:lnBlToTr>
                      <a:noFill/>
                    </a:lnBlToTr>
                    <a:noFill/>
                  </a:tcPr>
                </a:tc>
              </a:tr>
              <a:tr h="360098">
                <a:tc vMerge="1">
                  <a:txBody>
                    <a:bodyPr/>
                    <a:lstStyle/>
                    <a:p>
                      <a:pPr marL="0" marR="0" lvl="0" indent="0" algn="ctr" defTabSz="914400" rtl="0" eaLnBrk="1" fontAlgn="base" latinLnBrk="0" hangingPunct="1">
                        <a:lnSpc>
                          <a:spcPct val="90000"/>
                        </a:lnSpc>
                        <a:spcBef>
                          <a:spcPct val="0"/>
                        </a:spcBef>
                        <a:spcAft>
                          <a:spcPct val="0"/>
                        </a:spcAft>
                        <a:buClrTx/>
                        <a:buSzTx/>
                        <a:buFontTx/>
                        <a:buNone/>
                        <a:tabLst/>
                      </a:pPr>
                      <a:endPar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54000" marR="54000" marT="46800" marB="46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商業</a:t>
                      </a:r>
                    </a:p>
                  </a:txBody>
                  <a:tcPr marL="53979" marR="53979" marT="46813" marB="4681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175" cap="flat" cmpd="sng" algn="ctr">
                      <a:solidFill>
                        <a:schemeClr val="tx1"/>
                      </a:solidFill>
                      <a:prstDash val="dash"/>
                      <a:round/>
                      <a:headEnd type="none" w="med" len="med"/>
                      <a:tailEnd type="none" w="med" len="med"/>
                    </a:lnT>
                    <a:lnB w="3175" cap="flat" cmpd="sng" algn="ctr">
                      <a:solidFill>
                        <a:schemeClr val="tx1"/>
                      </a:solidFill>
                      <a:prstDash val="dash"/>
                      <a:round/>
                      <a:headEnd type="none" w="med" len="med"/>
                      <a:tailEnd type="none" w="med" len="med"/>
                    </a:lnB>
                    <a:lnTlToBr>
                      <a:noFill/>
                    </a:lnTlToBr>
                    <a:lnBlToTr>
                      <a:noFill/>
                    </a:lnBlToTr>
                    <a:noFill/>
                  </a:tcPr>
                </a:tc>
                <a:tc>
                  <a:txBody>
                    <a:bodyPr/>
                    <a:lstStyle/>
                    <a:p>
                      <a:pPr algn="ctr" fontAlgn="ctr"/>
                      <a:r>
                        <a:rPr lang="en-US" altLang="ja-JP" sz="1000" b="0" i="0" u="none" strike="noStrike" dirty="0">
                          <a:latin typeface="ＭＳ Ｐゴシック" pitchFamily="50" charset="-128"/>
                          <a:ea typeface="ＭＳ Ｐゴシック" pitchFamily="50" charset="-128"/>
                        </a:rPr>
                        <a:t>29.5%</a:t>
                      </a:r>
                    </a:p>
                  </a:txBody>
                  <a:tcPr marL="9521" marR="9521" marT="9528"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3175" cap="flat" cmpd="sng" algn="ctr">
                      <a:solidFill>
                        <a:schemeClr val="tx1"/>
                      </a:solidFill>
                      <a:prstDash val="dash"/>
                      <a:round/>
                      <a:headEnd type="none" w="med" len="med"/>
                      <a:tailEnd type="none" w="med" len="med"/>
                    </a:lnT>
                    <a:lnB w="3175" cap="flat" cmpd="sng" algn="ctr">
                      <a:solidFill>
                        <a:schemeClr val="tx1"/>
                      </a:solidFill>
                      <a:prstDash val="dash"/>
                      <a:round/>
                      <a:headEnd type="none" w="med" len="med"/>
                      <a:tailEnd type="none" w="med" len="med"/>
                    </a:lnB>
                    <a:lnTlToBr>
                      <a:noFill/>
                    </a:lnTlToBr>
                    <a:lnBlToTr>
                      <a:noFill/>
                    </a:lnBlToTr>
                    <a:noFill/>
                  </a:tcPr>
                </a:tc>
              </a:tr>
              <a:tr h="360098">
                <a:tc vMerge="1">
                  <a:txBody>
                    <a:bodyPr/>
                    <a:lstStyle/>
                    <a:p>
                      <a:pPr marL="0" marR="0" lvl="0" indent="0" algn="ctr" defTabSz="914400" rtl="0" eaLnBrk="1" fontAlgn="base" latinLnBrk="0" hangingPunct="1">
                        <a:lnSpc>
                          <a:spcPct val="90000"/>
                        </a:lnSpc>
                        <a:spcBef>
                          <a:spcPct val="0"/>
                        </a:spcBef>
                        <a:spcAft>
                          <a:spcPct val="0"/>
                        </a:spcAft>
                        <a:buClrTx/>
                        <a:buSzTx/>
                        <a:buFontTx/>
                        <a:buNone/>
                        <a:tabLst/>
                      </a:pPr>
                      <a:endPar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54000" marR="54000" marT="46800" marB="46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工業</a:t>
                      </a:r>
                    </a:p>
                  </a:txBody>
                  <a:tcPr marL="53979" marR="53979" marT="46813" marB="4681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175" cap="flat" cmpd="sng" algn="ctr">
                      <a:solidFill>
                        <a:schemeClr val="tx1"/>
                      </a:solidFill>
                      <a:prstDash val="dash"/>
                      <a:round/>
                      <a:headEnd type="none" w="med" len="med"/>
                      <a:tailEnd type="none" w="med" len="med"/>
                    </a:lnT>
                    <a:lnB w="3175" cap="flat" cmpd="sng" algn="ctr">
                      <a:solidFill>
                        <a:schemeClr val="tx1"/>
                      </a:solidFill>
                      <a:prstDash val="dash"/>
                      <a:round/>
                      <a:headEnd type="none" w="med" len="med"/>
                      <a:tailEnd type="none" w="med" len="med"/>
                    </a:lnB>
                    <a:lnTlToBr>
                      <a:noFill/>
                    </a:lnTlToBr>
                    <a:lnBlToTr>
                      <a:noFill/>
                    </a:lnBlToTr>
                    <a:noFill/>
                  </a:tcPr>
                </a:tc>
                <a:tc>
                  <a:txBody>
                    <a:bodyPr/>
                    <a:lstStyle/>
                    <a:p>
                      <a:pPr algn="ctr" fontAlgn="ctr"/>
                      <a:r>
                        <a:rPr lang="en-US" altLang="ja-JP" sz="1000" b="0" i="0" u="none" strike="noStrike" dirty="0">
                          <a:latin typeface="ＭＳ Ｐゴシック" pitchFamily="50" charset="-128"/>
                          <a:ea typeface="ＭＳ Ｐゴシック" pitchFamily="50" charset="-128"/>
                        </a:rPr>
                        <a:t>10.6%</a:t>
                      </a:r>
                    </a:p>
                  </a:txBody>
                  <a:tcPr marL="9521" marR="9521" marT="9528"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3175" cap="flat" cmpd="sng" algn="ctr">
                      <a:solidFill>
                        <a:schemeClr val="tx1"/>
                      </a:solidFill>
                      <a:prstDash val="dash"/>
                      <a:round/>
                      <a:headEnd type="none" w="med" len="med"/>
                      <a:tailEnd type="none" w="med" len="med"/>
                    </a:lnT>
                    <a:lnB w="3175" cap="flat" cmpd="sng" algn="ctr">
                      <a:solidFill>
                        <a:schemeClr val="tx1"/>
                      </a:solidFill>
                      <a:prstDash val="dash"/>
                      <a:round/>
                      <a:headEnd type="none" w="med" len="med"/>
                      <a:tailEnd type="none" w="med" len="med"/>
                    </a:lnB>
                    <a:lnTlToBr>
                      <a:noFill/>
                    </a:lnTlToBr>
                    <a:lnBlToTr>
                      <a:noFill/>
                    </a:lnBlToTr>
                    <a:noFill/>
                  </a:tcPr>
                </a:tc>
              </a:tr>
              <a:tr h="360098">
                <a:tc vMerge="1">
                  <a:txBody>
                    <a:bodyPr/>
                    <a:lstStyle/>
                    <a:p>
                      <a:pPr marL="0" marR="0" lvl="0" indent="0" algn="ctr" defTabSz="914400" rtl="0" eaLnBrk="1" fontAlgn="base" latinLnBrk="0" hangingPunct="1">
                        <a:lnSpc>
                          <a:spcPct val="90000"/>
                        </a:lnSpc>
                        <a:spcBef>
                          <a:spcPct val="0"/>
                        </a:spcBef>
                        <a:spcAft>
                          <a:spcPct val="0"/>
                        </a:spcAft>
                        <a:buClrTx/>
                        <a:buSzTx/>
                        <a:buFontTx/>
                        <a:buNone/>
                        <a:tabLst/>
                      </a:pPr>
                      <a:endPar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54000" marR="54000" marT="46800" marB="46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その他</a:t>
                      </a:r>
                    </a:p>
                  </a:txBody>
                  <a:tcPr marL="53979" marR="53979" marT="46813" marB="4681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175" cap="flat" cmpd="sng" algn="ctr">
                      <a:solidFill>
                        <a:schemeClr val="tx1"/>
                      </a:solidFill>
                      <a:prstDash val="dash"/>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algn="ctr" fontAlgn="ctr"/>
                      <a:r>
                        <a:rPr lang="en-US" altLang="ja-JP" sz="1000" b="0" i="0" u="none" strike="noStrike" dirty="0">
                          <a:latin typeface="ＭＳ Ｐゴシック" pitchFamily="50" charset="-128"/>
                          <a:ea typeface="ＭＳ Ｐゴシック" pitchFamily="50" charset="-128"/>
                        </a:rPr>
                        <a:t>16.9%</a:t>
                      </a:r>
                    </a:p>
                  </a:txBody>
                  <a:tcPr marL="9521" marR="9521" marT="9528"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3175" cap="flat" cmpd="sng" algn="ctr">
                      <a:solidFill>
                        <a:schemeClr val="tx1"/>
                      </a:solidFill>
                      <a:prstDash val="dash"/>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360098">
                <a:tc gridSpan="2">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900" b="0" i="0" u="none" strike="noStrike" cap="none" normalizeH="0" baseline="0" dirty="0" smtClean="0">
                          <a:ln>
                            <a:noFill/>
                          </a:ln>
                          <a:solidFill>
                            <a:schemeClr val="tx1"/>
                          </a:solidFill>
                          <a:effectLst/>
                          <a:latin typeface="ＭＳ Ｐゴシック" pitchFamily="50" charset="-128"/>
                          <a:ea typeface="ＭＳ Ｐゴシック" pitchFamily="50" charset="-128"/>
                        </a:rPr>
                        <a:t>持ち家割合：借家割合</a:t>
                      </a:r>
                    </a:p>
                  </a:txBody>
                  <a:tcPr marL="53979" marR="53979" marT="46813" marB="46813"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kumimoji="1" lang="ja-JP" altLang="en-US"/>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45.9%</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a:t>
                      </a: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54.1%</a:t>
                      </a:r>
                    </a:p>
                  </a:txBody>
                  <a:tcPr marL="53979" marR="53979" marT="46813" marB="46813"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r>
            </a:tbl>
          </a:graphicData>
        </a:graphic>
      </p:graphicFrame>
      <p:sp>
        <p:nvSpPr>
          <p:cNvPr id="19486" name="Rectangle 86"/>
          <p:cNvSpPr>
            <a:spLocks noChangeArrowheads="1"/>
          </p:cNvSpPr>
          <p:nvPr/>
        </p:nvSpPr>
        <p:spPr bwMode="auto">
          <a:xfrm>
            <a:off x="3348038" y="1268413"/>
            <a:ext cx="2159000" cy="157162"/>
          </a:xfrm>
          <a:prstGeom prst="rect">
            <a:avLst/>
          </a:prstGeom>
          <a:solidFill>
            <a:srgbClr val="008000"/>
          </a:solidFill>
          <a:ln>
            <a:noFill/>
          </a:ln>
          <a:extLst>
            <a:ext uri="{91240B29-F687-4F45-9708-019B960494DF}">
              <a14:hiddenLine xmlns="" xmlns:a14="http://schemas.microsoft.com/office/drawing/2010/main" w="9525" algn="ctr">
                <a:solidFill>
                  <a:srgbClr val="000000"/>
                </a:solidFill>
                <a:miter lim="800000"/>
                <a:headEnd/>
                <a:tailEnd/>
              </a14:hiddenLine>
            </a:ext>
          </a:extLst>
        </p:spPr>
        <p:txBody>
          <a:bodyPr wrap="none" anchor="ct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algn="ctr" eaLnBrk="1" hangingPunct="1"/>
            <a:r>
              <a:rPr lang="ja-JP" altLang="en-US" sz="1000" b="1">
                <a:solidFill>
                  <a:schemeClr val="bg1"/>
                </a:solidFill>
              </a:rPr>
              <a:t>建物用途の内訳</a:t>
            </a:r>
          </a:p>
        </p:txBody>
      </p:sp>
      <p:sp>
        <p:nvSpPr>
          <p:cNvPr id="19487" name="テキスト ボックス 34"/>
          <p:cNvSpPr txBox="1">
            <a:spLocks noChangeArrowheads="1"/>
          </p:cNvSpPr>
          <p:nvPr/>
        </p:nvSpPr>
        <p:spPr bwMode="auto">
          <a:xfrm>
            <a:off x="4427538" y="3716338"/>
            <a:ext cx="1727200" cy="2000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r>
              <a:rPr lang="ja-JP" altLang="en-US" sz="700"/>
              <a:t>（</a:t>
            </a:r>
            <a:r>
              <a:rPr lang="en-US" altLang="ja-JP" sz="700"/>
              <a:t>H25</a:t>
            </a:r>
            <a:r>
              <a:rPr lang="ja-JP" altLang="en-US" sz="700"/>
              <a:t>建物用途別土地利用現況調査）</a:t>
            </a:r>
            <a:endParaRPr lang="en-US" altLang="ja-JP" sz="700"/>
          </a:p>
        </p:txBody>
      </p:sp>
      <p:graphicFrame>
        <p:nvGraphicFramePr>
          <p:cNvPr id="11" name="Group 22"/>
          <p:cNvGraphicFramePr>
            <a:graphicFrameLocks noGrp="1"/>
          </p:cNvGraphicFramePr>
          <p:nvPr/>
        </p:nvGraphicFramePr>
        <p:xfrm>
          <a:off x="6084888" y="1268413"/>
          <a:ext cx="2663825" cy="5161178"/>
        </p:xfrm>
        <a:graphic>
          <a:graphicData uri="http://schemas.openxmlformats.org/drawingml/2006/table">
            <a:tbl>
              <a:tblPr/>
              <a:tblGrid>
                <a:gridCol w="288010"/>
                <a:gridCol w="719944"/>
                <a:gridCol w="719944"/>
                <a:gridCol w="935927"/>
              </a:tblGrid>
              <a:tr h="243822">
                <a:tc gridSpan="3">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000" b="1" i="0" u="none" strike="noStrike" cap="none" normalizeH="0" baseline="0" dirty="0" smtClean="0">
                          <a:ln>
                            <a:noFill/>
                          </a:ln>
                          <a:solidFill>
                            <a:schemeClr val="tx1"/>
                          </a:solidFill>
                          <a:effectLst/>
                          <a:latin typeface="ＭＳ Ｐゴシック" pitchFamily="50" charset="-128"/>
                          <a:ea typeface="ＭＳ Ｐゴシック" pitchFamily="50" charset="-128"/>
                        </a:rPr>
                        <a:t>項目</a:t>
                      </a:r>
                    </a:p>
                  </a:txBody>
                  <a:tcPr marL="54860" marR="54860" marT="45717" marB="45717"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9900"/>
                    </a:solidFill>
                  </a:tcPr>
                </a:tc>
                <a:tc hMerge="1">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1" lang="ja-JP" altLang="en-US" sz="1000" b="1"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54864" marR="54864"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9900"/>
                    </a:solidFill>
                  </a:tcPr>
                </a:tc>
                <a:tc hMerge="1">
                  <a:txBody>
                    <a:bodyPr/>
                    <a:lstStyle/>
                    <a:p>
                      <a:endParaRPr kumimoji="1" lang="ja-JP" altLang="en-US"/>
                    </a:p>
                  </a:txBody>
                  <a:tcPr/>
                </a:tc>
                <a:tc>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1" i="0" u="none" strike="noStrike" cap="none" normalizeH="0" baseline="0" dirty="0" smtClean="0">
                          <a:ln>
                            <a:noFill/>
                          </a:ln>
                          <a:solidFill>
                            <a:schemeClr val="tx1"/>
                          </a:solidFill>
                          <a:effectLst/>
                          <a:latin typeface="ＭＳ Ｐゴシック" pitchFamily="50" charset="-128"/>
                          <a:ea typeface="ＭＳ Ｐゴシック" pitchFamily="50" charset="-128"/>
                        </a:rPr>
                        <a:t>状況</a:t>
                      </a:r>
                    </a:p>
                  </a:txBody>
                  <a:tcPr marL="53996" marR="53996" marT="46797" marB="46797"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9900"/>
                    </a:solidFill>
                  </a:tcPr>
                </a:tc>
              </a:tr>
              <a:tr h="287979">
                <a:tc rowSpan="9">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子ども・教育</a:t>
                      </a:r>
                    </a:p>
                  </a:txBody>
                  <a:tcPr marL="53996" marR="53996" marT="46797" marB="46797" vert="eaVert"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gridSpan="2">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認可保育所数</a:t>
                      </a:r>
                    </a:p>
                  </a:txBody>
                  <a:tcPr marL="53996" marR="53996" marT="46797" marB="46797"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kumimoji="1" lang="ja-JP" altLang="en-US"/>
                    </a:p>
                  </a:txBody>
                  <a:tcPr/>
                </a:tc>
                <a:tc>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41</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園</a:t>
                      </a:r>
                    </a:p>
                  </a:txBody>
                  <a:tcPr marL="53996" marR="53996" marT="46797" marB="46797"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367893">
                <a:tc vMerge="1">
                  <a:txBody>
                    <a:bodyPr/>
                    <a:lstStyle/>
                    <a:p>
                      <a:pPr marL="0" marR="0" lvl="0" indent="0" algn="ctr" defTabSz="914400" rtl="0" eaLnBrk="1" fontAlgn="base" latinLnBrk="0" hangingPunct="1">
                        <a:lnSpc>
                          <a:spcPct val="90000"/>
                        </a:lnSpc>
                        <a:spcBef>
                          <a:spcPct val="0"/>
                        </a:spcBef>
                        <a:spcAft>
                          <a:spcPct val="0"/>
                        </a:spcAft>
                        <a:buClrTx/>
                        <a:buSzTx/>
                        <a:buFontTx/>
                        <a:buNone/>
                        <a:tabLst/>
                      </a:pPr>
                      <a:endParaRPr kumimoji="1" lang="ja-JP" altLang="en-US" sz="8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54000" marR="54000" marT="46800" marB="4680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gridSpan="2">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900" b="0" i="0" u="none" strike="noStrike" cap="none" normalizeH="0" baseline="0" dirty="0" smtClean="0">
                          <a:ln>
                            <a:noFill/>
                          </a:ln>
                          <a:solidFill>
                            <a:schemeClr val="tx1"/>
                          </a:solidFill>
                          <a:effectLst/>
                          <a:latin typeface="ＭＳ Ｐゴシック" pitchFamily="50" charset="-128"/>
                          <a:ea typeface="ＭＳ Ｐゴシック" pitchFamily="50" charset="-128"/>
                        </a:rPr>
                        <a:t>認可保育所定員</a:t>
                      </a:r>
                    </a:p>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800" b="0" i="0" u="none" strike="noStrike" cap="none" normalizeH="0" baseline="0" dirty="0" smtClean="0">
                          <a:ln>
                            <a:noFill/>
                          </a:ln>
                          <a:solidFill>
                            <a:schemeClr val="tx1"/>
                          </a:solidFill>
                          <a:effectLst/>
                          <a:latin typeface="ＭＳ Ｐゴシック" pitchFamily="50" charset="-128"/>
                          <a:ea typeface="ＭＳ Ｐゴシック" pitchFamily="50" charset="-128"/>
                        </a:rPr>
                        <a:t>（就学前児童</a:t>
                      </a:r>
                      <a:r>
                        <a:rPr kumimoji="1" lang="en-US" altLang="ja-JP" sz="800" b="0" i="0" u="none" strike="noStrike" cap="none" normalizeH="0" baseline="0" dirty="0" smtClean="0">
                          <a:ln>
                            <a:noFill/>
                          </a:ln>
                          <a:solidFill>
                            <a:schemeClr val="tx1"/>
                          </a:solidFill>
                          <a:effectLst/>
                          <a:latin typeface="ＭＳ Ｐゴシック" pitchFamily="50" charset="-128"/>
                          <a:ea typeface="ＭＳ Ｐゴシック" pitchFamily="50" charset="-128"/>
                        </a:rPr>
                        <a:t>100</a:t>
                      </a:r>
                      <a:r>
                        <a:rPr kumimoji="1" lang="ja-JP" altLang="en-US" sz="800" b="0" i="0" u="none" strike="noStrike" cap="none" normalizeH="0" baseline="0" dirty="0" smtClean="0">
                          <a:ln>
                            <a:noFill/>
                          </a:ln>
                          <a:solidFill>
                            <a:schemeClr val="tx1"/>
                          </a:solidFill>
                          <a:effectLst/>
                          <a:latin typeface="ＭＳ Ｐゴシック" pitchFamily="50" charset="-128"/>
                          <a:ea typeface="ＭＳ Ｐゴシック" pitchFamily="50" charset="-128"/>
                        </a:rPr>
                        <a:t>人あたり）</a:t>
                      </a:r>
                    </a:p>
                  </a:txBody>
                  <a:tcPr marL="53996" marR="53996" marT="46797" marB="46797"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kumimoji="1" lang="ja-JP" altLang="en-US"/>
                    </a:p>
                  </a:txBody>
                  <a:tcPr/>
                </a:tc>
                <a:tc>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4,809</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人</a:t>
                      </a:r>
                    </a:p>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a:t>
                      </a: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32.4</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人）  </a:t>
                      </a:r>
                    </a:p>
                  </a:txBody>
                  <a:tcPr marL="53996" marR="53996" marT="46797" marB="46797"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287979">
                <a:tc vMerge="1">
                  <a:txBody>
                    <a:bodyPr/>
                    <a:lstStyle/>
                    <a:p>
                      <a:pPr marL="0" marR="0" lvl="0" indent="0" algn="ctr" defTabSz="914400" rtl="0" eaLnBrk="1" fontAlgn="base" latinLnBrk="0" hangingPunct="1">
                        <a:lnSpc>
                          <a:spcPct val="90000"/>
                        </a:lnSpc>
                        <a:spcBef>
                          <a:spcPct val="0"/>
                        </a:spcBef>
                        <a:spcAft>
                          <a:spcPct val="0"/>
                        </a:spcAft>
                        <a:buClrTx/>
                        <a:buSzTx/>
                        <a:buFontTx/>
                        <a:buNone/>
                        <a:tabLst/>
                      </a:pPr>
                      <a:endPar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54000" marR="54000" marT="46800" marB="4680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gridSpan="2">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0" i="0" u="none" strike="noStrike" cap="none" normalizeH="0" baseline="0" smtClean="0">
                          <a:ln>
                            <a:noFill/>
                          </a:ln>
                          <a:solidFill>
                            <a:schemeClr val="tx1"/>
                          </a:solidFill>
                          <a:effectLst/>
                          <a:latin typeface="ＭＳ Ｐゴシック" pitchFamily="50" charset="-128"/>
                          <a:ea typeface="ＭＳ Ｐゴシック" pitchFamily="50" charset="-128"/>
                        </a:rPr>
                        <a:t>待機児童数</a:t>
                      </a:r>
                      <a:endPar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53996" marR="53996" marT="46797" marB="46797"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kumimoji="1" lang="ja-JP" altLang="en-US"/>
                    </a:p>
                  </a:txBody>
                  <a:tcPr/>
                </a:tc>
                <a:tc>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33</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人</a:t>
                      </a:r>
                      <a:endPar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53996" marR="53996" marT="46797" marB="46797"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251981">
                <a:tc vMerge="1">
                  <a:txBody>
                    <a:bodyPr/>
                    <a:lstStyle/>
                    <a:p>
                      <a:pPr marL="0" marR="0" lvl="0" indent="0" algn="ctr" defTabSz="914400" rtl="0" eaLnBrk="1" fontAlgn="base" latinLnBrk="0" hangingPunct="1">
                        <a:lnSpc>
                          <a:spcPct val="90000"/>
                        </a:lnSpc>
                        <a:spcBef>
                          <a:spcPct val="0"/>
                        </a:spcBef>
                        <a:spcAft>
                          <a:spcPct val="0"/>
                        </a:spcAft>
                        <a:buClrTx/>
                        <a:buSzTx/>
                        <a:buFontTx/>
                        <a:buNone/>
                        <a:tabLst/>
                      </a:pPr>
                      <a:endPar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54000" marR="54000" marT="46800" marB="4680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c gridSpan="2">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幼稚園数</a:t>
                      </a:r>
                    </a:p>
                  </a:txBody>
                  <a:tcPr marL="53996" marR="53996" marT="46797" marB="46797"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c hMerge="1">
                  <a:txBody>
                    <a:bodyPr/>
                    <a:lstStyle/>
                    <a:p>
                      <a:endParaRPr kumimoji="1" lang="ja-JP" altLang="en-US"/>
                    </a:p>
                  </a:txBody>
                  <a:tcPr/>
                </a:tc>
                <a:tc>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21</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園</a:t>
                      </a:r>
                    </a:p>
                  </a:txBody>
                  <a:tcPr marL="53996" marR="53996" marT="46797" marB="46797"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r>
              <a:tr h="230743">
                <a:tc vMerge="1">
                  <a:txBody>
                    <a:bodyPr/>
                    <a:lstStyle/>
                    <a:p>
                      <a:pPr marL="0" marR="0" lvl="0" indent="0" algn="ctr" defTabSz="914400" rtl="0" eaLnBrk="1" fontAlgn="base" latinLnBrk="0" hangingPunct="1">
                        <a:lnSpc>
                          <a:spcPct val="90000"/>
                        </a:lnSpc>
                        <a:spcBef>
                          <a:spcPct val="0"/>
                        </a:spcBef>
                        <a:spcAft>
                          <a:spcPct val="0"/>
                        </a:spcAft>
                        <a:buClrTx/>
                        <a:buSzTx/>
                        <a:buFontTx/>
                        <a:buNone/>
                        <a:tabLst/>
                      </a:pPr>
                      <a:endPar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54000" marR="54000" marT="46800" marB="4680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c gridSpan="2">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小学校数</a:t>
                      </a:r>
                    </a:p>
                  </a:txBody>
                  <a:tcPr marL="53996" marR="53996" marT="46797" marB="46797"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c hMerge="1">
                  <a:txBody>
                    <a:bodyPr/>
                    <a:lstStyle/>
                    <a:p>
                      <a:endParaRPr kumimoji="1" lang="ja-JP" altLang="en-US"/>
                    </a:p>
                  </a:txBody>
                  <a:tcPr/>
                </a:tc>
                <a:tc>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31</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校</a:t>
                      </a:r>
                    </a:p>
                  </a:txBody>
                  <a:tcPr marL="53996" marR="53996" marT="46797" marB="46797"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r>
              <a:tr h="230743">
                <a:tc vMerge="1">
                  <a:txBody>
                    <a:bodyPr/>
                    <a:lstStyle/>
                    <a:p>
                      <a:pPr marL="0" marR="0" lvl="0" indent="0" algn="ctr" defTabSz="914400" rtl="0" eaLnBrk="1" fontAlgn="base" latinLnBrk="0" hangingPunct="1">
                        <a:lnSpc>
                          <a:spcPct val="90000"/>
                        </a:lnSpc>
                        <a:spcBef>
                          <a:spcPct val="0"/>
                        </a:spcBef>
                        <a:spcAft>
                          <a:spcPct val="0"/>
                        </a:spcAft>
                        <a:buClrTx/>
                        <a:buSzTx/>
                        <a:buFontTx/>
                        <a:buNone/>
                        <a:tabLst/>
                      </a:pPr>
                      <a:endPar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54000" marR="54000" marT="46800" marB="4680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c gridSpan="2">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0" i="0" u="none" strike="noStrike" cap="none" normalizeH="0" baseline="0" smtClean="0">
                          <a:ln>
                            <a:noFill/>
                          </a:ln>
                          <a:solidFill>
                            <a:schemeClr val="tx1"/>
                          </a:solidFill>
                          <a:effectLst/>
                          <a:latin typeface="ＭＳ Ｐゴシック" pitchFamily="50" charset="-128"/>
                          <a:ea typeface="ＭＳ Ｐゴシック" pitchFamily="50" charset="-128"/>
                        </a:rPr>
                        <a:t>中学校数</a:t>
                      </a:r>
                    </a:p>
                  </a:txBody>
                  <a:tcPr marL="53996" marR="53996" marT="46797" marB="46797"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c hMerge="1">
                  <a:txBody>
                    <a:bodyPr/>
                    <a:lstStyle/>
                    <a:p>
                      <a:endParaRPr kumimoji="1" lang="ja-JP" altLang="en-US"/>
                    </a:p>
                  </a:txBody>
                  <a:tcPr/>
                </a:tc>
                <a:tc>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16</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校</a:t>
                      </a:r>
                    </a:p>
                  </a:txBody>
                  <a:tcPr marL="53996" marR="53996" marT="46797" marB="46797"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r>
              <a:tr h="230743">
                <a:tc vMerge="1">
                  <a:txBody>
                    <a:bodyPr/>
                    <a:lstStyle/>
                    <a:p>
                      <a:pPr marL="0" marR="0" lvl="0" indent="0" algn="ctr" defTabSz="914400" rtl="0" eaLnBrk="1" fontAlgn="base" latinLnBrk="0" hangingPunct="1">
                        <a:lnSpc>
                          <a:spcPct val="90000"/>
                        </a:lnSpc>
                        <a:spcBef>
                          <a:spcPct val="0"/>
                        </a:spcBef>
                        <a:spcAft>
                          <a:spcPct val="0"/>
                        </a:spcAft>
                        <a:buClrTx/>
                        <a:buSzTx/>
                        <a:buFontTx/>
                        <a:buNone/>
                        <a:tabLst/>
                      </a:pPr>
                      <a:endParaRPr kumimoji="1" lang="ja-JP" altLang="en-US" sz="1000" b="0" i="0" u="none" strike="noStrike" cap="none" normalizeH="0" baseline="0" smtClean="0">
                        <a:ln>
                          <a:noFill/>
                        </a:ln>
                        <a:solidFill>
                          <a:schemeClr val="tx1"/>
                        </a:solidFill>
                        <a:effectLst/>
                        <a:latin typeface="ＭＳ Ｐゴシック" pitchFamily="50" charset="-128"/>
                        <a:ea typeface="ＭＳ Ｐゴシック" pitchFamily="50" charset="-128"/>
                      </a:endParaRPr>
                    </a:p>
                  </a:txBody>
                  <a:tcPr marL="54000" marR="54000" marT="46800" marB="4680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c gridSpan="2">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0" i="0" u="none" strike="noStrike" cap="none" normalizeH="0" baseline="0" smtClean="0">
                          <a:ln>
                            <a:noFill/>
                          </a:ln>
                          <a:solidFill>
                            <a:schemeClr val="tx1"/>
                          </a:solidFill>
                          <a:effectLst/>
                          <a:latin typeface="ＭＳ Ｐゴシック" pitchFamily="50" charset="-128"/>
                          <a:ea typeface="ＭＳ Ｐゴシック" pitchFamily="50" charset="-128"/>
                        </a:rPr>
                        <a:t>高等学校数（全日）</a:t>
                      </a:r>
                    </a:p>
                  </a:txBody>
                  <a:tcPr marL="53996" marR="53996" marT="46797" marB="46797"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c hMerge="1">
                  <a:txBody>
                    <a:bodyPr/>
                    <a:lstStyle/>
                    <a:p>
                      <a:endParaRPr kumimoji="1" lang="ja-JP" altLang="en-US"/>
                    </a:p>
                  </a:txBody>
                  <a:tcPr/>
                </a:tc>
                <a:tc>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8</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校</a:t>
                      </a:r>
                    </a:p>
                  </a:txBody>
                  <a:tcPr marL="53996" marR="53996" marT="46797" marB="46797"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r>
              <a:tr h="230743">
                <a:tc vMerge="1">
                  <a:txBody>
                    <a:bodyPr/>
                    <a:lstStyle/>
                    <a:p>
                      <a:pPr marL="0" marR="0" lvl="0" indent="0" algn="ctr" defTabSz="914400" rtl="0" eaLnBrk="1" fontAlgn="base" latinLnBrk="0" hangingPunct="1">
                        <a:lnSpc>
                          <a:spcPct val="90000"/>
                        </a:lnSpc>
                        <a:spcBef>
                          <a:spcPct val="0"/>
                        </a:spcBef>
                        <a:spcAft>
                          <a:spcPct val="0"/>
                        </a:spcAft>
                        <a:buClrTx/>
                        <a:buSzTx/>
                        <a:buFontTx/>
                        <a:buNone/>
                        <a:tabLst/>
                      </a:pPr>
                      <a:endParaRPr kumimoji="1" lang="ja-JP" altLang="en-US" sz="1000" b="0" i="0" u="none" strike="noStrike" cap="none" normalizeH="0" baseline="0" smtClean="0">
                        <a:ln>
                          <a:noFill/>
                        </a:ln>
                        <a:solidFill>
                          <a:schemeClr val="tx1"/>
                        </a:solidFill>
                        <a:effectLst/>
                        <a:latin typeface="ＭＳ Ｐゴシック" pitchFamily="50" charset="-128"/>
                        <a:ea typeface="ＭＳ Ｐゴシック" pitchFamily="50" charset="-128"/>
                      </a:endParaRPr>
                    </a:p>
                  </a:txBody>
                  <a:tcPr marL="54000" marR="54000" marT="46800" marB="4680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c gridSpan="2">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0" i="0" u="none" strike="noStrike" cap="none" normalizeH="0" baseline="0" smtClean="0">
                          <a:ln>
                            <a:noFill/>
                          </a:ln>
                          <a:solidFill>
                            <a:schemeClr val="tx1"/>
                          </a:solidFill>
                          <a:effectLst/>
                          <a:latin typeface="ＭＳ Ｐゴシック" pitchFamily="50" charset="-128"/>
                          <a:ea typeface="ＭＳ Ｐゴシック" pitchFamily="50" charset="-128"/>
                        </a:rPr>
                        <a:t>短期大学数</a:t>
                      </a:r>
                    </a:p>
                  </a:txBody>
                  <a:tcPr marL="53996" marR="53996" marT="46797" marB="46797"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c hMerge="1">
                  <a:txBody>
                    <a:bodyPr/>
                    <a:lstStyle/>
                    <a:p>
                      <a:endParaRPr kumimoji="1" lang="ja-JP" altLang="en-US"/>
                    </a:p>
                  </a:txBody>
                  <a:tcPr/>
                </a:tc>
                <a:tc>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0</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校</a:t>
                      </a:r>
                    </a:p>
                  </a:txBody>
                  <a:tcPr marL="53996" marR="53996" marT="46797" marB="46797"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r>
              <a:tr h="230743">
                <a:tc vMerge="1">
                  <a:txBody>
                    <a:bodyPr/>
                    <a:lstStyle/>
                    <a:p>
                      <a:pPr marL="0" marR="0" lvl="0" indent="0" algn="ctr" defTabSz="914400" rtl="0" eaLnBrk="1" fontAlgn="base" latinLnBrk="0" hangingPunct="1">
                        <a:lnSpc>
                          <a:spcPct val="90000"/>
                        </a:lnSpc>
                        <a:spcBef>
                          <a:spcPct val="0"/>
                        </a:spcBef>
                        <a:spcAft>
                          <a:spcPct val="0"/>
                        </a:spcAft>
                        <a:buClrTx/>
                        <a:buSzTx/>
                        <a:buFontTx/>
                        <a:buNone/>
                        <a:tabLst/>
                      </a:pPr>
                      <a:endParaRPr kumimoji="1" lang="ja-JP" altLang="en-US" sz="1000" b="0" i="0" u="none" strike="noStrike" cap="none" normalizeH="0" baseline="0" smtClean="0">
                        <a:ln>
                          <a:noFill/>
                        </a:ln>
                        <a:solidFill>
                          <a:schemeClr val="tx1"/>
                        </a:solidFill>
                        <a:effectLst/>
                        <a:latin typeface="ＭＳ Ｐゴシック" pitchFamily="50" charset="-128"/>
                        <a:ea typeface="ＭＳ Ｐゴシック" pitchFamily="50" charset="-128"/>
                      </a:endParaRPr>
                    </a:p>
                  </a:txBody>
                  <a:tcPr marL="54000" marR="54000" marT="46800" marB="4680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gridSpan="2">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0" i="0" u="none" strike="noStrike" cap="none" normalizeH="0" baseline="0" smtClean="0">
                          <a:ln>
                            <a:noFill/>
                          </a:ln>
                          <a:solidFill>
                            <a:schemeClr val="tx1"/>
                          </a:solidFill>
                          <a:effectLst/>
                          <a:latin typeface="ＭＳ Ｐゴシック" pitchFamily="50" charset="-128"/>
                          <a:ea typeface="ＭＳ Ｐゴシック" pitchFamily="50" charset="-128"/>
                        </a:rPr>
                        <a:t>大学数</a:t>
                      </a:r>
                    </a:p>
                  </a:txBody>
                  <a:tcPr marL="53996" marR="53996" marT="46797" marB="46797"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kumimoji="1" lang="ja-JP" altLang="en-US"/>
                    </a:p>
                  </a:txBody>
                  <a:tcPr/>
                </a:tc>
                <a:tc>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2</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校</a:t>
                      </a:r>
                    </a:p>
                  </a:txBody>
                  <a:tcPr marL="53996" marR="53996" marT="46797" marB="46797"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398371">
                <a:tc rowSpan="4">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900" b="0" i="0" u="none" strike="noStrike" cap="none" normalizeH="0" baseline="0" dirty="0" smtClean="0">
                          <a:ln>
                            <a:noFill/>
                          </a:ln>
                          <a:solidFill>
                            <a:schemeClr val="tx1"/>
                          </a:solidFill>
                          <a:effectLst/>
                          <a:latin typeface="ＭＳ Ｐゴシック" pitchFamily="50" charset="-128"/>
                          <a:ea typeface="ＭＳ Ｐゴシック" pitchFamily="50" charset="-128"/>
                        </a:rPr>
                        <a:t>福祉・医療</a:t>
                      </a:r>
                    </a:p>
                  </a:txBody>
                  <a:tcPr marL="53996" marR="53996" marT="46797" marB="46797" vert="eaVert"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gridSpan="2">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居宅介護事業者</a:t>
                      </a:r>
                    </a:p>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a:t>
                      </a: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1k㎡</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あたり）</a:t>
                      </a:r>
                    </a:p>
                  </a:txBody>
                  <a:tcPr marL="53996" marR="53996" marT="46797" marB="46797"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kumimoji="1" lang="ja-JP" altLang="en-US"/>
                    </a:p>
                  </a:txBody>
                  <a:tcPr/>
                </a:tc>
                <a:tc>
                  <a:txBody>
                    <a:bodyPr/>
                    <a:lstStyle/>
                    <a:p>
                      <a:pPr algn="ctr" fontAlgn="ctr"/>
                      <a:r>
                        <a:rPr lang="en-US" altLang="zh-TW" sz="1000" b="0" i="0" u="none" strike="noStrike" dirty="0" smtClean="0">
                          <a:latin typeface="ＭＳ Ｐゴシック" pitchFamily="50" charset="-128"/>
                          <a:ea typeface="ＭＳ Ｐゴシック" pitchFamily="50" charset="-128"/>
                        </a:rPr>
                        <a:t>492</a:t>
                      </a:r>
                      <a:r>
                        <a:rPr lang="zh-TW" altLang="en-US" sz="1000" b="0" i="0" u="none" strike="noStrike" dirty="0" smtClean="0">
                          <a:latin typeface="ＭＳ Ｐゴシック" pitchFamily="50" charset="-128"/>
                          <a:ea typeface="ＭＳ Ｐゴシック" pitchFamily="50" charset="-128"/>
                        </a:rPr>
                        <a:t>業者</a:t>
                      </a:r>
                      <a:endParaRPr lang="en-US" altLang="zh-TW" sz="1000" b="0" i="0" u="none" strike="noStrike" dirty="0" smtClean="0">
                        <a:latin typeface="ＭＳ Ｐゴシック" pitchFamily="50" charset="-128"/>
                        <a:ea typeface="ＭＳ Ｐゴシック" pitchFamily="50" charset="-128"/>
                      </a:endParaRPr>
                    </a:p>
                    <a:p>
                      <a:pPr algn="ctr" fontAlgn="ctr"/>
                      <a:r>
                        <a:rPr lang="zh-TW" altLang="en-US" sz="1000" b="0" i="0" u="none" strike="noStrike" dirty="0" smtClean="0">
                          <a:latin typeface="ＭＳ Ｐゴシック" pitchFamily="50" charset="-128"/>
                          <a:ea typeface="ＭＳ Ｐゴシック" pitchFamily="50" charset="-128"/>
                        </a:rPr>
                        <a:t>（</a:t>
                      </a:r>
                      <a:r>
                        <a:rPr lang="en-US" altLang="zh-TW" sz="1000" b="0" i="0" u="none" strike="noStrike" dirty="0" smtClean="0">
                          <a:latin typeface="ＭＳ Ｐゴシック" pitchFamily="50" charset="-128"/>
                          <a:ea typeface="ＭＳ Ｐゴシック" pitchFamily="50" charset="-128"/>
                        </a:rPr>
                        <a:t>21.6</a:t>
                      </a:r>
                      <a:r>
                        <a:rPr lang="zh-TW" altLang="en-US" sz="1000" b="0" i="0" u="none" strike="noStrike" dirty="0" smtClean="0">
                          <a:latin typeface="ＭＳ Ｐゴシック" pitchFamily="50" charset="-128"/>
                          <a:ea typeface="ＭＳ Ｐゴシック" pitchFamily="50" charset="-128"/>
                        </a:rPr>
                        <a:t>業者） </a:t>
                      </a:r>
                    </a:p>
                  </a:txBody>
                  <a:tcPr marL="53996" marR="53996" marT="46797" marB="46797"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340463">
                <a:tc vMerge="1">
                  <a:txBody>
                    <a:bodyPr/>
                    <a:lstStyle/>
                    <a:p>
                      <a:pPr marL="0" marR="0" lvl="0" indent="0" algn="ctr" defTabSz="914400" rtl="0" eaLnBrk="1" fontAlgn="base" latinLnBrk="0" hangingPunct="1">
                        <a:lnSpc>
                          <a:spcPct val="90000"/>
                        </a:lnSpc>
                        <a:spcBef>
                          <a:spcPct val="0"/>
                        </a:spcBef>
                        <a:spcAft>
                          <a:spcPct val="0"/>
                        </a:spcAft>
                        <a:buClrTx/>
                        <a:buSzTx/>
                        <a:buFontTx/>
                        <a:buNone/>
                        <a:tabLst/>
                      </a:pPr>
                      <a:endParaRPr kumimoji="1" lang="ja-JP" altLang="en-US" sz="9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54000" marR="54000" marT="46800" marB="4680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gridSpan="2">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900" b="0" i="0" u="none" strike="noStrike" cap="none" normalizeH="0" baseline="0" dirty="0" smtClean="0">
                          <a:ln>
                            <a:noFill/>
                          </a:ln>
                          <a:solidFill>
                            <a:schemeClr val="tx1"/>
                          </a:solidFill>
                          <a:effectLst/>
                          <a:latin typeface="ＭＳ Ｐゴシック" pitchFamily="50" charset="-128"/>
                          <a:ea typeface="ＭＳ Ｐゴシック" pitchFamily="50" charset="-128"/>
                        </a:rPr>
                        <a:t>病院・診療所数</a:t>
                      </a:r>
                    </a:p>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900" b="0" i="0" u="none" strike="noStrike" cap="none" normalizeH="0" baseline="0" dirty="0" smtClean="0">
                          <a:ln>
                            <a:noFill/>
                          </a:ln>
                          <a:solidFill>
                            <a:schemeClr val="tx1"/>
                          </a:solidFill>
                          <a:effectLst/>
                          <a:latin typeface="ＭＳ Ｐゴシック" pitchFamily="50" charset="-128"/>
                          <a:ea typeface="ＭＳ Ｐゴシック" pitchFamily="50" charset="-128"/>
                        </a:rPr>
                        <a:t>（千人あたり）</a:t>
                      </a:r>
                    </a:p>
                  </a:txBody>
                  <a:tcPr marL="53996" marR="53996" marT="46797" marB="46797"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kumimoji="1" lang="ja-JP" altLang="en-US"/>
                    </a:p>
                  </a:txBody>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en-US" altLang="ja-JP" sz="1000" b="0" i="0" u="none" strike="noStrike" dirty="0" smtClean="0">
                          <a:latin typeface="ＭＳ Ｐゴシック" pitchFamily="50" charset="-128"/>
                          <a:ea typeface="ＭＳ Ｐゴシック" pitchFamily="50" charset="-128"/>
                        </a:rPr>
                        <a:t>1,013</a:t>
                      </a:r>
                      <a:r>
                        <a:rPr lang="ja-JP" altLang="en-US" sz="1000" b="0" i="0" u="none" strike="noStrike" dirty="0" smtClean="0">
                          <a:latin typeface="ＭＳ Ｐゴシック" pitchFamily="50" charset="-128"/>
                          <a:ea typeface="ＭＳ Ｐゴシック" pitchFamily="50" charset="-128"/>
                        </a:rPr>
                        <a:t>ヵ所</a:t>
                      </a:r>
                      <a:br>
                        <a:rPr lang="ja-JP" altLang="en-US" sz="1000" b="0" i="0" u="none" strike="noStrike" dirty="0" smtClean="0">
                          <a:latin typeface="ＭＳ Ｐゴシック" pitchFamily="50" charset="-128"/>
                          <a:ea typeface="ＭＳ Ｐゴシック" pitchFamily="50" charset="-128"/>
                        </a:rPr>
                      </a:br>
                      <a:r>
                        <a:rPr lang="ja-JP" altLang="en-US" sz="1000" b="0" i="0" u="none" strike="noStrike" dirty="0" smtClean="0">
                          <a:latin typeface="ＭＳ Ｐゴシック" pitchFamily="50" charset="-128"/>
                          <a:ea typeface="ＭＳ Ｐゴシック" pitchFamily="50" charset="-128"/>
                        </a:rPr>
                        <a:t>（</a:t>
                      </a:r>
                      <a:r>
                        <a:rPr lang="en-US" altLang="ja-JP" sz="1000" b="0" i="0" u="none" strike="noStrike" dirty="0" smtClean="0">
                          <a:latin typeface="ＭＳ Ｐゴシック" pitchFamily="50" charset="-128"/>
                          <a:ea typeface="ＭＳ Ｐゴシック" pitchFamily="50" charset="-128"/>
                        </a:rPr>
                        <a:t>3.2</a:t>
                      </a:r>
                      <a:r>
                        <a:rPr lang="ja-JP" altLang="en-US" sz="1000" b="0" i="0" u="none" strike="noStrike" dirty="0" smtClean="0">
                          <a:latin typeface="ＭＳ Ｐゴシック" pitchFamily="50" charset="-128"/>
                          <a:ea typeface="ＭＳ Ｐゴシック" pitchFamily="50" charset="-128"/>
                        </a:rPr>
                        <a:t>ヵ所）</a:t>
                      </a:r>
                    </a:p>
                  </a:txBody>
                  <a:tcPr marL="9524" marR="9524" marT="9524"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340463">
                <a:tc vMerge="1">
                  <a:txBody>
                    <a:bodyPr/>
                    <a:lstStyle/>
                    <a:p>
                      <a:pPr marL="0" marR="0" lvl="0" indent="0" algn="ctr" defTabSz="914400" rtl="0" eaLnBrk="1" fontAlgn="base" latinLnBrk="0" hangingPunct="1">
                        <a:lnSpc>
                          <a:spcPct val="90000"/>
                        </a:lnSpc>
                        <a:spcBef>
                          <a:spcPct val="0"/>
                        </a:spcBef>
                        <a:spcAft>
                          <a:spcPct val="0"/>
                        </a:spcAft>
                        <a:buClrTx/>
                        <a:buSzTx/>
                        <a:buFontTx/>
                        <a:buNone/>
                        <a:tabLst/>
                      </a:pPr>
                      <a:endParaRPr kumimoji="1" lang="ja-JP" altLang="en-US" sz="9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54000" marR="54000" marT="46800" marB="4680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gridSpan="2">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900" b="0" i="0" u="none" strike="noStrike" cap="none" normalizeH="0" baseline="0" dirty="0" smtClean="0">
                          <a:ln>
                            <a:noFill/>
                          </a:ln>
                          <a:solidFill>
                            <a:schemeClr val="tx1"/>
                          </a:solidFill>
                          <a:effectLst/>
                          <a:latin typeface="ＭＳ Ｐゴシック" pitchFamily="50" charset="-128"/>
                          <a:ea typeface="ＭＳ Ｐゴシック" pitchFamily="50" charset="-128"/>
                        </a:rPr>
                        <a:t>国民健康保険加入者数</a:t>
                      </a:r>
                    </a:p>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900" b="0" i="0" u="none" strike="noStrike" cap="none" normalizeH="0" baseline="0" dirty="0" smtClean="0">
                          <a:ln>
                            <a:noFill/>
                          </a:ln>
                          <a:solidFill>
                            <a:schemeClr val="tx1"/>
                          </a:solidFill>
                          <a:effectLst/>
                          <a:latin typeface="ＭＳ Ｐゴシック" pitchFamily="50" charset="-128"/>
                          <a:ea typeface="ＭＳ Ｐゴシック" pitchFamily="50" charset="-128"/>
                        </a:rPr>
                        <a:t>（加入率）</a:t>
                      </a:r>
                    </a:p>
                  </a:txBody>
                  <a:tcPr marL="53996" marR="53996" marT="46797" marB="46797"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kumimoji="1" lang="ja-JP" altLang="en-US"/>
                    </a:p>
                  </a:txBody>
                  <a:tcPr/>
                </a:tc>
                <a:tc>
                  <a:txBody>
                    <a:bodyPr/>
                    <a:lstStyle/>
                    <a:p>
                      <a:pPr algn="ctr" fontAlgn="ctr"/>
                      <a:r>
                        <a:rPr lang="en-US" altLang="ja-JP" sz="1000" b="0" i="0" u="none" strike="noStrike" dirty="0">
                          <a:latin typeface="ＭＳ Ｐゴシック" pitchFamily="50" charset="-128"/>
                          <a:ea typeface="ＭＳ Ｐゴシック" pitchFamily="50" charset="-128"/>
                        </a:rPr>
                        <a:t>82,528</a:t>
                      </a:r>
                      <a:r>
                        <a:rPr lang="ja-JP" altLang="en-US" sz="1000" b="0" i="0" u="none" strike="noStrike" dirty="0">
                          <a:latin typeface="ＭＳ Ｐゴシック" pitchFamily="50" charset="-128"/>
                          <a:ea typeface="ＭＳ Ｐゴシック" pitchFamily="50" charset="-128"/>
                        </a:rPr>
                        <a:t>人</a:t>
                      </a:r>
                      <a:br>
                        <a:rPr lang="ja-JP" altLang="en-US" sz="1000" b="0" i="0" u="none" strike="noStrike" dirty="0">
                          <a:latin typeface="ＭＳ Ｐゴシック" pitchFamily="50" charset="-128"/>
                          <a:ea typeface="ＭＳ Ｐゴシック" pitchFamily="50" charset="-128"/>
                        </a:rPr>
                      </a:br>
                      <a:r>
                        <a:rPr lang="ja-JP" altLang="en-US" sz="1000" b="0" i="0" u="none" strike="noStrike" dirty="0">
                          <a:latin typeface="ＭＳ Ｐゴシック" pitchFamily="50" charset="-128"/>
                          <a:ea typeface="ＭＳ Ｐゴシック" pitchFamily="50" charset="-128"/>
                        </a:rPr>
                        <a:t>（</a:t>
                      </a:r>
                      <a:r>
                        <a:rPr lang="en-US" altLang="ja-JP" sz="1000" b="0" i="0" u="none" strike="noStrike" dirty="0">
                          <a:latin typeface="ＭＳ Ｐゴシック" pitchFamily="50" charset="-128"/>
                          <a:ea typeface="ＭＳ Ｐゴシック" pitchFamily="50" charset="-128"/>
                        </a:rPr>
                        <a:t>25.8%</a:t>
                      </a:r>
                      <a:r>
                        <a:rPr lang="ja-JP" altLang="en-US" sz="1000" b="0" i="0" u="none" strike="noStrike" dirty="0">
                          <a:latin typeface="ＭＳ Ｐゴシック" pitchFamily="50" charset="-128"/>
                          <a:ea typeface="ＭＳ Ｐゴシック" pitchFamily="50" charset="-128"/>
                        </a:rPr>
                        <a:t>）</a:t>
                      </a:r>
                    </a:p>
                  </a:txBody>
                  <a:tcPr marL="9524" marR="9524" marT="9524"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340463">
                <a:tc vMerge="1">
                  <a:txBody>
                    <a:bodyPr/>
                    <a:lstStyle/>
                    <a:p>
                      <a:pPr marL="0" marR="0" lvl="0" indent="0" algn="ctr" defTabSz="914400" rtl="0" eaLnBrk="1" fontAlgn="base" latinLnBrk="0" hangingPunct="1">
                        <a:lnSpc>
                          <a:spcPct val="90000"/>
                        </a:lnSpc>
                        <a:spcBef>
                          <a:spcPct val="0"/>
                        </a:spcBef>
                        <a:spcAft>
                          <a:spcPct val="0"/>
                        </a:spcAft>
                        <a:buClrTx/>
                        <a:buSzTx/>
                        <a:buFontTx/>
                        <a:buNone/>
                        <a:tabLst/>
                      </a:pPr>
                      <a:endParaRPr kumimoji="1" lang="ja-JP" altLang="en-US" sz="9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54000" marR="54000" marT="46800" marB="4680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gridSpan="2">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900" b="0" i="0" u="none" strike="noStrike" cap="none" normalizeH="0" baseline="0" dirty="0" smtClean="0">
                          <a:ln>
                            <a:noFill/>
                          </a:ln>
                          <a:solidFill>
                            <a:schemeClr val="tx1"/>
                          </a:solidFill>
                          <a:effectLst/>
                          <a:latin typeface="ＭＳ Ｐゴシック" pitchFamily="50" charset="-128"/>
                          <a:ea typeface="ＭＳ Ｐゴシック" pitchFamily="50" charset="-128"/>
                        </a:rPr>
                        <a:t>被保護実人員（生活保護）</a:t>
                      </a:r>
                    </a:p>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900" b="0" i="0" u="none" strike="noStrike" cap="none" normalizeH="0" baseline="0" dirty="0" smtClean="0">
                          <a:ln>
                            <a:noFill/>
                          </a:ln>
                          <a:solidFill>
                            <a:schemeClr val="tx1"/>
                          </a:solidFill>
                          <a:effectLst/>
                          <a:latin typeface="ＭＳ Ｐゴシック" pitchFamily="50" charset="-128"/>
                          <a:ea typeface="ＭＳ Ｐゴシック" pitchFamily="50" charset="-128"/>
                        </a:rPr>
                        <a:t>（保護率</a:t>
                      </a:r>
                      <a:r>
                        <a:rPr kumimoji="1" lang="en-US" altLang="ja-JP" sz="900" b="0" i="0" u="none" strike="noStrike" cap="none" normalizeH="0" baseline="0" dirty="0" smtClean="0">
                          <a:ln>
                            <a:noFill/>
                          </a:ln>
                          <a:solidFill>
                            <a:schemeClr val="tx1"/>
                          </a:solidFill>
                          <a:effectLst/>
                          <a:latin typeface="ＭＳ Ｐゴシック" pitchFamily="50" charset="-128"/>
                          <a:ea typeface="ＭＳ Ｐゴシック" pitchFamily="50" charset="-128"/>
                        </a:rPr>
                        <a:t>[</a:t>
                      </a:r>
                      <a:r>
                        <a:rPr kumimoji="1" lang="ja-JP" altLang="en-US" sz="900" b="0" i="0" u="none" strike="noStrike" cap="none" normalizeH="0" baseline="0" dirty="0" smtClean="0">
                          <a:ln>
                            <a:noFill/>
                          </a:ln>
                          <a:solidFill>
                            <a:schemeClr val="tx1"/>
                          </a:solidFill>
                          <a:effectLst/>
                          <a:latin typeface="ＭＳ Ｐゴシック" pitchFamily="50" charset="-128"/>
                          <a:ea typeface="ＭＳ Ｐゴシック" pitchFamily="50" charset="-128"/>
                        </a:rPr>
                        <a:t>千分比</a:t>
                      </a:r>
                      <a:r>
                        <a:rPr kumimoji="1" lang="en-US" altLang="ja-JP" sz="900" b="0" i="0" u="none" strike="noStrike" cap="none" normalizeH="0" baseline="0" dirty="0" smtClean="0">
                          <a:ln>
                            <a:noFill/>
                          </a:ln>
                          <a:solidFill>
                            <a:schemeClr val="tx1"/>
                          </a:solidFill>
                          <a:effectLst/>
                          <a:latin typeface="ＭＳ Ｐゴシック" pitchFamily="50" charset="-128"/>
                          <a:ea typeface="ＭＳ Ｐゴシック" pitchFamily="50" charset="-128"/>
                        </a:rPr>
                        <a:t>]</a:t>
                      </a:r>
                      <a:r>
                        <a:rPr kumimoji="1" lang="ja-JP" altLang="en-US" sz="900" b="0" i="0" u="none" strike="noStrike" cap="none" normalizeH="0" baseline="0" dirty="0" smtClean="0">
                          <a:ln>
                            <a:noFill/>
                          </a:ln>
                          <a:solidFill>
                            <a:schemeClr val="tx1"/>
                          </a:solidFill>
                          <a:effectLst/>
                          <a:latin typeface="ＭＳ Ｐゴシック" pitchFamily="50" charset="-128"/>
                          <a:ea typeface="ＭＳ Ｐゴシック" pitchFamily="50" charset="-128"/>
                        </a:rPr>
                        <a:t>）</a:t>
                      </a:r>
                    </a:p>
                  </a:txBody>
                  <a:tcPr marL="53996" marR="53996" marT="46797" marB="46797"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kumimoji="1" lang="ja-JP" altLang="en-US"/>
                    </a:p>
                  </a:txBody>
                  <a:tcPr/>
                </a:tc>
                <a:tc>
                  <a:txBody>
                    <a:bodyPr/>
                    <a:lstStyle/>
                    <a:p>
                      <a:pPr algn="ctr" fontAlgn="ctr"/>
                      <a:r>
                        <a:rPr lang="en-US" altLang="ja-JP" sz="1000" b="0" i="0" u="none" strike="noStrike" dirty="0">
                          <a:latin typeface="ＭＳ Ｐゴシック" pitchFamily="50" charset="-128"/>
                          <a:ea typeface="ＭＳ Ｐゴシック" pitchFamily="50" charset="-128"/>
                        </a:rPr>
                        <a:t>10,520</a:t>
                      </a:r>
                      <a:r>
                        <a:rPr lang="ja-JP" altLang="en-US" sz="1000" b="0" i="0" u="none" strike="noStrike" dirty="0">
                          <a:latin typeface="ＭＳ Ｐゴシック" pitchFamily="50" charset="-128"/>
                          <a:ea typeface="ＭＳ Ｐゴシック" pitchFamily="50" charset="-128"/>
                        </a:rPr>
                        <a:t>人</a:t>
                      </a:r>
                      <a:br>
                        <a:rPr lang="ja-JP" altLang="en-US" sz="1000" b="0" i="0" u="none" strike="noStrike" dirty="0">
                          <a:latin typeface="ＭＳ Ｐゴシック" pitchFamily="50" charset="-128"/>
                          <a:ea typeface="ＭＳ Ｐゴシック" pitchFamily="50" charset="-128"/>
                        </a:rPr>
                      </a:br>
                      <a:r>
                        <a:rPr lang="ja-JP" altLang="en-US" sz="1000" b="0" i="0" u="none" strike="noStrike" dirty="0">
                          <a:latin typeface="ＭＳ Ｐゴシック" pitchFamily="50" charset="-128"/>
                          <a:ea typeface="ＭＳ Ｐゴシック" pitchFamily="50" charset="-128"/>
                        </a:rPr>
                        <a:t>（</a:t>
                      </a:r>
                      <a:r>
                        <a:rPr lang="en-US" altLang="ja-JP" sz="1000" b="0" i="0" u="none" strike="noStrike" dirty="0">
                          <a:latin typeface="ＭＳ Ｐゴシック" pitchFamily="50" charset="-128"/>
                          <a:ea typeface="ＭＳ Ｐゴシック" pitchFamily="50" charset="-128"/>
                        </a:rPr>
                        <a:t>32.7‰</a:t>
                      </a:r>
                      <a:r>
                        <a:rPr lang="ja-JP" altLang="en-US" sz="1000" b="0" i="0" u="none" strike="noStrike" dirty="0">
                          <a:latin typeface="ＭＳ Ｐゴシック" pitchFamily="50" charset="-128"/>
                          <a:ea typeface="ＭＳ Ｐゴシック" pitchFamily="50" charset="-128"/>
                        </a:rPr>
                        <a:t>）</a:t>
                      </a:r>
                    </a:p>
                  </a:txBody>
                  <a:tcPr marL="9524" marR="9524" marT="9524"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398371">
                <a:tc rowSpan="4">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900" b="0" i="0" u="none" strike="noStrike" cap="none" normalizeH="0" baseline="0" dirty="0" smtClean="0">
                          <a:ln>
                            <a:noFill/>
                          </a:ln>
                          <a:solidFill>
                            <a:schemeClr val="tx1"/>
                          </a:solidFill>
                          <a:effectLst/>
                          <a:latin typeface="ＭＳ Ｐゴシック" pitchFamily="50" charset="-128"/>
                          <a:ea typeface="ＭＳ Ｐゴシック" pitchFamily="50" charset="-128"/>
                        </a:rPr>
                        <a:t>交通</a:t>
                      </a:r>
                    </a:p>
                  </a:txBody>
                  <a:tcPr marL="53996" marR="53996" marT="46797" marB="46797" vert="eaVert"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gridSpan="2">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鉄道駅数</a:t>
                      </a:r>
                    </a:p>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a:t>
                      </a: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1k㎡</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あたり）</a:t>
                      </a:r>
                    </a:p>
                  </a:txBody>
                  <a:tcPr marL="53996" marR="53996" marT="46797" marB="46797"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kumimoji="1" lang="ja-JP" altLang="en-US"/>
                    </a:p>
                  </a:txBody>
                  <a:tcPr/>
                </a:tc>
                <a:tc>
                  <a:txBody>
                    <a:bodyPr/>
                    <a:lstStyle/>
                    <a:p>
                      <a:pPr algn="ctr" fontAlgn="ctr"/>
                      <a:r>
                        <a:rPr lang="en-US" altLang="ja-JP" sz="1000" b="0" i="0" u="none" strike="noStrike" dirty="0" smtClean="0">
                          <a:latin typeface="ＭＳ Ｐゴシック" pitchFamily="50" charset="-128"/>
                          <a:ea typeface="ＭＳ Ｐゴシック" pitchFamily="50" charset="-128"/>
                        </a:rPr>
                        <a:t>41</a:t>
                      </a:r>
                      <a:r>
                        <a:rPr lang="ja-JP" altLang="en-US" sz="1000" b="0" i="0" u="none" strike="noStrike" dirty="0" smtClean="0">
                          <a:latin typeface="ＭＳ Ｐゴシック" pitchFamily="50" charset="-128"/>
                          <a:ea typeface="ＭＳ Ｐゴシック" pitchFamily="50" charset="-128"/>
                        </a:rPr>
                        <a:t>駅</a:t>
                      </a:r>
                      <a:endParaRPr lang="en-US" altLang="ja-JP" sz="1000" b="0" i="0" u="none" strike="noStrike" dirty="0" smtClean="0">
                        <a:latin typeface="ＭＳ Ｐゴシック" pitchFamily="50" charset="-128"/>
                        <a:ea typeface="ＭＳ Ｐゴシック" pitchFamily="50" charset="-128"/>
                      </a:endParaRPr>
                    </a:p>
                    <a:p>
                      <a:pPr algn="ctr" fontAlgn="ctr"/>
                      <a:r>
                        <a:rPr lang="ja-JP" altLang="en-US" sz="1000" b="0" i="0" u="none" strike="noStrike" dirty="0" smtClean="0">
                          <a:latin typeface="ＭＳ Ｐゴシック" pitchFamily="50" charset="-128"/>
                          <a:ea typeface="ＭＳ Ｐゴシック" pitchFamily="50" charset="-128"/>
                        </a:rPr>
                        <a:t>（</a:t>
                      </a:r>
                      <a:r>
                        <a:rPr lang="en-US" altLang="ja-JP" sz="1000" b="0" i="0" u="none" strike="noStrike" dirty="0" smtClean="0">
                          <a:latin typeface="ＭＳ Ｐゴシック" pitchFamily="50" charset="-128"/>
                          <a:ea typeface="ＭＳ Ｐゴシック" pitchFamily="50" charset="-128"/>
                        </a:rPr>
                        <a:t>1.8</a:t>
                      </a:r>
                      <a:r>
                        <a:rPr lang="ja-JP" altLang="en-US" sz="1000" b="0" i="0" u="none" strike="noStrike" dirty="0" smtClean="0">
                          <a:latin typeface="ＭＳ Ｐゴシック" pitchFamily="50" charset="-128"/>
                          <a:ea typeface="ＭＳ Ｐゴシック" pitchFamily="50" charset="-128"/>
                        </a:rPr>
                        <a:t>駅）</a:t>
                      </a:r>
                    </a:p>
                  </a:txBody>
                  <a:tcPr marL="53996" marR="53996" marT="46797" marB="46797"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287979">
                <a:tc vMerge="1">
                  <a:txBody>
                    <a:bodyPr/>
                    <a:lstStyle/>
                    <a:p>
                      <a:pPr marL="0" marR="0" lvl="0" indent="0" algn="ctr" defTabSz="914400" rtl="0" eaLnBrk="1" fontAlgn="base" latinLnBrk="0" hangingPunct="1">
                        <a:lnSpc>
                          <a:spcPct val="90000"/>
                        </a:lnSpc>
                        <a:spcBef>
                          <a:spcPct val="0"/>
                        </a:spcBef>
                        <a:spcAft>
                          <a:spcPct val="0"/>
                        </a:spcAft>
                        <a:buClrTx/>
                        <a:buSzTx/>
                        <a:buFontTx/>
                        <a:buNone/>
                        <a:tabLst/>
                      </a:pPr>
                      <a:endParaRPr kumimoji="1" lang="ja-JP" altLang="en-US" sz="9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54000" marR="54000" marT="46800" marB="4680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gridSpan="2">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800" b="0" i="0" u="none" strike="noStrike" cap="none" normalizeH="0" baseline="0" dirty="0" smtClean="0">
                          <a:ln>
                            <a:noFill/>
                          </a:ln>
                          <a:solidFill>
                            <a:schemeClr val="tx1"/>
                          </a:solidFill>
                          <a:effectLst/>
                          <a:latin typeface="ＭＳ Ｐゴシック" pitchFamily="50" charset="-128"/>
                          <a:ea typeface="ＭＳ Ｐゴシック" pitchFamily="50" charset="-128"/>
                        </a:rPr>
                        <a:t>放置自転車台数（原付除く）</a:t>
                      </a:r>
                    </a:p>
                  </a:txBody>
                  <a:tcPr marL="53996" marR="53996" marT="46797" marB="46797"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kumimoji="1" lang="ja-JP" altLang="en-US"/>
                    </a:p>
                  </a:txBody>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en-US" altLang="ja-JP" sz="1000" b="0" i="0" u="none" strike="noStrike" dirty="0" smtClean="0">
                          <a:latin typeface="ＭＳ Ｐゴシック" pitchFamily="50" charset="-128"/>
                          <a:ea typeface="ＭＳ Ｐゴシック" pitchFamily="50" charset="-128"/>
                        </a:rPr>
                        <a:t>1,946</a:t>
                      </a:r>
                      <a:r>
                        <a:rPr lang="ja-JP" altLang="en-US" sz="1000" b="0" i="0" u="none" strike="noStrike" dirty="0" smtClean="0">
                          <a:latin typeface="ＭＳ Ｐゴシック" pitchFamily="50" charset="-128"/>
                          <a:ea typeface="ＭＳ Ｐゴシック" pitchFamily="50" charset="-128"/>
                        </a:rPr>
                        <a:t>台</a:t>
                      </a:r>
                      <a:endParaRPr lang="en-US" altLang="ja-JP" sz="1000" b="0" i="0" u="none" strike="noStrike" dirty="0" smtClean="0">
                        <a:latin typeface="ＭＳ Ｐゴシック" pitchFamily="50" charset="-128"/>
                        <a:ea typeface="ＭＳ Ｐゴシック" pitchFamily="50" charset="-128"/>
                      </a:endParaRPr>
                    </a:p>
                  </a:txBody>
                  <a:tcPr marL="9524" marR="9524" marT="9524"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230743">
                <a:tc vMerge="1">
                  <a:txBody>
                    <a:bodyPr/>
                    <a:lstStyle/>
                    <a:p>
                      <a:pPr marL="0" marR="0" lvl="0" indent="0" algn="ctr" defTabSz="914400" rtl="0" eaLnBrk="1" fontAlgn="base" latinLnBrk="0" hangingPunct="1">
                        <a:lnSpc>
                          <a:spcPct val="90000"/>
                        </a:lnSpc>
                        <a:spcBef>
                          <a:spcPct val="0"/>
                        </a:spcBef>
                        <a:spcAft>
                          <a:spcPct val="0"/>
                        </a:spcAft>
                        <a:buClrTx/>
                        <a:buSzTx/>
                        <a:buFontTx/>
                        <a:buNone/>
                        <a:tabLst/>
                      </a:pPr>
                      <a:endParaRPr kumimoji="1" lang="ja-JP" altLang="en-US" sz="9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54000" marR="54000" marT="46800" marB="46800" vert="eaVert"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rowSpan="2">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800" b="0" i="0" u="none" strike="noStrike" cap="none" normalizeH="0" baseline="0" dirty="0" smtClean="0">
                          <a:ln>
                            <a:noFill/>
                          </a:ln>
                          <a:solidFill>
                            <a:schemeClr val="tx1"/>
                          </a:solidFill>
                          <a:effectLst/>
                          <a:latin typeface="ＭＳ Ｐゴシック" pitchFamily="50" charset="-128"/>
                          <a:ea typeface="ＭＳ Ｐゴシック" pitchFamily="50" charset="-128"/>
                        </a:rPr>
                        <a:t>通勤・通学者</a:t>
                      </a:r>
                    </a:p>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800" b="0" i="0" u="none" strike="noStrike" cap="none" normalizeH="0" baseline="0" dirty="0" smtClean="0">
                          <a:ln>
                            <a:noFill/>
                          </a:ln>
                          <a:solidFill>
                            <a:schemeClr val="tx1"/>
                          </a:solidFill>
                          <a:effectLst/>
                          <a:latin typeface="ＭＳ Ｐゴシック" pitchFamily="50" charset="-128"/>
                          <a:ea typeface="ＭＳ Ｐゴシック" pitchFamily="50" charset="-128"/>
                        </a:rPr>
                        <a:t>割合</a:t>
                      </a:r>
                      <a:endPar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53996" marR="53996" marT="46797" marB="46797"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域内</a:t>
                      </a:r>
                    </a:p>
                  </a:txBody>
                  <a:tcPr marL="53996" marR="53996" marT="46797" marB="46797" anchor="ctr" horzOverflow="overflow">
                    <a:lnL w="12700" cap="flat" cmpd="sng" algn="ctr">
                      <a:solidFill>
                        <a:schemeClr val="tx1"/>
                      </a:solidFill>
                      <a:prstDash val="solid"/>
                      <a:round/>
                      <a:headEnd type="none" w="med" len="med"/>
                      <a:tailEnd type="none" w="med" len="med"/>
                    </a:lnL>
                  </a:tcPr>
                </a:tc>
                <a:tc>
                  <a:txBody>
                    <a:bodyPr/>
                    <a:lstStyle/>
                    <a:p>
                      <a:pPr algn="ctr" fontAlgn="ctr"/>
                      <a:r>
                        <a:rPr lang="en-US" altLang="ja-JP" sz="1000" b="0" i="0" u="none" strike="noStrike" dirty="0">
                          <a:solidFill>
                            <a:schemeClr val="tx1"/>
                          </a:solidFill>
                          <a:latin typeface="ＭＳ Ｐゴシック" pitchFamily="50" charset="-128"/>
                          <a:ea typeface="ＭＳ Ｐゴシック" pitchFamily="50" charset="-128"/>
                        </a:rPr>
                        <a:t>44.9%</a:t>
                      </a:r>
                    </a:p>
                  </a:txBody>
                  <a:tcPr marL="9524" marR="9524" marT="9524" marB="0" anchor="ctr">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230743">
                <a:tc vMerge="1">
                  <a:txBody>
                    <a:bodyPr/>
                    <a:lstStyle/>
                    <a:p>
                      <a:pPr marL="0" marR="0" lvl="0" indent="0" algn="ctr" defTabSz="914400" rtl="0" eaLnBrk="1" fontAlgn="base" latinLnBrk="0" hangingPunct="1">
                        <a:lnSpc>
                          <a:spcPct val="90000"/>
                        </a:lnSpc>
                        <a:spcBef>
                          <a:spcPct val="0"/>
                        </a:spcBef>
                        <a:spcAft>
                          <a:spcPct val="0"/>
                        </a:spcAft>
                        <a:buClrTx/>
                        <a:buSzTx/>
                        <a:buFontTx/>
                        <a:buNone/>
                        <a:tabLst/>
                      </a:pPr>
                      <a:endParaRPr kumimoji="1" lang="ja-JP" altLang="en-US" sz="9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54000" marR="54000" marT="46800" marB="46800" vert="eaVert"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vMerge="1">
                  <a:txBody>
                    <a:bodyPr/>
                    <a:lstStyle/>
                    <a:p>
                      <a:endParaRPr kumimoji="1" lang="ja-JP" altLang="en-US"/>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域外</a:t>
                      </a:r>
                      <a:endPar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53996" marR="53996" marT="46797" marB="46797" anchor="ctr" horzOverflow="overflow">
                    <a:lnB w="28575" cap="flat" cmpd="sng" algn="ctr">
                      <a:solidFill>
                        <a:schemeClr val="tx1"/>
                      </a:solidFill>
                      <a:prstDash val="solid"/>
                      <a:round/>
                      <a:headEnd type="none" w="med" len="med"/>
                      <a:tailEnd type="none" w="med" len="med"/>
                    </a:lnB>
                  </a:tcPr>
                </a:tc>
                <a:tc>
                  <a:txBody>
                    <a:bodyPr/>
                    <a:lstStyle/>
                    <a:p>
                      <a:pPr algn="ctr" fontAlgn="ctr"/>
                      <a:r>
                        <a:rPr lang="en-US" altLang="ja-JP" sz="1000" b="0" i="0" u="none" strike="noStrike" dirty="0">
                          <a:solidFill>
                            <a:schemeClr val="tx1"/>
                          </a:solidFill>
                          <a:latin typeface="ＭＳ Ｐゴシック" pitchFamily="50" charset="-128"/>
                          <a:ea typeface="ＭＳ Ｐゴシック" pitchFamily="50" charset="-128"/>
                        </a:rPr>
                        <a:t>55.1%</a:t>
                      </a:r>
                    </a:p>
                  </a:txBody>
                  <a:tcPr marL="9524" marR="9524" marT="9524" marB="0" anchor="ctr">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r>
            </a:tbl>
          </a:graphicData>
        </a:graphic>
      </p:graphicFrame>
      <p:sp>
        <p:nvSpPr>
          <p:cNvPr id="19558" name="タイトル 3"/>
          <p:cNvSpPr>
            <a:spLocks/>
          </p:cNvSpPr>
          <p:nvPr/>
        </p:nvSpPr>
        <p:spPr bwMode="gray">
          <a:xfrm>
            <a:off x="611188" y="428625"/>
            <a:ext cx="8281987" cy="720725"/>
          </a:xfrm>
          <a:prstGeom prst="rect">
            <a:avLst/>
          </a:prstGeom>
          <a:noFill/>
          <a:ln w="57150" cmpd="thickThin" algn="ctr">
            <a:solidFill>
              <a:schemeClr val="accent2"/>
            </a:solidFill>
            <a:miter lim="800000"/>
            <a:headEnd/>
            <a:tailEnd/>
          </a:ln>
          <a:extLst>
            <a:ext uri="{909E8E84-426E-40DD-AFC4-6F175D3DCCD1}">
              <a14:hiddenFill xmlns="" xmlns:a14="http://schemas.microsoft.com/office/drawing/2010/main">
                <a:solidFill>
                  <a:srgbClr val="FFFFFF"/>
                </a:solidFill>
              </a14:hiddenFill>
            </a:ext>
          </a:extLst>
        </p:spPr>
        <p:txBody>
          <a:bodyPr lIns="108000" rIns="108000"/>
          <a:lstStyle>
            <a:lvl1pPr marL="85725"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lnSpc>
                <a:spcPts val="1600"/>
              </a:lnSpc>
              <a:buFont typeface="Wingdings" pitchFamily="2" charset="2"/>
              <a:buNone/>
            </a:pPr>
            <a:endParaRPr lang="en-US" altLang="ja-JP" sz="1200">
              <a:solidFill>
                <a:srgbClr val="000000"/>
              </a:solidFill>
              <a:latin typeface="HGP創英角ｺﾞｼｯｸUB" pitchFamily="50" charset="-128"/>
              <a:ea typeface="HGP創英角ｺﾞｼｯｸUB" pitchFamily="50" charset="-128"/>
            </a:endParaRPr>
          </a:p>
        </p:txBody>
      </p:sp>
      <p:sp>
        <p:nvSpPr>
          <p:cNvPr id="19559" name="Rectangle 86"/>
          <p:cNvSpPr>
            <a:spLocks noChangeArrowheads="1"/>
          </p:cNvSpPr>
          <p:nvPr/>
        </p:nvSpPr>
        <p:spPr bwMode="auto">
          <a:xfrm>
            <a:off x="3348038" y="4076700"/>
            <a:ext cx="2159000" cy="157163"/>
          </a:xfrm>
          <a:prstGeom prst="rect">
            <a:avLst/>
          </a:prstGeom>
          <a:solidFill>
            <a:srgbClr val="008000"/>
          </a:solidFill>
          <a:ln>
            <a:noFill/>
          </a:ln>
          <a:extLst>
            <a:ext uri="{91240B29-F687-4F45-9708-019B960494DF}">
              <a14:hiddenLine xmlns="" xmlns:a14="http://schemas.microsoft.com/office/drawing/2010/main" w="9525" algn="ctr">
                <a:solidFill>
                  <a:srgbClr val="000000"/>
                </a:solidFill>
                <a:miter lim="800000"/>
                <a:headEnd/>
                <a:tailEnd/>
              </a14:hiddenLine>
            </a:ext>
          </a:extLst>
        </p:spPr>
        <p:txBody>
          <a:bodyPr wrap="none" anchor="ct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algn="ctr" eaLnBrk="1" hangingPunct="1"/>
            <a:r>
              <a:rPr lang="ja-JP" altLang="en-US" sz="1000" b="1">
                <a:solidFill>
                  <a:schemeClr val="bg1"/>
                </a:solidFill>
              </a:rPr>
              <a:t>非建物用途の内訳</a:t>
            </a:r>
          </a:p>
        </p:txBody>
      </p:sp>
      <p:sp>
        <p:nvSpPr>
          <p:cNvPr id="19560" name="テキスト ボックス 34"/>
          <p:cNvSpPr txBox="1">
            <a:spLocks noChangeArrowheads="1"/>
          </p:cNvSpPr>
          <p:nvPr/>
        </p:nvSpPr>
        <p:spPr bwMode="auto">
          <a:xfrm>
            <a:off x="4572000" y="6562725"/>
            <a:ext cx="1727200" cy="2000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r>
              <a:rPr lang="ja-JP" altLang="en-US" sz="700"/>
              <a:t>（</a:t>
            </a:r>
            <a:r>
              <a:rPr lang="en-US" altLang="ja-JP" sz="700"/>
              <a:t>H25</a:t>
            </a:r>
            <a:r>
              <a:rPr lang="ja-JP" altLang="en-US" sz="700"/>
              <a:t>建物用途別土地利用現況調査）</a:t>
            </a:r>
            <a:endParaRPr lang="en-US" altLang="ja-JP" sz="700"/>
          </a:p>
        </p:txBody>
      </p:sp>
      <p:sp>
        <p:nvSpPr>
          <p:cNvPr id="15" name="テキスト ボックス 14"/>
          <p:cNvSpPr txBox="1"/>
          <p:nvPr/>
        </p:nvSpPr>
        <p:spPr>
          <a:xfrm>
            <a:off x="611188" y="485775"/>
            <a:ext cx="8064500" cy="661988"/>
          </a:xfrm>
          <a:prstGeom prst="rect">
            <a:avLst/>
          </a:prstGeom>
          <a:noFill/>
        </p:spPr>
        <p:txBody>
          <a:bodyPr>
            <a:spAutoFit/>
          </a:bodyPr>
          <a:lstStyle/>
          <a:p>
            <a:pPr marL="85725">
              <a:lnSpc>
                <a:spcPts val="1000"/>
              </a:lnSpc>
              <a:buFont typeface="Wingdings" pitchFamily="2" charset="2"/>
              <a:buNone/>
              <a:defRPr/>
            </a:pPr>
            <a:r>
              <a:rPr lang="en-US" altLang="ja-JP" sz="1200" dirty="0">
                <a:solidFill>
                  <a:srgbClr val="000000"/>
                </a:solidFill>
                <a:latin typeface="+mn-ea"/>
                <a:ea typeface="ＭＳ Ｐゴシック" pitchFamily="50" charset="-128"/>
              </a:rPr>
              <a:t>○</a:t>
            </a:r>
            <a:r>
              <a:rPr lang="ja-JP" altLang="ja-JP" sz="1200" dirty="0">
                <a:latin typeface="+mn-ea"/>
                <a:ea typeface="ＭＳ Ｐゴシック" pitchFamily="50" charset="-128"/>
              </a:rPr>
              <a:t>建物用途の割合は</a:t>
            </a:r>
            <a:r>
              <a:rPr lang="ja-JP" altLang="en-US" sz="1200" dirty="0">
                <a:latin typeface="+mn-ea"/>
                <a:ea typeface="ＭＳ Ｐゴシック" pitchFamily="50" charset="-128"/>
              </a:rPr>
              <a:t>住宅が</a:t>
            </a:r>
            <a:r>
              <a:rPr lang="en-US" altLang="ja-JP" sz="1200" dirty="0">
                <a:latin typeface="+mn-ea"/>
                <a:ea typeface="ＭＳ Ｐゴシック" pitchFamily="50" charset="-128"/>
              </a:rPr>
              <a:t>43</a:t>
            </a:r>
            <a:r>
              <a:rPr lang="ja-JP" altLang="ja-JP" sz="1200" dirty="0">
                <a:latin typeface="+mn-ea"/>
                <a:ea typeface="ＭＳ Ｐゴシック" pitchFamily="50" charset="-128"/>
              </a:rPr>
              <a:t>％</a:t>
            </a:r>
            <a:r>
              <a:rPr lang="ja-JP" altLang="en-US" sz="1200" dirty="0">
                <a:latin typeface="+mn-ea"/>
                <a:ea typeface="ＭＳ Ｐゴシック" pitchFamily="50" charset="-128"/>
              </a:rPr>
              <a:t>と</a:t>
            </a:r>
            <a:r>
              <a:rPr lang="ja-JP" altLang="ja-JP" sz="1200" dirty="0">
                <a:latin typeface="+mn-ea"/>
                <a:ea typeface="ＭＳ Ｐゴシック" pitchFamily="50" charset="-128"/>
              </a:rPr>
              <a:t>全体に占める割合が大きい</a:t>
            </a:r>
            <a:endParaRPr lang="ja-JP" altLang="en-US" sz="1200" dirty="0">
              <a:solidFill>
                <a:srgbClr val="000000"/>
              </a:solidFill>
              <a:latin typeface="+mn-ea"/>
              <a:ea typeface="ＭＳ Ｐゴシック" pitchFamily="50" charset="-128"/>
            </a:endParaRPr>
          </a:p>
          <a:p>
            <a:pPr marL="85725">
              <a:lnSpc>
                <a:spcPts val="1000"/>
              </a:lnSpc>
              <a:spcBef>
                <a:spcPct val="50000"/>
              </a:spcBef>
              <a:defRPr/>
            </a:pPr>
            <a:r>
              <a:rPr lang="ja-JP" altLang="ja-JP" sz="1200" dirty="0">
                <a:latin typeface="+mn-ea"/>
                <a:ea typeface="ＭＳ Ｐゴシック" pitchFamily="50" charset="-128"/>
              </a:rPr>
              <a:t>○区域内には鉄道駅が</a:t>
            </a:r>
            <a:r>
              <a:rPr lang="en-US" altLang="ja-JP" sz="1200" dirty="0">
                <a:latin typeface="+mn-ea"/>
                <a:ea typeface="ＭＳ Ｐゴシック" pitchFamily="50" charset="-128"/>
              </a:rPr>
              <a:t>41</a:t>
            </a:r>
            <a:r>
              <a:rPr lang="ja-JP" altLang="ja-JP" sz="1200" dirty="0">
                <a:latin typeface="+mn-ea"/>
                <a:ea typeface="ＭＳ Ｐゴシック" pitchFamily="50" charset="-128"/>
              </a:rPr>
              <a:t>駅設置されており、１ｋ㎡あたりの鉄道駅数は</a:t>
            </a:r>
            <a:r>
              <a:rPr lang="en-US" altLang="ja-JP" sz="1200" dirty="0">
                <a:latin typeface="+mn-ea"/>
                <a:ea typeface="ＭＳ Ｐゴシック" pitchFamily="50" charset="-128"/>
              </a:rPr>
              <a:t>1.8</a:t>
            </a:r>
            <a:r>
              <a:rPr lang="ja-JP" altLang="ja-JP" sz="1200" dirty="0">
                <a:latin typeface="+mn-ea"/>
                <a:ea typeface="ＭＳ Ｐゴシック" pitchFamily="50" charset="-128"/>
              </a:rPr>
              <a:t>駅ある</a:t>
            </a:r>
            <a:endParaRPr lang="en-US" altLang="ja-JP" sz="1200" dirty="0">
              <a:latin typeface="+mn-ea"/>
              <a:ea typeface="ＭＳ Ｐゴシック" pitchFamily="50" charset="-128"/>
            </a:endParaRPr>
          </a:p>
          <a:p>
            <a:pPr marL="85725">
              <a:lnSpc>
                <a:spcPts val="1000"/>
              </a:lnSpc>
              <a:spcBef>
                <a:spcPct val="50000"/>
              </a:spcBef>
              <a:defRPr/>
            </a:pPr>
            <a:r>
              <a:rPr lang="ja-JP" altLang="ja-JP" sz="1200" dirty="0">
                <a:latin typeface="+mn-ea"/>
                <a:ea typeface="ＭＳ Ｐゴシック" pitchFamily="50" charset="-128"/>
              </a:rPr>
              <a:t>○病院・診療所数は</a:t>
            </a:r>
            <a:r>
              <a:rPr lang="en-US" altLang="ja-JP" sz="1200" dirty="0">
                <a:latin typeface="+mn-ea"/>
                <a:ea typeface="ＭＳ Ｐゴシック" pitchFamily="50" charset="-128"/>
              </a:rPr>
              <a:t>1,013</a:t>
            </a:r>
            <a:r>
              <a:rPr lang="ja-JP" altLang="ja-JP" sz="1200" dirty="0">
                <a:latin typeface="+mn-ea"/>
                <a:ea typeface="ＭＳ Ｐゴシック" pitchFamily="50" charset="-128"/>
              </a:rPr>
              <a:t>カ所で、千人あたりの病院・診療所数は</a:t>
            </a:r>
            <a:r>
              <a:rPr lang="en-US" altLang="ja-JP" sz="1200" dirty="0">
                <a:latin typeface="+mn-ea"/>
                <a:ea typeface="ＭＳ Ｐゴシック" pitchFamily="50" charset="-128"/>
              </a:rPr>
              <a:t>3.2</a:t>
            </a:r>
            <a:r>
              <a:rPr lang="ja-JP" altLang="ja-JP" sz="1200" dirty="0">
                <a:latin typeface="+mn-ea"/>
                <a:ea typeface="ＭＳ Ｐゴシック" pitchFamily="50" charset="-128"/>
              </a:rPr>
              <a:t>カ所である</a:t>
            </a:r>
          </a:p>
        </p:txBody>
      </p:sp>
      <p:graphicFrame>
        <p:nvGraphicFramePr>
          <p:cNvPr id="18" name="Group 22"/>
          <p:cNvGraphicFramePr>
            <a:graphicFrameLocks noGrp="1"/>
          </p:cNvGraphicFramePr>
          <p:nvPr/>
        </p:nvGraphicFramePr>
        <p:xfrm>
          <a:off x="831850" y="4095750"/>
          <a:ext cx="2012950" cy="2160588"/>
        </p:xfrm>
        <a:graphic>
          <a:graphicData uri="http://schemas.openxmlformats.org/drawingml/2006/table">
            <a:tbl>
              <a:tblPr/>
              <a:tblGrid>
                <a:gridCol w="249636"/>
                <a:gridCol w="935636"/>
                <a:gridCol w="827678"/>
              </a:tblGrid>
              <a:tr h="360098">
                <a:tc gridSpan="2">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非建物用途</a:t>
                      </a:r>
                    </a:p>
                  </a:txBody>
                  <a:tcPr marL="53979" marR="53979" marT="46813" marB="46813"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66"/>
                    </a:solidFill>
                  </a:tcPr>
                </a:tc>
                <a:tc hMerge="1">
                  <a:txBody>
                    <a:bodyPr/>
                    <a:lstStyle/>
                    <a:p>
                      <a:endParaRPr kumimoji="1" lang="ja-JP" altLang="en-US"/>
                    </a:p>
                  </a:txBody>
                  <a:tcPr/>
                </a:tc>
                <a:tc>
                  <a:txBody>
                    <a:bodyPr/>
                    <a:lstStyle/>
                    <a:p>
                      <a:pPr algn="ctr" fontAlgn="ctr"/>
                      <a:r>
                        <a:rPr lang="en-US" altLang="ja-JP" sz="1000" b="0" i="0" u="none" strike="noStrike" dirty="0" smtClean="0">
                          <a:latin typeface="ＭＳ Ｐゴシック" pitchFamily="50" charset="-128"/>
                          <a:ea typeface="ＭＳ Ｐゴシック" pitchFamily="50" charset="-128"/>
                        </a:rPr>
                        <a:t>48.2</a:t>
                      </a:r>
                      <a:r>
                        <a:rPr lang="en-US" altLang="ja-JP" sz="1000" b="0" i="0" u="none" strike="noStrike" dirty="0">
                          <a:latin typeface="ＭＳ Ｐゴシック" pitchFamily="50" charset="-128"/>
                          <a:ea typeface="ＭＳ Ｐゴシック" pitchFamily="50" charset="-128"/>
                        </a:rPr>
                        <a:t>%</a:t>
                      </a:r>
                      <a:endParaRPr lang="en-US" altLang="ja-JP" sz="1000" b="0" i="0" u="none" strike="noStrike" dirty="0" smtClean="0">
                        <a:latin typeface="ＭＳ Ｐゴシック" pitchFamily="50" charset="-128"/>
                        <a:ea typeface="ＭＳ Ｐゴシック" pitchFamily="50" charset="-128"/>
                      </a:endParaRPr>
                    </a:p>
                  </a:txBody>
                  <a:tcPr marL="9521" marR="9521" marT="9528"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66"/>
                    </a:solidFill>
                  </a:tcPr>
                </a:tc>
              </a:tr>
              <a:tr h="360098">
                <a:tc rowSpan="5">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内訳</a:t>
                      </a:r>
                    </a:p>
                  </a:txBody>
                  <a:tcPr marL="53979" marR="53979" marT="46813" marB="46813" vert="eaVert"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道路</a:t>
                      </a:r>
                    </a:p>
                  </a:txBody>
                  <a:tcPr marL="53979" marR="53979" marT="46813" marB="4681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c>
                  <a:txBody>
                    <a:bodyPr/>
                    <a:lstStyle/>
                    <a:p>
                      <a:pPr algn="ctr" fontAlgn="ctr"/>
                      <a:r>
                        <a:rPr lang="en-US" altLang="ja-JP" sz="1000" b="0" i="0" u="none" strike="noStrike" dirty="0" smtClean="0">
                          <a:latin typeface="ＭＳ Ｐゴシック"/>
                        </a:rPr>
                        <a:t>41.2%</a:t>
                      </a:r>
                      <a:endParaRPr lang="en-US" altLang="ja-JP" sz="1000" b="0" i="0" u="none" strike="noStrike" dirty="0">
                        <a:latin typeface="ＭＳ Ｐゴシック"/>
                      </a:endParaRPr>
                    </a:p>
                  </a:txBody>
                  <a:tcPr marL="0" marR="0" marT="0"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r>
              <a:tr h="360098">
                <a:tc vMerge="1">
                  <a:txBody>
                    <a:bodyPr/>
                    <a:lstStyle/>
                    <a:p>
                      <a:endParaRPr kumimoji="1" lang="ja-JP" altLang="en-US"/>
                    </a:p>
                  </a:txBody>
                  <a:tcPr/>
                </a:tc>
                <a:tc>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水面</a:t>
                      </a:r>
                    </a:p>
                  </a:txBody>
                  <a:tcPr marL="53979" marR="53979" marT="46813" marB="4681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c>
                  <a:txBody>
                    <a:bodyPr/>
                    <a:lstStyle/>
                    <a:p>
                      <a:pPr algn="ctr" fontAlgn="ctr"/>
                      <a:r>
                        <a:rPr lang="en-US" altLang="ja-JP" sz="1000" b="0" i="0" u="none" strike="noStrike" dirty="0" smtClean="0">
                          <a:latin typeface="ＭＳ Ｐゴシック"/>
                        </a:rPr>
                        <a:t>21.7%</a:t>
                      </a:r>
                      <a:endParaRPr lang="en-US" altLang="ja-JP" sz="1000" b="0" i="0" u="none" strike="noStrike" dirty="0">
                        <a:latin typeface="ＭＳ Ｐゴシック"/>
                      </a:endParaRPr>
                    </a:p>
                  </a:txBody>
                  <a:tcPr marL="0" marR="0" marT="0"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r>
              <a:tr h="360098">
                <a:tc vMerge="1">
                  <a:txBody>
                    <a:bodyPr/>
                    <a:lstStyle/>
                    <a:p>
                      <a:endParaRPr kumimoji="1" lang="ja-JP" altLang="en-US"/>
                    </a:p>
                  </a:txBody>
                  <a:tcPr/>
                </a:tc>
                <a:tc>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公園緑地</a:t>
                      </a:r>
                    </a:p>
                  </a:txBody>
                  <a:tcPr marL="53979" marR="53979" marT="46813" marB="4681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c>
                  <a:txBody>
                    <a:bodyPr/>
                    <a:lstStyle/>
                    <a:p>
                      <a:pPr algn="ctr" fontAlgn="ctr"/>
                      <a:r>
                        <a:rPr lang="en-US" altLang="ja-JP" sz="1000" b="0" i="0" u="none" strike="noStrike" dirty="0" smtClean="0">
                          <a:latin typeface="ＭＳ Ｐゴシック"/>
                        </a:rPr>
                        <a:t>17.3%</a:t>
                      </a:r>
                      <a:endParaRPr lang="en-US" altLang="ja-JP" sz="1000" b="0" i="0" u="none" strike="noStrike" dirty="0">
                        <a:latin typeface="ＭＳ Ｐゴシック"/>
                      </a:endParaRPr>
                    </a:p>
                  </a:txBody>
                  <a:tcPr marL="0" marR="0" marT="0"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r>
              <a:tr h="360098">
                <a:tc vMerge="1">
                  <a:txBody>
                    <a:bodyPr/>
                    <a:lstStyle/>
                    <a:p>
                      <a:endParaRPr kumimoji="1" lang="ja-JP" altLang="en-US"/>
                    </a:p>
                  </a:txBody>
                  <a:tcPr/>
                </a:tc>
                <a:tc>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農地</a:t>
                      </a:r>
                    </a:p>
                  </a:txBody>
                  <a:tcPr marL="53979" marR="53979" marT="46813" marB="4681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3175" cap="flat" cmpd="sng" algn="ctr">
                      <a:solidFill>
                        <a:schemeClr val="tx1"/>
                      </a:solidFill>
                      <a:prstDash val="dash"/>
                      <a:round/>
                      <a:headEnd type="none" w="med" len="med"/>
                      <a:tailEnd type="none" w="med" len="med"/>
                    </a:lnB>
                    <a:lnTlToBr>
                      <a:noFill/>
                    </a:lnTlToBr>
                    <a:lnBlToTr>
                      <a:noFill/>
                    </a:lnBlToTr>
                    <a:noFill/>
                  </a:tcPr>
                </a:tc>
                <a:tc>
                  <a:txBody>
                    <a:bodyPr/>
                    <a:lstStyle/>
                    <a:p>
                      <a:pPr algn="ctr" fontAlgn="ctr"/>
                      <a:r>
                        <a:rPr lang="en-US" altLang="ja-JP" sz="1000" b="0" i="0" u="none" strike="noStrike" dirty="0" smtClean="0">
                          <a:latin typeface="ＭＳ Ｐゴシック"/>
                        </a:rPr>
                        <a:t>0.0%</a:t>
                      </a:r>
                      <a:endParaRPr lang="en-US" altLang="ja-JP" sz="1000" b="0" i="0" u="none" strike="noStrike" dirty="0">
                        <a:latin typeface="ＭＳ Ｐゴシック"/>
                      </a:endParaRPr>
                    </a:p>
                  </a:txBody>
                  <a:tcPr marL="0" marR="0" marT="0"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3175" cap="flat" cmpd="sng" algn="ctr">
                      <a:solidFill>
                        <a:schemeClr val="tx1"/>
                      </a:solidFill>
                      <a:prstDash val="dash"/>
                      <a:round/>
                      <a:headEnd type="none" w="med" len="med"/>
                      <a:tailEnd type="none" w="med" len="med"/>
                    </a:lnB>
                    <a:lnTlToBr>
                      <a:noFill/>
                    </a:lnTlToBr>
                    <a:lnBlToTr>
                      <a:noFill/>
                    </a:lnBlToTr>
                    <a:noFill/>
                  </a:tcPr>
                </a:tc>
              </a:tr>
              <a:tr h="360098">
                <a:tc vMerge="1">
                  <a:txBody>
                    <a:bodyPr/>
                    <a:lstStyle/>
                    <a:p>
                      <a:pPr marL="0" marR="0" lvl="0" indent="0" algn="ctr" defTabSz="914400" rtl="0" eaLnBrk="1" fontAlgn="base" latinLnBrk="0" hangingPunct="1">
                        <a:lnSpc>
                          <a:spcPct val="90000"/>
                        </a:lnSpc>
                        <a:spcBef>
                          <a:spcPct val="0"/>
                        </a:spcBef>
                        <a:spcAft>
                          <a:spcPct val="0"/>
                        </a:spcAft>
                        <a:buClrTx/>
                        <a:buSzTx/>
                        <a:buFontTx/>
                        <a:buNone/>
                        <a:tabLst/>
                      </a:pPr>
                      <a:endPar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54000" marR="54000" marT="46800" marB="46800" vert="eaVert"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その他</a:t>
                      </a:r>
                    </a:p>
                  </a:txBody>
                  <a:tcPr marL="53979" marR="53979" marT="46813" marB="4681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175" cap="flat" cmpd="sng" algn="ctr">
                      <a:solidFill>
                        <a:schemeClr val="tx1"/>
                      </a:solidFill>
                      <a:prstDash val="dash"/>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algn="ctr" fontAlgn="ctr"/>
                      <a:r>
                        <a:rPr lang="en-US" altLang="ja-JP" sz="1000" b="0" i="0" u="none" strike="noStrike" dirty="0" smtClean="0">
                          <a:latin typeface="ＭＳ Ｐゴシック"/>
                        </a:rPr>
                        <a:t>19.8%</a:t>
                      </a:r>
                      <a:endParaRPr lang="en-US" altLang="ja-JP" sz="1000" b="0" i="0" u="none" strike="noStrike" dirty="0">
                        <a:latin typeface="ＭＳ Ｐゴシック"/>
                      </a:endParaRPr>
                    </a:p>
                  </a:txBody>
                  <a:tcPr marL="0" marR="0" marT="0"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3175" cap="flat" cmpd="sng" algn="ctr">
                      <a:solidFill>
                        <a:schemeClr val="tx1"/>
                      </a:solidFill>
                      <a:prstDash val="dash"/>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r>
            </a:tbl>
          </a:graphicData>
        </a:graphic>
      </p:graphicFrame>
      <p:graphicFrame>
        <p:nvGraphicFramePr>
          <p:cNvPr id="16" name="グラフ 15"/>
          <p:cNvGraphicFramePr>
            <a:graphicFrameLocks/>
          </p:cNvGraphicFramePr>
          <p:nvPr/>
        </p:nvGraphicFramePr>
        <p:xfrm>
          <a:off x="2931071" y="1366589"/>
          <a:ext cx="3024000" cy="2494800"/>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19" name="グラフ 18"/>
          <p:cNvGraphicFramePr>
            <a:graphicFrameLocks/>
          </p:cNvGraphicFramePr>
          <p:nvPr/>
        </p:nvGraphicFramePr>
        <p:xfrm>
          <a:off x="2875831" y="4240535"/>
          <a:ext cx="3024000" cy="2494800"/>
        </p:xfrm>
        <a:graphic>
          <a:graphicData uri="http://schemas.openxmlformats.org/drawingml/2006/chart">
            <c:chart xmlns:c="http://schemas.openxmlformats.org/drawingml/2006/chart" xmlns:r="http://schemas.openxmlformats.org/officeDocument/2006/relationships" r:id="rId3"/>
          </a:graphicData>
        </a:graphic>
      </p:graphicFrame>
      <p:sp>
        <p:nvSpPr>
          <p:cNvPr id="17" name="正方形/長方形 27"/>
          <p:cNvSpPr>
            <a:spLocks noChangeArrowheads="1"/>
          </p:cNvSpPr>
          <p:nvPr/>
        </p:nvSpPr>
        <p:spPr bwMode="auto">
          <a:xfrm>
            <a:off x="8112125" y="24526"/>
            <a:ext cx="1031875" cy="261937"/>
          </a:xfrm>
          <a:prstGeom prst="rect">
            <a:avLst/>
          </a:prstGeom>
          <a:noFill/>
          <a:ln w="9525">
            <a:noFill/>
            <a:miter lim="800000"/>
            <a:headEnd/>
            <a:tailEnd/>
          </a:ln>
        </p:spPr>
        <p:txBody>
          <a:bodyPr>
            <a:spAutoFit/>
          </a:bodyPr>
          <a:lstStyle/>
          <a:p>
            <a:pPr algn="r"/>
            <a:r>
              <a:rPr lang="ja-JP" altLang="en-US" sz="1100" b="1" dirty="0" smtClean="0">
                <a:solidFill>
                  <a:srgbClr val="000000"/>
                </a:solidFill>
                <a:latin typeface="ＭＳ Ｐゴシック" charset="-128"/>
                <a:ea typeface="Meiryo UI" pitchFamily="50" charset="-128"/>
                <a:cs typeface="Meiryo UI" pitchFamily="50" charset="-128"/>
              </a:rPr>
              <a:t>すがた</a:t>
            </a:r>
            <a:r>
              <a:rPr lang="en-US" altLang="ja-JP" sz="1100" b="1" dirty="0" smtClean="0">
                <a:solidFill>
                  <a:srgbClr val="000000"/>
                </a:solidFill>
                <a:latin typeface="ＭＳ Ｐゴシック" charset="-128"/>
                <a:ea typeface="Meiryo UI" pitchFamily="50" charset="-128"/>
                <a:cs typeface="Meiryo UI" pitchFamily="50" charset="-128"/>
              </a:rPr>
              <a:t>-</a:t>
            </a:r>
            <a:r>
              <a:rPr lang="ja-JP" altLang="en-US" sz="1100" b="1" dirty="0" smtClean="0">
                <a:solidFill>
                  <a:srgbClr val="000000"/>
                </a:solidFill>
                <a:latin typeface="ＭＳ Ｐゴシック" charset="-128"/>
                <a:ea typeface="Meiryo UI" pitchFamily="50" charset="-128"/>
                <a:cs typeface="Meiryo UI" pitchFamily="50" charset="-128"/>
              </a:rPr>
              <a:t>１６</a:t>
            </a:r>
            <a:endParaRPr lang="ja-JP" altLang="en-US" sz="1200" b="1" dirty="0">
              <a:solidFill>
                <a:srgbClr val="000000"/>
              </a:solidFill>
              <a:latin typeface="ＭＳ Ｐゴシック" charset="-128"/>
              <a:ea typeface="Meiryo UI" pitchFamily="50" charset="-128"/>
              <a:cs typeface="Meiryo UI" pitchFamily="50" charset="-128"/>
            </a:endParaRPr>
          </a:p>
        </p:txBody>
      </p:sp>
    </p:spTree>
  </p:cSld>
  <p:clrMapOvr>
    <a:masterClrMapping/>
  </p:clrMapOvr>
  <p:timing>
    <p:tnLst>
      <p:par>
        <p:cTn id="1" dur="indefinite" restart="never" nodeType="tmRoot"/>
      </p:par>
    </p:tnLst>
  </p:timing>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2" name="正方形/長方形 25"/>
          <p:cNvSpPr>
            <a:spLocks noChangeArrowheads="1"/>
          </p:cNvSpPr>
          <p:nvPr/>
        </p:nvSpPr>
        <p:spPr bwMode="gray">
          <a:xfrm>
            <a:off x="0" y="2924175"/>
            <a:ext cx="9144000" cy="1009650"/>
          </a:xfrm>
          <a:prstGeom prst="rect">
            <a:avLst/>
          </a:prstGeom>
          <a:solidFill>
            <a:srgbClr val="E6B9B8"/>
          </a:solidFill>
          <a:ln w="22225" algn="ctr">
            <a:solidFill>
              <a:srgbClr val="E6B9B8"/>
            </a:solidFill>
            <a:miter lim="800000"/>
            <a:headEnd/>
            <a:tailEnd/>
          </a:ln>
        </p:spPr>
        <p:txBody>
          <a:bodyPr anchor="ct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algn="ctr" eaLnBrk="1" hangingPunct="1">
              <a:spcBef>
                <a:spcPct val="50000"/>
              </a:spcBef>
              <a:buFont typeface="Wingdings" pitchFamily="2" charset="2"/>
              <a:buNone/>
            </a:pPr>
            <a:r>
              <a:rPr lang="ja-JP" altLang="en-US" sz="2400" b="1">
                <a:latin typeface="HGS創英角ｺﾞｼｯｸUB" pitchFamily="50" charset="-128"/>
              </a:rPr>
              <a:t>第三区</a:t>
            </a:r>
          </a:p>
          <a:p>
            <a:pPr algn="ctr" eaLnBrk="1" hangingPunct="1">
              <a:spcBef>
                <a:spcPct val="50000"/>
              </a:spcBef>
              <a:buFont typeface="Wingdings" pitchFamily="2" charset="2"/>
              <a:buNone/>
            </a:pPr>
            <a:r>
              <a:rPr lang="ja-JP" altLang="en-US" sz="2400" b="1">
                <a:latin typeface="HGS創英角ｺﾞｼｯｸUB" pitchFamily="50" charset="-128"/>
              </a:rPr>
              <a:t>（福島</a:t>
            </a:r>
            <a:r>
              <a:rPr lang="ja-JP" altLang="en-US" sz="2400" b="1">
                <a:latin typeface="HGP創英角ｺﾞｼｯｸUB" pitchFamily="50" charset="-128"/>
              </a:rPr>
              <a:t>区・此花区・港区・西淀川区</a:t>
            </a:r>
            <a:r>
              <a:rPr lang="ja-JP" altLang="en-US" sz="2400" b="1">
                <a:latin typeface="HGS創英角ｺﾞｼｯｸUB" pitchFamily="50" charset="-128"/>
              </a:rPr>
              <a:t>）</a:t>
            </a:r>
          </a:p>
        </p:txBody>
      </p:sp>
      <p:sp>
        <p:nvSpPr>
          <p:cNvPr id="3" name="正方形/長方形 27"/>
          <p:cNvSpPr>
            <a:spLocks noChangeArrowheads="1"/>
          </p:cNvSpPr>
          <p:nvPr/>
        </p:nvSpPr>
        <p:spPr bwMode="auto">
          <a:xfrm>
            <a:off x="8112125" y="6637006"/>
            <a:ext cx="1031875" cy="261937"/>
          </a:xfrm>
          <a:prstGeom prst="rect">
            <a:avLst/>
          </a:prstGeom>
          <a:noFill/>
          <a:ln w="9525">
            <a:noFill/>
            <a:miter lim="800000"/>
            <a:headEnd/>
            <a:tailEnd/>
          </a:ln>
        </p:spPr>
        <p:txBody>
          <a:bodyPr>
            <a:spAutoFit/>
          </a:bodyPr>
          <a:lstStyle/>
          <a:p>
            <a:pPr algn="r"/>
            <a:r>
              <a:rPr lang="ja-JP" altLang="en-US" sz="1100" b="1" dirty="0" smtClean="0">
                <a:solidFill>
                  <a:srgbClr val="000000"/>
                </a:solidFill>
                <a:latin typeface="ＭＳ Ｐゴシック" charset="-128"/>
                <a:ea typeface="Meiryo UI" pitchFamily="50" charset="-128"/>
                <a:cs typeface="Meiryo UI" pitchFamily="50" charset="-128"/>
              </a:rPr>
              <a:t>すがた</a:t>
            </a:r>
            <a:r>
              <a:rPr lang="en-US" altLang="ja-JP" sz="1100" b="1" dirty="0" smtClean="0">
                <a:solidFill>
                  <a:srgbClr val="000000"/>
                </a:solidFill>
                <a:latin typeface="ＭＳ Ｐゴシック" charset="-128"/>
                <a:ea typeface="Meiryo UI" pitchFamily="50" charset="-128"/>
                <a:cs typeface="Meiryo UI" pitchFamily="50" charset="-128"/>
              </a:rPr>
              <a:t>-</a:t>
            </a:r>
            <a:r>
              <a:rPr lang="ja-JP" altLang="en-US" sz="1100" b="1" dirty="0" smtClean="0">
                <a:solidFill>
                  <a:srgbClr val="000000"/>
                </a:solidFill>
                <a:latin typeface="ＭＳ Ｐゴシック" charset="-128"/>
                <a:ea typeface="Meiryo UI" pitchFamily="50" charset="-128"/>
                <a:cs typeface="Meiryo UI" pitchFamily="50" charset="-128"/>
              </a:rPr>
              <a:t>１７</a:t>
            </a:r>
            <a:endParaRPr lang="ja-JP" altLang="en-US" sz="1200" b="1" dirty="0">
              <a:solidFill>
                <a:srgbClr val="000000"/>
              </a:solidFill>
              <a:latin typeface="ＭＳ Ｐゴシック" charset="-128"/>
              <a:ea typeface="Meiryo UI" pitchFamily="50" charset="-128"/>
              <a:cs typeface="Meiryo UI" pitchFamily="50" charset="-128"/>
            </a:endParaRPr>
          </a:p>
        </p:txBody>
      </p:sp>
    </p:spTree>
  </p:cSld>
  <p:clrMapOvr>
    <a:masterClrMapping/>
  </p:clrMapOvr>
  <p:timing>
    <p:tnLst>
      <p:par>
        <p:cTn id="1" dur="indefinite" restart="never" nodeType="tmRoot"/>
      </p:par>
    </p:tnLst>
  </p:timing>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6" name="正方形/長方形 25"/>
          <p:cNvSpPr>
            <a:spLocks noChangeArrowheads="1"/>
          </p:cNvSpPr>
          <p:nvPr/>
        </p:nvSpPr>
        <p:spPr bwMode="gray">
          <a:xfrm>
            <a:off x="0" y="0"/>
            <a:ext cx="9144000" cy="360000"/>
          </a:xfrm>
          <a:prstGeom prst="rect">
            <a:avLst/>
          </a:prstGeom>
          <a:solidFill>
            <a:srgbClr val="E6B9B8"/>
          </a:solidFill>
          <a:ln w="22225" algn="ctr">
            <a:solidFill>
              <a:srgbClr val="E6B9B8"/>
            </a:solidFill>
            <a:miter lim="800000"/>
            <a:headEnd/>
            <a:tailEnd/>
          </a:ln>
        </p:spPr>
        <p:txBody>
          <a:bodyPr anchor="ct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spcBef>
                <a:spcPct val="50000"/>
              </a:spcBef>
              <a:buFont typeface="Wingdings" pitchFamily="2" charset="2"/>
              <a:buNone/>
            </a:pPr>
            <a:r>
              <a:rPr lang="ja-JP" altLang="en-US" sz="2000" b="1" dirty="0">
                <a:latin typeface="HGS創英角ｺﾞｼｯｸUB" pitchFamily="50" charset="-128"/>
              </a:rPr>
              <a:t>　</a:t>
            </a:r>
            <a:r>
              <a:rPr lang="ja-JP" altLang="en-US" sz="2000" b="1" dirty="0">
                <a:latin typeface="Meiryo UI" panose="020B0604030504040204" pitchFamily="50" charset="-128"/>
                <a:ea typeface="Meiryo UI" panose="020B0604030504040204" pitchFamily="50" charset="-128"/>
                <a:cs typeface="Meiryo UI" panose="020B0604030504040204" pitchFamily="50" charset="-128"/>
              </a:rPr>
              <a:t>第三区（福島区・此花区・港区・西淀川区）</a:t>
            </a:r>
          </a:p>
        </p:txBody>
      </p:sp>
      <p:sp>
        <p:nvSpPr>
          <p:cNvPr id="21508" name="タイトル 3"/>
          <p:cNvSpPr txBox="1">
            <a:spLocks/>
          </p:cNvSpPr>
          <p:nvPr/>
        </p:nvSpPr>
        <p:spPr bwMode="auto">
          <a:xfrm>
            <a:off x="4019550" y="549275"/>
            <a:ext cx="5040313" cy="6192838"/>
          </a:xfrm>
          <a:prstGeom prst="rect">
            <a:avLst/>
          </a:prstGeom>
          <a:noFill/>
          <a:ln w="22225" algn="ctr">
            <a:solidFill>
              <a:schemeClr val="accent2"/>
            </a:solidFill>
            <a:miter lim="800000"/>
            <a:headEnd/>
            <a:tailEnd/>
          </a:ln>
          <a:extLst>
            <a:ext uri="{909E8E84-426E-40DD-AFC4-6F175D3DCCD1}">
              <a14:hiddenFill xmlns="" xmlns:a14="http://schemas.microsoft.com/office/drawing/2010/main">
                <a:solidFill>
                  <a:srgbClr val="FFFFFF"/>
                </a:solidFill>
              </a14:hiddenFill>
            </a:ext>
          </a:extLst>
        </p:spPr>
        <p:txBody>
          <a:bodyPr/>
          <a:lstStyle>
            <a:lvl1pPr marL="171450" indent="-171450"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buFont typeface="Wingdings" pitchFamily="2" charset="2"/>
              <a:buChar char="u"/>
            </a:pPr>
            <a:endParaRPr lang="en-US" altLang="ja-JP" sz="900">
              <a:solidFill>
                <a:srgbClr val="000000"/>
              </a:solidFill>
              <a:latin typeface="Meiryo UI" pitchFamily="50" charset="-128"/>
              <a:ea typeface="Meiryo UI" pitchFamily="50" charset="-128"/>
              <a:cs typeface="Meiryo UI" pitchFamily="50" charset="-128"/>
            </a:endParaRPr>
          </a:p>
        </p:txBody>
      </p:sp>
      <p:sp>
        <p:nvSpPr>
          <p:cNvPr id="21509" name="タイトル 3"/>
          <p:cNvSpPr>
            <a:spLocks/>
          </p:cNvSpPr>
          <p:nvPr/>
        </p:nvSpPr>
        <p:spPr bwMode="auto">
          <a:xfrm>
            <a:off x="114299" y="549275"/>
            <a:ext cx="3776663" cy="6192838"/>
          </a:xfrm>
          <a:prstGeom prst="rect">
            <a:avLst/>
          </a:prstGeom>
          <a:noFill/>
          <a:ln w="22225" algn="ctr">
            <a:solidFill>
              <a:schemeClr val="accent2"/>
            </a:solidFill>
            <a:miter lim="800000"/>
            <a:headEnd/>
            <a:tailEnd/>
          </a:ln>
          <a:extLst>
            <a:ext uri="{909E8E84-426E-40DD-AFC4-6F175D3DCCD1}">
              <a14:hiddenFill xmlns="" xmlns:a14="http://schemas.microsoft.com/office/drawing/2010/main">
                <a:solidFill>
                  <a:srgbClr val="FFFFFF"/>
                </a:solidFill>
              </a14:hiddenFill>
            </a:ext>
          </a:extLst>
        </p:spPr>
        <p:txBody>
          <a:bodyPr lIns="72000" rIns="36000"/>
          <a:lstStyle>
            <a:lvl1pPr marL="85725" indent="-85725"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lnSpc>
                <a:spcPct val="40000"/>
              </a:lnSpc>
              <a:buFont typeface="Wingdings" pitchFamily="2" charset="2"/>
              <a:buNone/>
            </a:pPr>
            <a:r>
              <a:rPr lang="ja-JP" altLang="en-US" sz="1000">
                <a:solidFill>
                  <a:srgbClr val="000000"/>
                </a:solidFill>
                <a:latin typeface="HGP創英角ｺﾞｼｯｸUB" pitchFamily="50" charset="-128"/>
                <a:ea typeface="HGP創英角ｺﾞｼｯｸUB" pitchFamily="50" charset="-128"/>
              </a:rPr>
              <a:t>　　　　　　　　　　　　　　　　　　　　　　　</a:t>
            </a:r>
            <a:endParaRPr lang="ja-JP" altLang="en-US" sz="800">
              <a:solidFill>
                <a:srgbClr val="000000"/>
              </a:solidFill>
              <a:latin typeface="HGP創英角ｺﾞｼｯｸUB" pitchFamily="50" charset="-128"/>
              <a:ea typeface="HGP創英角ｺﾞｼｯｸUB" pitchFamily="50" charset="-128"/>
            </a:endParaRPr>
          </a:p>
        </p:txBody>
      </p:sp>
      <p:sp>
        <p:nvSpPr>
          <p:cNvPr id="3" name="テキスト ボックス 24"/>
          <p:cNvSpPr txBox="1"/>
          <p:nvPr/>
        </p:nvSpPr>
        <p:spPr bwMode="gray">
          <a:xfrm>
            <a:off x="147638" y="620713"/>
            <a:ext cx="1439862" cy="215900"/>
          </a:xfrm>
          <a:prstGeom prst="rect">
            <a:avLst/>
          </a:prstGeom>
          <a:solidFill>
            <a:schemeClr val="accent2">
              <a:lumMod val="75000"/>
            </a:schemeClr>
          </a:solidFill>
          <a:ln w="22225">
            <a:solidFill>
              <a:schemeClr val="accent2">
                <a:lumMod val="75000"/>
              </a:schemeClr>
            </a:solidFill>
          </a:ln>
        </p:spPr>
        <p:txBody>
          <a:bodyPr lIns="0" tIns="0" rIns="0" bIns="0" anchor="ctr">
            <a:spAutoFit/>
          </a:bodyPr>
          <a:lstStyle/>
          <a:p>
            <a:pPr algn="ctr">
              <a:defRPr/>
            </a:pPr>
            <a:r>
              <a:rPr lang="ja-JP" altLang="en-US" sz="1200" b="1" dirty="0">
                <a:solidFill>
                  <a:schemeClr val="bg1"/>
                </a:solidFill>
                <a:latin typeface="ＭＳ Ｐゴシック" pitchFamily="50" charset="-128"/>
                <a:ea typeface="ＭＳ Ｐゴシック" pitchFamily="50" charset="-128"/>
              </a:rPr>
              <a:t>概要</a:t>
            </a:r>
          </a:p>
        </p:txBody>
      </p:sp>
      <p:sp>
        <p:nvSpPr>
          <p:cNvPr id="21511" name="Text Box 8"/>
          <p:cNvSpPr txBox="1">
            <a:spLocks noChangeArrowheads="1"/>
          </p:cNvSpPr>
          <p:nvPr/>
        </p:nvSpPr>
        <p:spPr bwMode="auto">
          <a:xfrm>
            <a:off x="74613" y="2708275"/>
            <a:ext cx="1223962" cy="2603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57150" cmpd="thickThin" algn="ctr">
                <a:solidFill>
                  <a:srgbClr val="000000"/>
                </a:solidFill>
                <a:miter lim="800000"/>
                <a:headEnd/>
                <a:tailEnd/>
              </a14:hiddenLine>
            </a:ext>
          </a:extLst>
        </p:spPr>
        <p:txBody>
          <a:bodyPr>
            <a:spAutoFit/>
          </a:bodyPr>
          <a:lstStyle>
            <a:lvl1pPr marL="85725" indent="-85725"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spcBef>
                <a:spcPct val="50000"/>
              </a:spcBef>
              <a:buFont typeface="Wingdings" pitchFamily="2" charset="2"/>
              <a:buNone/>
            </a:pPr>
            <a:r>
              <a:rPr lang="en-US" altLang="ja-JP" sz="1100" dirty="0" smtClean="0">
                <a:solidFill>
                  <a:srgbClr val="000000"/>
                </a:solidFill>
                <a:latin typeface="HGP創英角ｺﾞｼｯｸUB" pitchFamily="50" charset="-128"/>
                <a:ea typeface="HGP創英角ｺﾞｼｯｸUB" pitchFamily="50" charset="-128"/>
              </a:rPr>
              <a:t>【</a:t>
            </a:r>
            <a:r>
              <a:rPr lang="ja-JP" altLang="en-US" sz="1100" dirty="0" smtClean="0">
                <a:solidFill>
                  <a:srgbClr val="000000"/>
                </a:solidFill>
                <a:latin typeface="HGP創英角ｺﾞｼｯｸUB" pitchFamily="50" charset="-128"/>
                <a:ea typeface="HGP創英角ｺﾞｼｯｸUB" pitchFamily="50" charset="-128"/>
              </a:rPr>
              <a:t>区役所関係</a:t>
            </a:r>
            <a:r>
              <a:rPr lang="en-US" altLang="ja-JP" sz="1100" dirty="0" smtClean="0">
                <a:solidFill>
                  <a:srgbClr val="000000"/>
                </a:solidFill>
                <a:latin typeface="HGP創英角ｺﾞｼｯｸUB" pitchFamily="50" charset="-128"/>
                <a:ea typeface="HGP創英角ｺﾞｼｯｸUB" pitchFamily="50" charset="-128"/>
              </a:rPr>
              <a:t>】</a:t>
            </a:r>
            <a:endParaRPr lang="en-US" altLang="ja-JP" sz="1100" dirty="0">
              <a:solidFill>
                <a:srgbClr val="000000"/>
              </a:solidFill>
              <a:latin typeface="HGP創英角ｺﾞｼｯｸUB" pitchFamily="50" charset="-128"/>
              <a:ea typeface="HGP創英角ｺﾞｼｯｸUB" pitchFamily="50" charset="-128"/>
            </a:endParaRPr>
          </a:p>
        </p:txBody>
      </p:sp>
      <p:sp>
        <p:nvSpPr>
          <p:cNvPr id="21512" name="Text Box 9"/>
          <p:cNvSpPr txBox="1">
            <a:spLocks noChangeArrowheads="1"/>
          </p:cNvSpPr>
          <p:nvPr/>
        </p:nvSpPr>
        <p:spPr bwMode="auto">
          <a:xfrm>
            <a:off x="74613" y="836613"/>
            <a:ext cx="1223962" cy="2603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57150" cmpd="thickThin" algn="ctr">
                <a:solidFill>
                  <a:srgbClr val="000000"/>
                </a:solidFill>
                <a:miter lim="800000"/>
                <a:headEnd/>
                <a:tailEnd/>
              </a14:hiddenLine>
            </a:ext>
          </a:extLst>
        </p:spPr>
        <p:txBody>
          <a:bodyPr>
            <a:spAutoFit/>
          </a:bodyPr>
          <a:lstStyle>
            <a:lvl1pPr marL="85725" indent="-85725"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spcBef>
                <a:spcPct val="50000"/>
              </a:spcBef>
              <a:buFont typeface="Wingdings" pitchFamily="2" charset="2"/>
              <a:buNone/>
            </a:pPr>
            <a:r>
              <a:rPr lang="en-US" altLang="ja-JP" sz="1100">
                <a:solidFill>
                  <a:srgbClr val="000000"/>
                </a:solidFill>
                <a:latin typeface="HGP創英角ｺﾞｼｯｸUB" pitchFamily="50" charset="-128"/>
                <a:ea typeface="HGP創英角ｺﾞｼｯｸUB" pitchFamily="50" charset="-128"/>
              </a:rPr>
              <a:t>【</a:t>
            </a:r>
            <a:r>
              <a:rPr lang="ja-JP" altLang="en-US" sz="1100">
                <a:solidFill>
                  <a:srgbClr val="000000"/>
                </a:solidFill>
                <a:latin typeface="HGP創英角ｺﾞｼｯｸUB" pitchFamily="50" charset="-128"/>
                <a:ea typeface="HGP創英角ｺﾞｼｯｸUB" pitchFamily="50" charset="-128"/>
              </a:rPr>
              <a:t>人口・面積</a:t>
            </a:r>
            <a:r>
              <a:rPr lang="en-US" altLang="ja-JP" sz="1100">
                <a:solidFill>
                  <a:srgbClr val="000000"/>
                </a:solidFill>
                <a:latin typeface="HGP創英角ｺﾞｼｯｸUB" pitchFamily="50" charset="-128"/>
                <a:ea typeface="HGP創英角ｺﾞｼｯｸUB" pitchFamily="50" charset="-128"/>
              </a:rPr>
              <a:t>】</a:t>
            </a:r>
          </a:p>
        </p:txBody>
      </p:sp>
      <p:sp>
        <p:nvSpPr>
          <p:cNvPr id="21513" name="Text Box 10"/>
          <p:cNvSpPr txBox="1">
            <a:spLocks noChangeArrowheads="1"/>
          </p:cNvSpPr>
          <p:nvPr/>
        </p:nvSpPr>
        <p:spPr bwMode="auto">
          <a:xfrm>
            <a:off x="74613" y="4508500"/>
            <a:ext cx="2592387" cy="2603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57150" cmpd="thickThin" algn="ctr">
                <a:solidFill>
                  <a:srgbClr val="000000"/>
                </a:solidFill>
                <a:miter lim="800000"/>
                <a:headEnd/>
                <a:tailEnd/>
              </a14:hiddenLine>
            </a:ext>
          </a:extLst>
        </p:spPr>
        <p:txBody>
          <a:bodyPr>
            <a:spAutoFit/>
          </a:bodyPr>
          <a:lstStyle>
            <a:lvl1pPr marL="85725" indent="-85725"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spcBef>
                <a:spcPct val="50000"/>
              </a:spcBef>
              <a:buFont typeface="Wingdings" pitchFamily="2" charset="2"/>
              <a:buNone/>
            </a:pPr>
            <a:r>
              <a:rPr lang="en-US" altLang="ja-JP" sz="1100">
                <a:solidFill>
                  <a:srgbClr val="000000"/>
                </a:solidFill>
                <a:latin typeface="HGP創英角ｺﾞｼｯｸUB" pitchFamily="50" charset="-128"/>
                <a:ea typeface="HGP創英角ｺﾞｼｯｸUB" pitchFamily="50" charset="-128"/>
              </a:rPr>
              <a:t>【</a:t>
            </a:r>
            <a:r>
              <a:rPr lang="ja-JP" altLang="en-US" sz="1100">
                <a:solidFill>
                  <a:srgbClr val="000000"/>
                </a:solidFill>
                <a:latin typeface="HGP創英角ｺﾞｼｯｸUB" pitchFamily="50" charset="-128"/>
                <a:ea typeface="HGP創英角ｺﾞｼｯｸUB" pitchFamily="50" charset="-128"/>
              </a:rPr>
              <a:t>市民利用施設</a:t>
            </a:r>
            <a:r>
              <a:rPr lang="ja-JP" altLang="en-US" sz="900">
                <a:solidFill>
                  <a:srgbClr val="000000"/>
                </a:solidFill>
                <a:latin typeface="HGP創英角ｺﾞｼｯｸUB" pitchFamily="50" charset="-128"/>
                <a:ea typeface="HGP創英角ｺﾞｼｯｸUB" pitchFamily="50" charset="-128"/>
              </a:rPr>
              <a:t>（Ｈ</a:t>
            </a:r>
            <a:r>
              <a:rPr lang="en-US" altLang="ja-JP" sz="900">
                <a:solidFill>
                  <a:srgbClr val="000000"/>
                </a:solidFill>
                <a:latin typeface="HGP創英角ｺﾞｼｯｸUB" pitchFamily="50" charset="-128"/>
                <a:ea typeface="HGP創英角ｺﾞｼｯｸUB" pitchFamily="50" charset="-128"/>
              </a:rPr>
              <a:t>29</a:t>
            </a:r>
            <a:r>
              <a:rPr lang="ja-JP" altLang="en-US" sz="900">
                <a:solidFill>
                  <a:srgbClr val="000000"/>
                </a:solidFill>
                <a:latin typeface="HGP創英角ｺﾞｼｯｸUB" pitchFamily="50" charset="-128"/>
                <a:ea typeface="HGP創英角ｺﾞｼｯｸUB" pitchFamily="50" charset="-128"/>
              </a:rPr>
              <a:t>年</a:t>
            </a:r>
            <a:r>
              <a:rPr lang="en-US" altLang="ja-JP" sz="900">
                <a:solidFill>
                  <a:srgbClr val="000000"/>
                </a:solidFill>
                <a:latin typeface="HGP創英角ｺﾞｼｯｸUB" pitchFamily="50" charset="-128"/>
                <a:ea typeface="HGP創英角ｺﾞｼｯｸUB" pitchFamily="50" charset="-128"/>
              </a:rPr>
              <a:t>4</a:t>
            </a:r>
            <a:r>
              <a:rPr lang="ja-JP" altLang="en-US" sz="900">
                <a:solidFill>
                  <a:srgbClr val="000000"/>
                </a:solidFill>
                <a:latin typeface="HGP創英角ｺﾞｼｯｸUB" pitchFamily="50" charset="-128"/>
                <a:ea typeface="HGP創英角ｺﾞｼｯｸUB" pitchFamily="50" charset="-128"/>
              </a:rPr>
              <a:t>月現在）</a:t>
            </a:r>
            <a:r>
              <a:rPr lang="en-US" altLang="ja-JP" sz="1100">
                <a:solidFill>
                  <a:srgbClr val="000000"/>
                </a:solidFill>
                <a:latin typeface="HGP創英角ｺﾞｼｯｸUB" pitchFamily="50" charset="-128"/>
                <a:ea typeface="HGP創英角ｺﾞｼｯｸUB" pitchFamily="50" charset="-128"/>
              </a:rPr>
              <a:t>】</a:t>
            </a:r>
          </a:p>
        </p:txBody>
      </p:sp>
      <p:graphicFrame>
        <p:nvGraphicFramePr>
          <p:cNvPr id="49163" name="Group 11"/>
          <p:cNvGraphicFramePr>
            <a:graphicFrameLocks noGrp="1"/>
          </p:cNvGraphicFramePr>
          <p:nvPr/>
        </p:nvGraphicFramePr>
        <p:xfrm>
          <a:off x="203201" y="1125538"/>
          <a:ext cx="3616324" cy="1368723"/>
        </p:xfrm>
        <a:graphic>
          <a:graphicData uri="http://schemas.openxmlformats.org/drawingml/2006/table">
            <a:tbl>
              <a:tblPr/>
              <a:tblGrid>
                <a:gridCol w="1205441"/>
                <a:gridCol w="1205442"/>
                <a:gridCol w="1205441"/>
              </a:tblGrid>
              <a:tr h="242770">
                <a:tc>
                  <a:txBody>
                    <a:bodyPr/>
                    <a:lstStyle/>
                    <a:p>
                      <a:pPr marL="85725" marR="0" lvl="0" indent="-85725" algn="ctr" defTabSz="914400" rtl="0" eaLnBrk="1" fontAlgn="base" latinLnBrk="0" hangingPunct="1">
                        <a:lnSpc>
                          <a:spcPct val="100000"/>
                        </a:lnSpc>
                        <a:spcBef>
                          <a:spcPct val="50000"/>
                        </a:spcBef>
                        <a:spcAft>
                          <a:spcPct val="0"/>
                        </a:spcAft>
                        <a:buClrTx/>
                        <a:buSzTx/>
                        <a:buFont typeface="Wingdings" pitchFamily="2" charset="2"/>
                        <a:buNone/>
                        <a:tabLst/>
                      </a:pPr>
                      <a:r>
                        <a:rPr kumimoji="1" lang="ja-JP" altLang="en-US" sz="1000" b="0" i="0" u="none" strike="noStrike" cap="none" normalizeH="0" baseline="0" dirty="0" smtClean="0">
                          <a:ln>
                            <a:noFill/>
                          </a:ln>
                          <a:solidFill>
                            <a:srgbClr val="000000"/>
                          </a:solidFill>
                          <a:effectLst/>
                          <a:latin typeface="ＭＳ Ｐゴシック" pitchFamily="50" charset="-128"/>
                          <a:ea typeface="ＭＳ Ｐゴシック" pitchFamily="50" charset="-128"/>
                        </a:rPr>
                        <a:t>人　口</a:t>
                      </a:r>
                      <a:r>
                        <a:rPr kumimoji="1" lang="en-US" altLang="ja-JP" sz="1000" b="0" i="0" u="none" strike="noStrike" cap="none" normalizeH="0" baseline="0" dirty="0" smtClean="0">
                          <a:ln>
                            <a:noFill/>
                          </a:ln>
                          <a:solidFill>
                            <a:srgbClr val="000000"/>
                          </a:solidFill>
                          <a:effectLst/>
                          <a:latin typeface="ＭＳ Ｐゴシック" pitchFamily="50" charset="-128"/>
                          <a:ea typeface="ＭＳ Ｐゴシック" pitchFamily="50" charset="-128"/>
                        </a:rPr>
                        <a:t>〔H27〕</a:t>
                      </a:r>
                    </a:p>
                  </a:txBody>
                  <a:tcPr marL="18000" marR="18000" marT="35983" marB="35983" anchor="ctr" horzOverflow="overflow">
                    <a:lnL w="19050" cap="flat" cmpd="sng" algn="ctr">
                      <a:solidFill>
                        <a:schemeClr val="tx1"/>
                      </a:solidFill>
                      <a:prstDash val="solid"/>
                      <a:round/>
                      <a:headEnd type="none" w="med" len="med"/>
                      <a:tailEnd type="none" w="med" len="med"/>
                    </a:lnL>
                    <a:lnR w="12700" cap="flat" cmpd="thickThin" algn="ctr">
                      <a:solidFill>
                        <a:srgbClr val="000000"/>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thickThin" algn="ctr">
                      <a:solidFill>
                        <a:srgbClr val="000000"/>
                      </a:solidFill>
                      <a:prstDash val="solid"/>
                      <a:round/>
                      <a:headEnd type="none" w="med" len="med"/>
                      <a:tailEnd type="none" w="med" len="med"/>
                    </a:lnB>
                    <a:lnTlToBr>
                      <a:noFill/>
                    </a:lnTlToBr>
                    <a:lnBlToTr>
                      <a:noFill/>
                    </a:lnBlToTr>
                    <a:solidFill>
                      <a:srgbClr val="CCECFF"/>
                    </a:solidFill>
                  </a:tcPr>
                </a:tc>
                <a:tc>
                  <a:txBody>
                    <a:bodyPr/>
                    <a:lstStyle/>
                    <a:p>
                      <a:pPr marL="85725" marR="0" lvl="0" indent="-85725" algn="ctr" defTabSz="914400" rtl="0" eaLnBrk="1" fontAlgn="base" latinLnBrk="0" hangingPunct="1">
                        <a:lnSpc>
                          <a:spcPct val="100000"/>
                        </a:lnSpc>
                        <a:spcBef>
                          <a:spcPct val="50000"/>
                        </a:spcBef>
                        <a:spcAft>
                          <a:spcPct val="0"/>
                        </a:spcAft>
                        <a:buClrTx/>
                        <a:buSzTx/>
                        <a:buFont typeface="Wingdings" pitchFamily="2" charset="2"/>
                        <a:buNone/>
                        <a:tabLst/>
                      </a:pPr>
                      <a:r>
                        <a:rPr kumimoji="1" lang="ja-JP" altLang="en-US" sz="1000" b="0" i="0" u="none" strike="noStrike" cap="none" normalizeH="0" baseline="0" dirty="0" smtClean="0">
                          <a:ln>
                            <a:noFill/>
                          </a:ln>
                          <a:solidFill>
                            <a:srgbClr val="000000"/>
                          </a:solidFill>
                          <a:effectLst/>
                          <a:latin typeface="ＭＳ Ｐゴシック" pitchFamily="50" charset="-128"/>
                          <a:ea typeface="ＭＳ Ｐゴシック" pitchFamily="50" charset="-128"/>
                        </a:rPr>
                        <a:t>将来推計人口</a:t>
                      </a:r>
                      <a:r>
                        <a:rPr kumimoji="1" lang="en-US" altLang="ja-JP" sz="1000" b="0" i="0" u="none" strike="noStrike" cap="none" normalizeH="0" baseline="0" dirty="0" smtClean="0">
                          <a:ln>
                            <a:noFill/>
                          </a:ln>
                          <a:solidFill>
                            <a:srgbClr val="000000"/>
                          </a:solidFill>
                          <a:effectLst/>
                          <a:latin typeface="ＭＳ Ｐゴシック" pitchFamily="50" charset="-128"/>
                          <a:ea typeface="ＭＳ Ｐゴシック" pitchFamily="50" charset="-128"/>
                        </a:rPr>
                        <a:t>〔H37〕</a:t>
                      </a:r>
                    </a:p>
                  </a:txBody>
                  <a:tcPr marL="18000" marR="18000" marT="35983" marB="35983" anchor="ctr" horzOverflow="overflow">
                    <a:lnL w="12700" cap="flat" cmpd="thickThin" algn="ctr">
                      <a:solidFill>
                        <a:srgbClr val="000000"/>
                      </a:solidFill>
                      <a:prstDash val="solid"/>
                      <a:round/>
                      <a:headEnd type="none" w="med" len="med"/>
                      <a:tailEnd type="none" w="med" len="med"/>
                    </a:lnL>
                    <a:lnR w="12700" cap="flat" cmpd="thickThin" algn="ctr">
                      <a:solidFill>
                        <a:srgbClr val="000000"/>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thickThin" algn="ctr">
                      <a:solidFill>
                        <a:srgbClr val="000000"/>
                      </a:solidFill>
                      <a:prstDash val="solid"/>
                      <a:round/>
                      <a:headEnd type="none" w="med" len="med"/>
                      <a:tailEnd type="none" w="med" len="med"/>
                    </a:lnB>
                    <a:lnTlToBr>
                      <a:noFill/>
                    </a:lnTlToBr>
                    <a:lnBlToTr>
                      <a:noFill/>
                    </a:lnBlToTr>
                    <a:solidFill>
                      <a:srgbClr val="CCECFF"/>
                    </a:solidFill>
                  </a:tcPr>
                </a:tc>
                <a:tc>
                  <a:txBody>
                    <a:bodyPr/>
                    <a:lstStyle/>
                    <a:p>
                      <a:pPr marL="85725" marR="0" lvl="0" indent="-85725" algn="ctr" defTabSz="914400" rtl="0" eaLnBrk="1" fontAlgn="base" latinLnBrk="0" hangingPunct="1">
                        <a:lnSpc>
                          <a:spcPct val="100000"/>
                        </a:lnSpc>
                        <a:spcBef>
                          <a:spcPct val="50000"/>
                        </a:spcBef>
                        <a:spcAft>
                          <a:spcPct val="0"/>
                        </a:spcAft>
                        <a:buClrTx/>
                        <a:buSzTx/>
                        <a:buFont typeface="Wingdings" pitchFamily="2" charset="2"/>
                        <a:buNone/>
                        <a:tabLst/>
                      </a:pPr>
                      <a:r>
                        <a:rPr kumimoji="1" lang="ja-JP" altLang="en-US" sz="1000" b="0" i="0" u="none" strike="noStrike" cap="none" normalizeH="0" baseline="0" dirty="0" smtClean="0">
                          <a:ln>
                            <a:noFill/>
                          </a:ln>
                          <a:solidFill>
                            <a:srgbClr val="000000"/>
                          </a:solidFill>
                          <a:effectLst/>
                          <a:latin typeface="ＭＳ Ｐゴシック" pitchFamily="50" charset="-128"/>
                          <a:ea typeface="ＭＳ Ｐゴシック" pitchFamily="50" charset="-128"/>
                        </a:rPr>
                        <a:t>将来推計人口</a:t>
                      </a:r>
                      <a:r>
                        <a:rPr kumimoji="1" lang="en-US" altLang="ja-JP" sz="1000" b="0" i="0" u="none" strike="noStrike" cap="none" normalizeH="0" baseline="0" dirty="0" smtClean="0">
                          <a:ln>
                            <a:noFill/>
                          </a:ln>
                          <a:solidFill>
                            <a:srgbClr val="000000"/>
                          </a:solidFill>
                          <a:effectLst/>
                          <a:latin typeface="ＭＳ Ｐゴシック" pitchFamily="50" charset="-128"/>
                          <a:ea typeface="ＭＳ Ｐゴシック" pitchFamily="50" charset="-128"/>
                        </a:rPr>
                        <a:t>〔H47〕</a:t>
                      </a:r>
                    </a:p>
                  </a:txBody>
                  <a:tcPr marL="18000" marR="18000" marT="35983" marB="35983" anchor="ctr" horzOverflow="overflow">
                    <a:lnL w="12700" cap="flat" cmpd="thickThin"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thickThin" algn="ctr">
                      <a:solidFill>
                        <a:srgbClr val="000000"/>
                      </a:solidFill>
                      <a:prstDash val="solid"/>
                      <a:round/>
                      <a:headEnd type="none" w="med" len="med"/>
                      <a:tailEnd type="none" w="med" len="med"/>
                    </a:lnB>
                    <a:lnTlToBr>
                      <a:noFill/>
                    </a:lnTlToBr>
                    <a:lnBlToTr>
                      <a:noFill/>
                    </a:lnBlToTr>
                    <a:solidFill>
                      <a:srgbClr val="CCECFF"/>
                    </a:solidFill>
                  </a:tcPr>
                </a:tc>
              </a:tr>
              <a:tr h="224291">
                <a:tc>
                  <a:txBody>
                    <a:bodyPr/>
                    <a:lstStyle/>
                    <a:p>
                      <a:pPr marL="85725" marR="0" lvl="0" indent="-85725" algn="ctr" defTabSz="914400" rtl="0" eaLnBrk="1" fontAlgn="base" latinLnBrk="0" hangingPunct="1">
                        <a:lnSpc>
                          <a:spcPct val="100000"/>
                        </a:lnSpc>
                        <a:spcBef>
                          <a:spcPct val="50000"/>
                        </a:spcBef>
                        <a:spcAft>
                          <a:spcPct val="0"/>
                        </a:spcAft>
                        <a:buClrTx/>
                        <a:buSzTx/>
                        <a:buFont typeface="Wingdings" pitchFamily="2" charset="2"/>
                        <a:buNone/>
                        <a:tabLst/>
                      </a:pP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316,665</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人</a:t>
                      </a:r>
                    </a:p>
                  </a:txBody>
                  <a:tcPr marL="18000" marR="18000" marT="35983" marB="35983" anchor="ctr" horzOverflow="overflow">
                    <a:lnL w="19050" cap="flat" cmpd="sng" algn="ctr">
                      <a:solidFill>
                        <a:schemeClr val="tx1"/>
                      </a:solidFill>
                      <a:prstDash val="solid"/>
                      <a:round/>
                      <a:headEnd type="none" w="med" len="med"/>
                      <a:tailEnd type="none" w="med" len="med"/>
                    </a:lnL>
                    <a:lnR w="12700" cap="flat" cmpd="thickThin" algn="ctr">
                      <a:solidFill>
                        <a:srgbClr val="000000"/>
                      </a:solidFill>
                      <a:prstDash val="solid"/>
                      <a:round/>
                      <a:headEnd type="none" w="med" len="med"/>
                      <a:tailEnd type="none" w="med" len="med"/>
                    </a:lnR>
                    <a:lnT w="6350" cap="flat" cmpd="thickThin" algn="ctr">
                      <a:solidFill>
                        <a:srgbClr val="000000"/>
                      </a:solidFill>
                      <a:prstDash val="solid"/>
                      <a:round/>
                      <a:headEnd type="none" w="med" len="med"/>
                      <a:tailEnd type="none" w="med" len="med"/>
                    </a:lnT>
                    <a:lnB w="12700" cap="flat" cmpd="thickThin" algn="ctr">
                      <a:solidFill>
                        <a:srgbClr val="000000"/>
                      </a:solidFill>
                      <a:prstDash val="solid"/>
                      <a:round/>
                      <a:headEnd type="none" w="med" len="med"/>
                      <a:tailEnd type="none" w="med" len="med"/>
                    </a:lnB>
                    <a:lnTlToBr>
                      <a:noFill/>
                    </a:lnTlToBr>
                    <a:lnBlToTr>
                      <a:noFill/>
                    </a:lnBlToTr>
                    <a:noFill/>
                  </a:tcPr>
                </a:tc>
                <a:tc>
                  <a:txBody>
                    <a:bodyPr/>
                    <a:lstStyle/>
                    <a:p>
                      <a:pPr marL="85725" marR="0" lvl="0" indent="-85725" algn="ctr" defTabSz="914400" rtl="0" eaLnBrk="1" fontAlgn="base" latinLnBrk="0" hangingPunct="1">
                        <a:lnSpc>
                          <a:spcPct val="100000"/>
                        </a:lnSpc>
                        <a:spcBef>
                          <a:spcPct val="50000"/>
                        </a:spcBef>
                        <a:spcAft>
                          <a:spcPct val="0"/>
                        </a:spcAft>
                        <a:buClrTx/>
                        <a:buSzTx/>
                        <a:buFont typeface="Wingdings" pitchFamily="2" charset="2"/>
                        <a:buNone/>
                        <a:tabLst/>
                      </a:pP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305,336</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人</a:t>
                      </a:r>
                    </a:p>
                  </a:txBody>
                  <a:tcPr marL="18000" marR="18000" marT="35983" marB="35983" anchor="ctr" horzOverflow="overflow">
                    <a:lnL w="12700" cap="flat" cmpd="thickThin" algn="ctr">
                      <a:solidFill>
                        <a:srgbClr val="000000"/>
                      </a:solidFill>
                      <a:prstDash val="solid"/>
                      <a:round/>
                      <a:headEnd type="none" w="med" len="med"/>
                      <a:tailEnd type="none" w="med" len="med"/>
                    </a:lnL>
                    <a:lnR w="12700" cap="flat" cmpd="thickThin" algn="ctr">
                      <a:solidFill>
                        <a:srgbClr val="000000"/>
                      </a:solidFill>
                      <a:prstDash val="solid"/>
                      <a:round/>
                      <a:headEnd type="none" w="med" len="med"/>
                      <a:tailEnd type="none" w="med" len="med"/>
                    </a:lnR>
                    <a:lnT w="6350" cap="flat" cmpd="thickThin" algn="ctr">
                      <a:solidFill>
                        <a:srgbClr val="000000"/>
                      </a:solidFill>
                      <a:prstDash val="solid"/>
                      <a:round/>
                      <a:headEnd type="none" w="med" len="med"/>
                      <a:tailEnd type="none" w="med" len="med"/>
                    </a:lnT>
                    <a:lnB w="12700" cap="flat" cmpd="thickThin" algn="ctr">
                      <a:solidFill>
                        <a:srgbClr val="000000"/>
                      </a:solidFill>
                      <a:prstDash val="solid"/>
                      <a:round/>
                      <a:headEnd type="none" w="med" len="med"/>
                      <a:tailEnd type="none" w="med" len="med"/>
                    </a:lnB>
                    <a:lnTlToBr>
                      <a:noFill/>
                    </a:lnTlToBr>
                    <a:lnBlToTr>
                      <a:noFill/>
                    </a:lnBlToTr>
                    <a:noFill/>
                  </a:tcPr>
                </a:tc>
                <a:tc>
                  <a:txBody>
                    <a:bodyPr/>
                    <a:lstStyle/>
                    <a:p>
                      <a:pPr marL="85725" marR="0" lvl="0" indent="-85725" algn="ctr" defTabSz="914400" rtl="0" eaLnBrk="1" fontAlgn="base" latinLnBrk="0" hangingPunct="1">
                        <a:lnSpc>
                          <a:spcPct val="100000"/>
                        </a:lnSpc>
                        <a:spcBef>
                          <a:spcPct val="50000"/>
                        </a:spcBef>
                        <a:spcAft>
                          <a:spcPct val="0"/>
                        </a:spcAft>
                        <a:buClrTx/>
                        <a:buSzTx/>
                        <a:buFont typeface="Wingdings" pitchFamily="2" charset="2"/>
                        <a:buNone/>
                        <a:tabLst/>
                      </a:pP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286,901</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人</a:t>
                      </a:r>
                    </a:p>
                  </a:txBody>
                  <a:tcPr marL="18000" marR="18000" marT="35983" marB="35983" anchor="ctr" horzOverflow="overflow">
                    <a:lnL w="12700" cap="flat" cmpd="thickThin"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thickThin" algn="ctr">
                      <a:solidFill>
                        <a:srgbClr val="000000"/>
                      </a:solidFill>
                      <a:prstDash val="solid"/>
                      <a:round/>
                      <a:headEnd type="none" w="med" len="med"/>
                      <a:tailEnd type="none" w="med" len="med"/>
                    </a:lnT>
                    <a:lnB w="12700" cap="flat" cmpd="thickThin" algn="ctr">
                      <a:solidFill>
                        <a:srgbClr val="000000"/>
                      </a:solidFill>
                      <a:prstDash val="solid"/>
                      <a:round/>
                      <a:headEnd type="none" w="med" len="med"/>
                      <a:tailEnd type="none" w="med" len="med"/>
                    </a:lnB>
                    <a:lnTlToBr>
                      <a:noFill/>
                    </a:lnTlToBr>
                    <a:lnBlToTr>
                      <a:noFill/>
                    </a:lnBlToTr>
                    <a:noFill/>
                  </a:tcPr>
                </a:tc>
              </a:tr>
              <a:tr h="224291">
                <a:tc>
                  <a:txBody>
                    <a:bodyPr/>
                    <a:lstStyle/>
                    <a:p>
                      <a:pPr marL="85725" marR="0" lvl="0" indent="-85725" algn="ctr" defTabSz="914400" rtl="0" eaLnBrk="1" fontAlgn="base" latinLnBrk="0" hangingPunct="1">
                        <a:lnSpc>
                          <a:spcPct val="100000"/>
                        </a:lnSpc>
                        <a:spcBef>
                          <a:spcPct val="50000"/>
                        </a:spcBef>
                        <a:spcAft>
                          <a:spcPct val="0"/>
                        </a:spcAft>
                        <a:buClrTx/>
                        <a:buSzTx/>
                        <a:buFont typeface="Wingdings" pitchFamily="2" charset="2"/>
                        <a:buNone/>
                        <a:tabLst/>
                      </a:pPr>
                      <a:r>
                        <a:rPr kumimoji="1" lang="ja-JP" altLang="en-US" sz="1000" b="0" i="0" u="none" strike="noStrike" cap="none" normalizeH="0" baseline="0" dirty="0" smtClean="0">
                          <a:ln>
                            <a:noFill/>
                          </a:ln>
                          <a:solidFill>
                            <a:srgbClr val="000000"/>
                          </a:solidFill>
                          <a:effectLst/>
                          <a:latin typeface="ＭＳ Ｐゴシック" pitchFamily="50" charset="-128"/>
                          <a:ea typeface="ＭＳ Ｐゴシック" pitchFamily="50" charset="-128"/>
                        </a:rPr>
                        <a:t>世帯数</a:t>
                      </a:r>
                      <a:r>
                        <a:rPr kumimoji="1" lang="en-US" altLang="ja-JP" sz="1000" b="0" i="0" u="none" strike="noStrike" cap="none" normalizeH="0" baseline="0" dirty="0" smtClean="0">
                          <a:ln>
                            <a:noFill/>
                          </a:ln>
                          <a:solidFill>
                            <a:srgbClr val="000000"/>
                          </a:solidFill>
                          <a:effectLst/>
                          <a:latin typeface="ＭＳ Ｐゴシック" pitchFamily="50" charset="-128"/>
                          <a:ea typeface="ＭＳ Ｐゴシック" pitchFamily="50" charset="-128"/>
                        </a:rPr>
                        <a:t>〔H27〕</a:t>
                      </a:r>
                    </a:p>
                  </a:txBody>
                  <a:tcPr marL="18000" marR="18000" marT="35983" marB="35983" anchor="ctr" horzOverflow="overflow">
                    <a:lnL w="19050" cap="flat" cmpd="sng" algn="ctr">
                      <a:solidFill>
                        <a:schemeClr val="tx1"/>
                      </a:solidFill>
                      <a:prstDash val="solid"/>
                      <a:round/>
                      <a:headEnd type="none" w="med" len="med"/>
                      <a:tailEnd type="none" w="med" len="med"/>
                    </a:lnL>
                    <a:lnR w="12700" cap="flat" cmpd="thickThin" algn="ctr">
                      <a:solidFill>
                        <a:srgbClr val="000000"/>
                      </a:solidFill>
                      <a:prstDash val="solid"/>
                      <a:round/>
                      <a:headEnd type="none" w="med" len="med"/>
                      <a:tailEnd type="none" w="med" len="med"/>
                    </a:lnR>
                    <a:lnT w="12700" cap="flat" cmpd="thickThin" algn="ctr">
                      <a:solidFill>
                        <a:srgbClr val="000000"/>
                      </a:solidFill>
                      <a:prstDash val="solid"/>
                      <a:round/>
                      <a:headEnd type="none" w="med" len="med"/>
                      <a:tailEnd type="none" w="med" len="med"/>
                    </a:lnT>
                    <a:lnB w="6350" cap="flat" cmpd="thickThin" algn="ctr">
                      <a:solidFill>
                        <a:srgbClr val="000000"/>
                      </a:solidFill>
                      <a:prstDash val="solid"/>
                      <a:round/>
                      <a:headEnd type="none" w="med" len="med"/>
                      <a:tailEnd type="none" w="med" len="med"/>
                    </a:lnB>
                    <a:lnTlToBr>
                      <a:noFill/>
                    </a:lnTlToBr>
                    <a:lnBlToTr>
                      <a:noFill/>
                    </a:lnBlToTr>
                    <a:solidFill>
                      <a:srgbClr val="CCECFF"/>
                    </a:solidFill>
                  </a:tcPr>
                </a:tc>
                <a:tc gridSpan="2">
                  <a:txBody>
                    <a:bodyPr/>
                    <a:lstStyle/>
                    <a:p>
                      <a:pPr marL="85725" marR="0" lvl="0" indent="-85725" algn="ctr" defTabSz="914400" rtl="0" eaLnBrk="1" fontAlgn="base" latinLnBrk="0" hangingPunct="1">
                        <a:lnSpc>
                          <a:spcPct val="100000"/>
                        </a:lnSpc>
                        <a:spcBef>
                          <a:spcPct val="50000"/>
                        </a:spcBef>
                        <a:spcAft>
                          <a:spcPct val="0"/>
                        </a:spcAft>
                        <a:buClrTx/>
                        <a:buSzTx/>
                        <a:buFont typeface="Wingdings" pitchFamily="2" charset="2"/>
                        <a:buNone/>
                        <a:tabLst/>
                      </a:pPr>
                      <a:r>
                        <a:rPr kumimoji="1" lang="ja-JP" altLang="en-US" sz="1000" b="0" i="0" u="none" strike="noStrike" cap="none" normalizeH="0" baseline="0" dirty="0" smtClean="0">
                          <a:ln>
                            <a:noFill/>
                          </a:ln>
                          <a:solidFill>
                            <a:srgbClr val="000000"/>
                          </a:solidFill>
                          <a:effectLst/>
                          <a:latin typeface="ＭＳ Ｐゴシック" pitchFamily="50" charset="-128"/>
                          <a:ea typeface="ＭＳ Ｐゴシック" pitchFamily="50" charset="-128"/>
                        </a:rPr>
                        <a:t>昼間人口（昼夜間人口比率）</a:t>
                      </a: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〔H27〕</a:t>
                      </a:r>
                    </a:p>
                  </a:txBody>
                  <a:tcPr marL="18000" marR="18000" marT="35983" marB="35983" anchor="ctr" horzOverflow="overflow">
                    <a:lnL w="12700" cap="flat" cmpd="thickThin"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12700" cap="flat" cmpd="thickThin" algn="ctr">
                      <a:solidFill>
                        <a:srgbClr val="000000"/>
                      </a:solidFill>
                      <a:prstDash val="solid"/>
                      <a:round/>
                      <a:headEnd type="none" w="med" len="med"/>
                      <a:tailEnd type="none" w="med" len="med"/>
                    </a:lnT>
                    <a:lnB w="6350" cap="flat" cmpd="thickThin" algn="ctr">
                      <a:solidFill>
                        <a:srgbClr val="000000"/>
                      </a:solidFill>
                      <a:prstDash val="solid"/>
                      <a:round/>
                      <a:headEnd type="none" w="med" len="med"/>
                      <a:tailEnd type="none" w="med" len="med"/>
                    </a:lnB>
                    <a:lnTlToBr>
                      <a:noFill/>
                    </a:lnTlToBr>
                    <a:lnBlToTr>
                      <a:noFill/>
                    </a:lnBlToTr>
                    <a:solidFill>
                      <a:srgbClr val="CCECFF"/>
                    </a:solidFill>
                  </a:tcPr>
                </a:tc>
                <a:tc hMerge="1">
                  <a:txBody>
                    <a:bodyPr/>
                    <a:lstStyle/>
                    <a:p>
                      <a:endParaRPr kumimoji="1" lang="ja-JP" altLang="en-US"/>
                    </a:p>
                  </a:txBody>
                  <a:tcPr/>
                </a:tc>
              </a:tr>
              <a:tr h="224291">
                <a:tc>
                  <a:txBody>
                    <a:bodyPr/>
                    <a:lstStyle/>
                    <a:p>
                      <a:pPr marL="85725" marR="0" lvl="0" indent="-85725" algn="ctr" defTabSz="914400" rtl="0" eaLnBrk="1" fontAlgn="base" latinLnBrk="0" hangingPunct="1">
                        <a:lnSpc>
                          <a:spcPct val="100000"/>
                        </a:lnSpc>
                        <a:spcBef>
                          <a:spcPct val="50000"/>
                        </a:spcBef>
                        <a:spcAft>
                          <a:spcPct val="0"/>
                        </a:spcAft>
                        <a:buClrTx/>
                        <a:buSzTx/>
                        <a:buFont typeface="Wingdings" pitchFamily="2" charset="2"/>
                        <a:buNone/>
                        <a:tabLst/>
                      </a:pP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151,494</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世帯</a:t>
                      </a:r>
                    </a:p>
                  </a:txBody>
                  <a:tcPr marL="18000" marR="18000" marT="35983" marB="35983" anchor="ctr" horzOverflow="overflow">
                    <a:lnL w="19050" cap="flat" cmpd="sng" algn="ctr">
                      <a:solidFill>
                        <a:schemeClr val="tx1"/>
                      </a:solidFill>
                      <a:prstDash val="solid"/>
                      <a:round/>
                      <a:headEnd type="none" w="med" len="med"/>
                      <a:tailEnd type="none" w="med" len="med"/>
                    </a:lnL>
                    <a:lnR w="12700" cap="flat" cmpd="thickThin" algn="ctr">
                      <a:solidFill>
                        <a:srgbClr val="000000"/>
                      </a:solidFill>
                      <a:prstDash val="solid"/>
                      <a:round/>
                      <a:headEnd type="none" w="med" len="med"/>
                      <a:tailEnd type="none" w="med" len="med"/>
                    </a:lnR>
                    <a:lnT w="6350" cap="flat" cmpd="thickThin" algn="ctr">
                      <a:solidFill>
                        <a:srgbClr val="000000"/>
                      </a:solidFill>
                      <a:prstDash val="solid"/>
                      <a:round/>
                      <a:headEnd type="none" w="med" len="med"/>
                      <a:tailEnd type="none" w="med" len="med"/>
                    </a:lnT>
                    <a:lnB w="12700" cap="flat" cmpd="thickThin" algn="ctr">
                      <a:solidFill>
                        <a:srgbClr val="000000"/>
                      </a:solidFill>
                      <a:prstDash val="solid"/>
                      <a:round/>
                      <a:headEnd type="none" w="med" len="med"/>
                      <a:tailEnd type="none" w="med" len="med"/>
                    </a:lnB>
                    <a:lnTlToBr>
                      <a:noFill/>
                    </a:lnTlToBr>
                    <a:lnBlToTr>
                      <a:noFill/>
                    </a:lnBlToTr>
                    <a:solidFill>
                      <a:srgbClr val="FFFFFF"/>
                    </a:solidFill>
                  </a:tcPr>
                </a:tc>
                <a:tc gridSpan="2">
                  <a:txBody>
                    <a:bodyPr/>
                    <a:lstStyle/>
                    <a:p>
                      <a:pPr marL="85725" marR="0" lvl="0" indent="-85725" algn="ctr" defTabSz="914400" rtl="0" eaLnBrk="1" fontAlgn="base" latinLnBrk="0" hangingPunct="1">
                        <a:lnSpc>
                          <a:spcPct val="100000"/>
                        </a:lnSpc>
                        <a:spcBef>
                          <a:spcPct val="20000"/>
                        </a:spcBef>
                        <a:spcAft>
                          <a:spcPct val="0"/>
                        </a:spcAft>
                        <a:buClrTx/>
                        <a:buSzTx/>
                        <a:buFontTx/>
                        <a:buNone/>
                        <a:tabLst/>
                      </a:pP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358,467</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人（</a:t>
                      </a: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113%</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 </a:t>
                      </a:r>
                    </a:p>
                  </a:txBody>
                  <a:tcPr marL="18000" marR="18000" marT="35983" marB="35983" anchor="ctr" horzOverflow="overflow">
                    <a:lnL w="12700" cap="flat" cmpd="thickThin"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thickThin" algn="ctr">
                      <a:solidFill>
                        <a:srgbClr val="000000"/>
                      </a:solidFill>
                      <a:prstDash val="solid"/>
                      <a:round/>
                      <a:headEnd type="none" w="med" len="med"/>
                      <a:tailEnd type="none" w="med" len="med"/>
                    </a:lnT>
                    <a:lnB w="12700" cap="flat" cmpd="thickThin" algn="ctr">
                      <a:solidFill>
                        <a:srgbClr val="000000"/>
                      </a:solidFill>
                      <a:prstDash val="solid"/>
                      <a:round/>
                      <a:headEnd type="none" w="med" len="med"/>
                      <a:tailEnd type="none" w="med" len="med"/>
                    </a:lnB>
                    <a:lnTlToBr>
                      <a:noFill/>
                    </a:lnTlToBr>
                    <a:lnBlToTr>
                      <a:noFill/>
                    </a:lnBlToTr>
                    <a:solidFill>
                      <a:srgbClr val="FFFFFF"/>
                    </a:solidFill>
                  </a:tcPr>
                </a:tc>
                <a:tc hMerge="1">
                  <a:txBody>
                    <a:bodyPr/>
                    <a:lstStyle/>
                    <a:p>
                      <a:endParaRPr kumimoji="1" lang="ja-JP" altLang="en-US"/>
                    </a:p>
                  </a:txBody>
                  <a:tcPr/>
                </a:tc>
              </a:tr>
              <a:tr h="228489">
                <a:tc>
                  <a:txBody>
                    <a:bodyPr/>
                    <a:lstStyle/>
                    <a:p>
                      <a:pPr marL="85725" marR="0" lvl="0" indent="-85725" algn="ctr" defTabSz="914400" rtl="0" eaLnBrk="1" fontAlgn="base" latinLnBrk="0" hangingPunct="1">
                        <a:lnSpc>
                          <a:spcPct val="100000"/>
                        </a:lnSpc>
                        <a:spcBef>
                          <a:spcPct val="50000"/>
                        </a:spcBef>
                        <a:spcAft>
                          <a:spcPct val="0"/>
                        </a:spcAft>
                        <a:buClrTx/>
                        <a:buSzTx/>
                        <a:buFont typeface="Wingdings" pitchFamily="2" charset="2"/>
                        <a:buNone/>
                        <a:tabLst/>
                      </a:pPr>
                      <a:r>
                        <a:rPr kumimoji="1" lang="ja-JP" altLang="en-US" sz="1000" b="0" i="0" u="none" strike="noStrike" cap="none" normalizeH="0" baseline="0" dirty="0" smtClean="0">
                          <a:ln>
                            <a:noFill/>
                          </a:ln>
                          <a:solidFill>
                            <a:srgbClr val="000000"/>
                          </a:solidFill>
                          <a:effectLst/>
                          <a:latin typeface="ＭＳ Ｐゴシック" pitchFamily="50" charset="-128"/>
                          <a:ea typeface="ＭＳ Ｐゴシック" pitchFamily="50" charset="-128"/>
                        </a:rPr>
                        <a:t>人口密度</a:t>
                      </a:r>
                      <a:r>
                        <a:rPr kumimoji="1" lang="en-US" altLang="ja-JP" sz="1000" b="0" i="0" u="none" strike="noStrike" cap="none" normalizeH="0" baseline="0" dirty="0" smtClean="0">
                          <a:ln>
                            <a:noFill/>
                          </a:ln>
                          <a:solidFill>
                            <a:srgbClr val="000000"/>
                          </a:solidFill>
                          <a:effectLst/>
                          <a:latin typeface="ＭＳ Ｐゴシック" pitchFamily="50" charset="-128"/>
                          <a:ea typeface="ＭＳ Ｐゴシック" pitchFamily="50" charset="-128"/>
                        </a:rPr>
                        <a:t>〔H27〕</a:t>
                      </a:r>
                    </a:p>
                  </a:txBody>
                  <a:tcPr marL="18000" marR="18000" marT="35983" marB="35983" anchor="ctr" horzOverflow="overflow">
                    <a:lnL w="19050" cap="flat" cmpd="sng" algn="ctr">
                      <a:solidFill>
                        <a:schemeClr val="tx1"/>
                      </a:solidFill>
                      <a:prstDash val="solid"/>
                      <a:round/>
                      <a:headEnd type="none" w="med" len="med"/>
                      <a:tailEnd type="none" w="med" len="med"/>
                    </a:lnL>
                    <a:lnR w="12700" cap="flat" cmpd="thickThin" algn="ctr">
                      <a:solidFill>
                        <a:srgbClr val="000000"/>
                      </a:solidFill>
                      <a:prstDash val="solid"/>
                      <a:round/>
                      <a:headEnd type="none" w="med" len="med"/>
                      <a:tailEnd type="none" w="med" len="med"/>
                    </a:lnR>
                    <a:lnT w="12700" cap="flat" cmpd="thickThin" algn="ctr">
                      <a:solidFill>
                        <a:srgbClr val="000000"/>
                      </a:solidFill>
                      <a:prstDash val="solid"/>
                      <a:round/>
                      <a:headEnd type="none" w="med" len="med"/>
                      <a:tailEnd type="none" w="med" len="med"/>
                    </a:lnT>
                    <a:lnB w="6350" cap="flat" cmpd="thickThin" algn="ctr">
                      <a:solidFill>
                        <a:srgbClr val="000000"/>
                      </a:solidFill>
                      <a:prstDash val="solid"/>
                      <a:round/>
                      <a:headEnd type="none" w="med" len="med"/>
                      <a:tailEnd type="none" w="med" len="med"/>
                    </a:lnB>
                    <a:lnTlToBr>
                      <a:noFill/>
                    </a:lnTlToBr>
                    <a:lnBlToTr>
                      <a:noFill/>
                    </a:lnBlToTr>
                    <a:solidFill>
                      <a:srgbClr val="CCECFF"/>
                    </a:solidFill>
                  </a:tcPr>
                </a:tc>
                <a:tc>
                  <a:txBody>
                    <a:bodyPr/>
                    <a:lstStyle/>
                    <a:p>
                      <a:pPr marL="85725" marR="0" lvl="0" indent="-85725" algn="ctr" defTabSz="914400" rtl="0" eaLnBrk="1" fontAlgn="base" latinLnBrk="0" hangingPunct="1">
                        <a:lnSpc>
                          <a:spcPct val="100000"/>
                        </a:lnSpc>
                        <a:spcBef>
                          <a:spcPct val="50000"/>
                        </a:spcBef>
                        <a:spcAft>
                          <a:spcPct val="0"/>
                        </a:spcAft>
                        <a:buClrTx/>
                        <a:buSzTx/>
                        <a:buFont typeface="Wingdings" pitchFamily="2" charset="2"/>
                        <a:buNone/>
                        <a:tabLst/>
                      </a:pPr>
                      <a:r>
                        <a:rPr kumimoji="1" lang="ja-JP" altLang="en-US" sz="1000" b="0" i="0" u="none" strike="noStrike" cap="none" normalizeH="0" baseline="0" dirty="0" smtClean="0">
                          <a:ln>
                            <a:noFill/>
                          </a:ln>
                          <a:solidFill>
                            <a:srgbClr val="000000"/>
                          </a:solidFill>
                          <a:effectLst/>
                          <a:latin typeface="ＭＳ Ｐゴシック" pitchFamily="50" charset="-128"/>
                          <a:ea typeface="ＭＳ Ｐゴシック" pitchFamily="50" charset="-128"/>
                        </a:rPr>
                        <a:t>外国籍住民数</a:t>
                      </a:r>
                      <a:r>
                        <a:rPr kumimoji="1" lang="en-US" altLang="ja-JP" sz="1000" b="0" i="0" u="none" strike="noStrike" cap="none" normalizeH="0" baseline="0" dirty="0" smtClean="0">
                          <a:ln>
                            <a:noFill/>
                          </a:ln>
                          <a:solidFill>
                            <a:srgbClr val="000000"/>
                          </a:solidFill>
                          <a:effectLst/>
                          <a:latin typeface="ＭＳ Ｐゴシック" pitchFamily="50" charset="-128"/>
                          <a:ea typeface="ＭＳ Ｐゴシック" pitchFamily="50" charset="-128"/>
                        </a:rPr>
                        <a:t>〔H27〕</a:t>
                      </a:r>
                    </a:p>
                  </a:txBody>
                  <a:tcPr marL="18000" marR="18000" marT="35983" marB="35983" anchor="ctr" horzOverflow="overflow">
                    <a:lnL w="12700" cap="flat" cmpd="thickThin" algn="ctr">
                      <a:solidFill>
                        <a:srgbClr val="000000"/>
                      </a:solidFill>
                      <a:prstDash val="solid"/>
                      <a:round/>
                      <a:headEnd type="none" w="med" len="med"/>
                      <a:tailEnd type="none" w="med" len="med"/>
                    </a:lnL>
                    <a:lnR w="12700" cap="flat" cmpd="thickThin" algn="ctr">
                      <a:solidFill>
                        <a:srgbClr val="000000"/>
                      </a:solidFill>
                      <a:prstDash val="solid"/>
                      <a:round/>
                      <a:headEnd type="none" w="med" len="med"/>
                      <a:tailEnd type="none" w="med" len="med"/>
                    </a:lnR>
                    <a:lnT w="12700" cap="flat" cmpd="thickThin" algn="ctr">
                      <a:solidFill>
                        <a:srgbClr val="000000"/>
                      </a:solidFill>
                      <a:prstDash val="solid"/>
                      <a:round/>
                      <a:headEnd type="none" w="med" len="med"/>
                      <a:tailEnd type="none" w="med" len="med"/>
                    </a:lnT>
                    <a:lnB w="6350" cap="flat" cmpd="thickThin" algn="ctr">
                      <a:solidFill>
                        <a:srgbClr val="000000"/>
                      </a:solidFill>
                      <a:prstDash val="solid"/>
                      <a:round/>
                      <a:headEnd type="none" w="med" len="med"/>
                      <a:tailEnd type="none" w="med" len="med"/>
                    </a:lnB>
                    <a:lnTlToBr>
                      <a:noFill/>
                    </a:lnTlToBr>
                    <a:lnBlToTr>
                      <a:noFill/>
                    </a:lnBlToTr>
                    <a:solidFill>
                      <a:srgbClr val="CCECFF"/>
                    </a:solidFill>
                  </a:tcPr>
                </a:tc>
                <a:tc>
                  <a:txBody>
                    <a:bodyPr/>
                    <a:lstStyle/>
                    <a:p>
                      <a:pPr marL="85725" marR="0" lvl="0" indent="-85725" algn="ctr" defTabSz="914400" rtl="0" eaLnBrk="1" fontAlgn="base" latinLnBrk="0" hangingPunct="1">
                        <a:lnSpc>
                          <a:spcPct val="100000"/>
                        </a:lnSpc>
                        <a:spcBef>
                          <a:spcPct val="50000"/>
                        </a:spcBef>
                        <a:spcAft>
                          <a:spcPct val="0"/>
                        </a:spcAft>
                        <a:buClrTx/>
                        <a:buSzTx/>
                        <a:buFont typeface="Wingdings" pitchFamily="2" charset="2"/>
                        <a:buNone/>
                        <a:tabLst/>
                      </a:pPr>
                      <a:r>
                        <a:rPr kumimoji="1" lang="ja-JP" altLang="en-US" sz="1000" b="0" i="0" u="none" strike="noStrike" cap="none" normalizeH="0" baseline="0" dirty="0" smtClean="0">
                          <a:ln>
                            <a:noFill/>
                          </a:ln>
                          <a:solidFill>
                            <a:srgbClr val="000000"/>
                          </a:solidFill>
                          <a:effectLst/>
                          <a:latin typeface="ＭＳ Ｐゴシック" pitchFamily="50" charset="-128"/>
                          <a:ea typeface="ＭＳ Ｐゴシック" pitchFamily="50" charset="-128"/>
                        </a:rPr>
                        <a:t>面　積</a:t>
                      </a:r>
                    </a:p>
                  </a:txBody>
                  <a:tcPr marL="18000" marR="18000" marT="35983" marB="35983" anchor="ctr" horzOverflow="overflow">
                    <a:lnL w="12700" cap="flat" cmpd="thickThin"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12700" cap="flat" cmpd="thickThin" algn="ctr">
                      <a:solidFill>
                        <a:srgbClr val="000000"/>
                      </a:solidFill>
                      <a:prstDash val="solid"/>
                      <a:round/>
                      <a:headEnd type="none" w="med" len="med"/>
                      <a:tailEnd type="none" w="med" len="med"/>
                    </a:lnT>
                    <a:lnB w="6350" cap="flat" cmpd="thickThin" algn="ctr">
                      <a:solidFill>
                        <a:srgbClr val="000000"/>
                      </a:solidFill>
                      <a:prstDash val="solid"/>
                      <a:round/>
                      <a:headEnd type="none" w="med" len="med"/>
                      <a:tailEnd type="none" w="med" len="med"/>
                    </a:lnB>
                    <a:lnTlToBr>
                      <a:noFill/>
                    </a:lnTlToBr>
                    <a:lnBlToTr>
                      <a:noFill/>
                    </a:lnBlToTr>
                    <a:solidFill>
                      <a:srgbClr val="CCECFF"/>
                    </a:solidFill>
                  </a:tcPr>
                </a:tc>
              </a:tr>
              <a:tr h="224291">
                <a:tc>
                  <a:txBody>
                    <a:bodyPr/>
                    <a:lstStyle/>
                    <a:p>
                      <a:pPr marL="85725" marR="0" lvl="0" indent="-85725" algn="ctr" defTabSz="914400" rtl="0" eaLnBrk="1" fontAlgn="base" latinLnBrk="0" hangingPunct="1">
                        <a:lnSpc>
                          <a:spcPct val="100000"/>
                        </a:lnSpc>
                        <a:spcBef>
                          <a:spcPct val="50000"/>
                        </a:spcBef>
                        <a:spcAft>
                          <a:spcPct val="0"/>
                        </a:spcAft>
                        <a:buClrTx/>
                        <a:buSzTx/>
                        <a:buFont typeface="Wingdings" pitchFamily="2" charset="2"/>
                        <a:buNone/>
                        <a:tabLst/>
                      </a:pP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6,884</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人</a:t>
                      </a: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a:t>
                      </a:r>
                      <a:r>
                        <a:rPr kumimoji="1" lang="ja-JP" altLang="en-US" sz="1000" b="0" i="0" u="none" strike="noStrike" cap="none" normalizeH="0" baseline="0" dirty="0" err="1" smtClean="0">
                          <a:ln>
                            <a:noFill/>
                          </a:ln>
                          <a:solidFill>
                            <a:schemeClr val="tx1"/>
                          </a:solidFill>
                          <a:effectLst/>
                          <a:latin typeface="ＭＳ Ｐゴシック" pitchFamily="50" charset="-128"/>
                          <a:ea typeface="ＭＳ Ｐゴシック" pitchFamily="50" charset="-128"/>
                        </a:rPr>
                        <a:t>ｋ</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a:t>
                      </a:r>
                    </a:p>
                  </a:txBody>
                  <a:tcPr marL="18000" marR="18000" marT="35983" marB="35983" anchor="ctr" horzOverflow="overflow">
                    <a:lnL w="19050" cap="flat" cmpd="sng" algn="ctr">
                      <a:solidFill>
                        <a:schemeClr val="tx1"/>
                      </a:solidFill>
                      <a:prstDash val="solid"/>
                      <a:round/>
                      <a:headEnd type="none" w="med" len="med"/>
                      <a:tailEnd type="none" w="med" len="med"/>
                    </a:lnL>
                    <a:lnR w="12700" cap="flat" cmpd="thickThin" algn="ctr">
                      <a:solidFill>
                        <a:srgbClr val="000000"/>
                      </a:solidFill>
                      <a:prstDash val="solid"/>
                      <a:round/>
                      <a:headEnd type="none" w="med" len="med"/>
                      <a:tailEnd type="none" w="med" len="med"/>
                    </a:lnR>
                    <a:lnT w="6350" cap="flat" cmpd="thickThin"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FFFFFF"/>
                    </a:solidFill>
                  </a:tcPr>
                </a:tc>
                <a:tc>
                  <a:txBody>
                    <a:bodyPr/>
                    <a:lstStyle/>
                    <a:p>
                      <a:pPr marL="85725" marR="0" lvl="0" indent="-85725" algn="ctr" defTabSz="914400" rtl="0" eaLnBrk="1" fontAlgn="base" latinLnBrk="0" hangingPunct="1">
                        <a:lnSpc>
                          <a:spcPct val="100000"/>
                        </a:lnSpc>
                        <a:spcBef>
                          <a:spcPct val="50000"/>
                        </a:spcBef>
                        <a:spcAft>
                          <a:spcPct val="0"/>
                        </a:spcAft>
                        <a:buClrTx/>
                        <a:buSzTx/>
                        <a:buFont typeface="Wingdings" pitchFamily="2" charset="2"/>
                        <a:buNone/>
                        <a:tabLst/>
                      </a:pP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5,591</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人</a:t>
                      </a:r>
                    </a:p>
                  </a:txBody>
                  <a:tcPr marL="18000" marR="18000" marT="35983" marB="35983" anchor="ctr" horzOverflow="overflow">
                    <a:lnL w="12700" cap="flat" cmpd="thickThin" algn="ctr">
                      <a:solidFill>
                        <a:srgbClr val="000000"/>
                      </a:solidFill>
                      <a:prstDash val="solid"/>
                      <a:round/>
                      <a:headEnd type="none" w="med" len="med"/>
                      <a:tailEnd type="none" w="med" len="med"/>
                    </a:lnL>
                    <a:lnR w="12700" cap="flat" cmpd="thickThin" algn="ctr">
                      <a:solidFill>
                        <a:srgbClr val="000000"/>
                      </a:solidFill>
                      <a:prstDash val="solid"/>
                      <a:round/>
                      <a:headEnd type="none" w="med" len="med"/>
                      <a:tailEnd type="none" w="med" len="med"/>
                    </a:lnR>
                    <a:lnT w="6350" cap="flat" cmpd="thickThin"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FFFFFF"/>
                    </a:solidFill>
                  </a:tcPr>
                </a:tc>
                <a:tc>
                  <a:txBody>
                    <a:bodyPr/>
                    <a:lstStyle/>
                    <a:p>
                      <a:pPr marL="85725" marR="0" lvl="0" indent="-85725" algn="ctr" defTabSz="914400" rtl="0" eaLnBrk="1" fontAlgn="base" latinLnBrk="0" hangingPunct="1">
                        <a:lnSpc>
                          <a:spcPct val="100000"/>
                        </a:lnSpc>
                        <a:spcBef>
                          <a:spcPct val="50000"/>
                        </a:spcBef>
                        <a:spcAft>
                          <a:spcPct val="0"/>
                        </a:spcAft>
                        <a:buClrTx/>
                        <a:buSzTx/>
                        <a:buFont typeface="Wingdings" pitchFamily="2" charset="2"/>
                        <a:buNone/>
                        <a:tabLst/>
                      </a:pP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46.00</a:t>
                      </a:r>
                      <a:r>
                        <a:rPr kumimoji="1" lang="ja-JP" altLang="en-US" sz="1000" b="0" i="0" u="none" strike="noStrike" cap="none" normalizeH="0" baseline="0" dirty="0" err="1" smtClean="0">
                          <a:ln>
                            <a:noFill/>
                          </a:ln>
                          <a:solidFill>
                            <a:schemeClr val="tx1"/>
                          </a:solidFill>
                          <a:effectLst/>
                          <a:latin typeface="ＭＳ Ｐゴシック" pitchFamily="50" charset="-128"/>
                          <a:ea typeface="ＭＳ Ｐゴシック" pitchFamily="50" charset="-128"/>
                        </a:rPr>
                        <a:t>ｋ</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a:t>
                      </a:r>
                    </a:p>
                  </a:txBody>
                  <a:tcPr marL="18000" marR="18000" marT="35983" marB="35983" anchor="ctr" horzOverflow="overflow">
                    <a:lnL w="12700" cap="flat" cmpd="thickThin"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thickThin"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bl>
          </a:graphicData>
        </a:graphic>
      </p:graphicFrame>
      <p:graphicFrame>
        <p:nvGraphicFramePr>
          <p:cNvPr id="49192" name="Group 40"/>
          <p:cNvGraphicFramePr>
            <a:graphicFrameLocks noGrp="1"/>
          </p:cNvGraphicFramePr>
          <p:nvPr/>
        </p:nvGraphicFramePr>
        <p:xfrm>
          <a:off x="203201" y="4806950"/>
          <a:ext cx="3616324" cy="1346340"/>
        </p:xfrm>
        <a:graphic>
          <a:graphicData uri="http://schemas.openxmlformats.org/drawingml/2006/table">
            <a:tbl>
              <a:tblPr/>
              <a:tblGrid>
                <a:gridCol w="1205441"/>
                <a:gridCol w="1205442"/>
                <a:gridCol w="1205441"/>
              </a:tblGrid>
              <a:tr h="224367">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図書館</a:t>
                      </a:r>
                    </a:p>
                  </a:txBody>
                  <a:tcPr marL="18000" marR="18000" marT="35995" marB="35995" anchor="ctr" horzOverflow="overflow">
                    <a:lnL w="19050" cap="flat" cmpd="sng" algn="ctr">
                      <a:solidFill>
                        <a:schemeClr val="tx1"/>
                      </a:solidFill>
                      <a:prstDash val="solid"/>
                      <a:round/>
                      <a:headEnd type="none" w="med" len="med"/>
                      <a:tailEnd type="none" w="med" len="med"/>
                    </a:lnL>
                    <a:lnR w="12700" cap="flat" cmpd="thickThin"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thickThin" algn="ctr">
                      <a:solidFill>
                        <a:schemeClr val="tx1"/>
                      </a:solidFill>
                      <a:prstDash val="solid"/>
                      <a:round/>
                      <a:headEnd type="none" w="med" len="med"/>
                      <a:tailEnd type="none" w="med" len="med"/>
                    </a:lnB>
                    <a:lnTlToBr>
                      <a:noFill/>
                    </a:lnTlToBr>
                    <a:lnBlToTr>
                      <a:noFill/>
                    </a:lnBlToTr>
                    <a:solidFill>
                      <a:srgbClr val="CCECFF"/>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000" b="0" i="0" u="none" strike="noStrike" cap="none" normalizeH="0" baseline="0" smtClean="0">
                          <a:ln>
                            <a:noFill/>
                          </a:ln>
                          <a:solidFill>
                            <a:schemeClr val="tx1"/>
                          </a:solidFill>
                          <a:effectLst/>
                          <a:latin typeface="ＭＳ Ｐゴシック" pitchFamily="50" charset="-128"/>
                          <a:ea typeface="ＭＳ Ｐゴシック" pitchFamily="50" charset="-128"/>
                        </a:rPr>
                        <a:t>スポーツセンター</a:t>
                      </a:r>
                    </a:p>
                  </a:txBody>
                  <a:tcPr marL="18000" marR="18000" marT="35995" marB="35995" anchor="ctr" horzOverflow="overflow">
                    <a:lnL w="12700" cap="flat" cmpd="thickThin" algn="ctr">
                      <a:solidFill>
                        <a:schemeClr val="tx1"/>
                      </a:solidFill>
                      <a:prstDash val="solid"/>
                      <a:round/>
                      <a:headEnd type="none" w="med" len="med"/>
                      <a:tailEnd type="none" w="med" len="med"/>
                    </a:lnL>
                    <a:lnR w="12700" cap="flat" cmpd="thickThin"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thickThin" algn="ctr">
                      <a:solidFill>
                        <a:schemeClr val="tx1"/>
                      </a:solidFill>
                      <a:prstDash val="solid"/>
                      <a:round/>
                      <a:headEnd type="none" w="med" len="med"/>
                      <a:tailEnd type="none" w="med" len="med"/>
                    </a:lnB>
                    <a:lnTlToBr>
                      <a:noFill/>
                    </a:lnTlToBr>
                    <a:lnBlToTr>
                      <a:noFill/>
                    </a:lnBlToTr>
                    <a:solidFill>
                      <a:srgbClr val="CCECFF"/>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000" b="0" i="0" u="none" strike="noStrike" cap="none" normalizeH="0" baseline="0" smtClean="0">
                          <a:ln>
                            <a:noFill/>
                          </a:ln>
                          <a:solidFill>
                            <a:schemeClr val="tx1"/>
                          </a:solidFill>
                          <a:effectLst/>
                          <a:latin typeface="ＭＳ Ｐゴシック" pitchFamily="50" charset="-128"/>
                          <a:ea typeface="ＭＳ Ｐゴシック" pitchFamily="50" charset="-128"/>
                        </a:rPr>
                        <a:t>プール施設</a:t>
                      </a:r>
                    </a:p>
                  </a:txBody>
                  <a:tcPr marL="18000" marR="18000" marT="35995" marB="35995" anchor="ctr" horzOverflow="overflow">
                    <a:lnL w="12700" cap="flat" cmpd="thickThin"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thickThin" algn="ctr">
                      <a:solidFill>
                        <a:schemeClr val="tx1"/>
                      </a:solidFill>
                      <a:prstDash val="solid"/>
                      <a:round/>
                      <a:headEnd type="none" w="med" len="med"/>
                      <a:tailEnd type="none" w="med" len="med"/>
                    </a:lnB>
                    <a:lnTlToBr>
                      <a:noFill/>
                    </a:lnTlToBr>
                    <a:lnBlToTr>
                      <a:noFill/>
                    </a:lnBlToTr>
                    <a:solidFill>
                      <a:srgbClr val="CCECFF"/>
                    </a:solidFill>
                  </a:tcPr>
                </a:tc>
              </a:tr>
              <a:tr h="224367">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en-US" altLang="ja-JP" sz="1000" b="0" i="0" u="none" strike="noStrike" cap="none" normalizeH="0" baseline="0" smtClean="0">
                          <a:ln>
                            <a:noFill/>
                          </a:ln>
                          <a:solidFill>
                            <a:schemeClr val="tx1"/>
                          </a:solidFill>
                          <a:effectLst/>
                          <a:latin typeface="ＭＳ Ｐゴシック" pitchFamily="50" charset="-128"/>
                          <a:ea typeface="ＭＳ Ｐゴシック" pitchFamily="50" charset="-128"/>
                        </a:rPr>
                        <a:t>4</a:t>
                      </a:r>
                      <a:r>
                        <a:rPr kumimoji="1" lang="ja-JP" altLang="en-US" sz="1000" b="0" i="0" u="none" strike="noStrike" cap="none" normalizeH="0" baseline="0" smtClean="0">
                          <a:ln>
                            <a:noFill/>
                          </a:ln>
                          <a:solidFill>
                            <a:schemeClr val="tx1"/>
                          </a:solidFill>
                          <a:effectLst/>
                          <a:latin typeface="ＭＳ Ｐゴシック" pitchFamily="50" charset="-128"/>
                          <a:ea typeface="ＭＳ Ｐゴシック" pitchFamily="50" charset="-128"/>
                        </a:rPr>
                        <a:t>館</a:t>
                      </a:r>
                      <a:endPar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18000" marR="18000" marT="35995" marB="35995" anchor="ctr" horzOverflow="overflow">
                    <a:lnL w="19050" cap="flat" cmpd="sng" algn="ctr">
                      <a:solidFill>
                        <a:schemeClr val="tx1"/>
                      </a:solidFill>
                      <a:prstDash val="solid"/>
                      <a:round/>
                      <a:headEnd type="none" w="med" len="med"/>
                      <a:tailEnd type="none" w="med" len="med"/>
                    </a:lnL>
                    <a:lnR w="12700" cap="flat" cmpd="thickThin" algn="ctr">
                      <a:solidFill>
                        <a:schemeClr val="tx1"/>
                      </a:solidFill>
                      <a:prstDash val="solid"/>
                      <a:round/>
                      <a:headEnd type="none" w="med" len="med"/>
                      <a:tailEnd type="none" w="med" len="med"/>
                    </a:lnR>
                    <a:lnT w="6350" cap="flat" cmpd="thickThin" algn="ctr">
                      <a:solidFill>
                        <a:schemeClr val="tx1"/>
                      </a:solidFill>
                      <a:prstDash val="solid"/>
                      <a:round/>
                      <a:headEnd type="none" w="med" len="med"/>
                      <a:tailEnd type="none" w="med" len="med"/>
                    </a:lnT>
                    <a:lnB w="12700" cap="flat" cmpd="thickThin"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4</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ヵ所</a:t>
                      </a:r>
                    </a:p>
                  </a:txBody>
                  <a:tcPr marL="18000" marR="18000" marT="35995" marB="35995" anchor="ctr" horzOverflow="overflow">
                    <a:lnL w="12700" cap="flat" cmpd="thickThin" algn="ctr">
                      <a:solidFill>
                        <a:schemeClr val="tx1"/>
                      </a:solidFill>
                      <a:prstDash val="solid"/>
                      <a:round/>
                      <a:headEnd type="none" w="med" len="med"/>
                      <a:tailEnd type="none" w="med" len="med"/>
                    </a:lnL>
                    <a:lnR w="12700" cap="flat" cmpd="thickThin" algn="ctr">
                      <a:solidFill>
                        <a:schemeClr val="tx1"/>
                      </a:solidFill>
                      <a:prstDash val="solid"/>
                      <a:round/>
                      <a:headEnd type="none" w="med" len="med"/>
                      <a:tailEnd type="none" w="med" len="med"/>
                    </a:lnR>
                    <a:lnT w="6350" cap="flat" cmpd="thickThin" algn="ctr">
                      <a:solidFill>
                        <a:schemeClr val="tx1"/>
                      </a:solidFill>
                      <a:prstDash val="solid"/>
                      <a:round/>
                      <a:headEnd type="none" w="med" len="med"/>
                      <a:tailEnd type="none" w="med" len="med"/>
                    </a:lnT>
                    <a:lnB w="12700" cap="flat" cmpd="thickThin"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4</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ヵ所</a:t>
                      </a:r>
                    </a:p>
                  </a:txBody>
                  <a:tcPr marL="18000" marR="18000" marT="35995" marB="35995" anchor="ctr" horzOverflow="overflow">
                    <a:lnL w="12700" cap="flat" cmpd="thickThin"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thickThin" algn="ctr">
                      <a:solidFill>
                        <a:schemeClr val="tx1"/>
                      </a:solidFill>
                      <a:prstDash val="solid"/>
                      <a:round/>
                      <a:headEnd type="none" w="med" len="med"/>
                      <a:tailEnd type="none" w="med" len="med"/>
                    </a:lnT>
                    <a:lnB w="12700" cap="flat" cmpd="thickThin" algn="ctr">
                      <a:solidFill>
                        <a:schemeClr val="tx1"/>
                      </a:solidFill>
                      <a:prstDash val="solid"/>
                      <a:round/>
                      <a:headEnd type="none" w="med" len="med"/>
                      <a:tailEnd type="none" w="med" len="med"/>
                    </a:lnB>
                    <a:lnTlToBr>
                      <a:noFill/>
                    </a:lnTlToBr>
                    <a:lnBlToTr>
                      <a:noFill/>
                    </a:lnBlToTr>
                    <a:noFill/>
                  </a:tcPr>
                </a:tc>
              </a:tr>
              <a:tr h="224367">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区民センター・ホール</a:t>
                      </a:r>
                    </a:p>
                  </a:txBody>
                  <a:tcPr marL="18000" marR="18000" marT="35995" marB="35995" anchor="ctr" horzOverflow="overflow">
                    <a:lnL w="19050" cap="flat" cmpd="sng" algn="ctr">
                      <a:solidFill>
                        <a:schemeClr val="tx1"/>
                      </a:solidFill>
                      <a:prstDash val="solid"/>
                      <a:round/>
                      <a:headEnd type="none" w="med" len="med"/>
                      <a:tailEnd type="none" w="med" len="med"/>
                    </a:lnL>
                    <a:lnR w="12700" cap="flat" cmpd="thickThin" algn="ctr">
                      <a:solidFill>
                        <a:schemeClr val="tx1"/>
                      </a:solidFill>
                      <a:prstDash val="solid"/>
                      <a:round/>
                      <a:headEnd type="none" w="med" len="med"/>
                      <a:tailEnd type="none" w="med" len="med"/>
                    </a:lnR>
                    <a:lnT w="12700" cap="flat" cmpd="thickThin" algn="ctr">
                      <a:solidFill>
                        <a:schemeClr val="tx1"/>
                      </a:solidFill>
                      <a:prstDash val="solid"/>
                      <a:round/>
                      <a:headEnd type="none" w="med" len="med"/>
                      <a:tailEnd type="none" w="med" len="med"/>
                    </a:lnT>
                    <a:lnB w="6350" cap="flat" cmpd="thickThin" algn="ctr">
                      <a:solidFill>
                        <a:schemeClr val="tx1"/>
                      </a:solidFill>
                      <a:prstDash val="solid"/>
                      <a:round/>
                      <a:headEnd type="none" w="med" len="med"/>
                      <a:tailEnd type="none" w="med" len="med"/>
                    </a:lnB>
                    <a:lnTlToBr>
                      <a:noFill/>
                    </a:lnTlToBr>
                    <a:lnBlToTr>
                      <a:noFill/>
                    </a:lnBlToTr>
                    <a:solidFill>
                      <a:srgbClr val="CCECFF"/>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老人福祉センター</a:t>
                      </a:r>
                    </a:p>
                  </a:txBody>
                  <a:tcPr marL="18000" marR="18000" marT="35995" marB="35995" anchor="ctr" horzOverflow="overflow">
                    <a:lnL w="12700" cap="flat" cmpd="thickThin" algn="ctr">
                      <a:solidFill>
                        <a:schemeClr val="tx1"/>
                      </a:solidFill>
                      <a:prstDash val="solid"/>
                      <a:round/>
                      <a:headEnd type="none" w="med" len="med"/>
                      <a:tailEnd type="none" w="med" len="med"/>
                    </a:lnL>
                    <a:lnR w="12700" cap="flat" cmpd="thickThin" algn="ctr">
                      <a:solidFill>
                        <a:schemeClr val="tx1"/>
                      </a:solidFill>
                      <a:prstDash val="solid"/>
                      <a:round/>
                      <a:headEnd type="none" w="med" len="med"/>
                      <a:tailEnd type="none" w="med" len="med"/>
                    </a:lnR>
                    <a:lnT w="12700" cap="flat" cmpd="thickThin" algn="ctr">
                      <a:solidFill>
                        <a:schemeClr val="tx1"/>
                      </a:solidFill>
                      <a:prstDash val="solid"/>
                      <a:round/>
                      <a:headEnd type="none" w="med" len="med"/>
                      <a:tailEnd type="none" w="med" len="med"/>
                    </a:lnT>
                    <a:lnB w="6350" cap="flat" cmpd="thickThin" algn="ctr">
                      <a:solidFill>
                        <a:schemeClr val="tx1"/>
                      </a:solidFill>
                      <a:prstDash val="solid"/>
                      <a:round/>
                      <a:headEnd type="none" w="med" len="med"/>
                      <a:tailEnd type="none" w="med" len="med"/>
                    </a:lnB>
                    <a:lnTlToBr>
                      <a:noFill/>
                    </a:lnTlToBr>
                    <a:lnBlToTr>
                      <a:noFill/>
                    </a:lnBlToTr>
                    <a:solidFill>
                      <a:srgbClr val="CCECFF"/>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子ども・子育てプラザ</a:t>
                      </a:r>
                    </a:p>
                  </a:txBody>
                  <a:tcPr marL="18000" marR="18000" marT="35995" marB="35995" anchor="ctr" horzOverflow="overflow">
                    <a:lnL w="12700" cap="flat" cmpd="thickThin"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2700" cap="flat" cmpd="thickThin" algn="ctr">
                      <a:solidFill>
                        <a:schemeClr val="tx1"/>
                      </a:solidFill>
                      <a:prstDash val="solid"/>
                      <a:round/>
                      <a:headEnd type="none" w="med" len="med"/>
                      <a:tailEnd type="none" w="med" len="med"/>
                    </a:lnT>
                    <a:lnB w="6350" cap="flat" cmpd="thickThin" algn="ctr">
                      <a:solidFill>
                        <a:schemeClr val="tx1"/>
                      </a:solidFill>
                      <a:prstDash val="solid"/>
                      <a:round/>
                      <a:headEnd type="none" w="med" len="med"/>
                      <a:tailEnd type="none" w="med" len="med"/>
                    </a:lnB>
                    <a:lnTlToBr>
                      <a:noFill/>
                    </a:lnTlToBr>
                    <a:lnBlToTr>
                      <a:noFill/>
                    </a:lnBlToTr>
                    <a:solidFill>
                      <a:srgbClr val="CCECFF"/>
                    </a:solidFill>
                  </a:tcPr>
                </a:tc>
              </a:tr>
              <a:tr h="224367">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6</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ヵ所</a:t>
                      </a:r>
                    </a:p>
                  </a:txBody>
                  <a:tcPr marL="18000" marR="18000" marT="35995" marB="35995" anchor="ctr" horzOverflow="overflow">
                    <a:lnL w="19050" cap="flat" cmpd="sng" algn="ctr">
                      <a:solidFill>
                        <a:schemeClr val="tx1"/>
                      </a:solidFill>
                      <a:prstDash val="solid"/>
                      <a:round/>
                      <a:headEnd type="none" w="med" len="med"/>
                      <a:tailEnd type="none" w="med" len="med"/>
                    </a:lnL>
                    <a:lnR w="12700" cap="flat" cmpd="thickThin" algn="ctr">
                      <a:solidFill>
                        <a:schemeClr val="tx1"/>
                      </a:solidFill>
                      <a:prstDash val="solid"/>
                      <a:round/>
                      <a:headEnd type="none" w="med" len="med"/>
                      <a:tailEnd type="none" w="med" len="med"/>
                    </a:lnR>
                    <a:lnT w="6350" cap="flat" cmpd="thickThin" algn="ctr">
                      <a:solidFill>
                        <a:schemeClr val="tx1"/>
                      </a:solidFill>
                      <a:prstDash val="solid"/>
                      <a:round/>
                      <a:headEnd type="none" w="med" len="med"/>
                      <a:tailEnd type="none" w="med" len="med"/>
                    </a:lnT>
                    <a:lnB w="6350" cap="flat" cmpd="thickThin"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4</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ヵ所</a:t>
                      </a:r>
                    </a:p>
                  </a:txBody>
                  <a:tcPr marL="18000" marR="18000" marT="35995" marB="35995" anchor="ctr" horzOverflow="overflow">
                    <a:lnL w="12700" cap="flat" cmpd="thickThin" algn="ctr">
                      <a:solidFill>
                        <a:schemeClr val="tx1"/>
                      </a:solidFill>
                      <a:prstDash val="solid"/>
                      <a:round/>
                      <a:headEnd type="none" w="med" len="med"/>
                      <a:tailEnd type="none" w="med" len="med"/>
                    </a:lnL>
                    <a:lnR w="12700" cap="flat" cmpd="thickThin" algn="ctr">
                      <a:solidFill>
                        <a:schemeClr val="tx1"/>
                      </a:solidFill>
                      <a:prstDash val="solid"/>
                      <a:round/>
                      <a:headEnd type="none" w="med" len="med"/>
                      <a:tailEnd type="none" w="med" len="med"/>
                    </a:lnR>
                    <a:lnT w="6350" cap="flat" cmpd="thickThin" algn="ctr">
                      <a:solidFill>
                        <a:schemeClr val="tx1"/>
                      </a:solidFill>
                      <a:prstDash val="solid"/>
                      <a:round/>
                      <a:headEnd type="none" w="med" len="med"/>
                      <a:tailEnd type="none" w="med" len="med"/>
                    </a:lnT>
                    <a:lnB w="6350" cap="flat" cmpd="thickThin"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4</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ヵ所</a:t>
                      </a:r>
                    </a:p>
                  </a:txBody>
                  <a:tcPr marL="18000" marR="18000" marT="35995" marB="35995" anchor="ctr" horzOverflow="overflow">
                    <a:lnL w="12700" cap="flat" cmpd="thickThin"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thickThin"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224367">
                <a:tc gridSpan="2">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公園数（</a:t>
                      </a: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1</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人あたりの面積）</a:t>
                      </a:r>
                    </a:p>
                  </a:txBody>
                  <a:tcPr marL="18000" marR="18000" marT="35995" marB="35995" anchor="ctr"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thickThin" algn="ctr">
                      <a:solidFill>
                        <a:schemeClr val="tx1"/>
                      </a:solidFill>
                      <a:prstDash val="solid"/>
                      <a:round/>
                      <a:headEnd type="none" w="med" len="med"/>
                      <a:tailEnd type="none" w="med" len="med"/>
                    </a:lnT>
                    <a:lnB w="6350" cap="flat" cmpd="thickThin" algn="ctr">
                      <a:solidFill>
                        <a:schemeClr val="tx1"/>
                      </a:solidFill>
                      <a:prstDash val="solid"/>
                      <a:round/>
                      <a:headEnd type="none" w="med" len="med"/>
                      <a:tailEnd type="none" w="med" len="med"/>
                    </a:lnB>
                    <a:lnTlToBr>
                      <a:noFill/>
                    </a:lnTlToBr>
                    <a:lnBlToTr>
                      <a:noFill/>
                    </a:lnBlToTr>
                    <a:solidFill>
                      <a:schemeClr val="accent5">
                        <a:lumMod val="40000"/>
                        <a:lumOff val="60000"/>
                      </a:schemeClr>
                    </a:solidFill>
                  </a:tcPr>
                </a:tc>
                <a:tc hMerge="1">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18000" marR="18000" marT="36000" marB="36000" anchor="ctr" horzOverflow="overflow">
                    <a:lnL w="12700" cap="flat" cmpd="thickThin" algn="ctr">
                      <a:solidFill>
                        <a:schemeClr val="tx1"/>
                      </a:solidFill>
                      <a:prstDash val="solid"/>
                      <a:round/>
                      <a:headEnd type="none" w="med" len="med"/>
                      <a:tailEnd type="none" w="med" len="med"/>
                    </a:lnL>
                    <a:lnR w="12700" cap="flat" cmpd="thickThin" algn="ctr">
                      <a:solidFill>
                        <a:schemeClr val="tx1"/>
                      </a:solidFill>
                      <a:prstDash val="solid"/>
                      <a:round/>
                      <a:headEnd type="none" w="med" len="med"/>
                      <a:tailEnd type="none" w="med" len="med"/>
                    </a:lnR>
                    <a:lnT w="6350" cap="flat" cmpd="thickThin" algn="ctr">
                      <a:solidFill>
                        <a:schemeClr val="tx1"/>
                      </a:solidFill>
                      <a:prstDash val="solid"/>
                      <a:round/>
                      <a:headEnd type="none" w="med" len="med"/>
                      <a:tailEnd type="none" w="med" len="med"/>
                    </a:lnT>
                    <a:lnB w="6350" cap="flat" cmpd="thickThin" algn="ctr">
                      <a:solidFill>
                        <a:schemeClr val="tx1"/>
                      </a:solidFill>
                      <a:prstDash val="solid"/>
                      <a:round/>
                      <a:headEnd type="none" w="med" len="med"/>
                      <a:tailEnd type="none" w="med" len="med"/>
                    </a:lnB>
                    <a:lnTlToBr>
                      <a:noFill/>
                    </a:lnTlToBr>
                    <a:lnBlToTr>
                      <a:noFill/>
                    </a:lnBlToTr>
                    <a:noFill/>
                  </a:tcPr>
                </a:tc>
                <a:tc rowSpan="2">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18000" marR="18000" marT="35995" marB="35995" anchor="ctr" horzOverflow="overflow">
                    <a:lnL w="19050" cap="flat" cmpd="sng" algn="ctr">
                      <a:solidFill>
                        <a:schemeClr val="tx1"/>
                      </a:solidFill>
                      <a:prstDash val="solid"/>
                      <a:round/>
                      <a:headEnd type="none" w="med" len="med"/>
                      <a:tailEnd type="none" w="med" len="med"/>
                    </a:lnL>
                    <a:lnR w="19050" cap="flat" cmpd="sng" algn="ctr">
                      <a:no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noFill/>
                      <a:prstDash val="solid"/>
                      <a:round/>
                      <a:headEnd type="none" w="med" len="med"/>
                      <a:tailEnd type="none" w="med" len="med"/>
                    </a:lnB>
                    <a:lnTlToBr>
                      <a:noFill/>
                    </a:lnTlToBr>
                    <a:lnBlToTr>
                      <a:noFill/>
                    </a:lnBlToTr>
                    <a:noFill/>
                  </a:tcPr>
                </a:tc>
              </a:tr>
              <a:tr h="224367">
                <a:tc gridSpan="2">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153</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ヵ所（</a:t>
                      </a: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3.26㎡</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a:t>
                      </a:r>
                    </a:p>
                  </a:txBody>
                  <a:tcPr marL="18000" marR="18000" marT="35995" marB="35995" anchor="ctr"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thickThin"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hMerge="1">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18000" marR="18000" marT="36000" marB="36000" anchor="ctr" horzOverflow="overflow">
                    <a:lnL w="12700" cap="flat" cmpd="thickThin" algn="ctr">
                      <a:solidFill>
                        <a:schemeClr val="tx1"/>
                      </a:solidFill>
                      <a:prstDash val="solid"/>
                      <a:round/>
                      <a:headEnd type="none" w="med" len="med"/>
                      <a:tailEnd type="none" w="med" len="med"/>
                    </a:lnL>
                    <a:lnR w="12700" cap="flat" cmpd="thickThin" algn="ctr">
                      <a:solidFill>
                        <a:schemeClr val="tx1"/>
                      </a:solidFill>
                      <a:prstDash val="solid"/>
                      <a:round/>
                      <a:headEnd type="none" w="med" len="med"/>
                      <a:tailEnd type="none" w="med" len="med"/>
                    </a:lnR>
                    <a:lnT w="6350" cap="flat" cmpd="thickThin" algn="ctr">
                      <a:solidFill>
                        <a:schemeClr val="tx1"/>
                      </a:solidFill>
                      <a:prstDash val="solid"/>
                      <a:round/>
                      <a:headEnd type="none" w="med" len="med"/>
                      <a:tailEnd type="none" w="med" len="med"/>
                    </a:lnT>
                    <a:lnB w="28575" cap="flat" cmpd="thickThin" algn="ctr">
                      <a:solidFill>
                        <a:schemeClr val="tx1"/>
                      </a:solidFill>
                      <a:prstDash val="solid"/>
                      <a:round/>
                      <a:headEnd type="none" w="med" len="med"/>
                      <a:tailEnd type="none" w="med" len="med"/>
                    </a:lnB>
                    <a:lnTlToBr>
                      <a:noFill/>
                    </a:lnTlToBr>
                    <a:lnBlToTr>
                      <a:noFill/>
                    </a:lnBlToTr>
                    <a:noFill/>
                  </a:tcPr>
                </a:tc>
                <a:tc vMerge="1">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18000" marR="18000" marT="36000" marB="36000" anchor="ctr" horzOverflow="overflow">
                    <a:lnL w="12700" cap="flat" cmpd="thickThin" algn="ctr">
                      <a:solidFill>
                        <a:schemeClr val="tx1"/>
                      </a:solidFill>
                      <a:prstDash val="solid"/>
                      <a:round/>
                      <a:headEnd type="none" w="med" len="med"/>
                      <a:tailEnd type="none" w="med" len="med"/>
                    </a:lnL>
                    <a:lnR w="28575" cap="flat" cmpd="thickThin" algn="ctr">
                      <a:solidFill>
                        <a:schemeClr val="tx1"/>
                      </a:solidFill>
                      <a:prstDash val="solid"/>
                      <a:round/>
                      <a:headEnd type="none" w="med" len="med"/>
                      <a:tailEnd type="none" w="med" len="med"/>
                    </a:lnR>
                    <a:lnT w="6350" cap="flat" cmpd="thickThin" algn="ctr">
                      <a:solidFill>
                        <a:schemeClr val="tx1"/>
                      </a:solidFill>
                      <a:prstDash val="solid"/>
                      <a:round/>
                      <a:headEnd type="none" w="med" len="med"/>
                      <a:tailEnd type="none" w="med" len="med"/>
                    </a:lnT>
                    <a:lnB w="28575" cap="flat" cmpd="thickThin" algn="ctr">
                      <a:solidFill>
                        <a:schemeClr val="tx1"/>
                      </a:solidFill>
                      <a:prstDash val="solid"/>
                      <a:round/>
                      <a:headEnd type="none" w="med" len="med"/>
                      <a:tailEnd type="none" w="med" len="med"/>
                    </a:lnB>
                    <a:lnTlToBr>
                      <a:noFill/>
                    </a:lnTlToBr>
                    <a:lnBlToTr>
                      <a:noFill/>
                    </a:lnBlToTr>
                    <a:noFill/>
                  </a:tcPr>
                </a:tc>
              </a:tr>
            </a:tbl>
          </a:graphicData>
        </a:graphic>
      </p:graphicFrame>
      <p:graphicFrame>
        <p:nvGraphicFramePr>
          <p:cNvPr id="49332" name="Group 180"/>
          <p:cNvGraphicFramePr>
            <a:graphicFrameLocks noGrp="1"/>
          </p:cNvGraphicFramePr>
          <p:nvPr/>
        </p:nvGraphicFramePr>
        <p:xfrm>
          <a:off x="203201" y="2995613"/>
          <a:ext cx="3616324" cy="1562421"/>
        </p:xfrm>
        <a:graphic>
          <a:graphicData uri="http://schemas.openxmlformats.org/drawingml/2006/table">
            <a:tbl>
              <a:tblPr/>
              <a:tblGrid>
                <a:gridCol w="1205441"/>
                <a:gridCol w="598910"/>
                <a:gridCol w="606532"/>
                <a:gridCol w="1205441"/>
              </a:tblGrid>
              <a:tr h="360173">
                <a:tc gridSpan="2">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職員配置数案</a:t>
                      </a:r>
                      <a:endParaRPr kumimoji="1" lang="ja-JP" altLang="en-US" sz="9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18000" marR="18000" marT="35981" marB="35981" anchor="ctr"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thickThin" algn="ctr">
                      <a:solidFill>
                        <a:schemeClr val="tx1"/>
                      </a:solidFill>
                      <a:prstDash val="solid"/>
                      <a:round/>
                      <a:headEnd type="none" w="med" len="med"/>
                      <a:tailEnd type="none" w="med" len="med"/>
                    </a:lnB>
                    <a:lnTlToBr>
                      <a:noFill/>
                    </a:lnTlToBr>
                    <a:lnBlToTr>
                      <a:noFill/>
                    </a:lnBlToTr>
                    <a:solidFill>
                      <a:srgbClr val="CCECFF"/>
                    </a:solidFill>
                  </a:tcPr>
                </a:tc>
                <a:tc hMerge="1">
                  <a:txBody>
                    <a:bodyPr/>
                    <a:lstStyle/>
                    <a:p>
                      <a:endParaRPr kumimoji="1" lang="ja-JP" altLang="en-US"/>
                    </a:p>
                  </a:txBody>
                  <a:tcPr/>
                </a:tc>
                <a:tc rowSpan="2" gridSpan="2">
                  <a:txBody>
                    <a:bodyPr/>
                    <a:lstStyle/>
                    <a:p>
                      <a:pPr marL="0" marR="0" lvl="0" indent="0" algn="ctr" defTabSz="914400" rtl="0" eaLnBrk="1" fontAlgn="base" latinLnBrk="0" hangingPunct="1">
                        <a:lnSpc>
                          <a:spcPct val="90000"/>
                        </a:lnSpc>
                        <a:spcBef>
                          <a:spcPct val="0"/>
                        </a:spcBef>
                        <a:spcAft>
                          <a:spcPct val="0"/>
                        </a:spcAft>
                        <a:buClrTx/>
                        <a:buSzTx/>
                        <a:buFontTx/>
                        <a:buNone/>
                        <a:tabLst/>
                      </a:pPr>
                      <a:endParaRPr kumimoji="1" lang="en-US" altLang="ja-JP" sz="1000" b="0" i="0" u="none" strike="noStrike" cap="none" normalizeH="0" baseline="0" dirty="0" smtClean="0">
                        <a:ln>
                          <a:noFill/>
                        </a:ln>
                        <a:solidFill>
                          <a:srgbClr val="FF0000"/>
                        </a:solidFill>
                        <a:effectLst/>
                        <a:latin typeface="ＭＳ Ｐゴシック" pitchFamily="50" charset="-128"/>
                        <a:ea typeface="ＭＳ Ｐゴシック" pitchFamily="50" charset="-128"/>
                      </a:endParaRPr>
                    </a:p>
                  </a:txBody>
                  <a:tcPr marL="18000" marR="18000" marT="35981" marB="35981" anchor="ctr" horzOverflow="overflow">
                    <a:lnL w="19050" cap="flat" cmpd="sng" algn="ctr">
                      <a:solidFill>
                        <a:schemeClr val="tx1"/>
                      </a:solidFill>
                      <a:prstDash val="solid"/>
                      <a:round/>
                      <a:headEnd type="none" w="med" len="med"/>
                      <a:tailEnd type="none" w="med" len="med"/>
                    </a:lnL>
                    <a:lnR w="19050" cap="flat" cmpd="sng" algn="ctr">
                      <a:noFill/>
                      <a:prstDash val="solid"/>
                      <a:round/>
                      <a:headEnd type="none" w="med" len="med"/>
                      <a:tailEnd type="none" w="med" len="med"/>
                    </a:lnR>
                    <a:lnT w="19050" cap="flat" cmpd="sng" algn="ctr">
                      <a:no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rowSpan="2" hMerge="1">
                  <a:txBody>
                    <a:bodyPr/>
                    <a:lstStyle/>
                    <a:p>
                      <a:endParaRPr kumimoji="1" lang="ja-JP" altLang="en-US"/>
                    </a:p>
                  </a:txBody>
                  <a:tcPr/>
                </a:tc>
              </a:tr>
              <a:tr h="224282">
                <a:tc gridSpan="2">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807</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人</a:t>
                      </a:r>
                    </a:p>
                  </a:txBody>
                  <a:tcPr marL="18000" marR="18000" marT="35981" marB="35981" anchor="ctr"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thickThin" algn="ctr">
                      <a:solidFill>
                        <a:schemeClr val="tx1"/>
                      </a:solidFill>
                      <a:prstDash val="solid"/>
                      <a:round/>
                      <a:headEnd type="none" w="med" len="med"/>
                      <a:tailEnd type="none" w="med" len="med"/>
                    </a:lnT>
                    <a:lnB w="12700" cap="flat" cmpd="thickThin" algn="ctr">
                      <a:solidFill>
                        <a:schemeClr val="tx1"/>
                      </a:solidFill>
                      <a:prstDash val="solid"/>
                      <a:round/>
                      <a:headEnd type="none" w="med" len="med"/>
                      <a:tailEnd type="none" w="med" len="med"/>
                    </a:lnB>
                    <a:lnTlToBr>
                      <a:noFill/>
                    </a:lnTlToBr>
                    <a:lnBlToTr>
                      <a:noFill/>
                    </a:lnBlToTr>
                    <a:noFill/>
                  </a:tcPr>
                </a:tc>
                <a:tc hMerge="1">
                  <a:txBody>
                    <a:bodyPr/>
                    <a:lstStyle/>
                    <a:p>
                      <a:endParaRPr kumimoji="1" lang="ja-JP" altLang="en-US"/>
                    </a:p>
                  </a:txBody>
                  <a:tcPr/>
                </a:tc>
                <a:tc gridSpan="2" vMerge="1">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18000" marR="18000" marT="35981" marB="35981" anchor="ctr" horzOverflow="overflow">
                    <a:lnL w="12700" cap="flat" cmpd="thickThin"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thickThin" algn="ctr">
                      <a:solidFill>
                        <a:schemeClr val="tx1"/>
                      </a:solidFill>
                      <a:prstDash val="solid"/>
                      <a:round/>
                      <a:headEnd type="none" w="med" len="med"/>
                      <a:tailEnd type="none" w="med" len="med"/>
                    </a:lnT>
                    <a:lnB w="12700" cap="flat" cmpd="thickThin" algn="ctr">
                      <a:solidFill>
                        <a:schemeClr val="tx1"/>
                      </a:solidFill>
                      <a:prstDash val="solid"/>
                      <a:round/>
                      <a:headEnd type="none" w="med" len="med"/>
                      <a:tailEnd type="none" w="med" len="med"/>
                    </a:lnB>
                    <a:lnTlToBr>
                      <a:noFill/>
                    </a:lnTlToBr>
                    <a:lnBlToTr>
                      <a:noFill/>
                    </a:lnBlToTr>
                    <a:noFill/>
                  </a:tcPr>
                </a:tc>
                <a:tc hMerge="1" vMerge="1">
                  <a:txBody>
                    <a:bodyPr/>
                    <a:lstStyle/>
                    <a:p>
                      <a:endParaRPr kumimoji="1" lang="ja-JP" altLang="en-US"/>
                    </a:p>
                  </a:txBody>
                  <a:tcPr/>
                </a:tc>
              </a:tr>
              <a:tr h="224282">
                <a:tc gridSpan="4">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区役所間道路距離</a:t>
                      </a:r>
                    </a:p>
                  </a:txBody>
                  <a:tcPr marL="18000" marR="18000" marT="35981" marB="35981" anchor="ctr"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2700" cap="flat" cmpd="thickThin" algn="ctr">
                      <a:solidFill>
                        <a:schemeClr val="tx1"/>
                      </a:solidFill>
                      <a:prstDash val="solid"/>
                      <a:round/>
                      <a:headEnd type="none" w="med" len="med"/>
                      <a:tailEnd type="none" w="med" len="med"/>
                    </a:lnT>
                    <a:lnB w="6350" cap="flat" cmpd="thickThin" algn="ctr">
                      <a:solidFill>
                        <a:schemeClr val="tx1"/>
                      </a:solidFill>
                      <a:prstDash val="solid"/>
                      <a:round/>
                      <a:headEnd type="none" w="med" len="med"/>
                      <a:tailEnd type="none" w="med" len="med"/>
                    </a:lnB>
                    <a:lnTlToBr>
                      <a:noFill/>
                    </a:lnTlToBr>
                    <a:lnBlToTr>
                      <a:noFill/>
                    </a:lnBlToTr>
                    <a:solidFill>
                      <a:srgbClr val="CCECFF"/>
                    </a:solidFill>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r>
              <a:tr h="224282">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zh-TW"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福島</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 </a:t>
                      </a:r>
                      <a:r>
                        <a:rPr kumimoji="1" lang="zh-TW"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 此花</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　</a:t>
                      </a:r>
                      <a:r>
                        <a:rPr kumimoji="1" lang="en-US" altLang="zh-TW" sz="1000" b="0" i="0" u="none" strike="noStrike" cap="none" normalizeH="0" baseline="0" dirty="0" smtClean="0">
                          <a:ln>
                            <a:noFill/>
                          </a:ln>
                          <a:solidFill>
                            <a:schemeClr val="tx1"/>
                          </a:solidFill>
                          <a:effectLst/>
                          <a:latin typeface="ＭＳ Ｐゴシック" pitchFamily="50" charset="-128"/>
                          <a:ea typeface="ＭＳ Ｐゴシック" pitchFamily="50" charset="-128"/>
                        </a:rPr>
                        <a:t>2.2km</a:t>
                      </a:r>
                      <a:endPar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18000" marR="18000" marT="35981" marB="35981" anchor="ctr" horzOverflow="overflow">
                    <a:lnL w="19050" cap="flat" cmpd="sng" algn="ctr">
                      <a:solidFill>
                        <a:schemeClr val="tx1"/>
                      </a:solidFill>
                      <a:prstDash val="solid"/>
                      <a:round/>
                      <a:headEnd type="none" w="med" len="med"/>
                      <a:tailEnd type="none" w="med" len="med"/>
                    </a:lnL>
                    <a:lnR w="12700" cap="flat" cmpd="thickThin" algn="ctr">
                      <a:solidFill>
                        <a:schemeClr val="tx1"/>
                      </a:solidFill>
                      <a:prstDash val="solid"/>
                      <a:round/>
                      <a:headEnd type="none" w="med" len="med"/>
                      <a:tailEnd type="none" w="med" len="med"/>
                    </a:lnR>
                    <a:lnT w="6350" cap="flat" cmpd="thickThin" algn="ctr">
                      <a:solidFill>
                        <a:schemeClr val="tx1"/>
                      </a:solidFill>
                      <a:prstDash val="solid"/>
                      <a:round/>
                      <a:headEnd type="none" w="med" len="med"/>
                      <a:tailEnd type="none" w="med" len="med"/>
                    </a:lnT>
                    <a:lnB w="6350" cap="flat" cmpd="thickThin" algn="ctr">
                      <a:solidFill>
                        <a:schemeClr val="tx1"/>
                      </a:solidFill>
                      <a:prstDash val="solid"/>
                      <a:round/>
                      <a:headEnd type="none" w="med" len="med"/>
                      <a:tailEnd type="none" w="med" len="med"/>
                    </a:lnB>
                    <a:lnTlToBr>
                      <a:noFill/>
                    </a:lnTlToBr>
                    <a:lnBlToTr>
                      <a:noFill/>
                    </a:lnBlToTr>
                    <a:noFill/>
                  </a:tcPr>
                </a:tc>
                <a:tc gridSpan="2">
                  <a:txBody>
                    <a:bodyPr/>
                    <a:lstStyle/>
                    <a:p>
                      <a:r>
                        <a:rPr lang="ja-JP" altLang="en-US" sz="1000" dirty="0" smtClean="0">
                          <a:latin typeface="ＭＳ Ｐゴシック" pitchFamily="50" charset="-128"/>
                          <a:ea typeface="ＭＳ Ｐゴシック" pitchFamily="50" charset="-128"/>
                        </a:rPr>
                        <a:t>福島 ⇔ 港   　　</a:t>
                      </a:r>
                      <a:r>
                        <a:rPr lang="en-US" altLang="ja-JP" sz="1000" dirty="0" smtClean="0">
                          <a:latin typeface="ＭＳ Ｐゴシック" pitchFamily="50" charset="-128"/>
                          <a:ea typeface="ＭＳ Ｐゴシック" pitchFamily="50" charset="-128"/>
                        </a:rPr>
                        <a:t>4.2km</a:t>
                      </a:r>
                      <a:endParaRPr lang="ja-JP" altLang="en-US" sz="1000" dirty="0">
                        <a:latin typeface="ＭＳ Ｐゴシック" pitchFamily="50" charset="-128"/>
                        <a:ea typeface="ＭＳ Ｐゴシック" pitchFamily="50" charset="-128"/>
                      </a:endParaRPr>
                    </a:p>
                  </a:txBody>
                  <a:tcPr marL="18000" marR="18000" marT="35981" marB="35981" anchor="ctr" horzOverflow="overflow">
                    <a:lnL w="12700" cap="flat" cmpd="thickThin" algn="ctr">
                      <a:solidFill>
                        <a:schemeClr val="tx1"/>
                      </a:solidFill>
                      <a:prstDash val="solid"/>
                      <a:round/>
                      <a:headEnd type="none" w="med" len="med"/>
                      <a:tailEnd type="none" w="med" len="med"/>
                    </a:lnL>
                    <a:lnR w="12700" cap="flat" cmpd="thickThin" algn="ctr">
                      <a:solidFill>
                        <a:schemeClr val="tx1"/>
                      </a:solidFill>
                      <a:prstDash val="solid"/>
                      <a:round/>
                      <a:headEnd type="none" w="med" len="med"/>
                      <a:tailEnd type="none" w="med" len="med"/>
                    </a:lnR>
                    <a:lnT w="6350" cap="flat" cmpd="thickThin" algn="ctr">
                      <a:solidFill>
                        <a:schemeClr val="tx1"/>
                      </a:solidFill>
                      <a:prstDash val="solid"/>
                      <a:round/>
                      <a:headEnd type="none" w="med" len="med"/>
                      <a:tailEnd type="none" w="med" len="med"/>
                    </a:lnT>
                    <a:lnB w="6350" cap="flat" cmpd="thickThin" algn="ctr">
                      <a:solidFill>
                        <a:schemeClr val="tx1"/>
                      </a:solidFill>
                      <a:prstDash val="solid"/>
                      <a:round/>
                      <a:headEnd type="none" w="med" len="med"/>
                      <a:tailEnd type="none" w="med" len="med"/>
                    </a:lnB>
                    <a:lnTlToBr>
                      <a:noFill/>
                    </a:lnTlToBr>
                    <a:lnBlToTr>
                      <a:noFill/>
                    </a:lnBlToTr>
                    <a:noFill/>
                  </a:tcPr>
                </a:tc>
                <a:tc hMerge="1">
                  <a:txBody>
                    <a:bodyPr/>
                    <a:lstStyle/>
                    <a:p>
                      <a:endParaRPr kumimoji="1" lang="ja-JP" altLang="en-US"/>
                    </a:p>
                  </a:txBody>
                  <a:tcPr/>
                </a:tc>
                <a:tc>
                  <a:txBody>
                    <a:bodyPr/>
                    <a:lstStyle/>
                    <a:p>
                      <a:r>
                        <a:rPr lang="ja-JP" altLang="en-US" sz="1000" dirty="0" smtClean="0">
                          <a:latin typeface="ＭＳ Ｐゴシック" pitchFamily="50" charset="-128"/>
                          <a:ea typeface="ＭＳ Ｐゴシック" pitchFamily="50" charset="-128"/>
                        </a:rPr>
                        <a:t>福島 ⇔西淀川  </a:t>
                      </a:r>
                      <a:r>
                        <a:rPr lang="en-US" altLang="ja-JP" sz="1000" dirty="0" smtClean="0">
                          <a:latin typeface="ＭＳ Ｐゴシック" pitchFamily="50" charset="-128"/>
                          <a:ea typeface="ＭＳ Ｐゴシック" pitchFamily="50" charset="-128"/>
                        </a:rPr>
                        <a:t>2.9km</a:t>
                      </a:r>
                      <a:endParaRPr lang="ja-JP" altLang="en-US" sz="1000" dirty="0">
                        <a:latin typeface="ＭＳ Ｐゴシック" pitchFamily="50" charset="-128"/>
                        <a:ea typeface="ＭＳ Ｐゴシック" pitchFamily="50" charset="-128"/>
                      </a:endParaRPr>
                    </a:p>
                  </a:txBody>
                  <a:tcPr marL="18000" marR="18000" marT="35981" marB="35981" anchor="ctr" horzOverflow="overflow">
                    <a:lnL w="12700" cap="flat" cmpd="thickThin"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thickThin" algn="ctr">
                      <a:solidFill>
                        <a:schemeClr val="tx1"/>
                      </a:solidFill>
                      <a:prstDash val="solid"/>
                      <a:round/>
                      <a:headEnd type="none" w="med" len="med"/>
                      <a:tailEnd type="none" w="med" len="med"/>
                    </a:lnT>
                    <a:lnB w="6350" cap="flat" cmpd="thickThin" algn="ctr">
                      <a:solidFill>
                        <a:schemeClr val="tx1"/>
                      </a:solidFill>
                      <a:prstDash val="solid"/>
                      <a:round/>
                      <a:headEnd type="none" w="med" len="med"/>
                      <a:tailEnd type="none" w="med" len="med"/>
                    </a:lnB>
                    <a:lnTlToBr>
                      <a:noFill/>
                    </a:lnTlToBr>
                    <a:lnBlToTr>
                      <a:noFill/>
                    </a:lnBlToTr>
                    <a:noFill/>
                  </a:tcPr>
                </a:tc>
              </a:tr>
              <a:tr h="224282">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zh-TW"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此花</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 </a:t>
                      </a:r>
                      <a:r>
                        <a:rPr kumimoji="1" lang="zh-TW"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 港</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　</a:t>
                      </a:r>
                      <a:r>
                        <a:rPr kumimoji="1" lang="zh-TW"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 </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　</a:t>
                      </a:r>
                      <a:r>
                        <a:rPr kumimoji="1" lang="en-US" altLang="zh-TW" sz="1000" b="0" i="0" u="none" strike="noStrike" cap="none" normalizeH="0" baseline="0" dirty="0" smtClean="0">
                          <a:ln>
                            <a:noFill/>
                          </a:ln>
                          <a:solidFill>
                            <a:schemeClr val="tx1"/>
                          </a:solidFill>
                          <a:effectLst/>
                          <a:latin typeface="ＭＳ Ｐゴシック" pitchFamily="50" charset="-128"/>
                          <a:ea typeface="ＭＳ Ｐゴシック" pitchFamily="50" charset="-128"/>
                        </a:rPr>
                        <a:t>2.7km</a:t>
                      </a:r>
                      <a:endPar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18000" marR="18000" marT="35981" marB="35981" anchor="ctr" horzOverflow="overflow">
                    <a:lnL w="19050" cap="flat" cmpd="sng" algn="ctr">
                      <a:solidFill>
                        <a:schemeClr val="tx1"/>
                      </a:solidFill>
                      <a:prstDash val="solid"/>
                      <a:round/>
                      <a:headEnd type="none" w="med" len="med"/>
                      <a:tailEnd type="none" w="med" len="med"/>
                    </a:lnL>
                    <a:lnR w="12700" cap="flat" cmpd="thickThin" algn="ctr">
                      <a:solidFill>
                        <a:schemeClr val="tx1"/>
                      </a:solidFill>
                      <a:prstDash val="solid"/>
                      <a:round/>
                      <a:headEnd type="none" w="med" len="med"/>
                      <a:tailEnd type="none" w="med" len="med"/>
                    </a:lnR>
                    <a:lnT w="6350" cap="flat" cmpd="thickThin"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gridSpan="2">
                  <a:txBody>
                    <a:bodyPr/>
                    <a:lstStyle/>
                    <a:p>
                      <a:r>
                        <a:rPr lang="ja-JP" altLang="en-US" sz="1000" dirty="0" smtClean="0">
                          <a:latin typeface="ＭＳ Ｐゴシック" pitchFamily="50" charset="-128"/>
                          <a:ea typeface="ＭＳ Ｐゴシック" pitchFamily="50" charset="-128"/>
                        </a:rPr>
                        <a:t>此花 ⇔ 西淀川 </a:t>
                      </a:r>
                      <a:r>
                        <a:rPr lang="en-US" altLang="ja-JP" sz="1000" dirty="0" smtClean="0">
                          <a:latin typeface="ＭＳ Ｐゴシック" pitchFamily="50" charset="-128"/>
                          <a:ea typeface="ＭＳ Ｐゴシック" pitchFamily="50" charset="-128"/>
                        </a:rPr>
                        <a:t>4.1km</a:t>
                      </a:r>
                      <a:endParaRPr lang="ja-JP" altLang="en-US" sz="1000" dirty="0">
                        <a:latin typeface="ＭＳ Ｐゴシック" pitchFamily="50" charset="-128"/>
                        <a:ea typeface="ＭＳ Ｐゴシック" pitchFamily="50" charset="-128"/>
                      </a:endParaRPr>
                    </a:p>
                  </a:txBody>
                  <a:tcPr marL="18000" marR="18000" marT="35981" marB="35981" anchor="ctr" horzOverflow="overflow">
                    <a:lnL w="12700" cap="flat" cmpd="thickThin" algn="ctr">
                      <a:solidFill>
                        <a:schemeClr val="tx1"/>
                      </a:solidFill>
                      <a:prstDash val="solid"/>
                      <a:round/>
                      <a:headEnd type="none" w="med" len="med"/>
                      <a:tailEnd type="none" w="med" len="med"/>
                    </a:lnL>
                    <a:lnR w="12700" cap="flat" cmpd="thickThin" algn="ctr">
                      <a:solidFill>
                        <a:schemeClr val="tx1"/>
                      </a:solidFill>
                      <a:prstDash val="solid"/>
                      <a:round/>
                      <a:headEnd type="none" w="med" len="med"/>
                      <a:tailEnd type="none" w="med" len="med"/>
                    </a:lnR>
                    <a:lnT w="6350" cap="flat" cmpd="thickThin"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kumimoji="1" lang="ja-JP" altLang="en-US"/>
                    </a:p>
                  </a:txBody>
                  <a:tcPr/>
                </a:tc>
                <a:tc>
                  <a:txBody>
                    <a:bodyPr/>
                    <a:lstStyle/>
                    <a:p>
                      <a:r>
                        <a:rPr lang="ja-JP" altLang="en-US" sz="1000" dirty="0" smtClean="0">
                          <a:latin typeface="ＭＳ Ｐゴシック" pitchFamily="50" charset="-128"/>
                          <a:ea typeface="ＭＳ Ｐゴシック" pitchFamily="50" charset="-128"/>
                        </a:rPr>
                        <a:t>港　  ⇔西淀川  </a:t>
                      </a:r>
                      <a:r>
                        <a:rPr lang="en-US" altLang="ja-JP" sz="1000" dirty="0" smtClean="0">
                          <a:latin typeface="ＭＳ Ｐゴシック" pitchFamily="50" charset="-128"/>
                          <a:ea typeface="ＭＳ Ｐゴシック" pitchFamily="50" charset="-128"/>
                        </a:rPr>
                        <a:t>6.9km</a:t>
                      </a:r>
                      <a:endParaRPr lang="ja-JP" altLang="en-US" sz="1000" dirty="0">
                        <a:latin typeface="ＭＳ Ｐゴシック" pitchFamily="50" charset="-128"/>
                        <a:ea typeface="ＭＳ Ｐゴシック" pitchFamily="50" charset="-128"/>
                      </a:endParaRPr>
                    </a:p>
                  </a:txBody>
                  <a:tcPr marL="18000" marR="18000" marT="35981" marB="35981" anchor="ctr" horzOverflow="overflow">
                    <a:lnL w="12700" cap="flat" cmpd="thickThin"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thickThin"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bl>
          </a:graphicData>
        </a:graphic>
      </p:graphicFrame>
      <p:grpSp>
        <p:nvGrpSpPr>
          <p:cNvPr id="2" name="グループ化 89"/>
          <p:cNvGrpSpPr>
            <a:grpSpLocks/>
          </p:cNvGrpSpPr>
          <p:nvPr/>
        </p:nvGrpSpPr>
        <p:grpSpPr bwMode="auto">
          <a:xfrm>
            <a:off x="7308850" y="122830"/>
            <a:ext cx="1835150" cy="1700213"/>
            <a:chOff x="7308304" y="0"/>
            <a:chExt cx="1835696" cy="1700808"/>
          </a:xfrm>
        </p:grpSpPr>
        <p:sp>
          <p:nvSpPr>
            <p:cNvPr id="87" name="正方形/長方形 86"/>
            <p:cNvSpPr>
              <a:spLocks/>
            </p:cNvSpPr>
            <p:nvPr/>
          </p:nvSpPr>
          <p:spPr bwMode="gray">
            <a:xfrm>
              <a:off x="7308304" y="0"/>
              <a:ext cx="1835696" cy="1700808"/>
            </a:xfrm>
            <a:prstGeom prst="rect">
              <a:avLst/>
            </a:prstGeom>
            <a:solidFill>
              <a:srgbClr val="E6B9B8"/>
            </a:solidFill>
            <a:ln w="22225" algn="ctr">
              <a:solidFill>
                <a:srgbClr val="E6B9B8"/>
              </a:solidFill>
              <a:miter lim="800000"/>
              <a:headEnd/>
              <a:tailEnd/>
            </a:ln>
          </p:spPr>
          <p:txBody>
            <a:bodyPr anchor="ctr"/>
            <a:lstStyle/>
            <a:p>
              <a:pPr algn="ctr">
                <a:defRPr/>
              </a:pPr>
              <a:endParaRPr lang="ja-JP" altLang="en-US">
                <a:solidFill>
                  <a:schemeClr val="lt1"/>
                </a:solidFill>
                <a:latin typeface="+mn-lt"/>
                <a:ea typeface="+mn-ea"/>
              </a:endParaRPr>
            </a:p>
          </p:txBody>
        </p:sp>
        <p:sp>
          <p:nvSpPr>
            <p:cNvPr id="88" name="正方形/長方形 26"/>
            <p:cNvSpPr>
              <a:spLocks/>
            </p:cNvSpPr>
            <p:nvPr/>
          </p:nvSpPr>
          <p:spPr bwMode="gray">
            <a:xfrm>
              <a:off x="7400406" y="85755"/>
              <a:ext cx="1651491" cy="152929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grpSp>
      <p:grpSp>
        <p:nvGrpSpPr>
          <p:cNvPr id="4" name="グループ化 88"/>
          <p:cNvGrpSpPr>
            <a:grpSpLocks/>
          </p:cNvGrpSpPr>
          <p:nvPr/>
        </p:nvGrpSpPr>
        <p:grpSpPr bwMode="auto">
          <a:xfrm>
            <a:off x="7485063" y="253005"/>
            <a:ext cx="1482725" cy="1439863"/>
            <a:chOff x="7460457" y="94469"/>
            <a:chExt cx="1482725" cy="1439862"/>
          </a:xfrm>
        </p:grpSpPr>
        <p:grpSp>
          <p:nvGrpSpPr>
            <p:cNvPr id="5" name="Group 171"/>
            <p:cNvGrpSpPr>
              <a:grpSpLocks noChangeAspect="1"/>
            </p:cNvGrpSpPr>
            <p:nvPr/>
          </p:nvGrpSpPr>
          <p:grpSpPr bwMode="auto">
            <a:xfrm>
              <a:off x="7460457" y="94469"/>
              <a:ext cx="1482725" cy="1439862"/>
              <a:chOff x="6349" y="1776"/>
              <a:chExt cx="3819" cy="3706"/>
            </a:xfrm>
          </p:grpSpPr>
          <p:sp>
            <p:nvSpPr>
              <p:cNvPr id="21648" name="Freeform 172"/>
              <p:cNvSpPr>
                <a:spLocks noChangeAspect="1"/>
              </p:cNvSpPr>
              <p:nvPr/>
            </p:nvSpPr>
            <p:spPr bwMode="auto">
              <a:xfrm>
                <a:off x="8418" y="4218"/>
                <a:ext cx="568" cy="652"/>
              </a:xfrm>
              <a:custGeom>
                <a:avLst/>
                <a:gdLst>
                  <a:gd name="T0" fmla="*/ 0 w 1234"/>
                  <a:gd name="T1" fmla="*/ 0 h 1419"/>
                  <a:gd name="T2" fmla="*/ 0 w 1234"/>
                  <a:gd name="T3" fmla="*/ 0 h 1419"/>
                  <a:gd name="T4" fmla="*/ 0 w 1234"/>
                  <a:gd name="T5" fmla="*/ 0 h 1419"/>
                  <a:gd name="T6" fmla="*/ 0 w 1234"/>
                  <a:gd name="T7" fmla="*/ 0 h 1419"/>
                  <a:gd name="T8" fmla="*/ 0 w 1234"/>
                  <a:gd name="T9" fmla="*/ 0 h 1419"/>
                  <a:gd name="T10" fmla="*/ 0 w 1234"/>
                  <a:gd name="T11" fmla="*/ 0 h 1419"/>
                  <a:gd name="T12" fmla="*/ 0 w 1234"/>
                  <a:gd name="T13" fmla="*/ 0 h 1419"/>
                  <a:gd name="T14" fmla="*/ 0 w 1234"/>
                  <a:gd name="T15" fmla="*/ 0 h 1419"/>
                  <a:gd name="T16" fmla="*/ 0 w 1234"/>
                  <a:gd name="T17" fmla="*/ 0 h 1419"/>
                  <a:gd name="T18" fmla="*/ 0 w 1234"/>
                  <a:gd name="T19" fmla="*/ 0 h 1419"/>
                  <a:gd name="T20" fmla="*/ 0 w 1234"/>
                  <a:gd name="T21" fmla="*/ 0 h 1419"/>
                  <a:gd name="T22" fmla="*/ 0 w 1234"/>
                  <a:gd name="T23" fmla="*/ 0 h 1419"/>
                  <a:gd name="T24" fmla="*/ 0 w 1234"/>
                  <a:gd name="T25" fmla="*/ 0 h 1419"/>
                  <a:gd name="T26" fmla="*/ 0 w 1234"/>
                  <a:gd name="T27" fmla="*/ 0 h 1419"/>
                  <a:gd name="T28" fmla="*/ 0 w 1234"/>
                  <a:gd name="T29" fmla="*/ 0 h 1419"/>
                  <a:gd name="T30" fmla="*/ 0 w 1234"/>
                  <a:gd name="T31" fmla="*/ 0 h 1419"/>
                  <a:gd name="T32" fmla="*/ 0 w 1234"/>
                  <a:gd name="T33" fmla="*/ 0 h 1419"/>
                  <a:gd name="T34" fmla="*/ 0 w 1234"/>
                  <a:gd name="T35" fmla="*/ 0 h 1419"/>
                  <a:gd name="T36" fmla="*/ 0 w 1234"/>
                  <a:gd name="T37" fmla="*/ 0 h 1419"/>
                  <a:gd name="T38" fmla="*/ 0 w 1234"/>
                  <a:gd name="T39" fmla="*/ 0 h 1419"/>
                  <a:gd name="T40" fmla="*/ 0 w 1234"/>
                  <a:gd name="T41" fmla="*/ 0 h 1419"/>
                  <a:gd name="T42" fmla="*/ 0 w 1234"/>
                  <a:gd name="T43" fmla="*/ 0 h 1419"/>
                  <a:gd name="T44" fmla="*/ 0 w 1234"/>
                  <a:gd name="T45" fmla="*/ 0 h 1419"/>
                  <a:gd name="T46" fmla="*/ 0 w 1234"/>
                  <a:gd name="T47" fmla="*/ 0 h 1419"/>
                  <a:gd name="T48" fmla="*/ 0 w 1234"/>
                  <a:gd name="T49" fmla="*/ 0 h 1419"/>
                  <a:gd name="T50" fmla="*/ 0 w 1234"/>
                  <a:gd name="T51" fmla="*/ 0 h 1419"/>
                  <a:gd name="T52" fmla="*/ 0 w 1234"/>
                  <a:gd name="T53" fmla="*/ 0 h 1419"/>
                  <a:gd name="T54" fmla="*/ 0 w 1234"/>
                  <a:gd name="T55" fmla="*/ 0 h 1419"/>
                  <a:gd name="T56" fmla="*/ 0 w 1234"/>
                  <a:gd name="T57" fmla="*/ 0 h 1419"/>
                  <a:gd name="T58" fmla="*/ 0 w 1234"/>
                  <a:gd name="T59" fmla="*/ 0 h 1419"/>
                  <a:gd name="T60" fmla="*/ 0 w 1234"/>
                  <a:gd name="T61" fmla="*/ 0 h 1419"/>
                  <a:gd name="T62" fmla="*/ 0 w 1234"/>
                  <a:gd name="T63" fmla="*/ 0 h 1419"/>
                  <a:gd name="T64" fmla="*/ 0 w 1234"/>
                  <a:gd name="T65" fmla="*/ 0 h 1419"/>
                  <a:gd name="T66" fmla="*/ 0 w 1234"/>
                  <a:gd name="T67" fmla="*/ 0 h 1419"/>
                  <a:gd name="T68" fmla="*/ 0 w 1234"/>
                  <a:gd name="T69" fmla="*/ 0 h 1419"/>
                  <a:gd name="T70" fmla="*/ 0 w 1234"/>
                  <a:gd name="T71" fmla="*/ 0 h 1419"/>
                  <a:gd name="T72" fmla="*/ 0 w 1234"/>
                  <a:gd name="T73" fmla="*/ 0 h 1419"/>
                  <a:gd name="T74" fmla="*/ 0 w 1234"/>
                  <a:gd name="T75" fmla="*/ 0 h 1419"/>
                  <a:gd name="T76" fmla="*/ 0 w 1234"/>
                  <a:gd name="T77" fmla="*/ 0 h 1419"/>
                  <a:gd name="T78" fmla="*/ 0 w 1234"/>
                  <a:gd name="T79" fmla="*/ 0 h 1419"/>
                  <a:gd name="T80" fmla="*/ 0 w 1234"/>
                  <a:gd name="T81" fmla="*/ 0 h 1419"/>
                  <a:gd name="T82" fmla="*/ 0 w 1234"/>
                  <a:gd name="T83" fmla="*/ 0 h 1419"/>
                  <a:gd name="T84" fmla="*/ 0 w 1234"/>
                  <a:gd name="T85" fmla="*/ 0 h 1419"/>
                  <a:gd name="T86" fmla="*/ 0 w 1234"/>
                  <a:gd name="T87" fmla="*/ 0 h 1419"/>
                  <a:gd name="T88" fmla="*/ 0 w 1234"/>
                  <a:gd name="T89" fmla="*/ 0 h 1419"/>
                  <a:gd name="T90" fmla="*/ 0 w 1234"/>
                  <a:gd name="T91" fmla="*/ 0 h 1419"/>
                  <a:gd name="T92" fmla="*/ 0 w 1234"/>
                  <a:gd name="T93" fmla="*/ 0 h 1419"/>
                  <a:gd name="T94" fmla="*/ 0 w 1234"/>
                  <a:gd name="T95" fmla="*/ 0 h 1419"/>
                  <a:gd name="T96" fmla="*/ 0 w 1234"/>
                  <a:gd name="T97" fmla="*/ 0 h 1419"/>
                  <a:gd name="T98" fmla="*/ 0 w 1234"/>
                  <a:gd name="T99" fmla="*/ 0 h 1419"/>
                  <a:gd name="T100" fmla="*/ 0 w 1234"/>
                  <a:gd name="T101" fmla="*/ 0 h 1419"/>
                  <a:gd name="T102" fmla="*/ 0 w 1234"/>
                  <a:gd name="T103" fmla="*/ 0 h 1419"/>
                  <a:gd name="T104" fmla="*/ 0 w 1234"/>
                  <a:gd name="T105" fmla="*/ 0 h 1419"/>
                  <a:gd name="T106" fmla="*/ 0 w 1234"/>
                  <a:gd name="T107" fmla="*/ 0 h 1419"/>
                  <a:gd name="T108" fmla="*/ 0 w 1234"/>
                  <a:gd name="T109" fmla="*/ 0 h 1419"/>
                  <a:gd name="T110" fmla="*/ 0 w 1234"/>
                  <a:gd name="T111" fmla="*/ 0 h 1419"/>
                  <a:gd name="T112" fmla="*/ 0 w 1234"/>
                  <a:gd name="T113" fmla="*/ 0 h 1419"/>
                  <a:gd name="T114" fmla="*/ 0 w 1234"/>
                  <a:gd name="T115" fmla="*/ 0 h 1419"/>
                  <a:gd name="T116" fmla="*/ 0 w 1234"/>
                  <a:gd name="T117" fmla="*/ 0 h 1419"/>
                  <a:gd name="T118" fmla="*/ 0 w 1234"/>
                  <a:gd name="T119" fmla="*/ 0 h 1419"/>
                  <a:gd name="T120" fmla="*/ 0 w 1234"/>
                  <a:gd name="T121" fmla="*/ 0 h 1419"/>
                  <a:gd name="T122" fmla="*/ 0 w 1234"/>
                  <a:gd name="T123" fmla="*/ 0 h 1419"/>
                  <a:gd name="T124" fmla="*/ 0 w 1234"/>
                  <a:gd name="T125" fmla="*/ 0 h 1419"/>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234"/>
                  <a:gd name="T190" fmla="*/ 0 h 1419"/>
                  <a:gd name="T191" fmla="*/ 1234 w 1234"/>
                  <a:gd name="T192" fmla="*/ 1419 h 1419"/>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234" h="1419">
                    <a:moveTo>
                      <a:pt x="1149" y="99"/>
                    </a:moveTo>
                    <a:lnTo>
                      <a:pt x="1163" y="114"/>
                    </a:lnTo>
                    <a:lnTo>
                      <a:pt x="1163" y="128"/>
                    </a:lnTo>
                    <a:lnTo>
                      <a:pt x="1191" y="142"/>
                    </a:lnTo>
                    <a:lnTo>
                      <a:pt x="1206" y="156"/>
                    </a:lnTo>
                    <a:lnTo>
                      <a:pt x="1234" y="170"/>
                    </a:lnTo>
                    <a:lnTo>
                      <a:pt x="1220" y="199"/>
                    </a:lnTo>
                    <a:lnTo>
                      <a:pt x="1206" y="227"/>
                    </a:lnTo>
                    <a:lnTo>
                      <a:pt x="1191" y="270"/>
                    </a:lnTo>
                    <a:lnTo>
                      <a:pt x="1191" y="284"/>
                    </a:lnTo>
                    <a:lnTo>
                      <a:pt x="1177" y="284"/>
                    </a:lnTo>
                    <a:lnTo>
                      <a:pt x="1177" y="298"/>
                    </a:lnTo>
                    <a:lnTo>
                      <a:pt x="1163" y="312"/>
                    </a:lnTo>
                    <a:lnTo>
                      <a:pt x="1163" y="326"/>
                    </a:lnTo>
                    <a:lnTo>
                      <a:pt x="1135" y="397"/>
                    </a:lnTo>
                    <a:lnTo>
                      <a:pt x="1135" y="412"/>
                    </a:lnTo>
                    <a:lnTo>
                      <a:pt x="1135" y="426"/>
                    </a:lnTo>
                    <a:lnTo>
                      <a:pt x="1121" y="440"/>
                    </a:lnTo>
                    <a:lnTo>
                      <a:pt x="1106" y="482"/>
                    </a:lnTo>
                    <a:lnTo>
                      <a:pt x="1035" y="468"/>
                    </a:lnTo>
                    <a:lnTo>
                      <a:pt x="1035" y="511"/>
                    </a:lnTo>
                    <a:lnTo>
                      <a:pt x="1035" y="525"/>
                    </a:lnTo>
                    <a:lnTo>
                      <a:pt x="1035" y="553"/>
                    </a:lnTo>
                    <a:lnTo>
                      <a:pt x="1021" y="596"/>
                    </a:lnTo>
                    <a:lnTo>
                      <a:pt x="1021" y="624"/>
                    </a:lnTo>
                    <a:lnTo>
                      <a:pt x="1021" y="667"/>
                    </a:lnTo>
                    <a:lnTo>
                      <a:pt x="1021" y="681"/>
                    </a:lnTo>
                    <a:lnTo>
                      <a:pt x="1021" y="695"/>
                    </a:lnTo>
                    <a:lnTo>
                      <a:pt x="1021" y="709"/>
                    </a:lnTo>
                    <a:lnTo>
                      <a:pt x="1021" y="724"/>
                    </a:lnTo>
                    <a:lnTo>
                      <a:pt x="1021" y="738"/>
                    </a:lnTo>
                    <a:lnTo>
                      <a:pt x="1007" y="766"/>
                    </a:lnTo>
                    <a:lnTo>
                      <a:pt x="1007" y="780"/>
                    </a:lnTo>
                    <a:lnTo>
                      <a:pt x="993" y="809"/>
                    </a:lnTo>
                    <a:lnTo>
                      <a:pt x="993" y="823"/>
                    </a:lnTo>
                    <a:lnTo>
                      <a:pt x="979" y="837"/>
                    </a:lnTo>
                    <a:lnTo>
                      <a:pt x="979" y="865"/>
                    </a:lnTo>
                    <a:lnTo>
                      <a:pt x="965" y="880"/>
                    </a:lnTo>
                    <a:lnTo>
                      <a:pt x="965" y="908"/>
                    </a:lnTo>
                    <a:lnTo>
                      <a:pt x="950" y="936"/>
                    </a:lnTo>
                    <a:lnTo>
                      <a:pt x="950" y="951"/>
                    </a:lnTo>
                    <a:lnTo>
                      <a:pt x="936" y="979"/>
                    </a:lnTo>
                    <a:lnTo>
                      <a:pt x="908" y="1021"/>
                    </a:lnTo>
                    <a:lnTo>
                      <a:pt x="908" y="1050"/>
                    </a:lnTo>
                    <a:lnTo>
                      <a:pt x="894" y="1064"/>
                    </a:lnTo>
                    <a:lnTo>
                      <a:pt x="894" y="1092"/>
                    </a:lnTo>
                    <a:lnTo>
                      <a:pt x="879" y="1107"/>
                    </a:lnTo>
                    <a:lnTo>
                      <a:pt x="879" y="1121"/>
                    </a:lnTo>
                    <a:lnTo>
                      <a:pt x="865" y="1135"/>
                    </a:lnTo>
                    <a:lnTo>
                      <a:pt x="865" y="1149"/>
                    </a:lnTo>
                    <a:lnTo>
                      <a:pt x="851" y="1178"/>
                    </a:lnTo>
                    <a:lnTo>
                      <a:pt x="851" y="1192"/>
                    </a:lnTo>
                    <a:lnTo>
                      <a:pt x="837" y="1206"/>
                    </a:lnTo>
                    <a:lnTo>
                      <a:pt x="837" y="1220"/>
                    </a:lnTo>
                    <a:lnTo>
                      <a:pt x="823" y="1234"/>
                    </a:lnTo>
                    <a:lnTo>
                      <a:pt x="823" y="1263"/>
                    </a:lnTo>
                    <a:lnTo>
                      <a:pt x="809" y="1291"/>
                    </a:lnTo>
                    <a:lnTo>
                      <a:pt x="794" y="1291"/>
                    </a:lnTo>
                    <a:lnTo>
                      <a:pt x="794" y="1305"/>
                    </a:lnTo>
                    <a:lnTo>
                      <a:pt x="794" y="1334"/>
                    </a:lnTo>
                    <a:lnTo>
                      <a:pt x="780" y="1334"/>
                    </a:lnTo>
                    <a:lnTo>
                      <a:pt x="780" y="1348"/>
                    </a:lnTo>
                    <a:lnTo>
                      <a:pt x="766" y="1362"/>
                    </a:lnTo>
                    <a:lnTo>
                      <a:pt x="766" y="1376"/>
                    </a:lnTo>
                    <a:lnTo>
                      <a:pt x="752" y="1390"/>
                    </a:lnTo>
                    <a:lnTo>
                      <a:pt x="752" y="1404"/>
                    </a:lnTo>
                    <a:lnTo>
                      <a:pt x="752" y="1419"/>
                    </a:lnTo>
                    <a:lnTo>
                      <a:pt x="738" y="1419"/>
                    </a:lnTo>
                    <a:lnTo>
                      <a:pt x="695" y="1419"/>
                    </a:lnTo>
                    <a:lnTo>
                      <a:pt x="681" y="1419"/>
                    </a:lnTo>
                    <a:lnTo>
                      <a:pt x="638" y="1404"/>
                    </a:lnTo>
                    <a:lnTo>
                      <a:pt x="610" y="1404"/>
                    </a:lnTo>
                    <a:lnTo>
                      <a:pt x="596" y="1404"/>
                    </a:lnTo>
                    <a:lnTo>
                      <a:pt x="567" y="1404"/>
                    </a:lnTo>
                    <a:lnTo>
                      <a:pt x="539" y="1404"/>
                    </a:lnTo>
                    <a:lnTo>
                      <a:pt x="525" y="1390"/>
                    </a:lnTo>
                    <a:lnTo>
                      <a:pt x="511" y="1390"/>
                    </a:lnTo>
                    <a:lnTo>
                      <a:pt x="497" y="1390"/>
                    </a:lnTo>
                    <a:lnTo>
                      <a:pt x="468" y="1390"/>
                    </a:lnTo>
                    <a:lnTo>
                      <a:pt x="468" y="1376"/>
                    </a:lnTo>
                    <a:lnTo>
                      <a:pt x="468" y="1362"/>
                    </a:lnTo>
                    <a:lnTo>
                      <a:pt x="468" y="1348"/>
                    </a:lnTo>
                    <a:lnTo>
                      <a:pt x="454" y="1334"/>
                    </a:lnTo>
                    <a:lnTo>
                      <a:pt x="468" y="1319"/>
                    </a:lnTo>
                    <a:lnTo>
                      <a:pt x="468" y="1305"/>
                    </a:lnTo>
                    <a:lnTo>
                      <a:pt x="468" y="1291"/>
                    </a:lnTo>
                    <a:lnTo>
                      <a:pt x="468" y="1277"/>
                    </a:lnTo>
                    <a:lnTo>
                      <a:pt x="468" y="1263"/>
                    </a:lnTo>
                    <a:lnTo>
                      <a:pt x="468" y="1248"/>
                    </a:lnTo>
                    <a:lnTo>
                      <a:pt x="468" y="1234"/>
                    </a:lnTo>
                    <a:lnTo>
                      <a:pt x="468" y="1206"/>
                    </a:lnTo>
                    <a:lnTo>
                      <a:pt x="482" y="1192"/>
                    </a:lnTo>
                    <a:lnTo>
                      <a:pt x="482" y="1178"/>
                    </a:lnTo>
                    <a:lnTo>
                      <a:pt x="482" y="1149"/>
                    </a:lnTo>
                    <a:lnTo>
                      <a:pt x="454" y="1149"/>
                    </a:lnTo>
                    <a:lnTo>
                      <a:pt x="440" y="1149"/>
                    </a:lnTo>
                    <a:lnTo>
                      <a:pt x="426" y="1149"/>
                    </a:lnTo>
                    <a:lnTo>
                      <a:pt x="411" y="1149"/>
                    </a:lnTo>
                    <a:lnTo>
                      <a:pt x="383" y="1135"/>
                    </a:lnTo>
                    <a:lnTo>
                      <a:pt x="355" y="1121"/>
                    </a:lnTo>
                    <a:lnTo>
                      <a:pt x="326" y="1107"/>
                    </a:lnTo>
                    <a:lnTo>
                      <a:pt x="298" y="1107"/>
                    </a:lnTo>
                    <a:lnTo>
                      <a:pt x="284" y="1092"/>
                    </a:lnTo>
                    <a:lnTo>
                      <a:pt x="270" y="1092"/>
                    </a:lnTo>
                    <a:lnTo>
                      <a:pt x="241" y="1078"/>
                    </a:lnTo>
                    <a:lnTo>
                      <a:pt x="213" y="1064"/>
                    </a:lnTo>
                    <a:lnTo>
                      <a:pt x="170" y="1050"/>
                    </a:lnTo>
                    <a:lnTo>
                      <a:pt x="156" y="1050"/>
                    </a:lnTo>
                    <a:lnTo>
                      <a:pt x="142" y="1050"/>
                    </a:lnTo>
                    <a:lnTo>
                      <a:pt x="128" y="1050"/>
                    </a:lnTo>
                    <a:lnTo>
                      <a:pt x="114" y="1050"/>
                    </a:lnTo>
                    <a:lnTo>
                      <a:pt x="99" y="1050"/>
                    </a:lnTo>
                    <a:lnTo>
                      <a:pt x="99" y="1036"/>
                    </a:lnTo>
                    <a:lnTo>
                      <a:pt x="71" y="1064"/>
                    </a:lnTo>
                    <a:lnTo>
                      <a:pt x="29" y="1092"/>
                    </a:lnTo>
                    <a:lnTo>
                      <a:pt x="29" y="1107"/>
                    </a:lnTo>
                    <a:lnTo>
                      <a:pt x="14" y="1107"/>
                    </a:lnTo>
                    <a:lnTo>
                      <a:pt x="0" y="1092"/>
                    </a:lnTo>
                    <a:lnTo>
                      <a:pt x="14" y="1092"/>
                    </a:lnTo>
                    <a:lnTo>
                      <a:pt x="14" y="1078"/>
                    </a:lnTo>
                    <a:lnTo>
                      <a:pt x="14" y="1064"/>
                    </a:lnTo>
                    <a:lnTo>
                      <a:pt x="14" y="1050"/>
                    </a:lnTo>
                    <a:lnTo>
                      <a:pt x="14" y="1036"/>
                    </a:lnTo>
                    <a:lnTo>
                      <a:pt x="29" y="1036"/>
                    </a:lnTo>
                    <a:lnTo>
                      <a:pt x="29" y="1021"/>
                    </a:lnTo>
                    <a:lnTo>
                      <a:pt x="29" y="1007"/>
                    </a:lnTo>
                    <a:lnTo>
                      <a:pt x="29" y="993"/>
                    </a:lnTo>
                    <a:lnTo>
                      <a:pt x="29" y="979"/>
                    </a:lnTo>
                    <a:lnTo>
                      <a:pt x="43" y="965"/>
                    </a:lnTo>
                    <a:lnTo>
                      <a:pt x="57" y="965"/>
                    </a:lnTo>
                    <a:lnTo>
                      <a:pt x="57" y="951"/>
                    </a:lnTo>
                    <a:lnTo>
                      <a:pt x="57" y="936"/>
                    </a:lnTo>
                    <a:lnTo>
                      <a:pt x="71" y="936"/>
                    </a:lnTo>
                    <a:lnTo>
                      <a:pt x="71" y="922"/>
                    </a:lnTo>
                    <a:lnTo>
                      <a:pt x="85" y="908"/>
                    </a:lnTo>
                    <a:lnTo>
                      <a:pt x="99" y="880"/>
                    </a:lnTo>
                    <a:lnTo>
                      <a:pt x="99" y="865"/>
                    </a:lnTo>
                    <a:lnTo>
                      <a:pt x="114" y="865"/>
                    </a:lnTo>
                    <a:lnTo>
                      <a:pt x="114" y="851"/>
                    </a:lnTo>
                    <a:lnTo>
                      <a:pt x="128" y="837"/>
                    </a:lnTo>
                    <a:lnTo>
                      <a:pt x="128" y="823"/>
                    </a:lnTo>
                    <a:lnTo>
                      <a:pt x="142" y="823"/>
                    </a:lnTo>
                    <a:lnTo>
                      <a:pt x="142" y="809"/>
                    </a:lnTo>
                    <a:lnTo>
                      <a:pt x="142" y="795"/>
                    </a:lnTo>
                    <a:lnTo>
                      <a:pt x="156" y="795"/>
                    </a:lnTo>
                    <a:lnTo>
                      <a:pt x="170" y="795"/>
                    </a:lnTo>
                    <a:lnTo>
                      <a:pt x="170" y="780"/>
                    </a:lnTo>
                    <a:lnTo>
                      <a:pt x="170" y="766"/>
                    </a:lnTo>
                    <a:lnTo>
                      <a:pt x="185" y="766"/>
                    </a:lnTo>
                    <a:lnTo>
                      <a:pt x="185" y="752"/>
                    </a:lnTo>
                    <a:lnTo>
                      <a:pt x="170" y="752"/>
                    </a:lnTo>
                    <a:lnTo>
                      <a:pt x="185" y="752"/>
                    </a:lnTo>
                    <a:lnTo>
                      <a:pt x="185" y="738"/>
                    </a:lnTo>
                    <a:lnTo>
                      <a:pt x="185" y="724"/>
                    </a:lnTo>
                    <a:lnTo>
                      <a:pt x="199" y="709"/>
                    </a:lnTo>
                    <a:lnTo>
                      <a:pt x="199" y="695"/>
                    </a:lnTo>
                    <a:lnTo>
                      <a:pt x="213" y="695"/>
                    </a:lnTo>
                    <a:lnTo>
                      <a:pt x="213" y="681"/>
                    </a:lnTo>
                    <a:lnTo>
                      <a:pt x="213" y="667"/>
                    </a:lnTo>
                    <a:lnTo>
                      <a:pt x="213" y="653"/>
                    </a:lnTo>
                    <a:lnTo>
                      <a:pt x="227" y="653"/>
                    </a:lnTo>
                    <a:lnTo>
                      <a:pt x="227" y="639"/>
                    </a:lnTo>
                    <a:lnTo>
                      <a:pt x="227" y="624"/>
                    </a:lnTo>
                    <a:lnTo>
                      <a:pt x="227" y="610"/>
                    </a:lnTo>
                    <a:lnTo>
                      <a:pt x="241" y="610"/>
                    </a:lnTo>
                    <a:lnTo>
                      <a:pt x="241" y="596"/>
                    </a:lnTo>
                    <a:lnTo>
                      <a:pt x="255" y="596"/>
                    </a:lnTo>
                    <a:lnTo>
                      <a:pt x="255" y="582"/>
                    </a:lnTo>
                    <a:lnTo>
                      <a:pt x="255" y="568"/>
                    </a:lnTo>
                    <a:lnTo>
                      <a:pt x="255" y="553"/>
                    </a:lnTo>
                    <a:lnTo>
                      <a:pt x="270" y="539"/>
                    </a:lnTo>
                    <a:lnTo>
                      <a:pt x="270" y="525"/>
                    </a:lnTo>
                    <a:lnTo>
                      <a:pt x="284" y="525"/>
                    </a:lnTo>
                    <a:lnTo>
                      <a:pt x="270" y="525"/>
                    </a:lnTo>
                    <a:lnTo>
                      <a:pt x="284" y="525"/>
                    </a:lnTo>
                    <a:lnTo>
                      <a:pt x="284" y="511"/>
                    </a:lnTo>
                    <a:lnTo>
                      <a:pt x="284" y="497"/>
                    </a:lnTo>
                    <a:lnTo>
                      <a:pt x="298" y="482"/>
                    </a:lnTo>
                    <a:lnTo>
                      <a:pt x="298" y="468"/>
                    </a:lnTo>
                    <a:lnTo>
                      <a:pt x="298" y="454"/>
                    </a:lnTo>
                    <a:lnTo>
                      <a:pt x="312" y="454"/>
                    </a:lnTo>
                    <a:lnTo>
                      <a:pt x="326" y="440"/>
                    </a:lnTo>
                    <a:lnTo>
                      <a:pt x="326" y="426"/>
                    </a:lnTo>
                    <a:lnTo>
                      <a:pt x="355" y="383"/>
                    </a:lnTo>
                    <a:lnTo>
                      <a:pt x="355" y="369"/>
                    </a:lnTo>
                    <a:lnTo>
                      <a:pt x="369" y="341"/>
                    </a:lnTo>
                    <a:lnTo>
                      <a:pt x="383" y="312"/>
                    </a:lnTo>
                    <a:lnTo>
                      <a:pt x="397" y="284"/>
                    </a:lnTo>
                    <a:lnTo>
                      <a:pt x="397" y="270"/>
                    </a:lnTo>
                    <a:lnTo>
                      <a:pt x="397" y="256"/>
                    </a:lnTo>
                    <a:lnTo>
                      <a:pt x="397" y="241"/>
                    </a:lnTo>
                    <a:lnTo>
                      <a:pt x="411" y="241"/>
                    </a:lnTo>
                    <a:lnTo>
                      <a:pt x="411" y="227"/>
                    </a:lnTo>
                    <a:lnTo>
                      <a:pt x="426" y="213"/>
                    </a:lnTo>
                    <a:lnTo>
                      <a:pt x="426" y="199"/>
                    </a:lnTo>
                    <a:lnTo>
                      <a:pt x="426" y="185"/>
                    </a:lnTo>
                    <a:lnTo>
                      <a:pt x="440" y="170"/>
                    </a:lnTo>
                    <a:lnTo>
                      <a:pt x="426" y="170"/>
                    </a:lnTo>
                    <a:lnTo>
                      <a:pt x="440" y="170"/>
                    </a:lnTo>
                    <a:lnTo>
                      <a:pt x="440" y="156"/>
                    </a:lnTo>
                    <a:lnTo>
                      <a:pt x="440" y="142"/>
                    </a:lnTo>
                    <a:lnTo>
                      <a:pt x="440" y="128"/>
                    </a:lnTo>
                    <a:lnTo>
                      <a:pt x="454" y="114"/>
                    </a:lnTo>
                    <a:lnTo>
                      <a:pt x="454" y="99"/>
                    </a:lnTo>
                    <a:lnTo>
                      <a:pt x="468" y="99"/>
                    </a:lnTo>
                    <a:lnTo>
                      <a:pt x="468" y="85"/>
                    </a:lnTo>
                    <a:lnTo>
                      <a:pt x="468" y="71"/>
                    </a:lnTo>
                    <a:lnTo>
                      <a:pt x="468" y="57"/>
                    </a:lnTo>
                    <a:lnTo>
                      <a:pt x="482" y="57"/>
                    </a:lnTo>
                    <a:lnTo>
                      <a:pt x="482" y="43"/>
                    </a:lnTo>
                    <a:lnTo>
                      <a:pt x="482" y="29"/>
                    </a:lnTo>
                    <a:lnTo>
                      <a:pt x="468" y="29"/>
                    </a:lnTo>
                    <a:lnTo>
                      <a:pt x="482" y="14"/>
                    </a:lnTo>
                    <a:lnTo>
                      <a:pt x="497" y="14"/>
                    </a:lnTo>
                    <a:lnTo>
                      <a:pt x="511" y="14"/>
                    </a:lnTo>
                    <a:lnTo>
                      <a:pt x="525" y="14"/>
                    </a:lnTo>
                    <a:lnTo>
                      <a:pt x="525" y="29"/>
                    </a:lnTo>
                    <a:lnTo>
                      <a:pt x="539" y="29"/>
                    </a:lnTo>
                    <a:lnTo>
                      <a:pt x="553" y="29"/>
                    </a:lnTo>
                    <a:lnTo>
                      <a:pt x="567" y="29"/>
                    </a:lnTo>
                    <a:lnTo>
                      <a:pt x="582" y="43"/>
                    </a:lnTo>
                    <a:lnTo>
                      <a:pt x="596" y="43"/>
                    </a:lnTo>
                    <a:lnTo>
                      <a:pt x="610" y="57"/>
                    </a:lnTo>
                    <a:lnTo>
                      <a:pt x="624" y="57"/>
                    </a:lnTo>
                    <a:lnTo>
                      <a:pt x="638" y="57"/>
                    </a:lnTo>
                    <a:lnTo>
                      <a:pt x="653" y="71"/>
                    </a:lnTo>
                    <a:lnTo>
                      <a:pt x="667" y="71"/>
                    </a:lnTo>
                    <a:lnTo>
                      <a:pt x="738" y="99"/>
                    </a:lnTo>
                    <a:lnTo>
                      <a:pt x="794" y="114"/>
                    </a:lnTo>
                    <a:lnTo>
                      <a:pt x="809" y="114"/>
                    </a:lnTo>
                    <a:lnTo>
                      <a:pt x="823" y="114"/>
                    </a:lnTo>
                    <a:lnTo>
                      <a:pt x="837" y="114"/>
                    </a:lnTo>
                    <a:lnTo>
                      <a:pt x="851" y="114"/>
                    </a:lnTo>
                    <a:lnTo>
                      <a:pt x="865" y="114"/>
                    </a:lnTo>
                    <a:lnTo>
                      <a:pt x="879" y="114"/>
                    </a:lnTo>
                    <a:lnTo>
                      <a:pt x="894" y="114"/>
                    </a:lnTo>
                    <a:lnTo>
                      <a:pt x="908" y="114"/>
                    </a:lnTo>
                    <a:lnTo>
                      <a:pt x="922" y="114"/>
                    </a:lnTo>
                    <a:lnTo>
                      <a:pt x="922" y="99"/>
                    </a:lnTo>
                    <a:lnTo>
                      <a:pt x="936" y="99"/>
                    </a:lnTo>
                    <a:lnTo>
                      <a:pt x="950" y="99"/>
                    </a:lnTo>
                    <a:lnTo>
                      <a:pt x="950" y="85"/>
                    </a:lnTo>
                    <a:lnTo>
                      <a:pt x="965" y="85"/>
                    </a:lnTo>
                    <a:lnTo>
                      <a:pt x="979" y="71"/>
                    </a:lnTo>
                    <a:lnTo>
                      <a:pt x="993" y="71"/>
                    </a:lnTo>
                    <a:lnTo>
                      <a:pt x="993" y="57"/>
                    </a:lnTo>
                    <a:lnTo>
                      <a:pt x="1007" y="57"/>
                    </a:lnTo>
                    <a:lnTo>
                      <a:pt x="1007" y="43"/>
                    </a:lnTo>
                    <a:lnTo>
                      <a:pt x="1021" y="29"/>
                    </a:lnTo>
                    <a:lnTo>
                      <a:pt x="1021" y="14"/>
                    </a:lnTo>
                    <a:lnTo>
                      <a:pt x="1035" y="14"/>
                    </a:lnTo>
                    <a:lnTo>
                      <a:pt x="1035" y="0"/>
                    </a:lnTo>
                    <a:lnTo>
                      <a:pt x="1050" y="0"/>
                    </a:lnTo>
                    <a:lnTo>
                      <a:pt x="1064" y="14"/>
                    </a:lnTo>
                    <a:lnTo>
                      <a:pt x="1078" y="43"/>
                    </a:lnTo>
                    <a:lnTo>
                      <a:pt x="1092" y="43"/>
                    </a:lnTo>
                    <a:lnTo>
                      <a:pt x="1092" y="57"/>
                    </a:lnTo>
                    <a:lnTo>
                      <a:pt x="1121" y="71"/>
                    </a:lnTo>
                    <a:lnTo>
                      <a:pt x="1135" y="85"/>
                    </a:lnTo>
                    <a:lnTo>
                      <a:pt x="1149" y="99"/>
                    </a:lnTo>
                    <a:close/>
                  </a:path>
                </a:pathLst>
              </a:custGeom>
              <a:noFill/>
              <a:ln w="0" cap="flat">
                <a:solidFill>
                  <a:srgbClr val="000000"/>
                </a:solidFill>
                <a:prstDash val="solid"/>
                <a:round/>
                <a:headEnd/>
                <a:tailEnd/>
              </a:ln>
              <a:extLst>
                <a:ext uri="{909E8E84-426E-40DD-AFC4-6F175D3DCCD1}">
                  <a14:hiddenFill xmlns="" xmlns:a14="http://schemas.microsoft.com/office/drawing/2010/main">
                    <a:solidFill>
                      <a:srgbClr val="FFFFFF"/>
                    </a:solidFill>
                  </a14:hiddenFill>
                </a:ext>
              </a:extLst>
            </p:spPr>
            <p:txBody>
              <a:bodyPr/>
              <a:lstStyle/>
              <a:p>
                <a:endParaRPr lang="ja-JP" altLang="en-US"/>
              </a:p>
            </p:txBody>
          </p:sp>
          <p:sp>
            <p:nvSpPr>
              <p:cNvPr id="21649" name="Freeform 173"/>
              <p:cNvSpPr>
                <a:spLocks noChangeAspect="1"/>
              </p:cNvSpPr>
              <p:nvPr/>
            </p:nvSpPr>
            <p:spPr bwMode="auto">
              <a:xfrm>
                <a:off x="8934" y="2232"/>
                <a:ext cx="705" cy="710"/>
              </a:xfrm>
              <a:custGeom>
                <a:avLst/>
                <a:gdLst>
                  <a:gd name="T0" fmla="*/ 0 w 1531"/>
                  <a:gd name="T1" fmla="*/ 0 h 1546"/>
                  <a:gd name="T2" fmla="*/ 0 w 1531"/>
                  <a:gd name="T3" fmla="*/ 0 h 1546"/>
                  <a:gd name="T4" fmla="*/ 0 w 1531"/>
                  <a:gd name="T5" fmla="*/ 0 h 1546"/>
                  <a:gd name="T6" fmla="*/ 0 w 1531"/>
                  <a:gd name="T7" fmla="*/ 0 h 1546"/>
                  <a:gd name="T8" fmla="*/ 0 w 1531"/>
                  <a:gd name="T9" fmla="*/ 0 h 1546"/>
                  <a:gd name="T10" fmla="*/ 0 w 1531"/>
                  <a:gd name="T11" fmla="*/ 0 h 1546"/>
                  <a:gd name="T12" fmla="*/ 0 w 1531"/>
                  <a:gd name="T13" fmla="*/ 0 h 1546"/>
                  <a:gd name="T14" fmla="*/ 0 w 1531"/>
                  <a:gd name="T15" fmla="*/ 0 h 1546"/>
                  <a:gd name="T16" fmla="*/ 0 w 1531"/>
                  <a:gd name="T17" fmla="*/ 0 h 1546"/>
                  <a:gd name="T18" fmla="*/ 0 w 1531"/>
                  <a:gd name="T19" fmla="*/ 0 h 1546"/>
                  <a:gd name="T20" fmla="*/ 0 w 1531"/>
                  <a:gd name="T21" fmla="*/ 0 h 1546"/>
                  <a:gd name="T22" fmla="*/ 0 w 1531"/>
                  <a:gd name="T23" fmla="*/ 0 h 1546"/>
                  <a:gd name="T24" fmla="*/ 0 w 1531"/>
                  <a:gd name="T25" fmla="*/ 0 h 1546"/>
                  <a:gd name="T26" fmla="*/ 0 w 1531"/>
                  <a:gd name="T27" fmla="*/ 0 h 1546"/>
                  <a:gd name="T28" fmla="*/ 0 w 1531"/>
                  <a:gd name="T29" fmla="*/ 0 h 1546"/>
                  <a:gd name="T30" fmla="*/ 0 w 1531"/>
                  <a:gd name="T31" fmla="*/ 0 h 1546"/>
                  <a:gd name="T32" fmla="*/ 0 w 1531"/>
                  <a:gd name="T33" fmla="*/ 0 h 1546"/>
                  <a:gd name="T34" fmla="*/ 0 w 1531"/>
                  <a:gd name="T35" fmla="*/ 0 h 1546"/>
                  <a:gd name="T36" fmla="*/ 0 w 1531"/>
                  <a:gd name="T37" fmla="*/ 0 h 1546"/>
                  <a:gd name="T38" fmla="*/ 0 w 1531"/>
                  <a:gd name="T39" fmla="*/ 0 h 1546"/>
                  <a:gd name="T40" fmla="*/ 0 w 1531"/>
                  <a:gd name="T41" fmla="*/ 0 h 1546"/>
                  <a:gd name="T42" fmla="*/ 0 w 1531"/>
                  <a:gd name="T43" fmla="*/ 0 h 1546"/>
                  <a:gd name="T44" fmla="*/ 0 w 1531"/>
                  <a:gd name="T45" fmla="*/ 0 h 1546"/>
                  <a:gd name="T46" fmla="*/ 0 w 1531"/>
                  <a:gd name="T47" fmla="*/ 0 h 1546"/>
                  <a:gd name="T48" fmla="*/ 0 w 1531"/>
                  <a:gd name="T49" fmla="*/ 0 h 1546"/>
                  <a:gd name="T50" fmla="*/ 0 w 1531"/>
                  <a:gd name="T51" fmla="*/ 0 h 1546"/>
                  <a:gd name="T52" fmla="*/ 0 w 1531"/>
                  <a:gd name="T53" fmla="*/ 0 h 1546"/>
                  <a:gd name="T54" fmla="*/ 0 w 1531"/>
                  <a:gd name="T55" fmla="*/ 0 h 1546"/>
                  <a:gd name="T56" fmla="*/ 0 w 1531"/>
                  <a:gd name="T57" fmla="*/ 0 h 1546"/>
                  <a:gd name="T58" fmla="*/ 0 w 1531"/>
                  <a:gd name="T59" fmla="*/ 0 h 1546"/>
                  <a:gd name="T60" fmla="*/ 0 w 1531"/>
                  <a:gd name="T61" fmla="*/ 0 h 1546"/>
                  <a:gd name="T62" fmla="*/ 0 w 1531"/>
                  <a:gd name="T63" fmla="*/ 0 h 1546"/>
                  <a:gd name="T64" fmla="*/ 0 w 1531"/>
                  <a:gd name="T65" fmla="*/ 0 h 1546"/>
                  <a:gd name="T66" fmla="*/ 0 w 1531"/>
                  <a:gd name="T67" fmla="*/ 0 h 1546"/>
                  <a:gd name="T68" fmla="*/ 0 w 1531"/>
                  <a:gd name="T69" fmla="*/ 0 h 1546"/>
                  <a:gd name="T70" fmla="*/ 0 w 1531"/>
                  <a:gd name="T71" fmla="*/ 0 h 1546"/>
                  <a:gd name="T72" fmla="*/ 0 w 1531"/>
                  <a:gd name="T73" fmla="*/ 0 h 1546"/>
                  <a:gd name="T74" fmla="*/ 0 w 1531"/>
                  <a:gd name="T75" fmla="*/ 0 h 1546"/>
                  <a:gd name="T76" fmla="*/ 0 w 1531"/>
                  <a:gd name="T77" fmla="*/ 0 h 1546"/>
                  <a:gd name="T78" fmla="*/ 0 w 1531"/>
                  <a:gd name="T79" fmla="*/ 0 h 1546"/>
                  <a:gd name="T80" fmla="*/ 0 w 1531"/>
                  <a:gd name="T81" fmla="*/ 0 h 1546"/>
                  <a:gd name="T82" fmla="*/ 0 w 1531"/>
                  <a:gd name="T83" fmla="*/ 0 h 1546"/>
                  <a:gd name="T84" fmla="*/ 0 w 1531"/>
                  <a:gd name="T85" fmla="*/ 0 h 1546"/>
                  <a:gd name="T86" fmla="*/ 0 w 1531"/>
                  <a:gd name="T87" fmla="*/ 0 h 1546"/>
                  <a:gd name="T88" fmla="*/ 0 w 1531"/>
                  <a:gd name="T89" fmla="*/ 0 h 1546"/>
                  <a:gd name="T90" fmla="*/ 0 w 1531"/>
                  <a:gd name="T91" fmla="*/ 0 h 1546"/>
                  <a:gd name="T92" fmla="*/ 0 w 1531"/>
                  <a:gd name="T93" fmla="*/ 0 h 1546"/>
                  <a:gd name="T94" fmla="*/ 0 w 1531"/>
                  <a:gd name="T95" fmla="*/ 0 h 1546"/>
                  <a:gd name="T96" fmla="*/ 0 w 1531"/>
                  <a:gd name="T97" fmla="*/ 0 h 1546"/>
                  <a:gd name="T98" fmla="*/ 0 w 1531"/>
                  <a:gd name="T99" fmla="*/ 0 h 1546"/>
                  <a:gd name="T100" fmla="*/ 0 w 1531"/>
                  <a:gd name="T101" fmla="*/ 0 h 1546"/>
                  <a:gd name="T102" fmla="*/ 0 w 1531"/>
                  <a:gd name="T103" fmla="*/ 0 h 1546"/>
                  <a:gd name="T104" fmla="*/ 0 w 1531"/>
                  <a:gd name="T105" fmla="*/ 0 h 1546"/>
                  <a:gd name="T106" fmla="*/ 0 w 1531"/>
                  <a:gd name="T107" fmla="*/ 0 h 1546"/>
                  <a:gd name="T108" fmla="*/ 0 w 1531"/>
                  <a:gd name="T109" fmla="*/ 0 h 1546"/>
                  <a:gd name="T110" fmla="*/ 0 w 1531"/>
                  <a:gd name="T111" fmla="*/ 0 h 1546"/>
                  <a:gd name="T112" fmla="*/ 0 w 1531"/>
                  <a:gd name="T113" fmla="*/ 0 h 1546"/>
                  <a:gd name="T114" fmla="*/ 0 w 1531"/>
                  <a:gd name="T115" fmla="*/ 0 h 1546"/>
                  <a:gd name="T116" fmla="*/ 0 w 1531"/>
                  <a:gd name="T117" fmla="*/ 0 h 1546"/>
                  <a:gd name="T118" fmla="*/ 0 w 1531"/>
                  <a:gd name="T119" fmla="*/ 0 h 154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531"/>
                  <a:gd name="T181" fmla="*/ 0 h 1546"/>
                  <a:gd name="T182" fmla="*/ 1531 w 1531"/>
                  <a:gd name="T183" fmla="*/ 1546 h 154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531" h="1546">
                    <a:moveTo>
                      <a:pt x="1276" y="213"/>
                    </a:moveTo>
                    <a:lnTo>
                      <a:pt x="1276" y="213"/>
                    </a:lnTo>
                    <a:lnTo>
                      <a:pt x="1276" y="227"/>
                    </a:lnTo>
                    <a:lnTo>
                      <a:pt x="1276" y="241"/>
                    </a:lnTo>
                    <a:lnTo>
                      <a:pt x="1276" y="255"/>
                    </a:lnTo>
                    <a:lnTo>
                      <a:pt x="1290" y="255"/>
                    </a:lnTo>
                    <a:lnTo>
                      <a:pt x="1290" y="269"/>
                    </a:lnTo>
                    <a:lnTo>
                      <a:pt x="1290" y="284"/>
                    </a:lnTo>
                    <a:lnTo>
                      <a:pt x="1290" y="298"/>
                    </a:lnTo>
                    <a:lnTo>
                      <a:pt x="1290" y="312"/>
                    </a:lnTo>
                    <a:lnTo>
                      <a:pt x="1290" y="326"/>
                    </a:lnTo>
                    <a:lnTo>
                      <a:pt x="1290" y="340"/>
                    </a:lnTo>
                    <a:lnTo>
                      <a:pt x="1290" y="355"/>
                    </a:lnTo>
                    <a:lnTo>
                      <a:pt x="1290" y="369"/>
                    </a:lnTo>
                    <a:lnTo>
                      <a:pt x="1276" y="369"/>
                    </a:lnTo>
                    <a:lnTo>
                      <a:pt x="1276" y="383"/>
                    </a:lnTo>
                    <a:lnTo>
                      <a:pt x="1276" y="397"/>
                    </a:lnTo>
                    <a:lnTo>
                      <a:pt x="1276" y="411"/>
                    </a:lnTo>
                    <a:lnTo>
                      <a:pt x="1262" y="411"/>
                    </a:lnTo>
                    <a:lnTo>
                      <a:pt x="1262" y="425"/>
                    </a:lnTo>
                    <a:lnTo>
                      <a:pt x="1248" y="425"/>
                    </a:lnTo>
                    <a:lnTo>
                      <a:pt x="1233" y="440"/>
                    </a:lnTo>
                    <a:lnTo>
                      <a:pt x="1219" y="454"/>
                    </a:lnTo>
                    <a:lnTo>
                      <a:pt x="1191" y="468"/>
                    </a:lnTo>
                    <a:lnTo>
                      <a:pt x="1177" y="482"/>
                    </a:lnTo>
                    <a:lnTo>
                      <a:pt x="1163" y="496"/>
                    </a:lnTo>
                    <a:lnTo>
                      <a:pt x="1148" y="496"/>
                    </a:lnTo>
                    <a:lnTo>
                      <a:pt x="1134" y="511"/>
                    </a:lnTo>
                    <a:lnTo>
                      <a:pt x="1120" y="511"/>
                    </a:lnTo>
                    <a:lnTo>
                      <a:pt x="1120" y="525"/>
                    </a:lnTo>
                    <a:lnTo>
                      <a:pt x="1106" y="525"/>
                    </a:lnTo>
                    <a:lnTo>
                      <a:pt x="1092" y="525"/>
                    </a:lnTo>
                    <a:lnTo>
                      <a:pt x="1077" y="539"/>
                    </a:lnTo>
                    <a:lnTo>
                      <a:pt x="1063" y="553"/>
                    </a:lnTo>
                    <a:lnTo>
                      <a:pt x="1049" y="553"/>
                    </a:lnTo>
                    <a:lnTo>
                      <a:pt x="1035" y="567"/>
                    </a:lnTo>
                    <a:lnTo>
                      <a:pt x="1021" y="581"/>
                    </a:lnTo>
                    <a:lnTo>
                      <a:pt x="1007" y="581"/>
                    </a:lnTo>
                    <a:lnTo>
                      <a:pt x="1007" y="596"/>
                    </a:lnTo>
                    <a:lnTo>
                      <a:pt x="1021" y="596"/>
                    </a:lnTo>
                    <a:lnTo>
                      <a:pt x="1021" y="610"/>
                    </a:lnTo>
                    <a:lnTo>
                      <a:pt x="1035" y="624"/>
                    </a:lnTo>
                    <a:lnTo>
                      <a:pt x="1035" y="638"/>
                    </a:lnTo>
                    <a:lnTo>
                      <a:pt x="1035" y="652"/>
                    </a:lnTo>
                    <a:lnTo>
                      <a:pt x="1035" y="667"/>
                    </a:lnTo>
                    <a:lnTo>
                      <a:pt x="1049" y="667"/>
                    </a:lnTo>
                    <a:lnTo>
                      <a:pt x="1049" y="681"/>
                    </a:lnTo>
                    <a:lnTo>
                      <a:pt x="1049" y="695"/>
                    </a:lnTo>
                    <a:lnTo>
                      <a:pt x="1049" y="709"/>
                    </a:lnTo>
                    <a:lnTo>
                      <a:pt x="1063" y="738"/>
                    </a:lnTo>
                    <a:lnTo>
                      <a:pt x="1063" y="766"/>
                    </a:lnTo>
                    <a:lnTo>
                      <a:pt x="1063" y="780"/>
                    </a:lnTo>
                    <a:lnTo>
                      <a:pt x="1063" y="794"/>
                    </a:lnTo>
                    <a:lnTo>
                      <a:pt x="1063" y="808"/>
                    </a:lnTo>
                    <a:lnTo>
                      <a:pt x="1063" y="823"/>
                    </a:lnTo>
                    <a:lnTo>
                      <a:pt x="1063" y="837"/>
                    </a:lnTo>
                    <a:lnTo>
                      <a:pt x="1063" y="851"/>
                    </a:lnTo>
                    <a:lnTo>
                      <a:pt x="1063" y="865"/>
                    </a:lnTo>
                    <a:lnTo>
                      <a:pt x="1063" y="879"/>
                    </a:lnTo>
                    <a:lnTo>
                      <a:pt x="1063" y="894"/>
                    </a:lnTo>
                    <a:lnTo>
                      <a:pt x="1063" y="922"/>
                    </a:lnTo>
                    <a:lnTo>
                      <a:pt x="1063" y="936"/>
                    </a:lnTo>
                    <a:lnTo>
                      <a:pt x="1063" y="964"/>
                    </a:lnTo>
                    <a:lnTo>
                      <a:pt x="1077" y="964"/>
                    </a:lnTo>
                    <a:lnTo>
                      <a:pt x="1077" y="950"/>
                    </a:lnTo>
                    <a:lnTo>
                      <a:pt x="1092" y="950"/>
                    </a:lnTo>
                    <a:lnTo>
                      <a:pt x="1106" y="950"/>
                    </a:lnTo>
                    <a:lnTo>
                      <a:pt x="1120" y="950"/>
                    </a:lnTo>
                    <a:lnTo>
                      <a:pt x="1120" y="936"/>
                    </a:lnTo>
                    <a:lnTo>
                      <a:pt x="1134" y="936"/>
                    </a:lnTo>
                    <a:lnTo>
                      <a:pt x="1148" y="936"/>
                    </a:lnTo>
                    <a:lnTo>
                      <a:pt x="1163" y="936"/>
                    </a:lnTo>
                    <a:lnTo>
                      <a:pt x="1177" y="922"/>
                    </a:lnTo>
                    <a:lnTo>
                      <a:pt x="1191" y="922"/>
                    </a:lnTo>
                    <a:lnTo>
                      <a:pt x="1205" y="922"/>
                    </a:lnTo>
                    <a:lnTo>
                      <a:pt x="1219" y="922"/>
                    </a:lnTo>
                    <a:lnTo>
                      <a:pt x="1233" y="908"/>
                    </a:lnTo>
                    <a:lnTo>
                      <a:pt x="1248" y="908"/>
                    </a:lnTo>
                    <a:lnTo>
                      <a:pt x="1262" y="922"/>
                    </a:lnTo>
                    <a:lnTo>
                      <a:pt x="1276" y="922"/>
                    </a:lnTo>
                    <a:lnTo>
                      <a:pt x="1276" y="936"/>
                    </a:lnTo>
                    <a:lnTo>
                      <a:pt x="1304" y="950"/>
                    </a:lnTo>
                    <a:lnTo>
                      <a:pt x="1304" y="936"/>
                    </a:lnTo>
                    <a:lnTo>
                      <a:pt x="1319" y="936"/>
                    </a:lnTo>
                    <a:lnTo>
                      <a:pt x="1319" y="950"/>
                    </a:lnTo>
                    <a:lnTo>
                      <a:pt x="1333" y="936"/>
                    </a:lnTo>
                    <a:lnTo>
                      <a:pt x="1347" y="950"/>
                    </a:lnTo>
                    <a:lnTo>
                      <a:pt x="1361" y="950"/>
                    </a:lnTo>
                    <a:lnTo>
                      <a:pt x="1375" y="964"/>
                    </a:lnTo>
                    <a:lnTo>
                      <a:pt x="1389" y="964"/>
                    </a:lnTo>
                    <a:lnTo>
                      <a:pt x="1389" y="979"/>
                    </a:lnTo>
                    <a:lnTo>
                      <a:pt x="1404" y="979"/>
                    </a:lnTo>
                    <a:lnTo>
                      <a:pt x="1418" y="1007"/>
                    </a:lnTo>
                    <a:lnTo>
                      <a:pt x="1418" y="1021"/>
                    </a:lnTo>
                    <a:lnTo>
                      <a:pt x="1432" y="1035"/>
                    </a:lnTo>
                    <a:lnTo>
                      <a:pt x="1432" y="1050"/>
                    </a:lnTo>
                    <a:lnTo>
                      <a:pt x="1446" y="1050"/>
                    </a:lnTo>
                    <a:lnTo>
                      <a:pt x="1446" y="1064"/>
                    </a:lnTo>
                    <a:lnTo>
                      <a:pt x="1446" y="1078"/>
                    </a:lnTo>
                    <a:lnTo>
                      <a:pt x="1446" y="1092"/>
                    </a:lnTo>
                    <a:lnTo>
                      <a:pt x="1446" y="1106"/>
                    </a:lnTo>
                    <a:lnTo>
                      <a:pt x="1446" y="1120"/>
                    </a:lnTo>
                    <a:lnTo>
                      <a:pt x="1460" y="1120"/>
                    </a:lnTo>
                    <a:lnTo>
                      <a:pt x="1460" y="1135"/>
                    </a:lnTo>
                    <a:lnTo>
                      <a:pt x="1460" y="1149"/>
                    </a:lnTo>
                    <a:lnTo>
                      <a:pt x="1460" y="1163"/>
                    </a:lnTo>
                    <a:lnTo>
                      <a:pt x="1460" y="1177"/>
                    </a:lnTo>
                    <a:lnTo>
                      <a:pt x="1475" y="1191"/>
                    </a:lnTo>
                    <a:lnTo>
                      <a:pt x="1489" y="1206"/>
                    </a:lnTo>
                    <a:lnTo>
                      <a:pt x="1503" y="1220"/>
                    </a:lnTo>
                    <a:lnTo>
                      <a:pt x="1503" y="1234"/>
                    </a:lnTo>
                    <a:lnTo>
                      <a:pt x="1517" y="1234"/>
                    </a:lnTo>
                    <a:lnTo>
                      <a:pt x="1517" y="1248"/>
                    </a:lnTo>
                    <a:lnTo>
                      <a:pt x="1517" y="1262"/>
                    </a:lnTo>
                    <a:lnTo>
                      <a:pt x="1531" y="1291"/>
                    </a:lnTo>
                    <a:lnTo>
                      <a:pt x="1517" y="1291"/>
                    </a:lnTo>
                    <a:lnTo>
                      <a:pt x="1489" y="1291"/>
                    </a:lnTo>
                    <a:lnTo>
                      <a:pt x="1460" y="1291"/>
                    </a:lnTo>
                    <a:lnTo>
                      <a:pt x="1446" y="1291"/>
                    </a:lnTo>
                    <a:lnTo>
                      <a:pt x="1418" y="1291"/>
                    </a:lnTo>
                    <a:lnTo>
                      <a:pt x="1404" y="1291"/>
                    </a:lnTo>
                    <a:lnTo>
                      <a:pt x="1389" y="1277"/>
                    </a:lnTo>
                    <a:lnTo>
                      <a:pt x="1375" y="1277"/>
                    </a:lnTo>
                    <a:lnTo>
                      <a:pt x="1347" y="1277"/>
                    </a:lnTo>
                    <a:lnTo>
                      <a:pt x="1347" y="1291"/>
                    </a:lnTo>
                    <a:lnTo>
                      <a:pt x="1347" y="1305"/>
                    </a:lnTo>
                    <a:lnTo>
                      <a:pt x="1361" y="1319"/>
                    </a:lnTo>
                    <a:lnTo>
                      <a:pt x="1361" y="1333"/>
                    </a:lnTo>
                    <a:lnTo>
                      <a:pt x="1375" y="1333"/>
                    </a:lnTo>
                    <a:lnTo>
                      <a:pt x="1375" y="1347"/>
                    </a:lnTo>
                    <a:lnTo>
                      <a:pt x="1361" y="1362"/>
                    </a:lnTo>
                    <a:lnTo>
                      <a:pt x="1361" y="1376"/>
                    </a:lnTo>
                    <a:lnTo>
                      <a:pt x="1361" y="1390"/>
                    </a:lnTo>
                    <a:lnTo>
                      <a:pt x="1347" y="1390"/>
                    </a:lnTo>
                    <a:lnTo>
                      <a:pt x="1319" y="1390"/>
                    </a:lnTo>
                    <a:lnTo>
                      <a:pt x="1304" y="1390"/>
                    </a:lnTo>
                    <a:lnTo>
                      <a:pt x="1262" y="1390"/>
                    </a:lnTo>
                    <a:lnTo>
                      <a:pt x="1248" y="1390"/>
                    </a:lnTo>
                    <a:lnTo>
                      <a:pt x="1219" y="1390"/>
                    </a:lnTo>
                    <a:lnTo>
                      <a:pt x="1191" y="1376"/>
                    </a:lnTo>
                    <a:lnTo>
                      <a:pt x="1163" y="1376"/>
                    </a:lnTo>
                    <a:lnTo>
                      <a:pt x="1134" y="1376"/>
                    </a:lnTo>
                    <a:lnTo>
                      <a:pt x="1106" y="1376"/>
                    </a:lnTo>
                    <a:lnTo>
                      <a:pt x="1092" y="1376"/>
                    </a:lnTo>
                    <a:lnTo>
                      <a:pt x="1077" y="1376"/>
                    </a:lnTo>
                    <a:lnTo>
                      <a:pt x="1063" y="1376"/>
                    </a:lnTo>
                    <a:lnTo>
                      <a:pt x="1049" y="1376"/>
                    </a:lnTo>
                    <a:lnTo>
                      <a:pt x="1035" y="1376"/>
                    </a:lnTo>
                    <a:lnTo>
                      <a:pt x="1007" y="1376"/>
                    </a:lnTo>
                    <a:lnTo>
                      <a:pt x="978" y="1376"/>
                    </a:lnTo>
                    <a:lnTo>
                      <a:pt x="950" y="1376"/>
                    </a:lnTo>
                    <a:lnTo>
                      <a:pt x="921" y="1376"/>
                    </a:lnTo>
                    <a:lnTo>
                      <a:pt x="893" y="1376"/>
                    </a:lnTo>
                    <a:lnTo>
                      <a:pt x="865" y="1376"/>
                    </a:lnTo>
                    <a:lnTo>
                      <a:pt x="851" y="1376"/>
                    </a:lnTo>
                    <a:lnTo>
                      <a:pt x="836" y="1376"/>
                    </a:lnTo>
                    <a:lnTo>
                      <a:pt x="822" y="1376"/>
                    </a:lnTo>
                    <a:lnTo>
                      <a:pt x="794" y="1376"/>
                    </a:lnTo>
                    <a:lnTo>
                      <a:pt x="765" y="1376"/>
                    </a:lnTo>
                    <a:lnTo>
                      <a:pt x="751" y="1376"/>
                    </a:lnTo>
                    <a:lnTo>
                      <a:pt x="737" y="1376"/>
                    </a:lnTo>
                    <a:lnTo>
                      <a:pt x="723" y="1390"/>
                    </a:lnTo>
                    <a:lnTo>
                      <a:pt x="709" y="1390"/>
                    </a:lnTo>
                    <a:lnTo>
                      <a:pt x="694" y="1404"/>
                    </a:lnTo>
                    <a:lnTo>
                      <a:pt x="680" y="1404"/>
                    </a:lnTo>
                    <a:lnTo>
                      <a:pt x="666" y="1418"/>
                    </a:lnTo>
                    <a:lnTo>
                      <a:pt x="652" y="1418"/>
                    </a:lnTo>
                    <a:lnTo>
                      <a:pt x="652" y="1433"/>
                    </a:lnTo>
                    <a:lnTo>
                      <a:pt x="624" y="1447"/>
                    </a:lnTo>
                    <a:lnTo>
                      <a:pt x="609" y="1461"/>
                    </a:lnTo>
                    <a:lnTo>
                      <a:pt x="595" y="1475"/>
                    </a:lnTo>
                    <a:lnTo>
                      <a:pt x="581" y="1489"/>
                    </a:lnTo>
                    <a:lnTo>
                      <a:pt x="567" y="1532"/>
                    </a:lnTo>
                    <a:lnTo>
                      <a:pt x="553" y="1532"/>
                    </a:lnTo>
                    <a:lnTo>
                      <a:pt x="538" y="1546"/>
                    </a:lnTo>
                    <a:lnTo>
                      <a:pt x="538" y="1532"/>
                    </a:lnTo>
                    <a:lnTo>
                      <a:pt x="524" y="1518"/>
                    </a:lnTo>
                    <a:lnTo>
                      <a:pt x="524" y="1503"/>
                    </a:lnTo>
                    <a:lnTo>
                      <a:pt x="510" y="1489"/>
                    </a:lnTo>
                    <a:lnTo>
                      <a:pt x="496" y="1475"/>
                    </a:lnTo>
                    <a:lnTo>
                      <a:pt x="496" y="1461"/>
                    </a:lnTo>
                    <a:lnTo>
                      <a:pt x="482" y="1461"/>
                    </a:lnTo>
                    <a:lnTo>
                      <a:pt x="482" y="1447"/>
                    </a:lnTo>
                    <a:lnTo>
                      <a:pt x="468" y="1433"/>
                    </a:lnTo>
                    <a:lnTo>
                      <a:pt x="453" y="1418"/>
                    </a:lnTo>
                    <a:lnTo>
                      <a:pt x="439" y="1404"/>
                    </a:lnTo>
                    <a:lnTo>
                      <a:pt x="439" y="1390"/>
                    </a:lnTo>
                    <a:lnTo>
                      <a:pt x="425" y="1376"/>
                    </a:lnTo>
                    <a:lnTo>
                      <a:pt x="397" y="1347"/>
                    </a:lnTo>
                    <a:lnTo>
                      <a:pt x="397" y="1319"/>
                    </a:lnTo>
                    <a:lnTo>
                      <a:pt x="382" y="1319"/>
                    </a:lnTo>
                    <a:lnTo>
                      <a:pt x="368" y="1291"/>
                    </a:lnTo>
                    <a:lnTo>
                      <a:pt x="354" y="1277"/>
                    </a:lnTo>
                    <a:lnTo>
                      <a:pt x="354" y="1262"/>
                    </a:lnTo>
                    <a:lnTo>
                      <a:pt x="340" y="1262"/>
                    </a:lnTo>
                    <a:lnTo>
                      <a:pt x="340" y="1248"/>
                    </a:lnTo>
                    <a:lnTo>
                      <a:pt x="326" y="1234"/>
                    </a:lnTo>
                    <a:lnTo>
                      <a:pt x="326" y="1220"/>
                    </a:lnTo>
                    <a:lnTo>
                      <a:pt x="312" y="1220"/>
                    </a:lnTo>
                    <a:lnTo>
                      <a:pt x="312" y="1206"/>
                    </a:lnTo>
                    <a:lnTo>
                      <a:pt x="297" y="1191"/>
                    </a:lnTo>
                    <a:lnTo>
                      <a:pt x="297" y="1177"/>
                    </a:lnTo>
                    <a:lnTo>
                      <a:pt x="283" y="1163"/>
                    </a:lnTo>
                    <a:lnTo>
                      <a:pt x="269" y="1149"/>
                    </a:lnTo>
                    <a:lnTo>
                      <a:pt x="255" y="1135"/>
                    </a:lnTo>
                    <a:lnTo>
                      <a:pt x="255" y="1120"/>
                    </a:lnTo>
                    <a:lnTo>
                      <a:pt x="241" y="1106"/>
                    </a:lnTo>
                    <a:lnTo>
                      <a:pt x="241" y="1092"/>
                    </a:lnTo>
                    <a:lnTo>
                      <a:pt x="226" y="1092"/>
                    </a:lnTo>
                    <a:lnTo>
                      <a:pt x="226" y="1078"/>
                    </a:lnTo>
                    <a:lnTo>
                      <a:pt x="212" y="1064"/>
                    </a:lnTo>
                    <a:lnTo>
                      <a:pt x="212" y="1050"/>
                    </a:lnTo>
                    <a:lnTo>
                      <a:pt x="198" y="1035"/>
                    </a:lnTo>
                    <a:lnTo>
                      <a:pt x="198" y="1021"/>
                    </a:lnTo>
                    <a:lnTo>
                      <a:pt x="184" y="1007"/>
                    </a:lnTo>
                    <a:lnTo>
                      <a:pt x="184" y="993"/>
                    </a:lnTo>
                    <a:lnTo>
                      <a:pt x="170" y="993"/>
                    </a:lnTo>
                    <a:lnTo>
                      <a:pt x="170" y="964"/>
                    </a:lnTo>
                    <a:lnTo>
                      <a:pt x="156" y="950"/>
                    </a:lnTo>
                    <a:lnTo>
                      <a:pt x="156" y="936"/>
                    </a:lnTo>
                    <a:lnTo>
                      <a:pt x="141" y="922"/>
                    </a:lnTo>
                    <a:lnTo>
                      <a:pt x="141" y="908"/>
                    </a:lnTo>
                    <a:lnTo>
                      <a:pt x="141" y="894"/>
                    </a:lnTo>
                    <a:lnTo>
                      <a:pt x="127" y="894"/>
                    </a:lnTo>
                    <a:lnTo>
                      <a:pt x="127" y="879"/>
                    </a:lnTo>
                    <a:lnTo>
                      <a:pt x="127" y="865"/>
                    </a:lnTo>
                    <a:lnTo>
                      <a:pt x="113" y="851"/>
                    </a:lnTo>
                    <a:lnTo>
                      <a:pt x="113" y="837"/>
                    </a:lnTo>
                    <a:lnTo>
                      <a:pt x="99" y="808"/>
                    </a:lnTo>
                    <a:lnTo>
                      <a:pt x="99" y="794"/>
                    </a:lnTo>
                    <a:lnTo>
                      <a:pt x="85" y="780"/>
                    </a:lnTo>
                    <a:lnTo>
                      <a:pt x="85" y="766"/>
                    </a:lnTo>
                    <a:lnTo>
                      <a:pt x="70" y="752"/>
                    </a:lnTo>
                    <a:lnTo>
                      <a:pt x="70" y="738"/>
                    </a:lnTo>
                    <a:lnTo>
                      <a:pt x="56" y="723"/>
                    </a:lnTo>
                    <a:lnTo>
                      <a:pt x="42" y="695"/>
                    </a:lnTo>
                    <a:lnTo>
                      <a:pt x="42" y="667"/>
                    </a:lnTo>
                    <a:lnTo>
                      <a:pt x="28" y="652"/>
                    </a:lnTo>
                    <a:lnTo>
                      <a:pt x="28" y="638"/>
                    </a:lnTo>
                    <a:lnTo>
                      <a:pt x="14" y="624"/>
                    </a:lnTo>
                    <a:lnTo>
                      <a:pt x="14" y="610"/>
                    </a:lnTo>
                    <a:lnTo>
                      <a:pt x="0" y="567"/>
                    </a:lnTo>
                    <a:lnTo>
                      <a:pt x="14" y="567"/>
                    </a:lnTo>
                    <a:lnTo>
                      <a:pt x="28" y="567"/>
                    </a:lnTo>
                    <a:lnTo>
                      <a:pt x="28" y="553"/>
                    </a:lnTo>
                    <a:lnTo>
                      <a:pt x="42" y="553"/>
                    </a:lnTo>
                    <a:lnTo>
                      <a:pt x="56" y="553"/>
                    </a:lnTo>
                    <a:lnTo>
                      <a:pt x="70" y="553"/>
                    </a:lnTo>
                    <a:lnTo>
                      <a:pt x="85" y="553"/>
                    </a:lnTo>
                    <a:lnTo>
                      <a:pt x="99" y="553"/>
                    </a:lnTo>
                    <a:lnTo>
                      <a:pt x="113" y="553"/>
                    </a:lnTo>
                    <a:lnTo>
                      <a:pt x="141" y="553"/>
                    </a:lnTo>
                    <a:lnTo>
                      <a:pt x="156" y="567"/>
                    </a:lnTo>
                    <a:lnTo>
                      <a:pt x="170" y="567"/>
                    </a:lnTo>
                    <a:lnTo>
                      <a:pt x="198" y="567"/>
                    </a:lnTo>
                    <a:lnTo>
                      <a:pt x="212" y="567"/>
                    </a:lnTo>
                    <a:lnTo>
                      <a:pt x="226" y="567"/>
                    </a:lnTo>
                    <a:lnTo>
                      <a:pt x="241" y="567"/>
                    </a:lnTo>
                    <a:lnTo>
                      <a:pt x="255" y="567"/>
                    </a:lnTo>
                    <a:lnTo>
                      <a:pt x="269" y="581"/>
                    </a:lnTo>
                    <a:lnTo>
                      <a:pt x="283" y="581"/>
                    </a:lnTo>
                    <a:lnTo>
                      <a:pt x="297" y="581"/>
                    </a:lnTo>
                    <a:lnTo>
                      <a:pt x="326" y="581"/>
                    </a:lnTo>
                    <a:lnTo>
                      <a:pt x="354" y="581"/>
                    </a:lnTo>
                    <a:lnTo>
                      <a:pt x="368" y="581"/>
                    </a:lnTo>
                    <a:lnTo>
                      <a:pt x="382" y="581"/>
                    </a:lnTo>
                    <a:lnTo>
                      <a:pt x="397" y="581"/>
                    </a:lnTo>
                    <a:lnTo>
                      <a:pt x="411" y="581"/>
                    </a:lnTo>
                    <a:lnTo>
                      <a:pt x="425" y="581"/>
                    </a:lnTo>
                    <a:lnTo>
                      <a:pt x="439" y="581"/>
                    </a:lnTo>
                    <a:lnTo>
                      <a:pt x="453" y="581"/>
                    </a:lnTo>
                    <a:lnTo>
                      <a:pt x="468" y="581"/>
                    </a:lnTo>
                    <a:lnTo>
                      <a:pt x="482" y="581"/>
                    </a:lnTo>
                    <a:lnTo>
                      <a:pt x="496" y="581"/>
                    </a:lnTo>
                    <a:lnTo>
                      <a:pt x="510" y="567"/>
                    </a:lnTo>
                    <a:lnTo>
                      <a:pt x="524" y="567"/>
                    </a:lnTo>
                    <a:lnTo>
                      <a:pt x="538" y="567"/>
                    </a:lnTo>
                    <a:lnTo>
                      <a:pt x="553" y="567"/>
                    </a:lnTo>
                    <a:lnTo>
                      <a:pt x="581" y="567"/>
                    </a:lnTo>
                    <a:lnTo>
                      <a:pt x="595" y="553"/>
                    </a:lnTo>
                    <a:lnTo>
                      <a:pt x="624" y="553"/>
                    </a:lnTo>
                    <a:lnTo>
                      <a:pt x="638" y="553"/>
                    </a:lnTo>
                    <a:lnTo>
                      <a:pt x="652" y="553"/>
                    </a:lnTo>
                    <a:lnTo>
                      <a:pt x="666" y="553"/>
                    </a:lnTo>
                    <a:lnTo>
                      <a:pt x="666" y="539"/>
                    </a:lnTo>
                    <a:lnTo>
                      <a:pt x="694" y="539"/>
                    </a:lnTo>
                    <a:lnTo>
                      <a:pt x="709" y="539"/>
                    </a:lnTo>
                    <a:lnTo>
                      <a:pt x="723" y="525"/>
                    </a:lnTo>
                    <a:lnTo>
                      <a:pt x="737" y="525"/>
                    </a:lnTo>
                    <a:lnTo>
                      <a:pt x="751" y="525"/>
                    </a:lnTo>
                    <a:lnTo>
                      <a:pt x="765" y="511"/>
                    </a:lnTo>
                    <a:lnTo>
                      <a:pt x="780" y="511"/>
                    </a:lnTo>
                    <a:lnTo>
                      <a:pt x="794" y="496"/>
                    </a:lnTo>
                    <a:lnTo>
                      <a:pt x="808" y="496"/>
                    </a:lnTo>
                    <a:lnTo>
                      <a:pt x="822" y="496"/>
                    </a:lnTo>
                    <a:lnTo>
                      <a:pt x="836" y="482"/>
                    </a:lnTo>
                    <a:lnTo>
                      <a:pt x="851" y="482"/>
                    </a:lnTo>
                    <a:lnTo>
                      <a:pt x="851" y="468"/>
                    </a:lnTo>
                    <a:lnTo>
                      <a:pt x="865" y="468"/>
                    </a:lnTo>
                    <a:lnTo>
                      <a:pt x="879" y="468"/>
                    </a:lnTo>
                    <a:lnTo>
                      <a:pt x="893" y="454"/>
                    </a:lnTo>
                    <a:lnTo>
                      <a:pt x="907" y="440"/>
                    </a:lnTo>
                    <a:lnTo>
                      <a:pt x="936" y="425"/>
                    </a:lnTo>
                    <a:lnTo>
                      <a:pt x="950" y="411"/>
                    </a:lnTo>
                    <a:lnTo>
                      <a:pt x="978" y="397"/>
                    </a:lnTo>
                    <a:lnTo>
                      <a:pt x="992" y="383"/>
                    </a:lnTo>
                    <a:lnTo>
                      <a:pt x="1021" y="369"/>
                    </a:lnTo>
                    <a:lnTo>
                      <a:pt x="1021" y="355"/>
                    </a:lnTo>
                    <a:lnTo>
                      <a:pt x="1035" y="340"/>
                    </a:lnTo>
                    <a:lnTo>
                      <a:pt x="1049" y="340"/>
                    </a:lnTo>
                    <a:lnTo>
                      <a:pt x="1049" y="326"/>
                    </a:lnTo>
                    <a:lnTo>
                      <a:pt x="1049" y="312"/>
                    </a:lnTo>
                    <a:lnTo>
                      <a:pt x="1063" y="312"/>
                    </a:lnTo>
                    <a:lnTo>
                      <a:pt x="1063" y="298"/>
                    </a:lnTo>
                    <a:lnTo>
                      <a:pt x="1077" y="284"/>
                    </a:lnTo>
                    <a:lnTo>
                      <a:pt x="1077" y="269"/>
                    </a:lnTo>
                    <a:lnTo>
                      <a:pt x="1077" y="255"/>
                    </a:lnTo>
                    <a:lnTo>
                      <a:pt x="1092" y="227"/>
                    </a:lnTo>
                    <a:lnTo>
                      <a:pt x="1092" y="184"/>
                    </a:lnTo>
                    <a:lnTo>
                      <a:pt x="1092" y="170"/>
                    </a:lnTo>
                    <a:lnTo>
                      <a:pt x="1106" y="170"/>
                    </a:lnTo>
                    <a:lnTo>
                      <a:pt x="1092" y="156"/>
                    </a:lnTo>
                    <a:lnTo>
                      <a:pt x="1092" y="142"/>
                    </a:lnTo>
                    <a:lnTo>
                      <a:pt x="1092" y="113"/>
                    </a:lnTo>
                    <a:lnTo>
                      <a:pt x="1092" y="99"/>
                    </a:lnTo>
                    <a:lnTo>
                      <a:pt x="1092" y="85"/>
                    </a:lnTo>
                    <a:lnTo>
                      <a:pt x="1092" y="71"/>
                    </a:lnTo>
                    <a:lnTo>
                      <a:pt x="1092" y="42"/>
                    </a:lnTo>
                    <a:lnTo>
                      <a:pt x="1106" y="28"/>
                    </a:lnTo>
                    <a:lnTo>
                      <a:pt x="1106" y="14"/>
                    </a:lnTo>
                    <a:lnTo>
                      <a:pt x="1120" y="0"/>
                    </a:lnTo>
                    <a:lnTo>
                      <a:pt x="1134" y="28"/>
                    </a:lnTo>
                    <a:lnTo>
                      <a:pt x="1134" y="42"/>
                    </a:lnTo>
                    <a:lnTo>
                      <a:pt x="1148" y="57"/>
                    </a:lnTo>
                    <a:lnTo>
                      <a:pt x="1163" y="71"/>
                    </a:lnTo>
                    <a:lnTo>
                      <a:pt x="1163" y="85"/>
                    </a:lnTo>
                    <a:lnTo>
                      <a:pt x="1177" y="85"/>
                    </a:lnTo>
                    <a:lnTo>
                      <a:pt x="1177" y="99"/>
                    </a:lnTo>
                    <a:lnTo>
                      <a:pt x="1191" y="99"/>
                    </a:lnTo>
                    <a:lnTo>
                      <a:pt x="1191" y="113"/>
                    </a:lnTo>
                    <a:lnTo>
                      <a:pt x="1205" y="113"/>
                    </a:lnTo>
                    <a:lnTo>
                      <a:pt x="1205" y="128"/>
                    </a:lnTo>
                    <a:lnTo>
                      <a:pt x="1219" y="128"/>
                    </a:lnTo>
                    <a:lnTo>
                      <a:pt x="1219" y="142"/>
                    </a:lnTo>
                    <a:lnTo>
                      <a:pt x="1233" y="142"/>
                    </a:lnTo>
                    <a:lnTo>
                      <a:pt x="1233" y="156"/>
                    </a:lnTo>
                    <a:lnTo>
                      <a:pt x="1248" y="156"/>
                    </a:lnTo>
                    <a:lnTo>
                      <a:pt x="1248" y="170"/>
                    </a:lnTo>
                    <a:lnTo>
                      <a:pt x="1248" y="184"/>
                    </a:lnTo>
                    <a:lnTo>
                      <a:pt x="1262" y="184"/>
                    </a:lnTo>
                    <a:lnTo>
                      <a:pt x="1262" y="199"/>
                    </a:lnTo>
                    <a:lnTo>
                      <a:pt x="1262" y="213"/>
                    </a:lnTo>
                    <a:lnTo>
                      <a:pt x="1276" y="213"/>
                    </a:lnTo>
                    <a:close/>
                  </a:path>
                </a:pathLst>
              </a:custGeom>
              <a:noFill/>
              <a:ln w="0" cap="flat">
                <a:solidFill>
                  <a:srgbClr val="000000"/>
                </a:solidFill>
                <a:prstDash val="solid"/>
                <a:round/>
                <a:headEnd/>
                <a:tailEnd/>
              </a:ln>
              <a:extLst>
                <a:ext uri="{909E8E84-426E-40DD-AFC4-6F175D3DCCD1}">
                  <a14:hiddenFill xmlns="" xmlns:a14="http://schemas.microsoft.com/office/drawing/2010/main">
                    <a:solidFill>
                      <a:srgbClr val="FFFFFF"/>
                    </a:solidFill>
                  </a14:hiddenFill>
                </a:ext>
              </a:extLst>
            </p:spPr>
            <p:txBody>
              <a:bodyPr/>
              <a:lstStyle/>
              <a:p>
                <a:endParaRPr lang="ja-JP" altLang="en-US"/>
              </a:p>
            </p:txBody>
          </p:sp>
          <p:sp>
            <p:nvSpPr>
              <p:cNvPr id="21650" name="Freeform 174" descr="50%"/>
              <p:cNvSpPr>
                <a:spLocks noChangeAspect="1"/>
              </p:cNvSpPr>
              <p:nvPr/>
            </p:nvSpPr>
            <p:spPr bwMode="auto">
              <a:xfrm>
                <a:off x="7165" y="3619"/>
                <a:ext cx="908" cy="710"/>
              </a:xfrm>
              <a:custGeom>
                <a:avLst/>
                <a:gdLst>
                  <a:gd name="T0" fmla="*/ 0 w 1972"/>
                  <a:gd name="T1" fmla="*/ 0 h 1546"/>
                  <a:gd name="T2" fmla="*/ 0 w 1972"/>
                  <a:gd name="T3" fmla="*/ 0 h 1546"/>
                  <a:gd name="T4" fmla="*/ 0 w 1972"/>
                  <a:gd name="T5" fmla="*/ 0 h 1546"/>
                  <a:gd name="T6" fmla="*/ 0 w 1972"/>
                  <a:gd name="T7" fmla="*/ 0 h 1546"/>
                  <a:gd name="T8" fmla="*/ 0 w 1972"/>
                  <a:gd name="T9" fmla="*/ 0 h 1546"/>
                  <a:gd name="T10" fmla="*/ 0 w 1972"/>
                  <a:gd name="T11" fmla="*/ 0 h 1546"/>
                  <a:gd name="T12" fmla="*/ 0 w 1972"/>
                  <a:gd name="T13" fmla="*/ 0 h 1546"/>
                  <a:gd name="T14" fmla="*/ 0 w 1972"/>
                  <a:gd name="T15" fmla="*/ 0 h 1546"/>
                  <a:gd name="T16" fmla="*/ 0 w 1972"/>
                  <a:gd name="T17" fmla="*/ 0 h 1546"/>
                  <a:gd name="T18" fmla="*/ 0 w 1972"/>
                  <a:gd name="T19" fmla="*/ 0 h 1546"/>
                  <a:gd name="T20" fmla="*/ 0 w 1972"/>
                  <a:gd name="T21" fmla="*/ 0 h 1546"/>
                  <a:gd name="T22" fmla="*/ 0 w 1972"/>
                  <a:gd name="T23" fmla="*/ 0 h 1546"/>
                  <a:gd name="T24" fmla="*/ 0 w 1972"/>
                  <a:gd name="T25" fmla="*/ 0 h 1546"/>
                  <a:gd name="T26" fmla="*/ 0 w 1972"/>
                  <a:gd name="T27" fmla="*/ 0 h 1546"/>
                  <a:gd name="T28" fmla="*/ 0 w 1972"/>
                  <a:gd name="T29" fmla="*/ 0 h 1546"/>
                  <a:gd name="T30" fmla="*/ 0 w 1972"/>
                  <a:gd name="T31" fmla="*/ 0 h 1546"/>
                  <a:gd name="T32" fmla="*/ 0 w 1972"/>
                  <a:gd name="T33" fmla="*/ 0 h 1546"/>
                  <a:gd name="T34" fmla="*/ 0 w 1972"/>
                  <a:gd name="T35" fmla="*/ 0 h 1546"/>
                  <a:gd name="T36" fmla="*/ 0 w 1972"/>
                  <a:gd name="T37" fmla="*/ 0 h 1546"/>
                  <a:gd name="T38" fmla="*/ 0 w 1972"/>
                  <a:gd name="T39" fmla="*/ 0 h 1546"/>
                  <a:gd name="T40" fmla="*/ 0 w 1972"/>
                  <a:gd name="T41" fmla="*/ 0 h 1546"/>
                  <a:gd name="T42" fmla="*/ 0 w 1972"/>
                  <a:gd name="T43" fmla="*/ 0 h 1546"/>
                  <a:gd name="T44" fmla="*/ 0 w 1972"/>
                  <a:gd name="T45" fmla="*/ 0 h 1546"/>
                  <a:gd name="T46" fmla="*/ 0 w 1972"/>
                  <a:gd name="T47" fmla="*/ 0 h 1546"/>
                  <a:gd name="T48" fmla="*/ 0 w 1972"/>
                  <a:gd name="T49" fmla="*/ 0 h 1546"/>
                  <a:gd name="T50" fmla="*/ 0 w 1972"/>
                  <a:gd name="T51" fmla="*/ 0 h 1546"/>
                  <a:gd name="T52" fmla="*/ 0 w 1972"/>
                  <a:gd name="T53" fmla="*/ 0 h 1546"/>
                  <a:gd name="T54" fmla="*/ 0 w 1972"/>
                  <a:gd name="T55" fmla="*/ 0 h 1546"/>
                  <a:gd name="T56" fmla="*/ 0 w 1972"/>
                  <a:gd name="T57" fmla="*/ 0 h 1546"/>
                  <a:gd name="T58" fmla="*/ 0 w 1972"/>
                  <a:gd name="T59" fmla="*/ 0 h 1546"/>
                  <a:gd name="T60" fmla="*/ 0 w 1972"/>
                  <a:gd name="T61" fmla="*/ 0 h 1546"/>
                  <a:gd name="T62" fmla="*/ 0 w 1972"/>
                  <a:gd name="T63" fmla="*/ 0 h 1546"/>
                  <a:gd name="T64" fmla="*/ 0 w 1972"/>
                  <a:gd name="T65" fmla="*/ 0 h 1546"/>
                  <a:gd name="T66" fmla="*/ 0 w 1972"/>
                  <a:gd name="T67" fmla="*/ 0 h 1546"/>
                  <a:gd name="T68" fmla="*/ 0 w 1972"/>
                  <a:gd name="T69" fmla="*/ 0 h 1546"/>
                  <a:gd name="T70" fmla="*/ 0 w 1972"/>
                  <a:gd name="T71" fmla="*/ 0 h 1546"/>
                  <a:gd name="T72" fmla="*/ 0 w 1972"/>
                  <a:gd name="T73" fmla="*/ 0 h 1546"/>
                  <a:gd name="T74" fmla="*/ 0 w 1972"/>
                  <a:gd name="T75" fmla="*/ 0 h 1546"/>
                  <a:gd name="T76" fmla="*/ 0 w 1972"/>
                  <a:gd name="T77" fmla="*/ 0 h 1546"/>
                  <a:gd name="T78" fmla="*/ 0 w 1972"/>
                  <a:gd name="T79" fmla="*/ 0 h 1546"/>
                  <a:gd name="T80" fmla="*/ 0 w 1972"/>
                  <a:gd name="T81" fmla="*/ 0 h 1546"/>
                  <a:gd name="T82" fmla="*/ 0 w 1972"/>
                  <a:gd name="T83" fmla="*/ 0 h 1546"/>
                  <a:gd name="T84" fmla="*/ 0 w 1972"/>
                  <a:gd name="T85" fmla="*/ 0 h 1546"/>
                  <a:gd name="T86" fmla="*/ 0 w 1972"/>
                  <a:gd name="T87" fmla="*/ 0 h 1546"/>
                  <a:gd name="T88" fmla="*/ 0 w 1972"/>
                  <a:gd name="T89" fmla="*/ 0 h 1546"/>
                  <a:gd name="T90" fmla="*/ 0 w 1972"/>
                  <a:gd name="T91" fmla="*/ 0 h 1546"/>
                  <a:gd name="T92" fmla="*/ 0 w 1972"/>
                  <a:gd name="T93" fmla="*/ 0 h 1546"/>
                  <a:gd name="T94" fmla="*/ 0 w 1972"/>
                  <a:gd name="T95" fmla="*/ 0 h 1546"/>
                  <a:gd name="T96" fmla="*/ 0 w 1972"/>
                  <a:gd name="T97" fmla="*/ 0 h 1546"/>
                  <a:gd name="T98" fmla="*/ 0 w 1972"/>
                  <a:gd name="T99" fmla="*/ 0 h 1546"/>
                  <a:gd name="T100" fmla="*/ 0 w 1972"/>
                  <a:gd name="T101" fmla="*/ 0 h 1546"/>
                  <a:gd name="T102" fmla="*/ 0 w 1972"/>
                  <a:gd name="T103" fmla="*/ 0 h 1546"/>
                  <a:gd name="T104" fmla="*/ 0 w 1972"/>
                  <a:gd name="T105" fmla="*/ 0 h 1546"/>
                  <a:gd name="T106" fmla="*/ 0 w 1972"/>
                  <a:gd name="T107" fmla="*/ 0 h 1546"/>
                  <a:gd name="T108" fmla="*/ 0 w 1972"/>
                  <a:gd name="T109" fmla="*/ 0 h 154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972"/>
                  <a:gd name="T166" fmla="*/ 0 h 1546"/>
                  <a:gd name="T167" fmla="*/ 1972 w 1972"/>
                  <a:gd name="T168" fmla="*/ 1546 h 154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972" h="1546">
                    <a:moveTo>
                      <a:pt x="1943" y="454"/>
                    </a:moveTo>
                    <a:lnTo>
                      <a:pt x="1972" y="482"/>
                    </a:lnTo>
                    <a:lnTo>
                      <a:pt x="1943" y="482"/>
                    </a:lnTo>
                    <a:lnTo>
                      <a:pt x="1929" y="482"/>
                    </a:lnTo>
                    <a:lnTo>
                      <a:pt x="1915" y="482"/>
                    </a:lnTo>
                    <a:lnTo>
                      <a:pt x="1901" y="497"/>
                    </a:lnTo>
                    <a:lnTo>
                      <a:pt x="1872" y="511"/>
                    </a:lnTo>
                    <a:lnTo>
                      <a:pt x="1858" y="525"/>
                    </a:lnTo>
                    <a:lnTo>
                      <a:pt x="1844" y="539"/>
                    </a:lnTo>
                    <a:lnTo>
                      <a:pt x="1830" y="539"/>
                    </a:lnTo>
                    <a:lnTo>
                      <a:pt x="1816" y="553"/>
                    </a:lnTo>
                    <a:lnTo>
                      <a:pt x="1801" y="568"/>
                    </a:lnTo>
                    <a:lnTo>
                      <a:pt x="1787" y="596"/>
                    </a:lnTo>
                    <a:lnTo>
                      <a:pt x="1773" y="610"/>
                    </a:lnTo>
                    <a:lnTo>
                      <a:pt x="1759" y="610"/>
                    </a:lnTo>
                    <a:lnTo>
                      <a:pt x="1745" y="624"/>
                    </a:lnTo>
                    <a:lnTo>
                      <a:pt x="1745" y="639"/>
                    </a:lnTo>
                    <a:lnTo>
                      <a:pt x="1702" y="667"/>
                    </a:lnTo>
                    <a:lnTo>
                      <a:pt x="1688" y="695"/>
                    </a:lnTo>
                    <a:lnTo>
                      <a:pt x="1674" y="709"/>
                    </a:lnTo>
                    <a:lnTo>
                      <a:pt x="1660" y="724"/>
                    </a:lnTo>
                    <a:lnTo>
                      <a:pt x="1645" y="738"/>
                    </a:lnTo>
                    <a:lnTo>
                      <a:pt x="1631" y="766"/>
                    </a:lnTo>
                    <a:lnTo>
                      <a:pt x="1617" y="795"/>
                    </a:lnTo>
                    <a:lnTo>
                      <a:pt x="1603" y="809"/>
                    </a:lnTo>
                    <a:lnTo>
                      <a:pt x="1589" y="823"/>
                    </a:lnTo>
                    <a:lnTo>
                      <a:pt x="1574" y="851"/>
                    </a:lnTo>
                    <a:lnTo>
                      <a:pt x="1560" y="865"/>
                    </a:lnTo>
                    <a:lnTo>
                      <a:pt x="1546" y="894"/>
                    </a:lnTo>
                    <a:lnTo>
                      <a:pt x="1546" y="908"/>
                    </a:lnTo>
                    <a:lnTo>
                      <a:pt x="1532" y="922"/>
                    </a:lnTo>
                    <a:lnTo>
                      <a:pt x="1518" y="951"/>
                    </a:lnTo>
                    <a:lnTo>
                      <a:pt x="1504" y="979"/>
                    </a:lnTo>
                    <a:lnTo>
                      <a:pt x="1475" y="993"/>
                    </a:lnTo>
                    <a:lnTo>
                      <a:pt x="1475" y="1007"/>
                    </a:lnTo>
                    <a:lnTo>
                      <a:pt x="1461" y="1022"/>
                    </a:lnTo>
                    <a:lnTo>
                      <a:pt x="1447" y="1050"/>
                    </a:lnTo>
                    <a:lnTo>
                      <a:pt x="1433" y="1064"/>
                    </a:lnTo>
                    <a:lnTo>
                      <a:pt x="1418" y="1078"/>
                    </a:lnTo>
                    <a:lnTo>
                      <a:pt x="1418" y="1092"/>
                    </a:lnTo>
                    <a:lnTo>
                      <a:pt x="1418" y="1107"/>
                    </a:lnTo>
                    <a:lnTo>
                      <a:pt x="1404" y="1121"/>
                    </a:lnTo>
                    <a:lnTo>
                      <a:pt x="1390" y="1149"/>
                    </a:lnTo>
                    <a:lnTo>
                      <a:pt x="1376" y="1178"/>
                    </a:lnTo>
                    <a:lnTo>
                      <a:pt x="1362" y="1192"/>
                    </a:lnTo>
                    <a:lnTo>
                      <a:pt x="1348" y="1220"/>
                    </a:lnTo>
                    <a:lnTo>
                      <a:pt x="1333" y="1234"/>
                    </a:lnTo>
                    <a:lnTo>
                      <a:pt x="1291" y="1305"/>
                    </a:lnTo>
                    <a:lnTo>
                      <a:pt x="1177" y="1348"/>
                    </a:lnTo>
                    <a:lnTo>
                      <a:pt x="1135" y="1376"/>
                    </a:lnTo>
                    <a:lnTo>
                      <a:pt x="1092" y="1390"/>
                    </a:lnTo>
                    <a:lnTo>
                      <a:pt x="1064" y="1404"/>
                    </a:lnTo>
                    <a:lnTo>
                      <a:pt x="724" y="1546"/>
                    </a:lnTo>
                    <a:lnTo>
                      <a:pt x="610" y="1490"/>
                    </a:lnTo>
                    <a:lnTo>
                      <a:pt x="596" y="1490"/>
                    </a:lnTo>
                    <a:lnTo>
                      <a:pt x="582" y="1490"/>
                    </a:lnTo>
                    <a:lnTo>
                      <a:pt x="426" y="1419"/>
                    </a:lnTo>
                    <a:lnTo>
                      <a:pt x="298" y="1376"/>
                    </a:lnTo>
                    <a:lnTo>
                      <a:pt x="227" y="1334"/>
                    </a:lnTo>
                    <a:lnTo>
                      <a:pt x="185" y="1319"/>
                    </a:lnTo>
                    <a:lnTo>
                      <a:pt x="128" y="1291"/>
                    </a:lnTo>
                    <a:lnTo>
                      <a:pt x="99" y="1277"/>
                    </a:lnTo>
                    <a:lnTo>
                      <a:pt x="57" y="1263"/>
                    </a:lnTo>
                    <a:lnTo>
                      <a:pt x="0" y="1248"/>
                    </a:lnTo>
                    <a:lnTo>
                      <a:pt x="142" y="1022"/>
                    </a:lnTo>
                    <a:lnTo>
                      <a:pt x="185" y="965"/>
                    </a:lnTo>
                    <a:lnTo>
                      <a:pt x="213" y="922"/>
                    </a:lnTo>
                    <a:lnTo>
                      <a:pt x="326" y="865"/>
                    </a:lnTo>
                    <a:lnTo>
                      <a:pt x="341" y="851"/>
                    </a:lnTo>
                    <a:lnTo>
                      <a:pt x="355" y="851"/>
                    </a:lnTo>
                    <a:lnTo>
                      <a:pt x="355" y="837"/>
                    </a:lnTo>
                    <a:lnTo>
                      <a:pt x="369" y="837"/>
                    </a:lnTo>
                    <a:lnTo>
                      <a:pt x="383" y="823"/>
                    </a:lnTo>
                    <a:lnTo>
                      <a:pt x="397" y="823"/>
                    </a:lnTo>
                    <a:lnTo>
                      <a:pt x="411" y="823"/>
                    </a:lnTo>
                    <a:lnTo>
                      <a:pt x="411" y="809"/>
                    </a:lnTo>
                    <a:lnTo>
                      <a:pt x="426" y="809"/>
                    </a:lnTo>
                    <a:lnTo>
                      <a:pt x="440" y="795"/>
                    </a:lnTo>
                    <a:lnTo>
                      <a:pt x="454" y="795"/>
                    </a:lnTo>
                    <a:lnTo>
                      <a:pt x="468" y="780"/>
                    </a:lnTo>
                    <a:lnTo>
                      <a:pt x="482" y="780"/>
                    </a:lnTo>
                    <a:lnTo>
                      <a:pt x="482" y="766"/>
                    </a:lnTo>
                    <a:lnTo>
                      <a:pt x="497" y="766"/>
                    </a:lnTo>
                    <a:lnTo>
                      <a:pt x="525" y="752"/>
                    </a:lnTo>
                    <a:lnTo>
                      <a:pt x="539" y="752"/>
                    </a:lnTo>
                    <a:lnTo>
                      <a:pt x="553" y="738"/>
                    </a:lnTo>
                    <a:lnTo>
                      <a:pt x="567" y="738"/>
                    </a:lnTo>
                    <a:lnTo>
                      <a:pt x="567" y="724"/>
                    </a:lnTo>
                    <a:lnTo>
                      <a:pt x="596" y="709"/>
                    </a:lnTo>
                    <a:lnTo>
                      <a:pt x="610" y="709"/>
                    </a:lnTo>
                    <a:lnTo>
                      <a:pt x="610" y="695"/>
                    </a:lnTo>
                    <a:lnTo>
                      <a:pt x="624" y="695"/>
                    </a:lnTo>
                    <a:lnTo>
                      <a:pt x="638" y="695"/>
                    </a:lnTo>
                    <a:lnTo>
                      <a:pt x="653" y="681"/>
                    </a:lnTo>
                    <a:lnTo>
                      <a:pt x="667" y="681"/>
                    </a:lnTo>
                    <a:lnTo>
                      <a:pt x="681" y="681"/>
                    </a:lnTo>
                    <a:lnTo>
                      <a:pt x="695" y="681"/>
                    </a:lnTo>
                    <a:lnTo>
                      <a:pt x="695" y="667"/>
                    </a:lnTo>
                    <a:lnTo>
                      <a:pt x="709" y="667"/>
                    </a:lnTo>
                    <a:lnTo>
                      <a:pt x="724" y="653"/>
                    </a:lnTo>
                    <a:lnTo>
                      <a:pt x="724" y="639"/>
                    </a:lnTo>
                    <a:lnTo>
                      <a:pt x="738" y="639"/>
                    </a:lnTo>
                    <a:lnTo>
                      <a:pt x="752" y="596"/>
                    </a:lnTo>
                    <a:lnTo>
                      <a:pt x="766" y="582"/>
                    </a:lnTo>
                    <a:lnTo>
                      <a:pt x="780" y="553"/>
                    </a:lnTo>
                    <a:lnTo>
                      <a:pt x="865" y="397"/>
                    </a:lnTo>
                    <a:lnTo>
                      <a:pt x="880" y="369"/>
                    </a:lnTo>
                    <a:lnTo>
                      <a:pt x="894" y="341"/>
                    </a:lnTo>
                    <a:lnTo>
                      <a:pt x="908" y="326"/>
                    </a:lnTo>
                    <a:lnTo>
                      <a:pt x="922" y="312"/>
                    </a:lnTo>
                    <a:lnTo>
                      <a:pt x="922" y="298"/>
                    </a:lnTo>
                    <a:lnTo>
                      <a:pt x="936" y="298"/>
                    </a:lnTo>
                    <a:lnTo>
                      <a:pt x="936" y="284"/>
                    </a:lnTo>
                    <a:lnTo>
                      <a:pt x="950" y="284"/>
                    </a:lnTo>
                    <a:lnTo>
                      <a:pt x="950" y="270"/>
                    </a:lnTo>
                    <a:lnTo>
                      <a:pt x="965" y="270"/>
                    </a:lnTo>
                    <a:lnTo>
                      <a:pt x="979" y="256"/>
                    </a:lnTo>
                    <a:lnTo>
                      <a:pt x="1064" y="199"/>
                    </a:lnTo>
                    <a:lnTo>
                      <a:pt x="1078" y="185"/>
                    </a:lnTo>
                    <a:lnTo>
                      <a:pt x="1092" y="185"/>
                    </a:lnTo>
                    <a:lnTo>
                      <a:pt x="1106" y="170"/>
                    </a:lnTo>
                    <a:lnTo>
                      <a:pt x="1135" y="156"/>
                    </a:lnTo>
                    <a:lnTo>
                      <a:pt x="1149" y="142"/>
                    </a:lnTo>
                    <a:lnTo>
                      <a:pt x="1177" y="114"/>
                    </a:lnTo>
                    <a:lnTo>
                      <a:pt x="1206" y="114"/>
                    </a:lnTo>
                    <a:lnTo>
                      <a:pt x="1234" y="100"/>
                    </a:lnTo>
                    <a:lnTo>
                      <a:pt x="1291" y="85"/>
                    </a:lnTo>
                    <a:lnTo>
                      <a:pt x="1305" y="85"/>
                    </a:lnTo>
                    <a:lnTo>
                      <a:pt x="1333" y="71"/>
                    </a:lnTo>
                    <a:lnTo>
                      <a:pt x="1348" y="71"/>
                    </a:lnTo>
                    <a:lnTo>
                      <a:pt x="1362" y="57"/>
                    </a:lnTo>
                    <a:lnTo>
                      <a:pt x="1376" y="57"/>
                    </a:lnTo>
                    <a:lnTo>
                      <a:pt x="1433" y="43"/>
                    </a:lnTo>
                    <a:lnTo>
                      <a:pt x="1504" y="14"/>
                    </a:lnTo>
                    <a:lnTo>
                      <a:pt x="1504" y="0"/>
                    </a:lnTo>
                    <a:lnTo>
                      <a:pt x="1518" y="0"/>
                    </a:lnTo>
                    <a:lnTo>
                      <a:pt x="1518" y="14"/>
                    </a:lnTo>
                    <a:lnTo>
                      <a:pt x="1518" y="29"/>
                    </a:lnTo>
                    <a:lnTo>
                      <a:pt x="1518" y="43"/>
                    </a:lnTo>
                    <a:lnTo>
                      <a:pt x="1532" y="43"/>
                    </a:lnTo>
                    <a:lnTo>
                      <a:pt x="1532" y="57"/>
                    </a:lnTo>
                    <a:lnTo>
                      <a:pt x="1560" y="85"/>
                    </a:lnTo>
                    <a:lnTo>
                      <a:pt x="1574" y="100"/>
                    </a:lnTo>
                    <a:lnTo>
                      <a:pt x="1603" y="128"/>
                    </a:lnTo>
                    <a:lnTo>
                      <a:pt x="1645" y="170"/>
                    </a:lnTo>
                    <a:lnTo>
                      <a:pt x="1688" y="199"/>
                    </a:lnTo>
                    <a:lnTo>
                      <a:pt x="1745" y="256"/>
                    </a:lnTo>
                    <a:lnTo>
                      <a:pt x="1745" y="270"/>
                    </a:lnTo>
                    <a:lnTo>
                      <a:pt x="1801" y="326"/>
                    </a:lnTo>
                    <a:lnTo>
                      <a:pt x="1844" y="355"/>
                    </a:lnTo>
                    <a:lnTo>
                      <a:pt x="1872" y="383"/>
                    </a:lnTo>
                    <a:lnTo>
                      <a:pt x="1886" y="397"/>
                    </a:lnTo>
                    <a:lnTo>
                      <a:pt x="1901" y="412"/>
                    </a:lnTo>
                    <a:lnTo>
                      <a:pt x="1915" y="426"/>
                    </a:lnTo>
                    <a:lnTo>
                      <a:pt x="1929" y="426"/>
                    </a:lnTo>
                    <a:lnTo>
                      <a:pt x="1929" y="440"/>
                    </a:lnTo>
                    <a:lnTo>
                      <a:pt x="1943" y="454"/>
                    </a:lnTo>
                    <a:close/>
                  </a:path>
                </a:pathLst>
              </a:custGeom>
              <a:pattFill prst="pct50">
                <a:fgClr>
                  <a:srgbClr val="000000"/>
                </a:fgClr>
                <a:bgClr>
                  <a:srgbClr val="FFFFFF"/>
                </a:bgClr>
              </a:pattFill>
              <a:ln w="0">
                <a:solidFill>
                  <a:srgbClr val="000000"/>
                </a:solidFill>
                <a:prstDash val="dash"/>
                <a:round/>
                <a:headEnd/>
                <a:tailEnd/>
              </a:ln>
            </p:spPr>
            <p:txBody>
              <a:bodyPr/>
              <a:lstStyle/>
              <a:p>
                <a:endParaRPr lang="ja-JP" altLang="en-US"/>
              </a:p>
            </p:txBody>
          </p:sp>
          <p:sp>
            <p:nvSpPr>
              <p:cNvPr id="21651" name="Freeform 175" descr="50%"/>
              <p:cNvSpPr>
                <a:spLocks noChangeAspect="1"/>
              </p:cNvSpPr>
              <p:nvPr/>
            </p:nvSpPr>
            <p:spPr bwMode="auto">
              <a:xfrm>
                <a:off x="6349" y="3169"/>
                <a:ext cx="1684" cy="1193"/>
              </a:xfrm>
              <a:custGeom>
                <a:avLst/>
                <a:gdLst>
                  <a:gd name="T0" fmla="*/ 0 w 5838"/>
                  <a:gd name="T1" fmla="*/ 0 h 4133"/>
                  <a:gd name="T2" fmla="*/ 0 w 5838"/>
                  <a:gd name="T3" fmla="*/ 0 h 4133"/>
                  <a:gd name="T4" fmla="*/ 0 w 5838"/>
                  <a:gd name="T5" fmla="*/ 0 h 4133"/>
                  <a:gd name="T6" fmla="*/ 0 w 5838"/>
                  <a:gd name="T7" fmla="*/ 0 h 4133"/>
                  <a:gd name="T8" fmla="*/ 0 w 5838"/>
                  <a:gd name="T9" fmla="*/ 0 h 4133"/>
                  <a:gd name="T10" fmla="*/ 0 w 5838"/>
                  <a:gd name="T11" fmla="*/ 0 h 4133"/>
                  <a:gd name="T12" fmla="*/ 0 w 5838"/>
                  <a:gd name="T13" fmla="*/ 0 h 4133"/>
                  <a:gd name="T14" fmla="*/ 0 w 5838"/>
                  <a:gd name="T15" fmla="*/ 0 h 4133"/>
                  <a:gd name="T16" fmla="*/ 0 w 5838"/>
                  <a:gd name="T17" fmla="*/ 0 h 4133"/>
                  <a:gd name="T18" fmla="*/ 0 w 5838"/>
                  <a:gd name="T19" fmla="*/ 0 h 4133"/>
                  <a:gd name="T20" fmla="*/ 0 w 5838"/>
                  <a:gd name="T21" fmla="*/ 0 h 4133"/>
                  <a:gd name="T22" fmla="*/ 0 w 5838"/>
                  <a:gd name="T23" fmla="*/ 0 h 4133"/>
                  <a:gd name="T24" fmla="*/ 0 w 5838"/>
                  <a:gd name="T25" fmla="*/ 0 h 4133"/>
                  <a:gd name="T26" fmla="*/ 0 w 5838"/>
                  <a:gd name="T27" fmla="*/ 0 h 4133"/>
                  <a:gd name="T28" fmla="*/ 0 w 5838"/>
                  <a:gd name="T29" fmla="*/ 0 h 4133"/>
                  <a:gd name="T30" fmla="*/ 0 w 5838"/>
                  <a:gd name="T31" fmla="*/ 0 h 4133"/>
                  <a:gd name="T32" fmla="*/ 0 w 5838"/>
                  <a:gd name="T33" fmla="*/ 0 h 4133"/>
                  <a:gd name="T34" fmla="*/ 0 w 5838"/>
                  <a:gd name="T35" fmla="*/ 0 h 4133"/>
                  <a:gd name="T36" fmla="*/ 0 w 5838"/>
                  <a:gd name="T37" fmla="*/ 0 h 4133"/>
                  <a:gd name="T38" fmla="*/ 0 w 5838"/>
                  <a:gd name="T39" fmla="*/ 0 h 4133"/>
                  <a:gd name="T40" fmla="*/ 0 w 5838"/>
                  <a:gd name="T41" fmla="*/ 0 h 4133"/>
                  <a:gd name="T42" fmla="*/ 0 w 5838"/>
                  <a:gd name="T43" fmla="*/ 0 h 4133"/>
                  <a:gd name="T44" fmla="*/ 0 w 5838"/>
                  <a:gd name="T45" fmla="*/ 0 h 4133"/>
                  <a:gd name="T46" fmla="*/ 0 w 5838"/>
                  <a:gd name="T47" fmla="*/ 0 h 4133"/>
                  <a:gd name="T48" fmla="*/ 0 w 5838"/>
                  <a:gd name="T49" fmla="*/ 0 h 4133"/>
                  <a:gd name="T50" fmla="*/ 0 w 5838"/>
                  <a:gd name="T51" fmla="*/ 0 h 4133"/>
                  <a:gd name="T52" fmla="*/ 0 w 5838"/>
                  <a:gd name="T53" fmla="*/ 0 h 4133"/>
                  <a:gd name="T54" fmla="*/ 0 w 5838"/>
                  <a:gd name="T55" fmla="*/ 0 h 4133"/>
                  <a:gd name="T56" fmla="*/ 0 w 5838"/>
                  <a:gd name="T57" fmla="*/ 0 h 4133"/>
                  <a:gd name="T58" fmla="*/ 0 w 5838"/>
                  <a:gd name="T59" fmla="*/ 0 h 4133"/>
                  <a:gd name="T60" fmla="*/ 0 w 5838"/>
                  <a:gd name="T61" fmla="*/ 0 h 4133"/>
                  <a:gd name="T62" fmla="*/ 0 w 5838"/>
                  <a:gd name="T63" fmla="*/ 0 h 4133"/>
                  <a:gd name="T64" fmla="*/ 0 w 5838"/>
                  <a:gd name="T65" fmla="*/ 0 h 4133"/>
                  <a:gd name="T66" fmla="*/ 0 w 5838"/>
                  <a:gd name="T67" fmla="*/ 0 h 4133"/>
                  <a:gd name="T68" fmla="*/ 0 w 5838"/>
                  <a:gd name="T69" fmla="*/ 0 h 4133"/>
                  <a:gd name="T70" fmla="*/ 0 w 5838"/>
                  <a:gd name="T71" fmla="*/ 0 h 4133"/>
                  <a:gd name="T72" fmla="*/ 0 w 5838"/>
                  <a:gd name="T73" fmla="*/ 0 h 4133"/>
                  <a:gd name="T74" fmla="*/ 0 w 5838"/>
                  <a:gd name="T75" fmla="*/ 0 h 4133"/>
                  <a:gd name="T76" fmla="*/ 0 w 5838"/>
                  <a:gd name="T77" fmla="*/ 0 h 4133"/>
                  <a:gd name="T78" fmla="*/ 0 w 5838"/>
                  <a:gd name="T79" fmla="*/ 0 h 4133"/>
                  <a:gd name="T80" fmla="*/ 0 w 5838"/>
                  <a:gd name="T81" fmla="*/ 0 h 4133"/>
                  <a:gd name="T82" fmla="*/ 0 w 5838"/>
                  <a:gd name="T83" fmla="*/ 0 h 4133"/>
                  <a:gd name="T84" fmla="*/ 0 w 5838"/>
                  <a:gd name="T85" fmla="*/ 0 h 4133"/>
                  <a:gd name="T86" fmla="*/ 0 w 5838"/>
                  <a:gd name="T87" fmla="*/ 0 h 4133"/>
                  <a:gd name="T88" fmla="*/ 0 w 5838"/>
                  <a:gd name="T89" fmla="*/ 0 h 4133"/>
                  <a:gd name="T90" fmla="*/ 0 w 5838"/>
                  <a:gd name="T91" fmla="*/ 0 h 4133"/>
                  <a:gd name="T92" fmla="*/ 0 w 5838"/>
                  <a:gd name="T93" fmla="*/ 0 h 4133"/>
                  <a:gd name="T94" fmla="*/ 0 w 5838"/>
                  <a:gd name="T95" fmla="*/ 0 h 4133"/>
                  <a:gd name="T96" fmla="*/ 0 w 5838"/>
                  <a:gd name="T97" fmla="*/ 0 h 4133"/>
                  <a:gd name="T98" fmla="*/ 0 w 5838"/>
                  <a:gd name="T99" fmla="*/ 0 h 4133"/>
                  <a:gd name="T100" fmla="*/ 0 w 5838"/>
                  <a:gd name="T101" fmla="*/ 0 h 4133"/>
                  <a:gd name="T102" fmla="*/ 0 w 5838"/>
                  <a:gd name="T103" fmla="*/ 0 h 4133"/>
                  <a:gd name="T104" fmla="*/ 0 w 5838"/>
                  <a:gd name="T105" fmla="*/ 0 h 4133"/>
                  <a:gd name="T106" fmla="*/ 0 w 5838"/>
                  <a:gd name="T107" fmla="*/ 0 h 4133"/>
                  <a:gd name="T108" fmla="*/ 0 w 5838"/>
                  <a:gd name="T109" fmla="*/ 0 h 4133"/>
                  <a:gd name="T110" fmla="*/ 0 w 5838"/>
                  <a:gd name="T111" fmla="*/ 0 h 4133"/>
                  <a:gd name="T112" fmla="*/ 0 w 5838"/>
                  <a:gd name="T113" fmla="*/ 0 h 4133"/>
                  <a:gd name="T114" fmla="*/ 0 w 5838"/>
                  <a:gd name="T115" fmla="*/ 0 h 4133"/>
                  <a:gd name="T116" fmla="*/ 0 w 5838"/>
                  <a:gd name="T117" fmla="*/ 0 h 4133"/>
                  <a:gd name="T118" fmla="*/ 0 w 5838"/>
                  <a:gd name="T119" fmla="*/ 0 h 4133"/>
                  <a:gd name="T120" fmla="*/ 0 w 5838"/>
                  <a:gd name="T121" fmla="*/ 0 h 4133"/>
                  <a:gd name="T122" fmla="*/ 0 w 5838"/>
                  <a:gd name="T123" fmla="*/ 0 h 4133"/>
                  <a:gd name="T124" fmla="*/ 0 w 5838"/>
                  <a:gd name="T125" fmla="*/ 0 h 4133"/>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5838"/>
                  <a:gd name="T190" fmla="*/ 0 h 4133"/>
                  <a:gd name="T191" fmla="*/ 5838 w 5838"/>
                  <a:gd name="T192" fmla="*/ 4133 h 4133"/>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5838" h="4133">
                    <a:moveTo>
                      <a:pt x="5613" y="995"/>
                    </a:moveTo>
                    <a:lnTo>
                      <a:pt x="5613" y="995"/>
                    </a:lnTo>
                    <a:lnTo>
                      <a:pt x="5613" y="1017"/>
                    </a:lnTo>
                    <a:lnTo>
                      <a:pt x="5635" y="1017"/>
                    </a:lnTo>
                    <a:lnTo>
                      <a:pt x="5635" y="1040"/>
                    </a:lnTo>
                    <a:lnTo>
                      <a:pt x="5635" y="1062"/>
                    </a:lnTo>
                    <a:lnTo>
                      <a:pt x="5658" y="1062"/>
                    </a:lnTo>
                    <a:lnTo>
                      <a:pt x="5658" y="1084"/>
                    </a:lnTo>
                    <a:lnTo>
                      <a:pt x="5702" y="1130"/>
                    </a:lnTo>
                    <a:lnTo>
                      <a:pt x="5726" y="1175"/>
                    </a:lnTo>
                    <a:lnTo>
                      <a:pt x="5749" y="1197"/>
                    </a:lnTo>
                    <a:lnTo>
                      <a:pt x="5749" y="1220"/>
                    </a:lnTo>
                    <a:lnTo>
                      <a:pt x="5771" y="1243"/>
                    </a:lnTo>
                    <a:lnTo>
                      <a:pt x="5771" y="1266"/>
                    </a:lnTo>
                    <a:lnTo>
                      <a:pt x="5793" y="1266"/>
                    </a:lnTo>
                    <a:lnTo>
                      <a:pt x="5793" y="1288"/>
                    </a:lnTo>
                    <a:lnTo>
                      <a:pt x="5793" y="1310"/>
                    </a:lnTo>
                    <a:lnTo>
                      <a:pt x="5816" y="1310"/>
                    </a:lnTo>
                    <a:lnTo>
                      <a:pt x="5816" y="1333"/>
                    </a:lnTo>
                    <a:lnTo>
                      <a:pt x="5838" y="1356"/>
                    </a:lnTo>
                    <a:lnTo>
                      <a:pt x="5816" y="1356"/>
                    </a:lnTo>
                    <a:lnTo>
                      <a:pt x="5793" y="1356"/>
                    </a:lnTo>
                    <a:lnTo>
                      <a:pt x="5771" y="1356"/>
                    </a:lnTo>
                    <a:lnTo>
                      <a:pt x="5726" y="1379"/>
                    </a:lnTo>
                    <a:lnTo>
                      <a:pt x="5680" y="1401"/>
                    </a:lnTo>
                    <a:lnTo>
                      <a:pt x="5658" y="1401"/>
                    </a:lnTo>
                    <a:lnTo>
                      <a:pt x="5589" y="1423"/>
                    </a:lnTo>
                    <a:lnTo>
                      <a:pt x="5544" y="1446"/>
                    </a:lnTo>
                    <a:lnTo>
                      <a:pt x="5522" y="1446"/>
                    </a:lnTo>
                    <a:lnTo>
                      <a:pt x="5477" y="1468"/>
                    </a:lnTo>
                    <a:lnTo>
                      <a:pt x="5431" y="1492"/>
                    </a:lnTo>
                    <a:lnTo>
                      <a:pt x="5409" y="1492"/>
                    </a:lnTo>
                    <a:lnTo>
                      <a:pt x="5340" y="1536"/>
                    </a:lnTo>
                    <a:lnTo>
                      <a:pt x="5273" y="1559"/>
                    </a:lnTo>
                    <a:lnTo>
                      <a:pt x="5251" y="1559"/>
                    </a:lnTo>
                    <a:lnTo>
                      <a:pt x="5228" y="1559"/>
                    </a:lnTo>
                    <a:lnTo>
                      <a:pt x="5228" y="1581"/>
                    </a:lnTo>
                    <a:lnTo>
                      <a:pt x="5115" y="1627"/>
                    </a:lnTo>
                    <a:lnTo>
                      <a:pt x="5024" y="1649"/>
                    </a:lnTo>
                    <a:lnTo>
                      <a:pt x="5002" y="1649"/>
                    </a:lnTo>
                    <a:lnTo>
                      <a:pt x="4979" y="1672"/>
                    </a:lnTo>
                    <a:lnTo>
                      <a:pt x="4955" y="1672"/>
                    </a:lnTo>
                    <a:lnTo>
                      <a:pt x="4911" y="1694"/>
                    </a:lnTo>
                    <a:lnTo>
                      <a:pt x="4888" y="1694"/>
                    </a:lnTo>
                    <a:lnTo>
                      <a:pt x="4797" y="1718"/>
                    </a:lnTo>
                    <a:lnTo>
                      <a:pt x="4753" y="1740"/>
                    </a:lnTo>
                    <a:lnTo>
                      <a:pt x="4706" y="1740"/>
                    </a:lnTo>
                    <a:lnTo>
                      <a:pt x="4662" y="1785"/>
                    </a:lnTo>
                    <a:lnTo>
                      <a:pt x="4639" y="1807"/>
                    </a:lnTo>
                    <a:lnTo>
                      <a:pt x="4593" y="1829"/>
                    </a:lnTo>
                    <a:lnTo>
                      <a:pt x="4571" y="1853"/>
                    </a:lnTo>
                    <a:lnTo>
                      <a:pt x="4548" y="1853"/>
                    </a:lnTo>
                    <a:lnTo>
                      <a:pt x="4526" y="1875"/>
                    </a:lnTo>
                    <a:lnTo>
                      <a:pt x="4390" y="1966"/>
                    </a:lnTo>
                    <a:lnTo>
                      <a:pt x="4368" y="1988"/>
                    </a:lnTo>
                    <a:lnTo>
                      <a:pt x="4344" y="1988"/>
                    </a:lnTo>
                    <a:lnTo>
                      <a:pt x="4344" y="2011"/>
                    </a:lnTo>
                    <a:lnTo>
                      <a:pt x="4322" y="2011"/>
                    </a:lnTo>
                    <a:lnTo>
                      <a:pt x="4322" y="2033"/>
                    </a:lnTo>
                    <a:lnTo>
                      <a:pt x="4300" y="2033"/>
                    </a:lnTo>
                    <a:lnTo>
                      <a:pt x="4300" y="2055"/>
                    </a:lnTo>
                    <a:lnTo>
                      <a:pt x="4277" y="2078"/>
                    </a:lnTo>
                    <a:lnTo>
                      <a:pt x="4255" y="2102"/>
                    </a:lnTo>
                    <a:lnTo>
                      <a:pt x="4232" y="2146"/>
                    </a:lnTo>
                    <a:lnTo>
                      <a:pt x="4209" y="2191"/>
                    </a:lnTo>
                    <a:lnTo>
                      <a:pt x="4073" y="2439"/>
                    </a:lnTo>
                    <a:lnTo>
                      <a:pt x="4051" y="2485"/>
                    </a:lnTo>
                    <a:lnTo>
                      <a:pt x="4028" y="2508"/>
                    </a:lnTo>
                    <a:lnTo>
                      <a:pt x="4006" y="2576"/>
                    </a:lnTo>
                    <a:lnTo>
                      <a:pt x="3984" y="2576"/>
                    </a:lnTo>
                    <a:lnTo>
                      <a:pt x="3984" y="2598"/>
                    </a:lnTo>
                    <a:lnTo>
                      <a:pt x="3960" y="2621"/>
                    </a:lnTo>
                    <a:lnTo>
                      <a:pt x="3937" y="2621"/>
                    </a:lnTo>
                    <a:lnTo>
                      <a:pt x="3937" y="2643"/>
                    </a:lnTo>
                    <a:lnTo>
                      <a:pt x="3915" y="2643"/>
                    </a:lnTo>
                    <a:lnTo>
                      <a:pt x="3893" y="2643"/>
                    </a:lnTo>
                    <a:lnTo>
                      <a:pt x="3870" y="2643"/>
                    </a:lnTo>
                    <a:lnTo>
                      <a:pt x="3846" y="2665"/>
                    </a:lnTo>
                    <a:lnTo>
                      <a:pt x="3824" y="2665"/>
                    </a:lnTo>
                    <a:lnTo>
                      <a:pt x="3802" y="2665"/>
                    </a:lnTo>
                    <a:lnTo>
                      <a:pt x="3802" y="2687"/>
                    </a:lnTo>
                    <a:lnTo>
                      <a:pt x="3779" y="2687"/>
                    </a:lnTo>
                    <a:lnTo>
                      <a:pt x="3733" y="2711"/>
                    </a:lnTo>
                    <a:lnTo>
                      <a:pt x="3733" y="2734"/>
                    </a:lnTo>
                    <a:lnTo>
                      <a:pt x="3711" y="2734"/>
                    </a:lnTo>
                    <a:lnTo>
                      <a:pt x="3688" y="2756"/>
                    </a:lnTo>
                    <a:lnTo>
                      <a:pt x="3666" y="2756"/>
                    </a:lnTo>
                    <a:lnTo>
                      <a:pt x="3621" y="2778"/>
                    </a:lnTo>
                    <a:lnTo>
                      <a:pt x="3597" y="2778"/>
                    </a:lnTo>
                    <a:lnTo>
                      <a:pt x="3597" y="2800"/>
                    </a:lnTo>
                    <a:lnTo>
                      <a:pt x="3575" y="2800"/>
                    </a:lnTo>
                    <a:lnTo>
                      <a:pt x="3553" y="2824"/>
                    </a:lnTo>
                    <a:lnTo>
                      <a:pt x="3530" y="2824"/>
                    </a:lnTo>
                    <a:lnTo>
                      <a:pt x="3508" y="2847"/>
                    </a:lnTo>
                    <a:lnTo>
                      <a:pt x="3484" y="2847"/>
                    </a:lnTo>
                    <a:lnTo>
                      <a:pt x="3484" y="2869"/>
                    </a:lnTo>
                    <a:lnTo>
                      <a:pt x="3462" y="2869"/>
                    </a:lnTo>
                    <a:lnTo>
                      <a:pt x="3439" y="2869"/>
                    </a:lnTo>
                    <a:lnTo>
                      <a:pt x="3417" y="2891"/>
                    </a:lnTo>
                    <a:lnTo>
                      <a:pt x="3395" y="2891"/>
                    </a:lnTo>
                    <a:lnTo>
                      <a:pt x="3395" y="2913"/>
                    </a:lnTo>
                    <a:lnTo>
                      <a:pt x="3372" y="2913"/>
                    </a:lnTo>
                    <a:lnTo>
                      <a:pt x="3348" y="2936"/>
                    </a:lnTo>
                    <a:lnTo>
                      <a:pt x="3168" y="3027"/>
                    </a:lnTo>
                    <a:lnTo>
                      <a:pt x="3123" y="3095"/>
                    </a:lnTo>
                    <a:lnTo>
                      <a:pt x="3055" y="3186"/>
                    </a:lnTo>
                    <a:lnTo>
                      <a:pt x="2828" y="3546"/>
                    </a:lnTo>
                    <a:lnTo>
                      <a:pt x="2806" y="3523"/>
                    </a:lnTo>
                    <a:lnTo>
                      <a:pt x="2601" y="3614"/>
                    </a:lnTo>
                    <a:lnTo>
                      <a:pt x="2081" y="3840"/>
                    </a:lnTo>
                    <a:lnTo>
                      <a:pt x="1788" y="3975"/>
                    </a:lnTo>
                    <a:lnTo>
                      <a:pt x="1606" y="4066"/>
                    </a:lnTo>
                    <a:lnTo>
                      <a:pt x="1403" y="4133"/>
                    </a:lnTo>
                    <a:lnTo>
                      <a:pt x="387" y="4050"/>
                    </a:lnTo>
                    <a:lnTo>
                      <a:pt x="0" y="3354"/>
                    </a:lnTo>
                    <a:lnTo>
                      <a:pt x="438" y="2715"/>
                    </a:lnTo>
                    <a:lnTo>
                      <a:pt x="814" y="2643"/>
                    </a:lnTo>
                    <a:lnTo>
                      <a:pt x="814" y="2576"/>
                    </a:lnTo>
                    <a:lnTo>
                      <a:pt x="814" y="2281"/>
                    </a:lnTo>
                    <a:lnTo>
                      <a:pt x="814" y="2168"/>
                    </a:lnTo>
                    <a:lnTo>
                      <a:pt x="1697" y="1785"/>
                    </a:lnTo>
                    <a:lnTo>
                      <a:pt x="1765" y="1762"/>
                    </a:lnTo>
                    <a:lnTo>
                      <a:pt x="1765" y="1627"/>
                    </a:lnTo>
                    <a:lnTo>
                      <a:pt x="1765" y="1446"/>
                    </a:lnTo>
                    <a:lnTo>
                      <a:pt x="2081" y="1401"/>
                    </a:lnTo>
                    <a:lnTo>
                      <a:pt x="2150" y="1379"/>
                    </a:lnTo>
                    <a:lnTo>
                      <a:pt x="2376" y="1310"/>
                    </a:lnTo>
                    <a:lnTo>
                      <a:pt x="2399" y="1310"/>
                    </a:lnTo>
                    <a:lnTo>
                      <a:pt x="2466" y="1266"/>
                    </a:lnTo>
                    <a:lnTo>
                      <a:pt x="2512" y="1266"/>
                    </a:lnTo>
                    <a:lnTo>
                      <a:pt x="2534" y="1243"/>
                    </a:lnTo>
                    <a:lnTo>
                      <a:pt x="2737" y="1197"/>
                    </a:lnTo>
                    <a:lnTo>
                      <a:pt x="2761" y="1175"/>
                    </a:lnTo>
                    <a:lnTo>
                      <a:pt x="3235" y="1017"/>
                    </a:lnTo>
                    <a:lnTo>
                      <a:pt x="3348" y="995"/>
                    </a:lnTo>
                    <a:lnTo>
                      <a:pt x="3372" y="971"/>
                    </a:lnTo>
                    <a:lnTo>
                      <a:pt x="3395" y="971"/>
                    </a:lnTo>
                    <a:lnTo>
                      <a:pt x="3417" y="949"/>
                    </a:lnTo>
                    <a:lnTo>
                      <a:pt x="3439" y="949"/>
                    </a:lnTo>
                    <a:lnTo>
                      <a:pt x="3462" y="949"/>
                    </a:lnTo>
                    <a:lnTo>
                      <a:pt x="3484" y="927"/>
                    </a:lnTo>
                    <a:lnTo>
                      <a:pt x="3508" y="927"/>
                    </a:lnTo>
                    <a:lnTo>
                      <a:pt x="3530" y="904"/>
                    </a:lnTo>
                    <a:lnTo>
                      <a:pt x="3553" y="904"/>
                    </a:lnTo>
                    <a:lnTo>
                      <a:pt x="3575" y="882"/>
                    </a:lnTo>
                    <a:lnTo>
                      <a:pt x="3597" y="882"/>
                    </a:lnTo>
                    <a:lnTo>
                      <a:pt x="3621" y="860"/>
                    </a:lnTo>
                    <a:lnTo>
                      <a:pt x="3644" y="860"/>
                    </a:lnTo>
                    <a:lnTo>
                      <a:pt x="3666" y="860"/>
                    </a:lnTo>
                    <a:lnTo>
                      <a:pt x="3711" y="836"/>
                    </a:lnTo>
                    <a:lnTo>
                      <a:pt x="3733" y="814"/>
                    </a:lnTo>
                    <a:lnTo>
                      <a:pt x="3757" y="814"/>
                    </a:lnTo>
                    <a:lnTo>
                      <a:pt x="3802" y="791"/>
                    </a:lnTo>
                    <a:lnTo>
                      <a:pt x="3824" y="769"/>
                    </a:lnTo>
                    <a:lnTo>
                      <a:pt x="3870" y="769"/>
                    </a:lnTo>
                    <a:lnTo>
                      <a:pt x="3915" y="747"/>
                    </a:lnTo>
                    <a:lnTo>
                      <a:pt x="3937" y="723"/>
                    </a:lnTo>
                    <a:lnTo>
                      <a:pt x="3960" y="723"/>
                    </a:lnTo>
                    <a:lnTo>
                      <a:pt x="3984" y="701"/>
                    </a:lnTo>
                    <a:lnTo>
                      <a:pt x="4006" y="701"/>
                    </a:lnTo>
                    <a:lnTo>
                      <a:pt x="4051" y="678"/>
                    </a:lnTo>
                    <a:lnTo>
                      <a:pt x="4073" y="656"/>
                    </a:lnTo>
                    <a:lnTo>
                      <a:pt x="4368" y="498"/>
                    </a:lnTo>
                    <a:lnTo>
                      <a:pt x="4390" y="498"/>
                    </a:lnTo>
                    <a:lnTo>
                      <a:pt x="4435" y="474"/>
                    </a:lnTo>
                    <a:lnTo>
                      <a:pt x="4458" y="452"/>
                    </a:lnTo>
                    <a:lnTo>
                      <a:pt x="4617" y="361"/>
                    </a:lnTo>
                    <a:lnTo>
                      <a:pt x="4639" y="361"/>
                    </a:lnTo>
                    <a:lnTo>
                      <a:pt x="4706" y="317"/>
                    </a:lnTo>
                    <a:lnTo>
                      <a:pt x="4730" y="317"/>
                    </a:lnTo>
                    <a:lnTo>
                      <a:pt x="4775" y="295"/>
                    </a:lnTo>
                    <a:lnTo>
                      <a:pt x="4820" y="272"/>
                    </a:lnTo>
                    <a:lnTo>
                      <a:pt x="4866" y="250"/>
                    </a:lnTo>
                    <a:lnTo>
                      <a:pt x="4888" y="226"/>
                    </a:lnTo>
                    <a:lnTo>
                      <a:pt x="4911" y="226"/>
                    </a:lnTo>
                    <a:lnTo>
                      <a:pt x="4933" y="204"/>
                    </a:lnTo>
                    <a:lnTo>
                      <a:pt x="4955" y="204"/>
                    </a:lnTo>
                    <a:lnTo>
                      <a:pt x="4955" y="181"/>
                    </a:lnTo>
                    <a:lnTo>
                      <a:pt x="5002" y="159"/>
                    </a:lnTo>
                    <a:lnTo>
                      <a:pt x="5046" y="137"/>
                    </a:lnTo>
                    <a:lnTo>
                      <a:pt x="5091" y="113"/>
                    </a:lnTo>
                    <a:lnTo>
                      <a:pt x="5160" y="68"/>
                    </a:lnTo>
                    <a:lnTo>
                      <a:pt x="5204" y="46"/>
                    </a:lnTo>
                    <a:lnTo>
                      <a:pt x="5228" y="24"/>
                    </a:lnTo>
                    <a:lnTo>
                      <a:pt x="5251" y="0"/>
                    </a:lnTo>
                    <a:lnTo>
                      <a:pt x="5251" y="24"/>
                    </a:lnTo>
                    <a:lnTo>
                      <a:pt x="5318" y="91"/>
                    </a:lnTo>
                    <a:lnTo>
                      <a:pt x="5340" y="159"/>
                    </a:lnTo>
                    <a:lnTo>
                      <a:pt x="5364" y="181"/>
                    </a:lnTo>
                    <a:lnTo>
                      <a:pt x="5386" y="204"/>
                    </a:lnTo>
                    <a:lnTo>
                      <a:pt x="5386" y="226"/>
                    </a:lnTo>
                    <a:lnTo>
                      <a:pt x="5364" y="226"/>
                    </a:lnTo>
                    <a:lnTo>
                      <a:pt x="5340" y="250"/>
                    </a:lnTo>
                    <a:lnTo>
                      <a:pt x="5318" y="250"/>
                    </a:lnTo>
                    <a:lnTo>
                      <a:pt x="5318" y="272"/>
                    </a:lnTo>
                    <a:lnTo>
                      <a:pt x="5295" y="295"/>
                    </a:lnTo>
                    <a:lnTo>
                      <a:pt x="5295" y="317"/>
                    </a:lnTo>
                    <a:lnTo>
                      <a:pt x="5318" y="339"/>
                    </a:lnTo>
                    <a:lnTo>
                      <a:pt x="5318" y="385"/>
                    </a:lnTo>
                    <a:lnTo>
                      <a:pt x="5340" y="385"/>
                    </a:lnTo>
                    <a:lnTo>
                      <a:pt x="5340" y="408"/>
                    </a:lnTo>
                    <a:lnTo>
                      <a:pt x="5340" y="430"/>
                    </a:lnTo>
                    <a:lnTo>
                      <a:pt x="5340" y="452"/>
                    </a:lnTo>
                    <a:lnTo>
                      <a:pt x="5364" y="474"/>
                    </a:lnTo>
                    <a:lnTo>
                      <a:pt x="5364" y="498"/>
                    </a:lnTo>
                    <a:lnTo>
                      <a:pt x="5364" y="521"/>
                    </a:lnTo>
                    <a:lnTo>
                      <a:pt x="5364" y="543"/>
                    </a:lnTo>
                    <a:lnTo>
                      <a:pt x="5364" y="565"/>
                    </a:lnTo>
                    <a:lnTo>
                      <a:pt x="5364" y="610"/>
                    </a:lnTo>
                    <a:lnTo>
                      <a:pt x="5364" y="634"/>
                    </a:lnTo>
                    <a:lnTo>
                      <a:pt x="5364" y="656"/>
                    </a:lnTo>
                    <a:lnTo>
                      <a:pt x="5340" y="656"/>
                    </a:lnTo>
                    <a:lnTo>
                      <a:pt x="5295" y="747"/>
                    </a:lnTo>
                    <a:lnTo>
                      <a:pt x="5273" y="769"/>
                    </a:lnTo>
                    <a:lnTo>
                      <a:pt x="5273" y="814"/>
                    </a:lnTo>
                    <a:lnTo>
                      <a:pt x="5273" y="836"/>
                    </a:lnTo>
                    <a:lnTo>
                      <a:pt x="5273" y="860"/>
                    </a:lnTo>
                    <a:lnTo>
                      <a:pt x="5273" y="882"/>
                    </a:lnTo>
                    <a:lnTo>
                      <a:pt x="5318" y="904"/>
                    </a:lnTo>
                    <a:lnTo>
                      <a:pt x="5364" y="904"/>
                    </a:lnTo>
                    <a:lnTo>
                      <a:pt x="5386" y="904"/>
                    </a:lnTo>
                    <a:lnTo>
                      <a:pt x="5409" y="904"/>
                    </a:lnTo>
                    <a:lnTo>
                      <a:pt x="5431" y="927"/>
                    </a:lnTo>
                    <a:lnTo>
                      <a:pt x="5453" y="927"/>
                    </a:lnTo>
                    <a:lnTo>
                      <a:pt x="5477" y="927"/>
                    </a:lnTo>
                    <a:lnTo>
                      <a:pt x="5500" y="927"/>
                    </a:lnTo>
                    <a:lnTo>
                      <a:pt x="5522" y="927"/>
                    </a:lnTo>
                    <a:lnTo>
                      <a:pt x="5567" y="949"/>
                    </a:lnTo>
                    <a:lnTo>
                      <a:pt x="5567" y="971"/>
                    </a:lnTo>
                    <a:lnTo>
                      <a:pt x="5589" y="971"/>
                    </a:lnTo>
                    <a:lnTo>
                      <a:pt x="5589" y="995"/>
                    </a:lnTo>
                    <a:lnTo>
                      <a:pt x="5613" y="995"/>
                    </a:lnTo>
                    <a:close/>
                  </a:path>
                </a:pathLst>
              </a:custGeom>
              <a:pattFill prst="pct50">
                <a:fgClr>
                  <a:srgbClr val="000000"/>
                </a:fgClr>
                <a:bgClr>
                  <a:srgbClr val="FFFFFF"/>
                </a:bgClr>
              </a:pattFill>
              <a:ln w="0" cap="flat">
                <a:solidFill>
                  <a:srgbClr val="000000"/>
                </a:solidFill>
                <a:prstDash val="solid"/>
                <a:round/>
                <a:headEnd/>
                <a:tailEnd/>
              </a:ln>
            </p:spPr>
            <p:txBody>
              <a:bodyPr/>
              <a:lstStyle/>
              <a:p>
                <a:endParaRPr lang="ja-JP" altLang="en-US"/>
              </a:p>
            </p:txBody>
          </p:sp>
          <p:sp>
            <p:nvSpPr>
              <p:cNvPr id="21652" name="Freeform 176"/>
              <p:cNvSpPr>
                <a:spLocks noChangeAspect="1"/>
              </p:cNvSpPr>
              <p:nvPr/>
            </p:nvSpPr>
            <p:spPr bwMode="auto">
              <a:xfrm>
                <a:off x="8275" y="4694"/>
                <a:ext cx="613" cy="788"/>
              </a:xfrm>
              <a:custGeom>
                <a:avLst/>
                <a:gdLst>
                  <a:gd name="T0" fmla="*/ 0 w 1333"/>
                  <a:gd name="T1" fmla="*/ 0 h 1716"/>
                  <a:gd name="T2" fmla="*/ 0 w 1333"/>
                  <a:gd name="T3" fmla="*/ 0 h 1716"/>
                  <a:gd name="T4" fmla="*/ 0 w 1333"/>
                  <a:gd name="T5" fmla="*/ 0 h 1716"/>
                  <a:gd name="T6" fmla="*/ 0 w 1333"/>
                  <a:gd name="T7" fmla="*/ 0 h 1716"/>
                  <a:gd name="T8" fmla="*/ 0 w 1333"/>
                  <a:gd name="T9" fmla="*/ 0 h 1716"/>
                  <a:gd name="T10" fmla="*/ 0 w 1333"/>
                  <a:gd name="T11" fmla="*/ 0 h 1716"/>
                  <a:gd name="T12" fmla="*/ 0 w 1333"/>
                  <a:gd name="T13" fmla="*/ 0 h 1716"/>
                  <a:gd name="T14" fmla="*/ 0 w 1333"/>
                  <a:gd name="T15" fmla="*/ 0 h 1716"/>
                  <a:gd name="T16" fmla="*/ 0 w 1333"/>
                  <a:gd name="T17" fmla="*/ 0 h 1716"/>
                  <a:gd name="T18" fmla="*/ 0 w 1333"/>
                  <a:gd name="T19" fmla="*/ 0 h 1716"/>
                  <a:gd name="T20" fmla="*/ 0 w 1333"/>
                  <a:gd name="T21" fmla="*/ 0 h 1716"/>
                  <a:gd name="T22" fmla="*/ 0 w 1333"/>
                  <a:gd name="T23" fmla="*/ 0 h 1716"/>
                  <a:gd name="T24" fmla="*/ 0 w 1333"/>
                  <a:gd name="T25" fmla="*/ 0 h 1716"/>
                  <a:gd name="T26" fmla="*/ 0 w 1333"/>
                  <a:gd name="T27" fmla="*/ 0 h 1716"/>
                  <a:gd name="T28" fmla="*/ 0 w 1333"/>
                  <a:gd name="T29" fmla="*/ 0 h 1716"/>
                  <a:gd name="T30" fmla="*/ 0 w 1333"/>
                  <a:gd name="T31" fmla="*/ 0 h 1716"/>
                  <a:gd name="T32" fmla="*/ 0 w 1333"/>
                  <a:gd name="T33" fmla="*/ 0 h 1716"/>
                  <a:gd name="T34" fmla="*/ 0 w 1333"/>
                  <a:gd name="T35" fmla="*/ 0 h 1716"/>
                  <a:gd name="T36" fmla="*/ 0 w 1333"/>
                  <a:gd name="T37" fmla="*/ 0 h 1716"/>
                  <a:gd name="T38" fmla="*/ 0 w 1333"/>
                  <a:gd name="T39" fmla="*/ 0 h 1716"/>
                  <a:gd name="T40" fmla="*/ 0 w 1333"/>
                  <a:gd name="T41" fmla="*/ 0 h 1716"/>
                  <a:gd name="T42" fmla="*/ 0 w 1333"/>
                  <a:gd name="T43" fmla="*/ 0 h 1716"/>
                  <a:gd name="T44" fmla="*/ 0 w 1333"/>
                  <a:gd name="T45" fmla="*/ 0 h 1716"/>
                  <a:gd name="T46" fmla="*/ 0 w 1333"/>
                  <a:gd name="T47" fmla="*/ 0 h 1716"/>
                  <a:gd name="T48" fmla="*/ 0 w 1333"/>
                  <a:gd name="T49" fmla="*/ 0 h 1716"/>
                  <a:gd name="T50" fmla="*/ 0 w 1333"/>
                  <a:gd name="T51" fmla="*/ 0 h 1716"/>
                  <a:gd name="T52" fmla="*/ 0 w 1333"/>
                  <a:gd name="T53" fmla="*/ 0 h 1716"/>
                  <a:gd name="T54" fmla="*/ 0 w 1333"/>
                  <a:gd name="T55" fmla="*/ 0 h 1716"/>
                  <a:gd name="T56" fmla="*/ 0 w 1333"/>
                  <a:gd name="T57" fmla="*/ 0 h 1716"/>
                  <a:gd name="T58" fmla="*/ 0 w 1333"/>
                  <a:gd name="T59" fmla="*/ 0 h 1716"/>
                  <a:gd name="T60" fmla="*/ 0 w 1333"/>
                  <a:gd name="T61" fmla="*/ 0 h 1716"/>
                  <a:gd name="T62" fmla="*/ 0 w 1333"/>
                  <a:gd name="T63" fmla="*/ 0 h 1716"/>
                  <a:gd name="T64" fmla="*/ 0 w 1333"/>
                  <a:gd name="T65" fmla="*/ 0 h 1716"/>
                  <a:gd name="T66" fmla="*/ 0 w 1333"/>
                  <a:gd name="T67" fmla="*/ 0 h 1716"/>
                  <a:gd name="T68" fmla="*/ 0 w 1333"/>
                  <a:gd name="T69" fmla="*/ 0 h 1716"/>
                  <a:gd name="T70" fmla="*/ 0 w 1333"/>
                  <a:gd name="T71" fmla="*/ 0 h 1716"/>
                  <a:gd name="T72" fmla="*/ 0 w 1333"/>
                  <a:gd name="T73" fmla="*/ 0 h 1716"/>
                  <a:gd name="T74" fmla="*/ 0 w 1333"/>
                  <a:gd name="T75" fmla="*/ 0 h 1716"/>
                  <a:gd name="T76" fmla="*/ 0 w 1333"/>
                  <a:gd name="T77" fmla="*/ 0 h 1716"/>
                  <a:gd name="T78" fmla="*/ 0 w 1333"/>
                  <a:gd name="T79" fmla="*/ 0 h 1716"/>
                  <a:gd name="T80" fmla="*/ 0 w 1333"/>
                  <a:gd name="T81" fmla="*/ 0 h 1716"/>
                  <a:gd name="T82" fmla="*/ 0 w 1333"/>
                  <a:gd name="T83" fmla="*/ 0 h 1716"/>
                  <a:gd name="T84" fmla="*/ 0 w 1333"/>
                  <a:gd name="T85" fmla="*/ 0 h 1716"/>
                  <a:gd name="T86" fmla="*/ 0 w 1333"/>
                  <a:gd name="T87" fmla="*/ 0 h 1716"/>
                  <a:gd name="T88" fmla="*/ 0 w 1333"/>
                  <a:gd name="T89" fmla="*/ 0 h 1716"/>
                  <a:gd name="T90" fmla="*/ 0 w 1333"/>
                  <a:gd name="T91" fmla="*/ 0 h 1716"/>
                  <a:gd name="T92" fmla="*/ 0 w 1333"/>
                  <a:gd name="T93" fmla="*/ 0 h 1716"/>
                  <a:gd name="T94" fmla="*/ 0 w 1333"/>
                  <a:gd name="T95" fmla="*/ 0 h 1716"/>
                  <a:gd name="T96" fmla="*/ 0 w 1333"/>
                  <a:gd name="T97" fmla="*/ 0 h 1716"/>
                  <a:gd name="T98" fmla="*/ 0 w 1333"/>
                  <a:gd name="T99" fmla="*/ 0 h 1716"/>
                  <a:gd name="T100" fmla="*/ 0 w 1333"/>
                  <a:gd name="T101" fmla="*/ 0 h 1716"/>
                  <a:gd name="T102" fmla="*/ 0 w 1333"/>
                  <a:gd name="T103" fmla="*/ 0 h 1716"/>
                  <a:gd name="T104" fmla="*/ 0 w 1333"/>
                  <a:gd name="T105" fmla="*/ 0 h 1716"/>
                  <a:gd name="T106" fmla="*/ 0 w 1333"/>
                  <a:gd name="T107" fmla="*/ 0 h 1716"/>
                  <a:gd name="T108" fmla="*/ 0 w 1333"/>
                  <a:gd name="T109" fmla="*/ 0 h 1716"/>
                  <a:gd name="T110" fmla="*/ 0 w 1333"/>
                  <a:gd name="T111" fmla="*/ 0 h 1716"/>
                  <a:gd name="T112" fmla="*/ 0 w 1333"/>
                  <a:gd name="T113" fmla="*/ 0 h 1716"/>
                  <a:gd name="T114" fmla="*/ 0 w 1333"/>
                  <a:gd name="T115" fmla="*/ 0 h 171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333"/>
                  <a:gd name="T175" fmla="*/ 0 h 1716"/>
                  <a:gd name="T176" fmla="*/ 1333 w 1333"/>
                  <a:gd name="T177" fmla="*/ 1716 h 171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333" h="1716">
                    <a:moveTo>
                      <a:pt x="411" y="14"/>
                    </a:moveTo>
                    <a:lnTo>
                      <a:pt x="411" y="14"/>
                    </a:lnTo>
                    <a:lnTo>
                      <a:pt x="426" y="14"/>
                    </a:lnTo>
                    <a:lnTo>
                      <a:pt x="440" y="14"/>
                    </a:lnTo>
                    <a:lnTo>
                      <a:pt x="454" y="14"/>
                    </a:lnTo>
                    <a:lnTo>
                      <a:pt x="468" y="14"/>
                    </a:lnTo>
                    <a:lnTo>
                      <a:pt x="482" y="14"/>
                    </a:lnTo>
                    <a:lnTo>
                      <a:pt x="525" y="28"/>
                    </a:lnTo>
                    <a:lnTo>
                      <a:pt x="553" y="42"/>
                    </a:lnTo>
                    <a:lnTo>
                      <a:pt x="582" y="56"/>
                    </a:lnTo>
                    <a:lnTo>
                      <a:pt x="596" y="56"/>
                    </a:lnTo>
                    <a:lnTo>
                      <a:pt x="610" y="71"/>
                    </a:lnTo>
                    <a:lnTo>
                      <a:pt x="638" y="71"/>
                    </a:lnTo>
                    <a:lnTo>
                      <a:pt x="667" y="85"/>
                    </a:lnTo>
                    <a:lnTo>
                      <a:pt x="695" y="99"/>
                    </a:lnTo>
                    <a:lnTo>
                      <a:pt x="723" y="113"/>
                    </a:lnTo>
                    <a:lnTo>
                      <a:pt x="738" y="113"/>
                    </a:lnTo>
                    <a:lnTo>
                      <a:pt x="752" y="113"/>
                    </a:lnTo>
                    <a:lnTo>
                      <a:pt x="766" y="113"/>
                    </a:lnTo>
                    <a:lnTo>
                      <a:pt x="794" y="113"/>
                    </a:lnTo>
                    <a:lnTo>
                      <a:pt x="794" y="142"/>
                    </a:lnTo>
                    <a:lnTo>
                      <a:pt x="794" y="156"/>
                    </a:lnTo>
                    <a:lnTo>
                      <a:pt x="780" y="170"/>
                    </a:lnTo>
                    <a:lnTo>
                      <a:pt x="780" y="198"/>
                    </a:lnTo>
                    <a:lnTo>
                      <a:pt x="780" y="212"/>
                    </a:lnTo>
                    <a:lnTo>
                      <a:pt x="780" y="227"/>
                    </a:lnTo>
                    <a:lnTo>
                      <a:pt x="780" y="241"/>
                    </a:lnTo>
                    <a:lnTo>
                      <a:pt x="780" y="255"/>
                    </a:lnTo>
                    <a:lnTo>
                      <a:pt x="780" y="269"/>
                    </a:lnTo>
                    <a:lnTo>
                      <a:pt x="780" y="283"/>
                    </a:lnTo>
                    <a:lnTo>
                      <a:pt x="766" y="298"/>
                    </a:lnTo>
                    <a:lnTo>
                      <a:pt x="780" y="312"/>
                    </a:lnTo>
                    <a:lnTo>
                      <a:pt x="780" y="326"/>
                    </a:lnTo>
                    <a:lnTo>
                      <a:pt x="780" y="340"/>
                    </a:lnTo>
                    <a:lnTo>
                      <a:pt x="780" y="354"/>
                    </a:lnTo>
                    <a:lnTo>
                      <a:pt x="809" y="354"/>
                    </a:lnTo>
                    <a:lnTo>
                      <a:pt x="823" y="354"/>
                    </a:lnTo>
                    <a:lnTo>
                      <a:pt x="837" y="354"/>
                    </a:lnTo>
                    <a:lnTo>
                      <a:pt x="851" y="368"/>
                    </a:lnTo>
                    <a:lnTo>
                      <a:pt x="879" y="368"/>
                    </a:lnTo>
                    <a:lnTo>
                      <a:pt x="908" y="368"/>
                    </a:lnTo>
                    <a:lnTo>
                      <a:pt x="922" y="368"/>
                    </a:lnTo>
                    <a:lnTo>
                      <a:pt x="950" y="368"/>
                    </a:lnTo>
                    <a:lnTo>
                      <a:pt x="993" y="383"/>
                    </a:lnTo>
                    <a:lnTo>
                      <a:pt x="1007" y="383"/>
                    </a:lnTo>
                    <a:lnTo>
                      <a:pt x="1050" y="383"/>
                    </a:lnTo>
                    <a:lnTo>
                      <a:pt x="1035" y="411"/>
                    </a:lnTo>
                    <a:lnTo>
                      <a:pt x="1021" y="439"/>
                    </a:lnTo>
                    <a:lnTo>
                      <a:pt x="1007" y="468"/>
                    </a:lnTo>
                    <a:lnTo>
                      <a:pt x="993" y="496"/>
                    </a:lnTo>
                    <a:lnTo>
                      <a:pt x="993" y="510"/>
                    </a:lnTo>
                    <a:lnTo>
                      <a:pt x="979" y="510"/>
                    </a:lnTo>
                    <a:lnTo>
                      <a:pt x="993" y="510"/>
                    </a:lnTo>
                    <a:lnTo>
                      <a:pt x="993" y="524"/>
                    </a:lnTo>
                    <a:lnTo>
                      <a:pt x="979" y="539"/>
                    </a:lnTo>
                    <a:lnTo>
                      <a:pt x="979" y="581"/>
                    </a:lnTo>
                    <a:lnTo>
                      <a:pt x="979" y="624"/>
                    </a:lnTo>
                    <a:lnTo>
                      <a:pt x="979" y="652"/>
                    </a:lnTo>
                    <a:lnTo>
                      <a:pt x="965" y="681"/>
                    </a:lnTo>
                    <a:lnTo>
                      <a:pt x="965" y="695"/>
                    </a:lnTo>
                    <a:lnTo>
                      <a:pt x="1007" y="695"/>
                    </a:lnTo>
                    <a:lnTo>
                      <a:pt x="1050" y="695"/>
                    </a:lnTo>
                    <a:lnTo>
                      <a:pt x="1078" y="695"/>
                    </a:lnTo>
                    <a:lnTo>
                      <a:pt x="1106" y="695"/>
                    </a:lnTo>
                    <a:lnTo>
                      <a:pt x="1135" y="695"/>
                    </a:lnTo>
                    <a:lnTo>
                      <a:pt x="1149" y="695"/>
                    </a:lnTo>
                    <a:lnTo>
                      <a:pt x="1163" y="695"/>
                    </a:lnTo>
                    <a:lnTo>
                      <a:pt x="1206" y="695"/>
                    </a:lnTo>
                    <a:lnTo>
                      <a:pt x="1220" y="695"/>
                    </a:lnTo>
                    <a:lnTo>
                      <a:pt x="1248" y="695"/>
                    </a:lnTo>
                    <a:lnTo>
                      <a:pt x="1277" y="695"/>
                    </a:lnTo>
                    <a:lnTo>
                      <a:pt x="1319" y="695"/>
                    </a:lnTo>
                    <a:lnTo>
                      <a:pt x="1333" y="695"/>
                    </a:lnTo>
                    <a:lnTo>
                      <a:pt x="1333" y="723"/>
                    </a:lnTo>
                    <a:lnTo>
                      <a:pt x="1319" y="723"/>
                    </a:lnTo>
                    <a:lnTo>
                      <a:pt x="1305" y="723"/>
                    </a:lnTo>
                    <a:lnTo>
                      <a:pt x="1305" y="737"/>
                    </a:lnTo>
                    <a:lnTo>
                      <a:pt x="1305" y="751"/>
                    </a:lnTo>
                    <a:lnTo>
                      <a:pt x="1305" y="766"/>
                    </a:lnTo>
                    <a:lnTo>
                      <a:pt x="1305" y="780"/>
                    </a:lnTo>
                    <a:lnTo>
                      <a:pt x="1305" y="794"/>
                    </a:lnTo>
                    <a:lnTo>
                      <a:pt x="1305" y="808"/>
                    </a:lnTo>
                    <a:lnTo>
                      <a:pt x="1305" y="822"/>
                    </a:lnTo>
                    <a:lnTo>
                      <a:pt x="1305" y="837"/>
                    </a:lnTo>
                    <a:lnTo>
                      <a:pt x="1305" y="851"/>
                    </a:lnTo>
                    <a:lnTo>
                      <a:pt x="1305" y="865"/>
                    </a:lnTo>
                    <a:lnTo>
                      <a:pt x="1305" y="879"/>
                    </a:lnTo>
                    <a:lnTo>
                      <a:pt x="1305" y="893"/>
                    </a:lnTo>
                    <a:lnTo>
                      <a:pt x="1305" y="907"/>
                    </a:lnTo>
                    <a:lnTo>
                      <a:pt x="1305" y="922"/>
                    </a:lnTo>
                    <a:lnTo>
                      <a:pt x="1291" y="922"/>
                    </a:lnTo>
                    <a:lnTo>
                      <a:pt x="1291" y="950"/>
                    </a:lnTo>
                    <a:lnTo>
                      <a:pt x="1291" y="964"/>
                    </a:lnTo>
                    <a:lnTo>
                      <a:pt x="1291" y="978"/>
                    </a:lnTo>
                    <a:lnTo>
                      <a:pt x="1291" y="993"/>
                    </a:lnTo>
                    <a:lnTo>
                      <a:pt x="1291" y="1007"/>
                    </a:lnTo>
                    <a:lnTo>
                      <a:pt x="1291" y="1021"/>
                    </a:lnTo>
                    <a:lnTo>
                      <a:pt x="1291" y="1035"/>
                    </a:lnTo>
                    <a:lnTo>
                      <a:pt x="1291" y="1049"/>
                    </a:lnTo>
                    <a:lnTo>
                      <a:pt x="1305" y="1049"/>
                    </a:lnTo>
                    <a:lnTo>
                      <a:pt x="1305" y="1064"/>
                    </a:lnTo>
                    <a:lnTo>
                      <a:pt x="1305" y="1078"/>
                    </a:lnTo>
                    <a:lnTo>
                      <a:pt x="1305" y="1092"/>
                    </a:lnTo>
                    <a:lnTo>
                      <a:pt x="1291" y="1092"/>
                    </a:lnTo>
                    <a:lnTo>
                      <a:pt x="1291" y="1106"/>
                    </a:lnTo>
                    <a:lnTo>
                      <a:pt x="1291" y="1120"/>
                    </a:lnTo>
                    <a:lnTo>
                      <a:pt x="1305" y="1120"/>
                    </a:lnTo>
                    <a:lnTo>
                      <a:pt x="1305" y="1149"/>
                    </a:lnTo>
                    <a:lnTo>
                      <a:pt x="1305" y="1163"/>
                    </a:lnTo>
                    <a:lnTo>
                      <a:pt x="1305" y="1177"/>
                    </a:lnTo>
                    <a:lnTo>
                      <a:pt x="1291" y="1177"/>
                    </a:lnTo>
                    <a:lnTo>
                      <a:pt x="1291" y="1191"/>
                    </a:lnTo>
                    <a:lnTo>
                      <a:pt x="1291" y="1205"/>
                    </a:lnTo>
                    <a:lnTo>
                      <a:pt x="1291" y="1220"/>
                    </a:lnTo>
                    <a:lnTo>
                      <a:pt x="1291" y="1234"/>
                    </a:lnTo>
                    <a:lnTo>
                      <a:pt x="1305" y="1234"/>
                    </a:lnTo>
                    <a:lnTo>
                      <a:pt x="1291" y="1234"/>
                    </a:lnTo>
                    <a:lnTo>
                      <a:pt x="1305" y="1234"/>
                    </a:lnTo>
                    <a:lnTo>
                      <a:pt x="1291" y="1248"/>
                    </a:lnTo>
                    <a:lnTo>
                      <a:pt x="1291" y="1262"/>
                    </a:lnTo>
                    <a:lnTo>
                      <a:pt x="1291" y="1276"/>
                    </a:lnTo>
                    <a:lnTo>
                      <a:pt x="1291" y="1290"/>
                    </a:lnTo>
                    <a:lnTo>
                      <a:pt x="1291" y="1305"/>
                    </a:lnTo>
                    <a:lnTo>
                      <a:pt x="1291" y="1319"/>
                    </a:lnTo>
                    <a:lnTo>
                      <a:pt x="1305" y="1333"/>
                    </a:lnTo>
                    <a:lnTo>
                      <a:pt x="1291" y="1347"/>
                    </a:lnTo>
                    <a:lnTo>
                      <a:pt x="1277" y="1347"/>
                    </a:lnTo>
                    <a:lnTo>
                      <a:pt x="1277" y="1361"/>
                    </a:lnTo>
                    <a:lnTo>
                      <a:pt x="1262" y="1361"/>
                    </a:lnTo>
                    <a:lnTo>
                      <a:pt x="1248" y="1361"/>
                    </a:lnTo>
                    <a:lnTo>
                      <a:pt x="1234" y="1376"/>
                    </a:lnTo>
                    <a:lnTo>
                      <a:pt x="1220" y="1376"/>
                    </a:lnTo>
                    <a:lnTo>
                      <a:pt x="1206" y="1390"/>
                    </a:lnTo>
                    <a:lnTo>
                      <a:pt x="1191" y="1390"/>
                    </a:lnTo>
                    <a:lnTo>
                      <a:pt x="1177" y="1404"/>
                    </a:lnTo>
                    <a:lnTo>
                      <a:pt x="1149" y="1404"/>
                    </a:lnTo>
                    <a:lnTo>
                      <a:pt x="1149" y="1418"/>
                    </a:lnTo>
                    <a:lnTo>
                      <a:pt x="1135" y="1418"/>
                    </a:lnTo>
                    <a:lnTo>
                      <a:pt x="1121" y="1418"/>
                    </a:lnTo>
                    <a:lnTo>
                      <a:pt x="1121" y="1432"/>
                    </a:lnTo>
                    <a:lnTo>
                      <a:pt x="1106" y="1432"/>
                    </a:lnTo>
                    <a:lnTo>
                      <a:pt x="1078" y="1461"/>
                    </a:lnTo>
                    <a:lnTo>
                      <a:pt x="1078" y="1475"/>
                    </a:lnTo>
                    <a:lnTo>
                      <a:pt x="1064" y="1475"/>
                    </a:lnTo>
                    <a:lnTo>
                      <a:pt x="1050" y="1489"/>
                    </a:lnTo>
                    <a:lnTo>
                      <a:pt x="1021" y="1503"/>
                    </a:lnTo>
                    <a:lnTo>
                      <a:pt x="1007" y="1503"/>
                    </a:lnTo>
                    <a:lnTo>
                      <a:pt x="993" y="1517"/>
                    </a:lnTo>
                    <a:lnTo>
                      <a:pt x="979" y="1517"/>
                    </a:lnTo>
                    <a:lnTo>
                      <a:pt x="965" y="1532"/>
                    </a:lnTo>
                    <a:lnTo>
                      <a:pt x="950" y="1532"/>
                    </a:lnTo>
                    <a:lnTo>
                      <a:pt x="936" y="1546"/>
                    </a:lnTo>
                    <a:lnTo>
                      <a:pt x="922" y="1560"/>
                    </a:lnTo>
                    <a:lnTo>
                      <a:pt x="908" y="1560"/>
                    </a:lnTo>
                    <a:lnTo>
                      <a:pt x="894" y="1574"/>
                    </a:lnTo>
                    <a:lnTo>
                      <a:pt x="865" y="1574"/>
                    </a:lnTo>
                    <a:lnTo>
                      <a:pt x="851" y="1588"/>
                    </a:lnTo>
                    <a:lnTo>
                      <a:pt x="823" y="1603"/>
                    </a:lnTo>
                    <a:lnTo>
                      <a:pt x="809" y="1617"/>
                    </a:lnTo>
                    <a:lnTo>
                      <a:pt x="780" y="1631"/>
                    </a:lnTo>
                    <a:lnTo>
                      <a:pt x="766" y="1631"/>
                    </a:lnTo>
                    <a:lnTo>
                      <a:pt x="752" y="1645"/>
                    </a:lnTo>
                    <a:lnTo>
                      <a:pt x="738" y="1659"/>
                    </a:lnTo>
                    <a:lnTo>
                      <a:pt x="723" y="1659"/>
                    </a:lnTo>
                    <a:lnTo>
                      <a:pt x="709" y="1673"/>
                    </a:lnTo>
                    <a:lnTo>
                      <a:pt x="681" y="1688"/>
                    </a:lnTo>
                    <a:lnTo>
                      <a:pt x="667" y="1688"/>
                    </a:lnTo>
                    <a:lnTo>
                      <a:pt x="653" y="1688"/>
                    </a:lnTo>
                    <a:lnTo>
                      <a:pt x="638" y="1702"/>
                    </a:lnTo>
                    <a:lnTo>
                      <a:pt x="624" y="1702"/>
                    </a:lnTo>
                    <a:lnTo>
                      <a:pt x="610" y="1702"/>
                    </a:lnTo>
                    <a:lnTo>
                      <a:pt x="596" y="1702"/>
                    </a:lnTo>
                    <a:lnTo>
                      <a:pt x="582" y="1702"/>
                    </a:lnTo>
                    <a:lnTo>
                      <a:pt x="567" y="1716"/>
                    </a:lnTo>
                    <a:lnTo>
                      <a:pt x="553" y="1716"/>
                    </a:lnTo>
                    <a:lnTo>
                      <a:pt x="553" y="1702"/>
                    </a:lnTo>
                    <a:lnTo>
                      <a:pt x="539" y="1702"/>
                    </a:lnTo>
                    <a:lnTo>
                      <a:pt x="525" y="1702"/>
                    </a:lnTo>
                    <a:lnTo>
                      <a:pt x="525" y="1688"/>
                    </a:lnTo>
                    <a:lnTo>
                      <a:pt x="511" y="1688"/>
                    </a:lnTo>
                    <a:lnTo>
                      <a:pt x="497" y="1688"/>
                    </a:lnTo>
                    <a:lnTo>
                      <a:pt x="482" y="1673"/>
                    </a:lnTo>
                    <a:lnTo>
                      <a:pt x="468" y="1659"/>
                    </a:lnTo>
                    <a:lnTo>
                      <a:pt x="454" y="1659"/>
                    </a:lnTo>
                    <a:lnTo>
                      <a:pt x="454" y="1645"/>
                    </a:lnTo>
                    <a:lnTo>
                      <a:pt x="440" y="1631"/>
                    </a:lnTo>
                    <a:lnTo>
                      <a:pt x="440" y="1617"/>
                    </a:lnTo>
                    <a:lnTo>
                      <a:pt x="440" y="1603"/>
                    </a:lnTo>
                    <a:lnTo>
                      <a:pt x="440" y="1588"/>
                    </a:lnTo>
                    <a:lnTo>
                      <a:pt x="426" y="1588"/>
                    </a:lnTo>
                    <a:lnTo>
                      <a:pt x="426" y="1574"/>
                    </a:lnTo>
                    <a:lnTo>
                      <a:pt x="426" y="1560"/>
                    </a:lnTo>
                    <a:lnTo>
                      <a:pt x="426" y="1546"/>
                    </a:lnTo>
                    <a:lnTo>
                      <a:pt x="411" y="1532"/>
                    </a:lnTo>
                    <a:lnTo>
                      <a:pt x="411" y="1517"/>
                    </a:lnTo>
                    <a:lnTo>
                      <a:pt x="411" y="1503"/>
                    </a:lnTo>
                    <a:lnTo>
                      <a:pt x="397" y="1489"/>
                    </a:lnTo>
                    <a:lnTo>
                      <a:pt x="397" y="1475"/>
                    </a:lnTo>
                    <a:lnTo>
                      <a:pt x="383" y="1461"/>
                    </a:lnTo>
                    <a:lnTo>
                      <a:pt x="383" y="1446"/>
                    </a:lnTo>
                    <a:lnTo>
                      <a:pt x="369" y="1446"/>
                    </a:lnTo>
                    <a:lnTo>
                      <a:pt x="369" y="1432"/>
                    </a:lnTo>
                    <a:lnTo>
                      <a:pt x="369" y="1418"/>
                    </a:lnTo>
                    <a:lnTo>
                      <a:pt x="355" y="1418"/>
                    </a:lnTo>
                    <a:lnTo>
                      <a:pt x="355" y="1404"/>
                    </a:lnTo>
                    <a:lnTo>
                      <a:pt x="341" y="1390"/>
                    </a:lnTo>
                    <a:lnTo>
                      <a:pt x="341" y="1376"/>
                    </a:lnTo>
                    <a:lnTo>
                      <a:pt x="326" y="1376"/>
                    </a:lnTo>
                    <a:lnTo>
                      <a:pt x="326" y="1361"/>
                    </a:lnTo>
                    <a:lnTo>
                      <a:pt x="312" y="1361"/>
                    </a:lnTo>
                    <a:lnTo>
                      <a:pt x="298" y="1347"/>
                    </a:lnTo>
                    <a:lnTo>
                      <a:pt x="284" y="1347"/>
                    </a:lnTo>
                    <a:lnTo>
                      <a:pt x="284" y="1333"/>
                    </a:lnTo>
                    <a:lnTo>
                      <a:pt x="270" y="1333"/>
                    </a:lnTo>
                    <a:lnTo>
                      <a:pt x="255" y="1333"/>
                    </a:lnTo>
                    <a:lnTo>
                      <a:pt x="241" y="1333"/>
                    </a:lnTo>
                    <a:lnTo>
                      <a:pt x="241" y="1319"/>
                    </a:lnTo>
                    <a:lnTo>
                      <a:pt x="227" y="1319"/>
                    </a:lnTo>
                    <a:lnTo>
                      <a:pt x="199" y="1319"/>
                    </a:lnTo>
                    <a:lnTo>
                      <a:pt x="128" y="1305"/>
                    </a:lnTo>
                    <a:lnTo>
                      <a:pt x="114" y="1305"/>
                    </a:lnTo>
                    <a:lnTo>
                      <a:pt x="99" y="1290"/>
                    </a:lnTo>
                    <a:lnTo>
                      <a:pt x="71" y="1290"/>
                    </a:lnTo>
                    <a:lnTo>
                      <a:pt x="43" y="1276"/>
                    </a:lnTo>
                    <a:lnTo>
                      <a:pt x="29" y="1276"/>
                    </a:lnTo>
                    <a:lnTo>
                      <a:pt x="14" y="1276"/>
                    </a:lnTo>
                    <a:lnTo>
                      <a:pt x="0" y="1276"/>
                    </a:lnTo>
                    <a:lnTo>
                      <a:pt x="14" y="1248"/>
                    </a:lnTo>
                    <a:lnTo>
                      <a:pt x="14" y="1234"/>
                    </a:lnTo>
                    <a:lnTo>
                      <a:pt x="29" y="1205"/>
                    </a:lnTo>
                    <a:lnTo>
                      <a:pt x="29" y="1191"/>
                    </a:lnTo>
                    <a:lnTo>
                      <a:pt x="43" y="1163"/>
                    </a:lnTo>
                    <a:lnTo>
                      <a:pt x="57" y="1106"/>
                    </a:lnTo>
                    <a:lnTo>
                      <a:pt x="57" y="1092"/>
                    </a:lnTo>
                    <a:lnTo>
                      <a:pt x="57" y="1078"/>
                    </a:lnTo>
                    <a:lnTo>
                      <a:pt x="57" y="1064"/>
                    </a:lnTo>
                    <a:lnTo>
                      <a:pt x="71" y="1035"/>
                    </a:lnTo>
                    <a:lnTo>
                      <a:pt x="85" y="950"/>
                    </a:lnTo>
                    <a:lnTo>
                      <a:pt x="85" y="936"/>
                    </a:lnTo>
                    <a:lnTo>
                      <a:pt x="99" y="893"/>
                    </a:lnTo>
                    <a:lnTo>
                      <a:pt x="99" y="879"/>
                    </a:lnTo>
                    <a:lnTo>
                      <a:pt x="114" y="851"/>
                    </a:lnTo>
                    <a:lnTo>
                      <a:pt x="114" y="822"/>
                    </a:lnTo>
                    <a:lnTo>
                      <a:pt x="114" y="808"/>
                    </a:lnTo>
                    <a:lnTo>
                      <a:pt x="128" y="766"/>
                    </a:lnTo>
                    <a:lnTo>
                      <a:pt x="128" y="751"/>
                    </a:lnTo>
                    <a:lnTo>
                      <a:pt x="142" y="709"/>
                    </a:lnTo>
                    <a:lnTo>
                      <a:pt x="142" y="695"/>
                    </a:lnTo>
                    <a:lnTo>
                      <a:pt x="142" y="681"/>
                    </a:lnTo>
                    <a:lnTo>
                      <a:pt x="142" y="666"/>
                    </a:lnTo>
                    <a:lnTo>
                      <a:pt x="156" y="666"/>
                    </a:lnTo>
                    <a:lnTo>
                      <a:pt x="156" y="652"/>
                    </a:lnTo>
                    <a:lnTo>
                      <a:pt x="142" y="652"/>
                    </a:lnTo>
                    <a:lnTo>
                      <a:pt x="128" y="652"/>
                    </a:lnTo>
                    <a:lnTo>
                      <a:pt x="128" y="638"/>
                    </a:lnTo>
                    <a:lnTo>
                      <a:pt x="114" y="638"/>
                    </a:lnTo>
                    <a:lnTo>
                      <a:pt x="99" y="638"/>
                    </a:lnTo>
                    <a:lnTo>
                      <a:pt x="99" y="624"/>
                    </a:lnTo>
                    <a:lnTo>
                      <a:pt x="85" y="624"/>
                    </a:lnTo>
                    <a:lnTo>
                      <a:pt x="99" y="610"/>
                    </a:lnTo>
                    <a:lnTo>
                      <a:pt x="99" y="595"/>
                    </a:lnTo>
                    <a:lnTo>
                      <a:pt x="99" y="581"/>
                    </a:lnTo>
                    <a:lnTo>
                      <a:pt x="99" y="567"/>
                    </a:lnTo>
                    <a:lnTo>
                      <a:pt x="99" y="553"/>
                    </a:lnTo>
                    <a:lnTo>
                      <a:pt x="114" y="539"/>
                    </a:lnTo>
                    <a:lnTo>
                      <a:pt x="114" y="524"/>
                    </a:lnTo>
                    <a:lnTo>
                      <a:pt x="114" y="510"/>
                    </a:lnTo>
                    <a:lnTo>
                      <a:pt x="114" y="496"/>
                    </a:lnTo>
                    <a:lnTo>
                      <a:pt x="128" y="482"/>
                    </a:lnTo>
                    <a:lnTo>
                      <a:pt x="128" y="468"/>
                    </a:lnTo>
                    <a:lnTo>
                      <a:pt x="128" y="454"/>
                    </a:lnTo>
                    <a:lnTo>
                      <a:pt x="128" y="439"/>
                    </a:lnTo>
                    <a:lnTo>
                      <a:pt x="142" y="439"/>
                    </a:lnTo>
                    <a:lnTo>
                      <a:pt x="142" y="425"/>
                    </a:lnTo>
                    <a:lnTo>
                      <a:pt x="142" y="411"/>
                    </a:lnTo>
                    <a:lnTo>
                      <a:pt x="142" y="397"/>
                    </a:lnTo>
                    <a:lnTo>
                      <a:pt x="142" y="383"/>
                    </a:lnTo>
                    <a:lnTo>
                      <a:pt x="156" y="368"/>
                    </a:lnTo>
                    <a:lnTo>
                      <a:pt x="156" y="354"/>
                    </a:lnTo>
                    <a:lnTo>
                      <a:pt x="156" y="340"/>
                    </a:lnTo>
                    <a:lnTo>
                      <a:pt x="156" y="326"/>
                    </a:lnTo>
                    <a:lnTo>
                      <a:pt x="156" y="312"/>
                    </a:lnTo>
                    <a:lnTo>
                      <a:pt x="170" y="312"/>
                    </a:lnTo>
                    <a:lnTo>
                      <a:pt x="170" y="298"/>
                    </a:lnTo>
                    <a:lnTo>
                      <a:pt x="170" y="283"/>
                    </a:lnTo>
                    <a:lnTo>
                      <a:pt x="170" y="269"/>
                    </a:lnTo>
                    <a:lnTo>
                      <a:pt x="170" y="255"/>
                    </a:lnTo>
                    <a:lnTo>
                      <a:pt x="185" y="241"/>
                    </a:lnTo>
                    <a:lnTo>
                      <a:pt x="185" y="227"/>
                    </a:lnTo>
                    <a:lnTo>
                      <a:pt x="185" y="198"/>
                    </a:lnTo>
                    <a:lnTo>
                      <a:pt x="199" y="170"/>
                    </a:lnTo>
                    <a:lnTo>
                      <a:pt x="199" y="156"/>
                    </a:lnTo>
                    <a:lnTo>
                      <a:pt x="199" y="142"/>
                    </a:lnTo>
                    <a:lnTo>
                      <a:pt x="199" y="127"/>
                    </a:lnTo>
                    <a:lnTo>
                      <a:pt x="199" y="113"/>
                    </a:lnTo>
                    <a:lnTo>
                      <a:pt x="213" y="113"/>
                    </a:lnTo>
                    <a:lnTo>
                      <a:pt x="213" y="99"/>
                    </a:lnTo>
                    <a:lnTo>
                      <a:pt x="213" y="85"/>
                    </a:lnTo>
                    <a:lnTo>
                      <a:pt x="213" y="71"/>
                    </a:lnTo>
                    <a:lnTo>
                      <a:pt x="227" y="71"/>
                    </a:lnTo>
                    <a:lnTo>
                      <a:pt x="270" y="71"/>
                    </a:lnTo>
                    <a:lnTo>
                      <a:pt x="298" y="71"/>
                    </a:lnTo>
                    <a:lnTo>
                      <a:pt x="312" y="71"/>
                    </a:lnTo>
                    <a:lnTo>
                      <a:pt x="312" y="56"/>
                    </a:lnTo>
                    <a:lnTo>
                      <a:pt x="326" y="71"/>
                    </a:lnTo>
                    <a:lnTo>
                      <a:pt x="341" y="71"/>
                    </a:lnTo>
                    <a:lnTo>
                      <a:pt x="341" y="56"/>
                    </a:lnTo>
                    <a:lnTo>
                      <a:pt x="383" y="28"/>
                    </a:lnTo>
                    <a:lnTo>
                      <a:pt x="411" y="0"/>
                    </a:lnTo>
                    <a:lnTo>
                      <a:pt x="411" y="14"/>
                    </a:lnTo>
                    <a:close/>
                  </a:path>
                </a:pathLst>
              </a:custGeom>
              <a:noFill/>
              <a:ln w="0" cap="flat">
                <a:solidFill>
                  <a:srgbClr val="000000"/>
                </a:solidFill>
                <a:prstDash val="solid"/>
                <a:round/>
                <a:headEnd/>
                <a:tailEnd/>
              </a:ln>
              <a:extLst>
                <a:ext uri="{909E8E84-426E-40DD-AFC4-6F175D3DCCD1}">
                  <a14:hiddenFill xmlns="" xmlns:a14="http://schemas.microsoft.com/office/drawing/2010/main">
                    <a:solidFill>
                      <a:srgbClr val="FFFFFF"/>
                    </a:solidFill>
                  </a14:hiddenFill>
                </a:ext>
              </a:extLst>
            </p:spPr>
            <p:txBody>
              <a:bodyPr/>
              <a:lstStyle/>
              <a:p>
                <a:endParaRPr lang="ja-JP" altLang="en-US"/>
              </a:p>
            </p:txBody>
          </p:sp>
          <p:sp>
            <p:nvSpPr>
              <p:cNvPr id="21653" name="Freeform 177"/>
              <p:cNvSpPr>
                <a:spLocks noChangeAspect="1"/>
              </p:cNvSpPr>
              <p:nvPr/>
            </p:nvSpPr>
            <p:spPr bwMode="auto">
              <a:xfrm>
                <a:off x="6629" y="4186"/>
                <a:ext cx="1744" cy="1094"/>
              </a:xfrm>
              <a:custGeom>
                <a:avLst/>
                <a:gdLst>
                  <a:gd name="T0" fmla="*/ 0 w 3787"/>
                  <a:gd name="T1" fmla="*/ 0 h 2383"/>
                  <a:gd name="T2" fmla="*/ 0 w 3787"/>
                  <a:gd name="T3" fmla="*/ 0 h 2383"/>
                  <a:gd name="T4" fmla="*/ 0 w 3787"/>
                  <a:gd name="T5" fmla="*/ 0 h 2383"/>
                  <a:gd name="T6" fmla="*/ 0 w 3787"/>
                  <a:gd name="T7" fmla="*/ 0 h 2383"/>
                  <a:gd name="T8" fmla="*/ 0 w 3787"/>
                  <a:gd name="T9" fmla="*/ 0 h 2383"/>
                  <a:gd name="T10" fmla="*/ 0 w 3787"/>
                  <a:gd name="T11" fmla="*/ 0 h 2383"/>
                  <a:gd name="T12" fmla="*/ 0 w 3787"/>
                  <a:gd name="T13" fmla="*/ 0 h 2383"/>
                  <a:gd name="T14" fmla="*/ 0 w 3787"/>
                  <a:gd name="T15" fmla="*/ 0 h 2383"/>
                  <a:gd name="T16" fmla="*/ 0 w 3787"/>
                  <a:gd name="T17" fmla="*/ 0 h 2383"/>
                  <a:gd name="T18" fmla="*/ 0 w 3787"/>
                  <a:gd name="T19" fmla="*/ 0 h 2383"/>
                  <a:gd name="T20" fmla="*/ 0 w 3787"/>
                  <a:gd name="T21" fmla="*/ 0 h 2383"/>
                  <a:gd name="T22" fmla="*/ 0 w 3787"/>
                  <a:gd name="T23" fmla="*/ 0 h 2383"/>
                  <a:gd name="T24" fmla="*/ 0 w 3787"/>
                  <a:gd name="T25" fmla="*/ 0 h 2383"/>
                  <a:gd name="T26" fmla="*/ 0 w 3787"/>
                  <a:gd name="T27" fmla="*/ 0 h 2383"/>
                  <a:gd name="T28" fmla="*/ 0 w 3787"/>
                  <a:gd name="T29" fmla="*/ 0 h 2383"/>
                  <a:gd name="T30" fmla="*/ 0 w 3787"/>
                  <a:gd name="T31" fmla="*/ 0 h 2383"/>
                  <a:gd name="T32" fmla="*/ 0 w 3787"/>
                  <a:gd name="T33" fmla="*/ 0 h 2383"/>
                  <a:gd name="T34" fmla="*/ 0 w 3787"/>
                  <a:gd name="T35" fmla="*/ 0 h 2383"/>
                  <a:gd name="T36" fmla="*/ 0 w 3787"/>
                  <a:gd name="T37" fmla="*/ 0 h 2383"/>
                  <a:gd name="T38" fmla="*/ 0 w 3787"/>
                  <a:gd name="T39" fmla="*/ 0 h 2383"/>
                  <a:gd name="T40" fmla="*/ 0 w 3787"/>
                  <a:gd name="T41" fmla="*/ 0 h 2383"/>
                  <a:gd name="T42" fmla="*/ 0 w 3787"/>
                  <a:gd name="T43" fmla="*/ 0 h 2383"/>
                  <a:gd name="T44" fmla="*/ 0 w 3787"/>
                  <a:gd name="T45" fmla="*/ 0 h 2383"/>
                  <a:gd name="T46" fmla="*/ 0 w 3787"/>
                  <a:gd name="T47" fmla="*/ 0 h 2383"/>
                  <a:gd name="T48" fmla="*/ 0 w 3787"/>
                  <a:gd name="T49" fmla="*/ 0 h 2383"/>
                  <a:gd name="T50" fmla="*/ 0 w 3787"/>
                  <a:gd name="T51" fmla="*/ 0 h 2383"/>
                  <a:gd name="T52" fmla="*/ 0 w 3787"/>
                  <a:gd name="T53" fmla="*/ 0 h 2383"/>
                  <a:gd name="T54" fmla="*/ 0 w 3787"/>
                  <a:gd name="T55" fmla="*/ 0 h 2383"/>
                  <a:gd name="T56" fmla="*/ 0 w 3787"/>
                  <a:gd name="T57" fmla="*/ 0 h 2383"/>
                  <a:gd name="T58" fmla="*/ 0 w 3787"/>
                  <a:gd name="T59" fmla="*/ 0 h 2383"/>
                  <a:gd name="T60" fmla="*/ 0 w 3787"/>
                  <a:gd name="T61" fmla="*/ 0 h 2383"/>
                  <a:gd name="T62" fmla="*/ 0 w 3787"/>
                  <a:gd name="T63" fmla="*/ 0 h 2383"/>
                  <a:gd name="T64" fmla="*/ 0 w 3787"/>
                  <a:gd name="T65" fmla="*/ 0 h 2383"/>
                  <a:gd name="T66" fmla="*/ 0 w 3787"/>
                  <a:gd name="T67" fmla="*/ 0 h 2383"/>
                  <a:gd name="T68" fmla="*/ 0 w 3787"/>
                  <a:gd name="T69" fmla="*/ 0 h 2383"/>
                  <a:gd name="T70" fmla="*/ 0 w 3787"/>
                  <a:gd name="T71" fmla="*/ 0 h 2383"/>
                  <a:gd name="T72" fmla="*/ 0 w 3787"/>
                  <a:gd name="T73" fmla="*/ 0 h 2383"/>
                  <a:gd name="T74" fmla="*/ 0 w 3787"/>
                  <a:gd name="T75" fmla="*/ 0 h 2383"/>
                  <a:gd name="T76" fmla="*/ 0 w 3787"/>
                  <a:gd name="T77" fmla="*/ 0 h 2383"/>
                  <a:gd name="T78" fmla="*/ 0 w 3787"/>
                  <a:gd name="T79" fmla="*/ 0 h 2383"/>
                  <a:gd name="T80" fmla="*/ 0 w 3787"/>
                  <a:gd name="T81" fmla="*/ 0 h 2383"/>
                  <a:gd name="T82" fmla="*/ 0 w 3787"/>
                  <a:gd name="T83" fmla="*/ 0 h 2383"/>
                  <a:gd name="T84" fmla="*/ 0 w 3787"/>
                  <a:gd name="T85" fmla="*/ 0 h 2383"/>
                  <a:gd name="T86" fmla="*/ 0 w 3787"/>
                  <a:gd name="T87" fmla="*/ 0 h 2383"/>
                  <a:gd name="T88" fmla="*/ 0 w 3787"/>
                  <a:gd name="T89" fmla="*/ 0 h 2383"/>
                  <a:gd name="T90" fmla="*/ 0 w 3787"/>
                  <a:gd name="T91" fmla="*/ 0 h 2383"/>
                  <a:gd name="T92" fmla="*/ 0 w 3787"/>
                  <a:gd name="T93" fmla="*/ 0 h 2383"/>
                  <a:gd name="T94" fmla="*/ 0 w 3787"/>
                  <a:gd name="T95" fmla="*/ 0 h 2383"/>
                  <a:gd name="T96" fmla="*/ 0 w 3787"/>
                  <a:gd name="T97" fmla="*/ 0 h 2383"/>
                  <a:gd name="T98" fmla="*/ 0 w 3787"/>
                  <a:gd name="T99" fmla="*/ 0 h 2383"/>
                  <a:gd name="T100" fmla="*/ 0 w 3787"/>
                  <a:gd name="T101" fmla="*/ 0 h 2383"/>
                  <a:gd name="T102" fmla="*/ 0 w 3787"/>
                  <a:gd name="T103" fmla="*/ 0 h 2383"/>
                  <a:gd name="T104" fmla="*/ 0 w 3787"/>
                  <a:gd name="T105" fmla="*/ 0 h 2383"/>
                  <a:gd name="T106" fmla="*/ 0 w 3787"/>
                  <a:gd name="T107" fmla="*/ 0 h 2383"/>
                  <a:gd name="T108" fmla="*/ 0 w 3787"/>
                  <a:gd name="T109" fmla="*/ 0 h 2383"/>
                  <a:gd name="T110" fmla="*/ 0 w 3787"/>
                  <a:gd name="T111" fmla="*/ 0 h 238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787"/>
                  <a:gd name="T169" fmla="*/ 0 h 2383"/>
                  <a:gd name="T170" fmla="*/ 3787 w 3787"/>
                  <a:gd name="T171" fmla="*/ 2383 h 2383"/>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787" h="2383">
                    <a:moveTo>
                      <a:pt x="2000" y="639"/>
                    </a:moveTo>
                    <a:lnTo>
                      <a:pt x="2043" y="809"/>
                    </a:lnTo>
                    <a:lnTo>
                      <a:pt x="2071" y="936"/>
                    </a:lnTo>
                    <a:lnTo>
                      <a:pt x="2071" y="979"/>
                    </a:lnTo>
                    <a:lnTo>
                      <a:pt x="2085" y="979"/>
                    </a:lnTo>
                    <a:lnTo>
                      <a:pt x="2142" y="1007"/>
                    </a:lnTo>
                    <a:lnTo>
                      <a:pt x="2156" y="1007"/>
                    </a:lnTo>
                    <a:lnTo>
                      <a:pt x="2170" y="1022"/>
                    </a:lnTo>
                    <a:lnTo>
                      <a:pt x="2255" y="1064"/>
                    </a:lnTo>
                    <a:lnTo>
                      <a:pt x="2269" y="1064"/>
                    </a:lnTo>
                    <a:lnTo>
                      <a:pt x="2284" y="1078"/>
                    </a:lnTo>
                    <a:lnTo>
                      <a:pt x="2298" y="1078"/>
                    </a:lnTo>
                    <a:lnTo>
                      <a:pt x="2312" y="1078"/>
                    </a:lnTo>
                    <a:lnTo>
                      <a:pt x="2326" y="1092"/>
                    </a:lnTo>
                    <a:lnTo>
                      <a:pt x="2340" y="1092"/>
                    </a:lnTo>
                    <a:lnTo>
                      <a:pt x="2355" y="1092"/>
                    </a:lnTo>
                    <a:lnTo>
                      <a:pt x="2369" y="1107"/>
                    </a:lnTo>
                    <a:lnTo>
                      <a:pt x="2383" y="1107"/>
                    </a:lnTo>
                    <a:lnTo>
                      <a:pt x="2397" y="1107"/>
                    </a:lnTo>
                    <a:lnTo>
                      <a:pt x="2411" y="1107"/>
                    </a:lnTo>
                    <a:lnTo>
                      <a:pt x="2425" y="1107"/>
                    </a:lnTo>
                    <a:lnTo>
                      <a:pt x="2440" y="1107"/>
                    </a:lnTo>
                    <a:lnTo>
                      <a:pt x="2468" y="1107"/>
                    </a:lnTo>
                    <a:lnTo>
                      <a:pt x="2482" y="1107"/>
                    </a:lnTo>
                    <a:lnTo>
                      <a:pt x="2496" y="1107"/>
                    </a:lnTo>
                    <a:lnTo>
                      <a:pt x="2511" y="1107"/>
                    </a:lnTo>
                    <a:lnTo>
                      <a:pt x="2525" y="1092"/>
                    </a:lnTo>
                    <a:lnTo>
                      <a:pt x="2553" y="1092"/>
                    </a:lnTo>
                    <a:lnTo>
                      <a:pt x="2567" y="1092"/>
                    </a:lnTo>
                    <a:lnTo>
                      <a:pt x="2667" y="1064"/>
                    </a:lnTo>
                    <a:lnTo>
                      <a:pt x="2695" y="1064"/>
                    </a:lnTo>
                    <a:lnTo>
                      <a:pt x="2709" y="1064"/>
                    </a:lnTo>
                    <a:lnTo>
                      <a:pt x="2752" y="1050"/>
                    </a:lnTo>
                    <a:lnTo>
                      <a:pt x="2794" y="1036"/>
                    </a:lnTo>
                    <a:lnTo>
                      <a:pt x="2823" y="1036"/>
                    </a:lnTo>
                    <a:lnTo>
                      <a:pt x="2851" y="1022"/>
                    </a:lnTo>
                    <a:lnTo>
                      <a:pt x="2865" y="1022"/>
                    </a:lnTo>
                    <a:lnTo>
                      <a:pt x="2879" y="1022"/>
                    </a:lnTo>
                    <a:lnTo>
                      <a:pt x="2908" y="1007"/>
                    </a:lnTo>
                    <a:lnTo>
                      <a:pt x="2922" y="1007"/>
                    </a:lnTo>
                    <a:lnTo>
                      <a:pt x="2936" y="1007"/>
                    </a:lnTo>
                    <a:lnTo>
                      <a:pt x="2950" y="993"/>
                    </a:lnTo>
                    <a:lnTo>
                      <a:pt x="2964" y="993"/>
                    </a:lnTo>
                    <a:lnTo>
                      <a:pt x="2979" y="993"/>
                    </a:lnTo>
                    <a:lnTo>
                      <a:pt x="2993" y="979"/>
                    </a:lnTo>
                    <a:lnTo>
                      <a:pt x="3007" y="965"/>
                    </a:lnTo>
                    <a:lnTo>
                      <a:pt x="3021" y="951"/>
                    </a:lnTo>
                    <a:lnTo>
                      <a:pt x="3049" y="951"/>
                    </a:lnTo>
                    <a:lnTo>
                      <a:pt x="3049" y="936"/>
                    </a:lnTo>
                    <a:lnTo>
                      <a:pt x="3064" y="936"/>
                    </a:lnTo>
                    <a:lnTo>
                      <a:pt x="3078" y="922"/>
                    </a:lnTo>
                    <a:lnTo>
                      <a:pt x="3092" y="908"/>
                    </a:lnTo>
                    <a:lnTo>
                      <a:pt x="3120" y="936"/>
                    </a:lnTo>
                    <a:lnTo>
                      <a:pt x="3120" y="951"/>
                    </a:lnTo>
                    <a:lnTo>
                      <a:pt x="3149" y="965"/>
                    </a:lnTo>
                    <a:lnTo>
                      <a:pt x="3177" y="979"/>
                    </a:lnTo>
                    <a:lnTo>
                      <a:pt x="3191" y="993"/>
                    </a:lnTo>
                    <a:lnTo>
                      <a:pt x="3191" y="1007"/>
                    </a:lnTo>
                    <a:lnTo>
                      <a:pt x="3291" y="1064"/>
                    </a:lnTo>
                    <a:lnTo>
                      <a:pt x="3333" y="1078"/>
                    </a:lnTo>
                    <a:lnTo>
                      <a:pt x="3333" y="1092"/>
                    </a:lnTo>
                    <a:lnTo>
                      <a:pt x="3376" y="1107"/>
                    </a:lnTo>
                    <a:lnTo>
                      <a:pt x="3376" y="1121"/>
                    </a:lnTo>
                    <a:lnTo>
                      <a:pt x="3390" y="1135"/>
                    </a:lnTo>
                    <a:lnTo>
                      <a:pt x="3390" y="1163"/>
                    </a:lnTo>
                    <a:lnTo>
                      <a:pt x="3404" y="1192"/>
                    </a:lnTo>
                    <a:lnTo>
                      <a:pt x="3404" y="1206"/>
                    </a:lnTo>
                    <a:lnTo>
                      <a:pt x="3404" y="1234"/>
                    </a:lnTo>
                    <a:lnTo>
                      <a:pt x="3461" y="1220"/>
                    </a:lnTo>
                    <a:lnTo>
                      <a:pt x="3517" y="1206"/>
                    </a:lnTo>
                    <a:lnTo>
                      <a:pt x="3560" y="1206"/>
                    </a:lnTo>
                    <a:lnTo>
                      <a:pt x="3574" y="1206"/>
                    </a:lnTo>
                    <a:lnTo>
                      <a:pt x="3603" y="1192"/>
                    </a:lnTo>
                    <a:lnTo>
                      <a:pt x="3617" y="1192"/>
                    </a:lnTo>
                    <a:lnTo>
                      <a:pt x="3673" y="1178"/>
                    </a:lnTo>
                    <a:lnTo>
                      <a:pt x="3688" y="1178"/>
                    </a:lnTo>
                    <a:lnTo>
                      <a:pt x="3702" y="1178"/>
                    </a:lnTo>
                    <a:lnTo>
                      <a:pt x="3716" y="1178"/>
                    </a:lnTo>
                    <a:lnTo>
                      <a:pt x="3730" y="1178"/>
                    </a:lnTo>
                    <a:lnTo>
                      <a:pt x="3759" y="1178"/>
                    </a:lnTo>
                    <a:lnTo>
                      <a:pt x="3787" y="1178"/>
                    </a:lnTo>
                    <a:lnTo>
                      <a:pt x="3787" y="1192"/>
                    </a:lnTo>
                    <a:lnTo>
                      <a:pt x="3787" y="1206"/>
                    </a:lnTo>
                    <a:lnTo>
                      <a:pt x="3787" y="1220"/>
                    </a:lnTo>
                    <a:lnTo>
                      <a:pt x="3773" y="1220"/>
                    </a:lnTo>
                    <a:lnTo>
                      <a:pt x="3773" y="1234"/>
                    </a:lnTo>
                    <a:lnTo>
                      <a:pt x="3773" y="1249"/>
                    </a:lnTo>
                    <a:lnTo>
                      <a:pt x="3773" y="1263"/>
                    </a:lnTo>
                    <a:lnTo>
                      <a:pt x="3773" y="1277"/>
                    </a:lnTo>
                    <a:lnTo>
                      <a:pt x="3759" y="1305"/>
                    </a:lnTo>
                    <a:lnTo>
                      <a:pt x="3759" y="1334"/>
                    </a:lnTo>
                    <a:lnTo>
                      <a:pt x="3759" y="1348"/>
                    </a:lnTo>
                    <a:lnTo>
                      <a:pt x="3744" y="1362"/>
                    </a:lnTo>
                    <a:lnTo>
                      <a:pt x="3744" y="1376"/>
                    </a:lnTo>
                    <a:lnTo>
                      <a:pt x="3744" y="1390"/>
                    </a:lnTo>
                    <a:lnTo>
                      <a:pt x="3744" y="1405"/>
                    </a:lnTo>
                    <a:lnTo>
                      <a:pt x="3744" y="1419"/>
                    </a:lnTo>
                    <a:lnTo>
                      <a:pt x="3730" y="1419"/>
                    </a:lnTo>
                    <a:lnTo>
                      <a:pt x="3730" y="1433"/>
                    </a:lnTo>
                    <a:lnTo>
                      <a:pt x="3730" y="1447"/>
                    </a:lnTo>
                    <a:lnTo>
                      <a:pt x="3730" y="1461"/>
                    </a:lnTo>
                    <a:lnTo>
                      <a:pt x="3730" y="1475"/>
                    </a:lnTo>
                    <a:lnTo>
                      <a:pt x="3716" y="1490"/>
                    </a:lnTo>
                    <a:lnTo>
                      <a:pt x="3716" y="1504"/>
                    </a:lnTo>
                    <a:lnTo>
                      <a:pt x="3716" y="1518"/>
                    </a:lnTo>
                    <a:lnTo>
                      <a:pt x="3716" y="1532"/>
                    </a:lnTo>
                    <a:lnTo>
                      <a:pt x="3716" y="1546"/>
                    </a:lnTo>
                    <a:lnTo>
                      <a:pt x="3702" y="1546"/>
                    </a:lnTo>
                    <a:lnTo>
                      <a:pt x="3702" y="1561"/>
                    </a:lnTo>
                    <a:lnTo>
                      <a:pt x="3702" y="1575"/>
                    </a:lnTo>
                    <a:lnTo>
                      <a:pt x="3702" y="1589"/>
                    </a:lnTo>
                    <a:lnTo>
                      <a:pt x="3688" y="1603"/>
                    </a:lnTo>
                    <a:lnTo>
                      <a:pt x="3688" y="1617"/>
                    </a:lnTo>
                    <a:lnTo>
                      <a:pt x="3688" y="1631"/>
                    </a:lnTo>
                    <a:lnTo>
                      <a:pt x="3688" y="1646"/>
                    </a:lnTo>
                    <a:lnTo>
                      <a:pt x="3673" y="1660"/>
                    </a:lnTo>
                    <a:lnTo>
                      <a:pt x="3673" y="1674"/>
                    </a:lnTo>
                    <a:lnTo>
                      <a:pt x="3673" y="1688"/>
                    </a:lnTo>
                    <a:lnTo>
                      <a:pt x="3673" y="1702"/>
                    </a:lnTo>
                    <a:lnTo>
                      <a:pt x="3673" y="1717"/>
                    </a:lnTo>
                    <a:lnTo>
                      <a:pt x="3659" y="1731"/>
                    </a:lnTo>
                    <a:lnTo>
                      <a:pt x="3673" y="1731"/>
                    </a:lnTo>
                    <a:lnTo>
                      <a:pt x="3673" y="1745"/>
                    </a:lnTo>
                    <a:lnTo>
                      <a:pt x="3688" y="1745"/>
                    </a:lnTo>
                    <a:lnTo>
                      <a:pt x="3702" y="1745"/>
                    </a:lnTo>
                    <a:lnTo>
                      <a:pt x="3702" y="1759"/>
                    </a:lnTo>
                    <a:lnTo>
                      <a:pt x="3716" y="1759"/>
                    </a:lnTo>
                    <a:lnTo>
                      <a:pt x="3730" y="1759"/>
                    </a:lnTo>
                    <a:lnTo>
                      <a:pt x="3730" y="1773"/>
                    </a:lnTo>
                    <a:lnTo>
                      <a:pt x="3716" y="1773"/>
                    </a:lnTo>
                    <a:lnTo>
                      <a:pt x="3716" y="1788"/>
                    </a:lnTo>
                    <a:lnTo>
                      <a:pt x="3716" y="1802"/>
                    </a:lnTo>
                    <a:lnTo>
                      <a:pt x="3716" y="1816"/>
                    </a:lnTo>
                    <a:lnTo>
                      <a:pt x="3702" y="1858"/>
                    </a:lnTo>
                    <a:lnTo>
                      <a:pt x="3702" y="1873"/>
                    </a:lnTo>
                    <a:lnTo>
                      <a:pt x="3688" y="1915"/>
                    </a:lnTo>
                    <a:lnTo>
                      <a:pt x="3688" y="1929"/>
                    </a:lnTo>
                    <a:lnTo>
                      <a:pt x="3688" y="1958"/>
                    </a:lnTo>
                    <a:lnTo>
                      <a:pt x="3673" y="1986"/>
                    </a:lnTo>
                    <a:lnTo>
                      <a:pt x="3673" y="2000"/>
                    </a:lnTo>
                    <a:lnTo>
                      <a:pt x="3659" y="2043"/>
                    </a:lnTo>
                    <a:lnTo>
                      <a:pt x="3659" y="2057"/>
                    </a:lnTo>
                    <a:lnTo>
                      <a:pt x="3645" y="2142"/>
                    </a:lnTo>
                    <a:lnTo>
                      <a:pt x="3631" y="2171"/>
                    </a:lnTo>
                    <a:lnTo>
                      <a:pt x="3631" y="2185"/>
                    </a:lnTo>
                    <a:lnTo>
                      <a:pt x="3631" y="2199"/>
                    </a:lnTo>
                    <a:lnTo>
                      <a:pt x="3631" y="2213"/>
                    </a:lnTo>
                    <a:lnTo>
                      <a:pt x="3617" y="2270"/>
                    </a:lnTo>
                    <a:lnTo>
                      <a:pt x="3603" y="2298"/>
                    </a:lnTo>
                    <a:lnTo>
                      <a:pt x="3603" y="2312"/>
                    </a:lnTo>
                    <a:lnTo>
                      <a:pt x="3588" y="2341"/>
                    </a:lnTo>
                    <a:lnTo>
                      <a:pt x="3588" y="2355"/>
                    </a:lnTo>
                    <a:lnTo>
                      <a:pt x="3574" y="2383"/>
                    </a:lnTo>
                    <a:lnTo>
                      <a:pt x="3560" y="2369"/>
                    </a:lnTo>
                    <a:lnTo>
                      <a:pt x="3546" y="2369"/>
                    </a:lnTo>
                    <a:lnTo>
                      <a:pt x="3532" y="2369"/>
                    </a:lnTo>
                    <a:lnTo>
                      <a:pt x="3517" y="2369"/>
                    </a:lnTo>
                    <a:lnTo>
                      <a:pt x="3503" y="2369"/>
                    </a:lnTo>
                    <a:lnTo>
                      <a:pt x="3475" y="2355"/>
                    </a:lnTo>
                    <a:lnTo>
                      <a:pt x="3461" y="2355"/>
                    </a:lnTo>
                    <a:lnTo>
                      <a:pt x="3447" y="2355"/>
                    </a:lnTo>
                    <a:lnTo>
                      <a:pt x="3432" y="2355"/>
                    </a:lnTo>
                    <a:lnTo>
                      <a:pt x="3432" y="2341"/>
                    </a:lnTo>
                    <a:lnTo>
                      <a:pt x="3418" y="2341"/>
                    </a:lnTo>
                    <a:lnTo>
                      <a:pt x="3404" y="2341"/>
                    </a:lnTo>
                    <a:lnTo>
                      <a:pt x="3376" y="2327"/>
                    </a:lnTo>
                    <a:lnTo>
                      <a:pt x="3361" y="2312"/>
                    </a:lnTo>
                    <a:lnTo>
                      <a:pt x="3333" y="2312"/>
                    </a:lnTo>
                    <a:lnTo>
                      <a:pt x="3333" y="2298"/>
                    </a:lnTo>
                    <a:lnTo>
                      <a:pt x="3319" y="2298"/>
                    </a:lnTo>
                    <a:lnTo>
                      <a:pt x="3305" y="2298"/>
                    </a:lnTo>
                    <a:lnTo>
                      <a:pt x="3291" y="2284"/>
                    </a:lnTo>
                    <a:lnTo>
                      <a:pt x="3262" y="2270"/>
                    </a:lnTo>
                    <a:lnTo>
                      <a:pt x="3248" y="2270"/>
                    </a:lnTo>
                    <a:lnTo>
                      <a:pt x="3234" y="2256"/>
                    </a:lnTo>
                    <a:lnTo>
                      <a:pt x="3220" y="2256"/>
                    </a:lnTo>
                    <a:lnTo>
                      <a:pt x="3205" y="2241"/>
                    </a:lnTo>
                    <a:lnTo>
                      <a:pt x="3191" y="2241"/>
                    </a:lnTo>
                    <a:lnTo>
                      <a:pt x="3177" y="2227"/>
                    </a:lnTo>
                    <a:lnTo>
                      <a:pt x="3163" y="2227"/>
                    </a:lnTo>
                    <a:lnTo>
                      <a:pt x="3149" y="2213"/>
                    </a:lnTo>
                    <a:lnTo>
                      <a:pt x="3120" y="2213"/>
                    </a:lnTo>
                    <a:lnTo>
                      <a:pt x="3120" y="2199"/>
                    </a:lnTo>
                    <a:lnTo>
                      <a:pt x="3106" y="2199"/>
                    </a:lnTo>
                    <a:lnTo>
                      <a:pt x="3092" y="2185"/>
                    </a:lnTo>
                    <a:lnTo>
                      <a:pt x="3078" y="2185"/>
                    </a:lnTo>
                    <a:lnTo>
                      <a:pt x="3064" y="2171"/>
                    </a:lnTo>
                    <a:lnTo>
                      <a:pt x="3049" y="2171"/>
                    </a:lnTo>
                    <a:lnTo>
                      <a:pt x="3035" y="2156"/>
                    </a:lnTo>
                    <a:lnTo>
                      <a:pt x="3021" y="2156"/>
                    </a:lnTo>
                    <a:lnTo>
                      <a:pt x="3007" y="2156"/>
                    </a:lnTo>
                    <a:lnTo>
                      <a:pt x="2993" y="2142"/>
                    </a:lnTo>
                    <a:lnTo>
                      <a:pt x="2964" y="2128"/>
                    </a:lnTo>
                    <a:lnTo>
                      <a:pt x="2950" y="2128"/>
                    </a:lnTo>
                    <a:lnTo>
                      <a:pt x="2936" y="2114"/>
                    </a:lnTo>
                    <a:lnTo>
                      <a:pt x="2908" y="2100"/>
                    </a:lnTo>
                    <a:lnTo>
                      <a:pt x="2893" y="2100"/>
                    </a:lnTo>
                    <a:lnTo>
                      <a:pt x="2879" y="2100"/>
                    </a:lnTo>
                    <a:lnTo>
                      <a:pt x="2865" y="2100"/>
                    </a:lnTo>
                    <a:lnTo>
                      <a:pt x="2865" y="2085"/>
                    </a:lnTo>
                    <a:lnTo>
                      <a:pt x="2851" y="2085"/>
                    </a:lnTo>
                    <a:lnTo>
                      <a:pt x="2837" y="2085"/>
                    </a:lnTo>
                    <a:lnTo>
                      <a:pt x="2823" y="2071"/>
                    </a:lnTo>
                    <a:lnTo>
                      <a:pt x="2808" y="2071"/>
                    </a:lnTo>
                    <a:lnTo>
                      <a:pt x="2780" y="2071"/>
                    </a:lnTo>
                    <a:lnTo>
                      <a:pt x="2709" y="2043"/>
                    </a:lnTo>
                    <a:lnTo>
                      <a:pt x="2695" y="2029"/>
                    </a:lnTo>
                    <a:lnTo>
                      <a:pt x="2681" y="2029"/>
                    </a:lnTo>
                    <a:lnTo>
                      <a:pt x="2667" y="2029"/>
                    </a:lnTo>
                    <a:lnTo>
                      <a:pt x="2652" y="2014"/>
                    </a:lnTo>
                    <a:lnTo>
                      <a:pt x="2624" y="2000"/>
                    </a:lnTo>
                    <a:lnTo>
                      <a:pt x="2610" y="2000"/>
                    </a:lnTo>
                    <a:lnTo>
                      <a:pt x="2581" y="2000"/>
                    </a:lnTo>
                    <a:lnTo>
                      <a:pt x="2581" y="1986"/>
                    </a:lnTo>
                    <a:lnTo>
                      <a:pt x="2567" y="1986"/>
                    </a:lnTo>
                    <a:lnTo>
                      <a:pt x="2553" y="1986"/>
                    </a:lnTo>
                    <a:lnTo>
                      <a:pt x="2539" y="1972"/>
                    </a:lnTo>
                    <a:lnTo>
                      <a:pt x="2525" y="1972"/>
                    </a:lnTo>
                    <a:lnTo>
                      <a:pt x="2511" y="1958"/>
                    </a:lnTo>
                    <a:lnTo>
                      <a:pt x="2496" y="1958"/>
                    </a:lnTo>
                    <a:lnTo>
                      <a:pt x="2482" y="1958"/>
                    </a:lnTo>
                    <a:lnTo>
                      <a:pt x="2425" y="1929"/>
                    </a:lnTo>
                    <a:lnTo>
                      <a:pt x="2298" y="1887"/>
                    </a:lnTo>
                    <a:lnTo>
                      <a:pt x="2085" y="1816"/>
                    </a:lnTo>
                    <a:lnTo>
                      <a:pt x="2071" y="1816"/>
                    </a:lnTo>
                    <a:lnTo>
                      <a:pt x="2057" y="1816"/>
                    </a:lnTo>
                    <a:lnTo>
                      <a:pt x="2043" y="1816"/>
                    </a:lnTo>
                    <a:lnTo>
                      <a:pt x="2014" y="1816"/>
                    </a:lnTo>
                    <a:lnTo>
                      <a:pt x="1986" y="1816"/>
                    </a:lnTo>
                    <a:lnTo>
                      <a:pt x="1957" y="1816"/>
                    </a:lnTo>
                    <a:lnTo>
                      <a:pt x="1943" y="1816"/>
                    </a:lnTo>
                    <a:lnTo>
                      <a:pt x="1915" y="1816"/>
                    </a:lnTo>
                    <a:lnTo>
                      <a:pt x="1887" y="1816"/>
                    </a:lnTo>
                    <a:lnTo>
                      <a:pt x="1844" y="1816"/>
                    </a:lnTo>
                    <a:lnTo>
                      <a:pt x="1801" y="1816"/>
                    </a:lnTo>
                    <a:lnTo>
                      <a:pt x="1773" y="1816"/>
                    </a:lnTo>
                    <a:lnTo>
                      <a:pt x="1759" y="1816"/>
                    </a:lnTo>
                    <a:lnTo>
                      <a:pt x="1716" y="1816"/>
                    </a:lnTo>
                    <a:lnTo>
                      <a:pt x="1688" y="1816"/>
                    </a:lnTo>
                    <a:lnTo>
                      <a:pt x="1645" y="1816"/>
                    </a:lnTo>
                    <a:lnTo>
                      <a:pt x="1589" y="1816"/>
                    </a:lnTo>
                    <a:lnTo>
                      <a:pt x="1532" y="1816"/>
                    </a:lnTo>
                    <a:lnTo>
                      <a:pt x="1489" y="1816"/>
                    </a:lnTo>
                    <a:lnTo>
                      <a:pt x="1177" y="1816"/>
                    </a:lnTo>
                    <a:lnTo>
                      <a:pt x="809" y="1816"/>
                    </a:lnTo>
                    <a:lnTo>
                      <a:pt x="695" y="1816"/>
                    </a:lnTo>
                    <a:lnTo>
                      <a:pt x="695" y="1788"/>
                    </a:lnTo>
                    <a:lnTo>
                      <a:pt x="454" y="1788"/>
                    </a:lnTo>
                    <a:lnTo>
                      <a:pt x="426" y="1788"/>
                    </a:lnTo>
                    <a:lnTo>
                      <a:pt x="426" y="1702"/>
                    </a:lnTo>
                    <a:lnTo>
                      <a:pt x="482" y="1646"/>
                    </a:lnTo>
                    <a:lnTo>
                      <a:pt x="454" y="1532"/>
                    </a:lnTo>
                    <a:lnTo>
                      <a:pt x="440" y="1532"/>
                    </a:lnTo>
                    <a:lnTo>
                      <a:pt x="397" y="1362"/>
                    </a:lnTo>
                    <a:lnTo>
                      <a:pt x="369" y="1277"/>
                    </a:lnTo>
                    <a:lnTo>
                      <a:pt x="270" y="1192"/>
                    </a:lnTo>
                    <a:lnTo>
                      <a:pt x="0" y="922"/>
                    </a:lnTo>
                    <a:lnTo>
                      <a:pt x="14" y="908"/>
                    </a:lnTo>
                    <a:lnTo>
                      <a:pt x="298" y="1163"/>
                    </a:lnTo>
                    <a:lnTo>
                      <a:pt x="653" y="880"/>
                    </a:lnTo>
                    <a:lnTo>
                      <a:pt x="653" y="866"/>
                    </a:lnTo>
                    <a:lnTo>
                      <a:pt x="695" y="837"/>
                    </a:lnTo>
                    <a:lnTo>
                      <a:pt x="780" y="766"/>
                    </a:lnTo>
                    <a:lnTo>
                      <a:pt x="724" y="681"/>
                    </a:lnTo>
                    <a:lnTo>
                      <a:pt x="695" y="710"/>
                    </a:lnTo>
                    <a:lnTo>
                      <a:pt x="582" y="823"/>
                    </a:lnTo>
                    <a:lnTo>
                      <a:pt x="355" y="823"/>
                    </a:lnTo>
                    <a:lnTo>
                      <a:pt x="284" y="936"/>
                    </a:lnTo>
                    <a:lnTo>
                      <a:pt x="256" y="922"/>
                    </a:lnTo>
                    <a:lnTo>
                      <a:pt x="270" y="880"/>
                    </a:lnTo>
                    <a:lnTo>
                      <a:pt x="270" y="596"/>
                    </a:lnTo>
                    <a:lnTo>
                      <a:pt x="270" y="397"/>
                    </a:lnTo>
                    <a:lnTo>
                      <a:pt x="270" y="383"/>
                    </a:lnTo>
                    <a:lnTo>
                      <a:pt x="397" y="341"/>
                    </a:lnTo>
                    <a:lnTo>
                      <a:pt x="511" y="284"/>
                    </a:lnTo>
                    <a:lnTo>
                      <a:pt x="695" y="199"/>
                    </a:lnTo>
                    <a:lnTo>
                      <a:pt x="1021" y="57"/>
                    </a:lnTo>
                    <a:lnTo>
                      <a:pt x="1149" y="0"/>
                    </a:lnTo>
                    <a:lnTo>
                      <a:pt x="1163" y="14"/>
                    </a:lnTo>
                    <a:lnTo>
                      <a:pt x="1220" y="29"/>
                    </a:lnTo>
                    <a:lnTo>
                      <a:pt x="1262" y="43"/>
                    </a:lnTo>
                    <a:lnTo>
                      <a:pt x="1291" y="57"/>
                    </a:lnTo>
                    <a:lnTo>
                      <a:pt x="1348" y="85"/>
                    </a:lnTo>
                    <a:lnTo>
                      <a:pt x="1390" y="100"/>
                    </a:lnTo>
                    <a:lnTo>
                      <a:pt x="1461" y="142"/>
                    </a:lnTo>
                    <a:lnTo>
                      <a:pt x="1589" y="185"/>
                    </a:lnTo>
                    <a:lnTo>
                      <a:pt x="1745" y="256"/>
                    </a:lnTo>
                    <a:lnTo>
                      <a:pt x="1759" y="256"/>
                    </a:lnTo>
                    <a:lnTo>
                      <a:pt x="1773" y="256"/>
                    </a:lnTo>
                    <a:lnTo>
                      <a:pt x="1887" y="312"/>
                    </a:lnTo>
                    <a:lnTo>
                      <a:pt x="1901" y="312"/>
                    </a:lnTo>
                    <a:lnTo>
                      <a:pt x="1915" y="341"/>
                    </a:lnTo>
                    <a:lnTo>
                      <a:pt x="1929" y="383"/>
                    </a:lnTo>
                    <a:lnTo>
                      <a:pt x="1957" y="511"/>
                    </a:lnTo>
                    <a:lnTo>
                      <a:pt x="2000" y="639"/>
                    </a:lnTo>
                    <a:close/>
                  </a:path>
                </a:pathLst>
              </a:custGeom>
              <a:noFill/>
              <a:ln w="0" cap="flat">
                <a:solidFill>
                  <a:srgbClr val="000000"/>
                </a:solidFill>
                <a:prstDash val="solid"/>
                <a:round/>
                <a:headEnd/>
                <a:tailEnd/>
              </a:ln>
              <a:extLst>
                <a:ext uri="{909E8E84-426E-40DD-AFC4-6F175D3DCCD1}">
                  <a14:hiddenFill xmlns="" xmlns:a14="http://schemas.microsoft.com/office/drawing/2010/main">
                    <a:solidFill>
                      <a:srgbClr val="FFFFFF"/>
                    </a:solidFill>
                  </a14:hiddenFill>
                </a:ext>
              </a:extLst>
            </p:spPr>
            <p:txBody>
              <a:bodyPr/>
              <a:lstStyle/>
              <a:p>
                <a:endParaRPr lang="ja-JP" altLang="en-US"/>
              </a:p>
            </p:txBody>
          </p:sp>
          <p:sp>
            <p:nvSpPr>
              <p:cNvPr id="21654" name="Freeform 178"/>
              <p:cNvSpPr>
                <a:spLocks noChangeAspect="1"/>
              </p:cNvSpPr>
              <p:nvPr/>
            </p:nvSpPr>
            <p:spPr bwMode="auto">
              <a:xfrm>
                <a:off x="9071" y="2864"/>
                <a:ext cx="555" cy="749"/>
              </a:xfrm>
              <a:custGeom>
                <a:avLst/>
                <a:gdLst>
                  <a:gd name="T0" fmla="*/ 0 w 1206"/>
                  <a:gd name="T1" fmla="*/ 0 h 1631"/>
                  <a:gd name="T2" fmla="*/ 0 w 1206"/>
                  <a:gd name="T3" fmla="*/ 0 h 1631"/>
                  <a:gd name="T4" fmla="*/ 0 w 1206"/>
                  <a:gd name="T5" fmla="*/ 0 h 1631"/>
                  <a:gd name="T6" fmla="*/ 0 w 1206"/>
                  <a:gd name="T7" fmla="*/ 0 h 1631"/>
                  <a:gd name="T8" fmla="*/ 0 w 1206"/>
                  <a:gd name="T9" fmla="*/ 0 h 1631"/>
                  <a:gd name="T10" fmla="*/ 0 w 1206"/>
                  <a:gd name="T11" fmla="*/ 0 h 1631"/>
                  <a:gd name="T12" fmla="*/ 0 w 1206"/>
                  <a:gd name="T13" fmla="*/ 0 h 1631"/>
                  <a:gd name="T14" fmla="*/ 0 w 1206"/>
                  <a:gd name="T15" fmla="*/ 0 h 1631"/>
                  <a:gd name="T16" fmla="*/ 0 w 1206"/>
                  <a:gd name="T17" fmla="*/ 0 h 1631"/>
                  <a:gd name="T18" fmla="*/ 0 w 1206"/>
                  <a:gd name="T19" fmla="*/ 0 h 1631"/>
                  <a:gd name="T20" fmla="*/ 0 w 1206"/>
                  <a:gd name="T21" fmla="*/ 0 h 1631"/>
                  <a:gd name="T22" fmla="*/ 0 w 1206"/>
                  <a:gd name="T23" fmla="*/ 0 h 1631"/>
                  <a:gd name="T24" fmla="*/ 0 w 1206"/>
                  <a:gd name="T25" fmla="*/ 0 h 1631"/>
                  <a:gd name="T26" fmla="*/ 0 w 1206"/>
                  <a:gd name="T27" fmla="*/ 0 h 1631"/>
                  <a:gd name="T28" fmla="*/ 0 w 1206"/>
                  <a:gd name="T29" fmla="*/ 0 h 1631"/>
                  <a:gd name="T30" fmla="*/ 0 w 1206"/>
                  <a:gd name="T31" fmla="*/ 0 h 1631"/>
                  <a:gd name="T32" fmla="*/ 0 w 1206"/>
                  <a:gd name="T33" fmla="*/ 0 h 1631"/>
                  <a:gd name="T34" fmla="*/ 0 w 1206"/>
                  <a:gd name="T35" fmla="*/ 0 h 1631"/>
                  <a:gd name="T36" fmla="*/ 0 w 1206"/>
                  <a:gd name="T37" fmla="*/ 0 h 1631"/>
                  <a:gd name="T38" fmla="*/ 0 w 1206"/>
                  <a:gd name="T39" fmla="*/ 0 h 1631"/>
                  <a:gd name="T40" fmla="*/ 0 w 1206"/>
                  <a:gd name="T41" fmla="*/ 0 h 1631"/>
                  <a:gd name="T42" fmla="*/ 0 w 1206"/>
                  <a:gd name="T43" fmla="*/ 0 h 1631"/>
                  <a:gd name="T44" fmla="*/ 0 w 1206"/>
                  <a:gd name="T45" fmla="*/ 0 h 1631"/>
                  <a:gd name="T46" fmla="*/ 0 w 1206"/>
                  <a:gd name="T47" fmla="*/ 0 h 1631"/>
                  <a:gd name="T48" fmla="*/ 0 w 1206"/>
                  <a:gd name="T49" fmla="*/ 0 h 1631"/>
                  <a:gd name="T50" fmla="*/ 0 w 1206"/>
                  <a:gd name="T51" fmla="*/ 0 h 1631"/>
                  <a:gd name="T52" fmla="*/ 0 w 1206"/>
                  <a:gd name="T53" fmla="*/ 0 h 1631"/>
                  <a:gd name="T54" fmla="*/ 0 w 1206"/>
                  <a:gd name="T55" fmla="*/ 0 h 1631"/>
                  <a:gd name="T56" fmla="*/ 0 w 1206"/>
                  <a:gd name="T57" fmla="*/ 0 h 1631"/>
                  <a:gd name="T58" fmla="*/ 0 w 1206"/>
                  <a:gd name="T59" fmla="*/ 0 h 1631"/>
                  <a:gd name="T60" fmla="*/ 0 w 1206"/>
                  <a:gd name="T61" fmla="*/ 0 h 1631"/>
                  <a:gd name="T62" fmla="*/ 0 w 1206"/>
                  <a:gd name="T63" fmla="*/ 0 h 1631"/>
                  <a:gd name="T64" fmla="*/ 0 w 1206"/>
                  <a:gd name="T65" fmla="*/ 0 h 1631"/>
                  <a:gd name="T66" fmla="*/ 0 w 1206"/>
                  <a:gd name="T67" fmla="*/ 0 h 1631"/>
                  <a:gd name="T68" fmla="*/ 0 w 1206"/>
                  <a:gd name="T69" fmla="*/ 0 h 1631"/>
                  <a:gd name="T70" fmla="*/ 0 w 1206"/>
                  <a:gd name="T71" fmla="*/ 0 h 1631"/>
                  <a:gd name="T72" fmla="*/ 0 w 1206"/>
                  <a:gd name="T73" fmla="*/ 0 h 1631"/>
                  <a:gd name="T74" fmla="*/ 0 w 1206"/>
                  <a:gd name="T75" fmla="*/ 0 h 1631"/>
                  <a:gd name="T76" fmla="*/ 0 w 1206"/>
                  <a:gd name="T77" fmla="*/ 0 h 1631"/>
                  <a:gd name="T78" fmla="*/ 0 w 1206"/>
                  <a:gd name="T79" fmla="*/ 0 h 1631"/>
                  <a:gd name="T80" fmla="*/ 0 w 1206"/>
                  <a:gd name="T81" fmla="*/ 0 h 1631"/>
                  <a:gd name="T82" fmla="*/ 0 w 1206"/>
                  <a:gd name="T83" fmla="*/ 0 h 1631"/>
                  <a:gd name="T84" fmla="*/ 0 w 1206"/>
                  <a:gd name="T85" fmla="*/ 0 h 1631"/>
                  <a:gd name="T86" fmla="*/ 0 w 1206"/>
                  <a:gd name="T87" fmla="*/ 0 h 1631"/>
                  <a:gd name="T88" fmla="*/ 0 w 1206"/>
                  <a:gd name="T89" fmla="*/ 0 h 1631"/>
                  <a:gd name="T90" fmla="*/ 0 w 1206"/>
                  <a:gd name="T91" fmla="*/ 0 h 1631"/>
                  <a:gd name="T92" fmla="*/ 0 w 1206"/>
                  <a:gd name="T93" fmla="*/ 0 h 1631"/>
                  <a:gd name="T94" fmla="*/ 0 w 1206"/>
                  <a:gd name="T95" fmla="*/ 0 h 1631"/>
                  <a:gd name="T96" fmla="*/ 0 w 1206"/>
                  <a:gd name="T97" fmla="*/ 0 h 1631"/>
                  <a:gd name="T98" fmla="*/ 0 w 1206"/>
                  <a:gd name="T99" fmla="*/ 0 h 1631"/>
                  <a:gd name="T100" fmla="*/ 0 w 1206"/>
                  <a:gd name="T101" fmla="*/ 0 h 1631"/>
                  <a:gd name="T102" fmla="*/ 0 w 1206"/>
                  <a:gd name="T103" fmla="*/ 0 h 1631"/>
                  <a:gd name="T104" fmla="*/ 0 w 1206"/>
                  <a:gd name="T105" fmla="*/ 0 h 1631"/>
                  <a:gd name="T106" fmla="*/ 0 w 1206"/>
                  <a:gd name="T107" fmla="*/ 0 h 1631"/>
                  <a:gd name="T108" fmla="*/ 0 w 1206"/>
                  <a:gd name="T109" fmla="*/ 0 h 1631"/>
                  <a:gd name="T110" fmla="*/ 0 w 1206"/>
                  <a:gd name="T111" fmla="*/ 0 h 1631"/>
                  <a:gd name="T112" fmla="*/ 0 w 1206"/>
                  <a:gd name="T113" fmla="*/ 0 h 1631"/>
                  <a:gd name="T114" fmla="*/ 0 w 1206"/>
                  <a:gd name="T115" fmla="*/ 0 h 1631"/>
                  <a:gd name="T116" fmla="*/ 0 w 1206"/>
                  <a:gd name="T117" fmla="*/ 0 h 1631"/>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206"/>
                  <a:gd name="T178" fmla="*/ 0 h 1631"/>
                  <a:gd name="T179" fmla="*/ 1206 w 1206"/>
                  <a:gd name="T180" fmla="*/ 1631 h 1631"/>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206" h="1631">
                    <a:moveTo>
                      <a:pt x="539" y="0"/>
                    </a:moveTo>
                    <a:lnTo>
                      <a:pt x="539" y="0"/>
                    </a:lnTo>
                    <a:lnTo>
                      <a:pt x="554" y="0"/>
                    </a:lnTo>
                    <a:lnTo>
                      <a:pt x="568" y="0"/>
                    </a:lnTo>
                    <a:lnTo>
                      <a:pt x="596" y="0"/>
                    </a:lnTo>
                    <a:lnTo>
                      <a:pt x="624" y="0"/>
                    </a:lnTo>
                    <a:lnTo>
                      <a:pt x="653" y="0"/>
                    </a:lnTo>
                    <a:lnTo>
                      <a:pt x="681" y="0"/>
                    </a:lnTo>
                    <a:lnTo>
                      <a:pt x="710" y="0"/>
                    </a:lnTo>
                    <a:lnTo>
                      <a:pt x="738" y="0"/>
                    </a:lnTo>
                    <a:lnTo>
                      <a:pt x="752" y="0"/>
                    </a:lnTo>
                    <a:lnTo>
                      <a:pt x="766" y="0"/>
                    </a:lnTo>
                    <a:lnTo>
                      <a:pt x="780" y="0"/>
                    </a:lnTo>
                    <a:lnTo>
                      <a:pt x="795" y="0"/>
                    </a:lnTo>
                    <a:lnTo>
                      <a:pt x="809" y="0"/>
                    </a:lnTo>
                    <a:lnTo>
                      <a:pt x="837" y="0"/>
                    </a:lnTo>
                    <a:lnTo>
                      <a:pt x="866" y="0"/>
                    </a:lnTo>
                    <a:lnTo>
                      <a:pt x="894" y="0"/>
                    </a:lnTo>
                    <a:lnTo>
                      <a:pt x="922" y="14"/>
                    </a:lnTo>
                    <a:lnTo>
                      <a:pt x="951" y="14"/>
                    </a:lnTo>
                    <a:lnTo>
                      <a:pt x="965" y="14"/>
                    </a:lnTo>
                    <a:lnTo>
                      <a:pt x="965" y="28"/>
                    </a:lnTo>
                    <a:lnTo>
                      <a:pt x="965" y="85"/>
                    </a:lnTo>
                    <a:lnTo>
                      <a:pt x="965" y="113"/>
                    </a:lnTo>
                    <a:lnTo>
                      <a:pt x="965" y="156"/>
                    </a:lnTo>
                    <a:lnTo>
                      <a:pt x="965" y="184"/>
                    </a:lnTo>
                    <a:lnTo>
                      <a:pt x="965" y="198"/>
                    </a:lnTo>
                    <a:lnTo>
                      <a:pt x="965" y="227"/>
                    </a:lnTo>
                    <a:lnTo>
                      <a:pt x="965" y="255"/>
                    </a:lnTo>
                    <a:lnTo>
                      <a:pt x="965" y="284"/>
                    </a:lnTo>
                    <a:lnTo>
                      <a:pt x="965" y="312"/>
                    </a:lnTo>
                    <a:lnTo>
                      <a:pt x="965" y="326"/>
                    </a:lnTo>
                    <a:lnTo>
                      <a:pt x="965" y="354"/>
                    </a:lnTo>
                    <a:lnTo>
                      <a:pt x="965" y="369"/>
                    </a:lnTo>
                    <a:lnTo>
                      <a:pt x="965" y="383"/>
                    </a:lnTo>
                    <a:lnTo>
                      <a:pt x="951" y="397"/>
                    </a:lnTo>
                    <a:lnTo>
                      <a:pt x="951" y="411"/>
                    </a:lnTo>
                    <a:lnTo>
                      <a:pt x="951" y="440"/>
                    </a:lnTo>
                    <a:lnTo>
                      <a:pt x="951" y="454"/>
                    </a:lnTo>
                    <a:lnTo>
                      <a:pt x="951" y="468"/>
                    </a:lnTo>
                    <a:lnTo>
                      <a:pt x="951" y="482"/>
                    </a:lnTo>
                    <a:lnTo>
                      <a:pt x="951" y="496"/>
                    </a:lnTo>
                    <a:lnTo>
                      <a:pt x="951" y="510"/>
                    </a:lnTo>
                    <a:lnTo>
                      <a:pt x="951" y="525"/>
                    </a:lnTo>
                    <a:lnTo>
                      <a:pt x="951" y="567"/>
                    </a:lnTo>
                    <a:lnTo>
                      <a:pt x="951" y="596"/>
                    </a:lnTo>
                    <a:lnTo>
                      <a:pt x="951" y="638"/>
                    </a:lnTo>
                    <a:lnTo>
                      <a:pt x="951" y="666"/>
                    </a:lnTo>
                    <a:lnTo>
                      <a:pt x="951" y="681"/>
                    </a:lnTo>
                    <a:lnTo>
                      <a:pt x="951" y="695"/>
                    </a:lnTo>
                    <a:lnTo>
                      <a:pt x="951" y="723"/>
                    </a:lnTo>
                    <a:lnTo>
                      <a:pt x="951" y="737"/>
                    </a:lnTo>
                    <a:lnTo>
                      <a:pt x="936" y="794"/>
                    </a:lnTo>
                    <a:lnTo>
                      <a:pt x="936" y="851"/>
                    </a:lnTo>
                    <a:lnTo>
                      <a:pt x="936" y="979"/>
                    </a:lnTo>
                    <a:lnTo>
                      <a:pt x="922" y="1035"/>
                    </a:lnTo>
                    <a:lnTo>
                      <a:pt x="922" y="1064"/>
                    </a:lnTo>
                    <a:lnTo>
                      <a:pt x="922" y="1078"/>
                    </a:lnTo>
                    <a:lnTo>
                      <a:pt x="922" y="1092"/>
                    </a:lnTo>
                    <a:lnTo>
                      <a:pt x="908" y="1177"/>
                    </a:lnTo>
                    <a:lnTo>
                      <a:pt x="922" y="1177"/>
                    </a:lnTo>
                    <a:lnTo>
                      <a:pt x="908" y="1191"/>
                    </a:lnTo>
                    <a:lnTo>
                      <a:pt x="908" y="1220"/>
                    </a:lnTo>
                    <a:lnTo>
                      <a:pt x="922" y="1220"/>
                    </a:lnTo>
                    <a:lnTo>
                      <a:pt x="936" y="1234"/>
                    </a:lnTo>
                    <a:lnTo>
                      <a:pt x="965" y="1234"/>
                    </a:lnTo>
                    <a:lnTo>
                      <a:pt x="993" y="1234"/>
                    </a:lnTo>
                    <a:lnTo>
                      <a:pt x="1036" y="1248"/>
                    </a:lnTo>
                    <a:lnTo>
                      <a:pt x="1078" y="1248"/>
                    </a:lnTo>
                    <a:lnTo>
                      <a:pt x="1092" y="1248"/>
                    </a:lnTo>
                    <a:lnTo>
                      <a:pt x="1107" y="1248"/>
                    </a:lnTo>
                    <a:lnTo>
                      <a:pt x="1107" y="1234"/>
                    </a:lnTo>
                    <a:lnTo>
                      <a:pt x="1121" y="1234"/>
                    </a:lnTo>
                    <a:lnTo>
                      <a:pt x="1121" y="1220"/>
                    </a:lnTo>
                    <a:lnTo>
                      <a:pt x="1135" y="1220"/>
                    </a:lnTo>
                    <a:lnTo>
                      <a:pt x="1149" y="1220"/>
                    </a:lnTo>
                    <a:lnTo>
                      <a:pt x="1163" y="1220"/>
                    </a:lnTo>
                    <a:lnTo>
                      <a:pt x="1192" y="1220"/>
                    </a:lnTo>
                    <a:lnTo>
                      <a:pt x="1178" y="1220"/>
                    </a:lnTo>
                    <a:lnTo>
                      <a:pt x="1163" y="1220"/>
                    </a:lnTo>
                    <a:lnTo>
                      <a:pt x="1163" y="1234"/>
                    </a:lnTo>
                    <a:lnTo>
                      <a:pt x="1149" y="1234"/>
                    </a:lnTo>
                    <a:lnTo>
                      <a:pt x="1135" y="1234"/>
                    </a:lnTo>
                    <a:lnTo>
                      <a:pt x="1149" y="1234"/>
                    </a:lnTo>
                    <a:lnTo>
                      <a:pt x="1149" y="1248"/>
                    </a:lnTo>
                    <a:lnTo>
                      <a:pt x="1163" y="1248"/>
                    </a:lnTo>
                    <a:lnTo>
                      <a:pt x="1178" y="1234"/>
                    </a:lnTo>
                    <a:lnTo>
                      <a:pt x="1192" y="1234"/>
                    </a:lnTo>
                    <a:lnTo>
                      <a:pt x="1206" y="1234"/>
                    </a:lnTo>
                    <a:lnTo>
                      <a:pt x="1206" y="1248"/>
                    </a:lnTo>
                    <a:lnTo>
                      <a:pt x="1192" y="1248"/>
                    </a:lnTo>
                    <a:lnTo>
                      <a:pt x="1178" y="1248"/>
                    </a:lnTo>
                    <a:lnTo>
                      <a:pt x="1163" y="1248"/>
                    </a:lnTo>
                    <a:lnTo>
                      <a:pt x="1149" y="1248"/>
                    </a:lnTo>
                    <a:lnTo>
                      <a:pt x="1135" y="1248"/>
                    </a:lnTo>
                    <a:lnTo>
                      <a:pt x="1135" y="1234"/>
                    </a:lnTo>
                    <a:lnTo>
                      <a:pt x="1121" y="1248"/>
                    </a:lnTo>
                    <a:lnTo>
                      <a:pt x="1121" y="1262"/>
                    </a:lnTo>
                    <a:lnTo>
                      <a:pt x="1107" y="1276"/>
                    </a:lnTo>
                    <a:lnTo>
                      <a:pt x="1121" y="1276"/>
                    </a:lnTo>
                    <a:lnTo>
                      <a:pt x="1121" y="1291"/>
                    </a:lnTo>
                    <a:lnTo>
                      <a:pt x="1121" y="1305"/>
                    </a:lnTo>
                    <a:lnTo>
                      <a:pt x="1107" y="1305"/>
                    </a:lnTo>
                    <a:lnTo>
                      <a:pt x="1107" y="1319"/>
                    </a:lnTo>
                    <a:lnTo>
                      <a:pt x="1107" y="1333"/>
                    </a:lnTo>
                    <a:lnTo>
                      <a:pt x="1107" y="1347"/>
                    </a:lnTo>
                    <a:lnTo>
                      <a:pt x="1092" y="1362"/>
                    </a:lnTo>
                    <a:lnTo>
                      <a:pt x="1092" y="1376"/>
                    </a:lnTo>
                    <a:lnTo>
                      <a:pt x="1107" y="1376"/>
                    </a:lnTo>
                    <a:lnTo>
                      <a:pt x="1107" y="1390"/>
                    </a:lnTo>
                    <a:lnTo>
                      <a:pt x="1107" y="1404"/>
                    </a:lnTo>
                    <a:lnTo>
                      <a:pt x="1107" y="1418"/>
                    </a:lnTo>
                    <a:lnTo>
                      <a:pt x="1107" y="1432"/>
                    </a:lnTo>
                    <a:lnTo>
                      <a:pt x="1092" y="1432"/>
                    </a:lnTo>
                    <a:lnTo>
                      <a:pt x="1092" y="1447"/>
                    </a:lnTo>
                    <a:lnTo>
                      <a:pt x="1078" y="1461"/>
                    </a:lnTo>
                    <a:lnTo>
                      <a:pt x="1078" y="1475"/>
                    </a:lnTo>
                    <a:lnTo>
                      <a:pt x="1078" y="1489"/>
                    </a:lnTo>
                    <a:lnTo>
                      <a:pt x="1078" y="1518"/>
                    </a:lnTo>
                    <a:lnTo>
                      <a:pt x="1078" y="1546"/>
                    </a:lnTo>
                    <a:lnTo>
                      <a:pt x="1078" y="1560"/>
                    </a:lnTo>
                    <a:lnTo>
                      <a:pt x="1064" y="1560"/>
                    </a:lnTo>
                    <a:lnTo>
                      <a:pt x="1064" y="1574"/>
                    </a:lnTo>
                    <a:lnTo>
                      <a:pt x="1064" y="1588"/>
                    </a:lnTo>
                    <a:lnTo>
                      <a:pt x="1064" y="1631"/>
                    </a:lnTo>
                    <a:lnTo>
                      <a:pt x="1036" y="1631"/>
                    </a:lnTo>
                    <a:lnTo>
                      <a:pt x="993" y="1617"/>
                    </a:lnTo>
                    <a:lnTo>
                      <a:pt x="965" y="1617"/>
                    </a:lnTo>
                    <a:lnTo>
                      <a:pt x="951" y="1617"/>
                    </a:lnTo>
                    <a:lnTo>
                      <a:pt x="951" y="1603"/>
                    </a:lnTo>
                    <a:lnTo>
                      <a:pt x="880" y="1588"/>
                    </a:lnTo>
                    <a:lnTo>
                      <a:pt x="866" y="1588"/>
                    </a:lnTo>
                    <a:lnTo>
                      <a:pt x="851" y="1588"/>
                    </a:lnTo>
                    <a:lnTo>
                      <a:pt x="837" y="1574"/>
                    </a:lnTo>
                    <a:lnTo>
                      <a:pt x="823" y="1574"/>
                    </a:lnTo>
                    <a:lnTo>
                      <a:pt x="809" y="1560"/>
                    </a:lnTo>
                    <a:lnTo>
                      <a:pt x="795" y="1560"/>
                    </a:lnTo>
                    <a:lnTo>
                      <a:pt x="766" y="1546"/>
                    </a:lnTo>
                    <a:lnTo>
                      <a:pt x="738" y="1532"/>
                    </a:lnTo>
                    <a:lnTo>
                      <a:pt x="724" y="1532"/>
                    </a:lnTo>
                    <a:lnTo>
                      <a:pt x="710" y="1532"/>
                    </a:lnTo>
                    <a:lnTo>
                      <a:pt x="710" y="1518"/>
                    </a:lnTo>
                    <a:lnTo>
                      <a:pt x="695" y="1518"/>
                    </a:lnTo>
                    <a:lnTo>
                      <a:pt x="681" y="1518"/>
                    </a:lnTo>
                    <a:lnTo>
                      <a:pt x="667" y="1518"/>
                    </a:lnTo>
                    <a:lnTo>
                      <a:pt x="653" y="1518"/>
                    </a:lnTo>
                    <a:lnTo>
                      <a:pt x="624" y="1518"/>
                    </a:lnTo>
                    <a:lnTo>
                      <a:pt x="610" y="1518"/>
                    </a:lnTo>
                    <a:lnTo>
                      <a:pt x="596" y="1503"/>
                    </a:lnTo>
                    <a:lnTo>
                      <a:pt x="582" y="1503"/>
                    </a:lnTo>
                    <a:lnTo>
                      <a:pt x="568" y="1503"/>
                    </a:lnTo>
                    <a:lnTo>
                      <a:pt x="554" y="1503"/>
                    </a:lnTo>
                    <a:lnTo>
                      <a:pt x="539" y="1503"/>
                    </a:lnTo>
                    <a:lnTo>
                      <a:pt x="525" y="1503"/>
                    </a:lnTo>
                    <a:lnTo>
                      <a:pt x="511" y="1489"/>
                    </a:lnTo>
                    <a:lnTo>
                      <a:pt x="483" y="1489"/>
                    </a:lnTo>
                    <a:lnTo>
                      <a:pt x="454" y="1489"/>
                    </a:lnTo>
                    <a:lnTo>
                      <a:pt x="440" y="1489"/>
                    </a:lnTo>
                    <a:lnTo>
                      <a:pt x="426" y="1489"/>
                    </a:lnTo>
                    <a:lnTo>
                      <a:pt x="383" y="1475"/>
                    </a:lnTo>
                    <a:lnTo>
                      <a:pt x="270" y="1461"/>
                    </a:lnTo>
                    <a:lnTo>
                      <a:pt x="270" y="1447"/>
                    </a:lnTo>
                    <a:lnTo>
                      <a:pt x="241" y="1418"/>
                    </a:lnTo>
                    <a:lnTo>
                      <a:pt x="227" y="1404"/>
                    </a:lnTo>
                    <a:lnTo>
                      <a:pt x="227" y="1390"/>
                    </a:lnTo>
                    <a:lnTo>
                      <a:pt x="227" y="1447"/>
                    </a:lnTo>
                    <a:lnTo>
                      <a:pt x="213" y="1461"/>
                    </a:lnTo>
                    <a:lnTo>
                      <a:pt x="227" y="1461"/>
                    </a:lnTo>
                    <a:lnTo>
                      <a:pt x="227" y="1475"/>
                    </a:lnTo>
                    <a:lnTo>
                      <a:pt x="227" y="1489"/>
                    </a:lnTo>
                    <a:lnTo>
                      <a:pt x="227" y="1503"/>
                    </a:lnTo>
                    <a:lnTo>
                      <a:pt x="213" y="1489"/>
                    </a:lnTo>
                    <a:lnTo>
                      <a:pt x="199" y="1489"/>
                    </a:lnTo>
                    <a:lnTo>
                      <a:pt x="185" y="1489"/>
                    </a:lnTo>
                    <a:lnTo>
                      <a:pt x="171" y="1489"/>
                    </a:lnTo>
                    <a:lnTo>
                      <a:pt x="128" y="1489"/>
                    </a:lnTo>
                    <a:lnTo>
                      <a:pt x="114" y="1489"/>
                    </a:lnTo>
                    <a:lnTo>
                      <a:pt x="100" y="1489"/>
                    </a:lnTo>
                    <a:lnTo>
                      <a:pt x="0" y="1489"/>
                    </a:lnTo>
                    <a:lnTo>
                      <a:pt x="0" y="1475"/>
                    </a:lnTo>
                    <a:lnTo>
                      <a:pt x="0" y="1461"/>
                    </a:lnTo>
                    <a:lnTo>
                      <a:pt x="15" y="1276"/>
                    </a:lnTo>
                    <a:lnTo>
                      <a:pt x="15" y="1248"/>
                    </a:lnTo>
                    <a:lnTo>
                      <a:pt x="15" y="1191"/>
                    </a:lnTo>
                    <a:lnTo>
                      <a:pt x="15" y="1177"/>
                    </a:lnTo>
                    <a:lnTo>
                      <a:pt x="15" y="1163"/>
                    </a:lnTo>
                    <a:lnTo>
                      <a:pt x="29" y="1149"/>
                    </a:lnTo>
                    <a:lnTo>
                      <a:pt x="29" y="1135"/>
                    </a:lnTo>
                    <a:lnTo>
                      <a:pt x="29" y="1120"/>
                    </a:lnTo>
                    <a:lnTo>
                      <a:pt x="29" y="1106"/>
                    </a:lnTo>
                    <a:lnTo>
                      <a:pt x="29" y="1092"/>
                    </a:lnTo>
                    <a:lnTo>
                      <a:pt x="43" y="1078"/>
                    </a:lnTo>
                    <a:lnTo>
                      <a:pt x="43" y="1064"/>
                    </a:lnTo>
                    <a:lnTo>
                      <a:pt x="43" y="1049"/>
                    </a:lnTo>
                    <a:lnTo>
                      <a:pt x="43" y="1035"/>
                    </a:lnTo>
                    <a:lnTo>
                      <a:pt x="57" y="1021"/>
                    </a:lnTo>
                    <a:lnTo>
                      <a:pt x="57" y="1007"/>
                    </a:lnTo>
                    <a:lnTo>
                      <a:pt x="57" y="993"/>
                    </a:lnTo>
                    <a:lnTo>
                      <a:pt x="57" y="979"/>
                    </a:lnTo>
                    <a:lnTo>
                      <a:pt x="57" y="964"/>
                    </a:lnTo>
                    <a:lnTo>
                      <a:pt x="43" y="950"/>
                    </a:lnTo>
                    <a:lnTo>
                      <a:pt x="43" y="936"/>
                    </a:lnTo>
                    <a:lnTo>
                      <a:pt x="43" y="922"/>
                    </a:lnTo>
                    <a:lnTo>
                      <a:pt x="29" y="908"/>
                    </a:lnTo>
                    <a:lnTo>
                      <a:pt x="29" y="893"/>
                    </a:lnTo>
                    <a:lnTo>
                      <a:pt x="29" y="879"/>
                    </a:lnTo>
                    <a:lnTo>
                      <a:pt x="29" y="865"/>
                    </a:lnTo>
                    <a:lnTo>
                      <a:pt x="15" y="851"/>
                    </a:lnTo>
                    <a:lnTo>
                      <a:pt x="15" y="837"/>
                    </a:lnTo>
                    <a:lnTo>
                      <a:pt x="15" y="823"/>
                    </a:lnTo>
                    <a:lnTo>
                      <a:pt x="0" y="808"/>
                    </a:lnTo>
                    <a:lnTo>
                      <a:pt x="15" y="808"/>
                    </a:lnTo>
                    <a:lnTo>
                      <a:pt x="29" y="808"/>
                    </a:lnTo>
                    <a:lnTo>
                      <a:pt x="43" y="808"/>
                    </a:lnTo>
                    <a:lnTo>
                      <a:pt x="57" y="808"/>
                    </a:lnTo>
                    <a:lnTo>
                      <a:pt x="71" y="766"/>
                    </a:lnTo>
                    <a:lnTo>
                      <a:pt x="71" y="752"/>
                    </a:lnTo>
                    <a:lnTo>
                      <a:pt x="85" y="752"/>
                    </a:lnTo>
                    <a:lnTo>
                      <a:pt x="85" y="737"/>
                    </a:lnTo>
                    <a:lnTo>
                      <a:pt x="85" y="723"/>
                    </a:lnTo>
                    <a:lnTo>
                      <a:pt x="85" y="709"/>
                    </a:lnTo>
                    <a:lnTo>
                      <a:pt x="85" y="695"/>
                    </a:lnTo>
                    <a:lnTo>
                      <a:pt x="100" y="681"/>
                    </a:lnTo>
                    <a:lnTo>
                      <a:pt x="100" y="666"/>
                    </a:lnTo>
                    <a:lnTo>
                      <a:pt x="100" y="652"/>
                    </a:lnTo>
                    <a:lnTo>
                      <a:pt x="100" y="638"/>
                    </a:lnTo>
                    <a:lnTo>
                      <a:pt x="100" y="624"/>
                    </a:lnTo>
                    <a:lnTo>
                      <a:pt x="100" y="596"/>
                    </a:lnTo>
                    <a:lnTo>
                      <a:pt x="114" y="581"/>
                    </a:lnTo>
                    <a:lnTo>
                      <a:pt x="114" y="567"/>
                    </a:lnTo>
                    <a:lnTo>
                      <a:pt x="114" y="553"/>
                    </a:lnTo>
                    <a:lnTo>
                      <a:pt x="114" y="539"/>
                    </a:lnTo>
                    <a:lnTo>
                      <a:pt x="100" y="539"/>
                    </a:lnTo>
                    <a:lnTo>
                      <a:pt x="100" y="525"/>
                    </a:lnTo>
                    <a:lnTo>
                      <a:pt x="100" y="510"/>
                    </a:lnTo>
                    <a:lnTo>
                      <a:pt x="85" y="496"/>
                    </a:lnTo>
                    <a:lnTo>
                      <a:pt x="85" y="482"/>
                    </a:lnTo>
                    <a:lnTo>
                      <a:pt x="100" y="468"/>
                    </a:lnTo>
                    <a:lnTo>
                      <a:pt x="100" y="454"/>
                    </a:lnTo>
                    <a:lnTo>
                      <a:pt x="100" y="440"/>
                    </a:lnTo>
                    <a:lnTo>
                      <a:pt x="100" y="425"/>
                    </a:lnTo>
                    <a:lnTo>
                      <a:pt x="100" y="411"/>
                    </a:lnTo>
                    <a:lnTo>
                      <a:pt x="85" y="411"/>
                    </a:lnTo>
                    <a:lnTo>
                      <a:pt x="85" y="397"/>
                    </a:lnTo>
                    <a:lnTo>
                      <a:pt x="85" y="383"/>
                    </a:lnTo>
                    <a:lnTo>
                      <a:pt x="85" y="369"/>
                    </a:lnTo>
                    <a:lnTo>
                      <a:pt x="85" y="354"/>
                    </a:lnTo>
                    <a:lnTo>
                      <a:pt x="85" y="340"/>
                    </a:lnTo>
                    <a:lnTo>
                      <a:pt x="85" y="326"/>
                    </a:lnTo>
                    <a:lnTo>
                      <a:pt x="85" y="312"/>
                    </a:lnTo>
                    <a:lnTo>
                      <a:pt x="71" y="312"/>
                    </a:lnTo>
                    <a:lnTo>
                      <a:pt x="71" y="298"/>
                    </a:lnTo>
                    <a:lnTo>
                      <a:pt x="85" y="298"/>
                    </a:lnTo>
                    <a:lnTo>
                      <a:pt x="100" y="298"/>
                    </a:lnTo>
                    <a:lnTo>
                      <a:pt x="128" y="298"/>
                    </a:lnTo>
                    <a:lnTo>
                      <a:pt x="142" y="298"/>
                    </a:lnTo>
                    <a:lnTo>
                      <a:pt x="142" y="284"/>
                    </a:lnTo>
                    <a:lnTo>
                      <a:pt x="156" y="269"/>
                    </a:lnTo>
                    <a:lnTo>
                      <a:pt x="171" y="255"/>
                    </a:lnTo>
                    <a:lnTo>
                      <a:pt x="199" y="227"/>
                    </a:lnTo>
                    <a:lnTo>
                      <a:pt x="213" y="213"/>
                    </a:lnTo>
                    <a:lnTo>
                      <a:pt x="227" y="198"/>
                    </a:lnTo>
                    <a:lnTo>
                      <a:pt x="241" y="184"/>
                    </a:lnTo>
                    <a:lnTo>
                      <a:pt x="241" y="170"/>
                    </a:lnTo>
                    <a:lnTo>
                      <a:pt x="256" y="156"/>
                    </a:lnTo>
                    <a:lnTo>
                      <a:pt x="270" y="156"/>
                    </a:lnTo>
                    <a:lnTo>
                      <a:pt x="284" y="113"/>
                    </a:lnTo>
                    <a:lnTo>
                      <a:pt x="298" y="99"/>
                    </a:lnTo>
                    <a:lnTo>
                      <a:pt x="312" y="85"/>
                    </a:lnTo>
                    <a:lnTo>
                      <a:pt x="327" y="71"/>
                    </a:lnTo>
                    <a:lnTo>
                      <a:pt x="355" y="57"/>
                    </a:lnTo>
                    <a:lnTo>
                      <a:pt x="355" y="42"/>
                    </a:lnTo>
                    <a:lnTo>
                      <a:pt x="369" y="42"/>
                    </a:lnTo>
                    <a:lnTo>
                      <a:pt x="383" y="28"/>
                    </a:lnTo>
                    <a:lnTo>
                      <a:pt x="397" y="28"/>
                    </a:lnTo>
                    <a:lnTo>
                      <a:pt x="412" y="14"/>
                    </a:lnTo>
                    <a:lnTo>
                      <a:pt x="426" y="14"/>
                    </a:lnTo>
                    <a:lnTo>
                      <a:pt x="440" y="0"/>
                    </a:lnTo>
                    <a:lnTo>
                      <a:pt x="454" y="0"/>
                    </a:lnTo>
                    <a:lnTo>
                      <a:pt x="468" y="0"/>
                    </a:lnTo>
                    <a:lnTo>
                      <a:pt x="497" y="0"/>
                    </a:lnTo>
                    <a:lnTo>
                      <a:pt x="525" y="0"/>
                    </a:lnTo>
                    <a:lnTo>
                      <a:pt x="539" y="0"/>
                    </a:lnTo>
                    <a:close/>
                  </a:path>
                </a:pathLst>
              </a:custGeom>
              <a:noFill/>
              <a:ln w="0" cap="flat">
                <a:solidFill>
                  <a:srgbClr val="000000"/>
                </a:solidFill>
                <a:prstDash val="solid"/>
                <a:round/>
                <a:headEnd/>
                <a:tailEnd/>
              </a:ln>
              <a:extLst>
                <a:ext uri="{909E8E84-426E-40DD-AFC4-6F175D3DCCD1}">
                  <a14:hiddenFill xmlns="" xmlns:a14="http://schemas.microsoft.com/office/drawing/2010/main">
                    <a:solidFill>
                      <a:srgbClr val="FFFFFF"/>
                    </a:solidFill>
                  </a14:hiddenFill>
                </a:ext>
              </a:extLst>
            </p:spPr>
            <p:txBody>
              <a:bodyPr/>
              <a:lstStyle/>
              <a:p>
                <a:endParaRPr lang="ja-JP" altLang="en-US"/>
              </a:p>
            </p:txBody>
          </p:sp>
          <p:sp>
            <p:nvSpPr>
              <p:cNvPr id="21655" name="Freeform 179"/>
              <p:cNvSpPr>
                <a:spLocks noChangeAspect="1"/>
              </p:cNvSpPr>
              <p:nvPr/>
            </p:nvSpPr>
            <p:spPr bwMode="auto">
              <a:xfrm>
                <a:off x="8902" y="3867"/>
                <a:ext cx="672" cy="664"/>
              </a:xfrm>
              <a:custGeom>
                <a:avLst/>
                <a:gdLst>
                  <a:gd name="T0" fmla="*/ 0 w 1460"/>
                  <a:gd name="T1" fmla="*/ 0 h 1447"/>
                  <a:gd name="T2" fmla="*/ 0 w 1460"/>
                  <a:gd name="T3" fmla="*/ 0 h 1447"/>
                  <a:gd name="T4" fmla="*/ 0 w 1460"/>
                  <a:gd name="T5" fmla="*/ 0 h 1447"/>
                  <a:gd name="T6" fmla="*/ 0 w 1460"/>
                  <a:gd name="T7" fmla="*/ 0 h 1447"/>
                  <a:gd name="T8" fmla="*/ 0 w 1460"/>
                  <a:gd name="T9" fmla="*/ 0 h 1447"/>
                  <a:gd name="T10" fmla="*/ 0 w 1460"/>
                  <a:gd name="T11" fmla="*/ 0 h 1447"/>
                  <a:gd name="T12" fmla="*/ 0 w 1460"/>
                  <a:gd name="T13" fmla="*/ 0 h 1447"/>
                  <a:gd name="T14" fmla="*/ 0 w 1460"/>
                  <a:gd name="T15" fmla="*/ 0 h 1447"/>
                  <a:gd name="T16" fmla="*/ 0 w 1460"/>
                  <a:gd name="T17" fmla="*/ 0 h 1447"/>
                  <a:gd name="T18" fmla="*/ 0 w 1460"/>
                  <a:gd name="T19" fmla="*/ 0 h 1447"/>
                  <a:gd name="T20" fmla="*/ 0 w 1460"/>
                  <a:gd name="T21" fmla="*/ 0 h 1447"/>
                  <a:gd name="T22" fmla="*/ 0 w 1460"/>
                  <a:gd name="T23" fmla="*/ 0 h 1447"/>
                  <a:gd name="T24" fmla="*/ 0 w 1460"/>
                  <a:gd name="T25" fmla="*/ 0 h 1447"/>
                  <a:gd name="T26" fmla="*/ 0 w 1460"/>
                  <a:gd name="T27" fmla="*/ 0 h 1447"/>
                  <a:gd name="T28" fmla="*/ 0 w 1460"/>
                  <a:gd name="T29" fmla="*/ 0 h 1447"/>
                  <a:gd name="T30" fmla="*/ 0 w 1460"/>
                  <a:gd name="T31" fmla="*/ 0 h 1447"/>
                  <a:gd name="T32" fmla="*/ 0 w 1460"/>
                  <a:gd name="T33" fmla="*/ 0 h 1447"/>
                  <a:gd name="T34" fmla="*/ 0 w 1460"/>
                  <a:gd name="T35" fmla="*/ 0 h 1447"/>
                  <a:gd name="T36" fmla="*/ 0 w 1460"/>
                  <a:gd name="T37" fmla="*/ 0 h 1447"/>
                  <a:gd name="T38" fmla="*/ 0 w 1460"/>
                  <a:gd name="T39" fmla="*/ 0 h 1447"/>
                  <a:gd name="T40" fmla="*/ 0 w 1460"/>
                  <a:gd name="T41" fmla="*/ 0 h 1447"/>
                  <a:gd name="T42" fmla="*/ 0 w 1460"/>
                  <a:gd name="T43" fmla="*/ 0 h 1447"/>
                  <a:gd name="T44" fmla="*/ 0 w 1460"/>
                  <a:gd name="T45" fmla="*/ 0 h 1447"/>
                  <a:gd name="T46" fmla="*/ 0 w 1460"/>
                  <a:gd name="T47" fmla="*/ 0 h 1447"/>
                  <a:gd name="T48" fmla="*/ 0 w 1460"/>
                  <a:gd name="T49" fmla="*/ 0 h 1447"/>
                  <a:gd name="T50" fmla="*/ 0 w 1460"/>
                  <a:gd name="T51" fmla="*/ 0 h 1447"/>
                  <a:gd name="T52" fmla="*/ 0 w 1460"/>
                  <a:gd name="T53" fmla="*/ 0 h 1447"/>
                  <a:gd name="T54" fmla="*/ 0 w 1460"/>
                  <a:gd name="T55" fmla="*/ 0 h 1447"/>
                  <a:gd name="T56" fmla="*/ 0 w 1460"/>
                  <a:gd name="T57" fmla="*/ 0 h 1447"/>
                  <a:gd name="T58" fmla="*/ 0 w 1460"/>
                  <a:gd name="T59" fmla="*/ 0 h 1447"/>
                  <a:gd name="T60" fmla="*/ 0 w 1460"/>
                  <a:gd name="T61" fmla="*/ 0 h 1447"/>
                  <a:gd name="T62" fmla="*/ 0 w 1460"/>
                  <a:gd name="T63" fmla="*/ 0 h 1447"/>
                  <a:gd name="T64" fmla="*/ 0 w 1460"/>
                  <a:gd name="T65" fmla="*/ 0 h 1447"/>
                  <a:gd name="T66" fmla="*/ 0 w 1460"/>
                  <a:gd name="T67" fmla="*/ 0 h 1447"/>
                  <a:gd name="T68" fmla="*/ 0 w 1460"/>
                  <a:gd name="T69" fmla="*/ 0 h 1447"/>
                  <a:gd name="T70" fmla="*/ 0 w 1460"/>
                  <a:gd name="T71" fmla="*/ 0 h 1447"/>
                  <a:gd name="T72" fmla="*/ 0 w 1460"/>
                  <a:gd name="T73" fmla="*/ 0 h 1447"/>
                  <a:gd name="T74" fmla="*/ 0 w 1460"/>
                  <a:gd name="T75" fmla="*/ 0 h 1447"/>
                  <a:gd name="T76" fmla="*/ 0 w 1460"/>
                  <a:gd name="T77" fmla="*/ 0 h 1447"/>
                  <a:gd name="T78" fmla="*/ 0 w 1460"/>
                  <a:gd name="T79" fmla="*/ 0 h 1447"/>
                  <a:gd name="T80" fmla="*/ 0 w 1460"/>
                  <a:gd name="T81" fmla="*/ 0 h 1447"/>
                  <a:gd name="T82" fmla="*/ 0 w 1460"/>
                  <a:gd name="T83" fmla="*/ 0 h 1447"/>
                  <a:gd name="T84" fmla="*/ 0 w 1460"/>
                  <a:gd name="T85" fmla="*/ 0 h 1447"/>
                  <a:gd name="T86" fmla="*/ 0 w 1460"/>
                  <a:gd name="T87" fmla="*/ 0 h 1447"/>
                  <a:gd name="T88" fmla="*/ 0 w 1460"/>
                  <a:gd name="T89" fmla="*/ 0 h 1447"/>
                  <a:gd name="T90" fmla="*/ 0 w 1460"/>
                  <a:gd name="T91" fmla="*/ 0 h 1447"/>
                  <a:gd name="T92" fmla="*/ 0 w 1460"/>
                  <a:gd name="T93" fmla="*/ 0 h 1447"/>
                  <a:gd name="T94" fmla="*/ 0 w 1460"/>
                  <a:gd name="T95" fmla="*/ 0 h 1447"/>
                  <a:gd name="T96" fmla="*/ 0 w 1460"/>
                  <a:gd name="T97" fmla="*/ 0 h 1447"/>
                  <a:gd name="T98" fmla="*/ 0 w 1460"/>
                  <a:gd name="T99" fmla="*/ 0 h 1447"/>
                  <a:gd name="T100" fmla="*/ 0 w 1460"/>
                  <a:gd name="T101" fmla="*/ 0 h 1447"/>
                  <a:gd name="T102" fmla="*/ 0 w 1460"/>
                  <a:gd name="T103" fmla="*/ 0 h 1447"/>
                  <a:gd name="T104" fmla="*/ 0 w 1460"/>
                  <a:gd name="T105" fmla="*/ 0 h 1447"/>
                  <a:gd name="T106" fmla="*/ 0 w 1460"/>
                  <a:gd name="T107" fmla="*/ 0 h 1447"/>
                  <a:gd name="T108" fmla="*/ 0 w 1460"/>
                  <a:gd name="T109" fmla="*/ 0 h 1447"/>
                  <a:gd name="T110" fmla="*/ 0 w 1460"/>
                  <a:gd name="T111" fmla="*/ 0 h 1447"/>
                  <a:gd name="T112" fmla="*/ 0 w 1460"/>
                  <a:gd name="T113" fmla="*/ 0 h 1447"/>
                  <a:gd name="T114" fmla="*/ 0 w 1460"/>
                  <a:gd name="T115" fmla="*/ 0 h 1447"/>
                  <a:gd name="T116" fmla="*/ 0 w 1460"/>
                  <a:gd name="T117" fmla="*/ 0 h 1447"/>
                  <a:gd name="T118" fmla="*/ 0 w 1460"/>
                  <a:gd name="T119" fmla="*/ 0 h 1447"/>
                  <a:gd name="T120" fmla="*/ 0 w 1460"/>
                  <a:gd name="T121" fmla="*/ 0 h 1447"/>
                  <a:gd name="T122" fmla="*/ 0 w 1460"/>
                  <a:gd name="T123" fmla="*/ 0 h 1447"/>
                  <a:gd name="T124" fmla="*/ 0 w 1460"/>
                  <a:gd name="T125" fmla="*/ 0 h 1447"/>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460"/>
                  <a:gd name="T190" fmla="*/ 0 h 1447"/>
                  <a:gd name="T191" fmla="*/ 1460 w 1460"/>
                  <a:gd name="T192" fmla="*/ 1447 h 1447"/>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460" h="1447">
                    <a:moveTo>
                      <a:pt x="609" y="14"/>
                    </a:moveTo>
                    <a:lnTo>
                      <a:pt x="624" y="14"/>
                    </a:lnTo>
                    <a:lnTo>
                      <a:pt x="638" y="14"/>
                    </a:lnTo>
                    <a:lnTo>
                      <a:pt x="652" y="14"/>
                    </a:lnTo>
                    <a:lnTo>
                      <a:pt x="666" y="14"/>
                    </a:lnTo>
                    <a:lnTo>
                      <a:pt x="680" y="14"/>
                    </a:lnTo>
                    <a:lnTo>
                      <a:pt x="695" y="14"/>
                    </a:lnTo>
                    <a:lnTo>
                      <a:pt x="709" y="14"/>
                    </a:lnTo>
                    <a:lnTo>
                      <a:pt x="723" y="14"/>
                    </a:lnTo>
                    <a:lnTo>
                      <a:pt x="723" y="29"/>
                    </a:lnTo>
                    <a:lnTo>
                      <a:pt x="723" y="14"/>
                    </a:lnTo>
                    <a:lnTo>
                      <a:pt x="737" y="14"/>
                    </a:lnTo>
                    <a:lnTo>
                      <a:pt x="737" y="29"/>
                    </a:lnTo>
                    <a:lnTo>
                      <a:pt x="780" y="29"/>
                    </a:lnTo>
                    <a:lnTo>
                      <a:pt x="794" y="29"/>
                    </a:lnTo>
                    <a:lnTo>
                      <a:pt x="808" y="29"/>
                    </a:lnTo>
                    <a:lnTo>
                      <a:pt x="822" y="29"/>
                    </a:lnTo>
                    <a:lnTo>
                      <a:pt x="851" y="29"/>
                    </a:lnTo>
                    <a:lnTo>
                      <a:pt x="865" y="29"/>
                    </a:lnTo>
                    <a:lnTo>
                      <a:pt x="879" y="29"/>
                    </a:lnTo>
                    <a:lnTo>
                      <a:pt x="893" y="43"/>
                    </a:lnTo>
                    <a:lnTo>
                      <a:pt x="907" y="43"/>
                    </a:lnTo>
                    <a:lnTo>
                      <a:pt x="922" y="43"/>
                    </a:lnTo>
                    <a:lnTo>
                      <a:pt x="950" y="43"/>
                    </a:lnTo>
                    <a:lnTo>
                      <a:pt x="964" y="43"/>
                    </a:lnTo>
                    <a:lnTo>
                      <a:pt x="978" y="43"/>
                    </a:lnTo>
                    <a:lnTo>
                      <a:pt x="992" y="43"/>
                    </a:lnTo>
                    <a:lnTo>
                      <a:pt x="1021" y="57"/>
                    </a:lnTo>
                    <a:lnTo>
                      <a:pt x="1035" y="57"/>
                    </a:lnTo>
                    <a:lnTo>
                      <a:pt x="1049" y="57"/>
                    </a:lnTo>
                    <a:lnTo>
                      <a:pt x="1063" y="57"/>
                    </a:lnTo>
                    <a:lnTo>
                      <a:pt x="1078" y="57"/>
                    </a:lnTo>
                    <a:lnTo>
                      <a:pt x="1092" y="57"/>
                    </a:lnTo>
                    <a:lnTo>
                      <a:pt x="1106" y="57"/>
                    </a:lnTo>
                    <a:lnTo>
                      <a:pt x="1120" y="57"/>
                    </a:lnTo>
                    <a:lnTo>
                      <a:pt x="1134" y="57"/>
                    </a:lnTo>
                    <a:lnTo>
                      <a:pt x="1148" y="57"/>
                    </a:lnTo>
                    <a:lnTo>
                      <a:pt x="1163" y="71"/>
                    </a:lnTo>
                    <a:lnTo>
                      <a:pt x="1177" y="71"/>
                    </a:lnTo>
                    <a:lnTo>
                      <a:pt x="1191" y="71"/>
                    </a:lnTo>
                    <a:lnTo>
                      <a:pt x="1205" y="71"/>
                    </a:lnTo>
                    <a:lnTo>
                      <a:pt x="1205" y="100"/>
                    </a:lnTo>
                    <a:lnTo>
                      <a:pt x="1219" y="100"/>
                    </a:lnTo>
                    <a:lnTo>
                      <a:pt x="1234" y="100"/>
                    </a:lnTo>
                    <a:lnTo>
                      <a:pt x="1248" y="114"/>
                    </a:lnTo>
                    <a:lnTo>
                      <a:pt x="1262" y="114"/>
                    </a:lnTo>
                    <a:lnTo>
                      <a:pt x="1276" y="114"/>
                    </a:lnTo>
                    <a:lnTo>
                      <a:pt x="1276" y="128"/>
                    </a:lnTo>
                    <a:lnTo>
                      <a:pt x="1290" y="128"/>
                    </a:lnTo>
                    <a:lnTo>
                      <a:pt x="1304" y="128"/>
                    </a:lnTo>
                    <a:lnTo>
                      <a:pt x="1319" y="128"/>
                    </a:lnTo>
                    <a:lnTo>
                      <a:pt x="1333" y="128"/>
                    </a:lnTo>
                    <a:lnTo>
                      <a:pt x="1347" y="128"/>
                    </a:lnTo>
                    <a:lnTo>
                      <a:pt x="1347" y="142"/>
                    </a:lnTo>
                    <a:lnTo>
                      <a:pt x="1361" y="142"/>
                    </a:lnTo>
                    <a:lnTo>
                      <a:pt x="1361" y="156"/>
                    </a:lnTo>
                    <a:lnTo>
                      <a:pt x="1361" y="170"/>
                    </a:lnTo>
                    <a:lnTo>
                      <a:pt x="1361" y="156"/>
                    </a:lnTo>
                    <a:lnTo>
                      <a:pt x="1361" y="170"/>
                    </a:lnTo>
                    <a:lnTo>
                      <a:pt x="1361" y="185"/>
                    </a:lnTo>
                    <a:lnTo>
                      <a:pt x="1361" y="199"/>
                    </a:lnTo>
                    <a:lnTo>
                      <a:pt x="1347" y="199"/>
                    </a:lnTo>
                    <a:lnTo>
                      <a:pt x="1347" y="213"/>
                    </a:lnTo>
                    <a:lnTo>
                      <a:pt x="1347" y="227"/>
                    </a:lnTo>
                    <a:lnTo>
                      <a:pt x="1361" y="227"/>
                    </a:lnTo>
                    <a:lnTo>
                      <a:pt x="1361" y="241"/>
                    </a:lnTo>
                    <a:lnTo>
                      <a:pt x="1361" y="256"/>
                    </a:lnTo>
                    <a:lnTo>
                      <a:pt x="1361" y="270"/>
                    </a:lnTo>
                    <a:lnTo>
                      <a:pt x="1361" y="284"/>
                    </a:lnTo>
                    <a:lnTo>
                      <a:pt x="1375" y="284"/>
                    </a:lnTo>
                    <a:lnTo>
                      <a:pt x="1375" y="298"/>
                    </a:lnTo>
                    <a:lnTo>
                      <a:pt x="1375" y="312"/>
                    </a:lnTo>
                    <a:lnTo>
                      <a:pt x="1375" y="326"/>
                    </a:lnTo>
                    <a:lnTo>
                      <a:pt x="1390" y="326"/>
                    </a:lnTo>
                    <a:lnTo>
                      <a:pt x="1404" y="326"/>
                    </a:lnTo>
                    <a:lnTo>
                      <a:pt x="1418" y="326"/>
                    </a:lnTo>
                    <a:lnTo>
                      <a:pt x="1432" y="326"/>
                    </a:lnTo>
                    <a:lnTo>
                      <a:pt x="1446" y="326"/>
                    </a:lnTo>
                    <a:lnTo>
                      <a:pt x="1460" y="326"/>
                    </a:lnTo>
                    <a:lnTo>
                      <a:pt x="1460" y="341"/>
                    </a:lnTo>
                    <a:lnTo>
                      <a:pt x="1460" y="355"/>
                    </a:lnTo>
                    <a:lnTo>
                      <a:pt x="1460" y="369"/>
                    </a:lnTo>
                    <a:lnTo>
                      <a:pt x="1460" y="383"/>
                    </a:lnTo>
                    <a:lnTo>
                      <a:pt x="1460" y="397"/>
                    </a:lnTo>
                    <a:lnTo>
                      <a:pt x="1460" y="412"/>
                    </a:lnTo>
                    <a:lnTo>
                      <a:pt x="1432" y="412"/>
                    </a:lnTo>
                    <a:lnTo>
                      <a:pt x="1418" y="412"/>
                    </a:lnTo>
                    <a:lnTo>
                      <a:pt x="1418" y="426"/>
                    </a:lnTo>
                    <a:lnTo>
                      <a:pt x="1418" y="440"/>
                    </a:lnTo>
                    <a:lnTo>
                      <a:pt x="1418" y="454"/>
                    </a:lnTo>
                    <a:lnTo>
                      <a:pt x="1375" y="454"/>
                    </a:lnTo>
                    <a:lnTo>
                      <a:pt x="1347" y="440"/>
                    </a:lnTo>
                    <a:lnTo>
                      <a:pt x="1347" y="454"/>
                    </a:lnTo>
                    <a:lnTo>
                      <a:pt x="1333" y="454"/>
                    </a:lnTo>
                    <a:lnTo>
                      <a:pt x="1304" y="454"/>
                    </a:lnTo>
                    <a:lnTo>
                      <a:pt x="1304" y="440"/>
                    </a:lnTo>
                    <a:lnTo>
                      <a:pt x="1262" y="440"/>
                    </a:lnTo>
                    <a:lnTo>
                      <a:pt x="1248" y="440"/>
                    </a:lnTo>
                    <a:lnTo>
                      <a:pt x="1248" y="454"/>
                    </a:lnTo>
                    <a:lnTo>
                      <a:pt x="1248" y="468"/>
                    </a:lnTo>
                    <a:lnTo>
                      <a:pt x="1248" y="483"/>
                    </a:lnTo>
                    <a:lnTo>
                      <a:pt x="1276" y="483"/>
                    </a:lnTo>
                    <a:lnTo>
                      <a:pt x="1276" y="497"/>
                    </a:lnTo>
                    <a:lnTo>
                      <a:pt x="1276" y="511"/>
                    </a:lnTo>
                    <a:lnTo>
                      <a:pt x="1276" y="525"/>
                    </a:lnTo>
                    <a:lnTo>
                      <a:pt x="1276" y="539"/>
                    </a:lnTo>
                    <a:lnTo>
                      <a:pt x="1276" y="553"/>
                    </a:lnTo>
                    <a:lnTo>
                      <a:pt x="1276" y="568"/>
                    </a:lnTo>
                    <a:lnTo>
                      <a:pt x="1333" y="568"/>
                    </a:lnTo>
                    <a:lnTo>
                      <a:pt x="1375" y="568"/>
                    </a:lnTo>
                    <a:lnTo>
                      <a:pt x="1375" y="624"/>
                    </a:lnTo>
                    <a:lnTo>
                      <a:pt x="1375" y="639"/>
                    </a:lnTo>
                    <a:lnTo>
                      <a:pt x="1375" y="653"/>
                    </a:lnTo>
                    <a:lnTo>
                      <a:pt x="1375" y="695"/>
                    </a:lnTo>
                    <a:lnTo>
                      <a:pt x="1333" y="695"/>
                    </a:lnTo>
                    <a:lnTo>
                      <a:pt x="1333" y="738"/>
                    </a:lnTo>
                    <a:lnTo>
                      <a:pt x="1333" y="780"/>
                    </a:lnTo>
                    <a:lnTo>
                      <a:pt x="1333" y="809"/>
                    </a:lnTo>
                    <a:lnTo>
                      <a:pt x="1333" y="823"/>
                    </a:lnTo>
                    <a:lnTo>
                      <a:pt x="1333" y="837"/>
                    </a:lnTo>
                    <a:lnTo>
                      <a:pt x="1333" y="851"/>
                    </a:lnTo>
                    <a:lnTo>
                      <a:pt x="1333" y="865"/>
                    </a:lnTo>
                    <a:lnTo>
                      <a:pt x="1333" y="880"/>
                    </a:lnTo>
                    <a:lnTo>
                      <a:pt x="1333" y="894"/>
                    </a:lnTo>
                    <a:lnTo>
                      <a:pt x="1333" y="936"/>
                    </a:lnTo>
                    <a:lnTo>
                      <a:pt x="1333" y="951"/>
                    </a:lnTo>
                    <a:lnTo>
                      <a:pt x="1347" y="993"/>
                    </a:lnTo>
                    <a:lnTo>
                      <a:pt x="1333" y="993"/>
                    </a:lnTo>
                    <a:lnTo>
                      <a:pt x="1290" y="993"/>
                    </a:lnTo>
                    <a:lnTo>
                      <a:pt x="1248" y="993"/>
                    </a:lnTo>
                    <a:lnTo>
                      <a:pt x="1205" y="993"/>
                    </a:lnTo>
                    <a:lnTo>
                      <a:pt x="1205" y="951"/>
                    </a:lnTo>
                    <a:lnTo>
                      <a:pt x="1120" y="951"/>
                    </a:lnTo>
                    <a:lnTo>
                      <a:pt x="1092" y="951"/>
                    </a:lnTo>
                    <a:lnTo>
                      <a:pt x="1092" y="965"/>
                    </a:lnTo>
                    <a:lnTo>
                      <a:pt x="1092" y="979"/>
                    </a:lnTo>
                    <a:lnTo>
                      <a:pt x="1092" y="993"/>
                    </a:lnTo>
                    <a:lnTo>
                      <a:pt x="1092" y="1007"/>
                    </a:lnTo>
                    <a:lnTo>
                      <a:pt x="1092" y="1022"/>
                    </a:lnTo>
                    <a:lnTo>
                      <a:pt x="1092" y="1036"/>
                    </a:lnTo>
                    <a:lnTo>
                      <a:pt x="1092" y="1050"/>
                    </a:lnTo>
                    <a:lnTo>
                      <a:pt x="1092" y="1064"/>
                    </a:lnTo>
                    <a:lnTo>
                      <a:pt x="1092" y="1078"/>
                    </a:lnTo>
                    <a:lnTo>
                      <a:pt x="1078" y="1078"/>
                    </a:lnTo>
                    <a:lnTo>
                      <a:pt x="1078" y="1121"/>
                    </a:lnTo>
                    <a:lnTo>
                      <a:pt x="1078" y="1135"/>
                    </a:lnTo>
                    <a:lnTo>
                      <a:pt x="1078" y="1206"/>
                    </a:lnTo>
                    <a:lnTo>
                      <a:pt x="1049" y="1206"/>
                    </a:lnTo>
                    <a:lnTo>
                      <a:pt x="1049" y="1220"/>
                    </a:lnTo>
                    <a:lnTo>
                      <a:pt x="1049" y="1234"/>
                    </a:lnTo>
                    <a:lnTo>
                      <a:pt x="1049" y="1248"/>
                    </a:lnTo>
                    <a:lnTo>
                      <a:pt x="1049" y="1263"/>
                    </a:lnTo>
                    <a:lnTo>
                      <a:pt x="1049" y="1277"/>
                    </a:lnTo>
                    <a:lnTo>
                      <a:pt x="1021" y="1277"/>
                    </a:lnTo>
                    <a:lnTo>
                      <a:pt x="1021" y="1291"/>
                    </a:lnTo>
                    <a:lnTo>
                      <a:pt x="1021" y="1305"/>
                    </a:lnTo>
                    <a:lnTo>
                      <a:pt x="1021" y="1319"/>
                    </a:lnTo>
                    <a:lnTo>
                      <a:pt x="1021" y="1334"/>
                    </a:lnTo>
                    <a:lnTo>
                      <a:pt x="1035" y="1319"/>
                    </a:lnTo>
                    <a:lnTo>
                      <a:pt x="1049" y="1319"/>
                    </a:lnTo>
                    <a:lnTo>
                      <a:pt x="1049" y="1334"/>
                    </a:lnTo>
                    <a:lnTo>
                      <a:pt x="1049" y="1348"/>
                    </a:lnTo>
                    <a:lnTo>
                      <a:pt x="1049" y="1362"/>
                    </a:lnTo>
                    <a:lnTo>
                      <a:pt x="1049" y="1376"/>
                    </a:lnTo>
                    <a:lnTo>
                      <a:pt x="1092" y="1376"/>
                    </a:lnTo>
                    <a:lnTo>
                      <a:pt x="1092" y="1390"/>
                    </a:lnTo>
                    <a:lnTo>
                      <a:pt x="1092" y="1405"/>
                    </a:lnTo>
                    <a:lnTo>
                      <a:pt x="1092" y="1419"/>
                    </a:lnTo>
                    <a:lnTo>
                      <a:pt x="1092" y="1433"/>
                    </a:lnTo>
                    <a:lnTo>
                      <a:pt x="1092" y="1447"/>
                    </a:lnTo>
                    <a:lnTo>
                      <a:pt x="1078" y="1447"/>
                    </a:lnTo>
                    <a:lnTo>
                      <a:pt x="1078" y="1433"/>
                    </a:lnTo>
                    <a:lnTo>
                      <a:pt x="1063" y="1433"/>
                    </a:lnTo>
                    <a:lnTo>
                      <a:pt x="1049" y="1447"/>
                    </a:lnTo>
                    <a:lnTo>
                      <a:pt x="1035" y="1447"/>
                    </a:lnTo>
                    <a:lnTo>
                      <a:pt x="1035" y="1433"/>
                    </a:lnTo>
                    <a:lnTo>
                      <a:pt x="1021" y="1433"/>
                    </a:lnTo>
                    <a:lnTo>
                      <a:pt x="1007" y="1433"/>
                    </a:lnTo>
                    <a:lnTo>
                      <a:pt x="992" y="1419"/>
                    </a:lnTo>
                    <a:lnTo>
                      <a:pt x="978" y="1419"/>
                    </a:lnTo>
                    <a:lnTo>
                      <a:pt x="978" y="1405"/>
                    </a:lnTo>
                    <a:lnTo>
                      <a:pt x="950" y="1390"/>
                    </a:lnTo>
                    <a:lnTo>
                      <a:pt x="922" y="1362"/>
                    </a:lnTo>
                    <a:lnTo>
                      <a:pt x="922" y="1348"/>
                    </a:lnTo>
                    <a:lnTo>
                      <a:pt x="907" y="1334"/>
                    </a:lnTo>
                    <a:lnTo>
                      <a:pt x="907" y="1319"/>
                    </a:lnTo>
                    <a:lnTo>
                      <a:pt x="893" y="1319"/>
                    </a:lnTo>
                    <a:lnTo>
                      <a:pt x="851" y="1291"/>
                    </a:lnTo>
                    <a:lnTo>
                      <a:pt x="836" y="1291"/>
                    </a:lnTo>
                    <a:lnTo>
                      <a:pt x="836" y="1277"/>
                    </a:lnTo>
                    <a:lnTo>
                      <a:pt x="822" y="1263"/>
                    </a:lnTo>
                    <a:lnTo>
                      <a:pt x="794" y="1248"/>
                    </a:lnTo>
                    <a:lnTo>
                      <a:pt x="780" y="1234"/>
                    </a:lnTo>
                    <a:lnTo>
                      <a:pt x="780" y="1220"/>
                    </a:lnTo>
                    <a:lnTo>
                      <a:pt x="765" y="1220"/>
                    </a:lnTo>
                    <a:lnTo>
                      <a:pt x="765" y="1206"/>
                    </a:lnTo>
                    <a:lnTo>
                      <a:pt x="751" y="1192"/>
                    </a:lnTo>
                    <a:lnTo>
                      <a:pt x="751" y="1178"/>
                    </a:lnTo>
                    <a:lnTo>
                      <a:pt x="751" y="1163"/>
                    </a:lnTo>
                    <a:lnTo>
                      <a:pt x="751" y="1149"/>
                    </a:lnTo>
                    <a:lnTo>
                      <a:pt x="751" y="1135"/>
                    </a:lnTo>
                    <a:lnTo>
                      <a:pt x="751" y="1121"/>
                    </a:lnTo>
                    <a:lnTo>
                      <a:pt x="765" y="1121"/>
                    </a:lnTo>
                    <a:lnTo>
                      <a:pt x="751" y="1121"/>
                    </a:lnTo>
                    <a:lnTo>
                      <a:pt x="751" y="1107"/>
                    </a:lnTo>
                    <a:lnTo>
                      <a:pt x="723" y="1107"/>
                    </a:lnTo>
                    <a:lnTo>
                      <a:pt x="695" y="1092"/>
                    </a:lnTo>
                    <a:lnTo>
                      <a:pt x="638" y="1092"/>
                    </a:lnTo>
                    <a:lnTo>
                      <a:pt x="624" y="1092"/>
                    </a:lnTo>
                    <a:lnTo>
                      <a:pt x="581" y="1078"/>
                    </a:lnTo>
                    <a:lnTo>
                      <a:pt x="553" y="1078"/>
                    </a:lnTo>
                    <a:lnTo>
                      <a:pt x="539" y="1078"/>
                    </a:lnTo>
                    <a:lnTo>
                      <a:pt x="524" y="1078"/>
                    </a:lnTo>
                    <a:lnTo>
                      <a:pt x="510" y="1078"/>
                    </a:lnTo>
                    <a:lnTo>
                      <a:pt x="482" y="1064"/>
                    </a:lnTo>
                    <a:lnTo>
                      <a:pt x="468" y="1064"/>
                    </a:lnTo>
                    <a:lnTo>
                      <a:pt x="453" y="1078"/>
                    </a:lnTo>
                    <a:lnTo>
                      <a:pt x="439" y="1092"/>
                    </a:lnTo>
                    <a:lnTo>
                      <a:pt x="425" y="1107"/>
                    </a:lnTo>
                    <a:lnTo>
                      <a:pt x="411" y="1107"/>
                    </a:lnTo>
                    <a:lnTo>
                      <a:pt x="411" y="1121"/>
                    </a:lnTo>
                    <a:lnTo>
                      <a:pt x="411" y="1135"/>
                    </a:lnTo>
                    <a:lnTo>
                      <a:pt x="397" y="1163"/>
                    </a:lnTo>
                    <a:lnTo>
                      <a:pt x="368" y="1149"/>
                    </a:lnTo>
                    <a:lnTo>
                      <a:pt x="368" y="1135"/>
                    </a:lnTo>
                    <a:lnTo>
                      <a:pt x="354" y="1135"/>
                    </a:lnTo>
                    <a:lnTo>
                      <a:pt x="354" y="1121"/>
                    </a:lnTo>
                    <a:lnTo>
                      <a:pt x="340" y="1107"/>
                    </a:lnTo>
                    <a:lnTo>
                      <a:pt x="326" y="1092"/>
                    </a:lnTo>
                    <a:lnTo>
                      <a:pt x="326" y="1078"/>
                    </a:lnTo>
                    <a:lnTo>
                      <a:pt x="326" y="1064"/>
                    </a:lnTo>
                    <a:lnTo>
                      <a:pt x="312" y="1064"/>
                    </a:lnTo>
                    <a:lnTo>
                      <a:pt x="297" y="1050"/>
                    </a:lnTo>
                    <a:lnTo>
                      <a:pt x="283" y="1036"/>
                    </a:lnTo>
                    <a:lnTo>
                      <a:pt x="269" y="1022"/>
                    </a:lnTo>
                    <a:lnTo>
                      <a:pt x="241" y="1007"/>
                    </a:lnTo>
                    <a:lnTo>
                      <a:pt x="227" y="993"/>
                    </a:lnTo>
                    <a:lnTo>
                      <a:pt x="212" y="965"/>
                    </a:lnTo>
                    <a:lnTo>
                      <a:pt x="198" y="965"/>
                    </a:lnTo>
                    <a:lnTo>
                      <a:pt x="184" y="951"/>
                    </a:lnTo>
                    <a:lnTo>
                      <a:pt x="184" y="936"/>
                    </a:lnTo>
                    <a:lnTo>
                      <a:pt x="156" y="922"/>
                    </a:lnTo>
                    <a:lnTo>
                      <a:pt x="141" y="908"/>
                    </a:lnTo>
                    <a:lnTo>
                      <a:pt x="113" y="894"/>
                    </a:lnTo>
                    <a:lnTo>
                      <a:pt x="113" y="880"/>
                    </a:lnTo>
                    <a:lnTo>
                      <a:pt x="99" y="865"/>
                    </a:lnTo>
                    <a:lnTo>
                      <a:pt x="85" y="851"/>
                    </a:lnTo>
                    <a:lnTo>
                      <a:pt x="71" y="837"/>
                    </a:lnTo>
                    <a:lnTo>
                      <a:pt x="42" y="823"/>
                    </a:lnTo>
                    <a:lnTo>
                      <a:pt x="42" y="809"/>
                    </a:lnTo>
                    <a:lnTo>
                      <a:pt x="28" y="809"/>
                    </a:lnTo>
                    <a:lnTo>
                      <a:pt x="14" y="780"/>
                    </a:lnTo>
                    <a:lnTo>
                      <a:pt x="0" y="766"/>
                    </a:lnTo>
                    <a:lnTo>
                      <a:pt x="0" y="752"/>
                    </a:lnTo>
                    <a:lnTo>
                      <a:pt x="14" y="752"/>
                    </a:lnTo>
                    <a:lnTo>
                      <a:pt x="14" y="738"/>
                    </a:lnTo>
                    <a:lnTo>
                      <a:pt x="28" y="724"/>
                    </a:lnTo>
                    <a:lnTo>
                      <a:pt x="28" y="709"/>
                    </a:lnTo>
                    <a:lnTo>
                      <a:pt x="42" y="709"/>
                    </a:lnTo>
                    <a:lnTo>
                      <a:pt x="42" y="695"/>
                    </a:lnTo>
                    <a:lnTo>
                      <a:pt x="42" y="681"/>
                    </a:lnTo>
                    <a:lnTo>
                      <a:pt x="42" y="667"/>
                    </a:lnTo>
                    <a:lnTo>
                      <a:pt x="56" y="653"/>
                    </a:lnTo>
                    <a:lnTo>
                      <a:pt x="56" y="639"/>
                    </a:lnTo>
                    <a:lnTo>
                      <a:pt x="56" y="624"/>
                    </a:lnTo>
                    <a:lnTo>
                      <a:pt x="71" y="624"/>
                    </a:lnTo>
                    <a:lnTo>
                      <a:pt x="71" y="610"/>
                    </a:lnTo>
                    <a:lnTo>
                      <a:pt x="71" y="596"/>
                    </a:lnTo>
                    <a:lnTo>
                      <a:pt x="71" y="582"/>
                    </a:lnTo>
                    <a:lnTo>
                      <a:pt x="71" y="568"/>
                    </a:lnTo>
                    <a:lnTo>
                      <a:pt x="85" y="568"/>
                    </a:lnTo>
                    <a:lnTo>
                      <a:pt x="85" y="553"/>
                    </a:lnTo>
                    <a:lnTo>
                      <a:pt x="85" y="539"/>
                    </a:lnTo>
                    <a:lnTo>
                      <a:pt x="85" y="525"/>
                    </a:lnTo>
                    <a:lnTo>
                      <a:pt x="85" y="511"/>
                    </a:lnTo>
                    <a:lnTo>
                      <a:pt x="99" y="511"/>
                    </a:lnTo>
                    <a:lnTo>
                      <a:pt x="99" y="497"/>
                    </a:lnTo>
                    <a:lnTo>
                      <a:pt x="99" y="483"/>
                    </a:lnTo>
                    <a:lnTo>
                      <a:pt x="99" y="468"/>
                    </a:lnTo>
                    <a:lnTo>
                      <a:pt x="113" y="454"/>
                    </a:lnTo>
                    <a:lnTo>
                      <a:pt x="113" y="440"/>
                    </a:lnTo>
                    <a:lnTo>
                      <a:pt x="113" y="426"/>
                    </a:lnTo>
                    <a:lnTo>
                      <a:pt x="113" y="412"/>
                    </a:lnTo>
                    <a:lnTo>
                      <a:pt x="127" y="397"/>
                    </a:lnTo>
                    <a:lnTo>
                      <a:pt x="127" y="383"/>
                    </a:lnTo>
                    <a:lnTo>
                      <a:pt x="127" y="369"/>
                    </a:lnTo>
                    <a:lnTo>
                      <a:pt x="127" y="355"/>
                    </a:lnTo>
                    <a:lnTo>
                      <a:pt x="141" y="355"/>
                    </a:lnTo>
                    <a:lnTo>
                      <a:pt x="141" y="312"/>
                    </a:lnTo>
                    <a:lnTo>
                      <a:pt x="156" y="284"/>
                    </a:lnTo>
                    <a:lnTo>
                      <a:pt x="156" y="270"/>
                    </a:lnTo>
                    <a:lnTo>
                      <a:pt x="170" y="256"/>
                    </a:lnTo>
                    <a:lnTo>
                      <a:pt x="170" y="213"/>
                    </a:lnTo>
                    <a:lnTo>
                      <a:pt x="170" y="199"/>
                    </a:lnTo>
                    <a:lnTo>
                      <a:pt x="184" y="199"/>
                    </a:lnTo>
                    <a:lnTo>
                      <a:pt x="184" y="185"/>
                    </a:lnTo>
                    <a:lnTo>
                      <a:pt x="184" y="170"/>
                    </a:lnTo>
                    <a:lnTo>
                      <a:pt x="184" y="156"/>
                    </a:lnTo>
                    <a:lnTo>
                      <a:pt x="198" y="142"/>
                    </a:lnTo>
                    <a:lnTo>
                      <a:pt x="198" y="128"/>
                    </a:lnTo>
                    <a:lnTo>
                      <a:pt x="198" y="114"/>
                    </a:lnTo>
                    <a:lnTo>
                      <a:pt x="198" y="100"/>
                    </a:lnTo>
                    <a:lnTo>
                      <a:pt x="212" y="85"/>
                    </a:lnTo>
                    <a:lnTo>
                      <a:pt x="212" y="71"/>
                    </a:lnTo>
                    <a:lnTo>
                      <a:pt x="212" y="57"/>
                    </a:lnTo>
                    <a:lnTo>
                      <a:pt x="227" y="29"/>
                    </a:lnTo>
                    <a:lnTo>
                      <a:pt x="227" y="14"/>
                    </a:lnTo>
                    <a:lnTo>
                      <a:pt x="241" y="14"/>
                    </a:lnTo>
                    <a:lnTo>
                      <a:pt x="255" y="14"/>
                    </a:lnTo>
                    <a:lnTo>
                      <a:pt x="269" y="14"/>
                    </a:lnTo>
                    <a:lnTo>
                      <a:pt x="283" y="14"/>
                    </a:lnTo>
                    <a:lnTo>
                      <a:pt x="297" y="14"/>
                    </a:lnTo>
                    <a:lnTo>
                      <a:pt x="312" y="14"/>
                    </a:lnTo>
                    <a:lnTo>
                      <a:pt x="326" y="14"/>
                    </a:lnTo>
                    <a:lnTo>
                      <a:pt x="340" y="14"/>
                    </a:lnTo>
                    <a:lnTo>
                      <a:pt x="354" y="14"/>
                    </a:lnTo>
                    <a:lnTo>
                      <a:pt x="368" y="14"/>
                    </a:lnTo>
                    <a:lnTo>
                      <a:pt x="411" y="14"/>
                    </a:lnTo>
                    <a:lnTo>
                      <a:pt x="425" y="14"/>
                    </a:lnTo>
                    <a:lnTo>
                      <a:pt x="453" y="14"/>
                    </a:lnTo>
                    <a:lnTo>
                      <a:pt x="468" y="14"/>
                    </a:lnTo>
                    <a:lnTo>
                      <a:pt x="496" y="0"/>
                    </a:lnTo>
                    <a:lnTo>
                      <a:pt x="510" y="0"/>
                    </a:lnTo>
                    <a:lnTo>
                      <a:pt x="524" y="0"/>
                    </a:lnTo>
                    <a:lnTo>
                      <a:pt x="539" y="0"/>
                    </a:lnTo>
                    <a:lnTo>
                      <a:pt x="553" y="0"/>
                    </a:lnTo>
                    <a:lnTo>
                      <a:pt x="553" y="14"/>
                    </a:lnTo>
                    <a:lnTo>
                      <a:pt x="567" y="14"/>
                    </a:lnTo>
                    <a:lnTo>
                      <a:pt x="609" y="14"/>
                    </a:lnTo>
                    <a:close/>
                  </a:path>
                </a:pathLst>
              </a:custGeom>
              <a:noFill/>
              <a:ln w="0" cap="flat">
                <a:solidFill>
                  <a:srgbClr val="000000"/>
                </a:solidFill>
                <a:prstDash val="solid"/>
                <a:round/>
                <a:headEnd/>
                <a:tailEnd/>
              </a:ln>
              <a:extLst>
                <a:ext uri="{909E8E84-426E-40DD-AFC4-6F175D3DCCD1}">
                  <a14:hiddenFill xmlns="" xmlns:a14="http://schemas.microsoft.com/office/drawing/2010/main">
                    <a:solidFill>
                      <a:srgbClr val="FFFFFF"/>
                    </a:solidFill>
                  </a14:hiddenFill>
                </a:ext>
              </a:extLst>
            </p:spPr>
            <p:txBody>
              <a:bodyPr/>
              <a:lstStyle/>
              <a:p>
                <a:endParaRPr lang="ja-JP" altLang="en-US"/>
              </a:p>
            </p:txBody>
          </p:sp>
          <p:sp>
            <p:nvSpPr>
              <p:cNvPr id="21656" name="Freeform 180"/>
              <p:cNvSpPr>
                <a:spLocks noChangeAspect="1"/>
              </p:cNvSpPr>
              <p:nvPr/>
            </p:nvSpPr>
            <p:spPr bwMode="auto">
              <a:xfrm>
                <a:off x="7863" y="3313"/>
                <a:ext cx="601" cy="527"/>
              </a:xfrm>
              <a:custGeom>
                <a:avLst/>
                <a:gdLst>
                  <a:gd name="T0" fmla="*/ 0 w 1304"/>
                  <a:gd name="T1" fmla="*/ 0 h 1148"/>
                  <a:gd name="T2" fmla="*/ 0 w 1304"/>
                  <a:gd name="T3" fmla="*/ 0 h 1148"/>
                  <a:gd name="T4" fmla="*/ 0 w 1304"/>
                  <a:gd name="T5" fmla="*/ 0 h 1148"/>
                  <a:gd name="T6" fmla="*/ 0 w 1304"/>
                  <a:gd name="T7" fmla="*/ 0 h 1148"/>
                  <a:gd name="T8" fmla="*/ 0 w 1304"/>
                  <a:gd name="T9" fmla="*/ 0 h 1148"/>
                  <a:gd name="T10" fmla="*/ 0 w 1304"/>
                  <a:gd name="T11" fmla="*/ 0 h 1148"/>
                  <a:gd name="T12" fmla="*/ 0 w 1304"/>
                  <a:gd name="T13" fmla="*/ 0 h 1148"/>
                  <a:gd name="T14" fmla="*/ 0 w 1304"/>
                  <a:gd name="T15" fmla="*/ 0 h 1148"/>
                  <a:gd name="T16" fmla="*/ 0 w 1304"/>
                  <a:gd name="T17" fmla="*/ 0 h 1148"/>
                  <a:gd name="T18" fmla="*/ 0 w 1304"/>
                  <a:gd name="T19" fmla="*/ 0 h 1148"/>
                  <a:gd name="T20" fmla="*/ 0 w 1304"/>
                  <a:gd name="T21" fmla="*/ 0 h 1148"/>
                  <a:gd name="T22" fmla="*/ 0 w 1304"/>
                  <a:gd name="T23" fmla="*/ 0 h 1148"/>
                  <a:gd name="T24" fmla="*/ 0 w 1304"/>
                  <a:gd name="T25" fmla="*/ 0 h 1148"/>
                  <a:gd name="T26" fmla="*/ 0 w 1304"/>
                  <a:gd name="T27" fmla="*/ 0 h 1148"/>
                  <a:gd name="T28" fmla="*/ 0 w 1304"/>
                  <a:gd name="T29" fmla="*/ 0 h 1148"/>
                  <a:gd name="T30" fmla="*/ 0 w 1304"/>
                  <a:gd name="T31" fmla="*/ 0 h 1148"/>
                  <a:gd name="T32" fmla="*/ 0 w 1304"/>
                  <a:gd name="T33" fmla="*/ 0 h 1148"/>
                  <a:gd name="T34" fmla="*/ 0 w 1304"/>
                  <a:gd name="T35" fmla="*/ 0 h 1148"/>
                  <a:gd name="T36" fmla="*/ 0 w 1304"/>
                  <a:gd name="T37" fmla="*/ 0 h 1148"/>
                  <a:gd name="T38" fmla="*/ 0 w 1304"/>
                  <a:gd name="T39" fmla="*/ 0 h 1148"/>
                  <a:gd name="T40" fmla="*/ 0 w 1304"/>
                  <a:gd name="T41" fmla="*/ 0 h 1148"/>
                  <a:gd name="T42" fmla="*/ 0 w 1304"/>
                  <a:gd name="T43" fmla="*/ 0 h 1148"/>
                  <a:gd name="T44" fmla="*/ 0 w 1304"/>
                  <a:gd name="T45" fmla="*/ 0 h 1148"/>
                  <a:gd name="T46" fmla="*/ 0 w 1304"/>
                  <a:gd name="T47" fmla="*/ 0 h 1148"/>
                  <a:gd name="T48" fmla="*/ 0 w 1304"/>
                  <a:gd name="T49" fmla="*/ 0 h 1148"/>
                  <a:gd name="T50" fmla="*/ 0 w 1304"/>
                  <a:gd name="T51" fmla="*/ 0 h 1148"/>
                  <a:gd name="T52" fmla="*/ 0 w 1304"/>
                  <a:gd name="T53" fmla="*/ 0 h 1148"/>
                  <a:gd name="T54" fmla="*/ 0 w 1304"/>
                  <a:gd name="T55" fmla="*/ 0 h 1148"/>
                  <a:gd name="T56" fmla="*/ 0 w 1304"/>
                  <a:gd name="T57" fmla="*/ 0 h 1148"/>
                  <a:gd name="T58" fmla="*/ 0 w 1304"/>
                  <a:gd name="T59" fmla="*/ 0 h 1148"/>
                  <a:gd name="T60" fmla="*/ 0 w 1304"/>
                  <a:gd name="T61" fmla="*/ 0 h 1148"/>
                  <a:gd name="T62" fmla="*/ 0 w 1304"/>
                  <a:gd name="T63" fmla="*/ 0 h 1148"/>
                  <a:gd name="T64" fmla="*/ 0 w 1304"/>
                  <a:gd name="T65" fmla="*/ 0 h 1148"/>
                  <a:gd name="T66" fmla="*/ 0 w 1304"/>
                  <a:gd name="T67" fmla="*/ 0 h 1148"/>
                  <a:gd name="T68" fmla="*/ 0 w 1304"/>
                  <a:gd name="T69" fmla="*/ 0 h 1148"/>
                  <a:gd name="T70" fmla="*/ 0 w 1304"/>
                  <a:gd name="T71" fmla="*/ 0 h 1148"/>
                  <a:gd name="T72" fmla="*/ 0 w 1304"/>
                  <a:gd name="T73" fmla="*/ 0 h 1148"/>
                  <a:gd name="T74" fmla="*/ 0 w 1304"/>
                  <a:gd name="T75" fmla="*/ 0 h 1148"/>
                  <a:gd name="T76" fmla="*/ 0 w 1304"/>
                  <a:gd name="T77" fmla="*/ 0 h 1148"/>
                  <a:gd name="T78" fmla="*/ 0 w 1304"/>
                  <a:gd name="T79" fmla="*/ 0 h 1148"/>
                  <a:gd name="T80" fmla="*/ 0 w 1304"/>
                  <a:gd name="T81" fmla="*/ 0 h 1148"/>
                  <a:gd name="T82" fmla="*/ 0 w 1304"/>
                  <a:gd name="T83" fmla="*/ 0 h 1148"/>
                  <a:gd name="T84" fmla="*/ 0 w 1304"/>
                  <a:gd name="T85" fmla="*/ 0 h 1148"/>
                  <a:gd name="T86" fmla="*/ 0 w 1304"/>
                  <a:gd name="T87" fmla="*/ 0 h 1148"/>
                  <a:gd name="T88" fmla="*/ 0 w 1304"/>
                  <a:gd name="T89" fmla="*/ 0 h 1148"/>
                  <a:gd name="T90" fmla="*/ 0 w 1304"/>
                  <a:gd name="T91" fmla="*/ 0 h 1148"/>
                  <a:gd name="T92" fmla="*/ 0 w 1304"/>
                  <a:gd name="T93" fmla="*/ 0 h 1148"/>
                  <a:gd name="T94" fmla="*/ 0 w 1304"/>
                  <a:gd name="T95" fmla="*/ 0 h 1148"/>
                  <a:gd name="T96" fmla="*/ 0 w 1304"/>
                  <a:gd name="T97" fmla="*/ 0 h 1148"/>
                  <a:gd name="T98" fmla="*/ 0 w 1304"/>
                  <a:gd name="T99" fmla="*/ 0 h 1148"/>
                  <a:gd name="T100" fmla="*/ 0 w 1304"/>
                  <a:gd name="T101" fmla="*/ 0 h 1148"/>
                  <a:gd name="T102" fmla="*/ 0 w 1304"/>
                  <a:gd name="T103" fmla="*/ 0 h 1148"/>
                  <a:gd name="T104" fmla="*/ 0 w 1304"/>
                  <a:gd name="T105" fmla="*/ 0 h 1148"/>
                  <a:gd name="T106" fmla="*/ 0 w 1304"/>
                  <a:gd name="T107" fmla="*/ 0 h 1148"/>
                  <a:gd name="T108" fmla="*/ 0 w 1304"/>
                  <a:gd name="T109" fmla="*/ 0 h 1148"/>
                  <a:gd name="T110" fmla="*/ 0 w 1304"/>
                  <a:gd name="T111" fmla="*/ 0 h 1148"/>
                  <a:gd name="T112" fmla="*/ 0 w 1304"/>
                  <a:gd name="T113" fmla="*/ 0 h 1148"/>
                  <a:gd name="T114" fmla="*/ 0 w 1304"/>
                  <a:gd name="T115" fmla="*/ 0 h 1148"/>
                  <a:gd name="T116" fmla="*/ 0 w 1304"/>
                  <a:gd name="T117" fmla="*/ 0 h 1148"/>
                  <a:gd name="T118" fmla="*/ 0 w 1304"/>
                  <a:gd name="T119" fmla="*/ 0 h 1148"/>
                  <a:gd name="T120" fmla="*/ 0 w 1304"/>
                  <a:gd name="T121" fmla="*/ 0 h 1148"/>
                  <a:gd name="T122" fmla="*/ 0 w 1304"/>
                  <a:gd name="T123" fmla="*/ 0 h 1148"/>
                  <a:gd name="T124" fmla="*/ 0 w 1304"/>
                  <a:gd name="T125" fmla="*/ 0 h 1148"/>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304"/>
                  <a:gd name="T190" fmla="*/ 0 h 1148"/>
                  <a:gd name="T191" fmla="*/ 1304 w 1304"/>
                  <a:gd name="T192" fmla="*/ 1148 h 1148"/>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304" h="1148">
                    <a:moveTo>
                      <a:pt x="1290" y="0"/>
                    </a:moveTo>
                    <a:lnTo>
                      <a:pt x="1290" y="14"/>
                    </a:lnTo>
                    <a:lnTo>
                      <a:pt x="1290" y="28"/>
                    </a:lnTo>
                    <a:lnTo>
                      <a:pt x="1290" y="42"/>
                    </a:lnTo>
                    <a:lnTo>
                      <a:pt x="1290" y="56"/>
                    </a:lnTo>
                    <a:lnTo>
                      <a:pt x="1290" y="99"/>
                    </a:lnTo>
                    <a:lnTo>
                      <a:pt x="1290" y="113"/>
                    </a:lnTo>
                    <a:lnTo>
                      <a:pt x="1290" y="141"/>
                    </a:lnTo>
                    <a:lnTo>
                      <a:pt x="1304" y="156"/>
                    </a:lnTo>
                    <a:lnTo>
                      <a:pt x="1304" y="170"/>
                    </a:lnTo>
                    <a:lnTo>
                      <a:pt x="1304" y="198"/>
                    </a:lnTo>
                    <a:lnTo>
                      <a:pt x="1304" y="212"/>
                    </a:lnTo>
                    <a:lnTo>
                      <a:pt x="1304" y="227"/>
                    </a:lnTo>
                    <a:lnTo>
                      <a:pt x="1304" y="255"/>
                    </a:lnTo>
                    <a:lnTo>
                      <a:pt x="1304" y="269"/>
                    </a:lnTo>
                    <a:lnTo>
                      <a:pt x="1304" y="283"/>
                    </a:lnTo>
                    <a:lnTo>
                      <a:pt x="1304" y="297"/>
                    </a:lnTo>
                    <a:lnTo>
                      <a:pt x="1304" y="326"/>
                    </a:lnTo>
                    <a:lnTo>
                      <a:pt x="1304" y="340"/>
                    </a:lnTo>
                    <a:lnTo>
                      <a:pt x="1304" y="383"/>
                    </a:lnTo>
                    <a:lnTo>
                      <a:pt x="1304" y="397"/>
                    </a:lnTo>
                    <a:lnTo>
                      <a:pt x="1304" y="411"/>
                    </a:lnTo>
                    <a:lnTo>
                      <a:pt x="1304" y="439"/>
                    </a:lnTo>
                    <a:lnTo>
                      <a:pt x="1304" y="453"/>
                    </a:lnTo>
                    <a:lnTo>
                      <a:pt x="1304" y="468"/>
                    </a:lnTo>
                    <a:lnTo>
                      <a:pt x="1304" y="482"/>
                    </a:lnTo>
                    <a:lnTo>
                      <a:pt x="1304" y="496"/>
                    </a:lnTo>
                    <a:lnTo>
                      <a:pt x="1304" y="510"/>
                    </a:lnTo>
                    <a:lnTo>
                      <a:pt x="1304" y="524"/>
                    </a:lnTo>
                    <a:lnTo>
                      <a:pt x="1304" y="539"/>
                    </a:lnTo>
                    <a:lnTo>
                      <a:pt x="1304" y="581"/>
                    </a:lnTo>
                    <a:lnTo>
                      <a:pt x="1304" y="595"/>
                    </a:lnTo>
                    <a:lnTo>
                      <a:pt x="1304" y="609"/>
                    </a:lnTo>
                    <a:lnTo>
                      <a:pt x="1304" y="624"/>
                    </a:lnTo>
                    <a:lnTo>
                      <a:pt x="1304" y="638"/>
                    </a:lnTo>
                    <a:lnTo>
                      <a:pt x="1304" y="652"/>
                    </a:lnTo>
                    <a:lnTo>
                      <a:pt x="1304" y="666"/>
                    </a:lnTo>
                    <a:lnTo>
                      <a:pt x="1304" y="680"/>
                    </a:lnTo>
                    <a:lnTo>
                      <a:pt x="1304" y="695"/>
                    </a:lnTo>
                    <a:lnTo>
                      <a:pt x="1290" y="709"/>
                    </a:lnTo>
                    <a:lnTo>
                      <a:pt x="1290" y="751"/>
                    </a:lnTo>
                    <a:lnTo>
                      <a:pt x="1290" y="766"/>
                    </a:lnTo>
                    <a:lnTo>
                      <a:pt x="1290" y="794"/>
                    </a:lnTo>
                    <a:lnTo>
                      <a:pt x="1290" y="808"/>
                    </a:lnTo>
                    <a:lnTo>
                      <a:pt x="1290" y="851"/>
                    </a:lnTo>
                    <a:lnTo>
                      <a:pt x="1276" y="907"/>
                    </a:lnTo>
                    <a:lnTo>
                      <a:pt x="1276" y="936"/>
                    </a:lnTo>
                    <a:lnTo>
                      <a:pt x="1276" y="950"/>
                    </a:lnTo>
                    <a:lnTo>
                      <a:pt x="1276" y="964"/>
                    </a:lnTo>
                    <a:lnTo>
                      <a:pt x="1276" y="992"/>
                    </a:lnTo>
                    <a:lnTo>
                      <a:pt x="1276" y="1035"/>
                    </a:lnTo>
                    <a:lnTo>
                      <a:pt x="1262" y="1035"/>
                    </a:lnTo>
                    <a:lnTo>
                      <a:pt x="1262" y="1049"/>
                    </a:lnTo>
                    <a:lnTo>
                      <a:pt x="1248" y="1049"/>
                    </a:lnTo>
                    <a:lnTo>
                      <a:pt x="1205" y="1049"/>
                    </a:lnTo>
                    <a:lnTo>
                      <a:pt x="1191" y="1049"/>
                    </a:lnTo>
                    <a:lnTo>
                      <a:pt x="1177" y="1049"/>
                    </a:lnTo>
                    <a:lnTo>
                      <a:pt x="1163" y="1035"/>
                    </a:lnTo>
                    <a:lnTo>
                      <a:pt x="1148" y="1035"/>
                    </a:lnTo>
                    <a:lnTo>
                      <a:pt x="1134" y="1035"/>
                    </a:lnTo>
                    <a:lnTo>
                      <a:pt x="1120" y="1035"/>
                    </a:lnTo>
                    <a:lnTo>
                      <a:pt x="1092" y="1035"/>
                    </a:lnTo>
                    <a:lnTo>
                      <a:pt x="1078" y="1021"/>
                    </a:lnTo>
                    <a:lnTo>
                      <a:pt x="1035" y="1021"/>
                    </a:lnTo>
                    <a:lnTo>
                      <a:pt x="1021" y="1021"/>
                    </a:lnTo>
                    <a:lnTo>
                      <a:pt x="1007" y="1021"/>
                    </a:lnTo>
                    <a:lnTo>
                      <a:pt x="964" y="1021"/>
                    </a:lnTo>
                    <a:lnTo>
                      <a:pt x="950" y="1021"/>
                    </a:lnTo>
                    <a:lnTo>
                      <a:pt x="907" y="1007"/>
                    </a:lnTo>
                    <a:lnTo>
                      <a:pt x="893" y="1007"/>
                    </a:lnTo>
                    <a:lnTo>
                      <a:pt x="879" y="1007"/>
                    </a:lnTo>
                    <a:lnTo>
                      <a:pt x="865" y="1007"/>
                    </a:lnTo>
                    <a:lnTo>
                      <a:pt x="851" y="1021"/>
                    </a:lnTo>
                    <a:lnTo>
                      <a:pt x="808" y="1021"/>
                    </a:lnTo>
                    <a:lnTo>
                      <a:pt x="780" y="1035"/>
                    </a:lnTo>
                    <a:lnTo>
                      <a:pt x="751" y="1035"/>
                    </a:lnTo>
                    <a:lnTo>
                      <a:pt x="737" y="1035"/>
                    </a:lnTo>
                    <a:lnTo>
                      <a:pt x="723" y="1035"/>
                    </a:lnTo>
                    <a:lnTo>
                      <a:pt x="709" y="1049"/>
                    </a:lnTo>
                    <a:lnTo>
                      <a:pt x="695" y="1049"/>
                    </a:lnTo>
                    <a:lnTo>
                      <a:pt x="695" y="1063"/>
                    </a:lnTo>
                    <a:lnTo>
                      <a:pt x="680" y="1078"/>
                    </a:lnTo>
                    <a:lnTo>
                      <a:pt x="666" y="1092"/>
                    </a:lnTo>
                    <a:lnTo>
                      <a:pt x="652" y="1092"/>
                    </a:lnTo>
                    <a:lnTo>
                      <a:pt x="638" y="1106"/>
                    </a:lnTo>
                    <a:lnTo>
                      <a:pt x="624" y="1106"/>
                    </a:lnTo>
                    <a:lnTo>
                      <a:pt x="610" y="1106"/>
                    </a:lnTo>
                    <a:lnTo>
                      <a:pt x="567" y="1120"/>
                    </a:lnTo>
                    <a:lnTo>
                      <a:pt x="524" y="1134"/>
                    </a:lnTo>
                    <a:lnTo>
                      <a:pt x="510" y="1134"/>
                    </a:lnTo>
                    <a:lnTo>
                      <a:pt x="496" y="1134"/>
                    </a:lnTo>
                    <a:lnTo>
                      <a:pt x="482" y="1134"/>
                    </a:lnTo>
                    <a:lnTo>
                      <a:pt x="454" y="1148"/>
                    </a:lnTo>
                    <a:lnTo>
                      <a:pt x="425" y="1120"/>
                    </a:lnTo>
                    <a:lnTo>
                      <a:pt x="411" y="1106"/>
                    </a:lnTo>
                    <a:lnTo>
                      <a:pt x="411" y="1092"/>
                    </a:lnTo>
                    <a:lnTo>
                      <a:pt x="397" y="1092"/>
                    </a:lnTo>
                    <a:lnTo>
                      <a:pt x="383" y="1078"/>
                    </a:lnTo>
                    <a:lnTo>
                      <a:pt x="368" y="1063"/>
                    </a:lnTo>
                    <a:lnTo>
                      <a:pt x="354" y="1049"/>
                    </a:lnTo>
                    <a:lnTo>
                      <a:pt x="326" y="1021"/>
                    </a:lnTo>
                    <a:lnTo>
                      <a:pt x="283" y="992"/>
                    </a:lnTo>
                    <a:lnTo>
                      <a:pt x="227" y="936"/>
                    </a:lnTo>
                    <a:lnTo>
                      <a:pt x="227" y="922"/>
                    </a:lnTo>
                    <a:lnTo>
                      <a:pt x="170" y="865"/>
                    </a:lnTo>
                    <a:lnTo>
                      <a:pt x="127" y="836"/>
                    </a:lnTo>
                    <a:lnTo>
                      <a:pt x="85" y="794"/>
                    </a:lnTo>
                    <a:lnTo>
                      <a:pt x="56" y="766"/>
                    </a:lnTo>
                    <a:lnTo>
                      <a:pt x="42" y="751"/>
                    </a:lnTo>
                    <a:lnTo>
                      <a:pt x="14" y="723"/>
                    </a:lnTo>
                    <a:lnTo>
                      <a:pt x="14" y="709"/>
                    </a:lnTo>
                    <a:lnTo>
                      <a:pt x="0" y="709"/>
                    </a:lnTo>
                    <a:lnTo>
                      <a:pt x="0" y="695"/>
                    </a:lnTo>
                    <a:lnTo>
                      <a:pt x="0" y="680"/>
                    </a:lnTo>
                    <a:lnTo>
                      <a:pt x="0" y="666"/>
                    </a:lnTo>
                    <a:lnTo>
                      <a:pt x="14" y="666"/>
                    </a:lnTo>
                    <a:lnTo>
                      <a:pt x="56" y="652"/>
                    </a:lnTo>
                    <a:lnTo>
                      <a:pt x="99" y="624"/>
                    </a:lnTo>
                    <a:lnTo>
                      <a:pt x="113" y="624"/>
                    </a:lnTo>
                    <a:lnTo>
                      <a:pt x="142" y="609"/>
                    </a:lnTo>
                    <a:lnTo>
                      <a:pt x="170" y="595"/>
                    </a:lnTo>
                    <a:lnTo>
                      <a:pt x="184" y="595"/>
                    </a:lnTo>
                    <a:lnTo>
                      <a:pt x="212" y="581"/>
                    </a:lnTo>
                    <a:lnTo>
                      <a:pt x="255" y="567"/>
                    </a:lnTo>
                    <a:lnTo>
                      <a:pt x="269" y="567"/>
                    </a:lnTo>
                    <a:lnTo>
                      <a:pt x="298" y="553"/>
                    </a:lnTo>
                    <a:lnTo>
                      <a:pt x="326" y="539"/>
                    </a:lnTo>
                    <a:lnTo>
                      <a:pt x="340" y="539"/>
                    </a:lnTo>
                    <a:lnTo>
                      <a:pt x="354" y="539"/>
                    </a:lnTo>
                    <a:lnTo>
                      <a:pt x="368" y="539"/>
                    </a:lnTo>
                    <a:lnTo>
                      <a:pt x="383" y="539"/>
                    </a:lnTo>
                    <a:lnTo>
                      <a:pt x="383" y="524"/>
                    </a:lnTo>
                    <a:lnTo>
                      <a:pt x="397" y="524"/>
                    </a:lnTo>
                    <a:lnTo>
                      <a:pt x="411" y="524"/>
                    </a:lnTo>
                    <a:lnTo>
                      <a:pt x="496" y="482"/>
                    </a:lnTo>
                    <a:lnTo>
                      <a:pt x="510" y="482"/>
                    </a:lnTo>
                    <a:lnTo>
                      <a:pt x="524" y="468"/>
                    </a:lnTo>
                    <a:lnTo>
                      <a:pt x="581" y="453"/>
                    </a:lnTo>
                    <a:lnTo>
                      <a:pt x="624" y="425"/>
                    </a:lnTo>
                    <a:lnTo>
                      <a:pt x="652" y="411"/>
                    </a:lnTo>
                    <a:lnTo>
                      <a:pt x="680" y="368"/>
                    </a:lnTo>
                    <a:lnTo>
                      <a:pt x="709" y="354"/>
                    </a:lnTo>
                    <a:lnTo>
                      <a:pt x="737" y="354"/>
                    </a:lnTo>
                    <a:lnTo>
                      <a:pt x="751" y="340"/>
                    </a:lnTo>
                    <a:lnTo>
                      <a:pt x="766" y="340"/>
                    </a:lnTo>
                    <a:lnTo>
                      <a:pt x="780" y="312"/>
                    </a:lnTo>
                    <a:lnTo>
                      <a:pt x="794" y="312"/>
                    </a:lnTo>
                    <a:lnTo>
                      <a:pt x="794" y="297"/>
                    </a:lnTo>
                    <a:lnTo>
                      <a:pt x="808" y="297"/>
                    </a:lnTo>
                    <a:lnTo>
                      <a:pt x="822" y="283"/>
                    </a:lnTo>
                    <a:lnTo>
                      <a:pt x="836" y="283"/>
                    </a:lnTo>
                    <a:lnTo>
                      <a:pt x="851" y="269"/>
                    </a:lnTo>
                    <a:lnTo>
                      <a:pt x="922" y="227"/>
                    </a:lnTo>
                    <a:lnTo>
                      <a:pt x="950" y="198"/>
                    </a:lnTo>
                    <a:lnTo>
                      <a:pt x="964" y="198"/>
                    </a:lnTo>
                    <a:lnTo>
                      <a:pt x="964" y="184"/>
                    </a:lnTo>
                    <a:lnTo>
                      <a:pt x="1035" y="141"/>
                    </a:lnTo>
                    <a:lnTo>
                      <a:pt x="1049" y="141"/>
                    </a:lnTo>
                    <a:lnTo>
                      <a:pt x="1063" y="141"/>
                    </a:lnTo>
                    <a:lnTo>
                      <a:pt x="1063" y="127"/>
                    </a:lnTo>
                    <a:lnTo>
                      <a:pt x="1078" y="127"/>
                    </a:lnTo>
                    <a:lnTo>
                      <a:pt x="1092" y="113"/>
                    </a:lnTo>
                    <a:lnTo>
                      <a:pt x="1092" y="99"/>
                    </a:lnTo>
                    <a:lnTo>
                      <a:pt x="1106" y="85"/>
                    </a:lnTo>
                    <a:lnTo>
                      <a:pt x="1120" y="85"/>
                    </a:lnTo>
                    <a:lnTo>
                      <a:pt x="1120" y="70"/>
                    </a:lnTo>
                    <a:lnTo>
                      <a:pt x="1134" y="70"/>
                    </a:lnTo>
                    <a:lnTo>
                      <a:pt x="1148" y="56"/>
                    </a:lnTo>
                    <a:lnTo>
                      <a:pt x="1163" y="42"/>
                    </a:lnTo>
                    <a:lnTo>
                      <a:pt x="1163" y="28"/>
                    </a:lnTo>
                    <a:lnTo>
                      <a:pt x="1177" y="28"/>
                    </a:lnTo>
                    <a:lnTo>
                      <a:pt x="1177" y="14"/>
                    </a:lnTo>
                    <a:lnTo>
                      <a:pt x="1191" y="14"/>
                    </a:lnTo>
                    <a:lnTo>
                      <a:pt x="1205" y="14"/>
                    </a:lnTo>
                    <a:lnTo>
                      <a:pt x="1219" y="14"/>
                    </a:lnTo>
                    <a:lnTo>
                      <a:pt x="1234" y="14"/>
                    </a:lnTo>
                    <a:lnTo>
                      <a:pt x="1248" y="14"/>
                    </a:lnTo>
                    <a:lnTo>
                      <a:pt x="1262" y="0"/>
                    </a:lnTo>
                    <a:lnTo>
                      <a:pt x="1276" y="0"/>
                    </a:lnTo>
                    <a:lnTo>
                      <a:pt x="1290" y="0"/>
                    </a:lnTo>
                    <a:close/>
                  </a:path>
                </a:pathLst>
              </a:custGeom>
              <a:noFill/>
              <a:ln w="0" cap="flat">
                <a:solidFill>
                  <a:srgbClr val="000000"/>
                </a:solidFill>
                <a:prstDash val="solid"/>
                <a:round/>
                <a:headEnd/>
                <a:tailEnd/>
              </a:ln>
              <a:extLst>
                <a:ext uri="{909E8E84-426E-40DD-AFC4-6F175D3DCCD1}">
                  <a14:hiddenFill xmlns="" xmlns:a14="http://schemas.microsoft.com/office/drawing/2010/main">
                    <a:solidFill>
                      <a:srgbClr val="FFFFFF"/>
                    </a:solidFill>
                  </a14:hiddenFill>
                </a:ext>
              </a:extLst>
            </p:spPr>
            <p:txBody>
              <a:bodyPr/>
              <a:lstStyle/>
              <a:p>
                <a:endParaRPr lang="ja-JP" altLang="en-US"/>
              </a:p>
            </p:txBody>
          </p:sp>
          <p:sp>
            <p:nvSpPr>
              <p:cNvPr id="21657" name="Freeform 181"/>
              <p:cNvSpPr>
                <a:spLocks noChangeAspect="1"/>
              </p:cNvSpPr>
              <p:nvPr/>
            </p:nvSpPr>
            <p:spPr bwMode="auto">
              <a:xfrm>
                <a:off x="8053" y="4030"/>
                <a:ext cx="587" cy="723"/>
              </a:xfrm>
              <a:custGeom>
                <a:avLst/>
                <a:gdLst>
                  <a:gd name="T0" fmla="*/ 0 w 1276"/>
                  <a:gd name="T1" fmla="*/ 0 h 1574"/>
                  <a:gd name="T2" fmla="*/ 0 w 1276"/>
                  <a:gd name="T3" fmla="*/ 0 h 1574"/>
                  <a:gd name="T4" fmla="*/ 0 w 1276"/>
                  <a:gd name="T5" fmla="*/ 0 h 1574"/>
                  <a:gd name="T6" fmla="*/ 0 w 1276"/>
                  <a:gd name="T7" fmla="*/ 0 h 1574"/>
                  <a:gd name="T8" fmla="*/ 0 w 1276"/>
                  <a:gd name="T9" fmla="*/ 0 h 1574"/>
                  <a:gd name="T10" fmla="*/ 0 w 1276"/>
                  <a:gd name="T11" fmla="*/ 0 h 1574"/>
                  <a:gd name="T12" fmla="*/ 0 w 1276"/>
                  <a:gd name="T13" fmla="*/ 0 h 1574"/>
                  <a:gd name="T14" fmla="*/ 0 w 1276"/>
                  <a:gd name="T15" fmla="*/ 0 h 1574"/>
                  <a:gd name="T16" fmla="*/ 0 w 1276"/>
                  <a:gd name="T17" fmla="*/ 0 h 1574"/>
                  <a:gd name="T18" fmla="*/ 0 w 1276"/>
                  <a:gd name="T19" fmla="*/ 0 h 1574"/>
                  <a:gd name="T20" fmla="*/ 0 w 1276"/>
                  <a:gd name="T21" fmla="*/ 0 h 1574"/>
                  <a:gd name="T22" fmla="*/ 0 w 1276"/>
                  <a:gd name="T23" fmla="*/ 0 h 1574"/>
                  <a:gd name="T24" fmla="*/ 0 w 1276"/>
                  <a:gd name="T25" fmla="*/ 0 h 1574"/>
                  <a:gd name="T26" fmla="*/ 0 w 1276"/>
                  <a:gd name="T27" fmla="*/ 0 h 1574"/>
                  <a:gd name="T28" fmla="*/ 0 w 1276"/>
                  <a:gd name="T29" fmla="*/ 0 h 1574"/>
                  <a:gd name="T30" fmla="*/ 0 w 1276"/>
                  <a:gd name="T31" fmla="*/ 0 h 1574"/>
                  <a:gd name="T32" fmla="*/ 0 w 1276"/>
                  <a:gd name="T33" fmla="*/ 0 h 1574"/>
                  <a:gd name="T34" fmla="*/ 0 w 1276"/>
                  <a:gd name="T35" fmla="*/ 0 h 1574"/>
                  <a:gd name="T36" fmla="*/ 0 w 1276"/>
                  <a:gd name="T37" fmla="*/ 0 h 1574"/>
                  <a:gd name="T38" fmla="*/ 0 w 1276"/>
                  <a:gd name="T39" fmla="*/ 0 h 1574"/>
                  <a:gd name="T40" fmla="*/ 0 w 1276"/>
                  <a:gd name="T41" fmla="*/ 0 h 1574"/>
                  <a:gd name="T42" fmla="*/ 0 w 1276"/>
                  <a:gd name="T43" fmla="*/ 0 h 1574"/>
                  <a:gd name="T44" fmla="*/ 0 w 1276"/>
                  <a:gd name="T45" fmla="*/ 0 h 1574"/>
                  <a:gd name="T46" fmla="*/ 0 w 1276"/>
                  <a:gd name="T47" fmla="*/ 0 h 1574"/>
                  <a:gd name="T48" fmla="*/ 0 w 1276"/>
                  <a:gd name="T49" fmla="*/ 0 h 1574"/>
                  <a:gd name="T50" fmla="*/ 0 w 1276"/>
                  <a:gd name="T51" fmla="*/ 0 h 1574"/>
                  <a:gd name="T52" fmla="*/ 0 w 1276"/>
                  <a:gd name="T53" fmla="*/ 0 h 1574"/>
                  <a:gd name="T54" fmla="*/ 0 w 1276"/>
                  <a:gd name="T55" fmla="*/ 0 h 1574"/>
                  <a:gd name="T56" fmla="*/ 0 w 1276"/>
                  <a:gd name="T57" fmla="*/ 0 h 1574"/>
                  <a:gd name="T58" fmla="*/ 0 w 1276"/>
                  <a:gd name="T59" fmla="*/ 0 h 1574"/>
                  <a:gd name="T60" fmla="*/ 0 w 1276"/>
                  <a:gd name="T61" fmla="*/ 0 h 1574"/>
                  <a:gd name="T62" fmla="*/ 0 w 1276"/>
                  <a:gd name="T63" fmla="*/ 0 h 1574"/>
                  <a:gd name="T64" fmla="*/ 0 w 1276"/>
                  <a:gd name="T65" fmla="*/ 0 h 1574"/>
                  <a:gd name="T66" fmla="*/ 0 w 1276"/>
                  <a:gd name="T67" fmla="*/ 0 h 1574"/>
                  <a:gd name="T68" fmla="*/ 0 w 1276"/>
                  <a:gd name="T69" fmla="*/ 0 h 1574"/>
                  <a:gd name="T70" fmla="*/ 0 w 1276"/>
                  <a:gd name="T71" fmla="*/ 0 h 1574"/>
                  <a:gd name="T72" fmla="*/ 0 w 1276"/>
                  <a:gd name="T73" fmla="*/ 0 h 1574"/>
                  <a:gd name="T74" fmla="*/ 0 w 1276"/>
                  <a:gd name="T75" fmla="*/ 0 h 1574"/>
                  <a:gd name="T76" fmla="*/ 0 w 1276"/>
                  <a:gd name="T77" fmla="*/ 0 h 1574"/>
                  <a:gd name="T78" fmla="*/ 0 w 1276"/>
                  <a:gd name="T79" fmla="*/ 0 h 1574"/>
                  <a:gd name="T80" fmla="*/ 0 w 1276"/>
                  <a:gd name="T81" fmla="*/ 0 h 1574"/>
                  <a:gd name="T82" fmla="*/ 0 w 1276"/>
                  <a:gd name="T83" fmla="*/ 0 h 1574"/>
                  <a:gd name="T84" fmla="*/ 0 w 1276"/>
                  <a:gd name="T85" fmla="*/ 0 h 1574"/>
                  <a:gd name="T86" fmla="*/ 0 w 1276"/>
                  <a:gd name="T87" fmla="*/ 0 h 1574"/>
                  <a:gd name="T88" fmla="*/ 0 w 1276"/>
                  <a:gd name="T89" fmla="*/ 0 h 1574"/>
                  <a:gd name="T90" fmla="*/ 0 w 1276"/>
                  <a:gd name="T91" fmla="*/ 0 h 1574"/>
                  <a:gd name="T92" fmla="*/ 0 w 1276"/>
                  <a:gd name="T93" fmla="*/ 0 h 1574"/>
                  <a:gd name="T94" fmla="*/ 0 w 1276"/>
                  <a:gd name="T95" fmla="*/ 0 h 1574"/>
                  <a:gd name="T96" fmla="*/ 0 w 1276"/>
                  <a:gd name="T97" fmla="*/ 0 h 1574"/>
                  <a:gd name="T98" fmla="*/ 0 w 1276"/>
                  <a:gd name="T99" fmla="*/ 0 h 1574"/>
                  <a:gd name="T100" fmla="*/ 0 w 1276"/>
                  <a:gd name="T101" fmla="*/ 0 h 1574"/>
                  <a:gd name="T102" fmla="*/ 0 w 1276"/>
                  <a:gd name="T103" fmla="*/ 0 h 1574"/>
                  <a:gd name="T104" fmla="*/ 0 w 1276"/>
                  <a:gd name="T105" fmla="*/ 0 h 1574"/>
                  <a:gd name="T106" fmla="*/ 0 w 1276"/>
                  <a:gd name="T107" fmla="*/ 0 h 1574"/>
                  <a:gd name="T108" fmla="*/ 0 w 1276"/>
                  <a:gd name="T109" fmla="*/ 0 h 1574"/>
                  <a:gd name="T110" fmla="*/ 0 w 1276"/>
                  <a:gd name="T111" fmla="*/ 0 h 1574"/>
                  <a:gd name="T112" fmla="*/ 0 w 1276"/>
                  <a:gd name="T113" fmla="*/ 0 h 1574"/>
                  <a:gd name="T114" fmla="*/ 0 w 1276"/>
                  <a:gd name="T115" fmla="*/ 0 h 1574"/>
                  <a:gd name="T116" fmla="*/ 0 w 1276"/>
                  <a:gd name="T117" fmla="*/ 0 h 1574"/>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276"/>
                  <a:gd name="T178" fmla="*/ 0 h 1574"/>
                  <a:gd name="T179" fmla="*/ 1276 w 1276"/>
                  <a:gd name="T180" fmla="*/ 1574 h 1574"/>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276" h="1574">
                    <a:moveTo>
                      <a:pt x="440" y="14"/>
                    </a:moveTo>
                    <a:lnTo>
                      <a:pt x="425" y="28"/>
                    </a:lnTo>
                    <a:lnTo>
                      <a:pt x="425" y="42"/>
                    </a:lnTo>
                    <a:lnTo>
                      <a:pt x="425" y="57"/>
                    </a:lnTo>
                    <a:lnTo>
                      <a:pt x="425" y="71"/>
                    </a:lnTo>
                    <a:lnTo>
                      <a:pt x="425" y="85"/>
                    </a:lnTo>
                    <a:lnTo>
                      <a:pt x="425" y="99"/>
                    </a:lnTo>
                    <a:lnTo>
                      <a:pt x="425" y="128"/>
                    </a:lnTo>
                    <a:lnTo>
                      <a:pt x="425" y="156"/>
                    </a:lnTo>
                    <a:lnTo>
                      <a:pt x="425" y="170"/>
                    </a:lnTo>
                    <a:lnTo>
                      <a:pt x="440" y="184"/>
                    </a:lnTo>
                    <a:lnTo>
                      <a:pt x="440" y="198"/>
                    </a:lnTo>
                    <a:lnTo>
                      <a:pt x="440" y="213"/>
                    </a:lnTo>
                    <a:lnTo>
                      <a:pt x="440" y="255"/>
                    </a:lnTo>
                    <a:lnTo>
                      <a:pt x="454" y="241"/>
                    </a:lnTo>
                    <a:lnTo>
                      <a:pt x="482" y="241"/>
                    </a:lnTo>
                    <a:lnTo>
                      <a:pt x="482" y="227"/>
                    </a:lnTo>
                    <a:lnTo>
                      <a:pt x="511" y="213"/>
                    </a:lnTo>
                    <a:lnTo>
                      <a:pt x="525" y="184"/>
                    </a:lnTo>
                    <a:lnTo>
                      <a:pt x="525" y="170"/>
                    </a:lnTo>
                    <a:lnTo>
                      <a:pt x="539" y="156"/>
                    </a:lnTo>
                    <a:lnTo>
                      <a:pt x="553" y="156"/>
                    </a:lnTo>
                    <a:lnTo>
                      <a:pt x="567" y="156"/>
                    </a:lnTo>
                    <a:lnTo>
                      <a:pt x="581" y="156"/>
                    </a:lnTo>
                    <a:lnTo>
                      <a:pt x="596" y="156"/>
                    </a:lnTo>
                    <a:lnTo>
                      <a:pt x="610" y="156"/>
                    </a:lnTo>
                    <a:lnTo>
                      <a:pt x="610" y="170"/>
                    </a:lnTo>
                    <a:lnTo>
                      <a:pt x="624" y="170"/>
                    </a:lnTo>
                    <a:lnTo>
                      <a:pt x="638" y="170"/>
                    </a:lnTo>
                    <a:lnTo>
                      <a:pt x="652" y="170"/>
                    </a:lnTo>
                    <a:lnTo>
                      <a:pt x="667" y="170"/>
                    </a:lnTo>
                    <a:lnTo>
                      <a:pt x="667" y="184"/>
                    </a:lnTo>
                    <a:lnTo>
                      <a:pt x="681" y="184"/>
                    </a:lnTo>
                    <a:lnTo>
                      <a:pt x="695" y="198"/>
                    </a:lnTo>
                    <a:lnTo>
                      <a:pt x="709" y="198"/>
                    </a:lnTo>
                    <a:lnTo>
                      <a:pt x="709" y="213"/>
                    </a:lnTo>
                    <a:lnTo>
                      <a:pt x="723" y="213"/>
                    </a:lnTo>
                    <a:lnTo>
                      <a:pt x="723" y="227"/>
                    </a:lnTo>
                    <a:lnTo>
                      <a:pt x="737" y="227"/>
                    </a:lnTo>
                    <a:lnTo>
                      <a:pt x="737" y="241"/>
                    </a:lnTo>
                    <a:lnTo>
                      <a:pt x="752" y="241"/>
                    </a:lnTo>
                    <a:lnTo>
                      <a:pt x="766" y="241"/>
                    </a:lnTo>
                    <a:lnTo>
                      <a:pt x="766" y="255"/>
                    </a:lnTo>
                    <a:lnTo>
                      <a:pt x="780" y="255"/>
                    </a:lnTo>
                    <a:lnTo>
                      <a:pt x="780" y="269"/>
                    </a:lnTo>
                    <a:lnTo>
                      <a:pt x="794" y="269"/>
                    </a:lnTo>
                    <a:lnTo>
                      <a:pt x="808" y="269"/>
                    </a:lnTo>
                    <a:lnTo>
                      <a:pt x="808" y="284"/>
                    </a:lnTo>
                    <a:lnTo>
                      <a:pt x="823" y="284"/>
                    </a:lnTo>
                    <a:lnTo>
                      <a:pt x="837" y="284"/>
                    </a:lnTo>
                    <a:lnTo>
                      <a:pt x="851" y="284"/>
                    </a:lnTo>
                    <a:lnTo>
                      <a:pt x="851" y="298"/>
                    </a:lnTo>
                    <a:lnTo>
                      <a:pt x="865" y="298"/>
                    </a:lnTo>
                    <a:lnTo>
                      <a:pt x="879" y="298"/>
                    </a:lnTo>
                    <a:lnTo>
                      <a:pt x="893" y="312"/>
                    </a:lnTo>
                    <a:lnTo>
                      <a:pt x="908" y="312"/>
                    </a:lnTo>
                    <a:lnTo>
                      <a:pt x="922" y="312"/>
                    </a:lnTo>
                    <a:lnTo>
                      <a:pt x="936" y="312"/>
                    </a:lnTo>
                    <a:lnTo>
                      <a:pt x="950" y="326"/>
                    </a:lnTo>
                    <a:lnTo>
                      <a:pt x="964" y="326"/>
                    </a:lnTo>
                    <a:lnTo>
                      <a:pt x="979" y="326"/>
                    </a:lnTo>
                    <a:lnTo>
                      <a:pt x="993" y="326"/>
                    </a:lnTo>
                    <a:lnTo>
                      <a:pt x="993" y="340"/>
                    </a:lnTo>
                    <a:lnTo>
                      <a:pt x="1007" y="340"/>
                    </a:lnTo>
                    <a:lnTo>
                      <a:pt x="1021" y="340"/>
                    </a:lnTo>
                    <a:lnTo>
                      <a:pt x="1035" y="340"/>
                    </a:lnTo>
                    <a:lnTo>
                      <a:pt x="1049" y="354"/>
                    </a:lnTo>
                    <a:lnTo>
                      <a:pt x="1064" y="354"/>
                    </a:lnTo>
                    <a:lnTo>
                      <a:pt x="1078" y="354"/>
                    </a:lnTo>
                    <a:lnTo>
                      <a:pt x="1092" y="369"/>
                    </a:lnTo>
                    <a:lnTo>
                      <a:pt x="1106" y="369"/>
                    </a:lnTo>
                    <a:lnTo>
                      <a:pt x="1120" y="369"/>
                    </a:lnTo>
                    <a:lnTo>
                      <a:pt x="1135" y="369"/>
                    </a:lnTo>
                    <a:lnTo>
                      <a:pt x="1135" y="383"/>
                    </a:lnTo>
                    <a:lnTo>
                      <a:pt x="1149" y="383"/>
                    </a:lnTo>
                    <a:lnTo>
                      <a:pt x="1177" y="383"/>
                    </a:lnTo>
                    <a:lnTo>
                      <a:pt x="1191" y="383"/>
                    </a:lnTo>
                    <a:lnTo>
                      <a:pt x="1191" y="397"/>
                    </a:lnTo>
                    <a:lnTo>
                      <a:pt x="1205" y="397"/>
                    </a:lnTo>
                    <a:lnTo>
                      <a:pt x="1220" y="397"/>
                    </a:lnTo>
                    <a:lnTo>
                      <a:pt x="1234" y="411"/>
                    </a:lnTo>
                    <a:lnTo>
                      <a:pt x="1248" y="411"/>
                    </a:lnTo>
                    <a:lnTo>
                      <a:pt x="1262" y="411"/>
                    </a:lnTo>
                    <a:lnTo>
                      <a:pt x="1276" y="411"/>
                    </a:lnTo>
                    <a:lnTo>
                      <a:pt x="1276" y="425"/>
                    </a:lnTo>
                    <a:lnTo>
                      <a:pt x="1262" y="440"/>
                    </a:lnTo>
                    <a:lnTo>
                      <a:pt x="1276" y="440"/>
                    </a:lnTo>
                    <a:lnTo>
                      <a:pt x="1276" y="454"/>
                    </a:lnTo>
                    <a:lnTo>
                      <a:pt x="1276" y="468"/>
                    </a:lnTo>
                    <a:lnTo>
                      <a:pt x="1262" y="468"/>
                    </a:lnTo>
                    <a:lnTo>
                      <a:pt x="1262" y="482"/>
                    </a:lnTo>
                    <a:lnTo>
                      <a:pt x="1262" y="496"/>
                    </a:lnTo>
                    <a:lnTo>
                      <a:pt x="1262" y="510"/>
                    </a:lnTo>
                    <a:lnTo>
                      <a:pt x="1248" y="510"/>
                    </a:lnTo>
                    <a:lnTo>
                      <a:pt x="1248" y="525"/>
                    </a:lnTo>
                    <a:lnTo>
                      <a:pt x="1234" y="539"/>
                    </a:lnTo>
                    <a:lnTo>
                      <a:pt x="1234" y="553"/>
                    </a:lnTo>
                    <a:lnTo>
                      <a:pt x="1234" y="567"/>
                    </a:lnTo>
                    <a:lnTo>
                      <a:pt x="1234" y="581"/>
                    </a:lnTo>
                    <a:lnTo>
                      <a:pt x="1220" y="581"/>
                    </a:lnTo>
                    <a:lnTo>
                      <a:pt x="1234" y="581"/>
                    </a:lnTo>
                    <a:lnTo>
                      <a:pt x="1220" y="596"/>
                    </a:lnTo>
                    <a:lnTo>
                      <a:pt x="1220" y="610"/>
                    </a:lnTo>
                    <a:lnTo>
                      <a:pt x="1220" y="624"/>
                    </a:lnTo>
                    <a:lnTo>
                      <a:pt x="1205" y="638"/>
                    </a:lnTo>
                    <a:lnTo>
                      <a:pt x="1205" y="652"/>
                    </a:lnTo>
                    <a:lnTo>
                      <a:pt x="1191" y="652"/>
                    </a:lnTo>
                    <a:lnTo>
                      <a:pt x="1191" y="667"/>
                    </a:lnTo>
                    <a:lnTo>
                      <a:pt x="1191" y="681"/>
                    </a:lnTo>
                    <a:lnTo>
                      <a:pt x="1191" y="695"/>
                    </a:lnTo>
                    <a:lnTo>
                      <a:pt x="1177" y="723"/>
                    </a:lnTo>
                    <a:lnTo>
                      <a:pt x="1163" y="752"/>
                    </a:lnTo>
                    <a:lnTo>
                      <a:pt x="1149" y="780"/>
                    </a:lnTo>
                    <a:lnTo>
                      <a:pt x="1149" y="794"/>
                    </a:lnTo>
                    <a:lnTo>
                      <a:pt x="1120" y="837"/>
                    </a:lnTo>
                    <a:lnTo>
                      <a:pt x="1120" y="851"/>
                    </a:lnTo>
                    <a:lnTo>
                      <a:pt x="1106" y="865"/>
                    </a:lnTo>
                    <a:lnTo>
                      <a:pt x="1092" y="865"/>
                    </a:lnTo>
                    <a:lnTo>
                      <a:pt x="1092" y="879"/>
                    </a:lnTo>
                    <a:lnTo>
                      <a:pt x="1092" y="893"/>
                    </a:lnTo>
                    <a:lnTo>
                      <a:pt x="1078" y="908"/>
                    </a:lnTo>
                    <a:lnTo>
                      <a:pt x="1078" y="922"/>
                    </a:lnTo>
                    <a:lnTo>
                      <a:pt x="1078" y="936"/>
                    </a:lnTo>
                    <a:lnTo>
                      <a:pt x="1064" y="936"/>
                    </a:lnTo>
                    <a:lnTo>
                      <a:pt x="1078" y="936"/>
                    </a:lnTo>
                    <a:lnTo>
                      <a:pt x="1064" y="936"/>
                    </a:lnTo>
                    <a:lnTo>
                      <a:pt x="1064" y="950"/>
                    </a:lnTo>
                    <a:lnTo>
                      <a:pt x="1049" y="964"/>
                    </a:lnTo>
                    <a:lnTo>
                      <a:pt x="1049" y="979"/>
                    </a:lnTo>
                    <a:lnTo>
                      <a:pt x="1049" y="993"/>
                    </a:lnTo>
                    <a:lnTo>
                      <a:pt x="1049" y="1007"/>
                    </a:lnTo>
                    <a:lnTo>
                      <a:pt x="1035" y="1007"/>
                    </a:lnTo>
                    <a:lnTo>
                      <a:pt x="1035" y="1021"/>
                    </a:lnTo>
                    <a:lnTo>
                      <a:pt x="1021" y="1021"/>
                    </a:lnTo>
                    <a:lnTo>
                      <a:pt x="1021" y="1035"/>
                    </a:lnTo>
                    <a:lnTo>
                      <a:pt x="1021" y="1050"/>
                    </a:lnTo>
                    <a:lnTo>
                      <a:pt x="1021" y="1064"/>
                    </a:lnTo>
                    <a:lnTo>
                      <a:pt x="1007" y="1064"/>
                    </a:lnTo>
                    <a:lnTo>
                      <a:pt x="1007" y="1078"/>
                    </a:lnTo>
                    <a:lnTo>
                      <a:pt x="1007" y="1092"/>
                    </a:lnTo>
                    <a:lnTo>
                      <a:pt x="1007" y="1106"/>
                    </a:lnTo>
                    <a:lnTo>
                      <a:pt x="993" y="1106"/>
                    </a:lnTo>
                    <a:lnTo>
                      <a:pt x="993" y="1120"/>
                    </a:lnTo>
                    <a:lnTo>
                      <a:pt x="979" y="1135"/>
                    </a:lnTo>
                    <a:lnTo>
                      <a:pt x="979" y="1149"/>
                    </a:lnTo>
                    <a:lnTo>
                      <a:pt x="979" y="1163"/>
                    </a:lnTo>
                    <a:lnTo>
                      <a:pt x="964" y="1163"/>
                    </a:lnTo>
                    <a:lnTo>
                      <a:pt x="979" y="1163"/>
                    </a:lnTo>
                    <a:lnTo>
                      <a:pt x="979" y="1177"/>
                    </a:lnTo>
                    <a:lnTo>
                      <a:pt x="964" y="1177"/>
                    </a:lnTo>
                    <a:lnTo>
                      <a:pt x="964" y="1191"/>
                    </a:lnTo>
                    <a:lnTo>
                      <a:pt x="964" y="1206"/>
                    </a:lnTo>
                    <a:lnTo>
                      <a:pt x="950" y="1206"/>
                    </a:lnTo>
                    <a:lnTo>
                      <a:pt x="936" y="1206"/>
                    </a:lnTo>
                    <a:lnTo>
                      <a:pt x="936" y="1220"/>
                    </a:lnTo>
                    <a:lnTo>
                      <a:pt x="936" y="1234"/>
                    </a:lnTo>
                    <a:lnTo>
                      <a:pt x="922" y="1234"/>
                    </a:lnTo>
                    <a:lnTo>
                      <a:pt x="922" y="1248"/>
                    </a:lnTo>
                    <a:lnTo>
                      <a:pt x="908" y="1262"/>
                    </a:lnTo>
                    <a:lnTo>
                      <a:pt x="908" y="1276"/>
                    </a:lnTo>
                    <a:lnTo>
                      <a:pt x="893" y="1276"/>
                    </a:lnTo>
                    <a:lnTo>
                      <a:pt x="893" y="1291"/>
                    </a:lnTo>
                    <a:lnTo>
                      <a:pt x="879" y="1319"/>
                    </a:lnTo>
                    <a:lnTo>
                      <a:pt x="865" y="1333"/>
                    </a:lnTo>
                    <a:lnTo>
                      <a:pt x="865" y="1347"/>
                    </a:lnTo>
                    <a:lnTo>
                      <a:pt x="851" y="1347"/>
                    </a:lnTo>
                    <a:lnTo>
                      <a:pt x="851" y="1362"/>
                    </a:lnTo>
                    <a:lnTo>
                      <a:pt x="851" y="1376"/>
                    </a:lnTo>
                    <a:lnTo>
                      <a:pt x="837" y="1376"/>
                    </a:lnTo>
                    <a:lnTo>
                      <a:pt x="823" y="1390"/>
                    </a:lnTo>
                    <a:lnTo>
                      <a:pt x="823" y="1404"/>
                    </a:lnTo>
                    <a:lnTo>
                      <a:pt x="823" y="1418"/>
                    </a:lnTo>
                    <a:lnTo>
                      <a:pt x="823" y="1432"/>
                    </a:lnTo>
                    <a:lnTo>
                      <a:pt x="823" y="1447"/>
                    </a:lnTo>
                    <a:lnTo>
                      <a:pt x="808" y="1447"/>
                    </a:lnTo>
                    <a:lnTo>
                      <a:pt x="808" y="1461"/>
                    </a:lnTo>
                    <a:lnTo>
                      <a:pt x="808" y="1475"/>
                    </a:lnTo>
                    <a:lnTo>
                      <a:pt x="808" y="1489"/>
                    </a:lnTo>
                    <a:lnTo>
                      <a:pt x="808" y="1503"/>
                    </a:lnTo>
                    <a:lnTo>
                      <a:pt x="794" y="1503"/>
                    </a:lnTo>
                    <a:lnTo>
                      <a:pt x="794" y="1518"/>
                    </a:lnTo>
                    <a:lnTo>
                      <a:pt x="780" y="1518"/>
                    </a:lnTo>
                    <a:lnTo>
                      <a:pt x="752" y="1518"/>
                    </a:lnTo>
                    <a:lnTo>
                      <a:pt x="709" y="1518"/>
                    </a:lnTo>
                    <a:lnTo>
                      <a:pt x="695" y="1518"/>
                    </a:lnTo>
                    <a:lnTo>
                      <a:pt x="667" y="1518"/>
                    </a:lnTo>
                    <a:lnTo>
                      <a:pt x="638" y="1518"/>
                    </a:lnTo>
                    <a:lnTo>
                      <a:pt x="624" y="1518"/>
                    </a:lnTo>
                    <a:lnTo>
                      <a:pt x="610" y="1518"/>
                    </a:lnTo>
                    <a:lnTo>
                      <a:pt x="596" y="1518"/>
                    </a:lnTo>
                    <a:lnTo>
                      <a:pt x="581" y="1518"/>
                    </a:lnTo>
                    <a:lnTo>
                      <a:pt x="525" y="1532"/>
                    </a:lnTo>
                    <a:lnTo>
                      <a:pt x="511" y="1532"/>
                    </a:lnTo>
                    <a:lnTo>
                      <a:pt x="482" y="1546"/>
                    </a:lnTo>
                    <a:lnTo>
                      <a:pt x="468" y="1546"/>
                    </a:lnTo>
                    <a:lnTo>
                      <a:pt x="425" y="1546"/>
                    </a:lnTo>
                    <a:lnTo>
                      <a:pt x="369" y="1560"/>
                    </a:lnTo>
                    <a:lnTo>
                      <a:pt x="312" y="1574"/>
                    </a:lnTo>
                    <a:lnTo>
                      <a:pt x="312" y="1546"/>
                    </a:lnTo>
                    <a:lnTo>
                      <a:pt x="312" y="1532"/>
                    </a:lnTo>
                    <a:lnTo>
                      <a:pt x="298" y="1503"/>
                    </a:lnTo>
                    <a:lnTo>
                      <a:pt x="298" y="1475"/>
                    </a:lnTo>
                    <a:lnTo>
                      <a:pt x="284" y="1461"/>
                    </a:lnTo>
                    <a:lnTo>
                      <a:pt x="284" y="1447"/>
                    </a:lnTo>
                    <a:lnTo>
                      <a:pt x="241" y="1432"/>
                    </a:lnTo>
                    <a:lnTo>
                      <a:pt x="241" y="1418"/>
                    </a:lnTo>
                    <a:lnTo>
                      <a:pt x="199" y="1404"/>
                    </a:lnTo>
                    <a:lnTo>
                      <a:pt x="99" y="1347"/>
                    </a:lnTo>
                    <a:lnTo>
                      <a:pt x="99" y="1333"/>
                    </a:lnTo>
                    <a:lnTo>
                      <a:pt x="85" y="1319"/>
                    </a:lnTo>
                    <a:lnTo>
                      <a:pt x="57" y="1305"/>
                    </a:lnTo>
                    <a:lnTo>
                      <a:pt x="28" y="1291"/>
                    </a:lnTo>
                    <a:lnTo>
                      <a:pt x="28" y="1276"/>
                    </a:lnTo>
                    <a:lnTo>
                      <a:pt x="0" y="1248"/>
                    </a:lnTo>
                    <a:lnTo>
                      <a:pt x="28" y="1206"/>
                    </a:lnTo>
                    <a:lnTo>
                      <a:pt x="71" y="1149"/>
                    </a:lnTo>
                    <a:lnTo>
                      <a:pt x="85" y="1106"/>
                    </a:lnTo>
                    <a:lnTo>
                      <a:pt x="99" y="1106"/>
                    </a:lnTo>
                    <a:lnTo>
                      <a:pt x="128" y="1035"/>
                    </a:lnTo>
                    <a:lnTo>
                      <a:pt x="142" y="979"/>
                    </a:lnTo>
                    <a:lnTo>
                      <a:pt x="142" y="964"/>
                    </a:lnTo>
                    <a:lnTo>
                      <a:pt x="156" y="936"/>
                    </a:lnTo>
                    <a:lnTo>
                      <a:pt x="156" y="922"/>
                    </a:lnTo>
                    <a:lnTo>
                      <a:pt x="156" y="908"/>
                    </a:lnTo>
                    <a:lnTo>
                      <a:pt x="156" y="893"/>
                    </a:lnTo>
                    <a:lnTo>
                      <a:pt x="170" y="879"/>
                    </a:lnTo>
                    <a:lnTo>
                      <a:pt x="170" y="865"/>
                    </a:lnTo>
                    <a:lnTo>
                      <a:pt x="170" y="851"/>
                    </a:lnTo>
                    <a:lnTo>
                      <a:pt x="184" y="823"/>
                    </a:lnTo>
                    <a:lnTo>
                      <a:pt x="184" y="794"/>
                    </a:lnTo>
                    <a:lnTo>
                      <a:pt x="184" y="766"/>
                    </a:lnTo>
                    <a:lnTo>
                      <a:pt x="199" y="737"/>
                    </a:lnTo>
                    <a:lnTo>
                      <a:pt x="199" y="723"/>
                    </a:lnTo>
                    <a:lnTo>
                      <a:pt x="199" y="709"/>
                    </a:lnTo>
                    <a:lnTo>
                      <a:pt x="199" y="667"/>
                    </a:lnTo>
                    <a:lnTo>
                      <a:pt x="199" y="652"/>
                    </a:lnTo>
                    <a:lnTo>
                      <a:pt x="199" y="610"/>
                    </a:lnTo>
                    <a:lnTo>
                      <a:pt x="199" y="596"/>
                    </a:lnTo>
                    <a:lnTo>
                      <a:pt x="199" y="581"/>
                    </a:lnTo>
                    <a:lnTo>
                      <a:pt x="199" y="567"/>
                    </a:lnTo>
                    <a:lnTo>
                      <a:pt x="199" y="539"/>
                    </a:lnTo>
                    <a:lnTo>
                      <a:pt x="199" y="510"/>
                    </a:lnTo>
                    <a:lnTo>
                      <a:pt x="199" y="482"/>
                    </a:lnTo>
                    <a:lnTo>
                      <a:pt x="199" y="468"/>
                    </a:lnTo>
                    <a:lnTo>
                      <a:pt x="184" y="425"/>
                    </a:lnTo>
                    <a:lnTo>
                      <a:pt x="184" y="411"/>
                    </a:lnTo>
                    <a:lnTo>
                      <a:pt x="184" y="383"/>
                    </a:lnTo>
                    <a:lnTo>
                      <a:pt x="184" y="340"/>
                    </a:lnTo>
                    <a:lnTo>
                      <a:pt x="184" y="326"/>
                    </a:lnTo>
                    <a:lnTo>
                      <a:pt x="199" y="326"/>
                    </a:lnTo>
                    <a:lnTo>
                      <a:pt x="199" y="312"/>
                    </a:lnTo>
                    <a:lnTo>
                      <a:pt x="199" y="298"/>
                    </a:lnTo>
                    <a:lnTo>
                      <a:pt x="199" y="284"/>
                    </a:lnTo>
                    <a:lnTo>
                      <a:pt x="213" y="269"/>
                    </a:lnTo>
                    <a:lnTo>
                      <a:pt x="213" y="255"/>
                    </a:lnTo>
                    <a:lnTo>
                      <a:pt x="213" y="241"/>
                    </a:lnTo>
                    <a:lnTo>
                      <a:pt x="227" y="227"/>
                    </a:lnTo>
                    <a:lnTo>
                      <a:pt x="227" y="213"/>
                    </a:lnTo>
                    <a:lnTo>
                      <a:pt x="241" y="198"/>
                    </a:lnTo>
                    <a:lnTo>
                      <a:pt x="241" y="184"/>
                    </a:lnTo>
                    <a:lnTo>
                      <a:pt x="241" y="170"/>
                    </a:lnTo>
                    <a:lnTo>
                      <a:pt x="255" y="170"/>
                    </a:lnTo>
                    <a:lnTo>
                      <a:pt x="255" y="156"/>
                    </a:lnTo>
                    <a:lnTo>
                      <a:pt x="255" y="142"/>
                    </a:lnTo>
                    <a:lnTo>
                      <a:pt x="269" y="142"/>
                    </a:lnTo>
                    <a:lnTo>
                      <a:pt x="269" y="128"/>
                    </a:lnTo>
                    <a:lnTo>
                      <a:pt x="269" y="113"/>
                    </a:lnTo>
                    <a:lnTo>
                      <a:pt x="284" y="99"/>
                    </a:lnTo>
                    <a:lnTo>
                      <a:pt x="298" y="99"/>
                    </a:lnTo>
                    <a:lnTo>
                      <a:pt x="298" y="85"/>
                    </a:lnTo>
                    <a:lnTo>
                      <a:pt x="312" y="85"/>
                    </a:lnTo>
                    <a:lnTo>
                      <a:pt x="326" y="85"/>
                    </a:lnTo>
                    <a:lnTo>
                      <a:pt x="326" y="71"/>
                    </a:lnTo>
                    <a:lnTo>
                      <a:pt x="340" y="71"/>
                    </a:lnTo>
                    <a:lnTo>
                      <a:pt x="340" y="57"/>
                    </a:lnTo>
                    <a:lnTo>
                      <a:pt x="355" y="57"/>
                    </a:lnTo>
                    <a:lnTo>
                      <a:pt x="355" y="42"/>
                    </a:lnTo>
                    <a:lnTo>
                      <a:pt x="369" y="42"/>
                    </a:lnTo>
                    <a:lnTo>
                      <a:pt x="383" y="42"/>
                    </a:lnTo>
                    <a:lnTo>
                      <a:pt x="397" y="28"/>
                    </a:lnTo>
                    <a:lnTo>
                      <a:pt x="411" y="28"/>
                    </a:lnTo>
                    <a:lnTo>
                      <a:pt x="411" y="14"/>
                    </a:lnTo>
                    <a:lnTo>
                      <a:pt x="425" y="0"/>
                    </a:lnTo>
                    <a:lnTo>
                      <a:pt x="440" y="0"/>
                    </a:lnTo>
                    <a:lnTo>
                      <a:pt x="440" y="14"/>
                    </a:lnTo>
                    <a:close/>
                  </a:path>
                </a:pathLst>
              </a:custGeom>
              <a:noFill/>
              <a:ln w="0" cap="flat">
                <a:solidFill>
                  <a:srgbClr val="000000"/>
                </a:solidFill>
                <a:prstDash val="solid"/>
                <a:round/>
                <a:headEnd/>
                <a:tailEnd/>
              </a:ln>
              <a:extLst>
                <a:ext uri="{909E8E84-426E-40DD-AFC4-6F175D3DCCD1}">
                  <a14:hiddenFill xmlns="" xmlns:a14="http://schemas.microsoft.com/office/drawing/2010/main">
                    <a:solidFill>
                      <a:srgbClr val="FFFFFF"/>
                    </a:solidFill>
                  </a14:hiddenFill>
                </a:ext>
              </a:extLst>
            </p:spPr>
            <p:txBody>
              <a:bodyPr/>
              <a:lstStyle/>
              <a:p>
                <a:endParaRPr lang="ja-JP" altLang="en-US"/>
              </a:p>
            </p:txBody>
          </p:sp>
          <p:sp>
            <p:nvSpPr>
              <p:cNvPr id="21658" name="Freeform 182" descr="50%"/>
              <p:cNvSpPr>
                <a:spLocks noChangeAspect="1"/>
              </p:cNvSpPr>
              <p:nvPr/>
            </p:nvSpPr>
            <p:spPr bwMode="auto">
              <a:xfrm>
                <a:off x="6832" y="2571"/>
                <a:ext cx="1227" cy="996"/>
              </a:xfrm>
              <a:custGeom>
                <a:avLst/>
                <a:gdLst>
                  <a:gd name="T0" fmla="*/ 0 w 2666"/>
                  <a:gd name="T1" fmla="*/ 0 h 2170"/>
                  <a:gd name="T2" fmla="*/ 0 w 2666"/>
                  <a:gd name="T3" fmla="*/ 0 h 2170"/>
                  <a:gd name="T4" fmla="*/ 0 w 2666"/>
                  <a:gd name="T5" fmla="*/ 0 h 2170"/>
                  <a:gd name="T6" fmla="*/ 0 w 2666"/>
                  <a:gd name="T7" fmla="*/ 0 h 2170"/>
                  <a:gd name="T8" fmla="*/ 0 w 2666"/>
                  <a:gd name="T9" fmla="*/ 0 h 2170"/>
                  <a:gd name="T10" fmla="*/ 0 w 2666"/>
                  <a:gd name="T11" fmla="*/ 0 h 2170"/>
                  <a:gd name="T12" fmla="*/ 0 w 2666"/>
                  <a:gd name="T13" fmla="*/ 0 h 2170"/>
                  <a:gd name="T14" fmla="*/ 0 w 2666"/>
                  <a:gd name="T15" fmla="*/ 0 h 2170"/>
                  <a:gd name="T16" fmla="*/ 0 w 2666"/>
                  <a:gd name="T17" fmla="*/ 0 h 2170"/>
                  <a:gd name="T18" fmla="*/ 0 w 2666"/>
                  <a:gd name="T19" fmla="*/ 0 h 2170"/>
                  <a:gd name="T20" fmla="*/ 0 w 2666"/>
                  <a:gd name="T21" fmla="*/ 0 h 2170"/>
                  <a:gd name="T22" fmla="*/ 0 w 2666"/>
                  <a:gd name="T23" fmla="*/ 0 h 2170"/>
                  <a:gd name="T24" fmla="*/ 0 w 2666"/>
                  <a:gd name="T25" fmla="*/ 0 h 2170"/>
                  <a:gd name="T26" fmla="*/ 0 w 2666"/>
                  <a:gd name="T27" fmla="*/ 0 h 2170"/>
                  <a:gd name="T28" fmla="*/ 0 w 2666"/>
                  <a:gd name="T29" fmla="*/ 0 h 2170"/>
                  <a:gd name="T30" fmla="*/ 0 w 2666"/>
                  <a:gd name="T31" fmla="*/ 0 h 2170"/>
                  <a:gd name="T32" fmla="*/ 0 w 2666"/>
                  <a:gd name="T33" fmla="*/ 0 h 2170"/>
                  <a:gd name="T34" fmla="*/ 0 w 2666"/>
                  <a:gd name="T35" fmla="*/ 0 h 2170"/>
                  <a:gd name="T36" fmla="*/ 0 w 2666"/>
                  <a:gd name="T37" fmla="*/ 0 h 2170"/>
                  <a:gd name="T38" fmla="*/ 0 w 2666"/>
                  <a:gd name="T39" fmla="*/ 0 h 2170"/>
                  <a:gd name="T40" fmla="*/ 0 w 2666"/>
                  <a:gd name="T41" fmla="*/ 0 h 2170"/>
                  <a:gd name="T42" fmla="*/ 0 w 2666"/>
                  <a:gd name="T43" fmla="*/ 0 h 2170"/>
                  <a:gd name="T44" fmla="*/ 0 w 2666"/>
                  <a:gd name="T45" fmla="*/ 0 h 2170"/>
                  <a:gd name="T46" fmla="*/ 0 w 2666"/>
                  <a:gd name="T47" fmla="*/ 0 h 2170"/>
                  <a:gd name="T48" fmla="*/ 0 w 2666"/>
                  <a:gd name="T49" fmla="*/ 0 h 2170"/>
                  <a:gd name="T50" fmla="*/ 0 w 2666"/>
                  <a:gd name="T51" fmla="*/ 0 h 2170"/>
                  <a:gd name="T52" fmla="*/ 0 w 2666"/>
                  <a:gd name="T53" fmla="*/ 0 h 2170"/>
                  <a:gd name="T54" fmla="*/ 0 w 2666"/>
                  <a:gd name="T55" fmla="*/ 0 h 2170"/>
                  <a:gd name="T56" fmla="*/ 0 w 2666"/>
                  <a:gd name="T57" fmla="*/ 0 h 2170"/>
                  <a:gd name="T58" fmla="*/ 0 w 2666"/>
                  <a:gd name="T59" fmla="*/ 0 h 2170"/>
                  <a:gd name="T60" fmla="*/ 0 w 2666"/>
                  <a:gd name="T61" fmla="*/ 0 h 2170"/>
                  <a:gd name="T62" fmla="*/ 0 w 2666"/>
                  <a:gd name="T63" fmla="*/ 0 h 2170"/>
                  <a:gd name="T64" fmla="*/ 0 w 2666"/>
                  <a:gd name="T65" fmla="*/ 0 h 2170"/>
                  <a:gd name="T66" fmla="*/ 0 w 2666"/>
                  <a:gd name="T67" fmla="*/ 0 h 2170"/>
                  <a:gd name="T68" fmla="*/ 0 w 2666"/>
                  <a:gd name="T69" fmla="*/ 0 h 2170"/>
                  <a:gd name="T70" fmla="*/ 0 w 2666"/>
                  <a:gd name="T71" fmla="*/ 0 h 2170"/>
                  <a:gd name="T72" fmla="*/ 0 w 2666"/>
                  <a:gd name="T73" fmla="*/ 0 h 2170"/>
                  <a:gd name="T74" fmla="*/ 0 w 2666"/>
                  <a:gd name="T75" fmla="*/ 0 h 2170"/>
                  <a:gd name="T76" fmla="*/ 0 w 2666"/>
                  <a:gd name="T77" fmla="*/ 0 h 2170"/>
                  <a:gd name="T78" fmla="*/ 0 w 2666"/>
                  <a:gd name="T79" fmla="*/ 0 h 2170"/>
                  <a:gd name="T80" fmla="*/ 0 w 2666"/>
                  <a:gd name="T81" fmla="*/ 0 h 2170"/>
                  <a:gd name="T82" fmla="*/ 0 w 2666"/>
                  <a:gd name="T83" fmla="*/ 0 h 2170"/>
                  <a:gd name="T84" fmla="*/ 0 w 2666"/>
                  <a:gd name="T85" fmla="*/ 0 h 2170"/>
                  <a:gd name="T86" fmla="*/ 0 w 2666"/>
                  <a:gd name="T87" fmla="*/ 0 h 2170"/>
                  <a:gd name="T88" fmla="*/ 0 w 2666"/>
                  <a:gd name="T89" fmla="*/ 0 h 2170"/>
                  <a:gd name="T90" fmla="*/ 0 w 2666"/>
                  <a:gd name="T91" fmla="*/ 0 h 2170"/>
                  <a:gd name="T92" fmla="*/ 0 w 2666"/>
                  <a:gd name="T93" fmla="*/ 0 h 2170"/>
                  <a:gd name="T94" fmla="*/ 0 w 2666"/>
                  <a:gd name="T95" fmla="*/ 0 h 2170"/>
                  <a:gd name="T96" fmla="*/ 0 w 2666"/>
                  <a:gd name="T97" fmla="*/ 0 h 2170"/>
                  <a:gd name="T98" fmla="*/ 0 w 2666"/>
                  <a:gd name="T99" fmla="*/ 0 h 2170"/>
                  <a:gd name="T100" fmla="*/ 0 w 2666"/>
                  <a:gd name="T101" fmla="*/ 0 h 2170"/>
                  <a:gd name="T102" fmla="*/ 0 w 2666"/>
                  <a:gd name="T103" fmla="*/ 0 h 2170"/>
                  <a:gd name="T104" fmla="*/ 0 w 2666"/>
                  <a:gd name="T105" fmla="*/ 0 h 2170"/>
                  <a:gd name="T106" fmla="*/ 0 w 2666"/>
                  <a:gd name="T107" fmla="*/ 0 h 2170"/>
                  <a:gd name="T108" fmla="*/ 0 w 2666"/>
                  <a:gd name="T109" fmla="*/ 0 h 2170"/>
                  <a:gd name="T110" fmla="*/ 0 w 2666"/>
                  <a:gd name="T111" fmla="*/ 0 h 2170"/>
                  <a:gd name="T112" fmla="*/ 0 w 2666"/>
                  <a:gd name="T113" fmla="*/ 0 h 2170"/>
                  <a:gd name="T114" fmla="*/ 0 w 2666"/>
                  <a:gd name="T115" fmla="*/ 0 h 2170"/>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2666"/>
                  <a:gd name="T175" fmla="*/ 0 h 2170"/>
                  <a:gd name="T176" fmla="*/ 2666 w 2666"/>
                  <a:gd name="T177" fmla="*/ 2170 h 2170"/>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2666" h="2170">
                    <a:moveTo>
                      <a:pt x="440" y="2127"/>
                    </a:moveTo>
                    <a:lnTo>
                      <a:pt x="298" y="2170"/>
                    </a:lnTo>
                    <a:lnTo>
                      <a:pt x="284" y="2156"/>
                    </a:lnTo>
                    <a:lnTo>
                      <a:pt x="255" y="2127"/>
                    </a:lnTo>
                    <a:lnTo>
                      <a:pt x="170" y="2028"/>
                    </a:lnTo>
                    <a:lnTo>
                      <a:pt x="156" y="2014"/>
                    </a:lnTo>
                    <a:lnTo>
                      <a:pt x="0" y="1829"/>
                    </a:lnTo>
                    <a:lnTo>
                      <a:pt x="14" y="1815"/>
                    </a:lnTo>
                    <a:lnTo>
                      <a:pt x="14" y="1801"/>
                    </a:lnTo>
                    <a:lnTo>
                      <a:pt x="28" y="1787"/>
                    </a:lnTo>
                    <a:lnTo>
                      <a:pt x="42" y="1773"/>
                    </a:lnTo>
                    <a:lnTo>
                      <a:pt x="42" y="1744"/>
                    </a:lnTo>
                    <a:lnTo>
                      <a:pt x="57" y="1730"/>
                    </a:lnTo>
                    <a:lnTo>
                      <a:pt x="57" y="1716"/>
                    </a:lnTo>
                    <a:lnTo>
                      <a:pt x="71" y="1716"/>
                    </a:lnTo>
                    <a:lnTo>
                      <a:pt x="85" y="1687"/>
                    </a:lnTo>
                    <a:lnTo>
                      <a:pt x="85" y="1673"/>
                    </a:lnTo>
                    <a:lnTo>
                      <a:pt x="113" y="1631"/>
                    </a:lnTo>
                    <a:lnTo>
                      <a:pt x="142" y="1602"/>
                    </a:lnTo>
                    <a:lnTo>
                      <a:pt x="142" y="1588"/>
                    </a:lnTo>
                    <a:lnTo>
                      <a:pt x="170" y="1546"/>
                    </a:lnTo>
                    <a:lnTo>
                      <a:pt x="184" y="1517"/>
                    </a:lnTo>
                    <a:lnTo>
                      <a:pt x="184" y="1503"/>
                    </a:lnTo>
                    <a:lnTo>
                      <a:pt x="198" y="1489"/>
                    </a:lnTo>
                    <a:lnTo>
                      <a:pt x="227" y="1446"/>
                    </a:lnTo>
                    <a:lnTo>
                      <a:pt x="241" y="1418"/>
                    </a:lnTo>
                    <a:lnTo>
                      <a:pt x="255" y="1404"/>
                    </a:lnTo>
                    <a:lnTo>
                      <a:pt x="269" y="1375"/>
                    </a:lnTo>
                    <a:lnTo>
                      <a:pt x="284" y="1361"/>
                    </a:lnTo>
                    <a:lnTo>
                      <a:pt x="298" y="1347"/>
                    </a:lnTo>
                    <a:lnTo>
                      <a:pt x="312" y="1333"/>
                    </a:lnTo>
                    <a:lnTo>
                      <a:pt x="326" y="1304"/>
                    </a:lnTo>
                    <a:lnTo>
                      <a:pt x="340" y="1290"/>
                    </a:lnTo>
                    <a:lnTo>
                      <a:pt x="354" y="1276"/>
                    </a:lnTo>
                    <a:lnTo>
                      <a:pt x="369" y="1262"/>
                    </a:lnTo>
                    <a:lnTo>
                      <a:pt x="383" y="1234"/>
                    </a:lnTo>
                    <a:lnTo>
                      <a:pt x="411" y="1219"/>
                    </a:lnTo>
                    <a:lnTo>
                      <a:pt x="425" y="1205"/>
                    </a:lnTo>
                    <a:lnTo>
                      <a:pt x="440" y="1191"/>
                    </a:lnTo>
                    <a:lnTo>
                      <a:pt x="454" y="1177"/>
                    </a:lnTo>
                    <a:lnTo>
                      <a:pt x="468" y="1177"/>
                    </a:lnTo>
                    <a:lnTo>
                      <a:pt x="482" y="1163"/>
                    </a:lnTo>
                    <a:lnTo>
                      <a:pt x="510" y="1163"/>
                    </a:lnTo>
                    <a:lnTo>
                      <a:pt x="525" y="1148"/>
                    </a:lnTo>
                    <a:lnTo>
                      <a:pt x="539" y="1148"/>
                    </a:lnTo>
                    <a:lnTo>
                      <a:pt x="553" y="1134"/>
                    </a:lnTo>
                    <a:lnTo>
                      <a:pt x="567" y="1134"/>
                    </a:lnTo>
                    <a:lnTo>
                      <a:pt x="581" y="1134"/>
                    </a:lnTo>
                    <a:lnTo>
                      <a:pt x="596" y="1120"/>
                    </a:lnTo>
                    <a:lnTo>
                      <a:pt x="638" y="1106"/>
                    </a:lnTo>
                    <a:lnTo>
                      <a:pt x="652" y="1106"/>
                    </a:lnTo>
                    <a:lnTo>
                      <a:pt x="709" y="1092"/>
                    </a:lnTo>
                    <a:lnTo>
                      <a:pt x="752" y="1078"/>
                    </a:lnTo>
                    <a:lnTo>
                      <a:pt x="794" y="1063"/>
                    </a:lnTo>
                    <a:lnTo>
                      <a:pt x="837" y="1049"/>
                    </a:lnTo>
                    <a:lnTo>
                      <a:pt x="879" y="1035"/>
                    </a:lnTo>
                    <a:lnTo>
                      <a:pt x="893" y="1021"/>
                    </a:lnTo>
                    <a:lnTo>
                      <a:pt x="908" y="1021"/>
                    </a:lnTo>
                    <a:lnTo>
                      <a:pt x="908" y="1007"/>
                    </a:lnTo>
                    <a:lnTo>
                      <a:pt x="922" y="1007"/>
                    </a:lnTo>
                    <a:lnTo>
                      <a:pt x="922" y="992"/>
                    </a:lnTo>
                    <a:lnTo>
                      <a:pt x="936" y="978"/>
                    </a:lnTo>
                    <a:lnTo>
                      <a:pt x="936" y="964"/>
                    </a:lnTo>
                    <a:lnTo>
                      <a:pt x="950" y="950"/>
                    </a:lnTo>
                    <a:lnTo>
                      <a:pt x="964" y="936"/>
                    </a:lnTo>
                    <a:lnTo>
                      <a:pt x="964" y="922"/>
                    </a:lnTo>
                    <a:lnTo>
                      <a:pt x="978" y="893"/>
                    </a:lnTo>
                    <a:lnTo>
                      <a:pt x="978" y="879"/>
                    </a:lnTo>
                    <a:lnTo>
                      <a:pt x="993" y="865"/>
                    </a:lnTo>
                    <a:lnTo>
                      <a:pt x="993" y="851"/>
                    </a:lnTo>
                    <a:lnTo>
                      <a:pt x="1007" y="851"/>
                    </a:lnTo>
                    <a:lnTo>
                      <a:pt x="1007" y="836"/>
                    </a:lnTo>
                    <a:lnTo>
                      <a:pt x="1021" y="836"/>
                    </a:lnTo>
                    <a:lnTo>
                      <a:pt x="1021" y="822"/>
                    </a:lnTo>
                    <a:lnTo>
                      <a:pt x="1035" y="822"/>
                    </a:lnTo>
                    <a:lnTo>
                      <a:pt x="1035" y="808"/>
                    </a:lnTo>
                    <a:lnTo>
                      <a:pt x="1049" y="794"/>
                    </a:lnTo>
                    <a:lnTo>
                      <a:pt x="1064" y="794"/>
                    </a:lnTo>
                    <a:lnTo>
                      <a:pt x="1064" y="780"/>
                    </a:lnTo>
                    <a:lnTo>
                      <a:pt x="1078" y="780"/>
                    </a:lnTo>
                    <a:lnTo>
                      <a:pt x="1078" y="765"/>
                    </a:lnTo>
                    <a:lnTo>
                      <a:pt x="1092" y="765"/>
                    </a:lnTo>
                    <a:lnTo>
                      <a:pt x="1106" y="751"/>
                    </a:lnTo>
                    <a:lnTo>
                      <a:pt x="1120" y="737"/>
                    </a:lnTo>
                    <a:lnTo>
                      <a:pt x="1134" y="737"/>
                    </a:lnTo>
                    <a:lnTo>
                      <a:pt x="1149" y="723"/>
                    </a:lnTo>
                    <a:lnTo>
                      <a:pt x="1163" y="723"/>
                    </a:lnTo>
                    <a:lnTo>
                      <a:pt x="1163" y="709"/>
                    </a:lnTo>
                    <a:lnTo>
                      <a:pt x="1177" y="709"/>
                    </a:lnTo>
                    <a:lnTo>
                      <a:pt x="1191" y="695"/>
                    </a:lnTo>
                    <a:lnTo>
                      <a:pt x="1205" y="695"/>
                    </a:lnTo>
                    <a:lnTo>
                      <a:pt x="1220" y="695"/>
                    </a:lnTo>
                    <a:lnTo>
                      <a:pt x="1234" y="680"/>
                    </a:lnTo>
                    <a:lnTo>
                      <a:pt x="1248" y="666"/>
                    </a:lnTo>
                    <a:lnTo>
                      <a:pt x="1262" y="666"/>
                    </a:lnTo>
                    <a:lnTo>
                      <a:pt x="1276" y="652"/>
                    </a:lnTo>
                    <a:lnTo>
                      <a:pt x="1290" y="652"/>
                    </a:lnTo>
                    <a:lnTo>
                      <a:pt x="1305" y="652"/>
                    </a:lnTo>
                    <a:lnTo>
                      <a:pt x="1305" y="638"/>
                    </a:lnTo>
                    <a:lnTo>
                      <a:pt x="1319" y="638"/>
                    </a:lnTo>
                    <a:lnTo>
                      <a:pt x="1333" y="624"/>
                    </a:lnTo>
                    <a:lnTo>
                      <a:pt x="1347" y="624"/>
                    </a:lnTo>
                    <a:lnTo>
                      <a:pt x="1361" y="624"/>
                    </a:lnTo>
                    <a:lnTo>
                      <a:pt x="1376" y="609"/>
                    </a:lnTo>
                    <a:lnTo>
                      <a:pt x="1390" y="609"/>
                    </a:lnTo>
                    <a:lnTo>
                      <a:pt x="1404" y="595"/>
                    </a:lnTo>
                    <a:lnTo>
                      <a:pt x="1418" y="595"/>
                    </a:lnTo>
                    <a:lnTo>
                      <a:pt x="1432" y="595"/>
                    </a:lnTo>
                    <a:lnTo>
                      <a:pt x="1447" y="581"/>
                    </a:lnTo>
                    <a:lnTo>
                      <a:pt x="1461" y="581"/>
                    </a:lnTo>
                    <a:lnTo>
                      <a:pt x="1489" y="567"/>
                    </a:lnTo>
                    <a:lnTo>
                      <a:pt x="1503" y="567"/>
                    </a:lnTo>
                    <a:lnTo>
                      <a:pt x="1532" y="553"/>
                    </a:lnTo>
                    <a:lnTo>
                      <a:pt x="1546" y="553"/>
                    </a:lnTo>
                    <a:lnTo>
                      <a:pt x="1560" y="539"/>
                    </a:lnTo>
                    <a:lnTo>
                      <a:pt x="1574" y="539"/>
                    </a:lnTo>
                    <a:lnTo>
                      <a:pt x="1588" y="524"/>
                    </a:lnTo>
                    <a:lnTo>
                      <a:pt x="1603" y="524"/>
                    </a:lnTo>
                    <a:lnTo>
                      <a:pt x="1617" y="510"/>
                    </a:lnTo>
                    <a:lnTo>
                      <a:pt x="1631" y="510"/>
                    </a:lnTo>
                    <a:lnTo>
                      <a:pt x="1631" y="496"/>
                    </a:lnTo>
                    <a:lnTo>
                      <a:pt x="1645" y="496"/>
                    </a:lnTo>
                    <a:lnTo>
                      <a:pt x="1659" y="482"/>
                    </a:lnTo>
                    <a:lnTo>
                      <a:pt x="1673" y="468"/>
                    </a:lnTo>
                    <a:lnTo>
                      <a:pt x="1688" y="453"/>
                    </a:lnTo>
                    <a:lnTo>
                      <a:pt x="1702" y="439"/>
                    </a:lnTo>
                    <a:lnTo>
                      <a:pt x="1716" y="425"/>
                    </a:lnTo>
                    <a:lnTo>
                      <a:pt x="1716" y="411"/>
                    </a:lnTo>
                    <a:lnTo>
                      <a:pt x="1716" y="397"/>
                    </a:lnTo>
                    <a:lnTo>
                      <a:pt x="1730" y="382"/>
                    </a:lnTo>
                    <a:lnTo>
                      <a:pt x="1730" y="368"/>
                    </a:lnTo>
                    <a:lnTo>
                      <a:pt x="1744" y="354"/>
                    </a:lnTo>
                    <a:lnTo>
                      <a:pt x="1744" y="340"/>
                    </a:lnTo>
                    <a:lnTo>
                      <a:pt x="1744" y="326"/>
                    </a:lnTo>
                    <a:lnTo>
                      <a:pt x="1744" y="312"/>
                    </a:lnTo>
                    <a:lnTo>
                      <a:pt x="1744" y="297"/>
                    </a:lnTo>
                    <a:lnTo>
                      <a:pt x="1744" y="283"/>
                    </a:lnTo>
                    <a:lnTo>
                      <a:pt x="1730" y="269"/>
                    </a:lnTo>
                    <a:lnTo>
                      <a:pt x="1730" y="255"/>
                    </a:lnTo>
                    <a:lnTo>
                      <a:pt x="1730" y="241"/>
                    </a:lnTo>
                    <a:lnTo>
                      <a:pt x="1716" y="226"/>
                    </a:lnTo>
                    <a:lnTo>
                      <a:pt x="1716" y="212"/>
                    </a:lnTo>
                    <a:lnTo>
                      <a:pt x="1702" y="198"/>
                    </a:lnTo>
                    <a:lnTo>
                      <a:pt x="1702" y="170"/>
                    </a:lnTo>
                    <a:lnTo>
                      <a:pt x="1688" y="156"/>
                    </a:lnTo>
                    <a:lnTo>
                      <a:pt x="1673" y="127"/>
                    </a:lnTo>
                    <a:lnTo>
                      <a:pt x="1673" y="113"/>
                    </a:lnTo>
                    <a:lnTo>
                      <a:pt x="1659" y="99"/>
                    </a:lnTo>
                    <a:lnTo>
                      <a:pt x="1659" y="85"/>
                    </a:lnTo>
                    <a:lnTo>
                      <a:pt x="1659" y="70"/>
                    </a:lnTo>
                    <a:lnTo>
                      <a:pt x="1659" y="56"/>
                    </a:lnTo>
                    <a:lnTo>
                      <a:pt x="1645" y="42"/>
                    </a:lnTo>
                    <a:lnTo>
                      <a:pt x="1645" y="28"/>
                    </a:lnTo>
                    <a:lnTo>
                      <a:pt x="1645" y="14"/>
                    </a:lnTo>
                    <a:lnTo>
                      <a:pt x="1645" y="0"/>
                    </a:lnTo>
                    <a:lnTo>
                      <a:pt x="1688" y="14"/>
                    </a:lnTo>
                    <a:lnTo>
                      <a:pt x="1716" y="14"/>
                    </a:lnTo>
                    <a:lnTo>
                      <a:pt x="1744" y="28"/>
                    </a:lnTo>
                    <a:lnTo>
                      <a:pt x="1844" y="56"/>
                    </a:lnTo>
                    <a:lnTo>
                      <a:pt x="1858" y="56"/>
                    </a:lnTo>
                    <a:lnTo>
                      <a:pt x="1872" y="56"/>
                    </a:lnTo>
                    <a:lnTo>
                      <a:pt x="1886" y="56"/>
                    </a:lnTo>
                    <a:lnTo>
                      <a:pt x="1886" y="70"/>
                    </a:lnTo>
                    <a:lnTo>
                      <a:pt x="1900" y="70"/>
                    </a:lnTo>
                    <a:lnTo>
                      <a:pt x="1915" y="70"/>
                    </a:lnTo>
                    <a:lnTo>
                      <a:pt x="1929" y="85"/>
                    </a:lnTo>
                    <a:lnTo>
                      <a:pt x="1943" y="85"/>
                    </a:lnTo>
                    <a:lnTo>
                      <a:pt x="1957" y="99"/>
                    </a:lnTo>
                    <a:lnTo>
                      <a:pt x="1971" y="99"/>
                    </a:lnTo>
                    <a:lnTo>
                      <a:pt x="1985" y="99"/>
                    </a:lnTo>
                    <a:lnTo>
                      <a:pt x="1985" y="113"/>
                    </a:lnTo>
                    <a:lnTo>
                      <a:pt x="2000" y="113"/>
                    </a:lnTo>
                    <a:lnTo>
                      <a:pt x="2014" y="127"/>
                    </a:lnTo>
                    <a:lnTo>
                      <a:pt x="2028" y="141"/>
                    </a:lnTo>
                    <a:lnTo>
                      <a:pt x="2042" y="156"/>
                    </a:lnTo>
                    <a:lnTo>
                      <a:pt x="2056" y="156"/>
                    </a:lnTo>
                    <a:lnTo>
                      <a:pt x="2056" y="170"/>
                    </a:lnTo>
                    <a:lnTo>
                      <a:pt x="2071" y="184"/>
                    </a:lnTo>
                    <a:lnTo>
                      <a:pt x="2071" y="198"/>
                    </a:lnTo>
                    <a:lnTo>
                      <a:pt x="2085" y="198"/>
                    </a:lnTo>
                    <a:lnTo>
                      <a:pt x="2085" y="212"/>
                    </a:lnTo>
                    <a:lnTo>
                      <a:pt x="2099" y="212"/>
                    </a:lnTo>
                    <a:lnTo>
                      <a:pt x="2099" y="226"/>
                    </a:lnTo>
                    <a:lnTo>
                      <a:pt x="2113" y="241"/>
                    </a:lnTo>
                    <a:lnTo>
                      <a:pt x="2113" y="255"/>
                    </a:lnTo>
                    <a:lnTo>
                      <a:pt x="2127" y="255"/>
                    </a:lnTo>
                    <a:lnTo>
                      <a:pt x="2127" y="269"/>
                    </a:lnTo>
                    <a:lnTo>
                      <a:pt x="2141" y="269"/>
                    </a:lnTo>
                    <a:lnTo>
                      <a:pt x="2141" y="283"/>
                    </a:lnTo>
                    <a:lnTo>
                      <a:pt x="2156" y="283"/>
                    </a:lnTo>
                    <a:lnTo>
                      <a:pt x="2170" y="297"/>
                    </a:lnTo>
                    <a:lnTo>
                      <a:pt x="2170" y="312"/>
                    </a:lnTo>
                    <a:lnTo>
                      <a:pt x="2184" y="312"/>
                    </a:lnTo>
                    <a:lnTo>
                      <a:pt x="2184" y="326"/>
                    </a:lnTo>
                    <a:lnTo>
                      <a:pt x="2198" y="326"/>
                    </a:lnTo>
                    <a:lnTo>
                      <a:pt x="2212" y="340"/>
                    </a:lnTo>
                    <a:lnTo>
                      <a:pt x="2227" y="368"/>
                    </a:lnTo>
                    <a:lnTo>
                      <a:pt x="2241" y="382"/>
                    </a:lnTo>
                    <a:lnTo>
                      <a:pt x="2241" y="397"/>
                    </a:lnTo>
                    <a:lnTo>
                      <a:pt x="2255" y="411"/>
                    </a:lnTo>
                    <a:lnTo>
                      <a:pt x="2269" y="425"/>
                    </a:lnTo>
                    <a:lnTo>
                      <a:pt x="2269" y="439"/>
                    </a:lnTo>
                    <a:lnTo>
                      <a:pt x="2283" y="453"/>
                    </a:lnTo>
                    <a:lnTo>
                      <a:pt x="2283" y="468"/>
                    </a:lnTo>
                    <a:lnTo>
                      <a:pt x="2297" y="468"/>
                    </a:lnTo>
                    <a:lnTo>
                      <a:pt x="2297" y="482"/>
                    </a:lnTo>
                    <a:lnTo>
                      <a:pt x="2312" y="496"/>
                    </a:lnTo>
                    <a:lnTo>
                      <a:pt x="2326" y="510"/>
                    </a:lnTo>
                    <a:lnTo>
                      <a:pt x="2326" y="524"/>
                    </a:lnTo>
                    <a:lnTo>
                      <a:pt x="2340" y="524"/>
                    </a:lnTo>
                    <a:lnTo>
                      <a:pt x="2340" y="539"/>
                    </a:lnTo>
                    <a:lnTo>
                      <a:pt x="2354" y="553"/>
                    </a:lnTo>
                    <a:lnTo>
                      <a:pt x="2368" y="567"/>
                    </a:lnTo>
                    <a:lnTo>
                      <a:pt x="2383" y="581"/>
                    </a:lnTo>
                    <a:lnTo>
                      <a:pt x="2397" y="609"/>
                    </a:lnTo>
                    <a:lnTo>
                      <a:pt x="2397" y="624"/>
                    </a:lnTo>
                    <a:lnTo>
                      <a:pt x="2411" y="624"/>
                    </a:lnTo>
                    <a:lnTo>
                      <a:pt x="2411" y="638"/>
                    </a:lnTo>
                    <a:lnTo>
                      <a:pt x="2425" y="652"/>
                    </a:lnTo>
                    <a:lnTo>
                      <a:pt x="2439" y="666"/>
                    </a:lnTo>
                    <a:lnTo>
                      <a:pt x="2439" y="680"/>
                    </a:lnTo>
                    <a:lnTo>
                      <a:pt x="2453" y="680"/>
                    </a:lnTo>
                    <a:lnTo>
                      <a:pt x="2453" y="695"/>
                    </a:lnTo>
                    <a:lnTo>
                      <a:pt x="2468" y="709"/>
                    </a:lnTo>
                    <a:lnTo>
                      <a:pt x="2468" y="723"/>
                    </a:lnTo>
                    <a:lnTo>
                      <a:pt x="2482" y="737"/>
                    </a:lnTo>
                    <a:lnTo>
                      <a:pt x="2496" y="751"/>
                    </a:lnTo>
                    <a:lnTo>
                      <a:pt x="2496" y="765"/>
                    </a:lnTo>
                    <a:lnTo>
                      <a:pt x="2510" y="780"/>
                    </a:lnTo>
                    <a:lnTo>
                      <a:pt x="2524" y="794"/>
                    </a:lnTo>
                    <a:lnTo>
                      <a:pt x="2539" y="808"/>
                    </a:lnTo>
                    <a:lnTo>
                      <a:pt x="2539" y="822"/>
                    </a:lnTo>
                    <a:lnTo>
                      <a:pt x="2553" y="836"/>
                    </a:lnTo>
                    <a:lnTo>
                      <a:pt x="2567" y="851"/>
                    </a:lnTo>
                    <a:lnTo>
                      <a:pt x="2567" y="865"/>
                    </a:lnTo>
                    <a:lnTo>
                      <a:pt x="2581" y="879"/>
                    </a:lnTo>
                    <a:lnTo>
                      <a:pt x="2581" y="893"/>
                    </a:lnTo>
                    <a:lnTo>
                      <a:pt x="2595" y="893"/>
                    </a:lnTo>
                    <a:lnTo>
                      <a:pt x="2609" y="907"/>
                    </a:lnTo>
                    <a:lnTo>
                      <a:pt x="2609" y="922"/>
                    </a:lnTo>
                    <a:lnTo>
                      <a:pt x="2638" y="950"/>
                    </a:lnTo>
                    <a:lnTo>
                      <a:pt x="2652" y="964"/>
                    </a:lnTo>
                    <a:lnTo>
                      <a:pt x="2666" y="1007"/>
                    </a:lnTo>
                    <a:lnTo>
                      <a:pt x="2652" y="1021"/>
                    </a:lnTo>
                    <a:lnTo>
                      <a:pt x="2609" y="1049"/>
                    </a:lnTo>
                    <a:lnTo>
                      <a:pt x="2581" y="1078"/>
                    </a:lnTo>
                    <a:lnTo>
                      <a:pt x="2553" y="1092"/>
                    </a:lnTo>
                    <a:lnTo>
                      <a:pt x="2524" y="1106"/>
                    </a:lnTo>
                    <a:lnTo>
                      <a:pt x="2510" y="1120"/>
                    </a:lnTo>
                    <a:lnTo>
                      <a:pt x="2482" y="1134"/>
                    </a:lnTo>
                    <a:lnTo>
                      <a:pt x="2468" y="1148"/>
                    </a:lnTo>
                    <a:lnTo>
                      <a:pt x="2439" y="1177"/>
                    </a:lnTo>
                    <a:lnTo>
                      <a:pt x="2411" y="1191"/>
                    </a:lnTo>
                    <a:lnTo>
                      <a:pt x="2411" y="1205"/>
                    </a:lnTo>
                    <a:lnTo>
                      <a:pt x="2397" y="1205"/>
                    </a:lnTo>
                    <a:lnTo>
                      <a:pt x="2383" y="1219"/>
                    </a:lnTo>
                    <a:lnTo>
                      <a:pt x="2354" y="1234"/>
                    </a:lnTo>
                    <a:lnTo>
                      <a:pt x="2340" y="1248"/>
                    </a:lnTo>
                    <a:lnTo>
                      <a:pt x="2326" y="1248"/>
                    </a:lnTo>
                    <a:lnTo>
                      <a:pt x="2312" y="1262"/>
                    </a:lnTo>
                    <a:lnTo>
                      <a:pt x="2269" y="1290"/>
                    </a:lnTo>
                    <a:lnTo>
                      <a:pt x="2241" y="1304"/>
                    </a:lnTo>
                    <a:lnTo>
                      <a:pt x="2227" y="1319"/>
                    </a:lnTo>
                    <a:lnTo>
                      <a:pt x="2212" y="1333"/>
                    </a:lnTo>
                    <a:lnTo>
                      <a:pt x="2184" y="1347"/>
                    </a:lnTo>
                    <a:lnTo>
                      <a:pt x="2141" y="1375"/>
                    </a:lnTo>
                    <a:lnTo>
                      <a:pt x="2113" y="1390"/>
                    </a:lnTo>
                    <a:lnTo>
                      <a:pt x="2085" y="1404"/>
                    </a:lnTo>
                    <a:lnTo>
                      <a:pt x="2056" y="1418"/>
                    </a:lnTo>
                    <a:lnTo>
                      <a:pt x="2056" y="1432"/>
                    </a:lnTo>
                    <a:lnTo>
                      <a:pt x="2042" y="1432"/>
                    </a:lnTo>
                    <a:lnTo>
                      <a:pt x="2028" y="1446"/>
                    </a:lnTo>
                    <a:lnTo>
                      <a:pt x="2014" y="1446"/>
                    </a:lnTo>
                    <a:lnTo>
                      <a:pt x="2000" y="1461"/>
                    </a:lnTo>
                    <a:lnTo>
                      <a:pt x="1971" y="1475"/>
                    </a:lnTo>
                    <a:lnTo>
                      <a:pt x="1943" y="1489"/>
                    </a:lnTo>
                    <a:lnTo>
                      <a:pt x="1915" y="1503"/>
                    </a:lnTo>
                    <a:lnTo>
                      <a:pt x="1900" y="1503"/>
                    </a:lnTo>
                    <a:lnTo>
                      <a:pt x="1858" y="1531"/>
                    </a:lnTo>
                    <a:lnTo>
                      <a:pt x="1844" y="1531"/>
                    </a:lnTo>
                    <a:lnTo>
                      <a:pt x="1744" y="1588"/>
                    </a:lnTo>
                    <a:lnTo>
                      <a:pt x="1730" y="1602"/>
                    </a:lnTo>
                    <a:lnTo>
                      <a:pt x="1702" y="1617"/>
                    </a:lnTo>
                    <a:lnTo>
                      <a:pt x="1688" y="1617"/>
                    </a:lnTo>
                    <a:lnTo>
                      <a:pt x="1503" y="1716"/>
                    </a:lnTo>
                    <a:lnTo>
                      <a:pt x="1489" y="1730"/>
                    </a:lnTo>
                    <a:lnTo>
                      <a:pt x="1461" y="1744"/>
                    </a:lnTo>
                    <a:lnTo>
                      <a:pt x="1447" y="1744"/>
                    </a:lnTo>
                    <a:lnTo>
                      <a:pt x="1432" y="1758"/>
                    </a:lnTo>
                    <a:lnTo>
                      <a:pt x="1418" y="1758"/>
                    </a:lnTo>
                    <a:lnTo>
                      <a:pt x="1404" y="1773"/>
                    </a:lnTo>
                    <a:lnTo>
                      <a:pt x="1376" y="1787"/>
                    </a:lnTo>
                    <a:lnTo>
                      <a:pt x="1347" y="1787"/>
                    </a:lnTo>
                    <a:lnTo>
                      <a:pt x="1333" y="1801"/>
                    </a:lnTo>
                    <a:lnTo>
                      <a:pt x="1305" y="1815"/>
                    </a:lnTo>
                    <a:lnTo>
                      <a:pt x="1290" y="1815"/>
                    </a:lnTo>
                    <a:lnTo>
                      <a:pt x="1276" y="1829"/>
                    </a:lnTo>
                    <a:lnTo>
                      <a:pt x="1248" y="1844"/>
                    </a:lnTo>
                    <a:lnTo>
                      <a:pt x="1234" y="1844"/>
                    </a:lnTo>
                    <a:lnTo>
                      <a:pt x="1220" y="1844"/>
                    </a:lnTo>
                    <a:lnTo>
                      <a:pt x="1205" y="1858"/>
                    </a:lnTo>
                    <a:lnTo>
                      <a:pt x="1191" y="1858"/>
                    </a:lnTo>
                    <a:lnTo>
                      <a:pt x="1177" y="1872"/>
                    </a:lnTo>
                    <a:lnTo>
                      <a:pt x="1163" y="1872"/>
                    </a:lnTo>
                    <a:lnTo>
                      <a:pt x="1149" y="1886"/>
                    </a:lnTo>
                    <a:lnTo>
                      <a:pt x="1134" y="1886"/>
                    </a:lnTo>
                    <a:lnTo>
                      <a:pt x="1120" y="1900"/>
                    </a:lnTo>
                    <a:lnTo>
                      <a:pt x="1106" y="1900"/>
                    </a:lnTo>
                    <a:lnTo>
                      <a:pt x="1092" y="1900"/>
                    </a:lnTo>
                    <a:lnTo>
                      <a:pt x="1078" y="1914"/>
                    </a:lnTo>
                    <a:lnTo>
                      <a:pt x="1064" y="1914"/>
                    </a:lnTo>
                    <a:lnTo>
                      <a:pt x="1049" y="1929"/>
                    </a:lnTo>
                    <a:lnTo>
                      <a:pt x="978" y="1943"/>
                    </a:lnTo>
                    <a:lnTo>
                      <a:pt x="681" y="2042"/>
                    </a:lnTo>
                    <a:lnTo>
                      <a:pt x="666" y="2056"/>
                    </a:lnTo>
                    <a:lnTo>
                      <a:pt x="539" y="2085"/>
                    </a:lnTo>
                    <a:lnTo>
                      <a:pt x="525" y="2099"/>
                    </a:lnTo>
                    <a:lnTo>
                      <a:pt x="496" y="2099"/>
                    </a:lnTo>
                    <a:lnTo>
                      <a:pt x="454" y="2127"/>
                    </a:lnTo>
                    <a:lnTo>
                      <a:pt x="440" y="2127"/>
                    </a:lnTo>
                    <a:close/>
                  </a:path>
                </a:pathLst>
              </a:custGeom>
              <a:pattFill prst="pct50">
                <a:fgClr>
                  <a:srgbClr val="000000"/>
                </a:fgClr>
                <a:bgClr>
                  <a:srgbClr val="FFFFFF"/>
                </a:bgClr>
              </a:pattFill>
              <a:ln w="0" cap="flat">
                <a:solidFill>
                  <a:srgbClr val="000000"/>
                </a:solidFill>
                <a:prstDash val="solid"/>
                <a:round/>
                <a:headEnd/>
                <a:tailEnd/>
              </a:ln>
            </p:spPr>
            <p:txBody>
              <a:bodyPr/>
              <a:lstStyle/>
              <a:p>
                <a:endParaRPr lang="ja-JP" altLang="en-US"/>
              </a:p>
            </p:txBody>
          </p:sp>
          <p:sp>
            <p:nvSpPr>
              <p:cNvPr id="21659" name="Freeform 183"/>
              <p:cNvSpPr>
                <a:spLocks noChangeAspect="1"/>
              </p:cNvSpPr>
              <p:nvPr/>
            </p:nvSpPr>
            <p:spPr bwMode="auto">
              <a:xfrm>
                <a:off x="7495" y="3815"/>
                <a:ext cx="698" cy="879"/>
              </a:xfrm>
              <a:custGeom>
                <a:avLst/>
                <a:gdLst>
                  <a:gd name="T0" fmla="*/ 0 w 1517"/>
                  <a:gd name="T1" fmla="*/ 0 h 1915"/>
                  <a:gd name="T2" fmla="*/ 0 w 1517"/>
                  <a:gd name="T3" fmla="*/ 0 h 1915"/>
                  <a:gd name="T4" fmla="*/ 0 w 1517"/>
                  <a:gd name="T5" fmla="*/ 0 h 1915"/>
                  <a:gd name="T6" fmla="*/ 0 w 1517"/>
                  <a:gd name="T7" fmla="*/ 0 h 1915"/>
                  <a:gd name="T8" fmla="*/ 0 w 1517"/>
                  <a:gd name="T9" fmla="*/ 0 h 1915"/>
                  <a:gd name="T10" fmla="*/ 0 w 1517"/>
                  <a:gd name="T11" fmla="*/ 0 h 1915"/>
                  <a:gd name="T12" fmla="*/ 0 w 1517"/>
                  <a:gd name="T13" fmla="*/ 0 h 1915"/>
                  <a:gd name="T14" fmla="*/ 0 w 1517"/>
                  <a:gd name="T15" fmla="*/ 0 h 1915"/>
                  <a:gd name="T16" fmla="*/ 0 w 1517"/>
                  <a:gd name="T17" fmla="*/ 0 h 1915"/>
                  <a:gd name="T18" fmla="*/ 0 w 1517"/>
                  <a:gd name="T19" fmla="*/ 0 h 1915"/>
                  <a:gd name="T20" fmla="*/ 0 w 1517"/>
                  <a:gd name="T21" fmla="*/ 0 h 1915"/>
                  <a:gd name="T22" fmla="*/ 0 w 1517"/>
                  <a:gd name="T23" fmla="*/ 0 h 1915"/>
                  <a:gd name="T24" fmla="*/ 0 w 1517"/>
                  <a:gd name="T25" fmla="*/ 0 h 1915"/>
                  <a:gd name="T26" fmla="*/ 0 w 1517"/>
                  <a:gd name="T27" fmla="*/ 0 h 1915"/>
                  <a:gd name="T28" fmla="*/ 0 w 1517"/>
                  <a:gd name="T29" fmla="*/ 0 h 1915"/>
                  <a:gd name="T30" fmla="*/ 0 w 1517"/>
                  <a:gd name="T31" fmla="*/ 0 h 1915"/>
                  <a:gd name="T32" fmla="*/ 0 w 1517"/>
                  <a:gd name="T33" fmla="*/ 0 h 1915"/>
                  <a:gd name="T34" fmla="*/ 0 w 1517"/>
                  <a:gd name="T35" fmla="*/ 0 h 1915"/>
                  <a:gd name="T36" fmla="*/ 0 w 1517"/>
                  <a:gd name="T37" fmla="*/ 0 h 1915"/>
                  <a:gd name="T38" fmla="*/ 0 w 1517"/>
                  <a:gd name="T39" fmla="*/ 0 h 1915"/>
                  <a:gd name="T40" fmla="*/ 0 w 1517"/>
                  <a:gd name="T41" fmla="*/ 0 h 1915"/>
                  <a:gd name="T42" fmla="*/ 0 w 1517"/>
                  <a:gd name="T43" fmla="*/ 0 h 1915"/>
                  <a:gd name="T44" fmla="*/ 0 w 1517"/>
                  <a:gd name="T45" fmla="*/ 0 h 1915"/>
                  <a:gd name="T46" fmla="*/ 0 w 1517"/>
                  <a:gd name="T47" fmla="*/ 0 h 1915"/>
                  <a:gd name="T48" fmla="*/ 0 w 1517"/>
                  <a:gd name="T49" fmla="*/ 0 h 1915"/>
                  <a:gd name="T50" fmla="*/ 0 w 1517"/>
                  <a:gd name="T51" fmla="*/ 0 h 1915"/>
                  <a:gd name="T52" fmla="*/ 0 w 1517"/>
                  <a:gd name="T53" fmla="*/ 0 h 1915"/>
                  <a:gd name="T54" fmla="*/ 0 w 1517"/>
                  <a:gd name="T55" fmla="*/ 0 h 1915"/>
                  <a:gd name="T56" fmla="*/ 0 w 1517"/>
                  <a:gd name="T57" fmla="*/ 0 h 1915"/>
                  <a:gd name="T58" fmla="*/ 0 w 1517"/>
                  <a:gd name="T59" fmla="*/ 0 h 1915"/>
                  <a:gd name="T60" fmla="*/ 0 w 1517"/>
                  <a:gd name="T61" fmla="*/ 0 h 1915"/>
                  <a:gd name="T62" fmla="*/ 0 w 1517"/>
                  <a:gd name="T63" fmla="*/ 0 h 1915"/>
                  <a:gd name="T64" fmla="*/ 0 w 1517"/>
                  <a:gd name="T65" fmla="*/ 0 h 1915"/>
                  <a:gd name="T66" fmla="*/ 0 w 1517"/>
                  <a:gd name="T67" fmla="*/ 0 h 1915"/>
                  <a:gd name="T68" fmla="*/ 0 w 1517"/>
                  <a:gd name="T69" fmla="*/ 0 h 1915"/>
                  <a:gd name="T70" fmla="*/ 0 w 1517"/>
                  <a:gd name="T71" fmla="*/ 0 h 1915"/>
                  <a:gd name="T72" fmla="*/ 0 w 1517"/>
                  <a:gd name="T73" fmla="*/ 0 h 1915"/>
                  <a:gd name="T74" fmla="*/ 0 w 1517"/>
                  <a:gd name="T75" fmla="*/ 0 h 1915"/>
                  <a:gd name="T76" fmla="*/ 0 w 1517"/>
                  <a:gd name="T77" fmla="*/ 0 h 1915"/>
                  <a:gd name="T78" fmla="*/ 0 w 1517"/>
                  <a:gd name="T79" fmla="*/ 0 h 1915"/>
                  <a:gd name="T80" fmla="*/ 0 w 1517"/>
                  <a:gd name="T81" fmla="*/ 0 h 1915"/>
                  <a:gd name="T82" fmla="*/ 0 w 1517"/>
                  <a:gd name="T83" fmla="*/ 0 h 1915"/>
                  <a:gd name="T84" fmla="*/ 0 w 1517"/>
                  <a:gd name="T85" fmla="*/ 0 h 1915"/>
                  <a:gd name="T86" fmla="*/ 0 w 1517"/>
                  <a:gd name="T87" fmla="*/ 0 h 1915"/>
                  <a:gd name="T88" fmla="*/ 0 w 1517"/>
                  <a:gd name="T89" fmla="*/ 0 h 1915"/>
                  <a:gd name="T90" fmla="*/ 0 w 1517"/>
                  <a:gd name="T91" fmla="*/ 0 h 1915"/>
                  <a:gd name="T92" fmla="*/ 0 w 1517"/>
                  <a:gd name="T93" fmla="*/ 0 h 1915"/>
                  <a:gd name="T94" fmla="*/ 0 w 1517"/>
                  <a:gd name="T95" fmla="*/ 0 h 1915"/>
                  <a:gd name="T96" fmla="*/ 0 w 1517"/>
                  <a:gd name="T97" fmla="*/ 0 h 1915"/>
                  <a:gd name="T98" fmla="*/ 0 w 1517"/>
                  <a:gd name="T99" fmla="*/ 0 h 1915"/>
                  <a:gd name="T100" fmla="*/ 0 w 1517"/>
                  <a:gd name="T101" fmla="*/ 0 h 1915"/>
                  <a:gd name="T102" fmla="*/ 0 w 1517"/>
                  <a:gd name="T103" fmla="*/ 0 h 1915"/>
                  <a:gd name="T104" fmla="*/ 0 w 1517"/>
                  <a:gd name="T105" fmla="*/ 0 h 1915"/>
                  <a:gd name="T106" fmla="*/ 0 w 1517"/>
                  <a:gd name="T107" fmla="*/ 0 h 1915"/>
                  <a:gd name="T108" fmla="*/ 0 w 1517"/>
                  <a:gd name="T109" fmla="*/ 0 h 1915"/>
                  <a:gd name="T110" fmla="*/ 0 w 1517"/>
                  <a:gd name="T111" fmla="*/ 0 h 1915"/>
                  <a:gd name="T112" fmla="*/ 0 w 1517"/>
                  <a:gd name="T113" fmla="*/ 0 h 1915"/>
                  <a:gd name="T114" fmla="*/ 0 w 1517"/>
                  <a:gd name="T115" fmla="*/ 0 h 1915"/>
                  <a:gd name="T116" fmla="*/ 0 w 1517"/>
                  <a:gd name="T117" fmla="*/ 0 h 1915"/>
                  <a:gd name="T118" fmla="*/ 0 w 1517"/>
                  <a:gd name="T119" fmla="*/ 0 h 1915"/>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517"/>
                  <a:gd name="T181" fmla="*/ 0 h 1915"/>
                  <a:gd name="T182" fmla="*/ 1517 w 1517"/>
                  <a:gd name="T183" fmla="*/ 1915 h 1915"/>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517" h="1915">
                    <a:moveTo>
                      <a:pt x="1474" y="28"/>
                    </a:moveTo>
                    <a:lnTo>
                      <a:pt x="1489" y="71"/>
                    </a:lnTo>
                    <a:lnTo>
                      <a:pt x="1489" y="85"/>
                    </a:lnTo>
                    <a:lnTo>
                      <a:pt x="1503" y="127"/>
                    </a:lnTo>
                    <a:lnTo>
                      <a:pt x="1503" y="142"/>
                    </a:lnTo>
                    <a:lnTo>
                      <a:pt x="1503" y="156"/>
                    </a:lnTo>
                    <a:lnTo>
                      <a:pt x="1503" y="170"/>
                    </a:lnTo>
                    <a:lnTo>
                      <a:pt x="1503" y="184"/>
                    </a:lnTo>
                    <a:lnTo>
                      <a:pt x="1517" y="198"/>
                    </a:lnTo>
                    <a:lnTo>
                      <a:pt x="1517" y="213"/>
                    </a:lnTo>
                    <a:lnTo>
                      <a:pt x="1503" y="213"/>
                    </a:lnTo>
                    <a:lnTo>
                      <a:pt x="1517" y="227"/>
                    </a:lnTo>
                    <a:lnTo>
                      <a:pt x="1517" y="241"/>
                    </a:lnTo>
                    <a:lnTo>
                      <a:pt x="1517" y="269"/>
                    </a:lnTo>
                    <a:lnTo>
                      <a:pt x="1517" y="283"/>
                    </a:lnTo>
                    <a:lnTo>
                      <a:pt x="1517" y="312"/>
                    </a:lnTo>
                    <a:lnTo>
                      <a:pt x="1517" y="326"/>
                    </a:lnTo>
                    <a:lnTo>
                      <a:pt x="1517" y="340"/>
                    </a:lnTo>
                    <a:lnTo>
                      <a:pt x="1517" y="369"/>
                    </a:lnTo>
                    <a:lnTo>
                      <a:pt x="1517" y="383"/>
                    </a:lnTo>
                    <a:lnTo>
                      <a:pt x="1517" y="397"/>
                    </a:lnTo>
                    <a:lnTo>
                      <a:pt x="1517" y="411"/>
                    </a:lnTo>
                    <a:lnTo>
                      <a:pt x="1503" y="439"/>
                    </a:lnTo>
                    <a:lnTo>
                      <a:pt x="1503" y="454"/>
                    </a:lnTo>
                    <a:lnTo>
                      <a:pt x="1503" y="468"/>
                    </a:lnTo>
                    <a:lnTo>
                      <a:pt x="1503" y="482"/>
                    </a:lnTo>
                    <a:lnTo>
                      <a:pt x="1503" y="510"/>
                    </a:lnTo>
                    <a:lnTo>
                      <a:pt x="1489" y="539"/>
                    </a:lnTo>
                    <a:lnTo>
                      <a:pt x="1489" y="553"/>
                    </a:lnTo>
                    <a:lnTo>
                      <a:pt x="1489" y="567"/>
                    </a:lnTo>
                    <a:lnTo>
                      <a:pt x="1474" y="581"/>
                    </a:lnTo>
                    <a:lnTo>
                      <a:pt x="1474" y="596"/>
                    </a:lnTo>
                    <a:lnTo>
                      <a:pt x="1474" y="610"/>
                    </a:lnTo>
                    <a:lnTo>
                      <a:pt x="1460" y="610"/>
                    </a:lnTo>
                    <a:lnTo>
                      <a:pt x="1460" y="624"/>
                    </a:lnTo>
                    <a:lnTo>
                      <a:pt x="1460" y="638"/>
                    </a:lnTo>
                    <a:lnTo>
                      <a:pt x="1446" y="638"/>
                    </a:lnTo>
                    <a:lnTo>
                      <a:pt x="1446" y="652"/>
                    </a:lnTo>
                    <a:lnTo>
                      <a:pt x="1446" y="666"/>
                    </a:lnTo>
                    <a:lnTo>
                      <a:pt x="1432" y="681"/>
                    </a:lnTo>
                    <a:lnTo>
                      <a:pt x="1432" y="695"/>
                    </a:lnTo>
                    <a:lnTo>
                      <a:pt x="1418" y="709"/>
                    </a:lnTo>
                    <a:lnTo>
                      <a:pt x="1418" y="723"/>
                    </a:lnTo>
                    <a:lnTo>
                      <a:pt x="1418" y="737"/>
                    </a:lnTo>
                    <a:lnTo>
                      <a:pt x="1404" y="752"/>
                    </a:lnTo>
                    <a:lnTo>
                      <a:pt x="1404" y="766"/>
                    </a:lnTo>
                    <a:lnTo>
                      <a:pt x="1404" y="780"/>
                    </a:lnTo>
                    <a:lnTo>
                      <a:pt x="1404" y="794"/>
                    </a:lnTo>
                    <a:lnTo>
                      <a:pt x="1389" y="794"/>
                    </a:lnTo>
                    <a:lnTo>
                      <a:pt x="1389" y="808"/>
                    </a:lnTo>
                    <a:lnTo>
                      <a:pt x="1389" y="851"/>
                    </a:lnTo>
                    <a:lnTo>
                      <a:pt x="1389" y="879"/>
                    </a:lnTo>
                    <a:lnTo>
                      <a:pt x="1389" y="893"/>
                    </a:lnTo>
                    <a:lnTo>
                      <a:pt x="1404" y="936"/>
                    </a:lnTo>
                    <a:lnTo>
                      <a:pt x="1404" y="950"/>
                    </a:lnTo>
                    <a:lnTo>
                      <a:pt x="1404" y="978"/>
                    </a:lnTo>
                    <a:lnTo>
                      <a:pt x="1404" y="1007"/>
                    </a:lnTo>
                    <a:lnTo>
                      <a:pt x="1404" y="1035"/>
                    </a:lnTo>
                    <a:lnTo>
                      <a:pt x="1404" y="1049"/>
                    </a:lnTo>
                    <a:lnTo>
                      <a:pt x="1404" y="1064"/>
                    </a:lnTo>
                    <a:lnTo>
                      <a:pt x="1404" y="1078"/>
                    </a:lnTo>
                    <a:lnTo>
                      <a:pt x="1404" y="1120"/>
                    </a:lnTo>
                    <a:lnTo>
                      <a:pt x="1404" y="1135"/>
                    </a:lnTo>
                    <a:lnTo>
                      <a:pt x="1404" y="1177"/>
                    </a:lnTo>
                    <a:lnTo>
                      <a:pt x="1404" y="1191"/>
                    </a:lnTo>
                    <a:lnTo>
                      <a:pt x="1404" y="1205"/>
                    </a:lnTo>
                    <a:lnTo>
                      <a:pt x="1389" y="1234"/>
                    </a:lnTo>
                    <a:lnTo>
                      <a:pt x="1389" y="1262"/>
                    </a:lnTo>
                    <a:lnTo>
                      <a:pt x="1389" y="1291"/>
                    </a:lnTo>
                    <a:lnTo>
                      <a:pt x="1375" y="1319"/>
                    </a:lnTo>
                    <a:lnTo>
                      <a:pt x="1375" y="1333"/>
                    </a:lnTo>
                    <a:lnTo>
                      <a:pt x="1375" y="1347"/>
                    </a:lnTo>
                    <a:lnTo>
                      <a:pt x="1361" y="1361"/>
                    </a:lnTo>
                    <a:lnTo>
                      <a:pt x="1361" y="1376"/>
                    </a:lnTo>
                    <a:lnTo>
                      <a:pt x="1361" y="1390"/>
                    </a:lnTo>
                    <a:lnTo>
                      <a:pt x="1361" y="1404"/>
                    </a:lnTo>
                    <a:lnTo>
                      <a:pt x="1347" y="1432"/>
                    </a:lnTo>
                    <a:lnTo>
                      <a:pt x="1347" y="1447"/>
                    </a:lnTo>
                    <a:lnTo>
                      <a:pt x="1333" y="1503"/>
                    </a:lnTo>
                    <a:lnTo>
                      <a:pt x="1304" y="1574"/>
                    </a:lnTo>
                    <a:lnTo>
                      <a:pt x="1290" y="1574"/>
                    </a:lnTo>
                    <a:lnTo>
                      <a:pt x="1276" y="1617"/>
                    </a:lnTo>
                    <a:lnTo>
                      <a:pt x="1233" y="1674"/>
                    </a:lnTo>
                    <a:lnTo>
                      <a:pt x="1205" y="1716"/>
                    </a:lnTo>
                    <a:lnTo>
                      <a:pt x="1191" y="1730"/>
                    </a:lnTo>
                    <a:lnTo>
                      <a:pt x="1177" y="1744"/>
                    </a:lnTo>
                    <a:lnTo>
                      <a:pt x="1162" y="1744"/>
                    </a:lnTo>
                    <a:lnTo>
                      <a:pt x="1162" y="1759"/>
                    </a:lnTo>
                    <a:lnTo>
                      <a:pt x="1134" y="1759"/>
                    </a:lnTo>
                    <a:lnTo>
                      <a:pt x="1120" y="1773"/>
                    </a:lnTo>
                    <a:lnTo>
                      <a:pt x="1106" y="1787"/>
                    </a:lnTo>
                    <a:lnTo>
                      <a:pt x="1092" y="1801"/>
                    </a:lnTo>
                    <a:lnTo>
                      <a:pt x="1077" y="1801"/>
                    </a:lnTo>
                    <a:lnTo>
                      <a:pt x="1063" y="1801"/>
                    </a:lnTo>
                    <a:lnTo>
                      <a:pt x="1049" y="1815"/>
                    </a:lnTo>
                    <a:lnTo>
                      <a:pt x="1035" y="1815"/>
                    </a:lnTo>
                    <a:lnTo>
                      <a:pt x="1021" y="1815"/>
                    </a:lnTo>
                    <a:lnTo>
                      <a:pt x="992" y="1830"/>
                    </a:lnTo>
                    <a:lnTo>
                      <a:pt x="978" y="1830"/>
                    </a:lnTo>
                    <a:lnTo>
                      <a:pt x="964" y="1830"/>
                    </a:lnTo>
                    <a:lnTo>
                      <a:pt x="936" y="1844"/>
                    </a:lnTo>
                    <a:lnTo>
                      <a:pt x="907" y="1844"/>
                    </a:lnTo>
                    <a:lnTo>
                      <a:pt x="865" y="1858"/>
                    </a:lnTo>
                    <a:lnTo>
                      <a:pt x="822" y="1872"/>
                    </a:lnTo>
                    <a:lnTo>
                      <a:pt x="808" y="1872"/>
                    </a:lnTo>
                    <a:lnTo>
                      <a:pt x="780" y="1872"/>
                    </a:lnTo>
                    <a:lnTo>
                      <a:pt x="680" y="1900"/>
                    </a:lnTo>
                    <a:lnTo>
                      <a:pt x="666" y="1900"/>
                    </a:lnTo>
                    <a:lnTo>
                      <a:pt x="638" y="1900"/>
                    </a:lnTo>
                    <a:lnTo>
                      <a:pt x="624" y="1915"/>
                    </a:lnTo>
                    <a:lnTo>
                      <a:pt x="609" y="1915"/>
                    </a:lnTo>
                    <a:lnTo>
                      <a:pt x="595" y="1915"/>
                    </a:lnTo>
                    <a:lnTo>
                      <a:pt x="581" y="1915"/>
                    </a:lnTo>
                    <a:lnTo>
                      <a:pt x="553" y="1915"/>
                    </a:lnTo>
                    <a:lnTo>
                      <a:pt x="538" y="1915"/>
                    </a:lnTo>
                    <a:lnTo>
                      <a:pt x="524" y="1915"/>
                    </a:lnTo>
                    <a:lnTo>
                      <a:pt x="510" y="1915"/>
                    </a:lnTo>
                    <a:lnTo>
                      <a:pt x="496" y="1915"/>
                    </a:lnTo>
                    <a:lnTo>
                      <a:pt x="482" y="1915"/>
                    </a:lnTo>
                    <a:lnTo>
                      <a:pt x="468" y="1900"/>
                    </a:lnTo>
                    <a:lnTo>
                      <a:pt x="453" y="1900"/>
                    </a:lnTo>
                    <a:lnTo>
                      <a:pt x="439" y="1900"/>
                    </a:lnTo>
                    <a:lnTo>
                      <a:pt x="425" y="1886"/>
                    </a:lnTo>
                    <a:lnTo>
                      <a:pt x="411" y="1886"/>
                    </a:lnTo>
                    <a:lnTo>
                      <a:pt x="397" y="1886"/>
                    </a:lnTo>
                    <a:lnTo>
                      <a:pt x="382" y="1872"/>
                    </a:lnTo>
                    <a:lnTo>
                      <a:pt x="368" y="1872"/>
                    </a:lnTo>
                    <a:lnTo>
                      <a:pt x="283" y="1830"/>
                    </a:lnTo>
                    <a:lnTo>
                      <a:pt x="269" y="1815"/>
                    </a:lnTo>
                    <a:lnTo>
                      <a:pt x="255" y="1815"/>
                    </a:lnTo>
                    <a:lnTo>
                      <a:pt x="198" y="1787"/>
                    </a:lnTo>
                    <a:lnTo>
                      <a:pt x="184" y="1787"/>
                    </a:lnTo>
                    <a:lnTo>
                      <a:pt x="184" y="1744"/>
                    </a:lnTo>
                    <a:lnTo>
                      <a:pt x="156" y="1617"/>
                    </a:lnTo>
                    <a:lnTo>
                      <a:pt x="113" y="1447"/>
                    </a:lnTo>
                    <a:lnTo>
                      <a:pt x="70" y="1319"/>
                    </a:lnTo>
                    <a:lnTo>
                      <a:pt x="42" y="1191"/>
                    </a:lnTo>
                    <a:lnTo>
                      <a:pt x="28" y="1149"/>
                    </a:lnTo>
                    <a:lnTo>
                      <a:pt x="14" y="1120"/>
                    </a:lnTo>
                    <a:lnTo>
                      <a:pt x="0" y="1120"/>
                    </a:lnTo>
                    <a:lnTo>
                      <a:pt x="340" y="978"/>
                    </a:lnTo>
                    <a:lnTo>
                      <a:pt x="368" y="964"/>
                    </a:lnTo>
                    <a:lnTo>
                      <a:pt x="411" y="950"/>
                    </a:lnTo>
                    <a:lnTo>
                      <a:pt x="453" y="922"/>
                    </a:lnTo>
                    <a:lnTo>
                      <a:pt x="567" y="879"/>
                    </a:lnTo>
                    <a:lnTo>
                      <a:pt x="609" y="808"/>
                    </a:lnTo>
                    <a:lnTo>
                      <a:pt x="624" y="794"/>
                    </a:lnTo>
                    <a:lnTo>
                      <a:pt x="638" y="766"/>
                    </a:lnTo>
                    <a:lnTo>
                      <a:pt x="652" y="752"/>
                    </a:lnTo>
                    <a:lnTo>
                      <a:pt x="666" y="723"/>
                    </a:lnTo>
                    <a:lnTo>
                      <a:pt x="680" y="695"/>
                    </a:lnTo>
                    <a:lnTo>
                      <a:pt x="694" y="681"/>
                    </a:lnTo>
                    <a:lnTo>
                      <a:pt x="694" y="666"/>
                    </a:lnTo>
                    <a:lnTo>
                      <a:pt x="694" y="652"/>
                    </a:lnTo>
                    <a:lnTo>
                      <a:pt x="709" y="638"/>
                    </a:lnTo>
                    <a:lnTo>
                      <a:pt x="723" y="624"/>
                    </a:lnTo>
                    <a:lnTo>
                      <a:pt x="737" y="596"/>
                    </a:lnTo>
                    <a:lnTo>
                      <a:pt x="751" y="581"/>
                    </a:lnTo>
                    <a:lnTo>
                      <a:pt x="751" y="567"/>
                    </a:lnTo>
                    <a:lnTo>
                      <a:pt x="780" y="553"/>
                    </a:lnTo>
                    <a:lnTo>
                      <a:pt x="794" y="525"/>
                    </a:lnTo>
                    <a:lnTo>
                      <a:pt x="808" y="496"/>
                    </a:lnTo>
                    <a:lnTo>
                      <a:pt x="822" y="482"/>
                    </a:lnTo>
                    <a:lnTo>
                      <a:pt x="822" y="468"/>
                    </a:lnTo>
                    <a:lnTo>
                      <a:pt x="836" y="439"/>
                    </a:lnTo>
                    <a:lnTo>
                      <a:pt x="850" y="425"/>
                    </a:lnTo>
                    <a:lnTo>
                      <a:pt x="865" y="397"/>
                    </a:lnTo>
                    <a:lnTo>
                      <a:pt x="879" y="383"/>
                    </a:lnTo>
                    <a:lnTo>
                      <a:pt x="893" y="369"/>
                    </a:lnTo>
                    <a:lnTo>
                      <a:pt x="907" y="340"/>
                    </a:lnTo>
                    <a:lnTo>
                      <a:pt x="921" y="312"/>
                    </a:lnTo>
                    <a:lnTo>
                      <a:pt x="936" y="298"/>
                    </a:lnTo>
                    <a:lnTo>
                      <a:pt x="950" y="283"/>
                    </a:lnTo>
                    <a:lnTo>
                      <a:pt x="964" y="269"/>
                    </a:lnTo>
                    <a:lnTo>
                      <a:pt x="978" y="241"/>
                    </a:lnTo>
                    <a:lnTo>
                      <a:pt x="1021" y="213"/>
                    </a:lnTo>
                    <a:lnTo>
                      <a:pt x="1021" y="198"/>
                    </a:lnTo>
                    <a:lnTo>
                      <a:pt x="1035" y="184"/>
                    </a:lnTo>
                    <a:lnTo>
                      <a:pt x="1049" y="184"/>
                    </a:lnTo>
                    <a:lnTo>
                      <a:pt x="1063" y="170"/>
                    </a:lnTo>
                    <a:lnTo>
                      <a:pt x="1077" y="142"/>
                    </a:lnTo>
                    <a:lnTo>
                      <a:pt x="1092" y="127"/>
                    </a:lnTo>
                    <a:lnTo>
                      <a:pt x="1106" y="113"/>
                    </a:lnTo>
                    <a:lnTo>
                      <a:pt x="1120" y="113"/>
                    </a:lnTo>
                    <a:lnTo>
                      <a:pt x="1134" y="99"/>
                    </a:lnTo>
                    <a:lnTo>
                      <a:pt x="1148" y="85"/>
                    </a:lnTo>
                    <a:lnTo>
                      <a:pt x="1177" y="71"/>
                    </a:lnTo>
                    <a:lnTo>
                      <a:pt x="1191" y="56"/>
                    </a:lnTo>
                    <a:lnTo>
                      <a:pt x="1205" y="56"/>
                    </a:lnTo>
                    <a:lnTo>
                      <a:pt x="1219" y="56"/>
                    </a:lnTo>
                    <a:lnTo>
                      <a:pt x="1248" y="56"/>
                    </a:lnTo>
                    <a:lnTo>
                      <a:pt x="1276" y="42"/>
                    </a:lnTo>
                    <a:lnTo>
                      <a:pt x="1290" y="42"/>
                    </a:lnTo>
                    <a:lnTo>
                      <a:pt x="1304" y="42"/>
                    </a:lnTo>
                    <a:lnTo>
                      <a:pt x="1318" y="42"/>
                    </a:lnTo>
                    <a:lnTo>
                      <a:pt x="1361" y="28"/>
                    </a:lnTo>
                    <a:lnTo>
                      <a:pt x="1404" y="14"/>
                    </a:lnTo>
                    <a:lnTo>
                      <a:pt x="1418" y="14"/>
                    </a:lnTo>
                    <a:lnTo>
                      <a:pt x="1432" y="14"/>
                    </a:lnTo>
                    <a:lnTo>
                      <a:pt x="1446" y="0"/>
                    </a:lnTo>
                    <a:lnTo>
                      <a:pt x="1460" y="0"/>
                    </a:lnTo>
                    <a:lnTo>
                      <a:pt x="1460" y="14"/>
                    </a:lnTo>
                    <a:lnTo>
                      <a:pt x="1474" y="28"/>
                    </a:lnTo>
                    <a:close/>
                  </a:path>
                </a:pathLst>
              </a:custGeom>
              <a:noFill/>
              <a:ln w="0" cap="flat">
                <a:solidFill>
                  <a:srgbClr val="000000"/>
                </a:solidFill>
                <a:prstDash val="solid"/>
                <a:round/>
                <a:headEnd/>
                <a:tailEnd/>
              </a:ln>
              <a:extLst>
                <a:ext uri="{909E8E84-426E-40DD-AFC4-6F175D3DCCD1}">
                  <a14:hiddenFill xmlns="" xmlns:a14="http://schemas.microsoft.com/office/drawing/2010/main">
                    <a:solidFill>
                      <a:srgbClr val="FFFFFF"/>
                    </a:solidFill>
                  </a14:hiddenFill>
                </a:ext>
              </a:extLst>
            </p:spPr>
            <p:txBody>
              <a:bodyPr/>
              <a:lstStyle/>
              <a:p>
                <a:endParaRPr lang="ja-JP" altLang="en-US"/>
              </a:p>
            </p:txBody>
          </p:sp>
          <p:sp>
            <p:nvSpPr>
              <p:cNvPr id="21660" name="Freeform 184"/>
              <p:cNvSpPr>
                <a:spLocks noChangeAspect="1"/>
              </p:cNvSpPr>
              <p:nvPr/>
            </p:nvSpPr>
            <p:spPr bwMode="auto">
              <a:xfrm>
                <a:off x="8444" y="3267"/>
                <a:ext cx="653" cy="665"/>
              </a:xfrm>
              <a:custGeom>
                <a:avLst/>
                <a:gdLst>
                  <a:gd name="T0" fmla="*/ 0 w 1418"/>
                  <a:gd name="T1" fmla="*/ 0 h 1447"/>
                  <a:gd name="T2" fmla="*/ 0 w 1418"/>
                  <a:gd name="T3" fmla="*/ 0 h 1447"/>
                  <a:gd name="T4" fmla="*/ 0 w 1418"/>
                  <a:gd name="T5" fmla="*/ 0 h 1447"/>
                  <a:gd name="T6" fmla="*/ 0 w 1418"/>
                  <a:gd name="T7" fmla="*/ 0 h 1447"/>
                  <a:gd name="T8" fmla="*/ 0 w 1418"/>
                  <a:gd name="T9" fmla="*/ 0 h 1447"/>
                  <a:gd name="T10" fmla="*/ 0 w 1418"/>
                  <a:gd name="T11" fmla="*/ 0 h 1447"/>
                  <a:gd name="T12" fmla="*/ 0 w 1418"/>
                  <a:gd name="T13" fmla="*/ 0 h 1447"/>
                  <a:gd name="T14" fmla="*/ 0 w 1418"/>
                  <a:gd name="T15" fmla="*/ 0 h 1447"/>
                  <a:gd name="T16" fmla="*/ 0 w 1418"/>
                  <a:gd name="T17" fmla="*/ 0 h 1447"/>
                  <a:gd name="T18" fmla="*/ 0 w 1418"/>
                  <a:gd name="T19" fmla="*/ 0 h 1447"/>
                  <a:gd name="T20" fmla="*/ 0 w 1418"/>
                  <a:gd name="T21" fmla="*/ 0 h 1447"/>
                  <a:gd name="T22" fmla="*/ 0 w 1418"/>
                  <a:gd name="T23" fmla="*/ 0 h 1447"/>
                  <a:gd name="T24" fmla="*/ 0 w 1418"/>
                  <a:gd name="T25" fmla="*/ 0 h 1447"/>
                  <a:gd name="T26" fmla="*/ 0 w 1418"/>
                  <a:gd name="T27" fmla="*/ 0 h 1447"/>
                  <a:gd name="T28" fmla="*/ 0 w 1418"/>
                  <a:gd name="T29" fmla="*/ 0 h 1447"/>
                  <a:gd name="T30" fmla="*/ 0 w 1418"/>
                  <a:gd name="T31" fmla="*/ 0 h 1447"/>
                  <a:gd name="T32" fmla="*/ 0 w 1418"/>
                  <a:gd name="T33" fmla="*/ 0 h 1447"/>
                  <a:gd name="T34" fmla="*/ 0 w 1418"/>
                  <a:gd name="T35" fmla="*/ 0 h 1447"/>
                  <a:gd name="T36" fmla="*/ 0 w 1418"/>
                  <a:gd name="T37" fmla="*/ 0 h 1447"/>
                  <a:gd name="T38" fmla="*/ 0 w 1418"/>
                  <a:gd name="T39" fmla="*/ 0 h 1447"/>
                  <a:gd name="T40" fmla="*/ 0 w 1418"/>
                  <a:gd name="T41" fmla="*/ 0 h 1447"/>
                  <a:gd name="T42" fmla="*/ 0 w 1418"/>
                  <a:gd name="T43" fmla="*/ 0 h 1447"/>
                  <a:gd name="T44" fmla="*/ 0 w 1418"/>
                  <a:gd name="T45" fmla="*/ 0 h 1447"/>
                  <a:gd name="T46" fmla="*/ 0 w 1418"/>
                  <a:gd name="T47" fmla="*/ 0 h 1447"/>
                  <a:gd name="T48" fmla="*/ 0 w 1418"/>
                  <a:gd name="T49" fmla="*/ 0 h 1447"/>
                  <a:gd name="T50" fmla="*/ 0 w 1418"/>
                  <a:gd name="T51" fmla="*/ 0 h 1447"/>
                  <a:gd name="T52" fmla="*/ 0 w 1418"/>
                  <a:gd name="T53" fmla="*/ 0 h 1447"/>
                  <a:gd name="T54" fmla="*/ 0 w 1418"/>
                  <a:gd name="T55" fmla="*/ 0 h 1447"/>
                  <a:gd name="T56" fmla="*/ 0 w 1418"/>
                  <a:gd name="T57" fmla="*/ 0 h 1447"/>
                  <a:gd name="T58" fmla="*/ 0 w 1418"/>
                  <a:gd name="T59" fmla="*/ 0 h 1447"/>
                  <a:gd name="T60" fmla="*/ 0 w 1418"/>
                  <a:gd name="T61" fmla="*/ 0 h 1447"/>
                  <a:gd name="T62" fmla="*/ 0 w 1418"/>
                  <a:gd name="T63" fmla="*/ 0 h 1447"/>
                  <a:gd name="T64" fmla="*/ 0 w 1418"/>
                  <a:gd name="T65" fmla="*/ 0 h 1447"/>
                  <a:gd name="T66" fmla="*/ 0 w 1418"/>
                  <a:gd name="T67" fmla="*/ 0 h 1447"/>
                  <a:gd name="T68" fmla="*/ 0 w 1418"/>
                  <a:gd name="T69" fmla="*/ 0 h 1447"/>
                  <a:gd name="T70" fmla="*/ 0 w 1418"/>
                  <a:gd name="T71" fmla="*/ 0 h 1447"/>
                  <a:gd name="T72" fmla="*/ 0 w 1418"/>
                  <a:gd name="T73" fmla="*/ 0 h 1447"/>
                  <a:gd name="T74" fmla="*/ 0 w 1418"/>
                  <a:gd name="T75" fmla="*/ 0 h 1447"/>
                  <a:gd name="T76" fmla="*/ 0 w 1418"/>
                  <a:gd name="T77" fmla="*/ 0 h 1447"/>
                  <a:gd name="T78" fmla="*/ 0 w 1418"/>
                  <a:gd name="T79" fmla="*/ 0 h 1447"/>
                  <a:gd name="T80" fmla="*/ 0 w 1418"/>
                  <a:gd name="T81" fmla="*/ 0 h 1447"/>
                  <a:gd name="T82" fmla="*/ 0 w 1418"/>
                  <a:gd name="T83" fmla="*/ 0 h 1447"/>
                  <a:gd name="T84" fmla="*/ 0 w 1418"/>
                  <a:gd name="T85" fmla="*/ 0 h 1447"/>
                  <a:gd name="T86" fmla="*/ 0 w 1418"/>
                  <a:gd name="T87" fmla="*/ 0 h 1447"/>
                  <a:gd name="T88" fmla="*/ 0 w 1418"/>
                  <a:gd name="T89" fmla="*/ 0 h 1447"/>
                  <a:gd name="T90" fmla="*/ 0 w 1418"/>
                  <a:gd name="T91" fmla="*/ 0 h 1447"/>
                  <a:gd name="T92" fmla="*/ 0 w 1418"/>
                  <a:gd name="T93" fmla="*/ 0 h 1447"/>
                  <a:gd name="T94" fmla="*/ 0 w 1418"/>
                  <a:gd name="T95" fmla="*/ 0 h 1447"/>
                  <a:gd name="T96" fmla="*/ 0 w 1418"/>
                  <a:gd name="T97" fmla="*/ 0 h 1447"/>
                  <a:gd name="T98" fmla="*/ 0 w 1418"/>
                  <a:gd name="T99" fmla="*/ 0 h 1447"/>
                  <a:gd name="T100" fmla="*/ 0 w 1418"/>
                  <a:gd name="T101" fmla="*/ 0 h 1447"/>
                  <a:gd name="T102" fmla="*/ 0 w 1418"/>
                  <a:gd name="T103" fmla="*/ 0 h 1447"/>
                  <a:gd name="T104" fmla="*/ 0 w 1418"/>
                  <a:gd name="T105" fmla="*/ 0 h 1447"/>
                  <a:gd name="T106" fmla="*/ 0 w 1418"/>
                  <a:gd name="T107" fmla="*/ 0 h 1447"/>
                  <a:gd name="T108" fmla="*/ 0 w 1418"/>
                  <a:gd name="T109" fmla="*/ 0 h 1447"/>
                  <a:gd name="T110" fmla="*/ 0 w 1418"/>
                  <a:gd name="T111" fmla="*/ 0 h 1447"/>
                  <a:gd name="T112" fmla="*/ 0 w 1418"/>
                  <a:gd name="T113" fmla="*/ 0 h 1447"/>
                  <a:gd name="T114" fmla="*/ 0 w 1418"/>
                  <a:gd name="T115" fmla="*/ 0 h 1447"/>
                  <a:gd name="T116" fmla="*/ 0 w 1418"/>
                  <a:gd name="T117" fmla="*/ 0 h 1447"/>
                  <a:gd name="T118" fmla="*/ 0 w 1418"/>
                  <a:gd name="T119" fmla="*/ 0 h 1447"/>
                  <a:gd name="T120" fmla="*/ 0 w 1418"/>
                  <a:gd name="T121" fmla="*/ 0 h 1447"/>
                  <a:gd name="T122" fmla="*/ 0 w 1418"/>
                  <a:gd name="T123" fmla="*/ 0 h 144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418"/>
                  <a:gd name="T187" fmla="*/ 0 h 1447"/>
                  <a:gd name="T188" fmla="*/ 1418 w 1418"/>
                  <a:gd name="T189" fmla="*/ 1447 h 1447"/>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418" h="1447">
                    <a:moveTo>
                      <a:pt x="1418" y="85"/>
                    </a:moveTo>
                    <a:lnTo>
                      <a:pt x="1418" y="85"/>
                    </a:lnTo>
                    <a:lnTo>
                      <a:pt x="1418" y="100"/>
                    </a:lnTo>
                    <a:lnTo>
                      <a:pt x="1418" y="114"/>
                    </a:lnTo>
                    <a:lnTo>
                      <a:pt x="1418" y="128"/>
                    </a:lnTo>
                    <a:lnTo>
                      <a:pt x="1418" y="142"/>
                    </a:lnTo>
                    <a:lnTo>
                      <a:pt x="1404" y="156"/>
                    </a:lnTo>
                    <a:lnTo>
                      <a:pt x="1404" y="170"/>
                    </a:lnTo>
                    <a:lnTo>
                      <a:pt x="1404" y="185"/>
                    </a:lnTo>
                    <a:lnTo>
                      <a:pt x="1404" y="199"/>
                    </a:lnTo>
                    <a:lnTo>
                      <a:pt x="1390" y="213"/>
                    </a:lnTo>
                    <a:lnTo>
                      <a:pt x="1390" y="227"/>
                    </a:lnTo>
                    <a:lnTo>
                      <a:pt x="1390" y="241"/>
                    </a:lnTo>
                    <a:lnTo>
                      <a:pt x="1390" y="256"/>
                    </a:lnTo>
                    <a:lnTo>
                      <a:pt x="1390" y="270"/>
                    </a:lnTo>
                    <a:lnTo>
                      <a:pt x="1376" y="284"/>
                    </a:lnTo>
                    <a:lnTo>
                      <a:pt x="1376" y="298"/>
                    </a:lnTo>
                    <a:lnTo>
                      <a:pt x="1376" y="312"/>
                    </a:lnTo>
                    <a:lnTo>
                      <a:pt x="1376" y="369"/>
                    </a:lnTo>
                    <a:lnTo>
                      <a:pt x="1376" y="397"/>
                    </a:lnTo>
                    <a:lnTo>
                      <a:pt x="1361" y="582"/>
                    </a:lnTo>
                    <a:lnTo>
                      <a:pt x="1361" y="596"/>
                    </a:lnTo>
                    <a:lnTo>
                      <a:pt x="1361" y="610"/>
                    </a:lnTo>
                    <a:lnTo>
                      <a:pt x="1361" y="624"/>
                    </a:lnTo>
                    <a:lnTo>
                      <a:pt x="1361" y="639"/>
                    </a:lnTo>
                    <a:lnTo>
                      <a:pt x="1361" y="653"/>
                    </a:lnTo>
                    <a:lnTo>
                      <a:pt x="1361" y="667"/>
                    </a:lnTo>
                    <a:lnTo>
                      <a:pt x="1361" y="681"/>
                    </a:lnTo>
                    <a:lnTo>
                      <a:pt x="1361" y="695"/>
                    </a:lnTo>
                    <a:lnTo>
                      <a:pt x="1361" y="709"/>
                    </a:lnTo>
                    <a:lnTo>
                      <a:pt x="1361" y="724"/>
                    </a:lnTo>
                    <a:lnTo>
                      <a:pt x="1361" y="738"/>
                    </a:lnTo>
                    <a:lnTo>
                      <a:pt x="1361" y="752"/>
                    </a:lnTo>
                    <a:lnTo>
                      <a:pt x="1361" y="766"/>
                    </a:lnTo>
                    <a:lnTo>
                      <a:pt x="1361" y="780"/>
                    </a:lnTo>
                    <a:lnTo>
                      <a:pt x="1361" y="795"/>
                    </a:lnTo>
                    <a:lnTo>
                      <a:pt x="1361" y="809"/>
                    </a:lnTo>
                    <a:lnTo>
                      <a:pt x="1333" y="922"/>
                    </a:lnTo>
                    <a:lnTo>
                      <a:pt x="1319" y="922"/>
                    </a:lnTo>
                    <a:lnTo>
                      <a:pt x="1262" y="922"/>
                    </a:lnTo>
                    <a:lnTo>
                      <a:pt x="1220" y="922"/>
                    </a:lnTo>
                    <a:lnTo>
                      <a:pt x="1205" y="922"/>
                    </a:lnTo>
                    <a:lnTo>
                      <a:pt x="1205" y="908"/>
                    </a:lnTo>
                    <a:lnTo>
                      <a:pt x="1191" y="908"/>
                    </a:lnTo>
                    <a:lnTo>
                      <a:pt x="1149" y="908"/>
                    </a:lnTo>
                    <a:lnTo>
                      <a:pt x="1134" y="908"/>
                    </a:lnTo>
                    <a:lnTo>
                      <a:pt x="1120" y="908"/>
                    </a:lnTo>
                    <a:lnTo>
                      <a:pt x="1078" y="894"/>
                    </a:lnTo>
                    <a:lnTo>
                      <a:pt x="1021" y="880"/>
                    </a:lnTo>
                    <a:lnTo>
                      <a:pt x="936" y="866"/>
                    </a:lnTo>
                    <a:lnTo>
                      <a:pt x="908" y="866"/>
                    </a:lnTo>
                    <a:lnTo>
                      <a:pt x="879" y="866"/>
                    </a:lnTo>
                    <a:lnTo>
                      <a:pt x="865" y="922"/>
                    </a:lnTo>
                    <a:lnTo>
                      <a:pt x="865" y="979"/>
                    </a:lnTo>
                    <a:lnTo>
                      <a:pt x="851" y="1050"/>
                    </a:lnTo>
                    <a:lnTo>
                      <a:pt x="851" y="1064"/>
                    </a:lnTo>
                    <a:lnTo>
                      <a:pt x="837" y="1149"/>
                    </a:lnTo>
                    <a:lnTo>
                      <a:pt x="822" y="1248"/>
                    </a:lnTo>
                    <a:lnTo>
                      <a:pt x="808" y="1291"/>
                    </a:lnTo>
                    <a:lnTo>
                      <a:pt x="794" y="1291"/>
                    </a:lnTo>
                    <a:lnTo>
                      <a:pt x="780" y="1291"/>
                    </a:lnTo>
                    <a:lnTo>
                      <a:pt x="780" y="1277"/>
                    </a:lnTo>
                    <a:lnTo>
                      <a:pt x="766" y="1277"/>
                    </a:lnTo>
                    <a:lnTo>
                      <a:pt x="752" y="1277"/>
                    </a:lnTo>
                    <a:lnTo>
                      <a:pt x="737" y="1277"/>
                    </a:lnTo>
                    <a:lnTo>
                      <a:pt x="723" y="1277"/>
                    </a:lnTo>
                    <a:lnTo>
                      <a:pt x="681" y="1263"/>
                    </a:lnTo>
                    <a:lnTo>
                      <a:pt x="666" y="1263"/>
                    </a:lnTo>
                    <a:lnTo>
                      <a:pt x="638" y="1263"/>
                    </a:lnTo>
                    <a:lnTo>
                      <a:pt x="624" y="1263"/>
                    </a:lnTo>
                    <a:lnTo>
                      <a:pt x="581" y="1263"/>
                    </a:lnTo>
                    <a:lnTo>
                      <a:pt x="525" y="1263"/>
                    </a:lnTo>
                    <a:lnTo>
                      <a:pt x="525" y="1277"/>
                    </a:lnTo>
                    <a:lnTo>
                      <a:pt x="525" y="1291"/>
                    </a:lnTo>
                    <a:lnTo>
                      <a:pt x="525" y="1334"/>
                    </a:lnTo>
                    <a:lnTo>
                      <a:pt x="525" y="1362"/>
                    </a:lnTo>
                    <a:lnTo>
                      <a:pt x="510" y="1405"/>
                    </a:lnTo>
                    <a:lnTo>
                      <a:pt x="510" y="1447"/>
                    </a:lnTo>
                    <a:lnTo>
                      <a:pt x="496" y="1447"/>
                    </a:lnTo>
                    <a:lnTo>
                      <a:pt x="482" y="1447"/>
                    </a:lnTo>
                    <a:lnTo>
                      <a:pt x="468" y="1447"/>
                    </a:lnTo>
                    <a:lnTo>
                      <a:pt x="440" y="1433"/>
                    </a:lnTo>
                    <a:lnTo>
                      <a:pt x="411" y="1433"/>
                    </a:lnTo>
                    <a:lnTo>
                      <a:pt x="369" y="1433"/>
                    </a:lnTo>
                    <a:lnTo>
                      <a:pt x="354" y="1419"/>
                    </a:lnTo>
                    <a:lnTo>
                      <a:pt x="340" y="1419"/>
                    </a:lnTo>
                    <a:lnTo>
                      <a:pt x="326" y="1419"/>
                    </a:lnTo>
                    <a:lnTo>
                      <a:pt x="298" y="1419"/>
                    </a:lnTo>
                    <a:lnTo>
                      <a:pt x="284" y="1419"/>
                    </a:lnTo>
                    <a:lnTo>
                      <a:pt x="269" y="1419"/>
                    </a:lnTo>
                    <a:lnTo>
                      <a:pt x="241" y="1419"/>
                    </a:lnTo>
                    <a:lnTo>
                      <a:pt x="227" y="1419"/>
                    </a:lnTo>
                    <a:lnTo>
                      <a:pt x="227" y="1405"/>
                    </a:lnTo>
                    <a:lnTo>
                      <a:pt x="213" y="1405"/>
                    </a:lnTo>
                    <a:lnTo>
                      <a:pt x="213" y="1390"/>
                    </a:lnTo>
                    <a:lnTo>
                      <a:pt x="198" y="1390"/>
                    </a:lnTo>
                    <a:lnTo>
                      <a:pt x="198" y="1405"/>
                    </a:lnTo>
                    <a:lnTo>
                      <a:pt x="170" y="1405"/>
                    </a:lnTo>
                    <a:lnTo>
                      <a:pt x="156" y="1390"/>
                    </a:lnTo>
                    <a:lnTo>
                      <a:pt x="142" y="1405"/>
                    </a:lnTo>
                    <a:lnTo>
                      <a:pt x="128" y="1390"/>
                    </a:lnTo>
                    <a:lnTo>
                      <a:pt x="128" y="1376"/>
                    </a:lnTo>
                    <a:lnTo>
                      <a:pt x="113" y="1362"/>
                    </a:lnTo>
                    <a:lnTo>
                      <a:pt x="113" y="1348"/>
                    </a:lnTo>
                    <a:lnTo>
                      <a:pt x="99" y="1334"/>
                    </a:lnTo>
                    <a:lnTo>
                      <a:pt x="99" y="1319"/>
                    </a:lnTo>
                    <a:lnTo>
                      <a:pt x="85" y="1305"/>
                    </a:lnTo>
                    <a:lnTo>
                      <a:pt x="71" y="1277"/>
                    </a:lnTo>
                    <a:lnTo>
                      <a:pt x="71" y="1263"/>
                    </a:lnTo>
                    <a:lnTo>
                      <a:pt x="57" y="1263"/>
                    </a:lnTo>
                    <a:lnTo>
                      <a:pt x="57" y="1248"/>
                    </a:lnTo>
                    <a:lnTo>
                      <a:pt x="57" y="1234"/>
                    </a:lnTo>
                    <a:lnTo>
                      <a:pt x="42" y="1234"/>
                    </a:lnTo>
                    <a:lnTo>
                      <a:pt x="42" y="1220"/>
                    </a:lnTo>
                    <a:lnTo>
                      <a:pt x="28" y="1192"/>
                    </a:lnTo>
                    <a:lnTo>
                      <a:pt x="14" y="1178"/>
                    </a:lnTo>
                    <a:lnTo>
                      <a:pt x="14" y="1163"/>
                    </a:lnTo>
                    <a:lnTo>
                      <a:pt x="14" y="1149"/>
                    </a:lnTo>
                    <a:lnTo>
                      <a:pt x="0" y="1149"/>
                    </a:lnTo>
                    <a:lnTo>
                      <a:pt x="0" y="1135"/>
                    </a:lnTo>
                    <a:lnTo>
                      <a:pt x="14" y="1135"/>
                    </a:lnTo>
                    <a:lnTo>
                      <a:pt x="14" y="1092"/>
                    </a:lnTo>
                    <a:lnTo>
                      <a:pt x="14" y="1064"/>
                    </a:lnTo>
                    <a:lnTo>
                      <a:pt x="14" y="1050"/>
                    </a:lnTo>
                    <a:lnTo>
                      <a:pt x="14" y="1036"/>
                    </a:lnTo>
                    <a:lnTo>
                      <a:pt x="14" y="1007"/>
                    </a:lnTo>
                    <a:lnTo>
                      <a:pt x="28" y="951"/>
                    </a:lnTo>
                    <a:lnTo>
                      <a:pt x="28" y="908"/>
                    </a:lnTo>
                    <a:lnTo>
                      <a:pt x="28" y="894"/>
                    </a:lnTo>
                    <a:lnTo>
                      <a:pt x="28" y="866"/>
                    </a:lnTo>
                    <a:lnTo>
                      <a:pt x="28" y="851"/>
                    </a:lnTo>
                    <a:lnTo>
                      <a:pt x="28" y="809"/>
                    </a:lnTo>
                    <a:lnTo>
                      <a:pt x="42" y="795"/>
                    </a:lnTo>
                    <a:lnTo>
                      <a:pt x="42" y="780"/>
                    </a:lnTo>
                    <a:lnTo>
                      <a:pt x="42" y="766"/>
                    </a:lnTo>
                    <a:lnTo>
                      <a:pt x="42" y="752"/>
                    </a:lnTo>
                    <a:lnTo>
                      <a:pt x="42" y="738"/>
                    </a:lnTo>
                    <a:lnTo>
                      <a:pt x="42" y="724"/>
                    </a:lnTo>
                    <a:lnTo>
                      <a:pt x="42" y="709"/>
                    </a:lnTo>
                    <a:lnTo>
                      <a:pt x="42" y="695"/>
                    </a:lnTo>
                    <a:lnTo>
                      <a:pt x="42" y="681"/>
                    </a:lnTo>
                    <a:lnTo>
                      <a:pt x="42" y="639"/>
                    </a:lnTo>
                    <a:lnTo>
                      <a:pt x="42" y="624"/>
                    </a:lnTo>
                    <a:lnTo>
                      <a:pt x="42" y="610"/>
                    </a:lnTo>
                    <a:lnTo>
                      <a:pt x="42" y="596"/>
                    </a:lnTo>
                    <a:lnTo>
                      <a:pt x="42" y="582"/>
                    </a:lnTo>
                    <a:lnTo>
                      <a:pt x="42" y="568"/>
                    </a:lnTo>
                    <a:lnTo>
                      <a:pt x="42" y="553"/>
                    </a:lnTo>
                    <a:lnTo>
                      <a:pt x="42" y="539"/>
                    </a:lnTo>
                    <a:lnTo>
                      <a:pt x="42" y="511"/>
                    </a:lnTo>
                    <a:lnTo>
                      <a:pt x="42" y="497"/>
                    </a:lnTo>
                    <a:lnTo>
                      <a:pt x="42" y="483"/>
                    </a:lnTo>
                    <a:lnTo>
                      <a:pt x="42" y="440"/>
                    </a:lnTo>
                    <a:lnTo>
                      <a:pt x="42" y="426"/>
                    </a:lnTo>
                    <a:lnTo>
                      <a:pt x="42" y="397"/>
                    </a:lnTo>
                    <a:lnTo>
                      <a:pt x="42" y="383"/>
                    </a:lnTo>
                    <a:lnTo>
                      <a:pt x="42" y="369"/>
                    </a:lnTo>
                    <a:lnTo>
                      <a:pt x="42" y="355"/>
                    </a:lnTo>
                    <a:lnTo>
                      <a:pt x="42" y="327"/>
                    </a:lnTo>
                    <a:lnTo>
                      <a:pt x="42" y="312"/>
                    </a:lnTo>
                    <a:lnTo>
                      <a:pt x="42" y="298"/>
                    </a:lnTo>
                    <a:lnTo>
                      <a:pt x="42" y="270"/>
                    </a:lnTo>
                    <a:lnTo>
                      <a:pt x="42" y="256"/>
                    </a:lnTo>
                    <a:lnTo>
                      <a:pt x="28" y="241"/>
                    </a:lnTo>
                    <a:lnTo>
                      <a:pt x="28" y="213"/>
                    </a:lnTo>
                    <a:lnTo>
                      <a:pt x="28" y="199"/>
                    </a:lnTo>
                    <a:lnTo>
                      <a:pt x="28" y="156"/>
                    </a:lnTo>
                    <a:lnTo>
                      <a:pt x="28" y="142"/>
                    </a:lnTo>
                    <a:lnTo>
                      <a:pt x="28" y="128"/>
                    </a:lnTo>
                    <a:lnTo>
                      <a:pt x="28" y="114"/>
                    </a:lnTo>
                    <a:lnTo>
                      <a:pt x="28" y="100"/>
                    </a:lnTo>
                    <a:lnTo>
                      <a:pt x="42" y="100"/>
                    </a:lnTo>
                    <a:lnTo>
                      <a:pt x="57" y="100"/>
                    </a:lnTo>
                    <a:lnTo>
                      <a:pt x="71" y="100"/>
                    </a:lnTo>
                    <a:lnTo>
                      <a:pt x="85" y="100"/>
                    </a:lnTo>
                    <a:lnTo>
                      <a:pt x="99" y="100"/>
                    </a:lnTo>
                    <a:lnTo>
                      <a:pt x="113" y="100"/>
                    </a:lnTo>
                    <a:lnTo>
                      <a:pt x="128" y="100"/>
                    </a:lnTo>
                    <a:lnTo>
                      <a:pt x="156" y="100"/>
                    </a:lnTo>
                    <a:lnTo>
                      <a:pt x="170" y="100"/>
                    </a:lnTo>
                    <a:lnTo>
                      <a:pt x="184" y="100"/>
                    </a:lnTo>
                    <a:lnTo>
                      <a:pt x="198" y="100"/>
                    </a:lnTo>
                    <a:lnTo>
                      <a:pt x="213" y="100"/>
                    </a:lnTo>
                    <a:lnTo>
                      <a:pt x="227" y="114"/>
                    </a:lnTo>
                    <a:lnTo>
                      <a:pt x="255" y="114"/>
                    </a:lnTo>
                    <a:lnTo>
                      <a:pt x="269" y="114"/>
                    </a:lnTo>
                    <a:lnTo>
                      <a:pt x="284" y="114"/>
                    </a:lnTo>
                    <a:lnTo>
                      <a:pt x="298" y="114"/>
                    </a:lnTo>
                    <a:lnTo>
                      <a:pt x="326" y="114"/>
                    </a:lnTo>
                    <a:lnTo>
                      <a:pt x="326" y="128"/>
                    </a:lnTo>
                    <a:lnTo>
                      <a:pt x="354" y="128"/>
                    </a:lnTo>
                    <a:lnTo>
                      <a:pt x="369" y="128"/>
                    </a:lnTo>
                    <a:lnTo>
                      <a:pt x="383" y="142"/>
                    </a:lnTo>
                    <a:lnTo>
                      <a:pt x="397" y="142"/>
                    </a:lnTo>
                    <a:lnTo>
                      <a:pt x="425" y="156"/>
                    </a:lnTo>
                    <a:lnTo>
                      <a:pt x="440" y="156"/>
                    </a:lnTo>
                    <a:lnTo>
                      <a:pt x="454" y="170"/>
                    </a:lnTo>
                    <a:lnTo>
                      <a:pt x="468" y="170"/>
                    </a:lnTo>
                    <a:lnTo>
                      <a:pt x="468" y="185"/>
                    </a:lnTo>
                    <a:lnTo>
                      <a:pt x="482" y="185"/>
                    </a:lnTo>
                    <a:lnTo>
                      <a:pt x="496" y="185"/>
                    </a:lnTo>
                    <a:lnTo>
                      <a:pt x="510" y="185"/>
                    </a:lnTo>
                    <a:lnTo>
                      <a:pt x="510" y="199"/>
                    </a:lnTo>
                    <a:lnTo>
                      <a:pt x="539" y="185"/>
                    </a:lnTo>
                    <a:lnTo>
                      <a:pt x="553" y="185"/>
                    </a:lnTo>
                    <a:lnTo>
                      <a:pt x="581" y="185"/>
                    </a:lnTo>
                    <a:lnTo>
                      <a:pt x="596" y="185"/>
                    </a:lnTo>
                    <a:lnTo>
                      <a:pt x="610" y="185"/>
                    </a:lnTo>
                    <a:lnTo>
                      <a:pt x="624" y="170"/>
                    </a:lnTo>
                    <a:lnTo>
                      <a:pt x="638" y="170"/>
                    </a:lnTo>
                    <a:lnTo>
                      <a:pt x="652" y="170"/>
                    </a:lnTo>
                    <a:lnTo>
                      <a:pt x="666" y="170"/>
                    </a:lnTo>
                    <a:lnTo>
                      <a:pt x="695" y="170"/>
                    </a:lnTo>
                    <a:lnTo>
                      <a:pt x="737" y="185"/>
                    </a:lnTo>
                    <a:lnTo>
                      <a:pt x="752" y="185"/>
                    </a:lnTo>
                    <a:lnTo>
                      <a:pt x="766" y="185"/>
                    </a:lnTo>
                    <a:lnTo>
                      <a:pt x="780" y="170"/>
                    </a:lnTo>
                    <a:lnTo>
                      <a:pt x="822" y="170"/>
                    </a:lnTo>
                    <a:lnTo>
                      <a:pt x="837" y="170"/>
                    </a:lnTo>
                    <a:lnTo>
                      <a:pt x="851" y="156"/>
                    </a:lnTo>
                    <a:lnTo>
                      <a:pt x="865" y="156"/>
                    </a:lnTo>
                    <a:lnTo>
                      <a:pt x="879" y="156"/>
                    </a:lnTo>
                    <a:lnTo>
                      <a:pt x="879" y="170"/>
                    </a:lnTo>
                    <a:lnTo>
                      <a:pt x="893" y="170"/>
                    </a:lnTo>
                    <a:lnTo>
                      <a:pt x="908" y="170"/>
                    </a:lnTo>
                    <a:lnTo>
                      <a:pt x="908" y="185"/>
                    </a:lnTo>
                    <a:lnTo>
                      <a:pt x="922" y="185"/>
                    </a:lnTo>
                    <a:lnTo>
                      <a:pt x="936" y="185"/>
                    </a:lnTo>
                    <a:lnTo>
                      <a:pt x="950" y="185"/>
                    </a:lnTo>
                    <a:lnTo>
                      <a:pt x="964" y="185"/>
                    </a:lnTo>
                    <a:lnTo>
                      <a:pt x="978" y="185"/>
                    </a:lnTo>
                    <a:lnTo>
                      <a:pt x="993" y="170"/>
                    </a:lnTo>
                    <a:lnTo>
                      <a:pt x="1007" y="170"/>
                    </a:lnTo>
                    <a:lnTo>
                      <a:pt x="1021" y="170"/>
                    </a:lnTo>
                    <a:lnTo>
                      <a:pt x="1021" y="156"/>
                    </a:lnTo>
                    <a:lnTo>
                      <a:pt x="1035" y="156"/>
                    </a:lnTo>
                    <a:lnTo>
                      <a:pt x="1049" y="156"/>
                    </a:lnTo>
                    <a:lnTo>
                      <a:pt x="1064" y="142"/>
                    </a:lnTo>
                    <a:lnTo>
                      <a:pt x="1078" y="142"/>
                    </a:lnTo>
                    <a:lnTo>
                      <a:pt x="1092" y="142"/>
                    </a:lnTo>
                    <a:lnTo>
                      <a:pt x="1092" y="128"/>
                    </a:lnTo>
                    <a:lnTo>
                      <a:pt x="1106" y="128"/>
                    </a:lnTo>
                    <a:lnTo>
                      <a:pt x="1120" y="128"/>
                    </a:lnTo>
                    <a:lnTo>
                      <a:pt x="1120" y="114"/>
                    </a:lnTo>
                    <a:lnTo>
                      <a:pt x="1134" y="114"/>
                    </a:lnTo>
                    <a:lnTo>
                      <a:pt x="1149" y="100"/>
                    </a:lnTo>
                    <a:lnTo>
                      <a:pt x="1163" y="100"/>
                    </a:lnTo>
                    <a:lnTo>
                      <a:pt x="1163" y="85"/>
                    </a:lnTo>
                    <a:lnTo>
                      <a:pt x="1177" y="85"/>
                    </a:lnTo>
                    <a:lnTo>
                      <a:pt x="1191" y="85"/>
                    </a:lnTo>
                    <a:lnTo>
                      <a:pt x="1191" y="71"/>
                    </a:lnTo>
                    <a:lnTo>
                      <a:pt x="1205" y="71"/>
                    </a:lnTo>
                    <a:lnTo>
                      <a:pt x="1220" y="71"/>
                    </a:lnTo>
                    <a:lnTo>
                      <a:pt x="1220" y="57"/>
                    </a:lnTo>
                    <a:lnTo>
                      <a:pt x="1234" y="57"/>
                    </a:lnTo>
                    <a:lnTo>
                      <a:pt x="1248" y="57"/>
                    </a:lnTo>
                    <a:lnTo>
                      <a:pt x="1248" y="43"/>
                    </a:lnTo>
                    <a:lnTo>
                      <a:pt x="1262" y="43"/>
                    </a:lnTo>
                    <a:lnTo>
                      <a:pt x="1276" y="43"/>
                    </a:lnTo>
                    <a:lnTo>
                      <a:pt x="1276" y="29"/>
                    </a:lnTo>
                    <a:lnTo>
                      <a:pt x="1290" y="29"/>
                    </a:lnTo>
                    <a:lnTo>
                      <a:pt x="1305" y="29"/>
                    </a:lnTo>
                    <a:lnTo>
                      <a:pt x="1319" y="29"/>
                    </a:lnTo>
                    <a:lnTo>
                      <a:pt x="1319" y="14"/>
                    </a:lnTo>
                    <a:lnTo>
                      <a:pt x="1333" y="14"/>
                    </a:lnTo>
                    <a:lnTo>
                      <a:pt x="1347" y="14"/>
                    </a:lnTo>
                    <a:lnTo>
                      <a:pt x="1361" y="0"/>
                    </a:lnTo>
                    <a:lnTo>
                      <a:pt x="1376" y="0"/>
                    </a:lnTo>
                    <a:lnTo>
                      <a:pt x="1390" y="0"/>
                    </a:lnTo>
                    <a:lnTo>
                      <a:pt x="1390" y="14"/>
                    </a:lnTo>
                    <a:lnTo>
                      <a:pt x="1390" y="29"/>
                    </a:lnTo>
                    <a:lnTo>
                      <a:pt x="1404" y="43"/>
                    </a:lnTo>
                    <a:lnTo>
                      <a:pt x="1404" y="57"/>
                    </a:lnTo>
                    <a:lnTo>
                      <a:pt x="1404" y="71"/>
                    </a:lnTo>
                    <a:lnTo>
                      <a:pt x="1418" y="85"/>
                    </a:lnTo>
                    <a:close/>
                  </a:path>
                </a:pathLst>
              </a:custGeom>
              <a:noFill/>
              <a:ln w="0" cap="flat">
                <a:solidFill>
                  <a:srgbClr val="000000"/>
                </a:solidFill>
                <a:prstDash val="solid"/>
                <a:round/>
                <a:headEnd/>
                <a:tailEnd/>
              </a:ln>
              <a:extLst>
                <a:ext uri="{909E8E84-426E-40DD-AFC4-6F175D3DCCD1}">
                  <a14:hiddenFill xmlns="" xmlns:a14="http://schemas.microsoft.com/office/drawing/2010/main">
                    <a:solidFill>
                      <a:srgbClr val="FFFFFF"/>
                    </a:solidFill>
                  </a14:hiddenFill>
                </a:ext>
              </a:extLst>
            </p:spPr>
            <p:txBody>
              <a:bodyPr/>
              <a:lstStyle/>
              <a:p>
                <a:endParaRPr lang="ja-JP" altLang="en-US"/>
              </a:p>
            </p:txBody>
          </p:sp>
          <p:sp>
            <p:nvSpPr>
              <p:cNvPr id="21661" name="Freeform 185"/>
              <p:cNvSpPr>
                <a:spLocks noChangeAspect="1"/>
              </p:cNvSpPr>
              <p:nvPr/>
            </p:nvSpPr>
            <p:spPr bwMode="auto">
              <a:xfrm>
                <a:off x="9489" y="2701"/>
                <a:ext cx="679" cy="736"/>
              </a:xfrm>
              <a:custGeom>
                <a:avLst/>
                <a:gdLst>
                  <a:gd name="T0" fmla="*/ 0 w 1475"/>
                  <a:gd name="T1" fmla="*/ 0 h 1603"/>
                  <a:gd name="T2" fmla="*/ 0 w 1475"/>
                  <a:gd name="T3" fmla="*/ 0 h 1603"/>
                  <a:gd name="T4" fmla="*/ 0 w 1475"/>
                  <a:gd name="T5" fmla="*/ 0 h 1603"/>
                  <a:gd name="T6" fmla="*/ 0 w 1475"/>
                  <a:gd name="T7" fmla="*/ 0 h 1603"/>
                  <a:gd name="T8" fmla="*/ 0 w 1475"/>
                  <a:gd name="T9" fmla="*/ 0 h 1603"/>
                  <a:gd name="T10" fmla="*/ 0 w 1475"/>
                  <a:gd name="T11" fmla="*/ 0 h 1603"/>
                  <a:gd name="T12" fmla="*/ 0 w 1475"/>
                  <a:gd name="T13" fmla="*/ 0 h 1603"/>
                  <a:gd name="T14" fmla="*/ 0 w 1475"/>
                  <a:gd name="T15" fmla="*/ 0 h 1603"/>
                  <a:gd name="T16" fmla="*/ 0 w 1475"/>
                  <a:gd name="T17" fmla="*/ 0 h 1603"/>
                  <a:gd name="T18" fmla="*/ 0 w 1475"/>
                  <a:gd name="T19" fmla="*/ 0 h 1603"/>
                  <a:gd name="T20" fmla="*/ 0 w 1475"/>
                  <a:gd name="T21" fmla="*/ 0 h 1603"/>
                  <a:gd name="T22" fmla="*/ 0 w 1475"/>
                  <a:gd name="T23" fmla="*/ 0 h 1603"/>
                  <a:gd name="T24" fmla="*/ 0 w 1475"/>
                  <a:gd name="T25" fmla="*/ 0 h 1603"/>
                  <a:gd name="T26" fmla="*/ 0 w 1475"/>
                  <a:gd name="T27" fmla="*/ 0 h 1603"/>
                  <a:gd name="T28" fmla="*/ 0 w 1475"/>
                  <a:gd name="T29" fmla="*/ 0 h 1603"/>
                  <a:gd name="T30" fmla="*/ 0 w 1475"/>
                  <a:gd name="T31" fmla="*/ 0 h 1603"/>
                  <a:gd name="T32" fmla="*/ 0 w 1475"/>
                  <a:gd name="T33" fmla="*/ 0 h 1603"/>
                  <a:gd name="T34" fmla="*/ 0 w 1475"/>
                  <a:gd name="T35" fmla="*/ 0 h 1603"/>
                  <a:gd name="T36" fmla="*/ 0 w 1475"/>
                  <a:gd name="T37" fmla="*/ 0 h 1603"/>
                  <a:gd name="T38" fmla="*/ 0 w 1475"/>
                  <a:gd name="T39" fmla="*/ 0 h 1603"/>
                  <a:gd name="T40" fmla="*/ 0 w 1475"/>
                  <a:gd name="T41" fmla="*/ 0 h 1603"/>
                  <a:gd name="T42" fmla="*/ 0 w 1475"/>
                  <a:gd name="T43" fmla="*/ 0 h 1603"/>
                  <a:gd name="T44" fmla="*/ 0 w 1475"/>
                  <a:gd name="T45" fmla="*/ 0 h 1603"/>
                  <a:gd name="T46" fmla="*/ 0 w 1475"/>
                  <a:gd name="T47" fmla="*/ 0 h 1603"/>
                  <a:gd name="T48" fmla="*/ 0 w 1475"/>
                  <a:gd name="T49" fmla="*/ 0 h 1603"/>
                  <a:gd name="T50" fmla="*/ 0 w 1475"/>
                  <a:gd name="T51" fmla="*/ 0 h 1603"/>
                  <a:gd name="T52" fmla="*/ 0 w 1475"/>
                  <a:gd name="T53" fmla="*/ 0 h 1603"/>
                  <a:gd name="T54" fmla="*/ 0 w 1475"/>
                  <a:gd name="T55" fmla="*/ 0 h 1603"/>
                  <a:gd name="T56" fmla="*/ 0 w 1475"/>
                  <a:gd name="T57" fmla="*/ 0 h 1603"/>
                  <a:gd name="T58" fmla="*/ 0 w 1475"/>
                  <a:gd name="T59" fmla="*/ 0 h 1603"/>
                  <a:gd name="T60" fmla="*/ 0 w 1475"/>
                  <a:gd name="T61" fmla="*/ 0 h 1603"/>
                  <a:gd name="T62" fmla="*/ 0 w 1475"/>
                  <a:gd name="T63" fmla="*/ 0 h 1603"/>
                  <a:gd name="T64" fmla="*/ 0 w 1475"/>
                  <a:gd name="T65" fmla="*/ 0 h 1603"/>
                  <a:gd name="T66" fmla="*/ 0 w 1475"/>
                  <a:gd name="T67" fmla="*/ 0 h 1603"/>
                  <a:gd name="T68" fmla="*/ 0 w 1475"/>
                  <a:gd name="T69" fmla="*/ 0 h 1603"/>
                  <a:gd name="T70" fmla="*/ 0 w 1475"/>
                  <a:gd name="T71" fmla="*/ 0 h 1603"/>
                  <a:gd name="T72" fmla="*/ 0 w 1475"/>
                  <a:gd name="T73" fmla="*/ 0 h 1603"/>
                  <a:gd name="T74" fmla="*/ 0 w 1475"/>
                  <a:gd name="T75" fmla="*/ 0 h 1603"/>
                  <a:gd name="T76" fmla="*/ 0 w 1475"/>
                  <a:gd name="T77" fmla="*/ 0 h 1603"/>
                  <a:gd name="T78" fmla="*/ 0 w 1475"/>
                  <a:gd name="T79" fmla="*/ 0 h 1603"/>
                  <a:gd name="T80" fmla="*/ 0 w 1475"/>
                  <a:gd name="T81" fmla="*/ 0 h 1603"/>
                  <a:gd name="T82" fmla="*/ 0 w 1475"/>
                  <a:gd name="T83" fmla="*/ 0 h 1603"/>
                  <a:gd name="T84" fmla="*/ 0 w 1475"/>
                  <a:gd name="T85" fmla="*/ 0 h 1603"/>
                  <a:gd name="T86" fmla="*/ 0 w 1475"/>
                  <a:gd name="T87" fmla="*/ 0 h 1603"/>
                  <a:gd name="T88" fmla="*/ 0 w 1475"/>
                  <a:gd name="T89" fmla="*/ 0 h 1603"/>
                  <a:gd name="T90" fmla="*/ 0 w 1475"/>
                  <a:gd name="T91" fmla="*/ 0 h 1603"/>
                  <a:gd name="T92" fmla="*/ 0 w 1475"/>
                  <a:gd name="T93" fmla="*/ 0 h 1603"/>
                  <a:gd name="T94" fmla="*/ 0 w 1475"/>
                  <a:gd name="T95" fmla="*/ 0 h 1603"/>
                  <a:gd name="T96" fmla="*/ 0 w 1475"/>
                  <a:gd name="T97" fmla="*/ 0 h 1603"/>
                  <a:gd name="T98" fmla="*/ 0 w 1475"/>
                  <a:gd name="T99" fmla="*/ 0 h 1603"/>
                  <a:gd name="T100" fmla="*/ 0 w 1475"/>
                  <a:gd name="T101" fmla="*/ 0 h 1603"/>
                  <a:gd name="T102" fmla="*/ 0 w 1475"/>
                  <a:gd name="T103" fmla="*/ 0 h 1603"/>
                  <a:gd name="T104" fmla="*/ 0 w 1475"/>
                  <a:gd name="T105" fmla="*/ 0 h 1603"/>
                  <a:gd name="T106" fmla="*/ 0 w 1475"/>
                  <a:gd name="T107" fmla="*/ 0 h 1603"/>
                  <a:gd name="T108" fmla="*/ 0 w 1475"/>
                  <a:gd name="T109" fmla="*/ 0 h 1603"/>
                  <a:gd name="T110" fmla="*/ 0 w 1475"/>
                  <a:gd name="T111" fmla="*/ 0 h 1603"/>
                  <a:gd name="T112" fmla="*/ 0 w 1475"/>
                  <a:gd name="T113" fmla="*/ 0 h 1603"/>
                  <a:gd name="T114" fmla="*/ 0 w 1475"/>
                  <a:gd name="T115" fmla="*/ 0 h 1603"/>
                  <a:gd name="T116" fmla="*/ 0 w 1475"/>
                  <a:gd name="T117" fmla="*/ 0 h 1603"/>
                  <a:gd name="T118" fmla="*/ 0 w 1475"/>
                  <a:gd name="T119" fmla="*/ 0 h 1603"/>
                  <a:gd name="T120" fmla="*/ 0 w 1475"/>
                  <a:gd name="T121" fmla="*/ 0 h 1603"/>
                  <a:gd name="T122" fmla="*/ 0 w 1475"/>
                  <a:gd name="T123" fmla="*/ 0 h 160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475"/>
                  <a:gd name="T187" fmla="*/ 0 h 1603"/>
                  <a:gd name="T188" fmla="*/ 1475 w 1475"/>
                  <a:gd name="T189" fmla="*/ 1603 h 1603"/>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475" h="1603">
                    <a:moveTo>
                      <a:pt x="879" y="43"/>
                    </a:moveTo>
                    <a:lnTo>
                      <a:pt x="879" y="43"/>
                    </a:lnTo>
                    <a:lnTo>
                      <a:pt x="879" y="29"/>
                    </a:lnTo>
                    <a:lnTo>
                      <a:pt x="879" y="14"/>
                    </a:lnTo>
                    <a:lnTo>
                      <a:pt x="894" y="14"/>
                    </a:lnTo>
                    <a:lnTo>
                      <a:pt x="894" y="29"/>
                    </a:lnTo>
                    <a:lnTo>
                      <a:pt x="894" y="43"/>
                    </a:lnTo>
                    <a:lnTo>
                      <a:pt x="894" y="57"/>
                    </a:lnTo>
                    <a:lnTo>
                      <a:pt x="908" y="57"/>
                    </a:lnTo>
                    <a:lnTo>
                      <a:pt x="908" y="43"/>
                    </a:lnTo>
                    <a:lnTo>
                      <a:pt x="922" y="43"/>
                    </a:lnTo>
                    <a:lnTo>
                      <a:pt x="936" y="57"/>
                    </a:lnTo>
                    <a:lnTo>
                      <a:pt x="950" y="57"/>
                    </a:lnTo>
                    <a:lnTo>
                      <a:pt x="950" y="71"/>
                    </a:lnTo>
                    <a:lnTo>
                      <a:pt x="964" y="71"/>
                    </a:lnTo>
                    <a:lnTo>
                      <a:pt x="979" y="71"/>
                    </a:lnTo>
                    <a:lnTo>
                      <a:pt x="993" y="71"/>
                    </a:lnTo>
                    <a:lnTo>
                      <a:pt x="993" y="85"/>
                    </a:lnTo>
                    <a:lnTo>
                      <a:pt x="1007" y="85"/>
                    </a:lnTo>
                    <a:lnTo>
                      <a:pt x="1021" y="85"/>
                    </a:lnTo>
                    <a:lnTo>
                      <a:pt x="1021" y="114"/>
                    </a:lnTo>
                    <a:lnTo>
                      <a:pt x="1035" y="142"/>
                    </a:lnTo>
                    <a:lnTo>
                      <a:pt x="1021" y="142"/>
                    </a:lnTo>
                    <a:lnTo>
                      <a:pt x="1007" y="142"/>
                    </a:lnTo>
                    <a:lnTo>
                      <a:pt x="1007" y="128"/>
                    </a:lnTo>
                    <a:lnTo>
                      <a:pt x="1007" y="142"/>
                    </a:lnTo>
                    <a:lnTo>
                      <a:pt x="1007" y="156"/>
                    </a:lnTo>
                    <a:lnTo>
                      <a:pt x="1021" y="156"/>
                    </a:lnTo>
                    <a:lnTo>
                      <a:pt x="1035" y="156"/>
                    </a:lnTo>
                    <a:lnTo>
                      <a:pt x="1035" y="170"/>
                    </a:lnTo>
                    <a:lnTo>
                      <a:pt x="1050" y="185"/>
                    </a:lnTo>
                    <a:lnTo>
                      <a:pt x="1035" y="185"/>
                    </a:lnTo>
                    <a:lnTo>
                      <a:pt x="1035" y="199"/>
                    </a:lnTo>
                    <a:lnTo>
                      <a:pt x="1035" y="213"/>
                    </a:lnTo>
                    <a:lnTo>
                      <a:pt x="1035" y="227"/>
                    </a:lnTo>
                    <a:lnTo>
                      <a:pt x="1035" y="241"/>
                    </a:lnTo>
                    <a:lnTo>
                      <a:pt x="1035" y="256"/>
                    </a:lnTo>
                    <a:lnTo>
                      <a:pt x="1035" y="270"/>
                    </a:lnTo>
                    <a:lnTo>
                      <a:pt x="1035" y="284"/>
                    </a:lnTo>
                    <a:lnTo>
                      <a:pt x="1035" y="298"/>
                    </a:lnTo>
                    <a:lnTo>
                      <a:pt x="1035" y="312"/>
                    </a:lnTo>
                    <a:lnTo>
                      <a:pt x="1035" y="326"/>
                    </a:lnTo>
                    <a:lnTo>
                      <a:pt x="1021" y="341"/>
                    </a:lnTo>
                    <a:lnTo>
                      <a:pt x="1021" y="355"/>
                    </a:lnTo>
                    <a:lnTo>
                      <a:pt x="1021" y="369"/>
                    </a:lnTo>
                    <a:lnTo>
                      <a:pt x="1021" y="383"/>
                    </a:lnTo>
                    <a:lnTo>
                      <a:pt x="1021" y="397"/>
                    </a:lnTo>
                    <a:lnTo>
                      <a:pt x="1021" y="412"/>
                    </a:lnTo>
                    <a:lnTo>
                      <a:pt x="1021" y="426"/>
                    </a:lnTo>
                    <a:lnTo>
                      <a:pt x="1007" y="426"/>
                    </a:lnTo>
                    <a:lnTo>
                      <a:pt x="1007" y="440"/>
                    </a:lnTo>
                    <a:lnTo>
                      <a:pt x="1007" y="454"/>
                    </a:lnTo>
                    <a:lnTo>
                      <a:pt x="993" y="454"/>
                    </a:lnTo>
                    <a:lnTo>
                      <a:pt x="993" y="468"/>
                    </a:lnTo>
                    <a:lnTo>
                      <a:pt x="993" y="482"/>
                    </a:lnTo>
                    <a:lnTo>
                      <a:pt x="979" y="482"/>
                    </a:lnTo>
                    <a:lnTo>
                      <a:pt x="979" y="497"/>
                    </a:lnTo>
                    <a:lnTo>
                      <a:pt x="979" y="511"/>
                    </a:lnTo>
                    <a:lnTo>
                      <a:pt x="979" y="525"/>
                    </a:lnTo>
                    <a:lnTo>
                      <a:pt x="979" y="539"/>
                    </a:lnTo>
                    <a:lnTo>
                      <a:pt x="993" y="539"/>
                    </a:lnTo>
                    <a:lnTo>
                      <a:pt x="1007" y="539"/>
                    </a:lnTo>
                    <a:lnTo>
                      <a:pt x="1007" y="553"/>
                    </a:lnTo>
                    <a:lnTo>
                      <a:pt x="1021" y="553"/>
                    </a:lnTo>
                    <a:lnTo>
                      <a:pt x="1035" y="553"/>
                    </a:lnTo>
                    <a:lnTo>
                      <a:pt x="1050" y="553"/>
                    </a:lnTo>
                    <a:lnTo>
                      <a:pt x="1050" y="525"/>
                    </a:lnTo>
                    <a:lnTo>
                      <a:pt x="1050" y="511"/>
                    </a:lnTo>
                    <a:lnTo>
                      <a:pt x="1050" y="497"/>
                    </a:lnTo>
                    <a:lnTo>
                      <a:pt x="1064" y="482"/>
                    </a:lnTo>
                    <a:lnTo>
                      <a:pt x="1064" y="468"/>
                    </a:lnTo>
                    <a:lnTo>
                      <a:pt x="1078" y="468"/>
                    </a:lnTo>
                    <a:lnTo>
                      <a:pt x="1078" y="454"/>
                    </a:lnTo>
                    <a:lnTo>
                      <a:pt x="1092" y="454"/>
                    </a:lnTo>
                    <a:lnTo>
                      <a:pt x="1092" y="440"/>
                    </a:lnTo>
                    <a:lnTo>
                      <a:pt x="1106" y="440"/>
                    </a:lnTo>
                    <a:lnTo>
                      <a:pt x="1120" y="426"/>
                    </a:lnTo>
                    <a:lnTo>
                      <a:pt x="1135" y="426"/>
                    </a:lnTo>
                    <a:lnTo>
                      <a:pt x="1149" y="426"/>
                    </a:lnTo>
                    <a:lnTo>
                      <a:pt x="1163" y="426"/>
                    </a:lnTo>
                    <a:lnTo>
                      <a:pt x="1177" y="426"/>
                    </a:lnTo>
                    <a:lnTo>
                      <a:pt x="1177" y="412"/>
                    </a:lnTo>
                    <a:lnTo>
                      <a:pt x="1177" y="426"/>
                    </a:lnTo>
                    <a:lnTo>
                      <a:pt x="1191" y="426"/>
                    </a:lnTo>
                    <a:lnTo>
                      <a:pt x="1206" y="426"/>
                    </a:lnTo>
                    <a:lnTo>
                      <a:pt x="1220" y="426"/>
                    </a:lnTo>
                    <a:lnTo>
                      <a:pt x="1234" y="426"/>
                    </a:lnTo>
                    <a:lnTo>
                      <a:pt x="1234" y="440"/>
                    </a:lnTo>
                    <a:lnTo>
                      <a:pt x="1248" y="440"/>
                    </a:lnTo>
                    <a:lnTo>
                      <a:pt x="1262" y="440"/>
                    </a:lnTo>
                    <a:lnTo>
                      <a:pt x="1276" y="440"/>
                    </a:lnTo>
                    <a:lnTo>
                      <a:pt x="1291" y="440"/>
                    </a:lnTo>
                    <a:lnTo>
                      <a:pt x="1305" y="440"/>
                    </a:lnTo>
                    <a:lnTo>
                      <a:pt x="1305" y="426"/>
                    </a:lnTo>
                    <a:lnTo>
                      <a:pt x="1319" y="426"/>
                    </a:lnTo>
                    <a:lnTo>
                      <a:pt x="1333" y="426"/>
                    </a:lnTo>
                    <a:lnTo>
                      <a:pt x="1347" y="426"/>
                    </a:lnTo>
                    <a:lnTo>
                      <a:pt x="1362" y="412"/>
                    </a:lnTo>
                    <a:lnTo>
                      <a:pt x="1376" y="412"/>
                    </a:lnTo>
                    <a:lnTo>
                      <a:pt x="1390" y="412"/>
                    </a:lnTo>
                    <a:lnTo>
                      <a:pt x="1404" y="412"/>
                    </a:lnTo>
                    <a:lnTo>
                      <a:pt x="1418" y="412"/>
                    </a:lnTo>
                    <a:lnTo>
                      <a:pt x="1432" y="397"/>
                    </a:lnTo>
                    <a:lnTo>
                      <a:pt x="1447" y="397"/>
                    </a:lnTo>
                    <a:lnTo>
                      <a:pt x="1461" y="397"/>
                    </a:lnTo>
                    <a:lnTo>
                      <a:pt x="1475" y="397"/>
                    </a:lnTo>
                    <a:lnTo>
                      <a:pt x="1475" y="412"/>
                    </a:lnTo>
                    <a:lnTo>
                      <a:pt x="1475" y="426"/>
                    </a:lnTo>
                    <a:lnTo>
                      <a:pt x="1461" y="426"/>
                    </a:lnTo>
                    <a:lnTo>
                      <a:pt x="1461" y="440"/>
                    </a:lnTo>
                    <a:lnTo>
                      <a:pt x="1461" y="454"/>
                    </a:lnTo>
                    <a:lnTo>
                      <a:pt x="1461" y="468"/>
                    </a:lnTo>
                    <a:lnTo>
                      <a:pt x="1461" y="482"/>
                    </a:lnTo>
                    <a:lnTo>
                      <a:pt x="1447" y="497"/>
                    </a:lnTo>
                    <a:lnTo>
                      <a:pt x="1447" y="511"/>
                    </a:lnTo>
                    <a:lnTo>
                      <a:pt x="1447" y="525"/>
                    </a:lnTo>
                    <a:lnTo>
                      <a:pt x="1447" y="539"/>
                    </a:lnTo>
                    <a:lnTo>
                      <a:pt x="1432" y="553"/>
                    </a:lnTo>
                    <a:lnTo>
                      <a:pt x="1432" y="568"/>
                    </a:lnTo>
                    <a:lnTo>
                      <a:pt x="1432" y="582"/>
                    </a:lnTo>
                    <a:lnTo>
                      <a:pt x="1432" y="596"/>
                    </a:lnTo>
                    <a:lnTo>
                      <a:pt x="1418" y="610"/>
                    </a:lnTo>
                    <a:lnTo>
                      <a:pt x="1418" y="624"/>
                    </a:lnTo>
                    <a:lnTo>
                      <a:pt x="1418" y="639"/>
                    </a:lnTo>
                    <a:lnTo>
                      <a:pt x="1418" y="653"/>
                    </a:lnTo>
                    <a:lnTo>
                      <a:pt x="1418" y="667"/>
                    </a:lnTo>
                    <a:lnTo>
                      <a:pt x="1404" y="667"/>
                    </a:lnTo>
                    <a:lnTo>
                      <a:pt x="1404" y="681"/>
                    </a:lnTo>
                    <a:lnTo>
                      <a:pt x="1404" y="695"/>
                    </a:lnTo>
                    <a:lnTo>
                      <a:pt x="1404" y="709"/>
                    </a:lnTo>
                    <a:lnTo>
                      <a:pt x="1404" y="738"/>
                    </a:lnTo>
                    <a:lnTo>
                      <a:pt x="1390" y="738"/>
                    </a:lnTo>
                    <a:lnTo>
                      <a:pt x="1376" y="738"/>
                    </a:lnTo>
                    <a:lnTo>
                      <a:pt x="1362" y="738"/>
                    </a:lnTo>
                    <a:lnTo>
                      <a:pt x="1248" y="724"/>
                    </a:lnTo>
                    <a:lnTo>
                      <a:pt x="1234" y="724"/>
                    </a:lnTo>
                    <a:lnTo>
                      <a:pt x="1220" y="724"/>
                    </a:lnTo>
                    <a:lnTo>
                      <a:pt x="1206" y="724"/>
                    </a:lnTo>
                    <a:lnTo>
                      <a:pt x="1191" y="724"/>
                    </a:lnTo>
                    <a:lnTo>
                      <a:pt x="1177" y="724"/>
                    </a:lnTo>
                    <a:lnTo>
                      <a:pt x="1177" y="709"/>
                    </a:lnTo>
                    <a:lnTo>
                      <a:pt x="1177" y="724"/>
                    </a:lnTo>
                    <a:lnTo>
                      <a:pt x="1177" y="709"/>
                    </a:lnTo>
                    <a:lnTo>
                      <a:pt x="1163" y="709"/>
                    </a:lnTo>
                    <a:lnTo>
                      <a:pt x="1163" y="695"/>
                    </a:lnTo>
                    <a:lnTo>
                      <a:pt x="1149" y="695"/>
                    </a:lnTo>
                    <a:lnTo>
                      <a:pt x="1163" y="724"/>
                    </a:lnTo>
                    <a:lnTo>
                      <a:pt x="1177" y="724"/>
                    </a:lnTo>
                    <a:lnTo>
                      <a:pt x="1177" y="738"/>
                    </a:lnTo>
                    <a:lnTo>
                      <a:pt x="1191" y="738"/>
                    </a:lnTo>
                    <a:lnTo>
                      <a:pt x="1191" y="752"/>
                    </a:lnTo>
                    <a:lnTo>
                      <a:pt x="1206" y="752"/>
                    </a:lnTo>
                    <a:lnTo>
                      <a:pt x="1206" y="766"/>
                    </a:lnTo>
                    <a:lnTo>
                      <a:pt x="1220" y="766"/>
                    </a:lnTo>
                    <a:lnTo>
                      <a:pt x="1220" y="780"/>
                    </a:lnTo>
                    <a:lnTo>
                      <a:pt x="1234" y="780"/>
                    </a:lnTo>
                    <a:lnTo>
                      <a:pt x="1234" y="795"/>
                    </a:lnTo>
                    <a:lnTo>
                      <a:pt x="1248" y="795"/>
                    </a:lnTo>
                    <a:lnTo>
                      <a:pt x="1248" y="809"/>
                    </a:lnTo>
                    <a:lnTo>
                      <a:pt x="1262" y="809"/>
                    </a:lnTo>
                    <a:lnTo>
                      <a:pt x="1276" y="809"/>
                    </a:lnTo>
                    <a:lnTo>
                      <a:pt x="1291" y="809"/>
                    </a:lnTo>
                    <a:lnTo>
                      <a:pt x="1291" y="823"/>
                    </a:lnTo>
                    <a:lnTo>
                      <a:pt x="1276" y="823"/>
                    </a:lnTo>
                    <a:lnTo>
                      <a:pt x="1276" y="837"/>
                    </a:lnTo>
                    <a:lnTo>
                      <a:pt x="1291" y="837"/>
                    </a:lnTo>
                    <a:lnTo>
                      <a:pt x="1319" y="865"/>
                    </a:lnTo>
                    <a:lnTo>
                      <a:pt x="1319" y="880"/>
                    </a:lnTo>
                    <a:lnTo>
                      <a:pt x="1333" y="908"/>
                    </a:lnTo>
                    <a:lnTo>
                      <a:pt x="1319" y="894"/>
                    </a:lnTo>
                    <a:lnTo>
                      <a:pt x="1305" y="894"/>
                    </a:lnTo>
                    <a:lnTo>
                      <a:pt x="1291" y="894"/>
                    </a:lnTo>
                    <a:lnTo>
                      <a:pt x="1291" y="908"/>
                    </a:lnTo>
                    <a:lnTo>
                      <a:pt x="1262" y="908"/>
                    </a:lnTo>
                    <a:lnTo>
                      <a:pt x="1248" y="908"/>
                    </a:lnTo>
                    <a:lnTo>
                      <a:pt x="1234" y="908"/>
                    </a:lnTo>
                    <a:lnTo>
                      <a:pt x="1234" y="922"/>
                    </a:lnTo>
                    <a:lnTo>
                      <a:pt x="1220" y="922"/>
                    </a:lnTo>
                    <a:lnTo>
                      <a:pt x="1206" y="922"/>
                    </a:lnTo>
                    <a:lnTo>
                      <a:pt x="1191" y="922"/>
                    </a:lnTo>
                    <a:lnTo>
                      <a:pt x="1177" y="936"/>
                    </a:lnTo>
                    <a:lnTo>
                      <a:pt x="1163" y="936"/>
                    </a:lnTo>
                    <a:lnTo>
                      <a:pt x="1149" y="951"/>
                    </a:lnTo>
                    <a:lnTo>
                      <a:pt x="1149" y="965"/>
                    </a:lnTo>
                    <a:lnTo>
                      <a:pt x="1149" y="979"/>
                    </a:lnTo>
                    <a:lnTo>
                      <a:pt x="1149" y="1007"/>
                    </a:lnTo>
                    <a:lnTo>
                      <a:pt x="1120" y="1021"/>
                    </a:lnTo>
                    <a:lnTo>
                      <a:pt x="1106" y="1021"/>
                    </a:lnTo>
                    <a:lnTo>
                      <a:pt x="1106" y="1036"/>
                    </a:lnTo>
                    <a:lnTo>
                      <a:pt x="1092" y="1036"/>
                    </a:lnTo>
                    <a:lnTo>
                      <a:pt x="1078" y="1036"/>
                    </a:lnTo>
                    <a:lnTo>
                      <a:pt x="1064" y="1050"/>
                    </a:lnTo>
                    <a:lnTo>
                      <a:pt x="1064" y="1064"/>
                    </a:lnTo>
                    <a:lnTo>
                      <a:pt x="1050" y="1064"/>
                    </a:lnTo>
                    <a:lnTo>
                      <a:pt x="1035" y="1092"/>
                    </a:lnTo>
                    <a:lnTo>
                      <a:pt x="1021" y="1092"/>
                    </a:lnTo>
                    <a:lnTo>
                      <a:pt x="1021" y="1107"/>
                    </a:lnTo>
                    <a:lnTo>
                      <a:pt x="1007" y="1107"/>
                    </a:lnTo>
                    <a:lnTo>
                      <a:pt x="993" y="1107"/>
                    </a:lnTo>
                    <a:lnTo>
                      <a:pt x="979" y="1107"/>
                    </a:lnTo>
                    <a:lnTo>
                      <a:pt x="964" y="1107"/>
                    </a:lnTo>
                    <a:lnTo>
                      <a:pt x="950" y="1107"/>
                    </a:lnTo>
                    <a:lnTo>
                      <a:pt x="950" y="1092"/>
                    </a:lnTo>
                    <a:lnTo>
                      <a:pt x="950" y="1107"/>
                    </a:lnTo>
                    <a:lnTo>
                      <a:pt x="936" y="1107"/>
                    </a:lnTo>
                    <a:lnTo>
                      <a:pt x="922" y="1107"/>
                    </a:lnTo>
                    <a:lnTo>
                      <a:pt x="922" y="1121"/>
                    </a:lnTo>
                    <a:lnTo>
                      <a:pt x="908" y="1121"/>
                    </a:lnTo>
                    <a:lnTo>
                      <a:pt x="894" y="1121"/>
                    </a:lnTo>
                    <a:lnTo>
                      <a:pt x="894" y="1135"/>
                    </a:lnTo>
                    <a:lnTo>
                      <a:pt x="879" y="1135"/>
                    </a:lnTo>
                    <a:lnTo>
                      <a:pt x="879" y="1149"/>
                    </a:lnTo>
                    <a:lnTo>
                      <a:pt x="865" y="1163"/>
                    </a:lnTo>
                    <a:lnTo>
                      <a:pt x="879" y="1163"/>
                    </a:lnTo>
                    <a:lnTo>
                      <a:pt x="879" y="1178"/>
                    </a:lnTo>
                    <a:lnTo>
                      <a:pt x="879" y="1192"/>
                    </a:lnTo>
                    <a:lnTo>
                      <a:pt x="865" y="1192"/>
                    </a:lnTo>
                    <a:lnTo>
                      <a:pt x="865" y="1206"/>
                    </a:lnTo>
                    <a:lnTo>
                      <a:pt x="865" y="1234"/>
                    </a:lnTo>
                    <a:lnTo>
                      <a:pt x="851" y="1263"/>
                    </a:lnTo>
                    <a:lnTo>
                      <a:pt x="837" y="1291"/>
                    </a:lnTo>
                    <a:lnTo>
                      <a:pt x="837" y="1305"/>
                    </a:lnTo>
                    <a:lnTo>
                      <a:pt x="823" y="1319"/>
                    </a:lnTo>
                    <a:lnTo>
                      <a:pt x="808" y="1348"/>
                    </a:lnTo>
                    <a:lnTo>
                      <a:pt x="808" y="1362"/>
                    </a:lnTo>
                    <a:lnTo>
                      <a:pt x="794" y="1376"/>
                    </a:lnTo>
                    <a:lnTo>
                      <a:pt x="794" y="1390"/>
                    </a:lnTo>
                    <a:lnTo>
                      <a:pt x="794" y="1404"/>
                    </a:lnTo>
                    <a:lnTo>
                      <a:pt x="780" y="1404"/>
                    </a:lnTo>
                    <a:lnTo>
                      <a:pt x="780" y="1419"/>
                    </a:lnTo>
                    <a:lnTo>
                      <a:pt x="780" y="1433"/>
                    </a:lnTo>
                    <a:lnTo>
                      <a:pt x="780" y="1447"/>
                    </a:lnTo>
                    <a:lnTo>
                      <a:pt x="766" y="1447"/>
                    </a:lnTo>
                    <a:lnTo>
                      <a:pt x="752" y="1475"/>
                    </a:lnTo>
                    <a:lnTo>
                      <a:pt x="738" y="1490"/>
                    </a:lnTo>
                    <a:lnTo>
                      <a:pt x="723" y="1504"/>
                    </a:lnTo>
                    <a:lnTo>
                      <a:pt x="709" y="1504"/>
                    </a:lnTo>
                    <a:lnTo>
                      <a:pt x="695" y="1518"/>
                    </a:lnTo>
                    <a:lnTo>
                      <a:pt x="681" y="1532"/>
                    </a:lnTo>
                    <a:lnTo>
                      <a:pt x="681" y="1546"/>
                    </a:lnTo>
                    <a:lnTo>
                      <a:pt x="667" y="1546"/>
                    </a:lnTo>
                    <a:lnTo>
                      <a:pt x="652" y="1561"/>
                    </a:lnTo>
                    <a:lnTo>
                      <a:pt x="638" y="1561"/>
                    </a:lnTo>
                    <a:lnTo>
                      <a:pt x="624" y="1561"/>
                    </a:lnTo>
                    <a:lnTo>
                      <a:pt x="610" y="1561"/>
                    </a:lnTo>
                    <a:lnTo>
                      <a:pt x="596" y="1561"/>
                    </a:lnTo>
                    <a:lnTo>
                      <a:pt x="582" y="1561"/>
                    </a:lnTo>
                    <a:lnTo>
                      <a:pt x="567" y="1561"/>
                    </a:lnTo>
                    <a:lnTo>
                      <a:pt x="553" y="1561"/>
                    </a:lnTo>
                    <a:lnTo>
                      <a:pt x="539" y="1561"/>
                    </a:lnTo>
                    <a:lnTo>
                      <a:pt x="539" y="1546"/>
                    </a:lnTo>
                    <a:lnTo>
                      <a:pt x="525" y="1546"/>
                    </a:lnTo>
                    <a:lnTo>
                      <a:pt x="511" y="1546"/>
                    </a:lnTo>
                    <a:lnTo>
                      <a:pt x="496" y="1532"/>
                    </a:lnTo>
                    <a:lnTo>
                      <a:pt x="482" y="1532"/>
                    </a:lnTo>
                    <a:lnTo>
                      <a:pt x="496" y="1532"/>
                    </a:lnTo>
                    <a:lnTo>
                      <a:pt x="496" y="1546"/>
                    </a:lnTo>
                    <a:lnTo>
                      <a:pt x="511" y="1546"/>
                    </a:lnTo>
                    <a:lnTo>
                      <a:pt x="511" y="1561"/>
                    </a:lnTo>
                    <a:lnTo>
                      <a:pt x="525" y="1561"/>
                    </a:lnTo>
                    <a:lnTo>
                      <a:pt x="539" y="1561"/>
                    </a:lnTo>
                    <a:lnTo>
                      <a:pt x="539" y="1575"/>
                    </a:lnTo>
                    <a:lnTo>
                      <a:pt x="525" y="1575"/>
                    </a:lnTo>
                    <a:lnTo>
                      <a:pt x="511" y="1575"/>
                    </a:lnTo>
                    <a:lnTo>
                      <a:pt x="496" y="1561"/>
                    </a:lnTo>
                    <a:lnTo>
                      <a:pt x="482" y="1561"/>
                    </a:lnTo>
                    <a:lnTo>
                      <a:pt x="468" y="1561"/>
                    </a:lnTo>
                    <a:lnTo>
                      <a:pt x="454" y="1561"/>
                    </a:lnTo>
                    <a:lnTo>
                      <a:pt x="440" y="1561"/>
                    </a:lnTo>
                    <a:lnTo>
                      <a:pt x="440" y="1546"/>
                    </a:lnTo>
                    <a:lnTo>
                      <a:pt x="426" y="1546"/>
                    </a:lnTo>
                    <a:lnTo>
                      <a:pt x="411" y="1546"/>
                    </a:lnTo>
                    <a:lnTo>
                      <a:pt x="411" y="1561"/>
                    </a:lnTo>
                    <a:lnTo>
                      <a:pt x="411" y="1575"/>
                    </a:lnTo>
                    <a:lnTo>
                      <a:pt x="383" y="1575"/>
                    </a:lnTo>
                    <a:lnTo>
                      <a:pt x="369" y="1575"/>
                    </a:lnTo>
                    <a:lnTo>
                      <a:pt x="340" y="1575"/>
                    </a:lnTo>
                    <a:lnTo>
                      <a:pt x="326" y="1575"/>
                    </a:lnTo>
                    <a:lnTo>
                      <a:pt x="312" y="1575"/>
                    </a:lnTo>
                    <a:lnTo>
                      <a:pt x="298" y="1575"/>
                    </a:lnTo>
                    <a:lnTo>
                      <a:pt x="284" y="1575"/>
                    </a:lnTo>
                    <a:lnTo>
                      <a:pt x="255" y="1575"/>
                    </a:lnTo>
                    <a:lnTo>
                      <a:pt x="241" y="1575"/>
                    </a:lnTo>
                    <a:lnTo>
                      <a:pt x="227" y="1575"/>
                    </a:lnTo>
                    <a:lnTo>
                      <a:pt x="213" y="1575"/>
                    </a:lnTo>
                    <a:lnTo>
                      <a:pt x="213" y="1589"/>
                    </a:lnTo>
                    <a:lnTo>
                      <a:pt x="199" y="1589"/>
                    </a:lnTo>
                    <a:lnTo>
                      <a:pt x="199" y="1603"/>
                    </a:lnTo>
                    <a:lnTo>
                      <a:pt x="184" y="1603"/>
                    </a:lnTo>
                    <a:lnTo>
                      <a:pt x="170" y="1603"/>
                    </a:lnTo>
                    <a:lnTo>
                      <a:pt x="128" y="1603"/>
                    </a:lnTo>
                    <a:lnTo>
                      <a:pt x="85" y="1589"/>
                    </a:lnTo>
                    <a:lnTo>
                      <a:pt x="57" y="1589"/>
                    </a:lnTo>
                    <a:lnTo>
                      <a:pt x="28" y="1589"/>
                    </a:lnTo>
                    <a:lnTo>
                      <a:pt x="14" y="1575"/>
                    </a:lnTo>
                    <a:lnTo>
                      <a:pt x="0" y="1575"/>
                    </a:lnTo>
                    <a:lnTo>
                      <a:pt x="0" y="1546"/>
                    </a:lnTo>
                    <a:lnTo>
                      <a:pt x="14" y="1532"/>
                    </a:lnTo>
                    <a:lnTo>
                      <a:pt x="0" y="1532"/>
                    </a:lnTo>
                    <a:lnTo>
                      <a:pt x="14" y="1447"/>
                    </a:lnTo>
                    <a:lnTo>
                      <a:pt x="14" y="1433"/>
                    </a:lnTo>
                    <a:lnTo>
                      <a:pt x="14" y="1419"/>
                    </a:lnTo>
                    <a:lnTo>
                      <a:pt x="14" y="1390"/>
                    </a:lnTo>
                    <a:lnTo>
                      <a:pt x="28" y="1334"/>
                    </a:lnTo>
                    <a:lnTo>
                      <a:pt x="28" y="1206"/>
                    </a:lnTo>
                    <a:lnTo>
                      <a:pt x="28" y="1149"/>
                    </a:lnTo>
                    <a:lnTo>
                      <a:pt x="43" y="1092"/>
                    </a:lnTo>
                    <a:lnTo>
                      <a:pt x="43" y="1078"/>
                    </a:lnTo>
                    <a:lnTo>
                      <a:pt x="43" y="1050"/>
                    </a:lnTo>
                    <a:lnTo>
                      <a:pt x="43" y="1036"/>
                    </a:lnTo>
                    <a:lnTo>
                      <a:pt x="43" y="1021"/>
                    </a:lnTo>
                    <a:lnTo>
                      <a:pt x="43" y="993"/>
                    </a:lnTo>
                    <a:lnTo>
                      <a:pt x="43" y="951"/>
                    </a:lnTo>
                    <a:lnTo>
                      <a:pt x="43" y="922"/>
                    </a:lnTo>
                    <a:lnTo>
                      <a:pt x="43" y="880"/>
                    </a:lnTo>
                    <a:lnTo>
                      <a:pt x="43" y="865"/>
                    </a:lnTo>
                    <a:lnTo>
                      <a:pt x="43" y="851"/>
                    </a:lnTo>
                    <a:lnTo>
                      <a:pt x="43" y="837"/>
                    </a:lnTo>
                    <a:lnTo>
                      <a:pt x="43" y="823"/>
                    </a:lnTo>
                    <a:lnTo>
                      <a:pt x="43" y="809"/>
                    </a:lnTo>
                    <a:lnTo>
                      <a:pt x="43" y="795"/>
                    </a:lnTo>
                    <a:lnTo>
                      <a:pt x="43" y="766"/>
                    </a:lnTo>
                    <a:lnTo>
                      <a:pt x="43" y="752"/>
                    </a:lnTo>
                    <a:lnTo>
                      <a:pt x="57" y="738"/>
                    </a:lnTo>
                    <a:lnTo>
                      <a:pt x="57" y="724"/>
                    </a:lnTo>
                    <a:lnTo>
                      <a:pt x="57" y="709"/>
                    </a:lnTo>
                    <a:lnTo>
                      <a:pt x="57" y="681"/>
                    </a:lnTo>
                    <a:lnTo>
                      <a:pt x="57" y="667"/>
                    </a:lnTo>
                    <a:lnTo>
                      <a:pt x="57" y="639"/>
                    </a:lnTo>
                    <a:lnTo>
                      <a:pt x="57" y="610"/>
                    </a:lnTo>
                    <a:lnTo>
                      <a:pt x="57" y="582"/>
                    </a:lnTo>
                    <a:lnTo>
                      <a:pt x="57" y="553"/>
                    </a:lnTo>
                    <a:lnTo>
                      <a:pt x="57" y="539"/>
                    </a:lnTo>
                    <a:lnTo>
                      <a:pt x="57" y="511"/>
                    </a:lnTo>
                    <a:lnTo>
                      <a:pt x="57" y="468"/>
                    </a:lnTo>
                    <a:lnTo>
                      <a:pt x="57" y="440"/>
                    </a:lnTo>
                    <a:lnTo>
                      <a:pt x="57" y="383"/>
                    </a:lnTo>
                    <a:lnTo>
                      <a:pt x="57" y="369"/>
                    </a:lnTo>
                    <a:lnTo>
                      <a:pt x="99" y="369"/>
                    </a:lnTo>
                    <a:lnTo>
                      <a:pt x="114" y="369"/>
                    </a:lnTo>
                    <a:lnTo>
                      <a:pt x="142" y="369"/>
                    </a:lnTo>
                    <a:lnTo>
                      <a:pt x="156" y="369"/>
                    </a:lnTo>
                    <a:lnTo>
                      <a:pt x="156" y="355"/>
                    </a:lnTo>
                    <a:lnTo>
                      <a:pt x="156" y="341"/>
                    </a:lnTo>
                    <a:lnTo>
                      <a:pt x="170" y="326"/>
                    </a:lnTo>
                    <a:lnTo>
                      <a:pt x="170" y="312"/>
                    </a:lnTo>
                    <a:lnTo>
                      <a:pt x="156" y="312"/>
                    </a:lnTo>
                    <a:lnTo>
                      <a:pt x="156" y="298"/>
                    </a:lnTo>
                    <a:lnTo>
                      <a:pt x="142" y="284"/>
                    </a:lnTo>
                    <a:lnTo>
                      <a:pt x="142" y="270"/>
                    </a:lnTo>
                    <a:lnTo>
                      <a:pt x="142" y="256"/>
                    </a:lnTo>
                    <a:lnTo>
                      <a:pt x="170" y="256"/>
                    </a:lnTo>
                    <a:lnTo>
                      <a:pt x="184" y="256"/>
                    </a:lnTo>
                    <a:lnTo>
                      <a:pt x="199" y="270"/>
                    </a:lnTo>
                    <a:lnTo>
                      <a:pt x="213" y="270"/>
                    </a:lnTo>
                    <a:lnTo>
                      <a:pt x="241" y="270"/>
                    </a:lnTo>
                    <a:lnTo>
                      <a:pt x="255" y="270"/>
                    </a:lnTo>
                    <a:lnTo>
                      <a:pt x="284" y="270"/>
                    </a:lnTo>
                    <a:lnTo>
                      <a:pt x="312" y="270"/>
                    </a:lnTo>
                    <a:lnTo>
                      <a:pt x="326" y="270"/>
                    </a:lnTo>
                    <a:lnTo>
                      <a:pt x="340" y="312"/>
                    </a:lnTo>
                    <a:lnTo>
                      <a:pt x="355" y="355"/>
                    </a:lnTo>
                    <a:lnTo>
                      <a:pt x="355" y="369"/>
                    </a:lnTo>
                    <a:lnTo>
                      <a:pt x="369" y="412"/>
                    </a:lnTo>
                    <a:lnTo>
                      <a:pt x="369" y="454"/>
                    </a:lnTo>
                    <a:lnTo>
                      <a:pt x="383" y="468"/>
                    </a:lnTo>
                    <a:lnTo>
                      <a:pt x="383" y="482"/>
                    </a:lnTo>
                    <a:lnTo>
                      <a:pt x="369" y="482"/>
                    </a:lnTo>
                    <a:lnTo>
                      <a:pt x="369" y="497"/>
                    </a:lnTo>
                    <a:lnTo>
                      <a:pt x="369" y="511"/>
                    </a:lnTo>
                    <a:lnTo>
                      <a:pt x="369" y="525"/>
                    </a:lnTo>
                    <a:lnTo>
                      <a:pt x="383" y="525"/>
                    </a:lnTo>
                    <a:lnTo>
                      <a:pt x="383" y="539"/>
                    </a:lnTo>
                    <a:lnTo>
                      <a:pt x="383" y="553"/>
                    </a:lnTo>
                    <a:lnTo>
                      <a:pt x="383" y="568"/>
                    </a:lnTo>
                    <a:lnTo>
                      <a:pt x="383" y="582"/>
                    </a:lnTo>
                    <a:lnTo>
                      <a:pt x="411" y="582"/>
                    </a:lnTo>
                    <a:lnTo>
                      <a:pt x="411" y="610"/>
                    </a:lnTo>
                    <a:lnTo>
                      <a:pt x="411" y="624"/>
                    </a:lnTo>
                    <a:lnTo>
                      <a:pt x="411" y="639"/>
                    </a:lnTo>
                    <a:lnTo>
                      <a:pt x="426" y="653"/>
                    </a:lnTo>
                    <a:lnTo>
                      <a:pt x="440" y="653"/>
                    </a:lnTo>
                    <a:lnTo>
                      <a:pt x="454" y="653"/>
                    </a:lnTo>
                    <a:lnTo>
                      <a:pt x="482" y="653"/>
                    </a:lnTo>
                    <a:lnTo>
                      <a:pt x="496" y="653"/>
                    </a:lnTo>
                    <a:lnTo>
                      <a:pt x="511" y="653"/>
                    </a:lnTo>
                    <a:lnTo>
                      <a:pt x="525" y="653"/>
                    </a:lnTo>
                    <a:lnTo>
                      <a:pt x="539" y="653"/>
                    </a:lnTo>
                    <a:lnTo>
                      <a:pt x="553" y="653"/>
                    </a:lnTo>
                    <a:lnTo>
                      <a:pt x="567" y="639"/>
                    </a:lnTo>
                    <a:lnTo>
                      <a:pt x="567" y="624"/>
                    </a:lnTo>
                    <a:lnTo>
                      <a:pt x="567" y="610"/>
                    </a:lnTo>
                    <a:lnTo>
                      <a:pt x="567" y="596"/>
                    </a:lnTo>
                    <a:lnTo>
                      <a:pt x="567" y="539"/>
                    </a:lnTo>
                    <a:lnTo>
                      <a:pt x="582" y="539"/>
                    </a:lnTo>
                    <a:lnTo>
                      <a:pt x="582" y="525"/>
                    </a:lnTo>
                    <a:lnTo>
                      <a:pt x="582" y="511"/>
                    </a:lnTo>
                    <a:lnTo>
                      <a:pt x="582" y="497"/>
                    </a:lnTo>
                    <a:lnTo>
                      <a:pt x="582" y="482"/>
                    </a:lnTo>
                    <a:lnTo>
                      <a:pt x="582" y="454"/>
                    </a:lnTo>
                    <a:lnTo>
                      <a:pt x="596" y="454"/>
                    </a:lnTo>
                    <a:lnTo>
                      <a:pt x="610" y="454"/>
                    </a:lnTo>
                    <a:lnTo>
                      <a:pt x="624" y="454"/>
                    </a:lnTo>
                    <a:lnTo>
                      <a:pt x="652" y="454"/>
                    </a:lnTo>
                    <a:lnTo>
                      <a:pt x="667" y="454"/>
                    </a:lnTo>
                    <a:lnTo>
                      <a:pt x="652" y="412"/>
                    </a:lnTo>
                    <a:lnTo>
                      <a:pt x="652" y="397"/>
                    </a:lnTo>
                    <a:lnTo>
                      <a:pt x="652" y="383"/>
                    </a:lnTo>
                    <a:lnTo>
                      <a:pt x="638" y="369"/>
                    </a:lnTo>
                    <a:lnTo>
                      <a:pt x="638" y="355"/>
                    </a:lnTo>
                    <a:lnTo>
                      <a:pt x="624" y="341"/>
                    </a:lnTo>
                    <a:lnTo>
                      <a:pt x="624" y="326"/>
                    </a:lnTo>
                    <a:lnTo>
                      <a:pt x="610" y="326"/>
                    </a:lnTo>
                    <a:lnTo>
                      <a:pt x="610" y="312"/>
                    </a:lnTo>
                    <a:lnTo>
                      <a:pt x="610" y="298"/>
                    </a:lnTo>
                    <a:lnTo>
                      <a:pt x="596" y="284"/>
                    </a:lnTo>
                    <a:lnTo>
                      <a:pt x="596" y="270"/>
                    </a:lnTo>
                    <a:lnTo>
                      <a:pt x="610" y="270"/>
                    </a:lnTo>
                    <a:lnTo>
                      <a:pt x="624" y="270"/>
                    </a:lnTo>
                    <a:lnTo>
                      <a:pt x="638" y="270"/>
                    </a:lnTo>
                    <a:lnTo>
                      <a:pt x="652" y="270"/>
                    </a:lnTo>
                    <a:lnTo>
                      <a:pt x="667" y="270"/>
                    </a:lnTo>
                    <a:lnTo>
                      <a:pt x="681" y="270"/>
                    </a:lnTo>
                    <a:lnTo>
                      <a:pt x="695" y="270"/>
                    </a:lnTo>
                    <a:lnTo>
                      <a:pt x="709" y="270"/>
                    </a:lnTo>
                    <a:lnTo>
                      <a:pt x="723" y="270"/>
                    </a:lnTo>
                    <a:lnTo>
                      <a:pt x="794" y="270"/>
                    </a:lnTo>
                    <a:lnTo>
                      <a:pt x="808" y="270"/>
                    </a:lnTo>
                    <a:lnTo>
                      <a:pt x="823" y="284"/>
                    </a:lnTo>
                    <a:lnTo>
                      <a:pt x="837" y="284"/>
                    </a:lnTo>
                    <a:lnTo>
                      <a:pt x="865" y="284"/>
                    </a:lnTo>
                    <a:lnTo>
                      <a:pt x="879" y="284"/>
                    </a:lnTo>
                    <a:lnTo>
                      <a:pt x="879" y="270"/>
                    </a:lnTo>
                    <a:lnTo>
                      <a:pt x="865" y="270"/>
                    </a:lnTo>
                    <a:lnTo>
                      <a:pt x="879" y="256"/>
                    </a:lnTo>
                    <a:lnTo>
                      <a:pt x="879" y="241"/>
                    </a:lnTo>
                    <a:lnTo>
                      <a:pt x="894" y="241"/>
                    </a:lnTo>
                    <a:lnTo>
                      <a:pt x="894" y="227"/>
                    </a:lnTo>
                    <a:lnTo>
                      <a:pt x="908" y="227"/>
                    </a:lnTo>
                    <a:lnTo>
                      <a:pt x="908" y="213"/>
                    </a:lnTo>
                    <a:lnTo>
                      <a:pt x="894" y="199"/>
                    </a:lnTo>
                    <a:lnTo>
                      <a:pt x="894" y="213"/>
                    </a:lnTo>
                    <a:lnTo>
                      <a:pt x="894" y="227"/>
                    </a:lnTo>
                    <a:lnTo>
                      <a:pt x="879" y="227"/>
                    </a:lnTo>
                    <a:lnTo>
                      <a:pt x="865" y="213"/>
                    </a:lnTo>
                    <a:lnTo>
                      <a:pt x="851" y="213"/>
                    </a:lnTo>
                    <a:lnTo>
                      <a:pt x="851" y="199"/>
                    </a:lnTo>
                    <a:lnTo>
                      <a:pt x="865" y="199"/>
                    </a:lnTo>
                    <a:lnTo>
                      <a:pt x="865" y="185"/>
                    </a:lnTo>
                    <a:lnTo>
                      <a:pt x="865" y="170"/>
                    </a:lnTo>
                    <a:lnTo>
                      <a:pt x="865" y="185"/>
                    </a:lnTo>
                    <a:lnTo>
                      <a:pt x="879" y="185"/>
                    </a:lnTo>
                    <a:lnTo>
                      <a:pt x="894" y="185"/>
                    </a:lnTo>
                    <a:lnTo>
                      <a:pt x="894" y="170"/>
                    </a:lnTo>
                    <a:lnTo>
                      <a:pt x="879" y="170"/>
                    </a:lnTo>
                    <a:lnTo>
                      <a:pt x="865" y="170"/>
                    </a:lnTo>
                    <a:lnTo>
                      <a:pt x="879" y="170"/>
                    </a:lnTo>
                    <a:lnTo>
                      <a:pt x="879" y="156"/>
                    </a:lnTo>
                    <a:lnTo>
                      <a:pt x="865" y="156"/>
                    </a:lnTo>
                    <a:lnTo>
                      <a:pt x="865" y="142"/>
                    </a:lnTo>
                    <a:lnTo>
                      <a:pt x="894" y="142"/>
                    </a:lnTo>
                    <a:lnTo>
                      <a:pt x="908" y="142"/>
                    </a:lnTo>
                    <a:lnTo>
                      <a:pt x="894" y="156"/>
                    </a:lnTo>
                    <a:lnTo>
                      <a:pt x="908" y="142"/>
                    </a:lnTo>
                    <a:lnTo>
                      <a:pt x="908" y="114"/>
                    </a:lnTo>
                    <a:lnTo>
                      <a:pt x="894" y="99"/>
                    </a:lnTo>
                    <a:lnTo>
                      <a:pt x="879" y="99"/>
                    </a:lnTo>
                    <a:lnTo>
                      <a:pt x="865" y="99"/>
                    </a:lnTo>
                    <a:lnTo>
                      <a:pt x="851" y="99"/>
                    </a:lnTo>
                    <a:lnTo>
                      <a:pt x="865" y="71"/>
                    </a:lnTo>
                    <a:lnTo>
                      <a:pt x="851" y="71"/>
                    </a:lnTo>
                    <a:lnTo>
                      <a:pt x="851" y="43"/>
                    </a:lnTo>
                    <a:lnTo>
                      <a:pt x="851" y="29"/>
                    </a:lnTo>
                    <a:lnTo>
                      <a:pt x="865" y="14"/>
                    </a:lnTo>
                    <a:lnTo>
                      <a:pt x="865" y="0"/>
                    </a:lnTo>
                    <a:lnTo>
                      <a:pt x="865" y="14"/>
                    </a:lnTo>
                    <a:lnTo>
                      <a:pt x="865" y="29"/>
                    </a:lnTo>
                    <a:lnTo>
                      <a:pt x="865" y="43"/>
                    </a:lnTo>
                    <a:lnTo>
                      <a:pt x="879" y="43"/>
                    </a:lnTo>
                    <a:close/>
                  </a:path>
                </a:pathLst>
              </a:custGeom>
              <a:noFill/>
              <a:ln w="0" cap="flat">
                <a:solidFill>
                  <a:srgbClr val="000000"/>
                </a:solidFill>
                <a:prstDash val="solid"/>
                <a:round/>
                <a:headEnd/>
                <a:tailEnd/>
              </a:ln>
              <a:extLst>
                <a:ext uri="{909E8E84-426E-40DD-AFC4-6F175D3DCCD1}">
                  <a14:hiddenFill xmlns="" xmlns:a14="http://schemas.microsoft.com/office/drawing/2010/main">
                    <a:solidFill>
                      <a:srgbClr val="FFFFFF"/>
                    </a:solidFill>
                  </a14:hiddenFill>
                </a:ext>
              </a:extLst>
            </p:spPr>
            <p:txBody>
              <a:bodyPr/>
              <a:lstStyle/>
              <a:p>
                <a:endParaRPr lang="ja-JP" altLang="en-US"/>
              </a:p>
            </p:txBody>
          </p:sp>
          <p:sp>
            <p:nvSpPr>
              <p:cNvPr id="21662" name="Freeform 186"/>
              <p:cNvSpPr>
                <a:spLocks noChangeAspect="1"/>
              </p:cNvSpPr>
              <p:nvPr/>
            </p:nvSpPr>
            <p:spPr bwMode="auto">
              <a:xfrm>
                <a:off x="8601" y="3665"/>
                <a:ext cx="457" cy="606"/>
              </a:xfrm>
              <a:custGeom>
                <a:avLst/>
                <a:gdLst>
                  <a:gd name="T0" fmla="*/ 0 w 993"/>
                  <a:gd name="T1" fmla="*/ 0 h 1319"/>
                  <a:gd name="T2" fmla="*/ 0 w 993"/>
                  <a:gd name="T3" fmla="*/ 0 h 1319"/>
                  <a:gd name="T4" fmla="*/ 0 w 993"/>
                  <a:gd name="T5" fmla="*/ 0 h 1319"/>
                  <a:gd name="T6" fmla="*/ 0 w 993"/>
                  <a:gd name="T7" fmla="*/ 0 h 1319"/>
                  <a:gd name="T8" fmla="*/ 0 w 993"/>
                  <a:gd name="T9" fmla="*/ 0 h 1319"/>
                  <a:gd name="T10" fmla="*/ 0 w 993"/>
                  <a:gd name="T11" fmla="*/ 0 h 1319"/>
                  <a:gd name="T12" fmla="*/ 0 w 993"/>
                  <a:gd name="T13" fmla="*/ 0 h 1319"/>
                  <a:gd name="T14" fmla="*/ 0 w 993"/>
                  <a:gd name="T15" fmla="*/ 0 h 1319"/>
                  <a:gd name="T16" fmla="*/ 0 w 993"/>
                  <a:gd name="T17" fmla="*/ 0 h 1319"/>
                  <a:gd name="T18" fmla="*/ 0 w 993"/>
                  <a:gd name="T19" fmla="*/ 0 h 1319"/>
                  <a:gd name="T20" fmla="*/ 0 w 993"/>
                  <a:gd name="T21" fmla="*/ 0 h 1319"/>
                  <a:gd name="T22" fmla="*/ 0 w 993"/>
                  <a:gd name="T23" fmla="*/ 0 h 1319"/>
                  <a:gd name="T24" fmla="*/ 0 w 993"/>
                  <a:gd name="T25" fmla="*/ 0 h 1319"/>
                  <a:gd name="T26" fmla="*/ 0 w 993"/>
                  <a:gd name="T27" fmla="*/ 0 h 1319"/>
                  <a:gd name="T28" fmla="*/ 0 w 993"/>
                  <a:gd name="T29" fmla="*/ 0 h 1319"/>
                  <a:gd name="T30" fmla="*/ 0 w 993"/>
                  <a:gd name="T31" fmla="*/ 0 h 1319"/>
                  <a:gd name="T32" fmla="*/ 0 w 993"/>
                  <a:gd name="T33" fmla="*/ 0 h 1319"/>
                  <a:gd name="T34" fmla="*/ 0 w 993"/>
                  <a:gd name="T35" fmla="*/ 0 h 1319"/>
                  <a:gd name="T36" fmla="*/ 0 w 993"/>
                  <a:gd name="T37" fmla="*/ 0 h 1319"/>
                  <a:gd name="T38" fmla="*/ 0 w 993"/>
                  <a:gd name="T39" fmla="*/ 0 h 1319"/>
                  <a:gd name="T40" fmla="*/ 0 w 993"/>
                  <a:gd name="T41" fmla="*/ 0 h 1319"/>
                  <a:gd name="T42" fmla="*/ 0 w 993"/>
                  <a:gd name="T43" fmla="*/ 0 h 1319"/>
                  <a:gd name="T44" fmla="*/ 0 w 993"/>
                  <a:gd name="T45" fmla="*/ 0 h 1319"/>
                  <a:gd name="T46" fmla="*/ 0 w 993"/>
                  <a:gd name="T47" fmla="*/ 0 h 1319"/>
                  <a:gd name="T48" fmla="*/ 0 w 993"/>
                  <a:gd name="T49" fmla="*/ 0 h 1319"/>
                  <a:gd name="T50" fmla="*/ 0 w 993"/>
                  <a:gd name="T51" fmla="*/ 0 h 1319"/>
                  <a:gd name="T52" fmla="*/ 0 w 993"/>
                  <a:gd name="T53" fmla="*/ 0 h 1319"/>
                  <a:gd name="T54" fmla="*/ 0 w 993"/>
                  <a:gd name="T55" fmla="*/ 0 h 1319"/>
                  <a:gd name="T56" fmla="*/ 0 w 993"/>
                  <a:gd name="T57" fmla="*/ 0 h 1319"/>
                  <a:gd name="T58" fmla="*/ 0 w 993"/>
                  <a:gd name="T59" fmla="*/ 0 h 1319"/>
                  <a:gd name="T60" fmla="*/ 0 w 993"/>
                  <a:gd name="T61" fmla="*/ 0 h 1319"/>
                  <a:gd name="T62" fmla="*/ 0 w 993"/>
                  <a:gd name="T63" fmla="*/ 0 h 1319"/>
                  <a:gd name="T64" fmla="*/ 0 w 993"/>
                  <a:gd name="T65" fmla="*/ 0 h 1319"/>
                  <a:gd name="T66" fmla="*/ 0 w 993"/>
                  <a:gd name="T67" fmla="*/ 0 h 1319"/>
                  <a:gd name="T68" fmla="*/ 0 w 993"/>
                  <a:gd name="T69" fmla="*/ 0 h 1319"/>
                  <a:gd name="T70" fmla="*/ 0 w 993"/>
                  <a:gd name="T71" fmla="*/ 0 h 1319"/>
                  <a:gd name="T72" fmla="*/ 0 w 993"/>
                  <a:gd name="T73" fmla="*/ 0 h 1319"/>
                  <a:gd name="T74" fmla="*/ 0 w 993"/>
                  <a:gd name="T75" fmla="*/ 0 h 1319"/>
                  <a:gd name="T76" fmla="*/ 0 w 993"/>
                  <a:gd name="T77" fmla="*/ 0 h 1319"/>
                  <a:gd name="T78" fmla="*/ 0 w 993"/>
                  <a:gd name="T79" fmla="*/ 0 h 1319"/>
                  <a:gd name="T80" fmla="*/ 0 w 993"/>
                  <a:gd name="T81" fmla="*/ 0 h 1319"/>
                  <a:gd name="T82" fmla="*/ 0 w 993"/>
                  <a:gd name="T83" fmla="*/ 0 h 1319"/>
                  <a:gd name="T84" fmla="*/ 0 w 993"/>
                  <a:gd name="T85" fmla="*/ 0 h 1319"/>
                  <a:gd name="T86" fmla="*/ 0 w 993"/>
                  <a:gd name="T87" fmla="*/ 0 h 1319"/>
                  <a:gd name="T88" fmla="*/ 0 w 993"/>
                  <a:gd name="T89" fmla="*/ 0 h 1319"/>
                  <a:gd name="T90" fmla="*/ 0 w 993"/>
                  <a:gd name="T91" fmla="*/ 0 h 1319"/>
                  <a:gd name="T92" fmla="*/ 0 w 993"/>
                  <a:gd name="T93" fmla="*/ 0 h 1319"/>
                  <a:gd name="T94" fmla="*/ 0 w 993"/>
                  <a:gd name="T95" fmla="*/ 0 h 1319"/>
                  <a:gd name="T96" fmla="*/ 0 w 993"/>
                  <a:gd name="T97" fmla="*/ 0 h 1319"/>
                  <a:gd name="T98" fmla="*/ 0 w 993"/>
                  <a:gd name="T99" fmla="*/ 0 h 1319"/>
                  <a:gd name="T100" fmla="*/ 0 w 993"/>
                  <a:gd name="T101" fmla="*/ 0 h 1319"/>
                  <a:gd name="T102" fmla="*/ 0 w 993"/>
                  <a:gd name="T103" fmla="*/ 0 h 1319"/>
                  <a:gd name="T104" fmla="*/ 0 w 993"/>
                  <a:gd name="T105" fmla="*/ 0 h 1319"/>
                  <a:gd name="T106" fmla="*/ 0 w 993"/>
                  <a:gd name="T107" fmla="*/ 0 h 1319"/>
                  <a:gd name="T108" fmla="*/ 0 w 993"/>
                  <a:gd name="T109" fmla="*/ 0 h 1319"/>
                  <a:gd name="T110" fmla="*/ 0 w 993"/>
                  <a:gd name="T111" fmla="*/ 0 h 1319"/>
                  <a:gd name="T112" fmla="*/ 0 w 993"/>
                  <a:gd name="T113" fmla="*/ 0 h 1319"/>
                  <a:gd name="T114" fmla="*/ 0 w 993"/>
                  <a:gd name="T115" fmla="*/ 0 h 1319"/>
                  <a:gd name="T116" fmla="*/ 0 w 993"/>
                  <a:gd name="T117" fmla="*/ 0 h 1319"/>
                  <a:gd name="T118" fmla="*/ 0 w 993"/>
                  <a:gd name="T119" fmla="*/ 0 h 1319"/>
                  <a:gd name="T120" fmla="*/ 0 w 993"/>
                  <a:gd name="T121" fmla="*/ 0 h 1319"/>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993"/>
                  <a:gd name="T184" fmla="*/ 0 h 1319"/>
                  <a:gd name="T185" fmla="*/ 993 w 993"/>
                  <a:gd name="T186" fmla="*/ 1319 h 1319"/>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993" h="1319">
                    <a:moveTo>
                      <a:pt x="979" y="113"/>
                    </a:moveTo>
                    <a:lnTo>
                      <a:pt x="979" y="141"/>
                    </a:lnTo>
                    <a:lnTo>
                      <a:pt x="965" y="156"/>
                    </a:lnTo>
                    <a:lnTo>
                      <a:pt x="965" y="170"/>
                    </a:lnTo>
                    <a:lnTo>
                      <a:pt x="965" y="184"/>
                    </a:lnTo>
                    <a:lnTo>
                      <a:pt x="950" y="198"/>
                    </a:lnTo>
                    <a:lnTo>
                      <a:pt x="950" y="212"/>
                    </a:lnTo>
                    <a:lnTo>
                      <a:pt x="922" y="283"/>
                    </a:lnTo>
                    <a:lnTo>
                      <a:pt x="922" y="326"/>
                    </a:lnTo>
                    <a:lnTo>
                      <a:pt x="908" y="368"/>
                    </a:lnTo>
                    <a:lnTo>
                      <a:pt x="908" y="382"/>
                    </a:lnTo>
                    <a:lnTo>
                      <a:pt x="894" y="382"/>
                    </a:lnTo>
                    <a:lnTo>
                      <a:pt x="894" y="397"/>
                    </a:lnTo>
                    <a:lnTo>
                      <a:pt x="894" y="425"/>
                    </a:lnTo>
                    <a:lnTo>
                      <a:pt x="880" y="425"/>
                    </a:lnTo>
                    <a:lnTo>
                      <a:pt x="880" y="439"/>
                    </a:lnTo>
                    <a:lnTo>
                      <a:pt x="880" y="453"/>
                    </a:lnTo>
                    <a:lnTo>
                      <a:pt x="880" y="468"/>
                    </a:lnTo>
                    <a:lnTo>
                      <a:pt x="865" y="496"/>
                    </a:lnTo>
                    <a:lnTo>
                      <a:pt x="865" y="510"/>
                    </a:lnTo>
                    <a:lnTo>
                      <a:pt x="865" y="524"/>
                    </a:lnTo>
                    <a:lnTo>
                      <a:pt x="851" y="539"/>
                    </a:lnTo>
                    <a:lnTo>
                      <a:pt x="851" y="553"/>
                    </a:lnTo>
                    <a:lnTo>
                      <a:pt x="851" y="567"/>
                    </a:lnTo>
                    <a:lnTo>
                      <a:pt x="851" y="581"/>
                    </a:lnTo>
                    <a:lnTo>
                      <a:pt x="837" y="595"/>
                    </a:lnTo>
                    <a:lnTo>
                      <a:pt x="837" y="609"/>
                    </a:lnTo>
                    <a:lnTo>
                      <a:pt x="837" y="624"/>
                    </a:lnTo>
                    <a:lnTo>
                      <a:pt x="837" y="638"/>
                    </a:lnTo>
                    <a:lnTo>
                      <a:pt x="823" y="638"/>
                    </a:lnTo>
                    <a:lnTo>
                      <a:pt x="823" y="652"/>
                    </a:lnTo>
                    <a:lnTo>
                      <a:pt x="823" y="695"/>
                    </a:lnTo>
                    <a:lnTo>
                      <a:pt x="809" y="709"/>
                    </a:lnTo>
                    <a:lnTo>
                      <a:pt x="809" y="723"/>
                    </a:lnTo>
                    <a:lnTo>
                      <a:pt x="794" y="751"/>
                    </a:lnTo>
                    <a:lnTo>
                      <a:pt x="794" y="794"/>
                    </a:lnTo>
                    <a:lnTo>
                      <a:pt x="780" y="794"/>
                    </a:lnTo>
                    <a:lnTo>
                      <a:pt x="780" y="808"/>
                    </a:lnTo>
                    <a:lnTo>
                      <a:pt x="780" y="822"/>
                    </a:lnTo>
                    <a:lnTo>
                      <a:pt x="780" y="836"/>
                    </a:lnTo>
                    <a:lnTo>
                      <a:pt x="766" y="851"/>
                    </a:lnTo>
                    <a:lnTo>
                      <a:pt x="766" y="865"/>
                    </a:lnTo>
                    <a:lnTo>
                      <a:pt x="766" y="879"/>
                    </a:lnTo>
                    <a:lnTo>
                      <a:pt x="766" y="893"/>
                    </a:lnTo>
                    <a:lnTo>
                      <a:pt x="752" y="907"/>
                    </a:lnTo>
                    <a:lnTo>
                      <a:pt x="752" y="922"/>
                    </a:lnTo>
                    <a:lnTo>
                      <a:pt x="752" y="936"/>
                    </a:lnTo>
                    <a:lnTo>
                      <a:pt x="752" y="950"/>
                    </a:lnTo>
                    <a:lnTo>
                      <a:pt x="738" y="950"/>
                    </a:lnTo>
                    <a:lnTo>
                      <a:pt x="738" y="964"/>
                    </a:lnTo>
                    <a:lnTo>
                      <a:pt x="738" y="978"/>
                    </a:lnTo>
                    <a:lnTo>
                      <a:pt x="738" y="992"/>
                    </a:lnTo>
                    <a:lnTo>
                      <a:pt x="738" y="1007"/>
                    </a:lnTo>
                    <a:lnTo>
                      <a:pt x="724" y="1007"/>
                    </a:lnTo>
                    <a:lnTo>
                      <a:pt x="724" y="1021"/>
                    </a:lnTo>
                    <a:lnTo>
                      <a:pt x="724" y="1035"/>
                    </a:lnTo>
                    <a:lnTo>
                      <a:pt x="724" y="1049"/>
                    </a:lnTo>
                    <a:lnTo>
                      <a:pt x="724" y="1063"/>
                    </a:lnTo>
                    <a:lnTo>
                      <a:pt x="709" y="1063"/>
                    </a:lnTo>
                    <a:lnTo>
                      <a:pt x="709" y="1078"/>
                    </a:lnTo>
                    <a:lnTo>
                      <a:pt x="709" y="1092"/>
                    </a:lnTo>
                    <a:lnTo>
                      <a:pt x="695" y="1106"/>
                    </a:lnTo>
                    <a:lnTo>
                      <a:pt x="695" y="1120"/>
                    </a:lnTo>
                    <a:lnTo>
                      <a:pt x="695" y="1134"/>
                    </a:lnTo>
                    <a:lnTo>
                      <a:pt x="695" y="1148"/>
                    </a:lnTo>
                    <a:lnTo>
                      <a:pt x="681" y="1148"/>
                    </a:lnTo>
                    <a:lnTo>
                      <a:pt x="681" y="1163"/>
                    </a:lnTo>
                    <a:lnTo>
                      <a:pt x="667" y="1177"/>
                    </a:lnTo>
                    <a:lnTo>
                      <a:pt x="667" y="1191"/>
                    </a:lnTo>
                    <a:lnTo>
                      <a:pt x="653" y="1191"/>
                    </a:lnTo>
                    <a:lnTo>
                      <a:pt x="653" y="1205"/>
                    </a:lnTo>
                    <a:lnTo>
                      <a:pt x="638" y="1205"/>
                    </a:lnTo>
                    <a:lnTo>
                      <a:pt x="638" y="1219"/>
                    </a:lnTo>
                    <a:lnTo>
                      <a:pt x="624" y="1219"/>
                    </a:lnTo>
                    <a:lnTo>
                      <a:pt x="624" y="1234"/>
                    </a:lnTo>
                    <a:lnTo>
                      <a:pt x="610" y="1248"/>
                    </a:lnTo>
                    <a:lnTo>
                      <a:pt x="610" y="1262"/>
                    </a:lnTo>
                    <a:lnTo>
                      <a:pt x="596" y="1262"/>
                    </a:lnTo>
                    <a:lnTo>
                      <a:pt x="596" y="1276"/>
                    </a:lnTo>
                    <a:lnTo>
                      <a:pt x="582" y="1276"/>
                    </a:lnTo>
                    <a:lnTo>
                      <a:pt x="568" y="1290"/>
                    </a:lnTo>
                    <a:lnTo>
                      <a:pt x="553" y="1290"/>
                    </a:lnTo>
                    <a:lnTo>
                      <a:pt x="553" y="1304"/>
                    </a:lnTo>
                    <a:lnTo>
                      <a:pt x="539" y="1304"/>
                    </a:lnTo>
                    <a:lnTo>
                      <a:pt x="525" y="1304"/>
                    </a:lnTo>
                    <a:lnTo>
                      <a:pt x="525" y="1319"/>
                    </a:lnTo>
                    <a:lnTo>
                      <a:pt x="511" y="1319"/>
                    </a:lnTo>
                    <a:lnTo>
                      <a:pt x="497" y="1319"/>
                    </a:lnTo>
                    <a:lnTo>
                      <a:pt x="482" y="1319"/>
                    </a:lnTo>
                    <a:lnTo>
                      <a:pt x="468" y="1319"/>
                    </a:lnTo>
                    <a:lnTo>
                      <a:pt x="454" y="1319"/>
                    </a:lnTo>
                    <a:lnTo>
                      <a:pt x="440" y="1319"/>
                    </a:lnTo>
                    <a:lnTo>
                      <a:pt x="426" y="1319"/>
                    </a:lnTo>
                    <a:lnTo>
                      <a:pt x="412" y="1319"/>
                    </a:lnTo>
                    <a:lnTo>
                      <a:pt x="397" y="1319"/>
                    </a:lnTo>
                    <a:lnTo>
                      <a:pt x="341" y="1304"/>
                    </a:lnTo>
                    <a:lnTo>
                      <a:pt x="270" y="1276"/>
                    </a:lnTo>
                    <a:lnTo>
                      <a:pt x="256" y="1276"/>
                    </a:lnTo>
                    <a:lnTo>
                      <a:pt x="241" y="1262"/>
                    </a:lnTo>
                    <a:lnTo>
                      <a:pt x="227" y="1262"/>
                    </a:lnTo>
                    <a:lnTo>
                      <a:pt x="213" y="1262"/>
                    </a:lnTo>
                    <a:lnTo>
                      <a:pt x="199" y="1248"/>
                    </a:lnTo>
                    <a:lnTo>
                      <a:pt x="185" y="1248"/>
                    </a:lnTo>
                    <a:lnTo>
                      <a:pt x="170" y="1234"/>
                    </a:lnTo>
                    <a:lnTo>
                      <a:pt x="156" y="1234"/>
                    </a:lnTo>
                    <a:lnTo>
                      <a:pt x="142" y="1234"/>
                    </a:lnTo>
                    <a:lnTo>
                      <a:pt x="128" y="1234"/>
                    </a:lnTo>
                    <a:lnTo>
                      <a:pt x="128" y="1219"/>
                    </a:lnTo>
                    <a:lnTo>
                      <a:pt x="114" y="1219"/>
                    </a:lnTo>
                    <a:lnTo>
                      <a:pt x="100" y="1219"/>
                    </a:lnTo>
                    <a:lnTo>
                      <a:pt x="85" y="1219"/>
                    </a:lnTo>
                    <a:lnTo>
                      <a:pt x="85" y="1205"/>
                    </a:lnTo>
                    <a:lnTo>
                      <a:pt x="71" y="1205"/>
                    </a:lnTo>
                    <a:lnTo>
                      <a:pt x="57" y="1205"/>
                    </a:lnTo>
                    <a:lnTo>
                      <a:pt x="43" y="1205"/>
                    </a:lnTo>
                    <a:lnTo>
                      <a:pt x="29" y="1191"/>
                    </a:lnTo>
                    <a:lnTo>
                      <a:pt x="14" y="1191"/>
                    </a:lnTo>
                    <a:lnTo>
                      <a:pt x="0" y="1191"/>
                    </a:lnTo>
                    <a:lnTo>
                      <a:pt x="0" y="1177"/>
                    </a:lnTo>
                    <a:lnTo>
                      <a:pt x="14" y="1148"/>
                    </a:lnTo>
                    <a:lnTo>
                      <a:pt x="14" y="1134"/>
                    </a:lnTo>
                    <a:lnTo>
                      <a:pt x="29" y="1092"/>
                    </a:lnTo>
                    <a:lnTo>
                      <a:pt x="43" y="1035"/>
                    </a:lnTo>
                    <a:lnTo>
                      <a:pt x="57" y="1021"/>
                    </a:lnTo>
                    <a:lnTo>
                      <a:pt x="57" y="1007"/>
                    </a:lnTo>
                    <a:lnTo>
                      <a:pt x="57" y="992"/>
                    </a:lnTo>
                    <a:lnTo>
                      <a:pt x="57" y="978"/>
                    </a:lnTo>
                    <a:lnTo>
                      <a:pt x="71" y="964"/>
                    </a:lnTo>
                    <a:lnTo>
                      <a:pt x="85" y="964"/>
                    </a:lnTo>
                    <a:lnTo>
                      <a:pt x="114" y="964"/>
                    </a:lnTo>
                    <a:lnTo>
                      <a:pt x="128" y="964"/>
                    </a:lnTo>
                    <a:lnTo>
                      <a:pt x="128" y="922"/>
                    </a:lnTo>
                    <a:lnTo>
                      <a:pt x="128" y="907"/>
                    </a:lnTo>
                    <a:lnTo>
                      <a:pt x="156" y="780"/>
                    </a:lnTo>
                    <a:lnTo>
                      <a:pt x="156" y="765"/>
                    </a:lnTo>
                    <a:lnTo>
                      <a:pt x="156" y="751"/>
                    </a:lnTo>
                    <a:lnTo>
                      <a:pt x="156" y="737"/>
                    </a:lnTo>
                    <a:lnTo>
                      <a:pt x="170" y="709"/>
                    </a:lnTo>
                    <a:lnTo>
                      <a:pt x="170" y="680"/>
                    </a:lnTo>
                    <a:lnTo>
                      <a:pt x="170" y="638"/>
                    </a:lnTo>
                    <a:lnTo>
                      <a:pt x="170" y="581"/>
                    </a:lnTo>
                    <a:lnTo>
                      <a:pt x="170" y="539"/>
                    </a:lnTo>
                    <a:lnTo>
                      <a:pt x="185" y="496"/>
                    </a:lnTo>
                    <a:lnTo>
                      <a:pt x="185" y="468"/>
                    </a:lnTo>
                    <a:lnTo>
                      <a:pt x="185" y="425"/>
                    </a:lnTo>
                    <a:lnTo>
                      <a:pt x="185" y="411"/>
                    </a:lnTo>
                    <a:lnTo>
                      <a:pt x="185" y="397"/>
                    </a:lnTo>
                    <a:lnTo>
                      <a:pt x="241" y="397"/>
                    </a:lnTo>
                    <a:lnTo>
                      <a:pt x="284" y="397"/>
                    </a:lnTo>
                    <a:lnTo>
                      <a:pt x="298" y="397"/>
                    </a:lnTo>
                    <a:lnTo>
                      <a:pt x="326" y="397"/>
                    </a:lnTo>
                    <a:lnTo>
                      <a:pt x="341" y="397"/>
                    </a:lnTo>
                    <a:lnTo>
                      <a:pt x="383" y="411"/>
                    </a:lnTo>
                    <a:lnTo>
                      <a:pt x="397" y="411"/>
                    </a:lnTo>
                    <a:lnTo>
                      <a:pt x="412" y="411"/>
                    </a:lnTo>
                    <a:lnTo>
                      <a:pt x="426" y="411"/>
                    </a:lnTo>
                    <a:lnTo>
                      <a:pt x="440" y="411"/>
                    </a:lnTo>
                    <a:lnTo>
                      <a:pt x="440" y="425"/>
                    </a:lnTo>
                    <a:lnTo>
                      <a:pt x="454" y="425"/>
                    </a:lnTo>
                    <a:lnTo>
                      <a:pt x="468" y="425"/>
                    </a:lnTo>
                    <a:lnTo>
                      <a:pt x="482" y="382"/>
                    </a:lnTo>
                    <a:lnTo>
                      <a:pt x="497" y="283"/>
                    </a:lnTo>
                    <a:lnTo>
                      <a:pt x="511" y="198"/>
                    </a:lnTo>
                    <a:lnTo>
                      <a:pt x="511" y="184"/>
                    </a:lnTo>
                    <a:lnTo>
                      <a:pt x="525" y="113"/>
                    </a:lnTo>
                    <a:lnTo>
                      <a:pt x="525" y="56"/>
                    </a:lnTo>
                    <a:lnTo>
                      <a:pt x="539" y="0"/>
                    </a:lnTo>
                    <a:lnTo>
                      <a:pt x="568" y="0"/>
                    </a:lnTo>
                    <a:lnTo>
                      <a:pt x="596" y="0"/>
                    </a:lnTo>
                    <a:lnTo>
                      <a:pt x="681" y="14"/>
                    </a:lnTo>
                    <a:lnTo>
                      <a:pt x="738" y="28"/>
                    </a:lnTo>
                    <a:lnTo>
                      <a:pt x="780" y="42"/>
                    </a:lnTo>
                    <a:lnTo>
                      <a:pt x="794" y="42"/>
                    </a:lnTo>
                    <a:lnTo>
                      <a:pt x="809" y="42"/>
                    </a:lnTo>
                    <a:lnTo>
                      <a:pt x="851" y="42"/>
                    </a:lnTo>
                    <a:lnTo>
                      <a:pt x="865" y="42"/>
                    </a:lnTo>
                    <a:lnTo>
                      <a:pt x="865" y="56"/>
                    </a:lnTo>
                    <a:lnTo>
                      <a:pt x="880" y="56"/>
                    </a:lnTo>
                    <a:lnTo>
                      <a:pt x="922" y="56"/>
                    </a:lnTo>
                    <a:lnTo>
                      <a:pt x="979" y="56"/>
                    </a:lnTo>
                    <a:lnTo>
                      <a:pt x="993" y="56"/>
                    </a:lnTo>
                    <a:lnTo>
                      <a:pt x="979" y="70"/>
                    </a:lnTo>
                    <a:lnTo>
                      <a:pt x="993" y="70"/>
                    </a:lnTo>
                    <a:lnTo>
                      <a:pt x="979" y="85"/>
                    </a:lnTo>
                    <a:lnTo>
                      <a:pt x="979" y="99"/>
                    </a:lnTo>
                    <a:lnTo>
                      <a:pt x="979" y="113"/>
                    </a:lnTo>
                    <a:close/>
                  </a:path>
                </a:pathLst>
              </a:custGeom>
              <a:noFill/>
              <a:ln w="0" cap="flat">
                <a:solidFill>
                  <a:srgbClr val="000000"/>
                </a:solidFill>
                <a:prstDash val="solid"/>
                <a:round/>
                <a:headEnd/>
                <a:tailEnd/>
              </a:ln>
              <a:extLst>
                <a:ext uri="{909E8E84-426E-40DD-AFC4-6F175D3DCCD1}">
                  <a14:hiddenFill xmlns="" xmlns:a14="http://schemas.microsoft.com/office/drawing/2010/main">
                    <a:solidFill>
                      <a:srgbClr val="FFFFFF"/>
                    </a:solidFill>
                  </a14:hiddenFill>
                </a:ext>
              </a:extLst>
            </p:spPr>
            <p:txBody>
              <a:bodyPr/>
              <a:lstStyle/>
              <a:p>
                <a:endParaRPr lang="ja-JP" altLang="en-US"/>
              </a:p>
            </p:txBody>
          </p:sp>
          <p:sp>
            <p:nvSpPr>
              <p:cNvPr id="21663" name="Freeform 187"/>
              <p:cNvSpPr>
                <a:spLocks noChangeAspect="1"/>
              </p:cNvSpPr>
              <p:nvPr/>
            </p:nvSpPr>
            <p:spPr bwMode="auto">
              <a:xfrm>
                <a:off x="8719" y="2492"/>
                <a:ext cx="463" cy="860"/>
              </a:xfrm>
              <a:custGeom>
                <a:avLst/>
                <a:gdLst>
                  <a:gd name="T0" fmla="*/ 0 w 1006"/>
                  <a:gd name="T1" fmla="*/ 0 h 1873"/>
                  <a:gd name="T2" fmla="*/ 0 w 1006"/>
                  <a:gd name="T3" fmla="*/ 0 h 1873"/>
                  <a:gd name="T4" fmla="*/ 0 w 1006"/>
                  <a:gd name="T5" fmla="*/ 0 h 1873"/>
                  <a:gd name="T6" fmla="*/ 0 w 1006"/>
                  <a:gd name="T7" fmla="*/ 0 h 1873"/>
                  <a:gd name="T8" fmla="*/ 0 w 1006"/>
                  <a:gd name="T9" fmla="*/ 0 h 1873"/>
                  <a:gd name="T10" fmla="*/ 0 w 1006"/>
                  <a:gd name="T11" fmla="*/ 0 h 1873"/>
                  <a:gd name="T12" fmla="*/ 0 w 1006"/>
                  <a:gd name="T13" fmla="*/ 0 h 1873"/>
                  <a:gd name="T14" fmla="*/ 0 w 1006"/>
                  <a:gd name="T15" fmla="*/ 0 h 1873"/>
                  <a:gd name="T16" fmla="*/ 0 w 1006"/>
                  <a:gd name="T17" fmla="*/ 0 h 1873"/>
                  <a:gd name="T18" fmla="*/ 0 w 1006"/>
                  <a:gd name="T19" fmla="*/ 0 h 1873"/>
                  <a:gd name="T20" fmla="*/ 0 w 1006"/>
                  <a:gd name="T21" fmla="*/ 0 h 1873"/>
                  <a:gd name="T22" fmla="*/ 0 w 1006"/>
                  <a:gd name="T23" fmla="*/ 0 h 1873"/>
                  <a:gd name="T24" fmla="*/ 0 w 1006"/>
                  <a:gd name="T25" fmla="*/ 0 h 1873"/>
                  <a:gd name="T26" fmla="*/ 0 w 1006"/>
                  <a:gd name="T27" fmla="*/ 0 h 1873"/>
                  <a:gd name="T28" fmla="*/ 0 w 1006"/>
                  <a:gd name="T29" fmla="*/ 0 h 1873"/>
                  <a:gd name="T30" fmla="*/ 0 w 1006"/>
                  <a:gd name="T31" fmla="*/ 0 h 1873"/>
                  <a:gd name="T32" fmla="*/ 0 w 1006"/>
                  <a:gd name="T33" fmla="*/ 0 h 1873"/>
                  <a:gd name="T34" fmla="*/ 0 w 1006"/>
                  <a:gd name="T35" fmla="*/ 0 h 1873"/>
                  <a:gd name="T36" fmla="*/ 0 w 1006"/>
                  <a:gd name="T37" fmla="*/ 0 h 1873"/>
                  <a:gd name="T38" fmla="*/ 0 w 1006"/>
                  <a:gd name="T39" fmla="*/ 0 h 1873"/>
                  <a:gd name="T40" fmla="*/ 0 w 1006"/>
                  <a:gd name="T41" fmla="*/ 0 h 1873"/>
                  <a:gd name="T42" fmla="*/ 0 w 1006"/>
                  <a:gd name="T43" fmla="*/ 0 h 1873"/>
                  <a:gd name="T44" fmla="*/ 0 w 1006"/>
                  <a:gd name="T45" fmla="*/ 0 h 1873"/>
                  <a:gd name="T46" fmla="*/ 0 w 1006"/>
                  <a:gd name="T47" fmla="*/ 0 h 1873"/>
                  <a:gd name="T48" fmla="*/ 0 w 1006"/>
                  <a:gd name="T49" fmla="*/ 0 h 1873"/>
                  <a:gd name="T50" fmla="*/ 0 w 1006"/>
                  <a:gd name="T51" fmla="*/ 0 h 1873"/>
                  <a:gd name="T52" fmla="*/ 0 w 1006"/>
                  <a:gd name="T53" fmla="*/ 0 h 1873"/>
                  <a:gd name="T54" fmla="*/ 0 w 1006"/>
                  <a:gd name="T55" fmla="*/ 0 h 1873"/>
                  <a:gd name="T56" fmla="*/ 0 w 1006"/>
                  <a:gd name="T57" fmla="*/ 0 h 1873"/>
                  <a:gd name="T58" fmla="*/ 0 w 1006"/>
                  <a:gd name="T59" fmla="*/ 0 h 1873"/>
                  <a:gd name="T60" fmla="*/ 0 w 1006"/>
                  <a:gd name="T61" fmla="*/ 0 h 1873"/>
                  <a:gd name="T62" fmla="*/ 0 w 1006"/>
                  <a:gd name="T63" fmla="*/ 0 h 1873"/>
                  <a:gd name="T64" fmla="*/ 0 w 1006"/>
                  <a:gd name="T65" fmla="*/ 0 h 1873"/>
                  <a:gd name="T66" fmla="*/ 0 w 1006"/>
                  <a:gd name="T67" fmla="*/ 0 h 1873"/>
                  <a:gd name="T68" fmla="*/ 0 w 1006"/>
                  <a:gd name="T69" fmla="*/ 0 h 1873"/>
                  <a:gd name="T70" fmla="*/ 0 w 1006"/>
                  <a:gd name="T71" fmla="*/ 0 h 1873"/>
                  <a:gd name="T72" fmla="*/ 0 w 1006"/>
                  <a:gd name="T73" fmla="*/ 0 h 1873"/>
                  <a:gd name="T74" fmla="*/ 0 w 1006"/>
                  <a:gd name="T75" fmla="*/ 0 h 1873"/>
                  <a:gd name="T76" fmla="*/ 0 w 1006"/>
                  <a:gd name="T77" fmla="*/ 0 h 1873"/>
                  <a:gd name="T78" fmla="*/ 0 w 1006"/>
                  <a:gd name="T79" fmla="*/ 0 h 1873"/>
                  <a:gd name="T80" fmla="*/ 0 w 1006"/>
                  <a:gd name="T81" fmla="*/ 0 h 1873"/>
                  <a:gd name="T82" fmla="*/ 0 w 1006"/>
                  <a:gd name="T83" fmla="*/ 0 h 1873"/>
                  <a:gd name="T84" fmla="*/ 0 w 1006"/>
                  <a:gd name="T85" fmla="*/ 0 h 1873"/>
                  <a:gd name="T86" fmla="*/ 0 w 1006"/>
                  <a:gd name="T87" fmla="*/ 0 h 1873"/>
                  <a:gd name="T88" fmla="*/ 0 w 1006"/>
                  <a:gd name="T89" fmla="*/ 0 h 1873"/>
                  <a:gd name="T90" fmla="*/ 0 w 1006"/>
                  <a:gd name="T91" fmla="*/ 0 h 1873"/>
                  <a:gd name="T92" fmla="*/ 0 w 1006"/>
                  <a:gd name="T93" fmla="*/ 0 h 1873"/>
                  <a:gd name="T94" fmla="*/ 0 w 1006"/>
                  <a:gd name="T95" fmla="*/ 0 h 1873"/>
                  <a:gd name="T96" fmla="*/ 0 w 1006"/>
                  <a:gd name="T97" fmla="*/ 0 h 1873"/>
                  <a:gd name="T98" fmla="*/ 0 w 1006"/>
                  <a:gd name="T99" fmla="*/ 0 h 1873"/>
                  <a:gd name="T100" fmla="*/ 0 w 1006"/>
                  <a:gd name="T101" fmla="*/ 0 h 1873"/>
                  <a:gd name="T102" fmla="*/ 0 w 1006"/>
                  <a:gd name="T103" fmla="*/ 0 h 1873"/>
                  <a:gd name="T104" fmla="*/ 0 w 1006"/>
                  <a:gd name="T105" fmla="*/ 0 h 1873"/>
                  <a:gd name="T106" fmla="*/ 0 w 1006"/>
                  <a:gd name="T107" fmla="*/ 0 h 1873"/>
                  <a:gd name="T108" fmla="*/ 0 w 1006"/>
                  <a:gd name="T109" fmla="*/ 0 h 1873"/>
                  <a:gd name="T110" fmla="*/ 0 w 1006"/>
                  <a:gd name="T111" fmla="*/ 0 h 1873"/>
                  <a:gd name="T112" fmla="*/ 0 w 1006"/>
                  <a:gd name="T113" fmla="*/ 0 h 1873"/>
                  <a:gd name="T114" fmla="*/ 0 w 1006"/>
                  <a:gd name="T115" fmla="*/ 0 h 1873"/>
                  <a:gd name="T116" fmla="*/ 0 w 1006"/>
                  <a:gd name="T117" fmla="*/ 0 h 1873"/>
                  <a:gd name="T118" fmla="*/ 0 w 1006"/>
                  <a:gd name="T119" fmla="*/ 0 h 1873"/>
                  <a:gd name="T120" fmla="*/ 0 w 1006"/>
                  <a:gd name="T121" fmla="*/ 0 h 187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006"/>
                  <a:gd name="T184" fmla="*/ 0 h 1873"/>
                  <a:gd name="T185" fmla="*/ 1006 w 1006"/>
                  <a:gd name="T186" fmla="*/ 1873 h 187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006" h="1873">
                    <a:moveTo>
                      <a:pt x="723" y="553"/>
                    </a:moveTo>
                    <a:lnTo>
                      <a:pt x="723" y="568"/>
                    </a:lnTo>
                    <a:lnTo>
                      <a:pt x="737" y="582"/>
                    </a:lnTo>
                    <a:lnTo>
                      <a:pt x="751" y="596"/>
                    </a:lnTo>
                    <a:lnTo>
                      <a:pt x="765" y="610"/>
                    </a:lnTo>
                    <a:lnTo>
                      <a:pt x="765" y="624"/>
                    </a:lnTo>
                    <a:lnTo>
                      <a:pt x="780" y="639"/>
                    </a:lnTo>
                    <a:lnTo>
                      <a:pt x="780" y="653"/>
                    </a:lnTo>
                    <a:lnTo>
                      <a:pt x="794" y="653"/>
                    </a:lnTo>
                    <a:lnTo>
                      <a:pt x="794" y="667"/>
                    </a:lnTo>
                    <a:lnTo>
                      <a:pt x="808" y="681"/>
                    </a:lnTo>
                    <a:lnTo>
                      <a:pt x="808" y="695"/>
                    </a:lnTo>
                    <a:lnTo>
                      <a:pt x="822" y="695"/>
                    </a:lnTo>
                    <a:lnTo>
                      <a:pt x="822" y="710"/>
                    </a:lnTo>
                    <a:lnTo>
                      <a:pt x="836" y="724"/>
                    </a:lnTo>
                    <a:lnTo>
                      <a:pt x="850" y="752"/>
                    </a:lnTo>
                    <a:lnTo>
                      <a:pt x="865" y="752"/>
                    </a:lnTo>
                    <a:lnTo>
                      <a:pt x="865" y="780"/>
                    </a:lnTo>
                    <a:lnTo>
                      <a:pt x="893" y="809"/>
                    </a:lnTo>
                    <a:lnTo>
                      <a:pt x="907" y="823"/>
                    </a:lnTo>
                    <a:lnTo>
                      <a:pt x="907" y="837"/>
                    </a:lnTo>
                    <a:lnTo>
                      <a:pt x="921" y="851"/>
                    </a:lnTo>
                    <a:lnTo>
                      <a:pt x="936" y="866"/>
                    </a:lnTo>
                    <a:lnTo>
                      <a:pt x="950" y="880"/>
                    </a:lnTo>
                    <a:lnTo>
                      <a:pt x="950" y="894"/>
                    </a:lnTo>
                    <a:lnTo>
                      <a:pt x="964" y="894"/>
                    </a:lnTo>
                    <a:lnTo>
                      <a:pt x="964" y="908"/>
                    </a:lnTo>
                    <a:lnTo>
                      <a:pt x="978" y="922"/>
                    </a:lnTo>
                    <a:lnTo>
                      <a:pt x="992" y="936"/>
                    </a:lnTo>
                    <a:lnTo>
                      <a:pt x="992" y="951"/>
                    </a:lnTo>
                    <a:lnTo>
                      <a:pt x="1006" y="965"/>
                    </a:lnTo>
                    <a:lnTo>
                      <a:pt x="1006" y="979"/>
                    </a:lnTo>
                    <a:lnTo>
                      <a:pt x="1006" y="993"/>
                    </a:lnTo>
                    <a:lnTo>
                      <a:pt x="992" y="1007"/>
                    </a:lnTo>
                    <a:lnTo>
                      <a:pt x="978" y="1022"/>
                    </a:lnTo>
                    <a:lnTo>
                      <a:pt x="964" y="1036"/>
                    </a:lnTo>
                    <a:lnTo>
                      <a:pt x="936" y="1064"/>
                    </a:lnTo>
                    <a:lnTo>
                      <a:pt x="921" y="1078"/>
                    </a:lnTo>
                    <a:lnTo>
                      <a:pt x="907" y="1093"/>
                    </a:lnTo>
                    <a:lnTo>
                      <a:pt x="907" y="1107"/>
                    </a:lnTo>
                    <a:lnTo>
                      <a:pt x="893" y="1107"/>
                    </a:lnTo>
                    <a:lnTo>
                      <a:pt x="865" y="1107"/>
                    </a:lnTo>
                    <a:lnTo>
                      <a:pt x="850" y="1107"/>
                    </a:lnTo>
                    <a:lnTo>
                      <a:pt x="836" y="1107"/>
                    </a:lnTo>
                    <a:lnTo>
                      <a:pt x="836" y="1121"/>
                    </a:lnTo>
                    <a:lnTo>
                      <a:pt x="850" y="1121"/>
                    </a:lnTo>
                    <a:lnTo>
                      <a:pt x="850" y="1135"/>
                    </a:lnTo>
                    <a:lnTo>
                      <a:pt x="850" y="1149"/>
                    </a:lnTo>
                    <a:lnTo>
                      <a:pt x="850" y="1163"/>
                    </a:lnTo>
                    <a:lnTo>
                      <a:pt x="850" y="1178"/>
                    </a:lnTo>
                    <a:lnTo>
                      <a:pt x="850" y="1192"/>
                    </a:lnTo>
                    <a:lnTo>
                      <a:pt x="850" y="1206"/>
                    </a:lnTo>
                    <a:lnTo>
                      <a:pt x="850" y="1220"/>
                    </a:lnTo>
                    <a:lnTo>
                      <a:pt x="865" y="1220"/>
                    </a:lnTo>
                    <a:lnTo>
                      <a:pt x="865" y="1234"/>
                    </a:lnTo>
                    <a:lnTo>
                      <a:pt x="865" y="1249"/>
                    </a:lnTo>
                    <a:lnTo>
                      <a:pt x="865" y="1263"/>
                    </a:lnTo>
                    <a:lnTo>
                      <a:pt x="865" y="1277"/>
                    </a:lnTo>
                    <a:lnTo>
                      <a:pt x="850" y="1291"/>
                    </a:lnTo>
                    <a:lnTo>
                      <a:pt x="850" y="1305"/>
                    </a:lnTo>
                    <a:lnTo>
                      <a:pt x="865" y="1319"/>
                    </a:lnTo>
                    <a:lnTo>
                      <a:pt x="865" y="1334"/>
                    </a:lnTo>
                    <a:lnTo>
                      <a:pt x="865" y="1348"/>
                    </a:lnTo>
                    <a:lnTo>
                      <a:pt x="879" y="1348"/>
                    </a:lnTo>
                    <a:lnTo>
                      <a:pt x="879" y="1362"/>
                    </a:lnTo>
                    <a:lnTo>
                      <a:pt x="879" y="1376"/>
                    </a:lnTo>
                    <a:lnTo>
                      <a:pt x="879" y="1390"/>
                    </a:lnTo>
                    <a:lnTo>
                      <a:pt x="865" y="1405"/>
                    </a:lnTo>
                    <a:lnTo>
                      <a:pt x="865" y="1433"/>
                    </a:lnTo>
                    <a:lnTo>
                      <a:pt x="865" y="1447"/>
                    </a:lnTo>
                    <a:lnTo>
                      <a:pt x="865" y="1461"/>
                    </a:lnTo>
                    <a:lnTo>
                      <a:pt x="865" y="1475"/>
                    </a:lnTo>
                    <a:lnTo>
                      <a:pt x="865" y="1490"/>
                    </a:lnTo>
                    <a:lnTo>
                      <a:pt x="850" y="1504"/>
                    </a:lnTo>
                    <a:lnTo>
                      <a:pt x="850" y="1518"/>
                    </a:lnTo>
                    <a:lnTo>
                      <a:pt x="850" y="1532"/>
                    </a:lnTo>
                    <a:lnTo>
                      <a:pt x="850" y="1546"/>
                    </a:lnTo>
                    <a:lnTo>
                      <a:pt x="850" y="1561"/>
                    </a:lnTo>
                    <a:lnTo>
                      <a:pt x="836" y="1561"/>
                    </a:lnTo>
                    <a:lnTo>
                      <a:pt x="836" y="1575"/>
                    </a:lnTo>
                    <a:lnTo>
                      <a:pt x="822" y="1617"/>
                    </a:lnTo>
                    <a:lnTo>
                      <a:pt x="808" y="1617"/>
                    </a:lnTo>
                    <a:lnTo>
                      <a:pt x="794" y="1617"/>
                    </a:lnTo>
                    <a:lnTo>
                      <a:pt x="780" y="1617"/>
                    </a:lnTo>
                    <a:lnTo>
                      <a:pt x="765" y="1617"/>
                    </a:lnTo>
                    <a:lnTo>
                      <a:pt x="780" y="1632"/>
                    </a:lnTo>
                    <a:lnTo>
                      <a:pt x="780" y="1646"/>
                    </a:lnTo>
                    <a:lnTo>
                      <a:pt x="780" y="1660"/>
                    </a:lnTo>
                    <a:lnTo>
                      <a:pt x="794" y="1674"/>
                    </a:lnTo>
                    <a:lnTo>
                      <a:pt x="794" y="1688"/>
                    </a:lnTo>
                    <a:lnTo>
                      <a:pt x="780" y="1688"/>
                    </a:lnTo>
                    <a:lnTo>
                      <a:pt x="765" y="1688"/>
                    </a:lnTo>
                    <a:lnTo>
                      <a:pt x="751" y="1702"/>
                    </a:lnTo>
                    <a:lnTo>
                      <a:pt x="737" y="1702"/>
                    </a:lnTo>
                    <a:lnTo>
                      <a:pt x="723" y="1702"/>
                    </a:lnTo>
                    <a:lnTo>
                      <a:pt x="723" y="1717"/>
                    </a:lnTo>
                    <a:lnTo>
                      <a:pt x="709" y="1717"/>
                    </a:lnTo>
                    <a:lnTo>
                      <a:pt x="694" y="1717"/>
                    </a:lnTo>
                    <a:lnTo>
                      <a:pt x="680" y="1717"/>
                    </a:lnTo>
                    <a:lnTo>
                      <a:pt x="680" y="1731"/>
                    </a:lnTo>
                    <a:lnTo>
                      <a:pt x="666" y="1731"/>
                    </a:lnTo>
                    <a:lnTo>
                      <a:pt x="652" y="1731"/>
                    </a:lnTo>
                    <a:lnTo>
                      <a:pt x="652" y="1745"/>
                    </a:lnTo>
                    <a:lnTo>
                      <a:pt x="638" y="1745"/>
                    </a:lnTo>
                    <a:lnTo>
                      <a:pt x="624" y="1745"/>
                    </a:lnTo>
                    <a:lnTo>
                      <a:pt x="624" y="1759"/>
                    </a:lnTo>
                    <a:lnTo>
                      <a:pt x="609" y="1759"/>
                    </a:lnTo>
                    <a:lnTo>
                      <a:pt x="595" y="1759"/>
                    </a:lnTo>
                    <a:lnTo>
                      <a:pt x="595" y="1773"/>
                    </a:lnTo>
                    <a:lnTo>
                      <a:pt x="581" y="1773"/>
                    </a:lnTo>
                    <a:lnTo>
                      <a:pt x="567" y="1773"/>
                    </a:lnTo>
                    <a:lnTo>
                      <a:pt x="567" y="1788"/>
                    </a:lnTo>
                    <a:lnTo>
                      <a:pt x="553" y="1788"/>
                    </a:lnTo>
                    <a:lnTo>
                      <a:pt x="538" y="1802"/>
                    </a:lnTo>
                    <a:lnTo>
                      <a:pt x="524" y="1802"/>
                    </a:lnTo>
                    <a:lnTo>
                      <a:pt x="524" y="1816"/>
                    </a:lnTo>
                    <a:lnTo>
                      <a:pt x="510" y="1816"/>
                    </a:lnTo>
                    <a:lnTo>
                      <a:pt x="496" y="1816"/>
                    </a:lnTo>
                    <a:lnTo>
                      <a:pt x="496" y="1830"/>
                    </a:lnTo>
                    <a:lnTo>
                      <a:pt x="482" y="1830"/>
                    </a:lnTo>
                    <a:lnTo>
                      <a:pt x="468" y="1830"/>
                    </a:lnTo>
                    <a:lnTo>
                      <a:pt x="453" y="1844"/>
                    </a:lnTo>
                    <a:lnTo>
                      <a:pt x="439" y="1844"/>
                    </a:lnTo>
                    <a:lnTo>
                      <a:pt x="425" y="1844"/>
                    </a:lnTo>
                    <a:lnTo>
                      <a:pt x="425" y="1858"/>
                    </a:lnTo>
                    <a:lnTo>
                      <a:pt x="411" y="1858"/>
                    </a:lnTo>
                    <a:lnTo>
                      <a:pt x="397" y="1858"/>
                    </a:lnTo>
                    <a:lnTo>
                      <a:pt x="382" y="1873"/>
                    </a:lnTo>
                    <a:lnTo>
                      <a:pt x="368" y="1873"/>
                    </a:lnTo>
                    <a:lnTo>
                      <a:pt x="354" y="1873"/>
                    </a:lnTo>
                    <a:lnTo>
                      <a:pt x="340" y="1873"/>
                    </a:lnTo>
                    <a:lnTo>
                      <a:pt x="326" y="1873"/>
                    </a:lnTo>
                    <a:lnTo>
                      <a:pt x="312" y="1873"/>
                    </a:lnTo>
                    <a:lnTo>
                      <a:pt x="312" y="1858"/>
                    </a:lnTo>
                    <a:lnTo>
                      <a:pt x="297" y="1858"/>
                    </a:lnTo>
                    <a:lnTo>
                      <a:pt x="283" y="1858"/>
                    </a:lnTo>
                    <a:lnTo>
                      <a:pt x="283" y="1844"/>
                    </a:lnTo>
                    <a:lnTo>
                      <a:pt x="269" y="1844"/>
                    </a:lnTo>
                    <a:lnTo>
                      <a:pt x="269" y="1830"/>
                    </a:lnTo>
                    <a:lnTo>
                      <a:pt x="283" y="1830"/>
                    </a:lnTo>
                    <a:lnTo>
                      <a:pt x="283" y="1816"/>
                    </a:lnTo>
                    <a:lnTo>
                      <a:pt x="297" y="1816"/>
                    </a:lnTo>
                    <a:lnTo>
                      <a:pt x="297" y="1802"/>
                    </a:lnTo>
                    <a:lnTo>
                      <a:pt x="312" y="1788"/>
                    </a:lnTo>
                    <a:lnTo>
                      <a:pt x="312" y="1773"/>
                    </a:lnTo>
                    <a:lnTo>
                      <a:pt x="326" y="1773"/>
                    </a:lnTo>
                    <a:lnTo>
                      <a:pt x="326" y="1759"/>
                    </a:lnTo>
                    <a:lnTo>
                      <a:pt x="340" y="1745"/>
                    </a:lnTo>
                    <a:lnTo>
                      <a:pt x="340" y="1731"/>
                    </a:lnTo>
                    <a:lnTo>
                      <a:pt x="354" y="1717"/>
                    </a:lnTo>
                    <a:lnTo>
                      <a:pt x="354" y="1702"/>
                    </a:lnTo>
                    <a:lnTo>
                      <a:pt x="354" y="1688"/>
                    </a:lnTo>
                    <a:lnTo>
                      <a:pt x="354" y="1674"/>
                    </a:lnTo>
                    <a:lnTo>
                      <a:pt x="354" y="1660"/>
                    </a:lnTo>
                    <a:lnTo>
                      <a:pt x="354" y="1646"/>
                    </a:lnTo>
                    <a:lnTo>
                      <a:pt x="368" y="1632"/>
                    </a:lnTo>
                    <a:lnTo>
                      <a:pt x="368" y="1617"/>
                    </a:lnTo>
                    <a:lnTo>
                      <a:pt x="354" y="1603"/>
                    </a:lnTo>
                    <a:lnTo>
                      <a:pt x="354" y="1589"/>
                    </a:lnTo>
                    <a:lnTo>
                      <a:pt x="354" y="1575"/>
                    </a:lnTo>
                    <a:lnTo>
                      <a:pt x="354" y="1561"/>
                    </a:lnTo>
                    <a:lnTo>
                      <a:pt x="354" y="1546"/>
                    </a:lnTo>
                    <a:lnTo>
                      <a:pt x="340" y="1546"/>
                    </a:lnTo>
                    <a:lnTo>
                      <a:pt x="340" y="1532"/>
                    </a:lnTo>
                    <a:lnTo>
                      <a:pt x="340" y="1518"/>
                    </a:lnTo>
                    <a:lnTo>
                      <a:pt x="340" y="1504"/>
                    </a:lnTo>
                    <a:lnTo>
                      <a:pt x="326" y="1504"/>
                    </a:lnTo>
                    <a:lnTo>
                      <a:pt x="326" y="1490"/>
                    </a:lnTo>
                    <a:lnTo>
                      <a:pt x="312" y="1475"/>
                    </a:lnTo>
                    <a:lnTo>
                      <a:pt x="312" y="1461"/>
                    </a:lnTo>
                    <a:lnTo>
                      <a:pt x="297" y="1461"/>
                    </a:lnTo>
                    <a:lnTo>
                      <a:pt x="297" y="1447"/>
                    </a:lnTo>
                    <a:lnTo>
                      <a:pt x="297" y="1433"/>
                    </a:lnTo>
                    <a:lnTo>
                      <a:pt x="283" y="1433"/>
                    </a:lnTo>
                    <a:lnTo>
                      <a:pt x="283" y="1419"/>
                    </a:lnTo>
                    <a:lnTo>
                      <a:pt x="269" y="1419"/>
                    </a:lnTo>
                    <a:lnTo>
                      <a:pt x="269" y="1405"/>
                    </a:lnTo>
                    <a:lnTo>
                      <a:pt x="255" y="1390"/>
                    </a:lnTo>
                    <a:lnTo>
                      <a:pt x="255" y="1376"/>
                    </a:lnTo>
                    <a:lnTo>
                      <a:pt x="241" y="1376"/>
                    </a:lnTo>
                    <a:lnTo>
                      <a:pt x="241" y="1362"/>
                    </a:lnTo>
                    <a:lnTo>
                      <a:pt x="226" y="1362"/>
                    </a:lnTo>
                    <a:lnTo>
                      <a:pt x="226" y="1348"/>
                    </a:lnTo>
                    <a:lnTo>
                      <a:pt x="226" y="1334"/>
                    </a:lnTo>
                    <a:lnTo>
                      <a:pt x="212" y="1319"/>
                    </a:lnTo>
                    <a:lnTo>
                      <a:pt x="212" y="1305"/>
                    </a:lnTo>
                    <a:lnTo>
                      <a:pt x="198" y="1305"/>
                    </a:lnTo>
                    <a:lnTo>
                      <a:pt x="198" y="1291"/>
                    </a:lnTo>
                    <a:lnTo>
                      <a:pt x="198" y="1277"/>
                    </a:lnTo>
                    <a:lnTo>
                      <a:pt x="198" y="1263"/>
                    </a:lnTo>
                    <a:lnTo>
                      <a:pt x="184" y="1263"/>
                    </a:lnTo>
                    <a:lnTo>
                      <a:pt x="184" y="1249"/>
                    </a:lnTo>
                    <a:lnTo>
                      <a:pt x="184" y="1234"/>
                    </a:lnTo>
                    <a:lnTo>
                      <a:pt x="184" y="1220"/>
                    </a:lnTo>
                    <a:lnTo>
                      <a:pt x="170" y="1220"/>
                    </a:lnTo>
                    <a:lnTo>
                      <a:pt x="170" y="1206"/>
                    </a:lnTo>
                    <a:lnTo>
                      <a:pt x="170" y="1192"/>
                    </a:lnTo>
                    <a:lnTo>
                      <a:pt x="170" y="1178"/>
                    </a:lnTo>
                    <a:lnTo>
                      <a:pt x="184" y="1163"/>
                    </a:lnTo>
                    <a:lnTo>
                      <a:pt x="184" y="1149"/>
                    </a:lnTo>
                    <a:lnTo>
                      <a:pt x="184" y="1135"/>
                    </a:lnTo>
                    <a:lnTo>
                      <a:pt x="184" y="1121"/>
                    </a:lnTo>
                    <a:lnTo>
                      <a:pt x="198" y="1121"/>
                    </a:lnTo>
                    <a:lnTo>
                      <a:pt x="198" y="1107"/>
                    </a:lnTo>
                    <a:lnTo>
                      <a:pt x="212" y="1093"/>
                    </a:lnTo>
                    <a:lnTo>
                      <a:pt x="212" y="1078"/>
                    </a:lnTo>
                    <a:lnTo>
                      <a:pt x="226" y="1064"/>
                    </a:lnTo>
                    <a:lnTo>
                      <a:pt x="241" y="1050"/>
                    </a:lnTo>
                    <a:lnTo>
                      <a:pt x="255" y="1036"/>
                    </a:lnTo>
                    <a:lnTo>
                      <a:pt x="283" y="1007"/>
                    </a:lnTo>
                    <a:lnTo>
                      <a:pt x="283" y="993"/>
                    </a:lnTo>
                    <a:lnTo>
                      <a:pt x="297" y="993"/>
                    </a:lnTo>
                    <a:lnTo>
                      <a:pt x="297" y="979"/>
                    </a:lnTo>
                    <a:lnTo>
                      <a:pt x="297" y="965"/>
                    </a:lnTo>
                    <a:lnTo>
                      <a:pt x="312" y="951"/>
                    </a:lnTo>
                    <a:lnTo>
                      <a:pt x="312" y="936"/>
                    </a:lnTo>
                    <a:lnTo>
                      <a:pt x="312" y="922"/>
                    </a:lnTo>
                    <a:lnTo>
                      <a:pt x="312" y="894"/>
                    </a:lnTo>
                    <a:lnTo>
                      <a:pt x="312" y="866"/>
                    </a:lnTo>
                    <a:lnTo>
                      <a:pt x="312" y="837"/>
                    </a:lnTo>
                    <a:lnTo>
                      <a:pt x="312" y="823"/>
                    </a:lnTo>
                    <a:lnTo>
                      <a:pt x="312" y="809"/>
                    </a:lnTo>
                    <a:lnTo>
                      <a:pt x="312" y="795"/>
                    </a:lnTo>
                    <a:lnTo>
                      <a:pt x="297" y="780"/>
                    </a:lnTo>
                    <a:lnTo>
                      <a:pt x="297" y="766"/>
                    </a:lnTo>
                    <a:lnTo>
                      <a:pt x="297" y="752"/>
                    </a:lnTo>
                    <a:lnTo>
                      <a:pt x="283" y="752"/>
                    </a:lnTo>
                    <a:lnTo>
                      <a:pt x="269" y="738"/>
                    </a:lnTo>
                    <a:lnTo>
                      <a:pt x="269" y="724"/>
                    </a:lnTo>
                    <a:lnTo>
                      <a:pt x="255" y="710"/>
                    </a:lnTo>
                    <a:lnTo>
                      <a:pt x="255" y="695"/>
                    </a:lnTo>
                    <a:lnTo>
                      <a:pt x="241" y="695"/>
                    </a:lnTo>
                    <a:lnTo>
                      <a:pt x="241" y="681"/>
                    </a:lnTo>
                    <a:lnTo>
                      <a:pt x="241" y="667"/>
                    </a:lnTo>
                    <a:lnTo>
                      <a:pt x="226" y="653"/>
                    </a:lnTo>
                    <a:lnTo>
                      <a:pt x="212" y="653"/>
                    </a:lnTo>
                    <a:lnTo>
                      <a:pt x="212" y="639"/>
                    </a:lnTo>
                    <a:lnTo>
                      <a:pt x="184" y="639"/>
                    </a:lnTo>
                    <a:lnTo>
                      <a:pt x="170" y="624"/>
                    </a:lnTo>
                    <a:lnTo>
                      <a:pt x="141" y="610"/>
                    </a:lnTo>
                    <a:lnTo>
                      <a:pt x="127" y="610"/>
                    </a:lnTo>
                    <a:lnTo>
                      <a:pt x="127" y="596"/>
                    </a:lnTo>
                    <a:lnTo>
                      <a:pt x="113" y="596"/>
                    </a:lnTo>
                    <a:lnTo>
                      <a:pt x="99" y="596"/>
                    </a:lnTo>
                    <a:lnTo>
                      <a:pt x="99" y="582"/>
                    </a:lnTo>
                    <a:lnTo>
                      <a:pt x="85" y="582"/>
                    </a:lnTo>
                    <a:lnTo>
                      <a:pt x="70" y="582"/>
                    </a:lnTo>
                    <a:lnTo>
                      <a:pt x="70" y="568"/>
                    </a:lnTo>
                    <a:lnTo>
                      <a:pt x="56" y="568"/>
                    </a:lnTo>
                    <a:lnTo>
                      <a:pt x="42" y="539"/>
                    </a:lnTo>
                    <a:lnTo>
                      <a:pt x="14" y="511"/>
                    </a:lnTo>
                    <a:lnTo>
                      <a:pt x="0" y="497"/>
                    </a:lnTo>
                    <a:lnTo>
                      <a:pt x="14" y="468"/>
                    </a:lnTo>
                    <a:lnTo>
                      <a:pt x="42" y="440"/>
                    </a:lnTo>
                    <a:lnTo>
                      <a:pt x="56" y="426"/>
                    </a:lnTo>
                    <a:lnTo>
                      <a:pt x="141" y="327"/>
                    </a:lnTo>
                    <a:lnTo>
                      <a:pt x="184" y="270"/>
                    </a:lnTo>
                    <a:lnTo>
                      <a:pt x="184" y="256"/>
                    </a:lnTo>
                    <a:lnTo>
                      <a:pt x="198" y="241"/>
                    </a:lnTo>
                    <a:lnTo>
                      <a:pt x="198" y="227"/>
                    </a:lnTo>
                    <a:lnTo>
                      <a:pt x="212" y="213"/>
                    </a:lnTo>
                    <a:lnTo>
                      <a:pt x="226" y="199"/>
                    </a:lnTo>
                    <a:lnTo>
                      <a:pt x="241" y="185"/>
                    </a:lnTo>
                    <a:lnTo>
                      <a:pt x="255" y="156"/>
                    </a:lnTo>
                    <a:lnTo>
                      <a:pt x="255" y="142"/>
                    </a:lnTo>
                    <a:lnTo>
                      <a:pt x="269" y="128"/>
                    </a:lnTo>
                    <a:lnTo>
                      <a:pt x="283" y="114"/>
                    </a:lnTo>
                    <a:lnTo>
                      <a:pt x="297" y="100"/>
                    </a:lnTo>
                    <a:lnTo>
                      <a:pt x="312" y="85"/>
                    </a:lnTo>
                    <a:lnTo>
                      <a:pt x="326" y="85"/>
                    </a:lnTo>
                    <a:lnTo>
                      <a:pt x="340" y="71"/>
                    </a:lnTo>
                    <a:lnTo>
                      <a:pt x="354" y="71"/>
                    </a:lnTo>
                    <a:lnTo>
                      <a:pt x="354" y="57"/>
                    </a:lnTo>
                    <a:lnTo>
                      <a:pt x="368" y="57"/>
                    </a:lnTo>
                    <a:lnTo>
                      <a:pt x="368" y="43"/>
                    </a:lnTo>
                    <a:lnTo>
                      <a:pt x="382" y="43"/>
                    </a:lnTo>
                    <a:lnTo>
                      <a:pt x="397" y="43"/>
                    </a:lnTo>
                    <a:lnTo>
                      <a:pt x="397" y="29"/>
                    </a:lnTo>
                    <a:lnTo>
                      <a:pt x="411" y="29"/>
                    </a:lnTo>
                    <a:lnTo>
                      <a:pt x="425" y="14"/>
                    </a:lnTo>
                    <a:lnTo>
                      <a:pt x="439" y="14"/>
                    </a:lnTo>
                    <a:lnTo>
                      <a:pt x="453" y="14"/>
                    </a:lnTo>
                    <a:lnTo>
                      <a:pt x="453" y="0"/>
                    </a:lnTo>
                    <a:lnTo>
                      <a:pt x="468" y="0"/>
                    </a:lnTo>
                    <a:lnTo>
                      <a:pt x="482" y="43"/>
                    </a:lnTo>
                    <a:lnTo>
                      <a:pt x="482" y="57"/>
                    </a:lnTo>
                    <a:lnTo>
                      <a:pt x="496" y="71"/>
                    </a:lnTo>
                    <a:lnTo>
                      <a:pt x="496" y="85"/>
                    </a:lnTo>
                    <a:lnTo>
                      <a:pt x="510" y="100"/>
                    </a:lnTo>
                    <a:lnTo>
                      <a:pt x="510" y="128"/>
                    </a:lnTo>
                    <a:lnTo>
                      <a:pt x="524" y="156"/>
                    </a:lnTo>
                    <a:lnTo>
                      <a:pt x="538" y="171"/>
                    </a:lnTo>
                    <a:lnTo>
                      <a:pt x="538" y="185"/>
                    </a:lnTo>
                    <a:lnTo>
                      <a:pt x="553" y="199"/>
                    </a:lnTo>
                    <a:lnTo>
                      <a:pt x="553" y="213"/>
                    </a:lnTo>
                    <a:lnTo>
                      <a:pt x="567" y="227"/>
                    </a:lnTo>
                    <a:lnTo>
                      <a:pt x="567" y="241"/>
                    </a:lnTo>
                    <a:lnTo>
                      <a:pt x="581" y="270"/>
                    </a:lnTo>
                    <a:lnTo>
                      <a:pt x="581" y="284"/>
                    </a:lnTo>
                    <a:lnTo>
                      <a:pt x="595" y="298"/>
                    </a:lnTo>
                    <a:lnTo>
                      <a:pt x="595" y="312"/>
                    </a:lnTo>
                    <a:lnTo>
                      <a:pt x="595" y="327"/>
                    </a:lnTo>
                    <a:lnTo>
                      <a:pt x="609" y="327"/>
                    </a:lnTo>
                    <a:lnTo>
                      <a:pt x="609" y="341"/>
                    </a:lnTo>
                    <a:lnTo>
                      <a:pt x="609" y="355"/>
                    </a:lnTo>
                    <a:lnTo>
                      <a:pt x="624" y="369"/>
                    </a:lnTo>
                    <a:lnTo>
                      <a:pt x="624" y="383"/>
                    </a:lnTo>
                    <a:lnTo>
                      <a:pt x="638" y="397"/>
                    </a:lnTo>
                    <a:lnTo>
                      <a:pt x="638" y="426"/>
                    </a:lnTo>
                    <a:lnTo>
                      <a:pt x="652" y="426"/>
                    </a:lnTo>
                    <a:lnTo>
                      <a:pt x="652" y="440"/>
                    </a:lnTo>
                    <a:lnTo>
                      <a:pt x="666" y="454"/>
                    </a:lnTo>
                    <a:lnTo>
                      <a:pt x="666" y="468"/>
                    </a:lnTo>
                    <a:lnTo>
                      <a:pt x="680" y="483"/>
                    </a:lnTo>
                    <a:lnTo>
                      <a:pt x="680" y="497"/>
                    </a:lnTo>
                    <a:lnTo>
                      <a:pt x="694" y="511"/>
                    </a:lnTo>
                    <a:lnTo>
                      <a:pt x="694" y="525"/>
                    </a:lnTo>
                    <a:lnTo>
                      <a:pt x="709" y="525"/>
                    </a:lnTo>
                    <a:lnTo>
                      <a:pt x="709" y="539"/>
                    </a:lnTo>
                    <a:lnTo>
                      <a:pt x="723" y="553"/>
                    </a:lnTo>
                    <a:close/>
                  </a:path>
                </a:pathLst>
              </a:custGeom>
              <a:noFill/>
              <a:ln w="0" cap="flat">
                <a:solidFill>
                  <a:srgbClr val="000000"/>
                </a:solidFill>
                <a:prstDash val="solid"/>
                <a:round/>
                <a:headEnd/>
                <a:tailEnd/>
              </a:ln>
              <a:extLst>
                <a:ext uri="{909E8E84-426E-40DD-AFC4-6F175D3DCCD1}">
                  <a14:hiddenFill xmlns="" xmlns:a14="http://schemas.microsoft.com/office/drawing/2010/main">
                    <a:solidFill>
                      <a:srgbClr val="FFFFFF"/>
                    </a:solidFill>
                  </a14:hiddenFill>
                </a:ext>
              </a:extLst>
            </p:spPr>
            <p:txBody>
              <a:bodyPr/>
              <a:lstStyle/>
              <a:p>
                <a:endParaRPr lang="ja-JP" altLang="en-US"/>
              </a:p>
            </p:txBody>
          </p:sp>
          <p:sp>
            <p:nvSpPr>
              <p:cNvPr id="21664" name="Freeform 188"/>
              <p:cNvSpPr>
                <a:spLocks noChangeAspect="1"/>
              </p:cNvSpPr>
              <p:nvPr/>
            </p:nvSpPr>
            <p:spPr bwMode="auto">
              <a:xfrm>
                <a:off x="8720" y="4296"/>
                <a:ext cx="575" cy="1126"/>
              </a:xfrm>
              <a:custGeom>
                <a:avLst/>
                <a:gdLst>
                  <a:gd name="T0" fmla="*/ 0 w 1248"/>
                  <a:gd name="T1" fmla="*/ 0 h 2454"/>
                  <a:gd name="T2" fmla="*/ 0 w 1248"/>
                  <a:gd name="T3" fmla="*/ 0 h 2454"/>
                  <a:gd name="T4" fmla="*/ 0 w 1248"/>
                  <a:gd name="T5" fmla="*/ 0 h 2454"/>
                  <a:gd name="T6" fmla="*/ 0 w 1248"/>
                  <a:gd name="T7" fmla="*/ 0 h 2454"/>
                  <a:gd name="T8" fmla="*/ 0 w 1248"/>
                  <a:gd name="T9" fmla="*/ 0 h 2454"/>
                  <a:gd name="T10" fmla="*/ 0 w 1248"/>
                  <a:gd name="T11" fmla="*/ 0 h 2454"/>
                  <a:gd name="T12" fmla="*/ 0 w 1248"/>
                  <a:gd name="T13" fmla="*/ 0 h 2454"/>
                  <a:gd name="T14" fmla="*/ 0 w 1248"/>
                  <a:gd name="T15" fmla="*/ 0 h 2454"/>
                  <a:gd name="T16" fmla="*/ 0 w 1248"/>
                  <a:gd name="T17" fmla="*/ 0 h 2454"/>
                  <a:gd name="T18" fmla="*/ 0 w 1248"/>
                  <a:gd name="T19" fmla="*/ 0 h 2454"/>
                  <a:gd name="T20" fmla="*/ 0 w 1248"/>
                  <a:gd name="T21" fmla="*/ 0 h 2454"/>
                  <a:gd name="T22" fmla="*/ 0 w 1248"/>
                  <a:gd name="T23" fmla="*/ 0 h 2454"/>
                  <a:gd name="T24" fmla="*/ 0 w 1248"/>
                  <a:gd name="T25" fmla="*/ 0 h 2454"/>
                  <a:gd name="T26" fmla="*/ 0 w 1248"/>
                  <a:gd name="T27" fmla="*/ 0 h 2454"/>
                  <a:gd name="T28" fmla="*/ 0 w 1248"/>
                  <a:gd name="T29" fmla="*/ 0 h 2454"/>
                  <a:gd name="T30" fmla="*/ 0 w 1248"/>
                  <a:gd name="T31" fmla="*/ 0 h 2454"/>
                  <a:gd name="T32" fmla="*/ 0 w 1248"/>
                  <a:gd name="T33" fmla="*/ 0 h 2454"/>
                  <a:gd name="T34" fmla="*/ 0 w 1248"/>
                  <a:gd name="T35" fmla="*/ 0 h 2454"/>
                  <a:gd name="T36" fmla="*/ 0 w 1248"/>
                  <a:gd name="T37" fmla="*/ 0 h 2454"/>
                  <a:gd name="T38" fmla="*/ 0 w 1248"/>
                  <a:gd name="T39" fmla="*/ 0 h 2454"/>
                  <a:gd name="T40" fmla="*/ 0 w 1248"/>
                  <a:gd name="T41" fmla="*/ 0 h 2454"/>
                  <a:gd name="T42" fmla="*/ 0 w 1248"/>
                  <a:gd name="T43" fmla="*/ 0 h 2454"/>
                  <a:gd name="T44" fmla="*/ 0 w 1248"/>
                  <a:gd name="T45" fmla="*/ 0 h 2454"/>
                  <a:gd name="T46" fmla="*/ 0 w 1248"/>
                  <a:gd name="T47" fmla="*/ 0 h 2454"/>
                  <a:gd name="T48" fmla="*/ 0 w 1248"/>
                  <a:gd name="T49" fmla="*/ 0 h 2454"/>
                  <a:gd name="T50" fmla="*/ 0 w 1248"/>
                  <a:gd name="T51" fmla="*/ 0 h 2454"/>
                  <a:gd name="T52" fmla="*/ 0 w 1248"/>
                  <a:gd name="T53" fmla="*/ 0 h 2454"/>
                  <a:gd name="T54" fmla="*/ 0 w 1248"/>
                  <a:gd name="T55" fmla="*/ 0 h 2454"/>
                  <a:gd name="T56" fmla="*/ 0 w 1248"/>
                  <a:gd name="T57" fmla="*/ 0 h 2454"/>
                  <a:gd name="T58" fmla="*/ 0 w 1248"/>
                  <a:gd name="T59" fmla="*/ 0 h 2454"/>
                  <a:gd name="T60" fmla="*/ 0 w 1248"/>
                  <a:gd name="T61" fmla="*/ 0 h 2454"/>
                  <a:gd name="T62" fmla="*/ 0 w 1248"/>
                  <a:gd name="T63" fmla="*/ 0 h 2454"/>
                  <a:gd name="T64" fmla="*/ 0 w 1248"/>
                  <a:gd name="T65" fmla="*/ 0 h 2454"/>
                  <a:gd name="T66" fmla="*/ 0 w 1248"/>
                  <a:gd name="T67" fmla="*/ 0 h 2454"/>
                  <a:gd name="T68" fmla="*/ 0 w 1248"/>
                  <a:gd name="T69" fmla="*/ 0 h 2454"/>
                  <a:gd name="T70" fmla="*/ 0 w 1248"/>
                  <a:gd name="T71" fmla="*/ 0 h 2454"/>
                  <a:gd name="T72" fmla="*/ 0 w 1248"/>
                  <a:gd name="T73" fmla="*/ 0 h 2454"/>
                  <a:gd name="T74" fmla="*/ 0 w 1248"/>
                  <a:gd name="T75" fmla="*/ 0 h 2454"/>
                  <a:gd name="T76" fmla="*/ 0 w 1248"/>
                  <a:gd name="T77" fmla="*/ 0 h 2454"/>
                  <a:gd name="T78" fmla="*/ 0 w 1248"/>
                  <a:gd name="T79" fmla="*/ 0 h 2454"/>
                  <a:gd name="T80" fmla="*/ 0 w 1248"/>
                  <a:gd name="T81" fmla="*/ 0 h 2454"/>
                  <a:gd name="T82" fmla="*/ 0 w 1248"/>
                  <a:gd name="T83" fmla="*/ 0 h 2454"/>
                  <a:gd name="T84" fmla="*/ 0 w 1248"/>
                  <a:gd name="T85" fmla="*/ 0 h 2454"/>
                  <a:gd name="T86" fmla="*/ 0 w 1248"/>
                  <a:gd name="T87" fmla="*/ 0 h 2454"/>
                  <a:gd name="T88" fmla="*/ 0 w 1248"/>
                  <a:gd name="T89" fmla="*/ 0 h 2454"/>
                  <a:gd name="T90" fmla="*/ 0 w 1248"/>
                  <a:gd name="T91" fmla="*/ 0 h 2454"/>
                  <a:gd name="T92" fmla="*/ 0 w 1248"/>
                  <a:gd name="T93" fmla="*/ 0 h 2454"/>
                  <a:gd name="T94" fmla="*/ 0 w 1248"/>
                  <a:gd name="T95" fmla="*/ 0 h 2454"/>
                  <a:gd name="T96" fmla="*/ 0 w 1248"/>
                  <a:gd name="T97" fmla="*/ 0 h 2454"/>
                  <a:gd name="T98" fmla="*/ 0 w 1248"/>
                  <a:gd name="T99" fmla="*/ 0 h 2454"/>
                  <a:gd name="T100" fmla="*/ 0 w 1248"/>
                  <a:gd name="T101" fmla="*/ 0 h 2454"/>
                  <a:gd name="T102" fmla="*/ 0 w 1248"/>
                  <a:gd name="T103" fmla="*/ 0 h 2454"/>
                  <a:gd name="T104" fmla="*/ 0 w 1248"/>
                  <a:gd name="T105" fmla="*/ 0 h 2454"/>
                  <a:gd name="T106" fmla="*/ 0 w 1248"/>
                  <a:gd name="T107" fmla="*/ 0 h 2454"/>
                  <a:gd name="T108" fmla="*/ 0 w 1248"/>
                  <a:gd name="T109" fmla="*/ 0 h 2454"/>
                  <a:gd name="T110" fmla="*/ 0 w 1248"/>
                  <a:gd name="T111" fmla="*/ 0 h 2454"/>
                  <a:gd name="T112" fmla="*/ 0 w 1248"/>
                  <a:gd name="T113" fmla="*/ 0 h 2454"/>
                  <a:gd name="T114" fmla="*/ 0 w 1248"/>
                  <a:gd name="T115" fmla="*/ 0 h 2454"/>
                  <a:gd name="T116" fmla="*/ 0 w 1248"/>
                  <a:gd name="T117" fmla="*/ 0 h 2454"/>
                  <a:gd name="T118" fmla="*/ 0 w 1248"/>
                  <a:gd name="T119" fmla="*/ 0 h 2454"/>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248"/>
                  <a:gd name="T181" fmla="*/ 0 h 2454"/>
                  <a:gd name="T182" fmla="*/ 1248 w 1248"/>
                  <a:gd name="T183" fmla="*/ 2454 h 2454"/>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248" h="2454">
                    <a:moveTo>
                      <a:pt x="794" y="227"/>
                    </a:moveTo>
                    <a:lnTo>
                      <a:pt x="808" y="199"/>
                    </a:lnTo>
                    <a:lnTo>
                      <a:pt x="808" y="185"/>
                    </a:lnTo>
                    <a:lnTo>
                      <a:pt x="808" y="171"/>
                    </a:lnTo>
                    <a:lnTo>
                      <a:pt x="822" y="171"/>
                    </a:lnTo>
                    <a:lnTo>
                      <a:pt x="836" y="156"/>
                    </a:lnTo>
                    <a:lnTo>
                      <a:pt x="850" y="142"/>
                    </a:lnTo>
                    <a:lnTo>
                      <a:pt x="865" y="128"/>
                    </a:lnTo>
                    <a:lnTo>
                      <a:pt x="879" y="128"/>
                    </a:lnTo>
                    <a:lnTo>
                      <a:pt x="907" y="142"/>
                    </a:lnTo>
                    <a:lnTo>
                      <a:pt x="921" y="142"/>
                    </a:lnTo>
                    <a:lnTo>
                      <a:pt x="936" y="142"/>
                    </a:lnTo>
                    <a:lnTo>
                      <a:pt x="950" y="142"/>
                    </a:lnTo>
                    <a:lnTo>
                      <a:pt x="978" y="142"/>
                    </a:lnTo>
                    <a:lnTo>
                      <a:pt x="1021" y="156"/>
                    </a:lnTo>
                    <a:lnTo>
                      <a:pt x="1035" y="156"/>
                    </a:lnTo>
                    <a:lnTo>
                      <a:pt x="1092" y="156"/>
                    </a:lnTo>
                    <a:lnTo>
                      <a:pt x="1120" y="171"/>
                    </a:lnTo>
                    <a:lnTo>
                      <a:pt x="1148" y="171"/>
                    </a:lnTo>
                    <a:lnTo>
                      <a:pt x="1148" y="185"/>
                    </a:lnTo>
                    <a:lnTo>
                      <a:pt x="1162" y="185"/>
                    </a:lnTo>
                    <a:lnTo>
                      <a:pt x="1148" y="185"/>
                    </a:lnTo>
                    <a:lnTo>
                      <a:pt x="1148" y="199"/>
                    </a:lnTo>
                    <a:lnTo>
                      <a:pt x="1148" y="213"/>
                    </a:lnTo>
                    <a:lnTo>
                      <a:pt x="1148" y="227"/>
                    </a:lnTo>
                    <a:lnTo>
                      <a:pt x="1148" y="242"/>
                    </a:lnTo>
                    <a:lnTo>
                      <a:pt x="1148" y="256"/>
                    </a:lnTo>
                    <a:lnTo>
                      <a:pt x="1162" y="270"/>
                    </a:lnTo>
                    <a:lnTo>
                      <a:pt x="1162" y="284"/>
                    </a:lnTo>
                    <a:lnTo>
                      <a:pt x="1177" y="284"/>
                    </a:lnTo>
                    <a:lnTo>
                      <a:pt x="1177" y="298"/>
                    </a:lnTo>
                    <a:lnTo>
                      <a:pt x="1191" y="312"/>
                    </a:lnTo>
                    <a:lnTo>
                      <a:pt x="1219" y="327"/>
                    </a:lnTo>
                    <a:lnTo>
                      <a:pt x="1233" y="341"/>
                    </a:lnTo>
                    <a:lnTo>
                      <a:pt x="1233" y="355"/>
                    </a:lnTo>
                    <a:lnTo>
                      <a:pt x="1248" y="355"/>
                    </a:lnTo>
                    <a:lnTo>
                      <a:pt x="1162" y="469"/>
                    </a:lnTo>
                    <a:lnTo>
                      <a:pt x="1148" y="483"/>
                    </a:lnTo>
                    <a:lnTo>
                      <a:pt x="1134" y="497"/>
                    </a:lnTo>
                    <a:lnTo>
                      <a:pt x="1120" y="511"/>
                    </a:lnTo>
                    <a:lnTo>
                      <a:pt x="1106" y="539"/>
                    </a:lnTo>
                    <a:lnTo>
                      <a:pt x="1106" y="582"/>
                    </a:lnTo>
                    <a:lnTo>
                      <a:pt x="1106" y="681"/>
                    </a:lnTo>
                    <a:lnTo>
                      <a:pt x="1106" y="724"/>
                    </a:lnTo>
                    <a:lnTo>
                      <a:pt x="1106" y="809"/>
                    </a:lnTo>
                    <a:lnTo>
                      <a:pt x="1106" y="851"/>
                    </a:lnTo>
                    <a:lnTo>
                      <a:pt x="1049" y="851"/>
                    </a:lnTo>
                    <a:lnTo>
                      <a:pt x="992" y="851"/>
                    </a:lnTo>
                    <a:lnTo>
                      <a:pt x="992" y="908"/>
                    </a:lnTo>
                    <a:lnTo>
                      <a:pt x="992" y="951"/>
                    </a:lnTo>
                    <a:lnTo>
                      <a:pt x="992" y="979"/>
                    </a:lnTo>
                    <a:lnTo>
                      <a:pt x="992" y="993"/>
                    </a:lnTo>
                    <a:lnTo>
                      <a:pt x="992" y="1008"/>
                    </a:lnTo>
                    <a:lnTo>
                      <a:pt x="992" y="1022"/>
                    </a:lnTo>
                    <a:lnTo>
                      <a:pt x="992" y="1050"/>
                    </a:lnTo>
                    <a:lnTo>
                      <a:pt x="992" y="1078"/>
                    </a:lnTo>
                    <a:lnTo>
                      <a:pt x="992" y="1093"/>
                    </a:lnTo>
                    <a:lnTo>
                      <a:pt x="992" y="1121"/>
                    </a:lnTo>
                    <a:lnTo>
                      <a:pt x="992" y="1149"/>
                    </a:lnTo>
                    <a:lnTo>
                      <a:pt x="992" y="1178"/>
                    </a:lnTo>
                    <a:lnTo>
                      <a:pt x="992" y="1206"/>
                    </a:lnTo>
                    <a:lnTo>
                      <a:pt x="992" y="1220"/>
                    </a:lnTo>
                    <a:lnTo>
                      <a:pt x="992" y="1234"/>
                    </a:lnTo>
                    <a:lnTo>
                      <a:pt x="992" y="1263"/>
                    </a:lnTo>
                    <a:lnTo>
                      <a:pt x="992" y="1277"/>
                    </a:lnTo>
                    <a:lnTo>
                      <a:pt x="992" y="1291"/>
                    </a:lnTo>
                    <a:lnTo>
                      <a:pt x="992" y="1305"/>
                    </a:lnTo>
                    <a:lnTo>
                      <a:pt x="992" y="1320"/>
                    </a:lnTo>
                    <a:lnTo>
                      <a:pt x="992" y="1334"/>
                    </a:lnTo>
                    <a:lnTo>
                      <a:pt x="1006" y="1348"/>
                    </a:lnTo>
                    <a:lnTo>
                      <a:pt x="992" y="1362"/>
                    </a:lnTo>
                    <a:lnTo>
                      <a:pt x="992" y="1376"/>
                    </a:lnTo>
                    <a:lnTo>
                      <a:pt x="992" y="1390"/>
                    </a:lnTo>
                    <a:lnTo>
                      <a:pt x="992" y="1405"/>
                    </a:lnTo>
                    <a:lnTo>
                      <a:pt x="992" y="1433"/>
                    </a:lnTo>
                    <a:lnTo>
                      <a:pt x="992" y="1447"/>
                    </a:lnTo>
                    <a:lnTo>
                      <a:pt x="992" y="1476"/>
                    </a:lnTo>
                    <a:lnTo>
                      <a:pt x="992" y="1490"/>
                    </a:lnTo>
                    <a:lnTo>
                      <a:pt x="992" y="1518"/>
                    </a:lnTo>
                    <a:lnTo>
                      <a:pt x="992" y="1532"/>
                    </a:lnTo>
                    <a:lnTo>
                      <a:pt x="992" y="1547"/>
                    </a:lnTo>
                    <a:lnTo>
                      <a:pt x="992" y="1561"/>
                    </a:lnTo>
                    <a:lnTo>
                      <a:pt x="1120" y="1561"/>
                    </a:lnTo>
                    <a:lnTo>
                      <a:pt x="1120" y="1575"/>
                    </a:lnTo>
                    <a:lnTo>
                      <a:pt x="1120" y="1589"/>
                    </a:lnTo>
                    <a:lnTo>
                      <a:pt x="1120" y="1603"/>
                    </a:lnTo>
                    <a:lnTo>
                      <a:pt x="1120" y="1632"/>
                    </a:lnTo>
                    <a:lnTo>
                      <a:pt x="1120" y="1646"/>
                    </a:lnTo>
                    <a:lnTo>
                      <a:pt x="1120" y="1674"/>
                    </a:lnTo>
                    <a:lnTo>
                      <a:pt x="1120" y="1688"/>
                    </a:lnTo>
                    <a:lnTo>
                      <a:pt x="1120" y="1717"/>
                    </a:lnTo>
                    <a:lnTo>
                      <a:pt x="1120" y="1731"/>
                    </a:lnTo>
                    <a:lnTo>
                      <a:pt x="1120" y="1745"/>
                    </a:lnTo>
                    <a:lnTo>
                      <a:pt x="1120" y="1759"/>
                    </a:lnTo>
                    <a:lnTo>
                      <a:pt x="1120" y="1773"/>
                    </a:lnTo>
                    <a:lnTo>
                      <a:pt x="1120" y="1788"/>
                    </a:lnTo>
                    <a:lnTo>
                      <a:pt x="1120" y="1802"/>
                    </a:lnTo>
                    <a:lnTo>
                      <a:pt x="1120" y="1816"/>
                    </a:lnTo>
                    <a:lnTo>
                      <a:pt x="1120" y="1830"/>
                    </a:lnTo>
                    <a:lnTo>
                      <a:pt x="1120" y="1844"/>
                    </a:lnTo>
                    <a:lnTo>
                      <a:pt x="1106" y="1873"/>
                    </a:lnTo>
                    <a:lnTo>
                      <a:pt x="1106" y="1887"/>
                    </a:lnTo>
                    <a:lnTo>
                      <a:pt x="1106" y="1901"/>
                    </a:lnTo>
                    <a:lnTo>
                      <a:pt x="1106" y="1915"/>
                    </a:lnTo>
                    <a:lnTo>
                      <a:pt x="1106" y="1930"/>
                    </a:lnTo>
                    <a:lnTo>
                      <a:pt x="1106" y="1944"/>
                    </a:lnTo>
                    <a:lnTo>
                      <a:pt x="1106" y="1958"/>
                    </a:lnTo>
                    <a:lnTo>
                      <a:pt x="1106" y="1972"/>
                    </a:lnTo>
                    <a:lnTo>
                      <a:pt x="1106" y="1986"/>
                    </a:lnTo>
                    <a:lnTo>
                      <a:pt x="1106" y="2000"/>
                    </a:lnTo>
                    <a:lnTo>
                      <a:pt x="1092" y="2000"/>
                    </a:lnTo>
                    <a:lnTo>
                      <a:pt x="1049" y="2015"/>
                    </a:lnTo>
                    <a:lnTo>
                      <a:pt x="1035" y="2015"/>
                    </a:lnTo>
                    <a:lnTo>
                      <a:pt x="1021" y="2015"/>
                    </a:lnTo>
                    <a:lnTo>
                      <a:pt x="1021" y="2000"/>
                    </a:lnTo>
                    <a:lnTo>
                      <a:pt x="1006" y="2000"/>
                    </a:lnTo>
                    <a:lnTo>
                      <a:pt x="992" y="2000"/>
                    </a:lnTo>
                    <a:lnTo>
                      <a:pt x="978" y="2000"/>
                    </a:lnTo>
                    <a:lnTo>
                      <a:pt x="964" y="2000"/>
                    </a:lnTo>
                    <a:lnTo>
                      <a:pt x="950" y="2000"/>
                    </a:lnTo>
                    <a:lnTo>
                      <a:pt x="936" y="2000"/>
                    </a:lnTo>
                    <a:lnTo>
                      <a:pt x="921" y="2000"/>
                    </a:lnTo>
                    <a:lnTo>
                      <a:pt x="907" y="2000"/>
                    </a:lnTo>
                    <a:lnTo>
                      <a:pt x="893" y="2015"/>
                    </a:lnTo>
                    <a:lnTo>
                      <a:pt x="865" y="2015"/>
                    </a:lnTo>
                    <a:lnTo>
                      <a:pt x="850" y="2015"/>
                    </a:lnTo>
                    <a:lnTo>
                      <a:pt x="836" y="2015"/>
                    </a:lnTo>
                    <a:lnTo>
                      <a:pt x="822" y="2015"/>
                    </a:lnTo>
                    <a:lnTo>
                      <a:pt x="808" y="2015"/>
                    </a:lnTo>
                    <a:lnTo>
                      <a:pt x="794" y="2015"/>
                    </a:lnTo>
                    <a:lnTo>
                      <a:pt x="780" y="2015"/>
                    </a:lnTo>
                    <a:lnTo>
                      <a:pt x="765" y="2015"/>
                    </a:lnTo>
                    <a:lnTo>
                      <a:pt x="737" y="2015"/>
                    </a:lnTo>
                    <a:lnTo>
                      <a:pt x="751" y="2015"/>
                    </a:lnTo>
                    <a:lnTo>
                      <a:pt x="751" y="2029"/>
                    </a:lnTo>
                    <a:lnTo>
                      <a:pt x="694" y="2029"/>
                    </a:lnTo>
                    <a:lnTo>
                      <a:pt x="680" y="2029"/>
                    </a:lnTo>
                    <a:lnTo>
                      <a:pt x="652" y="2043"/>
                    </a:lnTo>
                    <a:lnTo>
                      <a:pt x="652" y="2071"/>
                    </a:lnTo>
                    <a:lnTo>
                      <a:pt x="652" y="2086"/>
                    </a:lnTo>
                    <a:lnTo>
                      <a:pt x="666" y="2114"/>
                    </a:lnTo>
                    <a:lnTo>
                      <a:pt x="666" y="2128"/>
                    </a:lnTo>
                    <a:lnTo>
                      <a:pt x="652" y="2128"/>
                    </a:lnTo>
                    <a:lnTo>
                      <a:pt x="638" y="2142"/>
                    </a:lnTo>
                    <a:lnTo>
                      <a:pt x="638" y="2128"/>
                    </a:lnTo>
                    <a:lnTo>
                      <a:pt x="638" y="2142"/>
                    </a:lnTo>
                    <a:lnTo>
                      <a:pt x="624" y="2156"/>
                    </a:lnTo>
                    <a:lnTo>
                      <a:pt x="624" y="2171"/>
                    </a:lnTo>
                    <a:lnTo>
                      <a:pt x="638" y="2185"/>
                    </a:lnTo>
                    <a:lnTo>
                      <a:pt x="638" y="2199"/>
                    </a:lnTo>
                    <a:lnTo>
                      <a:pt x="624" y="2199"/>
                    </a:lnTo>
                    <a:lnTo>
                      <a:pt x="609" y="2199"/>
                    </a:lnTo>
                    <a:lnTo>
                      <a:pt x="595" y="2213"/>
                    </a:lnTo>
                    <a:lnTo>
                      <a:pt x="595" y="2227"/>
                    </a:lnTo>
                    <a:lnTo>
                      <a:pt x="595" y="2242"/>
                    </a:lnTo>
                    <a:lnTo>
                      <a:pt x="595" y="2256"/>
                    </a:lnTo>
                    <a:lnTo>
                      <a:pt x="595" y="2270"/>
                    </a:lnTo>
                    <a:lnTo>
                      <a:pt x="595" y="2284"/>
                    </a:lnTo>
                    <a:lnTo>
                      <a:pt x="609" y="2284"/>
                    </a:lnTo>
                    <a:lnTo>
                      <a:pt x="609" y="2298"/>
                    </a:lnTo>
                    <a:lnTo>
                      <a:pt x="609" y="2312"/>
                    </a:lnTo>
                    <a:lnTo>
                      <a:pt x="609" y="2327"/>
                    </a:lnTo>
                    <a:lnTo>
                      <a:pt x="609" y="2341"/>
                    </a:lnTo>
                    <a:lnTo>
                      <a:pt x="609" y="2355"/>
                    </a:lnTo>
                    <a:lnTo>
                      <a:pt x="609" y="2369"/>
                    </a:lnTo>
                    <a:lnTo>
                      <a:pt x="624" y="2383"/>
                    </a:lnTo>
                    <a:lnTo>
                      <a:pt x="609" y="2383"/>
                    </a:lnTo>
                    <a:lnTo>
                      <a:pt x="624" y="2383"/>
                    </a:lnTo>
                    <a:lnTo>
                      <a:pt x="624" y="2398"/>
                    </a:lnTo>
                    <a:lnTo>
                      <a:pt x="624" y="2412"/>
                    </a:lnTo>
                    <a:lnTo>
                      <a:pt x="624" y="2426"/>
                    </a:lnTo>
                    <a:lnTo>
                      <a:pt x="624" y="2440"/>
                    </a:lnTo>
                    <a:lnTo>
                      <a:pt x="624" y="2454"/>
                    </a:lnTo>
                    <a:lnTo>
                      <a:pt x="624" y="2440"/>
                    </a:lnTo>
                    <a:lnTo>
                      <a:pt x="624" y="2426"/>
                    </a:lnTo>
                    <a:lnTo>
                      <a:pt x="624" y="2412"/>
                    </a:lnTo>
                    <a:lnTo>
                      <a:pt x="609" y="2412"/>
                    </a:lnTo>
                    <a:lnTo>
                      <a:pt x="609" y="2398"/>
                    </a:lnTo>
                    <a:lnTo>
                      <a:pt x="609" y="2383"/>
                    </a:lnTo>
                    <a:lnTo>
                      <a:pt x="609" y="2369"/>
                    </a:lnTo>
                    <a:lnTo>
                      <a:pt x="609" y="2355"/>
                    </a:lnTo>
                    <a:lnTo>
                      <a:pt x="609" y="2341"/>
                    </a:lnTo>
                    <a:lnTo>
                      <a:pt x="609" y="2327"/>
                    </a:lnTo>
                    <a:lnTo>
                      <a:pt x="609" y="2312"/>
                    </a:lnTo>
                    <a:lnTo>
                      <a:pt x="609" y="2298"/>
                    </a:lnTo>
                    <a:lnTo>
                      <a:pt x="595" y="2298"/>
                    </a:lnTo>
                    <a:lnTo>
                      <a:pt x="595" y="2284"/>
                    </a:lnTo>
                    <a:lnTo>
                      <a:pt x="595" y="2270"/>
                    </a:lnTo>
                    <a:lnTo>
                      <a:pt x="595" y="2256"/>
                    </a:lnTo>
                    <a:lnTo>
                      <a:pt x="595" y="2242"/>
                    </a:lnTo>
                    <a:lnTo>
                      <a:pt x="595" y="2227"/>
                    </a:lnTo>
                    <a:lnTo>
                      <a:pt x="581" y="2213"/>
                    </a:lnTo>
                    <a:lnTo>
                      <a:pt x="567" y="2213"/>
                    </a:lnTo>
                    <a:lnTo>
                      <a:pt x="553" y="2213"/>
                    </a:lnTo>
                    <a:lnTo>
                      <a:pt x="553" y="2199"/>
                    </a:lnTo>
                    <a:lnTo>
                      <a:pt x="538" y="2199"/>
                    </a:lnTo>
                    <a:lnTo>
                      <a:pt x="524" y="2199"/>
                    </a:lnTo>
                    <a:lnTo>
                      <a:pt x="510" y="2199"/>
                    </a:lnTo>
                    <a:lnTo>
                      <a:pt x="510" y="2185"/>
                    </a:lnTo>
                    <a:lnTo>
                      <a:pt x="496" y="2199"/>
                    </a:lnTo>
                    <a:lnTo>
                      <a:pt x="482" y="2199"/>
                    </a:lnTo>
                    <a:lnTo>
                      <a:pt x="468" y="2199"/>
                    </a:lnTo>
                    <a:lnTo>
                      <a:pt x="453" y="2199"/>
                    </a:lnTo>
                    <a:lnTo>
                      <a:pt x="453" y="2185"/>
                    </a:lnTo>
                    <a:lnTo>
                      <a:pt x="439" y="2171"/>
                    </a:lnTo>
                    <a:lnTo>
                      <a:pt x="439" y="2156"/>
                    </a:lnTo>
                    <a:lnTo>
                      <a:pt x="425" y="2156"/>
                    </a:lnTo>
                    <a:lnTo>
                      <a:pt x="411" y="2156"/>
                    </a:lnTo>
                    <a:lnTo>
                      <a:pt x="411" y="2171"/>
                    </a:lnTo>
                    <a:lnTo>
                      <a:pt x="397" y="2171"/>
                    </a:lnTo>
                    <a:lnTo>
                      <a:pt x="382" y="2171"/>
                    </a:lnTo>
                    <a:lnTo>
                      <a:pt x="368" y="2185"/>
                    </a:lnTo>
                    <a:lnTo>
                      <a:pt x="354" y="2199"/>
                    </a:lnTo>
                    <a:lnTo>
                      <a:pt x="340" y="2199"/>
                    </a:lnTo>
                    <a:lnTo>
                      <a:pt x="326" y="2185"/>
                    </a:lnTo>
                    <a:lnTo>
                      <a:pt x="326" y="2171"/>
                    </a:lnTo>
                    <a:lnTo>
                      <a:pt x="326" y="2156"/>
                    </a:lnTo>
                    <a:lnTo>
                      <a:pt x="326" y="2142"/>
                    </a:lnTo>
                    <a:lnTo>
                      <a:pt x="326" y="2128"/>
                    </a:lnTo>
                    <a:lnTo>
                      <a:pt x="326" y="2114"/>
                    </a:lnTo>
                    <a:lnTo>
                      <a:pt x="340" y="2100"/>
                    </a:lnTo>
                    <a:lnTo>
                      <a:pt x="326" y="2100"/>
                    </a:lnTo>
                    <a:lnTo>
                      <a:pt x="340" y="2100"/>
                    </a:lnTo>
                    <a:lnTo>
                      <a:pt x="326" y="2100"/>
                    </a:lnTo>
                    <a:lnTo>
                      <a:pt x="326" y="2086"/>
                    </a:lnTo>
                    <a:lnTo>
                      <a:pt x="326" y="2071"/>
                    </a:lnTo>
                    <a:lnTo>
                      <a:pt x="326" y="2057"/>
                    </a:lnTo>
                    <a:lnTo>
                      <a:pt x="326" y="2043"/>
                    </a:lnTo>
                    <a:lnTo>
                      <a:pt x="340" y="2043"/>
                    </a:lnTo>
                    <a:lnTo>
                      <a:pt x="340" y="2029"/>
                    </a:lnTo>
                    <a:lnTo>
                      <a:pt x="340" y="2015"/>
                    </a:lnTo>
                    <a:lnTo>
                      <a:pt x="340" y="1986"/>
                    </a:lnTo>
                    <a:lnTo>
                      <a:pt x="326" y="1986"/>
                    </a:lnTo>
                    <a:lnTo>
                      <a:pt x="326" y="1972"/>
                    </a:lnTo>
                    <a:lnTo>
                      <a:pt x="326" y="1958"/>
                    </a:lnTo>
                    <a:lnTo>
                      <a:pt x="340" y="1958"/>
                    </a:lnTo>
                    <a:lnTo>
                      <a:pt x="340" y="1944"/>
                    </a:lnTo>
                    <a:lnTo>
                      <a:pt x="340" y="1930"/>
                    </a:lnTo>
                    <a:lnTo>
                      <a:pt x="340" y="1915"/>
                    </a:lnTo>
                    <a:lnTo>
                      <a:pt x="326" y="1915"/>
                    </a:lnTo>
                    <a:lnTo>
                      <a:pt x="326" y="1901"/>
                    </a:lnTo>
                    <a:lnTo>
                      <a:pt x="326" y="1887"/>
                    </a:lnTo>
                    <a:lnTo>
                      <a:pt x="326" y="1873"/>
                    </a:lnTo>
                    <a:lnTo>
                      <a:pt x="326" y="1859"/>
                    </a:lnTo>
                    <a:lnTo>
                      <a:pt x="326" y="1844"/>
                    </a:lnTo>
                    <a:lnTo>
                      <a:pt x="326" y="1830"/>
                    </a:lnTo>
                    <a:lnTo>
                      <a:pt x="326" y="1816"/>
                    </a:lnTo>
                    <a:lnTo>
                      <a:pt x="326" y="1788"/>
                    </a:lnTo>
                    <a:lnTo>
                      <a:pt x="340" y="1788"/>
                    </a:lnTo>
                    <a:lnTo>
                      <a:pt x="340" y="1773"/>
                    </a:lnTo>
                    <a:lnTo>
                      <a:pt x="340" y="1759"/>
                    </a:lnTo>
                    <a:lnTo>
                      <a:pt x="340" y="1745"/>
                    </a:lnTo>
                    <a:lnTo>
                      <a:pt x="340" y="1731"/>
                    </a:lnTo>
                    <a:lnTo>
                      <a:pt x="340" y="1717"/>
                    </a:lnTo>
                    <a:lnTo>
                      <a:pt x="340" y="1703"/>
                    </a:lnTo>
                    <a:lnTo>
                      <a:pt x="340" y="1688"/>
                    </a:lnTo>
                    <a:lnTo>
                      <a:pt x="340" y="1674"/>
                    </a:lnTo>
                    <a:lnTo>
                      <a:pt x="340" y="1660"/>
                    </a:lnTo>
                    <a:lnTo>
                      <a:pt x="340" y="1646"/>
                    </a:lnTo>
                    <a:lnTo>
                      <a:pt x="340" y="1632"/>
                    </a:lnTo>
                    <a:lnTo>
                      <a:pt x="340" y="1617"/>
                    </a:lnTo>
                    <a:lnTo>
                      <a:pt x="340" y="1603"/>
                    </a:lnTo>
                    <a:lnTo>
                      <a:pt x="340" y="1589"/>
                    </a:lnTo>
                    <a:lnTo>
                      <a:pt x="354" y="1589"/>
                    </a:lnTo>
                    <a:lnTo>
                      <a:pt x="368" y="1589"/>
                    </a:lnTo>
                    <a:lnTo>
                      <a:pt x="368" y="1561"/>
                    </a:lnTo>
                    <a:lnTo>
                      <a:pt x="354" y="1561"/>
                    </a:lnTo>
                    <a:lnTo>
                      <a:pt x="312" y="1561"/>
                    </a:lnTo>
                    <a:lnTo>
                      <a:pt x="283" y="1561"/>
                    </a:lnTo>
                    <a:lnTo>
                      <a:pt x="255" y="1561"/>
                    </a:lnTo>
                    <a:lnTo>
                      <a:pt x="241" y="1561"/>
                    </a:lnTo>
                    <a:lnTo>
                      <a:pt x="198" y="1561"/>
                    </a:lnTo>
                    <a:lnTo>
                      <a:pt x="184" y="1561"/>
                    </a:lnTo>
                    <a:lnTo>
                      <a:pt x="170" y="1561"/>
                    </a:lnTo>
                    <a:lnTo>
                      <a:pt x="141" y="1561"/>
                    </a:lnTo>
                    <a:lnTo>
                      <a:pt x="113" y="1561"/>
                    </a:lnTo>
                    <a:lnTo>
                      <a:pt x="85" y="1561"/>
                    </a:lnTo>
                    <a:lnTo>
                      <a:pt x="42" y="1561"/>
                    </a:lnTo>
                    <a:lnTo>
                      <a:pt x="0" y="1561"/>
                    </a:lnTo>
                    <a:lnTo>
                      <a:pt x="0" y="1547"/>
                    </a:lnTo>
                    <a:lnTo>
                      <a:pt x="14" y="1518"/>
                    </a:lnTo>
                    <a:lnTo>
                      <a:pt x="14" y="1490"/>
                    </a:lnTo>
                    <a:lnTo>
                      <a:pt x="14" y="1447"/>
                    </a:lnTo>
                    <a:lnTo>
                      <a:pt x="14" y="1405"/>
                    </a:lnTo>
                    <a:lnTo>
                      <a:pt x="28" y="1390"/>
                    </a:lnTo>
                    <a:lnTo>
                      <a:pt x="28" y="1376"/>
                    </a:lnTo>
                    <a:lnTo>
                      <a:pt x="14" y="1376"/>
                    </a:lnTo>
                    <a:lnTo>
                      <a:pt x="28" y="1376"/>
                    </a:lnTo>
                    <a:lnTo>
                      <a:pt x="28" y="1362"/>
                    </a:lnTo>
                    <a:lnTo>
                      <a:pt x="42" y="1334"/>
                    </a:lnTo>
                    <a:lnTo>
                      <a:pt x="56" y="1305"/>
                    </a:lnTo>
                    <a:lnTo>
                      <a:pt x="70" y="1277"/>
                    </a:lnTo>
                    <a:lnTo>
                      <a:pt x="85" y="1249"/>
                    </a:lnTo>
                    <a:lnTo>
                      <a:pt x="99" y="1249"/>
                    </a:lnTo>
                    <a:lnTo>
                      <a:pt x="99" y="1234"/>
                    </a:lnTo>
                    <a:lnTo>
                      <a:pt x="99" y="1220"/>
                    </a:lnTo>
                    <a:lnTo>
                      <a:pt x="113" y="1206"/>
                    </a:lnTo>
                    <a:lnTo>
                      <a:pt x="113" y="1192"/>
                    </a:lnTo>
                    <a:lnTo>
                      <a:pt x="127" y="1178"/>
                    </a:lnTo>
                    <a:lnTo>
                      <a:pt x="127" y="1164"/>
                    </a:lnTo>
                    <a:lnTo>
                      <a:pt x="141" y="1164"/>
                    </a:lnTo>
                    <a:lnTo>
                      <a:pt x="141" y="1135"/>
                    </a:lnTo>
                    <a:lnTo>
                      <a:pt x="141" y="1121"/>
                    </a:lnTo>
                    <a:lnTo>
                      <a:pt x="156" y="1121"/>
                    </a:lnTo>
                    <a:lnTo>
                      <a:pt x="170" y="1093"/>
                    </a:lnTo>
                    <a:lnTo>
                      <a:pt x="170" y="1064"/>
                    </a:lnTo>
                    <a:lnTo>
                      <a:pt x="184" y="1050"/>
                    </a:lnTo>
                    <a:lnTo>
                      <a:pt x="184" y="1036"/>
                    </a:lnTo>
                    <a:lnTo>
                      <a:pt x="198" y="1022"/>
                    </a:lnTo>
                    <a:lnTo>
                      <a:pt x="198" y="1008"/>
                    </a:lnTo>
                    <a:lnTo>
                      <a:pt x="212" y="979"/>
                    </a:lnTo>
                    <a:lnTo>
                      <a:pt x="212" y="965"/>
                    </a:lnTo>
                    <a:lnTo>
                      <a:pt x="226" y="951"/>
                    </a:lnTo>
                    <a:lnTo>
                      <a:pt x="226" y="937"/>
                    </a:lnTo>
                    <a:lnTo>
                      <a:pt x="241" y="922"/>
                    </a:lnTo>
                    <a:lnTo>
                      <a:pt x="241" y="894"/>
                    </a:lnTo>
                    <a:lnTo>
                      <a:pt x="255" y="880"/>
                    </a:lnTo>
                    <a:lnTo>
                      <a:pt x="255" y="851"/>
                    </a:lnTo>
                    <a:lnTo>
                      <a:pt x="283" y="809"/>
                    </a:lnTo>
                    <a:lnTo>
                      <a:pt x="297" y="781"/>
                    </a:lnTo>
                    <a:lnTo>
                      <a:pt x="297" y="766"/>
                    </a:lnTo>
                    <a:lnTo>
                      <a:pt x="312" y="738"/>
                    </a:lnTo>
                    <a:lnTo>
                      <a:pt x="312" y="710"/>
                    </a:lnTo>
                    <a:lnTo>
                      <a:pt x="326" y="695"/>
                    </a:lnTo>
                    <a:lnTo>
                      <a:pt x="326" y="667"/>
                    </a:lnTo>
                    <a:lnTo>
                      <a:pt x="340" y="653"/>
                    </a:lnTo>
                    <a:lnTo>
                      <a:pt x="340" y="639"/>
                    </a:lnTo>
                    <a:lnTo>
                      <a:pt x="354" y="610"/>
                    </a:lnTo>
                    <a:lnTo>
                      <a:pt x="354" y="596"/>
                    </a:lnTo>
                    <a:lnTo>
                      <a:pt x="368" y="568"/>
                    </a:lnTo>
                    <a:lnTo>
                      <a:pt x="368" y="554"/>
                    </a:lnTo>
                    <a:lnTo>
                      <a:pt x="368" y="539"/>
                    </a:lnTo>
                    <a:lnTo>
                      <a:pt x="368" y="525"/>
                    </a:lnTo>
                    <a:lnTo>
                      <a:pt x="368" y="511"/>
                    </a:lnTo>
                    <a:lnTo>
                      <a:pt x="368" y="497"/>
                    </a:lnTo>
                    <a:lnTo>
                      <a:pt x="368" y="454"/>
                    </a:lnTo>
                    <a:lnTo>
                      <a:pt x="368" y="426"/>
                    </a:lnTo>
                    <a:lnTo>
                      <a:pt x="382" y="383"/>
                    </a:lnTo>
                    <a:lnTo>
                      <a:pt x="382" y="355"/>
                    </a:lnTo>
                    <a:lnTo>
                      <a:pt x="382" y="341"/>
                    </a:lnTo>
                    <a:lnTo>
                      <a:pt x="382" y="298"/>
                    </a:lnTo>
                    <a:lnTo>
                      <a:pt x="453" y="312"/>
                    </a:lnTo>
                    <a:lnTo>
                      <a:pt x="468" y="270"/>
                    </a:lnTo>
                    <a:lnTo>
                      <a:pt x="482" y="256"/>
                    </a:lnTo>
                    <a:lnTo>
                      <a:pt x="482" y="242"/>
                    </a:lnTo>
                    <a:lnTo>
                      <a:pt x="482" y="227"/>
                    </a:lnTo>
                    <a:lnTo>
                      <a:pt x="510" y="156"/>
                    </a:lnTo>
                    <a:lnTo>
                      <a:pt x="510" y="142"/>
                    </a:lnTo>
                    <a:lnTo>
                      <a:pt x="524" y="128"/>
                    </a:lnTo>
                    <a:lnTo>
                      <a:pt x="524" y="114"/>
                    </a:lnTo>
                    <a:lnTo>
                      <a:pt x="538" y="114"/>
                    </a:lnTo>
                    <a:lnTo>
                      <a:pt x="538" y="100"/>
                    </a:lnTo>
                    <a:lnTo>
                      <a:pt x="553" y="57"/>
                    </a:lnTo>
                    <a:lnTo>
                      <a:pt x="567" y="29"/>
                    </a:lnTo>
                    <a:lnTo>
                      <a:pt x="581" y="0"/>
                    </a:lnTo>
                    <a:lnTo>
                      <a:pt x="581" y="15"/>
                    </a:lnTo>
                    <a:lnTo>
                      <a:pt x="595" y="29"/>
                    </a:lnTo>
                    <a:lnTo>
                      <a:pt x="609" y="29"/>
                    </a:lnTo>
                    <a:lnTo>
                      <a:pt x="624" y="57"/>
                    </a:lnTo>
                    <a:lnTo>
                      <a:pt x="638" y="71"/>
                    </a:lnTo>
                    <a:lnTo>
                      <a:pt x="666" y="86"/>
                    </a:lnTo>
                    <a:lnTo>
                      <a:pt x="680" y="100"/>
                    </a:lnTo>
                    <a:lnTo>
                      <a:pt x="694" y="114"/>
                    </a:lnTo>
                    <a:lnTo>
                      <a:pt x="709" y="128"/>
                    </a:lnTo>
                    <a:lnTo>
                      <a:pt x="723" y="128"/>
                    </a:lnTo>
                    <a:lnTo>
                      <a:pt x="723" y="142"/>
                    </a:lnTo>
                    <a:lnTo>
                      <a:pt x="723" y="156"/>
                    </a:lnTo>
                    <a:lnTo>
                      <a:pt x="737" y="171"/>
                    </a:lnTo>
                    <a:lnTo>
                      <a:pt x="751" y="185"/>
                    </a:lnTo>
                    <a:lnTo>
                      <a:pt x="751" y="199"/>
                    </a:lnTo>
                    <a:lnTo>
                      <a:pt x="765" y="199"/>
                    </a:lnTo>
                    <a:lnTo>
                      <a:pt x="765" y="213"/>
                    </a:lnTo>
                    <a:lnTo>
                      <a:pt x="794" y="227"/>
                    </a:lnTo>
                    <a:close/>
                  </a:path>
                </a:pathLst>
              </a:custGeom>
              <a:noFill/>
              <a:ln w="0" cap="flat">
                <a:solidFill>
                  <a:srgbClr val="000000"/>
                </a:solidFill>
                <a:prstDash val="solid"/>
                <a:round/>
                <a:headEnd/>
                <a:tailEnd/>
              </a:ln>
              <a:extLst>
                <a:ext uri="{909E8E84-426E-40DD-AFC4-6F175D3DCCD1}">
                  <a14:hiddenFill xmlns="" xmlns:a14="http://schemas.microsoft.com/office/drawing/2010/main">
                    <a:solidFill>
                      <a:srgbClr val="FFFFFF"/>
                    </a:solidFill>
                  </a14:hiddenFill>
                </a:ext>
              </a:extLst>
            </p:spPr>
            <p:txBody>
              <a:bodyPr/>
              <a:lstStyle/>
              <a:p>
                <a:endParaRPr lang="ja-JP" altLang="en-US"/>
              </a:p>
            </p:txBody>
          </p:sp>
          <p:sp>
            <p:nvSpPr>
              <p:cNvPr id="21665" name="Freeform 189"/>
              <p:cNvSpPr>
                <a:spLocks noChangeAspect="1"/>
              </p:cNvSpPr>
              <p:nvPr/>
            </p:nvSpPr>
            <p:spPr bwMode="auto">
              <a:xfrm>
                <a:off x="9006" y="3502"/>
                <a:ext cx="555" cy="397"/>
              </a:xfrm>
              <a:custGeom>
                <a:avLst/>
                <a:gdLst>
                  <a:gd name="T0" fmla="*/ 0 w 1205"/>
                  <a:gd name="T1" fmla="*/ 0 h 865"/>
                  <a:gd name="T2" fmla="*/ 0 w 1205"/>
                  <a:gd name="T3" fmla="*/ 0 h 865"/>
                  <a:gd name="T4" fmla="*/ 0 w 1205"/>
                  <a:gd name="T5" fmla="*/ 0 h 865"/>
                  <a:gd name="T6" fmla="*/ 0 w 1205"/>
                  <a:gd name="T7" fmla="*/ 0 h 865"/>
                  <a:gd name="T8" fmla="*/ 0 w 1205"/>
                  <a:gd name="T9" fmla="*/ 0 h 865"/>
                  <a:gd name="T10" fmla="*/ 0 w 1205"/>
                  <a:gd name="T11" fmla="*/ 0 h 865"/>
                  <a:gd name="T12" fmla="*/ 0 w 1205"/>
                  <a:gd name="T13" fmla="*/ 0 h 865"/>
                  <a:gd name="T14" fmla="*/ 0 w 1205"/>
                  <a:gd name="T15" fmla="*/ 0 h 865"/>
                  <a:gd name="T16" fmla="*/ 0 w 1205"/>
                  <a:gd name="T17" fmla="*/ 0 h 865"/>
                  <a:gd name="T18" fmla="*/ 0 w 1205"/>
                  <a:gd name="T19" fmla="*/ 0 h 865"/>
                  <a:gd name="T20" fmla="*/ 0 w 1205"/>
                  <a:gd name="T21" fmla="*/ 0 h 865"/>
                  <a:gd name="T22" fmla="*/ 0 w 1205"/>
                  <a:gd name="T23" fmla="*/ 0 h 865"/>
                  <a:gd name="T24" fmla="*/ 0 w 1205"/>
                  <a:gd name="T25" fmla="*/ 0 h 865"/>
                  <a:gd name="T26" fmla="*/ 0 w 1205"/>
                  <a:gd name="T27" fmla="*/ 0 h 865"/>
                  <a:gd name="T28" fmla="*/ 0 w 1205"/>
                  <a:gd name="T29" fmla="*/ 0 h 865"/>
                  <a:gd name="T30" fmla="*/ 0 w 1205"/>
                  <a:gd name="T31" fmla="*/ 0 h 865"/>
                  <a:gd name="T32" fmla="*/ 0 w 1205"/>
                  <a:gd name="T33" fmla="*/ 0 h 865"/>
                  <a:gd name="T34" fmla="*/ 0 w 1205"/>
                  <a:gd name="T35" fmla="*/ 0 h 865"/>
                  <a:gd name="T36" fmla="*/ 0 w 1205"/>
                  <a:gd name="T37" fmla="*/ 0 h 865"/>
                  <a:gd name="T38" fmla="*/ 0 w 1205"/>
                  <a:gd name="T39" fmla="*/ 0 h 865"/>
                  <a:gd name="T40" fmla="*/ 0 w 1205"/>
                  <a:gd name="T41" fmla="*/ 0 h 865"/>
                  <a:gd name="T42" fmla="*/ 0 w 1205"/>
                  <a:gd name="T43" fmla="*/ 0 h 865"/>
                  <a:gd name="T44" fmla="*/ 0 w 1205"/>
                  <a:gd name="T45" fmla="*/ 0 h 865"/>
                  <a:gd name="T46" fmla="*/ 0 w 1205"/>
                  <a:gd name="T47" fmla="*/ 0 h 865"/>
                  <a:gd name="T48" fmla="*/ 0 w 1205"/>
                  <a:gd name="T49" fmla="*/ 0 h 865"/>
                  <a:gd name="T50" fmla="*/ 0 w 1205"/>
                  <a:gd name="T51" fmla="*/ 0 h 865"/>
                  <a:gd name="T52" fmla="*/ 0 w 1205"/>
                  <a:gd name="T53" fmla="*/ 0 h 865"/>
                  <a:gd name="T54" fmla="*/ 0 w 1205"/>
                  <a:gd name="T55" fmla="*/ 0 h 865"/>
                  <a:gd name="T56" fmla="*/ 0 w 1205"/>
                  <a:gd name="T57" fmla="*/ 0 h 865"/>
                  <a:gd name="T58" fmla="*/ 0 w 1205"/>
                  <a:gd name="T59" fmla="*/ 0 h 865"/>
                  <a:gd name="T60" fmla="*/ 0 w 1205"/>
                  <a:gd name="T61" fmla="*/ 0 h 865"/>
                  <a:gd name="T62" fmla="*/ 0 w 1205"/>
                  <a:gd name="T63" fmla="*/ 0 h 865"/>
                  <a:gd name="T64" fmla="*/ 0 w 1205"/>
                  <a:gd name="T65" fmla="*/ 0 h 865"/>
                  <a:gd name="T66" fmla="*/ 0 w 1205"/>
                  <a:gd name="T67" fmla="*/ 0 h 865"/>
                  <a:gd name="T68" fmla="*/ 0 w 1205"/>
                  <a:gd name="T69" fmla="*/ 0 h 865"/>
                  <a:gd name="T70" fmla="*/ 0 w 1205"/>
                  <a:gd name="T71" fmla="*/ 0 h 865"/>
                  <a:gd name="T72" fmla="*/ 0 w 1205"/>
                  <a:gd name="T73" fmla="*/ 0 h 865"/>
                  <a:gd name="T74" fmla="*/ 0 w 1205"/>
                  <a:gd name="T75" fmla="*/ 0 h 865"/>
                  <a:gd name="T76" fmla="*/ 0 w 1205"/>
                  <a:gd name="T77" fmla="*/ 0 h 865"/>
                  <a:gd name="T78" fmla="*/ 0 w 1205"/>
                  <a:gd name="T79" fmla="*/ 0 h 865"/>
                  <a:gd name="T80" fmla="*/ 0 w 1205"/>
                  <a:gd name="T81" fmla="*/ 0 h 865"/>
                  <a:gd name="T82" fmla="*/ 0 w 1205"/>
                  <a:gd name="T83" fmla="*/ 0 h 865"/>
                  <a:gd name="T84" fmla="*/ 0 w 1205"/>
                  <a:gd name="T85" fmla="*/ 0 h 865"/>
                  <a:gd name="T86" fmla="*/ 0 w 1205"/>
                  <a:gd name="T87" fmla="*/ 0 h 865"/>
                  <a:gd name="T88" fmla="*/ 0 w 1205"/>
                  <a:gd name="T89" fmla="*/ 0 h 865"/>
                  <a:gd name="T90" fmla="*/ 0 w 1205"/>
                  <a:gd name="T91" fmla="*/ 0 h 865"/>
                  <a:gd name="T92" fmla="*/ 0 w 1205"/>
                  <a:gd name="T93" fmla="*/ 0 h 865"/>
                  <a:gd name="T94" fmla="*/ 0 w 1205"/>
                  <a:gd name="T95" fmla="*/ 0 h 865"/>
                  <a:gd name="T96" fmla="*/ 0 w 1205"/>
                  <a:gd name="T97" fmla="*/ 0 h 865"/>
                  <a:gd name="T98" fmla="*/ 0 w 1205"/>
                  <a:gd name="T99" fmla="*/ 0 h 865"/>
                  <a:gd name="T100" fmla="*/ 0 w 1205"/>
                  <a:gd name="T101" fmla="*/ 0 h 865"/>
                  <a:gd name="T102" fmla="*/ 0 w 1205"/>
                  <a:gd name="T103" fmla="*/ 0 h 865"/>
                  <a:gd name="T104" fmla="*/ 0 w 1205"/>
                  <a:gd name="T105" fmla="*/ 0 h 865"/>
                  <a:gd name="T106" fmla="*/ 0 w 1205"/>
                  <a:gd name="T107" fmla="*/ 0 h 865"/>
                  <a:gd name="T108" fmla="*/ 0 w 1205"/>
                  <a:gd name="T109" fmla="*/ 0 h 865"/>
                  <a:gd name="T110" fmla="*/ 0 w 1205"/>
                  <a:gd name="T111" fmla="*/ 0 h 86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205"/>
                  <a:gd name="T169" fmla="*/ 0 h 865"/>
                  <a:gd name="T170" fmla="*/ 1205 w 1205"/>
                  <a:gd name="T171" fmla="*/ 865 h 86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205" h="865">
                    <a:moveTo>
                      <a:pt x="652" y="99"/>
                    </a:moveTo>
                    <a:lnTo>
                      <a:pt x="666" y="113"/>
                    </a:lnTo>
                    <a:lnTo>
                      <a:pt x="680" y="113"/>
                    </a:lnTo>
                    <a:lnTo>
                      <a:pt x="695" y="113"/>
                    </a:lnTo>
                    <a:lnTo>
                      <a:pt x="709" y="113"/>
                    </a:lnTo>
                    <a:lnTo>
                      <a:pt x="723" y="113"/>
                    </a:lnTo>
                    <a:lnTo>
                      <a:pt x="737" y="113"/>
                    </a:lnTo>
                    <a:lnTo>
                      <a:pt x="751" y="128"/>
                    </a:lnTo>
                    <a:lnTo>
                      <a:pt x="765" y="128"/>
                    </a:lnTo>
                    <a:lnTo>
                      <a:pt x="794" y="128"/>
                    </a:lnTo>
                    <a:lnTo>
                      <a:pt x="808" y="128"/>
                    </a:lnTo>
                    <a:lnTo>
                      <a:pt x="822" y="128"/>
                    </a:lnTo>
                    <a:lnTo>
                      <a:pt x="836" y="128"/>
                    </a:lnTo>
                    <a:lnTo>
                      <a:pt x="851" y="128"/>
                    </a:lnTo>
                    <a:lnTo>
                      <a:pt x="851" y="142"/>
                    </a:lnTo>
                    <a:lnTo>
                      <a:pt x="865" y="142"/>
                    </a:lnTo>
                    <a:lnTo>
                      <a:pt x="879" y="142"/>
                    </a:lnTo>
                    <a:lnTo>
                      <a:pt x="907" y="156"/>
                    </a:lnTo>
                    <a:lnTo>
                      <a:pt x="936" y="170"/>
                    </a:lnTo>
                    <a:lnTo>
                      <a:pt x="950" y="170"/>
                    </a:lnTo>
                    <a:lnTo>
                      <a:pt x="964" y="184"/>
                    </a:lnTo>
                    <a:lnTo>
                      <a:pt x="978" y="184"/>
                    </a:lnTo>
                    <a:lnTo>
                      <a:pt x="992" y="198"/>
                    </a:lnTo>
                    <a:lnTo>
                      <a:pt x="1007" y="198"/>
                    </a:lnTo>
                    <a:lnTo>
                      <a:pt x="1021" y="198"/>
                    </a:lnTo>
                    <a:lnTo>
                      <a:pt x="1092" y="213"/>
                    </a:lnTo>
                    <a:lnTo>
                      <a:pt x="1092" y="227"/>
                    </a:lnTo>
                    <a:lnTo>
                      <a:pt x="1106" y="227"/>
                    </a:lnTo>
                    <a:lnTo>
                      <a:pt x="1134" y="227"/>
                    </a:lnTo>
                    <a:lnTo>
                      <a:pt x="1177" y="241"/>
                    </a:lnTo>
                    <a:lnTo>
                      <a:pt x="1205" y="241"/>
                    </a:lnTo>
                    <a:lnTo>
                      <a:pt x="1205" y="255"/>
                    </a:lnTo>
                    <a:lnTo>
                      <a:pt x="1205" y="284"/>
                    </a:lnTo>
                    <a:lnTo>
                      <a:pt x="1205" y="298"/>
                    </a:lnTo>
                    <a:lnTo>
                      <a:pt x="1191" y="312"/>
                    </a:lnTo>
                    <a:lnTo>
                      <a:pt x="1191" y="326"/>
                    </a:lnTo>
                    <a:lnTo>
                      <a:pt x="1205" y="326"/>
                    </a:lnTo>
                    <a:lnTo>
                      <a:pt x="1205" y="340"/>
                    </a:lnTo>
                    <a:lnTo>
                      <a:pt x="1205" y="355"/>
                    </a:lnTo>
                    <a:lnTo>
                      <a:pt x="1191" y="369"/>
                    </a:lnTo>
                    <a:lnTo>
                      <a:pt x="1191" y="383"/>
                    </a:lnTo>
                    <a:lnTo>
                      <a:pt x="1191" y="397"/>
                    </a:lnTo>
                    <a:lnTo>
                      <a:pt x="1191" y="411"/>
                    </a:lnTo>
                    <a:lnTo>
                      <a:pt x="1177" y="411"/>
                    </a:lnTo>
                    <a:lnTo>
                      <a:pt x="1177" y="425"/>
                    </a:lnTo>
                    <a:lnTo>
                      <a:pt x="1177" y="440"/>
                    </a:lnTo>
                    <a:lnTo>
                      <a:pt x="1177" y="454"/>
                    </a:lnTo>
                    <a:lnTo>
                      <a:pt x="1177" y="468"/>
                    </a:lnTo>
                    <a:lnTo>
                      <a:pt x="1163" y="468"/>
                    </a:lnTo>
                    <a:lnTo>
                      <a:pt x="1163" y="482"/>
                    </a:lnTo>
                    <a:lnTo>
                      <a:pt x="1163" y="511"/>
                    </a:lnTo>
                    <a:lnTo>
                      <a:pt x="1163" y="539"/>
                    </a:lnTo>
                    <a:lnTo>
                      <a:pt x="1163" y="553"/>
                    </a:lnTo>
                    <a:lnTo>
                      <a:pt x="1163" y="567"/>
                    </a:lnTo>
                    <a:lnTo>
                      <a:pt x="1163" y="581"/>
                    </a:lnTo>
                    <a:lnTo>
                      <a:pt x="1163" y="596"/>
                    </a:lnTo>
                    <a:lnTo>
                      <a:pt x="1163" y="610"/>
                    </a:lnTo>
                    <a:lnTo>
                      <a:pt x="1148" y="610"/>
                    </a:lnTo>
                    <a:lnTo>
                      <a:pt x="1148" y="624"/>
                    </a:lnTo>
                    <a:lnTo>
                      <a:pt x="1148" y="638"/>
                    </a:lnTo>
                    <a:lnTo>
                      <a:pt x="1163" y="652"/>
                    </a:lnTo>
                    <a:lnTo>
                      <a:pt x="1163" y="667"/>
                    </a:lnTo>
                    <a:lnTo>
                      <a:pt x="1163" y="695"/>
                    </a:lnTo>
                    <a:lnTo>
                      <a:pt x="1134" y="695"/>
                    </a:lnTo>
                    <a:lnTo>
                      <a:pt x="1106" y="695"/>
                    </a:lnTo>
                    <a:lnTo>
                      <a:pt x="1077" y="695"/>
                    </a:lnTo>
                    <a:lnTo>
                      <a:pt x="1063" y="695"/>
                    </a:lnTo>
                    <a:lnTo>
                      <a:pt x="1049" y="695"/>
                    </a:lnTo>
                    <a:lnTo>
                      <a:pt x="1035" y="695"/>
                    </a:lnTo>
                    <a:lnTo>
                      <a:pt x="992" y="695"/>
                    </a:lnTo>
                    <a:lnTo>
                      <a:pt x="992" y="752"/>
                    </a:lnTo>
                    <a:lnTo>
                      <a:pt x="992" y="794"/>
                    </a:lnTo>
                    <a:lnTo>
                      <a:pt x="978" y="823"/>
                    </a:lnTo>
                    <a:lnTo>
                      <a:pt x="978" y="851"/>
                    </a:lnTo>
                    <a:lnTo>
                      <a:pt x="978" y="865"/>
                    </a:lnTo>
                    <a:lnTo>
                      <a:pt x="964" y="865"/>
                    </a:lnTo>
                    <a:lnTo>
                      <a:pt x="950" y="865"/>
                    </a:lnTo>
                    <a:lnTo>
                      <a:pt x="936" y="865"/>
                    </a:lnTo>
                    <a:lnTo>
                      <a:pt x="921" y="851"/>
                    </a:lnTo>
                    <a:lnTo>
                      <a:pt x="907" y="851"/>
                    </a:lnTo>
                    <a:lnTo>
                      <a:pt x="893" y="851"/>
                    </a:lnTo>
                    <a:lnTo>
                      <a:pt x="879" y="851"/>
                    </a:lnTo>
                    <a:lnTo>
                      <a:pt x="865" y="851"/>
                    </a:lnTo>
                    <a:lnTo>
                      <a:pt x="851" y="851"/>
                    </a:lnTo>
                    <a:lnTo>
                      <a:pt x="836" y="851"/>
                    </a:lnTo>
                    <a:lnTo>
                      <a:pt x="822" y="851"/>
                    </a:lnTo>
                    <a:lnTo>
                      <a:pt x="808" y="851"/>
                    </a:lnTo>
                    <a:lnTo>
                      <a:pt x="794" y="851"/>
                    </a:lnTo>
                    <a:lnTo>
                      <a:pt x="765" y="837"/>
                    </a:lnTo>
                    <a:lnTo>
                      <a:pt x="751" y="837"/>
                    </a:lnTo>
                    <a:lnTo>
                      <a:pt x="737" y="837"/>
                    </a:lnTo>
                    <a:lnTo>
                      <a:pt x="723" y="837"/>
                    </a:lnTo>
                    <a:lnTo>
                      <a:pt x="695" y="837"/>
                    </a:lnTo>
                    <a:lnTo>
                      <a:pt x="680" y="837"/>
                    </a:lnTo>
                    <a:lnTo>
                      <a:pt x="666" y="837"/>
                    </a:lnTo>
                    <a:lnTo>
                      <a:pt x="652" y="823"/>
                    </a:lnTo>
                    <a:lnTo>
                      <a:pt x="638" y="823"/>
                    </a:lnTo>
                    <a:lnTo>
                      <a:pt x="624" y="823"/>
                    </a:lnTo>
                    <a:lnTo>
                      <a:pt x="595" y="823"/>
                    </a:lnTo>
                    <a:lnTo>
                      <a:pt x="581" y="823"/>
                    </a:lnTo>
                    <a:lnTo>
                      <a:pt x="567" y="823"/>
                    </a:lnTo>
                    <a:lnTo>
                      <a:pt x="553" y="823"/>
                    </a:lnTo>
                    <a:lnTo>
                      <a:pt x="510" y="823"/>
                    </a:lnTo>
                    <a:lnTo>
                      <a:pt x="510" y="808"/>
                    </a:lnTo>
                    <a:lnTo>
                      <a:pt x="496" y="808"/>
                    </a:lnTo>
                    <a:lnTo>
                      <a:pt x="496" y="823"/>
                    </a:lnTo>
                    <a:lnTo>
                      <a:pt x="496" y="808"/>
                    </a:lnTo>
                    <a:lnTo>
                      <a:pt x="482" y="808"/>
                    </a:lnTo>
                    <a:lnTo>
                      <a:pt x="468" y="808"/>
                    </a:lnTo>
                    <a:lnTo>
                      <a:pt x="453" y="808"/>
                    </a:lnTo>
                    <a:lnTo>
                      <a:pt x="439" y="808"/>
                    </a:lnTo>
                    <a:lnTo>
                      <a:pt x="425" y="808"/>
                    </a:lnTo>
                    <a:lnTo>
                      <a:pt x="411" y="808"/>
                    </a:lnTo>
                    <a:lnTo>
                      <a:pt x="397" y="808"/>
                    </a:lnTo>
                    <a:lnTo>
                      <a:pt x="382" y="808"/>
                    </a:lnTo>
                    <a:lnTo>
                      <a:pt x="340" y="808"/>
                    </a:lnTo>
                    <a:lnTo>
                      <a:pt x="326" y="808"/>
                    </a:lnTo>
                    <a:lnTo>
                      <a:pt x="326" y="794"/>
                    </a:lnTo>
                    <a:lnTo>
                      <a:pt x="312" y="794"/>
                    </a:lnTo>
                    <a:lnTo>
                      <a:pt x="297" y="794"/>
                    </a:lnTo>
                    <a:lnTo>
                      <a:pt x="283" y="794"/>
                    </a:lnTo>
                    <a:lnTo>
                      <a:pt x="269" y="794"/>
                    </a:lnTo>
                    <a:lnTo>
                      <a:pt x="241" y="808"/>
                    </a:lnTo>
                    <a:lnTo>
                      <a:pt x="226" y="808"/>
                    </a:lnTo>
                    <a:lnTo>
                      <a:pt x="198" y="808"/>
                    </a:lnTo>
                    <a:lnTo>
                      <a:pt x="184" y="808"/>
                    </a:lnTo>
                    <a:lnTo>
                      <a:pt x="141" y="808"/>
                    </a:lnTo>
                    <a:lnTo>
                      <a:pt x="127" y="808"/>
                    </a:lnTo>
                    <a:lnTo>
                      <a:pt x="113" y="808"/>
                    </a:lnTo>
                    <a:lnTo>
                      <a:pt x="99" y="808"/>
                    </a:lnTo>
                    <a:lnTo>
                      <a:pt x="85" y="808"/>
                    </a:lnTo>
                    <a:lnTo>
                      <a:pt x="70" y="808"/>
                    </a:lnTo>
                    <a:lnTo>
                      <a:pt x="56" y="808"/>
                    </a:lnTo>
                    <a:lnTo>
                      <a:pt x="42" y="808"/>
                    </a:lnTo>
                    <a:lnTo>
                      <a:pt x="28" y="808"/>
                    </a:lnTo>
                    <a:lnTo>
                      <a:pt x="14" y="808"/>
                    </a:lnTo>
                    <a:lnTo>
                      <a:pt x="0" y="808"/>
                    </a:lnTo>
                    <a:lnTo>
                      <a:pt x="0" y="794"/>
                    </a:lnTo>
                    <a:lnTo>
                      <a:pt x="0" y="780"/>
                    </a:lnTo>
                    <a:lnTo>
                      <a:pt x="14" y="780"/>
                    </a:lnTo>
                    <a:lnTo>
                      <a:pt x="14" y="752"/>
                    </a:lnTo>
                    <a:lnTo>
                      <a:pt x="14" y="737"/>
                    </a:lnTo>
                    <a:lnTo>
                      <a:pt x="28" y="737"/>
                    </a:lnTo>
                    <a:lnTo>
                      <a:pt x="28" y="723"/>
                    </a:lnTo>
                    <a:lnTo>
                      <a:pt x="42" y="681"/>
                    </a:lnTo>
                    <a:lnTo>
                      <a:pt x="42" y="638"/>
                    </a:lnTo>
                    <a:lnTo>
                      <a:pt x="70" y="567"/>
                    </a:lnTo>
                    <a:lnTo>
                      <a:pt x="70" y="553"/>
                    </a:lnTo>
                    <a:lnTo>
                      <a:pt x="85" y="539"/>
                    </a:lnTo>
                    <a:lnTo>
                      <a:pt x="85" y="525"/>
                    </a:lnTo>
                    <a:lnTo>
                      <a:pt x="85" y="511"/>
                    </a:lnTo>
                    <a:lnTo>
                      <a:pt x="99" y="496"/>
                    </a:lnTo>
                    <a:lnTo>
                      <a:pt x="99" y="468"/>
                    </a:lnTo>
                    <a:lnTo>
                      <a:pt x="99" y="454"/>
                    </a:lnTo>
                    <a:lnTo>
                      <a:pt x="99" y="440"/>
                    </a:lnTo>
                    <a:lnTo>
                      <a:pt x="113" y="425"/>
                    </a:lnTo>
                    <a:lnTo>
                      <a:pt x="99" y="425"/>
                    </a:lnTo>
                    <a:lnTo>
                      <a:pt x="113" y="411"/>
                    </a:lnTo>
                    <a:lnTo>
                      <a:pt x="141" y="298"/>
                    </a:lnTo>
                    <a:lnTo>
                      <a:pt x="141" y="284"/>
                    </a:lnTo>
                    <a:lnTo>
                      <a:pt x="141" y="269"/>
                    </a:lnTo>
                    <a:lnTo>
                      <a:pt x="141" y="255"/>
                    </a:lnTo>
                    <a:lnTo>
                      <a:pt x="141" y="241"/>
                    </a:lnTo>
                    <a:lnTo>
                      <a:pt x="141" y="227"/>
                    </a:lnTo>
                    <a:lnTo>
                      <a:pt x="141" y="213"/>
                    </a:lnTo>
                    <a:lnTo>
                      <a:pt x="141" y="198"/>
                    </a:lnTo>
                    <a:lnTo>
                      <a:pt x="141" y="184"/>
                    </a:lnTo>
                    <a:lnTo>
                      <a:pt x="141" y="170"/>
                    </a:lnTo>
                    <a:lnTo>
                      <a:pt x="141" y="156"/>
                    </a:lnTo>
                    <a:lnTo>
                      <a:pt x="141" y="142"/>
                    </a:lnTo>
                    <a:lnTo>
                      <a:pt x="141" y="128"/>
                    </a:lnTo>
                    <a:lnTo>
                      <a:pt x="141" y="113"/>
                    </a:lnTo>
                    <a:lnTo>
                      <a:pt x="141" y="99"/>
                    </a:lnTo>
                    <a:lnTo>
                      <a:pt x="241" y="99"/>
                    </a:lnTo>
                    <a:lnTo>
                      <a:pt x="255" y="99"/>
                    </a:lnTo>
                    <a:lnTo>
                      <a:pt x="269" y="99"/>
                    </a:lnTo>
                    <a:lnTo>
                      <a:pt x="312" y="99"/>
                    </a:lnTo>
                    <a:lnTo>
                      <a:pt x="326" y="99"/>
                    </a:lnTo>
                    <a:lnTo>
                      <a:pt x="340" y="99"/>
                    </a:lnTo>
                    <a:lnTo>
                      <a:pt x="354" y="99"/>
                    </a:lnTo>
                    <a:lnTo>
                      <a:pt x="368" y="113"/>
                    </a:lnTo>
                    <a:lnTo>
                      <a:pt x="368" y="99"/>
                    </a:lnTo>
                    <a:lnTo>
                      <a:pt x="368" y="85"/>
                    </a:lnTo>
                    <a:lnTo>
                      <a:pt x="368" y="71"/>
                    </a:lnTo>
                    <a:lnTo>
                      <a:pt x="354" y="71"/>
                    </a:lnTo>
                    <a:lnTo>
                      <a:pt x="368" y="57"/>
                    </a:lnTo>
                    <a:lnTo>
                      <a:pt x="368" y="0"/>
                    </a:lnTo>
                    <a:lnTo>
                      <a:pt x="368" y="14"/>
                    </a:lnTo>
                    <a:lnTo>
                      <a:pt x="382" y="28"/>
                    </a:lnTo>
                    <a:lnTo>
                      <a:pt x="411" y="57"/>
                    </a:lnTo>
                    <a:lnTo>
                      <a:pt x="411" y="71"/>
                    </a:lnTo>
                    <a:lnTo>
                      <a:pt x="524" y="85"/>
                    </a:lnTo>
                    <a:lnTo>
                      <a:pt x="567" y="99"/>
                    </a:lnTo>
                    <a:lnTo>
                      <a:pt x="581" y="99"/>
                    </a:lnTo>
                    <a:lnTo>
                      <a:pt x="595" y="99"/>
                    </a:lnTo>
                    <a:lnTo>
                      <a:pt x="624" y="99"/>
                    </a:lnTo>
                    <a:lnTo>
                      <a:pt x="652" y="99"/>
                    </a:lnTo>
                    <a:close/>
                  </a:path>
                </a:pathLst>
              </a:custGeom>
              <a:noFill/>
              <a:ln w="0" cap="flat">
                <a:solidFill>
                  <a:srgbClr val="000000"/>
                </a:solidFill>
                <a:prstDash val="solid"/>
                <a:round/>
                <a:headEnd/>
                <a:tailEnd/>
              </a:ln>
              <a:extLst>
                <a:ext uri="{909E8E84-426E-40DD-AFC4-6F175D3DCCD1}">
                  <a14:hiddenFill xmlns="" xmlns:a14="http://schemas.microsoft.com/office/drawing/2010/main">
                    <a:solidFill>
                      <a:srgbClr val="FFFFFF"/>
                    </a:solidFill>
                  </a14:hiddenFill>
                </a:ext>
              </a:extLst>
            </p:spPr>
            <p:txBody>
              <a:bodyPr/>
              <a:lstStyle/>
              <a:p>
                <a:endParaRPr lang="ja-JP" altLang="en-US"/>
              </a:p>
            </p:txBody>
          </p:sp>
          <p:sp>
            <p:nvSpPr>
              <p:cNvPr id="21666" name="Freeform 190"/>
              <p:cNvSpPr>
                <a:spLocks noChangeAspect="1"/>
              </p:cNvSpPr>
              <p:nvPr/>
            </p:nvSpPr>
            <p:spPr bwMode="auto">
              <a:xfrm>
                <a:off x="8536" y="1776"/>
                <a:ext cx="979" cy="990"/>
              </a:xfrm>
              <a:custGeom>
                <a:avLst/>
                <a:gdLst>
                  <a:gd name="T0" fmla="*/ 0 w 2128"/>
                  <a:gd name="T1" fmla="*/ 0 h 2156"/>
                  <a:gd name="T2" fmla="*/ 0 w 2128"/>
                  <a:gd name="T3" fmla="*/ 0 h 2156"/>
                  <a:gd name="T4" fmla="*/ 0 w 2128"/>
                  <a:gd name="T5" fmla="*/ 0 h 2156"/>
                  <a:gd name="T6" fmla="*/ 0 w 2128"/>
                  <a:gd name="T7" fmla="*/ 0 h 2156"/>
                  <a:gd name="T8" fmla="*/ 0 w 2128"/>
                  <a:gd name="T9" fmla="*/ 0 h 2156"/>
                  <a:gd name="T10" fmla="*/ 0 w 2128"/>
                  <a:gd name="T11" fmla="*/ 0 h 2156"/>
                  <a:gd name="T12" fmla="*/ 0 w 2128"/>
                  <a:gd name="T13" fmla="*/ 0 h 2156"/>
                  <a:gd name="T14" fmla="*/ 0 w 2128"/>
                  <a:gd name="T15" fmla="*/ 0 h 2156"/>
                  <a:gd name="T16" fmla="*/ 0 w 2128"/>
                  <a:gd name="T17" fmla="*/ 0 h 2156"/>
                  <a:gd name="T18" fmla="*/ 0 w 2128"/>
                  <a:gd name="T19" fmla="*/ 0 h 2156"/>
                  <a:gd name="T20" fmla="*/ 0 w 2128"/>
                  <a:gd name="T21" fmla="*/ 0 h 2156"/>
                  <a:gd name="T22" fmla="*/ 0 w 2128"/>
                  <a:gd name="T23" fmla="*/ 0 h 2156"/>
                  <a:gd name="T24" fmla="*/ 0 w 2128"/>
                  <a:gd name="T25" fmla="*/ 0 h 2156"/>
                  <a:gd name="T26" fmla="*/ 0 w 2128"/>
                  <a:gd name="T27" fmla="*/ 0 h 2156"/>
                  <a:gd name="T28" fmla="*/ 0 w 2128"/>
                  <a:gd name="T29" fmla="*/ 0 h 2156"/>
                  <a:gd name="T30" fmla="*/ 0 w 2128"/>
                  <a:gd name="T31" fmla="*/ 0 h 2156"/>
                  <a:gd name="T32" fmla="*/ 0 w 2128"/>
                  <a:gd name="T33" fmla="*/ 0 h 2156"/>
                  <a:gd name="T34" fmla="*/ 0 w 2128"/>
                  <a:gd name="T35" fmla="*/ 0 h 2156"/>
                  <a:gd name="T36" fmla="*/ 0 w 2128"/>
                  <a:gd name="T37" fmla="*/ 0 h 2156"/>
                  <a:gd name="T38" fmla="*/ 0 w 2128"/>
                  <a:gd name="T39" fmla="*/ 0 h 2156"/>
                  <a:gd name="T40" fmla="*/ 0 w 2128"/>
                  <a:gd name="T41" fmla="*/ 0 h 2156"/>
                  <a:gd name="T42" fmla="*/ 0 w 2128"/>
                  <a:gd name="T43" fmla="*/ 0 h 2156"/>
                  <a:gd name="T44" fmla="*/ 0 w 2128"/>
                  <a:gd name="T45" fmla="*/ 0 h 2156"/>
                  <a:gd name="T46" fmla="*/ 0 w 2128"/>
                  <a:gd name="T47" fmla="*/ 0 h 2156"/>
                  <a:gd name="T48" fmla="*/ 0 w 2128"/>
                  <a:gd name="T49" fmla="*/ 0 h 2156"/>
                  <a:gd name="T50" fmla="*/ 0 w 2128"/>
                  <a:gd name="T51" fmla="*/ 0 h 2156"/>
                  <a:gd name="T52" fmla="*/ 0 w 2128"/>
                  <a:gd name="T53" fmla="*/ 0 h 2156"/>
                  <a:gd name="T54" fmla="*/ 0 w 2128"/>
                  <a:gd name="T55" fmla="*/ 0 h 2156"/>
                  <a:gd name="T56" fmla="*/ 0 w 2128"/>
                  <a:gd name="T57" fmla="*/ 0 h 2156"/>
                  <a:gd name="T58" fmla="*/ 0 w 2128"/>
                  <a:gd name="T59" fmla="*/ 0 h 2156"/>
                  <a:gd name="T60" fmla="*/ 0 w 2128"/>
                  <a:gd name="T61" fmla="*/ 0 h 2156"/>
                  <a:gd name="T62" fmla="*/ 0 w 2128"/>
                  <a:gd name="T63" fmla="*/ 0 h 2156"/>
                  <a:gd name="T64" fmla="*/ 0 w 2128"/>
                  <a:gd name="T65" fmla="*/ 0 h 2156"/>
                  <a:gd name="T66" fmla="*/ 0 w 2128"/>
                  <a:gd name="T67" fmla="*/ 0 h 2156"/>
                  <a:gd name="T68" fmla="*/ 0 w 2128"/>
                  <a:gd name="T69" fmla="*/ 0 h 2156"/>
                  <a:gd name="T70" fmla="*/ 0 w 2128"/>
                  <a:gd name="T71" fmla="*/ 0 h 2156"/>
                  <a:gd name="T72" fmla="*/ 0 w 2128"/>
                  <a:gd name="T73" fmla="*/ 0 h 2156"/>
                  <a:gd name="T74" fmla="*/ 0 w 2128"/>
                  <a:gd name="T75" fmla="*/ 0 h 2156"/>
                  <a:gd name="T76" fmla="*/ 0 w 2128"/>
                  <a:gd name="T77" fmla="*/ 0 h 2156"/>
                  <a:gd name="T78" fmla="*/ 0 w 2128"/>
                  <a:gd name="T79" fmla="*/ 0 h 2156"/>
                  <a:gd name="T80" fmla="*/ 0 w 2128"/>
                  <a:gd name="T81" fmla="*/ 0 h 2156"/>
                  <a:gd name="T82" fmla="*/ 0 w 2128"/>
                  <a:gd name="T83" fmla="*/ 0 h 2156"/>
                  <a:gd name="T84" fmla="*/ 0 w 2128"/>
                  <a:gd name="T85" fmla="*/ 0 h 2156"/>
                  <a:gd name="T86" fmla="*/ 0 w 2128"/>
                  <a:gd name="T87" fmla="*/ 0 h 2156"/>
                  <a:gd name="T88" fmla="*/ 0 w 2128"/>
                  <a:gd name="T89" fmla="*/ 0 h 2156"/>
                  <a:gd name="T90" fmla="*/ 0 w 2128"/>
                  <a:gd name="T91" fmla="*/ 0 h 2156"/>
                  <a:gd name="T92" fmla="*/ 0 w 2128"/>
                  <a:gd name="T93" fmla="*/ 0 h 2156"/>
                  <a:gd name="T94" fmla="*/ 0 w 2128"/>
                  <a:gd name="T95" fmla="*/ 0 h 2156"/>
                  <a:gd name="T96" fmla="*/ 0 w 2128"/>
                  <a:gd name="T97" fmla="*/ 0 h 2156"/>
                  <a:gd name="T98" fmla="*/ 0 w 2128"/>
                  <a:gd name="T99" fmla="*/ 0 h 2156"/>
                  <a:gd name="T100" fmla="*/ 0 w 2128"/>
                  <a:gd name="T101" fmla="*/ 0 h 2156"/>
                  <a:gd name="T102" fmla="*/ 0 w 2128"/>
                  <a:gd name="T103" fmla="*/ 0 h 2156"/>
                  <a:gd name="T104" fmla="*/ 0 w 2128"/>
                  <a:gd name="T105" fmla="*/ 0 h 2156"/>
                  <a:gd name="T106" fmla="*/ 0 w 2128"/>
                  <a:gd name="T107" fmla="*/ 0 h 2156"/>
                  <a:gd name="T108" fmla="*/ 0 w 2128"/>
                  <a:gd name="T109" fmla="*/ 0 h 2156"/>
                  <a:gd name="T110" fmla="*/ 0 w 2128"/>
                  <a:gd name="T111" fmla="*/ 0 h 2156"/>
                  <a:gd name="T112" fmla="*/ 0 w 2128"/>
                  <a:gd name="T113" fmla="*/ 0 h 2156"/>
                  <a:gd name="T114" fmla="*/ 0 w 2128"/>
                  <a:gd name="T115" fmla="*/ 0 h 2156"/>
                  <a:gd name="T116" fmla="*/ 0 w 2128"/>
                  <a:gd name="T117" fmla="*/ 0 h 2156"/>
                  <a:gd name="T118" fmla="*/ 0 w 2128"/>
                  <a:gd name="T119" fmla="*/ 0 h 215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2128"/>
                  <a:gd name="T181" fmla="*/ 0 h 2156"/>
                  <a:gd name="T182" fmla="*/ 2128 w 2128"/>
                  <a:gd name="T183" fmla="*/ 2156 h 215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2128" h="2156">
                    <a:moveTo>
                      <a:pt x="1660" y="28"/>
                    </a:moveTo>
                    <a:lnTo>
                      <a:pt x="1674" y="28"/>
                    </a:lnTo>
                    <a:lnTo>
                      <a:pt x="1688" y="28"/>
                    </a:lnTo>
                    <a:lnTo>
                      <a:pt x="1702" y="28"/>
                    </a:lnTo>
                    <a:lnTo>
                      <a:pt x="1717" y="14"/>
                    </a:lnTo>
                    <a:lnTo>
                      <a:pt x="1731" y="14"/>
                    </a:lnTo>
                    <a:lnTo>
                      <a:pt x="1731" y="28"/>
                    </a:lnTo>
                    <a:lnTo>
                      <a:pt x="1745" y="28"/>
                    </a:lnTo>
                    <a:lnTo>
                      <a:pt x="1759" y="28"/>
                    </a:lnTo>
                    <a:lnTo>
                      <a:pt x="1759" y="43"/>
                    </a:lnTo>
                    <a:lnTo>
                      <a:pt x="1773" y="57"/>
                    </a:lnTo>
                    <a:lnTo>
                      <a:pt x="1787" y="57"/>
                    </a:lnTo>
                    <a:lnTo>
                      <a:pt x="1787" y="71"/>
                    </a:lnTo>
                    <a:lnTo>
                      <a:pt x="1802" y="71"/>
                    </a:lnTo>
                    <a:lnTo>
                      <a:pt x="1802" y="85"/>
                    </a:lnTo>
                    <a:lnTo>
                      <a:pt x="1802" y="99"/>
                    </a:lnTo>
                    <a:lnTo>
                      <a:pt x="1802" y="113"/>
                    </a:lnTo>
                    <a:lnTo>
                      <a:pt x="1802" y="128"/>
                    </a:lnTo>
                    <a:lnTo>
                      <a:pt x="1816" y="128"/>
                    </a:lnTo>
                    <a:lnTo>
                      <a:pt x="1802" y="142"/>
                    </a:lnTo>
                    <a:lnTo>
                      <a:pt x="1802" y="156"/>
                    </a:lnTo>
                    <a:lnTo>
                      <a:pt x="1802" y="170"/>
                    </a:lnTo>
                    <a:lnTo>
                      <a:pt x="1802" y="184"/>
                    </a:lnTo>
                    <a:lnTo>
                      <a:pt x="1802" y="199"/>
                    </a:lnTo>
                    <a:lnTo>
                      <a:pt x="1802" y="213"/>
                    </a:lnTo>
                    <a:lnTo>
                      <a:pt x="1802" y="227"/>
                    </a:lnTo>
                    <a:lnTo>
                      <a:pt x="1802" y="241"/>
                    </a:lnTo>
                    <a:lnTo>
                      <a:pt x="1787" y="241"/>
                    </a:lnTo>
                    <a:lnTo>
                      <a:pt x="1787" y="255"/>
                    </a:lnTo>
                    <a:lnTo>
                      <a:pt x="1787" y="270"/>
                    </a:lnTo>
                    <a:lnTo>
                      <a:pt x="1787" y="284"/>
                    </a:lnTo>
                    <a:lnTo>
                      <a:pt x="1773" y="284"/>
                    </a:lnTo>
                    <a:lnTo>
                      <a:pt x="1773" y="298"/>
                    </a:lnTo>
                    <a:lnTo>
                      <a:pt x="1773" y="312"/>
                    </a:lnTo>
                    <a:lnTo>
                      <a:pt x="1773" y="326"/>
                    </a:lnTo>
                    <a:lnTo>
                      <a:pt x="1759" y="326"/>
                    </a:lnTo>
                    <a:lnTo>
                      <a:pt x="1759" y="340"/>
                    </a:lnTo>
                    <a:lnTo>
                      <a:pt x="1773" y="355"/>
                    </a:lnTo>
                    <a:lnTo>
                      <a:pt x="1773" y="369"/>
                    </a:lnTo>
                    <a:lnTo>
                      <a:pt x="1773" y="383"/>
                    </a:lnTo>
                    <a:lnTo>
                      <a:pt x="1773" y="397"/>
                    </a:lnTo>
                    <a:lnTo>
                      <a:pt x="1773" y="411"/>
                    </a:lnTo>
                    <a:lnTo>
                      <a:pt x="1773" y="426"/>
                    </a:lnTo>
                    <a:lnTo>
                      <a:pt x="1773" y="440"/>
                    </a:lnTo>
                    <a:lnTo>
                      <a:pt x="1773" y="454"/>
                    </a:lnTo>
                    <a:lnTo>
                      <a:pt x="1787" y="454"/>
                    </a:lnTo>
                    <a:lnTo>
                      <a:pt x="1787" y="468"/>
                    </a:lnTo>
                    <a:lnTo>
                      <a:pt x="1787" y="482"/>
                    </a:lnTo>
                    <a:lnTo>
                      <a:pt x="1802" y="496"/>
                    </a:lnTo>
                    <a:lnTo>
                      <a:pt x="1816" y="496"/>
                    </a:lnTo>
                    <a:lnTo>
                      <a:pt x="1816" y="511"/>
                    </a:lnTo>
                    <a:lnTo>
                      <a:pt x="1830" y="525"/>
                    </a:lnTo>
                    <a:lnTo>
                      <a:pt x="1929" y="525"/>
                    </a:lnTo>
                    <a:lnTo>
                      <a:pt x="1972" y="525"/>
                    </a:lnTo>
                    <a:lnTo>
                      <a:pt x="1958" y="539"/>
                    </a:lnTo>
                    <a:lnTo>
                      <a:pt x="1958" y="553"/>
                    </a:lnTo>
                    <a:lnTo>
                      <a:pt x="1958" y="567"/>
                    </a:lnTo>
                    <a:lnTo>
                      <a:pt x="1958" y="582"/>
                    </a:lnTo>
                    <a:lnTo>
                      <a:pt x="1943" y="582"/>
                    </a:lnTo>
                    <a:lnTo>
                      <a:pt x="1929" y="582"/>
                    </a:lnTo>
                    <a:lnTo>
                      <a:pt x="1901" y="567"/>
                    </a:lnTo>
                    <a:lnTo>
                      <a:pt x="1887" y="567"/>
                    </a:lnTo>
                    <a:lnTo>
                      <a:pt x="1887" y="582"/>
                    </a:lnTo>
                    <a:lnTo>
                      <a:pt x="1901" y="582"/>
                    </a:lnTo>
                    <a:lnTo>
                      <a:pt x="1915" y="596"/>
                    </a:lnTo>
                    <a:lnTo>
                      <a:pt x="1929" y="596"/>
                    </a:lnTo>
                    <a:lnTo>
                      <a:pt x="1943" y="596"/>
                    </a:lnTo>
                    <a:lnTo>
                      <a:pt x="1958" y="596"/>
                    </a:lnTo>
                    <a:lnTo>
                      <a:pt x="1972" y="596"/>
                    </a:lnTo>
                    <a:lnTo>
                      <a:pt x="1972" y="582"/>
                    </a:lnTo>
                    <a:lnTo>
                      <a:pt x="1986" y="582"/>
                    </a:lnTo>
                    <a:lnTo>
                      <a:pt x="1986" y="567"/>
                    </a:lnTo>
                    <a:lnTo>
                      <a:pt x="1986" y="553"/>
                    </a:lnTo>
                    <a:lnTo>
                      <a:pt x="2000" y="539"/>
                    </a:lnTo>
                    <a:lnTo>
                      <a:pt x="2014" y="539"/>
                    </a:lnTo>
                    <a:lnTo>
                      <a:pt x="2029" y="539"/>
                    </a:lnTo>
                    <a:lnTo>
                      <a:pt x="2029" y="553"/>
                    </a:lnTo>
                    <a:lnTo>
                      <a:pt x="2043" y="553"/>
                    </a:lnTo>
                    <a:lnTo>
                      <a:pt x="2057" y="553"/>
                    </a:lnTo>
                    <a:lnTo>
                      <a:pt x="2071" y="567"/>
                    </a:lnTo>
                    <a:lnTo>
                      <a:pt x="2071" y="582"/>
                    </a:lnTo>
                    <a:lnTo>
                      <a:pt x="2085" y="582"/>
                    </a:lnTo>
                    <a:lnTo>
                      <a:pt x="2085" y="596"/>
                    </a:lnTo>
                    <a:lnTo>
                      <a:pt x="2114" y="638"/>
                    </a:lnTo>
                    <a:lnTo>
                      <a:pt x="2128" y="652"/>
                    </a:lnTo>
                    <a:lnTo>
                      <a:pt x="2114" y="667"/>
                    </a:lnTo>
                    <a:lnTo>
                      <a:pt x="2099" y="667"/>
                    </a:lnTo>
                    <a:lnTo>
                      <a:pt x="2099" y="681"/>
                    </a:lnTo>
                    <a:lnTo>
                      <a:pt x="2085" y="695"/>
                    </a:lnTo>
                    <a:lnTo>
                      <a:pt x="2057" y="723"/>
                    </a:lnTo>
                    <a:lnTo>
                      <a:pt x="2043" y="738"/>
                    </a:lnTo>
                    <a:lnTo>
                      <a:pt x="2043" y="752"/>
                    </a:lnTo>
                    <a:lnTo>
                      <a:pt x="2029" y="752"/>
                    </a:lnTo>
                    <a:lnTo>
                      <a:pt x="2029" y="766"/>
                    </a:lnTo>
                    <a:lnTo>
                      <a:pt x="2029" y="780"/>
                    </a:lnTo>
                    <a:lnTo>
                      <a:pt x="2014" y="780"/>
                    </a:lnTo>
                    <a:lnTo>
                      <a:pt x="2014" y="794"/>
                    </a:lnTo>
                    <a:lnTo>
                      <a:pt x="2014" y="823"/>
                    </a:lnTo>
                    <a:lnTo>
                      <a:pt x="2000" y="837"/>
                    </a:lnTo>
                    <a:lnTo>
                      <a:pt x="2000" y="851"/>
                    </a:lnTo>
                    <a:lnTo>
                      <a:pt x="1986" y="879"/>
                    </a:lnTo>
                    <a:lnTo>
                      <a:pt x="1986" y="894"/>
                    </a:lnTo>
                    <a:lnTo>
                      <a:pt x="1986" y="908"/>
                    </a:lnTo>
                    <a:lnTo>
                      <a:pt x="1986" y="936"/>
                    </a:lnTo>
                    <a:lnTo>
                      <a:pt x="1986" y="965"/>
                    </a:lnTo>
                    <a:lnTo>
                      <a:pt x="1986" y="979"/>
                    </a:lnTo>
                    <a:lnTo>
                      <a:pt x="1986" y="993"/>
                    </a:lnTo>
                    <a:lnTo>
                      <a:pt x="1972" y="1007"/>
                    </a:lnTo>
                    <a:lnTo>
                      <a:pt x="1972" y="1021"/>
                    </a:lnTo>
                    <a:lnTo>
                      <a:pt x="1958" y="1035"/>
                    </a:lnTo>
                    <a:lnTo>
                      <a:pt x="1958" y="1064"/>
                    </a:lnTo>
                    <a:lnTo>
                      <a:pt x="1958" y="1078"/>
                    </a:lnTo>
                    <a:lnTo>
                      <a:pt x="1958" y="1092"/>
                    </a:lnTo>
                    <a:lnTo>
                      <a:pt x="1958" y="1106"/>
                    </a:lnTo>
                    <a:lnTo>
                      <a:pt x="1958" y="1135"/>
                    </a:lnTo>
                    <a:lnTo>
                      <a:pt x="1958" y="1149"/>
                    </a:lnTo>
                    <a:lnTo>
                      <a:pt x="1972" y="1163"/>
                    </a:lnTo>
                    <a:lnTo>
                      <a:pt x="1958" y="1163"/>
                    </a:lnTo>
                    <a:lnTo>
                      <a:pt x="1958" y="1177"/>
                    </a:lnTo>
                    <a:lnTo>
                      <a:pt x="1958" y="1220"/>
                    </a:lnTo>
                    <a:lnTo>
                      <a:pt x="1943" y="1248"/>
                    </a:lnTo>
                    <a:lnTo>
                      <a:pt x="1943" y="1262"/>
                    </a:lnTo>
                    <a:lnTo>
                      <a:pt x="1943" y="1277"/>
                    </a:lnTo>
                    <a:lnTo>
                      <a:pt x="1929" y="1291"/>
                    </a:lnTo>
                    <a:lnTo>
                      <a:pt x="1929" y="1305"/>
                    </a:lnTo>
                    <a:lnTo>
                      <a:pt x="1915" y="1305"/>
                    </a:lnTo>
                    <a:lnTo>
                      <a:pt x="1915" y="1319"/>
                    </a:lnTo>
                    <a:lnTo>
                      <a:pt x="1915" y="1333"/>
                    </a:lnTo>
                    <a:lnTo>
                      <a:pt x="1901" y="1333"/>
                    </a:lnTo>
                    <a:lnTo>
                      <a:pt x="1887" y="1348"/>
                    </a:lnTo>
                    <a:lnTo>
                      <a:pt x="1887" y="1362"/>
                    </a:lnTo>
                    <a:lnTo>
                      <a:pt x="1858" y="1376"/>
                    </a:lnTo>
                    <a:lnTo>
                      <a:pt x="1844" y="1390"/>
                    </a:lnTo>
                    <a:lnTo>
                      <a:pt x="1816" y="1404"/>
                    </a:lnTo>
                    <a:lnTo>
                      <a:pt x="1802" y="1418"/>
                    </a:lnTo>
                    <a:lnTo>
                      <a:pt x="1773" y="1433"/>
                    </a:lnTo>
                    <a:lnTo>
                      <a:pt x="1759" y="1447"/>
                    </a:lnTo>
                    <a:lnTo>
                      <a:pt x="1745" y="1461"/>
                    </a:lnTo>
                    <a:lnTo>
                      <a:pt x="1731" y="1461"/>
                    </a:lnTo>
                    <a:lnTo>
                      <a:pt x="1717" y="1461"/>
                    </a:lnTo>
                    <a:lnTo>
                      <a:pt x="1717" y="1475"/>
                    </a:lnTo>
                    <a:lnTo>
                      <a:pt x="1702" y="1475"/>
                    </a:lnTo>
                    <a:lnTo>
                      <a:pt x="1688" y="1489"/>
                    </a:lnTo>
                    <a:lnTo>
                      <a:pt x="1674" y="1489"/>
                    </a:lnTo>
                    <a:lnTo>
                      <a:pt x="1660" y="1489"/>
                    </a:lnTo>
                    <a:lnTo>
                      <a:pt x="1646" y="1504"/>
                    </a:lnTo>
                    <a:lnTo>
                      <a:pt x="1631" y="1504"/>
                    </a:lnTo>
                    <a:lnTo>
                      <a:pt x="1617" y="1518"/>
                    </a:lnTo>
                    <a:lnTo>
                      <a:pt x="1603" y="1518"/>
                    </a:lnTo>
                    <a:lnTo>
                      <a:pt x="1589" y="1518"/>
                    </a:lnTo>
                    <a:lnTo>
                      <a:pt x="1575" y="1532"/>
                    </a:lnTo>
                    <a:lnTo>
                      <a:pt x="1560" y="1532"/>
                    </a:lnTo>
                    <a:lnTo>
                      <a:pt x="1532" y="1532"/>
                    </a:lnTo>
                    <a:lnTo>
                      <a:pt x="1532" y="1546"/>
                    </a:lnTo>
                    <a:lnTo>
                      <a:pt x="1518" y="1546"/>
                    </a:lnTo>
                    <a:lnTo>
                      <a:pt x="1504" y="1546"/>
                    </a:lnTo>
                    <a:lnTo>
                      <a:pt x="1490" y="1546"/>
                    </a:lnTo>
                    <a:lnTo>
                      <a:pt x="1461" y="1546"/>
                    </a:lnTo>
                    <a:lnTo>
                      <a:pt x="1447" y="1560"/>
                    </a:lnTo>
                    <a:lnTo>
                      <a:pt x="1419" y="1560"/>
                    </a:lnTo>
                    <a:lnTo>
                      <a:pt x="1404" y="1560"/>
                    </a:lnTo>
                    <a:lnTo>
                      <a:pt x="1390" y="1560"/>
                    </a:lnTo>
                    <a:lnTo>
                      <a:pt x="1376" y="1560"/>
                    </a:lnTo>
                    <a:lnTo>
                      <a:pt x="1362" y="1574"/>
                    </a:lnTo>
                    <a:lnTo>
                      <a:pt x="1348" y="1574"/>
                    </a:lnTo>
                    <a:lnTo>
                      <a:pt x="1334" y="1574"/>
                    </a:lnTo>
                    <a:lnTo>
                      <a:pt x="1319" y="1574"/>
                    </a:lnTo>
                    <a:lnTo>
                      <a:pt x="1305" y="1574"/>
                    </a:lnTo>
                    <a:lnTo>
                      <a:pt x="1291" y="1574"/>
                    </a:lnTo>
                    <a:lnTo>
                      <a:pt x="1277" y="1574"/>
                    </a:lnTo>
                    <a:lnTo>
                      <a:pt x="1263" y="1574"/>
                    </a:lnTo>
                    <a:lnTo>
                      <a:pt x="1248" y="1574"/>
                    </a:lnTo>
                    <a:lnTo>
                      <a:pt x="1234" y="1574"/>
                    </a:lnTo>
                    <a:lnTo>
                      <a:pt x="1220" y="1574"/>
                    </a:lnTo>
                    <a:lnTo>
                      <a:pt x="1192" y="1574"/>
                    </a:lnTo>
                    <a:lnTo>
                      <a:pt x="1163" y="1574"/>
                    </a:lnTo>
                    <a:lnTo>
                      <a:pt x="1149" y="1574"/>
                    </a:lnTo>
                    <a:lnTo>
                      <a:pt x="1135" y="1574"/>
                    </a:lnTo>
                    <a:lnTo>
                      <a:pt x="1121" y="1560"/>
                    </a:lnTo>
                    <a:lnTo>
                      <a:pt x="1107" y="1560"/>
                    </a:lnTo>
                    <a:lnTo>
                      <a:pt x="1092" y="1560"/>
                    </a:lnTo>
                    <a:lnTo>
                      <a:pt x="1078" y="1560"/>
                    </a:lnTo>
                    <a:lnTo>
                      <a:pt x="1064" y="1560"/>
                    </a:lnTo>
                    <a:lnTo>
                      <a:pt x="1036" y="1560"/>
                    </a:lnTo>
                    <a:lnTo>
                      <a:pt x="1022" y="1560"/>
                    </a:lnTo>
                    <a:lnTo>
                      <a:pt x="1007" y="1546"/>
                    </a:lnTo>
                    <a:lnTo>
                      <a:pt x="979" y="1546"/>
                    </a:lnTo>
                    <a:lnTo>
                      <a:pt x="965" y="1546"/>
                    </a:lnTo>
                    <a:lnTo>
                      <a:pt x="951" y="1546"/>
                    </a:lnTo>
                    <a:lnTo>
                      <a:pt x="936" y="1546"/>
                    </a:lnTo>
                    <a:lnTo>
                      <a:pt x="922" y="1546"/>
                    </a:lnTo>
                    <a:lnTo>
                      <a:pt x="908" y="1546"/>
                    </a:lnTo>
                    <a:lnTo>
                      <a:pt x="894" y="1546"/>
                    </a:lnTo>
                    <a:lnTo>
                      <a:pt x="894" y="1560"/>
                    </a:lnTo>
                    <a:lnTo>
                      <a:pt x="880" y="1560"/>
                    </a:lnTo>
                    <a:lnTo>
                      <a:pt x="866" y="1560"/>
                    </a:lnTo>
                    <a:lnTo>
                      <a:pt x="851" y="1560"/>
                    </a:lnTo>
                    <a:lnTo>
                      <a:pt x="851" y="1574"/>
                    </a:lnTo>
                    <a:lnTo>
                      <a:pt x="837" y="1574"/>
                    </a:lnTo>
                    <a:lnTo>
                      <a:pt x="823" y="1574"/>
                    </a:lnTo>
                    <a:lnTo>
                      <a:pt x="809" y="1589"/>
                    </a:lnTo>
                    <a:lnTo>
                      <a:pt x="795" y="1589"/>
                    </a:lnTo>
                    <a:lnTo>
                      <a:pt x="795" y="1603"/>
                    </a:lnTo>
                    <a:lnTo>
                      <a:pt x="780" y="1603"/>
                    </a:lnTo>
                    <a:lnTo>
                      <a:pt x="766" y="1603"/>
                    </a:lnTo>
                    <a:lnTo>
                      <a:pt x="766" y="1617"/>
                    </a:lnTo>
                    <a:lnTo>
                      <a:pt x="752" y="1617"/>
                    </a:lnTo>
                    <a:lnTo>
                      <a:pt x="752" y="1631"/>
                    </a:lnTo>
                    <a:lnTo>
                      <a:pt x="738" y="1631"/>
                    </a:lnTo>
                    <a:lnTo>
                      <a:pt x="724" y="1645"/>
                    </a:lnTo>
                    <a:lnTo>
                      <a:pt x="710" y="1645"/>
                    </a:lnTo>
                    <a:lnTo>
                      <a:pt x="695" y="1660"/>
                    </a:lnTo>
                    <a:lnTo>
                      <a:pt x="681" y="1674"/>
                    </a:lnTo>
                    <a:lnTo>
                      <a:pt x="667" y="1688"/>
                    </a:lnTo>
                    <a:lnTo>
                      <a:pt x="653" y="1702"/>
                    </a:lnTo>
                    <a:lnTo>
                      <a:pt x="653" y="1716"/>
                    </a:lnTo>
                    <a:lnTo>
                      <a:pt x="639" y="1745"/>
                    </a:lnTo>
                    <a:lnTo>
                      <a:pt x="624" y="1759"/>
                    </a:lnTo>
                    <a:lnTo>
                      <a:pt x="610" y="1773"/>
                    </a:lnTo>
                    <a:lnTo>
                      <a:pt x="596" y="1787"/>
                    </a:lnTo>
                    <a:lnTo>
                      <a:pt x="596" y="1801"/>
                    </a:lnTo>
                    <a:lnTo>
                      <a:pt x="582" y="1816"/>
                    </a:lnTo>
                    <a:lnTo>
                      <a:pt x="582" y="1830"/>
                    </a:lnTo>
                    <a:lnTo>
                      <a:pt x="539" y="1887"/>
                    </a:lnTo>
                    <a:lnTo>
                      <a:pt x="454" y="1986"/>
                    </a:lnTo>
                    <a:lnTo>
                      <a:pt x="440" y="2000"/>
                    </a:lnTo>
                    <a:lnTo>
                      <a:pt x="412" y="2028"/>
                    </a:lnTo>
                    <a:lnTo>
                      <a:pt x="398" y="2057"/>
                    </a:lnTo>
                    <a:lnTo>
                      <a:pt x="327" y="2085"/>
                    </a:lnTo>
                    <a:lnTo>
                      <a:pt x="298" y="2085"/>
                    </a:lnTo>
                    <a:lnTo>
                      <a:pt x="284" y="2099"/>
                    </a:lnTo>
                    <a:lnTo>
                      <a:pt x="171" y="2156"/>
                    </a:lnTo>
                    <a:lnTo>
                      <a:pt x="156" y="2156"/>
                    </a:lnTo>
                    <a:lnTo>
                      <a:pt x="57" y="2156"/>
                    </a:lnTo>
                    <a:lnTo>
                      <a:pt x="57" y="2142"/>
                    </a:lnTo>
                    <a:lnTo>
                      <a:pt x="57" y="2128"/>
                    </a:lnTo>
                    <a:lnTo>
                      <a:pt x="57" y="2113"/>
                    </a:lnTo>
                    <a:lnTo>
                      <a:pt x="57" y="2085"/>
                    </a:lnTo>
                    <a:lnTo>
                      <a:pt x="57" y="2071"/>
                    </a:lnTo>
                    <a:lnTo>
                      <a:pt x="57" y="2057"/>
                    </a:lnTo>
                    <a:lnTo>
                      <a:pt x="57" y="2014"/>
                    </a:lnTo>
                    <a:lnTo>
                      <a:pt x="57" y="2000"/>
                    </a:lnTo>
                    <a:lnTo>
                      <a:pt x="57" y="1986"/>
                    </a:lnTo>
                    <a:lnTo>
                      <a:pt x="57" y="1943"/>
                    </a:lnTo>
                    <a:lnTo>
                      <a:pt x="57" y="1915"/>
                    </a:lnTo>
                    <a:lnTo>
                      <a:pt x="43" y="1915"/>
                    </a:lnTo>
                    <a:lnTo>
                      <a:pt x="43" y="1901"/>
                    </a:lnTo>
                    <a:lnTo>
                      <a:pt x="43" y="1887"/>
                    </a:lnTo>
                    <a:lnTo>
                      <a:pt x="43" y="1872"/>
                    </a:lnTo>
                    <a:lnTo>
                      <a:pt x="29" y="1872"/>
                    </a:lnTo>
                    <a:lnTo>
                      <a:pt x="29" y="1858"/>
                    </a:lnTo>
                    <a:lnTo>
                      <a:pt x="29" y="1844"/>
                    </a:lnTo>
                    <a:lnTo>
                      <a:pt x="29" y="1830"/>
                    </a:lnTo>
                    <a:lnTo>
                      <a:pt x="15" y="1801"/>
                    </a:lnTo>
                    <a:lnTo>
                      <a:pt x="15" y="1773"/>
                    </a:lnTo>
                    <a:lnTo>
                      <a:pt x="0" y="1759"/>
                    </a:lnTo>
                    <a:lnTo>
                      <a:pt x="0" y="1745"/>
                    </a:lnTo>
                    <a:lnTo>
                      <a:pt x="0" y="1731"/>
                    </a:lnTo>
                    <a:lnTo>
                      <a:pt x="0" y="1716"/>
                    </a:lnTo>
                    <a:lnTo>
                      <a:pt x="0" y="1702"/>
                    </a:lnTo>
                    <a:lnTo>
                      <a:pt x="0" y="1688"/>
                    </a:lnTo>
                    <a:lnTo>
                      <a:pt x="0" y="1674"/>
                    </a:lnTo>
                    <a:lnTo>
                      <a:pt x="0" y="1660"/>
                    </a:lnTo>
                    <a:lnTo>
                      <a:pt x="0" y="1645"/>
                    </a:lnTo>
                    <a:lnTo>
                      <a:pt x="0" y="1631"/>
                    </a:lnTo>
                    <a:lnTo>
                      <a:pt x="0" y="1617"/>
                    </a:lnTo>
                    <a:lnTo>
                      <a:pt x="0" y="1603"/>
                    </a:lnTo>
                    <a:lnTo>
                      <a:pt x="0" y="1589"/>
                    </a:lnTo>
                    <a:lnTo>
                      <a:pt x="15" y="1574"/>
                    </a:lnTo>
                    <a:lnTo>
                      <a:pt x="15" y="1560"/>
                    </a:lnTo>
                    <a:lnTo>
                      <a:pt x="15" y="1546"/>
                    </a:lnTo>
                    <a:lnTo>
                      <a:pt x="15" y="1532"/>
                    </a:lnTo>
                    <a:lnTo>
                      <a:pt x="15" y="1518"/>
                    </a:lnTo>
                    <a:lnTo>
                      <a:pt x="29" y="1518"/>
                    </a:lnTo>
                    <a:lnTo>
                      <a:pt x="29" y="1504"/>
                    </a:lnTo>
                    <a:lnTo>
                      <a:pt x="29" y="1489"/>
                    </a:lnTo>
                    <a:lnTo>
                      <a:pt x="29" y="1475"/>
                    </a:lnTo>
                    <a:lnTo>
                      <a:pt x="29" y="1461"/>
                    </a:lnTo>
                    <a:lnTo>
                      <a:pt x="43" y="1447"/>
                    </a:lnTo>
                    <a:lnTo>
                      <a:pt x="43" y="1433"/>
                    </a:lnTo>
                    <a:lnTo>
                      <a:pt x="43" y="1418"/>
                    </a:lnTo>
                    <a:lnTo>
                      <a:pt x="57" y="1404"/>
                    </a:lnTo>
                    <a:lnTo>
                      <a:pt x="57" y="1390"/>
                    </a:lnTo>
                    <a:lnTo>
                      <a:pt x="71" y="1348"/>
                    </a:lnTo>
                    <a:lnTo>
                      <a:pt x="100" y="1291"/>
                    </a:lnTo>
                    <a:lnTo>
                      <a:pt x="100" y="1277"/>
                    </a:lnTo>
                    <a:lnTo>
                      <a:pt x="100" y="1262"/>
                    </a:lnTo>
                    <a:lnTo>
                      <a:pt x="114" y="1262"/>
                    </a:lnTo>
                    <a:lnTo>
                      <a:pt x="128" y="1262"/>
                    </a:lnTo>
                    <a:lnTo>
                      <a:pt x="128" y="1248"/>
                    </a:lnTo>
                    <a:lnTo>
                      <a:pt x="114" y="1234"/>
                    </a:lnTo>
                    <a:lnTo>
                      <a:pt x="114" y="1220"/>
                    </a:lnTo>
                    <a:lnTo>
                      <a:pt x="128" y="1206"/>
                    </a:lnTo>
                    <a:lnTo>
                      <a:pt x="128" y="1192"/>
                    </a:lnTo>
                    <a:lnTo>
                      <a:pt x="128" y="1177"/>
                    </a:lnTo>
                    <a:lnTo>
                      <a:pt x="142" y="1177"/>
                    </a:lnTo>
                    <a:lnTo>
                      <a:pt x="142" y="1163"/>
                    </a:lnTo>
                    <a:lnTo>
                      <a:pt x="142" y="1149"/>
                    </a:lnTo>
                    <a:lnTo>
                      <a:pt x="142" y="1135"/>
                    </a:lnTo>
                    <a:lnTo>
                      <a:pt x="156" y="1135"/>
                    </a:lnTo>
                    <a:lnTo>
                      <a:pt x="156" y="1121"/>
                    </a:lnTo>
                    <a:lnTo>
                      <a:pt x="156" y="1106"/>
                    </a:lnTo>
                    <a:lnTo>
                      <a:pt x="156" y="1092"/>
                    </a:lnTo>
                    <a:lnTo>
                      <a:pt x="171" y="1092"/>
                    </a:lnTo>
                    <a:lnTo>
                      <a:pt x="171" y="1078"/>
                    </a:lnTo>
                    <a:lnTo>
                      <a:pt x="171" y="1064"/>
                    </a:lnTo>
                    <a:lnTo>
                      <a:pt x="185" y="1064"/>
                    </a:lnTo>
                    <a:lnTo>
                      <a:pt x="199" y="1064"/>
                    </a:lnTo>
                    <a:lnTo>
                      <a:pt x="213" y="1064"/>
                    </a:lnTo>
                    <a:lnTo>
                      <a:pt x="227" y="1064"/>
                    </a:lnTo>
                    <a:lnTo>
                      <a:pt x="242" y="1064"/>
                    </a:lnTo>
                    <a:lnTo>
                      <a:pt x="256" y="1064"/>
                    </a:lnTo>
                    <a:lnTo>
                      <a:pt x="256" y="1050"/>
                    </a:lnTo>
                    <a:lnTo>
                      <a:pt x="270" y="1050"/>
                    </a:lnTo>
                    <a:lnTo>
                      <a:pt x="284" y="1035"/>
                    </a:lnTo>
                    <a:lnTo>
                      <a:pt x="327" y="993"/>
                    </a:lnTo>
                    <a:lnTo>
                      <a:pt x="355" y="965"/>
                    </a:lnTo>
                    <a:lnTo>
                      <a:pt x="369" y="965"/>
                    </a:lnTo>
                    <a:lnTo>
                      <a:pt x="369" y="950"/>
                    </a:lnTo>
                    <a:lnTo>
                      <a:pt x="383" y="936"/>
                    </a:lnTo>
                    <a:lnTo>
                      <a:pt x="412" y="922"/>
                    </a:lnTo>
                    <a:lnTo>
                      <a:pt x="426" y="894"/>
                    </a:lnTo>
                    <a:lnTo>
                      <a:pt x="440" y="894"/>
                    </a:lnTo>
                    <a:lnTo>
                      <a:pt x="440" y="879"/>
                    </a:lnTo>
                    <a:lnTo>
                      <a:pt x="454" y="879"/>
                    </a:lnTo>
                    <a:lnTo>
                      <a:pt x="468" y="879"/>
                    </a:lnTo>
                    <a:lnTo>
                      <a:pt x="468" y="865"/>
                    </a:lnTo>
                    <a:lnTo>
                      <a:pt x="483" y="865"/>
                    </a:lnTo>
                    <a:lnTo>
                      <a:pt x="497" y="851"/>
                    </a:lnTo>
                    <a:lnTo>
                      <a:pt x="511" y="851"/>
                    </a:lnTo>
                    <a:lnTo>
                      <a:pt x="525" y="851"/>
                    </a:lnTo>
                    <a:lnTo>
                      <a:pt x="539" y="837"/>
                    </a:lnTo>
                    <a:lnTo>
                      <a:pt x="554" y="837"/>
                    </a:lnTo>
                    <a:lnTo>
                      <a:pt x="568" y="837"/>
                    </a:lnTo>
                    <a:lnTo>
                      <a:pt x="582" y="837"/>
                    </a:lnTo>
                    <a:lnTo>
                      <a:pt x="596" y="837"/>
                    </a:lnTo>
                    <a:lnTo>
                      <a:pt x="610" y="823"/>
                    </a:lnTo>
                    <a:lnTo>
                      <a:pt x="624" y="823"/>
                    </a:lnTo>
                    <a:lnTo>
                      <a:pt x="624" y="837"/>
                    </a:lnTo>
                    <a:lnTo>
                      <a:pt x="624" y="851"/>
                    </a:lnTo>
                    <a:lnTo>
                      <a:pt x="639" y="851"/>
                    </a:lnTo>
                    <a:lnTo>
                      <a:pt x="639" y="879"/>
                    </a:lnTo>
                    <a:lnTo>
                      <a:pt x="639" y="865"/>
                    </a:lnTo>
                    <a:lnTo>
                      <a:pt x="653" y="879"/>
                    </a:lnTo>
                    <a:lnTo>
                      <a:pt x="653" y="865"/>
                    </a:lnTo>
                    <a:lnTo>
                      <a:pt x="667" y="865"/>
                    </a:lnTo>
                    <a:lnTo>
                      <a:pt x="681" y="865"/>
                    </a:lnTo>
                    <a:lnTo>
                      <a:pt x="695" y="865"/>
                    </a:lnTo>
                    <a:lnTo>
                      <a:pt x="710" y="865"/>
                    </a:lnTo>
                    <a:lnTo>
                      <a:pt x="724" y="865"/>
                    </a:lnTo>
                    <a:lnTo>
                      <a:pt x="724" y="879"/>
                    </a:lnTo>
                    <a:lnTo>
                      <a:pt x="738" y="879"/>
                    </a:lnTo>
                    <a:lnTo>
                      <a:pt x="752" y="879"/>
                    </a:lnTo>
                    <a:lnTo>
                      <a:pt x="766" y="879"/>
                    </a:lnTo>
                    <a:lnTo>
                      <a:pt x="780" y="879"/>
                    </a:lnTo>
                    <a:lnTo>
                      <a:pt x="780" y="894"/>
                    </a:lnTo>
                    <a:lnTo>
                      <a:pt x="795" y="894"/>
                    </a:lnTo>
                    <a:lnTo>
                      <a:pt x="809" y="908"/>
                    </a:lnTo>
                    <a:lnTo>
                      <a:pt x="823" y="908"/>
                    </a:lnTo>
                    <a:lnTo>
                      <a:pt x="823" y="922"/>
                    </a:lnTo>
                    <a:lnTo>
                      <a:pt x="837" y="922"/>
                    </a:lnTo>
                    <a:lnTo>
                      <a:pt x="837" y="908"/>
                    </a:lnTo>
                    <a:lnTo>
                      <a:pt x="851" y="908"/>
                    </a:lnTo>
                    <a:lnTo>
                      <a:pt x="866" y="908"/>
                    </a:lnTo>
                    <a:lnTo>
                      <a:pt x="894" y="908"/>
                    </a:lnTo>
                    <a:lnTo>
                      <a:pt x="908" y="908"/>
                    </a:lnTo>
                    <a:lnTo>
                      <a:pt x="908" y="894"/>
                    </a:lnTo>
                    <a:lnTo>
                      <a:pt x="922" y="894"/>
                    </a:lnTo>
                    <a:lnTo>
                      <a:pt x="936" y="894"/>
                    </a:lnTo>
                    <a:lnTo>
                      <a:pt x="951" y="879"/>
                    </a:lnTo>
                    <a:lnTo>
                      <a:pt x="965" y="879"/>
                    </a:lnTo>
                    <a:lnTo>
                      <a:pt x="979" y="865"/>
                    </a:lnTo>
                    <a:lnTo>
                      <a:pt x="993" y="851"/>
                    </a:lnTo>
                    <a:lnTo>
                      <a:pt x="993" y="837"/>
                    </a:lnTo>
                    <a:lnTo>
                      <a:pt x="993" y="823"/>
                    </a:lnTo>
                    <a:lnTo>
                      <a:pt x="993" y="809"/>
                    </a:lnTo>
                    <a:lnTo>
                      <a:pt x="1007" y="809"/>
                    </a:lnTo>
                    <a:lnTo>
                      <a:pt x="1022" y="809"/>
                    </a:lnTo>
                    <a:lnTo>
                      <a:pt x="1022" y="794"/>
                    </a:lnTo>
                    <a:lnTo>
                      <a:pt x="1036" y="794"/>
                    </a:lnTo>
                    <a:lnTo>
                      <a:pt x="1050" y="794"/>
                    </a:lnTo>
                    <a:lnTo>
                      <a:pt x="1064" y="794"/>
                    </a:lnTo>
                    <a:lnTo>
                      <a:pt x="1064" y="780"/>
                    </a:lnTo>
                    <a:lnTo>
                      <a:pt x="1064" y="766"/>
                    </a:lnTo>
                    <a:lnTo>
                      <a:pt x="1064" y="752"/>
                    </a:lnTo>
                    <a:lnTo>
                      <a:pt x="1064" y="738"/>
                    </a:lnTo>
                    <a:lnTo>
                      <a:pt x="1078" y="723"/>
                    </a:lnTo>
                    <a:lnTo>
                      <a:pt x="1092" y="723"/>
                    </a:lnTo>
                    <a:lnTo>
                      <a:pt x="1092" y="709"/>
                    </a:lnTo>
                    <a:lnTo>
                      <a:pt x="1064" y="695"/>
                    </a:lnTo>
                    <a:lnTo>
                      <a:pt x="1036" y="681"/>
                    </a:lnTo>
                    <a:lnTo>
                      <a:pt x="1036" y="667"/>
                    </a:lnTo>
                    <a:lnTo>
                      <a:pt x="1036" y="652"/>
                    </a:lnTo>
                    <a:lnTo>
                      <a:pt x="1022" y="652"/>
                    </a:lnTo>
                    <a:lnTo>
                      <a:pt x="979" y="667"/>
                    </a:lnTo>
                    <a:lnTo>
                      <a:pt x="979" y="638"/>
                    </a:lnTo>
                    <a:lnTo>
                      <a:pt x="993" y="638"/>
                    </a:lnTo>
                    <a:lnTo>
                      <a:pt x="993" y="624"/>
                    </a:lnTo>
                    <a:lnTo>
                      <a:pt x="1007" y="610"/>
                    </a:lnTo>
                    <a:lnTo>
                      <a:pt x="1022" y="610"/>
                    </a:lnTo>
                    <a:lnTo>
                      <a:pt x="1022" y="596"/>
                    </a:lnTo>
                    <a:lnTo>
                      <a:pt x="1036" y="582"/>
                    </a:lnTo>
                    <a:lnTo>
                      <a:pt x="1036" y="567"/>
                    </a:lnTo>
                    <a:lnTo>
                      <a:pt x="1050" y="553"/>
                    </a:lnTo>
                    <a:lnTo>
                      <a:pt x="1064" y="539"/>
                    </a:lnTo>
                    <a:lnTo>
                      <a:pt x="1078" y="525"/>
                    </a:lnTo>
                    <a:lnTo>
                      <a:pt x="1078" y="511"/>
                    </a:lnTo>
                    <a:lnTo>
                      <a:pt x="1078" y="496"/>
                    </a:lnTo>
                    <a:lnTo>
                      <a:pt x="1092" y="482"/>
                    </a:lnTo>
                    <a:lnTo>
                      <a:pt x="1092" y="468"/>
                    </a:lnTo>
                    <a:lnTo>
                      <a:pt x="1092" y="454"/>
                    </a:lnTo>
                    <a:lnTo>
                      <a:pt x="1107" y="454"/>
                    </a:lnTo>
                    <a:lnTo>
                      <a:pt x="1107" y="440"/>
                    </a:lnTo>
                    <a:lnTo>
                      <a:pt x="1107" y="426"/>
                    </a:lnTo>
                    <a:lnTo>
                      <a:pt x="1121" y="426"/>
                    </a:lnTo>
                    <a:lnTo>
                      <a:pt x="1121" y="411"/>
                    </a:lnTo>
                    <a:lnTo>
                      <a:pt x="1135" y="411"/>
                    </a:lnTo>
                    <a:lnTo>
                      <a:pt x="1135" y="397"/>
                    </a:lnTo>
                    <a:lnTo>
                      <a:pt x="1149" y="397"/>
                    </a:lnTo>
                    <a:lnTo>
                      <a:pt x="1163" y="383"/>
                    </a:lnTo>
                    <a:lnTo>
                      <a:pt x="1178" y="383"/>
                    </a:lnTo>
                    <a:lnTo>
                      <a:pt x="1192" y="383"/>
                    </a:lnTo>
                    <a:lnTo>
                      <a:pt x="1206" y="383"/>
                    </a:lnTo>
                    <a:lnTo>
                      <a:pt x="1206" y="369"/>
                    </a:lnTo>
                    <a:lnTo>
                      <a:pt x="1263" y="369"/>
                    </a:lnTo>
                    <a:lnTo>
                      <a:pt x="1277" y="369"/>
                    </a:lnTo>
                    <a:lnTo>
                      <a:pt x="1291" y="369"/>
                    </a:lnTo>
                    <a:lnTo>
                      <a:pt x="1305" y="355"/>
                    </a:lnTo>
                    <a:lnTo>
                      <a:pt x="1319" y="355"/>
                    </a:lnTo>
                    <a:lnTo>
                      <a:pt x="1334" y="355"/>
                    </a:lnTo>
                    <a:lnTo>
                      <a:pt x="1348" y="340"/>
                    </a:lnTo>
                    <a:lnTo>
                      <a:pt x="1362" y="340"/>
                    </a:lnTo>
                    <a:lnTo>
                      <a:pt x="1362" y="326"/>
                    </a:lnTo>
                    <a:lnTo>
                      <a:pt x="1376" y="326"/>
                    </a:lnTo>
                    <a:lnTo>
                      <a:pt x="1390" y="312"/>
                    </a:lnTo>
                    <a:lnTo>
                      <a:pt x="1404" y="298"/>
                    </a:lnTo>
                    <a:lnTo>
                      <a:pt x="1404" y="284"/>
                    </a:lnTo>
                    <a:lnTo>
                      <a:pt x="1419" y="270"/>
                    </a:lnTo>
                    <a:lnTo>
                      <a:pt x="1419" y="255"/>
                    </a:lnTo>
                    <a:lnTo>
                      <a:pt x="1433" y="241"/>
                    </a:lnTo>
                    <a:lnTo>
                      <a:pt x="1433" y="227"/>
                    </a:lnTo>
                    <a:lnTo>
                      <a:pt x="1433" y="213"/>
                    </a:lnTo>
                    <a:lnTo>
                      <a:pt x="1433" y="199"/>
                    </a:lnTo>
                    <a:lnTo>
                      <a:pt x="1433" y="184"/>
                    </a:lnTo>
                    <a:lnTo>
                      <a:pt x="1447" y="170"/>
                    </a:lnTo>
                    <a:lnTo>
                      <a:pt x="1447" y="156"/>
                    </a:lnTo>
                    <a:lnTo>
                      <a:pt x="1447" y="142"/>
                    </a:lnTo>
                    <a:lnTo>
                      <a:pt x="1461" y="128"/>
                    </a:lnTo>
                    <a:lnTo>
                      <a:pt x="1461" y="113"/>
                    </a:lnTo>
                    <a:lnTo>
                      <a:pt x="1475" y="113"/>
                    </a:lnTo>
                    <a:lnTo>
                      <a:pt x="1475" y="99"/>
                    </a:lnTo>
                    <a:lnTo>
                      <a:pt x="1490" y="85"/>
                    </a:lnTo>
                    <a:lnTo>
                      <a:pt x="1490" y="71"/>
                    </a:lnTo>
                    <a:lnTo>
                      <a:pt x="1504" y="71"/>
                    </a:lnTo>
                    <a:lnTo>
                      <a:pt x="1504" y="57"/>
                    </a:lnTo>
                    <a:lnTo>
                      <a:pt x="1518" y="57"/>
                    </a:lnTo>
                    <a:lnTo>
                      <a:pt x="1532" y="43"/>
                    </a:lnTo>
                    <a:lnTo>
                      <a:pt x="1546" y="28"/>
                    </a:lnTo>
                    <a:lnTo>
                      <a:pt x="1560" y="28"/>
                    </a:lnTo>
                    <a:lnTo>
                      <a:pt x="1560" y="14"/>
                    </a:lnTo>
                    <a:lnTo>
                      <a:pt x="1575" y="14"/>
                    </a:lnTo>
                    <a:lnTo>
                      <a:pt x="1589" y="14"/>
                    </a:lnTo>
                    <a:lnTo>
                      <a:pt x="1589" y="0"/>
                    </a:lnTo>
                    <a:lnTo>
                      <a:pt x="1603" y="14"/>
                    </a:lnTo>
                    <a:lnTo>
                      <a:pt x="1617" y="14"/>
                    </a:lnTo>
                    <a:lnTo>
                      <a:pt x="1631" y="14"/>
                    </a:lnTo>
                    <a:lnTo>
                      <a:pt x="1631" y="28"/>
                    </a:lnTo>
                    <a:lnTo>
                      <a:pt x="1646" y="28"/>
                    </a:lnTo>
                    <a:lnTo>
                      <a:pt x="1660" y="28"/>
                    </a:lnTo>
                    <a:close/>
                  </a:path>
                </a:pathLst>
              </a:custGeom>
              <a:noFill/>
              <a:ln w="0" cap="flat">
                <a:solidFill>
                  <a:srgbClr val="000000"/>
                </a:solidFill>
                <a:prstDash val="solid"/>
                <a:round/>
                <a:headEnd/>
                <a:tailEnd/>
              </a:ln>
              <a:extLst>
                <a:ext uri="{909E8E84-426E-40DD-AFC4-6F175D3DCCD1}">
                  <a14:hiddenFill xmlns="" xmlns:a14="http://schemas.microsoft.com/office/drawing/2010/main">
                    <a:solidFill>
                      <a:srgbClr val="FFFFFF"/>
                    </a:solidFill>
                  </a14:hiddenFill>
                </a:ext>
              </a:extLst>
            </p:spPr>
            <p:txBody>
              <a:bodyPr/>
              <a:lstStyle/>
              <a:p>
                <a:endParaRPr lang="ja-JP" altLang="en-US"/>
              </a:p>
            </p:txBody>
          </p:sp>
          <p:sp>
            <p:nvSpPr>
              <p:cNvPr id="21667" name="Freeform 191" descr="50%"/>
              <p:cNvSpPr>
                <a:spLocks noChangeAspect="1"/>
              </p:cNvSpPr>
              <p:nvPr/>
            </p:nvSpPr>
            <p:spPr bwMode="auto">
              <a:xfrm>
                <a:off x="7863" y="3033"/>
                <a:ext cx="490" cy="528"/>
              </a:xfrm>
              <a:custGeom>
                <a:avLst/>
                <a:gdLst>
                  <a:gd name="T0" fmla="*/ 0 w 1063"/>
                  <a:gd name="T1" fmla="*/ 0 h 1149"/>
                  <a:gd name="T2" fmla="*/ 0 w 1063"/>
                  <a:gd name="T3" fmla="*/ 0 h 1149"/>
                  <a:gd name="T4" fmla="*/ 0 w 1063"/>
                  <a:gd name="T5" fmla="*/ 0 h 1149"/>
                  <a:gd name="T6" fmla="*/ 0 w 1063"/>
                  <a:gd name="T7" fmla="*/ 0 h 1149"/>
                  <a:gd name="T8" fmla="*/ 0 w 1063"/>
                  <a:gd name="T9" fmla="*/ 0 h 1149"/>
                  <a:gd name="T10" fmla="*/ 0 w 1063"/>
                  <a:gd name="T11" fmla="*/ 0 h 1149"/>
                  <a:gd name="T12" fmla="*/ 0 w 1063"/>
                  <a:gd name="T13" fmla="*/ 0 h 1149"/>
                  <a:gd name="T14" fmla="*/ 0 w 1063"/>
                  <a:gd name="T15" fmla="*/ 0 h 1149"/>
                  <a:gd name="T16" fmla="*/ 0 w 1063"/>
                  <a:gd name="T17" fmla="*/ 0 h 1149"/>
                  <a:gd name="T18" fmla="*/ 0 w 1063"/>
                  <a:gd name="T19" fmla="*/ 0 h 1149"/>
                  <a:gd name="T20" fmla="*/ 0 w 1063"/>
                  <a:gd name="T21" fmla="*/ 0 h 1149"/>
                  <a:gd name="T22" fmla="*/ 0 w 1063"/>
                  <a:gd name="T23" fmla="*/ 0 h 1149"/>
                  <a:gd name="T24" fmla="*/ 0 w 1063"/>
                  <a:gd name="T25" fmla="*/ 0 h 1149"/>
                  <a:gd name="T26" fmla="*/ 0 w 1063"/>
                  <a:gd name="T27" fmla="*/ 0 h 1149"/>
                  <a:gd name="T28" fmla="*/ 0 w 1063"/>
                  <a:gd name="T29" fmla="*/ 0 h 1149"/>
                  <a:gd name="T30" fmla="*/ 0 w 1063"/>
                  <a:gd name="T31" fmla="*/ 0 h 1149"/>
                  <a:gd name="T32" fmla="*/ 0 w 1063"/>
                  <a:gd name="T33" fmla="*/ 0 h 1149"/>
                  <a:gd name="T34" fmla="*/ 0 w 1063"/>
                  <a:gd name="T35" fmla="*/ 0 h 1149"/>
                  <a:gd name="T36" fmla="*/ 0 w 1063"/>
                  <a:gd name="T37" fmla="*/ 0 h 1149"/>
                  <a:gd name="T38" fmla="*/ 0 w 1063"/>
                  <a:gd name="T39" fmla="*/ 0 h 1149"/>
                  <a:gd name="T40" fmla="*/ 0 w 1063"/>
                  <a:gd name="T41" fmla="*/ 0 h 1149"/>
                  <a:gd name="T42" fmla="*/ 0 w 1063"/>
                  <a:gd name="T43" fmla="*/ 0 h 1149"/>
                  <a:gd name="T44" fmla="*/ 0 w 1063"/>
                  <a:gd name="T45" fmla="*/ 0 h 1149"/>
                  <a:gd name="T46" fmla="*/ 0 w 1063"/>
                  <a:gd name="T47" fmla="*/ 0 h 1149"/>
                  <a:gd name="T48" fmla="*/ 0 w 1063"/>
                  <a:gd name="T49" fmla="*/ 0 h 1149"/>
                  <a:gd name="T50" fmla="*/ 0 w 1063"/>
                  <a:gd name="T51" fmla="*/ 0 h 1149"/>
                  <a:gd name="T52" fmla="*/ 0 w 1063"/>
                  <a:gd name="T53" fmla="*/ 0 h 1149"/>
                  <a:gd name="T54" fmla="*/ 0 w 1063"/>
                  <a:gd name="T55" fmla="*/ 0 h 1149"/>
                  <a:gd name="T56" fmla="*/ 0 w 1063"/>
                  <a:gd name="T57" fmla="*/ 0 h 1149"/>
                  <a:gd name="T58" fmla="*/ 0 w 1063"/>
                  <a:gd name="T59" fmla="*/ 0 h 1149"/>
                  <a:gd name="T60" fmla="*/ 0 w 1063"/>
                  <a:gd name="T61" fmla="*/ 0 h 1149"/>
                  <a:gd name="T62" fmla="*/ 0 w 1063"/>
                  <a:gd name="T63" fmla="*/ 0 h 1149"/>
                  <a:gd name="T64" fmla="*/ 0 w 1063"/>
                  <a:gd name="T65" fmla="*/ 0 h 1149"/>
                  <a:gd name="T66" fmla="*/ 0 w 1063"/>
                  <a:gd name="T67" fmla="*/ 0 h 1149"/>
                  <a:gd name="T68" fmla="*/ 0 w 1063"/>
                  <a:gd name="T69" fmla="*/ 0 h 1149"/>
                  <a:gd name="T70" fmla="*/ 0 w 1063"/>
                  <a:gd name="T71" fmla="*/ 0 h 1149"/>
                  <a:gd name="T72" fmla="*/ 0 w 1063"/>
                  <a:gd name="T73" fmla="*/ 0 h 1149"/>
                  <a:gd name="T74" fmla="*/ 0 w 1063"/>
                  <a:gd name="T75" fmla="*/ 0 h 1149"/>
                  <a:gd name="T76" fmla="*/ 0 w 1063"/>
                  <a:gd name="T77" fmla="*/ 0 h 1149"/>
                  <a:gd name="T78" fmla="*/ 0 w 1063"/>
                  <a:gd name="T79" fmla="*/ 0 h 1149"/>
                  <a:gd name="T80" fmla="*/ 0 w 1063"/>
                  <a:gd name="T81" fmla="*/ 0 h 1149"/>
                  <a:gd name="T82" fmla="*/ 0 w 1063"/>
                  <a:gd name="T83" fmla="*/ 0 h 1149"/>
                  <a:gd name="T84" fmla="*/ 0 w 1063"/>
                  <a:gd name="T85" fmla="*/ 0 h 1149"/>
                  <a:gd name="T86" fmla="*/ 0 w 1063"/>
                  <a:gd name="T87" fmla="*/ 0 h 1149"/>
                  <a:gd name="T88" fmla="*/ 0 w 1063"/>
                  <a:gd name="T89" fmla="*/ 0 h 1149"/>
                  <a:gd name="T90" fmla="*/ 0 w 1063"/>
                  <a:gd name="T91" fmla="*/ 0 h 1149"/>
                  <a:gd name="T92" fmla="*/ 0 w 1063"/>
                  <a:gd name="T93" fmla="*/ 0 h 1149"/>
                  <a:gd name="T94" fmla="*/ 0 w 1063"/>
                  <a:gd name="T95" fmla="*/ 0 h 1149"/>
                  <a:gd name="T96" fmla="*/ 0 w 1063"/>
                  <a:gd name="T97" fmla="*/ 0 h 1149"/>
                  <a:gd name="T98" fmla="*/ 0 w 1063"/>
                  <a:gd name="T99" fmla="*/ 0 h 1149"/>
                  <a:gd name="T100" fmla="*/ 0 w 1063"/>
                  <a:gd name="T101" fmla="*/ 0 h 1149"/>
                  <a:gd name="T102" fmla="*/ 0 w 1063"/>
                  <a:gd name="T103" fmla="*/ 0 h 1149"/>
                  <a:gd name="T104" fmla="*/ 0 w 1063"/>
                  <a:gd name="T105" fmla="*/ 0 h 1149"/>
                  <a:gd name="T106" fmla="*/ 0 w 1063"/>
                  <a:gd name="T107" fmla="*/ 0 h 1149"/>
                  <a:gd name="T108" fmla="*/ 0 w 1063"/>
                  <a:gd name="T109" fmla="*/ 0 h 1149"/>
                  <a:gd name="T110" fmla="*/ 0 w 1063"/>
                  <a:gd name="T111" fmla="*/ 0 h 1149"/>
                  <a:gd name="T112" fmla="*/ 0 w 1063"/>
                  <a:gd name="T113" fmla="*/ 0 h 1149"/>
                  <a:gd name="T114" fmla="*/ 0 w 1063"/>
                  <a:gd name="T115" fmla="*/ 0 h 1149"/>
                  <a:gd name="T116" fmla="*/ 0 w 1063"/>
                  <a:gd name="T117" fmla="*/ 0 h 1149"/>
                  <a:gd name="T118" fmla="*/ 0 w 1063"/>
                  <a:gd name="T119" fmla="*/ 0 h 1149"/>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063"/>
                  <a:gd name="T181" fmla="*/ 0 h 1149"/>
                  <a:gd name="T182" fmla="*/ 1063 w 1063"/>
                  <a:gd name="T183" fmla="*/ 1149 h 1149"/>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063" h="1149">
                    <a:moveTo>
                      <a:pt x="610" y="212"/>
                    </a:moveTo>
                    <a:lnTo>
                      <a:pt x="610" y="212"/>
                    </a:lnTo>
                    <a:lnTo>
                      <a:pt x="624" y="212"/>
                    </a:lnTo>
                    <a:lnTo>
                      <a:pt x="624" y="227"/>
                    </a:lnTo>
                    <a:lnTo>
                      <a:pt x="638" y="227"/>
                    </a:lnTo>
                    <a:lnTo>
                      <a:pt x="638" y="241"/>
                    </a:lnTo>
                    <a:lnTo>
                      <a:pt x="652" y="241"/>
                    </a:lnTo>
                    <a:lnTo>
                      <a:pt x="666" y="241"/>
                    </a:lnTo>
                    <a:lnTo>
                      <a:pt x="666" y="255"/>
                    </a:lnTo>
                    <a:lnTo>
                      <a:pt x="680" y="255"/>
                    </a:lnTo>
                    <a:lnTo>
                      <a:pt x="709" y="269"/>
                    </a:lnTo>
                    <a:lnTo>
                      <a:pt x="766" y="297"/>
                    </a:lnTo>
                    <a:lnTo>
                      <a:pt x="794" y="312"/>
                    </a:lnTo>
                    <a:lnTo>
                      <a:pt x="808" y="297"/>
                    </a:lnTo>
                    <a:lnTo>
                      <a:pt x="808" y="283"/>
                    </a:lnTo>
                    <a:lnTo>
                      <a:pt x="822" y="283"/>
                    </a:lnTo>
                    <a:lnTo>
                      <a:pt x="865" y="269"/>
                    </a:lnTo>
                    <a:lnTo>
                      <a:pt x="879" y="255"/>
                    </a:lnTo>
                    <a:lnTo>
                      <a:pt x="879" y="241"/>
                    </a:lnTo>
                    <a:lnTo>
                      <a:pt x="893" y="241"/>
                    </a:lnTo>
                    <a:lnTo>
                      <a:pt x="922" y="241"/>
                    </a:lnTo>
                    <a:lnTo>
                      <a:pt x="936" y="241"/>
                    </a:lnTo>
                    <a:lnTo>
                      <a:pt x="950" y="241"/>
                    </a:lnTo>
                    <a:lnTo>
                      <a:pt x="950" y="212"/>
                    </a:lnTo>
                    <a:lnTo>
                      <a:pt x="950" y="198"/>
                    </a:lnTo>
                    <a:lnTo>
                      <a:pt x="964" y="184"/>
                    </a:lnTo>
                    <a:lnTo>
                      <a:pt x="992" y="184"/>
                    </a:lnTo>
                    <a:lnTo>
                      <a:pt x="1035" y="184"/>
                    </a:lnTo>
                    <a:lnTo>
                      <a:pt x="1049" y="184"/>
                    </a:lnTo>
                    <a:lnTo>
                      <a:pt x="1049" y="198"/>
                    </a:lnTo>
                    <a:lnTo>
                      <a:pt x="1049" y="212"/>
                    </a:lnTo>
                    <a:lnTo>
                      <a:pt x="1035" y="212"/>
                    </a:lnTo>
                    <a:lnTo>
                      <a:pt x="1035" y="227"/>
                    </a:lnTo>
                    <a:lnTo>
                      <a:pt x="1035" y="241"/>
                    </a:lnTo>
                    <a:lnTo>
                      <a:pt x="1035" y="255"/>
                    </a:lnTo>
                    <a:lnTo>
                      <a:pt x="1021" y="269"/>
                    </a:lnTo>
                    <a:lnTo>
                      <a:pt x="1021" y="283"/>
                    </a:lnTo>
                    <a:lnTo>
                      <a:pt x="1021" y="297"/>
                    </a:lnTo>
                    <a:lnTo>
                      <a:pt x="1007" y="297"/>
                    </a:lnTo>
                    <a:lnTo>
                      <a:pt x="1007" y="312"/>
                    </a:lnTo>
                    <a:lnTo>
                      <a:pt x="1007" y="326"/>
                    </a:lnTo>
                    <a:lnTo>
                      <a:pt x="1007" y="340"/>
                    </a:lnTo>
                    <a:lnTo>
                      <a:pt x="1007" y="354"/>
                    </a:lnTo>
                    <a:lnTo>
                      <a:pt x="1007" y="368"/>
                    </a:lnTo>
                    <a:lnTo>
                      <a:pt x="1007" y="383"/>
                    </a:lnTo>
                    <a:lnTo>
                      <a:pt x="1007" y="397"/>
                    </a:lnTo>
                    <a:lnTo>
                      <a:pt x="1021" y="397"/>
                    </a:lnTo>
                    <a:lnTo>
                      <a:pt x="1021" y="411"/>
                    </a:lnTo>
                    <a:lnTo>
                      <a:pt x="1035" y="439"/>
                    </a:lnTo>
                    <a:lnTo>
                      <a:pt x="1035" y="454"/>
                    </a:lnTo>
                    <a:lnTo>
                      <a:pt x="1035" y="482"/>
                    </a:lnTo>
                    <a:lnTo>
                      <a:pt x="1049" y="524"/>
                    </a:lnTo>
                    <a:lnTo>
                      <a:pt x="1049" y="553"/>
                    </a:lnTo>
                    <a:lnTo>
                      <a:pt x="1063" y="567"/>
                    </a:lnTo>
                    <a:lnTo>
                      <a:pt x="1049" y="567"/>
                    </a:lnTo>
                    <a:lnTo>
                      <a:pt x="1049" y="581"/>
                    </a:lnTo>
                    <a:lnTo>
                      <a:pt x="1035" y="581"/>
                    </a:lnTo>
                    <a:lnTo>
                      <a:pt x="1021" y="581"/>
                    </a:lnTo>
                    <a:lnTo>
                      <a:pt x="1007" y="595"/>
                    </a:lnTo>
                    <a:lnTo>
                      <a:pt x="992" y="595"/>
                    </a:lnTo>
                    <a:lnTo>
                      <a:pt x="978" y="610"/>
                    </a:lnTo>
                    <a:lnTo>
                      <a:pt x="964" y="610"/>
                    </a:lnTo>
                    <a:lnTo>
                      <a:pt x="964" y="624"/>
                    </a:lnTo>
                    <a:lnTo>
                      <a:pt x="950" y="624"/>
                    </a:lnTo>
                    <a:lnTo>
                      <a:pt x="936" y="638"/>
                    </a:lnTo>
                    <a:lnTo>
                      <a:pt x="922" y="638"/>
                    </a:lnTo>
                    <a:lnTo>
                      <a:pt x="922" y="652"/>
                    </a:lnTo>
                    <a:lnTo>
                      <a:pt x="907" y="652"/>
                    </a:lnTo>
                    <a:lnTo>
                      <a:pt x="907" y="666"/>
                    </a:lnTo>
                    <a:lnTo>
                      <a:pt x="893" y="666"/>
                    </a:lnTo>
                    <a:lnTo>
                      <a:pt x="893" y="680"/>
                    </a:lnTo>
                    <a:lnTo>
                      <a:pt x="879" y="680"/>
                    </a:lnTo>
                    <a:lnTo>
                      <a:pt x="879" y="695"/>
                    </a:lnTo>
                    <a:lnTo>
                      <a:pt x="865" y="695"/>
                    </a:lnTo>
                    <a:lnTo>
                      <a:pt x="865" y="709"/>
                    </a:lnTo>
                    <a:lnTo>
                      <a:pt x="836" y="751"/>
                    </a:lnTo>
                    <a:lnTo>
                      <a:pt x="822" y="751"/>
                    </a:lnTo>
                    <a:lnTo>
                      <a:pt x="808" y="780"/>
                    </a:lnTo>
                    <a:lnTo>
                      <a:pt x="780" y="808"/>
                    </a:lnTo>
                    <a:lnTo>
                      <a:pt x="751" y="865"/>
                    </a:lnTo>
                    <a:lnTo>
                      <a:pt x="737" y="879"/>
                    </a:lnTo>
                    <a:lnTo>
                      <a:pt x="723" y="922"/>
                    </a:lnTo>
                    <a:lnTo>
                      <a:pt x="709" y="922"/>
                    </a:lnTo>
                    <a:lnTo>
                      <a:pt x="680" y="978"/>
                    </a:lnTo>
                    <a:lnTo>
                      <a:pt x="652" y="1021"/>
                    </a:lnTo>
                    <a:lnTo>
                      <a:pt x="624" y="1035"/>
                    </a:lnTo>
                    <a:lnTo>
                      <a:pt x="581" y="1063"/>
                    </a:lnTo>
                    <a:lnTo>
                      <a:pt x="524" y="1078"/>
                    </a:lnTo>
                    <a:lnTo>
                      <a:pt x="510" y="1092"/>
                    </a:lnTo>
                    <a:lnTo>
                      <a:pt x="496" y="1092"/>
                    </a:lnTo>
                    <a:lnTo>
                      <a:pt x="411" y="1134"/>
                    </a:lnTo>
                    <a:lnTo>
                      <a:pt x="397" y="1134"/>
                    </a:lnTo>
                    <a:lnTo>
                      <a:pt x="383" y="1134"/>
                    </a:lnTo>
                    <a:lnTo>
                      <a:pt x="383" y="1149"/>
                    </a:lnTo>
                    <a:lnTo>
                      <a:pt x="368" y="1149"/>
                    </a:lnTo>
                    <a:lnTo>
                      <a:pt x="354" y="1134"/>
                    </a:lnTo>
                    <a:lnTo>
                      <a:pt x="354" y="1120"/>
                    </a:lnTo>
                    <a:lnTo>
                      <a:pt x="340" y="1120"/>
                    </a:lnTo>
                    <a:lnTo>
                      <a:pt x="340" y="1106"/>
                    </a:lnTo>
                    <a:lnTo>
                      <a:pt x="340" y="1092"/>
                    </a:lnTo>
                    <a:lnTo>
                      <a:pt x="326" y="1092"/>
                    </a:lnTo>
                    <a:lnTo>
                      <a:pt x="326" y="1078"/>
                    </a:lnTo>
                    <a:lnTo>
                      <a:pt x="312" y="1063"/>
                    </a:lnTo>
                    <a:lnTo>
                      <a:pt x="312" y="1049"/>
                    </a:lnTo>
                    <a:lnTo>
                      <a:pt x="298" y="1035"/>
                    </a:lnTo>
                    <a:lnTo>
                      <a:pt x="283" y="1007"/>
                    </a:lnTo>
                    <a:lnTo>
                      <a:pt x="255" y="978"/>
                    </a:lnTo>
                    <a:lnTo>
                      <a:pt x="255" y="964"/>
                    </a:lnTo>
                    <a:lnTo>
                      <a:pt x="241" y="964"/>
                    </a:lnTo>
                    <a:lnTo>
                      <a:pt x="241" y="950"/>
                    </a:lnTo>
                    <a:lnTo>
                      <a:pt x="241" y="936"/>
                    </a:lnTo>
                    <a:lnTo>
                      <a:pt x="227" y="936"/>
                    </a:lnTo>
                    <a:lnTo>
                      <a:pt x="227" y="922"/>
                    </a:lnTo>
                    <a:lnTo>
                      <a:pt x="212" y="922"/>
                    </a:lnTo>
                    <a:lnTo>
                      <a:pt x="212" y="907"/>
                    </a:lnTo>
                    <a:lnTo>
                      <a:pt x="198" y="907"/>
                    </a:lnTo>
                    <a:lnTo>
                      <a:pt x="198" y="893"/>
                    </a:lnTo>
                    <a:lnTo>
                      <a:pt x="170" y="879"/>
                    </a:lnTo>
                    <a:lnTo>
                      <a:pt x="156" y="879"/>
                    </a:lnTo>
                    <a:lnTo>
                      <a:pt x="142" y="879"/>
                    </a:lnTo>
                    <a:lnTo>
                      <a:pt x="127" y="879"/>
                    </a:lnTo>
                    <a:lnTo>
                      <a:pt x="113" y="879"/>
                    </a:lnTo>
                    <a:lnTo>
                      <a:pt x="99" y="865"/>
                    </a:lnTo>
                    <a:lnTo>
                      <a:pt x="85" y="865"/>
                    </a:lnTo>
                    <a:lnTo>
                      <a:pt x="71" y="865"/>
                    </a:lnTo>
                    <a:lnTo>
                      <a:pt x="42" y="865"/>
                    </a:lnTo>
                    <a:lnTo>
                      <a:pt x="14" y="851"/>
                    </a:lnTo>
                    <a:lnTo>
                      <a:pt x="14" y="837"/>
                    </a:lnTo>
                    <a:lnTo>
                      <a:pt x="14" y="822"/>
                    </a:lnTo>
                    <a:lnTo>
                      <a:pt x="14" y="808"/>
                    </a:lnTo>
                    <a:lnTo>
                      <a:pt x="14" y="780"/>
                    </a:lnTo>
                    <a:lnTo>
                      <a:pt x="28" y="766"/>
                    </a:lnTo>
                    <a:lnTo>
                      <a:pt x="56" y="709"/>
                    </a:lnTo>
                    <a:lnTo>
                      <a:pt x="71" y="709"/>
                    </a:lnTo>
                    <a:lnTo>
                      <a:pt x="71" y="695"/>
                    </a:lnTo>
                    <a:lnTo>
                      <a:pt x="71" y="680"/>
                    </a:lnTo>
                    <a:lnTo>
                      <a:pt x="71" y="652"/>
                    </a:lnTo>
                    <a:lnTo>
                      <a:pt x="71" y="638"/>
                    </a:lnTo>
                    <a:lnTo>
                      <a:pt x="71" y="624"/>
                    </a:lnTo>
                    <a:lnTo>
                      <a:pt x="71" y="610"/>
                    </a:lnTo>
                    <a:lnTo>
                      <a:pt x="71" y="595"/>
                    </a:lnTo>
                    <a:lnTo>
                      <a:pt x="56" y="581"/>
                    </a:lnTo>
                    <a:lnTo>
                      <a:pt x="56" y="567"/>
                    </a:lnTo>
                    <a:lnTo>
                      <a:pt x="56" y="553"/>
                    </a:lnTo>
                    <a:lnTo>
                      <a:pt x="56" y="539"/>
                    </a:lnTo>
                    <a:lnTo>
                      <a:pt x="42" y="539"/>
                    </a:lnTo>
                    <a:lnTo>
                      <a:pt x="42" y="510"/>
                    </a:lnTo>
                    <a:lnTo>
                      <a:pt x="28" y="496"/>
                    </a:lnTo>
                    <a:lnTo>
                      <a:pt x="28" y="482"/>
                    </a:lnTo>
                    <a:lnTo>
                      <a:pt x="42" y="468"/>
                    </a:lnTo>
                    <a:lnTo>
                      <a:pt x="42" y="454"/>
                    </a:lnTo>
                    <a:lnTo>
                      <a:pt x="56" y="454"/>
                    </a:lnTo>
                    <a:lnTo>
                      <a:pt x="71" y="439"/>
                    </a:lnTo>
                    <a:lnTo>
                      <a:pt x="85" y="439"/>
                    </a:lnTo>
                    <a:lnTo>
                      <a:pt x="85" y="425"/>
                    </a:lnTo>
                    <a:lnTo>
                      <a:pt x="71" y="411"/>
                    </a:lnTo>
                    <a:lnTo>
                      <a:pt x="56" y="397"/>
                    </a:lnTo>
                    <a:lnTo>
                      <a:pt x="42" y="354"/>
                    </a:lnTo>
                    <a:lnTo>
                      <a:pt x="0" y="312"/>
                    </a:lnTo>
                    <a:lnTo>
                      <a:pt x="0" y="297"/>
                    </a:lnTo>
                    <a:lnTo>
                      <a:pt x="28" y="283"/>
                    </a:lnTo>
                    <a:lnTo>
                      <a:pt x="71" y="255"/>
                    </a:lnTo>
                    <a:lnTo>
                      <a:pt x="85" y="241"/>
                    </a:lnTo>
                    <a:lnTo>
                      <a:pt x="99" y="241"/>
                    </a:lnTo>
                    <a:lnTo>
                      <a:pt x="113" y="227"/>
                    </a:lnTo>
                    <a:lnTo>
                      <a:pt x="142" y="212"/>
                    </a:lnTo>
                    <a:lnTo>
                      <a:pt x="156" y="198"/>
                    </a:lnTo>
                    <a:lnTo>
                      <a:pt x="170" y="198"/>
                    </a:lnTo>
                    <a:lnTo>
                      <a:pt x="170" y="184"/>
                    </a:lnTo>
                    <a:lnTo>
                      <a:pt x="198" y="170"/>
                    </a:lnTo>
                    <a:lnTo>
                      <a:pt x="227" y="141"/>
                    </a:lnTo>
                    <a:lnTo>
                      <a:pt x="241" y="127"/>
                    </a:lnTo>
                    <a:lnTo>
                      <a:pt x="269" y="113"/>
                    </a:lnTo>
                    <a:lnTo>
                      <a:pt x="283" y="99"/>
                    </a:lnTo>
                    <a:lnTo>
                      <a:pt x="312" y="85"/>
                    </a:lnTo>
                    <a:lnTo>
                      <a:pt x="340" y="71"/>
                    </a:lnTo>
                    <a:lnTo>
                      <a:pt x="368" y="42"/>
                    </a:lnTo>
                    <a:lnTo>
                      <a:pt x="411" y="14"/>
                    </a:lnTo>
                    <a:lnTo>
                      <a:pt x="425" y="0"/>
                    </a:lnTo>
                    <a:lnTo>
                      <a:pt x="439" y="0"/>
                    </a:lnTo>
                    <a:lnTo>
                      <a:pt x="454" y="28"/>
                    </a:lnTo>
                    <a:lnTo>
                      <a:pt x="468" y="28"/>
                    </a:lnTo>
                    <a:lnTo>
                      <a:pt x="482" y="42"/>
                    </a:lnTo>
                    <a:lnTo>
                      <a:pt x="496" y="71"/>
                    </a:lnTo>
                    <a:lnTo>
                      <a:pt x="510" y="85"/>
                    </a:lnTo>
                    <a:lnTo>
                      <a:pt x="510" y="99"/>
                    </a:lnTo>
                    <a:lnTo>
                      <a:pt x="524" y="99"/>
                    </a:lnTo>
                    <a:lnTo>
                      <a:pt x="524" y="113"/>
                    </a:lnTo>
                    <a:lnTo>
                      <a:pt x="539" y="113"/>
                    </a:lnTo>
                    <a:lnTo>
                      <a:pt x="539" y="127"/>
                    </a:lnTo>
                    <a:lnTo>
                      <a:pt x="553" y="141"/>
                    </a:lnTo>
                    <a:lnTo>
                      <a:pt x="567" y="156"/>
                    </a:lnTo>
                    <a:lnTo>
                      <a:pt x="567" y="170"/>
                    </a:lnTo>
                    <a:lnTo>
                      <a:pt x="581" y="170"/>
                    </a:lnTo>
                    <a:lnTo>
                      <a:pt x="581" y="184"/>
                    </a:lnTo>
                    <a:lnTo>
                      <a:pt x="595" y="198"/>
                    </a:lnTo>
                    <a:lnTo>
                      <a:pt x="610" y="212"/>
                    </a:lnTo>
                    <a:close/>
                  </a:path>
                </a:pathLst>
              </a:custGeom>
              <a:pattFill prst="pct50">
                <a:fgClr>
                  <a:srgbClr val="000000"/>
                </a:fgClr>
                <a:bgClr>
                  <a:srgbClr val="FFFFFF"/>
                </a:bgClr>
              </a:pattFill>
              <a:ln w="0" cap="flat">
                <a:solidFill>
                  <a:srgbClr val="000000"/>
                </a:solidFill>
                <a:prstDash val="solid"/>
                <a:round/>
                <a:headEnd/>
                <a:tailEnd/>
              </a:ln>
            </p:spPr>
            <p:txBody>
              <a:bodyPr/>
              <a:lstStyle/>
              <a:p>
                <a:endParaRPr lang="ja-JP" altLang="en-US"/>
              </a:p>
            </p:txBody>
          </p:sp>
          <p:sp>
            <p:nvSpPr>
              <p:cNvPr id="21668" name="Freeform 192"/>
              <p:cNvSpPr>
                <a:spLocks noChangeAspect="1"/>
              </p:cNvSpPr>
              <p:nvPr/>
            </p:nvSpPr>
            <p:spPr bwMode="auto">
              <a:xfrm>
                <a:off x="9175" y="4303"/>
                <a:ext cx="784" cy="1166"/>
              </a:xfrm>
              <a:custGeom>
                <a:avLst/>
                <a:gdLst>
                  <a:gd name="T0" fmla="*/ 0 w 1702"/>
                  <a:gd name="T1" fmla="*/ 0 h 2539"/>
                  <a:gd name="T2" fmla="*/ 0 w 1702"/>
                  <a:gd name="T3" fmla="*/ 0 h 2539"/>
                  <a:gd name="T4" fmla="*/ 0 w 1702"/>
                  <a:gd name="T5" fmla="*/ 0 h 2539"/>
                  <a:gd name="T6" fmla="*/ 0 w 1702"/>
                  <a:gd name="T7" fmla="*/ 0 h 2539"/>
                  <a:gd name="T8" fmla="*/ 0 w 1702"/>
                  <a:gd name="T9" fmla="*/ 0 h 2539"/>
                  <a:gd name="T10" fmla="*/ 0 w 1702"/>
                  <a:gd name="T11" fmla="*/ 0 h 2539"/>
                  <a:gd name="T12" fmla="*/ 0 w 1702"/>
                  <a:gd name="T13" fmla="*/ 0 h 2539"/>
                  <a:gd name="T14" fmla="*/ 0 w 1702"/>
                  <a:gd name="T15" fmla="*/ 0 h 2539"/>
                  <a:gd name="T16" fmla="*/ 0 w 1702"/>
                  <a:gd name="T17" fmla="*/ 0 h 2539"/>
                  <a:gd name="T18" fmla="*/ 0 w 1702"/>
                  <a:gd name="T19" fmla="*/ 0 h 2539"/>
                  <a:gd name="T20" fmla="*/ 0 w 1702"/>
                  <a:gd name="T21" fmla="*/ 0 h 2539"/>
                  <a:gd name="T22" fmla="*/ 0 w 1702"/>
                  <a:gd name="T23" fmla="*/ 0 h 2539"/>
                  <a:gd name="T24" fmla="*/ 0 w 1702"/>
                  <a:gd name="T25" fmla="*/ 0 h 2539"/>
                  <a:gd name="T26" fmla="*/ 0 w 1702"/>
                  <a:gd name="T27" fmla="*/ 0 h 2539"/>
                  <a:gd name="T28" fmla="*/ 0 w 1702"/>
                  <a:gd name="T29" fmla="*/ 0 h 2539"/>
                  <a:gd name="T30" fmla="*/ 0 w 1702"/>
                  <a:gd name="T31" fmla="*/ 0 h 2539"/>
                  <a:gd name="T32" fmla="*/ 0 w 1702"/>
                  <a:gd name="T33" fmla="*/ 0 h 2539"/>
                  <a:gd name="T34" fmla="*/ 0 w 1702"/>
                  <a:gd name="T35" fmla="*/ 0 h 2539"/>
                  <a:gd name="T36" fmla="*/ 0 w 1702"/>
                  <a:gd name="T37" fmla="*/ 0 h 2539"/>
                  <a:gd name="T38" fmla="*/ 0 w 1702"/>
                  <a:gd name="T39" fmla="*/ 0 h 2539"/>
                  <a:gd name="T40" fmla="*/ 0 w 1702"/>
                  <a:gd name="T41" fmla="*/ 0 h 2539"/>
                  <a:gd name="T42" fmla="*/ 0 w 1702"/>
                  <a:gd name="T43" fmla="*/ 0 h 2539"/>
                  <a:gd name="T44" fmla="*/ 0 w 1702"/>
                  <a:gd name="T45" fmla="*/ 0 h 2539"/>
                  <a:gd name="T46" fmla="*/ 0 w 1702"/>
                  <a:gd name="T47" fmla="*/ 0 h 2539"/>
                  <a:gd name="T48" fmla="*/ 0 w 1702"/>
                  <a:gd name="T49" fmla="*/ 0 h 2539"/>
                  <a:gd name="T50" fmla="*/ 0 w 1702"/>
                  <a:gd name="T51" fmla="*/ 0 h 2539"/>
                  <a:gd name="T52" fmla="*/ 0 w 1702"/>
                  <a:gd name="T53" fmla="*/ 0 h 2539"/>
                  <a:gd name="T54" fmla="*/ 0 w 1702"/>
                  <a:gd name="T55" fmla="*/ 0 h 2539"/>
                  <a:gd name="T56" fmla="*/ 0 w 1702"/>
                  <a:gd name="T57" fmla="*/ 0 h 2539"/>
                  <a:gd name="T58" fmla="*/ 0 w 1702"/>
                  <a:gd name="T59" fmla="*/ 0 h 2539"/>
                  <a:gd name="T60" fmla="*/ 0 w 1702"/>
                  <a:gd name="T61" fmla="*/ 0 h 2539"/>
                  <a:gd name="T62" fmla="*/ 0 w 1702"/>
                  <a:gd name="T63" fmla="*/ 0 h 2539"/>
                  <a:gd name="T64" fmla="*/ 0 w 1702"/>
                  <a:gd name="T65" fmla="*/ 0 h 2539"/>
                  <a:gd name="T66" fmla="*/ 0 w 1702"/>
                  <a:gd name="T67" fmla="*/ 0 h 2539"/>
                  <a:gd name="T68" fmla="*/ 0 w 1702"/>
                  <a:gd name="T69" fmla="*/ 0 h 2539"/>
                  <a:gd name="T70" fmla="*/ 0 w 1702"/>
                  <a:gd name="T71" fmla="*/ 0 h 2539"/>
                  <a:gd name="T72" fmla="*/ 0 w 1702"/>
                  <a:gd name="T73" fmla="*/ 0 h 2539"/>
                  <a:gd name="T74" fmla="*/ 0 w 1702"/>
                  <a:gd name="T75" fmla="*/ 0 h 2539"/>
                  <a:gd name="T76" fmla="*/ 0 w 1702"/>
                  <a:gd name="T77" fmla="*/ 0 h 2539"/>
                  <a:gd name="T78" fmla="*/ 0 w 1702"/>
                  <a:gd name="T79" fmla="*/ 0 h 2539"/>
                  <a:gd name="T80" fmla="*/ 0 w 1702"/>
                  <a:gd name="T81" fmla="*/ 0 h 2539"/>
                  <a:gd name="T82" fmla="*/ 0 w 1702"/>
                  <a:gd name="T83" fmla="*/ 0 h 2539"/>
                  <a:gd name="T84" fmla="*/ 0 w 1702"/>
                  <a:gd name="T85" fmla="*/ 0 h 2539"/>
                  <a:gd name="T86" fmla="*/ 0 w 1702"/>
                  <a:gd name="T87" fmla="*/ 0 h 2539"/>
                  <a:gd name="T88" fmla="*/ 0 w 1702"/>
                  <a:gd name="T89" fmla="*/ 0 h 2539"/>
                  <a:gd name="T90" fmla="*/ 0 w 1702"/>
                  <a:gd name="T91" fmla="*/ 0 h 2539"/>
                  <a:gd name="T92" fmla="*/ 0 w 1702"/>
                  <a:gd name="T93" fmla="*/ 0 h 2539"/>
                  <a:gd name="T94" fmla="*/ 0 w 1702"/>
                  <a:gd name="T95" fmla="*/ 0 h 2539"/>
                  <a:gd name="T96" fmla="*/ 0 w 1702"/>
                  <a:gd name="T97" fmla="*/ 0 h 2539"/>
                  <a:gd name="T98" fmla="*/ 0 w 1702"/>
                  <a:gd name="T99" fmla="*/ 0 h 2539"/>
                  <a:gd name="T100" fmla="*/ 0 w 1702"/>
                  <a:gd name="T101" fmla="*/ 0 h 2539"/>
                  <a:gd name="T102" fmla="*/ 0 w 1702"/>
                  <a:gd name="T103" fmla="*/ 0 h 2539"/>
                  <a:gd name="T104" fmla="*/ 0 w 1702"/>
                  <a:gd name="T105" fmla="*/ 0 h 2539"/>
                  <a:gd name="T106" fmla="*/ 0 w 1702"/>
                  <a:gd name="T107" fmla="*/ 0 h 2539"/>
                  <a:gd name="T108" fmla="*/ 0 w 1702"/>
                  <a:gd name="T109" fmla="*/ 0 h 2539"/>
                  <a:gd name="T110" fmla="*/ 0 w 1702"/>
                  <a:gd name="T111" fmla="*/ 0 h 2539"/>
                  <a:gd name="T112" fmla="*/ 0 w 1702"/>
                  <a:gd name="T113" fmla="*/ 0 h 2539"/>
                  <a:gd name="T114" fmla="*/ 0 w 1702"/>
                  <a:gd name="T115" fmla="*/ 0 h 2539"/>
                  <a:gd name="T116" fmla="*/ 0 w 1702"/>
                  <a:gd name="T117" fmla="*/ 0 h 2539"/>
                  <a:gd name="T118" fmla="*/ 0 w 1702"/>
                  <a:gd name="T119" fmla="*/ 0 h 2539"/>
                  <a:gd name="T120" fmla="*/ 0 w 1702"/>
                  <a:gd name="T121" fmla="*/ 0 h 2539"/>
                  <a:gd name="T122" fmla="*/ 0 w 1702"/>
                  <a:gd name="T123" fmla="*/ 0 h 2539"/>
                  <a:gd name="T124" fmla="*/ 0 w 1702"/>
                  <a:gd name="T125" fmla="*/ 0 h 2539"/>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702"/>
                  <a:gd name="T190" fmla="*/ 0 h 2539"/>
                  <a:gd name="T191" fmla="*/ 1702 w 1702"/>
                  <a:gd name="T192" fmla="*/ 2539 h 2539"/>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702" h="2539">
                    <a:moveTo>
                      <a:pt x="610" y="0"/>
                    </a:moveTo>
                    <a:lnTo>
                      <a:pt x="610" y="42"/>
                    </a:lnTo>
                    <a:lnTo>
                      <a:pt x="653" y="42"/>
                    </a:lnTo>
                    <a:lnTo>
                      <a:pt x="695" y="42"/>
                    </a:lnTo>
                    <a:lnTo>
                      <a:pt x="738" y="42"/>
                    </a:lnTo>
                    <a:lnTo>
                      <a:pt x="752" y="42"/>
                    </a:lnTo>
                    <a:lnTo>
                      <a:pt x="752" y="71"/>
                    </a:lnTo>
                    <a:lnTo>
                      <a:pt x="752" y="85"/>
                    </a:lnTo>
                    <a:lnTo>
                      <a:pt x="752" y="113"/>
                    </a:lnTo>
                    <a:lnTo>
                      <a:pt x="752" y="156"/>
                    </a:lnTo>
                    <a:lnTo>
                      <a:pt x="780" y="156"/>
                    </a:lnTo>
                    <a:lnTo>
                      <a:pt x="795" y="156"/>
                    </a:lnTo>
                    <a:lnTo>
                      <a:pt x="823" y="156"/>
                    </a:lnTo>
                    <a:lnTo>
                      <a:pt x="837" y="156"/>
                    </a:lnTo>
                    <a:lnTo>
                      <a:pt x="908" y="156"/>
                    </a:lnTo>
                    <a:lnTo>
                      <a:pt x="922" y="269"/>
                    </a:lnTo>
                    <a:lnTo>
                      <a:pt x="936" y="269"/>
                    </a:lnTo>
                    <a:lnTo>
                      <a:pt x="965" y="269"/>
                    </a:lnTo>
                    <a:lnTo>
                      <a:pt x="1021" y="269"/>
                    </a:lnTo>
                    <a:lnTo>
                      <a:pt x="1021" y="340"/>
                    </a:lnTo>
                    <a:lnTo>
                      <a:pt x="1021" y="354"/>
                    </a:lnTo>
                    <a:lnTo>
                      <a:pt x="1021" y="383"/>
                    </a:lnTo>
                    <a:lnTo>
                      <a:pt x="1021" y="397"/>
                    </a:lnTo>
                    <a:lnTo>
                      <a:pt x="1021" y="411"/>
                    </a:lnTo>
                    <a:lnTo>
                      <a:pt x="1021" y="439"/>
                    </a:lnTo>
                    <a:lnTo>
                      <a:pt x="1036" y="439"/>
                    </a:lnTo>
                    <a:lnTo>
                      <a:pt x="1064" y="439"/>
                    </a:lnTo>
                    <a:lnTo>
                      <a:pt x="1135" y="439"/>
                    </a:lnTo>
                    <a:lnTo>
                      <a:pt x="1135" y="468"/>
                    </a:lnTo>
                    <a:lnTo>
                      <a:pt x="1149" y="468"/>
                    </a:lnTo>
                    <a:lnTo>
                      <a:pt x="1163" y="468"/>
                    </a:lnTo>
                    <a:lnTo>
                      <a:pt x="1177" y="468"/>
                    </a:lnTo>
                    <a:lnTo>
                      <a:pt x="1206" y="468"/>
                    </a:lnTo>
                    <a:lnTo>
                      <a:pt x="1220" y="468"/>
                    </a:lnTo>
                    <a:lnTo>
                      <a:pt x="1234" y="468"/>
                    </a:lnTo>
                    <a:lnTo>
                      <a:pt x="1248" y="468"/>
                    </a:lnTo>
                    <a:lnTo>
                      <a:pt x="1248" y="496"/>
                    </a:lnTo>
                    <a:lnTo>
                      <a:pt x="1248" y="539"/>
                    </a:lnTo>
                    <a:lnTo>
                      <a:pt x="1248" y="553"/>
                    </a:lnTo>
                    <a:lnTo>
                      <a:pt x="1248" y="567"/>
                    </a:lnTo>
                    <a:lnTo>
                      <a:pt x="1248" y="581"/>
                    </a:lnTo>
                    <a:lnTo>
                      <a:pt x="1248" y="595"/>
                    </a:lnTo>
                    <a:lnTo>
                      <a:pt x="1248" y="610"/>
                    </a:lnTo>
                    <a:lnTo>
                      <a:pt x="1248" y="624"/>
                    </a:lnTo>
                    <a:lnTo>
                      <a:pt x="1277" y="624"/>
                    </a:lnTo>
                    <a:lnTo>
                      <a:pt x="1291" y="624"/>
                    </a:lnTo>
                    <a:lnTo>
                      <a:pt x="1291" y="638"/>
                    </a:lnTo>
                    <a:lnTo>
                      <a:pt x="1291" y="652"/>
                    </a:lnTo>
                    <a:lnTo>
                      <a:pt x="1291" y="666"/>
                    </a:lnTo>
                    <a:lnTo>
                      <a:pt x="1291" y="680"/>
                    </a:lnTo>
                    <a:lnTo>
                      <a:pt x="1291" y="695"/>
                    </a:lnTo>
                    <a:lnTo>
                      <a:pt x="1291" y="709"/>
                    </a:lnTo>
                    <a:lnTo>
                      <a:pt x="1305" y="737"/>
                    </a:lnTo>
                    <a:lnTo>
                      <a:pt x="1305" y="751"/>
                    </a:lnTo>
                    <a:lnTo>
                      <a:pt x="1319" y="751"/>
                    </a:lnTo>
                    <a:lnTo>
                      <a:pt x="1319" y="766"/>
                    </a:lnTo>
                    <a:lnTo>
                      <a:pt x="1319" y="780"/>
                    </a:lnTo>
                    <a:lnTo>
                      <a:pt x="1333" y="794"/>
                    </a:lnTo>
                    <a:lnTo>
                      <a:pt x="1319" y="794"/>
                    </a:lnTo>
                    <a:lnTo>
                      <a:pt x="1305" y="794"/>
                    </a:lnTo>
                    <a:lnTo>
                      <a:pt x="1305" y="808"/>
                    </a:lnTo>
                    <a:lnTo>
                      <a:pt x="1305" y="822"/>
                    </a:lnTo>
                    <a:lnTo>
                      <a:pt x="1291" y="836"/>
                    </a:lnTo>
                    <a:lnTo>
                      <a:pt x="1291" y="851"/>
                    </a:lnTo>
                    <a:lnTo>
                      <a:pt x="1291" y="865"/>
                    </a:lnTo>
                    <a:lnTo>
                      <a:pt x="1277" y="865"/>
                    </a:lnTo>
                    <a:lnTo>
                      <a:pt x="1277" y="879"/>
                    </a:lnTo>
                    <a:lnTo>
                      <a:pt x="1277" y="893"/>
                    </a:lnTo>
                    <a:lnTo>
                      <a:pt x="1277" y="907"/>
                    </a:lnTo>
                    <a:lnTo>
                      <a:pt x="1263" y="907"/>
                    </a:lnTo>
                    <a:lnTo>
                      <a:pt x="1263" y="922"/>
                    </a:lnTo>
                    <a:lnTo>
                      <a:pt x="1263" y="936"/>
                    </a:lnTo>
                    <a:lnTo>
                      <a:pt x="1263" y="950"/>
                    </a:lnTo>
                    <a:lnTo>
                      <a:pt x="1263" y="964"/>
                    </a:lnTo>
                    <a:lnTo>
                      <a:pt x="1263" y="978"/>
                    </a:lnTo>
                    <a:lnTo>
                      <a:pt x="1277" y="978"/>
                    </a:lnTo>
                    <a:lnTo>
                      <a:pt x="1277" y="993"/>
                    </a:lnTo>
                    <a:lnTo>
                      <a:pt x="1277" y="1007"/>
                    </a:lnTo>
                    <a:lnTo>
                      <a:pt x="1277" y="1021"/>
                    </a:lnTo>
                    <a:lnTo>
                      <a:pt x="1277" y="1035"/>
                    </a:lnTo>
                    <a:lnTo>
                      <a:pt x="1277" y="1049"/>
                    </a:lnTo>
                    <a:lnTo>
                      <a:pt x="1277" y="1063"/>
                    </a:lnTo>
                    <a:lnTo>
                      <a:pt x="1263" y="1063"/>
                    </a:lnTo>
                    <a:lnTo>
                      <a:pt x="1248" y="1063"/>
                    </a:lnTo>
                    <a:lnTo>
                      <a:pt x="1248" y="1078"/>
                    </a:lnTo>
                    <a:lnTo>
                      <a:pt x="1248" y="1092"/>
                    </a:lnTo>
                    <a:lnTo>
                      <a:pt x="1263" y="1092"/>
                    </a:lnTo>
                    <a:lnTo>
                      <a:pt x="1277" y="1106"/>
                    </a:lnTo>
                    <a:lnTo>
                      <a:pt x="1277" y="1120"/>
                    </a:lnTo>
                    <a:lnTo>
                      <a:pt x="1277" y="1134"/>
                    </a:lnTo>
                    <a:lnTo>
                      <a:pt x="1277" y="1149"/>
                    </a:lnTo>
                    <a:lnTo>
                      <a:pt x="1263" y="1149"/>
                    </a:lnTo>
                    <a:lnTo>
                      <a:pt x="1248" y="1149"/>
                    </a:lnTo>
                    <a:lnTo>
                      <a:pt x="1248" y="1163"/>
                    </a:lnTo>
                    <a:lnTo>
                      <a:pt x="1234" y="1149"/>
                    </a:lnTo>
                    <a:lnTo>
                      <a:pt x="1220" y="1149"/>
                    </a:lnTo>
                    <a:lnTo>
                      <a:pt x="1220" y="1134"/>
                    </a:lnTo>
                    <a:lnTo>
                      <a:pt x="1206" y="1134"/>
                    </a:lnTo>
                    <a:lnTo>
                      <a:pt x="1192" y="1134"/>
                    </a:lnTo>
                    <a:lnTo>
                      <a:pt x="1177" y="1120"/>
                    </a:lnTo>
                    <a:lnTo>
                      <a:pt x="1163" y="1120"/>
                    </a:lnTo>
                    <a:lnTo>
                      <a:pt x="1149" y="1120"/>
                    </a:lnTo>
                    <a:lnTo>
                      <a:pt x="1149" y="1106"/>
                    </a:lnTo>
                    <a:lnTo>
                      <a:pt x="1135" y="1106"/>
                    </a:lnTo>
                    <a:lnTo>
                      <a:pt x="1121" y="1106"/>
                    </a:lnTo>
                    <a:lnTo>
                      <a:pt x="1107" y="1106"/>
                    </a:lnTo>
                    <a:lnTo>
                      <a:pt x="1092" y="1092"/>
                    </a:lnTo>
                    <a:lnTo>
                      <a:pt x="1064" y="1092"/>
                    </a:lnTo>
                    <a:lnTo>
                      <a:pt x="1050" y="1078"/>
                    </a:lnTo>
                    <a:lnTo>
                      <a:pt x="1036" y="1078"/>
                    </a:lnTo>
                    <a:lnTo>
                      <a:pt x="1050" y="1078"/>
                    </a:lnTo>
                    <a:lnTo>
                      <a:pt x="1050" y="1063"/>
                    </a:lnTo>
                    <a:lnTo>
                      <a:pt x="1036" y="1063"/>
                    </a:lnTo>
                    <a:lnTo>
                      <a:pt x="1021" y="1063"/>
                    </a:lnTo>
                    <a:lnTo>
                      <a:pt x="1021" y="1049"/>
                    </a:lnTo>
                    <a:lnTo>
                      <a:pt x="1021" y="1035"/>
                    </a:lnTo>
                    <a:lnTo>
                      <a:pt x="1007" y="1035"/>
                    </a:lnTo>
                    <a:lnTo>
                      <a:pt x="993" y="1035"/>
                    </a:lnTo>
                    <a:lnTo>
                      <a:pt x="979" y="1035"/>
                    </a:lnTo>
                    <a:lnTo>
                      <a:pt x="965" y="1035"/>
                    </a:lnTo>
                    <a:lnTo>
                      <a:pt x="951" y="1035"/>
                    </a:lnTo>
                    <a:lnTo>
                      <a:pt x="936" y="1035"/>
                    </a:lnTo>
                    <a:lnTo>
                      <a:pt x="922" y="1035"/>
                    </a:lnTo>
                    <a:lnTo>
                      <a:pt x="908" y="1021"/>
                    </a:lnTo>
                    <a:lnTo>
                      <a:pt x="894" y="1021"/>
                    </a:lnTo>
                    <a:lnTo>
                      <a:pt x="880" y="1007"/>
                    </a:lnTo>
                    <a:lnTo>
                      <a:pt x="865" y="1007"/>
                    </a:lnTo>
                    <a:lnTo>
                      <a:pt x="865" y="1021"/>
                    </a:lnTo>
                    <a:lnTo>
                      <a:pt x="851" y="1021"/>
                    </a:lnTo>
                    <a:lnTo>
                      <a:pt x="837" y="1021"/>
                    </a:lnTo>
                    <a:lnTo>
                      <a:pt x="837" y="1007"/>
                    </a:lnTo>
                    <a:lnTo>
                      <a:pt x="837" y="993"/>
                    </a:lnTo>
                    <a:lnTo>
                      <a:pt x="837" y="978"/>
                    </a:lnTo>
                    <a:lnTo>
                      <a:pt x="837" y="964"/>
                    </a:lnTo>
                    <a:lnTo>
                      <a:pt x="823" y="964"/>
                    </a:lnTo>
                    <a:lnTo>
                      <a:pt x="823" y="950"/>
                    </a:lnTo>
                    <a:lnTo>
                      <a:pt x="809" y="936"/>
                    </a:lnTo>
                    <a:lnTo>
                      <a:pt x="795" y="936"/>
                    </a:lnTo>
                    <a:lnTo>
                      <a:pt x="795" y="950"/>
                    </a:lnTo>
                    <a:lnTo>
                      <a:pt x="795" y="964"/>
                    </a:lnTo>
                    <a:lnTo>
                      <a:pt x="795" y="978"/>
                    </a:lnTo>
                    <a:lnTo>
                      <a:pt x="795" y="993"/>
                    </a:lnTo>
                    <a:lnTo>
                      <a:pt x="780" y="993"/>
                    </a:lnTo>
                    <a:lnTo>
                      <a:pt x="780" y="1007"/>
                    </a:lnTo>
                    <a:lnTo>
                      <a:pt x="780" y="1021"/>
                    </a:lnTo>
                    <a:lnTo>
                      <a:pt x="780" y="1035"/>
                    </a:lnTo>
                    <a:lnTo>
                      <a:pt x="780" y="1049"/>
                    </a:lnTo>
                    <a:lnTo>
                      <a:pt x="780" y="1063"/>
                    </a:lnTo>
                    <a:lnTo>
                      <a:pt x="780" y="1078"/>
                    </a:lnTo>
                    <a:lnTo>
                      <a:pt x="780" y="1092"/>
                    </a:lnTo>
                    <a:lnTo>
                      <a:pt x="780" y="1106"/>
                    </a:lnTo>
                    <a:lnTo>
                      <a:pt x="780" y="1120"/>
                    </a:lnTo>
                    <a:lnTo>
                      <a:pt x="780" y="1134"/>
                    </a:lnTo>
                    <a:lnTo>
                      <a:pt x="780" y="1149"/>
                    </a:lnTo>
                    <a:lnTo>
                      <a:pt x="780" y="1163"/>
                    </a:lnTo>
                    <a:lnTo>
                      <a:pt x="780" y="1177"/>
                    </a:lnTo>
                    <a:lnTo>
                      <a:pt x="780" y="1191"/>
                    </a:lnTo>
                    <a:lnTo>
                      <a:pt x="780" y="1205"/>
                    </a:lnTo>
                    <a:lnTo>
                      <a:pt x="780" y="1219"/>
                    </a:lnTo>
                    <a:lnTo>
                      <a:pt x="795" y="1219"/>
                    </a:lnTo>
                    <a:lnTo>
                      <a:pt x="809" y="1219"/>
                    </a:lnTo>
                    <a:lnTo>
                      <a:pt x="823" y="1219"/>
                    </a:lnTo>
                    <a:lnTo>
                      <a:pt x="837" y="1234"/>
                    </a:lnTo>
                    <a:lnTo>
                      <a:pt x="851" y="1234"/>
                    </a:lnTo>
                    <a:lnTo>
                      <a:pt x="865" y="1234"/>
                    </a:lnTo>
                    <a:lnTo>
                      <a:pt x="880" y="1219"/>
                    </a:lnTo>
                    <a:lnTo>
                      <a:pt x="894" y="1219"/>
                    </a:lnTo>
                    <a:lnTo>
                      <a:pt x="894" y="1234"/>
                    </a:lnTo>
                    <a:lnTo>
                      <a:pt x="908" y="1234"/>
                    </a:lnTo>
                    <a:lnTo>
                      <a:pt x="922" y="1248"/>
                    </a:lnTo>
                    <a:lnTo>
                      <a:pt x="951" y="1248"/>
                    </a:lnTo>
                    <a:lnTo>
                      <a:pt x="951" y="1262"/>
                    </a:lnTo>
                    <a:lnTo>
                      <a:pt x="965" y="1262"/>
                    </a:lnTo>
                    <a:lnTo>
                      <a:pt x="979" y="1262"/>
                    </a:lnTo>
                    <a:lnTo>
                      <a:pt x="993" y="1262"/>
                    </a:lnTo>
                    <a:lnTo>
                      <a:pt x="993" y="1276"/>
                    </a:lnTo>
                    <a:lnTo>
                      <a:pt x="993" y="1290"/>
                    </a:lnTo>
                    <a:lnTo>
                      <a:pt x="993" y="1305"/>
                    </a:lnTo>
                    <a:lnTo>
                      <a:pt x="1036" y="1305"/>
                    </a:lnTo>
                    <a:lnTo>
                      <a:pt x="1036" y="1319"/>
                    </a:lnTo>
                    <a:lnTo>
                      <a:pt x="1036" y="1347"/>
                    </a:lnTo>
                    <a:lnTo>
                      <a:pt x="1050" y="1347"/>
                    </a:lnTo>
                    <a:lnTo>
                      <a:pt x="1050" y="1361"/>
                    </a:lnTo>
                    <a:lnTo>
                      <a:pt x="1078" y="1361"/>
                    </a:lnTo>
                    <a:lnTo>
                      <a:pt x="1107" y="1361"/>
                    </a:lnTo>
                    <a:lnTo>
                      <a:pt x="1121" y="1361"/>
                    </a:lnTo>
                    <a:lnTo>
                      <a:pt x="1135" y="1361"/>
                    </a:lnTo>
                    <a:lnTo>
                      <a:pt x="1149" y="1361"/>
                    </a:lnTo>
                    <a:lnTo>
                      <a:pt x="1163" y="1361"/>
                    </a:lnTo>
                    <a:lnTo>
                      <a:pt x="1177" y="1361"/>
                    </a:lnTo>
                    <a:lnTo>
                      <a:pt x="1192" y="1361"/>
                    </a:lnTo>
                    <a:lnTo>
                      <a:pt x="1206" y="1361"/>
                    </a:lnTo>
                    <a:lnTo>
                      <a:pt x="1220" y="1347"/>
                    </a:lnTo>
                    <a:lnTo>
                      <a:pt x="1234" y="1347"/>
                    </a:lnTo>
                    <a:lnTo>
                      <a:pt x="1234" y="1333"/>
                    </a:lnTo>
                    <a:lnTo>
                      <a:pt x="1234" y="1319"/>
                    </a:lnTo>
                    <a:lnTo>
                      <a:pt x="1234" y="1305"/>
                    </a:lnTo>
                    <a:lnTo>
                      <a:pt x="1234" y="1290"/>
                    </a:lnTo>
                    <a:lnTo>
                      <a:pt x="1234" y="1276"/>
                    </a:lnTo>
                    <a:lnTo>
                      <a:pt x="1220" y="1276"/>
                    </a:lnTo>
                    <a:lnTo>
                      <a:pt x="1220" y="1262"/>
                    </a:lnTo>
                    <a:lnTo>
                      <a:pt x="1206" y="1262"/>
                    </a:lnTo>
                    <a:lnTo>
                      <a:pt x="1206" y="1248"/>
                    </a:lnTo>
                    <a:lnTo>
                      <a:pt x="1206" y="1234"/>
                    </a:lnTo>
                    <a:lnTo>
                      <a:pt x="1206" y="1219"/>
                    </a:lnTo>
                    <a:lnTo>
                      <a:pt x="1206" y="1205"/>
                    </a:lnTo>
                    <a:lnTo>
                      <a:pt x="1192" y="1205"/>
                    </a:lnTo>
                    <a:lnTo>
                      <a:pt x="1206" y="1205"/>
                    </a:lnTo>
                    <a:lnTo>
                      <a:pt x="1206" y="1191"/>
                    </a:lnTo>
                    <a:lnTo>
                      <a:pt x="1206" y="1205"/>
                    </a:lnTo>
                    <a:lnTo>
                      <a:pt x="1206" y="1219"/>
                    </a:lnTo>
                    <a:lnTo>
                      <a:pt x="1220" y="1219"/>
                    </a:lnTo>
                    <a:lnTo>
                      <a:pt x="1220" y="1234"/>
                    </a:lnTo>
                    <a:lnTo>
                      <a:pt x="1220" y="1248"/>
                    </a:lnTo>
                    <a:lnTo>
                      <a:pt x="1220" y="1262"/>
                    </a:lnTo>
                    <a:lnTo>
                      <a:pt x="1234" y="1262"/>
                    </a:lnTo>
                    <a:lnTo>
                      <a:pt x="1234" y="1276"/>
                    </a:lnTo>
                    <a:lnTo>
                      <a:pt x="1248" y="1276"/>
                    </a:lnTo>
                    <a:lnTo>
                      <a:pt x="1248" y="1290"/>
                    </a:lnTo>
                    <a:lnTo>
                      <a:pt x="1248" y="1305"/>
                    </a:lnTo>
                    <a:lnTo>
                      <a:pt x="1263" y="1305"/>
                    </a:lnTo>
                    <a:lnTo>
                      <a:pt x="1277" y="1305"/>
                    </a:lnTo>
                    <a:lnTo>
                      <a:pt x="1291" y="1305"/>
                    </a:lnTo>
                    <a:lnTo>
                      <a:pt x="1305" y="1305"/>
                    </a:lnTo>
                    <a:lnTo>
                      <a:pt x="1319" y="1305"/>
                    </a:lnTo>
                    <a:lnTo>
                      <a:pt x="1319" y="1319"/>
                    </a:lnTo>
                    <a:lnTo>
                      <a:pt x="1333" y="1319"/>
                    </a:lnTo>
                    <a:lnTo>
                      <a:pt x="1333" y="1305"/>
                    </a:lnTo>
                    <a:lnTo>
                      <a:pt x="1348" y="1305"/>
                    </a:lnTo>
                    <a:lnTo>
                      <a:pt x="1348" y="1319"/>
                    </a:lnTo>
                    <a:lnTo>
                      <a:pt x="1348" y="1333"/>
                    </a:lnTo>
                    <a:lnTo>
                      <a:pt x="1348" y="1347"/>
                    </a:lnTo>
                    <a:lnTo>
                      <a:pt x="1362" y="1347"/>
                    </a:lnTo>
                    <a:lnTo>
                      <a:pt x="1362" y="1361"/>
                    </a:lnTo>
                    <a:lnTo>
                      <a:pt x="1348" y="1361"/>
                    </a:lnTo>
                    <a:lnTo>
                      <a:pt x="1333" y="1361"/>
                    </a:lnTo>
                    <a:lnTo>
                      <a:pt x="1319" y="1361"/>
                    </a:lnTo>
                    <a:lnTo>
                      <a:pt x="1305" y="1361"/>
                    </a:lnTo>
                    <a:lnTo>
                      <a:pt x="1305" y="1375"/>
                    </a:lnTo>
                    <a:lnTo>
                      <a:pt x="1305" y="1390"/>
                    </a:lnTo>
                    <a:lnTo>
                      <a:pt x="1305" y="1418"/>
                    </a:lnTo>
                    <a:lnTo>
                      <a:pt x="1305" y="1432"/>
                    </a:lnTo>
                    <a:lnTo>
                      <a:pt x="1305" y="1446"/>
                    </a:lnTo>
                    <a:lnTo>
                      <a:pt x="1333" y="1446"/>
                    </a:lnTo>
                    <a:lnTo>
                      <a:pt x="1348" y="1446"/>
                    </a:lnTo>
                    <a:lnTo>
                      <a:pt x="1362" y="1446"/>
                    </a:lnTo>
                    <a:lnTo>
                      <a:pt x="1376" y="1446"/>
                    </a:lnTo>
                    <a:lnTo>
                      <a:pt x="1390" y="1446"/>
                    </a:lnTo>
                    <a:lnTo>
                      <a:pt x="1404" y="1446"/>
                    </a:lnTo>
                    <a:lnTo>
                      <a:pt x="1419" y="1446"/>
                    </a:lnTo>
                    <a:lnTo>
                      <a:pt x="1433" y="1446"/>
                    </a:lnTo>
                    <a:lnTo>
                      <a:pt x="1447" y="1446"/>
                    </a:lnTo>
                    <a:lnTo>
                      <a:pt x="1461" y="1432"/>
                    </a:lnTo>
                    <a:lnTo>
                      <a:pt x="1475" y="1432"/>
                    </a:lnTo>
                    <a:lnTo>
                      <a:pt x="1489" y="1432"/>
                    </a:lnTo>
                    <a:lnTo>
                      <a:pt x="1504" y="1432"/>
                    </a:lnTo>
                    <a:lnTo>
                      <a:pt x="1518" y="1432"/>
                    </a:lnTo>
                    <a:lnTo>
                      <a:pt x="1518" y="1446"/>
                    </a:lnTo>
                    <a:lnTo>
                      <a:pt x="1532" y="1446"/>
                    </a:lnTo>
                    <a:lnTo>
                      <a:pt x="1532" y="1461"/>
                    </a:lnTo>
                    <a:lnTo>
                      <a:pt x="1532" y="1475"/>
                    </a:lnTo>
                    <a:lnTo>
                      <a:pt x="1546" y="1475"/>
                    </a:lnTo>
                    <a:lnTo>
                      <a:pt x="1546" y="1489"/>
                    </a:lnTo>
                    <a:lnTo>
                      <a:pt x="1546" y="1503"/>
                    </a:lnTo>
                    <a:lnTo>
                      <a:pt x="1560" y="1503"/>
                    </a:lnTo>
                    <a:lnTo>
                      <a:pt x="1560" y="1517"/>
                    </a:lnTo>
                    <a:lnTo>
                      <a:pt x="1575" y="1517"/>
                    </a:lnTo>
                    <a:lnTo>
                      <a:pt x="1575" y="1532"/>
                    </a:lnTo>
                    <a:lnTo>
                      <a:pt x="1589" y="1532"/>
                    </a:lnTo>
                    <a:lnTo>
                      <a:pt x="1603" y="1546"/>
                    </a:lnTo>
                    <a:lnTo>
                      <a:pt x="1617" y="1560"/>
                    </a:lnTo>
                    <a:lnTo>
                      <a:pt x="1631" y="1560"/>
                    </a:lnTo>
                    <a:lnTo>
                      <a:pt x="1645" y="1560"/>
                    </a:lnTo>
                    <a:lnTo>
                      <a:pt x="1660" y="1560"/>
                    </a:lnTo>
                    <a:lnTo>
                      <a:pt x="1660" y="1546"/>
                    </a:lnTo>
                    <a:lnTo>
                      <a:pt x="1674" y="1546"/>
                    </a:lnTo>
                    <a:lnTo>
                      <a:pt x="1688" y="1546"/>
                    </a:lnTo>
                    <a:lnTo>
                      <a:pt x="1688" y="1560"/>
                    </a:lnTo>
                    <a:lnTo>
                      <a:pt x="1702" y="1560"/>
                    </a:lnTo>
                    <a:lnTo>
                      <a:pt x="1702" y="1574"/>
                    </a:lnTo>
                    <a:lnTo>
                      <a:pt x="1702" y="1588"/>
                    </a:lnTo>
                    <a:lnTo>
                      <a:pt x="1688" y="1602"/>
                    </a:lnTo>
                    <a:lnTo>
                      <a:pt x="1702" y="1602"/>
                    </a:lnTo>
                    <a:lnTo>
                      <a:pt x="1702" y="1617"/>
                    </a:lnTo>
                    <a:lnTo>
                      <a:pt x="1702" y="1631"/>
                    </a:lnTo>
                    <a:lnTo>
                      <a:pt x="1702" y="1645"/>
                    </a:lnTo>
                    <a:lnTo>
                      <a:pt x="1702" y="1659"/>
                    </a:lnTo>
                    <a:lnTo>
                      <a:pt x="1702" y="1673"/>
                    </a:lnTo>
                    <a:lnTo>
                      <a:pt x="1702" y="1688"/>
                    </a:lnTo>
                    <a:lnTo>
                      <a:pt x="1702" y="1702"/>
                    </a:lnTo>
                    <a:lnTo>
                      <a:pt x="1702" y="1716"/>
                    </a:lnTo>
                    <a:lnTo>
                      <a:pt x="1702" y="1730"/>
                    </a:lnTo>
                    <a:lnTo>
                      <a:pt x="1702" y="1744"/>
                    </a:lnTo>
                    <a:lnTo>
                      <a:pt x="1702" y="1758"/>
                    </a:lnTo>
                    <a:lnTo>
                      <a:pt x="1688" y="1758"/>
                    </a:lnTo>
                    <a:lnTo>
                      <a:pt x="1674" y="1758"/>
                    </a:lnTo>
                    <a:lnTo>
                      <a:pt x="1660" y="1758"/>
                    </a:lnTo>
                    <a:lnTo>
                      <a:pt x="1660" y="1744"/>
                    </a:lnTo>
                    <a:lnTo>
                      <a:pt x="1645" y="1744"/>
                    </a:lnTo>
                    <a:lnTo>
                      <a:pt x="1645" y="1758"/>
                    </a:lnTo>
                    <a:lnTo>
                      <a:pt x="1645" y="1773"/>
                    </a:lnTo>
                    <a:lnTo>
                      <a:pt x="1631" y="1773"/>
                    </a:lnTo>
                    <a:lnTo>
                      <a:pt x="1617" y="1773"/>
                    </a:lnTo>
                    <a:lnTo>
                      <a:pt x="1617" y="1787"/>
                    </a:lnTo>
                    <a:lnTo>
                      <a:pt x="1617" y="1801"/>
                    </a:lnTo>
                    <a:lnTo>
                      <a:pt x="1603" y="1801"/>
                    </a:lnTo>
                    <a:lnTo>
                      <a:pt x="1589" y="1801"/>
                    </a:lnTo>
                    <a:lnTo>
                      <a:pt x="1575" y="1801"/>
                    </a:lnTo>
                    <a:lnTo>
                      <a:pt x="1575" y="1815"/>
                    </a:lnTo>
                    <a:lnTo>
                      <a:pt x="1575" y="1829"/>
                    </a:lnTo>
                    <a:lnTo>
                      <a:pt x="1575" y="1844"/>
                    </a:lnTo>
                    <a:lnTo>
                      <a:pt x="1560" y="1844"/>
                    </a:lnTo>
                    <a:lnTo>
                      <a:pt x="1546" y="1844"/>
                    </a:lnTo>
                    <a:lnTo>
                      <a:pt x="1532" y="1844"/>
                    </a:lnTo>
                    <a:lnTo>
                      <a:pt x="1532" y="1829"/>
                    </a:lnTo>
                    <a:lnTo>
                      <a:pt x="1518" y="1829"/>
                    </a:lnTo>
                    <a:lnTo>
                      <a:pt x="1475" y="1829"/>
                    </a:lnTo>
                    <a:lnTo>
                      <a:pt x="1475" y="1844"/>
                    </a:lnTo>
                    <a:lnTo>
                      <a:pt x="1475" y="1858"/>
                    </a:lnTo>
                    <a:lnTo>
                      <a:pt x="1475" y="1872"/>
                    </a:lnTo>
                    <a:lnTo>
                      <a:pt x="1475" y="1915"/>
                    </a:lnTo>
                    <a:lnTo>
                      <a:pt x="1447" y="1929"/>
                    </a:lnTo>
                    <a:lnTo>
                      <a:pt x="1433" y="1929"/>
                    </a:lnTo>
                    <a:lnTo>
                      <a:pt x="1433" y="1971"/>
                    </a:lnTo>
                    <a:lnTo>
                      <a:pt x="1433" y="1985"/>
                    </a:lnTo>
                    <a:lnTo>
                      <a:pt x="1433" y="2000"/>
                    </a:lnTo>
                    <a:lnTo>
                      <a:pt x="1433" y="2014"/>
                    </a:lnTo>
                    <a:lnTo>
                      <a:pt x="1433" y="2028"/>
                    </a:lnTo>
                    <a:lnTo>
                      <a:pt x="1433" y="2042"/>
                    </a:lnTo>
                    <a:lnTo>
                      <a:pt x="1433" y="2056"/>
                    </a:lnTo>
                    <a:lnTo>
                      <a:pt x="1433" y="2071"/>
                    </a:lnTo>
                    <a:lnTo>
                      <a:pt x="1433" y="2085"/>
                    </a:lnTo>
                    <a:lnTo>
                      <a:pt x="1433" y="2099"/>
                    </a:lnTo>
                    <a:lnTo>
                      <a:pt x="1433" y="2113"/>
                    </a:lnTo>
                    <a:lnTo>
                      <a:pt x="1433" y="2127"/>
                    </a:lnTo>
                    <a:lnTo>
                      <a:pt x="1433" y="2141"/>
                    </a:lnTo>
                    <a:lnTo>
                      <a:pt x="1433" y="2156"/>
                    </a:lnTo>
                    <a:lnTo>
                      <a:pt x="1433" y="2170"/>
                    </a:lnTo>
                    <a:lnTo>
                      <a:pt x="1433" y="2184"/>
                    </a:lnTo>
                    <a:lnTo>
                      <a:pt x="1433" y="2198"/>
                    </a:lnTo>
                    <a:lnTo>
                      <a:pt x="1433" y="2212"/>
                    </a:lnTo>
                    <a:lnTo>
                      <a:pt x="1433" y="2227"/>
                    </a:lnTo>
                    <a:lnTo>
                      <a:pt x="1419" y="2227"/>
                    </a:lnTo>
                    <a:lnTo>
                      <a:pt x="1404" y="2227"/>
                    </a:lnTo>
                    <a:lnTo>
                      <a:pt x="1390" y="2227"/>
                    </a:lnTo>
                    <a:lnTo>
                      <a:pt x="1362" y="2227"/>
                    </a:lnTo>
                    <a:lnTo>
                      <a:pt x="1348" y="2227"/>
                    </a:lnTo>
                    <a:lnTo>
                      <a:pt x="1348" y="2241"/>
                    </a:lnTo>
                    <a:lnTo>
                      <a:pt x="1348" y="2255"/>
                    </a:lnTo>
                    <a:lnTo>
                      <a:pt x="1333" y="2269"/>
                    </a:lnTo>
                    <a:lnTo>
                      <a:pt x="1291" y="2269"/>
                    </a:lnTo>
                    <a:lnTo>
                      <a:pt x="1277" y="2269"/>
                    </a:lnTo>
                    <a:lnTo>
                      <a:pt x="1263" y="2255"/>
                    </a:lnTo>
                    <a:lnTo>
                      <a:pt x="1220" y="2241"/>
                    </a:lnTo>
                    <a:lnTo>
                      <a:pt x="1206" y="2241"/>
                    </a:lnTo>
                    <a:lnTo>
                      <a:pt x="1192" y="2241"/>
                    </a:lnTo>
                    <a:lnTo>
                      <a:pt x="1177" y="2227"/>
                    </a:lnTo>
                    <a:lnTo>
                      <a:pt x="1163" y="2227"/>
                    </a:lnTo>
                    <a:lnTo>
                      <a:pt x="1163" y="2241"/>
                    </a:lnTo>
                    <a:lnTo>
                      <a:pt x="1163" y="2227"/>
                    </a:lnTo>
                    <a:lnTo>
                      <a:pt x="1149" y="2227"/>
                    </a:lnTo>
                    <a:lnTo>
                      <a:pt x="1135" y="2227"/>
                    </a:lnTo>
                    <a:lnTo>
                      <a:pt x="1121" y="2227"/>
                    </a:lnTo>
                    <a:lnTo>
                      <a:pt x="1121" y="2241"/>
                    </a:lnTo>
                    <a:lnTo>
                      <a:pt x="1135" y="2241"/>
                    </a:lnTo>
                    <a:lnTo>
                      <a:pt x="1135" y="2255"/>
                    </a:lnTo>
                    <a:lnTo>
                      <a:pt x="1135" y="2269"/>
                    </a:lnTo>
                    <a:lnTo>
                      <a:pt x="1107" y="2269"/>
                    </a:lnTo>
                    <a:lnTo>
                      <a:pt x="1092" y="2269"/>
                    </a:lnTo>
                    <a:lnTo>
                      <a:pt x="1107" y="2283"/>
                    </a:lnTo>
                    <a:lnTo>
                      <a:pt x="1121" y="2283"/>
                    </a:lnTo>
                    <a:lnTo>
                      <a:pt x="1135" y="2297"/>
                    </a:lnTo>
                    <a:lnTo>
                      <a:pt x="1149" y="2297"/>
                    </a:lnTo>
                    <a:lnTo>
                      <a:pt x="1149" y="2312"/>
                    </a:lnTo>
                    <a:lnTo>
                      <a:pt x="1149" y="2297"/>
                    </a:lnTo>
                    <a:lnTo>
                      <a:pt x="1135" y="2297"/>
                    </a:lnTo>
                    <a:lnTo>
                      <a:pt x="1121" y="2297"/>
                    </a:lnTo>
                    <a:lnTo>
                      <a:pt x="1107" y="2283"/>
                    </a:lnTo>
                    <a:lnTo>
                      <a:pt x="1078" y="2283"/>
                    </a:lnTo>
                    <a:lnTo>
                      <a:pt x="1078" y="2297"/>
                    </a:lnTo>
                    <a:lnTo>
                      <a:pt x="1078" y="2312"/>
                    </a:lnTo>
                    <a:lnTo>
                      <a:pt x="1078" y="2326"/>
                    </a:lnTo>
                    <a:lnTo>
                      <a:pt x="1078" y="2340"/>
                    </a:lnTo>
                    <a:lnTo>
                      <a:pt x="1078" y="2354"/>
                    </a:lnTo>
                    <a:lnTo>
                      <a:pt x="1078" y="2368"/>
                    </a:lnTo>
                    <a:lnTo>
                      <a:pt x="1092" y="2368"/>
                    </a:lnTo>
                    <a:lnTo>
                      <a:pt x="1092" y="2383"/>
                    </a:lnTo>
                    <a:lnTo>
                      <a:pt x="1092" y="2397"/>
                    </a:lnTo>
                    <a:lnTo>
                      <a:pt x="1107" y="2411"/>
                    </a:lnTo>
                    <a:lnTo>
                      <a:pt x="1107" y="2425"/>
                    </a:lnTo>
                    <a:lnTo>
                      <a:pt x="1107" y="2439"/>
                    </a:lnTo>
                    <a:lnTo>
                      <a:pt x="1107" y="2454"/>
                    </a:lnTo>
                    <a:lnTo>
                      <a:pt x="1107" y="2468"/>
                    </a:lnTo>
                    <a:lnTo>
                      <a:pt x="1107" y="2482"/>
                    </a:lnTo>
                    <a:lnTo>
                      <a:pt x="1107" y="2496"/>
                    </a:lnTo>
                    <a:lnTo>
                      <a:pt x="1107" y="2510"/>
                    </a:lnTo>
                    <a:lnTo>
                      <a:pt x="1107" y="2524"/>
                    </a:lnTo>
                    <a:lnTo>
                      <a:pt x="1107" y="2539"/>
                    </a:lnTo>
                    <a:lnTo>
                      <a:pt x="1092" y="2539"/>
                    </a:lnTo>
                    <a:lnTo>
                      <a:pt x="1078" y="2539"/>
                    </a:lnTo>
                    <a:lnTo>
                      <a:pt x="1064" y="2539"/>
                    </a:lnTo>
                    <a:lnTo>
                      <a:pt x="1050" y="2539"/>
                    </a:lnTo>
                    <a:lnTo>
                      <a:pt x="1050" y="2524"/>
                    </a:lnTo>
                    <a:lnTo>
                      <a:pt x="1050" y="2510"/>
                    </a:lnTo>
                    <a:lnTo>
                      <a:pt x="1050" y="2496"/>
                    </a:lnTo>
                    <a:lnTo>
                      <a:pt x="1050" y="2482"/>
                    </a:lnTo>
                    <a:lnTo>
                      <a:pt x="1050" y="2468"/>
                    </a:lnTo>
                    <a:lnTo>
                      <a:pt x="1050" y="2454"/>
                    </a:lnTo>
                    <a:lnTo>
                      <a:pt x="1050" y="2439"/>
                    </a:lnTo>
                    <a:lnTo>
                      <a:pt x="1050" y="2425"/>
                    </a:lnTo>
                    <a:lnTo>
                      <a:pt x="1050" y="2411"/>
                    </a:lnTo>
                    <a:lnTo>
                      <a:pt x="1050" y="2397"/>
                    </a:lnTo>
                    <a:lnTo>
                      <a:pt x="1036" y="2397"/>
                    </a:lnTo>
                    <a:lnTo>
                      <a:pt x="1036" y="2383"/>
                    </a:lnTo>
                    <a:lnTo>
                      <a:pt x="1036" y="2368"/>
                    </a:lnTo>
                    <a:lnTo>
                      <a:pt x="1021" y="2368"/>
                    </a:lnTo>
                    <a:lnTo>
                      <a:pt x="1021" y="2354"/>
                    </a:lnTo>
                    <a:lnTo>
                      <a:pt x="1007" y="2354"/>
                    </a:lnTo>
                    <a:lnTo>
                      <a:pt x="1007" y="2340"/>
                    </a:lnTo>
                    <a:lnTo>
                      <a:pt x="993" y="2340"/>
                    </a:lnTo>
                    <a:lnTo>
                      <a:pt x="993" y="2326"/>
                    </a:lnTo>
                    <a:lnTo>
                      <a:pt x="993" y="2312"/>
                    </a:lnTo>
                    <a:lnTo>
                      <a:pt x="979" y="2312"/>
                    </a:lnTo>
                    <a:lnTo>
                      <a:pt x="993" y="2297"/>
                    </a:lnTo>
                    <a:lnTo>
                      <a:pt x="979" y="2297"/>
                    </a:lnTo>
                    <a:lnTo>
                      <a:pt x="965" y="2297"/>
                    </a:lnTo>
                    <a:lnTo>
                      <a:pt x="965" y="2283"/>
                    </a:lnTo>
                    <a:lnTo>
                      <a:pt x="965" y="2269"/>
                    </a:lnTo>
                    <a:lnTo>
                      <a:pt x="965" y="2255"/>
                    </a:lnTo>
                    <a:lnTo>
                      <a:pt x="965" y="2241"/>
                    </a:lnTo>
                    <a:lnTo>
                      <a:pt x="951" y="2241"/>
                    </a:lnTo>
                    <a:lnTo>
                      <a:pt x="936" y="2227"/>
                    </a:lnTo>
                    <a:lnTo>
                      <a:pt x="936" y="2212"/>
                    </a:lnTo>
                    <a:lnTo>
                      <a:pt x="936" y="2198"/>
                    </a:lnTo>
                    <a:lnTo>
                      <a:pt x="951" y="2184"/>
                    </a:lnTo>
                    <a:lnTo>
                      <a:pt x="951" y="2170"/>
                    </a:lnTo>
                    <a:lnTo>
                      <a:pt x="951" y="2156"/>
                    </a:lnTo>
                    <a:lnTo>
                      <a:pt x="936" y="2156"/>
                    </a:lnTo>
                    <a:lnTo>
                      <a:pt x="908" y="2141"/>
                    </a:lnTo>
                    <a:lnTo>
                      <a:pt x="880" y="2127"/>
                    </a:lnTo>
                    <a:lnTo>
                      <a:pt x="865" y="2127"/>
                    </a:lnTo>
                    <a:lnTo>
                      <a:pt x="851" y="2156"/>
                    </a:lnTo>
                    <a:lnTo>
                      <a:pt x="851" y="2170"/>
                    </a:lnTo>
                    <a:lnTo>
                      <a:pt x="851" y="2184"/>
                    </a:lnTo>
                    <a:lnTo>
                      <a:pt x="851" y="2198"/>
                    </a:lnTo>
                    <a:lnTo>
                      <a:pt x="837" y="2198"/>
                    </a:lnTo>
                    <a:lnTo>
                      <a:pt x="823" y="2198"/>
                    </a:lnTo>
                    <a:lnTo>
                      <a:pt x="809" y="2198"/>
                    </a:lnTo>
                    <a:lnTo>
                      <a:pt x="795" y="2198"/>
                    </a:lnTo>
                    <a:lnTo>
                      <a:pt x="795" y="2184"/>
                    </a:lnTo>
                    <a:lnTo>
                      <a:pt x="780" y="2184"/>
                    </a:lnTo>
                    <a:lnTo>
                      <a:pt x="766" y="2184"/>
                    </a:lnTo>
                    <a:lnTo>
                      <a:pt x="752" y="2184"/>
                    </a:lnTo>
                    <a:lnTo>
                      <a:pt x="738" y="2184"/>
                    </a:lnTo>
                    <a:lnTo>
                      <a:pt x="738" y="2170"/>
                    </a:lnTo>
                    <a:lnTo>
                      <a:pt x="724" y="2184"/>
                    </a:lnTo>
                    <a:lnTo>
                      <a:pt x="709" y="2184"/>
                    </a:lnTo>
                    <a:lnTo>
                      <a:pt x="695" y="2184"/>
                    </a:lnTo>
                    <a:lnTo>
                      <a:pt x="681" y="2184"/>
                    </a:lnTo>
                    <a:lnTo>
                      <a:pt x="667" y="2184"/>
                    </a:lnTo>
                    <a:lnTo>
                      <a:pt x="653" y="2184"/>
                    </a:lnTo>
                    <a:lnTo>
                      <a:pt x="639" y="2184"/>
                    </a:lnTo>
                    <a:lnTo>
                      <a:pt x="624" y="2184"/>
                    </a:lnTo>
                    <a:lnTo>
                      <a:pt x="610" y="2184"/>
                    </a:lnTo>
                    <a:lnTo>
                      <a:pt x="596" y="2184"/>
                    </a:lnTo>
                    <a:lnTo>
                      <a:pt x="582" y="2184"/>
                    </a:lnTo>
                    <a:lnTo>
                      <a:pt x="568" y="2184"/>
                    </a:lnTo>
                    <a:lnTo>
                      <a:pt x="553" y="2184"/>
                    </a:lnTo>
                    <a:lnTo>
                      <a:pt x="539" y="2184"/>
                    </a:lnTo>
                    <a:lnTo>
                      <a:pt x="525" y="2184"/>
                    </a:lnTo>
                    <a:lnTo>
                      <a:pt x="511" y="2184"/>
                    </a:lnTo>
                    <a:lnTo>
                      <a:pt x="497" y="2184"/>
                    </a:lnTo>
                    <a:lnTo>
                      <a:pt x="483" y="2184"/>
                    </a:lnTo>
                    <a:lnTo>
                      <a:pt x="468" y="2184"/>
                    </a:lnTo>
                    <a:lnTo>
                      <a:pt x="454" y="2184"/>
                    </a:lnTo>
                    <a:lnTo>
                      <a:pt x="440" y="2184"/>
                    </a:lnTo>
                    <a:lnTo>
                      <a:pt x="426" y="2184"/>
                    </a:lnTo>
                    <a:lnTo>
                      <a:pt x="412" y="2184"/>
                    </a:lnTo>
                    <a:lnTo>
                      <a:pt x="397" y="2184"/>
                    </a:lnTo>
                    <a:lnTo>
                      <a:pt x="383" y="2184"/>
                    </a:lnTo>
                    <a:lnTo>
                      <a:pt x="369" y="2184"/>
                    </a:lnTo>
                    <a:lnTo>
                      <a:pt x="355" y="2184"/>
                    </a:lnTo>
                    <a:lnTo>
                      <a:pt x="341" y="2184"/>
                    </a:lnTo>
                    <a:lnTo>
                      <a:pt x="327" y="2184"/>
                    </a:lnTo>
                    <a:lnTo>
                      <a:pt x="327" y="2170"/>
                    </a:lnTo>
                    <a:lnTo>
                      <a:pt x="327" y="2156"/>
                    </a:lnTo>
                    <a:lnTo>
                      <a:pt x="341" y="2141"/>
                    </a:lnTo>
                    <a:lnTo>
                      <a:pt x="327" y="2141"/>
                    </a:lnTo>
                    <a:lnTo>
                      <a:pt x="312" y="2141"/>
                    </a:lnTo>
                    <a:lnTo>
                      <a:pt x="312" y="2156"/>
                    </a:lnTo>
                    <a:lnTo>
                      <a:pt x="298" y="2156"/>
                    </a:lnTo>
                    <a:lnTo>
                      <a:pt x="298" y="2170"/>
                    </a:lnTo>
                    <a:lnTo>
                      <a:pt x="284" y="2170"/>
                    </a:lnTo>
                    <a:lnTo>
                      <a:pt x="284" y="2184"/>
                    </a:lnTo>
                    <a:lnTo>
                      <a:pt x="270" y="2184"/>
                    </a:lnTo>
                    <a:lnTo>
                      <a:pt x="256" y="2184"/>
                    </a:lnTo>
                    <a:lnTo>
                      <a:pt x="256" y="2170"/>
                    </a:lnTo>
                    <a:lnTo>
                      <a:pt x="241" y="2170"/>
                    </a:lnTo>
                    <a:lnTo>
                      <a:pt x="227" y="2170"/>
                    </a:lnTo>
                    <a:lnTo>
                      <a:pt x="199" y="2170"/>
                    </a:lnTo>
                    <a:lnTo>
                      <a:pt x="185" y="2170"/>
                    </a:lnTo>
                    <a:lnTo>
                      <a:pt x="170" y="2170"/>
                    </a:lnTo>
                    <a:lnTo>
                      <a:pt x="156" y="2170"/>
                    </a:lnTo>
                    <a:lnTo>
                      <a:pt x="142" y="2170"/>
                    </a:lnTo>
                    <a:lnTo>
                      <a:pt x="128" y="2170"/>
                    </a:lnTo>
                    <a:lnTo>
                      <a:pt x="128" y="2156"/>
                    </a:lnTo>
                    <a:lnTo>
                      <a:pt x="128" y="2127"/>
                    </a:lnTo>
                    <a:lnTo>
                      <a:pt x="114" y="2127"/>
                    </a:lnTo>
                    <a:lnTo>
                      <a:pt x="114" y="2113"/>
                    </a:lnTo>
                    <a:lnTo>
                      <a:pt x="114" y="2099"/>
                    </a:lnTo>
                    <a:lnTo>
                      <a:pt x="114" y="2085"/>
                    </a:lnTo>
                    <a:lnTo>
                      <a:pt x="114" y="2071"/>
                    </a:lnTo>
                    <a:lnTo>
                      <a:pt x="114" y="2056"/>
                    </a:lnTo>
                    <a:lnTo>
                      <a:pt x="114" y="2028"/>
                    </a:lnTo>
                    <a:lnTo>
                      <a:pt x="114" y="2014"/>
                    </a:lnTo>
                    <a:lnTo>
                      <a:pt x="114" y="2000"/>
                    </a:lnTo>
                    <a:lnTo>
                      <a:pt x="114" y="1985"/>
                    </a:lnTo>
                    <a:lnTo>
                      <a:pt x="114" y="1971"/>
                    </a:lnTo>
                    <a:lnTo>
                      <a:pt x="114" y="1957"/>
                    </a:lnTo>
                    <a:lnTo>
                      <a:pt x="114" y="1943"/>
                    </a:lnTo>
                    <a:lnTo>
                      <a:pt x="114" y="1929"/>
                    </a:lnTo>
                    <a:lnTo>
                      <a:pt x="114" y="1915"/>
                    </a:lnTo>
                    <a:lnTo>
                      <a:pt x="114" y="1900"/>
                    </a:lnTo>
                    <a:lnTo>
                      <a:pt x="114" y="1886"/>
                    </a:lnTo>
                    <a:lnTo>
                      <a:pt x="114" y="1872"/>
                    </a:lnTo>
                    <a:lnTo>
                      <a:pt x="114" y="1858"/>
                    </a:lnTo>
                    <a:lnTo>
                      <a:pt x="128" y="1829"/>
                    </a:lnTo>
                    <a:lnTo>
                      <a:pt x="128" y="1815"/>
                    </a:lnTo>
                    <a:lnTo>
                      <a:pt x="128" y="1801"/>
                    </a:lnTo>
                    <a:lnTo>
                      <a:pt x="128" y="1787"/>
                    </a:lnTo>
                    <a:lnTo>
                      <a:pt x="128" y="1773"/>
                    </a:lnTo>
                    <a:lnTo>
                      <a:pt x="128" y="1758"/>
                    </a:lnTo>
                    <a:lnTo>
                      <a:pt x="128" y="1744"/>
                    </a:lnTo>
                    <a:lnTo>
                      <a:pt x="128" y="1730"/>
                    </a:lnTo>
                    <a:lnTo>
                      <a:pt x="128" y="1716"/>
                    </a:lnTo>
                    <a:lnTo>
                      <a:pt x="128" y="1702"/>
                    </a:lnTo>
                    <a:lnTo>
                      <a:pt x="128" y="1673"/>
                    </a:lnTo>
                    <a:lnTo>
                      <a:pt x="128" y="1659"/>
                    </a:lnTo>
                    <a:lnTo>
                      <a:pt x="128" y="1631"/>
                    </a:lnTo>
                    <a:lnTo>
                      <a:pt x="128" y="1617"/>
                    </a:lnTo>
                    <a:lnTo>
                      <a:pt x="128" y="1588"/>
                    </a:lnTo>
                    <a:lnTo>
                      <a:pt x="128" y="1574"/>
                    </a:lnTo>
                    <a:lnTo>
                      <a:pt x="128" y="1560"/>
                    </a:lnTo>
                    <a:lnTo>
                      <a:pt x="128" y="1546"/>
                    </a:lnTo>
                    <a:lnTo>
                      <a:pt x="0" y="1546"/>
                    </a:lnTo>
                    <a:lnTo>
                      <a:pt x="0" y="1532"/>
                    </a:lnTo>
                    <a:lnTo>
                      <a:pt x="0" y="1517"/>
                    </a:lnTo>
                    <a:lnTo>
                      <a:pt x="0" y="1503"/>
                    </a:lnTo>
                    <a:lnTo>
                      <a:pt x="0" y="1475"/>
                    </a:lnTo>
                    <a:lnTo>
                      <a:pt x="0" y="1461"/>
                    </a:lnTo>
                    <a:lnTo>
                      <a:pt x="0" y="1432"/>
                    </a:lnTo>
                    <a:lnTo>
                      <a:pt x="0" y="1418"/>
                    </a:lnTo>
                    <a:lnTo>
                      <a:pt x="0" y="1390"/>
                    </a:lnTo>
                    <a:lnTo>
                      <a:pt x="0" y="1375"/>
                    </a:lnTo>
                    <a:lnTo>
                      <a:pt x="0" y="1361"/>
                    </a:lnTo>
                    <a:lnTo>
                      <a:pt x="0" y="1347"/>
                    </a:lnTo>
                    <a:lnTo>
                      <a:pt x="14" y="1333"/>
                    </a:lnTo>
                    <a:lnTo>
                      <a:pt x="0" y="1319"/>
                    </a:lnTo>
                    <a:lnTo>
                      <a:pt x="0" y="1305"/>
                    </a:lnTo>
                    <a:lnTo>
                      <a:pt x="0" y="1290"/>
                    </a:lnTo>
                    <a:lnTo>
                      <a:pt x="0" y="1276"/>
                    </a:lnTo>
                    <a:lnTo>
                      <a:pt x="0" y="1262"/>
                    </a:lnTo>
                    <a:lnTo>
                      <a:pt x="0" y="1248"/>
                    </a:lnTo>
                    <a:lnTo>
                      <a:pt x="0" y="1219"/>
                    </a:lnTo>
                    <a:lnTo>
                      <a:pt x="0" y="1205"/>
                    </a:lnTo>
                    <a:lnTo>
                      <a:pt x="0" y="1191"/>
                    </a:lnTo>
                    <a:lnTo>
                      <a:pt x="0" y="1163"/>
                    </a:lnTo>
                    <a:lnTo>
                      <a:pt x="0" y="1134"/>
                    </a:lnTo>
                    <a:lnTo>
                      <a:pt x="0" y="1106"/>
                    </a:lnTo>
                    <a:lnTo>
                      <a:pt x="0" y="1078"/>
                    </a:lnTo>
                    <a:lnTo>
                      <a:pt x="0" y="1063"/>
                    </a:lnTo>
                    <a:lnTo>
                      <a:pt x="0" y="1035"/>
                    </a:lnTo>
                    <a:lnTo>
                      <a:pt x="0" y="1007"/>
                    </a:lnTo>
                    <a:lnTo>
                      <a:pt x="0" y="993"/>
                    </a:lnTo>
                    <a:lnTo>
                      <a:pt x="0" y="978"/>
                    </a:lnTo>
                    <a:lnTo>
                      <a:pt x="0" y="964"/>
                    </a:lnTo>
                    <a:lnTo>
                      <a:pt x="0" y="936"/>
                    </a:lnTo>
                    <a:lnTo>
                      <a:pt x="0" y="893"/>
                    </a:lnTo>
                    <a:lnTo>
                      <a:pt x="0" y="836"/>
                    </a:lnTo>
                    <a:lnTo>
                      <a:pt x="57" y="836"/>
                    </a:lnTo>
                    <a:lnTo>
                      <a:pt x="114" y="836"/>
                    </a:lnTo>
                    <a:lnTo>
                      <a:pt x="114" y="794"/>
                    </a:lnTo>
                    <a:lnTo>
                      <a:pt x="114" y="709"/>
                    </a:lnTo>
                    <a:lnTo>
                      <a:pt x="114" y="666"/>
                    </a:lnTo>
                    <a:lnTo>
                      <a:pt x="114" y="567"/>
                    </a:lnTo>
                    <a:lnTo>
                      <a:pt x="114" y="524"/>
                    </a:lnTo>
                    <a:lnTo>
                      <a:pt x="128" y="496"/>
                    </a:lnTo>
                    <a:lnTo>
                      <a:pt x="142" y="482"/>
                    </a:lnTo>
                    <a:lnTo>
                      <a:pt x="156" y="468"/>
                    </a:lnTo>
                    <a:lnTo>
                      <a:pt x="170" y="454"/>
                    </a:lnTo>
                    <a:lnTo>
                      <a:pt x="256" y="340"/>
                    </a:lnTo>
                    <a:lnTo>
                      <a:pt x="298" y="368"/>
                    </a:lnTo>
                    <a:lnTo>
                      <a:pt x="312" y="368"/>
                    </a:lnTo>
                    <a:lnTo>
                      <a:pt x="312" y="383"/>
                    </a:lnTo>
                    <a:lnTo>
                      <a:pt x="327" y="397"/>
                    </a:lnTo>
                    <a:lnTo>
                      <a:pt x="327" y="411"/>
                    </a:lnTo>
                    <a:lnTo>
                      <a:pt x="355" y="439"/>
                    </a:lnTo>
                    <a:lnTo>
                      <a:pt x="383" y="454"/>
                    </a:lnTo>
                    <a:lnTo>
                      <a:pt x="383" y="468"/>
                    </a:lnTo>
                    <a:lnTo>
                      <a:pt x="397" y="468"/>
                    </a:lnTo>
                    <a:lnTo>
                      <a:pt x="412" y="482"/>
                    </a:lnTo>
                    <a:lnTo>
                      <a:pt x="426" y="482"/>
                    </a:lnTo>
                    <a:lnTo>
                      <a:pt x="440" y="482"/>
                    </a:lnTo>
                    <a:lnTo>
                      <a:pt x="440" y="496"/>
                    </a:lnTo>
                    <a:lnTo>
                      <a:pt x="454" y="496"/>
                    </a:lnTo>
                    <a:lnTo>
                      <a:pt x="468" y="482"/>
                    </a:lnTo>
                    <a:lnTo>
                      <a:pt x="483" y="482"/>
                    </a:lnTo>
                    <a:lnTo>
                      <a:pt x="483" y="496"/>
                    </a:lnTo>
                    <a:lnTo>
                      <a:pt x="497" y="496"/>
                    </a:lnTo>
                    <a:lnTo>
                      <a:pt x="497" y="482"/>
                    </a:lnTo>
                    <a:lnTo>
                      <a:pt x="497" y="468"/>
                    </a:lnTo>
                    <a:lnTo>
                      <a:pt x="497" y="454"/>
                    </a:lnTo>
                    <a:lnTo>
                      <a:pt x="497" y="439"/>
                    </a:lnTo>
                    <a:lnTo>
                      <a:pt x="497" y="425"/>
                    </a:lnTo>
                    <a:lnTo>
                      <a:pt x="454" y="425"/>
                    </a:lnTo>
                    <a:lnTo>
                      <a:pt x="454" y="411"/>
                    </a:lnTo>
                    <a:lnTo>
                      <a:pt x="454" y="397"/>
                    </a:lnTo>
                    <a:lnTo>
                      <a:pt x="454" y="383"/>
                    </a:lnTo>
                    <a:lnTo>
                      <a:pt x="454" y="368"/>
                    </a:lnTo>
                    <a:lnTo>
                      <a:pt x="440" y="368"/>
                    </a:lnTo>
                    <a:lnTo>
                      <a:pt x="426" y="383"/>
                    </a:lnTo>
                    <a:lnTo>
                      <a:pt x="426" y="368"/>
                    </a:lnTo>
                    <a:lnTo>
                      <a:pt x="426" y="354"/>
                    </a:lnTo>
                    <a:lnTo>
                      <a:pt x="426" y="340"/>
                    </a:lnTo>
                    <a:lnTo>
                      <a:pt x="426" y="326"/>
                    </a:lnTo>
                    <a:lnTo>
                      <a:pt x="454" y="326"/>
                    </a:lnTo>
                    <a:lnTo>
                      <a:pt x="454" y="312"/>
                    </a:lnTo>
                    <a:lnTo>
                      <a:pt x="454" y="297"/>
                    </a:lnTo>
                    <a:lnTo>
                      <a:pt x="454" y="283"/>
                    </a:lnTo>
                    <a:lnTo>
                      <a:pt x="454" y="269"/>
                    </a:lnTo>
                    <a:lnTo>
                      <a:pt x="454" y="255"/>
                    </a:lnTo>
                    <a:lnTo>
                      <a:pt x="483" y="255"/>
                    </a:lnTo>
                    <a:lnTo>
                      <a:pt x="483" y="184"/>
                    </a:lnTo>
                    <a:lnTo>
                      <a:pt x="483" y="170"/>
                    </a:lnTo>
                    <a:lnTo>
                      <a:pt x="483" y="127"/>
                    </a:lnTo>
                    <a:lnTo>
                      <a:pt x="497" y="127"/>
                    </a:lnTo>
                    <a:lnTo>
                      <a:pt x="497" y="113"/>
                    </a:lnTo>
                    <a:lnTo>
                      <a:pt x="497" y="99"/>
                    </a:lnTo>
                    <a:lnTo>
                      <a:pt x="497" y="85"/>
                    </a:lnTo>
                    <a:lnTo>
                      <a:pt x="497" y="71"/>
                    </a:lnTo>
                    <a:lnTo>
                      <a:pt x="497" y="56"/>
                    </a:lnTo>
                    <a:lnTo>
                      <a:pt x="497" y="42"/>
                    </a:lnTo>
                    <a:lnTo>
                      <a:pt x="497" y="28"/>
                    </a:lnTo>
                    <a:lnTo>
                      <a:pt x="497" y="14"/>
                    </a:lnTo>
                    <a:lnTo>
                      <a:pt x="497" y="0"/>
                    </a:lnTo>
                    <a:lnTo>
                      <a:pt x="525" y="0"/>
                    </a:lnTo>
                    <a:lnTo>
                      <a:pt x="610" y="0"/>
                    </a:lnTo>
                    <a:close/>
                  </a:path>
                </a:pathLst>
              </a:custGeom>
              <a:noFill/>
              <a:ln w="0" cap="flat">
                <a:solidFill>
                  <a:srgbClr val="000000"/>
                </a:solidFill>
                <a:prstDash val="solid"/>
                <a:round/>
                <a:headEnd/>
                <a:tailEnd/>
              </a:ln>
              <a:extLst>
                <a:ext uri="{909E8E84-426E-40DD-AFC4-6F175D3DCCD1}">
                  <a14:hiddenFill xmlns="" xmlns:a14="http://schemas.microsoft.com/office/drawing/2010/main">
                    <a:solidFill>
                      <a:srgbClr val="FFFFFF"/>
                    </a:solidFill>
                  </a14:hiddenFill>
                </a:ext>
              </a:extLst>
            </p:spPr>
            <p:txBody>
              <a:bodyPr/>
              <a:lstStyle/>
              <a:p>
                <a:endParaRPr lang="ja-JP" altLang="en-US"/>
              </a:p>
            </p:txBody>
          </p:sp>
          <p:sp>
            <p:nvSpPr>
              <p:cNvPr id="21669" name="Freeform 193"/>
              <p:cNvSpPr>
                <a:spLocks noChangeAspect="1"/>
              </p:cNvSpPr>
              <p:nvPr/>
            </p:nvSpPr>
            <p:spPr bwMode="auto">
              <a:xfrm>
                <a:off x="8066" y="2720"/>
                <a:ext cx="822" cy="762"/>
              </a:xfrm>
              <a:custGeom>
                <a:avLst/>
                <a:gdLst>
                  <a:gd name="T0" fmla="*/ 0 w 1787"/>
                  <a:gd name="T1" fmla="*/ 0 h 1659"/>
                  <a:gd name="T2" fmla="*/ 0 w 1787"/>
                  <a:gd name="T3" fmla="*/ 0 h 1659"/>
                  <a:gd name="T4" fmla="*/ 0 w 1787"/>
                  <a:gd name="T5" fmla="*/ 0 h 1659"/>
                  <a:gd name="T6" fmla="*/ 0 w 1787"/>
                  <a:gd name="T7" fmla="*/ 0 h 1659"/>
                  <a:gd name="T8" fmla="*/ 0 w 1787"/>
                  <a:gd name="T9" fmla="*/ 0 h 1659"/>
                  <a:gd name="T10" fmla="*/ 0 w 1787"/>
                  <a:gd name="T11" fmla="*/ 0 h 1659"/>
                  <a:gd name="T12" fmla="*/ 0 w 1787"/>
                  <a:gd name="T13" fmla="*/ 0 h 1659"/>
                  <a:gd name="T14" fmla="*/ 0 w 1787"/>
                  <a:gd name="T15" fmla="*/ 0 h 1659"/>
                  <a:gd name="T16" fmla="*/ 0 w 1787"/>
                  <a:gd name="T17" fmla="*/ 0 h 1659"/>
                  <a:gd name="T18" fmla="*/ 0 w 1787"/>
                  <a:gd name="T19" fmla="*/ 0 h 1659"/>
                  <a:gd name="T20" fmla="*/ 0 w 1787"/>
                  <a:gd name="T21" fmla="*/ 0 h 1659"/>
                  <a:gd name="T22" fmla="*/ 0 w 1787"/>
                  <a:gd name="T23" fmla="*/ 0 h 1659"/>
                  <a:gd name="T24" fmla="*/ 0 w 1787"/>
                  <a:gd name="T25" fmla="*/ 0 h 1659"/>
                  <a:gd name="T26" fmla="*/ 0 w 1787"/>
                  <a:gd name="T27" fmla="*/ 0 h 1659"/>
                  <a:gd name="T28" fmla="*/ 0 w 1787"/>
                  <a:gd name="T29" fmla="*/ 0 h 1659"/>
                  <a:gd name="T30" fmla="*/ 0 w 1787"/>
                  <a:gd name="T31" fmla="*/ 0 h 1659"/>
                  <a:gd name="T32" fmla="*/ 0 w 1787"/>
                  <a:gd name="T33" fmla="*/ 0 h 1659"/>
                  <a:gd name="T34" fmla="*/ 0 w 1787"/>
                  <a:gd name="T35" fmla="*/ 0 h 1659"/>
                  <a:gd name="T36" fmla="*/ 0 w 1787"/>
                  <a:gd name="T37" fmla="*/ 0 h 1659"/>
                  <a:gd name="T38" fmla="*/ 0 w 1787"/>
                  <a:gd name="T39" fmla="*/ 0 h 1659"/>
                  <a:gd name="T40" fmla="*/ 0 w 1787"/>
                  <a:gd name="T41" fmla="*/ 0 h 1659"/>
                  <a:gd name="T42" fmla="*/ 0 w 1787"/>
                  <a:gd name="T43" fmla="*/ 0 h 1659"/>
                  <a:gd name="T44" fmla="*/ 0 w 1787"/>
                  <a:gd name="T45" fmla="*/ 0 h 1659"/>
                  <a:gd name="T46" fmla="*/ 0 w 1787"/>
                  <a:gd name="T47" fmla="*/ 0 h 1659"/>
                  <a:gd name="T48" fmla="*/ 0 w 1787"/>
                  <a:gd name="T49" fmla="*/ 0 h 1659"/>
                  <a:gd name="T50" fmla="*/ 0 w 1787"/>
                  <a:gd name="T51" fmla="*/ 0 h 1659"/>
                  <a:gd name="T52" fmla="*/ 0 w 1787"/>
                  <a:gd name="T53" fmla="*/ 0 h 1659"/>
                  <a:gd name="T54" fmla="*/ 0 w 1787"/>
                  <a:gd name="T55" fmla="*/ 0 h 1659"/>
                  <a:gd name="T56" fmla="*/ 0 w 1787"/>
                  <a:gd name="T57" fmla="*/ 0 h 1659"/>
                  <a:gd name="T58" fmla="*/ 0 w 1787"/>
                  <a:gd name="T59" fmla="*/ 0 h 1659"/>
                  <a:gd name="T60" fmla="*/ 0 w 1787"/>
                  <a:gd name="T61" fmla="*/ 0 h 1659"/>
                  <a:gd name="T62" fmla="*/ 0 w 1787"/>
                  <a:gd name="T63" fmla="*/ 0 h 1659"/>
                  <a:gd name="T64" fmla="*/ 0 w 1787"/>
                  <a:gd name="T65" fmla="*/ 0 h 1659"/>
                  <a:gd name="T66" fmla="*/ 0 w 1787"/>
                  <a:gd name="T67" fmla="*/ 0 h 1659"/>
                  <a:gd name="T68" fmla="*/ 0 w 1787"/>
                  <a:gd name="T69" fmla="*/ 0 h 1659"/>
                  <a:gd name="T70" fmla="*/ 0 w 1787"/>
                  <a:gd name="T71" fmla="*/ 0 h 1659"/>
                  <a:gd name="T72" fmla="*/ 0 w 1787"/>
                  <a:gd name="T73" fmla="*/ 0 h 1659"/>
                  <a:gd name="T74" fmla="*/ 0 w 1787"/>
                  <a:gd name="T75" fmla="*/ 0 h 1659"/>
                  <a:gd name="T76" fmla="*/ 0 w 1787"/>
                  <a:gd name="T77" fmla="*/ 0 h 1659"/>
                  <a:gd name="T78" fmla="*/ 0 w 1787"/>
                  <a:gd name="T79" fmla="*/ 0 h 1659"/>
                  <a:gd name="T80" fmla="*/ 0 w 1787"/>
                  <a:gd name="T81" fmla="*/ 0 h 1659"/>
                  <a:gd name="T82" fmla="*/ 0 w 1787"/>
                  <a:gd name="T83" fmla="*/ 0 h 1659"/>
                  <a:gd name="T84" fmla="*/ 0 w 1787"/>
                  <a:gd name="T85" fmla="*/ 0 h 1659"/>
                  <a:gd name="T86" fmla="*/ 0 w 1787"/>
                  <a:gd name="T87" fmla="*/ 0 h 1659"/>
                  <a:gd name="T88" fmla="*/ 0 w 1787"/>
                  <a:gd name="T89" fmla="*/ 0 h 1659"/>
                  <a:gd name="T90" fmla="*/ 0 w 1787"/>
                  <a:gd name="T91" fmla="*/ 0 h 1659"/>
                  <a:gd name="T92" fmla="*/ 0 w 1787"/>
                  <a:gd name="T93" fmla="*/ 0 h 1659"/>
                  <a:gd name="T94" fmla="*/ 0 w 1787"/>
                  <a:gd name="T95" fmla="*/ 0 h 1659"/>
                  <a:gd name="T96" fmla="*/ 0 w 1787"/>
                  <a:gd name="T97" fmla="*/ 0 h 1659"/>
                  <a:gd name="T98" fmla="*/ 0 w 1787"/>
                  <a:gd name="T99" fmla="*/ 0 h 1659"/>
                  <a:gd name="T100" fmla="*/ 0 w 1787"/>
                  <a:gd name="T101" fmla="*/ 0 h 1659"/>
                  <a:gd name="T102" fmla="*/ 0 w 1787"/>
                  <a:gd name="T103" fmla="*/ 0 h 1659"/>
                  <a:gd name="T104" fmla="*/ 0 w 1787"/>
                  <a:gd name="T105" fmla="*/ 0 h 1659"/>
                  <a:gd name="T106" fmla="*/ 0 w 1787"/>
                  <a:gd name="T107" fmla="*/ 0 h 1659"/>
                  <a:gd name="T108" fmla="*/ 0 w 1787"/>
                  <a:gd name="T109" fmla="*/ 0 h 1659"/>
                  <a:gd name="T110" fmla="*/ 0 w 1787"/>
                  <a:gd name="T111" fmla="*/ 0 h 1659"/>
                  <a:gd name="T112" fmla="*/ 0 w 1787"/>
                  <a:gd name="T113" fmla="*/ 0 h 1659"/>
                  <a:gd name="T114" fmla="*/ 0 w 1787"/>
                  <a:gd name="T115" fmla="*/ 0 h 1659"/>
                  <a:gd name="T116" fmla="*/ 0 w 1787"/>
                  <a:gd name="T117" fmla="*/ 0 h 1659"/>
                  <a:gd name="T118" fmla="*/ 0 w 1787"/>
                  <a:gd name="T119" fmla="*/ 0 h 1659"/>
                  <a:gd name="T120" fmla="*/ 0 w 1787"/>
                  <a:gd name="T121" fmla="*/ 0 h 1659"/>
                  <a:gd name="T122" fmla="*/ 0 w 1787"/>
                  <a:gd name="T123" fmla="*/ 0 h 1659"/>
                  <a:gd name="T124" fmla="*/ 0 w 1787"/>
                  <a:gd name="T125" fmla="*/ 0 h 1659"/>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787"/>
                  <a:gd name="T190" fmla="*/ 0 h 1659"/>
                  <a:gd name="T191" fmla="*/ 1787 w 1787"/>
                  <a:gd name="T192" fmla="*/ 1659 h 1659"/>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787" h="1659">
                    <a:moveTo>
                      <a:pt x="1461" y="42"/>
                    </a:moveTo>
                    <a:lnTo>
                      <a:pt x="1475" y="71"/>
                    </a:lnTo>
                    <a:lnTo>
                      <a:pt x="1489" y="71"/>
                    </a:lnTo>
                    <a:lnTo>
                      <a:pt x="1489" y="85"/>
                    </a:lnTo>
                    <a:lnTo>
                      <a:pt x="1504" y="85"/>
                    </a:lnTo>
                    <a:lnTo>
                      <a:pt x="1518" y="85"/>
                    </a:lnTo>
                    <a:lnTo>
                      <a:pt x="1518" y="99"/>
                    </a:lnTo>
                    <a:lnTo>
                      <a:pt x="1532" y="99"/>
                    </a:lnTo>
                    <a:lnTo>
                      <a:pt x="1546" y="99"/>
                    </a:lnTo>
                    <a:lnTo>
                      <a:pt x="1546" y="113"/>
                    </a:lnTo>
                    <a:lnTo>
                      <a:pt x="1560" y="113"/>
                    </a:lnTo>
                    <a:lnTo>
                      <a:pt x="1589" y="127"/>
                    </a:lnTo>
                    <a:lnTo>
                      <a:pt x="1603" y="142"/>
                    </a:lnTo>
                    <a:lnTo>
                      <a:pt x="1631" y="142"/>
                    </a:lnTo>
                    <a:lnTo>
                      <a:pt x="1631" y="156"/>
                    </a:lnTo>
                    <a:lnTo>
                      <a:pt x="1645" y="156"/>
                    </a:lnTo>
                    <a:lnTo>
                      <a:pt x="1660" y="170"/>
                    </a:lnTo>
                    <a:lnTo>
                      <a:pt x="1660" y="184"/>
                    </a:lnTo>
                    <a:lnTo>
                      <a:pt x="1660" y="198"/>
                    </a:lnTo>
                    <a:lnTo>
                      <a:pt x="1674" y="198"/>
                    </a:lnTo>
                    <a:lnTo>
                      <a:pt x="1674" y="213"/>
                    </a:lnTo>
                    <a:lnTo>
                      <a:pt x="1688" y="227"/>
                    </a:lnTo>
                    <a:lnTo>
                      <a:pt x="1688" y="241"/>
                    </a:lnTo>
                    <a:lnTo>
                      <a:pt x="1702" y="255"/>
                    </a:lnTo>
                    <a:lnTo>
                      <a:pt x="1716" y="255"/>
                    </a:lnTo>
                    <a:lnTo>
                      <a:pt x="1716" y="269"/>
                    </a:lnTo>
                    <a:lnTo>
                      <a:pt x="1716" y="283"/>
                    </a:lnTo>
                    <a:lnTo>
                      <a:pt x="1731" y="298"/>
                    </a:lnTo>
                    <a:lnTo>
                      <a:pt x="1731" y="312"/>
                    </a:lnTo>
                    <a:lnTo>
                      <a:pt x="1731" y="326"/>
                    </a:lnTo>
                    <a:lnTo>
                      <a:pt x="1731" y="340"/>
                    </a:lnTo>
                    <a:lnTo>
                      <a:pt x="1731" y="369"/>
                    </a:lnTo>
                    <a:lnTo>
                      <a:pt x="1731" y="397"/>
                    </a:lnTo>
                    <a:lnTo>
                      <a:pt x="1731" y="425"/>
                    </a:lnTo>
                    <a:lnTo>
                      <a:pt x="1731" y="439"/>
                    </a:lnTo>
                    <a:lnTo>
                      <a:pt x="1731" y="454"/>
                    </a:lnTo>
                    <a:lnTo>
                      <a:pt x="1716" y="468"/>
                    </a:lnTo>
                    <a:lnTo>
                      <a:pt x="1716" y="482"/>
                    </a:lnTo>
                    <a:lnTo>
                      <a:pt x="1716" y="496"/>
                    </a:lnTo>
                    <a:lnTo>
                      <a:pt x="1702" y="496"/>
                    </a:lnTo>
                    <a:lnTo>
                      <a:pt x="1702" y="510"/>
                    </a:lnTo>
                    <a:lnTo>
                      <a:pt x="1674" y="539"/>
                    </a:lnTo>
                    <a:lnTo>
                      <a:pt x="1660" y="553"/>
                    </a:lnTo>
                    <a:lnTo>
                      <a:pt x="1645" y="567"/>
                    </a:lnTo>
                    <a:lnTo>
                      <a:pt x="1631" y="581"/>
                    </a:lnTo>
                    <a:lnTo>
                      <a:pt x="1631" y="596"/>
                    </a:lnTo>
                    <a:lnTo>
                      <a:pt x="1617" y="610"/>
                    </a:lnTo>
                    <a:lnTo>
                      <a:pt x="1617" y="624"/>
                    </a:lnTo>
                    <a:lnTo>
                      <a:pt x="1603" y="624"/>
                    </a:lnTo>
                    <a:lnTo>
                      <a:pt x="1603" y="638"/>
                    </a:lnTo>
                    <a:lnTo>
                      <a:pt x="1603" y="652"/>
                    </a:lnTo>
                    <a:lnTo>
                      <a:pt x="1603" y="666"/>
                    </a:lnTo>
                    <a:lnTo>
                      <a:pt x="1589" y="681"/>
                    </a:lnTo>
                    <a:lnTo>
                      <a:pt x="1589" y="695"/>
                    </a:lnTo>
                    <a:lnTo>
                      <a:pt x="1589" y="709"/>
                    </a:lnTo>
                    <a:lnTo>
                      <a:pt x="1589" y="723"/>
                    </a:lnTo>
                    <a:lnTo>
                      <a:pt x="1603" y="723"/>
                    </a:lnTo>
                    <a:lnTo>
                      <a:pt x="1603" y="737"/>
                    </a:lnTo>
                    <a:lnTo>
                      <a:pt x="1603" y="752"/>
                    </a:lnTo>
                    <a:lnTo>
                      <a:pt x="1603" y="766"/>
                    </a:lnTo>
                    <a:lnTo>
                      <a:pt x="1617" y="766"/>
                    </a:lnTo>
                    <a:lnTo>
                      <a:pt x="1617" y="780"/>
                    </a:lnTo>
                    <a:lnTo>
                      <a:pt x="1617" y="794"/>
                    </a:lnTo>
                    <a:lnTo>
                      <a:pt x="1617" y="808"/>
                    </a:lnTo>
                    <a:lnTo>
                      <a:pt x="1631" y="808"/>
                    </a:lnTo>
                    <a:lnTo>
                      <a:pt x="1631" y="822"/>
                    </a:lnTo>
                    <a:lnTo>
                      <a:pt x="1645" y="837"/>
                    </a:lnTo>
                    <a:lnTo>
                      <a:pt x="1645" y="851"/>
                    </a:lnTo>
                    <a:lnTo>
                      <a:pt x="1645" y="865"/>
                    </a:lnTo>
                    <a:lnTo>
                      <a:pt x="1660" y="865"/>
                    </a:lnTo>
                    <a:lnTo>
                      <a:pt x="1660" y="879"/>
                    </a:lnTo>
                    <a:lnTo>
                      <a:pt x="1674" y="879"/>
                    </a:lnTo>
                    <a:lnTo>
                      <a:pt x="1674" y="893"/>
                    </a:lnTo>
                    <a:lnTo>
                      <a:pt x="1688" y="908"/>
                    </a:lnTo>
                    <a:lnTo>
                      <a:pt x="1688" y="922"/>
                    </a:lnTo>
                    <a:lnTo>
                      <a:pt x="1702" y="922"/>
                    </a:lnTo>
                    <a:lnTo>
                      <a:pt x="1702" y="936"/>
                    </a:lnTo>
                    <a:lnTo>
                      <a:pt x="1716" y="936"/>
                    </a:lnTo>
                    <a:lnTo>
                      <a:pt x="1716" y="950"/>
                    </a:lnTo>
                    <a:lnTo>
                      <a:pt x="1716" y="964"/>
                    </a:lnTo>
                    <a:lnTo>
                      <a:pt x="1731" y="964"/>
                    </a:lnTo>
                    <a:lnTo>
                      <a:pt x="1731" y="978"/>
                    </a:lnTo>
                    <a:lnTo>
                      <a:pt x="1745" y="993"/>
                    </a:lnTo>
                    <a:lnTo>
                      <a:pt x="1745" y="1007"/>
                    </a:lnTo>
                    <a:lnTo>
                      <a:pt x="1759" y="1007"/>
                    </a:lnTo>
                    <a:lnTo>
                      <a:pt x="1759" y="1021"/>
                    </a:lnTo>
                    <a:lnTo>
                      <a:pt x="1759" y="1035"/>
                    </a:lnTo>
                    <a:lnTo>
                      <a:pt x="1759" y="1049"/>
                    </a:lnTo>
                    <a:lnTo>
                      <a:pt x="1773" y="1049"/>
                    </a:lnTo>
                    <a:lnTo>
                      <a:pt x="1773" y="1064"/>
                    </a:lnTo>
                    <a:lnTo>
                      <a:pt x="1773" y="1078"/>
                    </a:lnTo>
                    <a:lnTo>
                      <a:pt x="1773" y="1092"/>
                    </a:lnTo>
                    <a:lnTo>
                      <a:pt x="1773" y="1106"/>
                    </a:lnTo>
                    <a:lnTo>
                      <a:pt x="1787" y="1120"/>
                    </a:lnTo>
                    <a:lnTo>
                      <a:pt x="1787" y="1135"/>
                    </a:lnTo>
                    <a:lnTo>
                      <a:pt x="1773" y="1149"/>
                    </a:lnTo>
                    <a:lnTo>
                      <a:pt x="1773" y="1163"/>
                    </a:lnTo>
                    <a:lnTo>
                      <a:pt x="1773" y="1177"/>
                    </a:lnTo>
                    <a:lnTo>
                      <a:pt x="1773" y="1191"/>
                    </a:lnTo>
                    <a:lnTo>
                      <a:pt x="1773" y="1205"/>
                    </a:lnTo>
                    <a:lnTo>
                      <a:pt x="1773" y="1220"/>
                    </a:lnTo>
                    <a:lnTo>
                      <a:pt x="1759" y="1234"/>
                    </a:lnTo>
                    <a:lnTo>
                      <a:pt x="1759" y="1248"/>
                    </a:lnTo>
                    <a:lnTo>
                      <a:pt x="1745" y="1262"/>
                    </a:lnTo>
                    <a:lnTo>
                      <a:pt x="1745" y="1276"/>
                    </a:lnTo>
                    <a:lnTo>
                      <a:pt x="1731" y="1276"/>
                    </a:lnTo>
                    <a:lnTo>
                      <a:pt x="1731" y="1291"/>
                    </a:lnTo>
                    <a:lnTo>
                      <a:pt x="1716" y="1305"/>
                    </a:lnTo>
                    <a:lnTo>
                      <a:pt x="1716" y="1319"/>
                    </a:lnTo>
                    <a:lnTo>
                      <a:pt x="1702" y="1319"/>
                    </a:lnTo>
                    <a:lnTo>
                      <a:pt x="1702" y="1333"/>
                    </a:lnTo>
                    <a:lnTo>
                      <a:pt x="1688" y="1333"/>
                    </a:lnTo>
                    <a:lnTo>
                      <a:pt x="1688" y="1347"/>
                    </a:lnTo>
                    <a:lnTo>
                      <a:pt x="1674" y="1347"/>
                    </a:lnTo>
                    <a:lnTo>
                      <a:pt x="1660" y="1361"/>
                    </a:lnTo>
                    <a:lnTo>
                      <a:pt x="1645" y="1361"/>
                    </a:lnTo>
                    <a:lnTo>
                      <a:pt x="1603" y="1361"/>
                    </a:lnTo>
                    <a:lnTo>
                      <a:pt x="1589" y="1376"/>
                    </a:lnTo>
                    <a:lnTo>
                      <a:pt x="1575" y="1376"/>
                    </a:lnTo>
                    <a:lnTo>
                      <a:pt x="1560" y="1376"/>
                    </a:lnTo>
                    <a:lnTo>
                      <a:pt x="1518" y="1361"/>
                    </a:lnTo>
                    <a:lnTo>
                      <a:pt x="1489" y="1361"/>
                    </a:lnTo>
                    <a:lnTo>
                      <a:pt x="1475" y="1361"/>
                    </a:lnTo>
                    <a:lnTo>
                      <a:pt x="1461" y="1361"/>
                    </a:lnTo>
                    <a:lnTo>
                      <a:pt x="1447" y="1361"/>
                    </a:lnTo>
                    <a:lnTo>
                      <a:pt x="1433" y="1376"/>
                    </a:lnTo>
                    <a:lnTo>
                      <a:pt x="1419" y="1376"/>
                    </a:lnTo>
                    <a:lnTo>
                      <a:pt x="1404" y="1376"/>
                    </a:lnTo>
                    <a:lnTo>
                      <a:pt x="1376" y="1376"/>
                    </a:lnTo>
                    <a:lnTo>
                      <a:pt x="1362" y="1376"/>
                    </a:lnTo>
                    <a:lnTo>
                      <a:pt x="1333" y="1390"/>
                    </a:lnTo>
                    <a:lnTo>
                      <a:pt x="1333" y="1376"/>
                    </a:lnTo>
                    <a:lnTo>
                      <a:pt x="1319" y="1376"/>
                    </a:lnTo>
                    <a:lnTo>
                      <a:pt x="1305" y="1376"/>
                    </a:lnTo>
                    <a:lnTo>
                      <a:pt x="1291" y="1376"/>
                    </a:lnTo>
                    <a:lnTo>
                      <a:pt x="1291" y="1361"/>
                    </a:lnTo>
                    <a:lnTo>
                      <a:pt x="1277" y="1361"/>
                    </a:lnTo>
                    <a:lnTo>
                      <a:pt x="1263" y="1347"/>
                    </a:lnTo>
                    <a:lnTo>
                      <a:pt x="1248" y="1347"/>
                    </a:lnTo>
                    <a:lnTo>
                      <a:pt x="1220" y="1333"/>
                    </a:lnTo>
                    <a:lnTo>
                      <a:pt x="1206" y="1333"/>
                    </a:lnTo>
                    <a:lnTo>
                      <a:pt x="1192" y="1319"/>
                    </a:lnTo>
                    <a:lnTo>
                      <a:pt x="1177" y="1319"/>
                    </a:lnTo>
                    <a:lnTo>
                      <a:pt x="1149" y="1319"/>
                    </a:lnTo>
                    <a:lnTo>
                      <a:pt x="1149" y="1305"/>
                    </a:lnTo>
                    <a:lnTo>
                      <a:pt x="1121" y="1305"/>
                    </a:lnTo>
                    <a:lnTo>
                      <a:pt x="1107" y="1305"/>
                    </a:lnTo>
                    <a:lnTo>
                      <a:pt x="1092" y="1305"/>
                    </a:lnTo>
                    <a:lnTo>
                      <a:pt x="1078" y="1305"/>
                    </a:lnTo>
                    <a:lnTo>
                      <a:pt x="1050" y="1305"/>
                    </a:lnTo>
                    <a:lnTo>
                      <a:pt x="1036" y="1291"/>
                    </a:lnTo>
                    <a:lnTo>
                      <a:pt x="1021" y="1291"/>
                    </a:lnTo>
                    <a:lnTo>
                      <a:pt x="1007" y="1291"/>
                    </a:lnTo>
                    <a:lnTo>
                      <a:pt x="993" y="1291"/>
                    </a:lnTo>
                    <a:lnTo>
                      <a:pt x="979" y="1291"/>
                    </a:lnTo>
                    <a:lnTo>
                      <a:pt x="951" y="1291"/>
                    </a:lnTo>
                    <a:lnTo>
                      <a:pt x="936" y="1291"/>
                    </a:lnTo>
                    <a:lnTo>
                      <a:pt x="922" y="1291"/>
                    </a:lnTo>
                    <a:lnTo>
                      <a:pt x="908" y="1291"/>
                    </a:lnTo>
                    <a:lnTo>
                      <a:pt x="894" y="1291"/>
                    </a:lnTo>
                    <a:lnTo>
                      <a:pt x="880" y="1291"/>
                    </a:lnTo>
                    <a:lnTo>
                      <a:pt x="865" y="1291"/>
                    </a:lnTo>
                    <a:lnTo>
                      <a:pt x="851" y="1291"/>
                    </a:lnTo>
                    <a:lnTo>
                      <a:pt x="837" y="1291"/>
                    </a:lnTo>
                    <a:lnTo>
                      <a:pt x="823" y="1291"/>
                    </a:lnTo>
                    <a:lnTo>
                      <a:pt x="809" y="1305"/>
                    </a:lnTo>
                    <a:lnTo>
                      <a:pt x="795" y="1305"/>
                    </a:lnTo>
                    <a:lnTo>
                      <a:pt x="780" y="1305"/>
                    </a:lnTo>
                    <a:lnTo>
                      <a:pt x="766" y="1305"/>
                    </a:lnTo>
                    <a:lnTo>
                      <a:pt x="752" y="1305"/>
                    </a:lnTo>
                    <a:lnTo>
                      <a:pt x="738" y="1305"/>
                    </a:lnTo>
                    <a:lnTo>
                      <a:pt x="738" y="1319"/>
                    </a:lnTo>
                    <a:lnTo>
                      <a:pt x="724" y="1319"/>
                    </a:lnTo>
                    <a:lnTo>
                      <a:pt x="724" y="1333"/>
                    </a:lnTo>
                    <a:lnTo>
                      <a:pt x="709" y="1347"/>
                    </a:lnTo>
                    <a:lnTo>
                      <a:pt x="695" y="1361"/>
                    </a:lnTo>
                    <a:lnTo>
                      <a:pt x="681" y="1361"/>
                    </a:lnTo>
                    <a:lnTo>
                      <a:pt x="681" y="1376"/>
                    </a:lnTo>
                    <a:lnTo>
                      <a:pt x="667" y="1376"/>
                    </a:lnTo>
                    <a:lnTo>
                      <a:pt x="653" y="1390"/>
                    </a:lnTo>
                    <a:lnTo>
                      <a:pt x="653" y="1404"/>
                    </a:lnTo>
                    <a:lnTo>
                      <a:pt x="639" y="1418"/>
                    </a:lnTo>
                    <a:lnTo>
                      <a:pt x="624" y="1418"/>
                    </a:lnTo>
                    <a:lnTo>
                      <a:pt x="624" y="1432"/>
                    </a:lnTo>
                    <a:lnTo>
                      <a:pt x="610" y="1432"/>
                    </a:lnTo>
                    <a:lnTo>
                      <a:pt x="596" y="1432"/>
                    </a:lnTo>
                    <a:lnTo>
                      <a:pt x="525" y="1475"/>
                    </a:lnTo>
                    <a:lnTo>
                      <a:pt x="525" y="1489"/>
                    </a:lnTo>
                    <a:lnTo>
                      <a:pt x="511" y="1489"/>
                    </a:lnTo>
                    <a:lnTo>
                      <a:pt x="483" y="1518"/>
                    </a:lnTo>
                    <a:lnTo>
                      <a:pt x="412" y="1560"/>
                    </a:lnTo>
                    <a:lnTo>
                      <a:pt x="397" y="1574"/>
                    </a:lnTo>
                    <a:lnTo>
                      <a:pt x="383" y="1574"/>
                    </a:lnTo>
                    <a:lnTo>
                      <a:pt x="369" y="1588"/>
                    </a:lnTo>
                    <a:lnTo>
                      <a:pt x="355" y="1588"/>
                    </a:lnTo>
                    <a:lnTo>
                      <a:pt x="355" y="1603"/>
                    </a:lnTo>
                    <a:lnTo>
                      <a:pt x="341" y="1603"/>
                    </a:lnTo>
                    <a:lnTo>
                      <a:pt x="327" y="1631"/>
                    </a:lnTo>
                    <a:lnTo>
                      <a:pt x="312" y="1631"/>
                    </a:lnTo>
                    <a:lnTo>
                      <a:pt x="298" y="1645"/>
                    </a:lnTo>
                    <a:lnTo>
                      <a:pt x="270" y="1645"/>
                    </a:lnTo>
                    <a:lnTo>
                      <a:pt x="241" y="1659"/>
                    </a:lnTo>
                    <a:lnTo>
                      <a:pt x="270" y="1603"/>
                    </a:lnTo>
                    <a:lnTo>
                      <a:pt x="284" y="1603"/>
                    </a:lnTo>
                    <a:lnTo>
                      <a:pt x="298" y="1560"/>
                    </a:lnTo>
                    <a:lnTo>
                      <a:pt x="312" y="1546"/>
                    </a:lnTo>
                    <a:lnTo>
                      <a:pt x="341" y="1489"/>
                    </a:lnTo>
                    <a:lnTo>
                      <a:pt x="369" y="1461"/>
                    </a:lnTo>
                    <a:lnTo>
                      <a:pt x="383" y="1432"/>
                    </a:lnTo>
                    <a:lnTo>
                      <a:pt x="397" y="1432"/>
                    </a:lnTo>
                    <a:lnTo>
                      <a:pt x="426" y="1390"/>
                    </a:lnTo>
                    <a:lnTo>
                      <a:pt x="426" y="1376"/>
                    </a:lnTo>
                    <a:lnTo>
                      <a:pt x="440" y="1376"/>
                    </a:lnTo>
                    <a:lnTo>
                      <a:pt x="440" y="1361"/>
                    </a:lnTo>
                    <a:lnTo>
                      <a:pt x="454" y="1361"/>
                    </a:lnTo>
                    <a:lnTo>
                      <a:pt x="454" y="1347"/>
                    </a:lnTo>
                    <a:lnTo>
                      <a:pt x="468" y="1347"/>
                    </a:lnTo>
                    <a:lnTo>
                      <a:pt x="468" y="1333"/>
                    </a:lnTo>
                    <a:lnTo>
                      <a:pt x="483" y="1333"/>
                    </a:lnTo>
                    <a:lnTo>
                      <a:pt x="483" y="1319"/>
                    </a:lnTo>
                    <a:lnTo>
                      <a:pt x="497" y="1319"/>
                    </a:lnTo>
                    <a:lnTo>
                      <a:pt x="511" y="1305"/>
                    </a:lnTo>
                    <a:lnTo>
                      <a:pt x="525" y="1305"/>
                    </a:lnTo>
                    <a:lnTo>
                      <a:pt x="525" y="1291"/>
                    </a:lnTo>
                    <a:lnTo>
                      <a:pt x="539" y="1291"/>
                    </a:lnTo>
                    <a:lnTo>
                      <a:pt x="553" y="1276"/>
                    </a:lnTo>
                    <a:lnTo>
                      <a:pt x="568" y="1276"/>
                    </a:lnTo>
                    <a:lnTo>
                      <a:pt x="582" y="1262"/>
                    </a:lnTo>
                    <a:lnTo>
                      <a:pt x="596" y="1262"/>
                    </a:lnTo>
                    <a:lnTo>
                      <a:pt x="610" y="1262"/>
                    </a:lnTo>
                    <a:lnTo>
                      <a:pt x="610" y="1248"/>
                    </a:lnTo>
                    <a:lnTo>
                      <a:pt x="624" y="1248"/>
                    </a:lnTo>
                    <a:lnTo>
                      <a:pt x="610" y="1234"/>
                    </a:lnTo>
                    <a:lnTo>
                      <a:pt x="610" y="1205"/>
                    </a:lnTo>
                    <a:lnTo>
                      <a:pt x="596" y="1163"/>
                    </a:lnTo>
                    <a:lnTo>
                      <a:pt x="596" y="1135"/>
                    </a:lnTo>
                    <a:lnTo>
                      <a:pt x="596" y="1120"/>
                    </a:lnTo>
                    <a:lnTo>
                      <a:pt x="582" y="1092"/>
                    </a:lnTo>
                    <a:lnTo>
                      <a:pt x="582" y="1078"/>
                    </a:lnTo>
                    <a:lnTo>
                      <a:pt x="568" y="1078"/>
                    </a:lnTo>
                    <a:lnTo>
                      <a:pt x="568" y="1064"/>
                    </a:lnTo>
                    <a:lnTo>
                      <a:pt x="568" y="1049"/>
                    </a:lnTo>
                    <a:lnTo>
                      <a:pt x="568" y="1035"/>
                    </a:lnTo>
                    <a:lnTo>
                      <a:pt x="568" y="1021"/>
                    </a:lnTo>
                    <a:lnTo>
                      <a:pt x="568" y="1007"/>
                    </a:lnTo>
                    <a:lnTo>
                      <a:pt x="568" y="993"/>
                    </a:lnTo>
                    <a:lnTo>
                      <a:pt x="568" y="978"/>
                    </a:lnTo>
                    <a:lnTo>
                      <a:pt x="582" y="978"/>
                    </a:lnTo>
                    <a:lnTo>
                      <a:pt x="582" y="964"/>
                    </a:lnTo>
                    <a:lnTo>
                      <a:pt x="582" y="950"/>
                    </a:lnTo>
                    <a:lnTo>
                      <a:pt x="596" y="936"/>
                    </a:lnTo>
                    <a:lnTo>
                      <a:pt x="596" y="922"/>
                    </a:lnTo>
                    <a:lnTo>
                      <a:pt x="596" y="908"/>
                    </a:lnTo>
                    <a:lnTo>
                      <a:pt x="596" y="893"/>
                    </a:lnTo>
                    <a:lnTo>
                      <a:pt x="610" y="893"/>
                    </a:lnTo>
                    <a:lnTo>
                      <a:pt x="610" y="879"/>
                    </a:lnTo>
                    <a:lnTo>
                      <a:pt x="610" y="865"/>
                    </a:lnTo>
                    <a:lnTo>
                      <a:pt x="596" y="865"/>
                    </a:lnTo>
                    <a:lnTo>
                      <a:pt x="553" y="865"/>
                    </a:lnTo>
                    <a:lnTo>
                      <a:pt x="525" y="865"/>
                    </a:lnTo>
                    <a:lnTo>
                      <a:pt x="511" y="879"/>
                    </a:lnTo>
                    <a:lnTo>
                      <a:pt x="511" y="893"/>
                    </a:lnTo>
                    <a:lnTo>
                      <a:pt x="511" y="922"/>
                    </a:lnTo>
                    <a:lnTo>
                      <a:pt x="497" y="922"/>
                    </a:lnTo>
                    <a:lnTo>
                      <a:pt x="483" y="922"/>
                    </a:lnTo>
                    <a:lnTo>
                      <a:pt x="454" y="922"/>
                    </a:lnTo>
                    <a:lnTo>
                      <a:pt x="440" y="922"/>
                    </a:lnTo>
                    <a:lnTo>
                      <a:pt x="440" y="936"/>
                    </a:lnTo>
                    <a:lnTo>
                      <a:pt x="426" y="950"/>
                    </a:lnTo>
                    <a:lnTo>
                      <a:pt x="383" y="964"/>
                    </a:lnTo>
                    <a:lnTo>
                      <a:pt x="369" y="964"/>
                    </a:lnTo>
                    <a:lnTo>
                      <a:pt x="369" y="978"/>
                    </a:lnTo>
                    <a:lnTo>
                      <a:pt x="355" y="993"/>
                    </a:lnTo>
                    <a:lnTo>
                      <a:pt x="327" y="978"/>
                    </a:lnTo>
                    <a:lnTo>
                      <a:pt x="270" y="950"/>
                    </a:lnTo>
                    <a:lnTo>
                      <a:pt x="241" y="936"/>
                    </a:lnTo>
                    <a:lnTo>
                      <a:pt x="227" y="936"/>
                    </a:lnTo>
                    <a:lnTo>
                      <a:pt x="227" y="922"/>
                    </a:lnTo>
                    <a:lnTo>
                      <a:pt x="213" y="922"/>
                    </a:lnTo>
                    <a:lnTo>
                      <a:pt x="199" y="922"/>
                    </a:lnTo>
                    <a:lnTo>
                      <a:pt x="199" y="908"/>
                    </a:lnTo>
                    <a:lnTo>
                      <a:pt x="185" y="908"/>
                    </a:lnTo>
                    <a:lnTo>
                      <a:pt x="185" y="893"/>
                    </a:lnTo>
                    <a:lnTo>
                      <a:pt x="171" y="893"/>
                    </a:lnTo>
                    <a:lnTo>
                      <a:pt x="156" y="879"/>
                    </a:lnTo>
                    <a:lnTo>
                      <a:pt x="142" y="865"/>
                    </a:lnTo>
                    <a:lnTo>
                      <a:pt x="142" y="851"/>
                    </a:lnTo>
                    <a:lnTo>
                      <a:pt x="128" y="851"/>
                    </a:lnTo>
                    <a:lnTo>
                      <a:pt x="128" y="837"/>
                    </a:lnTo>
                    <a:lnTo>
                      <a:pt x="114" y="822"/>
                    </a:lnTo>
                    <a:lnTo>
                      <a:pt x="100" y="808"/>
                    </a:lnTo>
                    <a:lnTo>
                      <a:pt x="100" y="794"/>
                    </a:lnTo>
                    <a:lnTo>
                      <a:pt x="85" y="794"/>
                    </a:lnTo>
                    <a:lnTo>
                      <a:pt x="85" y="780"/>
                    </a:lnTo>
                    <a:lnTo>
                      <a:pt x="71" y="780"/>
                    </a:lnTo>
                    <a:lnTo>
                      <a:pt x="71" y="766"/>
                    </a:lnTo>
                    <a:lnTo>
                      <a:pt x="57" y="752"/>
                    </a:lnTo>
                    <a:lnTo>
                      <a:pt x="43" y="723"/>
                    </a:lnTo>
                    <a:lnTo>
                      <a:pt x="29" y="709"/>
                    </a:lnTo>
                    <a:lnTo>
                      <a:pt x="15" y="709"/>
                    </a:lnTo>
                    <a:lnTo>
                      <a:pt x="0" y="681"/>
                    </a:lnTo>
                    <a:lnTo>
                      <a:pt x="43" y="638"/>
                    </a:lnTo>
                    <a:lnTo>
                      <a:pt x="57" y="624"/>
                    </a:lnTo>
                    <a:lnTo>
                      <a:pt x="85" y="610"/>
                    </a:lnTo>
                    <a:lnTo>
                      <a:pt x="114" y="596"/>
                    </a:lnTo>
                    <a:lnTo>
                      <a:pt x="156" y="553"/>
                    </a:lnTo>
                    <a:lnTo>
                      <a:pt x="185" y="539"/>
                    </a:lnTo>
                    <a:lnTo>
                      <a:pt x="199" y="525"/>
                    </a:lnTo>
                    <a:lnTo>
                      <a:pt x="241" y="496"/>
                    </a:lnTo>
                    <a:lnTo>
                      <a:pt x="270" y="468"/>
                    </a:lnTo>
                    <a:lnTo>
                      <a:pt x="298" y="454"/>
                    </a:lnTo>
                    <a:lnTo>
                      <a:pt x="312" y="439"/>
                    </a:lnTo>
                    <a:lnTo>
                      <a:pt x="327" y="425"/>
                    </a:lnTo>
                    <a:lnTo>
                      <a:pt x="341" y="425"/>
                    </a:lnTo>
                    <a:lnTo>
                      <a:pt x="355" y="411"/>
                    </a:lnTo>
                    <a:lnTo>
                      <a:pt x="369" y="397"/>
                    </a:lnTo>
                    <a:lnTo>
                      <a:pt x="383" y="383"/>
                    </a:lnTo>
                    <a:lnTo>
                      <a:pt x="397" y="383"/>
                    </a:lnTo>
                    <a:lnTo>
                      <a:pt x="412" y="369"/>
                    </a:lnTo>
                    <a:lnTo>
                      <a:pt x="440" y="354"/>
                    </a:lnTo>
                    <a:lnTo>
                      <a:pt x="440" y="340"/>
                    </a:lnTo>
                    <a:lnTo>
                      <a:pt x="454" y="340"/>
                    </a:lnTo>
                    <a:lnTo>
                      <a:pt x="468" y="340"/>
                    </a:lnTo>
                    <a:lnTo>
                      <a:pt x="468" y="326"/>
                    </a:lnTo>
                    <a:lnTo>
                      <a:pt x="497" y="312"/>
                    </a:lnTo>
                    <a:lnTo>
                      <a:pt x="525" y="298"/>
                    </a:lnTo>
                    <a:lnTo>
                      <a:pt x="539" y="283"/>
                    </a:lnTo>
                    <a:lnTo>
                      <a:pt x="568" y="269"/>
                    </a:lnTo>
                    <a:lnTo>
                      <a:pt x="596" y="241"/>
                    </a:lnTo>
                    <a:lnTo>
                      <a:pt x="610" y="227"/>
                    </a:lnTo>
                    <a:lnTo>
                      <a:pt x="624" y="227"/>
                    </a:lnTo>
                    <a:lnTo>
                      <a:pt x="639" y="213"/>
                    </a:lnTo>
                    <a:lnTo>
                      <a:pt x="653" y="213"/>
                    </a:lnTo>
                    <a:lnTo>
                      <a:pt x="667" y="198"/>
                    </a:lnTo>
                    <a:lnTo>
                      <a:pt x="681" y="184"/>
                    </a:lnTo>
                    <a:lnTo>
                      <a:pt x="709" y="170"/>
                    </a:lnTo>
                    <a:lnTo>
                      <a:pt x="738" y="156"/>
                    </a:lnTo>
                    <a:lnTo>
                      <a:pt x="752" y="142"/>
                    </a:lnTo>
                    <a:lnTo>
                      <a:pt x="766" y="142"/>
                    </a:lnTo>
                    <a:lnTo>
                      <a:pt x="780" y="127"/>
                    </a:lnTo>
                    <a:lnTo>
                      <a:pt x="795" y="127"/>
                    </a:lnTo>
                    <a:lnTo>
                      <a:pt x="809" y="113"/>
                    </a:lnTo>
                    <a:lnTo>
                      <a:pt x="823" y="113"/>
                    </a:lnTo>
                    <a:lnTo>
                      <a:pt x="837" y="113"/>
                    </a:lnTo>
                    <a:lnTo>
                      <a:pt x="851" y="99"/>
                    </a:lnTo>
                    <a:lnTo>
                      <a:pt x="865" y="99"/>
                    </a:lnTo>
                    <a:lnTo>
                      <a:pt x="880" y="99"/>
                    </a:lnTo>
                    <a:lnTo>
                      <a:pt x="894" y="99"/>
                    </a:lnTo>
                    <a:lnTo>
                      <a:pt x="922" y="99"/>
                    </a:lnTo>
                    <a:lnTo>
                      <a:pt x="936" y="99"/>
                    </a:lnTo>
                    <a:lnTo>
                      <a:pt x="965" y="99"/>
                    </a:lnTo>
                    <a:lnTo>
                      <a:pt x="979" y="99"/>
                    </a:lnTo>
                    <a:lnTo>
                      <a:pt x="1007" y="99"/>
                    </a:lnTo>
                    <a:lnTo>
                      <a:pt x="1036" y="99"/>
                    </a:lnTo>
                    <a:lnTo>
                      <a:pt x="1050" y="99"/>
                    </a:lnTo>
                    <a:lnTo>
                      <a:pt x="1064" y="99"/>
                    </a:lnTo>
                    <a:lnTo>
                      <a:pt x="1078" y="99"/>
                    </a:lnTo>
                    <a:lnTo>
                      <a:pt x="1177" y="99"/>
                    </a:lnTo>
                    <a:lnTo>
                      <a:pt x="1192" y="99"/>
                    </a:lnTo>
                    <a:lnTo>
                      <a:pt x="1305" y="42"/>
                    </a:lnTo>
                    <a:lnTo>
                      <a:pt x="1319" y="28"/>
                    </a:lnTo>
                    <a:lnTo>
                      <a:pt x="1348" y="28"/>
                    </a:lnTo>
                    <a:lnTo>
                      <a:pt x="1419" y="0"/>
                    </a:lnTo>
                    <a:lnTo>
                      <a:pt x="1433" y="14"/>
                    </a:lnTo>
                    <a:lnTo>
                      <a:pt x="1461" y="42"/>
                    </a:lnTo>
                    <a:close/>
                  </a:path>
                </a:pathLst>
              </a:custGeom>
              <a:noFill/>
              <a:ln w="0" cap="flat">
                <a:solidFill>
                  <a:srgbClr val="000000"/>
                </a:solidFill>
                <a:prstDash val="solid"/>
                <a:round/>
                <a:headEnd/>
                <a:tailEnd/>
              </a:ln>
              <a:extLst>
                <a:ext uri="{909E8E84-426E-40DD-AFC4-6F175D3DCCD1}">
                  <a14:hiddenFill xmlns="" xmlns:a14="http://schemas.microsoft.com/office/drawing/2010/main">
                    <a:solidFill>
                      <a:srgbClr val="FFFFFF"/>
                    </a:solidFill>
                  </a14:hiddenFill>
                </a:ext>
              </a:extLst>
            </p:spPr>
            <p:txBody>
              <a:bodyPr/>
              <a:lstStyle/>
              <a:p>
                <a:endParaRPr lang="ja-JP" altLang="en-US"/>
              </a:p>
            </p:txBody>
          </p:sp>
          <p:sp>
            <p:nvSpPr>
              <p:cNvPr id="21670" name="Freeform 194" descr="20%"/>
              <p:cNvSpPr>
                <a:spLocks noChangeAspect="1"/>
              </p:cNvSpPr>
              <p:nvPr/>
            </p:nvSpPr>
            <p:spPr bwMode="auto">
              <a:xfrm>
                <a:off x="7589" y="2128"/>
                <a:ext cx="1025" cy="905"/>
              </a:xfrm>
              <a:custGeom>
                <a:avLst/>
                <a:gdLst>
                  <a:gd name="T0" fmla="*/ 0 w 2227"/>
                  <a:gd name="T1" fmla="*/ 0 h 1972"/>
                  <a:gd name="T2" fmla="*/ 0 w 2227"/>
                  <a:gd name="T3" fmla="*/ 0 h 1972"/>
                  <a:gd name="T4" fmla="*/ 0 w 2227"/>
                  <a:gd name="T5" fmla="*/ 0 h 1972"/>
                  <a:gd name="T6" fmla="*/ 0 w 2227"/>
                  <a:gd name="T7" fmla="*/ 0 h 1972"/>
                  <a:gd name="T8" fmla="*/ 0 w 2227"/>
                  <a:gd name="T9" fmla="*/ 0 h 1972"/>
                  <a:gd name="T10" fmla="*/ 0 w 2227"/>
                  <a:gd name="T11" fmla="*/ 0 h 1972"/>
                  <a:gd name="T12" fmla="*/ 0 w 2227"/>
                  <a:gd name="T13" fmla="*/ 0 h 1972"/>
                  <a:gd name="T14" fmla="*/ 0 w 2227"/>
                  <a:gd name="T15" fmla="*/ 0 h 1972"/>
                  <a:gd name="T16" fmla="*/ 0 w 2227"/>
                  <a:gd name="T17" fmla="*/ 0 h 1972"/>
                  <a:gd name="T18" fmla="*/ 0 w 2227"/>
                  <a:gd name="T19" fmla="*/ 0 h 1972"/>
                  <a:gd name="T20" fmla="*/ 0 w 2227"/>
                  <a:gd name="T21" fmla="*/ 0 h 1972"/>
                  <a:gd name="T22" fmla="*/ 0 w 2227"/>
                  <a:gd name="T23" fmla="*/ 0 h 1972"/>
                  <a:gd name="T24" fmla="*/ 0 w 2227"/>
                  <a:gd name="T25" fmla="*/ 0 h 1972"/>
                  <a:gd name="T26" fmla="*/ 0 w 2227"/>
                  <a:gd name="T27" fmla="*/ 0 h 1972"/>
                  <a:gd name="T28" fmla="*/ 0 w 2227"/>
                  <a:gd name="T29" fmla="*/ 0 h 1972"/>
                  <a:gd name="T30" fmla="*/ 0 w 2227"/>
                  <a:gd name="T31" fmla="*/ 0 h 1972"/>
                  <a:gd name="T32" fmla="*/ 0 w 2227"/>
                  <a:gd name="T33" fmla="*/ 0 h 1972"/>
                  <a:gd name="T34" fmla="*/ 0 w 2227"/>
                  <a:gd name="T35" fmla="*/ 0 h 1972"/>
                  <a:gd name="T36" fmla="*/ 0 w 2227"/>
                  <a:gd name="T37" fmla="*/ 0 h 1972"/>
                  <a:gd name="T38" fmla="*/ 0 w 2227"/>
                  <a:gd name="T39" fmla="*/ 0 h 1972"/>
                  <a:gd name="T40" fmla="*/ 0 w 2227"/>
                  <a:gd name="T41" fmla="*/ 0 h 1972"/>
                  <a:gd name="T42" fmla="*/ 0 w 2227"/>
                  <a:gd name="T43" fmla="*/ 0 h 1972"/>
                  <a:gd name="T44" fmla="*/ 0 w 2227"/>
                  <a:gd name="T45" fmla="*/ 0 h 1972"/>
                  <a:gd name="T46" fmla="*/ 0 w 2227"/>
                  <a:gd name="T47" fmla="*/ 0 h 1972"/>
                  <a:gd name="T48" fmla="*/ 0 w 2227"/>
                  <a:gd name="T49" fmla="*/ 0 h 1972"/>
                  <a:gd name="T50" fmla="*/ 0 w 2227"/>
                  <a:gd name="T51" fmla="*/ 0 h 1972"/>
                  <a:gd name="T52" fmla="*/ 0 w 2227"/>
                  <a:gd name="T53" fmla="*/ 0 h 1972"/>
                  <a:gd name="T54" fmla="*/ 0 w 2227"/>
                  <a:gd name="T55" fmla="*/ 0 h 1972"/>
                  <a:gd name="T56" fmla="*/ 0 w 2227"/>
                  <a:gd name="T57" fmla="*/ 0 h 1972"/>
                  <a:gd name="T58" fmla="*/ 0 w 2227"/>
                  <a:gd name="T59" fmla="*/ 0 h 1972"/>
                  <a:gd name="T60" fmla="*/ 0 w 2227"/>
                  <a:gd name="T61" fmla="*/ 0 h 1972"/>
                  <a:gd name="T62" fmla="*/ 0 w 2227"/>
                  <a:gd name="T63" fmla="*/ 0 h 1972"/>
                  <a:gd name="T64" fmla="*/ 0 w 2227"/>
                  <a:gd name="T65" fmla="*/ 0 h 1972"/>
                  <a:gd name="T66" fmla="*/ 0 w 2227"/>
                  <a:gd name="T67" fmla="*/ 0 h 1972"/>
                  <a:gd name="T68" fmla="*/ 0 w 2227"/>
                  <a:gd name="T69" fmla="*/ 0 h 1972"/>
                  <a:gd name="T70" fmla="*/ 0 w 2227"/>
                  <a:gd name="T71" fmla="*/ 0 h 1972"/>
                  <a:gd name="T72" fmla="*/ 0 w 2227"/>
                  <a:gd name="T73" fmla="*/ 0 h 1972"/>
                  <a:gd name="T74" fmla="*/ 0 w 2227"/>
                  <a:gd name="T75" fmla="*/ 0 h 1972"/>
                  <a:gd name="T76" fmla="*/ 0 w 2227"/>
                  <a:gd name="T77" fmla="*/ 0 h 1972"/>
                  <a:gd name="T78" fmla="*/ 0 w 2227"/>
                  <a:gd name="T79" fmla="*/ 0 h 1972"/>
                  <a:gd name="T80" fmla="*/ 0 w 2227"/>
                  <a:gd name="T81" fmla="*/ 0 h 1972"/>
                  <a:gd name="T82" fmla="*/ 0 w 2227"/>
                  <a:gd name="T83" fmla="*/ 0 h 1972"/>
                  <a:gd name="T84" fmla="*/ 0 w 2227"/>
                  <a:gd name="T85" fmla="*/ 0 h 1972"/>
                  <a:gd name="T86" fmla="*/ 0 w 2227"/>
                  <a:gd name="T87" fmla="*/ 0 h 1972"/>
                  <a:gd name="T88" fmla="*/ 0 w 2227"/>
                  <a:gd name="T89" fmla="*/ 0 h 1972"/>
                  <a:gd name="T90" fmla="*/ 0 w 2227"/>
                  <a:gd name="T91" fmla="*/ 0 h 1972"/>
                  <a:gd name="T92" fmla="*/ 0 w 2227"/>
                  <a:gd name="T93" fmla="*/ 0 h 1972"/>
                  <a:gd name="T94" fmla="*/ 0 w 2227"/>
                  <a:gd name="T95" fmla="*/ 0 h 1972"/>
                  <a:gd name="T96" fmla="*/ 0 w 2227"/>
                  <a:gd name="T97" fmla="*/ 0 h 1972"/>
                  <a:gd name="T98" fmla="*/ 0 w 2227"/>
                  <a:gd name="T99" fmla="*/ 0 h 1972"/>
                  <a:gd name="T100" fmla="*/ 0 w 2227"/>
                  <a:gd name="T101" fmla="*/ 0 h 1972"/>
                  <a:gd name="T102" fmla="*/ 0 w 2227"/>
                  <a:gd name="T103" fmla="*/ 0 h 1972"/>
                  <a:gd name="T104" fmla="*/ 0 w 2227"/>
                  <a:gd name="T105" fmla="*/ 0 h 1972"/>
                  <a:gd name="T106" fmla="*/ 0 w 2227"/>
                  <a:gd name="T107" fmla="*/ 0 h 1972"/>
                  <a:gd name="T108" fmla="*/ 0 w 2227"/>
                  <a:gd name="T109" fmla="*/ 0 h 1972"/>
                  <a:gd name="T110" fmla="*/ 0 w 2227"/>
                  <a:gd name="T111" fmla="*/ 0 h 1972"/>
                  <a:gd name="T112" fmla="*/ 0 w 2227"/>
                  <a:gd name="T113" fmla="*/ 0 h 1972"/>
                  <a:gd name="T114" fmla="*/ 0 w 2227"/>
                  <a:gd name="T115" fmla="*/ 0 h 1972"/>
                  <a:gd name="T116" fmla="*/ 0 w 2227"/>
                  <a:gd name="T117" fmla="*/ 0 h 1972"/>
                  <a:gd name="T118" fmla="*/ 0 w 2227"/>
                  <a:gd name="T119" fmla="*/ 0 h 1972"/>
                  <a:gd name="T120" fmla="*/ 0 w 2227"/>
                  <a:gd name="T121" fmla="*/ 0 h 1972"/>
                  <a:gd name="T122" fmla="*/ 0 w 2227"/>
                  <a:gd name="T123" fmla="*/ 0 h 197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227"/>
                  <a:gd name="T187" fmla="*/ 0 h 1972"/>
                  <a:gd name="T188" fmla="*/ 2227 w 2227"/>
                  <a:gd name="T189" fmla="*/ 1972 h 197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227" h="1972">
                    <a:moveTo>
                      <a:pt x="1773" y="28"/>
                    </a:moveTo>
                    <a:lnTo>
                      <a:pt x="1773" y="28"/>
                    </a:lnTo>
                    <a:lnTo>
                      <a:pt x="1801" y="14"/>
                    </a:lnTo>
                    <a:lnTo>
                      <a:pt x="1815" y="14"/>
                    </a:lnTo>
                    <a:lnTo>
                      <a:pt x="1830" y="28"/>
                    </a:lnTo>
                    <a:lnTo>
                      <a:pt x="1844" y="28"/>
                    </a:lnTo>
                    <a:lnTo>
                      <a:pt x="1858" y="28"/>
                    </a:lnTo>
                    <a:lnTo>
                      <a:pt x="1872" y="28"/>
                    </a:lnTo>
                    <a:lnTo>
                      <a:pt x="1886" y="28"/>
                    </a:lnTo>
                    <a:lnTo>
                      <a:pt x="1900" y="43"/>
                    </a:lnTo>
                    <a:lnTo>
                      <a:pt x="1915" y="43"/>
                    </a:lnTo>
                    <a:lnTo>
                      <a:pt x="1929" y="57"/>
                    </a:lnTo>
                    <a:lnTo>
                      <a:pt x="1943" y="57"/>
                    </a:lnTo>
                    <a:lnTo>
                      <a:pt x="1957" y="57"/>
                    </a:lnTo>
                    <a:lnTo>
                      <a:pt x="1971" y="57"/>
                    </a:lnTo>
                    <a:lnTo>
                      <a:pt x="1986" y="57"/>
                    </a:lnTo>
                    <a:lnTo>
                      <a:pt x="1986" y="71"/>
                    </a:lnTo>
                    <a:lnTo>
                      <a:pt x="1986" y="85"/>
                    </a:lnTo>
                    <a:lnTo>
                      <a:pt x="1986" y="99"/>
                    </a:lnTo>
                    <a:lnTo>
                      <a:pt x="1986" y="113"/>
                    </a:lnTo>
                    <a:lnTo>
                      <a:pt x="1971" y="128"/>
                    </a:lnTo>
                    <a:lnTo>
                      <a:pt x="1971" y="142"/>
                    </a:lnTo>
                    <a:lnTo>
                      <a:pt x="1957" y="156"/>
                    </a:lnTo>
                    <a:lnTo>
                      <a:pt x="2085" y="213"/>
                    </a:lnTo>
                    <a:lnTo>
                      <a:pt x="2142" y="255"/>
                    </a:lnTo>
                    <a:lnTo>
                      <a:pt x="2170" y="269"/>
                    </a:lnTo>
                    <a:lnTo>
                      <a:pt x="2184" y="284"/>
                    </a:lnTo>
                    <a:lnTo>
                      <a:pt x="2198" y="284"/>
                    </a:lnTo>
                    <a:lnTo>
                      <a:pt x="2212" y="284"/>
                    </a:lnTo>
                    <a:lnTo>
                      <a:pt x="2212" y="298"/>
                    </a:lnTo>
                    <a:lnTo>
                      <a:pt x="2227" y="298"/>
                    </a:lnTo>
                    <a:lnTo>
                      <a:pt x="2227" y="312"/>
                    </a:lnTo>
                    <a:lnTo>
                      <a:pt x="2227" y="326"/>
                    </a:lnTo>
                    <a:lnTo>
                      <a:pt x="2212" y="326"/>
                    </a:lnTo>
                    <a:lnTo>
                      <a:pt x="2212" y="340"/>
                    </a:lnTo>
                    <a:lnTo>
                      <a:pt x="2212" y="355"/>
                    </a:lnTo>
                    <a:lnTo>
                      <a:pt x="2212" y="369"/>
                    </a:lnTo>
                    <a:lnTo>
                      <a:pt x="2198" y="369"/>
                    </a:lnTo>
                    <a:lnTo>
                      <a:pt x="2198" y="383"/>
                    </a:lnTo>
                    <a:lnTo>
                      <a:pt x="2198" y="397"/>
                    </a:lnTo>
                    <a:lnTo>
                      <a:pt x="2198" y="411"/>
                    </a:lnTo>
                    <a:lnTo>
                      <a:pt x="2184" y="411"/>
                    </a:lnTo>
                    <a:lnTo>
                      <a:pt x="2184" y="426"/>
                    </a:lnTo>
                    <a:lnTo>
                      <a:pt x="2184" y="440"/>
                    </a:lnTo>
                    <a:lnTo>
                      <a:pt x="2170" y="454"/>
                    </a:lnTo>
                    <a:lnTo>
                      <a:pt x="2170" y="468"/>
                    </a:lnTo>
                    <a:lnTo>
                      <a:pt x="2184" y="482"/>
                    </a:lnTo>
                    <a:lnTo>
                      <a:pt x="2184" y="496"/>
                    </a:lnTo>
                    <a:lnTo>
                      <a:pt x="2170" y="496"/>
                    </a:lnTo>
                    <a:lnTo>
                      <a:pt x="2156" y="496"/>
                    </a:lnTo>
                    <a:lnTo>
                      <a:pt x="2156" y="511"/>
                    </a:lnTo>
                    <a:lnTo>
                      <a:pt x="2156" y="525"/>
                    </a:lnTo>
                    <a:lnTo>
                      <a:pt x="2127" y="582"/>
                    </a:lnTo>
                    <a:lnTo>
                      <a:pt x="2113" y="624"/>
                    </a:lnTo>
                    <a:lnTo>
                      <a:pt x="2113" y="638"/>
                    </a:lnTo>
                    <a:lnTo>
                      <a:pt x="2099" y="652"/>
                    </a:lnTo>
                    <a:lnTo>
                      <a:pt x="2099" y="667"/>
                    </a:lnTo>
                    <a:lnTo>
                      <a:pt x="2099" y="681"/>
                    </a:lnTo>
                    <a:lnTo>
                      <a:pt x="2085" y="695"/>
                    </a:lnTo>
                    <a:lnTo>
                      <a:pt x="2085" y="709"/>
                    </a:lnTo>
                    <a:lnTo>
                      <a:pt x="2085" y="723"/>
                    </a:lnTo>
                    <a:lnTo>
                      <a:pt x="2085" y="738"/>
                    </a:lnTo>
                    <a:lnTo>
                      <a:pt x="2085" y="752"/>
                    </a:lnTo>
                    <a:lnTo>
                      <a:pt x="2071" y="752"/>
                    </a:lnTo>
                    <a:lnTo>
                      <a:pt x="2071" y="766"/>
                    </a:lnTo>
                    <a:lnTo>
                      <a:pt x="2071" y="780"/>
                    </a:lnTo>
                    <a:lnTo>
                      <a:pt x="2071" y="794"/>
                    </a:lnTo>
                    <a:lnTo>
                      <a:pt x="2071" y="808"/>
                    </a:lnTo>
                    <a:lnTo>
                      <a:pt x="2056" y="823"/>
                    </a:lnTo>
                    <a:lnTo>
                      <a:pt x="2056" y="837"/>
                    </a:lnTo>
                    <a:lnTo>
                      <a:pt x="2056" y="851"/>
                    </a:lnTo>
                    <a:lnTo>
                      <a:pt x="2056" y="865"/>
                    </a:lnTo>
                    <a:lnTo>
                      <a:pt x="2056" y="879"/>
                    </a:lnTo>
                    <a:lnTo>
                      <a:pt x="2056" y="894"/>
                    </a:lnTo>
                    <a:lnTo>
                      <a:pt x="2056" y="908"/>
                    </a:lnTo>
                    <a:lnTo>
                      <a:pt x="2056" y="922"/>
                    </a:lnTo>
                    <a:lnTo>
                      <a:pt x="2056" y="936"/>
                    </a:lnTo>
                    <a:lnTo>
                      <a:pt x="2056" y="950"/>
                    </a:lnTo>
                    <a:lnTo>
                      <a:pt x="2056" y="965"/>
                    </a:lnTo>
                    <a:lnTo>
                      <a:pt x="2056" y="979"/>
                    </a:lnTo>
                    <a:lnTo>
                      <a:pt x="2056" y="993"/>
                    </a:lnTo>
                    <a:lnTo>
                      <a:pt x="2071" y="1007"/>
                    </a:lnTo>
                    <a:lnTo>
                      <a:pt x="2071" y="1035"/>
                    </a:lnTo>
                    <a:lnTo>
                      <a:pt x="2085" y="1064"/>
                    </a:lnTo>
                    <a:lnTo>
                      <a:pt x="2085" y="1078"/>
                    </a:lnTo>
                    <a:lnTo>
                      <a:pt x="2085" y="1092"/>
                    </a:lnTo>
                    <a:lnTo>
                      <a:pt x="2085" y="1106"/>
                    </a:lnTo>
                    <a:lnTo>
                      <a:pt x="2099" y="1106"/>
                    </a:lnTo>
                    <a:lnTo>
                      <a:pt x="2099" y="1121"/>
                    </a:lnTo>
                    <a:lnTo>
                      <a:pt x="2099" y="1135"/>
                    </a:lnTo>
                    <a:lnTo>
                      <a:pt x="2099" y="1149"/>
                    </a:lnTo>
                    <a:lnTo>
                      <a:pt x="2113" y="1149"/>
                    </a:lnTo>
                    <a:lnTo>
                      <a:pt x="2113" y="1177"/>
                    </a:lnTo>
                    <a:lnTo>
                      <a:pt x="2113" y="1220"/>
                    </a:lnTo>
                    <a:lnTo>
                      <a:pt x="2113" y="1234"/>
                    </a:lnTo>
                    <a:lnTo>
                      <a:pt x="2113" y="1248"/>
                    </a:lnTo>
                    <a:lnTo>
                      <a:pt x="2113" y="1291"/>
                    </a:lnTo>
                    <a:lnTo>
                      <a:pt x="2113" y="1305"/>
                    </a:lnTo>
                    <a:lnTo>
                      <a:pt x="2113" y="1319"/>
                    </a:lnTo>
                    <a:lnTo>
                      <a:pt x="2113" y="1347"/>
                    </a:lnTo>
                    <a:lnTo>
                      <a:pt x="2113" y="1362"/>
                    </a:lnTo>
                    <a:lnTo>
                      <a:pt x="2113" y="1376"/>
                    </a:lnTo>
                    <a:lnTo>
                      <a:pt x="2113" y="1390"/>
                    </a:lnTo>
                    <a:lnTo>
                      <a:pt x="2099" y="1390"/>
                    </a:lnTo>
                    <a:lnTo>
                      <a:pt x="2085" y="1390"/>
                    </a:lnTo>
                    <a:lnTo>
                      <a:pt x="2071" y="1390"/>
                    </a:lnTo>
                    <a:lnTo>
                      <a:pt x="2042" y="1390"/>
                    </a:lnTo>
                    <a:lnTo>
                      <a:pt x="2014" y="1390"/>
                    </a:lnTo>
                    <a:lnTo>
                      <a:pt x="2000" y="1390"/>
                    </a:lnTo>
                    <a:lnTo>
                      <a:pt x="1971" y="1390"/>
                    </a:lnTo>
                    <a:lnTo>
                      <a:pt x="1957" y="1390"/>
                    </a:lnTo>
                    <a:lnTo>
                      <a:pt x="1929" y="1390"/>
                    </a:lnTo>
                    <a:lnTo>
                      <a:pt x="1915" y="1390"/>
                    </a:lnTo>
                    <a:lnTo>
                      <a:pt x="1900" y="1390"/>
                    </a:lnTo>
                    <a:lnTo>
                      <a:pt x="1886" y="1390"/>
                    </a:lnTo>
                    <a:lnTo>
                      <a:pt x="1872" y="1404"/>
                    </a:lnTo>
                    <a:lnTo>
                      <a:pt x="1858" y="1404"/>
                    </a:lnTo>
                    <a:lnTo>
                      <a:pt x="1844" y="1404"/>
                    </a:lnTo>
                    <a:lnTo>
                      <a:pt x="1830" y="1418"/>
                    </a:lnTo>
                    <a:lnTo>
                      <a:pt x="1815" y="1418"/>
                    </a:lnTo>
                    <a:lnTo>
                      <a:pt x="1801" y="1433"/>
                    </a:lnTo>
                    <a:lnTo>
                      <a:pt x="1787" y="1433"/>
                    </a:lnTo>
                    <a:lnTo>
                      <a:pt x="1773" y="1447"/>
                    </a:lnTo>
                    <a:lnTo>
                      <a:pt x="1744" y="1461"/>
                    </a:lnTo>
                    <a:lnTo>
                      <a:pt x="1716" y="1475"/>
                    </a:lnTo>
                    <a:lnTo>
                      <a:pt x="1702" y="1489"/>
                    </a:lnTo>
                    <a:lnTo>
                      <a:pt x="1688" y="1504"/>
                    </a:lnTo>
                    <a:lnTo>
                      <a:pt x="1674" y="1504"/>
                    </a:lnTo>
                    <a:lnTo>
                      <a:pt x="1659" y="1518"/>
                    </a:lnTo>
                    <a:lnTo>
                      <a:pt x="1645" y="1518"/>
                    </a:lnTo>
                    <a:lnTo>
                      <a:pt x="1631" y="1532"/>
                    </a:lnTo>
                    <a:lnTo>
                      <a:pt x="1603" y="1560"/>
                    </a:lnTo>
                    <a:lnTo>
                      <a:pt x="1574" y="1574"/>
                    </a:lnTo>
                    <a:lnTo>
                      <a:pt x="1560" y="1589"/>
                    </a:lnTo>
                    <a:lnTo>
                      <a:pt x="1532" y="1603"/>
                    </a:lnTo>
                    <a:lnTo>
                      <a:pt x="1503" y="1617"/>
                    </a:lnTo>
                    <a:lnTo>
                      <a:pt x="1503" y="1631"/>
                    </a:lnTo>
                    <a:lnTo>
                      <a:pt x="1489" y="1631"/>
                    </a:lnTo>
                    <a:lnTo>
                      <a:pt x="1475" y="1631"/>
                    </a:lnTo>
                    <a:lnTo>
                      <a:pt x="1475" y="1645"/>
                    </a:lnTo>
                    <a:lnTo>
                      <a:pt x="1447" y="1660"/>
                    </a:lnTo>
                    <a:lnTo>
                      <a:pt x="1432" y="1674"/>
                    </a:lnTo>
                    <a:lnTo>
                      <a:pt x="1418" y="1674"/>
                    </a:lnTo>
                    <a:lnTo>
                      <a:pt x="1404" y="1688"/>
                    </a:lnTo>
                    <a:lnTo>
                      <a:pt x="1390" y="1702"/>
                    </a:lnTo>
                    <a:lnTo>
                      <a:pt x="1376" y="1716"/>
                    </a:lnTo>
                    <a:lnTo>
                      <a:pt x="1362" y="1716"/>
                    </a:lnTo>
                    <a:lnTo>
                      <a:pt x="1347" y="1730"/>
                    </a:lnTo>
                    <a:lnTo>
                      <a:pt x="1333" y="1745"/>
                    </a:lnTo>
                    <a:lnTo>
                      <a:pt x="1305" y="1759"/>
                    </a:lnTo>
                    <a:lnTo>
                      <a:pt x="1276" y="1787"/>
                    </a:lnTo>
                    <a:lnTo>
                      <a:pt x="1234" y="1816"/>
                    </a:lnTo>
                    <a:lnTo>
                      <a:pt x="1220" y="1830"/>
                    </a:lnTo>
                    <a:lnTo>
                      <a:pt x="1191" y="1844"/>
                    </a:lnTo>
                    <a:lnTo>
                      <a:pt x="1149" y="1887"/>
                    </a:lnTo>
                    <a:lnTo>
                      <a:pt x="1120" y="1901"/>
                    </a:lnTo>
                    <a:lnTo>
                      <a:pt x="1092" y="1915"/>
                    </a:lnTo>
                    <a:lnTo>
                      <a:pt x="1078" y="1929"/>
                    </a:lnTo>
                    <a:lnTo>
                      <a:pt x="1035" y="1972"/>
                    </a:lnTo>
                    <a:lnTo>
                      <a:pt x="1021" y="1972"/>
                    </a:lnTo>
                    <a:lnTo>
                      <a:pt x="1007" y="1929"/>
                    </a:lnTo>
                    <a:lnTo>
                      <a:pt x="993" y="1915"/>
                    </a:lnTo>
                    <a:lnTo>
                      <a:pt x="964" y="1887"/>
                    </a:lnTo>
                    <a:lnTo>
                      <a:pt x="964" y="1872"/>
                    </a:lnTo>
                    <a:lnTo>
                      <a:pt x="950" y="1858"/>
                    </a:lnTo>
                    <a:lnTo>
                      <a:pt x="936" y="1858"/>
                    </a:lnTo>
                    <a:lnTo>
                      <a:pt x="936" y="1844"/>
                    </a:lnTo>
                    <a:lnTo>
                      <a:pt x="922" y="1830"/>
                    </a:lnTo>
                    <a:lnTo>
                      <a:pt x="922" y="1816"/>
                    </a:lnTo>
                    <a:lnTo>
                      <a:pt x="908" y="1801"/>
                    </a:lnTo>
                    <a:lnTo>
                      <a:pt x="894" y="1787"/>
                    </a:lnTo>
                    <a:lnTo>
                      <a:pt x="894" y="1773"/>
                    </a:lnTo>
                    <a:lnTo>
                      <a:pt x="879" y="1759"/>
                    </a:lnTo>
                    <a:lnTo>
                      <a:pt x="865" y="1745"/>
                    </a:lnTo>
                    <a:lnTo>
                      <a:pt x="851" y="1730"/>
                    </a:lnTo>
                    <a:lnTo>
                      <a:pt x="851" y="1716"/>
                    </a:lnTo>
                    <a:lnTo>
                      <a:pt x="837" y="1702"/>
                    </a:lnTo>
                    <a:lnTo>
                      <a:pt x="823" y="1688"/>
                    </a:lnTo>
                    <a:lnTo>
                      <a:pt x="823" y="1674"/>
                    </a:lnTo>
                    <a:lnTo>
                      <a:pt x="808" y="1660"/>
                    </a:lnTo>
                    <a:lnTo>
                      <a:pt x="808" y="1645"/>
                    </a:lnTo>
                    <a:lnTo>
                      <a:pt x="794" y="1645"/>
                    </a:lnTo>
                    <a:lnTo>
                      <a:pt x="794" y="1631"/>
                    </a:lnTo>
                    <a:lnTo>
                      <a:pt x="780" y="1617"/>
                    </a:lnTo>
                    <a:lnTo>
                      <a:pt x="766" y="1603"/>
                    </a:lnTo>
                    <a:lnTo>
                      <a:pt x="766" y="1589"/>
                    </a:lnTo>
                    <a:lnTo>
                      <a:pt x="752" y="1589"/>
                    </a:lnTo>
                    <a:lnTo>
                      <a:pt x="752" y="1574"/>
                    </a:lnTo>
                    <a:lnTo>
                      <a:pt x="738" y="1546"/>
                    </a:lnTo>
                    <a:lnTo>
                      <a:pt x="723" y="1532"/>
                    </a:lnTo>
                    <a:lnTo>
                      <a:pt x="709" y="1518"/>
                    </a:lnTo>
                    <a:lnTo>
                      <a:pt x="695" y="1504"/>
                    </a:lnTo>
                    <a:lnTo>
                      <a:pt x="695" y="1489"/>
                    </a:lnTo>
                    <a:lnTo>
                      <a:pt x="681" y="1489"/>
                    </a:lnTo>
                    <a:lnTo>
                      <a:pt x="681" y="1475"/>
                    </a:lnTo>
                    <a:lnTo>
                      <a:pt x="667" y="1461"/>
                    </a:lnTo>
                    <a:lnTo>
                      <a:pt x="652" y="1447"/>
                    </a:lnTo>
                    <a:lnTo>
                      <a:pt x="652" y="1433"/>
                    </a:lnTo>
                    <a:lnTo>
                      <a:pt x="638" y="1433"/>
                    </a:lnTo>
                    <a:lnTo>
                      <a:pt x="638" y="1418"/>
                    </a:lnTo>
                    <a:lnTo>
                      <a:pt x="624" y="1404"/>
                    </a:lnTo>
                    <a:lnTo>
                      <a:pt x="624" y="1390"/>
                    </a:lnTo>
                    <a:lnTo>
                      <a:pt x="610" y="1376"/>
                    </a:lnTo>
                    <a:lnTo>
                      <a:pt x="596" y="1362"/>
                    </a:lnTo>
                    <a:lnTo>
                      <a:pt x="596" y="1347"/>
                    </a:lnTo>
                    <a:lnTo>
                      <a:pt x="582" y="1333"/>
                    </a:lnTo>
                    <a:lnTo>
                      <a:pt x="567" y="1305"/>
                    </a:lnTo>
                    <a:lnTo>
                      <a:pt x="553" y="1291"/>
                    </a:lnTo>
                    <a:lnTo>
                      <a:pt x="539" y="1291"/>
                    </a:lnTo>
                    <a:lnTo>
                      <a:pt x="539" y="1277"/>
                    </a:lnTo>
                    <a:lnTo>
                      <a:pt x="525" y="1277"/>
                    </a:lnTo>
                    <a:lnTo>
                      <a:pt x="525" y="1262"/>
                    </a:lnTo>
                    <a:lnTo>
                      <a:pt x="511" y="1248"/>
                    </a:lnTo>
                    <a:lnTo>
                      <a:pt x="496" y="1248"/>
                    </a:lnTo>
                    <a:lnTo>
                      <a:pt x="496" y="1234"/>
                    </a:lnTo>
                    <a:lnTo>
                      <a:pt x="482" y="1234"/>
                    </a:lnTo>
                    <a:lnTo>
                      <a:pt x="482" y="1220"/>
                    </a:lnTo>
                    <a:lnTo>
                      <a:pt x="468" y="1220"/>
                    </a:lnTo>
                    <a:lnTo>
                      <a:pt x="468" y="1206"/>
                    </a:lnTo>
                    <a:lnTo>
                      <a:pt x="454" y="1191"/>
                    </a:lnTo>
                    <a:lnTo>
                      <a:pt x="454" y="1177"/>
                    </a:lnTo>
                    <a:lnTo>
                      <a:pt x="440" y="1177"/>
                    </a:lnTo>
                    <a:lnTo>
                      <a:pt x="440" y="1163"/>
                    </a:lnTo>
                    <a:lnTo>
                      <a:pt x="426" y="1163"/>
                    </a:lnTo>
                    <a:lnTo>
                      <a:pt x="426" y="1149"/>
                    </a:lnTo>
                    <a:lnTo>
                      <a:pt x="411" y="1135"/>
                    </a:lnTo>
                    <a:lnTo>
                      <a:pt x="411" y="1121"/>
                    </a:lnTo>
                    <a:lnTo>
                      <a:pt x="397" y="1121"/>
                    </a:lnTo>
                    <a:lnTo>
                      <a:pt x="383" y="1106"/>
                    </a:lnTo>
                    <a:lnTo>
                      <a:pt x="369" y="1092"/>
                    </a:lnTo>
                    <a:lnTo>
                      <a:pt x="355" y="1078"/>
                    </a:lnTo>
                    <a:lnTo>
                      <a:pt x="340" y="1078"/>
                    </a:lnTo>
                    <a:lnTo>
                      <a:pt x="340" y="1064"/>
                    </a:lnTo>
                    <a:lnTo>
                      <a:pt x="326" y="1064"/>
                    </a:lnTo>
                    <a:lnTo>
                      <a:pt x="312" y="1064"/>
                    </a:lnTo>
                    <a:lnTo>
                      <a:pt x="298" y="1050"/>
                    </a:lnTo>
                    <a:lnTo>
                      <a:pt x="284" y="1050"/>
                    </a:lnTo>
                    <a:lnTo>
                      <a:pt x="270" y="1035"/>
                    </a:lnTo>
                    <a:lnTo>
                      <a:pt x="255" y="1035"/>
                    </a:lnTo>
                    <a:lnTo>
                      <a:pt x="241" y="1035"/>
                    </a:lnTo>
                    <a:lnTo>
                      <a:pt x="241" y="1021"/>
                    </a:lnTo>
                    <a:lnTo>
                      <a:pt x="227" y="1021"/>
                    </a:lnTo>
                    <a:lnTo>
                      <a:pt x="213" y="1021"/>
                    </a:lnTo>
                    <a:lnTo>
                      <a:pt x="199" y="1021"/>
                    </a:lnTo>
                    <a:lnTo>
                      <a:pt x="99" y="993"/>
                    </a:lnTo>
                    <a:lnTo>
                      <a:pt x="71" y="979"/>
                    </a:lnTo>
                    <a:lnTo>
                      <a:pt x="43" y="979"/>
                    </a:lnTo>
                    <a:lnTo>
                      <a:pt x="0" y="965"/>
                    </a:lnTo>
                    <a:lnTo>
                      <a:pt x="0" y="950"/>
                    </a:lnTo>
                    <a:lnTo>
                      <a:pt x="0" y="936"/>
                    </a:lnTo>
                    <a:lnTo>
                      <a:pt x="0" y="922"/>
                    </a:lnTo>
                    <a:lnTo>
                      <a:pt x="14" y="908"/>
                    </a:lnTo>
                    <a:lnTo>
                      <a:pt x="14" y="894"/>
                    </a:lnTo>
                    <a:lnTo>
                      <a:pt x="14" y="879"/>
                    </a:lnTo>
                    <a:lnTo>
                      <a:pt x="14" y="865"/>
                    </a:lnTo>
                    <a:lnTo>
                      <a:pt x="28" y="865"/>
                    </a:lnTo>
                    <a:lnTo>
                      <a:pt x="28" y="851"/>
                    </a:lnTo>
                    <a:lnTo>
                      <a:pt x="28" y="837"/>
                    </a:lnTo>
                    <a:lnTo>
                      <a:pt x="43" y="837"/>
                    </a:lnTo>
                    <a:lnTo>
                      <a:pt x="43" y="823"/>
                    </a:lnTo>
                    <a:lnTo>
                      <a:pt x="57" y="808"/>
                    </a:lnTo>
                    <a:lnTo>
                      <a:pt x="57" y="794"/>
                    </a:lnTo>
                    <a:lnTo>
                      <a:pt x="71" y="794"/>
                    </a:lnTo>
                    <a:lnTo>
                      <a:pt x="71" y="780"/>
                    </a:lnTo>
                    <a:lnTo>
                      <a:pt x="85" y="780"/>
                    </a:lnTo>
                    <a:lnTo>
                      <a:pt x="85" y="766"/>
                    </a:lnTo>
                    <a:lnTo>
                      <a:pt x="99" y="766"/>
                    </a:lnTo>
                    <a:lnTo>
                      <a:pt x="99" y="752"/>
                    </a:lnTo>
                    <a:lnTo>
                      <a:pt x="114" y="752"/>
                    </a:lnTo>
                    <a:lnTo>
                      <a:pt x="128" y="752"/>
                    </a:lnTo>
                    <a:lnTo>
                      <a:pt x="142" y="738"/>
                    </a:lnTo>
                    <a:lnTo>
                      <a:pt x="156" y="738"/>
                    </a:lnTo>
                    <a:lnTo>
                      <a:pt x="170" y="738"/>
                    </a:lnTo>
                    <a:lnTo>
                      <a:pt x="184" y="738"/>
                    </a:lnTo>
                    <a:lnTo>
                      <a:pt x="199" y="738"/>
                    </a:lnTo>
                    <a:lnTo>
                      <a:pt x="213" y="738"/>
                    </a:lnTo>
                    <a:lnTo>
                      <a:pt x="227" y="738"/>
                    </a:lnTo>
                    <a:lnTo>
                      <a:pt x="241" y="738"/>
                    </a:lnTo>
                    <a:lnTo>
                      <a:pt x="255" y="738"/>
                    </a:lnTo>
                    <a:lnTo>
                      <a:pt x="312" y="738"/>
                    </a:lnTo>
                    <a:lnTo>
                      <a:pt x="340" y="738"/>
                    </a:lnTo>
                    <a:lnTo>
                      <a:pt x="355" y="738"/>
                    </a:lnTo>
                    <a:lnTo>
                      <a:pt x="369" y="738"/>
                    </a:lnTo>
                    <a:lnTo>
                      <a:pt x="383" y="738"/>
                    </a:lnTo>
                    <a:lnTo>
                      <a:pt x="397" y="738"/>
                    </a:lnTo>
                    <a:lnTo>
                      <a:pt x="411" y="752"/>
                    </a:lnTo>
                    <a:lnTo>
                      <a:pt x="426" y="752"/>
                    </a:lnTo>
                    <a:lnTo>
                      <a:pt x="440" y="766"/>
                    </a:lnTo>
                    <a:lnTo>
                      <a:pt x="454" y="766"/>
                    </a:lnTo>
                    <a:lnTo>
                      <a:pt x="482" y="780"/>
                    </a:lnTo>
                    <a:lnTo>
                      <a:pt x="496" y="780"/>
                    </a:lnTo>
                    <a:lnTo>
                      <a:pt x="511" y="794"/>
                    </a:lnTo>
                    <a:lnTo>
                      <a:pt x="525" y="794"/>
                    </a:lnTo>
                    <a:lnTo>
                      <a:pt x="539" y="794"/>
                    </a:lnTo>
                    <a:lnTo>
                      <a:pt x="553" y="794"/>
                    </a:lnTo>
                    <a:lnTo>
                      <a:pt x="567" y="808"/>
                    </a:lnTo>
                    <a:lnTo>
                      <a:pt x="582" y="808"/>
                    </a:lnTo>
                    <a:lnTo>
                      <a:pt x="596" y="808"/>
                    </a:lnTo>
                    <a:lnTo>
                      <a:pt x="610" y="823"/>
                    </a:lnTo>
                    <a:lnTo>
                      <a:pt x="624" y="823"/>
                    </a:lnTo>
                    <a:lnTo>
                      <a:pt x="638" y="837"/>
                    </a:lnTo>
                    <a:lnTo>
                      <a:pt x="652" y="851"/>
                    </a:lnTo>
                    <a:lnTo>
                      <a:pt x="667" y="851"/>
                    </a:lnTo>
                    <a:lnTo>
                      <a:pt x="681" y="851"/>
                    </a:lnTo>
                    <a:lnTo>
                      <a:pt x="695" y="851"/>
                    </a:lnTo>
                    <a:lnTo>
                      <a:pt x="695" y="865"/>
                    </a:lnTo>
                    <a:lnTo>
                      <a:pt x="709" y="865"/>
                    </a:lnTo>
                    <a:lnTo>
                      <a:pt x="709" y="894"/>
                    </a:lnTo>
                    <a:lnTo>
                      <a:pt x="709" y="908"/>
                    </a:lnTo>
                    <a:lnTo>
                      <a:pt x="723" y="908"/>
                    </a:lnTo>
                    <a:lnTo>
                      <a:pt x="738" y="908"/>
                    </a:lnTo>
                    <a:lnTo>
                      <a:pt x="752" y="908"/>
                    </a:lnTo>
                    <a:lnTo>
                      <a:pt x="766" y="908"/>
                    </a:lnTo>
                    <a:lnTo>
                      <a:pt x="780" y="908"/>
                    </a:lnTo>
                    <a:lnTo>
                      <a:pt x="794" y="908"/>
                    </a:lnTo>
                    <a:lnTo>
                      <a:pt x="808" y="908"/>
                    </a:lnTo>
                    <a:lnTo>
                      <a:pt x="823" y="908"/>
                    </a:lnTo>
                    <a:lnTo>
                      <a:pt x="837" y="908"/>
                    </a:lnTo>
                    <a:lnTo>
                      <a:pt x="851" y="908"/>
                    </a:lnTo>
                    <a:lnTo>
                      <a:pt x="894" y="894"/>
                    </a:lnTo>
                    <a:lnTo>
                      <a:pt x="894" y="879"/>
                    </a:lnTo>
                    <a:lnTo>
                      <a:pt x="894" y="865"/>
                    </a:lnTo>
                    <a:lnTo>
                      <a:pt x="908" y="865"/>
                    </a:lnTo>
                    <a:lnTo>
                      <a:pt x="908" y="851"/>
                    </a:lnTo>
                    <a:lnTo>
                      <a:pt x="894" y="823"/>
                    </a:lnTo>
                    <a:lnTo>
                      <a:pt x="908" y="823"/>
                    </a:lnTo>
                    <a:lnTo>
                      <a:pt x="922" y="823"/>
                    </a:lnTo>
                    <a:lnTo>
                      <a:pt x="936" y="808"/>
                    </a:lnTo>
                    <a:lnTo>
                      <a:pt x="950" y="808"/>
                    </a:lnTo>
                    <a:lnTo>
                      <a:pt x="950" y="794"/>
                    </a:lnTo>
                    <a:lnTo>
                      <a:pt x="964" y="794"/>
                    </a:lnTo>
                    <a:lnTo>
                      <a:pt x="979" y="780"/>
                    </a:lnTo>
                    <a:lnTo>
                      <a:pt x="993" y="780"/>
                    </a:lnTo>
                    <a:lnTo>
                      <a:pt x="993" y="766"/>
                    </a:lnTo>
                    <a:lnTo>
                      <a:pt x="1007" y="766"/>
                    </a:lnTo>
                    <a:lnTo>
                      <a:pt x="1007" y="752"/>
                    </a:lnTo>
                    <a:lnTo>
                      <a:pt x="1021" y="752"/>
                    </a:lnTo>
                    <a:lnTo>
                      <a:pt x="1021" y="738"/>
                    </a:lnTo>
                    <a:lnTo>
                      <a:pt x="1035" y="738"/>
                    </a:lnTo>
                    <a:lnTo>
                      <a:pt x="1035" y="723"/>
                    </a:lnTo>
                    <a:lnTo>
                      <a:pt x="1050" y="709"/>
                    </a:lnTo>
                    <a:lnTo>
                      <a:pt x="1064" y="695"/>
                    </a:lnTo>
                    <a:lnTo>
                      <a:pt x="1078" y="695"/>
                    </a:lnTo>
                    <a:lnTo>
                      <a:pt x="1078" y="681"/>
                    </a:lnTo>
                    <a:lnTo>
                      <a:pt x="1092" y="681"/>
                    </a:lnTo>
                    <a:lnTo>
                      <a:pt x="1106" y="667"/>
                    </a:lnTo>
                    <a:lnTo>
                      <a:pt x="1120" y="667"/>
                    </a:lnTo>
                    <a:lnTo>
                      <a:pt x="1135" y="667"/>
                    </a:lnTo>
                    <a:lnTo>
                      <a:pt x="1135" y="652"/>
                    </a:lnTo>
                    <a:lnTo>
                      <a:pt x="1149" y="652"/>
                    </a:lnTo>
                    <a:lnTo>
                      <a:pt x="1163" y="652"/>
                    </a:lnTo>
                    <a:lnTo>
                      <a:pt x="1177" y="638"/>
                    </a:lnTo>
                    <a:lnTo>
                      <a:pt x="1191" y="638"/>
                    </a:lnTo>
                    <a:lnTo>
                      <a:pt x="1206" y="624"/>
                    </a:lnTo>
                    <a:lnTo>
                      <a:pt x="1220" y="624"/>
                    </a:lnTo>
                    <a:lnTo>
                      <a:pt x="1234" y="624"/>
                    </a:lnTo>
                    <a:lnTo>
                      <a:pt x="1248" y="610"/>
                    </a:lnTo>
                    <a:lnTo>
                      <a:pt x="1262" y="596"/>
                    </a:lnTo>
                    <a:lnTo>
                      <a:pt x="1276" y="596"/>
                    </a:lnTo>
                    <a:lnTo>
                      <a:pt x="1291" y="582"/>
                    </a:lnTo>
                    <a:lnTo>
                      <a:pt x="1305" y="567"/>
                    </a:lnTo>
                    <a:lnTo>
                      <a:pt x="1319" y="567"/>
                    </a:lnTo>
                    <a:lnTo>
                      <a:pt x="1319" y="553"/>
                    </a:lnTo>
                    <a:lnTo>
                      <a:pt x="1333" y="539"/>
                    </a:lnTo>
                    <a:lnTo>
                      <a:pt x="1333" y="525"/>
                    </a:lnTo>
                    <a:lnTo>
                      <a:pt x="1347" y="511"/>
                    </a:lnTo>
                    <a:lnTo>
                      <a:pt x="1319" y="468"/>
                    </a:lnTo>
                    <a:lnTo>
                      <a:pt x="1305" y="440"/>
                    </a:lnTo>
                    <a:lnTo>
                      <a:pt x="1305" y="426"/>
                    </a:lnTo>
                    <a:lnTo>
                      <a:pt x="1319" y="426"/>
                    </a:lnTo>
                    <a:lnTo>
                      <a:pt x="1333" y="426"/>
                    </a:lnTo>
                    <a:lnTo>
                      <a:pt x="1333" y="411"/>
                    </a:lnTo>
                    <a:lnTo>
                      <a:pt x="1347" y="426"/>
                    </a:lnTo>
                    <a:lnTo>
                      <a:pt x="1362" y="426"/>
                    </a:lnTo>
                    <a:lnTo>
                      <a:pt x="1376" y="426"/>
                    </a:lnTo>
                    <a:lnTo>
                      <a:pt x="1404" y="383"/>
                    </a:lnTo>
                    <a:lnTo>
                      <a:pt x="1404" y="369"/>
                    </a:lnTo>
                    <a:lnTo>
                      <a:pt x="1404" y="355"/>
                    </a:lnTo>
                    <a:lnTo>
                      <a:pt x="1418" y="340"/>
                    </a:lnTo>
                    <a:lnTo>
                      <a:pt x="1418" y="326"/>
                    </a:lnTo>
                    <a:lnTo>
                      <a:pt x="1418" y="312"/>
                    </a:lnTo>
                    <a:lnTo>
                      <a:pt x="1418" y="298"/>
                    </a:lnTo>
                    <a:lnTo>
                      <a:pt x="1432" y="284"/>
                    </a:lnTo>
                    <a:lnTo>
                      <a:pt x="1404" y="284"/>
                    </a:lnTo>
                    <a:lnTo>
                      <a:pt x="1404" y="269"/>
                    </a:lnTo>
                    <a:lnTo>
                      <a:pt x="1404" y="255"/>
                    </a:lnTo>
                    <a:lnTo>
                      <a:pt x="1404" y="241"/>
                    </a:lnTo>
                    <a:lnTo>
                      <a:pt x="1404" y="213"/>
                    </a:lnTo>
                    <a:lnTo>
                      <a:pt x="1404" y="199"/>
                    </a:lnTo>
                    <a:lnTo>
                      <a:pt x="1404" y="184"/>
                    </a:lnTo>
                    <a:lnTo>
                      <a:pt x="1418" y="184"/>
                    </a:lnTo>
                    <a:lnTo>
                      <a:pt x="1418" y="170"/>
                    </a:lnTo>
                    <a:lnTo>
                      <a:pt x="1432" y="170"/>
                    </a:lnTo>
                    <a:lnTo>
                      <a:pt x="1447" y="142"/>
                    </a:lnTo>
                    <a:lnTo>
                      <a:pt x="1461" y="128"/>
                    </a:lnTo>
                    <a:lnTo>
                      <a:pt x="1475" y="113"/>
                    </a:lnTo>
                    <a:lnTo>
                      <a:pt x="1489" y="128"/>
                    </a:lnTo>
                    <a:lnTo>
                      <a:pt x="1503" y="142"/>
                    </a:lnTo>
                    <a:lnTo>
                      <a:pt x="1503" y="128"/>
                    </a:lnTo>
                    <a:lnTo>
                      <a:pt x="1518" y="128"/>
                    </a:lnTo>
                    <a:lnTo>
                      <a:pt x="1518" y="113"/>
                    </a:lnTo>
                    <a:lnTo>
                      <a:pt x="1532" y="99"/>
                    </a:lnTo>
                    <a:lnTo>
                      <a:pt x="1546" y="85"/>
                    </a:lnTo>
                    <a:lnTo>
                      <a:pt x="1546" y="71"/>
                    </a:lnTo>
                    <a:lnTo>
                      <a:pt x="1560" y="71"/>
                    </a:lnTo>
                    <a:lnTo>
                      <a:pt x="1560" y="57"/>
                    </a:lnTo>
                    <a:lnTo>
                      <a:pt x="1574" y="43"/>
                    </a:lnTo>
                    <a:lnTo>
                      <a:pt x="1588" y="28"/>
                    </a:lnTo>
                    <a:lnTo>
                      <a:pt x="1603" y="28"/>
                    </a:lnTo>
                    <a:lnTo>
                      <a:pt x="1617" y="14"/>
                    </a:lnTo>
                    <a:lnTo>
                      <a:pt x="1631" y="14"/>
                    </a:lnTo>
                    <a:lnTo>
                      <a:pt x="1645" y="14"/>
                    </a:lnTo>
                    <a:lnTo>
                      <a:pt x="1645" y="0"/>
                    </a:lnTo>
                    <a:lnTo>
                      <a:pt x="1659" y="0"/>
                    </a:lnTo>
                    <a:lnTo>
                      <a:pt x="1674" y="0"/>
                    </a:lnTo>
                    <a:lnTo>
                      <a:pt x="1688" y="0"/>
                    </a:lnTo>
                    <a:lnTo>
                      <a:pt x="1702" y="0"/>
                    </a:lnTo>
                    <a:lnTo>
                      <a:pt x="1716" y="0"/>
                    </a:lnTo>
                    <a:lnTo>
                      <a:pt x="1716" y="14"/>
                    </a:lnTo>
                    <a:lnTo>
                      <a:pt x="1730" y="14"/>
                    </a:lnTo>
                    <a:lnTo>
                      <a:pt x="1744" y="14"/>
                    </a:lnTo>
                    <a:lnTo>
                      <a:pt x="1759" y="28"/>
                    </a:lnTo>
                    <a:lnTo>
                      <a:pt x="1773" y="28"/>
                    </a:lnTo>
                    <a:close/>
                  </a:path>
                </a:pathLst>
              </a:custGeom>
              <a:noFill/>
              <a:ln w="0" cap="flat">
                <a:solidFill>
                  <a:srgbClr val="000000"/>
                </a:solidFill>
                <a:prstDash val="solid"/>
                <a:round/>
                <a:headEnd/>
                <a:tailEnd/>
              </a:ln>
              <a:extLst>
                <a:ext uri="{909E8E84-426E-40DD-AFC4-6F175D3DCCD1}">
                  <a14:hiddenFill xmlns="" xmlns:a14="http://schemas.microsoft.com/office/drawing/2010/main">
                    <a:solidFill>
                      <a:srgbClr val="FFFFFF"/>
                    </a:solidFill>
                  </a14:hiddenFill>
                </a:ext>
              </a:extLst>
            </p:spPr>
            <p:txBody>
              <a:bodyPr/>
              <a:lstStyle/>
              <a:p>
                <a:endParaRPr lang="ja-JP" altLang="en-US"/>
              </a:p>
            </p:txBody>
          </p:sp>
          <p:sp>
            <p:nvSpPr>
              <p:cNvPr id="21671" name="Freeform 195"/>
              <p:cNvSpPr>
                <a:spLocks noChangeAspect="1"/>
              </p:cNvSpPr>
              <p:nvPr/>
            </p:nvSpPr>
            <p:spPr bwMode="auto">
              <a:xfrm>
                <a:off x="8170" y="3776"/>
                <a:ext cx="509" cy="436"/>
              </a:xfrm>
              <a:custGeom>
                <a:avLst/>
                <a:gdLst>
                  <a:gd name="T0" fmla="*/ 0 w 1106"/>
                  <a:gd name="T1" fmla="*/ 0 h 950"/>
                  <a:gd name="T2" fmla="*/ 0 w 1106"/>
                  <a:gd name="T3" fmla="*/ 0 h 950"/>
                  <a:gd name="T4" fmla="*/ 0 w 1106"/>
                  <a:gd name="T5" fmla="*/ 0 h 950"/>
                  <a:gd name="T6" fmla="*/ 0 w 1106"/>
                  <a:gd name="T7" fmla="*/ 0 h 950"/>
                  <a:gd name="T8" fmla="*/ 0 w 1106"/>
                  <a:gd name="T9" fmla="*/ 0 h 950"/>
                  <a:gd name="T10" fmla="*/ 0 w 1106"/>
                  <a:gd name="T11" fmla="*/ 0 h 950"/>
                  <a:gd name="T12" fmla="*/ 0 w 1106"/>
                  <a:gd name="T13" fmla="*/ 0 h 950"/>
                  <a:gd name="T14" fmla="*/ 0 w 1106"/>
                  <a:gd name="T15" fmla="*/ 0 h 950"/>
                  <a:gd name="T16" fmla="*/ 0 w 1106"/>
                  <a:gd name="T17" fmla="*/ 0 h 950"/>
                  <a:gd name="T18" fmla="*/ 0 w 1106"/>
                  <a:gd name="T19" fmla="*/ 0 h 950"/>
                  <a:gd name="T20" fmla="*/ 0 w 1106"/>
                  <a:gd name="T21" fmla="*/ 0 h 950"/>
                  <a:gd name="T22" fmla="*/ 0 w 1106"/>
                  <a:gd name="T23" fmla="*/ 0 h 950"/>
                  <a:gd name="T24" fmla="*/ 0 w 1106"/>
                  <a:gd name="T25" fmla="*/ 0 h 950"/>
                  <a:gd name="T26" fmla="*/ 0 w 1106"/>
                  <a:gd name="T27" fmla="*/ 0 h 950"/>
                  <a:gd name="T28" fmla="*/ 0 w 1106"/>
                  <a:gd name="T29" fmla="*/ 0 h 950"/>
                  <a:gd name="T30" fmla="*/ 0 w 1106"/>
                  <a:gd name="T31" fmla="*/ 0 h 950"/>
                  <a:gd name="T32" fmla="*/ 0 w 1106"/>
                  <a:gd name="T33" fmla="*/ 0 h 950"/>
                  <a:gd name="T34" fmla="*/ 0 w 1106"/>
                  <a:gd name="T35" fmla="*/ 0 h 950"/>
                  <a:gd name="T36" fmla="*/ 0 w 1106"/>
                  <a:gd name="T37" fmla="*/ 0 h 950"/>
                  <a:gd name="T38" fmla="*/ 0 w 1106"/>
                  <a:gd name="T39" fmla="*/ 0 h 950"/>
                  <a:gd name="T40" fmla="*/ 0 w 1106"/>
                  <a:gd name="T41" fmla="*/ 0 h 950"/>
                  <a:gd name="T42" fmla="*/ 0 w 1106"/>
                  <a:gd name="T43" fmla="*/ 0 h 950"/>
                  <a:gd name="T44" fmla="*/ 0 w 1106"/>
                  <a:gd name="T45" fmla="*/ 0 h 950"/>
                  <a:gd name="T46" fmla="*/ 0 w 1106"/>
                  <a:gd name="T47" fmla="*/ 0 h 950"/>
                  <a:gd name="T48" fmla="*/ 0 w 1106"/>
                  <a:gd name="T49" fmla="*/ 0 h 950"/>
                  <a:gd name="T50" fmla="*/ 0 w 1106"/>
                  <a:gd name="T51" fmla="*/ 0 h 950"/>
                  <a:gd name="T52" fmla="*/ 0 w 1106"/>
                  <a:gd name="T53" fmla="*/ 0 h 950"/>
                  <a:gd name="T54" fmla="*/ 0 w 1106"/>
                  <a:gd name="T55" fmla="*/ 0 h 950"/>
                  <a:gd name="T56" fmla="*/ 0 w 1106"/>
                  <a:gd name="T57" fmla="*/ 0 h 950"/>
                  <a:gd name="T58" fmla="*/ 0 w 1106"/>
                  <a:gd name="T59" fmla="*/ 0 h 950"/>
                  <a:gd name="T60" fmla="*/ 0 w 1106"/>
                  <a:gd name="T61" fmla="*/ 0 h 950"/>
                  <a:gd name="T62" fmla="*/ 0 w 1106"/>
                  <a:gd name="T63" fmla="*/ 0 h 950"/>
                  <a:gd name="T64" fmla="*/ 0 w 1106"/>
                  <a:gd name="T65" fmla="*/ 0 h 950"/>
                  <a:gd name="T66" fmla="*/ 0 w 1106"/>
                  <a:gd name="T67" fmla="*/ 0 h 950"/>
                  <a:gd name="T68" fmla="*/ 0 w 1106"/>
                  <a:gd name="T69" fmla="*/ 0 h 950"/>
                  <a:gd name="T70" fmla="*/ 0 w 1106"/>
                  <a:gd name="T71" fmla="*/ 0 h 950"/>
                  <a:gd name="T72" fmla="*/ 0 w 1106"/>
                  <a:gd name="T73" fmla="*/ 0 h 950"/>
                  <a:gd name="T74" fmla="*/ 0 w 1106"/>
                  <a:gd name="T75" fmla="*/ 0 h 950"/>
                  <a:gd name="T76" fmla="*/ 0 w 1106"/>
                  <a:gd name="T77" fmla="*/ 0 h 950"/>
                  <a:gd name="T78" fmla="*/ 0 w 1106"/>
                  <a:gd name="T79" fmla="*/ 0 h 950"/>
                  <a:gd name="T80" fmla="*/ 0 w 1106"/>
                  <a:gd name="T81" fmla="*/ 0 h 950"/>
                  <a:gd name="T82" fmla="*/ 0 w 1106"/>
                  <a:gd name="T83" fmla="*/ 0 h 950"/>
                  <a:gd name="T84" fmla="*/ 0 w 1106"/>
                  <a:gd name="T85" fmla="*/ 0 h 950"/>
                  <a:gd name="T86" fmla="*/ 0 w 1106"/>
                  <a:gd name="T87" fmla="*/ 0 h 950"/>
                  <a:gd name="T88" fmla="*/ 0 w 1106"/>
                  <a:gd name="T89" fmla="*/ 0 h 950"/>
                  <a:gd name="T90" fmla="*/ 0 w 1106"/>
                  <a:gd name="T91" fmla="*/ 0 h 950"/>
                  <a:gd name="T92" fmla="*/ 0 w 1106"/>
                  <a:gd name="T93" fmla="*/ 0 h 950"/>
                  <a:gd name="T94" fmla="*/ 0 w 1106"/>
                  <a:gd name="T95" fmla="*/ 0 h 950"/>
                  <a:gd name="T96" fmla="*/ 0 w 1106"/>
                  <a:gd name="T97" fmla="*/ 0 h 950"/>
                  <a:gd name="T98" fmla="*/ 0 w 1106"/>
                  <a:gd name="T99" fmla="*/ 0 h 950"/>
                  <a:gd name="T100" fmla="*/ 0 w 1106"/>
                  <a:gd name="T101" fmla="*/ 0 h 950"/>
                  <a:gd name="T102" fmla="*/ 0 w 1106"/>
                  <a:gd name="T103" fmla="*/ 0 h 950"/>
                  <a:gd name="T104" fmla="*/ 0 w 1106"/>
                  <a:gd name="T105" fmla="*/ 0 h 950"/>
                  <a:gd name="T106" fmla="*/ 0 w 1106"/>
                  <a:gd name="T107" fmla="*/ 0 h 950"/>
                  <a:gd name="T108" fmla="*/ 0 w 1106"/>
                  <a:gd name="T109" fmla="*/ 0 h 950"/>
                  <a:gd name="T110" fmla="*/ 0 w 1106"/>
                  <a:gd name="T111" fmla="*/ 0 h 950"/>
                  <a:gd name="T112" fmla="*/ 0 w 1106"/>
                  <a:gd name="T113" fmla="*/ 0 h 950"/>
                  <a:gd name="T114" fmla="*/ 0 w 1106"/>
                  <a:gd name="T115" fmla="*/ 0 h 950"/>
                  <a:gd name="T116" fmla="*/ 0 w 1106"/>
                  <a:gd name="T117" fmla="*/ 0 h 950"/>
                  <a:gd name="T118" fmla="*/ 0 w 1106"/>
                  <a:gd name="T119" fmla="*/ 0 h 950"/>
                  <a:gd name="T120" fmla="*/ 0 w 1106"/>
                  <a:gd name="T121" fmla="*/ 0 h 950"/>
                  <a:gd name="T122" fmla="*/ 0 w 1106"/>
                  <a:gd name="T123" fmla="*/ 0 h 950"/>
                  <a:gd name="T124" fmla="*/ 0 w 1106"/>
                  <a:gd name="T125" fmla="*/ 0 h 950"/>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106"/>
                  <a:gd name="T190" fmla="*/ 0 h 950"/>
                  <a:gd name="T191" fmla="*/ 1106 w 1106"/>
                  <a:gd name="T192" fmla="*/ 950 h 950"/>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106" h="950">
                    <a:moveTo>
                      <a:pt x="596" y="42"/>
                    </a:moveTo>
                    <a:lnTo>
                      <a:pt x="610" y="42"/>
                    </a:lnTo>
                    <a:lnTo>
                      <a:pt x="610" y="56"/>
                    </a:lnTo>
                    <a:lnTo>
                      <a:pt x="610" y="71"/>
                    </a:lnTo>
                    <a:lnTo>
                      <a:pt x="624" y="85"/>
                    </a:lnTo>
                    <a:lnTo>
                      <a:pt x="638" y="113"/>
                    </a:lnTo>
                    <a:lnTo>
                      <a:pt x="638" y="127"/>
                    </a:lnTo>
                    <a:lnTo>
                      <a:pt x="653" y="127"/>
                    </a:lnTo>
                    <a:lnTo>
                      <a:pt x="653" y="141"/>
                    </a:lnTo>
                    <a:lnTo>
                      <a:pt x="653" y="156"/>
                    </a:lnTo>
                    <a:lnTo>
                      <a:pt x="667" y="156"/>
                    </a:lnTo>
                    <a:lnTo>
                      <a:pt x="667" y="170"/>
                    </a:lnTo>
                    <a:lnTo>
                      <a:pt x="681" y="198"/>
                    </a:lnTo>
                    <a:lnTo>
                      <a:pt x="695" y="212"/>
                    </a:lnTo>
                    <a:lnTo>
                      <a:pt x="695" y="227"/>
                    </a:lnTo>
                    <a:lnTo>
                      <a:pt x="709" y="241"/>
                    </a:lnTo>
                    <a:lnTo>
                      <a:pt x="709" y="255"/>
                    </a:lnTo>
                    <a:lnTo>
                      <a:pt x="724" y="269"/>
                    </a:lnTo>
                    <a:lnTo>
                      <a:pt x="724" y="283"/>
                    </a:lnTo>
                    <a:lnTo>
                      <a:pt x="738" y="298"/>
                    </a:lnTo>
                    <a:lnTo>
                      <a:pt x="752" y="283"/>
                    </a:lnTo>
                    <a:lnTo>
                      <a:pt x="766" y="298"/>
                    </a:lnTo>
                    <a:lnTo>
                      <a:pt x="794" y="298"/>
                    </a:lnTo>
                    <a:lnTo>
                      <a:pt x="794" y="283"/>
                    </a:lnTo>
                    <a:lnTo>
                      <a:pt x="809" y="283"/>
                    </a:lnTo>
                    <a:lnTo>
                      <a:pt x="809" y="298"/>
                    </a:lnTo>
                    <a:lnTo>
                      <a:pt x="823" y="298"/>
                    </a:lnTo>
                    <a:lnTo>
                      <a:pt x="823" y="312"/>
                    </a:lnTo>
                    <a:lnTo>
                      <a:pt x="837" y="312"/>
                    </a:lnTo>
                    <a:lnTo>
                      <a:pt x="865" y="312"/>
                    </a:lnTo>
                    <a:lnTo>
                      <a:pt x="880" y="312"/>
                    </a:lnTo>
                    <a:lnTo>
                      <a:pt x="894" y="312"/>
                    </a:lnTo>
                    <a:lnTo>
                      <a:pt x="922" y="312"/>
                    </a:lnTo>
                    <a:lnTo>
                      <a:pt x="936" y="312"/>
                    </a:lnTo>
                    <a:lnTo>
                      <a:pt x="950" y="312"/>
                    </a:lnTo>
                    <a:lnTo>
                      <a:pt x="965" y="326"/>
                    </a:lnTo>
                    <a:lnTo>
                      <a:pt x="1007" y="326"/>
                    </a:lnTo>
                    <a:lnTo>
                      <a:pt x="1036" y="326"/>
                    </a:lnTo>
                    <a:lnTo>
                      <a:pt x="1064" y="340"/>
                    </a:lnTo>
                    <a:lnTo>
                      <a:pt x="1078" y="340"/>
                    </a:lnTo>
                    <a:lnTo>
                      <a:pt x="1092" y="340"/>
                    </a:lnTo>
                    <a:lnTo>
                      <a:pt x="1106" y="340"/>
                    </a:lnTo>
                    <a:lnTo>
                      <a:pt x="1106" y="397"/>
                    </a:lnTo>
                    <a:lnTo>
                      <a:pt x="1106" y="439"/>
                    </a:lnTo>
                    <a:lnTo>
                      <a:pt x="1106" y="468"/>
                    </a:lnTo>
                    <a:lnTo>
                      <a:pt x="1092" y="496"/>
                    </a:lnTo>
                    <a:lnTo>
                      <a:pt x="1092" y="510"/>
                    </a:lnTo>
                    <a:lnTo>
                      <a:pt x="1092" y="524"/>
                    </a:lnTo>
                    <a:lnTo>
                      <a:pt x="1092" y="539"/>
                    </a:lnTo>
                    <a:lnTo>
                      <a:pt x="1064" y="666"/>
                    </a:lnTo>
                    <a:lnTo>
                      <a:pt x="1064" y="681"/>
                    </a:lnTo>
                    <a:lnTo>
                      <a:pt x="1064" y="723"/>
                    </a:lnTo>
                    <a:lnTo>
                      <a:pt x="1050" y="723"/>
                    </a:lnTo>
                    <a:lnTo>
                      <a:pt x="1021" y="723"/>
                    </a:lnTo>
                    <a:lnTo>
                      <a:pt x="1007" y="723"/>
                    </a:lnTo>
                    <a:lnTo>
                      <a:pt x="993" y="737"/>
                    </a:lnTo>
                    <a:lnTo>
                      <a:pt x="993" y="751"/>
                    </a:lnTo>
                    <a:lnTo>
                      <a:pt x="993" y="766"/>
                    </a:lnTo>
                    <a:lnTo>
                      <a:pt x="993" y="780"/>
                    </a:lnTo>
                    <a:lnTo>
                      <a:pt x="979" y="794"/>
                    </a:lnTo>
                    <a:lnTo>
                      <a:pt x="965" y="851"/>
                    </a:lnTo>
                    <a:lnTo>
                      <a:pt x="950" y="893"/>
                    </a:lnTo>
                    <a:lnTo>
                      <a:pt x="950" y="907"/>
                    </a:lnTo>
                    <a:lnTo>
                      <a:pt x="936" y="936"/>
                    </a:lnTo>
                    <a:lnTo>
                      <a:pt x="936" y="950"/>
                    </a:lnTo>
                    <a:lnTo>
                      <a:pt x="936" y="936"/>
                    </a:lnTo>
                    <a:lnTo>
                      <a:pt x="922" y="936"/>
                    </a:lnTo>
                    <a:lnTo>
                      <a:pt x="894" y="936"/>
                    </a:lnTo>
                    <a:lnTo>
                      <a:pt x="880" y="936"/>
                    </a:lnTo>
                    <a:lnTo>
                      <a:pt x="880" y="922"/>
                    </a:lnTo>
                    <a:lnTo>
                      <a:pt x="865" y="922"/>
                    </a:lnTo>
                    <a:lnTo>
                      <a:pt x="851" y="922"/>
                    </a:lnTo>
                    <a:lnTo>
                      <a:pt x="837" y="922"/>
                    </a:lnTo>
                    <a:lnTo>
                      <a:pt x="823" y="907"/>
                    </a:lnTo>
                    <a:lnTo>
                      <a:pt x="809" y="907"/>
                    </a:lnTo>
                    <a:lnTo>
                      <a:pt x="794" y="907"/>
                    </a:lnTo>
                    <a:lnTo>
                      <a:pt x="780" y="893"/>
                    </a:lnTo>
                    <a:lnTo>
                      <a:pt x="766" y="893"/>
                    </a:lnTo>
                    <a:lnTo>
                      <a:pt x="752" y="893"/>
                    </a:lnTo>
                    <a:lnTo>
                      <a:pt x="738" y="893"/>
                    </a:lnTo>
                    <a:lnTo>
                      <a:pt x="738" y="879"/>
                    </a:lnTo>
                    <a:lnTo>
                      <a:pt x="724" y="879"/>
                    </a:lnTo>
                    <a:lnTo>
                      <a:pt x="709" y="879"/>
                    </a:lnTo>
                    <a:lnTo>
                      <a:pt x="695" y="879"/>
                    </a:lnTo>
                    <a:lnTo>
                      <a:pt x="681" y="865"/>
                    </a:lnTo>
                    <a:lnTo>
                      <a:pt x="667" y="865"/>
                    </a:lnTo>
                    <a:lnTo>
                      <a:pt x="653" y="865"/>
                    </a:lnTo>
                    <a:lnTo>
                      <a:pt x="638" y="865"/>
                    </a:lnTo>
                    <a:lnTo>
                      <a:pt x="624" y="851"/>
                    </a:lnTo>
                    <a:lnTo>
                      <a:pt x="610" y="851"/>
                    </a:lnTo>
                    <a:lnTo>
                      <a:pt x="596" y="851"/>
                    </a:lnTo>
                    <a:lnTo>
                      <a:pt x="596" y="837"/>
                    </a:lnTo>
                    <a:lnTo>
                      <a:pt x="582" y="837"/>
                    </a:lnTo>
                    <a:lnTo>
                      <a:pt x="568" y="837"/>
                    </a:lnTo>
                    <a:lnTo>
                      <a:pt x="553" y="837"/>
                    </a:lnTo>
                    <a:lnTo>
                      <a:pt x="553" y="822"/>
                    </a:lnTo>
                    <a:lnTo>
                      <a:pt x="539" y="822"/>
                    </a:lnTo>
                    <a:lnTo>
                      <a:pt x="525" y="822"/>
                    </a:lnTo>
                    <a:lnTo>
                      <a:pt x="525" y="808"/>
                    </a:lnTo>
                    <a:lnTo>
                      <a:pt x="511" y="808"/>
                    </a:lnTo>
                    <a:lnTo>
                      <a:pt x="511" y="794"/>
                    </a:lnTo>
                    <a:lnTo>
                      <a:pt x="497" y="794"/>
                    </a:lnTo>
                    <a:lnTo>
                      <a:pt x="482" y="794"/>
                    </a:lnTo>
                    <a:lnTo>
                      <a:pt x="482" y="780"/>
                    </a:lnTo>
                    <a:lnTo>
                      <a:pt x="468" y="780"/>
                    </a:lnTo>
                    <a:lnTo>
                      <a:pt x="468" y="766"/>
                    </a:lnTo>
                    <a:lnTo>
                      <a:pt x="454" y="766"/>
                    </a:lnTo>
                    <a:lnTo>
                      <a:pt x="454" y="751"/>
                    </a:lnTo>
                    <a:lnTo>
                      <a:pt x="440" y="751"/>
                    </a:lnTo>
                    <a:lnTo>
                      <a:pt x="426" y="737"/>
                    </a:lnTo>
                    <a:lnTo>
                      <a:pt x="412" y="737"/>
                    </a:lnTo>
                    <a:lnTo>
                      <a:pt x="412" y="723"/>
                    </a:lnTo>
                    <a:lnTo>
                      <a:pt x="397" y="723"/>
                    </a:lnTo>
                    <a:lnTo>
                      <a:pt x="383" y="723"/>
                    </a:lnTo>
                    <a:lnTo>
                      <a:pt x="369" y="723"/>
                    </a:lnTo>
                    <a:lnTo>
                      <a:pt x="355" y="723"/>
                    </a:lnTo>
                    <a:lnTo>
                      <a:pt x="355" y="709"/>
                    </a:lnTo>
                    <a:lnTo>
                      <a:pt x="341" y="709"/>
                    </a:lnTo>
                    <a:lnTo>
                      <a:pt x="326" y="709"/>
                    </a:lnTo>
                    <a:lnTo>
                      <a:pt x="312" y="709"/>
                    </a:lnTo>
                    <a:lnTo>
                      <a:pt x="298" y="709"/>
                    </a:lnTo>
                    <a:lnTo>
                      <a:pt x="284" y="709"/>
                    </a:lnTo>
                    <a:lnTo>
                      <a:pt x="270" y="723"/>
                    </a:lnTo>
                    <a:lnTo>
                      <a:pt x="270" y="737"/>
                    </a:lnTo>
                    <a:lnTo>
                      <a:pt x="256" y="766"/>
                    </a:lnTo>
                    <a:lnTo>
                      <a:pt x="227" y="780"/>
                    </a:lnTo>
                    <a:lnTo>
                      <a:pt x="227" y="794"/>
                    </a:lnTo>
                    <a:lnTo>
                      <a:pt x="199" y="794"/>
                    </a:lnTo>
                    <a:lnTo>
                      <a:pt x="185" y="808"/>
                    </a:lnTo>
                    <a:lnTo>
                      <a:pt x="185" y="766"/>
                    </a:lnTo>
                    <a:lnTo>
                      <a:pt x="185" y="751"/>
                    </a:lnTo>
                    <a:lnTo>
                      <a:pt x="185" y="737"/>
                    </a:lnTo>
                    <a:lnTo>
                      <a:pt x="170" y="723"/>
                    </a:lnTo>
                    <a:lnTo>
                      <a:pt x="170" y="709"/>
                    </a:lnTo>
                    <a:lnTo>
                      <a:pt x="170" y="681"/>
                    </a:lnTo>
                    <a:lnTo>
                      <a:pt x="170" y="652"/>
                    </a:lnTo>
                    <a:lnTo>
                      <a:pt x="170" y="638"/>
                    </a:lnTo>
                    <a:lnTo>
                      <a:pt x="170" y="624"/>
                    </a:lnTo>
                    <a:lnTo>
                      <a:pt x="170" y="610"/>
                    </a:lnTo>
                    <a:lnTo>
                      <a:pt x="170" y="595"/>
                    </a:lnTo>
                    <a:lnTo>
                      <a:pt x="170" y="581"/>
                    </a:lnTo>
                    <a:lnTo>
                      <a:pt x="185" y="567"/>
                    </a:lnTo>
                    <a:lnTo>
                      <a:pt x="185" y="553"/>
                    </a:lnTo>
                    <a:lnTo>
                      <a:pt x="170" y="553"/>
                    </a:lnTo>
                    <a:lnTo>
                      <a:pt x="156" y="567"/>
                    </a:lnTo>
                    <a:lnTo>
                      <a:pt x="156" y="581"/>
                    </a:lnTo>
                    <a:lnTo>
                      <a:pt x="142" y="581"/>
                    </a:lnTo>
                    <a:lnTo>
                      <a:pt x="128" y="595"/>
                    </a:lnTo>
                    <a:lnTo>
                      <a:pt x="114" y="595"/>
                    </a:lnTo>
                    <a:lnTo>
                      <a:pt x="100" y="595"/>
                    </a:lnTo>
                    <a:lnTo>
                      <a:pt x="100" y="610"/>
                    </a:lnTo>
                    <a:lnTo>
                      <a:pt x="85" y="610"/>
                    </a:lnTo>
                    <a:lnTo>
                      <a:pt x="85" y="624"/>
                    </a:lnTo>
                    <a:lnTo>
                      <a:pt x="71" y="624"/>
                    </a:lnTo>
                    <a:lnTo>
                      <a:pt x="71" y="638"/>
                    </a:lnTo>
                    <a:lnTo>
                      <a:pt x="57" y="638"/>
                    </a:lnTo>
                    <a:lnTo>
                      <a:pt x="43" y="638"/>
                    </a:lnTo>
                    <a:lnTo>
                      <a:pt x="43" y="652"/>
                    </a:lnTo>
                    <a:lnTo>
                      <a:pt x="29" y="652"/>
                    </a:lnTo>
                    <a:lnTo>
                      <a:pt x="29" y="638"/>
                    </a:lnTo>
                    <a:lnTo>
                      <a:pt x="29" y="624"/>
                    </a:lnTo>
                    <a:lnTo>
                      <a:pt x="43" y="595"/>
                    </a:lnTo>
                    <a:lnTo>
                      <a:pt x="43" y="567"/>
                    </a:lnTo>
                    <a:lnTo>
                      <a:pt x="43" y="553"/>
                    </a:lnTo>
                    <a:lnTo>
                      <a:pt x="43" y="539"/>
                    </a:lnTo>
                    <a:lnTo>
                      <a:pt x="43" y="524"/>
                    </a:lnTo>
                    <a:lnTo>
                      <a:pt x="57" y="496"/>
                    </a:lnTo>
                    <a:lnTo>
                      <a:pt x="57" y="482"/>
                    </a:lnTo>
                    <a:lnTo>
                      <a:pt x="57" y="468"/>
                    </a:lnTo>
                    <a:lnTo>
                      <a:pt x="57" y="454"/>
                    </a:lnTo>
                    <a:lnTo>
                      <a:pt x="57" y="425"/>
                    </a:lnTo>
                    <a:lnTo>
                      <a:pt x="57" y="411"/>
                    </a:lnTo>
                    <a:lnTo>
                      <a:pt x="57" y="397"/>
                    </a:lnTo>
                    <a:lnTo>
                      <a:pt x="57" y="368"/>
                    </a:lnTo>
                    <a:lnTo>
                      <a:pt x="57" y="354"/>
                    </a:lnTo>
                    <a:lnTo>
                      <a:pt x="57" y="326"/>
                    </a:lnTo>
                    <a:lnTo>
                      <a:pt x="57" y="312"/>
                    </a:lnTo>
                    <a:lnTo>
                      <a:pt x="43" y="298"/>
                    </a:lnTo>
                    <a:lnTo>
                      <a:pt x="57" y="298"/>
                    </a:lnTo>
                    <a:lnTo>
                      <a:pt x="57" y="283"/>
                    </a:lnTo>
                    <a:lnTo>
                      <a:pt x="43" y="269"/>
                    </a:lnTo>
                    <a:lnTo>
                      <a:pt x="43" y="255"/>
                    </a:lnTo>
                    <a:lnTo>
                      <a:pt x="43" y="241"/>
                    </a:lnTo>
                    <a:lnTo>
                      <a:pt x="43" y="227"/>
                    </a:lnTo>
                    <a:lnTo>
                      <a:pt x="43" y="212"/>
                    </a:lnTo>
                    <a:lnTo>
                      <a:pt x="29" y="170"/>
                    </a:lnTo>
                    <a:lnTo>
                      <a:pt x="29" y="156"/>
                    </a:lnTo>
                    <a:lnTo>
                      <a:pt x="14" y="113"/>
                    </a:lnTo>
                    <a:lnTo>
                      <a:pt x="0" y="99"/>
                    </a:lnTo>
                    <a:lnTo>
                      <a:pt x="0" y="85"/>
                    </a:lnTo>
                    <a:lnTo>
                      <a:pt x="14" y="71"/>
                    </a:lnTo>
                    <a:lnTo>
                      <a:pt x="29" y="56"/>
                    </a:lnTo>
                    <a:lnTo>
                      <a:pt x="29" y="42"/>
                    </a:lnTo>
                    <a:lnTo>
                      <a:pt x="43" y="42"/>
                    </a:lnTo>
                    <a:lnTo>
                      <a:pt x="57" y="28"/>
                    </a:lnTo>
                    <a:lnTo>
                      <a:pt x="71" y="28"/>
                    </a:lnTo>
                    <a:lnTo>
                      <a:pt x="85" y="28"/>
                    </a:lnTo>
                    <a:lnTo>
                      <a:pt x="114" y="28"/>
                    </a:lnTo>
                    <a:lnTo>
                      <a:pt x="142" y="14"/>
                    </a:lnTo>
                    <a:lnTo>
                      <a:pt x="185" y="14"/>
                    </a:lnTo>
                    <a:lnTo>
                      <a:pt x="199" y="0"/>
                    </a:lnTo>
                    <a:lnTo>
                      <a:pt x="213" y="0"/>
                    </a:lnTo>
                    <a:lnTo>
                      <a:pt x="227" y="0"/>
                    </a:lnTo>
                    <a:lnTo>
                      <a:pt x="241" y="0"/>
                    </a:lnTo>
                    <a:lnTo>
                      <a:pt x="284" y="14"/>
                    </a:lnTo>
                    <a:lnTo>
                      <a:pt x="298" y="14"/>
                    </a:lnTo>
                    <a:lnTo>
                      <a:pt x="341" y="14"/>
                    </a:lnTo>
                    <a:lnTo>
                      <a:pt x="355" y="14"/>
                    </a:lnTo>
                    <a:lnTo>
                      <a:pt x="369" y="14"/>
                    </a:lnTo>
                    <a:lnTo>
                      <a:pt x="412" y="14"/>
                    </a:lnTo>
                    <a:lnTo>
                      <a:pt x="426" y="28"/>
                    </a:lnTo>
                    <a:lnTo>
                      <a:pt x="454" y="28"/>
                    </a:lnTo>
                    <a:lnTo>
                      <a:pt x="468" y="28"/>
                    </a:lnTo>
                    <a:lnTo>
                      <a:pt x="482" y="28"/>
                    </a:lnTo>
                    <a:lnTo>
                      <a:pt x="497" y="28"/>
                    </a:lnTo>
                    <a:lnTo>
                      <a:pt x="511" y="42"/>
                    </a:lnTo>
                    <a:lnTo>
                      <a:pt x="525" y="42"/>
                    </a:lnTo>
                    <a:lnTo>
                      <a:pt x="539" y="42"/>
                    </a:lnTo>
                    <a:lnTo>
                      <a:pt x="582" y="42"/>
                    </a:lnTo>
                    <a:lnTo>
                      <a:pt x="596" y="42"/>
                    </a:lnTo>
                    <a:close/>
                  </a:path>
                </a:pathLst>
              </a:custGeom>
              <a:noFill/>
              <a:ln w="0" cap="flat">
                <a:solidFill>
                  <a:srgbClr val="000000"/>
                </a:solidFill>
                <a:prstDash val="solid"/>
                <a:round/>
                <a:headEnd/>
                <a:tailEnd/>
              </a:ln>
              <a:extLst>
                <a:ext uri="{909E8E84-426E-40DD-AFC4-6F175D3DCCD1}">
                  <a14:hiddenFill xmlns="" xmlns:a14="http://schemas.microsoft.com/office/drawing/2010/main">
                    <a:solidFill>
                      <a:srgbClr val="FFFFFF"/>
                    </a:solidFill>
                  </a14:hiddenFill>
                </a:ext>
              </a:extLst>
            </p:spPr>
            <p:txBody>
              <a:bodyPr/>
              <a:lstStyle/>
              <a:p>
                <a:endParaRPr lang="ja-JP" altLang="en-US"/>
              </a:p>
            </p:txBody>
          </p:sp>
        </p:grpSp>
        <p:sp>
          <p:nvSpPr>
            <p:cNvPr id="21644" name="AutoShape 170"/>
            <p:cNvSpPr>
              <a:spLocks/>
            </p:cNvSpPr>
            <p:nvPr/>
          </p:nvSpPr>
          <p:spPr bwMode="auto">
            <a:xfrm>
              <a:off x="8388350" y="692150"/>
              <a:ext cx="431800" cy="179388"/>
            </a:xfrm>
            <a:prstGeom prst="borderCallout2">
              <a:avLst>
                <a:gd name="adj1" fmla="val 49912"/>
                <a:gd name="adj2" fmla="val 0"/>
                <a:gd name="adj3" fmla="val 55222"/>
                <a:gd name="adj4" fmla="val -24560"/>
                <a:gd name="adj5" fmla="val -4426"/>
                <a:gd name="adj6" fmla="val -58236"/>
              </a:avLst>
            </a:prstGeom>
            <a:solidFill>
              <a:srgbClr val="FFFF99">
                <a:alpha val="79999"/>
              </a:srgbClr>
            </a:solidFill>
            <a:ln w="9525" algn="ctr">
              <a:solidFill>
                <a:srgbClr val="FF9900"/>
              </a:solidFill>
              <a:miter lim="800000"/>
              <a:headEnd/>
              <a:tailEnd/>
            </a:ln>
          </p:spPr>
          <p:txBody>
            <a:bodyPr lIns="0" tIns="0" rIns="0" bIns="0" anchor="ct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algn="ctr" eaLnBrk="1" hangingPunct="1"/>
              <a:r>
                <a:rPr lang="ja-JP" altLang="en-US" sz="800"/>
                <a:t>福島区</a:t>
              </a:r>
            </a:p>
          </p:txBody>
        </p:sp>
        <p:sp>
          <p:nvSpPr>
            <p:cNvPr id="21645" name="AutoShape 170"/>
            <p:cNvSpPr>
              <a:spLocks/>
            </p:cNvSpPr>
            <p:nvPr/>
          </p:nvSpPr>
          <p:spPr bwMode="auto">
            <a:xfrm>
              <a:off x="8172450" y="1125538"/>
              <a:ext cx="431800" cy="179387"/>
            </a:xfrm>
            <a:prstGeom prst="borderCallout2">
              <a:avLst>
                <a:gd name="adj1" fmla="val 49912"/>
                <a:gd name="adj2" fmla="val 0"/>
                <a:gd name="adj3" fmla="val 55222"/>
                <a:gd name="adj4" fmla="val -24560"/>
                <a:gd name="adj5" fmla="val -100000"/>
                <a:gd name="adj6" fmla="val -47208"/>
              </a:avLst>
            </a:prstGeom>
            <a:solidFill>
              <a:srgbClr val="FFFF99">
                <a:alpha val="79999"/>
              </a:srgbClr>
            </a:solidFill>
            <a:ln w="9525" algn="ctr">
              <a:solidFill>
                <a:srgbClr val="FF9900"/>
              </a:solidFill>
              <a:miter lim="800000"/>
              <a:headEnd/>
              <a:tailEnd/>
            </a:ln>
          </p:spPr>
          <p:txBody>
            <a:bodyPr lIns="0" tIns="0" rIns="0" bIns="0" anchor="ct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algn="ctr" eaLnBrk="1" hangingPunct="1"/>
              <a:r>
                <a:rPr lang="ja-JP" altLang="en-US" sz="800"/>
                <a:t>港区</a:t>
              </a:r>
            </a:p>
          </p:txBody>
        </p:sp>
        <p:sp>
          <p:nvSpPr>
            <p:cNvPr id="21646" name="AutoShape 170"/>
            <p:cNvSpPr>
              <a:spLocks/>
            </p:cNvSpPr>
            <p:nvPr/>
          </p:nvSpPr>
          <p:spPr bwMode="auto">
            <a:xfrm>
              <a:off x="7812088" y="188913"/>
              <a:ext cx="431800" cy="179387"/>
            </a:xfrm>
            <a:prstGeom prst="borderCallout2">
              <a:avLst>
                <a:gd name="adj1" fmla="val 49912"/>
                <a:gd name="adj2" fmla="val 0"/>
                <a:gd name="adj3" fmla="val 55222"/>
                <a:gd name="adj4" fmla="val -24560"/>
                <a:gd name="adj5" fmla="val 229204"/>
                <a:gd name="adj6" fmla="val -20736"/>
              </a:avLst>
            </a:prstGeom>
            <a:solidFill>
              <a:srgbClr val="FFFF99">
                <a:alpha val="79999"/>
              </a:srgbClr>
            </a:solidFill>
            <a:ln w="9525" algn="ctr">
              <a:solidFill>
                <a:srgbClr val="FF9900"/>
              </a:solidFill>
              <a:miter lim="800000"/>
              <a:headEnd/>
              <a:tailEnd/>
            </a:ln>
          </p:spPr>
          <p:txBody>
            <a:bodyPr lIns="0" tIns="0" rIns="0" bIns="0" anchor="ct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algn="ctr" eaLnBrk="1" hangingPunct="1"/>
              <a:r>
                <a:rPr lang="ja-JP" altLang="en-US" sz="800"/>
                <a:t>西淀川区</a:t>
              </a:r>
            </a:p>
          </p:txBody>
        </p:sp>
        <p:sp>
          <p:nvSpPr>
            <p:cNvPr id="21647" name="AutoShape 170"/>
            <p:cNvSpPr>
              <a:spLocks/>
            </p:cNvSpPr>
            <p:nvPr/>
          </p:nvSpPr>
          <p:spPr bwMode="auto">
            <a:xfrm>
              <a:off x="7524750" y="1268413"/>
              <a:ext cx="431800" cy="179387"/>
            </a:xfrm>
            <a:prstGeom prst="borderCallout2">
              <a:avLst>
                <a:gd name="adj1" fmla="val 49912"/>
                <a:gd name="adj2" fmla="val 0"/>
                <a:gd name="adj3" fmla="val 55222"/>
                <a:gd name="adj4" fmla="val -24560"/>
                <a:gd name="adj5" fmla="val -169023"/>
                <a:gd name="adj6" fmla="val -3088"/>
              </a:avLst>
            </a:prstGeom>
            <a:solidFill>
              <a:srgbClr val="FFFF99">
                <a:alpha val="79999"/>
              </a:srgbClr>
            </a:solidFill>
            <a:ln w="9525" algn="ctr">
              <a:solidFill>
                <a:srgbClr val="FF9900"/>
              </a:solidFill>
              <a:miter lim="800000"/>
              <a:headEnd/>
              <a:tailEnd/>
            </a:ln>
          </p:spPr>
          <p:txBody>
            <a:bodyPr lIns="0" tIns="0" rIns="0" bIns="0" anchor="ct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algn="ctr" eaLnBrk="1" hangingPunct="1"/>
              <a:r>
                <a:rPr lang="ja-JP" altLang="en-US" sz="800"/>
                <a:t>此花区</a:t>
              </a:r>
            </a:p>
          </p:txBody>
        </p:sp>
      </p:grpSp>
      <p:grpSp>
        <p:nvGrpSpPr>
          <p:cNvPr id="6" name="グループ化 90"/>
          <p:cNvGrpSpPr>
            <a:grpSpLocks/>
          </p:cNvGrpSpPr>
          <p:nvPr/>
        </p:nvGrpSpPr>
        <p:grpSpPr bwMode="auto">
          <a:xfrm>
            <a:off x="4140200" y="2349500"/>
            <a:ext cx="4752975" cy="4103688"/>
            <a:chOff x="2483769" y="1844824"/>
            <a:chExt cx="4965374" cy="4287473"/>
          </a:xfrm>
        </p:grpSpPr>
        <p:grpSp>
          <p:nvGrpSpPr>
            <p:cNvPr id="7" name="グループ化 58"/>
            <p:cNvGrpSpPr>
              <a:grpSpLocks/>
            </p:cNvGrpSpPr>
            <p:nvPr/>
          </p:nvGrpSpPr>
          <p:grpSpPr bwMode="auto">
            <a:xfrm>
              <a:off x="2483769" y="1844824"/>
              <a:ext cx="4965374" cy="4287473"/>
              <a:chOff x="2988126" y="1772816"/>
              <a:chExt cx="4965371" cy="4287473"/>
            </a:xfrm>
          </p:grpSpPr>
          <p:grpSp>
            <p:nvGrpSpPr>
              <p:cNvPr id="8" name="グループ化 78"/>
              <p:cNvGrpSpPr>
                <a:grpSpLocks/>
              </p:cNvGrpSpPr>
              <p:nvPr/>
            </p:nvGrpSpPr>
            <p:grpSpPr bwMode="auto">
              <a:xfrm>
                <a:off x="2988126" y="1772816"/>
                <a:ext cx="4965371" cy="4287473"/>
                <a:chOff x="1908006" y="1844824"/>
                <a:chExt cx="4965371" cy="4287473"/>
              </a:xfrm>
            </p:grpSpPr>
            <p:grpSp>
              <p:nvGrpSpPr>
                <p:cNvPr id="9" name="グループ化 53"/>
                <p:cNvGrpSpPr>
                  <a:grpSpLocks/>
                </p:cNvGrpSpPr>
                <p:nvPr/>
              </p:nvGrpSpPr>
              <p:grpSpPr bwMode="auto">
                <a:xfrm>
                  <a:off x="1908006" y="1844824"/>
                  <a:ext cx="4965371" cy="4287473"/>
                  <a:chOff x="1835998" y="1916832"/>
                  <a:chExt cx="4965371" cy="4287473"/>
                </a:xfrm>
              </p:grpSpPr>
              <p:grpSp>
                <p:nvGrpSpPr>
                  <p:cNvPr id="10" name="グループ化 50"/>
                  <p:cNvGrpSpPr>
                    <a:grpSpLocks/>
                  </p:cNvGrpSpPr>
                  <p:nvPr/>
                </p:nvGrpSpPr>
                <p:grpSpPr bwMode="auto">
                  <a:xfrm>
                    <a:off x="1835998" y="1916832"/>
                    <a:ext cx="4965371" cy="4287473"/>
                    <a:chOff x="1908006" y="1916832"/>
                    <a:chExt cx="4965371" cy="4287473"/>
                  </a:xfrm>
                </p:grpSpPr>
                <p:grpSp>
                  <p:nvGrpSpPr>
                    <p:cNvPr id="11" name="グループ化 75"/>
                    <p:cNvGrpSpPr>
                      <a:grpSpLocks/>
                    </p:cNvGrpSpPr>
                    <p:nvPr/>
                  </p:nvGrpSpPr>
                  <p:grpSpPr bwMode="auto">
                    <a:xfrm>
                      <a:off x="1908006" y="1916832"/>
                      <a:ext cx="4965371" cy="4287473"/>
                      <a:chOff x="2484070" y="1916832"/>
                      <a:chExt cx="4965371" cy="4287473"/>
                    </a:xfrm>
                  </p:grpSpPr>
                  <p:grpSp>
                    <p:nvGrpSpPr>
                      <p:cNvPr id="12" name="グループ化 65"/>
                      <p:cNvGrpSpPr>
                        <a:grpSpLocks/>
                      </p:cNvGrpSpPr>
                      <p:nvPr/>
                    </p:nvGrpSpPr>
                    <p:grpSpPr bwMode="auto">
                      <a:xfrm>
                        <a:off x="2484070" y="1916832"/>
                        <a:ext cx="4824234" cy="4287473"/>
                        <a:chOff x="0" y="0"/>
                        <a:chExt cx="4824234" cy="4287473"/>
                      </a:xfrm>
                    </p:grpSpPr>
                    <p:pic>
                      <p:nvPicPr>
                        <p:cNvPr id="21634" name="Picture 1"/>
                        <p:cNvPicPr>
                          <a:picLocks noChangeAspect="1" noChangeArrowheads="1"/>
                        </p:cNvPicPr>
                        <p:nvPr/>
                      </p:nvPicPr>
                      <p:blipFill>
                        <a:blip r:embed="rId3" cstate="print">
                          <a:extLst>
                            <a:ext uri="{28A0092B-C50C-407E-A947-70E740481C1C}">
                              <a14:useLocalDpi xmlns="" xmlns:a14="http://schemas.microsoft.com/office/drawing/2010/main" val="0"/>
                            </a:ext>
                          </a:extLst>
                        </a:blip>
                        <a:srcRect l="20763" t="7838" r="50945" b="31415"/>
                        <a:stretch>
                          <a:fillRect/>
                        </a:stretch>
                      </p:blipFill>
                      <p:spPr bwMode="gray">
                        <a:xfrm>
                          <a:off x="0" y="6724"/>
                          <a:ext cx="4765964" cy="425161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
                              <a:solidFill>
                                <a:srgbClr val="000000"/>
                              </a:solidFill>
                              <a:miter lim="800000"/>
                              <a:headEnd/>
                              <a:tailEnd/>
                            </a14:hiddenLine>
                          </a:ext>
                        </a:extLst>
                      </p:spPr>
                    </p:pic>
                    <p:sp>
                      <p:nvSpPr>
                        <p:cNvPr id="122" name="正方形/長方形 121"/>
                        <p:cNvSpPr/>
                        <p:nvPr/>
                      </p:nvSpPr>
                      <p:spPr bwMode="gray">
                        <a:xfrm>
                          <a:off x="474314" y="0"/>
                          <a:ext cx="625233" cy="210641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defRPr/>
                          </a:pPr>
                          <a:endParaRPr lang="ja-JP" altLang="en-US"/>
                        </a:p>
                      </p:txBody>
                    </p:sp>
                    <p:sp>
                      <p:nvSpPr>
                        <p:cNvPr id="123" name="正方形/長方形 122"/>
                        <p:cNvSpPr/>
                        <p:nvPr/>
                      </p:nvSpPr>
                      <p:spPr bwMode="gray">
                        <a:xfrm>
                          <a:off x="4003476" y="2351890"/>
                          <a:ext cx="772833" cy="191733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defRPr/>
                          </a:pPr>
                          <a:endParaRPr lang="ja-JP" altLang="en-US"/>
                        </a:p>
                      </p:txBody>
                    </p:sp>
                    <p:sp>
                      <p:nvSpPr>
                        <p:cNvPr id="124" name="正方形/長方形 123"/>
                        <p:cNvSpPr/>
                        <p:nvPr/>
                      </p:nvSpPr>
                      <p:spPr bwMode="gray">
                        <a:xfrm>
                          <a:off x="4015085" y="476018"/>
                          <a:ext cx="774491" cy="5722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defRPr/>
                          </a:pPr>
                          <a:endParaRPr lang="ja-JP" altLang="en-US"/>
                        </a:p>
                      </p:txBody>
                    </p:sp>
                    <p:sp>
                      <p:nvSpPr>
                        <p:cNvPr id="125" name="正方形/長方形 124"/>
                        <p:cNvSpPr/>
                        <p:nvPr/>
                      </p:nvSpPr>
                      <p:spPr bwMode="gray">
                        <a:xfrm>
                          <a:off x="4489399" y="1753137"/>
                          <a:ext cx="335005" cy="6203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defRPr/>
                          </a:pPr>
                          <a:endParaRPr lang="ja-JP" altLang="en-US"/>
                        </a:p>
                      </p:txBody>
                    </p:sp>
                    <p:sp>
                      <p:nvSpPr>
                        <p:cNvPr id="126" name="正方形/長方形 125"/>
                        <p:cNvSpPr/>
                        <p:nvPr/>
                      </p:nvSpPr>
                      <p:spPr bwMode="gray">
                        <a:xfrm>
                          <a:off x="4310288" y="1962120"/>
                          <a:ext cx="336663" cy="40138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defRPr/>
                          </a:pPr>
                          <a:endParaRPr lang="ja-JP" altLang="en-US"/>
                        </a:p>
                      </p:txBody>
                    </p:sp>
                    <p:sp>
                      <p:nvSpPr>
                        <p:cNvPr id="127" name="正方形/長方形 126"/>
                        <p:cNvSpPr/>
                        <p:nvPr/>
                      </p:nvSpPr>
                      <p:spPr bwMode="gray">
                        <a:xfrm>
                          <a:off x="4235657" y="2094808"/>
                          <a:ext cx="335005" cy="40138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defRPr/>
                          </a:pPr>
                          <a:endParaRPr lang="ja-JP" altLang="en-US"/>
                        </a:p>
                      </p:txBody>
                    </p:sp>
                    <p:sp>
                      <p:nvSpPr>
                        <p:cNvPr id="128" name="正方形/長方形 127"/>
                        <p:cNvSpPr/>
                        <p:nvPr/>
                      </p:nvSpPr>
                      <p:spPr bwMode="gray">
                        <a:xfrm>
                          <a:off x="2265430" y="4105027"/>
                          <a:ext cx="771175" cy="18244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defRPr/>
                          </a:pPr>
                          <a:endParaRPr lang="ja-JP" altLang="en-US"/>
                        </a:p>
                      </p:txBody>
                    </p:sp>
                    <p:sp>
                      <p:nvSpPr>
                        <p:cNvPr id="129" name="正方形/長方形 128"/>
                        <p:cNvSpPr/>
                        <p:nvPr/>
                      </p:nvSpPr>
                      <p:spPr bwMode="gray">
                        <a:xfrm>
                          <a:off x="4976" y="4144834"/>
                          <a:ext cx="305153" cy="14263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defRPr/>
                          </a:pPr>
                          <a:endParaRPr lang="ja-JP" altLang="en-US"/>
                        </a:p>
                      </p:txBody>
                    </p:sp>
                  </p:grpSp>
                  <p:sp>
                    <p:nvSpPr>
                      <p:cNvPr id="110" name="正方形/長方形 109"/>
                      <p:cNvSpPr/>
                      <p:nvPr/>
                    </p:nvSpPr>
                    <p:spPr bwMode="gray">
                      <a:xfrm>
                        <a:off x="5867289" y="2291675"/>
                        <a:ext cx="1280316" cy="376502"/>
                      </a:xfrm>
                      <a:prstGeom prst="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900" dirty="0">
                            <a:solidFill>
                              <a:schemeClr val="tx1"/>
                            </a:solidFill>
                          </a:rPr>
                          <a:t>西淀川区役所</a:t>
                        </a:r>
                        <a:endParaRPr lang="en-US" altLang="ja-JP" sz="900" dirty="0">
                          <a:solidFill>
                            <a:schemeClr val="tx1"/>
                          </a:solidFill>
                        </a:endParaRPr>
                      </a:p>
                      <a:p>
                        <a:pPr algn="ctr">
                          <a:defRPr/>
                        </a:pPr>
                        <a:r>
                          <a:rPr lang="ja-JP" altLang="en-US" sz="900" dirty="0">
                            <a:solidFill>
                              <a:schemeClr val="tx1"/>
                            </a:solidFill>
                          </a:rPr>
                          <a:t>（地域自治区事務所）</a:t>
                        </a:r>
                        <a:endParaRPr lang="en-US" altLang="ja-JP" sz="900" dirty="0">
                          <a:solidFill>
                            <a:schemeClr val="tx1"/>
                          </a:solidFill>
                        </a:endParaRPr>
                      </a:p>
                    </p:txBody>
                  </p:sp>
                  <p:sp>
                    <p:nvSpPr>
                      <p:cNvPr id="111" name="正方形/長方形 110"/>
                      <p:cNvSpPr/>
                      <p:nvPr/>
                    </p:nvSpPr>
                    <p:spPr bwMode="gray">
                      <a:xfrm>
                        <a:off x="6394673" y="3946954"/>
                        <a:ext cx="1054768" cy="459432"/>
                      </a:xfrm>
                      <a:prstGeom prst="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1050" dirty="0">
                            <a:solidFill>
                              <a:schemeClr val="tx1"/>
                            </a:solidFill>
                          </a:rPr>
                          <a:t>福島区役所</a:t>
                        </a:r>
                        <a:endParaRPr lang="en-US" altLang="ja-JP" sz="1050" dirty="0">
                          <a:solidFill>
                            <a:schemeClr val="tx1"/>
                          </a:solidFill>
                        </a:endParaRPr>
                      </a:p>
                      <a:p>
                        <a:pPr algn="ctr">
                          <a:defRPr/>
                        </a:pPr>
                        <a:r>
                          <a:rPr lang="ja-JP" altLang="en-US" sz="1050" dirty="0">
                            <a:solidFill>
                              <a:schemeClr val="tx1"/>
                            </a:solidFill>
                          </a:rPr>
                          <a:t>（総合区役所）</a:t>
                        </a:r>
                      </a:p>
                    </p:txBody>
                  </p:sp>
                  <p:sp>
                    <p:nvSpPr>
                      <p:cNvPr id="112" name="円/楕円 111"/>
                      <p:cNvSpPr/>
                      <p:nvPr/>
                    </p:nvSpPr>
                    <p:spPr bwMode="gray">
                      <a:xfrm>
                        <a:off x="5436094" y="4087936"/>
                        <a:ext cx="144285" cy="144297"/>
                      </a:xfrm>
                      <a:prstGeom prst="ellipse">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sp>
                    <p:nvSpPr>
                      <p:cNvPr id="113" name="正方形/長方形 112"/>
                      <p:cNvSpPr/>
                      <p:nvPr/>
                    </p:nvSpPr>
                    <p:spPr bwMode="gray">
                      <a:xfrm>
                        <a:off x="4063553" y="4097938"/>
                        <a:ext cx="1326752" cy="376502"/>
                      </a:xfrm>
                      <a:prstGeom prst="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900" dirty="0">
                            <a:solidFill>
                              <a:schemeClr val="tx1"/>
                            </a:solidFill>
                          </a:rPr>
                          <a:t>此花区役所</a:t>
                        </a:r>
                        <a:endParaRPr lang="en-US" altLang="ja-JP" sz="900" dirty="0">
                          <a:solidFill>
                            <a:schemeClr val="tx1"/>
                          </a:solidFill>
                        </a:endParaRPr>
                      </a:p>
                      <a:p>
                        <a:pPr algn="ctr">
                          <a:defRPr/>
                        </a:pPr>
                        <a:r>
                          <a:rPr lang="ja-JP" altLang="en-US" sz="900" dirty="0">
                            <a:solidFill>
                              <a:schemeClr val="tx1"/>
                            </a:solidFill>
                          </a:rPr>
                          <a:t>（地域自治区事務所）</a:t>
                        </a:r>
                      </a:p>
                    </p:txBody>
                  </p:sp>
                  <p:sp>
                    <p:nvSpPr>
                      <p:cNvPr id="114" name="正方形/長方形 113"/>
                      <p:cNvSpPr/>
                      <p:nvPr/>
                    </p:nvSpPr>
                    <p:spPr bwMode="gray">
                      <a:xfrm>
                        <a:off x="5940260" y="5229050"/>
                        <a:ext cx="1281975" cy="376501"/>
                      </a:xfrm>
                      <a:prstGeom prst="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900" dirty="0">
                            <a:solidFill>
                              <a:schemeClr val="tx1"/>
                            </a:solidFill>
                          </a:rPr>
                          <a:t>港区役所</a:t>
                        </a:r>
                        <a:endParaRPr lang="en-US" altLang="ja-JP" sz="900" dirty="0">
                          <a:solidFill>
                            <a:schemeClr val="tx1"/>
                          </a:solidFill>
                        </a:endParaRPr>
                      </a:p>
                      <a:p>
                        <a:pPr algn="ctr">
                          <a:defRPr/>
                        </a:pPr>
                        <a:r>
                          <a:rPr lang="ja-JP" altLang="en-US" sz="900" dirty="0">
                            <a:solidFill>
                              <a:schemeClr val="tx1"/>
                            </a:solidFill>
                          </a:rPr>
                          <a:t>（地域自治区事務所）</a:t>
                        </a:r>
                      </a:p>
                    </p:txBody>
                  </p:sp>
                  <p:sp>
                    <p:nvSpPr>
                      <p:cNvPr id="115" name="フリーフォーム 114"/>
                      <p:cNvSpPr/>
                      <p:nvPr/>
                    </p:nvSpPr>
                    <p:spPr bwMode="gray">
                      <a:xfrm>
                        <a:off x="4427762" y="4653517"/>
                        <a:ext cx="1802725" cy="1094674"/>
                      </a:xfrm>
                      <a:custGeom>
                        <a:avLst/>
                        <a:gdLst>
                          <a:gd name="connsiteX0" fmla="*/ 0 w 1803400"/>
                          <a:gd name="connsiteY0" fmla="*/ 1095375 h 1095375"/>
                          <a:gd name="connsiteX1" fmla="*/ 409575 w 1803400"/>
                          <a:gd name="connsiteY1" fmla="*/ 809625 h 1095375"/>
                          <a:gd name="connsiteX2" fmla="*/ 971550 w 1803400"/>
                          <a:gd name="connsiteY2" fmla="*/ 542925 h 1095375"/>
                          <a:gd name="connsiteX3" fmla="*/ 1143000 w 1803400"/>
                          <a:gd name="connsiteY3" fmla="*/ 314325 h 1095375"/>
                          <a:gd name="connsiteX4" fmla="*/ 1695450 w 1803400"/>
                          <a:gd name="connsiteY4" fmla="*/ 104775 h 1095375"/>
                          <a:gd name="connsiteX5" fmla="*/ 1790700 w 1803400"/>
                          <a:gd name="connsiteY5" fmla="*/ 0 h 1095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3400" h="1095375">
                            <a:moveTo>
                              <a:pt x="0" y="1095375"/>
                            </a:moveTo>
                            <a:cubicBezTo>
                              <a:pt x="123825" y="998537"/>
                              <a:pt x="247650" y="901700"/>
                              <a:pt x="409575" y="809625"/>
                            </a:cubicBezTo>
                            <a:cubicBezTo>
                              <a:pt x="571500" y="717550"/>
                              <a:pt x="849313" y="625475"/>
                              <a:pt x="971550" y="542925"/>
                            </a:cubicBezTo>
                            <a:cubicBezTo>
                              <a:pt x="1093788" y="460375"/>
                              <a:pt x="1022350" y="387350"/>
                              <a:pt x="1143000" y="314325"/>
                            </a:cubicBezTo>
                            <a:cubicBezTo>
                              <a:pt x="1263650" y="241300"/>
                              <a:pt x="1587500" y="157162"/>
                              <a:pt x="1695450" y="104775"/>
                            </a:cubicBezTo>
                            <a:cubicBezTo>
                              <a:pt x="1803400" y="52388"/>
                              <a:pt x="1797050" y="26194"/>
                              <a:pt x="1790700" y="0"/>
                            </a:cubicBezTo>
                          </a:path>
                        </a:pathLst>
                      </a:custGeom>
                      <a:ln w="63500" cmpd="tri">
                        <a:solidFill>
                          <a:srgbClr val="00B050"/>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ja-JP" altLang="en-US"/>
                      </a:p>
                    </p:txBody>
                  </p:sp>
                  <p:sp>
                    <p:nvSpPr>
                      <p:cNvPr id="117" name="フリーフォーム 116"/>
                      <p:cNvSpPr/>
                      <p:nvPr/>
                    </p:nvSpPr>
                    <p:spPr bwMode="gray">
                      <a:xfrm>
                        <a:off x="6588711" y="3655041"/>
                        <a:ext cx="157551" cy="278644"/>
                      </a:xfrm>
                      <a:custGeom>
                        <a:avLst/>
                        <a:gdLst>
                          <a:gd name="connsiteX0" fmla="*/ 0 w 600075"/>
                          <a:gd name="connsiteY0" fmla="*/ 0 h 581025"/>
                          <a:gd name="connsiteX1" fmla="*/ 152400 w 600075"/>
                          <a:gd name="connsiteY1" fmla="*/ 352425 h 581025"/>
                          <a:gd name="connsiteX2" fmla="*/ 600075 w 600075"/>
                          <a:gd name="connsiteY2" fmla="*/ 581025 h 581025"/>
                        </a:gdLst>
                        <a:ahLst/>
                        <a:cxnLst>
                          <a:cxn ang="0">
                            <a:pos x="connsiteX0" y="connsiteY0"/>
                          </a:cxn>
                          <a:cxn ang="0">
                            <a:pos x="connsiteX1" y="connsiteY1"/>
                          </a:cxn>
                          <a:cxn ang="0">
                            <a:pos x="connsiteX2" y="connsiteY2"/>
                          </a:cxn>
                        </a:cxnLst>
                        <a:rect l="l" t="t" r="r" b="b"/>
                        <a:pathLst>
                          <a:path w="600075" h="581025">
                            <a:moveTo>
                              <a:pt x="0" y="0"/>
                            </a:moveTo>
                            <a:cubicBezTo>
                              <a:pt x="26194" y="127794"/>
                              <a:pt x="52388" y="255588"/>
                              <a:pt x="152400" y="352425"/>
                            </a:cubicBezTo>
                            <a:cubicBezTo>
                              <a:pt x="252412" y="449262"/>
                              <a:pt x="600075" y="581025"/>
                              <a:pt x="600075" y="581025"/>
                            </a:cubicBezTo>
                          </a:path>
                        </a:pathLst>
                      </a:custGeom>
                      <a:ln w="63500" cmpd="tri">
                        <a:solidFill>
                          <a:srgbClr val="F412E4"/>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ja-JP" altLang="en-US"/>
                      </a:p>
                    </p:txBody>
                  </p:sp>
                </p:grpSp>
                <p:sp>
                  <p:nvSpPr>
                    <p:cNvPr id="106" name="フローチャート : 判断 105"/>
                    <p:cNvSpPr/>
                    <p:nvPr/>
                  </p:nvSpPr>
                  <p:spPr bwMode="gray">
                    <a:xfrm>
                      <a:off x="5219912" y="3573771"/>
                      <a:ext cx="131016" cy="142639"/>
                    </a:xfrm>
                    <a:prstGeom prst="flowChartDecision">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sp>
                  <p:nvSpPr>
                    <p:cNvPr id="107" name="正方形/長方形 106"/>
                    <p:cNvSpPr/>
                    <p:nvPr/>
                  </p:nvSpPr>
                  <p:spPr bwMode="gray">
                    <a:xfrm>
                      <a:off x="4644433" y="3356494"/>
                      <a:ext cx="575479" cy="359916"/>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900" dirty="0">
                          <a:solidFill>
                            <a:schemeClr val="tx1"/>
                          </a:solidFill>
                        </a:rPr>
                        <a:t>海老江工営所</a:t>
                      </a:r>
                      <a:endParaRPr lang="en-US" altLang="ja-JP" sz="900" dirty="0">
                        <a:solidFill>
                          <a:schemeClr val="tx1"/>
                        </a:solidFill>
                      </a:endParaRPr>
                    </a:p>
                  </p:txBody>
                </p:sp>
              </p:grpSp>
              <p:sp>
                <p:nvSpPr>
                  <p:cNvPr id="103" name="フローチャート : 判断 102"/>
                  <p:cNvSpPr/>
                  <p:nvPr/>
                </p:nvSpPr>
                <p:spPr bwMode="gray">
                  <a:xfrm>
                    <a:off x="5003619" y="5157730"/>
                    <a:ext cx="131017" cy="144298"/>
                  </a:xfrm>
                  <a:prstGeom prst="flowChartDecision">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sp>
                <p:nvSpPr>
                  <p:cNvPr id="104" name="正方形/長方形 103"/>
                  <p:cNvSpPr/>
                  <p:nvPr/>
                </p:nvSpPr>
                <p:spPr bwMode="gray">
                  <a:xfrm>
                    <a:off x="4499454" y="5302028"/>
                    <a:ext cx="577137" cy="359915"/>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900" dirty="0">
                        <a:solidFill>
                          <a:schemeClr val="tx1"/>
                        </a:solidFill>
                      </a:rPr>
                      <a:t>市岡</a:t>
                    </a:r>
                    <a:endParaRPr lang="en-US" altLang="ja-JP" sz="900" dirty="0">
                      <a:solidFill>
                        <a:schemeClr val="tx1"/>
                      </a:solidFill>
                    </a:endParaRPr>
                  </a:p>
                  <a:p>
                    <a:pPr algn="ctr">
                      <a:defRPr/>
                    </a:pPr>
                    <a:r>
                      <a:rPr lang="ja-JP" altLang="en-US" sz="900" dirty="0">
                        <a:solidFill>
                          <a:schemeClr val="tx1"/>
                        </a:solidFill>
                      </a:rPr>
                      <a:t>工営所</a:t>
                    </a:r>
                    <a:endParaRPr lang="en-US" altLang="ja-JP" sz="900" dirty="0">
                      <a:solidFill>
                        <a:schemeClr val="tx1"/>
                      </a:solidFill>
                    </a:endParaRPr>
                  </a:p>
                </p:txBody>
              </p:sp>
            </p:grpSp>
            <p:sp>
              <p:nvSpPr>
                <p:cNvPr id="98" name="二等辺三角形 97"/>
                <p:cNvSpPr/>
                <p:nvPr/>
              </p:nvSpPr>
              <p:spPr bwMode="gray">
                <a:xfrm>
                  <a:off x="4687552" y="5004451"/>
                  <a:ext cx="144285" cy="144297"/>
                </a:xfrm>
                <a:prstGeom prst="triangle">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sp>
              <p:nvSpPr>
                <p:cNvPr id="99" name="正方形/長方形 98"/>
                <p:cNvSpPr/>
                <p:nvPr/>
              </p:nvSpPr>
              <p:spPr bwMode="gray">
                <a:xfrm>
                  <a:off x="5894897" y="4402380"/>
                  <a:ext cx="827562" cy="359916"/>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900" dirty="0">
                      <a:solidFill>
                        <a:schemeClr val="tx1"/>
                      </a:solidFill>
                    </a:rPr>
                    <a:t>八幡屋</a:t>
                  </a:r>
                  <a:endParaRPr lang="en-US" altLang="ja-JP" sz="900" dirty="0">
                    <a:solidFill>
                      <a:schemeClr val="tx1"/>
                    </a:solidFill>
                  </a:endParaRPr>
                </a:p>
                <a:p>
                  <a:pPr algn="ctr">
                    <a:defRPr/>
                  </a:pPr>
                  <a:r>
                    <a:rPr lang="ja-JP" altLang="en-US" sz="900" dirty="0">
                      <a:solidFill>
                        <a:schemeClr val="tx1"/>
                      </a:solidFill>
                    </a:rPr>
                    <a:t>公園事務所</a:t>
                  </a:r>
                  <a:endParaRPr lang="en-US" altLang="ja-JP" sz="900" dirty="0">
                    <a:solidFill>
                      <a:schemeClr val="tx1"/>
                    </a:solidFill>
                  </a:endParaRPr>
                </a:p>
              </p:txBody>
            </p:sp>
          </p:grpSp>
          <p:sp>
            <p:nvSpPr>
              <p:cNvPr id="95" name="円/楕円 94"/>
              <p:cNvSpPr/>
              <p:nvPr/>
            </p:nvSpPr>
            <p:spPr bwMode="gray">
              <a:xfrm>
                <a:off x="6256913" y="4897612"/>
                <a:ext cx="144284" cy="144298"/>
              </a:xfrm>
              <a:prstGeom prst="ellipse">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sp>
            <p:nvSpPr>
              <p:cNvPr id="96" name="円/楕円 95"/>
              <p:cNvSpPr/>
              <p:nvPr/>
            </p:nvSpPr>
            <p:spPr bwMode="gray">
              <a:xfrm>
                <a:off x="6659913" y="3534246"/>
                <a:ext cx="215597" cy="217277"/>
              </a:xfrm>
              <a:prstGeom prst="ellipse">
                <a:avLst/>
              </a:prstGeom>
              <a:blipFill dpi="0" rotWithShape="1">
                <a:blip r:embed="rId4" cstate="print"/>
                <a:srcRect/>
                <a:tile tx="0" ty="0" sx="100000" sy="100000" flip="none" algn="tl"/>
              </a:blip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grpSp>
        <p:cxnSp>
          <p:nvCxnSpPr>
            <p:cNvPr id="93" name="直線コネクタ 92"/>
            <p:cNvCxnSpPr>
              <a:stCxn id="98" idx="5"/>
              <a:endCxn id="99" idx="1"/>
            </p:cNvCxnSpPr>
            <p:nvPr/>
          </p:nvCxnSpPr>
          <p:spPr bwMode="gray">
            <a:xfrm flipV="1">
              <a:off x="5371116" y="4581509"/>
              <a:ext cx="1099546" cy="494262"/>
            </a:xfrm>
            <a:prstGeom prst="line">
              <a:avLst/>
            </a:prstGeom>
            <a:ln w="12700" cmpd="sng">
              <a:solidFill>
                <a:schemeClr val="tx1"/>
              </a:solidFill>
              <a:prstDash val="sysDot"/>
            </a:ln>
          </p:spPr>
          <p:style>
            <a:lnRef idx="1">
              <a:schemeClr val="accent1"/>
            </a:lnRef>
            <a:fillRef idx="0">
              <a:schemeClr val="accent1"/>
            </a:fillRef>
            <a:effectRef idx="0">
              <a:schemeClr val="accent1"/>
            </a:effectRef>
            <a:fontRef idx="minor">
              <a:schemeClr val="tx1"/>
            </a:fontRef>
          </p:style>
        </p:cxnSp>
      </p:grpSp>
      <p:sp>
        <p:nvSpPr>
          <p:cNvPr id="100" name="フリーフォーム 99"/>
          <p:cNvSpPr/>
          <p:nvPr/>
        </p:nvSpPr>
        <p:spPr>
          <a:xfrm>
            <a:off x="7229475" y="2571750"/>
            <a:ext cx="1428750" cy="1433513"/>
          </a:xfrm>
          <a:custGeom>
            <a:avLst/>
            <a:gdLst>
              <a:gd name="connsiteX0" fmla="*/ 47625 w 1428750"/>
              <a:gd name="connsiteY0" fmla="*/ 531 h 1434044"/>
              <a:gd name="connsiteX1" fmla="*/ 38100 w 1428750"/>
              <a:gd name="connsiteY1" fmla="*/ 48156 h 1434044"/>
              <a:gd name="connsiteX2" fmla="*/ 33338 w 1428750"/>
              <a:gd name="connsiteY2" fmla="*/ 67206 h 1434044"/>
              <a:gd name="connsiteX3" fmla="*/ 19050 w 1428750"/>
              <a:gd name="connsiteY3" fmla="*/ 248181 h 1434044"/>
              <a:gd name="connsiteX4" fmla="*/ 14288 w 1428750"/>
              <a:gd name="connsiteY4" fmla="*/ 324381 h 1434044"/>
              <a:gd name="connsiteX5" fmla="*/ 9525 w 1428750"/>
              <a:gd name="connsiteY5" fmla="*/ 338669 h 1434044"/>
              <a:gd name="connsiteX6" fmla="*/ 4763 w 1428750"/>
              <a:gd name="connsiteY6" fmla="*/ 376769 h 1434044"/>
              <a:gd name="connsiteX7" fmla="*/ 0 w 1428750"/>
              <a:gd name="connsiteY7" fmla="*/ 391056 h 1434044"/>
              <a:gd name="connsiteX8" fmla="*/ 4763 w 1428750"/>
              <a:gd name="connsiteY8" fmla="*/ 657756 h 1434044"/>
              <a:gd name="connsiteX9" fmla="*/ 28575 w 1428750"/>
              <a:gd name="connsiteY9" fmla="*/ 686331 h 1434044"/>
              <a:gd name="connsiteX10" fmla="*/ 42863 w 1428750"/>
              <a:gd name="connsiteY10" fmla="*/ 691094 h 1434044"/>
              <a:gd name="connsiteX11" fmla="*/ 52388 w 1428750"/>
              <a:gd name="connsiteY11" fmla="*/ 705381 h 1434044"/>
              <a:gd name="connsiteX12" fmla="*/ 66675 w 1428750"/>
              <a:gd name="connsiteY12" fmla="*/ 710144 h 1434044"/>
              <a:gd name="connsiteX13" fmla="*/ 100013 w 1428750"/>
              <a:gd name="connsiteY13" fmla="*/ 724431 h 1434044"/>
              <a:gd name="connsiteX14" fmla="*/ 128588 w 1428750"/>
              <a:gd name="connsiteY14" fmla="*/ 743481 h 1434044"/>
              <a:gd name="connsiteX15" fmla="*/ 142875 w 1428750"/>
              <a:gd name="connsiteY15" fmla="*/ 753006 h 1434044"/>
              <a:gd name="connsiteX16" fmla="*/ 171450 w 1428750"/>
              <a:gd name="connsiteY16" fmla="*/ 776819 h 1434044"/>
              <a:gd name="connsiteX17" fmla="*/ 200025 w 1428750"/>
              <a:gd name="connsiteY17" fmla="*/ 795869 h 1434044"/>
              <a:gd name="connsiteX18" fmla="*/ 214313 w 1428750"/>
              <a:gd name="connsiteY18" fmla="*/ 805394 h 1434044"/>
              <a:gd name="connsiteX19" fmla="*/ 228600 w 1428750"/>
              <a:gd name="connsiteY19" fmla="*/ 814919 h 1434044"/>
              <a:gd name="connsiteX20" fmla="*/ 271463 w 1428750"/>
              <a:gd name="connsiteY20" fmla="*/ 853019 h 1434044"/>
              <a:gd name="connsiteX21" fmla="*/ 300038 w 1428750"/>
              <a:gd name="connsiteY21" fmla="*/ 895881 h 1434044"/>
              <a:gd name="connsiteX22" fmla="*/ 309563 w 1428750"/>
              <a:gd name="connsiteY22" fmla="*/ 910169 h 1434044"/>
              <a:gd name="connsiteX23" fmla="*/ 319088 w 1428750"/>
              <a:gd name="connsiteY23" fmla="*/ 924456 h 1434044"/>
              <a:gd name="connsiteX24" fmla="*/ 328613 w 1428750"/>
              <a:gd name="connsiteY24" fmla="*/ 943506 h 1434044"/>
              <a:gd name="connsiteX25" fmla="*/ 347663 w 1428750"/>
              <a:gd name="connsiteY25" fmla="*/ 972081 h 1434044"/>
              <a:gd name="connsiteX26" fmla="*/ 371475 w 1428750"/>
              <a:gd name="connsiteY26" fmla="*/ 1014944 h 1434044"/>
              <a:gd name="connsiteX27" fmla="*/ 381000 w 1428750"/>
              <a:gd name="connsiteY27" fmla="*/ 1033994 h 1434044"/>
              <a:gd name="connsiteX28" fmla="*/ 390525 w 1428750"/>
              <a:gd name="connsiteY28" fmla="*/ 1048281 h 1434044"/>
              <a:gd name="connsiteX29" fmla="*/ 400050 w 1428750"/>
              <a:gd name="connsiteY29" fmla="*/ 1076856 h 1434044"/>
              <a:gd name="connsiteX30" fmla="*/ 404813 w 1428750"/>
              <a:gd name="connsiteY30" fmla="*/ 1091144 h 1434044"/>
              <a:gd name="connsiteX31" fmla="*/ 414338 w 1428750"/>
              <a:gd name="connsiteY31" fmla="*/ 1105431 h 1434044"/>
              <a:gd name="connsiteX32" fmla="*/ 433388 w 1428750"/>
              <a:gd name="connsiteY32" fmla="*/ 1134006 h 1434044"/>
              <a:gd name="connsiteX33" fmla="*/ 438150 w 1428750"/>
              <a:gd name="connsiteY33" fmla="*/ 1148294 h 1434044"/>
              <a:gd name="connsiteX34" fmla="*/ 447675 w 1428750"/>
              <a:gd name="connsiteY34" fmla="*/ 1162581 h 1434044"/>
              <a:gd name="connsiteX35" fmla="*/ 452438 w 1428750"/>
              <a:gd name="connsiteY35" fmla="*/ 1181631 h 1434044"/>
              <a:gd name="connsiteX36" fmla="*/ 490538 w 1428750"/>
              <a:gd name="connsiteY36" fmla="*/ 1248306 h 1434044"/>
              <a:gd name="connsiteX37" fmla="*/ 528638 w 1428750"/>
              <a:gd name="connsiteY37" fmla="*/ 1295931 h 1434044"/>
              <a:gd name="connsiteX38" fmla="*/ 547688 w 1428750"/>
              <a:gd name="connsiteY38" fmla="*/ 1310219 h 1434044"/>
              <a:gd name="connsiteX39" fmla="*/ 561975 w 1428750"/>
              <a:gd name="connsiteY39" fmla="*/ 1319744 h 1434044"/>
              <a:gd name="connsiteX40" fmla="*/ 576263 w 1428750"/>
              <a:gd name="connsiteY40" fmla="*/ 1338794 h 1434044"/>
              <a:gd name="connsiteX41" fmla="*/ 595313 w 1428750"/>
              <a:gd name="connsiteY41" fmla="*/ 1348319 h 1434044"/>
              <a:gd name="connsiteX42" fmla="*/ 623888 w 1428750"/>
              <a:gd name="connsiteY42" fmla="*/ 1367369 h 1434044"/>
              <a:gd name="connsiteX43" fmla="*/ 642938 w 1428750"/>
              <a:gd name="connsiteY43" fmla="*/ 1376894 h 1434044"/>
              <a:gd name="connsiteX44" fmla="*/ 676275 w 1428750"/>
              <a:gd name="connsiteY44" fmla="*/ 1400706 h 1434044"/>
              <a:gd name="connsiteX45" fmla="*/ 695325 w 1428750"/>
              <a:gd name="connsiteY45" fmla="*/ 1410231 h 1434044"/>
              <a:gd name="connsiteX46" fmla="*/ 714375 w 1428750"/>
              <a:gd name="connsiteY46" fmla="*/ 1424519 h 1434044"/>
              <a:gd name="connsiteX47" fmla="*/ 728663 w 1428750"/>
              <a:gd name="connsiteY47" fmla="*/ 1434044 h 1434044"/>
              <a:gd name="connsiteX48" fmla="*/ 900113 w 1428750"/>
              <a:gd name="connsiteY48" fmla="*/ 1429281 h 1434044"/>
              <a:gd name="connsiteX49" fmla="*/ 919163 w 1428750"/>
              <a:gd name="connsiteY49" fmla="*/ 1424519 h 1434044"/>
              <a:gd name="connsiteX50" fmla="*/ 942975 w 1428750"/>
              <a:gd name="connsiteY50" fmla="*/ 1419756 h 1434044"/>
              <a:gd name="connsiteX51" fmla="*/ 981075 w 1428750"/>
              <a:gd name="connsiteY51" fmla="*/ 1410231 h 1434044"/>
              <a:gd name="connsiteX52" fmla="*/ 1009650 w 1428750"/>
              <a:gd name="connsiteY52" fmla="*/ 1395944 h 1434044"/>
              <a:gd name="connsiteX53" fmla="*/ 1038225 w 1428750"/>
              <a:gd name="connsiteY53" fmla="*/ 1381656 h 1434044"/>
              <a:gd name="connsiteX54" fmla="*/ 1057275 w 1428750"/>
              <a:gd name="connsiteY54" fmla="*/ 1367369 h 1434044"/>
              <a:gd name="connsiteX55" fmla="*/ 1062038 w 1428750"/>
              <a:gd name="connsiteY55" fmla="*/ 1353081 h 1434044"/>
              <a:gd name="connsiteX56" fmla="*/ 1076325 w 1428750"/>
              <a:gd name="connsiteY56" fmla="*/ 1343556 h 1434044"/>
              <a:gd name="connsiteX57" fmla="*/ 1114425 w 1428750"/>
              <a:gd name="connsiteY57" fmla="*/ 1324506 h 1434044"/>
              <a:gd name="connsiteX58" fmla="*/ 1143000 w 1428750"/>
              <a:gd name="connsiteY58" fmla="*/ 1305456 h 1434044"/>
              <a:gd name="connsiteX59" fmla="*/ 1200150 w 1428750"/>
              <a:gd name="connsiteY59" fmla="*/ 1272119 h 1434044"/>
              <a:gd name="connsiteX60" fmla="*/ 1214438 w 1428750"/>
              <a:gd name="connsiteY60" fmla="*/ 1262594 h 1434044"/>
              <a:gd name="connsiteX61" fmla="*/ 1228725 w 1428750"/>
              <a:gd name="connsiteY61" fmla="*/ 1257831 h 1434044"/>
              <a:gd name="connsiteX62" fmla="*/ 1243013 w 1428750"/>
              <a:gd name="connsiteY62" fmla="*/ 1248306 h 1434044"/>
              <a:gd name="connsiteX63" fmla="*/ 1276350 w 1428750"/>
              <a:gd name="connsiteY63" fmla="*/ 1234019 h 1434044"/>
              <a:gd name="connsiteX64" fmla="*/ 1304925 w 1428750"/>
              <a:gd name="connsiteY64" fmla="*/ 1214969 h 1434044"/>
              <a:gd name="connsiteX65" fmla="*/ 1319213 w 1428750"/>
              <a:gd name="connsiteY65" fmla="*/ 1210206 h 1434044"/>
              <a:gd name="connsiteX66" fmla="*/ 1333500 w 1428750"/>
              <a:gd name="connsiteY66" fmla="*/ 1200681 h 1434044"/>
              <a:gd name="connsiteX67" fmla="*/ 1357313 w 1428750"/>
              <a:gd name="connsiteY67" fmla="*/ 1195919 h 1434044"/>
              <a:gd name="connsiteX68" fmla="*/ 1404938 w 1428750"/>
              <a:gd name="connsiteY68" fmla="*/ 1181631 h 1434044"/>
              <a:gd name="connsiteX69" fmla="*/ 1428750 w 1428750"/>
              <a:gd name="connsiteY69" fmla="*/ 1167344 h 14340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Lst>
            <a:rect l="l" t="t" r="r" b="b"/>
            <a:pathLst>
              <a:path w="1428750" h="1434044">
                <a:moveTo>
                  <a:pt x="47625" y="531"/>
                </a:moveTo>
                <a:cubicBezTo>
                  <a:pt x="37846" y="29873"/>
                  <a:pt x="46856" y="0"/>
                  <a:pt x="38100" y="48156"/>
                </a:cubicBezTo>
                <a:cubicBezTo>
                  <a:pt x="36929" y="54596"/>
                  <a:pt x="34925" y="60856"/>
                  <a:pt x="33338" y="67206"/>
                </a:cubicBezTo>
                <a:lnTo>
                  <a:pt x="19050" y="248181"/>
                </a:lnTo>
                <a:cubicBezTo>
                  <a:pt x="17047" y="273552"/>
                  <a:pt x="16952" y="299071"/>
                  <a:pt x="14288" y="324381"/>
                </a:cubicBezTo>
                <a:cubicBezTo>
                  <a:pt x="13762" y="329374"/>
                  <a:pt x="11113" y="333906"/>
                  <a:pt x="9525" y="338669"/>
                </a:cubicBezTo>
                <a:cubicBezTo>
                  <a:pt x="7938" y="351369"/>
                  <a:pt x="7053" y="364177"/>
                  <a:pt x="4763" y="376769"/>
                </a:cubicBezTo>
                <a:cubicBezTo>
                  <a:pt x="3865" y="381708"/>
                  <a:pt x="0" y="386036"/>
                  <a:pt x="0" y="391056"/>
                </a:cubicBezTo>
                <a:cubicBezTo>
                  <a:pt x="0" y="479970"/>
                  <a:pt x="1751" y="568893"/>
                  <a:pt x="4763" y="657756"/>
                </a:cubicBezTo>
                <a:cubicBezTo>
                  <a:pt x="5284" y="673112"/>
                  <a:pt x="16183" y="679250"/>
                  <a:pt x="28575" y="686331"/>
                </a:cubicBezTo>
                <a:cubicBezTo>
                  <a:pt x="32934" y="688822"/>
                  <a:pt x="38100" y="689506"/>
                  <a:pt x="42863" y="691094"/>
                </a:cubicBezTo>
                <a:cubicBezTo>
                  <a:pt x="46038" y="695856"/>
                  <a:pt x="47919" y="701805"/>
                  <a:pt x="52388" y="705381"/>
                </a:cubicBezTo>
                <a:cubicBezTo>
                  <a:pt x="56308" y="708517"/>
                  <a:pt x="62185" y="707899"/>
                  <a:pt x="66675" y="710144"/>
                </a:cubicBezTo>
                <a:cubicBezTo>
                  <a:pt x="99560" y="726587"/>
                  <a:pt x="60372" y="714522"/>
                  <a:pt x="100013" y="724431"/>
                </a:cubicBezTo>
                <a:lnTo>
                  <a:pt x="128588" y="743481"/>
                </a:lnTo>
                <a:lnTo>
                  <a:pt x="142875" y="753006"/>
                </a:lnTo>
                <a:cubicBezTo>
                  <a:pt x="158503" y="776449"/>
                  <a:pt x="144595" y="760706"/>
                  <a:pt x="171450" y="776819"/>
                </a:cubicBezTo>
                <a:cubicBezTo>
                  <a:pt x="181266" y="782709"/>
                  <a:pt x="190500" y="789519"/>
                  <a:pt x="200025" y="795869"/>
                </a:cubicBezTo>
                <a:lnTo>
                  <a:pt x="214313" y="805394"/>
                </a:lnTo>
                <a:lnTo>
                  <a:pt x="228600" y="814919"/>
                </a:lnTo>
                <a:cubicBezTo>
                  <a:pt x="245780" y="826372"/>
                  <a:pt x="258412" y="833443"/>
                  <a:pt x="271463" y="853019"/>
                </a:cubicBezTo>
                <a:lnTo>
                  <a:pt x="300038" y="895881"/>
                </a:lnTo>
                <a:lnTo>
                  <a:pt x="309563" y="910169"/>
                </a:lnTo>
                <a:cubicBezTo>
                  <a:pt x="312738" y="914931"/>
                  <a:pt x="316528" y="919337"/>
                  <a:pt x="319088" y="924456"/>
                </a:cubicBezTo>
                <a:cubicBezTo>
                  <a:pt x="322263" y="930806"/>
                  <a:pt x="324960" y="937418"/>
                  <a:pt x="328613" y="943506"/>
                </a:cubicBezTo>
                <a:cubicBezTo>
                  <a:pt x="334503" y="953322"/>
                  <a:pt x="347663" y="972081"/>
                  <a:pt x="347663" y="972081"/>
                </a:cubicBezTo>
                <a:cubicBezTo>
                  <a:pt x="360830" y="1011588"/>
                  <a:pt x="338728" y="949449"/>
                  <a:pt x="371475" y="1014944"/>
                </a:cubicBezTo>
                <a:cubicBezTo>
                  <a:pt x="374650" y="1021294"/>
                  <a:pt x="377478" y="1027830"/>
                  <a:pt x="381000" y="1033994"/>
                </a:cubicBezTo>
                <a:cubicBezTo>
                  <a:pt x="383840" y="1038964"/>
                  <a:pt x="388200" y="1043051"/>
                  <a:pt x="390525" y="1048281"/>
                </a:cubicBezTo>
                <a:cubicBezTo>
                  <a:pt x="394603" y="1057456"/>
                  <a:pt x="396875" y="1067331"/>
                  <a:pt x="400050" y="1076856"/>
                </a:cubicBezTo>
                <a:cubicBezTo>
                  <a:pt x="401638" y="1081619"/>
                  <a:pt x="402028" y="1086967"/>
                  <a:pt x="404813" y="1091144"/>
                </a:cubicBezTo>
                <a:lnTo>
                  <a:pt x="414338" y="1105431"/>
                </a:lnTo>
                <a:cubicBezTo>
                  <a:pt x="425661" y="1139405"/>
                  <a:pt x="409605" y="1098331"/>
                  <a:pt x="433388" y="1134006"/>
                </a:cubicBezTo>
                <a:cubicBezTo>
                  <a:pt x="436173" y="1138183"/>
                  <a:pt x="435905" y="1143804"/>
                  <a:pt x="438150" y="1148294"/>
                </a:cubicBezTo>
                <a:cubicBezTo>
                  <a:pt x="440710" y="1153413"/>
                  <a:pt x="444500" y="1157819"/>
                  <a:pt x="447675" y="1162581"/>
                </a:cubicBezTo>
                <a:cubicBezTo>
                  <a:pt x="449263" y="1168931"/>
                  <a:pt x="449920" y="1175589"/>
                  <a:pt x="452438" y="1181631"/>
                </a:cubicBezTo>
                <a:cubicBezTo>
                  <a:pt x="465867" y="1213859"/>
                  <a:pt x="472271" y="1220906"/>
                  <a:pt x="490538" y="1248306"/>
                </a:cubicBezTo>
                <a:cubicBezTo>
                  <a:pt x="501919" y="1265378"/>
                  <a:pt x="512828" y="1282380"/>
                  <a:pt x="528638" y="1295931"/>
                </a:cubicBezTo>
                <a:cubicBezTo>
                  <a:pt x="534665" y="1301097"/>
                  <a:pt x="541229" y="1305605"/>
                  <a:pt x="547688" y="1310219"/>
                </a:cubicBezTo>
                <a:cubicBezTo>
                  <a:pt x="552345" y="1313546"/>
                  <a:pt x="557928" y="1315697"/>
                  <a:pt x="561975" y="1319744"/>
                </a:cubicBezTo>
                <a:cubicBezTo>
                  <a:pt x="567588" y="1325357"/>
                  <a:pt x="570236" y="1333628"/>
                  <a:pt x="576263" y="1338794"/>
                </a:cubicBezTo>
                <a:cubicBezTo>
                  <a:pt x="581653" y="1343414"/>
                  <a:pt x="589225" y="1344666"/>
                  <a:pt x="595313" y="1348319"/>
                </a:cubicBezTo>
                <a:cubicBezTo>
                  <a:pt x="605129" y="1354209"/>
                  <a:pt x="613649" y="1362249"/>
                  <a:pt x="623888" y="1367369"/>
                </a:cubicBezTo>
                <a:cubicBezTo>
                  <a:pt x="630238" y="1370544"/>
                  <a:pt x="636774" y="1373372"/>
                  <a:pt x="642938" y="1376894"/>
                </a:cubicBezTo>
                <a:cubicBezTo>
                  <a:pt x="666438" y="1390323"/>
                  <a:pt x="649028" y="1383677"/>
                  <a:pt x="676275" y="1400706"/>
                </a:cubicBezTo>
                <a:cubicBezTo>
                  <a:pt x="682295" y="1404469"/>
                  <a:pt x="689305" y="1406468"/>
                  <a:pt x="695325" y="1410231"/>
                </a:cubicBezTo>
                <a:cubicBezTo>
                  <a:pt x="702056" y="1414438"/>
                  <a:pt x="707916" y="1419905"/>
                  <a:pt x="714375" y="1424519"/>
                </a:cubicBezTo>
                <a:cubicBezTo>
                  <a:pt x="719033" y="1427846"/>
                  <a:pt x="723900" y="1430869"/>
                  <a:pt x="728663" y="1434044"/>
                </a:cubicBezTo>
                <a:cubicBezTo>
                  <a:pt x="785813" y="1432456"/>
                  <a:pt x="843012" y="1432136"/>
                  <a:pt x="900113" y="1429281"/>
                </a:cubicBezTo>
                <a:cubicBezTo>
                  <a:pt x="906650" y="1428954"/>
                  <a:pt x="912773" y="1425939"/>
                  <a:pt x="919163" y="1424519"/>
                </a:cubicBezTo>
                <a:cubicBezTo>
                  <a:pt x="927065" y="1422763"/>
                  <a:pt x="935088" y="1421576"/>
                  <a:pt x="942975" y="1419756"/>
                </a:cubicBezTo>
                <a:cubicBezTo>
                  <a:pt x="955731" y="1416812"/>
                  <a:pt x="981075" y="1410231"/>
                  <a:pt x="981075" y="1410231"/>
                </a:cubicBezTo>
                <a:cubicBezTo>
                  <a:pt x="1022024" y="1382933"/>
                  <a:pt x="970214" y="1415661"/>
                  <a:pt x="1009650" y="1395944"/>
                </a:cubicBezTo>
                <a:cubicBezTo>
                  <a:pt x="1046586" y="1377476"/>
                  <a:pt x="1002308" y="1393630"/>
                  <a:pt x="1038225" y="1381656"/>
                </a:cubicBezTo>
                <a:cubicBezTo>
                  <a:pt x="1044575" y="1376894"/>
                  <a:pt x="1052194" y="1373467"/>
                  <a:pt x="1057275" y="1367369"/>
                </a:cubicBezTo>
                <a:cubicBezTo>
                  <a:pt x="1060489" y="1363512"/>
                  <a:pt x="1058902" y="1357001"/>
                  <a:pt x="1062038" y="1353081"/>
                </a:cubicBezTo>
                <a:cubicBezTo>
                  <a:pt x="1065614" y="1348612"/>
                  <a:pt x="1071300" y="1346297"/>
                  <a:pt x="1076325" y="1343556"/>
                </a:cubicBezTo>
                <a:cubicBezTo>
                  <a:pt x="1088790" y="1336757"/>
                  <a:pt x="1104384" y="1334546"/>
                  <a:pt x="1114425" y="1324506"/>
                </a:cubicBezTo>
                <a:cubicBezTo>
                  <a:pt x="1132263" y="1306669"/>
                  <a:pt x="1122324" y="1312349"/>
                  <a:pt x="1143000" y="1305456"/>
                </a:cubicBezTo>
                <a:cubicBezTo>
                  <a:pt x="1173409" y="1282650"/>
                  <a:pt x="1154951" y="1294719"/>
                  <a:pt x="1200150" y="1272119"/>
                </a:cubicBezTo>
                <a:cubicBezTo>
                  <a:pt x="1205270" y="1269559"/>
                  <a:pt x="1209318" y="1265154"/>
                  <a:pt x="1214438" y="1262594"/>
                </a:cubicBezTo>
                <a:cubicBezTo>
                  <a:pt x="1218928" y="1260349"/>
                  <a:pt x="1224235" y="1260076"/>
                  <a:pt x="1228725" y="1257831"/>
                </a:cubicBezTo>
                <a:cubicBezTo>
                  <a:pt x="1233845" y="1255271"/>
                  <a:pt x="1237893" y="1250866"/>
                  <a:pt x="1243013" y="1248306"/>
                </a:cubicBezTo>
                <a:cubicBezTo>
                  <a:pt x="1282426" y="1228600"/>
                  <a:pt x="1226801" y="1263748"/>
                  <a:pt x="1276350" y="1234019"/>
                </a:cubicBezTo>
                <a:cubicBezTo>
                  <a:pt x="1286166" y="1228129"/>
                  <a:pt x="1294065" y="1218589"/>
                  <a:pt x="1304925" y="1214969"/>
                </a:cubicBezTo>
                <a:cubicBezTo>
                  <a:pt x="1309688" y="1213381"/>
                  <a:pt x="1314723" y="1212451"/>
                  <a:pt x="1319213" y="1210206"/>
                </a:cubicBezTo>
                <a:cubicBezTo>
                  <a:pt x="1324332" y="1207646"/>
                  <a:pt x="1328141" y="1202691"/>
                  <a:pt x="1333500" y="1200681"/>
                </a:cubicBezTo>
                <a:cubicBezTo>
                  <a:pt x="1341079" y="1197839"/>
                  <a:pt x="1349411" y="1197675"/>
                  <a:pt x="1357313" y="1195919"/>
                </a:cubicBezTo>
                <a:cubicBezTo>
                  <a:pt x="1378898" y="1191122"/>
                  <a:pt x="1381205" y="1189542"/>
                  <a:pt x="1404938" y="1181631"/>
                </a:cubicBezTo>
                <a:cubicBezTo>
                  <a:pt x="1420731" y="1176367"/>
                  <a:pt x="1420632" y="1175462"/>
                  <a:pt x="1428750" y="1167344"/>
                </a:cubicBezTo>
              </a:path>
            </a:pathLst>
          </a:custGeom>
          <a:ln w="31750">
            <a:solidFill>
              <a:schemeClr val="tx1"/>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ja-JP" altLang="en-US"/>
          </a:p>
        </p:txBody>
      </p:sp>
      <p:sp>
        <p:nvSpPr>
          <p:cNvPr id="101" name="フリーフォーム 100"/>
          <p:cNvSpPr/>
          <p:nvPr/>
        </p:nvSpPr>
        <p:spPr>
          <a:xfrm>
            <a:off x="7232650" y="2571750"/>
            <a:ext cx="1428750" cy="1433513"/>
          </a:xfrm>
          <a:custGeom>
            <a:avLst/>
            <a:gdLst>
              <a:gd name="connsiteX0" fmla="*/ 47625 w 1428750"/>
              <a:gd name="connsiteY0" fmla="*/ 531 h 1434044"/>
              <a:gd name="connsiteX1" fmla="*/ 38100 w 1428750"/>
              <a:gd name="connsiteY1" fmla="*/ 48156 h 1434044"/>
              <a:gd name="connsiteX2" fmla="*/ 33338 w 1428750"/>
              <a:gd name="connsiteY2" fmla="*/ 67206 h 1434044"/>
              <a:gd name="connsiteX3" fmla="*/ 19050 w 1428750"/>
              <a:gd name="connsiteY3" fmla="*/ 248181 h 1434044"/>
              <a:gd name="connsiteX4" fmla="*/ 14288 w 1428750"/>
              <a:gd name="connsiteY4" fmla="*/ 324381 h 1434044"/>
              <a:gd name="connsiteX5" fmla="*/ 9525 w 1428750"/>
              <a:gd name="connsiteY5" fmla="*/ 338669 h 1434044"/>
              <a:gd name="connsiteX6" fmla="*/ 4763 w 1428750"/>
              <a:gd name="connsiteY6" fmla="*/ 376769 h 1434044"/>
              <a:gd name="connsiteX7" fmla="*/ 0 w 1428750"/>
              <a:gd name="connsiteY7" fmla="*/ 391056 h 1434044"/>
              <a:gd name="connsiteX8" fmla="*/ 4763 w 1428750"/>
              <a:gd name="connsiteY8" fmla="*/ 657756 h 1434044"/>
              <a:gd name="connsiteX9" fmla="*/ 28575 w 1428750"/>
              <a:gd name="connsiteY9" fmla="*/ 686331 h 1434044"/>
              <a:gd name="connsiteX10" fmla="*/ 42863 w 1428750"/>
              <a:gd name="connsiteY10" fmla="*/ 691094 h 1434044"/>
              <a:gd name="connsiteX11" fmla="*/ 52388 w 1428750"/>
              <a:gd name="connsiteY11" fmla="*/ 705381 h 1434044"/>
              <a:gd name="connsiteX12" fmla="*/ 66675 w 1428750"/>
              <a:gd name="connsiteY12" fmla="*/ 710144 h 1434044"/>
              <a:gd name="connsiteX13" fmla="*/ 100013 w 1428750"/>
              <a:gd name="connsiteY13" fmla="*/ 724431 h 1434044"/>
              <a:gd name="connsiteX14" fmla="*/ 128588 w 1428750"/>
              <a:gd name="connsiteY14" fmla="*/ 743481 h 1434044"/>
              <a:gd name="connsiteX15" fmla="*/ 142875 w 1428750"/>
              <a:gd name="connsiteY15" fmla="*/ 753006 h 1434044"/>
              <a:gd name="connsiteX16" fmla="*/ 171450 w 1428750"/>
              <a:gd name="connsiteY16" fmla="*/ 776819 h 1434044"/>
              <a:gd name="connsiteX17" fmla="*/ 200025 w 1428750"/>
              <a:gd name="connsiteY17" fmla="*/ 795869 h 1434044"/>
              <a:gd name="connsiteX18" fmla="*/ 214313 w 1428750"/>
              <a:gd name="connsiteY18" fmla="*/ 805394 h 1434044"/>
              <a:gd name="connsiteX19" fmla="*/ 228600 w 1428750"/>
              <a:gd name="connsiteY19" fmla="*/ 814919 h 1434044"/>
              <a:gd name="connsiteX20" fmla="*/ 271463 w 1428750"/>
              <a:gd name="connsiteY20" fmla="*/ 853019 h 1434044"/>
              <a:gd name="connsiteX21" fmla="*/ 300038 w 1428750"/>
              <a:gd name="connsiteY21" fmla="*/ 895881 h 1434044"/>
              <a:gd name="connsiteX22" fmla="*/ 309563 w 1428750"/>
              <a:gd name="connsiteY22" fmla="*/ 910169 h 1434044"/>
              <a:gd name="connsiteX23" fmla="*/ 319088 w 1428750"/>
              <a:gd name="connsiteY23" fmla="*/ 924456 h 1434044"/>
              <a:gd name="connsiteX24" fmla="*/ 328613 w 1428750"/>
              <a:gd name="connsiteY24" fmla="*/ 943506 h 1434044"/>
              <a:gd name="connsiteX25" fmla="*/ 347663 w 1428750"/>
              <a:gd name="connsiteY25" fmla="*/ 972081 h 1434044"/>
              <a:gd name="connsiteX26" fmla="*/ 371475 w 1428750"/>
              <a:gd name="connsiteY26" fmla="*/ 1014944 h 1434044"/>
              <a:gd name="connsiteX27" fmla="*/ 381000 w 1428750"/>
              <a:gd name="connsiteY27" fmla="*/ 1033994 h 1434044"/>
              <a:gd name="connsiteX28" fmla="*/ 390525 w 1428750"/>
              <a:gd name="connsiteY28" fmla="*/ 1048281 h 1434044"/>
              <a:gd name="connsiteX29" fmla="*/ 400050 w 1428750"/>
              <a:gd name="connsiteY29" fmla="*/ 1076856 h 1434044"/>
              <a:gd name="connsiteX30" fmla="*/ 404813 w 1428750"/>
              <a:gd name="connsiteY30" fmla="*/ 1091144 h 1434044"/>
              <a:gd name="connsiteX31" fmla="*/ 414338 w 1428750"/>
              <a:gd name="connsiteY31" fmla="*/ 1105431 h 1434044"/>
              <a:gd name="connsiteX32" fmla="*/ 433388 w 1428750"/>
              <a:gd name="connsiteY32" fmla="*/ 1134006 h 1434044"/>
              <a:gd name="connsiteX33" fmla="*/ 438150 w 1428750"/>
              <a:gd name="connsiteY33" fmla="*/ 1148294 h 1434044"/>
              <a:gd name="connsiteX34" fmla="*/ 447675 w 1428750"/>
              <a:gd name="connsiteY34" fmla="*/ 1162581 h 1434044"/>
              <a:gd name="connsiteX35" fmla="*/ 452438 w 1428750"/>
              <a:gd name="connsiteY35" fmla="*/ 1181631 h 1434044"/>
              <a:gd name="connsiteX36" fmla="*/ 490538 w 1428750"/>
              <a:gd name="connsiteY36" fmla="*/ 1248306 h 1434044"/>
              <a:gd name="connsiteX37" fmla="*/ 528638 w 1428750"/>
              <a:gd name="connsiteY37" fmla="*/ 1295931 h 1434044"/>
              <a:gd name="connsiteX38" fmla="*/ 547688 w 1428750"/>
              <a:gd name="connsiteY38" fmla="*/ 1310219 h 1434044"/>
              <a:gd name="connsiteX39" fmla="*/ 561975 w 1428750"/>
              <a:gd name="connsiteY39" fmla="*/ 1319744 h 1434044"/>
              <a:gd name="connsiteX40" fmla="*/ 576263 w 1428750"/>
              <a:gd name="connsiteY40" fmla="*/ 1338794 h 1434044"/>
              <a:gd name="connsiteX41" fmla="*/ 595313 w 1428750"/>
              <a:gd name="connsiteY41" fmla="*/ 1348319 h 1434044"/>
              <a:gd name="connsiteX42" fmla="*/ 623888 w 1428750"/>
              <a:gd name="connsiteY42" fmla="*/ 1367369 h 1434044"/>
              <a:gd name="connsiteX43" fmla="*/ 642938 w 1428750"/>
              <a:gd name="connsiteY43" fmla="*/ 1376894 h 1434044"/>
              <a:gd name="connsiteX44" fmla="*/ 676275 w 1428750"/>
              <a:gd name="connsiteY44" fmla="*/ 1400706 h 1434044"/>
              <a:gd name="connsiteX45" fmla="*/ 695325 w 1428750"/>
              <a:gd name="connsiteY45" fmla="*/ 1410231 h 1434044"/>
              <a:gd name="connsiteX46" fmla="*/ 714375 w 1428750"/>
              <a:gd name="connsiteY46" fmla="*/ 1424519 h 1434044"/>
              <a:gd name="connsiteX47" fmla="*/ 728663 w 1428750"/>
              <a:gd name="connsiteY47" fmla="*/ 1434044 h 1434044"/>
              <a:gd name="connsiteX48" fmla="*/ 900113 w 1428750"/>
              <a:gd name="connsiteY48" fmla="*/ 1429281 h 1434044"/>
              <a:gd name="connsiteX49" fmla="*/ 919163 w 1428750"/>
              <a:gd name="connsiteY49" fmla="*/ 1424519 h 1434044"/>
              <a:gd name="connsiteX50" fmla="*/ 942975 w 1428750"/>
              <a:gd name="connsiteY50" fmla="*/ 1419756 h 1434044"/>
              <a:gd name="connsiteX51" fmla="*/ 981075 w 1428750"/>
              <a:gd name="connsiteY51" fmla="*/ 1410231 h 1434044"/>
              <a:gd name="connsiteX52" fmla="*/ 1009650 w 1428750"/>
              <a:gd name="connsiteY52" fmla="*/ 1395944 h 1434044"/>
              <a:gd name="connsiteX53" fmla="*/ 1038225 w 1428750"/>
              <a:gd name="connsiteY53" fmla="*/ 1381656 h 1434044"/>
              <a:gd name="connsiteX54" fmla="*/ 1057275 w 1428750"/>
              <a:gd name="connsiteY54" fmla="*/ 1367369 h 1434044"/>
              <a:gd name="connsiteX55" fmla="*/ 1062038 w 1428750"/>
              <a:gd name="connsiteY55" fmla="*/ 1353081 h 1434044"/>
              <a:gd name="connsiteX56" fmla="*/ 1076325 w 1428750"/>
              <a:gd name="connsiteY56" fmla="*/ 1343556 h 1434044"/>
              <a:gd name="connsiteX57" fmla="*/ 1114425 w 1428750"/>
              <a:gd name="connsiteY57" fmla="*/ 1324506 h 1434044"/>
              <a:gd name="connsiteX58" fmla="*/ 1143000 w 1428750"/>
              <a:gd name="connsiteY58" fmla="*/ 1305456 h 1434044"/>
              <a:gd name="connsiteX59" fmla="*/ 1200150 w 1428750"/>
              <a:gd name="connsiteY59" fmla="*/ 1272119 h 1434044"/>
              <a:gd name="connsiteX60" fmla="*/ 1214438 w 1428750"/>
              <a:gd name="connsiteY60" fmla="*/ 1262594 h 1434044"/>
              <a:gd name="connsiteX61" fmla="*/ 1228725 w 1428750"/>
              <a:gd name="connsiteY61" fmla="*/ 1257831 h 1434044"/>
              <a:gd name="connsiteX62" fmla="*/ 1243013 w 1428750"/>
              <a:gd name="connsiteY62" fmla="*/ 1248306 h 1434044"/>
              <a:gd name="connsiteX63" fmla="*/ 1276350 w 1428750"/>
              <a:gd name="connsiteY63" fmla="*/ 1234019 h 1434044"/>
              <a:gd name="connsiteX64" fmla="*/ 1304925 w 1428750"/>
              <a:gd name="connsiteY64" fmla="*/ 1214969 h 1434044"/>
              <a:gd name="connsiteX65" fmla="*/ 1319213 w 1428750"/>
              <a:gd name="connsiteY65" fmla="*/ 1210206 h 1434044"/>
              <a:gd name="connsiteX66" fmla="*/ 1333500 w 1428750"/>
              <a:gd name="connsiteY66" fmla="*/ 1200681 h 1434044"/>
              <a:gd name="connsiteX67" fmla="*/ 1357313 w 1428750"/>
              <a:gd name="connsiteY67" fmla="*/ 1195919 h 1434044"/>
              <a:gd name="connsiteX68" fmla="*/ 1404938 w 1428750"/>
              <a:gd name="connsiteY68" fmla="*/ 1181631 h 1434044"/>
              <a:gd name="connsiteX69" fmla="*/ 1428750 w 1428750"/>
              <a:gd name="connsiteY69" fmla="*/ 1167344 h 14340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Lst>
            <a:rect l="l" t="t" r="r" b="b"/>
            <a:pathLst>
              <a:path w="1428750" h="1434044">
                <a:moveTo>
                  <a:pt x="47625" y="531"/>
                </a:moveTo>
                <a:cubicBezTo>
                  <a:pt x="37846" y="29873"/>
                  <a:pt x="46856" y="0"/>
                  <a:pt x="38100" y="48156"/>
                </a:cubicBezTo>
                <a:cubicBezTo>
                  <a:pt x="36929" y="54596"/>
                  <a:pt x="34925" y="60856"/>
                  <a:pt x="33338" y="67206"/>
                </a:cubicBezTo>
                <a:lnTo>
                  <a:pt x="19050" y="248181"/>
                </a:lnTo>
                <a:cubicBezTo>
                  <a:pt x="17047" y="273552"/>
                  <a:pt x="16952" y="299071"/>
                  <a:pt x="14288" y="324381"/>
                </a:cubicBezTo>
                <a:cubicBezTo>
                  <a:pt x="13762" y="329374"/>
                  <a:pt x="11113" y="333906"/>
                  <a:pt x="9525" y="338669"/>
                </a:cubicBezTo>
                <a:cubicBezTo>
                  <a:pt x="7938" y="351369"/>
                  <a:pt x="7053" y="364177"/>
                  <a:pt x="4763" y="376769"/>
                </a:cubicBezTo>
                <a:cubicBezTo>
                  <a:pt x="3865" y="381708"/>
                  <a:pt x="0" y="386036"/>
                  <a:pt x="0" y="391056"/>
                </a:cubicBezTo>
                <a:cubicBezTo>
                  <a:pt x="0" y="479970"/>
                  <a:pt x="1751" y="568893"/>
                  <a:pt x="4763" y="657756"/>
                </a:cubicBezTo>
                <a:cubicBezTo>
                  <a:pt x="5284" y="673112"/>
                  <a:pt x="16183" y="679250"/>
                  <a:pt x="28575" y="686331"/>
                </a:cubicBezTo>
                <a:cubicBezTo>
                  <a:pt x="32934" y="688822"/>
                  <a:pt x="38100" y="689506"/>
                  <a:pt x="42863" y="691094"/>
                </a:cubicBezTo>
                <a:cubicBezTo>
                  <a:pt x="46038" y="695856"/>
                  <a:pt x="47919" y="701805"/>
                  <a:pt x="52388" y="705381"/>
                </a:cubicBezTo>
                <a:cubicBezTo>
                  <a:pt x="56308" y="708517"/>
                  <a:pt x="62185" y="707899"/>
                  <a:pt x="66675" y="710144"/>
                </a:cubicBezTo>
                <a:cubicBezTo>
                  <a:pt x="99560" y="726587"/>
                  <a:pt x="60372" y="714522"/>
                  <a:pt x="100013" y="724431"/>
                </a:cubicBezTo>
                <a:lnTo>
                  <a:pt x="128588" y="743481"/>
                </a:lnTo>
                <a:lnTo>
                  <a:pt x="142875" y="753006"/>
                </a:lnTo>
                <a:cubicBezTo>
                  <a:pt x="158503" y="776449"/>
                  <a:pt x="144595" y="760706"/>
                  <a:pt x="171450" y="776819"/>
                </a:cubicBezTo>
                <a:cubicBezTo>
                  <a:pt x="181266" y="782709"/>
                  <a:pt x="190500" y="789519"/>
                  <a:pt x="200025" y="795869"/>
                </a:cubicBezTo>
                <a:lnTo>
                  <a:pt x="214313" y="805394"/>
                </a:lnTo>
                <a:lnTo>
                  <a:pt x="228600" y="814919"/>
                </a:lnTo>
                <a:cubicBezTo>
                  <a:pt x="245780" y="826372"/>
                  <a:pt x="258412" y="833443"/>
                  <a:pt x="271463" y="853019"/>
                </a:cubicBezTo>
                <a:lnTo>
                  <a:pt x="300038" y="895881"/>
                </a:lnTo>
                <a:lnTo>
                  <a:pt x="309563" y="910169"/>
                </a:lnTo>
                <a:cubicBezTo>
                  <a:pt x="312738" y="914931"/>
                  <a:pt x="316528" y="919337"/>
                  <a:pt x="319088" y="924456"/>
                </a:cubicBezTo>
                <a:cubicBezTo>
                  <a:pt x="322263" y="930806"/>
                  <a:pt x="324960" y="937418"/>
                  <a:pt x="328613" y="943506"/>
                </a:cubicBezTo>
                <a:cubicBezTo>
                  <a:pt x="334503" y="953322"/>
                  <a:pt x="347663" y="972081"/>
                  <a:pt x="347663" y="972081"/>
                </a:cubicBezTo>
                <a:cubicBezTo>
                  <a:pt x="360830" y="1011588"/>
                  <a:pt x="338728" y="949449"/>
                  <a:pt x="371475" y="1014944"/>
                </a:cubicBezTo>
                <a:cubicBezTo>
                  <a:pt x="374650" y="1021294"/>
                  <a:pt x="377478" y="1027830"/>
                  <a:pt x="381000" y="1033994"/>
                </a:cubicBezTo>
                <a:cubicBezTo>
                  <a:pt x="383840" y="1038964"/>
                  <a:pt x="388200" y="1043051"/>
                  <a:pt x="390525" y="1048281"/>
                </a:cubicBezTo>
                <a:cubicBezTo>
                  <a:pt x="394603" y="1057456"/>
                  <a:pt x="396875" y="1067331"/>
                  <a:pt x="400050" y="1076856"/>
                </a:cubicBezTo>
                <a:cubicBezTo>
                  <a:pt x="401638" y="1081619"/>
                  <a:pt x="402028" y="1086967"/>
                  <a:pt x="404813" y="1091144"/>
                </a:cubicBezTo>
                <a:lnTo>
                  <a:pt x="414338" y="1105431"/>
                </a:lnTo>
                <a:cubicBezTo>
                  <a:pt x="425661" y="1139405"/>
                  <a:pt x="409605" y="1098331"/>
                  <a:pt x="433388" y="1134006"/>
                </a:cubicBezTo>
                <a:cubicBezTo>
                  <a:pt x="436173" y="1138183"/>
                  <a:pt x="435905" y="1143804"/>
                  <a:pt x="438150" y="1148294"/>
                </a:cubicBezTo>
                <a:cubicBezTo>
                  <a:pt x="440710" y="1153413"/>
                  <a:pt x="444500" y="1157819"/>
                  <a:pt x="447675" y="1162581"/>
                </a:cubicBezTo>
                <a:cubicBezTo>
                  <a:pt x="449263" y="1168931"/>
                  <a:pt x="449920" y="1175589"/>
                  <a:pt x="452438" y="1181631"/>
                </a:cubicBezTo>
                <a:cubicBezTo>
                  <a:pt x="465867" y="1213859"/>
                  <a:pt x="472271" y="1220906"/>
                  <a:pt x="490538" y="1248306"/>
                </a:cubicBezTo>
                <a:cubicBezTo>
                  <a:pt x="501919" y="1265378"/>
                  <a:pt x="512828" y="1282380"/>
                  <a:pt x="528638" y="1295931"/>
                </a:cubicBezTo>
                <a:cubicBezTo>
                  <a:pt x="534665" y="1301097"/>
                  <a:pt x="541229" y="1305605"/>
                  <a:pt x="547688" y="1310219"/>
                </a:cubicBezTo>
                <a:cubicBezTo>
                  <a:pt x="552345" y="1313546"/>
                  <a:pt x="557928" y="1315697"/>
                  <a:pt x="561975" y="1319744"/>
                </a:cubicBezTo>
                <a:cubicBezTo>
                  <a:pt x="567588" y="1325357"/>
                  <a:pt x="570236" y="1333628"/>
                  <a:pt x="576263" y="1338794"/>
                </a:cubicBezTo>
                <a:cubicBezTo>
                  <a:pt x="581653" y="1343414"/>
                  <a:pt x="589225" y="1344666"/>
                  <a:pt x="595313" y="1348319"/>
                </a:cubicBezTo>
                <a:cubicBezTo>
                  <a:pt x="605129" y="1354209"/>
                  <a:pt x="613649" y="1362249"/>
                  <a:pt x="623888" y="1367369"/>
                </a:cubicBezTo>
                <a:cubicBezTo>
                  <a:pt x="630238" y="1370544"/>
                  <a:pt x="636774" y="1373372"/>
                  <a:pt x="642938" y="1376894"/>
                </a:cubicBezTo>
                <a:cubicBezTo>
                  <a:pt x="666438" y="1390323"/>
                  <a:pt x="649028" y="1383677"/>
                  <a:pt x="676275" y="1400706"/>
                </a:cubicBezTo>
                <a:cubicBezTo>
                  <a:pt x="682295" y="1404469"/>
                  <a:pt x="689305" y="1406468"/>
                  <a:pt x="695325" y="1410231"/>
                </a:cubicBezTo>
                <a:cubicBezTo>
                  <a:pt x="702056" y="1414438"/>
                  <a:pt x="707916" y="1419905"/>
                  <a:pt x="714375" y="1424519"/>
                </a:cubicBezTo>
                <a:cubicBezTo>
                  <a:pt x="719033" y="1427846"/>
                  <a:pt x="723900" y="1430869"/>
                  <a:pt x="728663" y="1434044"/>
                </a:cubicBezTo>
                <a:cubicBezTo>
                  <a:pt x="785813" y="1432456"/>
                  <a:pt x="843012" y="1432136"/>
                  <a:pt x="900113" y="1429281"/>
                </a:cubicBezTo>
                <a:cubicBezTo>
                  <a:pt x="906650" y="1428954"/>
                  <a:pt x="912773" y="1425939"/>
                  <a:pt x="919163" y="1424519"/>
                </a:cubicBezTo>
                <a:cubicBezTo>
                  <a:pt x="927065" y="1422763"/>
                  <a:pt x="935088" y="1421576"/>
                  <a:pt x="942975" y="1419756"/>
                </a:cubicBezTo>
                <a:cubicBezTo>
                  <a:pt x="955731" y="1416812"/>
                  <a:pt x="981075" y="1410231"/>
                  <a:pt x="981075" y="1410231"/>
                </a:cubicBezTo>
                <a:cubicBezTo>
                  <a:pt x="1022024" y="1382933"/>
                  <a:pt x="970214" y="1415661"/>
                  <a:pt x="1009650" y="1395944"/>
                </a:cubicBezTo>
                <a:cubicBezTo>
                  <a:pt x="1046586" y="1377476"/>
                  <a:pt x="1002308" y="1393630"/>
                  <a:pt x="1038225" y="1381656"/>
                </a:cubicBezTo>
                <a:cubicBezTo>
                  <a:pt x="1044575" y="1376894"/>
                  <a:pt x="1052194" y="1373467"/>
                  <a:pt x="1057275" y="1367369"/>
                </a:cubicBezTo>
                <a:cubicBezTo>
                  <a:pt x="1060489" y="1363512"/>
                  <a:pt x="1058902" y="1357001"/>
                  <a:pt x="1062038" y="1353081"/>
                </a:cubicBezTo>
                <a:cubicBezTo>
                  <a:pt x="1065614" y="1348612"/>
                  <a:pt x="1071300" y="1346297"/>
                  <a:pt x="1076325" y="1343556"/>
                </a:cubicBezTo>
                <a:cubicBezTo>
                  <a:pt x="1088790" y="1336757"/>
                  <a:pt x="1104384" y="1334546"/>
                  <a:pt x="1114425" y="1324506"/>
                </a:cubicBezTo>
                <a:cubicBezTo>
                  <a:pt x="1132263" y="1306669"/>
                  <a:pt x="1122324" y="1312349"/>
                  <a:pt x="1143000" y="1305456"/>
                </a:cubicBezTo>
                <a:cubicBezTo>
                  <a:pt x="1173409" y="1282650"/>
                  <a:pt x="1154951" y="1294719"/>
                  <a:pt x="1200150" y="1272119"/>
                </a:cubicBezTo>
                <a:cubicBezTo>
                  <a:pt x="1205270" y="1269559"/>
                  <a:pt x="1209318" y="1265154"/>
                  <a:pt x="1214438" y="1262594"/>
                </a:cubicBezTo>
                <a:cubicBezTo>
                  <a:pt x="1218928" y="1260349"/>
                  <a:pt x="1224235" y="1260076"/>
                  <a:pt x="1228725" y="1257831"/>
                </a:cubicBezTo>
                <a:cubicBezTo>
                  <a:pt x="1233845" y="1255271"/>
                  <a:pt x="1237893" y="1250866"/>
                  <a:pt x="1243013" y="1248306"/>
                </a:cubicBezTo>
                <a:cubicBezTo>
                  <a:pt x="1282426" y="1228600"/>
                  <a:pt x="1226801" y="1263748"/>
                  <a:pt x="1276350" y="1234019"/>
                </a:cubicBezTo>
                <a:cubicBezTo>
                  <a:pt x="1286166" y="1228129"/>
                  <a:pt x="1294065" y="1218589"/>
                  <a:pt x="1304925" y="1214969"/>
                </a:cubicBezTo>
                <a:cubicBezTo>
                  <a:pt x="1309688" y="1213381"/>
                  <a:pt x="1314723" y="1212451"/>
                  <a:pt x="1319213" y="1210206"/>
                </a:cubicBezTo>
                <a:cubicBezTo>
                  <a:pt x="1324332" y="1207646"/>
                  <a:pt x="1328141" y="1202691"/>
                  <a:pt x="1333500" y="1200681"/>
                </a:cubicBezTo>
                <a:cubicBezTo>
                  <a:pt x="1341079" y="1197839"/>
                  <a:pt x="1349411" y="1197675"/>
                  <a:pt x="1357313" y="1195919"/>
                </a:cubicBezTo>
                <a:cubicBezTo>
                  <a:pt x="1378898" y="1191122"/>
                  <a:pt x="1381205" y="1189542"/>
                  <a:pt x="1404938" y="1181631"/>
                </a:cubicBezTo>
                <a:cubicBezTo>
                  <a:pt x="1420731" y="1176367"/>
                  <a:pt x="1420632" y="1175462"/>
                  <a:pt x="1428750" y="1167344"/>
                </a:cubicBezTo>
              </a:path>
            </a:pathLst>
          </a:custGeom>
          <a:ln w="25400">
            <a:solidFill>
              <a:schemeClr val="bg1"/>
            </a:solidFill>
            <a:prstDash val="dash"/>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ja-JP" altLang="en-US"/>
          </a:p>
        </p:txBody>
      </p:sp>
      <p:sp>
        <p:nvSpPr>
          <p:cNvPr id="108" name="円/楕円 107"/>
          <p:cNvSpPr/>
          <p:nvPr/>
        </p:nvSpPr>
        <p:spPr bwMode="gray">
          <a:xfrm>
            <a:off x="7235825" y="3068638"/>
            <a:ext cx="138113" cy="138112"/>
          </a:xfrm>
          <a:prstGeom prst="ellipse">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sp>
        <p:nvSpPr>
          <p:cNvPr id="92" name="テキスト ボックス 24"/>
          <p:cNvSpPr txBox="1">
            <a:spLocks noChangeArrowheads="1"/>
          </p:cNvSpPr>
          <p:nvPr/>
        </p:nvSpPr>
        <p:spPr bwMode="gray">
          <a:xfrm>
            <a:off x="4090988" y="620713"/>
            <a:ext cx="1800000" cy="215900"/>
          </a:xfrm>
          <a:prstGeom prst="rect">
            <a:avLst/>
          </a:prstGeom>
          <a:solidFill>
            <a:srgbClr val="953735"/>
          </a:solidFill>
          <a:ln w="22225">
            <a:solidFill>
              <a:srgbClr val="953735"/>
            </a:solidFill>
            <a:miter lim="800000"/>
            <a:headEnd/>
            <a:tailEnd/>
          </a:ln>
        </p:spPr>
        <p:txBody>
          <a:bodyPr lIns="0" tIns="0" rIns="0" bIns="0" anchor="ct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algn="ctr" eaLnBrk="1" hangingPunct="1"/>
            <a:r>
              <a:rPr lang="ja-JP" altLang="en-US" sz="1200" b="1" dirty="0">
                <a:solidFill>
                  <a:schemeClr val="bg1"/>
                </a:solidFill>
                <a:latin typeface="ＭＳ Ｐゴシック" charset="-128"/>
              </a:rPr>
              <a:t>区</a:t>
            </a:r>
            <a:r>
              <a:rPr lang="ja-JP" altLang="en-US" sz="1200" b="1" dirty="0" smtClean="0">
                <a:solidFill>
                  <a:schemeClr val="bg1"/>
                </a:solidFill>
                <a:latin typeface="ＭＳ Ｐゴシック" charset="-128"/>
              </a:rPr>
              <a:t>役所等の現況位置図</a:t>
            </a:r>
            <a:endParaRPr lang="ja-JP" altLang="en-US" sz="1200" b="1" dirty="0">
              <a:solidFill>
                <a:schemeClr val="bg1"/>
              </a:solidFill>
              <a:latin typeface="ＭＳ Ｐゴシック" charset="-128"/>
            </a:endParaRPr>
          </a:p>
        </p:txBody>
      </p:sp>
      <p:grpSp>
        <p:nvGrpSpPr>
          <p:cNvPr id="13" name="グループ化 64"/>
          <p:cNvGrpSpPr>
            <a:grpSpLocks/>
          </p:cNvGrpSpPr>
          <p:nvPr/>
        </p:nvGrpSpPr>
        <p:grpSpPr bwMode="auto">
          <a:xfrm>
            <a:off x="4090988" y="908050"/>
            <a:ext cx="2281212" cy="1872116"/>
            <a:chOff x="5508104" y="3645024"/>
            <a:chExt cx="2281509" cy="1872208"/>
          </a:xfrm>
        </p:grpSpPr>
        <p:sp>
          <p:nvSpPr>
            <p:cNvPr id="97" name="Rectangle 63"/>
            <p:cNvSpPr>
              <a:spLocks noChangeArrowheads="1"/>
            </p:cNvSpPr>
            <p:nvPr/>
          </p:nvSpPr>
          <p:spPr bwMode="auto">
            <a:xfrm>
              <a:off x="5508104" y="3645024"/>
              <a:ext cx="2209492" cy="1800957"/>
            </a:xfrm>
            <a:prstGeom prst="rect">
              <a:avLst/>
            </a:prstGeom>
            <a:solidFill>
              <a:srgbClr val="FFFFFF"/>
            </a:solidFill>
            <a:ln w="9525">
              <a:solidFill>
                <a:srgbClr val="000000"/>
              </a:solidFill>
              <a:miter lim="800000"/>
              <a:headEnd/>
              <a:tailEnd/>
            </a:ln>
          </p:spPr>
          <p:txBody>
            <a:bodyPr lIns="74295" tIns="8890" rIns="74295" bIns="8890"/>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endParaRPr lang="ja-JP" altLang="en-US"/>
            </a:p>
          </p:txBody>
        </p:sp>
        <p:sp>
          <p:nvSpPr>
            <p:cNvPr id="102" name="Line 65"/>
            <p:cNvSpPr>
              <a:spLocks noChangeShapeType="1"/>
            </p:cNvSpPr>
            <p:nvPr/>
          </p:nvSpPr>
          <p:spPr bwMode="auto">
            <a:xfrm>
              <a:off x="5566842" y="3873624"/>
              <a:ext cx="457200" cy="0"/>
            </a:xfrm>
            <a:prstGeom prst="line">
              <a:avLst/>
            </a:prstGeom>
            <a:noFill/>
            <a:ln w="63500" cmpd="tri">
              <a:solidFill>
                <a:srgbClr val="FF0000"/>
              </a:solidFill>
              <a:round/>
              <a:headEnd/>
              <a:tailEnd/>
            </a:ln>
            <a:extLst>
              <a:ext uri="{909E8E84-426E-40DD-AFC4-6F175D3DCCD1}">
                <a14:hiddenFill xmlns="" xmlns:a14="http://schemas.microsoft.com/office/drawing/2010/main">
                  <a:noFill/>
                </a14:hiddenFill>
              </a:ext>
            </a:extLst>
          </p:spPr>
          <p:txBody>
            <a:bodyPr lIns="74295" tIns="8890" rIns="74295" bIns="8890"/>
            <a:lstStyle/>
            <a:p>
              <a:endParaRPr lang="ja-JP" altLang="en-US"/>
            </a:p>
          </p:txBody>
        </p:sp>
        <p:sp>
          <p:nvSpPr>
            <p:cNvPr id="105" name="Line 66"/>
            <p:cNvSpPr>
              <a:spLocks noChangeShapeType="1"/>
            </p:cNvSpPr>
            <p:nvPr/>
          </p:nvSpPr>
          <p:spPr bwMode="auto">
            <a:xfrm>
              <a:off x="5566842" y="4102224"/>
              <a:ext cx="457200" cy="0"/>
            </a:xfrm>
            <a:prstGeom prst="line">
              <a:avLst/>
            </a:prstGeom>
            <a:noFill/>
            <a:ln w="22225">
              <a:solidFill>
                <a:schemeClr val="tx1"/>
              </a:solidFill>
              <a:round/>
              <a:headEnd/>
              <a:tailEnd/>
            </a:ln>
            <a:extLst>
              <a:ext uri="{909E8E84-426E-40DD-AFC4-6F175D3DCCD1}">
                <a14:hiddenFill xmlns="" xmlns:a14="http://schemas.microsoft.com/office/drawing/2010/main">
                  <a:noFill/>
                </a14:hiddenFill>
              </a:ext>
            </a:extLst>
          </p:spPr>
          <p:txBody>
            <a:bodyPr lIns="74295" tIns="8890" rIns="74295" bIns="8890"/>
            <a:lstStyle/>
            <a:p>
              <a:endParaRPr lang="ja-JP" altLang="en-US"/>
            </a:p>
          </p:txBody>
        </p:sp>
        <p:sp>
          <p:nvSpPr>
            <p:cNvPr id="109" name="Text Box 67"/>
            <p:cNvSpPr txBox="1">
              <a:spLocks noChangeArrowheads="1"/>
            </p:cNvSpPr>
            <p:nvPr/>
          </p:nvSpPr>
          <p:spPr bwMode="auto">
            <a:xfrm>
              <a:off x="6025627" y="3759324"/>
              <a:ext cx="1763986" cy="175790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74295" tIns="8890" rIns="74295" bIns="8890"/>
            <a:lstStyle>
              <a:lvl1pPr marL="85725" indent="-85725"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algn="just" eaLnBrk="1" hangingPunct="1">
                <a:spcBef>
                  <a:spcPct val="50000"/>
                </a:spcBef>
                <a:buFont typeface="Wingdings" pitchFamily="2" charset="2"/>
                <a:buNone/>
              </a:pPr>
              <a:r>
                <a:rPr lang="ja-JP" altLang="en-US" sz="1000" dirty="0">
                  <a:solidFill>
                    <a:srgbClr val="000000"/>
                  </a:solidFill>
                  <a:latin typeface="ＭＳ ゴシック" pitchFamily="49" charset="-128"/>
                  <a:ea typeface="ＭＳ ゴシック" pitchFamily="49" charset="-128"/>
                </a:rPr>
                <a:t>地下鉄</a:t>
              </a:r>
            </a:p>
            <a:p>
              <a:pPr algn="just" eaLnBrk="1" hangingPunct="1">
                <a:spcBef>
                  <a:spcPct val="50000"/>
                </a:spcBef>
                <a:buFont typeface="Wingdings" pitchFamily="2" charset="2"/>
                <a:buNone/>
              </a:pPr>
              <a:r>
                <a:rPr lang="ja-JP" altLang="en-US" sz="1000" dirty="0">
                  <a:solidFill>
                    <a:srgbClr val="000000"/>
                  </a:solidFill>
                  <a:latin typeface="ＭＳ ゴシック" pitchFamily="49" charset="-128"/>
                  <a:ea typeface="ＭＳ ゴシック" pitchFamily="49" charset="-128"/>
                </a:rPr>
                <a:t>私鉄</a:t>
              </a:r>
            </a:p>
            <a:p>
              <a:pPr algn="just" eaLnBrk="1" hangingPunct="1">
                <a:spcBef>
                  <a:spcPct val="50000"/>
                </a:spcBef>
                <a:buFont typeface="Wingdings" pitchFamily="2" charset="2"/>
                <a:buNone/>
              </a:pPr>
              <a:r>
                <a:rPr lang="ja-JP" altLang="en-US" sz="1000" dirty="0">
                  <a:solidFill>
                    <a:srgbClr val="000000"/>
                  </a:solidFill>
                  <a:latin typeface="ＭＳ ゴシック" pitchFamily="49" charset="-128"/>
                  <a:ea typeface="ＭＳ ゴシック" pitchFamily="49" charset="-128"/>
                </a:rPr>
                <a:t>ＪＲ</a:t>
              </a:r>
              <a:endParaRPr lang="en-US" altLang="ja-JP" sz="1000" dirty="0">
                <a:solidFill>
                  <a:srgbClr val="000000"/>
                </a:solidFill>
                <a:latin typeface="ＭＳ ゴシック" pitchFamily="49" charset="-128"/>
                <a:ea typeface="ＭＳ ゴシック" pitchFamily="49" charset="-128"/>
              </a:endParaRPr>
            </a:p>
            <a:p>
              <a:pPr algn="just" eaLnBrk="1" hangingPunct="1">
                <a:spcBef>
                  <a:spcPct val="50000"/>
                </a:spcBef>
                <a:buFont typeface="Wingdings" pitchFamily="2" charset="2"/>
                <a:buNone/>
              </a:pPr>
              <a:r>
                <a:rPr lang="ja-JP" altLang="en-US" sz="1000" dirty="0" smtClean="0">
                  <a:solidFill>
                    <a:srgbClr val="000000"/>
                  </a:solidFill>
                  <a:latin typeface="ＭＳ ゴシック" pitchFamily="49" charset="-128"/>
                  <a:ea typeface="ＭＳ ゴシック" pitchFamily="49" charset="-128"/>
                </a:rPr>
                <a:t>区役所</a:t>
              </a:r>
              <a:r>
                <a:rPr lang="en-US" altLang="ja-JP" sz="1000" dirty="0" smtClean="0">
                  <a:solidFill>
                    <a:srgbClr val="000000"/>
                  </a:solidFill>
                  <a:latin typeface="ＭＳ ゴシック" pitchFamily="49" charset="-128"/>
                  <a:ea typeface="ＭＳ ゴシック" pitchFamily="49" charset="-128"/>
                </a:rPr>
                <a:t>(</a:t>
              </a:r>
              <a:r>
                <a:rPr lang="ja-JP" altLang="en-US" sz="1000" dirty="0" smtClean="0">
                  <a:solidFill>
                    <a:srgbClr val="000000"/>
                  </a:solidFill>
                  <a:latin typeface="ＭＳ ゴシック" pitchFamily="49" charset="-128"/>
                  <a:ea typeface="ＭＳ ゴシック" pitchFamily="49" charset="-128"/>
                </a:rPr>
                <a:t>総合</a:t>
              </a:r>
              <a:r>
                <a:rPr lang="ja-JP" altLang="en-US" sz="1000" dirty="0">
                  <a:solidFill>
                    <a:srgbClr val="000000"/>
                  </a:solidFill>
                  <a:latin typeface="ＭＳ ゴシック" pitchFamily="49" charset="-128"/>
                  <a:ea typeface="ＭＳ ゴシック" pitchFamily="49" charset="-128"/>
                </a:rPr>
                <a:t>区</a:t>
              </a:r>
              <a:r>
                <a:rPr lang="ja-JP" altLang="en-US" sz="1000" dirty="0" smtClean="0">
                  <a:solidFill>
                    <a:srgbClr val="000000"/>
                  </a:solidFill>
                  <a:latin typeface="ＭＳ ゴシック" pitchFamily="49" charset="-128"/>
                  <a:ea typeface="ＭＳ ゴシック" pitchFamily="49" charset="-128"/>
                </a:rPr>
                <a:t>役所</a:t>
              </a:r>
              <a:r>
                <a:rPr lang="en-US" altLang="ja-JP" sz="1000" dirty="0" smtClean="0">
                  <a:solidFill>
                    <a:srgbClr val="000000"/>
                  </a:solidFill>
                  <a:latin typeface="ＭＳ ゴシック" pitchFamily="49" charset="-128"/>
                  <a:ea typeface="ＭＳ ゴシック" pitchFamily="49" charset="-128"/>
                </a:rPr>
                <a:t>)</a:t>
              </a:r>
              <a:endParaRPr lang="en-US" altLang="ja-JP" sz="1000" dirty="0">
                <a:solidFill>
                  <a:srgbClr val="000000"/>
                </a:solidFill>
                <a:latin typeface="ＭＳ ゴシック" pitchFamily="49" charset="-128"/>
                <a:ea typeface="ＭＳ ゴシック" pitchFamily="49" charset="-128"/>
              </a:endParaRPr>
            </a:p>
            <a:p>
              <a:pPr algn="just" eaLnBrk="1" hangingPunct="1">
                <a:spcBef>
                  <a:spcPct val="50000"/>
                </a:spcBef>
                <a:buFont typeface="Wingdings" pitchFamily="2" charset="2"/>
                <a:buNone/>
              </a:pPr>
              <a:r>
                <a:rPr lang="ja-JP" altLang="en-US" sz="1000" dirty="0" smtClean="0">
                  <a:solidFill>
                    <a:srgbClr val="000000"/>
                  </a:solidFill>
                  <a:latin typeface="ＭＳ ゴシック" pitchFamily="49" charset="-128"/>
                  <a:ea typeface="ＭＳ ゴシック" pitchFamily="49" charset="-128"/>
                </a:rPr>
                <a:t>区役所</a:t>
              </a:r>
              <a:r>
                <a:rPr lang="en-US" altLang="ja-JP" sz="1000" dirty="0" smtClean="0">
                  <a:solidFill>
                    <a:srgbClr val="000000"/>
                  </a:solidFill>
                  <a:latin typeface="ＭＳ ゴシック" pitchFamily="49" charset="-128"/>
                  <a:ea typeface="ＭＳ ゴシック" pitchFamily="49" charset="-128"/>
                </a:rPr>
                <a:t>(</a:t>
              </a:r>
              <a:r>
                <a:rPr lang="ja-JP" altLang="en-US" sz="1000" dirty="0" smtClean="0">
                  <a:solidFill>
                    <a:srgbClr val="000000"/>
                  </a:solidFill>
                  <a:latin typeface="ＭＳ ゴシック" pitchFamily="49" charset="-128"/>
                  <a:ea typeface="ＭＳ ゴシック" pitchFamily="49" charset="-128"/>
                </a:rPr>
                <a:t>地域</a:t>
              </a:r>
              <a:r>
                <a:rPr lang="ja-JP" altLang="en-US" sz="1000" dirty="0">
                  <a:solidFill>
                    <a:srgbClr val="000000"/>
                  </a:solidFill>
                  <a:latin typeface="ＭＳ ゴシック" pitchFamily="49" charset="-128"/>
                  <a:ea typeface="ＭＳ ゴシック" pitchFamily="49" charset="-128"/>
                </a:rPr>
                <a:t>自治区</a:t>
              </a:r>
              <a:r>
                <a:rPr lang="ja-JP" altLang="en-US" sz="1000" dirty="0" smtClean="0">
                  <a:solidFill>
                    <a:srgbClr val="000000"/>
                  </a:solidFill>
                  <a:latin typeface="ＭＳ ゴシック" pitchFamily="49" charset="-128"/>
                  <a:ea typeface="ＭＳ ゴシック" pitchFamily="49" charset="-128"/>
                </a:rPr>
                <a:t>事務所</a:t>
              </a:r>
              <a:r>
                <a:rPr lang="en-US" altLang="ja-JP" sz="1000" dirty="0" smtClean="0">
                  <a:solidFill>
                    <a:srgbClr val="000000"/>
                  </a:solidFill>
                  <a:latin typeface="ＭＳ ゴシック" pitchFamily="49" charset="-128"/>
                  <a:ea typeface="ＭＳ ゴシック" pitchFamily="49" charset="-128"/>
                </a:rPr>
                <a:t>)</a:t>
              </a:r>
              <a:endParaRPr lang="en-US" altLang="ja-JP" sz="1000" dirty="0">
                <a:solidFill>
                  <a:srgbClr val="000000"/>
                </a:solidFill>
                <a:latin typeface="ＭＳ ゴシック" pitchFamily="49" charset="-128"/>
                <a:ea typeface="ＭＳ ゴシック" pitchFamily="49" charset="-128"/>
              </a:endParaRPr>
            </a:p>
            <a:p>
              <a:pPr algn="just" eaLnBrk="1" hangingPunct="1">
                <a:spcBef>
                  <a:spcPct val="50000"/>
                </a:spcBef>
                <a:buFont typeface="Wingdings" pitchFamily="2" charset="2"/>
                <a:buNone/>
              </a:pPr>
              <a:r>
                <a:rPr lang="ja-JP" altLang="en-US" sz="1000" dirty="0" smtClean="0">
                  <a:solidFill>
                    <a:srgbClr val="000000"/>
                  </a:solidFill>
                  <a:latin typeface="ＭＳ ゴシック" pitchFamily="49" charset="-128"/>
                  <a:ea typeface="ＭＳ ゴシック" pitchFamily="49" charset="-128"/>
                </a:rPr>
                <a:t>工営所</a:t>
              </a:r>
              <a:endParaRPr lang="en-US" altLang="ja-JP" sz="1000" dirty="0">
                <a:solidFill>
                  <a:srgbClr val="000000"/>
                </a:solidFill>
                <a:latin typeface="ＭＳ ゴシック" pitchFamily="49" charset="-128"/>
                <a:ea typeface="ＭＳ ゴシック" pitchFamily="49" charset="-128"/>
              </a:endParaRPr>
            </a:p>
            <a:p>
              <a:pPr algn="just" eaLnBrk="1" hangingPunct="1">
                <a:spcBef>
                  <a:spcPct val="50000"/>
                </a:spcBef>
                <a:buFont typeface="Wingdings" pitchFamily="2" charset="2"/>
                <a:buNone/>
              </a:pPr>
              <a:r>
                <a:rPr lang="ja-JP" altLang="en-US" sz="1000" dirty="0">
                  <a:solidFill>
                    <a:srgbClr val="000000"/>
                  </a:solidFill>
                  <a:latin typeface="ＭＳ ゴシック" pitchFamily="49" charset="-128"/>
                  <a:ea typeface="ＭＳ ゴシック" pitchFamily="49" charset="-128"/>
                </a:rPr>
                <a:t>公園事務所</a:t>
              </a:r>
              <a:endParaRPr lang="en-US" altLang="ja-JP" sz="1000" dirty="0">
                <a:solidFill>
                  <a:srgbClr val="000000"/>
                </a:solidFill>
                <a:latin typeface="ＭＳ ゴシック" pitchFamily="49" charset="-128"/>
                <a:ea typeface="ＭＳ ゴシック" pitchFamily="49" charset="-128"/>
              </a:endParaRPr>
            </a:p>
            <a:p>
              <a:pPr algn="just" eaLnBrk="1" hangingPunct="1">
                <a:spcBef>
                  <a:spcPct val="50000"/>
                </a:spcBef>
                <a:buFont typeface="Wingdings" pitchFamily="2" charset="2"/>
                <a:buNone/>
              </a:pPr>
              <a:endParaRPr lang="en-US" altLang="ja-JP" sz="1000" dirty="0">
                <a:solidFill>
                  <a:srgbClr val="000000"/>
                </a:solidFill>
                <a:latin typeface="ＭＳ ゴシック" pitchFamily="49" charset="-128"/>
                <a:ea typeface="ＭＳ ゴシック" pitchFamily="49" charset="-128"/>
              </a:endParaRPr>
            </a:p>
          </p:txBody>
        </p:sp>
        <p:sp>
          <p:nvSpPr>
            <p:cNvPr id="116" name="円/楕円 115"/>
            <p:cNvSpPr/>
            <p:nvPr/>
          </p:nvSpPr>
          <p:spPr>
            <a:xfrm>
              <a:off x="5689103" y="4724577"/>
              <a:ext cx="142894" cy="144470"/>
            </a:xfrm>
            <a:prstGeom prst="ellipse">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sp>
          <p:nvSpPr>
            <p:cNvPr id="118" name="円/楕円 117"/>
            <p:cNvSpPr/>
            <p:nvPr/>
          </p:nvSpPr>
          <p:spPr>
            <a:xfrm>
              <a:off x="5652585" y="4437226"/>
              <a:ext cx="215928" cy="215911"/>
            </a:xfrm>
            <a:prstGeom prst="ellipse">
              <a:avLst/>
            </a:prstGeom>
            <a:blipFill dpi="0" rotWithShape="1">
              <a:blip r:embed="rId4" cstate="print"/>
              <a:srcRect/>
              <a:tile tx="0" ty="0" sx="100000" sy="100000" flip="none" algn="tl"/>
            </a:blip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sp>
          <p:nvSpPr>
            <p:cNvPr id="119" name="Line 64"/>
            <p:cNvSpPr>
              <a:spLocks noChangeShapeType="1"/>
            </p:cNvSpPr>
            <p:nvPr/>
          </p:nvSpPr>
          <p:spPr bwMode="auto">
            <a:xfrm>
              <a:off x="5580112" y="4293096"/>
              <a:ext cx="457200" cy="0"/>
            </a:xfrm>
            <a:prstGeom prst="line">
              <a:avLst/>
            </a:prstGeom>
            <a:noFill/>
            <a:ln w="22225">
              <a:solidFill>
                <a:srgbClr val="000000"/>
              </a:solidFill>
              <a:round/>
              <a:headEnd/>
              <a:tailEnd/>
            </a:ln>
            <a:extLst>
              <a:ext uri="{909E8E84-426E-40DD-AFC4-6F175D3DCCD1}">
                <a14:hiddenFill xmlns="" xmlns:a14="http://schemas.microsoft.com/office/drawing/2010/main">
                  <a:noFill/>
                </a14:hiddenFill>
              </a:ext>
            </a:extLst>
          </p:spPr>
          <p:txBody>
            <a:bodyPr lIns="74295" tIns="8890" rIns="74295" bIns="8890"/>
            <a:lstStyle/>
            <a:p>
              <a:endParaRPr lang="ja-JP" altLang="en-US"/>
            </a:p>
          </p:txBody>
        </p:sp>
        <p:sp>
          <p:nvSpPr>
            <p:cNvPr id="120" name="Line 68"/>
            <p:cNvSpPr>
              <a:spLocks noChangeShapeType="1"/>
            </p:cNvSpPr>
            <p:nvPr/>
          </p:nvSpPr>
          <p:spPr bwMode="auto">
            <a:xfrm>
              <a:off x="5580112" y="4293096"/>
              <a:ext cx="457200" cy="0"/>
            </a:xfrm>
            <a:prstGeom prst="line">
              <a:avLst/>
            </a:prstGeom>
            <a:noFill/>
            <a:ln w="12700">
              <a:solidFill>
                <a:srgbClr val="FFFFFF"/>
              </a:solidFill>
              <a:prstDash val="dash"/>
              <a:round/>
              <a:headEnd/>
              <a:tailEnd/>
            </a:ln>
            <a:extLst>
              <a:ext uri="{909E8E84-426E-40DD-AFC4-6F175D3DCCD1}">
                <a14:hiddenFill xmlns="" xmlns:a14="http://schemas.microsoft.com/office/drawing/2010/main">
                  <a:noFill/>
                </a14:hiddenFill>
              </a:ext>
            </a:extLst>
          </p:spPr>
          <p:txBody>
            <a:bodyPr lIns="74295" tIns="8890" rIns="74295" bIns="8890"/>
            <a:lstStyle/>
            <a:p>
              <a:endParaRPr lang="ja-JP" altLang="en-US"/>
            </a:p>
          </p:txBody>
        </p:sp>
        <p:sp>
          <p:nvSpPr>
            <p:cNvPr id="121" name="フローチャート : 判断 120"/>
            <p:cNvSpPr/>
            <p:nvPr/>
          </p:nvSpPr>
          <p:spPr>
            <a:xfrm>
              <a:off x="5695453" y="4922975"/>
              <a:ext cx="130192" cy="144469"/>
            </a:xfrm>
            <a:prstGeom prst="flowChartDecision">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sp>
          <p:nvSpPr>
            <p:cNvPr id="130" name="二等辺三角形 129"/>
            <p:cNvSpPr/>
            <p:nvPr/>
          </p:nvSpPr>
          <p:spPr>
            <a:xfrm>
              <a:off x="5688308" y="5119834"/>
              <a:ext cx="144481" cy="142882"/>
            </a:xfrm>
            <a:prstGeom prst="triangle">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grpSp>
      <p:sp>
        <p:nvSpPr>
          <p:cNvPr id="131" name="正方形/長方形 27"/>
          <p:cNvSpPr>
            <a:spLocks noChangeArrowheads="1"/>
          </p:cNvSpPr>
          <p:nvPr/>
        </p:nvSpPr>
        <p:spPr bwMode="auto">
          <a:xfrm>
            <a:off x="8112125" y="-11648"/>
            <a:ext cx="1031875" cy="261937"/>
          </a:xfrm>
          <a:prstGeom prst="rect">
            <a:avLst/>
          </a:prstGeom>
          <a:noFill/>
          <a:ln w="9525">
            <a:noFill/>
            <a:miter lim="800000"/>
            <a:headEnd/>
            <a:tailEnd/>
          </a:ln>
        </p:spPr>
        <p:txBody>
          <a:bodyPr>
            <a:spAutoFit/>
          </a:bodyPr>
          <a:lstStyle/>
          <a:p>
            <a:pPr algn="r"/>
            <a:r>
              <a:rPr lang="ja-JP" altLang="en-US" sz="1100" b="1" dirty="0" smtClean="0">
                <a:solidFill>
                  <a:srgbClr val="000000"/>
                </a:solidFill>
                <a:latin typeface="ＭＳ Ｐゴシック" charset="-128"/>
                <a:ea typeface="Meiryo UI" pitchFamily="50" charset="-128"/>
                <a:cs typeface="Meiryo UI" pitchFamily="50" charset="-128"/>
              </a:rPr>
              <a:t>すがた</a:t>
            </a:r>
            <a:r>
              <a:rPr lang="en-US" altLang="ja-JP" sz="1100" b="1" dirty="0" smtClean="0">
                <a:solidFill>
                  <a:srgbClr val="000000"/>
                </a:solidFill>
                <a:latin typeface="ＭＳ Ｐゴシック" charset="-128"/>
                <a:ea typeface="Meiryo UI" pitchFamily="50" charset="-128"/>
                <a:cs typeface="Meiryo UI" pitchFamily="50" charset="-128"/>
              </a:rPr>
              <a:t>-</a:t>
            </a:r>
            <a:r>
              <a:rPr lang="ja-JP" altLang="en-US" sz="1100" b="1" dirty="0" smtClean="0">
                <a:solidFill>
                  <a:srgbClr val="000000"/>
                </a:solidFill>
                <a:latin typeface="ＭＳ Ｐゴシック" charset="-128"/>
                <a:ea typeface="Meiryo UI" pitchFamily="50" charset="-128"/>
                <a:cs typeface="Meiryo UI" pitchFamily="50" charset="-128"/>
              </a:rPr>
              <a:t>１８</a:t>
            </a:r>
            <a:endParaRPr lang="ja-JP" altLang="en-US" sz="1200" b="1" dirty="0">
              <a:solidFill>
                <a:srgbClr val="000000"/>
              </a:solidFill>
              <a:latin typeface="ＭＳ Ｐゴシック" charset="-128"/>
              <a:ea typeface="Meiryo UI" pitchFamily="50" charset="-128"/>
              <a:cs typeface="Meiryo UI" pitchFamily="50" charset="-128"/>
            </a:endParaRPr>
          </a:p>
        </p:txBody>
      </p:sp>
    </p:spTree>
  </p:cSld>
  <p:clrMapOvr>
    <a:masterClrMapping/>
  </p:clrMapOvr>
  <p:timing>
    <p:tnLst>
      <p:par>
        <p:cTn id="1" dur="indefinite" restart="never" nodeType="tmRoot"/>
      </p:par>
    </p:tnLst>
  </p:timing>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テキスト ボックス 24"/>
          <p:cNvSpPr txBox="1"/>
          <p:nvPr/>
        </p:nvSpPr>
        <p:spPr bwMode="gray">
          <a:xfrm>
            <a:off x="179388" y="73025"/>
            <a:ext cx="1439862" cy="217488"/>
          </a:xfrm>
          <a:prstGeom prst="rect">
            <a:avLst/>
          </a:prstGeom>
          <a:solidFill>
            <a:schemeClr val="accent2">
              <a:lumMod val="75000"/>
            </a:schemeClr>
          </a:solidFill>
          <a:ln w="22225">
            <a:solidFill>
              <a:schemeClr val="accent2">
                <a:lumMod val="75000"/>
              </a:schemeClr>
            </a:solidFill>
          </a:ln>
        </p:spPr>
        <p:txBody>
          <a:bodyPr lIns="0" tIns="0" rIns="0" bIns="0" anchor="ctr">
            <a:spAutoFit/>
          </a:bodyPr>
          <a:lstStyle>
            <a:lvl1pPr eaLnBrk="0" hangingPunct="0">
              <a:spcBef>
                <a:spcPct val="0"/>
              </a:spcBef>
              <a:defRPr kumimoji="1">
                <a:solidFill>
                  <a:schemeClr val="tx1"/>
                </a:solidFill>
                <a:latin typeface="Arial" charset="0"/>
                <a:ea typeface="ＭＳ Ｐゴシック" pitchFamily="50" charset="-128"/>
              </a:defRPr>
            </a:lvl1pPr>
            <a:lvl2pPr marL="742950" indent="-285750" eaLnBrk="0" hangingPunct="0">
              <a:spcBef>
                <a:spcPct val="0"/>
              </a:spcBef>
              <a:defRPr kumimoji="1">
                <a:solidFill>
                  <a:schemeClr val="tx1"/>
                </a:solidFill>
                <a:latin typeface="Arial" charset="0"/>
                <a:ea typeface="ＭＳ Ｐゴシック" pitchFamily="50" charset="-128"/>
              </a:defRPr>
            </a:lvl2pPr>
            <a:lvl3pPr marL="1143000" indent="-228600" eaLnBrk="0" hangingPunct="0">
              <a:spcBef>
                <a:spcPct val="0"/>
              </a:spcBef>
              <a:defRPr kumimoji="1">
                <a:solidFill>
                  <a:schemeClr val="tx1"/>
                </a:solidFill>
                <a:latin typeface="Arial" charset="0"/>
                <a:ea typeface="ＭＳ Ｐゴシック" pitchFamily="50" charset="-128"/>
              </a:defRPr>
            </a:lvl3pPr>
            <a:lvl4pPr marL="1600200" indent="-228600" eaLnBrk="0" hangingPunct="0">
              <a:spcBef>
                <a:spcPct val="0"/>
              </a:spcBef>
              <a:defRPr kumimoji="1">
                <a:solidFill>
                  <a:schemeClr val="tx1"/>
                </a:solidFill>
                <a:latin typeface="Arial" charset="0"/>
                <a:ea typeface="ＭＳ Ｐゴシック" pitchFamily="50" charset="-128"/>
              </a:defRPr>
            </a:lvl4pPr>
            <a:lvl5pPr marL="2057400" indent="-228600" eaLnBrk="0" hangingPunct="0">
              <a:spcBef>
                <a:spcPct val="0"/>
              </a:spcBef>
              <a:defRPr kumimoji="1">
                <a:solidFill>
                  <a:schemeClr val="tx1"/>
                </a:solidFill>
                <a:latin typeface="Arial" charset="0"/>
                <a:ea typeface="ＭＳ Ｐゴシック" pitchFamily="50"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pitchFamily="50"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pitchFamily="50"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pitchFamily="50"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pitchFamily="50" charset="-128"/>
              </a:defRPr>
            </a:lvl9pPr>
          </a:lstStyle>
          <a:p>
            <a:pPr algn="ctr" eaLnBrk="1" hangingPunct="1">
              <a:defRPr/>
            </a:pPr>
            <a:r>
              <a:rPr lang="ja-JP" altLang="en-US" sz="1200" b="1" dirty="0" smtClean="0">
                <a:solidFill>
                  <a:schemeClr val="bg1"/>
                </a:solidFill>
                <a:latin typeface="ＭＳ Ｐゴシック" pitchFamily="50" charset="-128"/>
              </a:rPr>
              <a:t>特徴</a:t>
            </a:r>
          </a:p>
        </p:txBody>
      </p:sp>
      <p:sp>
        <p:nvSpPr>
          <p:cNvPr id="22531" name="テキスト ボックス 57"/>
          <p:cNvSpPr>
            <a:spLocks noChangeArrowheads="1"/>
          </p:cNvSpPr>
          <p:nvPr/>
        </p:nvSpPr>
        <p:spPr bwMode="auto">
          <a:xfrm>
            <a:off x="4140200" y="5805488"/>
            <a:ext cx="4824413" cy="792162"/>
          </a:xfrm>
          <a:prstGeom prst="roundRect">
            <a:avLst>
              <a:gd name="adj" fmla="val 9315"/>
            </a:avLst>
          </a:prstGeom>
          <a:noFill/>
          <a:ln w="19050" algn="ctr">
            <a:solidFill>
              <a:schemeClr val="tx1"/>
            </a:solidFill>
            <a:round/>
            <a:headEnd/>
            <a:tailEnd/>
          </a:ln>
          <a:extLst>
            <a:ext uri="{909E8E84-426E-40DD-AFC4-6F175D3DCCD1}">
              <a14:hiddenFill xmlns="" xmlns:a14="http://schemas.microsoft.com/office/drawing/2010/main">
                <a:solidFill>
                  <a:srgbClr val="FFFFFF"/>
                </a:solidFill>
              </a14:hiddenFill>
            </a:ext>
          </a:extLst>
        </p:spPr>
        <p:txBody>
          <a:bodyPr lIns="36000" tIns="36000" rIns="0" anchor="ct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buFont typeface="Wingdings" pitchFamily="2" charset="2"/>
              <a:buChar char="ü"/>
            </a:pPr>
            <a:r>
              <a:rPr lang="ja-JP" altLang="en-US" sz="1100"/>
              <a:t>地下鉄２路線、</a:t>
            </a:r>
            <a:r>
              <a:rPr lang="ja-JP" altLang="en-US" sz="1100">
                <a:latin typeface="HGP創英角ｺﾞｼｯｸUB" pitchFamily="50" charset="-128"/>
              </a:rPr>
              <a:t>ＪＲ３路線、</a:t>
            </a:r>
            <a:r>
              <a:rPr lang="ja-JP" altLang="en-US" sz="1100"/>
              <a:t>私鉄２路線が</a:t>
            </a:r>
            <a:r>
              <a:rPr lang="ja-JP" altLang="en-US" sz="1100">
                <a:solidFill>
                  <a:srgbClr val="000000"/>
                </a:solidFill>
              </a:rPr>
              <a:t>走り、主要駅として西九条駅、弁天町駅を有する</a:t>
            </a:r>
            <a:endParaRPr lang="en-US" altLang="ja-JP" sz="1100">
              <a:solidFill>
                <a:srgbClr val="000000"/>
              </a:solidFill>
            </a:endParaRPr>
          </a:p>
          <a:p>
            <a:pPr eaLnBrk="1" hangingPunct="1"/>
            <a:endParaRPr lang="en-US" altLang="ja-JP" sz="1100"/>
          </a:p>
          <a:p>
            <a:pPr eaLnBrk="1" hangingPunct="1">
              <a:buFont typeface="Wingdings" pitchFamily="2" charset="2"/>
              <a:buChar char="ü"/>
            </a:pPr>
            <a:r>
              <a:rPr lang="ja-JP" altLang="en-US" sz="1100"/>
              <a:t>西は大阪湾に面し、中央部を東西に淀川・安治川、南を東西に尻無川が流れる</a:t>
            </a:r>
            <a:endParaRPr lang="ja-JP" altLang="en-US" sz="1100">
              <a:solidFill>
                <a:srgbClr val="000000"/>
              </a:solidFill>
            </a:endParaRPr>
          </a:p>
        </p:txBody>
      </p:sp>
      <p:sp>
        <p:nvSpPr>
          <p:cNvPr id="22532" name="タイトル 3"/>
          <p:cNvSpPr txBox="1">
            <a:spLocks/>
          </p:cNvSpPr>
          <p:nvPr/>
        </p:nvSpPr>
        <p:spPr bwMode="auto">
          <a:xfrm>
            <a:off x="4029075" y="30163"/>
            <a:ext cx="5013325" cy="6643592"/>
          </a:xfrm>
          <a:prstGeom prst="rect">
            <a:avLst/>
          </a:prstGeom>
          <a:noFill/>
          <a:ln w="22225" algn="ctr">
            <a:solidFill>
              <a:schemeClr val="accent2"/>
            </a:solidFill>
            <a:miter lim="800000"/>
            <a:headEnd/>
            <a:tailEnd/>
          </a:ln>
          <a:extLst>
            <a:ext uri="{909E8E84-426E-40DD-AFC4-6F175D3DCCD1}">
              <a14:hiddenFill xmlns="" xmlns:a14="http://schemas.microsoft.com/office/drawing/2010/main">
                <a:solidFill>
                  <a:srgbClr val="FFFFFF"/>
                </a:solidFill>
              </a14:hiddenFill>
            </a:ext>
          </a:extLst>
        </p:spPr>
        <p:txBody>
          <a:bodyPr/>
          <a:lstStyle>
            <a:lvl1pPr marL="171450" indent="-171450"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buFont typeface="Wingdings" pitchFamily="2" charset="2"/>
              <a:buChar char="u"/>
            </a:pPr>
            <a:endParaRPr lang="ja-JP" altLang="ja-JP" sz="900">
              <a:solidFill>
                <a:srgbClr val="000000"/>
              </a:solidFill>
              <a:latin typeface="Meiryo UI" pitchFamily="50" charset="-128"/>
              <a:ea typeface="Meiryo UI" pitchFamily="50" charset="-128"/>
              <a:cs typeface="Meiryo UI" pitchFamily="50" charset="-128"/>
            </a:endParaRPr>
          </a:p>
        </p:txBody>
      </p:sp>
      <p:sp>
        <p:nvSpPr>
          <p:cNvPr id="4106" name="タイトル 3"/>
          <p:cNvSpPr>
            <a:spLocks/>
          </p:cNvSpPr>
          <p:nvPr/>
        </p:nvSpPr>
        <p:spPr bwMode="auto">
          <a:xfrm>
            <a:off x="107950" y="30163"/>
            <a:ext cx="3779838" cy="3203575"/>
          </a:xfrm>
          <a:prstGeom prst="rect">
            <a:avLst/>
          </a:prstGeom>
          <a:noFill/>
          <a:ln w="22225" algn="ctr">
            <a:solidFill>
              <a:schemeClr val="accent2"/>
            </a:solidFill>
            <a:miter lim="800000"/>
            <a:headEnd/>
            <a:tailEnd/>
          </a:ln>
        </p:spPr>
        <p:txBody>
          <a:bodyPr lIns="108000" tIns="72000" rIns="108000" bIns="72000"/>
          <a:lstStyle/>
          <a:p>
            <a:pPr marL="85725" indent="-85725">
              <a:lnSpc>
                <a:spcPct val="40000"/>
              </a:lnSpc>
              <a:buFont typeface="Wingdings" pitchFamily="2" charset="2"/>
              <a:buNone/>
              <a:defRPr/>
            </a:pPr>
            <a:r>
              <a:rPr lang="ja-JP" altLang="en-US" sz="1000" dirty="0">
                <a:solidFill>
                  <a:srgbClr val="000000"/>
                </a:solidFill>
                <a:latin typeface="HGP創英角ｺﾞｼｯｸUB" pitchFamily="50" charset="-128"/>
                <a:ea typeface="HGP創英角ｺﾞｼｯｸUB" pitchFamily="50" charset="-128"/>
              </a:rPr>
              <a:t>　　　　　　　　　　　　</a:t>
            </a:r>
          </a:p>
          <a:p>
            <a:pPr marL="85725" indent="-85725">
              <a:buFont typeface="Wingdings" pitchFamily="2" charset="2"/>
              <a:buNone/>
              <a:defRPr/>
            </a:pPr>
            <a:r>
              <a:rPr lang="ja-JP" altLang="en-US" sz="1000" dirty="0">
                <a:solidFill>
                  <a:srgbClr val="000000"/>
                </a:solidFill>
                <a:latin typeface="HGP創英角ｺﾞｼｯｸUB" pitchFamily="50" charset="-128"/>
                <a:ea typeface="HGP創英角ｺﾞｼｯｸUB" pitchFamily="50" charset="-128"/>
              </a:rPr>
              <a:t>　　　　　　　　　　　　　　</a:t>
            </a:r>
            <a:endParaRPr lang="ja-JP" altLang="en-US" sz="800" dirty="0">
              <a:solidFill>
                <a:srgbClr val="000000"/>
              </a:solidFill>
              <a:latin typeface="HGP創英角ｺﾞｼｯｸUB" pitchFamily="50" charset="-128"/>
              <a:ea typeface="HGP創英角ｺﾞｼｯｸUB" pitchFamily="50" charset="-128"/>
            </a:endParaRPr>
          </a:p>
          <a:p>
            <a:pPr marL="85725" indent="-85725">
              <a:buFont typeface="Wingdings" pitchFamily="2" charset="2"/>
              <a:buNone/>
              <a:defRPr/>
            </a:pPr>
            <a:endParaRPr lang="en-US" altLang="ja-JP" sz="800" dirty="0">
              <a:solidFill>
                <a:srgbClr val="000000"/>
              </a:solidFill>
              <a:latin typeface="HGP創英角ｺﾞｼｯｸUB" pitchFamily="50" charset="-128"/>
              <a:ea typeface="HGP創英角ｺﾞｼｯｸUB" pitchFamily="50" charset="-128"/>
            </a:endParaRPr>
          </a:p>
          <a:p>
            <a:pPr marL="144000" indent="-457200">
              <a:lnSpc>
                <a:spcPts val="1600"/>
              </a:lnSpc>
              <a:defRPr/>
            </a:pPr>
            <a:r>
              <a:rPr lang="ja-JP" altLang="ja-JP" sz="1300" dirty="0">
                <a:latin typeface="HGP創英角ｺﾞｼｯｸUB" pitchFamily="50" charset="-128"/>
                <a:ea typeface="HGP創英角ｺﾞｼｯｸUB" pitchFamily="50" charset="-128"/>
              </a:rPr>
              <a:t>○</a:t>
            </a:r>
            <a:r>
              <a:rPr lang="en-US" altLang="ja-JP" sz="1300" dirty="0">
                <a:latin typeface="HGP創英角ｺﾞｼｯｸUB" pitchFamily="50" charset="-128"/>
                <a:ea typeface="HGP創英角ｺﾞｼｯｸUB" pitchFamily="50" charset="-128"/>
              </a:rPr>
              <a:t>USJ</a:t>
            </a:r>
            <a:r>
              <a:rPr lang="ja-JP" altLang="en-US" sz="1300" dirty="0" err="1">
                <a:latin typeface="HGP創英角ｺﾞｼｯｸUB" pitchFamily="50" charset="-128"/>
                <a:ea typeface="HGP創英角ｺﾞｼｯｸUB" pitchFamily="50" charset="-128"/>
              </a:rPr>
              <a:t>、</a:t>
            </a:r>
            <a:r>
              <a:rPr lang="ja-JP" altLang="ja-JP" sz="1300" dirty="0">
                <a:latin typeface="HGP創英角ｺﾞｼｯｸUB" pitchFamily="50" charset="-128"/>
                <a:ea typeface="HGP創英角ｺﾞｼｯｸUB" pitchFamily="50" charset="-128"/>
              </a:rPr>
              <a:t>海遊館</a:t>
            </a:r>
            <a:r>
              <a:rPr lang="ja-JP" altLang="en-US" sz="1300" dirty="0">
                <a:latin typeface="HGP創英角ｺﾞｼｯｸUB" pitchFamily="50" charset="-128"/>
                <a:ea typeface="HGP創英角ｺﾞｼｯｸUB" pitchFamily="50" charset="-128"/>
              </a:rPr>
              <a:t>等の</a:t>
            </a:r>
            <a:r>
              <a:rPr lang="ja-JP" altLang="ja-JP" sz="1300" dirty="0">
                <a:latin typeface="HGP創英角ｺﾞｼｯｸUB" pitchFamily="50" charset="-128"/>
                <a:ea typeface="HGP創英角ｺﾞｼｯｸUB" pitchFamily="50" charset="-128"/>
              </a:rPr>
              <a:t>集客施設</a:t>
            </a:r>
            <a:r>
              <a:rPr lang="ja-JP" altLang="en-US" sz="1300" dirty="0">
                <a:latin typeface="HGP創英角ｺﾞｼｯｸUB" pitchFamily="50" charset="-128"/>
                <a:ea typeface="HGP創英角ｺﾞｼｯｸUB" pitchFamily="50" charset="-128"/>
              </a:rPr>
              <a:t>のほか、福島地区やほたるまちなどの商業地を有している</a:t>
            </a:r>
            <a:endParaRPr lang="en-US" altLang="ja-JP" sz="1300" dirty="0">
              <a:latin typeface="HGP創英角ｺﾞｼｯｸUB" pitchFamily="50" charset="-128"/>
              <a:ea typeface="HGP創英角ｺﾞｼｯｸUB" pitchFamily="50" charset="-128"/>
            </a:endParaRPr>
          </a:p>
          <a:p>
            <a:pPr marL="144000" indent="-457200">
              <a:lnSpc>
                <a:spcPts val="1600"/>
              </a:lnSpc>
              <a:defRPr/>
            </a:pPr>
            <a:r>
              <a:rPr lang="ja-JP" altLang="en-US" sz="1300" dirty="0">
                <a:latin typeface="HGP創英角ｺﾞｼｯｸUB" pitchFamily="50" charset="-128"/>
                <a:ea typeface="HGP創英角ｺﾞｼｯｸUB" pitchFamily="50" charset="-128"/>
              </a:rPr>
              <a:t>　 </a:t>
            </a:r>
            <a:r>
              <a:rPr lang="ja-JP" altLang="ja-JP" sz="1300" dirty="0">
                <a:latin typeface="HGP創英角ｺﾞｼｯｸUB" pitchFamily="50" charset="-128"/>
                <a:ea typeface="HGP創英角ｺﾞｼｯｸUB" pitchFamily="50" charset="-128"/>
              </a:rPr>
              <a:t>工業従業者が多く、工業出荷額</a:t>
            </a:r>
            <a:r>
              <a:rPr lang="ja-JP" altLang="en-US" sz="1300" dirty="0">
                <a:latin typeface="HGP創英角ｺﾞｼｯｸUB" pitchFamily="50" charset="-128"/>
                <a:ea typeface="HGP創英角ｺﾞｼｯｸUB" pitchFamily="50" charset="-128"/>
              </a:rPr>
              <a:t>や</a:t>
            </a:r>
            <a:r>
              <a:rPr lang="ja-JP" altLang="ja-JP" sz="1300" dirty="0">
                <a:latin typeface="HGP創英角ｺﾞｼｯｸUB" pitchFamily="50" charset="-128"/>
                <a:ea typeface="HGP創英角ｺﾞｼｯｸUB" pitchFamily="50" charset="-128"/>
              </a:rPr>
              <a:t>工業地域割合が</a:t>
            </a:r>
            <a:r>
              <a:rPr lang="ja-JP" altLang="en-US" sz="1300" dirty="0">
                <a:latin typeface="HGP創英角ｺﾞｼｯｸUB" pitchFamily="50" charset="-128"/>
                <a:ea typeface="HGP創英角ｺﾞｼｯｸUB" pitchFamily="50" charset="-128"/>
              </a:rPr>
              <a:t>大きい</a:t>
            </a:r>
            <a:r>
              <a:rPr lang="ja-JP" altLang="ja-JP" sz="1300" dirty="0">
                <a:latin typeface="HGP創英角ｺﾞｼｯｸUB" pitchFamily="50" charset="-128"/>
                <a:ea typeface="HGP創英角ｺﾞｼｯｸUB" pitchFamily="50" charset="-128"/>
              </a:rPr>
              <a:t>工業・港湾エリア</a:t>
            </a:r>
          </a:p>
          <a:p>
            <a:pPr marL="144000" indent="-457200">
              <a:lnSpc>
                <a:spcPts val="1600"/>
              </a:lnSpc>
              <a:defRPr/>
            </a:pPr>
            <a:r>
              <a:rPr lang="ja-JP" altLang="en-US" sz="1300" dirty="0">
                <a:latin typeface="HGP創英角ｺﾞｼｯｸUB" pitchFamily="50" charset="-128"/>
                <a:ea typeface="HGP創英角ｺﾞｼｯｸUB" pitchFamily="50" charset="-128"/>
              </a:rPr>
              <a:t>○</a:t>
            </a:r>
            <a:r>
              <a:rPr lang="ja-JP" altLang="ja-JP" sz="1300" dirty="0">
                <a:latin typeface="HGP創英角ｺﾞｼｯｸUB" pitchFamily="50" charset="-128"/>
                <a:ea typeface="HGP創英角ｺﾞｼｯｸUB" pitchFamily="50" charset="-128"/>
              </a:rPr>
              <a:t>夢洲地区は、現在誘致が進む</a:t>
            </a:r>
            <a:r>
              <a:rPr lang="en-US" altLang="ja-JP" sz="1300" dirty="0">
                <a:latin typeface="HGP創英角ｺﾞｼｯｸUB" pitchFamily="50" charset="-128"/>
                <a:ea typeface="HGP創英角ｺﾞｼｯｸUB" pitchFamily="50" charset="-128"/>
              </a:rPr>
              <a:t>2025</a:t>
            </a:r>
            <a:r>
              <a:rPr lang="ja-JP" altLang="ja-JP" sz="1300" dirty="0">
                <a:latin typeface="HGP創英角ｺﾞｼｯｸUB" pitchFamily="50" charset="-128"/>
                <a:ea typeface="HGP創英角ｺﾞｼｯｸUB" pitchFamily="50" charset="-128"/>
              </a:rPr>
              <a:t>年日本万国博覧会の開催が</a:t>
            </a:r>
            <a:r>
              <a:rPr lang="ja-JP" altLang="en-US" sz="1300" dirty="0">
                <a:latin typeface="HGP創英角ｺﾞｼｯｸUB" pitchFamily="50" charset="-128"/>
                <a:ea typeface="HGP創英角ｺﾞｼｯｸUB" pitchFamily="50" charset="-128"/>
              </a:rPr>
              <a:t>計画</a:t>
            </a:r>
            <a:r>
              <a:rPr lang="ja-JP" altLang="ja-JP" sz="1300" dirty="0">
                <a:latin typeface="HGP創英角ｺﾞｼｯｸUB" pitchFamily="50" charset="-128"/>
                <a:ea typeface="HGP創英角ｺﾞｼｯｸUB" pitchFamily="50" charset="-128"/>
              </a:rPr>
              <a:t>されている</a:t>
            </a:r>
          </a:p>
          <a:p>
            <a:pPr marL="144000" indent="-457200">
              <a:lnSpc>
                <a:spcPts val="1600"/>
              </a:lnSpc>
              <a:defRPr/>
            </a:pPr>
            <a:r>
              <a:rPr lang="ja-JP" altLang="en-US" sz="1300" dirty="0">
                <a:latin typeface="HGP創英角ｺﾞｼｯｸUB" pitchFamily="50" charset="-128"/>
                <a:ea typeface="HGP創英角ｺﾞｼｯｸUB" pitchFamily="50" charset="-128"/>
              </a:rPr>
              <a:t>○</a:t>
            </a:r>
            <a:r>
              <a:rPr lang="ja-JP" altLang="ja-JP" sz="1300" dirty="0">
                <a:latin typeface="HGP創英角ｺﾞｼｯｸUB" pitchFamily="50" charset="-128"/>
                <a:ea typeface="HGP創英角ｺﾞｼｯｸUB" pitchFamily="50" charset="-128"/>
              </a:rPr>
              <a:t>ベイエリアでは、夢洲において、</a:t>
            </a:r>
            <a:r>
              <a:rPr lang="en-US" altLang="ja-JP" sz="1300" dirty="0">
                <a:latin typeface="HGP創英角ｺﾞｼｯｸUB" pitchFamily="50" charset="-128"/>
                <a:ea typeface="HGP創英角ｺﾞｼｯｸUB" pitchFamily="50" charset="-128"/>
              </a:rPr>
              <a:t>MICE</a:t>
            </a:r>
            <a:r>
              <a:rPr lang="ja-JP" altLang="ja-JP" sz="1300" dirty="0">
                <a:latin typeface="HGP創英角ｺﾞｼｯｸUB" pitchFamily="50" charset="-128"/>
                <a:ea typeface="HGP創英角ｺﾞｼｯｸUB" pitchFamily="50" charset="-128"/>
              </a:rPr>
              <a:t>機能や国際的なエンターテイメント機能等を備えた国際観光拠点形成に向けた取組みが</a:t>
            </a:r>
            <a:r>
              <a:rPr lang="ja-JP" altLang="en-US" sz="1300" dirty="0">
                <a:latin typeface="HGP創英角ｺﾞｼｯｸUB" pitchFamily="50" charset="-128"/>
                <a:ea typeface="HGP創英角ｺﾞｼｯｸUB" pitchFamily="50" charset="-128"/>
              </a:rPr>
              <a:t>計画されている。</a:t>
            </a:r>
            <a:r>
              <a:rPr lang="ja-JP" altLang="ja-JP" sz="1300" dirty="0">
                <a:latin typeface="HGP創英角ｺﾞｼｯｸUB" pitchFamily="50" charset="-128"/>
                <a:ea typeface="HGP創英角ｺﾞｼｯｸUB" pitchFamily="50" charset="-128"/>
              </a:rPr>
              <a:t>また、舞洲において、大阪を本拠とするプロスポーツチーム（大阪エヴェッサ、オリックス・バファローズ、セレッソ大阪）の活動拠点を核として、スポーツアイランドが形成されている</a:t>
            </a:r>
          </a:p>
          <a:p>
            <a:pPr marL="85725" indent="-85725">
              <a:lnSpc>
                <a:spcPts val="1800"/>
              </a:lnSpc>
              <a:buFont typeface="Wingdings" pitchFamily="2" charset="2"/>
              <a:buNone/>
              <a:defRPr/>
            </a:pPr>
            <a:endParaRPr lang="ja-JP" altLang="en-US" sz="1200" dirty="0">
              <a:solidFill>
                <a:srgbClr val="000000"/>
              </a:solidFill>
              <a:latin typeface="HGP創英角ｺﾞｼｯｸUB" pitchFamily="50" charset="-128"/>
              <a:ea typeface="HGP創英角ｺﾞｼｯｸUB" pitchFamily="50" charset="-128"/>
            </a:endParaRPr>
          </a:p>
        </p:txBody>
      </p:sp>
      <p:sp>
        <p:nvSpPr>
          <p:cNvPr id="22534" name="テキスト ボックス 24"/>
          <p:cNvSpPr txBox="1">
            <a:spLocks noChangeArrowheads="1"/>
          </p:cNvSpPr>
          <p:nvPr/>
        </p:nvSpPr>
        <p:spPr bwMode="gray">
          <a:xfrm>
            <a:off x="4102100" y="73025"/>
            <a:ext cx="1692275" cy="215900"/>
          </a:xfrm>
          <a:prstGeom prst="rect">
            <a:avLst/>
          </a:prstGeom>
          <a:solidFill>
            <a:srgbClr val="953735"/>
          </a:solidFill>
          <a:ln w="22225">
            <a:solidFill>
              <a:srgbClr val="953735"/>
            </a:solidFill>
            <a:miter lim="800000"/>
            <a:headEnd/>
            <a:tailEnd/>
          </a:ln>
        </p:spPr>
        <p:txBody>
          <a:bodyPr lIns="0" tIns="0" rIns="0" bIns="0" anchor="ct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algn="ctr" eaLnBrk="1" hangingPunct="1"/>
            <a:r>
              <a:rPr lang="ja-JP" altLang="en-US" sz="1200" b="1">
                <a:solidFill>
                  <a:schemeClr val="bg1"/>
                </a:solidFill>
                <a:latin typeface="ＭＳ Ｐゴシック" charset="-128"/>
              </a:rPr>
              <a:t>鉄道、地域特性</a:t>
            </a:r>
          </a:p>
        </p:txBody>
      </p:sp>
      <p:sp>
        <p:nvSpPr>
          <p:cNvPr id="83" name="テキスト ボックス 24"/>
          <p:cNvSpPr txBox="1"/>
          <p:nvPr/>
        </p:nvSpPr>
        <p:spPr bwMode="gray">
          <a:xfrm>
            <a:off x="179388" y="3409950"/>
            <a:ext cx="1439862" cy="215900"/>
          </a:xfrm>
          <a:prstGeom prst="rect">
            <a:avLst/>
          </a:prstGeom>
          <a:solidFill>
            <a:schemeClr val="accent2">
              <a:lumMod val="75000"/>
            </a:schemeClr>
          </a:solidFill>
          <a:ln w="22225">
            <a:solidFill>
              <a:schemeClr val="accent2">
                <a:lumMod val="75000"/>
              </a:schemeClr>
            </a:solidFill>
          </a:ln>
        </p:spPr>
        <p:txBody>
          <a:bodyPr lIns="0" tIns="0" rIns="0" bIns="0" anchor="ctr">
            <a:spAutoFit/>
          </a:bodyPr>
          <a:lstStyle>
            <a:lvl1pPr eaLnBrk="0" hangingPunct="0">
              <a:spcBef>
                <a:spcPct val="0"/>
              </a:spcBef>
              <a:defRPr kumimoji="1">
                <a:solidFill>
                  <a:schemeClr val="tx1"/>
                </a:solidFill>
                <a:latin typeface="Arial" charset="0"/>
                <a:ea typeface="ＭＳ Ｐゴシック" pitchFamily="50" charset="-128"/>
              </a:defRPr>
            </a:lvl1pPr>
            <a:lvl2pPr marL="742950" indent="-285750" eaLnBrk="0" hangingPunct="0">
              <a:spcBef>
                <a:spcPct val="0"/>
              </a:spcBef>
              <a:defRPr kumimoji="1">
                <a:solidFill>
                  <a:schemeClr val="tx1"/>
                </a:solidFill>
                <a:latin typeface="Arial" charset="0"/>
                <a:ea typeface="ＭＳ Ｐゴシック" pitchFamily="50" charset="-128"/>
              </a:defRPr>
            </a:lvl2pPr>
            <a:lvl3pPr marL="1143000" indent="-228600" eaLnBrk="0" hangingPunct="0">
              <a:spcBef>
                <a:spcPct val="0"/>
              </a:spcBef>
              <a:defRPr kumimoji="1">
                <a:solidFill>
                  <a:schemeClr val="tx1"/>
                </a:solidFill>
                <a:latin typeface="Arial" charset="0"/>
                <a:ea typeface="ＭＳ Ｐゴシック" pitchFamily="50" charset="-128"/>
              </a:defRPr>
            </a:lvl3pPr>
            <a:lvl4pPr marL="1600200" indent="-228600" eaLnBrk="0" hangingPunct="0">
              <a:spcBef>
                <a:spcPct val="0"/>
              </a:spcBef>
              <a:defRPr kumimoji="1">
                <a:solidFill>
                  <a:schemeClr val="tx1"/>
                </a:solidFill>
                <a:latin typeface="Arial" charset="0"/>
                <a:ea typeface="ＭＳ Ｐゴシック" pitchFamily="50" charset="-128"/>
              </a:defRPr>
            </a:lvl4pPr>
            <a:lvl5pPr marL="2057400" indent="-228600" eaLnBrk="0" hangingPunct="0">
              <a:spcBef>
                <a:spcPct val="0"/>
              </a:spcBef>
              <a:defRPr kumimoji="1">
                <a:solidFill>
                  <a:schemeClr val="tx1"/>
                </a:solidFill>
                <a:latin typeface="Arial" charset="0"/>
                <a:ea typeface="ＭＳ Ｐゴシック" pitchFamily="50"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pitchFamily="50"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pitchFamily="50"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pitchFamily="50"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pitchFamily="50" charset="-128"/>
              </a:defRPr>
            </a:lvl9pPr>
          </a:lstStyle>
          <a:p>
            <a:pPr algn="ctr" eaLnBrk="1" hangingPunct="1">
              <a:defRPr/>
            </a:pPr>
            <a:r>
              <a:rPr lang="ja-JP" altLang="en-US" sz="1200" b="1" dirty="0" smtClean="0">
                <a:solidFill>
                  <a:schemeClr val="bg1"/>
                </a:solidFill>
                <a:latin typeface="ＭＳ Ｐゴシック" pitchFamily="50" charset="-128"/>
              </a:rPr>
              <a:t>状況</a:t>
            </a:r>
          </a:p>
        </p:txBody>
      </p:sp>
      <p:sp>
        <p:nvSpPr>
          <p:cNvPr id="84" name="タイトル 3"/>
          <p:cNvSpPr>
            <a:spLocks/>
          </p:cNvSpPr>
          <p:nvPr/>
        </p:nvSpPr>
        <p:spPr bwMode="auto">
          <a:xfrm>
            <a:off x="107950" y="3357563"/>
            <a:ext cx="3779838" cy="3376328"/>
          </a:xfrm>
          <a:prstGeom prst="rect">
            <a:avLst/>
          </a:prstGeom>
          <a:noFill/>
          <a:ln w="22225" algn="ctr">
            <a:solidFill>
              <a:schemeClr val="accent2"/>
            </a:solidFill>
            <a:miter lim="800000"/>
            <a:headEnd/>
            <a:tailEnd/>
          </a:ln>
        </p:spPr>
        <p:txBody>
          <a:bodyPr lIns="108000" tIns="72000" rIns="108000" bIns="72000"/>
          <a:lstStyle/>
          <a:p>
            <a:pPr marL="85725" indent="-85725">
              <a:lnSpc>
                <a:spcPct val="40000"/>
              </a:lnSpc>
              <a:buFont typeface="Wingdings" pitchFamily="2" charset="2"/>
              <a:buNone/>
              <a:defRPr/>
            </a:pPr>
            <a:r>
              <a:rPr lang="ja-JP" altLang="en-US" sz="1000" dirty="0">
                <a:solidFill>
                  <a:srgbClr val="000000"/>
                </a:solidFill>
                <a:latin typeface="HGP創英角ｺﾞｼｯｸUB" pitchFamily="50" charset="-128"/>
                <a:ea typeface="HGP創英角ｺﾞｼｯｸUB" pitchFamily="50" charset="-128"/>
              </a:rPr>
              <a:t>　　　　　　　　　　　　</a:t>
            </a:r>
          </a:p>
          <a:p>
            <a:pPr marL="85725" indent="-85725">
              <a:buFont typeface="Wingdings" pitchFamily="2" charset="2"/>
              <a:buNone/>
              <a:defRPr/>
            </a:pPr>
            <a:r>
              <a:rPr lang="ja-JP" altLang="en-US" sz="1000" dirty="0">
                <a:solidFill>
                  <a:srgbClr val="000000"/>
                </a:solidFill>
                <a:latin typeface="HGP創英角ｺﾞｼｯｸUB" pitchFamily="50" charset="-128"/>
                <a:ea typeface="HGP創英角ｺﾞｼｯｸUB" pitchFamily="50" charset="-128"/>
              </a:rPr>
              <a:t>　　　　　　　　　　　　　　</a:t>
            </a:r>
            <a:endParaRPr lang="ja-JP" altLang="en-US" sz="800" dirty="0">
              <a:solidFill>
                <a:srgbClr val="000000"/>
              </a:solidFill>
              <a:latin typeface="HGP創英角ｺﾞｼｯｸUB" pitchFamily="50" charset="-128"/>
              <a:ea typeface="HGP創英角ｺﾞｼｯｸUB" pitchFamily="50" charset="-128"/>
            </a:endParaRPr>
          </a:p>
          <a:p>
            <a:pPr marL="144000" indent="-457200" eaLnBrk="0" hangingPunct="0">
              <a:defRPr/>
            </a:pPr>
            <a:r>
              <a:rPr lang="en-US" altLang="ja-JP" sz="1100" dirty="0">
                <a:solidFill>
                  <a:srgbClr val="000000"/>
                </a:solidFill>
                <a:latin typeface="ＭＳ Ｐゴシック" pitchFamily="50" charset="-128"/>
                <a:ea typeface="ＭＳ Ｐゴシック" pitchFamily="50" charset="-128"/>
                <a:cs typeface="Times New Roman" pitchFamily="18" charset="0"/>
              </a:rPr>
              <a:t>【</a:t>
            </a:r>
            <a:r>
              <a:rPr lang="ja-JP" altLang="en-US" sz="1100" dirty="0">
                <a:solidFill>
                  <a:srgbClr val="000000"/>
                </a:solidFill>
                <a:latin typeface="ＭＳ Ｐゴシック" pitchFamily="50" charset="-128"/>
                <a:ea typeface="ＭＳ Ｐゴシック" pitchFamily="50" charset="-128"/>
                <a:cs typeface="Times New Roman" pitchFamily="18" charset="0"/>
              </a:rPr>
              <a:t>人口</a:t>
            </a:r>
            <a:r>
              <a:rPr lang="en-US" altLang="ja-JP" sz="1100" dirty="0">
                <a:solidFill>
                  <a:srgbClr val="000000"/>
                </a:solidFill>
                <a:latin typeface="ＭＳ Ｐゴシック" pitchFamily="50" charset="-128"/>
                <a:ea typeface="ＭＳ Ｐゴシック" pitchFamily="50" charset="-128"/>
                <a:cs typeface="Times New Roman" pitchFamily="18" charset="0"/>
              </a:rPr>
              <a:t>】</a:t>
            </a:r>
          </a:p>
          <a:p>
            <a:pPr marL="144000" indent="-457200" eaLnBrk="0" hangingPunct="0">
              <a:defRPr/>
            </a:pPr>
            <a:r>
              <a:rPr lang="ja-JP" altLang="en-US" sz="1100" dirty="0">
                <a:solidFill>
                  <a:srgbClr val="000000"/>
                </a:solidFill>
                <a:latin typeface="ＭＳ Ｐゴシック" pitchFamily="50" charset="-128"/>
                <a:ea typeface="ＭＳ Ｐゴシック" pitchFamily="50" charset="-128"/>
                <a:cs typeface="Times New Roman" pitchFamily="18" charset="0"/>
              </a:rPr>
              <a:t>○平成</a:t>
            </a:r>
            <a:r>
              <a:rPr lang="en-US" altLang="ja-JP" sz="1100" dirty="0">
                <a:solidFill>
                  <a:srgbClr val="000000"/>
                </a:solidFill>
                <a:latin typeface="ＭＳ Ｐゴシック" pitchFamily="50" charset="-128"/>
                <a:ea typeface="ＭＳ Ｐゴシック" pitchFamily="50" charset="-128"/>
                <a:cs typeface="Times New Roman" pitchFamily="18" charset="0"/>
              </a:rPr>
              <a:t>27</a:t>
            </a:r>
            <a:r>
              <a:rPr lang="ja-JP" altLang="en-US" sz="1100" dirty="0">
                <a:solidFill>
                  <a:srgbClr val="000000"/>
                </a:solidFill>
                <a:latin typeface="ＭＳ Ｐゴシック" pitchFamily="50" charset="-128"/>
                <a:ea typeface="ＭＳ Ｐゴシック" pitchFamily="50" charset="-128"/>
                <a:cs typeface="Times New Roman" pitchFamily="18" charset="0"/>
              </a:rPr>
              <a:t>年の人口は、</a:t>
            </a:r>
            <a:r>
              <a:rPr lang="en-US" altLang="ja-JP" sz="1100" dirty="0">
                <a:solidFill>
                  <a:srgbClr val="000000"/>
                </a:solidFill>
                <a:latin typeface="ＭＳ Ｐゴシック" pitchFamily="50" charset="-128"/>
                <a:ea typeface="ＭＳ Ｐゴシック" pitchFamily="50" charset="-128"/>
                <a:cs typeface="Times New Roman" pitchFamily="18" charset="0"/>
              </a:rPr>
              <a:t>316,665</a:t>
            </a:r>
            <a:r>
              <a:rPr lang="ja-JP" altLang="en-US" sz="1100" dirty="0">
                <a:solidFill>
                  <a:srgbClr val="000000"/>
                </a:solidFill>
                <a:latin typeface="ＭＳ Ｐゴシック" pitchFamily="50" charset="-128"/>
                <a:ea typeface="ＭＳ Ｐゴシック" pitchFamily="50" charset="-128"/>
                <a:cs typeface="Times New Roman" pitchFamily="18" charset="0"/>
              </a:rPr>
              <a:t>人で</a:t>
            </a:r>
            <a:r>
              <a:rPr lang="ja-JP" altLang="ja-JP" sz="1100" dirty="0">
                <a:solidFill>
                  <a:srgbClr val="000000"/>
                </a:solidFill>
                <a:latin typeface="ＭＳ Ｐゴシック" charset="-128"/>
              </a:rPr>
              <a:t>人口推移を見ると</a:t>
            </a:r>
            <a:r>
              <a:rPr lang="ja-JP" altLang="en-US" sz="1100" dirty="0">
                <a:solidFill>
                  <a:srgbClr val="000000"/>
                </a:solidFill>
                <a:latin typeface="ＭＳ Ｐゴシック" pitchFamily="50" charset="-128"/>
                <a:ea typeface="ＭＳ Ｐゴシック" pitchFamily="50" charset="-128"/>
                <a:cs typeface="Times New Roman" pitchFamily="18" charset="0"/>
              </a:rPr>
              <a:t>増加傾向</a:t>
            </a:r>
            <a:endParaRPr lang="en-US" altLang="ja-JP" sz="1100" dirty="0">
              <a:solidFill>
                <a:srgbClr val="000000"/>
              </a:solidFill>
              <a:latin typeface="ＭＳ Ｐゴシック" pitchFamily="50" charset="-128"/>
              <a:ea typeface="ＭＳ Ｐゴシック" pitchFamily="50" charset="-128"/>
              <a:cs typeface="Times New Roman" pitchFamily="18" charset="0"/>
            </a:endParaRPr>
          </a:p>
          <a:p>
            <a:pPr marL="144000" indent="-457200" eaLnBrk="0" hangingPunct="0">
              <a:defRPr/>
            </a:pPr>
            <a:r>
              <a:rPr lang="ja-JP" altLang="en-US" sz="1100" dirty="0">
                <a:solidFill>
                  <a:srgbClr val="000000"/>
                </a:solidFill>
                <a:latin typeface="ＭＳ Ｐゴシック" pitchFamily="50" charset="-128"/>
                <a:ea typeface="ＭＳ Ｐゴシック" pitchFamily="50" charset="-128"/>
                <a:cs typeface="Times New Roman" pitchFamily="18" charset="0"/>
              </a:rPr>
              <a:t>○平成</a:t>
            </a:r>
            <a:r>
              <a:rPr lang="en-US" altLang="ja-JP" sz="1100" dirty="0">
                <a:solidFill>
                  <a:srgbClr val="000000"/>
                </a:solidFill>
                <a:latin typeface="ＭＳ Ｐゴシック" pitchFamily="50" charset="-128"/>
                <a:ea typeface="ＭＳ Ｐゴシック" pitchFamily="50" charset="-128"/>
                <a:cs typeface="Times New Roman" pitchFamily="18" charset="0"/>
              </a:rPr>
              <a:t>27</a:t>
            </a:r>
            <a:r>
              <a:rPr lang="ja-JP" altLang="en-US" sz="1100" dirty="0">
                <a:solidFill>
                  <a:srgbClr val="000000"/>
                </a:solidFill>
                <a:latin typeface="ＭＳ Ｐゴシック" pitchFamily="50" charset="-128"/>
                <a:ea typeface="ＭＳ Ｐゴシック" pitchFamily="50" charset="-128"/>
                <a:cs typeface="Times New Roman" pitchFamily="18" charset="0"/>
              </a:rPr>
              <a:t>年の年少人口（</a:t>
            </a:r>
            <a:r>
              <a:rPr lang="en-US" altLang="ja-JP" sz="1100" dirty="0">
                <a:solidFill>
                  <a:srgbClr val="000000"/>
                </a:solidFill>
                <a:latin typeface="ＭＳ Ｐゴシック" pitchFamily="50" charset="-128"/>
                <a:ea typeface="ＭＳ Ｐゴシック" pitchFamily="50" charset="-128"/>
                <a:cs typeface="Times New Roman" pitchFamily="18" charset="0"/>
              </a:rPr>
              <a:t>15</a:t>
            </a:r>
            <a:r>
              <a:rPr lang="ja-JP" altLang="en-US" sz="1100" dirty="0">
                <a:solidFill>
                  <a:srgbClr val="000000"/>
                </a:solidFill>
                <a:latin typeface="ＭＳ Ｐゴシック" pitchFamily="50" charset="-128"/>
                <a:ea typeface="ＭＳ Ｐゴシック" pitchFamily="50" charset="-128"/>
                <a:cs typeface="Times New Roman" pitchFamily="18" charset="0"/>
              </a:rPr>
              <a:t>歳未満）の割合は</a:t>
            </a:r>
            <a:r>
              <a:rPr lang="en-US" altLang="ja-JP" sz="1100" dirty="0">
                <a:solidFill>
                  <a:srgbClr val="000000"/>
                </a:solidFill>
                <a:latin typeface="ＭＳ Ｐゴシック" pitchFamily="50" charset="-128"/>
                <a:ea typeface="ＭＳ Ｐゴシック" pitchFamily="50" charset="-128"/>
                <a:cs typeface="Times New Roman" pitchFamily="18" charset="0"/>
              </a:rPr>
              <a:t>12.0</a:t>
            </a:r>
            <a:r>
              <a:rPr lang="ja-JP" altLang="en-US" sz="1100" dirty="0">
                <a:solidFill>
                  <a:srgbClr val="000000"/>
                </a:solidFill>
                <a:latin typeface="ＭＳ Ｐゴシック" pitchFamily="50" charset="-128"/>
                <a:ea typeface="ＭＳ Ｐゴシック" pitchFamily="50" charset="-128"/>
                <a:cs typeface="Times New Roman" pitchFamily="18" charset="0"/>
              </a:rPr>
              <a:t>％となっており、総合区（</a:t>
            </a:r>
            <a:r>
              <a:rPr lang="en-US" altLang="ja-JP" sz="1100" dirty="0">
                <a:solidFill>
                  <a:srgbClr val="000000"/>
                </a:solidFill>
                <a:latin typeface="ＭＳ Ｐゴシック" pitchFamily="50" charset="-128"/>
                <a:ea typeface="ＭＳ Ｐゴシック" pitchFamily="50" charset="-128"/>
                <a:cs typeface="Times New Roman" pitchFamily="18" charset="0"/>
              </a:rPr>
              <a:t>8</a:t>
            </a:r>
            <a:r>
              <a:rPr lang="ja-JP" altLang="en-US" sz="1100" dirty="0">
                <a:solidFill>
                  <a:srgbClr val="000000"/>
                </a:solidFill>
                <a:latin typeface="ＭＳ Ｐゴシック" pitchFamily="50" charset="-128"/>
                <a:ea typeface="ＭＳ Ｐゴシック" pitchFamily="50" charset="-128"/>
                <a:cs typeface="Times New Roman" pitchFamily="18" charset="0"/>
              </a:rPr>
              <a:t>区</a:t>
            </a:r>
            <a:r>
              <a:rPr lang="en-US" altLang="ja-JP" sz="1100" dirty="0">
                <a:solidFill>
                  <a:srgbClr val="000000"/>
                </a:solidFill>
                <a:latin typeface="ＭＳ Ｐゴシック" pitchFamily="50" charset="-128"/>
                <a:ea typeface="ＭＳ Ｐゴシック" pitchFamily="50" charset="-128"/>
                <a:cs typeface="Times New Roman" pitchFamily="18" charset="0"/>
              </a:rPr>
              <a:t>)</a:t>
            </a:r>
            <a:r>
              <a:rPr lang="ja-JP" altLang="en-US" sz="1100" dirty="0">
                <a:solidFill>
                  <a:srgbClr val="000000"/>
                </a:solidFill>
                <a:latin typeface="ＭＳ Ｐゴシック" pitchFamily="50" charset="-128"/>
                <a:ea typeface="ＭＳ Ｐゴシック" pitchFamily="50" charset="-128"/>
                <a:cs typeface="Times New Roman" pitchFamily="18" charset="0"/>
              </a:rPr>
              <a:t>平均</a:t>
            </a:r>
            <a:r>
              <a:rPr lang="en-US" altLang="ja-JP" sz="1100" dirty="0">
                <a:solidFill>
                  <a:srgbClr val="000000"/>
                </a:solidFill>
                <a:latin typeface="ＭＳ Ｐゴシック" pitchFamily="50" charset="-128"/>
                <a:ea typeface="ＭＳ Ｐゴシック" pitchFamily="50" charset="-128"/>
                <a:cs typeface="Times New Roman" pitchFamily="18" charset="0"/>
              </a:rPr>
              <a:t>11.2 </a:t>
            </a:r>
            <a:r>
              <a:rPr lang="ja-JP" altLang="en-US" sz="1100" dirty="0">
                <a:solidFill>
                  <a:srgbClr val="000000"/>
                </a:solidFill>
                <a:latin typeface="ＭＳ Ｐゴシック" pitchFamily="50" charset="-128"/>
                <a:ea typeface="ＭＳ Ｐゴシック" pitchFamily="50" charset="-128"/>
                <a:cs typeface="Times New Roman" pitchFamily="18" charset="0"/>
              </a:rPr>
              <a:t>％を上回っている</a:t>
            </a:r>
            <a:endParaRPr lang="en-US" altLang="ja-JP" sz="1100" dirty="0">
              <a:solidFill>
                <a:srgbClr val="000000"/>
              </a:solidFill>
              <a:latin typeface="ＭＳ Ｐゴシック" pitchFamily="50" charset="-128"/>
              <a:ea typeface="ＭＳ Ｐゴシック" pitchFamily="50" charset="-128"/>
              <a:cs typeface="Times New Roman" pitchFamily="18" charset="0"/>
            </a:endParaRPr>
          </a:p>
          <a:p>
            <a:pPr marL="144000" indent="-457200" eaLnBrk="0" hangingPunct="0">
              <a:defRPr/>
            </a:pPr>
            <a:r>
              <a:rPr lang="ja-JP" altLang="en-US" sz="1100" dirty="0">
                <a:solidFill>
                  <a:srgbClr val="000000"/>
                </a:solidFill>
                <a:latin typeface="ＭＳ Ｐゴシック" pitchFamily="50" charset="-128"/>
                <a:ea typeface="ＭＳ Ｐゴシック" pitchFamily="50" charset="-128"/>
                <a:cs typeface="Times New Roman" pitchFamily="18" charset="0"/>
              </a:rPr>
              <a:t>○平成</a:t>
            </a:r>
            <a:r>
              <a:rPr lang="en-US" altLang="ja-JP" sz="1100" dirty="0">
                <a:solidFill>
                  <a:srgbClr val="000000"/>
                </a:solidFill>
                <a:latin typeface="ＭＳ Ｐゴシック" pitchFamily="50" charset="-128"/>
                <a:ea typeface="ＭＳ Ｐゴシック" pitchFamily="50" charset="-128"/>
                <a:cs typeface="Times New Roman" pitchFamily="18" charset="0"/>
              </a:rPr>
              <a:t>47</a:t>
            </a:r>
            <a:r>
              <a:rPr lang="ja-JP" altLang="en-US" sz="1100" dirty="0">
                <a:solidFill>
                  <a:srgbClr val="000000"/>
                </a:solidFill>
                <a:latin typeface="ＭＳ Ｐゴシック" pitchFamily="50" charset="-128"/>
                <a:ea typeface="ＭＳ Ｐゴシック" pitchFamily="50" charset="-128"/>
                <a:cs typeface="Times New Roman" pitchFamily="18" charset="0"/>
              </a:rPr>
              <a:t>年の将来推計人口は</a:t>
            </a:r>
            <a:r>
              <a:rPr lang="en-US" altLang="ja-JP" sz="1100" dirty="0">
                <a:solidFill>
                  <a:srgbClr val="000000"/>
                </a:solidFill>
                <a:latin typeface="ＭＳ Ｐゴシック" pitchFamily="50" charset="-128"/>
                <a:ea typeface="ＭＳ Ｐゴシック" pitchFamily="50" charset="-128"/>
                <a:cs typeface="Times New Roman" pitchFamily="18" charset="0"/>
              </a:rPr>
              <a:t>286,901</a:t>
            </a:r>
            <a:r>
              <a:rPr lang="ja-JP" altLang="en-US" sz="1100" dirty="0">
                <a:solidFill>
                  <a:srgbClr val="000000"/>
                </a:solidFill>
                <a:latin typeface="ＭＳ Ｐゴシック" pitchFamily="50" charset="-128"/>
                <a:ea typeface="ＭＳ Ｐゴシック" pitchFamily="50" charset="-128"/>
                <a:cs typeface="Times New Roman" pitchFamily="18" charset="0"/>
              </a:rPr>
              <a:t>人で今後は減少傾向と予測される</a:t>
            </a:r>
            <a:endParaRPr lang="en-US" altLang="ja-JP" sz="1100" dirty="0">
              <a:solidFill>
                <a:srgbClr val="000000"/>
              </a:solidFill>
              <a:latin typeface="ＭＳ Ｐゴシック" pitchFamily="50" charset="-128"/>
              <a:ea typeface="ＭＳ Ｐゴシック" pitchFamily="50" charset="-128"/>
              <a:cs typeface="Times New Roman" pitchFamily="18" charset="0"/>
            </a:endParaRPr>
          </a:p>
          <a:p>
            <a:pPr marL="144000" indent="-457200" eaLnBrk="0" hangingPunct="0">
              <a:defRPr/>
            </a:pPr>
            <a:r>
              <a:rPr lang="en-US" altLang="ja-JP" sz="1100" dirty="0">
                <a:solidFill>
                  <a:srgbClr val="000000"/>
                </a:solidFill>
                <a:latin typeface="ＭＳ Ｐゴシック" pitchFamily="50" charset="-128"/>
                <a:ea typeface="ＭＳ Ｐゴシック" pitchFamily="50" charset="-128"/>
                <a:cs typeface="Times New Roman" pitchFamily="18" charset="0"/>
              </a:rPr>
              <a:t>【</a:t>
            </a:r>
            <a:r>
              <a:rPr lang="ja-JP" altLang="en-US" sz="1100" dirty="0">
                <a:solidFill>
                  <a:srgbClr val="000000"/>
                </a:solidFill>
                <a:latin typeface="ＭＳ Ｐゴシック" pitchFamily="50" charset="-128"/>
                <a:ea typeface="ＭＳ Ｐゴシック" pitchFamily="50" charset="-128"/>
                <a:cs typeface="Times New Roman" pitchFamily="18" charset="0"/>
              </a:rPr>
              <a:t>産業</a:t>
            </a:r>
            <a:r>
              <a:rPr lang="en-US" altLang="ja-JP" sz="1100" dirty="0">
                <a:solidFill>
                  <a:srgbClr val="000000"/>
                </a:solidFill>
                <a:latin typeface="ＭＳ Ｐゴシック" pitchFamily="50" charset="-128"/>
                <a:ea typeface="ＭＳ Ｐゴシック" pitchFamily="50" charset="-128"/>
                <a:cs typeface="Times New Roman" pitchFamily="18" charset="0"/>
              </a:rPr>
              <a:t>】</a:t>
            </a:r>
          </a:p>
          <a:p>
            <a:pPr marL="144000" indent="-457200" eaLnBrk="0" hangingPunct="0">
              <a:defRPr/>
            </a:pPr>
            <a:r>
              <a:rPr lang="ja-JP" altLang="en-US" sz="1100" dirty="0">
                <a:solidFill>
                  <a:srgbClr val="000000"/>
                </a:solidFill>
                <a:latin typeface="ＭＳ Ｐゴシック" pitchFamily="50" charset="-128"/>
                <a:ea typeface="ＭＳ Ｐゴシック" pitchFamily="50" charset="-128"/>
                <a:cs typeface="Times New Roman" pitchFamily="18" charset="0"/>
              </a:rPr>
              <a:t>○全産業の総生産は</a:t>
            </a:r>
            <a:r>
              <a:rPr lang="en-US" altLang="ja-JP" sz="1100" dirty="0">
                <a:solidFill>
                  <a:srgbClr val="000000"/>
                </a:solidFill>
                <a:latin typeface="ＭＳ Ｐゴシック" pitchFamily="50" charset="-128"/>
                <a:ea typeface="ＭＳ Ｐゴシック" pitchFamily="50" charset="-128"/>
                <a:cs typeface="Times New Roman" pitchFamily="18" charset="0"/>
              </a:rPr>
              <a:t>1</a:t>
            </a:r>
            <a:r>
              <a:rPr lang="ja-JP" altLang="en-US" sz="1100" dirty="0">
                <a:solidFill>
                  <a:srgbClr val="000000"/>
                </a:solidFill>
                <a:latin typeface="ＭＳ Ｐゴシック" pitchFamily="50" charset="-128"/>
                <a:ea typeface="ＭＳ Ｐゴシック" pitchFamily="50" charset="-128"/>
                <a:cs typeface="Times New Roman" pitchFamily="18" charset="0"/>
              </a:rPr>
              <a:t>兆</a:t>
            </a:r>
            <a:r>
              <a:rPr lang="en-US" altLang="ja-JP" sz="1100" dirty="0">
                <a:solidFill>
                  <a:srgbClr val="000000"/>
                </a:solidFill>
                <a:latin typeface="ＭＳ Ｐゴシック" pitchFamily="50" charset="-128"/>
                <a:ea typeface="ＭＳ Ｐゴシック" pitchFamily="50" charset="-128"/>
                <a:cs typeface="Times New Roman" pitchFamily="18" charset="0"/>
              </a:rPr>
              <a:t>3,424</a:t>
            </a:r>
            <a:r>
              <a:rPr lang="ja-JP" altLang="en-US" sz="1100" dirty="0">
                <a:solidFill>
                  <a:srgbClr val="000000"/>
                </a:solidFill>
                <a:latin typeface="ＭＳ Ｐゴシック" pitchFamily="50" charset="-128"/>
                <a:ea typeface="ＭＳ Ｐゴシック" pitchFamily="50" charset="-128"/>
                <a:cs typeface="Times New Roman" pitchFamily="18" charset="0"/>
              </a:rPr>
              <a:t>億円</a:t>
            </a:r>
            <a:endParaRPr lang="en-US" altLang="ja-JP" sz="1100" dirty="0">
              <a:solidFill>
                <a:srgbClr val="000000"/>
              </a:solidFill>
              <a:latin typeface="ＭＳ Ｐゴシック" pitchFamily="50" charset="-128"/>
              <a:ea typeface="ＭＳ Ｐゴシック" pitchFamily="50" charset="-128"/>
              <a:cs typeface="Times New Roman" pitchFamily="18" charset="0"/>
            </a:endParaRPr>
          </a:p>
          <a:p>
            <a:pPr marL="144000" indent="-457200" eaLnBrk="0" hangingPunct="0">
              <a:defRPr/>
            </a:pPr>
            <a:r>
              <a:rPr lang="ja-JP" altLang="en-US" sz="1100" dirty="0">
                <a:solidFill>
                  <a:srgbClr val="000000"/>
                </a:solidFill>
                <a:latin typeface="ＭＳ Ｐゴシック" pitchFamily="50" charset="-128"/>
                <a:ea typeface="ＭＳ Ｐゴシック" pitchFamily="50" charset="-128"/>
                <a:cs typeface="Times New Roman" pitchFamily="18" charset="0"/>
              </a:rPr>
              <a:t>○工業の出荷額は</a:t>
            </a:r>
            <a:r>
              <a:rPr lang="en-US" altLang="ja-JP" sz="1100" dirty="0">
                <a:solidFill>
                  <a:srgbClr val="000000"/>
                </a:solidFill>
                <a:latin typeface="ＭＳ Ｐゴシック" pitchFamily="50" charset="-128"/>
                <a:ea typeface="ＭＳ Ｐゴシック" pitchFamily="50" charset="-128"/>
                <a:cs typeface="Times New Roman" pitchFamily="18" charset="0"/>
              </a:rPr>
              <a:t>9,391</a:t>
            </a:r>
            <a:r>
              <a:rPr lang="ja-JP" altLang="en-US" sz="1100" dirty="0">
                <a:solidFill>
                  <a:srgbClr val="000000"/>
                </a:solidFill>
                <a:latin typeface="ＭＳ Ｐゴシック" pitchFamily="50" charset="-128"/>
                <a:ea typeface="ＭＳ Ｐゴシック" pitchFamily="50" charset="-128"/>
                <a:cs typeface="Times New Roman" pitchFamily="18" charset="0"/>
              </a:rPr>
              <a:t>億円となっており、総合区</a:t>
            </a:r>
            <a:r>
              <a:rPr lang="en-US" altLang="ja-JP" sz="1100" dirty="0">
                <a:solidFill>
                  <a:srgbClr val="000000"/>
                </a:solidFill>
                <a:latin typeface="ＭＳ Ｐゴシック" pitchFamily="50" charset="-128"/>
                <a:ea typeface="ＭＳ Ｐゴシック" pitchFamily="50" charset="-128"/>
                <a:cs typeface="Times New Roman" pitchFamily="18" charset="0"/>
              </a:rPr>
              <a:t>(8</a:t>
            </a:r>
            <a:r>
              <a:rPr lang="ja-JP" altLang="en-US" sz="1100" dirty="0">
                <a:solidFill>
                  <a:srgbClr val="000000"/>
                </a:solidFill>
                <a:latin typeface="ＭＳ Ｐゴシック" pitchFamily="50" charset="-128"/>
                <a:ea typeface="ＭＳ Ｐゴシック" pitchFamily="50" charset="-128"/>
                <a:cs typeface="Times New Roman" pitchFamily="18" charset="0"/>
              </a:rPr>
              <a:t>区</a:t>
            </a:r>
            <a:r>
              <a:rPr lang="en-US" altLang="ja-JP" sz="1100" dirty="0">
                <a:solidFill>
                  <a:srgbClr val="000000"/>
                </a:solidFill>
                <a:latin typeface="ＭＳ Ｐゴシック" pitchFamily="50" charset="-128"/>
                <a:ea typeface="ＭＳ Ｐゴシック" pitchFamily="50" charset="-128"/>
                <a:cs typeface="Times New Roman" pitchFamily="18" charset="0"/>
              </a:rPr>
              <a:t>)</a:t>
            </a:r>
            <a:r>
              <a:rPr lang="ja-JP" altLang="en-US" sz="1100" dirty="0">
                <a:solidFill>
                  <a:srgbClr val="000000"/>
                </a:solidFill>
                <a:latin typeface="ＭＳ Ｐゴシック" pitchFamily="50" charset="-128"/>
                <a:ea typeface="ＭＳ Ｐゴシック" pitchFamily="50" charset="-128"/>
                <a:cs typeface="Times New Roman" pitchFamily="18" charset="0"/>
              </a:rPr>
              <a:t>平均の</a:t>
            </a:r>
            <a:r>
              <a:rPr lang="en-US" altLang="ja-JP" sz="1100" dirty="0">
                <a:solidFill>
                  <a:srgbClr val="000000"/>
                </a:solidFill>
                <a:latin typeface="ＭＳ Ｐゴシック" pitchFamily="50" charset="-128"/>
                <a:ea typeface="ＭＳ Ｐゴシック" pitchFamily="50" charset="-128"/>
                <a:cs typeface="Times New Roman" pitchFamily="18" charset="0"/>
              </a:rPr>
              <a:t>4,544</a:t>
            </a:r>
            <a:r>
              <a:rPr lang="ja-JP" altLang="en-US" sz="1100" dirty="0">
                <a:solidFill>
                  <a:srgbClr val="000000"/>
                </a:solidFill>
                <a:latin typeface="ＭＳ Ｐゴシック" pitchFamily="50" charset="-128"/>
                <a:ea typeface="ＭＳ Ｐゴシック" pitchFamily="50" charset="-128"/>
                <a:cs typeface="Times New Roman" pitchFamily="18" charset="0"/>
              </a:rPr>
              <a:t>億円を上回っている</a:t>
            </a:r>
            <a:endParaRPr lang="en-US" altLang="ja-JP" sz="1100" dirty="0">
              <a:solidFill>
                <a:srgbClr val="000000"/>
              </a:solidFill>
              <a:latin typeface="ＭＳ Ｐゴシック" pitchFamily="50" charset="-128"/>
              <a:ea typeface="ＭＳ Ｐゴシック" pitchFamily="50" charset="-128"/>
              <a:cs typeface="Times New Roman" pitchFamily="18" charset="0"/>
            </a:endParaRPr>
          </a:p>
          <a:p>
            <a:pPr marL="144000" indent="-457200" eaLnBrk="0" hangingPunct="0">
              <a:defRPr/>
            </a:pPr>
            <a:r>
              <a:rPr lang="en-US" altLang="ja-JP" sz="1100" dirty="0">
                <a:solidFill>
                  <a:srgbClr val="000000"/>
                </a:solidFill>
                <a:latin typeface="ＭＳ Ｐゴシック" pitchFamily="50" charset="-128"/>
                <a:ea typeface="ＭＳ Ｐゴシック" pitchFamily="50" charset="-128"/>
                <a:cs typeface="Times New Roman" pitchFamily="18" charset="0"/>
              </a:rPr>
              <a:t>【</a:t>
            </a:r>
            <a:r>
              <a:rPr lang="ja-JP" altLang="en-US" sz="1100" dirty="0">
                <a:solidFill>
                  <a:srgbClr val="000000"/>
                </a:solidFill>
                <a:latin typeface="ＭＳ Ｐゴシック" pitchFamily="50" charset="-128"/>
                <a:ea typeface="ＭＳ Ｐゴシック" pitchFamily="50" charset="-128"/>
                <a:cs typeface="Times New Roman" pitchFamily="18" charset="0"/>
              </a:rPr>
              <a:t>まち・暮らし</a:t>
            </a:r>
            <a:r>
              <a:rPr lang="en-US" altLang="ja-JP" sz="1100" dirty="0">
                <a:solidFill>
                  <a:srgbClr val="000000"/>
                </a:solidFill>
                <a:latin typeface="ＭＳ Ｐゴシック" pitchFamily="50" charset="-128"/>
                <a:ea typeface="ＭＳ Ｐゴシック" pitchFamily="50" charset="-128"/>
                <a:cs typeface="Times New Roman" pitchFamily="18" charset="0"/>
              </a:rPr>
              <a:t>】</a:t>
            </a:r>
          </a:p>
          <a:p>
            <a:pPr marL="144000" indent="-457200" eaLnBrk="0" hangingPunct="0">
              <a:defRPr/>
            </a:pPr>
            <a:r>
              <a:rPr lang="ja-JP" altLang="en-US" sz="1100" dirty="0">
                <a:solidFill>
                  <a:srgbClr val="000000"/>
                </a:solidFill>
                <a:latin typeface="ＭＳ Ｐゴシック" pitchFamily="50" charset="-128"/>
                <a:ea typeface="ＭＳ Ｐゴシック" pitchFamily="50" charset="-128"/>
                <a:cs typeface="Times New Roman" pitchFamily="18" charset="0"/>
              </a:rPr>
              <a:t>○建物用途の割合は工業が</a:t>
            </a:r>
            <a:r>
              <a:rPr lang="en-US" altLang="ja-JP" sz="1100" dirty="0">
                <a:solidFill>
                  <a:srgbClr val="000000"/>
                </a:solidFill>
                <a:latin typeface="ＭＳ Ｐゴシック" pitchFamily="50" charset="-128"/>
                <a:ea typeface="ＭＳ Ｐゴシック" pitchFamily="50" charset="-128"/>
                <a:cs typeface="Times New Roman" pitchFamily="18" charset="0"/>
              </a:rPr>
              <a:t>46.4</a:t>
            </a:r>
            <a:r>
              <a:rPr lang="ja-JP" altLang="en-US" sz="1100" dirty="0">
                <a:solidFill>
                  <a:srgbClr val="000000"/>
                </a:solidFill>
                <a:latin typeface="ＭＳ Ｐゴシック" pitchFamily="50" charset="-128"/>
                <a:ea typeface="ＭＳ Ｐゴシック" pitchFamily="50" charset="-128"/>
                <a:cs typeface="Times New Roman" pitchFamily="18" charset="0"/>
              </a:rPr>
              <a:t>％と全体に占める割合が大きい</a:t>
            </a:r>
            <a:endParaRPr lang="en-US" altLang="ja-JP" sz="1100" dirty="0">
              <a:solidFill>
                <a:srgbClr val="000000"/>
              </a:solidFill>
              <a:latin typeface="ＭＳ Ｐゴシック" pitchFamily="50" charset="-128"/>
              <a:ea typeface="ＭＳ Ｐゴシック" pitchFamily="50" charset="-128"/>
              <a:cs typeface="Times New Roman" pitchFamily="18" charset="0"/>
            </a:endParaRPr>
          </a:p>
          <a:p>
            <a:pPr marL="144000" indent="-457200" eaLnBrk="0" hangingPunct="0">
              <a:defRPr/>
            </a:pPr>
            <a:r>
              <a:rPr lang="ja-JP" altLang="ja-JP" sz="1100" dirty="0">
                <a:latin typeface="ＭＳ Ｐゴシック" pitchFamily="50" charset="-128"/>
                <a:ea typeface="ＭＳ Ｐゴシック" pitchFamily="50" charset="-128"/>
              </a:rPr>
              <a:t>○区域内には鉄道駅が</a:t>
            </a:r>
            <a:r>
              <a:rPr lang="en-US" altLang="ja-JP" sz="1100" dirty="0">
                <a:latin typeface="ＭＳ Ｐゴシック" pitchFamily="50" charset="-128"/>
                <a:ea typeface="ＭＳ Ｐゴシック" pitchFamily="50" charset="-128"/>
              </a:rPr>
              <a:t>26</a:t>
            </a:r>
            <a:r>
              <a:rPr lang="ja-JP" altLang="ja-JP" sz="1100" dirty="0">
                <a:latin typeface="ＭＳ Ｐゴシック" pitchFamily="50" charset="-128"/>
                <a:ea typeface="ＭＳ Ｐゴシック" pitchFamily="50" charset="-128"/>
              </a:rPr>
              <a:t>駅設置されており、１ｋ㎡</a:t>
            </a:r>
            <a:r>
              <a:rPr lang="ja-JP" altLang="ja-JP" sz="1100" dirty="0" err="1">
                <a:latin typeface="ＭＳ Ｐゴシック" pitchFamily="50" charset="-128"/>
                <a:ea typeface="ＭＳ Ｐゴシック" pitchFamily="50" charset="-128"/>
              </a:rPr>
              <a:t>あた</a:t>
            </a:r>
            <a:r>
              <a:rPr lang="en-US" altLang="ja-JP" sz="1100" dirty="0">
                <a:latin typeface="ＭＳ Ｐゴシック" pitchFamily="50" charset="-128"/>
                <a:ea typeface="ＭＳ Ｐゴシック" pitchFamily="50" charset="-128"/>
              </a:rPr>
              <a:t> </a:t>
            </a:r>
            <a:r>
              <a:rPr lang="ja-JP" altLang="ja-JP" sz="1100" dirty="0" err="1">
                <a:latin typeface="ＭＳ Ｐゴシック" pitchFamily="50" charset="-128"/>
                <a:ea typeface="ＭＳ Ｐゴシック" pitchFamily="50" charset="-128"/>
              </a:rPr>
              <a:t>りの</a:t>
            </a:r>
            <a:r>
              <a:rPr lang="ja-JP" altLang="en-US" sz="1100" dirty="0">
                <a:latin typeface="ＭＳ Ｐゴシック" pitchFamily="50" charset="-128"/>
                <a:ea typeface="ＭＳ Ｐゴシック" pitchFamily="50" charset="-128"/>
              </a:rPr>
              <a:t>鉄</a:t>
            </a:r>
            <a:r>
              <a:rPr lang="ja-JP" altLang="ja-JP" sz="1100" dirty="0">
                <a:latin typeface="ＭＳ Ｐゴシック" pitchFamily="50" charset="-128"/>
                <a:ea typeface="ＭＳ Ｐゴシック" pitchFamily="50" charset="-128"/>
              </a:rPr>
              <a:t>道駅数は</a:t>
            </a:r>
            <a:r>
              <a:rPr lang="en-US" altLang="ja-JP" sz="1100" dirty="0">
                <a:latin typeface="ＭＳ Ｐゴシック" pitchFamily="50" charset="-128"/>
                <a:ea typeface="ＭＳ Ｐゴシック" pitchFamily="50" charset="-128"/>
              </a:rPr>
              <a:t>0.6</a:t>
            </a:r>
            <a:r>
              <a:rPr lang="ja-JP" altLang="ja-JP" sz="1100" dirty="0">
                <a:latin typeface="ＭＳ Ｐゴシック" pitchFamily="50" charset="-128"/>
                <a:ea typeface="ＭＳ Ｐゴシック" pitchFamily="50" charset="-128"/>
              </a:rPr>
              <a:t>駅ある</a:t>
            </a:r>
            <a:endParaRPr lang="en-US" altLang="ja-JP" sz="1100" dirty="0">
              <a:latin typeface="ＭＳ Ｐゴシック" pitchFamily="50" charset="-128"/>
              <a:ea typeface="ＭＳ Ｐゴシック" pitchFamily="50" charset="-128"/>
            </a:endParaRPr>
          </a:p>
          <a:p>
            <a:pPr marL="144000" indent="-457200" eaLnBrk="0" hangingPunct="0">
              <a:defRPr/>
            </a:pPr>
            <a:r>
              <a:rPr lang="ja-JP" altLang="en-US" sz="1100" dirty="0">
                <a:latin typeface="ＭＳ Ｐゴシック" pitchFamily="50" charset="-128"/>
                <a:ea typeface="ＭＳ Ｐゴシック" pitchFamily="50" charset="-128"/>
              </a:rPr>
              <a:t>○病院・診療所数は</a:t>
            </a:r>
            <a:r>
              <a:rPr lang="en-US" altLang="ja-JP" sz="1100" dirty="0">
                <a:latin typeface="ＭＳ Ｐゴシック" pitchFamily="50" charset="-128"/>
                <a:ea typeface="ＭＳ Ｐゴシック" pitchFamily="50" charset="-128"/>
              </a:rPr>
              <a:t>530</a:t>
            </a:r>
            <a:r>
              <a:rPr lang="ja-JP" altLang="en-US" sz="1100" dirty="0">
                <a:latin typeface="ＭＳ Ｐゴシック" pitchFamily="50" charset="-128"/>
                <a:ea typeface="ＭＳ Ｐゴシック" pitchFamily="50" charset="-128"/>
              </a:rPr>
              <a:t>カ所で、千人あたりの病院・</a:t>
            </a:r>
            <a:r>
              <a:rPr lang="ja-JP" altLang="en-US" sz="1100" dirty="0">
                <a:latin typeface="ＭＳ Ｐゴシック" pitchFamily="50" charset="-128"/>
                <a:ea typeface="ＭＳ Ｐゴシック" pitchFamily="50" charset="-128"/>
                <a:cs typeface="Times New Roman" pitchFamily="18" charset="0"/>
              </a:rPr>
              <a:t>診療所</a:t>
            </a:r>
            <a:r>
              <a:rPr lang="ja-JP" altLang="en-US" sz="1100" dirty="0">
                <a:latin typeface="ＭＳ Ｐゴシック" pitchFamily="50" charset="-128"/>
                <a:ea typeface="ＭＳ Ｐゴシック" pitchFamily="50" charset="-128"/>
              </a:rPr>
              <a:t>数は</a:t>
            </a:r>
            <a:r>
              <a:rPr lang="en-US" altLang="ja-JP" sz="1100" dirty="0">
                <a:latin typeface="ＭＳ Ｐゴシック" pitchFamily="50" charset="-128"/>
                <a:ea typeface="ＭＳ Ｐゴシック" pitchFamily="50" charset="-128"/>
              </a:rPr>
              <a:t>1.7</a:t>
            </a:r>
            <a:r>
              <a:rPr lang="ja-JP" altLang="en-US" sz="1100" dirty="0">
                <a:latin typeface="ＭＳ Ｐゴシック" pitchFamily="50" charset="-128"/>
                <a:ea typeface="ＭＳ Ｐゴシック" pitchFamily="50" charset="-128"/>
              </a:rPr>
              <a:t>カ所である</a:t>
            </a:r>
            <a:endParaRPr lang="en-US" altLang="ja-JP" sz="1100" dirty="0">
              <a:latin typeface="ＭＳ Ｐゴシック" pitchFamily="50" charset="-128"/>
              <a:ea typeface="ＭＳ Ｐゴシック" pitchFamily="50" charset="-128"/>
            </a:endParaRPr>
          </a:p>
          <a:p>
            <a:pPr>
              <a:lnSpc>
                <a:spcPts val="1800"/>
              </a:lnSpc>
              <a:defRPr/>
            </a:pPr>
            <a:endParaRPr lang="ja-JP" altLang="en-US" sz="1200" dirty="0">
              <a:solidFill>
                <a:srgbClr val="000000"/>
              </a:solidFill>
              <a:latin typeface="HGP創英角ｺﾞｼｯｸUB" pitchFamily="50" charset="-128"/>
              <a:ea typeface="HGP創英角ｺﾞｼｯｸUB" pitchFamily="50" charset="-128"/>
            </a:endParaRPr>
          </a:p>
        </p:txBody>
      </p:sp>
      <p:grpSp>
        <p:nvGrpSpPr>
          <p:cNvPr id="2" name="グループ化 77"/>
          <p:cNvGrpSpPr>
            <a:grpSpLocks/>
          </p:cNvGrpSpPr>
          <p:nvPr/>
        </p:nvGrpSpPr>
        <p:grpSpPr bwMode="auto">
          <a:xfrm>
            <a:off x="4057650" y="1544638"/>
            <a:ext cx="4910138" cy="3940175"/>
            <a:chOff x="4057650" y="1545206"/>
            <a:chExt cx="4910087" cy="3939607"/>
          </a:xfrm>
        </p:grpSpPr>
        <p:grpSp>
          <p:nvGrpSpPr>
            <p:cNvPr id="3" name="グループ化 109"/>
            <p:cNvGrpSpPr>
              <a:grpSpLocks/>
            </p:cNvGrpSpPr>
            <p:nvPr/>
          </p:nvGrpSpPr>
          <p:grpSpPr bwMode="auto">
            <a:xfrm>
              <a:off x="4057650" y="1545206"/>
              <a:ext cx="4910087" cy="3939607"/>
              <a:chOff x="2616840" y="1988840"/>
              <a:chExt cx="5344418" cy="4287473"/>
            </a:xfrm>
          </p:grpSpPr>
          <p:grpSp>
            <p:nvGrpSpPr>
              <p:cNvPr id="5" name="グループ化 97"/>
              <p:cNvGrpSpPr>
                <a:grpSpLocks/>
              </p:cNvGrpSpPr>
              <p:nvPr/>
            </p:nvGrpSpPr>
            <p:grpSpPr bwMode="auto">
              <a:xfrm>
                <a:off x="2616840" y="1988840"/>
                <a:ext cx="5266662" cy="4287473"/>
                <a:chOff x="2328808" y="1916832"/>
                <a:chExt cx="5266662" cy="4287473"/>
              </a:xfrm>
            </p:grpSpPr>
            <p:grpSp>
              <p:nvGrpSpPr>
                <p:cNvPr id="6" name="グループ化 128"/>
                <p:cNvGrpSpPr>
                  <a:grpSpLocks/>
                </p:cNvGrpSpPr>
                <p:nvPr/>
              </p:nvGrpSpPr>
              <p:grpSpPr bwMode="auto">
                <a:xfrm>
                  <a:off x="2328808" y="1916832"/>
                  <a:ext cx="5266662" cy="4287473"/>
                  <a:chOff x="2616840" y="1412776"/>
                  <a:chExt cx="5266662" cy="4287473"/>
                </a:xfrm>
              </p:grpSpPr>
              <p:grpSp>
                <p:nvGrpSpPr>
                  <p:cNvPr id="7" name="グループ化 68"/>
                  <p:cNvGrpSpPr>
                    <a:grpSpLocks/>
                  </p:cNvGrpSpPr>
                  <p:nvPr/>
                </p:nvGrpSpPr>
                <p:grpSpPr bwMode="auto">
                  <a:xfrm>
                    <a:off x="3059832" y="1412776"/>
                    <a:ext cx="4823670" cy="4287473"/>
                    <a:chOff x="0" y="0"/>
                    <a:chExt cx="4823670" cy="4287473"/>
                  </a:xfrm>
                </p:grpSpPr>
                <p:pic>
                  <p:nvPicPr>
                    <p:cNvPr id="22601" name="Picture 1"/>
                    <p:cNvPicPr>
                      <a:picLocks noChangeAspect="1" noChangeArrowheads="1"/>
                    </p:cNvPicPr>
                    <p:nvPr/>
                  </p:nvPicPr>
                  <p:blipFill>
                    <a:blip r:embed="rId3" cstate="print">
                      <a:extLst>
                        <a:ext uri="{28A0092B-C50C-407E-A947-70E740481C1C}">
                          <a14:useLocalDpi xmlns="" xmlns:a14="http://schemas.microsoft.com/office/drawing/2010/main" val="0"/>
                        </a:ext>
                      </a:extLst>
                    </a:blip>
                    <a:srcRect l="20763" t="7838" r="50945" b="31415"/>
                    <a:stretch>
                      <a:fillRect/>
                    </a:stretch>
                  </p:blipFill>
                  <p:spPr bwMode="gray">
                    <a:xfrm>
                      <a:off x="0" y="6724"/>
                      <a:ext cx="4765964" cy="425161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
                          <a:solidFill>
                            <a:srgbClr val="000000"/>
                          </a:solidFill>
                          <a:miter lim="800000"/>
                          <a:headEnd/>
                          <a:tailEnd/>
                        </a14:hiddenLine>
                      </a:ext>
                    </a:extLst>
                  </p:spPr>
                </p:pic>
                <p:sp>
                  <p:nvSpPr>
                    <p:cNvPr id="186" name="正方形/長方形 185"/>
                    <p:cNvSpPr/>
                    <p:nvPr/>
                  </p:nvSpPr>
                  <p:spPr bwMode="gray">
                    <a:xfrm>
                      <a:off x="472799" y="0"/>
                      <a:ext cx="625503" cy="210746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defRPr/>
                      </a:pPr>
                      <a:endParaRPr lang="ja-JP" altLang="en-US"/>
                    </a:p>
                  </p:txBody>
                </p:sp>
                <p:sp>
                  <p:nvSpPr>
                    <p:cNvPr id="187" name="正方形/長方形 186"/>
                    <p:cNvSpPr/>
                    <p:nvPr/>
                  </p:nvSpPr>
                  <p:spPr bwMode="gray">
                    <a:xfrm>
                      <a:off x="4002915" y="2352755"/>
                      <a:ext cx="772374" cy="191571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defRPr/>
                      </a:pPr>
                      <a:endParaRPr lang="ja-JP" altLang="en-US"/>
                    </a:p>
                  </p:txBody>
                </p:sp>
                <p:sp>
                  <p:nvSpPr>
                    <p:cNvPr id="188" name="正方形/長方形 187"/>
                    <p:cNvSpPr/>
                    <p:nvPr/>
                  </p:nvSpPr>
                  <p:spPr bwMode="gray">
                    <a:xfrm>
                      <a:off x="4016738" y="476770"/>
                      <a:ext cx="770647" cy="57350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defRPr/>
                      </a:pPr>
                      <a:endParaRPr lang="ja-JP" altLang="en-US"/>
                    </a:p>
                  </p:txBody>
                </p:sp>
                <p:sp>
                  <p:nvSpPr>
                    <p:cNvPr id="189" name="正方形/長方形 188"/>
                    <p:cNvSpPr/>
                    <p:nvPr/>
                  </p:nvSpPr>
                  <p:spPr bwMode="gray">
                    <a:xfrm>
                      <a:off x="4490184" y="1755065"/>
                      <a:ext cx="333486" cy="61841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defRPr/>
                      </a:pPr>
                      <a:endParaRPr lang="ja-JP" altLang="en-US"/>
                    </a:p>
                  </p:txBody>
                </p:sp>
                <p:sp>
                  <p:nvSpPr>
                    <p:cNvPr id="190" name="正方形/長方形 189"/>
                    <p:cNvSpPr/>
                    <p:nvPr/>
                  </p:nvSpPr>
                  <p:spPr bwMode="gray">
                    <a:xfrm>
                      <a:off x="4312209" y="1962357"/>
                      <a:ext cx="333487" cy="40076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defRPr/>
                      </a:pPr>
                      <a:endParaRPr lang="ja-JP" altLang="en-US"/>
                    </a:p>
                  </p:txBody>
                </p:sp>
                <p:sp>
                  <p:nvSpPr>
                    <p:cNvPr id="191" name="正方形/長方形 190"/>
                    <p:cNvSpPr/>
                    <p:nvPr/>
                  </p:nvSpPr>
                  <p:spPr bwMode="gray">
                    <a:xfrm>
                      <a:off x="4236181" y="2095368"/>
                      <a:ext cx="333487" cy="40249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defRPr/>
                      </a:pPr>
                      <a:endParaRPr lang="ja-JP" altLang="en-US"/>
                    </a:p>
                  </p:txBody>
                </p:sp>
                <p:sp>
                  <p:nvSpPr>
                    <p:cNvPr id="192" name="正方形/長方形 191"/>
                    <p:cNvSpPr/>
                    <p:nvPr/>
                  </p:nvSpPr>
                  <p:spPr bwMode="gray">
                    <a:xfrm>
                      <a:off x="2264640" y="4104366"/>
                      <a:ext cx="770647" cy="18310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defRPr/>
                      </a:pPr>
                      <a:endParaRPr lang="ja-JP" altLang="en-US"/>
                    </a:p>
                  </p:txBody>
                </p:sp>
                <p:sp>
                  <p:nvSpPr>
                    <p:cNvPr id="193" name="正方形/長方形 192"/>
                    <p:cNvSpPr/>
                    <p:nvPr/>
                  </p:nvSpPr>
                  <p:spPr bwMode="gray">
                    <a:xfrm>
                      <a:off x="2808" y="4144096"/>
                      <a:ext cx="305840" cy="14337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defRPr/>
                      </a:pPr>
                      <a:endParaRPr lang="ja-JP" altLang="en-US"/>
                    </a:p>
                  </p:txBody>
                </p:sp>
              </p:grpSp>
              <p:sp>
                <p:nvSpPr>
                  <p:cNvPr id="155" name="円/楕円 154"/>
                  <p:cNvSpPr/>
                  <p:nvPr/>
                </p:nvSpPr>
                <p:spPr bwMode="gray">
                  <a:xfrm>
                    <a:off x="6012179" y="3575514"/>
                    <a:ext cx="145144" cy="145104"/>
                  </a:xfrm>
                  <a:prstGeom prst="ellipse">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sp>
                <p:nvSpPr>
                  <p:cNvPr id="156" name="フリーフォーム 155"/>
                  <p:cNvSpPr/>
                  <p:nvPr/>
                </p:nvSpPr>
                <p:spPr bwMode="gray">
                  <a:xfrm>
                    <a:off x="5075653" y="4133472"/>
                    <a:ext cx="1802207" cy="1095189"/>
                  </a:xfrm>
                  <a:custGeom>
                    <a:avLst/>
                    <a:gdLst>
                      <a:gd name="connsiteX0" fmla="*/ 0 w 1803400"/>
                      <a:gd name="connsiteY0" fmla="*/ 1095375 h 1095375"/>
                      <a:gd name="connsiteX1" fmla="*/ 409575 w 1803400"/>
                      <a:gd name="connsiteY1" fmla="*/ 809625 h 1095375"/>
                      <a:gd name="connsiteX2" fmla="*/ 971550 w 1803400"/>
                      <a:gd name="connsiteY2" fmla="*/ 542925 h 1095375"/>
                      <a:gd name="connsiteX3" fmla="*/ 1143000 w 1803400"/>
                      <a:gd name="connsiteY3" fmla="*/ 314325 h 1095375"/>
                      <a:gd name="connsiteX4" fmla="*/ 1695450 w 1803400"/>
                      <a:gd name="connsiteY4" fmla="*/ 104775 h 1095375"/>
                      <a:gd name="connsiteX5" fmla="*/ 1790700 w 1803400"/>
                      <a:gd name="connsiteY5" fmla="*/ 0 h 1095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3400" h="1095375">
                        <a:moveTo>
                          <a:pt x="0" y="1095375"/>
                        </a:moveTo>
                        <a:cubicBezTo>
                          <a:pt x="123825" y="998537"/>
                          <a:pt x="247650" y="901700"/>
                          <a:pt x="409575" y="809625"/>
                        </a:cubicBezTo>
                        <a:cubicBezTo>
                          <a:pt x="571500" y="717550"/>
                          <a:pt x="849313" y="625475"/>
                          <a:pt x="971550" y="542925"/>
                        </a:cubicBezTo>
                        <a:cubicBezTo>
                          <a:pt x="1093788" y="460375"/>
                          <a:pt x="1022350" y="387350"/>
                          <a:pt x="1143000" y="314325"/>
                        </a:cubicBezTo>
                        <a:cubicBezTo>
                          <a:pt x="1263650" y="241300"/>
                          <a:pt x="1587500" y="157162"/>
                          <a:pt x="1695450" y="104775"/>
                        </a:cubicBezTo>
                        <a:cubicBezTo>
                          <a:pt x="1803400" y="52388"/>
                          <a:pt x="1797050" y="26194"/>
                          <a:pt x="1790700" y="0"/>
                        </a:cubicBezTo>
                      </a:path>
                    </a:pathLst>
                  </a:custGeom>
                  <a:ln w="63500" cmpd="tri">
                    <a:solidFill>
                      <a:srgbClr val="00B050"/>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ja-JP" altLang="en-US"/>
                  </a:p>
                </p:txBody>
              </p:sp>
              <p:sp>
                <p:nvSpPr>
                  <p:cNvPr id="158" name="フリーフォーム 157"/>
                  <p:cNvSpPr/>
                  <p:nvPr/>
                </p:nvSpPr>
                <p:spPr bwMode="gray">
                  <a:xfrm>
                    <a:off x="7162965" y="3141930"/>
                    <a:ext cx="157239" cy="278116"/>
                  </a:xfrm>
                  <a:custGeom>
                    <a:avLst/>
                    <a:gdLst>
                      <a:gd name="connsiteX0" fmla="*/ 0 w 600075"/>
                      <a:gd name="connsiteY0" fmla="*/ 0 h 581025"/>
                      <a:gd name="connsiteX1" fmla="*/ 152400 w 600075"/>
                      <a:gd name="connsiteY1" fmla="*/ 352425 h 581025"/>
                      <a:gd name="connsiteX2" fmla="*/ 600075 w 600075"/>
                      <a:gd name="connsiteY2" fmla="*/ 581025 h 581025"/>
                    </a:gdLst>
                    <a:ahLst/>
                    <a:cxnLst>
                      <a:cxn ang="0">
                        <a:pos x="connsiteX0" y="connsiteY0"/>
                      </a:cxn>
                      <a:cxn ang="0">
                        <a:pos x="connsiteX1" y="connsiteY1"/>
                      </a:cxn>
                      <a:cxn ang="0">
                        <a:pos x="connsiteX2" y="connsiteY2"/>
                      </a:cxn>
                    </a:cxnLst>
                    <a:rect l="l" t="t" r="r" b="b"/>
                    <a:pathLst>
                      <a:path w="600075" h="581025">
                        <a:moveTo>
                          <a:pt x="0" y="0"/>
                        </a:moveTo>
                        <a:cubicBezTo>
                          <a:pt x="26194" y="127794"/>
                          <a:pt x="52388" y="255588"/>
                          <a:pt x="152400" y="352425"/>
                        </a:cubicBezTo>
                        <a:cubicBezTo>
                          <a:pt x="252412" y="449262"/>
                          <a:pt x="600075" y="581025"/>
                          <a:pt x="600075" y="581025"/>
                        </a:cubicBezTo>
                      </a:path>
                    </a:pathLst>
                  </a:custGeom>
                  <a:ln w="63500" cmpd="tri">
                    <a:solidFill>
                      <a:srgbClr val="F412E4"/>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ja-JP" altLang="en-US"/>
                  </a:p>
                </p:txBody>
              </p:sp>
              <p:grpSp>
                <p:nvGrpSpPr>
                  <p:cNvPr id="8" name="グループ化 53"/>
                  <p:cNvGrpSpPr>
                    <a:grpSpLocks/>
                  </p:cNvGrpSpPr>
                  <p:nvPr/>
                </p:nvGrpSpPr>
                <p:grpSpPr bwMode="auto">
                  <a:xfrm>
                    <a:off x="2616840" y="2502782"/>
                    <a:ext cx="4689540" cy="3086912"/>
                    <a:chOff x="2040776" y="3030776"/>
                    <a:chExt cx="4689540" cy="3086912"/>
                  </a:xfrm>
                </p:grpSpPr>
                <p:grpSp>
                  <p:nvGrpSpPr>
                    <p:cNvPr id="9" name="グループ化 153"/>
                    <p:cNvGrpSpPr>
                      <a:grpSpLocks/>
                    </p:cNvGrpSpPr>
                    <p:nvPr/>
                  </p:nvGrpSpPr>
                  <p:grpSpPr bwMode="auto">
                    <a:xfrm>
                      <a:off x="2040776" y="3030776"/>
                      <a:ext cx="4689540" cy="2792521"/>
                      <a:chOff x="1680736" y="2814752"/>
                      <a:chExt cx="4689540" cy="2792521"/>
                    </a:xfrm>
                  </p:grpSpPr>
                  <p:sp>
                    <p:nvSpPr>
                      <p:cNvPr id="162" name="正方形/長方形 161"/>
                      <p:cNvSpPr/>
                      <p:nvPr/>
                    </p:nvSpPr>
                    <p:spPr bwMode="gray">
                      <a:xfrm>
                        <a:off x="1680736" y="3320888"/>
                        <a:ext cx="1092038" cy="278115"/>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900" dirty="0">
                            <a:solidFill>
                              <a:schemeClr val="tx1"/>
                            </a:solidFill>
                          </a:rPr>
                          <a:t>工場集積地</a:t>
                        </a:r>
                        <a:endParaRPr lang="en-US" altLang="ja-JP" sz="900" dirty="0">
                          <a:solidFill>
                            <a:schemeClr val="tx1"/>
                          </a:solidFill>
                        </a:endParaRPr>
                      </a:p>
                    </p:txBody>
                  </p:sp>
                  <p:sp>
                    <p:nvSpPr>
                      <p:cNvPr id="163" name="円/楕円 162"/>
                      <p:cNvSpPr/>
                      <p:nvPr/>
                    </p:nvSpPr>
                    <p:spPr bwMode="gray">
                      <a:xfrm>
                        <a:off x="3635896" y="3308922"/>
                        <a:ext cx="936104" cy="360040"/>
                      </a:xfrm>
                      <a:prstGeom prst="ellipse">
                        <a:avLst/>
                      </a:prstGeom>
                      <a:gradFill>
                        <a:gsLst>
                          <a:gs pos="100000">
                            <a:srgbClr val="92D050"/>
                          </a:gs>
                          <a:gs pos="30000">
                            <a:schemeClr val="accent3">
                              <a:lumMod val="40000"/>
                              <a:lumOff val="60000"/>
                              <a:alpha val="80000"/>
                            </a:schemeClr>
                          </a:gs>
                        </a:gsLst>
                        <a:path path="shape">
                          <a:fillToRect l="50000" t="50000" r="50000" b="50000"/>
                        </a:path>
                      </a:gradFill>
                      <a:ln w="9525">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cxnSp>
                    <p:nvCxnSpPr>
                      <p:cNvPr id="164" name="直線コネクタ 163"/>
                      <p:cNvCxnSpPr>
                        <a:endCxn id="0" idx="2"/>
                      </p:cNvCxnSpPr>
                      <p:nvPr/>
                    </p:nvCxnSpPr>
                    <p:spPr bwMode="gray">
                      <a:xfrm>
                        <a:off x="2632814" y="3460809"/>
                        <a:ext cx="1003914" cy="27639"/>
                      </a:xfrm>
                      <a:prstGeom prst="line">
                        <a:avLst/>
                      </a:prstGeom>
                      <a:ln w="12700" cmpd="sng">
                        <a:solidFill>
                          <a:schemeClr val="tx1"/>
                        </a:solidFill>
                        <a:prstDash val="sysDot"/>
                      </a:ln>
                    </p:spPr>
                    <p:style>
                      <a:lnRef idx="1">
                        <a:schemeClr val="accent1"/>
                      </a:lnRef>
                      <a:fillRef idx="0">
                        <a:schemeClr val="accent1"/>
                      </a:fillRef>
                      <a:effectRef idx="0">
                        <a:schemeClr val="accent1"/>
                      </a:effectRef>
                      <a:fontRef idx="minor">
                        <a:schemeClr val="tx1"/>
                      </a:fontRef>
                    </p:style>
                  </p:cxnSp>
                  <p:sp>
                    <p:nvSpPr>
                      <p:cNvPr id="165" name="円/楕円 164"/>
                      <p:cNvSpPr/>
                      <p:nvPr/>
                    </p:nvSpPr>
                    <p:spPr bwMode="gray">
                      <a:xfrm>
                        <a:off x="4427984" y="4245026"/>
                        <a:ext cx="432048" cy="360040"/>
                      </a:xfrm>
                      <a:prstGeom prst="ellipse">
                        <a:avLst/>
                      </a:prstGeom>
                      <a:gradFill>
                        <a:gsLst>
                          <a:gs pos="100000">
                            <a:srgbClr val="92D050"/>
                          </a:gs>
                          <a:gs pos="30000">
                            <a:schemeClr val="accent3">
                              <a:lumMod val="40000"/>
                              <a:lumOff val="60000"/>
                              <a:alpha val="80000"/>
                            </a:schemeClr>
                          </a:gs>
                        </a:gsLst>
                        <a:path path="shape">
                          <a:fillToRect l="50000" t="50000" r="50000" b="50000"/>
                        </a:path>
                      </a:gradFill>
                      <a:ln w="9525">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cxnSp>
                    <p:nvCxnSpPr>
                      <p:cNvPr id="166" name="直線コネクタ 165"/>
                      <p:cNvCxnSpPr>
                        <a:endCxn id="0" idx="1"/>
                      </p:cNvCxnSpPr>
                      <p:nvPr/>
                    </p:nvCxnSpPr>
                    <p:spPr bwMode="gray">
                      <a:xfrm>
                        <a:off x="2632814" y="3460809"/>
                        <a:ext cx="1859229" cy="837802"/>
                      </a:xfrm>
                      <a:prstGeom prst="line">
                        <a:avLst/>
                      </a:prstGeom>
                      <a:ln w="12700" cmpd="sng">
                        <a:solidFill>
                          <a:schemeClr val="tx1"/>
                        </a:solidFill>
                        <a:prstDash val="sysDot"/>
                      </a:ln>
                    </p:spPr>
                    <p:style>
                      <a:lnRef idx="1">
                        <a:schemeClr val="accent1"/>
                      </a:lnRef>
                      <a:fillRef idx="0">
                        <a:schemeClr val="accent1"/>
                      </a:fillRef>
                      <a:effectRef idx="0">
                        <a:schemeClr val="accent1"/>
                      </a:effectRef>
                      <a:fontRef idx="minor">
                        <a:schemeClr val="tx1"/>
                      </a:fontRef>
                    </p:style>
                  </p:cxnSp>
                  <p:grpSp>
                    <p:nvGrpSpPr>
                      <p:cNvPr id="10" name="グループ化 132"/>
                      <p:cNvGrpSpPr>
                        <a:grpSpLocks/>
                      </p:cNvGrpSpPr>
                      <p:nvPr/>
                    </p:nvGrpSpPr>
                    <p:grpSpPr bwMode="auto">
                      <a:xfrm>
                        <a:off x="4139952" y="4533058"/>
                        <a:ext cx="504056" cy="360040"/>
                        <a:chOff x="2167161" y="3740970"/>
                        <a:chExt cx="504056" cy="360040"/>
                      </a:xfrm>
                    </p:grpSpPr>
                    <p:sp>
                      <p:nvSpPr>
                        <p:cNvPr id="180" name="円/楕円 179"/>
                        <p:cNvSpPr/>
                        <p:nvPr/>
                      </p:nvSpPr>
                      <p:spPr bwMode="gray">
                        <a:xfrm>
                          <a:off x="2265248" y="3741454"/>
                          <a:ext cx="290289" cy="359304"/>
                        </a:xfrm>
                        <a:prstGeom prst="ellipse">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sp>
                      <p:nvSpPr>
                        <p:cNvPr id="181" name="正方形/長方形 180"/>
                        <p:cNvSpPr/>
                        <p:nvPr/>
                      </p:nvSpPr>
                      <p:spPr bwMode="gray">
                        <a:xfrm>
                          <a:off x="2165030" y="3805368"/>
                          <a:ext cx="506278" cy="238385"/>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altLang="ja-JP" sz="900" dirty="0">
                              <a:solidFill>
                                <a:schemeClr val="tx1"/>
                              </a:solidFill>
                            </a:rPr>
                            <a:t>USJ</a:t>
                          </a:r>
                        </a:p>
                      </p:txBody>
                    </p:sp>
                  </p:grpSp>
                  <p:grpSp>
                    <p:nvGrpSpPr>
                      <p:cNvPr id="11" name="グループ化 133"/>
                      <p:cNvGrpSpPr>
                        <a:grpSpLocks/>
                      </p:cNvGrpSpPr>
                      <p:nvPr/>
                    </p:nvGrpSpPr>
                    <p:grpSpPr bwMode="auto">
                      <a:xfrm>
                        <a:off x="2361532" y="4606098"/>
                        <a:ext cx="1007370" cy="431857"/>
                        <a:chOff x="2322067" y="3833863"/>
                        <a:chExt cx="503685" cy="359882"/>
                      </a:xfrm>
                    </p:grpSpPr>
                    <p:sp>
                      <p:nvSpPr>
                        <p:cNvPr id="178" name="円/楕円 177"/>
                        <p:cNvSpPr/>
                        <p:nvPr/>
                      </p:nvSpPr>
                      <p:spPr bwMode="gray">
                        <a:xfrm>
                          <a:off x="2383408" y="3833859"/>
                          <a:ext cx="360269" cy="359882"/>
                        </a:xfrm>
                        <a:prstGeom prst="ellipse">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sp>
                      <p:nvSpPr>
                        <p:cNvPr id="179" name="正方形/長方形 178"/>
                        <p:cNvSpPr/>
                        <p:nvPr/>
                      </p:nvSpPr>
                      <p:spPr bwMode="gray">
                        <a:xfrm>
                          <a:off x="2322067" y="3924549"/>
                          <a:ext cx="503686" cy="240402"/>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800" dirty="0">
                              <a:solidFill>
                                <a:schemeClr val="tx1"/>
                              </a:solidFill>
                            </a:rPr>
                            <a:t>舞洲スポーツ</a:t>
                          </a:r>
                          <a:endParaRPr lang="en-US" altLang="ja-JP" sz="800" dirty="0">
                            <a:solidFill>
                              <a:schemeClr val="tx1"/>
                            </a:solidFill>
                          </a:endParaRPr>
                        </a:p>
                        <a:p>
                          <a:pPr algn="ctr">
                            <a:defRPr/>
                          </a:pPr>
                          <a:r>
                            <a:rPr lang="ja-JP" altLang="en-US" sz="800" dirty="0">
                              <a:solidFill>
                                <a:schemeClr val="tx1"/>
                              </a:solidFill>
                            </a:rPr>
                            <a:t>アイランド</a:t>
                          </a:r>
                          <a:endParaRPr lang="en-US" altLang="ja-JP" sz="800" dirty="0">
                            <a:solidFill>
                              <a:schemeClr val="tx1"/>
                            </a:solidFill>
                          </a:endParaRPr>
                        </a:p>
                      </p:txBody>
                    </p:sp>
                  </p:grpSp>
                  <p:sp>
                    <p:nvSpPr>
                      <p:cNvPr id="169" name="円/楕円 168"/>
                      <p:cNvSpPr/>
                      <p:nvPr/>
                    </p:nvSpPr>
                    <p:spPr bwMode="gray">
                      <a:xfrm rot="18316210">
                        <a:off x="2865008" y="4959201"/>
                        <a:ext cx="936104" cy="360040"/>
                      </a:xfrm>
                      <a:prstGeom prst="ellipse">
                        <a:avLst/>
                      </a:prstGeom>
                      <a:gradFill>
                        <a:gsLst>
                          <a:gs pos="100000">
                            <a:schemeClr val="accent6">
                              <a:lumMod val="75000"/>
                            </a:schemeClr>
                          </a:gs>
                          <a:gs pos="30000">
                            <a:schemeClr val="accent6">
                              <a:lumMod val="40000"/>
                              <a:lumOff val="60000"/>
                              <a:alpha val="80000"/>
                            </a:schemeClr>
                          </a:gs>
                        </a:gsLst>
                        <a:path path="shape">
                          <a:fillToRect l="50000" t="50000" r="50000" b="50000"/>
                        </a:path>
                      </a:gradFill>
                      <a:ln w="9525">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sp>
                    <p:nvSpPr>
                      <p:cNvPr id="170" name="正方形/長方形 169"/>
                      <p:cNvSpPr/>
                      <p:nvPr/>
                    </p:nvSpPr>
                    <p:spPr bwMode="gray">
                      <a:xfrm>
                        <a:off x="2005583" y="4087866"/>
                        <a:ext cx="1040200" cy="240112"/>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900" dirty="0">
                            <a:solidFill>
                              <a:schemeClr val="tx1"/>
                            </a:solidFill>
                          </a:rPr>
                          <a:t>大型物流施設</a:t>
                        </a:r>
                        <a:endParaRPr lang="en-US" altLang="ja-JP" sz="900" dirty="0">
                          <a:solidFill>
                            <a:schemeClr val="tx1"/>
                          </a:solidFill>
                        </a:endParaRPr>
                      </a:p>
                    </p:txBody>
                  </p:sp>
                  <p:cxnSp>
                    <p:nvCxnSpPr>
                      <p:cNvPr id="171" name="直線コネクタ 170"/>
                      <p:cNvCxnSpPr/>
                      <p:nvPr/>
                    </p:nvCxnSpPr>
                    <p:spPr bwMode="gray">
                      <a:xfrm>
                        <a:off x="2710569" y="4322796"/>
                        <a:ext cx="708442" cy="473315"/>
                      </a:xfrm>
                      <a:prstGeom prst="line">
                        <a:avLst/>
                      </a:prstGeom>
                      <a:ln w="12700" cmpd="sng">
                        <a:solidFill>
                          <a:schemeClr val="tx1"/>
                        </a:solidFill>
                        <a:prstDash val="sysDot"/>
                      </a:ln>
                    </p:spPr>
                    <p:style>
                      <a:lnRef idx="1">
                        <a:schemeClr val="accent1"/>
                      </a:lnRef>
                      <a:fillRef idx="0">
                        <a:schemeClr val="accent1"/>
                      </a:fillRef>
                      <a:effectRef idx="0">
                        <a:schemeClr val="accent1"/>
                      </a:effectRef>
                      <a:fontRef idx="minor">
                        <a:schemeClr val="tx1"/>
                      </a:fontRef>
                    </p:style>
                  </p:cxnSp>
                  <p:sp>
                    <p:nvSpPr>
                      <p:cNvPr id="172" name="正方形/長方形 171"/>
                      <p:cNvSpPr/>
                      <p:nvPr/>
                    </p:nvSpPr>
                    <p:spPr bwMode="gray">
                      <a:xfrm>
                        <a:off x="4282965" y="5202055"/>
                        <a:ext cx="145144" cy="143377"/>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dirty="0">
                          <a:solidFill>
                            <a:schemeClr val="tx1"/>
                          </a:solidFill>
                        </a:endParaRPr>
                      </a:p>
                    </p:txBody>
                  </p:sp>
                  <p:sp>
                    <p:nvSpPr>
                      <p:cNvPr id="173" name="正方形/長方形 172"/>
                      <p:cNvSpPr/>
                      <p:nvPr/>
                    </p:nvSpPr>
                    <p:spPr bwMode="gray">
                      <a:xfrm>
                        <a:off x="3754225" y="5157142"/>
                        <a:ext cx="647966" cy="24184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900" dirty="0">
                            <a:solidFill>
                              <a:schemeClr val="tx1"/>
                            </a:solidFill>
                          </a:rPr>
                          <a:t>海遊館</a:t>
                        </a:r>
                        <a:endParaRPr lang="en-US" altLang="ja-JP" sz="900" dirty="0">
                          <a:solidFill>
                            <a:schemeClr val="tx1"/>
                          </a:solidFill>
                        </a:endParaRPr>
                      </a:p>
                    </p:txBody>
                  </p:sp>
                  <p:sp>
                    <p:nvSpPr>
                      <p:cNvPr id="174" name="正方形/長方形 173"/>
                      <p:cNvSpPr/>
                      <p:nvPr/>
                    </p:nvSpPr>
                    <p:spPr bwMode="gray">
                      <a:xfrm>
                        <a:off x="3968486" y="3631825"/>
                        <a:ext cx="143417" cy="143376"/>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dirty="0">
                          <a:solidFill>
                            <a:schemeClr val="tx1"/>
                          </a:solidFill>
                        </a:endParaRPr>
                      </a:p>
                    </p:txBody>
                  </p:sp>
                  <p:sp>
                    <p:nvSpPr>
                      <p:cNvPr id="175" name="正方形/長方形 174"/>
                      <p:cNvSpPr/>
                      <p:nvPr/>
                    </p:nvSpPr>
                    <p:spPr bwMode="gray">
                      <a:xfrm>
                        <a:off x="3965030" y="3540271"/>
                        <a:ext cx="806933" cy="250477"/>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900" dirty="0">
                            <a:solidFill>
                              <a:schemeClr val="tx1"/>
                            </a:solidFill>
                          </a:rPr>
                          <a:t>矢倉緑地</a:t>
                        </a:r>
                        <a:endParaRPr lang="en-US" altLang="ja-JP" sz="900" dirty="0">
                          <a:solidFill>
                            <a:schemeClr val="tx1"/>
                          </a:solidFill>
                        </a:endParaRPr>
                      </a:p>
                    </p:txBody>
                  </p:sp>
                  <p:sp>
                    <p:nvSpPr>
                      <p:cNvPr id="176" name="正方形/長方形 175"/>
                      <p:cNvSpPr/>
                      <p:nvPr/>
                    </p:nvSpPr>
                    <p:spPr bwMode="gray">
                      <a:xfrm>
                        <a:off x="5722312" y="2814752"/>
                        <a:ext cx="647965" cy="30230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900" dirty="0">
                            <a:solidFill>
                              <a:schemeClr val="tx1"/>
                            </a:solidFill>
                          </a:rPr>
                          <a:t>淀川</a:t>
                        </a:r>
                        <a:endParaRPr lang="en-US" altLang="ja-JP" sz="900" dirty="0">
                          <a:solidFill>
                            <a:schemeClr val="tx1"/>
                          </a:solidFill>
                        </a:endParaRPr>
                      </a:p>
                    </p:txBody>
                  </p:sp>
                  <p:sp>
                    <p:nvSpPr>
                      <p:cNvPr id="177" name="正方形/長方形 176"/>
                      <p:cNvSpPr/>
                      <p:nvPr/>
                    </p:nvSpPr>
                    <p:spPr bwMode="gray">
                      <a:xfrm>
                        <a:off x="4930931" y="4101685"/>
                        <a:ext cx="647965" cy="240112"/>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900" dirty="0">
                            <a:solidFill>
                              <a:schemeClr val="tx1"/>
                            </a:solidFill>
                          </a:rPr>
                          <a:t>安治川</a:t>
                        </a:r>
                        <a:endParaRPr lang="en-US" altLang="ja-JP" sz="900" dirty="0">
                          <a:solidFill>
                            <a:schemeClr val="tx1"/>
                          </a:solidFill>
                        </a:endParaRPr>
                      </a:p>
                    </p:txBody>
                  </p:sp>
                </p:grpSp>
                <p:sp>
                  <p:nvSpPr>
                    <p:cNvPr id="161" name="正方形/長方形 160"/>
                    <p:cNvSpPr/>
                    <p:nvPr/>
                  </p:nvSpPr>
                  <p:spPr bwMode="gray">
                    <a:xfrm>
                      <a:off x="5434386" y="5877575"/>
                      <a:ext cx="647966" cy="240113"/>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900" dirty="0">
                          <a:solidFill>
                            <a:schemeClr val="tx1"/>
                          </a:solidFill>
                        </a:rPr>
                        <a:t>尻無川</a:t>
                      </a:r>
                      <a:endParaRPr lang="en-US" altLang="ja-JP" sz="900" dirty="0">
                        <a:solidFill>
                          <a:schemeClr val="tx1"/>
                        </a:solidFill>
                      </a:endParaRPr>
                    </a:p>
                  </p:txBody>
                </p:sp>
              </p:grpSp>
            </p:grpSp>
            <p:sp>
              <p:nvSpPr>
                <p:cNvPr id="145" name="円/楕円 144"/>
                <p:cNvSpPr/>
                <p:nvPr/>
              </p:nvSpPr>
              <p:spPr bwMode="gray">
                <a:xfrm>
                  <a:off x="6444684" y="3645986"/>
                  <a:ext cx="214261" cy="215929"/>
                </a:xfrm>
                <a:prstGeom prst="ellipse">
                  <a:avLst/>
                </a:prstGeom>
                <a:blipFill dpi="0" rotWithShape="1">
                  <a:blip r:embed="rId4" cstate="print"/>
                  <a:srcRect/>
                  <a:tile tx="0" ty="0" sx="100000" sy="100000" flip="none" algn="tl"/>
                </a:blip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sp>
              <p:nvSpPr>
                <p:cNvPr id="146" name="円/楕円 145"/>
                <p:cNvSpPr/>
                <p:nvPr/>
              </p:nvSpPr>
              <p:spPr bwMode="gray">
                <a:xfrm>
                  <a:off x="6045538" y="5041746"/>
                  <a:ext cx="143416" cy="143377"/>
                </a:xfrm>
                <a:prstGeom prst="ellipse">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grpSp>
          <p:sp>
            <p:nvSpPr>
              <p:cNvPr id="136" name="正方形/長方形 135"/>
              <p:cNvSpPr/>
              <p:nvPr/>
            </p:nvSpPr>
            <p:spPr bwMode="gray">
              <a:xfrm rot="18864271">
                <a:off x="4461504" y="4630906"/>
                <a:ext cx="875805" cy="234995"/>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900" dirty="0">
                    <a:solidFill>
                      <a:schemeClr val="tx1"/>
                    </a:solidFill>
                  </a:rPr>
                  <a:t>ＪＲゆめ咲線</a:t>
                </a:r>
              </a:p>
            </p:txBody>
          </p:sp>
          <p:sp>
            <p:nvSpPr>
              <p:cNvPr id="138" name="正方形/長方形 137"/>
              <p:cNvSpPr/>
              <p:nvPr/>
            </p:nvSpPr>
            <p:spPr bwMode="gray">
              <a:xfrm>
                <a:off x="5219068" y="2349872"/>
                <a:ext cx="720538" cy="286753"/>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900" dirty="0">
                    <a:solidFill>
                      <a:schemeClr val="tx1"/>
                    </a:solidFill>
                  </a:rPr>
                  <a:t>阪神</a:t>
                </a:r>
                <a:endParaRPr lang="en-US" altLang="ja-JP" sz="900" dirty="0">
                  <a:solidFill>
                    <a:schemeClr val="tx1"/>
                  </a:solidFill>
                </a:endParaRPr>
              </a:p>
              <a:p>
                <a:pPr algn="ctr">
                  <a:defRPr/>
                </a:pPr>
                <a:r>
                  <a:rPr lang="ja-JP" altLang="en-US" sz="900" dirty="0">
                    <a:solidFill>
                      <a:schemeClr val="tx1"/>
                    </a:solidFill>
                  </a:rPr>
                  <a:t>本線</a:t>
                </a:r>
              </a:p>
            </p:txBody>
          </p:sp>
          <p:sp>
            <p:nvSpPr>
              <p:cNvPr id="139" name="正方形/長方形 138"/>
              <p:cNvSpPr/>
              <p:nvPr/>
            </p:nvSpPr>
            <p:spPr bwMode="gray">
              <a:xfrm>
                <a:off x="4716248" y="2565801"/>
                <a:ext cx="718809" cy="286753"/>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900" dirty="0">
                    <a:solidFill>
                      <a:schemeClr val="tx1"/>
                    </a:solidFill>
                  </a:rPr>
                  <a:t>阪神</a:t>
                </a:r>
                <a:endParaRPr lang="en-US" altLang="ja-JP" sz="900" dirty="0">
                  <a:solidFill>
                    <a:schemeClr val="tx1"/>
                  </a:solidFill>
                </a:endParaRPr>
              </a:p>
              <a:p>
                <a:pPr algn="ctr">
                  <a:defRPr/>
                </a:pPr>
                <a:r>
                  <a:rPr lang="ja-JP" altLang="en-US" sz="900" dirty="0">
                    <a:solidFill>
                      <a:schemeClr val="tx1"/>
                    </a:solidFill>
                  </a:rPr>
                  <a:t>なんば線</a:t>
                </a:r>
              </a:p>
            </p:txBody>
          </p:sp>
          <p:sp>
            <p:nvSpPr>
              <p:cNvPr id="140" name="正方形/長方形 139"/>
              <p:cNvSpPr/>
              <p:nvPr/>
            </p:nvSpPr>
            <p:spPr bwMode="gray">
              <a:xfrm>
                <a:off x="7095576" y="4744085"/>
                <a:ext cx="865682" cy="288481"/>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900" dirty="0">
                    <a:solidFill>
                      <a:schemeClr val="tx1"/>
                    </a:solidFill>
                  </a:rPr>
                  <a:t>ＪＲ</a:t>
                </a:r>
                <a:endParaRPr lang="en-US" altLang="ja-JP" sz="900" dirty="0">
                  <a:solidFill>
                    <a:schemeClr val="tx1"/>
                  </a:solidFill>
                </a:endParaRPr>
              </a:p>
              <a:p>
                <a:pPr algn="ctr">
                  <a:defRPr/>
                </a:pPr>
                <a:r>
                  <a:rPr lang="ja-JP" altLang="en-US" sz="900" dirty="0">
                    <a:solidFill>
                      <a:schemeClr val="tx1"/>
                    </a:solidFill>
                  </a:rPr>
                  <a:t>大阪環状線</a:t>
                </a:r>
              </a:p>
            </p:txBody>
          </p:sp>
          <p:sp>
            <p:nvSpPr>
              <p:cNvPr id="141" name="正方形/長方形 140"/>
              <p:cNvSpPr/>
              <p:nvPr/>
            </p:nvSpPr>
            <p:spPr bwMode="gray">
              <a:xfrm rot="3103240">
                <a:off x="5960462" y="2994161"/>
                <a:ext cx="865441" cy="288561"/>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900" dirty="0">
                    <a:solidFill>
                      <a:schemeClr val="tx1"/>
                    </a:solidFill>
                  </a:rPr>
                  <a:t>ＪＲ東西線</a:t>
                </a:r>
              </a:p>
            </p:txBody>
          </p:sp>
          <p:sp>
            <p:nvSpPr>
              <p:cNvPr id="142" name="正方形/長方形 141"/>
              <p:cNvSpPr/>
              <p:nvPr/>
            </p:nvSpPr>
            <p:spPr bwMode="gray">
              <a:xfrm>
                <a:off x="6786281" y="4510883"/>
                <a:ext cx="701530" cy="312664"/>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900" dirty="0">
                    <a:solidFill>
                      <a:srgbClr val="00B050"/>
                    </a:solidFill>
                  </a:rPr>
                  <a:t>地下鉄</a:t>
                </a:r>
                <a:endParaRPr lang="en-US" altLang="ja-JP" sz="900" dirty="0">
                  <a:solidFill>
                    <a:srgbClr val="00B050"/>
                  </a:solidFill>
                </a:endParaRPr>
              </a:p>
              <a:p>
                <a:pPr algn="ctr">
                  <a:defRPr/>
                </a:pPr>
                <a:r>
                  <a:rPr lang="ja-JP" altLang="en-US" sz="900" dirty="0">
                    <a:solidFill>
                      <a:srgbClr val="00B050"/>
                    </a:solidFill>
                  </a:rPr>
                  <a:t>中央線</a:t>
                </a:r>
              </a:p>
            </p:txBody>
          </p:sp>
          <p:sp>
            <p:nvSpPr>
              <p:cNvPr id="143" name="正方形/長方形 142"/>
              <p:cNvSpPr/>
              <p:nvPr/>
            </p:nvSpPr>
            <p:spPr bwMode="gray">
              <a:xfrm>
                <a:off x="7235537" y="3933922"/>
                <a:ext cx="703258" cy="310937"/>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900" dirty="0">
                    <a:solidFill>
                      <a:srgbClr val="F412E4"/>
                    </a:solidFill>
                  </a:rPr>
                  <a:t>地下鉄</a:t>
                </a:r>
                <a:endParaRPr lang="en-US" altLang="ja-JP" sz="900" dirty="0">
                  <a:solidFill>
                    <a:srgbClr val="F412E4"/>
                  </a:solidFill>
                </a:endParaRPr>
              </a:p>
              <a:p>
                <a:pPr algn="ctr">
                  <a:defRPr/>
                </a:pPr>
                <a:r>
                  <a:rPr lang="ja-JP" altLang="en-US" sz="900" dirty="0">
                    <a:solidFill>
                      <a:srgbClr val="F412E4"/>
                    </a:solidFill>
                  </a:rPr>
                  <a:t>千日前線</a:t>
                </a:r>
              </a:p>
            </p:txBody>
          </p:sp>
        </p:grpSp>
        <p:sp>
          <p:nvSpPr>
            <p:cNvPr id="72" name="正方形/長方形 71"/>
            <p:cNvSpPr/>
            <p:nvPr/>
          </p:nvSpPr>
          <p:spPr bwMode="gray">
            <a:xfrm>
              <a:off x="8100971" y="4437214"/>
              <a:ext cx="815967" cy="215869"/>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1200" dirty="0">
                  <a:solidFill>
                    <a:schemeClr val="tx1"/>
                  </a:solidFill>
                </a:rPr>
                <a:t>弁天町駅</a:t>
              </a:r>
            </a:p>
          </p:txBody>
        </p:sp>
        <p:cxnSp>
          <p:nvCxnSpPr>
            <p:cNvPr id="73" name="直線コネクタ 72"/>
            <p:cNvCxnSpPr>
              <a:stCxn id="72" idx="1"/>
              <a:endCxn id="74" idx="5"/>
            </p:cNvCxnSpPr>
            <p:nvPr/>
          </p:nvCxnSpPr>
          <p:spPr bwMode="gray">
            <a:xfrm flipH="1" flipV="1">
              <a:off x="7821574" y="4159441"/>
              <a:ext cx="279397" cy="385707"/>
            </a:xfrm>
            <a:prstGeom prst="line">
              <a:avLst/>
            </a:prstGeom>
            <a:ln w="12700" cmpd="sng">
              <a:solidFill>
                <a:schemeClr val="tx1"/>
              </a:solidFill>
              <a:prstDash val="sysDot"/>
            </a:ln>
          </p:spPr>
          <p:style>
            <a:lnRef idx="1">
              <a:schemeClr val="accent1"/>
            </a:lnRef>
            <a:fillRef idx="0">
              <a:schemeClr val="accent1"/>
            </a:fillRef>
            <a:effectRef idx="0">
              <a:schemeClr val="accent1"/>
            </a:effectRef>
            <a:fontRef idx="minor">
              <a:schemeClr val="tx1"/>
            </a:fontRef>
          </p:style>
        </p:cxnSp>
        <p:sp>
          <p:nvSpPr>
            <p:cNvPr id="74" name="円/楕円 73"/>
            <p:cNvSpPr/>
            <p:nvPr/>
          </p:nvSpPr>
          <p:spPr bwMode="gray">
            <a:xfrm>
              <a:off x="7596151" y="3934049"/>
              <a:ext cx="263522" cy="263487"/>
            </a:xfrm>
            <a:prstGeom prst="ellipse">
              <a:avLst/>
            </a:prstGeom>
            <a:gradFill>
              <a:gsLst>
                <a:gs pos="100000">
                  <a:srgbClr val="FF0000"/>
                </a:gs>
                <a:gs pos="30000">
                  <a:schemeClr val="bg1"/>
                </a:gs>
              </a:gsLst>
              <a:path path="shape">
                <a:fillToRect l="50000" t="50000" r="50000" b="50000"/>
              </a:path>
            </a:gradFill>
            <a:ln w="9525">
              <a:solidFill>
                <a:srgbClr val="92D05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sp>
          <p:nvSpPr>
            <p:cNvPr id="75" name="正方形/長方形 74"/>
            <p:cNvSpPr/>
            <p:nvPr/>
          </p:nvSpPr>
          <p:spPr bwMode="gray">
            <a:xfrm>
              <a:off x="8100971" y="3645165"/>
              <a:ext cx="863591" cy="215869"/>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1200" dirty="0">
                  <a:solidFill>
                    <a:schemeClr val="tx1"/>
                  </a:solidFill>
                </a:rPr>
                <a:t>西九条駅</a:t>
              </a:r>
            </a:p>
          </p:txBody>
        </p:sp>
        <p:cxnSp>
          <p:nvCxnSpPr>
            <p:cNvPr id="76" name="直線コネクタ 75"/>
            <p:cNvCxnSpPr/>
            <p:nvPr/>
          </p:nvCxnSpPr>
          <p:spPr bwMode="gray">
            <a:xfrm flipH="1" flipV="1">
              <a:off x="7931110" y="3668975"/>
              <a:ext cx="169861" cy="120633"/>
            </a:xfrm>
            <a:prstGeom prst="line">
              <a:avLst/>
            </a:prstGeom>
            <a:ln w="12700" cmpd="sng">
              <a:solidFill>
                <a:schemeClr val="tx1"/>
              </a:solidFill>
              <a:prstDash val="sysDot"/>
            </a:ln>
          </p:spPr>
          <p:style>
            <a:lnRef idx="1">
              <a:schemeClr val="accent1"/>
            </a:lnRef>
            <a:fillRef idx="0">
              <a:schemeClr val="accent1"/>
            </a:fillRef>
            <a:effectRef idx="0">
              <a:schemeClr val="accent1"/>
            </a:effectRef>
            <a:fontRef idx="minor">
              <a:schemeClr val="tx1"/>
            </a:fontRef>
          </p:style>
        </p:cxnSp>
        <p:sp>
          <p:nvSpPr>
            <p:cNvPr id="77" name="円/楕円 76"/>
            <p:cNvSpPr/>
            <p:nvPr/>
          </p:nvSpPr>
          <p:spPr bwMode="gray">
            <a:xfrm>
              <a:off x="7667588" y="3500724"/>
              <a:ext cx="263522" cy="263487"/>
            </a:xfrm>
            <a:prstGeom prst="ellipse">
              <a:avLst/>
            </a:prstGeom>
            <a:gradFill>
              <a:gsLst>
                <a:gs pos="100000">
                  <a:srgbClr val="FF0000"/>
                </a:gs>
                <a:gs pos="30000">
                  <a:schemeClr val="bg1"/>
                </a:gs>
              </a:gsLst>
              <a:path path="shape">
                <a:fillToRect l="50000" t="50000" r="50000" b="50000"/>
              </a:path>
            </a:gradFill>
            <a:ln w="9525">
              <a:solidFill>
                <a:srgbClr val="92D05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grpSp>
      <p:sp>
        <p:nvSpPr>
          <p:cNvPr id="78" name="フリーフォーム 77"/>
          <p:cNvSpPr/>
          <p:nvPr/>
        </p:nvSpPr>
        <p:spPr>
          <a:xfrm>
            <a:off x="7380288" y="1700213"/>
            <a:ext cx="1428750" cy="1435100"/>
          </a:xfrm>
          <a:custGeom>
            <a:avLst/>
            <a:gdLst>
              <a:gd name="connsiteX0" fmla="*/ 47625 w 1428750"/>
              <a:gd name="connsiteY0" fmla="*/ 531 h 1434044"/>
              <a:gd name="connsiteX1" fmla="*/ 38100 w 1428750"/>
              <a:gd name="connsiteY1" fmla="*/ 48156 h 1434044"/>
              <a:gd name="connsiteX2" fmla="*/ 33338 w 1428750"/>
              <a:gd name="connsiteY2" fmla="*/ 67206 h 1434044"/>
              <a:gd name="connsiteX3" fmla="*/ 19050 w 1428750"/>
              <a:gd name="connsiteY3" fmla="*/ 248181 h 1434044"/>
              <a:gd name="connsiteX4" fmla="*/ 14288 w 1428750"/>
              <a:gd name="connsiteY4" fmla="*/ 324381 h 1434044"/>
              <a:gd name="connsiteX5" fmla="*/ 9525 w 1428750"/>
              <a:gd name="connsiteY5" fmla="*/ 338669 h 1434044"/>
              <a:gd name="connsiteX6" fmla="*/ 4763 w 1428750"/>
              <a:gd name="connsiteY6" fmla="*/ 376769 h 1434044"/>
              <a:gd name="connsiteX7" fmla="*/ 0 w 1428750"/>
              <a:gd name="connsiteY7" fmla="*/ 391056 h 1434044"/>
              <a:gd name="connsiteX8" fmla="*/ 4763 w 1428750"/>
              <a:gd name="connsiteY8" fmla="*/ 657756 h 1434044"/>
              <a:gd name="connsiteX9" fmla="*/ 28575 w 1428750"/>
              <a:gd name="connsiteY9" fmla="*/ 686331 h 1434044"/>
              <a:gd name="connsiteX10" fmla="*/ 42863 w 1428750"/>
              <a:gd name="connsiteY10" fmla="*/ 691094 h 1434044"/>
              <a:gd name="connsiteX11" fmla="*/ 52388 w 1428750"/>
              <a:gd name="connsiteY11" fmla="*/ 705381 h 1434044"/>
              <a:gd name="connsiteX12" fmla="*/ 66675 w 1428750"/>
              <a:gd name="connsiteY12" fmla="*/ 710144 h 1434044"/>
              <a:gd name="connsiteX13" fmla="*/ 100013 w 1428750"/>
              <a:gd name="connsiteY13" fmla="*/ 724431 h 1434044"/>
              <a:gd name="connsiteX14" fmla="*/ 128588 w 1428750"/>
              <a:gd name="connsiteY14" fmla="*/ 743481 h 1434044"/>
              <a:gd name="connsiteX15" fmla="*/ 142875 w 1428750"/>
              <a:gd name="connsiteY15" fmla="*/ 753006 h 1434044"/>
              <a:gd name="connsiteX16" fmla="*/ 171450 w 1428750"/>
              <a:gd name="connsiteY16" fmla="*/ 776819 h 1434044"/>
              <a:gd name="connsiteX17" fmla="*/ 200025 w 1428750"/>
              <a:gd name="connsiteY17" fmla="*/ 795869 h 1434044"/>
              <a:gd name="connsiteX18" fmla="*/ 214313 w 1428750"/>
              <a:gd name="connsiteY18" fmla="*/ 805394 h 1434044"/>
              <a:gd name="connsiteX19" fmla="*/ 228600 w 1428750"/>
              <a:gd name="connsiteY19" fmla="*/ 814919 h 1434044"/>
              <a:gd name="connsiteX20" fmla="*/ 271463 w 1428750"/>
              <a:gd name="connsiteY20" fmla="*/ 853019 h 1434044"/>
              <a:gd name="connsiteX21" fmla="*/ 300038 w 1428750"/>
              <a:gd name="connsiteY21" fmla="*/ 895881 h 1434044"/>
              <a:gd name="connsiteX22" fmla="*/ 309563 w 1428750"/>
              <a:gd name="connsiteY22" fmla="*/ 910169 h 1434044"/>
              <a:gd name="connsiteX23" fmla="*/ 319088 w 1428750"/>
              <a:gd name="connsiteY23" fmla="*/ 924456 h 1434044"/>
              <a:gd name="connsiteX24" fmla="*/ 328613 w 1428750"/>
              <a:gd name="connsiteY24" fmla="*/ 943506 h 1434044"/>
              <a:gd name="connsiteX25" fmla="*/ 347663 w 1428750"/>
              <a:gd name="connsiteY25" fmla="*/ 972081 h 1434044"/>
              <a:gd name="connsiteX26" fmla="*/ 371475 w 1428750"/>
              <a:gd name="connsiteY26" fmla="*/ 1014944 h 1434044"/>
              <a:gd name="connsiteX27" fmla="*/ 381000 w 1428750"/>
              <a:gd name="connsiteY27" fmla="*/ 1033994 h 1434044"/>
              <a:gd name="connsiteX28" fmla="*/ 390525 w 1428750"/>
              <a:gd name="connsiteY28" fmla="*/ 1048281 h 1434044"/>
              <a:gd name="connsiteX29" fmla="*/ 400050 w 1428750"/>
              <a:gd name="connsiteY29" fmla="*/ 1076856 h 1434044"/>
              <a:gd name="connsiteX30" fmla="*/ 404813 w 1428750"/>
              <a:gd name="connsiteY30" fmla="*/ 1091144 h 1434044"/>
              <a:gd name="connsiteX31" fmla="*/ 414338 w 1428750"/>
              <a:gd name="connsiteY31" fmla="*/ 1105431 h 1434044"/>
              <a:gd name="connsiteX32" fmla="*/ 433388 w 1428750"/>
              <a:gd name="connsiteY32" fmla="*/ 1134006 h 1434044"/>
              <a:gd name="connsiteX33" fmla="*/ 438150 w 1428750"/>
              <a:gd name="connsiteY33" fmla="*/ 1148294 h 1434044"/>
              <a:gd name="connsiteX34" fmla="*/ 447675 w 1428750"/>
              <a:gd name="connsiteY34" fmla="*/ 1162581 h 1434044"/>
              <a:gd name="connsiteX35" fmla="*/ 452438 w 1428750"/>
              <a:gd name="connsiteY35" fmla="*/ 1181631 h 1434044"/>
              <a:gd name="connsiteX36" fmla="*/ 490538 w 1428750"/>
              <a:gd name="connsiteY36" fmla="*/ 1248306 h 1434044"/>
              <a:gd name="connsiteX37" fmla="*/ 528638 w 1428750"/>
              <a:gd name="connsiteY37" fmla="*/ 1295931 h 1434044"/>
              <a:gd name="connsiteX38" fmla="*/ 547688 w 1428750"/>
              <a:gd name="connsiteY38" fmla="*/ 1310219 h 1434044"/>
              <a:gd name="connsiteX39" fmla="*/ 561975 w 1428750"/>
              <a:gd name="connsiteY39" fmla="*/ 1319744 h 1434044"/>
              <a:gd name="connsiteX40" fmla="*/ 576263 w 1428750"/>
              <a:gd name="connsiteY40" fmla="*/ 1338794 h 1434044"/>
              <a:gd name="connsiteX41" fmla="*/ 595313 w 1428750"/>
              <a:gd name="connsiteY41" fmla="*/ 1348319 h 1434044"/>
              <a:gd name="connsiteX42" fmla="*/ 623888 w 1428750"/>
              <a:gd name="connsiteY42" fmla="*/ 1367369 h 1434044"/>
              <a:gd name="connsiteX43" fmla="*/ 642938 w 1428750"/>
              <a:gd name="connsiteY43" fmla="*/ 1376894 h 1434044"/>
              <a:gd name="connsiteX44" fmla="*/ 676275 w 1428750"/>
              <a:gd name="connsiteY44" fmla="*/ 1400706 h 1434044"/>
              <a:gd name="connsiteX45" fmla="*/ 695325 w 1428750"/>
              <a:gd name="connsiteY45" fmla="*/ 1410231 h 1434044"/>
              <a:gd name="connsiteX46" fmla="*/ 714375 w 1428750"/>
              <a:gd name="connsiteY46" fmla="*/ 1424519 h 1434044"/>
              <a:gd name="connsiteX47" fmla="*/ 728663 w 1428750"/>
              <a:gd name="connsiteY47" fmla="*/ 1434044 h 1434044"/>
              <a:gd name="connsiteX48" fmla="*/ 900113 w 1428750"/>
              <a:gd name="connsiteY48" fmla="*/ 1429281 h 1434044"/>
              <a:gd name="connsiteX49" fmla="*/ 919163 w 1428750"/>
              <a:gd name="connsiteY49" fmla="*/ 1424519 h 1434044"/>
              <a:gd name="connsiteX50" fmla="*/ 942975 w 1428750"/>
              <a:gd name="connsiteY50" fmla="*/ 1419756 h 1434044"/>
              <a:gd name="connsiteX51" fmla="*/ 981075 w 1428750"/>
              <a:gd name="connsiteY51" fmla="*/ 1410231 h 1434044"/>
              <a:gd name="connsiteX52" fmla="*/ 1009650 w 1428750"/>
              <a:gd name="connsiteY52" fmla="*/ 1395944 h 1434044"/>
              <a:gd name="connsiteX53" fmla="*/ 1038225 w 1428750"/>
              <a:gd name="connsiteY53" fmla="*/ 1381656 h 1434044"/>
              <a:gd name="connsiteX54" fmla="*/ 1057275 w 1428750"/>
              <a:gd name="connsiteY54" fmla="*/ 1367369 h 1434044"/>
              <a:gd name="connsiteX55" fmla="*/ 1062038 w 1428750"/>
              <a:gd name="connsiteY55" fmla="*/ 1353081 h 1434044"/>
              <a:gd name="connsiteX56" fmla="*/ 1076325 w 1428750"/>
              <a:gd name="connsiteY56" fmla="*/ 1343556 h 1434044"/>
              <a:gd name="connsiteX57" fmla="*/ 1114425 w 1428750"/>
              <a:gd name="connsiteY57" fmla="*/ 1324506 h 1434044"/>
              <a:gd name="connsiteX58" fmla="*/ 1143000 w 1428750"/>
              <a:gd name="connsiteY58" fmla="*/ 1305456 h 1434044"/>
              <a:gd name="connsiteX59" fmla="*/ 1200150 w 1428750"/>
              <a:gd name="connsiteY59" fmla="*/ 1272119 h 1434044"/>
              <a:gd name="connsiteX60" fmla="*/ 1214438 w 1428750"/>
              <a:gd name="connsiteY60" fmla="*/ 1262594 h 1434044"/>
              <a:gd name="connsiteX61" fmla="*/ 1228725 w 1428750"/>
              <a:gd name="connsiteY61" fmla="*/ 1257831 h 1434044"/>
              <a:gd name="connsiteX62" fmla="*/ 1243013 w 1428750"/>
              <a:gd name="connsiteY62" fmla="*/ 1248306 h 1434044"/>
              <a:gd name="connsiteX63" fmla="*/ 1276350 w 1428750"/>
              <a:gd name="connsiteY63" fmla="*/ 1234019 h 1434044"/>
              <a:gd name="connsiteX64" fmla="*/ 1304925 w 1428750"/>
              <a:gd name="connsiteY64" fmla="*/ 1214969 h 1434044"/>
              <a:gd name="connsiteX65" fmla="*/ 1319213 w 1428750"/>
              <a:gd name="connsiteY65" fmla="*/ 1210206 h 1434044"/>
              <a:gd name="connsiteX66" fmla="*/ 1333500 w 1428750"/>
              <a:gd name="connsiteY66" fmla="*/ 1200681 h 1434044"/>
              <a:gd name="connsiteX67" fmla="*/ 1357313 w 1428750"/>
              <a:gd name="connsiteY67" fmla="*/ 1195919 h 1434044"/>
              <a:gd name="connsiteX68" fmla="*/ 1404938 w 1428750"/>
              <a:gd name="connsiteY68" fmla="*/ 1181631 h 1434044"/>
              <a:gd name="connsiteX69" fmla="*/ 1428750 w 1428750"/>
              <a:gd name="connsiteY69" fmla="*/ 1167344 h 14340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Lst>
            <a:rect l="l" t="t" r="r" b="b"/>
            <a:pathLst>
              <a:path w="1428750" h="1434044">
                <a:moveTo>
                  <a:pt x="47625" y="531"/>
                </a:moveTo>
                <a:cubicBezTo>
                  <a:pt x="37846" y="29873"/>
                  <a:pt x="46856" y="0"/>
                  <a:pt x="38100" y="48156"/>
                </a:cubicBezTo>
                <a:cubicBezTo>
                  <a:pt x="36929" y="54596"/>
                  <a:pt x="34925" y="60856"/>
                  <a:pt x="33338" y="67206"/>
                </a:cubicBezTo>
                <a:lnTo>
                  <a:pt x="19050" y="248181"/>
                </a:lnTo>
                <a:cubicBezTo>
                  <a:pt x="17047" y="273552"/>
                  <a:pt x="16952" y="299071"/>
                  <a:pt x="14288" y="324381"/>
                </a:cubicBezTo>
                <a:cubicBezTo>
                  <a:pt x="13762" y="329374"/>
                  <a:pt x="11113" y="333906"/>
                  <a:pt x="9525" y="338669"/>
                </a:cubicBezTo>
                <a:cubicBezTo>
                  <a:pt x="7938" y="351369"/>
                  <a:pt x="7053" y="364177"/>
                  <a:pt x="4763" y="376769"/>
                </a:cubicBezTo>
                <a:cubicBezTo>
                  <a:pt x="3865" y="381708"/>
                  <a:pt x="0" y="386036"/>
                  <a:pt x="0" y="391056"/>
                </a:cubicBezTo>
                <a:cubicBezTo>
                  <a:pt x="0" y="479970"/>
                  <a:pt x="1751" y="568893"/>
                  <a:pt x="4763" y="657756"/>
                </a:cubicBezTo>
                <a:cubicBezTo>
                  <a:pt x="5284" y="673112"/>
                  <a:pt x="16183" y="679250"/>
                  <a:pt x="28575" y="686331"/>
                </a:cubicBezTo>
                <a:cubicBezTo>
                  <a:pt x="32934" y="688822"/>
                  <a:pt x="38100" y="689506"/>
                  <a:pt x="42863" y="691094"/>
                </a:cubicBezTo>
                <a:cubicBezTo>
                  <a:pt x="46038" y="695856"/>
                  <a:pt x="47919" y="701805"/>
                  <a:pt x="52388" y="705381"/>
                </a:cubicBezTo>
                <a:cubicBezTo>
                  <a:pt x="56308" y="708517"/>
                  <a:pt x="62185" y="707899"/>
                  <a:pt x="66675" y="710144"/>
                </a:cubicBezTo>
                <a:cubicBezTo>
                  <a:pt x="99560" y="726587"/>
                  <a:pt x="60372" y="714522"/>
                  <a:pt x="100013" y="724431"/>
                </a:cubicBezTo>
                <a:lnTo>
                  <a:pt x="128588" y="743481"/>
                </a:lnTo>
                <a:lnTo>
                  <a:pt x="142875" y="753006"/>
                </a:lnTo>
                <a:cubicBezTo>
                  <a:pt x="158503" y="776449"/>
                  <a:pt x="144595" y="760706"/>
                  <a:pt x="171450" y="776819"/>
                </a:cubicBezTo>
                <a:cubicBezTo>
                  <a:pt x="181266" y="782709"/>
                  <a:pt x="190500" y="789519"/>
                  <a:pt x="200025" y="795869"/>
                </a:cubicBezTo>
                <a:lnTo>
                  <a:pt x="214313" y="805394"/>
                </a:lnTo>
                <a:lnTo>
                  <a:pt x="228600" y="814919"/>
                </a:lnTo>
                <a:cubicBezTo>
                  <a:pt x="245780" y="826372"/>
                  <a:pt x="258412" y="833443"/>
                  <a:pt x="271463" y="853019"/>
                </a:cubicBezTo>
                <a:lnTo>
                  <a:pt x="300038" y="895881"/>
                </a:lnTo>
                <a:lnTo>
                  <a:pt x="309563" y="910169"/>
                </a:lnTo>
                <a:cubicBezTo>
                  <a:pt x="312738" y="914931"/>
                  <a:pt x="316528" y="919337"/>
                  <a:pt x="319088" y="924456"/>
                </a:cubicBezTo>
                <a:cubicBezTo>
                  <a:pt x="322263" y="930806"/>
                  <a:pt x="324960" y="937418"/>
                  <a:pt x="328613" y="943506"/>
                </a:cubicBezTo>
                <a:cubicBezTo>
                  <a:pt x="334503" y="953322"/>
                  <a:pt x="347663" y="972081"/>
                  <a:pt x="347663" y="972081"/>
                </a:cubicBezTo>
                <a:cubicBezTo>
                  <a:pt x="360830" y="1011588"/>
                  <a:pt x="338728" y="949449"/>
                  <a:pt x="371475" y="1014944"/>
                </a:cubicBezTo>
                <a:cubicBezTo>
                  <a:pt x="374650" y="1021294"/>
                  <a:pt x="377478" y="1027830"/>
                  <a:pt x="381000" y="1033994"/>
                </a:cubicBezTo>
                <a:cubicBezTo>
                  <a:pt x="383840" y="1038964"/>
                  <a:pt x="388200" y="1043051"/>
                  <a:pt x="390525" y="1048281"/>
                </a:cubicBezTo>
                <a:cubicBezTo>
                  <a:pt x="394603" y="1057456"/>
                  <a:pt x="396875" y="1067331"/>
                  <a:pt x="400050" y="1076856"/>
                </a:cubicBezTo>
                <a:cubicBezTo>
                  <a:pt x="401638" y="1081619"/>
                  <a:pt x="402028" y="1086967"/>
                  <a:pt x="404813" y="1091144"/>
                </a:cubicBezTo>
                <a:lnTo>
                  <a:pt x="414338" y="1105431"/>
                </a:lnTo>
                <a:cubicBezTo>
                  <a:pt x="425661" y="1139405"/>
                  <a:pt x="409605" y="1098331"/>
                  <a:pt x="433388" y="1134006"/>
                </a:cubicBezTo>
                <a:cubicBezTo>
                  <a:pt x="436173" y="1138183"/>
                  <a:pt x="435905" y="1143804"/>
                  <a:pt x="438150" y="1148294"/>
                </a:cubicBezTo>
                <a:cubicBezTo>
                  <a:pt x="440710" y="1153413"/>
                  <a:pt x="444500" y="1157819"/>
                  <a:pt x="447675" y="1162581"/>
                </a:cubicBezTo>
                <a:cubicBezTo>
                  <a:pt x="449263" y="1168931"/>
                  <a:pt x="449920" y="1175589"/>
                  <a:pt x="452438" y="1181631"/>
                </a:cubicBezTo>
                <a:cubicBezTo>
                  <a:pt x="465867" y="1213859"/>
                  <a:pt x="472271" y="1220906"/>
                  <a:pt x="490538" y="1248306"/>
                </a:cubicBezTo>
                <a:cubicBezTo>
                  <a:pt x="501919" y="1265378"/>
                  <a:pt x="512828" y="1282380"/>
                  <a:pt x="528638" y="1295931"/>
                </a:cubicBezTo>
                <a:cubicBezTo>
                  <a:pt x="534665" y="1301097"/>
                  <a:pt x="541229" y="1305605"/>
                  <a:pt x="547688" y="1310219"/>
                </a:cubicBezTo>
                <a:cubicBezTo>
                  <a:pt x="552345" y="1313546"/>
                  <a:pt x="557928" y="1315697"/>
                  <a:pt x="561975" y="1319744"/>
                </a:cubicBezTo>
                <a:cubicBezTo>
                  <a:pt x="567588" y="1325357"/>
                  <a:pt x="570236" y="1333628"/>
                  <a:pt x="576263" y="1338794"/>
                </a:cubicBezTo>
                <a:cubicBezTo>
                  <a:pt x="581653" y="1343414"/>
                  <a:pt x="589225" y="1344666"/>
                  <a:pt x="595313" y="1348319"/>
                </a:cubicBezTo>
                <a:cubicBezTo>
                  <a:pt x="605129" y="1354209"/>
                  <a:pt x="613649" y="1362249"/>
                  <a:pt x="623888" y="1367369"/>
                </a:cubicBezTo>
                <a:cubicBezTo>
                  <a:pt x="630238" y="1370544"/>
                  <a:pt x="636774" y="1373372"/>
                  <a:pt x="642938" y="1376894"/>
                </a:cubicBezTo>
                <a:cubicBezTo>
                  <a:pt x="666438" y="1390323"/>
                  <a:pt x="649028" y="1383677"/>
                  <a:pt x="676275" y="1400706"/>
                </a:cubicBezTo>
                <a:cubicBezTo>
                  <a:pt x="682295" y="1404469"/>
                  <a:pt x="689305" y="1406468"/>
                  <a:pt x="695325" y="1410231"/>
                </a:cubicBezTo>
                <a:cubicBezTo>
                  <a:pt x="702056" y="1414438"/>
                  <a:pt x="707916" y="1419905"/>
                  <a:pt x="714375" y="1424519"/>
                </a:cubicBezTo>
                <a:cubicBezTo>
                  <a:pt x="719033" y="1427846"/>
                  <a:pt x="723900" y="1430869"/>
                  <a:pt x="728663" y="1434044"/>
                </a:cubicBezTo>
                <a:cubicBezTo>
                  <a:pt x="785813" y="1432456"/>
                  <a:pt x="843012" y="1432136"/>
                  <a:pt x="900113" y="1429281"/>
                </a:cubicBezTo>
                <a:cubicBezTo>
                  <a:pt x="906650" y="1428954"/>
                  <a:pt x="912773" y="1425939"/>
                  <a:pt x="919163" y="1424519"/>
                </a:cubicBezTo>
                <a:cubicBezTo>
                  <a:pt x="927065" y="1422763"/>
                  <a:pt x="935088" y="1421576"/>
                  <a:pt x="942975" y="1419756"/>
                </a:cubicBezTo>
                <a:cubicBezTo>
                  <a:pt x="955731" y="1416812"/>
                  <a:pt x="981075" y="1410231"/>
                  <a:pt x="981075" y="1410231"/>
                </a:cubicBezTo>
                <a:cubicBezTo>
                  <a:pt x="1022024" y="1382933"/>
                  <a:pt x="970214" y="1415661"/>
                  <a:pt x="1009650" y="1395944"/>
                </a:cubicBezTo>
                <a:cubicBezTo>
                  <a:pt x="1046586" y="1377476"/>
                  <a:pt x="1002308" y="1393630"/>
                  <a:pt x="1038225" y="1381656"/>
                </a:cubicBezTo>
                <a:cubicBezTo>
                  <a:pt x="1044575" y="1376894"/>
                  <a:pt x="1052194" y="1373467"/>
                  <a:pt x="1057275" y="1367369"/>
                </a:cubicBezTo>
                <a:cubicBezTo>
                  <a:pt x="1060489" y="1363512"/>
                  <a:pt x="1058902" y="1357001"/>
                  <a:pt x="1062038" y="1353081"/>
                </a:cubicBezTo>
                <a:cubicBezTo>
                  <a:pt x="1065614" y="1348612"/>
                  <a:pt x="1071300" y="1346297"/>
                  <a:pt x="1076325" y="1343556"/>
                </a:cubicBezTo>
                <a:cubicBezTo>
                  <a:pt x="1088790" y="1336757"/>
                  <a:pt x="1104384" y="1334546"/>
                  <a:pt x="1114425" y="1324506"/>
                </a:cubicBezTo>
                <a:cubicBezTo>
                  <a:pt x="1132263" y="1306669"/>
                  <a:pt x="1122324" y="1312349"/>
                  <a:pt x="1143000" y="1305456"/>
                </a:cubicBezTo>
                <a:cubicBezTo>
                  <a:pt x="1173409" y="1282650"/>
                  <a:pt x="1154951" y="1294719"/>
                  <a:pt x="1200150" y="1272119"/>
                </a:cubicBezTo>
                <a:cubicBezTo>
                  <a:pt x="1205270" y="1269559"/>
                  <a:pt x="1209318" y="1265154"/>
                  <a:pt x="1214438" y="1262594"/>
                </a:cubicBezTo>
                <a:cubicBezTo>
                  <a:pt x="1218928" y="1260349"/>
                  <a:pt x="1224235" y="1260076"/>
                  <a:pt x="1228725" y="1257831"/>
                </a:cubicBezTo>
                <a:cubicBezTo>
                  <a:pt x="1233845" y="1255271"/>
                  <a:pt x="1237893" y="1250866"/>
                  <a:pt x="1243013" y="1248306"/>
                </a:cubicBezTo>
                <a:cubicBezTo>
                  <a:pt x="1282426" y="1228600"/>
                  <a:pt x="1226801" y="1263748"/>
                  <a:pt x="1276350" y="1234019"/>
                </a:cubicBezTo>
                <a:cubicBezTo>
                  <a:pt x="1286166" y="1228129"/>
                  <a:pt x="1294065" y="1218589"/>
                  <a:pt x="1304925" y="1214969"/>
                </a:cubicBezTo>
                <a:cubicBezTo>
                  <a:pt x="1309688" y="1213381"/>
                  <a:pt x="1314723" y="1212451"/>
                  <a:pt x="1319213" y="1210206"/>
                </a:cubicBezTo>
                <a:cubicBezTo>
                  <a:pt x="1324332" y="1207646"/>
                  <a:pt x="1328141" y="1202691"/>
                  <a:pt x="1333500" y="1200681"/>
                </a:cubicBezTo>
                <a:cubicBezTo>
                  <a:pt x="1341079" y="1197839"/>
                  <a:pt x="1349411" y="1197675"/>
                  <a:pt x="1357313" y="1195919"/>
                </a:cubicBezTo>
                <a:cubicBezTo>
                  <a:pt x="1378898" y="1191122"/>
                  <a:pt x="1381205" y="1189542"/>
                  <a:pt x="1404938" y="1181631"/>
                </a:cubicBezTo>
                <a:cubicBezTo>
                  <a:pt x="1420731" y="1176367"/>
                  <a:pt x="1420632" y="1175462"/>
                  <a:pt x="1428750" y="1167344"/>
                </a:cubicBezTo>
              </a:path>
            </a:pathLst>
          </a:custGeom>
          <a:ln w="31750">
            <a:solidFill>
              <a:schemeClr val="tx1"/>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ja-JP" altLang="en-US"/>
          </a:p>
        </p:txBody>
      </p:sp>
      <p:sp>
        <p:nvSpPr>
          <p:cNvPr id="79" name="フリーフォーム 78"/>
          <p:cNvSpPr/>
          <p:nvPr/>
        </p:nvSpPr>
        <p:spPr>
          <a:xfrm>
            <a:off x="7380288" y="1706563"/>
            <a:ext cx="1428750" cy="1435100"/>
          </a:xfrm>
          <a:custGeom>
            <a:avLst/>
            <a:gdLst>
              <a:gd name="connsiteX0" fmla="*/ 47625 w 1428750"/>
              <a:gd name="connsiteY0" fmla="*/ 531 h 1434044"/>
              <a:gd name="connsiteX1" fmla="*/ 38100 w 1428750"/>
              <a:gd name="connsiteY1" fmla="*/ 48156 h 1434044"/>
              <a:gd name="connsiteX2" fmla="*/ 33338 w 1428750"/>
              <a:gd name="connsiteY2" fmla="*/ 67206 h 1434044"/>
              <a:gd name="connsiteX3" fmla="*/ 19050 w 1428750"/>
              <a:gd name="connsiteY3" fmla="*/ 248181 h 1434044"/>
              <a:gd name="connsiteX4" fmla="*/ 14288 w 1428750"/>
              <a:gd name="connsiteY4" fmla="*/ 324381 h 1434044"/>
              <a:gd name="connsiteX5" fmla="*/ 9525 w 1428750"/>
              <a:gd name="connsiteY5" fmla="*/ 338669 h 1434044"/>
              <a:gd name="connsiteX6" fmla="*/ 4763 w 1428750"/>
              <a:gd name="connsiteY6" fmla="*/ 376769 h 1434044"/>
              <a:gd name="connsiteX7" fmla="*/ 0 w 1428750"/>
              <a:gd name="connsiteY7" fmla="*/ 391056 h 1434044"/>
              <a:gd name="connsiteX8" fmla="*/ 4763 w 1428750"/>
              <a:gd name="connsiteY8" fmla="*/ 657756 h 1434044"/>
              <a:gd name="connsiteX9" fmla="*/ 28575 w 1428750"/>
              <a:gd name="connsiteY9" fmla="*/ 686331 h 1434044"/>
              <a:gd name="connsiteX10" fmla="*/ 42863 w 1428750"/>
              <a:gd name="connsiteY10" fmla="*/ 691094 h 1434044"/>
              <a:gd name="connsiteX11" fmla="*/ 52388 w 1428750"/>
              <a:gd name="connsiteY11" fmla="*/ 705381 h 1434044"/>
              <a:gd name="connsiteX12" fmla="*/ 66675 w 1428750"/>
              <a:gd name="connsiteY12" fmla="*/ 710144 h 1434044"/>
              <a:gd name="connsiteX13" fmla="*/ 100013 w 1428750"/>
              <a:gd name="connsiteY13" fmla="*/ 724431 h 1434044"/>
              <a:gd name="connsiteX14" fmla="*/ 128588 w 1428750"/>
              <a:gd name="connsiteY14" fmla="*/ 743481 h 1434044"/>
              <a:gd name="connsiteX15" fmla="*/ 142875 w 1428750"/>
              <a:gd name="connsiteY15" fmla="*/ 753006 h 1434044"/>
              <a:gd name="connsiteX16" fmla="*/ 171450 w 1428750"/>
              <a:gd name="connsiteY16" fmla="*/ 776819 h 1434044"/>
              <a:gd name="connsiteX17" fmla="*/ 200025 w 1428750"/>
              <a:gd name="connsiteY17" fmla="*/ 795869 h 1434044"/>
              <a:gd name="connsiteX18" fmla="*/ 214313 w 1428750"/>
              <a:gd name="connsiteY18" fmla="*/ 805394 h 1434044"/>
              <a:gd name="connsiteX19" fmla="*/ 228600 w 1428750"/>
              <a:gd name="connsiteY19" fmla="*/ 814919 h 1434044"/>
              <a:gd name="connsiteX20" fmla="*/ 271463 w 1428750"/>
              <a:gd name="connsiteY20" fmla="*/ 853019 h 1434044"/>
              <a:gd name="connsiteX21" fmla="*/ 300038 w 1428750"/>
              <a:gd name="connsiteY21" fmla="*/ 895881 h 1434044"/>
              <a:gd name="connsiteX22" fmla="*/ 309563 w 1428750"/>
              <a:gd name="connsiteY22" fmla="*/ 910169 h 1434044"/>
              <a:gd name="connsiteX23" fmla="*/ 319088 w 1428750"/>
              <a:gd name="connsiteY23" fmla="*/ 924456 h 1434044"/>
              <a:gd name="connsiteX24" fmla="*/ 328613 w 1428750"/>
              <a:gd name="connsiteY24" fmla="*/ 943506 h 1434044"/>
              <a:gd name="connsiteX25" fmla="*/ 347663 w 1428750"/>
              <a:gd name="connsiteY25" fmla="*/ 972081 h 1434044"/>
              <a:gd name="connsiteX26" fmla="*/ 371475 w 1428750"/>
              <a:gd name="connsiteY26" fmla="*/ 1014944 h 1434044"/>
              <a:gd name="connsiteX27" fmla="*/ 381000 w 1428750"/>
              <a:gd name="connsiteY27" fmla="*/ 1033994 h 1434044"/>
              <a:gd name="connsiteX28" fmla="*/ 390525 w 1428750"/>
              <a:gd name="connsiteY28" fmla="*/ 1048281 h 1434044"/>
              <a:gd name="connsiteX29" fmla="*/ 400050 w 1428750"/>
              <a:gd name="connsiteY29" fmla="*/ 1076856 h 1434044"/>
              <a:gd name="connsiteX30" fmla="*/ 404813 w 1428750"/>
              <a:gd name="connsiteY30" fmla="*/ 1091144 h 1434044"/>
              <a:gd name="connsiteX31" fmla="*/ 414338 w 1428750"/>
              <a:gd name="connsiteY31" fmla="*/ 1105431 h 1434044"/>
              <a:gd name="connsiteX32" fmla="*/ 433388 w 1428750"/>
              <a:gd name="connsiteY32" fmla="*/ 1134006 h 1434044"/>
              <a:gd name="connsiteX33" fmla="*/ 438150 w 1428750"/>
              <a:gd name="connsiteY33" fmla="*/ 1148294 h 1434044"/>
              <a:gd name="connsiteX34" fmla="*/ 447675 w 1428750"/>
              <a:gd name="connsiteY34" fmla="*/ 1162581 h 1434044"/>
              <a:gd name="connsiteX35" fmla="*/ 452438 w 1428750"/>
              <a:gd name="connsiteY35" fmla="*/ 1181631 h 1434044"/>
              <a:gd name="connsiteX36" fmla="*/ 490538 w 1428750"/>
              <a:gd name="connsiteY36" fmla="*/ 1248306 h 1434044"/>
              <a:gd name="connsiteX37" fmla="*/ 528638 w 1428750"/>
              <a:gd name="connsiteY37" fmla="*/ 1295931 h 1434044"/>
              <a:gd name="connsiteX38" fmla="*/ 547688 w 1428750"/>
              <a:gd name="connsiteY38" fmla="*/ 1310219 h 1434044"/>
              <a:gd name="connsiteX39" fmla="*/ 561975 w 1428750"/>
              <a:gd name="connsiteY39" fmla="*/ 1319744 h 1434044"/>
              <a:gd name="connsiteX40" fmla="*/ 576263 w 1428750"/>
              <a:gd name="connsiteY40" fmla="*/ 1338794 h 1434044"/>
              <a:gd name="connsiteX41" fmla="*/ 595313 w 1428750"/>
              <a:gd name="connsiteY41" fmla="*/ 1348319 h 1434044"/>
              <a:gd name="connsiteX42" fmla="*/ 623888 w 1428750"/>
              <a:gd name="connsiteY42" fmla="*/ 1367369 h 1434044"/>
              <a:gd name="connsiteX43" fmla="*/ 642938 w 1428750"/>
              <a:gd name="connsiteY43" fmla="*/ 1376894 h 1434044"/>
              <a:gd name="connsiteX44" fmla="*/ 676275 w 1428750"/>
              <a:gd name="connsiteY44" fmla="*/ 1400706 h 1434044"/>
              <a:gd name="connsiteX45" fmla="*/ 695325 w 1428750"/>
              <a:gd name="connsiteY45" fmla="*/ 1410231 h 1434044"/>
              <a:gd name="connsiteX46" fmla="*/ 714375 w 1428750"/>
              <a:gd name="connsiteY46" fmla="*/ 1424519 h 1434044"/>
              <a:gd name="connsiteX47" fmla="*/ 728663 w 1428750"/>
              <a:gd name="connsiteY47" fmla="*/ 1434044 h 1434044"/>
              <a:gd name="connsiteX48" fmla="*/ 900113 w 1428750"/>
              <a:gd name="connsiteY48" fmla="*/ 1429281 h 1434044"/>
              <a:gd name="connsiteX49" fmla="*/ 919163 w 1428750"/>
              <a:gd name="connsiteY49" fmla="*/ 1424519 h 1434044"/>
              <a:gd name="connsiteX50" fmla="*/ 942975 w 1428750"/>
              <a:gd name="connsiteY50" fmla="*/ 1419756 h 1434044"/>
              <a:gd name="connsiteX51" fmla="*/ 981075 w 1428750"/>
              <a:gd name="connsiteY51" fmla="*/ 1410231 h 1434044"/>
              <a:gd name="connsiteX52" fmla="*/ 1009650 w 1428750"/>
              <a:gd name="connsiteY52" fmla="*/ 1395944 h 1434044"/>
              <a:gd name="connsiteX53" fmla="*/ 1038225 w 1428750"/>
              <a:gd name="connsiteY53" fmla="*/ 1381656 h 1434044"/>
              <a:gd name="connsiteX54" fmla="*/ 1057275 w 1428750"/>
              <a:gd name="connsiteY54" fmla="*/ 1367369 h 1434044"/>
              <a:gd name="connsiteX55" fmla="*/ 1062038 w 1428750"/>
              <a:gd name="connsiteY55" fmla="*/ 1353081 h 1434044"/>
              <a:gd name="connsiteX56" fmla="*/ 1076325 w 1428750"/>
              <a:gd name="connsiteY56" fmla="*/ 1343556 h 1434044"/>
              <a:gd name="connsiteX57" fmla="*/ 1114425 w 1428750"/>
              <a:gd name="connsiteY57" fmla="*/ 1324506 h 1434044"/>
              <a:gd name="connsiteX58" fmla="*/ 1143000 w 1428750"/>
              <a:gd name="connsiteY58" fmla="*/ 1305456 h 1434044"/>
              <a:gd name="connsiteX59" fmla="*/ 1200150 w 1428750"/>
              <a:gd name="connsiteY59" fmla="*/ 1272119 h 1434044"/>
              <a:gd name="connsiteX60" fmla="*/ 1214438 w 1428750"/>
              <a:gd name="connsiteY60" fmla="*/ 1262594 h 1434044"/>
              <a:gd name="connsiteX61" fmla="*/ 1228725 w 1428750"/>
              <a:gd name="connsiteY61" fmla="*/ 1257831 h 1434044"/>
              <a:gd name="connsiteX62" fmla="*/ 1243013 w 1428750"/>
              <a:gd name="connsiteY62" fmla="*/ 1248306 h 1434044"/>
              <a:gd name="connsiteX63" fmla="*/ 1276350 w 1428750"/>
              <a:gd name="connsiteY63" fmla="*/ 1234019 h 1434044"/>
              <a:gd name="connsiteX64" fmla="*/ 1304925 w 1428750"/>
              <a:gd name="connsiteY64" fmla="*/ 1214969 h 1434044"/>
              <a:gd name="connsiteX65" fmla="*/ 1319213 w 1428750"/>
              <a:gd name="connsiteY65" fmla="*/ 1210206 h 1434044"/>
              <a:gd name="connsiteX66" fmla="*/ 1333500 w 1428750"/>
              <a:gd name="connsiteY66" fmla="*/ 1200681 h 1434044"/>
              <a:gd name="connsiteX67" fmla="*/ 1357313 w 1428750"/>
              <a:gd name="connsiteY67" fmla="*/ 1195919 h 1434044"/>
              <a:gd name="connsiteX68" fmla="*/ 1404938 w 1428750"/>
              <a:gd name="connsiteY68" fmla="*/ 1181631 h 1434044"/>
              <a:gd name="connsiteX69" fmla="*/ 1428750 w 1428750"/>
              <a:gd name="connsiteY69" fmla="*/ 1167344 h 14340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Lst>
            <a:rect l="l" t="t" r="r" b="b"/>
            <a:pathLst>
              <a:path w="1428750" h="1434044">
                <a:moveTo>
                  <a:pt x="47625" y="531"/>
                </a:moveTo>
                <a:cubicBezTo>
                  <a:pt x="37846" y="29873"/>
                  <a:pt x="46856" y="0"/>
                  <a:pt x="38100" y="48156"/>
                </a:cubicBezTo>
                <a:cubicBezTo>
                  <a:pt x="36929" y="54596"/>
                  <a:pt x="34925" y="60856"/>
                  <a:pt x="33338" y="67206"/>
                </a:cubicBezTo>
                <a:lnTo>
                  <a:pt x="19050" y="248181"/>
                </a:lnTo>
                <a:cubicBezTo>
                  <a:pt x="17047" y="273552"/>
                  <a:pt x="16952" y="299071"/>
                  <a:pt x="14288" y="324381"/>
                </a:cubicBezTo>
                <a:cubicBezTo>
                  <a:pt x="13762" y="329374"/>
                  <a:pt x="11113" y="333906"/>
                  <a:pt x="9525" y="338669"/>
                </a:cubicBezTo>
                <a:cubicBezTo>
                  <a:pt x="7938" y="351369"/>
                  <a:pt x="7053" y="364177"/>
                  <a:pt x="4763" y="376769"/>
                </a:cubicBezTo>
                <a:cubicBezTo>
                  <a:pt x="3865" y="381708"/>
                  <a:pt x="0" y="386036"/>
                  <a:pt x="0" y="391056"/>
                </a:cubicBezTo>
                <a:cubicBezTo>
                  <a:pt x="0" y="479970"/>
                  <a:pt x="1751" y="568893"/>
                  <a:pt x="4763" y="657756"/>
                </a:cubicBezTo>
                <a:cubicBezTo>
                  <a:pt x="5284" y="673112"/>
                  <a:pt x="16183" y="679250"/>
                  <a:pt x="28575" y="686331"/>
                </a:cubicBezTo>
                <a:cubicBezTo>
                  <a:pt x="32934" y="688822"/>
                  <a:pt x="38100" y="689506"/>
                  <a:pt x="42863" y="691094"/>
                </a:cubicBezTo>
                <a:cubicBezTo>
                  <a:pt x="46038" y="695856"/>
                  <a:pt x="47919" y="701805"/>
                  <a:pt x="52388" y="705381"/>
                </a:cubicBezTo>
                <a:cubicBezTo>
                  <a:pt x="56308" y="708517"/>
                  <a:pt x="62185" y="707899"/>
                  <a:pt x="66675" y="710144"/>
                </a:cubicBezTo>
                <a:cubicBezTo>
                  <a:pt x="99560" y="726587"/>
                  <a:pt x="60372" y="714522"/>
                  <a:pt x="100013" y="724431"/>
                </a:cubicBezTo>
                <a:lnTo>
                  <a:pt x="128588" y="743481"/>
                </a:lnTo>
                <a:lnTo>
                  <a:pt x="142875" y="753006"/>
                </a:lnTo>
                <a:cubicBezTo>
                  <a:pt x="158503" y="776449"/>
                  <a:pt x="144595" y="760706"/>
                  <a:pt x="171450" y="776819"/>
                </a:cubicBezTo>
                <a:cubicBezTo>
                  <a:pt x="181266" y="782709"/>
                  <a:pt x="190500" y="789519"/>
                  <a:pt x="200025" y="795869"/>
                </a:cubicBezTo>
                <a:lnTo>
                  <a:pt x="214313" y="805394"/>
                </a:lnTo>
                <a:lnTo>
                  <a:pt x="228600" y="814919"/>
                </a:lnTo>
                <a:cubicBezTo>
                  <a:pt x="245780" y="826372"/>
                  <a:pt x="258412" y="833443"/>
                  <a:pt x="271463" y="853019"/>
                </a:cubicBezTo>
                <a:lnTo>
                  <a:pt x="300038" y="895881"/>
                </a:lnTo>
                <a:lnTo>
                  <a:pt x="309563" y="910169"/>
                </a:lnTo>
                <a:cubicBezTo>
                  <a:pt x="312738" y="914931"/>
                  <a:pt x="316528" y="919337"/>
                  <a:pt x="319088" y="924456"/>
                </a:cubicBezTo>
                <a:cubicBezTo>
                  <a:pt x="322263" y="930806"/>
                  <a:pt x="324960" y="937418"/>
                  <a:pt x="328613" y="943506"/>
                </a:cubicBezTo>
                <a:cubicBezTo>
                  <a:pt x="334503" y="953322"/>
                  <a:pt x="347663" y="972081"/>
                  <a:pt x="347663" y="972081"/>
                </a:cubicBezTo>
                <a:cubicBezTo>
                  <a:pt x="360830" y="1011588"/>
                  <a:pt x="338728" y="949449"/>
                  <a:pt x="371475" y="1014944"/>
                </a:cubicBezTo>
                <a:cubicBezTo>
                  <a:pt x="374650" y="1021294"/>
                  <a:pt x="377478" y="1027830"/>
                  <a:pt x="381000" y="1033994"/>
                </a:cubicBezTo>
                <a:cubicBezTo>
                  <a:pt x="383840" y="1038964"/>
                  <a:pt x="388200" y="1043051"/>
                  <a:pt x="390525" y="1048281"/>
                </a:cubicBezTo>
                <a:cubicBezTo>
                  <a:pt x="394603" y="1057456"/>
                  <a:pt x="396875" y="1067331"/>
                  <a:pt x="400050" y="1076856"/>
                </a:cubicBezTo>
                <a:cubicBezTo>
                  <a:pt x="401638" y="1081619"/>
                  <a:pt x="402028" y="1086967"/>
                  <a:pt x="404813" y="1091144"/>
                </a:cubicBezTo>
                <a:lnTo>
                  <a:pt x="414338" y="1105431"/>
                </a:lnTo>
                <a:cubicBezTo>
                  <a:pt x="425661" y="1139405"/>
                  <a:pt x="409605" y="1098331"/>
                  <a:pt x="433388" y="1134006"/>
                </a:cubicBezTo>
                <a:cubicBezTo>
                  <a:pt x="436173" y="1138183"/>
                  <a:pt x="435905" y="1143804"/>
                  <a:pt x="438150" y="1148294"/>
                </a:cubicBezTo>
                <a:cubicBezTo>
                  <a:pt x="440710" y="1153413"/>
                  <a:pt x="444500" y="1157819"/>
                  <a:pt x="447675" y="1162581"/>
                </a:cubicBezTo>
                <a:cubicBezTo>
                  <a:pt x="449263" y="1168931"/>
                  <a:pt x="449920" y="1175589"/>
                  <a:pt x="452438" y="1181631"/>
                </a:cubicBezTo>
                <a:cubicBezTo>
                  <a:pt x="465867" y="1213859"/>
                  <a:pt x="472271" y="1220906"/>
                  <a:pt x="490538" y="1248306"/>
                </a:cubicBezTo>
                <a:cubicBezTo>
                  <a:pt x="501919" y="1265378"/>
                  <a:pt x="512828" y="1282380"/>
                  <a:pt x="528638" y="1295931"/>
                </a:cubicBezTo>
                <a:cubicBezTo>
                  <a:pt x="534665" y="1301097"/>
                  <a:pt x="541229" y="1305605"/>
                  <a:pt x="547688" y="1310219"/>
                </a:cubicBezTo>
                <a:cubicBezTo>
                  <a:pt x="552345" y="1313546"/>
                  <a:pt x="557928" y="1315697"/>
                  <a:pt x="561975" y="1319744"/>
                </a:cubicBezTo>
                <a:cubicBezTo>
                  <a:pt x="567588" y="1325357"/>
                  <a:pt x="570236" y="1333628"/>
                  <a:pt x="576263" y="1338794"/>
                </a:cubicBezTo>
                <a:cubicBezTo>
                  <a:pt x="581653" y="1343414"/>
                  <a:pt x="589225" y="1344666"/>
                  <a:pt x="595313" y="1348319"/>
                </a:cubicBezTo>
                <a:cubicBezTo>
                  <a:pt x="605129" y="1354209"/>
                  <a:pt x="613649" y="1362249"/>
                  <a:pt x="623888" y="1367369"/>
                </a:cubicBezTo>
                <a:cubicBezTo>
                  <a:pt x="630238" y="1370544"/>
                  <a:pt x="636774" y="1373372"/>
                  <a:pt x="642938" y="1376894"/>
                </a:cubicBezTo>
                <a:cubicBezTo>
                  <a:pt x="666438" y="1390323"/>
                  <a:pt x="649028" y="1383677"/>
                  <a:pt x="676275" y="1400706"/>
                </a:cubicBezTo>
                <a:cubicBezTo>
                  <a:pt x="682295" y="1404469"/>
                  <a:pt x="689305" y="1406468"/>
                  <a:pt x="695325" y="1410231"/>
                </a:cubicBezTo>
                <a:cubicBezTo>
                  <a:pt x="702056" y="1414438"/>
                  <a:pt x="707916" y="1419905"/>
                  <a:pt x="714375" y="1424519"/>
                </a:cubicBezTo>
                <a:cubicBezTo>
                  <a:pt x="719033" y="1427846"/>
                  <a:pt x="723900" y="1430869"/>
                  <a:pt x="728663" y="1434044"/>
                </a:cubicBezTo>
                <a:cubicBezTo>
                  <a:pt x="785813" y="1432456"/>
                  <a:pt x="843012" y="1432136"/>
                  <a:pt x="900113" y="1429281"/>
                </a:cubicBezTo>
                <a:cubicBezTo>
                  <a:pt x="906650" y="1428954"/>
                  <a:pt x="912773" y="1425939"/>
                  <a:pt x="919163" y="1424519"/>
                </a:cubicBezTo>
                <a:cubicBezTo>
                  <a:pt x="927065" y="1422763"/>
                  <a:pt x="935088" y="1421576"/>
                  <a:pt x="942975" y="1419756"/>
                </a:cubicBezTo>
                <a:cubicBezTo>
                  <a:pt x="955731" y="1416812"/>
                  <a:pt x="981075" y="1410231"/>
                  <a:pt x="981075" y="1410231"/>
                </a:cubicBezTo>
                <a:cubicBezTo>
                  <a:pt x="1022024" y="1382933"/>
                  <a:pt x="970214" y="1415661"/>
                  <a:pt x="1009650" y="1395944"/>
                </a:cubicBezTo>
                <a:cubicBezTo>
                  <a:pt x="1046586" y="1377476"/>
                  <a:pt x="1002308" y="1393630"/>
                  <a:pt x="1038225" y="1381656"/>
                </a:cubicBezTo>
                <a:cubicBezTo>
                  <a:pt x="1044575" y="1376894"/>
                  <a:pt x="1052194" y="1373467"/>
                  <a:pt x="1057275" y="1367369"/>
                </a:cubicBezTo>
                <a:cubicBezTo>
                  <a:pt x="1060489" y="1363512"/>
                  <a:pt x="1058902" y="1357001"/>
                  <a:pt x="1062038" y="1353081"/>
                </a:cubicBezTo>
                <a:cubicBezTo>
                  <a:pt x="1065614" y="1348612"/>
                  <a:pt x="1071300" y="1346297"/>
                  <a:pt x="1076325" y="1343556"/>
                </a:cubicBezTo>
                <a:cubicBezTo>
                  <a:pt x="1088790" y="1336757"/>
                  <a:pt x="1104384" y="1334546"/>
                  <a:pt x="1114425" y="1324506"/>
                </a:cubicBezTo>
                <a:cubicBezTo>
                  <a:pt x="1132263" y="1306669"/>
                  <a:pt x="1122324" y="1312349"/>
                  <a:pt x="1143000" y="1305456"/>
                </a:cubicBezTo>
                <a:cubicBezTo>
                  <a:pt x="1173409" y="1282650"/>
                  <a:pt x="1154951" y="1294719"/>
                  <a:pt x="1200150" y="1272119"/>
                </a:cubicBezTo>
                <a:cubicBezTo>
                  <a:pt x="1205270" y="1269559"/>
                  <a:pt x="1209318" y="1265154"/>
                  <a:pt x="1214438" y="1262594"/>
                </a:cubicBezTo>
                <a:cubicBezTo>
                  <a:pt x="1218928" y="1260349"/>
                  <a:pt x="1224235" y="1260076"/>
                  <a:pt x="1228725" y="1257831"/>
                </a:cubicBezTo>
                <a:cubicBezTo>
                  <a:pt x="1233845" y="1255271"/>
                  <a:pt x="1237893" y="1250866"/>
                  <a:pt x="1243013" y="1248306"/>
                </a:cubicBezTo>
                <a:cubicBezTo>
                  <a:pt x="1282426" y="1228600"/>
                  <a:pt x="1226801" y="1263748"/>
                  <a:pt x="1276350" y="1234019"/>
                </a:cubicBezTo>
                <a:cubicBezTo>
                  <a:pt x="1286166" y="1228129"/>
                  <a:pt x="1294065" y="1218589"/>
                  <a:pt x="1304925" y="1214969"/>
                </a:cubicBezTo>
                <a:cubicBezTo>
                  <a:pt x="1309688" y="1213381"/>
                  <a:pt x="1314723" y="1212451"/>
                  <a:pt x="1319213" y="1210206"/>
                </a:cubicBezTo>
                <a:cubicBezTo>
                  <a:pt x="1324332" y="1207646"/>
                  <a:pt x="1328141" y="1202691"/>
                  <a:pt x="1333500" y="1200681"/>
                </a:cubicBezTo>
                <a:cubicBezTo>
                  <a:pt x="1341079" y="1197839"/>
                  <a:pt x="1349411" y="1197675"/>
                  <a:pt x="1357313" y="1195919"/>
                </a:cubicBezTo>
                <a:cubicBezTo>
                  <a:pt x="1378898" y="1191122"/>
                  <a:pt x="1381205" y="1189542"/>
                  <a:pt x="1404938" y="1181631"/>
                </a:cubicBezTo>
                <a:cubicBezTo>
                  <a:pt x="1420731" y="1176367"/>
                  <a:pt x="1420632" y="1175462"/>
                  <a:pt x="1428750" y="1167344"/>
                </a:cubicBezTo>
              </a:path>
            </a:pathLst>
          </a:custGeom>
          <a:ln w="25400">
            <a:solidFill>
              <a:schemeClr val="bg1"/>
            </a:solidFill>
            <a:prstDash val="dash"/>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ja-JP" altLang="en-US"/>
          </a:p>
        </p:txBody>
      </p:sp>
      <p:sp>
        <p:nvSpPr>
          <p:cNvPr id="80" name="円/楕円 79"/>
          <p:cNvSpPr/>
          <p:nvPr/>
        </p:nvSpPr>
        <p:spPr bwMode="gray">
          <a:xfrm>
            <a:off x="7407275" y="2236788"/>
            <a:ext cx="131763" cy="131762"/>
          </a:xfrm>
          <a:prstGeom prst="ellipse">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grpSp>
        <p:nvGrpSpPr>
          <p:cNvPr id="12" name="グループ化 64"/>
          <p:cNvGrpSpPr>
            <a:grpSpLocks/>
          </p:cNvGrpSpPr>
          <p:nvPr/>
        </p:nvGrpSpPr>
        <p:grpSpPr bwMode="auto">
          <a:xfrm>
            <a:off x="4102100" y="378792"/>
            <a:ext cx="2198092" cy="1970087"/>
            <a:chOff x="5508104" y="3645026"/>
            <a:chExt cx="2863688" cy="2566101"/>
          </a:xfrm>
        </p:grpSpPr>
        <p:sp>
          <p:nvSpPr>
            <p:cNvPr id="82" name="Rectangle 63"/>
            <p:cNvSpPr>
              <a:spLocks noChangeArrowheads="1"/>
            </p:cNvSpPr>
            <p:nvPr/>
          </p:nvSpPr>
          <p:spPr bwMode="auto">
            <a:xfrm>
              <a:off x="5508104" y="3645026"/>
              <a:ext cx="2769876" cy="1721968"/>
            </a:xfrm>
            <a:prstGeom prst="rect">
              <a:avLst/>
            </a:prstGeom>
            <a:solidFill>
              <a:srgbClr val="FFFFFF"/>
            </a:solidFill>
            <a:ln w="9525">
              <a:solidFill>
                <a:srgbClr val="000000"/>
              </a:solidFill>
              <a:miter lim="800000"/>
              <a:headEnd/>
              <a:tailEnd/>
            </a:ln>
          </p:spPr>
          <p:txBody>
            <a:bodyPr lIns="74295" tIns="8890" rIns="74295" bIns="8890"/>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endParaRPr lang="ja-JP" altLang="en-US"/>
            </a:p>
          </p:txBody>
        </p:sp>
        <p:sp>
          <p:nvSpPr>
            <p:cNvPr id="85" name="Line 65"/>
            <p:cNvSpPr>
              <a:spLocks noChangeShapeType="1"/>
            </p:cNvSpPr>
            <p:nvPr/>
          </p:nvSpPr>
          <p:spPr bwMode="auto">
            <a:xfrm>
              <a:off x="5573476" y="3873624"/>
              <a:ext cx="457200" cy="0"/>
            </a:xfrm>
            <a:prstGeom prst="line">
              <a:avLst/>
            </a:prstGeom>
            <a:noFill/>
            <a:ln w="63500" cmpd="tri">
              <a:solidFill>
                <a:srgbClr val="FF0000"/>
              </a:solidFill>
              <a:round/>
              <a:headEnd/>
              <a:tailEnd/>
            </a:ln>
            <a:extLst>
              <a:ext uri="{909E8E84-426E-40DD-AFC4-6F175D3DCCD1}">
                <a14:hiddenFill xmlns="" xmlns:a14="http://schemas.microsoft.com/office/drawing/2010/main">
                  <a:noFill/>
                </a14:hiddenFill>
              </a:ext>
            </a:extLst>
          </p:spPr>
          <p:txBody>
            <a:bodyPr lIns="74295" tIns="8890" rIns="74295" bIns="8890"/>
            <a:lstStyle/>
            <a:p>
              <a:endParaRPr lang="ja-JP" altLang="en-US"/>
            </a:p>
          </p:txBody>
        </p:sp>
        <p:sp>
          <p:nvSpPr>
            <p:cNvPr id="86" name="Line 66"/>
            <p:cNvSpPr>
              <a:spLocks noChangeShapeType="1"/>
            </p:cNvSpPr>
            <p:nvPr/>
          </p:nvSpPr>
          <p:spPr bwMode="auto">
            <a:xfrm>
              <a:off x="5573476" y="4150714"/>
              <a:ext cx="457199" cy="0"/>
            </a:xfrm>
            <a:prstGeom prst="line">
              <a:avLst/>
            </a:prstGeom>
            <a:noFill/>
            <a:ln w="22225">
              <a:solidFill>
                <a:schemeClr val="tx1"/>
              </a:solidFill>
              <a:round/>
              <a:headEnd/>
              <a:tailEnd/>
            </a:ln>
            <a:extLst>
              <a:ext uri="{909E8E84-426E-40DD-AFC4-6F175D3DCCD1}">
                <a14:hiddenFill xmlns="" xmlns:a14="http://schemas.microsoft.com/office/drawing/2010/main">
                  <a:noFill/>
                </a14:hiddenFill>
              </a:ext>
            </a:extLst>
          </p:spPr>
          <p:txBody>
            <a:bodyPr lIns="74295" tIns="8890" rIns="74295" bIns="8890"/>
            <a:lstStyle/>
            <a:p>
              <a:endParaRPr lang="ja-JP" altLang="en-US"/>
            </a:p>
          </p:txBody>
        </p:sp>
        <p:sp>
          <p:nvSpPr>
            <p:cNvPr id="87" name="Text Box 67"/>
            <p:cNvSpPr txBox="1">
              <a:spLocks noChangeArrowheads="1"/>
            </p:cNvSpPr>
            <p:nvPr/>
          </p:nvSpPr>
          <p:spPr bwMode="auto">
            <a:xfrm>
              <a:off x="6025628" y="3759323"/>
              <a:ext cx="2346164" cy="245180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74295" tIns="8890" rIns="74295" bIns="8890"/>
            <a:lstStyle>
              <a:lvl1pPr marL="85725" indent="-85725"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algn="just" eaLnBrk="1" hangingPunct="1">
                <a:spcBef>
                  <a:spcPct val="50000"/>
                </a:spcBef>
                <a:buFont typeface="Wingdings" pitchFamily="2" charset="2"/>
                <a:buNone/>
              </a:pPr>
              <a:r>
                <a:rPr lang="ja-JP" altLang="en-US" sz="1000" dirty="0">
                  <a:solidFill>
                    <a:srgbClr val="000000"/>
                  </a:solidFill>
                  <a:latin typeface="ＭＳ ゴシック" pitchFamily="49" charset="-128"/>
                  <a:ea typeface="ＭＳ ゴシック" pitchFamily="49" charset="-128"/>
                </a:rPr>
                <a:t>地下鉄</a:t>
              </a:r>
            </a:p>
            <a:p>
              <a:pPr algn="just" eaLnBrk="1" hangingPunct="1">
                <a:spcBef>
                  <a:spcPct val="50000"/>
                </a:spcBef>
                <a:buFont typeface="Wingdings" pitchFamily="2" charset="2"/>
                <a:buNone/>
              </a:pPr>
              <a:r>
                <a:rPr lang="ja-JP" altLang="en-US" sz="1000" dirty="0">
                  <a:solidFill>
                    <a:srgbClr val="000000"/>
                  </a:solidFill>
                  <a:latin typeface="ＭＳ ゴシック" pitchFamily="49" charset="-128"/>
                  <a:ea typeface="ＭＳ ゴシック" pitchFamily="49" charset="-128"/>
                </a:rPr>
                <a:t>私鉄</a:t>
              </a:r>
            </a:p>
            <a:p>
              <a:pPr algn="just" eaLnBrk="1" hangingPunct="1">
                <a:spcBef>
                  <a:spcPct val="50000"/>
                </a:spcBef>
                <a:buFont typeface="Wingdings" pitchFamily="2" charset="2"/>
                <a:buNone/>
              </a:pPr>
              <a:r>
                <a:rPr lang="ja-JP" altLang="en-US" sz="1000" dirty="0">
                  <a:solidFill>
                    <a:srgbClr val="000000"/>
                  </a:solidFill>
                  <a:latin typeface="ＭＳ ゴシック" pitchFamily="49" charset="-128"/>
                  <a:ea typeface="ＭＳ ゴシック" pitchFamily="49" charset="-128"/>
                </a:rPr>
                <a:t>ＪＲ</a:t>
              </a:r>
              <a:endParaRPr lang="en-US" altLang="ja-JP" sz="1000" dirty="0">
                <a:solidFill>
                  <a:srgbClr val="000000"/>
                </a:solidFill>
                <a:latin typeface="ＭＳ ゴシック" pitchFamily="49" charset="-128"/>
                <a:ea typeface="ＭＳ ゴシック" pitchFamily="49" charset="-128"/>
              </a:endParaRPr>
            </a:p>
            <a:p>
              <a:pPr algn="just" eaLnBrk="1" hangingPunct="1">
                <a:spcBef>
                  <a:spcPct val="50000"/>
                </a:spcBef>
                <a:buFont typeface="Wingdings" pitchFamily="2" charset="2"/>
                <a:buNone/>
              </a:pPr>
              <a:r>
                <a:rPr lang="ja-JP" altLang="en-US" sz="1000" dirty="0" smtClean="0">
                  <a:solidFill>
                    <a:srgbClr val="000000"/>
                  </a:solidFill>
                  <a:latin typeface="ＭＳ ゴシック" pitchFamily="49" charset="-128"/>
                  <a:ea typeface="ＭＳ ゴシック" pitchFamily="49" charset="-128"/>
                </a:rPr>
                <a:t>区役所</a:t>
              </a:r>
              <a:r>
                <a:rPr lang="en-US" altLang="ja-JP" sz="1000" dirty="0" smtClean="0">
                  <a:solidFill>
                    <a:srgbClr val="000000"/>
                  </a:solidFill>
                  <a:latin typeface="ＭＳ ゴシック" pitchFamily="49" charset="-128"/>
                  <a:ea typeface="ＭＳ ゴシック" pitchFamily="49" charset="-128"/>
                </a:rPr>
                <a:t>(</a:t>
              </a:r>
              <a:r>
                <a:rPr lang="ja-JP" altLang="en-US" sz="1000" dirty="0" smtClean="0">
                  <a:solidFill>
                    <a:srgbClr val="000000"/>
                  </a:solidFill>
                  <a:latin typeface="ＭＳ ゴシック" pitchFamily="49" charset="-128"/>
                  <a:ea typeface="ＭＳ ゴシック" pitchFamily="49" charset="-128"/>
                </a:rPr>
                <a:t>総合区役所</a:t>
              </a:r>
              <a:r>
                <a:rPr lang="en-US" altLang="ja-JP" sz="1000" dirty="0" smtClean="0">
                  <a:solidFill>
                    <a:srgbClr val="000000"/>
                  </a:solidFill>
                  <a:latin typeface="ＭＳ ゴシック" pitchFamily="49" charset="-128"/>
                  <a:ea typeface="ＭＳ ゴシック" pitchFamily="49" charset="-128"/>
                </a:rPr>
                <a:t>)</a:t>
              </a:r>
            </a:p>
            <a:p>
              <a:pPr algn="just" eaLnBrk="1" hangingPunct="1">
                <a:spcBef>
                  <a:spcPct val="50000"/>
                </a:spcBef>
                <a:buFont typeface="Wingdings" pitchFamily="2" charset="2"/>
                <a:buNone/>
              </a:pPr>
              <a:r>
                <a:rPr lang="ja-JP" altLang="en-US" sz="1000" dirty="0" smtClean="0">
                  <a:solidFill>
                    <a:srgbClr val="000000"/>
                  </a:solidFill>
                  <a:latin typeface="ＭＳ ゴシック" pitchFamily="49" charset="-128"/>
                  <a:ea typeface="ＭＳ ゴシック" pitchFamily="49" charset="-128"/>
                </a:rPr>
                <a:t>区役所</a:t>
              </a:r>
              <a:r>
                <a:rPr lang="en-US" altLang="ja-JP" sz="1000" dirty="0" smtClean="0">
                  <a:solidFill>
                    <a:srgbClr val="000000"/>
                  </a:solidFill>
                  <a:latin typeface="ＭＳ ゴシック" pitchFamily="49" charset="-128"/>
                  <a:ea typeface="ＭＳ ゴシック" pitchFamily="49" charset="-128"/>
                </a:rPr>
                <a:t>(</a:t>
              </a:r>
              <a:r>
                <a:rPr lang="ja-JP" altLang="en-US" sz="1000" dirty="0" smtClean="0">
                  <a:solidFill>
                    <a:srgbClr val="000000"/>
                  </a:solidFill>
                  <a:latin typeface="ＭＳ ゴシック" pitchFamily="49" charset="-128"/>
                  <a:ea typeface="ＭＳ ゴシック" pitchFamily="49" charset="-128"/>
                </a:rPr>
                <a:t>地域自治区事務所</a:t>
              </a:r>
              <a:r>
                <a:rPr lang="en-US" altLang="ja-JP" sz="1000" dirty="0" smtClean="0">
                  <a:solidFill>
                    <a:srgbClr val="000000"/>
                  </a:solidFill>
                  <a:latin typeface="ＭＳ ゴシック" pitchFamily="49" charset="-128"/>
                  <a:ea typeface="ＭＳ ゴシック" pitchFamily="49" charset="-128"/>
                </a:rPr>
                <a:t>)</a:t>
              </a:r>
            </a:p>
            <a:p>
              <a:pPr algn="just" eaLnBrk="1" hangingPunct="1">
                <a:spcBef>
                  <a:spcPct val="50000"/>
                </a:spcBef>
                <a:buFont typeface="Wingdings" pitchFamily="2" charset="2"/>
                <a:buNone/>
              </a:pPr>
              <a:endParaRPr lang="en-US" altLang="ja-JP" sz="1000" dirty="0">
                <a:solidFill>
                  <a:srgbClr val="000000"/>
                </a:solidFill>
                <a:latin typeface="ＭＳ ゴシック" pitchFamily="49" charset="-128"/>
                <a:ea typeface="ＭＳ ゴシック" pitchFamily="49" charset="-128"/>
              </a:endParaRPr>
            </a:p>
            <a:p>
              <a:pPr algn="just" eaLnBrk="1" hangingPunct="1">
                <a:spcBef>
                  <a:spcPct val="50000"/>
                </a:spcBef>
                <a:buFont typeface="Wingdings" pitchFamily="2" charset="2"/>
                <a:buNone/>
              </a:pPr>
              <a:endParaRPr lang="en-US" altLang="ja-JP" sz="1000" dirty="0">
                <a:solidFill>
                  <a:srgbClr val="000000"/>
                </a:solidFill>
                <a:latin typeface="ＭＳ ゴシック" pitchFamily="49" charset="-128"/>
                <a:ea typeface="ＭＳ ゴシック" pitchFamily="49" charset="-128"/>
              </a:endParaRPr>
            </a:p>
          </p:txBody>
        </p:sp>
        <p:sp>
          <p:nvSpPr>
            <p:cNvPr id="88" name="円/楕円 87"/>
            <p:cNvSpPr/>
            <p:nvPr/>
          </p:nvSpPr>
          <p:spPr>
            <a:xfrm>
              <a:off x="5731724" y="5005617"/>
              <a:ext cx="140703" cy="142677"/>
            </a:xfrm>
            <a:prstGeom prst="ellipse">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sp>
          <p:nvSpPr>
            <p:cNvPr id="89" name="円/楕円 88"/>
            <p:cNvSpPr/>
            <p:nvPr/>
          </p:nvSpPr>
          <p:spPr>
            <a:xfrm>
              <a:off x="5694529" y="4670638"/>
              <a:ext cx="215093" cy="215048"/>
            </a:xfrm>
            <a:prstGeom prst="ellipse">
              <a:avLst/>
            </a:prstGeom>
            <a:blipFill dpi="0" rotWithShape="1">
              <a:blip r:embed="rId4" cstate="print"/>
              <a:srcRect/>
              <a:tile tx="0" ty="0" sx="100000" sy="100000" flip="none" algn="tl"/>
            </a:blip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sp>
          <p:nvSpPr>
            <p:cNvPr id="90" name="Line 64"/>
            <p:cNvSpPr>
              <a:spLocks noChangeShapeType="1"/>
            </p:cNvSpPr>
            <p:nvPr/>
          </p:nvSpPr>
          <p:spPr bwMode="auto">
            <a:xfrm>
              <a:off x="5580112" y="4469843"/>
              <a:ext cx="457199" cy="0"/>
            </a:xfrm>
            <a:prstGeom prst="line">
              <a:avLst/>
            </a:prstGeom>
            <a:noFill/>
            <a:ln w="22225">
              <a:solidFill>
                <a:srgbClr val="000000"/>
              </a:solidFill>
              <a:round/>
              <a:headEnd/>
              <a:tailEnd/>
            </a:ln>
            <a:extLst>
              <a:ext uri="{909E8E84-426E-40DD-AFC4-6F175D3DCCD1}">
                <a14:hiddenFill xmlns="" xmlns:a14="http://schemas.microsoft.com/office/drawing/2010/main">
                  <a:noFill/>
                </a14:hiddenFill>
              </a:ext>
            </a:extLst>
          </p:spPr>
          <p:txBody>
            <a:bodyPr lIns="74295" tIns="8890" rIns="74295" bIns="8890"/>
            <a:lstStyle/>
            <a:p>
              <a:endParaRPr lang="ja-JP" altLang="en-US"/>
            </a:p>
          </p:txBody>
        </p:sp>
        <p:sp>
          <p:nvSpPr>
            <p:cNvPr id="91" name="Line 68"/>
            <p:cNvSpPr>
              <a:spLocks noChangeShapeType="1"/>
            </p:cNvSpPr>
            <p:nvPr/>
          </p:nvSpPr>
          <p:spPr bwMode="auto">
            <a:xfrm>
              <a:off x="5573476" y="4469843"/>
              <a:ext cx="457199" cy="0"/>
            </a:xfrm>
            <a:prstGeom prst="line">
              <a:avLst/>
            </a:prstGeom>
            <a:noFill/>
            <a:ln w="12700">
              <a:solidFill>
                <a:srgbClr val="FFFFFF"/>
              </a:solidFill>
              <a:prstDash val="dash"/>
              <a:round/>
              <a:headEnd/>
              <a:tailEnd/>
            </a:ln>
            <a:extLst>
              <a:ext uri="{909E8E84-426E-40DD-AFC4-6F175D3DCCD1}">
                <a14:hiddenFill xmlns="" xmlns:a14="http://schemas.microsoft.com/office/drawing/2010/main">
                  <a:noFill/>
                </a14:hiddenFill>
              </a:ext>
            </a:extLst>
          </p:spPr>
          <p:txBody>
            <a:bodyPr lIns="74295" tIns="8890" rIns="74295" bIns="8890"/>
            <a:lstStyle/>
            <a:p>
              <a:endParaRPr lang="ja-JP" altLang="en-US"/>
            </a:p>
          </p:txBody>
        </p:sp>
      </p:grpSp>
      <p:sp>
        <p:nvSpPr>
          <p:cNvPr id="92" name="正方形/長方形 27"/>
          <p:cNvSpPr>
            <a:spLocks noChangeArrowheads="1"/>
          </p:cNvSpPr>
          <p:nvPr/>
        </p:nvSpPr>
        <p:spPr bwMode="auto">
          <a:xfrm>
            <a:off x="8112125" y="6637006"/>
            <a:ext cx="1031875" cy="261937"/>
          </a:xfrm>
          <a:prstGeom prst="rect">
            <a:avLst/>
          </a:prstGeom>
          <a:noFill/>
          <a:ln w="9525">
            <a:noFill/>
            <a:miter lim="800000"/>
            <a:headEnd/>
            <a:tailEnd/>
          </a:ln>
        </p:spPr>
        <p:txBody>
          <a:bodyPr>
            <a:spAutoFit/>
          </a:bodyPr>
          <a:lstStyle/>
          <a:p>
            <a:pPr algn="r"/>
            <a:r>
              <a:rPr lang="ja-JP" altLang="en-US" sz="1100" b="1" dirty="0" smtClean="0">
                <a:solidFill>
                  <a:srgbClr val="000000"/>
                </a:solidFill>
                <a:latin typeface="ＭＳ Ｐゴシック" charset="-128"/>
                <a:ea typeface="Meiryo UI" pitchFamily="50" charset="-128"/>
                <a:cs typeface="Meiryo UI" pitchFamily="50" charset="-128"/>
              </a:rPr>
              <a:t>すがた</a:t>
            </a:r>
            <a:r>
              <a:rPr lang="en-US" altLang="ja-JP" sz="1100" b="1" dirty="0" smtClean="0">
                <a:solidFill>
                  <a:srgbClr val="000000"/>
                </a:solidFill>
                <a:latin typeface="ＭＳ Ｐゴシック" charset="-128"/>
                <a:ea typeface="Meiryo UI" pitchFamily="50" charset="-128"/>
                <a:cs typeface="Meiryo UI" pitchFamily="50" charset="-128"/>
              </a:rPr>
              <a:t>-</a:t>
            </a:r>
            <a:r>
              <a:rPr lang="ja-JP" altLang="en-US" sz="1100" b="1" dirty="0" smtClean="0">
                <a:solidFill>
                  <a:srgbClr val="000000"/>
                </a:solidFill>
                <a:latin typeface="ＭＳ Ｐゴシック" charset="-128"/>
                <a:ea typeface="Meiryo UI" pitchFamily="50" charset="-128"/>
                <a:cs typeface="Meiryo UI" pitchFamily="50" charset="-128"/>
              </a:rPr>
              <a:t>１９</a:t>
            </a:r>
            <a:endParaRPr lang="ja-JP" altLang="en-US" sz="1200" b="1" dirty="0">
              <a:solidFill>
                <a:srgbClr val="000000"/>
              </a:solidFill>
              <a:latin typeface="ＭＳ Ｐゴシック" charset="-128"/>
              <a:ea typeface="Meiryo UI" pitchFamily="50" charset="-128"/>
              <a:cs typeface="Meiryo UI" pitchFamily="50" charset="-128"/>
            </a:endParaRPr>
          </a:p>
        </p:txBody>
      </p:sp>
    </p:spTree>
  </p:cSld>
  <p:clrMapOvr>
    <a:masterClrMapping/>
  </p:clrMapOvr>
  <p:timing>
    <p:tnLst>
      <p:par>
        <p:cTn id="1" dur="indefinite" restart="never" nodeType="tmRoot"/>
      </p:par>
    </p:tnLst>
  </p:timing>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54" name="タイトル 3"/>
          <p:cNvSpPr txBox="1">
            <a:spLocks/>
          </p:cNvSpPr>
          <p:nvPr/>
        </p:nvSpPr>
        <p:spPr bwMode="auto">
          <a:xfrm>
            <a:off x="107950" y="620713"/>
            <a:ext cx="8928100" cy="6189662"/>
          </a:xfrm>
          <a:prstGeom prst="rect">
            <a:avLst/>
          </a:prstGeom>
          <a:noFill/>
          <a:ln w="19050" algn="ctr">
            <a:solidFill>
              <a:schemeClr val="accent2"/>
            </a:solidFill>
            <a:miter lim="800000"/>
            <a:headEnd/>
            <a:tailEnd/>
          </a:ln>
          <a:extLst>
            <a:ext uri="{909E8E84-426E-40DD-AFC4-6F175D3DCCD1}">
              <a14:hiddenFill xmlns="" xmlns:a14="http://schemas.microsoft.com/office/drawing/2010/main">
                <a:solidFill>
                  <a:srgbClr val="FFFFFF"/>
                </a:solidFill>
              </a14:hiddenFill>
            </a:ext>
          </a:extLst>
        </p:spPr>
        <p:txBody>
          <a:bodyPr/>
          <a:lstStyle>
            <a:lvl1pPr marL="171450" indent="-171450"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buFont typeface="Wingdings" pitchFamily="2" charset="2"/>
              <a:buChar char="u"/>
            </a:pPr>
            <a:endParaRPr lang="en-US" altLang="ja-JP" sz="900">
              <a:solidFill>
                <a:srgbClr val="000000"/>
              </a:solidFill>
              <a:latin typeface="Meiryo UI" pitchFamily="50" charset="-128"/>
              <a:ea typeface="Meiryo UI" pitchFamily="50" charset="-128"/>
              <a:cs typeface="Meiryo UI" pitchFamily="50" charset="-128"/>
            </a:endParaRPr>
          </a:p>
        </p:txBody>
      </p:sp>
      <p:sp>
        <p:nvSpPr>
          <p:cNvPr id="25" name="テキスト ボックス 24"/>
          <p:cNvSpPr txBox="1"/>
          <p:nvPr/>
        </p:nvSpPr>
        <p:spPr bwMode="gray">
          <a:xfrm>
            <a:off x="250825" y="523875"/>
            <a:ext cx="3960813" cy="185738"/>
          </a:xfrm>
          <a:prstGeom prst="rect">
            <a:avLst/>
          </a:prstGeom>
          <a:solidFill>
            <a:schemeClr val="accent2">
              <a:lumMod val="75000"/>
            </a:schemeClr>
          </a:solidFill>
          <a:ln w="22225">
            <a:solidFill>
              <a:schemeClr val="accent2">
                <a:lumMod val="75000"/>
              </a:schemeClr>
            </a:solidFill>
          </a:ln>
        </p:spPr>
        <p:txBody>
          <a:bodyPr lIns="0" tIns="0" rIns="0" bIns="0" anchor="ctr">
            <a:spAutoFit/>
          </a:bodyPr>
          <a:lstStyle/>
          <a:p>
            <a:pPr algn="ctr">
              <a:defRPr/>
            </a:pPr>
            <a:r>
              <a:rPr lang="ja-JP" altLang="en-US" sz="1200" b="1" dirty="0">
                <a:solidFill>
                  <a:schemeClr val="bg1"/>
                </a:solidFill>
                <a:latin typeface="Meiryo UI" pitchFamily="50" charset="-128"/>
                <a:ea typeface="Meiryo UI" pitchFamily="50" charset="-128"/>
                <a:cs typeface="Meiryo UI" pitchFamily="50" charset="-128"/>
              </a:rPr>
              <a:t>総合区の状況（統計データ）＜</a:t>
            </a:r>
            <a:r>
              <a:rPr lang="en-US" altLang="ja-JP" sz="1200" b="1" dirty="0">
                <a:solidFill>
                  <a:schemeClr val="bg1"/>
                </a:solidFill>
                <a:latin typeface="Meiryo UI" pitchFamily="50" charset="-128"/>
                <a:ea typeface="Meiryo UI" pitchFamily="50" charset="-128"/>
                <a:cs typeface="Meiryo UI" pitchFamily="50" charset="-128"/>
              </a:rPr>
              <a:t>1</a:t>
            </a:r>
            <a:r>
              <a:rPr lang="ja-JP" altLang="en-US" sz="1200" b="1" dirty="0">
                <a:solidFill>
                  <a:schemeClr val="bg1"/>
                </a:solidFill>
                <a:latin typeface="Meiryo UI" pitchFamily="50" charset="-128"/>
                <a:ea typeface="Meiryo UI" pitchFamily="50" charset="-128"/>
                <a:cs typeface="Meiryo UI" pitchFamily="50" charset="-128"/>
              </a:rPr>
              <a:t>／</a:t>
            </a:r>
            <a:r>
              <a:rPr lang="en-US" altLang="ja-JP" sz="1200" b="1" dirty="0">
                <a:solidFill>
                  <a:schemeClr val="bg1"/>
                </a:solidFill>
                <a:latin typeface="Meiryo UI" pitchFamily="50" charset="-128"/>
                <a:ea typeface="Meiryo UI" pitchFamily="50" charset="-128"/>
                <a:cs typeface="Meiryo UI" pitchFamily="50" charset="-128"/>
              </a:rPr>
              <a:t>3</a:t>
            </a:r>
            <a:r>
              <a:rPr lang="ja-JP" altLang="en-US" sz="1200" b="1" dirty="0">
                <a:solidFill>
                  <a:schemeClr val="bg1"/>
                </a:solidFill>
                <a:latin typeface="Meiryo UI" pitchFamily="50" charset="-128"/>
                <a:ea typeface="Meiryo UI" pitchFamily="50" charset="-128"/>
                <a:cs typeface="Meiryo UI" pitchFamily="50" charset="-128"/>
              </a:rPr>
              <a:t>＞</a:t>
            </a:r>
          </a:p>
        </p:txBody>
      </p:sp>
      <p:sp>
        <p:nvSpPr>
          <p:cNvPr id="23556" name="テキスト ボックス 24"/>
          <p:cNvSpPr txBox="1">
            <a:spLocks noChangeArrowheads="1"/>
          </p:cNvSpPr>
          <p:nvPr/>
        </p:nvSpPr>
        <p:spPr bwMode="auto">
          <a:xfrm>
            <a:off x="179388" y="765175"/>
            <a:ext cx="360362" cy="5903913"/>
          </a:xfrm>
          <a:prstGeom prst="rect">
            <a:avLst/>
          </a:prstGeom>
          <a:solidFill>
            <a:srgbClr val="993300"/>
          </a:solidFill>
          <a:ln>
            <a:noFill/>
          </a:ln>
          <a:extLst>
            <a:ext uri="{91240B29-F687-4F45-9708-019B960494DF}">
              <a14:hiddenLine xmlns="" xmlns:a14="http://schemas.microsoft.com/office/drawing/2010/main" w="22225">
                <a:solidFill>
                  <a:srgbClr val="000000"/>
                </a:solidFill>
                <a:miter lim="800000"/>
                <a:headEnd/>
                <a:tailEnd/>
              </a14:hiddenLine>
            </a:ext>
          </a:extLst>
        </p:spPr>
        <p:txBody>
          <a:bodyPr vert="eaVert" lIns="0" tIns="0" rIns="0" bIns="0" anchor="ct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algn="ctr" eaLnBrk="1" hangingPunct="1"/>
            <a:r>
              <a:rPr lang="ja-JP" altLang="en-US" sz="1200" b="1">
                <a:solidFill>
                  <a:schemeClr val="bg1"/>
                </a:solidFill>
                <a:latin typeface="ＭＳ ゴシック" pitchFamily="49" charset="-128"/>
                <a:ea typeface="ＭＳ ゴシック" pitchFamily="49" charset="-128"/>
              </a:rPr>
              <a:t>人口・面積</a:t>
            </a:r>
          </a:p>
        </p:txBody>
      </p:sp>
      <p:graphicFrame>
        <p:nvGraphicFramePr>
          <p:cNvPr id="73751" name="Group 23"/>
          <p:cNvGraphicFramePr>
            <a:graphicFrameLocks noGrp="1"/>
          </p:cNvGraphicFramePr>
          <p:nvPr/>
        </p:nvGraphicFramePr>
        <p:xfrm>
          <a:off x="592138" y="1700213"/>
          <a:ext cx="2016125" cy="4824804"/>
        </p:xfrm>
        <a:graphic>
          <a:graphicData uri="http://schemas.openxmlformats.org/drawingml/2006/table">
            <a:tbl>
              <a:tblPr/>
              <a:tblGrid>
                <a:gridCol w="216013"/>
                <a:gridCol w="936058"/>
                <a:gridCol w="864054"/>
              </a:tblGrid>
              <a:tr h="245960">
                <a:tc gridSpan="2">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000" b="1" i="0" u="none" strike="noStrike" cap="none" normalizeH="0" baseline="0" dirty="0" smtClean="0">
                          <a:ln>
                            <a:noFill/>
                          </a:ln>
                          <a:solidFill>
                            <a:schemeClr val="tx1"/>
                          </a:solidFill>
                          <a:effectLst/>
                          <a:latin typeface="ＭＳ Ｐゴシック" pitchFamily="50" charset="-128"/>
                          <a:ea typeface="ＭＳ Ｐゴシック" pitchFamily="50" charset="-128"/>
                        </a:rPr>
                        <a:t>項目</a:t>
                      </a:r>
                    </a:p>
                  </a:txBody>
                  <a:tcPr marL="0" marR="0" marT="46792" marB="46792"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9900"/>
                    </a:solidFill>
                  </a:tcPr>
                </a:tc>
                <a:tc hMerge="1">
                  <a:txBody>
                    <a:bodyPr/>
                    <a:lstStyle/>
                    <a:p>
                      <a:endParaRPr kumimoji="1" lang="ja-JP" altLang="en-US"/>
                    </a:p>
                  </a:txBody>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000" b="1" i="0" u="none" strike="noStrike" cap="none" normalizeH="0" baseline="0" dirty="0" smtClean="0">
                          <a:ln>
                            <a:noFill/>
                          </a:ln>
                          <a:solidFill>
                            <a:schemeClr val="tx1"/>
                          </a:solidFill>
                          <a:effectLst/>
                          <a:latin typeface="ＭＳ Ｐゴシック" pitchFamily="50" charset="-128"/>
                          <a:ea typeface="ＭＳ Ｐゴシック" pitchFamily="50" charset="-128"/>
                        </a:rPr>
                        <a:t>状況</a:t>
                      </a:r>
                    </a:p>
                  </a:txBody>
                  <a:tcPr marL="0" marR="0" marT="46792" marB="46792"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9900"/>
                    </a:solidFill>
                  </a:tcPr>
                </a:tc>
              </a:tr>
              <a:tr h="245960">
                <a:tc gridSpan="2">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人口</a:t>
                      </a: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〔H27〕</a:t>
                      </a:r>
                    </a:p>
                  </a:txBody>
                  <a:tcPr marL="0" marR="0" marT="46792" marB="46792"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alpha val="80000"/>
                      </a:srgbClr>
                    </a:solidFill>
                  </a:tcPr>
                </a:tc>
                <a:tc hMerge="1">
                  <a:txBody>
                    <a:bodyPr/>
                    <a:lstStyle/>
                    <a:p>
                      <a:endParaRPr kumimoji="1" lang="ja-JP" altLang="en-US"/>
                    </a:p>
                  </a:txBody>
                  <a:tcPr/>
                </a:tc>
                <a:tc>
                  <a:txBody>
                    <a:bodyPr/>
                    <a:lstStyle/>
                    <a:p>
                      <a:pPr algn="ctr" fontAlgn="ctr"/>
                      <a:r>
                        <a:rPr lang="en-US" altLang="ja-JP" sz="1000" b="0" i="0" u="none" strike="noStrike" dirty="0">
                          <a:latin typeface="ＭＳ Ｐゴシック" pitchFamily="50" charset="-128"/>
                          <a:ea typeface="ＭＳ Ｐゴシック" pitchFamily="50" charset="-128"/>
                        </a:rPr>
                        <a:t>316,665</a:t>
                      </a:r>
                      <a:r>
                        <a:rPr lang="ja-JP" altLang="en-US" sz="1000" b="0" i="0" u="none" strike="noStrike" dirty="0">
                          <a:latin typeface="ＭＳ Ｐゴシック" pitchFamily="50" charset="-128"/>
                          <a:ea typeface="ＭＳ Ｐゴシック" pitchFamily="50" charset="-128"/>
                        </a:rPr>
                        <a:t>人</a:t>
                      </a:r>
                    </a:p>
                  </a:txBody>
                  <a:tcPr marL="9526" marR="9526" marT="9523"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alpha val="80000"/>
                      </a:srgbClr>
                    </a:solidFill>
                  </a:tcPr>
                </a:tc>
              </a:tr>
              <a:tr h="374590">
                <a:tc rowSpan="3">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年齢別人口割合</a:t>
                      </a:r>
                    </a:p>
                  </a:txBody>
                  <a:tcPr marL="0" marR="0" marT="46792" marB="46792" vert="eaVert"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15</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歳未満</a:t>
                      </a:r>
                    </a:p>
                  </a:txBody>
                  <a:tcPr marL="0" marR="0" marT="46792" marB="46792"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c>
                  <a:txBody>
                    <a:bodyPr/>
                    <a:lstStyle/>
                    <a:p>
                      <a:pPr algn="ctr" fontAlgn="ctr"/>
                      <a:r>
                        <a:rPr lang="en-US" altLang="ja-JP" sz="1000" b="0" i="0" u="none" strike="noStrike" dirty="0">
                          <a:latin typeface="ＭＳ Ｐゴシック" pitchFamily="50" charset="-128"/>
                          <a:ea typeface="ＭＳ Ｐゴシック" pitchFamily="50" charset="-128"/>
                        </a:rPr>
                        <a:t>12.0%</a:t>
                      </a:r>
                    </a:p>
                  </a:txBody>
                  <a:tcPr marL="9526" marR="9526" marT="9523"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r>
              <a:tr h="358717">
                <a:tc vMerge="1">
                  <a:txBody>
                    <a:bodyPr/>
                    <a:lstStyle/>
                    <a:p>
                      <a:endParaRPr kumimoji="1" lang="ja-JP" altLang="en-US"/>
                    </a:p>
                  </a:txBody>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en-US" altLang="ja-JP" sz="900" b="0" i="0" u="none" strike="noStrike" cap="none" normalizeH="0" baseline="0" smtClean="0">
                          <a:ln>
                            <a:noFill/>
                          </a:ln>
                          <a:solidFill>
                            <a:schemeClr val="tx1"/>
                          </a:solidFill>
                          <a:effectLst/>
                          <a:latin typeface="ＭＳ Ｐゴシック" pitchFamily="50" charset="-128"/>
                          <a:ea typeface="ＭＳ Ｐゴシック" pitchFamily="50" charset="-128"/>
                        </a:rPr>
                        <a:t>15</a:t>
                      </a:r>
                      <a:r>
                        <a:rPr kumimoji="1" lang="ja-JP" altLang="en-US" sz="900" b="0" i="0" u="none" strike="noStrike" cap="none" normalizeH="0" baseline="0" smtClean="0">
                          <a:ln>
                            <a:noFill/>
                          </a:ln>
                          <a:solidFill>
                            <a:schemeClr val="tx1"/>
                          </a:solidFill>
                          <a:effectLst/>
                          <a:latin typeface="ＭＳ Ｐゴシック" pitchFamily="50" charset="-128"/>
                          <a:ea typeface="ＭＳ Ｐゴシック" pitchFamily="50" charset="-128"/>
                        </a:rPr>
                        <a:t>歳以上</a:t>
                      </a:r>
                      <a:r>
                        <a:rPr kumimoji="1" lang="en-US" altLang="ja-JP" sz="900" b="0" i="0" u="none" strike="noStrike" cap="none" normalizeH="0" baseline="0" smtClean="0">
                          <a:ln>
                            <a:noFill/>
                          </a:ln>
                          <a:solidFill>
                            <a:schemeClr val="tx1"/>
                          </a:solidFill>
                          <a:effectLst/>
                          <a:latin typeface="ＭＳ Ｐゴシック" pitchFamily="50" charset="-128"/>
                          <a:ea typeface="ＭＳ Ｐゴシック" pitchFamily="50" charset="-128"/>
                        </a:rPr>
                        <a:t>65</a:t>
                      </a:r>
                      <a:r>
                        <a:rPr kumimoji="1" lang="ja-JP" altLang="en-US" sz="900" b="0" i="0" u="none" strike="noStrike" cap="none" normalizeH="0" baseline="0" smtClean="0">
                          <a:ln>
                            <a:noFill/>
                          </a:ln>
                          <a:solidFill>
                            <a:schemeClr val="tx1"/>
                          </a:solidFill>
                          <a:effectLst/>
                          <a:latin typeface="ＭＳ Ｐゴシック" pitchFamily="50" charset="-128"/>
                          <a:ea typeface="ＭＳ Ｐゴシック" pitchFamily="50" charset="-128"/>
                        </a:rPr>
                        <a:t>歳未満</a:t>
                      </a:r>
                    </a:p>
                  </a:txBody>
                  <a:tcPr marL="0" marR="0" marT="46792" marB="46792"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c>
                  <a:txBody>
                    <a:bodyPr/>
                    <a:lstStyle/>
                    <a:p>
                      <a:pPr algn="ctr" fontAlgn="ctr"/>
                      <a:r>
                        <a:rPr lang="en-US" altLang="ja-JP" sz="1000" b="0" i="0" u="none" strike="noStrike" dirty="0">
                          <a:latin typeface="ＭＳ Ｐゴシック" pitchFamily="50" charset="-128"/>
                          <a:ea typeface="ＭＳ Ｐゴシック" pitchFamily="50" charset="-128"/>
                        </a:rPr>
                        <a:t>63.5%</a:t>
                      </a:r>
                    </a:p>
                  </a:txBody>
                  <a:tcPr marL="9526" marR="9526" marT="9523"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r>
              <a:tr h="360305">
                <a:tc vMerge="1">
                  <a:txBody>
                    <a:bodyPr/>
                    <a:lstStyle/>
                    <a:p>
                      <a:endParaRPr kumimoji="1" lang="ja-JP" altLang="en-US"/>
                    </a:p>
                  </a:txBody>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en-US" altLang="ja-JP" sz="1000" b="0" i="0" u="none" strike="noStrike" cap="none" normalizeH="0" baseline="0" smtClean="0">
                          <a:ln>
                            <a:noFill/>
                          </a:ln>
                          <a:solidFill>
                            <a:schemeClr val="tx1"/>
                          </a:solidFill>
                          <a:effectLst/>
                          <a:latin typeface="ＭＳ Ｐゴシック" pitchFamily="50" charset="-128"/>
                          <a:ea typeface="ＭＳ Ｐゴシック" pitchFamily="50" charset="-128"/>
                        </a:rPr>
                        <a:t>65</a:t>
                      </a:r>
                      <a:r>
                        <a:rPr kumimoji="1" lang="ja-JP" altLang="en-US" sz="1000" b="0" i="0" u="none" strike="noStrike" cap="none" normalizeH="0" baseline="0" smtClean="0">
                          <a:ln>
                            <a:noFill/>
                          </a:ln>
                          <a:solidFill>
                            <a:schemeClr val="tx1"/>
                          </a:solidFill>
                          <a:effectLst/>
                          <a:latin typeface="ＭＳ Ｐゴシック" pitchFamily="50" charset="-128"/>
                          <a:ea typeface="ＭＳ Ｐゴシック" pitchFamily="50" charset="-128"/>
                        </a:rPr>
                        <a:t>歳以上</a:t>
                      </a:r>
                    </a:p>
                  </a:txBody>
                  <a:tcPr marL="0" marR="0" marT="46792" marB="46792"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algn="ctr" fontAlgn="ctr"/>
                      <a:r>
                        <a:rPr lang="en-US" altLang="ja-JP" sz="1000" b="0" i="0" u="none" strike="noStrike" dirty="0">
                          <a:latin typeface="ＭＳ Ｐゴシック" pitchFamily="50" charset="-128"/>
                          <a:ea typeface="ＭＳ Ｐゴシック" pitchFamily="50" charset="-128"/>
                        </a:rPr>
                        <a:t>24.5%</a:t>
                      </a:r>
                    </a:p>
                  </a:txBody>
                  <a:tcPr marL="9526" marR="9526" marT="9523"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245960">
                <a:tc gridSpan="2">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将来推計人口</a:t>
                      </a: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〔H47〕</a:t>
                      </a:r>
                    </a:p>
                  </a:txBody>
                  <a:tcPr marL="0" marR="0" marT="46792" marB="46792"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alpha val="80000"/>
                      </a:srgbClr>
                    </a:solidFill>
                  </a:tcPr>
                </a:tc>
                <a:tc hMerge="1">
                  <a:txBody>
                    <a:bodyPr/>
                    <a:lstStyle/>
                    <a:p>
                      <a:endParaRPr kumimoji="1" lang="ja-JP" altLang="en-US"/>
                    </a:p>
                  </a:txBody>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286,901</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人</a:t>
                      </a:r>
                    </a:p>
                  </a:txBody>
                  <a:tcPr marL="0" marR="0" marT="46792" marB="46792"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alpha val="80000"/>
                      </a:srgbClr>
                    </a:solidFill>
                  </a:tcPr>
                </a:tc>
              </a:tr>
              <a:tr h="245960">
                <a:tc gridSpan="2">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世帯数</a:t>
                      </a: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〔H27〕</a:t>
                      </a:r>
                    </a:p>
                  </a:txBody>
                  <a:tcPr marL="0" marR="0" marT="46792" marB="46792"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alpha val="80000"/>
                      </a:srgbClr>
                    </a:solidFill>
                  </a:tcPr>
                </a:tc>
                <a:tc hMerge="1">
                  <a:txBody>
                    <a:bodyPr/>
                    <a:lstStyle/>
                    <a:p>
                      <a:endParaRPr kumimoji="1" lang="ja-JP" altLang="en-US"/>
                    </a:p>
                  </a:txBody>
                  <a:tcPr/>
                </a:tc>
                <a:tc>
                  <a:txBody>
                    <a:bodyPr/>
                    <a:lstStyle/>
                    <a:p>
                      <a:pPr algn="ctr" fontAlgn="ctr"/>
                      <a:r>
                        <a:rPr lang="en-US" altLang="ja-JP" sz="1000" b="0" i="0" u="none" strike="noStrike" dirty="0">
                          <a:latin typeface="ＭＳ Ｐゴシック" pitchFamily="50" charset="-128"/>
                          <a:ea typeface="ＭＳ Ｐゴシック" pitchFamily="50" charset="-128"/>
                        </a:rPr>
                        <a:t>151,494</a:t>
                      </a:r>
                      <a:r>
                        <a:rPr lang="ja-JP" altLang="en-US" sz="1000" b="0" i="0" u="none" strike="noStrike" dirty="0">
                          <a:latin typeface="ＭＳ Ｐゴシック" pitchFamily="50" charset="-128"/>
                          <a:ea typeface="ＭＳ Ｐゴシック" pitchFamily="50" charset="-128"/>
                        </a:rPr>
                        <a:t>世帯</a:t>
                      </a:r>
                    </a:p>
                  </a:txBody>
                  <a:tcPr marL="9526" marR="9526" marT="9523"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alpha val="80000"/>
                      </a:srgbClr>
                    </a:solidFill>
                  </a:tcPr>
                </a:tc>
              </a:tr>
              <a:tr h="383098">
                <a:tc rowSpan="5">
                  <a:txBody>
                    <a:bodyPr/>
                    <a:lstStyle/>
                    <a:p>
                      <a:pPr marL="0" marR="0" lvl="0" indent="0" algn="ctr" defTabSz="914400" rtl="0" eaLnBrk="1" fontAlgn="base" latinLnBrk="0" hangingPunct="1">
                        <a:lnSpc>
                          <a:spcPct val="80000"/>
                        </a:lnSpc>
                        <a:spcBef>
                          <a:spcPct val="0"/>
                        </a:spcBef>
                        <a:spcAft>
                          <a:spcPct val="0"/>
                        </a:spcAft>
                        <a:buClrTx/>
                        <a:buSzTx/>
                        <a:buFontTx/>
                        <a:buNone/>
                        <a:tabLst/>
                      </a:pPr>
                      <a:r>
                        <a:rPr kumimoji="1" lang="ja-JP" altLang="en-US" sz="1000" b="0" i="0" u="none" strike="noStrike" cap="none" normalizeH="0" baseline="0" smtClean="0">
                          <a:ln>
                            <a:noFill/>
                          </a:ln>
                          <a:solidFill>
                            <a:schemeClr val="tx1"/>
                          </a:solidFill>
                          <a:effectLst/>
                          <a:latin typeface="ＭＳ Ｐゴシック" pitchFamily="50" charset="-128"/>
                          <a:ea typeface="ＭＳ Ｐゴシック" pitchFamily="50" charset="-128"/>
                        </a:rPr>
                        <a:t>世帯構成割合</a:t>
                      </a:r>
                    </a:p>
                  </a:txBody>
                  <a:tcPr marL="0" marR="0" marT="46792" marB="46792" vert="eaVert"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単身世帯</a:t>
                      </a:r>
                    </a:p>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900" b="0" i="0" u="none" strike="noStrike" cap="none" normalizeH="0" baseline="0" dirty="0" smtClean="0">
                          <a:ln>
                            <a:noFill/>
                          </a:ln>
                          <a:solidFill>
                            <a:schemeClr val="tx1"/>
                          </a:solidFill>
                          <a:effectLst/>
                          <a:latin typeface="ＭＳ Ｐゴシック" pitchFamily="50" charset="-128"/>
                          <a:ea typeface="ＭＳ Ｐゴシック" pitchFamily="50" charset="-128"/>
                        </a:rPr>
                        <a:t>（高齢単身除く）</a:t>
                      </a:r>
                    </a:p>
                  </a:txBody>
                  <a:tcPr marL="0" marR="0" marT="46792" marB="46792"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c>
                  <a:txBody>
                    <a:bodyPr/>
                    <a:lstStyle/>
                    <a:p>
                      <a:pPr algn="ctr" fontAlgn="ctr"/>
                      <a:r>
                        <a:rPr lang="en-US" altLang="ja-JP" sz="1000" b="0" i="0" u="none" strike="noStrike" dirty="0">
                          <a:latin typeface="ＭＳ Ｐゴシック" pitchFamily="50" charset="-128"/>
                          <a:ea typeface="ＭＳ Ｐゴシック" pitchFamily="50" charset="-128"/>
                        </a:rPr>
                        <a:t>30.7%</a:t>
                      </a:r>
                    </a:p>
                  </a:txBody>
                  <a:tcPr marL="9526" marR="9526" marT="9523"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r>
              <a:tr h="245960">
                <a:tc vMerge="1">
                  <a:txBody>
                    <a:bodyPr/>
                    <a:lstStyle/>
                    <a:p>
                      <a:endParaRPr kumimoji="1" lang="ja-JP" altLang="en-US"/>
                    </a:p>
                  </a:txBody>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高齢者単身世帯</a:t>
                      </a:r>
                    </a:p>
                  </a:txBody>
                  <a:tcPr marL="0" marR="0" marT="46792" marB="46792"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c>
                  <a:txBody>
                    <a:bodyPr/>
                    <a:lstStyle/>
                    <a:p>
                      <a:pPr algn="ctr" fontAlgn="ctr"/>
                      <a:r>
                        <a:rPr lang="en-US" altLang="ja-JP" sz="1000" b="0" i="0" u="none" strike="noStrike" dirty="0">
                          <a:latin typeface="ＭＳ Ｐゴシック" pitchFamily="50" charset="-128"/>
                          <a:ea typeface="ＭＳ Ｐゴシック" pitchFamily="50" charset="-128"/>
                        </a:rPr>
                        <a:t>13.3%</a:t>
                      </a:r>
                    </a:p>
                  </a:txBody>
                  <a:tcPr marL="9526" marR="9526" marT="9523"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r>
              <a:tr h="367861">
                <a:tc vMerge="1">
                  <a:txBody>
                    <a:bodyPr/>
                    <a:lstStyle/>
                    <a:p>
                      <a:endParaRPr kumimoji="1" lang="ja-JP" altLang="en-US"/>
                    </a:p>
                  </a:txBody>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2</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人世帯</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800" b="0" i="0" u="none" strike="noStrike" cap="none" normalizeH="0" baseline="0" dirty="0" smtClean="0">
                          <a:ln>
                            <a:noFill/>
                          </a:ln>
                          <a:solidFill>
                            <a:schemeClr val="tx1"/>
                          </a:solidFill>
                          <a:effectLst/>
                          <a:latin typeface="ＭＳ Ｐゴシック" pitchFamily="50" charset="-128"/>
                          <a:ea typeface="ＭＳ Ｐゴシック" pitchFamily="50" charset="-128"/>
                        </a:rPr>
                        <a:t>（高齢者夫婦除く）</a:t>
                      </a:r>
                    </a:p>
                  </a:txBody>
                  <a:tcPr marL="0" marR="0" marT="46792" marB="46792"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c>
                  <a:txBody>
                    <a:bodyPr/>
                    <a:lstStyle/>
                    <a:p>
                      <a:pPr algn="ctr" fontAlgn="ctr"/>
                      <a:r>
                        <a:rPr lang="en-US" altLang="ja-JP" sz="1000" b="0" i="0" u="none" strike="noStrike" dirty="0" smtClean="0">
                          <a:latin typeface="ＭＳ Ｐゴシック" pitchFamily="50" charset="-128"/>
                          <a:ea typeface="ＭＳ Ｐゴシック" pitchFamily="50" charset="-128"/>
                        </a:rPr>
                        <a:t>18.5%</a:t>
                      </a:r>
                      <a:endParaRPr lang="en-US" altLang="ja-JP" sz="1000" b="0" i="0" u="none" strike="noStrike" dirty="0">
                        <a:latin typeface="ＭＳ Ｐゴシック" pitchFamily="50" charset="-128"/>
                        <a:ea typeface="ＭＳ Ｐゴシック" pitchFamily="50" charset="-128"/>
                      </a:endParaRPr>
                    </a:p>
                  </a:txBody>
                  <a:tcPr marL="9526" marR="9526" marT="9523"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r>
              <a:tr h="245960">
                <a:tc vMerge="1">
                  <a:txBody>
                    <a:bodyPr/>
                    <a:lstStyle/>
                    <a:p>
                      <a:endParaRPr kumimoji="1" lang="ja-JP" altLang="en-US"/>
                    </a:p>
                  </a:txBody>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高齢者夫婦世帯</a:t>
                      </a:r>
                    </a:p>
                  </a:txBody>
                  <a:tcPr marL="0" marR="0" marT="46792" marB="46792"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c>
                  <a:txBody>
                    <a:bodyPr/>
                    <a:lstStyle/>
                    <a:p>
                      <a:pPr algn="ctr" fontAlgn="ctr"/>
                      <a:r>
                        <a:rPr lang="en-US" altLang="ja-JP" sz="1000" b="0" i="0" u="none" strike="noStrike" dirty="0">
                          <a:latin typeface="ＭＳ Ｐゴシック" pitchFamily="50" charset="-128"/>
                          <a:ea typeface="ＭＳ Ｐゴシック" pitchFamily="50" charset="-128"/>
                        </a:rPr>
                        <a:t>7.4%</a:t>
                      </a:r>
                    </a:p>
                  </a:txBody>
                  <a:tcPr marL="9526" marR="9526" marT="9523"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r>
              <a:tr h="383098">
                <a:tc vMerge="1">
                  <a:txBody>
                    <a:bodyPr/>
                    <a:lstStyle/>
                    <a:p>
                      <a:endParaRPr kumimoji="1" lang="ja-JP" altLang="en-US"/>
                    </a:p>
                  </a:txBody>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その他</a:t>
                      </a:r>
                    </a:p>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900" b="0" i="0" u="none" strike="noStrike" cap="none" normalizeH="0" baseline="0" dirty="0" smtClean="0">
                          <a:ln>
                            <a:noFill/>
                          </a:ln>
                          <a:solidFill>
                            <a:schemeClr val="tx1"/>
                          </a:solidFill>
                          <a:effectLst/>
                          <a:latin typeface="ＭＳ Ｐゴシック" pitchFamily="50" charset="-128"/>
                          <a:ea typeface="ＭＳ Ｐゴシック" pitchFamily="50" charset="-128"/>
                        </a:rPr>
                        <a:t>（</a:t>
                      </a:r>
                      <a:r>
                        <a:rPr kumimoji="1" lang="en-US" altLang="ja-JP" sz="900" b="0" i="0" u="none" strike="noStrike" cap="none" normalizeH="0" baseline="0" dirty="0" smtClean="0">
                          <a:ln>
                            <a:noFill/>
                          </a:ln>
                          <a:solidFill>
                            <a:schemeClr val="tx1"/>
                          </a:solidFill>
                          <a:effectLst/>
                          <a:latin typeface="ＭＳ Ｐゴシック" pitchFamily="50" charset="-128"/>
                          <a:ea typeface="ＭＳ Ｐゴシック" pitchFamily="50" charset="-128"/>
                        </a:rPr>
                        <a:t>3</a:t>
                      </a:r>
                      <a:r>
                        <a:rPr kumimoji="1" lang="ja-JP" altLang="en-US" sz="900" b="0" i="0" u="none" strike="noStrike" cap="none" normalizeH="0" baseline="0" dirty="0" smtClean="0">
                          <a:ln>
                            <a:noFill/>
                          </a:ln>
                          <a:solidFill>
                            <a:schemeClr val="tx1"/>
                          </a:solidFill>
                          <a:effectLst/>
                          <a:latin typeface="ＭＳ Ｐゴシック" pitchFamily="50" charset="-128"/>
                          <a:ea typeface="ＭＳ Ｐゴシック" pitchFamily="50" charset="-128"/>
                        </a:rPr>
                        <a:t>人以上世帯）</a:t>
                      </a:r>
                    </a:p>
                  </a:txBody>
                  <a:tcPr marL="0" marR="0" marT="46792" marB="46792"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algn="ctr" fontAlgn="ctr"/>
                      <a:r>
                        <a:rPr lang="en-US" altLang="ja-JP" sz="1000" b="0" i="0" u="none" strike="noStrike" dirty="0">
                          <a:latin typeface="ＭＳ Ｐゴシック" pitchFamily="50" charset="-128"/>
                          <a:ea typeface="ＭＳ Ｐゴシック" pitchFamily="50" charset="-128"/>
                        </a:rPr>
                        <a:t>30.1%</a:t>
                      </a:r>
                    </a:p>
                  </a:txBody>
                  <a:tcPr marL="9526" marR="9526" marT="9523"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383098">
                <a:tc gridSpan="2">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昼間人口</a:t>
                      </a: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〔H27〕</a:t>
                      </a:r>
                    </a:p>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900" b="0" i="0" u="none" strike="noStrike" cap="none" normalizeH="0" baseline="0" dirty="0" smtClean="0">
                          <a:ln>
                            <a:noFill/>
                          </a:ln>
                          <a:solidFill>
                            <a:schemeClr val="tx1"/>
                          </a:solidFill>
                          <a:effectLst/>
                          <a:latin typeface="ＭＳ Ｐゴシック" pitchFamily="50" charset="-128"/>
                          <a:ea typeface="ＭＳ Ｐゴシック" pitchFamily="50" charset="-128"/>
                        </a:rPr>
                        <a:t>（昼夜間人口比率）</a:t>
                      </a:r>
                    </a:p>
                  </a:txBody>
                  <a:tcPr marL="0" marR="0" marT="46792" marB="46792"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alpha val="80000"/>
                      </a:srgbClr>
                    </a:solidFill>
                  </a:tcPr>
                </a:tc>
                <a:tc hMerge="1">
                  <a:txBody>
                    <a:bodyPr/>
                    <a:lstStyle/>
                    <a:p>
                      <a:endParaRPr kumimoji="1" lang="ja-JP" altLang="en-US"/>
                    </a:p>
                  </a:txBody>
                  <a:tcPr/>
                </a:tc>
                <a:tc>
                  <a:txBody>
                    <a:bodyPr/>
                    <a:lstStyle/>
                    <a:p>
                      <a:pPr marL="85725" marR="0" lvl="0" indent="-85725" algn="ctr" defTabSz="914400" rtl="0" eaLnBrk="1" fontAlgn="base" latinLnBrk="0" hangingPunct="1">
                        <a:lnSpc>
                          <a:spcPct val="100000"/>
                        </a:lnSpc>
                        <a:spcBef>
                          <a:spcPct val="20000"/>
                        </a:spcBef>
                        <a:spcAft>
                          <a:spcPct val="0"/>
                        </a:spcAft>
                        <a:buClrTx/>
                        <a:buSzTx/>
                        <a:buFontTx/>
                        <a:buNone/>
                        <a:tabLst/>
                      </a:pP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358,467</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人</a:t>
                      </a:r>
                      <a:endPar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p>
                      <a:pPr marL="85725" marR="0" lvl="0" indent="-85725" algn="ctr" defTabSz="914400" rtl="0" eaLnBrk="1" fontAlgn="base" latinLnBrk="0" hangingPunct="1">
                        <a:lnSpc>
                          <a:spcPct val="100000"/>
                        </a:lnSpc>
                        <a:spcBef>
                          <a:spcPct val="2000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a:t>
                      </a: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113%</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 </a:t>
                      </a:r>
                    </a:p>
                  </a:txBody>
                  <a:tcPr marL="9526" marR="9526" marT="9523"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alpha val="80000"/>
                      </a:srgbClr>
                    </a:solidFill>
                  </a:tcPr>
                </a:tc>
              </a:tr>
              <a:tr h="245960">
                <a:tc gridSpan="2">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人口密度</a:t>
                      </a: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〔H27〕</a:t>
                      </a:r>
                    </a:p>
                  </a:txBody>
                  <a:tcPr marL="0" marR="0" marT="46792" marB="46792"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kumimoji="1" lang="ja-JP" altLang="en-US"/>
                    </a:p>
                  </a:txBody>
                  <a:tcPr/>
                </a:tc>
                <a:tc>
                  <a:txBody>
                    <a:bodyPr/>
                    <a:lstStyle/>
                    <a:p>
                      <a:pPr algn="ctr" fontAlgn="ctr"/>
                      <a:r>
                        <a:rPr lang="en-US" altLang="ja-JP" sz="1000" b="0" i="0" u="none" strike="noStrike" dirty="0">
                          <a:latin typeface="ＭＳ Ｐゴシック" pitchFamily="50" charset="-128"/>
                          <a:ea typeface="ＭＳ Ｐゴシック" pitchFamily="50" charset="-128"/>
                        </a:rPr>
                        <a:t>6,884</a:t>
                      </a:r>
                      <a:r>
                        <a:rPr lang="ja-JP" altLang="en-US" sz="1000" b="0" i="0" u="none" strike="noStrike" dirty="0">
                          <a:latin typeface="ＭＳ Ｐゴシック" pitchFamily="50" charset="-128"/>
                          <a:ea typeface="ＭＳ Ｐゴシック" pitchFamily="50" charset="-128"/>
                        </a:rPr>
                        <a:t>人</a:t>
                      </a:r>
                      <a:r>
                        <a:rPr lang="en-US" altLang="ja-JP" sz="1000" b="0" i="0" u="none" strike="noStrike" dirty="0">
                          <a:latin typeface="ＭＳ Ｐゴシック" pitchFamily="50" charset="-128"/>
                          <a:ea typeface="ＭＳ Ｐゴシック" pitchFamily="50" charset="-128"/>
                        </a:rPr>
                        <a:t>/</a:t>
                      </a:r>
                      <a:r>
                        <a:rPr lang="en-US" sz="1000" b="0" i="0" u="none" strike="noStrike" dirty="0">
                          <a:latin typeface="ＭＳ Ｐゴシック" pitchFamily="50" charset="-128"/>
                          <a:ea typeface="ＭＳ Ｐゴシック" pitchFamily="50" charset="-128"/>
                        </a:rPr>
                        <a:t>ｋ㎡</a:t>
                      </a:r>
                    </a:p>
                  </a:txBody>
                  <a:tcPr marL="9526" marR="9526" marT="9523"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245960">
                <a:tc gridSpan="2">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外国籍住民数</a:t>
                      </a: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〔H27〕</a:t>
                      </a:r>
                    </a:p>
                  </a:txBody>
                  <a:tcPr marL="0" marR="0" marT="46792" marB="46792"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kumimoji="1" lang="ja-JP" altLang="en-US"/>
                    </a:p>
                  </a:txBody>
                  <a:tcPr/>
                </a:tc>
                <a:tc>
                  <a:txBody>
                    <a:bodyPr/>
                    <a:lstStyle/>
                    <a:p>
                      <a:pPr algn="ctr" fontAlgn="ctr"/>
                      <a:r>
                        <a:rPr lang="ja-JP" altLang="en-US" sz="1000" b="0" i="0" u="none" strike="noStrike" dirty="0">
                          <a:latin typeface="ＭＳ Ｐゴシック" pitchFamily="50" charset="-128"/>
                          <a:ea typeface="ＭＳ Ｐゴシック" pitchFamily="50" charset="-128"/>
                        </a:rPr>
                        <a:t> </a:t>
                      </a:r>
                      <a:r>
                        <a:rPr lang="en-US" altLang="ja-JP" sz="1000" b="0" i="0" u="none" strike="noStrike" dirty="0">
                          <a:latin typeface="ＭＳ Ｐゴシック" pitchFamily="50" charset="-128"/>
                          <a:ea typeface="ＭＳ Ｐゴシック" pitchFamily="50" charset="-128"/>
                        </a:rPr>
                        <a:t>5,591</a:t>
                      </a:r>
                      <a:r>
                        <a:rPr lang="ja-JP" altLang="en-US" sz="1000" b="0" i="0" u="none" strike="noStrike" dirty="0">
                          <a:latin typeface="ＭＳ Ｐゴシック" pitchFamily="50" charset="-128"/>
                          <a:ea typeface="ＭＳ Ｐゴシック" pitchFamily="50" charset="-128"/>
                        </a:rPr>
                        <a:t>人</a:t>
                      </a:r>
                    </a:p>
                  </a:txBody>
                  <a:tcPr marL="9526" marR="9526" marT="9523"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245960">
                <a:tc gridSpan="2">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面積</a:t>
                      </a:r>
                    </a:p>
                  </a:txBody>
                  <a:tcPr marL="0" marR="0" marT="46792" marB="46792"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FFFF99">
                        <a:alpha val="80000"/>
                      </a:srgbClr>
                    </a:solidFill>
                  </a:tcPr>
                </a:tc>
                <a:tc hMerge="1">
                  <a:txBody>
                    <a:bodyPr/>
                    <a:lstStyle/>
                    <a:p>
                      <a:endParaRPr kumimoji="1" lang="ja-JP" altLang="en-US"/>
                    </a:p>
                  </a:txBody>
                  <a:tcPr/>
                </a:tc>
                <a:tc>
                  <a:txBody>
                    <a:bodyPr/>
                    <a:lstStyle/>
                    <a:p>
                      <a:pPr algn="ctr" fontAlgn="ctr"/>
                      <a:r>
                        <a:rPr lang="en-US" sz="1000" b="0" i="0" u="none" strike="noStrike" dirty="0">
                          <a:latin typeface="ＭＳ Ｐゴシック" pitchFamily="50" charset="-128"/>
                          <a:ea typeface="ＭＳ Ｐゴシック" pitchFamily="50" charset="-128"/>
                        </a:rPr>
                        <a:t>46.00ｋ㎡</a:t>
                      </a:r>
                    </a:p>
                  </a:txBody>
                  <a:tcPr marL="9526" marR="9526" marT="9523"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FFFF99">
                        <a:alpha val="80000"/>
                      </a:srgbClr>
                    </a:solidFill>
                  </a:tcPr>
                </a:tc>
              </a:tr>
            </a:tbl>
          </a:graphicData>
        </a:graphic>
      </p:graphicFrame>
      <p:sp>
        <p:nvSpPr>
          <p:cNvPr id="23614" name="Rectangle 86"/>
          <p:cNvSpPr>
            <a:spLocks noChangeArrowheads="1"/>
          </p:cNvSpPr>
          <p:nvPr/>
        </p:nvSpPr>
        <p:spPr bwMode="auto">
          <a:xfrm>
            <a:off x="2967038" y="1628775"/>
            <a:ext cx="2159000" cy="157163"/>
          </a:xfrm>
          <a:prstGeom prst="rect">
            <a:avLst/>
          </a:prstGeom>
          <a:solidFill>
            <a:srgbClr val="008000"/>
          </a:solidFill>
          <a:ln>
            <a:noFill/>
          </a:ln>
          <a:extLst>
            <a:ext uri="{91240B29-F687-4F45-9708-019B960494DF}">
              <a14:hiddenLine xmlns="" xmlns:a14="http://schemas.microsoft.com/office/drawing/2010/main" w="9525" algn="ctr">
                <a:solidFill>
                  <a:srgbClr val="000000"/>
                </a:solidFill>
                <a:miter lim="800000"/>
                <a:headEnd/>
                <a:tailEnd/>
              </a14:hiddenLine>
            </a:ext>
          </a:extLst>
        </p:spPr>
        <p:txBody>
          <a:bodyPr wrap="none" anchor="ct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algn="ctr" eaLnBrk="1" hangingPunct="1"/>
            <a:r>
              <a:rPr lang="ja-JP" altLang="en-US" sz="1000" b="1">
                <a:solidFill>
                  <a:schemeClr val="bg1"/>
                </a:solidFill>
              </a:rPr>
              <a:t>将来人口の見通し</a:t>
            </a:r>
          </a:p>
        </p:txBody>
      </p:sp>
      <p:sp>
        <p:nvSpPr>
          <p:cNvPr id="23615" name="Rectangle 86"/>
          <p:cNvSpPr>
            <a:spLocks noChangeArrowheads="1"/>
          </p:cNvSpPr>
          <p:nvPr/>
        </p:nvSpPr>
        <p:spPr bwMode="auto">
          <a:xfrm>
            <a:off x="3182938" y="4208463"/>
            <a:ext cx="2159000" cy="157162"/>
          </a:xfrm>
          <a:prstGeom prst="rect">
            <a:avLst/>
          </a:prstGeom>
          <a:solidFill>
            <a:srgbClr val="008000"/>
          </a:solidFill>
          <a:ln>
            <a:noFill/>
          </a:ln>
          <a:extLst>
            <a:ext uri="{91240B29-F687-4F45-9708-019B960494DF}">
              <a14:hiddenLine xmlns="" xmlns:a14="http://schemas.microsoft.com/office/drawing/2010/main" w="9525" algn="ctr">
                <a:solidFill>
                  <a:srgbClr val="000000"/>
                </a:solidFill>
                <a:miter lim="800000"/>
                <a:headEnd/>
                <a:tailEnd/>
              </a14:hiddenLine>
            </a:ext>
          </a:extLst>
        </p:spPr>
        <p:txBody>
          <a:bodyPr wrap="none" anchor="ct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algn="ctr" eaLnBrk="1" hangingPunct="1"/>
            <a:r>
              <a:rPr lang="ja-JP" altLang="en-US" sz="1000" b="1">
                <a:solidFill>
                  <a:schemeClr val="bg1"/>
                </a:solidFill>
              </a:rPr>
              <a:t>年齢別人口構成比の推移</a:t>
            </a:r>
          </a:p>
        </p:txBody>
      </p:sp>
      <p:sp>
        <p:nvSpPr>
          <p:cNvPr id="23616" name="Rectangle 86"/>
          <p:cNvSpPr>
            <a:spLocks noChangeArrowheads="1"/>
          </p:cNvSpPr>
          <p:nvPr/>
        </p:nvSpPr>
        <p:spPr bwMode="auto">
          <a:xfrm>
            <a:off x="6372225" y="4208463"/>
            <a:ext cx="2159000" cy="157162"/>
          </a:xfrm>
          <a:prstGeom prst="rect">
            <a:avLst/>
          </a:prstGeom>
          <a:solidFill>
            <a:srgbClr val="008000"/>
          </a:solidFill>
          <a:ln>
            <a:noFill/>
          </a:ln>
          <a:extLst>
            <a:ext uri="{91240B29-F687-4F45-9708-019B960494DF}">
              <a14:hiddenLine xmlns="" xmlns:a14="http://schemas.microsoft.com/office/drawing/2010/main" w="9525" algn="ctr">
                <a:solidFill>
                  <a:srgbClr val="000000"/>
                </a:solidFill>
                <a:miter lim="800000"/>
                <a:headEnd/>
                <a:tailEnd/>
              </a14:hiddenLine>
            </a:ext>
          </a:extLst>
        </p:spPr>
        <p:txBody>
          <a:bodyPr wrap="none" anchor="ct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algn="ctr" eaLnBrk="1" hangingPunct="1"/>
            <a:r>
              <a:rPr lang="ja-JP" altLang="en-US" sz="1000" b="1">
                <a:solidFill>
                  <a:schemeClr val="bg1"/>
                </a:solidFill>
              </a:rPr>
              <a:t>世帯数と１世帯当たりの人員の推移</a:t>
            </a:r>
            <a:endParaRPr lang="en-US" altLang="ja-JP" sz="1000" b="1">
              <a:solidFill>
                <a:schemeClr val="bg1"/>
              </a:solidFill>
            </a:endParaRPr>
          </a:p>
        </p:txBody>
      </p:sp>
      <p:sp>
        <p:nvSpPr>
          <p:cNvPr id="23617" name="テキスト ボックス 21"/>
          <p:cNvSpPr txBox="1">
            <a:spLocks noChangeArrowheads="1"/>
          </p:cNvSpPr>
          <p:nvPr/>
        </p:nvSpPr>
        <p:spPr bwMode="auto">
          <a:xfrm>
            <a:off x="6804025" y="1700213"/>
            <a:ext cx="1657350" cy="2143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r>
              <a:rPr lang="en-US" altLang="ja-JP" sz="800"/>
              <a:t>※</a:t>
            </a:r>
            <a:r>
              <a:rPr lang="ja-JP" altLang="en-US" sz="800"/>
              <a:t>平成</a:t>
            </a:r>
            <a:r>
              <a:rPr lang="en-US" altLang="ja-JP" sz="800"/>
              <a:t>37</a:t>
            </a:r>
            <a:r>
              <a:rPr lang="ja-JP" altLang="en-US" sz="800"/>
              <a:t>～</a:t>
            </a:r>
            <a:r>
              <a:rPr lang="en-US" altLang="ja-JP" sz="800"/>
              <a:t>47</a:t>
            </a:r>
            <a:r>
              <a:rPr lang="ja-JP" altLang="en-US" sz="800"/>
              <a:t>年は将来推計人口</a:t>
            </a:r>
          </a:p>
        </p:txBody>
      </p:sp>
      <p:sp>
        <p:nvSpPr>
          <p:cNvPr id="23618" name="テキスト ボックス 35"/>
          <p:cNvSpPr txBox="1">
            <a:spLocks noChangeArrowheads="1"/>
          </p:cNvSpPr>
          <p:nvPr/>
        </p:nvSpPr>
        <p:spPr bwMode="auto">
          <a:xfrm>
            <a:off x="6739062" y="4005263"/>
            <a:ext cx="2382838" cy="2000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r>
              <a:rPr lang="ja-JP" altLang="en-US" sz="700" dirty="0"/>
              <a:t>（人口：</a:t>
            </a:r>
            <a:r>
              <a:rPr lang="en-US" altLang="ja-JP" sz="700" dirty="0"/>
              <a:t>H27</a:t>
            </a:r>
            <a:r>
              <a:rPr lang="ja-JP" altLang="en-US" sz="700" dirty="0"/>
              <a:t>国勢調査、推計人口：大阪市政策企画室作成）</a:t>
            </a:r>
            <a:endParaRPr lang="en-US" altLang="ja-JP" sz="700" dirty="0"/>
          </a:p>
        </p:txBody>
      </p:sp>
      <p:sp>
        <p:nvSpPr>
          <p:cNvPr id="23619" name="テキスト ボックス 36"/>
          <p:cNvSpPr txBox="1">
            <a:spLocks noChangeArrowheads="1"/>
          </p:cNvSpPr>
          <p:nvPr/>
        </p:nvSpPr>
        <p:spPr bwMode="auto">
          <a:xfrm>
            <a:off x="4932363" y="6594475"/>
            <a:ext cx="792162" cy="2000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r>
              <a:rPr lang="ja-JP" altLang="en-US" sz="700"/>
              <a:t>（</a:t>
            </a:r>
            <a:r>
              <a:rPr lang="en-US" altLang="ja-JP" sz="700"/>
              <a:t>H27</a:t>
            </a:r>
            <a:r>
              <a:rPr lang="ja-JP" altLang="en-US" sz="700"/>
              <a:t>国勢調査）</a:t>
            </a:r>
            <a:endParaRPr lang="en-US" altLang="ja-JP" sz="700"/>
          </a:p>
        </p:txBody>
      </p:sp>
      <p:sp>
        <p:nvSpPr>
          <p:cNvPr id="23620" name="テキスト ボックス 37"/>
          <p:cNvSpPr txBox="1">
            <a:spLocks noChangeArrowheads="1"/>
          </p:cNvSpPr>
          <p:nvPr/>
        </p:nvSpPr>
        <p:spPr bwMode="auto">
          <a:xfrm>
            <a:off x="8316913" y="6594475"/>
            <a:ext cx="863600" cy="2000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r>
              <a:rPr lang="ja-JP" altLang="en-US" sz="700"/>
              <a:t>（</a:t>
            </a:r>
            <a:r>
              <a:rPr lang="en-US" altLang="ja-JP" sz="700"/>
              <a:t>H27</a:t>
            </a:r>
            <a:r>
              <a:rPr lang="ja-JP" altLang="en-US" sz="700"/>
              <a:t>国勢調査）</a:t>
            </a:r>
            <a:endParaRPr lang="en-US" altLang="ja-JP" sz="700"/>
          </a:p>
        </p:txBody>
      </p:sp>
      <p:sp>
        <p:nvSpPr>
          <p:cNvPr id="23621" name="正方形/長方形 25"/>
          <p:cNvSpPr>
            <a:spLocks noChangeArrowheads="1"/>
          </p:cNvSpPr>
          <p:nvPr/>
        </p:nvSpPr>
        <p:spPr bwMode="gray">
          <a:xfrm>
            <a:off x="0" y="0"/>
            <a:ext cx="9144000" cy="360000"/>
          </a:xfrm>
          <a:prstGeom prst="rect">
            <a:avLst/>
          </a:prstGeom>
          <a:solidFill>
            <a:srgbClr val="E6B9B8"/>
          </a:solidFill>
          <a:ln w="22225" algn="ctr">
            <a:solidFill>
              <a:srgbClr val="E6B9B8"/>
            </a:solidFill>
            <a:miter lim="800000"/>
            <a:headEnd/>
            <a:tailEnd/>
          </a:ln>
        </p:spPr>
        <p:txBody>
          <a:bodyPr anchor="ct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spcBef>
                <a:spcPct val="50000"/>
              </a:spcBef>
              <a:buFont typeface="Wingdings" pitchFamily="2" charset="2"/>
              <a:buNone/>
            </a:pPr>
            <a:r>
              <a:rPr lang="ja-JP" altLang="en-US" sz="2000" b="1" dirty="0">
                <a:latin typeface="HGS創英角ｺﾞｼｯｸUB" pitchFamily="50" charset="-128"/>
              </a:rPr>
              <a:t>　</a:t>
            </a:r>
            <a:r>
              <a:rPr lang="ja-JP" altLang="en-US" sz="2000" b="1" dirty="0">
                <a:latin typeface="Meiryo UI" panose="020B0604030504040204" pitchFamily="50" charset="-128"/>
                <a:ea typeface="Meiryo UI" panose="020B0604030504040204" pitchFamily="50" charset="-128"/>
                <a:cs typeface="Meiryo UI" panose="020B0604030504040204" pitchFamily="50" charset="-128"/>
              </a:rPr>
              <a:t>第三区（福島区・此花区・港区・西淀川区）</a:t>
            </a:r>
          </a:p>
        </p:txBody>
      </p:sp>
      <p:graphicFrame>
        <p:nvGraphicFramePr>
          <p:cNvPr id="23" name="グラフ 22"/>
          <p:cNvGraphicFramePr>
            <a:graphicFrameLocks/>
          </p:cNvGraphicFramePr>
          <p:nvPr/>
        </p:nvGraphicFramePr>
        <p:xfrm>
          <a:off x="2627784" y="1916833"/>
          <a:ext cx="6048672" cy="2232248"/>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26" name="グラフ 25"/>
          <p:cNvGraphicFramePr>
            <a:graphicFrameLocks/>
          </p:cNvGraphicFramePr>
          <p:nvPr/>
        </p:nvGraphicFramePr>
        <p:xfrm>
          <a:off x="5813557" y="4292360"/>
          <a:ext cx="3276000" cy="2520000"/>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24" name="グラフ 23"/>
          <p:cNvGraphicFramePr>
            <a:graphicFrameLocks/>
          </p:cNvGraphicFramePr>
          <p:nvPr/>
        </p:nvGraphicFramePr>
        <p:xfrm>
          <a:off x="2534568" y="4338000"/>
          <a:ext cx="3456000" cy="2520000"/>
        </p:xfrm>
        <a:graphic>
          <a:graphicData uri="http://schemas.openxmlformats.org/drawingml/2006/chart">
            <c:chart xmlns:c="http://schemas.openxmlformats.org/drawingml/2006/chart" xmlns:r="http://schemas.openxmlformats.org/officeDocument/2006/relationships" r:id="rId4"/>
          </a:graphicData>
        </a:graphic>
      </p:graphicFrame>
      <p:sp>
        <p:nvSpPr>
          <p:cNvPr id="23625" name="タイトル 3"/>
          <p:cNvSpPr>
            <a:spLocks/>
          </p:cNvSpPr>
          <p:nvPr/>
        </p:nvSpPr>
        <p:spPr bwMode="gray">
          <a:xfrm>
            <a:off x="611188" y="788988"/>
            <a:ext cx="8281987" cy="720725"/>
          </a:xfrm>
          <a:prstGeom prst="rect">
            <a:avLst/>
          </a:prstGeom>
          <a:noFill/>
          <a:ln w="57150" cmpd="thickThin" algn="ctr">
            <a:solidFill>
              <a:schemeClr val="accent2"/>
            </a:solidFill>
            <a:miter lim="800000"/>
            <a:headEnd/>
            <a:tailEnd/>
          </a:ln>
          <a:extLst>
            <a:ext uri="{909E8E84-426E-40DD-AFC4-6F175D3DCCD1}">
              <a14:hiddenFill xmlns="" xmlns:a14="http://schemas.microsoft.com/office/drawing/2010/main">
                <a:solidFill>
                  <a:srgbClr val="FFFFFF"/>
                </a:solidFill>
              </a14:hiddenFill>
            </a:ext>
          </a:extLst>
        </p:spPr>
        <p:txBody>
          <a:bodyPr lIns="108000" rIns="108000"/>
          <a:lstStyle>
            <a:lvl1pPr marL="85725"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lnSpc>
                <a:spcPts val="1000"/>
              </a:lnSpc>
              <a:buFont typeface="Wingdings" pitchFamily="2" charset="2"/>
              <a:buNone/>
            </a:pPr>
            <a:endParaRPr lang="ja-JP" altLang="ja-JP" sz="1200">
              <a:latin typeface="ＭＳ Ｐゴシック" charset="-128"/>
            </a:endParaRPr>
          </a:p>
        </p:txBody>
      </p:sp>
      <p:sp>
        <p:nvSpPr>
          <p:cNvPr id="23626" name="テキスト ボックス 17"/>
          <p:cNvSpPr txBox="1">
            <a:spLocks noChangeArrowheads="1"/>
          </p:cNvSpPr>
          <p:nvPr/>
        </p:nvSpPr>
        <p:spPr bwMode="auto">
          <a:xfrm>
            <a:off x="611188" y="846138"/>
            <a:ext cx="8064500" cy="6619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marL="85725"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lnSpc>
                <a:spcPts val="1000"/>
              </a:lnSpc>
              <a:buFont typeface="Wingdings" pitchFamily="2" charset="2"/>
              <a:buNone/>
            </a:pPr>
            <a:r>
              <a:rPr lang="ja-JP" altLang="en-US" sz="1200">
                <a:solidFill>
                  <a:srgbClr val="000000"/>
                </a:solidFill>
                <a:latin typeface="ＭＳ Ｐゴシック" charset="-128"/>
              </a:rPr>
              <a:t>○</a:t>
            </a:r>
            <a:r>
              <a:rPr lang="ja-JP" altLang="ja-JP" sz="1200">
                <a:latin typeface="ＭＳ Ｐゴシック" charset="-128"/>
              </a:rPr>
              <a:t>平成</a:t>
            </a:r>
            <a:r>
              <a:rPr lang="en-US" altLang="ja-JP" sz="1200">
                <a:latin typeface="ＭＳ Ｐゴシック" charset="-128"/>
              </a:rPr>
              <a:t>27</a:t>
            </a:r>
            <a:r>
              <a:rPr lang="ja-JP" altLang="ja-JP" sz="1200">
                <a:latin typeface="ＭＳ Ｐゴシック" charset="-128"/>
              </a:rPr>
              <a:t>年の人口は、</a:t>
            </a:r>
            <a:r>
              <a:rPr lang="en-US" altLang="ja-JP" sz="1200">
                <a:latin typeface="ＭＳ Ｐゴシック" charset="-128"/>
              </a:rPr>
              <a:t>316,665</a:t>
            </a:r>
            <a:r>
              <a:rPr lang="ja-JP" altLang="ja-JP" sz="1200">
                <a:latin typeface="ＭＳ Ｐゴシック" charset="-128"/>
              </a:rPr>
              <a:t>人で人口推移を見ると増加傾向</a:t>
            </a:r>
            <a:endParaRPr lang="ja-JP" altLang="en-US" sz="1200">
              <a:solidFill>
                <a:srgbClr val="000000"/>
              </a:solidFill>
              <a:latin typeface="ＭＳ Ｐゴシック" charset="-128"/>
            </a:endParaRPr>
          </a:p>
          <a:p>
            <a:pPr eaLnBrk="1" hangingPunct="1">
              <a:lnSpc>
                <a:spcPts val="1000"/>
              </a:lnSpc>
              <a:spcBef>
                <a:spcPct val="50000"/>
              </a:spcBef>
            </a:pPr>
            <a:r>
              <a:rPr lang="ja-JP" altLang="ja-JP" sz="1200">
                <a:latin typeface="ＭＳ Ｐゴシック" charset="-128"/>
              </a:rPr>
              <a:t>○</a:t>
            </a:r>
            <a:r>
              <a:rPr lang="ja-JP" altLang="en-US" sz="1200">
                <a:latin typeface="ＭＳ Ｐゴシック" charset="-128"/>
              </a:rPr>
              <a:t>平成</a:t>
            </a:r>
            <a:r>
              <a:rPr lang="en-US" altLang="ja-JP" sz="1200">
                <a:latin typeface="ＭＳ Ｐゴシック" charset="-128"/>
              </a:rPr>
              <a:t>27</a:t>
            </a:r>
            <a:r>
              <a:rPr lang="ja-JP" altLang="en-US" sz="1200">
                <a:latin typeface="ＭＳ Ｐゴシック" charset="-128"/>
              </a:rPr>
              <a:t>年の年少</a:t>
            </a:r>
            <a:r>
              <a:rPr lang="ja-JP" altLang="ja-JP" sz="1200">
                <a:latin typeface="ＭＳ Ｐゴシック" charset="-128"/>
              </a:rPr>
              <a:t>人口</a:t>
            </a:r>
            <a:r>
              <a:rPr lang="en-US" altLang="ja-JP" sz="1200">
                <a:latin typeface="ＭＳ Ｐゴシック" charset="-128"/>
              </a:rPr>
              <a:t>(15</a:t>
            </a:r>
            <a:r>
              <a:rPr lang="ja-JP" altLang="ja-JP" sz="1200">
                <a:latin typeface="ＭＳ Ｐゴシック" charset="-128"/>
              </a:rPr>
              <a:t>歳未満</a:t>
            </a:r>
            <a:r>
              <a:rPr lang="en-US" altLang="ja-JP" sz="1200">
                <a:latin typeface="ＭＳ Ｐゴシック" charset="-128"/>
              </a:rPr>
              <a:t>)</a:t>
            </a:r>
            <a:r>
              <a:rPr lang="ja-JP" altLang="ja-JP" sz="1200">
                <a:latin typeface="ＭＳ Ｐゴシック" charset="-128"/>
              </a:rPr>
              <a:t>の割合は</a:t>
            </a:r>
            <a:r>
              <a:rPr lang="en-US" altLang="ja-JP" sz="1200">
                <a:latin typeface="ＭＳ Ｐゴシック" charset="-128"/>
              </a:rPr>
              <a:t>12.0</a:t>
            </a:r>
            <a:r>
              <a:rPr lang="ja-JP" altLang="ja-JP" sz="1200">
                <a:latin typeface="ＭＳ Ｐゴシック" charset="-128"/>
              </a:rPr>
              <a:t>％となっており、</a:t>
            </a:r>
            <a:r>
              <a:rPr lang="ja-JP" altLang="en-US" sz="1200">
                <a:latin typeface="ＭＳ Ｐゴシック" charset="-128"/>
              </a:rPr>
              <a:t>総合区</a:t>
            </a:r>
            <a:r>
              <a:rPr lang="en-US" altLang="ja-JP" sz="1200">
                <a:latin typeface="ＭＳ Ｐゴシック" charset="-128"/>
              </a:rPr>
              <a:t>(8</a:t>
            </a:r>
            <a:r>
              <a:rPr lang="ja-JP" altLang="en-US" sz="1200">
                <a:latin typeface="ＭＳ Ｐゴシック" charset="-128"/>
              </a:rPr>
              <a:t>区</a:t>
            </a:r>
            <a:r>
              <a:rPr lang="en-US" altLang="ja-JP" sz="1200">
                <a:latin typeface="ＭＳ Ｐゴシック" charset="-128"/>
              </a:rPr>
              <a:t>)</a:t>
            </a:r>
            <a:r>
              <a:rPr lang="ja-JP" altLang="ja-JP" sz="1200">
                <a:latin typeface="ＭＳ Ｐゴシック" charset="-128"/>
              </a:rPr>
              <a:t>平均</a:t>
            </a:r>
            <a:r>
              <a:rPr lang="en-US" altLang="ja-JP" sz="1200">
                <a:latin typeface="ＭＳ Ｐゴシック" charset="-128"/>
              </a:rPr>
              <a:t>11.2</a:t>
            </a:r>
            <a:r>
              <a:rPr lang="ja-JP" altLang="ja-JP" sz="1200">
                <a:latin typeface="ＭＳ Ｐゴシック" charset="-128"/>
              </a:rPr>
              <a:t>％を上回っている</a:t>
            </a:r>
          </a:p>
          <a:p>
            <a:pPr eaLnBrk="1" hangingPunct="1">
              <a:lnSpc>
                <a:spcPts val="1000"/>
              </a:lnSpc>
              <a:spcBef>
                <a:spcPct val="50000"/>
              </a:spcBef>
              <a:buFont typeface="Wingdings" pitchFamily="2" charset="2"/>
              <a:buNone/>
            </a:pPr>
            <a:r>
              <a:rPr lang="ja-JP" altLang="en-US" sz="1200">
                <a:solidFill>
                  <a:srgbClr val="000000"/>
                </a:solidFill>
                <a:latin typeface="ＭＳ Ｐゴシック" charset="-128"/>
              </a:rPr>
              <a:t>○</a:t>
            </a:r>
            <a:r>
              <a:rPr lang="ja-JP" altLang="ja-JP" sz="1200">
                <a:latin typeface="ＭＳ Ｐゴシック" charset="-128"/>
              </a:rPr>
              <a:t>平成</a:t>
            </a:r>
            <a:r>
              <a:rPr lang="en-US" altLang="ja-JP" sz="1200">
                <a:latin typeface="ＭＳ Ｐゴシック" charset="-128"/>
              </a:rPr>
              <a:t>47</a:t>
            </a:r>
            <a:r>
              <a:rPr lang="ja-JP" altLang="ja-JP" sz="1200">
                <a:latin typeface="ＭＳ Ｐゴシック" charset="-128"/>
              </a:rPr>
              <a:t>年の</a:t>
            </a:r>
            <a:r>
              <a:rPr lang="ja-JP" altLang="en-US" sz="1200">
                <a:latin typeface="ＭＳ Ｐゴシック" charset="-128"/>
              </a:rPr>
              <a:t>将来</a:t>
            </a:r>
            <a:r>
              <a:rPr lang="ja-JP" altLang="ja-JP" sz="1200">
                <a:latin typeface="ＭＳ Ｐゴシック" charset="-128"/>
              </a:rPr>
              <a:t>推計人口は</a:t>
            </a:r>
            <a:r>
              <a:rPr lang="en-US" altLang="ja-JP" sz="1200">
                <a:latin typeface="ＭＳ Ｐゴシック" charset="-128"/>
              </a:rPr>
              <a:t>286,901</a:t>
            </a:r>
            <a:r>
              <a:rPr lang="ja-JP" altLang="ja-JP" sz="1200">
                <a:latin typeface="ＭＳ Ｐゴシック" charset="-128"/>
              </a:rPr>
              <a:t>人</a:t>
            </a:r>
            <a:r>
              <a:rPr lang="ja-JP" altLang="en-US" sz="1200">
                <a:latin typeface="ＭＳ Ｐゴシック" charset="-128"/>
              </a:rPr>
              <a:t>で今後は</a:t>
            </a:r>
            <a:r>
              <a:rPr lang="ja-JP" altLang="ja-JP" sz="1200">
                <a:latin typeface="ＭＳ Ｐゴシック" charset="-128"/>
              </a:rPr>
              <a:t>減少傾向</a:t>
            </a:r>
            <a:r>
              <a:rPr lang="ja-JP" altLang="en-US" sz="1200">
                <a:latin typeface="ＭＳ Ｐゴシック" charset="-128"/>
              </a:rPr>
              <a:t>と予測される</a:t>
            </a:r>
            <a:endParaRPr lang="en-US" altLang="ja-JP" sz="1200">
              <a:latin typeface="ＭＳ Ｐゴシック" charset="-128"/>
            </a:endParaRPr>
          </a:p>
        </p:txBody>
      </p:sp>
      <p:sp>
        <p:nvSpPr>
          <p:cNvPr id="19" name="正方形/長方形 27"/>
          <p:cNvSpPr>
            <a:spLocks noChangeArrowheads="1"/>
          </p:cNvSpPr>
          <p:nvPr/>
        </p:nvSpPr>
        <p:spPr bwMode="auto">
          <a:xfrm>
            <a:off x="8112125" y="24526"/>
            <a:ext cx="1031875" cy="261937"/>
          </a:xfrm>
          <a:prstGeom prst="rect">
            <a:avLst/>
          </a:prstGeom>
          <a:noFill/>
          <a:ln w="9525">
            <a:noFill/>
            <a:miter lim="800000"/>
            <a:headEnd/>
            <a:tailEnd/>
          </a:ln>
        </p:spPr>
        <p:txBody>
          <a:bodyPr>
            <a:spAutoFit/>
          </a:bodyPr>
          <a:lstStyle/>
          <a:p>
            <a:pPr algn="r"/>
            <a:r>
              <a:rPr lang="ja-JP" altLang="en-US" sz="1100" b="1" dirty="0" smtClean="0">
                <a:solidFill>
                  <a:srgbClr val="000000"/>
                </a:solidFill>
                <a:latin typeface="ＭＳ Ｐゴシック" charset="-128"/>
                <a:ea typeface="Meiryo UI" pitchFamily="50" charset="-128"/>
                <a:cs typeface="Meiryo UI" pitchFamily="50" charset="-128"/>
              </a:rPr>
              <a:t>すがた</a:t>
            </a:r>
            <a:r>
              <a:rPr lang="en-US" altLang="ja-JP" sz="1100" b="1" dirty="0" smtClean="0">
                <a:solidFill>
                  <a:srgbClr val="000000"/>
                </a:solidFill>
                <a:latin typeface="ＭＳ Ｐゴシック" charset="-128"/>
                <a:ea typeface="Meiryo UI" pitchFamily="50" charset="-128"/>
                <a:cs typeface="Meiryo UI" pitchFamily="50" charset="-128"/>
              </a:rPr>
              <a:t>-</a:t>
            </a:r>
            <a:r>
              <a:rPr lang="ja-JP" altLang="en-US" sz="1100" b="1" dirty="0" smtClean="0">
                <a:solidFill>
                  <a:srgbClr val="000000"/>
                </a:solidFill>
                <a:latin typeface="ＭＳ Ｐゴシック" charset="-128"/>
                <a:ea typeface="Meiryo UI" pitchFamily="50" charset="-128"/>
                <a:cs typeface="Meiryo UI" pitchFamily="50" charset="-128"/>
              </a:rPr>
              <a:t>２０</a:t>
            </a:r>
            <a:endParaRPr lang="ja-JP" altLang="en-US" sz="1200" b="1" dirty="0">
              <a:solidFill>
                <a:srgbClr val="000000"/>
              </a:solidFill>
              <a:latin typeface="ＭＳ Ｐゴシック" charset="-128"/>
              <a:ea typeface="Meiryo UI" pitchFamily="50" charset="-128"/>
              <a:cs typeface="Meiryo UI" pitchFamily="50" charset="-128"/>
            </a:endParaRPr>
          </a:p>
        </p:txBody>
      </p:sp>
    </p:spTree>
  </p:cSld>
  <p:clrMapOvr>
    <a:masterClrMapping/>
  </p:clrMapOvr>
  <p:timing>
    <p:tnLst>
      <p:par>
        <p:cTn id="1" dur="indefinite" restart="never" nodeType="tmRoot"/>
      </p:par>
    </p:tnLst>
  </p:timing>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8" name="タイトル 3"/>
          <p:cNvSpPr txBox="1">
            <a:spLocks/>
          </p:cNvSpPr>
          <p:nvPr/>
        </p:nvSpPr>
        <p:spPr bwMode="auto">
          <a:xfrm>
            <a:off x="107950" y="260351"/>
            <a:ext cx="8928100" cy="6358814"/>
          </a:xfrm>
          <a:prstGeom prst="rect">
            <a:avLst/>
          </a:prstGeom>
          <a:noFill/>
          <a:ln w="19050" algn="ctr">
            <a:solidFill>
              <a:schemeClr val="accent2"/>
            </a:solidFill>
            <a:miter lim="800000"/>
            <a:headEnd/>
            <a:tailEnd/>
          </a:ln>
          <a:extLst>
            <a:ext uri="{909E8E84-426E-40DD-AFC4-6F175D3DCCD1}">
              <a14:hiddenFill xmlns="" xmlns:a14="http://schemas.microsoft.com/office/drawing/2010/main">
                <a:solidFill>
                  <a:srgbClr val="FFFFFF"/>
                </a:solidFill>
              </a14:hiddenFill>
            </a:ext>
          </a:extLst>
        </p:spPr>
        <p:txBody>
          <a:bodyPr/>
          <a:lstStyle>
            <a:lvl1pPr marL="171450" indent="-171450"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buFont typeface="Wingdings" pitchFamily="2" charset="2"/>
              <a:buChar char="u"/>
            </a:pPr>
            <a:endParaRPr lang="en-US" altLang="ja-JP" sz="900">
              <a:solidFill>
                <a:srgbClr val="000000"/>
              </a:solidFill>
              <a:latin typeface="Meiryo UI" pitchFamily="50" charset="-128"/>
              <a:ea typeface="Meiryo UI" pitchFamily="50" charset="-128"/>
              <a:cs typeface="Meiryo UI" pitchFamily="50" charset="-128"/>
            </a:endParaRPr>
          </a:p>
        </p:txBody>
      </p:sp>
      <p:sp>
        <p:nvSpPr>
          <p:cNvPr id="3" name="テキスト ボックス 2"/>
          <p:cNvSpPr txBox="1"/>
          <p:nvPr/>
        </p:nvSpPr>
        <p:spPr bwMode="gray">
          <a:xfrm>
            <a:off x="250825" y="163513"/>
            <a:ext cx="3960813" cy="185737"/>
          </a:xfrm>
          <a:prstGeom prst="rect">
            <a:avLst/>
          </a:prstGeom>
          <a:solidFill>
            <a:schemeClr val="accent2">
              <a:lumMod val="75000"/>
            </a:schemeClr>
          </a:solidFill>
          <a:ln w="22225">
            <a:solidFill>
              <a:schemeClr val="accent2">
                <a:lumMod val="75000"/>
              </a:schemeClr>
            </a:solidFill>
          </a:ln>
        </p:spPr>
        <p:txBody>
          <a:bodyPr lIns="0" tIns="0" rIns="0" bIns="0" anchor="ctr">
            <a:spAutoFit/>
          </a:bodyPr>
          <a:lstStyle/>
          <a:p>
            <a:pPr algn="ctr">
              <a:defRPr/>
            </a:pPr>
            <a:r>
              <a:rPr lang="ja-JP" altLang="en-US" sz="1200" b="1" dirty="0">
                <a:solidFill>
                  <a:schemeClr val="bg1"/>
                </a:solidFill>
                <a:latin typeface="Meiryo UI" pitchFamily="50" charset="-128"/>
                <a:ea typeface="Meiryo UI" pitchFamily="50" charset="-128"/>
                <a:cs typeface="Meiryo UI" pitchFamily="50" charset="-128"/>
              </a:rPr>
              <a:t>総合区の状況（統計データ）＜</a:t>
            </a:r>
            <a:r>
              <a:rPr lang="en-US" altLang="ja-JP" sz="1200" b="1" dirty="0">
                <a:solidFill>
                  <a:schemeClr val="bg1"/>
                </a:solidFill>
                <a:latin typeface="Meiryo UI" pitchFamily="50" charset="-128"/>
                <a:ea typeface="Meiryo UI" pitchFamily="50" charset="-128"/>
                <a:cs typeface="Meiryo UI" pitchFamily="50" charset="-128"/>
              </a:rPr>
              <a:t>2</a:t>
            </a:r>
            <a:r>
              <a:rPr lang="ja-JP" altLang="en-US" sz="1200" b="1" dirty="0">
                <a:solidFill>
                  <a:schemeClr val="bg1"/>
                </a:solidFill>
                <a:latin typeface="Meiryo UI" pitchFamily="50" charset="-128"/>
                <a:ea typeface="Meiryo UI" pitchFamily="50" charset="-128"/>
                <a:cs typeface="Meiryo UI" pitchFamily="50" charset="-128"/>
              </a:rPr>
              <a:t>／</a:t>
            </a:r>
            <a:r>
              <a:rPr lang="en-US" altLang="ja-JP" sz="1200" b="1" dirty="0">
                <a:solidFill>
                  <a:schemeClr val="bg1"/>
                </a:solidFill>
                <a:latin typeface="Meiryo UI" pitchFamily="50" charset="-128"/>
                <a:ea typeface="Meiryo UI" pitchFamily="50" charset="-128"/>
                <a:cs typeface="Meiryo UI" pitchFamily="50" charset="-128"/>
              </a:rPr>
              <a:t>3</a:t>
            </a:r>
            <a:r>
              <a:rPr lang="ja-JP" altLang="en-US" sz="1200" b="1" dirty="0">
                <a:solidFill>
                  <a:schemeClr val="bg1"/>
                </a:solidFill>
                <a:latin typeface="Meiryo UI" pitchFamily="50" charset="-128"/>
                <a:ea typeface="Meiryo UI" pitchFamily="50" charset="-128"/>
                <a:cs typeface="Meiryo UI" pitchFamily="50" charset="-128"/>
              </a:rPr>
              <a:t>＞</a:t>
            </a:r>
          </a:p>
        </p:txBody>
      </p:sp>
      <p:sp>
        <p:nvSpPr>
          <p:cNvPr id="24580" name="テキスト ボックス 24"/>
          <p:cNvSpPr txBox="1">
            <a:spLocks noChangeArrowheads="1"/>
          </p:cNvSpPr>
          <p:nvPr/>
        </p:nvSpPr>
        <p:spPr bwMode="auto">
          <a:xfrm>
            <a:off x="187325" y="401638"/>
            <a:ext cx="360363" cy="6162935"/>
          </a:xfrm>
          <a:prstGeom prst="rect">
            <a:avLst/>
          </a:prstGeom>
          <a:solidFill>
            <a:srgbClr val="993300"/>
          </a:solidFill>
          <a:ln>
            <a:noFill/>
          </a:ln>
          <a:extLst>
            <a:ext uri="{91240B29-F687-4F45-9708-019B960494DF}">
              <a14:hiddenLine xmlns="" xmlns:a14="http://schemas.microsoft.com/office/drawing/2010/main" w="22225">
                <a:solidFill>
                  <a:srgbClr val="000000"/>
                </a:solidFill>
                <a:miter lim="800000"/>
                <a:headEnd/>
                <a:tailEnd/>
              </a14:hiddenLine>
            </a:ext>
          </a:extLst>
        </p:spPr>
        <p:txBody>
          <a:bodyPr vert="eaVert" lIns="0" tIns="0" rIns="0" bIns="0" anchor="ct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algn="ctr" eaLnBrk="1" hangingPunct="1"/>
            <a:r>
              <a:rPr lang="ja-JP" altLang="en-US" sz="1200" b="1">
                <a:solidFill>
                  <a:schemeClr val="bg1"/>
                </a:solidFill>
                <a:latin typeface="ＭＳ ゴシック" pitchFamily="49" charset="-128"/>
                <a:ea typeface="ＭＳ ゴシック" pitchFamily="49" charset="-128"/>
              </a:rPr>
              <a:t>産　業</a:t>
            </a:r>
          </a:p>
        </p:txBody>
      </p:sp>
      <p:graphicFrame>
        <p:nvGraphicFramePr>
          <p:cNvPr id="5" name="Group 30"/>
          <p:cNvGraphicFramePr>
            <a:graphicFrameLocks noGrp="1"/>
          </p:cNvGraphicFramePr>
          <p:nvPr/>
        </p:nvGraphicFramePr>
        <p:xfrm>
          <a:off x="828675" y="1268413"/>
          <a:ext cx="2268537" cy="1971701"/>
        </p:xfrm>
        <a:graphic>
          <a:graphicData uri="http://schemas.openxmlformats.org/drawingml/2006/table">
            <a:tbl>
              <a:tblPr/>
              <a:tblGrid>
                <a:gridCol w="239074"/>
                <a:gridCol w="877191"/>
                <a:gridCol w="1152272"/>
              </a:tblGrid>
              <a:tr h="245958">
                <a:tc gridSpan="3">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000" b="1" i="0" u="none" strike="noStrike" cap="none" normalizeH="0" baseline="0" dirty="0" smtClean="0">
                          <a:ln>
                            <a:noFill/>
                          </a:ln>
                          <a:solidFill>
                            <a:schemeClr val="tx1"/>
                          </a:solidFill>
                          <a:effectLst/>
                          <a:latin typeface="ＭＳ Ｐゴシック" pitchFamily="50" charset="-128"/>
                          <a:ea typeface="ＭＳ Ｐゴシック" pitchFamily="50" charset="-128"/>
                        </a:rPr>
                        <a:t>区内総生産</a:t>
                      </a:r>
                    </a:p>
                  </a:txBody>
                  <a:tcPr marL="54013" marR="54013" marT="46792" marB="46792" anchor="ct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9900"/>
                    </a:solidFill>
                  </a:tcPr>
                </a:tc>
                <a:tc hMerge="1">
                  <a:txBody>
                    <a:bodyPr/>
                    <a:lstStyle/>
                    <a:p>
                      <a:endParaRPr kumimoji="1" lang="ja-JP" altLang="en-US"/>
                    </a:p>
                  </a:txBody>
                  <a:tcPr/>
                </a:tc>
                <a:tc hMerge="1">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1" lang="ja-JP" altLang="en-US" sz="1000" b="1"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54000" marR="54000" marT="46800" marB="46800" anchor="ct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9900"/>
                    </a:solidFill>
                  </a:tcPr>
                </a:tc>
              </a:tr>
              <a:tr h="287950">
                <a:tc gridSpan="2">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総生産</a:t>
                      </a:r>
                    </a:p>
                  </a:txBody>
                  <a:tcPr marL="54013" marR="54013" marT="46792" marB="46792"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solidFill>
                      <a:schemeClr val="bg1"/>
                    </a:solidFill>
                  </a:tcPr>
                </a:tc>
                <a:tc hMerge="1">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54000" marR="54000" marT="46800" marB="46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c>
                  <a:txBody>
                    <a:bodyPr/>
                    <a:lstStyle/>
                    <a:p>
                      <a:pPr algn="ctr" fontAlgn="ctr"/>
                      <a:r>
                        <a:rPr lang="ja-JP" altLang="en-US" sz="1000" b="0" i="0" u="none" strike="noStrike" dirty="0" smtClean="0">
                          <a:latin typeface="ＭＳ Ｐゴシック" pitchFamily="50" charset="-128"/>
                          <a:ea typeface="ＭＳ Ｐゴシック" pitchFamily="50" charset="-128"/>
                        </a:rPr>
                        <a:t> </a:t>
                      </a:r>
                      <a:r>
                        <a:rPr lang="en-US" altLang="ja-JP" sz="1000" b="0" i="0" u="none" strike="noStrike" dirty="0" smtClean="0">
                          <a:latin typeface="ＭＳ Ｐゴシック" pitchFamily="50" charset="-128"/>
                          <a:ea typeface="ＭＳ Ｐゴシック" pitchFamily="50" charset="-128"/>
                        </a:rPr>
                        <a:t>1</a:t>
                      </a:r>
                      <a:r>
                        <a:rPr lang="ja-JP" altLang="en-US" sz="1000" b="0" i="0" u="none" strike="noStrike" dirty="0" smtClean="0">
                          <a:latin typeface="ＭＳ Ｐゴシック" pitchFamily="50" charset="-128"/>
                          <a:ea typeface="ＭＳ Ｐゴシック" pitchFamily="50" charset="-128"/>
                        </a:rPr>
                        <a:t>兆</a:t>
                      </a:r>
                      <a:r>
                        <a:rPr lang="en-US" altLang="ja-JP" sz="1000" b="0" i="0" u="none" strike="noStrike" dirty="0" smtClean="0">
                          <a:latin typeface="ＭＳ Ｐゴシック" pitchFamily="50" charset="-128"/>
                          <a:ea typeface="ＭＳ Ｐゴシック" pitchFamily="50" charset="-128"/>
                        </a:rPr>
                        <a:t>3,424</a:t>
                      </a:r>
                      <a:r>
                        <a:rPr lang="ja-JP" altLang="en-US" sz="1000" b="0" i="0" u="none" strike="noStrike" dirty="0" smtClean="0">
                          <a:latin typeface="ＭＳ Ｐゴシック" pitchFamily="50" charset="-128"/>
                          <a:ea typeface="ＭＳ Ｐゴシック" pitchFamily="50" charset="-128"/>
                        </a:rPr>
                        <a:t>億円</a:t>
                      </a:r>
                      <a:endParaRPr lang="ja-JP" altLang="en-US" sz="1000" b="0" i="0" u="none" strike="noStrike" dirty="0">
                        <a:latin typeface="ＭＳ Ｐゴシック" pitchFamily="50" charset="-128"/>
                        <a:ea typeface="ＭＳ Ｐゴシック" pitchFamily="50" charset="-128"/>
                      </a:endParaRPr>
                    </a:p>
                  </a:txBody>
                  <a:tcPr marL="9527" marR="9527" marT="9523"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r>
              <a:tr h="287289">
                <a:tc rowSpan="4">
                  <a:txBody>
                    <a:bodyPr/>
                    <a:lstStyle/>
                    <a:p>
                      <a:pPr marL="0" marR="0" lvl="0" indent="0" algn="ctr" defTabSz="914400" rtl="0" eaLnBrk="1" fontAlgn="base" latinLnBrk="0" hangingPunct="1">
                        <a:lnSpc>
                          <a:spcPct val="80000"/>
                        </a:lnSpc>
                        <a:spcBef>
                          <a:spcPct val="0"/>
                        </a:spcBef>
                        <a:spcAft>
                          <a:spcPct val="0"/>
                        </a:spcAft>
                        <a:buClrTx/>
                        <a:buSzTx/>
                        <a:buFontTx/>
                        <a:buNone/>
                        <a:tabLst/>
                        <a:defRPr/>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業種</a:t>
                      </a: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4</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分類別</a:t>
                      </a:r>
                    </a:p>
                  </a:txBody>
                  <a:tcPr marL="54013" marR="54013" marT="46792" marB="46792" vert="eaVert"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製造業</a:t>
                      </a:r>
                    </a:p>
                  </a:txBody>
                  <a:tcPr marL="54013" marR="54013" marT="46792" marB="46792"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c>
                  <a:txBody>
                    <a:bodyPr/>
                    <a:lstStyle/>
                    <a:p>
                      <a:pPr algn="ctr" fontAlgn="ctr"/>
                      <a:r>
                        <a:rPr lang="en-US" altLang="ja-JP" sz="1000" b="0" i="0" u="none" strike="noStrike" dirty="0">
                          <a:latin typeface="ＭＳ Ｐゴシック"/>
                        </a:rPr>
                        <a:t>24.2%</a:t>
                      </a:r>
                    </a:p>
                  </a:txBody>
                  <a:tcPr marL="9527" marR="9527" marT="9523"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r>
              <a:tr h="287289">
                <a:tc vMerge="1">
                  <a:txBody>
                    <a:bodyPr/>
                    <a:lstStyle/>
                    <a:p>
                      <a:endParaRPr kumimoji="1" lang="ja-JP" altLang="en-US"/>
                    </a:p>
                  </a:txBody>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卸・小売業</a:t>
                      </a:r>
                    </a:p>
                  </a:txBody>
                  <a:tcPr marL="54013" marR="54013" marT="46792" marB="46792"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c>
                  <a:txBody>
                    <a:bodyPr/>
                    <a:lstStyle/>
                    <a:p>
                      <a:pPr algn="ctr" fontAlgn="ctr"/>
                      <a:r>
                        <a:rPr lang="en-US" altLang="ja-JP" sz="1000" b="0" i="0" u="none" strike="noStrike" dirty="0">
                          <a:latin typeface="ＭＳ Ｐゴシック"/>
                        </a:rPr>
                        <a:t>19.7%</a:t>
                      </a:r>
                    </a:p>
                  </a:txBody>
                  <a:tcPr marL="9527" marR="9527" marT="9523"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r>
              <a:tr h="287289">
                <a:tc vMerge="1">
                  <a:txBody>
                    <a:bodyPr/>
                    <a:lstStyle/>
                    <a:p>
                      <a:endParaRPr kumimoji="1" lang="ja-JP" altLang="en-US"/>
                    </a:p>
                  </a:txBody>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サービス業</a:t>
                      </a:r>
                    </a:p>
                  </a:txBody>
                  <a:tcPr marL="54013" marR="54013" marT="46792" marB="46792"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c>
                  <a:txBody>
                    <a:bodyPr/>
                    <a:lstStyle/>
                    <a:p>
                      <a:pPr algn="ctr" fontAlgn="ctr"/>
                      <a:r>
                        <a:rPr lang="en-US" altLang="ja-JP" sz="1000" b="0" i="0" u="none" strike="noStrike" dirty="0">
                          <a:latin typeface="ＭＳ Ｐゴシック"/>
                        </a:rPr>
                        <a:t>53.3%</a:t>
                      </a:r>
                    </a:p>
                  </a:txBody>
                  <a:tcPr marL="9527" marR="9527" marT="9523"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r>
              <a:tr h="287950">
                <a:tc vMerge="1">
                  <a:txBody>
                    <a:bodyPr/>
                    <a:lstStyle/>
                    <a:p>
                      <a:endParaRPr kumimoji="1" lang="ja-JP" altLang="en-US"/>
                    </a:p>
                  </a:txBody>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その他</a:t>
                      </a:r>
                    </a:p>
                  </a:txBody>
                  <a:tcPr marL="54013" marR="54013" marT="46792" marB="46792"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algn="ctr" fontAlgn="ctr"/>
                      <a:r>
                        <a:rPr lang="en-US" altLang="ja-JP" sz="1000" b="0" i="0" u="none" strike="noStrike" dirty="0">
                          <a:latin typeface="ＭＳ Ｐゴシック"/>
                        </a:rPr>
                        <a:t>2.8%</a:t>
                      </a:r>
                    </a:p>
                  </a:txBody>
                  <a:tcPr marL="9527" marR="9527" marT="9523"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287950">
                <a:tc gridSpan="2">
                  <a:txBody>
                    <a:bodyPr/>
                    <a:lstStyle/>
                    <a:p>
                      <a:pPr marL="0" marR="0" lvl="0" indent="0" algn="ctr" defTabSz="914400" rtl="0" eaLnBrk="1" fontAlgn="base" latinLnBrk="0" hangingPunct="1">
                        <a:lnSpc>
                          <a:spcPct val="8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企業本社数</a:t>
                      </a:r>
                    </a:p>
                  </a:txBody>
                  <a:tcPr marL="54013" marR="54013" marT="46792" marB="46792"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kumimoji="1" lang="ja-JP" altLang="en-US"/>
                    </a:p>
                  </a:txBody>
                  <a:tcPr/>
                </a:tc>
                <a:tc>
                  <a:txBody>
                    <a:bodyPr/>
                    <a:lstStyle/>
                    <a:p>
                      <a:pPr algn="ctr" fontAlgn="ctr"/>
                      <a:r>
                        <a:rPr lang="en-US" altLang="ja-JP" sz="1000" b="0" i="0" u="none" strike="noStrike" dirty="0">
                          <a:latin typeface="ＭＳ Ｐゴシック" pitchFamily="50" charset="-128"/>
                          <a:ea typeface="ＭＳ Ｐゴシック" pitchFamily="50" charset="-128"/>
                        </a:rPr>
                        <a:t>10,098</a:t>
                      </a:r>
                      <a:r>
                        <a:rPr lang="ja-JP" altLang="en-US" sz="1000" b="0" i="0" u="none" strike="noStrike" dirty="0">
                          <a:latin typeface="ＭＳ Ｐゴシック" pitchFamily="50" charset="-128"/>
                          <a:ea typeface="ＭＳ Ｐゴシック" pitchFamily="50" charset="-128"/>
                        </a:rPr>
                        <a:t>社</a:t>
                      </a:r>
                    </a:p>
                  </a:txBody>
                  <a:tcPr marL="9527" marR="9527" marT="9523"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r>
            </a:tbl>
          </a:graphicData>
        </a:graphic>
      </p:graphicFrame>
      <p:sp>
        <p:nvSpPr>
          <p:cNvPr id="24608" name="Rectangle 86"/>
          <p:cNvSpPr>
            <a:spLocks noChangeArrowheads="1"/>
          </p:cNvSpPr>
          <p:nvPr/>
        </p:nvSpPr>
        <p:spPr bwMode="auto">
          <a:xfrm>
            <a:off x="5637213" y="3426035"/>
            <a:ext cx="2159000" cy="157162"/>
          </a:xfrm>
          <a:prstGeom prst="rect">
            <a:avLst/>
          </a:prstGeom>
          <a:solidFill>
            <a:srgbClr val="008000"/>
          </a:solidFill>
          <a:ln>
            <a:noFill/>
          </a:ln>
          <a:extLst>
            <a:ext uri="{91240B29-F687-4F45-9708-019B960494DF}">
              <a14:hiddenLine xmlns="" xmlns:a14="http://schemas.microsoft.com/office/drawing/2010/main" w="9525" algn="ctr">
                <a:solidFill>
                  <a:srgbClr val="000000"/>
                </a:solidFill>
                <a:miter lim="800000"/>
                <a:headEnd/>
                <a:tailEnd/>
              </a14:hiddenLine>
            </a:ext>
          </a:extLst>
        </p:spPr>
        <p:txBody>
          <a:bodyPr wrap="none" anchor="ct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algn="ctr" eaLnBrk="1" hangingPunct="1"/>
            <a:r>
              <a:rPr lang="ja-JP" altLang="en-US" sz="1000" b="1">
                <a:solidFill>
                  <a:schemeClr val="bg1"/>
                </a:solidFill>
              </a:rPr>
              <a:t>産業別就業者数の推移</a:t>
            </a:r>
          </a:p>
        </p:txBody>
      </p:sp>
      <p:graphicFrame>
        <p:nvGraphicFramePr>
          <p:cNvPr id="7" name="グラフ 6"/>
          <p:cNvGraphicFramePr>
            <a:graphicFrameLocks/>
          </p:cNvGraphicFramePr>
          <p:nvPr/>
        </p:nvGraphicFramePr>
        <p:xfrm>
          <a:off x="4716016" y="3713620"/>
          <a:ext cx="4001369" cy="2780928"/>
        </p:xfrm>
        <a:graphic>
          <a:graphicData uri="http://schemas.openxmlformats.org/drawingml/2006/chart">
            <c:chart xmlns:c="http://schemas.openxmlformats.org/drawingml/2006/chart" xmlns:r="http://schemas.openxmlformats.org/officeDocument/2006/relationships" r:id="rId2"/>
          </a:graphicData>
        </a:graphic>
      </p:graphicFrame>
      <p:sp>
        <p:nvSpPr>
          <p:cNvPr id="24610" name="テキスト ボックス 33"/>
          <p:cNvSpPr txBox="1">
            <a:spLocks noChangeArrowheads="1"/>
          </p:cNvSpPr>
          <p:nvPr/>
        </p:nvSpPr>
        <p:spPr bwMode="auto">
          <a:xfrm>
            <a:off x="8027988" y="6440697"/>
            <a:ext cx="865187" cy="2000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r>
              <a:rPr lang="ja-JP" altLang="en-US" sz="700"/>
              <a:t>（</a:t>
            </a:r>
            <a:r>
              <a:rPr lang="en-US" altLang="ja-JP" sz="700"/>
              <a:t>H27</a:t>
            </a:r>
            <a:r>
              <a:rPr lang="ja-JP" altLang="en-US" sz="700"/>
              <a:t>国勢調査）</a:t>
            </a:r>
            <a:endParaRPr lang="en-US" altLang="ja-JP" sz="700"/>
          </a:p>
        </p:txBody>
      </p:sp>
      <p:graphicFrame>
        <p:nvGraphicFramePr>
          <p:cNvPr id="9" name="Group 30"/>
          <p:cNvGraphicFramePr>
            <a:graphicFrameLocks noGrp="1"/>
          </p:cNvGraphicFramePr>
          <p:nvPr/>
        </p:nvGraphicFramePr>
        <p:xfrm>
          <a:off x="3203575" y="1268413"/>
          <a:ext cx="2124075" cy="1973318"/>
        </p:xfrm>
        <a:graphic>
          <a:graphicData uri="http://schemas.openxmlformats.org/drawingml/2006/table">
            <a:tbl>
              <a:tblPr/>
              <a:tblGrid>
                <a:gridCol w="239026"/>
                <a:gridCol w="877014"/>
                <a:gridCol w="1008035"/>
              </a:tblGrid>
              <a:tr h="245908">
                <a:tc gridSpan="3">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000" b="1" i="0" u="none" strike="noStrike" cap="none" normalizeH="0" baseline="0" dirty="0" smtClean="0">
                          <a:ln>
                            <a:noFill/>
                          </a:ln>
                          <a:solidFill>
                            <a:schemeClr val="tx1"/>
                          </a:solidFill>
                          <a:effectLst/>
                          <a:latin typeface="ＭＳ Ｐゴシック" pitchFamily="50" charset="-128"/>
                          <a:ea typeface="ＭＳ Ｐゴシック" pitchFamily="50" charset="-128"/>
                        </a:rPr>
                        <a:t>産業別就業者数</a:t>
                      </a:r>
                    </a:p>
                  </a:txBody>
                  <a:tcPr marL="54002" marR="54002" marT="46783" marB="46783" anchor="ct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9900"/>
                    </a:solidFill>
                  </a:tcPr>
                </a:tc>
                <a:tc hMerge="1">
                  <a:txBody>
                    <a:bodyPr/>
                    <a:lstStyle/>
                    <a:p>
                      <a:endParaRPr kumimoji="1" lang="ja-JP" altLang="en-US" dirty="0"/>
                    </a:p>
                  </a:txBody>
                  <a:tcPr/>
                </a:tc>
                <a:tc hMerge="1">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1" lang="ja-JP" altLang="en-US" sz="1000" b="1"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54000" marR="54000" marT="46800" marB="46800"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9900"/>
                    </a:solidFill>
                  </a:tcPr>
                </a:tc>
              </a:tr>
              <a:tr h="431838">
                <a:tc gridSpan="2">
                  <a:txBody>
                    <a:bodyPr/>
                    <a:lstStyle/>
                    <a:p>
                      <a:pPr marL="0" marR="0" lvl="0" indent="0" algn="ctr" defTabSz="914400" rtl="0" eaLnBrk="1" fontAlgn="base" latinLnBrk="0" hangingPunct="1">
                        <a:lnSpc>
                          <a:spcPct val="8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就業者数</a:t>
                      </a:r>
                    </a:p>
                  </a:txBody>
                  <a:tcPr marL="54002" marR="54002" marT="46783" marB="46783"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kumimoji="1" lang="ja-JP" altLang="en-US"/>
                    </a:p>
                  </a:txBody>
                  <a:tcPr/>
                </a:tc>
                <a:tc>
                  <a:txBody>
                    <a:bodyPr/>
                    <a:lstStyle/>
                    <a:p>
                      <a:pPr algn="ctr" fontAlgn="ctr"/>
                      <a:r>
                        <a:rPr lang="en-US" altLang="ja-JP" sz="1000" b="0" i="0" u="none" strike="noStrike" dirty="0" smtClean="0">
                          <a:latin typeface="ＭＳ Ｐゴシック" pitchFamily="50" charset="-128"/>
                          <a:ea typeface="ＭＳ Ｐゴシック" pitchFamily="50" charset="-128"/>
                        </a:rPr>
                        <a:t>138,747</a:t>
                      </a:r>
                      <a:r>
                        <a:rPr lang="ja-JP" altLang="en-US" sz="1000" b="0" i="0" u="none" strike="noStrike" dirty="0" smtClean="0">
                          <a:latin typeface="ＭＳ Ｐゴシック" pitchFamily="50" charset="-128"/>
                          <a:ea typeface="ＭＳ Ｐゴシック" pitchFamily="50" charset="-128"/>
                        </a:rPr>
                        <a:t>人</a:t>
                      </a:r>
                      <a:endParaRPr lang="ja-JP" altLang="en-US" sz="1000" b="0" i="0" u="none" strike="noStrike" dirty="0">
                        <a:latin typeface="ＭＳ Ｐゴシック" pitchFamily="50" charset="-128"/>
                        <a:ea typeface="ＭＳ Ｐゴシック" pitchFamily="50" charset="-128"/>
                      </a:endParaRPr>
                    </a:p>
                  </a:txBody>
                  <a:tcPr marL="9525" marR="9525" marT="9521"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359865">
                <a:tc rowSpan="4">
                  <a:txBody>
                    <a:bodyPr/>
                    <a:lstStyle/>
                    <a:p>
                      <a:pPr marL="0" marR="0" lvl="0" indent="0" algn="ctr" defTabSz="914400" rtl="0" eaLnBrk="1" fontAlgn="base" latinLnBrk="0" hangingPunct="1">
                        <a:lnSpc>
                          <a:spcPct val="8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内訳</a:t>
                      </a:r>
                    </a:p>
                  </a:txBody>
                  <a:tcPr marL="54002" marR="54002" marT="46783" marB="46783"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algn="ctr"/>
                      <a:r>
                        <a:rPr kumimoji="1" lang="ja-JP" altLang="en-US" sz="1000" dirty="0" smtClean="0">
                          <a:latin typeface="+mn-ea"/>
                          <a:ea typeface="+mn-ea"/>
                        </a:rPr>
                        <a:t>第一次産業</a:t>
                      </a:r>
                      <a:endParaRPr kumimoji="1" lang="ja-JP" altLang="en-US" sz="1000" dirty="0">
                        <a:latin typeface="+mn-ea"/>
                        <a:ea typeface="+mn-ea"/>
                      </a:endParaRPr>
                    </a:p>
                  </a:txBody>
                  <a:tcPr marL="54002" marR="54002" marT="46783" marB="4678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algn="ctr" fontAlgn="ctr"/>
                      <a:r>
                        <a:rPr lang="en-US" altLang="ja-JP" sz="1000" b="0" i="0" u="none" strike="noStrike" dirty="0">
                          <a:latin typeface="ＭＳ Ｐゴシック" pitchFamily="50" charset="-128"/>
                          <a:ea typeface="ＭＳ Ｐゴシック" pitchFamily="50" charset="-128"/>
                        </a:rPr>
                        <a:t>0.1%  </a:t>
                      </a:r>
                    </a:p>
                  </a:txBody>
                  <a:tcPr marL="9525" marR="9525" marT="9521"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359865">
                <a:tc vMerge="1">
                  <a:txBody>
                    <a:bodyPr/>
                    <a:lstStyle/>
                    <a:p>
                      <a:pPr marL="0" marR="0" lvl="0" indent="0" algn="ctr" defTabSz="914400" rtl="0" eaLnBrk="1" fontAlgn="base" latinLnBrk="0" hangingPunct="1">
                        <a:lnSpc>
                          <a:spcPct val="80000"/>
                        </a:lnSpc>
                        <a:spcBef>
                          <a:spcPct val="0"/>
                        </a:spcBef>
                        <a:spcAft>
                          <a:spcPct val="0"/>
                        </a:spcAft>
                        <a:buClrTx/>
                        <a:buSzTx/>
                        <a:buFontTx/>
                        <a:buNone/>
                        <a:tabLst/>
                      </a:pPr>
                      <a:endPar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54000" marR="54000" marT="46800" marB="4680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1000" dirty="0" smtClean="0">
                          <a:latin typeface="+mn-ea"/>
                          <a:ea typeface="+mn-ea"/>
                        </a:rPr>
                        <a:t>第二次産業</a:t>
                      </a:r>
                    </a:p>
                  </a:txBody>
                  <a:tcPr marL="54002" marR="54002" marT="46783" marB="4678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algn="ctr" fontAlgn="ctr"/>
                      <a:r>
                        <a:rPr lang="en-US" altLang="ja-JP" sz="1000" b="0" i="0" u="none" strike="noStrike" dirty="0">
                          <a:latin typeface="ＭＳ Ｐゴシック" pitchFamily="50" charset="-128"/>
                          <a:ea typeface="ＭＳ Ｐゴシック" pitchFamily="50" charset="-128"/>
                        </a:rPr>
                        <a:t>24.9%  </a:t>
                      </a:r>
                    </a:p>
                  </a:txBody>
                  <a:tcPr marL="9525" marR="9525" marT="9521"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359865">
                <a:tc vMerge="1">
                  <a:txBody>
                    <a:bodyPr/>
                    <a:lstStyle/>
                    <a:p>
                      <a:pPr marL="0" marR="0" lvl="0" indent="0" algn="ctr" defTabSz="914400" rtl="0" eaLnBrk="1" fontAlgn="base" latinLnBrk="0" hangingPunct="1">
                        <a:lnSpc>
                          <a:spcPct val="80000"/>
                        </a:lnSpc>
                        <a:spcBef>
                          <a:spcPct val="0"/>
                        </a:spcBef>
                        <a:spcAft>
                          <a:spcPct val="0"/>
                        </a:spcAft>
                        <a:buClrTx/>
                        <a:buSzTx/>
                        <a:buFontTx/>
                        <a:buNone/>
                        <a:tabLst/>
                      </a:pPr>
                      <a:endPar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54000" marR="54000" marT="46800" marB="4680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1000" smtClean="0">
                          <a:latin typeface="+mn-ea"/>
                          <a:ea typeface="+mn-ea"/>
                        </a:rPr>
                        <a:t>第三次産業</a:t>
                      </a:r>
                      <a:endParaRPr kumimoji="1" lang="ja-JP" altLang="en-US" sz="1000" dirty="0" smtClean="0">
                        <a:latin typeface="+mn-ea"/>
                        <a:ea typeface="+mn-ea"/>
                      </a:endParaRPr>
                    </a:p>
                  </a:txBody>
                  <a:tcPr marL="54002" marR="54002" marT="46783" marB="4678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algn="ctr" fontAlgn="ctr"/>
                      <a:r>
                        <a:rPr lang="en-US" altLang="ja-JP" sz="1000" b="0" i="0" u="none" strike="noStrike" dirty="0">
                          <a:latin typeface="ＭＳ Ｐゴシック" pitchFamily="50" charset="-128"/>
                          <a:ea typeface="ＭＳ Ｐゴシック" pitchFamily="50" charset="-128"/>
                        </a:rPr>
                        <a:t>75.0%  </a:t>
                      </a:r>
                    </a:p>
                  </a:txBody>
                  <a:tcPr marL="9525" marR="9525" marT="9521"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215919">
                <a:tc vMerge="1">
                  <a:txBody>
                    <a:bodyPr/>
                    <a:lstStyle/>
                    <a:p>
                      <a:pPr marL="0" marR="0" lvl="0" indent="0" algn="ctr" defTabSz="914400" rtl="0" eaLnBrk="1" fontAlgn="base" latinLnBrk="0" hangingPunct="1">
                        <a:lnSpc>
                          <a:spcPct val="80000"/>
                        </a:lnSpc>
                        <a:spcBef>
                          <a:spcPct val="0"/>
                        </a:spcBef>
                        <a:spcAft>
                          <a:spcPct val="0"/>
                        </a:spcAft>
                        <a:buClrTx/>
                        <a:buSzTx/>
                        <a:buFontTx/>
                        <a:buNone/>
                        <a:tabLst/>
                      </a:pPr>
                      <a:endPar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54000" marR="54000" marT="46800" marB="4680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gridSpan="2">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kumimoji="1" lang="en-US" altLang="ja-JP" sz="800" dirty="0" smtClean="0">
                          <a:latin typeface="+mn-ea"/>
                          <a:ea typeface="+mn-ea"/>
                        </a:rPr>
                        <a:t>※</a:t>
                      </a:r>
                      <a:r>
                        <a:rPr kumimoji="1" lang="ja-JP" altLang="en-US" sz="800" dirty="0" smtClean="0">
                          <a:latin typeface="+mn-ea"/>
                          <a:ea typeface="+mn-ea"/>
                        </a:rPr>
                        <a:t>構成比に分類不能は含まず</a:t>
                      </a:r>
                    </a:p>
                  </a:txBody>
                  <a:tcPr marL="54002" marR="54002" marT="46783" marB="46783"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hMerge="1">
                  <a:txBody>
                    <a:bodyPr/>
                    <a:lstStyle/>
                    <a:p>
                      <a:pPr algn="ctr" fontAlgn="ctr"/>
                      <a:endParaRPr lang="en-US" altLang="ja-JP" sz="1000" b="0" i="0" u="none" strike="noStrike" dirty="0">
                        <a:latin typeface="ＭＳ Ｐゴシック" pitchFamily="50" charset="-128"/>
                        <a:ea typeface="ＭＳ Ｐゴシック" pitchFamily="50" charset="-128"/>
                      </a:endParaRPr>
                    </a:p>
                  </a:txBody>
                  <a:tcPr marL="9525" marR="9525" marT="9525"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r>
            </a:tbl>
          </a:graphicData>
        </a:graphic>
      </p:graphicFrame>
      <p:graphicFrame>
        <p:nvGraphicFramePr>
          <p:cNvPr id="10" name="Group 30"/>
          <p:cNvGraphicFramePr>
            <a:graphicFrameLocks noGrp="1"/>
          </p:cNvGraphicFramePr>
          <p:nvPr/>
        </p:nvGraphicFramePr>
        <p:xfrm>
          <a:off x="5437188" y="1268413"/>
          <a:ext cx="3311525" cy="1541461"/>
        </p:xfrm>
        <a:graphic>
          <a:graphicData uri="http://schemas.openxmlformats.org/drawingml/2006/table">
            <a:tbl>
              <a:tblPr/>
              <a:tblGrid>
                <a:gridCol w="719897"/>
                <a:gridCol w="899871"/>
                <a:gridCol w="791886"/>
                <a:gridCol w="899871"/>
              </a:tblGrid>
              <a:tr h="245077">
                <a:tc gridSpan="2">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000" b="1" i="0" u="none" strike="noStrike" cap="none" normalizeH="0" baseline="0" dirty="0" smtClean="0">
                          <a:ln>
                            <a:noFill/>
                          </a:ln>
                          <a:solidFill>
                            <a:schemeClr val="tx1"/>
                          </a:solidFill>
                          <a:effectLst/>
                          <a:latin typeface="ＭＳ Ｐゴシック" pitchFamily="50" charset="-128"/>
                          <a:ea typeface="ＭＳ Ｐゴシック" pitchFamily="50" charset="-128"/>
                        </a:rPr>
                        <a:t>商業</a:t>
                      </a:r>
                    </a:p>
                  </a:txBody>
                  <a:tcPr marL="53418" marR="53418" marT="46316" marB="46316"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9900"/>
                    </a:solidFill>
                  </a:tcPr>
                </a:tc>
                <a:tc hMerge="1">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1" lang="ja-JP" altLang="en-US" sz="1000" b="1"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54000" marR="54000" marT="46800" marB="46800"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9900"/>
                    </a:solidFill>
                  </a:tcPr>
                </a:tc>
                <a:tc gridSpan="2">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000" b="1" i="0" u="none" strike="noStrike" cap="none" normalizeH="0" baseline="0" dirty="0" smtClean="0">
                          <a:ln>
                            <a:noFill/>
                          </a:ln>
                          <a:solidFill>
                            <a:schemeClr val="tx1"/>
                          </a:solidFill>
                          <a:effectLst/>
                          <a:latin typeface="ＭＳ Ｐゴシック" pitchFamily="50" charset="-128"/>
                          <a:ea typeface="ＭＳ Ｐゴシック" pitchFamily="50" charset="-128"/>
                        </a:rPr>
                        <a:t>工業</a:t>
                      </a:r>
                    </a:p>
                  </a:txBody>
                  <a:tcPr marL="53418" marR="53418" marT="46316" marB="46316"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9900"/>
                    </a:solidFill>
                  </a:tcPr>
                </a:tc>
                <a:tc hMerge="1">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1" lang="ja-JP" altLang="en-US" sz="1000" b="1"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54000" marR="54000" marT="46800" marB="46800" anchor="ct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9900"/>
                    </a:solidFill>
                  </a:tcPr>
                </a:tc>
              </a:tr>
              <a:tr h="432128">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販売額</a:t>
                      </a:r>
                    </a:p>
                  </a:txBody>
                  <a:tcPr marL="53418" marR="53418" marT="46316" marB="46316"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c>
                  <a:txBody>
                    <a:bodyPr/>
                    <a:lstStyle/>
                    <a:p>
                      <a:pPr algn="ctr" fontAlgn="ctr"/>
                      <a:r>
                        <a:rPr lang="ja-JP" altLang="en-US" sz="1000" b="0" i="0" u="none" strike="noStrike" dirty="0">
                          <a:latin typeface="ＭＳ Ｐゴシック" pitchFamily="50" charset="-128"/>
                          <a:ea typeface="ＭＳ Ｐゴシック" pitchFamily="50" charset="-128"/>
                        </a:rPr>
                        <a:t>  </a:t>
                      </a:r>
                      <a:r>
                        <a:rPr lang="en-US" altLang="ja-JP" sz="1000" b="0" i="0" u="none" strike="noStrike" dirty="0">
                          <a:latin typeface="ＭＳ Ｐゴシック" pitchFamily="50" charset="-128"/>
                          <a:ea typeface="ＭＳ Ｐゴシック" pitchFamily="50" charset="-128"/>
                        </a:rPr>
                        <a:t>2</a:t>
                      </a:r>
                      <a:r>
                        <a:rPr lang="ja-JP" altLang="en-US" sz="1000" b="0" i="0" u="none" strike="noStrike" dirty="0">
                          <a:latin typeface="ＭＳ Ｐゴシック" pitchFamily="50" charset="-128"/>
                          <a:ea typeface="ＭＳ Ｐゴシック" pitchFamily="50" charset="-128"/>
                        </a:rPr>
                        <a:t>兆</a:t>
                      </a:r>
                      <a:r>
                        <a:rPr lang="en-US" altLang="ja-JP" sz="1000" b="0" i="0" u="none" strike="noStrike" dirty="0">
                          <a:latin typeface="ＭＳ Ｐゴシック" pitchFamily="50" charset="-128"/>
                          <a:ea typeface="ＭＳ Ｐゴシック" pitchFamily="50" charset="-128"/>
                        </a:rPr>
                        <a:t>422</a:t>
                      </a:r>
                      <a:r>
                        <a:rPr lang="ja-JP" altLang="en-US" sz="1000" b="0" i="0" u="none" strike="noStrike" dirty="0">
                          <a:latin typeface="ＭＳ Ｐゴシック" pitchFamily="50" charset="-128"/>
                          <a:ea typeface="ＭＳ Ｐゴシック" pitchFamily="50" charset="-128"/>
                        </a:rPr>
                        <a:t>億円</a:t>
                      </a:r>
                    </a:p>
                  </a:txBody>
                  <a:tcPr marL="9423" marR="9423" marT="9427"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出荷額</a:t>
                      </a:r>
                    </a:p>
                    <a:p>
                      <a:pPr marL="0" marR="0" lvl="0" indent="0" algn="ctr" defTabSz="914400" rtl="0" eaLnBrk="1" fontAlgn="base" latinLnBrk="0" hangingPunct="1">
                        <a:lnSpc>
                          <a:spcPct val="100000"/>
                        </a:lnSpc>
                        <a:spcBef>
                          <a:spcPct val="20000"/>
                        </a:spcBef>
                        <a:spcAft>
                          <a:spcPct val="0"/>
                        </a:spcAft>
                        <a:buClrTx/>
                        <a:buSzTx/>
                        <a:buFontTx/>
                        <a:buNone/>
                        <a:tabLst/>
                      </a:pPr>
                      <a:r>
                        <a:rPr kumimoji="1" lang="ja-JP" altLang="en-US" sz="800" b="0" i="0" u="none" strike="noStrike" cap="none" normalizeH="0" baseline="0" dirty="0" smtClean="0">
                          <a:ln>
                            <a:noFill/>
                          </a:ln>
                          <a:solidFill>
                            <a:schemeClr val="tx1"/>
                          </a:solidFill>
                          <a:effectLst/>
                          <a:latin typeface="ＭＳ Ｐゴシック" pitchFamily="50" charset="-128"/>
                          <a:ea typeface="ＭＳ Ｐゴシック" pitchFamily="50" charset="-128"/>
                        </a:rPr>
                        <a:t>（事業所あたり）</a:t>
                      </a:r>
                    </a:p>
                  </a:txBody>
                  <a:tcPr marL="53418" marR="53418" marT="46316" marB="46316"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c>
                  <a:txBody>
                    <a:bodyPr/>
                    <a:lstStyle/>
                    <a:p>
                      <a:pPr algn="ctr" fontAlgn="ctr"/>
                      <a:r>
                        <a:rPr lang="en-US" altLang="zh-TW" sz="1000" b="0" i="0" u="none" strike="noStrike" dirty="0">
                          <a:latin typeface="ＭＳ Ｐゴシック" pitchFamily="50" charset="-128"/>
                          <a:ea typeface="ＭＳ Ｐゴシック" pitchFamily="50" charset="-128"/>
                        </a:rPr>
                        <a:t>9,391</a:t>
                      </a:r>
                      <a:r>
                        <a:rPr lang="zh-TW" altLang="en-US" sz="1000" b="0" i="0" u="none" strike="noStrike" dirty="0">
                          <a:latin typeface="ＭＳ Ｐゴシック" pitchFamily="50" charset="-128"/>
                          <a:ea typeface="ＭＳ Ｐゴシック" pitchFamily="50" charset="-128"/>
                        </a:rPr>
                        <a:t>億円</a:t>
                      </a:r>
                      <a:br>
                        <a:rPr lang="zh-TW" altLang="en-US" sz="1000" b="0" i="0" u="none" strike="noStrike" dirty="0">
                          <a:latin typeface="ＭＳ Ｐゴシック" pitchFamily="50" charset="-128"/>
                          <a:ea typeface="ＭＳ Ｐゴシック" pitchFamily="50" charset="-128"/>
                        </a:rPr>
                      </a:br>
                      <a:r>
                        <a:rPr lang="zh-TW" altLang="en-US" sz="1000" b="0" i="0" u="none" strike="noStrike" dirty="0">
                          <a:latin typeface="ＭＳ Ｐゴシック" pitchFamily="50" charset="-128"/>
                          <a:ea typeface="ＭＳ Ｐゴシック" pitchFamily="50" charset="-128"/>
                        </a:rPr>
                        <a:t>（</a:t>
                      </a:r>
                      <a:r>
                        <a:rPr lang="en-US" altLang="zh-TW" sz="1000" b="0" i="0" u="none" strike="noStrike" dirty="0">
                          <a:latin typeface="ＭＳ Ｐゴシック" pitchFamily="50" charset="-128"/>
                          <a:ea typeface="ＭＳ Ｐゴシック" pitchFamily="50" charset="-128"/>
                        </a:rPr>
                        <a:t>10.4</a:t>
                      </a:r>
                      <a:r>
                        <a:rPr lang="zh-TW" altLang="en-US" sz="1000" b="0" i="0" u="none" strike="noStrike" dirty="0">
                          <a:latin typeface="ＭＳ Ｐゴシック" pitchFamily="50" charset="-128"/>
                          <a:ea typeface="ＭＳ Ｐゴシック" pitchFamily="50" charset="-128"/>
                        </a:rPr>
                        <a:t>億円）</a:t>
                      </a:r>
                    </a:p>
                  </a:txBody>
                  <a:tcPr marL="9423" marR="9423" marT="9427"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r>
              <a:tr h="432128">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事業所</a:t>
                      </a:r>
                    </a:p>
                  </a:txBody>
                  <a:tcPr marL="53418" marR="53418" marT="46316" marB="46316"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c>
                  <a:txBody>
                    <a:bodyPr/>
                    <a:lstStyle/>
                    <a:p>
                      <a:pPr algn="ctr" fontAlgn="ctr"/>
                      <a:r>
                        <a:rPr lang="ja-JP" altLang="en-US" sz="1000" b="0" i="0" u="none" strike="noStrike" dirty="0">
                          <a:latin typeface="ＭＳ Ｐゴシック" pitchFamily="50" charset="-128"/>
                          <a:ea typeface="ＭＳ Ｐゴシック" pitchFamily="50" charset="-128"/>
                        </a:rPr>
                        <a:t>   </a:t>
                      </a:r>
                      <a:r>
                        <a:rPr lang="en-US" altLang="ja-JP" sz="1000" b="0" i="0" u="none" strike="noStrike" dirty="0">
                          <a:latin typeface="ＭＳ Ｐゴシック" pitchFamily="50" charset="-128"/>
                          <a:ea typeface="ＭＳ Ｐゴシック" pitchFamily="50" charset="-128"/>
                        </a:rPr>
                        <a:t>2,821</a:t>
                      </a:r>
                      <a:r>
                        <a:rPr lang="ja-JP" altLang="en-US" sz="1000" b="0" i="0" u="none" strike="noStrike" dirty="0">
                          <a:latin typeface="ＭＳ Ｐゴシック" pitchFamily="50" charset="-128"/>
                          <a:ea typeface="ＭＳ Ｐゴシック" pitchFamily="50" charset="-128"/>
                        </a:rPr>
                        <a:t>ヵ所</a:t>
                      </a:r>
                    </a:p>
                  </a:txBody>
                  <a:tcPr marL="9423" marR="9423" marT="9427"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事業所</a:t>
                      </a:r>
                    </a:p>
                  </a:txBody>
                  <a:tcPr marL="53418" marR="53418" marT="46316" marB="46316"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c>
                  <a:txBody>
                    <a:bodyPr/>
                    <a:lstStyle/>
                    <a:p>
                      <a:pPr algn="ctr" fontAlgn="ctr"/>
                      <a:r>
                        <a:rPr lang="en-US" altLang="ja-JP" sz="1000" b="0" i="0" u="none" strike="noStrike" dirty="0">
                          <a:latin typeface="ＭＳ Ｐゴシック" pitchFamily="50" charset="-128"/>
                          <a:ea typeface="ＭＳ Ｐゴシック" pitchFamily="50" charset="-128"/>
                        </a:rPr>
                        <a:t>899</a:t>
                      </a:r>
                      <a:r>
                        <a:rPr lang="ja-JP" altLang="en-US" sz="1000" b="0" i="0" u="none" strike="noStrike" dirty="0">
                          <a:latin typeface="ＭＳ Ｐゴシック" pitchFamily="50" charset="-128"/>
                          <a:ea typeface="ＭＳ Ｐゴシック" pitchFamily="50" charset="-128"/>
                        </a:rPr>
                        <a:t>ヵ所</a:t>
                      </a:r>
                    </a:p>
                  </a:txBody>
                  <a:tcPr marL="9423" marR="9423" marT="9427"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r>
              <a:tr h="432128">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従業者</a:t>
                      </a:r>
                    </a:p>
                  </a:txBody>
                  <a:tcPr marL="53418" marR="53418" marT="46316" marB="46316"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algn="ctr" fontAlgn="ctr"/>
                      <a:r>
                        <a:rPr lang="en-US" altLang="ja-JP" sz="1000" b="0" i="0" u="none" strike="noStrike" dirty="0">
                          <a:latin typeface="ＭＳ Ｐゴシック" pitchFamily="50" charset="-128"/>
                          <a:ea typeface="ＭＳ Ｐゴシック" pitchFamily="50" charset="-128"/>
                        </a:rPr>
                        <a:t>29,615</a:t>
                      </a:r>
                      <a:r>
                        <a:rPr lang="ja-JP" altLang="en-US" sz="1000" b="0" i="0" u="none" strike="noStrike" dirty="0">
                          <a:latin typeface="ＭＳ Ｐゴシック" pitchFamily="50" charset="-128"/>
                          <a:ea typeface="ＭＳ Ｐゴシック" pitchFamily="50" charset="-128"/>
                        </a:rPr>
                        <a:t>人</a:t>
                      </a:r>
                    </a:p>
                  </a:txBody>
                  <a:tcPr marL="9423" marR="9423" marT="9427"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従業者</a:t>
                      </a:r>
                      <a:endParaRPr kumimoji="1" lang="ja-JP" altLang="en-US" sz="8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53418" marR="53418" marT="46316" marB="46316"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algn="ctr" fontAlgn="ctr"/>
                      <a:r>
                        <a:rPr lang="en-US" altLang="ja-JP" sz="1000" b="0" i="0" u="none" strike="noStrike" dirty="0">
                          <a:latin typeface="ＭＳ Ｐゴシック" pitchFamily="50" charset="-128"/>
                          <a:ea typeface="ＭＳ Ｐゴシック" pitchFamily="50" charset="-128"/>
                        </a:rPr>
                        <a:t>24,469</a:t>
                      </a:r>
                      <a:r>
                        <a:rPr lang="ja-JP" altLang="en-US" sz="1000" b="0" i="0" u="none" strike="noStrike" dirty="0">
                          <a:latin typeface="ＭＳ Ｐゴシック" pitchFamily="50" charset="-128"/>
                          <a:ea typeface="ＭＳ Ｐゴシック" pitchFamily="50" charset="-128"/>
                        </a:rPr>
                        <a:t>人</a:t>
                      </a:r>
                    </a:p>
                  </a:txBody>
                  <a:tcPr marL="9423" marR="9423" marT="9427"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r>
            </a:tbl>
          </a:graphicData>
        </a:graphic>
      </p:graphicFrame>
      <p:sp>
        <p:nvSpPr>
          <p:cNvPr id="24659" name="Rectangle 86"/>
          <p:cNvSpPr>
            <a:spLocks noChangeArrowheads="1"/>
          </p:cNvSpPr>
          <p:nvPr/>
        </p:nvSpPr>
        <p:spPr bwMode="auto">
          <a:xfrm>
            <a:off x="1512888" y="3426035"/>
            <a:ext cx="2159000" cy="157162"/>
          </a:xfrm>
          <a:prstGeom prst="rect">
            <a:avLst/>
          </a:prstGeom>
          <a:solidFill>
            <a:srgbClr val="008000"/>
          </a:solidFill>
          <a:ln>
            <a:noFill/>
          </a:ln>
          <a:extLst>
            <a:ext uri="{91240B29-F687-4F45-9708-019B960494DF}">
              <a14:hiddenLine xmlns="" xmlns:a14="http://schemas.microsoft.com/office/drawing/2010/main" w="9525" algn="ctr">
                <a:solidFill>
                  <a:srgbClr val="000000"/>
                </a:solidFill>
                <a:miter lim="800000"/>
                <a:headEnd/>
                <a:tailEnd/>
              </a14:hiddenLine>
            </a:ext>
          </a:extLst>
        </p:spPr>
        <p:txBody>
          <a:bodyPr wrap="none" anchor="ct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algn="ctr" eaLnBrk="1" hangingPunct="1"/>
            <a:r>
              <a:rPr lang="ja-JP" altLang="en-US" sz="1000" b="1">
                <a:solidFill>
                  <a:schemeClr val="bg1"/>
                </a:solidFill>
              </a:rPr>
              <a:t>区内総生産</a:t>
            </a:r>
          </a:p>
        </p:txBody>
      </p:sp>
      <p:sp>
        <p:nvSpPr>
          <p:cNvPr id="24660" name="タイトル 3"/>
          <p:cNvSpPr>
            <a:spLocks/>
          </p:cNvSpPr>
          <p:nvPr/>
        </p:nvSpPr>
        <p:spPr bwMode="gray">
          <a:xfrm>
            <a:off x="611188" y="428625"/>
            <a:ext cx="8281987" cy="720725"/>
          </a:xfrm>
          <a:prstGeom prst="rect">
            <a:avLst/>
          </a:prstGeom>
          <a:noFill/>
          <a:ln w="57150" cmpd="thickThin" algn="ctr">
            <a:solidFill>
              <a:schemeClr val="accent2"/>
            </a:solidFill>
            <a:miter lim="800000"/>
            <a:headEnd/>
            <a:tailEnd/>
          </a:ln>
          <a:extLst>
            <a:ext uri="{909E8E84-426E-40DD-AFC4-6F175D3DCCD1}">
              <a14:hiddenFill xmlns="" xmlns:a14="http://schemas.microsoft.com/office/drawing/2010/main">
                <a:solidFill>
                  <a:srgbClr val="FFFFFF"/>
                </a:solidFill>
              </a14:hiddenFill>
            </a:ext>
          </a:extLst>
        </p:spPr>
        <p:txBody>
          <a:bodyPr lIns="108000" rIns="108000"/>
          <a:lstStyle>
            <a:lvl1pPr marL="85725"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lnSpc>
                <a:spcPts val="1600"/>
              </a:lnSpc>
              <a:buFont typeface="Wingdings" pitchFamily="2" charset="2"/>
              <a:buNone/>
            </a:pPr>
            <a:endParaRPr lang="en-US" altLang="ja-JP" sz="1200">
              <a:solidFill>
                <a:srgbClr val="000000"/>
              </a:solidFill>
              <a:latin typeface="HGP創英角ｺﾞｼｯｸUB" pitchFamily="50" charset="-128"/>
              <a:ea typeface="HGP創英角ｺﾞｼｯｸUB" pitchFamily="50" charset="-128"/>
            </a:endParaRPr>
          </a:p>
        </p:txBody>
      </p:sp>
      <p:sp>
        <p:nvSpPr>
          <p:cNvPr id="14" name="テキスト ボックス 13"/>
          <p:cNvSpPr txBox="1"/>
          <p:nvPr/>
        </p:nvSpPr>
        <p:spPr>
          <a:xfrm>
            <a:off x="611188" y="568325"/>
            <a:ext cx="8064500" cy="441325"/>
          </a:xfrm>
          <a:prstGeom prst="rect">
            <a:avLst/>
          </a:prstGeom>
          <a:noFill/>
        </p:spPr>
        <p:txBody>
          <a:bodyPr>
            <a:spAutoFit/>
          </a:bodyPr>
          <a:lstStyle/>
          <a:p>
            <a:pPr marL="85725">
              <a:lnSpc>
                <a:spcPts val="1000"/>
              </a:lnSpc>
              <a:defRPr/>
            </a:pPr>
            <a:r>
              <a:rPr lang="ja-JP" altLang="en-US" sz="1200" dirty="0">
                <a:solidFill>
                  <a:srgbClr val="000000"/>
                </a:solidFill>
                <a:latin typeface="+mn-ea"/>
                <a:ea typeface="ＭＳ Ｐゴシック" pitchFamily="50" charset="-128"/>
              </a:rPr>
              <a:t>○</a:t>
            </a:r>
            <a:r>
              <a:rPr lang="ja-JP" altLang="ja-JP" sz="1200" dirty="0">
                <a:latin typeface="+mn-ea"/>
                <a:ea typeface="ＭＳ Ｐゴシック" pitchFamily="50" charset="-128"/>
              </a:rPr>
              <a:t>全産業の総生産は</a:t>
            </a:r>
            <a:r>
              <a:rPr lang="en-US" altLang="ja-JP" sz="1200" dirty="0">
                <a:latin typeface="+mn-ea"/>
                <a:ea typeface="ＭＳ Ｐゴシック" pitchFamily="50" charset="-128"/>
              </a:rPr>
              <a:t>1</a:t>
            </a:r>
            <a:r>
              <a:rPr lang="ja-JP" altLang="ja-JP" sz="1200" dirty="0">
                <a:latin typeface="+mn-ea"/>
                <a:ea typeface="ＭＳ Ｐゴシック" pitchFamily="50" charset="-128"/>
              </a:rPr>
              <a:t>兆</a:t>
            </a:r>
            <a:r>
              <a:rPr lang="en-US" altLang="ja-JP" sz="1200" dirty="0">
                <a:latin typeface="+mn-ea"/>
                <a:ea typeface="ＭＳ Ｐゴシック" pitchFamily="50" charset="-128"/>
              </a:rPr>
              <a:t>3,424</a:t>
            </a:r>
            <a:r>
              <a:rPr lang="ja-JP" altLang="ja-JP" sz="1200" dirty="0">
                <a:latin typeface="+mn-ea"/>
                <a:ea typeface="ＭＳ Ｐゴシック" pitchFamily="50" charset="-128"/>
              </a:rPr>
              <a:t>億円</a:t>
            </a:r>
            <a:endParaRPr lang="en-US" altLang="ja-JP" sz="1200" dirty="0">
              <a:latin typeface="+mn-ea"/>
              <a:ea typeface="ＭＳ Ｐゴシック" pitchFamily="50" charset="-128"/>
            </a:endParaRPr>
          </a:p>
          <a:p>
            <a:pPr marL="85725">
              <a:lnSpc>
                <a:spcPts val="1000"/>
              </a:lnSpc>
              <a:spcBef>
                <a:spcPct val="50000"/>
              </a:spcBef>
              <a:defRPr/>
            </a:pPr>
            <a:r>
              <a:rPr lang="ja-JP" altLang="ja-JP" sz="1200" dirty="0">
                <a:latin typeface="+mn-ea"/>
                <a:ea typeface="ＭＳ Ｐゴシック" pitchFamily="50" charset="-128"/>
              </a:rPr>
              <a:t>○工業の出荷額は</a:t>
            </a:r>
            <a:r>
              <a:rPr lang="en-US" altLang="ja-JP" sz="1200" dirty="0">
                <a:latin typeface="+mn-ea"/>
                <a:ea typeface="ＭＳ Ｐゴシック" pitchFamily="50" charset="-128"/>
              </a:rPr>
              <a:t>9,391</a:t>
            </a:r>
            <a:r>
              <a:rPr lang="ja-JP" altLang="ja-JP" sz="1200" dirty="0">
                <a:latin typeface="+mn-ea"/>
                <a:ea typeface="ＭＳ Ｐゴシック" pitchFamily="50" charset="-128"/>
              </a:rPr>
              <a:t>億円となっており、</a:t>
            </a:r>
            <a:r>
              <a:rPr lang="ja-JP" altLang="en-US" sz="1200" dirty="0">
                <a:latin typeface="+mn-ea"/>
                <a:ea typeface="ＭＳ Ｐゴシック" pitchFamily="50" charset="-128"/>
              </a:rPr>
              <a:t>総合区</a:t>
            </a:r>
            <a:r>
              <a:rPr lang="en-US" altLang="ja-JP" sz="1200" dirty="0">
                <a:latin typeface="+mn-ea"/>
                <a:ea typeface="ＭＳ Ｐゴシック" pitchFamily="50" charset="-128"/>
              </a:rPr>
              <a:t>(8</a:t>
            </a:r>
            <a:r>
              <a:rPr lang="ja-JP" altLang="en-US" sz="1200" dirty="0">
                <a:latin typeface="+mn-ea"/>
                <a:ea typeface="ＭＳ Ｐゴシック" pitchFamily="50" charset="-128"/>
              </a:rPr>
              <a:t>区</a:t>
            </a:r>
            <a:r>
              <a:rPr lang="en-US" altLang="ja-JP" sz="1200" dirty="0">
                <a:latin typeface="+mn-ea"/>
                <a:ea typeface="ＭＳ Ｐゴシック" pitchFamily="50" charset="-128"/>
              </a:rPr>
              <a:t>)</a:t>
            </a:r>
            <a:r>
              <a:rPr lang="ja-JP" altLang="ja-JP" sz="1200" dirty="0">
                <a:latin typeface="+mn-ea"/>
                <a:ea typeface="ＭＳ Ｐゴシック" pitchFamily="50" charset="-128"/>
              </a:rPr>
              <a:t>平均</a:t>
            </a:r>
            <a:r>
              <a:rPr lang="en-US" altLang="ja-JP" sz="1200" dirty="0">
                <a:latin typeface="+mn-ea"/>
                <a:ea typeface="ＭＳ Ｐゴシック" pitchFamily="50" charset="-128"/>
              </a:rPr>
              <a:t>4,544</a:t>
            </a:r>
            <a:r>
              <a:rPr lang="ja-JP" altLang="ja-JP" sz="1200" dirty="0">
                <a:latin typeface="+mn-ea"/>
                <a:ea typeface="ＭＳ Ｐゴシック" pitchFamily="50" charset="-128"/>
              </a:rPr>
              <a:t>億円を上回っている</a:t>
            </a:r>
            <a:endParaRPr lang="en-US" altLang="ja-JP" sz="1200" dirty="0">
              <a:solidFill>
                <a:srgbClr val="000000"/>
              </a:solidFill>
              <a:latin typeface="+mn-ea"/>
              <a:ea typeface="ＭＳ Ｐゴシック" pitchFamily="50" charset="-128"/>
            </a:endParaRPr>
          </a:p>
        </p:txBody>
      </p:sp>
      <p:graphicFrame>
        <p:nvGraphicFramePr>
          <p:cNvPr id="15" name="グラフ 14"/>
          <p:cNvGraphicFramePr>
            <a:graphicFrameLocks/>
          </p:cNvGraphicFramePr>
          <p:nvPr/>
        </p:nvGraphicFramePr>
        <p:xfrm>
          <a:off x="539552" y="3569604"/>
          <a:ext cx="4104456" cy="2980800"/>
        </p:xfrm>
        <a:graphic>
          <a:graphicData uri="http://schemas.openxmlformats.org/drawingml/2006/chart">
            <c:chart xmlns:c="http://schemas.openxmlformats.org/drawingml/2006/chart" xmlns:r="http://schemas.openxmlformats.org/officeDocument/2006/relationships" r:id="rId3"/>
          </a:graphicData>
        </a:graphic>
      </p:graphicFrame>
      <p:sp>
        <p:nvSpPr>
          <p:cNvPr id="24663" name="テキスト ボックス 33"/>
          <p:cNvSpPr txBox="1">
            <a:spLocks noChangeArrowheads="1"/>
          </p:cNvSpPr>
          <p:nvPr/>
        </p:nvSpPr>
        <p:spPr bwMode="auto">
          <a:xfrm>
            <a:off x="2987675" y="6440697"/>
            <a:ext cx="1512888" cy="2000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r>
              <a:rPr lang="ja-JP" altLang="en-US" sz="700"/>
              <a:t>（大阪の経済</a:t>
            </a:r>
            <a:r>
              <a:rPr lang="en-US" altLang="ja-JP" sz="700"/>
              <a:t>2017</a:t>
            </a:r>
            <a:r>
              <a:rPr lang="ja-JP" altLang="en-US" sz="700"/>
              <a:t>年版）</a:t>
            </a:r>
            <a:endParaRPr lang="en-US" altLang="ja-JP" sz="700"/>
          </a:p>
        </p:txBody>
      </p:sp>
      <p:sp>
        <p:nvSpPr>
          <p:cNvPr id="16" name="正方形/長方形 27"/>
          <p:cNvSpPr>
            <a:spLocks noChangeArrowheads="1"/>
          </p:cNvSpPr>
          <p:nvPr/>
        </p:nvSpPr>
        <p:spPr bwMode="auto">
          <a:xfrm>
            <a:off x="8112125" y="6612408"/>
            <a:ext cx="1031875" cy="261937"/>
          </a:xfrm>
          <a:prstGeom prst="rect">
            <a:avLst/>
          </a:prstGeom>
          <a:noFill/>
          <a:ln w="9525">
            <a:noFill/>
            <a:miter lim="800000"/>
            <a:headEnd/>
            <a:tailEnd/>
          </a:ln>
        </p:spPr>
        <p:txBody>
          <a:bodyPr>
            <a:spAutoFit/>
          </a:bodyPr>
          <a:lstStyle/>
          <a:p>
            <a:pPr algn="r"/>
            <a:r>
              <a:rPr lang="ja-JP" altLang="en-US" sz="1100" b="1" dirty="0" smtClean="0">
                <a:solidFill>
                  <a:srgbClr val="000000"/>
                </a:solidFill>
                <a:latin typeface="ＭＳ Ｐゴシック" charset="-128"/>
                <a:ea typeface="Meiryo UI" pitchFamily="50" charset="-128"/>
                <a:cs typeface="Meiryo UI" pitchFamily="50" charset="-128"/>
              </a:rPr>
              <a:t>すがた</a:t>
            </a:r>
            <a:r>
              <a:rPr lang="en-US" altLang="ja-JP" sz="1100" b="1" dirty="0" smtClean="0">
                <a:solidFill>
                  <a:srgbClr val="000000"/>
                </a:solidFill>
                <a:latin typeface="ＭＳ Ｐゴシック" charset="-128"/>
                <a:ea typeface="Meiryo UI" pitchFamily="50" charset="-128"/>
                <a:cs typeface="Meiryo UI" pitchFamily="50" charset="-128"/>
              </a:rPr>
              <a:t>-</a:t>
            </a:r>
            <a:r>
              <a:rPr lang="ja-JP" altLang="en-US" sz="1100" b="1" dirty="0" smtClean="0">
                <a:solidFill>
                  <a:srgbClr val="000000"/>
                </a:solidFill>
                <a:latin typeface="ＭＳ Ｐゴシック" charset="-128"/>
                <a:ea typeface="Meiryo UI" pitchFamily="50" charset="-128"/>
                <a:cs typeface="Meiryo UI" pitchFamily="50" charset="-128"/>
              </a:rPr>
              <a:t>２１</a:t>
            </a:r>
            <a:endParaRPr lang="ja-JP" altLang="en-US" sz="1200" b="1" dirty="0">
              <a:solidFill>
                <a:srgbClr val="000000"/>
              </a:solidFill>
              <a:latin typeface="ＭＳ Ｐゴシック" charset="-128"/>
              <a:ea typeface="Meiryo UI" pitchFamily="50" charset="-128"/>
              <a:cs typeface="Meiryo UI" pitchFamily="50" charset="-128"/>
            </a:endParaRPr>
          </a:p>
        </p:txBody>
      </p:sp>
    </p:spTree>
  </p:cSld>
  <p:clrMapOvr>
    <a:masterClrMapping/>
  </p:clrMapOvr>
  <p:timing>
    <p:tnLst>
      <p:par>
        <p:cTn id="1" dur="indefinite" restart="never" nodeType="tmRoot"/>
      </p:par>
    </p:tnLst>
  </p:timing>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2" name="タイトル 3"/>
          <p:cNvSpPr txBox="1">
            <a:spLocks/>
          </p:cNvSpPr>
          <p:nvPr/>
        </p:nvSpPr>
        <p:spPr bwMode="auto">
          <a:xfrm>
            <a:off x="107950" y="260350"/>
            <a:ext cx="8928100" cy="6488113"/>
          </a:xfrm>
          <a:prstGeom prst="rect">
            <a:avLst/>
          </a:prstGeom>
          <a:noFill/>
          <a:ln w="19050" algn="ctr">
            <a:solidFill>
              <a:schemeClr val="accent2"/>
            </a:solidFill>
            <a:miter lim="800000"/>
            <a:headEnd/>
            <a:tailEnd/>
          </a:ln>
          <a:extLst>
            <a:ext uri="{909E8E84-426E-40DD-AFC4-6F175D3DCCD1}">
              <a14:hiddenFill xmlns="" xmlns:a14="http://schemas.microsoft.com/office/drawing/2010/main">
                <a:solidFill>
                  <a:srgbClr val="FFFFFF"/>
                </a:solidFill>
              </a14:hiddenFill>
            </a:ext>
          </a:extLst>
        </p:spPr>
        <p:txBody>
          <a:bodyPr/>
          <a:lstStyle>
            <a:lvl1pPr marL="171450" indent="-171450"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buFont typeface="Wingdings" pitchFamily="2" charset="2"/>
              <a:buChar char="u"/>
            </a:pPr>
            <a:endParaRPr lang="en-US" altLang="ja-JP" sz="900">
              <a:solidFill>
                <a:srgbClr val="000000"/>
              </a:solidFill>
              <a:latin typeface="Meiryo UI" pitchFamily="50" charset="-128"/>
              <a:ea typeface="Meiryo UI" pitchFamily="50" charset="-128"/>
              <a:cs typeface="Meiryo UI" pitchFamily="50" charset="-128"/>
            </a:endParaRPr>
          </a:p>
        </p:txBody>
      </p:sp>
      <p:sp>
        <p:nvSpPr>
          <p:cNvPr id="4" name="テキスト ボックス 3"/>
          <p:cNvSpPr txBox="1"/>
          <p:nvPr/>
        </p:nvSpPr>
        <p:spPr bwMode="gray">
          <a:xfrm>
            <a:off x="250825" y="160338"/>
            <a:ext cx="3960813" cy="187325"/>
          </a:xfrm>
          <a:prstGeom prst="rect">
            <a:avLst/>
          </a:prstGeom>
          <a:solidFill>
            <a:schemeClr val="accent2">
              <a:lumMod val="75000"/>
            </a:schemeClr>
          </a:solidFill>
          <a:ln w="22225">
            <a:solidFill>
              <a:schemeClr val="accent2">
                <a:lumMod val="75000"/>
              </a:schemeClr>
            </a:solidFill>
          </a:ln>
        </p:spPr>
        <p:txBody>
          <a:bodyPr lIns="0" tIns="0" rIns="0" bIns="0" anchor="ctr">
            <a:spAutoFit/>
          </a:bodyPr>
          <a:lstStyle/>
          <a:p>
            <a:pPr algn="ctr">
              <a:defRPr/>
            </a:pPr>
            <a:r>
              <a:rPr lang="ja-JP" altLang="en-US" sz="1200" b="1" dirty="0">
                <a:solidFill>
                  <a:schemeClr val="bg1"/>
                </a:solidFill>
                <a:latin typeface="Meiryo UI" pitchFamily="50" charset="-128"/>
                <a:ea typeface="Meiryo UI" pitchFamily="50" charset="-128"/>
                <a:cs typeface="Meiryo UI" pitchFamily="50" charset="-128"/>
              </a:rPr>
              <a:t>総合区の状況（統計データ）＜</a:t>
            </a:r>
            <a:r>
              <a:rPr lang="en-US" altLang="ja-JP" sz="1200" b="1" dirty="0">
                <a:solidFill>
                  <a:schemeClr val="bg1"/>
                </a:solidFill>
                <a:latin typeface="Meiryo UI" pitchFamily="50" charset="-128"/>
                <a:ea typeface="Meiryo UI" pitchFamily="50" charset="-128"/>
                <a:cs typeface="Meiryo UI" pitchFamily="50" charset="-128"/>
              </a:rPr>
              <a:t>3</a:t>
            </a:r>
            <a:r>
              <a:rPr lang="ja-JP" altLang="en-US" sz="1200" b="1" dirty="0">
                <a:solidFill>
                  <a:schemeClr val="bg1"/>
                </a:solidFill>
                <a:latin typeface="Meiryo UI" pitchFamily="50" charset="-128"/>
                <a:ea typeface="Meiryo UI" pitchFamily="50" charset="-128"/>
                <a:cs typeface="Meiryo UI" pitchFamily="50" charset="-128"/>
              </a:rPr>
              <a:t>／</a:t>
            </a:r>
            <a:r>
              <a:rPr lang="en-US" altLang="ja-JP" sz="1200" b="1" dirty="0">
                <a:solidFill>
                  <a:schemeClr val="bg1"/>
                </a:solidFill>
                <a:latin typeface="Meiryo UI" pitchFamily="50" charset="-128"/>
                <a:ea typeface="Meiryo UI" pitchFamily="50" charset="-128"/>
                <a:cs typeface="Meiryo UI" pitchFamily="50" charset="-128"/>
              </a:rPr>
              <a:t>3</a:t>
            </a:r>
            <a:r>
              <a:rPr lang="ja-JP" altLang="en-US" sz="1200" b="1" dirty="0">
                <a:solidFill>
                  <a:schemeClr val="bg1"/>
                </a:solidFill>
                <a:latin typeface="Meiryo UI" pitchFamily="50" charset="-128"/>
                <a:ea typeface="Meiryo UI" pitchFamily="50" charset="-128"/>
                <a:cs typeface="Meiryo UI" pitchFamily="50" charset="-128"/>
              </a:rPr>
              <a:t>＞</a:t>
            </a:r>
          </a:p>
        </p:txBody>
      </p:sp>
      <p:sp>
        <p:nvSpPr>
          <p:cNvPr id="25604" name="テキスト ボックス 24"/>
          <p:cNvSpPr txBox="1">
            <a:spLocks noChangeArrowheads="1"/>
          </p:cNvSpPr>
          <p:nvPr/>
        </p:nvSpPr>
        <p:spPr bwMode="auto">
          <a:xfrm>
            <a:off x="179388" y="401638"/>
            <a:ext cx="360362" cy="6300787"/>
          </a:xfrm>
          <a:prstGeom prst="rect">
            <a:avLst/>
          </a:prstGeom>
          <a:solidFill>
            <a:srgbClr val="993300"/>
          </a:solidFill>
          <a:ln>
            <a:noFill/>
          </a:ln>
          <a:extLst>
            <a:ext uri="{91240B29-F687-4F45-9708-019B960494DF}">
              <a14:hiddenLine xmlns="" xmlns:a14="http://schemas.microsoft.com/office/drawing/2010/main" w="22225">
                <a:solidFill>
                  <a:srgbClr val="000000"/>
                </a:solidFill>
                <a:miter lim="800000"/>
                <a:headEnd/>
                <a:tailEnd/>
              </a14:hiddenLine>
            </a:ext>
          </a:extLst>
        </p:spPr>
        <p:txBody>
          <a:bodyPr vert="eaVert" lIns="0" tIns="0" rIns="0" bIns="0" anchor="ct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algn="ctr" eaLnBrk="1" hangingPunct="1"/>
            <a:r>
              <a:rPr lang="ja-JP" altLang="en-US" sz="1200" b="1">
                <a:solidFill>
                  <a:schemeClr val="bg1"/>
                </a:solidFill>
                <a:latin typeface="ＭＳ ゴシック" pitchFamily="49" charset="-128"/>
                <a:ea typeface="ＭＳ ゴシック" pitchFamily="49" charset="-128"/>
              </a:rPr>
              <a:t>まち・暮らし</a:t>
            </a:r>
          </a:p>
        </p:txBody>
      </p:sp>
      <p:graphicFrame>
        <p:nvGraphicFramePr>
          <p:cNvPr id="6" name="Group 22"/>
          <p:cNvGraphicFramePr>
            <a:graphicFrameLocks noGrp="1"/>
          </p:cNvGraphicFramePr>
          <p:nvPr/>
        </p:nvGraphicFramePr>
        <p:xfrm>
          <a:off x="831850" y="1268413"/>
          <a:ext cx="2012950" cy="2160588"/>
        </p:xfrm>
        <a:graphic>
          <a:graphicData uri="http://schemas.openxmlformats.org/drawingml/2006/table">
            <a:tbl>
              <a:tblPr/>
              <a:tblGrid>
                <a:gridCol w="249636"/>
                <a:gridCol w="935636"/>
                <a:gridCol w="827678"/>
              </a:tblGrid>
              <a:tr h="360098">
                <a:tc gridSpan="2">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建物用途</a:t>
                      </a:r>
                    </a:p>
                  </a:txBody>
                  <a:tcPr marL="53979" marR="53979" marT="46813" marB="46813"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66"/>
                    </a:solidFill>
                  </a:tcPr>
                </a:tc>
                <a:tc hMerge="1">
                  <a:txBody>
                    <a:bodyPr/>
                    <a:lstStyle/>
                    <a:p>
                      <a:endParaRPr kumimoji="1" lang="ja-JP" altLang="en-US"/>
                    </a:p>
                  </a:txBody>
                  <a:tcPr/>
                </a:tc>
                <a:tc>
                  <a:txBody>
                    <a:bodyPr/>
                    <a:lstStyle/>
                    <a:p>
                      <a:pPr algn="ctr" fontAlgn="ctr"/>
                      <a:r>
                        <a:rPr lang="en-US" altLang="ja-JP" sz="1000" b="0" i="0" u="none" strike="noStrike" dirty="0">
                          <a:latin typeface="ＭＳ Ｐゴシック" pitchFamily="50" charset="-128"/>
                          <a:ea typeface="ＭＳ Ｐゴシック" pitchFamily="50" charset="-128"/>
                        </a:rPr>
                        <a:t>48.7%</a:t>
                      </a:r>
                    </a:p>
                  </a:txBody>
                  <a:tcPr marL="9521" marR="9521" marT="9528"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66"/>
                    </a:solidFill>
                  </a:tcPr>
                </a:tc>
              </a:tr>
              <a:tr h="360098">
                <a:tc rowSpan="4">
                  <a:txBody>
                    <a:bodyPr/>
                    <a:lstStyle/>
                    <a:p>
                      <a:pPr marL="0" marR="0" lvl="0" indent="0" algn="ctr" defTabSz="914400" rtl="0" eaLnBrk="1" fontAlgn="base" latinLnBrk="0" hangingPunct="1">
                        <a:lnSpc>
                          <a:spcPct val="90000"/>
                        </a:lnSpc>
                        <a:spcBef>
                          <a:spcPct val="0"/>
                        </a:spcBef>
                        <a:spcAft>
                          <a:spcPct val="0"/>
                        </a:spcAft>
                        <a:buClrTx/>
                        <a:buSzTx/>
                        <a:buFontTx/>
                        <a:buNone/>
                        <a:tabLst/>
                        <a:defRPr/>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内訳</a:t>
                      </a:r>
                    </a:p>
                  </a:txBody>
                  <a:tcPr marL="53979" marR="53979" marT="46813" marB="46813"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住宅</a:t>
                      </a:r>
                    </a:p>
                  </a:txBody>
                  <a:tcPr marL="53979" marR="53979" marT="46813" marB="4681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175" cap="flat" cmpd="sng" algn="ctr">
                      <a:solidFill>
                        <a:schemeClr val="tx1"/>
                      </a:solidFill>
                      <a:prstDash val="dash"/>
                      <a:round/>
                      <a:headEnd type="none" w="med" len="med"/>
                      <a:tailEnd type="none" w="med" len="med"/>
                    </a:lnB>
                    <a:lnTlToBr>
                      <a:noFill/>
                    </a:lnTlToBr>
                    <a:lnBlToTr>
                      <a:noFill/>
                    </a:lnBlToTr>
                    <a:noFill/>
                  </a:tcPr>
                </a:tc>
                <a:tc>
                  <a:txBody>
                    <a:bodyPr/>
                    <a:lstStyle/>
                    <a:p>
                      <a:pPr algn="ctr" fontAlgn="ctr"/>
                      <a:r>
                        <a:rPr lang="en-US" altLang="ja-JP" sz="1000" b="0" i="0" u="none" strike="noStrike" dirty="0">
                          <a:latin typeface="ＭＳ Ｐゴシック" pitchFamily="50" charset="-128"/>
                          <a:ea typeface="ＭＳ Ｐゴシック" pitchFamily="50" charset="-128"/>
                        </a:rPr>
                        <a:t>25.7%</a:t>
                      </a:r>
                    </a:p>
                  </a:txBody>
                  <a:tcPr marL="9521" marR="9521" marT="9528"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175" cap="flat" cmpd="sng" algn="ctr">
                      <a:solidFill>
                        <a:schemeClr val="tx1"/>
                      </a:solidFill>
                      <a:prstDash val="dash"/>
                      <a:round/>
                      <a:headEnd type="none" w="med" len="med"/>
                      <a:tailEnd type="none" w="med" len="med"/>
                    </a:lnB>
                    <a:lnTlToBr>
                      <a:noFill/>
                    </a:lnTlToBr>
                    <a:lnBlToTr>
                      <a:noFill/>
                    </a:lnBlToTr>
                    <a:noFill/>
                  </a:tcPr>
                </a:tc>
              </a:tr>
              <a:tr h="360098">
                <a:tc vMerge="1">
                  <a:txBody>
                    <a:bodyPr/>
                    <a:lstStyle/>
                    <a:p>
                      <a:pPr marL="0" marR="0" lvl="0" indent="0" algn="ctr" defTabSz="914400" rtl="0" eaLnBrk="1" fontAlgn="base" latinLnBrk="0" hangingPunct="1">
                        <a:lnSpc>
                          <a:spcPct val="90000"/>
                        </a:lnSpc>
                        <a:spcBef>
                          <a:spcPct val="0"/>
                        </a:spcBef>
                        <a:spcAft>
                          <a:spcPct val="0"/>
                        </a:spcAft>
                        <a:buClrTx/>
                        <a:buSzTx/>
                        <a:buFontTx/>
                        <a:buNone/>
                        <a:tabLst/>
                      </a:pPr>
                      <a:endPar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54000" marR="54000" marT="46800" marB="46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商業</a:t>
                      </a:r>
                    </a:p>
                  </a:txBody>
                  <a:tcPr marL="53979" marR="53979" marT="46813" marB="4681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175" cap="flat" cmpd="sng" algn="ctr">
                      <a:solidFill>
                        <a:schemeClr val="tx1"/>
                      </a:solidFill>
                      <a:prstDash val="dash"/>
                      <a:round/>
                      <a:headEnd type="none" w="med" len="med"/>
                      <a:tailEnd type="none" w="med" len="med"/>
                    </a:lnT>
                    <a:lnB w="3175" cap="flat" cmpd="sng" algn="ctr">
                      <a:solidFill>
                        <a:schemeClr val="tx1"/>
                      </a:solidFill>
                      <a:prstDash val="dash"/>
                      <a:round/>
                      <a:headEnd type="none" w="med" len="med"/>
                      <a:tailEnd type="none" w="med" len="med"/>
                    </a:lnB>
                    <a:lnTlToBr>
                      <a:noFill/>
                    </a:lnTlToBr>
                    <a:lnBlToTr>
                      <a:noFill/>
                    </a:lnBlToTr>
                    <a:noFill/>
                  </a:tcPr>
                </a:tc>
                <a:tc>
                  <a:txBody>
                    <a:bodyPr/>
                    <a:lstStyle/>
                    <a:p>
                      <a:pPr algn="ctr" fontAlgn="ctr"/>
                      <a:r>
                        <a:rPr lang="en-US" altLang="ja-JP" sz="1000" b="0" i="0" u="none" strike="noStrike" dirty="0">
                          <a:latin typeface="ＭＳ Ｐゴシック" pitchFamily="50" charset="-128"/>
                          <a:ea typeface="ＭＳ Ｐゴシック" pitchFamily="50" charset="-128"/>
                        </a:rPr>
                        <a:t>16.7%</a:t>
                      </a:r>
                    </a:p>
                  </a:txBody>
                  <a:tcPr marL="9521" marR="9521" marT="9528"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3175" cap="flat" cmpd="sng" algn="ctr">
                      <a:solidFill>
                        <a:schemeClr val="tx1"/>
                      </a:solidFill>
                      <a:prstDash val="dash"/>
                      <a:round/>
                      <a:headEnd type="none" w="med" len="med"/>
                      <a:tailEnd type="none" w="med" len="med"/>
                    </a:lnT>
                    <a:lnB w="3175" cap="flat" cmpd="sng" algn="ctr">
                      <a:solidFill>
                        <a:schemeClr val="tx1"/>
                      </a:solidFill>
                      <a:prstDash val="dash"/>
                      <a:round/>
                      <a:headEnd type="none" w="med" len="med"/>
                      <a:tailEnd type="none" w="med" len="med"/>
                    </a:lnB>
                    <a:lnTlToBr>
                      <a:noFill/>
                    </a:lnTlToBr>
                    <a:lnBlToTr>
                      <a:noFill/>
                    </a:lnBlToTr>
                    <a:noFill/>
                  </a:tcPr>
                </a:tc>
              </a:tr>
              <a:tr h="360098">
                <a:tc vMerge="1">
                  <a:txBody>
                    <a:bodyPr/>
                    <a:lstStyle/>
                    <a:p>
                      <a:pPr marL="0" marR="0" lvl="0" indent="0" algn="ctr" defTabSz="914400" rtl="0" eaLnBrk="1" fontAlgn="base" latinLnBrk="0" hangingPunct="1">
                        <a:lnSpc>
                          <a:spcPct val="90000"/>
                        </a:lnSpc>
                        <a:spcBef>
                          <a:spcPct val="0"/>
                        </a:spcBef>
                        <a:spcAft>
                          <a:spcPct val="0"/>
                        </a:spcAft>
                        <a:buClrTx/>
                        <a:buSzTx/>
                        <a:buFontTx/>
                        <a:buNone/>
                        <a:tabLst/>
                      </a:pPr>
                      <a:endPar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54000" marR="54000" marT="46800" marB="46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工業</a:t>
                      </a:r>
                    </a:p>
                  </a:txBody>
                  <a:tcPr marL="53979" marR="53979" marT="46813" marB="4681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175" cap="flat" cmpd="sng" algn="ctr">
                      <a:solidFill>
                        <a:schemeClr val="tx1"/>
                      </a:solidFill>
                      <a:prstDash val="dash"/>
                      <a:round/>
                      <a:headEnd type="none" w="med" len="med"/>
                      <a:tailEnd type="none" w="med" len="med"/>
                    </a:lnT>
                    <a:lnB w="3175" cap="flat" cmpd="sng" algn="ctr">
                      <a:solidFill>
                        <a:schemeClr val="tx1"/>
                      </a:solidFill>
                      <a:prstDash val="dash"/>
                      <a:round/>
                      <a:headEnd type="none" w="med" len="med"/>
                      <a:tailEnd type="none" w="med" len="med"/>
                    </a:lnB>
                    <a:lnTlToBr>
                      <a:noFill/>
                    </a:lnTlToBr>
                    <a:lnBlToTr>
                      <a:noFill/>
                    </a:lnBlToTr>
                    <a:noFill/>
                  </a:tcPr>
                </a:tc>
                <a:tc>
                  <a:txBody>
                    <a:bodyPr/>
                    <a:lstStyle/>
                    <a:p>
                      <a:pPr algn="ctr" fontAlgn="ctr"/>
                      <a:r>
                        <a:rPr lang="en-US" altLang="ja-JP" sz="1000" b="0" i="0" u="none" strike="noStrike" dirty="0">
                          <a:latin typeface="ＭＳ Ｐゴシック" pitchFamily="50" charset="-128"/>
                          <a:ea typeface="ＭＳ Ｐゴシック" pitchFamily="50" charset="-128"/>
                        </a:rPr>
                        <a:t>46.4%</a:t>
                      </a:r>
                    </a:p>
                  </a:txBody>
                  <a:tcPr marL="9521" marR="9521" marT="9528"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3175" cap="flat" cmpd="sng" algn="ctr">
                      <a:solidFill>
                        <a:schemeClr val="tx1"/>
                      </a:solidFill>
                      <a:prstDash val="dash"/>
                      <a:round/>
                      <a:headEnd type="none" w="med" len="med"/>
                      <a:tailEnd type="none" w="med" len="med"/>
                    </a:lnT>
                    <a:lnB w="3175" cap="flat" cmpd="sng" algn="ctr">
                      <a:solidFill>
                        <a:schemeClr val="tx1"/>
                      </a:solidFill>
                      <a:prstDash val="dash"/>
                      <a:round/>
                      <a:headEnd type="none" w="med" len="med"/>
                      <a:tailEnd type="none" w="med" len="med"/>
                    </a:lnB>
                    <a:lnTlToBr>
                      <a:noFill/>
                    </a:lnTlToBr>
                    <a:lnBlToTr>
                      <a:noFill/>
                    </a:lnBlToTr>
                    <a:noFill/>
                  </a:tcPr>
                </a:tc>
              </a:tr>
              <a:tr h="360098">
                <a:tc vMerge="1">
                  <a:txBody>
                    <a:bodyPr/>
                    <a:lstStyle/>
                    <a:p>
                      <a:pPr marL="0" marR="0" lvl="0" indent="0" algn="ctr" defTabSz="914400" rtl="0" eaLnBrk="1" fontAlgn="base" latinLnBrk="0" hangingPunct="1">
                        <a:lnSpc>
                          <a:spcPct val="90000"/>
                        </a:lnSpc>
                        <a:spcBef>
                          <a:spcPct val="0"/>
                        </a:spcBef>
                        <a:spcAft>
                          <a:spcPct val="0"/>
                        </a:spcAft>
                        <a:buClrTx/>
                        <a:buSzTx/>
                        <a:buFontTx/>
                        <a:buNone/>
                        <a:tabLst/>
                      </a:pPr>
                      <a:endPar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54000" marR="54000" marT="46800" marB="46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その他</a:t>
                      </a:r>
                    </a:p>
                  </a:txBody>
                  <a:tcPr marL="53979" marR="53979" marT="46813" marB="4681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175" cap="flat" cmpd="sng" algn="ctr">
                      <a:solidFill>
                        <a:schemeClr val="tx1"/>
                      </a:solidFill>
                      <a:prstDash val="dash"/>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algn="ctr" fontAlgn="ctr"/>
                      <a:r>
                        <a:rPr lang="en-US" altLang="ja-JP" sz="1000" b="0" i="0" u="none" strike="noStrike" dirty="0">
                          <a:latin typeface="ＭＳ Ｐゴシック" pitchFamily="50" charset="-128"/>
                          <a:ea typeface="ＭＳ Ｐゴシック" pitchFamily="50" charset="-128"/>
                        </a:rPr>
                        <a:t>11.2%</a:t>
                      </a:r>
                    </a:p>
                  </a:txBody>
                  <a:tcPr marL="9521" marR="9521" marT="9528"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3175" cap="flat" cmpd="sng" algn="ctr">
                      <a:solidFill>
                        <a:schemeClr val="tx1"/>
                      </a:solidFill>
                      <a:prstDash val="dash"/>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360098">
                <a:tc gridSpan="2">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900" b="0" i="0" u="none" strike="noStrike" cap="none" normalizeH="0" baseline="0" dirty="0" smtClean="0">
                          <a:ln>
                            <a:noFill/>
                          </a:ln>
                          <a:solidFill>
                            <a:schemeClr val="tx1"/>
                          </a:solidFill>
                          <a:effectLst/>
                          <a:latin typeface="ＭＳ Ｐゴシック" pitchFamily="50" charset="-128"/>
                          <a:ea typeface="ＭＳ Ｐゴシック" pitchFamily="50" charset="-128"/>
                        </a:rPr>
                        <a:t>持ち家割合：借家割合</a:t>
                      </a:r>
                    </a:p>
                  </a:txBody>
                  <a:tcPr marL="53979" marR="53979" marT="46813" marB="46813"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kumimoji="1" lang="ja-JP" altLang="en-US"/>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51.2%</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a:t>
                      </a: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48.8%</a:t>
                      </a:r>
                    </a:p>
                  </a:txBody>
                  <a:tcPr marL="53979" marR="53979" marT="46813" marB="46813"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r>
            </a:tbl>
          </a:graphicData>
        </a:graphic>
      </p:graphicFrame>
      <p:sp>
        <p:nvSpPr>
          <p:cNvPr id="25630" name="Rectangle 86"/>
          <p:cNvSpPr>
            <a:spLocks noChangeArrowheads="1"/>
          </p:cNvSpPr>
          <p:nvPr/>
        </p:nvSpPr>
        <p:spPr bwMode="auto">
          <a:xfrm>
            <a:off x="3319463" y="1268413"/>
            <a:ext cx="2159000" cy="157162"/>
          </a:xfrm>
          <a:prstGeom prst="rect">
            <a:avLst/>
          </a:prstGeom>
          <a:solidFill>
            <a:srgbClr val="008000"/>
          </a:solidFill>
          <a:ln>
            <a:noFill/>
          </a:ln>
          <a:extLst>
            <a:ext uri="{91240B29-F687-4F45-9708-019B960494DF}">
              <a14:hiddenLine xmlns="" xmlns:a14="http://schemas.microsoft.com/office/drawing/2010/main" w="9525" algn="ctr">
                <a:solidFill>
                  <a:srgbClr val="000000"/>
                </a:solidFill>
                <a:miter lim="800000"/>
                <a:headEnd/>
                <a:tailEnd/>
              </a14:hiddenLine>
            </a:ext>
          </a:extLst>
        </p:spPr>
        <p:txBody>
          <a:bodyPr wrap="none" anchor="ct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algn="ctr" eaLnBrk="1" hangingPunct="1"/>
            <a:r>
              <a:rPr lang="ja-JP" altLang="en-US" sz="1000" b="1">
                <a:solidFill>
                  <a:schemeClr val="bg1"/>
                </a:solidFill>
              </a:rPr>
              <a:t>建物用途の内訳</a:t>
            </a:r>
          </a:p>
        </p:txBody>
      </p:sp>
      <p:graphicFrame>
        <p:nvGraphicFramePr>
          <p:cNvPr id="9" name="グラフ 8"/>
          <p:cNvGraphicFramePr>
            <a:graphicFrameLocks/>
          </p:cNvGraphicFramePr>
          <p:nvPr/>
        </p:nvGraphicFramePr>
        <p:xfrm>
          <a:off x="3066132" y="1482523"/>
          <a:ext cx="2664296" cy="2378525"/>
        </p:xfrm>
        <a:graphic>
          <a:graphicData uri="http://schemas.openxmlformats.org/drawingml/2006/chart">
            <c:chart xmlns:c="http://schemas.openxmlformats.org/drawingml/2006/chart" xmlns:r="http://schemas.openxmlformats.org/officeDocument/2006/relationships" r:id="rId2"/>
          </a:graphicData>
        </a:graphic>
      </p:graphicFrame>
      <p:sp>
        <p:nvSpPr>
          <p:cNvPr id="25632" name="テキスト ボックス 34"/>
          <p:cNvSpPr txBox="1">
            <a:spLocks noChangeArrowheads="1"/>
          </p:cNvSpPr>
          <p:nvPr/>
        </p:nvSpPr>
        <p:spPr bwMode="auto">
          <a:xfrm>
            <a:off x="4427538" y="3716338"/>
            <a:ext cx="1727200" cy="2000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r>
              <a:rPr lang="ja-JP" altLang="en-US" sz="700"/>
              <a:t>（</a:t>
            </a:r>
            <a:r>
              <a:rPr lang="en-US" altLang="ja-JP" sz="700"/>
              <a:t>H25</a:t>
            </a:r>
            <a:r>
              <a:rPr lang="ja-JP" altLang="en-US" sz="700"/>
              <a:t>建物用途別土地利用現況調査）</a:t>
            </a:r>
            <a:endParaRPr lang="en-US" altLang="ja-JP" sz="700"/>
          </a:p>
        </p:txBody>
      </p:sp>
      <p:graphicFrame>
        <p:nvGraphicFramePr>
          <p:cNvPr id="11" name="Group 22"/>
          <p:cNvGraphicFramePr>
            <a:graphicFrameLocks noGrp="1"/>
          </p:cNvGraphicFramePr>
          <p:nvPr/>
        </p:nvGraphicFramePr>
        <p:xfrm>
          <a:off x="6084888" y="1268413"/>
          <a:ext cx="2663825" cy="5100633"/>
        </p:xfrm>
        <a:graphic>
          <a:graphicData uri="http://schemas.openxmlformats.org/drawingml/2006/table">
            <a:tbl>
              <a:tblPr/>
              <a:tblGrid>
                <a:gridCol w="288010"/>
                <a:gridCol w="719944"/>
                <a:gridCol w="719944"/>
                <a:gridCol w="935927"/>
              </a:tblGrid>
              <a:tr h="243852">
                <a:tc gridSpan="3">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000" b="1" i="0" u="none" strike="noStrike" cap="none" normalizeH="0" baseline="0" dirty="0" smtClean="0">
                          <a:ln>
                            <a:noFill/>
                          </a:ln>
                          <a:solidFill>
                            <a:schemeClr val="tx1"/>
                          </a:solidFill>
                          <a:effectLst/>
                          <a:latin typeface="ＭＳ Ｐゴシック" pitchFamily="50" charset="-128"/>
                          <a:ea typeface="ＭＳ Ｐゴシック" pitchFamily="50" charset="-128"/>
                        </a:rPr>
                        <a:t>項目</a:t>
                      </a:r>
                    </a:p>
                  </a:txBody>
                  <a:tcPr marL="54860" marR="54860" marT="45722" marB="45722"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9900"/>
                    </a:solidFill>
                  </a:tcPr>
                </a:tc>
                <a:tc hMerge="1">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1" lang="ja-JP" altLang="en-US" sz="1000" b="1"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54864" marR="54864"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9900"/>
                    </a:solidFill>
                  </a:tcPr>
                </a:tc>
                <a:tc hMerge="1">
                  <a:txBody>
                    <a:bodyPr/>
                    <a:lstStyle/>
                    <a:p>
                      <a:endParaRPr kumimoji="1" lang="ja-JP" altLang="en-US"/>
                    </a:p>
                  </a:txBody>
                  <a:tcPr/>
                </a:tc>
                <a:tc>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1" i="0" u="none" strike="noStrike" cap="none" normalizeH="0" baseline="0" dirty="0" smtClean="0">
                          <a:ln>
                            <a:noFill/>
                          </a:ln>
                          <a:solidFill>
                            <a:schemeClr val="tx1"/>
                          </a:solidFill>
                          <a:effectLst/>
                          <a:latin typeface="ＭＳ Ｐゴシック" pitchFamily="50" charset="-128"/>
                          <a:ea typeface="ＭＳ Ｐゴシック" pitchFamily="50" charset="-128"/>
                        </a:rPr>
                        <a:t>状況</a:t>
                      </a:r>
                    </a:p>
                  </a:txBody>
                  <a:tcPr marL="53996" marR="53996" marT="46802" marB="46802"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9900"/>
                    </a:solidFill>
                  </a:tcPr>
                </a:tc>
              </a:tr>
              <a:tr h="288014">
                <a:tc rowSpan="9">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子ども・教育</a:t>
                      </a:r>
                    </a:p>
                  </a:txBody>
                  <a:tcPr marL="53996" marR="53996" marT="46802" marB="46802" vert="eaVert"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gridSpan="2">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認可保育所数</a:t>
                      </a:r>
                    </a:p>
                  </a:txBody>
                  <a:tcPr marL="53996" marR="53996" marT="46802" marB="46802"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kumimoji="1" lang="ja-JP" altLang="en-US"/>
                    </a:p>
                  </a:txBody>
                  <a:tcPr/>
                </a:tc>
                <a:tc>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60</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園</a:t>
                      </a:r>
                    </a:p>
                  </a:txBody>
                  <a:tcPr marL="53996" marR="53996" marT="46802" marB="46802"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367938">
                <a:tc vMerge="1">
                  <a:txBody>
                    <a:bodyPr/>
                    <a:lstStyle/>
                    <a:p>
                      <a:pPr marL="0" marR="0" lvl="0" indent="0" algn="ctr" defTabSz="914400" rtl="0" eaLnBrk="1" fontAlgn="base" latinLnBrk="0" hangingPunct="1">
                        <a:lnSpc>
                          <a:spcPct val="90000"/>
                        </a:lnSpc>
                        <a:spcBef>
                          <a:spcPct val="0"/>
                        </a:spcBef>
                        <a:spcAft>
                          <a:spcPct val="0"/>
                        </a:spcAft>
                        <a:buClrTx/>
                        <a:buSzTx/>
                        <a:buFontTx/>
                        <a:buNone/>
                        <a:tabLst/>
                      </a:pPr>
                      <a:endParaRPr kumimoji="1" lang="ja-JP" altLang="en-US" sz="8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54000" marR="54000" marT="46800" marB="4680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gridSpan="2">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900" b="0" i="0" u="none" strike="noStrike" cap="none" normalizeH="0" baseline="0" dirty="0" smtClean="0">
                          <a:ln>
                            <a:noFill/>
                          </a:ln>
                          <a:solidFill>
                            <a:schemeClr val="tx1"/>
                          </a:solidFill>
                          <a:effectLst/>
                          <a:latin typeface="ＭＳ Ｐゴシック" pitchFamily="50" charset="-128"/>
                          <a:ea typeface="ＭＳ Ｐゴシック" pitchFamily="50" charset="-128"/>
                        </a:rPr>
                        <a:t>認可保育所定員</a:t>
                      </a:r>
                    </a:p>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800" b="0" i="0" u="none" strike="noStrike" cap="none" normalizeH="0" baseline="0" dirty="0" smtClean="0">
                          <a:ln>
                            <a:noFill/>
                          </a:ln>
                          <a:solidFill>
                            <a:schemeClr val="tx1"/>
                          </a:solidFill>
                          <a:effectLst/>
                          <a:latin typeface="ＭＳ Ｐゴシック" pitchFamily="50" charset="-128"/>
                          <a:ea typeface="ＭＳ Ｐゴシック" pitchFamily="50" charset="-128"/>
                        </a:rPr>
                        <a:t>（就学前児童</a:t>
                      </a:r>
                      <a:r>
                        <a:rPr kumimoji="1" lang="en-US" altLang="ja-JP" sz="800" b="0" i="0" u="none" strike="noStrike" cap="none" normalizeH="0" baseline="0" dirty="0" smtClean="0">
                          <a:ln>
                            <a:noFill/>
                          </a:ln>
                          <a:solidFill>
                            <a:schemeClr val="tx1"/>
                          </a:solidFill>
                          <a:effectLst/>
                          <a:latin typeface="ＭＳ Ｐゴシック" pitchFamily="50" charset="-128"/>
                          <a:ea typeface="ＭＳ Ｐゴシック" pitchFamily="50" charset="-128"/>
                        </a:rPr>
                        <a:t>100</a:t>
                      </a:r>
                      <a:r>
                        <a:rPr kumimoji="1" lang="ja-JP" altLang="en-US" sz="800" b="0" i="0" u="none" strike="noStrike" cap="none" normalizeH="0" baseline="0" dirty="0" smtClean="0">
                          <a:ln>
                            <a:noFill/>
                          </a:ln>
                          <a:solidFill>
                            <a:schemeClr val="tx1"/>
                          </a:solidFill>
                          <a:effectLst/>
                          <a:latin typeface="ＭＳ Ｐゴシック" pitchFamily="50" charset="-128"/>
                          <a:ea typeface="ＭＳ Ｐゴシック" pitchFamily="50" charset="-128"/>
                        </a:rPr>
                        <a:t>人あたり）</a:t>
                      </a:r>
                    </a:p>
                  </a:txBody>
                  <a:tcPr marL="53996" marR="53996" marT="46802" marB="46802"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kumimoji="1" lang="ja-JP" altLang="en-US"/>
                    </a:p>
                  </a:txBody>
                  <a:tcPr/>
                </a:tc>
                <a:tc>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6,890</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人</a:t>
                      </a:r>
                    </a:p>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a:t>
                      </a: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42.4</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人） </a:t>
                      </a:r>
                    </a:p>
                  </a:txBody>
                  <a:tcPr marL="53996" marR="53996" marT="46802" marB="46802"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288014">
                <a:tc vMerge="1">
                  <a:txBody>
                    <a:bodyPr/>
                    <a:lstStyle/>
                    <a:p>
                      <a:pPr marL="0" marR="0" lvl="0" indent="0" algn="ctr" defTabSz="914400" rtl="0" eaLnBrk="1" fontAlgn="base" latinLnBrk="0" hangingPunct="1">
                        <a:lnSpc>
                          <a:spcPct val="90000"/>
                        </a:lnSpc>
                        <a:spcBef>
                          <a:spcPct val="0"/>
                        </a:spcBef>
                        <a:spcAft>
                          <a:spcPct val="0"/>
                        </a:spcAft>
                        <a:buClrTx/>
                        <a:buSzTx/>
                        <a:buFontTx/>
                        <a:buNone/>
                        <a:tabLst/>
                      </a:pPr>
                      <a:endPar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54000" marR="54000" marT="46800" marB="4680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gridSpan="2">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0" i="0" u="none" strike="noStrike" cap="none" normalizeH="0" baseline="0" smtClean="0">
                          <a:ln>
                            <a:noFill/>
                          </a:ln>
                          <a:solidFill>
                            <a:schemeClr val="tx1"/>
                          </a:solidFill>
                          <a:effectLst/>
                          <a:latin typeface="ＭＳ Ｐゴシック" pitchFamily="50" charset="-128"/>
                          <a:ea typeface="ＭＳ Ｐゴシック" pitchFamily="50" charset="-128"/>
                        </a:rPr>
                        <a:t>待機児童数</a:t>
                      </a:r>
                      <a:endPar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53996" marR="53996" marT="46802" marB="46802"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kumimoji="1" lang="ja-JP" altLang="en-US"/>
                    </a:p>
                  </a:txBody>
                  <a:tcPr/>
                </a:tc>
                <a:tc>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22</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人</a:t>
                      </a:r>
                      <a:endPar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53996" marR="53996" marT="46802" marB="46802"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252013">
                <a:tc vMerge="1">
                  <a:txBody>
                    <a:bodyPr/>
                    <a:lstStyle/>
                    <a:p>
                      <a:pPr marL="0" marR="0" lvl="0" indent="0" algn="ctr" defTabSz="914400" rtl="0" eaLnBrk="1" fontAlgn="base" latinLnBrk="0" hangingPunct="1">
                        <a:lnSpc>
                          <a:spcPct val="90000"/>
                        </a:lnSpc>
                        <a:spcBef>
                          <a:spcPct val="0"/>
                        </a:spcBef>
                        <a:spcAft>
                          <a:spcPct val="0"/>
                        </a:spcAft>
                        <a:buClrTx/>
                        <a:buSzTx/>
                        <a:buFontTx/>
                        <a:buNone/>
                        <a:tabLst/>
                      </a:pPr>
                      <a:endPar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54000" marR="54000" marT="46800" marB="4680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c gridSpan="2">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幼稚園数</a:t>
                      </a:r>
                    </a:p>
                  </a:txBody>
                  <a:tcPr marL="53996" marR="53996" marT="46802" marB="46802"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c hMerge="1">
                  <a:txBody>
                    <a:bodyPr/>
                    <a:lstStyle/>
                    <a:p>
                      <a:endParaRPr kumimoji="1" lang="ja-JP" altLang="en-US"/>
                    </a:p>
                  </a:txBody>
                  <a:tcPr/>
                </a:tc>
                <a:tc>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19</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園</a:t>
                      </a:r>
                    </a:p>
                  </a:txBody>
                  <a:tcPr marL="53996" marR="53996" marT="46802" marB="46802"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r>
              <a:tr h="230771">
                <a:tc vMerge="1">
                  <a:txBody>
                    <a:bodyPr/>
                    <a:lstStyle/>
                    <a:p>
                      <a:pPr marL="0" marR="0" lvl="0" indent="0" algn="ctr" defTabSz="914400" rtl="0" eaLnBrk="1" fontAlgn="base" latinLnBrk="0" hangingPunct="1">
                        <a:lnSpc>
                          <a:spcPct val="90000"/>
                        </a:lnSpc>
                        <a:spcBef>
                          <a:spcPct val="0"/>
                        </a:spcBef>
                        <a:spcAft>
                          <a:spcPct val="0"/>
                        </a:spcAft>
                        <a:buClrTx/>
                        <a:buSzTx/>
                        <a:buFontTx/>
                        <a:buNone/>
                        <a:tabLst/>
                      </a:pPr>
                      <a:endPar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54000" marR="54000" marT="46800" marB="4680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c gridSpan="2">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小学校数</a:t>
                      </a:r>
                    </a:p>
                  </a:txBody>
                  <a:tcPr marL="53996" marR="53996" marT="46802" marB="46802"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c hMerge="1">
                  <a:txBody>
                    <a:bodyPr/>
                    <a:lstStyle/>
                    <a:p>
                      <a:endParaRPr kumimoji="1" lang="ja-JP" altLang="en-US"/>
                    </a:p>
                  </a:txBody>
                  <a:tcPr/>
                </a:tc>
                <a:tc>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42</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校</a:t>
                      </a:r>
                    </a:p>
                  </a:txBody>
                  <a:tcPr marL="53996" marR="53996" marT="46802" marB="46802"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r>
              <a:tr h="230771">
                <a:tc vMerge="1">
                  <a:txBody>
                    <a:bodyPr/>
                    <a:lstStyle/>
                    <a:p>
                      <a:pPr marL="0" marR="0" lvl="0" indent="0" algn="ctr" defTabSz="914400" rtl="0" eaLnBrk="1" fontAlgn="base" latinLnBrk="0" hangingPunct="1">
                        <a:lnSpc>
                          <a:spcPct val="90000"/>
                        </a:lnSpc>
                        <a:spcBef>
                          <a:spcPct val="0"/>
                        </a:spcBef>
                        <a:spcAft>
                          <a:spcPct val="0"/>
                        </a:spcAft>
                        <a:buClrTx/>
                        <a:buSzTx/>
                        <a:buFontTx/>
                        <a:buNone/>
                        <a:tabLst/>
                      </a:pPr>
                      <a:endPar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54000" marR="54000" marT="46800" marB="4680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c gridSpan="2">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0" i="0" u="none" strike="noStrike" cap="none" normalizeH="0" baseline="0" smtClean="0">
                          <a:ln>
                            <a:noFill/>
                          </a:ln>
                          <a:solidFill>
                            <a:schemeClr val="tx1"/>
                          </a:solidFill>
                          <a:effectLst/>
                          <a:latin typeface="ＭＳ Ｐゴシック" pitchFamily="50" charset="-128"/>
                          <a:ea typeface="ＭＳ Ｐゴシック" pitchFamily="50" charset="-128"/>
                        </a:rPr>
                        <a:t>中学校数</a:t>
                      </a:r>
                    </a:p>
                  </a:txBody>
                  <a:tcPr marL="53996" marR="53996" marT="46802" marB="46802"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c hMerge="1">
                  <a:txBody>
                    <a:bodyPr/>
                    <a:lstStyle/>
                    <a:p>
                      <a:endParaRPr kumimoji="1" lang="ja-JP" altLang="en-US"/>
                    </a:p>
                  </a:txBody>
                  <a:tcPr/>
                </a:tc>
                <a:tc>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17</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校</a:t>
                      </a:r>
                    </a:p>
                  </a:txBody>
                  <a:tcPr marL="53996" marR="53996" marT="46802" marB="46802"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r>
              <a:tr h="230771">
                <a:tc vMerge="1">
                  <a:txBody>
                    <a:bodyPr/>
                    <a:lstStyle/>
                    <a:p>
                      <a:pPr marL="0" marR="0" lvl="0" indent="0" algn="ctr" defTabSz="914400" rtl="0" eaLnBrk="1" fontAlgn="base" latinLnBrk="0" hangingPunct="1">
                        <a:lnSpc>
                          <a:spcPct val="90000"/>
                        </a:lnSpc>
                        <a:spcBef>
                          <a:spcPct val="0"/>
                        </a:spcBef>
                        <a:spcAft>
                          <a:spcPct val="0"/>
                        </a:spcAft>
                        <a:buClrTx/>
                        <a:buSzTx/>
                        <a:buFontTx/>
                        <a:buNone/>
                        <a:tabLst/>
                      </a:pPr>
                      <a:endParaRPr kumimoji="1" lang="ja-JP" altLang="en-US" sz="1000" b="0" i="0" u="none" strike="noStrike" cap="none" normalizeH="0" baseline="0" smtClean="0">
                        <a:ln>
                          <a:noFill/>
                        </a:ln>
                        <a:solidFill>
                          <a:schemeClr val="tx1"/>
                        </a:solidFill>
                        <a:effectLst/>
                        <a:latin typeface="ＭＳ Ｐゴシック" pitchFamily="50" charset="-128"/>
                        <a:ea typeface="ＭＳ Ｐゴシック" pitchFamily="50" charset="-128"/>
                      </a:endParaRPr>
                    </a:p>
                  </a:txBody>
                  <a:tcPr marL="54000" marR="54000" marT="46800" marB="4680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c gridSpan="2">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0" i="0" u="none" strike="noStrike" cap="none" normalizeH="0" baseline="0" smtClean="0">
                          <a:ln>
                            <a:noFill/>
                          </a:ln>
                          <a:solidFill>
                            <a:schemeClr val="tx1"/>
                          </a:solidFill>
                          <a:effectLst/>
                          <a:latin typeface="ＭＳ Ｐゴシック" pitchFamily="50" charset="-128"/>
                          <a:ea typeface="ＭＳ Ｐゴシック" pitchFamily="50" charset="-128"/>
                        </a:rPr>
                        <a:t>高等学校数（全日）</a:t>
                      </a:r>
                    </a:p>
                  </a:txBody>
                  <a:tcPr marL="53996" marR="53996" marT="46802" marB="46802"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c hMerge="1">
                  <a:txBody>
                    <a:bodyPr/>
                    <a:lstStyle/>
                    <a:p>
                      <a:endParaRPr kumimoji="1" lang="ja-JP" altLang="en-US"/>
                    </a:p>
                  </a:txBody>
                  <a:tcPr/>
                </a:tc>
                <a:tc>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8</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校</a:t>
                      </a:r>
                    </a:p>
                  </a:txBody>
                  <a:tcPr marL="53996" marR="53996" marT="46802" marB="46802"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r>
              <a:tr h="230771">
                <a:tc vMerge="1">
                  <a:txBody>
                    <a:bodyPr/>
                    <a:lstStyle/>
                    <a:p>
                      <a:pPr marL="0" marR="0" lvl="0" indent="0" algn="ctr" defTabSz="914400" rtl="0" eaLnBrk="1" fontAlgn="base" latinLnBrk="0" hangingPunct="1">
                        <a:lnSpc>
                          <a:spcPct val="90000"/>
                        </a:lnSpc>
                        <a:spcBef>
                          <a:spcPct val="0"/>
                        </a:spcBef>
                        <a:spcAft>
                          <a:spcPct val="0"/>
                        </a:spcAft>
                        <a:buClrTx/>
                        <a:buSzTx/>
                        <a:buFontTx/>
                        <a:buNone/>
                        <a:tabLst/>
                      </a:pPr>
                      <a:endParaRPr kumimoji="1" lang="ja-JP" altLang="en-US" sz="1000" b="0" i="0" u="none" strike="noStrike" cap="none" normalizeH="0" baseline="0" smtClean="0">
                        <a:ln>
                          <a:noFill/>
                        </a:ln>
                        <a:solidFill>
                          <a:schemeClr val="tx1"/>
                        </a:solidFill>
                        <a:effectLst/>
                        <a:latin typeface="ＭＳ Ｐゴシック" pitchFamily="50" charset="-128"/>
                        <a:ea typeface="ＭＳ Ｐゴシック" pitchFamily="50" charset="-128"/>
                      </a:endParaRPr>
                    </a:p>
                  </a:txBody>
                  <a:tcPr marL="54000" marR="54000" marT="46800" marB="4680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c gridSpan="2">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0" i="0" u="none" strike="noStrike" cap="none" normalizeH="0" baseline="0" smtClean="0">
                          <a:ln>
                            <a:noFill/>
                          </a:ln>
                          <a:solidFill>
                            <a:schemeClr val="tx1"/>
                          </a:solidFill>
                          <a:effectLst/>
                          <a:latin typeface="ＭＳ Ｐゴシック" pitchFamily="50" charset="-128"/>
                          <a:ea typeface="ＭＳ Ｐゴシック" pitchFamily="50" charset="-128"/>
                        </a:rPr>
                        <a:t>短期大学数</a:t>
                      </a:r>
                    </a:p>
                  </a:txBody>
                  <a:tcPr marL="53996" marR="53996" marT="46802" marB="46802"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c hMerge="1">
                  <a:txBody>
                    <a:bodyPr/>
                    <a:lstStyle/>
                    <a:p>
                      <a:endParaRPr kumimoji="1" lang="ja-JP" altLang="en-US"/>
                    </a:p>
                  </a:txBody>
                  <a:tcPr/>
                </a:tc>
                <a:tc>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0</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校</a:t>
                      </a:r>
                    </a:p>
                  </a:txBody>
                  <a:tcPr marL="53996" marR="53996" marT="46802" marB="46802"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r>
              <a:tr h="230771">
                <a:tc vMerge="1">
                  <a:txBody>
                    <a:bodyPr/>
                    <a:lstStyle/>
                    <a:p>
                      <a:pPr marL="0" marR="0" lvl="0" indent="0" algn="ctr" defTabSz="914400" rtl="0" eaLnBrk="1" fontAlgn="base" latinLnBrk="0" hangingPunct="1">
                        <a:lnSpc>
                          <a:spcPct val="90000"/>
                        </a:lnSpc>
                        <a:spcBef>
                          <a:spcPct val="0"/>
                        </a:spcBef>
                        <a:spcAft>
                          <a:spcPct val="0"/>
                        </a:spcAft>
                        <a:buClrTx/>
                        <a:buSzTx/>
                        <a:buFontTx/>
                        <a:buNone/>
                        <a:tabLst/>
                      </a:pPr>
                      <a:endParaRPr kumimoji="1" lang="ja-JP" altLang="en-US" sz="1000" b="0" i="0" u="none" strike="noStrike" cap="none" normalizeH="0" baseline="0" smtClean="0">
                        <a:ln>
                          <a:noFill/>
                        </a:ln>
                        <a:solidFill>
                          <a:schemeClr val="tx1"/>
                        </a:solidFill>
                        <a:effectLst/>
                        <a:latin typeface="ＭＳ Ｐゴシック" pitchFamily="50" charset="-128"/>
                        <a:ea typeface="ＭＳ Ｐゴシック" pitchFamily="50" charset="-128"/>
                      </a:endParaRPr>
                    </a:p>
                  </a:txBody>
                  <a:tcPr marL="54000" marR="54000" marT="46800" marB="4680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gridSpan="2">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0" i="0" u="none" strike="noStrike" cap="none" normalizeH="0" baseline="0" smtClean="0">
                          <a:ln>
                            <a:noFill/>
                          </a:ln>
                          <a:solidFill>
                            <a:schemeClr val="tx1"/>
                          </a:solidFill>
                          <a:effectLst/>
                          <a:latin typeface="ＭＳ Ｐゴシック" pitchFamily="50" charset="-128"/>
                          <a:ea typeface="ＭＳ Ｐゴシック" pitchFamily="50" charset="-128"/>
                        </a:rPr>
                        <a:t>大学数</a:t>
                      </a:r>
                    </a:p>
                  </a:txBody>
                  <a:tcPr marL="53996" marR="53996" marT="46802" marB="46802"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kumimoji="1" lang="ja-JP" altLang="en-US"/>
                    </a:p>
                  </a:txBody>
                  <a:tcPr/>
                </a:tc>
                <a:tc>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0</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校</a:t>
                      </a:r>
                    </a:p>
                  </a:txBody>
                  <a:tcPr marL="53996" marR="53996" marT="46802" marB="46802"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367938">
                <a:tc rowSpan="4">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900" b="0" i="0" u="none" strike="noStrike" cap="none" normalizeH="0" baseline="0" dirty="0" smtClean="0">
                          <a:ln>
                            <a:noFill/>
                          </a:ln>
                          <a:solidFill>
                            <a:schemeClr val="tx1"/>
                          </a:solidFill>
                          <a:effectLst/>
                          <a:latin typeface="ＭＳ Ｐゴシック" pitchFamily="50" charset="-128"/>
                          <a:ea typeface="ＭＳ Ｐゴシック" pitchFamily="50" charset="-128"/>
                        </a:rPr>
                        <a:t>福祉・医療</a:t>
                      </a:r>
                    </a:p>
                  </a:txBody>
                  <a:tcPr marL="53996" marR="53996" marT="46802" marB="46802" vert="eaVert"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gridSpan="2">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居宅介護事業者</a:t>
                      </a:r>
                    </a:p>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a:t>
                      </a: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1k㎡</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あたり）</a:t>
                      </a:r>
                    </a:p>
                  </a:txBody>
                  <a:tcPr marL="53996" marR="53996" marT="46802" marB="46802"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kumimoji="1" lang="ja-JP" altLang="en-US"/>
                    </a:p>
                  </a:txBody>
                  <a:tcPr/>
                </a:tc>
                <a:tc>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en-US" altLang="zh-TW" sz="1000" b="0" i="0" u="none" strike="noStrike" cap="none" normalizeH="0" baseline="0" dirty="0" smtClean="0">
                          <a:ln>
                            <a:noFill/>
                          </a:ln>
                          <a:solidFill>
                            <a:schemeClr val="tx1"/>
                          </a:solidFill>
                          <a:effectLst/>
                          <a:latin typeface="ＭＳ Ｐゴシック" pitchFamily="50" charset="-128"/>
                          <a:ea typeface="ＭＳ Ｐゴシック" pitchFamily="50" charset="-128"/>
                        </a:rPr>
                        <a:t>416</a:t>
                      </a:r>
                      <a:r>
                        <a:rPr kumimoji="1" lang="zh-TW"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業者</a:t>
                      </a:r>
                    </a:p>
                    <a:p>
                      <a:pPr marL="0" marR="0" lvl="0" indent="0" algn="ctr" defTabSz="914400" rtl="0" eaLnBrk="1" fontAlgn="base" latinLnBrk="0" hangingPunct="1">
                        <a:lnSpc>
                          <a:spcPct val="90000"/>
                        </a:lnSpc>
                        <a:spcBef>
                          <a:spcPct val="0"/>
                        </a:spcBef>
                        <a:spcAft>
                          <a:spcPct val="0"/>
                        </a:spcAft>
                        <a:buClrTx/>
                        <a:buSzTx/>
                        <a:buFontTx/>
                        <a:buNone/>
                        <a:tabLst/>
                      </a:pPr>
                      <a:r>
                        <a:rPr kumimoji="1" lang="zh-TW"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a:t>
                      </a:r>
                      <a:r>
                        <a:rPr kumimoji="1" lang="en-US" altLang="zh-TW" sz="1000" b="0" i="0" u="none" strike="noStrike" cap="none" normalizeH="0" baseline="0" dirty="0" smtClean="0">
                          <a:ln>
                            <a:noFill/>
                          </a:ln>
                          <a:solidFill>
                            <a:schemeClr val="tx1"/>
                          </a:solidFill>
                          <a:effectLst/>
                          <a:latin typeface="ＭＳ Ｐゴシック" pitchFamily="50" charset="-128"/>
                          <a:ea typeface="ＭＳ Ｐゴシック" pitchFamily="50" charset="-128"/>
                        </a:rPr>
                        <a:t>9.0</a:t>
                      </a:r>
                      <a:r>
                        <a:rPr kumimoji="1" lang="zh-TW"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業者） </a:t>
                      </a:r>
                      <a:endPar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53996" marR="53996" marT="46802" marB="46802"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340505">
                <a:tc vMerge="1">
                  <a:txBody>
                    <a:bodyPr/>
                    <a:lstStyle/>
                    <a:p>
                      <a:pPr marL="0" marR="0" lvl="0" indent="0" algn="ctr" defTabSz="914400" rtl="0" eaLnBrk="1" fontAlgn="base" latinLnBrk="0" hangingPunct="1">
                        <a:lnSpc>
                          <a:spcPct val="90000"/>
                        </a:lnSpc>
                        <a:spcBef>
                          <a:spcPct val="0"/>
                        </a:spcBef>
                        <a:spcAft>
                          <a:spcPct val="0"/>
                        </a:spcAft>
                        <a:buClrTx/>
                        <a:buSzTx/>
                        <a:buFontTx/>
                        <a:buNone/>
                        <a:tabLst/>
                      </a:pPr>
                      <a:endParaRPr kumimoji="1" lang="ja-JP" altLang="en-US" sz="9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54000" marR="54000" marT="46800" marB="4680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gridSpan="2">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900" b="0" i="0" u="none" strike="noStrike" cap="none" normalizeH="0" baseline="0" dirty="0" smtClean="0">
                          <a:ln>
                            <a:noFill/>
                          </a:ln>
                          <a:solidFill>
                            <a:schemeClr val="tx1"/>
                          </a:solidFill>
                          <a:effectLst/>
                          <a:latin typeface="ＭＳ Ｐゴシック" pitchFamily="50" charset="-128"/>
                          <a:ea typeface="ＭＳ Ｐゴシック" pitchFamily="50" charset="-128"/>
                        </a:rPr>
                        <a:t>病院・診療所数</a:t>
                      </a:r>
                    </a:p>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900" b="0" i="0" u="none" strike="noStrike" cap="none" normalizeH="0" baseline="0" dirty="0" smtClean="0">
                          <a:ln>
                            <a:noFill/>
                          </a:ln>
                          <a:solidFill>
                            <a:schemeClr val="tx1"/>
                          </a:solidFill>
                          <a:effectLst/>
                          <a:latin typeface="ＭＳ Ｐゴシック" pitchFamily="50" charset="-128"/>
                          <a:ea typeface="ＭＳ Ｐゴシック" pitchFamily="50" charset="-128"/>
                        </a:rPr>
                        <a:t>（千人あたり）</a:t>
                      </a:r>
                    </a:p>
                  </a:txBody>
                  <a:tcPr marL="53996" marR="53996" marT="46802" marB="46802"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kumimoji="1" lang="ja-JP" altLang="en-US"/>
                    </a:p>
                  </a:txBody>
                  <a:tcPr/>
                </a:tc>
                <a:tc>
                  <a:txBody>
                    <a:bodyPr/>
                    <a:lstStyle/>
                    <a:p>
                      <a:pPr algn="ctr" fontAlgn="ctr"/>
                      <a:r>
                        <a:rPr lang="en-US" altLang="ja-JP" sz="1000" b="0" i="0" u="none" strike="noStrike" dirty="0" smtClean="0">
                          <a:latin typeface="ＭＳ Ｐゴシック" pitchFamily="50" charset="-128"/>
                          <a:ea typeface="ＭＳ Ｐゴシック" pitchFamily="50" charset="-128"/>
                        </a:rPr>
                        <a:t>530</a:t>
                      </a:r>
                      <a:r>
                        <a:rPr lang="ja-JP" altLang="en-US" sz="1000" b="0" i="0" u="none" strike="noStrike" dirty="0" smtClean="0">
                          <a:latin typeface="ＭＳ Ｐゴシック" pitchFamily="50" charset="-128"/>
                          <a:ea typeface="ＭＳ Ｐゴシック" pitchFamily="50" charset="-128"/>
                        </a:rPr>
                        <a:t>ヵ所</a:t>
                      </a:r>
                    </a:p>
                    <a:p>
                      <a:pPr algn="ctr" fontAlgn="ctr"/>
                      <a:r>
                        <a:rPr lang="ja-JP" altLang="en-US" sz="1000" b="0" i="0" u="none" strike="noStrike" dirty="0" smtClean="0">
                          <a:latin typeface="ＭＳ Ｐゴシック" pitchFamily="50" charset="-128"/>
                          <a:ea typeface="ＭＳ Ｐゴシック" pitchFamily="50" charset="-128"/>
                        </a:rPr>
                        <a:t>（</a:t>
                      </a:r>
                      <a:r>
                        <a:rPr lang="en-US" altLang="ja-JP" sz="1000" b="0" i="0" u="none" strike="noStrike" dirty="0" smtClean="0">
                          <a:latin typeface="ＭＳ Ｐゴシック" pitchFamily="50" charset="-128"/>
                          <a:ea typeface="ＭＳ Ｐゴシック" pitchFamily="50" charset="-128"/>
                        </a:rPr>
                        <a:t>1.7</a:t>
                      </a:r>
                      <a:r>
                        <a:rPr lang="ja-JP" altLang="en-US" sz="1000" b="0" i="0" u="none" strike="noStrike" dirty="0" smtClean="0">
                          <a:latin typeface="ＭＳ Ｐゴシック" pitchFamily="50" charset="-128"/>
                          <a:ea typeface="ＭＳ Ｐゴシック" pitchFamily="50" charset="-128"/>
                        </a:rPr>
                        <a:t>ヵ所）</a:t>
                      </a:r>
                      <a:endParaRPr lang="ja-JP" altLang="en-US" sz="1000" b="0" i="0" u="none" strike="noStrike" dirty="0">
                        <a:latin typeface="ＭＳ Ｐゴシック" pitchFamily="50" charset="-128"/>
                        <a:ea typeface="ＭＳ Ｐゴシック" pitchFamily="50" charset="-128"/>
                      </a:endParaRPr>
                    </a:p>
                  </a:txBody>
                  <a:tcPr marL="9524" marR="9524" marT="9525"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340505">
                <a:tc vMerge="1">
                  <a:txBody>
                    <a:bodyPr/>
                    <a:lstStyle/>
                    <a:p>
                      <a:pPr marL="0" marR="0" lvl="0" indent="0" algn="ctr" defTabSz="914400" rtl="0" eaLnBrk="1" fontAlgn="base" latinLnBrk="0" hangingPunct="1">
                        <a:lnSpc>
                          <a:spcPct val="90000"/>
                        </a:lnSpc>
                        <a:spcBef>
                          <a:spcPct val="0"/>
                        </a:spcBef>
                        <a:spcAft>
                          <a:spcPct val="0"/>
                        </a:spcAft>
                        <a:buClrTx/>
                        <a:buSzTx/>
                        <a:buFontTx/>
                        <a:buNone/>
                        <a:tabLst/>
                      </a:pPr>
                      <a:endParaRPr kumimoji="1" lang="ja-JP" altLang="en-US" sz="9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54000" marR="54000" marT="46800" marB="4680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gridSpan="2">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900" b="0" i="0" u="none" strike="noStrike" cap="none" normalizeH="0" baseline="0" dirty="0" smtClean="0">
                          <a:ln>
                            <a:noFill/>
                          </a:ln>
                          <a:solidFill>
                            <a:schemeClr val="tx1"/>
                          </a:solidFill>
                          <a:effectLst/>
                          <a:latin typeface="ＭＳ Ｐゴシック" pitchFamily="50" charset="-128"/>
                          <a:ea typeface="ＭＳ Ｐゴシック" pitchFamily="50" charset="-128"/>
                        </a:rPr>
                        <a:t>国民健康保険加入者数</a:t>
                      </a:r>
                    </a:p>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900" b="0" i="0" u="none" strike="noStrike" cap="none" normalizeH="0" baseline="0" dirty="0" smtClean="0">
                          <a:ln>
                            <a:noFill/>
                          </a:ln>
                          <a:solidFill>
                            <a:schemeClr val="tx1"/>
                          </a:solidFill>
                          <a:effectLst/>
                          <a:latin typeface="ＭＳ Ｐゴシック" pitchFamily="50" charset="-128"/>
                          <a:ea typeface="ＭＳ Ｐゴシック" pitchFamily="50" charset="-128"/>
                        </a:rPr>
                        <a:t>（加入率）</a:t>
                      </a:r>
                    </a:p>
                  </a:txBody>
                  <a:tcPr marL="53996" marR="53996" marT="46802" marB="46802"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kumimoji="1" lang="ja-JP" altLang="en-US"/>
                    </a:p>
                  </a:txBody>
                  <a:tcPr/>
                </a:tc>
                <a:tc>
                  <a:txBody>
                    <a:bodyPr/>
                    <a:lstStyle/>
                    <a:p>
                      <a:pPr algn="ctr" fontAlgn="ctr"/>
                      <a:r>
                        <a:rPr lang="en-US" altLang="ja-JP" sz="1000" b="0" i="0" u="none" strike="noStrike" dirty="0">
                          <a:latin typeface="ＭＳ Ｐゴシック" pitchFamily="50" charset="-128"/>
                          <a:ea typeface="ＭＳ Ｐゴシック" pitchFamily="50" charset="-128"/>
                        </a:rPr>
                        <a:t>81,507</a:t>
                      </a:r>
                      <a:r>
                        <a:rPr lang="ja-JP" altLang="en-US" sz="1000" b="0" i="0" u="none" strike="noStrike" dirty="0">
                          <a:latin typeface="ＭＳ Ｐゴシック" pitchFamily="50" charset="-128"/>
                          <a:ea typeface="ＭＳ Ｐゴシック" pitchFamily="50" charset="-128"/>
                        </a:rPr>
                        <a:t>人</a:t>
                      </a:r>
                      <a:br>
                        <a:rPr lang="ja-JP" altLang="en-US" sz="1000" b="0" i="0" u="none" strike="noStrike" dirty="0">
                          <a:latin typeface="ＭＳ Ｐゴシック" pitchFamily="50" charset="-128"/>
                          <a:ea typeface="ＭＳ Ｐゴシック" pitchFamily="50" charset="-128"/>
                        </a:rPr>
                      </a:br>
                      <a:r>
                        <a:rPr lang="ja-JP" altLang="en-US" sz="1000" b="0" i="0" u="none" strike="noStrike" dirty="0">
                          <a:latin typeface="ＭＳ Ｐゴシック" pitchFamily="50" charset="-128"/>
                          <a:ea typeface="ＭＳ Ｐゴシック" pitchFamily="50" charset="-128"/>
                        </a:rPr>
                        <a:t>（</a:t>
                      </a:r>
                      <a:r>
                        <a:rPr lang="en-US" altLang="ja-JP" sz="1000" b="0" i="0" u="none" strike="noStrike" dirty="0">
                          <a:latin typeface="ＭＳ Ｐゴシック" pitchFamily="50" charset="-128"/>
                          <a:ea typeface="ＭＳ Ｐゴシック" pitchFamily="50" charset="-128"/>
                        </a:rPr>
                        <a:t>25.7%</a:t>
                      </a:r>
                      <a:r>
                        <a:rPr lang="ja-JP" altLang="en-US" sz="1000" b="0" i="0" u="none" strike="noStrike" dirty="0">
                          <a:latin typeface="ＭＳ Ｐゴシック" pitchFamily="50" charset="-128"/>
                          <a:ea typeface="ＭＳ Ｐゴシック" pitchFamily="50" charset="-128"/>
                        </a:rPr>
                        <a:t>）</a:t>
                      </a:r>
                    </a:p>
                  </a:txBody>
                  <a:tcPr marL="9524" marR="9524" marT="9525"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340505">
                <a:tc vMerge="1">
                  <a:txBody>
                    <a:bodyPr/>
                    <a:lstStyle/>
                    <a:p>
                      <a:pPr marL="0" marR="0" lvl="0" indent="0" algn="ctr" defTabSz="914400" rtl="0" eaLnBrk="1" fontAlgn="base" latinLnBrk="0" hangingPunct="1">
                        <a:lnSpc>
                          <a:spcPct val="90000"/>
                        </a:lnSpc>
                        <a:spcBef>
                          <a:spcPct val="0"/>
                        </a:spcBef>
                        <a:spcAft>
                          <a:spcPct val="0"/>
                        </a:spcAft>
                        <a:buClrTx/>
                        <a:buSzTx/>
                        <a:buFontTx/>
                        <a:buNone/>
                        <a:tabLst/>
                      </a:pPr>
                      <a:endParaRPr kumimoji="1" lang="ja-JP" altLang="en-US" sz="9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54000" marR="54000" marT="46800" marB="4680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gridSpan="2">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900" b="0" i="0" u="none" strike="noStrike" cap="none" normalizeH="0" baseline="0" dirty="0" smtClean="0">
                          <a:ln>
                            <a:noFill/>
                          </a:ln>
                          <a:solidFill>
                            <a:schemeClr val="tx1"/>
                          </a:solidFill>
                          <a:effectLst/>
                          <a:latin typeface="ＭＳ Ｐゴシック" pitchFamily="50" charset="-128"/>
                          <a:ea typeface="ＭＳ Ｐゴシック" pitchFamily="50" charset="-128"/>
                        </a:rPr>
                        <a:t>被保護実人員（生活保護）</a:t>
                      </a:r>
                    </a:p>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900" b="0" i="0" u="none" strike="noStrike" cap="none" normalizeH="0" baseline="0" dirty="0" smtClean="0">
                          <a:ln>
                            <a:noFill/>
                          </a:ln>
                          <a:solidFill>
                            <a:schemeClr val="tx1"/>
                          </a:solidFill>
                          <a:effectLst/>
                          <a:latin typeface="ＭＳ Ｐゴシック" pitchFamily="50" charset="-128"/>
                          <a:ea typeface="ＭＳ Ｐゴシック" pitchFamily="50" charset="-128"/>
                        </a:rPr>
                        <a:t>（保護率</a:t>
                      </a:r>
                      <a:r>
                        <a:rPr kumimoji="1" lang="en-US" altLang="ja-JP" sz="900" b="0" i="0" u="none" strike="noStrike" cap="none" normalizeH="0" baseline="0" dirty="0" smtClean="0">
                          <a:ln>
                            <a:noFill/>
                          </a:ln>
                          <a:solidFill>
                            <a:schemeClr val="tx1"/>
                          </a:solidFill>
                          <a:effectLst/>
                          <a:latin typeface="ＭＳ Ｐゴシック" pitchFamily="50" charset="-128"/>
                          <a:ea typeface="ＭＳ Ｐゴシック" pitchFamily="50" charset="-128"/>
                        </a:rPr>
                        <a:t>[</a:t>
                      </a:r>
                      <a:r>
                        <a:rPr kumimoji="1" lang="ja-JP" altLang="en-US" sz="900" b="0" i="0" u="none" strike="noStrike" cap="none" normalizeH="0" baseline="0" dirty="0" smtClean="0">
                          <a:ln>
                            <a:noFill/>
                          </a:ln>
                          <a:solidFill>
                            <a:schemeClr val="tx1"/>
                          </a:solidFill>
                          <a:effectLst/>
                          <a:latin typeface="ＭＳ Ｐゴシック" pitchFamily="50" charset="-128"/>
                          <a:ea typeface="ＭＳ Ｐゴシック" pitchFamily="50" charset="-128"/>
                        </a:rPr>
                        <a:t>千分比</a:t>
                      </a:r>
                      <a:r>
                        <a:rPr kumimoji="1" lang="en-US" altLang="ja-JP" sz="900" b="0" i="0" u="none" strike="noStrike" cap="none" normalizeH="0" baseline="0" smtClean="0">
                          <a:ln>
                            <a:noFill/>
                          </a:ln>
                          <a:solidFill>
                            <a:schemeClr val="tx1"/>
                          </a:solidFill>
                          <a:effectLst/>
                          <a:latin typeface="ＭＳ Ｐゴシック" pitchFamily="50" charset="-128"/>
                          <a:ea typeface="ＭＳ Ｐゴシック" pitchFamily="50" charset="-128"/>
                        </a:rPr>
                        <a:t>]</a:t>
                      </a:r>
                      <a:r>
                        <a:rPr kumimoji="1" lang="ja-JP" altLang="en-US" sz="900" b="0" i="0" u="none" strike="noStrike" cap="none" normalizeH="0" baseline="0" dirty="0" smtClean="0">
                          <a:ln>
                            <a:noFill/>
                          </a:ln>
                          <a:solidFill>
                            <a:schemeClr val="tx1"/>
                          </a:solidFill>
                          <a:effectLst/>
                          <a:latin typeface="ＭＳ Ｐゴシック" pitchFamily="50" charset="-128"/>
                          <a:ea typeface="ＭＳ Ｐゴシック" pitchFamily="50" charset="-128"/>
                        </a:rPr>
                        <a:t>）</a:t>
                      </a:r>
                    </a:p>
                  </a:txBody>
                  <a:tcPr marL="53996" marR="53996" marT="46802" marB="46802"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kumimoji="1" lang="ja-JP" altLang="en-US"/>
                    </a:p>
                  </a:txBody>
                  <a:tcPr/>
                </a:tc>
                <a:tc>
                  <a:txBody>
                    <a:bodyPr/>
                    <a:lstStyle/>
                    <a:p>
                      <a:pPr algn="ctr" fontAlgn="ctr"/>
                      <a:r>
                        <a:rPr lang="ja-JP" altLang="en-US" sz="1000" b="0" i="0" u="none" strike="noStrike" dirty="0">
                          <a:latin typeface="ＭＳ Ｐゴシック" pitchFamily="50" charset="-128"/>
                          <a:ea typeface="ＭＳ Ｐゴシック" pitchFamily="50" charset="-128"/>
                        </a:rPr>
                        <a:t>  </a:t>
                      </a:r>
                      <a:r>
                        <a:rPr lang="en-US" altLang="ja-JP" sz="1000" b="0" i="0" u="none" strike="noStrike" dirty="0">
                          <a:latin typeface="ＭＳ Ｐゴシック" pitchFamily="50" charset="-128"/>
                          <a:ea typeface="ＭＳ Ｐゴシック" pitchFamily="50" charset="-128"/>
                        </a:rPr>
                        <a:t>11,708</a:t>
                      </a:r>
                      <a:r>
                        <a:rPr lang="ja-JP" altLang="en-US" sz="1000" b="0" i="0" u="none" strike="noStrike" dirty="0">
                          <a:latin typeface="ＭＳ Ｐゴシック" pitchFamily="50" charset="-128"/>
                          <a:ea typeface="ＭＳ Ｐゴシック" pitchFamily="50" charset="-128"/>
                        </a:rPr>
                        <a:t>人</a:t>
                      </a:r>
                      <a:br>
                        <a:rPr lang="ja-JP" altLang="en-US" sz="1000" b="0" i="0" u="none" strike="noStrike" dirty="0">
                          <a:latin typeface="ＭＳ Ｐゴシック" pitchFamily="50" charset="-128"/>
                          <a:ea typeface="ＭＳ Ｐゴシック" pitchFamily="50" charset="-128"/>
                        </a:rPr>
                      </a:br>
                      <a:r>
                        <a:rPr lang="ja-JP" altLang="en-US" sz="1000" b="0" i="0" u="none" strike="noStrike" dirty="0">
                          <a:latin typeface="ＭＳ Ｐゴシック" pitchFamily="50" charset="-128"/>
                          <a:ea typeface="ＭＳ Ｐゴシック" pitchFamily="50" charset="-128"/>
                        </a:rPr>
                        <a:t>（</a:t>
                      </a:r>
                      <a:r>
                        <a:rPr lang="en-US" altLang="ja-JP" sz="1000" b="0" i="0" u="none" strike="noStrike" dirty="0">
                          <a:latin typeface="ＭＳ Ｐゴシック" pitchFamily="50" charset="-128"/>
                          <a:ea typeface="ＭＳ Ｐゴシック" pitchFamily="50" charset="-128"/>
                        </a:rPr>
                        <a:t>37.0‰</a:t>
                      </a:r>
                      <a:r>
                        <a:rPr lang="ja-JP" altLang="en-US" sz="1000" b="0" i="0" u="none" strike="noStrike" dirty="0">
                          <a:latin typeface="ＭＳ Ｐゴシック" pitchFamily="50" charset="-128"/>
                          <a:ea typeface="ＭＳ Ｐゴシック" pitchFamily="50" charset="-128"/>
                        </a:rPr>
                        <a:t>）</a:t>
                      </a:r>
                    </a:p>
                  </a:txBody>
                  <a:tcPr marL="9524" marR="9524" marT="9525"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367938">
                <a:tc rowSpan="4">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900" b="0" i="0" u="none" strike="noStrike" cap="none" normalizeH="0" baseline="0" dirty="0" smtClean="0">
                          <a:ln>
                            <a:noFill/>
                          </a:ln>
                          <a:solidFill>
                            <a:schemeClr val="tx1"/>
                          </a:solidFill>
                          <a:effectLst/>
                          <a:latin typeface="ＭＳ Ｐゴシック" pitchFamily="50" charset="-128"/>
                          <a:ea typeface="ＭＳ Ｐゴシック" pitchFamily="50" charset="-128"/>
                        </a:rPr>
                        <a:t>交通</a:t>
                      </a:r>
                    </a:p>
                  </a:txBody>
                  <a:tcPr marL="53996" marR="53996" marT="46802" marB="46802" vert="eaVert"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gridSpan="2">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鉄道駅数</a:t>
                      </a:r>
                    </a:p>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a:t>
                      </a: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1k㎡</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あたり）</a:t>
                      </a:r>
                    </a:p>
                  </a:txBody>
                  <a:tcPr marL="53996" marR="53996" marT="46802" marB="46802"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kumimoji="1" lang="ja-JP" altLang="en-US"/>
                    </a:p>
                  </a:txBody>
                  <a:tcPr/>
                </a:tc>
                <a:tc>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26</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駅 </a:t>
                      </a:r>
                      <a:endPar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a:t>
                      </a: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0.6</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駅）</a:t>
                      </a:r>
                    </a:p>
                  </a:txBody>
                  <a:tcPr marL="53996" marR="53996" marT="46802" marB="46802"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288014">
                <a:tc vMerge="1">
                  <a:txBody>
                    <a:bodyPr/>
                    <a:lstStyle/>
                    <a:p>
                      <a:pPr marL="0" marR="0" lvl="0" indent="0" algn="ctr" defTabSz="914400" rtl="0" eaLnBrk="1" fontAlgn="base" latinLnBrk="0" hangingPunct="1">
                        <a:lnSpc>
                          <a:spcPct val="90000"/>
                        </a:lnSpc>
                        <a:spcBef>
                          <a:spcPct val="0"/>
                        </a:spcBef>
                        <a:spcAft>
                          <a:spcPct val="0"/>
                        </a:spcAft>
                        <a:buClrTx/>
                        <a:buSzTx/>
                        <a:buFontTx/>
                        <a:buNone/>
                        <a:tabLst/>
                      </a:pPr>
                      <a:endParaRPr kumimoji="1" lang="ja-JP" altLang="en-US" sz="9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54000" marR="54000" marT="46800" marB="4680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gridSpan="2">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800" b="0" i="0" u="none" strike="noStrike" cap="none" normalizeH="0" baseline="0" dirty="0" smtClean="0">
                          <a:ln>
                            <a:noFill/>
                          </a:ln>
                          <a:solidFill>
                            <a:schemeClr val="tx1"/>
                          </a:solidFill>
                          <a:effectLst/>
                          <a:latin typeface="ＭＳ Ｐゴシック" pitchFamily="50" charset="-128"/>
                          <a:ea typeface="ＭＳ Ｐゴシック" pitchFamily="50" charset="-128"/>
                        </a:rPr>
                        <a:t>放置自転車台数（原付除く）</a:t>
                      </a:r>
                    </a:p>
                  </a:txBody>
                  <a:tcPr marL="53996" marR="53996" marT="46802" marB="46802"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kumimoji="1" lang="ja-JP" altLang="en-US"/>
                    </a:p>
                  </a:txBody>
                  <a:tcPr/>
                </a:tc>
                <a:tc>
                  <a:txBody>
                    <a:bodyPr/>
                    <a:lstStyle/>
                    <a:p>
                      <a:pPr algn="ctr" fontAlgn="ctr"/>
                      <a:r>
                        <a:rPr lang="en-US" altLang="ja-JP" sz="1000" b="0" i="0" u="none" strike="noStrike" dirty="0" smtClean="0">
                          <a:latin typeface="ＭＳ Ｐゴシック" pitchFamily="50" charset="-128"/>
                          <a:ea typeface="ＭＳ Ｐゴシック" pitchFamily="50" charset="-128"/>
                        </a:rPr>
                        <a:t>945</a:t>
                      </a:r>
                      <a:r>
                        <a:rPr lang="ja-JP" altLang="en-US" sz="1000" b="0" i="0" u="none" strike="noStrike" dirty="0" smtClean="0">
                          <a:latin typeface="ＭＳ Ｐゴシック" pitchFamily="50" charset="-128"/>
                          <a:ea typeface="ＭＳ Ｐゴシック" pitchFamily="50" charset="-128"/>
                        </a:rPr>
                        <a:t>台</a:t>
                      </a:r>
                      <a:endParaRPr lang="en-US" altLang="ja-JP" sz="1000" b="0" i="0" u="none" strike="noStrike" dirty="0">
                        <a:latin typeface="ＭＳ Ｐゴシック" pitchFamily="50" charset="-128"/>
                        <a:ea typeface="ＭＳ Ｐゴシック" pitchFamily="50" charset="-128"/>
                      </a:endParaRPr>
                    </a:p>
                  </a:txBody>
                  <a:tcPr marL="9524" marR="9524" marT="9525"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230771">
                <a:tc vMerge="1">
                  <a:txBody>
                    <a:bodyPr/>
                    <a:lstStyle/>
                    <a:p>
                      <a:pPr marL="0" marR="0" lvl="0" indent="0" algn="ctr" defTabSz="914400" rtl="0" eaLnBrk="1" fontAlgn="base" latinLnBrk="0" hangingPunct="1">
                        <a:lnSpc>
                          <a:spcPct val="90000"/>
                        </a:lnSpc>
                        <a:spcBef>
                          <a:spcPct val="0"/>
                        </a:spcBef>
                        <a:spcAft>
                          <a:spcPct val="0"/>
                        </a:spcAft>
                        <a:buClrTx/>
                        <a:buSzTx/>
                        <a:buFontTx/>
                        <a:buNone/>
                        <a:tabLst/>
                      </a:pPr>
                      <a:endParaRPr kumimoji="1" lang="ja-JP" altLang="en-US" sz="9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54000" marR="54000" marT="46800" marB="46800" vert="eaVert"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rowSpan="2">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800" b="0" i="0" u="none" strike="noStrike" cap="none" normalizeH="0" baseline="0" dirty="0" smtClean="0">
                          <a:ln>
                            <a:noFill/>
                          </a:ln>
                          <a:solidFill>
                            <a:schemeClr val="tx1"/>
                          </a:solidFill>
                          <a:effectLst/>
                          <a:latin typeface="ＭＳ Ｐゴシック" pitchFamily="50" charset="-128"/>
                          <a:ea typeface="ＭＳ Ｐゴシック" pitchFamily="50" charset="-128"/>
                        </a:rPr>
                        <a:t>通勤・通学者</a:t>
                      </a:r>
                    </a:p>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800" b="0" i="0" u="none" strike="noStrike" cap="none" normalizeH="0" baseline="0" dirty="0" smtClean="0">
                          <a:ln>
                            <a:noFill/>
                          </a:ln>
                          <a:solidFill>
                            <a:schemeClr val="tx1"/>
                          </a:solidFill>
                          <a:effectLst/>
                          <a:latin typeface="ＭＳ Ｐゴシック" pitchFamily="50" charset="-128"/>
                          <a:ea typeface="ＭＳ Ｐゴシック" pitchFamily="50" charset="-128"/>
                        </a:rPr>
                        <a:t>割合</a:t>
                      </a:r>
                      <a:endPar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53996" marR="53996" marT="46802" marB="46802"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域内</a:t>
                      </a:r>
                    </a:p>
                  </a:txBody>
                  <a:tcPr marL="53996" marR="53996" marT="46802" marB="46802" anchor="ctr" horzOverflow="overflow">
                    <a:lnL w="12700" cap="flat" cmpd="sng" algn="ctr">
                      <a:solidFill>
                        <a:schemeClr val="tx1"/>
                      </a:solidFill>
                      <a:prstDash val="solid"/>
                      <a:round/>
                      <a:headEnd type="none" w="med" len="med"/>
                      <a:tailEnd type="none" w="med" len="med"/>
                    </a:lnL>
                  </a:tcPr>
                </a:tc>
                <a:tc>
                  <a:txBody>
                    <a:bodyPr/>
                    <a:lstStyle/>
                    <a:p>
                      <a:pPr algn="ctr" fontAlgn="ctr"/>
                      <a:r>
                        <a:rPr lang="en-US" altLang="ja-JP" sz="1000" b="0" i="0" u="none" strike="noStrike" dirty="0" smtClean="0">
                          <a:solidFill>
                            <a:schemeClr val="tx1"/>
                          </a:solidFill>
                          <a:latin typeface="ＭＳ Ｐゴシック"/>
                        </a:rPr>
                        <a:t>45.0%</a:t>
                      </a:r>
                      <a:endParaRPr lang="en-US" altLang="ja-JP" sz="1000" b="0" i="0" u="none" strike="noStrike" dirty="0">
                        <a:solidFill>
                          <a:schemeClr val="tx1"/>
                        </a:solidFill>
                        <a:latin typeface="ＭＳ Ｐゴシック"/>
                      </a:endParaRPr>
                    </a:p>
                  </a:txBody>
                  <a:tcPr marL="9524" marR="9524" marT="9525" marB="0" anchor="ctr">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230771">
                <a:tc vMerge="1">
                  <a:txBody>
                    <a:bodyPr/>
                    <a:lstStyle/>
                    <a:p>
                      <a:pPr marL="0" marR="0" lvl="0" indent="0" algn="ctr" defTabSz="914400" rtl="0" eaLnBrk="1" fontAlgn="base" latinLnBrk="0" hangingPunct="1">
                        <a:lnSpc>
                          <a:spcPct val="90000"/>
                        </a:lnSpc>
                        <a:spcBef>
                          <a:spcPct val="0"/>
                        </a:spcBef>
                        <a:spcAft>
                          <a:spcPct val="0"/>
                        </a:spcAft>
                        <a:buClrTx/>
                        <a:buSzTx/>
                        <a:buFontTx/>
                        <a:buNone/>
                        <a:tabLst/>
                      </a:pPr>
                      <a:endParaRPr kumimoji="1" lang="ja-JP" altLang="en-US" sz="9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54000" marR="54000" marT="46800" marB="46800" vert="eaVert"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vMerge="1">
                  <a:txBody>
                    <a:bodyPr/>
                    <a:lstStyle/>
                    <a:p>
                      <a:endParaRPr kumimoji="1" lang="ja-JP" altLang="en-US"/>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域外</a:t>
                      </a:r>
                      <a:endPar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53996" marR="53996" marT="46802" marB="46802" anchor="ctr" horzOverflow="overflow">
                    <a:lnB w="28575" cap="flat" cmpd="sng" algn="ctr">
                      <a:solidFill>
                        <a:schemeClr val="tx1"/>
                      </a:solidFill>
                      <a:prstDash val="solid"/>
                      <a:round/>
                      <a:headEnd type="none" w="med" len="med"/>
                      <a:tailEnd type="none" w="med" len="med"/>
                    </a:lnB>
                  </a:tcPr>
                </a:tc>
                <a:tc>
                  <a:txBody>
                    <a:bodyPr/>
                    <a:lstStyle/>
                    <a:p>
                      <a:pPr algn="ctr" fontAlgn="ctr"/>
                      <a:r>
                        <a:rPr lang="en-US" altLang="ja-JP" sz="1000" b="0" i="0" u="none" strike="noStrike" dirty="0" smtClean="0">
                          <a:solidFill>
                            <a:schemeClr val="tx1"/>
                          </a:solidFill>
                          <a:latin typeface="ＭＳ Ｐゴシック"/>
                        </a:rPr>
                        <a:t>55.0%</a:t>
                      </a:r>
                      <a:endParaRPr lang="en-US" altLang="ja-JP" sz="1000" b="0" i="0" u="none" strike="noStrike" dirty="0">
                        <a:solidFill>
                          <a:schemeClr val="tx1"/>
                        </a:solidFill>
                        <a:latin typeface="ＭＳ Ｐゴシック"/>
                      </a:endParaRPr>
                    </a:p>
                  </a:txBody>
                  <a:tcPr marL="9524" marR="9524" marT="9525" marB="0" anchor="ctr">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r>
            </a:tbl>
          </a:graphicData>
        </a:graphic>
      </p:graphicFrame>
      <p:sp>
        <p:nvSpPr>
          <p:cNvPr id="25703" name="タイトル 3"/>
          <p:cNvSpPr>
            <a:spLocks/>
          </p:cNvSpPr>
          <p:nvPr/>
        </p:nvSpPr>
        <p:spPr bwMode="gray">
          <a:xfrm>
            <a:off x="611188" y="428625"/>
            <a:ext cx="8281987" cy="720725"/>
          </a:xfrm>
          <a:prstGeom prst="rect">
            <a:avLst/>
          </a:prstGeom>
          <a:noFill/>
          <a:ln w="57150" cmpd="thickThin" algn="ctr">
            <a:solidFill>
              <a:schemeClr val="accent2"/>
            </a:solidFill>
            <a:miter lim="800000"/>
            <a:headEnd/>
            <a:tailEnd/>
          </a:ln>
          <a:extLst>
            <a:ext uri="{909E8E84-426E-40DD-AFC4-6F175D3DCCD1}">
              <a14:hiddenFill xmlns="" xmlns:a14="http://schemas.microsoft.com/office/drawing/2010/main">
                <a:solidFill>
                  <a:srgbClr val="FFFFFF"/>
                </a:solidFill>
              </a14:hiddenFill>
            </a:ext>
          </a:extLst>
        </p:spPr>
        <p:txBody>
          <a:bodyPr lIns="108000" rIns="108000"/>
          <a:lstStyle>
            <a:lvl1pPr marL="85725"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lnSpc>
                <a:spcPts val="1600"/>
              </a:lnSpc>
              <a:buFont typeface="Wingdings" pitchFamily="2" charset="2"/>
              <a:buNone/>
            </a:pPr>
            <a:endParaRPr lang="en-US" altLang="ja-JP" sz="1200">
              <a:solidFill>
                <a:srgbClr val="000000"/>
              </a:solidFill>
              <a:latin typeface="HGP創英角ｺﾞｼｯｸUB" pitchFamily="50" charset="-128"/>
              <a:ea typeface="HGP創英角ｺﾞｼｯｸUB" pitchFamily="50" charset="-128"/>
            </a:endParaRPr>
          </a:p>
        </p:txBody>
      </p:sp>
      <p:sp>
        <p:nvSpPr>
          <p:cNvPr id="25704" name="Rectangle 86"/>
          <p:cNvSpPr>
            <a:spLocks noChangeArrowheads="1"/>
          </p:cNvSpPr>
          <p:nvPr/>
        </p:nvSpPr>
        <p:spPr bwMode="auto">
          <a:xfrm>
            <a:off x="3319463" y="4076700"/>
            <a:ext cx="2159000" cy="157163"/>
          </a:xfrm>
          <a:prstGeom prst="rect">
            <a:avLst/>
          </a:prstGeom>
          <a:solidFill>
            <a:srgbClr val="008000"/>
          </a:solidFill>
          <a:ln>
            <a:noFill/>
          </a:ln>
          <a:extLst>
            <a:ext uri="{91240B29-F687-4F45-9708-019B960494DF}">
              <a14:hiddenLine xmlns="" xmlns:a14="http://schemas.microsoft.com/office/drawing/2010/main" w="9525" algn="ctr">
                <a:solidFill>
                  <a:srgbClr val="000000"/>
                </a:solidFill>
                <a:miter lim="800000"/>
                <a:headEnd/>
                <a:tailEnd/>
              </a14:hiddenLine>
            </a:ext>
          </a:extLst>
        </p:spPr>
        <p:txBody>
          <a:bodyPr wrap="none" anchor="ct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algn="ctr" eaLnBrk="1" hangingPunct="1"/>
            <a:r>
              <a:rPr lang="ja-JP" altLang="en-US" sz="1000" b="1">
                <a:solidFill>
                  <a:schemeClr val="bg1"/>
                </a:solidFill>
              </a:rPr>
              <a:t>非建物用途の内訳</a:t>
            </a:r>
          </a:p>
        </p:txBody>
      </p:sp>
      <p:sp>
        <p:nvSpPr>
          <p:cNvPr id="25705" name="テキスト ボックス 34"/>
          <p:cNvSpPr txBox="1">
            <a:spLocks noChangeArrowheads="1"/>
          </p:cNvSpPr>
          <p:nvPr/>
        </p:nvSpPr>
        <p:spPr bwMode="auto">
          <a:xfrm>
            <a:off x="4572000" y="6562725"/>
            <a:ext cx="1727200" cy="2000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r>
              <a:rPr lang="ja-JP" altLang="en-US" sz="700"/>
              <a:t>（</a:t>
            </a:r>
            <a:r>
              <a:rPr lang="en-US" altLang="ja-JP" sz="700"/>
              <a:t>H25</a:t>
            </a:r>
            <a:r>
              <a:rPr lang="ja-JP" altLang="en-US" sz="700"/>
              <a:t>建物用途別土地利用現況調査）</a:t>
            </a:r>
            <a:endParaRPr lang="en-US" altLang="ja-JP" sz="700"/>
          </a:p>
        </p:txBody>
      </p:sp>
      <p:sp>
        <p:nvSpPr>
          <p:cNvPr id="15" name="テキスト ボックス 14"/>
          <p:cNvSpPr txBox="1"/>
          <p:nvPr/>
        </p:nvSpPr>
        <p:spPr>
          <a:xfrm>
            <a:off x="611188" y="485775"/>
            <a:ext cx="8064500" cy="661988"/>
          </a:xfrm>
          <a:prstGeom prst="rect">
            <a:avLst/>
          </a:prstGeom>
          <a:noFill/>
        </p:spPr>
        <p:txBody>
          <a:bodyPr>
            <a:spAutoFit/>
          </a:bodyPr>
          <a:lstStyle/>
          <a:p>
            <a:pPr marL="85725">
              <a:lnSpc>
                <a:spcPts val="1000"/>
              </a:lnSpc>
              <a:buFont typeface="Wingdings" pitchFamily="2" charset="2"/>
              <a:buNone/>
              <a:defRPr/>
            </a:pPr>
            <a:r>
              <a:rPr lang="en-US" altLang="ja-JP" sz="1200" dirty="0">
                <a:solidFill>
                  <a:srgbClr val="000000"/>
                </a:solidFill>
                <a:latin typeface="+mn-ea"/>
                <a:ea typeface="ＭＳ Ｐゴシック" pitchFamily="50" charset="-128"/>
              </a:rPr>
              <a:t>○</a:t>
            </a:r>
            <a:r>
              <a:rPr lang="ja-JP" altLang="ja-JP" sz="1200" dirty="0">
                <a:latin typeface="+mn-ea"/>
                <a:ea typeface="ＭＳ Ｐゴシック" pitchFamily="50" charset="-128"/>
              </a:rPr>
              <a:t>建物用途の割合は工業が</a:t>
            </a:r>
            <a:r>
              <a:rPr lang="en-US" altLang="ja-JP" sz="1200" dirty="0">
                <a:latin typeface="+mn-ea"/>
                <a:ea typeface="ＭＳ Ｐゴシック" pitchFamily="50" charset="-128"/>
              </a:rPr>
              <a:t>46.4</a:t>
            </a:r>
            <a:r>
              <a:rPr lang="ja-JP" altLang="ja-JP" sz="1200" dirty="0">
                <a:latin typeface="+mn-ea"/>
                <a:ea typeface="ＭＳ Ｐゴシック" pitchFamily="50" charset="-128"/>
              </a:rPr>
              <a:t>％</a:t>
            </a:r>
            <a:r>
              <a:rPr lang="ja-JP" altLang="en-US" sz="1200" dirty="0">
                <a:latin typeface="+mn-ea"/>
                <a:ea typeface="ＭＳ Ｐゴシック" pitchFamily="50" charset="-128"/>
              </a:rPr>
              <a:t>と</a:t>
            </a:r>
            <a:r>
              <a:rPr lang="ja-JP" altLang="ja-JP" sz="1200" dirty="0">
                <a:latin typeface="+mn-ea"/>
                <a:ea typeface="ＭＳ Ｐゴシック" pitchFamily="50" charset="-128"/>
              </a:rPr>
              <a:t>全体に占める割合が大きい</a:t>
            </a:r>
            <a:endParaRPr lang="ja-JP" altLang="en-US" sz="1200" dirty="0">
              <a:solidFill>
                <a:srgbClr val="000000"/>
              </a:solidFill>
              <a:latin typeface="+mn-ea"/>
              <a:ea typeface="ＭＳ Ｐゴシック" pitchFamily="50" charset="-128"/>
            </a:endParaRPr>
          </a:p>
          <a:p>
            <a:pPr marL="85725">
              <a:lnSpc>
                <a:spcPts val="1000"/>
              </a:lnSpc>
              <a:spcBef>
                <a:spcPct val="50000"/>
              </a:spcBef>
              <a:defRPr/>
            </a:pPr>
            <a:r>
              <a:rPr lang="ja-JP" altLang="ja-JP" sz="1200" dirty="0">
                <a:latin typeface="+mn-ea"/>
                <a:ea typeface="ＭＳ Ｐゴシック" pitchFamily="50" charset="-128"/>
              </a:rPr>
              <a:t>○区域内には鉄道駅が</a:t>
            </a:r>
            <a:r>
              <a:rPr lang="en-US" altLang="ja-JP" sz="1200" dirty="0">
                <a:latin typeface="+mn-ea"/>
                <a:ea typeface="ＭＳ Ｐゴシック" pitchFamily="50" charset="-128"/>
              </a:rPr>
              <a:t>26</a:t>
            </a:r>
            <a:r>
              <a:rPr lang="ja-JP" altLang="ja-JP" sz="1200" dirty="0">
                <a:latin typeface="+mn-ea"/>
                <a:ea typeface="ＭＳ Ｐゴシック" pitchFamily="50" charset="-128"/>
              </a:rPr>
              <a:t>駅設置されており、１ｋ㎡あたりの鉄道駅数は</a:t>
            </a:r>
            <a:r>
              <a:rPr lang="en-US" altLang="ja-JP" sz="1200" dirty="0">
                <a:latin typeface="+mn-ea"/>
                <a:ea typeface="ＭＳ Ｐゴシック" pitchFamily="50" charset="-128"/>
              </a:rPr>
              <a:t>0.6</a:t>
            </a:r>
            <a:r>
              <a:rPr lang="ja-JP" altLang="ja-JP" sz="1200" dirty="0">
                <a:latin typeface="+mn-ea"/>
                <a:ea typeface="ＭＳ Ｐゴシック" pitchFamily="50" charset="-128"/>
              </a:rPr>
              <a:t>駅ある</a:t>
            </a:r>
            <a:endParaRPr lang="en-US" altLang="ja-JP" sz="1200" dirty="0">
              <a:latin typeface="+mn-ea"/>
              <a:ea typeface="ＭＳ Ｐゴシック" pitchFamily="50" charset="-128"/>
            </a:endParaRPr>
          </a:p>
          <a:p>
            <a:pPr marL="85725">
              <a:lnSpc>
                <a:spcPts val="1000"/>
              </a:lnSpc>
              <a:spcBef>
                <a:spcPct val="50000"/>
              </a:spcBef>
              <a:defRPr/>
            </a:pPr>
            <a:r>
              <a:rPr lang="ja-JP" altLang="ja-JP" sz="1200" dirty="0">
                <a:latin typeface="+mn-ea"/>
                <a:ea typeface="ＭＳ Ｐゴシック" pitchFamily="50" charset="-128"/>
              </a:rPr>
              <a:t>○病院・診療所数は</a:t>
            </a:r>
            <a:r>
              <a:rPr lang="en-US" altLang="ja-JP" sz="1200" dirty="0">
                <a:latin typeface="+mn-ea"/>
                <a:ea typeface="ＭＳ Ｐゴシック" pitchFamily="50" charset="-128"/>
              </a:rPr>
              <a:t>530</a:t>
            </a:r>
            <a:r>
              <a:rPr lang="ja-JP" altLang="ja-JP" sz="1200" dirty="0">
                <a:latin typeface="+mn-ea"/>
                <a:ea typeface="ＭＳ Ｐゴシック" pitchFamily="50" charset="-128"/>
              </a:rPr>
              <a:t>カ所で、千人あたりの病院・診療所数は</a:t>
            </a:r>
            <a:r>
              <a:rPr lang="en-US" altLang="ja-JP" sz="1200" dirty="0">
                <a:latin typeface="+mn-ea"/>
                <a:ea typeface="ＭＳ Ｐゴシック" pitchFamily="50" charset="-128"/>
              </a:rPr>
              <a:t>1.7</a:t>
            </a:r>
            <a:r>
              <a:rPr lang="ja-JP" altLang="ja-JP" sz="1200" dirty="0">
                <a:latin typeface="+mn-ea"/>
                <a:ea typeface="ＭＳ Ｐゴシック" pitchFamily="50" charset="-128"/>
              </a:rPr>
              <a:t>カ所である</a:t>
            </a:r>
          </a:p>
        </p:txBody>
      </p:sp>
      <p:graphicFrame>
        <p:nvGraphicFramePr>
          <p:cNvPr id="17" name="グラフ 16"/>
          <p:cNvGraphicFramePr>
            <a:graphicFrameLocks/>
          </p:cNvGraphicFramePr>
          <p:nvPr/>
        </p:nvGraphicFramePr>
        <p:xfrm>
          <a:off x="2960203" y="4283224"/>
          <a:ext cx="2880024" cy="2379600"/>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18" name="Group 22"/>
          <p:cNvGraphicFramePr>
            <a:graphicFrameLocks noGrp="1"/>
          </p:cNvGraphicFramePr>
          <p:nvPr/>
        </p:nvGraphicFramePr>
        <p:xfrm>
          <a:off x="831850" y="4095750"/>
          <a:ext cx="2012950" cy="2160588"/>
        </p:xfrm>
        <a:graphic>
          <a:graphicData uri="http://schemas.openxmlformats.org/drawingml/2006/table">
            <a:tbl>
              <a:tblPr/>
              <a:tblGrid>
                <a:gridCol w="249636"/>
                <a:gridCol w="935636"/>
                <a:gridCol w="827678"/>
              </a:tblGrid>
              <a:tr h="360098">
                <a:tc gridSpan="2">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非建物用途</a:t>
                      </a:r>
                    </a:p>
                  </a:txBody>
                  <a:tcPr marL="53979" marR="53979" marT="46813" marB="46813"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66"/>
                    </a:solidFill>
                  </a:tcPr>
                </a:tc>
                <a:tc hMerge="1">
                  <a:txBody>
                    <a:bodyPr/>
                    <a:lstStyle/>
                    <a:p>
                      <a:endParaRPr kumimoji="1" lang="ja-JP" altLang="en-US"/>
                    </a:p>
                  </a:txBody>
                  <a:tcPr/>
                </a:tc>
                <a:tc>
                  <a:txBody>
                    <a:bodyPr/>
                    <a:lstStyle/>
                    <a:p>
                      <a:pPr algn="ctr" fontAlgn="ctr"/>
                      <a:r>
                        <a:rPr lang="en-US" altLang="ja-JP" sz="1000" b="0" i="0" u="none" strike="noStrike" dirty="0" smtClean="0">
                          <a:latin typeface="ＭＳ Ｐゴシック" pitchFamily="50" charset="-128"/>
                          <a:ea typeface="ＭＳ Ｐゴシック" pitchFamily="50" charset="-128"/>
                        </a:rPr>
                        <a:t>51.3%</a:t>
                      </a:r>
                      <a:endParaRPr lang="en-US" altLang="ja-JP" sz="1000" b="0" i="0" u="none" strike="noStrike" dirty="0">
                        <a:latin typeface="ＭＳ Ｐゴシック" pitchFamily="50" charset="-128"/>
                        <a:ea typeface="ＭＳ Ｐゴシック" pitchFamily="50" charset="-128"/>
                      </a:endParaRPr>
                    </a:p>
                  </a:txBody>
                  <a:tcPr marL="9521" marR="9521" marT="9528"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66"/>
                    </a:solidFill>
                  </a:tcPr>
                </a:tc>
              </a:tr>
              <a:tr h="360098">
                <a:tc rowSpan="5">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内訳</a:t>
                      </a:r>
                    </a:p>
                  </a:txBody>
                  <a:tcPr marL="53979" marR="53979" marT="46813" marB="46813" vert="eaVert"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道路</a:t>
                      </a:r>
                    </a:p>
                  </a:txBody>
                  <a:tcPr marL="53979" marR="53979" marT="46813" marB="4681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c>
                  <a:txBody>
                    <a:bodyPr/>
                    <a:lstStyle/>
                    <a:p>
                      <a:pPr algn="ctr" fontAlgn="ctr"/>
                      <a:r>
                        <a:rPr lang="en-US" altLang="ja-JP" sz="1100" b="0" i="0" u="none" strike="noStrike" dirty="0">
                          <a:latin typeface="ＭＳ Ｐゴシック"/>
                        </a:rPr>
                        <a:t>27.9%</a:t>
                      </a:r>
                    </a:p>
                  </a:txBody>
                  <a:tcPr marL="0" marR="0" marT="0"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r>
              <a:tr h="360098">
                <a:tc vMerge="1">
                  <a:txBody>
                    <a:bodyPr/>
                    <a:lstStyle/>
                    <a:p>
                      <a:endParaRPr kumimoji="1" lang="ja-JP" altLang="en-US"/>
                    </a:p>
                  </a:txBody>
                  <a:tcPr/>
                </a:tc>
                <a:tc>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水面</a:t>
                      </a:r>
                    </a:p>
                  </a:txBody>
                  <a:tcPr marL="53979" marR="53979" marT="46813" marB="4681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c>
                  <a:txBody>
                    <a:bodyPr/>
                    <a:lstStyle/>
                    <a:p>
                      <a:pPr algn="ctr" fontAlgn="ctr"/>
                      <a:r>
                        <a:rPr lang="en-US" altLang="ja-JP" sz="1100" b="0" i="0" u="none" strike="noStrike" dirty="0">
                          <a:latin typeface="ＭＳ Ｐゴシック"/>
                        </a:rPr>
                        <a:t>38.0%</a:t>
                      </a:r>
                    </a:p>
                  </a:txBody>
                  <a:tcPr marL="0" marR="0" marT="0"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r>
              <a:tr h="360098">
                <a:tc vMerge="1">
                  <a:txBody>
                    <a:bodyPr/>
                    <a:lstStyle/>
                    <a:p>
                      <a:endParaRPr kumimoji="1" lang="ja-JP" altLang="en-US"/>
                    </a:p>
                  </a:txBody>
                  <a:tcPr/>
                </a:tc>
                <a:tc>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公園緑地</a:t>
                      </a:r>
                    </a:p>
                  </a:txBody>
                  <a:tcPr marL="53979" marR="53979" marT="46813" marB="4681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c>
                  <a:txBody>
                    <a:bodyPr/>
                    <a:lstStyle/>
                    <a:p>
                      <a:pPr algn="ctr" fontAlgn="ctr"/>
                      <a:r>
                        <a:rPr lang="en-US" altLang="ja-JP" sz="1100" b="0" i="0" u="none" strike="noStrike" dirty="0">
                          <a:latin typeface="ＭＳ Ｐゴシック"/>
                        </a:rPr>
                        <a:t>9.8%</a:t>
                      </a:r>
                    </a:p>
                  </a:txBody>
                  <a:tcPr marL="0" marR="0" marT="0"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r>
              <a:tr h="360098">
                <a:tc vMerge="1">
                  <a:txBody>
                    <a:bodyPr/>
                    <a:lstStyle/>
                    <a:p>
                      <a:endParaRPr kumimoji="1" lang="ja-JP" altLang="en-US"/>
                    </a:p>
                  </a:txBody>
                  <a:tcPr/>
                </a:tc>
                <a:tc>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農地</a:t>
                      </a:r>
                    </a:p>
                  </a:txBody>
                  <a:tcPr marL="53979" marR="53979" marT="46813" marB="4681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3175" cap="flat" cmpd="sng" algn="ctr">
                      <a:solidFill>
                        <a:schemeClr val="tx1"/>
                      </a:solidFill>
                      <a:prstDash val="dash"/>
                      <a:round/>
                      <a:headEnd type="none" w="med" len="med"/>
                      <a:tailEnd type="none" w="med" len="med"/>
                    </a:lnB>
                    <a:lnTlToBr>
                      <a:noFill/>
                    </a:lnTlToBr>
                    <a:lnBlToTr>
                      <a:noFill/>
                    </a:lnBlToTr>
                    <a:noFill/>
                  </a:tcPr>
                </a:tc>
                <a:tc>
                  <a:txBody>
                    <a:bodyPr/>
                    <a:lstStyle/>
                    <a:p>
                      <a:pPr algn="ctr" fontAlgn="ctr"/>
                      <a:r>
                        <a:rPr lang="en-US" altLang="ja-JP" sz="1100" b="0" i="0" u="none" strike="noStrike" dirty="0">
                          <a:latin typeface="ＭＳ Ｐゴシック"/>
                        </a:rPr>
                        <a:t>0.0%</a:t>
                      </a:r>
                    </a:p>
                  </a:txBody>
                  <a:tcPr marL="0" marR="0" marT="0"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3175" cap="flat" cmpd="sng" algn="ctr">
                      <a:solidFill>
                        <a:schemeClr val="tx1"/>
                      </a:solidFill>
                      <a:prstDash val="dash"/>
                      <a:round/>
                      <a:headEnd type="none" w="med" len="med"/>
                      <a:tailEnd type="none" w="med" len="med"/>
                    </a:lnB>
                    <a:lnTlToBr>
                      <a:noFill/>
                    </a:lnTlToBr>
                    <a:lnBlToTr>
                      <a:noFill/>
                    </a:lnBlToTr>
                    <a:noFill/>
                  </a:tcPr>
                </a:tc>
              </a:tr>
              <a:tr h="360098">
                <a:tc vMerge="1">
                  <a:txBody>
                    <a:bodyPr/>
                    <a:lstStyle/>
                    <a:p>
                      <a:pPr marL="0" marR="0" lvl="0" indent="0" algn="ctr" defTabSz="914400" rtl="0" eaLnBrk="1" fontAlgn="base" latinLnBrk="0" hangingPunct="1">
                        <a:lnSpc>
                          <a:spcPct val="90000"/>
                        </a:lnSpc>
                        <a:spcBef>
                          <a:spcPct val="0"/>
                        </a:spcBef>
                        <a:spcAft>
                          <a:spcPct val="0"/>
                        </a:spcAft>
                        <a:buClrTx/>
                        <a:buSzTx/>
                        <a:buFontTx/>
                        <a:buNone/>
                        <a:tabLst/>
                      </a:pPr>
                      <a:endPar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54000" marR="54000" marT="46800" marB="46800" vert="eaVert"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その他</a:t>
                      </a:r>
                    </a:p>
                  </a:txBody>
                  <a:tcPr marL="53979" marR="53979" marT="46813" marB="4681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175" cap="flat" cmpd="sng" algn="ctr">
                      <a:solidFill>
                        <a:schemeClr val="tx1"/>
                      </a:solidFill>
                      <a:prstDash val="dash"/>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algn="ctr" fontAlgn="ctr"/>
                      <a:r>
                        <a:rPr lang="en-US" altLang="ja-JP" sz="1100" b="0" i="0" u="none" strike="noStrike" dirty="0">
                          <a:latin typeface="ＭＳ Ｐゴシック"/>
                        </a:rPr>
                        <a:t>24.3%</a:t>
                      </a:r>
                    </a:p>
                  </a:txBody>
                  <a:tcPr marL="0" marR="0" marT="0"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3175" cap="flat" cmpd="sng" algn="ctr">
                      <a:solidFill>
                        <a:schemeClr val="tx1"/>
                      </a:solidFill>
                      <a:prstDash val="dash"/>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r>
            </a:tbl>
          </a:graphicData>
        </a:graphic>
      </p:graphicFrame>
      <p:sp>
        <p:nvSpPr>
          <p:cNvPr id="16" name="正方形/長方形 27"/>
          <p:cNvSpPr>
            <a:spLocks noChangeArrowheads="1"/>
          </p:cNvSpPr>
          <p:nvPr/>
        </p:nvSpPr>
        <p:spPr bwMode="auto">
          <a:xfrm>
            <a:off x="8112125" y="24526"/>
            <a:ext cx="1031875" cy="261937"/>
          </a:xfrm>
          <a:prstGeom prst="rect">
            <a:avLst/>
          </a:prstGeom>
          <a:noFill/>
          <a:ln w="9525">
            <a:noFill/>
            <a:miter lim="800000"/>
            <a:headEnd/>
            <a:tailEnd/>
          </a:ln>
        </p:spPr>
        <p:txBody>
          <a:bodyPr>
            <a:spAutoFit/>
          </a:bodyPr>
          <a:lstStyle/>
          <a:p>
            <a:pPr algn="r"/>
            <a:r>
              <a:rPr lang="ja-JP" altLang="en-US" sz="1100" b="1" dirty="0" smtClean="0">
                <a:solidFill>
                  <a:srgbClr val="000000"/>
                </a:solidFill>
                <a:latin typeface="ＭＳ Ｐゴシック" charset="-128"/>
                <a:ea typeface="Meiryo UI" pitchFamily="50" charset="-128"/>
                <a:cs typeface="Meiryo UI" pitchFamily="50" charset="-128"/>
              </a:rPr>
              <a:t>すがた</a:t>
            </a:r>
            <a:r>
              <a:rPr lang="en-US" altLang="ja-JP" sz="1100" b="1" dirty="0" smtClean="0">
                <a:solidFill>
                  <a:srgbClr val="000000"/>
                </a:solidFill>
                <a:latin typeface="ＭＳ Ｐゴシック" charset="-128"/>
                <a:ea typeface="Meiryo UI" pitchFamily="50" charset="-128"/>
                <a:cs typeface="Meiryo UI" pitchFamily="50" charset="-128"/>
              </a:rPr>
              <a:t>-</a:t>
            </a:r>
            <a:r>
              <a:rPr lang="ja-JP" altLang="en-US" sz="1100" b="1" dirty="0" smtClean="0">
                <a:solidFill>
                  <a:srgbClr val="000000"/>
                </a:solidFill>
                <a:latin typeface="ＭＳ Ｐゴシック" charset="-128"/>
                <a:ea typeface="Meiryo UI" pitchFamily="50" charset="-128"/>
                <a:cs typeface="Meiryo UI" pitchFamily="50" charset="-128"/>
              </a:rPr>
              <a:t>２２</a:t>
            </a:r>
            <a:endParaRPr lang="ja-JP" altLang="en-US" sz="1200" b="1" dirty="0">
              <a:solidFill>
                <a:srgbClr val="000000"/>
              </a:solidFill>
              <a:latin typeface="ＭＳ Ｐゴシック" charset="-128"/>
              <a:ea typeface="Meiryo UI" pitchFamily="50" charset="-128"/>
              <a:cs typeface="Meiryo UI" pitchFamily="50" charset="-128"/>
            </a:endParaRPr>
          </a:p>
        </p:txBody>
      </p:sp>
    </p:spTree>
  </p:cSld>
  <p:clrMapOvr>
    <a:masterClrMapping/>
  </p:clrMapOvr>
  <p:timing>
    <p:tnLst>
      <p:par>
        <p:cTn id="1" dur="indefinite" restart="never" nodeType="tmRoot"/>
      </p:par>
    </p:tnLst>
  </p:timing>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6" name="正方形/長方形 25"/>
          <p:cNvSpPr>
            <a:spLocks noChangeArrowheads="1"/>
          </p:cNvSpPr>
          <p:nvPr/>
        </p:nvSpPr>
        <p:spPr bwMode="gray">
          <a:xfrm>
            <a:off x="0" y="2924175"/>
            <a:ext cx="9144000" cy="1009650"/>
          </a:xfrm>
          <a:prstGeom prst="rect">
            <a:avLst/>
          </a:prstGeom>
          <a:solidFill>
            <a:srgbClr val="E6B9B8"/>
          </a:solidFill>
          <a:ln w="22225" algn="ctr">
            <a:solidFill>
              <a:srgbClr val="E6B9B8"/>
            </a:solidFill>
            <a:miter lim="800000"/>
            <a:headEnd/>
            <a:tailEnd/>
          </a:ln>
        </p:spPr>
        <p:txBody>
          <a:bodyPr anchor="ct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algn="ctr" eaLnBrk="1" hangingPunct="1">
              <a:spcBef>
                <a:spcPct val="50000"/>
              </a:spcBef>
              <a:buFont typeface="Wingdings" pitchFamily="2" charset="2"/>
              <a:buNone/>
            </a:pPr>
            <a:r>
              <a:rPr lang="ja-JP" altLang="en-US" sz="2400" b="1">
                <a:latin typeface="ＭＳ Ｐゴシック" charset="-128"/>
              </a:rPr>
              <a:t>第四区</a:t>
            </a:r>
          </a:p>
          <a:p>
            <a:pPr algn="ctr" eaLnBrk="1" hangingPunct="1">
              <a:spcBef>
                <a:spcPct val="50000"/>
              </a:spcBef>
              <a:buFont typeface="Wingdings" pitchFamily="2" charset="2"/>
              <a:buNone/>
            </a:pPr>
            <a:r>
              <a:rPr lang="ja-JP" altLang="en-US" sz="2400" b="1">
                <a:latin typeface="ＭＳ Ｐゴシック" charset="-128"/>
              </a:rPr>
              <a:t>（東成区・城東区・鶴見区）</a:t>
            </a:r>
            <a:endParaRPr lang="ja-JP" altLang="en-US" sz="2400" b="1">
              <a:latin typeface="HGS創英角ｺﾞｼｯｸUB" pitchFamily="50" charset="-128"/>
            </a:endParaRPr>
          </a:p>
        </p:txBody>
      </p:sp>
      <p:sp>
        <p:nvSpPr>
          <p:cNvPr id="3" name="正方形/長方形 27"/>
          <p:cNvSpPr>
            <a:spLocks noChangeArrowheads="1"/>
          </p:cNvSpPr>
          <p:nvPr/>
        </p:nvSpPr>
        <p:spPr bwMode="auto">
          <a:xfrm>
            <a:off x="8112125" y="6637006"/>
            <a:ext cx="1031875" cy="261937"/>
          </a:xfrm>
          <a:prstGeom prst="rect">
            <a:avLst/>
          </a:prstGeom>
          <a:noFill/>
          <a:ln w="9525">
            <a:noFill/>
            <a:miter lim="800000"/>
            <a:headEnd/>
            <a:tailEnd/>
          </a:ln>
        </p:spPr>
        <p:txBody>
          <a:bodyPr>
            <a:spAutoFit/>
          </a:bodyPr>
          <a:lstStyle/>
          <a:p>
            <a:pPr algn="r"/>
            <a:r>
              <a:rPr lang="ja-JP" altLang="en-US" sz="1100" b="1" dirty="0" smtClean="0">
                <a:solidFill>
                  <a:srgbClr val="000000"/>
                </a:solidFill>
                <a:latin typeface="ＭＳ Ｐゴシック" charset="-128"/>
                <a:ea typeface="Meiryo UI" pitchFamily="50" charset="-128"/>
                <a:cs typeface="Meiryo UI" pitchFamily="50" charset="-128"/>
              </a:rPr>
              <a:t>すがた</a:t>
            </a:r>
            <a:r>
              <a:rPr lang="en-US" altLang="ja-JP" sz="1100" b="1" dirty="0" smtClean="0">
                <a:solidFill>
                  <a:srgbClr val="000000"/>
                </a:solidFill>
                <a:latin typeface="ＭＳ Ｐゴシック" charset="-128"/>
                <a:ea typeface="Meiryo UI" pitchFamily="50" charset="-128"/>
                <a:cs typeface="Meiryo UI" pitchFamily="50" charset="-128"/>
              </a:rPr>
              <a:t>-</a:t>
            </a:r>
            <a:r>
              <a:rPr lang="ja-JP" altLang="en-US" sz="1100" b="1" dirty="0" smtClean="0">
                <a:solidFill>
                  <a:srgbClr val="000000"/>
                </a:solidFill>
                <a:latin typeface="ＭＳ Ｐゴシック" charset="-128"/>
                <a:ea typeface="Meiryo UI" pitchFamily="50" charset="-128"/>
                <a:cs typeface="Meiryo UI" pitchFamily="50" charset="-128"/>
              </a:rPr>
              <a:t>２３</a:t>
            </a:r>
            <a:endParaRPr lang="ja-JP" altLang="en-US" sz="1200" b="1" dirty="0">
              <a:solidFill>
                <a:srgbClr val="000000"/>
              </a:solidFill>
              <a:latin typeface="ＭＳ Ｐゴシック" charset="-128"/>
              <a:ea typeface="Meiryo UI" pitchFamily="50" charset="-128"/>
              <a:cs typeface="Meiryo UI" pitchFamily="50" charset="-128"/>
            </a:endParaRPr>
          </a:p>
        </p:txBody>
      </p:sp>
    </p:spTree>
  </p:cSld>
  <p:clrMapOvr>
    <a:masterClrMapping/>
  </p:clrMapOvr>
  <p:timing>
    <p:tnLst>
      <p:par>
        <p:cTn id="1" dur="indefinite" restart="never" nodeType="tmRoot"/>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7" name="表 56"/>
          <p:cNvGraphicFramePr>
            <a:graphicFrameLocks noGrp="1"/>
          </p:cNvGraphicFramePr>
          <p:nvPr>
            <p:extLst>
              <p:ext uri="{D42A27DB-BD31-4B8C-83A1-F6EECF244321}">
                <p14:modId xmlns="" xmlns:p14="http://schemas.microsoft.com/office/powerpoint/2010/main" val="44827263"/>
              </p:ext>
            </p:extLst>
          </p:nvPr>
        </p:nvGraphicFramePr>
        <p:xfrm>
          <a:off x="35496" y="906435"/>
          <a:ext cx="3168352" cy="5775984"/>
        </p:xfrm>
        <a:graphic>
          <a:graphicData uri="http://schemas.openxmlformats.org/drawingml/2006/table">
            <a:tbl>
              <a:tblPr firstRow="1" bandRow="1">
                <a:tableStyleId>{5C22544A-7EE6-4342-B048-85BDC9FD1C3A}</a:tableStyleId>
              </a:tblPr>
              <a:tblGrid>
                <a:gridCol w="865764"/>
                <a:gridCol w="2302588"/>
              </a:tblGrid>
              <a:tr h="720000">
                <a:tc>
                  <a:txBody>
                    <a:bodyPr/>
                    <a:lstStyle/>
                    <a:p>
                      <a:pPr algn="ctr"/>
                      <a:r>
                        <a:rPr kumimoji="1" lang="ja-JP" altLang="en-US" sz="1200" b="0" dirty="0" smtClean="0">
                          <a:solidFill>
                            <a:schemeClr val="tx1"/>
                          </a:solidFill>
                        </a:rPr>
                        <a:t>総合区名（仮称）</a:t>
                      </a:r>
                      <a:endParaRPr kumimoji="1" lang="en-US" altLang="ja-JP" sz="1200" b="0" dirty="0" smtClean="0">
                        <a:solidFill>
                          <a:schemeClr val="tx1"/>
                        </a:solidFill>
                      </a:endParaRPr>
                    </a:p>
                  </a:txBody>
                  <a:tcPr anchor="ctr">
                    <a:solidFill>
                      <a:schemeClr val="accent1">
                        <a:lumMod val="60000"/>
                        <a:lumOff val="40000"/>
                      </a:schemeClr>
                    </a:solidFill>
                  </a:tcPr>
                </a:tc>
                <a:tc>
                  <a:txBody>
                    <a:bodyPr/>
                    <a:lstStyle/>
                    <a:p>
                      <a:pPr algn="ctr"/>
                      <a:r>
                        <a:rPr kumimoji="1" lang="ja-JP" altLang="en-US" sz="1600" b="0" dirty="0" smtClean="0">
                          <a:solidFill>
                            <a:schemeClr val="tx1"/>
                          </a:solidFill>
                        </a:rPr>
                        <a:t>総合区役所の位置</a:t>
                      </a:r>
                      <a:endParaRPr kumimoji="1" lang="en-US" altLang="ja-JP" sz="1600" b="0" dirty="0" smtClean="0">
                        <a:solidFill>
                          <a:schemeClr val="tx1"/>
                        </a:solidFill>
                      </a:endParaRPr>
                    </a:p>
                  </a:txBody>
                  <a:tcPr anchor="ctr">
                    <a:solidFill>
                      <a:schemeClr val="accent1">
                        <a:lumMod val="60000"/>
                        <a:lumOff val="40000"/>
                      </a:schemeClr>
                    </a:solidFill>
                  </a:tcPr>
                </a:tc>
              </a:tr>
              <a:tr h="631998">
                <a:tc>
                  <a:txBody>
                    <a:bodyPr/>
                    <a:lstStyle/>
                    <a:p>
                      <a:pPr algn="ctr"/>
                      <a:r>
                        <a:rPr kumimoji="1" lang="ja-JP" altLang="en-US" sz="1600" b="0" dirty="0" smtClean="0">
                          <a:solidFill>
                            <a:sysClr val="windowText" lastClr="000000"/>
                          </a:solidFill>
                        </a:rPr>
                        <a:t>第一区</a:t>
                      </a:r>
                      <a:endParaRPr kumimoji="1" lang="ja-JP" altLang="en-US" sz="1600" b="0" dirty="0">
                        <a:solidFill>
                          <a:sysClr val="windowText" lastClr="000000"/>
                        </a:solidFill>
                      </a:endParaRPr>
                    </a:p>
                  </a:txBody>
                  <a:tcPr anchor="ctr">
                    <a:solidFill>
                      <a:schemeClr val="accent1">
                        <a:lumMod val="40000"/>
                        <a:lumOff val="60000"/>
                      </a:schemeClr>
                    </a:solidFill>
                  </a:tcPr>
                </a:tc>
                <a:tc>
                  <a:txBody>
                    <a:bodyPr/>
                    <a:lstStyle/>
                    <a:p>
                      <a:r>
                        <a:rPr kumimoji="1" lang="ja-JP" altLang="en-US" sz="1600" b="0" dirty="0" smtClean="0">
                          <a:solidFill>
                            <a:schemeClr val="tx1"/>
                          </a:solidFill>
                        </a:rPr>
                        <a:t>　淀川区役所</a:t>
                      </a:r>
                      <a:endParaRPr kumimoji="1" lang="ja-JP" altLang="en-US" sz="1600" b="0" dirty="0">
                        <a:solidFill>
                          <a:schemeClr val="tx1"/>
                        </a:solidFill>
                      </a:endParaRPr>
                    </a:p>
                  </a:txBody>
                  <a:tcPr anchor="ctr">
                    <a:solidFill>
                      <a:schemeClr val="accent1">
                        <a:lumMod val="40000"/>
                        <a:lumOff val="60000"/>
                      </a:schemeClr>
                    </a:solidFill>
                  </a:tcPr>
                </a:tc>
              </a:tr>
              <a:tr h="631998">
                <a:tc>
                  <a:txBody>
                    <a:bodyPr/>
                    <a:lstStyle/>
                    <a:p>
                      <a:pPr algn="ctr"/>
                      <a:r>
                        <a:rPr kumimoji="1" lang="ja-JP" altLang="en-US" sz="1600" b="0" dirty="0" smtClean="0">
                          <a:solidFill>
                            <a:sysClr val="windowText" lastClr="000000"/>
                          </a:solidFill>
                        </a:rPr>
                        <a:t>第二区</a:t>
                      </a:r>
                      <a:endParaRPr kumimoji="1" lang="ja-JP" altLang="en-US" sz="1600" b="0" dirty="0">
                        <a:solidFill>
                          <a:sysClr val="windowText" lastClr="000000"/>
                        </a:solidFill>
                      </a:endParaRPr>
                    </a:p>
                  </a:txBody>
                  <a:tcPr anchor="ctr"/>
                </a:tc>
                <a:tc>
                  <a:txBody>
                    <a:bodyPr/>
                    <a:lstStyle/>
                    <a:p>
                      <a:r>
                        <a:rPr kumimoji="1" lang="ja-JP" altLang="en-US" sz="1600" dirty="0" smtClean="0"/>
                        <a:t>　北区役所</a:t>
                      </a:r>
                      <a:endParaRPr kumimoji="1" lang="ja-JP" altLang="en-US" sz="1600" dirty="0"/>
                    </a:p>
                  </a:txBody>
                  <a:tcPr anchor="ctr"/>
                </a:tc>
              </a:tr>
              <a:tr h="631998">
                <a:tc>
                  <a:txBody>
                    <a:bodyPr/>
                    <a:lstStyle/>
                    <a:p>
                      <a:pPr algn="ctr"/>
                      <a:r>
                        <a:rPr kumimoji="1" lang="ja-JP" altLang="en-US" sz="1600" b="0" dirty="0" smtClean="0"/>
                        <a:t>第三区</a:t>
                      </a:r>
                      <a:endParaRPr kumimoji="1" lang="ja-JP" altLang="en-US" sz="1600" b="0" dirty="0"/>
                    </a:p>
                  </a:txBody>
                  <a:tcPr anchor="ctr">
                    <a:solidFill>
                      <a:schemeClr val="accent1">
                        <a:lumMod val="40000"/>
                        <a:lumOff val="60000"/>
                      </a:schemeClr>
                    </a:solidFill>
                  </a:tcPr>
                </a:tc>
                <a:tc>
                  <a:txBody>
                    <a:bodyPr/>
                    <a:lstStyle/>
                    <a:p>
                      <a:r>
                        <a:rPr kumimoji="1" lang="ja-JP" altLang="en-US" sz="1600" dirty="0" smtClean="0"/>
                        <a:t>　福島区役所</a:t>
                      </a:r>
                      <a:endParaRPr kumimoji="1" lang="ja-JP" altLang="en-US" sz="1600" dirty="0"/>
                    </a:p>
                  </a:txBody>
                  <a:tcPr anchor="ctr">
                    <a:solidFill>
                      <a:schemeClr val="accent1">
                        <a:lumMod val="40000"/>
                        <a:lumOff val="60000"/>
                      </a:schemeClr>
                    </a:solidFill>
                  </a:tcPr>
                </a:tc>
              </a:tr>
              <a:tr h="631998">
                <a:tc>
                  <a:txBody>
                    <a:bodyPr/>
                    <a:lstStyle/>
                    <a:p>
                      <a:pPr algn="ctr"/>
                      <a:r>
                        <a:rPr kumimoji="1" lang="ja-JP" altLang="en-US" sz="1600" b="0" dirty="0" smtClean="0"/>
                        <a:t>第四区</a:t>
                      </a:r>
                      <a:endParaRPr kumimoji="1" lang="ja-JP" altLang="en-US" sz="1600" b="0" dirty="0"/>
                    </a:p>
                  </a:txBody>
                  <a:tcPr anchor="ctr"/>
                </a:tc>
                <a:tc>
                  <a:txBody>
                    <a:bodyPr/>
                    <a:lstStyle/>
                    <a:p>
                      <a:r>
                        <a:rPr kumimoji="1" lang="ja-JP" altLang="en-US" sz="1600" dirty="0" smtClean="0"/>
                        <a:t>　城東区役所</a:t>
                      </a:r>
                      <a:endParaRPr kumimoji="1" lang="ja-JP" altLang="en-US" sz="1600" dirty="0"/>
                    </a:p>
                  </a:txBody>
                  <a:tcPr anchor="ctr"/>
                </a:tc>
              </a:tr>
              <a:tr h="631998">
                <a:tc>
                  <a:txBody>
                    <a:bodyPr/>
                    <a:lstStyle/>
                    <a:p>
                      <a:pPr algn="ctr"/>
                      <a:r>
                        <a:rPr kumimoji="1" lang="ja-JP" altLang="en-US" sz="1600" b="0" dirty="0" smtClean="0"/>
                        <a:t>第五区</a:t>
                      </a:r>
                      <a:endParaRPr kumimoji="1" lang="ja-JP" altLang="en-US" sz="1600" b="0" dirty="0"/>
                    </a:p>
                  </a:txBody>
                  <a:tcPr anchor="ctr">
                    <a:solidFill>
                      <a:schemeClr val="accent1">
                        <a:lumMod val="40000"/>
                        <a:lumOff val="60000"/>
                      </a:schemeClr>
                    </a:solidFill>
                  </a:tcPr>
                </a:tc>
                <a:tc>
                  <a:txBody>
                    <a:bodyPr/>
                    <a:lstStyle/>
                    <a:p>
                      <a:r>
                        <a:rPr kumimoji="1" lang="ja-JP" altLang="en-US" sz="1600" dirty="0" smtClean="0"/>
                        <a:t>　西区役所</a:t>
                      </a:r>
                      <a:endParaRPr kumimoji="1" lang="en-US" altLang="ja-JP" sz="1600" dirty="0" smtClean="0"/>
                    </a:p>
                  </a:txBody>
                  <a:tcPr anchor="ctr">
                    <a:solidFill>
                      <a:schemeClr val="accent1">
                        <a:lumMod val="40000"/>
                        <a:lumOff val="60000"/>
                      </a:schemeClr>
                    </a:solidFill>
                  </a:tcPr>
                </a:tc>
              </a:tr>
              <a:tr h="631998">
                <a:tc>
                  <a:txBody>
                    <a:bodyPr/>
                    <a:lstStyle/>
                    <a:p>
                      <a:pPr algn="ctr"/>
                      <a:r>
                        <a:rPr kumimoji="1" lang="ja-JP" altLang="en-US" sz="1600" b="0" dirty="0" smtClean="0"/>
                        <a:t>第六区</a:t>
                      </a:r>
                      <a:endParaRPr kumimoji="1" lang="ja-JP" altLang="en-US" sz="1600" b="0" dirty="0"/>
                    </a:p>
                  </a:txBody>
                  <a:tcPr anchor="ctr"/>
                </a:tc>
                <a:tc>
                  <a:txBody>
                    <a:bodyPr/>
                    <a:lstStyle/>
                    <a:p>
                      <a:r>
                        <a:rPr kumimoji="1" lang="ja-JP" altLang="en-US" sz="1600" dirty="0" smtClean="0"/>
                        <a:t>　天王寺区役所</a:t>
                      </a:r>
                      <a:endParaRPr kumimoji="1" lang="ja-JP" altLang="en-US" sz="1600" dirty="0"/>
                    </a:p>
                  </a:txBody>
                  <a:tcPr anchor="ctr"/>
                </a:tc>
              </a:tr>
              <a:tr h="631998">
                <a:tc>
                  <a:txBody>
                    <a:bodyPr/>
                    <a:lstStyle/>
                    <a:p>
                      <a:pPr algn="ctr"/>
                      <a:r>
                        <a:rPr kumimoji="1" lang="ja-JP" altLang="en-US" sz="1600" b="0" dirty="0" smtClean="0"/>
                        <a:t>第七区</a:t>
                      </a:r>
                      <a:endParaRPr kumimoji="1" lang="ja-JP" altLang="en-US" sz="1600" b="0" dirty="0"/>
                    </a:p>
                  </a:txBody>
                  <a:tcPr anchor="ctr">
                    <a:solidFill>
                      <a:schemeClr val="accent1">
                        <a:lumMod val="40000"/>
                        <a:lumOff val="60000"/>
                      </a:schemeClr>
                    </a:solidFill>
                  </a:tcPr>
                </a:tc>
                <a:tc>
                  <a:txBody>
                    <a:bodyPr/>
                    <a:lstStyle/>
                    <a:p>
                      <a:r>
                        <a:rPr kumimoji="1" lang="ja-JP" altLang="en-US" sz="1600" dirty="0" smtClean="0"/>
                        <a:t>　西成区役所</a:t>
                      </a:r>
                      <a:endParaRPr kumimoji="1" lang="ja-JP" altLang="en-US" sz="1600" dirty="0"/>
                    </a:p>
                  </a:txBody>
                  <a:tcPr anchor="ctr">
                    <a:solidFill>
                      <a:schemeClr val="accent1">
                        <a:lumMod val="40000"/>
                        <a:lumOff val="60000"/>
                      </a:schemeClr>
                    </a:solidFill>
                  </a:tcPr>
                </a:tc>
              </a:tr>
              <a:tr h="631998">
                <a:tc>
                  <a:txBody>
                    <a:bodyPr/>
                    <a:lstStyle/>
                    <a:p>
                      <a:pPr algn="ctr"/>
                      <a:r>
                        <a:rPr kumimoji="1" lang="ja-JP" altLang="en-US" sz="1600" b="0" dirty="0" smtClean="0"/>
                        <a:t>第八区</a:t>
                      </a:r>
                      <a:endParaRPr kumimoji="1" lang="ja-JP" altLang="en-US" sz="1600" b="0" dirty="0"/>
                    </a:p>
                  </a:txBody>
                  <a:tcPr anchor="ctr"/>
                </a:tc>
                <a:tc>
                  <a:txBody>
                    <a:bodyPr/>
                    <a:lstStyle/>
                    <a:p>
                      <a:r>
                        <a:rPr kumimoji="1" lang="ja-JP" altLang="en-US" sz="1600" dirty="0" smtClean="0"/>
                        <a:t>　平野区役所</a:t>
                      </a:r>
                      <a:endParaRPr kumimoji="1" lang="ja-JP" altLang="en-US" sz="1600" dirty="0"/>
                    </a:p>
                  </a:txBody>
                  <a:tcPr anchor="ctr"/>
                </a:tc>
              </a:tr>
            </a:tbl>
          </a:graphicData>
        </a:graphic>
      </p:graphicFrame>
      <p:grpSp>
        <p:nvGrpSpPr>
          <p:cNvPr id="2" name="グループ化 86"/>
          <p:cNvGrpSpPr/>
          <p:nvPr/>
        </p:nvGrpSpPr>
        <p:grpSpPr>
          <a:xfrm>
            <a:off x="3347864" y="476672"/>
            <a:ext cx="5685296" cy="5976664"/>
            <a:chOff x="38832" y="476672"/>
            <a:chExt cx="5685296" cy="5976664"/>
          </a:xfrm>
        </p:grpSpPr>
        <p:grpSp>
          <p:nvGrpSpPr>
            <p:cNvPr id="3" name="Group 9"/>
            <p:cNvGrpSpPr>
              <a:grpSpLocks/>
            </p:cNvGrpSpPr>
            <p:nvPr/>
          </p:nvGrpSpPr>
          <p:grpSpPr bwMode="auto">
            <a:xfrm>
              <a:off x="38832" y="476672"/>
              <a:ext cx="5685296" cy="5976664"/>
              <a:chOff x="1" y="110"/>
              <a:chExt cx="6840" cy="6368"/>
            </a:xfrm>
          </p:grpSpPr>
          <p:grpSp>
            <p:nvGrpSpPr>
              <p:cNvPr id="4" name="Group 34"/>
              <p:cNvGrpSpPr>
                <a:grpSpLocks/>
              </p:cNvGrpSpPr>
              <p:nvPr/>
            </p:nvGrpSpPr>
            <p:grpSpPr bwMode="auto">
              <a:xfrm>
                <a:off x="1" y="110"/>
                <a:ext cx="6840" cy="6368"/>
                <a:chOff x="0" y="140"/>
                <a:chExt cx="7786" cy="7931"/>
              </a:xfrm>
            </p:grpSpPr>
            <p:sp>
              <p:nvSpPr>
                <p:cNvPr id="33" name="Freeform 58"/>
                <p:cNvSpPr>
                  <a:spLocks/>
                </p:cNvSpPr>
                <p:nvPr/>
              </p:nvSpPr>
              <p:spPr bwMode="auto">
                <a:xfrm>
                  <a:off x="3984" y="5319"/>
                  <a:ext cx="1234" cy="1419"/>
                </a:xfrm>
                <a:custGeom>
                  <a:avLst/>
                  <a:gdLst>
                    <a:gd name="T0" fmla="*/ 1191 w 1234"/>
                    <a:gd name="T1" fmla="*/ 270 h 1419"/>
                    <a:gd name="T2" fmla="*/ 1135 w 1234"/>
                    <a:gd name="T3" fmla="*/ 397 h 1419"/>
                    <a:gd name="T4" fmla="*/ 1035 w 1234"/>
                    <a:gd name="T5" fmla="*/ 525 h 1419"/>
                    <a:gd name="T6" fmla="*/ 1021 w 1234"/>
                    <a:gd name="T7" fmla="*/ 695 h 1419"/>
                    <a:gd name="T8" fmla="*/ 1007 w 1234"/>
                    <a:gd name="T9" fmla="*/ 766 h 1419"/>
                    <a:gd name="T10" fmla="*/ 993 w 1234"/>
                    <a:gd name="T11" fmla="*/ 809 h 1419"/>
                    <a:gd name="T12" fmla="*/ 950 w 1234"/>
                    <a:gd name="T13" fmla="*/ 936 h 1419"/>
                    <a:gd name="T14" fmla="*/ 879 w 1234"/>
                    <a:gd name="T15" fmla="*/ 1107 h 1419"/>
                    <a:gd name="T16" fmla="*/ 837 w 1234"/>
                    <a:gd name="T17" fmla="*/ 1220 h 1419"/>
                    <a:gd name="T18" fmla="*/ 794 w 1234"/>
                    <a:gd name="T19" fmla="*/ 1334 h 1419"/>
                    <a:gd name="T20" fmla="*/ 752 w 1234"/>
                    <a:gd name="T21" fmla="*/ 1390 h 1419"/>
                    <a:gd name="T22" fmla="*/ 738 w 1234"/>
                    <a:gd name="T23" fmla="*/ 1419 h 1419"/>
                    <a:gd name="T24" fmla="*/ 539 w 1234"/>
                    <a:gd name="T25" fmla="*/ 1404 h 1419"/>
                    <a:gd name="T26" fmla="*/ 468 w 1234"/>
                    <a:gd name="T27" fmla="*/ 1390 h 1419"/>
                    <a:gd name="T28" fmla="*/ 454 w 1234"/>
                    <a:gd name="T29" fmla="*/ 1334 h 1419"/>
                    <a:gd name="T30" fmla="*/ 468 w 1234"/>
                    <a:gd name="T31" fmla="*/ 1305 h 1419"/>
                    <a:gd name="T32" fmla="*/ 468 w 1234"/>
                    <a:gd name="T33" fmla="*/ 1277 h 1419"/>
                    <a:gd name="T34" fmla="*/ 468 w 1234"/>
                    <a:gd name="T35" fmla="*/ 1206 h 1419"/>
                    <a:gd name="T36" fmla="*/ 426 w 1234"/>
                    <a:gd name="T37" fmla="*/ 1149 h 1419"/>
                    <a:gd name="T38" fmla="*/ 355 w 1234"/>
                    <a:gd name="T39" fmla="*/ 1121 h 1419"/>
                    <a:gd name="T40" fmla="*/ 170 w 1234"/>
                    <a:gd name="T41" fmla="*/ 1050 h 1419"/>
                    <a:gd name="T42" fmla="*/ 114 w 1234"/>
                    <a:gd name="T43" fmla="*/ 1050 h 1419"/>
                    <a:gd name="T44" fmla="*/ 29 w 1234"/>
                    <a:gd name="T45" fmla="*/ 1092 h 1419"/>
                    <a:gd name="T46" fmla="*/ 0 w 1234"/>
                    <a:gd name="T47" fmla="*/ 1092 h 1419"/>
                    <a:gd name="T48" fmla="*/ 14 w 1234"/>
                    <a:gd name="T49" fmla="*/ 1064 h 1419"/>
                    <a:gd name="T50" fmla="*/ 14 w 1234"/>
                    <a:gd name="T51" fmla="*/ 1050 h 1419"/>
                    <a:gd name="T52" fmla="*/ 29 w 1234"/>
                    <a:gd name="T53" fmla="*/ 1021 h 1419"/>
                    <a:gd name="T54" fmla="*/ 43 w 1234"/>
                    <a:gd name="T55" fmla="*/ 965 h 1419"/>
                    <a:gd name="T56" fmla="*/ 57 w 1234"/>
                    <a:gd name="T57" fmla="*/ 951 h 1419"/>
                    <a:gd name="T58" fmla="*/ 71 w 1234"/>
                    <a:gd name="T59" fmla="*/ 922 h 1419"/>
                    <a:gd name="T60" fmla="*/ 114 w 1234"/>
                    <a:gd name="T61" fmla="*/ 865 h 1419"/>
                    <a:gd name="T62" fmla="*/ 128 w 1234"/>
                    <a:gd name="T63" fmla="*/ 823 h 1419"/>
                    <a:gd name="T64" fmla="*/ 142 w 1234"/>
                    <a:gd name="T65" fmla="*/ 809 h 1419"/>
                    <a:gd name="T66" fmla="*/ 170 w 1234"/>
                    <a:gd name="T67" fmla="*/ 780 h 1419"/>
                    <a:gd name="T68" fmla="*/ 185 w 1234"/>
                    <a:gd name="T69" fmla="*/ 738 h 1419"/>
                    <a:gd name="T70" fmla="*/ 185 w 1234"/>
                    <a:gd name="T71" fmla="*/ 724 h 1419"/>
                    <a:gd name="T72" fmla="*/ 199 w 1234"/>
                    <a:gd name="T73" fmla="*/ 695 h 1419"/>
                    <a:gd name="T74" fmla="*/ 213 w 1234"/>
                    <a:gd name="T75" fmla="*/ 681 h 1419"/>
                    <a:gd name="T76" fmla="*/ 227 w 1234"/>
                    <a:gd name="T77" fmla="*/ 639 h 1419"/>
                    <a:gd name="T78" fmla="*/ 241 w 1234"/>
                    <a:gd name="T79" fmla="*/ 610 h 1419"/>
                    <a:gd name="T80" fmla="*/ 255 w 1234"/>
                    <a:gd name="T81" fmla="*/ 553 h 1419"/>
                    <a:gd name="T82" fmla="*/ 270 w 1234"/>
                    <a:gd name="T83" fmla="*/ 525 h 1419"/>
                    <a:gd name="T84" fmla="*/ 298 w 1234"/>
                    <a:gd name="T85" fmla="*/ 482 h 1419"/>
                    <a:gd name="T86" fmla="*/ 312 w 1234"/>
                    <a:gd name="T87" fmla="*/ 454 h 1419"/>
                    <a:gd name="T88" fmla="*/ 355 w 1234"/>
                    <a:gd name="T89" fmla="*/ 383 h 1419"/>
                    <a:gd name="T90" fmla="*/ 397 w 1234"/>
                    <a:gd name="T91" fmla="*/ 270 h 1419"/>
                    <a:gd name="T92" fmla="*/ 411 w 1234"/>
                    <a:gd name="T93" fmla="*/ 227 h 1419"/>
                    <a:gd name="T94" fmla="*/ 426 w 1234"/>
                    <a:gd name="T95" fmla="*/ 185 h 1419"/>
                    <a:gd name="T96" fmla="*/ 440 w 1234"/>
                    <a:gd name="T97" fmla="*/ 142 h 1419"/>
                    <a:gd name="T98" fmla="*/ 454 w 1234"/>
                    <a:gd name="T99" fmla="*/ 114 h 1419"/>
                    <a:gd name="T100" fmla="*/ 468 w 1234"/>
                    <a:gd name="T101" fmla="*/ 71 h 1419"/>
                    <a:gd name="T102" fmla="*/ 482 w 1234"/>
                    <a:gd name="T103" fmla="*/ 14 h 1419"/>
                    <a:gd name="T104" fmla="*/ 497 w 1234"/>
                    <a:gd name="T105" fmla="*/ 14 h 1419"/>
                    <a:gd name="T106" fmla="*/ 525 w 1234"/>
                    <a:gd name="T107" fmla="*/ 29 h 1419"/>
                    <a:gd name="T108" fmla="*/ 610 w 1234"/>
                    <a:gd name="T109" fmla="*/ 57 h 1419"/>
                    <a:gd name="T110" fmla="*/ 794 w 1234"/>
                    <a:gd name="T111" fmla="*/ 114 h 1419"/>
                    <a:gd name="T112" fmla="*/ 837 w 1234"/>
                    <a:gd name="T113" fmla="*/ 114 h 1419"/>
                    <a:gd name="T114" fmla="*/ 879 w 1234"/>
                    <a:gd name="T115" fmla="*/ 114 h 1419"/>
                    <a:gd name="T116" fmla="*/ 922 w 1234"/>
                    <a:gd name="T117" fmla="*/ 99 h 1419"/>
                    <a:gd name="T118" fmla="*/ 965 w 1234"/>
                    <a:gd name="T119" fmla="*/ 85 h 1419"/>
                    <a:gd name="T120" fmla="*/ 993 w 1234"/>
                    <a:gd name="T121" fmla="*/ 71 h 1419"/>
                    <a:gd name="T122" fmla="*/ 1021 w 1234"/>
                    <a:gd name="T123" fmla="*/ 29 h 1419"/>
                    <a:gd name="T124" fmla="*/ 1078 w 1234"/>
                    <a:gd name="T125" fmla="*/ 43 h 1419"/>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234"/>
                    <a:gd name="T190" fmla="*/ 0 h 1419"/>
                    <a:gd name="T191" fmla="*/ 1234 w 1234"/>
                    <a:gd name="T192" fmla="*/ 1419 h 1419"/>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234" h="1419">
                      <a:moveTo>
                        <a:pt x="1149" y="99"/>
                      </a:moveTo>
                      <a:lnTo>
                        <a:pt x="1163" y="114"/>
                      </a:lnTo>
                      <a:lnTo>
                        <a:pt x="1163" y="128"/>
                      </a:lnTo>
                      <a:lnTo>
                        <a:pt x="1191" y="142"/>
                      </a:lnTo>
                      <a:lnTo>
                        <a:pt x="1206" y="156"/>
                      </a:lnTo>
                      <a:lnTo>
                        <a:pt x="1234" y="170"/>
                      </a:lnTo>
                      <a:lnTo>
                        <a:pt x="1220" y="199"/>
                      </a:lnTo>
                      <a:lnTo>
                        <a:pt x="1206" y="227"/>
                      </a:lnTo>
                      <a:lnTo>
                        <a:pt x="1191" y="270"/>
                      </a:lnTo>
                      <a:lnTo>
                        <a:pt x="1191" y="284"/>
                      </a:lnTo>
                      <a:lnTo>
                        <a:pt x="1177" y="284"/>
                      </a:lnTo>
                      <a:lnTo>
                        <a:pt x="1177" y="298"/>
                      </a:lnTo>
                      <a:lnTo>
                        <a:pt x="1163" y="312"/>
                      </a:lnTo>
                      <a:lnTo>
                        <a:pt x="1163" y="326"/>
                      </a:lnTo>
                      <a:lnTo>
                        <a:pt x="1135" y="397"/>
                      </a:lnTo>
                      <a:lnTo>
                        <a:pt x="1135" y="412"/>
                      </a:lnTo>
                      <a:lnTo>
                        <a:pt x="1135" y="426"/>
                      </a:lnTo>
                      <a:lnTo>
                        <a:pt x="1121" y="440"/>
                      </a:lnTo>
                      <a:lnTo>
                        <a:pt x="1106" y="482"/>
                      </a:lnTo>
                      <a:lnTo>
                        <a:pt x="1035" y="468"/>
                      </a:lnTo>
                      <a:lnTo>
                        <a:pt x="1035" y="511"/>
                      </a:lnTo>
                      <a:lnTo>
                        <a:pt x="1035" y="525"/>
                      </a:lnTo>
                      <a:lnTo>
                        <a:pt x="1035" y="553"/>
                      </a:lnTo>
                      <a:lnTo>
                        <a:pt x="1021" y="596"/>
                      </a:lnTo>
                      <a:lnTo>
                        <a:pt x="1021" y="624"/>
                      </a:lnTo>
                      <a:lnTo>
                        <a:pt x="1021" y="667"/>
                      </a:lnTo>
                      <a:lnTo>
                        <a:pt x="1021" y="681"/>
                      </a:lnTo>
                      <a:lnTo>
                        <a:pt x="1021" y="695"/>
                      </a:lnTo>
                      <a:lnTo>
                        <a:pt x="1021" y="709"/>
                      </a:lnTo>
                      <a:lnTo>
                        <a:pt x="1021" y="724"/>
                      </a:lnTo>
                      <a:lnTo>
                        <a:pt x="1021" y="738"/>
                      </a:lnTo>
                      <a:lnTo>
                        <a:pt x="1007" y="766"/>
                      </a:lnTo>
                      <a:lnTo>
                        <a:pt x="1007" y="780"/>
                      </a:lnTo>
                      <a:lnTo>
                        <a:pt x="993" y="809"/>
                      </a:lnTo>
                      <a:lnTo>
                        <a:pt x="993" y="823"/>
                      </a:lnTo>
                      <a:lnTo>
                        <a:pt x="979" y="837"/>
                      </a:lnTo>
                      <a:lnTo>
                        <a:pt x="979" y="865"/>
                      </a:lnTo>
                      <a:lnTo>
                        <a:pt x="965" y="880"/>
                      </a:lnTo>
                      <a:lnTo>
                        <a:pt x="965" y="908"/>
                      </a:lnTo>
                      <a:lnTo>
                        <a:pt x="950" y="936"/>
                      </a:lnTo>
                      <a:lnTo>
                        <a:pt x="950" y="951"/>
                      </a:lnTo>
                      <a:lnTo>
                        <a:pt x="936" y="979"/>
                      </a:lnTo>
                      <a:lnTo>
                        <a:pt x="908" y="1021"/>
                      </a:lnTo>
                      <a:lnTo>
                        <a:pt x="908" y="1050"/>
                      </a:lnTo>
                      <a:lnTo>
                        <a:pt x="894" y="1064"/>
                      </a:lnTo>
                      <a:lnTo>
                        <a:pt x="894" y="1092"/>
                      </a:lnTo>
                      <a:lnTo>
                        <a:pt x="879" y="1107"/>
                      </a:lnTo>
                      <a:lnTo>
                        <a:pt x="879" y="1121"/>
                      </a:lnTo>
                      <a:lnTo>
                        <a:pt x="865" y="1135"/>
                      </a:lnTo>
                      <a:lnTo>
                        <a:pt x="865" y="1149"/>
                      </a:lnTo>
                      <a:lnTo>
                        <a:pt x="851" y="1178"/>
                      </a:lnTo>
                      <a:lnTo>
                        <a:pt x="851" y="1192"/>
                      </a:lnTo>
                      <a:lnTo>
                        <a:pt x="837" y="1206"/>
                      </a:lnTo>
                      <a:lnTo>
                        <a:pt x="837" y="1220"/>
                      </a:lnTo>
                      <a:lnTo>
                        <a:pt x="823" y="1234"/>
                      </a:lnTo>
                      <a:lnTo>
                        <a:pt x="823" y="1263"/>
                      </a:lnTo>
                      <a:lnTo>
                        <a:pt x="809" y="1291"/>
                      </a:lnTo>
                      <a:lnTo>
                        <a:pt x="794" y="1291"/>
                      </a:lnTo>
                      <a:lnTo>
                        <a:pt x="794" y="1305"/>
                      </a:lnTo>
                      <a:lnTo>
                        <a:pt x="794" y="1334"/>
                      </a:lnTo>
                      <a:lnTo>
                        <a:pt x="780" y="1334"/>
                      </a:lnTo>
                      <a:lnTo>
                        <a:pt x="780" y="1348"/>
                      </a:lnTo>
                      <a:lnTo>
                        <a:pt x="766" y="1362"/>
                      </a:lnTo>
                      <a:lnTo>
                        <a:pt x="766" y="1376"/>
                      </a:lnTo>
                      <a:lnTo>
                        <a:pt x="752" y="1390"/>
                      </a:lnTo>
                      <a:lnTo>
                        <a:pt x="752" y="1404"/>
                      </a:lnTo>
                      <a:lnTo>
                        <a:pt x="752" y="1419"/>
                      </a:lnTo>
                      <a:lnTo>
                        <a:pt x="738" y="1419"/>
                      </a:lnTo>
                      <a:lnTo>
                        <a:pt x="695" y="1419"/>
                      </a:lnTo>
                      <a:lnTo>
                        <a:pt x="681" y="1419"/>
                      </a:lnTo>
                      <a:lnTo>
                        <a:pt x="638" y="1404"/>
                      </a:lnTo>
                      <a:lnTo>
                        <a:pt x="610" y="1404"/>
                      </a:lnTo>
                      <a:lnTo>
                        <a:pt x="596" y="1404"/>
                      </a:lnTo>
                      <a:lnTo>
                        <a:pt x="567" y="1404"/>
                      </a:lnTo>
                      <a:lnTo>
                        <a:pt x="539" y="1404"/>
                      </a:lnTo>
                      <a:lnTo>
                        <a:pt x="525" y="1390"/>
                      </a:lnTo>
                      <a:lnTo>
                        <a:pt x="511" y="1390"/>
                      </a:lnTo>
                      <a:lnTo>
                        <a:pt x="497" y="1390"/>
                      </a:lnTo>
                      <a:lnTo>
                        <a:pt x="468" y="1390"/>
                      </a:lnTo>
                      <a:lnTo>
                        <a:pt x="468" y="1376"/>
                      </a:lnTo>
                      <a:lnTo>
                        <a:pt x="468" y="1362"/>
                      </a:lnTo>
                      <a:lnTo>
                        <a:pt x="468" y="1348"/>
                      </a:lnTo>
                      <a:lnTo>
                        <a:pt x="454" y="1334"/>
                      </a:lnTo>
                      <a:lnTo>
                        <a:pt x="468" y="1319"/>
                      </a:lnTo>
                      <a:lnTo>
                        <a:pt x="468" y="1305"/>
                      </a:lnTo>
                      <a:lnTo>
                        <a:pt x="468" y="1291"/>
                      </a:lnTo>
                      <a:lnTo>
                        <a:pt x="468" y="1277"/>
                      </a:lnTo>
                      <a:lnTo>
                        <a:pt x="468" y="1263"/>
                      </a:lnTo>
                      <a:lnTo>
                        <a:pt x="468" y="1248"/>
                      </a:lnTo>
                      <a:lnTo>
                        <a:pt x="468" y="1234"/>
                      </a:lnTo>
                      <a:lnTo>
                        <a:pt x="468" y="1206"/>
                      </a:lnTo>
                      <a:lnTo>
                        <a:pt x="482" y="1192"/>
                      </a:lnTo>
                      <a:lnTo>
                        <a:pt x="482" y="1178"/>
                      </a:lnTo>
                      <a:lnTo>
                        <a:pt x="482" y="1149"/>
                      </a:lnTo>
                      <a:lnTo>
                        <a:pt x="454" y="1149"/>
                      </a:lnTo>
                      <a:lnTo>
                        <a:pt x="440" y="1149"/>
                      </a:lnTo>
                      <a:lnTo>
                        <a:pt x="426" y="1149"/>
                      </a:lnTo>
                      <a:lnTo>
                        <a:pt x="411" y="1149"/>
                      </a:lnTo>
                      <a:lnTo>
                        <a:pt x="383" y="1135"/>
                      </a:lnTo>
                      <a:lnTo>
                        <a:pt x="355" y="1121"/>
                      </a:lnTo>
                      <a:lnTo>
                        <a:pt x="326" y="1107"/>
                      </a:lnTo>
                      <a:lnTo>
                        <a:pt x="298" y="1107"/>
                      </a:lnTo>
                      <a:lnTo>
                        <a:pt x="284" y="1092"/>
                      </a:lnTo>
                      <a:lnTo>
                        <a:pt x="270" y="1092"/>
                      </a:lnTo>
                      <a:lnTo>
                        <a:pt x="241" y="1078"/>
                      </a:lnTo>
                      <a:lnTo>
                        <a:pt x="213" y="1064"/>
                      </a:lnTo>
                      <a:lnTo>
                        <a:pt x="170" y="1050"/>
                      </a:lnTo>
                      <a:lnTo>
                        <a:pt x="156" y="1050"/>
                      </a:lnTo>
                      <a:lnTo>
                        <a:pt x="142" y="1050"/>
                      </a:lnTo>
                      <a:lnTo>
                        <a:pt x="128" y="1050"/>
                      </a:lnTo>
                      <a:lnTo>
                        <a:pt x="114" y="1050"/>
                      </a:lnTo>
                      <a:lnTo>
                        <a:pt x="99" y="1050"/>
                      </a:lnTo>
                      <a:lnTo>
                        <a:pt x="99" y="1036"/>
                      </a:lnTo>
                      <a:lnTo>
                        <a:pt x="71" y="1064"/>
                      </a:lnTo>
                      <a:lnTo>
                        <a:pt x="29" y="1092"/>
                      </a:lnTo>
                      <a:lnTo>
                        <a:pt x="29" y="1107"/>
                      </a:lnTo>
                      <a:lnTo>
                        <a:pt x="14" y="1107"/>
                      </a:lnTo>
                      <a:lnTo>
                        <a:pt x="0" y="1092"/>
                      </a:lnTo>
                      <a:lnTo>
                        <a:pt x="14" y="1092"/>
                      </a:lnTo>
                      <a:lnTo>
                        <a:pt x="14" y="1078"/>
                      </a:lnTo>
                      <a:lnTo>
                        <a:pt x="14" y="1064"/>
                      </a:lnTo>
                      <a:lnTo>
                        <a:pt x="14" y="1050"/>
                      </a:lnTo>
                      <a:lnTo>
                        <a:pt x="14" y="1036"/>
                      </a:lnTo>
                      <a:lnTo>
                        <a:pt x="29" y="1036"/>
                      </a:lnTo>
                      <a:lnTo>
                        <a:pt x="29" y="1021"/>
                      </a:lnTo>
                      <a:lnTo>
                        <a:pt x="29" y="1007"/>
                      </a:lnTo>
                      <a:lnTo>
                        <a:pt x="29" y="993"/>
                      </a:lnTo>
                      <a:lnTo>
                        <a:pt x="29" y="979"/>
                      </a:lnTo>
                      <a:lnTo>
                        <a:pt x="43" y="965"/>
                      </a:lnTo>
                      <a:lnTo>
                        <a:pt x="57" y="965"/>
                      </a:lnTo>
                      <a:lnTo>
                        <a:pt x="57" y="951"/>
                      </a:lnTo>
                      <a:lnTo>
                        <a:pt x="57" y="936"/>
                      </a:lnTo>
                      <a:lnTo>
                        <a:pt x="71" y="936"/>
                      </a:lnTo>
                      <a:lnTo>
                        <a:pt x="71" y="922"/>
                      </a:lnTo>
                      <a:lnTo>
                        <a:pt x="85" y="908"/>
                      </a:lnTo>
                      <a:lnTo>
                        <a:pt x="99" y="880"/>
                      </a:lnTo>
                      <a:lnTo>
                        <a:pt x="99" y="865"/>
                      </a:lnTo>
                      <a:lnTo>
                        <a:pt x="114" y="865"/>
                      </a:lnTo>
                      <a:lnTo>
                        <a:pt x="114" y="851"/>
                      </a:lnTo>
                      <a:lnTo>
                        <a:pt x="128" y="837"/>
                      </a:lnTo>
                      <a:lnTo>
                        <a:pt x="128" y="823"/>
                      </a:lnTo>
                      <a:lnTo>
                        <a:pt x="142" y="823"/>
                      </a:lnTo>
                      <a:lnTo>
                        <a:pt x="142" y="809"/>
                      </a:lnTo>
                      <a:lnTo>
                        <a:pt x="142" y="795"/>
                      </a:lnTo>
                      <a:lnTo>
                        <a:pt x="156" y="795"/>
                      </a:lnTo>
                      <a:lnTo>
                        <a:pt x="170" y="795"/>
                      </a:lnTo>
                      <a:lnTo>
                        <a:pt x="170" y="780"/>
                      </a:lnTo>
                      <a:lnTo>
                        <a:pt x="170" y="766"/>
                      </a:lnTo>
                      <a:lnTo>
                        <a:pt x="185" y="766"/>
                      </a:lnTo>
                      <a:lnTo>
                        <a:pt x="185" y="752"/>
                      </a:lnTo>
                      <a:lnTo>
                        <a:pt x="170" y="752"/>
                      </a:lnTo>
                      <a:lnTo>
                        <a:pt x="185" y="752"/>
                      </a:lnTo>
                      <a:lnTo>
                        <a:pt x="185" y="738"/>
                      </a:lnTo>
                      <a:lnTo>
                        <a:pt x="185" y="724"/>
                      </a:lnTo>
                      <a:lnTo>
                        <a:pt x="199" y="709"/>
                      </a:lnTo>
                      <a:lnTo>
                        <a:pt x="199" y="695"/>
                      </a:lnTo>
                      <a:lnTo>
                        <a:pt x="213" y="695"/>
                      </a:lnTo>
                      <a:lnTo>
                        <a:pt x="213" y="681"/>
                      </a:lnTo>
                      <a:lnTo>
                        <a:pt x="213" y="667"/>
                      </a:lnTo>
                      <a:lnTo>
                        <a:pt x="213" y="653"/>
                      </a:lnTo>
                      <a:lnTo>
                        <a:pt x="227" y="653"/>
                      </a:lnTo>
                      <a:lnTo>
                        <a:pt x="227" y="639"/>
                      </a:lnTo>
                      <a:lnTo>
                        <a:pt x="227" y="624"/>
                      </a:lnTo>
                      <a:lnTo>
                        <a:pt x="227" y="610"/>
                      </a:lnTo>
                      <a:lnTo>
                        <a:pt x="241" y="610"/>
                      </a:lnTo>
                      <a:lnTo>
                        <a:pt x="241" y="596"/>
                      </a:lnTo>
                      <a:lnTo>
                        <a:pt x="255" y="596"/>
                      </a:lnTo>
                      <a:lnTo>
                        <a:pt x="255" y="582"/>
                      </a:lnTo>
                      <a:lnTo>
                        <a:pt x="255" y="568"/>
                      </a:lnTo>
                      <a:lnTo>
                        <a:pt x="255" y="553"/>
                      </a:lnTo>
                      <a:lnTo>
                        <a:pt x="270" y="539"/>
                      </a:lnTo>
                      <a:lnTo>
                        <a:pt x="270" y="525"/>
                      </a:lnTo>
                      <a:lnTo>
                        <a:pt x="284" y="525"/>
                      </a:lnTo>
                      <a:lnTo>
                        <a:pt x="270" y="525"/>
                      </a:lnTo>
                      <a:lnTo>
                        <a:pt x="284" y="525"/>
                      </a:lnTo>
                      <a:lnTo>
                        <a:pt x="284" y="511"/>
                      </a:lnTo>
                      <a:lnTo>
                        <a:pt x="284" y="497"/>
                      </a:lnTo>
                      <a:lnTo>
                        <a:pt x="298" y="482"/>
                      </a:lnTo>
                      <a:lnTo>
                        <a:pt x="298" y="468"/>
                      </a:lnTo>
                      <a:lnTo>
                        <a:pt x="298" y="454"/>
                      </a:lnTo>
                      <a:lnTo>
                        <a:pt x="312" y="454"/>
                      </a:lnTo>
                      <a:lnTo>
                        <a:pt x="326" y="440"/>
                      </a:lnTo>
                      <a:lnTo>
                        <a:pt x="326" y="426"/>
                      </a:lnTo>
                      <a:lnTo>
                        <a:pt x="355" y="383"/>
                      </a:lnTo>
                      <a:lnTo>
                        <a:pt x="355" y="369"/>
                      </a:lnTo>
                      <a:lnTo>
                        <a:pt x="369" y="341"/>
                      </a:lnTo>
                      <a:lnTo>
                        <a:pt x="383" y="312"/>
                      </a:lnTo>
                      <a:lnTo>
                        <a:pt x="397" y="284"/>
                      </a:lnTo>
                      <a:lnTo>
                        <a:pt x="397" y="270"/>
                      </a:lnTo>
                      <a:lnTo>
                        <a:pt x="397" y="256"/>
                      </a:lnTo>
                      <a:lnTo>
                        <a:pt x="397" y="241"/>
                      </a:lnTo>
                      <a:lnTo>
                        <a:pt x="411" y="241"/>
                      </a:lnTo>
                      <a:lnTo>
                        <a:pt x="411" y="227"/>
                      </a:lnTo>
                      <a:lnTo>
                        <a:pt x="426" y="213"/>
                      </a:lnTo>
                      <a:lnTo>
                        <a:pt x="426" y="199"/>
                      </a:lnTo>
                      <a:lnTo>
                        <a:pt x="426" y="185"/>
                      </a:lnTo>
                      <a:lnTo>
                        <a:pt x="440" y="170"/>
                      </a:lnTo>
                      <a:lnTo>
                        <a:pt x="426" y="170"/>
                      </a:lnTo>
                      <a:lnTo>
                        <a:pt x="440" y="170"/>
                      </a:lnTo>
                      <a:lnTo>
                        <a:pt x="440" y="156"/>
                      </a:lnTo>
                      <a:lnTo>
                        <a:pt x="440" y="142"/>
                      </a:lnTo>
                      <a:lnTo>
                        <a:pt x="440" y="128"/>
                      </a:lnTo>
                      <a:lnTo>
                        <a:pt x="454" y="114"/>
                      </a:lnTo>
                      <a:lnTo>
                        <a:pt x="454" y="99"/>
                      </a:lnTo>
                      <a:lnTo>
                        <a:pt x="468" y="99"/>
                      </a:lnTo>
                      <a:lnTo>
                        <a:pt x="468" y="85"/>
                      </a:lnTo>
                      <a:lnTo>
                        <a:pt x="468" y="71"/>
                      </a:lnTo>
                      <a:lnTo>
                        <a:pt x="468" y="57"/>
                      </a:lnTo>
                      <a:lnTo>
                        <a:pt x="482" y="57"/>
                      </a:lnTo>
                      <a:lnTo>
                        <a:pt x="482" y="43"/>
                      </a:lnTo>
                      <a:lnTo>
                        <a:pt x="482" y="29"/>
                      </a:lnTo>
                      <a:lnTo>
                        <a:pt x="468" y="29"/>
                      </a:lnTo>
                      <a:lnTo>
                        <a:pt x="482" y="14"/>
                      </a:lnTo>
                      <a:lnTo>
                        <a:pt x="497" y="14"/>
                      </a:lnTo>
                      <a:lnTo>
                        <a:pt x="511" y="14"/>
                      </a:lnTo>
                      <a:lnTo>
                        <a:pt x="525" y="14"/>
                      </a:lnTo>
                      <a:lnTo>
                        <a:pt x="525" y="29"/>
                      </a:lnTo>
                      <a:lnTo>
                        <a:pt x="539" y="29"/>
                      </a:lnTo>
                      <a:lnTo>
                        <a:pt x="553" y="29"/>
                      </a:lnTo>
                      <a:lnTo>
                        <a:pt x="567" y="29"/>
                      </a:lnTo>
                      <a:lnTo>
                        <a:pt x="582" y="43"/>
                      </a:lnTo>
                      <a:lnTo>
                        <a:pt x="596" y="43"/>
                      </a:lnTo>
                      <a:lnTo>
                        <a:pt x="610" y="57"/>
                      </a:lnTo>
                      <a:lnTo>
                        <a:pt x="624" y="57"/>
                      </a:lnTo>
                      <a:lnTo>
                        <a:pt x="638" y="57"/>
                      </a:lnTo>
                      <a:lnTo>
                        <a:pt x="653" y="71"/>
                      </a:lnTo>
                      <a:lnTo>
                        <a:pt x="667" y="71"/>
                      </a:lnTo>
                      <a:lnTo>
                        <a:pt x="738" y="99"/>
                      </a:lnTo>
                      <a:lnTo>
                        <a:pt x="794" y="114"/>
                      </a:lnTo>
                      <a:lnTo>
                        <a:pt x="809" y="114"/>
                      </a:lnTo>
                      <a:lnTo>
                        <a:pt x="823" y="114"/>
                      </a:lnTo>
                      <a:lnTo>
                        <a:pt x="837" y="114"/>
                      </a:lnTo>
                      <a:lnTo>
                        <a:pt x="851" y="114"/>
                      </a:lnTo>
                      <a:lnTo>
                        <a:pt x="865" y="114"/>
                      </a:lnTo>
                      <a:lnTo>
                        <a:pt x="879" y="114"/>
                      </a:lnTo>
                      <a:lnTo>
                        <a:pt x="894" y="114"/>
                      </a:lnTo>
                      <a:lnTo>
                        <a:pt x="908" y="114"/>
                      </a:lnTo>
                      <a:lnTo>
                        <a:pt x="922" y="114"/>
                      </a:lnTo>
                      <a:lnTo>
                        <a:pt x="922" y="99"/>
                      </a:lnTo>
                      <a:lnTo>
                        <a:pt x="936" y="99"/>
                      </a:lnTo>
                      <a:lnTo>
                        <a:pt x="950" y="99"/>
                      </a:lnTo>
                      <a:lnTo>
                        <a:pt x="950" y="85"/>
                      </a:lnTo>
                      <a:lnTo>
                        <a:pt x="965" y="85"/>
                      </a:lnTo>
                      <a:lnTo>
                        <a:pt x="979" y="71"/>
                      </a:lnTo>
                      <a:lnTo>
                        <a:pt x="993" y="71"/>
                      </a:lnTo>
                      <a:lnTo>
                        <a:pt x="993" y="57"/>
                      </a:lnTo>
                      <a:lnTo>
                        <a:pt x="1007" y="57"/>
                      </a:lnTo>
                      <a:lnTo>
                        <a:pt x="1007" y="43"/>
                      </a:lnTo>
                      <a:lnTo>
                        <a:pt x="1021" y="29"/>
                      </a:lnTo>
                      <a:lnTo>
                        <a:pt x="1021" y="14"/>
                      </a:lnTo>
                      <a:lnTo>
                        <a:pt x="1035" y="14"/>
                      </a:lnTo>
                      <a:lnTo>
                        <a:pt x="1035" y="0"/>
                      </a:lnTo>
                      <a:lnTo>
                        <a:pt x="1050" y="0"/>
                      </a:lnTo>
                      <a:lnTo>
                        <a:pt x="1064" y="14"/>
                      </a:lnTo>
                      <a:lnTo>
                        <a:pt x="1078" y="43"/>
                      </a:lnTo>
                      <a:lnTo>
                        <a:pt x="1092" y="43"/>
                      </a:lnTo>
                      <a:lnTo>
                        <a:pt x="1092" y="57"/>
                      </a:lnTo>
                      <a:lnTo>
                        <a:pt x="1121" y="71"/>
                      </a:lnTo>
                      <a:lnTo>
                        <a:pt x="1135" y="85"/>
                      </a:lnTo>
                      <a:lnTo>
                        <a:pt x="1149" y="99"/>
                      </a:lnTo>
                      <a:close/>
                    </a:path>
                  </a:pathLst>
                </a:custGeom>
                <a:pattFill prst="wdUpDiag">
                  <a:fgClr>
                    <a:schemeClr val="accent5">
                      <a:lumMod val="40000"/>
                      <a:lumOff val="60000"/>
                    </a:schemeClr>
                  </a:fgClr>
                  <a:bgClr>
                    <a:schemeClr val="bg1"/>
                  </a:bgClr>
                </a:pattFill>
                <a:ln w="9525">
                  <a:solidFill>
                    <a:srgbClr val="333333"/>
                  </a:solidFill>
                  <a:round/>
                  <a:headEnd/>
                  <a:tailEnd/>
                </a:ln>
              </p:spPr>
              <p:txBody>
                <a:bodyPr/>
                <a:lstStyle/>
                <a:p>
                  <a:pPr eaLnBrk="1" hangingPunct="1">
                    <a:defRPr/>
                  </a:pPr>
                  <a:endParaRPr lang="ja-JP" altLang="en-US"/>
                </a:p>
              </p:txBody>
            </p:sp>
            <p:sp>
              <p:nvSpPr>
                <p:cNvPr id="34" name="Freeform 57"/>
                <p:cNvSpPr>
                  <a:spLocks/>
                </p:cNvSpPr>
                <p:nvPr/>
              </p:nvSpPr>
              <p:spPr bwMode="auto">
                <a:xfrm>
                  <a:off x="5106" y="1133"/>
                  <a:ext cx="1531" cy="1546"/>
                </a:xfrm>
                <a:custGeom>
                  <a:avLst/>
                  <a:gdLst>
                    <a:gd name="T0" fmla="*/ 1276 w 1531"/>
                    <a:gd name="T1" fmla="*/ 241 h 1546"/>
                    <a:gd name="T2" fmla="*/ 1290 w 1531"/>
                    <a:gd name="T3" fmla="*/ 284 h 1546"/>
                    <a:gd name="T4" fmla="*/ 1290 w 1531"/>
                    <a:gd name="T5" fmla="*/ 326 h 1546"/>
                    <a:gd name="T6" fmla="*/ 1290 w 1531"/>
                    <a:gd name="T7" fmla="*/ 355 h 1546"/>
                    <a:gd name="T8" fmla="*/ 1262 w 1531"/>
                    <a:gd name="T9" fmla="*/ 411 h 1546"/>
                    <a:gd name="T10" fmla="*/ 1191 w 1531"/>
                    <a:gd name="T11" fmla="*/ 468 h 1546"/>
                    <a:gd name="T12" fmla="*/ 1134 w 1531"/>
                    <a:gd name="T13" fmla="*/ 511 h 1546"/>
                    <a:gd name="T14" fmla="*/ 1106 w 1531"/>
                    <a:gd name="T15" fmla="*/ 525 h 1546"/>
                    <a:gd name="T16" fmla="*/ 1063 w 1531"/>
                    <a:gd name="T17" fmla="*/ 553 h 1546"/>
                    <a:gd name="T18" fmla="*/ 1007 w 1531"/>
                    <a:gd name="T19" fmla="*/ 596 h 1546"/>
                    <a:gd name="T20" fmla="*/ 1035 w 1531"/>
                    <a:gd name="T21" fmla="*/ 652 h 1546"/>
                    <a:gd name="T22" fmla="*/ 1049 w 1531"/>
                    <a:gd name="T23" fmla="*/ 709 h 1546"/>
                    <a:gd name="T24" fmla="*/ 1063 w 1531"/>
                    <a:gd name="T25" fmla="*/ 837 h 1546"/>
                    <a:gd name="T26" fmla="*/ 1077 w 1531"/>
                    <a:gd name="T27" fmla="*/ 950 h 1546"/>
                    <a:gd name="T28" fmla="*/ 1163 w 1531"/>
                    <a:gd name="T29" fmla="*/ 936 h 1546"/>
                    <a:gd name="T30" fmla="*/ 1233 w 1531"/>
                    <a:gd name="T31" fmla="*/ 908 h 1546"/>
                    <a:gd name="T32" fmla="*/ 1276 w 1531"/>
                    <a:gd name="T33" fmla="*/ 936 h 1546"/>
                    <a:gd name="T34" fmla="*/ 1319 w 1531"/>
                    <a:gd name="T35" fmla="*/ 950 h 1546"/>
                    <a:gd name="T36" fmla="*/ 1361 w 1531"/>
                    <a:gd name="T37" fmla="*/ 950 h 1546"/>
                    <a:gd name="T38" fmla="*/ 1418 w 1531"/>
                    <a:gd name="T39" fmla="*/ 1007 h 1546"/>
                    <a:gd name="T40" fmla="*/ 1432 w 1531"/>
                    <a:gd name="T41" fmla="*/ 1035 h 1546"/>
                    <a:gd name="T42" fmla="*/ 1446 w 1531"/>
                    <a:gd name="T43" fmla="*/ 1064 h 1546"/>
                    <a:gd name="T44" fmla="*/ 1446 w 1531"/>
                    <a:gd name="T45" fmla="*/ 1092 h 1546"/>
                    <a:gd name="T46" fmla="*/ 1460 w 1531"/>
                    <a:gd name="T47" fmla="*/ 1177 h 1546"/>
                    <a:gd name="T48" fmla="*/ 1517 w 1531"/>
                    <a:gd name="T49" fmla="*/ 1234 h 1546"/>
                    <a:gd name="T50" fmla="*/ 1489 w 1531"/>
                    <a:gd name="T51" fmla="*/ 1291 h 1546"/>
                    <a:gd name="T52" fmla="*/ 1347 w 1531"/>
                    <a:gd name="T53" fmla="*/ 1277 h 1546"/>
                    <a:gd name="T54" fmla="*/ 1361 w 1531"/>
                    <a:gd name="T55" fmla="*/ 1390 h 1546"/>
                    <a:gd name="T56" fmla="*/ 1106 w 1531"/>
                    <a:gd name="T57" fmla="*/ 1376 h 1546"/>
                    <a:gd name="T58" fmla="*/ 978 w 1531"/>
                    <a:gd name="T59" fmla="*/ 1376 h 1546"/>
                    <a:gd name="T60" fmla="*/ 794 w 1531"/>
                    <a:gd name="T61" fmla="*/ 1376 h 1546"/>
                    <a:gd name="T62" fmla="*/ 680 w 1531"/>
                    <a:gd name="T63" fmla="*/ 1404 h 1546"/>
                    <a:gd name="T64" fmla="*/ 538 w 1531"/>
                    <a:gd name="T65" fmla="*/ 1546 h 1546"/>
                    <a:gd name="T66" fmla="*/ 482 w 1531"/>
                    <a:gd name="T67" fmla="*/ 1447 h 1546"/>
                    <a:gd name="T68" fmla="*/ 425 w 1531"/>
                    <a:gd name="T69" fmla="*/ 1376 h 1546"/>
                    <a:gd name="T70" fmla="*/ 354 w 1531"/>
                    <a:gd name="T71" fmla="*/ 1262 h 1546"/>
                    <a:gd name="T72" fmla="*/ 312 w 1531"/>
                    <a:gd name="T73" fmla="*/ 1206 h 1546"/>
                    <a:gd name="T74" fmla="*/ 241 w 1531"/>
                    <a:gd name="T75" fmla="*/ 1106 h 1546"/>
                    <a:gd name="T76" fmla="*/ 212 w 1531"/>
                    <a:gd name="T77" fmla="*/ 1064 h 1546"/>
                    <a:gd name="T78" fmla="*/ 198 w 1531"/>
                    <a:gd name="T79" fmla="*/ 1021 h 1546"/>
                    <a:gd name="T80" fmla="*/ 156 w 1531"/>
                    <a:gd name="T81" fmla="*/ 950 h 1546"/>
                    <a:gd name="T82" fmla="*/ 127 w 1531"/>
                    <a:gd name="T83" fmla="*/ 879 h 1546"/>
                    <a:gd name="T84" fmla="*/ 70 w 1531"/>
                    <a:gd name="T85" fmla="*/ 752 h 1546"/>
                    <a:gd name="T86" fmla="*/ 28 w 1531"/>
                    <a:gd name="T87" fmla="*/ 638 h 1546"/>
                    <a:gd name="T88" fmla="*/ 42 w 1531"/>
                    <a:gd name="T89" fmla="*/ 553 h 1546"/>
                    <a:gd name="T90" fmla="*/ 170 w 1531"/>
                    <a:gd name="T91" fmla="*/ 567 h 1546"/>
                    <a:gd name="T92" fmla="*/ 354 w 1531"/>
                    <a:gd name="T93" fmla="*/ 581 h 1546"/>
                    <a:gd name="T94" fmla="*/ 425 w 1531"/>
                    <a:gd name="T95" fmla="*/ 581 h 1546"/>
                    <a:gd name="T96" fmla="*/ 538 w 1531"/>
                    <a:gd name="T97" fmla="*/ 567 h 1546"/>
                    <a:gd name="T98" fmla="*/ 694 w 1531"/>
                    <a:gd name="T99" fmla="*/ 539 h 1546"/>
                    <a:gd name="T100" fmla="*/ 836 w 1531"/>
                    <a:gd name="T101" fmla="*/ 482 h 1546"/>
                    <a:gd name="T102" fmla="*/ 936 w 1531"/>
                    <a:gd name="T103" fmla="*/ 425 h 1546"/>
                    <a:gd name="T104" fmla="*/ 1063 w 1531"/>
                    <a:gd name="T105" fmla="*/ 312 h 1546"/>
                    <a:gd name="T106" fmla="*/ 1106 w 1531"/>
                    <a:gd name="T107" fmla="*/ 170 h 1546"/>
                    <a:gd name="T108" fmla="*/ 1106 w 1531"/>
                    <a:gd name="T109" fmla="*/ 14 h 1546"/>
                    <a:gd name="T110" fmla="*/ 1163 w 1531"/>
                    <a:gd name="T111" fmla="*/ 71 h 1546"/>
                    <a:gd name="T112" fmla="*/ 1205 w 1531"/>
                    <a:gd name="T113" fmla="*/ 113 h 1546"/>
                    <a:gd name="T114" fmla="*/ 1233 w 1531"/>
                    <a:gd name="T115" fmla="*/ 142 h 1546"/>
                    <a:gd name="T116" fmla="*/ 1248 w 1531"/>
                    <a:gd name="T117" fmla="*/ 170 h 1546"/>
                    <a:gd name="T118" fmla="*/ 1262 w 1531"/>
                    <a:gd name="T119" fmla="*/ 199 h 154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531"/>
                    <a:gd name="T181" fmla="*/ 0 h 1546"/>
                    <a:gd name="T182" fmla="*/ 1531 w 1531"/>
                    <a:gd name="T183" fmla="*/ 1546 h 154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531" h="1546">
                      <a:moveTo>
                        <a:pt x="1276" y="213"/>
                      </a:moveTo>
                      <a:lnTo>
                        <a:pt x="1276" y="213"/>
                      </a:lnTo>
                      <a:lnTo>
                        <a:pt x="1276" y="227"/>
                      </a:lnTo>
                      <a:lnTo>
                        <a:pt x="1276" y="241"/>
                      </a:lnTo>
                      <a:lnTo>
                        <a:pt x="1276" y="255"/>
                      </a:lnTo>
                      <a:lnTo>
                        <a:pt x="1290" y="255"/>
                      </a:lnTo>
                      <a:lnTo>
                        <a:pt x="1290" y="269"/>
                      </a:lnTo>
                      <a:lnTo>
                        <a:pt x="1290" y="284"/>
                      </a:lnTo>
                      <a:lnTo>
                        <a:pt x="1290" y="298"/>
                      </a:lnTo>
                      <a:lnTo>
                        <a:pt x="1290" y="312"/>
                      </a:lnTo>
                      <a:lnTo>
                        <a:pt x="1290" y="326"/>
                      </a:lnTo>
                      <a:lnTo>
                        <a:pt x="1290" y="340"/>
                      </a:lnTo>
                      <a:lnTo>
                        <a:pt x="1290" y="355"/>
                      </a:lnTo>
                      <a:lnTo>
                        <a:pt x="1290" y="369"/>
                      </a:lnTo>
                      <a:lnTo>
                        <a:pt x="1276" y="369"/>
                      </a:lnTo>
                      <a:lnTo>
                        <a:pt x="1276" y="383"/>
                      </a:lnTo>
                      <a:lnTo>
                        <a:pt x="1276" y="397"/>
                      </a:lnTo>
                      <a:lnTo>
                        <a:pt x="1276" y="411"/>
                      </a:lnTo>
                      <a:lnTo>
                        <a:pt x="1262" y="411"/>
                      </a:lnTo>
                      <a:lnTo>
                        <a:pt x="1262" y="425"/>
                      </a:lnTo>
                      <a:lnTo>
                        <a:pt x="1248" y="425"/>
                      </a:lnTo>
                      <a:lnTo>
                        <a:pt x="1233" y="440"/>
                      </a:lnTo>
                      <a:lnTo>
                        <a:pt x="1219" y="454"/>
                      </a:lnTo>
                      <a:lnTo>
                        <a:pt x="1191" y="468"/>
                      </a:lnTo>
                      <a:lnTo>
                        <a:pt x="1177" y="482"/>
                      </a:lnTo>
                      <a:lnTo>
                        <a:pt x="1163" y="496"/>
                      </a:lnTo>
                      <a:lnTo>
                        <a:pt x="1148" y="496"/>
                      </a:lnTo>
                      <a:lnTo>
                        <a:pt x="1134" y="511"/>
                      </a:lnTo>
                      <a:lnTo>
                        <a:pt x="1120" y="511"/>
                      </a:lnTo>
                      <a:lnTo>
                        <a:pt x="1120" y="525"/>
                      </a:lnTo>
                      <a:lnTo>
                        <a:pt x="1106" y="525"/>
                      </a:lnTo>
                      <a:lnTo>
                        <a:pt x="1092" y="525"/>
                      </a:lnTo>
                      <a:lnTo>
                        <a:pt x="1077" y="539"/>
                      </a:lnTo>
                      <a:lnTo>
                        <a:pt x="1063" y="553"/>
                      </a:lnTo>
                      <a:lnTo>
                        <a:pt x="1049" y="553"/>
                      </a:lnTo>
                      <a:lnTo>
                        <a:pt x="1035" y="567"/>
                      </a:lnTo>
                      <a:lnTo>
                        <a:pt x="1021" y="581"/>
                      </a:lnTo>
                      <a:lnTo>
                        <a:pt x="1007" y="581"/>
                      </a:lnTo>
                      <a:lnTo>
                        <a:pt x="1007" y="596"/>
                      </a:lnTo>
                      <a:lnTo>
                        <a:pt x="1021" y="596"/>
                      </a:lnTo>
                      <a:lnTo>
                        <a:pt x="1021" y="610"/>
                      </a:lnTo>
                      <a:lnTo>
                        <a:pt x="1035" y="624"/>
                      </a:lnTo>
                      <a:lnTo>
                        <a:pt x="1035" y="638"/>
                      </a:lnTo>
                      <a:lnTo>
                        <a:pt x="1035" y="652"/>
                      </a:lnTo>
                      <a:lnTo>
                        <a:pt x="1035" y="667"/>
                      </a:lnTo>
                      <a:lnTo>
                        <a:pt x="1049" y="667"/>
                      </a:lnTo>
                      <a:lnTo>
                        <a:pt x="1049" y="681"/>
                      </a:lnTo>
                      <a:lnTo>
                        <a:pt x="1049" y="695"/>
                      </a:lnTo>
                      <a:lnTo>
                        <a:pt x="1049" y="709"/>
                      </a:lnTo>
                      <a:lnTo>
                        <a:pt x="1063" y="738"/>
                      </a:lnTo>
                      <a:lnTo>
                        <a:pt x="1063" y="766"/>
                      </a:lnTo>
                      <a:lnTo>
                        <a:pt x="1063" y="780"/>
                      </a:lnTo>
                      <a:lnTo>
                        <a:pt x="1063" y="794"/>
                      </a:lnTo>
                      <a:lnTo>
                        <a:pt x="1063" y="808"/>
                      </a:lnTo>
                      <a:lnTo>
                        <a:pt x="1063" y="823"/>
                      </a:lnTo>
                      <a:lnTo>
                        <a:pt x="1063" y="837"/>
                      </a:lnTo>
                      <a:lnTo>
                        <a:pt x="1063" y="851"/>
                      </a:lnTo>
                      <a:lnTo>
                        <a:pt x="1063" y="865"/>
                      </a:lnTo>
                      <a:lnTo>
                        <a:pt x="1063" y="879"/>
                      </a:lnTo>
                      <a:lnTo>
                        <a:pt x="1063" y="894"/>
                      </a:lnTo>
                      <a:lnTo>
                        <a:pt x="1063" y="922"/>
                      </a:lnTo>
                      <a:lnTo>
                        <a:pt x="1063" y="936"/>
                      </a:lnTo>
                      <a:lnTo>
                        <a:pt x="1063" y="964"/>
                      </a:lnTo>
                      <a:lnTo>
                        <a:pt x="1077" y="964"/>
                      </a:lnTo>
                      <a:lnTo>
                        <a:pt x="1077" y="950"/>
                      </a:lnTo>
                      <a:lnTo>
                        <a:pt x="1092" y="950"/>
                      </a:lnTo>
                      <a:lnTo>
                        <a:pt x="1106" y="950"/>
                      </a:lnTo>
                      <a:lnTo>
                        <a:pt x="1120" y="950"/>
                      </a:lnTo>
                      <a:lnTo>
                        <a:pt x="1120" y="936"/>
                      </a:lnTo>
                      <a:lnTo>
                        <a:pt x="1134" y="936"/>
                      </a:lnTo>
                      <a:lnTo>
                        <a:pt x="1148" y="936"/>
                      </a:lnTo>
                      <a:lnTo>
                        <a:pt x="1163" y="936"/>
                      </a:lnTo>
                      <a:lnTo>
                        <a:pt x="1177" y="922"/>
                      </a:lnTo>
                      <a:lnTo>
                        <a:pt x="1191" y="922"/>
                      </a:lnTo>
                      <a:lnTo>
                        <a:pt x="1205" y="922"/>
                      </a:lnTo>
                      <a:lnTo>
                        <a:pt x="1219" y="922"/>
                      </a:lnTo>
                      <a:lnTo>
                        <a:pt x="1233" y="908"/>
                      </a:lnTo>
                      <a:lnTo>
                        <a:pt x="1248" y="908"/>
                      </a:lnTo>
                      <a:lnTo>
                        <a:pt x="1262" y="922"/>
                      </a:lnTo>
                      <a:lnTo>
                        <a:pt x="1276" y="922"/>
                      </a:lnTo>
                      <a:lnTo>
                        <a:pt x="1276" y="936"/>
                      </a:lnTo>
                      <a:lnTo>
                        <a:pt x="1304" y="950"/>
                      </a:lnTo>
                      <a:lnTo>
                        <a:pt x="1304" y="936"/>
                      </a:lnTo>
                      <a:lnTo>
                        <a:pt x="1319" y="936"/>
                      </a:lnTo>
                      <a:lnTo>
                        <a:pt x="1319" y="950"/>
                      </a:lnTo>
                      <a:lnTo>
                        <a:pt x="1333" y="936"/>
                      </a:lnTo>
                      <a:lnTo>
                        <a:pt x="1347" y="950"/>
                      </a:lnTo>
                      <a:lnTo>
                        <a:pt x="1361" y="950"/>
                      </a:lnTo>
                      <a:lnTo>
                        <a:pt x="1375" y="964"/>
                      </a:lnTo>
                      <a:lnTo>
                        <a:pt x="1389" y="964"/>
                      </a:lnTo>
                      <a:lnTo>
                        <a:pt x="1389" y="979"/>
                      </a:lnTo>
                      <a:lnTo>
                        <a:pt x="1404" y="979"/>
                      </a:lnTo>
                      <a:lnTo>
                        <a:pt x="1418" y="1007"/>
                      </a:lnTo>
                      <a:lnTo>
                        <a:pt x="1418" y="1021"/>
                      </a:lnTo>
                      <a:lnTo>
                        <a:pt x="1432" y="1035"/>
                      </a:lnTo>
                      <a:lnTo>
                        <a:pt x="1432" y="1050"/>
                      </a:lnTo>
                      <a:lnTo>
                        <a:pt x="1446" y="1050"/>
                      </a:lnTo>
                      <a:lnTo>
                        <a:pt x="1446" y="1064"/>
                      </a:lnTo>
                      <a:lnTo>
                        <a:pt x="1446" y="1078"/>
                      </a:lnTo>
                      <a:lnTo>
                        <a:pt x="1446" y="1092"/>
                      </a:lnTo>
                      <a:lnTo>
                        <a:pt x="1446" y="1106"/>
                      </a:lnTo>
                      <a:lnTo>
                        <a:pt x="1446" y="1120"/>
                      </a:lnTo>
                      <a:lnTo>
                        <a:pt x="1460" y="1120"/>
                      </a:lnTo>
                      <a:lnTo>
                        <a:pt x="1460" y="1135"/>
                      </a:lnTo>
                      <a:lnTo>
                        <a:pt x="1460" y="1149"/>
                      </a:lnTo>
                      <a:lnTo>
                        <a:pt x="1460" y="1163"/>
                      </a:lnTo>
                      <a:lnTo>
                        <a:pt x="1460" y="1177"/>
                      </a:lnTo>
                      <a:lnTo>
                        <a:pt x="1475" y="1191"/>
                      </a:lnTo>
                      <a:lnTo>
                        <a:pt x="1489" y="1206"/>
                      </a:lnTo>
                      <a:lnTo>
                        <a:pt x="1503" y="1220"/>
                      </a:lnTo>
                      <a:lnTo>
                        <a:pt x="1503" y="1234"/>
                      </a:lnTo>
                      <a:lnTo>
                        <a:pt x="1517" y="1234"/>
                      </a:lnTo>
                      <a:lnTo>
                        <a:pt x="1517" y="1248"/>
                      </a:lnTo>
                      <a:lnTo>
                        <a:pt x="1517" y="1262"/>
                      </a:lnTo>
                      <a:lnTo>
                        <a:pt x="1531" y="1291"/>
                      </a:lnTo>
                      <a:lnTo>
                        <a:pt x="1517" y="1291"/>
                      </a:lnTo>
                      <a:lnTo>
                        <a:pt x="1489" y="1291"/>
                      </a:lnTo>
                      <a:lnTo>
                        <a:pt x="1460" y="1291"/>
                      </a:lnTo>
                      <a:lnTo>
                        <a:pt x="1446" y="1291"/>
                      </a:lnTo>
                      <a:lnTo>
                        <a:pt x="1418" y="1291"/>
                      </a:lnTo>
                      <a:lnTo>
                        <a:pt x="1404" y="1291"/>
                      </a:lnTo>
                      <a:lnTo>
                        <a:pt x="1389" y="1277"/>
                      </a:lnTo>
                      <a:lnTo>
                        <a:pt x="1375" y="1277"/>
                      </a:lnTo>
                      <a:lnTo>
                        <a:pt x="1347" y="1277"/>
                      </a:lnTo>
                      <a:lnTo>
                        <a:pt x="1347" y="1291"/>
                      </a:lnTo>
                      <a:lnTo>
                        <a:pt x="1347" y="1305"/>
                      </a:lnTo>
                      <a:lnTo>
                        <a:pt x="1361" y="1319"/>
                      </a:lnTo>
                      <a:lnTo>
                        <a:pt x="1361" y="1333"/>
                      </a:lnTo>
                      <a:lnTo>
                        <a:pt x="1375" y="1333"/>
                      </a:lnTo>
                      <a:lnTo>
                        <a:pt x="1375" y="1347"/>
                      </a:lnTo>
                      <a:lnTo>
                        <a:pt x="1361" y="1362"/>
                      </a:lnTo>
                      <a:lnTo>
                        <a:pt x="1361" y="1376"/>
                      </a:lnTo>
                      <a:lnTo>
                        <a:pt x="1361" y="1390"/>
                      </a:lnTo>
                      <a:lnTo>
                        <a:pt x="1347" y="1390"/>
                      </a:lnTo>
                      <a:lnTo>
                        <a:pt x="1319" y="1390"/>
                      </a:lnTo>
                      <a:lnTo>
                        <a:pt x="1304" y="1390"/>
                      </a:lnTo>
                      <a:lnTo>
                        <a:pt x="1262" y="1390"/>
                      </a:lnTo>
                      <a:lnTo>
                        <a:pt x="1248" y="1390"/>
                      </a:lnTo>
                      <a:lnTo>
                        <a:pt x="1219" y="1390"/>
                      </a:lnTo>
                      <a:lnTo>
                        <a:pt x="1191" y="1376"/>
                      </a:lnTo>
                      <a:lnTo>
                        <a:pt x="1163" y="1376"/>
                      </a:lnTo>
                      <a:lnTo>
                        <a:pt x="1134" y="1376"/>
                      </a:lnTo>
                      <a:lnTo>
                        <a:pt x="1106" y="1376"/>
                      </a:lnTo>
                      <a:lnTo>
                        <a:pt x="1092" y="1376"/>
                      </a:lnTo>
                      <a:lnTo>
                        <a:pt x="1077" y="1376"/>
                      </a:lnTo>
                      <a:lnTo>
                        <a:pt x="1063" y="1376"/>
                      </a:lnTo>
                      <a:lnTo>
                        <a:pt x="1049" y="1376"/>
                      </a:lnTo>
                      <a:lnTo>
                        <a:pt x="1035" y="1376"/>
                      </a:lnTo>
                      <a:lnTo>
                        <a:pt x="1007" y="1376"/>
                      </a:lnTo>
                      <a:lnTo>
                        <a:pt x="978" y="1376"/>
                      </a:lnTo>
                      <a:lnTo>
                        <a:pt x="950" y="1376"/>
                      </a:lnTo>
                      <a:lnTo>
                        <a:pt x="921" y="1376"/>
                      </a:lnTo>
                      <a:lnTo>
                        <a:pt x="893" y="1376"/>
                      </a:lnTo>
                      <a:lnTo>
                        <a:pt x="865" y="1376"/>
                      </a:lnTo>
                      <a:lnTo>
                        <a:pt x="851" y="1376"/>
                      </a:lnTo>
                      <a:lnTo>
                        <a:pt x="836" y="1376"/>
                      </a:lnTo>
                      <a:lnTo>
                        <a:pt x="822" y="1376"/>
                      </a:lnTo>
                      <a:lnTo>
                        <a:pt x="794" y="1376"/>
                      </a:lnTo>
                      <a:lnTo>
                        <a:pt x="765" y="1376"/>
                      </a:lnTo>
                      <a:lnTo>
                        <a:pt x="751" y="1376"/>
                      </a:lnTo>
                      <a:lnTo>
                        <a:pt x="737" y="1376"/>
                      </a:lnTo>
                      <a:lnTo>
                        <a:pt x="723" y="1390"/>
                      </a:lnTo>
                      <a:lnTo>
                        <a:pt x="709" y="1390"/>
                      </a:lnTo>
                      <a:lnTo>
                        <a:pt x="694" y="1404"/>
                      </a:lnTo>
                      <a:lnTo>
                        <a:pt x="680" y="1404"/>
                      </a:lnTo>
                      <a:lnTo>
                        <a:pt x="666" y="1418"/>
                      </a:lnTo>
                      <a:lnTo>
                        <a:pt x="652" y="1418"/>
                      </a:lnTo>
                      <a:lnTo>
                        <a:pt x="652" y="1433"/>
                      </a:lnTo>
                      <a:lnTo>
                        <a:pt x="624" y="1447"/>
                      </a:lnTo>
                      <a:lnTo>
                        <a:pt x="609" y="1461"/>
                      </a:lnTo>
                      <a:lnTo>
                        <a:pt x="595" y="1475"/>
                      </a:lnTo>
                      <a:lnTo>
                        <a:pt x="581" y="1489"/>
                      </a:lnTo>
                      <a:lnTo>
                        <a:pt x="567" y="1532"/>
                      </a:lnTo>
                      <a:lnTo>
                        <a:pt x="553" y="1532"/>
                      </a:lnTo>
                      <a:lnTo>
                        <a:pt x="538" y="1546"/>
                      </a:lnTo>
                      <a:lnTo>
                        <a:pt x="538" y="1532"/>
                      </a:lnTo>
                      <a:lnTo>
                        <a:pt x="524" y="1518"/>
                      </a:lnTo>
                      <a:lnTo>
                        <a:pt x="524" y="1503"/>
                      </a:lnTo>
                      <a:lnTo>
                        <a:pt x="510" y="1489"/>
                      </a:lnTo>
                      <a:lnTo>
                        <a:pt x="496" y="1475"/>
                      </a:lnTo>
                      <a:lnTo>
                        <a:pt x="496" y="1461"/>
                      </a:lnTo>
                      <a:lnTo>
                        <a:pt x="482" y="1461"/>
                      </a:lnTo>
                      <a:lnTo>
                        <a:pt x="482" y="1447"/>
                      </a:lnTo>
                      <a:lnTo>
                        <a:pt x="468" y="1433"/>
                      </a:lnTo>
                      <a:lnTo>
                        <a:pt x="453" y="1418"/>
                      </a:lnTo>
                      <a:lnTo>
                        <a:pt x="439" y="1404"/>
                      </a:lnTo>
                      <a:lnTo>
                        <a:pt x="439" y="1390"/>
                      </a:lnTo>
                      <a:lnTo>
                        <a:pt x="425" y="1376"/>
                      </a:lnTo>
                      <a:lnTo>
                        <a:pt x="397" y="1347"/>
                      </a:lnTo>
                      <a:lnTo>
                        <a:pt x="397" y="1319"/>
                      </a:lnTo>
                      <a:lnTo>
                        <a:pt x="382" y="1319"/>
                      </a:lnTo>
                      <a:lnTo>
                        <a:pt x="368" y="1291"/>
                      </a:lnTo>
                      <a:lnTo>
                        <a:pt x="354" y="1277"/>
                      </a:lnTo>
                      <a:lnTo>
                        <a:pt x="354" y="1262"/>
                      </a:lnTo>
                      <a:lnTo>
                        <a:pt x="340" y="1262"/>
                      </a:lnTo>
                      <a:lnTo>
                        <a:pt x="340" y="1248"/>
                      </a:lnTo>
                      <a:lnTo>
                        <a:pt x="326" y="1234"/>
                      </a:lnTo>
                      <a:lnTo>
                        <a:pt x="326" y="1220"/>
                      </a:lnTo>
                      <a:lnTo>
                        <a:pt x="312" y="1220"/>
                      </a:lnTo>
                      <a:lnTo>
                        <a:pt x="312" y="1206"/>
                      </a:lnTo>
                      <a:lnTo>
                        <a:pt x="297" y="1191"/>
                      </a:lnTo>
                      <a:lnTo>
                        <a:pt x="297" y="1177"/>
                      </a:lnTo>
                      <a:lnTo>
                        <a:pt x="283" y="1163"/>
                      </a:lnTo>
                      <a:lnTo>
                        <a:pt x="269" y="1149"/>
                      </a:lnTo>
                      <a:lnTo>
                        <a:pt x="255" y="1135"/>
                      </a:lnTo>
                      <a:lnTo>
                        <a:pt x="255" y="1120"/>
                      </a:lnTo>
                      <a:lnTo>
                        <a:pt x="241" y="1106"/>
                      </a:lnTo>
                      <a:lnTo>
                        <a:pt x="241" y="1092"/>
                      </a:lnTo>
                      <a:lnTo>
                        <a:pt x="226" y="1092"/>
                      </a:lnTo>
                      <a:lnTo>
                        <a:pt x="226" y="1078"/>
                      </a:lnTo>
                      <a:lnTo>
                        <a:pt x="212" y="1064"/>
                      </a:lnTo>
                      <a:lnTo>
                        <a:pt x="212" y="1050"/>
                      </a:lnTo>
                      <a:lnTo>
                        <a:pt x="198" y="1035"/>
                      </a:lnTo>
                      <a:lnTo>
                        <a:pt x="198" y="1021"/>
                      </a:lnTo>
                      <a:lnTo>
                        <a:pt x="184" y="1007"/>
                      </a:lnTo>
                      <a:lnTo>
                        <a:pt x="184" y="993"/>
                      </a:lnTo>
                      <a:lnTo>
                        <a:pt x="170" y="993"/>
                      </a:lnTo>
                      <a:lnTo>
                        <a:pt x="170" y="964"/>
                      </a:lnTo>
                      <a:lnTo>
                        <a:pt x="156" y="950"/>
                      </a:lnTo>
                      <a:lnTo>
                        <a:pt x="156" y="936"/>
                      </a:lnTo>
                      <a:lnTo>
                        <a:pt x="141" y="922"/>
                      </a:lnTo>
                      <a:lnTo>
                        <a:pt x="141" y="908"/>
                      </a:lnTo>
                      <a:lnTo>
                        <a:pt x="141" y="894"/>
                      </a:lnTo>
                      <a:lnTo>
                        <a:pt x="127" y="894"/>
                      </a:lnTo>
                      <a:lnTo>
                        <a:pt x="127" y="879"/>
                      </a:lnTo>
                      <a:lnTo>
                        <a:pt x="127" y="865"/>
                      </a:lnTo>
                      <a:lnTo>
                        <a:pt x="113" y="851"/>
                      </a:lnTo>
                      <a:lnTo>
                        <a:pt x="113" y="837"/>
                      </a:lnTo>
                      <a:lnTo>
                        <a:pt x="99" y="808"/>
                      </a:lnTo>
                      <a:lnTo>
                        <a:pt x="99" y="794"/>
                      </a:lnTo>
                      <a:lnTo>
                        <a:pt x="85" y="780"/>
                      </a:lnTo>
                      <a:lnTo>
                        <a:pt x="85" y="766"/>
                      </a:lnTo>
                      <a:lnTo>
                        <a:pt x="70" y="752"/>
                      </a:lnTo>
                      <a:lnTo>
                        <a:pt x="70" y="738"/>
                      </a:lnTo>
                      <a:lnTo>
                        <a:pt x="56" y="723"/>
                      </a:lnTo>
                      <a:lnTo>
                        <a:pt x="42" y="695"/>
                      </a:lnTo>
                      <a:lnTo>
                        <a:pt x="42" y="667"/>
                      </a:lnTo>
                      <a:lnTo>
                        <a:pt x="28" y="652"/>
                      </a:lnTo>
                      <a:lnTo>
                        <a:pt x="28" y="638"/>
                      </a:lnTo>
                      <a:lnTo>
                        <a:pt x="14" y="624"/>
                      </a:lnTo>
                      <a:lnTo>
                        <a:pt x="14" y="610"/>
                      </a:lnTo>
                      <a:lnTo>
                        <a:pt x="0" y="567"/>
                      </a:lnTo>
                      <a:lnTo>
                        <a:pt x="14" y="567"/>
                      </a:lnTo>
                      <a:lnTo>
                        <a:pt x="28" y="567"/>
                      </a:lnTo>
                      <a:lnTo>
                        <a:pt x="28" y="553"/>
                      </a:lnTo>
                      <a:lnTo>
                        <a:pt x="42" y="553"/>
                      </a:lnTo>
                      <a:lnTo>
                        <a:pt x="56" y="553"/>
                      </a:lnTo>
                      <a:lnTo>
                        <a:pt x="70" y="553"/>
                      </a:lnTo>
                      <a:lnTo>
                        <a:pt x="85" y="553"/>
                      </a:lnTo>
                      <a:lnTo>
                        <a:pt x="99" y="553"/>
                      </a:lnTo>
                      <a:lnTo>
                        <a:pt x="113" y="553"/>
                      </a:lnTo>
                      <a:lnTo>
                        <a:pt x="141" y="553"/>
                      </a:lnTo>
                      <a:lnTo>
                        <a:pt x="156" y="567"/>
                      </a:lnTo>
                      <a:lnTo>
                        <a:pt x="170" y="567"/>
                      </a:lnTo>
                      <a:lnTo>
                        <a:pt x="198" y="567"/>
                      </a:lnTo>
                      <a:lnTo>
                        <a:pt x="212" y="567"/>
                      </a:lnTo>
                      <a:lnTo>
                        <a:pt x="226" y="567"/>
                      </a:lnTo>
                      <a:lnTo>
                        <a:pt x="241" y="567"/>
                      </a:lnTo>
                      <a:lnTo>
                        <a:pt x="255" y="567"/>
                      </a:lnTo>
                      <a:lnTo>
                        <a:pt x="269" y="581"/>
                      </a:lnTo>
                      <a:lnTo>
                        <a:pt x="283" y="581"/>
                      </a:lnTo>
                      <a:lnTo>
                        <a:pt x="297" y="581"/>
                      </a:lnTo>
                      <a:lnTo>
                        <a:pt x="326" y="581"/>
                      </a:lnTo>
                      <a:lnTo>
                        <a:pt x="354" y="581"/>
                      </a:lnTo>
                      <a:lnTo>
                        <a:pt x="368" y="581"/>
                      </a:lnTo>
                      <a:lnTo>
                        <a:pt x="382" y="581"/>
                      </a:lnTo>
                      <a:lnTo>
                        <a:pt x="397" y="581"/>
                      </a:lnTo>
                      <a:lnTo>
                        <a:pt x="411" y="581"/>
                      </a:lnTo>
                      <a:lnTo>
                        <a:pt x="425" y="581"/>
                      </a:lnTo>
                      <a:lnTo>
                        <a:pt x="439" y="581"/>
                      </a:lnTo>
                      <a:lnTo>
                        <a:pt x="453" y="581"/>
                      </a:lnTo>
                      <a:lnTo>
                        <a:pt x="468" y="581"/>
                      </a:lnTo>
                      <a:lnTo>
                        <a:pt x="482" y="581"/>
                      </a:lnTo>
                      <a:lnTo>
                        <a:pt x="496" y="581"/>
                      </a:lnTo>
                      <a:lnTo>
                        <a:pt x="510" y="567"/>
                      </a:lnTo>
                      <a:lnTo>
                        <a:pt x="524" y="567"/>
                      </a:lnTo>
                      <a:lnTo>
                        <a:pt x="538" y="567"/>
                      </a:lnTo>
                      <a:lnTo>
                        <a:pt x="553" y="567"/>
                      </a:lnTo>
                      <a:lnTo>
                        <a:pt x="581" y="567"/>
                      </a:lnTo>
                      <a:lnTo>
                        <a:pt x="595" y="553"/>
                      </a:lnTo>
                      <a:lnTo>
                        <a:pt x="624" y="553"/>
                      </a:lnTo>
                      <a:lnTo>
                        <a:pt x="638" y="553"/>
                      </a:lnTo>
                      <a:lnTo>
                        <a:pt x="652" y="553"/>
                      </a:lnTo>
                      <a:lnTo>
                        <a:pt x="666" y="553"/>
                      </a:lnTo>
                      <a:lnTo>
                        <a:pt x="666" y="539"/>
                      </a:lnTo>
                      <a:lnTo>
                        <a:pt x="694" y="539"/>
                      </a:lnTo>
                      <a:lnTo>
                        <a:pt x="709" y="539"/>
                      </a:lnTo>
                      <a:lnTo>
                        <a:pt x="723" y="525"/>
                      </a:lnTo>
                      <a:lnTo>
                        <a:pt x="737" y="525"/>
                      </a:lnTo>
                      <a:lnTo>
                        <a:pt x="751" y="525"/>
                      </a:lnTo>
                      <a:lnTo>
                        <a:pt x="765" y="511"/>
                      </a:lnTo>
                      <a:lnTo>
                        <a:pt x="780" y="511"/>
                      </a:lnTo>
                      <a:lnTo>
                        <a:pt x="794" y="496"/>
                      </a:lnTo>
                      <a:lnTo>
                        <a:pt x="808" y="496"/>
                      </a:lnTo>
                      <a:lnTo>
                        <a:pt x="822" y="496"/>
                      </a:lnTo>
                      <a:lnTo>
                        <a:pt x="836" y="482"/>
                      </a:lnTo>
                      <a:lnTo>
                        <a:pt x="851" y="482"/>
                      </a:lnTo>
                      <a:lnTo>
                        <a:pt x="851" y="468"/>
                      </a:lnTo>
                      <a:lnTo>
                        <a:pt x="865" y="468"/>
                      </a:lnTo>
                      <a:lnTo>
                        <a:pt x="879" y="468"/>
                      </a:lnTo>
                      <a:lnTo>
                        <a:pt x="893" y="454"/>
                      </a:lnTo>
                      <a:lnTo>
                        <a:pt x="907" y="440"/>
                      </a:lnTo>
                      <a:lnTo>
                        <a:pt x="936" y="425"/>
                      </a:lnTo>
                      <a:lnTo>
                        <a:pt x="950" y="411"/>
                      </a:lnTo>
                      <a:lnTo>
                        <a:pt x="978" y="397"/>
                      </a:lnTo>
                      <a:lnTo>
                        <a:pt x="992" y="383"/>
                      </a:lnTo>
                      <a:lnTo>
                        <a:pt x="1021" y="369"/>
                      </a:lnTo>
                      <a:lnTo>
                        <a:pt x="1021" y="355"/>
                      </a:lnTo>
                      <a:lnTo>
                        <a:pt x="1035" y="340"/>
                      </a:lnTo>
                      <a:lnTo>
                        <a:pt x="1049" y="340"/>
                      </a:lnTo>
                      <a:lnTo>
                        <a:pt x="1049" y="326"/>
                      </a:lnTo>
                      <a:lnTo>
                        <a:pt x="1049" y="312"/>
                      </a:lnTo>
                      <a:lnTo>
                        <a:pt x="1063" y="312"/>
                      </a:lnTo>
                      <a:lnTo>
                        <a:pt x="1063" y="298"/>
                      </a:lnTo>
                      <a:lnTo>
                        <a:pt x="1077" y="284"/>
                      </a:lnTo>
                      <a:lnTo>
                        <a:pt x="1077" y="269"/>
                      </a:lnTo>
                      <a:lnTo>
                        <a:pt x="1077" y="255"/>
                      </a:lnTo>
                      <a:lnTo>
                        <a:pt x="1092" y="227"/>
                      </a:lnTo>
                      <a:lnTo>
                        <a:pt x="1092" y="184"/>
                      </a:lnTo>
                      <a:lnTo>
                        <a:pt x="1092" y="170"/>
                      </a:lnTo>
                      <a:lnTo>
                        <a:pt x="1106" y="170"/>
                      </a:lnTo>
                      <a:lnTo>
                        <a:pt x="1092" y="156"/>
                      </a:lnTo>
                      <a:lnTo>
                        <a:pt x="1092" y="142"/>
                      </a:lnTo>
                      <a:lnTo>
                        <a:pt x="1092" y="113"/>
                      </a:lnTo>
                      <a:lnTo>
                        <a:pt x="1092" y="99"/>
                      </a:lnTo>
                      <a:lnTo>
                        <a:pt x="1092" y="85"/>
                      </a:lnTo>
                      <a:lnTo>
                        <a:pt x="1092" y="71"/>
                      </a:lnTo>
                      <a:lnTo>
                        <a:pt x="1092" y="42"/>
                      </a:lnTo>
                      <a:lnTo>
                        <a:pt x="1106" y="28"/>
                      </a:lnTo>
                      <a:lnTo>
                        <a:pt x="1106" y="14"/>
                      </a:lnTo>
                      <a:lnTo>
                        <a:pt x="1120" y="0"/>
                      </a:lnTo>
                      <a:lnTo>
                        <a:pt x="1134" y="28"/>
                      </a:lnTo>
                      <a:lnTo>
                        <a:pt x="1134" y="42"/>
                      </a:lnTo>
                      <a:lnTo>
                        <a:pt x="1148" y="57"/>
                      </a:lnTo>
                      <a:lnTo>
                        <a:pt x="1163" y="71"/>
                      </a:lnTo>
                      <a:lnTo>
                        <a:pt x="1163" y="85"/>
                      </a:lnTo>
                      <a:lnTo>
                        <a:pt x="1177" y="85"/>
                      </a:lnTo>
                      <a:lnTo>
                        <a:pt x="1177" y="99"/>
                      </a:lnTo>
                      <a:lnTo>
                        <a:pt x="1191" y="99"/>
                      </a:lnTo>
                      <a:lnTo>
                        <a:pt x="1191" y="113"/>
                      </a:lnTo>
                      <a:lnTo>
                        <a:pt x="1205" y="113"/>
                      </a:lnTo>
                      <a:lnTo>
                        <a:pt x="1205" y="128"/>
                      </a:lnTo>
                      <a:lnTo>
                        <a:pt x="1219" y="128"/>
                      </a:lnTo>
                      <a:lnTo>
                        <a:pt x="1219" y="142"/>
                      </a:lnTo>
                      <a:lnTo>
                        <a:pt x="1233" y="142"/>
                      </a:lnTo>
                      <a:lnTo>
                        <a:pt x="1233" y="156"/>
                      </a:lnTo>
                      <a:lnTo>
                        <a:pt x="1248" y="156"/>
                      </a:lnTo>
                      <a:lnTo>
                        <a:pt x="1248" y="170"/>
                      </a:lnTo>
                      <a:lnTo>
                        <a:pt x="1248" y="184"/>
                      </a:lnTo>
                      <a:lnTo>
                        <a:pt x="1262" y="184"/>
                      </a:lnTo>
                      <a:lnTo>
                        <a:pt x="1262" y="199"/>
                      </a:lnTo>
                      <a:lnTo>
                        <a:pt x="1262" y="213"/>
                      </a:lnTo>
                      <a:lnTo>
                        <a:pt x="1276" y="213"/>
                      </a:lnTo>
                      <a:close/>
                    </a:path>
                  </a:pathLst>
                </a:custGeom>
                <a:pattFill prst="divot">
                  <a:fgClr>
                    <a:srgbClr val="FF66FF"/>
                  </a:fgClr>
                  <a:bgClr>
                    <a:srgbClr val="FFFFFF"/>
                  </a:bgClr>
                </a:pattFill>
                <a:ln w="9525">
                  <a:solidFill>
                    <a:srgbClr val="333333"/>
                  </a:solidFill>
                  <a:round/>
                  <a:headEnd/>
                  <a:tailEnd/>
                </a:ln>
              </p:spPr>
              <p:txBody>
                <a:bodyPr/>
                <a:lstStyle/>
                <a:p>
                  <a:endParaRPr lang="ja-JP" altLang="en-US"/>
                </a:p>
              </p:txBody>
            </p:sp>
            <p:sp>
              <p:nvSpPr>
                <p:cNvPr id="35" name="Freeform 56"/>
                <p:cNvSpPr>
                  <a:spLocks/>
                </p:cNvSpPr>
                <p:nvPr/>
              </p:nvSpPr>
              <p:spPr bwMode="auto">
                <a:xfrm>
                  <a:off x="1263" y="4014"/>
                  <a:ext cx="1970" cy="1547"/>
                </a:xfrm>
                <a:custGeom>
                  <a:avLst/>
                  <a:gdLst>
                    <a:gd name="T0" fmla="*/ 1929 w 1972"/>
                    <a:gd name="T1" fmla="*/ 482 h 1546"/>
                    <a:gd name="T2" fmla="*/ 1929 w 1972"/>
                    <a:gd name="T3" fmla="*/ 482 h 1546"/>
                    <a:gd name="T4" fmla="*/ 1872 w 1972"/>
                    <a:gd name="T5" fmla="*/ 511 h 1546"/>
                    <a:gd name="T6" fmla="*/ 1816 w 1972"/>
                    <a:gd name="T7" fmla="*/ 553 h 1546"/>
                    <a:gd name="T8" fmla="*/ 1773 w 1972"/>
                    <a:gd name="T9" fmla="*/ 610 h 1546"/>
                    <a:gd name="T10" fmla="*/ 1745 w 1972"/>
                    <a:gd name="T11" fmla="*/ 639 h 1546"/>
                    <a:gd name="T12" fmla="*/ 1674 w 1972"/>
                    <a:gd name="T13" fmla="*/ 709 h 1546"/>
                    <a:gd name="T14" fmla="*/ 1660 w 1972"/>
                    <a:gd name="T15" fmla="*/ 724 h 1546"/>
                    <a:gd name="T16" fmla="*/ 1631 w 1972"/>
                    <a:gd name="T17" fmla="*/ 766 h 1546"/>
                    <a:gd name="T18" fmla="*/ 1574 w 1972"/>
                    <a:gd name="T19" fmla="*/ 851 h 1546"/>
                    <a:gd name="T20" fmla="*/ 1546 w 1972"/>
                    <a:gd name="T21" fmla="*/ 908 h 1546"/>
                    <a:gd name="T22" fmla="*/ 1475 w 1972"/>
                    <a:gd name="T23" fmla="*/ 993 h 1546"/>
                    <a:gd name="T24" fmla="*/ 1433 w 1972"/>
                    <a:gd name="T25" fmla="*/ 1064 h 1546"/>
                    <a:gd name="T26" fmla="*/ 1404 w 1972"/>
                    <a:gd name="T27" fmla="*/ 1121 h 1546"/>
                    <a:gd name="T28" fmla="*/ 1348 w 1972"/>
                    <a:gd name="T29" fmla="*/ 1220 h 1546"/>
                    <a:gd name="T30" fmla="*/ 1135 w 1972"/>
                    <a:gd name="T31" fmla="*/ 1376 h 1546"/>
                    <a:gd name="T32" fmla="*/ 724 w 1972"/>
                    <a:gd name="T33" fmla="*/ 1546 h 1546"/>
                    <a:gd name="T34" fmla="*/ 596 w 1972"/>
                    <a:gd name="T35" fmla="*/ 1490 h 1546"/>
                    <a:gd name="T36" fmla="*/ 298 w 1972"/>
                    <a:gd name="T37" fmla="*/ 1376 h 1546"/>
                    <a:gd name="T38" fmla="*/ 99 w 1972"/>
                    <a:gd name="T39" fmla="*/ 1277 h 1546"/>
                    <a:gd name="T40" fmla="*/ 185 w 1972"/>
                    <a:gd name="T41" fmla="*/ 965 h 1546"/>
                    <a:gd name="T42" fmla="*/ 326 w 1972"/>
                    <a:gd name="T43" fmla="*/ 865 h 1546"/>
                    <a:gd name="T44" fmla="*/ 369 w 1972"/>
                    <a:gd name="T45" fmla="*/ 837 h 1546"/>
                    <a:gd name="T46" fmla="*/ 411 w 1972"/>
                    <a:gd name="T47" fmla="*/ 809 h 1546"/>
                    <a:gd name="T48" fmla="*/ 440 w 1972"/>
                    <a:gd name="T49" fmla="*/ 795 h 1546"/>
                    <a:gd name="T50" fmla="*/ 440 w 1972"/>
                    <a:gd name="T51" fmla="*/ 795 h 1546"/>
                    <a:gd name="T52" fmla="*/ 482 w 1972"/>
                    <a:gd name="T53" fmla="*/ 766 h 1546"/>
                    <a:gd name="T54" fmla="*/ 553 w 1972"/>
                    <a:gd name="T55" fmla="*/ 738 h 1546"/>
                    <a:gd name="T56" fmla="*/ 567 w 1972"/>
                    <a:gd name="T57" fmla="*/ 724 h 1546"/>
                    <a:gd name="T58" fmla="*/ 624 w 1972"/>
                    <a:gd name="T59" fmla="*/ 695 h 1546"/>
                    <a:gd name="T60" fmla="*/ 638 w 1972"/>
                    <a:gd name="T61" fmla="*/ 695 h 1546"/>
                    <a:gd name="T62" fmla="*/ 681 w 1972"/>
                    <a:gd name="T63" fmla="*/ 681 h 1546"/>
                    <a:gd name="T64" fmla="*/ 695 w 1972"/>
                    <a:gd name="T65" fmla="*/ 681 h 1546"/>
                    <a:gd name="T66" fmla="*/ 709 w 1972"/>
                    <a:gd name="T67" fmla="*/ 667 h 1546"/>
                    <a:gd name="T68" fmla="*/ 724 w 1972"/>
                    <a:gd name="T69" fmla="*/ 639 h 1546"/>
                    <a:gd name="T70" fmla="*/ 766 w 1972"/>
                    <a:gd name="T71" fmla="*/ 582 h 1546"/>
                    <a:gd name="T72" fmla="*/ 880 w 1972"/>
                    <a:gd name="T73" fmla="*/ 369 h 1546"/>
                    <a:gd name="T74" fmla="*/ 922 w 1972"/>
                    <a:gd name="T75" fmla="*/ 298 h 1546"/>
                    <a:gd name="T76" fmla="*/ 950 w 1972"/>
                    <a:gd name="T77" fmla="*/ 284 h 1546"/>
                    <a:gd name="T78" fmla="*/ 979 w 1972"/>
                    <a:gd name="T79" fmla="*/ 256 h 1546"/>
                    <a:gd name="T80" fmla="*/ 1106 w 1972"/>
                    <a:gd name="T81" fmla="*/ 170 h 1546"/>
                    <a:gd name="T82" fmla="*/ 1177 w 1972"/>
                    <a:gd name="T83" fmla="*/ 114 h 1546"/>
                    <a:gd name="T84" fmla="*/ 1305 w 1972"/>
                    <a:gd name="T85" fmla="*/ 85 h 1546"/>
                    <a:gd name="T86" fmla="*/ 1348 w 1972"/>
                    <a:gd name="T87" fmla="*/ 71 h 1546"/>
                    <a:gd name="T88" fmla="*/ 1504 w 1972"/>
                    <a:gd name="T89" fmla="*/ 14 h 1546"/>
                    <a:gd name="T90" fmla="*/ 1518 w 1972"/>
                    <a:gd name="T91" fmla="*/ 14 h 1546"/>
                    <a:gd name="T92" fmla="*/ 1532 w 1972"/>
                    <a:gd name="T93" fmla="*/ 57 h 1546"/>
                    <a:gd name="T94" fmla="*/ 1603 w 1972"/>
                    <a:gd name="T95" fmla="*/ 128 h 1546"/>
                    <a:gd name="T96" fmla="*/ 1745 w 1972"/>
                    <a:gd name="T97" fmla="*/ 256 h 1546"/>
                    <a:gd name="T98" fmla="*/ 1801 w 1972"/>
                    <a:gd name="T99" fmla="*/ 326 h 1546"/>
                    <a:gd name="T100" fmla="*/ 1872 w 1972"/>
                    <a:gd name="T101" fmla="*/ 383 h 1546"/>
                    <a:gd name="T102" fmla="*/ 1886 w 1972"/>
                    <a:gd name="T103" fmla="*/ 397 h 1546"/>
                    <a:gd name="T104" fmla="*/ 1929 w 1972"/>
                    <a:gd name="T105" fmla="*/ 426 h 1546"/>
                    <a:gd name="T106" fmla="*/ 1929 w 1972"/>
                    <a:gd name="T107" fmla="*/ 440 h 1546"/>
                    <a:gd name="T108" fmla="*/ 1943 w 1972"/>
                    <a:gd name="T109" fmla="*/ 454 h 154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972"/>
                    <a:gd name="T166" fmla="*/ 0 h 1546"/>
                    <a:gd name="T167" fmla="*/ 1972 w 1972"/>
                    <a:gd name="T168" fmla="*/ 1546 h 154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972" h="1546">
                      <a:moveTo>
                        <a:pt x="1943" y="454"/>
                      </a:moveTo>
                      <a:lnTo>
                        <a:pt x="1972" y="482"/>
                      </a:lnTo>
                      <a:lnTo>
                        <a:pt x="1943" y="482"/>
                      </a:lnTo>
                      <a:lnTo>
                        <a:pt x="1929" y="482"/>
                      </a:lnTo>
                      <a:lnTo>
                        <a:pt x="1915" y="482"/>
                      </a:lnTo>
                      <a:lnTo>
                        <a:pt x="1901" y="497"/>
                      </a:lnTo>
                      <a:lnTo>
                        <a:pt x="1872" y="511"/>
                      </a:lnTo>
                      <a:lnTo>
                        <a:pt x="1858" y="525"/>
                      </a:lnTo>
                      <a:lnTo>
                        <a:pt x="1844" y="539"/>
                      </a:lnTo>
                      <a:lnTo>
                        <a:pt x="1830" y="539"/>
                      </a:lnTo>
                      <a:lnTo>
                        <a:pt x="1816" y="553"/>
                      </a:lnTo>
                      <a:lnTo>
                        <a:pt x="1801" y="568"/>
                      </a:lnTo>
                      <a:lnTo>
                        <a:pt x="1787" y="596"/>
                      </a:lnTo>
                      <a:lnTo>
                        <a:pt x="1773" y="610"/>
                      </a:lnTo>
                      <a:lnTo>
                        <a:pt x="1759" y="610"/>
                      </a:lnTo>
                      <a:lnTo>
                        <a:pt x="1745" y="624"/>
                      </a:lnTo>
                      <a:lnTo>
                        <a:pt x="1745" y="639"/>
                      </a:lnTo>
                      <a:lnTo>
                        <a:pt x="1702" y="667"/>
                      </a:lnTo>
                      <a:lnTo>
                        <a:pt x="1688" y="695"/>
                      </a:lnTo>
                      <a:lnTo>
                        <a:pt x="1674" y="709"/>
                      </a:lnTo>
                      <a:lnTo>
                        <a:pt x="1660" y="724"/>
                      </a:lnTo>
                      <a:lnTo>
                        <a:pt x="1645" y="738"/>
                      </a:lnTo>
                      <a:lnTo>
                        <a:pt x="1631" y="766"/>
                      </a:lnTo>
                      <a:lnTo>
                        <a:pt x="1617" y="795"/>
                      </a:lnTo>
                      <a:lnTo>
                        <a:pt x="1603" y="809"/>
                      </a:lnTo>
                      <a:lnTo>
                        <a:pt x="1589" y="823"/>
                      </a:lnTo>
                      <a:lnTo>
                        <a:pt x="1574" y="851"/>
                      </a:lnTo>
                      <a:lnTo>
                        <a:pt x="1560" y="865"/>
                      </a:lnTo>
                      <a:lnTo>
                        <a:pt x="1546" y="894"/>
                      </a:lnTo>
                      <a:lnTo>
                        <a:pt x="1546" y="908"/>
                      </a:lnTo>
                      <a:lnTo>
                        <a:pt x="1532" y="922"/>
                      </a:lnTo>
                      <a:lnTo>
                        <a:pt x="1518" y="951"/>
                      </a:lnTo>
                      <a:lnTo>
                        <a:pt x="1504" y="979"/>
                      </a:lnTo>
                      <a:lnTo>
                        <a:pt x="1475" y="993"/>
                      </a:lnTo>
                      <a:lnTo>
                        <a:pt x="1475" y="1007"/>
                      </a:lnTo>
                      <a:lnTo>
                        <a:pt x="1461" y="1022"/>
                      </a:lnTo>
                      <a:lnTo>
                        <a:pt x="1447" y="1050"/>
                      </a:lnTo>
                      <a:lnTo>
                        <a:pt x="1433" y="1064"/>
                      </a:lnTo>
                      <a:lnTo>
                        <a:pt x="1418" y="1078"/>
                      </a:lnTo>
                      <a:lnTo>
                        <a:pt x="1418" y="1092"/>
                      </a:lnTo>
                      <a:lnTo>
                        <a:pt x="1418" y="1107"/>
                      </a:lnTo>
                      <a:lnTo>
                        <a:pt x="1404" y="1121"/>
                      </a:lnTo>
                      <a:lnTo>
                        <a:pt x="1390" y="1149"/>
                      </a:lnTo>
                      <a:lnTo>
                        <a:pt x="1376" y="1178"/>
                      </a:lnTo>
                      <a:lnTo>
                        <a:pt x="1362" y="1192"/>
                      </a:lnTo>
                      <a:lnTo>
                        <a:pt x="1348" y="1220"/>
                      </a:lnTo>
                      <a:lnTo>
                        <a:pt x="1333" y="1234"/>
                      </a:lnTo>
                      <a:lnTo>
                        <a:pt x="1291" y="1305"/>
                      </a:lnTo>
                      <a:lnTo>
                        <a:pt x="1177" y="1348"/>
                      </a:lnTo>
                      <a:lnTo>
                        <a:pt x="1135" y="1376"/>
                      </a:lnTo>
                      <a:lnTo>
                        <a:pt x="1092" y="1390"/>
                      </a:lnTo>
                      <a:lnTo>
                        <a:pt x="1064" y="1404"/>
                      </a:lnTo>
                      <a:lnTo>
                        <a:pt x="724" y="1546"/>
                      </a:lnTo>
                      <a:lnTo>
                        <a:pt x="610" y="1490"/>
                      </a:lnTo>
                      <a:lnTo>
                        <a:pt x="596" y="1490"/>
                      </a:lnTo>
                      <a:lnTo>
                        <a:pt x="582" y="1490"/>
                      </a:lnTo>
                      <a:lnTo>
                        <a:pt x="426" y="1419"/>
                      </a:lnTo>
                      <a:lnTo>
                        <a:pt x="298" y="1376"/>
                      </a:lnTo>
                      <a:lnTo>
                        <a:pt x="227" y="1334"/>
                      </a:lnTo>
                      <a:lnTo>
                        <a:pt x="185" y="1319"/>
                      </a:lnTo>
                      <a:lnTo>
                        <a:pt x="128" y="1291"/>
                      </a:lnTo>
                      <a:lnTo>
                        <a:pt x="99" y="1277"/>
                      </a:lnTo>
                      <a:lnTo>
                        <a:pt x="57" y="1263"/>
                      </a:lnTo>
                      <a:lnTo>
                        <a:pt x="0" y="1248"/>
                      </a:lnTo>
                      <a:lnTo>
                        <a:pt x="142" y="1022"/>
                      </a:lnTo>
                      <a:lnTo>
                        <a:pt x="185" y="965"/>
                      </a:lnTo>
                      <a:lnTo>
                        <a:pt x="213" y="922"/>
                      </a:lnTo>
                      <a:lnTo>
                        <a:pt x="326" y="865"/>
                      </a:lnTo>
                      <a:lnTo>
                        <a:pt x="341" y="851"/>
                      </a:lnTo>
                      <a:lnTo>
                        <a:pt x="355" y="851"/>
                      </a:lnTo>
                      <a:lnTo>
                        <a:pt x="355" y="837"/>
                      </a:lnTo>
                      <a:lnTo>
                        <a:pt x="369" y="837"/>
                      </a:lnTo>
                      <a:lnTo>
                        <a:pt x="383" y="823"/>
                      </a:lnTo>
                      <a:lnTo>
                        <a:pt x="397" y="823"/>
                      </a:lnTo>
                      <a:lnTo>
                        <a:pt x="411" y="823"/>
                      </a:lnTo>
                      <a:lnTo>
                        <a:pt x="411" y="809"/>
                      </a:lnTo>
                      <a:lnTo>
                        <a:pt x="426" y="809"/>
                      </a:lnTo>
                      <a:lnTo>
                        <a:pt x="440" y="795"/>
                      </a:lnTo>
                      <a:lnTo>
                        <a:pt x="454" y="795"/>
                      </a:lnTo>
                      <a:lnTo>
                        <a:pt x="468" y="780"/>
                      </a:lnTo>
                      <a:lnTo>
                        <a:pt x="482" y="780"/>
                      </a:lnTo>
                      <a:lnTo>
                        <a:pt x="482" y="766"/>
                      </a:lnTo>
                      <a:lnTo>
                        <a:pt x="497" y="766"/>
                      </a:lnTo>
                      <a:lnTo>
                        <a:pt x="525" y="752"/>
                      </a:lnTo>
                      <a:lnTo>
                        <a:pt x="539" y="752"/>
                      </a:lnTo>
                      <a:lnTo>
                        <a:pt x="553" y="738"/>
                      </a:lnTo>
                      <a:lnTo>
                        <a:pt x="567" y="738"/>
                      </a:lnTo>
                      <a:lnTo>
                        <a:pt x="567" y="724"/>
                      </a:lnTo>
                      <a:lnTo>
                        <a:pt x="596" y="709"/>
                      </a:lnTo>
                      <a:lnTo>
                        <a:pt x="610" y="709"/>
                      </a:lnTo>
                      <a:lnTo>
                        <a:pt x="610" y="695"/>
                      </a:lnTo>
                      <a:lnTo>
                        <a:pt x="624" y="695"/>
                      </a:lnTo>
                      <a:lnTo>
                        <a:pt x="638" y="695"/>
                      </a:lnTo>
                      <a:lnTo>
                        <a:pt x="653" y="681"/>
                      </a:lnTo>
                      <a:lnTo>
                        <a:pt x="667" y="681"/>
                      </a:lnTo>
                      <a:lnTo>
                        <a:pt x="681" y="681"/>
                      </a:lnTo>
                      <a:lnTo>
                        <a:pt x="695" y="681"/>
                      </a:lnTo>
                      <a:lnTo>
                        <a:pt x="695" y="667"/>
                      </a:lnTo>
                      <a:lnTo>
                        <a:pt x="709" y="667"/>
                      </a:lnTo>
                      <a:lnTo>
                        <a:pt x="724" y="653"/>
                      </a:lnTo>
                      <a:lnTo>
                        <a:pt x="724" y="639"/>
                      </a:lnTo>
                      <a:lnTo>
                        <a:pt x="738" y="639"/>
                      </a:lnTo>
                      <a:lnTo>
                        <a:pt x="752" y="596"/>
                      </a:lnTo>
                      <a:lnTo>
                        <a:pt x="766" y="582"/>
                      </a:lnTo>
                      <a:lnTo>
                        <a:pt x="780" y="553"/>
                      </a:lnTo>
                      <a:lnTo>
                        <a:pt x="865" y="397"/>
                      </a:lnTo>
                      <a:lnTo>
                        <a:pt x="880" y="369"/>
                      </a:lnTo>
                      <a:lnTo>
                        <a:pt x="894" y="341"/>
                      </a:lnTo>
                      <a:lnTo>
                        <a:pt x="908" y="326"/>
                      </a:lnTo>
                      <a:lnTo>
                        <a:pt x="922" y="312"/>
                      </a:lnTo>
                      <a:lnTo>
                        <a:pt x="922" y="298"/>
                      </a:lnTo>
                      <a:lnTo>
                        <a:pt x="936" y="298"/>
                      </a:lnTo>
                      <a:lnTo>
                        <a:pt x="936" y="284"/>
                      </a:lnTo>
                      <a:lnTo>
                        <a:pt x="950" y="284"/>
                      </a:lnTo>
                      <a:lnTo>
                        <a:pt x="950" y="270"/>
                      </a:lnTo>
                      <a:lnTo>
                        <a:pt x="965" y="270"/>
                      </a:lnTo>
                      <a:lnTo>
                        <a:pt x="979" y="256"/>
                      </a:lnTo>
                      <a:lnTo>
                        <a:pt x="1064" y="199"/>
                      </a:lnTo>
                      <a:lnTo>
                        <a:pt x="1078" y="185"/>
                      </a:lnTo>
                      <a:lnTo>
                        <a:pt x="1092" y="185"/>
                      </a:lnTo>
                      <a:lnTo>
                        <a:pt x="1106" y="170"/>
                      </a:lnTo>
                      <a:lnTo>
                        <a:pt x="1135" y="156"/>
                      </a:lnTo>
                      <a:lnTo>
                        <a:pt x="1149" y="142"/>
                      </a:lnTo>
                      <a:lnTo>
                        <a:pt x="1177" y="114"/>
                      </a:lnTo>
                      <a:lnTo>
                        <a:pt x="1206" y="114"/>
                      </a:lnTo>
                      <a:lnTo>
                        <a:pt x="1234" y="100"/>
                      </a:lnTo>
                      <a:lnTo>
                        <a:pt x="1291" y="85"/>
                      </a:lnTo>
                      <a:lnTo>
                        <a:pt x="1305" y="85"/>
                      </a:lnTo>
                      <a:lnTo>
                        <a:pt x="1333" y="71"/>
                      </a:lnTo>
                      <a:lnTo>
                        <a:pt x="1348" y="71"/>
                      </a:lnTo>
                      <a:lnTo>
                        <a:pt x="1362" y="57"/>
                      </a:lnTo>
                      <a:lnTo>
                        <a:pt x="1376" y="57"/>
                      </a:lnTo>
                      <a:lnTo>
                        <a:pt x="1433" y="43"/>
                      </a:lnTo>
                      <a:lnTo>
                        <a:pt x="1504" y="14"/>
                      </a:lnTo>
                      <a:lnTo>
                        <a:pt x="1504" y="0"/>
                      </a:lnTo>
                      <a:lnTo>
                        <a:pt x="1518" y="0"/>
                      </a:lnTo>
                      <a:lnTo>
                        <a:pt x="1518" y="14"/>
                      </a:lnTo>
                      <a:lnTo>
                        <a:pt x="1518" y="29"/>
                      </a:lnTo>
                      <a:lnTo>
                        <a:pt x="1518" y="43"/>
                      </a:lnTo>
                      <a:lnTo>
                        <a:pt x="1532" y="43"/>
                      </a:lnTo>
                      <a:lnTo>
                        <a:pt x="1532" y="57"/>
                      </a:lnTo>
                      <a:lnTo>
                        <a:pt x="1560" y="85"/>
                      </a:lnTo>
                      <a:lnTo>
                        <a:pt x="1574" y="100"/>
                      </a:lnTo>
                      <a:lnTo>
                        <a:pt x="1603" y="128"/>
                      </a:lnTo>
                      <a:lnTo>
                        <a:pt x="1645" y="170"/>
                      </a:lnTo>
                      <a:lnTo>
                        <a:pt x="1688" y="199"/>
                      </a:lnTo>
                      <a:lnTo>
                        <a:pt x="1745" y="256"/>
                      </a:lnTo>
                      <a:lnTo>
                        <a:pt x="1745" y="270"/>
                      </a:lnTo>
                      <a:lnTo>
                        <a:pt x="1801" y="326"/>
                      </a:lnTo>
                      <a:lnTo>
                        <a:pt x="1844" y="355"/>
                      </a:lnTo>
                      <a:lnTo>
                        <a:pt x="1872" y="383"/>
                      </a:lnTo>
                      <a:lnTo>
                        <a:pt x="1886" y="397"/>
                      </a:lnTo>
                      <a:lnTo>
                        <a:pt x="1901" y="412"/>
                      </a:lnTo>
                      <a:lnTo>
                        <a:pt x="1915" y="426"/>
                      </a:lnTo>
                      <a:lnTo>
                        <a:pt x="1929" y="426"/>
                      </a:lnTo>
                      <a:lnTo>
                        <a:pt x="1929" y="440"/>
                      </a:lnTo>
                      <a:lnTo>
                        <a:pt x="1943" y="454"/>
                      </a:lnTo>
                      <a:close/>
                    </a:path>
                  </a:pathLst>
                </a:custGeom>
                <a:pattFill prst="lgGrid">
                  <a:fgClr>
                    <a:schemeClr val="accent1">
                      <a:lumMod val="60000"/>
                      <a:lumOff val="40000"/>
                    </a:schemeClr>
                  </a:fgClr>
                  <a:bgClr>
                    <a:srgbClr val="FFFFFF"/>
                  </a:bgClr>
                </a:pattFill>
                <a:ln w="9525">
                  <a:solidFill>
                    <a:srgbClr val="333333"/>
                  </a:solidFill>
                  <a:round/>
                  <a:headEnd/>
                  <a:tailEnd/>
                </a:ln>
              </p:spPr>
              <p:txBody>
                <a:bodyPr/>
                <a:lstStyle/>
                <a:p>
                  <a:pPr eaLnBrk="1" hangingPunct="1">
                    <a:defRPr/>
                  </a:pPr>
                  <a:endParaRPr lang="ja-JP" altLang="en-US"/>
                </a:p>
              </p:txBody>
            </p:sp>
            <p:sp>
              <p:nvSpPr>
                <p:cNvPr id="36" name="Freeform 55"/>
                <p:cNvSpPr>
                  <a:spLocks/>
                </p:cNvSpPr>
                <p:nvPr/>
              </p:nvSpPr>
              <p:spPr bwMode="auto">
                <a:xfrm>
                  <a:off x="0" y="3106"/>
                  <a:ext cx="3147" cy="2595"/>
                </a:xfrm>
                <a:custGeom>
                  <a:avLst/>
                  <a:gdLst>
                    <a:gd name="T0" fmla="*/ 3007 w 3148"/>
                    <a:gd name="T1" fmla="*/ 639 h 2596"/>
                    <a:gd name="T2" fmla="*/ 3021 w 3148"/>
                    <a:gd name="T3" fmla="*/ 653 h 2596"/>
                    <a:gd name="T4" fmla="*/ 3021 w 3148"/>
                    <a:gd name="T5" fmla="*/ 653 h 2596"/>
                    <a:gd name="T6" fmla="*/ 3035 w 3148"/>
                    <a:gd name="T7" fmla="*/ 667 h 2596"/>
                    <a:gd name="T8" fmla="*/ 3063 w 3148"/>
                    <a:gd name="T9" fmla="*/ 710 h 2596"/>
                    <a:gd name="T10" fmla="*/ 3120 w 3148"/>
                    <a:gd name="T11" fmla="*/ 809 h 2596"/>
                    <a:gd name="T12" fmla="*/ 3148 w 3148"/>
                    <a:gd name="T13" fmla="*/ 852 h 2596"/>
                    <a:gd name="T14" fmla="*/ 2992 w 3148"/>
                    <a:gd name="T15" fmla="*/ 894 h 2596"/>
                    <a:gd name="T16" fmla="*/ 2836 w 3148"/>
                    <a:gd name="T17" fmla="*/ 965 h 2596"/>
                    <a:gd name="T18" fmla="*/ 2624 w 3148"/>
                    <a:gd name="T19" fmla="*/ 1036 h 2596"/>
                    <a:gd name="T20" fmla="*/ 2496 w 3148"/>
                    <a:gd name="T21" fmla="*/ 1079 h 2596"/>
                    <a:gd name="T22" fmla="*/ 2354 w 3148"/>
                    <a:gd name="T23" fmla="*/ 1164 h 2596"/>
                    <a:gd name="T24" fmla="*/ 2212 w 3148"/>
                    <a:gd name="T25" fmla="*/ 1263 h 2596"/>
                    <a:gd name="T26" fmla="*/ 2156 w 3148"/>
                    <a:gd name="T27" fmla="*/ 1320 h 2596"/>
                    <a:gd name="T28" fmla="*/ 2000 w 3148"/>
                    <a:gd name="T29" fmla="*/ 1618 h 2596"/>
                    <a:gd name="T30" fmla="*/ 1971 w 3148"/>
                    <a:gd name="T31" fmla="*/ 1646 h 2596"/>
                    <a:gd name="T32" fmla="*/ 1943 w 3148"/>
                    <a:gd name="T33" fmla="*/ 1660 h 2596"/>
                    <a:gd name="T34" fmla="*/ 1886 w 3148"/>
                    <a:gd name="T35" fmla="*/ 1674 h 2596"/>
                    <a:gd name="T36" fmla="*/ 1815 w 3148"/>
                    <a:gd name="T37" fmla="*/ 1717 h 2596"/>
                    <a:gd name="T38" fmla="*/ 1744 w 3148"/>
                    <a:gd name="T39" fmla="*/ 1759 h 2596"/>
                    <a:gd name="T40" fmla="*/ 1702 w 3148"/>
                    <a:gd name="T41" fmla="*/ 1774 h 2596"/>
                    <a:gd name="T42" fmla="*/ 1645 w 3148"/>
                    <a:gd name="T43" fmla="*/ 1802 h 2596"/>
                    <a:gd name="T44" fmla="*/ 1475 w 3148"/>
                    <a:gd name="T45" fmla="*/ 1901 h 2596"/>
                    <a:gd name="T46" fmla="*/ 1120 w 3148"/>
                    <a:gd name="T47" fmla="*/ 2270 h 2596"/>
                    <a:gd name="T48" fmla="*/ 369 w 3148"/>
                    <a:gd name="T49" fmla="*/ 2554 h 2596"/>
                    <a:gd name="T50" fmla="*/ 397 w 3148"/>
                    <a:gd name="T51" fmla="*/ 2383 h 2596"/>
                    <a:gd name="T52" fmla="*/ 681 w 3148"/>
                    <a:gd name="T53" fmla="*/ 1986 h 2596"/>
                    <a:gd name="T54" fmla="*/ 411 w 3148"/>
                    <a:gd name="T55" fmla="*/ 1745 h 2596"/>
                    <a:gd name="T56" fmla="*/ 596 w 3148"/>
                    <a:gd name="T57" fmla="*/ 1107 h 2596"/>
                    <a:gd name="T58" fmla="*/ 993 w 3148"/>
                    <a:gd name="T59" fmla="*/ 823 h 2596"/>
                    <a:gd name="T60" fmla="*/ 1588 w 3148"/>
                    <a:gd name="T61" fmla="*/ 625 h 2596"/>
                    <a:gd name="T62" fmla="*/ 1688 w 3148"/>
                    <a:gd name="T63" fmla="*/ 582 h 2596"/>
                    <a:gd name="T64" fmla="*/ 1787 w 3148"/>
                    <a:gd name="T65" fmla="*/ 540 h 2596"/>
                    <a:gd name="T66" fmla="*/ 1915 w 3148"/>
                    <a:gd name="T67" fmla="*/ 483 h 2596"/>
                    <a:gd name="T68" fmla="*/ 2028 w 3148"/>
                    <a:gd name="T69" fmla="*/ 426 h 2596"/>
                    <a:gd name="T70" fmla="*/ 2269 w 3148"/>
                    <a:gd name="T71" fmla="*/ 298 h 2596"/>
                    <a:gd name="T72" fmla="*/ 2439 w 3148"/>
                    <a:gd name="T73" fmla="*/ 199 h 2596"/>
                    <a:gd name="T74" fmla="*/ 2567 w 3148"/>
                    <a:gd name="T75" fmla="*/ 142 h 2596"/>
                    <a:gd name="T76" fmla="*/ 2723 w 3148"/>
                    <a:gd name="T77" fmla="*/ 43 h 2596"/>
                    <a:gd name="T78" fmla="*/ 2780 w 3148"/>
                    <a:gd name="T79" fmla="*/ 15 h 2596"/>
                    <a:gd name="T80" fmla="*/ 2865 w 3148"/>
                    <a:gd name="T81" fmla="*/ 128 h 2596"/>
                    <a:gd name="T82" fmla="*/ 2865 w 3148"/>
                    <a:gd name="T83" fmla="*/ 142 h 2596"/>
                    <a:gd name="T84" fmla="*/ 2822 w 3148"/>
                    <a:gd name="T85" fmla="*/ 171 h 2596"/>
                    <a:gd name="T86" fmla="*/ 2808 w 3148"/>
                    <a:gd name="T87" fmla="*/ 185 h 2596"/>
                    <a:gd name="T88" fmla="*/ 2822 w 3148"/>
                    <a:gd name="T89" fmla="*/ 242 h 2596"/>
                    <a:gd name="T90" fmla="*/ 2851 w 3148"/>
                    <a:gd name="T91" fmla="*/ 298 h 2596"/>
                    <a:gd name="T92" fmla="*/ 2851 w 3148"/>
                    <a:gd name="T93" fmla="*/ 341 h 2596"/>
                    <a:gd name="T94" fmla="*/ 2836 w 3148"/>
                    <a:gd name="T95" fmla="*/ 412 h 2596"/>
                    <a:gd name="T96" fmla="*/ 2794 w 3148"/>
                    <a:gd name="T97" fmla="*/ 525 h 2596"/>
                    <a:gd name="T98" fmla="*/ 2794 w 3148"/>
                    <a:gd name="T99" fmla="*/ 540 h 2596"/>
                    <a:gd name="T100" fmla="*/ 2794 w 3148"/>
                    <a:gd name="T101" fmla="*/ 554 h 2596"/>
                    <a:gd name="T102" fmla="*/ 2865 w 3148"/>
                    <a:gd name="T103" fmla="*/ 568 h 2596"/>
                    <a:gd name="T104" fmla="*/ 2907 w 3148"/>
                    <a:gd name="T105" fmla="*/ 582 h 2596"/>
                    <a:gd name="T106" fmla="*/ 2950 w 3148"/>
                    <a:gd name="T107" fmla="*/ 582 h 2596"/>
                    <a:gd name="T108" fmla="*/ 2992 w 3148"/>
                    <a:gd name="T109" fmla="*/ 610 h 2596"/>
                    <a:gd name="T110" fmla="*/ 3007 w 3148"/>
                    <a:gd name="T111" fmla="*/ 625 h 2596"/>
                    <a:gd name="T112" fmla="*/ 3007 w 3148"/>
                    <a:gd name="T113" fmla="*/ 625 h 259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3148"/>
                    <a:gd name="T172" fmla="*/ 0 h 2596"/>
                    <a:gd name="T173" fmla="*/ 3148 w 3148"/>
                    <a:gd name="T174" fmla="*/ 2596 h 259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3148" h="2596">
                      <a:moveTo>
                        <a:pt x="3007" y="625"/>
                      </a:moveTo>
                      <a:lnTo>
                        <a:pt x="3007" y="625"/>
                      </a:lnTo>
                      <a:lnTo>
                        <a:pt x="3007" y="639"/>
                      </a:lnTo>
                      <a:lnTo>
                        <a:pt x="3021" y="639"/>
                      </a:lnTo>
                      <a:lnTo>
                        <a:pt x="3021" y="653"/>
                      </a:lnTo>
                      <a:lnTo>
                        <a:pt x="3021" y="667"/>
                      </a:lnTo>
                      <a:lnTo>
                        <a:pt x="3035" y="667"/>
                      </a:lnTo>
                      <a:lnTo>
                        <a:pt x="3035" y="681"/>
                      </a:lnTo>
                      <a:lnTo>
                        <a:pt x="3063" y="710"/>
                      </a:lnTo>
                      <a:lnTo>
                        <a:pt x="3078" y="738"/>
                      </a:lnTo>
                      <a:lnTo>
                        <a:pt x="3092" y="752"/>
                      </a:lnTo>
                      <a:lnTo>
                        <a:pt x="3092" y="766"/>
                      </a:lnTo>
                      <a:lnTo>
                        <a:pt x="3106" y="781"/>
                      </a:lnTo>
                      <a:lnTo>
                        <a:pt x="3106" y="795"/>
                      </a:lnTo>
                      <a:lnTo>
                        <a:pt x="3120" y="795"/>
                      </a:lnTo>
                      <a:lnTo>
                        <a:pt x="3120" y="809"/>
                      </a:lnTo>
                      <a:lnTo>
                        <a:pt x="3120" y="823"/>
                      </a:lnTo>
                      <a:lnTo>
                        <a:pt x="3134" y="823"/>
                      </a:lnTo>
                      <a:lnTo>
                        <a:pt x="3134" y="837"/>
                      </a:lnTo>
                      <a:lnTo>
                        <a:pt x="3148" y="852"/>
                      </a:lnTo>
                      <a:lnTo>
                        <a:pt x="3134" y="852"/>
                      </a:lnTo>
                      <a:lnTo>
                        <a:pt x="3120" y="852"/>
                      </a:lnTo>
                      <a:lnTo>
                        <a:pt x="3106" y="852"/>
                      </a:lnTo>
                      <a:lnTo>
                        <a:pt x="3078" y="866"/>
                      </a:lnTo>
                      <a:lnTo>
                        <a:pt x="3049" y="880"/>
                      </a:lnTo>
                      <a:lnTo>
                        <a:pt x="3035" y="880"/>
                      </a:lnTo>
                      <a:lnTo>
                        <a:pt x="2992" y="894"/>
                      </a:lnTo>
                      <a:lnTo>
                        <a:pt x="2964" y="908"/>
                      </a:lnTo>
                      <a:lnTo>
                        <a:pt x="2950" y="908"/>
                      </a:lnTo>
                      <a:lnTo>
                        <a:pt x="2922" y="922"/>
                      </a:lnTo>
                      <a:lnTo>
                        <a:pt x="2893" y="937"/>
                      </a:lnTo>
                      <a:lnTo>
                        <a:pt x="2879" y="937"/>
                      </a:lnTo>
                      <a:lnTo>
                        <a:pt x="2836" y="965"/>
                      </a:lnTo>
                      <a:lnTo>
                        <a:pt x="2794" y="979"/>
                      </a:lnTo>
                      <a:lnTo>
                        <a:pt x="2780" y="979"/>
                      </a:lnTo>
                      <a:lnTo>
                        <a:pt x="2766" y="979"/>
                      </a:lnTo>
                      <a:lnTo>
                        <a:pt x="2766" y="993"/>
                      </a:lnTo>
                      <a:lnTo>
                        <a:pt x="2695" y="1022"/>
                      </a:lnTo>
                      <a:lnTo>
                        <a:pt x="2638" y="1036"/>
                      </a:lnTo>
                      <a:lnTo>
                        <a:pt x="2624" y="1036"/>
                      </a:lnTo>
                      <a:lnTo>
                        <a:pt x="2610" y="1050"/>
                      </a:lnTo>
                      <a:lnTo>
                        <a:pt x="2595" y="1050"/>
                      </a:lnTo>
                      <a:lnTo>
                        <a:pt x="2567" y="1064"/>
                      </a:lnTo>
                      <a:lnTo>
                        <a:pt x="2553" y="1064"/>
                      </a:lnTo>
                      <a:lnTo>
                        <a:pt x="2496" y="1079"/>
                      </a:lnTo>
                      <a:lnTo>
                        <a:pt x="2468" y="1093"/>
                      </a:lnTo>
                      <a:lnTo>
                        <a:pt x="2439" y="1093"/>
                      </a:lnTo>
                      <a:lnTo>
                        <a:pt x="2411" y="1121"/>
                      </a:lnTo>
                      <a:lnTo>
                        <a:pt x="2397" y="1135"/>
                      </a:lnTo>
                      <a:lnTo>
                        <a:pt x="2368" y="1149"/>
                      </a:lnTo>
                      <a:lnTo>
                        <a:pt x="2354" y="1164"/>
                      </a:lnTo>
                      <a:lnTo>
                        <a:pt x="2340" y="1164"/>
                      </a:lnTo>
                      <a:lnTo>
                        <a:pt x="2326" y="1178"/>
                      </a:lnTo>
                      <a:lnTo>
                        <a:pt x="2241" y="1235"/>
                      </a:lnTo>
                      <a:lnTo>
                        <a:pt x="2227" y="1249"/>
                      </a:lnTo>
                      <a:lnTo>
                        <a:pt x="2212" y="1249"/>
                      </a:lnTo>
                      <a:lnTo>
                        <a:pt x="2212" y="1263"/>
                      </a:lnTo>
                      <a:lnTo>
                        <a:pt x="2198" y="1263"/>
                      </a:lnTo>
                      <a:lnTo>
                        <a:pt x="2198" y="1277"/>
                      </a:lnTo>
                      <a:lnTo>
                        <a:pt x="2184" y="1277"/>
                      </a:lnTo>
                      <a:lnTo>
                        <a:pt x="2184" y="1291"/>
                      </a:lnTo>
                      <a:lnTo>
                        <a:pt x="2170" y="1305"/>
                      </a:lnTo>
                      <a:lnTo>
                        <a:pt x="2156" y="1320"/>
                      </a:lnTo>
                      <a:lnTo>
                        <a:pt x="2142" y="1348"/>
                      </a:lnTo>
                      <a:lnTo>
                        <a:pt x="2127" y="1376"/>
                      </a:lnTo>
                      <a:lnTo>
                        <a:pt x="2042" y="1532"/>
                      </a:lnTo>
                      <a:lnTo>
                        <a:pt x="2028" y="1561"/>
                      </a:lnTo>
                      <a:lnTo>
                        <a:pt x="2014" y="1575"/>
                      </a:lnTo>
                      <a:lnTo>
                        <a:pt x="2000" y="1618"/>
                      </a:lnTo>
                      <a:lnTo>
                        <a:pt x="1986" y="1618"/>
                      </a:lnTo>
                      <a:lnTo>
                        <a:pt x="1986" y="1632"/>
                      </a:lnTo>
                      <a:lnTo>
                        <a:pt x="1971" y="1646"/>
                      </a:lnTo>
                      <a:lnTo>
                        <a:pt x="1957" y="1646"/>
                      </a:lnTo>
                      <a:lnTo>
                        <a:pt x="1957" y="1660"/>
                      </a:lnTo>
                      <a:lnTo>
                        <a:pt x="1943" y="1660"/>
                      </a:lnTo>
                      <a:lnTo>
                        <a:pt x="1929" y="1660"/>
                      </a:lnTo>
                      <a:lnTo>
                        <a:pt x="1915" y="1660"/>
                      </a:lnTo>
                      <a:lnTo>
                        <a:pt x="1900" y="1674"/>
                      </a:lnTo>
                      <a:lnTo>
                        <a:pt x="1886" y="1674"/>
                      </a:lnTo>
                      <a:lnTo>
                        <a:pt x="1872" y="1674"/>
                      </a:lnTo>
                      <a:lnTo>
                        <a:pt x="1872" y="1688"/>
                      </a:lnTo>
                      <a:lnTo>
                        <a:pt x="1858" y="1688"/>
                      </a:lnTo>
                      <a:lnTo>
                        <a:pt x="1829" y="1703"/>
                      </a:lnTo>
                      <a:lnTo>
                        <a:pt x="1829" y="1717"/>
                      </a:lnTo>
                      <a:lnTo>
                        <a:pt x="1815" y="1717"/>
                      </a:lnTo>
                      <a:lnTo>
                        <a:pt x="1801" y="1731"/>
                      </a:lnTo>
                      <a:lnTo>
                        <a:pt x="1787" y="1731"/>
                      </a:lnTo>
                      <a:lnTo>
                        <a:pt x="1759" y="1745"/>
                      </a:lnTo>
                      <a:lnTo>
                        <a:pt x="1744" y="1745"/>
                      </a:lnTo>
                      <a:lnTo>
                        <a:pt x="1744" y="1759"/>
                      </a:lnTo>
                      <a:lnTo>
                        <a:pt x="1730" y="1759"/>
                      </a:lnTo>
                      <a:lnTo>
                        <a:pt x="1716" y="1774"/>
                      </a:lnTo>
                      <a:lnTo>
                        <a:pt x="1702" y="1774"/>
                      </a:lnTo>
                      <a:lnTo>
                        <a:pt x="1688" y="1788"/>
                      </a:lnTo>
                      <a:lnTo>
                        <a:pt x="1673" y="1788"/>
                      </a:lnTo>
                      <a:lnTo>
                        <a:pt x="1673" y="1802"/>
                      </a:lnTo>
                      <a:lnTo>
                        <a:pt x="1659" y="1802"/>
                      </a:lnTo>
                      <a:lnTo>
                        <a:pt x="1645" y="1802"/>
                      </a:lnTo>
                      <a:lnTo>
                        <a:pt x="1631" y="1816"/>
                      </a:lnTo>
                      <a:lnTo>
                        <a:pt x="1617" y="1816"/>
                      </a:lnTo>
                      <a:lnTo>
                        <a:pt x="1617" y="1830"/>
                      </a:lnTo>
                      <a:lnTo>
                        <a:pt x="1603" y="1830"/>
                      </a:lnTo>
                      <a:lnTo>
                        <a:pt x="1588" y="1844"/>
                      </a:lnTo>
                      <a:lnTo>
                        <a:pt x="1475" y="1901"/>
                      </a:lnTo>
                      <a:lnTo>
                        <a:pt x="1447" y="1944"/>
                      </a:lnTo>
                      <a:lnTo>
                        <a:pt x="1404" y="2001"/>
                      </a:lnTo>
                      <a:lnTo>
                        <a:pt x="1262" y="2227"/>
                      </a:lnTo>
                      <a:lnTo>
                        <a:pt x="1248" y="2213"/>
                      </a:lnTo>
                      <a:lnTo>
                        <a:pt x="1120" y="2270"/>
                      </a:lnTo>
                      <a:lnTo>
                        <a:pt x="794" y="2412"/>
                      </a:lnTo>
                      <a:lnTo>
                        <a:pt x="610" y="2497"/>
                      </a:lnTo>
                      <a:lnTo>
                        <a:pt x="496" y="2554"/>
                      </a:lnTo>
                      <a:lnTo>
                        <a:pt x="369" y="2596"/>
                      </a:lnTo>
                      <a:lnTo>
                        <a:pt x="369" y="2554"/>
                      </a:lnTo>
                      <a:lnTo>
                        <a:pt x="355" y="2554"/>
                      </a:lnTo>
                      <a:lnTo>
                        <a:pt x="355" y="2511"/>
                      </a:lnTo>
                      <a:lnTo>
                        <a:pt x="355" y="2497"/>
                      </a:lnTo>
                      <a:lnTo>
                        <a:pt x="355" y="2454"/>
                      </a:lnTo>
                      <a:lnTo>
                        <a:pt x="369" y="2426"/>
                      </a:lnTo>
                      <a:lnTo>
                        <a:pt x="383" y="2398"/>
                      </a:lnTo>
                      <a:lnTo>
                        <a:pt x="397" y="2383"/>
                      </a:lnTo>
                      <a:lnTo>
                        <a:pt x="411" y="2369"/>
                      </a:lnTo>
                      <a:lnTo>
                        <a:pt x="425" y="2355"/>
                      </a:lnTo>
                      <a:lnTo>
                        <a:pt x="454" y="2341"/>
                      </a:lnTo>
                      <a:lnTo>
                        <a:pt x="737" y="2227"/>
                      </a:lnTo>
                      <a:lnTo>
                        <a:pt x="723" y="2213"/>
                      </a:lnTo>
                      <a:lnTo>
                        <a:pt x="709" y="2015"/>
                      </a:lnTo>
                      <a:lnTo>
                        <a:pt x="681" y="1986"/>
                      </a:lnTo>
                      <a:lnTo>
                        <a:pt x="652" y="1788"/>
                      </a:lnTo>
                      <a:lnTo>
                        <a:pt x="553" y="1774"/>
                      </a:lnTo>
                      <a:lnTo>
                        <a:pt x="525" y="1759"/>
                      </a:lnTo>
                      <a:lnTo>
                        <a:pt x="511" y="1759"/>
                      </a:lnTo>
                      <a:lnTo>
                        <a:pt x="496" y="1759"/>
                      </a:lnTo>
                      <a:lnTo>
                        <a:pt x="411" y="1745"/>
                      </a:lnTo>
                      <a:lnTo>
                        <a:pt x="0" y="1660"/>
                      </a:lnTo>
                      <a:lnTo>
                        <a:pt x="0" y="1618"/>
                      </a:lnTo>
                      <a:lnTo>
                        <a:pt x="0" y="1433"/>
                      </a:lnTo>
                      <a:lnTo>
                        <a:pt x="0" y="1362"/>
                      </a:lnTo>
                      <a:lnTo>
                        <a:pt x="553" y="1121"/>
                      </a:lnTo>
                      <a:lnTo>
                        <a:pt x="596" y="1107"/>
                      </a:lnTo>
                      <a:lnTo>
                        <a:pt x="596" y="1022"/>
                      </a:lnTo>
                      <a:lnTo>
                        <a:pt x="596" y="908"/>
                      </a:lnTo>
                      <a:lnTo>
                        <a:pt x="794" y="880"/>
                      </a:lnTo>
                      <a:lnTo>
                        <a:pt x="837" y="866"/>
                      </a:lnTo>
                      <a:lnTo>
                        <a:pt x="979" y="823"/>
                      </a:lnTo>
                      <a:lnTo>
                        <a:pt x="993" y="823"/>
                      </a:lnTo>
                      <a:lnTo>
                        <a:pt x="1035" y="795"/>
                      </a:lnTo>
                      <a:lnTo>
                        <a:pt x="1064" y="795"/>
                      </a:lnTo>
                      <a:lnTo>
                        <a:pt x="1078" y="781"/>
                      </a:lnTo>
                      <a:lnTo>
                        <a:pt x="1205" y="752"/>
                      </a:lnTo>
                      <a:lnTo>
                        <a:pt x="1220" y="738"/>
                      </a:lnTo>
                      <a:lnTo>
                        <a:pt x="1517" y="639"/>
                      </a:lnTo>
                      <a:lnTo>
                        <a:pt x="1588" y="625"/>
                      </a:lnTo>
                      <a:lnTo>
                        <a:pt x="1603" y="610"/>
                      </a:lnTo>
                      <a:lnTo>
                        <a:pt x="1617" y="610"/>
                      </a:lnTo>
                      <a:lnTo>
                        <a:pt x="1631" y="596"/>
                      </a:lnTo>
                      <a:lnTo>
                        <a:pt x="1645" y="596"/>
                      </a:lnTo>
                      <a:lnTo>
                        <a:pt x="1659" y="596"/>
                      </a:lnTo>
                      <a:lnTo>
                        <a:pt x="1673" y="582"/>
                      </a:lnTo>
                      <a:lnTo>
                        <a:pt x="1688" y="582"/>
                      </a:lnTo>
                      <a:lnTo>
                        <a:pt x="1702" y="568"/>
                      </a:lnTo>
                      <a:lnTo>
                        <a:pt x="1716" y="568"/>
                      </a:lnTo>
                      <a:lnTo>
                        <a:pt x="1730" y="554"/>
                      </a:lnTo>
                      <a:lnTo>
                        <a:pt x="1744" y="554"/>
                      </a:lnTo>
                      <a:lnTo>
                        <a:pt x="1759" y="540"/>
                      </a:lnTo>
                      <a:lnTo>
                        <a:pt x="1773" y="540"/>
                      </a:lnTo>
                      <a:lnTo>
                        <a:pt x="1787" y="540"/>
                      </a:lnTo>
                      <a:lnTo>
                        <a:pt x="1815" y="525"/>
                      </a:lnTo>
                      <a:lnTo>
                        <a:pt x="1829" y="511"/>
                      </a:lnTo>
                      <a:lnTo>
                        <a:pt x="1844" y="511"/>
                      </a:lnTo>
                      <a:lnTo>
                        <a:pt x="1872" y="497"/>
                      </a:lnTo>
                      <a:lnTo>
                        <a:pt x="1886" y="483"/>
                      </a:lnTo>
                      <a:lnTo>
                        <a:pt x="1915" y="483"/>
                      </a:lnTo>
                      <a:lnTo>
                        <a:pt x="1943" y="469"/>
                      </a:lnTo>
                      <a:lnTo>
                        <a:pt x="1957" y="454"/>
                      </a:lnTo>
                      <a:lnTo>
                        <a:pt x="1971" y="454"/>
                      </a:lnTo>
                      <a:lnTo>
                        <a:pt x="1986" y="440"/>
                      </a:lnTo>
                      <a:lnTo>
                        <a:pt x="2000" y="440"/>
                      </a:lnTo>
                      <a:lnTo>
                        <a:pt x="2028" y="426"/>
                      </a:lnTo>
                      <a:lnTo>
                        <a:pt x="2042" y="412"/>
                      </a:lnTo>
                      <a:lnTo>
                        <a:pt x="2227" y="313"/>
                      </a:lnTo>
                      <a:lnTo>
                        <a:pt x="2241" y="313"/>
                      </a:lnTo>
                      <a:lnTo>
                        <a:pt x="2269" y="298"/>
                      </a:lnTo>
                      <a:lnTo>
                        <a:pt x="2283" y="284"/>
                      </a:lnTo>
                      <a:lnTo>
                        <a:pt x="2383" y="227"/>
                      </a:lnTo>
                      <a:lnTo>
                        <a:pt x="2397" y="227"/>
                      </a:lnTo>
                      <a:lnTo>
                        <a:pt x="2439" y="199"/>
                      </a:lnTo>
                      <a:lnTo>
                        <a:pt x="2454" y="199"/>
                      </a:lnTo>
                      <a:lnTo>
                        <a:pt x="2482" y="185"/>
                      </a:lnTo>
                      <a:lnTo>
                        <a:pt x="2510" y="171"/>
                      </a:lnTo>
                      <a:lnTo>
                        <a:pt x="2539" y="157"/>
                      </a:lnTo>
                      <a:lnTo>
                        <a:pt x="2553" y="142"/>
                      </a:lnTo>
                      <a:lnTo>
                        <a:pt x="2567" y="142"/>
                      </a:lnTo>
                      <a:lnTo>
                        <a:pt x="2581" y="128"/>
                      </a:lnTo>
                      <a:lnTo>
                        <a:pt x="2595" y="128"/>
                      </a:lnTo>
                      <a:lnTo>
                        <a:pt x="2595" y="114"/>
                      </a:lnTo>
                      <a:lnTo>
                        <a:pt x="2624" y="100"/>
                      </a:lnTo>
                      <a:lnTo>
                        <a:pt x="2652" y="86"/>
                      </a:lnTo>
                      <a:lnTo>
                        <a:pt x="2680" y="71"/>
                      </a:lnTo>
                      <a:lnTo>
                        <a:pt x="2723" y="43"/>
                      </a:lnTo>
                      <a:lnTo>
                        <a:pt x="2751" y="29"/>
                      </a:lnTo>
                      <a:lnTo>
                        <a:pt x="2766" y="15"/>
                      </a:lnTo>
                      <a:lnTo>
                        <a:pt x="2780" y="0"/>
                      </a:lnTo>
                      <a:lnTo>
                        <a:pt x="2780" y="15"/>
                      </a:lnTo>
                      <a:lnTo>
                        <a:pt x="2822" y="57"/>
                      </a:lnTo>
                      <a:lnTo>
                        <a:pt x="2836" y="100"/>
                      </a:lnTo>
                      <a:lnTo>
                        <a:pt x="2851" y="114"/>
                      </a:lnTo>
                      <a:lnTo>
                        <a:pt x="2865" y="128"/>
                      </a:lnTo>
                      <a:lnTo>
                        <a:pt x="2865" y="142"/>
                      </a:lnTo>
                      <a:lnTo>
                        <a:pt x="2851" y="142"/>
                      </a:lnTo>
                      <a:lnTo>
                        <a:pt x="2836" y="157"/>
                      </a:lnTo>
                      <a:lnTo>
                        <a:pt x="2822" y="157"/>
                      </a:lnTo>
                      <a:lnTo>
                        <a:pt x="2822" y="171"/>
                      </a:lnTo>
                      <a:lnTo>
                        <a:pt x="2808" y="185"/>
                      </a:lnTo>
                      <a:lnTo>
                        <a:pt x="2808" y="199"/>
                      </a:lnTo>
                      <a:lnTo>
                        <a:pt x="2822" y="213"/>
                      </a:lnTo>
                      <a:lnTo>
                        <a:pt x="2822" y="242"/>
                      </a:lnTo>
                      <a:lnTo>
                        <a:pt x="2836" y="242"/>
                      </a:lnTo>
                      <a:lnTo>
                        <a:pt x="2836" y="256"/>
                      </a:lnTo>
                      <a:lnTo>
                        <a:pt x="2836" y="270"/>
                      </a:lnTo>
                      <a:lnTo>
                        <a:pt x="2836" y="284"/>
                      </a:lnTo>
                      <a:lnTo>
                        <a:pt x="2851" y="298"/>
                      </a:lnTo>
                      <a:lnTo>
                        <a:pt x="2851" y="313"/>
                      </a:lnTo>
                      <a:lnTo>
                        <a:pt x="2851" y="327"/>
                      </a:lnTo>
                      <a:lnTo>
                        <a:pt x="2851" y="341"/>
                      </a:lnTo>
                      <a:lnTo>
                        <a:pt x="2851" y="355"/>
                      </a:lnTo>
                      <a:lnTo>
                        <a:pt x="2851" y="383"/>
                      </a:lnTo>
                      <a:lnTo>
                        <a:pt x="2851" y="398"/>
                      </a:lnTo>
                      <a:lnTo>
                        <a:pt x="2851" y="412"/>
                      </a:lnTo>
                      <a:lnTo>
                        <a:pt x="2836" y="412"/>
                      </a:lnTo>
                      <a:lnTo>
                        <a:pt x="2808" y="469"/>
                      </a:lnTo>
                      <a:lnTo>
                        <a:pt x="2794" y="483"/>
                      </a:lnTo>
                      <a:lnTo>
                        <a:pt x="2794" y="511"/>
                      </a:lnTo>
                      <a:lnTo>
                        <a:pt x="2794" y="525"/>
                      </a:lnTo>
                      <a:lnTo>
                        <a:pt x="2794" y="540"/>
                      </a:lnTo>
                      <a:lnTo>
                        <a:pt x="2794" y="554"/>
                      </a:lnTo>
                      <a:lnTo>
                        <a:pt x="2822" y="568"/>
                      </a:lnTo>
                      <a:lnTo>
                        <a:pt x="2851" y="568"/>
                      </a:lnTo>
                      <a:lnTo>
                        <a:pt x="2865" y="568"/>
                      </a:lnTo>
                      <a:lnTo>
                        <a:pt x="2879" y="568"/>
                      </a:lnTo>
                      <a:lnTo>
                        <a:pt x="2893" y="582"/>
                      </a:lnTo>
                      <a:lnTo>
                        <a:pt x="2907" y="582"/>
                      </a:lnTo>
                      <a:lnTo>
                        <a:pt x="2922" y="582"/>
                      </a:lnTo>
                      <a:lnTo>
                        <a:pt x="2936" y="582"/>
                      </a:lnTo>
                      <a:lnTo>
                        <a:pt x="2950" y="582"/>
                      </a:lnTo>
                      <a:lnTo>
                        <a:pt x="2978" y="596"/>
                      </a:lnTo>
                      <a:lnTo>
                        <a:pt x="2978" y="610"/>
                      </a:lnTo>
                      <a:lnTo>
                        <a:pt x="2992" y="610"/>
                      </a:lnTo>
                      <a:lnTo>
                        <a:pt x="2992" y="625"/>
                      </a:lnTo>
                      <a:lnTo>
                        <a:pt x="3007" y="625"/>
                      </a:lnTo>
                      <a:close/>
                    </a:path>
                  </a:pathLst>
                </a:custGeom>
                <a:pattFill prst="lgGrid">
                  <a:fgClr>
                    <a:schemeClr val="accent1">
                      <a:lumMod val="60000"/>
                      <a:lumOff val="40000"/>
                    </a:schemeClr>
                  </a:fgClr>
                  <a:bgClr>
                    <a:srgbClr val="FFFFFF"/>
                  </a:bgClr>
                </a:pattFill>
                <a:ln w="9525">
                  <a:solidFill>
                    <a:srgbClr val="333333"/>
                  </a:solidFill>
                  <a:round/>
                  <a:headEnd/>
                  <a:tailEnd/>
                </a:ln>
              </p:spPr>
              <p:txBody>
                <a:bodyPr/>
                <a:lstStyle/>
                <a:p>
                  <a:pPr eaLnBrk="1" hangingPunct="1">
                    <a:defRPr/>
                  </a:pPr>
                  <a:endParaRPr lang="ja-JP" altLang="en-US"/>
                </a:p>
              </p:txBody>
            </p:sp>
            <p:sp>
              <p:nvSpPr>
                <p:cNvPr id="37" name="Freeform 54"/>
                <p:cNvSpPr>
                  <a:spLocks/>
                </p:cNvSpPr>
                <p:nvPr/>
              </p:nvSpPr>
              <p:spPr bwMode="auto">
                <a:xfrm>
                  <a:off x="3673" y="6355"/>
                  <a:ext cx="1333" cy="1716"/>
                </a:xfrm>
                <a:custGeom>
                  <a:avLst/>
                  <a:gdLst>
                    <a:gd name="T0" fmla="*/ 454 w 1333"/>
                    <a:gd name="T1" fmla="*/ 14 h 1716"/>
                    <a:gd name="T2" fmla="*/ 638 w 1333"/>
                    <a:gd name="T3" fmla="*/ 71 h 1716"/>
                    <a:gd name="T4" fmla="*/ 752 w 1333"/>
                    <a:gd name="T5" fmla="*/ 113 h 1716"/>
                    <a:gd name="T6" fmla="*/ 780 w 1333"/>
                    <a:gd name="T7" fmla="*/ 212 h 1716"/>
                    <a:gd name="T8" fmla="*/ 780 w 1333"/>
                    <a:gd name="T9" fmla="*/ 255 h 1716"/>
                    <a:gd name="T10" fmla="*/ 780 w 1333"/>
                    <a:gd name="T11" fmla="*/ 283 h 1716"/>
                    <a:gd name="T12" fmla="*/ 780 w 1333"/>
                    <a:gd name="T13" fmla="*/ 354 h 1716"/>
                    <a:gd name="T14" fmla="*/ 908 w 1333"/>
                    <a:gd name="T15" fmla="*/ 368 h 1716"/>
                    <a:gd name="T16" fmla="*/ 993 w 1333"/>
                    <a:gd name="T17" fmla="*/ 496 h 1716"/>
                    <a:gd name="T18" fmla="*/ 965 w 1333"/>
                    <a:gd name="T19" fmla="*/ 681 h 1716"/>
                    <a:gd name="T20" fmla="*/ 1206 w 1333"/>
                    <a:gd name="T21" fmla="*/ 695 h 1716"/>
                    <a:gd name="T22" fmla="*/ 1319 w 1333"/>
                    <a:gd name="T23" fmla="*/ 723 h 1716"/>
                    <a:gd name="T24" fmla="*/ 1305 w 1333"/>
                    <a:gd name="T25" fmla="*/ 737 h 1716"/>
                    <a:gd name="T26" fmla="*/ 1305 w 1333"/>
                    <a:gd name="T27" fmla="*/ 780 h 1716"/>
                    <a:gd name="T28" fmla="*/ 1305 w 1333"/>
                    <a:gd name="T29" fmla="*/ 837 h 1716"/>
                    <a:gd name="T30" fmla="*/ 1305 w 1333"/>
                    <a:gd name="T31" fmla="*/ 879 h 1716"/>
                    <a:gd name="T32" fmla="*/ 1291 w 1333"/>
                    <a:gd name="T33" fmla="*/ 922 h 1716"/>
                    <a:gd name="T34" fmla="*/ 1291 w 1333"/>
                    <a:gd name="T35" fmla="*/ 1049 h 1716"/>
                    <a:gd name="T36" fmla="*/ 1305 w 1333"/>
                    <a:gd name="T37" fmla="*/ 1092 h 1716"/>
                    <a:gd name="T38" fmla="*/ 1305 w 1333"/>
                    <a:gd name="T39" fmla="*/ 1177 h 1716"/>
                    <a:gd name="T40" fmla="*/ 1291 w 1333"/>
                    <a:gd name="T41" fmla="*/ 1205 h 1716"/>
                    <a:gd name="T42" fmla="*/ 1305 w 1333"/>
                    <a:gd name="T43" fmla="*/ 1234 h 1716"/>
                    <a:gd name="T44" fmla="*/ 1291 w 1333"/>
                    <a:gd name="T45" fmla="*/ 1276 h 1716"/>
                    <a:gd name="T46" fmla="*/ 1291 w 1333"/>
                    <a:gd name="T47" fmla="*/ 1305 h 1716"/>
                    <a:gd name="T48" fmla="*/ 1277 w 1333"/>
                    <a:gd name="T49" fmla="*/ 1361 h 1716"/>
                    <a:gd name="T50" fmla="*/ 1177 w 1333"/>
                    <a:gd name="T51" fmla="*/ 1404 h 1716"/>
                    <a:gd name="T52" fmla="*/ 1078 w 1333"/>
                    <a:gd name="T53" fmla="*/ 1475 h 1716"/>
                    <a:gd name="T54" fmla="*/ 965 w 1333"/>
                    <a:gd name="T55" fmla="*/ 1532 h 1716"/>
                    <a:gd name="T56" fmla="*/ 809 w 1333"/>
                    <a:gd name="T57" fmla="*/ 1617 h 1716"/>
                    <a:gd name="T58" fmla="*/ 667 w 1333"/>
                    <a:gd name="T59" fmla="*/ 1688 h 1716"/>
                    <a:gd name="T60" fmla="*/ 567 w 1333"/>
                    <a:gd name="T61" fmla="*/ 1716 h 1716"/>
                    <a:gd name="T62" fmla="*/ 525 w 1333"/>
                    <a:gd name="T63" fmla="*/ 1702 h 1716"/>
                    <a:gd name="T64" fmla="*/ 454 w 1333"/>
                    <a:gd name="T65" fmla="*/ 1659 h 1716"/>
                    <a:gd name="T66" fmla="*/ 440 w 1333"/>
                    <a:gd name="T67" fmla="*/ 1588 h 1716"/>
                    <a:gd name="T68" fmla="*/ 411 w 1333"/>
                    <a:gd name="T69" fmla="*/ 1532 h 1716"/>
                    <a:gd name="T70" fmla="*/ 383 w 1333"/>
                    <a:gd name="T71" fmla="*/ 1461 h 1716"/>
                    <a:gd name="T72" fmla="*/ 355 w 1333"/>
                    <a:gd name="T73" fmla="*/ 1404 h 1716"/>
                    <a:gd name="T74" fmla="*/ 298 w 1333"/>
                    <a:gd name="T75" fmla="*/ 1347 h 1716"/>
                    <a:gd name="T76" fmla="*/ 241 w 1333"/>
                    <a:gd name="T77" fmla="*/ 1333 h 1716"/>
                    <a:gd name="T78" fmla="*/ 43 w 1333"/>
                    <a:gd name="T79" fmla="*/ 1276 h 1716"/>
                    <a:gd name="T80" fmla="*/ 43 w 1333"/>
                    <a:gd name="T81" fmla="*/ 1163 h 1716"/>
                    <a:gd name="T82" fmla="*/ 85 w 1333"/>
                    <a:gd name="T83" fmla="*/ 936 h 1716"/>
                    <a:gd name="T84" fmla="*/ 128 w 1333"/>
                    <a:gd name="T85" fmla="*/ 766 h 1716"/>
                    <a:gd name="T86" fmla="*/ 142 w 1333"/>
                    <a:gd name="T87" fmla="*/ 666 h 1716"/>
                    <a:gd name="T88" fmla="*/ 128 w 1333"/>
                    <a:gd name="T89" fmla="*/ 652 h 1716"/>
                    <a:gd name="T90" fmla="*/ 99 w 1333"/>
                    <a:gd name="T91" fmla="*/ 624 h 1716"/>
                    <a:gd name="T92" fmla="*/ 99 w 1333"/>
                    <a:gd name="T93" fmla="*/ 581 h 1716"/>
                    <a:gd name="T94" fmla="*/ 114 w 1333"/>
                    <a:gd name="T95" fmla="*/ 510 h 1716"/>
                    <a:gd name="T96" fmla="*/ 128 w 1333"/>
                    <a:gd name="T97" fmla="*/ 468 h 1716"/>
                    <a:gd name="T98" fmla="*/ 142 w 1333"/>
                    <a:gd name="T99" fmla="*/ 439 h 1716"/>
                    <a:gd name="T100" fmla="*/ 142 w 1333"/>
                    <a:gd name="T101" fmla="*/ 411 h 1716"/>
                    <a:gd name="T102" fmla="*/ 156 w 1333"/>
                    <a:gd name="T103" fmla="*/ 340 h 1716"/>
                    <a:gd name="T104" fmla="*/ 170 w 1333"/>
                    <a:gd name="T105" fmla="*/ 312 h 1716"/>
                    <a:gd name="T106" fmla="*/ 170 w 1333"/>
                    <a:gd name="T107" fmla="*/ 255 h 1716"/>
                    <a:gd name="T108" fmla="*/ 199 w 1333"/>
                    <a:gd name="T109" fmla="*/ 127 h 1716"/>
                    <a:gd name="T110" fmla="*/ 213 w 1333"/>
                    <a:gd name="T111" fmla="*/ 99 h 1716"/>
                    <a:gd name="T112" fmla="*/ 298 w 1333"/>
                    <a:gd name="T113" fmla="*/ 71 h 1716"/>
                    <a:gd name="T114" fmla="*/ 341 w 1333"/>
                    <a:gd name="T115" fmla="*/ 71 h 171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333"/>
                    <a:gd name="T175" fmla="*/ 0 h 1716"/>
                    <a:gd name="T176" fmla="*/ 1333 w 1333"/>
                    <a:gd name="T177" fmla="*/ 1716 h 171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333" h="1716">
                      <a:moveTo>
                        <a:pt x="411" y="14"/>
                      </a:moveTo>
                      <a:lnTo>
                        <a:pt x="411" y="14"/>
                      </a:lnTo>
                      <a:lnTo>
                        <a:pt x="426" y="14"/>
                      </a:lnTo>
                      <a:lnTo>
                        <a:pt x="440" y="14"/>
                      </a:lnTo>
                      <a:lnTo>
                        <a:pt x="454" y="14"/>
                      </a:lnTo>
                      <a:lnTo>
                        <a:pt x="468" y="14"/>
                      </a:lnTo>
                      <a:lnTo>
                        <a:pt x="482" y="14"/>
                      </a:lnTo>
                      <a:lnTo>
                        <a:pt x="525" y="28"/>
                      </a:lnTo>
                      <a:lnTo>
                        <a:pt x="553" y="42"/>
                      </a:lnTo>
                      <a:lnTo>
                        <a:pt x="582" y="56"/>
                      </a:lnTo>
                      <a:lnTo>
                        <a:pt x="596" y="56"/>
                      </a:lnTo>
                      <a:lnTo>
                        <a:pt x="610" y="71"/>
                      </a:lnTo>
                      <a:lnTo>
                        <a:pt x="638" y="71"/>
                      </a:lnTo>
                      <a:lnTo>
                        <a:pt x="667" y="85"/>
                      </a:lnTo>
                      <a:lnTo>
                        <a:pt x="695" y="99"/>
                      </a:lnTo>
                      <a:lnTo>
                        <a:pt x="723" y="113"/>
                      </a:lnTo>
                      <a:lnTo>
                        <a:pt x="738" y="113"/>
                      </a:lnTo>
                      <a:lnTo>
                        <a:pt x="752" y="113"/>
                      </a:lnTo>
                      <a:lnTo>
                        <a:pt x="766" y="113"/>
                      </a:lnTo>
                      <a:lnTo>
                        <a:pt x="794" y="113"/>
                      </a:lnTo>
                      <a:lnTo>
                        <a:pt x="794" y="142"/>
                      </a:lnTo>
                      <a:lnTo>
                        <a:pt x="794" y="156"/>
                      </a:lnTo>
                      <a:lnTo>
                        <a:pt x="780" y="170"/>
                      </a:lnTo>
                      <a:lnTo>
                        <a:pt x="780" y="198"/>
                      </a:lnTo>
                      <a:lnTo>
                        <a:pt x="780" y="212"/>
                      </a:lnTo>
                      <a:lnTo>
                        <a:pt x="780" y="227"/>
                      </a:lnTo>
                      <a:lnTo>
                        <a:pt x="780" y="241"/>
                      </a:lnTo>
                      <a:lnTo>
                        <a:pt x="780" y="255"/>
                      </a:lnTo>
                      <a:lnTo>
                        <a:pt x="780" y="269"/>
                      </a:lnTo>
                      <a:lnTo>
                        <a:pt x="780" y="283"/>
                      </a:lnTo>
                      <a:lnTo>
                        <a:pt x="766" y="298"/>
                      </a:lnTo>
                      <a:lnTo>
                        <a:pt x="780" y="312"/>
                      </a:lnTo>
                      <a:lnTo>
                        <a:pt x="780" y="326"/>
                      </a:lnTo>
                      <a:lnTo>
                        <a:pt x="780" y="340"/>
                      </a:lnTo>
                      <a:lnTo>
                        <a:pt x="780" y="354"/>
                      </a:lnTo>
                      <a:lnTo>
                        <a:pt x="809" y="354"/>
                      </a:lnTo>
                      <a:lnTo>
                        <a:pt x="823" y="354"/>
                      </a:lnTo>
                      <a:lnTo>
                        <a:pt x="837" y="354"/>
                      </a:lnTo>
                      <a:lnTo>
                        <a:pt x="851" y="368"/>
                      </a:lnTo>
                      <a:lnTo>
                        <a:pt x="879" y="368"/>
                      </a:lnTo>
                      <a:lnTo>
                        <a:pt x="908" y="368"/>
                      </a:lnTo>
                      <a:lnTo>
                        <a:pt x="922" y="368"/>
                      </a:lnTo>
                      <a:lnTo>
                        <a:pt x="950" y="368"/>
                      </a:lnTo>
                      <a:lnTo>
                        <a:pt x="993" y="383"/>
                      </a:lnTo>
                      <a:lnTo>
                        <a:pt x="1007" y="383"/>
                      </a:lnTo>
                      <a:lnTo>
                        <a:pt x="1050" y="383"/>
                      </a:lnTo>
                      <a:lnTo>
                        <a:pt x="1035" y="411"/>
                      </a:lnTo>
                      <a:lnTo>
                        <a:pt x="1021" y="439"/>
                      </a:lnTo>
                      <a:lnTo>
                        <a:pt x="1007" y="468"/>
                      </a:lnTo>
                      <a:lnTo>
                        <a:pt x="993" y="496"/>
                      </a:lnTo>
                      <a:lnTo>
                        <a:pt x="993" y="510"/>
                      </a:lnTo>
                      <a:lnTo>
                        <a:pt x="979" y="510"/>
                      </a:lnTo>
                      <a:lnTo>
                        <a:pt x="993" y="510"/>
                      </a:lnTo>
                      <a:lnTo>
                        <a:pt x="993" y="524"/>
                      </a:lnTo>
                      <a:lnTo>
                        <a:pt x="979" y="539"/>
                      </a:lnTo>
                      <a:lnTo>
                        <a:pt x="979" y="581"/>
                      </a:lnTo>
                      <a:lnTo>
                        <a:pt x="979" y="624"/>
                      </a:lnTo>
                      <a:lnTo>
                        <a:pt x="979" y="652"/>
                      </a:lnTo>
                      <a:lnTo>
                        <a:pt x="965" y="681"/>
                      </a:lnTo>
                      <a:lnTo>
                        <a:pt x="965" y="695"/>
                      </a:lnTo>
                      <a:lnTo>
                        <a:pt x="1007" y="695"/>
                      </a:lnTo>
                      <a:lnTo>
                        <a:pt x="1050" y="695"/>
                      </a:lnTo>
                      <a:lnTo>
                        <a:pt x="1078" y="695"/>
                      </a:lnTo>
                      <a:lnTo>
                        <a:pt x="1106" y="695"/>
                      </a:lnTo>
                      <a:lnTo>
                        <a:pt x="1135" y="695"/>
                      </a:lnTo>
                      <a:lnTo>
                        <a:pt x="1149" y="695"/>
                      </a:lnTo>
                      <a:lnTo>
                        <a:pt x="1163" y="695"/>
                      </a:lnTo>
                      <a:lnTo>
                        <a:pt x="1206" y="695"/>
                      </a:lnTo>
                      <a:lnTo>
                        <a:pt x="1220" y="695"/>
                      </a:lnTo>
                      <a:lnTo>
                        <a:pt x="1248" y="695"/>
                      </a:lnTo>
                      <a:lnTo>
                        <a:pt x="1277" y="695"/>
                      </a:lnTo>
                      <a:lnTo>
                        <a:pt x="1319" y="695"/>
                      </a:lnTo>
                      <a:lnTo>
                        <a:pt x="1333" y="695"/>
                      </a:lnTo>
                      <a:lnTo>
                        <a:pt x="1333" y="723"/>
                      </a:lnTo>
                      <a:lnTo>
                        <a:pt x="1319" y="723"/>
                      </a:lnTo>
                      <a:lnTo>
                        <a:pt x="1305" y="723"/>
                      </a:lnTo>
                      <a:lnTo>
                        <a:pt x="1305" y="737"/>
                      </a:lnTo>
                      <a:lnTo>
                        <a:pt x="1305" y="751"/>
                      </a:lnTo>
                      <a:lnTo>
                        <a:pt x="1305" y="766"/>
                      </a:lnTo>
                      <a:lnTo>
                        <a:pt x="1305" y="780"/>
                      </a:lnTo>
                      <a:lnTo>
                        <a:pt x="1305" y="794"/>
                      </a:lnTo>
                      <a:lnTo>
                        <a:pt x="1305" y="808"/>
                      </a:lnTo>
                      <a:lnTo>
                        <a:pt x="1305" y="822"/>
                      </a:lnTo>
                      <a:lnTo>
                        <a:pt x="1305" y="837"/>
                      </a:lnTo>
                      <a:lnTo>
                        <a:pt x="1305" y="851"/>
                      </a:lnTo>
                      <a:lnTo>
                        <a:pt x="1305" y="865"/>
                      </a:lnTo>
                      <a:lnTo>
                        <a:pt x="1305" y="879"/>
                      </a:lnTo>
                      <a:lnTo>
                        <a:pt x="1305" y="893"/>
                      </a:lnTo>
                      <a:lnTo>
                        <a:pt x="1305" y="907"/>
                      </a:lnTo>
                      <a:lnTo>
                        <a:pt x="1305" y="922"/>
                      </a:lnTo>
                      <a:lnTo>
                        <a:pt x="1291" y="922"/>
                      </a:lnTo>
                      <a:lnTo>
                        <a:pt x="1291" y="950"/>
                      </a:lnTo>
                      <a:lnTo>
                        <a:pt x="1291" y="964"/>
                      </a:lnTo>
                      <a:lnTo>
                        <a:pt x="1291" y="978"/>
                      </a:lnTo>
                      <a:lnTo>
                        <a:pt x="1291" y="993"/>
                      </a:lnTo>
                      <a:lnTo>
                        <a:pt x="1291" y="1007"/>
                      </a:lnTo>
                      <a:lnTo>
                        <a:pt x="1291" y="1021"/>
                      </a:lnTo>
                      <a:lnTo>
                        <a:pt x="1291" y="1035"/>
                      </a:lnTo>
                      <a:lnTo>
                        <a:pt x="1291" y="1049"/>
                      </a:lnTo>
                      <a:lnTo>
                        <a:pt x="1305" y="1049"/>
                      </a:lnTo>
                      <a:lnTo>
                        <a:pt x="1305" y="1064"/>
                      </a:lnTo>
                      <a:lnTo>
                        <a:pt x="1305" y="1078"/>
                      </a:lnTo>
                      <a:lnTo>
                        <a:pt x="1305" y="1092"/>
                      </a:lnTo>
                      <a:lnTo>
                        <a:pt x="1291" y="1092"/>
                      </a:lnTo>
                      <a:lnTo>
                        <a:pt x="1291" y="1106"/>
                      </a:lnTo>
                      <a:lnTo>
                        <a:pt x="1291" y="1120"/>
                      </a:lnTo>
                      <a:lnTo>
                        <a:pt x="1305" y="1120"/>
                      </a:lnTo>
                      <a:lnTo>
                        <a:pt x="1305" y="1149"/>
                      </a:lnTo>
                      <a:lnTo>
                        <a:pt x="1305" y="1163"/>
                      </a:lnTo>
                      <a:lnTo>
                        <a:pt x="1305" y="1177"/>
                      </a:lnTo>
                      <a:lnTo>
                        <a:pt x="1291" y="1177"/>
                      </a:lnTo>
                      <a:lnTo>
                        <a:pt x="1291" y="1191"/>
                      </a:lnTo>
                      <a:lnTo>
                        <a:pt x="1291" y="1205"/>
                      </a:lnTo>
                      <a:lnTo>
                        <a:pt x="1291" y="1220"/>
                      </a:lnTo>
                      <a:lnTo>
                        <a:pt x="1291" y="1234"/>
                      </a:lnTo>
                      <a:lnTo>
                        <a:pt x="1305" y="1234"/>
                      </a:lnTo>
                      <a:lnTo>
                        <a:pt x="1291" y="1234"/>
                      </a:lnTo>
                      <a:lnTo>
                        <a:pt x="1305" y="1234"/>
                      </a:lnTo>
                      <a:lnTo>
                        <a:pt x="1291" y="1248"/>
                      </a:lnTo>
                      <a:lnTo>
                        <a:pt x="1291" y="1262"/>
                      </a:lnTo>
                      <a:lnTo>
                        <a:pt x="1291" y="1276"/>
                      </a:lnTo>
                      <a:lnTo>
                        <a:pt x="1291" y="1290"/>
                      </a:lnTo>
                      <a:lnTo>
                        <a:pt x="1291" y="1305"/>
                      </a:lnTo>
                      <a:lnTo>
                        <a:pt x="1291" y="1319"/>
                      </a:lnTo>
                      <a:lnTo>
                        <a:pt x="1305" y="1333"/>
                      </a:lnTo>
                      <a:lnTo>
                        <a:pt x="1291" y="1347"/>
                      </a:lnTo>
                      <a:lnTo>
                        <a:pt x="1277" y="1347"/>
                      </a:lnTo>
                      <a:lnTo>
                        <a:pt x="1277" y="1361"/>
                      </a:lnTo>
                      <a:lnTo>
                        <a:pt x="1262" y="1361"/>
                      </a:lnTo>
                      <a:lnTo>
                        <a:pt x="1248" y="1361"/>
                      </a:lnTo>
                      <a:lnTo>
                        <a:pt x="1234" y="1376"/>
                      </a:lnTo>
                      <a:lnTo>
                        <a:pt x="1220" y="1376"/>
                      </a:lnTo>
                      <a:lnTo>
                        <a:pt x="1206" y="1390"/>
                      </a:lnTo>
                      <a:lnTo>
                        <a:pt x="1191" y="1390"/>
                      </a:lnTo>
                      <a:lnTo>
                        <a:pt x="1177" y="1404"/>
                      </a:lnTo>
                      <a:lnTo>
                        <a:pt x="1149" y="1404"/>
                      </a:lnTo>
                      <a:lnTo>
                        <a:pt x="1149" y="1418"/>
                      </a:lnTo>
                      <a:lnTo>
                        <a:pt x="1135" y="1418"/>
                      </a:lnTo>
                      <a:lnTo>
                        <a:pt x="1121" y="1418"/>
                      </a:lnTo>
                      <a:lnTo>
                        <a:pt x="1121" y="1432"/>
                      </a:lnTo>
                      <a:lnTo>
                        <a:pt x="1106" y="1432"/>
                      </a:lnTo>
                      <a:lnTo>
                        <a:pt x="1078" y="1461"/>
                      </a:lnTo>
                      <a:lnTo>
                        <a:pt x="1078" y="1475"/>
                      </a:lnTo>
                      <a:lnTo>
                        <a:pt x="1064" y="1475"/>
                      </a:lnTo>
                      <a:lnTo>
                        <a:pt x="1050" y="1489"/>
                      </a:lnTo>
                      <a:lnTo>
                        <a:pt x="1021" y="1503"/>
                      </a:lnTo>
                      <a:lnTo>
                        <a:pt x="1007" y="1503"/>
                      </a:lnTo>
                      <a:lnTo>
                        <a:pt x="993" y="1517"/>
                      </a:lnTo>
                      <a:lnTo>
                        <a:pt x="979" y="1517"/>
                      </a:lnTo>
                      <a:lnTo>
                        <a:pt x="965" y="1532"/>
                      </a:lnTo>
                      <a:lnTo>
                        <a:pt x="950" y="1532"/>
                      </a:lnTo>
                      <a:lnTo>
                        <a:pt x="936" y="1546"/>
                      </a:lnTo>
                      <a:lnTo>
                        <a:pt x="922" y="1560"/>
                      </a:lnTo>
                      <a:lnTo>
                        <a:pt x="908" y="1560"/>
                      </a:lnTo>
                      <a:lnTo>
                        <a:pt x="894" y="1574"/>
                      </a:lnTo>
                      <a:lnTo>
                        <a:pt x="865" y="1574"/>
                      </a:lnTo>
                      <a:lnTo>
                        <a:pt x="851" y="1588"/>
                      </a:lnTo>
                      <a:lnTo>
                        <a:pt x="823" y="1603"/>
                      </a:lnTo>
                      <a:lnTo>
                        <a:pt x="809" y="1617"/>
                      </a:lnTo>
                      <a:lnTo>
                        <a:pt x="780" y="1631"/>
                      </a:lnTo>
                      <a:lnTo>
                        <a:pt x="766" y="1631"/>
                      </a:lnTo>
                      <a:lnTo>
                        <a:pt x="752" y="1645"/>
                      </a:lnTo>
                      <a:lnTo>
                        <a:pt x="738" y="1659"/>
                      </a:lnTo>
                      <a:lnTo>
                        <a:pt x="723" y="1659"/>
                      </a:lnTo>
                      <a:lnTo>
                        <a:pt x="709" y="1673"/>
                      </a:lnTo>
                      <a:lnTo>
                        <a:pt x="681" y="1688"/>
                      </a:lnTo>
                      <a:lnTo>
                        <a:pt x="667" y="1688"/>
                      </a:lnTo>
                      <a:lnTo>
                        <a:pt x="653" y="1688"/>
                      </a:lnTo>
                      <a:lnTo>
                        <a:pt x="638" y="1702"/>
                      </a:lnTo>
                      <a:lnTo>
                        <a:pt x="624" y="1702"/>
                      </a:lnTo>
                      <a:lnTo>
                        <a:pt x="610" y="1702"/>
                      </a:lnTo>
                      <a:lnTo>
                        <a:pt x="596" y="1702"/>
                      </a:lnTo>
                      <a:lnTo>
                        <a:pt x="582" y="1702"/>
                      </a:lnTo>
                      <a:lnTo>
                        <a:pt x="567" y="1716"/>
                      </a:lnTo>
                      <a:lnTo>
                        <a:pt x="553" y="1716"/>
                      </a:lnTo>
                      <a:lnTo>
                        <a:pt x="553" y="1702"/>
                      </a:lnTo>
                      <a:lnTo>
                        <a:pt x="539" y="1702"/>
                      </a:lnTo>
                      <a:lnTo>
                        <a:pt x="525" y="1702"/>
                      </a:lnTo>
                      <a:lnTo>
                        <a:pt x="525" y="1688"/>
                      </a:lnTo>
                      <a:lnTo>
                        <a:pt x="511" y="1688"/>
                      </a:lnTo>
                      <a:lnTo>
                        <a:pt x="497" y="1688"/>
                      </a:lnTo>
                      <a:lnTo>
                        <a:pt x="482" y="1673"/>
                      </a:lnTo>
                      <a:lnTo>
                        <a:pt x="468" y="1659"/>
                      </a:lnTo>
                      <a:lnTo>
                        <a:pt x="454" y="1659"/>
                      </a:lnTo>
                      <a:lnTo>
                        <a:pt x="454" y="1645"/>
                      </a:lnTo>
                      <a:lnTo>
                        <a:pt x="440" y="1631"/>
                      </a:lnTo>
                      <a:lnTo>
                        <a:pt x="440" y="1617"/>
                      </a:lnTo>
                      <a:lnTo>
                        <a:pt x="440" y="1603"/>
                      </a:lnTo>
                      <a:lnTo>
                        <a:pt x="440" y="1588"/>
                      </a:lnTo>
                      <a:lnTo>
                        <a:pt x="426" y="1588"/>
                      </a:lnTo>
                      <a:lnTo>
                        <a:pt x="426" y="1574"/>
                      </a:lnTo>
                      <a:lnTo>
                        <a:pt x="426" y="1560"/>
                      </a:lnTo>
                      <a:lnTo>
                        <a:pt x="426" y="1546"/>
                      </a:lnTo>
                      <a:lnTo>
                        <a:pt x="411" y="1532"/>
                      </a:lnTo>
                      <a:lnTo>
                        <a:pt x="411" y="1517"/>
                      </a:lnTo>
                      <a:lnTo>
                        <a:pt x="411" y="1503"/>
                      </a:lnTo>
                      <a:lnTo>
                        <a:pt x="397" y="1489"/>
                      </a:lnTo>
                      <a:lnTo>
                        <a:pt x="397" y="1475"/>
                      </a:lnTo>
                      <a:lnTo>
                        <a:pt x="383" y="1461"/>
                      </a:lnTo>
                      <a:lnTo>
                        <a:pt x="383" y="1446"/>
                      </a:lnTo>
                      <a:lnTo>
                        <a:pt x="369" y="1446"/>
                      </a:lnTo>
                      <a:lnTo>
                        <a:pt x="369" y="1432"/>
                      </a:lnTo>
                      <a:lnTo>
                        <a:pt x="369" y="1418"/>
                      </a:lnTo>
                      <a:lnTo>
                        <a:pt x="355" y="1418"/>
                      </a:lnTo>
                      <a:lnTo>
                        <a:pt x="355" y="1404"/>
                      </a:lnTo>
                      <a:lnTo>
                        <a:pt x="341" y="1390"/>
                      </a:lnTo>
                      <a:lnTo>
                        <a:pt x="341" y="1376"/>
                      </a:lnTo>
                      <a:lnTo>
                        <a:pt x="326" y="1376"/>
                      </a:lnTo>
                      <a:lnTo>
                        <a:pt x="326" y="1361"/>
                      </a:lnTo>
                      <a:lnTo>
                        <a:pt x="312" y="1361"/>
                      </a:lnTo>
                      <a:lnTo>
                        <a:pt x="298" y="1347"/>
                      </a:lnTo>
                      <a:lnTo>
                        <a:pt x="284" y="1347"/>
                      </a:lnTo>
                      <a:lnTo>
                        <a:pt x="284" y="1333"/>
                      </a:lnTo>
                      <a:lnTo>
                        <a:pt x="270" y="1333"/>
                      </a:lnTo>
                      <a:lnTo>
                        <a:pt x="255" y="1333"/>
                      </a:lnTo>
                      <a:lnTo>
                        <a:pt x="241" y="1333"/>
                      </a:lnTo>
                      <a:lnTo>
                        <a:pt x="241" y="1319"/>
                      </a:lnTo>
                      <a:lnTo>
                        <a:pt x="227" y="1319"/>
                      </a:lnTo>
                      <a:lnTo>
                        <a:pt x="199" y="1319"/>
                      </a:lnTo>
                      <a:lnTo>
                        <a:pt x="128" y="1305"/>
                      </a:lnTo>
                      <a:lnTo>
                        <a:pt x="114" y="1305"/>
                      </a:lnTo>
                      <a:lnTo>
                        <a:pt x="99" y="1290"/>
                      </a:lnTo>
                      <a:lnTo>
                        <a:pt x="71" y="1290"/>
                      </a:lnTo>
                      <a:lnTo>
                        <a:pt x="43" y="1276"/>
                      </a:lnTo>
                      <a:lnTo>
                        <a:pt x="29" y="1276"/>
                      </a:lnTo>
                      <a:lnTo>
                        <a:pt x="14" y="1276"/>
                      </a:lnTo>
                      <a:lnTo>
                        <a:pt x="0" y="1276"/>
                      </a:lnTo>
                      <a:lnTo>
                        <a:pt x="14" y="1248"/>
                      </a:lnTo>
                      <a:lnTo>
                        <a:pt x="14" y="1234"/>
                      </a:lnTo>
                      <a:lnTo>
                        <a:pt x="29" y="1205"/>
                      </a:lnTo>
                      <a:lnTo>
                        <a:pt x="29" y="1191"/>
                      </a:lnTo>
                      <a:lnTo>
                        <a:pt x="43" y="1163"/>
                      </a:lnTo>
                      <a:lnTo>
                        <a:pt x="57" y="1106"/>
                      </a:lnTo>
                      <a:lnTo>
                        <a:pt x="57" y="1092"/>
                      </a:lnTo>
                      <a:lnTo>
                        <a:pt x="57" y="1078"/>
                      </a:lnTo>
                      <a:lnTo>
                        <a:pt x="57" y="1064"/>
                      </a:lnTo>
                      <a:lnTo>
                        <a:pt x="71" y="1035"/>
                      </a:lnTo>
                      <a:lnTo>
                        <a:pt x="85" y="950"/>
                      </a:lnTo>
                      <a:lnTo>
                        <a:pt x="85" y="936"/>
                      </a:lnTo>
                      <a:lnTo>
                        <a:pt x="99" y="893"/>
                      </a:lnTo>
                      <a:lnTo>
                        <a:pt x="99" y="879"/>
                      </a:lnTo>
                      <a:lnTo>
                        <a:pt x="114" y="851"/>
                      </a:lnTo>
                      <a:lnTo>
                        <a:pt x="114" y="822"/>
                      </a:lnTo>
                      <a:lnTo>
                        <a:pt x="114" y="808"/>
                      </a:lnTo>
                      <a:lnTo>
                        <a:pt x="128" y="766"/>
                      </a:lnTo>
                      <a:lnTo>
                        <a:pt x="128" y="751"/>
                      </a:lnTo>
                      <a:lnTo>
                        <a:pt x="142" y="709"/>
                      </a:lnTo>
                      <a:lnTo>
                        <a:pt x="142" y="695"/>
                      </a:lnTo>
                      <a:lnTo>
                        <a:pt x="142" y="681"/>
                      </a:lnTo>
                      <a:lnTo>
                        <a:pt x="142" y="666"/>
                      </a:lnTo>
                      <a:lnTo>
                        <a:pt x="156" y="666"/>
                      </a:lnTo>
                      <a:lnTo>
                        <a:pt x="156" y="652"/>
                      </a:lnTo>
                      <a:lnTo>
                        <a:pt x="142" y="652"/>
                      </a:lnTo>
                      <a:lnTo>
                        <a:pt x="128" y="652"/>
                      </a:lnTo>
                      <a:lnTo>
                        <a:pt x="128" y="638"/>
                      </a:lnTo>
                      <a:lnTo>
                        <a:pt x="114" y="638"/>
                      </a:lnTo>
                      <a:lnTo>
                        <a:pt x="99" y="638"/>
                      </a:lnTo>
                      <a:lnTo>
                        <a:pt x="99" y="624"/>
                      </a:lnTo>
                      <a:lnTo>
                        <a:pt x="85" y="624"/>
                      </a:lnTo>
                      <a:lnTo>
                        <a:pt x="99" y="610"/>
                      </a:lnTo>
                      <a:lnTo>
                        <a:pt x="99" y="595"/>
                      </a:lnTo>
                      <a:lnTo>
                        <a:pt x="99" y="581"/>
                      </a:lnTo>
                      <a:lnTo>
                        <a:pt x="99" y="567"/>
                      </a:lnTo>
                      <a:lnTo>
                        <a:pt x="99" y="553"/>
                      </a:lnTo>
                      <a:lnTo>
                        <a:pt x="114" y="539"/>
                      </a:lnTo>
                      <a:lnTo>
                        <a:pt x="114" y="524"/>
                      </a:lnTo>
                      <a:lnTo>
                        <a:pt x="114" y="510"/>
                      </a:lnTo>
                      <a:lnTo>
                        <a:pt x="114" y="496"/>
                      </a:lnTo>
                      <a:lnTo>
                        <a:pt x="128" y="482"/>
                      </a:lnTo>
                      <a:lnTo>
                        <a:pt x="128" y="468"/>
                      </a:lnTo>
                      <a:lnTo>
                        <a:pt x="128" y="454"/>
                      </a:lnTo>
                      <a:lnTo>
                        <a:pt x="128" y="439"/>
                      </a:lnTo>
                      <a:lnTo>
                        <a:pt x="142" y="439"/>
                      </a:lnTo>
                      <a:lnTo>
                        <a:pt x="142" y="425"/>
                      </a:lnTo>
                      <a:lnTo>
                        <a:pt x="142" y="411"/>
                      </a:lnTo>
                      <a:lnTo>
                        <a:pt x="142" y="397"/>
                      </a:lnTo>
                      <a:lnTo>
                        <a:pt x="142" y="383"/>
                      </a:lnTo>
                      <a:lnTo>
                        <a:pt x="156" y="368"/>
                      </a:lnTo>
                      <a:lnTo>
                        <a:pt x="156" y="354"/>
                      </a:lnTo>
                      <a:lnTo>
                        <a:pt x="156" y="340"/>
                      </a:lnTo>
                      <a:lnTo>
                        <a:pt x="156" y="326"/>
                      </a:lnTo>
                      <a:lnTo>
                        <a:pt x="156" y="312"/>
                      </a:lnTo>
                      <a:lnTo>
                        <a:pt x="170" y="312"/>
                      </a:lnTo>
                      <a:lnTo>
                        <a:pt x="170" y="298"/>
                      </a:lnTo>
                      <a:lnTo>
                        <a:pt x="170" y="283"/>
                      </a:lnTo>
                      <a:lnTo>
                        <a:pt x="170" y="269"/>
                      </a:lnTo>
                      <a:lnTo>
                        <a:pt x="170" y="255"/>
                      </a:lnTo>
                      <a:lnTo>
                        <a:pt x="185" y="241"/>
                      </a:lnTo>
                      <a:lnTo>
                        <a:pt x="185" y="227"/>
                      </a:lnTo>
                      <a:lnTo>
                        <a:pt x="185" y="198"/>
                      </a:lnTo>
                      <a:lnTo>
                        <a:pt x="199" y="170"/>
                      </a:lnTo>
                      <a:lnTo>
                        <a:pt x="199" y="156"/>
                      </a:lnTo>
                      <a:lnTo>
                        <a:pt x="199" y="142"/>
                      </a:lnTo>
                      <a:lnTo>
                        <a:pt x="199" y="127"/>
                      </a:lnTo>
                      <a:lnTo>
                        <a:pt x="199" y="113"/>
                      </a:lnTo>
                      <a:lnTo>
                        <a:pt x="213" y="113"/>
                      </a:lnTo>
                      <a:lnTo>
                        <a:pt x="213" y="99"/>
                      </a:lnTo>
                      <a:lnTo>
                        <a:pt x="213" y="85"/>
                      </a:lnTo>
                      <a:lnTo>
                        <a:pt x="213" y="71"/>
                      </a:lnTo>
                      <a:lnTo>
                        <a:pt x="227" y="71"/>
                      </a:lnTo>
                      <a:lnTo>
                        <a:pt x="270" y="71"/>
                      </a:lnTo>
                      <a:lnTo>
                        <a:pt x="298" y="71"/>
                      </a:lnTo>
                      <a:lnTo>
                        <a:pt x="312" y="71"/>
                      </a:lnTo>
                      <a:lnTo>
                        <a:pt x="312" y="56"/>
                      </a:lnTo>
                      <a:lnTo>
                        <a:pt x="326" y="71"/>
                      </a:lnTo>
                      <a:lnTo>
                        <a:pt x="341" y="71"/>
                      </a:lnTo>
                      <a:lnTo>
                        <a:pt x="341" y="56"/>
                      </a:lnTo>
                      <a:lnTo>
                        <a:pt x="383" y="28"/>
                      </a:lnTo>
                      <a:lnTo>
                        <a:pt x="411" y="0"/>
                      </a:lnTo>
                      <a:lnTo>
                        <a:pt x="411" y="14"/>
                      </a:lnTo>
                      <a:close/>
                    </a:path>
                  </a:pathLst>
                </a:custGeom>
                <a:noFill/>
                <a:ln w="9525">
                  <a:solidFill>
                    <a:srgbClr val="333333"/>
                  </a:solidFill>
                  <a:round/>
                  <a:headEnd/>
                  <a:tailEnd/>
                </a:ln>
              </p:spPr>
              <p:txBody>
                <a:bodyPr/>
                <a:lstStyle/>
                <a:p>
                  <a:endParaRPr lang="ja-JP" altLang="en-US"/>
                </a:p>
              </p:txBody>
            </p:sp>
            <p:sp>
              <p:nvSpPr>
                <p:cNvPr id="38" name="Freeform 53"/>
                <p:cNvSpPr>
                  <a:spLocks/>
                </p:cNvSpPr>
                <p:nvPr/>
              </p:nvSpPr>
              <p:spPr bwMode="auto">
                <a:xfrm>
                  <a:off x="99" y="5248"/>
                  <a:ext cx="3787" cy="2383"/>
                </a:xfrm>
                <a:custGeom>
                  <a:avLst/>
                  <a:gdLst>
                    <a:gd name="T0" fmla="*/ 2170 w 3787"/>
                    <a:gd name="T1" fmla="*/ 1022 h 2383"/>
                    <a:gd name="T2" fmla="*/ 2326 w 3787"/>
                    <a:gd name="T3" fmla="*/ 1092 h 2383"/>
                    <a:gd name="T4" fmla="*/ 2411 w 3787"/>
                    <a:gd name="T5" fmla="*/ 1107 h 2383"/>
                    <a:gd name="T6" fmla="*/ 2525 w 3787"/>
                    <a:gd name="T7" fmla="*/ 1092 h 2383"/>
                    <a:gd name="T8" fmla="*/ 2709 w 3787"/>
                    <a:gd name="T9" fmla="*/ 1064 h 2383"/>
                    <a:gd name="T10" fmla="*/ 2922 w 3787"/>
                    <a:gd name="T11" fmla="*/ 1007 h 2383"/>
                    <a:gd name="T12" fmla="*/ 3021 w 3787"/>
                    <a:gd name="T13" fmla="*/ 951 h 2383"/>
                    <a:gd name="T14" fmla="*/ 3120 w 3787"/>
                    <a:gd name="T15" fmla="*/ 936 h 2383"/>
                    <a:gd name="T16" fmla="*/ 3191 w 3787"/>
                    <a:gd name="T17" fmla="*/ 993 h 2383"/>
                    <a:gd name="T18" fmla="*/ 3390 w 3787"/>
                    <a:gd name="T19" fmla="*/ 1163 h 2383"/>
                    <a:gd name="T20" fmla="*/ 3574 w 3787"/>
                    <a:gd name="T21" fmla="*/ 1206 h 2383"/>
                    <a:gd name="T22" fmla="*/ 3688 w 3787"/>
                    <a:gd name="T23" fmla="*/ 1178 h 2383"/>
                    <a:gd name="T24" fmla="*/ 3759 w 3787"/>
                    <a:gd name="T25" fmla="*/ 1178 h 2383"/>
                    <a:gd name="T26" fmla="*/ 3787 w 3787"/>
                    <a:gd name="T27" fmla="*/ 1206 h 2383"/>
                    <a:gd name="T28" fmla="*/ 3773 w 3787"/>
                    <a:gd name="T29" fmla="*/ 1234 h 2383"/>
                    <a:gd name="T30" fmla="*/ 3773 w 3787"/>
                    <a:gd name="T31" fmla="*/ 1277 h 2383"/>
                    <a:gd name="T32" fmla="*/ 3744 w 3787"/>
                    <a:gd name="T33" fmla="*/ 1390 h 2383"/>
                    <a:gd name="T34" fmla="*/ 3730 w 3787"/>
                    <a:gd name="T35" fmla="*/ 1419 h 2383"/>
                    <a:gd name="T36" fmla="*/ 3730 w 3787"/>
                    <a:gd name="T37" fmla="*/ 1447 h 2383"/>
                    <a:gd name="T38" fmla="*/ 3716 w 3787"/>
                    <a:gd name="T39" fmla="*/ 1504 h 2383"/>
                    <a:gd name="T40" fmla="*/ 3716 w 3787"/>
                    <a:gd name="T41" fmla="*/ 1518 h 2383"/>
                    <a:gd name="T42" fmla="*/ 3716 w 3787"/>
                    <a:gd name="T43" fmla="*/ 1546 h 2383"/>
                    <a:gd name="T44" fmla="*/ 3702 w 3787"/>
                    <a:gd name="T45" fmla="*/ 1561 h 2383"/>
                    <a:gd name="T46" fmla="*/ 3702 w 3787"/>
                    <a:gd name="T47" fmla="*/ 1589 h 2383"/>
                    <a:gd name="T48" fmla="*/ 3688 w 3787"/>
                    <a:gd name="T49" fmla="*/ 1631 h 2383"/>
                    <a:gd name="T50" fmla="*/ 3673 w 3787"/>
                    <a:gd name="T51" fmla="*/ 1688 h 2383"/>
                    <a:gd name="T52" fmla="*/ 3673 w 3787"/>
                    <a:gd name="T53" fmla="*/ 1717 h 2383"/>
                    <a:gd name="T54" fmla="*/ 3688 w 3787"/>
                    <a:gd name="T55" fmla="*/ 1745 h 2383"/>
                    <a:gd name="T56" fmla="*/ 3716 w 3787"/>
                    <a:gd name="T57" fmla="*/ 1759 h 2383"/>
                    <a:gd name="T58" fmla="*/ 3730 w 3787"/>
                    <a:gd name="T59" fmla="*/ 1773 h 2383"/>
                    <a:gd name="T60" fmla="*/ 3716 w 3787"/>
                    <a:gd name="T61" fmla="*/ 1802 h 2383"/>
                    <a:gd name="T62" fmla="*/ 3688 w 3787"/>
                    <a:gd name="T63" fmla="*/ 1915 h 2383"/>
                    <a:gd name="T64" fmla="*/ 3659 w 3787"/>
                    <a:gd name="T65" fmla="*/ 2043 h 2383"/>
                    <a:gd name="T66" fmla="*/ 3631 w 3787"/>
                    <a:gd name="T67" fmla="*/ 2199 h 2383"/>
                    <a:gd name="T68" fmla="*/ 3588 w 3787"/>
                    <a:gd name="T69" fmla="*/ 2355 h 2383"/>
                    <a:gd name="T70" fmla="*/ 3517 w 3787"/>
                    <a:gd name="T71" fmla="*/ 2369 h 2383"/>
                    <a:gd name="T72" fmla="*/ 3447 w 3787"/>
                    <a:gd name="T73" fmla="*/ 2355 h 2383"/>
                    <a:gd name="T74" fmla="*/ 3333 w 3787"/>
                    <a:gd name="T75" fmla="*/ 2312 h 2383"/>
                    <a:gd name="T76" fmla="*/ 3248 w 3787"/>
                    <a:gd name="T77" fmla="*/ 2270 h 2383"/>
                    <a:gd name="T78" fmla="*/ 3120 w 3787"/>
                    <a:gd name="T79" fmla="*/ 2213 h 2383"/>
                    <a:gd name="T80" fmla="*/ 3049 w 3787"/>
                    <a:gd name="T81" fmla="*/ 2171 h 2383"/>
                    <a:gd name="T82" fmla="*/ 2964 w 3787"/>
                    <a:gd name="T83" fmla="*/ 2128 h 2383"/>
                    <a:gd name="T84" fmla="*/ 2865 w 3787"/>
                    <a:gd name="T85" fmla="*/ 2085 h 2383"/>
                    <a:gd name="T86" fmla="*/ 2709 w 3787"/>
                    <a:gd name="T87" fmla="*/ 2043 h 2383"/>
                    <a:gd name="T88" fmla="*/ 2610 w 3787"/>
                    <a:gd name="T89" fmla="*/ 2000 h 2383"/>
                    <a:gd name="T90" fmla="*/ 2511 w 3787"/>
                    <a:gd name="T91" fmla="*/ 1958 h 2383"/>
                    <a:gd name="T92" fmla="*/ 2057 w 3787"/>
                    <a:gd name="T93" fmla="*/ 1816 h 2383"/>
                    <a:gd name="T94" fmla="*/ 1844 w 3787"/>
                    <a:gd name="T95" fmla="*/ 1816 h 2383"/>
                    <a:gd name="T96" fmla="*/ 1532 w 3787"/>
                    <a:gd name="T97" fmla="*/ 1816 h 2383"/>
                    <a:gd name="T98" fmla="*/ 426 w 3787"/>
                    <a:gd name="T99" fmla="*/ 1788 h 2383"/>
                    <a:gd name="T100" fmla="*/ 270 w 3787"/>
                    <a:gd name="T101" fmla="*/ 1192 h 2383"/>
                    <a:gd name="T102" fmla="*/ 724 w 3787"/>
                    <a:gd name="T103" fmla="*/ 681 h 2383"/>
                    <a:gd name="T104" fmla="*/ 270 w 3787"/>
                    <a:gd name="T105" fmla="*/ 397 h 2383"/>
                    <a:gd name="T106" fmla="*/ 1163 w 3787"/>
                    <a:gd name="T107" fmla="*/ 14 h 2383"/>
                    <a:gd name="T108" fmla="*/ 1745 w 3787"/>
                    <a:gd name="T109" fmla="*/ 256 h 2383"/>
                    <a:gd name="T110" fmla="*/ 1957 w 3787"/>
                    <a:gd name="T111" fmla="*/ 511 h 238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787"/>
                    <a:gd name="T169" fmla="*/ 0 h 2383"/>
                    <a:gd name="T170" fmla="*/ 3787 w 3787"/>
                    <a:gd name="T171" fmla="*/ 2383 h 2383"/>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787" h="2383">
                      <a:moveTo>
                        <a:pt x="2000" y="639"/>
                      </a:moveTo>
                      <a:lnTo>
                        <a:pt x="2043" y="809"/>
                      </a:lnTo>
                      <a:lnTo>
                        <a:pt x="2071" y="936"/>
                      </a:lnTo>
                      <a:lnTo>
                        <a:pt x="2071" y="979"/>
                      </a:lnTo>
                      <a:lnTo>
                        <a:pt x="2085" y="979"/>
                      </a:lnTo>
                      <a:lnTo>
                        <a:pt x="2142" y="1007"/>
                      </a:lnTo>
                      <a:lnTo>
                        <a:pt x="2156" y="1007"/>
                      </a:lnTo>
                      <a:lnTo>
                        <a:pt x="2170" y="1022"/>
                      </a:lnTo>
                      <a:lnTo>
                        <a:pt x="2255" y="1064"/>
                      </a:lnTo>
                      <a:lnTo>
                        <a:pt x="2269" y="1064"/>
                      </a:lnTo>
                      <a:lnTo>
                        <a:pt x="2284" y="1078"/>
                      </a:lnTo>
                      <a:lnTo>
                        <a:pt x="2298" y="1078"/>
                      </a:lnTo>
                      <a:lnTo>
                        <a:pt x="2312" y="1078"/>
                      </a:lnTo>
                      <a:lnTo>
                        <a:pt x="2326" y="1092"/>
                      </a:lnTo>
                      <a:lnTo>
                        <a:pt x="2340" y="1092"/>
                      </a:lnTo>
                      <a:lnTo>
                        <a:pt x="2355" y="1092"/>
                      </a:lnTo>
                      <a:lnTo>
                        <a:pt x="2369" y="1107"/>
                      </a:lnTo>
                      <a:lnTo>
                        <a:pt x="2383" y="1107"/>
                      </a:lnTo>
                      <a:lnTo>
                        <a:pt x="2397" y="1107"/>
                      </a:lnTo>
                      <a:lnTo>
                        <a:pt x="2411" y="1107"/>
                      </a:lnTo>
                      <a:lnTo>
                        <a:pt x="2425" y="1107"/>
                      </a:lnTo>
                      <a:lnTo>
                        <a:pt x="2440" y="1107"/>
                      </a:lnTo>
                      <a:lnTo>
                        <a:pt x="2468" y="1107"/>
                      </a:lnTo>
                      <a:lnTo>
                        <a:pt x="2482" y="1107"/>
                      </a:lnTo>
                      <a:lnTo>
                        <a:pt x="2496" y="1107"/>
                      </a:lnTo>
                      <a:lnTo>
                        <a:pt x="2511" y="1107"/>
                      </a:lnTo>
                      <a:lnTo>
                        <a:pt x="2525" y="1092"/>
                      </a:lnTo>
                      <a:lnTo>
                        <a:pt x="2553" y="1092"/>
                      </a:lnTo>
                      <a:lnTo>
                        <a:pt x="2567" y="1092"/>
                      </a:lnTo>
                      <a:lnTo>
                        <a:pt x="2667" y="1064"/>
                      </a:lnTo>
                      <a:lnTo>
                        <a:pt x="2695" y="1064"/>
                      </a:lnTo>
                      <a:lnTo>
                        <a:pt x="2709" y="1064"/>
                      </a:lnTo>
                      <a:lnTo>
                        <a:pt x="2752" y="1050"/>
                      </a:lnTo>
                      <a:lnTo>
                        <a:pt x="2794" y="1036"/>
                      </a:lnTo>
                      <a:lnTo>
                        <a:pt x="2823" y="1036"/>
                      </a:lnTo>
                      <a:lnTo>
                        <a:pt x="2851" y="1022"/>
                      </a:lnTo>
                      <a:lnTo>
                        <a:pt x="2865" y="1022"/>
                      </a:lnTo>
                      <a:lnTo>
                        <a:pt x="2879" y="1022"/>
                      </a:lnTo>
                      <a:lnTo>
                        <a:pt x="2908" y="1007"/>
                      </a:lnTo>
                      <a:lnTo>
                        <a:pt x="2922" y="1007"/>
                      </a:lnTo>
                      <a:lnTo>
                        <a:pt x="2936" y="1007"/>
                      </a:lnTo>
                      <a:lnTo>
                        <a:pt x="2950" y="993"/>
                      </a:lnTo>
                      <a:lnTo>
                        <a:pt x="2964" y="993"/>
                      </a:lnTo>
                      <a:lnTo>
                        <a:pt x="2979" y="993"/>
                      </a:lnTo>
                      <a:lnTo>
                        <a:pt x="2993" y="979"/>
                      </a:lnTo>
                      <a:lnTo>
                        <a:pt x="3007" y="965"/>
                      </a:lnTo>
                      <a:lnTo>
                        <a:pt x="3021" y="951"/>
                      </a:lnTo>
                      <a:lnTo>
                        <a:pt x="3049" y="951"/>
                      </a:lnTo>
                      <a:lnTo>
                        <a:pt x="3049" y="936"/>
                      </a:lnTo>
                      <a:lnTo>
                        <a:pt x="3064" y="936"/>
                      </a:lnTo>
                      <a:lnTo>
                        <a:pt x="3078" y="922"/>
                      </a:lnTo>
                      <a:lnTo>
                        <a:pt x="3092" y="908"/>
                      </a:lnTo>
                      <a:lnTo>
                        <a:pt x="3120" y="936"/>
                      </a:lnTo>
                      <a:lnTo>
                        <a:pt x="3120" y="951"/>
                      </a:lnTo>
                      <a:lnTo>
                        <a:pt x="3149" y="965"/>
                      </a:lnTo>
                      <a:lnTo>
                        <a:pt x="3177" y="979"/>
                      </a:lnTo>
                      <a:lnTo>
                        <a:pt x="3191" y="993"/>
                      </a:lnTo>
                      <a:lnTo>
                        <a:pt x="3191" y="1007"/>
                      </a:lnTo>
                      <a:lnTo>
                        <a:pt x="3291" y="1064"/>
                      </a:lnTo>
                      <a:lnTo>
                        <a:pt x="3333" y="1078"/>
                      </a:lnTo>
                      <a:lnTo>
                        <a:pt x="3333" y="1092"/>
                      </a:lnTo>
                      <a:lnTo>
                        <a:pt x="3376" y="1107"/>
                      </a:lnTo>
                      <a:lnTo>
                        <a:pt x="3376" y="1121"/>
                      </a:lnTo>
                      <a:lnTo>
                        <a:pt x="3390" y="1135"/>
                      </a:lnTo>
                      <a:lnTo>
                        <a:pt x="3390" y="1163"/>
                      </a:lnTo>
                      <a:lnTo>
                        <a:pt x="3404" y="1192"/>
                      </a:lnTo>
                      <a:lnTo>
                        <a:pt x="3404" y="1206"/>
                      </a:lnTo>
                      <a:lnTo>
                        <a:pt x="3404" y="1234"/>
                      </a:lnTo>
                      <a:lnTo>
                        <a:pt x="3461" y="1220"/>
                      </a:lnTo>
                      <a:lnTo>
                        <a:pt x="3517" y="1206"/>
                      </a:lnTo>
                      <a:lnTo>
                        <a:pt x="3560" y="1206"/>
                      </a:lnTo>
                      <a:lnTo>
                        <a:pt x="3574" y="1206"/>
                      </a:lnTo>
                      <a:lnTo>
                        <a:pt x="3603" y="1192"/>
                      </a:lnTo>
                      <a:lnTo>
                        <a:pt x="3617" y="1192"/>
                      </a:lnTo>
                      <a:lnTo>
                        <a:pt x="3673" y="1178"/>
                      </a:lnTo>
                      <a:lnTo>
                        <a:pt x="3688" y="1178"/>
                      </a:lnTo>
                      <a:lnTo>
                        <a:pt x="3702" y="1178"/>
                      </a:lnTo>
                      <a:lnTo>
                        <a:pt x="3716" y="1178"/>
                      </a:lnTo>
                      <a:lnTo>
                        <a:pt x="3730" y="1178"/>
                      </a:lnTo>
                      <a:lnTo>
                        <a:pt x="3759" y="1178"/>
                      </a:lnTo>
                      <a:lnTo>
                        <a:pt x="3787" y="1178"/>
                      </a:lnTo>
                      <a:lnTo>
                        <a:pt x="3787" y="1192"/>
                      </a:lnTo>
                      <a:lnTo>
                        <a:pt x="3787" y="1206"/>
                      </a:lnTo>
                      <a:lnTo>
                        <a:pt x="3787" y="1220"/>
                      </a:lnTo>
                      <a:lnTo>
                        <a:pt x="3773" y="1220"/>
                      </a:lnTo>
                      <a:lnTo>
                        <a:pt x="3773" y="1234"/>
                      </a:lnTo>
                      <a:lnTo>
                        <a:pt x="3773" y="1249"/>
                      </a:lnTo>
                      <a:lnTo>
                        <a:pt x="3773" y="1263"/>
                      </a:lnTo>
                      <a:lnTo>
                        <a:pt x="3773" y="1277"/>
                      </a:lnTo>
                      <a:lnTo>
                        <a:pt x="3759" y="1305"/>
                      </a:lnTo>
                      <a:lnTo>
                        <a:pt x="3759" y="1334"/>
                      </a:lnTo>
                      <a:lnTo>
                        <a:pt x="3759" y="1348"/>
                      </a:lnTo>
                      <a:lnTo>
                        <a:pt x="3744" y="1362"/>
                      </a:lnTo>
                      <a:lnTo>
                        <a:pt x="3744" y="1376"/>
                      </a:lnTo>
                      <a:lnTo>
                        <a:pt x="3744" y="1390"/>
                      </a:lnTo>
                      <a:lnTo>
                        <a:pt x="3744" y="1405"/>
                      </a:lnTo>
                      <a:lnTo>
                        <a:pt x="3744" y="1419"/>
                      </a:lnTo>
                      <a:lnTo>
                        <a:pt x="3730" y="1419"/>
                      </a:lnTo>
                      <a:lnTo>
                        <a:pt x="3730" y="1433"/>
                      </a:lnTo>
                      <a:lnTo>
                        <a:pt x="3730" y="1447"/>
                      </a:lnTo>
                      <a:lnTo>
                        <a:pt x="3730" y="1461"/>
                      </a:lnTo>
                      <a:lnTo>
                        <a:pt x="3730" y="1475"/>
                      </a:lnTo>
                      <a:lnTo>
                        <a:pt x="3716" y="1490"/>
                      </a:lnTo>
                      <a:lnTo>
                        <a:pt x="3716" y="1504"/>
                      </a:lnTo>
                      <a:lnTo>
                        <a:pt x="3716" y="1518"/>
                      </a:lnTo>
                      <a:lnTo>
                        <a:pt x="3716" y="1532"/>
                      </a:lnTo>
                      <a:lnTo>
                        <a:pt x="3716" y="1546"/>
                      </a:lnTo>
                      <a:lnTo>
                        <a:pt x="3702" y="1546"/>
                      </a:lnTo>
                      <a:lnTo>
                        <a:pt x="3702" y="1561"/>
                      </a:lnTo>
                      <a:lnTo>
                        <a:pt x="3702" y="1575"/>
                      </a:lnTo>
                      <a:lnTo>
                        <a:pt x="3702" y="1589"/>
                      </a:lnTo>
                      <a:lnTo>
                        <a:pt x="3688" y="1603"/>
                      </a:lnTo>
                      <a:lnTo>
                        <a:pt x="3688" y="1617"/>
                      </a:lnTo>
                      <a:lnTo>
                        <a:pt x="3688" y="1631"/>
                      </a:lnTo>
                      <a:lnTo>
                        <a:pt x="3688" y="1646"/>
                      </a:lnTo>
                      <a:lnTo>
                        <a:pt x="3673" y="1660"/>
                      </a:lnTo>
                      <a:lnTo>
                        <a:pt x="3673" y="1674"/>
                      </a:lnTo>
                      <a:lnTo>
                        <a:pt x="3673" y="1688"/>
                      </a:lnTo>
                      <a:lnTo>
                        <a:pt x="3673" y="1702"/>
                      </a:lnTo>
                      <a:lnTo>
                        <a:pt x="3673" y="1717"/>
                      </a:lnTo>
                      <a:lnTo>
                        <a:pt x="3659" y="1731"/>
                      </a:lnTo>
                      <a:lnTo>
                        <a:pt x="3673" y="1731"/>
                      </a:lnTo>
                      <a:lnTo>
                        <a:pt x="3673" y="1745"/>
                      </a:lnTo>
                      <a:lnTo>
                        <a:pt x="3688" y="1745"/>
                      </a:lnTo>
                      <a:lnTo>
                        <a:pt x="3702" y="1745"/>
                      </a:lnTo>
                      <a:lnTo>
                        <a:pt x="3702" y="1759"/>
                      </a:lnTo>
                      <a:lnTo>
                        <a:pt x="3716" y="1759"/>
                      </a:lnTo>
                      <a:lnTo>
                        <a:pt x="3730" y="1759"/>
                      </a:lnTo>
                      <a:lnTo>
                        <a:pt x="3730" y="1773"/>
                      </a:lnTo>
                      <a:lnTo>
                        <a:pt x="3716" y="1773"/>
                      </a:lnTo>
                      <a:lnTo>
                        <a:pt x="3716" y="1788"/>
                      </a:lnTo>
                      <a:lnTo>
                        <a:pt x="3716" y="1802"/>
                      </a:lnTo>
                      <a:lnTo>
                        <a:pt x="3716" y="1816"/>
                      </a:lnTo>
                      <a:lnTo>
                        <a:pt x="3702" y="1858"/>
                      </a:lnTo>
                      <a:lnTo>
                        <a:pt x="3702" y="1873"/>
                      </a:lnTo>
                      <a:lnTo>
                        <a:pt x="3688" y="1915"/>
                      </a:lnTo>
                      <a:lnTo>
                        <a:pt x="3688" y="1929"/>
                      </a:lnTo>
                      <a:lnTo>
                        <a:pt x="3688" y="1958"/>
                      </a:lnTo>
                      <a:lnTo>
                        <a:pt x="3673" y="1986"/>
                      </a:lnTo>
                      <a:lnTo>
                        <a:pt x="3673" y="2000"/>
                      </a:lnTo>
                      <a:lnTo>
                        <a:pt x="3659" y="2043"/>
                      </a:lnTo>
                      <a:lnTo>
                        <a:pt x="3659" y="2057"/>
                      </a:lnTo>
                      <a:lnTo>
                        <a:pt x="3645" y="2142"/>
                      </a:lnTo>
                      <a:lnTo>
                        <a:pt x="3631" y="2171"/>
                      </a:lnTo>
                      <a:lnTo>
                        <a:pt x="3631" y="2185"/>
                      </a:lnTo>
                      <a:lnTo>
                        <a:pt x="3631" y="2199"/>
                      </a:lnTo>
                      <a:lnTo>
                        <a:pt x="3631" y="2213"/>
                      </a:lnTo>
                      <a:lnTo>
                        <a:pt x="3617" y="2270"/>
                      </a:lnTo>
                      <a:lnTo>
                        <a:pt x="3603" y="2298"/>
                      </a:lnTo>
                      <a:lnTo>
                        <a:pt x="3603" y="2312"/>
                      </a:lnTo>
                      <a:lnTo>
                        <a:pt x="3588" y="2341"/>
                      </a:lnTo>
                      <a:lnTo>
                        <a:pt x="3588" y="2355"/>
                      </a:lnTo>
                      <a:lnTo>
                        <a:pt x="3574" y="2383"/>
                      </a:lnTo>
                      <a:lnTo>
                        <a:pt x="3560" y="2369"/>
                      </a:lnTo>
                      <a:lnTo>
                        <a:pt x="3546" y="2369"/>
                      </a:lnTo>
                      <a:lnTo>
                        <a:pt x="3532" y="2369"/>
                      </a:lnTo>
                      <a:lnTo>
                        <a:pt x="3517" y="2369"/>
                      </a:lnTo>
                      <a:lnTo>
                        <a:pt x="3503" y="2369"/>
                      </a:lnTo>
                      <a:lnTo>
                        <a:pt x="3475" y="2355"/>
                      </a:lnTo>
                      <a:lnTo>
                        <a:pt x="3461" y="2355"/>
                      </a:lnTo>
                      <a:lnTo>
                        <a:pt x="3447" y="2355"/>
                      </a:lnTo>
                      <a:lnTo>
                        <a:pt x="3432" y="2355"/>
                      </a:lnTo>
                      <a:lnTo>
                        <a:pt x="3432" y="2341"/>
                      </a:lnTo>
                      <a:lnTo>
                        <a:pt x="3418" y="2341"/>
                      </a:lnTo>
                      <a:lnTo>
                        <a:pt x="3404" y="2341"/>
                      </a:lnTo>
                      <a:lnTo>
                        <a:pt x="3376" y="2327"/>
                      </a:lnTo>
                      <a:lnTo>
                        <a:pt x="3361" y="2312"/>
                      </a:lnTo>
                      <a:lnTo>
                        <a:pt x="3333" y="2312"/>
                      </a:lnTo>
                      <a:lnTo>
                        <a:pt x="3333" y="2298"/>
                      </a:lnTo>
                      <a:lnTo>
                        <a:pt x="3319" y="2298"/>
                      </a:lnTo>
                      <a:lnTo>
                        <a:pt x="3305" y="2298"/>
                      </a:lnTo>
                      <a:lnTo>
                        <a:pt x="3291" y="2284"/>
                      </a:lnTo>
                      <a:lnTo>
                        <a:pt x="3262" y="2270"/>
                      </a:lnTo>
                      <a:lnTo>
                        <a:pt x="3248" y="2270"/>
                      </a:lnTo>
                      <a:lnTo>
                        <a:pt x="3234" y="2256"/>
                      </a:lnTo>
                      <a:lnTo>
                        <a:pt x="3220" y="2256"/>
                      </a:lnTo>
                      <a:lnTo>
                        <a:pt x="3205" y="2241"/>
                      </a:lnTo>
                      <a:lnTo>
                        <a:pt x="3191" y="2241"/>
                      </a:lnTo>
                      <a:lnTo>
                        <a:pt x="3177" y="2227"/>
                      </a:lnTo>
                      <a:lnTo>
                        <a:pt x="3163" y="2227"/>
                      </a:lnTo>
                      <a:lnTo>
                        <a:pt x="3149" y="2213"/>
                      </a:lnTo>
                      <a:lnTo>
                        <a:pt x="3120" y="2213"/>
                      </a:lnTo>
                      <a:lnTo>
                        <a:pt x="3120" y="2199"/>
                      </a:lnTo>
                      <a:lnTo>
                        <a:pt x="3106" y="2199"/>
                      </a:lnTo>
                      <a:lnTo>
                        <a:pt x="3092" y="2185"/>
                      </a:lnTo>
                      <a:lnTo>
                        <a:pt x="3078" y="2185"/>
                      </a:lnTo>
                      <a:lnTo>
                        <a:pt x="3064" y="2171"/>
                      </a:lnTo>
                      <a:lnTo>
                        <a:pt x="3049" y="2171"/>
                      </a:lnTo>
                      <a:lnTo>
                        <a:pt x="3035" y="2156"/>
                      </a:lnTo>
                      <a:lnTo>
                        <a:pt x="3021" y="2156"/>
                      </a:lnTo>
                      <a:lnTo>
                        <a:pt x="3007" y="2156"/>
                      </a:lnTo>
                      <a:lnTo>
                        <a:pt x="2993" y="2142"/>
                      </a:lnTo>
                      <a:lnTo>
                        <a:pt x="2964" y="2128"/>
                      </a:lnTo>
                      <a:lnTo>
                        <a:pt x="2950" y="2128"/>
                      </a:lnTo>
                      <a:lnTo>
                        <a:pt x="2936" y="2114"/>
                      </a:lnTo>
                      <a:lnTo>
                        <a:pt x="2908" y="2100"/>
                      </a:lnTo>
                      <a:lnTo>
                        <a:pt x="2893" y="2100"/>
                      </a:lnTo>
                      <a:lnTo>
                        <a:pt x="2879" y="2100"/>
                      </a:lnTo>
                      <a:lnTo>
                        <a:pt x="2865" y="2100"/>
                      </a:lnTo>
                      <a:lnTo>
                        <a:pt x="2865" y="2085"/>
                      </a:lnTo>
                      <a:lnTo>
                        <a:pt x="2851" y="2085"/>
                      </a:lnTo>
                      <a:lnTo>
                        <a:pt x="2837" y="2085"/>
                      </a:lnTo>
                      <a:lnTo>
                        <a:pt x="2823" y="2071"/>
                      </a:lnTo>
                      <a:lnTo>
                        <a:pt x="2808" y="2071"/>
                      </a:lnTo>
                      <a:lnTo>
                        <a:pt x="2780" y="2071"/>
                      </a:lnTo>
                      <a:lnTo>
                        <a:pt x="2709" y="2043"/>
                      </a:lnTo>
                      <a:lnTo>
                        <a:pt x="2695" y="2029"/>
                      </a:lnTo>
                      <a:lnTo>
                        <a:pt x="2681" y="2029"/>
                      </a:lnTo>
                      <a:lnTo>
                        <a:pt x="2667" y="2029"/>
                      </a:lnTo>
                      <a:lnTo>
                        <a:pt x="2652" y="2014"/>
                      </a:lnTo>
                      <a:lnTo>
                        <a:pt x="2624" y="2000"/>
                      </a:lnTo>
                      <a:lnTo>
                        <a:pt x="2610" y="2000"/>
                      </a:lnTo>
                      <a:lnTo>
                        <a:pt x="2581" y="2000"/>
                      </a:lnTo>
                      <a:lnTo>
                        <a:pt x="2581" y="1986"/>
                      </a:lnTo>
                      <a:lnTo>
                        <a:pt x="2567" y="1986"/>
                      </a:lnTo>
                      <a:lnTo>
                        <a:pt x="2553" y="1986"/>
                      </a:lnTo>
                      <a:lnTo>
                        <a:pt x="2539" y="1972"/>
                      </a:lnTo>
                      <a:lnTo>
                        <a:pt x="2525" y="1972"/>
                      </a:lnTo>
                      <a:lnTo>
                        <a:pt x="2511" y="1958"/>
                      </a:lnTo>
                      <a:lnTo>
                        <a:pt x="2496" y="1958"/>
                      </a:lnTo>
                      <a:lnTo>
                        <a:pt x="2482" y="1958"/>
                      </a:lnTo>
                      <a:lnTo>
                        <a:pt x="2425" y="1929"/>
                      </a:lnTo>
                      <a:lnTo>
                        <a:pt x="2298" y="1887"/>
                      </a:lnTo>
                      <a:lnTo>
                        <a:pt x="2085" y="1816"/>
                      </a:lnTo>
                      <a:lnTo>
                        <a:pt x="2071" y="1816"/>
                      </a:lnTo>
                      <a:lnTo>
                        <a:pt x="2057" y="1816"/>
                      </a:lnTo>
                      <a:lnTo>
                        <a:pt x="2043" y="1816"/>
                      </a:lnTo>
                      <a:lnTo>
                        <a:pt x="2014" y="1816"/>
                      </a:lnTo>
                      <a:lnTo>
                        <a:pt x="1986" y="1816"/>
                      </a:lnTo>
                      <a:lnTo>
                        <a:pt x="1957" y="1816"/>
                      </a:lnTo>
                      <a:lnTo>
                        <a:pt x="1943" y="1816"/>
                      </a:lnTo>
                      <a:lnTo>
                        <a:pt x="1915" y="1816"/>
                      </a:lnTo>
                      <a:lnTo>
                        <a:pt x="1887" y="1816"/>
                      </a:lnTo>
                      <a:lnTo>
                        <a:pt x="1844" y="1816"/>
                      </a:lnTo>
                      <a:lnTo>
                        <a:pt x="1801" y="1816"/>
                      </a:lnTo>
                      <a:lnTo>
                        <a:pt x="1773" y="1816"/>
                      </a:lnTo>
                      <a:lnTo>
                        <a:pt x="1759" y="1816"/>
                      </a:lnTo>
                      <a:lnTo>
                        <a:pt x="1716" y="1816"/>
                      </a:lnTo>
                      <a:lnTo>
                        <a:pt x="1688" y="1816"/>
                      </a:lnTo>
                      <a:lnTo>
                        <a:pt x="1645" y="1816"/>
                      </a:lnTo>
                      <a:lnTo>
                        <a:pt x="1589" y="1816"/>
                      </a:lnTo>
                      <a:lnTo>
                        <a:pt x="1532" y="1816"/>
                      </a:lnTo>
                      <a:lnTo>
                        <a:pt x="1489" y="1816"/>
                      </a:lnTo>
                      <a:lnTo>
                        <a:pt x="1177" y="1816"/>
                      </a:lnTo>
                      <a:lnTo>
                        <a:pt x="809" y="1816"/>
                      </a:lnTo>
                      <a:lnTo>
                        <a:pt x="695" y="1816"/>
                      </a:lnTo>
                      <a:lnTo>
                        <a:pt x="695" y="1788"/>
                      </a:lnTo>
                      <a:lnTo>
                        <a:pt x="454" y="1788"/>
                      </a:lnTo>
                      <a:lnTo>
                        <a:pt x="426" y="1788"/>
                      </a:lnTo>
                      <a:lnTo>
                        <a:pt x="426" y="1702"/>
                      </a:lnTo>
                      <a:lnTo>
                        <a:pt x="482" y="1646"/>
                      </a:lnTo>
                      <a:lnTo>
                        <a:pt x="454" y="1532"/>
                      </a:lnTo>
                      <a:lnTo>
                        <a:pt x="440" y="1532"/>
                      </a:lnTo>
                      <a:lnTo>
                        <a:pt x="397" y="1362"/>
                      </a:lnTo>
                      <a:lnTo>
                        <a:pt x="369" y="1277"/>
                      </a:lnTo>
                      <a:lnTo>
                        <a:pt x="270" y="1192"/>
                      </a:lnTo>
                      <a:lnTo>
                        <a:pt x="0" y="922"/>
                      </a:lnTo>
                      <a:lnTo>
                        <a:pt x="14" y="908"/>
                      </a:lnTo>
                      <a:lnTo>
                        <a:pt x="298" y="1163"/>
                      </a:lnTo>
                      <a:lnTo>
                        <a:pt x="653" y="880"/>
                      </a:lnTo>
                      <a:lnTo>
                        <a:pt x="653" y="866"/>
                      </a:lnTo>
                      <a:lnTo>
                        <a:pt x="695" y="837"/>
                      </a:lnTo>
                      <a:lnTo>
                        <a:pt x="780" y="766"/>
                      </a:lnTo>
                      <a:lnTo>
                        <a:pt x="724" y="681"/>
                      </a:lnTo>
                      <a:lnTo>
                        <a:pt x="695" y="710"/>
                      </a:lnTo>
                      <a:lnTo>
                        <a:pt x="582" y="823"/>
                      </a:lnTo>
                      <a:lnTo>
                        <a:pt x="355" y="823"/>
                      </a:lnTo>
                      <a:lnTo>
                        <a:pt x="284" y="936"/>
                      </a:lnTo>
                      <a:lnTo>
                        <a:pt x="256" y="922"/>
                      </a:lnTo>
                      <a:lnTo>
                        <a:pt x="270" y="880"/>
                      </a:lnTo>
                      <a:lnTo>
                        <a:pt x="270" y="596"/>
                      </a:lnTo>
                      <a:lnTo>
                        <a:pt x="270" y="397"/>
                      </a:lnTo>
                      <a:lnTo>
                        <a:pt x="270" y="383"/>
                      </a:lnTo>
                      <a:lnTo>
                        <a:pt x="397" y="341"/>
                      </a:lnTo>
                      <a:lnTo>
                        <a:pt x="511" y="284"/>
                      </a:lnTo>
                      <a:lnTo>
                        <a:pt x="695" y="199"/>
                      </a:lnTo>
                      <a:lnTo>
                        <a:pt x="1021" y="57"/>
                      </a:lnTo>
                      <a:lnTo>
                        <a:pt x="1149" y="0"/>
                      </a:lnTo>
                      <a:lnTo>
                        <a:pt x="1163" y="14"/>
                      </a:lnTo>
                      <a:lnTo>
                        <a:pt x="1220" y="29"/>
                      </a:lnTo>
                      <a:lnTo>
                        <a:pt x="1262" y="43"/>
                      </a:lnTo>
                      <a:lnTo>
                        <a:pt x="1291" y="57"/>
                      </a:lnTo>
                      <a:lnTo>
                        <a:pt x="1348" y="85"/>
                      </a:lnTo>
                      <a:lnTo>
                        <a:pt x="1390" y="100"/>
                      </a:lnTo>
                      <a:lnTo>
                        <a:pt x="1461" y="142"/>
                      </a:lnTo>
                      <a:lnTo>
                        <a:pt x="1589" y="185"/>
                      </a:lnTo>
                      <a:lnTo>
                        <a:pt x="1745" y="256"/>
                      </a:lnTo>
                      <a:lnTo>
                        <a:pt x="1759" y="256"/>
                      </a:lnTo>
                      <a:lnTo>
                        <a:pt x="1773" y="256"/>
                      </a:lnTo>
                      <a:lnTo>
                        <a:pt x="1887" y="312"/>
                      </a:lnTo>
                      <a:lnTo>
                        <a:pt x="1901" y="312"/>
                      </a:lnTo>
                      <a:lnTo>
                        <a:pt x="1915" y="341"/>
                      </a:lnTo>
                      <a:lnTo>
                        <a:pt x="1929" y="383"/>
                      </a:lnTo>
                      <a:lnTo>
                        <a:pt x="1957" y="511"/>
                      </a:lnTo>
                      <a:lnTo>
                        <a:pt x="2000" y="639"/>
                      </a:lnTo>
                      <a:close/>
                    </a:path>
                  </a:pathLst>
                </a:custGeom>
                <a:noFill/>
                <a:ln w="9525">
                  <a:solidFill>
                    <a:srgbClr val="333333"/>
                  </a:solidFill>
                  <a:round/>
                  <a:headEnd/>
                  <a:tailEnd/>
                </a:ln>
              </p:spPr>
              <p:txBody>
                <a:bodyPr/>
                <a:lstStyle/>
                <a:p>
                  <a:endParaRPr lang="ja-JP" altLang="en-US"/>
                </a:p>
              </p:txBody>
            </p:sp>
            <p:sp>
              <p:nvSpPr>
                <p:cNvPr id="39" name="Freeform 52"/>
                <p:cNvSpPr>
                  <a:spLocks/>
                </p:cNvSpPr>
                <p:nvPr/>
              </p:nvSpPr>
              <p:spPr bwMode="auto">
                <a:xfrm>
                  <a:off x="5403" y="2511"/>
                  <a:ext cx="1206" cy="1539"/>
                </a:xfrm>
                <a:custGeom>
                  <a:avLst/>
                  <a:gdLst>
                    <a:gd name="T0" fmla="*/ 653 w 1206"/>
                    <a:gd name="T1" fmla="*/ 0 h 1631"/>
                    <a:gd name="T2" fmla="*/ 766 w 1206"/>
                    <a:gd name="T3" fmla="*/ 0 h 1631"/>
                    <a:gd name="T4" fmla="*/ 965 w 1206"/>
                    <a:gd name="T5" fmla="*/ 11 h 1631"/>
                    <a:gd name="T6" fmla="*/ 965 w 1206"/>
                    <a:gd name="T7" fmla="*/ 214 h 1631"/>
                    <a:gd name="T8" fmla="*/ 951 w 1206"/>
                    <a:gd name="T9" fmla="*/ 370 h 1631"/>
                    <a:gd name="T10" fmla="*/ 951 w 1206"/>
                    <a:gd name="T11" fmla="*/ 500 h 1631"/>
                    <a:gd name="T12" fmla="*/ 936 w 1206"/>
                    <a:gd name="T13" fmla="*/ 715 h 1631"/>
                    <a:gd name="T14" fmla="*/ 908 w 1206"/>
                    <a:gd name="T15" fmla="*/ 989 h 1631"/>
                    <a:gd name="T16" fmla="*/ 993 w 1206"/>
                    <a:gd name="T17" fmla="*/ 1036 h 1631"/>
                    <a:gd name="T18" fmla="*/ 1107 w 1206"/>
                    <a:gd name="T19" fmla="*/ 1036 h 1631"/>
                    <a:gd name="T20" fmla="*/ 1135 w 1206"/>
                    <a:gd name="T21" fmla="*/ 1025 h 1631"/>
                    <a:gd name="T22" fmla="*/ 1178 w 1206"/>
                    <a:gd name="T23" fmla="*/ 1025 h 1631"/>
                    <a:gd name="T24" fmla="*/ 1149 w 1206"/>
                    <a:gd name="T25" fmla="*/ 1036 h 1631"/>
                    <a:gd name="T26" fmla="*/ 1149 w 1206"/>
                    <a:gd name="T27" fmla="*/ 1036 h 1631"/>
                    <a:gd name="T28" fmla="*/ 1206 w 1206"/>
                    <a:gd name="T29" fmla="*/ 1049 h 1631"/>
                    <a:gd name="T30" fmla="*/ 1178 w 1206"/>
                    <a:gd name="T31" fmla="*/ 1049 h 1631"/>
                    <a:gd name="T32" fmla="*/ 1149 w 1206"/>
                    <a:gd name="T33" fmla="*/ 1049 h 1631"/>
                    <a:gd name="T34" fmla="*/ 1121 w 1206"/>
                    <a:gd name="T35" fmla="*/ 1072 h 1631"/>
                    <a:gd name="T36" fmla="*/ 1121 w 1206"/>
                    <a:gd name="T37" fmla="*/ 1096 h 1631"/>
                    <a:gd name="T38" fmla="*/ 1107 w 1206"/>
                    <a:gd name="T39" fmla="*/ 1109 h 1631"/>
                    <a:gd name="T40" fmla="*/ 1092 w 1206"/>
                    <a:gd name="T41" fmla="*/ 1156 h 1631"/>
                    <a:gd name="T42" fmla="*/ 1107 w 1206"/>
                    <a:gd name="T43" fmla="*/ 1179 h 1631"/>
                    <a:gd name="T44" fmla="*/ 1107 w 1206"/>
                    <a:gd name="T45" fmla="*/ 1203 h 1631"/>
                    <a:gd name="T46" fmla="*/ 1078 w 1206"/>
                    <a:gd name="T47" fmla="*/ 1228 h 1631"/>
                    <a:gd name="T48" fmla="*/ 1078 w 1206"/>
                    <a:gd name="T49" fmla="*/ 1299 h 1631"/>
                    <a:gd name="T50" fmla="*/ 1036 w 1206"/>
                    <a:gd name="T51" fmla="*/ 1370 h 1631"/>
                    <a:gd name="T52" fmla="*/ 837 w 1206"/>
                    <a:gd name="T53" fmla="*/ 1322 h 1631"/>
                    <a:gd name="T54" fmla="*/ 738 w 1206"/>
                    <a:gd name="T55" fmla="*/ 1287 h 1631"/>
                    <a:gd name="T56" fmla="*/ 681 w 1206"/>
                    <a:gd name="T57" fmla="*/ 1275 h 1631"/>
                    <a:gd name="T58" fmla="*/ 624 w 1206"/>
                    <a:gd name="T59" fmla="*/ 1275 h 1631"/>
                    <a:gd name="T60" fmla="*/ 582 w 1206"/>
                    <a:gd name="T61" fmla="*/ 1263 h 1631"/>
                    <a:gd name="T62" fmla="*/ 454 w 1206"/>
                    <a:gd name="T63" fmla="*/ 1251 h 1631"/>
                    <a:gd name="T64" fmla="*/ 241 w 1206"/>
                    <a:gd name="T65" fmla="*/ 1192 h 1631"/>
                    <a:gd name="T66" fmla="*/ 227 w 1206"/>
                    <a:gd name="T67" fmla="*/ 1228 h 1631"/>
                    <a:gd name="T68" fmla="*/ 213 w 1206"/>
                    <a:gd name="T69" fmla="*/ 1251 h 1631"/>
                    <a:gd name="T70" fmla="*/ 114 w 1206"/>
                    <a:gd name="T71" fmla="*/ 1251 h 1631"/>
                    <a:gd name="T72" fmla="*/ 0 w 1206"/>
                    <a:gd name="T73" fmla="*/ 1228 h 1631"/>
                    <a:gd name="T74" fmla="*/ 15 w 1206"/>
                    <a:gd name="T75" fmla="*/ 977 h 1631"/>
                    <a:gd name="T76" fmla="*/ 29 w 1206"/>
                    <a:gd name="T77" fmla="*/ 917 h 1631"/>
                    <a:gd name="T78" fmla="*/ 43 w 1206"/>
                    <a:gd name="T79" fmla="*/ 870 h 1631"/>
                    <a:gd name="T80" fmla="*/ 57 w 1206"/>
                    <a:gd name="T81" fmla="*/ 845 h 1631"/>
                    <a:gd name="T82" fmla="*/ 57 w 1206"/>
                    <a:gd name="T83" fmla="*/ 811 h 1631"/>
                    <a:gd name="T84" fmla="*/ 29 w 1206"/>
                    <a:gd name="T85" fmla="*/ 738 h 1631"/>
                    <a:gd name="T86" fmla="*/ 15 w 1206"/>
                    <a:gd name="T87" fmla="*/ 692 h 1631"/>
                    <a:gd name="T88" fmla="*/ 57 w 1206"/>
                    <a:gd name="T89" fmla="*/ 678 h 1631"/>
                    <a:gd name="T90" fmla="*/ 85 w 1206"/>
                    <a:gd name="T91" fmla="*/ 595 h 1631"/>
                    <a:gd name="T92" fmla="*/ 100 w 1206"/>
                    <a:gd name="T93" fmla="*/ 536 h 1631"/>
                    <a:gd name="T94" fmla="*/ 114 w 1206"/>
                    <a:gd name="T95" fmla="*/ 465 h 1631"/>
                    <a:gd name="T96" fmla="*/ 100 w 1206"/>
                    <a:gd name="T97" fmla="*/ 441 h 1631"/>
                    <a:gd name="T98" fmla="*/ 85 w 1206"/>
                    <a:gd name="T99" fmla="*/ 405 h 1631"/>
                    <a:gd name="T100" fmla="*/ 100 w 1206"/>
                    <a:gd name="T101" fmla="*/ 381 h 1631"/>
                    <a:gd name="T102" fmla="*/ 85 w 1206"/>
                    <a:gd name="T103" fmla="*/ 345 h 1631"/>
                    <a:gd name="T104" fmla="*/ 85 w 1206"/>
                    <a:gd name="T105" fmla="*/ 309 h 1631"/>
                    <a:gd name="T106" fmla="*/ 85 w 1206"/>
                    <a:gd name="T107" fmla="*/ 261 h 1631"/>
                    <a:gd name="T108" fmla="*/ 100 w 1206"/>
                    <a:gd name="T109" fmla="*/ 250 h 1631"/>
                    <a:gd name="T110" fmla="*/ 213 w 1206"/>
                    <a:gd name="T111" fmla="*/ 179 h 1631"/>
                    <a:gd name="T112" fmla="*/ 284 w 1206"/>
                    <a:gd name="T113" fmla="*/ 95 h 1631"/>
                    <a:gd name="T114" fmla="*/ 397 w 1206"/>
                    <a:gd name="T115" fmla="*/ 24 h 1631"/>
                    <a:gd name="T116" fmla="*/ 468 w 1206"/>
                    <a:gd name="T117" fmla="*/ 0 h 1631"/>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206"/>
                    <a:gd name="T178" fmla="*/ 0 h 1631"/>
                    <a:gd name="T179" fmla="*/ 1206 w 1206"/>
                    <a:gd name="T180" fmla="*/ 1631 h 1631"/>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206" h="1631">
                      <a:moveTo>
                        <a:pt x="539" y="0"/>
                      </a:moveTo>
                      <a:lnTo>
                        <a:pt x="539" y="0"/>
                      </a:lnTo>
                      <a:lnTo>
                        <a:pt x="554" y="0"/>
                      </a:lnTo>
                      <a:lnTo>
                        <a:pt x="568" y="0"/>
                      </a:lnTo>
                      <a:lnTo>
                        <a:pt x="596" y="0"/>
                      </a:lnTo>
                      <a:lnTo>
                        <a:pt x="624" y="0"/>
                      </a:lnTo>
                      <a:lnTo>
                        <a:pt x="653" y="0"/>
                      </a:lnTo>
                      <a:lnTo>
                        <a:pt x="681" y="0"/>
                      </a:lnTo>
                      <a:lnTo>
                        <a:pt x="710" y="0"/>
                      </a:lnTo>
                      <a:lnTo>
                        <a:pt x="738" y="0"/>
                      </a:lnTo>
                      <a:lnTo>
                        <a:pt x="752" y="0"/>
                      </a:lnTo>
                      <a:lnTo>
                        <a:pt x="766" y="0"/>
                      </a:lnTo>
                      <a:lnTo>
                        <a:pt x="780" y="0"/>
                      </a:lnTo>
                      <a:lnTo>
                        <a:pt x="795" y="0"/>
                      </a:lnTo>
                      <a:lnTo>
                        <a:pt x="809" y="0"/>
                      </a:lnTo>
                      <a:lnTo>
                        <a:pt x="837" y="0"/>
                      </a:lnTo>
                      <a:lnTo>
                        <a:pt x="866" y="0"/>
                      </a:lnTo>
                      <a:lnTo>
                        <a:pt x="894" y="0"/>
                      </a:lnTo>
                      <a:lnTo>
                        <a:pt x="922" y="14"/>
                      </a:lnTo>
                      <a:lnTo>
                        <a:pt x="951" y="14"/>
                      </a:lnTo>
                      <a:lnTo>
                        <a:pt x="965" y="14"/>
                      </a:lnTo>
                      <a:lnTo>
                        <a:pt x="965" y="28"/>
                      </a:lnTo>
                      <a:lnTo>
                        <a:pt x="965" y="85"/>
                      </a:lnTo>
                      <a:lnTo>
                        <a:pt x="965" y="113"/>
                      </a:lnTo>
                      <a:lnTo>
                        <a:pt x="965" y="156"/>
                      </a:lnTo>
                      <a:lnTo>
                        <a:pt x="965" y="184"/>
                      </a:lnTo>
                      <a:lnTo>
                        <a:pt x="965" y="198"/>
                      </a:lnTo>
                      <a:lnTo>
                        <a:pt x="965" y="227"/>
                      </a:lnTo>
                      <a:lnTo>
                        <a:pt x="965" y="255"/>
                      </a:lnTo>
                      <a:lnTo>
                        <a:pt x="965" y="284"/>
                      </a:lnTo>
                      <a:lnTo>
                        <a:pt x="965" y="312"/>
                      </a:lnTo>
                      <a:lnTo>
                        <a:pt x="965" y="326"/>
                      </a:lnTo>
                      <a:lnTo>
                        <a:pt x="965" y="354"/>
                      </a:lnTo>
                      <a:lnTo>
                        <a:pt x="965" y="369"/>
                      </a:lnTo>
                      <a:lnTo>
                        <a:pt x="965" y="383"/>
                      </a:lnTo>
                      <a:lnTo>
                        <a:pt x="951" y="397"/>
                      </a:lnTo>
                      <a:lnTo>
                        <a:pt x="951" y="411"/>
                      </a:lnTo>
                      <a:lnTo>
                        <a:pt x="951" y="440"/>
                      </a:lnTo>
                      <a:lnTo>
                        <a:pt x="951" y="454"/>
                      </a:lnTo>
                      <a:lnTo>
                        <a:pt x="951" y="468"/>
                      </a:lnTo>
                      <a:lnTo>
                        <a:pt x="951" y="482"/>
                      </a:lnTo>
                      <a:lnTo>
                        <a:pt x="951" y="496"/>
                      </a:lnTo>
                      <a:lnTo>
                        <a:pt x="951" y="510"/>
                      </a:lnTo>
                      <a:lnTo>
                        <a:pt x="951" y="525"/>
                      </a:lnTo>
                      <a:lnTo>
                        <a:pt x="951" y="567"/>
                      </a:lnTo>
                      <a:lnTo>
                        <a:pt x="951" y="596"/>
                      </a:lnTo>
                      <a:lnTo>
                        <a:pt x="951" y="638"/>
                      </a:lnTo>
                      <a:lnTo>
                        <a:pt x="951" y="666"/>
                      </a:lnTo>
                      <a:lnTo>
                        <a:pt x="951" y="681"/>
                      </a:lnTo>
                      <a:lnTo>
                        <a:pt x="951" y="695"/>
                      </a:lnTo>
                      <a:lnTo>
                        <a:pt x="951" y="723"/>
                      </a:lnTo>
                      <a:lnTo>
                        <a:pt x="951" y="737"/>
                      </a:lnTo>
                      <a:lnTo>
                        <a:pt x="936" y="794"/>
                      </a:lnTo>
                      <a:lnTo>
                        <a:pt x="936" y="851"/>
                      </a:lnTo>
                      <a:lnTo>
                        <a:pt x="936" y="979"/>
                      </a:lnTo>
                      <a:lnTo>
                        <a:pt x="922" y="1035"/>
                      </a:lnTo>
                      <a:lnTo>
                        <a:pt x="922" y="1064"/>
                      </a:lnTo>
                      <a:lnTo>
                        <a:pt x="922" y="1078"/>
                      </a:lnTo>
                      <a:lnTo>
                        <a:pt x="922" y="1092"/>
                      </a:lnTo>
                      <a:lnTo>
                        <a:pt x="908" y="1177"/>
                      </a:lnTo>
                      <a:lnTo>
                        <a:pt x="922" y="1177"/>
                      </a:lnTo>
                      <a:lnTo>
                        <a:pt x="908" y="1191"/>
                      </a:lnTo>
                      <a:lnTo>
                        <a:pt x="908" y="1220"/>
                      </a:lnTo>
                      <a:lnTo>
                        <a:pt x="922" y="1220"/>
                      </a:lnTo>
                      <a:lnTo>
                        <a:pt x="936" y="1234"/>
                      </a:lnTo>
                      <a:lnTo>
                        <a:pt x="965" y="1234"/>
                      </a:lnTo>
                      <a:lnTo>
                        <a:pt x="993" y="1234"/>
                      </a:lnTo>
                      <a:lnTo>
                        <a:pt x="1036" y="1248"/>
                      </a:lnTo>
                      <a:lnTo>
                        <a:pt x="1078" y="1248"/>
                      </a:lnTo>
                      <a:lnTo>
                        <a:pt x="1092" y="1248"/>
                      </a:lnTo>
                      <a:lnTo>
                        <a:pt x="1107" y="1248"/>
                      </a:lnTo>
                      <a:lnTo>
                        <a:pt x="1107" y="1234"/>
                      </a:lnTo>
                      <a:lnTo>
                        <a:pt x="1121" y="1234"/>
                      </a:lnTo>
                      <a:lnTo>
                        <a:pt x="1121" y="1220"/>
                      </a:lnTo>
                      <a:lnTo>
                        <a:pt x="1135" y="1220"/>
                      </a:lnTo>
                      <a:lnTo>
                        <a:pt x="1149" y="1220"/>
                      </a:lnTo>
                      <a:lnTo>
                        <a:pt x="1163" y="1220"/>
                      </a:lnTo>
                      <a:lnTo>
                        <a:pt x="1192" y="1220"/>
                      </a:lnTo>
                      <a:lnTo>
                        <a:pt x="1178" y="1220"/>
                      </a:lnTo>
                      <a:lnTo>
                        <a:pt x="1163" y="1220"/>
                      </a:lnTo>
                      <a:lnTo>
                        <a:pt x="1163" y="1234"/>
                      </a:lnTo>
                      <a:lnTo>
                        <a:pt x="1149" y="1234"/>
                      </a:lnTo>
                      <a:lnTo>
                        <a:pt x="1135" y="1234"/>
                      </a:lnTo>
                      <a:lnTo>
                        <a:pt x="1149" y="1234"/>
                      </a:lnTo>
                      <a:lnTo>
                        <a:pt x="1149" y="1248"/>
                      </a:lnTo>
                      <a:lnTo>
                        <a:pt x="1163" y="1248"/>
                      </a:lnTo>
                      <a:lnTo>
                        <a:pt x="1178" y="1234"/>
                      </a:lnTo>
                      <a:lnTo>
                        <a:pt x="1192" y="1234"/>
                      </a:lnTo>
                      <a:lnTo>
                        <a:pt x="1206" y="1234"/>
                      </a:lnTo>
                      <a:lnTo>
                        <a:pt x="1206" y="1248"/>
                      </a:lnTo>
                      <a:lnTo>
                        <a:pt x="1192" y="1248"/>
                      </a:lnTo>
                      <a:lnTo>
                        <a:pt x="1178" y="1248"/>
                      </a:lnTo>
                      <a:lnTo>
                        <a:pt x="1163" y="1248"/>
                      </a:lnTo>
                      <a:lnTo>
                        <a:pt x="1149" y="1248"/>
                      </a:lnTo>
                      <a:lnTo>
                        <a:pt x="1135" y="1248"/>
                      </a:lnTo>
                      <a:lnTo>
                        <a:pt x="1135" y="1234"/>
                      </a:lnTo>
                      <a:lnTo>
                        <a:pt x="1121" y="1248"/>
                      </a:lnTo>
                      <a:lnTo>
                        <a:pt x="1121" y="1262"/>
                      </a:lnTo>
                      <a:lnTo>
                        <a:pt x="1107" y="1276"/>
                      </a:lnTo>
                      <a:lnTo>
                        <a:pt x="1121" y="1276"/>
                      </a:lnTo>
                      <a:lnTo>
                        <a:pt x="1121" y="1291"/>
                      </a:lnTo>
                      <a:lnTo>
                        <a:pt x="1121" y="1305"/>
                      </a:lnTo>
                      <a:lnTo>
                        <a:pt x="1107" y="1305"/>
                      </a:lnTo>
                      <a:lnTo>
                        <a:pt x="1107" y="1319"/>
                      </a:lnTo>
                      <a:lnTo>
                        <a:pt x="1107" y="1333"/>
                      </a:lnTo>
                      <a:lnTo>
                        <a:pt x="1107" y="1347"/>
                      </a:lnTo>
                      <a:lnTo>
                        <a:pt x="1092" y="1362"/>
                      </a:lnTo>
                      <a:lnTo>
                        <a:pt x="1092" y="1376"/>
                      </a:lnTo>
                      <a:lnTo>
                        <a:pt x="1107" y="1376"/>
                      </a:lnTo>
                      <a:lnTo>
                        <a:pt x="1107" y="1390"/>
                      </a:lnTo>
                      <a:lnTo>
                        <a:pt x="1107" y="1404"/>
                      </a:lnTo>
                      <a:lnTo>
                        <a:pt x="1107" y="1418"/>
                      </a:lnTo>
                      <a:lnTo>
                        <a:pt x="1107" y="1432"/>
                      </a:lnTo>
                      <a:lnTo>
                        <a:pt x="1092" y="1432"/>
                      </a:lnTo>
                      <a:lnTo>
                        <a:pt x="1092" y="1447"/>
                      </a:lnTo>
                      <a:lnTo>
                        <a:pt x="1078" y="1461"/>
                      </a:lnTo>
                      <a:lnTo>
                        <a:pt x="1078" y="1475"/>
                      </a:lnTo>
                      <a:lnTo>
                        <a:pt x="1078" y="1489"/>
                      </a:lnTo>
                      <a:lnTo>
                        <a:pt x="1078" y="1518"/>
                      </a:lnTo>
                      <a:lnTo>
                        <a:pt x="1078" y="1546"/>
                      </a:lnTo>
                      <a:lnTo>
                        <a:pt x="1078" y="1560"/>
                      </a:lnTo>
                      <a:lnTo>
                        <a:pt x="1064" y="1560"/>
                      </a:lnTo>
                      <a:lnTo>
                        <a:pt x="1064" y="1574"/>
                      </a:lnTo>
                      <a:lnTo>
                        <a:pt x="1064" y="1588"/>
                      </a:lnTo>
                      <a:lnTo>
                        <a:pt x="1064" y="1631"/>
                      </a:lnTo>
                      <a:lnTo>
                        <a:pt x="1036" y="1631"/>
                      </a:lnTo>
                      <a:lnTo>
                        <a:pt x="993" y="1617"/>
                      </a:lnTo>
                      <a:lnTo>
                        <a:pt x="965" y="1617"/>
                      </a:lnTo>
                      <a:lnTo>
                        <a:pt x="951" y="1617"/>
                      </a:lnTo>
                      <a:lnTo>
                        <a:pt x="951" y="1603"/>
                      </a:lnTo>
                      <a:lnTo>
                        <a:pt x="880" y="1588"/>
                      </a:lnTo>
                      <a:lnTo>
                        <a:pt x="866" y="1588"/>
                      </a:lnTo>
                      <a:lnTo>
                        <a:pt x="851" y="1588"/>
                      </a:lnTo>
                      <a:lnTo>
                        <a:pt x="837" y="1574"/>
                      </a:lnTo>
                      <a:lnTo>
                        <a:pt x="823" y="1574"/>
                      </a:lnTo>
                      <a:lnTo>
                        <a:pt x="809" y="1560"/>
                      </a:lnTo>
                      <a:lnTo>
                        <a:pt x="795" y="1560"/>
                      </a:lnTo>
                      <a:lnTo>
                        <a:pt x="766" y="1546"/>
                      </a:lnTo>
                      <a:lnTo>
                        <a:pt x="738" y="1532"/>
                      </a:lnTo>
                      <a:lnTo>
                        <a:pt x="724" y="1532"/>
                      </a:lnTo>
                      <a:lnTo>
                        <a:pt x="710" y="1532"/>
                      </a:lnTo>
                      <a:lnTo>
                        <a:pt x="710" y="1518"/>
                      </a:lnTo>
                      <a:lnTo>
                        <a:pt x="695" y="1518"/>
                      </a:lnTo>
                      <a:lnTo>
                        <a:pt x="681" y="1518"/>
                      </a:lnTo>
                      <a:lnTo>
                        <a:pt x="667" y="1518"/>
                      </a:lnTo>
                      <a:lnTo>
                        <a:pt x="653" y="1518"/>
                      </a:lnTo>
                      <a:lnTo>
                        <a:pt x="624" y="1518"/>
                      </a:lnTo>
                      <a:lnTo>
                        <a:pt x="610" y="1518"/>
                      </a:lnTo>
                      <a:lnTo>
                        <a:pt x="596" y="1503"/>
                      </a:lnTo>
                      <a:lnTo>
                        <a:pt x="582" y="1503"/>
                      </a:lnTo>
                      <a:lnTo>
                        <a:pt x="568" y="1503"/>
                      </a:lnTo>
                      <a:lnTo>
                        <a:pt x="554" y="1503"/>
                      </a:lnTo>
                      <a:lnTo>
                        <a:pt x="539" y="1503"/>
                      </a:lnTo>
                      <a:lnTo>
                        <a:pt x="525" y="1503"/>
                      </a:lnTo>
                      <a:lnTo>
                        <a:pt x="511" y="1489"/>
                      </a:lnTo>
                      <a:lnTo>
                        <a:pt x="483" y="1489"/>
                      </a:lnTo>
                      <a:lnTo>
                        <a:pt x="454" y="1489"/>
                      </a:lnTo>
                      <a:lnTo>
                        <a:pt x="440" y="1489"/>
                      </a:lnTo>
                      <a:lnTo>
                        <a:pt x="426" y="1489"/>
                      </a:lnTo>
                      <a:lnTo>
                        <a:pt x="383" y="1475"/>
                      </a:lnTo>
                      <a:lnTo>
                        <a:pt x="270" y="1461"/>
                      </a:lnTo>
                      <a:lnTo>
                        <a:pt x="270" y="1447"/>
                      </a:lnTo>
                      <a:lnTo>
                        <a:pt x="241" y="1418"/>
                      </a:lnTo>
                      <a:lnTo>
                        <a:pt x="227" y="1404"/>
                      </a:lnTo>
                      <a:lnTo>
                        <a:pt x="227" y="1390"/>
                      </a:lnTo>
                      <a:lnTo>
                        <a:pt x="227" y="1447"/>
                      </a:lnTo>
                      <a:lnTo>
                        <a:pt x="213" y="1461"/>
                      </a:lnTo>
                      <a:lnTo>
                        <a:pt x="227" y="1461"/>
                      </a:lnTo>
                      <a:lnTo>
                        <a:pt x="227" y="1475"/>
                      </a:lnTo>
                      <a:lnTo>
                        <a:pt x="227" y="1489"/>
                      </a:lnTo>
                      <a:lnTo>
                        <a:pt x="227" y="1503"/>
                      </a:lnTo>
                      <a:lnTo>
                        <a:pt x="213" y="1489"/>
                      </a:lnTo>
                      <a:lnTo>
                        <a:pt x="199" y="1489"/>
                      </a:lnTo>
                      <a:lnTo>
                        <a:pt x="185" y="1489"/>
                      </a:lnTo>
                      <a:lnTo>
                        <a:pt x="171" y="1489"/>
                      </a:lnTo>
                      <a:lnTo>
                        <a:pt x="128" y="1489"/>
                      </a:lnTo>
                      <a:lnTo>
                        <a:pt x="114" y="1489"/>
                      </a:lnTo>
                      <a:lnTo>
                        <a:pt x="100" y="1489"/>
                      </a:lnTo>
                      <a:lnTo>
                        <a:pt x="0" y="1489"/>
                      </a:lnTo>
                      <a:lnTo>
                        <a:pt x="0" y="1475"/>
                      </a:lnTo>
                      <a:lnTo>
                        <a:pt x="0" y="1461"/>
                      </a:lnTo>
                      <a:lnTo>
                        <a:pt x="15" y="1276"/>
                      </a:lnTo>
                      <a:lnTo>
                        <a:pt x="15" y="1248"/>
                      </a:lnTo>
                      <a:lnTo>
                        <a:pt x="15" y="1191"/>
                      </a:lnTo>
                      <a:lnTo>
                        <a:pt x="15" y="1177"/>
                      </a:lnTo>
                      <a:lnTo>
                        <a:pt x="15" y="1163"/>
                      </a:lnTo>
                      <a:lnTo>
                        <a:pt x="29" y="1149"/>
                      </a:lnTo>
                      <a:lnTo>
                        <a:pt x="29" y="1135"/>
                      </a:lnTo>
                      <a:lnTo>
                        <a:pt x="29" y="1120"/>
                      </a:lnTo>
                      <a:lnTo>
                        <a:pt x="29" y="1106"/>
                      </a:lnTo>
                      <a:lnTo>
                        <a:pt x="29" y="1092"/>
                      </a:lnTo>
                      <a:lnTo>
                        <a:pt x="43" y="1078"/>
                      </a:lnTo>
                      <a:lnTo>
                        <a:pt x="43" y="1064"/>
                      </a:lnTo>
                      <a:lnTo>
                        <a:pt x="43" y="1049"/>
                      </a:lnTo>
                      <a:lnTo>
                        <a:pt x="43" y="1035"/>
                      </a:lnTo>
                      <a:lnTo>
                        <a:pt x="57" y="1021"/>
                      </a:lnTo>
                      <a:lnTo>
                        <a:pt x="57" y="1007"/>
                      </a:lnTo>
                      <a:lnTo>
                        <a:pt x="57" y="993"/>
                      </a:lnTo>
                      <a:lnTo>
                        <a:pt x="57" y="979"/>
                      </a:lnTo>
                      <a:lnTo>
                        <a:pt x="57" y="964"/>
                      </a:lnTo>
                      <a:lnTo>
                        <a:pt x="43" y="950"/>
                      </a:lnTo>
                      <a:lnTo>
                        <a:pt x="43" y="936"/>
                      </a:lnTo>
                      <a:lnTo>
                        <a:pt x="43" y="922"/>
                      </a:lnTo>
                      <a:lnTo>
                        <a:pt x="29" y="908"/>
                      </a:lnTo>
                      <a:lnTo>
                        <a:pt x="29" y="893"/>
                      </a:lnTo>
                      <a:lnTo>
                        <a:pt x="29" y="879"/>
                      </a:lnTo>
                      <a:lnTo>
                        <a:pt x="29" y="865"/>
                      </a:lnTo>
                      <a:lnTo>
                        <a:pt x="15" y="851"/>
                      </a:lnTo>
                      <a:lnTo>
                        <a:pt x="15" y="837"/>
                      </a:lnTo>
                      <a:lnTo>
                        <a:pt x="15" y="823"/>
                      </a:lnTo>
                      <a:lnTo>
                        <a:pt x="0" y="808"/>
                      </a:lnTo>
                      <a:lnTo>
                        <a:pt x="15" y="808"/>
                      </a:lnTo>
                      <a:lnTo>
                        <a:pt x="29" y="808"/>
                      </a:lnTo>
                      <a:lnTo>
                        <a:pt x="43" y="808"/>
                      </a:lnTo>
                      <a:lnTo>
                        <a:pt x="57" y="808"/>
                      </a:lnTo>
                      <a:lnTo>
                        <a:pt x="71" y="766"/>
                      </a:lnTo>
                      <a:lnTo>
                        <a:pt x="71" y="752"/>
                      </a:lnTo>
                      <a:lnTo>
                        <a:pt x="85" y="752"/>
                      </a:lnTo>
                      <a:lnTo>
                        <a:pt x="85" y="737"/>
                      </a:lnTo>
                      <a:lnTo>
                        <a:pt x="85" y="723"/>
                      </a:lnTo>
                      <a:lnTo>
                        <a:pt x="85" y="709"/>
                      </a:lnTo>
                      <a:lnTo>
                        <a:pt x="85" y="695"/>
                      </a:lnTo>
                      <a:lnTo>
                        <a:pt x="100" y="681"/>
                      </a:lnTo>
                      <a:lnTo>
                        <a:pt x="100" y="666"/>
                      </a:lnTo>
                      <a:lnTo>
                        <a:pt x="100" y="652"/>
                      </a:lnTo>
                      <a:lnTo>
                        <a:pt x="100" y="638"/>
                      </a:lnTo>
                      <a:lnTo>
                        <a:pt x="100" y="624"/>
                      </a:lnTo>
                      <a:lnTo>
                        <a:pt x="100" y="596"/>
                      </a:lnTo>
                      <a:lnTo>
                        <a:pt x="114" y="581"/>
                      </a:lnTo>
                      <a:lnTo>
                        <a:pt x="114" y="567"/>
                      </a:lnTo>
                      <a:lnTo>
                        <a:pt x="114" y="553"/>
                      </a:lnTo>
                      <a:lnTo>
                        <a:pt x="114" y="539"/>
                      </a:lnTo>
                      <a:lnTo>
                        <a:pt x="100" y="539"/>
                      </a:lnTo>
                      <a:lnTo>
                        <a:pt x="100" y="525"/>
                      </a:lnTo>
                      <a:lnTo>
                        <a:pt x="100" y="510"/>
                      </a:lnTo>
                      <a:lnTo>
                        <a:pt x="85" y="496"/>
                      </a:lnTo>
                      <a:lnTo>
                        <a:pt x="85" y="482"/>
                      </a:lnTo>
                      <a:lnTo>
                        <a:pt x="100" y="468"/>
                      </a:lnTo>
                      <a:lnTo>
                        <a:pt x="100" y="454"/>
                      </a:lnTo>
                      <a:lnTo>
                        <a:pt x="100" y="440"/>
                      </a:lnTo>
                      <a:lnTo>
                        <a:pt x="100" y="425"/>
                      </a:lnTo>
                      <a:lnTo>
                        <a:pt x="100" y="411"/>
                      </a:lnTo>
                      <a:lnTo>
                        <a:pt x="85" y="411"/>
                      </a:lnTo>
                      <a:lnTo>
                        <a:pt x="85" y="397"/>
                      </a:lnTo>
                      <a:lnTo>
                        <a:pt x="85" y="383"/>
                      </a:lnTo>
                      <a:lnTo>
                        <a:pt x="85" y="369"/>
                      </a:lnTo>
                      <a:lnTo>
                        <a:pt x="85" y="354"/>
                      </a:lnTo>
                      <a:lnTo>
                        <a:pt x="85" y="340"/>
                      </a:lnTo>
                      <a:lnTo>
                        <a:pt x="85" y="326"/>
                      </a:lnTo>
                      <a:lnTo>
                        <a:pt x="85" y="312"/>
                      </a:lnTo>
                      <a:lnTo>
                        <a:pt x="71" y="312"/>
                      </a:lnTo>
                      <a:lnTo>
                        <a:pt x="71" y="298"/>
                      </a:lnTo>
                      <a:lnTo>
                        <a:pt x="85" y="298"/>
                      </a:lnTo>
                      <a:lnTo>
                        <a:pt x="100" y="298"/>
                      </a:lnTo>
                      <a:lnTo>
                        <a:pt x="128" y="298"/>
                      </a:lnTo>
                      <a:lnTo>
                        <a:pt x="142" y="298"/>
                      </a:lnTo>
                      <a:lnTo>
                        <a:pt x="142" y="284"/>
                      </a:lnTo>
                      <a:lnTo>
                        <a:pt x="156" y="269"/>
                      </a:lnTo>
                      <a:lnTo>
                        <a:pt x="171" y="255"/>
                      </a:lnTo>
                      <a:lnTo>
                        <a:pt x="199" y="227"/>
                      </a:lnTo>
                      <a:lnTo>
                        <a:pt x="213" y="213"/>
                      </a:lnTo>
                      <a:lnTo>
                        <a:pt x="227" y="198"/>
                      </a:lnTo>
                      <a:lnTo>
                        <a:pt x="241" y="184"/>
                      </a:lnTo>
                      <a:lnTo>
                        <a:pt x="241" y="170"/>
                      </a:lnTo>
                      <a:lnTo>
                        <a:pt x="256" y="156"/>
                      </a:lnTo>
                      <a:lnTo>
                        <a:pt x="270" y="156"/>
                      </a:lnTo>
                      <a:lnTo>
                        <a:pt x="284" y="113"/>
                      </a:lnTo>
                      <a:lnTo>
                        <a:pt x="298" y="99"/>
                      </a:lnTo>
                      <a:lnTo>
                        <a:pt x="312" y="85"/>
                      </a:lnTo>
                      <a:lnTo>
                        <a:pt x="327" y="71"/>
                      </a:lnTo>
                      <a:lnTo>
                        <a:pt x="355" y="57"/>
                      </a:lnTo>
                      <a:lnTo>
                        <a:pt x="355" y="42"/>
                      </a:lnTo>
                      <a:lnTo>
                        <a:pt x="369" y="42"/>
                      </a:lnTo>
                      <a:lnTo>
                        <a:pt x="383" y="28"/>
                      </a:lnTo>
                      <a:lnTo>
                        <a:pt x="397" y="28"/>
                      </a:lnTo>
                      <a:lnTo>
                        <a:pt x="412" y="14"/>
                      </a:lnTo>
                      <a:lnTo>
                        <a:pt x="426" y="14"/>
                      </a:lnTo>
                      <a:lnTo>
                        <a:pt x="440" y="0"/>
                      </a:lnTo>
                      <a:lnTo>
                        <a:pt x="454" y="0"/>
                      </a:lnTo>
                      <a:lnTo>
                        <a:pt x="468" y="0"/>
                      </a:lnTo>
                      <a:lnTo>
                        <a:pt x="497" y="0"/>
                      </a:lnTo>
                      <a:lnTo>
                        <a:pt x="525" y="0"/>
                      </a:lnTo>
                      <a:lnTo>
                        <a:pt x="539" y="0"/>
                      </a:lnTo>
                      <a:close/>
                    </a:path>
                  </a:pathLst>
                </a:custGeom>
                <a:pattFill prst="dotGrid">
                  <a:fgClr>
                    <a:srgbClr val="009900"/>
                  </a:fgClr>
                  <a:bgClr>
                    <a:srgbClr val="F2FFE5"/>
                  </a:bgClr>
                </a:pattFill>
                <a:ln w="9525">
                  <a:solidFill>
                    <a:srgbClr val="333333"/>
                  </a:solidFill>
                  <a:round/>
                  <a:headEnd/>
                  <a:tailEnd/>
                </a:ln>
              </p:spPr>
              <p:txBody>
                <a:bodyPr anchor="ctr" anchorCtr="1"/>
                <a:lstStyle/>
                <a:p>
                  <a:endParaRPr lang="ja-JP" altLang="en-US"/>
                </a:p>
              </p:txBody>
            </p:sp>
            <p:sp>
              <p:nvSpPr>
                <p:cNvPr id="40" name="Freeform 51"/>
                <p:cNvSpPr>
                  <a:spLocks/>
                </p:cNvSpPr>
                <p:nvPr/>
              </p:nvSpPr>
              <p:spPr bwMode="auto">
                <a:xfrm>
                  <a:off x="5036" y="4543"/>
                  <a:ext cx="1459" cy="1445"/>
                </a:xfrm>
                <a:custGeom>
                  <a:avLst/>
                  <a:gdLst>
                    <a:gd name="T0" fmla="*/ 666 w 1460"/>
                    <a:gd name="T1" fmla="*/ 14 h 1447"/>
                    <a:gd name="T2" fmla="*/ 723 w 1460"/>
                    <a:gd name="T3" fmla="*/ 14 h 1447"/>
                    <a:gd name="T4" fmla="*/ 808 w 1460"/>
                    <a:gd name="T5" fmla="*/ 29 h 1447"/>
                    <a:gd name="T6" fmla="*/ 893 w 1460"/>
                    <a:gd name="T7" fmla="*/ 43 h 1447"/>
                    <a:gd name="T8" fmla="*/ 950 w 1460"/>
                    <a:gd name="T9" fmla="*/ 43 h 1447"/>
                    <a:gd name="T10" fmla="*/ 978 w 1460"/>
                    <a:gd name="T11" fmla="*/ 43 h 1447"/>
                    <a:gd name="T12" fmla="*/ 1049 w 1460"/>
                    <a:gd name="T13" fmla="*/ 57 h 1447"/>
                    <a:gd name="T14" fmla="*/ 1106 w 1460"/>
                    <a:gd name="T15" fmla="*/ 57 h 1447"/>
                    <a:gd name="T16" fmla="*/ 1148 w 1460"/>
                    <a:gd name="T17" fmla="*/ 57 h 1447"/>
                    <a:gd name="T18" fmla="*/ 1205 w 1460"/>
                    <a:gd name="T19" fmla="*/ 100 h 1447"/>
                    <a:gd name="T20" fmla="*/ 1276 w 1460"/>
                    <a:gd name="T21" fmla="*/ 128 h 1447"/>
                    <a:gd name="T22" fmla="*/ 1333 w 1460"/>
                    <a:gd name="T23" fmla="*/ 128 h 1447"/>
                    <a:gd name="T24" fmla="*/ 1361 w 1460"/>
                    <a:gd name="T25" fmla="*/ 170 h 1447"/>
                    <a:gd name="T26" fmla="*/ 1347 w 1460"/>
                    <a:gd name="T27" fmla="*/ 199 h 1447"/>
                    <a:gd name="T28" fmla="*/ 1361 w 1460"/>
                    <a:gd name="T29" fmla="*/ 256 h 1447"/>
                    <a:gd name="T30" fmla="*/ 1375 w 1460"/>
                    <a:gd name="T31" fmla="*/ 284 h 1447"/>
                    <a:gd name="T32" fmla="*/ 1375 w 1460"/>
                    <a:gd name="T33" fmla="*/ 312 h 1447"/>
                    <a:gd name="T34" fmla="*/ 1390 w 1460"/>
                    <a:gd name="T35" fmla="*/ 326 h 1447"/>
                    <a:gd name="T36" fmla="*/ 1432 w 1460"/>
                    <a:gd name="T37" fmla="*/ 326 h 1447"/>
                    <a:gd name="T38" fmla="*/ 1460 w 1460"/>
                    <a:gd name="T39" fmla="*/ 355 h 1447"/>
                    <a:gd name="T40" fmla="*/ 1460 w 1460"/>
                    <a:gd name="T41" fmla="*/ 412 h 1447"/>
                    <a:gd name="T42" fmla="*/ 1418 w 1460"/>
                    <a:gd name="T43" fmla="*/ 454 h 1447"/>
                    <a:gd name="T44" fmla="*/ 1248 w 1460"/>
                    <a:gd name="T45" fmla="*/ 440 h 1447"/>
                    <a:gd name="T46" fmla="*/ 1276 w 1460"/>
                    <a:gd name="T47" fmla="*/ 497 h 1447"/>
                    <a:gd name="T48" fmla="*/ 1276 w 1460"/>
                    <a:gd name="T49" fmla="*/ 553 h 1447"/>
                    <a:gd name="T50" fmla="*/ 1375 w 1460"/>
                    <a:gd name="T51" fmla="*/ 695 h 1447"/>
                    <a:gd name="T52" fmla="*/ 1333 w 1460"/>
                    <a:gd name="T53" fmla="*/ 851 h 1447"/>
                    <a:gd name="T54" fmla="*/ 1290 w 1460"/>
                    <a:gd name="T55" fmla="*/ 993 h 1447"/>
                    <a:gd name="T56" fmla="*/ 1092 w 1460"/>
                    <a:gd name="T57" fmla="*/ 1007 h 1447"/>
                    <a:gd name="T58" fmla="*/ 1092 w 1460"/>
                    <a:gd name="T59" fmla="*/ 1064 h 1447"/>
                    <a:gd name="T60" fmla="*/ 1049 w 1460"/>
                    <a:gd name="T61" fmla="*/ 1220 h 1447"/>
                    <a:gd name="T62" fmla="*/ 1049 w 1460"/>
                    <a:gd name="T63" fmla="*/ 1277 h 1447"/>
                    <a:gd name="T64" fmla="*/ 1049 w 1460"/>
                    <a:gd name="T65" fmla="*/ 1319 h 1447"/>
                    <a:gd name="T66" fmla="*/ 1092 w 1460"/>
                    <a:gd name="T67" fmla="*/ 1405 h 1447"/>
                    <a:gd name="T68" fmla="*/ 1092 w 1460"/>
                    <a:gd name="T69" fmla="*/ 1447 h 1447"/>
                    <a:gd name="T70" fmla="*/ 1049 w 1460"/>
                    <a:gd name="T71" fmla="*/ 1447 h 1447"/>
                    <a:gd name="T72" fmla="*/ 950 w 1460"/>
                    <a:gd name="T73" fmla="*/ 1390 h 1447"/>
                    <a:gd name="T74" fmla="*/ 893 w 1460"/>
                    <a:gd name="T75" fmla="*/ 1319 h 1447"/>
                    <a:gd name="T76" fmla="*/ 765 w 1460"/>
                    <a:gd name="T77" fmla="*/ 1220 h 1447"/>
                    <a:gd name="T78" fmla="*/ 751 w 1460"/>
                    <a:gd name="T79" fmla="*/ 1163 h 1447"/>
                    <a:gd name="T80" fmla="*/ 765 w 1460"/>
                    <a:gd name="T81" fmla="*/ 1121 h 1447"/>
                    <a:gd name="T82" fmla="*/ 638 w 1460"/>
                    <a:gd name="T83" fmla="*/ 1092 h 1447"/>
                    <a:gd name="T84" fmla="*/ 468 w 1460"/>
                    <a:gd name="T85" fmla="*/ 1064 h 1447"/>
                    <a:gd name="T86" fmla="*/ 411 w 1460"/>
                    <a:gd name="T87" fmla="*/ 1121 h 1447"/>
                    <a:gd name="T88" fmla="*/ 326 w 1460"/>
                    <a:gd name="T89" fmla="*/ 1078 h 1447"/>
                    <a:gd name="T90" fmla="*/ 212 w 1460"/>
                    <a:gd name="T91" fmla="*/ 965 h 1447"/>
                    <a:gd name="T92" fmla="*/ 42 w 1460"/>
                    <a:gd name="T93" fmla="*/ 823 h 1447"/>
                    <a:gd name="T94" fmla="*/ 28 w 1460"/>
                    <a:gd name="T95" fmla="*/ 724 h 1447"/>
                    <a:gd name="T96" fmla="*/ 42 w 1460"/>
                    <a:gd name="T97" fmla="*/ 681 h 1447"/>
                    <a:gd name="T98" fmla="*/ 71 w 1460"/>
                    <a:gd name="T99" fmla="*/ 596 h 1447"/>
                    <a:gd name="T100" fmla="*/ 85 w 1460"/>
                    <a:gd name="T101" fmla="*/ 553 h 1447"/>
                    <a:gd name="T102" fmla="*/ 85 w 1460"/>
                    <a:gd name="T103" fmla="*/ 525 h 1447"/>
                    <a:gd name="T104" fmla="*/ 99 w 1460"/>
                    <a:gd name="T105" fmla="*/ 468 h 1447"/>
                    <a:gd name="T106" fmla="*/ 113 w 1460"/>
                    <a:gd name="T107" fmla="*/ 440 h 1447"/>
                    <a:gd name="T108" fmla="*/ 127 w 1460"/>
                    <a:gd name="T109" fmla="*/ 369 h 1447"/>
                    <a:gd name="T110" fmla="*/ 170 w 1460"/>
                    <a:gd name="T111" fmla="*/ 213 h 1447"/>
                    <a:gd name="T112" fmla="*/ 184 w 1460"/>
                    <a:gd name="T113" fmla="*/ 156 h 1447"/>
                    <a:gd name="T114" fmla="*/ 212 w 1460"/>
                    <a:gd name="T115" fmla="*/ 71 h 1447"/>
                    <a:gd name="T116" fmla="*/ 255 w 1460"/>
                    <a:gd name="T117" fmla="*/ 14 h 1447"/>
                    <a:gd name="T118" fmla="*/ 297 w 1460"/>
                    <a:gd name="T119" fmla="*/ 14 h 1447"/>
                    <a:gd name="T120" fmla="*/ 326 w 1460"/>
                    <a:gd name="T121" fmla="*/ 14 h 1447"/>
                    <a:gd name="T122" fmla="*/ 411 w 1460"/>
                    <a:gd name="T123" fmla="*/ 14 h 1447"/>
                    <a:gd name="T124" fmla="*/ 524 w 1460"/>
                    <a:gd name="T125" fmla="*/ 0 h 1447"/>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460"/>
                    <a:gd name="T190" fmla="*/ 0 h 1447"/>
                    <a:gd name="T191" fmla="*/ 1460 w 1460"/>
                    <a:gd name="T192" fmla="*/ 1447 h 1447"/>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460" h="1447">
                      <a:moveTo>
                        <a:pt x="609" y="14"/>
                      </a:moveTo>
                      <a:lnTo>
                        <a:pt x="624" y="14"/>
                      </a:lnTo>
                      <a:lnTo>
                        <a:pt x="638" y="14"/>
                      </a:lnTo>
                      <a:lnTo>
                        <a:pt x="652" y="14"/>
                      </a:lnTo>
                      <a:lnTo>
                        <a:pt x="666" y="14"/>
                      </a:lnTo>
                      <a:lnTo>
                        <a:pt x="680" y="14"/>
                      </a:lnTo>
                      <a:lnTo>
                        <a:pt x="695" y="14"/>
                      </a:lnTo>
                      <a:lnTo>
                        <a:pt x="709" y="14"/>
                      </a:lnTo>
                      <a:lnTo>
                        <a:pt x="723" y="14"/>
                      </a:lnTo>
                      <a:lnTo>
                        <a:pt x="723" y="29"/>
                      </a:lnTo>
                      <a:lnTo>
                        <a:pt x="723" y="14"/>
                      </a:lnTo>
                      <a:lnTo>
                        <a:pt x="737" y="14"/>
                      </a:lnTo>
                      <a:lnTo>
                        <a:pt x="737" y="29"/>
                      </a:lnTo>
                      <a:lnTo>
                        <a:pt x="780" y="29"/>
                      </a:lnTo>
                      <a:lnTo>
                        <a:pt x="794" y="29"/>
                      </a:lnTo>
                      <a:lnTo>
                        <a:pt x="808" y="29"/>
                      </a:lnTo>
                      <a:lnTo>
                        <a:pt x="822" y="29"/>
                      </a:lnTo>
                      <a:lnTo>
                        <a:pt x="851" y="29"/>
                      </a:lnTo>
                      <a:lnTo>
                        <a:pt x="865" y="29"/>
                      </a:lnTo>
                      <a:lnTo>
                        <a:pt x="879" y="29"/>
                      </a:lnTo>
                      <a:lnTo>
                        <a:pt x="893" y="43"/>
                      </a:lnTo>
                      <a:lnTo>
                        <a:pt x="907" y="43"/>
                      </a:lnTo>
                      <a:lnTo>
                        <a:pt x="922" y="43"/>
                      </a:lnTo>
                      <a:lnTo>
                        <a:pt x="950" y="43"/>
                      </a:lnTo>
                      <a:lnTo>
                        <a:pt x="964" y="43"/>
                      </a:lnTo>
                      <a:lnTo>
                        <a:pt x="978" y="43"/>
                      </a:lnTo>
                      <a:lnTo>
                        <a:pt x="992" y="43"/>
                      </a:lnTo>
                      <a:lnTo>
                        <a:pt x="1021" y="57"/>
                      </a:lnTo>
                      <a:lnTo>
                        <a:pt x="1035" y="57"/>
                      </a:lnTo>
                      <a:lnTo>
                        <a:pt x="1049" y="57"/>
                      </a:lnTo>
                      <a:lnTo>
                        <a:pt x="1063" y="57"/>
                      </a:lnTo>
                      <a:lnTo>
                        <a:pt x="1078" y="57"/>
                      </a:lnTo>
                      <a:lnTo>
                        <a:pt x="1092" y="57"/>
                      </a:lnTo>
                      <a:lnTo>
                        <a:pt x="1106" y="57"/>
                      </a:lnTo>
                      <a:lnTo>
                        <a:pt x="1120" y="57"/>
                      </a:lnTo>
                      <a:lnTo>
                        <a:pt x="1134" y="57"/>
                      </a:lnTo>
                      <a:lnTo>
                        <a:pt x="1148" y="57"/>
                      </a:lnTo>
                      <a:lnTo>
                        <a:pt x="1163" y="71"/>
                      </a:lnTo>
                      <a:lnTo>
                        <a:pt x="1177" y="71"/>
                      </a:lnTo>
                      <a:lnTo>
                        <a:pt x="1191" y="71"/>
                      </a:lnTo>
                      <a:lnTo>
                        <a:pt x="1205" y="71"/>
                      </a:lnTo>
                      <a:lnTo>
                        <a:pt x="1205" y="100"/>
                      </a:lnTo>
                      <a:lnTo>
                        <a:pt x="1219" y="100"/>
                      </a:lnTo>
                      <a:lnTo>
                        <a:pt x="1234" y="100"/>
                      </a:lnTo>
                      <a:lnTo>
                        <a:pt x="1248" y="114"/>
                      </a:lnTo>
                      <a:lnTo>
                        <a:pt x="1262" y="114"/>
                      </a:lnTo>
                      <a:lnTo>
                        <a:pt x="1276" y="114"/>
                      </a:lnTo>
                      <a:lnTo>
                        <a:pt x="1276" y="128"/>
                      </a:lnTo>
                      <a:lnTo>
                        <a:pt x="1290" y="128"/>
                      </a:lnTo>
                      <a:lnTo>
                        <a:pt x="1304" y="128"/>
                      </a:lnTo>
                      <a:lnTo>
                        <a:pt x="1319" y="128"/>
                      </a:lnTo>
                      <a:lnTo>
                        <a:pt x="1333" y="128"/>
                      </a:lnTo>
                      <a:lnTo>
                        <a:pt x="1347" y="128"/>
                      </a:lnTo>
                      <a:lnTo>
                        <a:pt x="1347" y="142"/>
                      </a:lnTo>
                      <a:lnTo>
                        <a:pt x="1361" y="142"/>
                      </a:lnTo>
                      <a:lnTo>
                        <a:pt x="1361" y="156"/>
                      </a:lnTo>
                      <a:lnTo>
                        <a:pt x="1361" y="170"/>
                      </a:lnTo>
                      <a:lnTo>
                        <a:pt x="1361" y="156"/>
                      </a:lnTo>
                      <a:lnTo>
                        <a:pt x="1361" y="170"/>
                      </a:lnTo>
                      <a:lnTo>
                        <a:pt x="1361" y="185"/>
                      </a:lnTo>
                      <a:lnTo>
                        <a:pt x="1361" y="199"/>
                      </a:lnTo>
                      <a:lnTo>
                        <a:pt x="1347" y="199"/>
                      </a:lnTo>
                      <a:lnTo>
                        <a:pt x="1347" y="213"/>
                      </a:lnTo>
                      <a:lnTo>
                        <a:pt x="1347" y="227"/>
                      </a:lnTo>
                      <a:lnTo>
                        <a:pt x="1361" y="227"/>
                      </a:lnTo>
                      <a:lnTo>
                        <a:pt x="1361" y="241"/>
                      </a:lnTo>
                      <a:lnTo>
                        <a:pt x="1361" y="256"/>
                      </a:lnTo>
                      <a:lnTo>
                        <a:pt x="1361" y="270"/>
                      </a:lnTo>
                      <a:lnTo>
                        <a:pt x="1361" y="284"/>
                      </a:lnTo>
                      <a:lnTo>
                        <a:pt x="1375" y="284"/>
                      </a:lnTo>
                      <a:lnTo>
                        <a:pt x="1375" y="298"/>
                      </a:lnTo>
                      <a:lnTo>
                        <a:pt x="1375" y="312"/>
                      </a:lnTo>
                      <a:lnTo>
                        <a:pt x="1375" y="326"/>
                      </a:lnTo>
                      <a:lnTo>
                        <a:pt x="1390" y="326"/>
                      </a:lnTo>
                      <a:lnTo>
                        <a:pt x="1404" y="326"/>
                      </a:lnTo>
                      <a:lnTo>
                        <a:pt x="1418" y="326"/>
                      </a:lnTo>
                      <a:lnTo>
                        <a:pt x="1432" y="326"/>
                      </a:lnTo>
                      <a:lnTo>
                        <a:pt x="1446" y="326"/>
                      </a:lnTo>
                      <a:lnTo>
                        <a:pt x="1460" y="326"/>
                      </a:lnTo>
                      <a:lnTo>
                        <a:pt x="1460" y="341"/>
                      </a:lnTo>
                      <a:lnTo>
                        <a:pt x="1460" y="355"/>
                      </a:lnTo>
                      <a:lnTo>
                        <a:pt x="1460" y="369"/>
                      </a:lnTo>
                      <a:lnTo>
                        <a:pt x="1460" y="383"/>
                      </a:lnTo>
                      <a:lnTo>
                        <a:pt x="1460" y="397"/>
                      </a:lnTo>
                      <a:lnTo>
                        <a:pt x="1460" y="412"/>
                      </a:lnTo>
                      <a:lnTo>
                        <a:pt x="1432" y="412"/>
                      </a:lnTo>
                      <a:lnTo>
                        <a:pt x="1418" y="412"/>
                      </a:lnTo>
                      <a:lnTo>
                        <a:pt x="1418" y="426"/>
                      </a:lnTo>
                      <a:lnTo>
                        <a:pt x="1418" y="440"/>
                      </a:lnTo>
                      <a:lnTo>
                        <a:pt x="1418" y="454"/>
                      </a:lnTo>
                      <a:lnTo>
                        <a:pt x="1375" y="454"/>
                      </a:lnTo>
                      <a:lnTo>
                        <a:pt x="1347" y="440"/>
                      </a:lnTo>
                      <a:lnTo>
                        <a:pt x="1347" y="454"/>
                      </a:lnTo>
                      <a:lnTo>
                        <a:pt x="1333" y="454"/>
                      </a:lnTo>
                      <a:lnTo>
                        <a:pt x="1304" y="454"/>
                      </a:lnTo>
                      <a:lnTo>
                        <a:pt x="1304" y="440"/>
                      </a:lnTo>
                      <a:lnTo>
                        <a:pt x="1262" y="440"/>
                      </a:lnTo>
                      <a:lnTo>
                        <a:pt x="1248" y="440"/>
                      </a:lnTo>
                      <a:lnTo>
                        <a:pt x="1248" y="454"/>
                      </a:lnTo>
                      <a:lnTo>
                        <a:pt x="1248" y="468"/>
                      </a:lnTo>
                      <a:lnTo>
                        <a:pt x="1248" y="483"/>
                      </a:lnTo>
                      <a:lnTo>
                        <a:pt x="1276" y="483"/>
                      </a:lnTo>
                      <a:lnTo>
                        <a:pt x="1276" y="497"/>
                      </a:lnTo>
                      <a:lnTo>
                        <a:pt x="1276" y="511"/>
                      </a:lnTo>
                      <a:lnTo>
                        <a:pt x="1276" y="525"/>
                      </a:lnTo>
                      <a:lnTo>
                        <a:pt x="1276" y="539"/>
                      </a:lnTo>
                      <a:lnTo>
                        <a:pt x="1276" y="553"/>
                      </a:lnTo>
                      <a:lnTo>
                        <a:pt x="1276" y="568"/>
                      </a:lnTo>
                      <a:lnTo>
                        <a:pt x="1333" y="568"/>
                      </a:lnTo>
                      <a:lnTo>
                        <a:pt x="1375" y="568"/>
                      </a:lnTo>
                      <a:lnTo>
                        <a:pt x="1375" y="624"/>
                      </a:lnTo>
                      <a:lnTo>
                        <a:pt x="1375" y="639"/>
                      </a:lnTo>
                      <a:lnTo>
                        <a:pt x="1375" y="653"/>
                      </a:lnTo>
                      <a:lnTo>
                        <a:pt x="1375" y="695"/>
                      </a:lnTo>
                      <a:lnTo>
                        <a:pt x="1333" y="695"/>
                      </a:lnTo>
                      <a:lnTo>
                        <a:pt x="1333" y="738"/>
                      </a:lnTo>
                      <a:lnTo>
                        <a:pt x="1333" y="780"/>
                      </a:lnTo>
                      <a:lnTo>
                        <a:pt x="1333" y="809"/>
                      </a:lnTo>
                      <a:lnTo>
                        <a:pt x="1333" y="823"/>
                      </a:lnTo>
                      <a:lnTo>
                        <a:pt x="1333" y="837"/>
                      </a:lnTo>
                      <a:lnTo>
                        <a:pt x="1333" y="851"/>
                      </a:lnTo>
                      <a:lnTo>
                        <a:pt x="1333" y="865"/>
                      </a:lnTo>
                      <a:lnTo>
                        <a:pt x="1333" y="880"/>
                      </a:lnTo>
                      <a:lnTo>
                        <a:pt x="1333" y="894"/>
                      </a:lnTo>
                      <a:lnTo>
                        <a:pt x="1333" y="936"/>
                      </a:lnTo>
                      <a:lnTo>
                        <a:pt x="1333" y="951"/>
                      </a:lnTo>
                      <a:lnTo>
                        <a:pt x="1347" y="993"/>
                      </a:lnTo>
                      <a:lnTo>
                        <a:pt x="1333" y="993"/>
                      </a:lnTo>
                      <a:lnTo>
                        <a:pt x="1290" y="993"/>
                      </a:lnTo>
                      <a:lnTo>
                        <a:pt x="1248" y="993"/>
                      </a:lnTo>
                      <a:lnTo>
                        <a:pt x="1205" y="993"/>
                      </a:lnTo>
                      <a:lnTo>
                        <a:pt x="1205" y="951"/>
                      </a:lnTo>
                      <a:lnTo>
                        <a:pt x="1120" y="951"/>
                      </a:lnTo>
                      <a:lnTo>
                        <a:pt x="1092" y="951"/>
                      </a:lnTo>
                      <a:lnTo>
                        <a:pt x="1092" y="965"/>
                      </a:lnTo>
                      <a:lnTo>
                        <a:pt x="1092" y="979"/>
                      </a:lnTo>
                      <a:lnTo>
                        <a:pt x="1092" y="993"/>
                      </a:lnTo>
                      <a:lnTo>
                        <a:pt x="1092" y="1007"/>
                      </a:lnTo>
                      <a:lnTo>
                        <a:pt x="1092" y="1022"/>
                      </a:lnTo>
                      <a:lnTo>
                        <a:pt x="1092" y="1036"/>
                      </a:lnTo>
                      <a:lnTo>
                        <a:pt x="1092" y="1050"/>
                      </a:lnTo>
                      <a:lnTo>
                        <a:pt x="1092" y="1064"/>
                      </a:lnTo>
                      <a:lnTo>
                        <a:pt x="1092" y="1078"/>
                      </a:lnTo>
                      <a:lnTo>
                        <a:pt x="1078" y="1078"/>
                      </a:lnTo>
                      <a:lnTo>
                        <a:pt x="1078" y="1121"/>
                      </a:lnTo>
                      <a:lnTo>
                        <a:pt x="1078" y="1135"/>
                      </a:lnTo>
                      <a:lnTo>
                        <a:pt x="1078" y="1206"/>
                      </a:lnTo>
                      <a:lnTo>
                        <a:pt x="1049" y="1206"/>
                      </a:lnTo>
                      <a:lnTo>
                        <a:pt x="1049" y="1220"/>
                      </a:lnTo>
                      <a:lnTo>
                        <a:pt x="1049" y="1234"/>
                      </a:lnTo>
                      <a:lnTo>
                        <a:pt x="1049" y="1248"/>
                      </a:lnTo>
                      <a:lnTo>
                        <a:pt x="1049" y="1263"/>
                      </a:lnTo>
                      <a:lnTo>
                        <a:pt x="1049" y="1277"/>
                      </a:lnTo>
                      <a:lnTo>
                        <a:pt x="1021" y="1277"/>
                      </a:lnTo>
                      <a:lnTo>
                        <a:pt x="1021" y="1291"/>
                      </a:lnTo>
                      <a:lnTo>
                        <a:pt x="1021" y="1305"/>
                      </a:lnTo>
                      <a:lnTo>
                        <a:pt x="1021" y="1319"/>
                      </a:lnTo>
                      <a:lnTo>
                        <a:pt x="1021" y="1334"/>
                      </a:lnTo>
                      <a:lnTo>
                        <a:pt x="1035" y="1319"/>
                      </a:lnTo>
                      <a:lnTo>
                        <a:pt x="1049" y="1319"/>
                      </a:lnTo>
                      <a:lnTo>
                        <a:pt x="1049" y="1334"/>
                      </a:lnTo>
                      <a:lnTo>
                        <a:pt x="1049" y="1348"/>
                      </a:lnTo>
                      <a:lnTo>
                        <a:pt x="1049" y="1362"/>
                      </a:lnTo>
                      <a:lnTo>
                        <a:pt x="1049" y="1376"/>
                      </a:lnTo>
                      <a:lnTo>
                        <a:pt x="1092" y="1376"/>
                      </a:lnTo>
                      <a:lnTo>
                        <a:pt x="1092" y="1390"/>
                      </a:lnTo>
                      <a:lnTo>
                        <a:pt x="1092" y="1405"/>
                      </a:lnTo>
                      <a:lnTo>
                        <a:pt x="1092" y="1419"/>
                      </a:lnTo>
                      <a:lnTo>
                        <a:pt x="1092" y="1433"/>
                      </a:lnTo>
                      <a:lnTo>
                        <a:pt x="1092" y="1447"/>
                      </a:lnTo>
                      <a:lnTo>
                        <a:pt x="1078" y="1447"/>
                      </a:lnTo>
                      <a:lnTo>
                        <a:pt x="1078" y="1433"/>
                      </a:lnTo>
                      <a:lnTo>
                        <a:pt x="1063" y="1433"/>
                      </a:lnTo>
                      <a:lnTo>
                        <a:pt x="1049" y="1447"/>
                      </a:lnTo>
                      <a:lnTo>
                        <a:pt x="1035" y="1447"/>
                      </a:lnTo>
                      <a:lnTo>
                        <a:pt x="1035" y="1433"/>
                      </a:lnTo>
                      <a:lnTo>
                        <a:pt x="1021" y="1433"/>
                      </a:lnTo>
                      <a:lnTo>
                        <a:pt x="1007" y="1433"/>
                      </a:lnTo>
                      <a:lnTo>
                        <a:pt x="992" y="1419"/>
                      </a:lnTo>
                      <a:lnTo>
                        <a:pt x="978" y="1419"/>
                      </a:lnTo>
                      <a:lnTo>
                        <a:pt x="978" y="1405"/>
                      </a:lnTo>
                      <a:lnTo>
                        <a:pt x="950" y="1390"/>
                      </a:lnTo>
                      <a:lnTo>
                        <a:pt x="922" y="1362"/>
                      </a:lnTo>
                      <a:lnTo>
                        <a:pt x="922" y="1348"/>
                      </a:lnTo>
                      <a:lnTo>
                        <a:pt x="907" y="1334"/>
                      </a:lnTo>
                      <a:lnTo>
                        <a:pt x="907" y="1319"/>
                      </a:lnTo>
                      <a:lnTo>
                        <a:pt x="893" y="1319"/>
                      </a:lnTo>
                      <a:lnTo>
                        <a:pt x="851" y="1291"/>
                      </a:lnTo>
                      <a:lnTo>
                        <a:pt x="836" y="1291"/>
                      </a:lnTo>
                      <a:lnTo>
                        <a:pt x="836" y="1277"/>
                      </a:lnTo>
                      <a:lnTo>
                        <a:pt x="822" y="1263"/>
                      </a:lnTo>
                      <a:lnTo>
                        <a:pt x="794" y="1248"/>
                      </a:lnTo>
                      <a:lnTo>
                        <a:pt x="780" y="1234"/>
                      </a:lnTo>
                      <a:lnTo>
                        <a:pt x="780" y="1220"/>
                      </a:lnTo>
                      <a:lnTo>
                        <a:pt x="765" y="1220"/>
                      </a:lnTo>
                      <a:lnTo>
                        <a:pt x="765" y="1206"/>
                      </a:lnTo>
                      <a:lnTo>
                        <a:pt x="751" y="1192"/>
                      </a:lnTo>
                      <a:lnTo>
                        <a:pt x="751" y="1178"/>
                      </a:lnTo>
                      <a:lnTo>
                        <a:pt x="751" y="1163"/>
                      </a:lnTo>
                      <a:lnTo>
                        <a:pt x="751" y="1149"/>
                      </a:lnTo>
                      <a:lnTo>
                        <a:pt x="751" y="1135"/>
                      </a:lnTo>
                      <a:lnTo>
                        <a:pt x="751" y="1121"/>
                      </a:lnTo>
                      <a:lnTo>
                        <a:pt x="765" y="1121"/>
                      </a:lnTo>
                      <a:lnTo>
                        <a:pt x="751" y="1121"/>
                      </a:lnTo>
                      <a:lnTo>
                        <a:pt x="751" y="1107"/>
                      </a:lnTo>
                      <a:lnTo>
                        <a:pt x="723" y="1107"/>
                      </a:lnTo>
                      <a:lnTo>
                        <a:pt x="695" y="1092"/>
                      </a:lnTo>
                      <a:lnTo>
                        <a:pt x="638" y="1092"/>
                      </a:lnTo>
                      <a:lnTo>
                        <a:pt x="624" y="1092"/>
                      </a:lnTo>
                      <a:lnTo>
                        <a:pt x="581" y="1078"/>
                      </a:lnTo>
                      <a:lnTo>
                        <a:pt x="553" y="1078"/>
                      </a:lnTo>
                      <a:lnTo>
                        <a:pt x="539" y="1078"/>
                      </a:lnTo>
                      <a:lnTo>
                        <a:pt x="524" y="1078"/>
                      </a:lnTo>
                      <a:lnTo>
                        <a:pt x="510" y="1078"/>
                      </a:lnTo>
                      <a:lnTo>
                        <a:pt x="482" y="1064"/>
                      </a:lnTo>
                      <a:lnTo>
                        <a:pt x="468" y="1064"/>
                      </a:lnTo>
                      <a:lnTo>
                        <a:pt x="453" y="1078"/>
                      </a:lnTo>
                      <a:lnTo>
                        <a:pt x="439" y="1092"/>
                      </a:lnTo>
                      <a:lnTo>
                        <a:pt x="425" y="1107"/>
                      </a:lnTo>
                      <a:lnTo>
                        <a:pt x="411" y="1107"/>
                      </a:lnTo>
                      <a:lnTo>
                        <a:pt x="411" y="1121"/>
                      </a:lnTo>
                      <a:lnTo>
                        <a:pt x="411" y="1135"/>
                      </a:lnTo>
                      <a:lnTo>
                        <a:pt x="397" y="1163"/>
                      </a:lnTo>
                      <a:lnTo>
                        <a:pt x="368" y="1149"/>
                      </a:lnTo>
                      <a:lnTo>
                        <a:pt x="368" y="1135"/>
                      </a:lnTo>
                      <a:lnTo>
                        <a:pt x="354" y="1135"/>
                      </a:lnTo>
                      <a:lnTo>
                        <a:pt x="354" y="1121"/>
                      </a:lnTo>
                      <a:lnTo>
                        <a:pt x="340" y="1107"/>
                      </a:lnTo>
                      <a:lnTo>
                        <a:pt x="326" y="1092"/>
                      </a:lnTo>
                      <a:lnTo>
                        <a:pt x="326" y="1078"/>
                      </a:lnTo>
                      <a:lnTo>
                        <a:pt x="326" y="1064"/>
                      </a:lnTo>
                      <a:lnTo>
                        <a:pt x="312" y="1064"/>
                      </a:lnTo>
                      <a:lnTo>
                        <a:pt x="297" y="1050"/>
                      </a:lnTo>
                      <a:lnTo>
                        <a:pt x="283" y="1036"/>
                      </a:lnTo>
                      <a:lnTo>
                        <a:pt x="269" y="1022"/>
                      </a:lnTo>
                      <a:lnTo>
                        <a:pt x="241" y="1007"/>
                      </a:lnTo>
                      <a:lnTo>
                        <a:pt x="227" y="993"/>
                      </a:lnTo>
                      <a:lnTo>
                        <a:pt x="212" y="965"/>
                      </a:lnTo>
                      <a:lnTo>
                        <a:pt x="198" y="965"/>
                      </a:lnTo>
                      <a:lnTo>
                        <a:pt x="184" y="951"/>
                      </a:lnTo>
                      <a:lnTo>
                        <a:pt x="184" y="936"/>
                      </a:lnTo>
                      <a:lnTo>
                        <a:pt x="156" y="922"/>
                      </a:lnTo>
                      <a:lnTo>
                        <a:pt x="141" y="908"/>
                      </a:lnTo>
                      <a:lnTo>
                        <a:pt x="113" y="894"/>
                      </a:lnTo>
                      <a:lnTo>
                        <a:pt x="113" y="880"/>
                      </a:lnTo>
                      <a:lnTo>
                        <a:pt x="99" y="865"/>
                      </a:lnTo>
                      <a:lnTo>
                        <a:pt x="85" y="851"/>
                      </a:lnTo>
                      <a:lnTo>
                        <a:pt x="71" y="837"/>
                      </a:lnTo>
                      <a:lnTo>
                        <a:pt x="42" y="823"/>
                      </a:lnTo>
                      <a:lnTo>
                        <a:pt x="42" y="809"/>
                      </a:lnTo>
                      <a:lnTo>
                        <a:pt x="28" y="809"/>
                      </a:lnTo>
                      <a:lnTo>
                        <a:pt x="14" y="780"/>
                      </a:lnTo>
                      <a:lnTo>
                        <a:pt x="0" y="766"/>
                      </a:lnTo>
                      <a:lnTo>
                        <a:pt x="0" y="752"/>
                      </a:lnTo>
                      <a:lnTo>
                        <a:pt x="14" y="752"/>
                      </a:lnTo>
                      <a:lnTo>
                        <a:pt x="14" y="738"/>
                      </a:lnTo>
                      <a:lnTo>
                        <a:pt x="28" y="724"/>
                      </a:lnTo>
                      <a:lnTo>
                        <a:pt x="28" y="709"/>
                      </a:lnTo>
                      <a:lnTo>
                        <a:pt x="42" y="709"/>
                      </a:lnTo>
                      <a:lnTo>
                        <a:pt x="42" y="695"/>
                      </a:lnTo>
                      <a:lnTo>
                        <a:pt x="42" y="681"/>
                      </a:lnTo>
                      <a:lnTo>
                        <a:pt x="42" y="667"/>
                      </a:lnTo>
                      <a:lnTo>
                        <a:pt x="56" y="653"/>
                      </a:lnTo>
                      <a:lnTo>
                        <a:pt x="56" y="639"/>
                      </a:lnTo>
                      <a:lnTo>
                        <a:pt x="56" y="624"/>
                      </a:lnTo>
                      <a:lnTo>
                        <a:pt x="71" y="624"/>
                      </a:lnTo>
                      <a:lnTo>
                        <a:pt x="71" y="610"/>
                      </a:lnTo>
                      <a:lnTo>
                        <a:pt x="71" y="596"/>
                      </a:lnTo>
                      <a:lnTo>
                        <a:pt x="71" y="582"/>
                      </a:lnTo>
                      <a:lnTo>
                        <a:pt x="71" y="568"/>
                      </a:lnTo>
                      <a:lnTo>
                        <a:pt x="85" y="568"/>
                      </a:lnTo>
                      <a:lnTo>
                        <a:pt x="85" y="553"/>
                      </a:lnTo>
                      <a:lnTo>
                        <a:pt x="85" y="539"/>
                      </a:lnTo>
                      <a:lnTo>
                        <a:pt x="85" y="525"/>
                      </a:lnTo>
                      <a:lnTo>
                        <a:pt x="85" y="511"/>
                      </a:lnTo>
                      <a:lnTo>
                        <a:pt x="99" y="511"/>
                      </a:lnTo>
                      <a:lnTo>
                        <a:pt x="99" y="497"/>
                      </a:lnTo>
                      <a:lnTo>
                        <a:pt x="99" y="483"/>
                      </a:lnTo>
                      <a:lnTo>
                        <a:pt x="99" y="468"/>
                      </a:lnTo>
                      <a:lnTo>
                        <a:pt x="113" y="454"/>
                      </a:lnTo>
                      <a:lnTo>
                        <a:pt x="113" y="440"/>
                      </a:lnTo>
                      <a:lnTo>
                        <a:pt x="113" y="426"/>
                      </a:lnTo>
                      <a:lnTo>
                        <a:pt x="113" y="412"/>
                      </a:lnTo>
                      <a:lnTo>
                        <a:pt x="127" y="397"/>
                      </a:lnTo>
                      <a:lnTo>
                        <a:pt x="127" y="383"/>
                      </a:lnTo>
                      <a:lnTo>
                        <a:pt x="127" y="369"/>
                      </a:lnTo>
                      <a:lnTo>
                        <a:pt x="127" y="355"/>
                      </a:lnTo>
                      <a:lnTo>
                        <a:pt x="141" y="355"/>
                      </a:lnTo>
                      <a:lnTo>
                        <a:pt x="141" y="312"/>
                      </a:lnTo>
                      <a:lnTo>
                        <a:pt x="156" y="284"/>
                      </a:lnTo>
                      <a:lnTo>
                        <a:pt x="156" y="270"/>
                      </a:lnTo>
                      <a:lnTo>
                        <a:pt x="170" y="256"/>
                      </a:lnTo>
                      <a:lnTo>
                        <a:pt x="170" y="213"/>
                      </a:lnTo>
                      <a:lnTo>
                        <a:pt x="170" y="199"/>
                      </a:lnTo>
                      <a:lnTo>
                        <a:pt x="184" y="199"/>
                      </a:lnTo>
                      <a:lnTo>
                        <a:pt x="184" y="185"/>
                      </a:lnTo>
                      <a:lnTo>
                        <a:pt x="184" y="170"/>
                      </a:lnTo>
                      <a:lnTo>
                        <a:pt x="184" y="156"/>
                      </a:lnTo>
                      <a:lnTo>
                        <a:pt x="198" y="142"/>
                      </a:lnTo>
                      <a:lnTo>
                        <a:pt x="198" y="128"/>
                      </a:lnTo>
                      <a:lnTo>
                        <a:pt x="198" y="114"/>
                      </a:lnTo>
                      <a:lnTo>
                        <a:pt x="198" y="100"/>
                      </a:lnTo>
                      <a:lnTo>
                        <a:pt x="212" y="85"/>
                      </a:lnTo>
                      <a:lnTo>
                        <a:pt x="212" y="71"/>
                      </a:lnTo>
                      <a:lnTo>
                        <a:pt x="212" y="57"/>
                      </a:lnTo>
                      <a:lnTo>
                        <a:pt x="227" y="29"/>
                      </a:lnTo>
                      <a:lnTo>
                        <a:pt x="227" y="14"/>
                      </a:lnTo>
                      <a:lnTo>
                        <a:pt x="241" y="14"/>
                      </a:lnTo>
                      <a:lnTo>
                        <a:pt x="255" y="14"/>
                      </a:lnTo>
                      <a:lnTo>
                        <a:pt x="269" y="14"/>
                      </a:lnTo>
                      <a:lnTo>
                        <a:pt x="283" y="14"/>
                      </a:lnTo>
                      <a:lnTo>
                        <a:pt x="297" y="14"/>
                      </a:lnTo>
                      <a:lnTo>
                        <a:pt x="312" y="14"/>
                      </a:lnTo>
                      <a:lnTo>
                        <a:pt x="326" y="14"/>
                      </a:lnTo>
                      <a:lnTo>
                        <a:pt x="340" y="14"/>
                      </a:lnTo>
                      <a:lnTo>
                        <a:pt x="354" y="14"/>
                      </a:lnTo>
                      <a:lnTo>
                        <a:pt x="368" y="14"/>
                      </a:lnTo>
                      <a:lnTo>
                        <a:pt x="411" y="14"/>
                      </a:lnTo>
                      <a:lnTo>
                        <a:pt x="425" y="14"/>
                      </a:lnTo>
                      <a:lnTo>
                        <a:pt x="453" y="14"/>
                      </a:lnTo>
                      <a:lnTo>
                        <a:pt x="468" y="14"/>
                      </a:lnTo>
                      <a:lnTo>
                        <a:pt x="496" y="0"/>
                      </a:lnTo>
                      <a:lnTo>
                        <a:pt x="510" y="0"/>
                      </a:lnTo>
                      <a:lnTo>
                        <a:pt x="524" y="0"/>
                      </a:lnTo>
                      <a:lnTo>
                        <a:pt x="539" y="0"/>
                      </a:lnTo>
                      <a:lnTo>
                        <a:pt x="553" y="0"/>
                      </a:lnTo>
                      <a:lnTo>
                        <a:pt x="553" y="14"/>
                      </a:lnTo>
                      <a:lnTo>
                        <a:pt x="567" y="14"/>
                      </a:lnTo>
                      <a:lnTo>
                        <a:pt x="609" y="14"/>
                      </a:lnTo>
                      <a:close/>
                    </a:path>
                  </a:pathLst>
                </a:custGeom>
                <a:pattFill prst="wdUpDiag">
                  <a:fgClr>
                    <a:schemeClr val="accent5">
                      <a:lumMod val="40000"/>
                      <a:lumOff val="60000"/>
                    </a:schemeClr>
                  </a:fgClr>
                  <a:bgClr>
                    <a:srgbClr val="FFFFFF"/>
                  </a:bgClr>
                </a:pattFill>
                <a:ln w="9525">
                  <a:solidFill>
                    <a:srgbClr val="333333"/>
                  </a:solidFill>
                  <a:round/>
                  <a:headEnd/>
                  <a:tailEnd/>
                </a:ln>
              </p:spPr>
              <p:txBody>
                <a:bodyPr/>
                <a:lstStyle/>
                <a:p>
                  <a:pPr eaLnBrk="1" hangingPunct="1">
                    <a:defRPr/>
                  </a:pPr>
                  <a:endParaRPr lang="ja-JP" altLang="en-US"/>
                </a:p>
              </p:txBody>
            </p:sp>
            <p:sp>
              <p:nvSpPr>
                <p:cNvPr id="41" name="Freeform 49"/>
                <p:cNvSpPr>
                  <a:spLocks/>
                </p:cNvSpPr>
                <p:nvPr/>
              </p:nvSpPr>
              <p:spPr bwMode="auto">
                <a:xfrm>
                  <a:off x="3191" y="4908"/>
                  <a:ext cx="1276" cy="1574"/>
                </a:xfrm>
                <a:custGeom>
                  <a:avLst/>
                  <a:gdLst>
                    <a:gd name="T0" fmla="*/ 425 w 1276"/>
                    <a:gd name="T1" fmla="*/ 85 h 1574"/>
                    <a:gd name="T2" fmla="*/ 440 w 1276"/>
                    <a:gd name="T3" fmla="*/ 255 h 1574"/>
                    <a:gd name="T4" fmla="*/ 539 w 1276"/>
                    <a:gd name="T5" fmla="*/ 156 h 1574"/>
                    <a:gd name="T6" fmla="*/ 610 w 1276"/>
                    <a:gd name="T7" fmla="*/ 170 h 1574"/>
                    <a:gd name="T8" fmla="*/ 667 w 1276"/>
                    <a:gd name="T9" fmla="*/ 170 h 1574"/>
                    <a:gd name="T10" fmla="*/ 709 w 1276"/>
                    <a:gd name="T11" fmla="*/ 213 h 1574"/>
                    <a:gd name="T12" fmla="*/ 766 w 1276"/>
                    <a:gd name="T13" fmla="*/ 241 h 1574"/>
                    <a:gd name="T14" fmla="*/ 808 w 1276"/>
                    <a:gd name="T15" fmla="*/ 284 h 1574"/>
                    <a:gd name="T16" fmla="*/ 851 w 1276"/>
                    <a:gd name="T17" fmla="*/ 298 h 1574"/>
                    <a:gd name="T18" fmla="*/ 922 w 1276"/>
                    <a:gd name="T19" fmla="*/ 312 h 1574"/>
                    <a:gd name="T20" fmla="*/ 964 w 1276"/>
                    <a:gd name="T21" fmla="*/ 326 h 1574"/>
                    <a:gd name="T22" fmla="*/ 1021 w 1276"/>
                    <a:gd name="T23" fmla="*/ 340 h 1574"/>
                    <a:gd name="T24" fmla="*/ 1078 w 1276"/>
                    <a:gd name="T25" fmla="*/ 354 h 1574"/>
                    <a:gd name="T26" fmla="*/ 1135 w 1276"/>
                    <a:gd name="T27" fmla="*/ 369 h 1574"/>
                    <a:gd name="T28" fmla="*/ 1191 w 1276"/>
                    <a:gd name="T29" fmla="*/ 397 h 1574"/>
                    <a:gd name="T30" fmla="*/ 1220 w 1276"/>
                    <a:gd name="T31" fmla="*/ 397 h 1574"/>
                    <a:gd name="T32" fmla="*/ 1262 w 1276"/>
                    <a:gd name="T33" fmla="*/ 440 h 1574"/>
                    <a:gd name="T34" fmla="*/ 1262 w 1276"/>
                    <a:gd name="T35" fmla="*/ 496 h 1574"/>
                    <a:gd name="T36" fmla="*/ 1234 w 1276"/>
                    <a:gd name="T37" fmla="*/ 539 h 1574"/>
                    <a:gd name="T38" fmla="*/ 1234 w 1276"/>
                    <a:gd name="T39" fmla="*/ 567 h 1574"/>
                    <a:gd name="T40" fmla="*/ 1220 w 1276"/>
                    <a:gd name="T41" fmla="*/ 610 h 1574"/>
                    <a:gd name="T42" fmla="*/ 1191 w 1276"/>
                    <a:gd name="T43" fmla="*/ 667 h 1574"/>
                    <a:gd name="T44" fmla="*/ 1149 w 1276"/>
                    <a:gd name="T45" fmla="*/ 780 h 1574"/>
                    <a:gd name="T46" fmla="*/ 1106 w 1276"/>
                    <a:gd name="T47" fmla="*/ 865 h 1574"/>
                    <a:gd name="T48" fmla="*/ 1092 w 1276"/>
                    <a:gd name="T49" fmla="*/ 893 h 1574"/>
                    <a:gd name="T50" fmla="*/ 1064 w 1276"/>
                    <a:gd name="T51" fmla="*/ 936 h 1574"/>
                    <a:gd name="T52" fmla="*/ 1049 w 1276"/>
                    <a:gd name="T53" fmla="*/ 979 h 1574"/>
                    <a:gd name="T54" fmla="*/ 1021 w 1276"/>
                    <a:gd name="T55" fmla="*/ 1035 h 1574"/>
                    <a:gd name="T56" fmla="*/ 1007 w 1276"/>
                    <a:gd name="T57" fmla="*/ 1078 h 1574"/>
                    <a:gd name="T58" fmla="*/ 1007 w 1276"/>
                    <a:gd name="T59" fmla="*/ 1106 h 1574"/>
                    <a:gd name="T60" fmla="*/ 993 w 1276"/>
                    <a:gd name="T61" fmla="*/ 1120 h 1574"/>
                    <a:gd name="T62" fmla="*/ 979 w 1276"/>
                    <a:gd name="T63" fmla="*/ 1149 h 1574"/>
                    <a:gd name="T64" fmla="*/ 964 w 1276"/>
                    <a:gd name="T65" fmla="*/ 1177 h 1574"/>
                    <a:gd name="T66" fmla="*/ 936 w 1276"/>
                    <a:gd name="T67" fmla="*/ 1220 h 1574"/>
                    <a:gd name="T68" fmla="*/ 922 w 1276"/>
                    <a:gd name="T69" fmla="*/ 1248 h 1574"/>
                    <a:gd name="T70" fmla="*/ 893 w 1276"/>
                    <a:gd name="T71" fmla="*/ 1276 h 1574"/>
                    <a:gd name="T72" fmla="*/ 865 w 1276"/>
                    <a:gd name="T73" fmla="*/ 1347 h 1574"/>
                    <a:gd name="T74" fmla="*/ 851 w 1276"/>
                    <a:gd name="T75" fmla="*/ 1362 h 1574"/>
                    <a:gd name="T76" fmla="*/ 823 w 1276"/>
                    <a:gd name="T77" fmla="*/ 1404 h 1574"/>
                    <a:gd name="T78" fmla="*/ 808 w 1276"/>
                    <a:gd name="T79" fmla="*/ 1447 h 1574"/>
                    <a:gd name="T80" fmla="*/ 808 w 1276"/>
                    <a:gd name="T81" fmla="*/ 1475 h 1574"/>
                    <a:gd name="T82" fmla="*/ 794 w 1276"/>
                    <a:gd name="T83" fmla="*/ 1503 h 1574"/>
                    <a:gd name="T84" fmla="*/ 752 w 1276"/>
                    <a:gd name="T85" fmla="*/ 1518 h 1574"/>
                    <a:gd name="T86" fmla="*/ 610 w 1276"/>
                    <a:gd name="T87" fmla="*/ 1518 h 1574"/>
                    <a:gd name="T88" fmla="*/ 511 w 1276"/>
                    <a:gd name="T89" fmla="*/ 1532 h 1574"/>
                    <a:gd name="T90" fmla="*/ 298 w 1276"/>
                    <a:gd name="T91" fmla="*/ 1503 h 1574"/>
                    <a:gd name="T92" fmla="*/ 85 w 1276"/>
                    <a:gd name="T93" fmla="*/ 1319 h 1574"/>
                    <a:gd name="T94" fmla="*/ 0 w 1276"/>
                    <a:gd name="T95" fmla="*/ 1248 h 1574"/>
                    <a:gd name="T96" fmla="*/ 142 w 1276"/>
                    <a:gd name="T97" fmla="*/ 964 h 1574"/>
                    <a:gd name="T98" fmla="*/ 184 w 1276"/>
                    <a:gd name="T99" fmla="*/ 794 h 1574"/>
                    <a:gd name="T100" fmla="*/ 199 w 1276"/>
                    <a:gd name="T101" fmla="*/ 567 h 1574"/>
                    <a:gd name="T102" fmla="*/ 184 w 1276"/>
                    <a:gd name="T103" fmla="*/ 340 h 1574"/>
                    <a:gd name="T104" fmla="*/ 199 w 1276"/>
                    <a:gd name="T105" fmla="*/ 284 h 1574"/>
                    <a:gd name="T106" fmla="*/ 241 w 1276"/>
                    <a:gd name="T107" fmla="*/ 184 h 1574"/>
                    <a:gd name="T108" fmla="*/ 269 w 1276"/>
                    <a:gd name="T109" fmla="*/ 128 h 1574"/>
                    <a:gd name="T110" fmla="*/ 312 w 1276"/>
                    <a:gd name="T111" fmla="*/ 85 h 1574"/>
                    <a:gd name="T112" fmla="*/ 355 w 1276"/>
                    <a:gd name="T113" fmla="*/ 57 h 1574"/>
                    <a:gd name="T114" fmla="*/ 411 w 1276"/>
                    <a:gd name="T115" fmla="*/ 28 h 1574"/>
                    <a:gd name="T116" fmla="*/ 440 w 1276"/>
                    <a:gd name="T117" fmla="*/ 14 h 1574"/>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276"/>
                    <a:gd name="T178" fmla="*/ 0 h 1574"/>
                    <a:gd name="T179" fmla="*/ 1276 w 1276"/>
                    <a:gd name="T180" fmla="*/ 1574 h 1574"/>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276" h="1574">
                      <a:moveTo>
                        <a:pt x="440" y="14"/>
                      </a:moveTo>
                      <a:lnTo>
                        <a:pt x="425" y="28"/>
                      </a:lnTo>
                      <a:lnTo>
                        <a:pt x="425" y="42"/>
                      </a:lnTo>
                      <a:lnTo>
                        <a:pt x="425" y="57"/>
                      </a:lnTo>
                      <a:lnTo>
                        <a:pt x="425" y="71"/>
                      </a:lnTo>
                      <a:lnTo>
                        <a:pt x="425" y="85"/>
                      </a:lnTo>
                      <a:lnTo>
                        <a:pt x="425" y="99"/>
                      </a:lnTo>
                      <a:lnTo>
                        <a:pt x="425" y="128"/>
                      </a:lnTo>
                      <a:lnTo>
                        <a:pt x="425" y="156"/>
                      </a:lnTo>
                      <a:lnTo>
                        <a:pt x="425" y="170"/>
                      </a:lnTo>
                      <a:lnTo>
                        <a:pt x="440" y="184"/>
                      </a:lnTo>
                      <a:lnTo>
                        <a:pt x="440" y="198"/>
                      </a:lnTo>
                      <a:lnTo>
                        <a:pt x="440" y="213"/>
                      </a:lnTo>
                      <a:lnTo>
                        <a:pt x="440" y="255"/>
                      </a:lnTo>
                      <a:lnTo>
                        <a:pt x="454" y="241"/>
                      </a:lnTo>
                      <a:lnTo>
                        <a:pt x="482" y="241"/>
                      </a:lnTo>
                      <a:lnTo>
                        <a:pt x="482" y="227"/>
                      </a:lnTo>
                      <a:lnTo>
                        <a:pt x="511" y="213"/>
                      </a:lnTo>
                      <a:lnTo>
                        <a:pt x="525" y="184"/>
                      </a:lnTo>
                      <a:lnTo>
                        <a:pt x="525" y="170"/>
                      </a:lnTo>
                      <a:lnTo>
                        <a:pt x="539" y="156"/>
                      </a:lnTo>
                      <a:lnTo>
                        <a:pt x="553" y="156"/>
                      </a:lnTo>
                      <a:lnTo>
                        <a:pt x="567" y="156"/>
                      </a:lnTo>
                      <a:lnTo>
                        <a:pt x="581" y="156"/>
                      </a:lnTo>
                      <a:lnTo>
                        <a:pt x="596" y="156"/>
                      </a:lnTo>
                      <a:lnTo>
                        <a:pt x="610" y="156"/>
                      </a:lnTo>
                      <a:lnTo>
                        <a:pt x="610" y="170"/>
                      </a:lnTo>
                      <a:lnTo>
                        <a:pt x="624" y="170"/>
                      </a:lnTo>
                      <a:lnTo>
                        <a:pt x="638" y="170"/>
                      </a:lnTo>
                      <a:lnTo>
                        <a:pt x="652" y="170"/>
                      </a:lnTo>
                      <a:lnTo>
                        <a:pt x="667" y="170"/>
                      </a:lnTo>
                      <a:lnTo>
                        <a:pt x="667" y="184"/>
                      </a:lnTo>
                      <a:lnTo>
                        <a:pt x="681" y="184"/>
                      </a:lnTo>
                      <a:lnTo>
                        <a:pt x="695" y="198"/>
                      </a:lnTo>
                      <a:lnTo>
                        <a:pt x="709" y="198"/>
                      </a:lnTo>
                      <a:lnTo>
                        <a:pt x="709" y="213"/>
                      </a:lnTo>
                      <a:lnTo>
                        <a:pt x="723" y="213"/>
                      </a:lnTo>
                      <a:lnTo>
                        <a:pt x="723" y="227"/>
                      </a:lnTo>
                      <a:lnTo>
                        <a:pt x="737" y="227"/>
                      </a:lnTo>
                      <a:lnTo>
                        <a:pt x="737" y="241"/>
                      </a:lnTo>
                      <a:lnTo>
                        <a:pt x="752" y="241"/>
                      </a:lnTo>
                      <a:lnTo>
                        <a:pt x="766" y="241"/>
                      </a:lnTo>
                      <a:lnTo>
                        <a:pt x="766" y="255"/>
                      </a:lnTo>
                      <a:lnTo>
                        <a:pt x="780" y="255"/>
                      </a:lnTo>
                      <a:lnTo>
                        <a:pt x="780" y="269"/>
                      </a:lnTo>
                      <a:lnTo>
                        <a:pt x="794" y="269"/>
                      </a:lnTo>
                      <a:lnTo>
                        <a:pt x="808" y="269"/>
                      </a:lnTo>
                      <a:lnTo>
                        <a:pt x="808" y="284"/>
                      </a:lnTo>
                      <a:lnTo>
                        <a:pt x="823" y="284"/>
                      </a:lnTo>
                      <a:lnTo>
                        <a:pt x="837" y="284"/>
                      </a:lnTo>
                      <a:lnTo>
                        <a:pt x="851" y="284"/>
                      </a:lnTo>
                      <a:lnTo>
                        <a:pt x="851" y="298"/>
                      </a:lnTo>
                      <a:lnTo>
                        <a:pt x="865" y="298"/>
                      </a:lnTo>
                      <a:lnTo>
                        <a:pt x="879" y="298"/>
                      </a:lnTo>
                      <a:lnTo>
                        <a:pt x="893" y="312"/>
                      </a:lnTo>
                      <a:lnTo>
                        <a:pt x="908" y="312"/>
                      </a:lnTo>
                      <a:lnTo>
                        <a:pt x="922" y="312"/>
                      </a:lnTo>
                      <a:lnTo>
                        <a:pt x="936" y="312"/>
                      </a:lnTo>
                      <a:lnTo>
                        <a:pt x="950" y="326"/>
                      </a:lnTo>
                      <a:lnTo>
                        <a:pt x="964" y="326"/>
                      </a:lnTo>
                      <a:lnTo>
                        <a:pt x="979" y="326"/>
                      </a:lnTo>
                      <a:lnTo>
                        <a:pt x="993" y="326"/>
                      </a:lnTo>
                      <a:lnTo>
                        <a:pt x="993" y="340"/>
                      </a:lnTo>
                      <a:lnTo>
                        <a:pt x="1007" y="340"/>
                      </a:lnTo>
                      <a:lnTo>
                        <a:pt x="1021" y="340"/>
                      </a:lnTo>
                      <a:lnTo>
                        <a:pt x="1035" y="340"/>
                      </a:lnTo>
                      <a:lnTo>
                        <a:pt x="1049" y="354"/>
                      </a:lnTo>
                      <a:lnTo>
                        <a:pt x="1064" y="354"/>
                      </a:lnTo>
                      <a:lnTo>
                        <a:pt x="1078" y="354"/>
                      </a:lnTo>
                      <a:lnTo>
                        <a:pt x="1092" y="369"/>
                      </a:lnTo>
                      <a:lnTo>
                        <a:pt x="1106" y="369"/>
                      </a:lnTo>
                      <a:lnTo>
                        <a:pt x="1120" y="369"/>
                      </a:lnTo>
                      <a:lnTo>
                        <a:pt x="1135" y="369"/>
                      </a:lnTo>
                      <a:lnTo>
                        <a:pt x="1135" y="383"/>
                      </a:lnTo>
                      <a:lnTo>
                        <a:pt x="1149" y="383"/>
                      </a:lnTo>
                      <a:lnTo>
                        <a:pt x="1177" y="383"/>
                      </a:lnTo>
                      <a:lnTo>
                        <a:pt x="1191" y="383"/>
                      </a:lnTo>
                      <a:lnTo>
                        <a:pt x="1191" y="397"/>
                      </a:lnTo>
                      <a:lnTo>
                        <a:pt x="1205" y="397"/>
                      </a:lnTo>
                      <a:lnTo>
                        <a:pt x="1220" y="397"/>
                      </a:lnTo>
                      <a:lnTo>
                        <a:pt x="1234" y="411"/>
                      </a:lnTo>
                      <a:lnTo>
                        <a:pt x="1248" y="411"/>
                      </a:lnTo>
                      <a:lnTo>
                        <a:pt x="1262" y="411"/>
                      </a:lnTo>
                      <a:lnTo>
                        <a:pt x="1276" y="411"/>
                      </a:lnTo>
                      <a:lnTo>
                        <a:pt x="1276" y="425"/>
                      </a:lnTo>
                      <a:lnTo>
                        <a:pt x="1262" y="440"/>
                      </a:lnTo>
                      <a:lnTo>
                        <a:pt x="1276" y="440"/>
                      </a:lnTo>
                      <a:lnTo>
                        <a:pt x="1276" y="454"/>
                      </a:lnTo>
                      <a:lnTo>
                        <a:pt x="1276" y="468"/>
                      </a:lnTo>
                      <a:lnTo>
                        <a:pt x="1262" y="468"/>
                      </a:lnTo>
                      <a:lnTo>
                        <a:pt x="1262" y="482"/>
                      </a:lnTo>
                      <a:lnTo>
                        <a:pt x="1262" y="496"/>
                      </a:lnTo>
                      <a:lnTo>
                        <a:pt x="1262" y="510"/>
                      </a:lnTo>
                      <a:lnTo>
                        <a:pt x="1248" y="510"/>
                      </a:lnTo>
                      <a:lnTo>
                        <a:pt x="1248" y="525"/>
                      </a:lnTo>
                      <a:lnTo>
                        <a:pt x="1234" y="539"/>
                      </a:lnTo>
                      <a:lnTo>
                        <a:pt x="1234" y="553"/>
                      </a:lnTo>
                      <a:lnTo>
                        <a:pt x="1234" y="567"/>
                      </a:lnTo>
                      <a:lnTo>
                        <a:pt x="1234" y="581"/>
                      </a:lnTo>
                      <a:lnTo>
                        <a:pt x="1220" y="581"/>
                      </a:lnTo>
                      <a:lnTo>
                        <a:pt x="1234" y="581"/>
                      </a:lnTo>
                      <a:lnTo>
                        <a:pt x="1220" y="596"/>
                      </a:lnTo>
                      <a:lnTo>
                        <a:pt x="1220" y="610"/>
                      </a:lnTo>
                      <a:lnTo>
                        <a:pt x="1220" y="624"/>
                      </a:lnTo>
                      <a:lnTo>
                        <a:pt x="1205" y="638"/>
                      </a:lnTo>
                      <a:lnTo>
                        <a:pt x="1205" y="652"/>
                      </a:lnTo>
                      <a:lnTo>
                        <a:pt x="1191" y="652"/>
                      </a:lnTo>
                      <a:lnTo>
                        <a:pt x="1191" y="667"/>
                      </a:lnTo>
                      <a:lnTo>
                        <a:pt x="1191" y="681"/>
                      </a:lnTo>
                      <a:lnTo>
                        <a:pt x="1191" y="695"/>
                      </a:lnTo>
                      <a:lnTo>
                        <a:pt x="1177" y="723"/>
                      </a:lnTo>
                      <a:lnTo>
                        <a:pt x="1163" y="752"/>
                      </a:lnTo>
                      <a:lnTo>
                        <a:pt x="1149" y="780"/>
                      </a:lnTo>
                      <a:lnTo>
                        <a:pt x="1149" y="794"/>
                      </a:lnTo>
                      <a:lnTo>
                        <a:pt x="1120" y="837"/>
                      </a:lnTo>
                      <a:lnTo>
                        <a:pt x="1120" y="851"/>
                      </a:lnTo>
                      <a:lnTo>
                        <a:pt x="1106" y="865"/>
                      </a:lnTo>
                      <a:lnTo>
                        <a:pt x="1092" y="865"/>
                      </a:lnTo>
                      <a:lnTo>
                        <a:pt x="1092" y="879"/>
                      </a:lnTo>
                      <a:lnTo>
                        <a:pt x="1092" y="893"/>
                      </a:lnTo>
                      <a:lnTo>
                        <a:pt x="1078" y="908"/>
                      </a:lnTo>
                      <a:lnTo>
                        <a:pt x="1078" y="922"/>
                      </a:lnTo>
                      <a:lnTo>
                        <a:pt x="1078" y="936"/>
                      </a:lnTo>
                      <a:lnTo>
                        <a:pt x="1064" y="936"/>
                      </a:lnTo>
                      <a:lnTo>
                        <a:pt x="1078" y="936"/>
                      </a:lnTo>
                      <a:lnTo>
                        <a:pt x="1064" y="936"/>
                      </a:lnTo>
                      <a:lnTo>
                        <a:pt x="1064" y="950"/>
                      </a:lnTo>
                      <a:lnTo>
                        <a:pt x="1049" y="964"/>
                      </a:lnTo>
                      <a:lnTo>
                        <a:pt x="1049" y="979"/>
                      </a:lnTo>
                      <a:lnTo>
                        <a:pt x="1049" y="993"/>
                      </a:lnTo>
                      <a:lnTo>
                        <a:pt x="1049" y="1007"/>
                      </a:lnTo>
                      <a:lnTo>
                        <a:pt x="1035" y="1007"/>
                      </a:lnTo>
                      <a:lnTo>
                        <a:pt x="1035" y="1021"/>
                      </a:lnTo>
                      <a:lnTo>
                        <a:pt x="1021" y="1021"/>
                      </a:lnTo>
                      <a:lnTo>
                        <a:pt x="1021" y="1035"/>
                      </a:lnTo>
                      <a:lnTo>
                        <a:pt x="1021" y="1050"/>
                      </a:lnTo>
                      <a:lnTo>
                        <a:pt x="1021" y="1064"/>
                      </a:lnTo>
                      <a:lnTo>
                        <a:pt x="1007" y="1064"/>
                      </a:lnTo>
                      <a:lnTo>
                        <a:pt x="1007" y="1078"/>
                      </a:lnTo>
                      <a:lnTo>
                        <a:pt x="1007" y="1092"/>
                      </a:lnTo>
                      <a:lnTo>
                        <a:pt x="1007" y="1106"/>
                      </a:lnTo>
                      <a:lnTo>
                        <a:pt x="993" y="1106"/>
                      </a:lnTo>
                      <a:lnTo>
                        <a:pt x="993" y="1120"/>
                      </a:lnTo>
                      <a:lnTo>
                        <a:pt x="979" y="1135"/>
                      </a:lnTo>
                      <a:lnTo>
                        <a:pt x="979" y="1149"/>
                      </a:lnTo>
                      <a:lnTo>
                        <a:pt x="979" y="1163"/>
                      </a:lnTo>
                      <a:lnTo>
                        <a:pt x="964" y="1163"/>
                      </a:lnTo>
                      <a:lnTo>
                        <a:pt x="979" y="1163"/>
                      </a:lnTo>
                      <a:lnTo>
                        <a:pt x="979" y="1177"/>
                      </a:lnTo>
                      <a:lnTo>
                        <a:pt x="964" y="1177"/>
                      </a:lnTo>
                      <a:lnTo>
                        <a:pt x="964" y="1191"/>
                      </a:lnTo>
                      <a:lnTo>
                        <a:pt x="964" y="1206"/>
                      </a:lnTo>
                      <a:lnTo>
                        <a:pt x="950" y="1206"/>
                      </a:lnTo>
                      <a:lnTo>
                        <a:pt x="936" y="1206"/>
                      </a:lnTo>
                      <a:lnTo>
                        <a:pt x="936" y="1220"/>
                      </a:lnTo>
                      <a:lnTo>
                        <a:pt x="936" y="1234"/>
                      </a:lnTo>
                      <a:lnTo>
                        <a:pt x="922" y="1234"/>
                      </a:lnTo>
                      <a:lnTo>
                        <a:pt x="922" y="1248"/>
                      </a:lnTo>
                      <a:lnTo>
                        <a:pt x="908" y="1262"/>
                      </a:lnTo>
                      <a:lnTo>
                        <a:pt x="908" y="1276"/>
                      </a:lnTo>
                      <a:lnTo>
                        <a:pt x="893" y="1276"/>
                      </a:lnTo>
                      <a:lnTo>
                        <a:pt x="893" y="1291"/>
                      </a:lnTo>
                      <a:lnTo>
                        <a:pt x="879" y="1319"/>
                      </a:lnTo>
                      <a:lnTo>
                        <a:pt x="865" y="1333"/>
                      </a:lnTo>
                      <a:lnTo>
                        <a:pt x="865" y="1347"/>
                      </a:lnTo>
                      <a:lnTo>
                        <a:pt x="851" y="1347"/>
                      </a:lnTo>
                      <a:lnTo>
                        <a:pt x="851" y="1362"/>
                      </a:lnTo>
                      <a:lnTo>
                        <a:pt x="851" y="1376"/>
                      </a:lnTo>
                      <a:lnTo>
                        <a:pt x="837" y="1376"/>
                      </a:lnTo>
                      <a:lnTo>
                        <a:pt x="823" y="1390"/>
                      </a:lnTo>
                      <a:lnTo>
                        <a:pt x="823" y="1404"/>
                      </a:lnTo>
                      <a:lnTo>
                        <a:pt x="823" y="1418"/>
                      </a:lnTo>
                      <a:lnTo>
                        <a:pt x="823" y="1432"/>
                      </a:lnTo>
                      <a:lnTo>
                        <a:pt x="823" y="1447"/>
                      </a:lnTo>
                      <a:lnTo>
                        <a:pt x="808" y="1447"/>
                      </a:lnTo>
                      <a:lnTo>
                        <a:pt x="808" y="1461"/>
                      </a:lnTo>
                      <a:lnTo>
                        <a:pt x="808" y="1475"/>
                      </a:lnTo>
                      <a:lnTo>
                        <a:pt x="808" y="1489"/>
                      </a:lnTo>
                      <a:lnTo>
                        <a:pt x="808" y="1503"/>
                      </a:lnTo>
                      <a:lnTo>
                        <a:pt x="794" y="1503"/>
                      </a:lnTo>
                      <a:lnTo>
                        <a:pt x="794" y="1518"/>
                      </a:lnTo>
                      <a:lnTo>
                        <a:pt x="780" y="1518"/>
                      </a:lnTo>
                      <a:lnTo>
                        <a:pt x="752" y="1518"/>
                      </a:lnTo>
                      <a:lnTo>
                        <a:pt x="709" y="1518"/>
                      </a:lnTo>
                      <a:lnTo>
                        <a:pt x="695" y="1518"/>
                      </a:lnTo>
                      <a:lnTo>
                        <a:pt x="667" y="1518"/>
                      </a:lnTo>
                      <a:lnTo>
                        <a:pt x="638" y="1518"/>
                      </a:lnTo>
                      <a:lnTo>
                        <a:pt x="624" y="1518"/>
                      </a:lnTo>
                      <a:lnTo>
                        <a:pt x="610" y="1518"/>
                      </a:lnTo>
                      <a:lnTo>
                        <a:pt x="596" y="1518"/>
                      </a:lnTo>
                      <a:lnTo>
                        <a:pt x="581" y="1518"/>
                      </a:lnTo>
                      <a:lnTo>
                        <a:pt x="525" y="1532"/>
                      </a:lnTo>
                      <a:lnTo>
                        <a:pt x="511" y="1532"/>
                      </a:lnTo>
                      <a:lnTo>
                        <a:pt x="482" y="1546"/>
                      </a:lnTo>
                      <a:lnTo>
                        <a:pt x="468" y="1546"/>
                      </a:lnTo>
                      <a:lnTo>
                        <a:pt x="425" y="1546"/>
                      </a:lnTo>
                      <a:lnTo>
                        <a:pt x="369" y="1560"/>
                      </a:lnTo>
                      <a:lnTo>
                        <a:pt x="312" y="1574"/>
                      </a:lnTo>
                      <a:lnTo>
                        <a:pt x="312" y="1546"/>
                      </a:lnTo>
                      <a:lnTo>
                        <a:pt x="312" y="1532"/>
                      </a:lnTo>
                      <a:lnTo>
                        <a:pt x="298" y="1503"/>
                      </a:lnTo>
                      <a:lnTo>
                        <a:pt x="298" y="1475"/>
                      </a:lnTo>
                      <a:lnTo>
                        <a:pt x="284" y="1461"/>
                      </a:lnTo>
                      <a:lnTo>
                        <a:pt x="284" y="1447"/>
                      </a:lnTo>
                      <a:lnTo>
                        <a:pt x="241" y="1432"/>
                      </a:lnTo>
                      <a:lnTo>
                        <a:pt x="241" y="1418"/>
                      </a:lnTo>
                      <a:lnTo>
                        <a:pt x="199" y="1404"/>
                      </a:lnTo>
                      <a:lnTo>
                        <a:pt x="99" y="1347"/>
                      </a:lnTo>
                      <a:lnTo>
                        <a:pt x="99" y="1333"/>
                      </a:lnTo>
                      <a:lnTo>
                        <a:pt x="85" y="1319"/>
                      </a:lnTo>
                      <a:lnTo>
                        <a:pt x="57" y="1305"/>
                      </a:lnTo>
                      <a:lnTo>
                        <a:pt x="28" y="1291"/>
                      </a:lnTo>
                      <a:lnTo>
                        <a:pt x="28" y="1276"/>
                      </a:lnTo>
                      <a:lnTo>
                        <a:pt x="0" y="1248"/>
                      </a:lnTo>
                      <a:lnTo>
                        <a:pt x="28" y="1206"/>
                      </a:lnTo>
                      <a:lnTo>
                        <a:pt x="71" y="1149"/>
                      </a:lnTo>
                      <a:lnTo>
                        <a:pt x="85" y="1106"/>
                      </a:lnTo>
                      <a:lnTo>
                        <a:pt x="99" y="1106"/>
                      </a:lnTo>
                      <a:lnTo>
                        <a:pt x="128" y="1035"/>
                      </a:lnTo>
                      <a:lnTo>
                        <a:pt x="142" y="979"/>
                      </a:lnTo>
                      <a:lnTo>
                        <a:pt x="142" y="964"/>
                      </a:lnTo>
                      <a:lnTo>
                        <a:pt x="156" y="936"/>
                      </a:lnTo>
                      <a:lnTo>
                        <a:pt x="156" y="922"/>
                      </a:lnTo>
                      <a:lnTo>
                        <a:pt x="156" y="908"/>
                      </a:lnTo>
                      <a:lnTo>
                        <a:pt x="156" y="893"/>
                      </a:lnTo>
                      <a:lnTo>
                        <a:pt x="170" y="879"/>
                      </a:lnTo>
                      <a:lnTo>
                        <a:pt x="170" y="865"/>
                      </a:lnTo>
                      <a:lnTo>
                        <a:pt x="170" y="851"/>
                      </a:lnTo>
                      <a:lnTo>
                        <a:pt x="184" y="823"/>
                      </a:lnTo>
                      <a:lnTo>
                        <a:pt x="184" y="794"/>
                      </a:lnTo>
                      <a:lnTo>
                        <a:pt x="184" y="766"/>
                      </a:lnTo>
                      <a:lnTo>
                        <a:pt x="199" y="737"/>
                      </a:lnTo>
                      <a:lnTo>
                        <a:pt x="199" y="723"/>
                      </a:lnTo>
                      <a:lnTo>
                        <a:pt x="199" y="709"/>
                      </a:lnTo>
                      <a:lnTo>
                        <a:pt x="199" y="667"/>
                      </a:lnTo>
                      <a:lnTo>
                        <a:pt x="199" y="652"/>
                      </a:lnTo>
                      <a:lnTo>
                        <a:pt x="199" y="610"/>
                      </a:lnTo>
                      <a:lnTo>
                        <a:pt x="199" y="596"/>
                      </a:lnTo>
                      <a:lnTo>
                        <a:pt x="199" y="581"/>
                      </a:lnTo>
                      <a:lnTo>
                        <a:pt x="199" y="567"/>
                      </a:lnTo>
                      <a:lnTo>
                        <a:pt x="199" y="539"/>
                      </a:lnTo>
                      <a:lnTo>
                        <a:pt x="199" y="510"/>
                      </a:lnTo>
                      <a:lnTo>
                        <a:pt x="199" y="482"/>
                      </a:lnTo>
                      <a:lnTo>
                        <a:pt x="199" y="468"/>
                      </a:lnTo>
                      <a:lnTo>
                        <a:pt x="184" y="425"/>
                      </a:lnTo>
                      <a:lnTo>
                        <a:pt x="184" y="411"/>
                      </a:lnTo>
                      <a:lnTo>
                        <a:pt x="184" y="383"/>
                      </a:lnTo>
                      <a:lnTo>
                        <a:pt x="184" y="340"/>
                      </a:lnTo>
                      <a:lnTo>
                        <a:pt x="184" y="326"/>
                      </a:lnTo>
                      <a:lnTo>
                        <a:pt x="199" y="326"/>
                      </a:lnTo>
                      <a:lnTo>
                        <a:pt x="199" y="312"/>
                      </a:lnTo>
                      <a:lnTo>
                        <a:pt x="199" y="298"/>
                      </a:lnTo>
                      <a:lnTo>
                        <a:pt x="199" y="284"/>
                      </a:lnTo>
                      <a:lnTo>
                        <a:pt x="213" y="269"/>
                      </a:lnTo>
                      <a:lnTo>
                        <a:pt x="213" y="255"/>
                      </a:lnTo>
                      <a:lnTo>
                        <a:pt x="213" y="241"/>
                      </a:lnTo>
                      <a:lnTo>
                        <a:pt x="227" y="227"/>
                      </a:lnTo>
                      <a:lnTo>
                        <a:pt x="227" y="213"/>
                      </a:lnTo>
                      <a:lnTo>
                        <a:pt x="241" y="198"/>
                      </a:lnTo>
                      <a:lnTo>
                        <a:pt x="241" y="184"/>
                      </a:lnTo>
                      <a:lnTo>
                        <a:pt x="241" y="170"/>
                      </a:lnTo>
                      <a:lnTo>
                        <a:pt x="255" y="170"/>
                      </a:lnTo>
                      <a:lnTo>
                        <a:pt x="255" y="156"/>
                      </a:lnTo>
                      <a:lnTo>
                        <a:pt x="255" y="142"/>
                      </a:lnTo>
                      <a:lnTo>
                        <a:pt x="269" y="142"/>
                      </a:lnTo>
                      <a:lnTo>
                        <a:pt x="269" y="128"/>
                      </a:lnTo>
                      <a:lnTo>
                        <a:pt x="269" y="113"/>
                      </a:lnTo>
                      <a:lnTo>
                        <a:pt x="284" y="99"/>
                      </a:lnTo>
                      <a:lnTo>
                        <a:pt x="298" y="99"/>
                      </a:lnTo>
                      <a:lnTo>
                        <a:pt x="298" y="85"/>
                      </a:lnTo>
                      <a:lnTo>
                        <a:pt x="312" y="85"/>
                      </a:lnTo>
                      <a:lnTo>
                        <a:pt x="326" y="85"/>
                      </a:lnTo>
                      <a:lnTo>
                        <a:pt x="326" y="71"/>
                      </a:lnTo>
                      <a:lnTo>
                        <a:pt x="340" y="71"/>
                      </a:lnTo>
                      <a:lnTo>
                        <a:pt x="340" y="57"/>
                      </a:lnTo>
                      <a:lnTo>
                        <a:pt x="355" y="57"/>
                      </a:lnTo>
                      <a:lnTo>
                        <a:pt x="355" y="42"/>
                      </a:lnTo>
                      <a:lnTo>
                        <a:pt x="369" y="42"/>
                      </a:lnTo>
                      <a:lnTo>
                        <a:pt x="383" y="42"/>
                      </a:lnTo>
                      <a:lnTo>
                        <a:pt x="397" y="28"/>
                      </a:lnTo>
                      <a:lnTo>
                        <a:pt x="411" y="28"/>
                      </a:lnTo>
                      <a:lnTo>
                        <a:pt x="411" y="14"/>
                      </a:lnTo>
                      <a:lnTo>
                        <a:pt x="425" y="0"/>
                      </a:lnTo>
                      <a:lnTo>
                        <a:pt x="440" y="0"/>
                      </a:lnTo>
                      <a:lnTo>
                        <a:pt x="440" y="14"/>
                      </a:lnTo>
                      <a:close/>
                    </a:path>
                  </a:pathLst>
                </a:custGeom>
                <a:noFill/>
                <a:ln w="9525">
                  <a:solidFill>
                    <a:srgbClr val="333333"/>
                  </a:solidFill>
                  <a:round/>
                  <a:headEnd/>
                  <a:tailEnd/>
                </a:ln>
              </p:spPr>
              <p:txBody>
                <a:bodyPr/>
                <a:lstStyle/>
                <a:p>
                  <a:endParaRPr lang="ja-JP" altLang="en-US"/>
                </a:p>
              </p:txBody>
            </p:sp>
            <p:sp>
              <p:nvSpPr>
                <p:cNvPr id="42" name="Freeform 50"/>
                <p:cNvSpPr>
                  <a:spLocks/>
                </p:cNvSpPr>
                <p:nvPr/>
              </p:nvSpPr>
              <p:spPr bwMode="auto">
                <a:xfrm>
                  <a:off x="2796" y="3404"/>
                  <a:ext cx="1304" cy="1148"/>
                </a:xfrm>
                <a:custGeom>
                  <a:avLst/>
                  <a:gdLst>
                    <a:gd name="T0" fmla="*/ 1290 w 1304"/>
                    <a:gd name="T1" fmla="*/ 28 h 1148"/>
                    <a:gd name="T2" fmla="*/ 1290 w 1304"/>
                    <a:gd name="T3" fmla="*/ 42 h 1148"/>
                    <a:gd name="T4" fmla="*/ 1290 w 1304"/>
                    <a:gd name="T5" fmla="*/ 99 h 1148"/>
                    <a:gd name="T6" fmla="*/ 1290 w 1304"/>
                    <a:gd name="T7" fmla="*/ 113 h 1148"/>
                    <a:gd name="T8" fmla="*/ 1290 w 1304"/>
                    <a:gd name="T9" fmla="*/ 141 h 1148"/>
                    <a:gd name="T10" fmla="*/ 1304 w 1304"/>
                    <a:gd name="T11" fmla="*/ 170 h 1148"/>
                    <a:gd name="T12" fmla="*/ 1304 w 1304"/>
                    <a:gd name="T13" fmla="*/ 227 h 1148"/>
                    <a:gd name="T14" fmla="*/ 1304 w 1304"/>
                    <a:gd name="T15" fmla="*/ 269 h 1148"/>
                    <a:gd name="T16" fmla="*/ 1304 w 1304"/>
                    <a:gd name="T17" fmla="*/ 340 h 1148"/>
                    <a:gd name="T18" fmla="*/ 1304 w 1304"/>
                    <a:gd name="T19" fmla="*/ 397 h 1148"/>
                    <a:gd name="T20" fmla="*/ 1304 w 1304"/>
                    <a:gd name="T21" fmla="*/ 439 h 1148"/>
                    <a:gd name="T22" fmla="*/ 1304 w 1304"/>
                    <a:gd name="T23" fmla="*/ 482 h 1148"/>
                    <a:gd name="T24" fmla="*/ 1304 w 1304"/>
                    <a:gd name="T25" fmla="*/ 482 h 1148"/>
                    <a:gd name="T26" fmla="*/ 1304 w 1304"/>
                    <a:gd name="T27" fmla="*/ 482 h 1148"/>
                    <a:gd name="T28" fmla="*/ 1304 w 1304"/>
                    <a:gd name="T29" fmla="*/ 496 h 1148"/>
                    <a:gd name="T30" fmla="*/ 1304 w 1304"/>
                    <a:gd name="T31" fmla="*/ 539 h 1148"/>
                    <a:gd name="T32" fmla="*/ 1304 w 1304"/>
                    <a:gd name="T33" fmla="*/ 581 h 1148"/>
                    <a:gd name="T34" fmla="*/ 1304 w 1304"/>
                    <a:gd name="T35" fmla="*/ 638 h 1148"/>
                    <a:gd name="T36" fmla="*/ 1290 w 1304"/>
                    <a:gd name="T37" fmla="*/ 709 h 1148"/>
                    <a:gd name="T38" fmla="*/ 1290 w 1304"/>
                    <a:gd name="T39" fmla="*/ 794 h 1148"/>
                    <a:gd name="T40" fmla="*/ 1290 w 1304"/>
                    <a:gd name="T41" fmla="*/ 851 h 1148"/>
                    <a:gd name="T42" fmla="*/ 1276 w 1304"/>
                    <a:gd name="T43" fmla="*/ 907 h 1148"/>
                    <a:gd name="T44" fmla="*/ 1276 w 1304"/>
                    <a:gd name="T45" fmla="*/ 964 h 1148"/>
                    <a:gd name="T46" fmla="*/ 1276 w 1304"/>
                    <a:gd name="T47" fmla="*/ 1035 h 1148"/>
                    <a:gd name="T48" fmla="*/ 1262 w 1304"/>
                    <a:gd name="T49" fmla="*/ 1049 h 1148"/>
                    <a:gd name="T50" fmla="*/ 1191 w 1304"/>
                    <a:gd name="T51" fmla="*/ 1049 h 1148"/>
                    <a:gd name="T52" fmla="*/ 1120 w 1304"/>
                    <a:gd name="T53" fmla="*/ 1035 h 1148"/>
                    <a:gd name="T54" fmla="*/ 1078 w 1304"/>
                    <a:gd name="T55" fmla="*/ 1021 h 1148"/>
                    <a:gd name="T56" fmla="*/ 964 w 1304"/>
                    <a:gd name="T57" fmla="*/ 1021 h 1148"/>
                    <a:gd name="T58" fmla="*/ 879 w 1304"/>
                    <a:gd name="T59" fmla="*/ 1007 h 1148"/>
                    <a:gd name="T60" fmla="*/ 780 w 1304"/>
                    <a:gd name="T61" fmla="*/ 1035 h 1148"/>
                    <a:gd name="T62" fmla="*/ 723 w 1304"/>
                    <a:gd name="T63" fmla="*/ 1035 h 1148"/>
                    <a:gd name="T64" fmla="*/ 695 w 1304"/>
                    <a:gd name="T65" fmla="*/ 1049 h 1148"/>
                    <a:gd name="T66" fmla="*/ 666 w 1304"/>
                    <a:gd name="T67" fmla="*/ 1092 h 1148"/>
                    <a:gd name="T68" fmla="*/ 624 w 1304"/>
                    <a:gd name="T69" fmla="*/ 1106 h 1148"/>
                    <a:gd name="T70" fmla="*/ 510 w 1304"/>
                    <a:gd name="T71" fmla="*/ 1134 h 1148"/>
                    <a:gd name="T72" fmla="*/ 454 w 1304"/>
                    <a:gd name="T73" fmla="*/ 1148 h 1148"/>
                    <a:gd name="T74" fmla="*/ 411 w 1304"/>
                    <a:gd name="T75" fmla="*/ 1106 h 1148"/>
                    <a:gd name="T76" fmla="*/ 397 w 1304"/>
                    <a:gd name="T77" fmla="*/ 1092 h 1148"/>
                    <a:gd name="T78" fmla="*/ 354 w 1304"/>
                    <a:gd name="T79" fmla="*/ 1049 h 1148"/>
                    <a:gd name="T80" fmla="*/ 227 w 1304"/>
                    <a:gd name="T81" fmla="*/ 936 h 1148"/>
                    <a:gd name="T82" fmla="*/ 127 w 1304"/>
                    <a:gd name="T83" fmla="*/ 836 h 1148"/>
                    <a:gd name="T84" fmla="*/ 14 w 1304"/>
                    <a:gd name="T85" fmla="*/ 709 h 1148"/>
                    <a:gd name="T86" fmla="*/ 14 w 1304"/>
                    <a:gd name="T87" fmla="*/ 666 h 1148"/>
                    <a:gd name="T88" fmla="*/ 184 w 1304"/>
                    <a:gd name="T89" fmla="*/ 595 h 1148"/>
                    <a:gd name="T90" fmla="*/ 326 w 1304"/>
                    <a:gd name="T91" fmla="*/ 539 h 1148"/>
                    <a:gd name="T92" fmla="*/ 383 w 1304"/>
                    <a:gd name="T93" fmla="*/ 539 h 1148"/>
                    <a:gd name="T94" fmla="*/ 510 w 1304"/>
                    <a:gd name="T95" fmla="*/ 482 h 1148"/>
                    <a:gd name="T96" fmla="*/ 680 w 1304"/>
                    <a:gd name="T97" fmla="*/ 368 h 1148"/>
                    <a:gd name="T98" fmla="*/ 737 w 1304"/>
                    <a:gd name="T99" fmla="*/ 354 h 1148"/>
                    <a:gd name="T100" fmla="*/ 780 w 1304"/>
                    <a:gd name="T101" fmla="*/ 312 h 1148"/>
                    <a:gd name="T102" fmla="*/ 794 w 1304"/>
                    <a:gd name="T103" fmla="*/ 312 h 1148"/>
                    <a:gd name="T104" fmla="*/ 836 w 1304"/>
                    <a:gd name="T105" fmla="*/ 283 h 1148"/>
                    <a:gd name="T106" fmla="*/ 950 w 1304"/>
                    <a:gd name="T107" fmla="*/ 198 h 1148"/>
                    <a:gd name="T108" fmla="*/ 1049 w 1304"/>
                    <a:gd name="T109" fmla="*/ 141 h 1148"/>
                    <a:gd name="T110" fmla="*/ 1063 w 1304"/>
                    <a:gd name="T111" fmla="*/ 127 h 1148"/>
                    <a:gd name="T112" fmla="*/ 1120 w 1304"/>
                    <a:gd name="T113" fmla="*/ 85 h 1148"/>
                    <a:gd name="T114" fmla="*/ 1163 w 1304"/>
                    <a:gd name="T115" fmla="*/ 42 h 1148"/>
                    <a:gd name="T116" fmla="*/ 1177 w 1304"/>
                    <a:gd name="T117" fmla="*/ 14 h 1148"/>
                    <a:gd name="T118" fmla="*/ 1219 w 1304"/>
                    <a:gd name="T119" fmla="*/ 14 h 1148"/>
                    <a:gd name="T120" fmla="*/ 1234 w 1304"/>
                    <a:gd name="T121" fmla="*/ 14 h 1148"/>
                    <a:gd name="T122" fmla="*/ 1248 w 1304"/>
                    <a:gd name="T123" fmla="*/ 14 h 1148"/>
                    <a:gd name="T124" fmla="*/ 1276 w 1304"/>
                    <a:gd name="T125" fmla="*/ 0 h 1148"/>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304"/>
                    <a:gd name="T190" fmla="*/ 0 h 1148"/>
                    <a:gd name="T191" fmla="*/ 1304 w 1304"/>
                    <a:gd name="T192" fmla="*/ 1148 h 1148"/>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304" h="1148">
                      <a:moveTo>
                        <a:pt x="1290" y="0"/>
                      </a:moveTo>
                      <a:lnTo>
                        <a:pt x="1290" y="14"/>
                      </a:lnTo>
                      <a:lnTo>
                        <a:pt x="1290" y="28"/>
                      </a:lnTo>
                      <a:lnTo>
                        <a:pt x="1290" y="42"/>
                      </a:lnTo>
                      <a:lnTo>
                        <a:pt x="1290" y="56"/>
                      </a:lnTo>
                      <a:lnTo>
                        <a:pt x="1290" y="99"/>
                      </a:lnTo>
                      <a:lnTo>
                        <a:pt x="1290" y="113"/>
                      </a:lnTo>
                      <a:lnTo>
                        <a:pt x="1290" y="141"/>
                      </a:lnTo>
                      <a:lnTo>
                        <a:pt x="1304" y="156"/>
                      </a:lnTo>
                      <a:lnTo>
                        <a:pt x="1304" y="170"/>
                      </a:lnTo>
                      <a:lnTo>
                        <a:pt x="1304" y="198"/>
                      </a:lnTo>
                      <a:lnTo>
                        <a:pt x="1304" y="212"/>
                      </a:lnTo>
                      <a:lnTo>
                        <a:pt x="1304" y="227"/>
                      </a:lnTo>
                      <a:lnTo>
                        <a:pt x="1304" y="255"/>
                      </a:lnTo>
                      <a:lnTo>
                        <a:pt x="1304" y="269"/>
                      </a:lnTo>
                      <a:lnTo>
                        <a:pt x="1304" y="283"/>
                      </a:lnTo>
                      <a:lnTo>
                        <a:pt x="1304" y="297"/>
                      </a:lnTo>
                      <a:lnTo>
                        <a:pt x="1304" y="326"/>
                      </a:lnTo>
                      <a:lnTo>
                        <a:pt x="1304" y="340"/>
                      </a:lnTo>
                      <a:lnTo>
                        <a:pt x="1304" y="383"/>
                      </a:lnTo>
                      <a:lnTo>
                        <a:pt x="1304" y="397"/>
                      </a:lnTo>
                      <a:lnTo>
                        <a:pt x="1304" y="411"/>
                      </a:lnTo>
                      <a:lnTo>
                        <a:pt x="1304" y="439"/>
                      </a:lnTo>
                      <a:lnTo>
                        <a:pt x="1304" y="453"/>
                      </a:lnTo>
                      <a:lnTo>
                        <a:pt x="1304" y="468"/>
                      </a:lnTo>
                      <a:lnTo>
                        <a:pt x="1304" y="482"/>
                      </a:lnTo>
                      <a:lnTo>
                        <a:pt x="1304" y="496"/>
                      </a:lnTo>
                      <a:lnTo>
                        <a:pt x="1304" y="510"/>
                      </a:lnTo>
                      <a:lnTo>
                        <a:pt x="1304" y="524"/>
                      </a:lnTo>
                      <a:lnTo>
                        <a:pt x="1304" y="539"/>
                      </a:lnTo>
                      <a:lnTo>
                        <a:pt x="1304" y="581"/>
                      </a:lnTo>
                      <a:lnTo>
                        <a:pt x="1304" y="595"/>
                      </a:lnTo>
                      <a:lnTo>
                        <a:pt x="1304" y="609"/>
                      </a:lnTo>
                      <a:lnTo>
                        <a:pt x="1304" y="624"/>
                      </a:lnTo>
                      <a:lnTo>
                        <a:pt x="1304" y="638"/>
                      </a:lnTo>
                      <a:lnTo>
                        <a:pt x="1304" y="652"/>
                      </a:lnTo>
                      <a:lnTo>
                        <a:pt x="1304" y="666"/>
                      </a:lnTo>
                      <a:lnTo>
                        <a:pt x="1304" y="680"/>
                      </a:lnTo>
                      <a:lnTo>
                        <a:pt x="1304" y="695"/>
                      </a:lnTo>
                      <a:lnTo>
                        <a:pt x="1290" y="709"/>
                      </a:lnTo>
                      <a:lnTo>
                        <a:pt x="1290" y="751"/>
                      </a:lnTo>
                      <a:lnTo>
                        <a:pt x="1290" y="766"/>
                      </a:lnTo>
                      <a:lnTo>
                        <a:pt x="1290" y="794"/>
                      </a:lnTo>
                      <a:lnTo>
                        <a:pt x="1290" y="808"/>
                      </a:lnTo>
                      <a:lnTo>
                        <a:pt x="1290" y="851"/>
                      </a:lnTo>
                      <a:lnTo>
                        <a:pt x="1276" y="907"/>
                      </a:lnTo>
                      <a:lnTo>
                        <a:pt x="1276" y="936"/>
                      </a:lnTo>
                      <a:lnTo>
                        <a:pt x="1276" y="950"/>
                      </a:lnTo>
                      <a:lnTo>
                        <a:pt x="1276" y="964"/>
                      </a:lnTo>
                      <a:lnTo>
                        <a:pt x="1276" y="992"/>
                      </a:lnTo>
                      <a:lnTo>
                        <a:pt x="1276" y="1035"/>
                      </a:lnTo>
                      <a:lnTo>
                        <a:pt x="1262" y="1035"/>
                      </a:lnTo>
                      <a:lnTo>
                        <a:pt x="1262" y="1049"/>
                      </a:lnTo>
                      <a:lnTo>
                        <a:pt x="1248" y="1049"/>
                      </a:lnTo>
                      <a:lnTo>
                        <a:pt x="1205" y="1049"/>
                      </a:lnTo>
                      <a:lnTo>
                        <a:pt x="1191" y="1049"/>
                      </a:lnTo>
                      <a:lnTo>
                        <a:pt x="1177" y="1049"/>
                      </a:lnTo>
                      <a:lnTo>
                        <a:pt x="1163" y="1035"/>
                      </a:lnTo>
                      <a:lnTo>
                        <a:pt x="1148" y="1035"/>
                      </a:lnTo>
                      <a:lnTo>
                        <a:pt x="1134" y="1035"/>
                      </a:lnTo>
                      <a:lnTo>
                        <a:pt x="1120" y="1035"/>
                      </a:lnTo>
                      <a:lnTo>
                        <a:pt x="1092" y="1035"/>
                      </a:lnTo>
                      <a:lnTo>
                        <a:pt x="1078" y="1021"/>
                      </a:lnTo>
                      <a:lnTo>
                        <a:pt x="1035" y="1021"/>
                      </a:lnTo>
                      <a:lnTo>
                        <a:pt x="1021" y="1021"/>
                      </a:lnTo>
                      <a:lnTo>
                        <a:pt x="1007" y="1021"/>
                      </a:lnTo>
                      <a:lnTo>
                        <a:pt x="964" y="1021"/>
                      </a:lnTo>
                      <a:lnTo>
                        <a:pt x="950" y="1021"/>
                      </a:lnTo>
                      <a:lnTo>
                        <a:pt x="907" y="1007"/>
                      </a:lnTo>
                      <a:lnTo>
                        <a:pt x="893" y="1007"/>
                      </a:lnTo>
                      <a:lnTo>
                        <a:pt x="879" y="1007"/>
                      </a:lnTo>
                      <a:lnTo>
                        <a:pt x="865" y="1007"/>
                      </a:lnTo>
                      <a:lnTo>
                        <a:pt x="851" y="1021"/>
                      </a:lnTo>
                      <a:lnTo>
                        <a:pt x="808" y="1021"/>
                      </a:lnTo>
                      <a:lnTo>
                        <a:pt x="780" y="1035"/>
                      </a:lnTo>
                      <a:lnTo>
                        <a:pt x="751" y="1035"/>
                      </a:lnTo>
                      <a:lnTo>
                        <a:pt x="737" y="1035"/>
                      </a:lnTo>
                      <a:lnTo>
                        <a:pt x="723" y="1035"/>
                      </a:lnTo>
                      <a:lnTo>
                        <a:pt x="709" y="1049"/>
                      </a:lnTo>
                      <a:lnTo>
                        <a:pt x="695" y="1049"/>
                      </a:lnTo>
                      <a:lnTo>
                        <a:pt x="695" y="1063"/>
                      </a:lnTo>
                      <a:lnTo>
                        <a:pt x="680" y="1078"/>
                      </a:lnTo>
                      <a:lnTo>
                        <a:pt x="666" y="1092"/>
                      </a:lnTo>
                      <a:lnTo>
                        <a:pt x="652" y="1092"/>
                      </a:lnTo>
                      <a:lnTo>
                        <a:pt x="638" y="1106"/>
                      </a:lnTo>
                      <a:lnTo>
                        <a:pt x="624" y="1106"/>
                      </a:lnTo>
                      <a:lnTo>
                        <a:pt x="610" y="1106"/>
                      </a:lnTo>
                      <a:lnTo>
                        <a:pt x="567" y="1120"/>
                      </a:lnTo>
                      <a:lnTo>
                        <a:pt x="524" y="1134"/>
                      </a:lnTo>
                      <a:lnTo>
                        <a:pt x="510" y="1134"/>
                      </a:lnTo>
                      <a:lnTo>
                        <a:pt x="496" y="1134"/>
                      </a:lnTo>
                      <a:lnTo>
                        <a:pt x="482" y="1134"/>
                      </a:lnTo>
                      <a:lnTo>
                        <a:pt x="454" y="1148"/>
                      </a:lnTo>
                      <a:lnTo>
                        <a:pt x="425" y="1120"/>
                      </a:lnTo>
                      <a:lnTo>
                        <a:pt x="411" y="1106"/>
                      </a:lnTo>
                      <a:lnTo>
                        <a:pt x="411" y="1092"/>
                      </a:lnTo>
                      <a:lnTo>
                        <a:pt x="397" y="1092"/>
                      </a:lnTo>
                      <a:lnTo>
                        <a:pt x="383" y="1078"/>
                      </a:lnTo>
                      <a:lnTo>
                        <a:pt x="368" y="1063"/>
                      </a:lnTo>
                      <a:lnTo>
                        <a:pt x="354" y="1049"/>
                      </a:lnTo>
                      <a:lnTo>
                        <a:pt x="326" y="1021"/>
                      </a:lnTo>
                      <a:lnTo>
                        <a:pt x="283" y="992"/>
                      </a:lnTo>
                      <a:lnTo>
                        <a:pt x="227" y="936"/>
                      </a:lnTo>
                      <a:lnTo>
                        <a:pt x="227" y="922"/>
                      </a:lnTo>
                      <a:lnTo>
                        <a:pt x="170" y="865"/>
                      </a:lnTo>
                      <a:lnTo>
                        <a:pt x="127" y="836"/>
                      </a:lnTo>
                      <a:lnTo>
                        <a:pt x="85" y="794"/>
                      </a:lnTo>
                      <a:lnTo>
                        <a:pt x="56" y="766"/>
                      </a:lnTo>
                      <a:lnTo>
                        <a:pt x="42" y="751"/>
                      </a:lnTo>
                      <a:lnTo>
                        <a:pt x="14" y="723"/>
                      </a:lnTo>
                      <a:lnTo>
                        <a:pt x="14" y="709"/>
                      </a:lnTo>
                      <a:lnTo>
                        <a:pt x="0" y="709"/>
                      </a:lnTo>
                      <a:lnTo>
                        <a:pt x="0" y="695"/>
                      </a:lnTo>
                      <a:lnTo>
                        <a:pt x="0" y="680"/>
                      </a:lnTo>
                      <a:lnTo>
                        <a:pt x="0" y="666"/>
                      </a:lnTo>
                      <a:lnTo>
                        <a:pt x="14" y="666"/>
                      </a:lnTo>
                      <a:lnTo>
                        <a:pt x="56" y="652"/>
                      </a:lnTo>
                      <a:lnTo>
                        <a:pt x="99" y="624"/>
                      </a:lnTo>
                      <a:lnTo>
                        <a:pt x="113" y="624"/>
                      </a:lnTo>
                      <a:lnTo>
                        <a:pt x="142" y="609"/>
                      </a:lnTo>
                      <a:lnTo>
                        <a:pt x="170" y="595"/>
                      </a:lnTo>
                      <a:lnTo>
                        <a:pt x="184" y="595"/>
                      </a:lnTo>
                      <a:lnTo>
                        <a:pt x="212" y="581"/>
                      </a:lnTo>
                      <a:lnTo>
                        <a:pt x="255" y="567"/>
                      </a:lnTo>
                      <a:lnTo>
                        <a:pt x="269" y="567"/>
                      </a:lnTo>
                      <a:lnTo>
                        <a:pt x="298" y="553"/>
                      </a:lnTo>
                      <a:lnTo>
                        <a:pt x="326" y="539"/>
                      </a:lnTo>
                      <a:lnTo>
                        <a:pt x="340" y="539"/>
                      </a:lnTo>
                      <a:lnTo>
                        <a:pt x="354" y="539"/>
                      </a:lnTo>
                      <a:lnTo>
                        <a:pt x="368" y="539"/>
                      </a:lnTo>
                      <a:lnTo>
                        <a:pt x="383" y="539"/>
                      </a:lnTo>
                      <a:lnTo>
                        <a:pt x="383" y="524"/>
                      </a:lnTo>
                      <a:lnTo>
                        <a:pt x="397" y="524"/>
                      </a:lnTo>
                      <a:lnTo>
                        <a:pt x="411" y="524"/>
                      </a:lnTo>
                      <a:lnTo>
                        <a:pt x="496" y="482"/>
                      </a:lnTo>
                      <a:lnTo>
                        <a:pt x="510" y="482"/>
                      </a:lnTo>
                      <a:lnTo>
                        <a:pt x="524" y="468"/>
                      </a:lnTo>
                      <a:lnTo>
                        <a:pt x="581" y="453"/>
                      </a:lnTo>
                      <a:lnTo>
                        <a:pt x="624" y="425"/>
                      </a:lnTo>
                      <a:lnTo>
                        <a:pt x="652" y="411"/>
                      </a:lnTo>
                      <a:lnTo>
                        <a:pt x="680" y="368"/>
                      </a:lnTo>
                      <a:lnTo>
                        <a:pt x="709" y="354"/>
                      </a:lnTo>
                      <a:lnTo>
                        <a:pt x="737" y="354"/>
                      </a:lnTo>
                      <a:lnTo>
                        <a:pt x="751" y="340"/>
                      </a:lnTo>
                      <a:lnTo>
                        <a:pt x="766" y="340"/>
                      </a:lnTo>
                      <a:lnTo>
                        <a:pt x="780" y="312"/>
                      </a:lnTo>
                      <a:lnTo>
                        <a:pt x="794" y="312"/>
                      </a:lnTo>
                      <a:lnTo>
                        <a:pt x="794" y="297"/>
                      </a:lnTo>
                      <a:lnTo>
                        <a:pt x="808" y="297"/>
                      </a:lnTo>
                      <a:lnTo>
                        <a:pt x="822" y="283"/>
                      </a:lnTo>
                      <a:lnTo>
                        <a:pt x="836" y="283"/>
                      </a:lnTo>
                      <a:lnTo>
                        <a:pt x="851" y="269"/>
                      </a:lnTo>
                      <a:lnTo>
                        <a:pt x="922" y="227"/>
                      </a:lnTo>
                      <a:lnTo>
                        <a:pt x="950" y="198"/>
                      </a:lnTo>
                      <a:lnTo>
                        <a:pt x="964" y="198"/>
                      </a:lnTo>
                      <a:lnTo>
                        <a:pt x="964" y="184"/>
                      </a:lnTo>
                      <a:lnTo>
                        <a:pt x="1035" y="141"/>
                      </a:lnTo>
                      <a:lnTo>
                        <a:pt x="1049" y="141"/>
                      </a:lnTo>
                      <a:lnTo>
                        <a:pt x="1063" y="141"/>
                      </a:lnTo>
                      <a:lnTo>
                        <a:pt x="1063" y="127"/>
                      </a:lnTo>
                      <a:lnTo>
                        <a:pt x="1078" y="127"/>
                      </a:lnTo>
                      <a:lnTo>
                        <a:pt x="1092" y="113"/>
                      </a:lnTo>
                      <a:lnTo>
                        <a:pt x="1092" y="99"/>
                      </a:lnTo>
                      <a:lnTo>
                        <a:pt x="1106" y="85"/>
                      </a:lnTo>
                      <a:lnTo>
                        <a:pt x="1120" y="85"/>
                      </a:lnTo>
                      <a:lnTo>
                        <a:pt x="1120" y="70"/>
                      </a:lnTo>
                      <a:lnTo>
                        <a:pt x="1134" y="70"/>
                      </a:lnTo>
                      <a:lnTo>
                        <a:pt x="1148" y="56"/>
                      </a:lnTo>
                      <a:lnTo>
                        <a:pt x="1163" y="42"/>
                      </a:lnTo>
                      <a:lnTo>
                        <a:pt x="1163" y="28"/>
                      </a:lnTo>
                      <a:lnTo>
                        <a:pt x="1177" y="28"/>
                      </a:lnTo>
                      <a:lnTo>
                        <a:pt x="1177" y="14"/>
                      </a:lnTo>
                      <a:lnTo>
                        <a:pt x="1191" y="14"/>
                      </a:lnTo>
                      <a:lnTo>
                        <a:pt x="1205" y="14"/>
                      </a:lnTo>
                      <a:lnTo>
                        <a:pt x="1219" y="14"/>
                      </a:lnTo>
                      <a:lnTo>
                        <a:pt x="1234" y="14"/>
                      </a:lnTo>
                      <a:lnTo>
                        <a:pt x="1248" y="14"/>
                      </a:lnTo>
                      <a:lnTo>
                        <a:pt x="1262" y="0"/>
                      </a:lnTo>
                      <a:lnTo>
                        <a:pt x="1276" y="0"/>
                      </a:lnTo>
                      <a:lnTo>
                        <a:pt x="1290" y="0"/>
                      </a:lnTo>
                      <a:close/>
                    </a:path>
                  </a:pathLst>
                </a:custGeom>
                <a:pattFill prst="pct25">
                  <a:fgClr>
                    <a:srgbClr val="FF9900"/>
                  </a:fgClr>
                  <a:bgClr>
                    <a:srgbClr val="FFFFFF"/>
                  </a:bgClr>
                </a:pattFill>
                <a:ln w="9525">
                  <a:solidFill>
                    <a:srgbClr val="333333"/>
                  </a:solidFill>
                  <a:round/>
                  <a:headEnd/>
                  <a:tailEnd/>
                </a:ln>
              </p:spPr>
              <p:txBody>
                <a:bodyPr/>
                <a:lstStyle/>
                <a:p>
                  <a:endParaRPr lang="ja-JP" altLang="en-US"/>
                </a:p>
              </p:txBody>
            </p:sp>
            <p:sp>
              <p:nvSpPr>
                <p:cNvPr id="43" name="Freeform 48"/>
                <p:cNvSpPr>
                  <a:spLocks/>
                </p:cNvSpPr>
                <p:nvPr/>
              </p:nvSpPr>
              <p:spPr bwMode="auto">
                <a:xfrm>
                  <a:off x="556" y="1829"/>
                  <a:ext cx="2664" cy="2171"/>
                </a:xfrm>
                <a:custGeom>
                  <a:avLst/>
                  <a:gdLst>
                    <a:gd name="T0" fmla="*/ 0 w 2666"/>
                    <a:gd name="T1" fmla="*/ 1829 h 2170"/>
                    <a:gd name="T2" fmla="*/ 57 w 2666"/>
                    <a:gd name="T3" fmla="*/ 1716 h 2170"/>
                    <a:gd name="T4" fmla="*/ 184 w 2666"/>
                    <a:gd name="T5" fmla="*/ 1517 h 2170"/>
                    <a:gd name="T6" fmla="*/ 284 w 2666"/>
                    <a:gd name="T7" fmla="*/ 1361 h 2170"/>
                    <a:gd name="T8" fmla="*/ 383 w 2666"/>
                    <a:gd name="T9" fmla="*/ 1234 h 2170"/>
                    <a:gd name="T10" fmla="*/ 468 w 2666"/>
                    <a:gd name="T11" fmla="*/ 1177 h 2170"/>
                    <a:gd name="T12" fmla="*/ 567 w 2666"/>
                    <a:gd name="T13" fmla="*/ 1134 h 2170"/>
                    <a:gd name="T14" fmla="*/ 837 w 2666"/>
                    <a:gd name="T15" fmla="*/ 1049 h 2170"/>
                    <a:gd name="T16" fmla="*/ 908 w 2666"/>
                    <a:gd name="T17" fmla="*/ 1021 h 2170"/>
                    <a:gd name="T18" fmla="*/ 936 w 2666"/>
                    <a:gd name="T19" fmla="*/ 964 h 2170"/>
                    <a:gd name="T20" fmla="*/ 1007 w 2666"/>
                    <a:gd name="T21" fmla="*/ 851 h 2170"/>
                    <a:gd name="T22" fmla="*/ 1049 w 2666"/>
                    <a:gd name="T23" fmla="*/ 794 h 2170"/>
                    <a:gd name="T24" fmla="*/ 1078 w 2666"/>
                    <a:gd name="T25" fmla="*/ 780 h 2170"/>
                    <a:gd name="T26" fmla="*/ 1134 w 2666"/>
                    <a:gd name="T27" fmla="*/ 737 h 2170"/>
                    <a:gd name="T28" fmla="*/ 1205 w 2666"/>
                    <a:gd name="T29" fmla="*/ 695 h 2170"/>
                    <a:gd name="T30" fmla="*/ 1305 w 2666"/>
                    <a:gd name="T31" fmla="*/ 638 h 2170"/>
                    <a:gd name="T32" fmla="*/ 1418 w 2666"/>
                    <a:gd name="T33" fmla="*/ 595 h 2170"/>
                    <a:gd name="T34" fmla="*/ 1532 w 2666"/>
                    <a:gd name="T35" fmla="*/ 553 h 2170"/>
                    <a:gd name="T36" fmla="*/ 1617 w 2666"/>
                    <a:gd name="T37" fmla="*/ 510 h 2170"/>
                    <a:gd name="T38" fmla="*/ 1702 w 2666"/>
                    <a:gd name="T39" fmla="*/ 439 h 2170"/>
                    <a:gd name="T40" fmla="*/ 1744 w 2666"/>
                    <a:gd name="T41" fmla="*/ 340 h 2170"/>
                    <a:gd name="T42" fmla="*/ 1730 w 2666"/>
                    <a:gd name="T43" fmla="*/ 269 h 2170"/>
                    <a:gd name="T44" fmla="*/ 1688 w 2666"/>
                    <a:gd name="T45" fmla="*/ 156 h 2170"/>
                    <a:gd name="T46" fmla="*/ 1659 w 2666"/>
                    <a:gd name="T47" fmla="*/ 56 h 2170"/>
                    <a:gd name="T48" fmla="*/ 1688 w 2666"/>
                    <a:gd name="T49" fmla="*/ 14 h 2170"/>
                    <a:gd name="T50" fmla="*/ 1872 w 2666"/>
                    <a:gd name="T51" fmla="*/ 56 h 2170"/>
                    <a:gd name="T52" fmla="*/ 1915 w 2666"/>
                    <a:gd name="T53" fmla="*/ 70 h 2170"/>
                    <a:gd name="T54" fmla="*/ 1943 w 2666"/>
                    <a:gd name="T55" fmla="*/ 85 h 2170"/>
                    <a:gd name="T56" fmla="*/ 1971 w 2666"/>
                    <a:gd name="T57" fmla="*/ 99 h 2170"/>
                    <a:gd name="T58" fmla="*/ 2014 w 2666"/>
                    <a:gd name="T59" fmla="*/ 127 h 2170"/>
                    <a:gd name="T60" fmla="*/ 2042 w 2666"/>
                    <a:gd name="T61" fmla="*/ 156 h 2170"/>
                    <a:gd name="T62" fmla="*/ 2056 w 2666"/>
                    <a:gd name="T63" fmla="*/ 170 h 2170"/>
                    <a:gd name="T64" fmla="*/ 2099 w 2666"/>
                    <a:gd name="T65" fmla="*/ 226 h 2170"/>
                    <a:gd name="T66" fmla="*/ 2127 w 2666"/>
                    <a:gd name="T67" fmla="*/ 269 h 2170"/>
                    <a:gd name="T68" fmla="*/ 2170 w 2666"/>
                    <a:gd name="T69" fmla="*/ 297 h 2170"/>
                    <a:gd name="T70" fmla="*/ 2212 w 2666"/>
                    <a:gd name="T71" fmla="*/ 340 h 2170"/>
                    <a:gd name="T72" fmla="*/ 2255 w 2666"/>
                    <a:gd name="T73" fmla="*/ 411 h 2170"/>
                    <a:gd name="T74" fmla="*/ 2283 w 2666"/>
                    <a:gd name="T75" fmla="*/ 453 h 2170"/>
                    <a:gd name="T76" fmla="*/ 2326 w 2666"/>
                    <a:gd name="T77" fmla="*/ 510 h 2170"/>
                    <a:gd name="T78" fmla="*/ 2354 w 2666"/>
                    <a:gd name="T79" fmla="*/ 553 h 2170"/>
                    <a:gd name="T80" fmla="*/ 2411 w 2666"/>
                    <a:gd name="T81" fmla="*/ 624 h 2170"/>
                    <a:gd name="T82" fmla="*/ 2439 w 2666"/>
                    <a:gd name="T83" fmla="*/ 680 h 2170"/>
                    <a:gd name="T84" fmla="*/ 2468 w 2666"/>
                    <a:gd name="T85" fmla="*/ 709 h 2170"/>
                    <a:gd name="T86" fmla="*/ 2496 w 2666"/>
                    <a:gd name="T87" fmla="*/ 765 h 2170"/>
                    <a:gd name="T88" fmla="*/ 2553 w 2666"/>
                    <a:gd name="T89" fmla="*/ 836 h 2170"/>
                    <a:gd name="T90" fmla="*/ 2581 w 2666"/>
                    <a:gd name="T91" fmla="*/ 879 h 2170"/>
                    <a:gd name="T92" fmla="*/ 2666 w 2666"/>
                    <a:gd name="T93" fmla="*/ 1007 h 2170"/>
                    <a:gd name="T94" fmla="*/ 2510 w 2666"/>
                    <a:gd name="T95" fmla="*/ 1120 h 2170"/>
                    <a:gd name="T96" fmla="*/ 2397 w 2666"/>
                    <a:gd name="T97" fmla="*/ 1205 h 2170"/>
                    <a:gd name="T98" fmla="*/ 2241 w 2666"/>
                    <a:gd name="T99" fmla="*/ 1304 h 2170"/>
                    <a:gd name="T100" fmla="*/ 2141 w 2666"/>
                    <a:gd name="T101" fmla="*/ 1375 h 2170"/>
                    <a:gd name="T102" fmla="*/ 2014 w 2666"/>
                    <a:gd name="T103" fmla="*/ 1446 h 2170"/>
                    <a:gd name="T104" fmla="*/ 1744 w 2666"/>
                    <a:gd name="T105" fmla="*/ 1588 h 2170"/>
                    <a:gd name="T106" fmla="*/ 1489 w 2666"/>
                    <a:gd name="T107" fmla="*/ 1730 h 2170"/>
                    <a:gd name="T108" fmla="*/ 1347 w 2666"/>
                    <a:gd name="T109" fmla="*/ 1787 h 2170"/>
                    <a:gd name="T110" fmla="*/ 1220 w 2666"/>
                    <a:gd name="T111" fmla="*/ 1844 h 2170"/>
                    <a:gd name="T112" fmla="*/ 1106 w 2666"/>
                    <a:gd name="T113" fmla="*/ 1900 h 2170"/>
                    <a:gd name="T114" fmla="*/ 539 w 2666"/>
                    <a:gd name="T115" fmla="*/ 2085 h 2170"/>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2666"/>
                    <a:gd name="T175" fmla="*/ 0 h 2170"/>
                    <a:gd name="T176" fmla="*/ 2666 w 2666"/>
                    <a:gd name="T177" fmla="*/ 2170 h 2170"/>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2666" h="2170">
                      <a:moveTo>
                        <a:pt x="440" y="2127"/>
                      </a:moveTo>
                      <a:lnTo>
                        <a:pt x="298" y="2170"/>
                      </a:lnTo>
                      <a:lnTo>
                        <a:pt x="284" y="2156"/>
                      </a:lnTo>
                      <a:lnTo>
                        <a:pt x="255" y="2127"/>
                      </a:lnTo>
                      <a:lnTo>
                        <a:pt x="170" y="2028"/>
                      </a:lnTo>
                      <a:lnTo>
                        <a:pt x="156" y="2014"/>
                      </a:lnTo>
                      <a:lnTo>
                        <a:pt x="0" y="1829"/>
                      </a:lnTo>
                      <a:lnTo>
                        <a:pt x="14" y="1815"/>
                      </a:lnTo>
                      <a:lnTo>
                        <a:pt x="14" y="1801"/>
                      </a:lnTo>
                      <a:lnTo>
                        <a:pt x="28" y="1787"/>
                      </a:lnTo>
                      <a:lnTo>
                        <a:pt x="42" y="1773"/>
                      </a:lnTo>
                      <a:lnTo>
                        <a:pt x="42" y="1744"/>
                      </a:lnTo>
                      <a:lnTo>
                        <a:pt x="57" y="1730"/>
                      </a:lnTo>
                      <a:lnTo>
                        <a:pt x="57" y="1716"/>
                      </a:lnTo>
                      <a:lnTo>
                        <a:pt x="71" y="1716"/>
                      </a:lnTo>
                      <a:lnTo>
                        <a:pt x="85" y="1687"/>
                      </a:lnTo>
                      <a:lnTo>
                        <a:pt x="85" y="1673"/>
                      </a:lnTo>
                      <a:lnTo>
                        <a:pt x="113" y="1631"/>
                      </a:lnTo>
                      <a:lnTo>
                        <a:pt x="142" y="1602"/>
                      </a:lnTo>
                      <a:lnTo>
                        <a:pt x="142" y="1588"/>
                      </a:lnTo>
                      <a:lnTo>
                        <a:pt x="170" y="1546"/>
                      </a:lnTo>
                      <a:lnTo>
                        <a:pt x="184" y="1517"/>
                      </a:lnTo>
                      <a:lnTo>
                        <a:pt x="184" y="1503"/>
                      </a:lnTo>
                      <a:lnTo>
                        <a:pt x="198" y="1489"/>
                      </a:lnTo>
                      <a:lnTo>
                        <a:pt x="227" y="1446"/>
                      </a:lnTo>
                      <a:lnTo>
                        <a:pt x="241" y="1418"/>
                      </a:lnTo>
                      <a:lnTo>
                        <a:pt x="255" y="1404"/>
                      </a:lnTo>
                      <a:lnTo>
                        <a:pt x="269" y="1375"/>
                      </a:lnTo>
                      <a:lnTo>
                        <a:pt x="284" y="1361"/>
                      </a:lnTo>
                      <a:lnTo>
                        <a:pt x="298" y="1347"/>
                      </a:lnTo>
                      <a:lnTo>
                        <a:pt x="312" y="1333"/>
                      </a:lnTo>
                      <a:lnTo>
                        <a:pt x="326" y="1304"/>
                      </a:lnTo>
                      <a:lnTo>
                        <a:pt x="340" y="1290"/>
                      </a:lnTo>
                      <a:lnTo>
                        <a:pt x="354" y="1276"/>
                      </a:lnTo>
                      <a:lnTo>
                        <a:pt x="369" y="1262"/>
                      </a:lnTo>
                      <a:lnTo>
                        <a:pt x="383" y="1234"/>
                      </a:lnTo>
                      <a:lnTo>
                        <a:pt x="411" y="1219"/>
                      </a:lnTo>
                      <a:lnTo>
                        <a:pt x="425" y="1205"/>
                      </a:lnTo>
                      <a:lnTo>
                        <a:pt x="440" y="1191"/>
                      </a:lnTo>
                      <a:lnTo>
                        <a:pt x="454" y="1177"/>
                      </a:lnTo>
                      <a:lnTo>
                        <a:pt x="468" y="1177"/>
                      </a:lnTo>
                      <a:lnTo>
                        <a:pt x="482" y="1163"/>
                      </a:lnTo>
                      <a:lnTo>
                        <a:pt x="510" y="1163"/>
                      </a:lnTo>
                      <a:lnTo>
                        <a:pt x="525" y="1148"/>
                      </a:lnTo>
                      <a:lnTo>
                        <a:pt x="539" y="1148"/>
                      </a:lnTo>
                      <a:lnTo>
                        <a:pt x="553" y="1134"/>
                      </a:lnTo>
                      <a:lnTo>
                        <a:pt x="567" y="1134"/>
                      </a:lnTo>
                      <a:lnTo>
                        <a:pt x="581" y="1134"/>
                      </a:lnTo>
                      <a:lnTo>
                        <a:pt x="596" y="1120"/>
                      </a:lnTo>
                      <a:lnTo>
                        <a:pt x="638" y="1106"/>
                      </a:lnTo>
                      <a:lnTo>
                        <a:pt x="652" y="1106"/>
                      </a:lnTo>
                      <a:lnTo>
                        <a:pt x="709" y="1092"/>
                      </a:lnTo>
                      <a:lnTo>
                        <a:pt x="752" y="1078"/>
                      </a:lnTo>
                      <a:lnTo>
                        <a:pt x="794" y="1063"/>
                      </a:lnTo>
                      <a:lnTo>
                        <a:pt x="837" y="1049"/>
                      </a:lnTo>
                      <a:lnTo>
                        <a:pt x="879" y="1035"/>
                      </a:lnTo>
                      <a:lnTo>
                        <a:pt x="893" y="1021"/>
                      </a:lnTo>
                      <a:lnTo>
                        <a:pt x="908" y="1021"/>
                      </a:lnTo>
                      <a:lnTo>
                        <a:pt x="908" y="1007"/>
                      </a:lnTo>
                      <a:lnTo>
                        <a:pt x="922" y="1007"/>
                      </a:lnTo>
                      <a:lnTo>
                        <a:pt x="922" y="992"/>
                      </a:lnTo>
                      <a:lnTo>
                        <a:pt x="936" y="978"/>
                      </a:lnTo>
                      <a:lnTo>
                        <a:pt x="936" y="964"/>
                      </a:lnTo>
                      <a:lnTo>
                        <a:pt x="950" y="950"/>
                      </a:lnTo>
                      <a:lnTo>
                        <a:pt x="964" y="936"/>
                      </a:lnTo>
                      <a:lnTo>
                        <a:pt x="964" y="922"/>
                      </a:lnTo>
                      <a:lnTo>
                        <a:pt x="978" y="893"/>
                      </a:lnTo>
                      <a:lnTo>
                        <a:pt x="978" y="879"/>
                      </a:lnTo>
                      <a:lnTo>
                        <a:pt x="993" y="865"/>
                      </a:lnTo>
                      <a:lnTo>
                        <a:pt x="993" y="851"/>
                      </a:lnTo>
                      <a:lnTo>
                        <a:pt x="1007" y="851"/>
                      </a:lnTo>
                      <a:lnTo>
                        <a:pt x="1007" y="836"/>
                      </a:lnTo>
                      <a:lnTo>
                        <a:pt x="1021" y="836"/>
                      </a:lnTo>
                      <a:lnTo>
                        <a:pt x="1021" y="822"/>
                      </a:lnTo>
                      <a:lnTo>
                        <a:pt x="1035" y="822"/>
                      </a:lnTo>
                      <a:lnTo>
                        <a:pt x="1035" y="808"/>
                      </a:lnTo>
                      <a:lnTo>
                        <a:pt x="1049" y="794"/>
                      </a:lnTo>
                      <a:lnTo>
                        <a:pt x="1064" y="794"/>
                      </a:lnTo>
                      <a:lnTo>
                        <a:pt x="1064" y="780"/>
                      </a:lnTo>
                      <a:lnTo>
                        <a:pt x="1078" y="780"/>
                      </a:lnTo>
                      <a:lnTo>
                        <a:pt x="1078" y="765"/>
                      </a:lnTo>
                      <a:lnTo>
                        <a:pt x="1092" y="765"/>
                      </a:lnTo>
                      <a:lnTo>
                        <a:pt x="1106" y="751"/>
                      </a:lnTo>
                      <a:lnTo>
                        <a:pt x="1120" y="737"/>
                      </a:lnTo>
                      <a:lnTo>
                        <a:pt x="1134" y="737"/>
                      </a:lnTo>
                      <a:lnTo>
                        <a:pt x="1149" y="723"/>
                      </a:lnTo>
                      <a:lnTo>
                        <a:pt x="1163" y="723"/>
                      </a:lnTo>
                      <a:lnTo>
                        <a:pt x="1163" y="709"/>
                      </a:lnTo>
                      <a:lnTo>
                        <a:pt x="1177" y="709"/>
                      </a:lnTo>
                      <a:lnTo>
                        <a:pt x="1191" y="695"/>
                      </a:lnTo>
                      <a:lnTo>
                        <a:pt x="1205" y="695"/>
                      </a:lnTo>
                      <a:lnTo>
                        <a:pt x="1220" y="695"/>
                      </a:lnTo>
                      <a:lnTo>
                        <a:pt x="1234" y="680"/>
                      </a:lnTo>
                      <a:lnTo>
                        <a:pt x="1248" y="666"/>
                      </a:lnTo>
                      <a:lnTo>
                        <a:pt x="1262" y="666"/>
                      </a:lnTo>
                      <a:lnTo>
                        <a:pt x="1276" y="652"/>
                      </a:lnTo>
                      <a:lnTo>
                        <a:pt x="1290" y="652"/>
                      </a:lnTo>
                      <a:lnTo>
                        <a:pt x="1305" y="652"/>
                      </a:lnTo>
                      <a:lnTo>
                        <a:pt x="1305" y="638"/>
                      </a:lnTo>
                      <a:lnTo>
                        <a:pt x="1319" y="638"/>
                      </a:lnTo>
                      <a:lnTo>
                        <a:pt x="1333" y="624"/>
                      </a:lnTo>
                      <a:lnTo>
                        <a:pt x="1347" y="624"/>
                      </a:lnTo>
                      <a:lnTo>
                        <a:pt x="1361" y="624"/>
                      </a:lnTo>
                      <a:lnTo>
                        <a:pt x="1376" y="609"/>
                      </a:lnTo>
                      <a:lnTo>
                        <a:pt x="1390" y="609"/>
                      </a:lnTo>
                      <a:lnTo>
                        <a:pt x="1404" y="595"/>
                      </a:lnTo>
                      <a:lnTo>
                        <a:pt x="1418" y="595"/>
                      </a:lnTo>
                      <a:lnTo>
                        <a:pt x="1432" y="595"/>
                      </a:lnTo>
                      <a:lnTo>
                        <a:pt x="1447" y="581"/>
                      </a:lnTo>
                      <a:lnTo>
                        <a:pt x="1461" y="581"/>
                      </a:lnTo>
                      <a:lnTo>
                        <a:pt x="1489" y="567"/>
                      </a:lnTo>
                      <a:lnTo>
                        <a:pt x="1503" y="567"/>
                      </a:lnTo>
                      <a:lnTo>
                        <a:pt x="1532" y="553"/>
                      </a:lnTo>
                      <a:lnTo>
                        <a:pt x="1546" y="553"/>
                      </a:lnTo>
                      <a:lnTo>
                        <a:pt x="1560" y="539"/>
                      </a:lnTo>
                      <a:lnTo>
                        <a:pt x="1574" y="539"/>
                      </a:lnTo>
                      <a:lnTo>
                        <a:pt x="1588" y="524"/>
                      </a:lnTo>
                      <a:lnTo>
                        <a:pt x="1603" y="524"/>
                      </a:lnTo>
                      <a:lnTo>
                        <a:pt x="1617" y="510"/>
                      </a:lnTo>
                      <a:lnTo>
                        <a:pt x="1631" y="510"/>
                      </a:lnTo>
                      <a:lnTo>
                        <a:pt x="1631" y="496"/>
                      </a:lnTo>
                      <a:lnTo>
                        <a:pt x="1645" y="496"/>
                      </a:lnTo>
                      <a:lnTo>
                        <a:pt x="1659" y="482"/>
                      </a:lnTo>
                      <a:lnTo>
                        <a:pt x="1673" y="468"/>
                      </a:lnTo>
                      <a:lnTo>
                        <a:pt x="1688" y="453"/>
                      </a:lnTo>
                      <a:lnTo>
                        <a:pt x="1702" y="439"/>
                      </a:lnTo>
                      <a:lnTo>
                        <a:pt x="1716" y="425"/>
                      </a:lnTo>
                      <a:lnTo>
                        <a:pt x="1716" y="411"/>
                      </a:lnTo>
                      <a:lnTo>
                        <a:pt x="1716" y="397"/>
                      </a:lnTo>
                      <a:lnTo>
                        <a:pt x="1730" y="382"/>
                      </a:lnTo>
                      <a:lnTo>
                        <a:pt x="1730" y="368"/>
                      </a:lnTo>
                      <a:lnTo>
                        <a:pt x="1744" y="354"/>
                      </a:lnTo>
                      <a:lnTo>
                        <a:pt x="1744" y="340"/>
                      </a:lnTo>
                      <a:lnTo>
                        <a:pt x="1744" y="326"/>
                      </a:lnTo>
                      <a:lnTo>
                        <a:pt x="1744" y="312"/>
                      </a:lnTo>
                      <a:lnTo>
                        <a:pt x="1744" y="297"/>
                      </a:lnTo>
                      <a:lnTo>
                        <a:pt x="1744" y="283"/>
                      </a:lnTo>
                      <a:lnTo>
                        <a:pt x="1730" y="269"/>
                      </a:lnTo>
                      <a:lnTo>
                        <a:pt x="1730" y="255"/>
                      </a:lnTo>
                      <a:lnTo>
                        <a:pt x="1730" y="241"/>
                      </a:lnTo>
                      <a:lnTo>
                        <a:pt x="1716" y="226"/>
                      </a:lnTo>
                      <a:lnTo>
                        <a:pt x="1716" y="212"/>
                      </a:lnTo>
                      <a:lnTo>
                        <a:pt x="1702" y="198"/>
                      </a:lnTo>
                      <a:lnTo>
                        <a:pt x="1702" y="170"/>
                      </a:lnTo>
                      <a:lnTo>
                        <a:pt x="1688" y="156"/>
                      </a:lnTo>
                      <a:lnTo>
                        <a:pt x="1673" y="127"/>
                      </a:lnTo>
                      <a:lnTo>
                        <a:pt x="1673" y="113"/>
                      </a:lnTo>
                      <a:lnTo>
                        <a:pt x="1659" y="99"/>
                      </a:lnTo>
                      <a:lnTo>
                        <a:pt x="1659" y="85"/>
                      </a:lnTo>
                      <a:lnTo>
                        <a:pt x="1659" y="70"/>
                      </a:lnTo>
                      <a:lnTo>
                        <a:pt x="1659" y="56"/>
                      </a:lnTo>
                      <a:lnTo>
                        <a:pt x="1645" y="42"/>
                      </a:lnTo>
                      <a:lnTo>
                        <a:pt x="1645" y="28"/>
                      </a:lnTo>
                      <a:lnTo>
                        <a:pt x="1645" y="14"/>
                      </a:lnTo>
                      <a:lnTo>
                        <a:pt x="1645" y="0"/>
                      </a:lnTo>
                      <a:lnTo>
                        <a:pt x="1688" y="14"/>
                      </a:lnTo>
                      <a:lnTo>
                        <a:pt x="1716" y="14"/>
                      </a:lnTo>
                      <a:lnTo>
                        <a:pt x="1744" y="28"/>
                      </a:lnTo>
                      <a:lnTo>
                        <a:pt x="1844" y="56"/>
                      </a:lnTo>
                      <a:lnTo>
                        <a:pt x="1858" y="56"/>
                      </a:lnTo>
                      <a:lnTo>
                        <a:pt x="1872" y="56"/>
                      </a:lnTo>
                      <a:lnTo>
                        <a:pt x="1886" y="56"/>
                      </a:lnTo>
                      <a:lnTo>
                        <a:pt x="1886" y="70"/>
                      </a:lnTo>
                      <a:lnTo>
                        <a:pt x="1900" y="70"/>
                      </a:lnTo>
                      <a:lnTo>
                        <a:pt x="1915" y="70"/>
                      </a:lnTo>
                      <a:lnTo>
                        <a:pt x="1929" y="85"/>
                      </a:lnTo>
                      <a:lnTo>
                        <a:pt x="1943" y="85"/>
                      </a:lnTo>
                      <a:lnTo>
                        <a:pt x="1957" y="99"/>
                      </a:lnTo>
                      <a:lnTo>
                        <a:pt x="1971" y="99"/>
                      </a:lnTo>
                      <a:lnTo>
                        <a:pt x="1985" y="99"/>
                      </a:lnTo>
                      <a:lnTo>
                        <a:pt x="1985" y="113"/>
                      </a:lnTo>
                      <a:lnTo>
                        <a:pt x="2000" y="113"/>
                      </a:lnTo>
                      <a:lnTo>
                        <a:pt x="2014" y="127"/>
                      </a:lnTo>
                      <a:lnTo>
                        <a:pt x="2028" y="141"/>
                      </a:lnTo>
                      <a:lnTo>
                        <a:pt x="2042" y="156"/>
                      </a:lnTo>
                      <a:lnTo>
                        <a:pt x="2056" y="156"/>
                      </a:lnTo>
                      <a:lnTo>
                        <a:pt x="2056" y="170"/>
                      </a:lnTo>
                      <a:lnTo>
                        <a:pt x="2071" y="184"/>
                      </a:lnTo>
                      <a:lnTo>
                        <a:pt x="2071" y="198"/>
                      </a:lnTo>
                      <a:lnTo>
                        <a:pt x="2085" y="198"/>
                      </a:lnTo>
                      <a:lnTo>
                        <a:pt x="2085" y="212"/>
                      </a:lnTo>
                      <a:lnTo>
                        <a:pt x="2099" y="212"/>
                      </a:lnTo>
                      <a:lnTo>
                        <a:pt x="2099" y="226"/>
                      </a:lnTo>
                      <a:lnTo>
                        <a:pt x="2113" y="241"/>
                      </a:lnTo>
                      <a:lnTo>
                        <a:pt x="2113" y="255"/>
                      </a:lnTo>
                      <a:lnTo>
                        <a:pt x="2127" y="255"/>
                      </a:lnTo>
                      <a:lnTo>
                        <a:pt x="2127" y="269"/>
                      </a:lnTo>
                      <a:lnTo>
                        <a:pt x="2141" y="269"/>
                      </a:lnTo>
                      <a:lnTo>
                        <a:pt x="2141" y="283"/>
                      </a:lnTo>
                      <a:lnTo>
                        <a:pt x="2156" y="283"/>
                      </a:lnTo>
                      <a:lnTo>
                        <a:pt x="2170" y="297"/>
                      </a:lnTo>
                      <a:lnTo>
                        <a:pt x="2170" y="312"/>
                      </a:lnTo>
                      <a:lnTo>
                        <a:pt x="2184" y="312"/>
                      </a:lnTo>
                      <a:lnTo>
                        <a:pt x="2184" y="326"/>
                      </a:lnTo>
                      <a:lnTo>
                        <a:pt x="2198" y="326"/>
                      </a:lnTo>
                      <a:lnTo>
                        <a:pt x="2212" y="340"/>
                      </a:lnTo>
                      <a:lnTo>
                        <a:pt x="2227" y="368"/>
                      </a:lnTo>
                      <a:lnTo>
                        <a:pt x="2241" y="382"/>
                      </a:lnTo>
                      <a:lnTo>
                        <a:pt x="2241" y="397"/>
                      </a:lnTo>
                      <a:lnTo>
                        <a:pt x="2255" y="411"/>
                      </a:lnTo>
                      <a:lnTo>
                        <a:pt x="2269" y="425"/>
                      </a:lnTo>
                      <a:lnTo>
                        <a:pt x="2269" y="439"/>
                      </a:lnTo>
                      <a:lnTo>
                        <a:pt x="2283" y="453"/>
                      </a:lnTo>
                      <a:lnTo>
                        <a:pt x="2283" y="468"/>
                      </a:lnTo>
                      <a:lnTo>
                        <a:pt x="2297" y="468"/>
                      </a:lnTo>
                      <a:lnTo>
                        <a:pt x="2297" y="482"/>
                      </a:lnTo>
                      <a:lnTo>
                        <a:pt x="2312" y="496"/>
                      </a:lnTo>
                      <a:lnTo>
                        <a:pt x="2326" y="510"/>
                      </a:lnTo>
                      <a:lnTo>
                        <a:pt x="2326" y="524"/>
                      </a:lnTo>
                      <a:lnTo>
                        <a:pt x="2340" y="524"/>
                      </a:lnTo>
                      <a:lnTo>
                        <a:pt x="2340" y="539"/>
                      </a:lnTo>
                      <a:lnTo>
                        <a:pt x="2354" y="553"/>
                      </a:lnTo>
                      <a:lnTo>
                        <a:pt x="2368" y="567"/>
                      </a:lnTo>
                      <a:lnTo>
                        <a:pt x="2383" y="581"/>
                      </a:lnTo>
                      <a:lnTo>
                        <a:pt x="2397" y="609"/>
                      </a:lnTo>
                      <a:lnTo>
                        <a:pt x="2397" y="624"/>
                      </a:lnTo>
                      <a:lnTo>
                        <a:pt x="2411" y="624"/>
                      </a:lnTo>
                      <a:lnTo>
                        <a:pt x="2411" y="638"/>
                      </a:lnTo>
                      <a:lnTo>
                        <a:pt x="2425" y="652"/>
                      </a:lnTo>
                      <a:lnTo>
                        <a:pt x="2439" y="666"/>
                      </a:lnTo>
                      <a:lnTo>
                        <a:pt x="2439" y="680"/>
                      </a:lnTo>
                      <a:lnTo>
                        <a:pt x="2453" y="680"/>
                      </a:lnTo>
                      <a:lnTo>
                        <a:pt x="2453" y="695"/>
                      </a:lnTo>
                      <a:lnTo>
                        <a:pt x="2468" y="709"/>
                      </a:lnTo>
                      <a:lnTo>
                        <a:pt x="2468" y="723"/>
                      </a:lnTo>
                      <a:lnTo>
                        <a:pt x="2482" y="737"/>
                      </a:lnTo>
                      <a:lnTo>
                        <a:pt x="2496" y="751"/>
                      </a:lnTo>
                      <a:lnTo>
                        <a:pt x="2496" y="765"/>
                      </a:lnTo>
                      <a:lnTo>
                        <a:pt x="2510" y="780"/>
                      </a:lnTo>
                      <a:lnTo>
                        <a:pt x="2524" y="794"/>
                      </a:lnTo>
                      <a:lnTo>
                        <a:pt x="2539" y="808"/>
                      </a:lnTo>
                      <a:lnTo>
                        <a:pt x="2539" y="822"/>
                      </a:lnTo>
                      <a:lnTo>
                        <a:pt x="2553" y="836"/>
                      </a:lnTo>
                      <a:lnTo>
                        <a:pt x="2567" y="851"/>
                      </a:lnTo>
                      <a:lnTo>
                        <a:pt x="2567" y="865"/>
                      </a:lnTo>
                      <a:lnTo>
                        <a:pt x="2581" y="879"/>
                      </a:lnTo>
                      <a:lnTo>
                        <a:pt x="2581" y="893"/>
                      </a:lnTo>
                      <a:lnTo>
                        <a:pt x="2595" y="893"/>
                      </a:lnTo>
                      <a:lnTo>
                        <a:pt x="2609" y="907"/>
                      </a:lnTo>
                      <a:lnTo>
                        <a:pt x="2609" y="922"/>
                      </a:lnTo>
                      <a:lnTo>
                        <a:pt x="2638" y="950"/>
                      </a:lnTo>
                      <a:lnTo>
                        <a:pt x="2652" y="964"/>
                      </a:lnTo>
                      <a:lnTo>
                        <a:pt x="2666" y="1007"/>
                      </a:lnTo>
                      <a:lnTo>
                        <a:pt x="2652" y="1021"/>
                      </a:lnTo>
                      <a:lnTo>
                        <a:pt x="2609" y="1049"/>
                      </a:lnTo>
                      <a:lnTo>
                        <a:pt x="2581" y="1078"/>
                      </a:lnTo>
                      <a:lnTo>
                        <a:pt x="2553" y="1092"/>
                      </a:lnTo>
                      <a:lnTo>
                        <a:pt x="2524" y="1106"/>
                      </a:lnTo>
                      <a:lnTo>
                        <a:pt x="2510" y="1120"/>
                      </a:lnTo>
                      <a:lnTo>
                        <a:pt x="2482" y="1134"/>
                      </a:lnTo>
                      <a:lnTo>
                        <a:pt x="2468" y="1148"/>
                      </a:lnTo>
                      <a:lnTo>
                        <a:pt x="2439" y="1177"/>
                      </a:lnTo>
                      <a:lnTo>
                        <a:pt x="2411" y="1191"/>
                      </a:lnTo>
                      <a:lnTo>
                        <a:pt x="2411" y="1205"/>
                      </a:lnTo>
                      <a:lnTo>
                        <a:pt x="2397" y="1205"/>
                      </a:lnTo>
                      <a:lnTo>
                        <a:pt x="2383" y="1219"/>
                      </a:lnTo>
                      <a:lnTo>
                        <a:pt x="2354" y="1234"/>
                      </a:lnTo>
                      <a:lnTo>
                        <a:pt x="2340" y="1248"/>
                      </a:lnTo>
                      <a:lnTo>
                        <a:pt x="2326" y="1248"/>
                      </a:lnTo>
                      <a:lnTo>
                        <a:pt x="2312" y="1262"/>
                      </a:lnTo>
                      <a:lnTo>
                        <a:pt x="2269" y="1290"/>
                      </a:lnTo>
                      <a:lnTo>
                        <a:pt x="2241" y="1304"/>
                      </a:lnTo>
                      <a:lnTo>
                        <a:pt x="2227" y="1319"/>
                      </a:lnTo>
                      <a:lnTo>
                        <a:pt x="2212" y="1333"/>
                      </a:lnTo>
                      <a:lnTo>
                        <a:pt x="2184" y="1347"/>
                      </a:lnTo>
                      <a:lnTo>
                        <a:pt x="2141" y="1375"/>
                      </a:lnTo>
                      <a:lnTo>
                        <a:pt x="2113" y="1390"/>
                      </a:lnTo>
                      <a:lnTo>
                        <a:pt x="2085" y="1404"/>
                      </a:lnTo>
                      <a:lnTo>
                        <a:pt x="2056" y="1418"/>
                      </a:lnTo>
                      <a:lnTo>
                        <a:pt x="2056" y="1432"/>
                      </a:lnTo>
                      <a:lnTo>
                        <a:pt x="2042" y="1432"/>
                      </a:lnTo>
                      <a:lnTo>
                        <a:pt x="2028" y="1446"/>
                      </a:lnTo>
                      <a:lnTo>
                        <a:pt x="2014" y="1446"/>
                      </a:lnTo>
                      <a:lnTo>
                        <a:pt x="2000" y="1461"/>
                      </a:lnTo>
                      <a:lnTo>
                        <a:pt x="1971" y="1475"/>
                      </a:lnTo>
                      <a:lnTo>
                        <a:pt x="1943" y="1489"/>
                      </a:lnTo>
                      <a:lnTo>
                        <a:pt x="1915" y="1503"/>
                      </a:lnTo>
                      <a:lnTo>
                        <a:pt x="1900" y="1503"/>
                      </a:lnTo>
                      <a:lnTo>
                        <a:pt x="1858" y="1531"/>
                      </a:lnTo>
                      <a:lnTo>
                        <a:pt x="1844" y="1531"/>
                      </a:lnTo>
                      <a:lnTo>
                        <a:pt x="1744" y="1588"/>
                      </a:lnTo>
                      <a:lnTo>
                        <a:pt x="1730" y="1602"/>
                      </a:lnTo>
                      <a:lnTo>
                        <a:pt x="1702" y="1617"/>
                      </a:lnTo>
                      <a:lnTo>
                        <a:pt x="1688" y="1617"/>
                      </a:lnTo>
                      <a:lnTo>
                        <a:pt x="1503" y="1716"/>
                      </a:lnTo>
                      <a:lnTo>
                        <a:pt x="1489" y="1730"/>
                      </a:lnTo>
                      <a:lnTo>
                        <a:pt x="1461" y="1744"/>
                      </a:lnTo>
                      <a:lnTo>
                        <a:pt x="1447" y="1744"/>
                      </a:lnTo>
                      <a:lnTo>
                        <a:pt x="1432" y="1758"/>
                      </a:lnTo>
                      <a:lnTo>
                        <a:pt x="1418" y="1758"/>
                      </a:lnTo>
                      <a:lnTo>
                        <a:pt x="1404" y="1773"/>
                      </a:lnTo>
                      <a:lnTo>
                        <a:pt x="1376" y="1787"/>
                      </a:lnTo>
                      <a:lnTo>
                        <a:pt x="1347" y="1787"/>
                      </a:lnTo>
                      <a:lnTo>
                        <a:pt x="1333" y="1801"/>
                      </a:lnTo>
                      <a:lnTo>
                        <a:pt x="1305" y="1815"/>
                      </a:lnTo>
                      <a:lnTo>
                        <a:pt x="1290" y="1815"/>
                      </a:lnTo>
                      <a:lnTo>
                        <a:pt x="1276" y="1829"/>
                      </a:lnTo>
                      <a:lnTo>
                        <a:pt x="1248" y="1844"/>
                      </a:lnTo>
                      <a:lnTo>
                        <a:pt x="1234" y="1844"/>
                      </a:lnTo>
                      <a:lnTo>
                        <a:pt x="1220" y="1844"/>
                      </a:lnTo>
                      <a:lnTo>
                        <a:pt x="1205" y="1858"/>
                      </a:lnTo>
                      <a:lnTo>
                        <a:pt x="1191" y="1858"/>
                      </a:lnTo>
                      <a:lnTo>
                        <a:pt x="1177" y="1872"/>
                      </a:lnTo>
                      <a:lnTo>
                        <a:pt x="1163" y="1872"/>
                      </a:lnTo>
                      <a:lnTo>
                        <a:pt x="1149" y="1886"/>
                      </a:lnTo>
                      <a:lnTo>
                        <a:pt x="1134" y="1886"/>
                      </a:lnTo>
                      <a:lnTo>
                        <a:pt x="1120" y="1900"/>
                      </a:lnTo>
                      <a:lnTo>
                        <a:pt x="1106" y="1900"/>
                      </a:lnTo>
                      <a:lnTo>
                        <a:pt x="1092" y="1900"/>
                      </a:lnTo>
                      <a:lnTo>
                        <a:pt x="1078" y="1914"/>
                      </a:lnTo>
                      <a:lnTo>
                        <a:pt x="1064" y="1914"/>
                      </a:lnTo>
                      <a:lnTo>
                        <a:pt x="1049" y="1929"/>
                      </a:lnTo>
                      <a:lnTo>
                        <a:pt x="978" y="1943"/>
                      </a:lnTo>
                      <a:lnTo>
                        <a:pt x="681" y="2042"/>
                      </a:lnTo>
                      <a:lnTo>
                        <a:pt x="666" y="2056"/>
                      </a:lnTo>
                      <a:lnTo>
                        <a:pt x="539" y="2085"/>
                      </a:lnTo>
                      <a:lnTo>
                        <a:pt x="525" y="2099"/>
                      </a:lnTo>
                      <a:lnTo>
                        <a:pt x="496" y="2099"/>
                      </a:lnTo>
                      <a:lnTo>
                        <a:pt x="454" y="2127"/>
                      </a:lnTo>
                      <a:lnTo>
                        <a:pt x="440" y="2127"/>
                      </a:lnTo>
                      <a:close/>
                    </a:path>
                  </a:pathLst>
                </a:custGeom>
                <a:pattFill prst="lgGrid">
                  <a:fgClr>
                    <a:schemeClr val="accent1">
                      <a:lumMod val="60000"/>
                      <a:lumOff val="40000"/>
                    </a:schemeClr>
                  </a:fgClr>
                  <a:bgClr>
                    <a:srgbClr val="FFFFFF"/>
                  </a:bgClr>
                </a:pattFill>
                <a:ln w="9525">
                  <a:solidFill>
                    <a:srgbClr val="333333"/>
                  </a:solidFill>
                  <a:round/>
                  <a:headEnd/>
                  <a:tailEnd/>
                </a:ln>
              </p:spPr>
              <p:txBody>
                <a:bodyPr/>
                <a:lstStyle/>
                <a:p>
                  <a:pPr eaLnBrk="1" hangingPunct="1">
                    <a:defRPr/>
                  </a:pPr>
                  <a:endParaRPr lang="ja-JP" altLang="en-US"/>
                </a:p>
              </p:txBody>
            </p:sp>
            <p:sp>
              <p:nvSpPr>
                <p:cNvPr id="44" name="Freeform 47"/>
                <p:cNvSpPr>
                  <a:spLocks/>
                </p:cNvSpPr>
                <p:nvPr/>
              </p:nvSpPr>
              <p:spPr bwMode="auto">
                <a:xfrm>
                  <a:off x="1986" y="4440"/>
                  <a:ext cx="1517" cy="1915"/>
                </a:xfrm>
                <a:custGeom>
                  <a:avLst/>
                  <a:gdLst>
                    <a:gd name="T0" fmla="*/ 1503 w 1517"/>
                    <a:gd name="T1" fmla="*/ 142 h 1915"/>
                    <a:gd name="T2" fmla="*/ 1503 w 1517"/>
                    <a:gd name="T3" fmla="*/ 142 h 1915"/>
                    <a:gd name="T4" fmla="*/ 1517 w 1517"/>
                    <a:gd name="T5" fmla="*/ 198 h 1915"/>
                    <a:gd name="T6" fmla="*/ 1503 w 1517"/>
                    <a:gd name="T7" fmla="*/ 213 h 1915"/>
                    <a:gd name="T8" fmla="*/ 1517 w 1517"/>
                    <a:gd name="T9" fmla="*/ 312 h 1915"/>
                    <a:gd name="T10" fmla="*/ 1517 w 1517"/>
                    <a:gd name="T11" fmla="*/ 340 h 1915"/>
                    <a:gd name="T12" fmla="*/ 1517 w 1517"/>
                    <a:gd name="T13" fmla="*/ 397 h 1915"/>
                    <a:gd name="T14" fmla="*/ 1503 w 1517"/>
                    <a:gd name="T15" fmla="*/ 439 h 1915"/>
                    <a:gd name="T16" fmla="*/ 1503 w 1517"/>
                    <a:gd name="T17" fmla="*/ 482 h 1915"/>
                    <a:gd name="T18" fmla="*/ 1489 w 1517"/>
                    <a:gd name="T19" fmla="*/ 567 h 1915"/>
                    <a:gd name="T20" fmla="*/ 1474 w 1517"/>
                    <a:gd name="T21" fmla="*/ 581 h 1915"/>
                    <a:gd name="T22" fmla="*/ 1474 w 1517"/>
                    <a:gd name="T23" fmla="*/ 596 h 1915"/>
                    <a:gd name="T24" fmla="*/ 1460 w 1517"/>
                    <a:gd name="T25" fmla="*/ 624 h 1915"/>
                    <a:gd name="T26" fmla="*/ 1446 w 1517"/>
                    <a:gd name="T27" fmla="*/ 666 h 1915"/>
                    <a:gd name="T28" fmla="*/ 1418 w 1517"/>
                    <a:gd name="T29" fmla="*/ 723 h 1915"/>
                    <a:gd name="T30" fmla="*/ 1404 w 1517"/>
                    <a:gd name="T31" fmla="*/ 752 h 1915"/>
                    <a:gd name="T32" fmla="*/ 1404 w 1517"/>
                    <a:gd name="T33" fmla="*/ 794 h 1915"/>
                    <a:gd name="T34" fmla="*/ 1389 w 1517"/>
                    <a:gd name="T35" fmla="*/ 808 h 1915"/>
                    <a:gd name="T36" fmla="*/ 1389 w 1517"/>
                    <a:gd name="T37" fmla="*/ 893 h 1915"/>
                    <a:gd name="T38" fmla="*/ 1404 w 1517"/>
                    <a:gd name="T39" fmla="*/ 1007 h 1915"/>
                    <a:gd name="T40" fmla="*/ 1404 w 1517"/>
                    <a:gd name="T41" fmla="*/ 1120 h 1915"/>
                    <a:gd name="T42" fmla="*/ 1389 w 1517"/>
                    <a:gd name="T43" fmla="*/ 1234 h 1915"/>
                    <a:gd name="T44" fmla="*/ 1375 w 1517"/>
                    <a:gd name="T45" fmla="*/ 1347 h 1915"/>
                    <a:gd name="T46" fmla="*/ 1361 w 1517"/>
                    <a:gd name="T47" fmla="*/ 1404 h 1915"/>
                    <a:gd name="T48" fmla="*/ 1333 w 1517"/>
                    <a:gd name="T49" fmla="*/ 1503 h 1915"/>
                    <a:gd name="T50" fmla="*/ 1304 w 1517"/>
                    <a:gd name="T51" fmla="*/ 1574 h 1915"/>
                    <a:gd name="T52" fmla="*/ 1304 w 1517"/>
                    <a:gd name="T53" fmla="*/ 1574 h 1915"/>
                    <a:gd name="T54" fmla="*/ 1276 w 1517"/>
                    <a:gd name="T55" fmla="*/ 1617 h 1915"/>
                    <a:gd name="T56" fmla="*/ 1191 w 1517"/>
                    <a:gd name="T57" fmla="*/ 1730 h 1915"/>
                    <a:gd name="T58" fmla="*/ 1134 w 1517"/>
                    <a:gd name="T59" fmla="*/ 1759 h 1915"/>
                    <a:gd name="T60" fmla="*/ 1077 w 1517"/>
                    <a:gd name="T61" fmla="*/ 1801 h 1915"/>
                    <a:gd name="T62" fmla="*/ 992 w 1517"/>
                    <a:gd name="T63" fmla="*/ 1830 h 1915"/>
                    <a:gd name="T64" fmla="*/ 865 w 1517"/>
                    <a:gd name="T65" fmla="*/ 1858 h 1915"/>
                    <a:gd name="T66" fmla="*/ 808 w 1517"/>
                    <a:gd name="T67" fmla="*/ 1872 h 1915"/>
                    <a:gd name="T68" fmla="*/ 638 w 1517"/>
                    <a:gd name="T69" fmla="*/ 1900 h 1915"/>
                    <a:gd name="T70" fmla="*/ 553 w 1517"/>
                    <a:gd name="T71" fmla="*/ 1915 h 1915"/>
                    <a:gd name="T72" fmla="*/ 496 w 1517"/>
                    <a:gd name="T73" fmla="*/ 1915 h 1915"/>
                    <a:gd name="T74" fmla="*/ 439 w 1517"/>
                    <a:gd name="T75" fmla="*/ 1900 h 1915"/>
                    <a:gd name="T76" fmla="*/ 397 w 1517"/>
                    <a:gd name="T77" fmla="*/ 1886 h 1915"/>
                    <a:gd name="T78" fmla="*/ 283 w 1517"/>
                    <a:gd name="T79" fmla="*/ 1830 h 1915"/>
                    <a:gd name="T80" fmla="*/ 184 w 1517"/>
                    <a:gd name="T81" fmla="*/ 1744 h 1915"/>
                    <a:gd name="T82" fmla="*/ 113 w 1517"/>
                    <a:gd name="T83" fmla="*/ 1447 h 1915"/>
                    <a:gd name="T84" fmla="*/ 14 w 1517"/>
                    <a:gd name="T85" fmla="*/ 1120 h 1915"/>
                    <a:gd name="T86" fmla="*/ 411 w 1517"/>
                    <a:gd name="T87" fmla="*/ 950 h 1915"/>
                    <a:gd name="T88" fmla="*/ 638 w 1517"/>
                    <a:gd name="T89" fmla="*/ 766 h 1915"/>
                    <a:gd name="T90" fmla="*/ 694 w 1517"/>
                    <a:gd name="T91" fmla="*/ 666 h 1915"/>
                    <a:gd name="T92" fmla="*/ 751 w 1517"/>
                    <a:gd name="T93" fmla="*/ 581 h 1915"/>
                    <a:gd name="T94" fmla="*/ 822 w 1517"/>
                    <a:gd name="T95" fmla="*/ 482 h 1915"/>
                    <a:gd name="T96" fmla="*/ 865 w 1517"/>
                    <a:gd name="T97" fmla="*/ 397 h 1915"/>
                    <a:gd name="T98" fmla="*/ 936 w 1517"/>
                    <a:gd name="T99" fmla="*/ 298 h 1915"/>
                    <a:gd name="T100" fmla="*/ 950 w 1517"/>
                    <a:gd name="T101" fmla="*/ 283 h 1915"/>
                    <a:gd name="T102" fmla="*/ 1021 w 1517"/>
                    <a:gd name="T103" fmla="*/ 213 h 1915"/>
                    <a:gd name="T104" fmla="*/ 1063 w 1517"/>
                    <a:gd name="T105" fmla="*/ 170 h 1915"/>
                    <a:gd name="T106" fmla="*/ 1120 w 1517"/>
                    <a:gd name="T107" fmla="*/ 113 h 1915"/>
                    <a:gd name="T108" fmla="*/ 1205 w 1517"/>
                    <a:gd name="T109" fmla="*/ 56 h 1915"/>
                    <a:gd name="T110" fmla="*/ 1205 w 1517"/>
                    <a:gd name="T111" fmla="*/ 56 h 1915"/>
                    <a:gd name="T112" fmla="*/ 1290 w 1517"/>
                    <a:gd name="T113" fmla="*/ 42 h 1915"/>
                    <a:gd name="T114" fmla="*/ 1318 w 1517"/>
                    <a:gd name="T115" fmla="*/ 42 h 1915"/>
                    <a:gd name="T116" fmla="*/ 1418 w 1517"/>
                    <a:gd name="T117" fmla="*/ 14 h 1915"/>
                    <a:gd name="T118" fmla="*/ 1460 w 1517"/>
                    <a:gd name="T119" fmla="*/ 0 h 1915"/>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517"/>
                    <a:gd name="T181" fmla="*/ 0 h 1915"/>
                    <a:gd name="T182" fmla="*/ 1517 w 1517"/>
                    <a:gd name="T183" fmla="*/ 1915 h 1915"/>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517" h="1915">
                      <a:moveTo>
                        <a:pt x="1474" y="28"/>
                      </a:moveTo>
                      <a:lnTo>
                        <a:pt x="1489" y="71"/>
                      </a:lnTo>
                      <a:lnTo>
                        <a:pt x="1489" y="85"/>
                      </a:lnTo>
                      <a:lnTo>
                        <a:pt x="1503" y="127"/>
                      </a:lnTo>
                      <a:lnTo>
                        <a:pt x="1503" y="142"/>
                      </a:lnTo>
                      <a:lnTo>
                        <a:pt x="1503" y="156"/>
                      </a:lnTo>
                      <a:lnTo>
                        <a:pt x="1503" y="170"/>
                      </a:lnTo>
                      <a:lnTo>
                        <a:pt x="1503" y="184"/>
                      </a:lnTo>
                      <a:lnTo>
                        <a:pt x="1517" y="198"/>
                      </a:lnTo>
                      <a:lnTo>
                        <a:pt x="1517" y="213"/>
                      </a:lnTo>
                      <a:lnTo>
                        <a:pt x="1503" y="213"/>
                      </a:lnTo>
                      <a:lnTo>
                        <a:pt x="1517" y="227"/>
                      </a:lnTo>
                      <a:lnTo>
                        <a:pt x="1517" y="241"/>
                      </a:lnTo>
                      <a:lnTo>
                        <a:pt x="1517" y="269"/>
                      </a:lnTo>
                      <a:lnTo>
                        <a:pt x="1517" y="283"/>
                      </a:lnTo>
                      <a:lnTo>
                        <a:pt x="1517" y="312"/>
                      </a:lnTo>
                      <a:lnTo>
                        <a:pt x="1517" y="326"/>
                      </a:lnTo>
                      <a:lnTo>
                        <a:pt x="1517" y="340"/>
                      </a:lnTo>
                      <a:lnTo>
                        <a:pt x="1517" y="369"/>
                      </a:lnTo>
                      <a:lnTo>
                        <a:pt x="1517" y="383"/>
                      </a:lnTo>
                      <a:lnTo>
                        <a:pt x="1517" y="397"/>
                      </a:lnTo>
                      <a:lnTo>
                        <a:pt x="1517" y="411"/>
                      </a:lnTo>
                      <a:lnTo>
                        <a:pt x="1503" y="439"/>
                      </a:lnTo>
                      <a:lnTo>
                        <a:pt x="1503" y="454"/>
                      </a:lnTo>
                      <a:lnTo>
                        <a:pt x="1503" y="468"/>
                      </a:lnTo>
                      <a:lnTo>
                        <a:pt x="1503" y="482"/>
                      </a:lnTo>
                      <a:lnTo>
                        <a:pt x="1503" y="510"/>
                      </a:lnTo>
                      <a:lnTo>
                        <a:pt x="1489" y="539"/>
                      </a:lnTo>
                      <a:lnTo>
                        <a:pt x="1489" y="553"/>
                      </a:lnTo>
                      <a:lnTo>
                        <a:pt x="1489" y="567"/>
                      </a:lnTo>
                      <a:lnTo>
                        <a:pt x="1474" y="581"/>
                      </a:lnTo>
                      <a:lnTo>
                        <a:pt x="1474" y="596"/>
                      </a:lnTo>
                      <a:lnTo>
                        <a:pt x="1474" y="610"/>
                      </a:lnTo>
                      <a:lnTo>
                        <a:pt x="1460" y="610"/>
                      </a:lnTo>
                      <a:lnTo>
                        <a:pt x="1460" y="624"/>
                      </a:lnTo>
                      <a:lnTo>
                        <a:pt x="1460" y="638"/>
                      </a:lnTo>
                      <a:lnTo>
                        <a:pt x="1446" y="638"/>
                      </a:lnTo>
                      <a:lnTo>
                        <a:pt x="1446" y="652"/>
                      </a:lnTo>
                      <a:lnTo>
                        <a:pt x="1446" y="666"/>
                      </a:lnTo>
                      <a:lnTo>
                        <a:pt x="1432" y="681"/>
                      </a:lnTo>
                      <a:lnTo>
                        <a:pt x="1432" y="695"/>
                      </a:lnTo>
                      <a:lnTo>
                        <a:pt x="1418" y="709"/>
                      </a:lnTo>
                      <a:lnTo>
                        <a:pt x="1418" y="723"/>
                      </a:lnTo>
                      <a:lnTo>
                        <a:pt x="1418" y="737"/>
                      </a:lnTo>
                      <a:lnTo>
                        <a:pt x="1404" y="752"/>
                      </a:lnTo>
                      <a:lnTo>
                        <a:pt x="1404" y="766"/>
                      </a:lnTo>
                      <a:lnTo>
                        <a:pt x="1404" y="780"/>
                      </a:lnTo>
                      <a:lnTo>
                        <a:pt x="1404" y="794"/>
                      </a:lnTo>
                      <a:lnTo>
                        <a:pt x="1389" y="794"/>
                      </a:lnTo>
                      <a:lnTo>
                        <a:pt x="1389" y="808"/>
                      </a:lnTo>
                      <a:lnTo>
                        <a:pt x="1389" y="851"/>
                      </a:lnTo>
                      <a:lnTo>
                        <a:pt x="1389" y="879"/>
                      </a:lnTo>
                      <a:lnTo>
                        <a:pt x="1389" y="893"/>
                      </a:lnTo>
                      <a:lnTo>
                        <a:pt x="1404" y="936"/>
                      </a:lnTo>
                      <a:lnTo>
                        <a:pt x="1404" y="950"/>
                      </a:lnTo>
                      <a:lnTo>
                        <a:pt x="1404" y="978"/>
                      </a:lnTo>
                      <a:lnTo>
                        <a:pt x="1404" y="1007"/>
                      </a:lnTo>
                      <a:lnTo>
                        <a:pt x="1404" y="1035"/>
                      </a:lnTo>
                      <a:lnTo>
                        <a:pt x="1404" y="1049"/>
                      </a:lnTo>
                      <a:lnTo>
                        <a:pt x="1404" y="1064"/>
                      </a:lnTo>
                      <a:lnTo>
                        <a:pt x="1404" y="1078"/>
                      </a:lnTo>
                      <a:lnTo>
                        <a:pt x="1404" y="1120"/>
                      </a:lnTo>
                      <a:lnTo>
                        <a:pt x="1404" y="1135"/>
                      </a:lnTo>
                      <a:lnTo>
                        <a:pt x="1404" y="1177"/>
                      </a:lnTo>
                      <a:lnTo>
                        <a:pt x="1404" y="1191"/>
                      </a:lnTo>
                      <a:lnTo>
                        <a:pt x="1404" y="1205"/>
                      </a:lnTo>
                      <a:lnTo>
                        <a:pt x="1389" y="1234"/>
                      </a:lnTo>
                      <a:lnTo>
                        <a:pt x="1389" y="1262"/>
                      </a:lnTo>
                      <a:lnTo>
                        <a:pt x="1389" y="1291"/>
                      </a:lnTo>
                      <a:lnTo>
                        <a:pt x="1375" y="1319"/>
                      </a:lnTo>
                      <a:lnTo>
                        <a:pt x="1375" y="1333"/>
                      </a:lnTo>
                      <a:lnTo>
                        <a:pt x="1375" y="1347"/>
                      </a:lnTo>
                      <a:lnTo>
                        <a:pt x="1361" y="1361"/>
                      </a:lnTo>
                      <a:lnTo>
                        <a:pt x="1361" y="1376"/>
                      </a:lnTo>
                      <a:lnTo>
                        <a:pt x="1361" y="1390"/>
                      </a:lnTo>
                      <a:lnTo>
                        <a:pt x="1361" y="1404"/>
                      </a:lnTo>
                      <a:lnTo>
                        <a:pt x="1347" y="1432"/>
                      </a:lnTo>
                      <a:lnTo>
                        <a:pt x="1347" y="1447"/>
                      </a:lnTo>
                      <a:lnTo>
                        <a:pt x="1333" y="1503"/>
                      </a:lnTo>
                      <a:lnTo>
                        <a:pt x="1304" y="1574"/>
                      </a:lnTo>
                      <a:lnTo>
                        <a:pt x="1290" y="1574"/>
                      </a:lnTo>
                      <a:lnTo>
                        <a:pt x="1276" y="1617"/>
                      </a:lnTo>
                      <a:lnTo>
                        <a:pt x="1233" y="1674"/>
                      </a:lnTo>
                      <a:lnTo>
                        <a:pt x="1205" y="1716"/>
                      </a:lnTo>
                      <a:lnTo>
                        <a:pt x="1191" y="1730"/>
                      </a:lnTo>
                      <a:lnTo>
                        <a:pt x="1177" y="1744"/>
                      </a:lnTo>
                      <a:lnTo>
                        <a:pt x="1162" y="1744"/>
                      </a:lnTo>
                      <a:lnTo>
                        <a:pt x="1162" y="1759"/>
                      </a:lnTo>
                      <a:lnTo>
                        <a:pt x="1134" y="1759"/>
                      </a:lnTo>
                      <a:lnTo>
                        <a:pt x="1120" y="1773"/>
                      </a:lnTo>
                      <a:lnTo>
                        <a:pt x="1106" y="1787"/>
                      </a:lnTo>
                      <a:lnTo>
                        <a:pt x="1092" y="1801"/>
                      </a:lnTo>
                      <a:lnTo>
                        <a:pt x="1077" y="1801"/>
                      </a:lnTo>
                      <a:lnTo>
                        <a:pt x="1063" y="1801"/>
                      </a:lnTo>
                      <a:lnTo>
                        <a:pt x="1049" y="1815"/>
                      </a:lnTo>
                      <a:lnTo>
                        <a:pt x="1035" y="1815"/>
                      </a:lnTo>
                      <a:lnTo>
                        <a:pt x="1021" y="1815"/>
                      </a:lnTo>
                      <a:lnTo>
                        <a:pt x="992" y="1830"/>
                      </a:lnTo>
                      <a:lnTo>
                        <a:pt x="978" y="1830"/>
                      </a:lnTo>
                      <a:lnTo>
                        <a:pt x="964" y="1830"/>
                      </a:lnTo>
                      <a:lnTo>
                        <a:pt x="936" y="1844"/>
                      </a:lnTo>
                      <a:lnTo>
                        <a:pt x="907" y="1844"/>
                      </a:lnTo>
                      <a:lnTo>
                        <a:pt x="865" y="1858"/>
                      </a:lnTo>
                      <a:lnTo>
                        <a:pt x="822" y="1872"/>
                      </a:lnTo>
                      <a:lnTo>
                        <a:pt x="808" y="1872"/>
                      </a:lnTo>
                      <a:lnTo>
                        <a:pt x="780" y="1872"/>
                      </a:lnTo>
                      <a:lnTo>
                        <a:pt x="680" y="1900"/>
                      </a:lnTo>
                      <a:lnTo>
                        <a:pt x="666" y="1900"/>
                      </a:lnTo>
                      <a:lnTo>
                        <a:pt x="638" y="1900"/>
                      </a:lnTo>
                      <a:lnTo>
                        <a:pt x="624" y="1915"/>
                      </a:lnTo>
                      <a:lnTo>
                        <a:pt x="609" y="1915"/>
                      </a:lnTo>
                      <a:lnTo>
                        <a:pt x="595" y="1915"/>
                      </a:lnTo>
                      <a:lnTo>
                        <a:pt x="581" y="1915"/>
                      </a:lnTo>
                      <a:lnTo>
                        <a:pt x="553" y="1915"/>
                      </a:lnTo>
                      <a:lnTo>
                        <a:pt x="538" y="1915"/>
                      </a:lnTo>
                      <a:lnTo>
                        <a:pt x="524" y="1915"/>
                      </a:lnTo>
                      <a:lnTo>
                        <a:pt x="510" y="1915"/>
                      </a:lnTo>
                      <a:lnTo>
                        <a:pt x="496" y="1915"/>
                      </a:lnTo>
                      <a:lnTo>
                        <a:pt x="482" y="1915"/>
                      </a:lnTo>
                      <a:lnTo>
                        <a:pt x="468" y="1900"/>
                      </a:lnTo>
                      <a:lnTo>
                        <a:pt x="453" y="1900"/>
                      </a:lnTo>
                      <a:lnTo>
                        <a:pt x="439" y="1900"/>
                      </a:lnTo>
                      <a:lnTo>
                        <a:pt x="425" y="1886"/>
                      </a:lnTo>
                      <a:lnTo>
                        <a:pt x="411" y="1886"/>
                      </a:lnTo>
                      <a:lnTo>
                        <a:pt x="397" y="1886"/>
                      </a:lnTo>
                      <a:lnTo>
                        <a:pt x="382" y="1872"/>
                      </a:lnTo>
                      <a:lnTo>
                        <a:pt x="368" y="1872"/>
                      </a:lnTo>
                      <a:lnTo>
                        <a:pt x="283" y="1830"/>
                      </a:lnTo>
                      <a:lnTo>
                        <a:pt x="269" y="1815"/>
                      </a:lnTo>
                      <a:lnTo>
                        <a:pt x="255" y="1815"/>
                      </a:lnTo>
                      <a:lnTo>
                        <a:pt x="198" y="1787"/>
                      </a:lnTo>
                      <a:lnTo>
                        <a:pt x="184" y="1787"/>
                      </a:lnTo>
                      <a:lnTo>
                        <a:pt x="184" y="1744"/>
                      </a:lnTo>
                      <a:lnTo>
                        <a:pt x="156" y="1617"/>
                      </a:lnTo>
                      <a:lnTo>
                        <a:pt x="113" y="1447"/>
                      </a:lnTo>
                      <a:lnTo>
                        <a:pt x="70" y="1319"/>
                      </a:lnTo>
                      <a:lnTo>
                        <a:pt x="42" y="1191"/>
                      </a:lnTo>
                      <a:lnTo>
                        <a:pt x="28" y="1149"/>
                      </a:lnTo>
                      <a:lnTo>
                        <a:pt x="14" y="1120"/>
                      </a:lnTo>
                      <a:lnTo>
                        <a:pt x="0" y="1120"/>
                      </a:lnTo>
                      <a:lnTo>
                        <a:pt x="340" y="978"/>
                      </a:lnTo>
                      <a:lnTo>
                        <a:pt x="368" y="964"/>
                      </a:lnTo>
                      <a:lnTo>
                        <a:pt x="411" y="950"/>
                      </a:lnTo>
                      <a:lnTo>
                        <a:pt x="453" y="922"/>
                      </a:lnTo>
                      <a:lnTo>
                        <a:pt x="567" y="879"/>
                      </a:lnTo>
                      <a:lnTo>
                        <a:pt x="609" y="808"/>
                      </a:lnTo>
                      <a:lnTo>
                        <a:pt x="624" y="794"/>
                      </a:lnTo>
                      <a:lnTo>
                        <a:pt x="638" y="766"/>
                      </a:lnTo>
                      <a:lnTo>
                        <a:pt x="652" y="752"/>
                      </a:lnTo>
                      <a:lnTo>
                        <a:pt x="666" y="723"/>
                      </a:lnTo>
                      <a:lnTo>
                        <a:pt x="680" y="695"/>
                      </a:lnTo>
                      <a:lnTo>
                        <a:pt x="694" y="681"/>
                      </a:lnTo>
                      <a:lnTo>
                        <a:pt x="694" y="666"/>
                      </a:lnTo>
                      <a:lnTo>
                        <a:pt x="694" y="652"/>
                      </a:lnTo>
                      <a:lnTo>
                        <a:pt x="709" y="638"/>
                      </a:lnTo>
                      <a:lnTo>
                        <a:pt x="723" y="624"/>
                      </a:lnTo>
                      <a:lnTo>
                        <a:pt x="737" y="596"/>
                      </a:lnTo>
                      <a:lnTo>
                        <a:pt x="751" y="581"/>
                      </a:lnTo>
                      <a:lnTo>
                        <a:pt x="751" y="567"/>
                      </a:lnTo>
                      <a:lnTo>
                        <a:pt x="780" y="553"/>
                      </a:lnTo>
                      <a:lnTo>
                        <a:pt x="794" y="525"/>
                      </a:lnTo>
                      <a:lnTo>
                        <a:pt x="808" y="496"/>
                      </a:lnTo>
                      <a:lnTo>
                        <a:pt x="822" y="482"/>
                      </a:lnTo>
                      <a:lnTo>
                        <a:pt x="822" y="468"/>
                      </a:lnTo>
                      <a:lnTo>
                        <a:pt x="836" y="439"/>
                      </a:lnTo>
                      <a:lnTo>
                        <a:pt x="850" y="425"/>
                      </a:lnTo>
                      <a:lnTo>
                        <a:pt x="865" y="397"/>
                      </a:lnTo>
                      <a:lnTo>
                        <a:pt x="879" y="383"/>
                      </a:lnTo>
                      <a:lnTo>
                        <a:pt x="893" y="369"/>
                      </a:lnTo>
                      <a:lnTo>
                        <a:pt x="907" y="340"/>
                      </a:lnTo>
                      <a:lnTo>
                        <a:pt x="921" y="312"/>
                      </a:lnTo>
                      <a:lnTo>
                        <a:pt x="936" y="298"/>
                      </a:lnTo>
                      <a:lnTo>
                        <a:pt x="950" y="283"/>
                      </a:lnTo>
                      <a:lnTo>
                        <a:pt x="964" y="269"/>
                      </a:lnTo>
                      <a:lnTo>
                        <a:pt x="978" y="241"/>
                      </a:lnTo>
                      <a:lnTo>
                        <a:pt x="1021" y="213"/>
                      </a:lnTo>
                      <a:lnTo>
                        <a:pt x="1021" y="198"/>
                      </a:lnTo>
                      <a:lnTo>
                        <a:pt x="1035" y="184"/>
                      </a:lnTo>
                      <a:lnTo>
                        <a:pt x="1049" y="184"/>
                      </a:lnTo>
                      <a:lnTo>
                        <a:pt x="1063" y="170"/>
                      </a:lnTo>
                      <a:lnTo>
                        <a:pt x="1077" y="142"/>
                      </a:lnTo>
                      <a:lnTo>
                        <a:pt x="1092" y="127"/>
                      </a:lnTo>
                      <a:lnTo>
                        <a:pt x="1106" y="113"/>
                      </a:lnTo>
                      <a:lnTo>
                        <a:pt x="1120" y="113"/>
                      </a:lnTo>
                      <a:lnTo>
                        <a:pt x="1134" y="99"/>
                      </a:lnTo>
                      <a:lnTo>
                        <a:pt x="1148" y="85"/>
                      </a:lnTo>
                      <a:lnTo>
                        <a:pt x="1177" y="71"/>
                      </a:lnTo>
                      <a:lnTo>
                        <a:pt x="1191" y="56"/>
                      </a:lnTo>
                      <a:lnTo>
                        <a:pt x="1205" y="56"/>
                      </a:lnTo>
                      <a:lnTo>
                        <a:pt x="1219" y="56"/>
                      </a:lnTo>
                      <a:lnTo>
                        <a:pt x="1248" y="56"/>
                      </a:lnTo>
                      <a:lnTo>
                        <a:pt x="1276" y="42"/>
                      </a:lnTo>
                      <a:lnTo>
                        <a:pt x="1290" y="42"/>
                      </a:lnTo>
                      <a:lnTo>
                        <a:pt x="1304" y="42"/>
                      </a:lnTo>
                      <a:lnTo>
                        <a:pt x="1318" y="42"/>
                      </a:lnTo>
                      <a:lnTo>
                        <a:pt x="1361" y="28"/>
                      </a:lnTo>
                      <a:lnTo>
                        <a:pt x="1404" y="14"/>
                      </a:lnTo>
                      <a:lnTo>
                        <a:pt x="1418" y="14"/>
                      </a:lnTo>
                      <a:lnTo>
                        <a:pt x="1432" y="14"/>
                      </a:lnTo>
                      <a:lnTo>
                        <a:pt x="1446" y="0"/>
                      </a:lnTo>
                      <a:lnTo>
                        <a:pt x="1460" y="0"/>
                      </a:lnTo>
                      <a:lnTo>
                        <a:pt x="1460" y="14"/>
                      </a:lnTo>
                      <a:lnTo>
                        <a:pt x="1474" y="28"/>
                      </a:lnTo>
                      <a:close/>
                    </a:path>
                  </a:pathLst>
                </a:custGeom>
                <a:pattFill prst="pct25">
                  <a:fgClr>
                    <a:srgbClr val="FF9900"/>
                  </a:fgClr>
                  <a:bgClr>
                    <a:srgbClr val="FFFFFF"/>
                  </a:bgClr>
                </a:pattFill>
                <a:ln w="9525">
                  <a:solidFill>
                    <a:srgbClr val="333333"/>
                  </a:solidFill>
                  <a:round/>
                  <a:headEnd/>
                  <a:tailEnd/>
                </a:ln>
              </p:spPr>
              <p:txBody>
                <a:bodyPr/>
                <a:lstStyle/>
                <a:p>
                  <a:endParaRPr lang="ja-JP" altLang="en-US"/>
                </a:p>
              </p:txBody>
            </p:sp>
            <p:sp>
              <p:nvSpPr>
                <p:cNvPr id="45" name="Freeform 46"/>
                <p:cNvSpPr>
                  <a:spLocks/>
                </p:cNvSpPr>
                <p:nvPr/>
              </p:nvSpPr>
              <p:spPr bwMode="auto">
                <a:xfrm>
                  <a:off x="4042" y="3248"/>
                  <a:ext cx="1418" cy="1447"/>
                </a:xfrm>
                <a:custGeom>
                  <a:avLst/>
                  <a:gdLst>
                    <a:gd name="T0" fmla="*/ 1418 w 1418"/>
                    <a:gd name="T1" fmla="*/ 114 h 1447"/>
                    <a:gd name="T2" fmla="*/ 1418 w 1418"/>
                    <a:gd name="T3" fmla="*/ 142 h 1447"/>
                    <a:gd name="T4" fmla="*/ 1404 w 1418"/>
                    <a:gd name="T5" fmla="*/ 199 h 1447"/>
                    <a:gd name="T6" fmla="*/ 1390 w 1418"/>
                    <a:gd name="T7" fmla="*/ 256 h 1447"/>
                    <a:gd name="T8" fmla="*/ 1376 w 1418"/>
                    <a:gd name="T9" fmla="*/ 298 h 1447"/>
                    <a:gd name="T10" fmla="*/ 1361 w 1418"/>
                    <a:gd name="T11" fmla="*/ 596 h 1447"/>
                    <a:gd name="T12" fmla="*/ 1361 w 1418"/>
                    <a:gd name="T13" fmla="*/ 639 h 1447"/>
                    <a:gd name="T14" fmla="*/ 1361 w 1418"/>
                    <a:gd name="T15" fmla="*/ 695 h 1447"/>
                    <a:gd name="T16" fmla="*/ 1361 w 1418"/>
                    <a:gd name="T17" fmla="*/ 724 h 1447"/>
                    <a:gd name="T18" fmla="*/ 1361 w 1418"/>
                    <a:gd name="T19" fmla="*/ 766 h 1447"/>
                    <a:gd name="T20" fmla="*/ 1361 w 1418"/>
                    <a:gd name="T21" fmla="*/ 795 h 1447"/>
                    <a:gd name="T22" fmla="*/ 1205 w 1418"/>
                    <a:gd name="T23" fmla="*/ 922 h 1447"/>
                    <a:gd name="T24" fmla="*/ 1120 w 1418"/>
                    <a:gd name="T25" fmla="*/ 908 h 1447"/>
                    <a:gd name="T26" fmla="*/ 879 w 1418"/>
                    <a:gd name="T27" fmla="*/ 866 h 1447"/>
                    <a:gd name="T28" fmla="*/ 822 w 1418"/>
                    <a:gd name="T29" fmla="*/ 1248 h 1447"/>
                    <a:gd name="T30" fmla="*/ 737 w 1418"/>
                    <a:gd name="T31" fmla="*/ 1277 h 1447"/>
                    <a:gd name="T32" fmla="*/ 624 w 1418"/>
                    <a:gd name="T33" fmla="*/ 1263 h 1447"/>
                    <a:gd name="T34" fmla="*/ 510 w 1418"/>
                    <a:gd name="T35" fmla="*/ 1405 h 1447"/>
                    <a:gd name="T36" fmla="*/ 411 w 1418"/>
                    <a:gd name="T37" fmla="*/ 1433 h 1447"/>
                    <a:gd name="T38" fmla="*/ 269 w 1418"/>
                    <a:gd name="T39" fmla="*/ 1419 h 1447"/>
                    <a:gd name="T40" fmla="*/ 213 w 1418"/>
                    <a:gd name="T41" fmla="*/ 1390 h 1447"/>
                    <a:gd name="T42" fmla="*/ 142 w 1418"/>
                    <a:gd name="T43" fmla="*/ 1405 h 1447"/>
                    <a:gd name="T44" fmla="*/ 99 w 1418"/>
                    <a:gd name="T45" fmla="*/ 1334 h 1447"/>
                    <a:gd name="T46" fmla="*/ 85 w 1418"/>
                    <a:gd name="T47" fmla="*/ 1305 h 1447"/>
                    <a:gd name="T48" fmla="*/ 57 w 1418"/>
                    <a:gd name="T49" fmla="*/ 1248 h 1447"/>
                    <a:gd name="T50" fmla="*/ 42 w 1418"/>
                    <a:gd name="T51" fmla="*/ 1220 h 1447"/>
                    <a:gd name="T52" fmla="*/ 14 w 1418"/>
                    <a:gd name="T53" fmla="*/ 1149 h 1447"/>
                    <a:gd name="T54" fmla="*/ 14 w 1418"/>
                    <a:gd name="T55" fmla="*/ 1064 h 1447"/>
                    <a:gd name="T56" fmla="*/ 28 w 1418"/>
                    <a:gd name="T57" fmla="*/ 951 h 1447"/>
                    <a:gd name="T58" fmla="*/ 42 w 1418"/>
                    <a:gd name="T59" fmla="*/ 795 h 1447"/>
                    <a:gd name="T60" fmla="*/ 42 w 1418"/>
                    <a:gd name="T61" fmla="*/ 709 h 1447"/>
                    <a:gd name="T62" fmla="*/ 42 w 1418"/>
                    <a:gd name="T63" fmla="*/ 596 h 1447"/>
                    <a:gd name="T64" fmla="*/ 42 w 1418"/>
                    <a:gd name="T65" fmla="*/ 539 h 1447"/>
                    <a:gd name="T66" fmla="*/ 42 w 1418"/>
                    <a:gd name="T67" fmla="*/ 426 h 1447"/>
                    <a:gd name="T68" fmla="*/ 42 w 1418"/>
                    <a:gd name="T69" fmla="*/ 327 h 1447"/>
                    <a:gd name="T70" fmla="*/ 28 w 1418"/>
                    <a:gd name="T71" fmla="*/ 241 h 1447"/>
                    <a:gd name="T72" fmla="*/ 28 w 1418"/>
                    <a:gd name="T73" fmla="*/ 156 h 1447"/>
                    <a:gd name="T74" fmla="*/ 42 w 1418"/>
                    <a:gd name="T75" fmla="*/ 100 h 1447"/>
                    <a:gd name="T76" fmla="*/ 128 w 1418"/>
                    <a:gd name="T77" fmla="*/ 100 h 1447"/>
                    <a:gd name="T78" fmla="*/ 184 w 1418"/>
                    <a:gd name="T79" fmla="*/ 100 h 1447"/>
                    <a:gd name="T80" fmla="*/ 269 w 1418"/>
                    <a:gd name="T81" fmla="*/ 114 h 1447"/>
                    <a:gd name="T82" fmla="*/ 354 w 1418"/>
                    <a:gd name="T83" fmla="*/ 128 h 1447"/>
                    <a:gd name="T84" fmla="*/ 425 w 1418"/>
                    <a:gd name="T85" fmla="*/ 156 h 1447"/>
                    <a:gd name="T86" fmla="*/ 468 w 1418"/>
                    <a:gd name="T87" fmla="*/ 185 h 1447"/>
                    <a:gd name="T88" fmla="*/ 510 w 1418"/>
                    <a:gd name="T89" fmla="*/ 199 h 1447"/>
                    <a:gd name="T90" fmla="*/ 610 w 1418"/>
                    <a:gd name="T91" fmla="*/ 185 h 1447"/>
                    <a:gd name="T92" fmla="*/ 752 w 1418"/>
                    <a:gd name="T93" fmla="*/ 185 h 1447"/>
                    <a:gd name="T94" fmla="*/ 851 w 1418"/>
                    <a:gd name="T95" fmla="*/ 156 h 1447"/>
                    <a:gd name="T96" fmla="*/ 879 w 1418"/>
                    <a:gd name="T97" fmla="*/ 170 h 1447"/>
                    <a:gd name="T98" fmla="*/ 908 w 1418"/>
                    <a:gd name="T99" fmla="*/ 170 h 1447"/>
                    <a:gd name="T100" fmla="*/ 936 w 1418"/>
                    <a:gd name="T101" fmla="*/ 185 h 1447"/>
                    <a:gd name="T102" fmla="*/ 964 w 1418"/>
                    <a:gd name="T103" fmla="*/ 185 h 1447"/>
                    <a:gd name="T104" fmla="*/ 1007 w 1418"/>
                    <a:gd name="T105" fmla="*/ 170 h 1447"/>
                    <a:gd name="T106" fmla="*/ 1049 w 1418"/>
                    <a:gd name="T107" fmla="*/ 156 h 1447"/>
                    <a:gd name="T108" fmla="*/ 1134 w 1418"/>
                    <a:gd name="T109" fmla="*/ 114 h 1447"/>
                    <a:gd name="T110" fmla="*/ 1177 w 1418"/>
                    <a:gd name="T111" fmla="*/ 85 h 1447"/>
                    <a:gd name="T112" fmla="*/ 1220 w 1418"/>
                    <a:gd name="T113" fmla="*/ 57 h 1447"/>
                    <a:gd name="T114" fmla="*/ 1262 w 1418"/>
                    <a:gd name="T115" fmla="*/ 43 h 1447"/>
                    <a:gd name="T116" fmla="*/ 1290 w 1418"/>
                    <a:gd name="T117" fmla="*/ 29 h 1447"/>
                    <a:gd name="T118" fmla="*/ 1347 w 1418"/>
                    <a:gd name="T119" fmla="*/ 14 h 1447"/>
                    <a:gd name="T120" fmla="*/ 1376 w 1418"/>
                    <a:gd name="T121" fmla="*/ 0 h 1447"/>
                    <a:gd name="T122" fmla="*/ 1404 w 1418"/>
                    <a:gd name="T123" fmla="*/ 57 h 144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418"/>
                    <a:gd name="T187" fmla="*/ 0 h 1447"/>
                    <a:gd name="T188" fmla="*/ 1418 w 1418"/>
                    <a:gd name="T189" fmla="*/ 1447 h 1447"/>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418" h="1447">
                      <a:moveTo>
                        <a:pt x="1418" y="85"/>
                      </a:moveTo>
                      <a:lnTo>
                        <a:pt x="1418" y="85"/>
                      </a:lnTo>
                      <a:lnTo>
                        <a:pt x="1418" y="100"/>
                      </a:lnTo>
                      <a:lnTo>
                        <a:pt x="1418" y="114"/>
                      </a:lnTo>
                      <a:lnTo>
                        <a:pt x="1418" y="128"/>
                      </a:lnTo>
                      <a:lnTo>
                        <a:pt x="1418" y="142"/>
                      </a:lnTo>
                      <a:lnTo>
                        <a:pt x="1404" y="156"/>
                      </a:lnTo>
                      <a:lnTo>
                        <a:pt x="1404" y="170"/>
                      </a:lnTo>
                      <a:lnTo>
                        <a:pt x="1404" y="185"/>
                      </a:lnTo>
                      <a:lnTo>
                        <a:pt x="1404" y="199"/>
                      </a:lnTo>
                      <a:lnTo>
                        <a:pt x="1390" y="213"/>
                      </a:lnTo>
                      <a:lnTo>
                        <a:pt x="1390" y="227"/>
                      </a:lnTo>
                      <a:lnTo>
                        <a:pt x="1390" y="241"/>
                      </a:lnTo>
                      <a:lnTo>
                        <a:pt x="1390" y="256"/>
                      </a:lnTo>
                      <a:lnTo>
                        <a:pt x="1390" y="270"/>
                      </a:lnTo>
                      <a:lnTo>
                        <a:pt x="1376" y="284"/>
                      </a:lnTo>
                      <a:lnTo>
                        <a:pt x="1376" y="298"/>
                      </a:lnTo>
                      <a:lnTo>
                        <a:pt x="1376" y="312"/>
                      </a:lnTo>
                      <a:lnTo>
                        <a:pt x="1376" y="369"/>
                      </a:lnTo>
                      <a:lnTo>
                        <a:pt x="1376" y="397"/>
                      </a:lnTo>
                      <a:lnTo>
                        <a:pt x="1361" y="582"/>
                      </a:lnTo>
                      <a:lnTo>
                        <a:pt x="1361" y="596"/>
                      </a:lnTo>
                      <a:lnTo>
                        <a:pt x="1361" y="610"/>
                      </a:lnTo>
                      <a:lnTo>
                        <a:pt x="1361" y="624"/>
                      </a:lnTo>
                      <a:lnTo>
                        <a:pt x="1361" y="639"/>
                      </a:lnTo>
                      <a:lnTo>
                        <a:pt x="1361" y="653"/>
                      </a:lnTo>
                      <a:lnTo>
                        <a:pt x="1361" y="667"/>
                      </a:lnTo>
                      <a:lnTo>
                        <a:pt x="1361" y="681"/>
                      </a:lnTo>
                      <a:lnTo>
                        <a:pt x="1361" y="695"/>
                      </a:lnTo>
                      <a:lnTo>
                        <a:pt x="1361" y="709"/>
                      </a:lnTo>
                      <a:lnTo>
                        <a:pt x="1361" y="724"/>
                      </a:lnTo>
                      <a:lnTo>
                        <a:pt x="1361" y="738"/>
                      </a:lnTo>
                      <a:lnTo>
                        <a:pt x="1361" y="752"/>
                      </a:lnTo>
                      <a:lnTo>
                        <a:pt x="1361" y="766"/>
                      </a:lnTo>
                      <a:lnTo>
                        <a:pt x="1361" y="780"/>
                      </a:lnTo>
                      <a:lnTo>
                        <a:pt x="1361" y="795"/>
                      </a:lnTo>
                      <a:lnTo>
                        <a:pt x="1361" y="809"/>
                      </a:lnTo>
                      <a:lnTo>
                        <a:pt x="1333" y="922"/>
                      </a:lnTo>
                      <a:lnTo>
                        <a:pt x="1319" y="922"/>
                      </a:lnTo>
                      <a:lnTo>
                        <a:pt x="1262" y="922"/>
                      </a:lnTo>
                      <a:lnTo>
                        <a:pt x="1220" y="922"/>
                      </a:lnTo>
                      <a:lnTo>
                        <a:pt x="1205" y="922"/>
                      </a:lnTo>
                      <a:lnTo>
                        <a:pt x="1205" y="908"/>
                      </a:lnTo>
                      <a:lnTo>
                        <a:pt x="1191" y="908"/>
                      </a:lnTo>
                      <a:lnTo>
                        <a:pt x="1149" y="908"/>
                      </a:lnTo>
                      <a:lnTo>
                        <a:pt x="1134" y="908"/>
                      </a:lnTo>
                      <a:lnTo>
                        <a:pt x="1120" y="908"/>
                      </a:lnTo>
                      <a:lnTo>
                        <a:pt x="1078" y="894"/>
                      </a:lnTo>
                      <a:lnTo>
                        <a:pt x="1021" y="880"/>
                      </a:lnTo>
                      <a:lnTo>
                        <a:pt x="936" y="866"/>
                      </a:lnTo>
                      <a:lnTo>
                        <a:pt x="908" y="866"/>
                      </a:lnTo>
                      <a:lnTo>
                        <a:pt x="879" y="866"/>
                      </a:lnTo>
                      <a:lnTo>
                        <a:pt x="865" y="922"/>
                      </a:lnTo>
                      <a:lnTo>
                        <a:pt x="865" y="979"/>
                      </a:lnTo>
                      <a:lnTo>
                        <a:pt x="851" y="1050"/>
                      </a:lnTo>
                      <a:lnTo>
                        <a:pt x="851" y="1064"/>
                      </a:lnTo>
                      <a:lnTo>
                        <a:pt x="837" y="1149"/>
                      </a:lnTo>
                      <a:lnTo>
                        <a:pt x="822" y="1248"/>
                      </a:lnTo>
                      <a:lnTo>
                        <a:pt x="808" y="1291"/>
                      </a:lnTo>
                      <a:lnTo>
                        <a:pt x="794" y="1291"/>
                      </a:lnTo>
                      <a:lnTo>
                        <a:pt x="780" y="1291"/>
                      </a:lnTo>
                      <a:lnTo>
                        <a:pt x="780" y="1277"/>
                      </a:lnTo>
                      <a:lnTo>
                        <a:pt x="766" y="1277"/>
                      </a:lnTo>
                      <a:lnTo>
                        <a:pt x="752" y="1277"/>
                      </a:lnTo>
                      <a:lnTo>
                        <a:pt x="737" y="1277"/>
                      </a:lnTo>
                      <a:lnTo>
                        <a:pt x="723" y="1277"/>
                      </a:lnTo>
                      <a:lnTo>
                        <a:pt x="681" y="1263"/>
                      </a:lnTo>
                      <a:lnTo>
                        <a:pt x="666" y="1263"/>
                      </a:lnTo>
                      <a:lnTo>
                        <a:pt x="638" y="1263"/>
                      </a:lnTo>
                      <a:lnTo>
                        <a:pt x="624" y="1263"/>
                      </a:lnTo>
                      <a:lnTo>
                        <a:pt x="581" y="1263"/>
                      </a:lnTo>
                      <a:lnTo>
                        <a:pt x="525" y="1263"/>
                      </a:lnTo>
                      <a:lnTo>
                        <a:pt x="525" y="1277"/>
                      </a:lnTo>
                      <a:lnTo>
                        <a:pt x="525" y="1291"/>
                      </a:lnTo>
                      <a:lnTo>
                        <a:pt x="525" y="1334"/>
                      </a:lnTo>
                      <a:lnTo>
                        <a:pt x="525" y="1362"/>
                      </a:lnTo>
                      <a:lnTo>
                        <a:pt x="510" y="1405"/>
                      </a:lnTo>
                      <a:lnTo>
                        <a:pt x="510" y="1447"/>
                      </a:lnTo>
                      <a:lnTo>
                        <a:pt x="496" y="1447"/>
                      </a:lnTo>
                      <a:lnTo>
                        <a:pt x="482" y="1447"/>
                      </a:lnTo>
                      <a:lnTo>
                        <a:pt x="468" y="1447"/>
                      </a:lnTo>
                      <a:lnTo>
                        <a:pt x="440" y="1433"/>
                      </a:lnTo>
                      <a:lnTo>
                        <a:pt x="411" y="1433"/>
                      </a:lnTo>
                      <a:lnTo>
                        <a:pt x="369" y="1433"/>
                      </a:lnTo>
                      <a:lnTo>
                        <a:pt x="354" y="1419"/>
                      </a:lnTo>
                      <a:lnTo>
                        <a:pt x="340" y="1419"/>
                      </a:lnTo>
                      <a:lnTo>
                        <a:pt x="326" y="1419"/>
                      </a:lnTo>
                      <a:lnTo>
                        <a:pt x="298" y="1419"/>
                      </a:lnTo>
                      <a:lnTo>
                        <a:pt x="284" y="1419"/>
                      </a:lnTo>
                      <a:lnTo>
                        <a:pt x="269" y="1419"/>
                      </a:lnTo>
                      <a:lnTo>
                        <a:pt x="241" y="1419"/>
                      </a:lnTo>
                      <a:lnTo>
                        <a:pt x="227" y="1419"/>
                      </a:lnTo>
                      <a:lnTo>
                        <a:pt x="227" y="1405"/>
                      </a:lnTo>
                      <a:lnTo>
                        <a:pt x="213" y="1405"/>
                      </a:lnTo>
                      <a:lnTo>
                        <a:pt x="213" y="1390"/>
                      </a:lnTo>
                      <a:lnTo>
                        <a:pt x="198" y="1390"/>
                      </a:lnTo>
                      <a:lnTo>
                        <a:pt x="198" y="1405"/>
                      </a:lnTo>
                      <a:lnTo>
                        <a:pt x="170" y="1405"/>
                      </a:lnTo>
                      <a:lnTo>
                        <a:pt x="156" y="1390"/>
                      </a:lnTo>
                      <a:lnTo>
                        <a:pt x="142" y="1405"/>
                      </a:lnTo>
                      <a:lnTo>
                        <a:pt x="128" y="1390"/>
                      </a:lnTo>
                      <a:lnTo>
                        <a:pt x="128" y="1376"/>
                      </a:lnTo>
                      <a:lnTo>
                        <a:pt x="113" y="1362"/>
                      </a:lnTo>
                      <a:lnTo>
                        <a:pt x="113" y="1348"/>
                      </a:lnTo>
                      <a:lnTo>
                        <a:pt x="99" y="1334"/>
                      </a:lnTo>
                      <a:lnTo>
                        <a:pt x="99" y="1319"/>
                      </a:lnTo>
                      <a:lnTo>
                        <a:pt x="85" y="1305"/>
                      </a:lnTo>
                      <a:lnTo>
                        <a:pt x="71" y="1277"/>
                      </a:lnTo>
                      <a:lnTo>
                        <a:pt x="71" y="1263"/>
                      </a:lnTo>
                      <a:lnTo>
                        <a:pt x="57" y="1263"/>
                      </a:lnTo>
                      <a:lnTo>
                        <a:pt x="57" y="1248"/>
                      </a:lnTo>
                      <a:lnTo>
                        <a:pt x="57" y="1234"/>
                      </a:lnTo>
                      <a:lnTo>
                        <a:pt x="42" y="1234"/>
                      </a:lnTo>
                      <a:lnTo>
                        <a:pt x="42" y="1220"/>
                      </a:lnTo>
                      <a:lnTo>
                        <a:pt x="28" y="1192"/>
                      </a:lnTo>
                      <a:lnTo>
                        <a:pt x="14" y="1178"/>
                      </a:lnTo>
                      <a:lnTo>
                        <a:pt x="14" y="1163"/>
                      </a:lnTo>
                      <a:lnTo>
                        <a:pt x="14" y="1149"/>
                      </a:lnTo>
                      <a:lnTo>
                        <a:pt x="0" y="1149"/>
                      </a:lnTo>
                      <a:lnTo>
                        <a:pt x="0" y="1135"/>
                      </a:lnTo>
                      <a:lnTo>
                        <a:pt x="14" y="1135"/>
                      </a:lnTo>
                      <a:lnTo>
                        <a:pt x="14" y="1092"/>
                      </a:lnTo>
                      <a:lnTo>
                        <a:pt x="14" y="1064"/>
                      </a:lnTo>
                      <a:lnTo>
                        <a:pt x="14" y="1050"/>
                      </a:lnTo>
                      <a:lnTo>
                        <a:pt x="14" y="1036"/>
                      </a:lnTo>
                      <a:lnTo>
                        <a:pt x="14" y="1007"/>
                      </a:lnTo>
                      <a:lnTo>
                        <a:pt x="28" y="951"/>
                      </a:lnTo>
                      <a:lnTo>
                        <a:pt x="28" y="908"/>
                      </a:lnTo>
                      <a:lnTo>
                        <a:pt x="28" y="894"/>
                      </a:lnTo>
                      <a:lnTo>
                        <a:pt x="28" y="866"/>
                      </a:lnTo>
                      <a:lnTo>
                        <a:pt x="28" y="851"/>
                      </a:lnTo>
                      <a:lnTo>
                        <a:pt x="28" y="809"/>
                      </a:lnTo>
                      <a:lnTo>
                        <a:pt x="42" y="795"/>
                      </a:lnTo>
                      <a:lnTo>
                        <a:pt x="42" y="780"/>
                      </a:lnTo>
                      <a:lnTo>
                        <a:pt x="42" y="766"/>
                      </a:lnTo>
                      <a:lnTo>
                        <a:pt x="42" y="752"/>
                      </a:lnTo>
                      <a:lnTo>
                        <a:pt x="42" y="738"/>
                      </a:lnTo>
                      <a:lnTo>
                        <a:pt x="42" y="724"/>
                      </a:lnTo>
                      <a:lnTo>
                        <a:pt x="42" y="709"/>
                      </a:lnTo>
                      <a:lnTo>
                        <a:pt x="42" y="695"/>
                      </a:lnTo>
                      <a:lnTo>
                        <a:pt x="42" y="681"/>
                      </a:lnTo>
                      <a:lnTo>
                        <a:pt x="42" y="639"/>
                      </a:lnTo>
                      <a:lnTo>
                        <a:pt x="42" y="624"/>
                      </a:lnTo>
                      <a:lnTo>
                        <a:pt x="42" y="610"/>
                      </a:lnTo>
                      <a:lnTo>
                        <a:pt x="42" y="596"/>
                      </a:lnTo>
                      <a:lnTo>
                        <a:pt x="42" y="582"/>
                      </a:lnTo>
                      <a:lnTo>
                        <a:pt x="42" y="568"/>
                      </a:lnTo>
                      <a:lnTo>
                        <a:pt x="42" y="553"/>
                      </a:lnTo>
                      <a:lnTo>
                        <a:pt x="42" y="539"/>
                      </a:lnTo>
                      <a:lnTo>
                        <a:pt x="42" y="511"/>
                      </a:lnTo>
                      <a:lnTo>
                        <a:pt x="42" y="497"/>
                      </a:lnTo>
                      <a:lnTo>
                        <a:pt x="42" y="483"/>
                      </a:lnTo>
                      <a:lnTo>
                        <a:pt x="42" y="440"/>
                      </a:lnTo>
                      <a:lnTo>
                        <a:pt x="42" y="426"/>
                      </a:lnTo>
                      <a:lnTo>
                        <a:pt x="42" y="397"/>
                      </a:lnTo>
                      <a:lnTo>
                        <a:pt x="42" y="383"/>
                      </a:lnTo>
                      <a:lnTo>
                        <a:pt x="42" y="369"/>
                      </a:lnTo>
                      <a:lnTo>
                        <a:pt x="42" y="355"/>
                      </a:lnTo>
                      <a:lnTo>
                        <a:pt x="42" y="327"/>
                      </a:lnTo>
                      <a:lnTo>
                        <a:pt x="42" y="312"/>
                      </a:lnTo>
                      <a:lnTo>
                        <a:pt x="42" y="298"/>
                      </a:lnTo>
                      <a:lnTo>
                        <a:pt x="42" y="270"/>
                      </a:lnTo>
                      <a:lnTo>
                        <a:pt x="42" y="256"/>
                      </a:lnTo>
                      <a:lnTo>
                        <a:pt x="28" y="241"/>
                      </a:lnTo>
                      <a:lnTo>
                        <a:pt x="28" y="213"/>
                      </a:lnTo>
                      <a:lnTo>
                        <a:pt x="28" y="199"/>
                      </a:lnTo>
                      <a:lnTo>
                        <a:pt x="28" y="156"/>
                      </a:lnTo>
                      <a:lnTo>
                        <a:pt x="28" y="142"/>
                      </a:lnTo>
                      <a:lnTo>
                        <a:pt x="28" y="128"/>
                      </a:lnTo>
                      <a:lnTo>
                        <a:pt x="28" y="114"/>
                      </a:lnTo>
                      <a:lnTo>
                        <a:pt x="28" y="100"/>
                      </a:lnTo>
                      <a:lnTo>
                        <a:pt x="42" y="100"/>
                      </a:lnTo>
                      <a:lnTo>
                        <a:pt x="57" y="100"/>
                      </a:lnTo>
                      <a:lnTo>
                        <a:pt x="71" y="100"/>
                      </a:lnTo>
                      <a:lnTo>
                        <a:pt x="85" y="100"/>
                      </a:lnTo>
                      <a:lnTo>
                        <a:pt x="99" y="100"/>
                      </a:lnTo>
                      <a:lnTo>
                        <a:pt x="113" y="100"/>
                      </a:lnTo>
                      <a:lnTo>
                        <a:pt x="128" y="100"/>
                      </a:lnTo>
                      <a:lnTo>
                        <a:pt x="156" y="100"/>
                      </a:lnTo>
                      <a:lnTo>
                        <a:pt x="170" y="100"/>
                      </a:lnTo>
                      <a:lnTo>
                        <a:pt x="184" y="100"/>
                      </a:lnTo>
                      <a:lnTo>
                        <a:pt x="198" y="100"/>
                      </a:lnTo>
                      <a:lnTo>
                        <a:pt x="213" y="100"/>
                      </a:lnTo>
                      <a:lnTo>
                        <a:pt x="227" y="114"/>
                      </a:lnTo>
                      <a:lnTo>
                        <a:pt x="255" y="114"/>
                      </a:lnTo>
                      <a:lnTo>
                        <a:pt x="269" y="114"/>
                      </a:lnTo>
                      <a:lnTo>
                        <a:pt x="284" y="114"/>
                      </a:lnTo>
                      <a:lnTo>
                        <a:pt x="298" y="114"/>
                      </a:lnTo>
                      <a:lnTo>
                        <a:pt x="326" y="114"/>
                      </a:lnTo>
                      <a:lnTo>
                        <a:pt x="326" y="128"/>
                      </a:lnTo>
                      <a:lnTo>
                        <a:pt x="354" y="128"/>
                      </a:lnTo>
                      <a:lnTo>
                        <a:pt x="369" y="128"/>
                      </a:lnTo>
                      <a:lnTo>
                        <a:pt x="383" y="142"/>
                      </a:lnTo>
                      <a:lnTo>
                        <a:pt x="397" y="142"/>
                      </a:lnTo>
                      <a:lnTo>
                        <a:pt x="425" y="156"/>
                      </a:lnTo>
                      <a:lnTo>
                        <a:pt x="440" y="156"/>
                      </a:lnTo>
                      <a:lnTo>
                        <a:pt x="454" y="170"/>
                      </a:lnTo>
                      <a:lnTo>
                        <a:pt x="468" y="170"/>
                      </a:lnTo>
                      <a:lnTo>
                        <a:pt x="468" y="185"/>
                      </a:lnTo>
                      <a:lnTo>
                        <a:pt x="482" y="185"/>
                      </a:lnTo>
                      <a:lnTo>
                        <a:pt x="496" y="185"/>
                      </a:lnTo>
                      <a:lnTo>
                        <a:pt x="510" y="185"/>
                      </a:lnTo>
                      <a:lnTo>
                        <a:pt x="510" y="199"/>
                      </a:lnTo>
                      <a:lnTo>
                        <a:pt x="539" y="185"/>
                      </a:lnTo>
                      <a:lnTo>
                        <a:pt x="553" y="185"/>
                      </a:lnTo>
                      <a:lnTo>
                        <a:pt x="581" y="185"/>
                      </a:lnTo>
                      <a:lnTo>
                        <a:pt x="596" y="185"/>
                      </a:lnTo>
                      <a:lnTo>
                        <a:pt x="610" y="185"/>
                      </a:lnTo>
                      <a:lnTo>
                        <a:pt x="624" y="170"/>
                      </a:lnTo>
                      <a:lnTo>
                        <a:pt x="638" y="170"/>
                      </a:lnTo>
                      <a:lnTo>
                        <a:pt x="652" y="170"/>
                      </a:lnTo>
                      <a:lnTo>
                        <a:pt x="666" y="170"/>
                      </a:lnTo>
                      <a:lnTo>
                        <a:pt x="695" y="170"/>
                      </a:lnTo>
                      <a:lnTo>
                        <a:pt x="737" y="185"/>
                      </a:lnTo>
                      <a:lnTo>
                        <a:pt x="752" y="185"/>
                      </a:lnTo>
                      <a:lnTo>
                        <a:pt x="766" y="185"/>
                      </a:lnTo>
                      <a:lnTo>
                        <a:pt x="780" y="170"/>
                      </a:lnTo>
                      <a:lnTo>
                        <a:pt x="822" y="170"/>
                      </a:lnTo>
                      <a:lnTo>
                        <a:pt x="837" y="170"/>
                      </a:lnTo>
                      <a:lnTo>
                        <a:pt x="851" y="156"/>
                      </a:lnTo>
                      <a:lnTo>
                        <a:pt x="865" y="156"/>
                      </a:lnTo>
                      <a:lnTo>
                        <a:pt x="879" y="156"/>
                      </a:lnTo>
                      <a:lnTo>
                        <a:pt x="879" y="170"/>
                      </a:lnTo>
                      <a:lnTo>
                        <a:pt x="893" y="170"/>
                      </a:lnTo>
                      <a:lnTo>
                        <a:pt x="908" y="170"/>
                      </a:lnTo>
                      <a:lnTo>
                        <a:pt x="908" y="185"/>
                      </a:lnTo>
                      <a:lnTo>
                        <a:pt x="922" y="185"/>
                      </a:lnTo>
                      <a:lnTo>
                        <a:pt x="936" y="185"/>
                      </a:lnTo>
                      <a:lnTo>
                        <a:pt x="950" y="185"/>
                      </a:lnTo>
                      <a:lnTo>
                        <a:pt x="964" y="185"/>
                      </a:lnTo>
                      <a:lnTo>
                        <a:pt x="978" y="185"/>
                      </a:lnTo>
                      <a:lnTo>
                        <a:pt x="993" y="170"/>
                      </a:lnTo>
                      <a:lnTo>
                        <a:pt x="1007" y="170"/>
                      </a:lnTo>
                      <a:lnTo>
                        <a:pt x="1021" y="170"/>
                      </a:lnTo>
                      <a:lnTo>
                        <a:pt x="1021" y="156"/>
                      </a:lnTo>
                      <a:lnTo>
                        <a:pt x="1035" y="156"/>
                      </a:lnTo>
                      <a:lnTo>
                        <a:pt x="1049" y="156"/>
                      </a:lnTo>
                      <a:lnTo>
                        <a:pt x="1064" y="142"/>
                      </a:lnTo>
                      <a:lnTo>
                        <a:pt x="1078" y="142"/>
                      </a:lnTo>
                      <a:lnTo>
                        <a:pt x="1092" y="142"/>
                      </a:lnTo>
                      <a:lnTo>
                        <a:pt x="1092" y="128"/>
                      </a:lnTo>
                      <a:lnTo>
                        <a:pt x="1106" y="128"/>
                      </a:lnTo>
                      <a:lnTo>
                        <a:pt x="1120" y="128"/>
                      </a:lnTo>
                      <a:lnTo>
                        <a:pt x="1120" y="114"/>
                      </a:lnTo>
                      <a:lnTo>
                        <a:pt x="1134" y="114"/>
                      </a:lnTo>
                      <a:lnTo>
                        <a:pt x="1149" y="100"/>
                      </a:lnTo>
                      <a:lnTo>
                        <a:pt x="1163" y="100"/>
                      </a:lnTo>
                      <a:lnTo>
                        <a:pt x="1163" y="85"/>
                      </a:lnTo>
                      <a:lnTo>
                        <a:pt x="1177" y="85"/>
                      </a:lnTo>
                      <a:lnTo>
                        <a:pt x="1191" y="85"/>
                      </a:lnTo>
                      <a:lnTo>
                        <a:pt x="1191" y="71"/>
                      </a:lnTo>
                      <a:lnTo>
                        <a:pt x="1205" y="71"/>
                      </a:lnTo>
                      <a:lnTo>
                        <a:pt x="1220" y="71"/>
                      </a:lnTo>
                      <a:lnTo>
                        <a:pt x="1220" y="57"/>
                      </a:lnTo>
                      <a:lnTo>
                        <a:pt x="1234" y="57"/>
                      </a:lnTo>
                      <a:lnTo>
                        <a:pt x="1248" y="57"/>
                      </a:lnTo>
                      <a:lnTo>
                        <a:pt x="1248" y="43"/>
                      </a:lnTo>
                      <a:lnTo>
                        <a:pt x="1262" y="43"/>
                      </a:lnTo>
                      <a:lnTo>
                        <a:pt x="1276" y="43"/>
                      </a:lnTo>
                      <a:lnTo>
                        <a:pt x="1276" y="29"/>
                      </a:lnTo>
                      <a:lnTo>
                        <a:pt x="1290" y="29"/>
                      </a:lnTo>
                      <a:lnTo>
                        <a:pt x="1305" y="29"/>
                      </a:lnTo>
                      <a:lnTo>
                        <a:pt x="1319" y="29"/>
                      </a:lnTo>
                      <a:lnTo>
                        <a:pt x="1319" y="14"/>
                      </a:lnTo>
                      <a:lnTo>
                        <a:pt x="1333" y="14"/>
                      </a:lnTo>
                      <a:lnTo>
                        <a:pt x="1347" y="14"/>
                      </a:lnTo>
                      <a:lnTo>
                        <a:pt x="1361" y="0"/>
                      </a:lnTo>
                      <a:lnTo>
                        <a:pt x="1376" y="0"/>
                      </a:lnTo>
                      <a:lnTo>
                        <a:pt x="1390" y="0"/>
                      </a:lnTo>
                      <a:lnTo>
                        <a:pt x="1390" y="14"/>
                      </a:lnTo>
                      <a:lnTo>
                        <a:pt x="1390" y="29"/>
                      </a:lnTo>
                      <a:lnTo>
                        <a:pt x="1404" y="43"/>
                      </a:lnTo>
                      <a:lnTo>
                        <a:pt x="1404" y="57"/>
                      </a:lnTo>
                      <a:lnTo>
                        <a:pt x="1404" y="71"/>
                      </a:lnTo>
                      <a:lnTo>
                        <a:pt x="1418" y="85"/>
                      </a:lnTo>
                      <a:close/>
                    </a:path>
                  </a:pathLst>
                </a:custGeom>
                <a:pattFill prst="pct25">
                  <a:fgClr>
                    <a:srgbClr val="FF9900"/>
                  </a:fgClr>
                  <a:bgClr>
                    <a:srgbClr val="FFFFFF"/>
                  </a:bgClr>
                </a:pattFill>
                <a:ln w="9525">
                  <a:solidFill>
                    <a:srgbClr val="333333"/>
                  </a:solidFill>
                  <a:round/>
                  <a:headEnd/>
                  <a:tailEnd/>
                </a:ln>
              </p:spPr>
              <p:txBody>
                <a:bodyPr/>
                <a:lstStyle/>
                <a:p>
                  <a:endParaRPr lang="ja-JP" altLang="en-US"/>
                </a:p>
              </p:txBody>
            </p:sp>
            <p:sp>
              <p:nvSpPr>
                <p:cNvPr id="46" name="Freeform 45"/>
                <p:cNvSpPr>
                  <a:spLocks/>
                </p:cNvSpPr>
                <p:nvPr/>
              </p:nvSpPr>
              <p:spPr bwMode="auto">
                <a:xfrm>
                  <a:off x="6311" y="2169"/>
                  <a:ext cx="1475" cy="1512"/>
                </a:xfrm>
                <a:custGeom>
                  <a:avLst/>
                  <a:gdLst>
                    <a:gd name="T0" fmla="*/ 894 w 1475"/>
                    <a:gd name="T1" fmla="*/ 48 h 1603"/>
                    <a:gd name="T2" fmla="*/ 964 w 1475"/>
                    <a:gd name="T3" fmla="*/ 59 h 1603"/>
                    <a:gd name="T4" fmla="*/ 1021 w 1475"/>
                    <a:gd name="T5" fmla="*/ 119 h 1603"/>
                    <a:gd name="T6" fmla="*/ 1035 w 1475"/>
                    <a:gd name="T7" fmla="*/ 155 h 1603"/>
                    <a:gd name="T8" fmla="*/ 1035 w 1475"/>
                    <a:gd name="T9" fmla="*/ 214 h 1603"/>
                    <a:gd name="T10" fmla="*/ 1035 w 1475"/>
                    <a:gd name="T11" fmla="*/ 261 h 1603"/>
                    <a:gd name="T12" fmla="*/ 1021 w 1475"/>
                    <a:gd name="T13" fmla="*/ 309 h 1603"/>
                    <a:gd name="T14" fmla="*/ 1007 w 1475"/>
                    <a:gd name="T15" fmla="*/ 369 h 1603"/>
                    <a:gd name="T16" fmla="*/ 979 w 1475"/>
                    <a:gd name="T17" fmla="*/ 405 h 1603"/>
                    <a:gd name="T18" fmla="*/ 1007 w 1475"/>
                    <a:gd name="T19" fmla="*/ 464 h 1603"/>
                    <a:gd name="T20" fmla="*/ 1064 w 1475"/>
                    <a:gd name="T21" fmla="*/ 392 h 1603"/>
                    <a:gd name="T22" fmla="*/ 1120 w 1475"/>
                    <a:gd name="T23" fmla="*/ 357 h 1603"/>
                    <a:gd name="T24" fmla="*/ 1191 w 1475"/>
                    <a:gd name="T25" fmla="*/ 357 h 1603"/>
                    <a:gd name="T26" fmla="*/ 1248 w 1475"/>
                    <a:gd name="T27" fmla="*/ 369 h 1603"/>
                    <a:gd name="T28" fmla="*/ 1305 w 1475"/>
                    <a:gd name="T29" fmla="*/ 369 h 1603"/>
                    <a:gd name="T30" fmla="*/ 1404 w 1475"/>
                    <a:gd name="T31" fmla="*/ 346 h 1603"/>
                    <a:gd name="T32" fmla="*/ 1475 w 1475"/>
                    <a:gd name="T33" fmla="*/ 346 h 1603"/>
                    <a:gd name="T34" fmla="*/ 1461 w 1475"/>
                    <a:gd name="T35" fmla="*/ 405 h 1603"/>
                    <a:gd name="T36" fmla="*/ 1418 w 1475"/>
                    <a:gd name="T37" fmla="*/ 524 h 1603"/>
                    <a:gd name="T38" fmla="*/ 1248 w 1475"/>
                    <a:gd name="T39" fmla="*/ 607 h 1603"/>
                    <a:gd name="T40" fmla="*/ 1177 w 1475"/>
                    <a:gd name="T41" fmla="*/ 607 h 1603"/>
                    <a:gd name="T42" fmla="*/ 1177 w 1475"/>
                    <a:gd name="T43" fmla="*/ 619 h 1603"/>
                    <a:gd name="T44" fmla="*/ 1248 w 1475"/>
                    <a:gd name="T45" fmla="*/ 667 h 1603"/>
                    <a:gd name="T46" fmla="*/ 1291 w 1475"/>
                    <a:gd name="T47" fmla="*/ 702 h 1603"/>
                    <a:gd name="T48" fmla="*/ 1234 w 1475"/>
                    <a:gd name="T49" fmla="*/ 774 h 1603"/>
                    <a:gd name="T50" fmla="*/ 1149 w 1475"/>
                    <a:gd name="T51" fmla="*/ 822 h 1603"/>
                    <a:gd name="T52" fmla="*/ 1064 w 1475"/>
                    <a:gd name="T53" fmla="*/ 881 h 1603"/>
                    <a:gd name="T54" fmla="*/ 1007 w 1475"/>
                    <a:gd name="T55" fmla="*/ 929 h 1603"/>
                    <a:gd name="T56" fmla="*/ 950 w 1475"/>
                    <a:gd name="T57" fmla="*/ 929 h 1603"/>
                    <a:gd name="T58" fmla="*/ 908 w 1475"/>
                    <a:gd name="T59" fmla="*/ 940 h 1603"/>
                    <a:gd name="T60" fmla="*/ 879 w 1475"/>
                    <a:gd name="T61" fmla="*/ 989 h 1603"/>
                    <a:gd name="T62" fmla="*/ 794 w 1475"/>
                    <a:gd name="T63" fmla="*/ 1155 h 1603"/>
                    <a:gd name="T64" fmla="*/ 738 w 1475"/>
                    <a:gd name="T65" fmla="*/ 1250 h 1603"/>
                    <a:gd name="T66" fmla="*/ 624 w 1475"/>
                    <a:gd name="T67" fmla="*/ 1309 h 1603"/>
                    <a:gd name="T68" fmla="*/ 567 w 1475"/>
                    <a:gd name="T69" fmla="*/ 1309 h 1603"/>
                    <a:gd name="T70" fmla="*/ 496 w 1475"/>
                    <a:gd name="T71" fmla="*/ 1286 h 1603"/>
                    <a:gd name="T72" fmla="*/ 511 w 1475"/>
                    <a:gd name="T73" fmla="*/ 1309 h 1603"/>
                    <a:gd name="T74" fmla="*/ 525 w 1475"/>
                    <a:gd name="T75" fmla="*/ 1322 h 1603"/>
                    <a:gd name="T76" fmla="*/ 454 w 1475"/>
                    <a:gd name="T77" fmla="*/ 1309 h 1603"/>
                    <a:gd name="T78" fmla="*/ 411 w 1475"/>
                    <a:gd name="T79" fmla="*/ 1309 h 1603"/>
                    <a:gd name="T80" fmla="*/ 284 w 1475"/>
                    <a:gd name="T81" fmla="*/ 1322 h 1603"/>
                    <a:gd name="T82" fmla="*/ 184 w 1475"/>
                    <a:gd name="T83" fmla="*/ 1345 h 1603"/>
                    <a:gd name="T84" fmla="*/ 14 w 1475"/>
                    <a:gd name="T85" fmla="*/ 1167 h 1603"/>
                    <a:gd name="T86" fmla="*/ 43 w 1475"/>
                    <a:gd name="T87" fmla="*/ 702 h 1603"/>
                    <a:gd name="T88" fmla="*/ 57 w 1475"/>
                    <a:gd name="T89" fmla="*/ 392 h 1603"/>
                    <a:gd name="T90" fmla="*/ 142 w 1475"/>
                    <a:gd name="T91" fmla="*/ 239 h 1603"/>
                    <a:gd name="T92" fmla="*/ 326 w 1475"/>
                    <a:gd name="T93" fmla="*/ 227 h 1603"/>
                    <a:gd name="T94" fmla="*/ 369 w 1475"/>
                    <a:gd name="T95" fmla="*/ 417 h 1603"/>
                    <a:gd name="T96" fmla="*/ 411 w 1475"/>
                    <a:gd name="T97" fmla="*/ 489 h 1603"/>
                    <a:gd name="T98" fmla="*/ 496 w 1475"/>
                    <a:gd name="T99" fmla="*/ 548 h 1603"/>
                    <a:gd name="T100" fmla="*/ 567 w 1475"/>
                    <a:gd name="T101" fmla="*/ 511 h 1603"/>
                    <a:gd name="T102" fmla="*/ 610 w 1475"/>
                    <a:gd name="T103" fmla="*/ 381 h 1603"/>
                    <a:gd name="T104" fmla="*/ 638 w 1475"/>
                    <a:gd name="T105" fmla="*/ 298 h 1603"/>
                    <a:gd name="T106" fmla="*/ 596 w 1475"/>
                    <a:gd name="T107" fmla="*/ 227 h 1603"/>
                    <a:gd name="T108" fmla="*/ 695 w 1475"/>
                    <a:gd name="T109" fmla="*/ 227 h 1603"/>
                    <a:gd name="T110" fmla="*/ 879 w 1475"/>
                    <a:gd name="T111" fmla="*/ 239 h 1603"/>
                    <a:gd name="T112" fmla="*/ 908 w 1475"/>
                    <a:gd name="T113" fmla="*/ 179 h 1603"/>
                    <a:gd name="T114" fmla="*/ 851 w 1475"/>
                    <a:gd name="T115" fmla="*/ 167 h 1603"/>
                    <a:gd name="T116" fmla="*/ 894 w 1475"/>
                    <a:gd name="T117" fmla="*/ 155 h 1603"/>
                    <a:gd name="T118" fmla="*/ 865 w 1475"/>
                    <a:gd name="T119" fmla="*/ 131 h 1603"/>
                    <a:gd name="T120" fmla="*/ 894 w 1475"/>
                    <a:gd name="T121" fmla="*/ 83 h 1603"/>
                    <a:gd name="T122" fmla="*/ 865 w 1475"/>
                    <a:gd name="T123" fmla="*/ 0 h 160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475"/>
                    <a:gd name="T187" fmla="*/ 0 h 1603"/>
                    <a:gd name="T188" fmla="*/ 1475 w 1475"/>
                    <a:gd name="T189" fmla="*/ 1603 h 1603"/>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475" h="1603">
                      <a:moveTo>
                        <a:pt x="879" y="43"/>
                      </a:moveTo>
                      <a:lnTo>
                        <a:pt x="879" y="43"/>
                      </a:lnTo>
                      <a:lnTo>
                        <a:pt x="879" y="29"/>
                      </a:lnTo>
                      <a:lnTo>
                        <a:pt x="879" y="14"/>
                      </a:lnTo>
                      <a:lnTo>
                        <a:pt x="894" y="14"/>
                      </a:lnTo>
                      <a:lnTo>
                        <a:pt x="894" y="29"/>
                      </a:lnTo>
                      <a:lnTo>
                        <a:pt x="894" y="43"/>
                      </a:lnTo>
                      <a:lnTo>
                        <a:pt x="894" y="57"/>
                      </a:lnTo>
                      <a:lnTo>
                        <a:pt x="908" y="57"/>
                      </a:lnTo>
                      <a:lnTo>
                        <a:pt x="908" y="43"/>
                      </a:lnTo>
                      <a:lnTo>
                        <a:pt x="922" y="43"/>
                      </a:lnTo>
                      <a:lnTo>
                        <a:pt x="936" y="57"/>
                      </a:lnTo>
                      <a:lnTo>
                        <a:pt x="950" y="57"/>
                      </a:lnTo>
                      <a:lnTo>
                        <a:pt x="950" y="71"/>
                      </a:lnTo>
                      <a:lnTo>
                        <a:pt x="964" y="71"/>
                      </a:lnTo>
                      <a:lnTo>
                        <a:pt x="979" y="71"/>
                      </a:lnTo>
                      <a:lnTo>
                        <a:pt x="993" y="71"/>
                      </a:lnTo>
                      <a:lnTo>
                        <a:pt x="993" y="85"/>
                      </a:lnTo>
                      <a:lnTo>
                        <a:pt x="1007" y="85"/>
                      </a:lnTo>
                      <a:lnTo>
                        <a:pt x="1021" y="85"/>
                      </a:lnTo>
                      <a:lnTo>
                        <a:pt x="1021" y="114"/>
                      </a:lnTo>
                      <a:lnTo>
                        <a:pt x="1035" y="142"/>
                      </a:lnTo>
                      <a:lnTo>
                        <a:pt x="1021" y="142"/>
                      </a:lnTo>
                      <a:lnTo>
                        <a:pt x="1007" y="142"/>
                      </a:lnTo>
                      <a:lnTo>
                        <a:pt x="1007" y="128"/>
                      </a:lnTo>
                      <a:lnTo>
                        <a:pt x="1007" y="142"/>
                      </a:lnTo>
                      <a:lnTo>
                        <a:pt x="1007" y="156"/>
                      </a:lnTo>
                      <a:lnTo>
                        <a:pt x="1021" y="156"/>
                      </a:lnTo>
                      <a:lnTo>
                        <a:pt x="1035" y="156"/>
                      </a:lnTo>
                      <a:lnTo>
                        <a:pt x="1035" y="170"/>
                      </a:lnTo>
                      <a:lnTo>
                        <a:pt x="1050" y="185"/>
                      </a:lnTo>
                      <a:lnTo>
                        <a:pt x="1035" y="185"/>
                      </a:lnTo>
                      <a:lnTo>
                        <a:pt x="1035" y="199"/>
                      </a:lnTo>
                      <a:lnTo>
                        <a:pt x="1035" y="213"/>
                      </a:lnTo>
                      <a:lnTo>
                        <a:pt x="1035" y="227"/>
                      </a:lnTo>
                      <a:lnTo>
                        <a:pt x="1035" y="241"/>
                      </a:lnTo>
                      <a:lnTo>
                        <a:pt x="1035" y="256"/>
                      </a:lnTo>
                      <a:lnTo>
                        <a:pt x="1035" y="270"/>
                      </a:lnTo>
                      <a:lnTo>
                        <a:pt x="1035" y="284"/>
                      </a:lnTo>
                      <a:lnTo>
                        <a:pt x="1035" y="298"/>
                      </a:lnTo>
                      <a:lnTo>
                        <a:pt x="1035" y="312"/>
                      </a:lnTo>
                      <a:lnTo>
                        <a:pt x="1035" y="326"/>
                      </a:lnTo>
                      <a:lnTo>
                        <a:pt x="1021" y="341"/>
                      </a:lnTo>
                      <a:lnTo>
                        <a:pt x="1021" y="355"/>
                      </a:lnTo>
                      <a:lnTo>
                        <a:pt x="1021" y="369"/>
                      </a:lnTo>
                      <a:lnTo>
                        <a:pt x="1021" y="383"/>
                      </a:lnTo>
                      <a:lnTo>
                        <a:pt x="1021" y="397"/>
                      </a:lnTo>
                      <a:lnTo>
                        <a:pt x="1021" y="412"/>
                      </a:lnTo>
                      <a:lnTo>
                        <a:pt x="1021" y="426"/>
                      </a:lnTo>
                      <a:lnTo>
                        <a:pt x="1007" y="426"/>
                      </a:lnTo>
                      <a:lnTo>
                        <a:pt x="1007" y="440"/>
                      </a:lnTo>
                      <a:lnTo>
                        <a:pt x="1007" y="454"/>
                      </a:lnTo>
                      <a:lnTo>
                        <a:pt x="993" y="454"/>
                      </a:lnTo>
                      <a:lnTo>
                        <a:pt x="993" y="468"/>
                      </a:lnTo>
                      <a:lnTo>
                        <a:pt x="993" y="482"/>
                      </a:lnTo>
                      <a:lnTo>
                        <a:pt x="979" y="482"/>
                      </a:lnTo>
                      <a:lnTo>
                        <a:pt x="979" y="497"/>
                      </a:lnTo>
                      <a:lnTo>
                        <a:pt x="979" y="511"/>
                      </a:lnTo>
                      <a:lnTo>
                        <a:pt x="979" y="525"/>
                      </a:lnTo>
                      <a:lnTo>
                        <a:pt x="979" y="539"/>
                      </a:lnTo>
                      <a:lnTo>
                        <a:pt x="993" y="539"/>
                      </a:lnTo>
                      <a:lnTo>
                        <a:pt x="1007" y="539"/>
                      </a:lnTo>
                      <a:lnTo>
                        <a:pt x="1007" y="553"/>
                      </a:lnTo>
                      <a:lnTo>
                        <a:pt x="1021" y="553"/>
                      </a:lnTo>
                      <a:lnTo>
                        <a:pt x="1035" y="553"/>
                      </a:lnTo>
                      <a:lnTo>
                        <a:pt x="1050" y="553"/>
                      </a:lnTo>
                      <a:lnTo>
                        <a:pt x="1050" y="525"/>
                      </a:lnTo>
                      <a:lnTo>
                        <a:pt x="1050" y="511"/>
                      </a:lnTo>
                      <a:lnTo>
                        <a:pt x="1050" y="497"/>
                      </a:lnTo>
                      <a:lnTo>
                        <a:pt x="1064" y="482"/>
                      </a:lnTo>
                      <a:lnTo>
                        <a:pt x="1064" y="468"/>
                      </a:lnTo>
                      <a:lnTo>
                        <a:pt x="1078" y="468"/>
                      </a:lnTo>
                      <a:lnTo>
                        <a:pt x="1078" y="454"/>
                      </a:lnTo>
                      <a:lnTo>
                        <a:pt x="1092" y="454"/>
                      </a:lnTo>
                      <a:lnTo>
                        <a:pt x="1092" y="440"/>
                      </a:lnTo>
                      <a:lnTo>
                        <a:pt x="1106" y="440"/>
                      </a:lnTo>
                      <a:lnTo>
                        <a:pt x="1120" y="426"/>
                      </a:lnTo>
                      <a:lnTo>
                        <a:pt x="1135" y="426"/>
                      </a:lnTo>
                      <a:lnTo>
                        <a:pt x="1149" y="426"/>
                      </a:lnTo>
                      <a:lnTo>
                        <a:pt x="1163" y="426"/>
                      </a:lnTo>
                      <a:lnTo>
                        <a:pt x="1177" y="426"/>
                      </a:lnTo>
                      <a:lnTo>
                        <a:pt x="1177" y="412"/>
                      </a:lnTo>
                      <a:lnTo>
                        <a:pt x="1177" y="426"/>
                      </a:lnTo>
                      <a:lnTo>
                        <a:pt x="1191" y="426"/>
                      </a:lnTo>
                      <a:lnTo>
                        <a:pt x="1206" y="426"/>
                      </a:lnTo>
                      <a:lnTo>
                        <a:pt x="1220" y="426"/>
                      </a:lnTo>
                      <a:lnTo>
                        <a:pt x="1234" y="426"/>
                      </a:lnTo>
                      <a:lnTo>
                        <a:pt x="1234" y="440"/>
                      </a:lnTo>
                      <a:lnTo>
                        <a:pt x="1248" y="440"/>
                      </a:lnTo>
                      <a:lnTo>
                        <a:pt x="1262" y="440"/>
                      </a:lnTo>
                      <a:lnTo>
                        <a:pt x="1276" y="440"/>
                      </a:lnTo>
                      <a:lnTo>
                        <a:pt x="1291" y="440"/>
                      </a:lnTo>
                      <a:lnTo>
                        <a:pt x="1305" y="440"/>
                      </a:lnTo>
                      <a:lnTo>
                        <a:pt x="1305" y="426"/>
                      </a:lnTo>
                      <a:lnTo>
                        <a:pt x="1319" y="426"/>
                      </a:lnTo>
                      <a:lnTo>
                        <a:pt x="1333" y="426"/>
                      </a:lnTo>
                      <a:lnTo>
                        <a:pt x="1347" y="426"/>
                      </a:lnTo>
                      <a:lnTo>
                        <a:pt x="1362" y="412"/>
                      </a:lnTo>
                      <a:lnTo>
                        <a:pt x="1376" y="412"/>
                      </a:lnTo>
                      <a:lnTo>
                        <a:pt x="1390" y="412"/>
                      </a:lnTo>
                      <a:lnTo>
                        <a:pt x="1404" y="412"/>
                      </a:lnTo>
                      <a:lnTo>
                        <a:pt x="1418" y="412"/>
                      </a:lnTo>
                      <a:lnTo>
                        <a:pt x="1432" y="397"/>
                      </a:lnTo>
                      <a:lnTo>
                        <a:pt x="1447" y="397"/>
                      </a:lnTo>
                      <a:lnTo>
                        <a:pt x="1461" y="397"/>
                      </a:lnTo>
                      <a:lnTo>
                        <a:pt x="1475" y="397"/>
                      </a:lnTo>
                      <a:lnTo>
                        <a:pt x="1475" y="412"/>
                      </a:lnTo>
                      <a:lnTo>
                        <a:pt x="1475" y="426"/>
                      </a:lnTo>
                      <a:lnTo>
                        <a:pt x="1461" y="426"/>
                      </a:lnTo>
                      <a:lnTo>
                        <a:pt x="1461" y="440"/>
                      </a:lnTo>
                      <a:lnTo>
                        <a:pt x="1461" y="454"/>
                      </a:lnTo>
                      <a:lnTo>
                        <a:pt x="1461" y="468"/>
                      </a:lnTo>
                      <a:lnTo>
                        <a:pt x="1461" y="482"/>
                      </a:lnTo>
                      <a:lnTo>
                        <a:pt x="1447" y="497"/>
                      </a:lnTo>
                      <a:lnTo>
                        <a:pt x="1447" y="511"/>
                      </a:lnTo>
                      <a:lnTo>
                        <a:pt x="1447" y="525"/>
                      </a:lnTo>
                      <a:lnTo>
                        <a:pt x="1447" y="539"/>
                      </a:lnTo>
                      <a:lnTo>
                        <a:pt x="1432" y="553"/>
                      </a:lnTo>
                      <a:lnTo>
                        <a:pt x="1432" y="568"/>
                      </a:lnTo>
                      <a:lnTo>
                        <a:pt x="1432" y="582"/>
                      </a:lnTo>
                      <a:lnTo>
                        <a:pt x="1432" y="596"/>
                      </a:lnTo>
                      <a:lnTo>
                        <a:pt x="1418" y="610"/>
                      </a:lnTo>
                      <a:lnTo>
                        <a:pt x="1418" y="624"/>
                      </a:lnTo>
                      <a:lnTo>
                        <a:pt x="1418" y="639"/>
                      </a:lnTo>
                      <a:lnTo>
                        <a:pt x="1418" y="653"/>
                      </a:lnTo>
                      <a:lnTo>
                        <a:pt x="1418" y="667"/>
                      </a:lnTo>
                      <a:lnTo>
                        <a:pt x="1404" y="667"/>
                      </a:lnTo>
                      <a:lnTo>
                        <a:pt x="1404" y="681"/>
                      </a:lnTo>
                      <a:lnTo>
                        <a:pt x="1404" y="695"/>
                      </a:lnTo>
                      <a:lnTo>
                        <a:pt x="1404" y="709"/>
                      </a:lnTo>
                      <a:lnTo>
                        <a:pt x="1404" y="738"/>
                      </a:lnTo>
                      <a:lnTo>
                        <a:pt x="1390" y="738"/>
                      </a:lnTo>
                      <a:lnTo>
                        <a:pt x="1376" y="738"/>
                      </a:lnTo>
                      <a:lnTo>
                        <a:pt x="1362" y="738"/>
                      </a:lnTo>
                      <a:lnTo>
                        <a:pt x="1248" y="724"/>
                      </a:lnTo>
                      <a:lnTo>
                        <a:pt x="1234" y="724"/>
                      </a:lnTo>
                      <a:lnTo>
                        <a:pt x="1220" y="724"/>
                      </a:lnTo>
                      <a:lnTo>
                        <a:pt x="1206" y="724"/>
                      </a:lnTo>
                      <a:lnTo>
                        <a:pt x="1191" y="724"/>
                      </a:lnTo>
                      <a:lnTo>
                        <a:pt x="1177" y="724"/>
                      </a:lnTo>
                      <a:lnTo>
                        <a:pt x="1177" y="709"/>
                      </a:lnTo>
                      <a:lnTo>
                        <a:pt x="1177" y="724"/>
                      </a:lnTo>
                      <a:lnTo>
                        <a:pt x="1177" y="709"/>
                      </a:lnTo>
                      <a:lnTo>
                        <a:pt x="1163" y="709"/>
                      </a:lnTo>
                      <a:lnTo>
                        <a:pt x="1163" y="695"/>
                      </a:lnTo>
                      <a:lnTo>
                        <a:pt x="1149" y="695"/>
                      </a:lnTo>
                      <a:lnTo>
                        <a:pt x="1163" y="724"/>
                      </a:lnTo>
                      <a:lnTo>
                        <a:pt x="1177" y="724"/>
                      </a:lnTo>
                      <a:lnTo>
                        <a:pt x="1177" y="738"/>
                      </a:lnTo>
                      <a:lnTo>
                        <a:pt x="1191" y="738"/>
                      </a:lnTo>
                      <a:lnTo>
                        <a:pt x="1191" y="752"/>
                      </a:lnTo>
                      <a:lnTo>
                        <a:pt x="1206" y="752"/>
                      </a:lnTo>
                      <a:lnTo>
                        <a:pt x="1206" y="766"/>
                      </a:lnTo>
                      <a:lnTo>
                        <a:pt x="1220" y="766"/>
                      </a:lnTo>
                      <a:lnTo>
                        <a:pt x="1220" y="780"/>
                      </a:lnTo>
                      <a:lnTo>
                        <a:pt x="1234" y="780"/>
                      </a:lnTo>
                      <a:lnTo>
                        <a:pt x="1234" y="795"/>
                      </a:lnTo>
                      <a:lnTo>
                        <a:pt x="1248" y="795"/>
                      </a:lnTo>
                      <a:lnTo>
                        <a:pt x="1248" y="809"/>
                      </a:lnTo>
                      <a:lnTo>
                        <a:pt x="1262" y="809"/>
                      </a:lnTo>
                      <a:lnTo>
                        <a:pt x="1276" y="809"/>
                      </a:lnTo>
                      <a:lnTo>
                        <a:pt x="1291" y="809"/>
                      </a:lnTo>
                      <a:lnTo>
                        <a:pt x="1291" y="823"/>
                      </a:lnTo>
                      <a:lnTo>
                        <a:pt x="1276" y="823"/>
                      </a:lnTo>
                      <a:lnTo>
                        <a:pt x="1276" y="837"/>
                      </a:lnTo>
                      <a:lnTo>
                        <a:pt x="1291" y="837"/>
                      </a:lnTo>
                      <a:lnTo>
                        <a:pt x="1319" y="865"/>
                      </a:lnTo>
                      <a:lnTo>
                        <a:pt x="1319" y="880"/>
                      </a:lnTo>
                      <a:lnTo>
                        <a:pt x="1333" y="908"/>
                      </a:lnTo>
                      <a:lnTo>
                        <a:pt x="1319" y="894"/>
                      </a:lnTo>
                      <a:lnTo>
                        <a:pt x="1305" y="894"/>
                      </a:lnTo>
                      <a:lnTo>
                        <a:pt x="1291" y="894"/>
                      </a:lnTo>
                      <a:lnTo>
                        <a:pt x="1291" y="908"/>
                      </a:lnTo>
                      <a:lnTo>
                        <a:pt x="1262" y="908"/>
                      </a:lnTo>
                      <a:lnTo>
                        <a:pt x="1248" y="908"/>
                      </a:lnTo>
                      <a:lnTo>
                        <a:pt x="1234" y="908"/>
                      </a:lnTo>
                      <a:lnTo>
                        <a:pt x="1234" y="922"/>
                      </a:lnTo>
                      <a:lnTo>
                        <a:pt x="1220" y="922"/>
                      </a:lnTo>
                      <a:lnTo>
                        <a:pt x="1206" y="922"/>
                      </a:lnTo>
                      <a:lnTo>
                        <a:pt x="1191" y="922"/>
                      </a:lnTo>
                      <a:lnTo>
                        <a:pt x="1177" y="936"/>
                      </a:lnTo>
                      <a:lnTo>
                        <a:pt x="1163" y="936"/>
                      </a:lnTo>
                      <a:lnTo>
                        <a:pt x="1149" y="951"/>
                      </a:lnTo>
                      <a:lnTo>
                        <a:pt x="1149" y="965"/>
                      </a:lnTo>
                      <a:lnTo>
                        <a:pt x="1149" y="979"/>
                      </a:lnTo>
                      <a:lnTo>
                        <a:pt x="1149" y="1007"/>
                      </a:lnTo>
                      <a:lnTo>
                        <a:pt x="1120" y="1021"/>
                      </a:lnTo>
                      <a:lnTo>
                        <a:pt x="1106" y="1021"/>
                      </a:lnTo>
                      <a:lnTo>
                        <a:pt x="1106" y="1036"/>
                      </a:lnTo>
                      <a:lnTo>
                        <a:pt x="1092" y="1036"/>
                      </a:lnTo>
                      <a:lnTo>
                        <a:pt x="1078" y="1036"/>
                      </a:lnTo>
                      <a:lnTo>
                        <a:pt x="1064" y="1050"/>
                      </a:lnTo>
                      <a:lnTo>
                        <a:pt x="1064" y="1064"/>
                      </a:lnTo>
                      <a:lnTo>
                        <a:pt x="1050" y="1064"/>
                      </a:lnTo>
                      <a:lnTo>
                        <a:pt x="1035" y="1092"/>
                      </a:lnTo>
                      <a:lnTo>
                        <a:pt x="1021" y="1092"/>
                      </a:lnTo>
                      <a:lnTo>
                        <a:pt x="1021" y="1107"/>
                      </a:lnTo>
                      <a:lnTo>
                        <a:pt x="1007" y="1107"/>
                      </a:lnTo>
                      <a:lnTo>
                        <a:pt x="993" y="1107"/>
                      </a:lnTo>
                      <a:lnTo>
                        <a:pt x="979" y="1107"/>
                      </a:lnTo>
                      <a:lnTo>
                        <a:pt x="964" y="1107"/>
                      </a:lnTo>
                      <a:lnTo>
                        <a:pt x="950" y="1107"/>
                      </a:lnTo>
                      <a:lnTo>
                        <a:pt x="950" y="1092"/>
                      </a:lnTo>
                      <a:lnTo>
                        <a:pt x="950" y="1107"/>
                      </a:lnTo>
                      <a:lnTo>
                        <a:pt x="936" y="1107"/>
                      </a:lnTo>
                      <a:lnTo>
                        <a:pt x="922" y="1107"/>
                      </a:lnTo>
                      <a:lnTo>
                        <a:pt x="922" y="1121"/>
                      </a:lnTo>
                      <a:lnTo>
                        <a:pt x="908" y="1121"/>
                      </a:lnTo>
                      <a:lnTo>
                        <a:pt x="894" y="1121"/>
                      </a:lnTo>
                      <a:lnTo>
                        <a:pt x="894" y="1135"/>
                      </a:lnTo>
                      <a:lnTo>
                        <a:pt x="879" y="1135"/>
                      </a:lnTo>
                      <a:lnTo>
                        <a:pt x="879" y="1149"/>
                      </a:lnTo>
                      <a:lnTo>
                        <a:pt x="865" y="1163"/>
                      </a:lnTo>
                      <a:lnTo>
                        <a:pt x="879" y="1163"/>
                      </a:lnTo>
                      <a:lnTo>
                        <a:pt x="879" y="1178"/>
                      </a:lnTo>
                      <a:lnTo>
                        <a:pt x="879" y="1192"/>
                      </a:lnTo>
                      <a:lnTo>
                        <a:pt x="865" y="1192"/>
                      </a:lnTo>
                      <a:lnTo>
                        <a:pt x="865" y="1206"/>
                      </a:lnTo>
                      <a:lnTo>
                        <a:pt x="865" y="1234"/>
                      </a:lnTo>
                      <a:lnTo>
                        <a:pt x="851" y="1263"/>
                      </a:lnTo>
                      <a:lnTo>
                        <a:pt x="837" y="1291"/>
                      </a:lnTo>
                      <a:lnTo>
                        <a:pt x="837" y="1305"/>
                      </a:lnTo>
                      <a:lnTo>
                        <a:pt x="823" y="1319"/>
                      </a:lnTo>
                      <a:lnTo>
                        <a:pt x="808" y="1348"/>
                      </a:lnTo>
                      <a:lnTo>
                        <a:pt x="808" y="1362"/>
                      </a:lnTo>
                      <a:lnTo>
                        <a:pt x="794" y="1376"/>
                      </a:lnTo>
                      <a:lnTo>
                        <a:pt x="794" y="1390"/>
                      </a:lnTo>
                      <a:lnTo>
                        <a:pt x="794" y="1404"/>
                      </a:lnTo>
                      <a:lnTo>
                        <a:pt x="780" y="1404"/>
                      </a:lnTo>
                      <a:lnTo>
                        <a:pt x="780" y="1419"/>
                      </a:lnTo>
                      <a:lnTo>
                        <a:pt x="780" y="1433"/>
                      </a:lnTo>
                      <a:lnTo>
                        <a:pt x="780" y="1447"/>
                      </a:lnTo>
                      <a:lnTo>
                        <a:pt x="766" y="1447"/>
                      </a:lnTo>
                      <a:lnTo>
                        <a:pt x="752" y="1475"/>
                      </a:lnTo>
                      <a:lnTo>
                        <a:pt x="738" y="1490"/>
                      </a:lnTo>
                      <a:lnTo>
                        <a:pt x="723" y="1504"/>
                      </a:lnTo>
                      <a:lnTo>
                        <a:pt x="709" y="1504"/>
                      </a:lnTo>
                      <a:lnTo>
                        <a:pt x="695" y="1518"/>
                      </a:lnTo>
                      <a:lnTo>
                        <a:pt x="681" y="1532"/>
                      </a:lnTo>
                      <a:lnTo>
                        <a:pt x="681" y="1546"/>
                      </a:lnTo>
                      <a:lnTo>
                        <a:pt x="667" y="1546"/>
                      </a:lnTo>
                      <a:lnTo>
                        <a:pt x="652" y="1561"/>
                      </a:lnTo>
                      <a:lnTo>
                        <a:pt x="638" y="1561"/>
                      </a:lnTo>
                      <a:lnTo>
                        <a:pt x="624" y="1561"/>
                      </a:lnTo>
                      <a:lnTo>
                        <a:pt x="610" y="1561"/>
                      </a:lnTo>
                      <a:lnTo>
                        <a:pt x="596" y="1561"/>
                      </a:lnTo>
                      <a:lnTo>
                        <a:pt x="582" y="1561"/>
                      </a:lnTo>
                      <a:lnTo>
                        <a:pt x="567" y="1561"/>
                      </a:lnTo>
                      <a:lnTo>
                        <a:pt x="553" y="1561"/>
                      </a:lnTo>
                      <a:lnTo>
                        <a:pt x="539" y="1561"/>
                      </a:lnTo>
                      <a:lnTo>
                        <a:pt x="539" y="1546"/>
                      </a:lnTo>
                      <a:lnTo>
                        <a:pt x="525" y="1546"/>
                      </a:lnTo>
                      <a:lnTo>
                        <a:pt x="511" y="1546"/>
                      </a:lnTo>
                      <a:lnTo>
                        <a:pt x="496" y="1532"/>
                      </a:lnTo>
                      <a:lnTo>
                        <a:pt x="482" y="1532"/>
                      </a:lnTo>
                      <a:lnTo>
                        <a:pt x="496" y="1532"/>
                      </a:lnTo>
                      <a:lnTo>
                        <a:pt x="496" y="1546"/>
                      </a:lnTo>
                      <a:lnTo>
                        <a:pt x="511" y="1546"/>
                      </a:lnTo>
                      <a:lnTo>
                        <a:pt x="511" y="1561"/>
                      </a:lnTo>
                      <a:lnTo>
                        <a:pt x="525" y="1561"/>
                      </a:lnTo>
                      <a:lnTo>
                        <a:pt x="539" y="1561"/>
                      </a:lnTo>
                      <a:lnTo>
                        <a:pt x="539" y="1575"/>
                      </a:lnTo>
                      <a:lnTo>
                        <a:pt x="525" y="1575"/>
                      </a:lnTo>
                      <a:lnTo>
                        <a:pt x="511" y="1575"/>
                      </a:lnTo>
                      <a:lnTo>
                        <a:pt x="496" y="1561"/>
                      </a:lnTo>
                      <a:lnTo>
                        <a:pt x="482" y="1561"/>
                      </a:lnTo>
                      <a:lnTo>
                        <a:pt x="468" y="1561"/>
                      </a:lnTo>
                      <a:lnTo>
                        <a:pt x="454" y="1561"/>
                      </a:lnTo>
                      <a:lnTo>
                        <a:pt x="440" y="1561"/>
                      </a:lnTo>
                      <a:lnTo>
                        <a:pt x="440" y="1546"/>
                      </a:lnTo>
                      <a:lnTo>
                        <a:pt x="426" y="1546"/>
                      </a:lnTo>
                      <a:lnTo>
                        <a:pt x="411" y="1546"/>
                      </a:lnTo>
                      <a:lnTo>
                        <a:pt x="411" y="1561"/>
                      </a:lnTo>
                      <a:lnTo>
                        <a:pt x="411" y="1575"/>
                      </a:lnTo>
                      <a:lnTo>
                        <a:pt x="383" y="1575"/>
                      </a:lnTo>
                      <a:lnTo>
                        <a:pt x="369" y="1575"/>
                      </a:lnTo>
                      <a:lnTo>
                        <a:pt x="340" y="1575"/>
                      </a:lnTo>
                      <a:lnTo>
                        <a:pt x="326" y="1575"/>
                      </a:lnTo>
                      <a:lnTo>
                        <a:pt x="312" y="1575"/>
                      </a:lnTo>
                      <a:lnTo>
                        <a:pt x="298" y="1575"/>
                      </a:lnTo>
                      <a:lnTo>
                        <a:pt x="284" y="1575"/>
                      </a:lnTo>
                      <a:lnTo>
                        <a:pt x="255" y="1575"/>
                      </a:lnTo>
                      <a:lnTo>
                        <a:pt x="241" y="1575"/>
                      </a:lnTo>
                      <a:lnTo>
                        <a:pt x="227" y="1575"/>
                      </a:lnTo>
                      <a:lnTo>
                        <a:pt x="213" y="1575"/>
                      </a:lnTo>
                      <a:lnTo>
                        <a:pt x="213" y="1589"/>
                      </a:lnTo>
                      <a:lnTo>
                        <a:pt x="199" y="1589"/>
                      </a:lnTo>
                      <a:lnTo>
                        <a:pt x="199" y="1603"/>
                      </a:lnTo>
                      <a:lnTo>
                        <a:pt x="184" y="1603"/>
                      </a:lnTo>
                      <a:lnTo>
                        <a:pt x="170" y="1603"/>
                      </a:lnTo>
                      <a:lnTo>
                        <a:pt x="128" y="1603"/>
                      </a:lnTo>
                      <a:lnTo>
                        <a:pt x="85" y="1589"/>
                      </a:lnTo>
                      <a:lnTo>
                        <a:pt x="57" y="1589"/>
                      </a:lnTo>
                      <a:lnTo>
                        <a:pt x="28" y="1589"/>
                      </a:lnTo>
                      <a:lnTo>
                        <a:pt x="14" y="1575"/>
                      </a:lnTo>
                      <a:lnTo>
                        <a:pt x="0" y="1575"/>
                      </a:lnTo>
                      <a:lnTo>
                        <a:pt x="0" y="1546"/>
                      </a:lnTo>
                      <a:lnTo>
                        <a:pt x="14" y="1532"/>
                      </a:lnTo>
                      <a:lnTo>
                        <a:pt x="0" y="1532"/>
                      </a:lnTo>
                      <a:lnTo>
                        <a:pt x="14" y="1447"/>
                      </a:lnTo>
                      <a:lnTo>
                        <a:pt x="14" y="1433"/>
                      </a:lnTo>
                      <a:lnTo>
                        <a:pt x="14" y="1419"/>
                      </a:lnTo>
                      <a:lnTo>
                        <a:pt x="14" y="1390"/>
                      </a:lnTo>
                      <a:lnTo>
                        <a:pt x="28" y="1334"/>
                      </a:lnTo>
                      <a:lnTo>
                        <a:pt x="28" y="1206"/>
                      </a:lnTo>
                      <a:lnTo>
                        <a:pt x="28" y="1149"/>
                      </a:lnTo>
                      <a:lnTo>
                        <a:pt x="43" y="1092"/>
                      </a:lnTo>
                      <a:lnTo>
                        <a:pt x="43" y="1078"/>
                      </a:lnTo>
                      <a:lnTo>
                        <a:pt x="43" y="1050"/>
                      </a:lnTo>
                      <a:lnTo>
                        <a:pt x="43" y="1036"/>
                      </a:lnTo>
                      <a:lnTo>
                        <a:pt x="43" y="1021"/>
                      </a:lnTo>
                      <a:lnTo>
                        <a:pt x="43" y="993"/>
                      </a:lnTo>
                      <a:lnTo>
                        <a:pt x="43" y="951"/>
                      </a:lnTo>
                      <a:lnTo>
                        <a:pt x="43" y="922"/>
                      </a:lnTo>
                      <a:lnTo>
                        <a:pt x="43" y="880"/>
                      </a:lnTo>
                      <a:lnTo>
                        <a:pt x="43" y="865"/>
                      </a:lnTo>
                      <a:lnTo>
                        <a:pt x="43" y="851"/>
                      </a:lnTo>
                      <a:lnTo>
                        <a:pt x="43" y="837"/>
                      </a:lnTo>
                      <a:lnTo>
                        <a:pt x="43" y="823"/>
                      </a:lnTo>
                      <a:lnTo>
                        <a:pt x="43" y="809"/>
                      </a:lnTo>
                      <a:lnTo>
                        <a:pt x="43" y="795"/>
                      </a:lnTo>
                      <a:lnTo>
                        <a:pt x="43" y="766"/>
                      </a:lnTo>
                      <a:lnTo>
                        <a:pt x="43" y="752"/>
                      </a:lnTo>
                      <a:lnTo>
                        <a:pt x="57" y="738"/>
                      </a:lnTo>
                      <a:lnTo>
                        <a:pt x="57" y="724"/>
                      </a:lnTo>
                      <a:lnTo>
                        <a:pt x="57" y="709"/>
                      </a:lnTo>
                      <a:lnTo>
                        <a:pt x="57" y="681"/>
                      </a:lnTo>
                      <a:lnTo>
                        <a:pt x="57" y="667"/>
                      </a:lnTo>
                      <a:lnTo>
                        <a:pt x="57" y="639"/>
                      </a:lnTo>
                      <a:lnTo>
                        <a:pt x="57" y="610"/>
                      </a:lnTo>
                      <a:lnTo>
                        <a:pt x="57" y="582"/>
                      </a:lnTo>
                      <a:lnTo>
                        <a:pt x="57" y="553"/>
                      </a:lnTo>
                      <a:lnTo>
                        <a:pt x="57" y="539"/>
                      </a:lnTo>
                      <a:lnTo>
                        <a:pt x="57" y="511"/>
                      </a:lnTo>
                      <a:lnTo>
                        <a:pt x="57" y="468"/>
                      </a:lnTo>
                      <a:lnTo>
                        <a:pt x="57" y="440"/>
                      </a:lnTo>
                      <a:lnTo>
                        <a:pt x="57" y="383"/>
                      </a:lnTo>
                      <a:lnTo>
                        <a:pt x="57" y="369"/>
                      </a:lnTo>
                      <a:lnTo>
                        <a:pt x="99" y="369"/>
                      </a:lnTo>
                      <a:lnTo>
                        <a:pt x="114" y="369"/>
                      </a:lnTo>
                      <a:lnTo>
                        <a:pt x="142" y="369"/>
                      </a:lnTo>
                      <a:lnTo>
                        <a:pt x="156" y="369"/>
                      </a:lnTo>
                      <a:lnTo>
                        <a:pt x="156" y="355"/>
                      </a:lnTo>
                      <a:lnTo>
                        <a:pt x="156" y="341"/>
                      </a:lnTo>
                      <a:lnTo>
                        <a:pt x="170" y="326"/>
                      </a:lnTo>
                      <a:lnTo>
                        <a:pt x="170" y="312"/>
                      </a:lnTo>
                      <a:lnTo>
                        <a:pt x="156" y="312"/>
                      </a:lnTo>
                      <a:lnTo>
                        <a:pt x="156" y="298"/>
                      </a:lnTo>
                      <a:lnTo>
                        <a:pt x="142" y="284"/>
                      </a:lnTo>
                      <a:lnTo>
                        <a:pt x="142" y="270"/>
                      </a:lnTo>
                      <a:lnTo>
                        <a:pt x="142" y="256"/>
                      </a:lnTo>
                      <a:lnTo>
                        <a:pt x="170" y="256"/>
                      </a:lnTo>
                      <a:lnTo>
                        <a:pt x="184" y="256"/>
                      </a:lnTo>
                      <a:lnTo>
                        <a:pt x="199" y="270"/>
                      </a:lnTo>
                      <a:lnTo>
                        <a:pt x="213" y="270"/>
                      </a:lnTo>
                      <a:lnTo>
                        <a:pt x="241" y="270"/>
                      </a:lnTo>
                      <a:lnTo>
                        <a:pt x="255" y="270"/>
                      </a:lnTo>
                      <a:lnTo>
                        <a:pt x="284" y="270"/>
                      </a:lnTo>
                      <a:lnTo>
                        <a:pt x="312" y="270"/>
                      </a:lnTo>
                      <a:lnTo>
                        <a:pt x="326" y="270"/>
                      </a:lnTo>
                      <a:lnTo>
                        <a:pt x="340" y="312"/>
                      </a:lnTo>
                      <a:lnTo>
                        <a:pt x="355" y="355"/>
                      </a:lnTo>
                      <a:lnTo>
                        <a:pt x="355" y="369"/>
                      </a:lnTo>
                      <a:lnTo>
                        <a:pt x="369" y="412"/>
                      </a:lnTo>
                      <a:lnTo>
                        <a:pt x="369" y="454"/>
                      </a:lnTo>
                      <a:lnTo>
                        <a:pt x="383" y="468"/>
                      </a:lnTo>
                      <a:lnTo>
                        <a:pt x="383" y="482"/>
                      </a:lnTo>
                      <a:lnTo>
                        <a:pt x="369" y="482"/>
                      </a:lnTo>
                      <a:lnTo>
                        <a:pt x="369" y="497"/>
                      </a:lnTo>
                      <a:lnTo>
                        <a:pt x="369" y="511"/>
                      </a:lnTo>
                      <a:lnTo>
                        <a:pt x="369" y="525"/>
                      </a:lnTo>
                      <a:lnTo>
                        <a:pt x="383" y="525"/>
                      </a:lnTo>
                      <a:lnTo>
                        <a:pt x="383" y="539"/>
                      </a:lnTo>
                      <a:lnTo>
                        <a:pt x="383" y="553"/>
                      </a:lnTo>
                      <a:lnTo>
                        <a:pt x="383" y="568"/>
                      </a:lnTo>
                      <a:lnTo>
                        <a:pt x="383" y="582"/>
                      </a:lnTo>
                      <a:lnTo>
                        <a:pt x="411" y="582"/>
                      </a:lnTo>
                      <a:lnTo>
                        <a:pt x="411" y="610"/>
                      </a:lnTo>
                      <a:lnTo>
                        <a:pt x="411" y="624"/>
                      </a:lnTo>
                      <a:lnTo>
                        <a:pt x="411" y="639"/>
                      </a:lnTo>
                      <a:lnTo>
                        <a:pt x="426" y="653"/>
                      </a:lnTo>
                      <a:lnTo>
                        <a:pt x="440" y="653"/>
                      </a:lnTo>
                      <a:lnTo>
                        <a:pt x="454" y="653"/>
                      </a:lnTo>
                      <a:lnTo>
                        <a:pt x="482" y="653"/>
                      </a:lnTo>
                      <a:lnTo>
                        <a:pt x="496" y="653"/>
                      </a:lnTo>
                      <a:lnTo>
                        <a:pt x="511" y="653"/>
                      </a:lnTo>
                      <a:lnTo>
                        <a:pt x="525" y="653"/>
                      </a:lnTo>
                      <a:lnTo>
                        <a:pt x="539" y="653"/>
                      </a:lnTo>
                      <a:lnTo>
                        <a:pt x="553" y="653"/>
                      </a:lnTo>
                      <a:lnTo>
                        <a:pt x="567" y="639"/>
                      </a:lnTo>
                      <a:lnTo>
                        <a:pt x="567" y="624"/>
                      </a:lnTo>
                      <a:lnTo>
                        <a:pt x="567" y="610"/>
                      </a:lnTo>
                      <a:lnTo>
                        <a:pt x="567" y="596"/>
                      </a:lnTo>
                      <a:lnTo>
                        <a:pt x="567" y="539"/>
                      </a:lnTo>
                      <a:lnTo>
                        <a:pt x="582" y="539"/>
                      </a:lnTo>
                      <a:lnTo>
                        <a:pt x="582" y="525"/>
                      </a:lnTo>
                      <a:lnTo>
                        <a:pt x="582" y="511"/>
                      </a:lnTo>
                      <a:lnTo>
                        <a:pt x="582" y="497"/>
                      </a:lnTo>
                      <a:lnTo>
                        <a:pt x="582" y="482"/>
                      </a:lnTo>
                      <a:lnTo>
                        <a:pt x="582" y="454"/>
                      </a:lnTo>
                      <a:lnTo>
                        <a:pt x="596" y="454"/>
                      </a:lnTo>
                      <a:lnTo>
                        <a:pt x="610" y="454"/>
                      </a:lnTo>
                      <a:lnTo>
                        <a:pt x="624" y="454"/>
                      </a:lnTo>
                      <a:lnTo>
                        <a:pt x="652" y="454"/>
                      </a:lnTo>
                      <a:lnTo>
                        <a:pt x="667" y="454"/>
                      </a:lnTo>
                      <a:lnTo>
                        <a:pt x="652" y="412"/>
                      </a:lnTo>
                      <a:lnTo>
                        <a:pt x="652" y="397"/>
                      </a:lnTo>
                      <a:lnTo>
                        <a:pt x="652" y="383"/>
                      </a:lnTo>
                      <a:lnTo>
                        <a:pt x="638" y="369"/>
                      </a:lnTo>
                      <a:lnTo>
                        <a:pt x="638" y="355"/>
                      </a:lnTo>
                      <a:lnTo>
                        <a:pt x="624" y="341"/>
                      </a:lnTo>
                      <a:lnTo>
                        <a:pt x="624" y="326"/>
                      </a:lnTo>
                      <a:lnTo>
                        <a:pt x="610" y="326"/>
                      </a:lnTo>
                      <a:lnTo>
                        <a:pt x="610" y="312"/>
                      </a:lnTo>
                      <a:lnTo>
                        <a:pt x="610" y="298"/>
                      </a:lnTo>
                      <a:lnTo>
                        <a:pt x="596" y="284"/>
                      </a:lnTo>
                      <a:lnTo>
                        <a:pt x="596" y="270"/>
                      </a:lnTo>
                      <a:lnTo>
                        <a:pt x="610" y="270"/>
                      </a:lnTo>
                      <a:lnTo>
                        <a:pt x="624" y="270"/>
                      </a:lnTo>
                      <a:lnTo>
                        <a:pt x="638" y="270"/>
                      </a:lnTo>
                      <a:lnTo>
                        <a:pt x="652" y="270"/>
                      </a:lnTo>
                      <a:lnTo>
                        <a:pt x="667" y="270"/>
                      </a:lnTo>
                      <a:lnTo>
                        <a:pt x="681" y="270"/>
                      </a:lnTo>
                      <a:lnTo>
                        <a:pt x="695" y="270"/>
                      </a:lnTo>
                      <a:lnTo>
                        <a:pt x="709" y="270"/>
                      </a:lnTo>
                      <a:lnTo>
                        <a:pt x="723" y="270"/>
                      </a:lnTo>
                      <a:lnTo>
                        <a:pt x="794" y="270"/>
                      </a:lnTo>
                      <a:lnTo>
                        <a:pt x="808" y="270"/>
                      </a:lnTo>
                      <a:lnTo>
                        <a:pt x="823" y="284"/>
                      </a:lnTo>
                      <a:lnTo>
                        <a:pt x="837" y="284"/>
                      </a:lnTo>
                      <a:lnTo>
                        <a:pt x="865" y="284"/>
                      </a:lnTo>
                      <a:lnTo>
                        <a:pt x="879" y="284"/>
                      </a:lnTo>
                      <a:lnTo>
                        <a:pt x="879" y="270"/>
                      </a:lnTo>
                      <a:lnTo>
                        <a:pt x="865" y="270"/>
                      </a:lnTo>
                      <a:lnTo>
                        <a:pt x="879" y="256"/>
                      </a:lnTo>
                      <a:lnTo>
                        <a:pt x="879" y="241"/>
                      </a:lnTo>
                      <a:lnTo>
                        <a:pt x="894" y="241"/>
                      </a:lnTo>
                      <a:lnTo>
                        <a:pt x="894" y="227"/>
                      </a:lnTo>
                      <a:lnTo>
                        <a:pt x="908" y="227"/>
                      </a:lnTo>
                      <a:lnTo>
                        <a:pt x="908" y="213"/>
                      </a:lnTo>
                      <a:lnTo>
                        <a:pt x="894" y="199"/>
                      </a:lnTo>
                      <a:lnTo>
                        <a:pt x="894" y="213"/>
                      </a:lnTo>
                      <a:lnTo>
                        <a:pt x="894" y="227"/>
                      </a:lnTo>
                      <a:lnTo>
                        <a:pt x="879" y="227"/>
                      </a:lnTo>
                      <a:lnTo>
                        <a:pt x="865" y="213"/>
                      </a:lnTo>
                      <a:lnTo>
                        <a:pt x="851" y="213"/>
                      </a:lnTo>
                      <a:lnTo>
                        <a:pt x="851" y="199"/>
                      </a:lnTo>
                      <a:lnTo>
                        <a:pt x="865" y="199"/>
                      </a:lnTo>
                      <a:lnTo>
                        <a:pt x="865" y="185"/>
                      </a:lnTo>
                      <a:lnTo>
                        <a:pt x="865" y="170"/>
                      </a:lnTo>
                      <a:lnTo>
                        <a:pt x="865" y="185"/>
                      </a:lnTo>
                      <a:lnTo>
                        <a:pt x="879" y="185"/>
                      </a:lnTo>
                      <a:lnTo>
                        <a:pt x="894" y="185"/>
                      </a:lnTo>
                      <a:lnTo>
                        <a:pt x="894" y="170"/>
                      </a:lnTo>
                      <a:lnTo>
                        <a:pt x="879" y="170"/>
                      </a:lnTo>
                      <a:lnTo>
                        <a:pt x="865" y="170"/>
                      </a:lnTo>
                      <a:lnTo>
                        <a:pt x="879" y="170"/>
                      </a:lnTo>
                      <a:lnTo>
                        <a:pt x="879" y="156"/>
                      </a:lnTo>
                      <a:lnTo>
                        <a:pt x="865" y="156"/>
                      </a:lnTo>
                      <a:lnTo>
                        <a:pt x="865" y="142"/>
                      </a:lnTo>
                      <a:lnTo>
                        <a:pt x="894" y="142"/>
                      </a:lnTo>
                      <a:lnTo>
                        <a:pt x="908" y="142"/>
                      </a:lnTo>
                      <a:lnTo>
                        <a:pt x="894" y="156"/>
                      </a:lnTo>
                      <a:lnTo>
                        <a:pt x="908" y="142"/>
                      </a:lnTo>
                      <a:lnTo>
                        <a:pt x="908" y="114"/>
                      </a:lnTo>
                      <a:lnTo>
                        <a:pt x="894" y="99"/>
                      </a:lnTo>
                      <a:lnTo>
                        <a:pt x="879" y="99"/>
                      </a:lnTo>
                      <a:lnTo>
                        <a:pt x="865" y="99"/>
                      </a:lnTo>
                      <a:lnTo>
                        <a:pt x="851" y="99"/>
                      </a:lnTo>
                      <a:lnTo>
                        <a:pt x="865" y="71"/>
                      </a:lnTo>
                      <a:lnTo>
                        <a:pt x="851" y="71"/>
                      </a:lnTo>
                      <a:lnTo>
                        <a:pt x="851" y="43"/>
                      </a:lnTo>
                      <a:lnTo>
                        <a:pt x="851" y="29"/>
                      </a:lnTo>
                      <a:lnTo>
                        <a:pt x="865" y="14"/>
                      </a:lnTo>
                      <a:lnTo>
                        <a:pt x="865" y="0"/>
                      </a:lnTo>
                      <a:lnTo>
                        <a:pt x="865" y="14"/>
                      </a:lnTo>
                      <a:lnTo>
                        <a:pt x="865" y="29"/>
                      </a:lnTo>
                      <a:lnTo>
                        <a:pt x="865" y="43"/>
                      </a:lnTo>
                      <a:lnTo>
                        <a:pt x="879" y="43"/>
                      </a:lnTo>
                      <a:close/>
                    </a:path>
                  </a:pathLst>
                </a:custGeom>
                <a:pattFill prst="dotGrid">
                  <a:fgClr>
                    <a:srgbClr val="009900"/>
                  </a:fgClr>
                  <a:bgClr>
                    <a:srgbClr val="F2FFE5"/>
                  </a:bgClr>
                </a:pattFill>
                <a:ln w="9525">
                  <a:solidFill>
                    <a:srgbClr val="333333"/>
                  </a:solidFill>
                  <a:round/>
                  <a:headEnd/>
                  <a:tailEnd/>
                </a:ln>
              </p:spPr>
              <p:txBody>
                <a:bodyPr/>
                <a:lstStyle/>
                <a:p>
                  <a:endParaRPr lang="ja-JP" altLang="en-US"/>
                </a:p>
              </p:txBody>
            </p:sp>
            <p:sp>
              <p:nvSpPr>
                <p:cNvPr id="47" name="Freeform 44"/>
                <p:cNvSpPr>
                  <a:spLocks/>
                </p:cNvSpPr>
                <p:nvPr/>
              </p:nvSpPr>
              <p:spPr bwMode="auto">
                <a:xfrm>
                  <a:off x="4381" y="4116"/>
                  <a:ext cx="994" cy="1317"/>
                </a:xfrm>
                <a:custGeom>
                  <a:avLst/>
                  <a:gdLst>
                    <a:gd name="T0" fmla="*/ 965 w 993"/>
                    <a:gd name="T1" fmla="*/ 156 h 1319"/>
                    <a:gd name="T2" fmla="*/ 950 w 993"/>
                    <a:gd name="T3" fmla="*/ 212 h 1319"/>
                    <a:gd name="T4" fmla="*/ 894 w 993"/>
                    <a:gd name="T5" fmla="*/ 382 h 1319"/>
                    <a:gd name="T6" fmla="*/ 880 w 993"/>
                    <a:gd name="T7" fmla="*/ 425 h 1319"/>
                    <a:gd name="T8" fmla="*/ 865 w 993"/>
                    <a:gd name="T9" fmla="*/ 496 h 1319"/>
                    <a:gd name="T10" fmla="*/ 851 w 993"/>
                    <a:gd name="T11" fmla="*/ 567 h 1319"/>
                    <a:gd name="T12" fmla="*/ 837 w 993"/>
                    <a:gd name="T13" fmla="*/ 595 h 1319"/>
                    <a:gd name="T14" fmla="*/ 837 w 993"/>
                    <a:gd name="T15" fmla="*/ 624 h 1319"/>
                    <a:gd name="T16" fmla="*/ 823 w 993"/>
                    <a:gd name="T17" fmla="*/ 652 h 1319"/>
                    <a:gd name="T18" fmla="*/ 809 w 993"/>
                    <a:gd name="T19" fmla="*/ 723 h 1319"/>
                    <a:gd name="T20" fmla="*/ 780 w 993"/>
                    <a:gd name="T21" fmla="*/ 794 h 1319"/>
                    <a:gd name="T22" fmla="*/ 780 w 993"/>
                    <a:gd name="T23" fmla="*/ 836 h 1319"/>
                    <a:gd name="T24" fmla="*/ 766 w 993"/>
                    <a:gd name="T25" fmla="*/ 865 h 1319"/>
                    <a:gd name="T26" fmla="*/ 766 w 993"/>
                    <a:gd name="T27" fmla="*/ 893 h 1319"/>
                    <a:gd name="T28" fmla="*/ 752 w 993"/>
                    <a:gd name="T29" fmla="*/ 907 h 1319"/>
                    <a:gd name="T30" fmla="*/ 752 w 993"/>
                    <a:gd name="T31" fmla="*/ 936 h 1319"/>
                    <a:gd name="T32" fmla="*/ 738 w 993"/>
                    <a:gd name="T33" fmla="*/ 950 h 1319"/>
                    <a:gd name="T34" fmla="*/ 738 w 993"/>
                    <a:gd name="T35" fmla="*/ 964 h 1319"/>
                    <a:gd name="T36" fmla="*/ 738 w 993"/>
                    <a:gd name="T37" fmla="*/ 992 h 1319"/>
                    <a:gd name="T38" fmla="*/ 724 w 993"/>
                    <a:gd name="T39" fmla="*/ 1021 h 1319"/>
                    <a:gd name="T40" fmla="*/ 724 w 993"/>
                    <a:gd name="T41" fmla="*/ 1035 h 1319"/>
                    <a:gd name="T42" fmla="*/ 709 w 993"/>
                    <a:gd name="T43" fmla="*/ 1063 h 1319"/>
                    <a:gd name="T44" fmla="*/ 695 w 993"/>
                    <a:gd name="T45" fmla="*/ 1106 h 1319"/>
                    <a:gd name="T46" fmla="*/ 695 w 993"/>
                    <a:gd name="T47" fmla="*/ 1134 h 1319"/>
                    <a:gd name="T48" fmla="*/ 681 w 993"/>
                    <a:gd name="T49" fmla="*/ 1163 h 1319"/>
                    <a:gd name="T50" fmla="*/ 653 w 993"/>
                    <a:gd name="T51" fmla="*/ 1191 h 1319"/>
                    <a:gd name="T52" fmla="*/ 624 w 993"/>
                    <a:gd name="T53" fmla="*/ 1219 h 1319"/>
                    <a:gd name="T54" fmla="*/ 596 w 993"/>
                    <a:gd name="T55" fmla="*/ 1262 h 1319"/>
                    <a:gd name="T56" fmla="*/ 596 w 993"/>
                    <a:gd name="T57" fmla="*/ 1276 h 1319"/>
                    <a:gd name="T58" fmla="*/ 568 w 993"/>
                    <a:gd name="T59" fmla="*/ 1290 h 1319"/>
                    <a:gd name="T60" fmla="*/ 553 w 993"/>
                    <a:gd name="T61" fmla="*/ 1304 h 1319"/>
                    <a:gd name="T62" fmla="*/ 525 w 993"/>
                    <a:gd name="T63" fmla="*/ 1319 h 1319"/>
                    <a:gd name="T64" fmla="*/ 497 w 993"/>
                    <a:gd name="T65" fmla="*/ 1319 h 1319"/>
                    <a:gd name="T66" fmla="*/ 468 w 993"/>
                    <a:gd name="T67" fmla="*/ 1319 h 1319"/>
                    <a:gd name="T68" fmla="*/ 426 w 993"/>
                    <a:gd name="T69" fmla="*/ 1319 h 1319"/>
                    <a:gd name="T70" fmla="*/ 397 w 993"/>
                    <a:gd name="T71" fmla="*/ 1319 h 1319"/>
                    <a:gd name="T72" fmla="*/ 241 w 993"/>
                    <a:gd name="T73" fmla="*/ 1262 h 1319"/>
                    <a:gd name="T74" fmla="*/ 213 w 993"/>
                    <a:gd name="T75" fmla="*/ 1262 h 1319"/>
                    <a:gd name="T76" fmla="*/ 156 w 993"/>
                    <a:gd name="T77" fmla="*/ 1234 h 1319"/>
                    <a:gd name="T78" fmla="*/ 114 w 993"/>
                    <a:gd name="T79" fmla="*/ 1219 h 1319"/>
                    <a:gd name="T80" fmla="*/ 100 w 993"/>
                    <a:gd name="T81" fmla="*/ 1219 h 1319"/>
                    <a:gd name="T82" fmla="*/ 85 w 993"/>
                    <a:gd name="T83" fmla="*/ 1219 h 1319"/>
                    <a:gd name="T84" fmla="*/ 57 w 993"/>
                    <a:gd name="T85" fmla="*/ 1205 h 1319"/>
                    <a:gd name="T86" fmla="*/ 14 w 993"/>
                    <a:gd name="T87" fmla="*/ 1191 h 1319"/>
                    <a:gd name="T88" fmla="*/ 0 w 993"/>
                    <a:gd name="T89" fmla="*/ 1177 h 1319"/>
                    <a:gd name="T90" fmla="*/ 57 w 993"/>
                    <a:gd name="T91" fmla="*/ 1021 h 1319"/>
                    <a:gd name="T92" fmla="*/ 57 w 993"/>
                    <a:gd name="T93" fmla="*/ 978 h 1319"/>
                    <a:gd name="T94" fmla="*/ 128 w 993"/>
                    <a:gd name="T95" fmla="*/ 964 h 1319"/>
                    <a:gd name="T96" fmla="*/ 156 w 993"/>
                    <a:gd name="T97" fmla="*/ 751 h 1319"/>
                    <a:gd name="T98" fmla="*/ 170 w 993"/>
                    <a:gd name="T99" fmla="*/ 680 h 1319"/>
                    <a:gd name="T100" fmla="*/ 185 w 993"/>
                    <a:gd name="T101" fmla="*/ 468 h 1319"/>
                    <a:gd name="T102" fmla="*/ 284 w 993"/>
                    <a:gd name="T103" fmla="*/ 397 h 1319"/>
                    <a:gd name="T104" fmla="*/ 383 w 993"/>
                    <a:gd name="T105" fmla="*/ 411 h 1319"/>
                    <a:gd name="T106" fmla="*/ 440 w 993"/>
                    <a:gd name="T107" fmla="*/ 411 h 1319"/>
                    <a:gd name="T108" fmla="*/ 511 w 993"/>
                    <a:gd name="T109" fmla="*/ 198 h 1319"/>
                    <a:gd name="T110" fmla="*/ 539 w 993"/>
                    <a:gd name="T111" fmla="*/ 0 h 1319"/>
                    <a:gd name="T112" fmla="*/ 738 w 993"/>
                    <a:gd name="T113" fmla="*/ 28 h 1319"/>
                    <a:gd name="T114" fmla="*/ 809 w 993"/>
                    <a:gd name="T115" fmla="*/ 42 h 1319"/>
                    <a:gd name="T116" fmla="*/ 922 w 993"/>
                    <a:gd name="T117" fmla="*/ 56 h 1319"/>
                    <a:gd name="T118" fmla="*/ 979 w 993"/>
                    <a:gd name="T119" fmla="*/ 85 h 1319"/>
                    <a:gd name="T120" fmla="*/ 979 w 993"/>
                    <a:gd name="T121" fmla="*/ 113 h 1319"/>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993"/>
                    <a:gd name="T184" fmla="*/ 0 h 1319"/>
                    <a:gd name="T185" fmla="*/ 993 w 993"/>
                    <a:gd name="T186" fmla="*/ 1319 h 1319"/>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993" h="1319">
                      <a:moveTo>
                        <a:pt x="979" y="113"/>
                      </a:moveTo>
                      <a:lnTo>
                        <a:pt x="979" y="141"/>
                      </a:lnTo>
                      <a:lnTo>
                        <a:pt x="965" y="156"/>
                      </a:lnTo>
                      <a:lnTo>
                        <a:pt x="965" y="170"/>
                      </a:lnTo>
                      <a:lnTo>
                        <a:pt x="965" y="184"/>
                      </a:lnTo>
                      <a:lnTo>
                        <a:pt x="950" y="198"/>
                      </a:lnTo>
                      <a:lnTo>
                        <a:pt x="950" y="212"/>
                      </a:lnTo>
                      <a:lnTo>
                        <a:pt x="922" y="283"/>
                      </a:lnTo>
                      <a:lnTo>
                        <a:pt x="922" y="326"/>
                      </a:lnTo>
                      <a:lnTo>
                        <a:pt x="908" y="368"/>
                      </a:lnTo>
                      <a:lnTo>
                        <a:pt x="908" y="382"/>
                      </a:lnTo>
                      <a:lnTo>
                        <a:pt x="894" y="382"/>
                      </a:lnTo>
                      <a:lnTo>
                        <a:pt x="894" y="397"/>
                      </a:lnTo>
                      <a:lnTo>
                        <a:pt x="894" y="425"/>
                      </a:lnTo>
                      <a:lnTo>
                        <a:pt x="880" y="425"/>
                      </a:lnTo>
                      <a:lnTo>
                        <a:pt x="880" y="439"/>
                      </a:lnTo>
                      <a:lnTo>
                        <a:pt x="880" y="453"/>
                      </a:lnTo>
                      <a:lnTo>
                        <a:pt x="880" y="468"/>
                      </a:lnTo>
                      <a:lnTo>
                        <a:pt x="865" y="496"/>
                      </a:lnTo>
                      <a:lnTo>
                        <a:pt x="865" y="510"/>
                      </a:lnTo>
                      <a:lnTo>
                        <a:pt x="865" y="524"/>
                      </a:lnTo>
                      <a:lnTo>
                        <a:pt x="851" y="539"/>
                      </a:lnTo>
                      <a:lnTo>
                        <a:pt x="851" y="553"/>
                      </a:lnTo>
                      <a:lnTo>
                        <a:pt x="851" y="567"/>
                      </a:lnTo>
                      <a:lnTo>
                        <a:pt x="851" y="581"/>
                      </a:lnTo>
                      <a:lnTo>
                        <a:pt x="837" y="595"/>
                      </a:lnTo>
                      <a:lnTo>
                        <a:pt x="837" y="609"/>
                      </a:lnTo>
                      <a:lnTo>
                        <a:pt x="837" y="624"/>
                      </a:lnTo>
                      <a:lnTo>
                        <a:pt x="837" y="638"/>
                      </a:lnTo>
                      <a:lnTo>
                        <a:pt x="823" y="638"/>
                      </a:lnTo>
                      <a:lnTo>
                        <a:pt x="823" y="652"/>
                      </a:lnTo>
                      <a:lnTo>
                        <a:pt x="823" y="695"/>
                      </a:lnTo>
                      <a:lnTo>
                        <a:pt x="809" y="709"/>
                      </a:lnTo>
                      <a:lnTo>
                        <a:pt x="809" y="723"/>
                      </a:lnTo>
                      <a:lnTo>
                        <a:pt x="794" y="751"/>
                      </a:lnTo>
                      <a:lnTo>
                        <a:pt x="794" y="794"/>
                      </a:lnTo>
                      <a:lnTo>
                        <a:pt x="780" y="794"/>
                      </a:lnTo>
                      <a:lnTo>
                        <a:pt x="780" y="808"/>
                      </a:lnTo>
                      <a:lnTo>
                        <a:pt x="780" y="822"/>
                      </a:lnTo>
                      <a:lnTo>
                        <a:pt x="780" y="836"/>
                      </a:lnTo>
                      <a:lnTo>
                        <a:pt x="766" y="851"/>
                      </a:lnTo>
                      <a:lnTo>
                        <a:pt x="766" y="865"/>
                      </a:lnTo>
                      <a:lnTo>
                        <a:pt x="766" y="879"/>
                      </a:lnTo>
                      <a:lnTo>
                        <a:pt x="766" y="893"/>
                      </a:lnTo>
                      <a:lnTo>
                        <a:pt x="752" y="907"/>
                      </a:lnTo>
                      <a:lnTo>
                        <a:pt x="752" y="922"/>
                      </a:lnTo>
                      <a:lnTo>
                        <a:pt x="752" y="936"/>
                      </a:lnTo>
                      <a:lnTo>
                        <a:pt x="752" y="950"/>
                      </a:lnTo>
                      <a:lnTo>
                        <a:pt x="738" y="950"/>
                      </a:lnTo>
                      <a:lnTo>
                        <a:pt x="738" y="964"/>
                      </a:lnTo>
                      <a:lnTo>
                        <a:pt x="738" y="978"/>
                      </a:lnTo>
                      <a:lnTo>
                        <a:pt x="738" y="992"/>
                      </a:lnTo>
                      <a:lnTo>
                        <a:pt x="738" y="1007"/>
                      </a:lnTo>
                      <a:lnTo>
                        <a:pt x="724" y="1007"/>
                      </a:lnTo>
                      <a:lnTo>
                        <a:pt x="724" y="1021"/>
                      </a:lnTo>
                      <a:lnTo>
                        <a:pt x="724" y="1035"/>
                      </a:lnTo>
                      <a:lnTo>
                        <a:pt x="724" y="1049"/>
                      </a:lnTo>
                      <a:lnTo>
                        <a:pt x="724" y="1063"/>
                      </a:lnTo>
                      <a:lnTo>
                        <a:pt x="709" y="1063"/>
                      </a:lnTo>
                      <a:lnTo>
                        <a:pt x="709" y="1078"/>
                      </a:lnTo>
                      <a:lnTo>
                        <a:pt x="709" y="1092"/>
                      </a:lnTo>
                      <a:lnTo>
                        <a:pt x="695" y="1106"/>
                      </a:lnTo>
                      <a:lnTo>
                        <a:pt x="695" y="1120"/>
                      </a:lnTo>
                      <a:lnTo>
                        <a:pt x="695" y="1134"/>
                      </a:lnTo>
                      <a:lnTo>
                        <a:pt x="695" y="1148"/>
                      </a:lnTo>
                      <a:lnTo>
                        <a:pt x="681" y="1148"/>
                      </a:lnTo>
                      <a:lnTo>
                        <a:pt x="681" y="1163"/>
                      </a:lnTo>
                      <a:lnTo>
                        <a:pt x="667" y="1177"/>
                      </a:lnTo>
                      <a:lnTo>
                        <a:pt x="667" y="1191"/>
                      </a:lnTo>
                      <a:lnTo>
                        <a:pt x="653" y="1191"/>
                      </a:lnTo>
                      <a:lnTo>
                        <a:pt x="653" y="1205"/>
                      </a:lnTo>
                      <a:lnTo>
                        <a:pt x="638" y="1205"/>
                      </a:lnTo>
                      <a:lnTo>
                        <a:pt x="638" y="1219"/>
                      </a:lnTo>
                      <a:lnTo>
                        <a:pt x="624" y="1219"/>
                      </a:lnTo>
                      <a:lnTo>
                        <a:pt x="624" y="1234"/>
                      </a:lnTo>
                      <a:lnTo>
                        <a:pt x="610" y="1248"/>
                      </a:lnTo>
                      <a:lnTo>
                        <a:pt x="610" y="1262"/>
                      </a:lnTo>
                      <a:lnTo>
                        <a:pt x="596" y="1262"/>
                      </a:lnTo>
                      <a:lnTo>
                        <a:pt x="596" y="1276"/>
                      </a:lnTo>
                      <a:lnTo>
                        <a:pt x="582" y="1276"/>
                      </a:lnTo>
                      <a:lnTo>
                        <a:pt x="568" y="1290"/>
                      </a:lnTo>
                      <a:lnTo>
                        <a:pt x="553" y="1290"/>
                      </a:lnTo>
                      <a:lnTo>
                        <a:pt x="553" y="1304"/>
                      </a:lnTo>
                      <a:lnTo>
                        <a:pt x="539" y="1304"/>
                      </a:lnTo>
                      <a:lnTo>
                        <a:pt x="525" y="1304"/>
                      </a:lnTo>
                      <a:lnTo>
                        <a:pt x="525" y="1319"/>
                      </a:lnTo>
                      <a:lnTo>
                        <a:pt x="511" y="1319"/>
                      </a:lnTo>
                      <a:lnTo>
                        <a:pt x="497" y="1319"/>
                      </a:lnTo>
                      <a:lnTo>
                        <a:pt x="482" y="1319"/>
                      </a:lnTo>
                      <a:lnTo>
                        <a:pt x="468" y="1319"/>
                      </a:lnTo>
                      <a:lnTo>
                        <a:pt x="454" y="1319"/>
                      </a:lnTo>
                      <a:lnTo>
                        <a:pt x="440" y="1319"/>
                      </a:lnTo>
                      <a:lnTo>
                        <a:pt x="426" y="1319"/>
                      </a:lnTo>
                      <a:lnTo>
                        <a:pt x="412" y="1319"/>
                      </a:lnTo>
                      <a:lnTo>
                        <a:pt x="397" y="1319"/>
                      </a:lnTo>
                      <a:lnTo>
                        <a:pt x="341" y="1304"/>
                      </a:lnTo>
                      <a:lnTo>
                        <a:pt x="270" y="1276"/>
                      </a:lnTo>
                      <a:lnTo>
                        <a:pt x="256" y="1276"/>
                      </a:lnTo>
                      <a:lnTo>
                        <a:pt x="241" y="1262"/>
                      </a:lnTo>
                      <a:lnTo>
                        <a:pt x="227" y="1262"/>
                      </a:lnTo>
                      <a:lnTo>
                        <a:pt x="213" y="1262"/>
                      </a:lnTo>
                      <a:lnTo>
                        <a:pt x="199" y="1248"/>
                      </a:lnTo>
                      <a:lnTo>
                        <a:pt x="185" y="1248"/>
                      </a:lnTo>
                      <a:lnTo>
                        <a:pt x="170" y="1234"/>
                      </a:lnTo>
                      <a:lnTo>
                        <a:pt x="156" y="1234"/>
                      </a:lnTo>
                      <a:lnTo>
                        <a:pt x="142" y="1234"/>
                      </a:lnTo>
                      <a:lnTo>
                        <a:pt x="128" y="1234"/>
                      </a:lnTo>
                      <a:lnTo>
                        <a:pt x="128" y="1219"/>
                      </a:lnTo>
                      <a:lnTo>
                        <a:pt x="114" y="1219"/>
                      </a:lnTo>
                      <a:lnTo>
                        <a:pt x="100" y="1219"/>
                      </a:lnTo>
                      <a:lnTo>
                        <a:pt x="85" y="1219"/>
                      </a:lnTo>
                      <a:lnTo>
                        <a:pt x="85" y="1205"/>
                      </a:lnTo>
                      <a:lnTo>
                        <a:pt x="71" y="1205"/>
                      </a:lnTo>
                      <a:lnTo>
                        <a:pt x="57" y="1205"/>
                      </a:lnTo>
                      <a:lnTo>
                        <a:pt x="43" y="1205"/>
                      </a:lnTo>
                      <a:lnTo>
                        <a:pt x="29" y="1191"/>
                      </a:lnTo>
                      <a:lnTo>
                        <a:pt x="14" y="1191"/>
                      </a:lnTo>
                      <a:lnTo>
                        <a:pt x="0" y="1191"/>
                      </a:lnTo>
                      <a:lnTo>
                        <a:pt x="0" y="1177"/>
                      </a:lnTo>
                      <a:lnTo>
                        <a:pt x="14" y="1148"/>
                      </a:lnTo>
                      <a:lnTo>
                        <a:pt x="14" y="1134"/>
                      </a:lnTo>
                      <a:lnTo>
                        <a:pt x="29" y="1092"/>
                      </a:lnTo>
                      <a:lnTo>
                        <a:pt x="43" y="1035"/>
                      </a:lnTo>
                      <a:lnTo>
                        <a:pt x="57" y="1021"/>
                      </a:lnTo>
                      <a:lnTo>
                        <a:pt x="57" y="1007"/>
                      </a:lnTo>
                      <a:lnTo>
                        <a:pt x="57" y="992"/>
                      </a:lnTo>
                      <a:lnTo>
                        <a:pt x="57" y="978"/>
                      </a:lnTo>
                      <a:lnTo>
                        <a:pt x="71" y="964"/>
                      </a:lnTo>
                      <a:lnTo>
                        <a:pt x="85" y="964"/>
                      </a:lnTo>
                      <a:lnTo>
                        <a:pt x="114" y="964"/>
                      </a:lnTo>
                      <a:lnTo>
                        <a:pt x="128" y="964"/>
                      </a:lnTo>
                      <a:lnTo>
                        <a:pt x="128" y="922"/>
                      </a:lnTo>
                      <a:lnTo>
                        <a:pt x="128" y="907"/>
                      </a:lnTo>
                      <a:lnTo>
                        <a:pt x="156" y="780"/>
                      </a:lnTo>
                      <a:lnTo>
                        <a:pt x="156" y="765"/>
                      </a:lnTo>
                      <a:lnTo>
                        <a:pt x="156" y="751"/>
                      </a:lnTo>
                      <a:lnTo>
                        <a:pt x="156" y="737"/>
                      </a:lnTo>
                      <a:lnTo>
                        <a:pt x="170" y="709"/>
                      </a:lnTo>
                      <a:lnTo>
                        <a:pt x="170" y="680"/>
                      </a:lnTo>
                      <a:lnTo>
                        <a:pt x="170" y="638"/>
                      </a:lnTo>
                      <a:lnTo>
                        <a:pt x="170" y="581"/>
                      </a:lnTo>
                      <a:lnTo>
                        <a:pt x="170" y="539"/>
                      </a:lnTo>
                      <a:lnTo>
                        <a:pt x="185" y="496"/>
                      </a:lnTo>
                      <a:lnTo>
                        <a:pt x="185" y="468"/>
                      </a:lnTo>
                      <a:lnTo>
                        <a:pt x="185" y="425"/>
                      </a:lnTo>
                      <a:lnTo>
                        <a:pt x="185" y="411"/>
                      </a:lnTo>
                      <a:lnTo>
                        <a:pt x="185" y="397"/>
                      </a:lnTo>
                      <a:lnTo>
                        <a:pt x="241" y="397"/>
                      </a:lnTo>
                      <a:lnTo>
                        <a:pt x="284" y="397"/>
                      </a:lnTo>
                      <a:lnTo>
                        <a:pt x="298" y="397"/>
                      </a:lnTo>
                      <a:lnTo>
                        <a:pt x="326" y="397"/>
                      </a:lnTo>
                      <a:lnTo>
                        <a:pt x="341" y="397"/>
                      </a:lnTo>
                      <a:lnTo>
                        <a:pt x="383" y="411"/>
                      </a:lnTo>
                      <a:lnTo>
                        <a:pt x="397" y="411"/>
                      </a:lnTo>
                      <a:lnTo>
                        <a:pt x="412" y="411"/>
                      </a:lnTo>
                      <a:lnTo>
                        <a:pt x="426" y="411"/>
                      </a:lnTo>
                      <a:lnTo>
                        <a:pt x="440" y="411"/>
                      </a:lnTo>
                      <a:lnTo>
                        <a:pt x="440" y="425"/>
                      </a:lnTo>
                      <a:lnTo>
                        <a:pt x="454" y="425"/>
                      </a:lnTo>
                      <a:lnTo>
                        <a:pt x="468" y="425"/>
                      </a:lnTo>
                      <a:lnTo>
                        <a:pt x="482" y="382"/>
                      </a:lnTo>
                      <a:lnTo>
                        <a:pt x="497" y="283"/>
                      </a:lnTo>
                      <a:lnTo>
                        <a:pt x="511" y="198"/>
                      </a:lnTo>
                      <a:lnTo>
                        <a:pt x="511" y="184"/>
                      </a:lnTo>
                      <a:lnTo>
                        <a:pt x="525" y="113"/>
                      </a:lnTo>
                      <a:lnTo>
                        <a:pt x="525" y="56"/>
                      </a:lnTo>
                      <a:lnTo>
                        <a:pt x="539" y="0"/>
                      </a:lnTo>
                      <a:lnTo>
                        <a:pt x="568" y="0"/>
                      </a:lnTo>
                      <a:lnTo>
                        <a:pt x="596" y="0"/>
                      </a:lnTo>
                      <a:lnTo>
                        <a:pt x="681" y="14"/>
                      </a:lnTo>
                      <a:lnTo>
                        <a:pt x="738" y="28"/>
                      </a:lnTo>
                      <a:lnTo>
                        <a:pt x="780" y="42"/>
                      </a:lnTo>
                      <a:lnTo>
                        <a:pt x="794" y="42"/>
                      </a:lnTo>
                      <a:lnTo>
                        <a:pt x="809" y="42"/>
                      </a:lnTo>
                      <a:lnTo>
                        <a:pt x="851" y="42"/>
                      </a:lnTo>
                      <a:lnTo>
                        <a:pt x="865" y="42"/>
                      </a:lnTo>
                      <a:lnTo>
                        <a:pt x="865" y="56"/>
                      </a:lnTo>
                      <a:lnTo>
                        <a:pt x="880" y="56"/>
                      </a:lnTo>
                      <a:lnTo>
                        <a:pt x="922" y="56"/>
                      </a:lnTo>
                      <a:lnTo>
                        <a:pt x="979" y="56"/>
                      </a:lnTo>
                      <a:lnTo>
                        <a:pt x="993" y="56"/>
                      </a:lnTo>
                      <a:lnTo>
                        <a:pt x="979" y="70"/>
                      </a:lnTo>
                      <a:lnTo>
                        <a:pt x="993" y="70"/>
                      </a:lnTo>
                      <a:lnTo>
                        <a:pt x="979" y="85"/>
                      </a:lnTo>
                      <a:lnTo>
                        <a:pt x="979" y="99"/>
                      </a:lnTo>
                      <a:lnTo>
                        <a:pt x="979" y="113"/>
                      </a:lnTo>
                      <a:close/>
                    </a:path>
                  </a:pathLst>
                </a:custGeom>
                <a:pattFill prst="wdUpDiag">
                  <a:fgClr>
                    <a:schemeClr val="accent5">
                      <a:lumMod val="40000"/>
                      <a:lumOff val="60000"/>
                    </a:schemeClr>
                  </a:fgClr>
                  <a:bgClr>
                    <a:srgbClr val="FFFFFF"/>
                  </a:bgClr>
                </a:pattFill>
                <a:ln w="9525">
                  <a:solidFill>
                    <a:srgbClr val="333333"/>
                  </a:solidFill>
                  <a:round/>
                  <a:headEnd/>
                  <a:tailEnd/>
                </a:ln>
              </p:spPr>
              <p:txBody>
                <a:bodyPr/>
                <a:lstStyle/>
                <a:p>
                  <a:pPr eaLnBrk="1" hangingPunct="1">
                    <a:defRPr/>
                  </a:pPr>
                  <a:endParaRPr lang="ja-JP" altLang="en-US"/>
                </a:p>
              </p:txBody>
            </p:sp>
            <p:sp>
              <p:nvSpPr>
                <p:cNvPr id="48" name="Freeform 43"/>
                <p:cNvSpPr>
                  <a:spLocks/>
                </p:cNvSpPr>
                <p:nvPr/>
              </p:nvSpPr>
              <p:spPr bwMode="auto">
                <a:xfrm>
                  <a:off x="4638" y="1686"/>
                  <a:ext cx="1006" cy="1873"/>
                </a:xfrm>
                <a:custGeom>
                  <a:avLst/>
                  <a:gdLst>
                    <a:gd name="T0" fmla="*/ 780 w 1006"/>
                    <a:gd name="T1" fmla="*/ 639 h 1873"/>
                    <a:gd name="T2" fmla="*/ 808 w 1006"/>
                    <a:gd name="T3" fmla="*/ 695 h 1873"/>
                    <a:gd name="T4" fmla="*/ 865 w 1006"/>
                    <a:gd name="T5" fmla="*/ 752 h 1873"/>
                    <a:gd name="T6" fmla="*/ 936 w 1006"/>
                    <a:gd name="T7" fmla="*/ 866 h 1873"/>
                    <a:gd name="T8" fmla="*/ 992 w 1006"/>
                    <a:gd name="T9" fmla="*/ 951 h 1873"/>
                    <a:gd name="T10" fmla="*/ 978 w 1006"/>
                    <a:gd name="T11" fmla="*/ 1022 h 1873"/>
                    <a:gd name="T12" fmla="*/ 850 w 1006"/>
                    <a:gd name="T13" fmla="*/ 1107 h 1873"/>
                    <a:gd name="T14" fmla="*/ 850 w 1006"/>
                    <a:gd name="T15" fmla="*/ 1135 h 1873"/>
                    <a:gd name="T16" fmla="*/ 850 w 1006"/>
                    <a:gd name="T17" fmla="*/ 1192 h 1873"/>
                    <a:gd name="T18" fmla="*/ 865 w 1006"/>
                    <a:gd name="T19" fmla="*/ 1234 h 1873"/>
                    <a:gd name="T20" fmla="*/ 865 w 1006"/>
                    <a:gd name="T21" fmla="*/ 1277 h 1873"/>
                    <a:gd name="T22" fmla="*/ 850 w 1006"/>
                    <a:gd name="T23" fmla="*/ 1305 h 1873"/>
                    <a:gd name="T24" fmla="*/ 879 w 1006"/>
                    <a:gd name="T25" fmla="*/ 1362 h 1873"/>
                    <a:gd name="T26" fmla="*/ 865 w 1006"/>
                    <a:gd name="T27" fmla="*/ 1433 h 1873"/>
                    <a:gd name="T28" fmla="*/ 850 w 1006"/>
                    <a:gd name="T29" fmla="*/ 1518 h 1873"/>
                    <a:gd name="T30" fmla="*/ 808 w 1006"/>
                    <a:gd name="T31" fmla="*/ 1617 h 1873"/>
                    <a:gd name="T32" fmla="*/ 780 w 1006"/>
                    <a:gd name="T33" fmla="*/ 1646 h 1873"/>
                    <a:gd name="T34" fmla="*/ 780 w 1006"/>
                    <a:gd name="T35" fmla="*/ 1688 h 1873"/>
                    <a:gd name="T36" fmla="*/ 723 w 1006"/>
                    <a:gd name="T37" fmla="*/ 1717 h 1873"/>
                    <a:gd name="T38" fmla="*/ 666 w 1006"/>
                    <a:gd name="T39" fmla="*/ 1731 h 1873"/>
                    <a:gd name="T40" fmla="*/ 624 w 1006"/>
                    <a:gd name="T41" fmla="*/ 1745 h 1873"/>
                    <a:gd name="T42" fmla="*/ 567 w 1006"/>
                    <a:gd name="T43" fmla="*/ 1773 h 1873"/>
                    <a:gd name="T44" fmla="*/ 496 w 1006"/>
                    <a:gd name="T45" fmla="*/ 1816 h 1873"/>
                    <a:gd name="T46" fmla="*/ 425 w 1006"/>
                    <a:gd name="T47" fmla="*/ 1844 h 1873"/>
                    <a:gd name="T48" fmla="*/ 368 w 1006"/>
                    <a:gd name="T49" fmla="*/ 1873 h 1873"/>
                    <a:gd name="T50" fmla="*/ 326 w 1006"/>
                    <a:gd name="T51" fmla="*/ 1873 h 1873"/>
                    <a:gd name="T52" fmla="*/ 297 w 1006"/>
                    <a:gd name="T53" fmla="*/ 1858 h 1873"/>
                    <a:gd name="T54" fmla="*/ 269 w 1006"/>
                    <a:gd name="T55" fmla="*/ 1830 h 1873"/>
                    <a:gd name="T56" fmla="*/ 297 w 1006"/>
                    <a:gd name="T57" fmla="*/ 1802 h 1873"/>
                    <a:gd name="T58" fmla="*/ 340 w 1006"/>
                    <a:gd name="T59" fmla="*/ 1745 h 1873"/>
                    <a:gd name="T60" fmla="*/ 354 w 1006"/>
                    <a:gd name="T61" fmla="*/ 1688 h 1873"/>
                    <a:gd name="T62" fmla="*/ 368 w 1006"/>
                    <a:gd name="T63" fmla="*/ 1617 h 1873"/>
                    <a:gd name="T64" fmla="*/ 340 w 1006"/>
                    <a:gd name="T65" fmla="*/ 1546 h 1873"/>
                    <a:gd name="T66" fmla="*/ 312 w 1006"/>
                    <a:gd name="T67" fmla="*/ 1475 h 1873"/>
                    <a:gd name="T68" fmla="*/ 269 w 1006"/>
                    <a:gd name="T69" fmla="*/ 1405 h 1873"/>
                    <a:gd name="T70" fmla="*/ 226 w 1006"/>
                    <a:gd name="T71" fmla="*/ 1334 h 1873"/>
                    <a:gd name="T72" fmla="*/ 198 w 1006"/>
                    <a:gd name="T73" fmla="*/ 1291 h 1873"/>
                    <a:gd name="T74" fmla="*/ 184 w 1006"/>
                    <a:gd name="T75" fmla="*/ 1234 h 1873"/>
                    <a:gd name="T76" fmla="*/ 170 w 1006"/>
                    <a:gd name="T77" fmla="*/ 1178 h 1873"/>
                    <a:gd name="T78" fmla="*/ 198 w 1006"/>
                    <a:gd name="T79" fmla="*/ 1121 h 1873"/>
                    <a:gd name="T80" fmla="*/ 226 w 1006"/>
                    <a:gd name="T81" fmla="*/ 1064 h 1873"/>
                    <a:gd name="T82" fmla="*/ 297 w 1006"/>
                    <a:gd name="T83" fmla="*/ 993 h 1873"/>
                    <a:gd name="T84" fmla="*/ 312 w 1006"/>
                    <a:gd name="T85" fmla="*/ 894 h 1873"/>
                    <a:gd name="T86" fmla="*/ 312 w 1006"/>
                    <a:gd name="T87" fmla="*/ 795 h 1873"/>
                    <a:gd name="T88" fmla="*/ 283 w 1006"/>
                    <a:gd name="T89" fmla="*/ 752 h 1873"/>
                    <a:gd name="T90" fmla="*/ 226 w 1006"/>
                    <a:gd name="T91" fmla="*/ 653 h 1873"/>
                    <a:gd name="T92" fmla="*/ 127 w 1006"/>
                    <a:gd name="T93" fmla="*/ 610 h 1873"/>
                    <a:gd name="T94" fmla="*/ 85 w 1006"/>
                    <a:gd name="T95" fmla="*/ 582 h 1873"/>
                    <a:gd name="T96" fmla="*/ 42 w 1006"/>
                    <a:gd name="T97" fmla="*/ 539 h 1873"/>
                    <a:gd name="T98" fmla="*/ 184 w 1006"/>
                    <a:gd name="T99" fmla="*/ 270 h 1873"/>
                    <a:gd name="T100" fmla="*/ 255 w 1006"/>
                    <a:gd name="T101" fmla="*/ 156 h 1873"/>
                    <a:gd name="T102" fmla="*/ 312 w 1006"/>
                    <a:gd name="T103" fmla="*/ 85 h 1873"/>
                    <a:gd name="T104" fmla="*/ 368 w 1006"/>
                    <a:gd name="T105" fmla="*/ 43 h 1873"/>
                    <a:gd name="T106" fmla="*/ 453 w 1006"/>
                    <a:gd name="T107" fmla="*/ 0 h 1873"/>
                    <a:gd name="T108" fmla="*/ 510 w 1006"/>
                    <a:gd name="T109" fmla="*/ 128 h 1873"/>
                    <a:gd name="T110" fmla="*/ 553 w 1006"/>
                    <a:gd name="T111" fmla="*/ 199 h 1873"/>
                    <a:gd name="T112" fmla="*/ 595 w 1006"/>
                    <a:gd name="T113" fmla="*/ 327 h 1873"/>
                    <a:gd name="T114" fmla="*/ 624 w 1006"/>
                    <a:gd name="T115" fmla="*/ 383 h 1873"/>
                    <a:gd name="T116" fmla="*/ 666 w 1006"/>
                    <a:gd name="T117" fmla="*/ 454 h 1873"/>
                    <a:gd name="T118" fmla="*/ 680 w 1006"/>
                    <a:gd name="T119" fmla="*/ 497 h 1873"/>
                    <a:gd name="T120" fmla="*/ 709 w 1006"/>
                    <a:gd name="T121" fmla="*/ 539 h 187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006"/>
                    <a:gd name="T184" fmla="*/ 0 h 1873"/>
                    <a:gd name="T185" fmla="*/ 1006 w 1006"/>
                    <a:gd name="T186" fmla="*/ 1873 h 187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006" h="1873">
                      <a:moveTo>
                        <a:pt x="723" y="553"/>
                      </a:moveTo>
                      <a:lnTo>
                        <a:pt x="723" y="568"/>
                      </a:lnTo>
                      <a:lnTo>
                        <a:pt x="737" y="582"/>
                      </a:lnTo>
                      <a:lnTo>
                        <a:pt x="751" y="596"/>
                      </a:lnTo>
                      <a:lnTo>
                        <a:pt x="765" y="610"/>
                      </a:lnTo>
                      <a:lnTo>
                        <a:pt x="765" y="624"/>
                      </a:lnTo>
                      <a:lnTo>
                        <a:pt x="780" y="639"/>
                      </a:lnTo>
                      <a:lnTo>
                        <a:pt x="780" y="653"/>
                      </a:lnTo>
                      <a:lnTo>
                        <a:pt x="794" y="653"/>
                      </a:lnTo>
                      <a:lnTo>
                        <a:pt x="794" y="667"/>
                      </a:lnTo>
                      <a:lnTo>
                        <a:pt x="808" y="681"/>
                      </a:lnTo>
                      <a:lnTo>
                        <a:pt x="808" y="695"/>
                      </a:lnTo>
                      <a:lnTo>
                        <a:pt x="822" y="695"/>
                      </a:lnTo>
                      <a:lnTo>
                        <a:pt x="822" y="710"/>
                      </a:lnTo>
                      <a:lnTo>
                        <a:pt x="836" y="724"/>
                      </a:lnTo>
                      <a:lnTo>
                        <a:pt x="850" y="752"/>
                      </a:lnTo>
                      <a:lnTo>
                        <a:pt x="865" y="752"/>
                      </a:lnTo>
                      <a:lnTo>
                        <a:pt x="865" y="780"/>
                      </a:lnTo>
                      <a:lnTo>
                        <a:pt x="893" y="809"/>
                      </a:lnTo>
                      <a:lnTo>
                        <a:pt x="907" y="823"/>
                      </a:lnTo>
                      <a:lnTo>
                        <a:pt x="907" y="837"/>
                      </a:lnTo>
                      <a:lnTo>
                        <a:pt x="921" y="851"/>
                      </a:lnTo>
                      <a:lnTo>
                        <a:pt x="936" y="866"/>
                      </a:lnTo>
                      <a:lnTo>
                        <a:pt x="950" y="880"/>
                      </a:lnTo>
                      <a:lnTo>
                        <a:pt x="950" y="894"/>
                      </a:lnTo>
                      <a:lnTo>
                        <a:pt x="964" y="894"/>
                      </a:lnTo>
                      <a:lnTo>
                        <a:pt x="964" y="908"/>
                      </a:lnTo>
                      <a:lnTo>
                        <a:pt x="978" y="922"/>
                      </a:lnTo>
                      <a:lnTo>
                        <a:pt x="992" y="936"/>
                      </a:lnTo>
                      <a:lnTo>
                        <a:pt x="992" y="951"/>
                      </a:lnTo>
                      <a:lnTo>
                        <a:pt x="1006" y="965"/>
                      </a:lnTo>
                      <a:lnTo>
                        <a:pt x="1006" y="979"/>
                      </a:lnTo>
                      <a:lnTo>
                        <a:pt x="1006" y="993"/>
                      </a:lnTo>
                      <a:lnTo>
                        <a:pt x="992" y="1007"/>
                      </a:lnTo>
                      <a:lnTo>
                        <a:pt x="978" y="1022"/>
                      </a:lnTo>
                      <a:lnTo>
                        <a:pt x="964" y="1036"/>
                      </a:lnTo>
                      <a:lnTo>
                        <a:pt x="936" y="1064"/>
                      </a:lnTo>
                      <a:lnTo>
                        <a:pt x="921" y="1078"/>
                      </a:lnTo>
                      <a:lnTo>
                        <a:pt x="907" y="1093"/>
                      </a:lnTo>
                      <a:lnTo>
                        <a:pt x="907" y="1107"/>
                      </a:lnTo>
                      <a:lnTo>
                        <a:pt x="893" y="1107"/>
                      </a:lnTo>
                      <a:lnTo>
                        <a:pt x="865" y="1107"/>
                      </a:lnTo>
                      <a:lnTo>
                        <a:pt x="850" y="1107"/>
                      </a:lnTo>
                      <a:lnTo>
                        <a:pt x="836" y="1107"/>
                      </a:lnTo>
                      <a:lnTo>
                        <a:pt x="836" y="1121"/>
                      </a:lnTo>
                      <a:lnTo>
                        <a:pt x="850" y="1121"/>
                      </a:lnTo>
                      <a:lnTo>
                        <a:pt x="850" y="1135"/>
                      </a:lnTo>
                      <a:lnTo>
                        <a:pt x="850" y="1149"/>
                      </a:lnTo>
                      <a:lnTo>
                        <a:pt x="850" y="1163"/>
                      </a:lnTo>
                      <a:lnTo>
                        <a:pt x="850" y="1178"/>
                      </a:lnTo>
                      <a:lnTo>
                        <a:pt x="850" y="1192"/>
                      </a:lnTo>
                      <a:lnTo>
                        <a:pt x="850" y="1206"/>
                      </a:lnTo>
                      <a:lnTo>
                        <a:pt x="850" y="1220"/>
                      </a:lnTo>
                      <a:lnTo>
                        <a:pt x="865" y="1220"/>
                      </a:lnTo>
                      <a:lnTo>
                        <a:pt x="865" y="1234"/>
                      </a:lnTo>
                      <a:lnTo>
                        <a:pt x="865" y="1249"/>
                      </a:lnTo>
                      <a:lnTo>
                        <a:pt x="865" y="1263"/>
                      </a:lnTo>
                      <a:lnTo>
                        <a:pt x="865" y="1277"/>
                      </a:lnTo>
                      <a:lnTo>
                        <a:pt x="850" y="1291"/>
                      </a:lnTo>
                      <a:lnTo>
                        <a:pt x="850" y="1305"/>
                      </a:lnTo>
                      <a:lnTo>
                        <a:pt x="865" y="1319"/>
                      </a:lnTo>
                      <a:lnTo>
                        <a:pt x="865" y="1334"/>
                      </a:lnTo>
                      <a:lnTo>
                        <a:pt x="865" y="1348"/>
                      </a:lnTo>
                      <a:lnTo>
                        <a:pt x="879" y="1348"/>
                      </a:lnTo>
                      <a:lnTo>
                        <a:pt x="879" y="1362"/>
                      </a:lnTo>
                      <a:lnTo>
                        <a:pt x="879" y="1376"/>
                      </a:lnTo>
                      <a:lnTo>
                        <a:pt x="879" y="1390"/>
                      </a:lnTo>
                      <a:lnTo>
                        <a:pt x="865" y="1405"/>
                      </a:lnTo>
                      <a:lnTo>
                        <a:pt x="865" y="1433"/>
                      </a:lnTo>
                      <a:lnTo>
                        <a:pt x="865" y="1447"/>
                      </a:lnTo>
                      <a:lnTo>
                        <a:pt x="865" y="1461"/>
                      </a:lnTo>
                      <a:lnTo>
                        <a:pt x="865" y="1475"/>
                      </a:lnTo>
                      <a:lnTo>
                        <a:pt x="865" y="1490"/>
                      </a:lnTo>
                      <a:lnTo>
                        <a:pt x="850" y="1504"/>
                      </a:lnTo>
                      <a:lnTo>
                        <a:pt x="850" y="1518"/>
                      </a:lnTo>
                      <a:lnTo>
                        <a:pt x="850" y="1532"/>
                      </a:lnTo>
                      <a:lnTo>
                        <a:pt x="850" y="1546"/>
                      </a:lnTo>
                      <a:lnTo>
                        <a:pt x="850" y="1561"/>
                      </a:lnTo>
                      <a:lnTo>
                        <a:pt x="836" y="1561"/>
                      </a:lnTo>
                      <a:lnTo>
                        <a:pt x="836" y="1575"/>
                      </a:lnTo>
                      <a:lnTo>
                        <a:pt x="822" y="1617"/>
                      </a:lnTo>
                      <a:lnTo>
                        <a:pt x="808" y="1617"/>
                      </a:lnTo>
                      <a:lnTo>
                        <a:pt x="794" y="1617"/>
                      </a:lnTo>
                      <a:lnTo>
                        <a:pt x="780" y="1617"/>
                      </a:lnTo>
                      <a:lnTo>
                        <a:pt x="765" y="1617"/>
                      </a:lnTo>
                      <a:lnTo>
                        <a:pt x="780" y="1632"/>
                      </a:lnTo>
                      <a:lnTo>
                        <a:pt x="780" y="1646"/>
                      </a:lnTo>
                      <a:lnTo>
                        <a:pt x="780" y="1660"/>
                      </a:lnTo>
                      <a:lnTo>
                        <a:pt x="794" y="1674"/>
                      </a:lnTo>
                      <a:lnTo>
                        <a:pt x="794" y="1688"/>
                      </a:lnTo>
                      <a:lnTo>
                        <a:pt x="780" y="1688"/>
                      </a:lnTo>
                      <a:lnTo>
                        <a:pt x="765" y="1688"/>
                      </a:lnTo>
                      <a:lnTo>
                        <a:pt x="751" y="1702"/>
                      </a:lnTo>
                      <a:lnTo>
                        <a:pt x="737" y="1702"/>
                      </a:lnTo>
                      <a:lnTo>
                        <a:pt x="723" y="1702"/>
                      </a:lnTo>
                      <a:lnTo>
                        <a:pt x="723" y="1717"/>
                      </a:lnTo>
                      <a:lnTo>
                        <a:pt x="709" y="1717"/>
                      </a:lnTo>
                      <a:lnTo>
                        <a:pt x="694" y="1717"/>
                      </a:lnTo>
                      <a:lnTo>
                        <a:pt x="680" y="1717"/>
                      </a:lnTo>
                      <a:lnTo>
                        <a:pt x="680" y="1731"/>
                      </a:lnTo>
                      <a:lnTo>
                        <a:pt x="666" y="1731"/>
                      </a:lnTo>
                      <a:lnTo>
                        <a:pt x="652" y="1731"/>
                      </a:lnTo>
                      <a:lnTo>
                        <a:pt x="652" y="1745"/>
                      </a:lnTo>
                      <a:lnTo>
                        <a:pt x="638" y="1745"/>
                      </a:lnTo>
                      <a:lnTo>
                        <a:pt x="624" y="1745"/>
                      </a:lnTo>
                      <a:lnTo>
                        <a:pt x="624" y="1759"/>
                      </a:lnTo>
                      <a:lnTo>
                        <a:pt x="609" y="1759"/>
                      </a:lnTo>
                      <a:lnTo>
                        <a:pt x="595" y="1759"/>
                      </a:lnTo>
                      <a:lnTo>
                        <a:pt x="595" y="1773"/>
                      </a:lnTo>
                      <a:lnTo>
                        <a:pt x="581" y="1773"/>
                      </a:lnTo>
                      <a:lnTo>
                        <a:pt x="567" y="1773"/>
                      </a:lnTo>
                      <a:lnTo>
                        <a:pt x="567" y="1788"/>
                      </a:lnTo>
                      <a:lnTo>
                        <a:pt x="553" y="1788"/>
                      </a:lnTo>
                      <a:lnTo>
                        <a:pt x="538" y="1802"/>
                      </a:lnTo>
                      <a:lnTo>
                        <a:pt x="524" y="1802"/>
                      </a:lnTo>
                      <a:lnTo>
                        <a:pt x="524" y="1816"/>
                      </a:lnTo>
                      <a:lnTo>
                        <a:pt x="510" y="1816"/>
                      </a:lnTo>
                      <a:lnTo>
                        <a:pt x="496" y="1816"/>
                      </a:lnTo>
                      <a:lnTo>
                        <a:pt x="496" y="1830"/>
                      </a:lnTo>
                      <a:lnTo>
                        <a:pt x="482" y="1830"/>
                      </a:lnTo>
                      <a:lnTo>
                        <a:pt x="468" y="1830"/>
                      </a:lnTo>
                      <a:lnTo>
                        <a:pt x="453" y="1844"/>
                      </a:lnTo>
                      <a:lnTo>
                        <a:pt x="439" y="1844"/>
                      </a:lnTo>
                      <a:lnTo>
                        <a:pt x="425" y="1844"/>
                      </a:lnTo>
                      <a:lnTo>
                        <a:pt x="425" y="1858"/>
                      </a:lnTo>
                      <a:lnTo>
                        <a:pt x="411" y="1858"/>
                      </a:lnTo>
                      <a:lnTo>
                        <a:pt x="397" y="1858"/>
                      </a:lnTo>
                      <a:lnTo>
                        <a:pt x="382" y="1873"/>
                      </a:lnTo>
                      <a:lnTo>
                        <a:pt x="368" y="1873"/>
                      </a:lnTo>
                      <a:lnTo>
                        <a:pt x="354" y="1873"/>
                      </a:lnTo>
                      <a:lnTo>
                        <a:pt x="340" y="1873"/>
                      </a:lnTo>
                      <a:lnTo>
                        <a:pt x="326" y="1873"/>
                      </a:lnTo>
                      <a:lnTo>
                        <a:pt x="312" y="1873"/>
                      </a:lnTo>
                      <a:lnTo>
                        <a:pt x="312" y="1858"/>
                      </a:lnTo>
                      <a:lnTo>
                        <a:pt x="297" y="1858"/>
                      </a:lnTo>
                      <a:lnTo>
                        <a:pt x="283" y="1858"/>
                      </a:lnTo>
                      <a:lnTo>
                        <a:pt x="283" y="1844"/>
                      </a:lnTo>
                      <a:lnTo>
                        <a:pt x="269" y="1844"/>
                      </a:lnTo>
                      <a:lnTo>
                        <a:pt x="269" y="1830"/>
                      </a:lnTo>
                      <a:lnTo>
                        <a:pt x="283" y="1830"/>
                      </a:lnTo>
                      <a:lnTo>
                        <a:pt x="283" y="1816"/>
                      </a:lnTo>
                      <a:lnTo>
                        <a:pt x="297" y="1816"/>
                      </a:lnTo>
                      <a:lnTo>
                        <a:pt x="297" y="1802"/>
                      </a:lnTo>
                      <a:lnTo>
                        <a:pt x="312" y="1788"/>
                      </a:lnTo>
                      <a:lnTo>
                        <a:pt x="312" y="1773"/>
                      </a:lnTo>
                      <a:lnTo>
                        <a:pt x="326" y="1773"/>
                      </a:lnTo>
                      <a:lnTo>
                        <a:pt x="326" y="1759"/>
                      </a:lnTo>
                      <a:lnTo>
                        <a:pt x="340" y="1745"/>
                      </a:lnTo>
                      <a:lnTo>
                        <a:pt x="340" y="1731"/>
                      </a:lnTo>
                      <a:lnTo>
                        <a:pt x="354" y="1717"/>
                      </a:lnTo>
                      <a:lnTo>
                        <a:pt x="354" y="1702"/>
                      </a:lnTo>
                      <a:lnTo>
                        <a:pt x="354" y="1688"/>
                      </a:lnTo>
                      <a:lnTo>
                        <a:pt x="354" y="1674"/>
                      </a:lnTo>
                      <a:lnTo>
                        <a:pt x="354" y="1660"/>
                      </a:lnTo>
                      <a:lnTo>
                        <a:pt x="354" y="1646"/>
                      </a:lnTo>
                      <a:lnTo>
                        <a:pt x="368" y="1632"/>
                      </a:lnTo>
                      <a:lnTo>
                        <a:pt x="368" y="1617"/>
                      </a:lnTo>
                      <a:lnTo>
                        <a:pt x="354" y="1603"/>
                      </a:lnTo>
                      <a:lnTo>
                        <a:pt x="354" y="1589"/>
                      </a:lnTo>
                      <a:lnTo>
                        <a:pt x="354" y="1575"/>
                      </a:lnTo>
                      <a:lnTo>
                        <a:pt x="354" y="1561"/>
                      </a:lnTo>
                      <a:lnTo>
                        <a:pt x="354" y="1546"/>
                      </a:lnTo>
                      <a:lnTo>
                        <a:pt x="340" y="1546"/>
                      </a:lnTo>
                      <a:lnTo>
                        <a:pt x="340" y="1532"/>
                      </a:lnTo>
                      <a:lnTo>
                        <a:pt x="340" y="1518"/>
                      </a:lnTo>
                      <a:lnTo>
                        <a:pt x="340" y="1504"/>
                      </a:lnTo>
                      <a:lnTo>
                        <a:pt x="326" y="1504"/>
                      </a:lnTo>
                      <a:lnTo>
                        <a:pt x="326" y="1490"/>
                      </a:lnTo>
                      <a:lnTo>
                        <a:pt x="312" y="1475"/>
                      </a:lnTo>
                      <a:lnTo>
                        <a:pt x="312" y="1461"/>
                      </a:lnTo>
                      <a:lnTo>
                        <a:pt x="297" y="1461"/>
                      </a:lnTo>
                      <a:lnTo>
                        <a:pt x="297" y="1447"/>
                      </a:lnTo>
                      <a:lnTo>
                        <a:pt x="297" y="1433"/>
                      </a:lnTo>
                      <a:lnTo>
                        <a:pt x="283" y="1433"/>
                      </a:lnTo>
                      <a:lnTo>
                        <a:pt x="283" y="1419"/>
                      </a:lnTo>
                      <a:lnTo>
                        <a:pt x="269" y="1419"/>
                      </a:lnTo>
                      <a:lnTo>
                        <a:pt x="269" y="1405"/>
                      </a:lnTo>
                      <a:lnTo>
                        <a:pt x="255" y="1390"/>
                      </a:lnTo>
                      <a:lnTo>
                        <a:pt x="255" y="1376"/>
                      </a:lnTo>
                      <a:lnTo>
                        <a:pt x="241" y="1376"/>
                      </a:lnTo>
                      <a:lnTo>
                        <a:pt x="241" y="1362"/>
                      </a:lnTo>
                      <a:lnTo>
                        <a:pt x="226" y="1362"/>
                      </a:lnTo>
                      <a:lnTo>
                        <a:pt x="226" y="1348"/>
                      </a:lnTo>
                      <a:lnTo>
                        <a:pt x="226" y="1334"/>
                      </a:lnTo>
                      <a:lnTo>
                        <a:pt x="212" y="1319"/>
                      </a:lnTo>
                      <a:lnTo>
                        <a:pt x="212" y="1305"/>
                      </a:lnTo>
                      <a:lnTo>
                        <a:pt x="198" y="1305"/>
                      </a:lnTo>
                      <a:lnTo>
                        <a:pt x="198" y="1291"/>
                      </a:lnTo>
                      <a:lnTo>
                        <a:pt x="198" y="1277"/>
                      </a:lnTo>
                      <a:lnTo>
                        <a:pt x="198" y="1263"/>
                      </a:lnTo>
                      <a:lnTo>
                        <a:pt x="184" y="1263"/>
                      </a:lnTo>
                      <a:lnTo>
                        <a:pt x="184" y="1249"/>
                      </a:lnTo>
                      <a:lnTo>
                        <a:pt x="184" y="1234"/>
                      </a:lnTo>
                      <a:lnTo>
                        <a:pt x="184" y="1220"/>
                      </a:lnTo>
                      <a:lnTo>
                        <a:pt x="170" y="1220"/>
                      </a:lnTo>
                      <a:lnTo>
                        <a:pt x="170" y="1206"/>
                      </a:lnTo>
                      <a:lnTo>
                        <a:pt x="170" y="1192"/>
                      </a:lnTo>
                      <a:lnTo>
                        <a:pt x="170" y="1178"/>
                      </a:lnTo>
                      <a:lnTo>
                        <a:pt x="184" y="1163"/>
                      </a:lnTo>
                      <a:lnTo>
                        <a:pt x="184" y="1149"/>
                      </a:lnTo>
                      <a:lnTo>
                        <a:pt x="184" y="1135"/>
                      </a:lnTo>
                      <a:lnTo>
                        <a:pt x="184" y="1121"/>
                      </a:lnTo>
                      <a:lnTo>
                        <a:pt x="198" y="1121"/>
                      </a:lnTo>
                      <a:lnTo>
                        <a:pt x="198" y="1107"/>
                      </a:lnTo>
                      <a:lnTo>
                        <a:pt x="212" y="1093"/>
                      </a:lnTo>
                      <a:lnTo>
                        <a:pt x="212" y="1078"/>
                      </a:lnTo>
                      <a:lnTo>
                        <a:pt x="226" y="1064"/>
                      </a:lnTo>
                      <a:lnTo>
                        <a:pt x="241" y="1050"/>
                      </a:lnTo>
                      <a:lnTo>
                        <a:pt x="255" y="1036"/>
                      </a:lnTo>
                      <a:lnTo>
                        <a:pt x="283" y="1007"/>
                      </a:lnTo>
                      <a:lnTo>
                        <a:pt x="283" y="993"/>
                      </a:lnTo>
                      <a:lnTo>
                        <a:pt x="297" y="993"/>
                      </a:lnTo>
                      <a:lnTo>
                        <a:pt x="297" y="979"/>
                      </a:lnTo>
                      <a:lnTo>
                        <a:pt x="297" y="965"/>
                      </a:lnTo>
                      <a:lnTo>
                        <a:pt x="312" y="951"/>
                      </a:lnTo>
                      <a:lnTo>
                        <a:pt x="312" y="936"/>
                      </a:lnTo>
                      <a:lnTo>
                        <a:pt x="312" y="922"/>
                      </a:lnTo>
                      <a:lnTo>
                        <a:pt x="312" y="894"/>
                      </a:lnTo>
                      <a:lnTo>
                        <a:pt x="312" y="866"/>
                      </a:lnTo>
                      <a:lnTo>
                        <a:pt x="312" y="837"/>
                      </a:lnTo>
                      <a:lnTo>
                        <a:pt x="312" y="823"/>
                      </a:lnTo>
                      <a:lnTo>
                        <a:pt x="312" y="809"/>
                      </a:lnTo>
                      <a:lnTo>
                        <a:pt x="312" y="795"/>
                      </a:lnTo>
                      <a:lnTo>
                        <a:pt x="297" y="780"/>
                      </a:lnTo>
                      <a:lnTo>
                        <a:pt x="297" y="766"/>
                      </a:lnTo>
                      <a:lnTo>
                        <a:pt x="297" y="752"/>
                      </a:lnTo>
                      <a:lnTo>
                        <a:pt x="283" y="752"/>
                      </a:lnTo>
                      <a:lnTo>
                        <a:pt x="269" y="738"/>
                      </a:lnTo>
                      <a:lnTo>
                        <a:pt x="269" y="724"/>
                      </a:lnTo>
                      <a:lnTo>
                        <a:pt x="255" y="710"/>
                      </a:lnTo>
                      <a:lnTo>
                        <a:pt x="255" y="695"/>
                      </a:lnTo>
                      <a:lnTo>
                        <a:pt x="241" y="695"/>
                      </a:lnTo>
                      <a:lnTo>
                        <a:pt x="241" y="681"/>
                      </a:lnTo>
                      <a:lnTo>
                        <a:pt x="241" y="667"/>
                      </a:lnTo>
                      <a:lnTo>
                        <a:pt x="226" y="653"/>
                      </a:lnTo>
                      <a:lnTo>
                        <a:pt x="212" y="653"/>
                      </a:lnTo>
                      <a:lnTo>
                        <a:pt x="212" y="639"/>
                      </a:lnTo>
                      <a:lnTo>
                        <a:pt x="184" y="639"/>
                      </a:lnTo>
                      <a:lnTo>
                        <a:pt x="170" y="624"/>
                      </a:lnTo>
                      <a:lnTo>
                        <a:pt x="141" y="610"/>
                      </a:lnTo>
                      <a:lnTo>
                        <a:pt x="127" y="610"/>
                      </a:lnTo>
                      <a:lnTo>
                        <a:pt x="127" y="596"/>
                      </a:lnTo>
                      <a:lnTo>
                        <a:pt x="113" y="596"/>
                      </a:lnTo>
                      <a:lnTo>
                        <a:pt x="99" y="596"/>
                      </a:lnTo>
                      <a:lnTo>
                        <a:pt x="99" y="582"/>
                      </a:lnTo>
                      <a:lnTo>
                        <a:pt x="85" y="582"/>
                      </a:lnTo>
                      <a:lnTo>
                        <a:pt x="70" y="582"/>
                      </a:lnTo>
                      <a:lnTo>
                        <a:pt x="70" y="568"/>
                      </a:lnTo>
                      <a:lnTo>
                        <a:pt x="56" y="568"/>
                      </a:lnTo>
                      <a:lnTo>
                        <a:pt x="42" y="539"/>
                      </a:lnTo>
                      <a:lnTo>
                        <a:pt x="14" y="511"/>
                      </a:lnTo>
                      <a:lnTo>
                        <a:pt x="0" y="497"/>
                      </a:lnTo>
                      <a:lnTo>
                        <a:pt x="14" y="468"/>
                      </a:lnTo>
                      <a:lnTo>
                        <a:pt x="42" y="440"/>
                      </a:lnTo>
                      <a:lnTo>
                        <a:pt x="56" y="426"/>
                      </a:lnTo>
                      <a:lnTo>
                        <a:pt x="141" y="327"/>
                      </a:lnTo>
                      <a:lnTo>
                        <a:pt x="184" y="270"/>
                      </a:lnTo>
                      <a:lnTo>
                        <a:pt x="184" y="256"/>
                      </a:lnTo>
                      <a:lnTo>
                        <a:pt x="198" y="241"/>
                      </a:lnTo>
                      <a:lnTo>
                        <a:pt x="198" y="227"/>
                      </a:lnTo>
                      <a:lnTo>
                        <a:pt x="212" y="213"/>
                      </a:lnTo>
                      <a:lnTo>
                        <a:pt x="226" y="199"/>
                      </a:lnTo>
                      <a:lnTo>
                        <a:pt x="241" y="185"/>
                      </a:lnTo>
                      <a:lnTo>
                        <a:pt x="255" y="156"/>
                      </a:lnTo>
                      <a:lnTo>
                        <a:pt x="255" y="142"/>
                      </a:lnTo>
                      <a:lnTo>
                        <a:pt x="269" y="128"/>
                      </a:lnTo>
                      <a:lnTo>
                        <a:pt x="283" y="114"/>
                      </a:lnTo>
                      <a:lnTo>
                        <a:pt x="297" y="100"/>
                      </a:lnTo>
                      <a:lnTo>
                        <a:pt x="312" y="85"/>
                      </a:lnTo>
                      <a:lnTo>
                        <a:pt x="326" y="85"/>
                      </a:lnTo>
                      <a:lnTo>
                        <a:pt x="340" y="71"/>
                      </a:lnTo>
                      <a:lnTo>
                        <a:pt x="354" y="71"/>
                      </a:lnTo>
                      <a:lnTo>
                        <a:pt x="354" y="57"/>
                      </a:lnTo>
                      <a:lnTo>
                        <a:pt x="368" y="57"/>
                      </a:lnTo>
                      <a:lnTo>
                        <a:pt x="368" y="43"/>
                      </a:lnTo>
                      <a:lnTo>
                        <a:pt x="382" y="43"/>
                      </a:lnTo>
                      <a:lnTo>
                        <a:pt x="397" y="43"/>
                      </a:lnTo>
                      <a:lnTo>
                        <a:pt x="397" y="29"/>
                      </a:lnTo>
                      <a:lnTo>
                        <a:pt x="411" y="29"/>
                      </a:lnTo>
                      <a:lnTo>
                        <a:pt x="425" y="14"/>
                      </a:lnTo>
                      <a:lnTo>
                        <a:pt x="439" y="14"/>
                      </a:lnTo>
                      <a:lnTo>
                        <a:pt x="453" y="14"/>
                      </a:lnTo>
                      <a:lnTo>
                        <a:pt x="453" y="0"/>
                      </a:lnTo>
                      <a:lnTo>
                        <a:pt x="468" y="0"/>
                      </a:lnTo>
                      <a:lnTo>
                        <a:pt x="482" y="43"/>
                      </a:lnTo>
                      <a:lnTo>
                        <a:pt x="482" y="57"/>
                      </a:lnTo>
                      <a:lnTo>
                        <a:pt x="496" y="71"/>
                      </a:lnTo>
                      <a:lnTo>
                        <a:pt x="496" y="85"/>
                      </a:lnTo>
                      <a:lnTo>
                        <a:pt x="510" y="100"/>
                      </a:lnTo>
                      <a:lnTo>
                        <a:pt x="510" y="128"/>
                      </a:lnTo>
                      <a:lnTo>
                        <a:pt x="524" y="156"/>
                      </a:lnTo>
                      <a:lnTo>
                        <a:pt x="538" y="171"/>
                      </a:lnTo>
                      <a:lnTo>
                        <a:pt x="538" y="185"/>
                      </a:lnTo>
                      <a:lnTo>
                        <a:pt x="553" y="199"/>
                      </a:lnTo>
                      <a:lnTo>
                        <a:pt x="553" y="213"/>
                      </a:lnTo>
                      <a:lnTo>
                        <a:pt x="567" y="227"/>
                      </a:lnTo>
                      <a:lnTo>
                        <a:pt x="567" y="241"/>
                      </a:lnTo>
                      <a:lnTo>
                        <a:pt x="581" y="270"/>
                      </a:lnTo>
                      <a:lnTo>
                        <a:pt x="581" y="284"/>
                      </a:lnTo>
                      <a:lnTo>
                        <a:pt x="595" y="298"/>
                      </a:lnTo>
                      <a:lnTo>
                        <a:pt x="595" y="312"/>
                      </a:lnTo>
                      <a:lnTo>
                        <a:pt x="595" y="327"/>
                      </a:lnTo>
                      <a:lnTo>
                        <a:pt x="609" y="327"/>
                      </a:lnTo>
                      <a:lnTo>
                        <a:pt x="609" y="341"/>
                      </a:lnTo>
                      <a:lnTo>
                        <a:pt x="609" y="355"/>
                      </a:lnTo>
                      <a:lnTo>
                        <a:pt x="624" y="369"/>
                      </a:lnTo>
                      <a:lnTo>
                        <a:pt x="624" y="383"/>
                      </a:lnTo>
                      <a:lnTo>
                        <a:pt x="638" y="397"/>
                      </a:lnTo>
                      <a:lnTo>
                        <a:pt x="638" y="426"/>
                      </a:lnTo>
                      <a:lnTo>
                        <a:pt x="652" y="426"/>
                      </a:lnTo>
                      <a:lnTo>
                        <a:pt x="652" y="440"/>
                      </a:lnTo>
                      <a:lnTo>
                        <a:pt x="666" y="454"/>
                      </a:lnTo>
                      <a:lnTo>
                        <a:pt x="666" y="468"/>
                      </a:lnTo>
                      <a:lnTo>
                        <a:pt x="680" y="483"/>
                      </a:lnTo>
                      <a:lnTo>
                        <a:pt x="680" y="497"/>
                      </a:lnTo>
                      <a:lnTo>
                        <a:pt x="694" y="511"/>
                      </a:lnTo>
                      <a:lnTo>
                        <a:pt x="694" y="525"/>
                      </a:lnTo>
                      <a:lnTo>
                        <a:pt x="709" y="525"/>
                      </a:lnTo>
                      <a:lnTo>
                        <a:pt x="709" y="539"/>
                      </a:lnTo>
                      <a:lnTo>
                        <a:pt x="723" y="553"/>
                      </a:lnTo>
                      <a:close/>
                    </a:path>
                  </a:pathLst>
                </a:custGeom>
                <a:pattFill prst="divot">
                  <a:fgClr>
                    <a:srgbClr val="FF66FF"/>
                  </a:fgClr>
                  <a:bgClr>
                    <a:srgbClr val="FFFFFF"/>
                  </a:bgClr>
                </a:pattFill>
                <a:ln w="0">
                  <a:solidFill>
                    <a:srgbClr val="333333"/>
                  </a:solidFill>
                  <a:round/>
                  <a:headEnd/>
                  <a:tailEnd/>
                </a:ln>
              </p:spPr>
              <p:txBody>
                <a:bodyPr/>
                <a:lstStyle/>
                <a:p>
                  <a:endParaRPr lang="ja-JP" altLang="en-US"/>
                </a:p>
              </p:txBody>
            </p:sp>
            <p:sp>
              <p:nvSpPr>
                <p:cNvPr id="49" name="Freeform 42"/>
                <p:cNvSpPr>
                  <a:spLocks/>
                </p:cNvSpPr>
                <p:nvPr/>
              </p:nvSpPr>
              <p:spPr bwMode="auto">
                <a:xfrm>
                  <a:off x="4638" y="5489"/>
                  <a:ext cx="1248" cy="2454"/>
                </a:xfrm>
                <a:custGeom>
                  <a:avLst/>
                  <a:gdLst>
                    <a:gd name="T0" fmla="*/ 836 w 1248"/>
                    <a:gd name="T1" fmla="*/ 156 h 2454"/>
                    <a:gd name="T2" fmla="*/ 950 w 1248"/>
                    <a:gd name="T3" fmla="*/ 142 h 2454"/>
                    <a:gd name="T4" fmla="*/ 1148 w 1248"/>
                    <a:gd name="T5" fmla="*/ 185 h 2454"/>
                    <a:gd name="T6" fmla="*/ 1148 w 1248"/>
                    <a:gd name="T7" fmla="*/ 213 h 2454"/>
                    <a:gd name="T8" fmla="*/ 1162 w 1248"/>
                    <a:gd name="T9" fmla="*/ 284 h 2454"/>
                    <a:gd name="T10" fmla="*/ 1233 w 1248"/>
                    <a:gd name="T11" fmla="*/ 355 h 2454"/>
                    <a:gd name="T12" fmla="*/ 1106 w 1248"/>
                    <a:gd name="T13" fmla="*/ 681 h 2454"/>
                    <a:gd name="T14" fmla="*/ 992 w 1248"/>
                    <a:gd name="T15" fmla="*/ 1008 h 2454"/>
                    <a:gd name="T16" fmla="*/ 992 w 1248"/>
                    <a:gd name="T17" fmla="*/ 1277 h 2454"/>
                    <a:gd name="T18" fmla="*/ 992 w 1248"/>
                    <a:gd name="T19" fmla="*/ 1362 h 2454"/>
                    <a:gd name="T20" fmla="*/ 992 w 1248"/>
                    <a:gd name="T21" fmla="*/ 1476 h 2454"/>
                    <a:gd name="T22" fmla="*/ 1120 w 1248"/>
                    <a:gd name="T23" fmla="*/ 1561 h 2454"/>
                    <a:gd name="T24" fmla="*/ 1120 w 1248"/>
                    <a:gd name="T25" fmla="*/ 1646 h 2454"/>
                    <a:gd name="T26" fmla="*/ 1120 w 1248"/>
                    <a:gd name="T27" fmla="*/ 1802 h 2454"/>
                    <a:gd name="T28" fmla="*/ 1106 w 1248"/>
                    <a:gd name="T29" fmla="*/ 1915 h 2454"/>
                    <a:gd name="T30" fmla="*/ 1106 w 1248"/>
                    <a:gd name="T31" fmla="*/ 1972 h 2454"/>
                    <a:gd name="T32" fmla="*/ 1106 w 1248"/>
                    <a:gd name="T33" fmla="*/ 2000 h 2454"/>
                    <a:gd name="T34" fmla="*/ 992 w 1248"/>
                    <a:gd name="T35" fmla="*/ 2000 h 2454"/>
                    <a:gd name="T36" fmla="*/ 893 w 1248"/>
                    <a:gd name="T37" fmla="*/ 2015 h 2454"/>
                    <a:gd name="T38" fmla="*/ 780 w 1248"/>
                    <a:gd name="T39" fmla="*/ 2015 h 2454"/>
                    <a:gd name="T40" fmla="*/ 680 w 1248"/>
                    <a:gd name="T41" fmla="*/ 2029 h 2454"/>
                    <a:gd name="T42" fmla="*/ 638 w 1248"/>
                    <a:gd name="T43" fmla="*/ 2128 h 2454"/>
                    <a:gd name="T44" fmla="*/ 638 w 1248"/>
                    <a:gd name="T45" fmla="*/ 2185 h 2454"/>
                    <a:gd name="T46" fmla="*/ 595 w 1248"/>
                    <a:gd name="T47" fmla="*/ 2227 h 2454"/>
                    <a:gd name="T48" fmla="*/ 595 w 1248"/>
                    <a:gd name="T49" fmla="*/ 2270 h 2454"/>
                    <a:gd name="T50" fmla="*/ 609 w 1248"/>
                    <a:gd name="T51" fmla="*/ 2312 h 2454"/>
                    <a:gd name="T52" fmla="*/ 609 w 1248"/>
                    <a:gd name="T53" fmla="*/ 2355 h 2454"/>
                    <a:gd name="T54" fmla="*/ 624 w 1248"/>
                    <a:gd name="T55" fmla="*/ 2412 h 2454"/>
                    <a:gd name="T56" fmla="*/ 609 w 1248"/>
                    <a:gd name="T57" fmla="*/ 2412 h 2454"/>
                    <a:gd name="T58" fmla="*/ 609 w 1248"/>
                    <a:gd name="T59" fmla="*/ 2327 h 2454"/>
                    <a:gd name="T60" fmla="*/ 595 w 1248"/>
                    <a:gd name="T61" fmla="*/ 2242 h 2454"/>
                    <a:gd name="T62" fmla="*/ 567 w 1248"/>
                    <a:gd name="T63" fmla="*/ 2213 h 2454"/>
                    <a:gd name="T64" fmla="*/ 524 w 1248"/>
                    <a:gd name="T65" fmla="*/ 2199 h 2454"/>
                    <a:gd name="T66" fmla="*/ 468 w 1248"/>
                    <a:gd name="T67" fmla="*/ 2199 h 2454"/>
                    <a:gd name="T68" fmla="*/ 397 w 1248"/>
                    <a:gd name="T69" fmla="*/ 2171 h 2454"/>
                    <a:gd name="T70" fmla="*/ 326 w 1248"/>
                    <a:gd name="T71" fmla="*/ 2171 h 2454"/>
                    <a:gd name="T72" fmla="*/ 326 w 1248"/>
                    <a:gd name="T73" fmla="*/ 2142 h 2454"/>
                    <a:gd name="T74" fmla="*/ 326 w 1248"/>
                    <a:gd name="T75" fmla="*/ 2100 h 2454"/>
                    <a:gd name="T76" fmla="*/ 326 w 1248"/>
                    <a:gd name="T77" fmla="*/ 2057 h 2454"/>
                    <a:gd name="T78" fmla="*/ 340 w 1248"/>
                    <a:gd name="T79" fmla="*/ 2029 h 2454"/>
                    <a:gd name="T80" fmla="*/ 340 w 1248"/>
                    <a:gd name="T81" fmla="*/ 1944 h 2454"/>
                    <a:gd name="T82" fmla="*/ 326 w 1248"/>
                    <a:gd name="T83" fmla="*/ 1873 h 2454"/>
                    <a:gd name="T84" fmla="*/ 340 w 1248"/>
                    <a:gd name="T85" fmla="*/ 1759 h 2454"/>
                    <a:gd name="T86" fmla="*/ 340 w 1248"/>
                    <a:gd name="T87" fmla="*/ 1717 h 2454"/>
                    <a:gd name="T88" fmla="*/ 340 w 1248"/>
                    <a:gd name="T89" fmla="*/ 1660 h 2454"/>
                    <a:gd name="T90" fmla="*/ 340 w 1248"/>
                    <a:gd name="T91" fmla="*/ 1617 h 2454"/>
                    <a:gd name="T92" fmla="*/ 354 w 1248"/>
                    <a:gd name="T93" fmla="*/ 1589 h 2454"/>
                    <a:gd name="T94" fmla="*/ 241 w 1248"/>
                    <a:gd name="T95" fmla="*/ 1561 h 2454"/>
                    <a:gd name="T96" fmla="*/ 14 w 1248"/>
                    <a:gd name="T97" fmla="*/ 1518 h 2454"/>
                    <a:gd name="T98" fmla="*/ 56 w 1248"/>
                    <a:gd name="T99" fmla="*/ 1305 h 2454"/>
                    <a:gd name="T100" fmla="*/ 113 w 1248"/>
                    <a:gd name="T101" fmla="*/ 1206 h 2454"/>
                    <a:gd name="T102" fmla="*/ 141 w 1248"/>
                    <a:gd name="T103" fmla="*/ 1135 h 2454"/>
                    <a:gd name="T104" fmla="*/ 212 w 1248"/>
                    <a:gd name="T105" fmla="*/ 965 h 2454"/>
                    <a:gd name="T106" fmla="*/ 312 w 1248"/>
                    <a:gd name="T107" fmla="*/ 738 h 2454"/>
                    <a:gd name="T108" fmla="*/ 354 w 1248"/>
                    <a:gd name="T109" fmla="*/ 610 h 2454"/>
                    <a:gd name="T110" fmla="*/ 368 w 1248"/>
                    <a:gd name="T111" fmla="*/ 539 h 2454"/>
                    <a:gd name="T112" fmla="*/ 382 w 1248"/>
                    <a:gd name="T113" fmla="*/ 341 h 2454"/>
                    <a:gd name="T114" fmla="*/ 524 w 1248"/>
                    <a:gd name="T115" fmla="*/ 128 h 2454"/>
                    <a:gd name="T116" fmla="*/ 624 w 1248"/>
                    <a:gd name="T117" fmla="*/ 57 h 2454"/>
                    <a:gd name="T118" fmla="*/ 723 w 1248"/>
                    <a:gd name="T119" fmla="*/ 142 h 2454"/>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248"/>
                    <a:gd name="T181" fmla="*/ 0 h 2454"/>
                    <a:gd name="T182" fmla="*/ 1248 w 1248"/>
                    <a:gd name="T183" fmla="*/ 2454 h 2454"/>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248" h="2454">
                      <a:moveTo>
                        <a:pt x="794" y="227"/>
                      </a:moveTo>
                      <a:lnTo>
                        <a:pt x="808" y="199"/>
                      </a:lnTo>
                      <a:lnTo>
                        <a:pt x="808" y="185"/>
                      </a:lnTo>
                      <a:lnTo>
                        <a:pt x="808" y="171"/>
                      </a:lnTo>
                      <a:lnTo>
                        <a:pt x="822" y="171"/>
                      </a:lnTo>
                      <a:lnTo>
                        <a:pt x="836" y="156"/>
                      </a:lnTo>
                      <a:lnTo>
                        <a:pt x="850" y="142"/>
                      </a:lnTo>
                      <a:lnTo>
                        <a:pt x="865" y="128"/>
                      </a:lnTo>
                      <a:lnTo>
                        <a:pt x="879" y="128"/>
                      </a:lnTo>
                      <a:lnTo>
                        <a:pt x="907" y="142"/>
                      </a:lnTo>
                      <a:lnTo>
                        <a:pt x="921" y="142"/>
                      </a:lnTo>
                      <a:lnTo>
                        <a:pt x="936" y="142"/>
                      </a:lnTo>
                      <a:lnTo>
                        <a:pt x="950" y="142"/>
                      </a:lnTo>
                      <a:lnTo>
                        <a:pt x="978" y="142"/>
                      </a:lnTo>
                      <a:lnTo>
                        <a:pt x="1021" y="156"/>
                      </a:lnTo>
                      <a:lnTo>
                        <a:pt x="1035" y="156"/>
                      </a:lnTo>
                      <a:lnTo>
                        <a:pt x="1092" y="156"/>
                      </a:lnTo>
                      <a:lnTo>
                        <a:pt x="1120" y="171"/>
                      </a:lnTo>
                      <a:lnTo>
                        <a:pt x="1148" y="171"/>
                      </a:lnTo>
                      <a:lnTo>
                        <a:pt x="1148" y="185"/>
                      </a:lnTo>
                      <a:lnTo>
                        <a:pt x="1162" y="185"/>
                      </a:lnTo>
                      <a:lnTo>
                        <a:pt x="1148" y="185"/>
                      </a:lnTo>
                      <a:lnTo>
                        <a:pt x="1148" y="199"/>
                      </a:lnTo>
                      <a:lnTo>
                        <a:pt x="1148" y="213"/>
                      </a:lnTo>
                      <a:lnTo>
                        <a:pt x="1148" y="227"/>
                      </a:lnTo>
                      <a:lnTo>
                        <a:pt x="1148" y="242"/>
                      </a:lnTo>
                      <a:lnTo>
                        <a:pt x="1148" y="256"/>
                      </a:lnTo>
                      <a:lnTo>
                        <a:pt x="1162" y="270"/>
                      </a:lnTo>
                      <a:lnTo>
                        <a:pt x="1162" y="284"/>
                      </a:lnTo>
                      <a:lnTo>
                        <a:pt x="1177" y="284"/>
                      </a:lnTo>
                      <a:lnTo>
                        <a:pt x="1177" y="298"/>
                      </a:lnTo>
                      <a:lnTo>
                        <a:pt x="1191" y="312"/>
                      </a:lnTo>
                      <a:lnTo>
                        <a:pt x="1219" y="327"/>
                      </a:lnTo>
                      <a:lnTo>
                        <a:pt x="1233" y="341"/>
                      </a:lnTo>
                      <a:lnTo>
                        <a:pt x="1233" y="355"/>
                      </a:lnTo>
                      <a:lnTo>
                        <a:pt x="1248" y="355"/>
                      </a:lnTo>
                      <a:lnTo>
                        <a:pt x="1162" y="469"/>
                      </a:lnTo>
                      <a:lnTo>
                        <a:pt x="1148" y="483"/>
                      </a:lnTo>
                      <a:lnTo>
                        <a:pt x="1134" y="497"/>
                      </a:lnTo>
                      <a:lnTo>
                        <a:pt x="1120" y="511"/>
                      </a:lnTo>
                      <a:lnTo>
                        <a:pt x="1106" y="539"/>
                      </a:lnTo>
                      <a:lnTo>
                        <a:pt x="1106" y="582"/>
                      </a:lnTo>
                      <a:lnTo>
                        <a:pt x="1106" y="681"/>
                      </a:lnTo>
                      <a:lnTo>
                        <a:pt x="1106" y="724"/>
                      </a:lnTo>
                      <a:lnTo>
                        <a:pt x="1106" y="809"/>
                      </a:lnTo>
                      <a:lnTo>
                        <a:pt x="1106" y="851"/>
                      </a:lnTo>
                      <a:lnTo>
                        <a:pt x="1049" y="851"/>
                      </a:lnTo>
                      <a:lnTo>
                        <a:pt x="992" y="851"/>
                      </a:lnTo>
                      <a:lnTo>
                        <a:pt x="992" y="908"/>
                      </a:lnTo>
                      <a:lnTo>
                        <a:pt x="992" y="951"/>
                      </a:lnTo>
                      <a:lnTo>
                        <a:pt x="992" y="979"/>
                      </a:lnTo>
                      <a:lnTo>
                        <a:pt x="992" y="993"/>
                      </a:lnTo>
                      <a:lnTo>
                        <a:pt x="992" y="1008"/>
                      </a:lnTo>
                      <a:lnTo>
                        <a:pt x="992" y="1022"/>
                      </a:lnTo>
                      <a:lnTo>
                        <a:pt x="992" y="1050"/>
                      </a:lnTo>
                      <a:lnTo>
                        <a:pt x="992" y="1078"/>
                      </a:lnTo>
                      <a:lnTo>
                        <a:pt x="992" y="1093"/>
                      </a:lnTo>
                      <a:lnTo>
                        <a:pt x="992" y="1121"/>
                      </a:lnTo>
                      <a:lnTo>
                        <a:pt x="992" y="1149"/>
                      </a:lnTo>
                      <a:lnTo>
                        <a:pt x="992" y="1178"/>
                      </a:lnTo>
                      <a:lnTo>
                        <a:pt x="992" y="1206"/>
                      </a:lnTo>
                      <a:lnTo>
                        <a:pt x="992" y="1220"/>
                      </a:lnTo>
                      <a:lnTo>
                        <a:pt x="992" y="1234"/>
                      </a:lnTo>
                      <a:lnTo>
                        <a:pt x="992" y="1263"/>
                      </a:lnTo>
                      <a:lnTo>
                        <a:pt x="992" y="1277"/>
                      </a:lnTo>
                      <a:lnTo>
                        <a:pt x="992" y="1291"/>
                      </a:lnTo>
                      <a:lnTo>
                        <a:pt x="992" y="1305"/>
                      </a:lnTo>
                      <a:lnTo>
                        <a:pt x="992" y="1320"/>
                      </a:lnTo>
                      <a:lnTo>
                        <a:pt x="992" y="1334"/>
                      </a:lnTo>
                      <a:lnTo>
                        <a:pt x="1006" y="1348"/>
                      </a:lnTo>
                      <a:lnTo>
                        <a:pt x="992" y="1362"/>
                      </a:lnTo>
                      <a:lnTo>
                        <a:pt x="992" y="1376"/>
                      </a:lnTo>
                      <a:lnTo>
                        <a:pt x="992" y="1390"/>
                      </a:lnTo>
                      <a:lnTo>
                        <a:pt x="992" y="1405"/>
                      </a:lnTo>
                      <a:lnTo>
                        <a:pt x="992" y="1433"/>
                      </a:lnTo>
                      <a:lnTo>
                        <a:pt x="992" y="1447"/>
                      </a:lnTo>
                      <a:lnTo>
                        <a:pt x="992" y="1476"/>
                      </a:lnTo>
                      <a:lnTo>
                        <a:pt x="992" y="1490"/>
                      </a:lnTo>
                      <a:lnTo>
                        <a:pt x="992" y="1518"/>
                      </a:lnTo>
                      <a:lnTo>
                        <a:pt x="992" y="1532"/>
                      </a:lnTo>
                      <a:lnTo>
                        <a:pt x="992" y="1547"/>
                      </a:lnTo>
                      <a:lnTo>
                        <a:pt x="992" y="1561"/>
                      </a:lnTo>
                      <a:lnTo>
                        <a:pt x="1120" y="1561"/>
                      </a:lnTo>
                      <a:lnTo>
                        <a:pt x="1120" y="1575"/>
                      </a:lnTo>
                      <a:lnTo>
                        <a:pt x="1120" y="1589"/>
                      </a:lnTo>
                      <a:lnTo>
                        <a:pt x="1120" y="1603"/>
                      </a:lnTo>
                      <a:lnTo>
                        <a:pt x="1120" y="1632"/>
                      </a:lnTo>
                      <a:lnTo>
                        <a:pt x="1120" y="1646"/>
                      </a:lnTo>
                      <a:lnTo>
                        <a:pt x="1120" y="1674"/>
                      </a:lnTo>
                      <a:lnTo>
                        <a:pt x="1120" y="1688"/>
                      </a:lnTo>
                      <a:lnTo>
                        <a:pt x="1120" y="1717"/>
                      </a:lnTo>
                      <a:lnTo>
                        <a:pt x="1120" y="1731"/>
                      </a:lnTo>
                      <a:lnTo>
                        <a:pt x="1120" y="1745"/>
                      </a:lnTo>
                      <a:lnTo>
                        <a:pt x="1120" y="1759"/>
                      </a:lnTo>
                      <a:lnTo>
                        <a:pt x="1120" y="1773"/>
                      </a:lnTo>
                      <a:lnTo>
                        <a:pt x="1120" y="1788"/>
                      </a:lnTo>
                      <a:lnTo>
                        <a:pt x="1120" y="1802"/>
                      </a:lnTo>
                      <a:lnTo>
                        <a:pt x="1120" y="1816"/>
                      </a:lnTo>
                      <a:lnTo>
                        <a:pt x="1120" y="1830"/>
                      </a:lnTo>
                      <a:lnTo>
                        <a:pt x="1120" y="1844"/>
                      </a:lnTo>
                      <a:lnTo>
                        <a:pt x="1106" y="1873"/>
                      </a:lnTo>
                      <a:lnTo>
                        <a:pt x="1106" y="1887"/>
                      </a:lnTo>
                      <a:lnTo>
                        <a:pt x="1106" y="1901"/>
                      </a:lnTo>
                      <a:lnTo>
                        <a:pt x="1106" y="1915"/>
                      </a:lnTo>
                      <a:lnTo>
                        <a:pt x="1106" y="1930"/>
                      </a:lnTo>
                      <a:lnTo>
                        <a:pt x="1106" y="1944"/>
                      </a:lnTo>
                      <a:lnTo>
                        <a:pt x="1106" y="1958"/>
                      </a:lnTo>
                      <a:lnTo>
                        <a:pt x="1106" y="1972"/>
                      </a:lnTo>
                      <a:lnTo>
                        <a:pt x="1106" y="1986"/>
                      </a:lnTo>
                      <a:lnTo>
                        <a:pt x="1106" y="2000"/>
                      </a:lnTo>
                      <a:lnTo>
                        <a:pt x="1092" y="2000"/>
                      </a:lnTo>
                      <a:lnTo>
                        <a:pt x="1049" y="2015"/>
                      </a:lnTo>
                      <a:lnTo>
                        <a:pt x="1035" y="2015"/>
                      </a:lnTo>
                      <a:lnTo>
                        <a:pt x="1021" y="2015"/>
                      </a:lnTo>
                      <a:lnTo>
                        <a:pt x="1021" y="2000"/>
                      </a:lnTo>
                      <a:lnTo>
                        <a:pt x="1006" y="2000"/>
                      </a:lnTo>
                      <a:lnTo>
                        <a:pt x="992" y="2000"/>
                      </a:lnTo>
                      <a:lnTo>
                        <a:pt x="978" y="2000"/>
                      </a:lnTo>
                      <a:lnTo>
                        <a:pt x="964" y="2000"/>
                      </a:lnTo>
                      <a:lnTo>
                        <a:pt x="950" y="2000"/>
                      </a:lnTo>
                      <a:lnTo>
                        <a:pt x="936" y="2000"/>
                      </a:lnTo>
                      <a:lnTo>
                        <a:pt x="921" y="2000"/>
                      </a:lnTo>
                      <a:lnTo>
                        <a:pt x="907" y="2000"/>
                      </a:lnTo>
                      <a:lnTo>
                        <a:pt x="893" y="2015"/>
                      </a:lnTo>
                      <a:lnTo>
                        <a:pt x="865" y="2015"/>
                      </a:lnTo>
                      <a:lnTo>
                        <a:pt x="850" y="2015"/>
                      </a:lnTo>
                      <a:lnTo>
                        <a:pt x="836" y="2015"/>
                      </a:lnTo>
                      <a:lnTo>
                        <a:pt x="822" y="2015"/>
                      </a:lnTo>
                      <a:lnTo>
                        <a:pt x="808" y="2015"/>
                      </a:lnTo>
                      <a:lnTo>
                        <a:pt x="794" y="2015"/>
                      </a:lnTo>
                      <a:lnTo>
                        <a:pt x="780" y="2015"/>
                      </a:lnTo>
                      <a:lnTo>
                        <a:pt x="765" y="2015"/>
                      </a:lnTo>
                      <a:lnTo>
                        <a:pt x="737" y="2015"/>
                      </a:lnTo>
                      <a:lnTo>
                        <a:pt x="751" y="2015"/>
                      </a:lnTo>
                      <a:lnTo>
                        <a:pt x="751" y="2029"/>
                      </a:lnTo>
                      <a:lnTo>
                        <a:pt x="694" y="2029"/>
                      </a:lnTo>
                      <a:lnTo>
                        <a:pt x="680" y="2029"/>
                      </a:lnTo>
                      <a:lnTo>
                        <a:pt x="652" y="2043"/>
                      </a:lnTo>
                      <a:lnTo>
                        <a:pt x="652" y="2071"/>
                      </a:lnTo>
                      <a:lnTo>
                        <a:pt x="652" y="2086"/>
                      </a:lnTo>
                      <a:lnTo>
                        <a:pt x="666" y="2114"/>
                      </a:lnTo>
                      <a:lnTo>
                        <a:pt x="666" y="2128"/>
                      </a:lnTo>
                      <a:lnTo>
                        <a:pt x="652" y="2128"/>
                      </a:lnTo>
                      <a:lnTo>
                        <a:pt x="638" y="2142"/>
                      </a:lnTo>
                      <a:lnTo>
                        <a:pt x="638" y="2128"/>
                      </a:lnTo>
                      <a:lnTo>
                        <a:pt x="638" y="2142"/>
                      </a:lnTo>
                      <a:lnTo>
                        <a:pt x="624" y="2156"/>
                      </a:lnTo>
                      <a:lnTo>
                        <a:pt x="624" y="2171"/>
                      </a:lnTo>
                      <a:lnTo>
                        <a:pt x="638" y="2185"/>
                      </a:lnTo>
                      <a:lnTo>
                        <a:pt x="638" y="2199"/>
                      </a:lnTo>
                      <a:lnTo>
                        <a:pt x="624" y="2199"/>
                      </a:lnTo>
                      <a:lnTo>
                        <a:pt x="609" y="2199"/>
                      </a:lnTo>
                      <a:lnTo>
                        <a:pt x="595" y="2213"/>
                      </a:lnTo>
                      <a:lnTo>
                        <a:pt x="595" y="2227"/>
                      </a:lnTo>
                      <a:lnTo>
                        <a:pt x="595" y="2242"/>
                      </a:lnTo>
                      <a:lnTo>
                        <a:pt x="595" y="2256"/>
                      </a:lnTo>
                      <a:lnTo>
                        <a:pt x="595" y="2270"/>
                      </a:lnTo>
                      <a:lnTo>
                        <a:pt x="595" y="2284"/>
                      </a:lnTo>
                      <a:lnTo>
                        <a:pt x="609" y="2284"/>
                      </a:lnTo>
                      <a:lnTo>
                        <a:pt x="609" y="2298"/>
                      </a:lnTo>
                      <a:lnTo>
                        <a:pt x="609" y="2312"/>
                      </a:lnTo>
                      <a:lnTo>
                        <a:pt x="609" y="2327"/>
                      </a:lnTo>
                      <a:lnTo>
                        <a:pt x="609" y="2341"/>
                      </a:lnTo>
                      <a:lnTo>
                        <a:pt x="609" y="2355"/>
                      </a:lnTo>
                      <a:lnTo>
                        <a:pt x="609" y="2369"/>
                      </a:lnTo>
                      <a:lnTo>
                        <a:pt x="624" y="2383"/>
                      </a:lnTo>
                      <a:lnTo>
                        <a:pt x="609" y="2383"/>
                      </a:lnTo>
                      <a:lnTo>
                        <a:pt x="624" y="2383"/>
                      </a:lnTo>
                      <a:lnTo>
                        <a:pt x="624" y="2398"/>
                      </a:lnTo>
                      <a:lnTo>
                        <a:pt x="624" y="2412"/>
                      </a:lnTo>
                      <a:lnTo>
                        <a:pt x="624" y="2426"/>
                      </a:lnTo>
                      <a:lnTo>
                        <a:pt x="624" y="2440"/>
                      </a:lnTo>
                      <a:lnTo>
                        <a:pt x="624" y="2454"/>
                      </a:lnTo>
                      <a:lnTo>
                        <a:pt x="624" y="2440"/>
                      </a:lnTo>
                      <a:lnTo>
                        <a:pt x="624" y="2426"/>
                      </a:lnTo>
                      <a:lnTo>
                        <a:pt x="624" y="2412"/>
                      </a:lnTo>
                      <a:lnTo>
                        <a:pt x="609" y="2412"/>
                      </a:lnTo>
                      <a:lnTo>
                        <a:pt x="609" y="2398"/>
                      </a:lnTo>
                      <a:lnTo>
                        <a:pt x="609" y="2383"/>
                      </a:lnTo>
                      <a:lnTo>
                        <a:pt x="609" y="2369"/>
                      </a:lnTo>
                      <a:lnTo>
                        <a:pt x="609" y="2355"/>
                      </a:lnTo>
                      <a:lnTo>
                        <a:pt x="609" y="2341"/>
                      </a:lnTo>
                      <a:lnTo>
                        <a:pt x="609" y="2327"/>
                      </a:lnTo>
                      <a:lnTo>
                        <a:pt x="609" y="2312"/>
                      </a:lnTo>
                      <a:lnTo>
                        <a:pt x="609" y="2298"/>
                      </a:lnTo>
                      <a:lnTo>
                        <a:pt x="595" y="2298"/>
                      </a:lnTo>
                      <a:lnTo>
                        <a:pt x="595" y="2284"/>
                      </a:lnTo>
                      <a:lnTo>
                        <a:pt x="595" y="2270"/>
                      </a:lnTo>
                      <a:lnTo>
                        <a:pt x="595" y="2256"/>
                      </a:lnTo>
                      <a:lnTo>
                        <a:pt x="595" y="2242"/>
                      </a:lnTo>
                      <a:lnTo>
                        <a:pt x="595" y="2227"/>
                      </a:lnTo>
                      <a:lnTo>
                        <a:pt x="581" y="2213"/>
                      </a:lnTo>
                      <a:lnTo>
                        <a:pt x="567" y="2213"/>
                      </a:lnTo>
                      <a:lnTo>
                        <a:pt x="553" y="2213"/>
                      </a:lnTo>
                      <a:lnTo>
                        <a:pt x="553" y="2199"/>
                      </a:lnTo>
                      <a:lnTo>
                        <a:pt x="538" y="2199"/>
                      </a:lnTo>
                      <a:lnTo>
                        <a:pt x="524" y="2199"/>
                      </a:lnTo>
                      <a:lnTo>
                        <a:pt x="510" y="2199"/>
                      </a:lnTo>
                      <a:lnTo>
                        <a:pt x="510" y="2185"/>
                      </a:lnTo>
                      <a:lnTo>
                        <a:pt x="496" y="2199"/>
                      </a:lnTo>
                      <a:lnTo>
                        <a:pt x="482" y="2199"/>
                      </a:lnTo>
                      <a:lnTo>
                        <a:pt x="468" y="2199"/>
                      </a:lnTo>
                      <a:lnTo>
                        <a:pt x="453" y="2199"/>
                      </a:lnTo>
                      <a:lnTo>
                        <a:pt x="453" y="2185"/>
                      </a:lnTo>
                      <a:lnTo>
                        <a:pt x="439" y="2171"/>
                      </a:lnTo>
                      <a:lnTo>
                        <a:pt x="439" y="2156"/>
                      </a:lnTo>
                      <a:lnTo>
                        <a:pt x="425" y="2156"/>
                      </a:lnTo>
                      <a:lnTo>
                        <a:pt x="411" y="2156"/>
                      </a:lnTo>
                      <a:lnTo>
                        <a:pt x="411" y="2171"/>
                      </a:lnTo>
                      <a:lnTo>
                        <a:pt x="397" y="2171"/>
                      </a:lnTo>
                      <a:lnTo>
                        <a:pt x="382" y="2171"/>
                      </a:lnTo>
                      <a:lnTo>
                        <a:pt x="368" y="2185"/>
                      </a:lnTo>
                      <a:lnTo>
                        <a:pt x="354" y="2199"/>
                      </a:lnTo>
                      <a:lnTo>
                        <a:pt x="340" y="2199"/>
                      </a:lnTo>
                      <a:lnTo>
                        <a:pt x="326" y="2185"/>
                      </a:lnTo>
                      <a:lnTo>
                        <a:pt x="326" y="2171"/>
                      </a:lnTo>
                      <a:lnTo>
                        <a:pt x="326" y="2156"/>
                      </a:lnTo>
                      <a:lnTo>
                        <a:pt x="326" y="2142"/>
                      </a:lnTo>
                      <a:lnTo>
                        <a:pt x="326" y="2128"/>
                      </a:lnTo>
                      <a:lnTo>
                        <a:pt x="326" y="2114"/>
                      </a:lnTo>
                      <a:lnTo>
                        <a:pt x="340" y="2100"/>
                      </a:lnTo>
                      <a:lnTo>
                        <a:pt x="326" y="2100"/>
                      </a:lnTo>
                      <a:lnTo>
                        <a:pt x="340" y="2100"/>
                      </a:lnTo>
                      <a:lnTo>
                        <a:pt x="326" y="2100"/>
                      </a:lnTo>
                      <a:lnTo>
                        <a:pt x="326" y="2086"/>
                      </a:lnTo>
                      <a:lnTo>
                        <a:pt x="326" y="2071"/>
                      </a:lnTo>
                      <a:lnTo>
                        <a:pt x="326" y="2057"/>
                      </a:lnTo>
                      <a:lnTo>
                        <a:pt x="326" y="2043"/>
                      </a:lnTo>
                      <a:lnTo>
                        <a:pt x="340" y="2043"/>
                      </a:lnTo>
                      <a:lnTo>
                        <a:pt x="340" y="2029"/>
                      </a:lnTo>
                      <a:lnTo>
                        <a:pt x="340" y="2015"/>
                      </a:lnTo>
                      <a:lnTo>
                        <a:pt x="340" y="1986"/>
                      </a:lnTo>
                      <a:lnTo>
                        <a:pt x="326" y="1986"/>
                      </a:lnTo>
                      <a:lnTo>
                        <a:pt x="326" y="1972"/>
                      </a:lnTo>
                      <a:lnTo>
                        <a:pt x="326" y="1958"/>
                      </a:lnTo>
                      <a:lnTo>
                        <a:pt x="340" y="1958"/>
                      </a:lnTo>
                      <a:lnTo>
                        <a:pt x="340" y="1944"/>
                      </a:lnTo>
                      <a:lnTo>
                        <a:pt x="340" y="1930"/>
                      </a:lnTo>
                      <a:lnTo>
                        <a:pt x="340" y="1915"/>
                      </a:lnTo>
                      <a:lnTo>
                        <a:pt x="326" y="1915"/>
                      </a:lnTo>
                      <a:lnTo>
                        <a:pt x="326" y="1901"/>
                      </a:lnTo>
                      <a:lnTo>
                        <a:pt x="326" y="1887"/>
                      </a:lnTo>
                      <a:lnTo>
                        <a:pt x="326" y="1873"/>
                      </a:lnTo>
                      <a:lnTo>
                        <a:pt x="326" y="1859"/>
                      </a:lnTo>
                      <a:lnTo>
                        <a:pt x="326" y="1844"/>
                      </a:lnTo>
                      <a:lnTo>
                        <a:pt x="326" y="1830"/>
                      </a:lnTo>
                      <a:lnTo>
                        <a:pt x="326" y="1816"/>
                      </a:lnTo>
                      <a:lnTo>
                        <a:pt x="326" y="1788"/>
                      </a:lnTo>
                      <a:lnTo>
                        <a:pt x="340" y="1788"/>
                      </a:lnTo>
                      <a:lnTo>
                        <a:pt x="340" y="1773"/>
                      </a:lnTo>
                      <a:lnTo>
                        <a:pt x="340" y="1759"/>
                      </a:lnTo>
                      <a:lnTo>
                        <a:pt x="340" y="1745"/>
                      </a:lnTo>
                      <a:lnTo>
                        <a:pt x="340" y="1731"/>
                      </a:lnTo>
                      <a:lnTo>
                        <a:pt x="340" y="1717"/>
                      </a:lnTo>
                      <a:lnTo>
                        <a:pt x="340" y="1703"/>
                      </a:lnTo>
                      <a:lnTo>
                        <a:pt x="340" y="1688"/>
                      </a:lnTo>
                      <a:lnTo>
                        <a:pt x="340" y="1674"/>
                      </a:lnTo>
                      <a:lnTo>
                        <a:pt x="340" y="1660"/>
                      </a:lnTo>
                      <a:lnTo>
                        <a:pt x="340" y="1646"/>
                      </a:lnTo>
                      <a:lnTo>
                        <a:pt x="340" y="1632"/>
                      </a:lnTo>
                      <a:lnTo>
                        <a:pt x="340" y="1617"/>
                      </a:lnTo>
                      <a:lnTo>
                        <a:pt x="340" y="1603"/>
                      </a:lnTo>
                      <a:lnTo>
                        <a:pt x="340" y="1589"/>
                      </a:lnTo>
                      <a:lnTo>
                        <a:pt x="354" y="1589"/>
                      </a:lnTo>
                      <a:lnTo>
                        <a:pt x="368" y="1589"/>
                      </a:lnTo>
                      <a:lnTo>
                        <a:pt x="368" y="1561"/>
                      </a:lnTo>
                      <a:lnTo>
                        <a:pt x="354" y="1561"/>
                      </a:lnTo>
                      <a:lnTo>
                        <a:pt x="312" y="1561"/>
                      </a:lnTo>
                      <a:lnTo>
                        <a:pt x="283" y="1561"/>
                      </a:lnTo>
                      <a:lnTo>
                        <a:pt x="255" y="1561"/>
                      </a:lnTo>
                      <a:lnTo>
                        <a:pt x="241" y="1561"/>
                      </a:lnTo>
                      <a:lnTo>
                        <a:pt x="198" y="1561"/>
                      </a:lnTo>
                      <a:lnTo>
                        <a:pt x="184" y="1561"/>
                      </a:lnTo>
                      <a:lnTo>
                        <a:pt x="170" y="1561"/>
                      </a:lnTo>
                      <a:lnTo>
                        <a:pt x="141" y="1561"/>
                      </a:lnTo>
                      <a:lnTo>
                        <a:pt x="113" y="1561"/>
                      </a:lnTo>
                      <a:lnTo>
                        <a:pt x="85" y="1561"/>
                      </a:lnTo>
                      <a:lnTo>
                        <a:pt x="42" y="1561"/>
                      </a:lnTo>
                      <a:lnTo>
                        <a:pt x="0" y="1561"/>
                      </a:lnTo>
                      <a:lnTo>
                        <a:pt x="0" y="1547"/>
                      </a:lnTo>
                      <a:lnTo>
                        <a:pt x="14" y="1518"/>
                      </a:lnTo>
                      <a:lnTo>
                        <a:pt x="14" y="1490"/>
                      </a:lnTo>
                      <a:lnTo>
                        <a:pt x="14" y="1447"/>
                      </a:lnTo>
                      <a:lnTo>
                        <a:pt x="14" y="1405"/>
                      </a:lnTo>
                      <a:lnTo>
                        <a:pt x="28" y="1390"/>
                      </a:lnTo>
                      <a:lnTo>
                        <a:pt x="28" y="1376"/>
                      </a:lnTo>
                      <a:lnTo>
                        <a:pt x="14" y="1376"/>
                      </a:lnTo>
                      <a:lnTo>
                        <a:pt x="28" y="1376"/>
                      </a:lnTo>
                      <a:lnTo>
                        <a:pt x="28" y="1362"/>
                      </a:lnTo>
                      <a:lnTo>
                        <a:pt x="42" y="1334"/>
                      </a:lnTo>
                      <a:lnTo>
                        <a:pt x="56" y="1305"/>
                      </a:lnTo>
                      <a:lnTo>
                        <a:pt x="70" y="1277"/>
                      </a:lnTo>
                      <a:lnTo>
                        <a:pt x="85" y="1249"/>
                      </a:lnTo>
                      <a:lnTo>
                        <a:pt x="99" y="1249"/>
                      </a:lnTo>
                      <a:lnTo>
                        <a:pt x="99" y="1234"/>
                      </a:lnTo>
                      <a:lnTo>
                        <a:pt x="99" y="1220"/>
                      </a:lnTo>
                      <a:lnTo>
                        <a:pt x="113" y="1206"/>
                      </a:lnTo>
                      <a:lnTo>
                        <a:pt x="113" y="1192"/>
                      </a:lnTo>
                      <a:lnTo>
                        <a:pt x="127" y="1178"/>
                      </a:lnTo>
                      <a:lnTo>
                        <a:pt x="127" y="1164"/>
                      </a:lnTo>
                      <a:lnTo>
                        <a:pt x="141" y="1164"/>
                      </a:lnTo>
                      <a:lnTo>
                        <a:pt x="141" y="1135"/>
                      </a:lnTo>
                      <a:lnTo>
                        <a:pt x="141" y="1121"/>
                      </a:lnTo>
                      <a:lnTo>
                        <a:pt x="156" y="1121"/>
                      </a:lnTo>
                      <a:lnTo>
                        <a:pt x="170" y="1093"/>
                      </a:lnTo>
                      <a:lnTo>
                        <a:pt x="170" y="1064"/>
                      </a:lnTo>
                      <a:lnTo>
                        <a:pt x="184" y="1050"/>
                      </a:lnTo>
                      <a:lnTo>
                        <a:pt x="184" y="1036"/>
                      </a:lnTo>
                      <a:lnTo>
                        <a:pt x="198" y="1022"/>
                      </a:lnTo>
                      <a:lnTo>
                        <a:pt x="198" y="1008"/>
                      </a:lnTo>
                      <a:lnTo>
                        <a:pt x="212" y="979"/>
                      </a:lnTo>
                      <a:lnTo>
                        <a:pt x="212" y="965"/>
                      </a:lnTo>
                      <a:lnTo>
                        <a:pt x="226" y="951"/>
                      </a:lnTo>
                      <a:lnTo>
                        <a:pt x="226" y="937"/>
                      </a:lnTo>
                      <a:lnTo>
                        <a:pt x="241" y="922"/>
                      </a:lnTo>
                      <a:lnTo>
                        <a:pt x="241" y="894"/>
                      </a:lnTo>
                      <a:lnTo>
                        <a:pt x="255" y="880"/>
                      </a:lnTo>
                      <a:lnTo>
                        <a:pt x="255" y="851"/>
                      </a:lnTo>
                      <a:lnTo>
                        <a:pt x="283" y="809"/>
                      </a:lnTo>
                      <a:lnTo>
                        <a:pt x="297" y="781"/>
                      </a:lnTo>
                      <a:lnTo>
                        <a:pt x="297" y="766"/>
                      </a:lnTo>
                      <a:lnTo>
                        <a:pt x="312" y="738"/>
                      </a:lnTo>
                      <a:lnTo>
                        <a:pt x="312" y="710"/>
                      </a:lnTo>
                      <a:lnTo>
                        <a:pt x="326" y="695"/>
                      </a:lnTo>
                      <a:lnTo>
                        <a:pt x="326" y="667"/>
                      </a:lnTo>
                      <a:lnTo>
                        <a:pt x="340" y="653"/>
                      </a:lnTo>
                      <a:lnTo>
                        <a:pt x="340" y="639"/>
                      </a:lnTo>
                      <a:lnTo>
                        <a:pt x="354" y="610"/>
                      </a:lnTo>
                      <a:lnTo>
                        <a:pt x="354" y="596"/>
                      </a:lnTo>
                      <a:lnTo>
                        <a:pt x="368" y="568"/>
                      </a:lnTo>
                      <a:lnTo>
                        <a:pt x="368" y="554"/>
                      </a:lnTo>
                      <a:lnTo>
                        <a:pt x="368" y="539"/>
                      </a:lnTo>
                      <a:lnTo>
                        <a:pt x="368" y="525"/>
                      </a:lnTo>
                      <a:lnTo>
                        <a:pt x="368" y="511"/>
                      </a:lnTo>
                      <a:lnTo>
                        <a:pt x="368" y="497"/>
                      </a:lnTo>
                      <a:lnTo>
                        <a:pt x="368" y="454"/>
                      </a:lnTo>
                      <a:lnTo>
                        <a:pt x="368" y="426"/>
                      </a:lnTo>
                      <a:lnTo>
                        <a:pt x="382" y="383"/>
                      </a:lnTo>
                      <a:lnTo>
                        <a:pt x="382" y="355"/>
                      </a:lnTo>
                      <a:lnTo>
                        <a:pt x="382" y="341"/>
                      </a:lnTo>
                      <a:lnTo>
                        <a:pt x="382" y="298"/>
                      </a:lnTo>
                      <a:lnTo>
                        <a:pt x="453" y="312"/>
                      </a:lnTo>
                      <a:lnTo>
                        <a:pt x="468" y="270"/>
                      </a:lnTo>
                      <a:lnTo>
                        <a:pt x="482" y="256"/>
                      </a:lnTo>
                      <a:lnTo>
                        <a:pt x="482" y="242"/>
                      </a:lnTo>
                      <a:lnTo>
                        <a:pt x="482" y="227"/>
                      </a:lnTo>
                      <a:lnTo>
                        <a:pt x="510" y="156"/>
                      </a:lnTo>
                      <a:lnTo>
                        <a:pt x="510" y="142"/>
                      </a:lnTo>
                      <a:lnTo>
                        <a:pt x="524" y="128"/>
                      </a:lnTo>
                      <a:lnTo>
                        <a:pt x="524" y="114"/>
                      </a:lnTo>
                      <a:lnTo>
                        <a:pt x="538" y="114"/>
                      </a:lnTo>
                      <a:lnTo>
                        <a:pt x="538" y="100"/>
                      </a:lnTo>
                      <a:lnTo>
                        <a:pt x="553" y="57"/>
                      </a:lnTo>
                      <a:lnTo>
                        <a:pt x="567" y="29"/>
                      </a:lnTo>
                      <a:lnTo>
                        <a:pt x="581" y="0"/>
                      </a:lnTo>
                      <a:lnTo>
                        <a:pt x="581" y="15"/>
                      </a:lnTo>
                      <a:lnTo>
                        <a:pt x="595" y="29"/>
                      </a:lnTo>
                      <a:lnTo>
                        <a:pt x="609" y="29"/>
                      </a:lnTo>
                      <a:lnTo>
                        <a:pt x="624" y="57"/>
                      </a:lnTo>
                      <a:lnTo>
                        <a:pt x="638" y="71"/>
                      </a:lnTo>
                      <a:lnTo>
                        <a:pt x="666" y="86"/>
                      </a:lnTo>
                      <a:lnTo>
                        <a:pt x="680" y="100"/>
                      </a:lnTo>
                      <a:lnTo>
                        <a:pt x="694" y="114"/>
                      </a:lnTo>
                      <a:lnTo>
                        <a:pt x="709" y="128"/>
                      </a:lnTo>
                      <a:lnTo>
                        <a:pt x="723" y="128"/>
                      </a:lnTo>
                      <a:lnTo>
                        <a:pt x="723" y="142"/>
                      </a:lnTo>
                      <a:lnTo>
                        <a:pt x="723" y="156"/>
                      </a:lnTo>
                      <a:lnTo>
                        <a:pt x="737" y="171"/>
                      </a:lnTo>
                      <a:lnTo>
                        <a:pt x="751" y="185"/>
                      </a:lnTo>
                      <a:lnTo>
                        <a:pt x="751" y="199"/>
                      </a:lnTo>
                      <a:lnTo>
                        <a:pt x="765" y="199"/>
                      </a:lnTo>
                      <a:lnTo>
                        <a:pt x="765" y="213"/>
                      </a:lnTo>
                      <a:lnTo>
                        <a:pt x="794" y="227"/>
                      </a:lnTo>
                      <a:close/>
                    </a:path>
                  </a:pathLst>
                </a:custGeom>
                <a:pattFill prst="pct20">
                  <a:fgClr>
                    <a:srgbClr val="FF0000"/>
                  </a:fgClr>
                  <a:bgClr>
                    <a:srgbClr val="FFFFFF"/>
                  </a:bgClr>
                </a:pattFill>
                <a:ln w="9525">
                  <a:solidFill>
                    <a:srgbClr val="333333"/>
                  </a:solidFill>
                  <a:round/>
                  <a:headEnd/>
                  <a:tailEnd/>
                </a:ln>
              </p:spPr>
              <p:txBody>
                <a:bodyPr/>
                <a:lstStyle/>
                <a:p>
                  <a:endParaRPr lang="ja-JP" altLang="en-US"/>
                </a:p>
              </p:txBody>
            </p:sp>
            <p:sp>
              <p:nvSpPr>
                <p:cNvPr id="50" name="Freeform 41"/>
                <p:cNvSpPr>
                  <a:spLocks/>
                </p:cNvSpPr>
                <p:nvPr/>
              </p:nvSpPr>
              <p:spPr bwMode="auto">
                <a:xfrm>
                  <a:off x="5262" y="3773"/>
                  <a:ext cx="1205" cy="832"/>
                </a:xfrm>
                <a:custGeom>
                  <a:avLst/>
                  <a:gdLst>
                    <a:gd name="T0" fmla="*/ 723 w 1205"/>
                    <a:gd name="T1" fmla="*/ 99 h 865"/>
                    <a:gd name="T2" fmla="*/ 751 w 1205"/>
                    <a:gd name="T3" fmla="*/ 112 h 865"/>
                    <a:gd name="T4" fmla="*/ 822 w 1205"/>
                    <a:gd name="T5" fmla="*/ 112 h 865"/>
                    <a:gd name="T6" fmla="*/ 865 w 1205"/>
                    <a:gd name="T7" fmla="*/ 124 h 865"/>
                    <a:gd name="T8" fmla="*/ 936 w 1205"/>
                    <a:gd name="T9" fmla="*/ 148 h 865"/>
                    <a:gd name="T10" fmla="*/ 1021 w 1205"/>
                    <a:gd name="T11" fmla="*/ 173 h 865"/>
                    <a:gd name="T12" fmla="*/ 1205 w 1205"/>
                    <a:gd name="T13" fmla="*/ 223 h 865"/>
                    <a:gd name="T14" fmla="*/ 1191 w 1205"/>
                    <a:gd name="T15" fmla="*/ 272 h 865"/>
                    <a:gd name="T16" fmla="*/ 1205 w 1205"/>
                    <a:gd name="T17" fmla="*/ 285 h 865"/>
                    <a:gd name="T18" fmla="*/ 1205 w 1205"/>
                    <a:gd name="T19" fmla="*/ 310 h 865"/>
                    <a:gd name="T20" fmla="*/ 1191 w 1205"/>
                    <a:gd name="T21" fmla="*/ 347 h 865"/>
                    <a:gd name="T22" fmla="*/ 1177 w 1205"/>
                    <a:gd name="T23" fmla="*/ 384 h 865"/>
                    <a:gd name="T24" fmla="*/ 1163 w 1205"/>
                    <a:gd name="T25" fmla="*/ 421 h 865"/>
                    <a:gd name="T26" fmla="*/ 1163 w 1205"/>
                    <a:gd name="T27" fmla="*/ 495 h 865"/>
                    <a:gd name="T28" fmla="*/ 1163 w 1205"/>
                    <a:gd name="T29" fmla="*/ 532 h 865"/>
                    <a:gd name="T30" fmla="*/ 1148 w 1205"/>
                    <a:gd name="T31" fmla="*/ 557 h 865"/>
                    <a:gd name="T32" fmla="*/ 1134 w 1205"/>
                    <a:gd name="T33" fmla="*/ 607 h 865"/>
                    <a:gd name="T34" fmla="*/ 992 w 1205"/>
                    <a:gd name="T35" fmla="*/ 656 h 865"/>
                    <a:gd name="T36" fmla="*/ 950 w 1205"/>
                    <a:gd name="T37" fmla="*/ 755 h 865"/>
                    <a:gd name="T38" fmla="*/ 921 w 1205"/>
                    <a:gd name="T39" fmla="*/ 743 h 865"/>
                    <a:gd name="T40" fmla="*/ 893 w 1205"/>
                    <a:gd name="T41" fmla="*/ 743 h 865"/>
                    <a:gd name="T42" fmla="*/ 851 w 1205"/>
                    <a:gd name="T43" fmla="*/ 743 h 865"/>
                    <a:gd name="T44" fmla="*/ 822 w 1205"/>
                    <a:gd name="T45" fmla="*/ 743 h 865"/>
                    <a:gd name="T46" fmla="*/ 765 w 1205"/>
                    <a:gd name="T47" fmla="*/ 731 h 865"/>
                    <a:gd name="T48" fmla="*/ 737 w 1205"/>
                    <a:gd name="T49" fmla="*/ 731 h 865"/>
                    <a:gd name="T50" fmla="*/ 723 w 1205"/>
                    <a:gd name="T51" fmla="*/ 731 h 865"/>
                    <a:gd name="T52" fmla="*/ 680 w 1205"/>
                    <a:gd name="T53" fmla="*/ 731 h 865"/>
                    <a:gd name="T54" fmla="*/ 652 w 1205"/>
                    <a:gd name="T55" fmla="*/ 718 h 865"/>
                    <a:gd name="T56" fmla="*/ 581 w 1205"/>
                    <a:gd name="T57" fmla="*/ 718 h 865"/>
                    <a:gd name="T58" fmla="*/ 496 w 1205"/>
                    <a:gd name="T59" fmla="*/ 705 h 865"/>
                    <a:gd name="T60" fmla="*/ 468 w 1205"/>
                    <a:gd name="T61" fmla="*/ 705 h 865"/>
                    <a:gd name="T62" fmla="*/ 425 w 1205"/>
                    <a:gd name="T63" fmla="*/ 705 h 865"/>
                    <a:gd name="T64" fmla="*/ 397 w 1205"/>
                    <a:gd name="T65" fmla="*/ 705 h 865"/>
                    <a:gd name="T66" fmla="*/ 312 w 1205"/>
                    <a:gd name="T67" fmla="*/ 693 h 865"/>
                    <a:gd name="T68" fmla="*/ 283 w 1205"/>
                    <a:gd name="T69" fmla="*/ 693 h 865"/>
                    <a:gd name="T70" fmla="*/ 198 w 1205"/>
                    <a:gd name="T71" fmla="*/ 705 h 865"/>
                    <a:gd name="T72" fmla="*/ 113 w 1205"/>
                    <a:gd name="T73" fmla="*/ 705 h 865"/>
                    <a:gd name="T74" fmla="*/ 85 w 1205"/>
                    <a:gd name="T75" fmla="*/ 705 h 865"/>
                    <a:gd name="T76" fmla="*/ 70 w 1205"/>
                    <a:gd name="T77" fmla="*/ 705 h 865"/>
                    <a:gd name="T78" fmla="*/ 42 w 1205"/>
                    <a:gd name="T79" fmla="*/ 705 h 865"/>
                    <a:gd name="T80" fmla="*/ 14 w 1205"/>
                    <a:gd name="T81" fmla="*/ 705 h 865"/>
                    <a:gd name="T82" fmla="*/ 0 w 1205"/>
                    <a:gd name="T83" fmla="*/ 681 h 865"/>
                    <a:gd name="T84" fmla="*/ 28 w 1205"/>
                    <a:gd name="T85" fmla="*/ 631 h 865"/>
                    <a:gd name="T86" fmla="*/ 85 w 1205"/>
                    <a:gd name="T87" fmla="*/ 458 h 865"/>
                    <a:gd name="T88" fmla="*/ 99 w 1205"/>
                    <a:gd name="T89" fmla="*/ 396 h 865"/>
                    <a:gd name="T90" fmla="*/ 113 w 1205"/>
                    <a:gd name="T91" fmla="*/ 359 h 865"/>
                    <a:gd name="T92" fmla="*/ 141 w 1205"/>
                    <a:gd name="T93" fmla="*/ 248 h 865"/>
                    <a:gd name="T94" fmla="*/ 141 w 1205"/>
                    <a:gd name="T95" fmla="*/ 210 h 865"/>
                    <a:gd name="T96" fmla="*/ 141 w 1205"/>
                    <a:gd name="T97" fmla="*/ 173 h 865"/>
                    <a:gd name="T98" fmla="*/ 141 w 1205"/>
                    <a:gd name="T99" fmla="*/ 148 h 865"/>
                    <a:gd name="T100" fmla="*/ 141 w 1205"/>
                    <a:gd name="T101" fmla="*/ 99 h 865"/>
                    <a:gd name="T102" fmla="*/ 269 w 1205"/>
                    <a:gd name="T103" fmla="*/ 86 h 865"/>
                    <a:gd name="T104" fmla="*/ 354 w 1205"/>
                    <a:gd name="T105" fmla="*/ 86 h 865"/>
                    <a:gd name="T106" fmla="*/ 368 w 1205"/>
                    <a:gd name="T107" fmla="*/ 62 h 865"/>
                    <a:gd name="T108" fmla="*/ 368 w 1205"/>
                    <a:gd name="T109" fmla="*/ 13 h 865"/>
                    <a:gd name="T110" fmla="*/ 581 w 1205"/>
                    <a:gd name="T111" fmla="*/ 86 h 86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205"/>
                    <a:gd name="T169" fmla="*/ 0 h 865"/>
                    <a:gd name="T170" fmla="*/ 1205 w 1205"/>
                    <a:gd name="T171" fmla="*/ 865 h 86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205" h="865">
                      <a:moveTo>
                        <a:pt x="652" y="99"/>
                      </a:moveTo>
                      <a:lnTo>
                        <a:pt x="666" y="113"/>
                      </a:lnTo>
                      <a:lnTo>
                        <a:pt x="680" y="113"/>
                      </a:lnTo>
                      <a:lnTo>
                        <a:pt x="695" y="113"/>
                      </a:lnTo>
                      <a:lnTo>
                        <a:pt x="709" y="113"/>
                      </a:lnTo>
                      <a:lnTo>
                        <a:pt x="723" y="113"/>
                      </a:lnTo>
                      <a:lnTo>
                        <a:pt x="737" y="113"/>
                      </a:lnTo>
                      <a:lnTo>
                        <a:pt x="751" y="128"/>
                      </a:lnTo>
                      <a:lnTo>
                        <a:pt x="765" y="128"/>
                      </a:lnTo>
                      <a:lnTo>
                        <a:pt x="794" y="128"/>
                      </a:lnTo>
                      <a:lnTo>
                        <a:pt x="808" y="128"/>
                      </a:lnTo>
                      <a:lnTo>
                        <a:pt x="822" y="128"/>
                      </a:lnTo>
                      <a:lnTo>
                        <a:pt x="836" y="128"/>
                      </a:lnTo>
                      <a:lnTo>
                        <a:pt x="851" y="128"/>
                      </a:lnTo>
                      <a:lnTo>
                        <a:pt x="851" y="142"/>
                      </a:lnTo>
                      <a:lnTo>
                        <a:pt x="865" y="142"/>
                      </a:lnTo>
                      <a:lnTo>
                        <a:pt x="879" y="142"/>
                      </a:lnTo>
                      <a:lnTo>
                        <a:pt x="907" y="156"/>
                      </a:lnTo>
                      <a:lnTo>
                        <a:pt x="936" y="170"/>
                      </a:lnTo>
                      <a:lnTo>
                        <a:pt x="950" y="170"/>
                      </a:lnTo>
                      <a:lnTo>
                        <a:pt x="964" y="184"/>
                      </a:lnTo>
                      <a:lnTo>
                        <a:pt x="978" y="184"/>
                      </a:lnTo>
                      <a:lnTo>
                        <a:pt x="992" y="198"/>
                      </a:lnTo>
                      <a:lnTo>
                        <a:pt x="1007" y="198"/>
                      </a:lnTo>
                      <a:lnTo>
                        <a:pt x="1021" y="198"/>
                      </a:lnTo>
                      <a:lnTo>
                        <a:pt x="1092" y="213"/>
                      </a:lnTo>
                      <a:lnTo>
                        <a:pt x="1092" y="227"/>
                      </a:lnTo>
                      <a:lnTo>
                        <a:pt x="1106" y="227"/>
                      </a:lnTo>
                      <a:lnTo>
                        <a:pt x="1134" y="227"/>
                      </a:lnTo>
                      <a:lnTo>
                        <a:pt x="1177" y="241"/>
                      </a:lnTo>
                      <a:lnTo>
                        <a:pt x="1205" y="241"/>
                      </a:lnTo>
                      <a:lnTo>
                        <a:pt x="1205" y="255"/>
                      </a:lnTo>
                      <a:lnTo>
                        <a:pt x="1205" y="284"/>
                      </a:lnTo>
                      <a:lnTo>
                        <a:pt x="1205" y="298"/>
                      </a:lnTo>
                      <a:lnTo>
                        <a:pt x="1191" y="312"/>
                      </a:lnTo>
                      <a:lnTo>
                        <a:pt x="1191" y="326"/>
                      </a:lnTo>
                      <a:lnTo>
                        <a:pt x="1205" y="326"/>
                      </a:lnTo>
                      <a:lnTo>
                        <a:pt x="1205" y="340"/>
                      </a:lnTo>
                      <a:lnTo>
                        <a:pt x="1205" y="355"/>
                      </a:lnTo>
                      <a:lnTo>
                        <a:pt x="1191" y="369"/>
                      </a:lnTo>
                      <a:lnTo>
                        <a:pt x="1191" y="383"/>
                      </a:lnTo>
                      <a:lnTo>
                        <a:pt x="1191" y="397"/>
                      </a:lnTo>
                      <a:lnTo>
                        <a:pt x="1191" y="411"/>
                      </a:lnTo>
                      <a:lnTo>
                        <a:pt x="1177" y="411"/>
                      </a:lnTo>
                      <a:lnTo>
                        <a:pt x="1177" y="425"/>
                      </a:lnTo>
                      <a:lnTo>
                        <a:pt x="1177" y="440"/>
                      </a:lnTo>
                      <a:lnTo>
                        <a:pt x="1177" y="454"/>
                      </a:lnTo>
                      <a:lnTo>
                        <a:pt x="1177" y="468"/>
                      </a:lnTo>
                      <a:lnTo>
                        <a:pt x="1163" y="468"/>
                      </a:lnTo>
                      <a:lnTo>
                        <a:pt x="1163" y="482"/>
                      </a:lnTo>
                      <a:lnTo>
                        <a:pt x="1163" y="511"/>
                      </a:lnTo>
                      <a:lnTo>
                        <a:pt x="1163" y="539"/>
                      </a:lnTo>
                      <a:lnTo>
                        <a:pt x="1163" y="553"/>
                      </a:lnTo>
                      <a:lnTo>
                        <a:pt x="1163" y="567"/>
                      </a:lnTo>
                      <a:lnTo>
                        <a:pt x="1163" y="581"/>
                      </a:lnTo>
                      <a:lnTo>
                        <a:pt x="1163" y="596"/>
                      </a:lnTo>
                      <a:lnTo>
                        <a:pt x="1163" y="610"/>
                      </a:lnTo>
                      <a:lnTo>
                        <a:pt x="1148" y="610"/>
                      </a:lnTo>
                      <a:lnTo>
                        <a:pt x="1148" y="624"/>
                      </a:lnTo>
                      <a:lnTo>
                        <a:pt x="1148" y="638"/>
                      </a:lnTo>
                      <a:lnTo>
                        <a:pt x="1163" y="652"/>
                      </a:lnTo>
                      <a:lnTo>
                        <a:pt x="1163" y="667"/>
                      </a:lnTo>
                      <a:lnTo>
                        <a:pt x="1163" y="695"/>
                      </a:lnTo>
                      <a:lnTo>
                        <a:pt x="1134" y="695"/>
                      </a:lnTo>
                      <a:lnTo>
                        <a:pt x="1106" y="695"/>
                      </a:lnTo>
                      <a:lnTo>
                        <a:pt x="1077" y="695"/>
                      </a:lnTo>
                      <a:lnTo>
                        <a:pt x="1063" y="695"/>
                      </a:lnTo>
                      <a:lnTo>
                        <a:pt x="1049" y="695"/>
                      </a:lnTo>
                      <a:lnTo>
                        <a:pt x="1035" y="695"/>
                      </a:lnTo>
                      <a:lnTo>
                        <a:pt x="992" y="695"/>
                      </a:lnTo>
                      <a:lnTo>
                        <a:pt x="992" y="752"/>
                      </a:lnTo>
                      <a:lnTo>
                        <a:pt x="992" y="794"/>
                      </a:lnTo>
                      <a:lnTo>
                        <a:pt x="978" y="823"/>
                      </a:lnTo>
                      <a:lnTo>
                        <a:pt x="978" y="851"/>
                      </a:lnTo>
                      <a:lnTo>
                        <a:pt x="978" y="865"/>
                      </a:lnTo>
                      <a:lnTo>
                        <a:pt x="964" y="865"/>
                      </a:lnTo>
                      <a:lnTo>
                        <a:pt x="950" y="865"/>
                      </a:lnTo>
                      <a:lnTo>
                        <a:pt x="936" y="865"/>
                      </a:lnTo>
                      <a:lnTo>
                        <a:pt x="921" y="851"/>
                      </a:lnTo>
                      <a:lnTo>
                        <a:pt x="907" y="851"/>
                      </a:lnTo>
                      <a:lnTo>
                        <a:pt x="893" y="851"/>
                      </a:lnTo>
                      <a:lnTo>
                        <a:pt x="879" y="851"/>
                      </a:lnTo>
                      <a:lnTo>
                        <a:pt x="865" y="851"/>
                      </a:lnTo>
                      <a:lnTo>
                        <a:pt x="851" y="851"/>
                      </a:lnTo>
                      <a:lnTo>
                        <a:pt x="836" y="851"/>
                      </a:lnTo>
                      <a:lnTo>
                        <a:pt x="822" y="851"/>
                      </a:lnTo>
                      <a:lnTo>
                        <a:pt x="808" y="851"/>
                      </a:lnTo>
                      <a:lnTo>
                        <a:pt x="794" y="851"/>
                      </a:lnTo>
                      <a:lnTo>
                        <a:pt x="765" y="837"/>
                      </a:lnTo>
                      <a:lnTo>
                        <a:pt x="751" y="837"/>
                      </a:lnTo>
                      <a:lnTo>
                        <a:pt x="737" y="837"/>
                      </a:lnTo>
                      <a:lnTo>
                        <a:pt x="723" y="837"/>
                      </a:lnTo>
                      <a:lnTo>
                        <a:pt x="695" y="837"/>
                      </a:lnTo>
                      <a:lnTo>
                        <a:pt x="680" y="837"/>
                      </a:lnTo>
                      <a:lnTo>
                        <a:pt x="666" y="837"/>
                      </a:lnTo>
                      <a:lnTo>
                        <a:pt x="652" y="823"/>
                      </a:lnTo>
                      <a:lnTo>
                        <a:pt x="638" y="823"/>
                      </a:lnTo>
                      <a:lnTo>
                        <a:pt x="624" y="823"/>
                      </a:lnTo>
                      <a:lnTo>
                        <a:pt x="595" y="823"/>
                      </a:lnTo>
                      <a:lnTo>
                        <a:pt x="581" y="823"/>
                      </a:lnTo>
                      <a:lnTo>
                        <a:pt x="567" y="823"/>
                      </a:lnTo>
                      <a:lnTo>
                        <a:pt x="553" y="823"/>
                      </a:lnTo>
                      <a:lnTo>
                        <a:pt x="510" y="823"/>
                      </a:lnTo>
                      <a:lnTo>
                        <a:pt x="510" y="808"/>
                      </a:lnTo>
                      <a:lnTo>
                        <a:pt x="496" y="808"/>
                      </a:lnTo>
                      <a:lnTo>
                        <a:pt x="496" y="823"/>
                      </a:lnTo>
                      <a:lnTo>
                        <a:pt x="496" y="808"/>
                      </a:lnTo>
                      <a:lnTo>
                        <a:pt x="482" y="808"/>
                      </a:lnTo>
                      <a:lnTo>
                        <a:pt x="468" y="808"/>
                      </a:lnTo>
                      <a:lnTo>
                        <a:pt x="453" y="808"/>
                      </a:lnTo>
                      <a:lnTo>
                        <a:pt x="439" y="808"/>
                      </a:lnTo>
                      <a:lnTo>
                        <a:pt x="425" y="808"/>
                      </a:lnTo>
                      <a:lnTo>
                        <a:pt x="411" y="808"/>
                      </a:lnTo>
                      <a:lnTo>
                        <a:pt x="397" y="808"/>
                      </a:lnTo>
                      <a:lnTo>
                        <a:pt x="382" y="808"/>
                      </a:lnTo>
                      <a:lnTo>
                        <a:pt x="340" y="808"/>
                      </a:lnTo>
                      <a:lnTo>
                        <a:pt x="326" y="808"/>
                      </a:lnTo>
                      <a:lnTo>
                        <a:pt x="326" y="794"/>
                      </a:lnTo>
                      <a:lnTo>
                        <a:pt x="312" y="794"/>
                      </a:lnTo>
                      <a:lnTo>
                        <a:pt x="297" y="794"/>
                      </a:lnTo>
                      <a:lnTo>
                        <a:pt x="283" y="794"/>
                      </a:lnTo>
                      <a:lnTo>
                        <a:pt x="269" y="794"/>
                      </a:lnTo>
                      <a:lnTo>
                        <a:pt x="241" y="808"/>
                      </a:lnTo>
                      <a:lnTo>
                        <a:pt x="226" y="808"/>
                      </a:lnTo>
                      <a:lnTo>
                        <a:pt x="198" y="808"/>
                      </a:lnTo>
                      <a:lnTo>
                        <a:pt x="184" y="808"/>
                      </a:lnTo>
                      <a:lnTo>
                        <a:pt x="141" y="808"/>
                      </a:lnTo>
                      <a:lnTo>
                        <a:pt x="127" y="808"/>
                      </a:lnTo>
                      <a:lnTo>
                        <a:pt x="113" y="808"/>
                      </a:lnTo>
                      <a:lnTo>
                        <a:pt x="99" y="808"/>
                      </a:lnTo>
                      <a:lnTo>
                        <a:pt x="85" y="808"/>
                      </a:lnTo>
                      <a:lnTo>
                        <a:pt x="70" y="808"/>
                      </a:lnTo>
                      <a:lnTo>
                        <a:pt x="56" y="808"/>
                      </a:lnTo>
                      <a:lnTo>
                        <a:pt x="42" y="808"/>
                      </a:lnTo>
                      <a:lnTo>
                        <a:pt x="28" y="808"/>
                      </a:lnTo>
                      <a:lnTo>
                        <a:pt x="14" y="808"/>
                      </a:lnTo>
                      <a:lnTo>
                        <a:pt x="0" y="808"/>
                      </a:lnTo>
                      <a:lnTo>
                        <a:pt x="0" y="794"/>
                      </a:lnTo>
                      <a:lnTo>
                        <a:pt x="0" y="780"/>
                      </a:lnTo>
                      <a:lnTo>
                        <a:pt x="14" y="780"/>
                      </a:lnTo>
                      <a:lnTo>
                        <a:pt x="14" y="752"/>
                      </a:lnTo>
                      <a:lnTo>
                        <a:pt x="14" y="737"/>
                      </a:lnTo>
                      <a:lnTo>
                        <a:pt x="28" y="737"/>
                      </a:lnTo>
                      <a:lnTo>
                        <a:pt x="28" y="723"/>
                      </a:lnTo>
                      <a:lnTo>
                        <a:pt x="42" y="681"/>
                      </a:lnTo>
                      <a:lnTo>
                        <a:pt x="42" y="638"/>
                      </a:lnTo>
                      <a:lnTo>
                        <a:pt x="70" y="567"/>
                      </a:lnTo>
                      <a:lnTo>
                        <a:pt x="70" y="553"/>
                      </a:lnTo>
                      <a:lnTo>
                        <a:pt x="85" y="539"/>
                      </a:lnTo>
                      <a:lnTo>
                        <a:pt x="85" y="525"/>
                      </a:lnTo>
                      <a:lnTo>
                        <a:pt x="85" y="511"/>
                      </a:lnTo>
                      <a:lnTo>
                        <a:pt x="99" y="496"/>
                      </a:lnTo>
                      <a:lnTo>
                        <a:pt x="99" y="468"/>
                      </a:lnTo>
                      <a:lnTo>
                        <a:pt x="99" y="454"/>
                      </a:lnTo>
                      <a:lnTo>
                        <a:pt x="99" y="440"/>
                      </a:lnTo>
                      <a:lnTo>
                        <a:pt x="113" y="425"/>
                      </a:lnTo>
                      <a:lnTo>
                        <a:pt x="99" y="425"/>
                      </a:lnTo>
                      <a:lnTo>
                        <a:pt x="113" y="411"/>
                      </a:lnTo>
                      <a:lnTo>
                        <a:pt x="141" y="298"/>
                      </a:lnTo>
                      <a:lnTo>
                        <a:pt x="141" y="284"/>
                      </a:lnTo>
                      <a:lnTo>
                        <a:pt x="141" y="269"/>
                      </a:lnTo>
                      <a:lnTo>
                        <a:pt x="141" y="255"/>
                      </a:lnTo>
                      <a:lnTo>
                        <a:pt x="141" y="241"/>
                      </a:lnTo>
                      <a:lnTo>
                        <a:pt x="141" y="227"/>
                      </a:lnTo>
                      <a:lnTo>
                        <a:pt x="141" y="213"/>
                      </a:lnTo>
                      <a:lnTo>
                        <a:pt x="141" y="198"/>
                      </a:lnTo>
                      <a:lnTo>
                        <a:pt x="141" y="184"/>
                      </a:lnTo>
                      <a:lnTo>
                        <a:pt x="141" y="170"/>
                      </a:lnTo>
                      <a:lnTo>
                        <a:pt x="141" y="156"/>
                      </a:lnTo>
                      <a:lnTo>
                        <a:pt x="141" y="142"/>
                      </a:lnTo>
                      <a:lnTo>
                        <a:pt x="141" y="128"/>
                      </a:lnTo>
                      <a:lnTo>
                        <a:pt x="141" y="113"/>
                      </a:lnTo>
                      <a:lnTo>
                        <a:pt x="141" y="99"/>
                      </a:lnTo>
                      <a:lnTo>
                        <a:pt x="241" y="99"/>
                      </a:lnTo>
                      <a:lnTo>
                        <a:pt x="255" y="99"/>
                      </a:lnTo>
                      <a:lnTo>
                        <a:pt x="269" y="99"/>
                      </a:lnTo>
                      <a:lnTo>
                        <a:pt x="312" y="99"/>
                      </a:lnTo>
                      <a:lnTo>
                        <a:pt x="326" y="99"/>
                      </a:lnTo>
                      <a:lnTo>
                        <a:pt x="340" y="99"/>
                      </a:lnTo>
                      <a:lnTo>
                        <a:pt x="354" y="99"/>
                      </a:lnTo>
                      <a:lnTo>
                        <a:pt x="368" y="113"/>
                      </a:lnTo>
                      <a:lnTo>
                        <a:pt x="368" y="99"/>
                      </a:lnTo>
                      <a:lnTo>
                        <a:pt x="368" y="85"/>
                      </a:lnTo>
                      <a:lnTo>
                        <a:pt x="368" y="71"/>
                      </a:lnTo>
                      <a:lnTo>
                        <a:pt x="354" y="71"/>
                      </a:lnTo>
                      <a:lnTo>
                        <a:pt x="368" y="57"/>
                      </a:lnTo>
                      <a:lnTo>
                        <a:pt x="368" y="0"/>
                      </a:lnTo>
                      <a:lnTo>
                        <a:pt x="368" y="14"/>
                      </a:lnTo>
                      <a:lnTo>
                        <a:pt x="382" y="28"/>
                      </a:lnTo>
                      <a:lnTo>
                        <a:pt x="411" y="57"/>
                      </a:lnTo>
                      <a:lnTo>
                        <a:pt x="411" y="71"/>
                      </a:lnTo>
                      <a:lnTo>
                        <a:pt x="524" y="85"/>
                      </a:lnTo>
                      <a:lnTo>
                        <a:pt x="567" y="99"/>
                      </a:lnTo>
                      <a:lnTo>
                        <a:pt x="581" y="99"/>
                      </a:lnTo>
                      <a:lnTo>
                        <a:pt x="595" y="99"/>
                      </a:lnTo>
                      <a:lnTo>
                        <a:pt x="624" y="99"/>
                      </a:lnTo>
                      <a:lnTo>
                        <a:pt x="652" y="99"/>
                      </a:lnTo>
                      <a:close/>
                    </a:path>
                  </a:pathLst>
                </a:custGeom>
                <a:pattFill prst="dotGrid">
                  <a:fgClr>
                    <a:srgbClr val="009900"/>
                  </a:fgClr>
                  <a:bgClr>
                    <a:srgbClr val="F2FFE5"/>
                  </a:bgClr>
                </a:pattFill>
                <a:ln w="9525">
                  <a:solidFill>
                    <a:srgbClr val="333333"/>
                  </a:solidFill>
                  <a:round/>
                  <a:headEnd/>
                  <a:tailEnd/>
                </a:ln>
              </p:spPr>
              <p:txBody>
                <a:bodyPr/>
                <a:lstStyle/>
                <a:p>
                  <a:endParaRPr lang="ja-JP" altLang="en-US"/>
                </a:p>
              </p:txBody>
            </p:sp>
            <p:sp>
              <p:nvSpPr>
                <p:cNvPr id="51" name="Freeform 40"/>
                <p:cNvSpPr>
                  <a:spLocks/>
                </p:cNvSpPr>
                <p:nvPr/>
              </p:nvSpPr>
              <p:spPr bwMode="auto">
                <a:xfrm>
                  <a:off x="4240" y="140"/>
                  <a:ext cx="2128" cy="2156"/>
                </a:xfrm>
                <a:custGeom>
                  <a:avLst/>
                  <a:gdLst>
                    <a:gd name="T0" fmla="*/ 1731 w 2128"/>
                    <a:gd name="T1" fmla="*/ 14 h 2156"/>
                    <a:gd name="T2" fmla="*/ 1787 w 2128"/>
                    <a:gd name="T3" fmla="*/ 71 h 2156"/>
                    <a:gd name="T4" fmla="*/ 1802 w 2128"/>
                    <a:gd name="T5" fmla="*/ 142 h 2156"/>
                    <a:gd name="T6" fmla="*/ 1802 w 2128"/>
                    <a:gd name="T7" fmla="*/ 213 h 2156"/>
                    <a:gd name="T8" fmla="*/ 1787 w 2128"/>
                    <a:gd name="T9" fmla="*/ 270 h 2156"/>
                    <a:gd name="T10" fmla="*/ 1773 w 2128"/>
                    <a:gd name="T11" fmla="*/ 369 h 2156"/>
                    <a:gd name="T12" fmla="*/ 1787 w 2128"/>
                    <a:gd name="T13" fmla="*/ 482 h 2156"/>
                    <a:gd name="T14" fmla="*/ 1958 w 2128"/>
                    <a:gd name="T15" fmla="*/ 553 h 2156"/>
                    <a:gd name="T16" fmla="*/ 1887 w 2128"/>
                    <a:gd name="T17" fmla="*/ 567 h 2156"/>
                    <a:gd name="T18" fmla="*/ 1943 w 2128"/>
                    <a:gd name="T19" fmla="*/ 596 h 2156"/>
                    <a:gd name="T20" fmla="*/ 1986 w 2128"/>
                    <a:gd name="T21" fmla="*/ 553 h 2156"/>
                    <a:gd name="T22" fmla="*/ 2071 w 2128"/>
                    <a:gd name="T23" fmla="*/ 582 h 2156"/>
                    <a:gd name="T24" fmla="*/ 2043 w 2128"/>
                    <a:gd name="T25" fmla="*/ 738 h 2156"/>
                    <a:gd name="T26" fmla="*/ 1986 w 2128"/>
                    <a:gd name="T27" fmla="*/ 908 h 2156"/>
                    <a:gd name="T28" fmla="*/ 1958 w 2128"/>
                    <a:gd name="T29" fmla="*/ 1106 h 2156"/>
                    <a:gd name="T30" fmla="*/ 1929 w 2128"/>
                    <a:gd name="T31" fmla="*/ 1291 h 2156"/>
                    <a:gd name="T32" fmla="*/ 1802 w 2128"/>
                    <a:gd name="T33" fmla="*/ 1418 h 2156"/>
                    <a:gd name="T34" fmla="*/ 1646 w 2128"/>
                    <a:gd name="T35" fmla="*/ 1504 h 2156"/>
                    <a:gd name="T36" fmla="*/ 1447 w 2128"/>
                    <a:gd name="T37" fmla="*/ 1560 h 2156"/>
                    <a:gd name="T38" fmla="*/ 1291 w 2128"/>
                    <a:gd name="T39" fmla="*/ 1574 h 2156"/>
                    <a:gd name="T40" fmla="*/ 1163 w 2128"/>
                    <a:gd name="T41" fmla="*/ 1574 h 2156"/>
                    <a:gd name="T42" fmla="*/ 965 w 2128"/>
                    <a:gd name="T43" fmla="*/ 1546 h 2156"/>
                    <a:gd name="T44" fmla="*/ 851 w 2128"/>
                    <a:gd name="T45" fmla="*/ 1560 h 2156"/>
                    <a:gd name="T46" fmla="*/ 752 w 2128"/>
                    <a:gd name="T47" fmla="*/ 1617 h 2156"/>
                    <a:gd name="T48" fmla="*/ 667 w 2128"/>
                    <a:gd name="T49" fmla="*/ 1688 h 2156"/>
                    <a:gd name="T50" fmla="*/ 582 w 2128"/>
                    <a:gd name="T51" fmla="*/ 1830 h 2156"/>
                    <a:gd name="T52" fmla="*/ 57 w 2128"/>
                    <a:gd name="T53" fmla="*/ 2156 h 2156"/>
                    <a:gd name="T54" fmla="*/ 43 w 2128"/>
                    <a:gd name="T55" fmla="*/ 1901 h 2156"/>
                    <a:gd name="T56" fmla="*/ 29 w 2128"/>
                    <a:gd name="T57" fmla="*/ 1844 h 2156"/>
                    <a:gd name="T58" fmla="*/ 0 w 2128"/>
                    <a:gd name="T59" fmla="*/ 1731 h 2156"/>
                    <a:gd name="T60" fmla="*/ 0 w 2128"/>
                    <a:gd name="T61" fmla="*/ 1617 h 2156"/>
                    <a:gd name="T62" fmla="*/ 15 w 2128"/>
                    <a:gd name="T63" fmla="*/ 1518 h 2156"/>
                    <a:gd name="T64" fmla="*/ 29 w 2128"/>
                    <a:gd name="T65" fmla="*/ 1475 h 2156"/>
                    <a:gd name="T66" fmla="*/ 57 w 2128"/>
                    <a:gd name="T67" fmla="*/ 1390 h 2156"/>
                    <a:gd name="T68" fmla="*/ 128 w 2128"/>
                    <a:gd name="T69" fmla="*/ 1248 h 2156"/>
                    <a:gd name="T70" fmla="*/ 128 w 2128"/>
                    <a:gd name="T71" fmla="*/ 1206 h 2156"/>
                    <a:gd name="T72" fmla="*/ 142 w 2128"/>
                    <a:gd name="T73" fmla="*/ 1149 h 2156"/>
                    <a:gd name="T74" fmla="*/ 156 w 2128"/>
                    <a:gd name="T75" fmla="*/ 1106 h 2156"/>
                    <a:gd name="T76" fmla="*/ 227 w 2128"/>
                    <a:gd name="T77" fmla="*/ 1064 h 2156"/>
                    <a:gd name="T78" fmla="*/ 369 w 2128"/>
                    <a:gd name="T79" fmla="*/ 950 h 2156"/>
                    <a:gd name="T80" fmla="*/ 511 w 2128"/>
                    <a:gd name="T81" fmla="*/ 851 h 2156"/>
                    <a:gd name="T82" fmla="*/ 624 w 2128"/>
                    <a:gd name="T83" fmla="*/ 851 h 2156"/>
                    <a:gd name="T84" fmla="*/ 681 w 2128"/>
                    <a:gd name="T85" fmla="*/ 865 h 2156"/>
                    <a:gd name="T86" fmla="*/ 752 w 2128"/>
                    <a:gd name="T87" fmla="*/ 879 h 2156"/>
                    <a:gd name="T88" fmla="*/ 809 w 2128"/>
                    <a:gd name="T89" fmla="*/ 908 h 2156"/>
                    <a:gd name="T90" fmla="*/ 866 w 2128"/>
                    <a:gd name="T91" fmla="*/ 908 h 2156"/>
                    <a:gd name="T92" fmla="*/ 951 w 2128"/>
                    <a:gd name="T93" fmla="*/ 879 h 2156"/>
                    <a:gd name="T94" fmla="*/ 993 w 2128"/>
                    <a:gd name="T95" fmla="*/ 851 h 2156"/>
                    <a:gd name="T96" fmla="*/ 1022 w 2128"/>
                    <a:gd name="T97" fmla="*/ 794 h 2156"/>
                    <a:gd name="T98" fmla="*/ 1064 w 2128"/>
                    <a:gd name="T99" fmla="*/ 766 h 2156"/>
                    <a:gd name="T100" fmla="*/ 1092 w 2128"/>
                    <a:gd name="T101" fmla="*/ 709 h 2156"/>
                    <a:gd name="T102" fmla="*/ 979 w 2128"/>
                    <a:gd name="T103" fmla="*/ 638 h 2156"/>
                    <a:gd name="T104" fmla="*/ 1064 w 2128"/>
                    <a:gd name="T105" fmla="*/ 539 h 2156"/>
                    <a:gd name="T106" fmla="*/ 1107 w 2128"/>
                    <a:gd name="T107" fmla="*/ 426 h 2156"/>
                    <a:gd name="T108" fmla="*/ 1192 w 2128"/>
                    <a:gd name="T109" fmla="*/ 383 h 2156"/>
                    <a:gd name="T110" fmla="*/ 1348 w 2128"/>
                    <a:gd name="T111" fmla="*/ 340 h 2156"/>
                    <a:gd name="T112" fmla="*/ 1404 w 2128"/>
                    <a:gd name="T113" fmla="*/ 284 h 2156"/>
                    <a:gd name="T114" fmla="*/ 1447 w 2128"/>
                    <a:gd name="T115" fmla="*/ 156 h 2156"/>
                    <a:gd name="T116" fmla="*/ 1518 w 2128"/>
                    <a:gd name="T117" fmla="*/ 57 h 2156"/>
                    <a:gd name="T118" fmla="*/ 1617 w 2128"/>
                    <a:gd name="T119" fmla="*/ 14 h 215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2128"/>
                    <a:gd name="T181" fmla="*/ 0 h 2156"/>
                    <a:gd name="T182" fmla="*/ 2128 w 2128"/>
                    <a:gd name="T183" fmla="*/ 2156 h 215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2128" h="2156">
                      <a:moveTo>
                        <a:pt x="1660" y="28"/>
                      </a:moveTo>
                      <a:lnTo>
                        <a:pt x="1674" y="28"/>
                      </a:lnTo>
                      <a:lnTo>
                        <a:pt x="1688" y="28"/>
                      </a:lnTo>
                      <a:lnTo>
                        <a:pt x="1702" y="28"/>
                      </a:lnTo>
                      <a:lnTo>
                        <a:pt x="1717" y="14"/>
                      </a:lnTo>
                      <a:lnTo>
                        <a:pt x="1731" y="14"/>
                      </a:lnTo>
                      <a:lnTo>
                        <a:pt x="1731" y="28"/>
                      </a:lnTo>
                      <a:lnTo>
                        <a:pt x="1745" y="28"/>
                      </a:lnTo>
                      <a:lnTo>
                        <a:pt x="1759" y="28"/>
                      </a:lnTo>
                      <a:lnTo>
                        <a:pt x="1759" y="43"/>
                      </a:lnTo>
                      <a:lnTo>
                        <a:pt x="1773" y="57"/>
                      </a:lnTo>
                      <a:lnTo>
                        <a:pt x="1787" y="57"/>
                      </a:lnTo>
                      <a:lnTo>
                        <a:pt x="1787" y="71"/>
                      </a:lnTo>
                      <a:lnTo>
                        <a:pt x="1802" y="71"/>
                      </a:lnTo>
                      <a:lnTo>
                        <a:pt x="1802" y="85"/>
                      </a:lnTo>
                      <a:lnTo>
                        <a:pt x="1802" y="99"/>
                      </a:lnTo>
                      <a:lnTo>
                        <a:pt x="1802" y="113"/>
                      </a:lnTo>
                      <a:lnTo>
                        <a:pt x="1802" y="128"/>
                      </a:lnTo>
                      <a:lnTo>
                        <a:pt x="1816" y="128"/>
                      </a:lnTo>
                      <a:lnTo>
                        <a:pt x="1802" y="142"/>
                      </a:lnTo>
                      <a:lnTo>
                        <a:pt x="1802" y="156"/>
                      </a:lnTo>
                      <a:lnTo>
                        <a:pt x="1802" y="170"/>
                      </a:lnTo>
                      <a:lnTo>
                        <a:pt x="1802" y="184"/>
                      </a:lnTo>
                      <a:lnTo>
                        <a:pt x="1802" y="199"/>
                      </a:lnTo>
                      <a:lnTo>
                        <a:pt x="1802" y="213"/>
                      </a:lnTo>
                      <a:lnTo>
                        <a:pt x="1802" y="227"/>
                      </a:lnTo>
                      <a:lnTo>
                        <a:pt x="1802" y="241"/>
                      </a:lnTo>
                      <a:lnTo>
                        <a:pt x="1787" y="241"/>
                      </a:lnTo>
                      <a:lnTo>
                        <a:pt x="1787" y="255"/>
                      </a:lnTo>
                      <a:lnTo>
                        <a:pt x="1787" y="270"/>
                      </a:lnTo>
                      <a:lnTo>
                        <a:pt x="1787" y="284"/>
                      </a:lnTo>
                      <a:lnTo>
                        <a:pt x="1773" y="284"/>
                      </a:lnTo>
                      <a:lnTo>
                        <a:pt x="1773" y="298"/>
                      </a:lnTo>
                      <a:lnTo>
                        <a:pt x="1773" y="312"/>
                      </a:lnTo>
                      <a:lnTo>
                        <a:pt x="1773" y="326"/>
                      </a:lnTo>
                      <a:lnTo>
                        <a:pt x="1759" y="326"/>
                      </a:lnTo>
                      <a:lnTo>
                        <a:pt x="1759" y="340"/>
                      </a:lnTo>
                      <a:lnTo>
                        <a:pt x="1773" y="355"/>
                      </a:lnTo>
                      <a:lnTo>
                        <a:pt x="1773" y="369"/>
                      </a:lnTo>
                      <a:lnTo>
                        <a:pt x="1773" y="383"/>
                      </a:lnTo>
                      <a:lnTo>
                        <a:pt x="1773" y="397"/>
                      </a:lnTo>
                      <a:lnTo>
                        <a:pt x="1773" y="411"/>
                      </a:lnTo>
                      <a:lnTo>
                        <a:pt x="1773" y="426"/>
                      </a:lnTo>
                      <a:lnTo>
                        <a:pt x="1773" y="440"/>
                      </a:lnTo>
                      <a:lnTo>
                        <a:pt x="1773" y="454"/>
                      </a:lnTo>
                      <a:lnTo>
                        <a:pt x="1787" y="454"/>
                      </a:lnTo>
                      <a:lnTo>
                        <a:pt x="1787" y="468"/>
                      </a:lnTo>
                      <a:lnTo>
                        <a:pt x="1787" y="482"/>
                      </a:lnTo>
                      <a:lnTo>
                        <a:pt x="1802" y="496"/>
                      </a:lnTo>
                      <a:lnTo>
                        <a:pt x="1816" y="496"/>
                      </a:lnTo>
                      <a:lnTo>
                        <a:pt x="1816" y="511"/>
                      </a:lnTo>
                      <a:lnTo>
                        <a:pt x="1830" y="525"/>
                      </a:lnTo>
                      <a:lnTo>
                        <a:pt x="1929" y="525"/>
                      </a:lnTo>
                      <a:lnTo>
                        <a:pt x="1972" y="525"/>
                      </a:lnTo>
                      <a:lnTo>
                        <a:pt x="1958" y="539"/>
                      </a:lnTo>
                      <a:lnTo>
                        <a:pt x="1958" y="553"/>
                      </a:lnTo>
                      <a:lnTo>
                        <a:pt x="1958" y="567"/>
                      </a:lnTo>
                      <a:lnTo>
                        <a:pt x="1958" y="582"/>
                      </a:lnTo>
                      <a:lnTo>
                        <a:pt x="1943" y="582"/>
                      </a:lnTo>
                      <a:lnTo>
                        <a:pt x="1929" y="582"/>
                      </a:lnTo>
                      <a:lnTo>
                        <a:pt x="1901" y="567"/>
                      </a:lnTo>
                      <a:lnTo>
                        <a:pt x="1887" y="567"/>
                      </a:lnTo>
                      <a:lnTo>
                        <a:pt x="1887" y="582"/>
                      </a:lnTo>
                      <a:lnTo>
                        <a:pt x="1901" y="582"/>
                      </a:lnTo>
                      <a:lnTo>
                        <a:pt x="1915" y="596"/>
                      </a:lnTo>
                      <a:lnTo>
                        <a:pt x="1929" y="596"/>
                      </a:lnTo>
                      <a:lnTo>
                        <a:pt x="1943" y="596"/>
                      </a:lnTo>
                      <a:lnTo>
                        <a:pt x="1958" y="596"/>
                      </a:lnTo>
                      <a:lnTo>
                        <a:pt x="1972" y="596"/>
                      </a:lnTo>
                      <a:lnTo>
                        <a:pt x="1972" y="582"/>
                      </a:lnTo>
                      <a:lnTo>
                        <a:pt x="1986" y="582"/>
                      </a:lnTo>
                      <a:lnTo>
                        <a:pt x="1986" y="567"/>
                      </a:lnTo>
                      <a:lnTo>
                        <a:pt x="1986" y="553"/>
                      </a:lnTo>
                      <a:lnTo>
                        <a:pt x="2000" y="539"/>
                      </a:lnTo>
                      <a:lnTo>
                        <a:pt x="2014" y="539"/>
                      </a:lnTo>
                      <a:lnTo>
                        <a:pt x="2029" y="539"/>
                      </a:lnTo>
                      <a:lnTo>
                        <a:pt x="2029" y="553"/>
                      </a:lnTo>
                      <a:lnTo>
                        <a:pt x="2043" y="553"/>
                      </a:lnTo>
                      <a:lnTo>
                        <a:pt x="2057" y="553"/>
                      </a:lnTo>
                      <a:lnTo>
                        <a:pt x="2071" y="567"/>
                      </a:lnTo>
                      <a:lnTo>
                        <a:pt x="2071" y="582"/>
                      </a:lnTo>
                      <a:lnTo>
                        <a:pt x="2085" y="582"/>
                      </a:lnTo>
                      <a:lnTo>
                        <a:pt x="2085" y="596"/>
                      </a:lnTo>
                      <a:lnTo>
                        <a:pt x="2114" y="638"/>
                      </a:lnTo>
                      <a:lnTo>
                        <a:pt x="2128" y="652"/>
                      </a:lnTo>
                      <a:lnTo>
                        <a:pt x="2114" y="667"/>
                      </a:lnTo>
                      <a:lnTo>
                        <a:pt x="2099" y="667"/>
                      </a:lnTo>
                      <a:lnTo>
                        <a:pt x="2099" y="681"/>
                      </a:lnTo>
                      <a:lnTo>
                        <a:pt x="2085" y="695"/>
                      </a:lnTo>
                      <a:lnTo>
                        <a:pt x="2057" y="723"/>
                      </a:lnTo>
                      <a:lnTo>
                        <a:pt x="2043" y="738"/>
                      </a:lnTo>
                      <a:lnTo>
                        <a:pt x="2043" y="752"/>
                      </a:lnTo>
                      <a:lnTo>
                        <a:pt x="2029" y="752"/>
                      </a:lnTo>
                      <a:lnTo>
                        <a:pt x="2029" y="766"/>
                      </a:lnTo>
                      <a:lnTo>
                        <a:pt x="2029" y="780"/>
                      </a:lnTo>
                      <a:lnTo>
                        <a:pt x="2014" y="780"/>
                      </a:lnTo>
                      <a:lnTo>
                        <a:pt x="2014" y="794"/>
                      </a:lnTo>
                      <a:lnTo>
                        <a:pt x="2014" y="823"/>
                      </a:lnTo>
                      <a:lnTo>
                        <a:pt x="2000" y="837"/>
                      </a:lnTo>
                      <a:lnTo>
                        <a:pt x="2000" y="851"/>
                      </a:lnTo>
                      <a:lnTo>
                        <a:pt x="1986" y="879"/>
                      </a:lnTo>
                      <a:lnTo>
                        <a:pt x="1986" y="894"/>
                      </a:lnTo>
                      <a:lnTo>
                        <a:pt x="1986" y="908"/>
                      </a:lnTo>
                      <a:lnTo>
                        <a:pt x="1986" y="936"/>
                      </a:lnTo>
                      <a:lnTo>
                        <a:pt x="1986" y="965"/>
                      </a:lnTo>
                      <a:lnTo>
                        <a:pt x="1986" y="979"/>
                      </a:lnTo>
                      <a:lnTo>
                        <a:pt x="1986" y="993"/>
                      </a:lnTo>
                      <a:lnTo>
                        <a:pt x="1972" y="1007"/>
                      </a:lnTo>
                      <a:lnTo>
                        <a:pt x="1972" y="1021"/>
                      </a:lnTo>
                      <a:lnTo>
                        <a:pt x="1958" y="1035"/>
                      </a:lnTo>
                      <a:lnTo>
                        <a:pt x="1958" y="1064"/>
                      </a:lnTo>
                      <a:lnTo>
                        <a:pt x="1958" y="1078"/>
                      </a:lnTo>
                      <a:lnTo>
                        <a:pt x="1958" y="1092"/>
                      </a:lnTo>
                      <a:lnTo>
                        <a:pt x="1958" y="1106"/>
                      </a:lnTo>
                      <a:lnTo>
                        <a:pt x="1958" y="1135"/>
                      </a:lnTo>
                      <a:lnTo>
                        <a:pt x="1958" y="1149"/>
                      </a:lnTo>
                      <a:lnTo>
                        <a:pt x="1972" y="1163"/>
                      </a:lnTo>
                      <a:lnTo>
                        <a:pt x="1958" y="1163"/>
                      </a:lnTo>
                      <a:lnTo>
                        <a:pt x="1958" y="1177"/>
                      </a:lnTo>
                      <a:lnTo>
                        <a:pt x="1958" y="1220"/>
                      </a:lnTo>
                      <a:lnTo>
                        <a:pt x="1943" y="1248"/>
                      </a:lnTo>
                      <a:lnTo>
                        <a:pt x="1943" y="1262"/>
                      </a:lnTo>
                      <a:lnTo>
                        <a:pt x="1943" y="1277"/>
                      </a:lnTo>
                      <a:lnTo>
                        <a:pt x="1929" y="1291"/>
                      </a:lnTo>
                      <a:lnTo>
                        <a:pt x="1929" y="1305"/>
                      </a:lnTo>
                      <a:lnTo>
                        <a:pt x="1915" y="1305"/>
                      </a:lnTo>
                      <a:lnTo>
                        <a:pt x="1915" y="1319"/>
                      </a:lnTo>
                      <a:lnTo>
                        <a:pt x="1915" y="1333"/>
                      </a:lnTo>
                      <a:lnTo>
                        <a:pt x="1901" y="1333"/>
                      </a:lnTo>
                      <a:lnTo>
                        <a:pt x="1887" y="1348"/>
                      </a:lnTo>
                      <a:lnTo>
                        <a:pt x="1887" y="1362"/>
                      </a:lnTo>
                      <a:lnTo>
                        <a:pt x="1858" y="1376"/>
                      </a:lnTo>
                      <a:lnTo>
                        <a:pt x="1844" y="1390"/>
                      </a:lnTo>
                      <a:lnTo>
                        <a:pt x="1816" y="1404"/>
                      </a:lnTo>
                      <a:lnTo>
                        <a:pt x="1802" y="1418"/>
                      </a:lnTo>
                      <a:lnTo>
                        <a:pt x="1773" y="1433"/>
                      </a:lnTo>
                      <a:lnTo>
                        <a:pt x="1759" y="1447"/>
                      </a:lnTo>
                      <a:lnTo>
                        <a:pt x="1745" y="1461"/>
                      </a:lnTo>
                      <a:lnTo>
                        <a:pt x="1731" y="1461"/>
                      </a:lnTo>
                      <a:lnTo>
                        <a:pt x="1717" y="1461"/>
                      </a:lnTo>
                      <a:lnTo>
                        <a:pt x="1717" y="1475"/>
                      </a:lnTo>
                      <a:lnTo>
                        <a:pt x="1702" y="1475"/>
                      </a:lnTo>
                      <a:lnTo>
                        <a:pt x="1688" y="1489"/>
                      </a:lnTo>
                      <a:lnTo>
                        <a:pt x="1674" y="1489"/>
                      </a:lnTo>
                      <a:lnTo>
                        <a:pt x="1660" y="1489"/>
                      </a:lnTo>
                      <a:lnTo>
                        <a:pt x="1646" y="1504"/>
                      </a:lnTo>
                      <a:lnTo>
                        <a:pt x="1631" y="1504"/>
                      </a:lnTo>
                      <a:lnTo>
                        <a:pt x="1617" y="1518"/>
                      </a:lnTo>
                      <a:lnTo>
                        <a:pt x="1603" y="1518"/>
                      </a:lnTo>
                      <a:lnTo>
                        <a:pt x="1589" y="1518"/>
                      </a:lnTo>
                      <a:lnTo>
                        <a:pt x="1575" y="1532"/>
                      </a:lnTo>
                      <a:lnTo>
                        <a:pt x="1560" y="1532"/>
                      </a:lnTo>
                      <a:lnTo>
                        <a:pt x="1532" y="1532"/>
                      </a:lnTo>
                      <a:lnTo>
                        <a:pt x="1532" y="1546"/>
                      </a:lnTo>
                      <a:lnTo>
                        <a:pt x="1518" y="1546"/>
                      </a:lnTo>
                      <a:lnTo>
                        <a:pt x="1504" y="1546"/>
                      </a:lnTo>
                      <a:lnTo>
                        <a:pt x="1490" y="1546"/>
                      </a:lnTo>
                      <a:lnTo>
                        <a:pt x="1461" y="1546"/>
                      </a:lnTo>
                      <a:lnTo>
                        <a:pt x="1447" y="1560"/>
                      </a:lnTo>
                      <a:lnTo>
                        <a:pt x="1419" y="1560"/>
                      </a:lnTo>
                      <a:lnTo>
                        <a:pt x="1404" y="1560"/>
                      </a:lnTo>
                      <a:lnTo>
                        <a:pt x="1390" y="1560"/>
                      </a:lnTo>
                      <a:lnTo>
                        <a:pt x="1376" y="1560"/>
                      </a:lnTo>
                      <a:lnTo>
                        <a:pt x="1362" y="1574"/>
                      </a:lnTo>
                      <a:lnTo>
                        <a:pt x="1348" y="1574"/>
                      </a:lnTo>
                      <a:lnTo>
                        <a:pt x="1334" y="1574"/>
                      </a:lnTo>
                      <a:lnTo>
                        <a:pt x="1319" y="1574"/>
                      </a:lnTo>
                      <a:lnTo>
                        <a:pt x="1305" y="1574"/>
                      </a:lnTo>
                      <a:lnTo>
                        <a:pt x="1291" y="1574"/>
                      </a:lnTo>
                      <a:lnTo>
                        <a:pt x="1277" y="1574"/>
                      </a:lnTo>
                      <a:lnTo>
                        <a:pt x="1263" y="1574"/>
                      </a:lnTo>
                      <a:lnTo>
                        <a:pt x="1248" y="1574"/>
                      </a:lnTo>
                      <a:lnTo>
                        <a:pt x="1234" y="1574"/>
                      </a:lnTo>
                      <a:lnTo>
                        <a:pt x="1220" y="1574"/>
                      </a:lnTo>
                      <a:lnTo>
                        <a:pt x="1192" y="1574"/>
                      </a:lnTo>
                      <a:lnTo>
                        <a:pt x="1163" y="1574"/>
                      </a:lnTo>
                      <a:lnTo>
                        <a:pt x="1149" y="1574"/>
                      </a:lnTo>
                      <a:lnTo>
                        <a:pt x="1135" y="1574"/>
                      </a:lnTo>
                      <a:lnTo>
                        <a:pt x="1121" y="1560"/>
                      </a:lnTo>
                      <a:lnTo>
                        <a:pt x="1107" y="1560"/>
                      </a:lnTo>
                      <a:lnTo>
                        <a:pt x="1092" y="1560"/>
                      </a:lnTo>
                      <a:lnTo>
                        <a:pt x="1078" y="1560"/>
                      </a:lnTo>
                      <a:lnTo>
                        <a:pt x="1064" y="1560"/>
                      </a:lnTo>
                      <a:lnTo>
                        <a:pt x="1036" y="1560"/>
                      </a:lnTo>
                      <a:lnTo>
                        <a:pt x="1022" y="1560"/>
                      </a:lnTo>
                      <a:lnTo>
                        <a:pt x="1007" y="1546"/>
                      </a:lnTo>
                      <a:lnTo>
                        <a:pt x="979" y="1546"/>
                      </a:lnTo>
                      <a:lnTo>
                        <a:pt x="965" y="1546"/>
                      </a:lnTo>
                      <a:lnTo>
                        <a:pt x="951" y="1546"/>
                      </a:lnTo>
                      <a:lnTo>
                        <a:pt x="936" y="1546"/>
                      </a:lnTo>
                      <a:lnTo>
                        <a:pt x="922" y="1546"/>
                      </a:lnTo>
                      <a:lnTo>
                        <a:pt x="908" y="1546"/>
                      </a:lnTo>
                      <a:lnTo>
                        <a:pt x="894" y="1546"/>
                      </a:lnTo>
                      <a:lnTo>
                        <a:pt x="894" y="1560"/>
                      </a:lnTo>
                      <a:lnTo>
                        <a:pt x="880" y="1560"/>
                      </a:lnTo>
                      <a:lnTo>
                        <a:pt x="866" y="1560"/>
                      </a:lnTo>
                      <a:lnTo>
                        <a:pt x="851" y="1560"/>
                      </a:lnTo>
                      <a:lnTo>
                        <a:pt x="851" y="1574"/>
                      </a:lnTo>
                      <a:lnTo>
                        <a:pt x="837" y="1574"/>
                      </a:lnTo>
                      <a:lnTo>
                        <a:pt x="823" y="1574"/>
                      </a:lnTo>
                      <a:lnTo>
                        <a:pt x="809" y="1589"/>
                      </a:lnTo>
                      <a:lnTo>
                        <a:pt x="795" y="1589"/>
                      </a:lnTo>
                      <a:lnTo>
                        <a:pt x="795" y="1603"/>
                      </a:lnTo>
                      <a:lnTo>
                        <a:pt x="780" y="1603"/>
                      </a:lnTo>
                      <a:lnTo>
                        <a:pt x="766" y="1603"/>
                      </a:lnTo>
                      <a:lnTo>
                        <a:pt x="766" y="1617"/>
                      </a:lnTo>
                      <a:lnTo>
                        <a:pt x="752" y="1617"/>
                      </a:lnTo>
                      <a:lnTo>
                        <a:pt x="752" y="1631"/>
                      </a:lnTo>
                      <a:lnTo>
                        <a:pt x="738" y="1631"/>
                      </a:lnTo>
                      <a:lnTo>
                        <a:pt x="724" y="1645"/>
                      </a:lnTo>
                      <a:lnTo>
                        <a:pt x="710" y="1645"/>
                      </a:lnTo>
                      <a:lnTo>
                        <a:pt x="695" y="1660"/>
                      </a:lnTo>
                      <a:lnTo>
                        <a:pt x="681" y="1674"/>
                      </a:lnTo>
                      <a:lnTo>
                        <a:pt x="667" y="1688"/>
                      </a:lnTo>
                      <a:lnTo>
                        <a:pt x="653" y="1702"/>
                      </a:lnTo>
                      <a:lnTo>
                        <a:pt x="653" y="1716"/>
                      </a:lnTo>
                      <a:lnTo>
                        <a:pt x="639" y="1745"/>
                      </a:lnTo>
                      <a:lnTo>
                        <a:pt x="624" y="1759"/>
                      </a:lnTo>
                      <a:lnTo>
                        <a:pt x="610" y="1773"/>
                      </a:lnTo>
                      <a:lnTo>
                        <a:pt x="596" y="1787"/>
                      </a:lnTo>
                      <a:lnTo>
                        <a:pt x="596" y="1801"/>
                      </a:lnTo>
                      <a:lnTo>
                        <a:pt x="582" y="1816"/>
                      </a:lnTo>
                      <a:lnTo>
                        <a:pt x="582" y="1830"/>
                      </a:lnTo>
                      <a:lnTo>
                        <a:pt x="539" y="1887"/>
                      </a:lnTo>
                      <a:lnTo>
                        <a:pt x="454" y="1986"/>
                      </a:lnTo>
                      <a:lnTo>
                        <a:pt x="440" y="2000"/>
                      </a:lnTo>
                      <a:lnTo>
                        <a:pt x="412" y="2028"/>
                      </a:lnTo>
                      <a:lnTo>
                        <a:pt x="398" y="2057"/>
                      </a:lnTo>
                      <a:lnTo>
                        <a:pt x="327" y="2085"/>
                      </a:lnTo>
                      <a:lnTo>
                        <a:pt x="298" y="2085"/>
                      </a:lnTo>
                      <a:lnTo>
                        <a:pt x="284" y="2099"/>
                      </a:lnTo>
                      <a:lnTo>
                        <a:pt x="171" y="2156"/>
                      </a:lnTo>
                      <a:lnTo>
                        <a:pt x="156" y="2156"/>
                      </a:lnTo>
                      <a:lnTo>
                        <a:pt x="57" y="2156"/>
                      </a:lnTo>
                      <a:lnTo>
                        <a:pt x="57" y="2142"/>
                      </a:lnTo>
                      <a:lnTo>
                        <a:pt x="57" y="2128"/>
                      </a:lnTo>
                      <a:lnTo>
                        <a:pt x="57" y="2113"/>
                      </a:lnTo>
                      <a:lnTo>
                        <a:pt x="57" y="2085"/>
                      </a:lnTo>
                      <a:lnTo>
                        <a:pt x="57" y="2071"/>
                      </a:lnTo>
                      <a:lnTo>
                        <a:pt x="57" y="2057"/>
                      </a:lnTo>
                      <a:lnTo>
                        <a:pt x="57" y="2014"/>
                      </a:lnTo>
                      <a:lnTo>
                        <a:pt x="57" y="2000"/>
                      </a:lnTo>
                      <a:lnTo>
                        <a:pt x="57" y="1986"/>
                      </a:lnTo>
                      <a:lnTo>
                        <a:pt x="57" y="1943"/>
                      </a:lnTo>
                      <a:lnTo>
                        <a:pt x="57" y="1915"/>
                      </a:lnTo>
                      <a:lnTo>
                        <a:pt x="43" y="1915"/>
                      </a:lnTo>
                      <a:lnTo>
                        <a:pt x="43" y="1901"/>
                      </a:lnTo>
                      <a:lnTo>
                        <a:pt x="43" y="1887"/>
                      </a:lnTo>
                      <a:lnTo>
                        <a:pt x="43" y="1872"/>
                      </a:lnTo>
                      <a:lnTo>
                        <a:pt x="29" y="1872"/>
                      </a:lnTo>
                      <a:lnTo>
                        <a:pt x="29" y="1858"/>
                      </a:lnTo>
                      <a:lnTo>
                        <a:pt x="29" y="1844"/>
                      </a:lnTo>
                      <a:lnTo>
                        <a:pt x="29" y="1830"/>
                      </a:lnTo>
                      <a:lnTo>
                        <a:pt x="15" y="1801"/>
                      </a:lnTo>
                      <a:lnTo>
                        <a:pt x="15" y="1773"/>
                      </a:lnTo>
                      <a:lnTo>
                        <a:pt x="0" y="1759"/>
                      </a:lnTo>
                      <a:lnTo>
                        <a:pt x="0" y="1745"/>
                      </a:lnTo>
                      <a:lnTo>
                        <a:pt x="0" y="1731"/>
                      </a:lnTo>
                      <a:lnTo>
                        <a:pt x="0" y="1716"/>
                      </a:lnTo>
                      <a:lnTo>
                        <a:pt x="0" y="1702"/>
                      </a:lnTo>
                      <a:lnTo>
                        <a:pt x="0" y="1688"/>
                      </a:lnTo>
                      <a:lnTo>
                        <a:pt x="0" y="1674"/>
                      </a:lnTo>
                      <a:lnTo>
                        <a:pt x="0" y="1660"/>
                      </a:lnTo>
                      <a:lnTo>
                        <a:pt x="0" y="1645"/>
                      </a:lnTo>
                      <a:lnTo>
                        <a:pt x="0" y="1631"/>
                      </a:lnTo>
                      <a:lnTo>
                        <a:pt x="0" y="1617"/>
                      </a:lnTo>
                      <a:lnTo>
                        <a:pt x="0" y="1603"/>
                      </a:lnTo>
                      <a:lnTo>
                        <a:pt x="0" y="1589"/>
                      </a:lnTo>
                      <a:lnTo>
                        <a:pt x="15" y="1574"/>
                      </a:lnTo>
                      <a:lnTo>
                        <a:pt x="15" y="1560"/>
                      </a:lnTo>
                      <a:lnTo>
                        <a:pt x="15" y="1546"/>
                      </a:lnTo>
                      <a:lnTo>
                        <a:pt x="15" y="1532"/>
                      </a:lnTo>
                      <a:lnTo>
                        <a:pt x="15" y="1518"/>
                      </a:lnTo>
                      <a:lnTo>
                        <a:pt x="29" y="1518"/>
                      </a:lnTo>
                      <a:lnTo>
                        <a:pt x="29" y="1504"/>
                      </a:lnTo>
                      <a:lnTo>
                        <a:pt x="29" y="1489"/>
                      </a:lnTo>
                      <a:lnTo>
                        <a:pt x="29" y="1475"/>
                      </a:lnTo>
                      <a:lnTo>
                        <a:pt x="29" y="1461"/>
                      </a:lnTo>
                      <a:lnTo>
                        <a:pt x="43" y="1447"/>
                      </a:lnTo>
                      <a:lnTo>
                        <a:pt x="43" y="1433"/>
                      </a:lnTo>
                      <a:lnTo>
                        <a:pt x="43" y="1418"/>
                      </a:lnTo>
                      <a:lnTo>
                        <a:pt x="57" y="1404"/>
                      </a:lnTo>
                      <a:lnTo>
                        <a:pt x="57" y="1390"/>
                      </a:lnTo>
                      <a:lnTo>
                        <a:pt x="71" y="1348"/>
                      </a:lnTo>
                      <a:lnTo>
                        <a:pt x="100" y="1291"/>
                      </a:lnTo>
                      <a:lnTo>
                        <a:pt x="100" y="1277"/>
                      </a:lnTo>
                      <a:lnTo>
                        <a:pt x="100" y="1262"/>
                      </a:lnTo>
                      <a:lnTo>
                        <a:pt x="114" y="1262"/>
                      </a:lnTo>
                      <a:lnTo>
                        <a:pt x="128" y="1262"/>
                      </a:lnTo>
                      <a:lnTo>
                        <a:pt x="128" y="1248"/>
                      </a:lnTo>
                      <a:lnTo>
                        <a:pt x="114" y="1234"/>
                      </a:lnTo>
                      <a:lnTo>
                        <a:pt x="114" y="1220"/>
                      </a:lnTo>
                      <a:lnTo>
                        <a:pt x="128" y="1206"/>
                      </a:lnTo>
                      <a:lnTo>
                        <a:pt x="128" y="1192"/>
                      </a:lnTo>
                      <a:lnTo>
                        <a:pt x="128" y="1177"/>
                      </a:lnTo>
                      <a:lnTo>
                        <a:pt x="142" y="1177"/>
                      </a:lnTo>
                      <a:lnTo>
                        <a:pt x="142" y="1163"/>
                      </a:lnTo>
                      <a:lnTo>
                        <a:pt x="142" y="1149"/>
                      </a:lnTo>
                      <a:lnTo>
                        <a:pt x="142" y="1135"/>
                      </a:lnTo>
                      <a:lnTo>
                        <a:pt x="156" y="1135"/>
                      </a:lnTo>
                      <a:lnTo>
                        <a:pt x="156" y="1121"/>
                      </a:lnTo>
                      <a:lnTo>
                        <a:pt x="156" y="1106"/>
                      </a:lnTo>
                      <a:lnTo>
                        <a:pt x="156" y="1092"/>
                      </a:lnTo>
                      <a:lnTo>
                        <a:pt x="171" y="1092"/>
                      </a:lnTo>
                      <a:lnTo>
                        <a:pt x="171" y="1078"/>
                      </a:lnTo>
                      <a:lnTo>
                        <a:pt x="171" y="1064"/>
                      </a:lnTo>
                      <a:lnTo>
                        <a:pt x="185" y="1064"/>
                      </a:lnTo>
                      <a:lnTo>
                        <a:pt x="199" y="1064"/>
                      </a:lnTo>
                      <a:lnTo>
                        <a:pt x="213" y="1064"/>
                      </a:lnTo>
                      <a:lnTo>
                        <a:pt x="227" y="1064"/>
                      </a:lnTo>
                      <a:lnTo>
                        <a:pt x="242" y="1064"/>
                      </a:lnTo>
                      <a:lnTo>
                        <a:pt x="256" y="1064"/>
                      </a:lnTo>
                      <a:lnTo>
                        <a:pt x="256" y="1050"/>
                      </a:lnTo>
                      <a:lnTo>
                        <a:pt x="270" y="1050"/>
                      </a:lnTo>
                      <a:lnTo>
                        <a:pt x="284" y="1035"/>
                      </a:lnTo>
                      <a:lnTo>
                        <a:pt x="327" y="993"/>
                      </a:lnTo>
                      <a:lnTo>
                        <a:pt x="355" y="965"/>
                      </a:lnTo>
                      <a:lnTo>
                        <a:pt x="369" y="965"/>
                      </a:lnTo>
                      <a:lnTo>
                        <a:pt x="369" y="950"/>
                      </a:lnTo>
                      <a:lnTo>
                        <a:pt x="383" y="936"/>
                      </a:lnTo>
                      <a:lnTo>
                        <a:pt x="412" y="922"/>
                      </a:lnTo>
                      <a:lnTo>
                        <a:pt x="426" y="894"/>
                      </a:lnTo>
                      <a:lnTo>
                        <a:pt x="440" y="894"/>
                      </a:lnTo>
                      <a:lnTo>
                        <a:pt x="440" y="879"/>
                      </a:lnTo>
                      <a:lnTo>
                        <a:pt x="454" y="879"/>
                      </a:lnTo>
                      <a:lnTo>
                        <a:pt x="468" y="879"/>
                      </a:lnTo>
                      <a:lnTo>
                        <a:pt x="468" y="865"/>
                      </a:lnTo>
                      <a:lnTo>
                        <a:pt x="483" y="865"/>
                      </a:lnTo>
                      <a:lnTo>
                        <a:pt x="497" y="851"/>
                      </a:lnTo>
                      <a:lnTo>
                        <a:pt x="511" y="851"/>
                      </a:lnTo>
                      <a:lnTo>
                        <a:pt x="525" y="851"/>
                      </a:lnTo>
                      <a:lnTo>
                        <a:pt x="539" y="837"/>
                      </a:lnTo>
                      <a:lnTo>
                        <a:pt x="554" y="837"/>
                      </a:lnTo>
                      <a:lnTo>
                        <a:pt x="568" y="837"/>
                      </a:lnTo>
                      <a:lnTo>
                        <a:pt x="582" y="837"/>
                      </a:lnTo>
                      <a:lnTo>
                        <a:pt x="596" y="837"/>
                      </a:lnTo>
                      <a:lnTo>
                        <a:pt x="610" y="823"/>
                      </a:lnTo>
                      <a:lnTo>
                        <a:pt x="624" y="823"/>
                      </a:lnTo>
                      <a:lnTo>
                        <a:pt x="624" y="837"/>
                      </a:lnTo>
                      <a:lnTo>
                        <a:pt x="624" y="851"/>
                      </a:lnTo>
                      <a:lnTo>
                        <a:pt x="639" y="851"/>
                      </a:lnTo>
                      <a:lnTo>
                        <a:pt x="639" y="879"/>
                      </a:lnTo>
                      <a:lnTo>
                        <a:pt x="639" y="865"/>
                      </a:lnTo>
                      <a:lnTo>
                        <a:pt x="653" y="879"/>
                      </a:lnTo>
                      <a:lnTo>
                        <a:pt x="653" y="865"/>
                      </a:lnTo>
                      <a:lnTo>
                        <a:pt x="667" y="865"/>
                      </a:lnTo>
                      <a:lnTo>
                        <a:pt x="681" y="865"/>
                      </a:lnTo>
                      <a:lnTo>
                        <a:pt x="695" y="865"/>
                      </a:lnTo>
                      <a:lnTo>
                        <a:pt x="710" y="865"/>
                      </a:lnTo>
                      <a:lnTo>
                        <a:pt x="724" y="865"/>
                      </a:lnTo>
                      <a:lnTo>
                        <a:pt x="724" y="879"/>
                      </a:lnTo>
                      <a:lnTo>
                        <a:pt x="738" y="879"/>
                      </a:lnTo>
                      <a:lnTo>
                        <a:pt x="752" y="879"/>
                      </a:lnTo>
                      <a:lnTo>
                        <a:pt x="766" y="879"/>
                      </a:lnTo>
                      <a:lnTo>
                        <a:pt x="780" y="879"/>
                      </a:lnTo>
                      <a:lnTo>
                        <a:pt x="780" y="894"/>
                      </a:lnTo>
                      <a:lnTo>
                        <a:pt x="795" y="894"/>
                      </a:lnTo>
                      <a:lnTo>
                        <a:pt x="809" y="908"/>
                      </a:lnTo>
                      <a:lnTo>
                        <a:pt x="823" y="908"/>
                      </a:lnTo>
                      <a:lnTo>
                        <a:pt x="823" y="922"/>
                      </a:lnTo>
                      <a:lnTo>
                        <a:pt x="837" y="922"/>
                      </a:lnTo>
                      <a:lnTo>
                        <a:pt x="837" y="908"/>
                      </a:lnTo>
                      <a:lnTo>
                        <a:pt x="851" y="908"/>
                      </a:lnTo>
                      <a:lnTo>
                        <a:pt x="866" y="908"/>
                      </a:lnTo>
                      <a:lnTo>
                        <a:pt x="894" y="908"/>
                      </a:lnTo>
                      <a:lnTo>
                        <a:pt x="908" y="908"/>
                      </a:lnTo>
                      <a:lnTo>
                        <a:pt x="908" y="894"/>
                      </a:lnTo>
                      <a:lnTo>
                        <a:pt x="922" y="894"/>
                      </a:lnTo>
                      <a:lnTo>
                        <a:pt x="936" y="894"/>
                      </a:lnTo>
                      <a:lnTo>
                        <a:pt x="951" y="879"/>
                      </a:lnTo>
                      <a:lnTo>
                        <a:pt x="965" y="879"/>
                      </a:lnTo>
                      <a:lnTo>
                        <a:pt x="979" y="865"/>
                      </a:lnTo>
                      <a:lnTo>
                        <a:pt x="993" y="851"/>
                      </a:lnTo>
                      <a:lnTo>
                        <a:pt x="993" y="837"/>
                      </a:lnTo>
                      <a:lnTo>
                        <a:pt x="993" y="823"/>
                      </a:lnTo>
                      <a:lnTo>
                        <a:pt x="993" y="809"/>
                      </a:lnTo>
                      <a:lnTo>
                        <a:pt x="1007" y="809"/>
                      </a:lnTo>
                      <a:lnTo>
                        <a:pt x="1022" y="809"/>
                      </a:lnTo>
                      <a:lnTo>
                        <a:pt x="1022" y="794"/>
                      </a:lnTo>
                      <a:lnTo>
                        <a:pt x="1036" y="794"/>
                      </a:lnTo>
                      <a:lnTo>
                        <a:pt x="1050" y="794"/>
                      </a:lnTo>
                      <a:lnTo>
                        <a:pt x="1064" y="794"/>
                      </a:lnTo>
                      <a:lnTo>
                        <a:pt x="1064" y="780"/>
                      </a:lnTo>
                      <a:lnTo>
                        <a:pt x="1064" y="766"/>
                      </a:lnTo>
                      <a:lnTo>
                        <a:pt x="1064" y="752"/>
                      </a:lnTo>
                      <a:lnTo>
                        <a:pt x="1064" y="738"/>
                      </a:lnTo>
                      <a:lnTo>
                        <a:pt x="1078" y="723"/>
                      </a:lnTo>
                      <a:lnTo>
                        <a:pt x="1092" y="723"/>
                      </a:lnTo>
                      <a:lnTo>
                        <a:pt x="1092" y="709"/>
                      </a:lnTo>
                      <a:lnTo>
                        <a:pt x="1064" y="695"/>
                      </a:lnTo>
                      <a:lnTo>
                        <a:pt x="1036" y="681"/>
                      </a:lnTo>
                      <a:lnTo>
                        <a:pt x="1036" y="667"/>
                      </a:lnTo>
                      <a:lnTo>
                        <a:pt x="1036" y="652"/>
                      </a:lnTo>
                      <a:lnTo>
                        <a:pt x="1022" y="652"/>
                      </a:lnTo>
                      <a:lnTo>
                        <a:pt x="979" y="667"/>
                      </a:lnTo>
                      <a:lnTo>
                        <a:pt x="979" y="638"/>
                      </a:lnTo>
                      <a:lnTo>
                        <a:pt x="993" y="638"/>
                      </a:lnTo>
                      <a:lnTo>
                        <a:pt x="993" y="624"/>
                      </a:lnTo>
                      <a:lnTo>
                        <a:pt x="1007" y="610"/>
                      </a:lnTo>
                      <a:lnTo>
                        <a:pt x="1022" y="610"/>
                      </a:lnTo>
                      <a:lnTo>
                        <a:pt x="1022" y="596"/>
                      </a:lnTo>
                      <a:lnTo>
                        <a:pt x="1036" y="582"/>
                      </a:lnTo>
                      <a:lnTo>
                        <a:pt x="1036" y="567"/>
                      </a:lnTo>
                      <a:lnTo>
                        <a:pt x="1050" y="553"/>
                      </a:lnTo>
                      <a:lnTo>
                        <a:pt x="1064" y="539"/>
                      </a:lnTo>
                      <a:lnTo>
                        <a:pt x="1078" y="525"/>
                      </a:lnTo>
                      <a:lnTo>
                        <a:pt x="1078" y="511"/>
                      </a:lnTo>
                      <a:lnTo>
                        <a:pt x="1078" y="496"/>
                      </a:lnTo>
                      <a:lnTo>
                        <a:pt x="1092" y="482"/>
                      </a:lnTo>
                      <a:lnTo>
                        <a:pt x="1092" y="468"/>
                      </a:lnTo>
                      <a:lnTo>
                        <a:pt x="1092" y="454"/>
                      </a:lnTo>
                      <a:lnTo>
                        <a:pt x="1107" y="454"/>
                      </a:lnTo>
                      <a:lnTo>
                        <a:pt x="1107" y="440"/>
                      </a:lnTo>
                      <a:lnTo>
                        <a:pt x="1107" y="426"/>
                      </a:lnTo>
                      <a:lnTo>
                        <a:pt x="1121" y="426"/>
                      </a:lnTo>
                      <a:lnTo>
                        <a:pt x="1121" y="411"/>
                      </a:lnTo>
                      <a:lnTo>
                        <a:pt x="1135" y="411"/>
                      </a:lnTo>
                      <a:lnTo>
                        <a:pt x="1135" y="397"/>
                      </a:lnTo>
                      <a:lnTo>
                        <a:pt x="1149" y="397"/>
                      </a:lnTo>
                      <a:lnTo>
                        <a:pt x="1163" y="383"/>
                      </a:lnTo>
                      <a:lnTo>
                        <a:pt x="1178" y="383"/>
                      </a:lnTo>
                      <a:lnTo>
                        <a:pt x="1192" y="383"/>
                      </a:lnTo>
                      <a:lnTo>
                        <a:pt x="1206" y="383"/>
                      </a:lnTo>
                      <a:lnTo>
                        <a:pt x="1206" y="369"/>
                      </a:lnTo>
                      <a:lnTo>
                        <a:pt x="1263" y="369"/>
                      </a:lnTo>
                      <a:lnTo>
                        <a:pt x="1277" y="369"/>
                      </a:lnTo>
                      <a:lnTo>
                        <a:pt x="1291" y="369"/>
                      </a:lnTo>
                      <a:lnTo>
                        <a:pt x="1305" y="355"/>
                      </a:lnTo>
                      <a:lnTo>
                        <a:pt x="1319" y="355"/>
                      </a:lnTo>
                      <a:lnTo>
                        <a:pt x="1334" y="355"/>
                      </a:lnTo>
                      <a:lnTo>
                        <a:pt x="1348" y="340"/>
                      </a:lnTo>
                      <a:lnTo>
                        <a:pt x="1362" y="340"/>
                      </a:lnTo>
                      <a:lnTo>
                        <a:pt x="1362" y="326"/>
                      </a:lnTo>
                      <a:lnTo>
                        <a:pt x="1376" y="326"/>
                      </a:lnTo>
                      <a:lnTo>
                        <a:pt x="1390" y="312"/>
                      </a:lnTo>
                      <a:lnTo>
                        <a:pt x="1404" y="298"/>
                      </a:lnTo>
                      <a:lnTo>
                        <a:pt x="1404" y="284"/>
                      </a:lnTo>
                      <a:lnTo>
                        <a:pt x="1419" y="270"/>
                      </a:lnTo>
                      <a:lnTo>
                        <a:pt x="1419" y="255"/>
                      </a:lnTo>
                      <a:lnTo>
                        <a:pt x="1433" y="241"/>
                      </a:lnTo>
                      <a:lnTo>
                        <a:pt x="1433" y="227"/>
                      </a:lnTo>
                      <a:lnTo>
                        <a:pt x="1433" y="213"/>
                      </a:lnTo>
                      <a:lnTo>
                        <a:pt x="1433" y="199"/>
                      </a:lnTo>
                      <a:lnTo>
                        <a:pt x="1433" y="184"/>
                      </a:lnTo>
                      <a:lnTo>
                        <a:pt x="1447" y="170"/>
                      </a:lnTo>
                      <a:lnTo>
                        <a:pt x="1447" y="156"/>
                      </a:lnTo>
                      <a:lnTo>
                        <a:pt x="1447" y="142"/>
                      </a:lnTo>
                      <a:lnTo>
                        <a:pt x="1461" y="128"/>
                      </a:lnTo>
                      <a:lnTo>
                        <a:pt x="1461" y="113"/>
                      </a:lnTo>
                      <a:lnTo>
                        <a:pt x="1475" y="113"/>
                      </a:lnTo>
                      <a:lnTo>
                        <a:pt x="1475" y="99"/>
                      </a:lnTo>
                      <a:lnTo>
                        <a:pt x="1490" y="85"/>
                      </a:lnTo>
                      <a:lnTo>
                        <a:pt x="1490" y="71"/>
                      </a:lnTo>
                      <a:lnTo>
                        <a:pt x="1504" y="71"/>
                      </a:lnTo>
                      <a:lnTo>
                        <a:pt x="1504" y="57"/>
                      </a:lnTo>
                      <a:lnTo>
                        <a:pt x="1518" y="57"/>
                      </a:lnTo>
                      <a:lnTo>
                        <a:pt x="1532" y="43"/>
                      </a:lnTo>
                      <a:lnTo>
                        <a:pt x="1546" y="28"/>
                      </a:lnTo>
                      <a:lnTo>
                        <a:pt x="1560" y="28"/>
                      </a:lnTo>
                      <a:lnTo>
                        <a:pt x="1560" y="14"/>
                      </a:lnTo>
                      <a:lnTo>
                        <a:pt x="1575" y="14"/>
                      </a:lnTo>
                      <a:lnTo>
                        <a:pt x="1589" y="14"/>
                      </a:lnTo>
                      <a:lnTo>
                        <a:pt x="1589" y="0"/>
                      </a:lnTo>
                      <a:lnTo>
                        <a:pt x="1603" y="14"/>
                      </a:lnTo>
                      <a:lnTo>
                        <a:pt x="1617" y="14"/>
                      </a:lnTo>
                      <a:lnTo>
                        <a:pt x="1631" y="14"/>
                      </a:lnTo>
                      <a:lnTo>
                        <a:pt x="1631" y="28"/>
                      </a:lnTo>
                      <a:lnTo>
                        <a:pt x="1646" y="28"/>
                      </a:lnTo>
                      <a:lnTo>
                        <a:pt x="1660" y="28"/>
                      </a:lnTo>
                      <a:close/>
                    </a:path>
                  </a:pathLst>
                </a:custGeom>
                <a:pattFill prst="ltUpDiag">
                  <a:fgClr>
                    <a:srgbClr val="FFFF00"/>
                  </a:fgClr>
                  <a:bgClr>
                    <a:srgbClr val="FFFFFF"/>
                  </a:bgClr>
                </a:pattFill>
                <a:ln w="9525">
                  <a:solidFill>
                    <a:srgbClr val="333333"/>
                  </a:solidFill>
                  <a:round/>
                  <a:headEnd/>
                  <a:tailEnd/>
                </a:ln>
              </p:spPr>
              <p:txBody>
                <a:bodyPr/>
                <a:lstStyle/>
                <a:p>
                  <a:endParaRPr lang="ja-JP" altLang="en-US"/>
                </a:p>
              </p:txBody>
            </p:sp>
            <p:sp>
              <p:nvSpPr>
                <p:cNvPr id="52" name="Freeform 39"/>
                <p:cNvSpPr>
                  <a:spLocks/>
                </p:cNvSpPr>
                <p:nvPr/>
              </p:nvSpPr>
              <p:spPr bwMode="auto">
                <a:xfrm>
                  <a:off x="2779" y="2823"/>
                  <a:ext cx="1065" cy="1148"/>
                </a:xfrm>
                <a:custGeom>
                  <a:avLst/>
                  <a:gdLst>
                    <a:gd name="T0" fmla="*/ 610 w 1063"/>
                    <a:gd name="T1" fmla="*/ 212 h 1149"/>
                    <a:gd name="T2" fmla="*/ 638 w 1063"/>
                    <a:gd name="T3" fmla="*/ 227 h 1149"/>
                    <a:gd name="T4" fmla="*/ 652 w 1063"/>
                    <a:gd name="T5" fmla="*/ 241 h 1149"/>
                    <a:gd name="T6" fmla="*/ 766 w 1063"/>
                    <a:gd name="T7" fmla="*/ 297 h 1149"/>
                    <a:gd name="T8" fmla="*/ 822 w 1063"/>
                    <a:gd name="T9" fmla="*/ 283 h 1149"/>
                    <a:gd name="T10" fmla="*/ 893 w 1063"/>
                    <a:gd name="T11" fmla="*/ 241 h 1149"/>
                    <a:gd name="T12" fmla="*/ 950 w 1063"/>
                    <a:gd name="T13" fmla="*/ 198 h 1149"/>
                    <a:gd name="T14" fmla="*/ 1049 w 1063"/>
                    <a:gd name="T15" fmla="*/ 184 h 1149"/>
                    <a:gd name="T16" fmla="*/ 1049 w 1063"/>
                    <a:gd name="T17" fmla="*/ 198 h 1149"/>
                    <a:gd name="T18" fmla="*/ 1035 w 1063"/>
                    <a:gd name="T19" fmla="*/ 241 h 1149"/>
                    <a:gd name="T20" fmla="*/ 1021 w 1063"/>
                    <a:gd name="T21" fmla="*/ 283 h 1149"/>
                    <a:gd name="T22" fmla="*/ 1007 w 1063"/>
                    <a:gd name="T23" fmla="*/ 297 h 1149"/>
                    <a:gd name="T24" fmla="*/ 1007 w 1063"/>
                    <a:gd name="T25" fmla="*/ 340 h 1149"/>
                    <a:gd name="T26" fmla="*/ 1007 w 1063"/>
                    <a:gd name="T27" fmla="*/ 368 h 1149"/>
                    <a:gd name="T28" fmla="*/ 1021 w 1063"/>
                    <a:gd name="T29" fmla="*/ 397 h 1149"/>
                    <a:gd name="T30" fmla="*/ 1049 w 1063"/>
                    <a:gd name="T31" fmla="*/ 524 h 1149"/>
                    <a:gd name="T32" fmla="*/ 1063 w 1063"/>
                    <a:gd name="T33" fmla="*/ 567 h 1149"/>
                    <a:gd name="T34" fmla="*/ 1021 w 1063"/>
                    <a:gd name="T35" fmla="*/ 581 h 1149"/>
                    <a:gd name="T36" fmla="*/ 978 w 1063"/>
                    <a:gd name="T37" fmla="*/ 610 h 1149"/>
                    <a:gd name="T38" fmla="*/ 964 w 1063"/>
                    <a:gd name="T39" fmla="*/ 624 h 1149"/>
                    <a:gd name="T40" fmla="*/ 922 w 1063"/>
                    <a:gd name="T41" fmla="*/ 652 h 1149"/>
                    <a:gd name="T42" fmla="*/ 879 w 1063"/>
                    <a:gd name="T43" fmla="*/ 695 h 1149"/>
                    <a:gd name="T44" fmla="*/ 780 w 1063"/>
                    <a:gd name="T45" fmla="*/ 808 h 1149"/>
                    <a:gd name="T46" fmla="*/ 737 w 1063"/>
                    <a:gd name="T47" fmla="*/ 879 h 1149"/>
                    <a:gd name="T48" fmla="*/ 709 w 1063"/>
                    <a:gd name="T49" fmla="*/ 922 h 1149"/>
                    <a:gd name="T50" fmla="*/ 496 w 1063"/>
                    <a:gd name="T51" fmla="*/ 1092 h 1149"/>
                    <a:gd name="T52" fmla="*/ 368 w 1063"/>
                    <a:gd name="T53" fmla="*/ 1149 h 1149"/>
                    <a:gd name="T54" fmla="*/ 340 w 1063"/>
                    <a:gd name="T55" fmla="*/ 1092 h 1149"/>
                    <a:gd name="T56" fmla="*/ 255 w 1063"/>
                    <a:gd name="T57" fmla="*/ 978 h 1149"/>
                    <a:gd name="T58" fmla="*/ 241 w 1063"/>
                    <a:gd name="T59" fmla="*/ 950 h 1149"/>
                    <a:gd name="T60" fmla="*/ 241 w 1063"/>
                    <a:gd name="T61" fmla="*/ 950 h 1149"/>
                    <a:gd name="T62" fmla="*/ 241 w 1063"/>
                    <a:gd name="T63" fmla="*/ 936 h 1149"/>
                    <a:gd name="T64" fmla="*/ 227 w 1063"/>
                    <a:gd name="T65" fmla="*/ 922 h 1149"/>
                    <a:gd name="T66" fmla="*/ 227 w 1063"/>
                    <a:gd name="T67" fmla="*/ 922 h 1149"/>
                    <a:gd name="T68" fmla="*/ 212 w 1063"/>
                    <a:gd name="T69" fmla="*/ 907 h 1149"/>
                    <a:gd name="T70" fmla="*/ 170 w 1063"/>
                    <a:gd name="T71" fmla="*/ 879 h 1149"/>
                    <a:gd name="T72" fmla="*/ 113 w 1063"/>
                    <a:gd name="T73" fmla="*/ 879 h 1149"/>
                    <a:gd name="T74" fmla="*/ 71 w 1063"/>
                    <a:gd name="T75" fmla="*/ 865 h 1149"/>
                    <a:gd name="T76" fmla="*/ 14 w 1063"/>
                    <a:gd name="T77" fmla="*/ 851 h 1149"/>
                    <a:gd name="T78" fmla="*/ 14 w 1063"/>
                    <a:gd name="T79" fmla="*/ 822 h 1149"/>
                    <a:gd name="T80" fmla="*/ 28 w 1063"/>
                    <a:gd name="T81" fmla="*/ 766 h 1149"/>
                    <a:gd name="T82" fmla="*/ 71 w 1063"/>
                    <a:gd name="T83" fmla="*/ 638 h 1149"/>
                    <a:gd name="T84" fmla="*/ 56 w 1063"/>
                    <a:gd name="T85" fmla="*/ 581 h 1149"/>
                    <a:gd name="T86" fmla="*/ 28 w 1063"/>
                    <a:gd name="T87" fmla="*/ 496 h 1149"/>
                    <a:gd name="T88" fmla="*/ 28 w 1063"/>
                    <a:gd name="T89" fmla="*/ 482 h 1149"/>
                    <a:gd name="T90" fmla="*/ 56 w 1063"/>
                    <a:gd name="T91" fmla="*/ 454 h 1149"/>
                    <a:gd name="T92" fmla="*/ 85 w 1063"/>
                    <a:gd name="T93" fmla="*/ 425 h 1149"/>
                    <a:gd name="T94" fmla="*/ 42 w 1063"/>
                    <a:gd name="T95" fmla="*/ 354 h 1149"/>
                    <a:gd name="T96" fmla="*/ 28 w 1063"/>
                    <a:gd name="T97" fmla="*/ 283 h 1149"/>
                    <a:gd name="T98" fmla="*/ 156 w 1063"/>
                    <a:gd name="T99" fmla="*/ 198 h 1149"/>
                    <a:gd name="T100" fmla="*/ 227 w 1063"/>
                    <a:gd name="T101" fmla="*/ 141 h 1149"/>
                    <a:gd name="T102" fmla="*/ 368 w 1063"/>
                    <a:gd name="T103" fmla="*/ 42 h 1149"/>
                    <a:gd name="T104" fmla="*/ 439 w 1063"/>
                    <a:gd name="T105" fmla="*/ 0 h 1149"/>
                    <a:gd name="T106" fmla="*/ 496 w 1063"/>
                    <a:gd name="T107" fmla="*/ 71 h 1149"/>
                    <a:gd name="T108" fmla="*/ 524 w 1063"/>
                    <a:gd name="T109" fmla="*/ 113 h 1149"/>
                    <a:gd name="T110" fmla="*/ 539 w 1063"/>
                    <a:gd name="T111" fmla="*/ 127 h 1149"/>
                    <a:gd name="T112" fmla="*/ 567 w 1063"/>
                    <a:gd name="T113" fmla="*/ 156 h 1149"/>
                    <a:gd name="T114" fmla="*/ 567 w 1063"/>
                    <a:gd name="T115" fmla="*/ 156 h 1149"/>
                    <a:gd name="T116" fmla="*/ 581 w 1063"/>
                    <a:gd name="T117" fmla="*/ 184 h 1149"/>
                    <a:gd name="T118" fmla="*/ 610 w 1063"/>
                    <a:gd name="T119" fmla="*/ 212 h 1149"/>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063"/>
                    <a:gd name="T181" fmla="*/ 0 h 1149"/>
                    <a:gd name="T182" fmla="*/ 1063 w 1063"/>
                    <a:gd name="T183" fmla="*/ 1149 h 1149"/>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063" h="1149">
                      <a:moveTo>
                        <a:pt x="610" y="212"/>
                      </a:moveTo>
                      <a:lnTo>
                        <a:pt x="610" y="212"/>
                      </a:lnTo>
                      <a:lnTo>
                        <a:pt x="624" y="212"/>
                      </a:lnTo>
                      <a:lnTo>
                        <a:pt x="624" y="227"/>
                      </a:lnTo>
                      <a:lnTo>
                        <a:pt x="638" y="227"/>
                      </a:lnTo>
                      <a:lnTo>
                        <a:pt x="638" y="241"/>
                      </a:lnTo>
                      <a:lnTo>
                        <a:pt x="652" y="241"/>
                      </a:lnTo>
                      <a:lnTo>
                        <a:pt x="666" y="241"/>
                      </a:lnTo>
                      <a:lnTo>
                        <a:pt x="666" y="255"/>
                      </a:lnTo>
                      <a:lnTo>
                        <a:pt x="680" y="255"/>
                      </a:lnTo>
                      <a:lnTo>
                        <a:pt x="709" y="269"/>
                      </a:lnTo>
                      <a:lnTo>
                        <a:pt x="766" y="297"/>
                      </a:lnTo>
                      <a:lnTo>
                        <a:pt x="794" y="312"/>
                      </a:lnTo>
                      <a:lnTo>
                        <a:pt x="808" y="297"/>
                      </a:lnTo>
                      <a:lnTo>
                        <a:pt x="808" y="283"/>
                      </a:lnTo>
                      <a:lnTo>
                        <a:pt x="822" y="283"/>
                      </a:lnTo>
                      <a:lnTo>
                        <a:pt x="865" y="269"/>
                      </a:lnTo>
                      <a:lnTo>
                        <a:pt x="879" y="255"/>
                      </a:lnTo>
                      <a:lnTo>
                        <a:pt x="879" y="241"/>
                      </a:lnTo>
                      <a:lnTo>
                        <a:pt x="893" y="241"/>
                      </a:lnTo>
                      <a:lnTo>
                        <a:pt x="922" y="241"/>
                      </a:lnTo>
                      <a:lnTo>
                        <a:pt x="936" y="241"/>
                      </a:lnTo>
                      <a:lnTo>
                        <a:pt x="950" y="241"/>
                      </a:lnTo>
                      <a:lnTo>
                        <a:pt x="950" y="212"/>
                      </a:lnTo>
                      <a:lnTo>
                        <a:pt x="950" y="198"/>
                      </a:lnTo>
                      <a:lnTo>
                        <a:pt x="964" y="184"/>
                      </a:lnTo>
                      <a:lnTo>
                        <a:pt x="992" y="184"/>
                      </a:lnTo>
                      <a:lnTo>
                        <a:pt x="1035" y="184"/>
                      </a:lnTo>
                      <a:lnTo>
                        <a:pt x="1049" y="184"/>
                      </a:lnTo>
                      <a:lnTo>
                        <a:pt x="1049" y="198"/>
                      </a:lnTo>
                      <a:lnTo>
                        <a:pt x="1049" y="212"/>
                      </a:lnTo>
                      <a:lnTo>
                        <a:pt x="1035" y="212"/>
                      </a:lnTo>
                      <a:lnTo>
                        <a:pt x="1035" y="227"/>
                      </a:lnTo>
                      <a:lnTo>
                        <a:pt x="1035" y="241"/>
                      </a:lnTo>
                      <a:lnTo>
                        <a:pt x="1035" y="255"/>
                      </a:lnTo>
                      <a:lnTo>
                        <a:pt x="1021" y="269"/>
                      </a:lnTo>
                      <a:lnTo>
                        <a:pt x="1021" y="283"/>
                      </a:lnTo>
                      <a:lnTo>
                        <a:pt x="1021" y="297"/>
                      </a:lnTo>
                      <a:lnTo>
                        <a:pt x="1007" y="297"/>
                      </a:lnTo>
                      <a:lnTo>
                        <a:pt x="1007" y="312"/>
                      </a:lnTo>
                      <a:lnTo>
                        <a:pt x="1007" y="326"/>
                      </a:lnTo>
                      <a:lnTo>
                        <a:pt x="1007" y="340"/>
                      </a:lnTo>
                      <a:lnTo>
                        <a:pt x="1007" y="354"/>
                      </a:lnTo>
                      <a:lnTo>
                        <a:pt x="1007" y="368"/>
                      </a:lnTo>
                      <a:lnTo>
                        <a:pt x="1007" y="383"/>
                      </a:lnTo>
                      <a:lnTo>
                        <a:pt x="1007" y="397"/>
                      </a:lnTo>
                      <a:lnTo>
                        <a:pt x="1021" y="397"/>
                      </a:lnTo>
                      <a:lnTo>
                        <a:pt x="1021" y="411"/>
                      </a:lnTo>
                      <a:lnTo>
                        <a:pt x="1035" y="439"/>
                      </a:lnTo>
                      <a:lnTo>
                        <a:pt x="1035" y="454"/>
                      </a:lnTo>
                      <a:lnTo>
                        <a:pt x="1035" y="482"/>
                      </a:lnTo>
                      <a:lnTo>
                        <a:pt x="1049" y="524"/>
                      </a:lnTo>
                      <a:lnTo>
                        <a:pt x="1049" y="553"/>
                      </a:lnTo>
                      <a:lnTo>
                        <a:pt x="1063" y="567"/>
                      </a:lnTo>
                      <a:lnTo>
                        <a:pt x="1049" y="567"/>
                      </a:lnTo>
                      <a:lnTo>
                        <a:pt x="1049" y="581"/>
                      </a:lnTo>
                      <a:lnTo>
                        <a:pt x="1035" y="581"/>
                      </a:lnTo>
                      <a:lnTo>
                        <a:pt x="1021" y="581"/>
                      </a:lnTo>
                      <a:lnTo>
                        <a:pt x="1007" y="595"/>
                      </a:lnTo>
                      <a:lnTo>
                        <a:pt x="992" y="595"/>
                      </a:lnTo>
                      <a:lnTo>
                        <a:pt x="978" y="610"/>
                      </a:lnTo>
                      <a:lnTo>
                        <a:pt x="964" y="610"/>
                      </a:lnTo>
                      <a:lnTo>
                        <a:pt x="964" y="624"/>
                      </a:lnTo>
                      <a:lnTo>
                        <a:pt x="950" y="624"/>
                      </a:lnTo>
                      <a:lnTo>
                        <a:pt x="936" y="638"/>
                      </a:lnTo>
                      <a:lnTo>
                        <a:pt x="922" y="638"/>
                      </a:lnTo>
                      <a:lnTo>
                        <a:pt x="922" y="652"/>
                      </a:lnTo>
                      <a:lnTo>
                        <a:pt x="907" y="652"/>
                      </a:lnTo>
                      <a:lnTo>
                        <a:pt x="907" y="666"/>
                      </a:lnTo>
                      <a:lnTo>
                        <a:pt x="893" y="666"/>
                      </a:lnTo>
                      <a:lnTo>
                        <a:pt x="893" y="680"/>
                      </a:lnTo>
                      <a:lnTo>
                        <a:pt x="879" y="680"/>
                      </a:lnTo>
                      <a:lnTo>
                        <a:pt x="879" y="695"/>
                      </a:lnTo>
                      <a:lnTo>
                        <a:pt x="865" y="695"/>
                      </a:lnTo>
                      <a:lnTo>
                        <a:pt x="865" y="709"/>
                      </a:lnTo>
                      <a:lnTo>
                        <a:pt x="836" y="751"/>
                      </a:lnTo>
                      <a:lnTo>
                        <a:pt x="822" y="751"/>
                      </a:lnTo>
                      <a:lnTo>
                        <a:pt x="808" y="780"/>
                      </a:lnTo>
                      <a:lnTo>
                        <a:pt x="780" y="808"/>
                      </a:lnTo>
                      <a:lnTo>
                        <a:pt x="751" y="865"/>
                      </a:lnTo>
                      <a:lnTo>
                        <a:pt x="737" y="879"/>
                      </a:lnTo>
                      <a:lnTo>
                        <a:pt x="723" y="922"/>
                      </a:lnTo>
                      <a:lnTo>
                        <a:pt x="709" y="922"/>
                      </a:lnTo>
                      <a:lnTo>
                        <a:pt x="680" y="978"/>
                      </a:lnTo>
                      <a:lnTo>
                        <a:pt x="652" y="1021"/>
                      </a:lnTo>
                      <a:lnTo>
                        <a:pt x="624" y="1035"/>
                      </a:lnTo>
                      <a:lnTo>
                        <a:pt x="581" y="1063"/>
                      </a:lnTo>
                      <a:lnTo>
                        <a:pt x="524" y="1078"/>
                      </a:lnTo>
                      <a:lnTo>
                        <a:pt x="510" y="1092"/>
                      </a:lnTo>
                      <a:lnTo>
                        <a:pt x="496" y="1092"/>
                      </a:lnTo>
                      <a:lnTo>
                        <a:pt x="411" y="1134"/>
                      </a:lnTo>
                      <a:lnTo>
                        <a:pt x="397" y="1134"/>
                      </a:lnTo>
                      <a:lnTo>
                        <a:pt x="383" y="1134"/>
                      </a:lnTo>
                      <a:lnTo>
                        <a:pt x="383" y="1149"/>
                      </a:lnTo>
                      <a:lnTo>
                        <a:pt x="368" y="1149"/>
                      </a:lnTo>
                      <a:lnTo>
                        <a:pt x="354" y="1134"/>
                      </a:lnTo>
                      <a:lnTo>
                        <a:pt x="354" y="1120"/>
                      </a:lnTo>
                      <a:lnTo>
                        <a:pt x="340" y="1120"/>
                      </a:lnTo>
                      <a:lnTo>
                        <a:pt x="340" y="1106"/>
                      </a:lnTo>
                      <a:lnTo>
                        <a:pt x="340" y="1092"/>
                      </a:lnTo>
                      <a:lnTo>
                        <a:pt x="326" y="1092"/>
                      </a:lnTo>
                      <a:lnTo>
                        <a:pt x="326" y="1078"/>
                      </a:lnTo>
                      <a:lnTo>
                        <a:pt x="312" y="1063"/>
                      </a:lnTo>
                      <a:lnTo>
                        <a:pt x="312" y="1049"/>
                      </a:lnTo>
                      <a:lnTo>
                        <a:pt x="298" y="1035"/>
                      </a:lnTo>
                      <a:lnTo>
                        <a:pt x="283" y="1007"/>
                      </a:lnTo>
                      <a:lnTo>
                        <a:pt x="255" y="978"/>
                      </a:lnTo>
                      <a:lnTo>
                        <a:pt x="255" y="964"/>
                      </a:lnTo>
                      <a:lnTo>
                        <a:pt x="241" y="964"/>
                      </a:lnTo>
                      <a:lnTo>
                        <a:pt x="241" y="950"/>
                      </a:lnTo>
                      <a:lnTo>
                        <a:pt x="241" y="936"/>
                      </a:lnTo>
                      <a:lnTo>
                        <a:pt x="227" y="936"/>
                      </a:lnTo>
                      <a:lnTo>
                        <a:pt x="227" y="922"/>
                      </a:lnTo>
                      <a:lnTo>
                        <a:pt x="212" y="922"/>
                      </a:lnTo>
                      <a:lnTo>
                        <a:pt x="212" y="907"/>
                      </a:lnTo>
                      <a:lnTo>
                        <a:pt x="198" y="907"/>
                      </a:lnTo>
                      <a:lnTo>
                        <a:pt x="198" y="893"/>
                      </a:lnTo>
                      <a:lnTo>
                        <a:pt x="170" y="879"/>
                      </a:lnTo>
                      <a:lnTo>
                        <a:pt x="156" y="879"/>
                      </a:lnTo>
                      <a:lnTo>
                        <a:pt x="142" y="879"/>
                      </a:lnTo>
                      <a:lnTo>
                        <a:pt x="127" y="879"/>
                      </a:lnTo>
                      <a:lnTo>
                        <a:pt x="113" y="879"/>
                      </a:lnTo>
                      <a:lnTo>
                        <a:pt x="99" y="865"/>
                      </a:lnTo>
                      <a:lnTo>
                        <a:pt x="85" y="865"/>
                      </a:lnTo>
                      <a:lnTo>
                        <a:pt x="71" y="865"/>
                      </a:lnTo>
                      <a:lnTo>
                        <a:pt x="42" y="865"/>
                      </a:lnTo>
                      <a:lnTo>
                        <a:pt x="14" y="851"/>
                      </a:lnTo>
                      <a:lnTo>
                        <a:pt x="14" y="837"/>
                      </a:lnTo>
                      <a:lnTo>
                        <a:pt x="14" y="822"/>
                      </a:lnTo>
                      <a:lnTo>
                        <a:pt x="14" y="808"/>
                      </a:lnTo>
                      <a:lnTo>
                        <a:pt x="14" y="780"/>
                      </a:lnTo>
                      <a:lnTo>
                        <a:pt x="28" y="766"/>
                      </a:lnTo>
                      <a:lnTo>
                        <a:pt x="56" y="709"/>
                      </a:lnTo>
                      <a:lnTo>
                        <a:pt x="71" y="709"/>
                      </a:lnTo>
                      <a:lnTo>
                        <a:pt x="71" y="695"/>
                      </a:lnTo>
                      <a:lnTo>
                        <a:pt x="71" y="680"/>
                      </a:lnTo>
                      <a:lnTo>
                        <a:pt x="71" y="652"/>
                      </a:lnTo>
                      <a:lnTo>
                        <a:pt x="71" y="638"/>
                      </a:lnTo>
                      <a:lnTo>
                        <a:pt x="71" y="624"/>
                      </a:lnTo>
                      <a:lnTo>
                        <a:pt x="71" y="610"/>
                      </a:lnTo>
                      <a:lnTo>
                        <a:pt x="71" y="595"/>
                      </a:lnTo>
                      <a:lnTo>
                        <a:pt x="56" y="581"/>
                      </a:lnTo>
                      <a:lnTo>
                        <a:pt x="56" y="567"/>
                      </a:lnTo>
                      <a:lnTo>
                        <a:pt x="56" y="553"/>
                      </a:lnTo>
                      <a:lnTo>
                        <a:pt x="56" y="539"/>
                      </a:lnTo>
                      <a:lnTo>
                        <a:pt x="42" y="539"/>
                      </a:lnTo>
                      <a:lnTo>
                        <a:pt x="42" y="510"/>
                      </a:lnTo>
                      <a:lnTo>
                        <a:pt x="28" y="496"/>
                      </a:lnTo>
                      <a:lnTo>
                        <a:pt x="28" y="482"/>
                      </a:lnTo>
                      <a:lnTo>
                        <a:pt x="42" y="468"/>
                      </a:lnTo>
                      <a:lnTo>
                        <a:pt x="42" y="454"/>
                      </a:lnTo>
                      <a:lnTo>
                        <a:pt x="56" y="454"/>
                      </a:lnTo>
                      <a:lnTo>
                        <a:pt x="71" y="439"/>
                      </a:lnTo>
                      <a:lnTo>
                        <a:pt x="85" y="439"/>
                      </a:lnTo>
                      <a:lnTo>
                        <a:pt x="85" y="425"/>
                      </a:lnTo>
                      <a:lnTo>
                        <a:pt x="71" y="411"/>
                      </a:lnTo>
                      <a:lnTo>
                        <a:pt x="56" y="397"/>
                      </a:lnTo>
                      <a:lnTo>
                        <a:pt x="42" y="354"/>
                      </a:lnTo>
                      <a:lnTo>
                        <a:pt x="0" y="312"/>
                      </a:lnTo>
                      <a:lnTo>
                        <a:pt x="0" y="297"/>
                      </a:lnTo>
                      <a:lnTo>
                        <a:pt x="28" y="283"/>
                      </a:lnTo>
                      <a:lnTo>
                        <a:pt x="71" y="255"/>
                      </a:lnTo>
                      <a:lnTo>
                        <a:pt x="85" y="241"/>
                      </a:lnTo>
                      <a:lnTo>
                        <a:pt x="99" y="241"/>
                      </a:lnTo>
                      <a:lnTo>
                        <a:pt x="113" y="227"/>
                      </a:lnTo>
                      <a:lnTo>
                        <a:pt x="142" y="212"/>
                      </a:lnTo>
                      <a:lnTo>
                        <a:pt x="156" y="198"/>
                      </a:lnTo>
                      <a:lnTo>
                        <a:pt x="170" y="198"/>
                      </a:lnTo>
                      <a:lnTo>
                        <a:pt x="170" y="184"/>
                      </a:lnTo>
                      <a:lnTo>
                        <a:pt x="198" y="170"/>
                      </a:lnTo>
                      <a:lnTo>
                        <a:pt x="227" y="141"/>
                      </a:lnTo>
                      <a:lnTo>
                        <a:pt x="241" y="127"/>
                      </a:lnTo>
                      <a:lnTo>
                        <a:pt x="269" y="113"/>
                      </a:lnTo>
                      <a:lnTo>
                        <a:pt x="283" y="99"/>
                      </a:lnTo>
                      <a:lnTo>
                        <a:pt x="312" y="85"/>
                      </a:lnTo>
                      <a:lnTo>
                        <a:pt x="340" y="71"/>
                      </a:lnTo>
                      <a:lnTo>
                        <a:pt x="368" y="42"/>
                      </a:lnTo>
                      <a:lnTo>
                        <a:pt x="411" y="14"/>
                      </a:lnTo>
                      <a:lnTo>
                        <a:pt x="425" y="0"/>
                      </a:lnTo>
                      <a:lnTo>
                        <a:pt x="439" y="0"/>
                      </a:lnTo>
                      <a:lnTo>
                        <a:pt x="454" y="28"/>
                      </a:lnTo>
                      <a:lnTo>
                        <a:pt x="468" y="28"/>
                      </a:lnTo>
                      <a:lnTo>
                        <a:pt x="482" y="42"/>
                      </a:lnTo>
                      <a:lnTo>
                        <a:pt x="496" y="71"/>
                      </a:lnTo>
                      <a:lnTo>
                        <a:pt x="510" y="85"/>
                      </a:lnTo>
                      <a:lnTo>
                        <a:pt x="510" y="99"/>
                      </a:lnTo>
                      <a:lnTo>
                        <a:pt x="524" y="99"/>
                      </a:lnTo>
                      <a:lnTo>
                        <a:pt x="524" y="113"/>
                      </a:lnTo>
                      <a:lnTo>
                        <a:pt x="539" y="113"/>
                      </a:lnTo>
                      <a:lnTo>
                        <a:pt x="539" y="127"/>
                      </a:lnTo>
                      <a:lnTo>
                        <a:pt x="553" y="141"/>
                      </a:lnTo>
                      <a:lnTo>
                        <a:pt x="567" y="156"/>
                      </a:lnTo>
                      <a:lnTo>
                        <a:pt x="567" y="170"/>
                      </a:lnTo>
                      <a:lnTo>
                        <a:pt x="581" y="170"/>
                      </a:lnTo>
                      <a:lnTo>
                        <a:pt x="581" y="184"/>
                      </a:lnTo>
                      <a:lnTo>
                        <a:pt x="595" y="198"/>
                      </a:lnTo>
                      <a:lnTo>
                        <a:pt x="610" y="212"/>
                      </a:lnTo>
                      <a:close/>
                    </a:path>
                  </a:pathLst>
                </a:custGeom>
                <a:pattFill prst="lgGrid">
                  <a:fgClr>
                    <a:schemeClr val="accent1">
                      <a:lumMod val="60000"/>
                      <a:lumOff val="40000"/>
                    </a:schemeClr>
                  </a:fgClr>
                  <a:bgClr>
                    <a:srgbClr val="FFFFFF"/>
                  </a:bgClr>
                </a:pattFill>
                <a:ln w="9525">
                  <a:solidFill>
                    <a:srgbClr val="333333"/>
                  </a:solidFill>
                  <a:round/>
                  <a:headEnd/>
                  <a:tailEnd/>
                </a:ln>
              </p:spPr>
              <p:txBody>
                <a:bodyPr/>
                <a:lstStyle/>
                <a:p>
                  <a:pPr eaLnBrk="1" hangingPunct="1">
                    <a:defRPr/>
                  </a:pPr>
                  <a:endParaRPr lang="ja-JP" altLang="en-US"/>
                </a:p>
              </p:txBody>
            </p:sp>
            <p:sp>
              <p:nvSpPr>
                <p:cNvPr id="53" name="Freeform 38"/>
                <p:cNvSpPr>
                  <a:spLocks/>
                </p:cNvSpPr>
                <p:nvPr/>
              </p:nvSpPr>
              <p:spPr bwMode="auto">
                <a:xfrm>
                  <a:off x="5630" y="5490"/>
                  <a:ext cx="1702" cy="2539"/>
                </a:xfrm>
                <a:custGeom>
                  <a:avLst/>
                  <a:gdLst>
                    <a:gd name="T0" fmla="*/ 837 w 1702"/>
                    <a:gd name="T1" fmla="*/ 156 h 2539"/>
                    <a:gd name="T2" fmla="*/ 1177 w 1702"/>
                    <a:gd name="T3" fmla="*/ 468 h 2539"/>
                    <a:gd name="T4" fmla="*/ 1248 w 1702"/>
                    <a:gd name="T5" fmla="*/ 624 h 2539"/>
                    <a:gd name="T6" fmla="*/ 1305 w 1702"/>
                    <a:gd name="T7" fmla="*/ 737 h 2539"/>
                    <a:gd name="T8" fmla="*/ 1291 w 1702"/>
                    <a:gd name="T9" fmla="*/ 851 h 2539"/>
                    <a:gd name="T10" fmla="*/ 1277 w 1702"/>
                    <a:gd name="T11" fmla="*/ 1007 h 2539"/>
                    <a:gd name="T12" fmla="*/ 1277 w 1702"/>
                    <a:gd name="T13" fmla="*/ 1120 h 2539"/>
                    <a:gd name="T14" fmla="*/ 1206 w 1702"/>
                    <a:gd name="T15" fmla="*/ 1134 h 2539"/>
                    <a:gd name="T16" fmla="*/ 1135 w 1702"/>
                    <a:gd name="T17" fmla="*/ 1106 h 2539"/>
                    <a:gd name="T18" fmla="*/ 1021 w 1702"/>
                    <a:gd name="T19" fmla="*/ 1063 h 2539"/>
                    <a:gd name="T20" fmla="*/ 979 w 1702"/>
                    <a:gd name="T21" fmla="*/ 1035 h 2539"/>
                    <a:gd name="T22" fmla="*/ 851 w 1702"/>
                    <a:gd name="T23" fmla="*/ 1021 h 2539"/>
                    <a:gd name="T24" fmla="*/ 823 w 1702"/>
                    <a:gd name="T25" fmla="*/ 964 h 2539"/>
                    <a:gd name="T26" fmla="*/ 780 w 1702"/>
                    <a:gd name="T27" fmla="*/ 993 h 2539"/>
                    <a:gd name="T28" fmla="*/ 780 w 1702"/>
                    <a:gd name="T29" fmla="*/ 1177 h 2539"/>
                    <a:gd name="T30" fmla="*/ 851 w 1702"/>
                    <a:gd name="T31" fmla="*/ 1234 h 2539"/>
                    <a:gd name="T32" fmla="*/ 993 w 1702"/>
                    <a:gd name="T33" fmla="*/ 1262 h 2539"/>
                    <a:gd name="T34" fmla="*/ 1121 w 1702"/>
                    <a:gd name="T35" fmla="*/ 1361 h 2539"/>
                    <a:gd name="T36" fmla="*/ 1234 w 1702"/>
                    <a:gd name="T37" fmla="*/ 1347 h 2539"/>
                    <a:gd name="T38" fmla="*/ 1206 w 1702"/>
                    <a:gd name="T39" fmla="*/ 1248 h 2539"/>
                    <a:gd name="T40" fmla="*/ 1206 w 1702"/>
                    <a:gd name="T41" fmla="*/ 1205 h 2539"/>
                    <a:gd name="T42" fmla="*/ 1234 w 1702"/>
                    <a:gd name="T43" fmla="*/ 1276 h 2539"/>
                    <a:gd name="T44" fmla="*/ 1319 w 1702"/>
                    <a:gd name="T45" fmla="*/ 1319 h 2539"/>
                    <a:gd name="T46" fmla="*/ 1319 w 1702"/>
                    <a:gd name="T47" fmla="*/ 1361 h 2539"/>
                    <a:gd name="T48" fmla="*/ 1433 w 1702"/>
                    <a:gd name="T49" fmla="*/ 1446 h 2539"/>
                    <a:gd name="T50" fmla="*/ 1532 w 1702"/>
                    <a:gd name="T51" fmla="*/ 1461 h 2539"/>
                    <a:gd name="T52" fmla="*/ 1589 w 1702"/>
                    <a:gd name="T53" fmla="*/ 1532 h 2539"/>
                    <a:gd name="T54" fmla="*/ 1688 w 1702"/>
                    <a:gd name="T55" fmla="*/ 1546 h 2539"/>
                    <a:gd name="T56" fmla="*/ 1688 w 1702"/>
                    <a:gd name="T57" fmla="*/ 1602 h 2539"/>
                    <a:gd name="T58" fmla="*/ 1702 w 1702"/>
                    <a:gd name="T59" fmla="*/ 1688 h 2539"/>
                    <a:gd name="T60" fmla="*/ 1631 w 1702"/>
                    <a:gd name="T61" fmla="*/ 1773 h 2539"/>
                    <a:gd name="T62" fmla="*/ 1575 w 1702"/>
                    <a:gd name="T63" fmla="*/ 1844 h 2539"/>
                    <a:gd name="T64" fmla="*/ 1433 w 1702"/>
                    <a:gd name="T65" fmla="*/ 1929 h 2539"/>
                    <a:gd name="T66" fmla="*/ 1433 w 1702"/>
                    <a:gd name="T67" fmla="*/ 2085 h 2539"/>
                    <a:gd name="T68" fmla="*/ 1433 w 1702"/>
                    <a:gd name="T69" fmla="*/ 2212 h 2539"/>
                    <a:gd name="T70" fmla="*/ 1333 w 1702"/>
                    <a:gd name="T71" fmla="*/ 2269 h 2539"/>
                    <a:gd name="T72" fmla="*/ 1121 w 1702"/>
                    <a:gd name="T73" fmla="*/ 2227 h 2539"/>
                    <a:gd name="T74" fmla="*/ 1135 w 1702"/>
                    <a:gd name="T75" fmla="*/ 2297 h 2539"/>
                    <a:gd name="T76" fmla="*/ 1078 w 1702"/>
                    <a:gd name="T77" fmla="*/ 2368 h 2539"/>
                    <a:gd name="T78" fmla="*/ 1107 w 1702"/>
                    <a:gd name="T79" fmla="*/ 2454 h 2539"/>
                    <a:gd name="T80" fmla="*/ 1050 w 1702"/>
                    <a:gd name="T81" fmla="*/ 2524 h 2539"/>
                    <a:gd name="T82" fmla="*/ 1050 w 1702"/>
                    <a:gd name="T83" fmla="*/ 2397 h 2539"/>
                    <a:gd name="T84" fmla="*/ 993 w 1702"/>
                    <a:gd name="T85" fmla="*/ 2326 h 2539"/>
                    <a:gd name="T86" fmla="*/ 951 w 1702"/>
                    <a:gd name="T87" fmla="*/ 2241 h 2539"/>
                    <a:gd name="T88" fmla="*/ 851 w 1702"/>
                    <a:gd name="T89" fmla="*/ 2184 h 2539"/>
                    <a:gd name="T90" fmla="*/ 752 w 1702"/>
                    <a:gd name="T91" fmla="*/ 2184 h 2539"/>
                    <a:gd name="T92" fmla="*/ 624 w 1702"/>
                    <a:gd name="T93" fmla="*/ 2184 h 2539"/>
                    <a:gd name="T94" fmla="*/ 497 w 1702"/>
                    <a:gd name="T95" fmla="*/ 2184 h 2539"/>
                    <a:gd name="T96" fmla="*/ 355 w 1702"/>
                    <a:gd name="T97" fmla="*/ 2184 h 2539"/>
                    <a:gd name="T98" fmla="*/ 298 w 1702"/>
                    <a:gd name="T99" fmla="*/ 2170 h 2539"/>
                    <a:gd name="T100" fmla="*/ 185 w 1702"/>
                    <a:gd name="T101" fmla="*/ 2170 h 2539"/>
                    <a:gd name="T102" fmla="*/ 114 w 1702"/>
                    <a:gd name="T103" fmla="*/ 2099 h 2539"/>
                    <a:gd name="T104" fmla="*/ 114 w 1702"/>
                    <a:gd name="T105" fmla="*/ 1985 h 2539"/>
                    <a:gd name="T106" fmla="*/ 114 w 1702"/>
                    <a:gd name="T107" fmla="*/ 1900 h 2539"/>
                    <a:gd name="T108" fmla="*/ 128 w 1702"/>
                    <a:gd name="T109" fmla="*/ 1631 h 2539"/>
                    <a:gd name="T110" fmla="*/ 0 w 1702"/>
                    <a:gd name="T111" fmla="*/ 1461 h 2539"/>
                    <a:gd name="T112" fmla="*/ 0 w 1702"/>
                    <a:gd name="T113" fmla="*/ 1276 h 2539"/>
                    <a:gd name="T114" fmla="*/ 114 w 1702"/>
                    <a:gd name="T115" fmla="*/ 794 h 2539"/>
                    <a:gd name="T116" fmla="*/ 327 w 1702"/>
                    <a:gd name="T117" fmla="*/ 411 h 2539"/>
                    <a:gd name="T118" fmla="*/ 483 w 1702"/>
                    <a:gd name="T119" fmla="*/ 496 h 2539"/>
                    <a:gd name="T120" fmla="*/ 454 w 1702"/>
                    <a:gd name="T121" fmla="*/ 411 h 2539"/>
                    <a:gd name="T122" fmla="*/ 454 w 1702"/>
                    <a:gd name="T123" fmla="*/ 297 h 2539"/>
                    <a:gd name="T124" fmla="*/ 497 w 1702"/>
                    <a:gd name="T125" fmla="*/ 71 h 2539"/>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702"/>
                    <a:gd name="T190" fmla="*/ 0 h 2539"/>
                    <a:gd name="T191" fmla="*/ 1702 w 1702"/>
                    <a:gd name="T192" fmla="*/ 2539 h 2539"/>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702" h="2539">
                      <a:moveTo>
                        <a:pt x="610" y="0"/>
                      </a:moveTo>
                      <a:lnTo>
                        <a:pt x="610" y="42"/>
                      </a:lnTo>
                      <a:lnTo>
                        <a:pt x="653" y="42"/>
                      </a:lnTo>
                      <a:lnTo>
                        <a:pt x="695" y="42"/>
                      </a:lnTo>
                      <a:lnTo>
                        <a:pt x="738" y="42"/>
                      </a:lnTo>
                      <a:lnTo>
                        <a:pt x="752" y="42"/>
                      </a:lnTo>
                      <a:lnTo>
                        <a:pt x="752" y="71"/>
                      </a:lnTo>
                      <a:lnTo>
                        <a:pt x="752" y="85"/>
                      </a:lnTo>
                      <a:lnTo>
                        <a:pt x="752" y="113"/>
                      </a:lnTo>
                      <a:lnTo>
                        <a:pt x="752" y="156"/>
                      </a:lnTo>
                      <a:lnTo>
                        <a:pt x="780" y="156"/>
                      </a:lnTo>
                      <a:lnTo>
                        <a:pt x="795" y="156"/>
                      </a:lnTo>
                      <a:lnTo>
                        <a:pt x="823" y="156"/>
                      </a:lnTo>
                      <a:lnTo>
                        <a:pt x="837" y="156"/>
                      </a:lnTo>
                      <a:lnTo>
                        <a:pt x="908" y="156"/>
                      </a:lnTo>
                      <a:lnTo>
                        <a:pt x="922" y="269"/>
                      </a:lnTo>
                      <a:lnTo>
                        <a:pt x="936" y="269"/>
                      </a:lnTo>
                      <a:lnTo>
                        <a:pt x="965" y="269"/>
                      </a:lnTo>
                      <a:lnTo>
                        <a:pt x="1021" y="269"/>
                      </a:lnTo>
                      <a:lnTo>
                        <a:pt x="1021" y="340"/>
                      </a:lnTo>
                      <a:lnTo>
                        <a:pt x="1021" y="354"/>
                      </a:lnTo>
                      <a:lnTo>
                        <a:pt x="1021" y="383"/>
                      </a:lnTo>
                      <a:lnTo>
                        <a:pt x="1021" y="397"/>
                      </a:lnTo>
                      <a:lnTo>
                        <a:pt x="1021" y="411"/>
                      </a:lnTo>
                      <a:lnTo>
                        <a:pt x="1021" y="439"/>
                      </a:lnTo>
                      <a:lnTo>
                        <a:pt x="1036" y="439"/>
                      </a:lnTo>
                      <a:lnTo>
                        <a:pt x="1064" y="439"/>
                      </a:lnTo>
                      <a:lnTo>
                        <a:pt x="1135" y="439"/>
                      </a:lnTo>
                      <a:lnTo>
                        <a:pt x="1135" y="468"/>
                      </a:lnTo>
                      <a:lnTo>
                        <a:pt x="1149" y="468"/>
                      </a:lnTo>
                      <a:lnTo>
                        <a:pt x="1163" y="468"/>
                      </a:lnTo>
                      <a:lnTo>
                        <a:pt x="1177" y="468"/>
                      </a:lnTo>
                      <a:lnTo>
                        <a:pt x="1206" y="468"/>
                      </a:lnTo>
                      <a:lnTo>
                        <a:pt x="1220" y="468"/>
                      </a:lnTo>
                      <a:lnTo>
                        <a:pt x="1234" y="468"/>
                      </a:lnTo>
                      <a:lnTo>
                        <a:pt x="1248" y="468"/>
                      </a:lnTo>
                      <a:lnTo>
                        <a:pt x="1248" y="496"/>
                      </a:lnTo>
                      <a:lnTo>
                        <a:pt x="1248" y="539"/>
                      </a:lnTo>
                      <a:lnTo>
                        <a:pt x="1248" y="553"/>
                      </a:lnTo>
                      <a:lnTo>
                        <a:pt x="1248" y="567"/>
                      </a:lnTo>
                      <a:lnTo>
                        <a:pt x="1248" y="581"/>
                      </a:lnTo>
                      <a:lnTo>
                        <a:pt x="1248" y="595"/>
                      </a:lnTo>
                      <a:lnTo>
                        <a:pt x="1248" y="610"/>
                      </a:lnTo>
                      <a:lnTo>
                        <a:pt x="1248" y="624"/>
                      </a:lnTo>
                      <a:lnTo>
                        <a:pt x="1277" y="624"/>
                      </a:lnTo>
                      <a:lnTo>
                        <a:pt x="1291" y="624"/>
                      </a:lnTo>
                      <a:lnTo>
                        <a:pt x="1291" y="638"/>
                      </a:lnTo>
                      <a:lnTo>
                        <a:pt x="1291" y="652"/>
                      </a:lnTo>
                      <a:lnTo>
                        <a:pt x="1291" y="666"/>
                      </a:lnTo>
                      <a:lnTo>
                        <a:pt x="1291" y="680"/>
                      </a:lnTo>
                      <a:lnTo>
                        <a:pt x="1291" y="695"/>
                      </a:lnTo>
                      <a:lnTo>
                        <a:pt x="1291" y="709"/>
                      </a:lnTo>
                      <a:lnTo>
                        <a:pt x="1305" y="737"/>
                      </a:lnTo>
                      <a:lnTo>
                        <a:pt x="1305" y="751"/>
                      </a:lnTo>
                      <a:lnTo>
                        <a:pt x="1319" y="751"/>
                      </a:lnTo>
                      <a:lnTo>
                        <a:pt x="1319" y="766"/>
                      </a:lnTo>
                      <a:lnTo>
                        <a:pt x="1319" y="780"/>
                      </a:lnTo>
                      <a:lnTo>
                        <a:pt x="1333" y="794"/>
                      </a:lnTo>
                      <a:lnTo>
                        <a:pt x="1319" y="794"/>
                      </a:lnTo>
                      <a:lnTo>
                        <a:pt x="1305" y="794"/>
                      </a:lnTo>
                      <a:lnTo>
                        <a:pt x="1305" y="808"/>
                      </a:lnTo>
                      <a:lnTo>
                        <a:pt x="1305" y="822"/>
                      </a:lnTo>
                      <a:lnTo>
                        <a:pt x="1291" y="836"/>
                      </a:lnTo>
                      <a:lnTo>
                        <a:pt x="1291" y="851"/>
                      </a:lnTo>
                      <a:lnTo>
                        <a:pt x="1291" y="865"/>
                      </a:lnTo>
                      <a:lnTo>
                        <a:pt x="1277" y="865"/>
                      </a:lnTo>
                      <a:lnTo>
                        <a:pt x="1277" y="879"/>
                      </a:lnTo>
                      <a:lnTo>
                        <a:pt x="1277" y="893"/>
                      </a:lnTo>
                      <a:lnTo>
                        <a:pt x="1277" y="907"/>
                      </a:lnTo>
                      <a:lnTo>
                        <a:pt x="1263" y="907"/>
                      </a:lnTo>
                      <a:lnTo>
                        <a:pt x="1263" y="922"/>
                      </a:lnTo>
                      <a:lnTo>
                        <a:pt x="1263" y="936"/>
                      </a:lnTo>
                      <a:lnTo>
                        <a:pt x="1263" y="950"/>
                      </a:lnTo>
                      <a:lnTo>
                        <a:pt x="1263" y="964"/>
                      </a:lnTo>
                      <a:lnTo>
                        <a:pt x="1263" y="978"/>
                      </a:lnTo>
                      <a:lnTo>
                        <a:pt x="1277" y="978"/>
                      </a:lnTo>
                      <a:lnTo>
                        <a:pt x="1277" y="993"/>
                      </a:lnTo>
                      <a:lnTo>
                        <a:pt x="1277" y="1007"/>
                      </a:lnTo>
                      <a:lnTo>
                        <a:pt x="1277" y="1021"/>
                      </a:lnTo>
                      <a:lnTo>
                        <a:pt x="1277" y="1035"/>
                      </a:lnTo>
                      <a:lnTo>
                        <a:pt x="1277" y="1049"/>
                      </a:lnTo>
                      <a:lnTo>
                        <a:pt x="1277" y="1063"/>
                      </a:lnTo>
                      <a:lnTo>
                        <a:pt x="1263" y="1063"/>
                      </a:lnTo>
                      <a:lnTo>
                        <a:pt x="1248" y="1063"/>
                      </a:lnTo>
                      <a:lnTo>
                        <a:pt x="1248" y="1078"/>
                      </a:lnTo>
                      <a:lnTo>
                        <a:pt x="1248" y="1092"/>
                      </a:lnTo>
                      <a:lnTo>
                        <a:pt x="1263" y="1092"/>
                      </a:lnTo>
                      <a:lnTo>
                        <a:pt x="1277" y="1106"/>
                      </a:lnTo>
                      <a:lnTo>
                        <a:pt x="1277" y="1120"/>
                      </a:lnTo>
                      <a:lnTo>
                        <a:pt x="1277" y="1134"/>
                      </a:lnTo>
                      <a:lnTo>
                        <a:pt x="1277" y="1149"/>
                      </a:lnTo>
                      <a:lnTo>
                        <a:pt x="1263" y="1149"/>
                      </a:lnTo>
                      <a:lnTo>
                        <a:pt x="1248" y="1149"/>
                      </a:lnTo>
                      <a:lnTo>
                        <a:pt x="1248" y="1163"/>
                      </a:lnTo>
                      <a:lnTo>
                        <a:pt x="1234" y="1149"/>
                      </a:lnTo>
                      <a:lnTo>
                        <a:pt x="1220" y="1149"/>
                      </a:lnTo>
                      <a:lnTo>
                        <a:pt x="1220" y="1134"/>
                      </a:lnTo>
                      <a:lnTo>
                        <a:pt x="1206" y="1134"/>
                      </a:lnTo>
                      <a:lnTo>
                        <a:pt x="1192" y="1134"/>
                      </a:lnTo>
                      <a:lnTo>
                        <a:pt x="1177" y="1120"/>
                      </a:lnTo>
                      <a:lnTo>
                        <a:pt x="1163" y="1120"/>
                      </a:lnTo>
                      <a:lnTo>
                        <a:pt x="1149" y="1120"/>
                      </a:lnTo>
                      <a:lnTo>
                        <a:pt x="1149" y="1106"/>
                      </a:lnTo>
                      <a:lnTo>
                        <a:pt x="1135" y="1106"/>
                      </a:lnTo>
                      <a:lnTo>
                        <a:pt x="1121" y="1106"/>
                      </a:lnTo>
                      <a:lnTo>
                        <a:pt x="1107" y="1106"/>
                      </a:lnTo>
                      <a:lnTo>
                        <a:pt x="1092" y="1092"/>
                      </a:lnTo>
                      <a:lnTo>
                        <a:pt x="1064" y="1092"/>
                      </a:lnTo>
                      <a:lnTo>
                        <a:pt x="1050" y="1078"/>
                      </a:lnTo>
                      <a:lnTo>
                        <a:pt x="1036" y="1078"/>
                      </a:lnTo>
                      <a:lnTo>
                        <a:pt x="1050" y="1078"/>
                      </a:lnTo>
                      <a:lnTo>
                        <a:pt x="1050" y="1063"/>
                      </a:lnTo>
                      <a:lnTo>
                        <a:pt x="1036" y="1063"/>
                      </a:lnTo>
                      <a:lnTo>
                        <a:pt x="1021" y="1063"/>
                      </a:lnTo>
                      <a:lnTo>
                        <a:pt x="1021" y="1049"/>
                      </a:lnTo>
                      <a:lnTo>
                        <a:pt x="1021" y="1035"/>
                      </a:lnTo>
                      <a:lnTo>
                        <a:pt x="1007" y="1035"/>
                      </a:lnTo>
                      <a:lnTo>
                        <a:pt x="993" y="1035"/>
                      </a:lnTo>
                      <a:lnTo>
                        <a:pt x="979" y="1035"/>
                      </a:lnTo>
                      <a:lnTo>
                        <a:pt x="965" y="1035"/>
                      </a:lnTo>
                      <a:lnTo>
                        <a:pt x="951" y="1035"/>
                      </a:lnTo>
                      <a:lnTo>
                        <a:pt x="936" y="1035"/>
                      </a:lnTo>
                      <a:lnTo>
                        <a:pt x="922" y="1035"/>
                      </a:lnTo>
                      <a:lnTo>
                        <a:pt x="908" y="1021"/>
                      </a:lnTo>
                      <a:lnTo>
                        <a:pt x="894" y="1021"/>
                      </a:lnTo>
                      <a:lnTo>
                        <a:pt x="880" y="1007"/>
                      </a:lnTo>
                      <a:lnTo>
                        <a:pt x="865" y="1007"/>
                      </a:lnTo>
                      <a:lnTo>
                        <a:pt x="865" y="1021"/>
                      </a:lnTo>
                      <a:lnTo>
                        <a:pt x="851" y="1021"/>
                      </a:lnTo>
                      <a:lnTo>
                        <a:pt x="837" y="1021"/>
                      </a:lnTo>
                      <a:lnTo>
                        <a:pt x="837" y="1007"/>
                      </a:lnTo>
                      <a:lnTo>
                        <a:pt x="837" y="993"/>
                      </a:lnTo>
                      <a:lnTo>
                        <a:pt x="837" y="978"/>
                      </a:lnTo>
                      <a:lnTo>
                        <a:pt x="837" y="964"/>
                      </a:lnTo>
                      <a:lnTo>
                        <a:pt x="823" y="964"/>
                      </a:lnTo>
                      <a:lnTo>
                        <a:pt x="823" y="950"/>
                      </a:lnTo>
                      <a:lnTo>
                        <a:pt x="809" y="936"/>
                      </a:lnTo>
                      <a:lnTo>
                        <a:pt x="795" y="936"/>
                      </a:lnTo>
                      <a:lnTo>
                        <a:pt x="795" y="950"/>
                      </a:lnTo>
                      <a:lnTo>
                        <a:pt x="795" y="964"/>
                      </a:lnTo>
                      <a:lnTo>
                        <a:pt x="795" y="978"/>
                      </a:lnTo>
                      <a:lnTo>
                        <a:pt x="795" y="993"/>
                      </a:lnTo>
                      <a:lnTo>
                        <a:pt x="780" y="993"/>
                      </a:lnTo>
                      <a:lnTo>
                        <a:pt x="780" y="1007"/>
                      </a:lnTo>
                      <a:lnTo>
                        <a:pt x="780" y="1021"/>
                      </a:lnTo>
                      <a:lnTo>
                        <a:pt x="780" y="1035"/>
                      </a:lnTo>
                      <a:lnTo>
                        <a:pt x="780" y="1049"/>
                      </a:lnTo>
                      <a:lnTo>
                        <a:pt x="780" y="1063"/>
                      </a:lnTo>
                      <a:lnTo>
                        <a:pt x="780" y="1078"/>
                      </a:lnTo>
                      <a:lnTo>
                        <a:pt x="780" y="1092"/>
                      </a:lnTo>
                      <a:lnTo>
                        <a:pt x="780" y="1106"/>
                      </a:lnTo>
                      <a:lnTo>
                        <a:pt x="780" y="1120"/>
                      </a:lnTo>
                      <a:lnTo>
                        <a:pt x="780" y="1134"/>
                      </a:lnTo>
                      <a:lnTo>
                        <a:pt x="780" y="1149"/>
                      </a:lnTo>
                      <a:lnTo>
                        <a:pt x="780" y="1163"/>
                      </a:lnTo>
                      <a:lnTo>
                        <a:pt x="780" y="1177"/>
                      </a:lnTo>
                      <a:lnTo>
                        <a:pt x="780" y="1191"/>
                      </a:lnTo>
                      <a:lnTo>
                        <a:pt x="780" y="1205"/>
                      </a:lnTo>
                      <a:lnTo>
                        <a:pt x="780" y="1219"/>
                      </a:lnTo>
                      <a:lnTo>
                        <a:pt x="795" y="1219"/>
                      </a:lnTo>
                      <a:lnTo>
                        <a:pt x="809" y="1219"/>
                      </a:lnTo>
                      <a:lnTo>
                        <a:pt x="823" y="1219"/>
                      </a:lnTo>
                      <a:lnTo>
                        <a:pt x="837" y="1234"/>
                      </a:lnTo>
                      <a:lnTo>
                        <a:pt x="851" y="1234"/>
                      </a:lnTo>
                      <a:lnTo>
                        <a:pt x="865" y="1234"/>
                      </a:lnTo>
                      <a:lnTo>
                        <a:pt x="880" y="1219"/>
                      </a:lnTo>
                      <a:lnTo>
                        <a:pt x="894" y="1219"/>
                      </a:lnTo>
                      <a:lnTo>
                        <a:pt x="894" y="1234"/>
                      </a:lnTo>
                      <a:lnTo>
                        <a:pt x="908" y="1234"/>
                      </a:lnTo>
                      <a:lnTo>
                        <a:pt x="922" y="1248"/>
                      </a:lnTo>
                      <a:lnTo>
                        <a:pt x="951" y="1248"/>
                      </a:lnTo>
                      <a:lnTo>
                        <a:pt x="951" y="1262"/>
                      </a:lnTo>
                      <a:lnTo>
                        <a:pt x="965" y="1262"/>
                      </a:lnTo>
                      <a:lnTo>
                        <a:pt x="979" y="1262"/>
                      </a:lnTo>
                      <a:lnTo>
                        <a:pt x="993" y="1262"/>
                      </a:lnTo>
                      <a:lnTo>
                        <a:pt x="993" y="1276"/>
                      </a:lnTo>
                      <a:lnTo>
                        <a:pt x="993" y="1290"/>
                      </a:lnTo>
                      <a:lnTo>
                        <a:pt x="993" y="1305"/>
                      </a:lnTo>
                      <a:lnTo>
                        <a:pt x="1036" y="1305"/>
                      </a:lnTo>
                      <a:lnTo>
                        <a:pt x="1036" y="1319"/>
                      </a:lnTo>
                      <a:lnTo>
                        <a:pt x="1036" y="1347"/>
                      </a:lnTo>
                      <a:lnTo>
                        <a:pt x="1050" y="1347"/>
                      </a:lnTo>
                      <a:lnTo>
                        <a:pt x="1050" y="1361"/>
                      </a:lnTo>
                      <a:lnTo>
                        <a:pt x="1078" y="1361"/>
                      </a:lnTo>
                      <a:lnTo>
                        <a:pt x="1107" y="1361"/>
                      </a:lnTo>
                      <a:lnTo>
                        <a:pt x="1121" y="1361"/>
                      </a:lnTo>
                      <a:lnTo>
                        <a:pt x="1135" y="1361"/>
                      </a:lnTo>
                      <a:lnTo>
                        <a:pt x="1149" y="1361"/>
                      </a:lnTo>
                      <a:lnTo>
                        <a:pt x="1163" y="1361"/>
                      </a:lnTo>
                      <a:lnTo>
                        <a:pt x="1177" y="1361"/>
                      </a:lnTo>
                      <a:lnTo>
                        <a:pt x="1192" y="1361"/>
                      </a:lnTo>
                      <a:lnTo>
                        <a:pt x="1206" y="1361"/>
                      </a:lnTo>
                      <a:lnTo>
                        <a:pt x="1220" y="1347"/>
                      </a:lnTo>
                      <a:lnTo>
                        <a:pt x="1234" y="1347"/>
                      </a:lnTo>
                      <a:lnTo>
                        <a:pt x="1234" y="1333"/>
                      </a:lnTo>
                      <a:lnTo>
                        <a:pt x="1234" y="1319"/>
                      </a:lnTo>
                      <a:lnTo>
                        <a:pt x="1234" y="1305"/>
                      </a:lnTo>
                      <a:lnTo>
                        <a:pt x="1234" y="1290"/>
                      </a:lnTo>
                      <a:lnTo>
                        <a:pt x="1234" y="1276"/>
                      </a:lnTo>
                      <a:lnTo>
                        <a:pt x="1220" y="1276"/>
                      </a:lnTo>
                      <a:lnTo>
                        <a:pt x="1220" y="1262"/>
                      </a:lnTo>
                      <a:lnTo>
                        <a:pt x="1206" y="1262"/>
                      </a:lnTo>
                      <a:lnTo>
                        <a:pt x="1206" y="1248"/>
                      </a:lnTo>
                      <a:lnTo>
                        <a:pt x="1206" y="1234"/>
                      </a:lnTo>
                      <a:lnTo>
                        <a:pt x="1206" y="1219"/>
                      </a:lnTo>
                      <a:lnTo>
                        <a:pt x="1206" y="1205"/>
                      </a:lnTo>
                      <a:lnTo>
                        <a:pt x="1192" y="1205"/>
                      </a:lnTo>
                      <a:lnTo>
                        <a:pt x="1206" y="1205"/>
                      </a:lnTo>
                      <a:lnTo>
                        <a:pt x="1206" y="1191"/>
                      </a:lnTo>
                      <a:lnTo>
                        <a:pt x="1206" y="1205"/>
                      </a:lnTo>
                      <a:lnTo>
                        <a:pt x="1206" y="1219"/>
                      </a:lnTo>
                      <a:lnTo>
                        <a:pt x="1220" y="1219"/>
                      </a:lnTo>
                      <a:lnTo>
                        <a:pt x="1220" y="1234"/>
                      </a:lnTo>
                      <a:lnTo>
                        <a:pt x="1220" y="1248"/>
                      </a:lnTo>
                      <a:lnTo>
                        <a:pt x="1220" y="1262"/>
                      </a:lnTo>
                      <a:lnTo>
                        <a:pt x="1234" y="1262"/>
                      </a:lnTo>
                      <a:lnTo>
                        <a:pt x="1234" y="1276"/>
                      </a:lnTo>
                      <a:lnTo>
                        <a:pt x="1248" y="1276"/>
                      </a:lnTo>
                      <a:lnTo>
                        <a:pt x="1248" y="1290"/>
                      </a:lnTo>
                      <a:lnTo>
                        <a:pt x="1248" y="1305"/>
                      </a:lnTo>
                      <a:lnTo>
                        <a:pt x="1263" y="1305"/>
                      </a:lnTo>
                      <a:lnTo>
                        <a:pt x="1277" y="1305"/>
                      </a:lnTo>
                      <a:lnTo>
                        <a:pt x="1291" y="1305"/>
                      </a:lnTo>
                      <a:lnTo>
                        <a:pt x="1305" y="1305"/>
                      </a:lnTo>
                      <a:lnTo>
                        <a:pt x="1319" y="1305"/>
                      </a:lnTo>
                      <a:lnTo>
                        <a:pt x="1319" y="1319"/>
                      </a:lnTo>
                      <a:lnTo>
                        <a:pt x="1333" y="1319"/>
                      </a:lnTo>
                      <a:lnTo>
                        <a:pt x="1333" y="1305"/>
                      </a:lnTo>
                      <a:lnTo>
                        <a:pt x="1348" y="1305"/>
                      </a:lnTo>
                      <a:lnTo>
                        <a:pt x="1348" y="1319"/>
                      </a:lnTo>
                      <a:lnTo>
                        <a:pt x="1348" y="1333"/>
                      </a:lnTo>
                      <a:lnTo>
                        <a:pt x="1348" y="1347"/>
                      </a:lnTo>
                      <a:lnTo>
                        <a:pt x="1362" y="1347"/>
                      </a:lnTo>
                      <a:lnTo>
                        <a:pt x="1362" y="1361"/>
                      </a:lnTo>
                      <a:lnTo>
                        <a:pt x="1348" y="1361"/>
                      </a:lnTo>
                      <a:lnTo>
                        <a:pt x="1333" y="1361"/>
                      </a:lnTo>
                      <a:lnTo>
                        <a:pt x="1319" y="1361"/>
                      </a:lnTo>
                      <a:lnTo>
                        <a:pt x="1305" y="1361"/>
                      </a:lnTo>
                      <a:lnTo>
                        <a:pt x="1305" y="1375"/>
                      </a:lnTo>
                      <a:lnTo>
                        <a:pt x="1305" y="1390"/>
                      </a:lnTo>
                      <a:lnTo>
                        <a:pt x="1305" y="1418"/>
                      </a:lnTo>
                      <a:lnTo>
                        <a:pt x="1305" y="1432"/>
                      </a:lnTo>
                      <a:lnTo>
                        <a:pt x="1305" y="1446"/>
                      </a:lnTo>
                      <a:lnTo>
                        <a:pt x="1333" y="1446"/>
                      </a:lnTo>
                      <a:lnTo>
                        <a:pt x="1348" y="1446"/>
                      </a:lnTo>
                      <a:lnTo>
                        <a:pt x="1362" y="1446"/>
                      </a:lnTo>
                      <a:lnTo>
                        <a:pt x="1376" y="1446"/>
                      </a:lnTo>
                      <a:lnTo>
                        <a:pt x="1390" y="1446"/>
                      </a:lnTo>
                      <a:lnTo>
                        <a:pt x="1404" y="1446"/>
                      </a:lnTo>
                      <a:lnTo>
                        <a:pt x="1419" y="1446"/>
                      </a:lnTo>
                      <a:lnTo>
                        <a:pt x="1433" y="1446"/>
                      </a:lnTo>
                      <a:lnTo>
                        <a:pt x="1447" y="1446"/>
                      </a:lnTo>
                      <a:lnTo>
                        <a:pt x="1461" y="1432"/>
                      </a:lnTo>
                      <a:lnTo>
                        <a:pt x="1475" y="1432"/>
                      </a:lnTo>
                      <a:lnTo>
                        <a:pt x="1489" y="1432"/>
                      </a:lnTo>
                      <a:lnTo>
                        <a:pt x="1504" y="1432"/>
                      </a:lnTo>
                      <a:lnTo>
                        <a:pt x="1518" y="1432"/>
                      </a:lnTo>
                      <a:lnTo>
                        <a:pt x="1518" y="1446"/>
                      </a:lnTo>
                      <a:lnTo>
                        <a:pt x="1532" y="1446"/>
                      </a:lnTo>
                      <a:lnTo>
                        <a:pt x="1532" y="1461"/>
                      </a:lnTo>
                      <a:lnTo>
                        <a:pt x="1532" y="1475"/>
                      </a:lnTo>
                      <a:lnTo>
                        <a:pt x="1546" y="1475"/>
                      </a:lnTo>
                      <a:lnTo>
                        <a:pt x="1546" y="1489"/>
                      </a:lnTo>
                      <a:lnTo>
                        <a:pt x="1546" y="1503"/>
                      </a:lnTo>
                      <a:lnTo>
                        <a:pt x="1560" y="1503"/>
                      </a:lnTo>
                      <a:lnTo>
                        <a:pt x="1560" y="1517"/>
                      </a:lnTo>
                      <a:lnTo>
                        <a:pt x="1575" y="1517"/>
                      </a:lnTo>
                      <a:lnTo>
                        <a:pt x="1575" y="1532"/>
                      </a:lnTo>
                      <a:lnTo>
                        <a:pt x="1589" y="1532"/>
                      </a:lnTo>
                      <a:lnTo>
                        <a:pt x="1603" y="1546"/>
                      </a:lnTo>
                      <a:lnTo>
                        <a:pt x="1617" y="1560"/>
                      </a:lnTo>
                      <a:lnTo>
                        <a:pt x="1631" y="1560"/>
                      </a:lnTo>
                      <a:lnTo>
                        <a:pt x="1645" y="1560"/>
                      </a:lnTo>
                      <a:lnTo>
                        <a:pt x="1660" y="1560"/>
                      </a:lnTo>
                      <a:lnTo>
                        <a:pt x="1660" y="1546"/>
                      </a:lnTo>
                      <a:lnTo>
                        <a:pt x="1674" y="1546"/>
                      </a:lnTo>
                      <a:lnTo>
                        <a:pt x="1688" y="1546"/>
                      </a:lnTo>
                      <a:lnTo>
                        <a:pt x="1688" y="1560"/>
                      </a:lnTo>
                      <a:lnTo>
                        <a:pt x="1702" y="1560"/>
                      </a:lnTo>
                      <a:lnTo>
                        <a:pt x="1702" y="1574"/>
                      </a:lnTo>
                      <a:lnTo>
                        <a:pt x="1702" y="1588"/>
                      </a:lnTo>
                      <a:lnTo>
                        <a:pt x="1688" y="1602"/>
                      </a:lnTo>
                      <a:lnTo>
                        <a:pt x="1702" y="1602"/>
                      </a:lnTo>
                      <a:lnTo>
                        <a:pt x="1702" y="1617"/>
                      </a:lnTo>
                      <a:lnTo>
                        <a:pt x="1702" y="1631"/>
                      </a:lnTo>
                      <a:lnTo>
                        <a:pt x="1702" y="1645"/>
                      </a:lnTo>
                      <a:lnTo>
                        <a:pt x="1702" y="1659"/>
                      </a:lnTo>
                      <a:lnTo>
                        <a:pt x="1702" y="1673"/>
                      </a:lnTo>
                      <a:lnTo>
                        <a:pt x="1702" y="1688"/>
                      </a:lnTo>
                      <a:lnTo>
                        <a:pt x="1702" y="1702"/>
                      </a:lnTo>
                      <a:lnTo>
                        <a:pt x="1702" y="1716"/>
                      </a:lnTo>
                      <a:lnTo>
                        <a:pt x="1702" y="1730"/>
                      </a:lnTo>
                      <a:lnTo>
                        <a:pt x="1702" y="1744"/>
                      </a:lnTo>
                      <a:lnTo>
                        <a:pt x="1702" y="1758"/>
                      </a:lnTo>
                      <a:lnTo>
                        <a:pt x="1688" y="1758"/>
                      </a:lnTo>
                      <a:lnTo>
                        <a:pt x="1674" y="1758"/>
                      </a:lnTo>
                      <a:lnTo>
                        <a:pt x="1660" y="1758"/>
                      </a:lnTo>
                      <a:lnTo>
                        <a:pt x="1660" y="1744"/>
                      </a:lnTo>
                      <a:lnTo>
                        <a:pt x="1645" y="1744"/>
                      </a:lnTo>
                      <a:lnTo>
                        <a:pt x="1645" y="1758"/>
                      </a:lnTo>
                      <a:lnTo>
                        <a:pt x="1645" y="1773"/>
                      </a:lnTo>
                      <a:lnTo>
                        <a:pt x="1631" y="1773"/>
                      </a:lnTo>
                      <a:lnTo>
                        <a:pt x="1617" y="1773"/>
                      </a:lnTo>
                      <a:lnTo>
                        <a:pt x="1617" y="1787"/>
                      </a:lnTo>
                      <a:lnTo>
                        <a:pt x="1617" y="1801"/>
                      </a:lnTo>
                      <a:lnTo>
                        <a:pt x="1603" y="1801"/>
                      </a:lnTo>
                      <a:lnTo>
                        <a:pt x="1589" y="1801"/>
                      </a:lnTo>
                      <a:lnTo>
                        <a:pt x="1575" y="1801"/>
                      </a:lnTo>
                      <a:lnTo>
                        <a:pt x="1575" y="1815"/>
                      </a:lnTo>
                      <a:lnTo>
                        <a:pt x="1575" y="1829"/>
                      </a:lnTo>
                      <a:lnTo>
                        <a:pt x="1575" y="1844"/>
                      </a:lnTo>
                      <a:lnTo>
                        <a:pt x="1560" y="1844"/>
                      </a:lnTo>
                      <a:lnTo>
                        <a:pt x="1546" y="1844"/>
                      </a:lnTo>
                      <a:lnTo>
                        <a:pt x="1532" y="1844"/>
                      </a:lnTo>
                      <a:lnTo>
                        <a:pt x="1532" y="1829"/>
                      </a:lnTo>
                      <a:lnTo>
                        <a:pt x="1518" y="1829"/>
                      </a:lnTo>
                      <a:lnTo>
                        <a:pt x="1475" y="1829"/>
                      </a:lnTo>
                      <a:lnTo>
                        <a:pt x="1475" y="1844"/>
                      </a:lnTo>
                      <a:lnTo>
                        <a:pt x="1475" y="1858"/>
                      </a:lnTo>
                      <a:lnTo>
                        <a:pt x="1475" y="1872"/>
                      </a:lnTo>
                      <a:lnTo>
                        <a:pt x="1475" y="1915"/>
                      </a:lnTo>
                      <a:lnTo>
                        <a:pt x="1447" y="1929"/>
                      </a:lnTo>
                      <a:lnTo>
                        <a:pt x="1433" y="1929"/>
                      </a:lnTo>
                      <a:lnTo>
                        <a:pt x="1433" y="1971"/>
                      </a:lnTo>
                      <a:lnTo>
                        <a:pt x="1433" y="1985"/>
                      </a:lnTo>
                      <a:lnTo>
                        <a:pt x="1433" y="2000"/>
                      </a:lnTo>
                      <a:lnTo>
                        <a:pt x="1433" y="2014"/>
                      </a:lnTo>
                      <a:lnTo>
                        <a:pt x="1433" y="2028"/>
                      </a:lnTo>
                      <a:lnTo>
                        <a:pt x="1433" y="2042"/>
                      </a:lnTo>
                      <a:lnTo>
                        <a:pt x="1433" y="2056"/>
                      </a:lnTo>
                      <a:lnTo>
                        <a:pt x="1433" y="2071"/>
                      </a:lnTo>
                      <a:lnTo>
                        <a:pt x="1433" y="2085"/>
                      </a:lnTo>
                      <a:lnTo>
                        <a:pt x="1433" y="2099"/>
                      </a:lnTo>
                      <a:lnTo>
                        <a:pt x="1433" y="2113"/>
                      </a:lnTo>
                      <a:lnTo>
                        <a:pt x="1433" y="2127"/>
                      </a:lnTo>
                      <a:lnTo>
                        <a:pt x="1433" y="2141"/>
                      </a:lnTo>
                      <a:lnTo>
                        <a:pt x="1433" y="2156"/>
                      </a:lnTo>
                      <a:lnTo>
                        <a:pt x="1433" y="2170"/>
                      </a:lnTo>
                      <a:lnTo>
                        <a:pt x="1433" y="2184"/>
                      </a:lnTo>
                      <a:lnTo>
                        <a:pt x="1433" y="2198"/>
                      </a:lnTo>
                      <a:lnTo>
                        <a:pt x="1433" y="2212"/>
                      </a:lnTo>
                      <a:lnTo>
                        <a:pt x="1433" y="2227"/>
                      </a:lnTo>
                      <a:lnTo>
                        <a:pt x="1419" y="2227"/>
                      </a:lnTo>
                      <a:lnTo>
                        <a:pt x="1404" y="2227"/>
                      </a:lnTo>
                      <a:lnTo>
                        <a:pt x="1390" y="2227"/>
                      </a:lnTo>
                      <a:lnTo>
                        <a:pt x="1362" y="2227"/>
                      </a:lnTo>
                      <a:lnTo>
                        <a:pt x="1348" y="2227"/>
                      </a:lnTo>
                      <a:lnTo>
                        <a:pt x="1348" y="2241"/>
                      </a:lnTo>
                      <a:lnTo>
                        <a:pt x="1348" y="2255"/>
                      </a:lnTo>
                      <a:lnTo>
                        <a:pt x="1333" y="2269"/>
                      </a:lnTo>
                      <a:lnTo>
                        <a:pt x="1291" y="2269"/>
                      </a:lnTo>
                      <a:lnTo>
                        <a:pt x="1277" y="2269"/>
                      </a:lnTo>
                      <a:lnTo>
                        <a:pt x="1263" y="2255"/>
                      </a:lnTo>
                      <a:lnTo>
                        <a:pt x="1220" y="2241"/>
                      </a:lnTo>
                      <a:lnTo>
                        <a:pt x="1206" y="2241"/>
                      </a:lnTo>
                      <a:lnTo>
                        <a:pt x="1192" y="2241"/>
                      </a:lnTo>
                      <a:lnTo>
                        <a:pt x="1177" y="2227"/>
                      </a:lnTo>
                      <a:lnTo>
                        <a:pt x="1163" y="2227"/>
                      </a:lnTo>
                      <a:lnTo>
                        <a:pt x="1163" y="2241"/>
                      </a:lnTo>
                      <a:lnTo>
                        <a:pt x="1163" y="2227"/>
                      </a:lnTo>
                      <a:lnTo>
                        <a:pt x="1149" y="2227"/>
                      </a:lnTo>
                      <a:lnTo>
                        <a:pt x="1135" y="2227"/>
                      </a:lnTo>
                      <a:lnTo>
                        <a:pt x="1121" y="2227"/>
                      </a:lnTo>
                      <a:lnTo>
                        <a:pt x="1121" y="2241"/>
                      </a:lnTo>
                      <a:lnTo>
                        <a:pt x="1135" y="2241"/>
                      </a:lnTo>
                      <a:lnTo>
                        <a:pt x="1135" y="2255"/>
                      </a:lnTo>
                      <a:lnTo>
                        <a:pt x="1135" y="2269"/>
                      </a:lnTo>
                      <a:lnTo>
                        <a:pt x="1107" y="2269"/>
                      </a:lnTo>
                      <a:lnTo>
                        <a:pt x="1092" y="2269"/>
                      </a:lnTo>
                      <a:lnTo>
                        <a:pt x="1107" y="2283"/>
                      </a:lnTo>
                      <a:lnTo>
                        <a:pt x="1121" y="2283"/>
                      </a:lnTo>
                      <a:lnTo>
                        <a:pt x="1135" y="2297"/>
                      </a:lnTo>
                      <a:lnTo>
                        <a:pt x="1149" y="2297"/>
                      </a:lnTo>
                      <a:lnTo>
                        <a:pt x="1149" y="2312"/>
                      </a:lnTo>
                      <a:lnTo>
                        <a:pt x="1149" y="2297"/>
                      </a:lnTo>
                      <a:lnTo>
                        <a:pt x="1135" y="2297"/>
                      </a:lnTo>
                      <a:lnTo>
                        <a:pt x="1121" y="2297"/>
                      </a:lnTo>
                      <a:lnTo>
                        <a:pt x="1107" y="2283"/>
                      </a:lnTo>
                      <a:lnTo>
                        <a:pt x="1078" y="2283"/>
                      </a:lnTo>
                      <a:lnTo>
                        <a:pt x="1078" y="2297"/>
                      </a:lnTo>
                      <a:lnTo>
                        <a:pt x="1078" y="2312"/>
                      </a:lnTo>
                      <a:lnTo>
                        <a:pt x="1078" y="2326"/>
                      </a:lnTo>
                      <a:lnTo>
                        <a:pt x="1078" y="2340"/>
                      </a:lnTo>
                      <a:lnTo>
                        <a:pt x="1078" y="2354"/>
                      </a:lnTo>
                      <a:lnTo>
                        <a:pt x="1078" y="2368"/>
                      </a:lnTo>
                      <a:lnTo>
                        <a:pt x="1092" y="2368"/>
                      </a:lnTo>
                      <a:lnTo>
                        <a:pt x="1092" y="2383"/>
                      </a:lnTo>
                      <a:lnTo>
                        <a:pt x="1092" y="2397"/>
                      </a:lnTo>
                      <a:lnTo>
                        <a:pt x="1107" y="2411"/>
                      </a:lnTo>
                      <a:lnTo>
                        <a:pt x="1107" y="2425"/>
                      </a:lnTo>
                      <a:lnTo>
                        <a:pt x="1107" y="2439"/>
                      </a:lnTo>
                      <a:lnTo>
                        <a:pt x="1107" y="2454"/>
                      </a:lnTo>
                      <a:lnTo>
                        <a:pt x="1107" y="2468"/>
                      </a:lnTo>
                      <a:lnTo>
                        <a:pt x="1107" y="2482"/>
                      </a:lnTo>
                      <a:lnTo>
                        <a:pt x="1107" y="2496"/>
                      </a:lnTo>
                      <a:lnTo>
                        <a:pt x="1107" y="2510"/>
                      </a:lnTo>
                      <a:lnTo>
                        <a:pt x="1107" y="2524"/>
                      </a:lnTo>
                      <a:lnTo>
                        <a:pt x="1107" y="2539"/>
                      </a:lnTo>
                      <a:lnTo>
                        <a:pt x="1092" y="2539"/>
                      </a:lnTo>
                      <a:lnTo>
                        <a:pt x="1078" y="2539"/>
                      </a:lnTo>
                      <a:lnTo>
                        <a:pt x="1064" y="2539"/>
                      </a:lnTo>
                      <a:lnTo>
                        <a:pt x="1050" y="2539"/>
                      </a:lnTo>
                      <a:lnTo>
                        <a:pt x="1050" y="2524"/>
                      </a:lnTo>
                      <a:lnTo>
                        <a:pt x="1050" y="2510"/>
                      </a:lnTo>
                      <a:lnTo>
                        <a:pt x="1050" y="2496"/>
                      </a:lnTo>
                      <a:lnTo>
                        <a:pt x="1050" y="2482"/>
                      </a:lnTo>
                      <a:lnTo>
                        <a:pt x="1050" y="2468"/>
                      </a:lnTo>
                      <a:lnTo>
                        <a:pt x="1050" y="2454"/>
                      </a:lnTo>
                      <a:lnTo>
                        <a:pt x="1050" y="2439"/>
                      </a:lnTo>
                      <a:lnTo>
                        <a:pt x="1050" y="2425"/>
                      </a:lnTo>
                      <a:lnTo>
                        <a:pt x="1050" y="2411"/>
                      </a:lnTo>
                      <a:lnTo>
                        <a:pt x="1050" y="2397"/>
                      </a:lnTo>
                      <a:lnTo>
                        <a:pt x="1036" y="2397"/>
                      </a:lnTo>
                      <a:lnTo>
                        <a:pt x="1036" y="2383"/>
                      </a:lnTo>
                      <a:lnTo>
                        <a:pt x="1036" y="2368"/>
                      </a:lnTo>
                      <a:lnTo>
                        <a:pt x="1021" y="2368"/>
                      </a:lnTo>
                      <a:lnTo>
                        <a:pt x="1021" y="2354"/>
                      </a:lnTo>
                      <a:lnTo>
                        <a:pt x="1007" y="2354"/>
                      </a:lnTo>
                      <a:lnTo>
                        <a:pt x="1007" y="2340"/>
                      </a:lnTo>
                      <a:lnTo>
                        <a:pt x="993" y="2340"/>
                      </a:lnTo>
                      <a:lnTo>
                        <a:pt x="993" y="2326"/>
                      </a:lnTo>
                      <a:lnTo>
                        <a:pt x="993" y="2312"/>
                      </a:lnTo>
                      <a:lnTo>
                        <a:pt x="979" y="2312"/>
                      </a:lnTo>
                      <a:lnTo>
                        <a:pt x="993" y="2297"/>
                      </a:lnTo>
                      <a:lnTo>
                        <a:pt x="979" y="2297"/>
                      </a:lnTo>
                      <a:lnTo>
                        <a:pt x="965" y="2297"/>
                      </a:lnTo>
                      <a:lnTo>
                        <a:pt x="965" y="2283"/>
                      </a:lnTo>
                      <a:lnTo>
                        <a:pt x="965" y="2269"/>
                      </a:lnTo>
                      <a:lnTo>
                        <a:pt x="965" y="2255"/>
                      </a:lnTo>
                      <a:lnTo>
                        <a:pt x="965" y="2241"/>
                      </a:lnTo>
                      <a:lnTo>
                        <a:pt x="951" y="2241"/>
                      </a:lnTo>
                      <a:lnTo>
                        <a:pt x="936" y="2227"/>
                      </a:lnTo>
                      <a:lnTo>
                        <a:pt x="936" y="2212"/>
                      </a:lnTo>
                      <a:lnTo>
                        <a:pt x="936" y="2198"/>
                      </a:lnTo>
                      <a:lnTo>
                        <a:pt x="951" y="2184"/>
                      </a:lnTo>
                      <a:lnTo>
                        <a:pt x="951" y="2170"/>
                      </a:lnTo>
                      <a:lnTo>
                        <a:pt x="951" y="2156"/>
                      </a:lnTo>
                      <a:lnTo>
                        <a:pt x="936" y="2156"/>
                      </a:lnTo>
                      <a:lnTo>
                        <a:pt x="908" y="2141"/>
                      </a:lnTo>
                      <a:lnTo>
                        <a:pt x="880" y="2127"/>
                      </a:lnTo>
                      <a:lnTo>
                        <a:pt x="865" y="2127"/>
                      </a:lnTo>
                      <a:lnTo>
                        <a:pt x="851" y="2156"/>
                      </a:lnTo>
                      <a:lnTo>
                        <a:pt x="851" y="2170"/>
                      </a:lnTo>
                      <a:lnTo>
                        <a:pt x="851" y="2184"/>
                      </a:lnTo>
                      <a:lnTo>
                        <a:pt x="851" y="2198"/>
                      </a:lnTo>
                      <a:lnTo>
                        <a:pt x="837" y="2198"/>
                      </a:lnTo>
                      <a:lnTo>
                        <a:pt x="823" y="2198"/>
                      </a:lnTo>
                      <a:lnTo>
                        <a:pt x="809" y="2198"/>
                      </a:lnTo>
                      <a:lnTo>
                        <a:pt x="795" y="2198"/>
                      </a:lnTo>
                      <a:lnTo>
                        <a:pt x="795" y="2184"/>
                      </a:lnTo>
                      <a:lnTo>
                        <a:pt x="780" y="2184"/>
                      </a:lnTo>
                      <a:lnTo>
                        <a:pt x="766" y="2184"/>
                      </a:lnTo>
                      <a:lnTo>
                        <a:pt x="752" y="2184"/>
                      </a:lnTo>
                      <a:lnTo>
                        <a:pt x="738" y="2184"/>
                      </a:lnTo>
                      <a:lnTo>
                        <a:pt x="738" y="2170"/>
                      </a:lnTo>
                      <a:lnTo>
                        <a:pt x="724" y="2184"/>
                      </a:lnTo>
                      <a:lnTo>
                        <a:pt x="709" y="2184"/>
                      </a:lnTo>
                      <a:lnTo>
                        <a:pt x="695" y="2184"/>
                      </a:lnTo>
                      <a:lnTo>
                        <a:pt x="681" y="2184"/>
                      </a:lnTo>
                      <a:lnTo>
                        <a:pt x="667" y="2184"/>
                      </a:lnTo>
                      <a:lnTo>
                        <a:pt x="653" y="2184"/>
                      </a:lnTo>
                      <a:lnTo>
                        <a:pt x="639" y="2184"/>
                      </a:lnTo>
                      <a:lnTo>
                        <a:pt x="624" y="2184"/>
                      </a:lnTo>
                      <a:lnTo>
                        <a:pt x="610" y="2184"/>
                      </a:lnTo>
                      <a:lnTo>
                        <a:pt x="596" y="2184"/>
                      </a:lnTo>
                      <a:lnTo>
                        <a:pt x="582" y="2184"/>
                      </a:lnTo>
                      <a:lnTo>
                        <a:pt x="568" y="2184"/>
                      </a:lnTo>
                      <a:lnTo>
                        <a:pt x="553" y="2184"/>
                      </a:lnTo>
                      <a:lnTo>
                        <a:pt x="539" y="2184"/>
                      </a:lnTo>
                      <a:lnTo>
                        <a:pt x="525" y="2184"/>
                      </a:lnTo>
                      <a:lnTo>
                        <a:pt x="511" y="2184"/>
                      </a:lnTo>
                      <a:lnTo>
                        <a:pt x="497" y="2184"/>
                      </a:lnTo>
                      <a:lnTo>
                        <a:pt x="483" y="2184"/>
                      </a:lnTo>
                      <a:lnTo>
                        <a:pt x="468" y="2184"/>
                      </a:lnTo>
                      <a:lnTo>
                        <a:pt x="454" y="2184"/>
                      </a:lnTo>
                      <a:lnTo>
                        <a:pt x="440" y="2184"/>
                      </a:lnTo>
                      <a:lnTo>
                        <a:pt x="426" y="2184"/>
                      </a:lnTo>
                      <a:lnTo>
                        <a:pt x="412" y="2184"/>
                      </a:lnTo>
                      <a:lnTo>
                        <a:pt x="397" y="2184"/>
                      </a:lnTo>
                      <a:lnTo>
                        <a:pt x="383" y="2184"/>
                      </a:lnTo>
                      <a:lnTo>
                        <a:pt x="369" y="2184"/>
                      </a:lnTo>
                      <a:lnTo>
                        <a:pt x="355" y="2184"/>
                      </a:lnTo>
                      <a:lnTo>
                        <a:pt x="341" y="2184"/>
                      </a:lnTo>
                      <a:lnTo>
                        <a:pt x="327" y="2184"/>
                      </a:lnTo>
                      <a:lnTo>
                        <a:pt x="327" y="2170"/>
                      </a:lnTo>
                      <a:lnTo>
                        <a:pt x="327" y="2156"/>
                      </a:lnTo>
                      <a:lnTo>
                        <a:pt x="341" y="2141"/>
                      </a:lnTo>
                      <a:lnTo>
                        <a:pt x="327" y="2141"/>
                      </a:lnTo>
                      <a:lnTo>
                        <a:pt x="312" y="2141"/>
                      </a:lnTo>
                      <a:lnTo>
                        <a:pt x="312" y="2156"/>
                      </a:lnTo>
                      <a:lnTo>
                        <a:pt x="298" y="2156"/>
                      </a:lnTo>
                      <a:lnTo>
                        <a:pt x="298" y="2170"/>
                      </a:lnTo>
                      <a:lnTo>
                        <a:pt x="284" y="2170"/>
                      </a:lnTo>
                      <a:lnTo>
                        <a:pt x="284" y="2184"/>
                      </a:lnTo>
                      <a:lnTo>
                        <a:pt x="270" y="2184"/>
                      </a:lnTo>
                      <a:lnTo>
                        <a:pt x="256" y="2184"/>
                      </a:lnTo>
                      <a:lnTo>
                        <a:pt x="256" y="2170"/>
                      </a:lnTo>
                      <a:lnTo>
                        <a:pt x="241" y="2170"/>
                      </a:lnTo>
                      <a:lnTo>
                        <a:pt x="227" y="2170"/>
                      </a:lnTo>
                      <a:lnTo>
                        <a:pt x="199" y="2170"/>
                      </a:lnTo>
                      <a:lnTo>
                        <a:pt x="185" y="2170"/>
                      </a:lnTo>
                      <a:lnTo>
                        <a:pt x="170" y="2170"/>
                      </a:lnTo>
                      <a:lnTo>
                        <a:pt x="156" y="2170"/>
                      </a:lnTo>
                      <a:lnTo>
                        <a:pt x="142" y="2170"/>
                      </a:lnTo>
                      <a:lnTo>
                        <a:pt x="128" y="2170"/>
                      </a:lnTo>
                      <a:lnTo>
                        <a:pt x="128" y="2156"/>
                      </a:lnTo>
                      <a:lnTo>
                        <a:pt x="128" y="2127"/>
                      </a:lnTo>
                      <a:lnTo>
                        <a:pt x="114" y="2127"/>
                      </a:lnTo>
                      <a:lnTo>
                        <a:pt x="114" y="2113"/>
                      </a:lnTo>
                      <a:lnTo>
                        <a:pt x="114" y="2099"/>
                      </a:lnTo>
                      <a:lnTo>
                        <a:pt x="114" y="2085"/>
                      </a:lnTo>
                      <a:lnTo>
                        <a:pt x="114" y="2071"/>
                      </a:lnTo>
                      <a:lnTo>
                        <a:pt x="114" y="2056"/>
                      </a:lnTo>
                      <a:lnTo>
                        <a:pt x="114" y="2028"/>
                      </a:lnTo>
                      <a:lnTo>
                        <a:pt x="114" y="2014"/>
                      </a:lnTo>
                      <a:lnTo>
                        <a:pt x="114" y="2000"/>
                      </a:lnTo>
                      <a:lnTo>
                        <a:pt x="114" y="1985"/>
                      </a:lnTo>
                      <a:lnTo>
                        <a:pt x="114" y="1971"/>
                      </a:lnTo>
                      <a:lnTo>
                        <a:pt x="114" y="1957"/>
                      </a:lnTo>
                      <a:lnTo>
                        <a:pt x="114" y="1943"/>
                      </a:lnTo>
                      <a:lnTo>
                        <a:pt x="114" y="1929"/>
                      </a:lnTo>
                      <a:lnTo>
                        <a:pt x="114" y="1915"/>
                      </a:lnTo>
                      <a:lnTo>
                        <a:pt x="114" y="1900"/>
                      </a:lnTo>
                      <a:lnTo>
                        <a:pt x="114" y="1886"/>
                      </a:lnTo>
                      <a:lnTo>
                        <a:pt x="114" y="1872"/>
                      </a:lnTo>
                      <a:lnTo>
                        <a:pt x="114" y="1858"/>
                      </a:lnTo>
                      <a:lnTo>
                        <a:pt x="128" y="1829"/>
                      </a:lnTo>
                      <a:lnTo>
                        <a:pt x="128" y="1815"/>
                      </a:lnTo>
                      <a:lnTo>
                        <a:pt x="128" y="1801"/>
                      </a:lnTo>
                      <a:lnTo>
                        <a:pt x="128" y="1787"/>
                      </a:lnTo>
                      <a:lnTo>
                        <a:pt x="128" y="1773"/>
                      </a:lnTo>
                      <a:lnTo>
                        <a:pt x="128" y="1758"/>
                      </a:lnTo>
                      <a:lnTo>
                        <a:pt x="128" y="1744"/>
                      </a:lnTo>
                      <a:lnTo>
                        <a:pt x="128" y="1730"/>
                      </a:lnTo>
                      <a:lnTo>
                        <a:pt x="128" y="1716"/>
                      </a:lnTo>
                      <a:lnTo>
                        <a:pt x="128" y="1702"/>
                      </a:lnTo>
                      <a:lnTo>
                        <a:pt x="128" y="1673"/>
                      </a:lnTo>
                      <a:lnTo>
                        <a:pt x="128" y="1659"/>
                      </a:lnTo>
                      <a:lnTo>
                        <a:pt x="128" y="1631"/>
                      </a:lnTo>
                      <a:lnTo>
                        <a:pt x="128" y="1617"/>
                      </a:lnTo>
                      <a:lnTo>
                        <a:pt x="128" y="1588"/>
                      </a:lnTo>
                      <a:lnTo>
                        <a:pt x="128" y="1574"/>
                      </a:lnTo>
                      <a:lnTo>
                        <a:pt x="128" y="1560"/>
                      </a:lnTo>
                      <a:lnTo>
                        <a:pt x="128" y="1546"/>
                      </a:lnTo>
                      <a:lnTo>
                        <a:pt x="0" y="1546"/>
                      </a:lnTo>
                      <a:lnTo>
                        <a:pt x="0" y="1532"/>
                      </a:lnTo>
                      <a:lnTo>
                        <a:pt x="0" y="1517"/>
                      </a:lnTo>
                      <a:lnTo>
                        <a:pt x="0" y="1503"/>
                      </a:lnTo>
                      <a:lnTo>
                        <a:pt x="0" y="1475"/>
                      </a:lnTo>
                      <a:lnTo>
                        <a:pt x="0" y="1461"/>
                      </a:lnTo>
                      <a:lnTo>
                        <a:pt x="0" y="1432"/>
                      </a:lnTo>
                      <a:lnTo>
                        <a:pt x="0" y="1418"/>
                      </a:lnTo>
                      <a:lnTo>
                        <a:pt x="0" y="1390"/>
                      </a:lnTo>
                      <a:lnTo>
                        <a:pt x="0" y="1375"/>
                      </a:lnTo>
                      <a:lnTo>
                        <a:pt x="0" y="1361"/>
                      </a:lnTo>
                      <a:lnTo>
                        <a:pt x="0" y="1347"/>
                      </a:lnTo>
                      <a:lnTo>
                        <a:pt x="14" y="1333"/>
                      </a:lnTo>
                      <a:lnTo>
                        <a:pt x="0" y="1319"/>
                      </a:lnTo>
                      <a:lnTo>
                        <a:pt x="0" y="1305"/>
                      </a:lnTo>
                      <a:lnTo>
                        <a:pt x="0" y="1290"/>
                      </a:lnTo>
                      <a:lnTo>
                        <a:pt x="0" y="1276"/>
                      </a:lnTo>
                      <a:lnTo>
                        <a:pt x="0" y="1262"/>
                      </a:lnTo>
                      <a:lnTo>
                        <a:pt x="0" y="1248"/>
                      </a:lnTo>
                      <a:lnTo>
                        <a:pt x="0" y="1219"/>
                      </a:lnTo>
                      <a:lnTo>
                        <a:pt x="0" y="1205"/>
                      </a:lnTo>
                      <a:lnTo>
                        <a:pt x="0" y="1191"/>
                      </a:lnTo>
                      <a:lnTo>
                        <a:pt x="0" y="1163"/>
                      </a:lnTo>
                      <a:lnTo>
                        <a:pt x="0" y="1134"/>
                      </a:lnTo>
                      <a:lnTo>
                        <a:pt x="0" y="1106"/>
                      </a:lnTo>
                      <a:lnTo>
                        <a:pt x="0" y="1078"/>
                      </a:lnTo>
                      <a:lnTo>
                        <a:pt x="0" y="1063"/>
                      </a:lnTo>
                      <a:lnTo>
                        <a:pt x="0" y="1035"/>
                      </a:lnTo>
                      <a:lnTo>
                        <a:pt x="0" y="1007"/>
                      </a:lnTo>
                      <a:lnTo>
                        <a:pt x="0" y="993"/>
                      </a:lnTo>
                      <a:lnTo>
                        <a:pt x="0" y="978"/>
                      </a:lnTo>
                      <a:lnTo>
                        <a:pt x="0" y="964"/>
                      </a:lnTo>
                      <a:lnTo>
                        <a:pt x="0" y="936"/>
                      </a:lnTo>
                      <a:lnTo>
                        <a:pt x="0" y="893"/>
                      </a:lnTo>
                      <a:lnTo>
                        <a:pt x="0" y="836"/>
                      </a:lnTo>
                      <a:lnTo>
                        <a:pt x="57" y="836"/>
                      </a:lnTo>
                      <a:lnTo>
                        <a:pt x="114" y="836"/>
                      </a:lnTo>
                      <a:lnTo>
                        <a:pt x="114" y="794"/>
                      </a:lnTo>
                      <a:lnTo>
                        <a:pt x="114" y="709"/>
                      </a:lnTo>
                      <a:lnTo>
                        <a:pt x="114" y="666"/>
                      </a:lnTo>
                      <a:lnTo>
                        <a:pt x="114" y="567"/>
                      </a:lnTo>
                      <a:lnTo>
                        <a:pt x="114" y="524"/>
                      </a:lnTo>
                      <a:lnTo>
                        <a:pt x="128" y="496"/>
                      </a:lnTo>
                      <a:lnTo>
                        <a:pt x="142" y="482"/>
                      </a:lnTo>
                      <a:lnTo>
                        <a:pt x="156" y="468"/>
                      </a:lnTo>
                      <a:lnTo>
                        <a:pt x="170" y="454"/>
                      </a:lnTo>
                      <a:lnTo>
                        <a:pt x="256" y="340"/>
                      </a:lnTo>
                      <a:lnTo>
                        <a:pt x="298" y="368"/>
                      </a:lnTo>
                      <a:lnTo>
                        <a:pt x="312" y="368"/>
                      </a:lnTo>
                      <a:lnTo>
                        <a:pt x="312" y="383"/>
                      </a:lnTo>
                      <a:lnTo>
                        <a:pt x="327" y="397"/>
                      </a:lnTo>
                      <a:lnTo>
                        <a:pt x="327" y="411"/>
                      </a:lnTo>
                      <a:lnTo>
                        <a:pt x="355" y="439"/>
                      </a:lnTo>
                      <a:lnTo>
                        <a:pt x="383" y="454"/>
                      </a:lnTo>
                      <a:lnTo>
                        <a:pt x="383" y="468"/>
                      </a:lnTo>
                      <a:lnTo>
                        <a:pt x="397" y="468"/>
                      </a:lnTo>
                      <a:lnTo>
                        <a:pt x="412" y="482"/>
                      </a:lnTo>
                      <a:lnTo>
                        <a:pt x="426" y="482"/>
                      </a:lnTo>
                      <a:lnTo>
                        <a:pt x="440" y="482"/>
                      </a:lnTo>
                      <a:lnTo>
                        <a:pt x="440" y="496"/>
                      </a:lnTo>
                      <a:lnTo>
                        <a:pt x="454" y="496"/>
                      </a:lnTo>
                      <a:lnTo>
                        <a:pt x="468" y="482"/>
                      </a:lnTo>
                      <a:lnTo>
                        <a:pt x="483" y="482"/>
                      </a:lnTo>
                      <a:lnTo>
                        <a:pt x="483" y="496"/>
                      </a:lnTo>
                      <a:lnTo>
                        <a:pt x="497" y="496"/>
                      </a:lnTo>
                      <a:lnTo>
                        <a:pt x="497" y="482"/>
                      </a:lnTo>
                      <a:lnTo>
                        <a:pt x="497" y="468"/>
                      </a:lnTo>
                      <a:lnTo>
                        <a:pt x="497" y="454"/>
                      </a:lnTo>
                      <a:lnTo>
                        <a:pt x="497" y="439"/>
                      </a:lnTo>
                      <a:lnTo>
                        <a:pt x="497" y="425"/>
                      </a:lnTo>
                      <a:lnTo>
                        <a:pt x="454" y="425"/>
                      </a:lnTo>
                      <a:lnTo>
                        <a:pt x="454" y="411"/>
                      </a:lnTo>
                      <a:lnTo>
                        <a:pt x="454" y="397"/>
                      </a:lnTo>
                      <a:lnTo>
                        <a:pt x="454" y="383"/>
                      </a:lnTo>
                      <a:lnTo>
                        <a:pt x="454" y="368"/>
                      </a:lnTo>
                      <a:lnTo>
                        <a:pt x="440" y="368"/>
                      </a:lnTo>
                      <a:lnTo>
                        <a:pt x="426" y="383"/>
                      </a:lnTo>
                      <a:lnTo>
                        <a:pt x="426" y="368"/>
                      </a:lnTo>
                      <a:lnTo>
                        <a:pt x="426" y="354"/>
                      </a:lnTo>
                      <a:lnTo>
                        <a:pt x="426" y="340"/>
                      </a:lnTo>
                      <a:lnTo>
                        <a:pt x="426" y="326"/>
                      </a:lnTo>
                      <a:lnTo>
                        <a:pt x="454" y="326"/>
                      </a:lnTo>
                      <a:lnTo>
                        <a:pt x="454" y="312"/>
                      </a:lnTo>
                      <a:lnTo>
                        <a:pt x="454" y="297"/>
                      </a:lnTo>
                      <a:lnTo>
                        <a:pt x="454" y="283"/>
                      </a:lnTo>
                      <a:lnTo>
                        <a:pt x="454" y="269"/>
                      </a:lnTo>
                      <a:lnTo>
                        <a:pt x="454" y="255"/>
                      </a:lnTo>
                      <a:lnTo>
                        <a:pt x="483" y="255"/>
                      </a:lnTo>
                      <a:lnTo>
                        <a:pt x="483" y="184"/>
                      </a:lnTo>
                      <a:lnTo>
                        <a:pt x="483" y="170"/>
                      </a:lnTo>
                      <a:lnTo>
                        <a:pt x="483" y="127"/>
                      </a:lnTo>
                      <a:lnTo>
                        <a:pt x="497" y="127"/>
                      </a:lnTo>
                      <a:lnTo>
                        <a:pt x="497" y="113"/>
                      </a:lnTo>
                      <a:lnTo>
                        <a:pt x="497" y="99"/>
                      </a:lnTo>
                      <a:lnTo>
                        <a:pt x="497" y="85"/>
                      </a:lnTo>
                      <a:lnTo>
                        <a:pt x="497" y="71"/>
                      </a:lnTo>
                      <a:lnTo>
                        <a:pt x="497" y="56"/>
                      </a:lnTo>
                      <a:lnTo>
                        <a:pt x="497" y="42"/>
                      </a:lnTo>
                      <a:lnTo>
                        <a:pt x="497" y="28"/>
                      </a:lnTo>
                      <a:lnTo>
                        <a:pt x="497" y="14"/>
                      </a:lnTo>
                      <a:lnTo>
                        <a:pt x="497" y="0"/>
                      </a:lnTo>
                      <a:lnTo>
                        <a:pt x="525" y="0"/>
                      </a:lnTo>
                      <a:lnTo>
                        <a:pt x="610" y="0"/>
                      </a:lnTo>
                      <a:close/>
                    </a:path>
                  </a:pathLst>
                </a:custGeom>
                <a:pattFill prst="pct20">
                  <a:fgClr>
                    <a:srgbClr val="FF0000"/>
                  </a:fgClr>
                  <a:bgClr>
                    <a:srgbClr val="FFFFFF"/>
                  </a:bgClr>
                </a:pattFill>
                <a:ln w="9525">
                  <a:solidFill>
                    <a:srgbClr val="333333"/>
                  </a:solidFill>
                  <a:round/>
                  <a:headEnd/>
                  <a:tailEnd/>
                </a:ln>
              </p:spPr>
              <p:txBody>
                <a:bodyPr/>
                <a:lstStyle/>
                <a:p>
                  <a:endParaRPr lang="ja-JP" altLang="en-US"/>
                </a:p>
              </p:txBody>
            </p:sp>
            <p:sp>
              <p:nvSpPr>
                <p:cNvPr id="54" name="Freeform 37"/>
                <p:cNvSpPr>
                  <a:spLocks/>
                </p:cNvSpPr>
                <p:nvPr/>
              </p:nvSpPr>
              <p:spPr bwMode="auto">
                <a:xfrm>
                  <a:off x="3219" y="2155"/>
                  <a:ext cx="1787" cy="1659"/>
                </a:xfrm>
                <a:custGeom>
                  <a:avLst/>
                  <a:gdLst>
                    <a:gd name="T0" fmla="*/ 1504 w 1787"/>
                    <a:gd name="T1" fmla="*/ 85 h 1659"/>
                    <a:gd name="T2" fmla="*/ 1546 w 1787"/>
                    <a:gd name="T3" fmla="*/ 99 h 1659"/>
                    <a:gd name="T4" fmla="*/ 1631 w 1787"/>
                    <a:gd name="T5" fmla="*/ 156 h 1659"/>
                    <a:gd name="T6" fmla="*/ 1702 w 1787"/>
                    <a:gd name="T7" fmla="*/ 255 h 1659"/>
                    <a:gd name="T8" fmla="*/ 1731 w 1787"/>
                    <a:gd name="T9" fmla="*/ 298 h 1659"/>
                    <a:gd name="T10" fmla="*/ 1731 w 1787"/>
                    <a:gd name="T11" fmla="*/ 397 h 1659"/>
                    <a:gd name="T12" fmla="*/ 1716 w 1787"/>
                    <a:gd name="T13" fmla="*/ 482 h 1659"/>
                    <a:gd name="T14" fmla="*/ 1645 w 1787"/>
                    <a:gd name="T15" fmla="*/ 567 h 1659"/>
                    <a:gd name="T16" fmla="*/ 1617 w 1787"/>
                    <a:gd name="T17" fmla="*/ 610 h 1659"/>
                    <a:gd name="T18" fmla="*/ 1589 w 1787"/>
                    <a:gd name="T19" fmla="*/ 681 h 1659"/>
                    <a:gd name="T20" fmla="*/ 1603 w 1787"/>
                    <a:gd name="T21" fmla="*/ 737 h 1659"/>
                    <a:gd name="T22" fmla="*/ 1617 w 1787"/>
                    <a:gd name="T23" fmla="*/ 794 h 1659"/>
                    <a:gd name="T24" fmla="*/ 1645 w 1787"/>
                    <a:gd name="T25" fmla="*/ 837 h 1659"/>
                    <a:gd name="T26" fmla="*/ 1688 w 1787"/>
                    <a:gd name="T27" fmla="*/ 908 h 1659"/>
                    <a:gd name="T28" fmla="*/ 1731 w 1787"/>
                    <a:gd name="T29" fmla="*/ 964 h 1659"/>
                    <a:gd name="T30" fmla="*/ 1759 w 1787"/>
                    <a:gd name="T31" fmla="*/ 1035 h 1659"/>
                    <a:gd name="T32" fmla="*/ 1773 w 1787"/>
                    <a:gd name="T33" fmla="*/ 1106 h 1659"/>
                    <a:gd name="T34" fmla="*/ 1773 w 1787"/>
                    <a:gd name="T35" fmla="*/ 1177 h 1659"/>
                    <a:gd name="T36" fmla="*/ 1759 w 1787"/>
                    <a:gd name="T37" fmla="*/ 1248 h 1659"/>
                    <a:gd name="T38" fmla="*/ 1716 w 1787"/>
                    <a:gd name="T39" fmla="*/ 1305 h 1659"/>
                    <a:gd name="T40" fmla="*/ 1702 w 1787"/>
                    <a:gd name="T41" fmla="*/ 1333 h 1659"/>
                    <a:gd name="T42" fmla="*/ 1674 w 1787"/>
                    <a:gd name="T43" fmla="*/ 1347 h 1659"/>
                    <a:gd name="T44" fmla="*/ 1575 w 1787"/>
                    <a:gd name="T45" fmla="*/ 1376 h 1659"/>
                    <a:gd name="T46" fmla="*/ 1419 w 1787"/>
                    <a:gd name="T47" fmla="*/ 1376 h 1659"/>
                    <a:gd name="T48" fmla="*/ 1305 w 1787"/>
                    <a:gd name="T49" fmla="*/ 1376 h 1659"/>
                    <a:gd name="T50" fmla="*/ 1263 w 1787"/>
                    <a:gd name="T51" fmla="*/ 1347 h 1659"/>
                    <a:gd name="T52" fmla="*/ 1177 w 1787"/>
                    <a:gd name="T53" fmla="*/ 1319 h 1659"/>
                    <a:gd name="T54" fmla="*/ 1078 w 1787"/>
                    <a:gd name="T55" fmla="*/ 1305 h 1659"/>
                    <a:gd name="T56" fmla="*/ 979 w 1787"/>
                    <a:gd name="T57" fmla="*/ 1291 h 1659"/>
                    <a:gd name="T58" fmla="*/ 865 w 1787"/>
                    <a:gd name="T59" fmla="*/ 1291 h 1659"/>
                    <a:gd name="T60" fmla="*/ 795 w 1787"/>
                    <a:gd name="T61" fmla="*/ 1305 h 1659"/>
                    <a:gd name="T62" fmla="*/ 752 w 1787"/>
                    <a:gd name="T63" fmla="*/ 1305 h 1659"/>
                    <a:gd name="T64" fmla="*/ 681 w 1787"/>
                    <a:gd name="T65" fmla="*/ 1361 h 1659"/>
                    <a:gd name="T66" fmla="*/ 610 w 1787"/>
                    <a:gd name="T67" fmla="*/ 1432 h 1659"/>
                    <a:gd name="T68" fmla="*/ 397 w 1787"/>
                    <a:gd name="T69" fmla="*/ 1574 h 1659"/>
                    <a:gd name="T70" fmla="*/ 327 w 1787"/>
                    <a:gd name="T71" fmla="*/ 1631 h 1659"/>
                    <a:gd name="T72" fmla="*/ 298 w 1787"/>
                    <a:gd name="T73" fmla="*/ 1560 h 1659"/>
                    <a:gd name="T74" fmla="*/ 426 w 1787"/>
                    <a:gd name="T75" fmla="*/ 1376 h 1659"/>
                    <a:gd name="T76" fmla="*/ 483 w 1787"/>
                    <a:gd name="T77" fmla="*/ 1319 h 1659"/>
                    <a:gd name="T78" fmla="*/ 539 w 1787"/>
                    <a:gd name="T79" fmla="*/ 1291 h 1659"/>
                    <a:gd name="T80" fmla="*/ 596 w 1787"/>
                    <a:gd name="T81" fmla="*/ 1262 h 1659"/>
                    <a:gd name="T82" fmla="*/ 596 w 1787"/>
                    <a:gd name="T83" fmla="*/ 1120 h 1659"/>
                    <a:gd name="T84" fmla="*/ 568 w 1787"/>
                    <a:gd name="T85" fmla="*/ 1049 h 1659"/>
                    <a:gd name="T86" fmla="*/ 582 w 1787"/>
                    <a:gd name="T87" fmla="*/ 964 h 1659"/>
                    <a:gd name="T88" fmla="*/ 596 w 1787"/>
                    <a:gd name="T89" fmla="*/ 922 h 1659"/>
                    <a:gd name="T90" fmla="*/ 596 w 1787"/>
                    <a:gd name="T91" fmla="*/ 865 h 1659"/>
                    <a:gd name="T92" fmla="*/ 483 w 1787"/>
                    <a:gd name="T93" fmla="*/ 922 h 1659"/>
                    <a:gd name="T94" fmla="*/ 369 w 1787"/>
                    <a:gd name="T95" fmla="*/ 978 h 1659"/>
                    <a:gd name="T96" fmla="*/ 227 w 1787"/>
                    <a:gd name="T97" fmla="*/ 922 h 1659"/>
                    <a:gd name="T98" fmla="*/ 185 w 1787"/>
                    <a:gd name="T99" fmla="*/ 893 h 1659"/>
                    <a:gd name="T100" fmla="*/ 142 w 1787"/>
                    <a:gd name="T101" fmla="*/ 865 h 1659"/>
                    <a:gd name="T102" fmla="*/ 128 w 1787"/>
                    <a:gd name="T103" fmla="*/ 837 h 1659"/>
                    <a:gd name="T104" fmla="*/ 85 w 1787"/>
                    <a:gd name="T105" fmla="*/ 794 h 1659"/>
                    <a:gd name="T106" fmla="*/ 29 w 1787"/>
                    <a:gd name="T107" fmla="*/ 709 h 1659"/>
                    <a:gd name="T108" fmla="*/ 199 w 1787"/>
                    <a:gd name="T109" fmla="*/ 525 h 1659"/>
                    <a:gd name="T110" fmla="*/ 397 w 1787"/>
                    <a:gd name="T111" fmla="*/ 383 h 1659"/>
                    <a:gd name="T112" fmla="*/ 468 w 1787"/>
                    <a:gd name="T113" fmla="*/ 340 h 1659"/>
                    <a:gd name="T114" fmla="*/ 639 w 1787"/>
                    <a:gd name="T115" fmla="*/ 213 h 1659"/>
                    <a:gd name="T116" fmla="*/ 766 w 1787"/>
                    <a:gd name="T117" fmla="*/ 142 h 1659"/>
                    <a:gd name="T118" fmla="*/ 837 w 1787"/>
                    <a:gd name="T119" fmla="*/ 113 h 1659"/>
                    <a:gd name="T120" fmla="*/ 922 w 1787"/>
                    <a:gd name="T121" fmla="*/ 99 h 1659"/>
                    <a:gd name="T122" fmla="*/ 1064 w 1787"/>
                    <a:gd name="T123" fmla="*/ 99 h 1659"/>
                    <a:gd name="T124" fmla="*/ 1348 w 1787"/>
                    <a:gd name="T125" fmla="*/ 28 h 1659"/>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787"/>
                    <a:gd name="T190" fmla="*/ 0 h 1659"/>
                    <a:gd name="T191" fmla="*/ 1787 w 1787"/>
                    <a:gd name="T192" fmla="*/ 1659 h 1659"/>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787" h="1659">
                      <a:moveTo>
                        <a:pt x="1461" y="42"/>
                      </a:moveTo>
                      <a:lnTo>
                        <a:pt x="1475" y="71"/>
                      </a:lnTo>
                      <a:lnTo>
                        <a:pt x="1489" y="71"/>
                      </a:lnTo>
                      <a:lnTo>
                        <a:pt x="1489" y="85"/>
                      </a:lnTo>
                      <a:lnTo>
                        <a:pt x="1504" y="85"/>
                      </a:lnTo>
                      <a:lnTo>
                        <a:pt x="1518" y="85"/>
                      </a:lnTo>
                      <a:lnTo>
                        <a:pt x="1518" y="99"/>
                      </a:lnTo>
                      <a:lnTo>
                        <a:pt x="1532" y="99"/>
                      </a:lnTo>
                      <a:lnTo>
                        <a:pt x="1546" y="99"/>
                      </a:lnTo>
                      <a:lnTo>
                        <a:pt x="1546" y="113"/>
                      </a:lnTo>
                      <a:lnTo>
                        <a:pt x="1560" y="113"/>
                      </a:lnTo>
                      <a:lnTo>
                        <a:pt x="1589" y="127"/>
                      </a:lnTo>
                      <a:lnTo>
                        <a:pt x="1603" y="142"/>
                      </a:lnTo>
                      <a:lnTo>
                        <a:pt x="1631" y="142"/>
                      </a:lnTo>
                      <a:lnTo>
                        <a:pt x="1631" y="156"/>
                      </a:lnTo>
                      <a:lnTo>
                        <a:pt x="1645" y="156"/>
                      </a:lnTo>
                      <a:lnTo>
                        <a:pt x="1660" y="170"/>
                      </a:lnTo>
                      <a:lnTo>
                        <a:pt x="1660" y="184"/>
                      </a:lnTo>
                      <a:lnTo>
                        <a:pt x="1660" y="198"/>
                      </a:lnTo>
                      <a:lnTo>
                        <a:pt x="1674" y="198"/>
                      </a:lnTo>
                      <a:lnTo>
                        <a:pt x="1674" y="213"/>
                      </a:lnTo>
                      <a:lnTo>
                        <a:pt x="1688" y="227"/>
                      </a:lnTo>
                      <a:lnTo>
                        <a:pt x="1688" y="241"/>
                      </a:lnTo>
                      <a:lnTo>
                        <a:pt x="1702" y="255"/>
                      </a:lnTo>
                      <a:lnTo>
                        <a:pt x="1716" y="255"/>
                      </a:lnTo>
                      <a:lnTo>
                        <a:pt x="1716" y="269"/>
                      </a:lnTo>
                      <a:lnTo>
                        <a:pt x="1716" y="283"/>
                      </a:lnTo>
                      <a:lnTo>
                        <a:pt x="1731" y="298"/>
                      </a:lnTo>
                      <a:lnTo>
                        <a:pt x="1731" y="312"/>
                      </a:lnTo>
                      <a:lnTo>
                        <a:pt x="1731" y="326"/>
                      </a:lnTo>
                      <a:lnTo>
                        <a:pt x="1731" y="340"/>
                      </a:lnTo>
                      <a:lnTo>
                        <a:pt x="1731" y="369"/>
                      </a:lnTo>
                      <a:lnTo>
                        <a:pt x="1731" y="397"/>
                      </a:lnTo>
                      <a:lnTo>
                        <a:pt x="1731" y="425"/>
                      </a:lnTo>
                      <a:lnTo>
                        <a:pt x="1731" y="439"/>
                      </a:lnTo>
                      <a:lnTo>
                        <a:pt x="1731" y="454"/>
                      </a:lnTo>
                      <a:lnTo>
                        <a:pt x="1716" y="468"/>
                      </a:lnTo>
                      <a:lnTo>
                        <a:pt x="1716" y="482"/>
                      </a:lnTo>
                      <a:lnTo>
                        <a:pt x="1716" y="496"/>
                      </a:lnTo>
                      <a:lnTo>
                        <a:pt x="1702" y="496"/>
                      </a:lnTo>
                      <a:lnTo>
                        <a:pt x="1702" y="510"/>
                      </a:lnTo>
                      <a:lnTo>
                        <a:pt x="1674" y="539"/>
                      </a:lnTo>
                      <a:lnTo>
                        <a:pt x="1660" y="553"/>
                      </a:lnTo>
                      <a:lnTo>
                        <a:pt x="1645" y="567"/>
                      </a:lnTo>
                      <a:lnTo>
                        <a:pt x="1631" y="581"/>
                      </a:lnTo>
                      <a:lnTo>
                        <a:pt x="1631" y="596"/>
                      </a:lnTo>
                      <a:lnTo>
                        <a:pt x="1617" y="610"/>
                      </a:lnTo>
                      <a:lnTo>
                        <a:pt x="1617" y="624"/>
                      </a:lnTo>
                      <a:lnTo>
                        <a:pt x="1603" y="624"/>
                      </a:lnTo>
                      <a:lnTo>
                        <a:pt x="1603" y="638"/>
                      </a:lnTo>
                      <a:lnTo>
                        <a:pt x="1603" y="652"/>
                      </a:lnTo>
                      <a:lnTo>
                        <a:pt x="1603" y="666"/>
                      </a:lnTo>
                      <a:lnTo>
                        <a:pt x="1589" y="681"/>
                      </a:lnTo>
                      <a:lnTo>
                        <a:pt x="1589" y="695"/>
                      </a:lnTo>
                      <a:lnTo>
                        <a:pt x="1589" y="709"/>
                      </a:lnTo>
                      <a:lnTo>
                        <a:pt x="1589" y="723"/>
                      </a:lnTo>
                      <a:lnTo>
                        <a:pt x="1603" y="723"/>
                      </a:lnTo>
                      <a:lnTo>
                        <a:pt x="1603" y="737"/>
                      </a:lnTo>
                      <a:lnTo>
                        <a:pt x="1603" y="752"/>
                      </a:lnTo>
                      <a:lnTo>
                        <a:pt x="1603" y="766"/>
                      </a:lnTo>
                      <a:lnTo>
                        <a:pt x="1617" y="766"/>
                      </a:lnTo>
                      <a:lnTo>
                        <a:pt x="1617" y="780"/>
                      </a:lnTo>
                      <a:lnTo>
                        <a:pt x="1617" y="794"/>
                      </a:lnTo>
                      <a:lnTo>
                        <a:pt x="1617" y="808"/>
                      </a:lnTo>
                      <a:lnTo>
                        <a:pt x="1631" y="808"/>
                      </a:lnTo>
                      <a:lnTo>
                        <a:pt x="1631" y="822"/>
                      </a:lnTo>
                      <a:lnTo>
                        <a:pt x="1645" y="837"/>
                      </a:lnTo>
                      <a:lnTo>
                        <a:pt x="1645" y="851"/>
                      </a:lnTo>
                      <a:lnTo>
                        <a:pt x="1645" y="865"/>
                      </a:lnTo>
                      <a:lnTo>
                        <a:pt x="1660" y="865"/>
                      </a:lnTo>
                      <a:lnTo>
                        <a:pt x="1660" y="879"/>
                      </a:lnTo>
                      <a:lnTo>
                        <a:pt x="1674" y="879"/>
                      </a:lnTo>
                      <a:lnTo>
                        <a:pt x="1674" y="893"/>
                      </a:lnTo>
                      <a:lnTo>
                        <a:pt x="1688" y="908"/>
                      </a:lnTo>
                      <a:lnTo>
                        <a:pt x="1688" y="922"/>
                      </a:lnTo>
                      <a:lnTo>
                        <a:pt x="1702" y="922"/>
                      </a:lnTo>
                      <a:lnTo>
                        <a:pt x="1702" y="936"/>
                      </a:lnTo>
                      <a:lnTo>
                        <a:pt x="1716" y="936"/>
                      </a:lnTo>
                      <a:lnTo>
                        <a:pt x="1716" y="950"/>
                      </a:lnTo>
                      <a:lnTo>
                        <a:pt x="1716" y="964"/>
                      </a:lnTo>
                      <a:lnTo>
                        <a:pt x="1731" y="964"/>
                      </a:lnTo>
                      <a:lnTo>
                        <a:pt x="1731" y="978"/>
                      </a:lnTo>
                      <a:lnTo>
                        <a:pt x="1745" y="993"/>
                      </a:lnTo>
                      <a:lnTo>
                        <a:pt x="1745" y="1007"/>
                      </a:lnTo>
                      <a:lnTo>
                        <a:pt x="1759" y="1007"/>
                      </a:lnTo>
                      <a:lnTo>
                        <a:pt x="1759" y="1021"/>
                      </a:lnTo>
                      <a:lnTo>
                        <a:pt x="1759" y="1035"/>
                      </a:lnTo>
                      <a:lnTo>
                        <a:pt x="1759" y="1049"/>
                      </a:lnTo>
                      <a:lnTo>
                        <a:pt x="1773" y="1049"/>
                      </a:lnTo>
                      <a:lnTo>
                        <a:pt x="1773" y="1064"/>
                      </a:lnTo>
                      <a:lnTo>
                        <a:pt x="1773" y="1078"/>
                      </a:lnTo>
                      <a:lnTo>
                        <a:pt x="1773" y="1092"/>
                      </a:lnTo>
                      <a:lnTo>
                        <a:pt x="1773" y="1106"/>
                      </a:lnTo>
                      <a:lnTo>
                        <a:pt x="1787" y="1120"/>
                      </a:lnTo>
                      <a:lnTo>
                        <a:pt x="1787" y="1135"/>
                      </a:lnTo>
                      <a:lnTo>
                        <a:pt x="1773" y="1149"/>
                      </a:lnTo>
                      <a:lnTo>
                        <a:pt x="1773" y="1163"/>
                      </a:lnTo>
                      <a:lnTo>
                        <a:pt x="1773" y="1177"/>
                      </a:lnTo>
                      <a:lnTo>
                        <a:pt x="1773" y="1191"/>
                      </a:lnTo>
                      <a:lnTo>
                        <a:pt x="1773" y="1205"/>
                      </a:lnTo>
                      <a:lnTo>
                        <a:pt x="1773" y="1220"/>
                      </a:lnTo>
                      <a:lnTo>
                        <a:pt x="1759" y="1234"/>
                      </a:lnTo>
                      <a:lnTo>
                        <a:pt x="1759" y="1248"/>
                      </a:lnTo>
                      <a:lnTo>
                        <a:pt x="1745" y="1262"/>
                      </a:lnTo>
                      <a:lnTo>
                        <a:pt x="1745" y="1276"/>
                      </a:lnTo>
                      <a:lnTo>
                        <a:pt x="1731" y="1276"/>
                      </a:lnTo>
                      <a:lnTo>
                        <a:pt x="1731" y="1291"/>
                      </a:lnTo>
                      <a:lnTo>
                        <a:pt x="1716" y="1305"/>
                      </a:lnTo>
                      <a:lnTo>
                        <a:pt x="1716" y="1319"/>
                      </a:lnTo>
                      <a:lnTo>
                        <a:pt x="1702" y="1319"/>
                      </a:lnTo>
                      <a:lnTo>
                        <a:pt x="1702" y="1333"/>
                      </a:lnTo>
                      <a:lnTo>
                        <a:pt x="1688" y="1333"/>
                      </a:lnTo>
                      <a:lnTo>
                        <a:pt x="1688" y="1347"/>
                      </a:lnTo>
                      <a:lnTo>
                        <a:pt x="1674" y="1347"/>
                      </a:lnTo>
                      <a:lnTo>
                        <a:pt x="1660" y="1361"/>
                      </a:lnTo>
                      <a:lnTo>
                        <a:pt x="1645" y="1361"/>
                      </a:lnTo>
                      <a:lnTo>
                        <a:pt x="1603" y="1361"/>
                      </a:lnTo>
                      <a:lnTo>
                        <a:pt x="1589" y="1376"/>
                      </a:lnTo>
                      <a:lnTo>
                        <a:pt x="1575" y="1376"/>
                      </a:lnTo>
                      <a:lnTo>
                        <a:pt x="1560" y="1376"/>
                      </a:lnTo>
                      <a:lnTo>
                        <a:pt x="1518" y="1361"/>
                      </a:lnTo>
                      <a:lnTo>
                        <a:pt x="1489" y="1361"/>
                      </a:lnTo>
                      <a:lnTo>
                        <a:pt x="1475" y="1361"/>
                      </a:lnTo>
                      <a:lnTo>
                        <a:pt x="1461" y="1361"/>
                      </a:lnTo>
                      <a:lnTo>
                        <a:pt x="1447" y="1361"/>
                      </a:lnTo>
                      <a:lnTo>
                        <a:pt x="1433" y="1376"/>
                      </a:lnTo>
                      <a:lnTo>
                        <a:pt x="1419" y="1376"/>
                      </a:lnTo>
                      <a:lnTo>
                        <a:pt x="1404" y="1376"/>
                      </a:lnTo>
                      <a:lnTo>
                        <a:pt x="1376" y="1376"/>
                      </a:lnTo>
                      <a:lnTo>
                        <a:pt x="1362" y="1376"/>
                      </a:lnTo>
                      <a:lnTo>
                        <a:pt x="1333" y="1390"/>
                      </a:lnTo>
                      <a:lnTo>
                        <a:pt x="1333" y="1376"/>
                      </a:lnTo>
                      <a:lnTo>
                        <a:pt x="1319" y="1376"/>
                      </a:lnTo>
                      <a:lnTo>
                        <a:pt x="1305" y="1376"/>
                      </a:lnTo>
                      <a:lnTo>
                        <a:pt x="1291" y="1376"/>
                      </a:lnTo>
                      <a:lnTo>
                        <a:pt x="1291" y="1361"/>
                      </a:lnTo>
                      <a:lnTo>
                        <a:pt x="1277" y="1361"/>
                      </a:lnTo>
                      <a:lnTo>
                        <a:pt x="1263" y="1347"/>
                      </a:lnTo>
                      <a:lnTo>
                        <a:pt x="1248" y="1347"/>
                      </a:lnTo>
                      <a:lnTo>
                        <a:pt x="1220" y="1333"/>
                      </a:lnTo>
                      <a:lnTo>
                        <a:pt x="1206" y="1333"/>
                      </a:lnTo>
                      <a:lnTo>
                        <a:pt x="1192" y="1319"/>
                      </a:lnTo>
                      <a:lnTo>
                        <a:pt x="1177" y="1319"/>
                      </a:lnTo>
                      <a:lnTo>
                        <a:pt x="1149" y="1319"/>
                      </a:lnTo>
                      <a:lnTo>
                        <a:pt x="1149" y="1305"/>
                      </a:lnTo>
                      <a:lnTo>
                        <a:pt x="1121" y="1305"/>
                      </a:lnTo>
                      <a:lnTo>
                        <a:pt x="1107" y="1305"/>
                      </a:lnTo>
                      <a:lnTo>
                        <a:pt x="1092" y="1305"/>
                      </a:lnTo>
                      <a:lnTo>
                        <a:pt x="1078" y="1305"/>
                      </a:lnTo>
                      <a:lnTo>
                        <a:pt x="1050" y="1305"/>
                      </a:lnTo>
                      <a:lnTo>
                        <a:pt x="1036" y="1291"/>
                      </a:lnTo>
                      <a:lnTo>
                        <a:pt x="1021" y="1291"/>
                      </a:lnTo>
                      <a:lnTo>
                        <a:pt x="1007" y="1291"/>
                      </a:lnTo>
                      <a:lnTo>
                        <a:pt x="993" y="1291"/>
                      </a:lnTo>
                      <a:lnTo>
                        <a:pt x="979" y="1291"/>
                      </a:lnTo>
                      <a:lnTo>
                        <a:pt x="951" y="1291"/>
                      </a:lnTo>
                      <a:lnTo>
                        <a:pt x="936" y="1291"/>
                      </a:lnTo>
                      <a:lnTo>
                        <a:pt x="922" y="1291"/>
                      </a:lnTo>
                      <a:lnTo>
                        <a:pt x="908" y="1291"/>
                      </a:lnTo>
                      <a:lnTo>
                        <a:pt x="894" y="1291"/>
                      </a:lnTo>
                      <a:lnTo>
                        <a:pt x="880" y="1291"/>
                      </a:lnTo>
                      <a:lnTo>
                        <a:pt x="865" y="1291"/>
                      </a:lnTo>
                      <a:lnTo>
                        <a:pt x="851" y="1291"/>
                      </a:lnTo>
                      <a:lnTo>
                        <a:pt x="837" y="1291"/>
                      </a:lnTo>
                      <a:lnTo>
                        <a:pt x="823" y="1291"/>
                      </a:lnTo>
                      <a:lnTo>
                        <a:pt x="809" y="1305"/>
                      </a:lnTo>
                      <a:lnTo>
                        <a:pt x="795" y="1305"/>
                      </a:lnTo>
                      <a:lnTo>
                        <a:pt x="780" y="1305"/>
                      </a:lnTo>
                      <a:lnTo>
                        <a:pt x="766" y="1305"/>
                      </a:lnTo>
                      <a:lnTo>
                        <a:pt x="752" y="1305"/>
                      </a:lnTo>
                      <a:lnTo>
                        <a:pt x="738" y="1305"/>
                      </a:lnTo>
                      <a:lnTo>
                        <a:pt x="738" y="1319"/>
                      </a:lnTo>
                      <a:lnTo>
                        <a:pt x="724" y="1319"/>
                      </a:lnTo>
                      <a:lnTo>
                        <a:pt x="724" y="1333"/>
                      </a:lnTo>
                      <a:lnTo>
                        <a:pt x="709" y="1347"/>
                      </a:lnTo>
                      <a:lnTo>
                        <a:pt x="695" y="1361"/>
                      </a:lnTo>
                      <a:lnTo>
                        <a:pt x="681" y="1361"/>
                      </a:lnTo>
                      <a:lnTo>
                        <a:pt x="681" y="1376"/>
                      </a:lnTo>
                      <a:lnTo>
                        <a:pt x="667" y="1376"/>
                      </a:lnTo>
                      <a:lnTo>
                        <a:pt x="653" y="1390"/>
                      </a:lnTo>
                      <a:lnTo>
                        <a:pt x="653" y="1404"/>
                      </a:lnTo>
                      <a:lnTo>
                        <a:pt x="639" y="1418"/>
                      </a:lnTo>
                      <a:lnTo>
                        <a:pt x="624" y="1418"/>
                      </a:lnTo>
                      <a:lnTo>
                        <a:pt x="624" y="1432"/>
                      </a:lnTo>
                      <a:lnTo>
                        <a:pt x="610" y="1432"/>
                      </a:lnTo>
                      <a:lnTo>
                        <a:pt x="596" y="1432"/>
                      </a:lnTo>
                      <a:lnTo>
                        <a:pt x="525" y="1475"/>
                      </a:lnTo>
                      <a:lnTo>
                        <a:pt x="525" y="1489"/>
                      </a:lnTo>
                      <a:lnTo>
                        <a:pt x="511" y="1489"/>
                      </a:lnTo>
                      <a:lnTo>
                        <a:pt x="483" y="1518"/>
                      </a:lnTo>
                      <a:lnTo>
                        <a:pt x="412" y="1560"/>
                      </a:lnTo>
                      <a:lnTo>
                        <a:pt x="397" y="1574"/>
                      </a:lnTo>
                      <a:lnTo>
                        <a:pt x="383" y="1574"/>
                      </a:lnTo>
                      <a:lnTo>
                        <a:pt x="369" y="1588"/>
                      </a:lnTo>
                      <a:lnTo>
                        <a:pt x="355" y="1588"/>
                      </a:lnTo>
                      <a:lnTo>
                        <a:pt x="355" y="1603"/>
                      </a:lnTo>
                      <a:lnTo>
                        <a:pt x="341" y="1603"/>
                      </a:lnTo>
                      <a:lnTo>
                        <a:pt x="327" y="1631"/>
                      </a:lnTo>
                      <a:lnTo>
                        <a:pt x="312" y="1631"/>
                      </a:lnTo>
                      <a:lnTo>
                        <a:pt x="298" y="1645"/>
                      </a:lnTo>
                      <a:lnTo>
                        <a:pt x="270" y="1645"/>
                      </a:lnTo>
                      <a:lnTo>
                        <a:pt x="241" y="1659"/>
                      </a:lnTo>
                      <a:lnTo>
                        <a:pt x="270" y="1603"/>
                      </a:lnTo>
                      <a:lnTo>
                        <a:pt x="284" y="1603"/>
                      </a:lnTo>
                      <a:lnTo>
                        <a:pt x="298" y="1560"/>
                      </a:lnTo>
                      <a:lnTo>
                        <a:pt x="312" y="1546"/>
                      </a:lnTo>
                      <a:lnTo>
                        <a:pt x="341" y="1489"/>
                      </a:lnTo>
                      <a:lnTo>
                        <a:pt x="369" y="1461"/>
                      </a:lnTo>
                      <a:lnTo>
                        <a:pt x="383" y="1432"/>
                      </a:lnTo>
                      <a:lnTo>
                        <a:pt x="397" y="1432"/>
                      </a:lnTo>
                      <a:lnTo>
                        <a:pt x="426" y="1390"/>
                      </a:lnTo>
                      <a:lnTo>
                        <a:pt x="426" y="1376"/>
                      </a:lnTo>
                      <a:lnTo>
                        <a:pt x="440" y="1376"/>
                      </a:lnTo>
                      <a:lnTo>
                        <a:pt x="440" y="1361"/>
                      </a:lnTo>
                      <a:lnTo>
                        <a:pt x="454" y="1361"/>
                      </a:lnTo>
                      <a:lnTo>
                        <a:pt x="454" y="1347"/>
                      </a:lnTo>
                      <a:lnTo>
                        <a:pt x="468" y="1347"/>
                      </a:lnTo>
                      <a:lnTo>
                        <a:pt x="468" y="1333"/>
                      </a:lnTo>
                      <a:lnTo>
                        <a:pt x="483" y="1333"/>
                      </a:lnTo>
                      <a:lnTo>
                        <a:pt x="483" y="1319"/>
                      </a:lnTo>
                      <a:lnTo>
                        <a:pt x="497" y="1319"/>
                      </a:lnTo>
                      <a:lnTo>
                        <a:pt x="511" y="1305"/>
                      </a:lnTo>
                      <a:lnTo>
                        <a:pt x="525" y="1305"/>
                      </a:lnTo>
                      <a:lnTo>
                        <a:pt x="525" y="1291"/>
                      </a:lnTo>
                      <a:lnTo>
                        <a:pt x="539" y="1291"/>
                      </a:lnTo>
                      <a:lnTo>
                        <a:pt x="553" y="1276"/>
                      </a:lnTo>
                      <a:lnTo>
                        <a:pt x="568" y="1276"/>
                      </a:lnTo>
                      <a:lnTo>
                        <a:pt x="582" y="1262"/>
                      </a:lnTo>
                      <a:lnTo>
                        <a:pt x="596" y="1262"/>
                      </a:lnTo>
                      <a:lnTo>
                        <a:pt x="610" y="1262"/>
                      </a:lnTo>
                      <a:lnTo>
                        <a:pt x="610" y="1248"/>
                      </a:lnTo>
                      <a:lnTo>
                        <a:pt x="624" y="1248"/>
                      </a:lnTo>
                      <a:lnTo>
                        <a:pt x="610" y="1234"/>
                      </a:lnTo>
                      <a:lnTo>
                        <a:pt x="610" y="1205"/>
                      </a:lnTo>
                      <a:lnTo>
                        <a:pt x="596" y="1163"/>
                      </a:lnTo>
                      <a:lnTo>
                        <a:pt x="596" y="1135"/>
                      </a:lnTo>
                      <a:lnTo>
                        <a:pt x="596" y="1120"/>
                      </a:lnTo>
                      <a:lnTo>
                        <a:pt x="582" y="1092"/>
                      </a:lnTo>
                      <a:lnTo>
                        <a:pt x="582" y="1078"/>
                      </a:lnTo>
                      <a:lnTo>
                        <a:pt x="568" y="1078"/>
                      </a:lnTo>
                      <a:lnTo>
                        <a:pt x="568" y="1064"/>
                      </a:lnTo>
                      <a:lnTo>
                        <a:pt x="568" y="1049"/>
                      </a:lnTo>
                      <a:lnTo>
                        <a:pt x="568" y="1035"/>
                      </a:lnTo>
                      <a:lnTo>
                        <a:pt x="568" y="1021"/>
                      </a:lnTo>
                      <a:lnTo>
                        <a:pt x="568" y="1007"/>
                      </a:lnTo>
                      <a:lnTo>
                        <a:pt x="568" y="993"/>
                      </a:lnTo>
                      <a:lnTo>
                        <a:pt x="568" y="978"/>
                      </a:lnTo>
                      <a:lnTo>
                        <a:pt x="582" y="978"/>
                      </a:lnTo>
                      <a:lnTo>
                        <a:pt x="582" y="964"/>
                      </a:lnTo>
                      <a:lnTo>
                        <a:pt x="582" y="950"/>
                      </a:lnTo>
                      <a:lnTo>
                        <a:pt x="596" y="936"/>
                      </a:lnTo>
                      <a:lnTo>
                        <a:pt x="596" y="922"/>
                      </a:lnTo>
                      <a:lnTo>
                        <a:pt x="596" y="908"/>
                      </a:lnTo>
                      <a:lnTo>
                        <a:pt x="596" y="893"/>
                      </a:lnTo>
                      <a:lnTo>
                        <a:pt x="610" y="893"/>
                      </a:lnTo>
                      <a:lnTo>
                        <a:pt x="610" y="879"/>
                      </a:lnTo>
                      <a:lnTo>
                        <a:pt x="610" y="865"/>
                      </a:lnTo>
                      <a:lnTo>
                        <a:pt x="596" y="865"/>
                      </a:lnTo>
                      <a:lnTo>
                        <a:pt x="553" y="865"/>
                      </a:lnTo>
                      <a:lnTo>
                        <a:pt x="525" y="865"/>
                      </a:lnTo>
                      <a:lnTo>
                        <a:pt x="511" y="879"/>
                      </a:lnTo>
                      <a:lnTo>
                        <a:pt x="511" y="893"/>
                      </a:lnTo>
                      <a:lnTo>
                        <a:pt x="511" y="922"/>
                      </a:lnTo>
                      <a:lnTo>
                        <a:pt x="497" y="922"/>
                      </a:lnTo>
                      <a:lnTo>
                        <a:pt x="483" y="922"/>
                      </a:lnTo>
                      <a:lnTo>
                        <a:pt x="454" y="922"/>
                      </a:lnTo>
                      <a:lnTo>
                        <a:pt x="440" y="922"/>
                      </a:lnTo>
                      <a:lnTo>
                        <a:pt x="440" y="936"/>
                      </a:lnTo>
                      <a:lnTo>
                        <a:pt x="426" y="950"/>
                      </a:lnTo>
                      <a:lnTo>
                        <a:pt x="383" y="964"/>
                      </a:lnTo>
                      <a:lnTo>
                        <a:pt x="369" y="964"/>
                      </a:lnTo>
                      <a:lnTo>
                        <a:pt x="369" y="978"/>
                      </a:lnTo>
                      <a:lnTo>
                        <a:pt x="355" y="993"/>
                      </a:lnTo>
                      <a:lnTo>
                        <a:pt x="327" y="978"/>
                      </a:lnTo>
                      <a:lnTo>
                        <a:pt x="270" y="950"/>
                      </a:lnTo>
                      <a:lnTo>
                        <a:pt x="241" y="936"/>
                      </a:lnTo>
                      <a:lnTo>
                        <a:pt x="227" y="936"/>
                      </a:lnTo>
                      <a:lnTo>
                        <a:pt x="227" y="922"/>
                      </a:lnTo>
                      <a:lnTo>
                        <a:pt x="213" y="922"/>
                      </a:lnTo>
                      <a:lnTo>
                        <a:pt x="199" y="922"/>
                      </a:lnTo>
                      <a:lnTo>
                        <a:pt x="199" y="908"/>
                      </a:lnTo>
                      <a:lnTo>
                        <a:pt x="185" y="908"/>
                      </a:lnTo>
                      <a:lnTo>
                        <a:pt x="185" y="893"/>
                      </a:lnTo>
                      <a:lnTo>
                        <a:pt x="171" y="893"/>
                      </a:lnTo>
                      <a:lnTo>
                        <a:pt x="156" y="879"/>
                      </a:lnTo>
                      <a:lnTo>
                        <a:pt x="142" y="865"/>
                      </a:lnTo>
                      <a:lnTo>
                        <a:pt x="142" y="851"/>
                      </a:lnTo>
                      <a:lnTo>
                        <a:pt x="128" y="851"/>
                      </a:lnTo>
                      <a:lnTo>
                        <a:pt x="128" y="837"/>
                      </a:lnTo>
                      <a:lnTo>
                        <a:pt x="114" y="822"/>
                      </a:lnTo>
                      <a:lnTo>
                        <a:pt x="100" y="808"/>
                      </a:lnTo>
                      <a:lnTo>
                        <a:pt x="100" y="794"/>
                      </a:lnTo>
                      <a:lnTo>
                        <a:pt x="85" y="794"/>
                      </a:lnTo>
                      <a:lnTo>
                        <a:pt x="85" y="780"/>
                      </a:lnTo>
                      <a:lnTo>
                        <a:pt x="71" y="780"/>
                      </a:lnTo>
                      <a:lnTo>
                        <a:pt x="71" y="766"/>
                      </a:lnTo>
                      <a:lnTo>
                        <a:pt x="57" y="752"/>
                      </a:lnTo>
                      <a:lnTo>
                        <a:pt x="43" y="723"/>
                      </a:lnTo>
                      <a:lnTo>
                        <a:pt x="29" y="709"/>
                      </a:lnTo>
                      <a:lnTo>
                        <a:pt x="15" y="709"/>
                      </a:lnTo>
                      <a:lnTo>
                        <a:pt x="0" y="681"/>
                      </a:lnTo>
                      <a:lnTo>
                        <a:pt x="43" y="638"/>
                      </a:lnTo>
                      <a:lnTo>
                        <a:pt x="57" y="624"/>
                      </a:lnTo>
                      <a:lnTo>
                        <a:pt x="85" y="610"/>
                      </a:lnTo>
                      <a:lnTo>
                        <a:pt x="114" y="596"/>
                      </a:lnTo>
                      <a:lnTo>
                        <a:pt x="156" y="553"/>
                      </a:lnTo>
                      <a:lnTo>
                        <a:pt x="185" y="539"/>
                      </a:lnTo>
                      <a:lnTo>
                        <a:pt x="199" y="525"/>
                      </a:lnTo>
                      <a:lnTo>
                        <a:pt x="241" y="496"/>
                      </a:lnTo>
                      <a:lnTo>
                        <a:pt x="270" y="468"/>
                      </a:lnTo>
                      <a:lnTo>
                        <a:pt x="298" y="454"/>
                      </a:lnTo>
                      <a:lnTo>
                        <a:pt x="312" y="439"/>
                      </a:lnTo>
                      <a:lnTo>
                        <a:pt x="327" y="425"/>
                      </a:lnTo>
                      <a:lnTo>
                        <a:pt x="341" y="425"/>
                      </a:lnTo>
                      <a:lnTo>
                        <a:pt x="355" y="411"/>
                      </a:lnTo>
                      <a:lnTo>
                        <a:pt x="369" y="397"/>
                      </a:lnTo>
                      <a:lnTo>
                        <a:pt x="383" y="383"/>
                      </a:lnTo>
                      <a:lnTo>
                        <a:pt x="397" y="383"/>
                      </a:lnTo>
                      <a:lnTo>
                        <a:pt x="412" y="369"/>
                      </a:lnTo>
                      <a:lnTo>
                        <a:pt x="440" y="354"/>
                      </a:lnTo>
                      <a:lnTo>
                        <a:pt x="440" y="340"/>
                      </a:lnTo>
                      <a:lnTo>
                        <a:pt x="454" y="340"/>
                      </a:lnTo>
                      <a:lnTo>
                        <a:pt x="468" y="340"/>
                      </a:lnTo>
                      <a:lnTo>
                        <a:pt x="468" y="326"/>
                      </a:lnTo>
                      <a:lnTo>
                        <a:pt x="497" y="312"/>
                      </a:lnTo>
                      <a:lnTo>
                        <a:pt x="525" y="298"/>
                      </a:lnTo>
                      <a:lnTo>
                        <a:pt x="539" y="283"/>
                      </a:lnTo>
                      <a:lnTo>
                        <a:pt x="568" y="269"/>
                      </a:lnTo>
                      <a:lnTo>
                        <a:pt x="596" y="241"/>
                      </a:lnTo>
                      <a:lnTo>
                        <a:pt x="610" y="227"/>
                      </a:lnTo>
                      <a:lnTo>
                        <a:pt x="624" y="227"/>
                      </a:lnTo>
                      <a:lnTo>
                        <a:pt x="639" y="213"/>
                      </a:lnTo>
                      <a:lnTo>
                        <a:pt x="653" y="213"/>
                      </a:lnTo>
                      <a:lnTo>
                        <a:pt x="667" y="198"/>
                      </a:lnTo>
                      <a:lnTo>
                        <a:pt x="681" y="184"/>
                      </a:lnTo>
                      <a:lnTo>
                        <a:pt x="709" y="170"/>
                      </a:lnTo>
                      <a:lnTo>
                        <a:pt x="738" y="156"/>
                      </a:lnTo>
                      <a:lnTo>
                        <a:pt x="752" y="142"/>
                      </a:lnTo>
                      <a:lnTo>
                        <a:pt x="766" y="142"/>
                      </a:lnTo>
                      <a:lnTo>
                        <a:pt x="780" y="127"/>
                      </a:lnTo>
                      <a:lnTo>
                        <a:pt x="795" y="127"/>
                      </a:lnTo>
                      <a:lnTo>
                        <a:pt x="809" y="113"/>
                      </a:lnTo>
                      <a:lnTo>
                        <a:pt x="823" y="113"/>
                      </a:lnTo>
                      <a:lnTo>
                        <a:pt x="837" y="113"/>
                      </a:lnTo>
                      <a:lnTo>
                        <a:pt x="851" y="99"/>
                      </a:lnTo>
                      <a:lnTo>
                        <a:pt x="865" y="99"/>
                      </a:lnTo>
                      <a:lnTo>
                        <a:pt x="880" y="99"/>
                      </a:lnTo>
                      <a:lnTo>
                        <a:pt x="894" y="99"/>
                      </a:lnTo>
                      <a:lnTo>
                        <a:pt x="922" y="99"/>
                      </a:lnTo>
                      <a:lnTo>
                        <a:pt x="936" y="99"/>
                      </a:lnTo>
                      <a:lnTo>
                        <a:pt x="965" y="99"/>
                      </a:lnTo>
                      <a:lnTo>
                        <a:pt x="979" y="99"/>
                      </a:lnTo>
                      <a:lnTo>
                        <a:pt x="1007" y="99"/>
                      </a:lnTo>
                      <a:lnTo>
                        <a:pt x="1036" y="99"/>
                      </a:lnTo>
                      <a:lnTo>
                        <a:pt x="1050" y="99"/>
                      </a:lnTo>
                      <a:lnTo>
                        <a:pt x="1064" y="99"/>
                      </a:lnTo>
                      <a:lnTo>
                        <a:pt x="1078" y="99"/>
                      </a:lnTo>
                      <a:lnTo>
                        <a:pt x="1177" y="99"/>
                      </a:lnTo>
                      <a:lnTo>
                        <a:pt x="1192" y="99"/>
                      </a:lnTo>
                      <a:lnTo>
                        <a:pt x="1305" y="42"/>
                      </a:lnTo>
                      <a:lnTo>
                        <a:pt x="1319" y="28"/>
                      </a:lnTo>
                      <a:lnTo>
                        <a:pt x="1348" y="28"/>
                      </a:lnTo>
                      <a:lnTo>
                        <a:pt x="1419" y="0"/>
                      </a:lnTo>
                      <a:lnTo>
                        <a:pt x="1433" y="14"/>
                      </a:lnTo>
                      <a:lnTo>
                        <a:pt x="1461" y="42"/>
                      </a:lnTo>
                      <a:close/>
                    </a:path>
                  </a:pathLst>
                </a:custGeom>
                <a:pattFill prst="divot">
                  <a:fgClr>
                    <a:srgbClr val="FF66FF"/>
                  </a:fgClr>
                  <a:bgClr>
                    <a:srgbClr val="FFFFFF"/>
                  </a:bgClr>
                </a:pattFill>
                <a:ln w="9525">
                  <a:solidFill>
                    <a:srgbClr val="333333"/>
                  </a:solidFill>
                  <a:round/>
                  <a:headEnd/>
                  <a:tailEnd/>
                </a:ln>
              </p:spPr>
              <p:txBody>
                <a:bodyPr/>
                <a:lstStyle/>
                <a:p>
                  <a:endParaRPr lang="ja-JP" altLang="en-US"/>
                </a:p>
              </p:txBody>
            </p:sp>
            <p:sp>
              <p:nvSpPr>
                <p:cNvPr id="55" name="Freeform 36"/>
                <p:cNvSpPr>
                  <a:spLocks/>
                </p:cNvSpPr>
                <p:nvPr/>
              </p:nvSpPr>
              <p:spPr bwMode="auto">
                <a:xfrm>
                  <a:off x="2200" y="878"/>
                  <a:ext cx="2227" cy="1972"/>
                </a:xfrm>
                <a:custGeom>
                  <a:avLst/>
                  <a:gdLst>
                    <a:gd name="T0" fmla="*/ 1830 w 2227"/>
                    <a:gd name="T1" fmla="*/ 28 h 1972"/>
                    <a:gd name="T2" fmla="*/ 1900 w 2227"/>
                    <a:gd name="T3" fmla="*/ 43 h 1972"/>
                    <a:gd name="T4" fmla="*/ 1986 w 2227"/>
                    <a:gd name="T5" fmla="*/ 71 h 1972"/>
                    <a:gd name="T6" fmla="*/ 1971 w 2227"/>
                    <a:gd name="T7" fmla="*/ 128 h 1972"/>
                    <a:gd name="T8" fmla="*/ 2212 w 2227"/>
                    <a:gd name="T9" fmla="*/ 298 h 1972"/>
                    <a:gd name="T10" fmla="*/ 2212 w 2227"/>
                    <a:gd name="T11" fmla="*/ 340 h 1972"/>
                    <a:gd name="T12" fmla="*/ 2198 w 2227"/>
                    <a:gd name="T13" fmla="*/ 383 h 1972"/>
                    <a:gd name="T14" fmla="*/ 2184 w 2227"/>
                    <a:gd name="T15" fmla="*/ 440 h 1972"/>
                    <a:gd name="T16" fmla="*/ 2184 w 2227"/>
                    <a:gd name="T17" fmla="*/ 482 h 1972"/>
                    <a:gd name="T18" fmla="*/ 2127 w 2227"/>
                    <a:gd name="T19" fmla="*/ 582 h 1972"/>
                    <a:gd name="T20" fmla="*/ 2085 w 2227"/>
                    <a:gd name="T21" fmla="*/ 695 h 1972"/>
                    <a:gd name="T22" fmla="*/ 2085 w 2227"/>
                    <a:gd name="T23" fmla="*/ 738 h 1972"/>
                    <a:gd name="T24" fmla="*/ 2071 w 2227"/>
                    <a:gd name="T25" fmla="*/ 794 h 1972"/>
                    <a:gd name="T26" fmla="*/ 2056 w 2227"/>
                    <a:gd name="T27" fmla="*/ 908 h 1972"/>
                    <a:gd name="T28" fmla="*/ 2071 w 2227"/>
                    <a:gd name="T29" fmla="*/ 1035 h 1972"/>
                    <a:gd name="T30" fmla="*/ 2099 w 2227"/>
                    <a:gd name="T31" fmla="*/ 1106 h 1972"/>
                    <a:gd name="T32" fmla="*/ 2113 w 2227"/>
                    <a:gd name="T33" fmla="*/ 1234 h 1972"/>
                    <a:gd name="T34" fmla="*/ 2099 w 2227"/>
                    <a:gd name="T35" fmla="*/ 1390 h 1972"/>
                    <a:gd name="T36" fmla="*/ 1915 w 2227"/>
                    <a:gd name="T37" fmla="*/ 1390 h 1972"/>
                    <a:gd name="T38" fmla="*/ 1844 w 2227"/>
                    <a:gd name="T39" fmla="*/ 1404 h 1972"/>
                    <a:gd name="T40" fmla="*/ 1674 w 2227"/>
                    <a:gd name="T41" fmla="*/ 1504 h 1972"/>
                    <a:gd name="T42" fmla="*/ 1489 w 2227"/>
                    <a:gd name="T43" fmla="*/ 1631 h 1972"/>
                    <a:gd name="T44" fmla="*/ 1362 w 2227"/>
                    <a:gd name="T45" fmla="*/ 1716 h 1972"/>
                    <a:gd name="T46" fmla="*/ 1021 w 2227"/>
                    <a:gd name="T47" fmla="*/ 1972 h 1972"/>
                    <a:gd name="T48" fmla="*/ 922 w 2227"/>
                    <a:gd name="T49" fmla="*/ 1816 h 1972"/>
                    <a:gd name="T50" fmla="*/ 837 w 2227"/>
                    <a:gd name="T51" fmla="*/ 1702 h 1972"/>
                    <a:gd name="T52" fmla="*/ 794 w 2227"/>
                    <a:gd name="T53" fmla="*/ 1645 h 1972"/>
                    <a:gd name="T54" fmla="*/ 723 w 2227"/>
                    <a:gd name="T55" fmla="*/ 1532 h 1972"/>
                    <a:gd name="T56" fmla="*/ 667 w 2227"/>
                    <a:gd name="T57" fmla="*/ 1461 h 1972"/>
                    <a:gd name="T58" fmla="*/ 610 w 2227"/>
                    <a:gd name="T59" fmla="*/ 1376 h 1972"/>
                    <a:gd name="T60" fmla="*/ 539 w 2227"/>
                    <a:gd name="T61" fmla="*/ 1291 h 1972"/>
                    <a:gd name="T62" fmla="*/ 482 w 2227"/>
                    <a:gd name="T63" fmla="*/ 1220 h 1972"/>
                    <a:gd name="T64" fmla="*/ 426 w 2227"/>
                    <a:gd name="T65" fmla="*/ 1149 h 1972"/>
                    <a:gd name="T66" fmla="*/ 397 w 2227"/>
                    <a:gd name="T67" fmla="*/ 1121 h 1972"/>
                    <a:gd name="T68" fmla="*/ 326 w 2227"/>
                    <a:gd name="T69" fmla="*/ 1064 h 1972"/>
                    <a:gd name="T70" fmla="*/ 270 w 2227"/>
                    <a:gd name="T71" fmla="*/ 1035 h 1972"/>
                    <a:gd name="T72" fmla="*/ 213 w 2227"/>
                    <a:gd name="T73" fmla="*/ 1021 h 1972"/>
                    <a:gd name="T74" fmla="*/ 0 w 2227"/>
                    <a:gd name="T75" fmla="*/ 950 h 1972"/>
                    <a:gd name="T76" fmla="*/ 28 w 2227"/>
                    <a:gd name="T77" fmla="*/ 865 h 1972"/>
                    <a:gd name="T78" fmla="*/ 71 w 2227"/>
                    <a:gd name="T79" fmla="*/ 794 h 1972"/>
                    <a:gd name="T80" fmla="*/ 99 w 2227"/>
                    <a:gd name="T81" fmla="*/ 752 h 1972"/>
                    <a:gd name="T82" fmla="*/ 156 w 2227"/>
                    <a:gd name="T83" fmla="*/ 738 h 1972"/>
                    <a:gd name="T84" fmla="*/ 355 w 2227"/>
                    <a:gd name="T85" fmla="*/ 738 h 1972"/>
                    <a:gd name="T86" fmla="*/ 482 w 2227"/>
                    <a:gd name="T87" fmla="*/ 780 h 1972"/>
                    <a:gd name="T88" fmla="*/ 567 w 2227"/>
                    <a:gd name="T89" fmla="*/ 808 h 1972"/>
                    <a:gd name="T90" fmla="*/ 681 w 2227"/>
                    <a:gd name="T91" fmla="*/ 851 h 1972"/>
                    <a:gd name="T92" fmla="*/ 738 w 2227"/>
                    <a:gd name="T93" fmla="*/ 908 h 1972"/>
                    <a:gd name="T94" fmla="*/ 808 w 2227"/>
                    <a:gd name="T95" fmla="*/ 908 h 1972"/>
                    <a:gd name="T96" fmla="*/ 908 w 2227"/>
                    <a:gd name="T97" fmla="*/ 851 h 1972"/>
                    <a:gd name="T98" fmla="*/ 979 w 2227"/>
                    <a:gd name="T99" fmla="*/ 780 h 1972"/>
                    <a:gd name="T100" fmla="*/ 1064 w 2227"/>
                    <a:gd name="T101" fmla="*/ 695 h 1972"/>
                    <a:gd name="T102" fmla="*/ 1135 w 2227"/>
                    <a:gd name="T103" fmla="*/ 652 h 1972"/>
                    <a:gd name="T104" fmla="*/ 1262 w 2227"/>
                    <a:gd name="T105" fmla="*/ 596 h 1972"/>
                    <a:gd name="T106" fmla="*/ 1333 w 2227"/>
                    <a:gd name="T107" fmla="*/ 525 h 1972"/>
                    <a:gd name="T108" fmla="*/ 1319 w 2227"/>
                    <a:gd name="T109" fmla="*/ 426 h 1972"/>
                    <a:gd name="T110" fmla="*/ 1347 w 2227"/>
                    <a:gd name="T111" fmla="*/ 426 h 1972"/>
                    <a:gd name="T112" fmla="*/ 1418 w 2227"/>
                    <a:gd name="T113" fmla="*/ 312 h 1972"/>
                    <a:gd name="T114" fmla="*/ 1404 w 2227"/>
                    <a:gd name="T115" fmla="*/ 241 h 1972"/>
                    <a:gd name="T116" fmla="*/ 1461 w 2227"/>
                    <a:gd name="T117" fmla="*/ 128 h 1972"/>
                    <a:gd name="T118" fmla="*/ 1518 w 2227"/>
                    <a:gd name="T119" fmla="*/ 113 h 1972"/>
                    <a:gd name="T120" fmla="*/ 1617 w 2227"/>
                    <a:gd name="T121" fmla="*/ 14 h 1972"/>
                    <a:gd name="T122" fmla="*/ 1702 w 2227"/>
                    <a:gd name="T123" fmla="*/ 0 h 197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227"/>
                    <a:gd name="T187" fmla="*/ 0 h 1972"/>
                    <a:gd name="T188" fmla="*/ 2227 w 2227"/>
                    <a:gd name="T189" fmla="*/ 1972 h 197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227" h="1972">
                      <a:moveTo>
                        <a:pt x="1773" y="28"/>
                      </a:moveTo>
                      <a:lnTo>
                        <a:pt x="1773" y="28"/>
                      </a:lnTo>
                      <a:lnTo>
                        <a:pt x="1801" y="14"/>
                      </a:lnTo>
                      <a:lnTo>
                        <a:pt x="1815" y="14"/>
                      </a:lnTo>
                      <a:lnTo>
                        <a:pt x="1830" y="28"/>
                      </a:lnTo>
                      <a:lnTo>
                        <a:pt x="1844" y="28"/>
                      </a:lnTo>
                      <a:lnTo>
                        <a:pt x="1858" y="28"/>
                      </a:lnTo>
                      <a:lnTo>
                        <a:pt x="1872" y="28"/>
                      </a:lnTo>
                      <a:lnTo>
                        <a:pt x="1886" y="28"/>
                      </a:lnTo>
                      <a:lnTo>
                        <a:pt x="1900" y="43"/>
                      </a:lnTo>
                      <a:lnTo>
                        <a:pt x="1915" y="43"/>
                      </a:lnTo>
                      <a:lnTo>
                        <a:pt x="1929" y="57"/>
                      </a:lnTo>
                      <a:lnTo>
                        <a:pt x="1943" y="57"/>
                      </a:lnTo>
                      <a:lnTo>
                        <a:pt x="1957" y="57"/>
                      </a:lnTo>
                      <a:lnTo>
                        <a:pt x="1971" y="57"/>
                      </a:lnTo>
                      <a:lnTo>
                        <a:pt x="1986" y="57"/>
                      </a:lnTo>
                      <a:lnTo>
                        <a:pt x="1986" y="71"/>
                      </a:lnTo>
                      <a:lnTo>
                        <a:pt x="1986" y="85"/>
                      </a:lnTo>
                      <a:lnTo>
                        <a:pt x="1986" y="99"/>
                      </a:lnTo>
                      <a:lnTo>
                        <a:pt x="1986" y="113"/>
                      </a:lnTo>
                      <a:lnTo>
                        <a:pt x="1971" y="128"/>
                      </a:lnTo>
                      <a:lnTo>
                        <a:pt x="1971" y="142"/>
                      </a:lnTo>
                      <a:lnTo>
                        <a:pt x="1957" y="156"/>
                      </a:lnTo>
                      <a:lnTo>
                        <a:pt x="2085" y="213"/>
                      </a:lnTo>
                      <a:lnTo>
                        <a:pt x="2142" y="255"/>
                      </a:lnTo>
                      <a:lnTo>
                        <a:pt x="2170" y="269"/>
                      </a:lnTo>
                      <a:lnTo>
                        <a:pt x="2184" y="284"/>
                      </a:lnTo>
                      <a:lnTo>
                        <a:pt x="2198" y="284"/>
                      </a:lnTo>
                      <a:lnTo>
                        <a:pt x="2212" y="284"/>
                      </a:lnTo>
                      <a:lnTo>
                        <a:pt x="2212" y="298"/>
                      </a:lnTo>
                      <a:lnTo>
                        <a:pt x="2227" y="298"/>
                      </a:lnTo>
                      <a:lnTo>
                        <a:pt x="2227" y="312"/>
                      </a:lnTo>
                      <a:lnTo>
                        <a:pt x="2227" y="326"/>
                      </a:lnTo>
                      <a:lnTo>
                        <a:pt x="2212" y="326"/>
                      </a:lnTo>
                      <a:lnTo>
                        <a:pt x="2212" y="340"/>
                      </a:lnTo>
                      <a:lnTo>
                        <a:pt x="2212" y="355"/>
                      </a:lnTo>
                      <a:lnTo>
                        <a:pt x="2212" y="369"/>
                      </a:lnTo>
                      <a:lnTo>
                        <a:pt x="2198" y="369"/>
                      </a:lnTo>
                      <a:lnTo>
                        <a:pt x="2198" y="383"/>
                      </a:lnTo>
                      <a:lnTo>
                        <a:pt x="2198" y="397"/>
                      </a:lnTo>
                      <a:lnTo>
                        <a:pt x="2198" y="411"/>
                      </a:lnTo>
                      <a:lnTo>
                        <a:pt x="2184" y="411"/>
                      </a:lnTo>
                      <a:lnTo>
                        <a:pt x="2184" y="426"/>
                      </a:lnTo>
                      <a:lnTo>
                        <a:pt x="2184" y="440"/>
                      </a:lnTo>
                      <a:lnTo>
                        <a:pt x="2170" y="454"/>
                      </a:lnTo>
                      <a:lnTo>
                        <a:pt x="2170" y="468"/>
                      </a:lnTo>
                      <a:lnTo>
                        <a:pt x="2184" y="482"/>
                      </a:lnTo>
                      <a:lnTo>
                        <a:pt x="2184" y="496"/>
                      </a:lnTo>
                      <a:lnTo>
                        <a:pt x="2170" y="496"/>
                      </a:lnTo>
                      <a:lnTo>
                        <a:pt x="2156" y="496"/>
                      </a:lnTo>
                      <a:lnTo>
                        <a:pt x="2156" y="511"/>
                      </a:lnTo>
                      <a:lnTo>
                        <a:pt x="2156" y="525"/>
                      </a:lnTo>
                      <a:lnTo>
                        <a:pt x="2127" y="582"/>
                      </a:lnTo>
                      <a:lnTo>
                        <a:pt x="2113" y="624"/>
                      </a:lnTo>
                      <a:lnTo>
                        <a:pt x="2113" y="638"/>
                      </a:lnTo>
                      <a:lnTo>
                        <a:pt x="2099" y="652"/>
                      </a:lnTo>
                      <a:lnTo>
                        <a:pt x="2099" y="667"/>
                      </a:lnTo>
                      <a:lnTo>
                        <a:pt x="2099" y="681"/>
                      </a:lnTo>
                      <a:lnTo>
                        <a:pt x="2085" y="695"/>
                      </a:lnTo>
                      <a:lnTo>
                        <a:pt x="2085" y="709"/>
                      </a:lnTo>
                      <a:lnTo>
                        <a:pt x="2085" y="723"/>
                      </a:lnTo>
                      <a:lnTo>
                        <a:pt x="2085" y="738"/>
                      </a:lnTo>
                      <a:lnTo>
                        <a:pt x="2085" y="752"/>
                      </a:lnTo>
                      <a:lnTo>
                        <a:pt x="2071" y="752"/>
                      </a:lnTo>
                      <a:lnTo>
                        <a:pt x="2071" y="766"/>
                      </a:lnTo>
                      <a:lnTo>
                        <a:pt x="2071" y="780"/>
                      </a:lnTo>
                      <a:lnTo>
                        <a:pt x="2071" y="794"/>
                      </a:lnTo>
                      <a:lnTo>
                        <a:pt x="2071" y="808"/>
                      </a:lnTo>
                      <a:lnTo>
                        <a:pt x="2056" y="823"/>
                      </a:lnTo>
                      <a:lnTo>
                        <a:pt x="2056" y="837"/>
                      </a:lnTo>
                      <a:lnTo>
                        <a:pt x="2056" y="851"/>
                      </a:lnTo>
                      <a:lnTo>
                        <a:pt x="2056" y="865"/>
                      </a:lnTo>
                      <a:lnTo>
                        <a:pt x="2056" y="879"/>
                      </a:lnTo>
                      <a:lnTo>
                        <a:pt x="2056" y="894"/>
                      </a:lnTo>
                      <a:lnTo>
                        <a:pt x="2056" y="908"/>
                      </a:lnTo>
                      <a:lnTo>
                        <a:pt x="2056" y="922"/>
                      </a:lnTo>
                      <a:lnTo>
                        <a:pt x="2056" y="936"/>
                      </a:lnTo>
                      <a:lnTo>
                        <a:pt x="2056" y="950"/>
                      </a:lnTo>
                      <a:lnTo>
                        <a:pt x="2056" y="965"/>
                      </a:lnTo>
                      <a:lnTo>
                        <a:pt x="2056" y="979"/>
                      </a:lnTo>
                      <a:lnTo>
                        <a:pt x="2056" y="993"/>
                      </a:lnTo>
                      <a:lnTo>
                        <a:pt x="2071" y="1007"/>
                      </a:lnTo>
                      <a:lnTo>
                        <a:pt x="2071" y="1035"/>
                      </a:lnTo>
                      <a:lnTo>
                        <a:pt x="2085" y="1064"/>
                      </a:lnTo>
                      <a:lnTo>
                        <a:pt x="2085" y="1078"/>
                      </a:lnTo>
                      <a:lnTo>
                        <a:pt x="2085" y="1092"/>
                      </a:lnTo>
                      <a:lnTo>
                        <a:pt x="2085" y="1106"/>
                      </a:lnTo>
                      <a:lnTo>
                        <a:pt x="2099" y="1106"/>
                      </a:lnTo>
                      <a:lnTo>
                        <a:pt x="2099" y="1121"/>
                      </a:lnTo>
                      <a:lnTo>
                        <a:pt x="2099" y="1135"/>
                      </a:lnTo>
                      <a:lnTo>
                        <a:pt x="2099" y="1149"/>
                      </a:lnTo>
                      <a:lnTo>
                        <a:pt x="2113" y="1149"/>
                      </a:lnTo>
                      <a:lnTo>
                        <a:pt x="2113" y="1177"/>
                      </a:lnTo>
                      <a:lnTo>
                        <a:pt x="2113" y="1220"/>
                      </a:lnTo>
                      <a:lnTo>
                        <a:pt x="2113" y="1234"/>
                      </a:lnTo>
                      <a:lnTo>
                        <a:pt x="2113" y="1248"/>
                      </a:lnTo>
                      <a:lnTo>
                        <a:pt x="2113" y="1291"/>
                      </a:lnTo>
                      <a:lnTo>
                        <a:pt x="2113" y="1305"/>
                      </a:lnTo>
                      <a:lnTo>
                        <a:pt x="2113" y="1319"/>
                      </a:lnTo>
                      <a:lnTo>
                        <a:pt x="2113" y="1347"/>
                      </a:lnTo>
                      <a:lnTo>
                        <a:pt x="2113" y="1362"/>
                      </a:lnTo>
                      <a:lnTo>
                        <a:pt x="2113" y="1376"/>
                      </a:lnTo>
                      <a:lnTo>
                        <a:pt x="2113" y="1390"/>
                      </a:lnTo>
                      <a:lnTo>
                        <a:pt x="2099" y="1390"/>
                      </a:lnTo>
                      <a:lnTo>
                        <a:pt x="2085" y="1390"/>
                      </a:lnTo>
                      <a:lnTo>
                        <a:pt x="2071" y="1390"/>
                      </a:lnTo>
                      <a:lnTo>
                        <a:pt x="2042" y="1390"/>
                      </a:lnTo>
                      <a:lnTo>
                        <a:pt x="2014" y="1390"/>
                      </a:lnTo>
                      <a:lnTo>
                        <a:pt x="2000" y="1390"/>
                      </a:lnTo>
                      <a:lnTo>
                        <a:pt x="1971" y="1390"/>
                      </a:lnTo>
                      <a:lnTo>
                        <a:pt x="1957" y="1390"/>
                      </a:lnTo>
                      <a:lnTo>
                        <a:pt x="1929" y="1390"/>
                      </a:lnTo>
                      <a:lnTo>
                        <a:pt x="1915" y="1390"/>
                      </a:lnTo>
                      <a:lnTo>
                        <a:pt x="1900" y="1390"/>
                      </a:lnTo>
                      <a:lnTo>
                        <a:pt x="1886" y="1390"/>
                      </a:lnTo>
                      <a:lnTo>
                        <a:pt x="1872" y="1404"/>
                      </a:lnTo>
                      <a:lnTo>
                        <a:pt x="1858" y="1404"/>
                      </a:lnTo>
                      <a:lnTo>
                        <a:pt x="1844" y="1404"/>
                      </a:lnTo>
                      <a:lnTo>
                        <a:pt x="1830" y="1418"/>
                      </a:lnTo>
                      <a:lnTo>
                        <a:pt x="1815" y="1418"/>
                      </a:lnTo>
                      <a:lnTo>
                        <a:pt x="1801" y="1433"/>
                      </a:lnTo>
                      <a:lnTo>
                        <a:pt x="1787" y="1433"/>
                      </a:lnTo>
                      <a:lnTo>
                        <a:pt x="1773" y="1447"/>
                      </a:lnTo>
                      <a:lnTo>
                        <a:pt x="1744" y="1461"/>
                      </a:lnTo>
                      <a:lnTo>
                        <a:pt x="1716" y="1475"/>
                      </a:lnTo>
                      <a:lnTo>
                        <a:pt x="1702" y="1489"/>
                      </a:lnTo>
                      <a:lnTo>
                        <a:pt x="1688" y="1504"/>
                      </a:lnTo>
                      <a:lnTo>
                        <a:pt x="1674" y="1504"/>
                      </a:lnTo>
                      <a:lnTo>
                        <a:pt x="1659" y="1518"/>
                      </a:lnTo>
                      <a:lnTo>
                        <a:pt x="1645" y="1518"/>
                      </a:lnTo>
                      <a:lnTo>
                        <a:pt x="1631" y="1532"/>
                      </a:lnTo>
                      <a:lnTo>
                        <a:pt x="1603" y="1560"/>
                      </a:lnTo>
                      <a:lnTo>
                        <a:pt x="1574" y="1574"/>
                      </a:lnTo>
                      <a:lnTo>
                        <a:pt x="1560" y="1589"/>
                      </a:lnTo>
                      <a:lnTo>
                        <a:pt x="1532" y="1603"/>
                      </a:lnTo>
                      <a:lnTo>
                        <a:pt x="1503" y="1617"/>
                      </a:lnTo>
                      <a:lnTo>
                        <a:pt x="1503" y="1631"/>
                      </a:lnTo>
                      <a:lnTo>
                        <a:pt x="1489" y="1631"/>
                      </a:lnTo>
                      <a:lnTo>
                        <a:pt x="1475" y="1631"/>
                      </a:lnTo>
                      <a:lnTo>
                        <a:pt x="1475" y="1645"/>
                      </a:lnTo>
                      <a:lnTo>
                        <a:pt x="1447" y="1660"/>
                      </a:lnTo>
                      <a:lnTo>
                        <a:pt x="1432" y="1674"/>
                      </a:lnTo>
                      <a:lnTo>
                        <a:pt x="1418" y="1674"/>
                      </a:lnTo>
                      <a:lnTo>
                        <a:pt x="1404" y="1688"/>
                      </a:lnTo>
                      <a:lnTo>
                        <a:pt x="1390" y="1702"/>
                      </a:lnTo>
                      <a:lnTo>
                        <a:pt x="1376" y="1716"/>
                      </a:lnTo>
                      <a:lnTo>
                        <a:pt x="1362" y="1716"/>
                      </a:lnTo>
                      <a:lnTo>
                        <a:pt x="1347" y="1730"/>
                      </a:lnTo>
                      <a:lnTo>
                        <a:pt x="1333" y="1745"/>
                      </a:lnTo>
                      <a:lnTo>
                        <a:pt x="1305" y="1759"/>
                      </a:lnTo>
                      <a:lnTo>
                        <a:pt x="1276" y="1787"/>
                      </a:lnTo>
                      <a:lnTo>
                        <a:pt x="1234" y="1816"/>
                      </a:lnTo>
                      <a:lnTo>
                        <a:pt x="1220" y="1830"/>
                      </a:lnTo>
                      <a:lnTo>
                        <a:pt x="1191" y="1844"/>
                      </a:lnTo>
                      <a:lnTo>
                        <a:pt x="1149" y="1887"/>
                      </a:lnTo>
                      <a:lnTo>
                        <a:pt x="1120" y="1901"/>
                      </a:lnTo>
                      <a:lnTo>
                        <a:pt x="1092" y="1915"/>
                      </a:lnTo>
                      <a:lnTo>
                        <a:pt x="1078" y="1929"/>
                      </a:lnTo>
                      <a:lnTo>
                        <a:pt x="1035" y="1972"/>
                      </a:lnTo>
                      <a:lnTo>
                        <a:pt x="1021" y="1972"/>
                      </a:lnTo>
                      <a:lnTo>
                        <a:pt x="1007" y="1929"/>
                      </a:lnTo>
                      <a:lnTo>
                        <a:pt x="993" y="1915"/>
                      </a:lnTo>
                      <a:lnTo>
                        <a:pt x="964" y="1887"/>
                      </a:lnTo>
                      <a:lnTo>
                        <a:pt x="964" y="1872"/>
                      </a:lnTo>
                      <a:lnTo>
                        <a:pt x="950" y="1858"/>
                      </a:lnTo>
                      <a:lnTo>
                        <a:pt x="936" y="1858"/>
                      </a:lnTo>
                      <a:lnTo>
                        <a:pt x="936" y="1844"/>
                      </a:lnTo>
                      <a:lnTo>
                        <a:pt x="922" y="1830"/>
                      </a:lnTo>
                      <a:lnTo>
                        <a:pt x="922" y="1816"/>
                      </a:lnTo>
                      <a:lnTo>
                        <a:pt x="908" y="1801"/>
                      </a:lnTo>
                      <a:lnTo>
                        <a:pt x="894" y="1787"/>
                      </a:lnTo>
                      <a:lnTo>
                        <a:pt x="894" y="1773"/>
                      </a:lnTo>
                      <a:lnTo>
                        <a:pt x="879" y="1759"/>
                      </a:lnTo>
                      <a:lnTo>
                        <a:pt x="865" y="1745"/>
                      </a:lnTo>
                      <a:lnTo>
                        <a:pt x="851" y="1730"/>
                      </a:lnTo>
                      <a:lnTo>
                        <a:pt x="851" y="1716"/>
                      </a:lnTo>
                      <a:lnTo>
                        <a:pt x="837" y="1702"/>
                      </a:lnTo>
                      <a:lnTo>
                        <a:pt x="823" y="1688"/>
                      </a:lnTo>
                      <a:lnTo>
                        <a:pt x="823" y="1674"/>
                      </a:lnTo>
                      <a:lnTo>
                        <a:pt x="808" y="1660"/>
                      </a:lnTo>
                      <a:lnTo>
                        <a:pt x="808" y="1645"/>
                      </a:lnTo>
                      <a:lnTo>
                        <a:pt x="794" y="1645"/>
                      </a:lnTo>
                      <a:lnTo>
                        <a:pt x="794" y="1631"/>
                      </a:lnTo>
                      <a:lnTo>
                        <a:pt x="780" y="1617"/>
                      </a:lnTo>
                      <a:lnTo>
                        <a:pt x="766" y="1603"/>
                      </a:lnTo>
                      <a:lnTo>
                        <a:pt x="766" y="1589"/>
                      </a:lnTo>
                      <a:lnTo>
                        <a:pt x="752" y="1589"/>
                      </a:lnTo>
                      <a:lnTo>
                        <a:pt x="752" y="1574"/>
                      </a:lnTo>
                      <a:lnTo>
                        <a:pt x="738" y="1546"/>
                      </a:lnTo>
                      <a:lnTo>
                        <a:pt x="723" y="1532"/>
                      </a:lnTo>
                      <a:lnTo>
                        <a:pt x="709" y="1518"/>
                      </a:lnTo>
                      <a:lnTo>
                        <a:pt x="695" y="1504"/>
                      </a:lnTo>
                      <a:lnTo>
                        <a:pt x="695" y="1489"/>
                      </a:lnTo>
                      <a:lnTo>
                        <a:pt x="681" y="1489"/>
                      </a:lnTo>
                      <a:lnTo>
                        <a:pt x="681" y="1475"/>
                      </a:lnTo>
                      <a:lnTo>
                        <a:pt x="667" y="1461"/>
                      </a:lnTo>
                      <a:lnTo>
                        <a:pt x="652" y="1447"/>
                      </a:lnTo>
                      <a:lnTo>
                        <a:pt x="652" y="1433"/>
                      </a:lnTo>
                      <a:lnTo>
                        <a:pt x="638" y="1433"/>
                      </a:lnTo>
                      <a:lnTo>
                        <a:pt x="638" y="1418"/>
                      </a:lnTo>
                      <a:lnTo>
                        <a:pt x="624" y="1404"/>
                      </a:lnTo>
                      <a:lnTo>
                        <a:pt x="624" y="1390"/>
                      </a:lnTo>
                      <a:lnTo>
                        <a:pt x="610" y="1376"/>
                      </a:lnTo>
                      <a:lnTo>
                        <a:pt x="596" y="1362"/>
                      </a:lnTo>
                      <a:lnTo>
                        <a:pt x="596" y="1347"/>
                      </a:lnTo>
                      <a:lnTo>
                        <a:pt x="582" y="1333"/>
                      </a:lnTo>
                      <a:lnTo>
                        <a:pt x="567" y="1305"/>
                      </a:lnTo>
                      <a:lnTo>
                        <a:pt x="553" y="1291"/>
                      </a:lnTo>
                      <a:lnTo>
                        <a:pt x="539" y="1291"/>
                      </a:lnTo>
                      <a:lnTo>
                        <a:pt x="539" y="1277"/>
                      </a:lnTo>
                      <a:lnTo>
                        <a:pt x="525" y="1277"/>
                      </a:lnTo>
                      <a:lnTo>
                        <a:pt x="525" y="1262"/>
                      </a:lnTo>
                      <a:lnTo>
                        <a:pt x="511" y="1248"/>
                      </a:lnTo>
                      <a:lnTo>
                        <a:pt x="496" y="1248"/>
                      </a:lnTo>
                      <a:lnTo>
                        <a:pt x="496" y="1234"/>
                      </a:lnTo>
                      <a:lnTo>
                        <a:pt x="482" y="1234"/>
                      </a:lnTo>
                      <a:lnTo>
                        <a:pt x="482" y="1220"/>
                      </a:lnTo>
                      <a:lnTo>
                        <a:pt x="468" y="1220"/>
                      </a:lnTo>
                      <a:lnTo>
                        <a:pt x="468" y="1206"/>
                      </a:lnTo>
                      <a:lnTo>
                        <a:pt x="454" y="1191"/>
                      </a:lnTo>
                      <a:lnTo>
                        <a:pt x="454" y="1177"/>
                      </a:lnTo>
                      <a:lnTo>
                        <a:pt x="440" y="1177"/>
                      </a:lnTo>
                      <a:lnTo>
                        <a:pt x="440" y="1163"/>
                      </a:lnTo>
                      <a:lnTo>
                        <a:pt x="426" y="1163"/>
                      </a:lnTo>
                      <a:lnTo>
                        <a:pt x="426" y="1149"/>
                      </a:lnTo>
                      <a:lnTo>
                        <a:pt x="411" y="1135"/>
                      </a:lnTo>
                      <a:lnTo>
                        <a:pt x="411" y="1121"/>
                      </a:lnTo>
                      <a:lnTo>
                        <a:pt x="397" y="1121"/>
                      </a:lnTo>
                      <a:lnTo>
                        <a:pt x="383" y="1106"/>
                      </a:lnTo>
                      <a:lnTo>
                        <a:pt x="369" y="1092"/>
                      </a:lnTo>
                      <a:lnTo>
                        <a:pt x="355" y="1078"/>
                      </a:lnTo>
                      <a:lnTo>
                        <a:pt x="340" y="1078"/>
                      </a:lnTo>
                      <a:lnTo>
                        <a:pt x="340" y="1064"/>
                      </a:lnTo>
                      <a:lnTo>
                        <a:pt x="326" y="1064"/>
                      </a:lnTo>
                      <a:lnTo>
                        <a:pt x="312" y="1064"/>
                      </a:lnTo>
                      <a:lnTo>
                        <a:pt x="298" y="1050"/>
                      </a:lnTo>
                      <a:lnTo>
                        <a:pt x="284" y="1050"/>
                      </a:lnTo>
                      <a:lnTo>
                        <a:pt x="270" y="1035"/>
                      </a:lnTo>
                      <a:lnTo>
                        <a:pt x="255" y="1035"/>
                      </a:lnTo>
                      <a:lnTo>
                        <a:pt x="241" y="1035"/>
                      </a:lnTo>
                      <a:lnTo>
                        <a:pt x="241" y="1021"/>
                      </a:lnTo>
                      <a:lnTo>
                        <a:pt x="227" y="1021"/>
                      </a:lnTo>
                      <a:lnTo>
                        <a:pt x="213" y="1021"/>
                      </a:lnTo>
                      <a:lnTo>
                        <a:pt x="199" y="1021"/>
                      </a:lnTo>
                      <a:lnTo>
                        <a:pt x="99" y="993"/>
                      </a:lnTo>
                      <a:lnTo>
                        <a:pt x="71" y="979"/>
                      </a:lnTo>
                      <a:lnTo>
                        <a:pt x="43" y="979"/>
                      </a:lnTo>
                      <a:lnTo>
                        <a:pt x="0" y="965"/>
                      </a:lnTo>
                      <a:lnTo>
                        <a:pt x="0" y="950"/>
                      </a:lnTo>
                      <a:lnTo>
                        <a:pt x="0" y="936"/>
                      </a:lnTo>
                      <a:lnTo>
                        <a:pt x="0" y="922"/>
                      </a:lnTo>
                      <a:lnTo>
                        <a:pt x="14" y="908"/>
                      </a:lnTo>
                      <a:lnTo>
                        <a:pt x="14" y="894"/>
                      </a:lnTo>
                      <a:lnTo>
                        <a:pt x="14" y="879"/>
                      </a:lnTo>
                      <a:lnTo>
                        <a:pt x="14" y="865"/>
                      </a:lnTo>
                      <a:lnTo>
                        <a:pt x="28" y="865"/>
                      </a:lnTo>
                      <a:lnTo>
                        <a:pt x="28" y="851"/>
                      </a:lnTo>
                      <a:lnTo>
                        <a:pt x="28" y="837"/>
                      </a:lnTo>
                      <a:lnTo>
                        <a:pt x="43" y="837"/>
                      </a:lnTo>
                      <a:lnTo>
                        <a:pt x="43" y="823"/>
                      </a:lnTo>
                      <a:lnTo>
                        <a:pt x="57" y="808"/>
                      </a:lnTo>
                      <a:lnTo>
                        <a:pt x="57" y="794"/>
                      </a:lnTo>
                      <a:lnTo>
                        <a:pt x="71" y="794"/>
                      </a:lnTo>
                      <a:lnTo>
                        <a:pt x="71" y="780"/>
                      </a:lnTo>
                      <a:lnTo>
                        <a:pt x="85" y="780"/>
                      </a:lnTo>
                      <a:lnTo>
                        <a:pt x="85" y="766"/>
                      </a:lnTo>
                      <a:lnTo>
                        <a:pt x="99" y="766"/>
                      </a:lnTo>
                      <a:lnTo>
                        <a:pt x="99" y="752"/>
                      </a:lnTo>
                      <a:lnTo>
                        <a:pt x="114" y="752"/>
                      </a:lnTo>
                      <a:lnTo>
                        <a:pt x="128" y="752"/>
                      </a:lnTo>
                      <a:lnTo>
                        <a:pt x="142" y="738"/>
                      </a:lnTo>
                      <a:lnTo>
                        <a:pt x="156" y="738"/>
                      </a:lnTo>
                      <a:lnTo>
                        <a:pt x="170" y="738"/>
                      </a:lnTo>
                      <a:lnTo>
                        <a:pt x="184" y="738"/>
                      </a:lnTo>
                      <a:lnTo>
                        <a:pt x="199" y="738"/>
                      </a:lnTo>
                      <a:lnTo>
                        <a:pt x="213" y="738"/>
                      </a:lnTo>
                      <a:lnTo>
                        <a:pt x="227" y="738"/>
                      </a:lnTo>
                      <a:lnTo>
                        <a:pt x="241" y="738"/>
                      </a:lnTo>
                      <a:lnTo>
                        <a:pt x="255" y="738"/>
                      </a:lnTo>
                      <a:lnTo>
                        <a:pt x="312" y="738"/>
                      </a:lnTo>
                      <a:lnTo>
                        <a:pt x="340" y="738"/>
                      </a:lnTo>
                      <a:lnTo>
                        <a:pt x="355" y="738"/>
                      </a:lnTo>
                      <a:lnTo>
                        <a:pt x="369" y="738"/>
                      </a:lnTo>
                      <a:lnTo>
                        <a:pt x="383" y="738"/>
                      </a:lnTo>
                      <a:lnTo>
                        <a:pt x="397" y="738"/>
                      </a:lnTo>
                      <a:lnTo>
                        <a:pt x="411" y="752"/>
                      </a:lnTo>
                      <a:lnTo>
                        <a:pt x="426" y="752"/>
                      </a:lnTo>
                      <a:lnTo>
                        <a:pt x="440" y="766"/>
                      </a:lnTo>
                      <a:lnTo>
                        <a:pt x="454" y="766"/>
                      </a:lnTo>
                      <a:lnTo>
                        <a:pt x="482" y="780"/>
                      </a:lnTo>
                      <a:lnTo>
                        <a:pt x="496" y="780"/>
                      </a:lnTo>
                      <a:lnTo>
                        <a:pt x="511" y="794"/>
                      </a:lnTo>
                      <a:lnTo>
                        <a:pt x="525" y="794"/>
                      </a:lnTo>
                      <a:lnTo>
                        <a:pt x="539" y="794"/>
                      </a:lnTo>
                      <a:lnTo>
                        <a:pt x="553" y="794"/>
                      </a:lnTo>
                      <a:lnTo>
                        <a:pt x="567" y="808"/>
                      </a:lnTo>
                      <a:lnTo>
                        <a:pt x="582" y="808"/>
                      </a:lnTo>
                      <a:lnTo>
                        <a:pt x="596" y="808"/>
                      </a:lnTo>
                      <a:lnTo>
                        <a:pt x="610" y="823"/>
                      </a:lnTo>
                      <a:lnTo>
                        <a:pt x="624" y="823"/>
                      </a:lnTo>
                      <a:lnTo>
                        <a:pt x="638" y="837"/>
                      </a:lnTo>
                      <a:lnTo>
                        <a:pt x="652" y="851"/>
                      </a:lnTo>
                      <a:lnTo>
                        <a:pt x="667" y="851"/>
                      </a:lnTo>
                      <a:lnTo>
                        <a:pt x="681" y="851"/>
                      </a:lnTo>
                      <a:lnTo>
                        <a:pt x="695" y="851"/>
                      </a:lnTo>
                      <a:lnTo>
                        <a:pt x="695" y="865"/>
                      </a:lnTo>
                      <a:lnTo>
                        <a:pt x="709" y="865"/>
                      </a:lnTo>
                      <a:lnTo>
                        <a:pt x="709" y="894"/>
                      </a:lnTo>
                      <a:lnTo>
                        <a:pt x="709" y="908"/>
                      </a:lnTo>
                      <a:lnTo>
                        <a:pt x="723" y="908"/>
                      </a:lnTo>
                      <a:lnTo>
                        <a:pt x="738" y="908"/>
                      </a:lnTo>
                      <a:lnTo>
                        <a:pt x="752" y="908"/>
                      </a:lnTo>
                      <a:lnTo>
                        <a:pt x="766" y="908"/>
                      </a:lnTo>
                      <a:lnTo>
                        <a:pt x="780" y="908"/>
                      </a:lnTo>
                      <a:lnTo>
                        <a:pt x="794" y="908"/>
                      </a:lnTo>
                      <a:lnTo>
                        <a:pt x="808" y="908"/>
                      </a:lnTo>
                      <a:lnTo>
                        <a:pt x="823" y="908"/>
                      </a:lnTo>
                      <a:lnTo>
                        <a:pt x="837" y="908"/>
                      </a:lnTo>
                      <a:lnTo>
                        <a:pt x="851" y="908"/>
                      </a:lnTo>
                      <a:lnTo>
                        <a:pt x="894" y="894"/>
                      </a:lnTo>
                      <a:lnTo>
                        <a:pt x="894" y="879"/>
                      </a:lnTo>
                      <a:lnTo>
                        <a:pt x="894" y="865"/>
                      </a:lnTo>
                      <a:lnTo>
                        <a:pt x="908" y="865"/>
                      </a:lnTo>
                      <a:lnTo>
                        <a:pt x="908" y="851"/>
                      </a:lnTo>
                      <a:lnTo>
                        <a:pt x="894" y="823"/>
                      </a:lnTo>
                      <a:lnTo>
                        <a:pt x="908" y="823"/>
                      </a:lnTo>
                      <a:lnTo>
                        <a:pt x="922" y="823"/>
                      </a:lnTo>
                      <a:lnTo>
                        <a:pt x="936" y="808"/>
                      </a:lnTo>
                      <a:lnTo>
                        <a:pt x="950" y="808"/>
                      </a:lnTo>
                      <a:lnTo>
                        <a:pt x="950" y="794"/>
                      </a:lnTo>
                      <a:lnTo>
                        <a:pt x="964" y="794"/>
                      </a:lnTo>
                      <a:lnTo>
                        <a:pt x="979" y="780"/>
                      </a:lnTo>
                      <a:lnTo>
                        <a:pt x="993" y="780"/>
                      </a:lnTo>
                      <a:lnTo>
                        <a:pt x="993" y="766"/>
                      </a:lnTo>
                      <a:lnTo>
                        <a:pt x="1007" y="766"/>
                      </a:lnTo>
                      <a:lnTo>
                        <a:pt x="1007" y="752"/>
                      </a:lnTo>
                      <a:lnTo>
                        <a:pt x="1021" y="752"/>
                      </a:lnTo>
                      <a:lnTo>
                        <a:pt x="1021" y="738"/>
                      </a:lnTo>
                      <a:lnTo>
                        <a:pt x="1035" y="738"/>
                      </a:lnTo>
                      <a:lnTo>
                        <a:pt x="1035" y="723"/>
                      </a:lnTo>
                      <a:lnTo>
                        <a:pt x="1050" y="709"/>
                      </a:lnTo>
                      <a:lnTo>
                        <a:pt x="1064" y="695"/>
                      </a:lnTo>
                      <a:lnTo>
                        <a:pt x="1078" y="695"/>
                      </a:lnTo>
                      <a:lnTo>
                        <a:pt x="1078" y="681"/>
                      </a:lnTo>
                      <a:lnTo>
                        <a:pt x="1092" y="681"/>
                      </a:lnTo>
                      <a:lnTo>
                        <a:pt x="1106" y="667"/>
                      </a:lnTo>
                      <a:lnTo>
                        <a:pt x="1120" y="667"/>
                      </a:lnTo>
                      <a:lnTo>
                        <a:pt x="1135" y="667"/>
                      </a:lnTo>
                      <a:lnTo>
                        <a:pt x="1135" y="652"/>
                      </a:lnTo>
                      <a:lnTo>
                        <a:pt x="1149" y="652"/>
                      </a:lnTo>
                      <a:lnTo>
                        <a:pt x="1163" y="652"/>
                      </a:lnTo>
                      <a:lnTo>
                        <a:pt x="1177" y="638"/>
                      </a:lnTo>
                      <a:lnTo>
                        <a:pt x="1191" y="638"/>
                      </a:lnTo>
                      <a:lnTo>
                        <a:pt x="1206" y="624"/>
                      </a:lnTo>
                      <a:lnTo>
                        <a:pt x="1220" y="624"/>
                      </a:lnTo>
                      <a:lnTo>
                        <a:pt x="1234" y="624"/>
                      </a:lnTo>
                      <a:lnTo>
                        <a:pt x="1248" y="610"/>
                      </a:lnTo>
                      <a:lnTo>
                        <a:pt x="1262" y="596"/>
                      </a:lnTo>
                      <a:lnTo>
                        <a:pt x="1276" y="596"/>
                      </a:lnTo>
                      <a:lnTo>
                        <a:pt x="1291" y="582"/>
                      </a:lnTo>
                      <a:lnTo>
                        <a:pt x="1305" y="567"/>
                      </a:lnTo>
                      <a:lnTo>
                        <a:pt x="1319" y="567"/>
                      </a:lnTo>
                      <a:lnTo>
                        <a:pt x="1319" y="553"/>
                      </a:lnTo>
                      <a:lnTo>
                        <a:pt x="1333" y="539"/>
                      </a:lnTo>
                      <a:lnTo>
                        <a:pt x="1333" y="525"/>
                      </a:lnTo>
                      <a:lnTo>
                        <a:pt x="1347" y="511"/>
                      </a:lnTo>
                      <a:lnTo>
                        <a:pt x="1319" y="468"/>
                      </a:lnTo>
                      <a:lnTo>
                        <a:pt x="1305" y="440"/>
                      </a:lnTo>
                      <a:lnTo>
                        <a:pt x="1305" y="426"/>
                      </a:lnTo>
                      <a:lnTo>
                        <a:pt x="1319" y="426"/>
                      </a:lnTo>
                      <a:lnTo>
                        <a:pt x="1333" y="426"/>
                      </a:lnTo>
                      <a:lnTo>
                        <a:pt x="1333" y="411"/>
                      </a:lnTo>
                      <a:lnTo>
                        <a:pt x="1347" y="426"/>
                      </a:lnTo>
                      <a:lnTo>
                        <a:pt x="1362" y="426"/>
                      </a:lnTo>
                      <a:lnTo>
                        <a:pt x="1376" y="426"/>
                      </a:lnTo>
                      <a:lnTo>
                        <a:pt x="1404" y="383"/>
                      </a:lnTo>
                      <a:lnTo>
                        <a:pt x="1404" y="369"/>
                      </a:lnTo>
                      <a:lnTo>
                        <a:pt x="1404" y="355"/>
                      </a:lnTo>
                      <a:lnTo>
                        <a:pt x="1418" y="340"/>
                      </a:lnTo>
                      <a:lnTo>
                        <a:pt x="1418" y="326"/>
                      </a:lnTo>
                      <a:lnTo>
                        <a:pt x="1418" y="312"/>
                      </a:lnTo>
                      <a:lnTo>
                        <a:pt x="1418" y="298"/>
                      </a:lnTo>
                      <a:lnTo>
                        <a:pt x="1432" y="284"/>
                      </a:lnTo>
                      <a:lnTo>
                        <a:pt x="1404" y="284"/>
                      </a:lnTo>
                      <a:lnTo>
                        <a:pt x="1404" y="269"/>
                      </a:lnTo>
                      <a:lnTo>
                        <a:pt x="1404" y="255"/>
                      </a:lnTo>
                      <a:lnTo>
                        <a:pt x="1404" y="241"/>
                      </a:lnTo>
                      <a:lnTo>
                        <a:pt x="1404" y="213"/>
                      </a:lnTo>
                      <a:lnTo>
                        <a:pt x="1404" y="199"/>
                      </a:lnTo>
                      <a:lnTo>
                        <a:pt x="1404" y="184"/>
                      </a:lnTo>
                      <a:lnTo>
                        <a:pt x="1418" y="184"/>
                      </a:lnTo>
                      <a:lnTo>
                        <a:pt x="1418" y="170"/>
                      </a:lnTo>
                      <a:lnTo>
                        <a:pt x="1432" y="170"/>
                      </a:lnTo>
                      <a:lnTo>
                        <a:pt x="1447" y="142"/>
                      </a:lnTo>
                      <a:lnTo>
                        <a:pt x="1461" y="128"/>
                      </a:lnTo>
                      <a:lnTo>
                        <a:pt x="1475" y="113"/>
                      </a:lnTo>
                      <a:lnTo>
                        <a:pt x="1489" y="128"/>
                      </a:lnTo>
                      <a:lnTo>
                        <a:pt x="1503" y="142"/>
                      </a:lnTo>
                      <a:lnTo>
                        <a:pt x="1503" y="128"/>
                      </a:lnTo>
                      <a:lnTo>
                        <a:pt x="1518" y="128"/>
                      </a:lnTo>
                      <a:lnTo>
                        <a:pt x="1518" y="113"/>
                      </a:lnTo>
                      <a:lnTo>
                        <a:pt x="1532" y="99"/>
                      </a:lnTo>
                      <a:lnTo>
                        <a:pt x="1546" y="85"/>
                      </a:lnTo>
                      <a:lnTo>
                        <a:pt x="1546" y="71"/>
                      </a:lnTo>
                      <a:lnTo>
                        <a:pt x="1560" y="71"/>
                      </a:lnTo>
                      <a:lnTo>
                        <a:pt x="1560" y="57"/>
                      </a:lnTo>
                      <a:lnTo>
                        <a:pt x="1574" y="43"/>
                      </a:lnTo>
                      <a:lnTo>
                        <a:pt x="1588" y="28"/>
                      </a:lnTo>
                      <a:lnTo>
                        <a:pt x="1603" y="28"/>
                      </a:lnTo>
                      <a:lnTo>
                        <a:pt x="1617" y="14"/>
                      </a:lnTo>
                      <a:lnTo>
                        <a:pt x="1631" y="14"/>
                      </a:lnTo>
                      <a:lnTo>
                        <a:pt x="1645" y="14"/>
                      </a:lnTo>
                      <a:lnTo>
                        <a:pt x="1645" y="0"/>
                      </a:lnTo>
                      <a:lnTo>
                        <a:pt x="1659" y="0"/>
                      </a:lnTo>
                      <a:lnTo>
                        <a:pt x="1674" y="0"/>
                      </a:lnTo>
                      <a:lnTo>
                        <a:pt x="1688" y="0"/>
                      </a:lnTo>
                      <a:lnTo>
                        <a:pt x="1702" y="0"/>
                      </a:lnTo>
                      <a:lnTo>
                        <a:pt x="1716" y="0"/>
                      </a:lnTo>
                      <a:lnTo>
                        <a:pt x="1716" y="14"/>
                      </a:lnTo>
                      <a:lnTo>
                        <a:pt x="1730" y="14"/>
                      </a:lnTo>
                      <a:lnTo>
                        <a:pt x="1744" y="14"/>
                      </a:lnTo>
                      <a:lnTo>
                        <a:pt x="1759" y="28"/>
                      </a:lnTo>
                      <a:lnTo>
                        <a:pt x="1773" y="28"/>
                      </a:lnTo>
                      <a:close/>
                    </a:path>
                  </a:pathLst>
                </a:custGeom>
                <a:pattFill prst="ltUpDiag">
                  <a:fgClr>
                    <a:srgbClr val="FFFF00"/>
                  </a:fgClr>
                  <a:bgClr>
                    <a:srgbClr val="FFFFFF"/>
                  </a:bgClr>
                </a:pattFill>
                <a:ln w="9525">
                  <a:solidFill>
                    <a:srgbClr val="333333"/>
                  </a:solidFill>
                  <a:round/>
                  <a:headEnd/>
                  <a:tailEnd/>
                </a:ln>
              </p:spPr>
              <p:txBody>
                <a:bodyPr/>
                <a:lstStyle/>
                <a:p>
                  <a:endParaRPr lang="ja-JP" altLang="en-US"/>
                </a:p>
              </p:txBody>
            </p:sp>
            <p:sp>
              <p:nvSpPr>
                <p:cNvPr id="56" name="Freeform 35"/>
                <p:cNvSpPr>
                  <a:spLocks/>
                </p:cNvSpPr>
                <p:nvPr/>
              </p:nvSpPr>
              <p:spPr bwMode="auto">
                <a:xfrm>
                  <a:off x="3446" y="4355"/>
                  <a:ext cx="1106" cy="950"/>
                </a:xfrm>
                <a:custGeom>
                  <a:avLst/>
                  <a:gdLst>
                    <a:gd name="T0" fmla="*/ 610 w 1106"/>
                    <a:gd name="T1" fmla="*/ 71 h 950"/>
                    <a:gd name="T2" fmla="*/ 638 w 1106"/>
                    <a:gd name="T3" fmla="*/ 127 h 950"/>
                    <a:gd name="T4" fmla="*/ 653 w 1106"/>
                    <a:gd name="T5" fmla="*/ 141 h 950"/>
                    <a:gd name="T6" fmla="*/ 667 w 1106"/>
                    <a:gd name="T7" fmla="*/ 156 h 950"/>
                    <a:gd name="T8" fmla="*/ 695 w 1106"/>
                    <a:gd name="T9" fmla="*/ 212 h 950"/>
                    <a:gd name="T10" fmla="*/ 709 w 1106"/>
                    <a:gd name="T11" fmla="*/ 241 h 950"/>
                    <a:gd name="T12" fmla="*/ 738 w 1106"/>
                    <a:gd name="T13" fmla="*/ 298 h 950"/>
                    <a:gd name="T14" fmla="*/ 794 w 1106"/>
                    <a:gd name="T15" fmla="*/ 283 h 950"/>
                    <a:gd name="T16" fmla="*/ 823 w 1106"/>
                    <a:gd name="T17" fmla="*/ 312 h 950"/>
                    <a:gd name="T18" fmla="*/ 894 w 1106"/>
                    <a:gd name="T19" fmla="*/ 312 h 950"/>
                    <a:gd name="T20" fmla="*/ 1007 w 1106"/>
                    <a:gd name="T21" fmla="*/ 326 h 950"/>
                    <a:gd name="T22" fmla="*/ 1092 w 1106"/>
                    <a:gd name="T23" fmla="*/ 340 h 950"/>
                    <a:gd name="T24" fmla="*/ 1092 w 1106"/>
                    <a:gd name="T25" fmla="*/ 496 h 950"/>
                    <a:gd name="T26" fmla="*/ 1092 w 1106"/>
                    <a:gd name="T27" fmla="*/ 539 h 950"/>
                    <a:gd name="T28" fmla="*/ 1021 w 1106"/>
                    <a:gd name="T29" fmla="*/ 723 h 950"/>
                    <a:gd name="T30" fmla="*/ 993 w 1106"/>
                    <a:gd name="T31" fmla="*/ 737 h 950"/>
                    <a:gd name="T32" fmla="*/ 965 w 1106"/>
                    <a:gd name="T33" fmla="*/ 851 h 950"/>
                    <a:gd name="T34" fmla="*/ 936 w 1106"/>
                    <a:gd name="T35" fmla="*/ 950 h 950"/>
                    <a:gd name="T36" fmla="*/ 894 w 1106"/>
                    <a:gd name="T37" fmla="*/ 936 h 950"/>
                    <a:gd name="T38" fmla="*/ 865 w 1106"/>
                    <a:gd name="T39" fmla="*/ 922 h 950"/>
                    <a:gd name="T40" fmla="*/ 851 w 1106"/>
                    <a:gd name="T41" fmla="*/ 922 h 950"/>
                    <a:gd name="T42" fmla="*/ 823 w 1106"/>
                    <a:gd name="T43" fmla="*/ 907 h 950"/>
                    <a:gd name="T44" fmla="*/ 780 w 1106"/>
                    <a:gd name="T45" fmla="*/ 893 h 950"/>
                    <a:gd name="T46" fmla="*/ 738 w 1106"/>
                    <a:gd name="T47" fmla="*/ 893 h 950"/>
                    <a:gd name="T48" fmla="*/ 709 w 1106"/>
                    <a:gd name="T49" fmla="*/ 879 h 950"/>
                    <a:gd name="T50" fmla="*/ 681 w 1106"/>
                    <a:gd name="T51" fmla="*/ 865 h 950"/>
                    <a:gd name="T52" fmla="*/ 653 w 1106"/>
                    <a:gd name="T53" fmla="*/ 865 h 950"/>
                    <a:gd name="T54" fmla="*/ 610 w 1106"/>
                    <a:gd name="T55" fmla="*/ 851 h 950"/>
                    <a:gd name="T56" fmla="*/ 582 w 1106"/>
                    <a:gd name="T57" fmla="*/ 837 h 950"/>
                    <a:gd name="T58" fmla="*/ 553 w 1106"/>
                    <a:gd name="T59" fmla="*/ 822 h 950"/>
                    <a:gd name="T60" fmla="*/ 525 w 1106"/>
                    <a:gd name="T61" fmla="*/ 808 h 950"/>
                    <a:gd name="T62" fmla="*/ 482 w 1106"/>
                    <a:gd name="T63" fmla="*/ 780 h 950"/>
                    <a:gd name="T64" fmla="*/ 454 w 1106"/>
                    <a:gd name="T65" fmla="*/ 766 h 950"/>
                    <a:gd name="T66" fmla="*/ 440 w 1106"/>
                    <a:gd name="T67" fmla="*/ 751 h 950"/>
                    <a:gd name="T68" fmla="*/ 412 w 1106"/>
                    <a:gd name="T69" fmla="*/ 723 h 950"/>
                    <a:gd name="T70" fmla="*/ 369 w 1106"/>
                    <a:gd name="T71" fmla="*/ 723 h 950"/>
                    <a:gd name="T72" fmla="*/ 341 w 1106"/>
                    <a:gd name="T73" fmla="*/ 709 h 950"/>
                    <a:gd name="T74" fmla="*/ 298 w 1106"/>
                    <a:gd name="T75" fmla="*/ 709 h 950"/>
                    <a:gd name="T76" fmla="*/ 256 w 1106"/>
                    <a:gd name="T77" fmla="*/ 766 h 950"/>
                    <a:gd name="T78" fmla="*/ 185 w 1106"/>
                    <a:gd name="T79" fmla="*/ 808 h 950"/>
                    <a:gd name="T80" fmla="*/ 170 w 1106"/>
                    <a:gd name="T81" fmla="*/ 709 h 950"/>
                    <a:gd name="T82" fmla="*/ 170 w 1106"/>
                    <a:gd name="T83" fmla="*/ 610 h 950"/>
                    <a:gd name="T84" fmla="*/ 185 w 1106"/>
                    <a:gd name="T85" fmla="*/ 567 h 950"/>
                    <a:gd name="T86" fmla="*/ 170 w 1106"/>
                    <a:gd name="T87" fmla="*/ 553 h 950"/>
                    <a:gd name="T88" fmla="*/ 142 w 1106"/>
                    <a:gd name="T89" fmla="*/ 581 h 950"/>
                    <a:gd name="T90" fmla="*/ 114 w 1106"/>
                    <a:gd name="T91" fmla="*/ 595 h 950"/>
                    <a:gd name="T92" fmla="*/ 85 w 1106"/>
                    <a:gd name="T93" fmla="*/ 610 h 950"/>
                    <a:gd name="T94" fmla="*/ 57 w 1106"/>
                    <a:gd name="T95" fmla="*/ 638 h 950"/>
                    <a:gd name="T96" fmla="*/ 29 w 1106"/>
                    <a:gd name="T97" fmla="*/ 652 h 950"/>
                    <a:gd name="T98" fmla="*/ 43 w 1106"/>
                    <a:gd name="T99" fmla="*/ 595 h 950"/>
                    <a:gd name="T100" fmla="*/ 57 w 1106"/>
                    <a:gd name="T101" fmla="*/ 496 h 950"/>
                    <a:gd name="T102" fmla="*/ 57 w 1106"/>
                    <a:gd name="T103" fmla="*/ 397 h 950"/>
                    <a:gd name="T104" fmla="*/ 57 w 1106"/>
                    <a:gd name="T105" fmla="*/ 298 h 950"/>
                    <a:gd name="T106" fmla="*/ 43 w 1106"/>
                    <a:gd name="T107" fmla="*/ 227 h 950"/>
                    <a:gd name="T108" fmla="*/ 14 w 1106"/>
                    <a:gd name="T109" fmla="*/ 113 h 950"/>
                    <a:gd name="T110" fmla="*/ 14 w 1106"/>
                    <a:gd name="T111" fmla="*/ 71 h 950"/>
                    <a:gd name="T112" fmla="*/ 57 w 1106"/>
                    <a:gd name="T113" fmla="*/ 28 h 950"/>
                    <a:gd name="T114" fmla="*/ 71 w 1106"/>
                    <a:gd name="T115" fmla="*/ 28 h 950"/>
                    <a:gd name="T116" fmla="*/ 213 w 1106"/>
                    <a:gd name="T117" fmla="*/ 0 h 950"/>
                    <a:gd name="T118" fmla="*/ 298 w 1106"/>
                    <a:gd name="T119" fmla="*/ 14 h 950"/>
                    <a:gd name="T120" fmla="*/ 426 w 1106"/>
                    <a:gd name="T121" fmla="*/ 28 h 950"/>
                    <a:gd name="T122" fmla="*/ 497 w 1106"/>
                    <a:gd name="T123" fmla="*/ 28 h 950"/>
                    <a:gd name="T124" fmla="*/ 582 w 1106"/>
                    <a:gd name="T125" fmla="*/ 42 h 950"/>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106"/>
                    <a:gd name="T190" fmla="*/ 0 h 950"/>
                    <a:gd name="T191" fmla="*/ 1106 w 1106"/>
                    <a:gd name="T192" fmla="*/ 950 h 950"/>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106" h="950">
                      <a:moveTo>
                        <a:pt x="596" y="42"/>
                      </a:moveTo>
                      <a:lnTo>
                        <a:pt x="610" y="42"/>
                      </a:lnTo>
                      <a:lnTo>
                        <a:pt x="610" y="56"/>
                      </a:lnTo>
                      <a:lnTo>
                        <a:pt x="610" y="71"/>
                      </a:lnTo>
                      <a:lnTo>
                        <a:pt x="624" y="85"/>
                      </a:lnTo>
                      <a:lnTo>
                        <a:pt x="638" y="113"/>
                      </a:lnTo>
                      <a:lnTo>
                        <a:pt x="638" y="127"/>
                      </a:lnTo>
                      <a:lnTo>
                        <a:pt x="653" y="127"/>
                      </a:lnTo>
                      <a:lnTo>
                        <a:pt x="653" y="141"/>
                      </a:lnTo>
                      <a:lnTo>
                        <a:pt x="653" y="156"/>
                      </a:lnTo>
                      <a:lnTo>
                        <a:pt x="667" y="156"/>
                      </a:lnTo>
                      <a:lnTo>
                        <a:pt x="667" y="170"/>
                      </a:lnTo>
                      <a:lnTo>
                        <a:pt x="681" y="198"/>
                      </a:lnTo>
                      <a:lnTo>
                        <a:pt x="695" y="212"/>
                      </a:lnTo>
                      <a:lnTo>
                        <a:pt x="695" y="227"/>
                      </a:lnTo>
                      <a:lnTo>
                        <a:pt x="709" y="241"/>
                      </a:lnTo>
                      <a:lnTo>
                        <a:pt x="709" y="255"/>
                      </a:lnTo>
                      <a:lnTo>
                        <a:pt x="724" y="269"/>
                      </a:lnTo>
                      <a:lnTo>
                        <a:pt x="724" y="283"/>
                      </a:lnTo>
                      <a:lnTo>
                        <a:pt x="738" y="298"/>
                      </a:lnTo>
                      <a:lnTo>
                        <a:pt x="752" y="283"/>
                      </a:lnTo>
                      <a:lnTo>
                        <a:pt x="766" y="298"/>
                      </a:lnTo>
                      <a:lnTo>
                        <a:pt x="794" y="298"/>
                      </a:lnTo>
                      <a:lnTo>
                        <a:pt x="794" y="283"/>
                      </a:lnTo>
                      <a:lnTo>
                        <a:pt x="809" y="283"/>
                      </a:lnTo>
                      <a:lnTo>
                        <a:pt x="809" y="298"/>
                      </a:lnTo>
                      <a:lnTo>
                        <a:pt x="823" y="298"/>
                      </a:lnTo>
                      <a:lnTo>
                        <a:pt x="823" y="312"/>
                      </a:lnTo>
                      <a:lnTo>
                        <a:pt x="837" y="312"/>
                      </a:lnTo>
                      <a:lnTo>
                        <a:pt x="865" y="312"/>
                      </a:lnTo>
                      <a:lnTo>
                        <a:pt x="880" y="312"/>
                      </a:lnTo>
                      <a:lnTo>
                        <a:pt x="894" y="312"/>
                      </a:lnTo>
                      <a:lnTo>
                        <a:pt x="922" y="312"/>
                      </a:lnTo>
                      <a:lnTo>
                        <a:pt x="936" y="312"/>
                      </a:lnTo>
                      <a:lnTo>
                        <a:pt x="950" y="312"/>
                      </a:lnTo>
                      <a:lnTo>
                        <a:pt x="965" y="326"/>
                      </a:lnTo>
                      <a:lnTo>
                        <a:pt x="1007" y="326"/>
                      </a:lnTo>
                      <a:lnTo>
                        <a:pt x="1036" y="326"/>
                      </a:lnTo>
                      <a:lnTo>
                        <a:pt x="1064" y="340"/>
                      </a:lnTo>
                      <a:lnTo>
                        <a:pt x="1078" y="340"/>
                      </a:lnTo>
                      <a:lnTo>
                        <a:pt x="1092" y="340"/>
                      </a:lnTo>
                      <a:lnTo>
                        <a:pt x="1106" y="340"/>
                      </a:lnTo>
                      <a:lnTo>
                        <a:pt x="1106" y="397"/>
                      </a:lnTo>
                      <a:lnTo>
                        <a:pt x="1106" y="439"/>
                      </a:lnTo>
                      <a:lnTo>
                        <a:pt x="1106" y="468"/>
                      </a:lnTo>
                      <a:lnTo>
                        <a:pt x="1092" y="496"/>
                      </a:lnTo>
                      <a:lnTo>
                        <a:pt x="1092" y="510"/>
                      </a:lnTo>
                      <a:lnTo>
                        <a:pt x="1092" y="524"/>
                      </a:lnTo>
                      <a:lnTo>
                        <a:pt x="1092" y="539"/>
                      </a:lnTo>
                      <a:lnTo>
                        <a:pt x="1064" y="666"/>
                      </a:lnTo>
                      <a:lnTo>
                        <a:pt x="1064" y="681"/>
                      </a:lnTo>
                      <a:lnTo>
                        <a:pt x="1064" y="723"/>
                      </a:lnTo>
                      <a:lnTo>
                        <a:pt x="1050" y="723"/>
                      </a:lnTo>
                      <a:lnTo>
                        <a:pt x="1021" y="723"/>
                      </a:lnTo>
                      <a:lnTo>
                        <a:pt x="1007" y="723"/>
                      </a:lnTo>
                      <a:lnTo>
                        <a:pt x="993" y="737"/>
                      </a:lnTo>
                      <a:lnTo>
                        <a:pt x="993" y="751"/>
                      </a:lnTo>
                      <a:lnTo>
                        <a:pt x="993" y="766"/>
                      </a:lnTo>
                      <a:lnTo>
                        <a:pt x="993" y="780"/>
                      </a:lnTo>
                      <a:lnTo>
                        <a:pt x="979" y="794"/>
                      </a:lnTo>
                      <a:lnTo>
                        <a:pt x="965" y="851"/>
                      </a:lnTo>
                      <a:lnTo>
                        <a:pt x="950" y="893"/>
                      </a:lnTo>
                      <a:lnTo>
                        <a:pt x="950" y="907"/>
                      </a:lnTo>
                      <a:lnTo>
                        <a:pt x="936" y="936"/>
                      </a:lnTo>
                      <a:lnTo>
                        <a:pt x="936" y="950"/>
                      </a:lnTo>
                      <a:lnTo>
                        <a:pt x="936" y="936"/>
                      </a:lnTo>
                      <a:lnTo>
                        <a:pt x="922" y="936"/>
                      </a:lnTo>
                      <a:lnTo>
                        <a:pt x="894" y="936"/>
                      </a:lnTo>
                      <a:lnTo>
                        <a:pt x="880" y="936"/>
                      </a:lnTo>
                      <a:lnTo>
                        <a:pt x="880" y="922"/>
                      </a:lnTo>
                      <a:lnTo>
                        <a:pt x="865" y="922"/>
                      </a:lnTo>
                      <a:lnTo>
                        <a:pt x="851" y="922"/>
                      </a:lnTo>
                      <a:lnTo>
                        <a:pt x="837" y="922"/>
                      </a:lnTo>
                      <a:lnTo>
                        <a:pt x="823" y="907"/>
                      </a:lnTo>
                      <a:lnTo>
                        <a:pt x="809" y="907"/>
                      </a:lnTo>
                      <a:lnTo>
                        <a:pt x="794" y="907"/>
                      </a:lnTo>
                      <a:lnTo>
                        <a:pt x="780" y="893"/>
                      </a:lnTo>
                      <a:lnTo>
                        <a:pt x="766" y="893"/>
                      </a:lnTo>
                      <a:lnTo>
                        <a:pt x="752" y="893"/>
                      </a:lnTo>
                      <a:lnTo>
                        <a:pt x="738" y="893"/>
                      </a:lnTo>
                      <a:lnTo>
                        <a:pt x="738" y="879"/>
                      </a:lnTo>
                      <a:lnTo>
                        <a:pt x="724" y="879"/>
                      </a:lnTo>
                      <a:lnTo>
                        <a:pt x="709" y="879"/>
                      </a:lnTo>
                      <a:lnTo>
                        <a:pt x="695" y="879"/>
                      </a:lnTo>
                      <a:lnTo>
                        <a:pt x="681" y="865"/>
                      </a:lnTo>
                      <a:lnTo>
                        <a:pt x="667" y="865"/>
                      </a:lnTo>
                      <a:lnTo>
                        <a:pt x="653" y="865"/>
                      </a:lnTo>
                      <a:lnTo>
                        <a:pt x="638" y="865"/>
                      </a:lnTo>
                      <a:lnTo>
                        <a:pt x="624" y="851"/>
                      </a:lnTo>
                      <a:lnTo>
                        <a:pt x="610" y="851"/>
                      </a:lnTo>
                      <a:lnTo>
                        <a:pt x="596" y="851"/>
                      </a:lnTo>
                      <a:lnTo>
                        <a:pt x="596" y="837"/>
                      </a:lnTo>
                      <a:lnTo>
                        <a:pt x="582" y="837"/>
                      </a:lnTo>
                      <a:lnTo>
                        <a:pt x="568" y="837"/>
                      </a:lnTo>
                      <a:lnTo>
                        <a:pt x="553" y="837"/>
                      </a:lnTo>
                      <a:lnTo>
                        <a:pt x="553" y="822"/>
                      </a:lnTo>
                      <a:lnTo>
                        <a:pt x="539" y="822"/>
                      </a:lnTo>
                      <a:lnTo>
                        <a:pt x="525" y="822"/>
                      </a:lnTo>
                      <a:lnTo>
                        <a:pt x="525" y="808"/>
                      </a:lnTo>
                      <a:lnTo>
                        <a:pt x="511" y="808"/>
                      </a:lnTo>
                      <a:lnTo>
                        <a:pt x="511" y="794"/>
                      </a:lnTo>
                      <a:lnTo>
                        <a:pt x="497" y="794"/>
                      </a:lnTo>
                      <a:lnTo>
                        <a:pt x="482" y="794"/>
                      </a:lnTo>
                      <a:lnTo>
                        <a:pt x="482" y="780"/>
                      </a:lnTo>
                      <a:lnTo>
                        <a:pt x="468" y="780"/>
                      </a:lnTo>
                      <a:lnTo>
                        <a:pt x="468" y="766"/>
                      </a:lnTo>
                      <a:lnTo>
                        <a:pt x="454" y="766"/>
                      </a:lnTo>
                      <a:lnTo>
                        <a:pt x="454" y="751"/>
                      </a:lnTo>
                      <a:lnTo>
                        <a:pt x="440" y="751"/>
                      </a:lnTo>
                      <a:lnTo>
                        <a:pt x="426" y="737"/>
                      </a:lnTo>
                      <a:lnTo>
                        <a:pt x="412" y="737"/>
                      </a:lnTo>
                      <a:lnTo>
                        <a:pt x="412" y="723"/>
                      </a:lnTo>
                      <a:lnTo>
                        <a:pt x="397" y="723"/>
                      </a:lnTo>
                      <a:lnTo>
                        <a:pt x="383" y="723"/>
                      </a:lnTo>
                      <a:lnTo>
                        <a:pt x="369" y="723"/>
                      </a:lnTo>
                      <a:lnTo>
                        <a:pt x="355" y="723"/>
                      </a:lnTo>
                      <a:lnTo>
                        <a:pt x="355" y="709"/>
                      </a:lnTo>
                      <a:lnTo>
                        <a:pt x="341" y="709"/>
                      </a:lnTo>
                      <a:lnTo>
                        <a:pt x="326" y="709"/>
                      </a:lnTo>
                      <a:lnTo>
                        <a:pt x="312" y="709"/>
                      </a:lnTo>
                      <a:lnTo>
                        <a:pt x="298" y="709"/>
                      </a:lnTo>
                      <a:lnTo>
                        <a:pt x="284" y="709"/>
                      </a:lnTo>
                      <a:lnTo>
                        <a:pt x="270" y="723"/>
                      </a:lnTo>
                      <a:lnTo>
                        <a:pt x="270" y="737"/>
                      </a:lnTo>
                      <a:lnTo>
                        <a:pt x="256" y="766"/>
                      </a:lnTo>
                      <a:lnTo>
                        <a:pt x="227" y="780"/>
                      </a:lnTo>
                      <a:lnTo>
                        <a:pt x="227" y="794"/>
                      </a:lnTo>
                      <a:lnTo>
                        <a:pt x="199" y="794"/>
                      </a:lnTo>
                      <a:lnTo>
                        <a:pt x="185" y="808"/>
                      </a:lnTo>
                      <a:lnTo>
                        <a:pt x="185" y="766"/>
                      </a:lnTo>
                      <a:lnTo>
                        <a:pt x="185" y="751"/>
                      </a:lnTo>
                      <a:lnTo>
                        <a:pt x="185" y="737"/>
                      </a:lnTo>
                      <a:lnTo>
                        <a:pt x="170" y="723"/>
                      </a:lnTo>
                      <a:lnTo>
                        <a:pt x="170" y="709"/>
                      </a:lnTo>
                      <a:lnTo>
                        <a:pt x="170" y="681"/>
                      </a:lnTo>
                      <a:lnTo>
                        <a:pt x="170" y="652"/>
                      </a:lnTo>
                      <a:lnTo>
                        <a:pt x="170" y="638"/>
                      </a:lnTo>
                      <a:lnTo>
                        <a:pt x="170" y="624"/>
                      </a:lnTo>
                      <a:lnTo>
                        <a:pt x="170" y="610"/>
                      </a:lnTo>
                      <a:lnTo>
                        <a:pt x="170" y="595"/>
                      </a:lnTo>
                      <a:lnTo>
                        <a:pt x="170" y="581"/>
                      </a:lnTo>
                      <a:lnTo>
                        <a:pt x="185" y="567"/>
                      </a:lnTo>
                      <a:lnTo>
                        <a:pt x="185" y="553"/>
                      </a:lnTo>
                      <a:lnTo>
                        <a:pt x="170" y="553"/>
                      </a:lnTo>
                      <a:lnTo>
                        <a:pt x="156" y="567"/>
                      </a:lnTo>
                      <a:lnTo>
                        <a:pt x="156" y="581"/>
                      </a:lnTo>
                      <a:lnTo>
                        <a:pt x="142" y="581"/>
                      </a:lnTo>
                      <a:lnTo>
                        <a:pt x="128" y="595"/>
                      </a:lnTo>
                      <a:lnTo>
                        <a:pt x="114" y="595"/>
                      </a:lnTo>
                      <a:lnTo>
                        <a:pt x="100" y="595"/>
                      </a:lnTo>
                      <a:lnTo>
                        <a:pt x="100" y="610"/>
                      </a:lnTo>
                      <a:lnTo>
                        <a:pt x="85" y="610"/>
                      </a:lnTo>
                      <a:lnTo>
                        <a:pt x="85" y="624"/>
                      </a:lnTo>
                      <a:lnTo>
                        <a:pt x="71" y="624"/>
                      </a:lnTo>
                      <a:lnTo>
                        <a:pt x="71" y="638"/>
                      </a:lnTo>
                      <a:lnTo>
                        <a:pt x="57" y="638"/>
                      </a:lnTo>
                      <a:lnTo>
                        <a:pt x="43" y="638"/>
                      </a:lnTo>
                      <a:lnTo>
                        <a:pt x="43" y="652"/>
                      </a:lnTo>
                      <a:lnTo>
                        <a:pt x="29" y="652"/>
                      </a:lnTo>
                      <a:lnTo>
                        <a:pt x="29" y="638"/>
                      </a:lnTo>
                      <a:lnTo>
                        <a:pt x="29" y="624"/>
                      </a:lnTo>
                      <a:lnTo>
                        <a:pt x="43" y="595"/>
                      </a:lnTo>
                      <a:lnTo>
                        <a:pt x="43" y="567"/>
                      </a:lnTo>
                      <a:lnTo>
                        <a:pt x="43" y="553"/>
                      </a:lnTo>
                      <a:lnTo>
                        <a:pt x="43" y="539"/>
                      </a:lnTo>
                      <a:lnTo>
                        <a:pt x="43" y="524"/>
                      </a:lnTo>
                      <a:lnTo>
                        <a:pt x="57" y="496"/>
                      </a:lnTo>
                      <a:lnTo>
                        <a:pt x="57" y="482"/>
                      </a:lnTo>
                      <a:lnTo>
                        <a:pt x="57" y="468"/>
                      </a:lnTo>
                      <a:lnTo>
                        <a:pt x="57" y="454"/>
                      </a:lnTo>
                      <a:lnTo>
                        <a:pt x="57" y="425"/>
                      </a:lnTo>
                      <a:lnTo>
                        <a:pt x="57" y="411"/>
                      </a:lnTo>
                      <a:lnTo>
                        <a:pt x="57" y="397"/>
                      </a:lnTo>
                      <a:lnTo>
                        <a:pt x="57" y="368"/>
                      </a:lnTo>
                      <a:lnTo>
                        <a:pt x="57" y="354"/>
                      </a:lnTo>
                      <a:lnTo>
                        <a:pt x="57" y="326"/>
                      </a:lnTo>
                      <a:lnTo>
                        <a:pt x="57" y="312"/>
                      </a:lnTo>
                      <a:lnTo>
                        <a:pt x="43" y="298"/>
                      </a:lnTo>
                      <a:lnTo>
                        <a:pt x="57" y="298"/>
                      </a:lnTo>
                      <a:lnTo>
                        <a:pt x="57" y="283"/>
                      </a:lnTo>
                      <a:lnTo>
                        <a:pt x="43" y="269"/>
                      </a:lnTo>
                      <a:lnTo>
                        <a:pt x="43" y="255"/>
                      </a:lnTo>
                      <a:lnTo>
                        <a:pt x="43" y="241"/>
                      </a:lnTo>
                      <a:lnTo>
                        <a:pt x="43" y="227"/>
                      </a:lnTo>
                      <a:lnTo>
                        <a:pt x="43" y="212"/>
                      </a:lnTo>
                      <a:lnTo>
                        <a:pt x="29" y="170"/>
                      </a:lnTo>
                      <a:lnTo>
                        <a:pt x="29" y="156"/>
                      </a:lnTo>
                      <a:lnTo>
                        <a:pt x="14" y="113"/>
                      </a:lnTo>
                      <a:lnTo>
                        <a:pt x="0" y="99"/>
                      </a:lnTo>
                      <a:lnTo>
                        <a:pt x="0" y="85"/>
                      </a:lnTo>
                      <a:lnTo>
                        <a:pt x="14" y="71"/>
                      </a:lnTo>
                      <a:lnTo>
                        <a:pt x="29" y="56"/>
                      </a:lnTo>
                      <a:lnTo>
                        <a:pt x="29" y="42"/>
                      </a:lnTo>
                      <a:lnTo>
                        <a:pt x="43" y="42"/>
                      </a:lnTo>
                      <a:lnTo>
                        <a:pt x="57" y="28"/>
                      </a:lnTo>
                      <a:lnTo>
                        <a:pt x="71" y="28"/>
                      </a:lnTo>
                      <a:lnTo>
                        <a:pt x="85" y="28"/>
                      </a:lnTo>
                      <a:lnTo>
                        <a:pt x="114" y="28"/>
                      </a:lnTo>
                      <a:lnTo>
                        <a:pt x="142" y="14"/>
                      </a:lnTo>
                      <a:lnTo>
                        <a:pt x="185" y="14"/>
                      </a:lnTo>
                      <a:lnTo>
                        <a:pt x="199" y="0"/>
                      </a:lnTo>
                      <a:lnTo>
                        <a:pt x="213" y="0"/>
                      </a:lnTo>
                      <a:lnTo>
                        <a:pt x="227" y="0"/>
                      </a:lnTo>
                      <a:lnTo>
                        <a:pt x="241" y="0"/>
                      </a:lnTo>
                      <a:lnTo>
                        <a:pt x="284" y="14"/>
                      </a:lnTo>
                      <a:lnTo>
                        <a:pt x="298" y="14"/>
                      </a:lnTo>
                      <a:lnTo>
                        <a:pt x="341" y="14"/>
                      </a:lnTo>
                      <a:lnTo>
                        <a:pt x="355" y="14"/>
                      </a:lnTo>
                      <a:lnTo>
                        <a:pt x="369" y="14"/>
                      </a:lnTo>
                      <a:lnTo>
                        <a:pt x="412" y="14"/>
                      </a:lnTo>
                      <a:lnTo>
                        <a:pt x="426" y="28"/>
                      </a:lnTo>
                      <a:lnTo>
                        <a:pt x="454" y="28"/>
                      </a:lnTo>
                      <a:lnTo>
                        <a:pt x="468" y="28"/>
                      </a:lnTo>
                      <a:lnTo>
                        <a:pt x="482" y="28"/>
                      </a:lnTo>
                      <a:lnTo>
                        <a:pt x="497" y="28"/>
                      </a:lnTo>
                      <a:lnTo>
                        <a:pt x="511" y="42"/>
                      </a:lnTo>
                      <a:lnTo>
                        <a:pt x="525" y="42"/>
                      </a:lnTo>
                      <a:lnTo>
                        <a:pt x="539" y="42"/>
                      </a:lnTo>
                      <a:lnTo>
                        <a:pt x="582" y="42"/>
                      </a:lnTo>
                      <a:lnTo>
                        <a:pt x="596" y="42"/>
                      </a:lnTo>
                      <a:close/>
                    </a:path>
                  </a:pathLst>
                </a:custGeom>
                <a:pattFill prst="pct25">
                  <a:fgClr>
                    <a:srgbClr val="FF9900"/>
                  </a:fgClr>
                  <a:bgClr>
                    <a:srgbClr val="FFFFFF"/>
                  </a:bgClr>
                </a:pattFill>
                <a:ln w="9525">
                  <a:solidFill>
                    <a:srgbClr val="333333"/>
                  </a:solidFill>
                  <a:round/>
                  <a:headEnd/>
                  <a:tailEnd/>
                </a:ln>
              </p:spPr>
              <p:txBody>
                <a:bodyPr/>
                <a:lstStyle/>
                <a:p>
                  <a:endParaRPr lang="ja-JP" altLang="en-US"/>
                </a:p>
              </p:txBody>
            </p:sp>
          </p:grpSp>
          <p:sp>
            <p:nvSpPr>
              <p:cNvPr id="8" name="Text Box 33"/>
              <p:cNvSpPr txBox="1">
                <a:spLocks noChangeArrowheads="1"/>
              </p:cNvSpPr>
              <p:nvPr/>
            </p:nvSpPr>
            <p:spPr bwMode="auto">
              <a:xfrm>
                <a:off x="2740" y="1403"/>
                <a:ext cx="1119" cy="3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74295" tIns="8890" rIns="74295" bIns="8890"/>
              <a:lstStyle>
                <a:lvl1pPr>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eaLnBrk="1" hangingPunct="1">
                  <a:spcBef>
                    <a:spcPct val="0"/>
                  </a:spcBef>
                  <a:buFontTx/>
                  <a:buNone/>
                  <a:defRPr/>
                </a:pPr>
                <a:r>
                  <a:rPr lang="ja-JP" altLang="en-US" sz="1200" b="1" dirty="0" smtClean="0">
                    <a:solidFill>
                      <a:srgbClr val="000000"/>
                    </a:solidFill>
                    <a:latin typeface="Meiryo UI" pitchFamily="50" charset="-128"/>
                    <a:ea typeface="Meiryo UI" pitchFamily="50" charset="-128"/>
                    <a:cs typeface="Meiryo UI" pitchFamily="50" charset="-128"/>
                  </a:rPr>
                  <a:t>淀川区</a:t>
                </a:r>
                <a:endParaRPr lang="ja-JP" altLang="en-US" sz="1200" b="1" dirty="0" smtClean="0">
                  <a:latin typeface="Meiryo UI" pitchFamily="50" charset="-128"/>
                  <a:ea typeface="Meiryo UI" pitchFamily="50" charset="-128"/>
                  <a:cs typeface="Meiryo UI" pitchFamily="50" charset="-128"/>
                </a:endParaRPr>
              </a:p>
            </p:txBody>
          </p:sp>
          <p:sp>
            <p:nvSpPr>
              <p:cNvPr id="10" name="Text Box 32"/>
              <p:cNvSpPr txBox="1">
                <a:spLocks noChangeArrowheads="1"/>
              </p:cNvSpPr>
              <p:nvPr/>
            </p:nvSpPr>
            <p:spPr bwMode="auto">
              <a:xfrm>
                <a:off x="4302" y="952"/>
                <a:ext cx="1135" cy="2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74295" tIns="8890" rIns="74295" bIns="8890"/>
              <a:lstStyle>
                <a:lvl1pPr>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eaLnBrk="1" hangingPunct="1">
                  <a:spcBef>
                    <a:spcPct val="0"/>
                  </a:spcBef>
                  <a:buFontTx/>
                  <a:buNone/>
                  <a:defRPr/>
                </a:pPr>
                <a:r>
                  <a:rPr lang="ja-JP" altLang="en-US" sz="1200" b="1" dirty="0" smtClean="0">
                    <a:solidFill>
                      <a:srgbClr val="000000"/>
                    </a:solidFill>
                    <a:latin typeface="Meiryo UI" pitchFamily="50" charset="-128"/>
                    <a:ea typeface="Meiryo UI" pitchFamily="50" charset="-128"/>
                    <a:cs typeface="Meiryo UI" pitchFamily="50" charset="-128"/>
                  </a:rPr>
                  <a:t>東淀川区</a:t>
                </a:r>
                <a:endParaRPr lang="ja-JP" altLang="en-US" sz="1200" b="1" dirty="0" smtClean="0">
                  <a:latin typeface="Meiryo UI" pitchFamily="50" charset="-128"/>
                  <a:ea typeface="Meiryo UI" pitchFamily="50" charset="-128"/>
                  <a:cs typeface="Meiryo UI" pitchFamily="50" charset="-128"/>
                </a:endParaRPr>
              </a:p>
            </p:txBody>
          </p:sp>
          <p:sp>
            <p:nvSpPr>
              <p:cNvPr id="11" name="Text Box 31"/>
              <p:cNvSpPr txBox="1">
                <a:spLocks noChangeArrowheads="1"/>
              </p:cNvSpPr>
              <p:nvPr/>
            </p:nvSpPr>
            <p:spPr bwMode="auto">
              <a:xfrm>
                <a:off x="1228" y="2431"/>
                <a:ext cx="1108" cy="2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74295" tIns="8890" rIns="74295" bIns="8890"/>
              <a:lstStyle>
                <a:lvl1pPr>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eaLnBrk="1" hangingPunct="1">
                  <a:spcBef>
                    <a:spcPct val="0"/>
                  </a:spcBef>
                  <a:buFontTx/>
                  <a:buNone/>
                  <a:defRPr/>
                </a:pPr>
                <a:r>
                  <a:rPr lang="ja-JP" altLang="en-US" sz="1200" b="1" dirty="0" smtClean="0">
                    <a:solidFill>
                      <a:srgbClr val="000000"/>
                    </a:solidFill>
                    <a:latin typeface="Meiryo UI" pitchFamily="50" charset="-128"/>
                    <a:ea typeface="Meiryo UI" pitchFamily="50" charset="-128"/>
                    <a:cs typeface="Meiryo UI" pitchFamily="50" charset="-128"/>
                  </a:rPr>
                  <a:t>西淀川区</a:t>
                </a:r>
                <a:endParaRPr lang="ja-JP" altLang="en-US" sz="1200" b="1" dirty="0" smtClean="0">
                  <a:latin typeface="Meiryo UI" pitchFamily="50" charset="-128"/>
                  <a:ea typeface="Meiryo UI" pitchFamily="50" charset="-128"/>
                  <a:cs typeface="Meiryo UI" pitchFamily="50" charset="-128"/>
                </a:endParaRPr>
              </a:p>
            </p:txBody>
          </p:sp>
          <p:sp>
            <p:nvSpPr>
              <p:cNvPr id="12" name="Text Box 30"/>
              <p:cNvSpPr txBox="1">
                <a:spLocks noChangeArrowheads="1"/>
              </p:cNvSpPr>
              <p:nvPr/>
            </p:nvSpPr>
            <p:spPr bwMode="auto">
              <a:xfrm>
                <a:off x="2569" y="2511"/>
                <a:ext cx="901" cy="36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74295" tIns="8890" rIns="74295" bIns="8890"/>
              <a:lstStyle>
                <a:lvl1pPr>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eaLnBrk="1" hangingPunct="1">
                  <a:spcBef>
                    <a:spcPct val="0"/>
                  </a:spcBef>
                  <a:buFontTx/>
                  <a:buNone/>
                  <a:defRPr/>
                </a:pPr>
                <a:r>
                  <a:rPr lang="ja-JP" altLang="en-US" sz="1200" b="1" dirty="0" smtClean="0">
                    <a:solidFill>
                      <a:srgbClr val="000000"/>
                    </a:solidFill>
                    <a:latin typeface="Meiryo UI" pitchFamily="50" charset="-128"/>
                    <a:ea typeface="Meiryo UI" pitchFamily="50" charset="-128"/>
                    <a:cs typeface="Meiryo UI" pitchFamily="50" charset="-128"/>
                  </a:rPr>
                  <a:t>福島区</a:t>
                </a:r>
                <a:endParaRPr lang="ja-JP" altLang="en-US" sz="1200" b="1" dirty="0" smtClean="0">
                  <a:latin typeface="Meiryo UI" pitchFamily="50" charset="-128"/>
                  <a:ea typeface="Meiryo UI" pitchFamily="50" charset="-128"/>
                  <a:cs typeface="Meiryo UI" pitchFamily="50" charset="-128"/>
                </a:endParaRPr>
              </a:p>
            </p:txBody>
          </p:sp>
          <p:sp>
            <p:nvSpPr>
              <p:cNvPr id="13" name="Text Box 29"/>
              <p:cNvSpPr txBox="1">
                <a:spLocks noChangeArrowheads="1"/>
              </p:cNvSpPr>
              <p:nvPr/>
            </p:nvSpPr>
            <p:spPr bwMode="auto">
              <a:xfrm>
                <a:off x="3255" y="2146"/>
                <a:ext cx="720" cy="36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74295" tIns="8890" rIns="74295" bIns="8890"/>
              <a:lstStyle>
                <a:lvl1pPr>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eaLnBrk="1" hangingPunct="1">
                  <a:spcBef>
                    <a:spcPct val="0"/>
                  </a:spcBef>
                  <a:buFontTx/>
                  <a:buNone/>
                  <a:defRPr/>
                </a:pPr>
                <a:r>
                  <a:rPr lang="ja-JP" altLang="en-US" sz="1200" b="1" dirty="0" smtClean="0">
                    <a:solidFill>
                      <a:srgbClr val="000000"/>
                    </a:solidFill>
                    <a:latin typeface="Meiryo UI" pitchFamily="50" charset="-128"/>
                    <a:ea typeface="Meiryo UI" pitchFamily="50" charset="-128"/>
                    <a:cs typeface="Meiryo UI" pitchFamily="50" charset="-128"/>
                  </a:rPr>
                  <a:t>北区</a:t>
                </a:r>
                <a:endParaRPr lang="ja-JP" altLang="en-US" sz="1200" b="1" dirty="0" smtClean="0">
                  <a:latin typeface="Meiryo UI" pitchFamily="50" charset="-128"/>
                  <a:ea typeface="Meiryo UI" pitchFamily="50" charset="-128"/>
                  <a:cs typeface="Meiryo UI" pitchFamily="50" charset="-128"/>
                </a:endParaRPr>
              </a:p>
            </p:txBody>
          </p:sp>
          <p:sp>
            <p:nvSpPr>
              <p:cNvPr id="14" name="Text Box 28"/>
              <p:cNvSpPr txBox="1">
                <a:spLocks noChangeArrowheads="1"/>
              </p:cNvSpPr>
              <p:nvPr/>
            </p:nvSpPr>
            <p:spPr bwMode="auto">
              <a:xfrm>
                <a:off x="4174" y="2258"/>
                <a:ext cx="899" cy="36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74295" tIns="8890" rIns="74295" bIns="8890"/>
              <a:lstStyle>
                <a:lvl1pPr>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eaLnBrk="1" hangingPunct="1">
                  <a:spcBef>
                    <a:spcPct val="0"/>
                  </a:spcBef>
                  <a:buFontTx/>
                  <a:buNone/>
                  <a:defRPr/>
                </a:pPr>
                <a:r>
                  <a:rPr lang="ja-JP" altLang="en-US" sz="1200" b="1" dirty="0" smtClean="0">
                    <a:solidFill>
                      <a:srgbClr val="000000"/>
                    </a:solidFill>
                    <a:latin typeface="Meiryo UI" pitchFamily="50" charset="-128"/>
                    <a:ea typeface="Meiryo UI" pitchFamily="50" charset="-128"/>
                    <a:cs typeface="Meiryo UI" pitchFamily="50" charset="-128"/>
                  </a:rPr>
                  <a:t>都島区</a:t>
                </a:r>
                <a:endParaRPr lang="ja-JP" altLang="en-US" sz="1200" b="1" dirty="0" smtClean="0">
                  <a:latin typeface="Meiryo UI" pitchFamily="50" charset="-128"/>
                  <a:ea typeface="Meiryo UI" pitchFamily="50" charset="-128"/>
                  <a:cs typeface="Meiryo UI" pitchFamily="50" charset="-128"/>
                </a:endParaRPr>
              </a:p>
            </p:txBody>
          </p:sp>
          <p:sp>
            <p:nvSpPr>
              <p:cNvPr id="15" name="Text Box 27"/>
              <p:cNvSpPr txBox="1">
                <a:spLocks noChangeArrowheads="1"/>
              </p:cNvSpPr>
              <p:nvPr/>
            </p:nvSpPr>
            <p:spPr bwMode="auto">
              <a:xfrm>
                <a:off x="4876" y="1575"/>
                <a:ext cx="900" cy="360"/>
              </a:xfrm>
              <a:prstGeom prst="rect">
                <a:avLst/>
              </a:prstGeom>
              <a:noFill/>
              <a:ln w="9525">
                <a:noFill/>
                <a:miter lim="800000"/>
                <a:headEnd/>
                <a:tailEnd/>
              </a:ln>
            </p:spPr>
            <p:txBody>
              <a:bodyPr lIns="74295" tIns="8890" rIns="74295" bIns="8890"/>
              <a:lstStyle/>
              <a:p>
                <a:pPr eaLnBrk="1" hangingPunct="1"/>
                <a:r>
                  <a:rPr lang="ja-JP" altLang="en-US" sz="1200" b="1" dirty="0">
                    <a:solidFill>
                      <a:srgbClr val="000000"/>
                    </a:solidFill>
                    <a:latin typeface="Meiryo UI" pitchFamily="50" charset="-128"/>
                    <a:ea typeface="Meiryo UI" pitchFamily="50" charset="-128"/>
                    <a:cs typeface="Meiryo UI" pitchFamily="50" charset="-128"/>
                  </a:rPr>
                  <a:t>旭区</a:t>
                </a:r>
                <a:endParaRPr lang="ja-JP" altLang="en-US" sz="1200" b="1" dirty="0">
                  <a:latin typeface="Meiryo UI" pitchFamily="50" charset="-128"/>
                  <a:ea typeface="Meiryo UI" pitchFamily="50" charset="-128"/>
                  <a:cs typeface="Meiryo UI" pitchFamily="50" charset="-128"/>
                </a:endParaRPr>
              </a:p>
            </p:txBody>
          </p:sp>
          <p:sp>
            <p:nvSpPr>
              <p:cNvPr id="16" name="Text Box 26"/>
              <p:cNvSpPr txBox="1">
                <a:spLocks noChangeArrowheads="1"/>
              </p:cNvSpPr>
              <p:nvPr/>
            </p:nvSpPr>
            <p:spPr bwMode="auto">
              <a:xfrm>
                <a:off x="1059" y="3379"/>
                <a:ext cx="901" cy="36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74295" tIns="8890" rIns="74295" bIns="8890"/>
              <a:lstStyle>
                <a:lvl1pPr>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eaLnBrk="1" hangingPunct="1">
                  <a:spcBef>
                    <a:spcPct val="0"/>
                  </a:spcBef>
                  <a:buFontTx/>
                  <a:buNone/>
                  <a:defRPr/>
                </a:pPr>
                <a:r>
                  <a:rPr lang="ja-JP" altLang="en-US" sz="1200" b="1" dirty="0" smtClean="0">
                    <a:solidFill>
                      <a:srgbClr val="000000"/>
                    </a:solidFill>
                    <a:latin typeface="Meiryo UI" pitchFamily="50" charset="-128"/>
                    <a:ea typeface="Meiryo UI" pitchFamily="50" charset="-128"/>
                    <a:cs typeface="Meiryo UI" pitchFamily="50" charset="-128"/>
                  </a:rPr>
                  <a:t>此花区</a:t>
                </a:r>
                <a:endParaRPr lang="ja-JP" altLang="en-US" sz="1200" b="1" dirty="0" smtClean="0">
                  <a:latin typeface="Meiryo UI" pitchFamily="50" charset="-128"/>
                  <a:ea typeface="Meiryo UI" pitchFamily="50" charset="-128"/>
                  <a:cs typeface="Meiryo UI" pitchFamily="50" charset="-128"/>
                </a:endParaRPr>
              </a:p>
            </p:txBody>
          </p:sp>
          <p:sp>
            <p:nvSpPr>
              <p:cNvPr id="17" name="Text Box 25"/>
              <p:cNvSpPr txBox="1">
                <a:spLocks noChangeArrowheads="1"/>
              </p:cNvSpPr>
              <p:nvPr/>
            </p:nvSpPr>
            <p:spPr bwMode="auto">
              <a:xfrm>
                <a:off x="2727" y="3330"/>
                <a:ext cx="901" cy="36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74295" tIns="8890" rIns="74295" bIns="8890"/>
              <a:lstStyle>
                <a:lvl1pPr>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eaLnBrk="1" hangingPunct="1">
                  <a:spcBef>
                    <a:spcPct val="0"/>
                  </a:spcBef>
                  <a:buFontTx/>
                  <a:buNone/>
                  <a:defRPr/>
                </a:pPr>
                <a:r>
                  <a:rPr lang="ja-JP" altLang="en-US" sz="1200" b="1" dirty="0" smtClean="0">
                    <a:solidFill>
                      <a:srgbClr val="000000"/>
                    </a:solidFill>
                    <a:latin typeface="Meiryo UI" pitchFamily="50" charset="-128"/>
                    <a:ea typeface="Meiryo UI" pitchFamily="50" charset="-128"/>
                    <a:cs typeface="Meiryo UI" pitchFamily="50" charset="-128"/>
                  </a:rPr>
                  <a:t>西区</a:t>
                </a:r>
                <a:endParaRPr lang="ja-JP" altLang="en-US" sz="1200" b="1" dirty="0" smtClean="0">
                  <a:latin typeface="Meiryo UI" pitchFamily="50" charset="-128"/>
                  <a:ea typeface="Meiryo UI" pitchFamily="50" charset="-128"/>
                  <a:cs typeface="Meiryo UI" pitchFamily="50" charset="-128"/>
                </a:endParaRPr>
              </a:p>
            </p:txBody>
          </p:sp>
          <p:sp>
            <p:nvSpPr>
              <p:cNvPr id="18" name="Text Box 24"/>
              <p:cNvSpPr txBox="1">
                <a:spLocks noChangeArrowheads="1"/>
              </p:cNvSpPr>
              <p:nvPr/>
            </p:nvSpPr>
            <p:spPr bwMode="auto">
              <a:xfrm>
                <a:off x="3798" y="2946"/>
                <a:ext cx="899" cy="36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74295" tIns="8890" rIns="74295" bIns="8890"/>
              <a:lstStyle>
                <a:lvl1pPr>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eaLnBrk="1" hangingPunct="1">
                  <a:spcBef>
                    <a:spcPct val="0"/>
                  </a:spcBef>
                  <a:buFontTx/>
                  <a:buNone/>
                  <a:defRPr/>
                </a:pPr>
                <a:r>
                  <a:rPr lang="ja-JP" altLang="en-US" sz="1200" b="1" dirty="0" smtClean="0">
                    <a:solidFill>
                      <a:srgbClr val="000000"/>
                    </a:solidFill>
                    <a:latin typeface="Meiryo UI" pitchFamily="50" charset="-128"/>
                    <a:ea typeface="Meiryo UI" pitchFamily="50" charset="-128"/>
                    <a:cs typeface="Meiryo UI" pitchFamily="50" charset="-128"/>
                  </a:rPr>
                  <a:t>中央区</a:t>
                </a:r>
                <a:endParaRPr lang="ja-JP" altLang="en-US" sz="1200" b="1" dirty="0" smtClean="0">
                  <a:latin typeface="Meiryo UI" pitchFamily="50" charset="-128"/>
                  <a:ea typeface="Meiryo UI" pitchFamily="50" charset="-128"/>
                  <a:cs typeface="Meiryo UI" pitchFamily="50" charset="-128"/>
                </a:endParaRPr>
              </a:p>
            </p:txBody>
          </p:sp>
          <p:sp>
            <p:nvSpPr>
              <p:cNvPr id="19" name="Text Box 23"/>
              <p:cNvSpPr txBox="1">
                <a:spLocks noChangeArrowheads="1"/>
              </p:cNvSpPr>
              <p:nvPr/>
            </p:nvSpPr>
            <p:spPr bwMode="auto">
              <a:xfrm>
                <a:off x="4876" y="2211"/>
                <a:ext cx="899" cy="36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74295" tIns="8890" rIns="74295" bIns="8890"/>
              <a:lstStyle>
                <a:lvl1pPr>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eaLnBrk="1" hangingPunct="1">
                  <a:spcBef>
                    <a:spcPct val="0"/>
                  </a:spcBef>
                  <a:buFontTx/>
                  <a:buNone/>
                  <a:defRPr/>
                </a:pPr>
                <a:r>
                  <a:rPr lang="ja-JP" altLang="en-US" sz="1200" b="1" dirty="0" smtClean="0">
                    <a:solidFill>
                      <a:srgbClr val="000000"/>
                    </a:solidFill>
                    <a:latin typeface="Meiryo UI" pitchFamily="50" charset="-128"/>
                    <a:ea typeface="Meiryo UI" pitchFamily="50" charset="-128"/>
                    <a:cs typeface="Meiryo UI" pitchFamily="50" charset="-128"/>
                  </a:rPr>
                  <a:t>城東区</a:t>
                </a:r>
                <a:endParaRPr lang="ja-JP" altLang="en-US" sz="1200" b="1" dirty="0" smtClean="0">
                  <a:latin typeface="Meiryo UI" pitchFamily="50" charset="-128"/>
                  <a:ea typeface="Meiryo UI" pitchFamily="50" charset="-128"/>
                  <a:cs typeface="Meiryo UI" pitchFamily="50" charset="-128"/>
                </a:endParaRPr>
              </a:p>
            </p:txBody>
          </p:sp>
          <p:sp>
            <p:nvSpPr>
              <p:cNvPr id="20" name="Text Box 21"/>
              <p:cNvSpPr txBox="1">
                <a:spLocks noChangeArrowheads="1"/>
              </p:cNvSpPr>
              <p:nvPr/>
            </p:nvSpPr>
            <p:spPr bwMode="auto">
              <a:xfrm>
                <a:off x="1465" y="5251"/>
                <a:ext cx="1114" cy="4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74295" tIns="8890" rIns="74295" bIns="8890"/>
              <a:lstStyle>
                <a:lvl1pPr>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eaLnBrk="1" hangingPunct="1">
                  <a:spcBef>
                    <a:spcPct val="0"/>
                  </a:spcBef>
                  <a:buFontTx/>
                  <a:buNone/>
                  <a:defRPr/>
                </a:pPr>
                <a:r>
                  <a:rPr lang="ja-JP" altLang="en-US" sz="1200" b="1" dirty="0" smtClean="0">
                    <a:solidFill>
                      <a:srgbClr val="000000"/>
                    </a:solidFill>
                    <a:latin typeface="Meiryo UI" pitchFamily="50" charset="-128"/>
                    <a:ea typeface="Meiryo UI" pitchFamily="50" charset="-128"/>
                    <a:cs typeface="Meiryo UI" pitchFamily="50" charset="-128"/>
                  </a:rPr>
                  <a:t>住之江区</a:t>
                </a:r>
                <a:endParaRPr lang="ja-JP" altLang="en-US" sz="1200" b="1" dirty="0" smtClean="0">
                  <a:latin typeface="Meiryo UI" pitchFamily="50" charset="-128"/>
                  <a:ea typeface="Meiryo UI" pitchFamily="50" charset="-128"/>
                  <a:cs typeface="Meiryo UI" pitchFamily="50" charset="-128"/>
                </a:endParaRPr>
              </a:p>
            </p:txBody>
          </p:sp>
          <p:sp>
            <p:nvSpPr>
              <p:cNvPr id="21" name="Text Box 20"/>
              <p:cNvSpPr txBox="1">
                <a:spLocks noChangeArrowheads="1"/>
              </p:cNvSpPr>
              <p:nvPr/>
            </p:nvSpPr>
            <p:spPr bwMode="auto">
              <a:xfrm>
                <a:off x="1845" y="3788"/>
                <a:ext cx="901" cy="36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74295" tIns="8890" rIns="74295" bIns="8890"/>
              <a:lstStyle>
                <a:lvl1pPr>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eaLnBrk="1" hangingPunct="1">
                  <a:spcBef>
                    <a:spcPct val="0"/>
                  </a:spcBef>
                  <a:buFontTx/>
                  <a:buNone/>
                  <a:defRPr/>
                </a:pPr>
                <a:r>
                  <a:rPr lang="ja-JP" altLang="en-US" sz="1200" b="1" dirty="0" smtClean="0">
                    <a:solidFill>
                      <a:srgbClr val="000000"/>
                    </a:solidFill>
                    <a:latin typeface="Meiryo UI" pitchFamily="50" charset="-128"/>
                    <a:ea typeface="Meiryo UI" pitchFamily="50" charset="-128"/>
                    <a:cs typeface="Meiryo UI" pitchFamily="50" charset="-128"/>
                  </a:rPr>
                  <a:t>港区</a:t>
                </a:r>
                <a:endParaRPr lang="ja-JP" altLang="en-US" sz="1200" b="1" dirty="0" smtClean="0">
                  <a:latin typeface="Meiryo UI" pitchFamily="50" charset="-128"/>
                  <a:ea typeface="Meiryo UI" pitchFamily="50" charset="-128"/>
                  <a:cs typeface="Meiryo UI" pitchFamily="50" charset="-128"/>
                </a:endParaRPr>
              </a:p>
            </p:txBody>
          </p:sp>
          <p:sp>
            <p:nvSpPr>
              <p:cNvPr id="22" name="Text Box 19"/>
              <p:cNvSpPr txBox="1">
                <a:spLocks noChangeArrowheads="1"/>
              </p:cNvSpPr>
              <p:nvPr/>
            </p:nvSpPr>
            <p:spPr bwMode="auto">
              <a:xfrm>
                <a:off x="2116" y="4446"/>
                <a:ext cx="900" cy="360"/>
              </a:xfrm>
              <a:prstGeom prst="rect">
                <a:avLst/>
              </a:prstGeom>
              <a:noFill/>
              <a:ln w="9525">
                <a:noFill/>
                <a:miter lim="800000"/>
                <a:headEnd/>
                <a:tailEnd/>
              </a:ln>
            </p:spPr>
            <p:txBody>
              <a:bodyPr lIns="74295" tIns="8890" rIns="74295" bIns="8890"/>
              <a:lstStyle/>
              <a:p>
                <a:pPr eaLnBrk="1" hangingPunct="1"/>
                <a:r>
                  <a:rPr lang="ja-JP" altLang="en-US" sz="1200" b="1" dirty="0">
                    <a:solidFill>
                      <a:srgbClr val="000000"/>
                    </a:solidFill>
                    <a:latin typeface="Meiryo UI" pitchFamily="50" charset="-128"/>
                    <a:ea typeface="Meiryo UI" pitchFamily="50" charset="-128"/>
                    <a:cs typeface="Meiryo UI" pitchFamily="50" charset="-128"/>
                  </a:rPr>
                  <a:t>大正区</a:t>
                </a:r>
                <a:endParaRPr lang="ja-JP" altLang="en-US" sz="1200" b="1" dirty="0">
                  <a:latin typeface="Meiryo UI" pitchFamily="50" charset="-128"/>
                  <a:ea typeface="Meiryo UI" pitchFamily="50" charset="-128"/>
                  <a:cs typeface="Meiryo UI" pitchFamily="50" charset="-128"/>
                </a:endParaRPr>
              </a:p>
            </p:txBody>
          </p:sp>
          <p:sp>
            <p:nvSpPr>
              <p:cNvPr id="23" name="Text Box 18"/>
              <p:cNvSpPr txBox="1">
                <a:spLocks noChangeArrowheads="1"/>
              </p:cNvSpPr>
              <p:nvPr/>
            </p:nvSpPr>
            <p:spPr bwMode="auto">
              <a:xfrm>
                <a:off x="2997" y="4387"/>
                <a:ext cx="901" cy="36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74295" tIns="8890" rIns="74295" bIns="8890"/>
              <a:lstStyle>
                <a:lvl1pPr>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eaLnBrk="1" hangingPunct="1">
                  <a:spcBef>
                    <a:spcPct val="0"/>
                  </a:spcBef>
                  <a:buFontTx/>
                  <a:buNone/>
                  <a:defRPr/>
                </a:pPr>
                <a:r>
                  <a:rPr lang="ja-JP" altLang="en-US" sz="1200" b="1" dirty="0" smtClean="0">
                    <a:solidFill>
                      <a:srgbClr val="000000"/>
                    </a:solidFill>
                    <a:latin typeface="Meiryo UI" pitchFamily="50" charset="-128"/>
                    <a:ea typeface="Meiryo UI" pitchFamily="50" charset="-128"/>
                    <a:cs typeface="Meiryo UI" pitchFamily="50" charset="-128"/>
                  </a:rPr>
                  <a:t>西成区</a:t>
                </a:r>
                <a:endParaRPr lang="ja-JP" altLang="en-US" sz="1200" b="1" dirty="0" smtClean="0">
                  <a:latin typeface="Meiryo UI" pitchFamily="50" charset="-128"/>
                  <a:ea typeface="Meiryo UI" pitchFamily="50" charset="-128"/>
                  <a:cs typeface="Meiryo UI" pitchFamily="50" charset="-128"/>
                </a:endParaRPr>
              </a:p>
            </p:txBody>
          </p:sp>
          <p:sp>
            <p:nvSpPr>
              <p:cNvPr id="24" name="Text Box 17"/>
              <p:cNvSpPr txBox="1">
                <a:spLocks noChangeArrowheads="1"/>
              </p:cNvSpPr>
              <p:nvPr/>
            </p:nvSpPr>
            <p:spPr bwMode="auto">
              <a:xfrm>
                <a:off x="3151" y="3766"/>
                <a:ext cx="899" cy="36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74295" tIns="8890" rIns="74295" bIns="8890"/>
              <a:lstStyle>
                <a:lvl1pPr>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eaLnBrk="1" hangingPunct="1">
                  <a:spcBef>
                    <a:spcPct val="0"/>
                  </a:spcBef>
                  <a:buFontTx/>
                  <a:buNone/>
                  <a:defRPr/>
                </a:pPr>
                <a:r>
                  <a:rPr lang="ja-JP" altLang="en-US" sz="1200" b="1" dirty="0" smtClean="0">
                    <a:solidFill>
                      <a:srgbClr val="000000"/>
                    </a:solidFill>
                    <a:latin typeface="Meiryo UI" pitchFamily="50" charset="-128"/>
                    <a:ea typeface="Meiryo UI" pitchFamily="50" charset="-128"/>
                    <a:cs typeface="Meiryo UI" pitchFamily="50" charset="-128"/>
                  </a:rPr>
                  <a:t>浪速区</a:t>
                </a:r>
                <a:endParaRPr lang="ja-JP" altLang="en-US" sz="1200" b="1" dirty="0" smtClean="0">
                  <a:latin typeface="Meiryo UI" pitchFamily="50" charset="-128"/>
                  <a:ea typeface="Meiryo UI" pitchFamily="50" charset="-128"/>
                  <a:cs typeface="Meiryo UI" pitchFamily="50" charset="-128"/>
                </a:endParaRPr>
              </a:p>
            </p:txBody>
          </p:sp>
          <p:sp>
            <p:nvSpPr>
              <p:cNvPr id="25" name="Text Box 16"/>
              <p:cNvSpPr txBox="1">
                <a:spLocks noChangeArrowheads="1"/>
              </p:cNvSpPr>
              <p:nvPr/>
            </p:nvSpPr>
            <p:spPr bwMode="auto">
              <a:xfrm>
                <a:off x="3813" y="3678"/>
                <a:ext cx="1009" cy="36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74295" tIns="8890" rIns="74295" bIns="8890"/>
              <a:lstStyle>
                <a:lvl1pPr>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eaLnBrk="1" hangingPunct="1">
                  <a:spcBef>
                    <a:spcPct val="0"/>
                  </a:spcBef>
                  <a:buFontTx/>
                  <a:buNone/>
                  <a:defRPr/>
                </a:pPr>
                <a:r>
                  <a:rPr lang="ja-JP" altLang="en-US" sz="1200" b="1" dirty="0" smtClean="0">
                    <a:solidFill>
                      <a:srgbClr val="000000"/>
                    </a:solidFill>
                    <a:latin typeface="Meiryo UI" pitchFamily="50" charset="-128"/>
                    <a:ea typeface="Meiryo UI" pitchFamily="50" charset="-128"/>
                    <a:cs typeface="Meiryo UI" pitchFamily="50" charset="-128"/>
                  </a:rPr>
                  <a:t>天王寺区</a:t>
                </a:r>
                <a:endParaRPr lang="ja-JP" altLang="en-US" sz="1200" b="1" dirty="0" smtClean="0">
                  <a:latin typeface="Meiryo UI" pitchFamily="50" charset="-128"/>
                  <a:ea typeface="Meiryo UI" pitchFamily="50" charset="-128"/>
                  <a:cs typeface="Meiryo UI" pitchFamily="50" charset="-128"/>
                </a:endParaRPr>
              </a:p>
            </p:txBody>
          </p:sp>
          <p:sp>
            <p:nvSpPr>
              <p:cNvPr id="26" name="Text Box 15"/>
              <p:cNvSpPr txBox="1">
                <a:spLocks noChangeArrowheads="1"/>
              </p:cNvSpPr>
              <p:nvPr/>
            </p:nvSpPr>
            <p:spPr bwMode="auto">
              <a:xfrm>
                <a:off x="4817" y="3282"/>
                <a:ext cx="901" cy="36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74295" tIns="8890" rIns="74295" bIns="8890"/>
              <a:lstStyle>
                <a:lvl1pPr>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eaLnBrk="1" hangingPunct="1">
                  <a:spcBef>
                    <a:spcPct val="0"/>
                  </a:spcBef>
                  <a:buFontTx/>
                  <a:buNone/>
                  <a:defRPr/>
                </a:pPr>
                <a:r>
                  <a:rPr lang="ja-JP" altLang="en-US" sz="1200" b="1" dirty="0" smtClean="0">
                    <a:solidFill>
                      <a:srgbClr val="000000"/>
                    </a:solidFill>
                    <a:latin typeface="Meiryo UI" pitchFamily="50" charset="-128"/>
                    <a:ea typeface="Meiryo UI" pitchFamily="50" charset="-128"/>
                    <a:cs typeface="Meiryo UI" pitchFamily="50" charset="-128"/>
                  </a:rPr>
                  <a:t>東成区</a:t>
                </a:r>
                <a:endParaRPr lang="ja-JP" altLang="en-US" sz="1200" b="1" dirty="0" smtClean="0">
                  <a:latin typeface="Meiryo UI" pitchFamily="50" charset="-128"/>
                  <a:ea typeface="Meiryo UI" pitchFamily="50" charset="-128"/>
                  <a:cs typeface="Meiryo UI" pitchFamily="50" charset="-128"/>
                </a:endParaRPr>
              </a:p>
            </p:txBody>
          </p:sp>
          <p:sp>
            <p:nvSpPr>
              <p:cNvPr id="27" name="Text Box 14"/>
              <p:cNvSpPr txBox="1">
                <a:spLocks noChangeArrowheads="1"/>
              </p:cNvSpPr>
              <p:nvPr/>
            </p:nvSpPr>
            <p:spPr bwMode="auto">
              <a:xfrm>
                <a:off x="4861" y="4175"/>
                <a:ext cx="901" cy="3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74295" tIns="8890" rIns="74295" bIns="8890"/>
              <a:lstStyle>
                <a:lvl1pPr>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eaLnBrk="1" hangingPunct="1">
                  <a:spcBef>
                    <a:spcPct val="0"/>
                  </a:spcBef>
                  <a:buFontTx/>
                  <a:buNone/>
                  <a:defRPr/>
                </a:pPr>
                <a:r>
                  <a:rPr lang="ja-JP" altLang="en-US" sz="1200" b="1" dirty="0" smtClean="0">
                    <a:solidFill>
                      <a:srgbClr val="000000"/>
                    </a:solidFill>
                    <a:latin typeface="Meiryo UI" pitchFamily="50" charset="-128"/>
                    <a:ea typeface="Meiryo UI" pitchFamily="50" charset="-128"/>
                    <a:cs typeface="Meiryo UI" pitchFamily="50" charset="-128"/>
                  </a:rPr>
                  <a:t>生野区</a:t>
                </a:r>
                <a:endParaRPr lang="ja-JP" altLang="en-US" sz="1200" b="1" dirty="0" smtClean="0">
                  <a:latin typeface="Meiryo UI" pitchFamily="50" charset="-128"/>
                  <a:ea typeface="Meiryo UI" pitchFamily="50" charset="-128"/>
                  <a:cs typeface="Meiryo UI" pitchFamily="50" charset="-128"/>
                </a:endParaRPr>
              </a:p>
            </p:txBody>
          </p:sp>
          <p:sp>
            <p:nvSpPr>
              <p:cNvPr id="28" name="Text Box 13"/>
              <p:cNvSpPr txBox="1">
                <a:spLocks noChangeArrowheads="1"/>
              </p:cNvSpPr>
              <p:nvPr/>
            </p:nvSpPr>
            <p:spPr bwMode="auto">
              <a:xfrm>
                <a:off x="3468" y="5743"/>
                <a:ext cx="899" cy="36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74295" tIns="8890" rIns="74295" bIns="8890"/>
              <a:lstStyle>
                <a:lvl1pPr>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eaLnBrk="1" hangingPunct="1">
                  <a:spcBef>
                    <a:spcPct val="0"/>
                  </a:spcBef>
                  <a:buFontTx/>
                  <a:buNone/>
                  <a:defRPr/>
                </a:pPr>
                <a:r>
                  <a:rPr lang="ja-JP" altLang="en-US" sz="1200" b="1" dirty="0" smtClean="0">
                    <a:solidFill>
                      <a:srgbClr val="000000"/>
                    </a:solidFill>
                    <a:latin typeface="Meiryo UI" pitchFamily="50" charset="-128"/>
                    <a:ea typeface="Meiryo UI" pitchFamily="50" charset="-128"/>
                    <a:cs typeface="Meiryo UI" pitchFamily="50" charset="-128"/>
                  </a:rPr>
                  <a:t>住吉区</a:t>
                </a:r>
                <a:endParaRPr lang="ja-JP" altLang="en-US" sz="1200" b="1" dirty="0" smtClean="0">
                  <a:latin typeface="Meiryo UI" pitchFamily="50" charset="-128"/>
                  <a:ea typeface="Meiryo UI" pitchFamily="50" charset="-128"/>
                  <a:cs typeface="Meiryo UI" pitchFamily="50" charset="-128"/>
                </a:endParaRPr>
              </a:p>
            </p:txBody>
          </p:sp>
          <p:sp>
            <p:nvSpPr>
              <p:cNvPr id="29" name="Text Box 12"/>
              <p:cNvSpPr txBox="1">
                <a:spLocks noChangeArrowheads="1"/>
              </p:cNvSpPr>
              <p:nvPr/>
            </p:nvSpPr>
            <p:spPr bwMode="auto">
              <a:xfrm>
                <a:off x="3640" y="4695"/>
                <a:ext cx="953" cy="36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74295" tIns="8890" rIns="74295" bIns="8890"/>
              <a:lstStyle>
                <a:lvl1pPr>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eaLnBrk="1" hangingPunct="1">
                  <a:spcBef>
                    <a:spcPct val="0"/>
                  </a:spcBef>
                  <a:buFontTx/>
                  <a:buNone/>
                  <a:defRPr/>
                </a:pPr>
                <a:r>
                  <a:rPr lang="ja-JP" altLang="en-US" sz="1200" b="1" dirty="0" smtClean="0">
                    <a:solidFill>
                      <a:srgbClr val="000000"/>
                    </a:solidFill>
                    <a:latin typeface="Meiryo UI" pitchFamily="50" charset="-128"/>
                    <a:ea typeface="Meiryo UI" pitchFamily="50" charset="-128"/>
                    <a:cs typeface="Meiryo UI" pitchFamily="50" charset="-128"/>
                  </a:rPr>
                  <a:t>阿倍野区</a:t>
                </a:r>
                <a:endParaRPr lang="ja-JP" altLang="en-US" sz="1200" b="1" dirty="0" smtClean="0">
                  <a:latin typeface="Meiryo UI" pitchFamily="50" charset="-128"/>
                  <a:ea typeface="Meiryo UI" pitchFamily="50" charset="-128"/>
                  <a:cs typeface="Meiryo UI" pitchFamily="50" charset="-128"/>
                </a:endParaRPr>
              </a:p>
            </p:txBody>
          </p:sp>
          <p:sp>
            <p:nvSpPr>
              <p:cNvPr id="30" name="Text Box 11"/>
              <p:cNvSpPr txBox="1">
                <a:spLocks noChangeArrowheads="1"/>
              </p:cNvSpPr>
              <p:nvPr/>
            </p:nvSpPr>
            <p:spPr bwMode="auto">
              <a:xfrm>
                <a:off x="4138" y="5224"/>
                <a:ext cx="1178" cy="35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74295" tIns="8890" rIns="74295" bIns="8890"/>
              <a:lstStyle>
                <a:lvl1pPr>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eaLnBrk="1" hangingPunct="1">
                  <a:spcBef>
                    <a:spcPct val="0"/>
                  </a:spcBef>
                  <a:buFontTx/>
                  <a:buNone/>
                  <a:defRPr/>
                </a:pPr>
                <a:r>
                  <a:rPr lang="ja-JP" altLang="en-US" sz="1200" b="1" dirty="0" smtClean="0">
                    <a:solidFill>
                      <a:srgbClr val="000000"/>
                    </a:solidFill>
                    <a:latin typeface="Meiryo UI" pitchFamily="50" charset="-128"/>
                    <a:ea typeface="Meiryo UI" pitchFamily="50" charset="-128"/>
                    <a:cs typeface="Meiryo UI" pitchFamily="50" charset="-128"/>
                  </a:rPr>
                  <a:t>東住吉区</a:t>
                </a:r>
                <a:endParaRPr lang="ja-JP" altLang="en-US" sz="1200" b="1" dirty="0" smtClean="0">
                  <a:latin typeface="Meiryo UI" pitchFamily="50" charset="-128"/>
                  <a:ea typeface="Meiryo UI" pitchFamily="50" charset="-128"/>
                  <a:cs typeface="Meiryo UI" pitchFamily="50" charset="-128"/>
                </a:endParaRPr>
              </a:p>
            </p:txBody>
          </p:sp>
          <p:sp>
            <p:nvSpPr>
              <p:cNvPr id="31" name="Text Box 10"/>
              <p:cNvSpPr txBox="1">
                <a:spLocks noChangeArrowheads="1"/>
              </p:cNvSpPr>
              <p:nvPr/>
            </p:nvSpPr>
            <p:spPr bwMode="auto">
              <a:xfrm>
                <a:off x="5108" y="4957"/>
                <a:ext cx="901" cy="36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74295" tIns="8890" rIns="74295" bIns="8890"/>
              <a:lstStyle>
                <a:lvl1pPr>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eaLnBrk="1" hangingPunct="1">
                  <a:spcBef>
                    <a:spcPct val="0"/>
                  </a:spcBef>
                  <a:buFontTx/>
                  <a:buNone/>
                  <a:defRPr/>
                </a:pPr>
                <a:r>
                  <a:rPr lang="ja-JP" altLang="en-US" sz="1200" b="1" dirty="0" smtClean="0">
                    <a:solidFill>
                      <a:srgbClr val="000000"/>
                    </a:solidFill>
                    <a:latin typeface="Meiryo UI" pitchFamily="50" charset="-128"/>
                    <a:ea typeface="Meiryo UI" pitchFamily="50" charset="-128"/>
                    <a:cs typeface="Meiryo UI" pitchFamily="50" charset="-128"/>
                  </a:rPr>
                  <a:t>平野区</a:t>
                </a:r>
                <a:endParaRPr lang="ja-JP" altLang="en-US" sz="1200" b="1" dirty="0" smtClean="0">
                  <a:latin typeface="Meiryo UI" pitchFamily="50" charset="-128"/>
                  <a:ea typeface="Meiryo UI" pitchFamily="50" charset="-128"/>
                  <a:cs typeface="Meiryo UI" pitchFamily="50" charset="-128"/>
                </a:endParaRPr>
              </a:p>
            </p:txBody>
          </p:sp>
          <p:sp>
            <p:nvSpPr>
              <p:cNvPr id="32" name="Text Box 23"/>
              <p:cNvSpPr txBox="1">
                <a:spLocks noChangeArrowheads="1"/>
              </p:cNvSpPr>
              <p:nvPr/>
            </p:nvSpPr>
            <p:spPr bwMode="auto">
              <a:xfrm>
                <a:off x="5670" y="2338"/>
                <a:ext cx="899" cy="36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74295" tIns="8890" rIns="74295" bIns="8890" anchor="ctr"/>
              <a:lstStyle>
                <a:lvl1pPr>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eaLnBrk="1" hangingPunct="1">
                  <a:spcBef>
                    <a:spcPct val="0"/>
                  </a:spcBef>
                  <a:buFontTx/>
                  <a:buNone/>
                  <a:defRPr/>
                </a:pPr>
                <a:r>
                  <a:rPr lang="ja-JP" altLang="en-US" sz="1200" b="1" dirty="0" smtClean="0">
                    <a:solidFill>
                      <a:srgbClr val="000000"/>
                    </a:solidFill>
                    <a:latin typeface="Meiryo UI" pitchFamily="50" charset="-128"/>
                    <a:ea typeface="Meiryo UI" pitchFamily="50" charset="-128"/>
                    <a:cs typeface="Meiryo UI" pitchFamily="50" charset="-128"/>
                  </a:rPr>
                  <a:t>鶴見区</a:t>
                </a:r>
                <a:endParaRPr lang="ja-JP" altLang="en-US" sz="1200" b="1" dirty="0" smtClean="0">
                  <a:latin typeface="Meiryo UI" pitchFamily="50" charset="-128"/>
                  <a:ea typeface="Meiryo UI" pitchFamily="50" charset="-128"/>
                  <a:cs typeface="Meiryo UI" pitchFamily="50" charset="-128"/>
                </a:endParaRPr>
              </a:p>
            </p:txBody>
          </p:sp>
        </p:grpSp>
        <p:sp>
          <p:nvSpPr>
            <p:cNvPr id="59" name="Text Box 4"/>
            <p:cNvSpPr txBox="1">
              <a:spLocks noChangeArrowheads="1"/>
            </p:cNvSpPr>
            <p:nvPr/>
          </p:nvSpPr>
          <p:spPr bwMode="auto">
            <a:xfrm>
              <a:off x="2871944" y="1356504"/>
              <a:ext cx="792088" cy="432048"/>
            </a:xfrm>
            <a:prstGeom prst="rect">
              <a:avLst/>
            </a:prstGeom>
            <a:solidFill>
              <a:srgbClr val="FFFFFF"/>
            </a:solidFill>
            <a:ln w="9525">
              <a:solidFill>
                <a:srgbClr val="000000"/>
              </a:solidFill>
              <a:miter lim="800000"/>
              <a:headEnd/>
              <a:tailEnd/>
            </a:ln>
          </p:spPr>
          <p:txBody>
            <a:bodyPr lIns="74295" tIns="8890" rIns="74295" bIns="8890" anchor="ctr"/>
            <a:lstStyle/>
            <a:p>
              <a:pPr algn="ctr" eaLnBrk="1" hangingPunct="1"/>
              <a:r>
                <a:rPr lang="ja-JP" altLang="en-US" sz="1600" dirty="0" smtClean="0">
                  <a:solidFill>
                    <a:srgbClr val="000000"/>
                  </a:solidFill>
                  <a:latin typeface="Meiryo UI" pitchFamily="50" charset="-128"/>
                  <a:ea typeface="Meiryo UI" pitchFamily="50" charset="-128"/>
                  <a:cs typeface="Meiryo UI" pitchFamily="50" charset="-128"/>
                </a:rPr>
                <a:t>第一区</a:t>
              </a:r>
              <a:endParaRPr lang="ja-JP" altLang="en-US" sz="1600" dirty="0">
                <a:latin typeface="Meiryo UI" pitchFamily="50" charset="-128"/>
                <a:ea typeface="Meiryo UI" pitchFamily="50" charset="-128"/>
                <a:cs typeface="Meiryo UI" pitchFamily="50" charset="-128"/>
              </a:endParaRPr>
            </a:p>
          </p:txBody>
        </p:sp>
        <p:sp>
          <p:nvSpPr>
            <p:cNvPr id="77" name="Text Box 4"/>
            <p:cNvSpPr txBox="1">
              <a:spLocks noChangeArrowheads="1"/>
            </p:cNvSpPr>
            <p:nvPr/>
          </p:nvSpPr>
          <p:spPr bwMode="auto">
            <a:xfrm>
              <a:off x="1187624" y="3011020"/>
              <a:ext cx="792088" cy="432048"/>
            </a:xfrm>
            <a:prstGeom prst="rect">
              <a:avLst/>
            </a:prstGeom>
            <a:solidFill>
              <a:srgbClr val="FFFFFF"/>
            </a:solidFill>
            <a:ln w="9525">
              <a:solidFill>
                <a:srgbClr val="000000"/>
              </a:solidFill>
              <a:miter lim="800000"/>
              <a:headEnd/>
              <a:tailEnd/>
            </a:ln>
          </p:spPr>
          <p:txBody>
            <a:bodyPr lIns="74295" tIns="8890" rIns="74295" bIns="8890" anchor="ctr"/>
            <a:lstStyle/>
            <a:p>
              <a:pPr algn="ctr" eaLnBrk="1" hangingPunct="1"/>
              <a:r>
                <a:rPr lang="ja-JP" altLang="en-US" sz="1600" dirty="0" smtClean="0">
                  <a:solidFill>
                    <a:srgbClr val="000000"/>
                  </a:solidFill>
                  <a:latin typeface="Meiryo UI" pitchFamily="50" charset="-128"/>
                  <a:ea typeface="Meiryo UI" pitchFamily="50" charset="-128"/>
                  <a:cs typeface="Meiryo UI" pitchFamily="50" charset="-128"/>
                </a:rPr>
                <a:t>第三区</a:t>
              </a:r>
              <a:endParaRPr lang="ja-JP" altLang="en-US" sz="1600" dirty="0">
                <a:latin typeface="Meiryo UI" pitchFamily="50" charset="-128"/>
                <a:ea typeface="Meiryo UI" pitchFamily="50" charset="-128"/>
                <a:cs typeface="Meiryo UI" pitchFamily="50" charset="-128"/>
              </a:endParaRPr>
            </a:p>
          </p:txBody>
        </p:sp>
        <p:sp>
          <p:nvSpPr>
            <p:cNvPr id="78" name="Text Box 4"/>
            <p:cNvSpPr txBox="1">
              <a:spLocks noChangeArrowheads="1"/>
            </p:cNvSpPr>
            <p:nvPr/>
          </p:nvSpPr>
          <p:spPr bwMode="auto">
            <a:xfrm>
              <a:off x="3347864" y="1982168"/>
              <a:ext cx="792088" cy="432048"/>
            </a:xfrm>
            <a:prstGeom prst="rect">
              <a:avLst/>
            </a:prstGeom>
            <a:solidFill>
              <a:srgbClr val="FFFFFF"/>
            </a:solidFill>
            <a:ln w="9525">
              <a:solidFill>
                <a:srgbClr val="000000"/>
              </a:solidFill>
              <a:miter lim="800000"/>
              <a:headEnd/>
              <a:tailEnd/>
            </a:ln>
          </p:spPr>
          <p:txBody>
            <a:bodyPr lIns="74295" tIns="8890" rIns="74295" bIns="8890" anchor="ctr"/>
            <a:lstStyle/>
            <a:p>
              <a:pPr algn="ctr" eaLnBrk="1" hangingPunct="1"/>
              <a:r>
                <a:rPr lang="ja-JP" altLang="en-US" sz="1600" dirty="0" smtClean="0">
                  <a:solidFill>
                    <a:srgbClr val="000000"/>
                  </a:solidFill>
                  <a:latin typeface="Meiryo UI" pitchFamily="50" charset="-128"/>
                  <a:ea typeface="Meiryo UI" pitchFamily="50" charset="-128"/>
                  <a:cs typeface="Meiryo UI" pitchFamily="50" charset="-128"/>
                </a:rPr>
                <a:t>第二区</a:t>
              </a:r>
              <a:endParaRPr lang="ja-JP" altLang="en-US" sz="1600" dirty="0">
                <a:latin typeface="Meiryo UI" pitchFamily="50" charset="-128"/>
                <a:ea typeface="Meiryo UI" pitchFamily="50" charset="-128"/>
                <a:cs typeface="Meiryo UI" pitchFamily="50" charset="-128"/>
              </a:endParaRPr>
            </a:p>
          </p:txBody>
        </p:sp>
        <p:sp>
          <p:nvSpPr>
            <p:cNvPr id="79" name="Text Box 4"/>
            <p:cNvSpPr txBox="1">
              <a:spLocks noChangeArrowheads="1"/>
            </p:cNvSpPr>
            <p:nvPr/>
          </p:nvSpPr>
          <p:spPr bwMode="auto">
            <a:xfrm>
              <a:off x="4211960" y="2924944"/>
              <a:ext cx="792088" cy="432048"/>
            </a:xfrm>
            <a:prstGeom prst="rect">
              <a:avLst/>
            </a:prstGeom>
            <a:solidFill>
              <a:srgbClr val="FFFFFF"/>
            </a:solidFill>
            <a:ln w="9525">
              <a:solidFill>
                <a:srgbClr val="000000"/>
              </a:solidFill>
              <a:miter lim="800000"/>
              <a:headEnd/>
              <a:tailEnd/>
            </a:ln>
          </p:spPr>
          <p:txBody>
            <a:bodyPr lIns="74295" tIns="8890" rIns="74295" bIns="8890" anchor="ctr"/>
            <a:lstStyle/>
            <a:p>
              <a:pPr algn="ctr" eaLnBrk="1" hangingPunct="1"/>
              <a:r>
                <a:rPr lang="ja-JP" altLang="en-US" sz="1600" dirty="0" smtClean="0">
                  <a:solidFill>
                    <a:srgbClr val="000000"/>
                  </a:solidFill>
                  <a:latin typeface="Meiryo UI" pitchFamily="50" charset="-128"/>
                  <a:ea typeface="Meiryo UI" pitchFamily="50" charset="-128"/>
                  <a:cs typeface="Meiryo UI" pitchFamily="50" charset="-128"/>
                </a:rPr>
                <a:t>第四区</a:t>
              </a:r>
              <a:endParaRPr lang="ja-JP" altLang="en-US" sz="1600" dirty="0">
                <a:latin typeface="Meiryo UI" pitchFamily="50" charset="-128"/>
                <a:ea typeface="Meiryo UI" pitchFamily="50" charset="-128"/>
                <a:cs typeface="Meiryo UI" pitchFamily="50" charset="-128"/>
              </a:endParaRPr>
            </a:p>
          </p:txBody>
        </p:sp>
        <p:sp>
          <p:nvSpPr>
            <p:cNvPr id="80" name="Text Box 4"/>
            <p:cNvSpPr txBox="1">
              <a:spLocks noChangeArrowheads="1"/>
            </p:cNvSpPr>
            <p:nvPr/>
          </p:nvSpPr>
          <p:spPr bwMode="auto">
            <a:xfrm>
              <a:off x="2771800" y="3356992"/>
              <a:ext cx="792088" cy="432048"/>
            </a:xfrm>
            <a:prstGeom prst="rect">
              <a:avLst/>
            </a:prstGeom>
            <a:solidFill>
              <a:srgbClr val="FFFFFF"/>
            </a:solidFill>
            <a:ln w="9525">
              <a:solidFill>
                <a:srgbClr val="000000"/>
              </a:solidFill>
              <a:miter lim="800000"/>
              <a:headEnd/>
              <a:tailEnd/>
            </a:ln>
          </p:spPr>
          <p:txBody>
            <a:bodyPr lIns="74295" tIns="8890" rIns="74295" bIns="8890" anchor="ctr"/>
            <a:lstStyle/>
            <a:p>
              <a:pPr algn="ctr" eaLnBrk="1" hangingPunct="1"/>
              <a:r>
                <a:rPr lang="ja-JP" altLang="en-US" sz="1600" dirty="0" smtClean="0">
                  <a:solidFill>
                    <a:srgbClr val="000000"/>
                  </a:solidFill>
                  <a:latin typeface="Meiryo UI" pitchFamily="50" charset="-128"/>
                  <a:ea typeface="Meiryo UI" pitchFamily="50" charset="-128"/>
                  <a:cs typeface="Meiryo UI" pitchFamily="50" charset="-128"/>
                </a:rPr>
                <a:t>第五区</a:t>
              </a:r>
              <a:endParaRPr lang="ja-JP" altLang="en-US" sz="1600" dirty="0">
                <a:latin typeface="Meiryo UI" pitchFamily="50" charset="-128"/>
                <a:ea typeface="Meiryo UI" pitchFamily="50" charset="-128"/>
                <a:cs typeface="Meiryo UI" pitchFamily="50" charset="-128"/>
              </a:endParaRPr>
            </a:p>
          </p:txBody>
        </p:sp>
        <p:sp>
          <p:nvSpPr>
            <p:cNvPr id="81" name="Text Box 4"/>
            <p:cNvSpPr txBox="1">
              <a:spLocks noChangeArrowheads="1"/>
            </p:cNvSpPr>
            <p:nvPr/>
          </p:nvSpPr>
          <p:spPr bwMode="auto">
            <a:xfrm>
              <a:off x="3851920" y="3852708"/>
              <a:ext cx="792088" cy="432048"/>
            </a:xfrm>
            <a:prstGeom prst="rect">
              <a:avLst/>
            </a:prstGeom>
            <a:solidFill>
              <a:srgbClr val="FFFFFF"/>
            </a:solidFill>
            <a:ln w="9525">
              <a:solidFill>
                <a:srgbClr val="000000"/>
              </a:solidFill>
              <a:miter lim="800000"/>
              <a:headEnd/>
              <a:tailEnd/>
            </a:ln>
          </p:spPr>
          <p:txBody>
            <a:bodyPr lIns="74295" tIns="8890" rIns="74295" bIns="8890" anchor="ctr"/>
            <a:lstStyle/>
            <a:p>
              <a:pPr algn="ctr" eaLnBrk="1" hangingPunct="1"/>
              <a:r>
                <a:rPr lang="ja-JP" altLang="en-US" sz="1600" dirty="0" smtClean="0">
                  <a:solidFill>
                    <a:srgbClr val="000000"/>
                  </a:solidFill>
                  <a:latin typeface="Meiryo UI" pitchFamily="50" charset="-128"/>
                  <a:ea typeface="Meiryo UI" pitchFamily="50" charset="-128"/>
                  <a:cs typeface="Meiryo UI" pitchFamily="50" charset="-128"/>
                </a:rPr>
                <a:t>第六区</a:t>
              </a:r>
              <a:endParaRPr lang="ja-JP" altLang="en-US" sz="1600" dirty="0">
                <a:latin typeface="Meiryo UI" pitchFamily="50" charset="-128"/>
                <a:ea typeface="Meiryo UI" pitchFamily="50" charset="-128"/>
                <a:cs typeface="Meiryo UI" pitchFamily="50" charset="-128"/>
              </a:endParaRPr>
            </a:p>
          </p:txBody>
        </p:sp>
        <p:sp>
          <p:nvSpPr>
            <p:cNvPr id="82" name="Text Box 4"/>
            <p:cNvSpPr txBox="1">
              <a:spLocks noChangeArrowheads="1"/>
            </p:cNvSpPr>
            <p:nvPr/>
          </p:nvSpPr>
          <p:spPr bwMode="auto">
            <a:xfrm>
              <a:off x="2123728" y="5157192"/>
              <a:ext cx="792088" cy="432048"/>
            </a:xfrm>
            <a:prstGeom prst="rect">
              <a:avLst/>
            </a:prstGeom>
            <a:solidFill>
              <a:srgbClr val="FFFFFF"/>
            </a:solidFill>
            <a:ln w="9525">
              <a:solidFill>
                <a:srgbClr val="000000"/>
              </a:solidFill>
              <a:miter lim="800000"/>
              <a:headEnd/>
              <a:tailEnd/>
            </a:ln>
          </p:spPr>
          <p:txBody>
            <a:bodyPr lIns="74295" tIns="8890" rIns="74295" bIns="8890" anchor="ctr"/>
            <a:lstStyle/>
            <a:p>
              <a:pPr algn="ctr" eaLnBrk="1" hangingPunct="1"/>
              <a:r>
                <a:rPr lang="ja-JP" altLang="en-US" sz="1600" dirty="0" smtClean="0">
                  <a:solidFill>
                    <a:srgbClr val="000000"/>
                  </a:solidFill>
                  <a:latin typeface="Meiryo UI" pitchFamily="50" charset="-128"/>
                  <a:ea typeface="Meiryo UI" pitchFamily="50" charset="-128"/>
                  <a:cs typeface="Meiryo UI" pitchFamily="50" charset="-128"/>
                </a:rPr>
                <a:t>第七区</a:t>
              </a:r>
              <a:endParaRPr lang="ja-JP" altLang="en-US" sz="1600" dirty="0">
                <a:latin typeface="Meiryo UI" pitchFamily="50" charset="-128"/>
                <a:ea typeface="Meiryo UI" pitchFamily="50" charset="-128"/>
                <a:cs typeface="Meiryo UI" pitchFamily="50" charset="-128"/>
              </a:endParaRPr>
            </a:p>
          </p:txBody>
        </p:sp>
        <p:sp>
          <p:nvSpPr>
            <p:cNvPr id="83" name="Text Box 4"/>
            <p:cNvSpPr txBox="1">
              <a:spLocks noChangeArrowheads="1"/>
            </p:cNvSpPr>
            <p:nvPr/>
          </p:nvSpPr>
          <p:spPr bwMode="auto">
            <a:xfrm>
              <a:off x="3864320" y="5508168"/>
              <a:ext cx="792088" cy="432048"/>
            </a:xfrm>
            <a:prstGeom prst="rect">
              <a:avLst/>
            </a:prstGeom>
            <a:solidFill>
              <a:srgbClr val="FFFFFF"/>
            </a:solidFill>
            <a:ln w="9525">
              <a:solidFill>
                <a:srgbClr val="000000"/>
              </a:solidFill>
              <a:miter lim="800000"/>
              <a:headEnd/>
              <a:tailEnd/>
            </a:ln>
          </p:spPr>
          <p:txBody>
            <a:bodyPr lIns="74295" tIns="8890" rIns="74295" bIns="8890" anchor="ctr"/>
            <a:lstStyle/>
            <a:p>
              <a:pPr algn="ctr" eaLnBrk="1" hangingPunct="1"/>
              <a:r>
                <a:rPr lang="ja-JP" altLang="en-US" sz="1600" dirty="0" smtClean="0">
                  <a:solidFill>
                    <a:srgbClr val="000000"/>
                  </a:solidFill>
                  <a:latin typeface="Meiryo UI" pitchFamily="50" charset="-128"/>
                  <a:ea typeface="Meiryo UI" pitchFamily="50" charset="-128"/>
                  <a:cs typeface="Meiryo UI" pitchFamily="50" charset="-128"/>
                </a:rPr>
                <a:t>第八区</a:t>
              </a:r>
              <a:endParaRPr lang="ja-JP" altLang="en-US" sz="1600" dirty="0">
                <a:latin typeface="Meiryo UI" pitchFamily="50" charset="-128"/>
                <a:ea typeface="Meiryo UI" pitchFamily="50" charset="-128"/>
                <a:cs typeface="Meiryo UI" pitchFamily="50" charset="-128"/>
              </a:endParaRPr>
            </a:p>
          </p:txBody>
        </p:sp>
      </p:grpSp>
      <p:sp>
        <p:nvSpPr>
          <p:cNvPr id="86" name="正方形/長方形 85"/>
          <p:cNvSpPr/>
          <p:nvPr/>
        </p:nvSpPr>
        <p:spPr>
          <a:xfrm>
            <a:off x="6356" y="0"/>
            <a:ext cx="9144000" cy="432000"/>
          </a:xfrm>
          <a:prstGeom prst="rect">
            <a:avLst/>
          </a:prstGeom>
          <a:gradFill>
            <a:gsLst>
              <a:gs pos="0">
                <a:schemeClr val="accent2">
                  <a:lumMod val="40000"/>
                  <a:lumOff val="60000"/>
                </a:schemeClr>
              </a:gs>
              <a:gs pos="50000">
                <a:schemeClr val="bg1"/>
              </a:gs>
              <a:gs pos="100000">
                <a:schemeClr val="accent2">
                  <a:lumMod val="40000"/>
                  <a:lumOff val="6000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r>
              <a:rPr lang="ja-JP" altLang="en-US" sz="2000" b="1" dirty="0" smtClean="0">
                <a:solidFill>
                  <a:prstClr val="black"/>
                </a:solidFill>
                <a:latin typeface="Meiryo UI" pitchFamily="50" charset="-128"/>
                <a:ea typeface="Meiryo UI" pitchFamily="50" charset="-128"/>
                <a:cs typeface="Meiryo UI" pitchFamily="50" charset="-128"/>
              </a:rPr>
              <a:t>２　総合区役所の位置</a:t>
            </a:r>
            <a:endParaRPr lang="ja-JP" altLang="en-US" sz="2000" b="1" dirty="0">
              <a:solidFill>
                <a:prstClr val="black"/>
              </a:solidFill>
              <a:latin typeface="Meiryo UI" pitchFamily="50" charset="-128"/>
              <a:ea typeface="Meiryo UI" pitchFamily="50" charset="-128"/>
              <a:cs typeface="Meiryo UI" pitchFamily="50" charset="-128"/>
            </a:endParaRPr>
          </a:p>
        </p:txBody>
      </p:sp>
      <p:sp>
        <p:nvSpPr>
          <p:cNvPr id="87" name="テキスト ボックス 86"/>
          <p:cNvSpPr txBox="1"/>
          <p:nvPr/>
        </p:nvSpPr>
        <p:spPr>
          <a:xfrm>
            <a:off x="-121196" y="476672"/>
            <a:ext cx="5217337" cy="384721"/>
          </a:xfrm>
          <a:prstGeom prst="rect">
            <a:avLst/>
          </a:prstGeom>
          <a:noFill/>
        </p:spPr>
        <p:txBody>
          <a:bodyPr wrap="square" rtlCol="0">
            <a:spAutoFit/>
          </a:bodyPr>
          <a:lstStyle/>
          <a:p>
            <a:r>
              <a:rPr lang="ja-JP" altLang="en-US" sz="1900" b="1"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（４）総合区役所の位置（案）</a:t>
            </a:r>
            <a:endParaRPr lang="en-US" altLang="ja-JP" sz="2000" b="1" dirty="0" smtClean="0">
              <a:latin typeface="Meiryo UI" panose="020B0604030504040204" pitchFamily="50" charset="-128"/>
              <a:ea typeface="Meiryo UI" panose="020B0604030504040204" pitchFamily="50" charset="-128"/>
              <a:cs typeface="Meiryo UI" panose="020B0604030504040204" pitchFamily="50" charset="-128"/>
            </a:endParaRPr>
          </a:p>
        </p:txBody>
      </p:sp>
      <p:sp>
        <p:nvSpPr>
          <p:cNvPr id="88" name="円/楕円 87"/>
          <p:cNvSpPr/>
          <p:nvPr/>
        </p:nvSpPr>
        <p:spPr bwMode="auto">
          <a:xfrm>
            <a:off x="7679920" y="5246850"/>
            <a:ext cx="176213" cy="176213"/>
          </a:xfrm>
          <a:prstGeom prst="ellipse">
            <a:avLst/>
          </a:prstGeom>
          <a:blipFill dpi="0" rotWithShape="1">
            <a:blip r:embed="rId3" cstate="print"/>
            <a:srcRect/>
            <a:tile tx="0" ty="0" sx="100000" sy="100000" flip="none" algn="tl"/>
          </a:blip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sp>
        <p:nvSpPr>
          <p:cNvPr id="90" name="円/楕円 89"/>
          <p:cNvSpPr/>
          <p:nvPr/>
        </p:nvSpPr>
        <p:spPr bwMode="auto">
          <a:xfrm>
            <a:off x="6038420" y="4868482"/>
            <a:ext cx="176213" cy="176213"/>
          </a:xfrm>
          <a:prstGeom prst="ellipse">
            <a:avLst/>
          </a:prstGeom>
          <a:blipFill dpi="0" rotWithShape="1">
            <a:blip r:embed="rId3" cstate="print"/>
            <a:srcRect/>
            <a:tile tx="0" ty="0" sx="100000" sy="100000" flip="none" algn="tl"/>
          </a:blip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sp>
        <p:nvSpPr>
          <p:cNvPr id="91" name="円/楕円 90"/>
          <p:cNvSpPr/>
          <p:nvPr/>
        </p:nvSpPr>
        <p:spPr bwMode="auto">
          <a:xfrm>
            <a:off x="6820111" y="4090559"/>
            <a:ext cx="176213" cy="176213"/>
          </a:xfrm>
          <a:prstGeom prst="ellipse">
            <a:avLst/>
          </a:prstGeom>
          <a:blipFill dpi="0" rotWithShape="1">
            <a:blip r:embed="rId3" cstate="print"/>
            <a:srcRect/>
            <a:tile tx="0" ty="0" sx="100000" sy="100000" flip="none" algn="tl"/>
          </a:blip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sp>
        <p:nvSpPr>
          <p:cNvPr id="92" name="円/楕円 91"/>
          <p:cNvSpPr/>
          <p:nvPr/>
        </p:nvSpPr>
        <p:spPr bwMode="auto">
          <a:xfrm>
            <a:off x="5939116" y="1934213"/>
            <a:ext cx="176213" cy="176213"/>
          </a:xfrm>
          <a:prstGeom prst="ellipse">
            <a:avLst/>
          </a:prstGeom>
          <a:blipFill dpi="0" rotWithShape="1">
            <a:blip r:embed="rId3" cstate="print"/>
            <a:srcRect/>
            <a:tile tx="0" ty="0" sx="100000" sy="100000" flip="none" algn="tl"/>
          </a:blip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sp>
        <p:nvSpPr>
          <p:cNvPr id="93" name="円/楕円 92"/>
          <p:cNvSpPr/>
          <p:nvPr/>
        </p:nvSpPr>
        <p:spPr bwMode="auto">
          <a:xfrm>
            <a:off x="7526026" y="2657544"/>
            <a:ext cx="176213" cy="176213"/>
          </a:xfrm>
          <a:prstGeom prst="ellipse">
            <a:avLst/>
          </a:prstGeom>
          <a:blipFill dpi="0" rotWithShape="1">
            <a:blip r:embed="rId3" cstate="print"/>
            <a:srcRect/>
            <a:tile tx="0" ty="0" sx="100000" sy="100000" flip="none" algn="tl"/>
          </a:blip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sp>
        <p:nvSpPr>
          <p:cNvPr id="94" name="円/楕円 93"/>
          <p:cNvSpPr/>
          <p:nvPr/>
        </p:nvSpPr>
        <p:spPr bwMode="auto">
          <a:xfrm>
            <a:off x="5820056" y="3289110"/>
            <a:ext cx="176213" cy="176213"/>
          </a:xfrm>
          <a:prstGeom prst="ellipse">
            <a:avLst/>
          </a:prstGeom>
          <a:blipFill dpi="0" rotWithShape="1">
            <a:blip r:embed="rId3" cstate="print"/>
            <a:srcRect/>
            <a:tile tx="0" ty="0" sx="100000" sy="100000" flip="none" algn="tl"/>
          </a:blip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sp>
        <p:nvSpPr>
          <p:cNvPr id="95" name="円/楕円 94"/>
          <p:cNvSpPr/>
          <p:nvPr/>
        </p:nvSpPr>
        <p:spPr bwMode="auto">
          <a:xfrm>
            <a:off x="5601691" y="2944147"/>
            <a:ext cx="176213" cy="176213"/>
          </a:xfrm>
          <a:prstGeom prst="ellipse">
            <a:avLst/>
          </a:prstGeom>
          <a:blipFill dpi="0" rotWithShape="1">
            <a:blip r:embed="rId3" cstate="print"/>
            <a:srcRect/>
            <a:tile tx="0" ty="0" sx="100000" sy="100000" flip="none" algn="tl"/>
          </a:blip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sp>
        <p:nvSpPr>
          <p:cNvPr id="96" name="円/楕円 95"/>
          <p:cNvSpPr/>
          <p:nvPr/>
        </p:nvSpPr>
        <p:spPr bwMode="auto">
          <a:xfrm>
            <a:off x="6488796" y="2480123"/>
            <a:ext cx="176213" cy="176213"/>
          </a:xfrm>
          <a:prstGeom prst="ellipse">
            <a:avLst/>
          </a:prstGeom>
          <a:blipFill dpi="0" rotWithShape="1">
            <a:blip r:embed="rId3" cstate="print"/>
            <a:srcRect/>
            <a:tile tx="0" ty="0" sx="100000" sy="100000" flip="none" algn="tl"/>
          </a:blip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sp>
        <p:nvSpPr>
          <p:cNvPr id="75" name="円/楕円 74"/>
          <p:cNvSpPr/>
          <p:nvPr/>
        </p:nvSpPr>
        <p:spPr bwMode="auto">
          <a:xfrm>
            <a:off x="3779912" y="764704"/>
            <a:ext cx="176213" cy="176213"/>
          </a:xfrm>
          <a:prstGeom prst="ellipse">
            <a:avLst/>
          </a:prstGeom>
          <a:blipFill dpi="0" rotWithShape="1">
            <a:blip r:embed="rId3" cstate="print"/>
            <a:srcRect/>
            <a:tile tx="0" ty="0" sx="100000" sy="100000" flip="none" algn="tl"/>
          </a:blip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sp>
        <p:nvSpPr>
          <p:cNvPr id="76" name="テキスト ボックス 75"/>
          <p:cNvSpPr txBox="1"/>
          <p:nvPr/>
        </p:nvSpPr>
        <p:spPr>
          <a:xfrm>
            <a:off x="3900936" y="729079"/>
            <a:ext cx="1872208" cy="276999"/>
          </a:xfrm>
          <a:prstGeom prst="rect">
            <a:avLst/>
          </a:prstGeom>
          <a:noFill/>
        </p:spPr>
        <p:txBody>
          <a:bodyPr wrap="square" rtlCol="0">
            <a:spAutoFit/>
          </a:bodyPr>
          <a:lstStyle/>
          <a:p>
            <a:r>
              <a:rPr lang="ja-JP" altLang="en-US" sz="1200" dirty="0" smtClean="0"/>
              <a:t>：</a:t>
            </a:r>
            <a:r>
              <a:rPr kumimoji="1" lang="ja-JP" altLang="en-US" sz="1200" dirty="0" smtClean="0"/>
              <a:t>総合区役所の位置</a:t>
            </a:r>
            <a:endParaRPr kumimoji="1" lang="ja-JP" altLang="en-US" sz="1200" dirty="0"/>
          </a:p>
        </p:txBody>
      </p:sp>
      <p:sp>
        <p:nvSpPr>
          <p:cNvPr id="84" name="正方形/長方形 27"/>
          <p:cNvSpPr>
            <a:spLocks noChangeArrowheads="1"/>
          </p:cNvSpPr>
          <p:nvPr/>
        </p:nvSpPr>
        <p:spPr bwMode="auto">
          <a:xfrm>
            <a:off x="8112125" y="24526"/>
            <a:ext cx="1031875" cy="261937"/>
          </a:xfrm>
          <a:prstGeom prst="rect">
            <a:avLst/>
          </a:prstGeom>
          <a:noFill/>
          <a:ln w="9525">
            <a:noFill/>
            <a:miter lim="800000"/>
            <a:headEnd/>
            <a:tailEnd/>
          </a:ln>
        </p:spPr>
        <p:txBody>
          <a:bodyPr>
            <a:spAutoFit/>
          </a:bodyPr>
          <a:lstStyle/>
          <a:p>
            <a:pPr algn="r"/>
            <a:r>
              <a:rPr lang="ja-JP" altLang="en-US" sz="1100" b="1" dirty="0" smtClean="0">
                <a:solidFill>
                  <a:srgbClr val="000000"/>
                </a:solidFill>
                <a:latin typeface="ＭＳ Ｐゴシック" charset="-128"/>
                <a:ea typeface="Meiryo UI" pitchFamily="50" charset="-128"/>
                <a:cs typeface="Meiryo UI" pitchFamily="50" charset="-128"/>
              </a:rPr>
              <a:t> 区割</a:t>
            </a:r>
            <a:r>
              <a:rPr lang="en-US" altLang="ja-JP" sz="1100" b="1" dirty="0" smtClean="0">
                <a:solidFill>
                  <a:srgbClr val="000000"/>
                </a:solidFill>
                <a:latin typeface="ＭＳ Ｐゴシック" charset="-128"/>
                <a:ea typeface="Meiryo UI" pitchFamily="50" charset="-128"/>
                <a:cs typeface="Meiryo UI" pitchFamily="50" charset="-128"/>
              </a:rPr>
              <a:t>-</a:t>
            </a:r>
            <a:r>
              <a:rPr lang="ja-JP" altLang="en-US" sz="1100" b="1" dirty="0" smtClean="0">
                <a:solidFill>
                  <a:srgbClr val="000000"/>
                </a:solidFill>
                <a:latin typeface="ＭＳ Ｐゴシック" charset="-128"/>
                <a:ea typeface="Meiryo UI" pitchFamily="50" charset="-128"/>
                <a:cs typeface="Meiryo UI" pitchFamily="50" charset="-128"/>
              </a:rPr>
              <a:t>７</a:t>
            </a:r>
            <a:endParaRPr lang="ja-JP" altLang="en-US" sz="1200" b="1" dirty="0">
              <a:solidFill>
                <a:srgbClr val="000000"/>
              </a:solidFill>
              <a:latin typeface="ＭＳ Ｐゴシック" charset="-128"/>
              <a:ea typeface="Meiryo UI" pitchFamily="50" charset="-128"/>
              <a:cs typeface="Meiryo UI" pitchFamily="50" charset="-128"/>
            </a:endParaRPr>
          </a:p>
        </p:txBody>
      </p:sp>
    </p:spTree>
    <p:extLst>
      <p:ext uri="{BB962C8B-B14F-4D97-AF65-F5344CB8AC3E}">
        <p14:creationId xmlns="" xmlns:p14="http://schemas.microsoft.com/office/powerpoint/2010/main" val="324613001"/>
      </p:ext>
    </p:extLst>
  </p:cSld>
  <p:clrMapOvr>
    <a:masterClrMapping/>
  </p:clrMapOvr>
  <p:timing>
    <p:tnLst>
      <p:par>
        <p:cTn id="1" dur="indefinite" restart="never" nodeType="tmRoot"/>
      </p:par>
    </p:tnLst>
  </p:timing>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650" name="正方形/長方形 25"/>
          <p:cNvSpPr>
            <a:spLocks noChangeArrowheads="1"/>
          </p:cNvSpPr>
          <p:nvPr/>
        </p:nvSpPr>
        <p:spPr bwMode="gray">
          <a:xfrm>
            <a:off x="0" y="0"/>
            <a:ext cx="9144000" cy="360000"/>
          </a:xfrm>
          <a:prstGeom prst="rect">
            <a:avLst/>
          </a:prstGeom>
          <a:solidFill>
            <a:srgbClr val="E6B9B8"/>
          </a:solidFill>
          <a:ln w="22225" algn="ctr">
            <a:solidFill>
              <a:srgbClr val="E6B9B8"/>
            </a:solidFill>
            <a:miter lim="800000"/>
            <a:headEnd/>
            <a:tailEnd/>
          </a:ln>
        </p:spPr>
        <p:txBody>
          <a:bodyPr anchor="ct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spcBef>
                <a:spcPct val="50000"/>
              </a:spcBef>
              <a:buFont typeface="Wingdings" pitchFamily="2" charset="2"/>
              <a:buNone/>
            </a:pPr>
            <a:r>
              <a:rPr lang="ja-JP" altLang="en-US" sz="2000" b="1" dirty="0">
                <a:latin typeface="HGS創英角ｺﾞｼｯｸUB" pitchFamily="50" charset="-128"/>
              </a:rPr>
              <a:t>　</a:t>
            </a:r>
            <a:r>
              <a:rPr lang="ja-JP" altLang="en-US" sz="2000" b="1" dirty="0">
                <a:latin typeface="Meiryo UI" panose="020B0604030504040204" pitchFamily="50" charset="-128"/>
                <a:ea typeface="Meiryo UI" panose="020B0604030504040204" pitchFamily="50" charset="-128"/>
                <a:cs typeface="Meiryo UI" panose="020B0604030504040204" pitchFamily="50" charset="-128"/>
              </a:rPr>
              <a:t>第四区（東成区・城東区・鶴見区）</a:t>
            </a:r>
          </a:p>
        </p:txBody>
      </p:sp>
      <p:sp>
        <p:nvSpPr>
          <p:cNvPr id="27652" name="タイトル 3"/>
          <p:cNvSpPr txBox="1">
            <a:spLocks/>
          </p:cNvSpPr>
          <p:nvPr/>
        </p:nvSpPr>
        <p:spPr bwMode="auto">
          <a:xfrm>
            <a:off x="4019550" y="549275"/>
            <a:ext cx="5040313" cy="6192838"/>
          </a:xfrm>
          <a:prstGeom prst="rect">
            <a:avLst/>
          </a:prstGeom>
          <a:noFill/>
          <a:ln w="22225" algn="ctr">
            <a:solidFill>
              <a:schemeClr val="accent2"/>
            </a:solidFill>
            <a:miter lim="800000"/>
            <a:headEnd/>
            <a:tailEnd/>
          </a:ln>
          <a:extLst>
            <a:ext uri="{909E8E84-426E-40DD-AFC4-6F175D3DCCD1}">
              <a14:hiddenFill xmlns="" xmlns:a14="http://schemas.microsoft.com/office/drawing/2010/main">
                <a:solidFill>
                  <a:srgbClr val="FFFFFF"/>
                </a:solidFill>
              </a14:hiddenFill>
            </a:ext>
          </a:extLst>
        </p:spPr>
        <p:txBody>
          <a:bodyPr/>
          <a:lstStyle>
            <a:lvl1pPr marL="171450" indent="-171450"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buFont typeface="Wingdings" pitchFamily="2" charset="2"/>
              <a:buChar char="u"/>
            </a:pPr>
            <a:endParaRPr lang="en-US" altLang="ja-JP" sz="900">
              <a:solidFill>
                <a:srgbClr val="000000"/>
              </a:solidFill>
              <a:latin typeface="Meiryo UI" pitchFamily="50" charset="-128"/>
              <a:ea typeface="Meiryo UI" pitchFamily="50" charset="-128"/>
              <a:cs typeface="Meiryo UI" pitchFamily="50" charset="-128"/>
            </a:endParaRPr>
          </a:p>
        </p:txBody>
      </p:sp>
      <p:sp>
        <p:nvSpPr>
          <p:cNvPr id="27653" name="タイトル 3"/>
          <p:cNvSpPr>
            <a:spLocks/>
          </p:cNvSpPr>
          <p:nvPr/>
        </p:nvSpPr>
        <p:spPr bwMode="auto">
          <a:xfrm>
            <a:off x="114299" y="549275"/>
            <a:ext cx="3776663" cy="6192838"/>
          </a:xfrm>
          <a:prstGeom prst="rect">
            <a:avLst/>
          </a:prstGeom>
          <a:noFill/>
          <a:ln w="22225" algn="ctr">
            <a:solidFill>
              <a:schemeClr val="accent2"/>
            </a:solidFill>
            <a:miter lim="800000"/>
            <a:headEnd/>
            <a:tailEnd/>
          </a:ln>
          <a:extLst>
            <a:ext uri="{909E8E84-426E-40DD-AFC4-6F175D3DCCD1}">
              <a14:hiddenFill xmlns="" xmlns:a14="http://schemas.microsoft.com/office/drawing/2010/main">
                <a:solidFill>
                  <a:srgbClr val="FFFFFF"/>
                </a:solidFill>
              </a14:hiddenFill>
            </a:ext>
          </a:extLst>
        </p:spPr>
        <p:txBody>
          <a:bodyPr lIns="72000" rIns="36000"/>
          <a:lstStyle>
            <a:lvl1pPr marL="85725" indent="-85725"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lnSpc>
                <a:spcPct val="40000"/>
              </a:lnSpc>
              <a:buFont typeface="Wingdings" pitchFamily="2" charset="2"/>
              <a:buNone/>
            </a:pPr>
            <a:r>
              <a:rPr lang="ja-JP" altLang="en-US" sz="1000">
                <a:solidFill>
                  <a:srgbClr val="000000"/>
                </a:solidFill>
                <a:latin typeface="HGP創英角ｺﾞｼｯｸUB" pitchFamily="50" charset="-128"/>
                <a:ea typeface="HGP創英角ｺﾞｼｯｸUB" pitchFamily="50" charset="-128"/>
              </a:rPr>
              <a:t>　　　　　　　　　　　　　　　　　　　　　　　</a:t>
            </a:r>
            <a:endParaRPr lang="ja-JP" altLang="en-US" sz="800">
              <a:solidFill>
                <a:srgbClr val="000000"/>
              </a:solidFill>
              <a:latin typeface="HGP創英角ｺﾞｼｯｸUB" pitchFamily="50" charset="-128"/>
              <a:ea typeface="HGP創英角ｺﾞｼｯｸUB" pitchFamily="50" charset="-128"/>
            </a:endParaRPr>
          </a:p>
        </p:txBody>
      </p:sp>
      <p:sp>
        <p:nvSpPr>
          <p:cNvPr id="3" name="テキスト ボックス 24"/>
          <p:cNvSpPr txBox="1"/>
          <p:nvPr/>
        </p:nvSpPr>
        <p:spPr bwMode="gray">
          <a:xfrm>
            <a:off x="147638" y="620713"/>
            <a:ext cx="1223962" cy="215900"/>
          </a:xfrm>
          <a:prstGeom prst="rect">
            <a:avLst/>
          </a:prstGeom>
          <a:solidFill>
            <a:schemeClr val="accent2">
              <a:lumMod val="75000"/>
            </a:schemeClr>
          </a:solidFill>
          <a:ln w="22225">
            <a:solidFill>
              <a:schemeClr val="accent2">
                <a:lumMod val="75000"/>
              </a:schemeClr>
            </a:solidFill>
          </a:ln>
        </p:spPr>
        <p:txBody>
          <a:bodyPr lIns="0" tIns="0" rIns="0" bIns="0" anchor="ctr">
            <a:spAutoFit/>
          </a:bodyPr>
          <a:lstStyle/>
          <a:p>
            <a:pPr algn="ctr">
              <a:defRPr/>
            </a:pPr>
            <a:r>
              <a:rPr lang="ja-JP" altLang="en-US" sz="1200" b="1" dirty="0">
                <a:solidFill>
                  <a:schemeClr val="bg1"/>
                </a:solidFill>
                <a:latin typeface="ＭＳ Ｐゴシック" pitchFamily="50" charset="-128"/>
                <a:ea typeface="ＭＳ Ｐゴシック" pitchFamily="50" charset="-128"/>
              </a:rPr>
              <a:t>総合区の概要</a:t>
            </a:r>
          </a:p>
        </p:txBody>
      </p:sp>
      <p:sp>
        <p:nvSpPr>
          <p:cNvPr id="27655" name="Text Box 8"/>
          <p:cNvSpPr txBox="1">
            <a:spLocks noChangeArrowheads="1"/>
          </p:cNvSpPr>
          <p:nvPr/>
        </p:nvSpPr>
        <p:spPr bwMode="auto">
          <a:xfrm>
            <a:off x="74613" y="2708275"/>
            <a:ext cx="1223962" cy="2603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57150" cmpd="thickThin" algn="ctr">
                <a:solidFill>
                  <a:srgbClr val="000000"/>
                </a:solidFill>
                <a:miter lim="800000"/>
                <a:headEnd/>
                <a:tailEnd/>
              </a14:hiddenLine>
            </a:ext>
          </a:extLst>
        </p:spPr>
        <p:txBody>
          <a:bodyPr>
            <a:spAutoFit/>
          </a:bodyPr>
          <a:lstStyle>
            <a:lvl1pPr marL="85725" indent="-85725"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spcBef>
                <a:spcPct val="50000"/>
              </a:spcBef>
              <a:buFont typeface="Wingdings" pitchFamily="2" charset="2"/>
              <a:buNone/>
            </a:pPr>
            <a:r>
              <a:rPr lang="en-US" altLang="ja-JP" sz="1100" dirty="0" smtClean="0">
                <a:solidFill>
                  <a:srgbClr val="000000"/>
                </a:solidFill>
                <a:latin typeface="HGP創英角ｺﾞｼｯｸUB" pitchFamily="50" charset="-128"/>
                <a:ea typeface="HGP創英角ｺﾞｼｯｸUB" pitchFamily="50" charset="-128"/>
              </a:rPr>
              <a:t>【</a:t>
            </a:r>
            <a:r>
              <a:rPr lang="ja-JP" altLang="en-US" sz="1100" dirty="0" smtClean="0">
                <a:solidFill>
                  <a:srgbClr val="000000"/>
                </a:solidFill>
                <a:latin typeface="HGP創英角ｺﾞｼｯｸUB" pitchFamily="50" charset="-128"/>
                <a:ea typeface="HGP創英角ｺﾞｼｯｸUB" pitchFamily="50" charset="-128"/>
              </a:rPr>
              <a:t>区役所関係</a:t>
            </a:r>
            <a:r>
              <a:rPr lang="en-US" altLang="ja-JP" sz="1100" dirty="0" smtClean="0">
                <a:solidFill>
                  <a:srgbClr val="000000"/>
                </a:solidFill>
                <a:latin typeface="HGP創英角ｺﾞｼｯｸUB" pitchFamily="50" charset="-128"/>
                <a:ea typeface="HGP創英角ｺﾞｼｯｸUB" pitchFamily="50" charset="-128"/>
              </a:rPr>
              <a:t>】</a:t>
            </a:r>
            <a:endParaRPr lang="en-US" altLang="ja-JP" sz="1100" dirty="0">
              <a:solidFill>
                <a:srgbClr val="000000"/>
              </a:solidFill>
              <a:latin typeface="HGP創英角ｺﾞｼｯｸUB" pitchFamily="50" charset="-128"/>
              <a:ea typeface="HGP創英角ｺﾞｼｯｸUB" pitchFamily="50" charset="-128"/>
            </a:endParaRPr>
          </a:p>
        </p:txBody>
      </p:sp>
      <p:sp>
        <p:nvSpPr>
          <p:cNvPr id="27656" name="Text Box 9"/>
          <p:cNvSpPr txBox="1">
            <a:spLocks noChangeArrowheads="1"/>
          </p:cNvSpPr>
          <p:nvPr/>
        </p:nvSpPr>
        <p:spPr bwMode="auto">
          <a:xfrm>
            <a:off x="74613" y="836613"/>
            <a:ext cx="1223962" cy="2603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57150" cmpd="thickThin" algn="ctr">
                <a:solidFill>
                  <a:srgbClr val="000000"/>
                </a:solidFill>
                <a:miter lim="800000"/>
                <a:headEnd/>
                <a:tailEnd/>
              </a14:hiddenLine>
            </a:ext>
          </a:extLst>
        </p:spPr>
        <p:txBody>
          <a:bodyPr>
            <a:spAutoFit/>
          </a:bodyPr>
          <a:lstStyle>
            <a:lvl1pPr marL="85725" indent="-85725"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spcBef>
                <a:spcPct val="50000"/>
              </a:spcBef>
              <a:buFont typeface="Wingdings" pitchFamily="2" charset="2"/>
              <a:buNone/>
            </a:pPr>
            <a:r>
              <a:rPr lang="en-US" altLang="ja-JP" sz="1100">
                <a:solidFill>
                  <a:srgbClr val="000000"/>
                </a:solidFill>
                <a:latin typeface="HGP創英角ｺﾞｼｯｸUB" pitchFamily="50" charset="-128"/>
                <a:ea typeface="HGP創英角ｺﾞｼｯｸUB" pitchFamily="50" charset="-128"/>
              </a:rPr>
              <a:t>【</a:t>
            </a:r>
            <a:r>
              <a:rPr lang="ja-JP" altLang="en-US" sz="1100">
                <a:solidFill>
                  <a:srgbClr val="000000"/>
                </a:solidFill>
                <a:latin typeface="HGP創英角ｺﾞｼｯｸUB" pitchFamily="50" charset="-128"/>
                <a:ea typeface="HGP創英角ｺﾞｼｯｸUB" pitchFamily="50" charset="-128"/>
              </a:rPr>
              <a:t>人口・面積</a:t>
            </a:r>
            <a:r>
              <a:rPr lang="en-US" altLang="ja-JP" sz="1100">
                <a:solidFill>
                  <a:srgbClr val="000000"/>
                </a:solidFill>
                <a:latin typeface="HGP創英角ｺﾞｼｯｸUB" pitchFamily="50" charset="-128"/>
                <a:ea typeface="HGP創英角ｺﾞｼｯｸUB" pitchFamily="50" charset="-128"/>
              </a:rPr>
              <a:t>】</a:t>
            </a:r>
          </a:p>
        </p:txBody>
      </p:sp>
      <p:sp>
        <p:nvSpPr>
          <p:cNvPr id="27657" name="Text Box 10"/>
          <p:cNvSpPr txBox="1">
            <a:spLocks noChangeArrowheads="1"/>
          </p:cNvSpPr>
          <p:nvPr/>
        </p:nvSpPr>
        <p:spPr bwMode="auto">
          <a:xfrm>
            <a:off x="74613" y="4240213"/>
            <a:ext cx="2592387" cy="2603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57150" cmpd="thickThin" algn="ctr">
                <a:solidFill>
                  <a:srgbClr val="000000"/>
                </a:solidFill>
                <a:miter lim="800000"/>
                <a:headEnd/>
                <a:tailEnd/>
              </a14:hiddenLine>
            </a:ext>
          </a:extLst>
        </p:spPr>
        <p:txBody>
          <a:bodyPr>
            <a:spAutoFit/>
          </a:bodyPr>
          <a:lstStyle>
            <a:lvl1pPr marL="85725" indent="-85725"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spcBef>
                <a:spcPct val="50000"/>
              </a:spcBef>
              <a:buFont typeface="Wingdings" pitchFamily="2" charset="2"/>
              <a:buNone/>
            </a:pPr>
            <a:r>
              <a:rPr lang="en-US" altLang="ja-JP" sz="1100">
                <a:solidFill>
                  <a:srgbClr val="000000"/>
                </a:solidFill>
                <a:latin typeface="HGP創英角ｺﾞｼｯｸUB" pitchFamily="50" charset="-128"/>
                <a:ea typeface="HGP創英角ｺﾞｼｯｸUB" pitchFamily="50" charset="-128"/>
              </a:rPr>
              <a:t>【</a:t>
            </a:r>
            <a:r>
              <a:rPr lang="ja-JP" altLang="en-US" sz="1100">
                <a:solidFill>
                  <a:srgbClr val="000000"/>
                </a:solidFill>
                <a:latin typeface="HGP創英角ｺﾞｼｯｸUB" pitchFamily="50" charset="-128"/>
                <a:ea typeface="HGP創英角ｺﾞｼｯｸUB" pitchFamily="50" charset="-128"/>
              </a:rPr>
              <a:t>市民利用施設</a:t>
            </a:r>
            <a:r>
              <a:rPr lang="ja-JP" altLang="en-US" sz="900">
                <a:solidFill>
                  <a:srgbClr val="000000"/>
                </a:solidFill>
                <a:latin typeface="HGP創英角ｺﾞｼｯｸUB" pitchFamily="50" charset="-128"/>
                <a:ea typeface="HGP創英角ｺﾞｼｯｸUB" pitchFamily="50" charset="-128"/>
              </a:rPr>
              <a:t>（Ｈ</a:t>
            </a:r>
            <a:r>
              <a:rPr lang="en-US" altLang="ja-JP" sz="900">
                <a:solidFill>
                  <a:srgbClr val="000000"/>
                </a:solidFill>
                <a:latin typeface="HGP創英角ｺﾞｼｯｸUB" pitchFamily="50" charset="-128"/>
                <a:ea typeface="HGP創英角ｺﾞｼｯｸUB" pitchFamily="50" charset="-128"/>
              </a:rPr>
              <a:t>29</a:t>
            </a:r>
            <a:r>
              <a:rPr lang="ja-JP" altLang="en-US" sz="900">
                <a:solidFill>
                  <a:srgbClr val="000000"/>
                </a:solidFill>
                <a:latin typeface="HGP創英角ｺﾞｼｯｸUB" pitchFamily="50" charset="-128"/>
                <a:ea typeface="HGP創英角ｺﾞｼｯｸUB" pitchFamily="50" charset="-128"/>
              </a:rPr>
              <a:t>年</a:t>
            </a:r>
            <a:r>
              <a:rPr lang="en-US" altLang="ja-JP" sz="900">
                <a:solidFill>
                  <a:srgbClr val="000000"/>
                </a:solidFill>
                <a:latin typeface="HGP創英角ｺﾞｼｯｸUB" pitchFamily="50" charset="-128"/>
                <a:ea typeface="HGP創英角ｺﾞｼｯｸUB" pitchFamily="50" charset="-128"/>
              </a:rPr>
              <a:t>4</a:t>
            </a:r>
            <a:r>
              <a:rPr lang="ja-JP" altLang="en-US" sz="900">
                <a:solidFill>
                  <a:srgbClr val="000000"/>
                </a:solidFill>
                <a:latin typeface="HGP創英角ｺﾞｼｯｸUB" pitchFamily="50" charset="-128"/>
                <a:ea typeface="HGP創英角ｺﾞｼｯｸUB" pitchFamily="50" charset="-128"/>
              </a:rPr>
              <a:t>月現在）</a:t>
            </a:r>
            <a:r>
              <a:rPr lang="en-US" altLang="ja-JP" sz="1100">
                <a:solidFill>
                  <a:srgbClr val="000000"/>
                </a:solidFill>
                <a:latin typeface="HGP創英角ｺﾞｼｯｸUB" pitchFamily="50" charset="-128"/>
                <a:ea typeface="HGP創英角ｺﾞｼｯｸUB" pitchFamily="50" charset="-128"/>
              </a:rPr>
              <a:t>】</a:t>
            </a:r>
          </a:p>
        </p:txBody>
      </p:sp>
      <p:graphicFrame>
        <p:nvGraphicFramePr>
          <p:cNvPr id="49163" name="Group 11"/>
          <p:cNvGraphicFramePr>
            <a:graphicFrameLocks noGrp="1"/>
          </p:cNvGraphicFramePr>
          <p:nvPr/>
        </p:nvGraphicFramePr>
        <p:xfrm>
          <a:off x="190499" y="1125538"/>
          <a:ext cx="3629026" cy="1368723"/>
        </p:xfrm>
        <a:graphic>
          <a:graphicData uri="http://schemas.openxmlformats.org/drawingml/2006/table">
            <a:tbl>
              <a:tblPr/>
              <a:tblGrid>
                <a:gridCol w="1209675"/>
                <a:gridCol w="1209676"/>
                <a:gridCol w="1209675"/>
              </a:tblGrid>
              <a:tr h="242770">
                <a:tc>
                  <a:txBody>
                    <a:bodyPr/>
                    <a:lstStyle/>
                    <a:p>
                      <a:pPr marL="85725" marR="0" lvl="0" indent="-85725" algn="ctr" defTabSz="914400" rtl="0" eaLnBrk="1" fontAlgn="base" latinLnBrk="0" hangingPunct="1">
                        <a:lnSpc>
                          <a:spcPct val="100000"/>
                        </a:lnSpc>
                        <a:spcBef>
                          <a:spcPct val="50000"/>
                        </a:spcBef>
                        <a:spcAft>
                          <a:spcPct val="0"/>
                        </a:spcAft>
                        <a:buClrTx/>
                        <a:buSzTx/>
                        <a:buFont typeface="Wingdings" pitchFamily="2" charset="2"/>
                        <a:buNone/>
                        <a:tabLst/>
                      </a:pPr>
                      <a:r>
                        <a:rPr kumimoji="1" lang="ja-JP" altLang="en-US" sz="1000" b="0" i="0" u="none" strike="noStrike" cap="none" normalizeH="0" baseline="0" dirty="0" smtClean="0">
                          <a:ln>
                            <a:noFill/>
                          </a:ln>
                          <a:solidFill>
                            <a:srgbClr val="000000"/>
                          </a:solidFill>
                          <a:effectLst/>
                          <a:latin typeface="ＭＳ Ｐゴシック" pitchFamily="50" charset="-128"/>
                          <a:ea typeface="ＭＳ Ｐゴシック" pitchFamily="50" charset="-128"/>
                        </a:rPr>
                        <a:t>人　口</a:t>
                      </a:r>
                      <a:r>
                        <a:rPr kumimoji="1" lang="en-US" altLang="ja-JP" sz="1000" b="0" i="0" u="none" strike="noStrike" cap="none" normalizeH="0" baseline="0" dirty="0" smtClean="0">
                          <a:ln>
                            <a:noFill/>
                          </a:ln>
                          <a:solidFill>
                            <a:srgbClr val="000000"/>
                          </a:solidFill>
                          <a:effectLst/>
                          <a:latin typeface="ＭＳ Ｐゴシック" pitchFamily="50" charset="-128"/>
                          <a:ea typeface="ＭＳ Ｐゴシック" pitchFamily="50" charset="-128"/>
                        </a:rPr>
                        <a:t>〔H27〕</a:t>
                      </a:r>
                    </a:p>
                  </a:txBody>
                  <a:tcPr marL="18000" marR="18000" marT="35983" marB="35983" anchor="ctr" horzOverflow="overflow">
                    <a:lnL w="19050" cap="flat" cmpd="sng" algn="ctr">
                      <a:solidFill>
                        <a:schemeClr val="tx1"/>
                      </a:solidFill>
                      <a:prstDash val="solid"/>
                      <a:round/>
                      <a:headEnd type="none" w="med" len="med"/>
                      <a:tailEnd type="none" w="med" len="med"/>
                    </a:lnL>
                    <a:lnR w="12700" cap="flat" cmpd="thickThin" algn="ctr">
                      <a:solidFill>
                        <a:srgbClr val="000000"/>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thickThin" algn="ctr">
                      <a:solidFill>
                        <a:srgbClr val="000000"/>
                      </a:solidFill>
                      <a:prstDash val="solid"/>
                      <a:round/>
                      <a:headEnd type="none" w="med" len="med"/>
                      <a:tailEnd type="none" w="med" len="med"/>
                    </a:lnB>
                    <a:lnTlToBr>
                      <a:noFill/>
                    </a:lnTlToBr>
                    <a:lnBlToTr>
                      <a:noFill/>
                    </a:lnBlToTr>
                    <a:solidFill>
                      <a:srgbClr val="CCECFF"/>
                    </a:solidFill>
                  </a:tcPr>
                </a:tc>
                <a:tc>
                  <a:txBody>
                    <a:bodyPr/>
                    <a:lstStyle/>
                    <a:p>
                      <a:pPr marL="85725" marR="0" lvl="0" indent="-85725" algn="ctr" defTabSz="914400" rtl="0" eaLnBrk="1" fontAlgn="base" latinLnBrk="0" hangingPunct="1">
                        <a:lnSpc>
                          <a:spcPct val="100000"/>
                        </a:lnSpc>
                        <a:spcBef>
                          <a:spcPct val="50000"/>
                        </a:spcBef>
                        <a:spcAft>
                          <a:spcPct val="0"/>
                        </a:spcAft>
                        <a:buClrTx/>
                        <a:buSzTx/>
                        <a:buFont typeface="Wingdings" pitchFamily="2" charset="2"/>
                        <a:buNone/>
                        <a:tabLst/>
                      </a:pPr>
                      <a:r>
                        <a:rPr kumimoji="1" lang="ja-JP" altLang="en-US" sz="1000" b="0" i="0" u="none" strike="noStrike" cap="none" normalizeH="0" baseline="0" dirty="0" smtClean="0">
                          <a:ln>
                            <a:noFill/>
                          </a:ln>
                          <a:solidFill>
                            <a:srgbClr val="000000"/>
                          </a:solidFill>
                          <a:effectLst/>
                          <a:latin typeface="ＭＳ Ｐゴシック" pitchFamily="50" charset="-128"/>
                          <a:ea typeface="ＭＳ Ｐゴシック" pitchFamily="50" charset="-128"/>
                        </a:rPr>
                        <a:t>将来推計人口</a:t>
                      </a:r>
                      <a:r>
                        <a:rPr kumimoji="1" lang="en-US" altLang="ja-JP" sz="1000" b="0" i="0" u="none" strike="noStrike" cap="none" normalizeH="0" baseline="0" dirty="0" smtClean="0">
                          <a:ln>
                            <a:noFill/>
                          </a:ln>
                          <a:solidFill>
                            <a:srgbClr val="000000"/>
                          </a:solidFill>
                          <a:effectLst/>
                          <a:latin typeface="ＭＳ Ｐゴシック" pitchFamily="50" charset="-128"/>
                          <a:ea typeface="ＭＳ Ｐゴシック" pitchFamily="50" charset="-128"/>
                        </a:rPr>
                        <a:t>〔H37〕</a:t>
                      </a:r>
                    </a:p>
                  </a:txBody>
                  <a:tcPr marL="18000" marR="18000" marT="35983" marB="35983" anchor="ctr" horzOverflow="overflow">
                    <a:lnL w="12700" cap="flat" cmpd="thickThin" algn="ctr">
                      <a:solidFill>
                        <a:srgbClr val="000000"/>
                      </a:solidFill>
                      <a:prstDash val="solid"/>
                      <a:round/>
                      <a:headEnd type="none" w="med" len="med"/>
                      <a:tailEnd type="none" w="med" len="med"/>
                    </a:lnL>
                    <a:lnR w="12700" cap="flat" cmpd="thickThin" algn="ctr">
                      <a:solidFill>
                        <a:srgbClr val="000000"/>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thickThin" algn="ctr">
                      <a:solidFill>
                        <a:srgbClr val="000000"/>
                      </a:solidFill>
                      <a:prstDash val="solid"/>
                      <a:round/>
                      <a:headEnd type="none" w="med" len="med"/>
                      <a:tailEnd type="none" w="med" len="med"/>
                    </a:lnB>
                    <a:lnTlToBr>
                      <a:noFill/>
                    </a:lnTlToBr>
                    <a:lnBlToTr>
                      <a:noFill/>
                    </a:lnBlToTr>
                    <a:solidFill>
                      <a:srgbClr val="CCECFF"/>
                    </a:solidFill>
                  </a:tcPr>
                </a:tc>
                <a:tc>
                  <a:txBody>
                    <a:bodyPr/>
                    <a:lstStyle/>
                    <a:p>
                      <a:pPr marL="85725" marR="0" lvl="0" indent="-85725" algn="ctr" defTabSz="914400" rtl="0" eaLnBrk="1" fontAlgn="base" latinLnBrk="0" hangingPunct="1">
                        <a:lnSpc>
                          <a:spcPct val="100000"/>
                        </a:lnSpc>
                        <a:spcBef>
                          <a:spcPct val="50000"/>
                        </a:spcBef>
                        <a:spcAft>
                          <a:spcPct val="0"/>
                        </a:spcAft>
                        <a:buClrTx/>
                        <a:buSzTx/>
                        <a:buFont typeface="Wingdings" pitchFamily="2" charset="2"/>
                        <a:buNone/>
                        <a:tabLst/>
                      </a:pPr>
                      <a:r>
                        <a:rPr kumimoji="1" lang="ja-JP" altLang="en-US" sz="1000" b="0" i="0" u="none" strike="noStrike" cap="none" normalizeH="0" baseline="0" dirty="0" smtClean="0">
                          <a:ln>
                            <a:noFill/>
                          </a:ln>
                          <a:solidFill>
                            <a:srgbClr val="000000"/>
                          </a:solidFill>
                          <a:effectLst/>
                          <a:latin typeface="ＭＳ Ｐゴシック" pitchFamily="50" charset="-128"/>
                          <a:ea typeface="ＭＳ Ｐゴシック" pitchFamily="50" charset="-128"/>
                        </a:rPr>
                        <a:t>将来推計人口</a:t>
                      </a:r>
                      <a:r>
                        <a:rPr kumimoji="1" lang="en-US" altLang="ja-JP" sz="1000" b="0" i="0" u="none" strike="noStrike" cap="none" normalizeH="0" baseline="0" dirty="0" smtClean="0">
                          <a:ln>
                            <a:noFill/>
                          </a:ln>
                          <a:solidFill>
                            <a:srgbClr val="000000"/>
                          </a:solidFill>
                          <a:effectLst/>
                          <a:latin typeface="ＭＳ Ｐゴシック" pitchFamily="50" charset="-128"/>
                          <a:ea typeface="ＭＳ Ｐゴシック" pitchFamily="50" charset="-128"/>
                        </a:rPr>
                        <a:t>〔H47〕</a:t>
                      </a:r>
                    </a:p>
                  </a:txBody>
                  <a:tcPr marL="18000" marR="18000" marT="35983" marB="35983" anchor="ctr" horzOverflow="overflow">
                    <a:lnL w="12700" cap="flat" cmpd="thickThin"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thickThin" algn="ctr">
                      <a:solidFill>
                        <a:srgbClr val="000000"/>
                      </a:solidFill>
                      <a:prstDash val="solid"/>
                      <a:round/>
                      <a:headEnd type="none" w="med" len="med"/>
                      <a:tailEnd type="none" w="med" len="med"/>
                    </a:lnB>
                    <a:lnTlToBr>
                      <a:noFill/>
                    </a:lnTlToBr>
                    <a:lnBlToTr>
                      <a:noFill/>
                    </a:lnBlToTr>
                    <a:solidFill>
                      <a:srgbClr val="CCECFF"/>
                    </a:solidFill>
                  </a:tcPr>
                </a:tc>
              </a:tr>
              <a:tr h="224291">
                <a:tc>
                  <a:txBody>
                    <a:bodyPr/>
                    <a:lstStyle/>
                    <a:p>
                      <a:pPr marL="85725" marR="0" lvl="0" indent="-85725" algn="ctr" defTabSz="914400" rtl="0" eaLnBrk="1" fontAlgn="base" latinLnBrk="0" hangingPunct="1">
                        <a:lnSpc>
                          <a:spcPct val="100000"/>
                        </a:lnSpc>
                        <a:spcBef>
                          <a:spcPct val="50000"/>
                        </a:spcBef>
                        <a:spcAft>
                          <a:spcPct val="0"/>
                        </a:spcAft>
                        <a:buClrTx/>
                        <a:buSzTx/>
                        <a:buFont typeface="Wingdings" pitchFamily="2" charset="2"/>
                        <a:buNone/>
                        <a:tabLst/>
                      </a:pP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356,817</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人</a:t>
                      </a:r>
                    </a:p>
                  </a:txBody>
                  <a:tcPr marL="18000" marR="18000" marT="35983" marB="35983" anchor="ctr" horzOverflow="overflow">
                    <a:lnL w="19050" cap="flat" cmpd="sng" algn="ctr">
                      <a:solidFill>
                        <a:schemeClr val="tx1"/>
                      </a:solidFill>
                      <a:prstDash val="solid"/>
                      <a:round/>
                      <a:headEnd type="none" w="med" len="med"/>
                      <a:tailEnd type="none" w="med" len="med"/>
                    </a:lnL>
                    <a:lnR w="12700" cap="flat" cmpd="thickThin" algn="ctr">
                      <a:solidFill>
                        <a:srgbClr val="000000"/>
                      </a:solidFill>
                      <a:prstDash val="solid"/>
                      <a:round/>
                      <a:headEnd type="none" w="med" len="med"/>
                      <a:tailEnd type="none" w="med" len="med"/>
                    </a:lnR>
                    <a:lnT w="6350" cap="flat" cmpd="thickThin" algn="ctr">
                      <a:solidFill>
                        <a:srgbClr val="000000"/>
                      </a:solidFill>
                      <a:prstDash val="solid"/>
                      <a:round/>
                      <a:headEnd type="none" w="med" len="med"/>
                      <a:tailEnd type="none" w="med" len="med"/>
                    </a:lnT>
                    <a:lnB w="12700" cap="flat" cmpd="thickThin" algn="ctr">
                      <a:solidFill>
                        <a:srgbClr val="000000"/>
                      </a:solidFill>
                      <a:prstDash val="solid"/>
                      <a:round/>
                      <a:headEnd type="none" w="med" len="med"/>
                      <a:tailEnd type="none" w="med" len="med"/>
                    </a:lnB>
                    <a:lnTlToBr>
                      <a:noFill/>
                    </a:lnTlToBr>
                    <a:lnBlToTr>
                      <a:noFill/>
                    </a:lnBlToTr>
                    <a:noFill/>
                  </a:tcPr>
                </a:tc>
                <a:tc>
                  <a:txBody>
                    <a:bodyPr/>
                    <a:lstStyle/>
                    <a:p>
                      <a:pPr marL="85725" marR="0" lvl="0" indent="-85725" algn="ctr" defTabSz="914400" rtl="0" eaLnBrk="1" fontAlgn="base" latinLnBrk="0" hangingPunct="1">
                        <a:lnSpc>
                          <a:spcPct val="100000"/>
                        </a:lnSpc>
                        <a:spcBef>
                          <a:spcPct val="50000"/>
                        </a:spcBef>
                        <a:spcAft>
                          <a:spcPct val="0"/>
                        </a:spcAft>
                        <a:buClrTx/>
                        <a:buSzTx/>
                        <a:buFont typeface="Wingdings" pitchFamily="2" charset="2"/>
                        <a:buNone/>
                        <a:tabLst/>
                      </a:pP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348,925</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人</a:t>
                      </a:r>
                    </a:p>
                  </a:txBody>
                  <a:tcPr marL="18000" marR="18000" marT="35983" marB="35983" anchor="ctr" horzOverflow="overflow">
                    <a:lnL w="12700" cap="flat" cmpd="thickThin" algn="ctr">
                      <a:solidFill>
                        <a:srgbClr val="000000"/>
                      </a:solidFill>
                      <a:prstDash val="solid"/>
                      <a:round/>
                      <a:headEnd type="none" w="med" len="med"/>
                      <a:tailEnd type="none" w="med" len="med"/>
                    </a:lnL>
                    <a:lnR w="12700" cap="flat" cmpd="thickThin" algn="ctr">
                      <a:solidFill>
                        <a:srgbClr val="000000"/>
                      </a:solidFill>
                      <a:prstDash val="solid"/>
                      <a:round/>
                      <a:headEnd type="none" w="med" len="med"/>
                      <a:tailEnd type="none" w="med" len="med"/>
                    </a:lnR>
                    <a:lnT w="6350" cap="flat" cmpd="thickThin" algn="ctr">
                      <a:solidFill>
                        <a:srgbClr val="000000"/>
                      </a:solidFill>
                      <a:prstDash val="solid"/>
                      <a:round/>
                      <a:headEnd type="none" w="med" len="med"/>
                      <a:tailEnd type="none" w="med" len="med"/>
                    </a:lnT>
                    <a:lnB w="12700" cap="flat" cmpd="thickThin" algn="ctr">
                      <a:solidFill>
                        <a:srgbClr val="000000"/>
                      </a:solidFill>
                      <a:prstDash val="solid"/>
                      <a:round/>
                      <a:headEnd type="none" w="med" len="med"/>
                      <a:tailEnd type="none" w="med" len="med"/>
                    </a:lnB>
                    <a:lnTlToBr>
                      <a:noFill/>
                    </a:lnTlToBr>
                    <a:lnBlToTr>
                      <a:noFill/>
                    </a:lnBlToTr>
                    <a:noFill/>
                  </a:tcPr>
                </a:tc>
                <a:tc>
                  <a:txBody>
                    <a:bodyPr/>
                    <a:lstStyle/>
                    <a:p>
                      <a:pPr marL="85725" marR="0" lvl="0" indent="-85725" algn="ctr" defTabSz="914400" rtl="0" eaLnBrk="1" fontAlgn="base" latinLnBrk="0" hangingPunct="1">
                        <a:lnSpc>
                          <a:spcPct val="100000"/>
                        </a:lnSpc>
                        <a:spcBef>
                          <a:spcPct val="50000"/>
                        </a:spcBef>
                        <a:spcAft>
                          <a:spcPct val="0"/>
                        </a:spcAft>
                        <a:buClrTx/>
                        <a:buSzTx/>
                        <a:buFont typeface="Wingdings" pitchFamily="2" charset="2"/>
                        <a:buNone/>
                        <a:tabLst/>
                      </a:pP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332,237</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人</a:t>
                      </a:r>
                    </a:p>
                  </a:txBody>
                  <a:tcPr marL="18000" marR="18000" marT="35983" marB="35983" anchor="ctr" horzOverflow="overflow">
                    <a:lnL w="12700" cap="flat" cmpd="thickThin"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thickThin" algn="ctr">
                      <a:solidFill>
                        <a:srgbClr val="000000"/>
                      </a:solidFill>
                      <a:prstDash val="solid"/>
                      <a:round/>
                      <a:headEnd type="none" w="med" len="med"/>
                      <a:tailEnd type="none" w="med" len="med"/>
                    </a:lnT>
                    <a:lnB w="12700" cap="flat" cmpd="thickThin" algn="ctr">
                      <a:solidFill>
                        <a:srgbClr val="000000"/>
                      </a:solidFill>
                      <a:prstDash val="solid"/>
                      <a:round/>
                      <a:headEnd type="none" w="med" len="med"/>
                      <a:tailEnd type="none" w="med" len="med"/>
                    </a:lnB>
                    <a:lnTlToBr>
                      <a:noFill/>
                    </a:lnTlToBr>
                    <a:lnBlToTr>
                      <a:noFill/>
                    </a:lnBlToTr>
                    <a:noFill/>
                  </a:tcPr>
                </a:tc>
              </a:tr>
              <a:tr h="224291">
                <a:tc>
                  <a:txBody>
                    <a:bodyPr/>
                    <a:lstStyle/>
                    <a:p>
                      <a:pPr marL="85725" marR="0" lvl="0" indent="-85725" algn="ctr" defTabSz="914400" rtl="0" eaLnBrk="1" fontAlgn="base" latinLnBrk="0" hangingPunct="1">
                        <a:lnSpc>
                          <a:spcPct val="100000"/>
                        </a:lnSpc>
                        <a:spcBef>
                          <a:spcPct val="50000"/>
                        </a:spcBef>
                        <a:spcAft>
                          <a:spcPct val="0"/>
                        </a:spcAft>
                        <a:buClrTx/>
                        <a:buSzTx/>
                        <a:buFont typeface="Wingdings" pitchFamily="2" charset="2"/>
                        <a:buNone/>
                        <a:tabLst/>
                      </a:pPr>
                      <a:r>
                        <a:rPr kumimoji="1" lang="ja-JP" altLang="en-US" sz="1000" b="0" i="0" u="none" strike="noStrike" cap="none" normalizeH="0" baseline="0" dirty="0" smtClean="0">
                          <a:ln>
                            <a:noFill/>
                          </a:ln>
                          <a:solidFill>
                            <a:srgbClr val="000000"/>
                          </a:solidFill>
                          <a:effectLst/>
                          <a:latin typeface="ＭＳ Ｐゴシック" pitchFamily="50" charset="-128"/>
                          <a:ea typeface="ＭＳ Ｐゴシック" pitchFamily="50" charset="-128"/>
                        </a:rPr>
                        <a:t>世帯数</a:t>
                      </a:r>
                      <a:r>
                        <a:rPr kumimoji="1" lang="en-US" altLang="ja-JP" sz="1000" b="0" i="0" u="none" strike="noStrike" cap="none" normalizeH="0" baseline="0" dirty="0" smtClean="0">
                          <a:ln>
                            <a:noFill/>
                          </a:ln>
                          <a:solidFill>
                            <a:srgbClr val="000000"/>
                          </a:solidFill>
                          <a:effectLst/>
                          <a:latin typeface="ＭＳ Ｐゴシック" pitchFamily="50" charset="-128"/>
                          <a:ea typeface="ＭＳ Ｐゴシック" pitchFamily="50" charset="-128"/>
                        </a:rPr>
                        <a:t>〔H27〕</a:t>
                      </a:r>
                    </a:p>
                  </a:txBody>
                  <a:tcPr marL="18000" marR="18000" marT="35983" marB="35983" anchor="ctr" horzOverflow="overflow">
                    <a:lnL w="19050" cap="flat" cmpd="sng" algn="ctr">
                      <a:solidFill>
                        <a:schemeClr val="tx1"/>
                      </a:solidFill>
                      <a:prstDash val="solid"/>
                      <a:round/>
                      <a:headEnd type="none" w="med" len="med"/>
                      <a:tailEnd type="none" w="med" len="med"/>
                    </a:lnL>
                    <a:lnR w="12700" cap="flat" cmpd="thickThin" algn="ctr">
                      <a:solidFill>
                        <a:srgbClr val="000000"/>
                      </a:solidFill>
                      <a:prstDash val="solid"/>
                      <a:round/>
                      <a:headEnd type="none" w="med" len="med"/>
                      <a:tailEnd type="none" w="med" len="med"/>
                    </a:lnR>
                    <a:lnT w="12700" cap="flat" cmpd="thickThin" algn="ctr">
                      <a:solidFill>
                        <a:srgbClr val="000000"/>
                      </a:solidFill>
                      <a:prstDash val="solid"/>
                      <a:round/>
                      <a:headEnd type="none" w="med" len="med"/>
                      <a:tailEnd type="none" w="med" len="med"/>
                    </a:lnT>
                    <a:lnB w="6350" cap="flat" cmpd="thickThin" algn="ctr">
                      <a:solidFill>
                        <a:srgbClr val="000000"/>
                      </a:solidFill>
                      <a:prstDash val="solid"/>
                      <a:round/>
                      <a:headEnd type="none" w="med" len="med"/>
                      <a:tailEnd type="none" w="med" len="med"/>
                    </a:lnB>
                    <a:lnTlToBr>
                      <a:noFill/>
                    </a:lnTlToBr>
                    <a:lnBlToTr>
                      <a:noFill/>
                    </a:lnBlToTr>
                    <a:solidFill>
                      <a:srgbClr val="CCECFF"/>
                    </a:solidFill>
                  </a:tcPr>
                </a:tc>
                <a:tc gridSpan="2">
                  <a:txBody>
                    <a:bodyPr/>
                    <a:lstStyle/>
                    <a:p>
                      <a:pPr marL="85725" marR="0" lvl="0" indent="-85725" algn="ctr" defTabSz="914400" rtl="0" eaLnBrk="1" fontAlgn="base" latinLnBrk="0" hangingPunct="1">
                        <a:lnSpc>
                          <a:spcPct val="100000"/>
                        </a:lnSpc>
                        <a:spcBef>
                          <a:spcPct val="50000"/>
                        </a:spcBef>
                        <a:spcAft>
                          <a:spcPct val="0"/>
                        </a:spcAft>
                        <a:buClrTx/>
                        <a:buSzTx/>
                        <a:buFont typeface="Wingdings" pitchFamily="2" charset="2"/>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昼間人口（昼夜間人口比率）</a:t>
                      </a: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〔H27〕</a:t>
                      </a:r>
                    </a:p>
                  </a:txBody>
                  <a:tcPr marL="18000" marR="18000" marT="35983" marB="35983" anchor="ctr" horzOverflow="overflow">
                    <a:lnL w="12700" cap="flat" cmpd="thickThin"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12700" cap="flat" cmpd="thickThin" algn="ctr">
                      <a:solidFill>
                        <a:srgbClr val="000000"/>
                      </a:solidFill>
                      <a:prstDash val="solid"/>
                      <a:round/>
                      <a:headEnd type="none" w="med" len="med"/>
                      <a:tailEnd type="none" w="med" len="med"/>
                    </a:lnT>
                    <a:lnB w="6350" cap="flat" cmpd="thickThin" algn="ctr">
                      <a:solidFill>
                        <a:srgbClr val="000000"/>
                      </a:solidFill>
                      <a:prstDash val="solid"/>
                      <a:round/>
                      <a:headEnd type="none" w="med" len="med"/>
                      <a:tailEnd type="none" w="med" len="med"/>
                    </a:lnB>
                    <a:lnTlToBr>
                      <a:noFill/>
                    </a:lnTlToBr>
                    <a:lnBlToTr>
                      <a:noFill/>
                    </a:lnBlToTr>
                    <a:solidFill>
                      <a:srgbClr val="CCECFF"/>
                    </a:solidFill>
                  </a:tcPr>
                </a:tc>
                <a:tc hMerge="1">
                  <a:txBody>
                    <a:bodyPr/>
                    <a:lstStyle/>
                    <a:p>
                      <a:endParaRPr kumimoji="1" lang="ja-JP" altLang="en-US"/>
                    </a:p>
                  </a:txBody>
                  <a:tcPr/>
                </a:tc>
              </a:tr>
              <a:tr h="224291">
                <a:tc>
                  <a:txBody>
                    <a:bodyPr/>
                    <a:lstStyle/>
                    <a:p>
                      <a:pPr marL="85725" marR="0" lvl="0" indent="-85725" algn="ctr" defTabSz="914400" rtl="0" eaLnBrk="1" fontAlgn="base" latinLnBrk="0" hangingPunct="1">
                        <a:lnSpc>
                          <a:spcPct val="100000"/>
                        </a:lnSpc>
                        <a:spcBef>
                          <a:spcPct val="50000"/>
                        </a:spcBef>
                        <a:spcAft>
                          <a:spcPct val="0"/>
                        </a:spcAft>
                        <a:buClrTx/>
                        <a:buSzTx/>
                        <a:buFont typeface="Wingdings" pitchFamily="2" charset="2"/>
                        <a:buNone/>
                        <a:tabLst/>
                      </a:pP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162,496</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世帯</a:t>
                      </a:r>
                    </a:p>
                  </a:txBody>
                  <a:tcPr marL="18000" marR="18000" marT="35983" marB="35983" anchor="ctr" horzOverflow="overflow">
                    <a:lnL w="19050" cap="flat" cmpd="sng" algn="ctr">
                      <a:solidFill>
                        <a:schemeClr val="tx1"/>
                      </a:solidFill>
                      <a:prstDash val="solid"/>
                      <a:round/>
                      <a:headEnd type="none" w="med" len="med"/>
                      <a:tailEnd type="none" w="med" len="med"/>
                    </a:lnL>
                    <a:lnR w="12700" cap="flat" cmpd="thickThin" algn="ctr">
                      <a:solidFill>
                        <a:srgbClr val="000000"/>
                      </a:solidFill>
                      <a:prstDash val="solid"/>
                      <a:round/>
                      <a:headEnd type="none" w="med" len="med"/>
                      <a:tailEnd type="none" w="med" len="med"/>
                    </a:lnR>
                    <a:lnT w="6350" cap="flat" cmpd="thickThin" algn="ctr">
                      <a:solidFill>
                        <a:srgbClr val="000000"/>
                      </a:solidFill>
                      <a:prstDash val="solid"/>
                      <a:round/>
                      <a:headEnd type="none" w="med" len="med"/>
                      <a:tailEnd type="none" w="med" len="med"/>
                    </a:lnT>
                    <a:lnB w="12700" cap="flat" cmpd="thickThin" algn="ctr">
                      <a:solidFill>
                        <a:srgbClr val="000000"/>
                      </a:solidFill>
                      <a:prstDash val="solid"/>
                      <a:round/>
                      <a:headEnd type="none" w="med" len="med"/>
                      <a:tailEnd type="none" w="med" len="med"/>
                    </a:lnB>
                    <a:lnTlToBr>
                      <a:noFill/>
                    </a:lnTlToBr>
                    <a:lnBlToTr>
                      <a:noFill/>
                    </a:lnBlToTr>
                    <a:solidFill>
                      <a:srgbClr val="FFFFFF"/>
                    </a:solidFill>
                  </a:tcPr>
                </a:tc>
                <a:tc gridSpan="2">
                  <a:txBody>
                    <a:bodyPr/>
                    <a:lstStyle/>
                    <a:p>
                      <a:pPr marL="85725" marR="0" lvl="0" indent="-85725" algn="ctr" defTabSz="914400" rtl="0" eaLnBrk="1" fontAlgn="base" latinLnBrk="0" hangingPunct="1">
                        <a:lnSpc>
                          <a:spcPct val="100000"/>
                        </a:lnSpc>
                        <a:spcBef>
                          <a:spcPct val="20000"/>
                        </a:spcBef>
                        <a:spcAft>
                          <a:spcPct val="0"/>
                        </a:spcAft>
                        <a:buClrTx/>
                        <a:buSzTx/>
                        <a:buFontTx/>
                        <a:buNone/>
                        <a:tabLst/>
                      </a:pP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321,840</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人（</a:t>
                      </a: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90%</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 </a:t>
                      </a:r>
                    </a:p>
                  </a:txBody>
                  <a:tcPr marL="18000" marR="18000" marT="35983" marB="35983" anchor="ctr" horzOverflow="overflow">
                    <a:lnL w="12700" cap="flat" cmpd="thickThin"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thickThin" algn="ctr">
                      <a:solidFill>
                        <a:srgbClr val="000000"/>
                      </a:solidFill>
                      <a:prstDash val="solid"/>
                      <a:round/>
                      <a:headEnd type="none" w="med" len="med"/>
                      <a:tailEnd type="none" w="med" len="med"/>
                    </a:lnT>
                    <a:lnB w="12700" cap="flat" cmpd="thickThin" algn="ctr">
                      <a:solidFill>
                        <a:srgbClr val="000000"/>
                      </a:solidFill>
                      <a:prstDash val="solid"/>
                      <a:round/>
                      <a:headEnd type="none" w="med" len="med"/>
                      <a:tailEnd type="none" w="med" len="med"/>
                    </a:lnB>
                    <a:lnTlToBr>
                      <a:noFill/>
                    </a:lnTlToBr>
                    <a:lnBlToTr>
                      <a:noFill/>
                    </a:lnBlToTr>
                    <a:solidFill>
                      <a:srgbClr val="FFFFFF"/>
                    </a:solidFill>
                  </a:tcPr>
                </a:tc>
                <a:tc hMerge="1">
                  <a:txBody>
                    <a:bodyPr/>
                    <a:lstStyle/>
                    <a:p>
                      <a:endParaRPr kumimoji="1" lang="ja-JP" altLang="en-US"/>
                    </a:p>
                  </a:txBody>
                  <a:tcPr/>
                </a:tc>
              </a:tr>
              <a:tr h="228489">
                <a:tc>
                  <a:txBody>
                    <a:bodyPr/>
                    <a:lstStyle/>
                    <a:p>
                      <a:pPr marL="85725" marR="0" lvl="0" indent="-85725" algn="ctr" defTabSz="914400" rtl="0" eaLnBrk="1" fontAlgn="base" latinLnBrk="0" hangingPunct="1">
                        <a:lnSpc>
                          <a:spcPct val="100000"/>
                        </a:lnSpc>
                        <a:spcBef>
                          <a:spcPct val="50000"/>
                        </a:spcBef>
                        <a:spcAft>
                          <a:spcPct val="0"/>
                        </a:spcAft>
                        <a:buClrTx/>
                        <a:buSzTx/>
                        <a:buFont typeface="Wingdings" pitchFamily="2" charset="2"/>
                        <a:buNone/>
                        <a:tabLst/>
                      </a:pPr>
                      <a:r>
                        <a:rPr kumimoji="1" lang="ja-JP" altLang="en-US" sz="1000" b="0" i="0" u="none" strike="noStrike" cap="none" normalizeH="0" baseline="0" dirty="0" smtClean="0">
                          <a:ln>
                            <a:noFill/>
                          </a:ln>
                          <a:solidFill>
                            <a:srgbClr val="000000"/>
                          </a:solidFill>
                          <a:effectLst/>
                          <a:latin typeface="ＭＳ Ｐゴシック" pitchFamily="50" charset="-128"/>
                          <a:ea typeface="ＭＳ Ｐゴシック" pitchFamily="50" charset="-128"/>
                        </a:rPr>
                        <a:t>人口密度</a:t>
                      </a:r>
                      <a:r>
                        <a:rPr kumimoji="1" lang="en-US" altLang="ja-JP" sz="1000" b="0" i="0" u="none" strike="noStrike" cap="none" normalizeH="0" baseline="0" dirty="0" smtClean="0">
                          <a:ln>
                            <a:noFill/>
                          </a:ln>
                          <a:solidFill>
                            <a:srgbClr val="000000"/>
                          </a:solidFill>
                          <a:effectLst/>
                          <a:latin typeface="ＭＳ Ｐゴシック" pitchFamily="50" charset="-128"/>
                          <a:ea typeface="ＭＳ Ｐゴシック" pitchFamily="50" charset="-128"/>
                        </a:rPr>
                        <a:t>〔H27〕</a:t>
                      </a:r>
                    </a:p>
                  </a:txBody>
                  <a:tcPr marL="18000" marR="18000" marT="35983" marB="35983" anchor="ctr" horzOverflow="overflow">
                    <a:lnL w="19050" cap="flat" cmpd="sng" algn="ctr">
                      <a:solidFill>
                        <a:schemeClr val="tx1"/>
                      </a:solidFill>
                      <a:prstDash val="solid"/>
                      <a:round/>
                      <a:headEnd type="none" w="med" len="med"/>
                      <a:tailEnd type="none" w="med" len="med"/>
                    </a:lnL>
                    <a:lnR w="12700" cap="flat" cmpd="thickThin" algn="ctr">
                      <a:solidFill>
                        <a:srgbClr val="000000"/>
                      </a:solidFill>
                      <a:prstDash val="solid"/>
                      <a:round/>
                      <a:headEnd type="none" w="med" len="med"/>
                      <a:tailEnd type="none" w="med" len="med"/>
                    </a:lnR>
                    <a:lnT w="12700" cap="flat" cmpd="thickThin" algn="ctr">
                      <a:solidFill>
                        <a:srgbClr val="000000"/>
                      </a:solidFill>
                      <a:prstDash val="solid"/>
                      <a:round/>
                      <a:headEnd type="none" w="med" len="med"/>
                      <a:tailEnd type="none" w="med" len="med"/>
                    </a:lnT>
                    <a:lnB w="6350" cap="flat" cmpd="thickThin" algn="ctr">
                      <a:solidFill>
                        <a:srgbClr val="000000"/>
                      </a:solidFill>
                      <a:prstDash val="solid"/>
                      <a:round/>
                      <a:headEnd type="none" w="med" len="med"/>
                      <a:tailEnd type="none" w="med" len="med"/>
                    </a:lnB>
                    <a:lnTlToBr>
                      <a:noFill/>
                    </a:lnTlToBr>
                    <a:lnBlToTr>
                      <a:noFill/>
                    </a:lnBlToTr>
                    <a:solidFill>
                      <a:srgbClr val="CCECFF"/>
                    </a:solidFill>
                  </a:tcPr>
                </a:tc>
                <a:tc>
                  <a:txBody>
                    <a:bodyPr/>
                    <a:lstStyle/>
                    <a:p>
                      <a:pPr marL="85725" marR="0" lvl="0" indent="-85725" algn="ctr" defTabSz="914400" rtl="0" eaLnBrk="1" fontAlgn="base" latinLnBrk="0" hangingPunct="1">
                        <a:lnSpc>
                          <a:spcPct val="100000"/>
                        </a:lnSpc>
                        <a:spcBef>
                          <a:spcPct val="50000"/>
                        </a:spcBef>
                        <a:spcAft>
                          <a:spcPct val="0"/>
                        </a:spcAft>
                        <a:buClrTx/>
                        <a:buSzTx/>
                        <a:buFont typeface="Wingdings" pitchFamily="2" charset="2"/>
                        <a:buNone/>
                        <a:tabLst/>
                      </a:pPr>
                      <a:r>
                        <a:rPr kumimoji="1" lang="ja-JP" altLang="en-US" sz="1000" b="0" i="0" u="none" strike="noStrike" cap="none" normalizeH="0" baseline="0" dirty="0" smtClean="0">
                          <a:ln>
                            <a:noFill/>
                          </a:ln>
                          <a:solidFill>
                            <a:srgbClr val="000000"/>
                          </a:solidFill>
                          <a:effectLst/>
                          <a:latin typeface="ＭＳ Ｐゴシック" pitchFamily="50" charset="-128"/>
                          <a:ea typeface="ＭＳ Ｐゴシック" pitchFamily="50" charset="-128"/>
                        </a:rPr>
                        <a:t>外国籍住民数</a:t>
                      </a:r>
                      <a:r>
                        <a:rPr kumimoji="1" lang="en-US" altLang="ja-JP" sz="1000" b="0" i="0" u="none" strike="noStrike" cap="none" normalizeH="0" baseline="0" dirty="0" smtClean="0">
                          <a:ln>
                            <a:noFill/>
                          </a:ln>
                          <a:solidFill>
                            <a:srgbClr val="000000"/>
                          </a:solidFill>
                          <a:effectLst/>
                          <a:latin typeface="ＭＳ Ｐゴシック" pitchFamily="50" charset="-128"/>
                          <a:ea typeface="ＭＳ Ｐゴシック" pitchFamily="50" charset="-128"/>
                        </a:rPr>
                        <a:t>〔H27〕</a:t>
                      </a:r>
                    </a:p>
                  </a:txBody>
                  <a:tcPr marL="18000" marR="18000" marT="35983" marB="35983" anchor="ctr" horzOverflow="overflow">
                    <a:lnL w="12700" cap="flat" cmpd="thickThin" algn="ctr">
                      <a:solidFill>
                        <a:srgbClr val="000000"/>
                      </a:solidFill>
                      <a:prstDash val="solid"/>
                      <a:round/>
                      <a:headEnd type="none" w="med" len="med"/>
                      <a:tailEnd type="none" w="med" len="med"/>
                    </a:lnL>
                    <a:lnR w="12700" cap="flat" cmpd="thickThin" algn="ctr">
                      <a:solidFill>
                        <a:srgbClr val="000000"/>
                      </a:solidFill>
                      <a:prstDash val="solid"/>
                      <a:round/>
                      <a:headEnd type="none" w="med" len="med"/>
                      <a:tailEnd type="none" w="med" len="med"/>
                    </a:lnR>
                    <a:lnT w="12700" cap="flat" cmpd="thickThin" algn="ctr">
                      <a:solidFill>
                        <a:srgbClr val="000000"/>
                      </a:solidFill>
                      <a:prstDash val="solid"/>
                      <a:round/>
                      <a:headEnd type="none" w="med" len="med"/>
                      <a:tailEnd type="none" w="med" len="med"/>
                    </a:lnT>
                    <a:lnB w="6350" cap="flat" cmpd="thickThin" algn="ctr">
                      <a:solidFill>
                        <a:srgbClr val="000000"/>
                      </a:solidFill>
                      <a:prstDash val="solid"/>
                      <a:round/>
                      <a:headEnd type="none" w="med" len="med"/>
                      <a:tailEnd type="none" w="med" len="med"/>
                    </a:lnB>
                    <a:lnTlToBr>
                      <a:noFill/>
                    </a:lnTlToBr>
                    <a:lnBlToTr>
                      <a:noFill/>
                    </a:lnBlToTr>
                    <a:solidFill>
                      <a:srgbClr val="CCECFF"/>
                    </a:solidFill>
                  </a:tcPr>
                </a:tc>
                <a:tc>
                  <a:txBody>
                    <a:bodyPr/>
                    <a:lstStyle/>
                    <a:p>
                      <a:pPr marL="85725" marR="0" lvl="0" indent="-85725" algn="ctr" defTabSz="914400" rtl="0" eaLnBrk="1" fontAlgn="base" latinLnBrk="0" hangingPunct="1">
                        <a:lnSpc>
                          <a:spcPct val="100000"/>
                        </a:lnSpc>
                        <a:spcBef>
                          <a:spcPct val="50000"/>
                        </a:spcBef>
                        <a:spcAft>
                          <a:spcPct val="0"/>
                        </a:spcAft>
                        <a:buClrTx/>
                        <a:buSzTx/>
                        <a:buFont typeface="Wingdings" pitchFamily="2" charset="2"/>
                        <a:buNone/>
                        <a:tabLst/>
                      </a:pPr>
                      <a:r>
                        <a:rPr kumimoji="1" lang="ja-JP" altLang="en-US" sz="1000" b="0" i="0" u="none" strike="noStrike" cap="none" normalizeH="0" baseline="0" dirty="0" smtClean="0">
                          <a:ln>
                            <a:noFill/>
                          </a:ln>
                          <a:solidFill>
                            <a:srgbClr val="000000"/>
                          </a:solidFill>
                          <a:effectLst/>
                          <a:latin typeface="ＭＳ Ｐゴシック" pitchFamily="50" charset="-128"/>
                          <a:ea typeface="ＭＳ Ｐゴシック" pitchFamily="50" charset="-128"/>
                        </a:rPr>
                        <a:t>面　積</a:t>
                      </a:r>
                    </a:p>
                  </a:txBody>
                  <a:tcPr marL="18000" marR="18000" marT="35983" marB="35983" anchor="ctr" horzOverflow="overflow">
                    <a:lnL w="12700" cap="flat" cmpd="thickThin"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12700" cap="flat" cmpd="thickThin" algn="ctr">
                      <a:solidFill>
                        <a:srgbClr val="000000"/>
                      </a:solidFill>
                      <a:prstDash val="solid"/>
                      <a:round/>
                      <a:headEnd type="none" w="med" len="med"/>
                      <a:tailEnd type="none" w="med" len="med"/>
                    </a:lnT>
                    <a:lnB w="6350" cap="flat" cmpd="thickThin" algn="ctr">
                      <a:solidFill>
                        <a:srgbClr val="000000"/>
                      </a:solidFill>
                      <a:prstDash val="solid"/>
                      <a:round/>
                      <a:headEnd type="none" w="med" len="med"/>
                      <a:tailEnd type="none" w="med" len="med"/>
                    </a:lnB>
                    <a:lnTlToBr>
                      <a:noFill/>
                    </a:lnTlToBr>
                    <a:lnBlToTr>
                      <a:noFill/>
                    </a:lnBlToTr>
                    <a:solidFill>
                      <a:srgbClr val="CCECFF"/>
                    </a:solidFill>
                  </a:tcPr>
                </a:tc>
              </a:tr>
              <a:tr h="224291">
                <a:tc>
                  <a:txBody>
                    <a:bodyPr/>
                    <a:lstStyle/>
                    <a:p>
                      <a:pPr marL="85725" marR="0" lvl="0" indent="-85725" algn="ctr" defTabSz="914400" rtl="0" eaLnBrk="1" fontAlgn="base" latinLnBrk="0" hangingPunct="1">
                        <a:lnSpc>
                          <a:spcPct val="100000"/>
                        </a:lnSpc>
                        <a:spcBef>
                          <a:spcPct val="50000"/>
                        </a:spcBef>
                        <a:spcAft>
                          <a:spcPct val="0"/>
                        </a:spcAft>
                        <a:buClrTx/>
                        <a:buSzTx/>
                        <a:buFont typeface="Wingdings" pitchFamily="2" charset="2"/>
                        <a:buNone/>
                        <a:tabLst/>
                      </a:pP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16,919</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人</a:t>
                      </a: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a:t>
                      </a:r>
                      <a:r>
                        <a:rPr kumimoji="1" lang="ja-JP" altLang="en-US" sz="1000" b="0" i="0" u="none" strike="noStrike" cap="none" normalizeH="0" baseline="0" dirty="0" err="1" smtClean="0">
                          <a:ln>
                            <a:noFill/>
                          </a:ln>
                          <a:solidFill>
                            <a:schemeClr val="tx1"/>
                          </a:solidFill>
                          <a:effectLst/>
                          <a:latin typeface="ＭＳ Ｐゴシック" pitchFamily="50" charset="-128"/>
                          <a:ea typeface="ＭＳ Ｐゴシック" pitchFamily="50" charset="-128"/>
                        </a:rPr>
                        <a:t>ｋ</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a:t>
                      </a:r>
                    </a:p>
                  </a:txBody>
                  <a:tcPr marL="18000" marR="18000" marT="35983" marB="35983" anchor="ctr" horzOverflow="overflow">
                    <a:lnL w="19050" cap="flat" cmpd="sng" algn="ctr">
                      <a:solidFill>
                        <a:schemeClr val="tx1"/>
                      </a:solidFill>
                      <a:prstDash val="solid"/>
                      <a:round/>
                      <a:headEnd type="none" w="med" len="med"/>
                      <a:tailEnd type="none" w="med" len="med"/>
                    </a:lnL>
                    <a:lnR w="12700" cap="flat" cmpd="thickThin" algn="ctr">
                      <a:solidFill>
                        <a:srgbClr val="000000"/>
                      </a:solidFill>
                      <a:prstDash val="solid"/>
                      <a:round/>
                      <a:headEnd type="none" w="med" len="med"/>
                      <a:tailEnd type="none" w="med" len="med"/>
                    </a:lnR>
                    <a:lnT w="6350" cap="flat" cmpd="thickThin"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FFFFFF"/>
                    </a:solidFill>
                  </a:tcPr>
                </a:tc>
                <a:tc>
                  <a:txBody>
                    <a:bodyPr/>
                    <a:lstStyle/>
                    <a:p>
                      <a:pPr marL="85725" marR="0" lvl="0" indent="-85725" algn="ctr" defTabSz="914400" rtl="0" eaLnBrk="1" fontAlgn="base" latinLnBrk="0" hangingPunct="1">
                        <a:lnSpc>
                          <a:spcPct val="100000"/>
                        </a:lnSpc>
                        <a:spcBef>
                          <a:spcPct val="50000"/>
                        </a:spcBef>
                        <a:spcAft>
                          <a:spcPct val="0"/>
                        </a:spcAft>
                        <a:buClrTx/>
                        <a:buSzTx/>
                        <a:buFont typeface="Wingdings" pitchFamily="2" charset="2"/>
                        <a:buNone/>
                        <a:tabLst/>
                      </a:pP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9,632</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人</a:t>
                      </a:r>
                    </a:p>
                  </a:txBody>
                  <a:tcPr marL="18000" marR="18000" marT="35983" marB="35983" anchor="ctr" horzOverflow="overflow">
                    <a:lnL w="12700" cap="flat" cmpd="thickThin" algn="ctr">
                      <a:solidFill>
                        <a:srgbClr val="000000"/>
                      </a:solidFill>
                      <a:prstDash val="solid"/>
                      <a:round/>
                      <a:headEnd type="none" w="med" len="med"/>
                      <a:tailEnd type="none" w="med" len="med"/>
                    </a:lnL>
                    <a:lnR w="12700" cap="flat" cmpd="thickThin" algn="ctr">
                      <a:solidFill>
                        <a:srgbClr val="000000"/>
                      </a:solidFill>
                      <a:prstDash val="solid"/>
                      <a:round/>
                      <a:headEnd type="none" w="med" len="med"/>
                      <a:tailEnd type="none" w="med" len="med"/>
                    </a:lnR>
                    <a:lnT w="6350" cap="flat" cmpd="thickThin"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FFFFFF"/>
                    </a:solidFill>
                  </a:tcPr>
                </a:tc>
                <a:tc>
                  <a:txBody>
                    <a:bodyPr/>
                    <a:lstStyle/>
                    <a:p>
                      <a:pPr marL="85725" marR="0" lvl="0" indent="-85725" algn="ctr" defTabSz="914400" rtl="0" eaLnBrk="1" fontAlgn="base" latinLnBrk="0" hangingPunct="1">
                        <a:lnSpc>
                          <a:spcPct val="100000"/>
                        </a:lnSpc>
                        <a:spcBef>
                          <a:spcPct val="50000"/>
                        </a:spcBef>
                        <a:spcAft>
                          <a:spcPct val="0"/>
                        </a:spcAft>
                        <a:buClrTx/>
                        <a:buSzTx/>
                        <a:buFont typeface="Wingdings" pitchFamily="2" charset="2"/>
                        <a:buNone/>
                        <a:tabLst/>
                      </a:pP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21.09</a:t>
                      </a:r>
                      <a:r>
                        <a:rPr kumimoji="1" lang="ja-JP" altLang="en-US" sz="1000" b="0" i="0" u="none" strike="noStrike" cap="none" normalizeH="0" baseline="0" dirty="0" err="1" smtClean="0">
                          <a:ln>
                            <a:noFill/>
                          </a:ln>
                          <a:solidFill>
                            <a:schemeClr val="tx1"/>
                          </a:solidFill>
                          <a:effectLst/>
                          <a:latin typeface="ＭＳ Ｐゴシック" pitchFamily="50" charset="-128"/>
                          <a:ea typeface="ＭＳ Ｐゴシック" pitchFamily="50" charset="-128"/>
                        </a:rPr>
                        <a:t>ｋ</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a:t>
                      </a:r>
                    </a:p>
                  </a:txBody>
                  <a:tcPr marL="18000" marR="18000" marT="35983" marB="35983" anchor="ctr" horzOverflow="overflow">
                    <a:lnL w="12700" cap="flat" cmpd="thickThin"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thickThin"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bl>
          </a:graphicData>
        </a:graphic>
      </p:graphicFrame>
      <p:graphicFrame>
        <p:nvGraphicFramePr>
          <p:cNvPr id="49192" name="Group 40"/>
          <p:cNvGraphicFramePr>
            <a:graphicFrameLocks noGrp="1"/>
          </p:cNvGraphicFramePr>
          <p:nvPr/>
        </p:nvGraphicFramePr>
        <p:xfrm>
          <a:off x="190499" y="4538663"/>
          <a:ext cx="3629026" cy="1346340"/>
        </p:xfrm>
        <a:graphic>
          <a:graphicData uri="http://schemas.openxmlformats.org/drawingml/2006/table">
            <a:tbl>
              <a:tblPr/>
              <a:tblGrid>
                <a:gridCol w="1209675"/>
                <a:gridCol w="1209676"/>
                <a:gridCol w="1209675"/>
              </a:tblGrid>
              <a:tr h="224367">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図書館</a:t>
                      </a:r>
                    </a:p>
                  </a:txBody>
                  <a:tcPr marL="18000" marR="18000" marT="35995" marB="35995" anchor="ctr" horzOverflow="overflow">
                    <a:lnL w="19050" cap="flat" cmpd="sng" algn="ctr">
                      <a:solidFill>
                        <a:schemeClr val="tx1"/>
                      </a:solidFill>
                      <a:prstDash val="solid"/>
                      <a:round/>
                      <a:headEnd type="none" w="med" len="med"/>
                      <a:tailEnd type="none" w="med" len="med"/>
                    </a:lnL>
                    <a:lnR w="12700" cap="flat" cmpd="thickThin"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thickThin" algn="ctr">
                      <a:solidFill>
                        <a:schemeClr val="tx1"/>
                      </a:solidFill>
                      <a:prstDash val="solid"/>
                      <a:round/>
                      <a:headEnd type="none" w="med" len="med"/>
                      <a:tailEnd type="none" w="med" len="med"/>
                    </a:lnB>
                    <a:lnTlToBr>
                      <a:noFill/>
                    </a:lnTlToBr>
                    <a:lnBlToTr>
                      <a:noFill/>
                    </a:lnBlToTr>
                    <a:solidFill>
                      <a:srgbClr val="CCECFF"/>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000" b="0" i="0" u="none" strike="noStrike" cap="none" normalizeH="0" baseline="0" smtClean="0">
                          <a:ln>
                            <a:noFill/>
                          </a:ln>
                          <a:solidFill>
                            <a:schemeClr val="tx1"/>
                          </a:solidFill>
                          <a:effectLst/>
                          <a:latin typeface="ＭＳ Ｐゴシック" pitchFamily="50" charset="-128"/>
                          <a:ea typeface="ＭＳ Ｐゴシック" pitchFamily="50" charset="-128"/>
                        </a:rPr>
                        <a:t>スポーツセンター</a:t>
                      </a:r>
                    </a:p>
                  </a:txBody>
                  <a:tcPr marL="18000" marR="18000" marT="35995" marB="35995" anchor="ctr" horzOverflow="overflow">
                    <a:lnL w="12700" cap="flat" cmpd="thickThin" algn="ctr">
                      <a:solidFill>
                        <a:schemeClr val="tx1"/>
                      </a:solidFill>
                      <a:prstDash val="solid"/>
                      <a:round/>
                      <a:headEnd type="none" w="med" len="med"/>
                      <a:tailEnd type="none" w="med" len="med"/>
                    </a:lnL>
                    <a:lnR w="12700" cap="flat" cmpd="thickThin"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thickThin" algn="ctr">
                      <a:solidFill>
                        <a:schemeClr val="tx1"/>
                      </a:solidFill>
                      <a:prstDash val="solid"/>
                      <a:round/>
                      <a:headEnd type="none" w="med" len="med"/>
                      <a:tailEnd type="none" w="med" len="med"/>
                    </a:lnB>
                    <a:lnTlToBr>
                      <a:noFill/>
                    </a:lnTlToBr>
                    <a:lnBlToTr>
                      <a:noFill/>
                    </a:lnBlToTr>
                    <a:solidFill>
                      <a:srgbClr val="CCECFF"/>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000" b="0" i="0" u="none" strike="noStrike" cap="none" normalizeH="0" baseline="0" smtClean="0">
                          <a:ln>
                            <a:noFill/>
                          </a:ln>
                          <a:solidFill>
                            <a:schemeClr val="tx1"/>
                          </a:solidFill>
                          <a:effectLst/>
                          <a:latin typeface="ＭＳ Ｐゴシック" pitchFamily="50" charset="-128"/>
                          <a:ea typeface="ＭＳ Ｐゴシック" pitchFamily="50" charset="-128"/>
                        </a:rPr>
                        <a:t>プール施設</a:t>
                      </a:r>
                    </a:p>
                  </a:txBody>
                  <a:tcPr marL="18000" marR="18000" marT="35995" marB="35995" anchor="ctr" horzOverflow="overflow">
                    <a:lnL w="12700" cap="flat" cmpd="thickThin"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thickThin" algn="ctr">
                      <a:solidFill>
                        <a:schemeClr val="tx1"/>
                      </a:solidFill>
                      <a:prstDash val="solid"/>
                      <a:round/>
                      <a:headEnd type="none" w="med" len="med"/>
                      <a:tailEnd type="none" w="med" len="med"/>
                    </a:lnB>
                    <a:lnTlToBr>
                      <a:noFill/>
                    </a:lnTlToBr>
                    <a:lnBlToTr>
                      <a:noFill/>
                    </a:lnBlToTr>
                    <a:solidFill>
                      <a:srgbClr val="CCECFF"/>
                    </a:solidFill>
                  </a:tcPr>
                </a:tc>
              </a:tr>
              <a:tr h="224367">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3</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館</a:t>
                      </a:r>
                    </a:p>
                  </a:txBody>
                  <a:tcPr marL="18000" marR="18000" marT="35995" marB="35995" anchor="ctr" horzOverflow="overflow">
                    <a:lnL w="19050" cap="flat" cmpd="sng" algn="ctr">
                      <a:solidFill>
                        <a:schemeClr val="tx1"/>
                      </a:solidFill>
                      <a:prstDash val="solid"/>
                      <a:round/>
                      <a:headEnd type="none" w="med" len="med"/>
                      <a:tailEnd type="none" w="med" len="med"/>
                    </a:lnL>
                    <a:lnR w="12700" cap="flat" cmpd="thickThin" algn="ctr">
                      <a:solidFill>
                        <a:schemeClr val="tx1"/>
                      </a:solidFill>
                      <a:prstDash val="solid"/>
                      <a:round/>
                      <a:headEnd type="none" w="med" len="med"/>
                      <a:tailEnd type="none" w="med" len="med"/>
                    </a:lnR>
                    <a:lnT w="6350" cap="flat" cmpd="thickThin" algn="ctr">
                      <a:solidFill>
                        <a:schemeClr val="tx1"/>
                      </a:solidFill>
                      <a:prstDash val="solid"/>
                      <a:round/>
                      <a:headEnd type="none" w="med" len="med"/>
                      <a:tailEnd type="none" w="med" len="med"/>
                    </a:lnT>
                    <a:lnB w="12700" cap="flat" cmpd="thickThin"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3</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ヵ所</a:t>
                      </a:r>
                    </a:p>
                  </a:txBody>
                  <a:tcPr marL="18000" marR="18000" marT="35995" marB="35995" anchor="ctr" horzOverflow="overflow">
                    <a:lnL w="12700" cap="flat" cmpd="thickThin" algn="ctr">
                      <a:solidFill>
                        <a:schemeClr val="tx1"/>
                      </a:solidFill>
                      <a:prstDash val="solid"/>
                      <a:round/>
                      <a:headEnd type="none" w="med" len="med"/>
                      <a:tailEnd type="none" w="med" len="med"/>
                    </a:lnL>
                    <a:lnR w="12700" cap="flat" cmpd="thickThin" algn="ctr">
                      <a:solidFill>
                        <a:schemeClr val="tx1"/>
                      </a:solidFill>
                      <a:prstDash val="solid"/>
                      <a:round/>
                      <a:headEnd type="none" w="med" len="med"/>
                      <a:tailEnd type="none" w="med" len="med"/>
                    </a:lnR>
                    <a:lnT w="6350" cap="flat" cmpd="thickThin" algn="ctr">
                      <a:solidFill>
                        <a:schemeClr val="tx1"/>
                      </a:solidFill>
                      <a:prstDash val="solid"/>
                      <a:round/>
                      <a:headEnd type="none" w="med" len="med"/>
                      <a:tailEnd type="none" w="med" len="med"/>
                    </a:lnT>
                    <a:lnB w="12700" cap="flat" cmpd="thickThin"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3</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ヵ所</a:t>
                      </a:r>
                    </a:p>
                  </a:txBody>
                  <a:tcPr marL="18000" marR="18000" marT="35995" marB="35995" anchor="ctr" horzOverflow="overflow">
                    <a:lnL w="12700" cap="flat" cmpd="thickThin"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thickThin" algn="ctr">
                      <a:solidFill>
                        <a:schemeClr val="tx1"/>
                      </a:solidFill>
                      <a:prstDash val="solid"/>
                      <a:round/>
                      <a:headEnd type="none" w="med" len="med"/>
                      <a:tailEnd type="none" w="med" len="med"/>
                    </a:lnT>
                    <a:lnB w="12700" cap="flat" cmpd="thickThin" algn="ctr">
                      <a:solidFill>
                        <a:schemeClr val="tx1"/>
                      </a:solidFill>
                      <a:prstDash val="solid"/>
                      <a:round/>
                      <a:headEnd type="none" w="med" len="med"/>
                      <a:tailEnd type="none" w="med" len="med"/>
                    </a:lnB>
                    <a:lnTlToBr>
                      <a:noFill/>
                    </a:lnTlToBr>
                    <a:lnBlToTr>
                      <a:noFill/>
                    </a:lnBlToTr>
                    <a:noFill/>
                  </a:tcPr>
                </a:tc>
              </a:tr>
              <a:tr h="224367">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000" b="0" i="0" u="none" strike="noStrike" cap="none" normalizeH="0" baseline="0" smtClean="0">
                          <a:ln>
                            <a:noFill/>
                          </a:ln>
                          <a:solidFill>
                            <a:schemeClr val="tx1"/>
                          </a:solidFill>
                          <a:effectLst/>
                          <a:latin typeface="ＭＳ Ｐゴシック" pitchFamily="50" charset="-128"/>
                          <a:ea typeface="ＭＳ Ｐゴシック" pitchFamily="50" charset="-128"/>
                        </a:rPr>
                        <a:t>区民センター・ホール</a:t>
                      </a:r>
                    </a:p>
                  </a:txBody>
                  <a:tcPr marL="18000" marR="18000" marT="35995" marB="35995" anchor="ctr" horzOverflow="overflow">
                    <a:lnL w="19050" cap="flat" cmpd="sng" algn="ctr">
                      <a:solidFill>
                        <a:schemeClr val="tx1"/>
                      </a:solidFill>
                      <a:prstDash val="solid"/>
                      <a:round/>
                      <a:headEnd type="none" w="med" len="med"/>
                      <a:tailEnd type="none" w="med" len="med"/>
                    </a:lnL>
                    <a:lnR w="12700" cap="flat" cmpd="thickThin" algn="ctr">
                      <a:solidFill>
                        <a:schemeClr val="tx1"/>
                      </a:solidFill>
                      <a:prstDash val="solid"/>
                      <a:round/>
                      <a:headEnd type="none" w="med" len="med"/>
                      <a:tailEnd type="none" w="med" len="med"/>
                    </a:lnR>
                    <a:lnT w="12700" cap="flat" cmpd="thickThin" algn="ctr">
                      <a:solidFill>
                        <a:schemeClr val="tx1"/>
                      </a:solidFill>
                      <a:prstDash val="solid"/>
                      <a:round/>
                      <a:headEnd type="none" w="med" len="med"/>
                      <a:tailEnd type="none" w="med" len="med"/>
                    </a:lnT>
                    <a:lnB w="6350" cap="flat" cmpd="thickThin" algn="ctr">
                      <a:solidFill>
                        <a:schemeClr val="tx1"/>
                      </a:solidFill>
                      <a:prstDash val="solid"/>
                      <a:round/>
                      <a:headEnd type="none" w="med" len="med"/>
                      <a:tailEnd type="none" w="med" len="med"/>
                    </a:lnB>
                    <a:lnTlToBr>
                      <a:noFill/>
                    </a:lnTlToBr>
                    <a:lnBlToTr>
                      <a:noFill/>
                    </a:lnBlToTr>
                    <a:solidFill>
                      <a:srgbClr val="CCECFF"/>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000" b="0" i="0" u="none" strike="noStrike" cap="none" normalizeH="0" baseline="0" smtClean="0">
                          <a:ln>
                            <a:noFill/>
                          </a:ln>
                          <a:solidFill>
                            <a:schemeClr val="tx1"/>
                          </a:solidFill>
                          <a:effectLst/>
                          <a:latin typeface="ＭＳ Ｐゴシック" pitchFamily="50" charset="-128"/>
                          <a:ea typeface="ＭＳ Ｐゴシック" pitchFamily="50" charset="-128"/>
                        </a:rPr>
                        <a:t>老人福祉センター</a:t>
                      </a:r>
                    </a:p>
                  </a:txBody>
                  <a:tcPr marL="18000" marR="18000" marT="35995" marB="35995" anchor="ctr" horzOverflow="overflow">
                    <a:lnL w="12700" cap="flat" cmpd="thickThin" algn="ctr">
                      <a:solidFill>
                        <a:schemeClr val="tx1"/>
                      </a:solidFill>
                      <a:prstDash val="solid"/>
                      <a:round/>
                      <a:headEnd type="none" w="med" len="med"/>
                      <a:tailEnd type="none" w="med" len="med"/>
                    </a:lnL>
                    <a:lnR w="12700" cap="flat" cmpd="thickThin" algn="ctr">
                      <a:solidFill>
                        <a:schemeClr val="tx1"/>
                      </a:solidFill>
                      <a:prstDash val="solid"/>
                      <a:round/>
                      <a:headEnd type="none" w="med" len="med"/>
                      <a:tailEnd type="none" w="med" len="med"/>
                    </a:lnR>
                    <a:lnT w="12700" cap="flat" cmpd="thickThin" algn="ctr">
                      <a:solidFill>
                        <a:schemeClr val="tx1"/>
                      </a:solidFill>
                      <a:prstDash val="solid"/>
                      <a:round/>
                      <a:headEnd type="none" w="med" len="med"/>
                      <a:tailEnd type="none" w="med" len="med"/>
                    </a:lnT>
                    <a:lnB w="6350" cap="flat" cmpd="thickThin" algn="ctr">
                      <a:solidFill>
                        <a:schemeClr val="tx1"/>
                      </a:solidFill>
                      <a:prstDash val="solid"/>
                      <a:round/>
                      <a:headEnd type="none" w="med" len="med"/>
                      <a:tailEnd type="none" w="med" len="med"/>
                    </a:lnB>
                    <a:lnTlToBr>
                      <a:noFill/>
                    </a:lnTlToBr>
                    <a:lnBlToTr>
                      <a:noFill/>
                    </a:lnBlToTr>
                    <a:solidFill>
                      <a:srgbClr val="CCECFF"/>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000" b="0" i="0" u="none" strike="noStrike" cap="none" normalizeH="0" baseline="0" smtClean="0">
                          <a:ln>
                            <a:noFill/>
                          </a:ln>
                          <a:solidFill>
                            <a:schemeClr val="tx1"/>
                          </a:solidFill>
                          <a:effectLst/>
                          <a:latin typeface="ＭＳ Ｐゴシック" pitchFamily="50" charset="-128"/>
                          <a:ea typeface="ＭＳ Ｐゴシック" pitchFamily="50" charset="-128"/>
                        </a:rPr>
                        <a:t>子ども・子育てプラザ</a:t>
                      </a:r>
                    </a:p>
                  </a:txBody>
                  <a:tcPr marL="18000" marR="18000" marT="35995" marB="35995" anchor="ctr" horzOverflow="overflow">
                    <a:lnL w="12700" cap="flat" cmpd="thickThin"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2700" cap="flat" cmpd="thickThin" algn="ctr">
                      <a:solidFill>
                        <a:schemeClr val="tx1"/>
                      </a:solidFill>
                      <a:prstDash val="solid"/>
                      <a:round/>
                      <a:headEnd type="none" w="med" len="med"/>
                      <a:tailEnd type="none" w="med" len="med"/>
                    </a:lnT>
                    <a:lnB w="6350" cap="flat" cmpd="thickThin" algn="ctr">
                      <a:solidFill>
                        <a:schemeClr val="tx1"/>
                      </a:solidFill>
                      <a:prstDash val="solid"/>
                      <a:round/>
                      <a:headEnd type="none" w="med" len="med"/>
                      <a:tailEnd type="none" w="med" len="med"/>
                    </a:lnB>
                    <a:lnTlToBr>
                      <a:noFill/>
                    </a:lnTlToBr>
                    <a:lnBlToTr>
                      <a:noFill/>
                    </a:lnBlToTr>
                    <a:solidFill>
                      <a:srgbClr val="CCECFF"/>
                    </a:solidFill>
                  </a:tcPr>
                </a:tc>
              </a:tr>
              <a:tr h="224367">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3</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ヵ所</a:t>
                      </a:r>
                    </a:p>
                  </a:txBody>
                  <a:tcPr marL="18000" marR="18000" marT="35995" marB="35995" anchor="ctr" horzOverflow="overflow">
                    <a:lnL w="19050" cap="flat" cmpd="sng" algn="ctr">
                      <a:solidFill>
                        <a:schemeClr val="tx1"/>
                      </a:solidFill>
                      <a:prstDash val="solid"/>
                      <a:round/>
                      <a:headEnd type="none" w="med" len="med"/>
                      <a:tailEnd type="none" w="med" len="med"/>
                    </a:lnL>
                    <a:lnR w="12700" cap="flat" cmpd="thickThin" algn="ctr">
                      <a:solidFill>
                        <a:schemeClr val="tx1"/>
                      </a:solidFill>
                      <a:prstDash val="solid"/>
                      <a:round/>
                      <a:headEnd type="none" w="med" len="med"/>
                      <a:tailEnd type="none" w="med" len="med"/>
                    </a:lnR>
                    <a:lnT w="6350" cap="flat" cmpd="thickThin" algn="ctr">
                      <a:solidFill>
                        <a:schemeClr val="tx1"/>
                      </a:solidFill>
                      <a:prstDash val="solid"/>
                      <a:round/>
                      <a:headEnd type="none" w="med" len="med"/>
                      <a:tailEnd type="none" w="med" len="med"/>
                    </a:lnT>
                    <a:lnB w="6350" cap="flat" cmpd="thickThin"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3</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ヵ所</a:t>
                      </a:r>
                    </a:p>
                  </a:txBody>
                  <a:tcPr marL="18000" marR="18000" marT="35995" marB="35995" anchor="ctr" horzOverflow="overflow">
                    <a:lnL w="12700" cap="flat" cmpd="thickThin" algn="ctr">
                      <a:solidFill>
                        <a:schemeClr val="tx1"/>
                      </a:solidFill>
                      <a:prstDash val="solid"/>
                      <a:round/>
                      <a:headEnd type="none" w="med" len="med"/>
                      <a:tailEnd type="none" w="med" len="med"/>
                    </a:lnL>
                    <a:lnR w="12700" cap="flat" cmpd="thickThin" algn="ctr">
                      <a:solidFill>
                        <a:schemeClr val="tx1"/>
                      </a:solidFill>
                      <a:prstDash val="solid"/>
                      <a:round/>
                      <a:headEnd type="none" w="med" len="med"/>
                      <a:tailEnd type="none" w="med" len="med"/>
                    </a:lnR>
                    <a:lnT w="6350" cap="flat" cmpd="thickThin" algn="ctr">
                      <a:solidFill>
                        <a:schemeClr val="tx1"/>
                      </a:solidFill>
                      <a:prstDash val="solid"/>
                      <a:round/>
                      <a:headEnd type="none" w="med" len="med"/>
                      <a:tailEnd type="none" w="med" len="med"/>
                    </a:lnT>
                    <a:lnB w="6350" cap="flat" cmpd="thickThin"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3</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ヵ所</a:t>
                      </a:r>
                    </a:p>
                  </a:txBody>
                  <a:tcPr marL="18000" marR="18000" marT="35995" marB="35995" anchor="ctr" horzOverflow="overflow">
                    <a:lnL w="12700" cap="flat" cmpd="thickThin"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thickThin"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224367">
                <a:tc gridSpan="2">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公園数（</a:t>
                      </a: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1</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人あたりの面積）</a:t>
                      </a:r>
                    </a:p>
                  </a:txBody>
                  <a:tcPr marL="18000" marR="18000" marT="35995" marB="35995" anchor="ctr"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thickThin" algn="ctr">
                      <a:solidFill>
                        <a:schemeClr val="tx1"/>
                      </a:solidFill>
                      <a:prstDash val="solid"/>
                      <a:round/>
                      <a:headEnd type="none" w="med" len="med"/>
                      <a:tailEnd type="none" w="med" len="med"/>
                    </a:lnT>
                    <a:lnB w="6350" cap="flat" cmpd="thickThin" algn="ctr">
                      <a:solidFill>
                        <a:schemeClr val="tx1"/>
                      </a:solidFill>
                      <a:prstDash val="solid"/>
                      <a:round/>
                      <a:headEnd type="none" w="med" len="med"/>
                      <a:tailEnd type="none" w="med" len="med"/>
                    </a:lnB>
                    <a:lnTlToBr>
                      <a:noFill/>
                    </a:lnTlToBr>
                    <a:lnBlToTr>
                      <a:noFill/>
                    </a:lnBlToTr>
                    <a:solidFill>
                      <a:schemeClr val="accent5">
                        <a:lumMod val="40000"/>
                        <a:lumOff val="60000"/>
                      </a:schemeClr>
                    </a:solidFill>
                  </a:tcPr>
                </a:tc>
                <a:tc hMerge="1">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18000" marR="18000" marT="36000" marB="36000" anchor="ctr" horzOverflow="overflow">
                    <a:lnL w="12700" cap="flat" cmpd="thickThin" algn="ctr">
                      <a:solidFill>
                        <a:schemeClr val="tx1"/>
                      </a:solidFill>
                      <a:prstDash val="solid"/>
                      <a:round/>
                      <a:headEnd type="none" w="med" len="med"/>
                      <a:tailEnd type="none" w="med" len="med"/>
                    </a:lnL>
                    <a:lnR w="12700" cap="flat" cmpd="thickThin" algn="ctr">
                      <a:solidFill>
                        <a:schemeClr val="tx1"/>
                      </a:solidFill>
                      <a:prstDash val="solid"/>
                      <a:round/>
                      <a:headEnd type="none" w="med" len="med"/>
                      <a:tailEnd type="none" w="med" len="med"/>
                    </a:lnR>
                    <a:lnT w="6350" cap="flat" cmpd="thickThin" algn="ctr">
                      <a:solidFill>
                        <a:schemeClr val="tx1"/>
                      </a:solidFill>
                      <a:prstDash val="solid"/>
                      <a:round/>
                      <a:headEnd type="none" w="med" len="med"/>
                      <a:tailEnd type="none" w="med" len="med"/>
                    </a:lnT>
                    <a:lnB w="6350" cap="flat" cmpd="thickThin" algn="ctr">
                      <a:solidFill>
                        <a:schemeClr val="tx1"/>
                      </a:solidFill>
                      <a:prstDash val="solid"/>
                      <a:round/>
                      <a:headEnd type="none" w="med" len="med"/>
                      <a:tailEnd type="none" w="med" len="med"/>
                    </a:lnB>
                    <a:lnTlToBr>
                      <a:noFill/>
                    </a:lnTlToBr>
                    <a:lnBlToTr>
                      <a:noFill/>
                    </a:lnBlToTr>
                    <a:noFill/>
                  </a:tcPr>
                </a:tc>
                <a:tc rowSpan="2">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18000" marR="18000" marT="35995" marB="35995" anchor="ctr" horzOverflow="overflow">
                    <a:lnL w="19050" cap="flat" cmpd="sng" algn="ctr">
                      <a:solidFill>
                        <a:schemeClr val="tx1"/>
                      </a:solidFill>
                      <a:prstDash val="solid"/>
                      <a:round/>
                      <a:headEnd type="none" w="med" len="med"/>
                      <a:tailEnd type="none" w="med" len="med"/>
                    </a:lnL>
                    <a:lnR w="19050" cap="flat" cmpd="sng" algn="ctr">
                      <a:no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noFill/>
                      <a:prstDash val="solid"/>
                      <a:round/>
                      <a:headEnd type="none" w="med" len="med"/>
                      <a:tailEnd type="none" w="med" len="med"/>
                    </a:lnB>
                    <a:lnTlToBr>
                      <a:noFill/>
                    </a:lnTlToBr>
                    <a:lnBlToTr>
                      <a:noFill/>
                    </a:lnBlToTr>
                    <a:noFill/>
                  </a:tcPr>
                </a:tc>
              </a:tr>
              <a:tr h="224367">
                <a:tc gridSpan="2">
                  <a:txBody>
                    <a:bodyPr/>
                    <a:lstStyle/>
                    <a:p>
                      <a:pPr algn="ctr"/>
                      <a:r>
                        <a:rPr lang="en-US" altLang="ja-JP" sz="1000" dirty="0" smtClean="0">
                          <a:latin typeface="ＭＳ Ｐゴシック" pitchFamily="50" charset="-128"/>
                          <a:ea typeface="ＭＳ Ｐゴシック" pitchFamily="50" charset="-128"/>
                        </a:rPr>
                        <a:t>105</a:t>
                      </a:r>
                      <a:r>
                        <a:rPr lang="ja-JP" altLang="en-US" sz="1000" dirty="0" smtClean="0">
                          <a:latin typeface="ＭＳ Ｐゴシック" pitchFamily="50" charset="-128"/>
                          <a:ea typeface="ＭＳ Ｐゴシック" pitchFamily="50" charset="-128"/>
                        </a:rPr>
                        <a:t>ヵ所（</a:t>
                      </a:r>
                      <a:r>
                        <a:rPr lang="en-US" altLang="ja-JP" sz="1000" dirty="0" smtClean="0">
                          <a:latin typeface="ＭＳ Ｐゴシック" pitchFamily="50" charset="-128"/>
                          <a:ea typeface="ＭＳ Ｐゴシック" pitchFamily="50" charset="-128"/>
                        </a:rPr>
                        <a:t>2.89㎡</a:t>
                      </a:r>
                      <a:r>
                        <a:rPr lang="ja-JP" altLang="en-US" sz="1000" dirty="0" smtClean="0">
                          <a:latin typeface="ＭＳ Ｐゴシック" pitchFamily="50" charset="-128"/>
                          <a:ea typeface="ＭＳ Ｐゴシック" pitchFamily="50" charset="-128"/>
                        </a:rPr>
                        <a:t>）</a:t>
                      </a:r>
                      <a:endParaRPr lang="ja-JP" altLang="en-US" sz="1000" dirty="0">
                        <a:latin typeface="ＭＳ Ｐゴシック" pitchFamily="50" charset="-128"/>
                        <a:ea typeface="ＭＳ Ｐゴシック" pitchFamily="50" charset="-128"/>
                      </a:endParaRPr>
                    </a:p>
                  </a:txBody>
                  <a:tcPr marL="18000" marR="18000" marT="35995" marB="35995" anchor="ctr"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thickThin"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hMerge="1">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18000" marR="18000" marT="36000" marB="36000" anchor="ctr" horzOverflow="overflow">
                    <a:lnL w="12700" cap="flat" cmpd="thickThin" algn="ctr">
                      <a:solidFill>
                        <a:schemeClr val="tx1"/>
                      </a:solidFill>
                      <a:prstDash val="solid"/>
                      <a:round/>
                      <a:headEnd type="none" w="med" len="med"/>
                      <a:tailEnd type="none" w="med" len="med"/>
                    </a:lnL>
                    <a:lnR w="12700" cap="flat" cmpd="thickThin" algn="ctr">
                      <a:solidFill>
                        <a:schemeClr val="tx1"/>
                      </a:solidFill>
                      <a:prstDash val="solid"/>
                      <a:round/>
                      <a:headEnd type="none" w="med" len="med"/>
                      <a:tailEnd type="none" w="med" len="med"/>
                    </a:lnR>
                    <a:lnT w="6350" cap="flat" cmpd="thickThin" algn="ctr">
                      <a:solidFill>
                        <a:schemeClr val="tx1"/>
                      </a:solidFill>
                      <a:prstDash val="solid"/>
                      <a:round/>
                      <a:headEnd type="none" w="med" len="med"/>
                      <a:tailEnd type="none" w="med" len="med"/>
                    </a:lnT>
                    <a:lnB w="28575" cap="flat" cmpd="thickThin" algn="ctr">
                      <a:solidFill>
                        <a:schemeClr val="tx1"/>
                      </a:solidFill>
                      <a:prstDash val="solid"/>
                      <a:round/>
                      <a:headEnd type="none" w="med" len="med"/>
                      <a:tailEnd type="none" w="med" len="med"/>
                    </a:lnB>
                    <a:lnTlToBr>
                      <a:noFill/>
                    </a:lnTlToBr>
                    <a:lnBlToTr>
                      <a:noFill/>
                    </a:lnBlToTr>
                    <a:noFill/>
                  </a:tcPr>
                </a:tc>
                <a:tc vMerge="1">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18000" marR="18000" marT="36000" marB="36000" anchor="ctr" horzOverflow="overflow">
                    <a:lnL w="12700" cap="flat" cmpd="thickThin" algn="ctr">
                      <a:solidFill>
                        <a:schemeClr val="tx1"/>
                      </a:solidFill>
                      <a:prstDash val="solid"/>
                      <a:round/>
                      <a:headEnd type="none" w="med" len="med"/>
                      <a:tailEnd type="none" w="med" len="med"/>
                    </a:lnL>
                    <a:lnR w="28575" cap="flat" cmpd="thickThin" algn="ctr">
                      <a:solidFill>
                        <a:schemeClr val="tx1"/>
                      </a:solidFill>
                      <a:prstDash val="solid"/>
                      <a:round/>
                      <a:headEnd type="none" w="med" len="med"/>
                      <a:tailEnd type="none" w="med" len="med"/>
                    </a:lnR>
                    <a:lnT w="6350" cap="flat" cmpd="thickThin" algn="ctr">
                      <a:solidFill>
                        <a:schemeClr val="tx1"/>
                      </a:solidFill>
                      <a:prstDash val="solid"/>
                      <a:round/>
                      <a:headEnd type="none" w="med" len="med"/>
                      <a:tailEnd type="none" w="med" len="med"/>
                    </a:lnT>
                    <a:lnB w="28575" cap="flat" cmpd="thickThin" algn="ctr">
                      <a:solidFill>
                        <a:schemeClr val="tx1"/>
                      </a:solidFill>
                      <a:prstDash val="solid"/>
                      <a:round/>
                      <a:headEnd type="none" w="med" len="med"/>
                      <a:tailEnd type="none" w="med" len="med"/>
                    </a:lnB>
                    <a:lnTlToBr>
                      <a:noFill/>
                    </a:lnTlToBr>
                    <a:lnBlToTr>
                      <a:noFill/>
                    </a:lnBlToTr>
                    <a:noFill/>
                  </a:tcPr>
                </a:tc>
              </a:tr>
            </a:tbl>
          </a:graphicData>
        </a:graphic>
      </p:graphicFrame>
      <p:graphicFrame>
        <p:nvGraphicFramePr>
          <p:cNvPr id="49332" name="Group 180"/>
          <p:cNvGraphicFramePr>
            <a:graphicFrameLocks noGrp="1"/>
          </p:cNvGraphicFramePr>
          <p:nvPr/>
        </p:nvGraphicFramePr>
        <p:xfrm>
          <a:off x="190500" y="2995613"/>
          <a:ext cx="3629025" cy="1033504"/>
        </p:xfrm>
        <a:graphic>
          <a:graphicData uri="http://schemas.openxmlformats.org/drawingml/2006/table">
            <a:tbl>
              <a:tblPr/>
              <a:tblGrid>
                <a:gridCol w="1209675"/>
                <a:gridCol w="601013"/>
                <a:gridCol w="608662"/>
                <a:gridCol w="1209675"/>
              </a:tblGrid>
              <a:tr h="360328">
                <a:tc gridSpan="2">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職員配置数案</a:t>
                      </a:r>
                    </a:p>
                  </a:txBody>
                  <a:tcPr marL="18000" marR="18000" marT="35996" marB="35996" anchor="ctr"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thickThin" algn="ctr">
                      <a:solidFill>
                        <a:schemeClr val="tx1"/>
                      </a:solidFill>
                      <a:prstDash val="solid"/>
                      <a:round/>
                      <a:headEnd type="none" w="med" len="med"/>
                      <a:tailEnd type="none" w="med" len="med"/>
                    </a:lnB>
                    <a:lnTlToBr>
                      <a:noFill/>
                    </a:lnTlToBr>
                    <a:lnBlToTr>
                      <a:noFill/>
                    </a:lnBlToTr>
                    <a:solidFill>
                      <a:srgbClr val="CCECFF"/>
                    </a:solidFill>
                  </a:tcPr>
                </a:tc>
                <a:tc hMerge="1">
                  <a:txBody>
                    <a:bodyPr/>
                    <a:lstStyle/>
                    <a:p>
                      <a:endParaRPr kumimoji="1" lang="ja-JP" altLang="en-US"/>
                    </a:p>
                  </a:txBody>
                  <a:tcPr/>
                </a:tc>
                <a:tc rowSpan="2" gridSpan="2">
                  <a:txBody>
                    <a:bodyPr/>
                    <a:lstStyle/>
                    <a:p>
                      <a:pPr marL="0" marR="0" lvl="0" indent="0" algn="ctr" defTabSz="914400" rtl="0" eaLnBrk="1" fontAlgn="base" latinLnBrk="0" hangingPunct="1">
                        <a:lnSpc>
                          <a:spcPct val="90000"/>
                        </a:lnSpc>
                        <a:spcBef>
                          <a:spcPct val="0"/>
                        </a:spcBef>
                        <a:spcAft>
                          <a:spcPct val="0"/>
                        </a:spcAft>
                        <a:buClrTx/>
                        <a:buSzTx/>
                        <a:buFontTx/>
                        <a:buNone/>
                        <a:tabLst/>
                        <a:defRPr/>
                      </a:pPr>
                      <a:endPar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18000" marR="18000" marT="35996" marB="35996" anchor="ctr" horzOverflow="overflow">
                    <a:lnL w="19050" cap="flat" cmpd="sng" algn="ctr">
                      <a:solidFill>
                        <a:schemeClr val="tx1"/>
                      </a:solidFill>
                      <a:prstDash val="solid"/>
                      <a:round/>
                      <a:headEnd type="none" w="med" len="med"/>
                      <a:tailEnd type="none" w="med" len="med"/>
                    </a:lnL>
                    <a:lnR w="19050" cap="flat" cmpd="sng" algn="ctr">
                      <a:noFill/>
                      <a:prstDash val="solid"/>
                      <a:round/>
                      <a:headEnd type="none" w="med" len="med"/>
                      <a:tailEnd type="none" w="med" len="med"/>
                    </a:lnR>
                    <a:lnT w="19050" cap="flat" cmpd="sng" algn="ctr">
                      <a:no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rowSpan="2" hMerge="1">
                  <a:txBody>
                    <a:bodyPr/>
                    <a:lstStyle/>
                    <a:p>
                      <a:endParaRPr kumimoji="1" lang="ja-JP" altLang="en-US"/>
                    </a:p>
                  </a:txBody>
                  <a:tcPr/>
                </a:tc>
              </a:tr>
              <a:tr h="224378">
                <a:tc gridSpan="2">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799</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人</a:t>
                      </a:r>
                      <a:endParaRPr kumimoji="1" lang="ja-JP" altLang="en-US" sz="9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18000" marR="18000" marT="35996" marB="35996" anchor="ctr"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thickThin" algn="ctr">
                      <a:solidFill>
                        <a:schemeClr val="tx1"/>
                      </a:solidFill>
                      <a:prstDash val="solid"/>
                      <a:round/>
                      <a:headEnd type="none" w="med" len="med"/>
                      <a:tailEnd type="none" w="med" len="med"/>
                    </a:lnT>
                    <a:lnB w="12700" cap="flat" cmpd="thickThin" algn="ctr">
                      <a:solidFill>
                        <a:schemeClr val="tx1"/>
                      </a:solidFill>
                      <a:prstDash val="solid"/>
                      <a:round/>
                      <a:headEnd type="none" w="med" len="med"/>
                      <a:tailEnd type="none" w="med" len="med"/>
                    </a:lnB>
                    <a:lnTlToBr>
                      <a:noFill/>
                    </a:lnTlToBr>
                    <a:lnBlToTr>
                      <a:noFill/>
                    </a:lnBlToTr>
                    <a:noFill/>
                  </a:tcPr>
                </a:tc>
                <a:tc hMerge="1">
                  <a:txBody>
                    <a:bodyPr/>
                    <a:lstStyle/>
                    <a:p>
                      <a:endParaRPr kumimoji="1" lang="ja-JP" altLang="en-US"/>
                    </a:p>
                  </a:txBody>
                  <a:tcPr/>
                </a:tc>
                <a:tc gridSpan="2" vMerge="1">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18000" marR="18000" marT="35996" marB="35996" anchor="ctr"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thickThin"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hMerge="1" vMerge="1">
                  <a:txBody>
                    <a:bodyPr/>
                    <a:lstStyle/>
                    <a:p>
                      <a:endParaRPr kumimoji="1" lang="ja-JP" altLang="en-US"/>
                    </a:p>
                  </a:txBody>
                  <a:tcPr/>
                </a:tc>
              </a:tr>
              <a:tr h="224378">
                <a:tc gridSpan="4">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区役所間道路距離</a:t>
                      </a:r>
                    </a:p>
                  </a:txBody>
                  <a:tcPr marL="18000" marR="18000" marT="35996" marB="35996" anchor="ctr"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2700" cap="flat" cmpd="thickThin" algn="ctr">
                      <a:solidFill>
                        <a:schemeClr val="tx1"/>
                      </a:solidFill>
                      <a:prstDash val="solid"/>
                      <a:round/>
                      <a:headEnd type="none" w="med" len="med"/>
                      <a:tailEnd type="none" w="med" len="med"/>
                    </a:lnT>
                    <a:lnB w="6350" cap="flat" cmpd="thickThin" algn="ctr">
                      <a:solidFill>
                        <a:schemeClr val="tx1"/>
                      </a:solidFill>
                      <a:prstDash val="solid"/>
                      <a:round/>
                      <a:headEnd type="none" w="med" len="med"/>
                      <a:tailEnd type="none" w="med" len="med"/>
                    </a:lnB>
                    <a:lnTlToBr>
                      <a:noFill/>
                    </a:lnTlToBr>
                    <a:lnBlToTr>
                      <a:noFill/>
                    </a:lnBlToTr>
                    <a:solidFill>
                      <a:srgbClr val="CCECFF"/>
                    </a:solidFill>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r>
              <a:tr h="224378">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zh-TW"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東成</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 </a:t>
                      </a:r>
                      <a:r>
                        <a:rPr kumimoji="1" lang="zh-TW"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 </a:t>
                      </a:r>
                      <a:r>
                        <a:rPr kumimoji="1" lang="zh-TW"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城東  </a:t>
                      </a:r>
                      <a:r>
                        <a:rPr kumimoji="1" lang="en-US" altLang="zh-TW" sz="1000" b="0" i="0" u="none" strike="noStrike" cap="none" normalizeH="0" baseline="0" dirty="0" smtClean="0">
                          <a:ln>
                            <a:noFill/>
                          </a:ln>
                          <a:solidFill>
                            <a:schemeClr val="tx1"/>
                          </a:solidFill>
                          <a:effectLst/>
                          <a:latin typeface="ＭＳ Ｐゴシック" pitchFamily="50" charset="-128"/>
                          <a:ea typeface="ＭＳ Ｐゴシック" pitchFamily="50" charset="-128"/>
                        </a:rPr>
                        <a:t>3.9km</a:t>
                      </a:r>
                      <a:endPar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18000" marR="18000" marT="35996" marB="35996" anchor="ctr" horzOverflow="overflow">
                    <a:lnL w="19050" cap="flat" cmpd="sng" algn="ctr">
                      <a:solidFill>
                        <a:schemeClr val="tx1"/>
                      </a:solidFill>
                      <a:prstDash val="solid"/>
                      <a:round/>
                      <a:headEnd type="none" w="med" len="med"/>
                      <a:tailEnd type="none" w="med" len="med"/>
                    </a:lnL>
                    <a:lnR w="12700" cap="flat" cmpd="thickThin" algn="ctr">
                      <a:solidFill>
                        <a:schemeClr val="tx1"/>
                      </a:solidFill>
                      <a:prstDash val="solid"/>
                      <a:round/>
                      <a:headEnd type="none" w="med" len="med"/>
                      <a:tailEnd type="none" w="med" len="med"/>
                    </a:lnR>
                    <a:lnT w="6350" cap="flat" cmpd="thickThin"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gridSpan="2">
                  <a:txBody>
                    <a:bodyPr/>
                    <a:lstStyle/>
                    <a:p>
                      <a:pPr algn="ctr"/>
                      <a:r>
                        <a:rPr lang="ja-JP" altLang="en-US" sz="1000" dirty="0" smtClean="0">
                          <a:latin typeface="ＭＳ Ｐゴシック" pitchFamily="50" charset="-128"/>
                          <a:ea typeface="ＭＳ Ｐゴシック" pitchFamily="50" charset="-128"/>
                        </a:rPr>
                        <a:t>東成 ⇔ 鶴見  </a:t>
                      </a:r>
                      <a:r>
                        <a:rPr lang="en-US" altLang="ja-JP" sz="1000" dirty="0" smtClean="0">
                          <a:latin typeface="ＭＳ Ｐゴシック" pitchFamily="50" charset="-128"/>
                          <a:ea typeface="ＭＳ Ｐゴシック" pitchFamily="50" charset="-128"/>
                        </a:rPr>
                        <a:t>6.0km</a:t>
                      </a:r>
                      <a:endParaRPr lang="ja-JP" altLang="en-US" sz="1000" dirty="0">
                        <a:latin typeface="ＭＳ Ｐゴシック" pitchFamily="50" charset="-128"/>
                        <a:ea typeface="ＭＳ Ｐゴシック" pitchFamily="50" charset="-128"/>
                      </a:endParaRPr>
                    </a:p>
                  </a:txBody>
                  <a:tcPr marL="18000" marR="18000" marT="35996" marB="35996" anchor="ctr" horzOverflow="overflow">
                    <a:lnL w="12700" cap="flat" cmpd="thickThin" algn="ctr">
                      <a:solidFill>
                        <a:schemeClr val="tx1"/>
                      </a:solidFill>
                      <a:prstDash val="solid"/>
                      <a:round/>
                      <a:headEnd type="none" w="med" len="med"/>
                      <a:tailEnd type="none" w="med" len="med"/>
                    </a:lnL>
                    <a:lnR w="12700" cap="flat" cmpd="thickThin" algn="ctr">
                      <a:solidFill>
                        <a:schemeClr val="tx1"/>
                      </a:solidFill>
                      <a:prstDash val="solid"/>
                      <a:round/>
                      <a:headEnd type="none" w="med" len="med"/>
                      <a:tailEnd type="none" w="med" len="med"/>
                    </a:lnR>
                    <a:lnT w="6350" cap="flat" cmpd="thickThin"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kumimoji="1" lang="ja-JP" altLang="en-US"/>
                    </a:p>
                  </a:txBody>
                  <a:tcPr/>
                </a:tc>
                <a:tc>
                  <a:txBody>
                    <a:bodyPr/>
                    <a:lstStyle/>
                    <a:p>
                      <a:pPr algn="ctr"/>
                      <a:r>
                        <a:rPr lang="ja-JP" altLang="en-US" sz="1000" dirty="0" smtClean="0">
                          <a:latin typeface="ＭＳ Ｐゴシック" pitchFamily="50" charset="-128"/>
                          <a:ea typeface="ＭＳ Ｐゴシック" pitchFamily="50" charset="-128"/>
                        </a:rPr>
                        <a:t>城東 ⇔ 鶴見</a:t>
                      </a:r>
                      <a:r>
                        <a:rPr lang="ja-JP" altLang="en-US" sz="1000" baseline="0" dirty="0" smtClean="0">
                          <a:latin typeface="ＭＳ Ｐゴシック" pitchFamily="50" charset="-128"/>
                          <a:ea typeface="ＭＳ Ｐゴシック" pitchFamily="50" charset="-128"/>
                        </a:rPr>
                        <a:t>  </a:t>
                      </a:r>
                      <a:r>
                        <a:rPr lang="en-US" altLang="ja-JP" sz="1000" dirty="0" smtClean="0">
                          <a:latin typeface="ＭＳ Ｐゴシック" pitchFamily="50" charset="-128"/>
                          <a:ea typeface="ＭＳ Ｐゴシック" pitchFamily="50" charset="-128"/>
                        </a:rPr>
                        <a:t>2.9km</a:t>
                      </a:r>
                      <a:endParaRPr lang="ja-JP" altLang="en-US" sz="1000" dirty="0">
                        <a:latin typeface="ＭＳ Ｐゴシック" pitchFamily="50" charset="-128"/>
                        <a:ea typeface="ＭＳ Ｐゴシック" pitchFamily="50" charset="-128"/>
                      </a:endParaRPr>
                    </a:p>
                  </a:txBody>
                  <a:tcPr marL="18000" marR="18000" marT="35996" marB="35996" anchor="ctr" horzOverflow="overflow">
                    <a:lnL w="12700" cap="flat" cmpd="thickThin"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thickThin"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bl>
          </a:graphicData>
        </a:graphic>
      </p:graphicFrame>
      <p:sp>
        <p:nvSpPr>
          <p:cNvPr id="86" name="正方形/長方形 85"/>
          <p:cNvSpPr>
            <a:spLocks/>
          </p:cNvSpPr>
          <p:nvPr/>
        </p:nvSpPr>
        <p:spPr bwMode="gray">
          <a:xfrm>
            <a:off x="7308850" y="145409"/>
            <a:ext cx="1835150" cy="1700213"/>
          </a:xfrm>
          <a:prstGeom prst="rect">
            <a:avLst/>
          </a:prstGeom>
          <a:solidFill>
            <a:srgbClr val="E6B9B8"/>
          </a:solidFill>
          <a:ln w="22225" algn="ctr">
            <a:solidFill>
              <a:srgbClr val="E6B9B8"/>
            </a:solidFill>
            <a:miter lim="800000"/>
            <a:headEnd/>
            <a:tailEnd/>
          </a:ln>
        </p:spPr>
        <p:txBody>
          <a:bodyPr anchor="ctr"/>
          <a:lstStyle/>
          <a:p>
            <a:pPr algn="ctr">
              <a:defRPr/>
            </a:pPr>
            <a:endParaRPr lang="ja-JP" altLang="en-US">
              <a:solidFill>
                <a:schemeClr val="lt1"/>
              </a:solidFill>
              <a:latin typeface="+mn-lt"/>
              <a:ea typeface="+mn-ea"/>
            </a:endParaRPr>
          </a:p>
        </p:txBody>
      </p:sp>
      <p:sp>
        <p:nvSpPr>
          <p:cNvPr id="87" name="正方形/長方形 26"/>
          <p:cNvSpPr>
            <a:spLocks/>
          </p:cNvSpPr>
          <p:nvPr/>
        </p:nvSpPr>
        <p:spPr bwMode="gray">
          <a:xfrm>
            <a:off x="7399338" y="231134"/>
            <a:ext cx="1652587" cy="153035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grpSp>
        <p:nvGrpSpPr>
          <p:cNvPr id="2" name="グループ化 87"/>
          <p:cNvGrpSpPr>
            <a:grpSpLocks/>
          </p:cNvGrpSpPr>
          <p:nvPr/>
        </p:nvGrpSpPr>
        <p:grpSpPr bwMode="auto">
          <a:xfrm>
            <a:off x="7485063" y="275584"/>
            <a:ext cx="1482725" cy="1441450"/>
            <a:chOff x="7418388" y="68263"/>
            <a:chExt cx="1482725" cy="1441450"/>
          </a:xfrm>
        </p:grpSpPr>
        <p:grpSp>
          <p:nvGrpSpPr>
            <p:cNvPr id="4" name="Group 167"/>
            <p:cNvGrpSpPr>
              <a:grpSpLocks noChangeAspect="1"/>
            </p:cNvGrpSpPr>
            <p:nvPr/>
          </p:nvGrpSpPr>
          <p:grpSpPr bwMode="auto">
            <a:xfrm>
              <a:off x="7418388" y="68263"/>
              <a:ext cx="1482725" cy="1441450"/>
              <a:chOff x="1698" y="1802"/>
              <a:chExt cx="13239" cy="12848"/>
            </a:xfrm>
          </p:grpSpPr>
          <p:sp>
            <p:nvSpPr>
              <p:cNvPr id="27776" name="Freeform 168"/>
              <p:cNvSpPr>
                <a:spLocks noChangeAspect="1"/>
              </p:cNvSpPr>
              <p:nvPr/>
            </p:nvSpPr>
            <p:spPr bwMode="auto">
              <a:xfrm>
                <a:off x="8871" y="10269"/>
                <a:ext cx="1970" cy="2259"/>
              </a:xfrm>
              <a:custGeom>
                <a:avLst/>
                <a:gdLst>
                  <a:gd name="T0" fmla="*/ 2147483647 w 1234"/>
                  <a:gd name="T1" fmla="*/ 2147483647 h 1419"/>
                  <a:gd name="T2" fmla="*/ 2147483647 w 1234"/>
                  <a:gd name="T3" fmla="*/ 2147483647 h 1419"/>
                  <a:gd name="T4" fmla="*/ 2147483647 w 1234"/>
                  <a:gd name="T5" fmla="*/ 2147483647 h 1419"/>
                  <a:gd name="T6" fmla="*/ 2147483647 w 1234"/>
                  <a:gd name="T7" fmla="*/ 2147483647 h 1419"/>
                  <a:gd name="T8" fmla="*/ 2147483647 w 1234"/>
                  <a:gd name="T9" fmla="*/ 2147483647 h 1419"/>
                  <a:gd name="T10" fmla="*/ 2147483647 w 1234"/>
                  <a:gd name="T11" fmla="*/ 2147483647 h 1419"/>
                  <a:gd name="T12" fmla="*/ 2147483647 w 1234"/>
                  <a:gd name="T13" fmla="*/ 2147483647 h 1419"/>
                  <a:gd name="T14" fmla="*/ 2147483647 w 1234"/>
                  <a:gd name="T15" fmla="*/ 2147483647 h 1419"/>
                  <a:gd name="T16" fmla="*/ 2147483647 w 1234"/>
                  <a:gd name="T17" fmla="*/ 2147483647 h 1419"/>
                  <a:gd name="T18" fmla="*/ 2147483647 w 1234"/>
                  <a:gd name="T19" fmla="*/ 2147483647 h 1419"/>
                  <a:gd name="T20" fmla="*/ 2147483647 w 1234"/>
                  <a:gd name="T21" fmla="*/ 2147483647 h 1419"/>
                  <a:gd name="T22" fmla="*/ 2147483647 w 1234"/>
                  <a:gd name="T23" fmla="*/ 2147483647 h 1419"/>
                  <a:gd name="T24" fmla="*/ 2147483647 w 1234"/>
                  <a:gd name="T25" fmla="*/ 2147483647 h 1419"/>
                  <a:gd name="T26" fmla="*/ 2147483647 w 1234"/>
                  <a:gd name="T27" fmla="*/ 2147483647 h 1419"/>
                  <a:gd name="T28" fmla="*/ 2147483647 w 1234"/>
                  <a:gd name="T29" fmla="*/ 2147483647 h 1419"/>
                  <a:gd name="T30" fmla="*/ 2147483647 w 1234"/>
                  <a:gd name="T31" fmla="*/ 2147483647 h 1419"/>
                  <a:gd name="T32" fmla="*/ 2147483647 w 1234"/>
                  <a:gd name="T33" fmla="*/ 2147483647 h 1419"/>
                  <a:gd name="T34" fmla="*/ 2147483647 w 1234"/>
                  <a:gd name="T35" fmla="*/ 2147483647 h 1419"/>
                  <a:gd name="T36" fmla="*/ 2147483647 w 1234"/>
                  <a:gd name="T37" fmla="*/ 2147483647 h 1419"/>
                  <a:gd name="T38" fmla="*/ 2147483647 w 1234"/>
                  <a:gd name="T39" fmla="*/ 2147483647 h 1419"/>
                  <a:gd name="T40" fmla="*/ 2147483647 w 1234"/>
                  <a:gd name="T41" fmla="*/ 2147483647 h 1419"/>
                  <a:gd name="T42" fmla="*/ 2147483647 w 1234"/>
                  <a:gd name="T43" fmla="*/ 2147483647 h 1419"/>
                  <a:gd name="T44" fmla="*/ 2147483647 w 1234"/>
                  <a:gd name="T45" fmla="*/ 2147483647 h 1419"/>
                  <a:gd name="T46" fmla="*/ 0 w 1234"/>
                  <a:gd name="T47" fmla="*/ 2147483647 h 1419"/>
                  <a:gd name="T48" fmla="*/ 2147483647 w 1234"/>
                  <a:gd name="T49" fmla="*/ 2147483647 h 1419"/>
                  <a:gd name="T50" fmla="*/ 2147483647 w 1234"/>
                  <a:gd name="T51" fmla="*/ 2147483647 h 1419"/>
                  <a:gd name="T52" fmla="*/ 2147483647 w 1234"/>
                  <a:gd name="T53" fmla="*/ 2147483647 h 1419"/>
                  <a:gd name="T54" fmla="*/ 2147483647 w 1234"/>
                  <a:gd name="T55" fmla="*/ 2147483647 h 1419"/>
                  <a:gd name="T56" fmla="*/ 2147483647 w 1234"/>
                  <a:gd name="T57" fmla="*/ 2147483647 h 1419"/>
                  <a:gd name="T58" fmla="*/ 2147483647 w 1234"/>
                  <a:gd name="T59" fmla="*/ 2147483647 h 1419"/>
                  <a:gd name="T60" fmla="*/ 2147483647 w 1234"/>
                  <a:gd name="T61" fmla="*/ 2147483647 h 1419"/>
                  <a:gd name="T62" fmla="*/ 2147483647 w 1234"/>
                  <a:gd name="T63" fmla="*/ 2147483647 h 1419"/>
                  <a:gd name="T64" fmla="*/ 2147483647 w 1234"/>
                  <a:gd name="T65" fmla="*/ 2147483647 h 1419"/>
                  <a:gd name="T66" fmla="*/ 2147483647 w 1234"/>
                  <a:gd name="T67" fmla="*/ 2147483647 h 1419"/>
                  <a:gd name="T68" fmla="*/ 2147483647 w 1234"/>
                  <a:gd name="T69" fmla="*/ 2147483647 h 1419"/>
                  <a:gd name="T70" fmla="*/ 2147483647 w 1234"/>
                  <a:gd name="T71" fmla="*/ 2147483647 h 1419"/>
                  <a:gd name="T72" fmla="*/ 2147483647 w 1234"/>
                  <a:gd name="T73" fmla="*/ 2147483647 h 1419"/>
                  <a:gd name="T74" fmla="*/ 2147483647 w 1234"/>
                  <a:gd name="T75" fmla="*/ 2147483647 h 1419"/>
                  <a:gd name="T76" fmla="*/ 2147483647 w 1234"/>
                  <a:gd name="T77" fmla="*/ 2147483647 h 1419"/>
                  <a:gd name="T78" fmla="*/ 2147483647 w 1234"/>
                  <a:gd name="T79" fmla="*/ 2147483647 h 1419"/>
                  <a:gd name="T80" fmla="*/ 2147483647 w 1234"/>
                  <a:gd name="T81" fmla="*/ 2147483647 h 1419"/>
                  <a:gd name="T82" fmla="*/ 2147483647 w 1234"/>
                  <a:gd name="T83" fmla="*/ 2147483647 h 1419"/>
                  <a:gd name="T84" fmla="*/ 2147483647 w 1234"/>
                  <a:gd name="T85" fmla="*/ 2147483647 h 1419"/>
                  <a:gd name="T86" fmla="*/ 2147483647 w 1234"/>
                  <a:gd name="T87" fmla="*/ 2147483647 h 1419"/>
                  <a:gd name="T88" fmla="*/ 2147483647 w 1234"/>
                  <a:gd name="T89" fmla="*/ 2147483647 h 1419"/>
                  <a:gd name="T90" fmla="*/ 2147483647 w 1234"/>
                  <a:gd name="T91" fmla="*/ 2147483647 h 1419"/>
                  <a:gd name="T92" fmla="*/ 2147483647 w 1234"/>
                  <a:gd name="T93" fmla="*/ 2147483647 h 1419"/>
                  <a:gd name="T94" fmla="*/ 2147483647 w 1234"/>
                  <a:gd name="T95" fmla="*/ 2147483647 h 1419"/>
                  <a:gd name="T96" fmla="*/ 2147483647 w 1234"/>
                  <a:gd name="T97" fmla="*/ 2147483647 h 1419"/>
                  <a:gd name="T98" fmla="*/ 2147483647 w 1234"/>
                  <a:gd name="T99" fmla="*/ 2147483647 h 1419"/>
                  <a:gd name="T100" fmla="*/ 2147483647 w 1234"/>
                  <a:gd name="T101" fmla="*/ 2147483647 h 1419"/>
                  <a:gd name="T102" fmla="*/ 2147483647 w 1234"/>
                  <a:gd name="T103" fmla="*/ 2147483647 h 1419"/>
                  <a:gd name="T104" fmla="*/ 2147483647 w 1234"/>
                  <a:gd name="T105" fmla="*/ 2147483647 h 1419"/>
                  <a:gd name="T106" fmla="*/ 2147483647 w 1234"/>
                  <a:gd name="T107" fmla="*/ 2147483647 h 1419"/>
                  <a:gd name="T108" fmla="*/ 2147483647 w 1234"/>
                  <a:gd name="T109" fmla="*/ 2147483647 h 1419"/>
                  <a:gd name="T110" fmla="*/ 2147483647 w 1234"/>
                  <a:gd name="T111" fmla="*/ 2147483647 h 1419"/>
                  <a:gd name="T112" fmla="*/ 2147483647 w 1234"/>
                  <a:gd name="T113" fmla="*/ 2147483647 h 1419"/>
                  <a:gd name="T114" fmla="*/ 2147483647 w 1234"/>
                  <a:gd name="T115" fmla="*/ 2147483647 h 1419"/>
                  <a:gd name="T116" fmla="*/ 2147483647 w 1234"/>
                  <a:gd name="T117" fmla="*/ 2147483647 h 1419"/>
                  <a:gd name="T118" fmla="*/ 2147483647 w 1234"/>
                  <a:gd name="T119" fmla="*/ 2147483647 h 1419"/>
                  <a:gd name="T120" fmla="*/ 2147483647 w 1234"/>
                  <a:gd name="T121" fmla="*/ 2147483647 h 1419"/>
                  <a:gd name="T122" fmla="*/ 2147483647 w 1234"/>
                  <a:gd name="T123" fmla="*/ 2147483647 h 1419"/>
                  <a:gd name="T124" fmla="*/ 2147483647 w 1234"/>
                  <a:gd name="T125" fmla="*/ 2147483647 h 1419"/>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234"/>
                  <a:gd name="T190" fmla="*/ 0 h 1419"/>
                  <a:gd name="T191" fmla="*/ 1234 w 1234"/>
                  <a:gd name="T192" fmla="*/ 1419 h 1419"/>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234" h="1419">
                    <a:moveTo>
                      <a:pt x="1149" y="99"/>
                    </a:moveTo>
                    <a:lnTo>
                      <a:pt x="1163" y="114"/>
                    </a:lnTo>
                    <a:lnTo>
                      <a:pt x="1163" y="128"/>
                    </a:lnTo>
                    <a:lnTo>
                      <a:pt x="1191" y="142"/>
                    </a:lnTo>
                    <a:lnTo>
                      <a:pt x="1206" y="156"/>
                    </a:lnTo>
                    <a:lnTo>
                      <a:pt x="1234" y="170"/>
                    </a:lnTo>
                    <a:lnTo>
                      <a:pt x="1220" y="199"/>
                    </a:lnTo>
                    <a:lnTo>
                      <a:pt x="1206" y="227"/>
                    </a:lnTo>
                    <a:lnTo>
                      <a:pt x="1191" y="270"/>
                    </a:lnTo>
                    <a:lnTo>
                      <a:pt x="1191" y="284"/>
                    </a:lnTo>
                    <a:lnTo>
                      <a:pt x="1177" y="284"/>
                    </a:lnTo>
                    <a:lnTo>
                      <a:pt x="1177" y="298"/>
                    </a:lnTo>
                    <a:lnTo>
                      <a:pt x="1163" y="312"/>
                    </a:lnTo>
                    <a:lnTo>
                      <a:pt x="1163" y="326"/>
                    </a:lnTo>
                    <a:lnTo>
                      <a:pt x="1135" y="397"/>
                    </a:lnTo>
                    <a:lnTo>
                      <a:pt x="1135" y="412"/>
                    </a:lnTo>
                    <a:lnTo>
                      <a:pt x="1135" y="426"/>
                    </a:lnTo>
                    <a:lnTo>
                      <a:pt x="1121" y="440"/>
                    </a:lnTo>
                    <a:lnTo>
                      <a:pt x="1106" y="482"/>
                    </a:lnTo>
                    <a:lnTo>
                      <a:pt x="1035" y="468"/>
                    </a:lnTo>
                    <a:lnTo>
                      <a:pt x="1035" y="511"/>
                    </a:lnTo>
                    <a:lnTo>
                      <a:pt x="1035" y="525"/>
                    </a:lnTo>
                    <a:lnTo>
                      <a:pt x="1035" y="553"/>
                    </a:lnTo>
                    <a:lnTo>
                      <a:pt x="1021" y="596"/>
                    </a:lnTo>
                    <a:lnTo>
                      <a:pt x="1021" y="624"/>
                    </a:lnTo>
                    <a:lnTo>
                      <a:pt x="1021" y="667"/>
                    </a:lnTo>
                    <a:lnTo>
                      <a:pt x="1021" y="681"/>
                    </a:lnTo>
                    <a:lnTo>
                      <a:pt x="1021" y="695"/>
                    </a:lnTo>
                    <a:lnTo>
                      <a:pt x="1021" y="709"/>
                    </a:lnTo>
                    <a:lnTo>
                      <a:pt x="1021" y="724"/>
                    </a:lnTo>
                    <a:lnTo>
                      <a:pt x="1021" y="738"/>
                    </a:lnTo>
                    <a:lnTo>
                      <a:pt x="1007" y="766"/>
                    </a:lnTo>
                    <a:lnTo>
                      <a:pt x="1007" y="780"/>
                    </a:lnTo>
                    <a:lnTo>
                      <a:pt x="993" y="809"/>
                    </a:lnTo>
                    <a:lnTo>
                      <a:pt x="993" y="823"/>
                    </a:lnTo>
                    <a:lnTo>
                      <a:pt x="979" y="837"/>
                    </a:lnTo>
                    <a:lnTo>
                      <a:pt x="979" y="865"/>
                    </a:lnTo>
                    <a:lnTo>
                      <a:pt x="965" y="880"/>
                    </a:lnTo>
                    <a:lnTo>
                      <a:pt x="965" y="908"/>
                    </a:lnTo>
                    <a:lnTo>
                      <a:pt x="950" y="936"/>
                    </a:lnTo>
                    <a:lnTo>
                      <a:pt x="950" y="951"/>
                    </a:lnTo>
                    <a:lnTo>
                      <a:pt x="936" y="979"/>
                    </a:lnTo>
                    <a:lnTo>
                      <a:pt x="908" y="1021"/>
                    </a:lnTo>
                    <a:lnTo>
                      <a:pt x="908" y="1050"/>
                    </a:lnTo>
                    <a:lnTo>
                      <a:pt x="894" y="1064"/>
                    </a:lnTo>
                    <a:lnTo>
                      <a:pt x="894" y="1092"/>
                    </a:lnTo>
                    <a:lnTo>
                      <a:pt x="879" y="1107"/>
                    </a:lnTo>
                    <a:lnTo>
                      <a:pt x="879" y="1121"/>
                    </a:lnTo>
                    <a:lnTo>
                      <a:pt x="865" y="1135"/>
                    </a:lnTo>
                    <a:lnTo>
                      <a:pt x="865" y="1149"/>
                    </a:lnTo>
                    <a:lnTo>
                      <a:pt x="851" y="1178"/>
                    </a:lnTo>
                    <a:lnTo>
                      <a:pt x="851" y="1192"/>
                    </a:lnTo>
                    <a:lnTo>
                      <a:pt x="837" y="1206"/>
                    </a:lnTo>
                    <a:lnTo>
                      <a:pt x="837" y="1220"/>
                    </a:lnTo>
                    <a:lnTo>
                      <a:pt x="823" y="1234"/>
                    </a:lnTo>
                    <a:lnTo>
                      <a:pt x="823" y="1263"/>
                    </a:lnTo>
                    <a:lnTo>
                      <a:pt x="809" y="1291"/>
                    </a:lnTo>
                    <a:lnTo>
                      <a:pt x="794" y="1291"/>
                    </a:lnTo>
                    <a:lnTo>
                      <a:pt x="794" y="1305"/>
                    </a:lnTo>
                    <a:lnTo>
                      <a:pt x="794" y="1334"/>
                    </a:lnTo>
                    <a:lnTo>
                      <a:pt x="780" y="1334"/>
                    </a:lnTo>
                    <a:lnTo>
                      <a:pt x="780" y="1348"/>
                    </a:lnTo>
                    <a:lnTo>
                      <a:pt x="766" y="1362"/>
                    </a:lnTo>
                    <a:lnTo>
                      <a:pt x="766" y="1376"/>
                    </a:lnTo>
                    <a:lnTo>
                      <a:pt x="752" y="1390"/>
                    </a:lnTo>
                    <a:lnTo>
                      <a:pt x="752" y="1404"/>
                    </a:lnTo>
                    <a:lnTo>
                      <a:pt x="752" y="1419"/>
                    </a:lnTo>
                    <a:lnTo>
                      <a:pt x="738" y="1419"/>
                    </a:lnTo>
                    <a:lnTo>
                      <a:pt x="695" y="1419"/>
                    </a:lnTo>
                    <a:lnTo>
                      <a:pt x="681" y="1419"/>
                    </a:lnTo>
                    <a:lnTo>
                      <a:pt x="638" y="1404"/>
                    </a:lnTo>
                    <a:lnTo>
                      <a:pt x="610" y="1404"/>
                    </a:lnTo>
                    <a:lnTo>
                      <a:pt x="596" y="1404"/>
                    </a:lnTo>
                    <a:lnTo>
                      <a:pt x="567" y="1404"/>
                    </a:lnTo>
                    <a:lnTo>
                      <a:pt x="539" y="1404"/>
                    </a:lnTo>
                    <a:lnTo>
                      <a:pt x="525" y="1390"/>
                    </a:lnTo>
                    <a:lnTo>
                      <a:pt x="511" y="1390"/>
                    </a:lnTo>
                    <a:lnTo>
                      <a:pt x="497" y="1390"/>
                    </a:lnTo>
                    <a:lnTo>
                      <a:pt x="468" y="1390"/>
                    </a:lnTo>
                    <a:lnTo>
                      <a:pt x="468" y="1376"/>
                    </a:lnTo>
                    <a:lnTo>
                      <a:pt x="468" y="1362"/>
                    </a:lnTo>
                    <a:lnTo>
                      <a:pt x="468" y="1348"/>
                    </a:lnTo>
                    <a:lnTo>
                      <a:pt x="454" y="1334"/>
                    </a:lnTo>
                    <a:lnTo>
                      <a:pt x="468" y="1319"/>
                    </a:lnTo>
                    <a:lnTo>
                      <a:pt x="468" y="1305"/>
                    </a:lnTo>
                    <a:lnTo>
                      <a:pt x="468" y="1291"/>
                    </a:lnTo>
                    <a:lnTo>
                      <a:pt x="468" y="1277"/>
                    </a:lnTo>
                    <a:lnTo>
                      <a:pt x="468" y="1263"/>
                    </a:lnTo>
                    <a:lnTo>
                      <a:pt x="468" y="1248"/>
                    </a:lnTo>
                    <a:lnTo>
                      <a:pt x="468" y="1234"/>
                    </a:lnTo>
                    <a:lnTo>
                      <a:pt x="468" y="1206"/>
                    </a:lnTo>
                    <a:lnTo>
                      <a:pt x="482" y="1192"/>
                    </a:lnTo>
                    <a:lnTo>
                      <a:pt x="482" y="1178"/>
                    </a:lnTo>
                    <a:lnTo>
                      <a:pt x="482" y="1149"/>
                    </a:lnTo>
                    <a:lnTo>
                      <a:pt x="454" y="1149"/>
                    </a:lnTo>
                    <a:lnTo>
                      <a:pt x="440" y="1149"/>
                    </a:lnTo>
                    <a:lnTo>
                      <a:pt x="426" y="1149"/>
                    </a:lnTo>
                    <a:lnTo>
                      <a:pt x="411" y="1149"/>
                    </a:lnTo>
                    <a:lnTo>
                      <a:pt x="383" y="1135"/>
                    </a:lnTo>
                    <a:lnTo>
                      <a:pt x="355" y="1121"/>
                    </a:lnTo>
                    <a:lnTo>
                      <a:pt x="326" y="1107"/>
                    </a:lnTo>
                    <a:lnTo>
                      <a:pt x="298" y="1107"/>
                    </a:lnTo>
                    <a:lnTo>
                      <a:pt x="284" y="1092"/>
                    </a:lnTo>
                    <a:lnTo>
                      <a:pt x="270" y="1092"/>
                    </a:lnTo>
                    <a:lnTo>
                      <a:pt x="241" y="1078"/>
                    </a:lnTo>
                    <a:lnTo>
                      <a:pt x="213" y="1064"/>
                    </a:lnTo>
                    <a:lnTo>
                      <a:pt x="170" y="1050"/>
                    </a:lnTo>
                    <a:lnTo>
                      <a:pt x="156" y="1050"/>
                    </a:lnTo>
                    <a:lnTo>
                      <a:pt x="142" y="1050"/>
                    </a:lnTo>
                    <a:lnTo>
                      <a:pt x="128" y="1050"/>
                    </a:lnTo>
                    <a:lnTo>
                      <a:pt x="114" y="1050"/>
                    </a:lnTo>
                    <a:lnTo>
                      <a:pt x="99" y="1050"/>
                    </a:lnTo>
                    <a:lnTo>
                      <a:pt x="99" y="1036"/>
                    </a:lnTo>
                    <a:lnTo>
                      <a:pt x="71" y="1064"/>
                    </a:lnTo>
                    <a:lnTo>
                      <a:pt x="29" y="1092"/>
                    </a:lnTo>
                    <a:lnTo>
                      <a:pt x="29" y="1107"/>
                    </a:lnTo>
                    <a:lnTo>
                      <a:pt x="14" y="1107"/>
                    </a:lnTo>
                    <a:lnTo>
                      <a:pt x="0" y="1092"/>
                    </a:lnTo>
                    <a:lnTo>
                      <a:pt x="14" y="1092"/>
                    </a:lnTo>
                    <a:lnTo>
                      <a:pt x="14" y="1078"/>
                    </a:lnTo>
                    <a:lnTo>
                      <a:pt x="14" y="1064"/>
                    </a:lnTo>
                    <a:lnTo>
                      <a:pt x="14" y="1050"/>
                    </a:lnTo>
                    <a:lnTo>
                      <a:pt x="14" y="1036"/>
                    </a:lnTo>
                    <a:lnTo>
                      <a:pt x="29" y="1036"/>
                    </a:lnTo>
                    <a:lnTo>
                      <a:pt x="29" y="1021"/>
                    </a:lnTo>
                    <a:lnTo>
                      <a:pt x="29" y="1007"/>
                    </a:lnTo>
                    <a:lnTo>
                      <a:pt x="29" y="993"/>
                    </a:lnTo>
                    <a:lnTo>
                      <a:pt x="29" y="979"/>
                    </a:lnTo>
                    <a:lnTo>
                      <a:pt x="43" y="965"/>
                    </a:lnTo>
                    <a:lnTo>
                      <a:pt x="57" y="965"/>
                    </a:lnTo>
                    <a:lnTo>
                      <a:pt x="57" y="951"/>
                    </a:lnTo>
                    <a:lnTo>
                      <a:pt x="57" y="936"/>
                    </a:lnTo>
                    <a:lnTo>
                      <a:pt x="71" y="936"/>
                    </a:lnTo>
                    <a:lnTo>
                      <a:pt x="71" y="922"/>
                    </a:lnTo>
                    <a:lnTo>
                      <a:pt x="85" y="908"/>
                    </a:lnTo>
                    <a:lnTo>
                      <a:pt x="99" y="880"/>
                    </a:lnTo>
                    <a:lnTo>
                      <a:pt x="99" y="865"/>
                    </a:lnTo>
                    <a:lnTo>
                      <a:pt x="114" y="865"/>
                    </a:lnTo>
                    <a:lnTo>
                      <a:pt x="114" y="851"/>
                    </a:lnTo>
                    <a:lnTo>
                      <a:pt x="128" y="837"/>
                    </a:lnTo>
                    <a:lnTo>
                      <a:pt x="128" y="823"/>
                    </a:lnTo>
                    <a:lnTo>
                      <a:pt x="142" y="823"/>
                    </a:lnTo>
                    <a:lnTo>
                      <a:pt x="142" y="809"/>
                    </a:lnTo>
                    <a:lnTo>
                      <a:pt x="142" y="795"/>
                    </a:lnTo>
                    <a:lnTo>
                      <a:pt x="156" y="795"/>
                    </a:lnTo>
                    <a:lnTo>
                      <a:pt x="170" y="795"/>
                    </a:lnTo>
                    <a:lnTo>
                      <a:pt x="170" y="780"/>
                    </a:lnTo>
                    <a:lnTo>
                      <a:pt x="170" y="766"/>
                    </a:lnTo>
                    <a:lnTo>
                      <a:pt x="185" y="766"/>
                    </a:lnTo>
                    <a:lnTo>
                      <a:pt x="185" y="752"/>
                    </a:lnTo>
                    <a:lnTo>
                      <a:pt x="170" y="752"/>
                    </a:lnTo>
                    <a:lnTo>
                      <a:pt x="185" y="752"/>
                    </a:lnTo>
                    <a:lnTo>
                      <a:pt x="185" y="738"/>
                    </a:lnTo>
                    <a:lnTo>
                      <a:pt x="185" y="724"/>
                    </a:lnTo>
                    <a:lnTo>
                      <a:pt x="199" y="709"/>
                    </a:lnTo>
                    <a:lnTo>
                      <a:pt x="199" y="695"/>
                    </a:lnTo>
                    <a:lnTo>
                      <a:pt x="213" y="695"/>
                    </a:lnTo>
                    <a:lnTo>
                      <a:pt x="213" y="681"/>
                    </a:lnTo>
                    <a:lnTo>
                      <a:pt x="213" y="667"/>
                    </a:lnTo>
                    <a:lnTo>
                      <a:pt x="213" y="653"/>
                    </a:lnTo>
                    <a:lnTo>
                      <a:pt x="227" y="653"/>
                    </a:lnTo>
                    <a:lnTo>
                      <a:pt x="227" y="639"/>
                    </a:lnTo>
                    <a:lnTo>
                      <a:pt x="227" y="624"/>
                    </a:lnTo>
                    <a:lnTo>
                      <a:pt x="227" y="610"/>
                    </a:lnTo>
                    <a:lnTo>
                      <a:pt x="241" y="610"/>
                    </a:lnTo>
                    <a:lnTo>
                      <a:pt x="241" y="596"/>
                    </a:lnTo>
                    <a:lnTo>
                      <a:pt x="255" y="596"/>
                    </a:lnTo>
                    <a:lnTo>
                      <a:pt x="255" y="582"/>
                    </a:lnTo>
                    <a:lnTo>
                      <a:pt x="255" y="568"/>
                    </a:lnTo>
                    <a:lnTo>
                      <a:pt x="255" y="553"/>
                    </a:lnTo>
                    <a:lnTo>
                      <a:pt x="270" y="539"/>
                    </a:lnTo>
                    <a:lnTo>
                      <a:pt x="270" y="525"/>
                    </a:lnTo>
                    <a:lnTo>
                      <a:pt x="284" y="525"/>
                    </a:lnTo>
                    <a:lnTo>
                      <a:pt x="270" y="525"/>
                    </a:lnTo>
                    <a:lnTo>
                      <a:pt x="284" y="525"/>
                    </a:lnTo>
                    <a:lnTo>
                      <a:pt x="284" y="511"/>
                    </a:lnTo>
                    <a:lnTo>
                      <a:pt x="284" y="497"/>
                    </a:lnTo>
                    <a:lnTo>
                      <a:pt x="298" y="482"/>
                    </a:lnTo>
                    <a:lnTo>
                      <a:pt x="298" y="468"/>
                    </a:lnTo>
                    <a:lnTo>
                      <a:pt x="298" y="454"/>
                    </a:lnTo>
                    <a:lnTo>
                      <a:pt x="312" y="454"/>
                    </a:lnTo>
                    <a:lnTo>
                      <a:pt x="326" y="440"/>
                    </a:lnTo>
                    <a:lnTo>
                      <a:pt x="326" y="426"/>
                    </a:lnTo>
                    <a:lnTo>
                      <a:pt x="355" y="383"/>
                    </a:lnTo>
                    <a:lnTo>
                      <a:pt x="355" y="369"/>
                    </a:lnTo>
                    <a:lnTo>
                      <a:pt x="369" y="341"/>
                    </a:lnTo>
                    <a:lnTo>
                      <a:pt x="383" y="312"/>
                    </a:lnTo>
                    <a:lnTo>
                      <a:pt x="397" y="284"/>
                    </a:lnTo>
                    <a:lnTo>
                      <a:pt x="397" y="270"/>
                    </a:lnTo>
                    <a:lnTo>
                      <a:pt x="397" y="256"/>
                    </a:lnTo>
                    <a:lnTo>
                      <a:pt x="397" y="241"/>
                    </a:lnTo>
                    <a:lnTo>
                      <a:pt x="411" y="241"/>
                    </a:lnTo>
                    <a:lnTo>
                      <a:pt x="411" y="227"/>
                    </a:lnTo>
                    <a:lnTo>
                      <a:pt x="426" y="213"/>
                    </a:lnTo>
                    <a:lnTo>
                      <a:pt x="426" y="199"/>
                    </a:lnTo>
                    <a:lnTo>
                      <a:pt x="426" y="185"/>
                    </a:lnTo>
                    <a:lnTo>
                      <a:pt x="440" y="170"/>
                    </a:lnTo>
                    <a:lnTo>
                      <a:pt x="426" y="170"/>
                    </a:lnTo>
                    <a:lnTo>
                      <a:pt x="440" y="170"/>
                    </a:lnTo>
                    <a:lnTo>
                      <a:pt x="440" y="156"/>
                    </a:lnTo>
                    <a:lnTo>
                      <a:pt x="440" y="142"/>
                    </a:lnTo>
                    <a:lnTo>
                      <a:pt x="440" y="128"/>
                    </a:lnTo>
                    <a:lnTo>
                      <a:pt x="454" y="114"/>
                    </a:lnTo>
                    <a:lnTo>
                      <a:pt x="454" y="99"/>
                    </a:lnTo>
                    <a:lnTo>
                      <a:pt x="468" y="99"/>
                    </a:lnTo>
                    <a:lnTo>
                      <a:pt x="468" y="85"/>
                    </a:lnTo>
                    <a:lnTo>
                      <a:pt x="468" y="71"/>
                    </a:lnTo>
                    <a:lnTo>
                      <a:pt x="468" y="57"/>
                    </a:lnTo>
                    <a:lnTo>
                      <a:pt x="482" y="57"/>
                    </a:lnTo>
                    <a:lnTo>
                      <a:pt x="482" y="43"/>
                    </a:lnTo>
                    <a:lnTo>
                      <a:pt x="482" y="29"/>
                    </a:lnTo>
                    <a:lnTo>
                      <a:pt x="468" y="29"/>
                    </a:lnTo>
                    <a:lnTo>
                      <a:pt x="482" y="14"/>
                    </a:lnTo>
                    <a:lnTo>
                      <a:pt x="497" y="14"/>
                    </a:lnTo>
                    <a:lnTo>
                      <a:pt x="511" y="14"/>
                    </a:lnTo>
                    <a:lnTo>
                      <a:pt x="525" y="14"/>
                    </a:lnTo>
                    <a:lnTo>
                      <a:pt x="525" y="29"/>
                    </a:lnTo>
                    <a:lnTo>
                      <a:pt x="539" y="29"/>
                    </a:lnTo>
                    <a:lnTo>
                      <a:pt x="553" y="29"/>
                    </a:lnTo>
                    <a:lnTo>
                      <a:pt x="567" y="29"/>
                    </a:lnTo>
                    <a:lnTo>
                      <a:pt x="582" y="43"/>
                    </a:lnTo>
                    <a:lnTo>
                      <a:pt x="596" y="43"/>
                    </a:lnTo>
                    <a:lnTo>
                      <a:pt x="610" y="57"/>
                    </a:lnTo>
                    <a:lnTo>
                      <a:pt x="624" y="57"/>
                    </a:lnTo>
                    <a:lnTo>
                      <a:pt x="638" y="57"/>
                    </a:lnTo>
                    <a:lnTo>
                      <a:pt x="653" y="71"/>
                    </a:lnTo>
                    <a:lnTo>
                      <a:pt x="667" y="71"/>
                    </a:lnTo>
                    <a:lnTo>
                      <a:pt x="738" y="99"/>
                    </a:lnTo>
                    <a:lnTo>
                      <a:pt x="794" y="114"/>
                    </a:lnTo>
                    <a:lnTo>
                      <a:pt x="809" y="114"/>
                    </a:lnTo>
                    <a:lnTo>
                      <a:pt x="823" y="114"/>
                    </a:lnTo>
                    <a:lnTo>
                      <a:pt x="837" y="114"/>
                    </a:lnTo>
                    <a:lnTo>
                      <a:pt x="851" y="114"/>
                    </a:lnTo>
                    <a:lnTo>
                      <a:pt x="865" y="114"/>
                    </a:lnTo>
                    <a:lnTo>
                      <a:pt x="879" y="114"/>
                    </a:lnTo>
                    <a:lnTo>
                      <a:pt x="894" y="114"/>
                    </a:lnTo>
                    <a:lnTo>
                      <a:pt x="908" y="114"/>
                    </a:lnTo>
                    <a:lnTo>
                      <a:pt x="922" y="114"/>
                    </a:lnTo>
                    <a:lnTo>
                      <a:pt x="922" y="99"/>
                    </a:lnTo>
                    <a:lnTo>
                      <a:pt x="936" y="99"/>
                    </a:lnTo>
                    <a:lnTo>
                      <a:pt x="950" y="99"/>
                    </a:lnTo>
                    <a:lnTo>
                      <a:pt x="950" y="85"/>
                    </a:lnTo>
                    <a:lnTo>
                      <a:pt x="965" y="85"/>
                    </a:lnTo>
                    <a:lnTo>
                      <a:pt x="979" y="71"/>
                    </a:lnTo>
                    <a:lnTo>
                      <a:pt x="993" y="71"/>
                    </a:lnTo>
                    <a:lnTo>
                      <a:pt x="993" y="57"/>
                    </a:lnTo>
                    <a:lnTo>
                      <a:pt x="1007" y="57"/>
                    </a:lnTo>
                    <a:lnTo>
                      <a:pt x="1007" y="43"/>
                    </a:lnTo>
                    <a:lnTo>
                      <a:pt x="1021" y="29"/>
                    </a:lnTo>
                    <a:lnTo>
                      <a:pt x="1021" y="14"/>
                    </a:lnTo>
                    <a:lnTo>
                      <a:pt x="1035" y="14"/>
                    </a:lnTo>
                    <a:lnTo>
                      <a:pt x="1035" y="0"/>
                    </a:lnTo>
                    <a:lnTo>
                      <a:pt x="1050" y="0"/>
                    </a:lnTo>
                    <a:lnTo>
                      <a:pt x="1064" y="14"/>
                    </a:lnTo>
                    <a:lnTo>
                      <a:pt x="1078" y="43"/>
                    </a:lnTo>
                    <a:lnTo>
                      <a:pt x="1092" y="43"/>
                    </a:lnTo>
                    <a:lnTo>
                      <a:pt x="1092" y="57"/>
                    </a:lnTo>
                    <a:lnTo>
                      <a:pt x="1121" y="71"/>
                    </a:lnTo>
                    <a:lnTo>
                      <a:pt x="1135" y="85"/>
                    </a:lnTo>
                    <a:lnTo>
                      <a:pt x="1149" y="99"/>
                    </a:lnTo>
                    <a:close/>
                  </a:path>
                </a:pathLst>
              </a:custGeom>
              <a:noFill/>
              <a:ln w="0" cap="flat">
                <a:solidFill>
                  <a:srgbClr val="000000"/>
                </a:solidFill>
                <a:prstDash val="solid"/>
                <a:round/>
                <a:headEnd/>
                <a:tailEnd/>
              </a:ln>
              <a:extLst>
                <a:ext uri="{909E8E84-426E-40DD-AFC4-6F175D3DCCD1}">
                  <a14:hiddenFill xmlns="" xmlns:a14="http://schemas.microsoft.com/office/drawing/2010/main">
                    <a:solidFill>
                      <a:srgbClr val="FFFFFF"/>
                    </a:solidFill>
                  </a14:hiddenFill>
                </a:ext>
              </a:extLst>
            </p:spPr>
            <p:txBody>
              <a:bodyPr/>
              <a:lstStyle/>
              <a:p>
                <a:endParaRPr lang="ja-JP" altLang="en-US"/>
              </a:p>
            </p:txBody>
          </p:sp>
          <p:sp>
            <p:nvSpPr>
              <p:cNvPr id="27777" name="Freeform 169"/>
              <p:cNvSpPr>
                <a:spLocks noChangeAspect="1"/>
              </p:cNvSpPr>
              <p:nvPr/>
            </p:nvSpPr>
            <p:spPr bwMode="auto">
              <a:xfrm>
                <a:off x="10660" y="3383"/>
                <a:ext cx="2443" cy="2461"/>
              </a:xfrm>
              <a:custGeom>
                <a:avLst/>
                <a:gdLst>
                  <a:gd name="T0" fmla="*/ 2147483647 w 1531"/>
                  <a:gd name="T1" fmla="*/ 2147483647 h 1546"/>
                  <a:gd name="T2" fmla="*/ 2147483647 w 1531"/>
                  <a:gd name="T3" fmla="*/ 2147483647 h 1546"/>
                  <a:gd name="T4" fmla="*/ 2147483647 w 1531"/>
                  <a:gd name="T5" fmla="*/ 2147483647 h 1546"/>
                  <a:gd name="T6" fmla="*/ 2147483647 w 1531"/>
                  <a:gd name="T7" fmla="*/ 2147483647 h 1546"/>
                  <a:gd name="T8" fmla="*/ 2147483647 w 1531"/>
                  <a:gd name="T9" fmla="*/ 2147483647 h 1546"/>
                  <a:gd name="T10" fmla="*/ 2147483647 w 1531"/>
                  <a:gd name="T11" fmla="*/ 2147483647 h 1546"/>
                  <a:gd name="T12" fmla="*/ 2147483647 w 1531"/>
                  <a:gd name="T13" fmla="*/ 2147483647 h 1546"/>
                  <a:gd name="T14" fmla="*/ 2147483647 w 1531"/>
                  <a:gd name="T15" fmla="*/ 2147483647 h 1546"/>
                  <a:gd name="T16" fmla="*/ 2147483647 w 1531"/>
                  <a:gd name="T17" fmla="*/ 2147483647 h 1546"/>
                  <a:gd name="T18" fmla="*/ 2147483647 w 1531"/>
                  <a:gd name="T19" fmla="*/ 2147483647 h 1546"/>
                  <a:gd name="T20" fmla="*/ 2147483647 w 1531"/>
                  <a:gd name="T21" fmla="*/ 2147483647 h 1546"/>
                  <a:gd name="T22" fmla="*/ 2147483647 w 1531"/>
                  <a:gd name="T23" fmla="*/ 2147483647 h 1546"/>
                  <a:gd name="T24" fmla="*/ 2147483647 w 1531"/>
                  <a:gd name="T25" fmla="*/ 2147483647 h 1546"/>
                  <a:gd name="T26" fmla="*/ 2147483647 w 1531"/>
                  <a:gd name="T27" fmla="*/ 2147483647 h 1546"/>
                  <a:gd name="T28" fmla="*/ 2147483647 w 1531"/>
                  <a:gd name="T29" fmla="*/ 2147483647 h 1546"/>
                  <a:gd name="T30" fmla="*/ 2147483647 w 1531"/>
                  <a:gd name="T31" fmla="*/ 2147483647 h 1546"/>
                  <a:gd name="T32" fmla="*/ 2147483647 w 1531"/>
                  <a:gd name="T33" fmla="*/ 2147483647 h 1546"/>
                  <a:gd name="T34" fmla="*/ 2147483647 w 1531"/>
                  <a:gd name="T35" fmla="*/ 2147483647 h 1546"/>
                  <a:gd name="T36" fmla="*/ 2147483647 w 1531"/>
                  <a:gd name="T37" fmla="*/ 2147483647 h 1546"/>
                  <a:gd name="T38" fmla="*/ 2147483647 w 1531"/>
                  <a:gd name="T39" fmla="*/ 2147483647 h 1546"/>
                  <a:gd name="T40" fmla="*/ 2147483647 w 1531"/>
                  <a:gd name="T41" fmla="*/ 2147483647 h 1546"/>
                  <a:gd name="T42" fmla="*/ 2147483647 w 1531"/>
                  <a:gd name="T43" fmla="*/ 2147483647 h 1546"/>
                  <a:gd name="T44" fmla="*/ 2147483647 w 1531"/>
                  <a:gd name="T45" fmla="*/ 2147483647 h 1546"/>
                  <a:gd name="T46" fmla="*/ 2147483647 w 1531"/>
                  <a:gd name="T47" fmla="*/ 2147483647 h 1546"/>
                  <a:gd name="T48" fmla="*/ 2147483647 w 1531"/>
                  <a:gd name="T49" fmla="*/ 2147483647 h 1546"/>
                  <a:gd name="T50" fmla="*/ 2147483647 w 1531"/>
                  <a:gd name="T51" fmla="*/ 2147483647 h 1546"/>
                  <a:gd name="T52" fmla="*/ 2147483647 w 1531"/>
                  <a:gd name="T53" fmla="*/ 2147483647 h 1546"/>
                  <a:gd name="T54" fmla="*/ 2147483647 w 1531"/>
                  <a:gd name="T55" fmla="*/ 2147483647 h 1546"/>
                  <a:gd name="T56" fmla="*/ 2147483647 w 1531"/>
                  <a:gd name="T57" fmla="*/ 2147483647 h 1546"/>
                  <a:gd name="T58" fmla="*/ 2147483647 w 1531"/>
                  <a:gd name="T59" fmla="*/ 2147483647 h 1546"/>
                  <a:gd name="T60" fmla="*/ 2147483647 w 1531"/>
                  <a:gd name="T61" fmla="*/ 2147483647 h 1546"/>
                  <a:gd name="T62" fmla="*/ 2147483647 w 1531"/>
                  <a:gd name="T63" fmla="*/ 2147483647 h 1546"/>
                  <a:gd name="T64" fmla="*/ 2147483647 w 1531"/>
                  <a:gd name="T65" fmla="*/ 2147483647 h 1546"/>
                  <a:gd name="T66" fmla="*/ 2147483647 w 1531"/>
                  <a:gd name="T67" fmla="*/ 2147483647 h 1546"/>
                  <a:gd name="T68" fmla="*/ 2147483647 w 1531"/>
                  <a:gd name="T69" fmla="*/ 2147483647 h 1546"/>
                  <a:gd name="T70" fmla="*/ 2147483647 w 1531"/>
                  <a:gd name="T71" fmla="*/ 2147483647 h 1546"/>
                  <a:gd name="T72" fmla="*/ 2147483647 w 1531"/>
                  <a:gd name="T73" fmla="*/ 2147483647 h 1546"/>
                  <a:gd name="T74" fmla="*/ 2147483647 w 1531"/>
                  <a:gd name="T75" fmla="*/ 2147483647 h 1546"/>
                  <a:gd name="T76" fmla="*/ 2147483647 w 1531"/>
                  <a:gd name="T77" fmla="*/ 2147483647 h 1546"/>
                  <a:gd name="T78" fmla="*/ 2147483647 w 1531"/>
                  <a:gd name="T79" fmla="*/ 2147483647 h 1546"/>
                  <a:gd name="T80" fmla="*/ 2147483647 w 1531"/>
                  <a:gd name="T81" fmla="*/ 2147483647 h 1546"/>
                  <a:gd name="T82" fmla="*/ 2147483647 w 1531"/>
                  <a:gd name="T83" fmla="*/ 2147483647 h 1546"/>
                  <a:gd name="T84" fmla="*/ 2147483647 w 1531"/>
                  <a:gd name="T85" fmla="*/ 2147483647 h 1546"/>
                  <a:gd name="T86" fmla="*/ 2147483647 w 1531"/>
                  <a:gd name="T87" fmla="*/ 2147483647 h 1546"/>
                  <a:gd name="T88" fmla="*/ 2147483647 w 1531"/>
                  <a:gd name="T89" fmla="*/ 2147483647 h 1546"/>
                  <a:gd name="T90" fmla="*/ 2147483647 w 1531"/>
                  <a:gd name="T91" fmla="*/ 2147483647 h 1546"/>
                  <a:gd name="T92" fmla="*/ 2147483647 w 1531"/>
                  <a:gd name="T93" fmla="*/ 2147483647 h 1546"/>
                  <a:gd name="T94" fmla="*/ 2147483647 w 1531"/>
                  <a:gd name="T95" fmla="*/ 2147483647 h 1546"/>
                  <a:gd name="T96" fmla="*/ 2147483647 w 1531"/>
                  <a:gd name="T97" fmla="*/ 2147483647 h 1546"/>
                  <a:gd name="T98" fmla="*/ 2147483647 w 1531"/>
                  <a:gd name="T99" fmla="*/ 2147483647 h 1546"/>
                  <a:gd name="T100" fmla="*/ 2147483647 w 1531"/>
                  <a:gd name="T101" fmla="*/ 2147483647 h 1546"/>
                  <a:gd name="T102" fmla="*/ 2147483647 w 1531"/>
                  <a:gd name="T103" fmla="*/ 2147483647 h 1546"/>
                  <a:gd name="T104" fmla="*/ 2147483647 w 1531"/>
                  <a:gd name="T105" fmla="*/ 2147483647 h 1546"/>
                  <a:gd name="T106" fmla="*/ 2147483647 w 1531"/>
                  <a:gd name="T107" fmla="*/ 2147483647 h 1546"/>
                  <a:gd name="T108" fmla="*/ 2147483647 w 1531"/>
                  <a:gd name="T109" fmla="*/ 2147483647 h 1546"/>
                  <a:gd name="T110" fmla="*/ 2147483647 w 1531"/>
                  <a:gd name="T111" fmla="*/ 2147483647 h 1546"/>
                  <a:gd name="T112" fmla="*/ 2147483647 w 1531"/>
                  <a:gd name="T113" fmla="*/ 2147483647 h 1546"/>
                  <a:gd name="T114" fmla="*/ 2147483647 w 1531"/>
                  <a:gd name="T115" fmla="*/ 2147483647 h 1546"/>
                  <a:gd name="T116" fmla="*/ 2147483647 w 1531"/>
                  <a:gd name="T117" fmla="*/ 2147483647 h 1546"/>
                  <a:gd name="T118" fmla="*/ 2147483647 w 1531"/>
                  <a:gd name="T119" fmla="*/ 2147483647 h 154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531"/>
                  <a:gd name="T181" fmla="*/ 0 h 1546"/>
                  <a:gd name="T182" fmla="*/ 1531 w 1531"/>
                  <a:gd name="T183" fmla="*/ 1546 h 154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531" h="1546">
                    <a:moveTo>
                      <a:pt x="1276" y="213"/>
                    </a:moveTo>
                    <a:lnTo>
                      <a:pt x="1276" y="213"/>
                    </a:lnTo>
                    <a:lnTo>
                      <a:pt x="1276" y="227"/>
                    </a:lnTo>
                    <a:lnTo>
                      <a:pt x="1276" y="241"/>
                    </a:lnTo>
                    <a:lnTo>
                      <a:pt x="1276" y="255"/>
                    </a:lnTo>
                    <a:lnTo>
                      <a:pt x="1290" y="255"/>
                    </a:lnTo>
                    <a:lnTo>
                      <a:pt x="1290" y="269"/>
                    </a:lnTo>
                    <a:lnTo>
                      <a:pt x="1290" y="284"/>
                    </a:lnTo>
                    <a:lnTo>
                      <a:pt x="1290" y="298"/>
                    </a:lnTo>
                    <a:lnTo>
                      <a:pt x="1290" y="312"/>
                    </a:lnTo>
                    <a:lnTo>
                      <a:pt x="1290" y="326"/>
                    </a:lnTo>
                    <a:lnTo>
                      <a:pt x="1290" y="340"/>
                    </a:lnTo>
                    <a:lnTo>
                      <a:pt x="1290" y="355"/>
                    </a:lnTo>
                    <a:lnTo>
                      <a:pt x="1290" y="369"/>
                    </a:lnTo>
                    <a:lnTo>
                      <a:pt x="1276" y="369"/>
                    </a:lnTo>
                    <a:lnTo>
                      <a:pt x="1276" y="383"/>
                    </a:lnTo>
                    <a:lnTo>
                      <a:pt x="1276" y="397"/>
                    </a:lnTo>
                    <a:lnTo>
                      <a:pt x="1276" y="411"/>
                    </a:lnTo>
                    <a:lnTo>
                      <a:pt x="1262" y="411"/>
                    </a:lnTo>
                    <a:lnTo>
                      <a:pt x="1262" y="425"/>
                    </a:lnTo>
                    <a:lnTo>
                      <a:pt x="1248" y="425"/>
                    </a:lnTo>
                    <a:lnTo>
                      <a:pt x="1233" y="440"/>
                    </a:lnTo>
                    <a:lnTo>
                      <a:pt x="1219" y="454"/>
                    </a:lnTo>
                    <a:lnTo>
                      <a:pt x="1191" y="468"/>
                    </a:lnTo>
                    <a:lnTo>
                      <a:pt x="1177" y="482"/>
                    </a:lnTo>
                    <a:lnTo>
                      <a:pt x="1163" y="496"/>
                    </a:lnTo>
                    <a:lnTo>
                      <a:pt x="1148" y="496"/>
                    </a:lnTo>
                    <a:lnTo>
                      <a:pt x="1134" y="511"/>
                    </a:lnTo>
                    <a:lnTo>
                      <a:pt x="1120" y="511"/>
                    </a:lnTo>
                    <a:lnTo>
                      <a:pt x="1120" y="525"/>
                    </a:lnTo>
                    <a:lnTo>
                      <a:pt x="1106" y="525"/>
                    </a:lnTo>
                    <a:lnTo>
                      <a:pt x="1092" y="525"/>
                    </a:lnTo>
                    <a:lnTo>
                      <a:pt x="1077" y="539"/>
                    </a:lnTo>
                    <a:lnTo>
                      <a:pt x="1063" y="553"/>
                    </a:lnTo>
                    <a:lnTo>
                      <a:pt x="1049" y="553"/>
                    </a:lnTo>
                    <a:lnTo>
                      <a:pt x="1035" y="567"/>
                    </a:lnTo>
                    <a:lnTo>
                      <a:pt x="1021" y="581"/>
                    </a:lnTo>
                    <a:lnTo>
                      <a:pt x="1007" y="581"/>
                    </a:lnTo>
                    <a:lnTo>
                      <a:pt x="1007" y="596"/>
                    </a:lnTo>
                    <a:lnTo>
                      <a:pt x="1021" y="596"/>
                    </a:lnTo>
                    <a:lnTo>
                      <a:pt x="1021" y="610"/>
                    </a:lnTo>
                    <a:lnTo>
                      <a:pt x="1035" y="624"/>
                    </a:lnTo>
                    <a:lnTo>
                      <a:pt x="1035" y="638"/>
                    </a:lnTo>
                    <a:lnTo>
                      <a:pt x="1035" y="652"/>
                    </a:lnTo>
                    <a:lnTo>
                      <a:pt x="1035" y="667"/>
                    </a:lnTo>
                    <a:lnTo>
                      <a:pt x="1049" y="667"/>
                    </a:lnTo>
                    <a:lnTo>
                      <a:pt x="1049" y="681"/>
                    </a:lnTo>
                    <a:lnTo>
                      <a:pt x="1049" y="695"/>
                    </a:lnTo>
                    <a:lnTo>
                      <a:pt x="1049" y="709"/>
                    </a:lnTo>
                    <a:lnTo>
                      <a:pt x="1063" y="738"/>
                    </a:lnTo>
                    <a:lnTo>
                      <a:pt x="1063" y="766"/>
                    </a:lnTo>
                    <a:lnTo>
                      <a:pt x="1063" y="780"/>
                    </a:lnTo>
                    <a:lnTo>
                      <a:pt x="1063" y="794"/>
                    </a:lnTo>
                    <a:lnTo>
                      <a:pt x="1063" y="808"/>
                    </a:lnTo>
                    <a:lnTo>
                      <a:pt x="1063" y="823"/>
                    </a:lnTo>
                    <a:lnTo>
                      <a:pt x="1063" y="837"/>
                    </a:lnTo>
                    <a:lnTo>
                      <a:pt x="1063" y="851"/>
                    </a:lnTo>
                    <a:lnTo>
                      <a:pt x="1063" y="865"/>
                    </a:lnTo>
                    <a:lnTo>
                      <a:pt x="1063" y="879"/>
                    </a:lnTo>
                    <a:lnTo>
                      <a:pt x="1063" y="894"/>
                    </a:lnTo>
                    <a:lnTo>
                      <a:pt x="1063" y="922"/>
                    </a:lnTo>
                    <a:lnTo>
                      <a:pt x="1063" y="936"/>
                    </a:lnTo>
                    <a:lnTo>
                      <a:pt x="1063" y="964"/>
                    </a:lnTo>
                    <a:lnTo>
                      <a:pt x="1077" y="964"/>
                    </a:lnTo>
                    <a:lnTo>
                      <a:pt x="1077" y="950"/>
                    </a:lnTo>
                    <a:lnTo>
                      <a:pt x="1092" y="950"/>
                    </a:lnTo>
                    <a:lnTo>
                      <a:pt x="1106" y="950"/>
                    </a:lnTo>
                    <a:lnTo>
                      <a:pt x="1120" y="950"/>
                    </a:lnTo>
                    <a:lnTo>
                      <a:pt x="1120" y="936"/>
                    </a:lnTo>
                    <a:lnTo>
                      <a:pt x="1134" y="936"/>
                    </a:lnTo>
                    <a:lnTo>
                      <a:pt x="1148" y="936"/>
                    </a:lnTo>
                    <a:lnTo>
                      <a:pt x="1163" y="936"/>
                    </a:lnTo>
                    <a:lnTo>
                      <a:pt x="1177" y="922"/>
                    </a:lnTo>
                    <a:lnTo>
                      <a:pt x="1191" y="922"/>
                    </a:lnTo>
                    <a:lnTo>
                      <a:pt x="1205" y="922"/>
                    </a:lnTo>
                    <a:lnTo>
                      <a:pt x="1219" y="922"/>
                    </a:lnTo>
                    <a:lnTo>
                      <a:pt x="1233" y="908"/>
                    </a:lnTo>
                    <a:lnTo>
                      <a:pt x="1248" y="908"/>
                    </a:lnTo>
                    <a:lnTo>
                      <a:pt x="1262" y="922"/>
                    </a:lnTo>
                    <a:lnTo>
                      <a:pt x="1276" y="922"/>
                    </a:lnTo>
                    <a:lnTo>
                      <a:pt x="1276" y="936"/>
                    </a:lnTo>
                    <a:lnTo>
                      <a:pt x="1304" y="950"/>
                    </a:lnTo>
                    <a:lnTo>
                      <a:pt x="1304" y="936"/>
                    </a:lnTo>
                    <a:lnTo>
                      <a:pt x="1319" y="936"/>
                    </a:lnTo>
                    <a:lnTo>
                      <a:pt x="1319" y="950"/>
                    </a:lnTo>
                    <a:lnTo>
                      <a:pt x="1333" y="936"/>
                    </a:lnTo>
                    <a:lnTo>
                      <a:pt x="1347" y="950"/>
                    </a:lnTo>
                    <a:lnTo>
                      <a:pt x="1361" y="950"/>
                    </a:lnTo>
                    <a:lnTo>
                      <a:pt x="1375" y="964"/>
                    </a:lnTo>
                    <a:lnTo>
                      <a:pt x="1389" y="964"/>
                    </a:lnTo>
                    <a:lnTo>
                      <a:pt x="1389" y="979"/>
                    </a:lnTo>
                    <a:lnTo>
                      <a:pt x="1404" y="979"/>
                    </a:lnTo>
                    <a:lnTo>
                      <a:pt x="1418" y="1007"/>
                    </a:lnTo>
                    <a:lnTo>
                      <a:pt x="1418" y="1021"/>
                    </a:lnTo>
                    <a:lnTo>
                      <a:pt x="1432" y="1035"/>
                    </a:lnTo>
                    <a:lnTo>
                      <a:pt x="1432" y="1050"/>
                    </a:lnTo>
                    <a:lnTo>
                      <a:pt x="1446" y="1050"/>
                    </a:lnTo>
                    <a:lnTo>
                      <a:pt x="1446" y="1064"/>
                    </a:lnTo>
                    <a:lnTo>
                      <a:pt x="1446" y="1078"/>
                    </a:lnTo>
                    <a:lnTo>
                      <a:pt x="1446" y="1092"/>
                    </a:lnTo>
                    <a:lnTo>
                      <a:pt x="1446" y="1106"/>
                    </a:lnTo>
                    <a:lnTo>
                      <a:pt x="1446" y="1120"/>
                    </a:lnTo>
                    <a:lnTo>
                      <a:pt x="1460" y="1120"/>
                    </a:lnTo>
                    <a:lnTo>
                      <a:pt x="1460" y="1135"/>
                    </a:lnTo>
                    <a:lnTo>
                      <a:pt x="1460" y="1149"/>
                    </a:lnTo>
                    <a:lnTo>
                      <a:pt x="1460" y="1163"/>
                    </a:lnTo>
                    <a:lnTo>
                      <a:pt x="1460" y="1177"/>
                    </a:lnTo>
                    <a:lnTo>
                      <a:pt x="1475" y="1191"/>
                    </a:lnTo>
                    <a:lnTo>
                      <a:pt x="1489" y="1206"/>
                    </a:lnTo>
                    <a:lnTo>
                      <a:pt x="1503" y="1220"/>
                    </a:lnTo>
                    <a:lnTo>
                      <a:pt x="1503" y="1234"/>
                    </a:lnTo>
                    <a:lnTo>
                      <a:pt x="1517" y="1234"/>
                    </a:lnTo>
                    <a:lnTo>
                      <a:pt x="1517" y="1248"/>
                    </a:lnTo>
                    <a:lnTo>
                      <a:pt x="1517" y="1262"/>
                    </a:lnTo>
                    <a:lnTo>
                      <a:pt x="1531" y="1291"/>
                    </a:lnTo>
                    <a:lnTo>
                      <a:pt x="1517" y="1291"/>
                    </a:lnTo>
                    <a:lnTo>
                      <a:pt x="1489" y="1291"/>
                    </a:lnTo>
                    <a:lnTo>
                      <a:pt x="1460" y="1291"/>
                    </a:lnTo>
                    <a:lnTo>
                      <a:pt x="1446" y="1291"/>
                    </a:lnTo>
                    <a:lnTo>
                      <a:pt x="1418" y="1291"/>
                    </a:lnTo>
                    <a:lnTo>
                      <a:pt x="1404" y="1291"/>
                    </a:lnTo>
                    <a:lnTo>
                      <a:pt x="1389" y="1277"/>
                    </a:lnTo>
                    <a:lnTo>
                      <a:pt x="1375" y="1277"/>
                    </a:lnTo>
                    <a:lnTo>
                      <a:pt x="1347" y="1277"/>
                    </a:lnTo>
                    <a:lnTo>
                      <a:pt x="1347" y="1291"/>
                    </a:lnTo>
                    <a:lnTo>
                      <a:pt x="1347" y="1305"/>
                    </a:lnTo>
                    <a:lnTo>
                      <a:pt x="1361" y="1319"/>
                    </a:lnTo>
                    <a:lnTo>
                      <a:pt x="1361" y="1333"/>
                    </a:lnTo>
                    <a:lnTo>
                      <a:pt x="1375" y="1333"/>
                    </a:lnTo>
                    <a:lnTo>
                      <a:pt x="1375" y="1347"/>
                    </a:lnTo>
                    <a:lnTo>
                      <a:pt x="1361" y="1362"/>
                    </a:lnTo>
                    <a:lnTo>
                      <a:pt x="1361" y="1376"/>
                    </a:lnTo>
                    <a:lnTo>
                      <a:pt x="1361" y="1390"/>
                    </a:lnTo>
                    <a:lnTo>
                      <a:pt x="1347" y="1390"/>
                    </a:lnTo>
                    <a:lnTo>
                      <a:pt x="1319" y="1390"/>
                    </a:lnTo>
                    <a:lnTo>
                      <a:pt x="1304" y="1390"/>
                    </a:lnTo>
                    <a:lnTo>
                      <a:pt x="1262" y="1390"/>
                    </a:lnTo>
                    <a:lnTo>
                      <a:pt x="1248" y="1390"/>
                    </a:lnTo>
                    <a:lnTo>
                      <a:pt x="1219" y="1390"/>
                    </a:lnTo>
                    <a:lnTo>
                      <a:pt x="1191" y="1376"/>
                    </a:lnTo>
                    <a:lnTo>
                      <a:pt x="1163" y="1376"/>
                    </a:lnTo>
                    <a:lnTo>
                      <a:pt x="1134" y="1376"/>
                    </a:lnTo>
                    <a:lnTo>
                      <a:pt x="1106" y="1376"/>
                    </a:lnTo>
                    <a:lnTo>
                      <a:pt x="1092" y="1376"/>
                    </a:lnTo>
                    <a:lnTo>
                      <a:pt x="1077" y="1376"/>
                    </a:lnTo>
                    <a:lnTo>
                      <a:pt x="1063" y="1376"/>
                    </a:lnTo>
                    <a:lnTo>
                      <a:pt x="1049" y="1376"/>
                    </a:lnTo>
                    <a:lnTo>
                      <a:pt x="1035" y="1376"/>
                    </a:lnTo>
                    <a:lnTo>
                      <a:pt x="1007" y="1376"/>
                    </a:lnTo>
                    <a:lnTo>
                      <a:pt x="978" y="1376"/>
                    </a:lnTo>
                    <a:lnTo>
                      <a:pt x="950" y="1376"/>
                    </a:lnTo>
                    <a:lnTo>
                      <a:pt x="921" y="1376"/>
                    </a:lnTo>
                    <a:lnTo>
                      <a:pt x="893" y="1376"/>
                    </a:lnTo>
                    <a:lnTo>
                      <a:pt x="865" y="1376"/>
                    </a:lnTo>
                    <a:lnTo>
                      <a:pt x="851" y="1376"/>
                    </a:lnTo>
                    <a:lnTo>
                      <a:pt x="836" y="1376"/>
                    </a:lnTo>
                    <a:lnTo>
                      <a:pt x="822" y="1376"/>
                    </a:lnTo>
                    <a:lnTo>
                      <a:pt x="794" y="1376"/>
                    </a:lnTo>
                    <a:lnTo>
                      <a:pt x="765" y="1376"/>
                    </a:lnTo>
                    <a:lnTo>
                      <a:pt x="751" y="1376"/>
                    </a:lnTo>
                    <a:lnTo>
                      <a:pt x="737" y="1376"/>
                    </a:lnTo>
                    <a:lnTo>
                      <a:pt x="723" y="1390"/>
                    </a:lnTo>
                    <a:lnTo>
                      <a:pt x="709" y="1390"/>
                    </a:lnTo>
                    <a:lnTo>
                      <a:pt x="694" y="1404"/>
                    </a:lnTo>
                    <a:lnTo>
                      <a:pt x="680" y="1404"/>
                    </a:lnTo>
                    <a:lnTo>
                      <a:pt x="666" y="1418"/>
                    </a:lnTo>
                    <a:lnTo>
                      <a:pt x="652" y="1418"/>
                    </a:lnTo>
                    <a:lnTo>
                      <a:pt x="652" y="1433"/>
                    </a:lnTo>
                    <a:lnTo>
                      <a:pt x="624" y="1447"/>
                    </a:lnTo>
                    <a:lnTo>
                      <a:pt x="609" y="1461"/>
                    </a:lnTo>
                    <a:lnTo>
                      <a:pt x="595" y="1475"/>
                    </a:lnTo>
                    <a:lnTo>
                      <a:pt x="581" y="1489"/>
                    </a:lnTo>
                    <a:lnTo>
                      <a:pt x="567" y="1532"/>
                    </a:lnTo>
                    <a:lnTo>
                      <a:pt x="553" y="1532"/>
                    </a:lnTo>
                    <a:lnTo>
                      <a:pt x="538" y="1546"/>
                    </a:lnTo>
                    <a:lnTo>
                      <a:pt x="538" y="1532"/>
                    </a:lnTo>
                    <a:lnTo>
                      <a:pt x="524" y="1518"/>
                    </a:lnTo>
                    <a:lnTo>
                      <a:pt x="524" y="1503"/>
                    </a:lnTo>
                    <a:lnTo>
                      <a:pt x="510" y="1489"/>
                    </a:lnTo>
                    <a:lnTo>
                      <a:pt x="496" y="1475"/>
                    </a:lnTo>
                    <a:lnTo>
                      <a:pt x="496" y="1461"/>
                    </a:lnTo>
                    <a:lnTo>
                      <a:pt x="482" y="1461"/>
                    </a:lnTo>
                    <a:lnTo>
                      <a:pt x="482" y="1447"/>
                    </a:lnTo>
                    <a:lnTo>
                      <a:pt x="468" y="1433"/>
                    </a:lnTo>
                    <a:lnTo>
                      <a:pt x="453" y="1418"/>
                    </a:lnTo>
                    <a:lnTo>
                      <a:pt x="439" y="1404"/>
                    </a:lnTo>
                    <a:lnTo>
                      <a:pt x="439" y="1390"/>
                    </a:lnTo>
                    <a:lnTo>
                      <a:pt x="425" y="1376"/>
                    </a:lnTo>
                    <a:lnTo>
                      <a:pt x="397" y="1347"/>
                    </a:lnTo>
                    <a:lnTo>
                      <a:pt x="397" y="1319"/>
                    </a:lnTo>
                    <a:lnTo>
                      <a:pt x="382" y="1319"/>
                    </a:lnTo>
                    <a:lnTo>
                      <a:pt x="368" y="1291"/>
                    </a:lnTo>
                    <a:lnTo>
                      <a:pt x="354" y="1277"/>
                    </a:lnTo>
                    <a:lnTo>
                      <a:pt x="354" y="1262"/>
                    </a:lnTo>
                    <a:lnTo>
                      <a:pt x="340" y="1262"/>
                    </a:lnTo>
                    <a:lnTo>
                      <a:pt x="340" y="1248"/>
                    </a:lnTo>
                    <a:lnTo>
                      <a:pt x="326" y="1234"/>
                    </a:lnTo>
                    <a:lnTo>
                      <a:pt x="326" y="1220"/>
                    </a:lnTo>
                    <a:lnTo>
                      <a:pt x="312" y="1220"/>
                    </a:lnTo>
                    <a:lnTo>
                      <a:pt x="312" y="1206"/>
                    </a:lnTo>
                    <a:lnTo>
                      <a:pt x="297" y="1191"/>
                    </a:lnTo>
                    <a:lnTo>
                      <a:pt x="297" y="1177"/>
                    </a:lnTo>
                    <a:lnTo>
                      <a:pt x="283" y="1163"/>
                    </a:lnTo>
                    <a:lnTo>
                      <a:pt x="269" y="1149"/>
                    </a:lnTo>
                    <a:lnTo>
                      <a:pt x="255" y="1135"/>
                    </a:lnTo>
                    <a:lnTo>
                      <a:pt x="255" y="1120"/>
                    </a:lnTo>
                    <a:lnTo>
                      <a:pt x="241" y="1106"/>
                    </a:lnTo>
                    <a:lnTo>
                      <a:pt x="241" y="1092"/>
                    </a:lnTo>
                    <a:lnTo>
                      <a:pt x="226" y="1092"/>
                    </a:lnTo>
                    <a:lnTo>
                      <a:pt x="226" y="1078"/>
                    </a:lnTo>
                    <a:lnTo>
                      <a:pt x="212" y="1064"/>
                    </a:lnTo>
                    <a:lnTo>
                      <a:pt x="212" y="1050"/>
                    </a:lnTo>
                    <a:lnTo>
                      <a:pt x="198" y="1035"/>
                    </a:lnTo>
                    <a:lnTo>
                      <a:pt x="198" y="1021"/>
                    </a:lnTo>
                    <a:lnTo>
                      <a:pt x="184" y="1007"/>
                    </a:lnTo>
                    <a:lnTo>
                      <a:pt x="184" y="993"/>
                    </a:lnTo>
                    <a:lnTo>
                      <a:pt x="170" y="993"/>
                    </a:lnTo>
                    <a:lnTo>
                      <a:pt x="170" y="964"/>
                    </a:lnTo>
                    <a:lnTo>
                      <a:pt x="156" y="950"/>
                    </a:lnTo>
                    <a:lnTo>
                      <a:pt x="156" y="936"/>
                    </a:lnTo>
                    <a:lnTo>
                      <a:pt x="141" y="922"/>
                    </a:lnTo>
                    <a:lnTo>
                      <a:pt x="141" y="908"/>
                    </a:lnTo>
                    <a:lnTo>
                      <a:pt x="141" y="894"/>
                    </a:lnTo>
                    <a:lnTo>
                      <a:pt x="127" y="894"/>
                    </a:lnTo>
                    <a:lnTo>
                      <a:pt x="127" y="879"/>
                    </a:lnTo>
                    <a:lnTo>
                      <a:pt x="127" y="865"/>
                    </a:lnTo>
                    <a:lnTo>
                      <a:pt x="113" y="851"/>
                    </a:lnTo>
                    <a:lnTo>
                      <a:pt x="113" y="837"/>
                    </a:lnTo>
                    <a:lnTo>
                      <a:pt x="99" y="808"/>
                    </a:lnTo>
                    <a:lnTo>
                      <a:pt x="99" y="794"/>
                    </a:lnTo>
                    <a:lnTo>
                      <a:pt x="85" y="780"/>
                    </a:lnTo>
                    <a:lnTo>
                      <a:pt x="85" y="766"/>
                    </a:lnTo>
                    <a:lnTo>
                      <a:pt x="70" y="752"/>
                    </a:lnTo>
                    <a:lnTo>
                      <a:pt x="70" y="738"/>
                    </a:lnTo>
                    <a:lnTo>
                      <a:pt x="56" y="723"/>
                    </a:lnTo>
                    <a:lnTo>
                      <a:pt x="42" y="695"/>
                    </a:lnTo>
                    <a:lnTo>
                      <a:pt x="42" y="667"/>
                    </a:lnTo>
                    <a:lnTo>
                      <a:pt x="28" y="652"/>
                    </a:lnTo>
                    <a:lnTo>
                      <a:pt x="28" y="638"/>
                    </a:lnTo>
                    <a:lnTo>
                      <a:pt x="14" y="624"/>
                    </a:lnTo>
                    <a:lnTo>
                      <a:pt x="14" y="610"/>
                    </a:lnTo>
                    <a:lnTo>
                      <a:pt x="0" y="567"/>
                    </a:lnTo>
                    <a:lnTo>
                      <a:pt x="14" y="567"/>
                    </a:lnTo>
                    <a:lnTo>
                      <a:pt x="28" y="567"/>
                    </a:lnTo>
                    <a:lnTo>
                      <a:pt x="28" y="553"/>
                    </a:lnTo>
                    <a:lnTo>
                      <a:pt x="42" y="553"/>
                    </a:lnTo>
                    <a:lnTo>
                      <a:pt x="56" y="553"/>
                    </a:lnTo>
                    <a:lnTo>
                      <a:pt x="70" y="553"/>
                    </a:lnTo>
                    <a:lnTo>
                      <a:pt x="85" y="553"/>
                    </a:lnTo>
                    <a:lnTo>
                      <a:pt x="99" y="553"/>
                    </a:lnTo>
                    <a:lnTo>
                      <a:pt x="113" y="553"/>
                    </a:lnTo>
                    <a:lnTo>
                      <a:pt x="141" y="553"/>
                    </a:lnTo>
                    <a:lnTo>
                      <a:pt x="156" y="567"/>
                    </a:lnTo>
                    <a:lnTo>
                      <a:pt x="170" y="567"/>
                    </a:lnTo>
                    <a:lnTo>
                      <a:pt x="198" y="567"/>
                    </a:lnTo>
                    <a:lnTo>
                      <a:pt x="212" y="567"/>
                    </a:lnTo>
                    <a:lnTo>
                      <a:pt x="226" y="567"/>
                    </a:lnTo>
                    <a:lnTo>
                      <a:pt x="241" y="567"/>
                    </a:lnTo>
                    <a:lnTo>
                      <a:pt x="255" y="567"/>
                    </a:lnTo>
                    <a:lnTo>
                      <a:pt x="269" y="581"/>
                    </a:lnTo>
                    <a:lnTo>
                      <a:pt x="283" y="581"/>
                    </a:lnTo>
                    <a:lnTo>
                      <a:pt x="297" y="581"/>
                    </a:lnTo>
                    <a:lnTo>
                      <a:pt x="326" y="581"/>
                    </a:lnTo>
                    <a:lnTo>
                      <a:pt x="354" y="581"/>
                    </a:lnTo>
                    <a:lnTo>
                      <a:pt x="368" y="581"/>
                    </a:lnTo>
                    <a:lnTo>
                      <a:pt x="382" y="581"/>
                    </a:lnTo>
                    <a:lnTo>
                      <a:pt x="397" y="581"/>
                    </a:lnTo>
                    <a:lnTo>
                      <a:pt x="411" y="581"/>
                    </a:lnTo>
                    <a:lnTo>
                      <a:pt x="425" y="581"/>
                    </a:lnTo>
                    <a:lnTo>
                      <a:pt x="439" y="581"/>
                    </a:lnTo>
                    <a:lnTo>
                      <a:pt x="453" y="581"/>
                    </a:lnTo>
                    <a:lnTo>
                      <a:pt x="468" y="581"/>
                    </a:lnTo>
                    <a:lnTo>
                      <a:pt x="482" y="581"/>
                    </a:lnTo>
                    <a:lnTo>
                      <a:pt x="496" y="581"/>
                    </a:lnTo>
                    <a:lnTo>
                      <a:pt x="510" y="567"/>
                    </a:lnTo>
                    <a:lnTo>
                      <a:pt x="524" y="567"/>
                    </a:lnTo>
                    <a:lnTo>
                      <a:pt x="538" y="567"/>
                    </a:lnTo>
                    <a:lnTo>
                      <a:pt x="553" y="567"/>
                    </a:lnTo>
                    <a:lnTo>
                      <a:pt x="581" y="567"/>
                    </a:lnTo>
                    <a:lnTo>
                      <a:pt x="595" y="553"/>
                    </a:lnTo>
                    <a:lnTo>
                      <a:pt x="624" y="553"/>
                    </a:lnTo>
                    <a:lnTo>
                      <a:pt x="638" y="553"/>
                    </a:lnTo>
                    <a:lnTo>
                      <a:pt x="652" y="553"/>
                    </a:lnTo>
                    <a:lnTo>
                      <a:pt x="666" y="553"/>
                    </a:lnTo>
                    <a:lnTo>
                      <a:pt x="666" y="539"/>
                    </a:lnTo>
                    <a:lnTo>
                      <a:pt x="694" y="539"/>
                    </a:lnTo>
                    <a:lnTo>
                      <a:pt x="709" y="539"/>
                    </a:lnTo>
                    <a:lnTo>
                      <a:pt x="723" y="525"/>
                    </a:lnTo>
                    <a:lnTo>
                      <a:pt x="737" y="525"/>
                    </a:lnTo>
                    <a:lnTo>
                      <a:pt x="751" y="525"/>
                    </a:lnTo>
                    <a:lnTo>
                      <a:pt x="765" y="511"/>
                    </a:lnTo>
                    <a:lnTo>
                      <a:pt x="780" y="511"/>
                    </a:lnTo>
                    <a:lnTo>
                      <a:pt x="794" y="496"/>
                    </a:lnTo>
                    <a:lnTo>
                      <a:pt x="808" y="496"/>
                    </a:lnTo>
                    <a:lnTo>
                      <a:pt x="822" y="496"/>
                    </a:lnTo>
                    <a:lnTo>
                      <a:pt x="836" y="482"/>
                    </a:lnTo>
                    <a:lnTo>
                      <a:pt x="851" y="482"/>
                    </a:lnTo>
                    <a:lnTo>
                      <a:pt x="851" y="468"/>
                    </a:lnTo>
                    <a:lnTo>
                      <a:pt x="865" y="468"/>
                    </a:lnTo>
                    <a:lnTo>
                      <a:pt x="879" y="468"/>
                    </a:lnTo>
                    <a:lnTo>
                      <a:pt x="893" y="454"/>
                    </a:lnTo>
                    <a:lnTo>
                      <a:pt x="907" y="440"/>
                    </a:lnTo>
                    <a:lnTo>
                      <a:pt x="936" y="425"/>
                    </a:lnTo>
                    <a:lnTo>
                      <a:pt x="950" y="411"/>
                    </a:lnTo>
                    <a:lnTo>
                      <a:pt x="978" y="397"/>
                    </a:lnTo>
                    <a:lnTo>
                      <a:pt x="992" y="383"/>
                    </a:lnTo>
                    <a:lnTo>
                      <a:pt x="1021" y="369"/>
                    </a:lnTo>
                    <a:lnTo>
                      <a:pt x="1021" y="355"/>
                    </a:lnTo>
                    <a:lnTo>
                      <a:pt x="1035" y="340"/>
                    </a:lnTo>
                    <a:lnTo>
                      <a:pt x="1049" y="340"/>
                    </a:lnTo>
                    <a:lnTo>
                      <a:pt x="1049" y="326"/>
                    </a:lnTo>
                    <a:lnTo>
                      <a:pt x="1049" y="312"/>
                    </a:lnTo>
                    <a:lnTo>
                      <a:pt x="1063" y="312"/>
                    </a:lnTo>
                    <a:lnTo>
                      <a:pt x="1063" y="298"/>
                    </a:lnTo>
                    <a:lnTo>
                      <a:pt x="1077" y="284"/>
                    </a:lnTo>
                    <a:lnTo>
                      <a:pt x="1077" y="269"/>
                    </a:lnTo>
                    <a:lnTo>
                      <a:pt x="1077" y="255"/>
                    </a:lnTo>
                    <a:lnTo>
                      <a:pt x="1092" y="227"/>
                    </a:lnTo>
                    <a:lnTo>
                      <a:pt x="1092" y="184"/>
                    </a:lnTo>
                    <a:lnTo>
                      <a:pt x="1092" y="170"/>
                    </a:lnTo>
                    <a:lnTo>
                      <a:pt x="1106" y="170"/>
                    </a:lnTo>
                    <a:lnTo>
                      <a:pt x="1092" y="156"/>
                    </a:lnTo>
                    <a:lnTo>
                      <a:pt x="1092" y="142"/>
                    </a:lnTo>
                    <a:lnTo>
                      <a:pt x="1092" y="113"/>
                    </a:lnTo>
                    <a:lnTo>
                      <a:pt x="1092" y="99"/>
                    </a:lnTo>
                    <a:lnTo>
                      <a:pt x="1092" y="85"/>
                    </a:lnTo>
                    <a:lnTo>
                      <a:pt x="1092" y="71"/>
                    </a:lnTo>
                    <a:lnTo>
                      <a:pt x="1092" y="42"/>
                    </a:lnTo>
                    <a:lnTo>
                      <a:pt x="1106" y="28"/>
                    </a:lnTo>
                    <a:lnTo>
                      <a:pt x="1106" y="14"/>
                    </a:lnTo>
                    <a:lnTo>
                      <a:pt x="1120" y="0"/>
                    </a:lnTo>
                    <a:lnTo>
                      <a:pt x="1134" y="28"/>
                    </a:lnTo>
                    <a:lnTo>
                      <a:pt x="1134" y="42"/>
                    </a:lnTo>
                    <a:lnTo>
                      <a:pt x="1148" y="57"/>
                    </a:lnTo>
                    <a:lnTo>
                      <a:pt x="1163" y="71"/>
                    </a:lnTo>
                    <a:lnTo>
                      <a:pt x="1163" y="85"/>
                    </a:lnTo>
                    <a:lnTo>
                      <a:pt x="1177" y="85"/>
                    </a:lnTo>
                    <a:lnTo>
                      <a:pt x="1177" y="99"/>
                    </a:lnTo>
                    <a:lnTo>
                      <a:pt x="1191" y="99"/>
                    </a:lnTo>
                    <a:lnTo>
                      <a:pt x="1191" y="113"/>
                    </a:lnTo>
                    <a:lnTo>
                      <a:pt x="1205" y="113"/>
                    </a:lnTo>
                    <a:lnTo>
                      <a:pt x="1205" y="128"/>
                    </a:lnTo>
                    <a:lnTo>
                      <a:pt x="1219" y="128"/>
                    </a:lnTo>
                    <a:lnTo>
                      <a:pt x="1219" y="142"/>
                    </a:lnTo>
                    <a:lnTo>
                      <a:pt x="1233" y="142"/>
                    </a:lnTo>
                    <a:lnTo>
                      <a:pt x="1233" y="156"/>
                    </a:lnTo>
                    <a:lnTo>
                      <a:pt x="1248" y="156"/>
                    </a:lnTo>
                    <a:lnTo>
                      <a:pt x="1248" y="170"/>
                    </a:lnTo>
                    <a:lnTo>
                      <a:pt x="1248" y="184"/>
                    </a:lnTo>
                    <a:lnTo>
                      <a:pt x="1262" y="184"/>
                    </a:lnTo>
                    <a:lnTo>
                      <a:pt x="1262" y="199"/>
                    </a:lnTo>
                    <a:lnTo>
                      <a:pt x="1262" y="213"/>
                    </a:lnTo>
                    <a:lnTo>
                      <a:pt x="1276" y="213"/>
                    </a:lnTo>
                    <a:close/>
                  </a:path>
                </a:pathLst>
              </a:custGeom>
              <a:noFill/>
              <a:ln w="0" cap="flat">
                <a:solidFill>
                  <a:srgbClr val="000000"/>
                </a:solidFill>
                <a:prstDash val="solid"/>
                <a:round/>
                <a:headEnd/>
                <a:tailEnd/>
              </a:ln>
              <a:extLst>
                <a:ext uri="{909E8E84-426E-40DD-AFC4-6F175D3DCCD1}">
                  <a14:hiddenFill xmlns="" xmlns:a14="http://schemas.microsoft.com/office/drawing/2010/main">
                    <a:solidFill>
                      <a:srgbClr val="FFFFFF"/>
                    </a:solidFill>
                  </a14:hiddenFill>
                </a:ext>
              </a:extLst>
            </p:spPr>
            <p:txBody>
              <a:bodyPr/>
              <a:lstStyle/>
              <a:p>
                <a:endParaRPr lang="ja-JP" altLang="en-US"/>
              </a:p>
            </p:txBody>
          </p:sp>
          <p:sp>
            <p:nvSpPr>
              <p:cNvPr id="27778" name="Freeform 170"/>
              <p:cNvSpPr>
                <a:spLocks noChangeAspect="1"/>
              </p:cNvSpPr>
              <p:nvPr/>
            </p:nvSpPr>
            <p:spPr bwMode="auto">
              <a:xfrm>
                <a:off x="4526" y="8192"/>
                <a:ext cx="3147" cy="2461"/>
              </a:xfrm>
              <a:custGeom>
                <a:avLst/>
                <a:gdLst>
                  <a:gd name="T0" fmla="*/ 2147483647 w 1972"/>
                  <a:gd name="T1" fmla="*/ 2147483647 h 1546"/>
                  <a:gd name="T2" fmla="*/ 2147483647 w 1972"/>
                  <a:gd name="T3" fmla="*/ 2147483647 h 1546"/>
                  <a:gd name="T4" fmla="*/ 2147483647 w 1972"/>
                  <a:gd name="T5" fmla="*/ 2147483647 h 1546"/>
                  <a:gd name="T6" fmla="*/ 2147483647 w 1972"/>
                  <a:gd name="T7" fmla="*/ 2147483647 h 1546"/>
                  <a:gd name="T8" fmla="*/ 2147483647 w 1972"/>
                  <a:gd name="T9" fmla="*/ 2147483647 h 1546"/>
                  <a:gd name="T10" fmla="*/ 2147483647 w 1972"/>
                  <a:gd name="T11" fmla="*/ 2147483647 h 1546"/>
                  <a:gd name="T12" fmla="*/ 2147483647 w 1972"/>
                  <a:gd name="T13" fmla="*/ 2147483647 h 1546"/>
                  <a:gd name="T14" fmla="*/ 2147483647 w 1972"/>
                  <a:gd name="T15" fmla="*/ 2147483647 h 1546"/>
                  <a:gd name="T16" fmla="*/ 2147483647 w 1972"/>
                  <a:gd name="T17" fmla="*/ 2147483647 h 1546"/>
                  <a:gd name="T18" fmla="*/ 2147483647 w 1972"/>
                  <a:gd name="T19" fmla="*/ 2147483647 h 1546"/>
                  <a:gd name="T20" fmla="*/ 2147483647 w 1972"/>
                  <a:gd name="T21" fmla="*/ 2147483647 h 1546"/>
                  <a:gd name="T22" fmla="*/ 2147483647 w 1972"/>
                  <a:gd name="T23" fmla="*/ 2147483647 h 1546"/>
                  <a:gd name="T24" fmla="*/ 2147483647 w 1972"/>
                  <a:gd name="T25" fmla="*/ 2147483647 h 1546"/>
                  <a:gd name="T26" fmla="*/ 2147483647 w 1972"/>
                  <a:gd name="T27" fmla="*/ 2147483647 h 1546"/>
                  <a:gd name="T28" fmla="*/ 2147483647 w 1972"/>
                  <a:gd name="T29" fmla="*/ 2147483647 h 1546"/>
                  <a:gd name="T30" fmla="*/ 2147483647 w 1972"/>
                  <a:gd name="T31" fmla="*/ 2147483647 h 1546"/>
                  <a:gd name="T32" fmla="*/ 2147483647 w 1972"/>
                  <a:gd name="T33" fmla="*/ 2147483647 h 1546"/>
                  <a:gd name="T34" fmla="*/ 2147483647 w 1972"/>
                  <a:gd name="T35" fmla="*/ 2147483647 h 1546"/>
                  <a:gd name="T36" fmla="*/ 2147483647 w 1972"/>
                  <a:gd name="T37" fmla="*/ 2147483647 h 1546"/>
                  <a:gd name="T38" fmla="*/ 2147483647 w 1972"/>
                  <a:gd name="T39" fmla="*/ 2147483647 h 1546"/>
                  <a:gd name="T40" fmla="*/ 2147483647 w 1972"/>
                  <a:gd name="T41" fmla="*/ 2147483647 h 1546"/>
                  <a:gd name="T42" fmla="*/ 2147483647 w 1972"/>
                  <a:gd name="T43" fmla="*/ 2147483647 h 1546"/>
                  <a:gd name="T44" fmla="*/ 2147483647 w 1972"/>
                  <a:gd name="T45" fmla="*/ 2147483647 h 1546"/>
                  <a:gd name="T46" fmla="*/ 2147483647 w 1972"/>
                  <a:gd name="T47" fmla="*/ 2147483647 h 1546"/>
                  <a:gd name="T48" fmla="*/ 2147483647 w 1972"/>
                  <a:gd name="T49" fmla="*/ 2147483647 h 1546"/>
                  <a:gd name="T50" fmla="*/ 2147483647 w 1972"/>
                  <a:gd name="T51" fmla="*/ 2147483647 h 1546"/>
                  <a:gd name="T52" fmla="*/ 2147483647 w 1972"/>
                  <a:gd name="T53" fmla="*/ 2147483647 h 1546"/>
                  <a:gd name="T54" fmla="*/ 2147483647 w 1972"/>
                  <a:gd name="T55" fmla="*/ 2147483647 h 1546"/>
                  <a:gd name="T56" fmla="*/ 2147483647 w 1972"/>
                  <a:gd name="T57" fmla="*/ 2147483647 h 1546"/>
                  <a:gd name="T58" fmla="*/ 2147483647 w 1972"/>
                  <a:gd name="T59" fmla="*/ 2147483647 h 1546"/>
                  <a:gd name="T60" fmla="*/ 2147483647 w 1972"/>
                  <a:gd name="T61" fmla="*/ 2147483647 h 1546"/>
                  <a:gd name="T62" fmla="*/ 2147483647 w 1972"/>
                  <a:gd name="T63" fmla="*/ 2147483647 h 1546"/>
                  <a:gd name="T64" fmla="*/ 2147483647 w 1972"/>
                  <a:gd name="T65" fmla="*/ 2147483647 h 1546"/>
                  <a:gd name="T66" fmla="*/ 2147483647 w 1972"/>
                  <a:gd name="T67" fmla="*/ 2147483647 h 1546"/>
                  <a:gd name="T68" fmla="*/ 2147483647 w 1972"/>
                  <a:gd name="T69" fmla="*/ 2147483647 h 1546"/>
                  <a:gd name="T70" fmla="*/ 2147483647 w 1972"/>
                  <a:gd name="T71" fmla="*/ 2147483647 h 1546"/>
                  <a:gd name="T72" fmla="*/ 2147483647 w 1972"/>
                  <a:gd name="T73" fmla="*/ 2147483647 h 1546"/>
                  <a:gd name="T74" fmla="*/ 2147483647 w 1972"/>
                  <a:gd name="T75" fmla="*/ 2147483647 h 1546"/>
                  <a:gd name="T76" fmla="*/ 2147483647 w 1972"/>
                  <a:gd name="T77" fmla="*/ 2147483647 h 1546"/>
                  <a:gd name="T78" fmla="*/ 2147483647 w 1972"/>
                  <a:gd name="T79" fmla="*/ 2147483647 h 1546"/>
                  <a:gd name="T80" fmla="*/ 2147483647 w 1972"/>
                  <a:gd name="T81" fmla="*/ 2147483647 h 1546"/>
                  <a:gd name="T82" fmla="*/ 2147483647 w 1972"/>
                  <a:gd name="T83" fmla="*/ 2147483647 h 1546"/>
                  <a:gd name="T84" fmla="*/ 2147483647 w 1972"/>
                  <a:gd name="T85" fmla="*/ 2147483647 h 1546"/>
                  <a:gd name="T86" fmla="*/ 2147483647 w 1972"/>
                  <a:gd name="T87" fmla="*/ 2147483647 h 1546"/>
                  <a:gd name="T88" fmla="*/ 2147483647 w 1972"/>
                  <a:gd name="T89" fmla="*/ 2147483647 h 1546"/>
                  <a:gd name="T90" fmla="*/ 2147483647 w 1972"/>
                  <a:gd name="T91" fmla="*/ 2147483647 h 1546"/>
                  <a:gd name="T92" fmla="*/ 2147483647 w 1972"/>
                  <a:gd name="T93" fmla="*/ 2147483647 h 1546"/>
                  <a:gd name="T94" fmla="*/ 2147483647 w 1972"/>
                  <a:gd name="T95" fmla="*/ 2147483647 h 1546"/>
                  <a:gd name="T96" fmla="*/ 2147483647 w 1972"/>
                  <a:gd name="T97" fmla="*/ 2147483647 h 1546"/>
                  <a:gd name="T98" fmla="*/ 2147483647 w 1972"/>
                  <a:gd name="T99" fmla="*/ 2147483647 h 1546"/>
                  <a:gd name="T100" fmla="*/ 2147483647 w 1972"/>
                  <a:gd name="T101" fmla="*/ 2147483647 h 1546"/>
                  <a:gd name="T102" fmla="*/ 2147483647 w 1972"/>
                  <a:gd name="T103" fmla="*/ 2147483647 h 1546"/>
                  <a:gd name="T104" fmla="*/ 2147483647 w 1972"/>
                  <a:gd name="T105" fmla="*/ 2147483647 h 1546"/>
                  <a:gd name="T106" fmla="*/ 2147483647 w 1972"/>
                  <a:gd name="T107" fmla="*/ 2147483647 h 1546"/>
                  <a:gd name="T108" fmla="*/ 2147483647 w 1972"/>
                  <a:gd name="T109" fmla="*/ 2147483647 h 154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972"/>
                  <a:gd name="T166" fmla="*/ 0 h 1546"/>
                  <a:gd name="T167" fmla="*/ 1972 w 1972"/>
                  <a:gd name="T168" fmla="*/ 1546 h 154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972" h="1546">
                    <a:moveTo>
                      <a:pt x="1943" y="454"/>
                    </a:moveTo>
                    <a:lnTo>
                      <a:pt x="1972" y="482"/>
                    </a:lnTo>
                    <a:lnTo>
                      <a:pt x="1943" y="482"/>
                    </a:lnTo>
                    <a:lnTo>
                      <a:pt x="1929" y="482"/>
                    </a:lnTo>
                    <a:lnTo>
                      <a:pt x="1915" y="482"/>
                    </a:lnTo>
                    <a:lnTo>
                      <a:pt x="1901" y="497"/>
                    </a:lnTo>
                    <a:lnTo>
                      <a:pt x="1872" y="511"/>
                    </a:lnTo>
                    <a:lnTo>
                      <a:pt x="1858" y="525"/>
                    </a:lnTo>
                    <a:lnTo>
                      <a:pt x="1844" y="539"/>
                    </a:lnTo>
                    <a:lnTo>
                      <a:pt x="1830" y="539"/>
                    </a:lnTo>
                    <a:lnTo>
                      <a:pt x="1816" y="553"/>
                    </a:lnTo>
                    <a:lnTo>
                      <a:pt x="1801" y="568"/>
                    </a:lnTo>
                    <a:lnTo>
                      <a:pt x="1787" y="596"/>
                    </a:lnTo>
                    <a:lnTo>
                      <a:pt x="1773" y="610"/>
                    </a:lnTo>
                    <a:lnTo>
                      <a:pt x="1759" y="610"/>
                    </a:lnTo>
                    <a:lnTo>
                      <a:pt x="1745" y="624"/>
                    </a:lnTo>
                    <a:lnTo>
                      <a:pt x="1745" y="639"/>
                    </a:lnTo>
                    <a:lnTo>
                      <a:pt x="1702" y="667"/>
                    </a:lnTo>
                    <a:lnTo>
                      <a:pt x="1688" y="695"/>
                    </a:lnTo>
                    <a:lnTo>
                      <a:pt x="1674" y="709"/>
                    </a:lnTo>
                    <a:lnTo>
                      <a:pt x="1660" y="724"/>
                    </a:lnTo>
                    <a:lnTo>
                      <a:pt x="1645" y="738"/>
                    </a:lnTo>
                    <a:lnTo>
                      <a:pt x="1631" y="766"/>
                    </a:lnTo>
                    <a:lnTo>
                      <a:pt x="1617" y="795"/>
                    </a:lnTo>
                    <a:lnTo>
                      <a:pt x="1603" y="809"/>
                    </a:lnTo>
                    <a:lnTo>
                      <a:pt x="1589" y="823"/>
                    </a:lnTo>
                    <a:lnTo>
                      <a:pt x="1574" y="851"/>
                    </a:lnTo>
                    <a:lnTo>
                      <a:pt x="1560" y="865"/>
                    </a:lnTo>
                    <a:lnTo>
                      <a:pt x="1546" y="894"/>
                    </a:lnTo>
                    <a:lnTo>
                      <a:pt x="1546" y="908"/>
                    </a:lnTo>
                    <a:lnTo>
                      <a:pt x="1532" y="922"/>
                    </a:lnTo>
                    <a:lnTo>
                      <a:pt x="1518" y="951"/>
                    </a:lnTo>
                    <a:lnTo>
                      <a:pt x="1504" y="979"/>
                    </a:lnTo>
                    <a:lnTo>
                      <a:pt x="1475" y="993"/>
                    </a:lnTo>
                    <a:lnTo>
                      <a:pt x="1475" y="1007"/>
                    </a:lnTo>
                    <a:lnTo>
                      <a:pt x="1461" y="1022"/>
                    </a:lnTo>
                    <a:lnTo>
                      <a:pt x="1447" y="1050"/>
                    </a:lnTo>
                    <a:lnTo>
                      <a:pt x="1433" y="1064"/>
                    </a:lnTo>
                    <a:lnTo>
                      <a:pt x="1418" y="1078"/>
                    </a:lnTo>
                    <a:lnTo>
                      <a:pt x="1418" y="1092"/>
                    </a:lnTo>
                    <a:lnTo>
                      <a:pt x="1418" y="1107"/>
                    </a:lnTo>
                    <a:lnTo>
                      <a:pt x="1404" y="1121"/>
                    </a:lnTo>
                    <a:lnTo>
                      <a:pt x="1390" y="1149"/>
                    </a:lnTo>
                    <a:lnTo>
                      <a:pt x="1376" y="1178"/>
                    </a:lnTo>
                    <a:lnTo>
                      <a:pt x="1362" y="1192"/>
                    </a:lnTo>
                    <a:lnTo>
                      <a:pt x="1348" y="1220"/>
                    </a:lnTo>
                    <a:lnTo>
                      <a:pt x="1333" y="1234"/>
                    </a:lnTo>
                    <a:lnTo>
                      <a:pt x="1291" y="1305"/>
                    </a:lnTo>
                    <a:lnTo>
                      <a:pt x="1177" y="1348"/>
                    </a:lnTo>
                    <a:lnTo>
                      <a:pt x="1135" y="1376"/>
                    </a:lnTo>
                    <a:lnTo>
                      <a:pt x="1092" y="1390"/>
                    </a:lnTo>
                    <a:lnTo>
                      <a:pt x="1064" y="1404"/>
                    </a:lnTo>
                    <a:lnTo>
                      <a:pt x="724" y="1546"/>
                    </a:lnTo>
                    <a:lnTo>
                      <a:pt x="610" y="1490"/>
                    </a:lnTo>
                    <a:lnTo>
                      <a:pt x="596" y="1490"/>
                    </a:lnTo>
                    <a:lnTo>
                      <a:pt x="582" y="1490"/>
                    </a:lnTo>
                    <a:lnTo>
                      <a:pt x="426" y="1419"/>
                    </a:lnTo>
                    <a:lnTo>
                      <a:pt x="298" y="1376"/>
                    </a:lnTo>
                    <a:lnTo>
                      <a:pt x="227" y="1334"/>
                    </a:lnTo>
                    <a:lnTo>
                      <a:pt x="185" y="1319"/>
                    </a:lnTo>
                    <a:lnTo>
                      <a:pt x="128" y="1291"/>
                    </a:lnTo>
                    <a:lnTo>
                      <a:pt x="99" y="1277"/>
                    </a:lnTo>
                    <a:lnTo>
                      <a:pt x="57" y="1263"/>
                    </a:lnTo>
                    <a:lnTo>
                      <a:pt x="0" y="1248"/>
                    </a:lnTo>
                    <a:lnTo>
                      <a:pt x="142" y="1022"/>
                    </a:lnTo>
                    <a:lnTo>
                      <a:pt x="185" y="965"/>
                    </a:lnTo>
                    <a:lnTo>
                      <a:pt x="213" y="922"/>
                    </a:lnTo>
                    <a:lnTo>
                      <a:pt x="326" y="865"/>
                    </a:lnTo>
                    <a:lnTo>
                      <a:pt x="341" y="851"/>
                    </a:lnTo>
                    <a:lnTo>
                      <a:pt x="355" y="851"/>
                    </a:lnTo>
                    <a:lnTo>
                      <a:pt x="355" y="837"/>
                    </a:lnTo>
                    <a:lnTo>
                      <a:pt x="369" y="837"/>
                    </a:lnTo>
                    <a:lnTo>
                      <a:pt x="383" y="823"/>
                    </a:lnTo>
                    <a:lnTo>
                      <a:pt x="397" y="823"/>
                    </a:lnTo>
                    <a:lnTo>
                      <a:pt x="411" y="823"/>
                    </a:lnTo>
                    <a:lnTo>
                      <a:pt x="411" y="809"/>
                    </a:lnTo>
                    <a:lnTo>
                      <a:pt x="426" y="809"/>
                    </a:lnTo>
                    <a:lnTo>
                      <a:pt x="440" y="795"/>
                    </a:lnTo>
                    <a:lnTo>
                      <a:pt x="454" y="795"/>
                    </a:lnTo>
                    <a:lnTo>
                      <a:pt x="468" y="780"/>
                    </a:lnTo>
                    <a:lnTo>
                      <a:pt x="482" y="780"/>
                    </a:lnTo>
                    <a:lnTo>
                      <a:pt x="482" y="766"/>
                    </a:lnTo>
                    <a:lnTo>
                      <a:pt x="497" y="766"/>
                    </a:lnTo>
                    <a:lnTo>
                      <a:pt x="525" y="752"/>
                    </a:lnTo>
                    <a:lnTo>
                      <a:pt x="539" y="752"/>
                    </a:lnTo>
                    <a:lnTo>
                      <a:pt x="553" y="738"/>
                    </a:lnTo>
                    <a:lnTo>
                      <a:pt x="567" y="738"/>
                    </a:lnTo>
                    <a:lnTo>
                      <a:pt x="567" y="724"/>
                    </a:lnTo>
                    <a:lnTo>
                      <a:pt x="596" y="709"/>
                    </a:lnTo>
                    <a:lnTo>
                      <a:pt x="610" y="709"/>
                    </a:lnTo>
                    <a:lnTo>
                      <a:pt x="610" y="695"/>
                    </a:lnTo>
                    <a:lnTo>
                      <a:pt x="624" y="695"/>
                    </a:lnTo>
                    <a:lnTo>
                      <a:pt x="638" y="695"/>
                    </a:lnTo>
                    <a:lnTo>
                      <a:pt x="653" y="681"/>
                    </a:lnTo>
                    <a:lnTo>
                      <a:pt x="667" y="681"/>
                    </a:lnTo>
                    <a:lnTo>
                      <a:pt x="681" y="681"/>
                    </a:lnTo>
                    <a:lnTo>
                      <a:pt x="695" y="681"/>
                    </a:lnTo>
                    <a:lnTo>
                      <a:pt x="695" y="667"/>
                    </a:lnTo>
                    <a:lnTo>
                      <a:pt x="709" y="667"/>
                    </a:lnTo>
                    <a:lnTo>
                      <a:pt x="724" y="653"/>
                    </a:lnTo>
                    <a:lnTo>
                      <a:pt x="724" y="639"/>
                    </a:lnTo>
                    <a:lnTo>
                      <a:pt x="738" y="639"/>
                    </a:lnTo>
                    <a:lnTo>
                      <a:pt x="752" y="596"/>
                    </a:lnTo>
                    <a:lnTo>
                      <a:pt x="766" y="582"/>
                    </a:lnTo>
                    <a:lnTo>
                      <a:pt x="780" y="553"/>
                    </a:lnTo>
                    <a:lnTo>
                      <a:pt x="865" y="397"/>
                    </a:lnTo>
                    <a:lnTo>
                      <a:pt x="880" y="369"/>
                    </a:lnTo>
                    <a:lnTo>
                      <a:pt x="894" y="341"/>
                    </a:lnTo>
                    <a:lnTo>
                      <a:pt x="908" y="326"/>
                    </a:lnTo>
                    <a:lnTo>
                      <a:pt x="922" y="312"/>
                    </a:lnTo>
                    <a:lnTo>
                      <a:pt x="922" y="298"/>
                    </a:lnTo>
                    <a:lnTo>
                      <a:pt x="936" y="298"/>
                    </a:lnTo>
                    <a:lnTo>
                      <a:pt x="936" y="284"/>
                    </a:lnTo>
                    <a:lnTo>
                      <a:pt x="950" y="284"/>
                    </a:lnTo>
                    <a:lnTo>
                      <a:pt x="950" y="270"/>
                    </a:lnTo>
                    <a:lnTo>
                      <a:pt x="965" y="270"/>
                    </a:lnTo>
                    <a:lnTo>
                      <a:pt x="979" y="256"/>
                    </a:lnTo>
                    <a:lnTo>
                      <a:pt x="1064" y="199"/>
                    </a:lnTo>
                    <a:lnTo>
                      <a:pt x="1078" y="185"/>
                    </a:lnTo>
                    <a:lnTo>
                      <a:pt x="1092" y="185"/>
                    </a:lnTo>
                    <a:lnTo>
                      <a:pt x="1106" y="170"/>
                    </a:lnTo>
                    <a:lnTo>
                      <a:pt x="1135" y="156"/>
                    </a:lnTo>
                    <a:lnTo>
                      <a:pt x="1149" y="142"/>
                    </a:lnTo>
                    <a:lnTo>
                      <a:pt x="1177" y="114"/>
                    </a:lnTo>
                    <a:lnTo>
                      <a:pt x="1206" y="114"/>
                    </a:lnTo>
                    <a:lnTo>
                      <a:pt x="1234" y="100"/>
                    </a:lnTo>
                    <a:lnTo>
                      <a:pt x="1291" y="85"/>
                    </a:lnTo>
                    <a:lnTo>
                      <a:pt x="1305" y="85"/>
                    </a:lnTo>
                    <a:lnTo>
                      <a:pt x="1333" y="71"/>
                    </a:lnTo>
                    <a:lnTo>
                      <a:pt x="1348" y="71"/>
                    </a:lnTo>
                    <a:lnTo>
                      <a:pt x="1362" y="57"/>
                    </a:lnTo>
                    <a:lnTo>
                      <a:pt x="1376" y="57"/>
                    </a:lnTo>
                    <a:lnTo>
                      <a:pt x="1433" y="43"/>
                    </a:lnTo>
                    <a:lnTo>
                      <a:pt x="1504" y="14"/>
                    </a:lnTo>
                    <a:lnTo>
                      <a:pt x="1504" y="0"/>
                    </a:lnTo>
                    <a:lnTo>
                      <a:pt x="1518" y="0"/>
                    </a:lnTo>
                    <a:lnTo>
                      <a:pt x="1518" y="14"/>
                    </a:lnTo>
                    <a:lnTo>
                      <a:pt x="1518" y="29"/>
                    </a:lnTo>
                    <a:lnTo>
                      <a:pt x="1518" y="43"/>
                    </a:lnTo>
                    <a:lnTo>
                      <a:pt x="1532" y="43"/>
                    </a:lnTo>
                    <a:lnTo>
                      <a:pt x="1532" y="57"/>
                    </a:lnTo>
                    <a:lnTo>
                      <a:pt x="1560" y="85"/>
                    </a:lnTo>
                    <a:lnTo>
                      <a:pt x="1574" y="100"/>
                    </a:lnTo>
                    <a:lnTo>
                      <a:pt x="1603" y="128"/>
                    </a:lnTo>
                    <a:lnTo>
                      <a:pt x="1645" y="170"/>
                    </a:lnTo>
                    <a:lnTo>
                      <a:pt x="1688" y="199"/>
                    </a:lnTo>
                    <a:lnTo>
                      <a:pt x="1745" y="256"/>
                    </a:lnTo>
                    <a:lnTo>
                      <a:pt x="1745" y="270"/>
                    </a:lnTo>
                    <a:lnTo>
                      <a:pt x="1801" y="326"/>
                    </a:lnTo>
                    <a:lnTo>
                      <a:pt x="1844" y="355"/>
                    </a:lnTo>
                    <a:lnTo>
                      <a:pt x="1872" y="383"/>
                    </a:lnTo>
                    <a:lnTo>
                      <a:pt x="1886" y="397"/>
                    </a:lnTo>
                    <a:lnTo>
                      <a:pt x="1901" y="412"/>
                    </a:lnTo>
                    <a:lnTo>
                      <a:pt x="1915" y="426"/>
                    </a:lnTo>
                    <a:lnTo>
                      <a:pt x="1929" y="426"/>
                    </a:lnTo>
                    <a:lnTo>
                      <a:pt x="1929" y="440"/>
                    </a:lnTo>
                    <a:lnTo>
                      <a:pt x="1943" y="454"/>
                    </a:lnTo>
                    <a:close/>
                  </a:path>
                </a:pathLst>
              </a:custGeom>
              <a:noFill/>
              <a:ln w="0">
                <a:solidFill>
                  <a:srgbClr val="000000"/>
                </a:solidFill>
                <a:prstDash val="dash"/>
                <a:round/>
                <a:headEnd/>
                <a:tailEnd/>
              </a:ln>
              <a:extLst>
                <a:ext uri="{909E8E84-426E-40DD-AFC4-6F175D3DCCD1}">
                  <a14:hiddenFill xmlns="" xmlns:a14="http://schemas.microsoft.com/office/drawing/2010/main">
                    <a:solidFill>
                      <a:srgbClr val="FFFFFF"/>
                    </a:solidFill>
                  </a14:hiddenFill>
                </a:ext>
              </a:extLst>
            </p:spPr>
            <p:txBody>
              <a:bodyPr/>
              <a:lstStyle/>
              <a:p>
                <a:endParaRPr lang="ja-JP" altLang="en-US"/>
              </a:p>
            </p:txBody>
          </p:sp>
          <p:sp>
            <p:nvSpPr>
              <p:cNvPr id="27779" name="Freeform 171"/>
              <p:cNvSpPr>
                <a:spLocks noChangeAspect="1"/>
              </p:cNvSpPr>
              <p:nvPr/>
            </p:nvSpPr>
            <p:spPr bwMode="auto">
              <a:xfrm>
                <a:off x="1698" y="6633"/>
                <a:ext cx="5838" cy="4133"/>
              </a:xfrm>
              <a:custGeom>
                <a:avLst/>
                <a:gdLst>
                  <a:gd name="T0" fmla="*/ 5613 w 5838"/>
                  <a:gd name="T1" fmla="*/ 1017 h 4133"/>
                  <a:gd name="T2" fmla="*/ 5635 w 5838"/>
                  <a:gd name="T3" fmla="*/ 1017 h 4133"/>
                  <a:gd name="T4" fmla="*/ 5635 w 5838"/>
                  <a:gd name="T5" fmla="*/ 1040 h 4133"/>
                  <a:gd name="T6" fmla="*/ 5635 w 5838"/>
                  <a:gd name="T7" fmla="*/ 1040 h 4133"/>
                  <a:gd name="T8" fmla="*/ 5658 w 5838"/>
                  <a:gd name="T9" fmla="*/ 1062 h 4133"/>
                  <a:gd name="T10" fmla="*/ 5726 w 5838"/>
                  <a:gd name="T11" fmla="*/ 1175 h 4133"/>
                  <a:gd name="T12" fmla="*/ 5793 w 5838"/>
                  <a:gd name="T13" fmla="*/ 1288 h 4133"/>
                  <a:gd name="T14" fmla="*/ 5816 w 5838"/>
                  <a:gd name="T15" fmla="*/ 1333 h 4133"/>
                  <a:gd name="T16" fmla="*/ 5680 w 5838"/>
                  <a:gd name="T17" fmla="*/ 1401 h 4133"/>
                  <a:gd name="T18" fmla="*/ 5477 w 5838"/>
                  <a:gd name="T19" fmla="*/ 1468 h 4133"/>
                  <a:gd name="T20" fmla="*/ 5228 w 5838"/>
                  <a:gd name="T21" fmla="*/ 1559 h 4133"/>
                  <a:gd name="T22" fmla="*/ 4979 w 5838"/>
                  <a:gd name="T23" fmla="*/ 1672 h 4133"/>
                  <a:gd name="T24" fmla="*/ 4753 w 5838"/>
                  <a:gd name="T25" fmla="*/ 1740 h 4133"/>
                  <a:gd name="T26" fmla="*/ 4571 w 5838"/>
                  <a:gd name="T27" fmla="*/ 1853 h 4133"/>
                  <a:gd name="T28" fmla="*/ 4344 w 5838"/>
                  <a:gd name="T29" fmla="*/ 1988 h 4133"/>
                  <a:gd name="T30" fmla="*/ 4300 w 5838"/>
                  <a:gd name="T31" fmla="*/ 2055 h 4133"/>
                  <a:gd name="T32" fmla="*/ 4051 w 5838"/>
                  <a:gd name="T33" fmla="*/ 2485 h 4133"/>
                  <a:gd name="T34" fmla="*/ 3984 w 5838"/>
                  <a:gd name="T35" fmla="*/ 2598 h 4133"/>
                  <a:gd name="T36" fmla="*/ 3937 w 5838"/>
                  <a:gd name="T37" fmla="*/ 2621 h 4133"/>
                  <a:gd name="T38" fmla="*/ 3893 w 5838"/>
                  <a:gd name="T39" fmla="*/ 2643 h 4133"/>
                  <a:gd name="T40" fmla="*/ 3824 w 5838"/>
                  <a:gd name="T41" fmla="*/ 2665 h 4133"/>
                  <a:gd name="T42" fmla="*/ 3733 w 5838"/>
                  <a:gd name="T43" fmla="*/ 2734 h 4133"/>
                  <a:gd name="T44" fmla="*/ 3621 w 5838"/>
                  <a:gd name="T45" fmla="*/ 2778 h 4133"/>
                  <a:gd name="T46" fmla="*/ 3530 w 5838"/>
                  <a:gd name="T47" fmla="*/ 2824 h 4133"/>
                  <a:gd name="T48" fmla="*/ 3508 w 5838"/>
                  <a:gd name="T49" fmla="*/ 2847 h 4133"/>
                  <a:gd name="T50" fmla="*/ 3395 w 5838"/>
                  <a:gd name="T51" fmla="*/ 2891 h 4133"/>
                  <a:gd name="T52" fmla="*/ 3123 w 5838"/>
                  <a:gd name="T53" fmla="*/ 3095 h 4133"/>
                  <a:gd name="T54" fmla="*/ 2601 w 5838"/>
                  <a:gd name="T55" fmla="*/ 3614 h 4133"/>
                  <a:gd name="T56" fmla="*/ 1403 w 5838"/>
                  <a:gd name="T57" fmla="*/ 4133 h 4133"/>
                  <a:gd name="T58" fmla="*/ 814 w 5838"/>
                  <a:gd name="T59" fmla="*/ 2576 h 4133"/>
                  <a:gd name="T60" fmla="*/ 1765 w 5838"/>
                  <a:gd name="T61" fmla="*/ 1446 h 4133"/>
                  <a:gd name="T62" fmla="*/ 2466 w 5838"/>
                  <a:gd name="T63" fmla="*/ 1266 h 4133"/>
                  <a:gd name="T64" fmla="*/ 3348 w 5838"/>
                  <a:gd name="T65" fmla="*/ 995 h 4133"/>
                  <a:gd name="T66" fmla="*/ 3484 w 5838"/>
                  <a:gd name="T67" fmla="*/ 927 h 4133"/>
                  <a:gd name="T68" fmla="*/ 3621 w 5838"/>
                  <a:gd name="T69" fmla="*/ 860 h 4133"/>
                  <a:gd name="T70" fmla="*/ 3757 w 5838"/>
                  <a:gd name="T71" fmla="*/ 814 h 4133"/>
                  <a:gd name="T72" fmla="*/ 3960 w 5838"/>
                  <a:gd name="T73" fmla="*/ 723 h 4133"/>
                  <a:gd name="T74" fmla="*/ 4368 w 5838"/>
                  <a:gd name="T75" fmla="*/ 498 h 4133"/>
                  <a:gd name="T76" fmla="*/ 4435 w 5838"/>
                  <a:gd name="T77" fmla="*/ 474 h 4133"/>
                  <a:gd name="T78" fmla="*/ 4706 w 5838"/>
                  <a:gd name="T79" fmla="*/ 317 h 4133"/>
                  <a:gd name="T80" fmla="*/ 4911 w 5838"/>
                  <a:gd name="T81" fmla="*/ 226 h 4133"/>
                  <a:gd name="T82" fmla="*/ 5046 w 5838"/>
                  <a:gd name="T83" fmla="*/ 137 h 4133"/>
                  <a:gd name="T84" fmla="*/ 5251 w 5838"/>
                  <a:gd name="T85" fmla="*/ 0 h 4133"/>
                  <a:gd name="T86" fmla="*/ 5364 w 5838"/>
                  <a:gd name="T87" fmla="*/ 181 h 4133"/>
                  <a:gd name="T88" fmla="*/ 5386 w 5838"/>
                  <a:gd name="T89" fmla="*/ 204 h 4133"/>
                  <a:gd name="T90" fmla="*/ 5364 w 5838"/>
                  <a:gd name="T91" fmla="*/ 226 h 4133"/>
                  <a:gd name="T92" fmla="*/ 5318 w 5838"/>
                  <a:gd name="T93" fmla="*/ 272 h 4133"/>
                  <a:gd name="T94" fmla="*/ 5295 w 5838"/>
                  <a:gd name="T95" fmla="*/ 295 h 4133"/>
                  <a:gd name="T96" fmla="*/ 5295 w 5838"/>
                  <a:gd name="T97" fmla="*/ 317 h 4133"/>
                  <a:gd name="T98" fmla="*/ 5340 w 5838"/>
                  <a:gd name="T99" fmla="*/ 408 h 4133"/>
                  <a:gd name="T100" fmla="*/ 5364 w 5838"/>
                  <a:gd name="T101" fmla="*/ 521 h 4133"/>
                  <a:gd name="T102" fmla="*/ 5364 w 5838"/>
                  <a:gd name="T103" fmla="*/ 610 h 4133"/>
                  <a:gd name="T104" fmla="*/ 5295 w 5838"/>
                  <a:gd name="T105" fmla="*/ 747 h 4133"/>
                  <a:gd name="T106" fmla="*/ 5273 w 5838"/>
                  <a:gd name="T107" fmla="*/ 836 h 4133"/>
                  <a:gd name="T108" fmla="*/ 5273 w 5838"/>
                  <a:gd name="T109" fmla="*/ 860 h 4133"/>
                  <a:gd name="T110" fmla="*/ 5273 w 5838"/>
                  <a:gd name="T111" fmla="*/ 882 h 4133"/>
                  <a:gd name="T112" fmla="*/ 5364 w 5838"/>
                  <a:gd name="T113" fmla="*/ 904 h 4133"/>
                  <a:gd name="T114" fmla="*/ 5409 w 5838"/>
                  <a:gd name="T115" fmla="*/ 904 h 4133"/>
                  <a:gd name="T116" fmla="*/ 5477 w 5838"/>
                  <a:gd name="T117" fmla="*/ 927 h 4133"/>
                  <a:gd name="T118" fmla="*/ 5522 w 5838"/>
                  <a:gd name="T119" fmla="*/ 927 h 4133"/>
                  <a:gd name="T120" fmla="*/ 5589 w 5838"/>
                  <a:gd name="T121" fmla="*/ 971 h 4133"/>
                  <a:gd name="T122" fmla="*/ 5613 w 5838"/>
                  <a:gd name="T123" fmla="*/ 995 h 4133"/>
                  <a:gd name="T124" fmla="*/ 5613 w 5838"/>
                  <a:gd name="T125" fmla="*/ 995 h 4133"/>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5838"/>
                  <a:gd name="T190" fmla="*/ 0 h 4133"/>
                  <a:gd name="T191" fmla="*/ 5838 w 5838"/>
                  <a:gd name="T192" fmla="*/ 4133 h 4133"/>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5838" h="4133">
                    <a:moveTo>
                      <a:pt x="5613" y="995"/>
                    </a:moveTo>
                    <a:lnTo>
                      <a:pt x="5613" y="995"/>
                    </a:lnTo>
                    <a:lnTo>
                      <a:pt x="5613" y="1017"/>
                    </a:lnTo>
                    <a:lnTo>
                      <a:pt x="5635" y="1017"/>
                    </a:lnTo>
                    <a:lnTo>
                      <a:pt x="5635" y="1040"/>
                    </a:lnTo>
                    <a:lnTo>
                      <a:pt x="5635" y="1062"/>
                    </a:lnTo>
                    <a:lnTo>
                      <a:pt x="5658" y="1062"/>
                    </a:lnTo>
                    <a:lnTo>
                      <a:pt x="5658" y="1084"/>
                    </a:lnTo>
                    <a:lnTo>
                      <a:pt x="5702" y="1130"/>
                    </a:lnTo>
                    <a:lnTo>
                      <a:pt x="5726" y="1175"/>
                    </a:lnTo>
                    <a:lnTo>
                      <a:pt x="5749" y="1197"/>
                    </a:lnTo>
                    <a:lnTo>
                      <a:pt x="5749" y="1220"/>
                    </a:lnTo>
                    <a:lnTo>
                      <a:pt x="5771" y="1243"/>
                    </a:lnTo>
                    <a:lnTo>
                      <a:pt x="5771" y="1266"/>
                    </a:lnTo>
                    <a:lnTo>
                      <a:pt x="5793" y="1266"/>
                    </a:lnTo>
                    <a:lnTo>
                      <a:pt x="5793" y="1288"/>
                    </a:lnTo>
                    <a:lnTo>
                      <a:pt x="5793" y="1310"/>
                    </a:lnTo>
                    <a:lnTo>
                      <a:pt x="5816" y="1310"/>
                    </a:lnTo>
                    <a:lnTo>
                      <a:pt x="5816" y="1333"/>
                    </a:lnTo>
                    <a:lnTo>
                      <a:pt x="5838" y="1356"/>
                    </a:lnTo>
                    <a:lnTo>
                      <a:pt x="5816" y="1356"/>
                    </a:lnTo>
                    <a:lnTo>
                      <a:pt x="5793" y="1356"/>
                    </a:lnTo>
                    <a:lnTo>
                      <a:pt x="5771" y="1356"/>
                    </a:lnTo>
                    <a:lnTo>
                      <a:pt x="5726" y="1379"/>
                    </a:lnTo>
                    <a:lnTo>
                      <a:pt x="5680" y="1401"/>
                    </a:lnTo>
                    <a:lnTo>
                      <a:pt x="5658" y="1401"/>
                    </a:lnTo>
                    <a:lnTo>
                      <a:pt x="5589" y="1423"/>
                    </a:lnTo>
                    <a:lnTo>
                      <a:pt x="5544" y="1446"/>
                    </a:lnTo>
                    <a:lnTo>
                      <a:pt x="5522" y="1446"/>
                    </a:lnTo>
                    <a:lnTo>
                      <a:pt x="5477" y="1468"/>
                    </a:lnTo>
                    <a:lnTo>
                      <a:pt x="5431" y="1492"/>
                    </a:lnTo>
                    <a:lnTo>
                      <a:pt x="5409" y="1492"/>
                    </a:lnTo>
                    <a:lnTo>
                      <a:pt x="5340" y="1536"/>
                    </a:lnTo>
                    <a:lnTo>
                      <a:pt x="5273" y="1559"/>
                    </a:lnTo>
                    <a:lnTo>
                      <a:pt x="5251" y="1559"/>
                    </a:lnTo>
                    <a:lnTo>
                      <a:pt x="5228" y="1559"/>
                    </a:lnTo>
                    <a:lnTo>
                      <a:pt x="5228" y="1581"/>
                    </a:lnTo>
                    <a:lnTo>
                      <a:pt x="5115" y="1627"/>
                    </a:lnTo>
                    <a:lnTo>
                      <a:pt x="5024" y="1649"/>
                    </a:lnTo>
                    <a:lnTo>
                      <a:pt x="5002" y="1649"/>
                    </a:lnTo>
                    <a:lnTo>
                      <a:pt x="4979" y="1672"/>
                    </a:lnTo>
                    <a:lnTo>
                      <a:pt x="4955" y="1672"/>
                    </a:lnTo>
                    <a:lnTo>
                      <a:pt x="4911" y="1694"/>
                    </a:lnTo>
                    <a:lnTo>
                      <a:pt x="4888" y="1694"/>
                    </a:lnTo>
                    <a:lnTo>
                      <a:pt x="4797" y="1718"/>
                    </a:lnTo>
                    <a:lnTo>
                      <a:pt x="4753" y="1740"/>
                    </a:lnTo>
                    <a:lnTo>
                      <a:pt x="4706" y="1740"/>
                    </a:lnTo>
                    <a:lnTo>
                      <a:pt x="4662" y="1785"/>
                    </a:lnTo>
                    <a:lnTo>
                      <a:pt x="4639" y="1807"/>
                    </a:lnTo>
                    <a:lnTo>
                      <a:pt x="4593" y="1829"/>
                    </a:lnTo>
                    <a:lnTo>
                      <a:pt x="4571" y="1853"/>
                    </a:lnTo>
                    <a:lnTo>
                      <a:pt x="4548" y="1853"/>
                    </a:lnTo>
                    <a:lnTo>
                      <a:pt x="4526" y="1875"/>
                    </a:lnTo>
                    <a:lnTo>
                      <a:pt x="4390" y="1966"/>
                    </a:lnTo>
                    <a:lnTo>
                      <a:pt x="4368" y="1988"/>
                    </a:lnTo>
                    <a:lnTo>
                      <a:pt x="4344" y="1988"/>
                    </a:lnTo>
                    <a:lnTo>
                      <a:pt x="4344" y="2011"/>
                    </a:lnTo>
                    <a:lnTo>
                      <a:pt x="4322" y="2011"/>
                    </a:lnTo>
                    <a:lnTo>
                      <a:pt x="4322" y="2033"/>
                    </a:lnTo>
                    <a:lnTo>
                      <a:pt x="4300" y="2033"/>
                    </a:lnTo>
                    <a:lnTo>
                      <a:pt x="4300" y="2055"/>
                    </a:lnTo>
                    <a:lnTo>
                      <a:pt x="4277" y="2078"/>
                    </a:lnTo>
                    <a:lnTo>
                      <a:pt x="4255" y="2102"/>
                    </a:lnTo>
                    <a:lnTo>
                      <a:pt x="4232" y="2146"/>
                    </a:lnTo>
                    <a:lnTo>
                      <a:pt x="4209" y="2191"/>
                    </a:lnTo>
                    <a:lnTo>
                      <a:pt x="4073" y="2439"/>
                    </a:lnTo>
                    <a:lnTo>
                      <a:pt x="4051" y="2485"/>
                    </a:lnTo>
                    <a:lnTo>
                      <a:pt x="4028" y="2508"/>
                    </a:lnTo>
                    <a:lnTo>
                      <a:pt x="4006" y="2576"/>
                    </a:lnTo>
                    <a:lnTo>
                      <a:pt x="3984" y="2576"/>
                    </a:lnTo>
                    <a:lnTo>
                      <a:pt x="3984" y="2598"/>
                    </a:lnTo>
                    <a:lnTo>
                      <a:pt x="3960" y="2621"/>
                    </a:lnTo>
                    <a:lnTo>
                      <a:pt x="3937" y="2621"/>
                    </a:lnTo>
                    <a:lnTo>
                      <a:pt x="3937" y="2643"/>
                    </a:lnTo>
                    <a:lnTo>
                      <a:pt x="3915" y="2643"/>
                    </a:lnTo>
                    <a:lnTo>
                      <a:pt x="3893" y="2643"/>
                    </a:lnTo>
                    <a:lnTo>
                      <a:pt x="3870" y="2643"/>
                    </a:lnTo>
                    <a:lnTo>
                      <a:pt x="3846" y="2665"/>
                    </a:lnTo>
                    <a:lnTo>
                      <a:pt x="3824" y="2665"/>
                    </a:lnTo>
                    <a:lnTo>
                      <a:pt x="3802" y="2665"/>
                    </a:lnTo>
                    <a:lnTo>
                      <a:pt x="3802" y="2687"/>
                    </a:lnTo>
                    <a:lnTo>
                      <a:pt x="3779" y="2687"/>
                    </a:lnTo>
                    <a:lnTo>
                      <a:pt x="3733" y="2711"/>
                    </a:lnTo>
                    <a:lnTo>
                      <a:pt x="3733" y="2734"/>
                    </a:lnTo>
                    <a:lnTo>
                      <a:pt x="3711" y="2734"/>
                    </a:lnTo>
                    <a:lnTo>
                      <a:pt x="3688" y="2756"/>
                    </a:lnTo>
                    <a:lnTo>
                      <a:pt x="3666" y="2756"/>
                    </a:lnTo>
                    <a:lnTo>
                      <a:pt x="3621" y="2778"/>
                    </a:lnTo>
                    <a:lnTo>
                      <a:pt x="3597" y="2778"/>
                    </a:lnTo>
                    <a:lnTo>
                      <a:pt x="3597" y="2800"/>
                    </a:lnTo>
                    <a:lnTo>
                      <a:pt x="3575" y="2800"/>
                    </a:lnTo>
                    <a:lnTo>
                      <a:pt x="3553" y="2824"/>
                    </a:lnTo>
                    <a:lnTo>
                      <a:pt x="3530" y="2824"/>
                    </a:lnTo>
                    <a:lnTo>
                      <a:pt x="3508" y="2847"/>
                    </a:lnTo>
                    <a:lnTo>
                      <a:pt x="3484" y="2847"/>
                    </a:lnTo>
                    <a:lnTo>
                      <a:pt x="3484" y="2869"/>
                    </a:lnTo>
                    <a:lnTo>
                      <a:pt x="3462" y="2869"/>
                    </a:lnTo>
                    <a:lnTo>
                      <a:pt x="3439" y="2869"/>
                    </a:lnTo>
                    <a:lnTo>
                      <a:pt x="3417" y="2891"/>
                    </a:lnTo>
                    <a:lnTo>
                      <a:pt x="3395" y="2891"/>
                    </a:lnTo>
                    <a:lnTo>
                      <a:pt x="3395" y="2913"/>
                    </a:lnTo>
                    <a:lnTo>
                      <a:pt x="3372" y="2913"/>
                    </a:lnTo>
                    <a:lnTo>
                      <a:pt x="3348" y="2936"/>
                    </a:lnTo>
                    <a:lnTo>
                      <a:pt x="3168" y="3027"/>
                    </a:lnTo>
                    <a:lnTo>
                      <a:pt x="3123" y="3095"/>
                    </a:lnTo>
                    <a:lnTo>
                      <a:pt x="3055" y="3186"/>
                    </a:lnTo>
                    <a:lnTo>
                      <a:pt x="2828" y="3546"/>
                    </a:lnTo>
                    <a:lnTo>
                      <a:pt x="2806" y="3523"/>
                    </a:lnTo>
                    <a:lnTo>
                      <a:pt x="2601" y="3614"/>
                    </a:lnTo>
                    <a:lnTo>
                      <a:pt x="2081" y="3840"/>
                    </a:lnTo>
                    <a:lnTo>
                      <a:pt x="1788" y="3975"/>
                    </a:lnTo>
                    <a:lnTo>
                      <a:pt x="1606" y="4066"/>
                    </a:lnTo>
                    <a:lnTo>
                      <a:pt x="1403" y="4133"/>
                    </a:lnTo>
                    <a:lnTo>
                      <a:pt x="387" y="4050"/>
                    </a:lnTo>
                    <a:lnTo>
                      <a:pt x="0" y="3354"/>
                    </a:lnTo>
                    <a:lnTo>
                      <a:pt x="438" y="2715"/>
                    </a:lnTo>
                    <a:lnTo>
                      <a:pt x="814" y="2643"/>
                    </a:lnTo>
                    <a:lnTo>
                      <a:pt x="814" y="2576"/>
                    </a:lnTo>
                    <a:lnTo>
                      <a:pt x="814" y="2281"/>
                    </a:lnTo>
                    <a:lnTo>
                      <a:pt x="814" y="2168"/>
                    </a:lnTo>
                    <a:lnTo>
                      <a:pt x="1697" y="1785"/>
                    </a:lnTo>
                    <a:lnTo>
                      <a:pt x="1765" y="1762"/>
                    </a:lnTo>
                    <a:lnTo>
                      <a:pt x="1765" y="1627"/>
                    </a:lnTo>
                    <a:lnTo>
                      <a:pt x="1765" y="1446"/>
                    </a:lnTo>
                    <a:lnTo>
                      <a:pt x="2081" y="1401"/>
                    </a:lnTo>
                    <a:lnTo>
                      <a:pt x="2150" y="1379"/>
                    </a:lnTo>
                    <a:lnTo>
                      <a:pt x="2376" y="1310"/>
                    </a:lnTo>
                    <a:lnTo>
                      <a:pt x="2399" y="1310"/>
                    </a:lnTo>
                    <a:lnTo>
                      <a:pt x="2466" y="1266"/>
                    </a:lnTo>
                    <a:lnTo>
                      <a:pt x="2512" y="1266"/>
                    </a:lnTo>
                    <a:lnTo>
                      <a:pt x="2534" y="1243"/>
                    </a:lnTo>
                    <a:lnTo>
                      <a:pt x="2737" y="1197"/>
                    </a:lnTo>
                    <a:lnTo>
                      <a:pt x="2761" y="1175"/>
                    </a:lnTo>
                    <a:lnTo>
                      <a:pt x="3235" y="1017"/>
                    </a:lnTo>
                    <a:lnTo>
                      <a:pt x="3348" y="995"/>
                    </a:lnTo>
                    <a:lnTo>
                      <a:pt x="3372" y="971"/>
                    </a:lnTo>
                    <a:lnTo>
                      <a:pt x="3395" y="971"/>
                    </a:lnTo>
                    <a:lnTo>
                      <a:pt x="3417" y="949"/>
                    </a:lnTo>
                    <a:lnTo>
                      <a:pt x="3439" y="949"/>
                    </a:lnTo>
                    <a:lnTo>
                      <a:pt x="3462" y="949"/>
                    </a:lnTo>
                    <a:lnTo>
                      <a:pt x="3484" y="927"/>
                    </a:lnTo>
                    <a:lnTo>
                      <a:pt x="3508" y="927"/>
                    </a:lnTo>
                    <a:lnTo>
                      <a:pt x="3530" y="904"/>
                    </a:lnTo>
                    <a:lnTo>
                      <a:pt x="3553" y="904"/>
                    </a:lnTo>
                    <a:lnTo>
                      <a:pt x="3575" y="882"/>
                    </a:lnTo>
                    <a:lnTo>
                      <a:pt x="3597" y="882"/>
                    </a:lnTo>
                    <a:lnTo>
                      <a:pt x="3621" y="860"/>
                    </a:lnTo>
                    <a:lnTo>
                      <a:pt x="3644" y="860"/>
                    </a:lnTo>
                    <a:lnTo>
                      <a:pt x="3666" y="860"/>
                    </a:lnTo>
                    <a:lnTo>
                      <a:pt x="3711" y="836"/>
                    </a:lnTo>
                    <a:lnTo>
                      <a:pt x="3733" y="814"/>
                    </a:lnTo>
                    <a:lnTo>
                      <a:pt x="3757" y="814"/>
                    </a:lnTo>
                    <a:lnTo>
                      <a:pt x="3802" y="791"/>
                    </a:lnTo>
                    <a:lnTo>
                      <a:pt x="3824" y="769"/>
                    </a:lnTo>
                    <a:lnTo>
                      <a:pt x="3870" y="769"/>
                    </a:lnTo>
                    <a:lnTo>
                      <a:pt x="3915" y="747"/>
                    </a:lnTo>
                    <a:lnTo>
                      <a:pt x="3937" y="723"/>
                    </a:lnTo>
                    <a:lnTo>
                      <a:pt x="3960" y="723"/>
                    </a:lnTo>
                    <a:lnTo>
                      <a:pt x="3984" y="701"/>
                    </a:lnTo>
                    <a:lnTo>
                      <a:pt x="4006" y="701"/>
                    </a:lnTo>
                    <a:lnTo>
                      <a:pt x="4051" y="678"/>
                    </a:lnTo>
                    <a:lnTo>
                      <a:pt x="4073" y="656"/>
                    </a:lnTo>
                    <a:lnTo>
                      <a:pt x="4368" y="498"/>
                    </a:lnTo>
                    <a:lnTo>
                      <a:pt x="4390" y="498"/>
                    </a:lnTo>
                    <a:lnTo>
                      <a:pt x="4435" y="474"/>
                    </a:lnTo>
                    <a:lnTo>
                      <a:pt x="4458" y="452"/>
                    </a:lnTo>
                    <a:lnTo>
                      <a:pt x="4617" y="361"/>
                    </a:lnTo>
                    <a:lnTo>
                      <a:pt x="4639" y="361"/>
                    </a:lnTo>
                    <a:lnTo>
                      <a:pt x="4706" y="317"/>
                    </a:lnTo>
                    <a:lnTo>
                      <a:pt x="4730" y="317"/>
                    </a:lnTo>
                    <a:lnTo>
                      <a:pt x="4775" y="295"/>
                    </a:lnTo>
                    <a:lnTo>
                      <a:pt x="4820" y="272"/>
                    </a:lnTo>
                    <a:lnTo>
                      <a:pt x="4866" y="250"/>
                    </a:lnTo>
                    <a:lnTo>
                      <a:pt x="4888" y="226"/>
                    </a:lnTo>
                    <a:lnTo>
                      <a:pt x="4911" y="226"/>
                    </a:lnTo>
                    <a:lnTo>
                      <a:pt x="4933" y="204"/>
                    </a:lnTo>
                    <a:lnTo>
                      <a:pt x="4955" y="204"/>
                    </a:lnTo>
                    <a:lnTo>
                      <a:pt x="4955" y="181"/>
                    </a:lnTo>
                    <a:lnTo>
                      <a:pt x="5002" y="159"/>
                    </a:lnTo>
                    <a:lnTo>
                      <a:pt x="5046" y="137"/>
                    </a:lnTo>
                    <a:lnTo>
                      <a:pt x="5091" y="113"/>
                    </a:lnTo>
                    <a:lnTo>
                      <a:pt x="5160" y="68"/>
                    </a:lnTo>
                    <a:lnTo>
                      <a:pt x="5204" y="46"/>
                    </a:lnTo>
                    <a:lnTo>
                      <a:pt x="5228" y="24"/>
                    </a:lnTo>
                    <a:lnTo>
                      <a:pt x="5251" y="0"/>
                    </a:lnTo>
                    <a:lnTo>
                      <a:pt x="5251" y="24"/>
                    </a:lnTo>
                    <a:lnTo>
                      <a:pt x="5318" y="91"/>
                    </a:lnTo>
                    <a:lnTo>
                      <a:pt x="5340" y="159"/>
                    </a:lnTo>
                    <a:lnTo>
                      <a:pt x="5364" y="181"/>
                    </a:lnTo>
                    <a:lnTo>
                      <a:pt x="5386" y="204"/>
                    </a:lnTo>
                    <a:lnTo>
                      <a:pt x="5386" y="226"/>
                    </a:lnTo>
                    <a:lnTo>
                      <a:pt x="5364" y="226"/>
                    </a:lnTo>
                    <a:lnTo>
                      <a:pt x="5340" y="250"/>
                    </a:lnTo>
                    <a:lnTo>
                      <a:pt x="5318" y="250"/>
                    </a:lnTo>
                    <a:lnTo>
                      <a:pt x="5318" y="272"/>
                    </a:lnTo>
                    <a:lnTo>
                      <a:pt x="5295" y="295"/>
                    </a:lnTo>
                    <a:lnTo>
                      <a:pt x="5295" y="317"/>
                    </a:lnTo>
                    <a:lnTo>
                      <a:pt x="5318" y="339"/>
                    </a:lnTo>
                    <a:lnTo>
                      <a:pt x="5318" y="385"/>
                    </a:lnTo>
                    <a:lnTo>
                      <a:pt x="5340" y="385"/>
                    </a:lnTo>
                    <a:lnTo>
                      <a:pt x="5340" y="408"/>
                    </a:lnTo>
                    <a:lnTo>
                      <a:pt x="5340" y="430"/>
                    </a:lnTo>
                    <a:lnTo>
                      <a:pt x="5340" y="452"/>
                    </a:lnTo>
                    <a:lnTo>
                      <a:pt x="5364" y="474"/>
                    </a:lnTo>
                    <a:lnTo>
                      <a:pt x="5364" y="498"/>
                    </a:lnTo>
                    <a:lnTo>
                      <a:pt x="5364" y="521"/>
                    </a:lnTo>
                    <a:lnTo>
                      <a:pt x="5364" y="543"/>
                    </a:lnTo>
                    <a:lnTo>
                      <a:pt x="5364" y="565"/>
                    </a:lnTo>
                    <a:lnTo>
                      <a:pt x="5364" y="610"/>
                    </a:lnTo>
                    <a:lnTo>
                      <a:pt x="5364" y="634"/>
                    </a:lnTo>
                    <a:lnTo>
                      <a:pt x="5364" y="656"/>
                    </a:lnTo>
                    <a:lnTo>
                      <a:pt x="5340" y="656"/>
                    </a:lnTo>
                    <a:lnTo>
                      <a:pt x="5295" y="747"/>
                    </a:lnTo>
                    <a:lnTo>
                      <a:pt x="5273" y="769"/>
                    </a:lnTo>
                    <a:lnTo>
                      <a:pt x="5273" y="814"/>
                    </a:lnTo>
                    <a:lnTo>
                      <a:pt x="5273" y="836"/>
                    </a:lnTo>
                    <a:lnTo>
                      <a:pt x="5273" y="860"/>
                    </a:lnTo>
                    <a:lnTo>
                      <a:pt x="5273" y="882"/>
                    </a:lnTo>
                    <a:lnTo>
                      <a:pt x="5318" y="904"/>
                    </a:lnTo>
                    <a:lnTo>
                      <a:pt x="5364" y="904"/>
                    </a:lnTo>
                    <a:lnTo>
                      <a:pt x="5386" y="904"/>
                    </a:lnTo>
                    <a:lnTo>
                      <a:pt x="5409" y="904"/>
                    </a:lnTo>
                    <a:lnTo>
                      <a:pt x="5431" y="927"/>
                    </a:lnTo>
                    <a:lnTo>
                      <a:pt x="5453" y="927"/>
                    </a:lnTo>
                    <a:lnTo>
                      <a:pt x="5477" y="927"/>
                    </a:lnTo>
                    <a:lnTo>
                      <a:pt x="5500" y="927"/>
                    </a:lnTo>
                    <a:lnTo>
                      <a:pt x="5522" y="927"/>
                    </a:lnTo>
                    <a:lnTo>
                      <a:pt x="5567" y="949"/>
                    </a:lnTo>
                    <a:lnTo>
                      <a:pt x="5567" y="971"/>
                    </a:lnTo>
                    <a:lnTo>
                      <a:pt x="5589" y="971"/>
                    </a:lnTo>
                    <a:lnTo>
                      <a:pt x="5589" y="995"/>
                    </a:lnTo>
                    <a:lnTo>
                      <a:pt x="5613" y="995"/>
                    </a:lnTo>
                    <a:close/>
                  </a:path>
                </a:pathLst>
              </a:custGeom>
              <a:noFill/>
              <a:ln w="0" cap="flat">
                <a:solidFill>
                  <a:srgbClr val="000000"/>
                </a:solidFill>
                <a:prstDash val="solid"/>
                <a:round/>
                <a:headEnd/>
                <a:tailEnd/>
              </a:ln>
              <a:extLst>
                <a:ext uri="{909E8E84-426E-40DD-AFC4-6F175D3DCCD1}">
                  <a14:hiddenFill xmlns="" xmlns:a14="http://schemas.microsoft.com/office/drawing/2010/main">
                    <a:solidFill>
                      <a:srgbClr val="FFFFFF"/>
                    </a:solidFill>
                  </a14:hiddenFill>
                </a:ext>
              </a:extLst>
            </p:spPr>
            <p:txBody>
              <a:bodyPr/>
              <a:lstStyle/>
              <a:p>
                <a:endParaRPr lang="ja-JP" altLang="en-US"/>
              </a:p>
            </p:txBody>
          </p:sp>
          <p:sp>
            <p:nvSpPr>
              <p:cNvPr id="27780" name="Freeform 172"/>
              <p:cNvSpPr>
                <a:spLocks noChangeAspect="1"/>
              </p:cNvSpPr>
              <p:nvPr/>
            </p:nvSpPr>
            <p:spPr bwMode="auto">
              <a:xfrm>
                <a:off x="8373" y="11918"/>
                <a:ext cx="2128" cy="2732"/>
              </a:xfrm>
              <a:custGeom>
                <a:avLst/>
                <a:gdLst>
                  <a:gd name="T0" fmla="*/ 2147483647 w 1333"/>
                  <a:gd name="T1" fmla="*/ 2147483647 h 1716"/>
                  <a:gd name="T2" fmla="*/ 2147483647 w 1333"/>
                  <a:gd name="T3" fmla="*/ 2147483647 h 1716"/>
                  <a:gd name="T4" fmla="*/ 2147483647 w 1333"/>
                  <a:gd name="T5" fmla="*/ 2147483647 h 1716"/>
                  <a:gd name="T6" fmla="*/ 2147483647 w 1333"/>
                  <a:gd name="T7" fmla="*/ 2147483647 h 1716"/>
                  <a:gd name="T8" fmla="*/ 2147483647 w 1333"/>
                  <a:gd name="T9" fmla="*/ 2147483647 h 1716"/>
                  <a:gd name="T10" fmla="*/ 2147483647 w 1333"/>
                  <a:gd name="T11" fmla="*/ 2147483647 h 1716"/>
                  <a:gd name="T12" fmla="*/ 2147483647 w 1333"/>
                  <a:gd name="T13" fmla="*/ 2147483647 h 1716"/>
                  <a:gd name="T14" fmla="*/ 2147483647 w 1333"/>
                  <a:gd name="T15" fmla="*/ 2147483647 h 1716"/>
                  <a:gd name="T16" fmla="*/ 2147483647 w 1333"/>
                  <a:gd name="T17" fmla="*/ 2147483647 h 1716"/>
                  <a:gd name="T18" fmla="*/ 2147483647 w 1333"/>
                  <a:gd name="T19" fmla="*/ 2147483647 h 1716"/>
                  <a:gd name="T20" fmla="*/ 2147483647 w 1333"/>
                  <a:gd name="T21" fmla="*/ 2147483647 h 1716"/>
                  <a:gd name="T22" fmla="*/ 2147483647 w 1333"/>
                  <a:gd name="T23" fmla="*/ 2147483647 h 1716"/>
                  <a:gd name="T24" fmla="*/ 2147483647 w 1333"/>
                  <a:gd name="T25" fmla="*/ 2147483647 h 1716"/>
                  <a:gd name="T26" fmla="*/ 2147483647 w 1333"/>
                  <a:gd name="T27" fmla="*/ 2147483647 h 1716"/>
                  <a:gd name="T28" fmla="*/ 2147483647 w 1333"/>
                  <a:gd name="T29" fmla="*/ 2147483647 h 1716"/>
                  <a:gd name="T30" fmla="*/ 2147483647 w 1333"/>
                  <a:gd name="T31" fmla="*/ 2147483647 h 1716"/>
                  <a:gd name="T32" fmla="*/ 2147483647 w 1333"/>
                  <a:gd name="T33" fmla="*/ 2147483647 h 1716"/>
                  <a:gd name="T34" fmla="*/ 2147483647 w 1333"/>
                  <a:gd name="T35" fmla="*/ 2147483647 h 1716"/>
                  <a:gd name="T36" fmla="*/ 2147483647 w 1333"/>
                  <a:gd name="T37" fmla="*/ 2147483647 h 1716"/>
                  <a:gd name="T38" fmla="*/ 2147483647 w 1333"/>
                  <a:gd name="T39" fmla="*/ 2147483647 h 1716"/>
                  <a:gd name="T40" fmla="*/ 2147483647 w 1333"/>
                  <a:gd name="T41" fmla="*/ 2147483647 h 1716"/>
                  <a:gd name="T42" fmla="*/ 2147483647 w 1333"/>
                  <a:gd name="T43" fmla="*/ 2147483647 h 1716"/>
                  <a:gd name="T44" fmla="*/ 2147483647 w 1333"/>
                  <a:gd name="T45" fmla="*/ 2147483647 h 1716"/>
                  <a:gd name="T46" fmla="*/ 2147483647 w 1333"/>
                  <a:gd name="T47" fmla="*/ 2147483647 h 1716"/>
                  <a:gd name="T48" fmla="*/ 2147483647 w 1333"/>
                  <a:gd name="T49" fmla="*/ 2147483647 h 1716"/>
                  <a:gd name="T50" fmla="*/ 2147483647 w 1333"/>
                  <a:gd name="T51" fmla="*/ 2147483647 h 1716"/>
                  <a:gd name="T52" fmla="*/ 2147483647 w 1333"/>
                  <a:gd name="T53" fmla="*/ 2147483647 h 1716"/>
                  <a:gd name="T54" fmla="*/ 2147483647 w 1333"/>
                  <a:gd name="T55" fmla="*/ 2147483647 h 1716"/>
                  <a:gd name="T56" fmla="*/ 2147483647 w 1333"/>
                  <a:gd name="T57" fmla="*/ 2147483647 h 1716"/>
                  <a:gd name="T58" fmla="*/ 2147483647 w 1333"/>
                  <a:gd name="T59" fmla="*/ 2147483647 h 1716"/>
                  <a:gd name="T60" fmla="*/ 2147483647 w 1333"/>
                  <a:gd name="T61" fmla="*/ 2147483647 h 1716"/>
                  <a:gd name="T62" fmla="*/ 2147483647 w 1333"/>
                  <a:gd name="T63" fmla="*/ 2147483647 h 1716"/>
                  <a:gd name="T64" fmla="*/ 2147483647 w 1333"/>
                  <a:gd name="T65" fmla="*/ 2147483647 h 1716"/>
                  <a:gd name="T66" fmla="*/ 2147483647 w 1333"/>
                  <a:gd name="T67" fmla="*/ 2147483647 h 1716"/>
                  <a:gd name="T68" fmla="*/ 2147483647 w 1333"/>
                  <a:gd name="T69" fmla="*/ 2147483647 h 1716"/>
                  <a:gd name="T70" fmla="*/ 2147483647 w 1333"/>
                  <a:gd name="T71" fmla="*/ 2147483647 h 1716"/>
                  <a:gd name="T72" fmla="*/ 2147483647 w 1333"/>
                  <a:gd name="T73" fmla="*/ 2147483647 h 1716"/>
                  <a:gd name="T74" fmla="*/ 2147483647 w 1333"/>
                  <a:gd name="T75" fmla="*/ 2147483647 h 1716"/>
                  <a:gd name="T76" fmla="*/ 2147483647 w 1333"/>
                  <a:gd name="T77" fmla="*/ 2147483647 h 1716"/>
                  <a:gd name="T78" fmla="*/ 2147483647 w 1333"/>
                  <a:gd name="T79" fmla="*/ 2147483647 h 1716"/>
                  <a:gd name="T80" fmla="*/ 2147483647 w 1333"/>
                  <a:gd name="T81" fmla="*/ 2147483647 h 1716"/>
                  <a:gd name="T82" fmla="*/ 2147483647 w 1333"/>
                  <a:gd name="T83" fmla="*/ 2147483647 h 1716"/>
                  <a:gd name="T84" fmla="*/ 2147483647 w 1333"/>
                  <a:gd name="T85" fmla="*/ 2147483647 h 1716"/>
                  <a:gd name="T86" fmla="*/ 2147483647 w 1333"/>
                  <a:gd name="T87" fmla="*/ 2147483647 h 1716"/>
                  <a:gd name="T88" fmla="*/ 2147483647 w 1333"/>
                  <a:gd name="T89" fmla="*/ 2147483647 h 1716"/>
                  <a:gd name="T90" fmla="*/ 2147483647 w 1333"/>
                  <a:gd name="T91" fmla="*/ 2147483647 h 1716"/>
                  <a:gd name="T92" fmla="*/ 2147483647 w 1333"/>
                  <a:gd name="T93" fmla="*/ 2147483647 h 1716"/>
                  <a:gd name="T94" fmla="*/ 2147483647 w 1333"/>
                  <a:gd name="T95" fmla="*/ 2147483647 h 1716"/>
                  <a:gd name="T96" fmla="*/ 2147483647 w 1333"/>
                  <a:gd name="T97" fmla="*/ 2147483647 h 1716"/>
                  <a:gd name="T98" fmla="*/ 2147483647 w 1333"/>
                  <a:gd name="T99" fmla="*/ 2147483647 h 1716"/>
                  <a:gd name="T100" fmla="*/ 2147483647 w 1333"/>
                  <a:gd name="T101" fmla="*/ 2147483647 h 1716"/>
                  <a:gd name="T102" fmla="*/ 2147483647 w 1333"/>
                  <a:gd name="T103" fmla="*/ 2147483647 h 1716"/>
                  <a:gd name="T104" fmla="*/ 2147483647 w 1333"/>
                  <a:gd name="T105" fmla="*/ 2147483647 h 1716"/>
                  <a:gd name="T106" fmla="*/ 2147483647 w 1333"/>
                  <a:gd name="T107" fmla="*/ 2147483647 h 1716"/>
                  <a:gd name="T108" fmla="*/ 2147483647 w 1333"/>
                  <a:gd name="T109" fmla="*/ 2147483647 h 1716"/>
                  <a:gd name="T110" fmla="*/ 2147483647 w 1333"/>
                  <a:gd name="T111" fmla="*/ 2147483647 h 1716"/>
                  <a:gd name="T112" fmla="*/ 2147483647 w 1333"/>
                  <a:gd name="T113" fmla="*/ 2147483647 h 1716"/>
                  <a:gd name="T114" fmla="*/ 2147483647 w 1333"/>
                  <a:gd name="T115" fmla="*/ 2147483647 h 171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333"/>
                  <a:gd name="T175" fmla="*/ 0 h 1716"/>
                  <a:gd name="T176" fmla="*/ 1333 w 1333"/>
                  <a:gd name="T177" fmla="*/ 1716 h 171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333" h="1716">
                    <a:moveTo>
                      <a:pt x="411" y="14"/>
                    </a:moveTo>
                    <a:lnTo>
                      <a:pt x="411" y="14"/>
                    </a:lnTo>
                    <a:lnTo>
                      <a:pt x="426" y="14"/>
                    </a:lnTo>
                    <a:lnTo>
                      <a:pt x="440" y="14"/>
                    </a:lnTo>
                    <a:lnTo>
                      <a:pt x="454" y="14"/>
                    </a:lnTo>
                    <a:lnTo>
                      <a:pt x="468" y="14"/>
                    </a:lnTo>
                    <a:lnTo>
                      <a:pt x="482" y="14"/>
                    </a:lnTo>
                    <a:lnTo>
                      <a:pt x="525" y="28"/>
                    </a:lnTo>
                    <a:lnTo>
                      <a:pt x="553" y="42"/>
                    </a:lnTo>
                    <a:lnTo>
                      <a:pt x="582" y="56"/>
                    </a:lnTo>
                    <a:lnTo>
                      <a:pt x="596" y="56"/>
                    </a:lnTo>
                    <a:lnTo>
                      <a:pt x="610" y="71"/>
                    </a:lnTo>
                    <a:lnTo>
                      <a:pt x="638" y="71"/>
                    </a:lnTo>
                    <a:lnTo>
                      <a:pt x="667" y="85"/>
                    </a:lnTo>
                    <a:lnTo>
                      <a:pt x="695" y="99"/>
                    </a:lnTo>
                    <a:lnTo>
                      <a:pt x="723" y="113"/>
                    </a:lnTo>
                    <a:lnTo>
                      <a:pt x="738" y="113"/>
                    </a:lnTo>
                    <a:lnTo>
                      <a:pt x="752" y="113"/>
                    </a:lnTo>
                    <a:lnTo>
                      <a:pt x="766" y="113"/>
                    </a:lnTo>
                    <a:lnTo>
                      <a:pt x="794" y="113"/>
                    </a:lnTo>
                    <a:lnTo>
                      <a:pt x="794" y="142"/>
                    </a:lnTo>
                    <a:lnTo>
                      <a:pt x="794" y="156"/>
                    </a:lnTo>
                    <a:lnTo>
                      <a:pt x="780" y="170"/>
                    </a:lnTo>
                    <a:lnTo>
                      <a:pt x="780" y="198"/>
                    </a:lnTo>
                    <a:lnTo>
                      <a:pt x="780" y="212"/>
                    </a:lnTo>
                    <a:lnTo>
                      <a:pt x="780" y="227"/>
                    </a:lnTo>
                    <a:lnTo>
                      <a:pt x="780" y="241"/>
                    </a:lnTo>
                    <a:lnTo>
                      <a:pt x="780" y="255"/>
                    </a:lnTo>
                    <a:lnTo>
                      <a:pt x="780" y="269"/>
                    </a:lnTo>
                    <a:lnTo>
                      <a:pt x="780" y="283"/>
                    </a:lnTo>
                    <a:lnTo>
                      <a:pt x="766" y="298"/>
                    </a:lnTo>
                    <a:lnTo>
                      <a:pt x="780" y="312"/>
                    </a:lnTo>
                    <a:lnTo>
                      <a:pt x="780" y="326"/>
                    </a:lnTo>
                    <a:lnTo>
                      <a:pt x="780" y="340"/>
                    </a:lnTo>
                    <a:lnTo>
                      <a:pt x="780" y="354"/>
                    </a:lnTo>
                    <a:lnTo>
                      <a:pt x="809" y="354"/>
                    </a:lnTo>
                    <a:lnTo>
                      <a:pt x="823" y="354"/>
                    </a:lnTo>
                    <a:lnTo>
                      <a:pt x="837" y="354"/>
                    </a:lnTo>
                    <a:lnTo>
                      <a:pt x="851" y="368"/>
                    </a:lnTo>
                    <a:lnTo>
                      <a:pt x="879" y="368"/>
                    </a:lnTo>
                    <a:lnTo>
                      <a:pt x="908" y="368"/>
                    </a:lnTo>
                    <a:lnTo>
                      <a:pt x="922" y="368"/>
                    </a:lnTo>
                    <a:lnTo>
                      <a:pt x="950" y="368"/>
                    </a:lnTo>
                    <a:lnTo>
                      <a:pt x="993" y="383"/>
                    </a:lnTo>
                    <a:lnTo>
                      <a:pt x="1007" y="383"/>
                    </a:lnTo>
                    <a:lnTo>
                      <a:pt x="1050" y="383"/>
                    </a:lnTo>
                    <a:lnTo>
                      <a:pt x="1035" y="411"/>
                    </a:lnTo>
                    <a:lnTo>
                      <a:pt x="1021" y="439"/>
                    </a:lnTo>
                    <a:lnTo>
                      <a:pt x="1007" y="468"/>
                    </a:lnTo>
                    <a:lnTo>
                      <a:pt x="993" y="496"/>
                    </a:lnTo>
                    <a:lnTo>
                      <a:pt x="993" y="510"/>
                    </a:lnTo>
                    <a:lnTo>
                      <a:pt x="979" y="510"/>
                    </a:lnTo>
                    <a:lnTo>
                      <a:pt x="993" y="510"/>
                    </a:lnTo>
                    <a:lnTo>
                      <a:pt x="993" y="524"/>
                    </a:lnTo>
                    <a:lnTo>
                      <a:pt x="979" y="539"/>
                    </a:lnTo>
                    <a:lnTo>
                      <a:pt x="979" y="581"/>
                    </a:lnTo>
                    <a:lnTo>
                      <a:pt x="979" y="624"/>
                    </a:lnTo>
                    <a:lnTo>
                      <a:pt x="979" y="652"/>
                    </a:lnTo>
                    <a:lnTo>
                      <a:pt x="965" y="681"/>
                    </a:lnTo>
                    <a:lnTo>
                      <a:pt x="965" y="695"/>
                    </a:lnTo>
                    <a:lnTo>
                      <a:pt x="1007" y="695"/>
                    </a:lnTo>
                    <a:lnTo>
                      <a:pt x="1050" y="695"/>
                    </a:lnTo>
                    <a:lnTo>
                      <a:pt x="1078" y="695"/>
                    </a:lnTo>
                    <a:lnTo>
                      <a:pt x="1106" y="695"/>
                    </a:lnTo>
                    <a:lnTo>
                      <a:pt x="1135" y="695"/>
                    </a:lnTo>
                    <a:lnTo>
                      <a:pt x="1149" y="695"/>
                    </a:lnTo>
                    <a:lnTo>
                      <a:pt x="1163" y="695"/>
                    </a:lnTo>
                    <a:lnTo>
                      <a:pt x="1206" y="695"/>
                    </a:lnTo>
                    <a:lnTo>
                      <a:pt x="1220" y="695"/>
                    </a:lnTo>
                    <a:lnTo>
                      <a:pt x="1248" y="695"/>
                    </a:lnTo>
                    <a:lnTo>
                      <a:pt x="1277" y="695"/>
                    </a:lnTo>
                    <a:lnTo>
                      <a:pt x="1319" y="695"/>
                    </a:lnTo>
                    <a:lnTo>
                      <a:pt x="1333" y="695"/>
                    </a:lnTo>
                    <a:lnTo>
                      <a:pt x="1333" y="723"/>
                    </a:lnTo>
                    <a:lnTo>
                      <a:pt x="1319" y="723"/>
                    </a:lnTo>
                    <a:lnTo>
                      <a:pt x="1305" y="723"/>
                    </a:lnTo>
                    <a:lnTo>
                      <a:pt x="1305" y="737"/>
                    </a:lnTo>
                    <a:lnTo>
                      <a:pt x="1305" y="751"/>
                    </a:lnTo>
                    <a:lnTo>
                      <a:pt x="1305" y="766"/>
                    </a:lnTo>
                    <a:lnTo>
                      <a:pt x="1305" y="780"/>
                    </a:lnTo>
                    <a:lnTo>
                      <a:pt x="1305" y="794"/>
                    </a:lnTo>
                    <a:lnTo>
                      <a:pt x="1305" y="808"/>
                    </a:lnTo>
                    <a:lnTo>
                      <a:pt x="1305" y="822"/>
                    </a:lnTo>
                    <a:lnTo>
                      <a:pt x="1305" y="837"/>
                    </a:lnTo>
                    <a:lnTo>
                      <a:pt x="1305" y="851"/>
                    </a:lnTo>
                    <a:lnTo>
                      <a:pt x="1305" y="865"/>
                    </a:lnTo>
                    <a:lnTo>
                      <a:pt x="1305" y="879"/>
                    </a:lnTo>
                    <a:lnTo>
                      <a:pt x="1305" y="893"/>
                    </a:lnTo>
                    <a:lnTo>
                      <a:pt x="1305" y="907"/>
                    </a:lnTo>
                    <a:lnTo>
                      <a:pt x="1305" y="922"/>
                    </a:lnTo>
                    <a:lnTo>
                      <a:pt x="1291" y="922"/>
                    </a:lnTo>
                    <a:lnTo>
                      <a:pt x="1291" y="950"/>
                    </a:lnTo>
                    <a:lnTo>
                      <a:pt x="1291" y="964"/>
                    </a:lnTo>
                    <a:lnTo>
                      <a:pt x="1291" y="978"/>
                    </a:lnTo>
                    <a:lnTo>
                      <a:pt x="1291" y="993"/>
                    </a:lnTo>
                    <a:lnTo>
                      <a:pt x="1291" y="1007"/>
                    </a:lnTo>
                    <a:lnTo>
                      <a:pt x="1291" y="1021"/>
                    </a:lnTo>
                    <a:lnTo>
                      <a:pt x="1291" y="1035"/>
                    </a:lnTo>
                    <a:lnTo>
                      <a:pt x="1291" y="1049"/>
                    </a:lnTo>
                    <a:lnTo>
                      <a:pt x="1305" y="1049"/>
                    </a:lnTo>
                    <a:lnTo>
                      <a:pt x="1305" y="1064"/>
                    </a:lnTo>
                    <a:lnTo>
                      <a:pt x="1305" y="1078"/>
                    </a:lnTo>
                    <a:lnTo>
                      <a:pt x="1305" y="1092"/>
                    </a:lnTo>
                    <a:lnTo>
                      <a:pt x="1291" y="1092"/>
                    </a:lnTo>
                    <a:lnTo>
                      <a:pt x="1291" y="1106"/>
                    </a:lnTo>
                    <a:lnTo>
                      <a:pt x="1291" y="1120"/>
                    </a:lnTo>
                    <a:lnTo>
                      <a:pt x="1305" y="1120"/>
                    </a:lnTo>
                    <a:lnTo>
                      <a:pt x="1305" y="1149"/>
                    </a:lnTo>
                    <a:lnTo>
                      <a:pt x="1305" y="1163"/>
                    </a:lnTo>
                    <a:lnTo>
                      <a:pt x="1305" y="1177"/>
                    </a:lnTo>
                    <a:lnTo>
                      <a:pt x="1291" y="1177"/>
                    </a:lnTo>
                    <a:lnTo>
                      <a:pt x="1291" y="1191"/>
                    </a:lnTo>
                    <a:lnTo>
                      <a:pt x="1291" y="1205"/>
                    </a:lnTo>
                    <a:lnTo>
                      <a:pt x="1291" y="1220"/>
                    </a:lnTo>
                    <a:lnTo>
                      <a:pt x="1291" y="1234"/>
                    </a:lnTo>
                    <a:lnTo>
                      <a:pt x="1305" y="1234"/>
                    </a:lnTo>
                    <a:lnTo>
                      <a:pt x="1291" y="1234"/>
                    </a:lnTo>
                    <a:lnTo>
                      <a:pt x="1305" y="1234"/>
                    </a:lnTo>
                    <a:lnTo>
                      <a:pt x="1291" y="1248"/>
                    </a:lnTo>
                    <a:lnTo>
                      <a:pt x="1291" y="1262"/>
                    </a:lnTo>
                    <a:lnTo>
                      <a:pt x="1291" y="1276"/>
                    </a:lnTo>
                    <a:lnTo>
                      <a:pt x="1291" y="1290"/>
                    </a:lnTo>
                    <a:lnTo>
                      <a:pt x="1291" y="1305"/>
                    </a:lnTo>
                    <a:lnTo>
                      <a:pt x="1291" y="1319"/>
                    </a:lnTo>
                    <a:lnTo>
                      <a:pt x="1305" y="1333"/>
                    </a:lnTo>
                    <a:lnTo>
                      <a:pt x="1291" y="1347"/>
                    </a:lnTo>
                    <a:lnTo>
                      <a:pt x="1277" y="1347"/>
                    </a:lnTo>
                    <a:lnTo>
                      <a:pt x="1277" y="1361"/>
                    </a:lnTo>
                    <a:lnTo>
                      <a:pt x="1262" y="1361"/>
                    </a:lnTo>
                    <a:lnTo>
                      <a:pt x="1248" y="1361"/>
                    </a:lnTo>
                    <a:lnTo>
                      <a:pt x="1234" y="1376"/>
                    </a:lnTo>
                    <a:lnTo>
                      <a:pt x="1220" y="1376"/>
                    </a:lnTo>
                    <a:lnTo>
                      <a:pt x="1206" y="1390"/>
                    </a:lnTo>
                    <a:lnTo>
                      <a:pt x="1191" y="1390"/>
                    </a:lnTo>
                    <a:lnTo>
                      <a:pt x="1177" y="1404"/>
                    </a:lnTo>
                    <a:lnTo>
                      <a:pt x="1149" y="1404"/>
                    </a:lnTo>
                    <a:lnTo>
                      <a:pt x="1149" y="1418"/>
                    </a:lnTo>
                    <a:lnTo>
                      <a:pt x="1135" y="1418"/>
                    </a:lnTo>
                    <a:lnTo>
                      <a:pt x="1121" y="1418"/>
                    </a:lnTo>
                    <a:lnTo>
                      <a:pt x="1121" y="1432"/>
                    </a:lnTo>
                    <a:lnTo>
                      <a:pt x="1106" y="1432"/>
                    </a:lnTo>
                    <a:lnTo>
                      <a:pt x="1078" y="1461"/>
                    </a:lnTo>
                    <a:lnTo>
                      <a:pt x="1078" y="1475"/>
                    </a:lnTo>
                    <a:lnTo>
                      <a:pt x="1064" y="1475"/>
                    </a:lnTo>
                    <a:lnTo>
                      <a:pt x="1050" y="1489"/>
                    </a:lnTo>
                    <a:lnTo>
                      <a:pt x="1021" y="1503"/>
                    </a:lnTo>
                    <a:lnTo>
                      <a:pt x="1007" y="1503"/>
                    </a:lnTo>
                    <a:lnTo>
                      <a:pt x="993" y="1517"/>
                    </a:lnTo>
                    <a:lnTo>
                      <a:pt x="979" y="1517"/>
                    </a:lnTo>
                    <a:lnTo>
                      <a:pt x="965" y="1532"/>
                    </a:lnTo>
                    <a:lnTo>
                      <a:pt x="950" y="1532"/>
                    </a:lnTo>
                    <a:lnTo>
                      <a:pt x="936" y="1546"/>
                    </a:lnTo>
                    <a:lnTo>
                      <a:pt x="922" y="1560"/>
                    </a:lnTo>
                    <a:lnTo>
                      <a:pt x="908" y="1560"/>
                    </a:lnTo>
                    <a:lnTo>
                      <a:pt x="894" y="1574"/>
                    </a:lnTo>
                    <a:lnTo>
                      <a:pt x="865" y="1574"/>
                    </a:lnTo>
                    <a:lnTo>
                      <a:pt x="851" y="1588"/>
                    </a:lnTo>
                    <a:lnTo>
                      <a:pt x="823" y="1603"/>
                    </a:lnTo>
                    <a:lnTo>
                      <a:pt x="809" y="1617"/>
                    </a:lnTo>
                    <a:lnTo>
                      <a:pt x="780" y="1631"/>
                    </a:lnTo>
                    <a:lnTo>
                      <a:pt x="766" y="1631"/>
                    </a:lnTo>
                    <a:lnTo>
                      <a:pt x="752" y="1645"/>
                    </a:lnTo>
                    <a:lnTo>
                      <a:pt x="738" y="1659"/>
                    </a:lnTo>
                    <a:lnTo>
                      <a:pt x="723" y="1659"/>
                    </a:lnTo>
                    <a:lnTo>
                      <a:pt x="709" y="1673"/>
                    </a:lnTo>
                    <a:lnTo>
                      <a:pt x="681" y="1688"/>
                    </a:lnTo>
                    <a:lnTo>
                      <a:pt x="667" y="1688"/>
                    </a:lnTo>
                    <a:lnTo>
                      <a:pt x="653" y="1688"/>
                    </a:lnTo>
                    <a:lnTo>
                      <a:pt x="638" y="1702"/>
                    </a:lnTo>
                    <a:lnTo>
                      <a:pt x="624" y="1702"/>
                    </a:lnTo>
                    <a:lnTo>
                      <a:pt x="610" y="1702"/>
                    </a:lnTo>
                    <a:lnTo>
                      <a:pt x="596" y="1702"/>
                    </a:lnTo>
                    <a:lnTo>
                      <a:pt x="582" y="1702"/>
                    </a:lnTo>
                    <a:lnTo>
                      <a:pt x="567" y="1716"/>
                    </a:lnTo>
                    <a:lnTo>
                      <a:pt x="553" y="1716"/>
                    </a:lnTo>
                    <a:lnTo>
                      <a:pt x="553" y="1702"/>
                    </a:lnTo>
                    <a:lnTo>
                      <a:pt x="539" y="1702"/>
                    </a:lnTo>
                    <a:lnTo>
                      <a:pt x="525" y="1702"/>
                    </a:lnTo>
                    <a:lnTo>
                      <a:pt x="525" y="1688"/>
                    </a:lnTo>
                    <a:lnTo>
                      <a:pt x="511" y="1688"/>
                    </a:lnTo>
                    <a:lnTo>
                      <a:pt x="497" y="1688"/>
                    </a:lnTo>
                    <a:lnTo>
                      <a:pt x="482" y="1673"/>
                    </a:lnTo>
                    <a:lnTo>
                      <a:pt x="468" y="1659"/>
                    </a:lnTo>
                    <a:lnTo>
                      <a:pt x="454" y="1659"/>
                    </a:lnTo>
                    <a:lnTo>
                      <a:pt x="454" y="1645"/>
                    </a:lnTo>
                    <a:lnTo>
                      <a:pt x="440" y="1631"/>
                    </a:lnTo>
                    <a:lnTo>
                      <a:pt x="440" y="1617"/>
                    </a:lnTo>
                    <a:lnTo>
                      <a:pt x="440" y="1603"/>
                    </a:lnTo>
                    <a:lnTo>
                      <a:pt x="440" y="1588"/>
                    </a:lnTo>
                    <a:lnTo>
                      <a:pt x="426" y="1588"/>
                    </a:lnTo>
                    <a:lnTo>
                      <a:pt x="426" y="1574"/>
                    </a:lnTo>
                    <a:lnTo>
                      <a:pt x="426" y="1560"/>
                    </a:lnTo>
                    <a:lnTo>
                      <a:pt x="426" y="1546"/>
                    </a:lnTo>
                    <a:lnTo>
                      <a:pt x="411" y="1532"/>
                    </a:lnTo>
                    <a:lnTo>
                      <a:pt x="411" y="1517"/>
                    </a:lnTo>
                    <a:lnTo>
                      <a:pt x="411" y="1503"/>
                    </a:lnTo>
                    <a:lnTo>
                      <a:pt x="397" y="1489"/>
                    </a:lnTo>
                    <a:lnTo>
                      <a:pt x="397" y="1475"/>
                    </a:lnTo>
                    <a:lnTo>
                      <a:pt x="383" y="1461"/>
                    </a:lnTo>
                    <a:lnTo>
                      <a:pt x="383" y="1446"/>
                    </a:lnTo>
                    <a:lnTo>
                      <a:pt x="369" y="1446"/>
                    </a:lnTo>
                    <a:lnTo>
                      <a:pt x="369" y="1432"/>
                    </a:lnTo>
                    <a:lnTo>
                      <a:pt x="369" y="1418"/>
                    </a:lnTo>
                    <a:lnTo>
                      <a:pt x="355" y="1418"/>
                    </a:lnTo>
                    <a:lnTo>
                      <a:pt x="355" y="1404"/>
                    </a:lnTo>
                    <a:lnTo>
                      <a:pt x="341" y="1390"/>
                    </a:lnTo>
                    <a:lnTo>
                      <a:pt x="341" y="1376"/>
                    </a:lnTo>
                    <a:lnTo>
                      <a:pt x="326" y="1376"/>
                    </a:lnTo>
                    <a:lnTo>
                      <a:pt x="326" y="1361"/>
                    </a:lnTo>
                    <a:lnTo>
                      <a:pt x="312" y="1361"/>
                    </a:lnTo>
                    <a:lnTo>
                      <a:pt x="298" y="1347"/>
                    </a:lnTo>
                    <a:lnTo>
                      <a:pt x="284" y="1347"/>
                    </a:lnTo>
                    <a:lnTo>
                      <a:pt x="284" y="1333"/>
                    </a:lnTo>
                    <a:lnTo>
                      <a:pt x="270" y="1333"/>
                    </a:lnTo>
                    <a:lnTo>
                      <a:pt x="255" y="1333"/>
                    </a:lnTo>
                    <a:lnTo>
                      <a:pt x="241" y="1333"/>
                    </a:lnTo>
                    <a:lnTo>
                      <a:pt x="241" y="1319"/>
                    </a:lnTo>
                    <a:lnTo>
                      <a:pt x="227" y="1319"/>
                    </a:lnTo>
                    <a:lnTo>
                      <a:pt x="199" y="1319"/>
                    </a:lnTo>
                    <a:lnTo>
                      <a:pt x="128" y="1305"/>
                    </a:lnTo>
                    <a:lnTo>
                      <a:pt x="114" y="1305"/>
                    </a:lnTo>
                    <a:lnTo>
                      <a:pt x="99" y="1290"/>
                    </a:lnTo>
                    <a:lnTo>
                      <a:pt x="71" y="1290"/>
                    </a:lnTo>
                    <a:lnTo>
                      <a:pt x="43" y="1276"/>
                    </a:lnTo>
                    <a:lnTo>
                      <a:pt x="29" y="1276"/>
                    </a:lnTo>
                    <a:lnTo>
                      <a:pt x="14" y="1276"/>
                    </a:lnTo>
                    <a:lnTo>
                      <a:pt x="0" y="1276"/>
                    </a:lnTo>
                    <a:lnTo>
                      <a:pt x="14" y="1248"/>
                    </a:lnTo>
                    <a:lnTo>
                      <a:pt x="14" y="1234"/>
                    </a:lnTo>
                    <a:lnTo>
                      <a:pt x="29" y="1205"/>
                    </a:lnTo>
                    <a:lnTo>
                      <a:pt x="29" y="1191"/>
                    </a:lnTo>
                    <a:lnTo>
                      <a:pt x="43" y="1163"/>
                    </a:lnTo>
                    <a:lnTo>
                      <a:pt x="57" y="1106"/>
                    </a:lnTo>
                    <a:lnTo>
                      <a:pt x="57" y="1092"/>
                    </a:lnTo>
                    <a:lnTo>
                      <a:pt x="57" y="1078"/>
                    </a:lnTo>
                    <a:lnTo>
                      <a:pt x="57" y="1064"/>
                    </a:lnTo>
                    <a:lnTo>
                      <a:pt x="71" y="1035"/>
                    </a:lnTo>
                    <a:lnTo>
                      <a:pt x="85" y="950"/>
                    </a:lnTo>
                    <a:lnTo>
                      <a:pt x="85" y="936"/>
                    </a:lnTo>
                    <a:lnTo>
                      <a:pt x="99" y="893"/>
                    </a:lnTo>
                    <a:lnTo>
                      <a:pt x="99" y="879"/>
                    </a:lnTo>
                    <a:lnTo>
                      <a:pt x="114" y="851"/>
                    </a:lnTo>
                    <a:lnTo>
                      <a:pt x="114" y="822"/>
                    </a:lnTo>
                    <a:lnTo>
                      <a:pt x="114" y="808"/>
                    </a:lnTo>
                    <a:lnTo>
                      <a:pt x="128" y="766"/>
                    </a:lnTo>
                    <a:lnTo>
                      <a:pt x="128" y="751"/>
                    </a:lnTo>
                    <a:lnTo>
                      <a:pt x="142" y="709"/>
                    </a:lnTo>
                    <a:lnTo>
                      <a:pt x="142" y="695"/>
                    </a:lnTo>
                    <a:lnTo>
                      <a:pt x="142" y="681"/>
                    </a:lnTo>
                    <a:lnTo>
                      <a:pt x="142" y="666"/>
                    </a:lnTo>
                    <a:lnTo>
                      <a:pt x="156" y="666"/>
                    </a:lnTo>
                    <a:lnTo>
                      <a:pt x="156" y="652"/>
                    </a:lnTo>
                    <a:lnTo>
                      <a:pt x="142" y="652"/>
                    </a:lnTo>
                    <a:lnTo>
                      <a:pt x="128" y="652"/>
                    </a:lnTo>
                    <a:lnTo>
                      <a:pt x="128" y="638"/>
                    </a:lnTo>
                    <a:lnTo>
                      <a:pt x="114" y="638"/>
                    </a:lnTo>
                    <a:lnTo>
                      <a:pt x="99" y="638"/>
                    </a:lnTo>
                    <a:lnTo>
                      <a:pt x="99" y="624"/>
                    </a:lnTo>
                    <a:lnTo>
                      <a:pt x="85" y="624"/>
                    </a:lnTo>
                    <a:lnTo>
                      <a:pt x="99" y="610"/>
                    </a:lnTo>
                    <a:lnTo>
                      <a:pt x="99" y="595"/>
                    </a:lnTo>
                    <a:lnTo>
                      <a:pt x="99" y="581"/>
                    </a:lnTo>
                    <a:lnTo>
                      <a:pt x="99" y="567"/>
                    </a:lnTo>
                    <a:lnTo>
                      <a:pt x="99" y="553"/>
                    </a:lnTo>
                    <a:lnTo>
                      <a:pt x="114" y="539"/>
                    </a:lnTo>
                    <a:lnTo>
                      <a:pt x="114" y="524"/>
                    </a:lnTo>
                    <a:lnTo>
                      <a:pt x="114" y="510"/>
                    </a:lnTo>
                    <a:lnTo>
                      <a:pt x="114" y="496"/>
                    </a:lnTo>
                    <a:lnTo>
                      <a:pt x="128" y="482"/>
                    </a:lnTo>
                    <a:lnTo>
                      <a:pt x="128" y="468"/>
                    </a:lnTo>
                    <a:lnTo>
                      <a:pt x="128" y="454"/>
                    </a:lnTo>
                    <a:lnTo>
                      <a:pt x="128" y="439"/>
                    </a:lnTo>
                    <a:lnTo>
                      <a:pt x="142" y="439"/>
                    </a:lnTo>
                    <a:lnTo>
                      <a:pt x="142" y="425"/>
                    </a:lnTo>
                    <a:lnTo>
                      <a:pt x="142" y="411"/>
                    </a:lnTo>
                    <a:lnTo>
                      <a:pt x="142" y="397"/>
                    </a:lnTo>
                    <a:lnTo>
                      <a:pt x="142" y="383"/>
                    </a:lnTo>
                    <a:lnTo>
                      <a:pt x="156" y="368"/>
                    </a:lnTo>
                    <a:lnTo>
                      <a:pt x="156" y="354"/>
                    </a:lnTo>
                    <a:lnTo>
                      <a:pt x="156" y="340"/>
                    </a:lnTo>
                    <a:lnTo>
                      <a:pt x="156" y="326"/>
                    </a:lnTo>
                    <a:lnTo>
                      <a:pt x="156" y="312"/>
                    </a:lnTo>
                    <a:lnTo>
                      <a:pt x="170" y="312"/>
                    </a:lnTo>
                    <a:lnTo>
                      <a:pt x="170" y="298"/>
                    </a:lnTo>
                    <a:lnTo>
                      <a:pt x="170" y="283"/>
                    </a:lnTo>
                    <a:lnTo>
                      <a:pt x="170" y="269"/>
                    </a:lnTo>
                    <a:lnTo>
                      <a:pt x="170" y="255"/>
                    </a:lnTo>
                    <a:lnTo>
                      <a:pt x="185" y="241"/>
                    </a:lnTo>
                    <a:lnTo>
                      <a:pt x="185" y="227"/>
                    </a:lnTo>
                    <a:lnTo>
                      <a:pt x="185" y="198"/>
                    </a:lnTo>
                    <a:lnTo>
                      <a:pt x="199" y="170"/>
                    </a:lnTo>
                    <a:lnTo>
                      <a:pt x="199" y="156"/>
                    </a:lnTo>
                    <a:lnTo>
                      <a:pt x="199" y="142"/>
                    </a:lnTo>
                    <a:lnTo>
                      <a:pt x="199" y="127"/>
                    </a:lnTo>
                    <a:lnTo>
                      <a:pt x="199" y="113"/>
                    </a:lnTo>
                    <a:lnTo>
                      <a:pt x="213" y="113"/>
                    </a:lnTo>
                    <a:lnTo>
                      <a:pt x="213" y="99"/>
                    </a:lnTo>
                    <a:lnTo>
                      <a:pt x="213" y="85"/>
                    </a:lnTo>
                    <a:lnTo>
                      <a:pt x="213" y="71"/>
                    </a:lnTo>
                    <a:lnTo>
                      <a:pt x="227" y="71"/>
                    </a:lnTo>
                    <a:lnTo>
                      <a:pt x="270" y="71"/>
                    </a:lnTo>
                    <a:lnTo>
                      <a:pt x="298" y="71"/>
                    </a:lnTo>
                    <a:lnTo>
                      <a:pt x="312" y="71"/>
                    </a:lnTo>
                    <a:lnTo>
                      <a:pt x="312" y="56"/>
                    </a:lnTo>
                    <a:lnTo>
                      <a:pt x="326" y="71"/>
                    </a:lnTo>
                    <a:lnTo>
                      <a:pt x="341" y="71"/>
                    </a:lnTo>
                    <a:lnTo>
                      <a:pt x="341" y="56"/>
                    </a:lnTo>
                    <a:lnTo>
                      <a:pt x="383" y="28"/>
                    </a:lnTo>
                    <a:lnTo>
                      <a:pt x="411" y="0"/>
                    </a:lnTo>
                    <a:lnTo>
                      <a:pt x="411" y="14"/>
                    </a:lnTo>
                    <a:close/>
                  </a:path>
                </a:pathLst>
              </a:custGeom>
              <a:noFill/>
              <a:ln w="0" cap="flat">
                <a:solidFill>
                  <a:srgbClr val="000000"/>
                </a:solidFill>
                <a:prstDash val="solid"/>
                <a:round/>
                <a:headEnd/>
                <a:tailEnd/>
              </a:ln>
              <a:extLst>
                <a:ext uri="{909E8E84-426E-40DD-AFC4-6F175D3DCCD1}">
                  <a14:hiddenFill xmlns="" xmlns:a14="http://schemas.microsoft.com/office/drawing/2010/main">
                    <a:solidFill>
                      <a:srgbClr val="FFFFFF"/>
                    </a:solidFill>
                  </a14:hiddenFill>
                </a:ext>
              </a:extLst>
            </p:spPr>
            <p:txBody>
              <a:bodyPr/>
              <a:lstStyle/>
              <a:p>
                <a:endParaRPr lang="ja-JP" altLang="en-US"/>
              </a:p>
            </p:txBody>
          </p:sp>
          <p:sp>
            <p:nvSpPr>
              <p:cNvPr id="27781" name="Freeform 173"/>
              <p:cNvSpPr>
                <a:spLocks noChangeAspect="1"/>
              </p:cNvSpPr>
              <p:nvPr/>
            </p:nvSpPr>
            <p:spPr bwMode="auto">
              <a:xfrm>
                <a:off x="2670" y="10156"/>
                <a:ext cx="6043" cy="3794"/>
              </a:xfrm>
              <a:custGeom>
                <a:avLst/>
                <a:gdLst>
                  <a:gd name="T0" fmla="*/ 2147483647 w 3787"/>
                  <a:gd name="T1" fmla="*/ 2147483647 h 2383"/>
                  <a:gd name="T2" fmla="*/ 2147483647 w 3787"/>
                  <a:gd name="T3" fmla="*/ 2147483647 h 2383"/>
                  <a:gd name="T4" fmla="*/ 2147483647 w 3787"/>
                  <a:gd name="T5" fmla="*/ 2147483647 h 2383"/>
                  <a:gd name="T6" fmla="*/ 2147483647 w 3787"/>
                  <a:gd name="T7" fmla="*/ 2147483647 h 2383"/>
                  <a:gd name="T8" fmla="*/ 2147483647 w 3787"/>
                  <a:gd name="T9" fmla="*/ 2147483647 h 2383"/>
                  <a:gd name="T10" fmla="*/ 2147483647 w 3787"/>
                  <a:gd name="T11" fmla="*/ 2147483647 h 2383"/>
                  <a:gd name="T12" fmla="*/ 2147483647 w 3787"/>
                  <a:gd name="T13" fmla="*/ 2147483647 h 2383"/>
                  <a:gd name="T14" fmla="*/ 2147483647 w 3787"/>
                  <a:gd name="T15" fmla="*/ 2147483647 h 2383"/>
                  <a:gd name="T16" fmla="*/ 2147483647 w 3787"/>
                  <a:gd name="T17" fmla="*/ 2147483647 h 2383"/>
                  <a:gd name="T18" fmla="*/ 2147483647 w 3787"/>
                  <a:gd name="T19" fmla="*/ 2147483647 h 2383"/>
                  <a:gd name="T20" fmla="*/ 2147483647 w 3787"/>
                  <a:gd name="T21" fmla="*/ 2147483647 h 2383"/>
                  <a:gd name="T22" fmla="*/ 2147483647 w 3787"/>
                  <a:gd name="T23" fmla="*/ 2147483647 h 2383"/>
                  <a:gd name="T24" fmla="*/ 2147483647 w 3787"/>
                  <a:gd name="T25" fmla="*/ 2147483647 h 2383"/>
                  <a:gd name="T26" fmla="*/ 2147483647 w 3787"/>
                  <a:gd name="T27" fmla="*/ 2147483647 h 2383"/>
                  <a:gd name="T28" fmla="*/ 2147483647 w 3787"/>
                  <a:gd name="T29" fmla="*/ 2147483647 h 2383"/>
                  <a:gd name="T30" fmla="*/ 2147483647 w 3787"/>
                  <a:gd name="T31" fmla="*/ 2147483647 h 2383"/>
                  <a:gd name="T32" fmla="*/ 2147483647 w 3787"/>
                  <a:gd name="T33" fmla="*/ 2147483647 h 2383"/>
                  <a:gd name="T34" fmla="*/ 2147483647 w 3787"/>
                  <a:gd name="T35" fmla="*/ 2147483647 h 2383"/>
                  <a:gd name="T36" fmla="*/ 2147483647 w 3787"/>
                  <a:gd name="T37" fmla="*/ 2147483647 h 2383"/>
                  <a:gd name="T38" fmla="*/ 2147483647 w 3787"/>
                  <a:gd name="T39" fmla="*/ 2147483647 h 2383"/>
                  <a:gd name="T40" fmla="*/ 2147483647 w 3787"/>
                  <a:gd name="T41" fmla="*/ 2147483647 h 2383"/>
                  <a:gd name="T42" fmla="*/ 2147483647 w 3787"/>
                  <a:gd name="T43" fmla="*/ 2147483647 h 2383"/>
                  <a:gd name="T44" fmla="*/ 2147483647 w 3787"/>
                  <a:gd name="T45" fmla="*/ 2147483647 h 2383"/>
                  <a:gd name="T46" fmla="*/ 2147483647 w 3787"/>
                  <a:gd name="T47" fmla="*/ 2147483647 h 2383"/>
                  <a:gd name="T48" fmla="*/ 2147483647 w 3787"/>
                  <a:gd name="T49" fmla="*/ 2147483647 h 2383"/>
                  <a:gd name="T50" fmla="*/ 2147483647 w 3787"/>
                  <a:gd name="T51" fmla="*/ 2147483647 h 2383"/>
                  <a:gd name="T52" fmla="*/ 2147483647 w 3787"/>
                  <a:gd name="T53" fmla="*/ 2147483647 h 2383"/>
                  <a:gd name="T54" fmla="*/ 2147483647 w 3787"/>
                  <a:gd name="T55" fmla="*/ 2147483647 h 2383"/>
                  <a:gd name="T56" fmla="*/ 2147483647 w 3787"/>
                  <a:gd name="T57" fmla="*/ 2147483647 h 2383"/>
                  <a:gd name="T58" fmla="*/ 2147483647 w 3787"/>
                  <a:gd name="T59" fmla="*/ 2147483647 h 2383"/>
                  <a:gd name="T60" fmla="*/ 2147483647 w 3787"/>
                  <a:gd name="T61" fmla="*/ 2147483647 h 2383"/>
                  <a:gd name="T62" fmla="*/ 2147483647 w 3787"/>
                  <a:gd name="T63" fmla="*/ 2147483647 h 2383"/>
                  <a:gd name="T64" fmla="*/ 2147483647 w 3787"/>
                  <a:gd name="T65" fmla="*/ 2147483647 h 2383"/>
                  <a:gd name="T66" fmla="*/ 2147483647 w 3787"/>
                  <a:gd name="T67" fmla="*/ 2147483647 h 2383"/>
                  <a:gd name="T68" fmla="*/ 2147483647 w 3787"/>
                  <a:gd name="T69" fmla="*/ 2147483647 h 2383"/>
                  <a:gd name="T70" fmla="*/ 2147483647 w 3787"/>
                  <a:gd name="T71" fmla="*/ 2147483647 h 2383"/>
                  <a:gd name="T72" fmla="*/ 2147483647 w 3787"/>
                  <a:gd name="T73" fmla="*/ 2147483647 h 2383"/>
                  <a:gd name="T74" fmla="*/ 2147483647 w 3787"/>
                  <a:gd name="T75" fmla="*/ 2147483647 h 2383"/>
                  <a:gd name="T76" fmla="*/ 2147483647 w 3787"/>
                  <a:gd name="T77" fmla="*/ 2147483647 h 2383"/>
                  <a:gd name="T78" fmla="*/ 2147483647 w 3787"/>
                  <a:gd name="T79" fmla="*/ 2147483647 h 2383"/>
                  <a:gd name="T80" fmla="*/ 2147483647 w 3787"/>
                  <a:gd name="T81" fmla="*/ 2147483647 h 2383"/>
                  <a:gd name="T82" fmla="*/ 2147483647 w 3787"/>
                  <a:gd name="T83" fmla="*/ 2147483647 h 2383"/>
                  <a:gd name="T84" fmla="*/ 2147483647 w 3787"/>
                  <a:gd name="T85" fmla="*/ 2147483647 h 2383"/>
                  <a:gd name="T86" fmla="*/ 2147483647 w 3787"/>
                  <a:gd name="T87" fmla="*/ 2147483647 h 2383"/>
                  <a:gd name="T88" fmla="*/ 2147483647 w 3787"/>
                  <a:gd name="T89" fmla="*/ 2147483647 h 2383"/>
                  <a:gd name="T90" fmla="*/ 2147483647 w 3787"/>
                  <a:gd name="T91" fmla="*/ 2147483647 h 2383"/>
                  <a:gd name="T92" fmla="*/ 2147483647 w 3787"/>
                  <a:gd name="T93" fmla="*/ 2147483647 h 2383"/>
                  <a:gd name="T94" fmla="*/ 2147483647 w 3787"/>
                  <a:gd name="T95" fmla="*/ 2147483647 h 2383"/>
                  <a:gd name="T96" fmla="*/ 2147483647 w 3787"/>
                  <a:gd name="T97" fmla="*/ 2147483647 h 2383"/>
                  <a:gd name="T98" fmla="*/ 2147483647 w 3787"/>
                  <a:gd name="T99" fmla="*/ 2147483647 h 2383"/>
                  <a:gd name="T100" fmla="*/ 2147483647 w 3787"/>
                  <a:gd name="T101" fmla="*/ 2147483647 h 2383"/>
                  <a:gd name="T102" fmla="*/ 2147483647 w 3787"/>
                  <a:gd name="T103" fmla="*/ 2147483647 h 2383"/>
                  <a:gd name="T104" fmla="*/ 2147483647 w 3787"/>
                  <a:gd name="T105" fmla="*/ 2147483647 h 2383"/>
                  <a:gd name="T106" fmla="*/ 2147483647 w 3787"/>
                  <a:gd name="T107" fmla="*/ 2147483647 h 2383"/>
                  <a:gd name="T108" fmla="*/ 2147483647 w 3787"/>
                  <a:gd name="T109" fmla="*/ 2147483647 h 2383"/>
                  <a:gd name="T110" fmla="*/ 2147483647 w 3787"/>
                  <a:gd name="T111" fmla="*/ 2147483647 h 238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787"/>
                  <a:gd name="T169" fmla="*/ 0 h 2383"/>
                  <a:gd name="T170" fmla="*/ 3787 w 3787"/>
                  <a:gd name="T171" fmla="*/ 2383 h 2383"/>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787" h="2383">
                    <a:moveTo>
                      <a:pt x="2000" y="639"/>
                    </a:moveTo>
                    <a:lnTo>
                      <a:pt x="2043" y="809"/>
                    </a:lnTo>
                    <a:lnTo>
                      <a:pt x="2071" y="936"/>
                    </a:lnTo>
                    <a:lnTo>
                      <a:pt x="2071" y="979"/>
                    </a:lnTo>
                    <a:lnTo>
                      <a:pt x="2085" y="979"/>
                    </a:lnTo>
                    <a:lnTo>
                      <a:pt x="2142" y="1007"/>
                    </a:lnTo>
                    <a:lnTo>
                      <a:pt x="2156" y="1007"/>
                    </a:lnTo>
                    <a:lnTo>
                      <a:pt x="2170" y="1022"/>
                    </a:lnTo>
                    <a:lnTo>
                      <a:pt x="2255" y="1064"/>
                    </a:lnTo>
                    <a:lnTo>
                      <a:pt x="2269" y="1064"/>
                    </a:lnTo>
                    <a:lnTo>
                      <a:pt x="2284" y="1078"/>
                    </a:lnTo>
                    <a:lnTo>
                      <a:pt x="2298" y="1078"/>
                    </a:lnTo>
                    <a:lnTo>
                      <a:pt x="2312" y="1078"/>
                    </a:lnTo>
                    <a:lnTo>
                      <a:pt x="2326" y="1092"/>
                    </a:lnTo>
                    <a:lnTo>
                      <a:pt x="2340" y="1092"/>
                    </a:lnTo>
                    <a:lnTo>
                      <a:pt x="2355" y="1092"/>
                    </a:lnTo>
                    <a:lnTo>
                      <a:pt x="2369" y="1107"/>
                    </a:lnTo>
                    <a:lnTo>
                      <a:pt x="2383" y="1107"/>
                    </a:lnTo>
                    <a:lnTo>
                      <a:pt x="2397" y="1107"/>
                    </a:lnTo>
                    <a:lnTo>
                      <a:pt x="2411" y="1107"/>
                    </a:lnTo>
                    <a:lnTo>
                      <a:pt x="2425" y="1107"/>
                    </a:lnTo>
                    <a:lnTo>
                      <a:pt x="2440" y="1107"/>
                    </a:lnTo>
                    <a:lnTo>
                      <a:pt x="2468" y="1107"/>
                    </a:lnTo>
                    <a:lnTo>
                      <a:pt x="2482" y="1107"/>
                    </a:lnTo>
                    <a:lnTo>
                      <a:pt x="2496" y="1107"/>
                    </a:lnTo>
                    <a:lnTo>
                      <a:pt x="2511" y="1107"/>
                    </a:lnTo>
                    <a:lnTo>
                      <a:pt x="2525" y="1092"/>
                    </a:lnTo>
                    <a:lnTo>
                      <a:pt x="2553" y="1092"/>
                    </a:lnTo>
                    <a:lnTo>
                      <a:pt x="2567" y="1092"/>
                    </a:lnTo>
                    <a:lnTo>
                      <a:pt x="2667" y="1064"/>
                    </a:lnTo>
                    <a:lnTo>
                      <a:pt x="2695" y="1064"/>
                    </a:lnTo>
                    <a:lnTo>
                      <a:pt x="2709" y="1064"/>
                    </a:lnTo>
                    <a:lnTo>
                      <a:pt x="2752" y="1050"/>
                    </a:lnTo>
                    <a:lnTo>
                      <a:pt x="2794" y="1036"/>
                    </a:lnTo>
                    <a:lnTo>
                      <a:pt x="2823" y="1036"/>
                    </a:lnTo>
                    <a:lnTo>
                      <a:pt x="2851" y="1022"/>
                    </a:lnTo>
                    <a:lnTo>
                      <a:pt x="2865" y="1022"/>
                    </a:lnTo>
                    <a:lnTo>
                      <a:pt x="2879" y="1022"/>
                    </a:lnTo>
                    <a:lnTo>
                      <a:pt x="2908" y="1007"/>
                    </a:lnTo>
                    <a:lnTo>
                      <a:pt x="2922" y="1007"/>
                    </a:lnTo>
                    <a:lnTo>
                      <a:pt x="2936" y="1007"/>
                    </a:lnTo>
                    <a:lnTo>
                      <a:pt x="2950" y="993"/>
                    </a:lnTo>
                    <a:lnTo>
                      <a:pt x="2964" y="993"/>
                    </a:lnTo>
                    <a:lnTo>
                      <a:pt x="2979" y="993"/>
                    </a:lnTo>
                    <a:lnTo>
                      <a:pt x="2993" y="979"/>
                    </a:lnTo>
                    <a:lnTo>
                      <a:pt x="3007" y="965"/>
                    </a:lnTo>
                    <a:lnTo>
                      <a:pt x="3021" y="951"/>
                    </a:lnTo>
                    <a:lnTo>
                      <a:pt x="3049" y="951"/>
                    </a:lnTo>
                    <a:lnTo>
                      <a:pt x="3049" y="936"/>
                    </a:lnTo>
                    <a:lnTo>
                      <a:pt x="3064" y="936"/>
                    </a:lnTo>
                    <a:lnTo>
                      <a:pt x="3078" y="922"/>
                    </a:lnTo>
                    <a:lnTo>
                      <a:pt x="3092" y="908"/>
                    </a:lnTo>
                    <a:lnTo>
                      <a:pt x="3120" y="936"/>
                    </a:lnTo>
                    <a:lnTo>
                      <a:pt x="3120" y="951"/>
                    </a:lnTo>
                    <a:lnTo>
                      <a:pt x="3149" y="965"/>
                    </a:lnTo>
                    <a:lnTo>
                      <a:pt x="3177" y="979"/>
                    </a:lnTo>
                    <a:lnTo>
                      <a:pt x="3191" y="993"/>
                    </a:lnTo>
                    <a:lnTo>
                      <a:pt x="3191" y="1007"/>
                    </a:lnTo>
                    <a:lnTo>
                      <a:pt x="3291" y="1064"/>
                    </a:lnTo>
                    <a:lnTo>
                      <a:pt x="3333" y="1078"/>
                    </a:lnTo>
                    <a:lnTo>
                      <a:pt x="3333" y="1092"/>
                    </a:lnTo>
                    <a:lnTo>
                      <a:pt x="3376" y="1107"/>
                    </a:lnTo>
                    <a:lnTo>
                      <a:pt x="3376" y="1121"/>
                    </a:lnTo>
                    <a:lnTo>
                      <a:pt x="3390" y="1135"/>
                    </a:lnTo>
                    <a:lnTo>
                      <a:pt x="3390" y="1163"/>
                    </a:lnTo>
                    <a:lnTo>
                      <a:pt x="3404" y="1192"/>
                    </a:lnTo>
                    <a:lnTo>
                      <a:pt x="3404" y="1206"/>
                    </a:lnTo>
                    <a:lnTo>
                      <a:pt x="3404" y="1234"/>
                    </a:lnTo>
                    <a:lnTo>
                      <a:pt x="3461" y="1220"/>
                    </a:lnTo>
                    <a:lnTo>
                      <a:pt x="3517" y="1206"/>
                    </a:lnTo>
                    <a:lnTo>
                      <a:pt x="3560" y="1206"/>
                    </a:lnTo>
                    <a:lnTo>
                      <a:pt x="3574" y="1206"/>
                    </a:lnTo>
                    <a:lnTo>
                      <a:pt x="3603" y="1192"/>
                    </a:lnTo>
                    <a:lnTo>
                      <a:pt x="3617" y="1192"/>
                    </a:lnTo>
                    <a:lnTo>
                      <a:pt x="3673" y="1178"/>
                    </a:lnTo>
                    <a:lnTo>
                      <a:pt x="3688" y="1178"/>
                    </a:lnTo>
                    <a:lnTo>
                      <a:pt x="3702" y="1178"/>
                    </a:lnTo>
                    <a:lnTo>
                      <a:pt x="3716" y="1178"/>
                    </a:lnTo>
                    <a:lnTo>
                      <a:pt x="3730" y="1178"/>
                    </a:lnTo>
                    <a:lnTo>
                      <a:pt x="3759" y="1178"/>
                    </a:lnTo>
                    <a:lnTo>
                      <a:pt x="3787" y="1178"/>
                    </a:lnTo>
                    <a:lnTo>
                      <a:pt x="3787" y="1192"/>
                    </a:lnTo>
                    <a:lnTo>
                      <a:pt x="3787" y="1206"/>
                    </a:lnTo>
                    <a:lnTo>
                      <a:pt x="3787" y="1220"/>
                    </a:lnTo>
                    <a:lnTo>
                      <a:pt x="3773" y="1220"/>
                    </a:lnTo>
                    <a:lnTo>
                      <a:pt x="3773" y="1234"/>
                    </a:lnTo>
                    <a:lnTo>
                      <a:pt x="3773" y="1249"/>
                    </a:lnTo>
                    <a:lnTo>
                      <a:pt x="3773" y="1263"/>
                    </a:lnTo>
                    <a:lnTo>
                      <a:pt x="3773" y="1277"/>
                    </a:lnTo>
                    <a:lnTo>
                      <a:pt x="3759" y="1305"/>
                    </a:lnTo>
                    <a:lnTo>
                      <a:pt x="3759" y="1334"/>
                    </a:lnTo>
                    <a:lnTo>
                      <a:pt x="3759" y="1348"/>
                    </a:lnTo>
                    <a:lnTo>
                      <a:pt x="3744" y="1362"/>
                    </a:lnTo>
                    <a:lnTo>
                      <a:pt x="3744" y="1376"/>
                    </a:lnTo>
                    <a:lnTo>
                      <a:pt x="3744" y="1390"/>
                    </a:lnTo>
                    <a:lnTo>
                      <a:pt x="3744" y="1405"/>
                    </a:lnTo>
                    <a:lnTo>
                      <a:pt x="3744" y="1419"/>
                    </a:lnTo>
                    <a:lnTo>
                      <a:pt x="3730" y="1419"/>
                    </a:lnTo>
                    <a:lnTo>
                      <a:pt x="3730" y="1433"/>
                    </a:lnTo>
                    <a:lnTo>
                      <a:pt x="3730" y="1447"/>
                    </a:lnTo>
                    <a:lnTo>
                      <a:pt x="3730" y="1461"/>
                    </a:lnTo>
                    <a:lnTo>
                      <a:pt x="3730" y="1475"/>
                    </a:lnTo>
                    <a:lnTo>
                      <a:pt x="3716" y="1490"/>
                    </a:lnTo>
                    <a:lnTo>
                      <a:pt x="3716" y="1504"/>
                    </a:lnTo>
                    <a:lnTo>
                      <a:pt x="3716" y="1518"/>
                    </a:lnTo>
                    <a:lnTo>
                      <a:pt x="3716" y="1532"/>
                    </a:lnTo>
                    <a:lnTo>
                      <a:pt x="3716" y="1546"/>
                    </a:lnTo>
                    <a:lnTo>
                      <a:pt x="3702" y="1546"/>
                    </a:lnTo>
                    <a:lnTo>
                      <a:pt x="3702" y="1561"/>
                    </a:lnTo>
                    <a:lnTo>
                      <a:pt x="3702" y="1575"/>
                    </a:lnTo>
                    <a:lnTo>
                      <a:pt x="3702" y="1589"/>
                    </a:lnTo>
                    <a:lnTo>
                      <a:pt x="3688" y="1603"/>
                    </a:lnTo>
                    <a:lnTo>
                      <a:pt x="3688" y="1617"/>
                    </a:lnTo>
                    <a:lnTo>
                      <a:pt x="3688" y="1631"/>
                    </a:lnTo>
                    <a:lnTo>
                      <a:pt x="3688" y="1646"/>
                    </a:lnTo>
                    <a:lnTo>
                      <a:pt x="3673" y="1660"/>
                    </a:lnTo>
                    <a:lnTo>
                      <a:pt x="3673" y="1674"/>
                    </a:lnTo>
                    <a:lnTo>
                      <a:pt x="3673" y="1688"/>
                    </a:lnTo>
                    <a:lnTo>
                      <a:pt x="3673" y="1702"/>
                    </a:lnTo>
                    <a:lnTo>
                      <a:pt x="3673" y="1717"/>
                    </a:lnTo>
                    <a:lnTo>
                      <a:pt x="3659" y="1731"/>
                    </a:lnTo>
                    <a:lnTo>
                      <a:pt x="3673" y="1731"/>
                    </a:lnTo>
                    <a:lnTo>
                      <a:pt x="3673" y="1745"/>
                    </a:lnTo>
                    <a:lnTo>
                      <a:pt x="3688" y="1745"/>
                    </a:lnTo>
                    <a:lnTo>
                      <a:pt x="3702" y="1745"/>
                    </a:lnTo>
                    <a:lnTo>
                      <a:pt x="3702" y="1759"/>
                    </a:lnTo>
                    <a:lnTo>
                      <a:pt x="3716" y="1759"/>
                    </a:lnTo>
                    <a:lnTo>
                      <a:pt x="3730" y="1759"/>
                    </a:lnTo>
                    <a:lnTo>
                      <a:pt x="3730" y="1773"/>
                    </a:lnTo>
                    <a:lnTo>
                      <a:pt x="3716" y="1773"/>
                    </a:lnTo>
                    <a:lnTo>
                      <a:pt x="3716" y="1788"/>
                    </a:lnTo>
                    <a:lnTo>
                      <a:pt x="3716" y="1802"/>
                    </a:lnTo>
                    <a:lnTo>
                      <a:pt x="3716" y="1816"/>
                    </a:lnTo>
                    <a:lnTo>
                      <a:pt x="3702" y="1858"/>
                    </a:lnTo>
                    <a:lnTo>
                      <a:pt x="3702" y="1873"/>
                    </a:lnTo>
                    <a:lnTo>
                      <a:pt x="3688" y="1915"/>
                    </a:lnTo>
                    <a:lnTo>
                      <a:pt x="3688" y="1929"/>
                    </a:lnTo>
                    <a:lnTo>
                      <a:pt x="3688" y="1958"/>
                    </a:lnTo>
                    <a:lnTo>
                      <a:pt x="3673" y="1986"/>
                    </a:lnTo>
                    <a:lnTo>
                      <a:pt x="3673" y="2000"/>
                    </a:lnTo>
                    <a:lnTo>
                      <a:pt x="3659" y="2043"/>
                    </a:lnTo>
                    <a:lnTo>
                      <a:pt x="3659" y="2057"/>
                    </a:lnTo>
                    <a:lnTo>
                      <a:pt x="3645" y="2142"/>
                    </a:lnTo>
                    <a:lnTo>
                      <a:pt x="3631" y="2171"/>
                    </a:lnTo>
                    <a:lnTo>
                      <a:pt x="3631" y="2185"/>
                    </a:lnTo>
                    <a:lnTo>
                      <a:pt x="3631" y="2199"/>
                    </a:lnTo>
                    <a:lnTo>
                      <a:pt x="3631" y="2213"/>
                    </a:lnTo>
                    <a:lnTo>
                      <a:pt x="3617" y="2270"/>
                    </a:lnTo>
                    <a:lnTo>
                      <a:pt x="3603" y="2298"/>
                    </a:lnTo>
                    <a:lnTo>
                      <a:pt x="3603" y="2312"/>
                    </a:lnTo>
                    <a:lnTo>
                      <a:pt x="3588" y="2341"/>
                    </a:lnTo>
                    <a:lnTo>
                      <a:pt x="3588" y="2355"/>
                    </a:lnTo>
                    <a:lnTo>
                      <a:pt x="3574" y="2383"/>
                    </a:lnTo>
                    <a:lnTo>
                      <a:pt x="3560" y="2369"/>
                    </a:lnTo>
                    <a:lnTo>
                      <a:pt x="3546" y="2369"/>
                    </a:lnTo>
                    <a:lnTo>
                      <a:pt x="3532" y="2369"/>
                    </a:lnTo>
                    <a:lnTo>
                      <a:pt x="3517" y="2369"/>
                    </a:lnTo>
                    <a:lnTo>
                      <a:pt x="3503" y="2369"/>
                    </a:lnTo>
                    <a:lnTo>
                      <a:pt x="3475" y="2355"/>
                    </a:lnTo>
                    <a:lnTo>
                      <a:pt x="3461" y="2355"/>
                    </a:lnTo>
                    <a:lnTo>
                      <a:pt x="3447" y="2355"/>
                    </a:lnTo>
                    <a:lnTo>
                      <a:pt x="3432" y="2355"/>
                    </a:lnTo>
                    <a:lnTo>
                      <a:pt x="3432" y="2341"/>
                    </a:lnTo>
                    <a:lnTo>
                      <a:pt x="3418" y="2341"/>
                    </a:lnTo>
                    <a:lnTo>
                      <a:pt x="3404" y="2341"/>
                    </a:lnTo>
                    <a:lnTo>
                      <a:pt x="3376" y="2327"/>
                    </a:lnTo>
                    <a:lnTo>
                      <a:pt x="3361" y="2312"/>
                    </a:lnTo>
                    <a:lnTo>
                      <a:pt x="3333" y="2312"/>
                    </a:lnTo>
                    <a:lnTo>
                      <a:pt x="3333" y="2298"/>
                    </a:lnTo>
                    <a:lnTo>
                      <a:pt x="3319" y="2298"/>
                    </a:lnTo>
                    <a:lnTo>
                      <a:pt x="3305" y="2298"/>
                    </a:lnTo>
                    <a:lnTo>
                      <a:pt x="3291" y="2284"/>
                    </a:lnTo>
                    <a:lnTo>
                      <a:pt x="3262" y="2270"/>
                    </a:lnTo>
                    <a:lnTo>
                      <a:pt x="3248" y="2270"/>
                    </a:lnTo>
                    <a:lnTo>
                      <a:pt x="3234" y="2256"/>
                    </a:lnTo>
                    <a:lnTo>
                      <a:pt x="3220" y="2256"/>
                    </a:lnTo>
                    <a:lnTo>
                      <a:pt x="3205" y="2241"/>
                    </a:lnTo>
                    <a:lnTo>
                      <a:pt x="3191" y="2241"/>
                    </a:lnTo>
                    <a:lnTo>
                      <a:pt x="3177" y="2227"/>
                    </a:lnTo>
                    <a:lnTo>
                      <a:pt x="3163" y="2227"/>
                    </a:lnTo>
                    <a:lnTo>
                      <a:pt x="3149" y="2213"/>
                    </a:lnTo>
                    <a:lnTo>
                      <a:pt x="3120" y="2213"/>
                    </a:lnTo>
                    <a:lnTo>
                      <a:pt x="3120" y="2199"/>
                    </a:lnTo>
                    <a:lnTo>
                      <a:pt x="3106" y="2199"/>
                    </a:lnTo>
                    <a:lnTo>
                      <a:pt x="3092" y="2185"/>
                    </a:lnTo>
                    <a:lnTo>
                      <a:pt x="3078" y="2185"/>
                    </a:lnTo>
                    <a:lnTo>
                      <a:pt x="3064" y="2171"/>
                    </a:lnTo>
                    <a:lnTo>
                      <a:pt x="3049" y="2171"/>
                    </a:lnTo>
                    <a:lnTo>
                      <a:pt x="3035" y="2156"/>
                    </a:lnTo>
                    <a:lnTo>
                      <a:pt x="3021" y="2156"/>
                    </a:lnTo>
                    <a:lnTo>
                      <a:pt x="3007" y="2156"/>
                    </a:lnTo>
                    <a:lnTo>
                      <a:pt x="2993" y="2142"/>
                    </a:lnTo>
                    <a:lnTo>
                      <a:pt x="2964" y="2128"/>
                    </a:lnTo>
                    <a:lnTo>
                      <a:pt x="2950" y="2128"/>
                    </a:lnTo>
                    <a:lnTo>
                      <a:pt x="2936" y="2114"/>
                    </a:lnTo>
                    <a:lnTo>
                      <a:pt x="2908" y="2100"/>
                    </a:lnTo>
                    <a:lnTo>
                      <a:pt x="2893" y="2100"/>
                    </a:lnTo>
                    <a:lnTo>
                      <a:pt x="2879" y="2100"/>
                    </a:lnTo>
                    <a:lnTo>
                      <a:pt x="2865" y="2100"/>
                    </a:lnTo>
                    <a:lnTo>
                      <a:pt x="2865" y="2085"/>
                    </a:lnTo>
                    <a:lnTo>
                      <a:pt x="2851" y="2085"/>
                    </a:lnTo>
                    <a:lnTo>
                      <a:pt x="2837" y="2085"/>
                    </a:lnTo>
                    <a:lnTo>
                      <a:pt x="2823" y="2071"/>
                    </a:lnTo>
                    <a:lnTo>
                      <a:pt x="2808" y="2071"/>
                    </a:lnTo>
                    <a:lnTo>
                      <a:pt x="2780" y="2071"/>
                    </a:lnTo>
                    <a:lnTo>
                      <a:pt x="2709" y="2043"/>
                    </a:lnTo>
                    <a:lnTo>
                      <a:pt x="2695" y="2029"/>
                    </a:lnTo>
                    <a:lnTo>
                      <a:pt x="2681" y="2029"/>
                    </a:lnTo>
                    <a:lnTo>
                      <a:pt x="2667" y="2029"/>
                    </a:lnTo>
                    <a:lnTo>
                      <a:pt x="2652" y="2014"/>
                    </a:lnTo>
                    <a:lnTo>
                      <a:pt x="2624" y="2000"/>
                    </a:lnTo>
                    <a:lnTo>
                      <a:pt x="2610" y="2000"/>
                    </a:lnTo>
                    <a:lnTo>
                      <a:pt x="2581" y="2000"/>
                    </a:lnTo>
                    <a:lnTo>
                      <a:pt x="2581" y="1986"/>
                    </a:lnTo>
                    <a:lnTo>
                      <a:pt x="2567" y="1986"/>
                    </a:lnTo>
                    <a:lnTo>
                      <a:pt x="2553" y="1986"/>
                    </a:lnTo>
                    <a:lnTo>
                      <a:pt x="2539" y="1972"/>
                    </a:lnTo>
                    <a:lnTo>
                      <a:pt x="2525" y="1972"/>
                    </a:lnTo>
                    <a:lnTo>
                      <a:pt x="2511" y="1958"/>
                    </a:lnTo>
                    <a:lnTo>
                      <a:pt x="2496" y="1958"/>
                    </a:lnTo>
                    <a:lnTo>
                      <a:pt x="2482" y="1958"/>
                    </a:lnTo>
                    <a:lnTo>
                      <a:pt x="2425" y="1929"/>
                    </a:lnTo>
                    <a:lnTo>
                      <a:pt x="2298" y="1887"/>
                    </a:lnTo>
                    <a:lnTo>
                      <a:pt x="2085" y="1816"/>
                    </a:lnTo>
                    <a:lnTo>
                      <a:pt x="2071" y="1816"/>
                    </a:lnTo>
                    <a:lnTo>
                      <a:pt x="2057" y="1816"/>
                    </a:lnTo>
                    <a:lnTo>
                      <a:pt x="2043" y="1816"/>
                    </a:lnTo>
                    <a:lnTo>
                      <a:pt x="2014" y="1816"/>
                    </a:lnTo>
                    <a:lnTo>
                      <a:pt x="1986" y="1816"/>
                    </a:lnTo>
                    <a:lnTo>
                      <a:pt x="1957" y="1816"/>
                    </a:lnTo>
                    <a:lnTo>
                      <a:pt x="1943" y="1816"/>
                    </a:lnTo>
                    <a:lnTo>
                      <a:pt x="1915" y="1816"/>
                    </a:lnTo>
                    <a:lnTo>
                      <a:pt x="1887" y="1816"/>
                    </a:lnTo>
                    <a:lnTo>
                      <a:pt x="1844" y="1816"/>
                    </a:lnTo>
                    <a:lnTo>
                      <a:pt x="1801" y="1816"/>
                    </a:lnTo>
                    <a:lnTo>
                      <a:pt x="1773" y="1816"/>
                    </a:lnTo>
                    <a:lnTo>
                      <a:pt x="1759" y="1816"/>
                    </a:lnTo>
                    <a:lnTo>
                      <a:pt x="1716" y="1816"/>
                    </a:lnTo>
                    <a:lnTo>
                      <a:pt x="1688" y="1816"/>
                    </a:lnTo>
                    <a:lnTo>
                      <a:pt x="1645" y="1816"/>
                    </a:lnTo>
                    <a:lnTo>
                      <a:pt x="1589" y="1816"/>
                    </a:lnTo>
                    <a:lnTo>
                      <a:pt x="1532" y="1816"/>
                    </a:lnTo>
                    <a:lnTo>
                      <a:pt x="1489" y="1816"/>
                    </a:lnTo>
                    <a:lnTo>
                      <a:pt x="1177" y="1816"/>
                    </a:lnTo>
                    <a:lnTo>
                      <a:pt x="809" y="1816"/>
                    </a:lnTo>
                    <a:lnTo>
                      <a:pt x="695" y="1816"/>
                    </a:lnTo>
                    <a:lnTo>
                      <a:pt x="695" y="1788"/>
                    </a:lnTo>
                    <a:lnTo>
                      <a:pt x="454" y="1788"/>
                    </a:lnTo>
                    <a:lnTo>
                      <a:pt x="426" y="1788"/>
                    </a:lnTo>
                    <a:lnTo>
                      <a:pt x="426" y="1702"/>
                    </a:lnTo>
                    <a:lnTo>
                      <a:pt x="482" y="1646"/>
                    </a:lnTo>
                    <a:lnTo>
                      <a:pt x="454" y="1532"/>
                    </a:lnTo>
                    <a:lnTo>
                      <a:pt x="440" y="1532"/>
                    </a:lnTo>
                    <a:lnTo>
                      <a:pt x="397" y="1362"/>
                    </a:lnTo>
                    <a:lnTo>
                      <a:pt x="369" y="1277"/>
                    </a:lnTo>
                    <a:lnTo>
                      <a:pt x="270" y="1192"/>
                    </a:lnTo>
                    <a:lnTo>
                      <a:pt x="0" y="922"/>
                    </a:lnTo>
                    <a:lnTo>
                      <a:pt x="14" y="908"/>
                    </a:lnTo>
                    <a:lnTo>
                      <a:pt x="298" y="1163"/>
                    </a:lnTo>
                    <a:lnTo>
                      <a:pt x="653" y="880"/>
                    </a:lnTo>
                    <a:lnTo>
                      <a:pt x="653" y="866"/>
                    </a:lnTo>
                    <a:lnTo>
                      <a:pt x="695" y="837"/>
                    </a:lnTo>
                    <a:lnTo>
                      <a:pt x="780" y="766"/>
                    </a:lnTo>
                    <a:lnTo>
                      <a:pt x="724" y="681"/>
                    </a:lnTo>
                    <a:lnTo>
                      <a:pt x="695" y="710"/>
                    </a:lnTo>
                    <a:lnTo>
                      <a:pt x="582" y="823"/>
                    </a:lnTo>
                    <a:lnTo>
                      <a:pt x="355" y="823"/>
                    </a:lnTo>
                    <a:lnTo>
                      <a:pt x="284" y="936"/>
                    </a:lnTo>
                    <a:lnTo>
                      <a:pt x="256" y="922"/>
                    </a:lnTo>
                    <a:lnTo>
                      <a:pt x="270" y="880"/>
                    </a:lnTo>
                    <a:lnTo>
                      <a:pt x="270" y="596"/>
                    </a:lnTo>
                    <a:lnTo>
                      <a:pt x="270" y="397"/>
                    </a:lnTo>
                    <a:lnTo>
                      <a:pt x="270" y="383"/>
                    </a:lnTo>
                    <a:lnTo>
                      <a:pt x="397" y="341"/>
                    </a:lnTo>
                    <a:lnTo>
                      <a:pt x="511" y="284"/>
                    </a:lnTo>
                    <a:lnTo>
                      <a:pt x="695" y="199"/>
                    </a:lnTo>
                    <a:lnTo>
                      <a:pt x="1021" y="57"/>
                    </a:lnTo>
                    <a:lnTo>
                      <a:pt x="1149" y="0"/>
                    </a:lnTo>
                    <a:lnTo>
                      <a:pt x="1163" y="14"/>
                    </a:lnTo>
                    <a:lnTo>
                      <a:pt x="1220" y="29"/>
                    </a:lnTo>
                    <a:lnTo>
                      <a:pt x="1262" y="43"/>
                    </a:lnTo>
                    <a:lnTo>
                      <a:pt x="1291" y="57"/>
                    </a:lnTo>
                    <a:lnTo>
                      <a:pt x="1348" y="85"/>
                    </a:lnTo>
                    <a:lnTo>
                      <a:pt x="1390" y="100"/>
                    </a:lnTo>
                    <a:lnTo>
                      <a:pt x="1461" y="142"/>
                    </a:lnTo>
                    <a:lnTo>
                      <a:pt x="1589" y="185"/>
                    </a:lnTo>
                    <a:lnTo>
                      <a:pt x="1745" y="256"/>
                    </a:lnTo>
                    <a:lnTo>
                      <a:pt x="1759" y="256"/>
                    </a:lnTo>
                    <a:lnTo>
                      <a:pt x="1773" y="256"/>
                    </a:lnTo>
                    <a:lnTo>
                      <a:pt x="1887" y="312"/>
                    </a:lnTo>
                    <a:lnTo>
                      <a:pt x="1901" y="312"/>
                    </a:lnTo>
                    <a:lnTo>
                      <a:pt x="1915" y="341"/>
                    </a:lnTo>
                    <a:lnTo>
                      <a:pt x="1929" y="383"/>
                    </a:lnTo>
                    <a:lnTo>
                      <a:pt x="1957" y="511"/>
                    </a:lnTo>
                    <a:lnTo>
                      <a:pt x="2000" y="639"/>
                    </a:lnTo>
                    <a:close/>
                  </a:path>
                </a:pathLst>
              </a:custGeom>
              <a:noFill/>
              <a:ln w="0" cap="flat">
                <a:solidFill>
                  <a:srgbClr val="000000"/>
                </a:solidFill>
                <a:prstDash val="solid"/>
                <a:round/>
                <a:headEnd/>
                <a:tailEnd/>
              </a:ln>
              <a:extLst>
                <a:ext uri="{909E8E84-426E-40DD-AFC4-6F175D3DCCD1}">
                  <a14:hiddenFill xmlns="" xmlns:a14="http://schemas.microsoft.com/office/drawing/2010/main">
                    <a:solidFill>
                      <a:srgbClr val="FFFFFF"/>
                    </a:solidFill>
                  </a14:hiddenFill>
                </a:ext>
              </a:extLst>
            </p:spPr>
            <p:txBody>
              <a:bodyPr/>
              <a:lstStyle/>
              <a:p>
                <a:endParaRPr lang="ja-JP" altLang="en-US"/>
              </a:p>
            </p:txBody>
          </p:sp>
          <p:sp>
            <p:nvSpPr>
              <p:cNvPr id="27782" name="Freeform 174" descr="50%"/>
              <p:cNvSpPr>
                <a:spLocks noChangeAspect="1"/>
              </p:cNvSpPr>
              <p:nvPr/>
            </p:nvSpPr>
            <p:spPr bwMode="auto">
              <a:xfrm>
                <a:off x="11134" y="5573"/>
                <a:ext cx="1925" cy="2596"/>
              </a:xfrm>
              <a:custGeom>
                <a:avLst/>
                <a:gdLst>
                  <a:gd name="T0" fmla="*/ 2147483647 w 1206"/>
                  <a:gd name="T1" fmla="*/ 0 h 1631"/>
                  <a:gd name="T2" fmla="*/ 2147483647 w 1206"/>
                  <a:gd name="T3" fmla="*/ 0 h 1631"/>
                  <a:gd name="T4" fmla="*/ 2147483647 w 1206"/>
                  <a:gd name="T5" fmla="*/ 2147483647 h 1631"/>
                  <a:gd name="T6" fmla="*/ 2147483647 w 1206"/>
                  <a:gd name="T7" fmla="*/ 2147483647 h 1631"/>
                  <a:gd name="T8" fmla="*/ 2147483647 w 1206"/>
                  <a:gd name="T9" fmla="*/ 2147483647 h 1631"/>
                  <a:gd name="T10" fmla="*/ 2147483647 w 1206"/>
                  <a:gd name="T11" fmla="*/ 2147483647 h 1631"/>
                  <a:gd name="T12" fmla="*/ 2147483647 w 1206"/>
                  <a:gd name="T13" fmla="*/ 2147483647 h 1631"/>
                  <a:gd name="T14" fmla="*/ 2147483647 w 1206"/>
                  <a:gd name="T15" fmla="*/ 2147483647 h 1631"/>
                  <a:gd name="T16" fmla="*/ 2147483647 w 1206"/>
                  <a:gd name="T17" fmla="*/ 2147483647 h 1631"/>
                  <a:gd name="T18" fmla="*/ 2147483647 w 1206"/>
                  <a:gd name="T19" fmla="*/ 2147483647 h 1631"/>
                  <a:gd name="T20" fmla="*/ 2147483647 w 1206"/>
                  <a:gd name="T21" fmla="*/ 2147483647 h 1631"/>
                  <a:gd name="T22" fmla="*/ 2147483647 w 1206"/>
                  <a:gd name="T23" fmla="*/ 2147483647 h 1631"/>
                  <a:gd name="T24" fmla="*/ 2147483647 w 1206"/>
                  <a:gd name="T25" fmla="*/ 2147483647 h 1631"/>
                  <a:gd name="T26" fmla="*/ 2147483647 w 1206"/>
                  <a:gd name="T27" fmla="*/ 2147483647 h 1631"/>
                  <a:gd name="T28" fmla="*/ 2147483647 w 1206"/>
                  <a:gd name="T29" fmla="*/ 2147483647 h 1631"/>
                  <a:gd name="T30" fmla="*/ 2147483647 w 1206"/>
                  <a:gd name="T31" fmla="*/ 2147483647 h 1631"/>
                  <a:gd name="T32" fmla="*/ 2147483647 w 1206"/>
                  <a:gd name="T33" fmla="*/ 2147483647 h 1631"/>
                  <a:gd name="T34" fmla="*/ 2147483647 w 1206"/>
                  <a:gd name="T35" fmla="*/ 2147483647 h 1631"/>
                  <a:gd name="T36" fmla="*/ 2147483647 w 1206"/>
                  <a:gd name="T37" fmla="*/ 2147483647 h 1631"/>
                  <a:gd name="T38" fmla="*/ 2147483647 w 1206"/>
                  <a:gd name="T39" fmla="*/ 2147483647 h 1631"/>
                  <a:gd name="T40" fmla="*/ 2147483647 w 1206"/>
                  <a:gd name="T41" fmla="*/ 2147483647 h 1631"/>
                  <a:gd name="T42" fmla="*/ 2147483647 w 1206"/>
                  <a:gd name="T43" fmla="*/ 2147483647 h 1631"/>
                  <a:gd name="T44" fmla="*/ 2147483647 w 1206"/>
                  <a:gd name="T45" fmla="*/ 2147483647 h 1631"/>
                  <a:gd name="T46" fmla="*/ 2147483647 w 1206"/>
                  <a:gd name="T47" fmla="*/ 2147483647 h 1631"/>
                  <a:gd name="T48" fmla="*/ 2147483647 w 1206"/>
                  <a:gd name="T49" fmla="*/ 2147483647 h 1631"/>
                  <a:gd name="T50" fmla="*/ 2147483647 w 1206"/>
                  <a:gd name="T51" fmla="*/ 2147483647 h 1631"/>
                  <a:gd name="T52" fmla="*/ 2147483647 w 1206"/>
                  <a:gd name="T53" fmla="*/ 2147483647 h 1631"/>
                  <a:gd name="T54" fmla="*/ 2147483647 w 1206"/>
                  <a:gd name="T55" fmla="*/ 2147483647 h 1631"/>
                  <a:gd name="T56" fmla="*/ 2147483647 w 1206"/>
                  <a:gd name="T57" fmla="*/ 2147483647 h 1631"/>
                  <a:gd name="T58" fmla="*/ 2147483647 w 1206"/>
                  <a:gd name="T59" fmla="*/ 2147483647 h 1631"/>
                  <a:gd name="T60" fmla="*/ 2147483647 w 1206"/>
                  <a:gd name="T61" fmla="*/ 2147483647 h 1631"/>
                  <a:gd name="T62" fmla="*/ 2147483647 w 1206"/>
                  <a:gd name="T63" fmla="*/ 2147483647 h 1631"/>
                  <a:gd name="T64" fmla="*/ 2147483647 w 1206"/>
                  <a:gd name="T65" fmla="*/ 2147483647 h 1631"/>
                  <a:gd name="T66" fmla="*/ 2147483647 w 1206"/>
                  <a:gd name="T67" fmla="*/ 2147483647 h 1631"/>
                  <a:gd name="T68" fmla="*/ 2147483647 w 1206"/>
                  <a:gd name="T69" fmla="*/ 2147483647 h 1631"/>
                  <a:gd name="T70" fmla="*/ 2147483647 w 1206"/>
                  <a:gd name="T71" fmla="*/ 2147483647 h 1631"/>
                  <a:gd name="T72" fmla="*/ 0 w 1206"/>
                  <a:gd name="T73" fmla="*/ 2147483647 h 1631"/>
                  <a:gd name="T74" fmla="*/ 2147483647 w 1206"/>
                  <a:gd name="T75" fmla="*/ 2147483647 h 1631"/>
                  <a:gd name="T76" fmla="*/ 2147483647 w 1206"/>
                  <a:gd name="T77" fmla="*/ 2147483647 h 1631"/>
                  <a:gd name="T78" fmla="*/ 2147483647 w 1206"/>
                  <a:gd name="T79" fmla="*/ 2147483647 h 1631"/>
                  <a:gd name="T80" fmla="*/ 2147483647 w 1206"/>
                  <a:gd name="T81" fmla="*/ 2147483647 h 1631"/>
                  <a:gd name="T82" fmla="*/ 2147483647 w 1206"/>
                  <a:gd name="T83" fmla="*/ 2147483647 h 1631"/>
                  <a:gd name="T84" fmla="*/ 2147483647 w 1206"/>
                  <a:gd name="T85" fmla="*/ 2147483647 h 1631"/>
                  <a:gd name="T86" fmla="*/ 2147483647 w 1206"/>
                  <a:gd name="T87" fmla="*/ 2147483647 h 1631"/>
                  <a:gd name="T88" fmla="*/ 2147483647 w 1206"/>
                  <a:gd name="T89" fmla="*/ 2147483647 h 1631"/>
                  <a:gd name="T90" fmla="*/ 2147483647 w 1206"/>
                  <a:gd name="T91" fmla="*/ 2147483647 h 1631"/>
                  <a:gd name="T92" fmla="*/ 2147483647 w 1206"/>
                  <a:gd name="T93" fmla="*/ 2147483647 h 1631"/>
                  <a:gd name="T94" fmla="*/ 2147483647 w 1206"/>
                  <a:gd name="T95" fmla="*/ 2147483647 h 1631"/>
                  <a:gd name="T96" fmla="*/ 2147483647 w 1206"/>
                  <a:gd name="T97" fmla="*/ 2147483647 h 1631"/>
                  <a:gd name="T98" fmla="*/ 2147483647 w 1206"/>
                  <a:gd name="T99" fmla="*/ 2147483647 h 1631"/>
                  <a:gd name="T100" fmla="*/ 2147483647 w 1206"/>
                  <a:gd name="T101" fmla="*/ 2147483647 h 1631"/>
                  <a:gd name="T102" fmla="*/ 2147483647 w 1206"/>
                  <a:gd name="T103" fmla="*/ 2147483647 h 1631"/>
                  <a:gd name="T104" fmla="*/ 2147483647 w 1206"/>
                  <a:gd name="T105" fmla="*/ 2147483647 h 1631"/>
                  <a:gd name="T106" fmla="*/ 2147483647 w 1206"/>
                  <a:gd name="T107" fmla="*/ 2147483647 h 1631"/>
                  <a:gd name="T108" fmla="*/ 2147483647 w 1206"/>
                  <a:gd name="T109" fmla="*/ 2147483647 h 1631"/>
                  <a:gd name="T110" fmla="*/ 2147483647 w 1206"/>
                  <a:gd name="T111" fmla="*/ 2147483647 h 1631"/>
                  <a:gd name="T112" fmla="*/ 2147483647 w 1206"/>
                  <a:gd name="T113" fmla="*/ 2147483647 h 1631"/>
                  <a:gd name="T114" fmla="*/ 2147483647 w 1206"/>
                  <a:gd name="T115" fmla="*/ 2147483647 h 1631"/>
                  <a:gd name="T116" fmla="*/ 2147483647 w 1206"/>
                  <a:gd name="T117" fmla="*/ 0 h 1631"/>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206"/>
                  <a:gd name="T178" fmla="*/ 0 h 1631"/>
                  <a:gd name="T179" fmla="*/ 1206 w 1206"/>
                  <a:gd name="T180" fmla="*/ 1631 h 1631"/>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206" h="1631">
                    <a:moveTo>
                      <a:pt x="539" y="0"/>
                    </a:moveTo>
                    <a:lnTo>
                      <a:pt x="539" y="0"/>
                    </a:lnTo>
                    <a:lnTo>
                      <a:pt x="554" y="0"/>
                    </a:lnTo>
                    <a:lnTo>
                      <a:pt x="568" y="0"/>
                    </a:lnTo>
                    <a:lnTo>
                      <a:pt x="596" y="0"/>
                    </a:lnTo>
                    <a:lnTo>
                      <a:pt x="624" y="0"/>
                    </a:lnTo>
                    <a:lnTo>
                      <a:pt x="653" y="0"/>
                    </a:lnTo>
                    <a:lnTo>
                      <a:pt x="681" y="0"/>
                    </a:lnTo>
                    <a:lnTo>
                      <a:pt x="710" y="0"/>
                    </a:lnTo>
                    <a:lnTo>
                      <a:pt x="738" y="0"/>
                    </a:lnTo>
                    <a:lnTo>
                      <a:pt x="752" y="0"/>
                    </a:lnTo>
                    <a:lnTo>
                      <a:pt x="766" y="0"/>
                    </a:lnTo>
                    <a:lnTo>
                      <a:pt x="780" y="0"/>
                    </a:lnTo>
                    <a:lnTo>
                      <a:pt x="795" y="0"/>
                    </a:lnTo>
                    <a:lnTo>
                      <a:pt x="809" y="0"/>
                    </a:lnTo>
                    <a:lnTo>
                      <a:pt x="837" y="0"/>
                    </a:lnTo>
                    <a:lnTo>
                      <a:pt x="866" y="0"/>
                    </a:lnTo>
                    <a:lnTo>
                      <a:pt x="894" y="0"/>
                    </a:lnTo>
                    <a:lnTo>
                      <a:pt x="922" y="14"/>
                    </a:lnTo>
                    <a:lnTo>
                      <a:pt x="951" y="14"/>
                    </a:lnTo>
                    <a:lnTo>
                      <a:pt x="965" y="14"/>
                    </a:lnTo>
                    <a:lnTo>
                      <a:pt x="965" y="28"/>
                    </a:lnTo>
                    <a:lnTo>
                      <a:pt x="965" y="85"/>
                    </a:lnTo>
                    <a:lnTo>
                      <a:pt x="965" y="113"/>
                    </a:lnTo>
                    <a:lnTo>
                      <a:pt x="965" y="156"/>
                    </a:lnTo>
                    <a:lnTo>
                      <a:pt x="965" y="184"/>
                    </a:lnTo>
                    <a:lnTo>
                      <a:pt x="965" y="198"/>
                    </a:lnTo>
                    <a:lnTo>
                      <a:pt x="965" y="227"/>
                    </a:lnTo>
                    <a:lnTo>
                      <a:pt x="965" y="255"/>
                    </a:lnTo>
                    <a:lnTo>
                      <a:pt x="965" y="284"/>
                    </a:lnTo>
                    <a:lnTo>
                      <a:pt x="965" y="312"/>
                    </a:lnTo>
                    <a:lnTo>
                      <a:pt x="965" y="326"/>
                    </a:lnTo>
                    <a:lnTo>
                      <a:pt x="965" y="354"/>
                    </a:lnTo>
                    <a:lnTo>
                      <a:pt x="965" y="369"/>
                    </a:lnTo>
                    <a:lnTo>
                      <a:pt x="965" y="383"/>
                    </a:lnTo>
                    <a:lnTo>
                      <a:pt x="951" y="397"/>
                    </a:lnTo>
                    <a:lnTo>
                      <a:pt x="951" y="411"/>
                    </a:lnTo>
                    <a:lnTo>
                      <a:pt x="951" y="440"/>
                    </a:lnTo>
                    <a:lnTo>
                      <a:pt x="951" y="454"/>
                    </a:lnTo>
                    <a:lnTo>
                      <a:pt x="951" y="468"/>
                    </a:lnTo>
                    <a:lnTo>
                      <a:pt x="951" y="482"/>
                    </a:lnTo>
                    <a:lnTo>
                      <a:pt x="951" y="496"/>
                    </a:lnTo>
                    <a:lnTo>
                      <a:pt x="951" y="510"/>
                    </a:lnTo>
                    <a:lnTo>
                      <a:pt x="951" y="525"/>
                    </a:lnTo>
                    <a:lnTo>
                      <a:pt x="951" y="567"/>
                    </a:lnTo>
                    <a:lnTo>
                      <a:pt x="951" y="596"/>
                    </a:lnTo>
                    <a:lnTo>
                      <a:pt x="951" y="638"/>
                    </a:lnTo>
                    <a:lnTo>
                      <a:pt x="951" y="666"/>
                    </a:lnTo>
                    <a:lnTo>
                      <a:pt x="951" y="681"/>
                    </a:lnTo>
                    <a:lnTo>
                      <a:pt x="951" y="695"/>
                    </a:lnTo>
                    <a:lnTo>
                      <a:pt x="951" y="723"/>
                    </a:lnTo>
                    <a:lnTo>
                      <a:pt x="951" y="737"/>
                    </a:lnTo>
                    <a:lnTo>
                      <a:pt x="936" y="794"/>
                    </a:lnTo>
                    <a:lnTo>
                      <a:pt x="936" y="851"/>
                    </a:lnTo>
                    <a:lnTo>
                      <a:pt x="936" y="979"/>
                    </a:lnTo>
                    <a:lnTo>
                      <a:pt x="922" y="1035"/>
                    </a:lnTo>
                    <a:lnTo>
                      <a:pt x="922" y="1064"/>
                    </a:lnTo>
                    <a:lnTo>
                      <a:pt x="922" y="1078"/>
                    </a:lnTo>
                    <a:lnTo>
                      <a:pt x="922" y="1092"/>
                    </a:lnTo>
                    <a:lnTo>
                      <a:pt x="908" y="1177"/>
                    </a:lnTo>
                    <a:lnTo>
                      <a:pt x="922" y="1177"/>
                    </a:lnTo>
                    <a:lnTo>
                      <a:pt x="908" y="1191"/>
                    </a:lnTo>
                    <a:lnTo>
                      <a:pt x="908" y="1220"/>
                    </a:lnTo>
                    <a:lnTo>
                      <a:pt x="922" y="1220"/>
                    </a:lnTo>
                    <a:lnTo>
                      <a:pt x="936" y="1234"/>
                    </a:lnTo>
                    <a:lnTo>
                      <a:pt x="965" y="1234"/>
                    </a:lnTo>
                    <a:lnTo>
                      <a:pt x="993" y="1234"/>
                    </a:lnTo>
                    <a:lnTo>
                      <a:pt x="1036" y="1248"/>
                    </a:lnTo>
                    <a:lnTo>
                      <a:pt x="1078" y="1248"/>
                    </a:lnTo>
                    <a:lnTo>
                      <a:pt x="1092" y="1248"/>
                    </a:lnTo>
                    <a:lnTo>
                      <a:pt x="1107" y="1248"/>
                    </a:lnTo>
                    <a:lnTo>
                      <a:pt x="1107" y="1234"/>
                    </a:lnTo>
                    <a:lnTo>
                      <a:pt x="1121" y="1234"/>
                    </a:lnTo>
                    <a:lnTo>
                      <a:pt x="1121" y="1220"/>
                    </a:lnTo>
                    <a:lnTo>
                      <a:pt x="1135" y="1220"/>
                    </a:lnTo>
                    <a:lnTo>
                      <a:pt x="1149" y="1220"/>
                    </a:lnTo>
                    <a:lnTo>
                      <a:pt x="1163" y="1220"/>
                    </a:lnTo>
                    <a:lnTo>
                      <a:pt x="1192" y="1220"/>
                    </a:lnTo>
                    <a:lnTo>
                      <a:pt x="1178" y="1220"/>
                    </a:lnTo>
                    <a:lnTo>
                      <a:pt x="1163" y="1220"/>
                    </a:lnTo>
                    <a:lnTo>
                      <a:pt x="1163" y="1234"/>
                    </a:lnTo>
                    <a:lnTo>
                      <a:pt x="1149" y="1234"/>
                    </a:lnTo>
                    <a:lnTo>
                      <a:pt x="1135" y="1234"/>
                    </a:lnTo>
                    <a:lnTo>
                      <a:pt x="1149" y="1234"/>
                    </a:lnTo>
                    <a:lnTo>
                      <a:pt x="1149" y="1248"/>
                    </a:lnTo>
                    <a:lnTo>
                      <a:pt x="1163" y="1248"/>
                    </a:lnTo>
                    <a:lnTo>
                      <a:pt x="1178" y="1234"/>
                    </a:lnTo>
                    <a:lnTo>
                      <a:pt x="1192" y="1234"/>
                    </a:lnTo>
                    <a:lnTo>
                      <a:pt x="1206" y="1234"/>
                    </a:lnTo>
                    <a:lnTo>
                      <a:pt x="1206" y="1248"/>
                    </a:lnTo>
                    <a:lnTo>
                      <a:pt x="1192" y="1248"/>
                    </a:lnTo>
                    <a:lnTo>
                      <a:pt x="1178" y="1248"/>
                    </a:lnTo>
                    <a:lnTo>
                      <a:pt x="1163" y="1248"/>
                    </a:lnTo>
                    <a:lnTo>
                      <a:pt x="1149" y="1248"/>
                    </a:lnTo>
                    <a:lnTo>
                      <a:pt x="1135" y="1248"/>
                    </a:lnTo>
                    <a:lnTo>
                      <a:pt x="1135" y="1234"/>
                    </a:lnTo>
                    <a:lnTo>
                      <a:pt x="1121" y="1248"/>
                    </a:lnTo>
                    <a:lnTo>
                      <a:pt x="1121" y="1262"/>
                    </a:lnTo>
                    <a:lnTo>
                      <a:pt x="1107" y="1276"/>
                    </a:lnTo>
                    <a:lnTo>
                      <a:pt x="1121" y="1276"/>
                    </a:lnTo>
                    <a:lnTo>
                      <a:pt x="1121" y="1291"/>
                    </a:lnTo>
                    <a:lnTo>
                      <a:pt x="1121" y="1305"/>
                    </a:lnTo>
                    <a:lnTo>
                      <a:pt x="1107" y="1305"/>
                    </a:lnTo>
                    <a:lnTo>
                      <a:pt x="1107" y="1319"/>
                    </a:lnTo>
                    <a:lnTo>
                      <a:pt x="1107" y="1333"/>
                    </a:lnTo>
                    <a:lnTo>
                      <a:pt x="1107" y="1347"/>
                    </a:lnTo>
                    <a:lnTo>
                      <a:pt x="1092" y="1362"/>
                    </a:lnTo>
                    <a:lnTo>
                      <a:pt x="1092" y="1376"/>
                    </a:lnTo>
                    <a:lnTo>
                      <a:pt x="1107" y="1376"/>
                    </a:lnTo>
                    <a:lnTo>
                      <a:pt x="1107" y="1390"/>
                    </a:lnTo>
                    <a:lnTo>
                      <a:pt x="1107" y="1404"/>
                    </a:lnTo>
                    <a:lnTo>
                      <a:pt x="1107" y="1418"/>
                    </a:lnTo>
                    <a:lnTo>
                      <a:pt x="1107" y="1432"/>
                    </a:lnTo>
                    <a:lnTo>
                      <a:pt x="1092" y="1432"/>
                    </a:lnTo>
                    <a:lnTo>
                      <a:pt x="1092" y="1447"/>
                    </a:lnTo>
                    <a:lnTo>
                      <a:pt x="1078" y="1461"/>
                    </a:lnTo>
                    <a:lnTo>
                      <a:pt x="1078" y="1475"/>
                    </a:lnTo>
                    <a:lnTo>
                      <a:pt x="1078" y="1489"/>
                    </a:lnTo>
                    <a:lnTo>
                      <a:pt x="1078" y="1518"/>
                    </a:lnTo>
                    <a:lnTo>
                      <a:pt x="1078" y="1546"/>
                    </a:lnTo>
                    <a:lnTo>
                      <a:pt x="1078" y="1560"/>
                    </a:lnTo>
                    <a:lnTo>
                      <a:pt x="1064" y="1560"/>
                    </a:lnTo>
                    <a:lnTo>
                      <a:pt x="1064" y="1574"/>
                    </a:lnTo>
                    <a:lnTo>
                      <a:pt x="1064" y="1588"/>
                    </a:lnTo>
                    <a:lnTo>
                      <a:pt x="1064" y="1631"/>
                    </a:lnTo>
                    <a:lnTo>
                      <a:pt x="1036" y="1631"/>
                    </a:lnTo>
                    <a:lnTo>
                      <a:pt x="993" y="1617"/>
                    </a:lnTo>
                    <a:lnTo>
                      <a:pt x="965" y="1617"/>
                    </a:lnTo>
                    <a:lnTo>
                      <a:pt x="951" y="1617"/>
                    </a:lnTo>
                    <a:lnTo>
                      <a:pt x="951" y="1603"/>
                    </a:lnTo>
                    <a:lnTo>
                      <a:pt x="880" y="1588"/>
                    </a:lnTo>
                    <a:lnTo>
                      <a:pt x="866" y="1588"/>
                    </a:lnTo>
                    <a:lnTo>
                      <a:pt x="851" y="1588"/>
                    </a:lnTo>
                    <a:lnTo>
                      <a:pt x="837" y="1574"/>
                    </a:lnTo>
                    <a:lnTo>
                      <a:pt x="823" y="1574"/>
                    </a:lnTo>
                    <a:lnTo>
                      <a:pt x="809" y="1560"/>
                    </a:lnTo>
                    <a:lnTo>
                      <a:pt x="795" y="1560"/>
                    </a:lnTo>
                    <a:lnTo>
                      <a:pt x="766" y="1546"/>
                    </a:lnTo>
                    <a:lnTo>
                      <a:pt x="738" y="1532"/>
                    </a:lnTo>
                    <a:lnTo>
                      <a:pt x="724" y="1532"/>
                    </a:lnTo>
                    <a:lnTo>
                      <a:pt x="710" y="1532"/>
                    </a:lnTo>
                    <a:lnTo>
                      <a:pt x="710" y="1518"/>
                    </a:lnTo>
                    <a:lnTo>
                      <a:pt x="695" y="1518"/>
                    </a:lnTo>
                    <a:lnTo>
                      <a:pt x="681" y="1518"/>
                    </a:lnTo>
                    <a:lnTo>
                      <a:pt x="667" y="1518"/>
                    </a:lnTo>
                    <a:lnTo>
                      <a:pt x="653" y="1518"/>
                    </a:lnTo>
                    <a:lnTo>
                      <a:pt x="624" y="1518"/>
                    </a:lnTo>
                    <a:lnTo>
                      <a:pt x="610" y="1518"/>
                    </a:lnTo>
                    <a:lnTo>
                      <a:pt x="596" y="1503"/>
                    </a:lnTo>
                    <a:lnTo>
                      <a:pt x="582" y="1503"/>
                    </a:lnTo>
                    <a:lnTo>
                      <a:pt x="568" y="1503"/>
                    </a:lnTo>
                    <a:lnTo>
                      <a:pt x="554" y="1503"/>
                    </a:lnTo>
                    <a:lnTo>
                      <a:pt x="539" y="1503"/>
                    </a:lnTo>
                    <a:lnTo>
                      <a:pt x="525" y="1503"/>
                    </a:lnTo>
                    <a:lnTo>
                      <a:pt x="511" y="1489"/>
                    </a:lnTo>
                    <a:lnTo>
                      <a:pt x="483" y="1489"/>
                    </a:lnTo>
                    <a:lnTo>
                      <a:pt x="454" y="1489"/>
                    </a:lnTo>
                    <a:lnTo>
                      <a:pt x="440" y="1489"/>
                    </a:lnTo>
                    <a:lnTo>
                      <a:pt x="426" y="1489"/>
                    </a:lnTo>
                    <a:lnTo>
                      <a:pt x="383" y="1475"/>
                    </a:lnTo>
                    <a:lnTo>
                      <a:pt x="270" y="1461"/>
                    </a:lnTo>
                    <a:lnTo>
                      <a:pt x="270" y="1447"/>
                    </a:lnTo>
                    <a:lnTo>
                      <a:pt x="241" y="1418"/>
                    </a:lnTo>
                    <a:lnTo>
                      <a:pt x="227" y="1404"/>
                    </a:lnTo>
                    <a:lnTo>
                      <a:pt x="227" y="1390"/>
                    </a:lnTo>
                    <a:lnTo>
                      <a:pt x="227" y="1447"/>
                    </a:lnTo>
                    <a:lnTo>
                      <a:pt x="213" y="1461"/>
                    </a:lnTo>
                    <a:lnTo>
                      <a:pt x="227" y="1461"/>
                    </a:lnTo>
                    <a:lnTo>
                      <a:pt x="227" y="1475"/>
                    </a:lnTo>
                    <a:lnTo>
                      <a:pt x="227" y="1489"/>
                    </a:lnTo>
                    <a:lnTo>
                      <a:pt x="227" y="1503"/>
                    </a:lnTo>
                    <a:lnTo>
                      <a:pt x="213" y="1489"/>
                    </a:lnTo>
                    <a:lnTo>
                      <a:pt x="199" y="1489"/>
                    </a:lnTo>
                    <a:lnTo>
                      <a:pt x="185" y="1489"/>
                    </a:lnTo>
                    <a:lnTo>
                      <a:pt x="171" y="1489"/>
                    </a:lnTo>
                    <a:lnTo>
                      <a:pt x="128" y="1489"/>
                    </a:lnTo>
                    <a:lnTo>
                      <a:pt x="114" y="1489"/>
                    </a:lnTo>
                    <a:lnTo>
                      <a:pt x="100" y="1489"/>
                    </a:lnTo>
                    <a:lnTo>
                      <a:pt x="0" y="1489"/>
                    </a:lnTo>
                    <a:lnTo>
                      <a:pt x="0" y="1475"/>
                    </a:lnTo>
                    <a:lnTo>
                      <a:pt x="0" y="1461"/>
                    </a:lnTo>
                    <a:lnTo>
                      <a:pt x="15" y="1276"/>
                    </a:lnTo>
                    <a:lnTo>
                      <a:pt x="15" y="1248"/>
                    </a:lnTo>
                    <a:lnTo>
                      <a:pt x="15" y="1191"/>
                    </a:lnTo>
                    <a:lnTo>
                      <a:pt x="15" y="1177"/>
                    </a:lnTo>
                    <a:lnTo>
                      <a:pt x="15" y="1163"/>
                    </a:lnTo>
                    <a:lnTo>
                      <a:pt x="29" y="1149"/>
                    </a:lnTo>
                    <a:lnTo>
                      <a:pt x="29" y="1135"/>
                    </a:lnTo>
                    <a:lnTo>
                      <a:pt x="29" y="1120"/>
                    </a:lnTo>
                    <a:lnTo>
                      <a:pt x="29" y="1106"/>
                    </a:lnTo>
                    <a:lnTo>
                      <a:pt x="29" y="1092"/>
                    </a:lnTo>
                    <a:lnTo>
                      <a:pt x="43" y="1078"/>
                    </a:lnTo>
                    <a:lnTo>
                      <a:pt x="43" y="1064"/>
                    </a:lnTo>
                    <a:lnTo>
                      <a:pt x="43" y="1049"/>
                    </a:lnTo>
                    <a:lnTo>
                      <a:pt x="43" y="1035"/>
                    </a:lnTo>
                    <a:lnTo>
                      <a:pt x="57" y="1021"/>
                    </a:lnTo>
                    <a:lnTo>
                      <a:pt x="57" y="1007"/>
                    </a:lnTo>
                    <a:lnTo>
                      <a:pt x="57" y="993"/>
                    </a:lnTo>
                    <a:lnTo>
                      <a:pt x="57" y="979"/>
                    </a:lnTo>
                    <a:lnTo>
                      <a:pt x="57" y="964"/>
                    </a:lnTo>
                    <a:lnTo>
                      <a:pt x="43" y="950"/>
                    </a:lnTo>
                    <a:lnTo>
                      <a:pt x="43" y="936"/>
                    </a:lnTo>
                    <a:lnTo>
                      <a:pt x="43" y="922"/>
                    </a:lnTo>
                    <a:lnTo>
                      <a:pt x="29" y="908"/>
                    </a:lnTo>
                    <a:lnTo>
                      <a:pt x="29" y="893"/>
                    </a:lnTo>
                    <a:lnTo>
                      <a:pt x="29" y="879"/>
                    </a:lnTo>
                    <a:lnTo>
                      <a:pt x="29" y="865"/>
                    </a:lnTo>
                    <a:lnTo>
                      <a:pt x="15" y="851"/>
                    </a:lnTo>
                    <a:lnTo>
                      <a:pt x="15" y="837"/>
                    </a:lnTo>
                    <a:lnTo>
                      <a:pt x="15" y="823"/>
                    </a:lnTo>
                    <a:lnTo>
                      <a:pt x="0" y="808"/>
                    </a:lnTo>
                    <a:lnTo>
                      <a:pt x="15" y="808"/>
                    </a:lnTo>
                    <a:lnTo>
                      <a:pt x="29" y="808"/>
                    </a:lnTo>
                    <a:lnTo>
                      <a:pt x="43" y="808"/>
                    </a:lnTo>
                    <a:lnTo>
                      <a:pt x="57" y="808"/>
                    </a:lnTo>
                    <a:lnTo>
                      <a:pt x="71" y="766"/>
                    </a:lnTo>
                    <a:lnTo>
                      <a:pt x="71" y="752"/>
                    </a:lnTo>
                    <a:lnTo>
                      <a:pt x="85" y="752"/>
                    </a:lnTo>
                    <a:lnTo>
                      <a:pt x="85" y="737"/>
                    </a:lnTo>
                    <a:lnTo>
                      <a:pt x="85" y="723"/>
                    </a:lnTo>
                    <a:lnTo>
                      <a:pt x="85" y="709"/>
                    </a:lnTo>
                    <a:lnTo>
                      <a:pt x="85" y="695"/>
                    </a:lnTo>
                    <a:lnTo>
                      <a:pt x="100" y="681"/>
                    </a:lnTo>
                    <a:lnTo>
                      <a:pt x="100" y="666"/>
                    </a:lnTo>
                    <a:lnTo>
                      <a:pt x="100" y="652"/>
                    </a:lnTo>
                    <a:lnTo>
                      <a:pt x="100" y="638"/>
                    </a:lnTo>
                    <a:lnTo>
                      <a:pt x="100" y="624"/>
                    </a:lnTo>
                    <a:lnTo>
                      <a:pt x="100" y="596"/>
                    </a:lnTo>
                    <a:lnTo>
                      <a:pt x="114" y="581"/>
                    </a:lnTo>
                    <a:lnTo>
                      <a:pt x="114" y="567"/>
                    </a:lnTo>
                    <a:lnTo>
                      <a:pt x="114" y="553"/>
                    </a:lnTo>
                    <a:lnTo>
                      <a:pt x="114" y="539"/>
                    </a:lnTo>
                    <a:lnTo>
                      <a:pt x="100" y="539"/>
                    </a:lnTo>
                    <a:lnTo>
                      <a:pt x="100" y="525"/>
                    </a:lnTo>
                    <a:lnTo>
                      <a:pt x="100" y="510"/>
                    </a:lnTo>
                    <a:lnTo>
                      <a:pt x="85" y="496"/>
                    </a:lnTo>
                    <a:lnTo>
                      <a:pt x="85" y="482"/>
                    </a:lnTo>
                    <a:lnTo>
                      <a:pt x="100" y="468"/>
                    </a:lnTo>
                    <a:lnTo>
                      <a:pt x="100" y="454"/>
                    </a:lnTo>
                    <a:lnTo>
                      <a:pt x="100" y="440"/>
                    </a:lnTo>
                    <a:lnTo>
                      <a:pt x="100" y="425"/>
                    </a:lnTo>
                    <a:lnTo>
                      <a:pt x="100" y="411"/>
                    </a:lnTo>
                    <a:lnTo>
                      <a:pt x="85" y="411"/>
                    </a:lnTo>
                    <a:lnTo>
                      <a:pt x="85" y="397"/>
                    </a:lnTo>
                    <a:lnTo>
                      <a:pt x="85" y="383"/>
                    </a:lnTo>
                    <a:lnTo>
                      <a:pt x="85" y="369"/>
                    </a:lnTo>
                    <a:lnTo>
                      <a:pt x="85" y="354"/>
                    </a:lnTo>
                    <a:lnTo>
                      <a:pt x="85" y="340"/>
                    </a:lnTo>
                    <a:lnTo>
                      <a:pt x="85" y="326"/>
                    </a:lnTo>
                    <a:lnTo>
                      <a:pt x="85" y="312"/>
                    </a:lnTo>
                    <a:lnTo>
                      <a:pt x="71" y="312"/>
                    </a:lnTo>
                    <a:lnTo>
                      <a:pt x="71" y="298"/>
                    </a:lnTo>
                    <a:lnTo>
                      <a:pt x="85" y="298"/>
                    </a:lnTo>
                    <a:lnTo>
                      <a:pt x="100" y="298"/>
                    </a:lnTo>
                    <a:lnTo>
                      <a:pt x="128" y="298"/>
                    </a:lnTo>
                    <a:lnTo>
                      <a:pt x="142" y="298"/>
                    </a:lnTo>
                    <a:lnTo>
                      <a:pt x="142" y="284"/>
                    </a:lnTo>
                    <a:lnTo>
                      <a:pt x="156" y="269"/>
                    </a:lnTo>
                    <a:lnTo>
                      <a:pt x="171" y="255"/>
                    </a:lnTo>
                    <a:lnTo>
                      <a:pt x="199" y="227"/>
                    </a:lnTo>
                    <a:lnTo>
                      <a:pt x="213" y="213"/>
                    </a:lnTo>
                    <a:lnTo>
                      <a:pt x="227" y="198"/>
                    </a:lnTo>
                    <a:lnTo>
                      <a:pt x="241" y="184"/>
                    </a:lnTo>
                    <a:lnTo>
                      <a:pt x="241" y="170"/>
                    </a:lnTo>
                    <a:lnTo>
                      <a:pt x="256" y="156"/>
                    </a:lnTo>
                    <a:lnTo>
                      <a:pt x="270" y="156"/>
                    </a:lnTo>
                    <a:lnTo>
                      <a:pt x="284" y="113"/>
                    </a:lnTo>
                    <a:lnTo>
                      <a:pt x="298" y="99"/>
                    </a:lnTo>
                    <a:lnTo>
                      <a:pt x="312" y="85"/>
                    </a:lnTo>
                    <a:lnTo>
                      <a:pt x="327" y="71"/>
                    </a:lnTo>
                    <a:lnTo>
                      <a:pt x="355" y="57"/>
                    </a:lnTo>
                    <a:lnTo>
                      <a:pt x="355" y="42"/>
                    </a:lnTo>
                    <a:lnTo>
                      <a:pt x="369" y="42"/>
                    </a:lnTo>
                    <a:lnTo>
                      <a:pt x="383" y="28"/>
                    </a:lnTo>
                    <a:lnTo>
                      <a:pt x="397" y="28"/>
                    </a:lnTo>
                    <a:lnTo>
                      <a:pt x="412" y="14"/>
                    </a:lnTo>
                    <a:lnTo>
                      <a:pt x="426" y="14"/>
                    </a:lnTo>
                    <a:lnTo>
                      <a:pt x="440" y="0"/>
                    </a:lnTo>
                    <a:lnTo>
                      <a:pt x="454" y="0"/>
                    </a:lnTo>
                    <a:lnTo>
                      <a:pt x="468" y="0"/>
                    </a:lnTo>
                    <a:lnTo>
                      <a:pt x="497" y="0"/>
                    </a:lnTo>
                    <a:lnTo>
                      <a:pt x="525" y="0"/>
                    </a:lnTo>
                    <a:lnTo>
                      <a:pt x="539" y="0"/>
                    </a:lnTo>
                    <a:close/>
                  </a:path>
                </a:pathLst>
              </a:custGeom>
              <a:pattFill prst="pct50">
                <a:fgClr>
                  <a:srgbClr val="000000"/>
                </a:fgClr>
                <a:bgClr>
                  <a:srgbClr val="FFFFFF"/>
                </a:bgClr>
              </a:pattFill>
              <a:ln w="0" cap="flat">
                <a:solidFill>
                  <a:srgbClr val="000000"/>
                </a:solidFill>
                <a:prstDash val="solid"/>
                <a:round/>
                <a:headEnd/>
                <a:tailEnd/>
              </a:ln>
            </p:spPr>
            <p:txBody>
              <a:bodyPr/>
              <a:lstStyle/>
              <a:p>
                <a:endParaRPr lang="ja-JP" altLang="en-US"/>
              </a:p>
            </p:txBody>
          </p:sp>
          <p:sp>
            <p:nvSpPr>
              <p:cNvPr id="27783" name="Freeform 175"/>
              <p:cNvSpPr>
                <a:spLocks noChangeAspect="1"/>
              </p:cNvSpPr>
              <p:nvPr/>
            </p:nvSpPr>
            <p:spPr bwMode="auto">
              <a:xfrm>
                <a:off x="10547" y="9050"/>
                <a:ext cx="2330" cy="2303"/>
              </a:xfrm>
              <a:custGeom>
                <a:avLst/>
                <a:gdLst>
                  <a:gd name="T0" fmla="*/ 2147483647 w 1460"/>
                  <a:gd name="T1" fmla="*/ 2147483647 h 1447"/>
                  <a:gd name="T2" fmla="*/ 2147483647 w 1460"/>
                  <a:gd name="T3" fmla="*/ 2147483647 h 1447"/>
                  <a:gd name="T4" fmla="*/ 2147483647 w 1460"/>
                  <a:gd name="T5" fmla="*/ 2147483647 h 1447"/>
                  <a:gd name="T6" fmla="*/ 2147483647 w 1460"/>
                  <a:gd name="T7" fmla="*/ 2147483647 h 1447"/>
                  <a:gd name="T8" fmla="*/ 2147483647 w 1460"/>
                  <a:gd name="T9" fmla="*/ 2147483647 h 1447"/>
                  <a:gd name="T10" fmla="*/ 2147483647 w 1460"/>
                  <a:gd name="T11" fmla="*/ 2147483647 h 1447"/>
                  <a:gd name="T12" fmla="*/ 2147483647 w 1460"/>
                  <a:gd name="T13" fmla="*/ 2147483647 h 1447"/>
                  <a:gd name="T14" fmla="*/ 2147483647 w 1460"/>
                  <a:gd name="T15" fmla="*/ 2147483647 h 1447"/>
                  <a:gd name="T16" fmla="*/ 2147483647 w 1460"/>
                  <a:gd name="T17" fmla="*/ 2147483647 h 1447"/>
                  <a:gd name="T18" fmla="*/ 2147483647 w 1460"/>
                  <a:gd name="T19" fmla="*/ 2147483647 h 1447"/>
                  <a:gd name="T20" fmla="*/ 2147483647 w 1460"/>
                  <a:gd name="T21" fmla="*/ 2147483647 h 1447"/>
                  <a:gd name="T22" fmla="*/ 2147483647 w 1460"/>
                  <a:gd name="T23" fmla="*/ 2147483647 h 1447"/>
                  <a:gd name="T24" fmla="*/ 2147483647 w 1460"/>
                  <a:gd name="T25" fmla="*/ 2147483647 h 1447"/>
                  <a:gd name="T26" fmla="*/ 2147483647 w 1460"/>
                  <a:gd name="T27" fmla="*/ 2147483647 h 1447"/>
                  <a:gd name="T28" fmla="*/ 2147483647 w 1460"/>
                  <a:gd name="T29" fmla="*/ 2147483647 h 1447"/>
                  <a:gd name="T30" fmla="*/ 2147483647 w 1460"/>
                  <a:gd name="T31" fmla="*/ 2147483647 h 1447"/>
                  <a:gd name="T32" fmla="*/ 2147483647 w 1460"/>
                  <a:gd name="T33" fmla="*/ 2147483647 h 1447"/>
                  <a:gd name="T34" fmla="*/ 2147483647 w 1460"/>
                  <a:gd name="T35" fmla="*/ 2147483647 h 1447"/>
                  <a:gd name="T36" fmla="*/ 2147483647 w 1460"/>
                  <a:gd name="T37" fmla="*/ 2147483647 h 1447"/>
                  <a:gd name="T38" fmla="*/ 2147483647 w 1460"/>
                  <a:gd name="T39" fmla="*/ 2147483647 h 1447"/>
                  <a:gd name="T40" fmla="*/ 2147483647 w 1460"/>
                  <a:gd name="T41" fmla="*/ 2147483647 h 1447"/>
                  <a:gd name="T42" fmla="*/ 2147483647 w 1460"/>
                  <a:gd name="T43" fmla="*/ 2147483647 h 1447"/>
                  <a:gd name="T44" fmla="*/ 2147483647 w 1460"/>
                  <a:gd name="T45" fmla="*/ 2147483647 h 1447"/>
                  <a:gd name="T46" fmla="*/ 2147483647 w 1460"/>
                  <a:gd name="T47" fmla="*/ 2147483647 h 1447"/>
                  <a:gd name="T48" fmla="*/ 2147483647 w 1460"/>
                  <a:gd name="T49" fmla="*/ 2147483647 h 1447"/>
                  <a:gd name="T50" fmla="*/ 2147483647 w 1460"/>
                  <a:gd name="T51" fmla="*/ 2147483647 h 1447"/>
                  <a:gd name="T52" fmla="*/ 2147483647 w 1460"/>
                  <a:gd name="T53" fmla="*/ 2147483647 h 1447"/>
                  <a:gd name="T54" fmla="*/ 2147483647 w 1460"/>
                  <a:gd name="T55" fmla="*/ 2147483647 h 1447"/>
                  <a:gd name="T56" fmla="*/ 2147483647 w 1460"/>
                  <a:gd name="T57" fmla="*/ 2147483647 h 1447"/>
                  <a:gd name="T58" fmla="*/ 2147483647 w 1460"/>
                  <a:gd name="T59" fmla="*/ 2147483647 h 1447"/>
                  <a:gd name="T60" fmla="*/ 2147483647 w 1460"/>
                  <a:gd name="T61" fmla="*/ 2147483647 h 1447"/>
                  <a:gd name="T62" fmla="*/ 2147483647 w 1460"/>
                  <a:gd name="T63" fmla="*/ 2147483647 h 1447"/>
                  <a:gd name="T64" fmla="*/ 2147483647 w 1460"/>
                  <a:gd name="T65" fmla="*/ 2147483647 h 1447"/>
                  <a:gd name="T66" fmla="*/ 2147483647 w 1460"/>
                  <a:gd name="T67" fmla="*/ 2147483647 h 1447"/>
                  <a:gd name="T68" fmla="*/ 2147483647 w 1460"/>
                  <a:gd name="T69" fmla="*/ 2147483647 h 1447"/>
                  <a:gd name="T70" fmla="*/ 2147483647 w 1460"/>
                  <a:gd name="T71" fmla="*/ 2147483647 h 1447"/>
                  <a:gd name="T72" fmla="*/ 2147483647 w 1460"/>
                  <a:gd name="T73" fmla="*/ 2147483647 h 1447"/>
                  <a:gd name="T74" fmla="*/ 2147483647 w 1460"/>
                  <a:gd name="T75" fmla="*/ 2147483647 h 1447"/>
                  <a:gd name="T76" fmla="*/ 2147483647 w 1460"/>
                  <a:gd name="T77" fmla="*/ 2147483647 h 1447"/>
                  <a:gd name="T78" fmla="*/ 2147483647 w 1460"/>
                  <a:gd name="T79" fmla="*/ 2147483647 h 1447"/>
                  <a:gd name="T80" fmla="*/ 2147483647 w 1460"/>
                  <a:gd name="T81" fmla="*/ 2147483647 h 1447"/>
                  <a:gd name="T82" fmla="*/ 2147483647 w 1460"/>
                  <a:gd name="T83" fmla="*/ 2147483647 h 1447"/>
                  <a:gd name="T84" fmla="*/ 2147483647 w 1460"/>
                  <a:gd name="T85" fmla="*/ 2147483647 h 1447"/>
                  <a:gd name="T86" fmla="*/ 2147483647 w 1460"/>
                  <a:gd name="T87" fmla="*/ 2147483647 h 1447"/>
                  <a:gd name="T88" fmla="*/ 2147483647 w 1460"/>
                  <a:gd name="T89" fmla="*/ 2147483647 h 1447"/>
                  <a:gd name="T90" fmla="*/ 2147483647 w 1460"/>
                  <a:gd name="T91" fmla="*/ 2147483647 h 1447"/>
                  <a:gd name="T92" fmla="*/ 2147483647 w 1460"/>
                  <a:gd name="T93" fmla="*/ 2147483647 h 1447"/>
                  <a:gd name="T94" fmla="*/ 2147483647 w 1460"/>
                  <a:gd name="T95" fmla="*/ 2147483647 h 1447"/>
                  <a:gd name="T96" fmla="*/ 2147483647 w 1460"/>
                  <a:gd name="T97" fmla="*/ 2147483647 h 1447"/>
                  <a:gd name="T98" fmla="*/ 2147483647 w 1460"/>
                  <a:gd name="T99" fmla="*/ 2147483647 h 1447"/>
                  <a:gd name="T100" fmla="*/ 2147483647 w 1460"/>
                  <a:gd name="T101" fmla="*/ 2147483647 h 1447"/>
                  <a:gd name="T102" fmla="*/ 2147483647 w 1460"/>
                  <a:gd name="T103" fmla="*/ 2147483647 h 1447"/>
                  <a:gd name="T104" fmla="*/ 2147483647 w 1460"/>
                  <a:gd name="T105" fmla="*/ 2147483647 h 1447"/>
                  <a:gd name="T106" fmla="*/ 2147483647 w 1460"/>
                  <a:gd name="T107" fmla="*/ 2147483647 h 1447"/>
                  <a:gd name="T108" fmla="*/ 2147483647 w 1460"/>
                  <a:gd name="T109" fmla="*/ 2147483647 h 1447"/>
                  <a:gd name="T110" fmla="*/ 2147483647 w 1460"/>
                  <a:gd name="T111" fmla="*/ 2147483647 h 1447"/>
                  <a:gd name="T112" fmla="*/ 2147483647 w 1460"/>
                  <a:gd name="T113" fmla="*/ 2147483647 h 1447"/>
                  <a:gd name="T114" fmla="*/ 2147483647 w 1460"/>
                  <a:gd name="T115" fmla="*/ 2147483647 h 1447"/>
                  <a:gd name="T116" fmla="*/ 2147483647 w 1460"/>
                  <a:gd name="T117" fmla="*/ 2147483647 h 1447"/>
                  <a:gd name="T118" fmla="*/ 2147483647 w 1460"/>
                  <a:gd name="T119" fmla="*/ 2147483647 h 1447"/>
                  <a:gd name="T120" fmla="*/ 2147483647 w 1460"/>
                  <a:gd name="T121" fmla="*/ 2147483647 h 1447"/>
                  <a:gd name="T122" fmla="*/ 2147483647 w 1460"/>
                  <a:gd name="T123" fmla="*/ 2147483647 h 1447"/>
                  <a:gd name="T124" fmla="*/ 2147483647 w 1460"/>
                  <a:gd name="T125" fmla="*/ 0 h 1447"/>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460"/>
                  <a:gd name="T190" fmla="*/ 0 h 1447"/>
                  <a:gd name="T191" fmla="*/ 1460 w 1460"/>
                  <a:gd name="T192" fmla="*/ 1447 h 1447"/>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460" h="1447">
                    <a:moveTo>
                      <a:pt x="609" y="14"/>
                    </a:moveTo>
                    <a:lnTo>
                      <a:pt x="624" y="14"/>
                    </a:lnTo>
                    <a:lnTo>
                      <a:pt x="638" y="14"/>
                    </a:lnTo>
                    <a:lnTo>
                      <a:pt x="652" y="14"/>
                    </a:lnTo>
                    <a:lnTo>
                      <a:pt x="666" y="14"/>
                    </a:lnTo>
                    <a:lnTo>
                      <a:pt x="680" y="14"/>
                    </a:lnTo>
                    <a:lnTo>
                      <a:pt x="695" y="14"/>
                    </a:lnTo>
                    <a:lnTo>
                      <a:pt x="709" y="14"/>
                    </a:lnTo>
                    <a:lnTo>
                      <a:pt x="723" y="14"/>
                    </a:lnTo>
                    <a:lnTo>
                      <a:pt x="723" y="29"/>
                    </a:lnTo>
                    <a:lnTo>
                      <a:pt x="723" y="14"/>
                    </a:lnTo>
                    <a:lnTo>
                      <a:pt x="737" y="14"/>
                    </a:lnTo>
                    <a:lnTo>
                      <a:pt x="737" y="29"/>
                    </a:lnTo>
                    <a:lnTo>
                      <a:pt x="780" y="29"/>
                    </a:lnTo>
                    <a:lnTo>
                      <a:pt x="794" y="29"/>
                    </a:lnTo>
                    <a:lnTo>
                      <a:pt x="808" y="29"/>
                    </a:lnTo>
                    <a:lnTo>
                      <a:pt x="822" y="29"/>
                    </a:lnTo>
                    <a:lnTo>
                      <a:pt x="851" y="29"/>
                    </a:lnTo>
                    <a:lnTo>
                      <a:pt x="865" y="29"/>
                    </a:lnTo>
                    <a:lnTo>
                      <a:pt x="879" y="29"/>
                    </a:lnTo>
                    <a:lnTo>
                      <a:pt x="893" y="43"/>
                    </a:lnTo>
                    <a:lnTo>
                      <a:pt x="907" y="43"/>
                    </a:lnTo>
                    <a:lnTo>
                      <a:pt x="922" y="43"/>
                    </a:lnTo>
                    <a:lnTo>
                      <a:pt x="950" y="43"/>
                    </a:lnTo>
                    <a:lnTo>
                      <a:pt x="964" y="43"/>
                    </a:lnTo>
                    <a:lnTo>
                      <a:pt x="978" y="43"/>
                    </a:lnTo>
                    <a:lnTo>
                      <a:pt x="992" y="43"/>
                    </a:lnTo>
                    <a:lnTo>
                      <a:pt x="1021" y="57"/>
                    </a:lnTo>
                    <a:lnTo>
                      <a:pt x="1035" y="57"/>
                    </a:lnTo>
                    <a:lnTo>
                      <a:pt x="1049" y="57"/>
                    </a:lnTo>
                    <a:lnTo>
                      <a:pt x="1063" y="57"/>
                    </a:lnTo>
                    <a:lnTo>
                      <a:pt x="1078" y="57"/>
                    </a:lnTo>
                    <a:lnTo>
                      <a:pt x="1092" y="57"/>
                    </a:lnTo>
                    <a:lnTo>
                      <a:pt x="1106" y="57"/>
                    </a:lnTo>
                    <a:lnTo>
                      <a:pt x="1120" y="57"/>
                    </a:lnTo>
                    <a:lnTo>
                      <a:pt x="1134" y="57"/>
                    </a:lnTo>
                    <a:lnTo>
                      <a:pt x="1148" y="57"/>
                    </a:lnTo>
                    <a:lnTo>
                      <a:pt x="1163" y="71"/>
                    </a:lnTo>
                    <a:lnTo>
                      <a:pt x="1177" y="71"/>
                    </a:lnTo>
                    <a:lnTo>
                      <a:pt x="1191" y="71"/>
                    </a:lnTo>
                    <a:lnTo>
                      <a:pt x="1205" y="71"/>
                    </a:lnTo>
                    <a:lnTo>
                      <a:pt x="1205" y="100"/>
                    </a:lnTo>
                    <a:lnTo>
                      <a:pt x="1219" y="100"/>
                    </a:lnTo>
                    <a:lnTo>
                      <a:pt x="1234" y="100"/>
                    </a:lnTo>
                    <a:lnTo>
                      <a:pt x="1248" y="114"/>
                    </a:lnTo>
                    <a:lnTo>
                      <a:pt x="1262" y="114"/>
                    </a:lnTo>
                    <a:lnTo>
                      <a:pt x="1276" y="114"/>
                    </a:lnTo>
                    <a:lnTo>
                      <a:pt x="1276" y="128"/>
                    </a:lnTo>
                    <a:lnTo>
                      <a:pt x="1290" y="128"/>
                    </a:lnTo>
                    <a:lnTo>
                      <a:pt x="1304" y="128"/>
                    </a:lnTo>
                    <a:lnTo>
                      <a:pt x="1319" y="128"/>
                    </a:lnTo>
                    <a:lnTo>
                      <a:pt x="1333" y="128"/>
                    </a:lnTo>
                    <a:lnTo>
                      <a:pt x="1347" y="128"/>
                    </a:lnTo>
                    <a:lnTo>
                      <a:pt x="1347" y="142"/>
                    </a:lnTo>
                    <a:lnTo>
                      <a:pt x="1361" y="142"/>
                    </a:lnTo>
                    <a:lnTo>
                      <a:pt x="1361" y="156"/>
                    </a:lnTo>
                    <a:lnTo>
                      <a:pt x="1361" y="170"/>
                    </a:lnTo>
                    <a:lnTo>
                      <a:pt x="1361" y="156"/>
                    </a:lnTo>
                    <a:lnTo>
                      <a:pt x="1361" y="170"/>
                    </a:lnTo>
                    <a:lnTo>
                      <a:pt x="1361" y="185"/>
                    </a:lnTo>
                    <a:lnTo>
                      <a:pt x="1361" y="199"/>
                    </a:lnTo>
                    <a:lnTo>
                      <a:pt x="1347" y="199"/>
                    </a:lnTo>
                    <a:lnTo>
                      <a:pt x="1347" y="213"/>
                    </a:lnTo>
                    <a:lnTo>
                      <a:pt x="1347" y="227"/>
                    </a:lnTo>
                    <a:lnTo>
                      <a:pt x="1361" y="227"/>
                    </a:lnTo>
                    <a:lnTo>
                      <a:pt x="1361" y="241"/>
                    </a:lnTo>
                    <a:lnTo>
                      <a:pt x="1361" y="256"/>
                    </a:lnTo>
                    <a:lnTo>
                      <a:pt x="1361" y="270"/>
                    </a:lnTo>
                    <a:lnTo>
                      <a:pt x="1361" y="284"/>
                    </a:lnTo>
                    <a:lnTo>
                      <a:pt x="1375" y="284"/>
                    </a:lnTo>
                    <a:lnTo>
                      <a:pt x="1375" y="298"/>
                    </a:lnTo>
                    <a:lnTo>
                      <a:pt x="1375" y="312"/>
                    </a:lnTo>
                    <a:lnTo>
                      <a:pt x="1375" y="326"/>
                    </a:lnTo>
                    <a:lnTo>
                      <a:pt x="1390" y="326"/>
                    </a:lnTo>
                    <a:lnTo>
                      <a:pt x="1404" y="326"/>
                    </a:lnTo>
                    <a:lnTo>
                      <a:pt x="1418" y="326"/>
                    </a:lnTo>
                    <a:lnTo>
                      <a:pt x="1432" y="326"/>
                    </a:lnTo>
                    <a:lnTo>
                      <a:pt x="1446" y="326"/>
                    </a:lnTo>
                    <a:lnTo>
                      <a:pt x="1460" y="326"/>
                    </a:lnTo>
                    <a:lnTo>
                      <a:pt x="1460" y="341"/>
                    </a:lnTo>
                    <a:lnTo>
                      <a:pt x="1460" y="355"/>
                    </a:lnTo>
                    <a:lnTo>
                      <a:pt x="1460" y="369"/>
                    </a:lnTo>
                    <a:lnTo>
                      <a:pt x="1460" y="383"/>
                    </a:lnTo>
                    <a:lnTo>
                      <a:pt x="1460" y="397"/>
                    </a:lnTo>
                    <a:lnTo>
                      <a:pt x="1460" y="412"/>
                    </a:lnTo>
                    <a:lnTo>
                      <a:pt x="1432" y="412"/>
                    </a:lnTo>
                    <a:lnTo>
                      <a:pt x="1418" y="412"/>
                    </a:lnTo>
                    <a:lnTo>
                      <a:pt x="1418" y="426"/>
                    </a:lnTo>
                    <a:lnTo>
                      <a:pt x="1418" y="440"/>
                    </a:lnTo>
                    <a:lnTo>
                      <a:pt x="1418" y="454"/>
                    </a:lnTo>
                    <a:lnTo>
                      <a:pt x="1375" y="454"/>
                    </a:lnTo>
                    <a:lnTo>
                      <a:pt x="1347" y="440"/>
                    </a:lnTo>
                    <a:lnTo>
                      <a:pt x="1347" y="454"/>
                    </a:lnTo>
                    <a:lnTo>
                      <a:pt x="1333" y="454"/>
                    </a:lnTo>
                    <a:lnTo>
                      <a:pt x="1304" y="454"/>
                    </a:lnTo>
                    <a:lnTo>
                      <a:pt x="1304" y="440"/>
                    </a:lnTo>
                    <a:lnTo>
                      <a:pt x="1262" y="440"/>
                    </a:lnTo>
                    <a:lnTo>
                      <a:pt x="1248" y="440"/>
                    </a:lnTo>
                    <a:lnTo>
                      <a:pt x="1248" y="454"/>
                    </a:lnTo>
                    <a:lnTo>
                      <a:pt x="1248" y="468"/>
                    </a:lnTo>
                    <a:lnTo>
                      <a:pt x="1248" y="483"/>
                    </a:lnTo>
                    <a:lnTo>
                      <a:pt x="1276" y="483"/>
                    </a:lnTo>
                    <a:lnTo>
                      <a:pt x="1276" y="497"/>
                    </a:lnTo>
                    <a:lnTo>
                      <a:pt x="1276" y="511"/>
                    </a:lnTo>
                    <a:lnTo>
                      <a:pt x="1276" y="525"/>
                    </a:lnTo>
                    <a:lnTo>
                      <a:pt x="1276" y="539"/>
                    </a:lnTo>
                    <a:lnTo>
                      <a:pt x="1276" y="553"/>
                    </a:lnTo>
                    <a:lnTo>
                      <a:pt x="1276" y="568"/>
                    </a:lnTo>
                    <a:lnTo>
                      <a:pt x="1333" y="568"/>
                    </a:lnTo>
                    <a:lnTo>
                      <a:pt x="1375" y="568"/>
                    </a:lnTo>
                    <a:lnTo>
                      <a:pt x="1375" y="624"/>
                    </a:lnTo>
                    <a:lnTo>
                      <a:pt x="1375" y="639"/>
                    </a:lnTo>
                    <a:lnTo>
                      <a:pt x="1375" y="653"/>
                    </a:lnTo>
                    <a:lnTo>
                      <a:pt x="1375" y="695"/>
                    </a:lnTo>
                    <a:lnTo>
                      <a:pt x="1333" y="695"/>
                    </a:lnTo>
                    <a:lnTo>
                      <a:pt x="1333" y="738"/>
                    </a:lnTo>
                    <a:lnTo>
                      <a:pt x="1333" y="780"/>
                    </a:lnTo>
                    <a:lnTo>
                      <a:pt x="1333" y="809"/>
                    </a:lnTo>
                    <a:lnTo>
                      <a:pt x="1333" y="823"/>
                    </a:lnTo>
                    <a:lnTo>
                      <a:pt x="1333" y="837"/>
                    </a:lnTo>
                    <a:lnTo>
                      <a:pt x="1333" y="851"/>
                    </a:lnTo>
                    <a:lnTo>
                      <a:pt x="1333" y="865"/>
                    </a:lnTo>
                    <a:lnTo>
                      <a:pt x="1333" y="880"/>
                    </a:lnTo>
                    <a:lnTo>
                      <a:pt x="1333" y="894"/>
                    </a:lnTo>
                    <a:lnTo>
                      <a:pt x="1333" y="936"/>
                    </a:lnTo>
                    <a:lnTo>
                      <a:pt x="1333" y="951"/>
                    </a:lnTo>
                    <a:lnTo>
                      <a:pt x="1347" y="993"/>
                    </a:lnTo>
                    <a:lnTo>
                      <a:pt x="1333" y="993"/>
                    </a:lnTo>
                    <a:lnTo>
                      <a:pt x="1290" y="993"/>
                    </a:lnTo>
                    <a:lnTo>
                      <a:pt x="1248" y="993"/>
                    </a:lnTo>
                    <a:lnTo>
                      <a:pt x="1205" y="993"/>
                    </a:lnTo>
                    <a:lnTo>
                      <a:pt x="1205" y="951"/>
                    </a:lnTo>
                    <a:lnTo>
                      <a:pt x="1120" y="951"/>
                    </a:lnTo>
                    <a:lnTo>
                      <a:pt x="1092" y="951"/>
                    </a:lnTo>
                    <a:lnTo>
                      <a:pt x="1092" y="965"/>
                    </a:lnTo>
                    <a:lnTo>
                      <a:pt x="1092" y="979"/>
                    </a:lnTo>
                    <a:lnTo>
                      <a:pt x="1092" y="993"/>
                    </a:lnTo>
                    <a:lnTo>
                      <a:pt x="1092" y="1007"/>
                    </a:lnTo>
                    <a:lnTo>
                      <a:pt x="1092" y="1022"/>
                    </a:lnTo>
                    <a:lnTo>
                      <a:pt x="1092" y="1036"/>
                    </a:lnTo>
                    <a:lnTo>
                      <a:pt x="1092" y="1050"/>
                    </a:lnTo>
                    <a:lnTo>
                      <a:pt x="1092" y="1064"/>
                    </a:lnTo>
                    <a:lnTo>
                      <a:pt x="1092" y="1078"/>
                    </a:lnTo>
                    <a:lnTo>
                      <a:pt x="1078" y="1078"/>
                    </a:lnTo>
                    <a:lnTo>
                      <a:pt x="1078" y="1121"/>
                    </a:lnTo>
                    <a:lnTo>
                      <a:pt x="1078" y="1135"/>
                    </a:lnTo>
                    <a:lnTo>
                      <a:pt x="1078" y="1206"/>
                    </a:lnTo>
                    <a:lnTo>
                      <a:pt x="1049" y="1206"/>
                    </a:lnTo>
                    <a:lnTo>
                      <a:pt x="1049" y="1220"/>
                    </a:lnTo>
                    <a:lnTo>
                      <a:pt x="1049" y="1234"/>
                    </a:lnTo>
                    <a:lnTo>
                      <a:pt x="1049" y="1248"/>
                    </a:lnTo>
                    <a:lnTo>
                      <a:pt x="1049" y="1263"/>
                    </a:lnTo>
                    <a:lnTo>
                      <a:pt x="1049" y="1277"/>
                    </a:lnTo>
                    <a:lnTo>
                      <a:pt x="1021" y="1277"/>
                    </a:lnTo>
                    <a:lnTo>
                      <a:pt x="1021" y="1291"/>
                    </a:lnTo>
                    <a:lnTo>
                      <a:pt x="1021" y="1305"/>
                    </a:lnTo>
                    <a:lnTo>
                      <a:pt x="1021" y="1319"/>
                    </a:lnTo>
                    <a:lnTo>
                      <a:pt x="1021" y="1334"/>
                    </a:lnTo>
                    <a:lnTo>
                      <a:pt x="1035" y="1319"/>
                    </a:lnTo>
                    <a:lnTo>
                      <a:pt x="1049" y="1319"/>
                    </a:lnTo>
                    <a:lnTo>
                      <a:pt x="1049" y="1334"/>
                    </a:lnTo>
                    <a:lnTo>
                      <a:pt x="1049" y="1348"/>
                    </a:lnTo>
                    <a:lnTo>
                      <a:pt x="1049" y="1362"/>
                    </a:lnTo>
                    <a:lnTo>
                      <a:pt x="1049" y="1376"/>
                    </a:lnTo>
                    <a:lnTo>
                      <a:pt x="1092" y="1376"/>
                    </a:lnTo>
                    <a:lnTo>
                      <a:pt x="1092" y="1390"/>
                    </a:lnTo>
                    <a:lnTo>
                      <a:pt x="1092" y="1405"/>
                    </a:lnTo>
                    <a:lnTo>
                      <a:pt x="1092" y="1419"/>
                    </a:lnTo>
                    <a:lnTo>
                      <a:pt x="1092" y="1433"/>
                    </a:lnTo>
                    <a:lnTo>
                      <a:pt x="1092" y="1447"/>
                    </a:lnTo>
                    <a:lnTo>
                      <a:pt x="1078" y="1447"/>
                    </a:lnTo>
                    <a:lnTo>
                      <a:pt x="1078" y="1433"/>
                    </a:lnTo>
                    <a:lnTo>
                      <a:pt x="1063" y="1433"/>
                    </a:lnTo>
                    <a:lnTo>
                      <a:pt x="1049" y="1447"/>
                    </a:lnTo>
                    <a:lnTo>
                      <a:pt x="1035" y="1447"/>
                    </a:lnTo>
                    <a:lnTo>
                      <a:pt x="1035" y="1433"/>
                    </a:lnTo>
                    <a:lnTo>
                      <a:pt x="1021" y="1433"/>
                    </a:lnTo>
                    <a:lnTo>
                      <a:pt x="1007" y="1433"/>
                    </a:lnTo>
                    <a:lnTo>
                      <a:pt x="992" y="1419"/>
                    </a:lnTo>
                    <a:lnTo>
                      <a:pt x="978" y="1419"/>
                    </a:lnTo>
                    <a:lnTo>
                      <a:pt x="978" y="1405"/>
                    </a:lnTo>
                    <a:lnTo>
                      <a:pt x="950" y="1390"/>
                    </a:lnTo>
                    <a:lnTo>
                      <a:pt x="922" y="1362"/>
                    </a:lnTo>
                    <a:lnTo>
                      <a:pt x="922" y="1348"/>
                    </a:lnTo>
                    <a:lnTo>
                      <a:pt x="907" y="1334"/>
                    </a:lnTo>
                    <a:lnTo>
                      <a:pt x="907" y="1319"/>
                    </a:lnTo>
                    <a:lnTo>
                      <a:pt x="893" y="1319"/>
                    </a:lnTo>
                    <a:lnTo>
                      <a:pt x="851" y="1291"/>
                    </a:lnTo>
                    <a:lnTo>
                      <a:pt x="836" y="1291"/>
                    </a:lnTo>
                    <a:lnTo>
                      <a:pt x="836" y="1277"/>
                    </a:lnTo>
                    <a:lnTo>
                      <a:pt x="822" y="1263"/>
                    </a:lnTo>
                    <a:lnTo>
                      <a:pt x="794" y="1248"/>
                    </a:lnTo>
                    <a:lnTo>
                      <a:pt x="780" y="1234"/>
                    </a:lnTo>
                    <a:lnTo>
                      <a:pt x="780" y="1220"/>
                    </a:lnTo>
                    <a:lnTo>
                      <a:pt x="765" y="1220"/>
                    </a:lnTo>
                    <a:lnTo>
                      <a:pt x="765" y="1206"/>
                    </a:lnTo>
                    <a:lnTo>
                      <a:pt x="751" y="1192"/>
                    </a:lnTo>
                    <a:lnTo>
                      <a:pt x="751" y="1178"/>
                    </a:lnTo>
                    <a:lnTo>
                      <a:pt x="751" y="1163"/>
                    </a:lnTo>
                    <a:lnTo>
                      <a:pt x="751" y="1149"/>
                    </a:lnTo>
                    <a:lnTo>
                      <a:pt x="751" y="1135"/>
                    </a:lnTo>
                    <a:lnTo>
                      <a:pt x="751" y="1121"/>
                    </a:lnTo>
                    <a:lnTo>
                      <a:pt x="765" y="1121"/>
                    </a:lnTo>
                    <a:lnTo>
                      <a:pt x="751" y="1121"/>
                    </a:lnTo>
                    <a:lnTo>
                      <a:pt x="751" y="1107"/>
                    </a:lnTo>
                    <a:lnTo>
                      <a:pt x="723" y="1107"/>
                    </a:lnTo>
                    <a:lnTo>
                      <a:pt x="695" y="1092"/>
                    </a:lnTo>
                    <a:lnTo>
                      <a:pt x="638" y="1092"/>
                    </a:lnTo>
                    <a:lnTo>
                      <a:pt x="624" y="1092"/>
                    </a:lnTo>
                    <a:lnTo>
                      <a:pt x="581" y="1078"/>
                    </a:lnTo>
                    <a:lnTo>
                      <a:pt x="553" y="1078"/>
                    </a:lnTo>
                    <a:lnTo>
                      <a:pt x="539" y="1078"/>
                    </a:lnTo>
                    <a:lnTo>
                      <a:pt x="524" y="1078"/>
                    </a:lnTo>
                    <a:lnTo>
                      <a:pt x="510" y="1078"/>
                    </a:lnTo>
                    <a:lnTo>
                      <a:pt x="482" y="1064"/>
                    </a:lnTo>
                    <a:lnTo>
                      <a:pt x="468" y="1064"/>
                    </a:lnTo>
                    <a:lnTo>
                      <a:pt x="453" y="1078"/>
                    </a:lnTo>
                    <a:lnTo>
                      <a:pt x="439" y="1092"/>
                    </a:lnTo>
                    <a:lnTo>
                      <a:pt x="425" y="1107"/>
                    </a:lnTo>
                    <a:lnTo>
                      <a:pt x="411" y="1107"/>
                    </a:lnTo>
                    <a:lnTo>
                      <a:pt x="411" y="1121"/>
                    </a:lnTo>
                    <a:lnTo>
                      <a:pt x="411" y="1135"/>
                    </a:lnTo>
                    <a:lnTo>
                      <a:pt x="397" y="1163"/>
                    </a:lnTo>
                    <a:lnTo>
                      <a:pt x="368" y="1149"/>
                    </a:lnTo>
                    <a:lnTo>
                      <a:pt x="368" y="1135"/>
                    </a:lnTo>
                    <a:lnTo>
                      <a:pt x="354" y="1135"/>
                    </a:lnTo>
                    <a:lnTo>
                      <a:pt x="354" y="1121"/>
                    </a:lnTo>
                    <a:lnTo>
                      <a:pt x="340" y="1107"/>
                    </a:lnTo>
                    <a:lnTo>
                      <a:pt x="326" y="1092"/>
                    </a:lnTo>
                    <a:lnTo>
                      <a:pt x="326" y="1078"/>
                    </a:lnTo>
                    <a:lnTo>
                      <a:pt x="326" y="1064"/>
                    </a:lnTo>
                    <a:lnTo>
                      <a:pt x="312" y="1064"/>
                    </a:lnTo>
                    <a:lnTo>
                      <a:pt x="297" y="1050"/>
                    </a:lnTo>
                    <a:lnTo>
                      <a:pt x="283" y="1036"/>
                    </a:lnTo>
                    <a:lnTo>
                      <a:pt x="269" y="1022"/>
                    </a:lnTo>
                    <a:lnTo>
                      <a:pt x="241" y="1007"/>
                    </a:lnTo>
                    <a:lnTo>
                      <a:pt x="227" y="993"/>
                    </a:lnTo>
                    <a:lnTo>
                      <a:pt x="212" y="965"/>
                    </a:lnTo>
                    <a:lnTo>
                      <a:pt x="198" y="965"/>
                    </a:lnTo>
                    <a:lnTo>
                      <a:pt x="184" y="951"/>
                    </a:lnTo>
                    <a:lnTo>
                      <a:pt x="184" y="936"/>
                    </a:lnTo>
                    <a:lnTo>
                      <a:pt x="156" y="922"/>
                    </a:lnTo>
                    <a:lnTo>
                      <a:pt x="141" y="908"/>
                    </a:lnTo>
                    <a:lnTo>
                      <a:pt x="113" y="894"/>
                    </a:lnTo>
                    <a:lnTo>
                      <a:pt x="113" y="880"/>
                    </a:lnTo>
                    <a:lnTo>
                      <a:pt x="99" y="865"/>
                    </a:lnTo>
                    <a:lnTo>
                      <a:pt x="85" y="851"/>
                    </a:lnTo>
                    <a:lnTo>
                      <a:pt x="71" y="837"/>
                    </a:lnTo>
                    <a:lnTo>
                      <a:pt x="42" y="823"/>
                    </a:lnTo>
                    <a:lnTo>
                      <a:pt x="42" y="809"/>
                    </a:lnTo>
                    <a:lnTo>
                      <a:pt x="28" y="809"/>
                    </a:lnTo>
                    <a:lnTo>
                      <a:pt x="14" y="780"/>
                    </a:lnTo>
                    <a:lnTo>
                      <a:pt x="0" y="766"/>
                    </a:lnTo>
                    <a:lnTo>
                      <a:pt x="0" y="752"/>
                    </a:lnTo>
                    <a:lnTo>
                      <a:pt x="14" y="752"/>
                    </a:lnTo>
                    <a:lnTo>
                      <a:pt x="14" y="738"/>
                    </a:lnTo>
                    <a:lnTo>
                      <a:pt x="28" y="724"/>
                    </a:lnTo>
                    <a:lnTo>
                      <a:pt x="28" y="709"/>
                    </a:lnTo>
                    <a:lnTo>
                      <a:pt x="42" y="709"/>
                    </a:lnTo>
                    <a:lnTo>
                      <a:pt x="42" y="695"/>
                    </a:lnTo>
                    <a:lnTo>
                      <a:pt x="42" y="681"/>
                    </a:lnTo>
                    <a:lnTo>
                      <a:pt x="42" y="667"/>
                    </a:lnTo>
                    <a:lnTo>
                      <a:pt x="56" y="653"/>
                    </a:lnTo>
                    <a:lnTo>
                      <a:pt x="56" y="639"/>
                    </a:lnTo>
                    <a:lnTo>
                      <a:pt x="56" y="624"/>
                    </a:lnTo>
                    <a:lnTo>
                      <a:pt x="71" y="624"/>
                    </a:lnTo>
                    <a:lnTo>
                      <a:pt x="71" y="610"/>
                    </a:lnTo>
                    <a:lnTo>
                      <a:pt x="71" y="596"/>
                    </a:lnTo>
                    <a:lnTo>
                      <a:pt x="71" y="582"/>
                    </a:lnTo>
                    <a:lnTo>
                      <a:pt x="71" y="568"/>
                    </a:lnTo>
                    <a:lnTo>
                      <a:pt x="85" y="568"/>
                    </a:lnTo>
                    <a:lnTo>
                      <a:pt x="85" y="553"/>
                    </a:lnTo>
                    <a:lnTo>
                      <a:pt x="85" y="539"/>
                    </a:lnTo>
                    <a:lnTo>
                      <a:pt x="85" y="525"/>
                    </a:lnTo>
                    <a:lnTo>
                      <a:pt x="85" y="511"/>
                    </a:lnTo>
                    <a:lnTo>
                      <a:pt x="99" y="511"/>
                    </a:lnTo>
                    <a:lnTo>
                      <a:pt x="99" y="497"/>
                    </a:lnTo>
                    <a:lnTo>
                      <a:pt x="99" y="483"/>
                    </a:lnTo>
                    <a:lnTo>
                      <a:pt x="99" y="468"/>
                    </a:lnTo>
                    <a:lnTo>
                      <a:pt x="113" y="454"/>
                    </a:lnTo>
                    <a:lnTo>
                      <a:pt x="113" y="440"/>
                    </a:lnTo>
                    <a:lnTo>
                      <a:pt x="113" y="426"/>
                    </a:lnTo>
                    <a:lnTo>
                      <a:pt x="113" y="412"/>
                    </a:lnTo>
                    <a:lnTo>
                      <a:pt x="127" y="397"/>
                    </a:lnTo>
                    <a:lnTo>
                      <a:pt x="127" y="383"/>
                    </a:lnTo>
                    <a:lnTo>
                      <a:pt x="127" y="369"/>
                    </a:lnTo>
                    <a:lnTo>
                      <a:pt x="127" y="355"/>
                    </a:lnTo>
                    <a:lnTo>
                      <a:pt x="141" y="355"/>
                    </a:lnTo>
                    <a:lnTo>
                      <a:pt x="141" y="312"/>
                    </a:lnTo>
                    <a:lnTo>
                      <a:pt x="156" y="284"/>
                    </a:lnTo>
                    <a:lnTo>
                      <a:pt x="156" y="270"/>
                    </a:lnTo>
                    <a:lnTo>
                      <a:pt x="170" y="256"/>
                    </a:lnTo>
                    <a:lnTo>
                      <a:pt x="170" y="213"/>
                    </a:lnTo>
                    <a:lnTo>
                      <a:pt x="170" y="199"/>
                    </a:lnTo>
                    <a:lnTo>
                      <a:pt x="184" y="199"/>
                    </a:lnTo>
                    <a:lnTo>
                      <a:pt x="184" y="185"/>
                    </a:lnTo>
                    <a:lnTo>
                      <a:pt x="184" y="170"/>
                    </a:lnTo>
                    <a:lnTo>
                      <a:pt x="184" y="156"/>
                    </a:lnTo>
                    <a:lnTo>
                      <a:pt x="198" y="142"/>
                    </a:lnTo>
                    <a:lnTo>
                      <a:pt x="198" y="128"/>
                    </a:lnTo>
                    <a:lnTo>
                      <a:pt x="198" y="114"/>
                    </a:lnTo>
                    <a:lnTo>
                      <a:pt x="198" y="100"/>
                    </a:lnTo>
                    <a:lnTo>
                      <a:pt x="212" y="85"/>
                    </a:lnTo>
                    <a:lnTo>
                      <a:pt x="212" y="71"/>
                    </a:lnTo>
                    <a:lnTo>
                      <a:pt x="212" y="57"/>
                    </a:lnTo>
                    <a:lnTo>
                      <a:pt x="227" y="29"/>
                    </a:lnTo>
                    <a:lnTo>
                      <a:pt x="227" y="14"/>
                    </a:lnTo>
                    <a:lnTo>
                      <a:pt x="241" y="14"/>
                    </a:lnTo>
                    <a:lnTo>
                      <a:pt x="255" y="14"/>
                    </a:lnTo>
                    <a:lnTo>
                      <a:pt x="269" y="14"/>
                    </a:lnTo>
                    <a:lnTo>
                      <a:pt x="283" y="14"/>
                    </a:lnTo>
                    <a:lnTo>
                      <a:pt x="297" y="14"/>
                    </a:lnTo>
                    <a:lnTo>
                      <a:pt x="312" y="14"/>
                    </a:lnTo>
                    <a:lnTo>
                      <a:pt x="326" y="14"/>
                    </a:lnTo>
                    <a:lnTo>
                      <a:pt x="340" y="14"/>
                    </a:lnTo>
                    <a:lnTo>
                      <a:pt x="354" y="14"/>
                    </a:lnTo>
                    <a:lnTo>
                      <a:pt x="368" y="14"/>
                    </a:lnTo>
                    <a:lnTo>
                      <a:pt x="411" y="14"/>
                    </a:lnTo>
                    <a:lnTo>
                      <a:pt x="425" y="14"/>
                    </a:lnTo>
                    <a:lnTo>
                      <a:pt x="453" y="14"/>
                    </a:lnTo>
                    <a:lnTo>
                      <a:pt x="468" y="14"/>
                    </a:lnTo>
                    <a:lnTo>
                      <a:pt x="496" y="0"/>
                    </a:lnTo>
                    <a:lnTo>
                      <a:pt x="510" y="0"/>
                    </a:lnTo>
                    <a:lnTo>
                      <a:pt x="524" y="0"/>
                    </a:lnTo>
                    <a:lnTo>
                      <a:pt x="539" y="0"/>
                    </a:lnTo>
                    <a:lnTo>
                      <a:pt x="553" y="0"/>
                    </a:lnTo>
                    <a:lnTo>
                      <a:pt x="553" y="14"/>
                    </a:lnTo>
                    <a:lnTo>
                      <a:pt x="567" y="14"/>
                    </a:lnTo>
                    <a:lnTo>
                      <a:pt x="609" y="14"/>
                    </a:lnTo>
                    <a:close/>
                  </a:path>
                </a:pathLst>
              </a:custGeom>
              <a:noFill/>
              <a:ln w="0" cap="flat">
                <a:solidFill>
                  <a:srgbClr val="000000"/>
                </a:solidFill>
                <a:prstDash val="solid"/>
                <a:round/>
                <a:headEnd/>
                <a:tailEnd/>
              </a:ln>
              <a:extLst>
                <a:ext uri="{909E8E84-426E-40DD-AFC4-6F175D3DCCD1}">
                  <a14:hiddenFill xmlns="" xmlns:a14="http://schemas.microsoft.com/office/drawing/2010/main">
                    <a:solidFill>
                      <a:srgbClr val="FFFFFF"/>
                    </a:solidFill>
                  </a14:hiddenFill>
                </a:ext>
              </a:extLst>
            </p:spPr>
            <p:txBody>
              <a:bodyPr/>
              <a:lstStyle/>
              <a:p>
                <a:endParaRPr lang="ja-JP" altLang="en-US"/>
              </a:p>
            </p:txBody>
          </p:sp>
          <p:sp>
            <p:nvSpPr>
              <p:cNvPr id="27784" name="Freeform 176"/>
              <p:cNvSpPr>
                <a:spLocks noChangeAspect="1"/>
              </p:cNvSpPr>
              <p:nvPr/>
            </p:nvSpPr>
            <p:spPr bwMode="auto">
              <a:xfrm>
                <a:off x="6948" y="7132"/>
                <a:ext cx="2081" cy="1827"/>
              </a:xfrm>
              <a:custGeom>
                <a:avLst/>
                <a:gdLst>
                  <a:gd name="T0" fmla="*/ 2147483647 w 1304"/>
                  <a:gd name="T1" fmla="*/ 2147483647 h 1148"/>
                  <a:gd name="T2" fmla="*/ 2147483647 w 1304"/>
                  <a:gd name="T3" fmla="*/ 2147483647 h 1148"/>
                  <a:gd name="T4" fmla="*/ 2147483647 w 1304"/>
                  <a:gd name="T5" fmla="*/ 2147483647 h 1148"/>
                  <a:gd name="T6" fmla="*/ 2147483647 w 1304"/>
                  <a:gd name="T7" fmla="*/ 2147483647 h 1148"/>
                  <a:gd name="T8" fmla="*/ 2147483647 w 1304"/>
                  <a:gd name="T9" fmla="*/ 2147483647 h 1148"/>
                  <a:gd name="T10" fmla="*/ 2147483647 w 1304"/>
                  <a:gd name="T11" fmla="*/ 2147483647 h 1148"/>
                  <a:gd name="T12" fmla="*/ 2147483647 w 1304"/>
                  <a:gd name="T13" fmla="*/ 2147483647 h 1148"/>
                  <a:gd name="T14" fmla="*/ 2147483647 w 1304"/>
                  <a:gd name="T15" fmla="*/ 2147483647 h 1148"/>
                  <a:gd name="T16" fmla="*/ 2147483647 w 1304"/>
                  <a:gd name="T17" fmla="*/ 2147483647 h 1148"/>
                  <a:gd name="T18" fmla="*/ 2147483647 w 1304"/>
                  <a:gd name="T19" fmla="*/ 2147483647 h 1148"/>
                  <a:gd name="T20" fmla="*/ 2147483647 w 1304"/>
                  <a:gd name="T21" fmla="*/ 2147483647 h 1148"/>
                  <a:gd name="T22" fmla="*/ 2147483647 w 1304"/>
                  <a:gd name="T23" fmla="*/ 2147483647 h 1148"/>
                  <a:gd name="T24" fmla="*/ 2147483647 w 1304"/>
                  <a:gd name="T25" fmla="*/ 2147483647 h 1148"/>
                  <a:gd name="T26" fmla="*/ 2147483647 w 1304"/>
                  <a:gd name="T27" fmla="*/ 2147483647 h 1148"/>
                  <a:gd name="T28" fmla="*/ 2147483647 w 1304"/>
                  <a:gd name="T29" fmla="*/ 2147483647 h 1148"/>
                  <a:gd name="T30" fmla="*/ 2147483647 w 1304"/>
                  <a:gd name="T31" fmla="*/ 2147483647 h 1148"/>
                  <a:gd name="T32" fmla="*/ 2147483647 w 1304"/>
                  <a:gd name="T33" fmla="*/ 2147483647 h 1148"/>
                  <a:gd name="T34" fmla="*/ 2147483647 w 1304"/>
                  <a:gd name="T35" fmla="*/ 2147483647 h 1148"/>
                  <a:gd name="T36" fmla="*/ 2147483647 w 1304"/>
                  <a:gd name="T37" fmla="*/ 2147483647 h 1148"/>
                  <a:gd name="T38" fmla="*/ 2147483647 w 1304"/>
                  <a:gd name="T39" fmla="*/ 2147483647 h 1148"/>
                  <a:gd name="T40" fmla="*/ 2147483647 w 1304"/>
                  <a:gd name="T41" fmla="*/ 2147483647 h 1148"/>
                  <a:gd name="T42" fmla="*/ 2147483647 w 1304"/>
                  <a:gd name="T43" fmla="*/ 2147483647 h 1148"/>
                  <a:gd name="T44" fmla="*/ 2147483647 w 1304"/>
                  <a:gd name="T45" fmla="*/ 2147483647 h 1148"/>
                  <a:gd name="T46" fmla="*/ 2147483647 w 1304"/>
                  <a:gd name="T47" fmla="*/ 2147483647 h 1148"/>
                  <a:gd name="T48" fmla="*/ 2147483647 w 1304"/>
                  <a:gd name="T49" fmla="*/ 2147483647 h 1148"/>
                  <a:gd name="T50" fmla="*/ 2147483647 w 1304"/>
                  <a:gd name="T51" fmla="*/ 2147483647 h 1148"/>
                  <a:gd name="T52" fmla="*/ 2147483647 w 1304"/>
                  <a:gd name="T53" fmla="*/ 2147483647 h 1148"/>
                  <a:gd name="T54" fmla="*/ 2147483647 w 1304"/>
                  <a:gd name="T55" fmla="*/ 2147483647 h 1148"/>
                  <a:gd name="T56" fmla="*/ 2147483647 w 1304"/>
                  <a:gd name="T57" fmla="*/ 2147483647 h 1148"/>
                  <a:gd name="T58" fmla="*/ 2147483647 w 1304"/>
                  <a:gd name="T59" fmla="*/ 2147483647 h 1148"/>
                  <a:gd name="T60" fmla="*/ 2147483647 w 1304"/>
                  <a:gd name="T61" fmla="*/ 2147483647 h 1148"/>
                  <a:gd name="T62" fmla="*/ 2147483647 w 1304"/>
                  <a:gd name="T63" fmla="*/ 2147483647 h 1148"/>
                  <a:gd name="T64" fmla="*/ 2147483647 w 1304"/>
                  <a:gd name="T65" fmla="*/ 2147483647 h 1148"/>
                  <a:gd name="T66" fmla="*/ 2147483647 w 1304"/>
                  <a:gd name="T67" fmla="*/ 2147483647 h 1148"/>
                  <a:gd name="T68" fmla="*/ 2147483647 w 1304"/>
                  <a:gd name="T69" fmla="*/ 2147483647 h 1148"/>
                  <a:gd name="T70" fmla="*/ 2147483647 w 1304"/>
                  <a:gd name="T71" fmla="*/ 2147483647 h 1148"/>
                  <a:gd name="T72" fmla="*/ 2147483647 w 1304"/>
                  <a:gd name="T73" fmla="*/ 2147483647 h 1148"/>
                  <a:gd name="T74" fmla="*/ 2147483647 w 1304"/>
                  <a:gd name="T75" fmla="*/ 2147483647 h 1148"/>
                  <a:gd name="T76" fmla="*/ 2147483647 w 1304"/>
                  <a:gd name="T77" fmla="*/ 2147483647 h 1148"/>
                  <a:gd name="T78" fmla="*/ 2147483647 w 1304"/>
                  <a:gd name="T79" fmla="*/ 2147483647 h 1148"/>
                  <a:gd name="T80" fmla="*/ 2147483647 w 1304"/>
                  <a:gd name="T81" fmla="*/ 2147483647 h 1148"/>
                  <a:gd name="T82" fmla="*/ 2147483647 w 1304"/>
                  <a:gd name="T83" fmla="*/ 2147483647 h 1148"/>
                  <a:gd name="T84" fmla="*/ 2147483647 w 1304"/>
                  <a:gd name="T85" fmla="*/ 2147483647 h 1148"/>
                  <a:gd name="T86" fmla="*/ 2147483647 w 1304"/>
                  <a:gd name="T87" fmla="*/ 2147483647 h 1148"/>
                  <a:gd name="T88" fmla="*/ 2147483647 w 1304"/>
                  <a:gd name="T89" fmla="*/ 2147483647 h 1148"/>
                  <a:gd name="T90" fmla="*/ 2147483647 w 1304"/>
                  <a:gd name="T91" fmla="*/ 2147483647 h 1148"/>
                  <a:gd name="T92" fmla="*/ 2147483647 w 1304"/>
                  <a:gd name="T93" fmla="*/ 2147483647 h 1148"/>
                  <a:gd name="T94" fmla="*/ 2147483647 w 1304"/>
                  <a:gd name="T95" fmla="*/ 2147483647 h 1148"/>
                  <a:gd name="T96" fmla="*/ 2147483647 w 1304"/>
                  <a:gd name="T97" fmla="*/ 2147483647 h 1148"/>
                  <a:gd name="T98" fmla="*/ 2147483647 w 1304"/>
                  <a:gd name="T99" fmla="*/ 2147483647 h 1148"/>
                  <a:gd name="T100" fmla="*/ 2147483647 w 1304"/>
                  <a:gd name="T101" fmla="*/ 2147483647 h 1148"/>
                  <a:gd name="T102" fmla="*/ 2147483647 w 1304"/>
                  <a:gd name="T103" fmla="*/ 2147483647 h 1148"/>
                  <a:gd name="T104" fmla="*/ 2147483647 w 1304"/>
                  <a:gd name="T105" fmla="*/ 2147483647 h 1148"/>
                  <a:gd name="T106" fmla="*/ 2147483647 w 1304"/>
                  <a:gd name="T107" fmla="*/ 2147483647 h 1148"/>
                  <a:gd name="T108" fmla="*/ 2147483647 w 1304"/>
                  <a:gd name="T109" fmla="*/ 2147483647 h 1148"/>
                  <a:gd name="T110" fmla="*/ 2147483647 w 1304"/>
                  <a:gd name="T111" fmla="*/ 2147483647 h 1148"/>
                  <a:gd name="T112" fmla="*/ 2147483647 w 1304"/>
                  <a:gd name="T113" fmla="*/ 2147483647 h 1148"/>
                  <a:gd name="T114" fmla="*/ 2147483647 w 1304"/>
                  <a:gd name="T115" fmla="*/ 2147483647 h 1148"/>
                  <a:gd name="T116" fmla="*/ 2147483647 w 1304"/>
                  <a:gd name="T117" fmla="*/ 2147483647 h 1148"/>
                  <a:gd name="T118" fmla="*/ 2147483647 w 1304"/>
                  <a:gd name="T119" fmla="*/ 2147483647 h 1148"/>
                  <a:gd name="T120" fmla="*/ 2147483647 w 1304"/>
                  <a:gd name="T121" fmla="*/ 2147483647 h 1148"/>
                  <a:gd name="T122" fmla="*/ 2147483647 w 1304"/>
                  <a:gd name="T123" fmla="*/ 2147483647 h 1148"/>
                  <a:gd name="T124" fmla="*/ 2147483647 w 1304"/>
                  <a:gd name="T125" fmla="*/ 0 h 1148"/>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304"/>
                  <a:gd name="T190" fmla="*/ 0 h 1148"/>
                  <a:gd name="T191" fmla="*/ 1304 w 1304"/>
                  <a:gd name="T192" fmla="*/ 1148 h 1148"/>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304" h="1148">
                    <a:moveTo>
                      <a:pt x="1290" y="0"/>
                    </a:moveTo>
                    <a:lnTo>
                      <a:pt x="1290" y="14"/>
                    </a:lnTo>
                    <a:lnTo>
                      <a:pt x="1290" y="28"/>
                    </a:lnTo>
                    <a:lnTo>
                      <a:pt x="1290" y="42"/>
                    </a:lnTo>
                    <a:lnTo>
                      <a:pt x="1290" y="56"/>
                    </a:lnTo>
                    <a:lnTo>
                      <a:pt x="1290" y="99"/>
                    </a:lnTo>
                    <a:lnTo>
                      <a:pt x="1290" y="113"/>
                    </a:lnTo>
                    <a:lnTo>
                      <a:pt x="1290" y="141"/>
                    </a:lnTo>
                    <a:lnTo>
                      <a:pt x="1304" y="156"/>
                    </a:lnTo>
                    <a:lnTo>
                      <a:pt x="1304" y="170"/>
                    </a:lnTo>
                    <a:lnTo>
                      <a:pt x="1304" y="198"/>
                    </a:lnTo>
                    <a:lnTo>
                      <a:pt x="1304" y="212"/>
                    </a:lnTo>
                    <a:lnTo>
                      <a:pt x="1304" y="227"/>
                    </a:lnTo>
                    <a:lnTo>
                      <a:pt x="1304" y="255"/>
                    </a:lnTo>
                    <a:lnTo>
                      <a:pt x="1304" y="269"/>
                    </a:lnTo>
                    <a:lnTo>
                      <a:pt x="1304" y="283"/>
                    </a:lnTo>
                    <a:lnTo>
                      <a:pt x="1304" y="297"/>
                    </a:lnTo>
                    <a:lnTo>
                      <a:pt x="1304" y="326"/>
                    </a:lnTo>
                    <a:lnTo>
                      <a:pt x="1304" y="340"/>
                    </a:lnTo>
                    <a:lnTo>
                      <a:pt x="1304" y="383"/>
                    </a:lnTo>
                    <a:lnTo>
                      <a:pt x="1304" y="397"/>
                    </a:lnTo>
                    <a:lnTo>
                      <a:pt x="1304" y="411"/>
                    </a:lnTo>
                    <a:lnTo>
                      <a:pt x="1304" y="439"/>
                    </a:lnTo>
                    <a:lnTo>
                      <a:pt x="1304" y="453"/>
                    </a:lnTo>
                    <a:lnTo>
                      <a:pt x="1304" y="468"/>
                    </a:lnTo>
                    <a:lnTo>
                      <a:pt x="1304" y="482"/>
                    </a:lnTo>
                    <a:lnTo>
                      <a:pt x="1304" y="496"/>
                    </a:lnTo>
                    <a:lnTo>
                      <a:pt x="1304" y="510"/>
                    </a:lnTo>
                    <a:lnTo>
                      <a:pt x="1304" y="524"/>
                    </a:lnTo>
                    <a:lnTo>
                      <a:pt x="1304" y="539"/>
                    </a:lnTo>
                    <a:lnTo>
                      <a:pt x="1304" y="581"/>
                    </a:lnTo>
                    <a:lnTo>
                      <a:pt x="1304" y="595"/>
                    </a:lnTo>
                    <a:lnTo>
                      <a:pt x="1304" y="609"/>
                    </a:lnTo>
                    <a:lnTo>
                      <a:pt x="1304" y="624"/>
                    </a:lnTo>
                    <a:lnTo>
                      <a:pt x="1304" y="638"/>
                    </a:lnTo>
                    <a:lnTo>
                      <a:pt x="1304" y="652"/>
                    </a:lnTo>
                    <a:lnTo>
                      <a:pt x="1304" y="666"/>
                    </a:lnTo>
                    <a:lnTo>
                      <a:pt x="1304" y="680"/>
                    </a:lnTo>
                    <a:lnTo>
                      <a:pt x="1304" y="695"/>
                    </a:lnTo>
                    <a:lnTo>
                      <a:pt x="1290" y="709"/>
                    </a:lnTo>
                    <a:lnTo>
                      <a:pt x="1290" y="751"/>
                    </a:lnTo>
                    <a:lnTo>
                      <a:pt x="1290" y="766"/>
                    </a:lnTo>
                    <a:lnTo>
                      <a:pt x="1290" y="794"/>
                    </a:lnTo>
                    <a:lnTo>
                      <a:pt x="1290" y="808"/>
                    </a:lnTo>
                    <a:lnTo>
                      <a:pt x="1290" y="851"/>
                    </a:lnTo>
                    <a:lnTo>
                      <a:pt x="1276" y="907"/>
                    </a:lnTo>
                    <a:lnTo>
                      <a:pt x="1276" y="936"/>
                    </a:lnTo>
                    <a:lnTo>
                      <a:pt x="1276" y="950"/>
                    </a:lnTo>
                    <a:lnTo>
                      <a:pt x="1276" y="964"/>
                    </a:lnTo>
                    <a:lnTo>
                      <a:pt x="1276" y="992"/>
                    </a:lnTo>
                    <a:lnTo>
                      <a:pt x="1276" y="1035"/>
                    </a:lnTo>
                    <a:lnTo>
                      <a:pt x="1262" y="1035"/>
                    </a:lnTo>
                    <a:lnTo>
                      <a:pt x="1262" y="1049"/>
                    </a:lnTo>
                    <a:lnTo>
                      <a:pt x="1248" y="1049"/>
                    </a:lnTo>
                    <a:lnTo>
                      <a:pt x="1205" y="1049"/>
                    </a:lnTo>
                    <a:lnTo>
                      <a:pt x="1191" y="1049"/>
                    </a:lnTo>
                    <a:lnTo>
                      <a:pt x="1177" y="1049"/>
                    </a:lnTo>
                    <a:lnTo>
                      <a:pt x="1163" y="1035"/>
                    </a:lnTo>
                    <a:lnTo>
                      <a:pt x="1148" y="1035"/>
                    </a:lnTo>
                    <a:lnTo>
                      <a:pt x="1134" y="1035"/>
                    </a:lnTo>
                    <a:lnTo>
                      <a:pt x="1120" y="1035"/>
                    </a:lnTo>
                    <a:lnTo>
                      <a:pt x="1092" y="1035"/>
                    </a:lnTo>
                    <a:lnTo>
                      <a:pt x="1078" y="1021"/>
                    </a:lnTo>
                    <a:lnTo>
                      <a:pt x="1035" y="1021"/>
                    </a:lnTo>
                    <a:lnTo>
                      <a:pt x="1021" y="1021"/>
                    </a:lnTo>
                    <a:lnTo>
                      <a:pt x="1007" y="1021"/>
                    </a:lnTo>
                    <a:lnTo>
                      <a:pt x="964" y="1021"/>
                    </a:lnTo>
                    <a:lnTo>
                      <a:pt x="950" y="1021"/>
                    </a:lnTo>
                    <a:lnTo>
                      <a:pt x="907" y="1007"/>
                    </a:lnTo>
                    <a:lnTo>
                      <a:pt x="893" y="1007"/>
                    </a:lnTo>
                    <a:lnTo>
                      <a:pt x="879" y="1007"/>
                    </a:lnTo>
                    <a:lnTo>
                      <a:pt x="865" y="1007"/>
                    </a:lnTo>
                    <a:lnTo>
                      <a:pt x="851" y="1021"/>
                    </a:lnTo>
                    <a:lnTo>
                      <a:pt x="808" y="1021"/>
                    </a:lnTo>
                    <a:lnTo>
                      <a:pt x="780" y="1035"/>
                    </a:lnTo>
                    <a:lnTo>
                      <a:pt x="751" y="1035"/>
                    </a:lnTo>
                    <a:lnTo>
                      <a:pt x="737" y="1035"/>
                    </a:lnTo>
                    <a:lnTo>
                      <a:pt x="723" y="1035"/>
                    </a:lnTo>
                    <a:lnTo>
                      <a:pt x="709" y="1049"/>
                    </a:lnTo>
                    <a:lnTo>
                      <a:pt x="695" y="1049"/>
                    </a:lnTo>
                    <a:lnTo>
                      <a:pt x="695" y="1063"/>
                    </a:lnTo>
                    <a:lnTo>
                      <a:pt x="680" y="1078"/>
                    </a:lnTo>
                    <a:lnTo>
                      <a:pt x="666" y="1092"/>
                    </a:lnTo>
                    <a:lnTo>
                      <a:pt x="652" y="1092"/>
                    </a:lnTo>
                    <a:lnTo>
                      <a:pt x="638" y="1106"/>
                    </a:lnTo>
                    <a:lnTo>
                      <a:pt x="624" y="1106"/>
                    </a:lnTo>
                    <a:lnTo>
                      <a:pt x="610" y="1106"/>
                    </a:lnTo>
                    <a:lnTo>
                      <a:pt x="567" y="1120"/>
                    </a:lnTo>
                    <a:lnTo>
                      <a:pt x="524" y="1134"/>
                    </a:lnTo>
                    <a:lnTo>
                      <a:pt x="510" y="1134"/>
                    </a:lnTo>
                    <a:lnTo>
                      <a:pt x="496" y="1134"/>
                    </a:lnTo>
                    <a:lnTo>
                      <a:pt x="482" y="1134"/>
                    </a:lnTo>
                    <a:lnTo>
                      <a:pt x="454" y="1148"/>
                    </a:lnTo>
                    <a:lnTo>
                      <a:pt x="425" y="1120"/>
                    </a:lnTo>
                    <a:lnTo>
                      <a:pt x="411" y="1106"/>
                    </a:lnTo>
                    <a:lnTo>
                      <a:pt x="411" y="1092"/>
                    </a:lnTo>
                    <a:lnTo>
                      <a:pt x="397" y="1092"/>
                    </a:lnTo>
                    <a:lnTo>
                      <a:pt x="383" y="1078"/>
                    </a:lnTo>
                    <a:lnTo>
                      <a:pt x="368" y="1063"/>
                    </a:lnTo>
                    <a:lnTo>
                      <a:pt x="354" y="1049"/>
                    </a:lnTo>
                    <a:lnTo>
                      <a:pt x="326" y="1021"/>
                    </a:lnTo>
                    <a:lnTo>
                      <a:pt x="283" y="992"/>
                    </a:lnTo>
                    <a:lnTo>
                      <a:pt x="227" y="936"/>
                    </a:lnTo>
                    <a:lnTo>
                      <a:pt x="227" y="922"/>
                    </a:lnTo>
                    <a:lnTo>
                      <a:pt x="170" y="865"/>
                    </a:lnTo>
                    <a:lnTo>
                      <a:pt x="127" y="836"/>
                    </a:lnTo>
                    <a:lnTo>
                      <a:pt x="85" y="794"/>
                    </a:lnTo>
                    <a:lnTo>
                      <a:pt x="56" y="766"/>
                    </a:lnTo>
                    <a:lnTo>
                      <a:pt x="42" y="751"/>
                    </a:lnTo>
                    <a:lnTo>
                      <a:pt x="14" y="723"/>
                    </a:lnTo>
                    <a:lnTo>
                      <a:pt x="14" y="709"/>
                    </a:lnTo>
                    <a:lnTo>
                      <a:pt x="0" y="709"/>
                    </a:lnTo>
                    <a:lnTo>
                      <a:pt x="0" y="695"/>
                    </a:lnTo>
                    <a:lnTo>
                      <a:pt x="0" y="680"/>
                    </a:lnTo>
                    <a:lnTo>
                      <a:pt x="0" y="666"/>
                    </a:lnTo>
                    <a:lnTo>
                      <a:pt x="14" y="666"/>
                    </a:lnTo>
                    <a:lnTo>
                      <a:pt x="56" y="652"/>
                    </a:lnTo>
                    <a:lnTo>
                      <a:pt x="99" y="624"/>
                    </a:lnTo>
                    <a:lnTo>
                      <a:pt x="113" y="624"/>
                    </a:lnTo>
                    <a:lnTo>
                      <a:pt x="142" y="609"/>
                    </a:lnTo>
                    <a:lnTo>
                      <a:pt x="170" y="595"/>
                    </a:lnTo>
                    <a:lnTo>
                      <a:pt x="184" y="595"/>
                    </a:lnTo>
                    <a:lnTo>
                      <a:pt x="212" y="581"/>
                    </a:lnTo>
                    <a:lnTo>
                      <a:pt x="255" y="567"/>
                    </a:lnTo>
                    <a:lnTo>
                      <a:pt x="269" y="567"/>
                    </a:lnTo>
                    <a:lnTo>
                      <a:pt x="298" y="553"/>
                    </a:lnTo>
                    <a:lnTo>
                      <a:pt x="326" y="539"/>
                    </a:lnTo>
                    <a:lnTo>
                      <a:pt x="340" y="539"/>
                    </a:lnTo>
                    <a:lnTo>
                      <a:pt x="354" y="539"/>
                    </a:lnTo>
                    <a:lnTo>
                      <a:pt x="368" y="539"/>
                    </a:lnTo>
                    <a:lnTo>
                      <a:pt x="383" y="539"/>
                    </a:lnTo>
                    <a:lnTo>
                      <a:pt x="383" y="524"/>
                    </a:lnTo>
                    <a:lnTo>
                      <a:pt x="397" y="524"/>
                    </a:lnTo>
                    <a:lnTo>
                      <a:pt x="411" y="524"/>
                    </a:lnTo>
                    <a:lnTo>
                      <a:pt x="496" y="482"/>
                    </a:lnTo>
                    <a:lnTo>
                      <a:pt x="510" y="482"/>
                    </a:lnTo>
                    <a:lnTo>
                      <a:pt x="524" y="468"/>
                    </a:lnTo>
                    <a:lnTo>
                      <a:pt x="581" y="453"/>
                    </a:lnTo>
                    <a:lnTo>
                      <a:pt x="624" y="425"/>
                    </a:lnTo>
                    <a:lnTo>
                      <a:pt x="652" y="411"/>
                    </a:lnTo>
                    <a:lnTo>
                      <a:pt x="680" y="368"/>
                    </a:lnTo>
                    <a:lnTo>
                      <a:pt x="709" y="354"/>
                    </a:lnTo>
                    <a:lnTo>
                      <a:pt x="737" y="354"/>
                    </a:lnTo>
                    <a:lnTo>
                      <a:pt x="751" y="340"/>
                    </a:lnTo>
                    <a:lnTo>
                      <a:pt x="766" y="340"/>
                    </a:lnTo>
                    <a:lnTo>
                      <a:pt x="780" y="312"/>
                    </a:lnTo>
                    <a:lnTo>
                      <a:pt x="794" y="312"/>
                    </a:lnTo>
                    <a:lnTo>
                      <a:pt x="794" y="297"/>
                    </a:lnTo>
                    <a:lnTo>
                      <a:pt x="808" y="297"/>
                    </a:lnTo>
                    <a:lnTo>
                      <a:pt x="822" y="283"/>
                    </a:lnTo>
                    <a:lnTo>
                      <a:pt x="836" y="283"/>
                    </a:lnTo>
                    <a:lnTo>
                      <a:pt x="851" y="269"/>
                    </a:lnTo>
                    <a:lnTo>
                      <a:pt x="922" y="227"/>
                    </a:lnTo>
                    <a:lnTo>
                      <a:pt x="950" y="198"/>
                    </a:lnTo>
                    <a:lnTo>
                      <a:pt x="964" y="198"/>
                    </a:lnTo>
                    <a:lnTo>
                      <a:pt x="964" y="184"/>
                    </a:lnTo>
                    <a:lnTo>
                      <a:pt x="1035" y="141"/>
                    </a:lnTo>
                    <a:lnTo>
                      <a:pt x="1049" y="141"/>
                    </a:lnTo>
                    <a:lnTo>
                      <a:pt x="1063" y="141"/>
                    </a:lnTo>
                    <a:lnTo>
                      <a:pt x="1063" y="127"/>
                    </a:lnTo>
                    <a:lnTo>
                      <a:pt x="1078" y="127"/>
                    </a:lnTo>
                    <a:lnTo>
                      <a:pt x="1092" y="113"/>
                    </a:lnTo>
                    <a:lnTo>
                      <a:pt x="1092" y="99"/>
                    </a:lnTo>
                    <a:lnTo>
                      <a:pt x="1106" y="85"/>
                    </a:lnTo>
                    <a:lnTo>
                      <a:pt x="1120" y="85"/>
                    </a:lnTo>
                    <a:lnTo>
                      <a:pt x="1120" y="70"/>
                    </a:lnTo>
                    <a:lnTo>
                      <a:pt x="1134" y="70"/>
                    </a:lnTo>
                    <a:lnTo>
                      <a:pt x="1148" y="56"/>
                    </a:lnTo>
                    <a:lnTo>
                      <a:pt x="1163" y="42"/>
                    </a:lnTo>
                    <a:lnTo>
                      <a:pt x="1163" y="28"/>
                    </a:lnTo>
                    <a:lnTo>
                      <a:pt x="1177" y="28"/>
                    </a:lnTo>
                    <a:lnTo>
                      <a:pt x="1177" y="14"/>
                    </a:lnTo>
                    <a:lnTo>
                      <a:pt x="1191" y="14"/>
                    </a:lnTo>
                    <a:lnTo>
                      <a:pt x="1205" y="14"/>
                    </a:lnTo>
                    <a:lnTo>
                      <a:pt x="1219" y="14"/>
                    </a:lnTo>
                    <a:lnTo>
                      <a:pt x="1234" y="14"/>
                    </a:lnTo>
                    <a:lnTo>
                      <a:pt x="1248" y="14"/>
                    </a:lnTo>
                    <a:lnTo>
                      <a:pt x="1262" y="0"/>
                    </a:lnTo>
                    <a:lnTo>
                      <a:pt x="1276" y="0"/>
                    </a:lnTo>
                    <a:lnTo>
                      <a:pt x="1290" y="0"/>
                    </a:lnTo>
                    <a:close/>
                  </a:path>
                </a:pathLst>
              </a:custGeom>
              <a:noFill/>
              <a:ln w="0" cap="flat">
                <a:solidFill>
                  <a:srgbClr val="000000"/>
                </a:solidFill>
                <a:prstDash val="solid"/>
                <a:round/>
                <a:headEnd/>
                <a:tailEnd/>
              </a:ln>
              <a:extLst>
                <a:ext uri="{909E8E84-426E-40DD-AFC4-6F175D3DCCD1}">
                  <a14:hiddenFill xmlns="" xmlns:a14="http://schemas.microsoft.com/office/drawing/2010/main">
                    <a:solidFill>
                      <a:srgbClr val="FFFFFF"/>
                    </a:solidFill>
                  </a14:hiddenFill>
                </a:ext>
              </a:extLst>
            </p:spPr>
            <p:txBody>
              <a:bodyPr/>
              <a:lstStyle/>
              <a:p>
                <a:endParaRPr lang="ja-JP" altLang="en-US"/>
              </a:p>
            </p:txBody>
          </p:sp>
          <p:sp>
            <p:nvSpPr>
              <p:cNvPr id="27785" name="Freeform 177"/>
              <p:cNvSpPr>
                <a:spLocks noChangeAspect="1"/>
              </p:cNvSpPr>
              <p:nvPr/>
            </p:nvSpPr>
            <p:spPr bwMode="auto">
              <a:xfrm>
                <a:off x="7604" y="9615"/>
                <a:ext cx="2036" cy="2506"/>
              </a:xfrm>
              <a:custGeom>
                <a:avLst/>
                <a:gdLst>
                  <a:gd name="T0" fmla="*/ 2147483647 w 1276"/>
                  <a:gd name="T1" fmla="*/ 2147483647 h 1574"/>
                  <a:gd name="T2" fmla="*/ 2147483647 w 1276"/>
                  <a:gd name="T3" fmla="*/ 2147483647 h 1574"/>
                  <a:gd name="T4" fmla="*/ 2147483647 w 1276"/>
                  <a:gd name="T5" fmla="*/ 2147483647 h 1574"/>
                  <a:gd name="T6" fmla="*/ 2147483647 w 1276"/>
                  <a:gd name="T7" fmla="*/ 2147483647 h 1574"/>
                  <a:gd name="T8" fmla="*/ 2147483647 w 1276"/>
                  <a:gd name="T9" fmla="*/ 2147483647 h 1574"/>
                  <a:gd name="T10" fmla="*/ 2147483647 w 1276"/>
                  <a:gd name="T11" fmla="*/ 2147483647 h 1574"/>
                  <a:gd name="T12" fmla="*/ 2147483647 w 1276"/>
                  <a:gd name="T13" fmla="*/ 2147483647 h 1574"/>
                  <a:gd name="T14" fmla="*/ 2147483647 w 1276"/>
                  <a:gd name="T15" fmla="*/ 2147483647 h 1574"/>
                  <a:gd name="T16" fmla="*/ 2147483647 w 1276"/>
                  <a:gd name="T17" fmla="*/ 2147483647 h 1574"/>
                  <a:gd name="T18" fmla="*/ 2147483647 w 1276"/>
                  <a:gd name="T19" fmla="*/ 2147483647 h 1574"/>
                  <a:gd name="T20" fmla="*/ 2147483647 w 1276"/>
                  <a:gd name="T21" fmla="*/ 2147483647 h 1574"/>
                  <a:gd name="T22" fmla="*/ 2147483647 w 1276"/>
                  <a:gd name="T23" fmla="*/ 2147483647 h 1574"/>
                  <a:gd name="T24" fmla="*/ 2147483647 w 1276"/>
                  <a:gd name="T25" fmla="*/ 2147483647 h 1574"/>
                  <a:gd name="T26" fmla="*/ 2147483647 w 1276"/>
                  <a:gd name="T27" fmla="*/ 2147483647 h 1574"/>
                  <a:gd name="T28" fmla="*/ 2147483647 w 1276"/>
                  <a:gd name="T29" fmla="*/ 2147483647 h 1574"/>
                  <a:gd name="T30" fmla="*/ 2147483647 w 1276"/>
                  <a:gd name="T31" fmla="*/ 2147483647 h 1574"/>
                  <a:gd name="T32" fmla="*/ 2147483647 w 1276"/>
                  <a:gd name="T33" fmla="*/ 2147483647 h 1574"/>
                  <a:gd name="T34" fmla="*/ 2147483647 w 1276"/>
                  <a:gd name="T35" fmla="*/ 2147483647 h 1574"/>
                  <a:gd name="T36" fmla="*/ 2147483647 w 1276"/>
                  <a:gd name="T37" fmla="*/ 2147483647 h 1574"/>
                  <a:gd name="T38" fmla="*/ 2147483647 w 1276"/>
                  <a:gd name="T39" fmla="*/ 2147483647 h 1574"/>
                  <a:gd name="T40" fmla="*/ 2147483647 w 1276"/>
                  <a:gd name="T41" fmla="*/ 2147483647 h 1574"/>
                  <a:gd name="T42" fmla="*/ 2147483647 w 1276"/>
                  <a:gd name="T43" fmla="*/ 2147483647 h 1574"/>
                  <a:gd name="T44" fmla="*/ 2147483647 w 1276"/>
                  <a:gd name="T45" fmla="*/ 2147483647 h 1574"/>
                  <a:gd name="T46" fmla="*/ 2147483647 w 1276"/>
                  <a:gd name="T47" fmla="*/ 2147483647 h 1574"/>
                  <a:gd name="T48" fmla="*/ 2147483647 w 1276"/>
                  <a:gd name="T49" fmla="*/ 2147483647 h 1574"/>
                  <a:gd name="T50" fmla="*/ 2147483647 w 1276"/>
                  <a:gd name="T51" fmla="*/ 2147483647 h 1574"/>
                  <a:gd name="T52" fmla="*/ 2147483647 w 1276"/>
                  <a:gd name="T53" fmla="*/ 2147483647 h 1574"/>
                  <a:gd name="T54" fmla="*/ 2147483647 w 1276"/>
                  <a:gd name="T55" fmla="*/ 2147483647 h 1574"/>
                  <a:gd name="T56" fmla="*/ 2147483647 w 1276"/>
                  <a:gd name="T57" fmla="*/ 2147483647 h 1574"/>
                  <a:gd name="T58" fmla="*/ 2147483647 w 1276"/>
                  <a:gd name="T59" fmla="*/ 2147483647 h 1574"/>
                  <a:gd name="T60" fmla="*/ 2147483647 w 1276"/>
                  <a:gd name="T61" fmla="*/ 2147483647 h 1574"/>
                  <a:gd name="T62" fmla="*/ 2147483647 w 1276"/>
                  <a:gd name="T63" fmla="*/ 2147483647 h 1574"/>
                  <a:gd name="T64" fmla="*/ 2147483647 w 1276"/>
                  <a:gd name="T65" fmla="*/ 2147483647 h 1574"/>
                  <a:gd name="T66" fmla="*/ 2147483647 w 1276"/>
                  <a:gd name="T67" fmla="*/ 2147483647 h 1574"/>
                  <a:gd name="T68" fmla="*/ 2147483647 w 1276"/>
                  <a:gd name="T69" fmla="*/ 2147483647 h 1574"/>
                  <a:gd name="T70" fmla="*/ 2147483647 w 1276"/>
                  <a:gd name="T71" fmla="*/ 2147483647 h 1574"/>
                  <a:gd name="T72" fmla="*/ 2147483647 w 1276"/>
                  <a:gd name="T73" fmla="*/ 2147483647 h 1574"/>
                  <a:gd name="T74" fmla="*/ 2147483647 w 1276"/>
                  <a:gd name="T75" fmla="*/ 2147483647 h 1574"/>
                  <a:gd name="T76" fmla="*/ 2147483647 w 1276"/>
                  <a:gd name="T77" fmla="*/ 2147483647 h 1574"/>
                  <a:gd name="T78" fmla="*/ 2147483647 w 1276"/>
                  <a:gd name="T79" fmla="*/ 2147483647 h 1574"/>
                  <a:gd name="T80" fmla="*/ 2147483647 w 1276"/>
                  <a:gd name="T81" fmla="*/ 2147483647 h 1574"/>
                  <a:gd name="T82" fmla="*/ 2147483647 w 1276"/>
                  <a:gd name="T83" fmla="*/ 2147483647 h 1574"/>
                  <a:gd name="T84" fmla="*/ 2147483647 w 1276"/>
                  <a:gd name="T85" fmla="*/ 2147483647 h 1574"/>
                  <a:gd name="T86" fmla="*/ 2147483647 w 1276"/>
                  <a:gd name="T87" fmla="*/ 2147483647 h 1574"/>
                  <a:gd name="T88" fmla="*/ 2147483647 w 1276"/>
                  <a:gd name="T89" fmla="*/ 2147483647 h 1574"/>
                  <a:gd name="T90" fmla="*/ 2147483647 w 1276"/>
                  <a:gd name="T91" fmla="*/ 2147483647 h 1574"/>
                  <a:gd name="T92" fmla="*/ 2147483647 w 1276"/>
                  <a:gd name="T93" fmla="*/ 2147483647 h 1574"/>
                  <a:gd name="T94" fmla="*/ 0 w 1276"/>
                  <a:gd name="T95" fmla="*/ 2147483647 h 1574"/>
                  <a:gd name="T96" fmla="*/ 2147483647 w 1276"/>
                  <a:gd name="T97" fmla="*/ 2147483647 h 1574"/>
                  <a:gd name="T98" fmla="*/ 2147483647 w 1276"/>
                  <a:gd name="T99" fmla="*/ 2147483647 h 1574"/>
                  <a:gd name="T100" fmla="*/ 2147483647 w 1276"/>
                  <a:gd name="T101" fmla="*/ 2147483647 h 1574"/>
                  <a:gd name="T102" fmla="*/ 2147483647 w 1276"/>
                  <a:gd name="T103" fmla="*/ 2147483647 h 1574"/>
                  <a:gd name="T104" fmla="*/ 2147483647 w 1276"/>
                  <a:gd name="T105" fmla="*/ 2147483647 h 1574"/>
                  <a:gd name="T106" fmla="*/ 2147483647 w 1276"/>
                  <a:gd name="T107" fmla="*/ 2147483647 h 1574"/>
                  <a:gd name="T108" fmla="*/ 2147483647 w 1276"/>
                  <a:gd name="T109" fmla="*/ 2147483647 h 1574"/>
                  <a:gd name="T110" fmla="*/ 2147483647 w 1276"/>
                  <a:gd name="T111" fmla="*/ 2147483647 h 1574"/>
                  <a:gd name="T112" fmla="*/ 2147483647 w 1276"/>
                  <a:gd name="T113" fmla="*/ 2147483647 h 1574"/>
                  <a:gd name="T114" fmla="*/ 2147483647 w 1276"/>
                  <a:gd name="T115" fmla="*/ 2147483647 h 1574"/>
                  <a:gd name="T116" fmla="*/ 2147483647 w 1276"/>
                  <a:gd name="T117" fmla="*/ 2147483647 h 1574"/>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276"/>
                  <a:gd name="T178" fmla="*/ 0 h 1574"/>
                  <a:gd name="T179" fmla="*/ 1276 w 1276"/>
                  <a:gd name="T180" fmla="*/ 1574 h 1574"/>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276" h="1574">
                    <a:moveTo>
                      <a:pt x="440" y="14"/>
                    </a:moveTo>
                    <a:lnTo>
                      <a:pt x="425" y="28"/>
                    </a:lnTo>
                    <a:lnTo>
                      <a:pt x="425" y="42"/>
                    </a:lnTo>
                    <a:lnTo>
                      <a:pt x="425" y="57"/>
                    </a:lnTo>
                    <a:lnTo>
                      <a:pt x="425" y="71"/>
                    </a:lnTo>
                    <a:lnTo>
                      <a:pt x="425" y="85"/>
                    </a:lnTo>
                    <a:lnTo>
                      <a:pt x="425" y="99"/>
                    </a:lnTo>
                    <a:lnTo>
                      <a:pt x="425" y="128"/>
                    </a:lnTo>
                    <a:lnTo>
                      <a:pt x="425" y="156"/>
                    </a:lnTo>
                    <a:lnTo>
                      <a:pt x="425" y="170"/>
                    </a:lnTo>
                    <a:lnTo>
                      <a:pt x="440" y="184"/>
                    </a:lnTo>
                    <a:lnTo>
                      <a:pt x="440" y="198"/>
                    </a:lnTo>
                    <a:lnTo>
                      <a:pt x="440" y="213"/>
                    </a:lnTo>
                    <a:lnTo>
                      <a:pt x="440" y="255"/>
                    </a:lnTo>
                    <a:lnTo>
                      <a:pt x="454" y="241"/>
                    </a:lnTo>
                    <a:lnTo>
                      <a:pt x="482" y="241"/>
                    </a:lnTo>
                    <a:lnTo>
                      <a:pt x="482" y="227"/>
                    </a:lnTo>
                    <a:lnTo>
                      <a:pt x="511" y="213"/>
                    </a:lnTo>
                    <a:lnTo>
                      <a:pt x="525" y="184"/>
                    </a:lnTo>
                    <a:lnTo>
                      <a:pt x="525" y="170"/>
                    </a:lnTo>
                    <a:lnTo>
                      <a:pt x="539" y="156"/>
                    </a:lnTo>
                    <a:lnTo>
                      <a:pt x="553" y="156"/>
                    </a:lnTo>
                    <a:lnTo>
                      <a:pt x="567" y="156"/>
                    </a:lnTo>
                    <a:lnTo>
                      <a:pt x="581" y="156"/>
                    </a:lnTo>
                    <a:lnTo>
                      <a:pt x="596" y="156"/>
                    </a:lnTo>
                    <a:lnTo>
                      <a:pt x="610" y="156"/>
                    </a:lnTo>
                    <a:lnTo>
                      <a:pt x="610" y="170"/>
                    </a:lnTo>
                    <a:lnTo>
                      <a:pt x="624" y="170"/>
                    </a:lnTo>
                    <a:lnTo>
                      <a:pt x="638" y="170"/>
                    </a:lnTo>
                    <a:lnTo>
                      <a:pt x="652" y="170"/>
                    </a:lnTo>
                    <a:lnTo>
                      <a:pt x="667" y="170"/>
                    </a:lnTo>
                    <a:lnTo>
                      <a:pt x="667" y="184"/>
                    </a:lnTo>
                    <a:lnTo>
                      <a:pt x="681" y="184"/>
                    </a:lnTo>
                    <a:lnTo>
                      <a:pt x="695" y="198"/>
                    </a:lnTo>
                    <a:lnTo>
                      <a:pt x="709" y="198"/>
                    </a:lnTo>
                    <a:lnTo>
                      <a:pt x="709" y="213"/>
                    </a:lnTo>
                    <a:lnTo>
                      <a:pt x="723" y="213"/>
                    </a:lnTo>
                    <a:lnTo>
                      <a:pt x="723" y="227"/>
                    </a:lnTo>
                    <a:lnTo>
                      <a:pt x="737" y="227"/>
                    </a:lnTo>
                    <a:lnTo>
                      <a:pt x="737" y="241"/>
                    </a:lnTo>
                    <a:lnTo>
                      <a:pt x="752" y="241"/>
                    </a:lnTo>
                    <a:lnTo>
                      <a:pt x="766" y="241"/>
                    </a:lnTo>
                    <a:lnTo>
                      <a:pt x="766" y="255"/>
                    </a:lnTo>
                    <a:lnTo>
                      <a:pt x="780" y="255"/>
                    </a:lnTo>
                    <a:lnTo>
                      <a:pt x="780" y="269"/>
                    </a:lnTo>
                    <a:lnTo>
                      <a:pt x="794" y="269"/>
                    </a:lnTo>
                    <a:lnTo>
                      <a:pt x="808" y="269"/>
                    </a:lnTo>
                    <a:lnTo>
                      <a:pt x="808" y="284"/>
                    </a:lnTo>
                    <a:lnTo>
                      <a:pt x="823" y="284"/>
                    </a:lnTo>
                    <a:lnTo>
                      <a:pt x="837" y="284"/>
                    </a:lnTo>
                    <a:lnTo>
                      <a:pt x="851" y="284"/>
                    </a:lnTo>
                    <a:lnTo>
                      <a:pt x="851" y="298"/>
                    </a:lnTo>
                    <a:lnTo>
                      <a:pt x="865" y="298"/>
                    </a:lnTo>
                    <a:lnTo>
                      <a:pt x="879" y="298"/>
                    </a:lnTo>
                    <a:lnTo>
                      <a:pt x="893" y="312"/>
                    </a:lnTo>
                    <a:lnTo>
                      <a:pt x="908" y="312"/>
                    </a:lnTo>
                    <a:lnTo>
                      <a:pt x="922" y="312"/>
                    </a:lnTo>
                    <a:lnTo>
                      <a:pt x="936" y="312"/>
                    </a:lnTo>
                    <a:lnTo>
                      <a:pt x="950" y="326"/>
                    </a:lnTo>
                    <a:lnTo>
                      <a:pt x="964" y="326"/>
                    </a:lnTo>
                    <a:lnTo>
                      <a:pt x="979" y="326"/>
                    </a:lnTo>
                    <a:lnTo>
                      <a:pt x="993" y="326"/>
                    </a:lnTo>
                    <a:lnTo>
                      <a:pt x="993" y="340"/>
                    </a:lnTo>
                    <a:lnTo>
                      <a:pt x="1007" y="340"/>
                    </a:lnTo>
                    <a:lnTo>
                      <a:pt x="1021" y="340"/>
                    </a:lnTo>
                    <a:lnTo>
                      <a:pt x="1035" y="340"/>
                    </a:lnTo>
                    <a:lnTo>
                      <a:pt x="1049" y="354"/>
                    </a:lnTo>
                    <a:lnTo>
                      <a:pt x="1064" y="354"/>
                    </a:lnTo>
                    <a:lnTo>
                      <a:pt x="1078" y="354"/>
                    </a:lnTo>
                    <a:lnTo>
                      <a:pt x="1092" y="369"/>
                    </a:lnTo>
                    <a:lnTo>
                      <a:pt x="1106" y="369"/>
                    </a:lnTo>
                    <a:lnTo>
                      <a:pt x="1120" y="369"/>
                    </a:lnTo>
                    <a:lnTo>
                      <a:pt x="1135" y="369"/>
                    </a:lnTo>
                    <a:lnTo>
                      <a:pt x="1135" y="383"/>
                    </a:lnTo>
                    <a:lnTo>
                      <a:pt x="1149" y="383"/>
                    </a:lnTo>
                    <a:lnTo>
                      <a:pt x="1177" y="383"/>
                    </a:lnTo>
                    <a:lnTo>
                      <a:pt x="1191" y="383"/>
                    </a:lnTo>
                    <a:lnTo>
                      <a:pt x="1191" y="397"/>
                    </a:lnTo>
                    <a:lnTo>
                      <a:pt x="1205" y="397"/>
                    </a:lnTo>
                    <a:lnTo>
                      <a:pt x="1220" y="397"/>
                    </a:lnTo>
                    <a:lnTo>
                      <a:pt x="1234" y="411"/>
                    </a:lnTo>
                    <a:lnTo>
                      <a:pt x="1248" y="411"/>
                    </a:lnTo>
                    <a:lnTo>
                      <a:pt x="1262" y="411"/>
                    </a:lnTo>
                    <a:lnTo>
                      <a:pt x="1276" y="411"/>
                    </a:lnTo>
                    <a:lnTo>
                      <a:pt x="1276" y="425"/>
                    </a:lnTo>
                    <a:lnTo>
                      <a:pt x="1262" y="440"/>
                    </a:lnTo>
                    <a:lnTo>
                      <a:pt x="1276" y="440"/>
                    </a:lnTo>
                    <a:lnTo>
                      <a:pt x="1276" y="454"/>
                    </a:lnTo>
                    <a:lnTo>
                      <a:pt x="1276" y="468"/>
                    </a:lnTo>
                    <a:lnTo>
                      <a:pt x="1262" y="468"/>
                    </a:lnTo>
                    <a:lnTo>
                      <a:pt x="1262" y="482"/>
                    </a:lnTo>
                    <a:lnTo>
                      <a:pt x="1262" y="496"/>
                    </a:lnTo>
                    <a:lnTo>
                      <a:pt x="1262" y="510"/>
                    </a:lnTo>
                    <a:lnTo>
                      <a:pt x="1248" y="510"/>
                    </a:lnTo>
                    <a:lnTo>
                      <a:pt x="1248" y="525"/>
                    </a:lnTo>
                    <a:lnTo>
                      <a:pt x="1234" y="539"/>
                    </a:lnTo>
                    <a:lnTo>
                      <a:pt x="1234" y="553"/>
                    </a:lnTo>
                    <a:lnTo>
                      <a:pt x="1234" y="567"/>
                    </a:lnTo>
                    <a:lnTo>
                      <a:pt x="1234" y="581"/>
                    </a:lnTo>
                    <a:lnTo>
                      <a:pt x="1220" y="581"/>
                    </a:lnTo>
                    <a:lnTo>
                      <a:pt x="1234" y="581"/>
                    </a:lnTo>
                    <a:lnTo>
                      <a:pt x="1220" y="596"/>
                    </a:lnTo>
                    <a:lnTo>
                      <a:pt x="1220" y="610"/>
                    </a:lnTo>
                    <a:lnTo>
                      <a:pt x="1220" y="624"/>
                    </a:lnTo>
                    <a:lnTo>
                      <a:pt x="1205" y="638"/>
                    </a:lnTo>
                    <a:lnTo>
                      <a:pt x="1205" y="652"/>
                    </a:lnTo>
                    <a:lnTo>
                      <a:pt x="1191" y="652"/>
                    </a:lnTo>
                    <a:lnTo>
                      <a:pt x="1191" y="667"/>
                    </a:lnTo>
                    <a:lnTo>
                      <a:pt x="1191" y="681"/>
                    </a:lnTo>
                    <a:lnTo>
                      <a:pt x="1191" y="695"/>
                    </a:lnTo>
                    <a:lnTo>
                      <a:pt x="1177" y="723"/>
                    </a:lnTo>
                    <a:lnTo>
                      <a:pt x="1163" y="752"/>
                    </a:lnTo>
                    <a:lnTo>
                      <a:pt x="1149" y="780"/>
                    </a:lnTo>
                    <a:lnTo>
                      <a:pt x="1149" y="794"/>
                    </a:lnTo>
                    <a:lnTo>
                      <a:pt x="1120" y="837"/>
                    </a:lnTo>
                    <a:lnTo>
                      <a:pt x="1120" y="851"/>
                    </a:lnTo>
                    <a:lnTo>
                      <a:pt x="1106" y="865"/>
                    </a:lnTo>
                    <a:lnTo>
                      <a:pt x="1092" y="865"/>
                    </a:lnTo>
                    <a:lnTo>
                      <a:pt x="1092" y="879"/>
                    </a:lnTo>
                    <a:lnTo>
                      <a:pt x="1092" y="893"/>
                    </a:lnTo>
                    <a:lnTo>
                      <a:pt x="1078" y="908"/>
                    </a:lnTo>
                    <a:lnTo>
                      <a:pt x="1078" y="922"/>
                    </a:lnTo>
                    <a:lnTo>
                      <a:pt x="1078" y="936"/>
                    </a:lnTo>
                    <a:lnTo>
                      <a:pt x="1064" y="936"/>
                    </a:lnTo>
                    <a:lnTo>
                      <a:pt x="1078" y="936"/>
                    </a:lnTo>
                    <a:lnTo>
                      <a:pt x="1064" y="936"/>
                    </a:lnTo>
                    <a:lnTo>
                      <a:pt x="1064" y="950"/>
                    </a:lnTo>
                    <a:lnTo>
                      <a:pt x="1049" y="964"/>
                    </a:lnTo>
                    <a:lnTo>
                      <a:pt x="1049" y="979"/>
                    </a:lnTo>
                    <a:lnTo>
                      <a:pt x="1049" y="993"/>
                    </a:lnTo>
                    <a:lnTo>
                      <a:pt x="1049" y="1007"/>
                    </a:lnTo>
                    <a:lnTo>
                      <a:pt x="1035" y="1007"/>
                    </a:lnTo>
                    <a:lnTo>
                      <a:pt x="1035" y="1021"/>
                    </a:lnTo>
                    <a:lnTo>
                      <a:pt x="1021" y="1021"/>
                    </a:lnTo>
                    <a:lnTo>
                      <a:pt x="1021" y="1035"/>
                    </a:lnTo>
                    <a:lnTo>
                      <a:pt x="1021" y="1050"/>
                    </a:lnTo>
                    <a:lnTo>
                      <a:pt x="1021" y="1064"/>
                    </a:lnTo>
                    <a:lnTo>
                      <a:pt x="1007" y="1064"/>
                    </a:lnTo>
                    <a:lnTo>
                      <a:pt x="1007" y="1078"/>
                    </a:lnTo>
                    <a:lnTo>
                      <a:pt x="1007" y="1092"/>
                    </a:lnTo>
                    <a:lnTo>
                      <a:pt x="1007" y="1106"/>
                    </a:lnTo>
                    <a:lnTo>
                      <a:pt x="993" y="1106"/>
                    </a:lnTo>
                    <a:lnTo>
                      <a:pt x="993" y="1120"/>
                    </a:lnTo>
                    <a:lnTo>
                      <a:pt x="979" y="1135"/>
                    </a:lnTo>
                    <a:lnTo>
                      <a:pt x="979" y="1149"/>
                    </a:lnTo>
                    <a:lnTo>
                      <a:pt x="979" y="1163"/>
                    </a:lnTo>
                    <a:lnTo>
                      <a:pt x="964" y="1163"/>
                    </a:lnTo>
                    <a:lnTo>
                      <a:pt x="979" y="1163"/>
                    </a:lnTo>
                    <a:lnTo>
                      <a:pt x="979" y="1177"/>
                    </a:lnTo>
                    <a:lnTo>
                      <a:pt x="964" y="1177"/>
                    </a:lnTo>
                    <a:lnTo>
                      <a:pt x="964" y="1191"/>
                    </a:lnTo>
                    <a:lnTo>
                      <a:pt x="964" y="1206"/>
                    </a:lnTo>
                    <a:lnTo>
                      <a:pt x="950" y="1206"/>
                    </a:lnTo>
                    <a:lnTo>
                      <a:pt x="936" y="1206"/>
                    </a:lnTo>
                    <a:lnTo>
                      <a:pt x="936" y="1220"/>
                    </a:lnTo>
                    <a:lnTo>
                      <a:pt x="936" y="1234"/>
                    </a:lnTo>
                    <a:lnTo>
                      <a:pt x="922" y="1234"/>
                    </a:lnTo>
                    <a:lnTo>
                      <a:pt x="922" y="1248"/>
                    </a:lnTo>
                    <a:lnTo>
                      <a:pt x="908" y="1262"/>
                    </a:lnTo>
                    <a:lnTo>
                      <a:pt x="908" y="1276"/>
                    </a:lnTo>
                    <a:lnTo>
                      <a:pt x="893" y="1276"/>
                    </a:lnTo>
                    <a:lnTo>
                      <a:pt x="893" y="1291"/>
                    </a:lnTo>
                    <a:lnTo>
                      <a:pt x="879" y="1319"/>
                    </a:lnTo>
                    <a:lnTo>
                      <a:pt x="865" y="1333"/>
                    </a:lnTo>
                    <a:lnTo>
                      <a:pt x="865" y="1347"/>
                    </a:lnTo>
                    <a:lnTo>
                      <a:pt x="851" y="1347"/>
                    </a:lnTo>
                    <a:lnTo>
                      <a:pt x="851" y="1362"/>
                    </a:lnTo>
                    <a:lnTo>
                      <a:pt x="851" y="1376"/>
                    </a:lnTo>
                    <a:lnTo>
                      <a:pt x="837" y="1376"/>
                    </a:lnTo>
                    <a:lnTo>
                      <a:pt x="823" y="1390"/>
                    </a:lnTo>
                    <a:lnTo>
                      <a:pt x="823" y="1404"/>
                    </a:lnTo>
                    <a:lnTo>
                      <a:pt x="823" y="1418"/>
                    </a:lnTo>
                    <a:lnTo>
                      <a:pt x="823" y="1432"/>
                    </a:lnTo>
                    <a:lnTo>
                      <a:pt x="823" y="1447"/>
                    </a:lnTo>
                    <a:lnTo>
                      <a:pt x="808" y="1447"/>
                    </a:lnTo>
                    <a:lnTo>
                      <a:pt x="808" y="1461"/>
                    </a:lnTo>
                    <a:lnTo>
                      <a:pt x="808" y="1475"/>
                    </a:lnTo>
                    <a:lnTo>
                      <a:pt x="808" y="1489"/>
                    </a:lnTo>
                    <a:lnTo>
                      <a:pt x="808" y="1503"/>
                    </a:lnTo>
                    <a:lnTo>
                      <a:pt x="794" y="1503"/>
                    </a:lnTo>
                    <a:lnTo>
                      <a:pt x="794" y="1518"/>
                    </a:lnTo>
                    <a:lnTo>
                      <a:pt x="780" y="1518"/>
                    </a:lnTo>
                    <a:lnTo>
                      <a:pt x="752" y="1518"/>
                    </a:lnTo>
                    <a:lnTo>
                      <a:pt x="709" y="1518"/>
                    </a:lnTo>
                    <a:lnTo>
                      <a:pt x="695" y="1518"/>
                    </a:lnTo>
                    <a:lnTo>
                      <a:pt x="667" y="1518"/>
                    </a:lnTo>
                    <a:lnTo>
                      <a:pt x="638" y="1518"/>
                    </a:lnTo>
                    <a:lnTo>
                      <a:pt x="624" y="1518"/>
                    </a:lnTo>
                    <a:lnTo>
                      <a:pt x="610" y="1518"/>
                    </a:lnTo>
                    <a:lnTo>
                      <a:pt x="596" y="1518"/>
                    </a:lnTo>
                    <a:lnTo>
                      <a:pt x="581" y="1518"/>
                    </a:lnTo>
                    <a:lnTo>
                      <a:pt x="525" y="1532"/>
                    </a:lnTo>
                    <a:lnTo>
                      <a:pt x="511" y="1532"/>
                    </a:lnTo>
                    <a:lnTo>
                      <a:pt x="482" y="1546"/>
                    </a:lnTo>
                    <a:lnTo>
                      <a:pt x="468" y="1546"/>
                    </a:lnTo>
                    <a:lnTo>
                      <a:pt x="425" y="1546"/>
                    </a:lnTo>
                    <a:lnTo>
                      <a:pt x="369" y="1560"/>
                    </a:lnTo>
                    <a:lnTo>
                      <a:pt x="312" y="1574"/>
                    </a:lnTo>
                    <a:lnTo>
                      <a:pt x="312" y="1546"/>
                    </a:lnTo>
                    <a:lnTo>
                      <a:pt x="312" y="1532"/>
                    </a:lnTo>
                    <a:lnTo>
                      <a:pt x="298" y="1503"/>
                    </a:lnTo>
                    <a:lnTo>
                      <a:pt x="298" y="1475"/>
                    </a:lnTo>
                    <a:lnTo>
                      <a:pt x="284" y="1461"/>
                    </a:lnTo>
                    <a:lnTo>
                      <a:pt x="284" y="1447"/>
                    </a:lnTo>
                    <a:lnTo>
                      <a:pt x="241" y="1432"/>
                    </a:lnTo>
                    <a:lnTo>
                      <a:pt x="241" y="1418"/>
                    </a:lnTo>
                    <a:lnTo>
                      <a:pt x="199" y="1404"/>
                    </a:lnTo>
                    <a:lnTo>
                      <a:pt x="99" y="1347"/>
                    </a:lnTo>
                    <a:lnTo>
                      <a:pt x="99" y="1333"/>
                    </a:lnTo>
                    <a:lnTo>
                      <a:pt x="85" y="1319"/>
                    </a:lnTo>
                    <a:lnTo>
                      <a:pt x="57" y="1305"/>
                    </a:lnTo>
                    <a:lnTo>
                      <a:pt x="28" y="1291"/>
                    </a:lnTo>
                    <a:lnTo>
                      <a:pt x="28" y="1276"/>
                    </a:lnTo>
                    <a:lnTo>
                      <a:pt x="0" y="1248"/>
                    </a:lnTo>
                    <a:lnTo>
                      <a:pt x="28" y="1206"/>
                    </a:lnTo>
                    <a:lnTo>
                      <a:pt x="71" y="1149"/>
                    </a:lnTo>
                    <a:lnTo>
                      <a:pt x="85" y="1106"/>
                    </a:lnTo>
                    <a:lnTo>
                      <a:pt x="99" y="1106"/>
                    </a:lnTo>
                    <a:lnTo>
                      <a:pt x="128" y="1035"/>
                    </a:lnTo>
                    <a:lnTo>
                      <a:pt x="142" y="979"/>
                    </a:lnTo>
                    <a:lnTo>
                      <a:pt x="142" y="964"/>
                    </a:lnTo>
                    <a:lnTo>
                      <a:pt x="156" y="936"/>
                    </a:lnTo>
                    <a:lnTo>
                      <a:pt x="156" y="922"/>
                    </a:lnTo>
                    <a:lnTo>
                      <a:pt x="156" y="908"/>
                    </a:lnTo>
                    <a:lnTo>
                      <a:pt x="156" y="893"/>
                    </a:lnTo>
                    <a:lnTo>
                      <a:pt x="170" y="879"/>
                    </a:lnTo>
                    <a:lnTo>
                      <a:pt x="170" y="865"/>
                    </a:lnTo>
                    <a:lnTo>
                      <a:pt x="170" y="851"/>
                    </a:lnTo>
                    <a:lnTo>
                      <a:pt x="184" y="823"/>
                    </a:lnTo>
                    <a:lnTo>
                      <a:pt x="184" y="794"/>
                    </a:lnTo>
                    <a:lnTo>
                      <a:pt x="184" y="766"/>
                    </a:lnTo>
                    <a:lnTo>
                      <a:pt x="199" y="737"/>
                    </a:lnTo>
                    <a:lnTo>
                      <a:pt x="199" y="723"/>
                    </a:lnTo>
                    <a:lnTo>
                      <a:pt x="199" y="709"/>
                    </a:lnTo>
                    <a:lnTo>
                      <a:pt x="199" y="667"/>
                    </a:lnTo>
                    <a:lnTo>
                      <a:pt x="199" y="652"/>
                    </a:lnTo>
                    <a:lnTo>
                      <a:pt x="199" y="610"/>
                    </a:lnTo>
                    <a:lnTo>
                      <a:pt x="199" y="596"/>
                    </a:lnTo>
                    <a:lnTo>
                      <a:pt x="199" y="581"/>
                    </a:lnTo>
                    <a:lnTo>
                      <a:pt x="199" y="567"/>
                    </a:lnTo>
                    <a:lnTo>
                      <a:pt x="199" y="539"/>
                    </a:lnTo>
                    <a:lnTo>
                      <a:pt x="199" y="510"/>
                    </a:lnTo>
                    <a:lnTo>
                      <a:pt x="199" y="482"/>
                    </a:lnTo>
                    <a:lnTo>
                      <a:pt x="199" y="468"/>
                    </a:lnTo>
                    <a:lnTo>
                      <a:pt x="184" y="425"/>
                    </a:lnTo>
                    <a:lnTo>
                      <a:pt x="184" y="411"/>
                    </a:lnTo>
                    <a:lnTo>
                      <a:pt x="184" y="383"/>
                    </a:lnTo>
                    <a:lnTo>
                      <a:pt x="184" y="340"/>
                    </a:lnTo>
                    <a:lnTo>
                      <a:pt x="184" y="326"/>
                    </a:lnTo>
                    <a:lnTo>
                      <a:pt x="199" y="326"/>
                    </a:lnTo>
                    <a:lnTo>
                      <a:pt x="199" y="312"/>
                    </a:lnTo>
                    <a:lnTo>
                      <a:pt x="199" y="298"/>
                    </a:lnTo>
                    <a:lnTo>
                      <a:pt x="199" y="284"/>
                    </a:lnTo>
                    <a:lnTo>
                      <a:pt x="213" y="269"/>
                    </a:lnTo>
                    <a:lnTo>
                      <a:pt x="213" y="255"/>
                    </a:lnTo>
                    <a:lnTo>
                      <a:pt x="213" y="241"/>
                    </a:lnTo>
                    <a:lnTo>
                      <a:pt x="227" y="227"/>
                    </a:lnTo>
                    <a:lnTo>
                      <a:pt x="227" y="213"/>
                    </a:lnTo>
                    <a:lnTo>
                      <a:pt x="241" y="198"/>
                    </a:lnTo>
                    <a:lnTo>
                      <a:pt x="241" y="184"/>
                    </a:lnTo>
                    <a:lnTo>
                      <a:pt x="241" y="170"/>
                    </a:lnTo>
                    <a:lnTo>
                      <a:pt x="255" y="170"/>
                    </a:lnTo>
                    <a:lnTo>
                      <a:pt x="255" y="156"/>
                    </a:lnTo>
                    <a:lnTo>
                      <a:pt x="255" y="142"/>
                    </a:lnTo>
                    <a:lnTo>
                      <a:pt x="269" y="142"/>
                    </a:lnTo>
                    <a:lnTo>
                      <a:pt x="269" y="128"/>
                    </a:lnTo>
                    <a:lnTo>
                      <a:pt x="269" y="113"/>
                    </a:lnTo>
                    <a:lnTo>
                      <a:pt x="284" y="99"/>
                    </a:lnTo>
                    <a:lnTo>
                      <a:pt x="298" y="99"/>
                    </a:lnTo>
                    <a:lnTo>
                      <a:pt x="298" y="85"/>
                    </a:lnTo>
                    <a:lnTo>
                      <a:pt x="312" y="85"/>
                    </a:lnTo>
                    <a:lnTo>
                      <a:pt x="326" y="85"/>
                    </a:lnTo>
                    <a:lnTo>
                      <a:pt x="326" y="71"/>
                    </a:lnTo>
                    <a:lnTo>
                      <a:pt x="340" y="71"/>
                    </a:lnTo>
                    <a:lnTo>
                      <a:pt x="340" y="57"/>
                    </a:lnTo>
                    <a:lnTo>
                      <a:pt x="355" y="57"/>
                    </a:lnTo>
                    <a:lnTo>
                      <a:pt x="355" y="42"/>
                    </a:lnTo>
                    <a:lnTo>
                      <a:pt x="369" y="42"/>
                    </a:lnTo>
                    <a:lnTo>
                      <a:pt x="383" y="42"/>
                    </a:lnTo>
                    <a:lnTo>
                      <a:pt x="397" y="28"/>
                    </a:lnTo>
                    <a:lnTo>
                      <a:pt x="411" y="28"/>
                    </a:lnTo>
                    <a:lnTo>
                      <a:pt x="411" y="14"/>
                    </a:lnTo>
                    <a:lnTo>
                      <a:pt x="425" y="0"/>
                    </a:lnTo>
                    <a:lnTo>
                      <a:pt x="440" y="0"/>
                    </a:lnTo>
                    <a:lnTo>
                      <a:pt x="440" y="14"/>
                    </a:lnTo>
                    <a:close/>
                  </a:path>
                </a:pathLst>
              </a:custGeom>
              <a:noFill/>
              <a:ln w="0" cap="flat">
                <a:solidFill>
                  <a:srgbClr val="000000"/>
                </a:solidFill>
                <a:prstDash val="solid"/>
                <a:round/>
                <a:headEnd/>
                <a:tailEnd/>
              </a:ln>
              <a:extLst>
                <a:ext uri="{909E8E84-426E-40DD-AFC4-6F175D3DCCD1}">
                  <a14:hiddenFill xmlns="" xmlns:a14="http://schemas.microsoft.com/office/drawing/2010/main">
                    <a:solidFill>
                      <a:srgbClr val="FFFFFF"/>
                    </a:solidFill>
                  </a14:hiddenFill>
                </a:ext>
              </a:extLst>
            </p:spPr>
            <p:txBody>
              <a:bodyPr/>
              <a:lstStyle/>
              <a:p>
                <a:endParaRPr lang="ja-JP" altLang="en-US"/>
              </a:p>
            </p:txBody>
          </p:sp>
          <p:sp>
            <p:nvSpPr>
              <p:cNvPr id="27786" name="Freeform 178"/>
              <p:cNvSpPr>
                <a:spLocks noChangeAspect="1"/>
              </p:cNvSpPr>
              <p:nvPr/>
            </p:nvSpPr>
            <p:spPr bwMode="auto">
              <a:xfrm>
                <a:off x="3372" y="4558"/>
                <a:ext cx="4255" cy="3454"/>
              </a:xfrm>
              <a:custGeom>
                <a:avLst/>
                <a:gdLst>
                  <a:gd name="T0" fmla="*/ 0 w 2666"/>
                  <a:gd name="T1" fmla="*/ 2147483647 h 2170"/>
                  <a:gd name="T2" fmla="*/ 2147483647 w 2666"/>
                  <a:gd name="T3" fmla="*/ 2147483647 h 2170"/>
                  <a:gd name="T4" fmla="*/ 2147483647 w 2666"/>
                  <a:gd name="T5" fmla="*/ 2147483647 h 2170"/>
                  <a:gd name="T6" fmla="*/ 2147483647 w 2666"/>
                  <a:gd name="T7" fmla="*/ 2147483647 h 2170"/>
                  <a:gd name="T8" fmla="*/ 2147483647 w 2666"/>
                  <a:gd name="T9" fmla="*/ 2147483647 h 2170"/>
                  <a:gd name="T10" fmla="*/ 2147483647 w 2666"/>
                  <a:gd name="T11" fmla="*/ 2147483647 h 2170"/>
                  <a:gd name="T12" fmla="*/ 2147483647 w 2666"/>
                  <a:gd name="T13" fmla="*/ 2147483647 h 2170"/>
                  <a:gd name="T14" fmla="*/ 2147483647 w 2666"/>
                  <a:gd name="T15" fmla="*/ 2147483647 h 2170"/>
                  <a:gd name="T16" fmla="*/ 2147483647 w 2666"/>
                  <a:gd name="T17" fmla="*/ 2147483647 h 2170"/>
                  <a:gd name="T18" fmla="*/ 2147483647 w 2666"/>
                  <a:gd name="T19" fmla="*/ 2147483647 h 2170"/>
                  <a:gd name="T20" fmla="*/ 2147483647 w 2666"/>
                  <a:gd name="T21" fmla="*/ 2147483647 h 2170"/>
                  <a:gd name="T22" fmla="*/ 2147483647 w 2666"/>
                  <a:gd name="T23" fmla="*/ 2147483647 h 2170"/>
                  <a:gd name="T24" fmla="*/ 2147483647 w 2666"/>
                  <a:gd name="T25" fmla="*/ 2147483647 h 2170"/>
                  <a:gd name="T26" fmla="*/ 2147483647 w 2666"/>
                  <a:gd name="T27" fmla="*/ 2147483647 h 2170"/>
                  <a:gd name="T28" fmla="*/ 2147483647 w 2666"/>
                  <a:gd name="T29" fmla="*/ 2147483647 h 2170"/>
                  <a:gd name="T30" fmla="*/ 2147483647 w 2666"/>
                  <a:gd name="T31" fmla="*/ 2147483647 h 2170"/>
                  <a:gd name="T32" fmla="*/ 2147483647 w 2666"/>
                  <a:gd name="T33" fmla="*/ 2147483647 h 2170"/>
                  <a:gd name="T34" fmla="*/ 2147483647 w 2666"/>
                  <a:gd name="T35" fmla="*/ 2147483647 h 2170"/>
                  <a:gd name="T36" fmla="*/ 2147483647 w 2666"/>
                  <a:gd name="T37" fmla="*/ 2147483647 h 2170"/>
                  <a:gd name="T38" fmla="*/ 2147483647 w 2666"/>
                  <a:gd name="T39" fmla="*/ 2147483647 h 2170"/>
                  <a:gd name="T40" fmla="*/ 2147483647 w 2666"/>
                  <a:gd name="T41" fmla="*/ 2147483647 h 2170"/>
                  <a:gd name="T42" fmla="*/ 2147483647 w 2666"/>
                  <a:gd name="T43" fmla="*/ 2147483647 h 2170"/>
                  <a:gd name="T44" fmla="*/ 2147483647 w 2666"/>
                  <a:gd name="T45" fmla="*/ 2147483647 h 2170"/>
                  <a:gd name="T46" fmla="*/ 2147483647 w 2666"/>
                  <a:gd name="T47" fmla="*/ 2147483647 h 2170"/>
                  <a:gd name="T48" fmla="*/ 2147483647 w 2666"/>
                  <a:gd name="T49" fmla="*/ 2147483647 h 2170"/>
                  <a:gd name="T50" fmla="*/ 2147483647 w 2666"/>
                  <a:gd name="T51" fmla="*/ 2147483647 h 2170"/>
                  <a:gd name="T52" fmla="*/ 2147483647 w 2666"/>
                  <a:gd name="T53" fmla="*/ 2147483647 h 2170"/>
                  <a:gd name="T54" fmla="*/ 2147483647 w 2666"/>
                  <a:gd name="T55" fmla="*/ 2147483647 h 2170"/>
                  <a:gd name="T56" fmla="*/ 2147483647 w 2666"/>
                  <a:gd name="T57" fmla="*/ 2147483647 h 2170"/>
                  <a:gd name="T58" fmla="*/ 2147483647 w 2666"/>
                  <a:gd name="T59" fmla="*/ 2147483647 h 2170"/>
                  <a:gd name="T60" fmla="*/ 2147483647 w 2666"/>
                  <a:gd name="T61" fmla="*/ 2147483647 h 2170"/>
                  <a:gd name="T62" fmla="*/ 2147483647 w 2666"/>
                  <a:gd name="T63" fmla="*/ 2147483647 h 2170"/>
                  <a:gd name="T64" fmla="*/ 2147483647 w 2666"/>
                  <a:gd name="T65" fmla="*/ 2147483647 h 2170"/>
                  <a:gd name="T66" fmla="*/ 2147483647 w 2666"/>
                  <a:gd name="T67" fmla="*/ 2147483647 h 2170"/>
                  <a:gd name="T68" fmla="*/ 2147483647 w 2666"/>
                  <a:gd name="T69" fmla="*/ 2147483647 h 2170"/>
                  <a:gd name="T70" fmla="*/ 2147483647 w 2666"/>
                  <a:gd name="T71" fmla="*/ 2147483647 h 2170"/>
                  <a:gd name="T72" fmla="*/ 2147483647 w 2666"/>
                  <a:gd name="T73" fmla="*/ 2147483647 h 2170"/>
                  <a:gd name="T74" fmla="*/ 2147483647 w 2666"/>
                  <a:gd name="T75" fmla="*/ 2147483647 h 2170"/>
                  <a:gd name="T76" fmla="*/ 2147483647 w 2666"/>
                  <a:gd name="T77" fmla="*/ 2147483647 h 2170"/>
                  <a:gd name="T78" fmla="*/ 2147483647 w 2666"/>
                  <a:gd name="T79" fmla="*/ 2147483647 h 2170"/>
                  <a:gd name="T80" fmla="*/ 2147483647 w 2666"/>
                  <a:gd name="T81" fmla="*/ 2147483647 h 2170"/>
                  <a:gd name="T82" fmla="*/ 2147483647 w 2666"/>
                  <a:gd name="T83" fmla="*/ 2147483647 h 2170"/>
                  <a:gd name="T84" fmla="*/ 2147483647 w 2666"/>
                  <a:gd name="T85" fmla="*/ 2147483647 h 2170"/>
                  <a:gd name="T86" fmla="*/ 2147483647 w 2666"/>
                  <a:gd name="T87" fmla="*/ 2147483647 h 2170"/>
                  <a:gd name="T88" fmla="*/ 2147483647 w 2666"/>
                  <a:gd name="T89" fmla="*/ 2147483647 h 2170"/>
                  <a:gd name="T90" fmla="*/ 2147483647 w 2666"/>
                  <a:gd name="T91" fmla="*/ 2147483647 h 2170"/>
                  <a:gd name="T92" fmla="*/ 2147483647 w 2666"/>
                  <a:gd name="T93" fmla="*/ 2147483647 h 2170"/>
                  <a:gd name="T94" fmla="*/ 2147483647 w 2666"/>
                  <a:gd name="T95" fmla="*/ 2147483647 h 2170"/>
                  <a:gd name="T96" fmla="*/ 2147483647 w 2666"/>
                  <a:gd name="T97" fmla="*/ 2147483647 h 2170"/>
                  <a:gd name="T98" fmla="*/ 2147483647 w 2666"/>
                  <a:gd name="T99" fmla="*/ 2147483647 h 2170"/>
                  <a:gd name="T100" fmla="*/ 2147483647 w 2666"/>
                  <a:gd name="T101" fmla="*/ 2147483647 h 2170"/>
                  <a:gd name="T102" fmla="*/ 2147483647 w 2666"/>
                  <a:gd name="T103" fmla="*/ 2147483647 h 2170"/>
                  <a:gd name="T104" fmla="*/ 2147483647 w 2666"/>
                  <a:gd name="T105" fmla="*/ 2147483647 h 2170"/>
                  <a:gd name="T106" fmla="*/ 2147483647 w 2666"/>
                  <a:gd name="T107" fmla="*/ 2147483647 h 2170"/>
                  <a:gd name="T108" fmla="*/ 2147483647 w 2666"/>
                  <a:gd name="T109" fmla="*/ 2147483647 h 2170"/>
                  <a:gd name="T110" fmla="*/ 2147483647 w 2666"/>
                  <a:gd name="T111" fmla="*/ 2147483647 h 2170"/>
                  <a:gd name="T112" fmla="*/ 2147483647 w 2666"/>
                  <a:gd name="T113" fmla="*/ 2147483647 h 2170"/>
                  <a:gd name="T114" fmla="*/ 2147483647 w 2666"/>
                  <a:gd name="T115" fmla="*/ 2147483647 h 2170"/>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2666"/>
                  <a:gd name="T175" fmla="*/ 0 h 2170"/>
                  <a:gd name="T176" fmla="*/ 2666 w 2666"/>
                  <a:gd name="T177" fmla="*/ 2170 h 2170"/>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2666" h="2170">
                    <a:moveTo>
                      <a:pt x="440" y="2127"/>
                    </a:moveTo>
                    <a:lnTo>
                      <a:pt x="298" y="2170"/>
                    </a:lnTo>
                    <a:lnTo>
                      <a:pt x="284" y="2156"/>
                    </a:lnTo>
                    <a:lnTo>
                      <a:pt x="255" y="2127"/>
                    </a:lnTo>
                    <a:lnTo>
                      <a:pt x="170" y="2028"/>
                    </a:lnTo>
                    <a:lnTo>
                      <a:pt x="156" y="2014"/>
                    </a:lnTo>
                    <a:lnTo>
                      <a:pt x="0" y="1829"/>
                    </a:lnTo>
                    <a:lnTo>
                      <a:pt x="14" y="1815"/>
                    </a:lnTo>
                    <a:lnTo>
                      <a:pt x="14" y="1801"/>
                    </a:lnTo>
                    <a:lnTo>
                      <a:pt x="28" y="1787"/>
                    </a:lnTo>
                    <a:lnTo>
                      <a:pt x="42" y="1773"/>
                    </a:lnTo>
                    <a:lnTo>
                      <a:pt x="42" y="1744"/>
                    </a:lnTo>
                    <a:lnTo>
                      <a:pt x="57" y="1730"/>
                    </a:lnTo>
                    <a:lnTo>
                      <a:pt x="57" y="1716"/>
                    </a:lnTo>
                    <a:lnTo>
                      <a:pt x="71" y="1716"/>
                    </a:lnTo>
                    <a:lnTo>
                      <a:pt x="85" y="1687"/>
                    </a:lnTo>
                    <a:lnTo>
                      <a:pt x="85" y="1673"/>
                    </a:lnTo>
                    <a:lnTo>
                      <a:pt x="113" y="1631"/>
                    </a:lnTo>
                    <a:lnTo>
                      <a:pt x="142" y="1602"/>
                    </a:lnTo>
                    <a:lnTo>
                      <a:pt x="142" y="1588"/>
                    </a:lnTo>
                    <a:lnTo>
                      <a:pt x="170" y="1546"/>
                    </a:lnTo>
                    <a:lnTo>
                      <a:pt x="184" y="1517"/>
                    </a:lnTo>
                    <a:lnTo>
                      <a:pt x="184" y="1503"/>
                    </a:lnTo>
                    <a:lnTo>
                      <a:pt x="198" y="1489"/>
                    </a:lnTo>
                    <a:lnTo>
                      <a:pt x="227" y="1446"/>
                    </a:lnTo>
                    <a:lnTo>
                      <a:pt x="241" y="1418"/>
                    </a:lnTo>
                    <a:lnTo>
                      <a:pt x="255" y="1404"/>
                    </a:lnTo>
                    <a:lnTo>
                      <a:pt x="269" y="1375"/>
                    </a:lnTo>
                    <a:lnTo>
                      <a:pt x="284" y="1361"/>
                    </a:lnTo>
                    <a:lnTo>
                      <a:pt x="298" y="1347"/>
                    </a:lnTo>
                    <a:lnTo>
                      <a:pt x="312" y="1333"/>
                    </a:lnTo>
                    <a:lnTo>
                      <a:pt x="326" y="1304"/>
                    </a:lnTo>
                    <a:lnTo>
                      <a:pt x="340" y="1290"/>
                    </a:lnTo>
                    <a:lnTo>
                      <a:pt x="354" y="1276"/>
                    </a:lnTo>
                    <a:lnTo>
                      <a:pt x="369" y="1262"/>
                    </a:lnTo>
                    <a:lnTo>
                      <a:pt x="383" y="1234"/>
                    </a:lnTo>
                    <a:lnTo>
                      <a:pt x="411" y="1219"/>
                    </a:lnTo>
                    <a:lnTo>
                      <a:pt x="425" y="1205"/>
                    </a:lnTo>
                    <a:lnTo>
                      <a:pt x="440" y="1191"/>
                    </a:lnTo>
                    <a:lnTo>
                      <a:pt x="454" y="1177"/>
                    </a:lnTo>
                    <a:lnTo>
                      <a:pt x="468" y="1177"/>
                    </a:lnTo>
                    <a:lnTo>
                      <a:pt x="482" y="1163"/>
                    </a:lnTo>
                    <a:lnTo>
                      <a:pt x="510" y="1163"/>
                    </a:lnTo>
                    <a:lnTo>
                      <a:pt x="525" y="1148"/>
                    </a:lnTo>
                    <a:lnTo>
                      <a:pt x="539" y="1148"/>
                    </a:lnTo>
                    <a:lnTo>
                      <a:pt x="553" y="1134"/>
                    </a:lnTo>
                    <a:lnTo>
                      <a:pt x="567" y="1134"/>
                    </a:lnTo>
                    <a:lnTo>
                      <a:pt x="581" y="1134"/>
                    </a:lnTo>
                    <a:lnTo>
                      <a:pt x="596" y="1120"/>
                    </a:lnTo>
                    <a:lnTo>
                      <a:pt x="638" y="1106"/>
                    </a:lnTo>
                    <a:lnTo>
                      <a:pt x="652" y="1106"/>
                    </a:lnTo>
                    <a:lnTo>
                      <a:pt x="709" y="1092"/>
                    </a:lnTo>
                    <a:lnTo>
                      <a:pt x="752" y="1078"/>
                    </a:lnTo>
                    <a:lnTo>
                      <a:pt x="794" y="1063"/>
                    </a:lnTo>
                    <a:lnTo>
                      <a:pt x="837" y="1049"/>
                    </a:lnTo>
                    <a:lnTo>
                      <a:pt x="879" y="1035"/>
                    </a:lnTo>
                    <a:lnTo>
                      <a:pt x="893" y="1021"/>
                    </a:lnTo>
                    <a:lnTo>
                      <a:pt x="908" y="1021"/>
                    </a:lnTo>
                    <a:lnTo>
                      <a:pt x="908" y="1007"/>
                    </a:lnTo>
                    <a:lnTo>
                      <a:pt x="922" y="1007"/>
                    </a:lnTo>
                    <a:lnTo>
                      <a:pt x="922" y="992"/>
                    </a:lnTo>
                    <a:lnTo>
                      <a:pt x="936" y="978"/>
                    </a:lnTo>
                    <a:lnTo>
                      <a:pt x="936" y="964"/>
                    </a:lnTo>
                    <a:lnTo>
                      <a:pt x="950" y="950"/>
                    </a:lnTo>
                    <a:lnTo>
                      <a:pt x="964" y="936"/>
                    </a:lnTo>
                    <a:lnTo>
                      <a:pt x="964" y="922"/>
                    </a:lnTo>
                    <a:lnTo>
                      <a:pt x="978" y="893"/>
                    </a:lnTo>
                    <a:lnTo>
                      <a:pt x="978" y="879"/>
                    </a:lnTo>
                    <a:lnTo>
                      <a:pt x="993" y="865"/>
                    </a:lnTo>
                    <a:lnTo>
                      <a:pt x="993" y="851"/>
                    </a:lnTo>
                    <a:lnTo>
                      <a:pt x="1007" y="851"/>
                    </a:lnTo>
                    <a:lnTo>
                      <a:pt x="1007" y="836"/>
                    </a:lnTo>
                    <a:lnTo>
                      <a:pt x="1021" y="836"/>
                    </a:lnTo>
                    <a:lnTo>
                      <a:pt x="1021" y="822"/>
                    </a:lnTo>
                    <a:lnTo>
                      <a:pt x="1035" y="822"/>
                    </a:lnTo>
                    <a:lnTo>
                      <a:pt x="1035" y="808"/>
                    </a:lnTo>
                    <a:lnTo>
                      <a:pt x="1049" y="794"/>
                    </a:lnTo>
                    <a:lnTo>
                      <a:pt x="1064" y="794"/>
                    </a:lnTo>
                    <a:lnTo>
                      <a:pt x="1064" y="780"/>
                    </a:lnTo>
                    <a:lnTo>
                      <a:pt x="1078" y="780"/>
                    </a:lnTo>
                    <a:lnTo>
                      <a:pt x="1078" y="765"/>
                    </a:lnTo>
                    <a:lnTo>
                      <a:pt x="1092" y="765"/>
                    </a:lnTo>
                    <a:lnTo>
                      <a:pt x="1106" y="751"/>
                    </a:lnTo>
                    <a:lnTo>
                      <a:pt x="1120" y="737"/>
                    </a:lnTo>
                    <a:lnTo>
                      <a:pt x="1134" y="737"/>
                    </a:lnTo>
                    <a:lnTo>
                      <a:pt x="1149" y="723"/>
                    </a:lnTo>
                    <a:lnTo>
                      <a:pt x="1163" y="723"/>
                    </a:lnTo>
                    <a:lnTo>
                      <a:pt x="1163" y="709"/>
                    </a:lnTo>
                    <a:lnTo>
                      <a:pt x="1177" y="709"/>
                    </a:lnTo>
                    <a:lnTo>
                      <a:pt x="1191" y="695"/>
                    </a:lnTo>
                    <a:lnTo>
                      <a:pt x="1205" y="695"/>
                    </a:lnTo>
                    <a:lnTo>
                      <a:pt x="1220" y="695"/>
                    </a:lnTo>
                    <a:lnTo>
                      <a:pt x="1234" y="680"/>
                    </a:lnTo>
                    <a:lnTo>
                      <a:pt x="1248" y="666"/>
                    </a:lnTo>
                    <a:lnTo>
                      <a:pt x="1262" y="666"/>
                    </a:lnTo>
                    <a:lnTo>
                      <a:pt x="1276" y="652"/>
                    </a:lnTo>
                    <a:lnTo>
                      <a:pt x="1290" y="652"/>
                    </a:lnTo>
                    <a:lnTo>
                      <a:pt x="1305" y="652"/>
                    </a:lnTo>
                    <a:lnTo>
                      <a:pt x="1305" y="638"/>
                    </a:lnTo>
                    <a:lnTo>
                      <a:pt x="1319" y="638"/>
                    </a:lnTo>
                    <a:lnTo>
                      <a:pt x="1333" y="624"/>
                    </a:lnTo>
                    <a:lnTo>
                      <a:pt x="1347" y="624"/>
                    </a:lnTo>
                    <a:lnTo>
                      <a:pt x="1361" y="624"/>
                    </a:lnTo>
                    <a:lnTo>
                      <a:pt x="1376" y="609"/>
                    </a:lnTo>
                    <a:lnTo>
                      <a:pt x="1390" y="609"/>
                    </a:lnTo>
                    <a:lnTo>
                      <a:pt x="1404" y="595"/>
                    </a:lnTo>
                    <a:lnTo>
                      <a:pt x="1418" y="595"/>
                    </a:lnTo>
                    <a:lnTo>
                      <a:pt x="1432" y="595"/>
                    </a:lnTo>
                    <a:lnTo>
                      <a:pt x="1447" y="581"/>
                    </a:lnTo>
                    <a:lnTo>
                      <a:pt x="1461" y="581"/>
                    </a:lnTo>
                    <a:lnTo>
                      <a:pt x="1489" y="567"/>
                    </a:lnTo>
                    <a:lnTo>
                      <a:pt x="1503" y="567"/>
                    </a:lnTo>
                    <a:lnTo>
                      <a:pt x="1532" y="553"/>
                    </a:lnTo>
                    <a:lnTo>
                      <a:pt x="1546" y="553"/>
                    </a:lnTo>
                    <a:lnTo>
                      <a:pt x="1560" y="539"/>
                    </a:lnTo>
                    <a:lnTo>
                      <a:pt x="1574" y="539"/>
                    </a:lnTo>
                    <a:lnTo>
                      <a:pt x="1588" y="524"/>
                    </a:lnTo>
                    <a:lnTo>
                      <a:pt x="1603" y="524"/>
                    </a:lnTo>
                    <a:lnTo>
                      <a:pt x="1617" y="510"/>
                    </a:lnTo>
                    <a:lnTo>
                      <a:pt x="1631" y="510"/>
                    </a:lnTo>
                    <a:lnTo>
                      <a:pt x="1631" y="496"/>
                    </a:lnTo>
                    <a:lnTo>
                      <a:pt x="1645" y="496"/>
                    </a:lnTo>
                    <a:lnTo>
                      <a:pt x="1659" y="482"/>
                    </a:lnTo>
                    <a:lnTo>
                      <a:pt x="1673" y="468"/>
                    </a:lnTo>
                    <a:lnTo>
                      <a:pt x="1688" y="453"/>
                    </a:lnTo>
                    <a:lnTo>
                      <a:pt x="1702" y="439"/>
                    </a:lnTo>
                    <a:lnTo>
                      <a:pt x="1716" y="425"/>
                    </a:lnTo>
                    <a:lnTo>
                      <a:pt x="1716" y="411"/>
                    </a:lnTo>
                    <a:lnTo>
                      <a:pt x="1716" y="397"/>
                    </a:lnTo>
                    <a:lnTo>
                      <a:pt x="1730" y="382"/>
                    </a:lnTo>
                    <a:lnTo>
                      <a:pt x="1730" y="368"/>
                    </a:lnTo>
                    <a:lnTo>
                      <a:pt x="1744" y="354"/>
                    </a:lnTo>
                    <a:lnTo>
                      <a:pt x="1744" y="340"/>
                    </a:lnTo>
                    <a:lnTo>
                      <a:pt x="1744" y="326"/>
                    </a:lnTo>
                    <a:lnTo>
                      <a:pt x="1744" y="312"/>
                    </a:lnTo>
                    <a:lnTo>
                      <a:pt x="1744" y="297"/>
                    </a:lnTo>
                    <a:lnTo>
                      <a:pt x="1744" y="283"/>
                    </a:lnTo>
                    <a:lnTo>
                      <a:pt x="1730" y="269"/>
                    </a:lnTo>
                    <a:lnTo>
                      <a:pt x="1730" y="255"/>
                    </a:lnTo>
                    <a:lnTo>
                      <a:pt x="1730" y="241"/>
                    </a:lnTo>
                    <a:lnTo>
                      <a:pt x="1716" y="226"/>
                    </a:lnTo>
                    <a:lnTo>
                      <a:pt x="1716" y="212"/>
                    </a:lnTo>
                    <a:lnTo>
                      <a:pt x="1702" y="198"/>
                    </a:lnTo>
                    <a:lnTo>
                      <a:pt x="1702" y="170"/>
                    </a:lnTo>
                    <a:lnTo>
                      <a:pt x="1688" y="156"/>
                    </a:lnTo>
                    <a:lnTo>
                      <a:pt x="1673" y="127"/>
                    </a:lnTo>
                    <a:lnTo>
                      <a:pt x="1673" y="113"/>
                    </a:lnTo>
                    <a:lnTo>
                      <a:pt x="1659" y="99"/>
                    </a:lnTo>
                    <a:lnTo>
                      <a:pt x="1659" y="85"/>
                    </a:lnTo>
                    <a:lnTo>
                      <a:pt x="1659" y="70"/>
                    </a:lnTo>
                    <a:lnTo>
                      <a:pt x="1659" y="56"/>
                    </a:lnTo>
                    <a:lnTo>
                      <a:pt x="1645" y="42"/>
                    </a:lnTo>
                    <a:lnTo>
                      <a:pt x="1645" y="28"/>
                    </a:lnTo>
                    <a:lnTo>
                      <a:pt x="1645" y="14"/>
                    </a:lnTo>
                    <a:lnTo>
                      <a:pt x="1645" y="0"/>
                    </a:lnTo>
                    <a:lnTo>
                      <a:pt x="1688" y="14"/>
                    </a:lnTo>
                    <a:lnTo>
                      <a:pt x="1716" y="14"/>
                    </a:lnTo>
                    <a:lnTo>
                      <a:pt x="1744" y="28"/>
                    </a:lnTo>
                    <a:lnTo>
                      <a:pt x="1844" y="56"/>
                    </a:lnTo>
                    <a:lnTo>
                      <a:pt x="1858" y="56"/>
                    </a:lnTo>
                    <a:lnTo>
                      <a:pt x="1872" y="56"/>
                    </a:lnTo>
                    <a:lnTo>
                      <a:pt x="1886" y="56"/>
                    </a:lnTo>
                    <a:lnTo>
                      <a:pt x="1886" y="70"/>
                    </a:lnTo>
                    <a:lnTo>
                      <a:pt x="1900" y="70"/>
                    </a:lnTo>
                    <a:lnTo>
                      <a:pt x="1915" y="70"/>
                    </a:lnTo>
                    <a:lnTo>
                      <a:pt x="1929" y="85"/>
                    </a:lnTo>
                    <a:lnTo>
                      <a:pt x="1943" y="85"/>
                    </a:lnTo>
                    <a:lnTo>
                      <a:pt x="1957" y="99"/>
                    </a:lnTo>
                    <a:lnTo>
                      <a:pt x="1971" y="99"/>
                    </a:lnTo>
                    <a:lnTo>
                      <a:pt x="1985" y="99"/>
                    </a:lnTo>
                    <a:lnTo>
                      <a:pt x="1985" y="113"/>
                    </a:lnTo>
                    <a:lnTo>
                      <a:pt x="2000" y="113"/>
                    </a:lnTo>
                    <a:lnTo>
                      <a:pt x="2014" y="127"/>
                    </a:lnTo>
                    <a:lnTo>
                      <a:pt x="2028" y="141"/>
                    </a:lnTo>
                    <a:lnTo>
                      <a:pt x="2042" y="156"/>
                    </a:lnTo>
                    <a:lnTo>
                      <a:pt x="2056" y="156"/>
                    </a:lnTo>
                    <a:lnTo>
                      <a:pt x="2056" y="170"/>
                    </a:lnTo>
                    <a:lnTo>
                      <a:pt x="2071" y="184"/>
                    </a:lnTo>
                    <a:lnTo>
                      <a:pt x="2071" y="198"/>
                    </a:lnTo>
                    <a:lnTo>
                      <a:pt x="2085" y="198"/>
                    </a:lnTo>
                    <a:lnTo>
                      <a:pt x="2085" y="212"/>
                    </a:lnTo>
                    <a:lnTo>
                      <a:pt x="2099" y="212"/>
                    </a:lnTo>
                    <a:lnTo>
                      <a:pt x="2099" y="226"/>
                    </a:lnTo>
                    <a:lnTo>
                      <a:pt x="2113" y="241"/>
                    </a:lnTo>
                    <a:lnTo>
                      <a:pt x="2113" y="255"/>
                    </a:lnTo>
                    <a:lnTo>
                      <a:pt x="2127" y="255"/>
                    </a:lnTo>
                    <a:lnTo>
                      <a:pt x="2127" y="269"/>
                    </a:lnTo>
                    <a:lnTo>
                      <a:pt x="2141" y="269"/>
                    </a:lnTo>
                    <a:lnTo>
                      <a:pt x="2141" y="283"/>
                    </a:lnTo>
                    <a:lnTo>
                      <a:pt x="2156" y="283"/>
                    </a:lnTo>
                    <a:lnTo>
                      <a:pt x="2170" y="297"/>
                    </a:lnTo>
                    <a:lnTo>
                      <a:pt x="2170" y="312"/>
                    </a:lnTo>
                    <a:lnTo>
                      <a:pt x="2184" y="312"/>
                    </a:lnTo>
                    <a:lnTo>
                      <a:pt x="2184" y="326"/>
                    </a:lnTo>
                    <a:lnTo>
                      <a:pt x="2198" y="326"/>
                    </a:lnTo>
                    <a:lnTo>
                      <a:pt x="2212" y="340"/>
                    </a:lnTo>
                    <a:lnTo>
                      <a:pt x="2227" y="368"/>
                    </a:lnTo>
                    <a:lnTo>
                      <a:pt x="2241" y="382"/>
                    </a:lnTo>
                    <a:lnTo>
                      <a:pt x="2241" y="397"/>
                    </a:lnTo>
                    <a:lnTo>
                      <a:pt x="2255" y="411"/>
                    </a:lnTo>
                    <a:lnTo>
                      <a:pt x="2269" y="425"/>
                    </a:lnTo>
                    <a:lnTo>
                      <a:pt x="2269" y="439"/>
                    </a:lnTo>
                    <a:lnTo>
                      <a:pt x="2283" y="453"/>
                    </a:lnTo>
                    <a:lnTo>
                      <a:pt x="2283" y="468"/>
                    </a:lnTo>
                    <a:lnTo>
                      <a:pt x="2297" y="468"/>
                    </a:lnTo>
                    <a:lnTo>
                      <a:pt x="2297" y="482"/>
                    </a:lnTo>
                    <a:lnTo>
                      <a:pt x="2312" y="496"/>
                    </a:lnTo>
                    <a:lnTo>
                      <a:pt x="2326" y="510"/>
                    </a:lnTo>
                    <a:lnTo>
                      <a:pt x="2326" y="524"/>
                    </a:lnTo>
                    <a:lnTo>
                      <a:pt x="2340" y="524"/>
                    </a:lnTo>
                    <a:lnTo>
                      <a:pt x="2340" y="539"/>
                    </a:lnTo>
                    <a:lnTo>
                      <a:pt x="2354" y="553"/>
                    </a:lnTo>
                    <a:lnTo>
                      <a:pt x="2368" y="567"/>
                    </a:lnTo>
                    <a:lnTo>
                      <a:pt x="2383" y="581"/>
                    </a:lnTo>
                    <a:lnTo>
                      <a:pt x="2397" y="609"/>
                    </a:lnTo>
                    <a:lnTo>
                      <a:pt x="2397" y="624"/>
                    </a:lnTo>
                    <a:lnTo>
                      <a:pt x="2411" y="624"/>
                    </a:lnTo>
                    <a:lnTo>
                      <a:pt x="2411" y="638"/>
                    </a:lnTo>
                    <a:lnTo>
                      <a:pt x="2425" y="652"/>
                    </a:lnTo>
                    <a:lnTo>
                      <a:pt x="2439" y="666"/>
                    </a:lnTo>
                    <a:lnTo>
                      <a:pt x="2439" y="680"/>
                    </a:lnTo>
                    <a:lnTo>
                      <a:pt x="2453" y="680"/>
                    </a:lnTo>
                    <a:lnTo>
                      <a:pt x="2453" y="695"/>
                    </a:lnTo>
                    <a:lnTo>
                      <a:pt x="2468" y="709"/>
                    </a:lnTo>
                    <a:lnTo>
                      <a:pt x="2468" y="723"/>
                    </a:lnTo>
                    <a:lnTo>
                      <a:pt x="2482" y="737"/>
                    </a:lnTo>
                    <a:lnTo>
                      <a:pt x="2496" y="751"/>
                    </a:lnTo>
                    <a:lnTo>
                      <a:pt x="2496" y="765"/>
                    </a:lnTo>
                    <a:lnTo>
                      <a:pt x="2510" y="780"/>
                    </a:lnTo>
                    <a:lnTo>
                      <a:pt x="2524" y="794"/>
                    </a:lnTo>
                    <a:lnTo>
                      <a:pt x="2539" y="808"/>
                    </a:lnTo>
                    <a:lnTo>
                      <a:pt x="2539" y="822"/>
                    </a:lnTo>
                    <a:lnTo>
                      <a:pt x="2553" y="836"/>
                    </a:lnTo>
                    <a:lnTo>
                      <a:pt x="2567" y="851"/>
                    </a:lnTo>
                    <a:lnTo>
                      <a:pt x="2567" y="865"/>
                    </a:lnTo>
                    <a:lnTo>
                      <a:pt x="2581" y="879"/>
                    </a:lnTo>
                    <a:lnTo>
                      <a:pt x="2581" y="893"/>
                    </a:lnTo>
                    <a:lnTo>
                      <a:pt x="2595" y="893"/>
                    </a:lnTo>
                    <a:lnTo>
                      <a:pt x="2609" y="907"/>
                    </a:lnTo>
                    <a:lnTo>
                      <a:pt x="2609" y="922"/>
                    </a:lnTo>
                    <a:lnTo>
                      <a:pt x="2638" y="950"/>
                    </a:lnTo>
                    <a:lnTo>
                      <a:pt x="2652" y="964"/>
                    </a:lnTo>
                    <a:lnTo>
                      <a:pt x="2666" y="1007"/>
                    </a:lnTo>
                    <a:lnTo>
                      <a:pt x="2652" y="1021"/>
                    </a:lnTo>
                    <a:lnTo>
                      <a:pt x="2609" y="1049"/>
                    </a:lnTo>
                    <a:lnTo>
                      <a:pt x="2581" y="1078"/>
                    </a:lnTo>
                    <a:lnTo>
                      <a:pt x="2553" y="1092"/>
                    </a:lnTo>
                    <a:lnTo>
                      <a:pt x="2524" y="1106"/>
                    </a:lnTo>
                    <a:lnTo>
                      <a:pt x="2510" y="1120"/>
                    </a:lnTo>
                    <a:lnTo>
                      <a:pt x="2482" y="1134"/>
                    </a:lnTo>
                    <a:lnTo>
                      <a:pt x="2468" y="1148"/>
                    </a:lnTo>
                    <a:lnTo>
                      <a:pt x="2439" y="1177"/>
                    </a:lnTo>
                    <a:lnTo>
                      <a:pt x="2411" y="1191"/>
                    </a:lnTo>
                    <a:lnTo>
                      <a:pt x="2411" y="1205"/>
                    </a:lnTo>
                    <a:lnTo>
                      <a:pt x="2397" y="1205"/>
                    </a:lnTo>
                    <a:lnTo>
                      <a:pt x="2383" y="1219"/>
                    </a:lnTo>
                    <a:lnTo>
                      <a:pt x="2354" y="1234"/>
                    </a:lnTo>
                    <a:lnTo>
                      <a:pt x="2340" y="1248"/>
                    </a:lnTo>
                    <a:lnTo>
                      <a:pt x="2326" y="1248"/>
                    </a:lnTo>
                    <a:lnTo>
                      <a:pt x="2312" y="1262"/>
                    </a:lnTo>
                    <a:lnTo>
                      <a:pt x="2269" y="1290"/>
                    </a:lnTo>
                    <a:lnTo>
                      <a:pt x="2241" y="1304"/>
                    </a:lnTo>
                    <a:lnTo>
                      <a:pt x="2227" y="1319"/>
                    </a:lnTo>
                    <a:lnTo>
                      <a:pt x="2212" y="1333"/>
                    </a:lnTo>
                    <a:lnTo>
                      <a:pt x="2184" y="1347"/>
                    </a:lnTo>
                    <a:lnTo>
                      <a:pt x="2141" y="1375"/>
                    </a:lnTo>
                    <a:lnTo>
                      <a:pt x="2113" y="1390"/>
                    </a:lnTo>
                    <a:lnTo>
                      <a:pt x="2085" y="1404"/>
                    </a:lnTo>
                    <a:lnTo>
                      <a:pt x="2056" y="1418"/>
                    </a:lnTo>
                    <a:lnTo>
                      <a:pt x="2056" y="1432"/>
                    </a:lnTo>
                    <a:lnTo>
                      <a:pt x="2042" y="1432"/>
                    </a:lnTo>
                    <a:lnTo>
                      <a:pt x="2028" y="1446"/>
                    </a:lnTo>
                    <a:lnTo>
                      <a:pt x="2014" y="1446"/>
                    </a:lnTo>
                    <a:lnTo>
                      <a:pt x="2000" y="1461"/>
                    </a:lnTo>
                    <a:lnTo>
                      <a:pt x="1971" y="1475"/>
                    </a:lnTo>
                    <a:lnTo>
                      <a:pt x="1943" y="1489"/>
                    </a:lnTo>
                    <a:lnTo>
                      <a:pt x="1915" y="1503"/>
                    </a:lnTo>
                    <a:lnTo>
                      <a:pt x="1900" y="1503"/>
                    </a:lnTo>
                    <a:lnTo>
                      <a:pt x="1858" y="1531"/>
                    </a:lnTo>
                    <a:lnTo>
                      <a:pt x="1844" y="1531"/>
                    </a:lnTo>
                    <a:lnTo>
                      <a:pt x="1744" y="1588"/>
                    </a:lnTo>
                    <a:lnTo>
                      <a:pt x="1730" y="1602"/>
                    </a:lnTo>
                    <a:lnTo>
                      <a:pt x="1702" y="1617"/>
                    </a:lnTo>
                    <a:lnTo>
                      <a:pt x="1688" y="1617"/>
                    </a:lnTo>
                    <a:lnTo>
                      <a:pt x="1503" y="1716"/>
                    </a:lnTo>
                    <a:lnTo>
                      <a:pt x="1489" y="1730"/>
                    </a:lnTo>
                    <a:lnTo>
                      <a:pt x="1461" y="1744"/>
                    </a:lnTo>
                    <a:lnTo>
                      <a:pt x="1447" y="1744"/>
                    </a:lnTo>
                    <a:lnTo>
                      <a:pt x="1432" y="1758"/>
                    </a:lnTo>
                    <a:lnTo>
                      <a:pt x="1418" y="1758"/>
                    </a:lnTo>
                    <a:lnTo>
                      <a:pt x="1404" y="1773"/>
                    </a:lnTo>
                    <a:lnTo>
                      <a:pt x="1376" y="1787"/>
                    </a:lnTo>
                    <a:lnTo>
                      <a:pt x="1347" y="1787"/>
                    </a:lnTo>
                    <a:lnTo>
                      <a:pt x="1333" y="1801"/>
                    </a:lnTo>
                    <a:lnTo>
                      <a:pt x="1305" y="1815"/>
                    </a:lnTo>
                    <a:lnTo>
                      <a:pt x="1290" y="1815"/>
                    </a:lnTo>
                    <a:lnTo>
                      <a:pt x="1276" y="1829"/>
                    </a:lnTo>
                    <a:lnTo>
                      <a:pt x="1248" y="1844"/>
                    </a:lnTo>
                    <a:lnTo>
                      <a:pt x="1234" y="1844"/>
                    </a:lnTo>
                    <a:lnTo>
                      <a:pt x="1220" y="1844"/>
                    </a:lnTo>
                    <a:lnTo>
                      <a:pt x="1205" y="1858"/>
                    </a:lnTo>
                    <a:lnTo>
                      <a:pt x="1191" y="1858"/>
                    </a:lnTo>
                    <a:lnTo>
                      <a:pt x="1177" y="1872"/>
                    </a:lnTo>
                    <a:lnTo>
                      <a:pt x="1163" y="1872"/>
                    </a:lnTo>
                    <a:lnTo>
                      <a:pt x="1149" y="1886"/>
                    </a:lnTo>
                    <a:lnTo>
                      <a:pt x="1134" y="1886"/>
                    </a:lnTo>
                    <a:lnTo>
                      <a:pt x="1120" y="1900"/>
                    </a:lnTo>
                    <a:lnTo>
                      <a:pt x="1106" y="1900"/>
                    </a:lnTo>
                    <a:lnTo>
                      <a:pt x="1092" y="1900"/>
                    </a:lnTo>
                    <a:lnTo>
                      <a:pt x="1078" y="1914"/>
                    </a:lnTo>
                    <a:lnTo>
                      <a:pt x="1064" y="1914"/>
                    </a:lnTo>
                    <a:lnTo>
                      <a:pt x="1049" y="1929"/>
                    </a:lnTo>
                    <a:lnTo>
                      <a:pt x="978" y="1943"/>
                    </a:lnTo>
                    <a:lnTo>
                      <a:pt x="681" y="2042"/>
                    </a:lnTo>
                    <a:lnTo>
                      <a:pt x="666" y="2056"/>
                    </a:lnTo>
                    <a:lnTo>
                      <a:pt x="539" y="2085"/>
                    </a:lnTo>
                    <a:lnTo>
                      <a:pt x="525" y="2099"/>
                    </a:lnTo>
                    <a:lnTo>
                      <a:pt x="496" y="2099"/>
                    </a:lnTo>
                    <a:lnTo>
                      <a:pt x="454" y="2127"/>
                    </a:lnTo>
                    <a:lnTo>
                      <a:pt x="440" y="2127"/>
                    </a:lnTo>
                    <a:close/>
                  </a:path>
                </a:pathLst>
              </a:custGeom>
              <a:noFill/>
              <a:ln w="0" cap="flat">
                <a:solidFill>
                  <a:srgbClr val="000000"/>
                </a:solidFill>
                <a:prstDash val="solid"/>
                <a:round/>
                <a:headEnd/>
                <a:tailEnd/>
              </a:ln>
              <a:extLst>
                <a:ext uri="{909E8E84-426E-40DD-AFC4-6F175D3DCCD1}">
                  <a14:hiddenFill xmlns="" xmlns:a14="http://schemas.microsoft.com/office/drawing/2010/main">
                    <a:solidFill>
                      <a:srgbClr val="FFFFFF"/>
                    </a:solidFill>
                  </a14:hiddenFill>
                </a:ext>
              </a:extLst>
            </p:spPr>
            <p:txBody>
              <a:bodyPr/>
              <a:lstStyle/>
              <a:p>
                <a:endParaRPr lang="ja-JP" altLang="en-US"/>
              </a:p>
            </p:txBody>
          </p:sp>
          <p:sp>
            <p:nvSpPr>
              <p:cNvPr id="27787" name="Freeform 179"/>
              <p:cNvSpPr>
                <a:spLocks noChangeAspect="1"/>
              </p:cNvSpPr>
              <p:nvPr/>
            </p:nvSpPr>
            <p:spPr bwMode="auto">
              <a:xfrm>
                <a:off x="5681" y="8870"/>
                <a:ext cx="2421" cy="3048"/>
              </a:xfrm>
              <a:custGeom>
                <a:avLst/>
                <a:gdLst>
                  <a:gd name="T0" fmla="*/ 2147483647 w 1517"/>
                  <a:gd name="T1" fmla="*/ 2147483647 h 1915"/>
                  <a:gd name="T2" fmla="*/ 2147483647 w 1517"/>
                  <a:gd name="T3" fmla="*/ 2147483647 h 1915"/>
                  <a:gd name="T4" fmla="*/ 2147483647 w 1517"/>
                  <a:gd name="T5" fmla="*/ 2147483647 h 1915"/>
                  <a:gd name="T6" fmla="*/ 2147483647 w 1517"/>
                  <a:gd name="T7" fmla="*/ 2147483647 h 1915"/>
                  <a:gd name="T8" fmla="*/ 2147483647 w 1517"/>
                  <a:gd name="T9" fmla="*/ 2147483647 h 1915"/>
                  <a:gd name="T10" fmla="*/ 2147483647 w 1517"/>
                  <a:gd name="T11" fmla="*/ 2147483647 h 1915"/>
                  <a:gd name="T12" fmla="*/ 2147483647 w 1517"/>
                  <a:gd name="T13" fmla="*/ 2147483647 h 1915"/>
                  <a:gd name="T14" fmla="*/ 2147483647 w 1517"/>
                  <a:gd name="T15" fmla="*/ 2147483647 h 1915"/>
                  <a:gd name="T16" fmla="*/ 2147483647 w 1517"/>
                  <a:gd name="T17" fmla="*/ 2147483647 h 1915"/>
                  <a:gd name="T18" fmla="*/ 2147483647 w 1517"/>
                  <a:gd name="T19" fmla="*/ 2147483647 h 1915"/>
                  <a:gd name="T20" fmla="*/ 2147483647 w 1517"/>
                  <a:gd name="T21" fmla="*/ 2147483647 h 1915"/>
                  <a:gd name="T22" fmla="*/ 2147483647 w 1517"/>
                  <a:gd name="T23" fmla="*/ 2147483647 h 1915"/>
                  <a:gd name="T24" fmla="*/ 2147483647 w 1517"/>
                  <a:gd name="T25" fmla="*/ 2147483647 h 1915"/>
                  <a:gd name="T26" fmla="*/ 2147483647 w 1517"/>
                  <a:gd name="T27" fmla="*/ 2147483647 h 1915"/>
                  <a:gd name="T28" fmla="*/ 2147483647 w 1517"/>
                  <a:gd name="T29" fmla="*/ 2147483647 h 1915"/>
                  <a:gd name="T30" fmla="*/ 2147483647 w 1517"/>
                  <a:gd name="T31" fmla="*/ 2147483647 h 1915"/>
                  <a:gd name="T32" fmla="*/ 2147483647 w 1517"/>
                  <a:gd name="T33" fmla="*/ 2147483647 h 1915"/>
                  <a:gd name="T34" fmla="*/ 2147483647 w 1517"/>
                  <a:gd name="T35" fmla="*/ 2147483647 h 1915"/>
                  <a:gd name="T36" fmla="*/ 2147483647 w 1517"/>
                  <a:gd name="T37" fmla="*/ 2147483647 h 1915"/>
                  <a:gd name="T38" fmla="*/ 2147483647 w 1517"/>
                  <a:gd name="T39" fmla="*/ 2147483647 h 1915"/>
                  <a:gd name="T40" fmla="*/ 2147483647 w 1517"/>
                  <a:gd name="T41" fmla="*/ 2147483647 h 1915"/>
                  <a:gd name="T42" fmla="*/ 2147483647 w 1517"/>
                  <a:gd name="T43" fmla="*/ 2147483647 h 1915"/>
                  <a:gd name="T44" fmla="*/ 2147483647 w 1517"/>
                  <a:gd name="T45" fmla="*/ 2147483647 h 1915"/>
                  <a:gd name="T46" fmla="*/ 2147483647 w 1517"/>
                  <a:gd name="T47" fmla="*/ 2147483647 h 1915"/>
                  <a:gd name="T48" fmla="*/ 2147483647 w 1517"/>
                  <a:gd name="T49" fmla="*/ 2147483647 h 1915"/>
                  <a:gd name="T50" fmla="*/ 2147483647 w 1517"/>
                  <a:gd name="T51" fmla="*/ 2147483647 h 1915"/>
                  <a:gd name="T52" fmla="*/ 2147483647 w 1517"/>
                  <a:gd name="T53" fmla="*/ 2147483647 h 1915"/>
                  <a:gd name="T54" fmla="*/ 2147483647 w 1517"/>
                  <a:gd name="T55" fmla="*/ 2147483647 h 1915"/>
                  <a:gd name="T56" fmla="*/ 2147483647 w 1517"/>
                  <a:gd name="T57" fmla="*/ 2147483647 h 1915"/>
                  <a:gd name="T58" fmla="*/ 2147483647 w 1517"/>
                  <a:gd name="T59" fmla="*/ 2147483647 h 1915"/>
                  <a:gd name="T60" fmla="*/ 2147483647 w 1517"/>
                  <a:gd name="T61" fmla="*/ 2147483647 h 1915"/>
                  <a:gd name="T62" fmla="*/ 2147483647 w 1517"/>
                  <a:gd name="T63" fmla="*/ 2147483647 h 1915"/>
                  <a:gd name="T64" fmla="*/ 2147483647 w 1517"/>
                  <a:gd name="T65" fmla="*/ 2147483647 h 1915"/>
                  <a:gd name="T66" fmla="*/ 2147483647 w 1517"/>
                  <a:gd name="T67" fmla="*/ 2147483647 h 1915"/>
                  <a:gd name="T68" fmla="*/ 2147483647 w 1517"/>
                  <a:gd name="T69" fmla="*/ 2147483647 h 1915"/>
                  <a:gd name="T70" fmla="*/ 2147483647 w 1517"/>
                  <a:gd name="T71" fmla="*/ 2147483647 h 1915"/>
                  <a:gd name="T72" fmla="*/ 2147483647 w 1517"/>
                  <a:gd name="T73" fmla="*/ 2147483647 h 1915"/>
                  <a:gd name="T74" fmla="*/ 2147483647 w 1517"/>
                  <a:gd name="T75" fmla="*/ 2147483647 h 1915"/>
                  <a:gd name="T76" fmla="*/ 2147483647 w 1517"/>
                  <a:gd name="T77" fmla="*/ 2147483647 h 1915"/>
                  <a:gd name="T78" fmla="*/ 2147483647 w 1517"/>
                  <a:gd name="T79" fmla="*/ 2147483647 h 1915"/>
                  <a:gd name="T80" fmla="*/ 2147483647 w 1517"/>
                  <a:gd name="T81" fmla="*/ 2147483647 h 1915"/>
                  <a:gd name="T82" fmla="*/ 2147483647 w 1517"/>
                  <a:gd name="T83" fmla="*/ 2147483647 h 1915"/>
                  <a:gd name="T84" fmla="*/ 2147483647 w 1517"/>
                  <a:gd name="T85" fmla="*/ 2147483647 h 1915"/>
                  <a:gd name="T86" fmla="*/ 2147483647 w 1517"/>
                  <a:gd name="T87" fmla="*/ 2147483647 h 1915"/>
                  <a:gd name="T88" fmla="*/ 2147483647 w 1517"/>
                  <a:gd name="T89" fmla="*/ 2147483647 h 1915"/>
                  <a:gd name="T90" fmla="*/ 2147483647 w 1517"/>
                  <a:gd name="T91" fmla="*/ 2147483647 h 1915"/>
                  <a:gd name="T92" fmla="*/ 2147483647 w 1517"/>
                  <a:gd name="T93" fmla="*/ 2147483647 h 1915"/>
                  <a:gd name="T94" fmla="*/ 2147483647 w 1517"/>
                  <a:gd name="T95" fmla="*/ 2147483647 h 1915"/>
                  <a:gd name="T96" fmla="*/ 2147483647 w 1517"/>
                  <a:gd name="T97" fmla="*/ 2147483647 h 1915"/>
                  <a:gd name="T98" fmla="*/ 2147483647 w 1517"/>
                  <a:gd name="T99" fmla="*/ 2147483647 h 1915"/>
                  <a:gd name="T100" fmla="*/ 2147483647 w 1517"/>
                  <a:gd name="T101" fmla="*/ 2147483647 h 1915"/>
                  <a:gd name="T102" fmla="*/ 2147483647 w 1517"/>
                  <a:gd name="T103" fmla="*/ 2147483647 h 1915"/>
                  <a:gd name="T104" fmla="*/ 2147483647 w 1517"/>
                  <a:gd name="T105" fmla="*/ 2147483647 h 1915"/>
                  <a:gd name="T106" fmla="*/ 2147483647 w 1517"/>
                  <a:gd name="T107" fmla="*/ 2147483647 h 1915"/>
                  <a:gd name="T108" fmla="*/ 2147483647 w 1517"/>
                  <a:gd name="T109" fmla="*/ 2147483647 h 1915"/>
                  <a:gd name="T110" fmla="*/ 2147483647 w 1517"/>
                  <a:gd name="T111" fmla="*/ 2147483647 h 1915"/>
                  <a:gd name="T112" fmla="*/ 2147483647 w 1517"/>
                  <a:gd name="T113" fmla="*/ 2147483647 h 1915"/>
                  <a:gd name="T114" fmla="*/ 2147483647 w 1517"/>
                  <a:gd name="T115" fmla="*/ 2147483647 h 1915"/>
                  <a:gd name="T116" fmla="*/ 2147483647 w 1517"/>
                  <a:gd name="T117" fmla="*/ 2147483647 h 1915"/>
                  <a:gd name="T118" fmla="*/ 2147483647 w 1517"/>
                  <a:gd name="T119" fmla="*/ 0 h 1915"/>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517"/>
                  <a:gd name="T181" fmla="*/ 0 h 1915"/>
                  <a:gd name="T182" fmla="*/ 1517 w 1517"/>
                  <a:gd name="T183" fmla="*/ 1915 h 1915"/>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517" h="1915">
                    <a:moveTo>
                      <a:pt x="1474" y="28"/>
                    </a:moveTo>
                    <a:lnTo>
                      <a:pt x="1489" y="71"/>
                    </a:lnTo>
                    <a:lnTo>
                      <a:pt x="1489" y="85"/>
                    </a:lnTo>
                    <a:lnTo>
                      <a:pt x="1503" y="127"/>
                    </a:lnTo>
                    <a:lnTo>
                      <a:pt x="1503" y="142"/>
                    </a:lnTo>
                    <a:lnTo>
                      <a:pt x="1503" y="156"/>
                    </a:lnTo>
                    <a:lnTo>
                      <a:pt x="1503" y="170"/>
                    </a:lnTo>
                    <a:lnTo>
                      <a:pt x="1503" y="184"/>
                    </a:lnTo>
                    <a:lnTo>
                      <a:pt x="1517" y="198"/>
                    </a:lnTo>
                    <a:lnTo>
                      <a:pt x="1517" y="213"/>
                    </a:lnTo>
                    <a:lnTo>
                      <a:pt x="1503" y="213"/>
                    </a:lnTo>
                    <a:lnTo>
                      <a:pt x="1517" y="227"/>
                    </a:lnTo>
                    <a:lnTo>
                      <a:pt x="1517" y="241"/>
                    </a:lnTo>
                    <a:lnTo>
                      <a:pt x="1517" y="269"/>
                    </a:lnTo>
                    <a:lnTo>
                      <a:pt x="1517" y="283"/>
                    </a:lnTo>
                    <a:lnTo>
                      <a:pt x="1517" y="312"/>
                    </a:lnTo>
                    <a:lnTo>
                      <a:pt x="1517" y="326"/>
                    </a:lnTo>
                    <a:lnTo>
                      <a:pt x="1517" y="340"/>
                    </a:lnTo>
                    <a:lnTo>
                      <a:pt x="1517" y="369"/>
                    </a:lnTo>
                    <a:lnTo>
                      <a:pt x="1517" y="383"/>
                    </a:lnTo>
                    <a:lnTo>
                      <a:pt x="1517" y="397"/>
                    </a:lnTo>
                    <a:lnTo>
                      <a:pt x="1517" y="411"/>
                    </a:lnTo>
                    <a:lnTo>
                      <a:pt x="1503" y="439"/>
                    </a:lnTo>
                    <a:lnTo>
                      <a:pt x="1503" y="454"/>
                    </a:lnTo>
                    <a:lnTo>
                      <a:pt x="1503" y="468"/>
                    </a:lnTo>
                    <a:lnTo>
                      <a:pt x="1503" y="482"/>
                    </a:lnTo>
                    <a:lnTo>
                      <a:pt x="1503" y="510"/>
                    </a:lnTo>
                    <a:lnTo>
                      <a:pt x="1489" y="539"/>
                    </a:lnTo>
                    <a:lnTo>
                      <a:pt x="1489" y="553"/>
                    </a:lnTo>
                    <a:lnTo>
                      <a:pt x="1489" y="567"/>
                    </a:lnTo>
                    <a:lnTo>
                      <a:pt x="1474" y="581"/>
                    </a:lnTo>
                    <a:lnTo>
                      <a:pt x="1474" y="596"/>
                    </a:lnTo>
                    <a:lnTo>
                      <a:pt x="1474" y="610"/>
                    </a:lnTo>
                    <a:lnTo>
                      <a:pt x="1460" y="610"/>
                    </a:lnTo>
                    <a:lnTo>
                      <a:pt x="1460" y="624"/>
                    </a:lnTo>
                    <a:lnTo>
                      <a:pt x="1460" y="638"/>
                    </a:lnTo>
                    <a:lnTo>
                      <a:pt x="1446" y="638"/>
                    </a:lnTo>
                    <a:lnTo>
                      <a:pt x="1446" y="652"/>
                    </a:lnTo>
                    <a:lnTo>
                      <a:pt x="1446" y="666"/>
                    </a:lnTo>
                    <a:lnTo>
                      <a:pt x="1432" y="681"/>
                    </a:lnTo>
                    <a:lnTo>
                      <a:pt x="1432" y="695"/>
                    </a:lnTo>
                    <a:lnTo>
                      <a:pt x="1418" y="709"/>
                    </a:lnTo>
                    <a:lnTo>
                      <a:pt x="1418" y="723"/>
                    </a:lnTo>
                    <a:lnTo>
                      <a:pt x="1418" y="737"/>
                    </a:lnTo>
                    <a:lnTo>
                      <a:pt x="1404" y="752"/>
                    </a:lnTo>
                    <a:lnTo>
                      <a:pt x="1404" y="766"/>
                    </a:lnTo>
                    <a:lnTo>
                      <a:pt x="1404" y="780"/>
                    </a:lnTo>
                    <a:lnTo>
                      <a:pt x="1404" y="794"/>
                    </a:lnTo>
                    <a:lnTo>
                      <a:pt x="1389" y="794"/>
                    </a:lnTo>
                    <a:lnTo>
                      <a:pt x="1389" y="808"/>
                    </a:lnTo>
                    <a:lnTo>
                      <a:pt x="1389" y="851"/>
                    </a:lnTo>
                    <a:lnTo>
                      <a:pt x="1389" y="879"/>
                    </a:lnTo>
                    <a:lnTo>
                      <a:pt x="1389" y="893"/>
                    </a:lnTo>
                    <a:lnTo>
                      <a:pt x="1404" y="936"/>
                    </a:lnTo>
                    <a:lnTo>
                      <a:pt x="1404" y="950"/>
                    </a:lnTo>
                    <a:lnTo>
                      <a:pt x="1404" y="978"/>
                    </a:lnTo>
                    <a:lnTo>
                      <a:pt x="1404" y="1007"/>
                    </a:lnTo>
                    <a:lnTo>
                      <a:pt x="1404" y="1035"/>
                    </a:lnTo>
                    <a:lnTo>
                      <a:pt x="1404" y="1049"/>
                    </a:lnTo>
                    <a:lnTo>
                      <a:pt x="1404" y="1064"/>
                    </a:lnTo>
                    <a:lnTo>
                      <a:pt x="1404" y="1078"/>
                    </a:lnTo>
                    <a:lnTo>
                      <a:pt x="1404" y="1120"/>
                    </a:lnTo>
                    <a:lnTo>
                      <a:pt x="1404" y="1135"/>
                    </a:lnTo>
                    <a:lnTo>
                      <a:pt x="1404" y="1177"/>
                    </a:lnTo>
                    <a:lnTo>
                      <a:pt x="1404" y="1191"/>
                    </a:lnTo>
                    <a:lnTo>
                      <a:pt x="1404" y="1205"/>
                    </a:lnTo>
                    <a:lnTo>
                      <a:pt x="1389" y="1234"/>
                    </a:lnTo>
                    <a:lnTo>
                      <a:pt x="1389" y="1262"/>
                    </a:lnTo>
                    <a:lnTo>
                      <a:pt x="1389" y="1291"/>
                    </a:lnTo>
                    <a:lnTo>
                      <a:pt x="1375" y="1319"/>
                    </a:lnTo>
                    <a:lnTo>
                      <a:pt x="1375" y="1333"/>
                    </a:lnTo>
                    <a:lnTo>
                      <a:pt x="1375" y="1347"/>
                    </a:lnTo>
                    <a:lnTo>
                      <a:pt x="1361" y="1361"/>
                    </a:lnTo>
                    <a:lnTo>
                      <a:pt x="1361" y="1376"/>
                    </a:lnTo>
                    <a:lnTo>
                      <a:pt x="1361" y="1390"/>
                    </a:lnTo>
                    <a:lnTo>
                      <a:pt x="1361" y="1404"/>
                    </a:lnTo>
                    <a:lnTo>
                      <a:pt x="1347" y="1432"/>
                    </a:lnTo>
                    <a:lnTo>
                      <a:pt x="1347" y="1447"/>
                    </a:lnTo>
                    <a:lnTo>
                      <a:pt x="1333" y="1503"/>
                    </a:lnTo>
                    <a:lnTo>
                      <a:pt x="1304" y="1574"/>
                    </a:lnTo>
                    <a:lnTo>
                      <a:pt x="1290" y="1574"/>
                    </a:lnTo>
                    <a:lnTo>
                      <a:pt x="1276" y="1617"/>
                    </a:lnTo>
                    <a:lnTo>
                      <a:pt x="1233" y="1674"/>
                    </a:lnTo>
                    <a:lnTo>
                      <a:pt x="1205" y="1716"/>
                    </a:lnTo>
                    <a:lnTo>
                      <a:pt x="1191" y="1730"/>
                    </a:lnTo>
                    <a:lnTo>
                      <a:pt x="1177" y="1744"/>
                    </a:lnTo>
                    <a:lnTo>
                      <a:pt x="1162" y="1744"/>
                    </a:lnTo>
                    <a:lnTo>
                      <a:pt x="1162" y="1759"/>
                    </a:lnTo>
                    <a:lnTo>
                      <a:pt x="1134" y="1759"/>
                    </a:lnTo>
                    <a:lnTo>
                      <a:pt x="1120" y="1773"/>
                    </a:lnTo>
                    <a:lnTo>
                      <a:pt x="1106" y="1787"/>
                    </a:lnTo>
                    <a:lnTo>
                      <a:pt x="1092" y="1801"/>
                    </a:lnTo>
                    <a:lnTo>
                      <a:pt x="1077" y="1801"/>
                    </a:lnTo>
                    <a:lnTo>
                      <a:pt x="1063" y="1801"/>
                    </a:lnTo>
                    <a:lnTo>
                      <a:pt x="1049" y="1815"/>
                    </a:lnTo>
                    <a:lnTo>
                      <a:pt x="1035" y="1815"/>
                    </a:lnTo>
                    <a:lnTo>
                      <a:pt x="1021" y="1815"/>
                    </a:lnTo>
                    <a:lnTo>
                      <a:pt x="992" y="1830"/>
                    </a:lnTo>
                    <a:lnTo>
                      <a:pt x="978" y="1830"/>
                    </a:lnTo>
                    <a:lnTo>
                      <a:pt x="964" y="1830"/>
                    </a:lnTo>
                    <a:lnTo>
                      <a:pt x="936" y="1844"/>
                    </a:lnTo>
                    <a:lnTo>
                      <a:pt x="907" y="1844"/>
                    </a:lnTo>
                    <a:lnTo>
                      <a:pt x="865" y="1858"/>
                    </a:lnTo>
                    <a:lnTo>
                      <a:pt x="822" y="1872"/>
                    </a:lnTo>
                    <a:lnTo>
                      <a:pt x="808" y="1872"/>
                    </a:lnTo>
                    <a:lnTo>
                      <a:pt x="780" y="1872"/>
                    </a:lnTo>
                    <a:lnTo>
                      <a:pt x="680" y="1900"/>
                    </a:lnTo>
                    <a:lnTo>
                      <a:pt x="666" y="1900"/>
                    </a:lnTo>
                    <a:lnTo>
                      <a:pt x="638" y="1900"/>
                    </a:lnTo>
                    <a:lnTo>
                      <a:pt x="624" y="1915"/>
                    </a:lnTo>
                    <a:lnTo>
                      <a:pt x="609" y="1915"/>
                    </a:lnTo>
                    <a:lnTo>
                      <a:pt x="595" y="1915"/>
                    </a:lnTo>
                    <a:lnTo>
                      <a:pt x="581" y="1915"/>
                    </a:lnTo>
                    <a:lnTo>
                      <a:pt x="553" y="1915"/>
                    </a:lnTo>
                    <a:lnTo>
                      <a:pt x="538" y="1915"/>
                    </a:lnTo>
                    <a:lnTo>
                      <a:pt x="524" y="1915"/>
                    </a:lnTo>
                    <a:lnTo>
                      <a:pt x="510" y="1915"/>
                    </a:lnTo>
                    <a:lnTo>
                      <a:pt x="496" y="1915"/>
                    </a:lnTo>
                    <a:lnTo>
                      <a:pt x="482" y="1915"/>
                    </a:lnTo>
                    <a:lnTo>
                      <a:pt x="468" y="1900"/>
                    </a:lnTo>
                    <a:lnTo>
                      <a:pt x="453" y="1900"/>
                    </a:lnTo>
                    <a:lnTo>
                      <a:pt x="439" y="1900"/>
                    </a:lnTo>
                    <a:lnTo>
                      <a:pt x="425" y="1886"/>
                    </a:lnTo>
                    <a:lnTo>
                      <a:pt x="411" y="1886"/>
                    </a:lnTo>
                    <a:lnTo>
                      <a:pt x="397" y="1886"/>
                    </a:lnTo>
                    <a:lnTo>
                      <a:pt x="382" y="1872"/>
                    </a:lnTo>
                    <a:lnTo>
                      <a:pt x="368" y="1872"/>
                    </a:lnTo>
                    <a:lnTo>
                      <a:pt x="283" y="1830"/>
                    </a:lnTo>
                    <a:lnTo>
                      <a:pt x="269" y="1815"/>
                    </a:lnTo>
                    <a:lnTo>
                      <a:pt x="255" y="1815"/>
                    </a:lnTo>
                    <a:lnTo>
                      <a:pt x="198" y="1787"/>
                    </a:lnTo>
                    <a:lnTo>
                      <a:pt x="184" y="1787"/>
                    </a:lnTo>
                    <a:lnTo>
                      <a:pt x="184" y="1744"/>
                    </a:lnTo>
                    <a:lnTo>
                      <a:pt x="156" y="1617"/>
                    </a:lnTo>
                    <a:lnTo>
                      <a:pt x="113" y="1447"/>
                    </a:lnTo>
                    <a:lnTo>
                      <a:pt x="70" y="1319"/>
                    </a:lnTo>
                    <a:lnTo>
                      <a:pt x="42" y="1191"/>
                    </a:lnTo>
                    <a:lnTo>
                      <a:pt x="28" y="1149"/>
                    </a:lnTo>
                    <a:lnTo>
                      <a:pt x="14" y="1120"/>
                    </a:lnTo>
                    <a:lnTo>
                      <a:pt x="0" y="1120"/>
                    </a:lnTo>
                    <a:lnTo>
                      <a:pt x="340" y="978"/>
                    </a:lnTo>
                    <a:lnTo>
                      <a:pt x="368" y="964"/>
                    </a:lnTo>
                    <a:lnTo>
                      <a:pt x="411" y="950"/>
                    </a:lnTo>
                    <a:lnTo>
                      <a:pt x="453" y="922"/>
                    </a:lnTo>
                    <a:lnTo>
                      <a:pt x="567" y="879"/>
                    </a:lnTo>
                    <a:lnTo>
                      <a:pt x="609" y="808"/>
                    </a:lnTo>
                    <a:lnTo>
                      <a:pt x="624" y="794"/>
                    </a:lnTo>
                    <a:lnTo>
                      <a:pt x="638" y="766"/>
                    </a:lnTo>
                    <a:lnTo>
                      <a:pt x="652" y="752"/>
                    </a:lnTo>
                    <a:lnTo>
                      <a:pt x="666" y="723"/>
                    </a:lnTo>
                    <a:lnTo>
                      <a:pt x="680" y="695"/>
                    </a:lnTo>
                    <a:lnTo>
                      <a:pt x="694" y="681"/>
                    </a:lnTo>
                    <a:lnTo>
                      <a:pt x="694" y="666"/>
                    </a:lnTo>
                    <a:lnTo>
                      <a:pt x="694" y="652"/>
                    </a:lnTo>
                    <a:lnTo>
                      <a:pt x="709" y="638"/>
                    </a:lnTo>
                    <a:lnTo>
                      <a:pt x="723" y="624"/>
                    </a:lnTo>
                    <a:lnTo>
                      <a:pt x="737" y="596"/>
                    </a:lnTo>
                    <a:lnTo>
                      <a:pt x="751" y="581"/>
                    </a:lnTo>
                    <a:lnTo>
                      <a:pt x="751" y="567"/>
                    </a:lnTo>
                    <a:lnTo>
                      <a:pt x="780" y="553"/>
                    </a:lnTo>
                    <a:lnTo>
                      <a:pt x="794" y="525"/>
                    </a:lnTo>
                    <a:lnTo>
                      <a:pt x="808" y="496"/>
                    </a:lnTo>
                    <a:lnTo>
                      <a:pt x="822" y="482"/>
                    </a:lnTo>
                    <a:lnTo>
                      <a:pt x="822" y="468"/>
                    </a:lnTo>
                    <a:lnTo>
                      <a:pt x="836" y="439"/>
                    </a:lnTo>
                    <a:lnTo>
                      <a:pt x="850" y="425"/>
                    </a:lnTo>
                    <a:lnTo>
                      <a:pt x="865" y="397"/>
                    </a:lnTo>
                    <a:lnTo>
                      <a:pt x="879" y="383"/>
                    </a:lnTo>
                    <a:lnTo>
                      <a:pt x="893" y="369"/>
                    </a:lnTo>
                    <a:lnTo>
                      <a:pt x="907" y="340"/>
                    </a:lnTo>
                    <a:lnTo>
                      <a:pt x="921" y="312"/>
                    </a:lnTo>
                    <a:lnTo>
                      <a:pt x="936" y="298"/>
                    </a:lnTo>
                    <a:lnTo>
                      <a:pt x="950" y="283"/>
                    </a:lnTo>
                    <a:lnTo>
                      <a:pt x="964" y="269"/>
                    </a:lnTo>
                    <a:lnTo>
                      <a:pt x="978" y="241"/>
                    </a:lnTo>
                    <a:lnTo>
                      <a:pt x="1021" y="213"/>
                    </a:lnTo>
                    <a:lnTo>
                      <a:pt x="1021" y="198"/>
                    </a:lnTo>
                    <a:lnTo>
                      <a:pt x="1035" y="184"/>
                    </a:lnTo>
                    <a:lnTo>
                      <a:pt x="1049" y="184"/>
                    </a:lnTo>
                    <a:lnTo>
                      <a:pt x="1063" y="170"/>
                    </a:lnTo>
                    <a:lnTo>
                      <a:pt x="1077" y="142"/>
                    </a:lnTo>
                    <a:lnTo>
                      <a:pt x="1092" y="127"/>
                    </a:lnTo>
                    <a:lnTo>
                      <a:pt x="1106" y="113"/>
                    </a:lnTo>
                    <a:lnTo>
                      <a:pt x="1120" y="113"/>
                    </a:lnTo>
                    <a:lnTo>
                      <a:pt x="1134" y="99"/>
                    </a:lnTo>
                    <a:lnTo>
                      <a:pt x="1148" y="85"/>
                    </a:lnTo>
                    <a:lnTo>
                      <a:pt x="1177" y="71"/>
                    </a:lnTo>
                    <a:lnTo>
                      <a:pt x="1191" y="56"/>
                    </a:lnTo>
                    <a:lnTo>
                      <a:pt x="1205" y="56"/>
                    </a:lnTo>
                    <a:lnTo>
                      <a:pt x="1219" y="56"/>
                    </a:lnTo>
                    <a:lnTo>
                      <a:pt x="1248" y="56"/>
                    </a:lnTo>
                    <a:lnTo>
                      <a:pt x="1276" y="42"/>
                    </a:lnTo>
                    <a:lnTo>
                      <a:pt x="1290" y="42"/>
                    </a:lnTo>
                    <a:lnTo>
                      <a:pt x="1304" y="42"/>
                    </a:lnTo>
                    <a:lnTo>
                      <a:pt x="1318" y="42"/>
                    </a:lnTo>
                    <a:lnTo>
                      <a:pt x="1361" y="28"/>
                    </a:lnTo>
                    <a:lnTo>
                      <a:pt x="1404" y="14"/>
                    </a:lnTo>
                    <a:lnTo>
                      <a:pt x="1418" y="14"/>
                    </a:lnTo>
                    <a:lnTo>
                      <a:pt x="1432" y="14"/>
                    </a:lnTo>
                    <a:lnTo>
                      <a:pt x="1446" y="0"/>
                    </a:lnTo>
                    <a:lnTo>
                      <a:pt x="1460" y="0"/>
                    </a:lnTo>
                    <a:lnTo>
                      <a:pt x="1460" y="14"/>
                    </a:lnTo>
                    <a:lnTo>
                      <a:pt x="1474" y="28"/>
                    </a:lnTo>
                    <a:close/>
                  </a:path>
                </a:pathLst>
              </a:custGeom>
              <a:noFill/>
              <a:ln w="0" cap="flat">
                <a:solidFill>
                  <a:srgbClr val="000000"/>
                </a:solidFill>
                <a:prstDash val="solid"/>
                <a:round/>
                <a:headEnd/>
                <a:tailEnd/>
              </a:ln>
              <a:extLst>
                <a:ext uri="{909E8E84-426E-40DD-AFC4-6F175D3DCCD1}">
                  <a14:hiddenFill xmlns="" xmlns:a14="http://schemas.microsoft.com/office/drawing/2010/main">
                    <a:solidFill>
                      <a:srgbClr val="FFFFFF"/>
                    </a:solidFill>
                  </a14:hiddenFill>
                </a:ext>
              </a:extLst>
            </p:spPr>
            <p:txBody>
              <a:bodyPr/>
              <a:lstStyle/>
              <a:p>
                <a:endParaRPr lang="ja-JP" altLang="en-US"/>
              </a:p>
            </p:txBody>
          </p:sp>
          <p:sp>
            <p:nvSpPr>
              <p:cNvPr id="27788" name="Freeform 180"/>
              <p:cNvSpPr>
                <a:spLocks noChangeAspect="1"/>
              </p:cNvSpPr>
              <p:nvPr/>
            </p:nvSpPr>
            <p:spPr bwMode="auto">
              <a:xfrm>
                <a:off x="8962" y="6972"/>
                <a:ext cx="2263" cy="2304"/>
              </a:xfrm>
              <a:custGeom>
                <a:avLst/>
                <a:gdLst>
                  <a:gd name="T0" fmla="*/ 2147483647 w 1418"/>
                  <a:gd name="T1" fmla="*/ 2147483647 h 1447"/>
                  <a:gd name="T2" fmla="*/ 2147483647 w 1418"/>
                  <a:gd name="T3" fmla="*/ 2147483647 h 1447"/>
                  <a:gd name="T4" fmla="*/ 2147483647 w 1418"/>
                  <a:gd name="T5" fmla="*/ 2147483647 h 1447"/>
                  <a:gd name="T6" fmla="*/ 2147483647 w 1418"/>
                  <a:gd name="T7" fmla="*/ 2147483647 h 1447"/>
                  <a:gd name="T8" fmla="*/ 2147483647 w 1418"/>
                  <a:gd name="T9" fmla="*/ 2147483647 h 1447"/>
                  <a:gd name="T10" fmla="*/ 2147483647 w 1418"/>
                  <a:gd name="T11" fmla="*/ 2147483647 h 1447"/>
                  <a:gd name="T12" fmla="*/ 2147483647 w 1418"/>
                  <a:gd name="T13" fmla="*/ 2147483647 h 1447"/>
                  <a:gd name="T14" fmla="*/ 2147483647 w 1418"/>
                  <a:gd name="T15" fmla="*/ 2147483647 h 1447"/>
                  <a:gd name="T16" fmla="*/ 2147483647 w 1418"/>
                  <a:gd name="T17" fmla="*/ 2147483647 h 1447"/>
                  <a:gd name="T18" fmla="*/ 2147483647 w 1418"/>
                  <a:gd name="T19" fmla="*/ 2147483647 h 1447"/>
                  <a:gd name="T20" fmla="*/ 2147483647 w 1418"/>
                  <a:gd name="T21" fmla="*/ 2147483647 h 1447"/>
                  <a:gd name="T22" fmla="*/ 2147483647 w 1418"/>
                  <a:gd name="T23" fmla="*/ 2147483647 h 1447"/>
                  <a:gd name="T24" fmla="*/ 2147483647 w 1418"/>
                  <a:gd name="T25" fmla="*/ 2147483647 h 1447"/>
                  <a:gd name="T26" fmla="*/ 2147483647 w 1418"/>
                  <a:gd name="T27" fmla="*/ 2147483647 h 1447"/>
                  <a:gd name="T28" fmla="*/ 2147483647 w 1418"/>
                  <a:gd name="T29" fmla="*/ 2147483647 h 1447"/>
                  <a:gd name="T30" fmla="*/ 2147483647 w 1418"/>
                  <a:gd name="T31" fmla="*/ 2147483647 h 1447"/>
                  <a:gd name="T32" fmla="*/ 2147483647 w 1418"/>
                  <a:gd name="T33" fmla="*/ 2147483647 h 1447"/>
                  <a:gd name="T34" fmla="*/ 2147483647 w 1418"/>
                  <a:gd name="T35" fmla="*/ 2147483647 h 1447"/>
                  <a:gd name="T36" fmla="*/ 2147483647 w 1418"/>
                  <a:gd name="T37" fmla="*/ 2147483647 h 1447"/>
                  <a:gd name="T38" fmla="*/ 2147483647 w 1418"/>
                  <a:gd name="T39" fmla="*/ 2147483647 h 1447"/>
                  <a:gd name="T40" fmla="*/ 2147483647 w 1418"/>
                  <a:gd name="T41" fmla="*/ 2147483647 h 1447"/>
                  <a:gd name="T42" fmla="*/ 2147483647 w 1418"/>
                  <a:gd name="T43" fmla="*/ 2147483647 h 1447"/>
                  <a:gd name="T44" fmla="*/ 2147483647 w 1418"/>
                  <a:gd name="T45" fmla="*/ 2147483647 h 1447"/>
                  <a:gd name="T46" fmla="*/ 2147483647 w 1418"/>
                  <a:gd name="T47" fmla="*/ 2147483647 h 1447"/>
                  <a:gd name="T48" fmla="*/ 2147483647 w 1418"/>
                  <a:gd name="T49" fmla="*/ 2147483647 h 1447"/>
                  <a:gd name="T50" fmla="*/ 2147483647 w 1418"/>
                  <a:gd name="T51" fmla="*/ 2147483647 h 1447"/>
                  <a:gd name="T52" fmla="*/ 2147483647 w 1418"/>
                  <a:gd name="T53" fmla="*/ 2147483647 h 1447"/>
                  <a:gd name="T54" fmla="*/ 2147483647 w 1418"/>
                  <a:gd name="T55" fmla="*/ 2147483647 h 1447"/>
                  <a:gd name="T56" fmla="*/ 2147483647 w 1418"/>
                  <a:gd name="T57" fmla="*/ 2147483647 h 1447"/>
                  <a:gd name="T58" fmla="*/ 2147483647 w 1418"/>
                  <a:gd name="T59" fmla="*/ 2147483647 h 1447"/>
                  <a:gd name="T60" fmla="*/ 2147483647 w 1418"/>
                  <a:gd name="T61" fmla="*/ 2147483647 h 1447"/>
                  <a:gd name="T62" fmla="*/ 2147483647 w 1418"/>
                  <a:gd name="T63" fmla="*/ 2147483647 h 1447"/>
                  <a:gd name="T64" fmla="*/ 2147483647 w 1418"/>
                  <a:gd name="T65" fmla="*/ 2147483647 h 1447"/>
                  <a:gd name="T66" fmla="*/ 2147483647 w 1418"/>
                  <a:gd name="T67" fmla="*/ 2147483647 h 1447"/>
                  <a:gd name="T68" fmla="*/ 2147483647 w 1418"/>
                  <a:gd name="T69" fmla="*/ 2147483647 h 1447"/>
                  <a:gd name="T70" fmla="*/ 2147483647 w 1418"/>
                  <a:gd name="T71" fmla="*/ 2147483647 h 1447"/>
                  <a:gd name="T72" fmla="*/ 2147483647 w 1418"/>
                  <a:gd name="T73" fmla="*/ 2147483647 h 1447"/>
                  <a:gd name="T74" fmla="*/ 2147483647 w 1418"/>
                  <a:gd name="T75" fmla="*/ 2147483647 h 1447"/>
                  <a:gd name="T76" fmla="*/ 2147483647 w 1418"/>
                  <a:gd name="T77" fmla="*/ 2147483647 h 1447"/>
                  <a:gd name="T78" fmla="*/ 2147483647 w 1418"/>
                  <a:gd name="T79" fmla="*/ 2147483647 h 1447"/>
                  <a:gd name="T80" fmla="*/ 2147483647 w 1418"/>
                  <a:gd name="T81" fmla="*/ 2147483647 h 1447"/>
                  <a:gd name="T82" fmla="*/ 2147483647 w 1418"/>
                  <a:gd name="T83" fmla="*/ 2147483647 h 1447"/>
                  <a:gd name="T84" fmla="*/ 2147483647 w 1418"/>
                  <a:gd name="T85" fmla="*/ 2147483647 h 1447"/>
                  <a:gd name="T86" fmla="*/ 2147483647 w 1418"/>
                  <a:gd name="T87" fmla="*/ 2147483647 h 1447"/>
                  <a:gd name="T88" fmla="*/ 2147483647 w 1418"/>
                  <a:gd name="T89" fmla="*/ 2147483647 h 1447"/>
                  <a:gd name="T90" fmla="*/ 2147483647 w 1418"/>
                  <a:gd name="T91" fmla="*/ 2147483647 h 1447"/>
                  <a:gd name="T92" fmla="*/ 2147483647 w 1418"/>
                  <a:gd name="T93" fmla="*/ 2147483647 h 1447"/>
                  <a:gd name="T94" fmla="*/ 2147483647 w 1418"/>
                  <a:gd name="T95" fmla="*/ 2147483647 h 1447"/>
                  <a:gd name="T96" fmla="*/ 2147483647 w 1418"/>
                  <a:gd name="T97" fmla="*/ 2147483647 h 1447"/>
                  <a:gd name="T98" fmla="*/ 2147483647 w 1418"/>
                  <a:gd name="T99" fmla="*/ 2147483647 h 1447"/>
                  <a:gd name="T100" fmla="*/ 2147483647 w 1418"/>
                  <a:gd name="T101" fmla="*/ 2147483647 h 1447"/>
                  <a:gd name="T102" fmla="*/ 2147483647 w 1418"/>
                  <a:gd name="T103" fmla="*/ 2147483647 h 1447"/>
                  <a:gd name="T104" fmla="*/ 2147483647 w 1418"/>
                  <a:gd name="T105" fmla="*/ 2147483647 h 1447"/>
                  <a:gd name="T106" fmla="*/ 2147483647 w 1418"/>
                  <a:gd name="T107" fmla="*/ 2147483647 h 1447"/>
                  <a:gd name="T108" fmla="*/ 2147483647 w 1418"/>
                  <a:gd name="T109" fmla="*/ 2147483647 h 1447"/>
                  <a:gd name="T110" fmla="*/ 2147483647 w 1418"/>
                  <a:gd name="T111" fmla="*/ 2147483647 h 1447"/>
                  <a:gd name="T112" fmla="*/ 2147483647 w 1418"/>
                  <a:gd name="T113" fmla="*/ 2147483647 h 1447"/>
                  <a:gd name="T114" fmla="*/ 2147483647 w 1418"/>
                  <a:gd name="T115" fmla="*/ 2147483647 h 1447"/>
                  <a:gd name="T116" fmla="*/ 2147483647 w 1418"/>
                  <a:gd name="T117" fmla="*/ 2147483647 h 1447"/>
                  <a:gd name="T118" fmla="*/ 2147483647 w 1418"/>
                  <a:gd name="T119" fmla="*/ 2147483647 h 1447"/>
                  <a:gd name="T120" fmla="*/ 2147483647 w 1418"/>
                  <a:gd name="T121" fmla="*/ 0 h 1447"/>
                  <a:gd name="T122" fmla="*/ 2147483647 w 1418"/>
                  <a:gd name="T123" fmla="*/ 2147483647 h 144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418"/>
                  <a:gd name="T187" fmla="*/ 0 h 1447"/>
                  <a:gd name="T188" fmla="*/ 1418 w 1418"/>
                  <a:gd name="T189" fmla="*/ 1447 h 1447"/>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418" h="1447">
                    <a:moveTo>
                      <a:pt x="1418" y="85"/>
                    </a:moveTo>
                    <a:lnTo>
                      <a:pt x="1418" y="85"/>
                    </a:lnTo>
                    <a:lnTo>
                      <a:pt x="1418" y="100"/>
                    </a:lnTo>
                    <a:lnTo>
                      <a:pt x="1418" y="114"/>
                    </a:lnTo>
                    <a:lnTo>
                      <a:pt x="1418" y="128"/>
                    </a:lnTo>
                    <a:lnTo>
                      <a:pt x="1418" y="142"/>
                    </a:lnTo>
                    <a:lnTo>
                      <a:pt x="1404" y="156"/>
                    </a:lnTo>
                    <a:lnTo>
                      <a:pt x="1404" y="170"/>
                    </a:lnTo>
                    <a:lnTo>
                      <a:pt x="1404" y="185"/>
                    </a:lnTo>
                    <a:lnTo>
                      <a:pt x="1404" y="199"/>
                    </a:lnTo>
                    <a:lnTo>
                      <a:pt x="1390" y="213"/>
                    </a:lnTo>
                    <a:lnTo>
                      <a:pt x="1390" y="227"/>
                    </a:lnTo>
                    <a:lnTo>
                      <a:pt x="1390" y="241"/>
                    </a:lnTo>
                    <a:lnTo>
                      <a:pt x="1390" y="256"/>
                    </a:lnTo>
                    <a:lnTo>
                      <a:pt x="1390" y="270"/>
                    </a:lnTo>
                    <a:lnTo>
                      <a:pt x="1376" y="284"/>
                    </a:lnTo>
                    <a:lnTo>
                      <a:pt x="1376" y="298"/>
                    </a:lnTo>
                    <a:lnTo>
                      <a:pt x="1376" y="312"/>
                    </a:lnTo>
                    <a:lnTo>
                      <a:pt x="1376" y="369"/>
                    </a:lnTo>
                    <a:lnTo>
                      <a:pt x="1376" y="397"/>
                    </a:lnTo>
                    <a:lnTo>
                      <a:pt x="1361" y="582"/>
                    </a:lnTo>
                    <a:lnTo>
                      <a:pt x="1361" y="596"/>
                    </a:lnTo>
                    <a:lnTo>
                      <a:pt x="1361" y="610"/>
                    </a:lnTo>
                    <a:lnTo>
                      <a:pt x="1361" y="624"/>
                    </a:lnTo>
                    <a:lnTo>
                      <a:pt x="1361" y="639"/>
                    </a:lnTo>
                    <a:lnTo>
                      <a:pt x="1361" y="653"/>
                    </a:lnTo>
                    <a:lnTo>
                      <a:pt x="1361" y="667"/>
                    </a:lnTo>
                    <a:lnTo>
                      <a:pt x="1361" y="681"/>
                    </a:lnTo>
                    <a:lnTo>
                      <a:pt x="1361" y="695"/>
                    </a:lnTo>
                    <a:lnTo>
                      <a:pt x="1361" y="709"/>
                    </a:lnTo>
                    <a:lnTo>
                      <a:pt x="1361" y="724"/>
                    </a:lnTo>
                    <a:lnTo>
                      <a:pt x="1361" y="738"/>
                    </a:lnTo>
                    <a:lnTo>
                      <a:pt x="1361" y="752"/>
                    </a:lnTo>
                    <a:lnTo>
                      <a:pt x="1361" y="766"/>
                    </a:lnTo>
                    <a:lnTo>
                      <a:pt x="1361" y="780"/>
                    </a:lnTo>
                    <a:lnTo>
                      <a:pt x="1361" y="795"/>
                    </a:lnTo>
                    <a:lnTo>
                      <a:pt x="1361" y="809"/>
                    </a:lnTo>
                    <a:lnTo>
                      <a:pt x="1333" y="922"/>
                    </a:lnTo>
                    <a:lnTo>
                      <a:pt x="1319" y="922"/>
                    </a:lnTo>
                    <a:lnTo>
                      <a:pt x="1262" y="922"/>
                    </a:lnTo>
                    <a:lnTo>
                      <a:pt x="1220" y="922"/>
                    </a:lnTo>
                    <a:lnTo>
                      <a:pt x="1205" y="922"/>
                    </a:lnTo>
                    <a:lnTo>
                      <a:pt x="1205" y="908"/>
                    </a:lnTo>
                    <a:lnTo>
                      <a:pt x="1191" y="908"/>
                    </a:lnTo>
                    <a:lnTo>
                      <a:pt x="1149" y="908"/>
                    </a:lnTo>
                    <a:lnTo>
                      <a:pt x="1134" y="908"/>
                    </a:lnTo>
                    <a:lnTo>
                      <a:pt x="1120" y="908"/>
                    </a:lnTo>
                    <a:lnTo>
                      <a:pt x="1078" y="894"/>
                    </a:lnTo>
                    <a:lnTo>
                      <a:pt x="1021" y="880"/>
                    </a:lnTo>
                    <a:lnTo>
                      <a:pt x="936" y="866"/>
                    </a:lnTo>
                    <a:lnTo>
                      <a:pt x="908" y="866"/>
                    </a:lnTo>
                    <a:lnTo>
                      <a:pt x="879" y="866"/>
                    </a:lnTo>
                    <a:lnTo>
                      <a:pt x="865" y="922"/>
                    </a:lnTo>
                    <a:lnTo>
                      <a:pt x="865" y="979"/>
                    </a:lnTo>
                    <a:lnTo>
                      <a:pt x="851" y="1050"/>
                    </a:lnTo>
                    <a:lnTo>
                      <a:pt x="851" y="1064"/>
                    </a:lnTo>
                    <a:lnTo>
                      <a:pt x="837" y="1149"/>
                    </a:lnTo>
                    <a:lnTo>
                      <a:pt x="822" y="1248"/>
                    </a:lnTo>
                    <a:lnTo>
                      <a:pt x="808" y="1291"/>
                    </a:lnTo>
                    <a:lnTo>
                      <a:pt x="794" y="1291"/>
                    </a:lnTo>
                    <a:lnTo>
                      <a:pt x="780" y="1291"/>
                    </a:lnTo>
                    <a:lnTo>
                      <a:pt x="780" y="1277"/>
                    </a:lnTo>
                    <a:lnTo>
                      <a:pt x="766" y="1277"/>
                    </a:lnTo>
                    <a:lnTo>
                      <a:pt x="752" y="1277"/>
                    </a:lnTo>
                    <a:lnTo>
                      <a:pt x="737" y="1277"/>
                    </a:lnTo>
                    <a:lnTo>
                      <a:pt x="723" y="1277"/>
                    </a:lnTo>
                    <a:lnTo>
                      <a:pt x="681" y="1263"/>
                    </a:lnTo>
                    <a:lnTo>
                      <a:pt x="666" y="1263"/>
                    </a:lnTo>
                    <a:lnTo>
                      <a:pt x="638" y="1263"/>
                    </a:lnTo>
                    <a:lnTo>
                      <a:pt x="624" y="1263"/>
                    </a:lnTo>
                    <a:lnTo>
                      <a:pt x="581" y="1263"/>
                    </a:lnTo>
                    <a:lnTo>
                      <a:pt x="525" y="1263"/>
                    </a:lnTo>
                    <a:lnTo>
                      <a:pt x="525" y="1277"/>
                    </a:lnTo>
                    <a:lnTo>
                      <a:pt x="525" y="1291"/>
                    </a:lnTo>
                    <a:lnTo>
                      <a:pt x="525" y="1334"/>
                    </a:lnTo>
                    <a:lnTo>
                      <a:pt x="525" y="1362"/>
                    </a:lnTo>
                    <a:lnTo>
                      <a:pt x="510" y="1405"/>
                    </a:lnTo>
                    <a:lnTo>
                      <a:pt x="510" y="1447"/>
                    </a:lnTo>
                    <a:lnTo>
                      <a:pt x="496" y="1447"/>
                    </a:lnTo>
                    <a:lnTo>
                      <a:pt x="482" y="1447"/>
                    </a:lnTo>
                    <a:lnTo>
                      <a:pt x="468" y="1447"/>
                    </a:lnTo>
                    <a:lnTo>
                      <a:pt x="440" y="1433"/>
                    </a:lnTo>
                    <a:lnTo>
                      <a:pt x="411" y="1433"/>
                    </a:lnTo>
                    <a:lnTo>
                      <a:pt x="369" y="1433"/>
                    </a:lnTo>
                    <a:lnTo>
                      <a:pt x="354" y="1419"/>
                    </a:lnTo>
                    <a:lnTo>
                      <a:pt x="340" y="1419"/>
                    </a:lnTo>
                    <a:lnTo>
                      <a:pt x="326" y="1419"/>
                    </a:lnTo>
                    <a:lnTo>
                      <a:pt x="298" y="1419"/>
                    </a:lnTo>
                    <a:lnTo>
                      <a:pt x="284" y="1419"/>
                    </a:lnTo>
                    <a:lnTo>
                      <a:pt x="269" y="1419"/>
                    </a:lnTo>
                    <a:lnTo>
                      <a:pt x="241" y="1419"/>
                    </a:lnTo>
                    <a:lnTo>
                      <a:pt x="227" y="1419"/>
                    </a:lnTo>
                    <a:lnTo>
                      <a:pt x="227" y="1405"/>
                    </a:lnTo>
                    <a:lnTo>
                      <a:pt x="213" y="1405"/>
                    </a:lnTo>
                    <a:lnTo>
                      <a:pt x="213" y="1390"/>
                    </a:lnTo>
                    <a:lnTo>
                      <a:pt x="198" y="1390"/>
                    </a:lnTo>
                    <a:lnTo>
                      <a:pt x="198" y="1405"/>
                    </a:lnTo>
                    <a:lnTo>
                      <a:pt x="170" y="1405"/>
                    </a:lnTo>
                    <a:lnTo>
                      <a:pt x="156" y="1390"/>
                    </a:lnTo>
                    <a:lnTo>
                      <a:pt x="142" y="1405"/>
                    </a:lnTo>
                    <a:lnTo>
                      <a:pt x="128" y="1390"/>
                    </a:lnTo>
                    <a:lnTo>
                      <a:pt x="128" y="1376"/>
                    </a:lnTo>
                    <a:lnTo>
                      <a:pt x="113" y="1362"/>
                    </a:lnTo>
                    <a:lnTo>
                      <a:pt x="113" y="1348"/>
                    </a:lnTo>
                    <a:lnTo>
                      <a:pt x="99" y="1334"/>
                    </a:lnTo>
                    <a:lnTo>
                      <a:pt x="99" y="1319"/>
                    </a:lnTo>
                    <a:lnTo>
                      <a:pt x="85" y="1305"/>
                    </a:lnTo>
                    <a:lnTo>
                      <a:pt x="71" y="1277"/>
                    </a:lnTo>
                    <a:lnTo>
                      <a:pt x="71" y="1263"/>
                    </a:lnTo>
                    <a:lnTo>
                      <a:pt x="57" y="1263"/>
                    </a:lnTo>
                    <a:lnTo>
                      <a:pt x="57" y="1248"/>
                    </a:lnTo>
                    <a:lnTo>
                      <a:pt x="57" y="1234"/>
                    </a:lnTo>
                    <a:lnTo>
                      <a:pt x="42" y="1234"/>
                    </a:lnTo>
                    <a:lnTo>
                      <a:pt x="42" y="1220"/>
                    </a:lnTo>
                    <a:lnTo>
                      <a:pt x="28" y="1192"/>
                    </a:lnTo>
                    <a:lnTo>
                      <a:pt x="14" y="1178"/>
                    </a:lnTo>
                    <a:lnTo>
                      <a:pt x="14" y="1163"/>
                    </a:lnTo>
                    <a:lnTo>
                      <a:pt x="14" y="1149"/>
                    </a:lnTo>
                    <a:lnTo>
                      <a:pt x="0" y="1149"/>
                    </a:lnTo>
                    <a:lnTo>
                      <a:pt x="0" y="1135"/>
                    </a:lnTo>
                    <a:lnTo>
                      <a:pt x="14" y="1135"/>
                    </a:lnTo>
                    <a:lnTo>
                      <a:pt x="14" y="1092"/>
                    </a:lnTo>
                    <a:lnTo>
                      <a:pt x="14" y="1064"/>
                    </a:lnTo>
                    <a:lnTo>
                      <a:pt x="14" y="1050"/>
                    </a:lnTo>
                    <a:lnTo>
                      <a:pt x="14" y="1036"/>
                    </a:lnTo>
                    <a:lnTo>
                      <a:pt x="14" y="1007"/>
                    </a:lnTo>
                    <a:lnTo>
                      <a:pt x="28" y="951"/>
                    </a:lnTo>
                    <a:lnTo>
                      <a:pt x="28" y="908"/>
                    </a:lnTo>
                    <a:lnTo>
                      <a:pt x="28" y="894"/>
                    </a:lnTo>
                    <a:lnTo>
                      <a:pt x="28" y="866"/>
                    </a:lnTo>
                    <a:lnTo>
                      <a:pt x="28" y="851"/>
                    </a:lnTo>
                    <a:lnTo>
                      <a:pt x="28" y="809"/>
                    </a:lnTo>
                    <a:lnTo>
                      <a:pt x="42" y="795"/>
                    </a:lnTo>
                    <a:lnTo>
                      <a:pt x="42" y="780"/>
                    </a:lnTo>
                    <a:lnTo>
                      <a:pt x="42" y="766"/>
                    </a:lnTo>
                    <a:lnTo>
                      <a:pt x="42" y="752"/>
                    </a:lnTo>
                    <a:lnTo>
                      <a:pt x="42" y="738"/>
                    </a:lnTo>
                    <a:lnTo>
                      <a:pt x="42" y="724"/>
                    </a:lnTo>
                    <a:lnTo>
                      <a:pt x="42" y="709"/>
                    </a:lnTo>
                    <a:lnTo>
                      <a:pt x="42" y="695"/>
                    </a:lnTo>
                    <a:lnTo>
                      <a:pt x="42" y="681"/>
                    </a:lnTo>
                    <a:lnTo>
                      <a:pt x="42" y="639"/>
                    </a:lnTo>
                    <a:lnTo>
                      <a:pt x="42" y="624"/>
                    </a:lnTo>
                    <a:lnTo>
                      <a:pt x="42" y="610"/>
                    </a:lnTo>
                    <a:lnTo>
                      <a:pt x="42" y="596"/>
                    </a:lnTo>
                    <a:lnTo>
                      <a:pt x="42" y="582"/>
                    </a:lnTo>
                    <a:lnTo>
                      <a:pt x="42" y="568"/>
                    </a:lnTo>
                    <a:lnTo>
                      <a:pt x="42" y="553"/>
                    </a:lnTo>
                    <a:lnTo>
                      <a:pt x="42" y="539"/>
                    </a:lnTo>
                    <a:lnTo>
                      <a:pt x="42" y="511"/>
                    </a:lnTo>
                    <a:lnTo>
                      <a:pt x="42" y="497"/>
                    </a:lnTo>
                    <a:lnTo>
                      <a:pt x="42" y="483"/>
                    </a:lnTo>
                    <a:lnTo>
                      <a:pt x="42" y="440"/>
                    </a:lnTo>
                    <a:lnTo>
                      <a:pt x="42" y="426"/>
                    </a:lnTo>
                    <a:lnTo>
                      <a:pt x="42" y="397"/>
                    </a:lnTo>
                    <a:lnTo>
                      <a:pt x="42" y="383"/>
                    </a:lnTo>
                    <a:lnTo>
                      <a:pt x="42" y="369"/>
                    </a:lnTo>
                    <a:lnTo>
                      <a:pt x="42" y="355"/>
                    </a:lnTo>
                    <a:lnTo>
                      <a:pt x="42" y="327"/>
                    </a:lnTo>
                    <a:lnTo>
                      <a:pt x="42" y="312"/>
                    </a:lnTo>
                    <a:lnTo>
                      <a:pt x="42" y="298"/>
                    </a:lnTo>
                    <a:lnTo>
                      <a:pt x="42" y="270"/>
                    </a:lnTo>
                    <a:lnTo>
                      <a:pt x="42" y="256"/>
                    </a:lnTo>
                    <a:lnTo>
                      <a:pt x="28" y="241"/>
                    </a:lnTo>
                    <a:lnTo>
                      <a:pt x="28" y="213"/>
                    </a:lnTo>
                    <a:lnTo>
                      <a:pt x="28" y="199"/>
                    </a:lnTo>
                    <a:lnTo>
                      <a:pt x="28" y="156"/>
                    </a:lnTo>
                    <a:lnTo>
                      <a:pt x="28" y="142"/>
                    </a:lnTo>
                    <a:lnTo>
                      <a:pt x="28" y="128"/>
                    </a:lnTo>
                    <a:lnTo>
                      <a:pt x="28" y="114"/>
                    </a:lnTo>
                    <a:lnTo>
                      <a:pt x="28" y="100"/>
                    </a:lnTo>
                    <a:lnTo>
                      <a:pt x="42" y="100"/>
                    </a:lnTo>
                    <a:lnTo>
                      <a:pt x="57" y="100"/>
                    </a:lnTo>
                    <a:lnTo>
                      <a:pt x="71" y="100"/>
                    </a:lnTo>
                    <a:lnTo>
                      <a:pt x="85" y="100"/>
                    </a:lnTo>
                    <a:lnTo>
                      <a:pt x="99" y="100"/>
                    </a:lnTo>
                    <a:lnTo>
                      <a:pt x="113" y="100"/>
                    </a:lnTo>
                    <a:lnTo>
                      <a:pt x="128" y="100"/>
                    </a:lnTo>
                    <a:lnTo>
                      <a:pt x="156" y="100"/>
                    </a:lnTo>
                    <a:lnTo>
                      <a:pt x="170" y="100"/>
                    </a:lnTo>
                    <a:lnTo>
                      <a:pt x="184" y="100"/>
                    </a:lnTo>
                    <a:lnTo>
                      <a:pt x="198" y="100"/>
                    </a:lnTo>
                    <a:lnTo>
                      <a:pt x="213" y="100"/>
                    </a:lnTo>
                    <a:lnTo>
                      <a:pt x="227" y="114"/>
                    </a:lnTo>
                    <a:lnTo>
                      <a:pt x="255" y="114"/>
                    </a:lnTo>
                    <a:lnTo>
                      <a:pt x="269" y="114"/>
                    </a:lnTo>
                    <a:lnTo>
                      <a:pt x="284" y="114"/>
                    </a:lnTo>
                    <a:lnTo>
                      <a:pt x="298" y="114"/>
                    </a:lnTo>
                    <a:lnTo>
                      <a:pt x="326" y="114"/>
                    </a:lnTo>
                    <a:lnTo>
                      <a:pt x="326" y="128"/>
                    </a:lnTo>
                    <a:lnTo>
                      <a:pt x="354" y="128"/>
                    </a:lnTo>
                    <a:lnTo>
                      <a:pt x="369" y="128"/>
                    </a:lnTo>
                    <a:lnTo>
                      <a:pt x="383" y="142"/>
                    </a:lnTo>
                    <a:lnTo>
                      <a:pt x="397" y="142"/>
                    </a:lnTo>
                    <a:lnTo>
                      <a:pt x="425" y="156"/>
                    </a:lnTo>
                    <a:lnTo>
                      <a:pt x="440" y="156"/>
                    </a:lnTo>
                    <a:lnTo>
                      <a:pt x="454" y="170"/>
                    </a:lnTo>
                    <a:lnTo>
                      <a:pt x="468" y="170"/>
                    </a:lnTo>
                    <a:lnTo>
                      <a:pt x="468" y="185"/>
                    </a:lnTo>
                    <a:lnTo>
                      <a:pt x="482" y="185"/>
                    </a:lnTo>
                    <a:lnTo>
                      <a:pt x="496" y="185"/>
                    </a:lnTo>
                    <a:lnTo>
                      <a:pt x="510" y="185"/>
                    </a:lnTo>
                    <a:lnTo>
                      <a:pt x="510" y="199"/>
                    </a:lnTo>
                    <a:lnTo>
                      <a:pt x="539" y="185"/>
                    </a:lnTo>
                    <a:lnTo>
                      <a:pt x="553" y="185"/>
                    </a:lnTo>
                    <a:lnTo>
                      <a:pt x="581" y="185"/>
                    </a:lnTo>
                    <a:lnTo>
                      <a:pt x="596" y="185"/>
                    </a:lnTo>
                    <a:lnTo>
                      <a:pt x="610" y="185"/>
                    </a:lnTo>
                    <a:lnTo>
                      <a:pt x="624" y="170"/>
                    </a:lnTo>
                    <a:lnTo>
                      <a:pt x="638" y="170"/>
                    </a:lnTo>
                    <a:lnTo>
                      <a:pt x="652" y="170"/>
                    </a:lnTo>
                    <a:lnTo>
                      <a:pt x="666" y="170"/>
                    </a:lnTo>
                    <a:lnTo>
                      <a:pt x="695" y="170"/>
                    </a:lnTo>
                    <a:lnTo>
                      <a:pt x="737" y="185"/>
                    </a:lnTo>
                    <a:lnTo>
                      <a:pt x="752" y="185"/>
                    </a:lnTo>
                    <a:lnTo>
                      <a:pt x="766" y="185"/>
                    </a:lnTo>
                    <a:lnTo>
                      <a:pt x="780" y="170"/>
                    </a:lnTo>
                    <a:lnTo>
                      <a:pt x="822" y="170"/>
                    </a:lnTo>
                    <a:lnTo>
                      <a:pt x="837" y="170"/>
                    </a:lnTo>
                    <a:lnTo>
                      <a:pt x="851" y="156"/>
                    </a:lnTo>
                    <a:lnTo>
                      <a:pt x="865" y="156"/>
                    </a:lnTo>
                    <a:lnTo>
                      <a:pt x="879" y="156"/>
                    </a:lnTo>
                    <a:lnTo>
                      <a:pt x="879" y="170"/>
                    </a:lnTo>
                    <a:lnTo>
                      <a:pt x="893" y="170"/>
                    </a:lnTo>
                    <a:lnTo>
                      <a:pt x="908" y="170"/>
                    </a:lnTo>
                    <a:lnTo>
                      <a:pt x="908" y="185"/>
                    </a:lnTo>
                    <a:lnTo>
                      <a:pt x="922" y="185"/>
                    </a:lnTo>
                    <a:lnTo>
                      <a:pt x="936" y="185"/>
                    </a:lnTo>
                    <a:lnTo>
                      <a:pt x="950" y="185"/>
                    </a:lnTo>
                    <a:lnTo>
                      <a:pt x="964" y="185"/>
                    </a:lnTo>
                    <a:lnTo>
                      <a:pt x="978" y="185"/>
                    </a:lnTo>
                    <a:lnTo>
                      <a:pt x="993" y="170"/>
                    </a:lnTo>
                    <a:lnTo>
                      <a:pt x="1007" y="170"/>
                    </a:lnTo>
                    <a:lnTo>
                      <a:pt x="1021" y="170"/>
                    </a:lnTo>
                    <a:lnTo>
                      <a:pt x="1021" y="156"/>
                    </a:lnTo>
                    <a:lnTo>
                      <a:pt x="1035" y="156"/>
                    </a:lnTo>
                    <a:lnTo>
                      <a:pt x="1049" y="156"/>
                    </a:lnTo>
                    <a:lnTo>
                      <a:pt x="1064" y="142"/>
                    </a:lnTo>
                    <a:lnTo>
                      <a:pt x="1078" y="142"/>
                    </a:lnTo>
                    <a:lnTo>
                      <a:pt x="1092" y="142"/>
                    </a:lnTo>
                    <a:lnTo>
                      <a:pt x="1092" y="128"/>
                    </a:lnTo>
                    <a:lnTo>
                      <a:pt x="1106" y="128"/>
                    </a:lnTo>
                    <a:lnTo>
                      <a:pt x="1120" y="128"/>
                    </a:lnTo>
                    <a:lnTo>
                      <a:pt x="1120" y="114"/>
                    </a:lnTo>
                    <a:lnTo>
                      <a:pt x="1134" y="114"/>
                    </a:lnTo>
                    <a:lnTo>
                      <a:pt x="1149" y="100"/>
                    </a:lnTo>
                    <a:lnTo>
                      <a:pt x="1163" y="100"/>
                    </a:lnTo>
                    <a:lnTo>
                      <a:pt x="1163" y="85"/>
                    </a:lnTo>
                    <a:lnTo>
                      <a:pt x="1177" y="85"/>
                    </a:lnTo>
                    <a:lnTo>
                      <a:pt x="1191" y="85"/>
                    </a:lnTo>
                    <a:lnTo>
                      <a:pt x="1191" y="71"/>
                    </a:lnTo>
                    <a:lnTo>
                      <a:pt x="1205" y="71"/>
                    </a:lnTo>
                    <a:lnTo>
                      <a:pt x="1220" y="71"/>
                    </a:lnTo>
                    <a:lnTo>
                      <a:pt x="1220" y="57"/>
                    </a:lnTo>
                    <a:lnTo>
                      <a:pt x="1234" y="57"/>
                    </a:lnTo>
                    <a:lnTo>
                      <a:pt x="1248" y="57"/>
                    </a:lnTo>
                    <a:lnTo>
                      <a:pt x="1248" y="43"/>
                    </a:lnTo>
                    <a:lnTo>
                      <a:pt x="1262" y="43"/>
                    </a:lnTo>
                    <a:lnTo>
                      <a:pt x="1276" y="43"/>
                    </a:lnTo>
                    <a:lnTo>
                      <a:pt x="1276" y="29"/>
                    </a:lnTo>
                    <a:lnTo>
                      <a:pt x="1290" y="29"/>
                    </a:lnTo>
                    <a:lnTo>
                      <a:pt x="1305" y="29"/>
                    </a:lnTo>
                    <a:lnTo>
                      <a:pt x="1319" y="29"/>
                    </a:lnTo>
                    <a:lnTo>
                      <a:pt x="1319" y="14"/>
                    </a:lnTo>
                    <a:lnTo>
                      <a:pt x="1333" y="14"/>
                    </a:lnTo>
                    <a:lnTo>
                      <a:pt x="1347" y="14"/>
                    </a:lnTo>
                    <a:lnTo>
                      <a:pt x="1361" y="0"/>
                    </a:lnTo>
                    <a:lnTo>
                      <a:pt x="1376" y="0"/>
                    </a:lnTo>
                    <a:lnTo>
                      <a:pt x="1390" y="0"/>
                    </a:lnTo>
                    <a:lnTo>
                      <a:pt x="1390" y="14"/>
                    </a:lnTo>
                    <a:lnTo>
                      <a:pt x="1390" y="29"/>
                    </a:lnTo>
                    <a:lnTo>
                      <a:pt x="1404" y="43"/>
                    </a:lnTo>
                    <a:lnTo>
                      <a:pt x="1404" y="57"/>
                    </a:lnTo>
                    <a:lnTo>
                      <a:pt x="1404" y="71"/>
                    </a:lnTo>
                    <a:lnTo>
                      <a:pt x="1418" y="85"/>
                    </a:lnTo>
                    <a:close/>
                  </a:path>
                </a:pathLst>
              </a:custGeom>
              <a:noFill/>
              <a:ln w="0" cap="flat">
                <a:solidFill>
                  <a:srgbClr val="000000"/>
                </a:solidFill>
                <a:prstDash val="solid"/>
                <a:round/>
                <a:headEnd/>
                <a:tailEnd/>
              </a:ln>
              <a:extLst>
                <a:ext uri="{909E8E84-426E-40DD-AFC4-6F175D3DCCD1}">
                  <a14:hiddenFill xmlns="" xmlns:a14="http://schemas.microsoft.com/office/drawing/2010/main">
                    <a:solidFill>
                      <a:srgbClr val="FFFFFF"/>
                    </a:solidFill>
                  </a14:hiddenFill>
                </a:ext>
              </a:extLst>
            </p:spPr>
            <p:txBody>
              <a:bodyPr/>
              <a:lstStyle/>
              <a:p>
                <a:endParaRPr lang="ja-JP" altLang="en-US"/>
              </a:p>
            </p:txBody>
          </p:sp>
          <p:sp>
            <p:nvSpPr>
              <p:cNvPr id="27789" name="Freeform 181" descr="50%"/>
              <p:cNvSpPr>
                <a:spLocks noChangeAspect="1"/>
              </p:cNvSpPr>
              <p:nvPr/>
            </p:nvSpPr>
            <p:spPr bwMode="auto">
              <a:xfrm>
                <a:off x="12583" y="5008"/>
                <a:ext cx="2354" cy="2552"/>
              </a:xfrm>
              <a:custGeom>
                <a:avLst/>
                <a:gdLst>
                  <a:gd name="T0" fmla="*/ 2147483647 w 1475"/>
                  <a:gd name="T1" fmla="*/ 2147483647 h 1603"/>
                  <a:gd name="T2" fmla="*/ 2147483647 w 1475"/>
                  <a:gd name="T3" fmla="*/ 2147483647 h 1603"/>
                  <a:gd name="T4" fmla="*/ 2147483647 w 1475"/>
                  <a:gd name="T5" fmla="*/ 2147483647 h 1603"/>
                  <a:gd name="T6" fmla="*/ 2147483647 w 1475"/>
                  <a:gd name="T7" fmla="*/ 2147483647 h 1603"/>
                  <a:gd name="T8" fmla="*/ 2147483647 w 1475"/>
                  <a:gd name="T9" fmla="*/ 2147483647 h 1603"/>
                  <a:gd name="T10" fmla="*/ 2147483647 w 1475"/>
                  <a:gd name="T11" fmla="*/ 2147483647 h 1603"/>
                  <a:gd name="T12" fmla="*/ 2147483647 w 1475"/>
                  <a:gd name="T13" fmla="*/ 2147483647 h 1603"/>
                  <a:gd name="T14" fmla="*/ 2147483647 w 1475"/>
                  <a:gd name="T15" fmla="*/ 2147483647 h 1603"/>
                  <a:gd name="T16" fmla="*/ 2147483647 w 1475"/>
                  <a:gd name="T17" fmla="*/ 2147483647 h 1603"/>
                  <a:gd name="T18" fmla="*/ 2147483647 w 1475"/>
                  <a:gd name="T19" fmla="*/ 2147483647 h 1603"/>
                  <a:gd name="T20" fmla="*/ 2147483647 w 1475"/>
                  <a:gd name="T21" fmla="*/ 2147483647 h 1603"/>
                  <a:gd name="T22" fmla="*/ 2147483647 w 1475"/>
                  <a:gd name="T23" fmla="*/ 2147483647 h 1603"/>
                  <a:gd name="T24" fmla="*/ 2147483647 w 1475"/>
                  <a:gd name="T25" fmla="*/ 2147483647 h 1603"/>
                  <a:gd name="T26" fmla="*/ 2147483647 w 1475"/>
                  <a:gd name="T27" fmla="*/ 2147483647 h 1603"/>
                  <a:gd name="T28" fmla="*/ 2147483647 w 1475"/>
                  <a:gd name="T29" fmla="*/ 2147483647 h 1603"/>
                  <a:gd name="T30" fmla="*/ 2147483647 w 1475"/>
                  <a:gd name="T31" fmla="*/ 2147483647 h 1603"/>
                  <a:gd name="T32" fmla="*/ 2147483647 w 1475"/>
                  <a:gd name="T33" fmla="*/ 2147483647 h 1603"/>
                  <a:gd name="T34" fmla="*/ 2147483647 w 1475"/>
                  <a:gd name="T35" fmla="*/ 2147483647 h 1603"/>
                  <a:gd name="T36" fmla="*/ 2147483647 w 1475"/>
                  <a:gd name="T37" fmla="*/ 2147483647 h 1603"/>
                  <a:gd name="T38" fmla="*/ 2147483647 w 1475"/>
                  <a:gd name="T39" fmla="*/ 2147483647 h 1603"/>
                  <a:gd name="T40" fmla="*/ 2147483647 w 1475"/>
                  <a:gd name="T41" fmla="*/ 2147483647 h 1603"/>
                  <a:gd name="T42" fmla="*/ 2147483647 w 1475"/>
                  <a:gd name="T43" fmla="*/ 2147483647 h 1603"/>
                  <a:gd name="T44" fmla="*/ 2147483647 w 1475"/>
                  <a:gd name="T45" fmla="*/ 2147483647 h 1603"/>
                  <a:gd name="T46" fmla="*/ 2147483647 w 1475"/>
                  <a:gd name="T47" fmla="*/ 2147483647 h 1603"/>
                  <a:gd name="T48" fmla="*/ 2147483647 w 1475"/>
                  <a:gd name="T49" fmla="*/ 2147483647 h 1603"/>
                  <a:gd name="T50" fmla="*/ 2147483647 w 1475"/>
                  <a:gd name="T51" fmla="*/ 2147483647 h 1603"/>
                  <a:gd name="T52" fmla="*/ 2147483647 w 1475"/>
                  <a:gd name="T53" fmla="*/ 2147483647 h 1603"/>
                  <a:gd name="T54" fmla="*/ 2147483647 w 1475"/>
                  <a:gd name="T55" fmla="*/ 2147483647 h 1603"/>
                  <a:gd name="T56" fmla="*/ 2147483647 w 1475"/>
                  <a:gd name="T57" fmla="*/ 2147483647 h 1603"/>
                  <a:gd name="T58" fmla="*/ 2147483647 w 1475"/>
                  <a:gd name="T59" fmla="*/ 2147483647 h 1603"/>
                  <a:gd name="T60" fmla="*/ 2147483647 w 1475"/>
                  <a:gd name="T61" fmla="*/ 2147483647 h 1603"/>
                  <a:gd name="T62" fmla="*/ 2147483647 w 1475"/>
                  <a:gd name="T63" fmla="*/ 2147483647 h 1603"/>
                  <a:gd name="T64" fmla="*/ 2147483647 w 1475"/>
                  <a:gd name="T65" fmla="*/ 2147483647 h 1603"/>
                  <a:gd name="T66" fmla="*/ 2147483647 w 1475"/>
                  <a:gd name="T67" fmla="*/ 2147483647 h 1603"/>
                  <a:gd name="T68" fmla="*/ 2147483647 w 1475"/>
                  <a:gd name="T69" fmla="*/ 2147483647 h 1603"/>
                  <a:gd name="T70" fmla="*/ 2147483647 w 1475"/>
                  <a:gd name="T71" fmla="*/ 2147483647 h 1603"/>
                  <a:gd name="T72" fmla="*/ 2147483647 w 1475"/>
                  <a:gd name="T73" fmla="*/ 2147483647 h 1603"/>
                  <a:gd name="T74" fmla="*/ 2147483647 w 1475"/>
                  <a:gd name="T75" fmla="*/ 2147483647 h 1603"/>
                  <a:gd name="T76" fmla="*/ 2147483647 w 1475"/>
                  <a:gd name="T77" fmla="*/ 2147483647 h 1603"/>
                  <a:gd name="T78" fmla="*/ 2147483647 w 1475"/>
                  <a:gd name="T79" fmla="*/ 2147483647 h 1603"/>
                  <a:gd name="T80" fmla="*/ 2147483647 w 1475"/>
                  <a:gd name="T81" fmla="*/ 2147483647 h 1603"/>
                  <a:gd name="T82" fmla="*/ 2147483647 w 1475"/>
                  <a:gd name="T83" fmla="*/ 2147483647 h 1603"/>
                  <a:gd name="T84" fmla="*/ 2147483647 w 1475"/>
                  <a:gd name="T85" fmla="*/ 2147483647 h 1603"/>
                  <a:gd name="T86" fmla="*/ 2147483647 w 1475"/>
                  <a:gd name="T87" fmla="*/ 2147483647 h 1603"/>
                  <a:gd name="T88" fmla="*/ 2147483647 w 1475"/>
                  <a:gd name="T89" fmla="*/ 2147483647 h 1603"/>
                  <a:gd name="T90" fmla="*/ 2147483647 w 1475"/>
                  <a:gd name="T91" fmla="*/ 2147483647 h 1603"/>
                  <a:gd name="T92" fmla="*/ 2147483647 w 1475"/>
                  <a:gd name="T93" fmla="*/ 2147483647 h 1603"/>
                  <a:gd name="T94" fmla="*/ 2147483647 w 1475"/>
                  <a:gd name="T95" fmla="*/ 2147483647 h 1603"/>
                  <a:gd name="T96" fmla="*/ 2147483647 w 1475"/>
                  <a:gd name="T97" fmla="*/ 2147483647 h 1603"/>
                  <a:gd name="T98" fmla="*/ 2147483647 w 1475"/>
                  <a:gd name="T99" fmla="*/ 2147483647 h 1603"/>
                  <a:gd name="T100" fmla="*/ 2147483647 w 1475"/>
                  <a:gd name="T101" fmla="*/ 2147483647 h 1603"/>
                  <a:gd name="T102" fmla="*/ 2147483647 w 1475"/>
                  <a:gd name="T103" fmla="*/ 2147483647 h 1603"/>
                  <a:gd name="T104" fmla="*/ 2147483647 w 1475"/>
                  <a:gd name="T105" fmla="*/ 2147483647 h 1603"/>
                  <a:gd name="T106" fmla="*/ 2147483647 w 1475"/>
                  <a:gd name="T107" fmla="*/ 2147483647 h 1603"/>
                  <a:gd name="T108" fmla="*/ 2147483647 w 1475"/>
                  <a:gd name="T109" fmla="*/ 2147483647 h 1603"/>
                  <a:gd name="T110" fmla="*/ 2147483647 w 1475"/>
                  <a:gd name="T111" fmla="*/ 2147483647 h 1603"/>
                  <a:gd name="T112" fmla="*/ 2147483647 w 1475"/>
                  <a:gd name="T113" fmla="*/ 2147483647 h 1603"/>
                  <a:gd name="T114" fmla="*/ 2147483647 w 1475"/>
                  <a:gd name="T115" fmla="*/ 2147483647 h 1603"/>
                  <a:gd name="T116" fmla="*/ 2147483647 w 1475"/>
                  <a:gd name="T117" fmla="*/ 2147483647 h 1603"/>
                  <a:gd name="T118" fmla="*/ 2147483647 w 1475"/>
                  <a:gd name="T119" fmla="*/ 2147483647 h 1603"/>
                  <a:gd name="T120" fmla="*/ 2147483647 w 1475"/>
                  <a:gd name="T121" fmla="*/ 2147483647 h 1603"/>
                  <a:gd name="T122" fmla="*/ 2147483647 w 1475"/>
                  <a:gd name="T123" fmla="*/ 0 h 160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475"/>
                  <a:gd name="T187" fmla="*/ 0 h 1603"/>
                  <a:gd name="T188" fmla="*/ 1475 w 1475"/>
                  <a:gd name="T189" fmla="*/ 1603 h 1603"/>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475" h="1603">
                    <a:moveTo>
                      <a:pt x="879" y="43"/>
                    </a:moveTo>
                    <a:lnTo>
                      <a:pt x="879" y="43"/>
                    </a:lnTo>
                    <a:lnTo>
                      <a:pt x="879" y="29"/>
                    </a:lnTo>
                    <a:lnTo>
                      <a:pt x="879" y="14"/>
                    </a:lnTo>
                    <a:lnTo>
                      <a:pt x="894" y="14"/>
                    </a:lnTo>
                    <a:lnTo>
                      <a:pt x="894" y="29"/>
                    </a:lnTo>
                    <a:lnTo>
                      <a:pt x="894" y="43"/>
                    </a:lnTo>
                    <a:lnTo>
                      <a:pt x="894" y="57"/>
                    </a:lnTo>
                    <a:lnTo>
                      <a:pt x="908" y="57"/>
                    </a:lnTo>
                    <a:lnTo>
                      <a:pt x="908" y="43"/>
                    </a:lnTo>
                    <a:lnTo>
                      <a:pt x="922" y="43"/>
                    </a:lnTo>
                    <a:lnTo>
                      <a:pt x="936" y="57"/>
                    </a:lnTo>
                    <a:lnTo>
                      <a:pt x="950" y="57"/>
                    </a:lnTo>
                    <a:lnTo>
                      <a:pt x="950" y="71"/>
                    </a:lnTo>
                    <a:lnTo>
                      <a:pt x="964" y="71"/>
                    </a:lnTo>
                    <a:lnTo>
                      <a:pt x="979" y="71"/>
                    </a:lnTo>
                    <a:lnTo>
                      <a:pt x="993" y="71"/>
                    </a:lnTo>
                    <a:lnTo>
                      <a:pt x="993" y="85"/>
                    </a:lnTo>
                    <a:lnTo>
                      <a:pt x="1007" y="85"/>
                    </a:lnTo>
                    <a:lnTo>
                      <a:pt x="1021" y="85"/>
                    </a:lnTo>
                    <a:lnTo>
                      <a:pt x="1021" y="114"/>
                    </a:lnTo>
                    <a:lnTo>
                      <a:pt x="1035" y="142"/>
                    </a:lnTo>
                    <a:lnTo>
                      <a:pt x="1021" y="142"/>
                    </a:lnTo>
                    <a:lnTo>
                      <a:pt x="1007" y="142"/>
                    </a:lnTo>
                    <a:lnTo>
                      <a:pt x="1007" y="128"/>
                    </a:lnTo>
                    <a:lnTo>
                      <a:pt x="1007" y="142"/>
                    </a:lnTo>
                    <a:lnTo>
                      <a:pt x="1007" y="156"/>
                    </a:lnTo>
                    <a:lnTo>
                      <a:pt x="1021" y="156"/>
                    </a:lnTo>
                    <a:lnTo>
                      <a:pt x="1035" y="156"/>
                    </a:lnTo>
                    <a:lnTo>
                      <a:pt x="1035" y="170"/>
                    </a:lnTo>
                    <a:lnTo>
                      <a:pt x="1050" y="185"/>
                    </a:lnTo>
                    <a:lnTo>
                      <a:pt x="1035" y="185"/>
                    </a:lnTo>
                    <a:lnTo>
                      <a:pt x="1035" y="199"/>
                    </a:lnTo>
                    <a:lnTo>
                      <a:pt x="1035" y="213"/>
                    </a:lnTo>
                    <a:lnTo>
                      <a:pt x="1035" y="227"/>
                    </a:lnTo>
                    <a:lnTo>
                      <a:pt x="1035" y="241"/>
                    </a:lnTo>
                    <a:lnTo>
                      <a:pt x="1035" y="256"/>
                    </a:lnTo>
                    <a:lnTo>
                      <a:pt x="1035" y="270"/>
                    </a:lnTo>
                    <a:lnTo>
                      <a:pt x="1035" y="284"/>
                    </a:lnTo>
                    <a:lnTo>
                      <a:pt x="1035" y="298"/>
                    </a:lnTo>
                    <a:lnTo>
                      <a:pt x="1035" y="312"/>
                    </a:lnTo>
                    <a:lnTo>
                      <a:pt x="1035" y="326"/>
                    </a:lnTo>
                    <a:lnTo>
                      <a:pt x="1021" y="341"/>
                    </a:lnTo>
                    <a:lnTo>
                      <a:pt x="1021" y="355"/>
                    </a:lnTo>
                    <a:lnTo>
                      <a:pt x="1021" y="369"/>
                    </a:lnTo>
                    <a:lnTo>
                      <a:pt x="1021" y="383"/>
                    </a:lnTo>
                    <a:lnTo>
                      <a:pt x="1021" y="397"/>
                    </a:lnTo>
                    <a:lnTo>
                      <a:pt x="1021" y="412"/>
                    </a:lnTo>
                    <a:lnTo>
                      <a:pt x="1021" y="426"/>
                    </a:lnTo>
                    <a:lnTo>
                      <a:pt x="1007" y="426"/>
                    </a:lnTo>
                    <a:lnTo>
                      <a:pt x="1007" y="440"/>
                    </a:lnTo>
                    <a:lnTo>
                      <a:pt x="1007" y="454"/>
                    </a:lnTo>
                    <a:lnTo>
                      <a:pt x="993" y="454"/>
                    </a:lnTo>
                    <a:lnTo>
                      <a:pt x="993" y="468"/>
                    </a:lnTo>
                    <a:lnTo>
                      <a:pt x="993" y="482"/>
                    </a:lnTo>
                    <a:lnTo>
                      <a:pt x="979" y="482"/>
                    </a:lnTo>
                    <a:lnTo>
                      <a:pt x="979" y="497"/>
                    </a:lnTo>
                    <a:lnTo>
                      <a:pt x="979" y="511"/>
                    </a:lnTo>
                    <a:lnTo>
                      <a:pt x="979" y="525"/>
                    </a:lnTo>
                    <a:lnTo>
                      <a:pt x="979" y="539"/>
                    </a:lnTo>
                    <a:lnTo>
                      <a:pt x="993" y="539"/>
                    </a:lnTo>
                    <a:lnTo>
                      <a:pt x="1007" y="539"/>
                    </a:lnTo>
                    <a:lnTo>
                      <a:pt x="1007" y="553"/>
                    </a:lnTo>
                    <a:lnTo>
                      <a:pt x="1021" y="553"/>
                    </a:lnTo>
                    <a:lnTo>
                      <a:pt x="1035" y="553"/>
                    </a:lnTo>
                    <a:lnTo>
                      <a:pt x="1050" y="553"/>
                    </a:lnTo>
                    <a:lnTo>
                      <a:pt x="1050" y="525"/>
                    </a:lnTo>
                    <a:lnTo>
                      <a:pt x="1050" y="511"/>
                    </a:lnTo>
                    <a:lnTo>
                      <a:pt x="1050" y="497"/>
                    </a:lnTo>
                    <a:lnTo>
                      <a:pt x="1064" y="482"/>
                    </a:lnTo>
                    <a:lnTo>
                      <a:pt x="1064" y="468"/>
                    </a:lnTo>
                    <a:lnTo>
                      <a:pt x="1078" y="468"/>
                    </a:lnTo>
                    <a:lnTo>
                      <a:pt x="1078" y="454"/>
                    </a:lnTo>
                    <a:lnTo>
                      <a:pt x="1092" y="454"/>
                    </a:lnTo>
                    <a:lnTo>
                      <a:pt x="1092" y="440"/>
                    </a:lnTo>
                    <a:lnTo>
                      <a:pt x="1106" y="440"/>
                    </a:lnTo>
                    <a:lnTo>
                      <a:pt x="1120" y="426"/>
                    </a:lnTo>
                    <a:lnTo>
                      <a:pt x="1135" y="426"/>
                    </a:lnTo>
                    <a:lnTo>
                      <a:pt x="1149" y="426"/>
                    </a:lnTo>
                    <a:lnTo>
                      <a:pt x="1163" y="426"/>
                    </a:lnTo>
                    <a:lnTo>
                      <a:pt x="1177" y="426"/>
                    </a:lnTo>
                    <a:lnTo>
                      <a:pt x="1177" y="412"/>
                    </a:lnTo>
                    <a:lnTo>
                      <a:pt x="1177" y="426"/>
                    </a:lnTo>
                    <a:lnTo>
                      <a:pt x="1191" y="426"/>
                    </a:lnTo>
                    <a:lnTo>
                      <a:pt x="1206" y="426"/>
                    </a:lnTo>
                    <a:lnTo>
                      <a:pt x="1220" y="426"/>
                    </a:lnTo>
                    <a:lnTo>
                      <a:pt x="1234" y="426"/>
                    </a:lnTo>
                    <a:lnTo>
                      <a:pt x="1234" y="440"/>
                    </a:lnTo>
                    <a:lnTo>
                      <a:pt x="1248" y="440"/>
                    </a:lnTo>
                    <a:lnTo>
                      <a:pt x="1262" y="440"/>
                    </a:lnTo>
                    <a:lnTo>
                      <a:pt x="1276" y="440"/>
                    </a:lnTo>
                    <a:lnTo>
                      <a:pt x="1291" y="440"/>
                    </a:lnTo>
                    <a:lnTo>
                      <a:pt x="1305" y="440"/>
                    </a:lnTo>
                    <a:lnTo>
                      <a:pt x="1305" y="426"/>
                    </a:lnTo>
                    <a:lnTo>
                      <a:pt x="1319" y="426"/>
                    </a:lnTo>
                    <a:lnTo>
                      <a:pt x="1333" y="426"/>
                    </a:lnTo>
                    <a:lnTo>
                      <a:pt x="1347" y="426"/>
                    </a:lnTo>
                    <a:lnTo>
                      <a:pt x="1362" y="412"/>
                    </a:lnTo>
                    <a:lnTo>
                      <a:pt x="1376" y="412"/>
                    </a:lnTo>
                    <a:lnTo>
                      <a:pt x="1390" y="412"/>
                    </a:lnTo>
                    <a:lnTo>
                      <a:pt x="1404" y="412"/>
                    </a:lnTo>
                    <a:lnTo>
                      <a:pt x="1418" y="412"/>
                    </a:lnTo>
                    <a:lnTo>
                      <a:pt x="1432" y="397"/>
                    </a:lnTo>
                    <a:lnTo>
                      <a:pt x="1447" y="397"/>
                    </a:lnTo>
                    <a:lnTo>
                      <a:pt x="1461" y="397"/>
                    </a:lnTo>
                    <a:lnTo>
                      <a:pt x="1475" y="397"/>
                    </a:lnTo>
                    <a:lnTo>
                      <a:pt x="1475" y="412"/>
                    </a:lnTo>
                    <a:lnTo>
                      <a:pt x="1475" y="426"/>
                    </a:lnTo>
                    <a:lnTo>
                      <a:pt x="1461" y="426"/>
                    </a:lnTo>
                    <a:lnTo>
                      <a:pt x="1461" y="440"/>
                    </a:lnTo>
                    <a:lnTo>
                      <a:pt x="1461" y="454"/>
                    </a:lnTo>
                    <a:lnTo>
                      <a:pt x="1461" y="468"/>
                    </a:lnTo>
                    <a:lnTo>
                      <a:pt x="1461" y="482"/>
                    </a:lnTo>
                    <a:lnTo>
                      <a:pt x="1447" y="497"/>
                    </a:lnTo>
                    <a:lnTo>
                      <a:pt x="1447" y="511"/>
                    </a:lnTo>
                    <a:lnTo>
                      <a:pt x="1447" y="525"/>
                    </a:lnTo>
                    <a:lnTo>
                      <a:pt x="1447" y="539"/>
                    </a:lnTo>
                    <a:lnTo>
                      <a:pt x="1432" y="553"/>
                    </a:lnTo>
                    <a:lnTo>
                      <a:pt x="1432" y="568"/>
                    </a:lnTo>
                    <a:lnTo>
                      <a:pt x="1432" y="582"/>
                    </a:lnTo>
                    <a:lnTo>
                      <a:pt x="1432" y="596"/>
                    </a:lnTo>
                    <a:lnTo>
                      <a:pt x="1418" y="610"/>
                    </a:lnTo>
                    <a:lnTo>
                      <a:pt x="1418" y="624"/>
                    </a:lnTo>
                    <a:lnTo>
                      <a:pt x="1418" y="639"/>
                    </a:lnTo>
                    <a:lnTo>
                      <a:pt x="1418" y="653"/>
                    </a:lnTo>
                    <a:lnTo>
                      <a:pt x="1418" y="667"/>
                    </a:lnTo>
                    <a:lnTo>
                      <a:pt x="1404" y="667"/>
                    </a:lnTo>
                    <a:lnTo>
                      <a:pt x="1404" y="681"/>
                    </a:lnTo>
                    <a:lnTo>
                      <a:pt x="1404" y="695"/>
                    </a:lnTo>
                    <a:lnTo>
                      <a:pt x="1404" y="709"/>
                    </a:lnTo>
                    <a:lnTo>
                      <a:pt x="1404" y="738"/>
                    </a:lnTo>
                    <a:lnTo>
                      <a:pt x="1390" y="738"/>
                    </a:lnTo>
                    <a:lnTo>
                      <a:pt x="1376" y="738"/>
                    </a:lnTo>
                    <a:lnTo>
                      <a:pt x="1362" y="738"/>
                    </a:lnTo>
                    <a:lnTo>
                      <a:pt x="1248" y="724"/>
                    </a:lnTo>
                    <a:lnTo>
                      <a:pt x="1234" y="724"/>
                    </a:lnTo>
                    <a:lnTo>
                      <a:pt x="1220" y="724"/>
                    </a:lnTo>
                    <a:lnTo>
                      <a:pt x="1206" y="724"/>
                    </a:lnTo>
                    <a:lnTo>
                      <a:pt x="1191" y="724"/>
                    </a:lnTo>
                    <a:lnTo>
                      <a:pt x="1177" y="724"/>
                    </a:lnTo>
                    <a:lnTo>
                      <a:pt x="1177" y="709"/>
                    </a:lnTo>
                    <a:lnTo>
                      <a:pt x="1177" y="724"/>
                    </a:lnTo>
                    <a:lnTo>
                      <a:pt x="1177" y="709"/>
                    </a:lnTo>
                    <a:lnTo>
                      <a:pt x="1163" y="709"/>
                    </a:lnTo>
                    <a:lnTo>
                      <a:pt x="1163" y="695"/>
                    </a:lnTo>
                    <a:lnTo>
                      <a:pt x="1149" y="695"/>
                    </a:lnTo>
                    <a:lnTo>
                      <a:pt x="1163" y="724"/>
                    </a:lnTo>
                    <a:lnTo>
                      <a:pt x="1177" y="724"/>
                    </a:lnTo>
                    <a:lnTo>
                      <a:pt x="1177" y="738"/>
                    </a:lnTo>
                    <a:lnTo>
                      <a:pt x="1191" y="738"/>
                    </a:lnTo>
                    <a:lnTo>
                      <a:pt x="1191" y="752"/>
                    </a:lnTo>
                    <a:lnTo>
                      <a:pt x="1206" y="752"/>
                    </a:lnTo>
                    <a:lnTo>
                      <a:pt x="1206" y="766"/>
                    </a:lnTo>
                    <a:lnTo>
                      <a:pt x="1220" y="766"/>
                    </a:lnTo>
                    <a:lnTo>
                      <a:pt x="1220" y="780"/>
                    </a:lnTo>
                    <a:lnTo>
                      <a:pt x="1234" y="780"/>
                    </a:lnTo>
                    <a:lnTo>
                      <a:pt x="1234" y="795"/>
                    </a:lnTo>
                    <a:lnTo>
                      <a:pt x="1248" y="795"/>
                    </a:lnTo>
                    <a:lnTo>
                      <a:pt x="1248" y="809"/>
                    </a:lnTo>
                    <a:lnTo>
                      <a:pt x="1262" y="809"/>
                    </a:lnTo>
                    <a:lnTo>
                      <a:pt x="1276" y="809"/>
                    </a:lnTo>
                    <a:lnTo>
                      <a:pt x="1291" y="809"/>
                    </a:lnTo>
                    <a:lnTo>
                      <a:pt x="1291" y="823"/>
                    </a:lnTo>
                    <a:lnTo>
                      <a:pt x="1276" y="823"/>
                    </a:lnTo>
                    <a:lnTo>
                      <a:pt x="1276" y="837"/>
                    </a:lnTo>
                    <a:lnTo>
                      <a:pt x="1291" y="837"/>
                    </a:lnTo>
                    <a:lnTo>
                      <a:pt x="1319" y="865"/>
                    </a:lnTo>
                    <a:lnTo>
                      <a:pt x="1319" y="880"/>
                    </a:lnTo>
                    <a:lnTo>
                      <a:pt x="1333" y="908"/>
                    </a:lnTo>
                    <a:lnTo>
                      <a:pt x="1319" y="894"/>
                    </a:lnTo>
                    <a:lnTo>
                      <a:pt x="1305" y="894"/>
                    </a:lnTo>
                    <a:lnTo>
                      <a:pt x="1291" y="894"/>
                    </a:lnTo>
                    <a:lnTo>
                      <a:pt x="1291" y="908"/>
                    </a:lnTo>
                    <a:lnTo>
                      <a:pt x="1262" y="908"/>
                    </a:lnTo>
                    <a:lnTo>
                      <a:pt x="1248" y="908"/>
                    </a:lnTo>
                    <a:lnTo>
                      <a:pt x="1234" y="908"/>
                    </a:lnTo>
                    <a:lnTo>
                      <a:pt x="1234" y="922"/>
                    </a:lnTo>
                    <a:lnTo>
                      <a:pt x="1220" y="922"/>
                    </a:lnTo>
                    <a:lnTo>
                      <a:pt x="1206" y="922"/>
                    </a:lnTo>
                    <a:lnTo>
                      <a:pt x="1191" y="922"/>
                    </a:lnTo>
                    <a:lnTo>
                      <a:pt x="1177" y="936"/>
                    </a:lnTo>
                    <a:lnTo>
                      <a:pt x="1163" y="936"/>
                    </a:lnTo>
                    <a:lnTo>
                      <a:pt x="1149" y="951"/>
                    </a:lnTo>
                    <a:lnTo>
                      <a:pt x="1149" y="965"/>
                    </a:lnTo>
                    <a:lnTo>
                      <a:pt x="1149" y="979"/>
                    </a:lnTo>
                    <a:lnTo>
                      <a:pt x="1149" y="1007"/>
                    </a:lnTo>
                    <a:lnTo>
                      <a:pt x="1120" y="1021"/>
                    </a:lnTo>
                    <a:lnTo>
                      <a:pt x="1106" y="1021"/>
                    </a:lnTo>
                    <a:lnTo>
                      <a:pt x="1106" y="1036"/>
                    </a:lnTo>
                    <a:lnTo>
                      <a:pt x="1092" y="1036"/>
                    </a:lnTo>
                    <a:lnTo>
                      <a:pt x="1078" y="1036"/>
                    </a:lnTo>
                    <a:lnTo>
                      <a:pt x="1064" y="1050"/>
                    </a:lnTo>
                    <a:lnTo>
                      <a:pt x="1064" y="1064"/>
                    </a:lnTo>
                    <a:lnTo>
                      <a:pt x="1050" y="1064"/>
                    </a:lnTo>
                    <a:lnTo>
                      <a:pt x="1035" y="1092"/>
                    </a:lnTo>
                    <a:lnTo>
                      <a:pt x="1021" y="1092"/>
                    </a:lnTo>
                    <a:lnTo>
                      <a:pt x="1021" y="1107"/>
                    </a:lnTo>
                    <a:lnTo>
                      <a:pt x="1007" y="1107"/>
                    </a:lnTo>
                    <a:lnTo>
                      <a:pt x="993" y="1107"/>
                    </a:lnTo>
                    <a:lnTo>
                      <a:pt x="979" y="1107"/>
                    </a:lnTo>
                    <a:lnTo>
                      <a:pt x="964" y="1107"/>
                    </a:lnTo>
                    <a:lnTo>
                      <a:pt x="950" y="1107"/>
                    </a:lnTo>
                    <a:lnTo>
                      <a:pt x="950" y="1092"/>
                    </a:lnTo>
                    <a:lnTo>
                      <a:pt x="950" y="1107"/>
                    </a:lnTo>
                    <a:lnTo>
                      <a:pt x="936" y="1107"/>
                    </a:lnTo>
                    <a:lnTo>
                      <a:pt x="922" y="1107"/>
                    </a:lnTo>
                    <a:lnTo>
                      <a:pt x="922" y="1121"/>
                    </a:lnTo>
                    <a:lnTo>
                      <a:pt x="908" y="1121"/>
                    </a:lnTo>
                    <a:lnTo>
                      <a:pt x="894" y="1121"/>
                    </a:lnTo>
                    <a:lnTo>
                      <a:pt x="894" y="1135"/>
                    </a:lnTo>
                    <a:lnTo>
                      <a:pt x="879" y="1135"/>
                    </a:lnTo>
                    <a:lnTo>
                      <a:pt x="879" y="1149"/>
                    </a:lnTo>
                    <a:lnTo>
                      <a:pt x="865" y="1163"/>
                    </a:lnTo>
                    <a:lnTo>
                      <a:pt x="879" y="1163"/>
                    </a:lnTo>
                    <a:lnTo>
                      <a:pt x="879" y="1178"/>
                    </a:lnTo>
                    <a:lnTo>
                      <a:pt x="879" y="1192"/>
                    </a:lnTo>
                    <a:lnTo>
                      <a:pt x="865" y="1192"/>
                    </a:lnTo>
                    <a:lnTo>
                      <a:pt x="865" y="1206"/>
                    </a:lnTo>
                    <a:lnTo>
                      <a:pt x="865" y="1234"/>
                    </a:lnTo>
                    <a:lnTo>
                      <a:pt x="851" y="1263"/>
                    </a:lnTo>
                    <a:lnTo>
                      <a:pt x="837" y="1291"/>
                    </a:lnTo>
                    <a:lnTo>
                      <a:pt x="837" y="1305"/>
                    </a:lnTo>
                    <a:lnTo>
                      <a:pt x="823" y="1319"/>
                    </a:lnTo>
                    <a:lnTo>
                      <a:pt x="808" y="1348"/>
                    </a:lnTo>
                    <a:lnTo>
                      <a:pt x="808" y="1362"/>
                    </a:lnTo>
                    <a:lnTo>
                      <a:pt x="794" y="1376"/>
                    </a:lnTo>
                    <a:lnTo>
                      <a:pt x="794" y="1390"/>
                    </a:lnTo>
                    <a:lnTo>
                      <a:pt x="794" y="1404"/>
                    </a:lnTo>
                    <a:lnTo>
                      <a:pt x="780" y="1404"/>
                    </a:lnTo>
                    <a:lnTo>
                      <a:pt x="780" y="1419"/>
                    </a:lnTo>
                    <a:lnTo>
                      <a:pt x="780" y="1433"/>
                    </a:lnTo>
                    <a:lnTo>
                      <a:pt x="780" y="1447"/>
                    </a:lnTo>
                    <a:lnTo>
                      <a:pt x="766" y="1447"/>
                    </a:lnTo>
                    <a:lnTo>
                      <a:pt x="752" y="1475"/>
                    </a:lnTo>
                    <a:lnTo>
                      <a:pt x="738" y="1490"/>
                    </a:lnTo>
                    <a:lnTo>
                      <a:pt x="723" y="1504"/>
                    </a:lnTo>
                    <a:lnTo>
                      <a:pt x="709" y="1504"/>
                    </a:lnTo>
                    <a:lnTo>
                      <a:pt x="695" y="1518"/>
                    </a:lnTo>
                    <a:lnTo>
                      <a:pt x="681" y="1532"/>
                    </a:lnTo>
                    <a:lnTo>
                      <a:pt x="681" y="1546"/>
                    </a:lnTo>
                    <a:lnTo>
                      <a:pt x="667" y="1546"/>
                    </a:lnTo>
                    <a:lnTo>
                      <a:pt x="652" y="1561"/>
                    </a:lnTo>
                    <a:lnTo>
                      <a:pt x="638" y="1561"/>
                    </a:lnTo>
                    <a:lnTo>
                      <a:pt x="624" y="1561"/>
                    </a:lnTo>
                    <a:lnTo>
                      <a:pt x="610" y="1561"/>
                    </a:lnTo>
                    <a:lnTo>
                      <a:pt x="596" y="1561"/>
                    </a:lnTo>
                    <a:lnTo>
                      <a:pt x="582" y="1561"/>
                    </a:lnTo>
                    <a:lnTo>
                      <a:pt x="567" y="1561"/>
                    </a:lnTo>
                    <a:lnTo>
                      <a:pt x="553" y="1561"/>
                    </a:lnTo>
                    <a:lnTo>
                      <a:pt x="539" y="1561"/>
                    </a:lnTo>
                    <a:lnTo>
                      <a:pt x="539" y="1546"/>
                    </a:lnTo>
                    <a:lnTo>
                      <a:pt x="525" y="1546"/>
                    </a:lnTo>
                    <a:lnTo>
                      <a:pt x="511" y="1546"/>
                    </a:lnTo>
                    <a:lnTo>
                      <a:pt x="496" y="1532"/>
                    </a:lnTo>
                    <a:lnTo>
                      <a:pt x="482" y="1532"/>
                    </a:lnTo>
                    <a:lnTo>
                      <a:pt x="496" y="1532"/>
                    </a:lnTo>
                    <a:lnTo>
                      <a:pt x="496" y="1546"/>
                    </a:lnTo>
                    <a:lnTo>
                      <a:pt x="511" y="1546"/>
                    </a:lnTo>
                    <a:lnTo>
                      <a:pt x="511" y="1561"/>
                    </a:lnTo>
                    <a:lnTo>
                      <a:pt x="525" y="1561"/>
                    </a:lnTo>
                    <a:lnTo>
                      <a:pt x="539" y="1561"/>
                    </a:lnTo>
                    <a:lnTo>
                      <a:pt x="539" y="1575"/>
                    </a:lnTo>
                    <a:lnTo>
                      <a:pt x="525" y="1575"/>
                    </a:lnTo>
                    <a:lnTo>
                      <a:pt x="511" y="1575"/>
                    </a:lnTo>
                    <a:lnTo>
                      <a:pt x="496" y="1561"/>
                    </a:lnTo>
                    <a:lnTo>
                      <a:pt x="482" y="1561"/>
                    </a:lnTo>
                    <a:lnTo>
                      <a:pt x="468" y="1561"/>
                    </a:lnTo>
                    <a:lnTo>
                      <a:pt x="454" y="1561"/>
                    </a:lnTo>
                    <a:lnTo>
                      <a:pt x="440" y="1561"/>
                    </a:lnTo>
                    <a:lnTo>
                      <a:pt x="440" y="1546"/>
                    </a:lnTo>
                    <a:lnTo>
                      <a:pt x="426" y="1546"/>
                    </a:lnTo>
                    <a:lnTo>
                      <a:pt x="411" y="1546"/>
                    </a:lnTo>
                    <a:lnTo>
                      <a:pt x="411" y="1561"/>
                    </a:lnTo>
                    <a:lnTo>
                      <a:pt x="411" y="1575"/>
                    </a:lnTo>
                    <a:lnTo>
                      <a:pt x="383" y="1575"/>
                    </a:lnTo>
                    <a:lnTo>
                      <a:pt x="369" y="1575"/>
                    </a:lnTo>
                    <a:lnTo>
                      <a:pt x="340" y="1575"/>
                    </a:lnTo>
                    <a:lnTo>
                      <a:pt x="326" y="1575"/>
                    </a:lnTo>
                    <a:lnTo>
                      <a:pt x="312" y="1575"/>
                    </a:lnTo>
                    <a:lnTo>
                      <a:pt x="298" y="1575"/>
                    </a:lnTo>
                    <a:lnTo>
                      <a:pt x="284" y="1575"/>
                    </a:lnTo>
                    <a:lnTo>
                      <a:pt x="255" y="1575"/>
                    </a:lnTo>
                    <a:lnTo>
                      <a:pt x="241" y="1575"/>
                    </a:lnTo>
                    <a:lnTo>
                      <a:pt x="227" y="1575"/>
                    </a:lnTo>
                    <a:lnTo>
                      <a:pt x="213" y="1575"/>
                    </a:lnTo>
                    <a:lnTo>
                      <a:pt x="213" y="1589"/>
                    </a:lnTo>
                    <a:lnTo>
                      <a:pt x="199" y="1589"/>
                    </a:lnTo>
                    <a:lnTo>
                      <a:pt x="199" y="1603"/>
                    </a:lnTo>
                    <a:lnTo>
                      <a:pt x="184" y="1603"/>
                    </a:lnTo>
                    <a:lnTo>
                      <a:pt x="170" y="1603"/>
                    </a:lnTo>
                    <a:lnTo>
                      <a:pt x="128" y="1603"/>
                    </a:lnTo>
                    <a:lnTo>
                      <a:pt x="85" y="1589"/>
                    </a:lnTo>
                    <a:lnTo>
                      <a:pt x="57" y="1589"/>
                    </a:lnTo>
                    <a:lnTo>
                      <a:pt x="28" y="1589"/>
                    </a:lnTo>
                    <a:lnTo>
                      <a:pt x="14" y="1575"/>
                    </a:lnTo>
                    <a:lnTo>
                      <a:pt x="0" y="1575"/>
                    </a:lnTo>
                    <a:lnTo>
                      <a:pt x="0" y="1546"/>
                    </a:lnTo>
                    <a:lnTo>
                      <a:pt x="14" y="1532"/>
                    </a:lnTo>
                    <a:lnTo>
                      <a:pt x="0" y="1532"/>
                    </a:lnTo>
                    <a:lnTo>
                      <a:pt x="14" y="1447"/>
                    </a:lnTo>
                    <a:lnTo>
                      <a:pt x="14" y="1433"/>
                    </a:lnTo>
                    <a:lnTo>
                      <a:pt x="14" y="1419"/>
                    </a:lnTo>
                    <a:lnTo>
                      <a:pt x="14" y="1390"/>
                    </a:lnTo>
                    <a:lnTo>
                      <a:pt x="28" y="1334"/>
                    </a:lnTo>
                    <a:lnTo>
                      <a:pt x="28" y="1206"/>
                    </a:lnTo>
                    <a:lnTo>
                      <a:pt x="28" y="1149"/>
                    </a:lnTo>
                    <a:lnTo>
                      <a:pt x="43" y="1092"/>
                    </a:lnTo>
                    <a:lnTo>
                      <a:pt x="43" y="1078"/>
                    </a:lnTo>
                    <a:lnTo>
                      <a:pt x="43" y="1050"/>
                    </a:lnTo>
                    <a:lnTo>
                      <a:pt x="43" y="1036"/>
                    </a:lnTo>
                    <a:lnTo>
                      <a:pt x="43" y="1021"/>
                    </a:lnTo>
                    <a:lnTo>
                      <a:pt x="43" y="993"/>
                    </a:lnTo>
                    <a:lnTo>
                      <a:pt x="43" y="951"/>
                    </a:lnTo>
                    <a:lnTo>
                      <a:pt x="43" y="922"/>
                    </a:lnTo>
                    <a:lnTo>
                      <a:pt x="43" y="880"/>
                    </a:lnTo>
                    <a:lnTo>
                      <a:pt x="43" y="865"/>
                    </a:lnTo>
                    <a:lnTo>
                      <a:pt x="43" y="851"/>
                    </a:lnTo>
                    <a:lnTo>
                      <a:pt x="43" y="837"/>
                    </a:lnTo>
                    <a:lnTo>
                      <a:pt x="43" y="823"/>
                    </a:lnTo>
                    <a:lnTo>
                      <a:pt x="43" y="809"/>
                    </a:lnTo>
                    <a:lnTo>
                      <a:pt x="43" y="795"/>
                    </a:lnTo>
                    <a:lnTo>
                      <a:pt x="43" y="766"/>
                    </a:lnTo>
                    <a:lnTo>
                      <a:pt x="43" y="752"/>
                    </a:lnTo>
                    <a:lnTo>
                      <a:pt x="57" y="738"/>
                    </a:lnTo>
                    <a:lnTo>
                      <a:pt x="57" y="724"/>
                    </a:lnTo>
                    <a:lnTo>
                      <a:pt x="57" y="709"/>
                    </a:lnTo>
                    <a:lnTo>
                      <a:pt x="57" y="681"/>
                    </a:lnTo>
                    <a:lnTo>
                      <a:pt x="57" y="667"/>
                    </a:lnTo>
                    <a:lnTo>
                      <a:pt x="57" y="639"/>
                    </a:lnTo>
                    <a:lnTo>
                      <a:pt x="57" y="610"/>
                    </a:lnTo>
                    <a:lnTo>
                      <a:pt x="57" y="582"/>
                    </a:lnTo>
                    <a:lnTo>
                      <a:pt x="57" y="553"/>
                    </a:lnTo>
                    <a:lnTo>
                      <a:pt x="57" y="539"/>
                    </a:lnTo>
                    <a:lnTo>
                      <a:pt x="57" y="511"/>
                    </a:lnTo>
                    <a:lnTo>
                      <a:pt x="57" y="468"/>
                    </a:lnTo>
                    <a:lnTo>
                      <a:pt x="57" y="440"/>
                    </a:lnTo>
                    <a:lnTo>
                      <a:pt x="57" y="383"/>
                    </a:lnTo>
                    <a:lnTo>
                      <a:pt x="57" y="369"/>
                    </a:lnTo>
                    <a:lnTo>
                      <a:pt x="99" y="369"/>
                    </a:lnTo>
                    <a:lnTo>
                      <a:pt x="114" y="369"/>
                    </a:lnTo>
                    <a:lnTo>
                      <a:pt x="142" y="369"/>
                    </a:lnTo>
                    <a:lnTo>
                      <a:pt x="156" y="369"/>
                    </a:lnTo>
                    <a:lnTo>
                      <a:pt x="156" y="355"/>
                    </a:lnTo>
                    <a:lnTo>
                      <a:pt x="156" y="341"/>
                    </a:lnTo>
                    <a:lnTo>
                      <a:pt x="170" y="326"/>
                    </a:lnTo>
                    <a:lnTo>
                      <a:pt x="170" y="312"/>
                    </a:lnTo>
                    <a:lnTo>
                      <a:pt x="156" y="312"/>
                    </a:lnTo>
                    <a:lnTo>
                      <a:pt x="156" y="298"/>
                    </a:lnTo>
                    <a:lnTo>
                      <a:pt x="142" y="284"/>
                    </a:lnTo>
                    <a:lnTo>
                      <a:pt x="142" y="270"/>
                    </a:lnTo>
                    <a:lnTo>
                      <a:pt x="142" y="256"/>
                    </a:lnTo>
                    <a:lnTo>
                      <a:pt x="170" y="256"/>
                    </a:lnTo>
                    <a:lnTo>
                      <a:pt x="184" y="256"/>
                    </a:lnTo>
                    <a:lnTo>
                      <a:pt x="199" y="270"/>
                    </a:lnTo>
                    <a:lnTo>
                      <a:pt x="213" y="270"/>
                    </a:lnTo>
                    <a:lnTo>
                      <a:pt x="241" y="270"/>
                    </a:lnTo>
                    <a:lnTo>
                      <a:pt x="255" y="270"/>
                    </a:lnTo>
                    <a:lnTo>
                      <a:pt x="284" y="270"/>
                    </a:lnTo>
                    <a:lnTo>
                      <a:pt x="312" y="270"/>
                    </a:lnTo>
                    <a:lnTo>
                      <a:pt x="326" y="270"/>
                    </a:lnTo>
                    <a:lnTo>
                      <a:pt x="340" y="312"/>
                    </a:lnTo>
                    <a:lnTo>
                      <a:pt x="355" y="355"/>
                    </a:lnTo>
                    <a:lnTo>
                      <a:pt x="355" y="369"/>
                    </a:lnTo>
                    <a:lnTo>
                      <a:pt x="369" y="412"/>
                    </a:lnTo>
                    <a:lnTo>
                      <a:pt x="369" y="454"/>
                    </a:lnTo>
                    <a:lnTo>
                      <a:pt x="383" y="468"/>
                    </a:lnTo>
                    <a:lnTo>
                      <a:pt x="383" y="482"/>
                    </a:lnTo>
                    <a:lnTo>
                      <a:pt x="369" y="482"/>
                    </a:lnTo>
                    <a:lnTo>
                      <a:pt x="369" y="497"/>
                    </a:lnTo>
                    <a:lnTo>
                      <a:pt x="369" y="511"/>
                    </a:lnTo>
                    <a:lnTo>
                      <a:pt x="369" y="525"/>
                    </a:lnTo>
                    <a:lnTo>
                      <a:pt x="383" y="525"/>
                    </a:lnTo>
                    <a:lnTo>
                      <a:pt x="383" y="539"/>
                    </a:lnTo>
                    <a:lnTo>
                      <a:pt x="383" y="553"/>
                    </a:lnTo>
                    <a:lnTo>
                      <a:pt x="383" y="568"/>
                    </a:lnTo>
                    <a:lnTo>
                      <a:pt x="383" y="582"/>
                    </a:lnTo>
                    <a:lnTo>
                      <a:pt x="411" y="582"/>
                    </a:lnTo>
                    <a:lnTo>
                      <a:pt x="411" y="610"/>
                    </a:lnTo>
                    <a:lnTo>
                      <a:pt x="411" y="624"/>
                    </a:lnTo>
                    <a:lnTo>
                      <a:pt x="411" y="639"/>
                    </a:lnTo>
                    <a:lnTo>
                      <a:pt x="426" y="653"/>
                    </a:lnTo>
                    <a:lnTo>
                      <a:pt x="440" y="653"/>
                    </a:lnTo>
                    <a:lnTo>
                      <a:pt x="454" y="653"/>
                    </a:lnTo>
                    <a:lnTo>
                      <a:pt x="482" y="653"/>
                    </a:lnTo>
                    <a:lnTo>
                      <a:pt x="496" y="653"/>
                    </a:lnTo>
                    <a:lnTo>
                      <a:pt x="511" y="653"/>
                    </a:lnTo>
                    <a:lnTo>
                      <a:pt x="525" y="653"/>
                    </a:lnTo>
                    <a:lnTo>
                      <a:pt x="539" y="653"/>
                    </a:lnTo>
                    <a:lnTo>
                      <a:pt x="553" y="653"/>
                    </a:lnTo>
                    <a:lnTo>
                      <a:pt x="567" y="639"/>
                    </a:lnTo>
                    <a:lnTo>
                      <a:pt x="567" y="624"/>
                    </a:lnTo>
                    <a:lnTo>
                      <a:pt x="567" y="610"/>
                    </a:lnTo>
                    <a:lnTo>
                      <a:pt x="567" y="596"/>
                    </a:lnTo>
                    <a:lnTo>
                      <a:pt x="567" y="539"/>
                    </a:lnTo>
                    <a:lnTo>
                      <a:pt x="582" y="539"/>
                    </a:lnTo>
                    <a:lnTo>
                      <a:pt x="582" y="525"/>
                    </a:lnTo>
                    <a:lnTo>
                      <a:pt x="582" y="511"/>
                    </a:lnTo>
                    <a:lnTo>
                      <a:pt x="582" y="497"/>
                    </a:lnTo>
                    <a:lnTo>
                      <a:pt x="582" y="482"/>
                    </a:lnTo>
                    <a:lnTo>
                      <a:pt x="582" y="454"/>
                    </a:lnTo>
                    <a:lnTo>
                      <a:pt x="596" y="454"/>
                    </a:lnTo>
                    <a:lnTo>
                      <a:pt x="610" y="454"/>
                    </a:lnTo>
                    <a:lnTo>
                      <a:pt x="624" y="454"/>
                    </a:lnTo>
                    <a:lnTo>
                      <a:pt x="652" y="454"/>
                    </a:lnTo>
                    <a:lnTo>
                      <a:pt x="667" y="454"/>
                    </a:lnTo>
                    <a:lnTo>
                      <a:pt x="652" y="412"/>
                    </a:lnTo>
                    <a:lnTo>
                      <a:pt x="652" y="397"/>
                    </a:lnTo>
                    <a:lnTo>
                      <a:pt x="652" y="383"/>
                    </a:lnTo>
                    <a:lnTo>
                      <a:pt x="638" y="369"/>
                    </a:lnTo>
                    <a:lnTo>
                      <a:pt x="638" y="355"/>
                    </a:lnTo>
                    <a:lnTo>
                      <a:pt x="624" y="341"/>
                    </a:lnTo>
                    <a:lnTo>
                      <a:pt x="624" y="326"/>
                    </a:lnTo>
                    <a:lnTo>
                      <a:pt x="610" y="326"/>
                    </a:lnTo>
                    <a:lnTo>
                      <a:pt x="610" y="312"/>
                    </a:lnTo>
                    <a:lnTo>
                      <a:pt x="610" y="298"/>
                    </a:lnTo>
                    <a:lnTo>
                      <a:pt x="596" y="284"/>
                    </a:lnTo>
                    <a:lnTo>
                      <a:pt x="596" y="270"/>
                    </a:lnTo>
                    <a:lnTo>
                      <a:pt x="610" y="270"/>
                    </a:lnTo>
                    <a:lnTo>
                      <a:pt x="624" y="270"/>
                    </a:lnTo>
                    <a:lnTo>
                      <a:pt x="638" y="270"/>
                    </a:lnTo>
                    <a:lnTo>
                      <a:pt x="652" y="270"/>
                    </a:lnTo>
                    <a:lnTo>
                      <a:pt x="667" y="270"/>
                    </a:lnTo>
                    <a:lnTo>
                      <a:pt x="681" y="270"/>
                    </a:lnTo>
                    <a:lnTo>
                      <a:pt x="695" y="270"/>
                    </a:lnTo>
                    <a:lnTo>
                      <a:pt x="709" y="270"/>
                    </a:lnTo>
                    <a:lnTo>
                      <a:pt x="723" y="270"/>
                    </a:lnTo>
                    <a:lnTo>
                      <a:pt x="794" y="270"/>
                    </a:lnTo>
                    <a:lnTo>
                      <a:pt x="808" y="270"/>
                    </a:lnTo>
                    <a:lnTo>
                      <a:pt x="823" y="284"/>
                    </a:lnTo>
                    <a:lnTo>
                      <a:pt x="837" y="284"/>
                    </a:lnTo>
                    <a:lnTo>
                      <a:pt x="865" y="284"/>
                    </a:lnTo>
                    <a:lnTo>
                      <a:pt x="879" y="284"/>
                    </a:lnTo>
                    <a:lnTo>
                      <a:pt x="879" y="270"/>
                    </a:lnTo>
                    <a:lnTo>
                      <a:pt x="865" y="270"/>
                    </a:lnTo>
                    <a:lnTo>
                      <a:pt x="879" y="256"/>
                    </a:lnTo>
                    <a:lnTo>
                      <a:pt x="879" y="241"/>
                    </a:lnTo>
                    <a:lnTo>
                      <a:pt x="894" y="241"/>
                    </a:lnTo>
                    <a:lnTo>
                      <a:pt x="894" y="227"/>
                    </a:lnTo>
                    <a:lnTo>
                      <a:pt x="908" y="227"/>
                    </a:lnTo>
                    <a:lnTo>
                      <a:pt x="908" y="213"/>
                    </a:lnTo>
                    <a:lnTo>
                      <a:pt x="894" y="199"/>
                    </a:lnTo>
                    <a:lnTo>
                      <a:pt x="894" y="213"/>
                    </a:lnTo>
                    <a:lnTo>
                      <a:pt x="894" y="227"/>
                    </a:lnTo>
                    <a:lnTo>
                      <a:pt x="879" y="227"/>
                    </a:lnTo>
                    <a:lnTo>
                      <a:pt x="865" y="213"/>
                    </a:lnTo>
                    <a:lnTo>
                      <a:pt x="851" y="213"/>
                    </a:lnTo>
                    <a:lnTo>
                      <a:pt x="851" y="199"/>
                    </a:lnTo>
                    <a:lnTo>
                      <a:pt x="865" y="199"/>
                    </a:lnTo>
                    <a:lnTo>
                      <a:pt x="865" y="185"/>
                    </a:lnTo>
                    <a:lnTo>
                      <a:pt x="865" y="170"/>
                    </a:lnTo>
                    <a:lnTo>
                      <a:pt x="865" y="185"/>
                    </a:lnTo>
                    <a:lnTo>
                      <a:pt x="879" y="185"/>
                    </a:lnTo>
                    <a:lnTo>
                      <a:pt x="894" y="185"/>
                    </a:lnTo>
                    <a:lnTo>
                      <a:pt x="894" y="170"/>
                    </a:lnTo>
                    <a:lnTo>
                      <a:pt x="879" y="170"/>
                    </a:lnTo>
                    <a:lnTo>
                      <a:pt x="865" y="170"/>
                    </a:lnTo>
                    <a:lnTo>
                      <a:pt x="879" y="170"/>
                    </a:lnTo>
                    <a:lnTo>
                      <a:pt x="879" y="156"/>
                    </a:lnTo>
                    <a:lnTo>
                      <a:pt x="865" y="156"/>
                    </a:lnTo>
                    <a:lnTo>
                      <a:pt x="865" y="142"/>
                    </a:lnTo>
                    <a:lnTo>
                      <a:pt x="894" y="142"/>
                    </a:lnTo>
                    <a:lnTo>
                      <a:pt x="908" y="142"/>
                    </a:lnTo>
                    <a:lnTo>
                      <a:pt x="894" y="156"/>
                    </a:lnTo>
                    <a:lnTo>
                      <a:pt x="908" y="142"/>
                    </a:lnTo>
                    <a:lnTo>
                      <a:pt x="908" y="114"/>
                    </a:lnTo>
                    <a:lnTo>
                      <a:pt x="894" y="99"/>
                    </a:lnTo>
                    <a:lnTo>
                      <a:pt x="879" y="99"/>
                    </a:lnTo>
                    <a:lnTo>
                      <a:pt x="865" y="99"/>
                    </a:lnTo>
                    <a:lnTo>
                      <a:pt x="851" y="99"/>
                    </a:lnTo>
                    <a:lnTo>
                      <a:pt x="865" y="71"/>
                    </a:lnTo>
                    <a:lnTo>
                      <a:pt x="851" y="71"/>
                    </a:lnTo>
                    <a:lnTo>
                      <a:pt x="851" y="43"/>
                    </a:lnTo>
                    <a:lnTo>
                      <a:pt x="851" y="29"/>
                    </a:lnTo>
                    <a:lnTo>
                      <a:pt x="865" y="14"/>
                    </a:lnTo>
                    <a:lnTo>
                      <a:pt x="865" y="0"/>
                    </a:lnTo>
                    <a:lnTo>
                      <a:pt x="865" y="14"/>
                    </a:lnTo>
                    <a:lnTo>
                      <a:pt x="865" y="29"/>
                    </a:lnTo>
                    <a:lnTo>
                      <a:pt x="865" y="43"/>
                    </a:lnTo>
                    <a:lnTo>
                      <a:pt x="879" y="43"/>
                    </a:lnTo>
                    <a:close/>
                  </a:path>
                </a:pathLst>
              </a:custGeom>
              <a:pattFill prst="pct50">
                <a:fgClr>
                  <a:srgbClr val="000000"/>
                </a:fgClr>
                <a:bgClr>
                  <a:srgbClr val="FFFFFF"/>
                </a:bgClr>
              </a:pattFill>
              <a:ln w="0" cap="flat">
                <a:solidFill>
                  <a:srgbClr val="000000"/>
                </a:solidFill>
                <a:prstDash val="solid"/>
                <a:round/>
                <a:headEnd/>
                <a:tailEnd/>
              </a:ln>
            </p:spPr>
            <p:txBody>
              <a:bodyPr/>
              <a:lstStyle/>
              <a:p>
                <a:endParaRPr lang="ja-JP" altLang="en-US"/>
              </a:p>
            </p:txBody>
          </p:sp>
          <p:sp>
            <p:nvSpPr>
              <p:cNvPr id="27790" name="Freeform 182"/>
              <p:cNvSpPr>
                <a:spLocks noChangeAspect="1"/>
              </p:cNvSpPr>
              <p:nvPr/>
            </p:nvSpPr>
            <p:spPr bwMode="auto">
              <a:xfrm>
                <a:off x="9505" y="8351"/>
                <a:ext cx="1584" cy="2100"/>
              </a:xfrm>
              <a:custGeom>
                <a:avLst/>
                <a:gdLst>
                  <a:gd name="T0" fmla="*/ 2147483647 w 993"/>
                  <a:gd name="T1" fmla="*/ 2147483647 h 1319"/>
                  <a:gd name="T2" fmla="*/ 2147483647 w 993"/>
                  <a:gd name="T3" fmla="*/ 2147483647 h 1319"/>
                  <a:gd name="T4" fmla="*/ 2147483647 w 993"/>
                  <a:gd name="T5" fmla="*/ 2147483647 h 1319"/>
                  <a:gd name="T6" fmla="*/ 2147483647 w 993"/>
                  <a:gd name="T7" fmla="*/ 2147483647 h 1319"/>
                  <a:gd name="T8" fmla="*/ 2147483647 w 993"/>
                  <a:gd name="T9" fmla="*/ 2147483647 h 1319"/>
                  <a:gd name="T10" fmla="*/ 2147483647 w 993"/>
                  <a:gd name="T11" fmla="*/ 2147483647 h 1319"/>
                  <a:gd name="T12" fmla="*/ 2147483647 w 993"/>
                  <a:gd name="T13" fmla="*/ 2147483647 h 1319"/>
                  <a:gd name="T14" fmla="*/ 2147483647 w 993"/>
                  <a:gd name="T15" fmla="*/ 2147483647 h 1319"/>
                  <a:gd name="T16" fmla="*/ 2147483647 w 993"/>
                  <a:gd name="T17" fmla="*/ 2147483647 h 1319"/>
                  <a:gd name="T18" fmla="*/ 2147483647 w 993"/>
                  <a:gd name="T19" fmla="*/ 2147483647 h 1319"/>
                  <a:gd name="T20" fmla="*/ 2147483647 w 993"/>
                  <a:gd name="T21" fmla="*/ 2147483647 h 1319"/>
                  <a:gd name="T22" fmla="*/ 2147483647 w 993"/>
                  <a:gd name="T23" fmla="*/ 2147483647 h 1319"/>
                  <a:gd name="T24" fmla="*/ 2147483647 w 993"/>
                  <a:gd name="T25" fmla="*/ 2147483647 h 1319"/>
                  <a:gd name="T26" fmla="*/ 2147483647 w 993"/>
                  <a:gd name="T27" fmla="*/ 2147483647 h 1319"/>
                  <a:gd name="T28" fmla="*/ 2147483647 w 993"/>
                  <a:gd name="T29" fmla="*/ 2147483647 h 1319"/>
                  <a:gd name="T30" fmla="*/ 2147483647 w 993"/>
                  <a:gd name="T31" fmla="*/ 2147483647 h 1319"/>
                  <a:gd name="T32" fmla="*/ 2147483647 w 993"/>
                  <a:gd name="T33" fmla="*/ 2147483647 h 1319"/>
                  <a:gd name="T34" fmla="*/ 2147483647 w 993"/>
                  <a:gd name="T35" fmla="*/ 2147483647 h 1319"/>
                  <a:gd name="T36" fmla="*/ 2147483647 w 993"/>
                  <a:gd name="T37" fmla="*/ 2147483647 h 1319"/>
                  <a:gd name="T38" fmla="*/ 2147483647 w 993"/>
                  <a:gd name="T39" fmla="*/ 2147483647 h 1319"/>
                  <a:gd name="T40" fmla="*/ 2147483647 w 993"/>
                  <a:gd name="T41" fmla="*/ 2147483647 h 1319"/>
                  <a:gd name="T42" fmla="*/ 2147483647 w 993"/>
                  <a:gd name="T43" fmla="*/ 2147483647 h 1319"/>
                  <a:gd name="T44" fmla="*/ 2147483647 w 993"/>
                  <a:gd name="T45" fmla="*/ 2147483647 h 1319"/>
                  <a:gd name="T46" fmla="*/ 2147483647 w 993"/>
                  <a:gd name="T47" fmla="*/ 2147483647 h 1319"/>
                  <a:gd name="T48" fmla="*/ 2147483647 w 993"/>
                  <a:gd name="T49" fmla="*/ 2147483647 h 1319"/>
                  <a:gd name="T50" fmla="*/ 2147483647 w 993"/>
                  <a:gd name="T51" fmla="*/ 2147483647 h 1319"/>
                  <a:gd name="T52" fmla="*/ 2147483647 w 993"/>
                  <a:gd name="T53" fmla="*/ 2147483647 h 1319"/>
                  <a:gd name="T54" fmla="*/ 2147483647 w 993"/>
                  <a:gd name="T55" fmla="*/ 2147483647 h 1319"/>
                  <a:gd name="T56" fmla="*/ 2147483647 w 993"/>
                  <a:gd name="T57" fmla="*/ 2147483647 h 1319"/>
                  <a:gd name="T58" fmla="*/ 2147483647 w 993"/>
                  <a:gd name="T59" fmla="*/ 2147483647 h 1319"/>
                  <a:gd name="T60" fmla="*/ 2147483647 w 993"/>
                  <a:gd name="T61" fmla="*/ 2147483647 h 1319"/>
                  <a:gd name="T62" fmla="*/ 2147483647 w 993"/>
                  <a:gd name="T63" fmla="*/ 2147483647 h 1319"/>
                  <a:gd name="T64" fmla="*/ 2147483647 w 993"/>
                  <a:gd name="T65" fmla="*/ 2147483647 h 1319"/>
                  <a:gd name="T66" fmla="*/ 2147483647 w 993"/>
                  <a:gd name="T67" fmla="*/ 2147483647 h 1319"/>
                  <a:gd name="T68" fmla="*/ 2147483647 w 993"/>
                  <a:gd name="T69" fmla="*/ 2147483647 h 1319"/>
                  <a:gd name="T70" fmla="*/ 2147483647 w 993"/>
                  <a:gd name="T71" fmla="*/ 2147483647 h 1319"/>
                  <a:gd name="T72" fmla="*/ 2147483647 w 993"/>
                  <a:gd name="T73" fmla="*/ 2147483647 h 1319"/>
                  <a:gd name="T74" fmla="*/ 2147483647 w 993"/>
                  <a:gd name="T75" fmla="*/ 2147483647 h 1319"/>
                  <a:gd name="T76" fmla="*/ 2147483647 w 993"/>
                  <a:gd name="T77" fmla="*/ 2147483647 h 1319"/>
                  <a:gd name="T78" fmla="*/ 2147483647 w 993"/>
                  <a:gd name="T79" fmla="*/ 2147483647 h 1319"/>
                  <a:gd name="T80" fmla="*/ 2147483647 w 993"/>
                  <a:gd name="T81" fmla="*/ 2147483647 h 1319"/>
                  <a:gd name="T82" fmla="*/ 2147483647 w 993"/>
                  <a:gd name="T83" fmla="*/ 2147483647 h 1319"/>
                  <a:gd name="T84" fmla="*/ 2147483647 w 993"/>
                  <a:gd name="T85" fmla="*/ 2147483647 h 1319"/>
                  <a:gd name="T86" fmla="*/ 2147483647 w 993"/>
                  <a:gd name="T87" fmla="*/ 2147483647 h 1319"/>
                  <a:gd name="T88" fmla="*/ 0 w 993"/>
                  <a:gd name="T89" fmla="*/ 2147483647 h 1319"/>
                  <a:gd name="T90" fmla="*/ 2147483647 w 993"/>
                  <a:gd name="T91" fmla="*/ 2147483647 h 1319"/>
                  <a:gd name="T92" fmla="*/ 2147483647 w 993"/>
                  <a:gd name="T93" fmla="*/ 2147483647 h 1319"/>
                  <a:gd name="T94" fmla="*/ 2147483647 w 993"/>
                  <a:gd name="T95" fmla="*/ 2147483647 h 1319"/>
                  <a:gd name="T96" fmla="*/ 2147483647 w 993"/>
                  <a:gd name="T97" fmla="*/ 2147483647 h 1319"/>
                  <a:gd name="T98" fmla="*/ 2147483647 w 993"/>
                  <a:gd name="T99" fmla="*/ 2147483647 h 1319"/>
                  <a:gd name="T100" fmla="*/ 2147483647 w 993"/>
                  <a:gd name="T101" fmla="*/ 2147483647 h 1319"/>
                  <a:gd name="T102" fmla="*/ 2147483647 w 993"/>
                  <a:gd name="T103" fmla="*/ 2147483647 h 1319"/>
                  <a:gd name="T104" fmla="*/ 2147483647 w 993"/>
                  <a:gd name="T105" fmla="*/ 2147483647 h 1319"/>
                  <a:gd name="T106" fmla="*/ 2147483647 w 993"/>
                  <a:gd name="T107" fmla="*/ 2147483647 h 1319"/>
                  <a:gd name="T108" fmla="*/ 2147483647 w 993"/>
                  <a:gd name="T109" fmla="*/ 2147483647 h 1319"/>
                  <a:gd name="T110" fmla="*/ 2147483647 w 993"/>
                  <a:gd name="T111" fmla="*/ 0 h 1319"/>
                  <a:gd name="T112" fmla="*/ 2147483647 w 993"/>
                  <a:gd name="T113" fmla="*/ 2147483647 h 1319"/>
                  <a:gd name="T114" fmla="*/ 2147483647 w 993"/>
                  <a:gd name="T115" fmla="*/ 2147483647 h 1319"/>
                  <a:gd name="T116" fmla="*/ 2147483647 w 993"/>
                  <a:gd name="T117" fmla="*/ 2147483647 h 1319"/>
                  <a:gd name="T118" fmla="*/ 2147483647 w 993"/>
                  <a:gd name="T119" fmla="*/ 2147483647 h 1319"/>
                  <a:gd name="T120" fmla="*/ 2147483647 w 993"/>
                  <a:gd name="T121" fmla="*/ 2147483647 h 1319"/>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993"/>
                  <a:gd name="T184" fmla="*/ 0 h 1319"/>
                  <a:gd name="T185" fmla="*/ 993 w 993"/>
                  <a:gd name="T186" fmla="*/ 1319 h 1319"/>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993" h="1319">
                    <a:moveTo>
                      <a:pt x="979" y="113"/>
                    </a:moveTo>
                    <a:lnTo>
                      <a:pt x="979" y="141"/>
                    </a:lnTo>
                    <a:lnTo>
                      <a:pt x="965" y="156"/>
                    </a:lnTo>
                    <a:lnTo>
                      <a:pt x="965" y="170"/>
                    </a:lnTo>
                    <a:lnTo>
                      <a:pt x="965" y="184"/>
                    </a:lnTo>
                    <a:lnTo>
                      <a:pt x="950" y="198"/>
                    </a:lnTo>
                    <a:lnTo>
                      <a:pt x="950" y="212"/>
                    </a:lnTo>
                    <a:lnTo>
                      <a:pt x="922" y="283"/>
                    </a:lnTo>
                    <a:lnTo>
                      <a:pt x="922" y="326"/>
                    </a:lnTo>
                    <a:lnTo>
                      <a:pt x="908" y="368"/>
                    </a:lnTo>
                    <a:lnTo>
                      <a:pt x="908" y="382"/>
                    </a:lnTo>
                    <a:lnTo>
                      <a:pt x="894" y="382"/>
                    </a:lnTo>
                    <a:lnTo>
                      <a:pt x="894" y="397"/>
                    </a:lnTo>
                    <a:lnTo>
                      <a:pt x="894" y="425"/>
                    </a:lnTo>
                    <a:lnTo>
                      <a:pt x="880" y="425"/>
                    </a:lnTo>
                    <a:lnTo>
                      <a:pt x="880" y="439"/>
                    </a:lnTo>
                    <a:lnTo>
                      <a:pt x="880" y="453"/>
                    </a:lnTo>
                    <a:lnTo>
                      <a:pt x="880" y="468"/>
                    </a:lnTo>
                    <a:lnTo>
                      <a:pt x="865" y="496"/>
                    </a:lnTo>
                    <a:lnTo>
                      <a:pt x="865" y="510"/>
                    </a:lnTo>
                    <a:lnTo>
                      <a:pt x="865" y="524"/>
                    </a:lnTo>
                    <a:lnTo>
                      <a:pt x="851" y="539"/>
                    </a:lnTo>
                    <a:lnTo>
                      <a:pt x="851" y="553"/>
                    </a:lnTo>
                    <a:lnTo>
                      <a:pt x="851" y="567"/>
                    </a:lnTo>
                    <a:lnTo>
                      <a:pt x="851" y="581"/>
                    </a:lnTo>
                    <a:lnTo>
                      <a:pt x="837" y="595"/>
                    </a:lnTo>
                    <a:lnTo>
                      <a:pt x="837" y="609"/>
                    </a:lnTo>
                    <a:lnTo>
                      <a:pt x="837" y="624"/>
                    </a:lnTo>
                    <a:lnTo>
                      <a:pt x="837" y="638"/>
                    </a:lnTo>
                    <a:lnTo>
                      <a:pt x="823" y="638"/>
                    </a:lnTo>
                    <a:lnTo>
                      <a:pt x="823" y="652"/>
                    </a:lnTo>
                    <a:lnTo>
                      <a:pt x="823" y="695"/>
                    </a:lnTo>
                    <a:lnTo>
                      <a:pt x="809" y="709"/>
                    </a:lnTo>
                    <a:lnTo>
                      <a:pt x="809" y="723"/>
                    </a:lnTo>
                    <a:lnTo>
                      <a:pt x="794" y="751"/>
                    </a:lnTo>
                    <a:lnTo>
                      <a:pt x="794" y="794"/>
                    </a:lnTo>
                    <a:lnTo>
                      <a:pt x="780" y="794"/>
                    </a:lnTo>
                    <a:lnTo>
                      <a:pt x="780" y="808"/>
                    </a:lnTo>
                    <a:lnTo>
                      <a:pt x="780" y="822"/>
                    </a:lnTo>
                    <a:lnTo>
                      <a:pt x="780" y="836"/>
                    </a:lnTo>
                    <a:lnTo>
                      <a:pt x="766" y="851"/>
                    </a:lnTo>
                    <a:lnTo>
                      <a:pt x="766" y="865"/>
                    </a:lnTo>
                    <a:lnTo>
                      <a:pt x="766" y="879"/>
                    </a:lnTo>
                    <a:lnTo>
                      <a:pt x="766" y="893"/>
                    </a:lnTo>
                    <a:lnTo>
                      <a:pt x="752" y="907"/>
                    </a:lnTo>
                    <a:lnTo>
                      <a:pt x="752" y="922"/>
                    </a:lnTo>
                    <a:lnTo>
                      <a:pt x="752" y="936"/>
                    </a:lnTo>
                    <a:lnTo>
                      <a:pt x="752" y="950"/>
                    </a:lnTo>
                    <a:lnTo>
                      <a:pt x="738" y="950"/>
                    </a:lnTo>
                    <a:lnTo>
                      <a:pt x="738" y="964"/>
                    </a:lnTo>
                    <a:lnTo>
                      <a:pt x="738" y="978"/>
                    </a:lnTo>
                    <a:lnTo>
                      <a:pt x="738" y="992"/>
                    </a:lnTo>
                    <a:lnTo>
                      <a:pt x="738" y="1007"/>
                    </a:lnTo>
                    <a:lnTo>
                      <a:pt x="724" y="1007"/>
                    </a:lnTo>
                    <a:lnTo>
                      <a:pt x="724" y="1021"/>
                    </a:lnTo>
                    <a:lnTo>
                      <a:pt x="724" y="1035"/>
                    </a:lnTo>
                    <a:lnTo>
                      <a:pt x="724" y="1049"/>
                    </a:lnTo>
                    <a:lnTo>
                      <a:pt x="724" y="1063"/>
                    </a:lnTo>
                    <a:lnTo>
                      <a:pt x="709" y="1063"/>
                    </a:lnTo>
                    <a:lnTo>
                      <a:pt x="709" y="1078"/>
                    </a:lnTo>
                    <a:lnTo>
                      <a:pt x="709" y="1092"/>
                    </a:lnTo>
                    <a:lnTo>
                      <a:pt x="695" y="1106"/>
                    </a:lnTo>
                    <a:lnTo>
                      <a:pt x="695" y="1120"/>
                    </a:lnTo>
                    <a:lnTo>
                      <a:pt x="695" y="1134"/>
                    </a:lnTo>
                    <a:lnTo>
                      <a:pt x="695" y="1148"/>
                    </a:lnTo>
                    <a:lnTo>
                      <a:pt x="681" y="1148"/>
                    </a:lnTo>
                    <a:lnTo>
                      <a:pt x="681" y="1163"/>
                    </a:lnTo>
                    <a:lnTo>
                      <a:pt x="667" y="1177"/>
                    </a:lnTo>
                    <a:lnTo>
                      <a:pt x="667" y="1191"/>
                    </a:lnTo>
                    <a:lnTo>
                      <a:pt x="653" y="1191"/>
                    </a:lnTo>
                    <a:lnTo>
                      <a:pt x="653" y="1205"/>
                    </a:lnTo>
                    <a:lnTo>
                      <a:pt x="638" y="1205"/>
                    </a:lnTo>
                    <a:lnTo>
                      <a:pt x="638" y="1219"/>
                    </a:lnTo>
                    <a:lnTo>
                      <a:pt x="624" y="1219"/>
                    </a:lnTo>
                    <a:lnTo>
                      <a:pt x="624" y="1234"/>
                    </a:lnTo>
                    <a:lnTo>
                      <a:pt x="610" y="1248"/>
                    </a:lnTo>
                    <a:lnTo>
                      <a:pt x="610" y="1262"/>
                    </a:lnTo>
                    <a:lnTo>
                      <a:pt x="596" y="1262"/>
                    </a:lnTo>
                    <a:lnTo>
                      <a:pt x="596" y="1276"/>
                    </a:lnTo>
                    <a:lnTo>
                      <a:pt x="582" y="1276"/>
                    </a:lnTo>
                    <a:lnTo>
                      <a:pt x="568" y="1290"/>
                    </a:lnTo>
                    <a:lnTo>
                      <a:pt x="553" y="1290"/>
                    </a:lnTo>
                    <a:lnTo>
                      <a:pt x="553" y="1304"/>
                    </a:lnTo>
                    <a:lnTo>
                      <a:pt x="539" y="1304"/>
                    </a:lnTo>
                    <a:lnTo>
                      <a:pt x="525" y="1304"/>
                    </a:lnTo>
                    <a:lnTo>
                      <a:pt x="525" y="1319"/>
                    </a:lnTo>
                    <a:lnTo>
                      <a:pt x="511" y="1319"/>
                    </a:lnTo>
                    <a:lnTo>
                      <a:pt x="497" y="1319"/>
                    </a:lnTo>
                    <a:lnTo>
                      <a:pt x="482" y="1319"/>
                    </a:lnTo>
                    <a:lnTo>
                      <a:pt x="468" y="1319"/>
                    </a:lnTo>
                    <a:lnTo>
                      <a:pt x="454" y="1319"/>
                    </a:lnTo>
                    <a:lnTo>
                      <a:pt x="440" y="1319"/>
                    </a:lnTo>
                    <a:lnTo>
                      <a:pt x="426" y="1319"/>
                    </a:lnTo>
                    <a:lnTo>
                      <a:pt x="412" y="1319"/>
                    </a:lnTo>
                    <a:lnTo>
                      <a:pt x="397" y="1319"/>
                    </a:lnTo>
                    <a:lnTo>
                      <a:pt x="341" y="1304"/>
                    </a:lnTo>
                    <a:lnTo>
                      <a:pt x="270" y="1276"/>
                    </a:lnTo>
                    <a:lnTo>
                      <a:pt x="256" y="1276"/>
                    </a:lnTo>
                    <a:lnTo>
                      <a:pt x="241" y="1262"/>
                    </a:lnTo>
                    <a:lnTo>
                      <a:pt x="227" y="1262"/>
                    </a:lnTo>
                    <a:lnTo>
                      <a:pt x="213" y="1262"/>
                    </a:lnTo>
                    <a:lnTo>
                      <a:pt x="199" y="1248"/>
                    </a:lnTo>
                    <a:lnTo>
                      <a:pt x="185" y="1248"/>
                    </a:lnTo>
                    <a:lnTo>
                      <a:pt x="170" y="1234"/>
                    </a:lnTo>
                    <a:lnTo>
                      <a:pt x="156" y="1234"/>
                    </a:lnTo>
                    <a:lnTo>
                      <a:pt x="142" y="1234"/>
                    </a:lnTo>
                    <a:lnTo>
                      <a:pt x="128" y="1234"/>
                    </a:lnTo>
                    <a:lnTo>
                      <a:pt x="128" y="1219"/>
                    </a:lnTo>
                    <a:lnTo>
                      <a:pt x="114" y="1219"/>
                    </a:lnTo>
                    <a:lnTo>
                      <a:pt x="100" y="1219"/>
                    </a:lnTo>
                    <a:lnTo>
                      <a:pt x="85" y="1219"/>
                    </a:lnTo>
                    <a:lnTo>
                      <a:pt x="85" y="1205"/>
                    </a:lnTo>
                    <a:lnTo>
                      <a:pt x="71" y="1205"/>
                    </a:lnTo>
                    <a:lnTo>
                      <a:pt x="57" y="1205"/>
                    </a:lnTo>
                    <a:lnTo>
                      <a:pt x="43" y="1205"/>
                    </a:lnTo>
                    <a:lnTo>
                      <a:pt x="29" y="1191"/>
                    </a:lnTo>
                    <a:lnTo>
                      <a:pt x="14" y="1191"/>
                    </a:lnTo>
                    <a:lnTo>
                      <a:pt x="0" y="1191"/>
                    </a:lnTo>
                    <a:lnTo>
                      <a:pt x="0" y="1177"/>
                    </a:lnTo>
                    <a:lnTo>
                      <a:pt x="14" y="1148"/>
                    </a:lnTo>
                    <a:lnTo>
                      <a:pt x="14" y="1134"/>
                    </a:lnTo>
                    <a:lnTo>
                      <a:pt x="29" y="1092"/>
                    </a:lnTo>
                    <a:lnTo>
                      <a:pt x="43" y="1035"/>
                    </a:lnTo>
                    <a:lnTo>
                      <a:pt x="57" y="1021"/>
                    </a:lnTo>
                    <a:lnTo>
                      <a:pt x="57" y="1007"/>
                    </a:lnTo>
                    <a:lnTo>
                      <a:pt x="57" y="992"/>
                    </a:lnTo>
                    <a:lnTo>
                      <a:pt x="57" y="978"/>
                    </a:lnTo>
                    <a:lnTo>
                      <a:pt x="71" y="964"/>
                    </a:lnTo>
                    <a:lnTo>
                      <a:pt x="85" y="964"/>
                    </a:lnTo>
                    <a:lnTo>
                      <a:pt x="114" y="964"/>
                    </a:lnTo>
                    <a:lnTo>
                      <a:pt x="128" y="964"/>
                    </a:lnTo>
                    <a:lnTo>
                      <a:pt x="128" y="922"/>
                    </a:lnTo>
                    <a:lnTo>
                      <a:pt x="128" y="907"/>
                    </a:lnTo>
                    <a:lnTo>
                      <a:pt x="156" y="780"/>
                    </a:lnTo>
                    <a:lnTo>
                      <a:pt x="156" y="765"/>
                    </a:lnTo>
                    <a:lnTo>
                      <a:pt x="156" y="751"/>
                    </a:lnTo>
                    <a:lnTo>
                      <a:pt x="156" y="737"/>
                    </a:lnTo>
                    <a:lnTo>
                      <a:pt x="170" y="709"/>
                    </a:lnTo>
                    <a:lnTo>
                      <a:pt x="170" y="680"/>
                    </a:lnTo>
                    <a:lnTo>
                      <a:pt x="170" y="638"/>
                    </a:lnTo>
                    <a:lnTo>
                      <a:pt x="170" y="581"/>
                    </a:lnTo>
                    <a:lnTo>
                      <a:pt x="170" y="539"/>
                    </a:lnTo>
                    <a:lnTo>
                      <a:pt x="185" y="496"/>
                    </a:lnTo>
                    <a:lnTo>
                      <a:pt x="185" y="468"/>
                    </a:lnTo>
                    <a:lnTo>
                      <a:pt x="185" y="425"/>
                    </a:lnTo>
                    <a:lnTo>
                      <a:pt x="185" y="411"/>
                    </a:lnTo>
                    <a:lnTo>
                      <a:pt x="185" y="397"/>
                    </a:lnTo>
                    <a:lnTo>
                      <a:pt x="241" y="397"/>
                    </a:lnTo>
                    <a:lnTo>
                      <a:pt x="284" y="397"/>
                    </a:lnTo>
                    <a:lnTo>
                      <a:pt x="298" y="397"/>
                    </a:lnTo>
                    <a:lnTo>
                      <a:pt x="326" y="397"/>
                    </a:lnTo>
                    <a:lnTo>
                      <a:pt x="341" y="397"/>
                    </a:lnTo>
                    <a:lnTo>
                      <a:pt x="383" y="411"/>
                    </a:lnTo>
                    <a:lnTo>
                      <a:pt x="397" y="411"/>
                    </a:lnTo>
                    <a:lnTo>
                      <a:pt x="412" y="411"/>
                    </a:lnTo>
                    <a:lnTo>
                      <a:pt x="426" y="411"/>
                    </a:lnTo>
                    <a:lnTo>
                      <a:pt x="440" y="411"/>
                    </a:lnTo>
                    <a:lnTo>
                      <a:pt x="440" y="425"/>
                    </a:lnTo>
                    <a:lnTo>
                      <a:pt x="454" y="425"/>
                    </a:lnTo>
                    <a:lnTo>
                      <a:pt x="468" y="425"/>
                    </a:lnTo>
                    <a:lnTo>
                      <a:pt x="482" y="382"/>
                    </a:lnTo>
                    <a:lnTo>
                      <a:pt x="497" y="283"/>
                    </a:lnTo>
                    <a:lnTo>
                      <a:pt x="511" y="198"/>
                    </a:lnTo>
                    <a:lnTo>
                      <a:pt x="511" y="184"/>
                    </a:lnTo>
                    <a:lnTo>
                      <a:pt x="525" y="113"/>
                    </a:lnTo>
                    <a:lnTo>
                      <a:pt x="525" y="56"/>
                    </a:lnTo>
                    <a:lnTo>
                      <a:pt x="539" y="0"/>
                    </a:lnTo>
                    <a:lnTo>
                      <a:pt x="568" y="0"/>
                    </a:lnTo>
                    <a:lnTo>
                      <a:pt x="596" y="0"/>
                    </a:lnTo>
                    <a:lnTo>
                      <a:pt x="681" y="14"/>
                    </a:lnTo>
                    <a:lnTo>
                      <a:pt x="738" y="28"/>
                    </a:lnTo>
                    <a:lnTo>
                      <a:pt x="780" y="42"/>
                    </a:lnTo>
                    <a:lnTo>
                      <a:pt x="794" y="42"/>
                    </a:lnTo>
                    <a:lnTo>
                      <a:pt x="809" y="42"/>
                    </a:lnTo>
                    <a:lnTo>
                      <a:pt x="851" y="42"/>
                    </a:lnTo>
                    <a:lnTo>
                      <a:pt x="865" y="42"/>
                    </a:lnTo>
                    <a:lnTo>
                      <a:pt x="865" y="56"/>
                    </a:lnTo>
                    <a:lnTo>
                      <a:pt x="880" y="56"/>
                    </a:lnTo>
                    <a:lnTo>
                      <a:pt x="922" y="56"/>
                    </a:lnTo>
                    <a:lnTo>
                      <a:pt x="979" y="56"/>
                    </a:lnTo>
                    <a:lnTo>
                      <a:pt x="993" y="56"/>
                    </a:lnTo>
                    <a:lnTo>
                      <a:pt x="979" y="70"/>
                    </a:lnTo>
                    <a:lnTo>
                      <a:pt x="993" y="70"/>
                    </a:lnTo>
                    <a:lnTo>
                      <a:pt x="979" y="85"/>
                    </a:lnTo>
                    <a:lnTo>
                      <a:pt x="979" y="99"/>
                    </a:lnTo>
                    <a:lnTo>
                      <a:pt x="979" y="113"/>
                    </a:lnTo>
                    <a:close/>
                  </a:path>
                </a:pathLst>
              </a:custGeom>
              <a:noFill/>
              <a:ln w="0" cap="flat">
                <a:solidFill>
                  <a:srgbClr val="000000"/>
                </a:solidFill>
                <a:prstDash val="solid"/>
                <a:round/>
                <a:headEnd/>
                <a:tailEnd/>
              </a:ln>
              <a:extLst>
                <a:ext uri="{909E8E84-426E-40DD-AFC4-6F175D3DCCD1}">
                  <a14:hiddenFill xmlns="" xmlns:a14="http://schemas.microsoft.com/office/drawing/2010/main">
                    <a:solidFill>
                      <a:srgbClr val="FFFFFF"/>
                    </a:solidFill>
                  </a14:hiddenFill>
                </a:ext>
              </a:extLst>
            </p:spPr>
            <p:txBody>
              <a:bodyPr/>
              <a:lstStyle/>
              <a:p>
                <a:endParaRPr lang="ja-JP" altLang="en-US"/>
              </a:p>
            </p:txBody>
          </p:sp>
          <p:sp>
            <p:nvSpPr>
              <p:cNvPr id="27791" name="Freeform 183"/>
              <p:cNvSpPr>
                <a:spLocks noChangeAspect="1"/>
              </p:cNvSpPr>
              <p:nvPr/>
            </p:nvSpPr>
            <p:spPr bwMode="auto">
              <a:xfrm>
                <a:off x="9913" y="4285"/>
                <a:ext cx="1606" cy="2982"/>
              </a:xfrm>
              <a:custGeom>
                <a:avLst/>
                <a:gdLst>
                  <a:gd name="T0" fmla="*/ 2147483647 w 1006"/>
                  <a:gd name="T1" fmla="*/ 2147483647 h 1873"/>
                  <a:gd name="T2" fmla="*/ 2147483647 w 1006"/>
                  <a:gd name="T3" fmla="*/ 2147483647 h 1873"/>
                  <a:gd name="T4" fmla="*/ 2147483647 w 1006"/>
                  <a:gd name="T5" fmla="*/ 2147483647 h 1873"/>
                  <a:gd name="T6" fmla="*/ 2147483647 w 1006"/>
                  <a:gd name="T7" fmla="*/ 2147483647 h 1873"/>
                  <a:gd name="T8" fmla="*/ 2147483647 w 1006"/>
                  <a:gd name="T9" fmla="*/ 2147483647 h 1873"/>
                  <a:gd name="T10" fmla="*/ 2147483647 w 1006"/>
                  <a:gd name="T11" fmla="*/ 2147483647 h 1873"/>
                  <a:gd name="T12" fmla="*/ 2147483647 w 1006"/>
                  <a:gd name="T13" fmla="*/ 2147483647 h 1873"/>
                  <a:gd name="T14" fmla="*/ 2147483647 w 1006"/>
                  <a:gd name="T15" fmla="*/ 2147483647 h 1873"/>
                  <a:gd name="T16" fmla="*/ 2147483647 w 1006"/>
                  <a:gd name="T17" fmla="*/ 2147483647 h 1873"/>
                  <a:gd name="T18" fmla="*/ 2147483647 w 1006"/>
                  <a:gd name="T19" fmla="*/ 2147483647 h 1873"/>
                  <a:gd name="T20" fmla="*/ 2147483647 w 1006"/>
                  <a:gd name="T21" fmla="*/ 2147483647 h 1873"/>
                  <a:gd name="T22" fmla="*/ 2147483647 w 1006"/>
                  <a:gd name="T23" fmla="*/ 2147483647 h 1873"/>
                  <a:gd name="T24" fmla="*/ 2147483647 w 1006"/>
                  <a:gd name="T25" fmla="*/ 2147483647 h 1873"/>
                  <a:gd name="T26" fmla="*/ 2147483647 w 1006"/>
                  <a:gd name="T27" fmla="*/ 2147483647 h 1873"/>
                  <a:gd name="T28" fmla="*/ 2147483647 w 1006"/>
                  <a:gd name="T29" fmla="*/ 2147483647 h 1873"/>
                  <a:gd name="T30" fmla="*/ 2147483647 w 1006"/>
                  <a:gd name="T31" fmla="*/ 2147483647 h 1873"/>
                  <a:gd name="T32" fmla="*/ 2147483647 w 1006"/>
                  <a:gd name="T33" fmla="*/ 2147483647 h 1873"/>
                  <a:gd name="T34" fmla="*/ 2147483647 w 1006"/>
                  <a:gd name="T35" fmla="*/ 2147483647 h 1873"/>
                  <a:gd name="T36" fmla="*/ 2147483647 w 1006"/>
                  <a:gd name="T37" fmla="*/ 2147483647 h 1873"/>
                  <a:gd name="T38" fmla="*/ 2147483647 w 1006"/>
                  <a:gd name="T39" fmla="*/ 2147483647 h 1873"/>
                  <a:gd name="T40" fmla="*/ 2147483647 w 1006"/>
                  <a:gd name="T41" fmla="*/ 2147483647 h 1873"/>
                  <a:gd name="T42" fmla="*/ 2147483647 w 1006"/>
                  <a:gd name="T43" fmla="*/ 2147483647 h 1873"/>
                  <a:gd name="T44" fmla="*/ 2147483647 w 1006"/>
                  <a:gd name="T45" fmla="*/ 2147483647 h 1873"/>
                  <a:gd name="T46" fmla="*/ 2147483647 w 1006"/>
                  <a:gd name="T47" fmla="*/ 2147483647 h 1873"/>
                  <a:gd name="T48" fmla="*/ 2147483647 w 1006"/>
                  <a:gd name="T49" fmla="*/ 2147483647 h 1873"/>
                  <a:gd name="T50" fmla="*/ 2147483647 w 1006"/>
                  <a:gd name="T51" fmla="*/ 2147483647 h 1873"/>
                  <a:gd name="T52" fmla="*/ 2147483647 w 1006"/>
                  <a:gd name="T53" fmla="*/ 2147483647 h 1873"/>
                  <a:gd name="T54" fmla="*/ 2147483647 w 1006"/>
                  <a:gd name="T55" fmla="*/ 2147483647 h 1873"/>
                  <a:gd name="T56" fmla="*/ 2147483647 w 1006"/>
                  <a:gd name="T57" fmla="*/ 2147483647 h 1873"/>
                  <a:gd name="T58" fmla="*/ 2147483647 w 1006"/>
                  <a:gd name="T59" fmla="*/ 2147483647 h 1873"/>
                  <a:gd name="T60" fmla="*/ 2147483647 w 1006"/>
                  <a:gd name="T61" fmla="*/ 2147483647 h 1873"/>
                  <a:gd name="T62" fmla="*/ 2147483647 w 1006"/>
                  <a:gd name="T63" fmla="*/ 2147483647 h 1873"/>
                  <a:gd name="T64" fmla="*/ 2147483647 w 1006"/>
                  <a:gd name="T65" fmla="*/ 2147483647 h 1873"/>
                  <a:gd name="T66" fmla="*/ 2147483647 w 1006"/>
                  <a:gd name="T67" fmla="*/ 2147483647 h 1873"/>
                  <a:gd name="T68" fmla="*/ 2147483647 w 1006"/>
                  <a:gd name="T69" fmla="*/ 2147483647 h 1873"/>
                  <a:gd name="T70" fmla="*/ 2147483647 w 1006"/>
                  <a:gd name="T71" fmla="*/ 2147483647 h 1873"/>
                  <a:gd name="T72" fmla="*/ 2147483647 w 1006"/>
                  <a:gd name="T73" fmla="*/ 2147483647 h 1873"/>
                  <a:gd name="T74" fmla="*/ 2147483647 w 1006"/>
                  <a:gd name="T75" fmla="*/ 2147483647 h 1873"/>
                  <a:gd name="T76" fmla="*/ 2147483647 w 1006"/>
                  <a:gd name="T77" fmla="*/ 2147483647 h 1873"/>
                  <a:gd name="T78" fmla="*/ 2147483647 w 1006"/>
                  <a:gd name="T79" fmla="*/ 2147483647 h 1873"/>
                  <a:gd name="T80" fmla="*/ 2147483647 w 1006"/>
                  <a:gd name="T81" fmla="*/ 2147483647 h 1873"/>
                  <a:gd name="T82" fmla="*/ 2147483647 w 1006"/>
                  <a:gd name="T83" fmla="*/ 2147483647 h 1873"/>
                  <a:gd name="T84" fmla="*/ 2147483647 w 1006"/>
                  <a:gd name="T85" fmla="*/ 2147483647 h 1873"/>
                  <a:gd name="T86" fmla="*/ 2147483647 w 1006"/>
                  <a:gd name="T87" fmla="*/ 2147483647 h 1873"/>
                  <a:gd name="T88" fmla="*/ 2147483647 w 1006"/>
                  <a:gd name="T89" fmla="*/ 2147483647 h 1873"/>
                  <a:gd name="T90" fmla="*/ 2147483647 w 1006"/>
                  <a:gd name="T91" fmla="*/ 2147483647 h 1873"/>
                  <a:gd name="T92" fmla="*/ 2147483647 w 1006"/>
                  <a:gd name="T93" fmla="*/ 2147483647 h 1873"/>
                  <a:gd name="T94" fmla="*/ 2147483647 w 1006"/>
                  <a:gd name="T95" fmla="*/ 2147483647 h 1873"/>
                  <a:gd name="T96" fmla="*/ 2147483647 w 1006"/>
                  <a:gd name="T97" fmla="*/ 2147483647 h 1873"/>
                  <a:gd name="T98" fmla="*/ 2147483647 w 1006"/>
                  <a:gd name="T99" fmla="*/ 2147483647 h 1873"/>
                  <a:gd name="T100" fmla="*/ 2147483647 w 1006"/>
                  <a:gd name="T101" fmla="*/ 2147483647 h 1873"/>
                  <a:gd name="T102" fmla="*/ 2147483647 w 1006"/>
                  <a:gd name="T103" fmla="*/ 2147483647 h 1873"/>
                  <a:gd name="T104" fmla="*/ 2147483647 w 1006"/>
                  <a:gd name="T105" fmla="*/ 2147483647 h 1873"/>
                  <a:gd name="T106" fmla="*/ 2147483647 w 1006"/>
                  <a:gd name="T107" fmla="*/ 0 h 1873"/>
                  <a:gd name="T108" fmla="*/ 2147483647 w 1006"/>
                  <a:gd name="T109" fmla="*/ 2147483647 h 1873"/>
                  <a:gd name="T110" fmla="*/ 2147483647 w 1006"/>
                  <a:gd name="T111" fmla="*/ 2147483647 h 1873"/>
                  <a:gd name="T112" fmla="*/ 2147483647 w 1006"/>
                  <a:gd name="T113" fmla="*/ 2147483647 h 1873"/>
                  <a:gd name="T114" fmla="*/ 2147483647 w 1006"/>
                  <a:gd name="T115" fmla="*/ 2147483647 h 1873"/>
                  <a:gd name="T116" fmla="*/ 2147483647 w 1006"/>
                  <a:gd name="T117" fmla="*/ 2147483647 h 1873"/>
                  <a:gd name="T118" fmla="*/ 2147483647 w 1006"/>
                  <a:gd name="T119" fmla="*/ 2147483647 h 1873"/>
                  <a:gd name="T120" fmla="*/ 2147483647 w 1006"/>
                  <a:gd name="T121" fmla="*/ 2147483647 h 187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006"/>
                  <a:gd name="T184" fmla="*/ 0 h 1873"/>
                  <a:gd name="T185" fmla="*/ 1006 w 1006"/>
                  <a:gd name="T186" fmla="*/ 1873 h 187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006" h="1873">
                    <a:moveTo>
                      <a:pt x="723" y="553"/>
                    </a:moveTo>
                    <a:lnTo>
                      <a:pt x="723" y="568"/>
                    </a:lnTo>
                    <a:lnTo>
                      <a:pt x="737" y="582"/>
                    </a:lnTo>
                    <a:lnTo>
                      <a:pt x="751" y="596"/>
                    </a:lnTo>
                    <a:lnTo>
                      <a:pt x="765" y="610"/>
                    </a:lnTo>
                    <a:lnTo>
                      <a:pt x="765" y="624"/>
                    </a:lnTo>
                    <a:lnTo>
                      <a:pt x="780" y="639"/>
                    </a:lnTo>
                    <a:lnTo>
                      <a:pt x="780" y="653"/>
                    </a:lnTo>
                    <a:lnTo>
                      <a:pt x="794" y="653"/>
                    </a:lnTo>
                    <a:lnTo>
                      <a:pt x="794" y="667"/>
                    </a:lnTo>
                    <a:lnTo>
                      <a:pt x="808" y="681"/>
                    </a:lnTo>
                    <a:lnTo>
                      <a:pt x="808" y="695"/>
                    </a:lnTo>
                    <a:lnTo>
                      <a:pt x="822" y="695"/>
                    </a:lnTo>
                    <a:lnTo>
                      <a:pt x="822" y="710"/>
                    </a:lnTo>
                    <a:lnTo>
                      <a:pt x="836" y="724"/>
                    </a:lnTo>
                    <a:lnTo>
                      <a:pt x="850" y="752"/>
                    </a:lnTo>
                    <a:lnTo>
                      <a:pt x="865" y="752"/>
                    </a:lnTo>
                    <a:lnTo>
                      <a:pt x="865" y="780"/>
                    </a:lnTo>
                    <a:lnTo>
                      <a:pt x="893" y="809"/>
                    </a:lnTo>
                    <a:lnTo>
                      <a:pt x="907" y="823"/>
                    </a:lnTo>
                    <a:lnTo>
                      <a:pt x="907" y="837"/>
                    </a:lnTo>
                    <a:lnTo>
                      <a:pt x="921" y="851"/>
                    </a:lnTo>
                    <a:lnTo>
                      <a:pt x="936" y="866"/>
                    </a:lnTo>
                    <a:lnTo>
                      <a:pt x="950" y="880"/>
                    </a:lnTo>
                    <a:lnTo>
                      <a:pt x="950" y="894"/>
                    </a:lnTo>
                    <a:lnTo>
                      <a:pt x="964" y="894"/>
                    </a:lnTo>
                    <a:lnTo>
                      <a:pt x="964" y="908"/>
                    </a:lnTo>
                    <a:lnTo>
                      <a:pt x="978" y="922"/>
                    </a:lnTo>
                    <a:lnTo>
                      <a:pt x="992" y="936"/>
                    </a:lnTo>
                    <a:lnTo>
                      <a:pt x="992" y="951"/>
                    </a:lnTo>
                    <a:lnTo>
                      <a:pt x="1006" y="965"/>
                    </a:lnTo>
                    <a:lnTo>
                      <a:pt x="1006" y="979"/>
                    </a:lnTo>
                    <a:lnTo>
                      <a:pt x="1006" y="993"/>
                    </a:lnTo>
                    <a:lnTo>
                      <a:pt x="992" y="1007"/>
                    </a:lnTo>
                    <a:lnTo>
                      <a:pt x="978" y="1022"/>
                    </a:lnTo>
                    <a:lnTo>
                      <a:pt x="964" y="1036"/>
                    </a:lnTo>
                    <a:lnTo>
                      <a:pt x="936" y="1064"/>
                    </a:lnTo>
                    <a:lnTo>
                      <a:pt x="921" y="1078"/>
                    </a:lnTo>
                    <a:lnTo>
                      <a:pt x="907" y="1093"/>
                    </a:lnTo>
                    <a:lnTo>
                      <a:pt x="907" y="1107"/>
                    </a:lnTo>
                    <a:lnTo>
                      <a:pt x="893" y="1107"/>
                    </a:lnTo>
                    <a:lnTo>
                      <a:pt x="865" y="1107"/>
                    </a:lnTo>
                    <a:lnTo>
                      <a:pt x="850" y="1107"/>
                    </a:lnTo>
                    <a:lnTo>
                      <a:pt x="836" y="1107"/>
                    </a:lnTo>
                    <a:lnTo>
                      <a:pt x="836" y="1121"/>
                    </a:lnTo>
                    <a:lnTo>
                      <a:pt x="850" y="1121"/>
                    </a:lnTo>
                    <a:lnTo>
                      <a:pt x="850" y="1135"/>
                    </a:lnTo>
                    <a:lnTo>
                      <a:pt x="850" y="1149"/>
                    </a:lnTo>
                    <a:lnTo>
                      <a:pt x="850" y="1163"/>
                    </a:lnTo>
                    <a:lnTo>
                      <a:pt x="850" y="1178"/>
                    </a:lnTo>
                    <a:lnTo>
                      <a:pt x="850" y="1192"/>
                    </a:lnTo>
                    <a:lnTo>
                      <a:pt x="850" y="1206"/>
                    </a:lnTo>
                    <a:lnTo>
                      <a:pt x="850" y="1220"/>
                    </a:lnTo>
                    <a:lnTo>
                      <a:pt x="865" y="1220"/>
                    </a:lnTo>
                    <a:lnTo>
                      <a:pt x="865" y="1234"/>
                    </a:lnTo>
                    <a:lnTo>
                      <a:pt x="865" y="1249"/>
                    </a:lnTo>
                    <a:lnTo>
                      <a:pt x="865" y="1263"/>
                    </a:lnTo>
                    <a:lnTo>
                      <a:pt x="865" y="1277"/>
                    </a:lnTo>
                    <a:lnTo>
                      <a:pt x="850" y="1291"/>
                    </a:lnTo>
                    <a:lnTo>
                      <a:pt x="850" y="1305"/>
                    </a:lnTo>
                    <a:lnTo>
                      <a:pt x="865" y="1319"/>
                    </a:lnTo>
                    <a:lnTo>
                      <a:pt x="865" y="1334"/>
                    </a:lnTo>
                    <a:lnTo>
                      <a:pt x="865" y="1348"/>
                    </a:lnTo>
                    <a:lnTo>
                      <a:pt x="879" y="1348"/>
                    </a:lnTo>
                    <a:lnTo>
                      <a:pt x="879" y="1362"/>
                    </a:lnTo>
                    <a:lnTo>
                      <a:pt x="879" y="1376"/>
                    </a:lnTo>
                    <a:lnTo>
                      <a:pt x="879" y="1390"/>
                    </a:lnTo>
                    <a:lnTo>
                      <a:pt x="865" y="1405"/>
                    </a:lnTo>
                    <a:lnTo>
                      <a:pt x="865" y="1433"/>
                    </a:lnTo>
                    <a:lnTo>
                      <a:pt x="865" y="1447"/>
                    </a:lnTo>
                    <a:lnTo>
                      <a:pt x="865" y="1461"/>
                    </a:lnTo>
                    <a:lnTo>
                      <a:pt x="865" y="1475"/>
                    </a:lnTo>
                    <a:lnTo>
                      <a:pt x="865" y="1490"/>
                    </a:lnTo>
                    <a:lnTo>
                      <a:pt x="850" y="1504"/>
                    </a:lnTo>
                    <a:lnTo>
                      <a:pt x="850" y="1518"/>
                    </a:lnTo>
                    <a:lnTo>
                      <a:pt x="850" y="1532"/>
                    </a:lnTo>
                    <a:lnTo>
                      <a:pt x="850" y="1546"/>
                    </a:lnTo>
                    <a:lnTo>
                      <a:pt x="850" y="1561"/>
                    </a:lnTo>
                    <a:lnTo>
                      <a:pt x="836" y="1561"/>
                    </a:lnTo>
                    <a:lnTo>
                      <a:pt x="836" y="1575"/>
                    </a:lnTo>
                    <a:lnTo>
                      <a:pt x="822" y="1617"/>
                    </a:lnTo>
                    <a:lnTo>
                      <a:pt x="808" y="1617"/>
                    </a:lnTo>
                    <a:lnTo>
                      <a:pt x="794" y="1617"/>
                    </a:lnTo>
                    <a:lnTo>
                      <a:pt x="780" y="1617"/>
                    </a:lnTo>
                    <a:lnTo>
                      <a:pt x="765" y="1617"/>
                    </a:lnTo>
                    <a:lnTo>
                      <a:pt x="780" y="1632"/>
                    </a:lnTo>
                    <a:lnTo>
                      <a:pt x="780" y="1646"/>
                    </a:lnTo>
                    <a:lnTo>
                      <a:pt x="780" y="1660"/>
                    </a:lnTo>
                    <a:lnTo>
                      <a:pt x="794" y="1674"/>
                    </a:lnTo>
                    <a:lnTo>
                      <a:pt x="794" y="1688"/>
                    </a:lnTo>
                    <a:lnTo>
                      <a:pt x="780" y="1688"/>
                    </a:lnTo>
                    <a:lnTo>
                      <a:pt x="765" y="1688"/>
                    </a:lnTo>
                    <a:lnTo>
                      <a:pt x="751" y="1702"/>
                    </a:lnTo>
                    <a:lnTo>
                      <a:pt x="737" y="1702"/>
                    </a:lnTo>
                    <a:lnTo>
                      <a:pt x="723" y="1702"/>
                    </a:lnTo>
                    <a:lnTo>
                      <a:pt x="723" y="1717"/>
                    </a:lnTo>
                    <a:lnTo>
                      <a:pt x="709" y="1717"/>
                    </a:lnTo>
                    <a:lnTo>
                      <a:pt x="694" y="1717"/>
                    </a:lnTo>
                    <a:lnTo>
                      <a:pt x="680" y="1717"/>
                    </a:lnTo>
                    <a:lnTo>
                      <a:pt x="680" y="1731"/>
                    </a:lnTo>
                    <a:lnTo>
                      <a:pt x="666" y="1731"/>
                    </a:lnTo>
                    <a:lnTo>
                      <a:pt x="652" y="1731"/>
                    </a:lnTo>
                    <a:lnTo>
                      <a:pt x="652" y="1745"/>
                    </a:lnTo>
                    <a:lnTo>
                      <a:pt x="638" y="1745"/>
                    </a:lnTo>
                    <a:lnTo>
                      <a:pt x="624" y="1745"/>
                    </a:lnTo>
                    <a:lnTo>
                      <a:pt x="624" y="1759"/>
                    </a:lnTo>
                    <a:lnTo>
                      <a:pt x="609" y="1759"/>
                    </a:lnTo>
                    <a:lnTo>
                      <a:pt x="595" y="1759"/>
                    </a:lnTo>
                    <a:lnTo>
                      <a:pt x="595" y="1773"/>
                    </a:lnTo>
                    <a:lnTo>
                      <a:pt x="581" y="1773"/>
                    </a:lnTo>
                    <a:lnTo>
                      <a:pt x="567" y="1773"/>
                    </a:lnTo>
                    <a:lnTo>
                      <a:pt x="567" y="1788"/>
                    </a:lnTo>
                    <a:lnTo>
                      <a:pt x="553" y="1788"/>
                    </a:lnTo>
                    <a:lnTo>
                      <a:pt x="538" y="1802"/>
                    </a:lnTo>
                    <a:lnTo>
                      <a:pt x="524" y="1802"/>
                    </a:lnTo>
                    <a:lnTo>
                      <a:pt x="524" y="1816"/>
                    </a:lnTo>
                    <a:lnTo>
                      <a:pt x="510" y="1816"/>
                    </a:lnTo>
                    <a:lnTo>
                      <a:pt x="496" y="1816"/>
                    </a:lnTo>
                    <a:lnTo>
                      <a:pt x="496" y="1830"/>
                    </a:lnTo>
                    <a:lnTo>
                      <a:pt x="482" y="1830"/>
                    </a:lnTo>
                    <a:lnTo>
                      <a:pt x="468" y="1830"/>
                    </a:lnTo>
                    <a:lnTo>
                      <a:pt x="453" y="1844"/>
                    </a:lnTo>
                    <a:lnTo>
                      <a:pt x="439" y="1844"/>
                    </a:lnTo>
                    <a:lnTo>
                      <a:pt x="425" y="1844"/>
                    </a:lnTo>
                    <a:lnTo>
                      <a:pt x="425" y="1858"/>
                    </a:lnTo>
                    <a:lnTo>
                      <a:pt x="411" y="1858"/>
                    </a:lnTo>
                    <a:lnTo>
                      <a:pt x="397" y="1858"/>
                    </a:lnTo>
                    <a:lnTo>
                      <a:pt x="382" y="1873"/>
                    </a:lnTo>
                    <a:lnTo>
                      <a:pt x="368" y="1873"/>
                    </a:lnTo>
                    <a:lnTo>
                      <a:pt x="354" y="1873"/>
                    </a:lnTo>
                    <a:lnTo>
                      <a:pt x="340" y="1873"/>
                    </a:lnTo>
                    <a:lnTo>
                      <a:pt x="326" y="1873"/>
                    </a:lnTo>
                    <a:lnTo>
                      <a:pt x="312" y="1873"/>
                    </a:lnTo>
                    <a:lnTo>
                      <a:pt x="312" y="1858"/>
                    </a:lnTo>
                    <a:lnTo>
                      <a:pt x="297" y="1858"/>
                    </a:lnTo>
                    <a:lnTo>
                      <a:pt x="283" y="1858"/>
                    </a:lnTo>
                    <a:lnTo>
                      <a:pt x="283" y="1844"/>
                    </a:lnTo>
                    <a:lnTo>
                      <a:pt x="269" y="1844"/>
                    </a:lnTo>
                    <a:lnTo>
                      <a:pt x="269" y="1830"/>
                    </a:lnTo>
                    <a:lnTo>
                      <a:pt x="283" y="1830"/>
                    </a:lnTo>
                    <a:lnTo>
                      <a:pt x="283" y="1816"/>
                    </a:lnTo>
                    <a:lnTo>
                      <a:pt x="297" y="1816"/>
                    </a:lnTo>
                    <a:lnTo>
                      <a:pt x="297" y="1802"/>
                    </a:lnTo>
                    <a:lnTo>
                      <a:pt x="312" y="1788"/>
                    </a:lnTo>
                    <a:lnTo>
                      <a:pt x="312" y="1773"/>
                    </a:lnTo>
                    <a:lnTo>
                      <a:pt x="326" y="1773"/>
                    </a:lnTo>
                    <a:lnTo>
                      <a:pt x="326" y="1759"/>
                    </a:lnTo>
                    <a:lnTo>
                      <a:pt x="340" y="1745"/>
                    </a:lnTo>
                    <a:lnTo>
                      <a:pt x="340" y="1731"/>
                    </a:lnTo>
                    <a:lnTo>
                      <a:pt x="354" y="1717"/>
                    </a:lnTo>
                    <a:lnTo>
                      <a:pt x="354" y="1702"/>
                    </a:lnTo>
                    <a:lnTo>
                      <a:pt x="354" y="1688"/>
                    </a:lnTo>
                    <a:lnTo>
                      <a:pt x="354" y="1674"/>
                    </a:lnTo>
                    <a:lnTo>
                      <a:pt x="354" y="1660"/>
                    </a:lnTo>
                    <a:lnTo>
                      <a:pt x="354" y="1646"/>
                    </a:lnTo>
                    <a:lnTo>
                      <a:pt x="368" y="1632"/>
                    </a:lnTo>
                    <a:lnTo>
                      <a:pt x="368" y="1617"/>
                    </a:lnTo>
                    <a:lnTo>
                      <a:pt x="354" y="1603"/>
                    </a:lnTo>
                    <a:lnTo>
                      <a:pt x="354" y="1589"/>
                    </a:lnTo>
                    <a:lnTo>
                      <a:pt x="354" y="1575"/>
                    </a:lnTo>
                    <a:lnTo>
                      <a:pt x="354" y="1561"/>
                    </a:lnTo>
                    <a:lnTo>
                      <a:pt x="354" y="1546"/>
                    </a:lnTo>
                    <a:lnTo>
                      <a:pt x="340" y="1546"/>
                    </a:lnTo>
                    <a:lnTo>
                      <a:pt x="340" y="1532"/>
                    </a:lnTo>
                    <a:lnTo>
                      <a:pt x="340" y="1518"/>
                    </a:lnTo>
                    <a:lnTo>
                      <a:pt x="340" y="1504"/>
                    </a:lnTo>
                    <a:lnTo>
                      <a:pt x="326" y="1504"/>
                    </a:lnTo>
                    <a:lnTo>
                      <a:pt x="326" y="1490"/>
                    </a:lnTo>
                    <a:lnTo>
                      <a:pt x="312" y="1475"/>
                    </a:lnTo>
                    <a:lnTo>
                      <a:pt x="312" y="1461"/>
                    </a:lnTo>
                    <a:lnTo>
                      <a:pt x="297" y="1461"/>
                    </a:lnTo>
                    <a:lnTo>
                      <a:pt x="297" y="1447"/>
                    </a:lnTo>
                    <a:lnTo>
                      <a:pt x="297" y="1433"/>
                    </a:lnTo>
                    <a:lnTo>
                      <a:pt x="283" y="1433"/>
                    </a:lnTo>
                    <a:lnTo>
                      <a:pt x="283" y="1419"/>
                    </a:lnTo>
                    <a:lnTo>
                      <a:pt x="269" y="1419"/>
                    </a:lnTo>
                    <a:lnTo>
                      <a:pt x="269" y="1405"/>
                    </a:lnTo>
                    <a:lnTo>
                      <a:pt x="255" y="1390"/>
                    </a:lnTo>
                    <a:lnTo>
                      <a:pt x="255" y="1376"/>
                    </a:lnTo>
                    <a:lnTo>
                      <a:pt x="241" y="1376"/>
                    </a:lnTo>
                    <a:lnTo>
                      <a:pt x="241" y="1362"/>
                    </a:lnTo>
                    <a:lnTo>
                      <a:pt x="226" y="1362"/>
                    </a:lnTo>
                    <a:lnTo>
                      <a:pt x="226" y="1348"/>
                    </a:lnTo>
                    <a:lnTo>
                      <a:pt x="226" y="1334"/>
                    </a:lnTo>
                    <a:lnTo>
                      <a:pt x="212" y="1319"/>
                    </a:lnTo>
                    <a:lnTo>
                      <a:pt x="212" y="1305"/>
                    </a:lnTo>
                    <a:lnTo>
                      <a:pt x="198" y="1305"/>
                    </a:lnTo>
                    <a:lnTo>
                      <a:pt x="198" y="1291"/>
                    </a:lnTo>
                    <a:lnTo>
                      <a:pt x="198" y="1277"/>
                    </a:lnTo>
                    <a:lnTo>
                      <a:pt x="198" y="1263"/>
                    </a:lnTo>
                    <a:lnTo>
                      <a:pt x="184" y="1263"/>
                    </a:lnTo>
                    <a:lnTo>
                      <a:pt x="184" y="1249"/>
                    </a:lnTo>
                    <a:lnTo>
                      <a:pt x="184" y="1234"/>
                    </a:lnTo>
                    <a:lnTo>
                      <a:pt x="184" y="1220"/>
                    </a:lnTo>
                    <a:lnTo>
                      <a:pt x="170" y="1220"/>
                    </a:lnTo>
                    <a:lnTo>
                      <a:pt x="170" y="1206"/>
                    </a:lnTo>
                    <a:lnTo>
                      <a:pt x="170" y="1192"/>
                    </a:lnTo>
                    <a:lnTo>
                      <a:pt x="170" y="1178"/>
                    </a:lnTo>
                    <a:lnTo>
                      <a:pt x="184" y="1163"/>
                    </a:lnTo>
                    <a:lnTo>
                      <a:pt x="184" y="1149"/>
                    </a:lnTo>
                    <a:lnTo>
                      <a:pt x="184" y="1135"/>
                    </a:lnTo>
                    <a:lnTo>
                      <a:pt x="184" y="1121"/>
                    </a:lnTo>
                    <a:lnTo>
                      <a:pt x="198" y="1121"/>
                    </a:lnTo>
                    <a:lnTo>
                      <a:pt x="198" y="1107"/>
                    </a:lnTo>
                    <a:lnTo>
                      <a:pt x="212" y="1093"/>
                    </a:lnTo>
                    <a:lnTo>
                      <a:pt x="212" y="1078"/>
                    </a:lnTo>
                    <a:lnTo>
                      <a:pt x="226" y="1064"/>
                    </a:lnTo>
                    <a:lnTo>
                      <a:pt x="241" y="1050"/>
                    </a:lnTo>
                    <a:lnTo>
                      <a:pt x="255" y="1036"/>
                    </a:lnTo>
                    <a:lnTo>
                      <a:pt x="283" y="1007"/>
                    </a:lnTo>
                    <a:lnTo>
                      <a:pt x="283" y="993"/>
                    </a:lnTo>
                    <a:lnTo>
                      <a:pt x="297" y="993"/>
                    </a:lnTo>
                    <a:lnTo>
                      <a:pt x="297" y="979"/>
                    </a:lnTo>
                    <a:lnTo>
                      <a:pt x="297" y="965"/>
                    </a:lnTo>
                    <a:lnTo>
                      <a:pt x="312" y="951"/>
                    </a:lnTo>
                    <a:lnTo>
                      <a:pt x="312" y="936"/>
                    </a:lnTo>
                    <a:lnTo>
                      <a:pt x="312" y="922"/>
                    </a:lnTo>
                    <a:lnTo>
                      <a:pt x="312" y="894"/>
                    </a:lnTo>
                    <a:lnTo>
                      <a:pt x="312" y="866"/>
                    </a:lnTo>
                    <a:lnTo>
                      <a:pt x="312" y="837"/>
                    </a:lnTo>
                    <a:lnTo>
                      <a:pt x="312" y="823"/>
                    </a:lnTo>
                    <a:lnTo>
                      <a:pt x="312" y="809"/>
                    </a:lnTo>
                    <a:lnTo>
                      <a:pt x="312" y="795"/>
                    </a:lnTo>
                    <a:lnTo>
                      <a:pt x="297" y="780"/>
                    </a:lnTo>
                    <a:lnTo>
                      <a:pt x="297" y="766"/>
                    </a:lnTo>
                    <a:lnTo>
                      <a:pt x="297" y="752"/>
                    </a:lnTo>
                    <a:lnTo>
                      <a:pt x="283" y="752"/>
                    </a:lnTo>
                    <a:lnTo>
                      <a:pt x="269" y="738"/>
                    </a:lnTo>
                    <a:lnTo>
                      <a:pt x="269" y="724"/>
                    </a:lnTo>
                    <a:lnTo>
                      <a:pt x="255" y="710"/>
                    </a:lnTo>
                    <a:lnTo>
                      <a:pt x="255" y="695"/>
                    </a:lnTo>
                    <a:lnTo>
                      <a:pt x="241" y="695"/>
                    </a:lnTo>
                    <a:lnTo>
                      <a:pt x="241" y="681"/>
                    </a:lnTo>
                    <a:lnTo>
                      <a:pt x="241" y="667"/>
                    </a:lnTo>
                    <a:lnTo>
                      <a:pt x="226" y="653"/>
                    </a:lnTo>
                    <a:lnTo>
                      <a:pt x="212" y="653"/>
                    </a:lnTo>
                    <a:lnTo>
                      <a:pt x="212" y="639"/>
                    </a:lnTo>
                    <a:lnTo>
                      <a:pt x="184" y="639"/>
                    </a:lnTo>
                    <a:lnTo>
                      <a:pt x="170" y="624"/>
                    </a:lnTo>
                    <a:lnTo>
                      <a:pt x="141" y="610"/>
                    </a:lnTo>
                    <a:lnTo>
                      <a:pt x="127" y="610"/>
                    </a:lnTo>
                    <a:lnTo>
                      <a:pt x="127" y="596"/>
                    </a:lnTo>
                    <a:lnTo>
                      <a:pt x="113" y="596"/>
                    </a:lnTo>
                    <a:lnTo>
                      <a:pt x="99" y="596"/>
                    </a:lnTo>
                    <a:lnTo>
                      <a:pt x="99" y="582"/>
                    </a:lnTo>
                    <a:lnTo>
                      <a:pt x="85" y="582"/>
                    </a:lnTo>
                    <a:lnTo>
                      <a:pt x="70" y="582"/>
                    </a:lnTo>
                    <a:lnTo>
                      <a:pt x="70" y="568"/>
                    </a:lnTo>
                    <a:lnTo>
                      <a:pt x="56" y="568"/>
                    </a:lnTo>
                    <a:lnTo>
                      <a:pt x="42" y="539"/>
                    </a:lnTo>
                    <a:lnTo>
                      <a:pt x="14" y="511"/>
                    </a:lnTo>
                    <a:lnTo>
                      <a:pt x="0" y="497"/>
                    </a:lnTo>
                    <a:lnTo>
                      <a:pt x="14" y="468"/>
                    </a:lnTo>
                    <a:lnTo>
                      <a:pt x="42" y="440"/>
                    </a:lnTo>
                    <a:lnTo>
                      <a:pt x="56" y="426"/>
                    </a:lnTo>
                    <a:lnTo>
                      <a:pt x="141" y="327"/>
                    </a:lnTo>
                    <a:lnTo>
                      <a:pt x="184" y="270"/>
                    </a:lnTo>
                    <a:lnTo>
                      <a:pt x="184" y="256"/>
                    </a:lnTo>
                    <a:lnTo>
                      <a:pt x="198" y="241"/>
                    </a:lnTo>
                    <a:lnTo>
                      <a:pt x="198" y="227"/>
                    </a:lnTo>
                    <a:lnTo>
                      <a:pt x="212" y="213"/>
                    </a:lnTo>
                    <a:lnTo>
                      <a:pt x="226" y="199"/>
                    </a:lnTo>
                    <a:lnTo>
                      <a:pt x="241" y="185"/>
                    </a:lnTo>
                    <a:lnTo>
                      <a:pt x="255" y="156"/>
                    </a:lnTo>
                    <a:lnTo>
                      <a:pt x="255" y="142"/>
                    </a:lnTo>
                    <a:lnTo>
                      <a:pt x="269" y="128"/>
                    </a:lnTo>
                    <a:lnTo>
                      <a:pt x="283" y="114"/>
                    </a:lnTo>
                    <a:lnTo>
                      <a:pt x="297" y="100"/>
                    </a:lnTo>
                    <a:lnTo>
                      <a:pt x="312" y="85"/>
                    </a:lnTo>
                    <a:lnTo>
                      <a:pt x="326" y="85"/>
                    </a:lnTo>
                    <a:lnTo>
                      <a:pt x="340" y="71"/>
                    </a:lnTo>
                    <a:lnTo>
                      <a:pt x="354" y="71"/>
                    </a:lnTo>
                    <a:lnTo>
                      <a:pt x="354" y="57"/>
                    </a:lnTo>
                    <a:lnTo>
                      <a:pt x="368" y="57"/>
                    </a:lnTo>
                    <a:lnTo>
                      <a:pt x="368" y="43"/>
                    </a:lnTo>
                    <a:lnTo>
                      <a:pt x="382" y="43"/>
                    </a:lnTo>
                    <a:lnTo>
                      <a:pt x="397" y="43"/>
                    </a:lnTo>
                    <a:lnTo>
                      <a:pt x="397" y="29"/>
                    </a:lnTo>
                    <a:lnTo>
                      <a:pt x="411" y="29"/>
                    </a:lnTo>
                    <a:lnTo>
                      <a:pt x="425" y="14"/>
                    </a:lnTo>
                    <a:lnTo>
                      <a:pt x="439" y="14"/>
                    </a:lnTo>
                    <a:lnTo>
                      <a:pt x="453" y="14"/>
                    </a:lnTo>
                    <a:lnTo>
                      <a:pt x="453" y="0"/>
                    </a:lnTo>
                    <a:lnTo>
                      <a:pt x="468" y="0"/>
                    </a:lnTo>
                    <a:lnTo>
                      <a:pt x="482" y="43"/>
                    </a:lnTo>
                    <a:lnTo>
                      <a:pt x="482" y="57"/>
                    </a:lnTo>
                    <a:lnTo>
                      <a:pt x="496" y="71"/>
                    </a:lnTo>
                    <a:lnTo>
                      <a:pt x="496" y="85"/>
                    </a:lnTo>
                    <a:lnTo>
                      <a:pt x="510" y="100"/>
                    </a:lnTo>
                    <a:lnTo>
                      <a:pt x="510" y="128"/>
                    </a:lnTo>
                    <a:lnTo>
                      <a:pt x="524" y="156"/>
                    </a:lnTo>
                    <a:lnTo>
                      <a:pt x="538" y="171"/>
                    </a:lnTo>
                    <a:lnTo>
                      <a:pt x="538" y="185"/>
                    </a:lnTo>
                    <a:lnTo>
                      <a:pt x="553" y="199"/>
                    </a:lnTo>
                    <a:lnTo>
                      <a:pt x="553" y="213"/>
                    </a:lnTo>
                    <a:lnTo>
                      <a:pt x="567" y="227"/>
                    </a:lnTo>
                    <a:lnTo>
                      <a:pt x="567" y="241"/>
                    </a:lnTo>
                    <a:lnTo>
                      <a:pt x="581" y="270"/>
                    </a:lnTo>
                    <a:lnTo>
                      <a:pt x="581" y="284"/>
                    </a:lnTo>
                    <a:lnTo>
                      <a:pt x="595" y="298"/>
                    </a:lnTo>
                    <a:lnTo>
                      <a:pt x="595" y="312"/>
                    </a:lnTo>
                    <a:lnTo>
                      <a:pt x="595" y="327"/>
                    </a:lnTo>
                    <a:lnTo>
                      <a:pt x="609" y="327"/>
                    </a:lnTo>
                    <a:lnTo>
                      <a:pt x="609" y="341"/>
                    </a:lnTo>
                    <a:lnTo>
                      <a:pt x="609" y="355"/>
                    </a:lnTo>
                    <a:lnTo>
                      <a:pt x="624" y="369"/>
                    </a:lnTo>
                    <a:lnTo>
                      <a:pt x="624" y="383"/>
                    </a:lnTo>
                    <a:lnTo>
                      <a:pt x="638" y="397"/>
                    </a:lnTo>
                    <a:lnTo>
                      <a:pt x="638" y="426"/>
                    </a:lnTo>
                    <a:lnTo>
                      <a:pt x="652" y="426"/>
                    </a:lnTo>
                    <a:lnTo>
                      <a:pt x="652" y="440"/>
                    </a:lnTo>
                    <a:lnTo>
                      <a:pt x="666" y="454"/>
                    </a:lnTo>
                    <a:lnTo>
                      <a:pt x="666" y="468"/>
                    </a:lnTo>
                    <a:lnTo>
                      <a:pt x="680" y="483"/>
                    </a:lnTo>
                    <a:lnTo>
                      <a:pt x="680" y="497"/>
                    </a:lnTo>
                    <a:lnTo>
                      <a:pt x="694" y="511"/>
                    </a:lnTo>
                    <a:lnTo>
                      <a:pt x="694" y="525"/>
                    </a:lnTo>
                    <a:lnTo>
                      <a:pt x="709" y="525"/>
                    </a:lnTo>
                    <a:lnTo>
                      <a:pt x="709" y="539"/>
                    </a:lnTo>
                    <a:lnTo>
                      <a:pt x="723" y="553"/>
                    </a:lnTo>
                    <a:close/>
                  </a:path>
                </a:pathLst>
              </a:custGeom>
              <a:noFill/>
              <a:ln w="0" cap="flat">
                <a:solidFill>
                  <a:srgbClr val="000000"/>
                </a:solidFill>
                <a:prstDash val="solid"/>
                <a:round/>
                <a:headEnd/>
                <a:tailEnd/>
              </a:ln>
              <a:extLst>
                <a:ext uri="{909E8E84-426E-40DD-AFC4-6F175D3DCCD1}">
                  <a14:hiddenFill xmlns="" xmlns:a14="http://schemas.microsoft.com/office/drawing/2010/main">
                    <a:solidFill>
                      <a:srgbClr val="FFFFFF"/>
                    </a:solidFill>
                  </a14:hiddenFill>
                </a:ext>
              </a:extLst>
            </p:spPr>
            <p:txBody>
              <a:bodyPr/>
              <a:lstStyle/>
              <a:p>
                <a:endParaRPr lang="ja-JP" altLang="en-US"/>
              </a:p>
            </p:txBody>
          </p:sp>
          <p:sp>
            <p:nvSpPr>
              <p:cNvPr id="27792" name="Freeform 184"/>
              <p:cNvSpPr>
                <a:spLocks noChangeAspect="1"/>
              </p:cNvSpPr>
              <p:nvPr/>
            </p:nvSpPr>
            <p:spPr bwMode="auto">
              <a:xfrm>
                <a:off x="9918" y="10537"/>
                <a:ext cx="1992" cy="3906"/>
              </a:xfrm>
              <a:custGeom>
                <a:avLst/>
                <a:gdLst>
                  <a:gd name="T0" fmla="*/ 2147483647 w 1248"/>
                  <a:gd name="T1" fmla="*/ 2147483647 h 2454"/>
                  <a:gd name="T2" fmla="*/ 2147483647 w 1248"/>
                  <a:gd name="T3" fmla="*/ 2147483647 h 2454"/>
                  <a:gd name="T4" fmla="*/ 2147483647 w 1248"/>
                  <a:gd name="T5" fmla="*/ 2147483647 h 2454"/>
                  <a:gd name="T6" fmla="*/ 2147483647 w 1248"/>
                  <a:gd name="T7" fmla="*/ 2147483647 h 2454"/>
                  <a:gd name="T8" fmla="*/ 2147483647 w 1248"/>
                  <a:gd name="T9" fmla="*/ 2147483647 h 2454"/>
                  <a:gd name="T10" fmla="*/ 2147483647 w 1248"/>
                  <a:gd name="T11" fmla="*/ 2147483647 h 2454"/>
                  <a:gd name="T12" fmla="*/ 2147483647 w 1248"/>
                  <a:gd name="T13" fmla="*/ 2147483647 h 2454"/>
                  <a:gd name="T14" fmla="*/ 2147483647 w 1248"/>
                  <a:gd name="T15" fmla="*/ 2147483647 h 2454"/>
                  <a:gd name="T16" fmla="*/ 2147483647 w 1248"/>
                  <a:gd name="T17" fmla="*/ 2147483647 h 2454"/>
                  <a:gd name="T18" fmla="*/ 2147483647 w 1248"/>
                  <a:gd name="T19" fmla="*/ 2147483647 h 2454"/>
                  <a:gd name="T20" fmla="*/ 2147483647 w 1248"/>
                  <a:gd name="T21" fmla="*/ 2147483647 h 2454"/>
                  <a:gd name="T22" fmla="*/ 2147483647 w 1248"/>
                  <a:gd name="T23" fmla="*/ 2147483647 h 2454"/>
                  <a:gd name="T24" fmla="*/ 2147483647 w 1248"/>
                  <a:gd name="T25" fmla="*/ 2147483647 h 2454"/>
                  <a:gd name="T26" fmla="*/ 2147483647 w 1248"/>
                  <a:gd name="T27" fmla="*/ 2147483647 h 2454"/>
                  <a:gd name="T28" fmla="*/ 2147483647 w 1248"/>
                  <a:gd name="T29" fmla="*/ 2147483647 h 2454"/>
                  <a:gd name="T30" fmla="*/ 2147483647 w 1248"/>
                  <a:gd name="T31" fmla="*/ 2147483647 h 2454"/>
                  <a:gd name="T32" fmla="*/ 2147483647 w 1248"/>
                  <a:gd name="T33" fmla="*/ 2147483647 h 2454"/>
                  <a:gd name="T34" fmla="*/ 2147483647 w 1248"/>
                  <a:gd name="T35" fmla="*/ 2147483647 h 2454"/>
                  <a:gd name="T36" fmla="*/ 2147483647 w 1248"/>
                  <a:gd name="T37" fmla="*/ 2147483647 h 2454"/>
                  <a:gd name="T38" fmla="*/ 2147483647 w 1248"/>
                  <a:gd name="T39" fmla="*/ 2147483647 h 2454"/>
                  <a:gd name="T40" fmla="*/ 2147483647 w 1248"/>
                  <a:gd name="T41" fmla="*/ 2147483647 h 2454"/>
                  <a:gd name="T42" fmla="*/ 2147483647 w 1248"/>
                  <a:gd name="T43" fmla="*/ 2147483647 h 2454"/>
                  <a:gd name="T44" fmla="*/ 2147483647 w 1248"/>
                  <a:gd name="T45" fmla="*/ 2147483647 h 2454"/>
                  <a:gd name="T46" fmla="*/ 2147483647 w 1248"/>
                  <a:gd name="T47" fmla="*/ 2147483647 h 2454"/>
                  <a:gd name="T48" fmla="*/ 2147483647 w 1248"/>
                  <a:gd name="T49" fmla="*/ 2147483647 h 2454"/>
                  <a:gd name="T50" fmla="*/ 2147483647 w 1248"/>
                  <a:gd name="T51" fmla="*/ 2147483647 h 2454"/>
                  <a:gd name="T52" fmla="*/ 2147483647 w 1248"/>
                  <a:gd name="T53" fmla="*/ 2147483647 h 2454"/>
                  <a:gd name="T54" fmla="*/ 2147483647 w 1248"/>
                  <a:gd name="T55" fmla="*/ 2147483647 h 2454"/>
                  <a:gd name="T56" fmla="*/ 2147483647 w 1248"/>
                  <a:gd name="T57" fmla="*/ 2147483647 h 2454"/>
                  <a:gd name="T58" fmla="*/ 2147483647 w 1248"/>
                  <a:gd name="T59" fmla="*/ 2147483647 h 2454"/>
                  <a:gd name="T60" fmla="*/ 2147483647 w 1248"/>
                  <a:gd name="T61" fmla="*/ 2147483647 h 2454"/>
                  <a:gd name="T62" fmla="*/ 2147483647 w 1248"/>
                  <a:gd name="T63" fmla="*/ 2147483647 h 2454"/>
                  <a:gd name="T64" fmla="*/ 2147483647 w 1248"/>
                  <a:gd name="T65" fmla="*/ 2147483647 h 2454"/>
                  <a:gd name="T66" fmla="*/ 2147483647 w 1248"/>
                  <a:gd name="T67" fmla="*/ 2147483647 h 2454"/>
                  <a:gd name="T68" fmla="*/ 2147483647 w 1248"/>
                  <a:gd name="T69" fmla="*/ 2147483647 h 2454"/>
                  <a:gd name="T70" fmla="*/ 2147483647 w 1248"/>
                  <a:gd name="T71" fmla="*/ 2147483647 h 2454"/>
                  <a:gd name="T72" fmla="*/ 2147483647 w 1248"/>
                  <a:gd name="T73" fmla="*/ 2147483647 h 2454"/>
                  <a:gd name="T74" fmla="*/ 2147483647 w 1248"/>
                  <a:gd name="T75" fmla="*/ 2147483647 h 2454"/>
                  <a:gd name="T76" fmla="*/ 2147483647 w 1248"/>
                  <a:gd name="T77" fmla="*/ 2147483647 h 2454"/>
                  <a:gd name="T78" fmla="*/ 2147483647 w 1248"/>
                  <a:gd name="T79" fmla="*/ 2147483647 h 2454"/>
                  <a:gd name="T80" fmla="*/ 2147483647 w 1248"/>
                  <a:gd name="T81" fmla="*/ 2147483647 h 2454"/>
                  <a:gd name="T82" fmla="*/ 2147483647 w 1248"/>
                  <a:gd name="T83" fmla="*/ 2147483647 h 2454"/>
                  <a:gd name="T84" fmla="*/ 2147483647 w 1248"/>
                  <a:gd name="T85" fmla="*/ 2147483647 h 2454"/>
                  <a:gd name="T86" fmla="*/ 2147483647 w 1248"/>
                  <a:gd name="T87" fmla="*/ 2147483647 h 2454"/>
                  <a:gd name="T88" fmla="*/ 2147483647 w 1248"/>
                  <a:gd name="T89" fmla="*/ 2147483647 h 2454"/>
                  <a:gd name="T90" fmla="*/ 2147483647 w 1248"/>
                  <a:gd name="T91" fmla="*/ 2147483647 h 2454"/>
                  <a:gd name="T92" fmla="*/ 2147483647 w 1248"/>
                  <a:gd name="T93" fmla="*/ 2147483647 h 2454"/>
                  <a:gd name="T94" fmla="*/ 2147483647 w 1248"/>
                  <a:gd name="T95" fmla="*/ 2147483647 h 2454"/>
                  <a:gd name="T96" fmla="*/ 2147483647 w 1248"/>
                  <a:gd name="T97" fmla="*/ 2147483647 h 2454"/>
                  <a:gd name="T98" fmla="*/ 2147483647 w 1248"/>
                  <a:gd name="T99" fmla="*/ 2147483647 h 2454"/>
                  <a:gd name="T100" fmla="*/ 2147483647 w 1248"/>
                  <a:gd name="T101" fmla="*/ 2147483647 h 2454"/>
                  <a:gd name="T102" fmla="*/ 2147483647 w 1248"/>
                  <a:gd name="T103" fmla="*/ 2147483647 h 2454"/>
                  <a:gd name="T104" fmla="*/ 2147483647 w 1248"/>
                  <a:gd name="T105" fmla="*/ 2147483647 h 2454"/>
                  <a:gd name="T106" fmla="*/ 2147483647 w 1248"/>
                  <a:gd name="T107" fmla="*/ 2147483647 h 2454"/>
                  <a:gd name="T108" fmla="*/ 2147483647 w 1248"/>
                  <a:gd name="T109" fmla="*/ 2147483647 h 2454"/>
                  <a:gd name="T110" fmla="*/ 2147483647 w 1248"/>
                  <a:gd name="T111" fmla="*/ 2147483647 h 2454"/>
                  <a:gd name="T112" fmla="*/ 2147483647 w 1248"/>
                  <a:gd name="T113" fmla="*/ 2147483647 h 2454"/>
                  <a:gd name="T114" fmla="*/ 2147483647 w 1248"/>
                  <a:gd name="T115" fmla="*/ 2147483647 h 2454"/>
                  <a:gd name="T116" fmla="*/ 2147483647 w 1248"/>
                  <a:gd name="T117" fmla="*/ 2147483647 h 2454"/>
                  <a:gd name="T118" fmla="*/ 2147483647 w 1248"/>
                  <a:gd name="T119" fmla="*/ 2147483647 h 2454"/>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248"/>
                  <a:gd name="T181" fmla="*/ 0 h 2454"/>
                  <a:gd name="T182" fmla="*/ 1248 w 1248"/>
                  <a:gd name="T183" fmla="*/ 2454 h 2454"/>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248" h="2454">
                    <a:moveTo>
                      <a:pt x="794" y="227"/>
                    </a:moveTo>
                    <a:lnTo>
                      <a:pt x="808" y="199"/>
                    </a:lnTo>
                    <a:lnTo>
                      <a:pt x="808" y="185"/>
                    </a:lnTo>
                    <a:lnTo>
                      <a:pt x="808" y="171"/>
                    </a:lnTo>
                    <a:lnTo>
                      <a:pt x="822" y="171"/>
                    </a:lnTo>
                    <a:lnTo>
                      <a:pt x="836" y="156"/>
                    </a:lnTo>
                    <a:lnTo>
                      <a:pt x="850" y="142"/>
                    </a:lnTo>
                    <a:lnTo>
                      <a:pt x="865" y="128"/>
                    </a:lnTo>
                    <a:lnTo>
                      <a:pt x="879" y="128"/>
                    </a:lnTo>
                    <a:lnTo>
                      <a:pt x="907" y="142"/>
                    </a:lnTo>
                    <a:lnTo>
                      <a:pt x="921" y="142"/>
                    </a:lnTo>
                    <a:lnTo>
                      <a:pt x="936" y="142"/>
                    </a:lnTo>
                    <a:lnTo>
                      <a:pt x="950" y="142"/>
                    </a:lnTo>
                    <a:lnTo>
                      <a:pt x="978" y="142"/>
                    </a:lnTo>
                    <a:lnTo>
                      <a:pt x="1021" y="156"/>
                    </a:lnTo>
                    <a:lnTo>
                      <a:pt x="1035" y="156"/>
                    </a:lnTo>
                    <a:lnTo>
                      <a:pt x="1092" y="156"/>
                    </a:lnTo>
                    <a:lnTo>
                      <a:pt x="1120" y="171"/>
                    </a:lnTo>
                    <a:lnTo>
                      <a:pt x="1148" y="171"/>
                    </a:lnTo>
                    <a:lnTo>
                      <a:pt x="1148" y="185"/>
                    </a:lnTo>
                    <a:lnTo>
                      <a:pt x="1162" y="185"/>
                    </a:lnTo>
                    <a:lnTo>
                      <a:pt x="1148" y="185"/>
                    </a:lnTo>
                    <a:lnTo>
                      <a:pt x="1148" y="199"/>
                    </a:lnTo>
                    <a:lnTo>
                      <a:pt x="1148" y="213"/>
                    </a:lnTo>
                    <a:lnTo>
                      <a:pt x="1148" y="227"/>
                    </a:lnTo>
                    <a:lnTo>
                      <a:pt x="1148" y="242"/>
                    </a:lnTo>
                    <a:lnTo>
                      <a:pt x="1148" y="256"/>
                    </a:lnTo>
                    <a:lnTo>
                      <a:pt x="1162" y="270"/>
                    </a:lnTo>
                    <a:lnTo>
                      <a:pt x="1162" y="284"/>
                    </a:lnTo>
                    <a:lnTo>
                      <a:pt x="1177" y="284"/>
                    </a:lnTo>
                    <a:lnTo>
                      <a:pt x="1177" y="298"/>
                    </a:lnTo>
                    <a:lnTo>
                      <a:pt x="1191" y="312"/>
                    </a:lnTo>
                    <a:lnTo>
                      <a:pt x="1219" y="327"/>
                    </a:lnTo>
                    <a:lnTo>
                      <a:pt x="1233" y="341"/>
                    </a:lnTo>
                    <a:lnTo>
                      <a:pt x="1233" y="355"/>
                    </a:lnTo>
                    <a:lnTo>
                      <a:pt x="1248" y="355"/>
                    </a:lnTo>
                    <a:lnTo>
                      <a:pt x="1162" y="469"/>
                    </a:lnTo>
                    <a:lnTo>
                      <a:pt x="1148" y="483"/>
                    </a:lnTo>
                    <a:lnTo>
                      <a:pt x="1134" y="497"/>
                    </a:lnTo>
                    <a:lnTo>
                      <a:pt x="1120" y="511"/>
                    </a:lnTo>
                    <a:lnTo>
                      <a:pt x="1106" y="539"/>
                    </a:lnTo>
                    <a:lnTo>
                      <a:pt x="1106" y="582"/>
                    </a:lnTo>
                    <a:lnTo>
                      <a:pt x="1106" y="681"/>
                    </a:lnTo>
                    <a:lnTo>
                      <a:pt x="1106" y="724"/>
                    </a:lnTo>
                    <a:lnTo>
                      <a:pt x="1106" y="809"/>
                    </a:lnTo>
                    <a:lnTo>
                      <a:pt x="1106" y="851"/>
                    </a:lnTo>
                    <a:lnTo>
                      <a:pt x="1049" y="851"/>
                    </a:lnTo>
                    <a:lnTo>
                      <a:pt x="992" y="851"/>
                    </a:lnTo>
                    <a:lnTo>
                      <a:pt x="992" y="908"/>
                    </a:lnTo>
                    <a:lnTo>
                      <a:pt x="992" y="951"/>
                    </a:lnTo>
                    <a:lnTo>
                      <a:pt x="992" y="979"/>
                    </a:lnTo>
                    <a:lnTo>
                      <a:pt x="992" y="993"/>
                    </a:lnTo>
                    <a:lnTo>
                      <a:pt x="992" y="1008"/>
                    </a:lnTo>
                    <a:lnTo>
                      <a:pt x="992" y="1022"/>
                    </a:lnTo>
                    <a:lnTo>
                      <a:pt x="992" y="1050"/>
                    </a:lnTo>
                    <a:lnTo>
                      <a:pt x="992" y="1078"/>
                    </a:lnTo>
                    <a:lnTo>
                      <a:pt x="992" y="1093"/>
                    </a:lnTo>
                    <a:lnTo>
                      <a:pt x="992" y="1121"/>
                    </a:lnTo>
                    <a:lnTo>
                      <a:pt x="992" y="1149"/>
                    </a:lnTo>
                    <a:lnTo>
                      <a:pt x="992" y="1178"/>
                    </a:lnTo>
                    <a:lnTo>
                      <a:pt x="992" y="1206"/>
                    </a:lnTo>
                    <a:lnTo>
                      <a:pt x="992" y="1220"/>
                    </a:lnTo>
                    <a:lnTo>
                      <a:pt x="992" y="1234"/>
                    </a:lnTo>
                    <a:lnTo>
                      <a:pt x="992" y="1263"/>
                    </a:lnTo>
                    <a:lnTo>
                      <a:pt x="992" y="1277"/>
                    </a:lnTo>
                    <a:lnTo>
                      <a:pt x="992" y="1291"/>
                    </a:lnTo>
                    <a:lnTo>
                      <a:pt x="992" y="1305"/>
                    </a:lnTo>
                    <a:lnTo>
                      <a:pt x="992" y="1320"/>
                    </a:lnTo>
                    <a:lnTo>
                      <a:pt x="992" y="1334"/>
                    </a:lnTo>
                    <a:lnTo>
                      <a:pt x="1006" y="1348"/>
                    </a:lnTo>
                    <a:lnTo>
                      <a:pt x="992" y="1362"/>
                    </a:lnTo>
                    <a:lnTo>
                      <a:pt x="992" y="1376"/>
                    </a:lnTo>
                    <a:lnTo>
                      <a:pt x="992" y="1390"/>
                    </a:lnTo>
                    <a:lnTo>
                      <a:pt x="992" y="1405"/>
                    </a:lnTo>
                    <a:lnTo>
                      <a:pt x="992" y="1433"/>
                    </a:lnTo>
                    <a:lnTo>
                      <a:pt x="992" y="1447"/>
                    </a:lnTo>
                    <a:lnTo>
                      <a:pt x="992" y="1476"/>
                    </a:lnTo>
                    <a:lnTo>
                      <a:pt x="992" y="1490"/>
                    </a:lnTo>
                    <a:lnTo>
                      <a:pt x="992" y="1518"/>
                    </a:lnTo>
                    <a:lnTo>
                      <a:pt x="992" y="1532"/>
                    </a:lnTo>
                    <a:lnTo>
                      <a:pt x="992" y="1547"/>
                    </a:lnTo>
                    <a:lnTo>
                      <a:pt x="992" y="1561"/>
                    </a:lnTo>
                    <a:lnTo>
                      <a:pt x="1120" y="1561"/>
                    </a:lnTo>
                    <a:lnTo>
                      <a:pt x="1120" y="1575"/>
                    </a:lnTo>
                    <a:lnTo>
                      <a:pt x="1120" y="1589"/>
                    </a:lnTo>
                    <a:lnTo>
                      <a:pt x="1120" y="1603"/>
                    </a:lnTo>
                    <a:lnTo>
                      <a:pt x="1120" y="1632"/>
                    </a:lnTo>
                    <a:lnTo>
                      <a:pt x="1120" y="1646"/>
                    </a:lnTo>
                    <a:lnTo>
                      <a:pt x="1120" y="1674"/>
                    </a:lnTo>
                    <a:lnTo>
                      <a:pt x="1120" y="1688"/>
                    </a:lnTo>
                    <a:lnTo>
                      <a:pt x="1120" y="1717"/>
                    </a:lnTo>
                    <a:lnTo>
                      <a:pt x="1120" y="1731"/>
                    </a:lnTo>
                    <a:lnTo>
                      <a:pt x="1120" y="1745"/>
                    </a:lnTo>
                    <a:lnTo>
                      <a:pt x="1120" y="1759"/>
                    </a:lnTo>
                    <a:lnTo>
                      <a:pt x="1120" y="1773"/>
                    </a:lnTo>
                    <a:lnTo>
                      <a:pt x="1120" y="1788"/>
                    </a:lnTo>
                    <a:lnTo>
                      <a:pt x="1120" y="1802"/>
                    </a:lnTo>
                    <a:lnTo>
                      <a:pt x="1120" y="1816"/>
                    </a:lnTo>
                    <a:lnTo>
                      <a:pt x="1120" y="1830"/>
                    </a:lnTo>
                    <a:lnTo>
                      <a:pt x="1120" y="1844"/>
                    </a:lnTo>
                    <a:lnTo>
                      <a:pt x="1106" y="1873"/>
                    </a:lnTo>
                    <a:lnTo>
                      <a:pt x="1106" y="1887"/>
                    </a:lnTo>
                    <a:lnTo>
                      <a:pt x="1106" y="1901"/>
                    </a:lnTo>
                    <a:lnTo>
                      <a:pt x="1106" y="1915"/>
                    </a:lnTo>
                    <a:lnTo>
                      <a:pt x="1106" y="1930"/>
                    </a:lnTo>
                    <a:lnTo>
                      <a:pt x="1106" y="1944"/>
                    </a:lnTo>
                    <a:lnTo>
                      <a:pt x="1106" y="1958"/>
                    </a:lnTo>
                    <a:lnTo>
                      <a:pt x="1106" y="1972"/>
                    </a:lnTo>
                    <a:lnTo>
                      <a:pt x="1106" y="1986"/>
                    </a:lnTo>
                    <a:lnTo>
                      <a:pt x="1106" y="2000"/>
                    </a:lnTo>
                    <a:lnTo>
                      <a:pt x="1092" y="2000"/>
                    </a:lnTo>
                    <a:lnTo>
                      <a:pt x="1049" y="2015"/>
                    </a:lnTo>
                    <a:lnTo>
                      <a:pt x="1035" y="2015"/>
                    </a:lnTo>
                    <a:lnTo>
                      <a:pt x="1021" y="2015"/>
                    </a:lnTo>
                    <a:lnTo>
                      <a:pt x="1021" y="2000"/>
                    </a:lnTo>
                    <a:lnTo>
                      <a:pt x="1006" y="2000"/>
                    </a:lnTo>
                    <a:lnTo>
                      <a:pt x="992" y="2000"/>
                    </a:lnTo>
                    <a:lnTo>
                      <a:pt x="978" y="2000"/>
                    </a:lnTo>
                    <a:lnTo>
                      <a:pt x="964" y="2000"/>
                    </a:lnTo>
                    <a:lnTo>
                      <a:pt x="950" y="2000"/>
                    </a:lnTo>
                    <a:lnTo>
                      <a:pt x="936" y="2000"/>
                    </a:lnTo>
                    <a:lnTo>
                      <a:pt x="921" y="2000"/>
                    </a:lnTo>
                    <a:lnTo>
                      <a:pt x="907" y="2000"/>
                    </a:lnTo>
                    <a:lnTo>
                      <a:pt x="893" y="2015"/>
                    </a:lnTo>
                    <a:lnTo>
                      <a:pt x="865" y="2015"/>
                    </a:lnTo>
                    <a:lnTo>
                      <a:pt x="850" y="2015"/>
                    </a:lnTo>
                    <a:lnTo>
                      <a:pt x="836" y="2015"/>
                    </a:lnTo>
                    <a:lnTo>
                      <a:pt x="822" y="2015"/>
                    </a:lnTo>
                    <a:lnTo>
                      <a:pt x="808" y="2015"/>
                    </a:lnTo>
                    <a:lnTo>
                      <a:pt x="794" y="2015"/>
                    </a:lnTo>
                    <a:lnTo>
                      <a:pt x="780" y="2015"/>
                    </a:lnTo>
                    <a:lnTo>
                      <a:pt x="765" y="2015"/>
                    </a:lnTo>
                    <a:lnTo>
                      <a:pt x="737" y="2015"/>
                    </a:lnTo>
                    <a:lnTo>
                      <a:pt x="751" y="2015"/>
                    </a:lnTo>
                    <a:lnTo>
                      <a:pt x="751" y="2029"/>
                    </a:lnTo>
                    <a:lnTo>
                      <a:pt x="694" y="2029"/>
                    </a:lnTo>
                    <a:lnTo>
                      <a:pt x="680" y="2029"/>
                    </a:lnTo>
                    <a:lnTo>
                      <a:pt x="652" y="2043"/>
                    </a:lnTo>
                    <a:lnTo>
                      <a:pt x="652" y="2071"/>
                    </a:lnTo>
                    <a:lnTo>
                      <a:pt x="652" y="2086"/>
                    </a:lnTo>
                    <a:lnTo>
                      <a:pt x="666" y="2114"/>
                    </a:lnTo>
                    <a:lnTo>
                      <a:pt x="666" y="2128"/>
                    </a:lnTo>
                    <a:lnTo>
                      <a:pt x="652" y="2128"/>
                    </a:lnTo>
                    <a:lnTo>
                      <a:pt x="638" y="2142"/>
                    </a:lnTo>
                    <a:lnTo>
                      <a:pt x="638" y="2128"/>
                    </a:lnTo>
                    <a:lnTo>
                      <a:pt x="638" y="2142"/>
                    </a:lnTo>
                    <a:lnTo>
                      <a:pt x="624" y="2156"/>
                    </a:lnTo>
                    <a:lnTo>
                      <a:pt x="624" y="2171"/>
                    </a:lnTo>
                    <a:lnTo>
                      <a:pt x="638" y="2185"/>
                    </a:lnTo>
                    <a:lnTo>
                      <a:pt x="638" y="2199"/>
                    </a:lnTo>
                    <a:lnTo>
                      <a:pt x="624" y="2199"/>
                    </a:lnTo>
                    <a:lnTo>
                      <a:pt x="609" y="2199"/>
                    </a:lnTo>
                    <a:lnTo>
                      <a:pt x="595" y="2213"/>
                    </a:lnTo>
                    <a:lnTo>
                      <a:pt x="595" y="2227"/>
                    </a:lnTo>
                    <a:lnTo>
                      <a:pt x="595" y="2242"/>
                    </a:lnTo>
                    <a:lnTo>
                      <a:pt x="595" y="2256"/>
                    </a:lnTo>
                    <a:lnTo>
                      <a:pt x="595" y="2270"/>
                    </a:lnTo>
                    <a:lnTo>
                      <a:pt x="595" y="2284"/>
                    </a:lnTo>
                    <a:lnTo>
                      <a:pt x="609" y="2284"/>
                    </a:lnTo>
                    <a:lnTo>
                      <a:pt x="609" y="2298"/>
                    </a:lnTo>
                    <a:lnTo>
                      <a:pt x="609" y="2312"/>
                    </a:lnTo>
                    <a:lnTo>
                      <a:pt x="609" y="2327"/>
                    </a:lnTo>
                    <a:lnTo>
                      <a:pt x="609" y="2341"/>
                    </a:lnTo>
                    <a:lnTo>
                      <a:pt x="609" y="2355"/>
                    </a:lnTo>
                    <a:lnTo>
                      <a:pt x="609" y="2369"/>
                    </a:lnTo>
                    <a:lnTo>
                      <a:pt x="624" y="2383"/>
                    </a:lnTo>
                    <a:lnTo>
                      <a:pt x="609" y="2383"/>
                    </a:lnTo>
                    <a:lnTo>
                      <a:pt x="624" y="2383"/>
                    </a:lnTo>
                    <a:lnTo>
                      <a:pt x="624" y="2398"/>
                    </a:lnTo>
                    <a:lnTo>
                      <a:pt x="624" y="2412"/>
                    </a:lnTo>
                    <a:lnTo>
                      <a:pt x="624" y="2426"/>
                    </a:lnTo>
                    <a:lnTo>
                      <a:pt x="624" y="2440"/>
                    </a:lnTo>
                    <a:lnTo>
                      <a:pt x="624" y="2454"/>
                    </a:lnTo>
                    <a:lnTo>
                      <a:pt x="624" y="2440"/>
                    </a:lnTo>
                    <a:lnTo>
                      <a:pt x="624" y="2426"/>
                    </a:lnTo>
                    <a:lnTo>
                      <a:pt x="624" y="2412"/>
                    </a:lnTo>
                    <a:lnTo>
                      <a:pt x="609" y="2412"/>
                    </a:lnTo>
                    <a:lnTo>
                      <a:pt x="609" y="2398"/>
                    </a:lnTo>
                    <a:lnTo>
                      <a:pt x="609" y="2383"/>
                    </a:lnTo>
                    <a:lnTo>
                      <a:pt x="609" y="2369"/>
                    </a:lnTo>
                    <a:lnTo>
                      <a:pt x="609" y="2355"/>
                    </a:lnTo>
                    <a:lnTo>
                      <a:pt x="609" y="2341"/>
                    </a:lnTo>
                    <a:lnTo>
                      <a:pt x="609" y="2327"/>
                    </a:lnTo>
                    <a:lnTo>
                      <a:pt x="609" y="2312"/>
                    </a:lnTo>
                    <a:lnTo>
                      <a:pt x="609" y="2298"/>
                    </a:lnTo>
                    <a:lnTo>
                      <a:pt x="595" y="2298"/>
                    </a:lnTo>
                    <a:lnTo>
                      <a:pt x="595" y="2284"/>
                    </a:lnTo>
                    <a:lnTo>
                      <a:pt x="595" y="2270"/>
                    </a:lnTo>
                    <a:lnTo>
                      <a:pt x="595" y="2256"/>
                    </a:lnTo>
                    <a:lnTo>
                      <a:pt x="595" y="2242"/>
                    </a:lnTo>
                    <a:lnTo>
                      <a:pt x="595" y="2227"/>
                    </a:lnTo>
                    <a:lnTo>
                      <a:pt x="581" y="2213"/>
                    </a:lnTo>
                    <a:lnTo>
                      <a:pt x="567" y="2213"/>
                    </a:lnTo>
                    <a:lnTo>
                      <a:pt x="553" y="2213"/>
                    </a:lnTo>
                    <a:lnTo>
                      <a:pt x="553" y="2199"/>
                    </a:lnTo>
                    <a:lnTo>
                      <a:pt x="538" y="2199"/>
                    </a:lnTo>
                    <a:lnTo>
                      <a:pt x="524" y="2199"/>
                    </a:lnTo>
                    <a:lnTo>
                      <a:pt x="510" y="2199"/>
                    </a:lnTo>
                    <a:lnTo>
                      <a:pt x="510" y="2185"/>
                    </a:lnTo>
                    <a:lnTo>
                      <a:pt x="496" y="2199"/>
                    </a:lnTo>
                    <a:lnTo>
                      <a:pt x="482" y="2199"/>
                    </a:lnTo>
                    <a:lnTo>
                      <a:pt x="468" y="2199"/>
                    </a:lnTo>
                    <a:lnTo>
                      <a:pt x="453" y="2199"/>
                    </a:lnTo>
                    <a:lnTo>
                      <a:pt x="453" y="2185"/>
                    </a:lnTo>
                    <a:lnTo>
                      <a:pt x="439" y="2171"/>
                    </a:lnTo>
                    <a:lnTo>
                      <a:pt x="439" y="2156"/>
                    </a:lnTo>
                    <a:lnTo>
                      <a:pt x="425" y="2156"/>
                    </a:lnTo>
                    <a:lnTo>
                      <a:pt x="411" y="2156"/>
                    </a:lnTo>
                    <a:lnTo>
                      <a:pt x="411" y="2171"/>
                    </a:lnTo>
                    <a:lnTo>
                      <a:pt x="397" y="2171"/>
                    </a:lnTo>
                    <a:lnTo>
                      <a:pt x="382" y="2171"/>
                    </a:lnTo>
                    <a:lnTo>
                      <a:pt x="368" y="2185"/>
                    </a:lnTo>
                    <a:lnTo>
                      <a:pt x="354" y="2199"/>
                    </a:lnTo>
                    <a:lnTo>
                      <a:pt x="340" y="2199"/>
                    </a:lnTo>
                    <a:lnTo>
                      <a:pt x="326" y="2185"/>
                    </a:lnTo>
                    <a:lnTo>
                      <a:pt x="326" y="2171"/>
                    </a:lnTo>
                    <a:lnTo>
                      <a:pt x="326" y="2156"/>
                    </a:lnTo>
                    <a:lnTo>
                      <a:pt x="326" y="2142"/>
                    </a:lnTo>
                    <a:lnTo>
                      <a:pt x="326" y="2128"/>
                    </a:lnTo>
                    <a:lnTo>
                      <a:pt x="326" y="2114"/>
                    </a:lnTo>
                    <a:lnTo>
                      <a:pt x="340" y="2100"/>
                    </a:lnTo>
                    <a:lnTo>
                      <a:pt x="326" y="2100"/>
                    </a:lnTo>
                    <a:lnTo>
                      <a:pt x="340" y="2100"/>
                    </a:lnTo>
                    <a:lnTo>
                      <a:pt x="326" y="2100"/>
                    </a:lnTo>
                    <a:lnTo>
                      <a:pt x="326" y="2086"/>
                    </a:lnTo>
                    <a:lnTo>
                      <a:pt x="326" y="2071"/>
                    </a:lnTo>
                    <a:lnTo>
                      <a:pt x="326" y="2057"/>
                    </a:lnTo>
                    <a:lnTo>
                      <a:pt x="326" y="2043"/>
                    </a:lnTo>
                    <a:lnTo>
                      <a:pt x="340" y="2043"/>
                    </a:lnTo>
                    <a:lnTo>
                      <a:pt x="340" y="2029"/>
                    </a:lnTo>
                    <a:lnTo>
                      <a:pt x="340" y="2015"/>
                    </a:lnTo>
                    <a:lnTo>
                      <a:pt x="340" y="1986"/>
                    </a:lnTo>
                    <a:lnTo>
                      <a:pt x="326" y="1986"/>
                    </a:lnTo>
                    <a:lnTo>
                      <a:pt x="326" y="1972"/>
                    </a:lnTo>
                    <a:lnTo>
                      <a:pt x="326" y="1958"/>
                    </a:lnTo>
                    <a:lnTo>
                      <a:pt x="340" y="1958"/>
                    </a:lnTo>
                    <a:lnTo>
                      <a:pt x="340" y="1944"/>
                    </a:lnTo>
                    <a:lnTo>
                      <a:pt x="340" y="1930"/>
                    </a:lnTo>
                    <a:lnTo>
                      <a:pt x="340" y="1915"/>
                    </a:lnTo>
                    <a:lnTo>
                      <a:pt x="326" y="1915"/>
                    </a:lnTo>
                    <a:lnTo>
                      <a:pt x="326" y="1901"/>
                    </a:lnTo>
                    <a:lnTo>
                      <a:pt x="326" y="1887"/>
                    </a:lnTo>
                    <a:lnTo>
                      <a:pt x="326" y="1873"/>
                    </a:lnTo>
                    <a:lnTo>
                      <a:pt x="326" y="1859"/>
                    </a:lnTo>
                    <a:lnTo>
                      <a:pt x="326" y="1844"/>
                    </a:lnTo>
                    <a:lnTo>
                      <a:pt x="326" y="1830"/>
                    </a:lnTo>
                    <a:lnTo>
                      <a:pt x="326" y="1816"/>
                    </a:lnTo>
                    <a:lnTo>
                      <a:pt x="326" y="1788"/>
                    </a:lnTo>
                    <a:lnTo>
                      <a:pt x="340" y="1788"/>
                    </a:lnTo>
                    <a:lnTo>
                      <a:pt x="340" y="1773"/>
                    </a:lnTo>
                    <a:lnTo>
                      <a:pt x="340" y="1759"/>
                    </a:lnTo>
                    <a:lnTo>
                      <a:pt x="340" y="1745"/>
                    </a:lnTo>
                    <a:lnTo>
                      <a:pt x="340" y="1731"/>
                    </a:lnTo>
                    <a:lnTo>
                      <a:pt x="340" y="1717"/>
                    </a:lnTo>
                    <a:lnTo>
                      <a:pt x="340" y="1703"/>
                    </a:lnTo>
                    <a:lnTo>
                      <a:pt x="340" y="1688"/>
                    </a:lnTo>
                    <a:lnTo>
                      <a:pt x="340" y="1674"/>
                    </a:lnTo>
                    <a:lnTo>
                      <a:pt x="340" y="1660"/>
                    </a:lnTo>
                    <a:lnTo>
                      <a:pt x="340" y="1646"/>
                    </a:lnTo>
                    <a:lnTo>
                      <a:pt x="340" y="1632"/>
                    </a:lnTo>
                    <a:lnTo>
                      <a:pt x="340" y="1617"/>
                    </a:lnTo>
                    <a:lnTo>
                      <a:pt x="340" y="1603"/>
                    </a:lnTo>
                    <a:lnTo>
                      <a:pt x="340" y="1589"/>
                    </a:lnTo>
                    <a:lnTo>
                      <a:pt x="354" y="1589"/>
                    </a:lnTo>
                    <a:lnTo>
                      <a:pt x="368" y="1589"/>
                    </a:lnTo>
                    <a:lnTo>
                      <a:pt x="368" y="1561"/>
                    </a:lnTo>
                    <a:lnTo>
                      <a:pt x="354" y="1561"/>
                    </a:lnTo>
                    <a:lnTo>
                      <a:pt x="312" y="1561"/>
                    </a:lnTo>
                    <a:lnTo>
                      <a:pt x="283" y="1561"/>
                    </a:lnTo>
                    <a:lnTo>
                      <a:pt x="255" y="1561"/>
                    </a:lnTo>
                    <a:lnTo>
                      <a:pt x="241" y="1561"/>
                    </a:lnTo>
                    <a:lnTo>
                      <a:pt x="198" y="1561"/>
                    </a:lnTo>
                    <a:lnTo>
                      <a:pt x="184" y="1561"/>
                    </a:lnTo>
                    <a:lnTo>
                      <a:pt x="170" y="1561"/>
                    </a:lnTo>
                    <a:lnTo>
                      <a:pt x="141" y="1561"/>
                    </a:lnTo>
                    <a:lnTo>
                      <a:pt x="113" y="1561"/>
                    </a:lnTo>
                    <a:lnTo>
                      <a:pt x="85" y="1561"/>
                    </a:lnTo>
                    <a:lnTo>
                      <a:pt x="42" y="1561"/>
                    </a:lnTo>
                    <a:lnTo>
                      <a:pt x="0" y="1561"/>
                    </a:lnTo>
                    <a:lnTo>
                      <a:pt x="0" y="1547"/>
                    </a:lnTo>
                    <a:lnTo>
                      <a:pt x="14" y="1518"/>
                    </a:lnTo>
                    <a:lnTo>
                      <a:pt x="14" y="1490"/>
                    </a:lnTo>
                    <a:lnTo>
                      <a:pt x="14" y="1447"/>
                    </a:lnTo>
                    <a:lnTo>
                      <a:pt x="14" y="1405"/>
                    </a:lnTo>
                    <a:lnTo>
                      <a:pt x="28" y="1390"/>
                    </a:lnTo>
                    <a:lnTo>
                      <a:pt x="28" y="1376"/>
                    </a:lnTo>
                    <a:lnTo>
                      <a:pt x="14" y="1376"/>
                    </a:lnTo>
                    <a:lnTo>
                      <a:pt x="28" y="1376"/>
                    </a:lnTo>
                    <a:lnTo>
                      <a:pt x="28" y="1362"/>
                    </a:lnTo>
                    <a:lnTo>
                      <a:pt x="42" y="1334"/>
                    </a:lnTo>
                    <a:lnTo>
                      <a:pt x="56" y="1305"/>
                    </a:lnTo>
                    <a:lnTo>
                      <a:pt x="70" y="1277"/>
                    </a:lnTo>
                    <a:lnTo>
                      <a:pt x="85" y="1249"/>
                    </a:lnTo>
                    <a:lnTo>
                      <a:pt x="99" y="1249"/>
                    </a:lnTo>
                    <a:lnTo>
                      <a:pt x="99" y="1234"/>
                    </a:lnTo>
                    <a:lnTo>
                      <a:pt x="99" y="1220"/>
                    </a:lnTo>
                    <a:lnTo>
                      <a:pt x="113" y="1206"/>
                    </a:lnTo>
                    <a:lnTo>
                      <a:pt x="113" y="1192"/>
                    </a:lnTo>
                    <a:lnTo>
                      <a:pt x="127" y="1178"/>
                    </a:lnTo>
                    <a:lnTo>
                      <a:pt x="127" y="1164"/>
                    </a:lnTo>
                    <a:lnTo>
                      <a:pt x="141" y="1164"/>
                    </a:lnTo>
                    <a:lnTo>
                      <a:pt x="141" y="1135"/>
                    </a:lnTo>
                    <a:lnTo>
                      <a:pt x="141" y="1121"/>
                    </a:lnTo>
                    <a:lnTo>
                      <a:pt x="156" y="1121"/>
                    </a:lnTo>
                    <a:lnTo>
                      <a:pt x="170" y="1093"/>
                    </a:lnTo>
                    <a:lnTo>
                      <a:pt x="170" y="1064"/>
                    </a:lnTo>
                    <a:lnTo>
                      <a:pt x="184" y="1050"/>
                    </a:lnTo>
                    <a:lnTo>
                      <a:pt x="184" y="1036"/>
                    </a:lnTo>
                    <a:lnTo>
                      <a:pt x="198" y="1022"/>
                    </a:lnTo>
                    <a:lnTo>
                      <a:pt x="198" y="1008"/>
                    </a:lnTo>
                    <a:lnTo>
                      <a:pt x="212" y="979"/>
                    </a:lnTo>
                    <a:lnTo>
                      <a:pt x="212" y="965"/>
                    </a:lnTo>
                    <a:lnTo>
                      <a:pt x="226" y="951"/>
                    </a:lnTo>
                    <a:lnTo>
                      <a:pt x="226" y="937"/>
                    </a:lnTo>
                    <a:lnTo>
                      <a:pt x="241" y="922"/>
                    </a:lnTo>
                    <a:lnTo>
                      <a:pt x="241" y="894"/>
                    </a:lnTo>
                    <a:lnTo>
                      <a:pt x="255" y="880"/>
                    </a:lnTo>
                    <a:lnTo>
                      <a:pt x="255" y="851"/>
                    </a:lnTo>
                    <a:lnTo>
                      <a:pt x="283" y="809"/>
                    </a:lnTo>
                    <a:lnTo>
                      <a:pt x="297" y="781"/>
                    </a:lnTo>
                    <a:lnTo>
                      <a:pt x="297" y="766"/>
                    </a:lnTo>
                    <a:lnTo>
                      <a:pt x="312" y="738"/>
                    </a:lnTo>
                    <a:lnTo>
                      <a:pt x="312" y="710"/>
                    </a:lnTo>
                    <a:lnTo>
                      <a:pt x="326" y="695"/>
                    </a:lnTo>
                    <a:lnTo>
                      <a:pt x="326" y="667"/>
                    </a:lnTo>
                    <a:lnTo>
                      <a:pt x="340" y="653"/>
                    </a:lnTo>
                    <a:lnTo>
                      <a:pt x="340" y="639"/>
                    </a:lnTo>
                    <a:lnTo>
                      <a:pt x="354" y="610"/>
                    </a:lnTo>
                    <a:lnTo>
                      <a:pt x="354" y="596"/>
                    </a:lnTo>
                    <a:lnTo>
                      <a:pt x="368" y="568"/>
                    </a:lnTo>
                    <a:lnTo>
                      <a:pt x="368" y="554"/>
                    </a:lnTo>
                    <a:lnTo>
                      <a:pt x="368" y="539"/>
                    </a:lnTo>
                    <a:lnTo>
                      <a:pt x="368" y="525"/>
                    </a:lnTo>
                    <a:lnTo>
                      <a:pt x="368" y="511"/>
                    </a:lnTo>
                    <a:lnTo>
                      <a:pt x="368" y="497"/>
                    </a:lnTo>
                    <a:lnTo>
                      <a:pt x="368" y="454"/>
                    </a:lnTo>
                    <a:lnTo>
                      <a:pt x="368" y="426"/>
                    </a:lnTo>
                    <a:lnTo>
                      <a:pt x="382" y="383"/>
                    </a:lnTo>
                    <a:lnTo>
                      <a:pt x="382" y="355"/>
                    </a:lnTo>
                    <a:lnTo>
                      <a:pt x="382" y="341"/>
                    </a:lnTo>
                    <a:lnTo>
                      <a:pt x="382" y="298"/>
                    </a:lnTo>
                    <a:lnTo>
                      <a:pt x="453" y="312"/>
                    </a:lnTo>
                    <a:lnTo>
                      <a:pt x="468" y="270"/>
                    </a:lnTo>
                    <a:lnTo>
                      <a:pt x="482" y="256"/>
                    </a:lnTo>
                    <a:lnTo>
                      <a:pt x="482" y="242"/>
                    </a:lnTo>
                    <a:lnTo>
                      <a:pt x="482" y="227"/>
                    </a:lnTo>
                    <a:lnTo>
                      <a:pt x="510" y="156"/>
                    </a:lnTo>
                    <a:lnTo>
                      <a:pt x="510" y="142"/>
                    </a:lnTo>
                    <a:lnTo>
                      <a:pt x="524" y="128"/>
                    </a:lnTo>
                    <a:lnTo>
                      <a:pt x="524" y="114"/>
                    </a:lnTo>
                    <a:lnTo>
                      <a:pt x="538" y="114"/>
                    </a:lnTo>
                    <a:lnTo>
                      <a:pt x="538" y="100"/>
                    </a:lnTo>
                    <a:lnTo>
                      <a:pt x="553" y="57"/>
                    </a:lnTo>
                    <a:lnTo>
                      <a:pt x="567" y="29"/>
                    </a:lnTo>
                    <a:lnTo>
                      <a:pt x="581" y="0"/>
                    </a:lnTo>
                    <a:lnTo>
                      <a:pt x="581" y="15"/>
                    </a:lnTo>
                    <a:lnTo>
                      <a:pt x="595" y="29"/>
                    </a:lnTo>
                    <a:lnTo>
                      <a:pt x="609" y="29"/>
                    </a:lnTo>
                    <a:lnTo>
                      <a:pt x="624" y="57"/>
                    </a:lnTo>
                    <a:lnTo>
                      <a:pt x="638" y="71"/>
                    </a:lnTo>
                    <a:lnTo>
                      <a:pt x="666" y="86"/>
                    </a:lnTo>
                    <a:lnTo>
                      <a:pt x="680" y="100"/>
                    </a:lnTo>
                    <a:lnTo>
                      <a:pt x="694" y="114"/>
                    </a:lnTo>
                    <a:lnTo>
                      <a:pt x="709" y="128"/>
                    </a:lnTo>
                    <a:lnTo>
                      <a:pt x="723" y="128"/>
                    </a:lnTo>
                    <a:lnTo>
                      <a:pt x="723" y="142"/>
                    </a:lnTo>
                    <a:lnTo>
                      <a:pt x="723" y="156"/>
                    </a:lnTo>
                    <a:lnTo>
                      <a:pt x="737" y="171"/>
                    </a:lnTo>
                    <a:lnTo>
                      <a:pt x="751" y="185"/>
                    </a:lnTo>
                    <a:lnTo>
                      <a:pt x="751" y="199"/>
                    </a:lnTo>
                    <a:lnTo>
                      <a:pt x="765" y="199"/>
                    </a:lnTo>
                    <a:lnTo>
                      <a:pt x="765" y="213"/>
                    </a:lnTo>
                    <a:lnTo>
                      <a:pt x="794" y="227"/>
                    </a:lnTo>
                    <a:close/>
                  </a:path>
                </a:pathLst>
              </a:custGeom>
              <a:noFill/>
              <a:ln w="0" cap="flat">
                <a:solidFill>
                  <a:srgbClr val="000000"/>
                </a:solidFill>
                <a:prstDash val="solid"/>
                <a:round/>
                <a:headEnd/>
                <a:tailEnd/>
              </a:ln>
              <a:extLst>
                <a:ext uri="{909E8E84-426E-40DD-AFC4-6F175D3DCCD1}">
                  <a14:hiddenFill xmlns="" xmlns:a14="http://schemas.microsoft.com/office/drawing/2010/main">
                    <a:solidFill>
                      <a:srgbClr val="FFFFFF"/>
                    </a:solidFill>
                  </a14:hiddenFill>
                </a:ext>
              </a:extLst>
            </p:spPr>
            <p:txBody>
              <a:bodyPr/>
              <a:lstStyle/>
              <a:p>
                <a:endParaRPr lang="ja-JP" altLang="en-US"/>
              </a:p>
            </p:txBody>
          </p:sp>
          <p:sp>
            <p:nvSpPr>
              <p:cNvPr id="27793" name="Freeform 185" descr="50%"/>
              <p:cNvSpPr>
                <a:spLocks noChangeAspect="1"/>
              </p:cNvSpPr>
              <p:nvPr/>
            </p:nvSpPr>
            <p:spPr bwMode="auto">
              <a:xfrm>
                <a:off x="10909" y="7786"/>
                <a:ext cx="1923" cy="1377"/>
              </a:xfrm>
              <a:custGeom>
                <a:avLst/>
                <a:gdLst>
                  <a:gd name="T0" fmla="*/ 2147483647 w 1205"/>
                  <a:gd name="T1" fmla="*/ 2147483647 h 865"/>
                  <a:gd name="T2" fmla="*/ 2147483647 w 1205"/>
                  <a:gd name="T3" fmla="*/ 2147483647 h 865"/>
                  <a:gd name="T4" fmla="*/ 2147483647 w 1205"/>
                  <a:gd name="T5" fmla="*/ 2147483647 h 865"/>
                  <a:gd name="T6" fmla="*/ 2147483647 w 1205"/>
                  <a:gd name="T7" fmla="*/ 2147483647 h 865"/>
                  <a:gd name="T8" fmla="*/ 2147483647 w 1205"/>
                  <a:gd name="T9" fmla="*/ 2147483647 h 865"/>
                  <a:gd name="T10" fmla="*/ 2147483647 w 1205"/>
                  <a:gd name="T11" fmla="*/ 2147483647 h 865"/>
                  <a:gd name="T12" fmla="*/ 2147483647 w 1205"/>
                  <a:gd name="T13" fmla="*/ 2147483647 h 865"/>
                  <a:gd name="T14" fmla="*/ 2147483647 w 1205"/>
                  <a:gd name="T15" fmla="*/ 2147483647 h 865"/>
                  <a:gd name="T16" fmla="*/ 2147483647 w 1205"/>
                  <a:gd name="T17" fmla="*/ 2147483647 h 865"/>
                  <a:gd name="T18" fmla="*/ 2147483647 w 1205"/>
                  <a:gd name="T19" fmla="*/ 2147483647 h 865"/>
                  <a:gd name="T20" fmla="*/ 2147483647 w 1205"/>
                  <a:gd name="T21" fmla="*/ 2147483647 h 865"/>
                  <a:gd name="T22" fmla="*/ 2147483647 w 1205"/>
                  <a:gd name="T23" fmla="*/ 2147483647 h 865"/>
                  <a:gd name="T24" fmla="*/ 2147483647 w 1205"/>
                  <a:gd name="T25" fmla="*/ 2147483647 h 865"/>
                  <a:gd name="T26" fmla="*/ 2147483647 w 1205"/>
                  <a:gd name="T27" fmla="*/ 2147483647 h 865"/>
                  <a:gd name="T28" fmla="*/ 2147483647 w 1205"/>
                  <a:gd name="T29" fmla="*/ 2147483647 h 865"/>
                  <a:gd name="T30" fmla="*/ 2147483647 w 1205"/>
                  <a:gd name="T31" fmla="*/ 2147483647 h 865"/>
                  <a:gd name="T32" fmla="*/ 2147483647 w 1205"/>
                  <a:gd name="T33" fmla="*/ 2147483647 h 865"/>
                  <a:gd name="T34" fmla="*/ 2147483647 w 1205"/>
                  <a:gd name="T35" fmla="*/ 2147483647 h 865"/>
                  <a:gd name="T36" fmla="*/ 2147483647 w 1205"/>
                  <a:gd name="T37" fmla="*/ 2147483647 h 865"/>
                  <a:gd name="T38" fmla="*/ 2147483647 w 1205"/>
                  <a:gd name="T39" fmla="*/ 2147483647 h 865"/>
                  <a:gd name="T40" fmla="*/ 2147483647 w 1205"/>
                  <a:gd name="T41" fmla="*/ 2147483647 h 865"/>
                  <a:gd name="T42" fmla="*/ 2147483647 w 1205"/>
                  <a:gd name="T43" fmla="*/ 2147483647 h 865"/>
                  <a:gd name="T44" fmla="*/ 2147483647 w 1205"/>
                  <a:gd name="T45" fmla="*/ 2147483647 h 865"/>
                  <a:gd name="T46" fmla="*/ 2147483647 w 1205"/>
                  <a:gd name="T47" fmla="*/ 2147483647 h 865"/>
                  <a:gd name="T48" fmla="*/ 2147483647 w 1205"/>
                  <a:gd name="T49" fmla="*/ 2147483647 h 865"/>
                  <a:gd name="T50" fmla="*/ 2147483647 w 1205"/>
                  <a:gd name="T51" fmla="*/ 2147483647 h 865"/>
                  <a:gd name="T52" fmla="*/ 2147483647 w 1205"/>
                  <a:gd name="T53" fmla="*/ 2147483647 h 865"/>
                  <a:gd name="T54" fmla="*/ 2147483647 w 1205"/>
                  <a:gd name="T55" fmla="*/ 2147483647 h 865"/>
                  <a:gd name="T56" fmla="*/ 2147483647 w 1205"/>
                  <a:gd name="T57" fmla="*/ 2147483647 h 865"/>
                  <a:gd name="T58" fmla="*/ 2147483647 w 1205"/>
                  <a:gd name="T59" fmla="*/ 2147483647 h 865"/>
                  <a:gd name="T60" fmla="*/ 2147483647 w 1205"/>
                  <a:gd name="T61" fmla="*/ 2147483647 h 865"/>
                  <a:gd name="T62" fmla="*/ 2147483647 w 1205"/>
                  <a:gd name="T63" fmla="*/ 2147483647 h 865"/>
                  <a:gd name="T64" fmla="*/ 2147483647 w 1205"/>
                  <a:gd name="T65" fmla="*/ 2147483647 h 865"/>
                  <a:gd name="T66" fmla="*/ 2147483647 w 1205"/>
                  <a:gd name="T67" fmla="*/ 2147483647 h 865"/>
                  <a:gd name="T68" fmla="*/ 2147483647 w 1205"/>
                  <a:gd name="T69" fmla="*/ 2147483647 h 865"/>
                  <a:gd name="T70" fmla="*/ 2147483647 w 1205"/>
                  <a:gd name="T71" fmla="*/ 2147483647 h 865"/>
                  <a:gd name="T72" fmla="*/ 2147483647 w 1205"/>
                  <a:gd name="T73" fmla="*/ 2147483647 h 865"/>
                  <a:gd name="T74" fmla="*/ 2147483647 w 1205"/>
                  <a:gd name="T75" fmla="*/ 2147483647 h 865"/>
                  <a:gd name="T76" fmla="*/ 2147483647 w 1205"/>
                  <a:gd name="T77" fmla="*/ 2147483647 h 865"/>
                  <a:gd name="T78" fmla="*/ 2147483647 w 1205"/>
                  <a:gd name="T79" fmla="*/ 2147483647 h 865"/>
                  <a:gd name="T80" fmla="*/ 2147483647 w 1205"/>
                  <a:gd name="T81" fmla="*/ 2147483647 h 865"/>
                  <a:gd name="T82" fmla="*/ 0 w 1205"/>
                  <a:gd name="T83" fmla="*/ 2147483647 h 865"/>
                  <a:gd name="T84" fmla="*/ 2147483647 w 1205"/>
                  <a:gd name="T85" fmla="*/ 2147483647 h 865"/>
                  <a:gd name="T86" fmla="*/ 2147483647 w 1205"/>
                  <a:gd name="T87" fmla="*/ 2147483647 h 865"/>
                  <a:gd name="T88" fmla="*/ 2147483647 w 1205"/>
                  <a:gd name="T89" fmla="*/ 2147483647 h 865"/>
                  <a:gd name="T90" fmla="*/ 2147483647 w 1205"/>
                  <a:gd name="T91" fmla="*/ 2147483647 h 865"/>
                  <a:gd name="T92" fmla="*/ 2147483647 w 1205"/>
                  <a:gd name="T93" fmla="*/ 2147483647 h 865"/>
                  <a:gd name="T94" fmla="*/ 2147483647 w 1205"/>
                  <a:gd name="T95" fmla="*/ 2147483647 h 865"/>
                  <a:gd name="T96" fmla="*/ 2147483647 w 1205"/>
                  <a:gd name="T97" fmla="*/ 2147483647 h 865"/>
                  <a:gd name="T98" fmla="*/ 2147483647 w 1205"/>
                  <a:gd name="T99" fmla="*/ 2147483647 h 865"/>
                  <a:gd name="T100" fmla="*/ 2147483647 w 1205"/>
                  <a:gd name="T101" fmla="*/ 2147483647 h 865"/>
                  <a:gd name="T102" fmla="*/ 2147483647 w 1205"/>
                  <a:gd name="T103" fmla="*/ 2147483647 h 865"/>
                  <a:gd name="T104" fmla="*/ 2147483647 w 1205"/>
                  <a:gd name="T105" fmla="*/ 2147483647 h 865"/>
                  <a:gd name="T106" fmla="*/ 2147483647 w 1205"/>
                  <a:gd name="T107" fmla="*/ 2147483647 h 865"/>
                  <a:gd name="T108" fmla="*/ 2147483647 w 1205"/>
                  <a:gd name="T109" fmla="*/ 2147483647 h 865"/>
                  <a:gd name="T110" fmla="*/ 2147483647 w 1205"/>
                  <a:gd name="T111" fmla="*/ 2147483647 h 86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205"/>
                  <a:gd name="T169" fmla="*/ 0 h 865"/>
                  <a:gd name="T170" fmla="*/ 1205 w 1205"/>
                  <a:gd name="T171" fmla="*/ 865 h 86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205" h="865">
                    <a:moveTo>
                      <a:pt x="652" y="99"/>
                    </a:moveTo>
                    <a:lnTo>
                      <a:pt x="666" y="113"/>
                    </a:lnTo>
                    <a:lnTo>
                      <a:pt x="680" y="113"/>
                    </a:lnTo>
                    <a:lnTo>
                      <a:pt x="695" y="113"/>
                    </a:lnTo>
                    <a:lnTo>
                      <a:pt x="709" y="113"/>
                    </a:lnTo>
                    <a:lnTo>
                      <a:pt x="723" y="113"/>
                    </a:lnTo>
                    <a:lnTo>
                      <a:pt x="737" y="113"/>
                    </a:lnTo>
                    <a:lnTo>
                      <a:pt x="751" y="128"/>
                    </a:lnTo>
                    <a:lnTo>
                      <a:pt x="765" y="128"/>
                    </a:lnTo>
                    <a:lnTo>
                      <a:pt x="794" y="128"/>
                    </a:lnTo>
                    <a:lnTo>
                      <a:pt x="808" y="128"/>
                    </a:lnTo>
                    <a:lnTo>
                      <a:pt x="822" y="128"/>
                    </a:lnTo>
                    <a:lnTo>
                      <a:pt x="836" y="128"/>
                    </a:lnTo>
                    <a:lnTo>
                      <a:pt x="851" y="128"/>
                    </a:lnTo>
                    <a:lnTo>
                      <a:pt x="851" y="142"/>
                    </a:lnTo>
                    <a:lnTo>
                      <a:pt x="865" y="142"/>
                    </a:lnTo>
                    <a:lnTo>
                      <a:pt x="879" y="142"/>
                    </a:lnTo>
                    <a:lnTo>
                      <a:pt x="907" y="156"/>
                    </a:lnTo>
                    <a:lnTo>
                      <a:pt x="936" y="170"/>
                    </a:lnTo>
                    <a:lnTo>
                      <a:pt x="950" y="170"/>
                    </a:lnTo>
                    <a:lnTo>
                      <a:pt x="964" y="184"/>
                    </a:lnTo>
                    <a:lnTo>
                      <a:pt x="978" y="184"/>
                    </a:lnTo>
                    <a:lnTo>
                      <a:pt x="992" y="198"/>
                    </a:lnTo>
                    <a:lnTo>
                      <a:pt x="1007" y="198"/>
                    </a:lnTo>
                    <a:lnTo>
                      <a:pt x="1021" y="198"/>
                    </a:lnTo>
                    <a:lnTo>
                      <a:pt x="1092" y="213"/>
                    </a:lnTo>
                    <a:lnTo>
                      <a:pt x="1092" y="227"/>
                    </a:lnTo>
                    <a:lnTo>
                      <a:pt x="1106" y="227"/>
                    </a:lnTo>
                    <a:lnTo>
                      <a:pt x="1134" y="227"/>
                    </a:lnTo>
                    <a:lnTo>
                      <a:pt x="1177" y="241"/>
                    </a:lnTo>
                    <a:lnTo>
                      <a:pt x="1205" y="241"/>
                    </a:lnTo>
                    <a:lnTo>
                      <a:pt x="1205" y="255"/>
                    </a:lnTo>
                    <a:lnTo>
                      <a:pt x="1205" y="284"/>
                    </a:lnTo>
                    <a:lnTo>
                      <a:pt x="1205" y="298"/>
                    </a:lnTo>
                    <a:lnTo>
                      <a:pt x="1191" y="312"/>
                    </a:lnTo>
                    <a:lnTo>
                      <a:pt x="1191" y="326"/>
                    </a:lnTo>
                    <a:lnTo>
                      <a:pt x="1205" y="326"/>
                    </a:lnTo>
                    <a:lnTo>
                      <a:pt x="1205" y="340"/>
                    </a:lnTo>
                    <a:lnTo>
                      <a:pt x="1205" y="355"/>
                    </a:lnTo>
                    <a:lnTo>
                      <a:pt x="1191" y="369"/>
                    </a:lnTo>
                    <a:lnTo>
                      <a:pt x="1191" y="383"/>
                    </a:lnTo>
                    <a:lnTo>
                      <a:pt x="1191" y="397"/>
                    </a:lnTo>
                    <a:lnTo>
                      <a:pt x="1191" y="411"/>
                    </a:lnTo>
                    <a:lnTo>
                      <a:pt x="1177" y="411"/>
                    </a:lnTo>
                    <a:lnTo>
                      <a:pt x="1177" y="425"/>
                    </a:lnTo>
                    <a:lnTo>
                      <a:pt x="1177" y="440"/>
                    </a:lnTo>
                    <a:lnTo>
                      <a:pt x="1177" y="454"/>
                    </a:lnTo>
                    <a:lnTo>
                      <a:pt x="1177" y="468"/>
                    </a:lnTo>
                    <a:lnTo>
                      <a:pt x="1163" y="468"/>
                    </a:lnTo>
                    <a:lnTo>
                      <a:pt x="1163" y="482"/>
                    </a:lnTo>
                    <a:lnTo>
                      <a:pt x="1163" y="511"/>
                    </a:lnTo>
                    <a:lnTo>
                      <a:pt x="1163" y="539"/>
                    </a:lnTo>
                    <a:lnTo>
                      <a:pt x="1163" y="553"/>
                    </a:lnTo>
                    <a:lnTo>
                      <a:pt x="1163" y="567"/>
                    </a:lnTo>
                    <a:lnTo>
                      <a:pt x="1163" y="581"/>
                    </a:lnTo>
                    <a:lnTo>
                      <a:pt x="1163" y="596"/>
                    </a:lnTo>
                    <a:lnTo>
                      <a:pt x="1163" y="610"/>
                    </a:lnTo>
                    <a:lnTo>
                      <a:pt x="1148" y="610"/>
                    </a:lnTo>
                    <a:lnTo>
                      <a:pt x="1148" y="624"/>
                    </a:lnTo>
                    <a:lnTo>
                      <a:pt x="1148" y="638"/>
                    </a:lnTo>
                    <a:lnTo>
                      <a:pt x="1163" y="652"/>
                    </a:lnTo>
                    <a:lnTo>
                      <a:pt x="1163" y="667"/>
                    </a:lnTo>
                    <a:lnTo>
                      <a:pt x="1163" y="695"/>
                    </a:lnTo>
                    <a:lnTo>
                      <a:pt x="1134" y="695"/>
                    </a:lnTo>
                    <a:lnTo>
                      <a:pt x="1106" y="695"/>
                    </a:lnTo>
                    <a:lnTo>
                      <a:pt x="1077" y="695"/>
                    </a:lnTo>
                    <a:lnTo>
                      <a:pt x="1063" y="695"/>
                    </a:lnTo>
                    <a:lnTo>
                      <a:pt x="1049" y="695"/>
                    </a:lnTo>
                    <a:lnTo>
                      <a:pt x="1035" y="695"/>
                    </a:lnTo>
                    <a:lnTo>
                      <a:pt x="992" y="695"/>
                    </a:lnTo>
                    <a:lnTo>
                      <a:pt x="992" y="752"/>
                    </a:lnTo>
                    <a:lnTo>
                      <a:pt x="992" y="794"/>
                    </a:lnTo>
                    <a:lnTo>
                      <a:pt x="978" y="823"/>
                    </a:lnTo>
                    <a:lnTo>
                      <a:pt x="978" y="851"/>
                    </a:lnTo>
                    <a:lnTo>
                      <a:pt x="978" y="865"/>
                    </a:lnTo>
                    <a:lnTo>
                      <a:pt x="964" y="865"/>
                    </a:lnTo>
                    <a:lnTo>
                      <a:pt x="950" y="865"/>
                    </a:lnTo>
                    <a:lnTo>
                      <a:pt x="936" y="865"/>
                    </a:lnTo>
                    <a:lnTo>
                      <a:pt x="921" y="851"/>
                    </a:lnTo>
                    <a:lnTo>
                      <a:pt x="907" y="851"/>
                    </a:lnTo>
                    <a:lnTo>
                      <a:pt x="893" y="851"/>
                    </a:lnTo>
                    <a:lnTo>
                      <a:pt x="879" y="851"/>
                    </a:lnTo>
                    <a:lnTo>
                      <a:pt x="865" y="851"/>
                    </a:lnTo>
                    <a:lnTo>
                      <a:pt x="851" y="851"/>
                    </a:lnTo>
                    <a:lnTo>
                      <a:pt x="836" y="851"/>
                    </a:lnTo>
                    <a:lnTo>
                      <a:pt x="822" y="851"/>
                    </a:lnTo>
                    <a:lnTo>
                      <a:pt x="808" y="851"/>
                    </a:lnTo>
                    <a:lnTo>
                      <a:pt x="794" y="851"/>
                    </a:lnTo>
                    <a:lnTo>
                      <a:pt x="765" y="837"/>
                    </a:lnTo>
                    <a:lnTo>
                      <a:pt x="751" y="837"/>
                    </a:lnTo>
                    <a:lnTo>
                      <a:pt x="737" y="837"/>
                    </a:lnTo>
                    <a:lnTo>
                      <a:pt x="723" y="837"/>
                    </a:lnTo>
                    <a:lnTo>
                      <a:pt x="695" y="837"/>
                    </a:lnTo>
                    <a:lnTo>
                      <a:pt x="680" y="837"/>
                    </a:lnTo>
                    <a:lnTo>
                      <a:pt x="666" y="837"/>
                    </a:lnTo>
                    <a:lnTo>
                      <a:pt x="652" y="823"/>
                    </a:lnTo>
                    <a:lnTo>
                      <a:pt x="638" y="823"/>
                    </a:lnTo>
                    <a:lnTo>
                      <a:pt x="624" y="823"/>
                    </a:lnTo>
                    <a:lnTo>
                      <a:pt x="595" y="823"/>
                    </a:lnTo>
                    <a:lnTo>
                      <a:pt x="581" y="823"/>
                    </a:lnTo>
                    <a:lnTo>
                      <a:pt x="567" y="823"/>
                    </a:lnTo>
                    <a:lnTo>
                      <a:pt x="553" y="823"/>
                    </a:lnTo>
                    <a:lnTo>
                      <a:pt x="510" y="823"/>
                    </a:lnTo>
                    <a:lnTo>
                      <a:pt x="510" y="808"/>
                    </a:lnTo>
                    <a:lnTo>
                      <a:pt x="496" y="808"/>
                    </a:lnTo>
                    <a:lnTo>
                      <a:pt x="496" y="823"/>
                    </a:lnTo>
                    <a:lnTo>
                      <a:pt x="496" y="808"/>
                    </a:lnTo>
                    <a:lnTo>
                      <a:pt x="482" y="808"/>
                    </a:lnTo>
                    <a:lnTo>
                      <a:pt x="468" y="808"/>
                    </a:lnTo>
                    <a:lnTo>
                      <a:pt x="453" y="808"/>
                    </a:lnTo>
                    <a:lnTo>
                      <a:pt x="439" y="808"/>
                    </a:lnTo>
                    <a:lnTo>
                      <a:pt x="425" y="808"/>
                    </a:lnTo>
                    <a:lnTo>
                      <a:pt x="411" y="808"/>
                    </a:lnTo>
                    <a:lnTo>
                      <a:pt x="397" y="808"/>
                    </a:lnTo>
                    <a:lnTo>
                      <a:pt x="382" y="808"/>
                    </a:lnTo>
                    <a:lnTo>
                      <a:pt x="340" y="808"/>
                    </a:lnTo>
                    <a:lnTo>
                      <a:pt x="326" y="808"/>
                    </a:lnTo>
                    <a:lnTo>
                      <a:pt x="326" y="794"/>
                    </a:lnTo>
                    <a:lnTo>
                      <a:pt x="312" y="794"/>
                    </a:lnTo>
                    <a:lnTo>
                      <a:pt x="297" y="794"/>
                    </a:lnTo>
                    <a:lnTo>
                      <a:pt x="283" y="794"/>
                    </a:lnTo>
                    <a:lnTo>
                      <a:pt x="269" y="794"/>
                    </a:lnTo>
                    <a:lnTo>
                      <a:pt x="241" y="808"/>
                    </a:lnTo>
                    <a:lnTo>
                      <a:pt x="226" y="808"/>
                    </a:lnTo>
                    <a:lnTo>
                      <a:pt x="198" y="808"/>
                    </a:lnTo>
                    <a:lnTo>
                      <a:pt x="184" y="808"/>
                    </a:lnTo>
                    <a:lnTo>
                      <a:pt x="141" y="808"/>
                    </a:lnTo>
                    <a:lnTo>
                      <a:pt x="127" y="808"/>
                    </a:lnTo>
                    <a:lnTo>
                      <a:pt x="113" y="808"/>
                    </a:lnTo>
                    <a:lnTo>
                      <a:pt x="99" y="808"/>
                    </a:lnTo>
                    <a:lnTo>
                      <a:pt x="85" y="808"/>
                    </a:lnTo>
                    <a:lnTo>
                      <a:pt x="70" y="808"/>
                    </a:lnTo>
                    <a:lnTo>
                      <a:pt x="56" y="808"/>
                    </a:lnTo>
                    <a:lnTo>
                      <a:pt x="42" y="808"/>
                    </a:lnTo>
                    <a:lnTo>
                      <a:pt x="28" y="808"/>
                    </a:lnTo>
                    <a:lnTo>
                      <a:pt x="14" y="808"/>
                    </a:lnTo>
                    <a:lnTo>
                      <a:pt x="0" y="808"/>
                    </a:lnTo>
                    <a:lnTo>
                      <a:pt x="0" y="794"/>
                    </a:lnTo>
                    <a:lnTo>
                      <a:pt x="0" y="780"/>
                    </a:lnTo>
                    <a:lnTo>
                      <a:pt x="14" y="780"/>
                    </a:lnTo>
                    <a:lnTo>
                      <a:pt x="14" y="752"/>
                    </a:lnTo>
                    <a:lnTo>
                      <a:pt x="14" y="737"/>
                    </a:lnTo>
                    <a:lnTo>
                      <a:pt x="28" y="737"/>
                    </a:lnTo>
                    <a:lnTo>
                      <a:pt x="28" y="723"/>
                    </a:lnTo>
                    <a:lnTo>
                      <a:pt x="42" y="681"/>
                    </a:lnTo>
                    <a:lnTo>
                      <a:pt x="42" y="638"/>
                    </a:lnTo>
                    <a:lnTo>
                      <a:pt x="70" y="567"/>
                    </a:lnTo>
                    <a:lnTo>
                      <a:pt x="70" y="553"/>
                    </a:lnTo>
                    <a:lnTo>
                      <a:pt x="85" y="539"/>
                    </a:lnTo>
                    <a:lnTo>
                      <a:pt x="85" y="525"/>
                    </a:lnTo>
                    <a:lnTo>
                      <a:pt x="85" y="511"/>
                    </a:lnTo>
                    <a:lnTo>
                      <a:pt x="99" y="496"/>
                    </a:lnTo>
                    <a:lnTo>
                      <a:pt x="99" y="468"/>
                    </a:lnTo>
                    <a:lnTo>
                      <a:pt x="99" y="454"/>
                    </a:lnTo>
                    <a:lnTo>
                      <a:pt x="99" y="440"/>
                    </a:lnTo>
                    <a:lnTo>
                      <a:pt x="113" y="425"/>
                    </a:lnTo>
                    <a:lnTo>
                      <a:pt x="99" y="425"/>
                    </a:lnTo>
                    <a:lnTo>
                      <a:pt x="113" y="411"/>
                    </a:lnTo>
                    <a:lnTo>
                      <a:pt x="141" y="298"/>
                    </a:lnTo>
                    <a:lnTo>
                      <a:pt x="141" y="284"/>
                    </a:lnTo>
                    <a:lnTo>
                      <a:pt x="141" y="269"/>
                    </a:lnTo>
                    <a:lnTo>
                      <a:pt x="141" y="255"/>
                    </a:lnTo>
                    <a:lnTo>
                      <a:pt x="141" y="241"/>
                    </a:lnTo>
                    <a:lnTo>
                      <a:pt x="141" y="227"/>
                    </a:lnTo>
                    <a:lnTo>
                      <a:pt x="141" y="213"/>
                    </a:lnTo>
                    <a:lnTo>
                      <a:pt x="141" y="198"/>
                    </a:lnTo>
                    <a:lnTo>
                      <a:pt x="141" y="184"/>
                    </a:lnTo>
                    <a:lnTo>
                      <a:pt x="141" y="170"/>
                    </a:lnTo>
                    <a:lnTo>
                      <a:pt x="141" y="156"/>
                    </a:lnTo>
                    <a:lnTo>
                      <a:pt x="141" y="142"/>
                    </a:lnTo>
                    <a:lnTo>
                      <a:pt x="141" y="128"/>
                    </a:lnTo>
                    <a:lnTo>
                      <a:pt x="141" y="113"/>
                    </a:lnTo>
                    <a:lnTo>
                      <a:pt x="141" y="99"/>
                    </a:lnTo>
                    <a:lnTo>
                      <a:pt x="241" y="99"/>
                    </a:lnTo>
                    <a:lnTo>
                      <a:pt x="255" y="99"/>
                    </a:lnTo>
                    <a:lnTo>
                      <a:pt x="269" y="99"/>
                    </a:lnTo>
                    <a:lnTo>
                      <a:pt x="312" y="99"/>
                    </a:lnTo>
                    <a:lnTo>
                      <a:pt x="326" y="99"/>
                    </a:lnTo>
                    <a:lnTo>
                      <a:pt x="340" y="99"/>
                    </a:lnTo>
                    <a:lnTo>
                      <a:pt x="354" y="99"/>
                    </a:lnTo>
                    <a:lnTo>
                      <a:pt x="368" y="113"/>
                    </a:lnTo>
                    <a:lnTo>
                      <a:pt x="368" y="99"/>
                    </a:lnTo>
                    <a:lnTo>
                      <a:pt x="368" y="85"/>
                    </a:lnTo>
                    <a:lnTo>
                      <a:pt x="368" y="71"/>
                    </a:lnTo>
                    <a:lnTo>
                      <a:pt x="354" y="71"/>
                    </a:lnTo>
                    <a:lnTo>
                      <a:pt x="368" y="57"/>
                    </a:lnTo>
                    <a:lnTo>
                      <a:pt x="368" y="0"/>
                    </a:lnTo>
                    <a:lnTo>
                      <a:pt x="368" y="14"/>
                    </a:lnTo>
                    <a:lnTo>
                      <a:pt x="382" y="28"/>
                    </a:lnTo>
                    <a:lnTo>
                      <a:pt x="411" y="57"/>
                    </a:lnTo>
                    <a:lnTo>
                      <a:pt x="411" y="71"/>
                    </a:lnTo>
                    <a:lnTo>
                      <a:pt x="524" y="85"/>
                    </a:lnTo>
                    <a:lnTo>
                      <a:pt x="567" y="99"/>
                    </a:lnTo>
                    <a:lnTo>
                      <a:pt x="581" y="99"/>
                    </a:lnTo>
                    <a:lnTo>
                      <a:pt x="595" y="99"/>
                    </a:lnTo>
                    <a:lnTo>
                      <a:pt x="624" y="99"/>
                    </a:lnTo>
                    <a:lnTo>
                      <a:pt x="652" y="99"/>
                    </a:lnTo>
                    <a:close/>
                  </a:path>
                </a:pathLst>
              </a:custGeom>
              <a:pattFill prst="pct50">
                <a:fgClr>
                  <a:srgbClr val="000000"/>
                </a:fgClr>
                <a:bgClr>
                  <a:srgbClr val="FFFFFF"/>
                </a:bgClr>
              </a:pattFill>
              <a:ln w="0" cap="flat">
                <a:solidFill>
                  <a:srgbClr val="000000"/>
                </a:solidFill>
                <a:prstDash val="solid"/>
                <a:round/>
                <a:headEnd/>
                <a:tailEnd/>
              </a:ln>
            </p:spPr>
            <p:txBody>
              <a:bodyPr/>
              <a:lstStyle/>
              <a:p>
                <a:endParaRPr lang="ja-JP" altLang="en-US"/>
              </a:p>
            </p:txBody>
          </p:sp>
          <p:sp>
            <p:nvSpPr>
              <p:cNvPr id="27794" name="Freeform 186" descr="20%"/>
              <p:cNvSpPr>
                <a:spLocks noChangeAspect="1"/>
              </p:cNvSpPr>
              <p:nvPr/>
            </p:nvSpPr>
            <p:spPr bwMode="auto">
              <a:xfrm>
                <a:off x="9278" y="1802"/>
                <a:ext cx="3396" cy="3432"/>
              </a:xfrm>
              <a:custGeom>
                <a:avLst/>
                <a:gdLst>
                  <a:gd name="T0" fmla="*/ 2147483647 w 2128"/>
                  <a:gd name="T1" fmla="*/ 2147483647 h 2156"/>
                  <a:gd name="T2" fmla="*/ 2147483647 w 2128"/>
                  <a:gd name="T3" fmla="*/ 2147483647 h 2156"/>
                  <a:gd name="T4" fmla="*/ 2147483647 w 2128"/>
                  <a:gd name="T5" fmla="*/ 2147483647 h 2156"/>
                  <a:gd name="T6" fmla="*/ 2147483647 w 2128"/>
                  <a:gd name="T7" fmla="*/ 2147483647 h 2156"/>
                  <a:gd name="T8" fmla="*/ 2147483647 w 2128"/>
                  <a:gd name="T9" fmla="*/ 2147483647 h 2156"/>
                  <a:gd name="T10" fmla="*/ 2147483647 w 2128"/>
                  <a:gd name="T11" fmla="*/ 2147483647 h 2156"/>
                  <a:gd name="T12" fmla="*/ 2147483647 w 2128"/>
                  <a:gd name="T13" fmla="*/ 2147483647 h 2156"/>
                  <a:gd name="T14" fmla="*/ 2147483647 w 2128"/>
                  <a:gd name="T15" fmla="*/ 2147483647 h 2156"/>
                  <a:gd name="T16" fmla="*/ 2147483647 w 2128"/>
                  <a:gd name="T17" fmla="*/ 2147483647 h 2156"/>
                  <a:gd name="T18" fmla="*/ 2147483647 w 2128"/>
                  <a:gd name="T19" fmla="*/ 2147483647 h 2156"/>
                  <a:gd name="T20" fmla="*/ 2147483647 w 2128"/>
                  <a:gd name="T21" fmla="*/ 2147483647 h 2156"/>
                  <a:gd name="T22" fmla="*/ 2147483647 w 2128"/>
                  <a:gd name="T23" fmla="*/ 2147483647 h 2156"/>
                  <a:gd name="T24" fmla="*/ 2147483647 w 2128"/>
                  <a:gd name="T25" fmla="*/ 2147483647 h 2156"/>
                  <a:gd name="T26" fmla="*/ 2147483647 w 2128"/>
                  <a:gd name="T27" fmla="*/ 2147483647 h 2156"/>
                  <a:gd name="T28" fmla="*/ 2147483647 w 2128"/>
                  <a:gd name="T29" fmla="*/ 2147483647 h 2156"/>
                  <a:gd name="T30" fmla="*/ 2147483647 w 2128"/>
                  <a:gd name="T31" fmla="*/ 2147483647 h 2156"/>
                  <a:gd name="T32" fmla="*/ 2147483647 w 2128"/>
                  <a:gd name="T33" fmla="*/ 2147483647 h 2156"/>
                  <a:gd name="T34" fmla="*/ 2147483647 w 2128"/>
                  <a:gd name="T35" fmla="*/ 2147483647 h 2156"/>
                  <a:gd name="T36" fmla="*/ 2147483647 w 2128"/>
                  <a:gd name="T37" fmla="*/ 2147483647 h 2156"/>
                  <a:gd name="T38" fmla="*/ 2147483647 w 2128"/>
                  <a:gd name="T39" fmla="*/ 2147483647 h 2156"/>
                  <a:gd name="T40" fmla="*/ 2147483647 w 2128"/>
                  <a:gd name="T41" fmla="*/ 2147483647 h 2156"/>
                  <a:gd name="T42" fmla="*/ 2147483647 w 2128"/>
                  <a:gd name="T43" fmla="*/ 2147483647 h 2156"/>
                  <a:gd name="T44" fmla="*/ 2147483647 w 2128"/>
                  <a:gd name="T45" fmla="*/ 2147483647 h 2156"/>
                  <a:gd name="T46" fmla="*/ 2147483647 w 2128"/>
                  <a:gd name="T47" fmla="*/ 2147483647 h 2156"/>
                  <a:gd name="T48" fmla="*/ 2147483647 w 2128"/>
                  <a:gd name="T49" fmla="*/ 2147483647 h 2156"/>
                  <a:gd name="T50" fmla="*/ 2147483647 w 2128"/>
                  <a:gd name="T51" fmla="*/ 2147483647 h 2156"/>
                  <a:gd name="T52" fmla="*/ 2147483647 w 2128"/>
                  <a:gd name="T53" fmla="*/ 2147483647 h 2156"/>
                  <a:gd name="T54" fmla="*/ 2147483647 w 2128"/>
                  <a:gd name="T55" fmla="*/ 2147483647 h 2156"/>
                  <a:gd name="T56" fmla="*/ 2147483647 w 2128"/>
                  <a:gd name="T57" fmla="*/ 2147483647 h 2156"/>
                  <a:gd name="T58" fmla="*/ 0 w 2128"/>
                  <a:gd name="T59" fmla="*/ 2147483647 h 2156"/>
                  <a:gd name="T60" fmla="*/ 0 w 2128"/>
                  <a:gd name="T61" fmla="*/ 2147483647 h 2156"/>
                  <a:gd name="T62" fmla="*/ 2147483647 w 2128"/>
                  <a:gd name="T63" fmla="*/ 2147483647 h 2156"/>
                  <a:gd name="T64" fmla="*/ 2147483647 w 2128"/>
                  <a:gd name="T65" fmla="*/ 2147483647 h 2156"/>
                  <a:gd name="T66" fmla="*/ 2147483647 w 2128"/>
                  <a:gd name="T67" fmla="*/ 2147483647 h 2156"/>
                  <a:gd name="T68" fmla="*/ 2147483647 w 2128"/>
                  <a:gd name="T69" fmla="*/ 2147483647 h 2156"/>
                  <a:gd name="T70" fmla="*/ 2147483647 w 2128"/>
                  <a:gd name="T71" fmla="*/ 2147483647 h 2156"/>
                  <a:gd name="T72" fmla="*/ 2147483647 w 2128"/>
                  <a:gd name="T73" fmla="*/ 2147483647 h 2156"/>
                  <a:gd name="T74" fmla="*/ 2147483647 w 2128"/>
                  <a:gd name="T75" fmla="*/ 2147483647 h 2156"/>
                  <a:gd name="T76" fmla="*/ 2147483647 w 2128"/>
                  <a:gd name="T77" fmla="*/ 2147483647 h 2156"/>
                  <a:gd name="T78" fmla="*/ 2147483647 w 2128"/>
                  <a:gd name="T79" fmla="*/ 2147483647 h 2156"/>
                  <a:gd name="T80" fmla="*/ 2147483647 w 2128"/>
                  <a:gd name="T81" fmla="*/ 2147483647 h 2156"/>
                  <a:gd name="T82" fmla="*/ 2147483647 w 2128"/>
                  <a:gd name="T83" fmla="*/ 2147483647 h 2156"/>
                  <a:gd name="T84" fmla="*/ 2147483647 w 2128"/>
                  <a:gd name="T85" fmla="*/ 2147483647 h 2156"/>
                  <a:gd name="T86" fmla="*/ 2147483647 w 2128"/>
                  <a:gd name="T87" fmla="*/ 2147483647 h 2156"/>
                  <a:gd name="T88" fmla="*/ 2147483647 w 2128"/>
                  <a:gd name="T89" fmla="*/ 2147483647 h 2156"/>
                  <a:gd name="T90" fmla="*/ 2147483647 w 2128"/>
                  <a:gd name="T91" fmla="*/ 2147483647 h 2156"/>
                  <a:gd name="T92" fmla="*/ 2147483647 w 2128"/>
                  <a:gd name="T93" fmla="*/ 2147483647 h 2156"/>
                  <a:gd name="T94" fmla="*/ 2147483647 w 2128"/>
                  <a:gd name="T95" fmla="*/ 2147483647 h 2156"/>
                  <a:gd name="T96" fmla="*/ 2147483647 w 2128"/>
                  <a:gd name="T97" fmla="*/ 2147483647 h 2156"/>
                  <a:gd name="T98" fmla="*/ 2147483647 w 2128"/>
                  <a:gd name="T99" fmla="*/ 2147483647 h 2156"/>
                  <a:gd name="T100" fmla="*/ 2147483647 w 2128"/>
                  <a:gd name="T101" fmla="*/ 2147483647 h 2156"/>
                  <a:gd name="T102" fmla="*/ 2147483647 w 2128"/>
                  <a:gd name="T103" fmla="*/ 2147483647 h 2156"/>
                  <a:gd name="T104" fmla="*/ 2147483647 w 2128"/>
                  <a:gd name="T105" fmla="*/ 2147483647 h 2156"/>
                  <a:gd name="T106" fmla="*/ 2147483647 w 2128"/>
                  <a:gd name="T107" fmla="*/ 2147483647 h 2156"/>
                  <a:gd name="T108" fmla="*/ 2147483647 w 2128"/>
                  <a:gd name="T109" fmla="*/ 2147483647 h 2156"/>
                  <a:gd name="T110" fmla="*/ 2147483647 w 2128"/>
                  <a:gd name="T111" fmla="*/ 2147483647 h 2156"/>
                  <a:gd name="T112" fmla="*/ 2147483647 w 2128"/>
                  <a:gd name="T113" fmla="*/ 2147483647 h 2156"/>
                  <a:gd name="T114" fmla="*/ 2147483647 w 2128"/>
                  <a:gd name="T115" fmla="*/ 2147483647 h 2156"/>
                  <a:gd name="T116" fmla="*/ 2147483647 w 2128"/>
                  <a:gd name="T117" fmla="*/ 2147483647 h 2156"/>
                  <a:gd name="T118" fmla="*/ 2147483647 w 2128"/>
                  <a:gd name="T119" fmla="*/ 2147483647 h 215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2128"/>
                  <a:gd name="T181" fmla="*/ 0 h 2156"/>
                  <a:gd name="T182" fmla="*/ 2128 w 2128"/>
                  <a:gd name="T183" fmla="*/ 2156 h 215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2128" h="2156">
                    <a:moveTo>
                      <a:pt x="1660" y="28"/>
                    </a:moveTo>
                    <a:lnTo>
                      <a:pt x="1674" y="28"/>
                    </a:lnTo>
                    <a:lnTo>
                      <a:pt x="1688" y="28"/>
                    </a:lnTo>
                    <a:lnTo>
                      <a:pt x="1702" y="28"/>
                    </a:lnTo>
                    <a:lnTo>
                      <a:pt x="1717" y="14"/>
                    </a:lnTo>
                    <a:lnTo>
                      <a:pt x="1731" y="14"/>
                    </a:lnTo>
                    <a:lnTo>
                      <a:pt x="1731" y="28"/>
                    </a:lnTo>
                    <a:lnTo>
                      <a:pt x="1745" y="28"/>
                    </a:lnTo>
                    <a:lnTo>
                      <a:pt x="1759" y="28"/>
                    </a:lnTo>
                    <a:lnTo>
                      <a:pt x="1759" y="43"/>
                    </a:lnTo>
                    <a:lnTo>
                      <a:pt x="1773" y="57"/>
                    </a:lnTo>
                    <a:lnTo>
                      <a:pt x="1787" y="57"/>
                    </a:lnTo>
                    <a:lnTo>
                      <a:pt x="1787" y="71"/>
                    </a:lnTo>
                    <a:lnTo>
                      <a:pt x="1802" y="71"/>
                    </a:lnTo>
                    <a:lnTo>
                      <a:pt x="1802" y="85"/>
                    </a:lnTo>
                    <a:lnTo>
                      <a:pt x="1802" y="99"/>
                    </a:lnTo>
                    <a:lnTo>
                      <a:pt x="1802" y="113"/>
                    </a:lnTo>
                    <a:lnTo>
                      <a:pt x="1802" y="128"/>
                    </a:lnTo>
                    <a:lnTo>
                      <a:pt x="1816" y="128"/>
                    </a:lnTo>
                    <a:lnTo>
                      <a:pt x="1802" y="142"/>
                    </a:lnTo>
                    <a:lnTo>
                      <a:pt x="1802" y="156"/>
                    </a:lnTo>
                    <a:lnTo>
                      <a:pt x="1802" y="170"/>
                    </a:lnTo>
                    <a:lnTo>
                      <a:pt x="1802" y="184"/>
                    </a:lnTo>
                    <a:lnTo>
                      <a:pt x="1802" y="199"/>
                    </a:lnTo>
                    <a:lnTo>
                      <a:pt x="1802" y="213"/>
                    </a:lnTo>
                    <a:lnTo>
                      <a:pt x="1802" y="227"/>
                    </a:lnTo>
                    <a:lnTo>
                      <a:pt x="1802" y="241"/>
                    </a:lnTo>
                    <a:lnTo>
                      <a:pt x="1787" y="241"/>
                    </a:lnTo>
                    <a:lnTo>
                      <a:pt x="1787" y="255"/>
                    </a:lnTo>
                    <a:lnTo>
                      <a:pt x="1787" y="270"/>
                    </a:lnTo>
                    <a:lnTo>
                      <a:pt x="1787" y="284"/>
                    </a:lnTo>
                    <a:lnTo>
                      <a:pt x="1773" y="284"/>
                    </a:lnTo>
                    <a:lnTo>
                      <a:pt x="1773" y="298"/>
                    </a:lnTo>
                    <a:lnTo>
                      <a:pt x="1773" y="312"/>
                    </a:lnTo>
                    <a:lnTo>
                      <a:pt x="1773" y="326"/>
                    </a:lnTo>
                    <a:lnTo>
                      <a:pt x="1759" y="326"/>
                    </a:lnTo>
                    <a:lnTo>
                      <a:pt x="1759" y="340"/>
                    </a:lnTo>
                    <a:lnTo>
                      <a:pt x="1773" y="355"/>
                    </a:lnTo>
                    <a:lnTo>
                      <a:pt x="1773" y="369"/>
                    </a:lnTo>
                    <a:lnTo>
                      <a:pt x="1773" y="383"/>
                    </a:lnTo>
                    <a:lnTo>
                      <a:pt x="1773" y="397"/>
                    </a:lnTo>
                    <a:lnTo>
                      <a:pt x="1773" y="411"/>
                    </a:lnTo>
                    <a:lnTo>
                      <a:pt x="1773" y="426"/>
                    </a:lnTo>
                    <a:lnTo>
                      <a:pt x="1773" y="440"/>
                    </a:lnTo>
                    <a:lnTo>
                      <a:pt x="1773" y="454"/>
                    </a:lnTo>
                    <a:lnTo>
                      <a:pt x="1787" y="454"/>
                    </a:lnTo>
                    <a:lnTo>
                      <a:pt x="1787" y="468"/>
                    </a:lnTo>
                    <a:lnTo>
                      <a:pt x="1787" y="482"/>
                    </a:lnTo>
                    <a:lnTo>
                      <a:pt x="1802" y="496"/>
                    </a:lnTo>
                    <a:lnTo>
                      <a:pt x="1816" y="496"/>
                    </a:lnTo>
                    <a:lnTo>
                      <a:pt x="1816" y="511"/>
                    </a:lnTo>
                    <a:lnTo>
                      <a:pt x="1830" y="525"/>
                    </a:lnTo>
                    <a:lnTo>
                      <a:pt x="1929" y="525"/>
                    </a:lnTo>
                    <a:lnTo>
                      <a:pt x="1972" y="525"/>
                    </a:lnTo>
                    <a:lnTo>
                      <a:pt x="1958" y="539"/>
                    </a:lnTo>
                    <a:lnTo>
                      <a:pt x="1958" y="553"/>
                    </a:lnTo>
                    <a:lnTo>
                      <a:pt x="1958" y="567"/>
                    </a:lnTo>
                    <a:lnTo>
                      <a:pt x="1958" y="582"/>
                    </a:lnTo>
                    <a:lnTo>
                      <a:pt x="1943" y="582"/>
                    </a:lnTo>
                    <a:lnTo>
                      <a:pt x="1929" y="582"/>
                    </a:lnTo>
                    <a:lnTo>
                      <a:pt x="1901" y="567"/>
                    </a:lnTo>
                    <a:lnTo>
                      <a:pt x="1887" y="567"/>
                    </a:lnTo>
                    <a:lnTo>
                      <a:pt x="1887" y="582"/>
                    </a:lnTo>
                    <a:lnTo>
                      <a:pt x="1901" y="582"/>
                    </a:lnTo>
                    <a:lnTo>
                      <a:pt x="1915" y="596"/>
                    </a:lnTo>
                    <a:lnTo>
                      <a:pt x="1929" y="596"/>
                    </a:lnTo>
                    <a:lnTo>
                      <a:pt x="1943" y="596"/>
                    </a:lnTo>
                    <a:lnTo>
                      <a:pt x="1958" y="596"/>
                    </a:lnTo>
                    <a:lnTo>
                      <a:pt x="1972" y="596"/>
                    </a:lnTo>
                    <a:lnTo>
                      <a:pt x="1972" y="582"/>
                    </a:lnTo>
                    <a:lnTo>
                      <a:pt x="1986" y="582"/>
                    </a:lnTo>
                    <a:lnTo>
                      <a:pt x="1986" y="567"/>
                    </a:lnTo>
                    <a:lnTo>
                      <a:pt x="1986" y="553"/>
                    </a:lnTo>
                    <a:lnTo>
                      <a:pt x="2000" y="539"/>
                    </a:lnTo>
                    <a:lnTo>
                      <a:pt x="2014" y="539"/>
                    </a:lnTo>
                    <a:lnTo>
                      <a:pt x="2029" y="539"/>
                    </a:lnTo>
                    <a:lnTo>
                      <a:pt x="2029" y="553"/>
                    </a:lnTo>
                    <a:lnTo>
                      <a:pt x="2043" y="553"/>
                    </a:lnTo>
                    <a:lnTo>
                      <a:pt x="2057" y="553"/>
                    </a:lnTo>
                    <a:lnTo>
                      <a:pt x="2071" y="567"/>
                    </a:lnTo>
                    <a:lnTo>
                      <a:pt x="2071" y="582"/>
                    </a:lnTo>
                    <a:lnTo>
                      <a:pt x="2085" y="582"/>
                    </a:lnTo>
                    <a:lnTo>
                      <a:pt x="2085" y="596"/>
                    </a:lnTo>
                    <a:lnTo>
                      <a:pt x="2114" y="638"/>
                    </a:lnTo>
                    <a:lnTo>
                      <a:pt x="2128" y="652"/>
                    </a:lnTo>
                    <a:lnTo>
                      <a:pt x="2114" y="667"/>
                    </a:lnTo>
                    <a:lnTo>
                      <a:pt x="2099" y="667"/>
                    </a:lnTo>
                    <a:lnTo>
                      <a:pt x="2099" y="681"/>
                    </a:lnTo>
                    <a:lnTo>
                      <a:pt x="2085" y="695"/>
                    </a:lnTo>
                    <a:lnTo>
                      <a:pt x="2057" y="723"/>
                    </a:lnTo>
                    <a:lnTo>
                      <a:pt x="2043" y="738"/>
                    </a:lnTo>
                    <a:lnTo>
                      <a:pt x="2043" y="752"/>
                    </a:lnTo>
                    <a:lnTo>
                      <a:pt x="2029" y="752"/>
                    </a:lnTo>
                    <a:lnTo>
                      <a:pt x="2029" y="766"/>
                    </a:lnTo>
                    <a:lnTo>
                      <a:pt x="2029" y="780"/>
                    </a:lnTo>
                    <a:lnTo>
                      <a:pt x="2014" y="780"/>
                    </a:lnTo>
                    <a:lnTo>
                      <a:pt x="2014" y="794"/>
                    </a:lnTo>
                    <a:lnTo>
                      <a:pt x="2014" y="823"/>
                    </a:lnTo>
                    <a:lnTo>
                      <a:pt x="2000" y="837"/>
                    </a:lnTo>
                    <a:lnTo>
                      <a:pt x="2000" y="851"/>
                    </a:lnTo>
                    <a:lnTo>
                      <a:pt x="1986" y="879"/>
                    </a:lnTo>
                    <a:lnTo>
                      <a:pt x="1986" y="894"/>
                    </a:lnTo>
                    <a:lnTo>
                      <a:pt x="1986" y="908"/>
                    </a:lnTo>
                    <a:lnTo>
                      <a:pt x="1986" y="936"/>
                    </a:lnTo>
                    <a:lnTo>
                      <a:pt x="1986" y="965"/>
                    </a:lnTo>
                    <a:lnTo>
                      <a:pt x="1986" y="979"/>
                    </a:lnTo>
                    <a:lnTo>
                      <a:pt x="1986" y="993"/>
                    </a:lnTo>
                    <a:lnTo>
                      <a:pt x="1972" y="1007"/>
                    </a:lnTo>
                    <a:lnTo>
                      <a:pt x="1972" y="1021"/>
                    </a:lnTo>
                    <a:lnTo>
                      <a:pt x="1958" y="1035"/>
                    </a:lnTo>
                    <a:lnTo>
                      <a:pt x="1958" y="1064"/>
                    </a:lnTo>
                    <a:lnTo>
                      <a:pt x="1958" y="1078"/>
                    </a:lnTo>
                    <a:lnTo>
                      <a:pt x="1958" y="1092"/>
                    </a:lnTo>
                    <a:lnTo>
                      <a:pt x="1958" y="1106"/>
                    </a:lnTo>
                    <a:lnTo>
                      <a:pt x="1958" y="1135"/>
                    </a:lnTo>
                    <a:lnTo>
                      <a:pt x="1958" y="1149"/>
                    </a:lnTo>
                    <a:lnTo>
                      <a:pt x="1972" y="1163"/>
                    </a:lnTo>
                    <a:lnTo>
                      <a:pt x="1958" y="1163"/>
                    </a:lnTo>
                    <a:lnTo>
                      <a:pt x="1958" y="1177"/>
                    </a:lnTo>
                    <a:lnTo>
                      <a:pt x="1958" y="1220"/>
                    </a:lnTo>
                    <a:lnTo>
                      <a:pt x="1943" y="1248"/>
                    </a:lnTo>
                    <a:lnTo>
                      <a:pt x="1943" y="1262"/>
                    </a:lnTo>
                    <a:lnTo>
                      <a:pt x="1943" y="1277"/>
                    </a:lnTo>
                    <a:lnTo>
                      <a:pt x="1929" y="1291"/>
                    </a:lnTo>
                    <a:lnTo>
                      <a:pt x="1929" y="1305"/>
                    </a:lnTo>
                    <a:lnTo>
                      <a:pt x="1915" y="1305"/>
                    </a:lnTo>
                    <a:lnTo>
                      <a:pt x="1915" y="1319"/>
                    </a:lnTo>
                    <a:lnTo>
                      <a:pt x="1915" y="1333"/>
                    </a:lnTo>
                    <a:lnTo>
                      <a:pt x="1901" y="1333"/>
                    </a:lnTo>
                    <a:lnTo>
                      <a:pt x="1887" y="1348"/>
                    </a:lnTo>
                    <a:lnTo>
                      <a:pt x="1887" y="1362"/>
                    </a:lnTo>
                    <a:lnTo>
                      <a:pt x="1858" y="1376"/>
                    </a:lnTo>
                    <a:lnTo>
                      <a:pt x="1844" y="1390"/>
                    </a:lnTo>
                    <a:lnTo>
                      <a:pt x="1816" y="1404"/>
                    </a:lnTo>
                    <a:lnTo>
                      <a:pt x="1802" y="1418"/>
                    </a:lnTo>
                    <a:lnTo>
                      <a:pt x="1773" y="1433"/>
                    </a:lnTo>
                    <a:lnTo>
                      <a:pt x="1759" y="1447"/>
                    </a:lnTo>
                    <a:lnTo>
                      <a:pt x="1745" y="1461"/>
                    </a:lnTo>
                    <a:lnTo>
                      <a:pt x="1731" y="1461"/>
                    </a:lnTo>
                    <a:lnTo>
                      <a:pt x="1717" y="1461"/>
                    </a:lnTo>
                    <a:lnTo>
                      <a:pt x="1717" y="1475"/>
                    </a:lnTo>
                    <a:lnTo>
                      <a:pt x="1702" y="1475"/>
                    </a:lnTo>
                    <a:lnTo>
                      <a:pt x="1688" y="1489"/>
                    </a:lnTo>
                    <a:lnTo>
                      <a:pt x="1674" y="1489"/>
                    </a:lnTo>
                    <a:lnTo>
                      <a:pt x="1660" y="1489"/>
                    </a:lnTo>
                    <a:lnTo>
                      <a:pt x="1646" y="1504"/>
                    </a:lnTo>
                    <a:lnTo>
                      <a:pt x="1631" y="1504"/>
                    </a:lnTo>
                    <a:lnTo>
                      <a:pt x="1617" y="1518"/>
                    </a:lnTo>
                    <a:lnTo>
                      <a:pt x="1603" y="1518"/>
                    </a:lnTo>
                    <a:lnTo>
                      <a:pt x="1589" y="1518"/>
                    </a:lnTo>
                    <a:lnTo>
                      <a:pt x="1575" y="1532"/>
                    </a:lnTo>
                    <a:lnTo>
                      <a:pt x="1560" y="1532"/>
                    </a:lnTo>
                    <a:lnTo>
                      <a:pt x="1532" y="1532"/>
                    </a:lnTo>
                    <a:lnTo>
                      <a:pt x="1532" y="1546"/>
                    </a:lnTo>
                    <a:lnTo>
                      <a:pt x="1518" y="1546"/>
                    </a:lnTo>
                    <a:lnTo>
                      <a:pt x="1504" y="1546"/>
                    </a:lnTo>
                    <a:lnTo>
                      <a:pt x="1490" y="1546"/>
                    </a:lnTo>
                    <a:lnTo>
                      <a:pt x="1461" y="1546"/>
                    </a:lnTo>
                    <a:lnTo>
                      <a:pt x="1447" y="1560"/>
                    </a:lnTo>
                    <a:lnTo>
                      <a:pt x="1419" y="1560"/>
                    </a:lnTo>
                    <a:lnTo>
                      <a:pt x="1404" y="1560"/>
                    </a:lnTo>
                    <a:lnTo>
                      <a:pt x="1390" y="1560"/>
                    </a:lnTo>
                    <a:lnTo>
                      <a:pt x="1376" y="1560"/>
                    </a:lnTo>
                    <a:lnTo>
                      <a:pt x="1362" y="1574"/>
                    </a:lnTo>
                    <a:lnTo>
                      <a:pt x="1348" y="1574"/>
                    </a:lnTo>
                    <a:lnTo>
                      <a:pt x="1334" y="1574"/>
                    </a:lnTo>
                    <a:lnTo>
                      <a:pt x="1319" y="1574"/>
                    </a:lnTo>
                    <a:lnTo>
                      <a:pt x="1305" y="1574"/>
                    </a:lnTo>
                    <a:lnTo>
                      <a:pt x="1291" y="1574"/>
                    </a:lnTo>
                    <a:lnTo>
                      <a:pt x="1277" y="1574"/>
                    </a:lnTo>
                    <a:lnTo>
                      <a:pt x="1263" y="1574"/>
                    </a:lnTo>
                    <a:lnTo>
                      <a:pt x="1248" y="1574"/>
                    </a:lnTo>
                    <a:lnTo>
                      <a:pt x="1234" y="1574"/>
                    </a:lnTo>
                    <a:lnTo>
                      <a:pt x="1220" y="1574"/>
                    </a:lnTo>
                    <a:lnTo>
                      <a:pt x="1192" y="1574"/>
                    </a:lnTo>
                    <a:lnTo>
                      <a:pt x="1163" y="1574"/>
                    </a:lnTo>
                    <a:lnTo>
                      <a:pt x="1149" y="1574"/>
                    </a:lnTo>
                    <a:lnTo>
                      <a:pt x="1135" y="1574"/>
                    </a:lnTo>
                    <a:lnTo>
                      <a:pt x="1121" y="1560"/>
                    </a:lnTo>
                    <a:lnTo>
                      <a:pt x="1107" y="1560"/>
                    </a:lnTo>
                    <a:lnTo>
                      <a:pt x="1092" y="1560"/>
                    </a:lnTo>
                    <a:lnTo>
                      <a:pt x="1078" y="1560"/>
                    </a:lnTo>
                    <a:lnTo>
                      <a:pt x="1064" y="1560"/>
                    </a:lnTo>
                    <a:lnTo>
                      <a:pt x="1036" y="1560"/>
                    </a:lnTo>
                    <a:lnTo>
                      <a:pt x="1022" y="1560"/>
                    </a:lnTo>
                    <a:lnTo>
                      <a:pt x="1007" y="1546"/>
                    </a:lnTo>
                    <a:lnTo>
                      <a:pt x="979" y="1546"/>
                    </a:lnTo>
                    <a:lnTo>
                      <a:pt x="965" y="1546"/>
                    </a:lnTo>
                    <a:lnTo>
                      <a:pt x="951" y="1546"/>
                    </a:lnTo>
                    <a:lnTo>
                      <a:pt x="936" y="1546"/>
                    </a:lnTo>
                    <a:lnTo>
                      <a:pt x="922" y="1546"/>
                    </a:lnTo>
                    <a:lnTo>
                      <a:pt x="908" y="1546"/>
                    </a:lnTo>
                    <a:lnTo>
                      <a:pt x="894" y="1546"/>
                    </a:lnTo>
                    <a:lnTo>
                      <a:pt x="894" y="1560"/>
                    </a:lnTo>
                    <a:lnTo>
                      <a:pt x="880" y="1560"/>
                    </a:lnTo>
                    <a:lnTo>
                      <a:pt x="866" y="1560"/>
                    </a:lnTo>
                    <a:lnTo>
                      <a:pt x="851" y="1560"/>
                    </a:lnTo>
                    <a:lnTo>
                      <a:pt x="851" y="1574"/>
                    </a:lnTo>
                    <a:lnTo>
                      <a:pt x="837" y="1574"/>
                    </a:lnTo>
                    <a:lnTo>
                      <a:pt x="823" y="1574"/>
                    </a:lnTo>
                    <a:lnTo>
                      <a:pt x="809" y="1589"/>
                    </a:lnTo>
                    <a:lnTo>
                      <a:pt x="795" y="1589"/>
                    </a:lnTo>
                    <a:lnTo>
                      <a:pt x="795" y="1603"/>
                    </a:lnTo>
                    <a:lnTo>
                      <a:pt x="780" y="1603"/>
                    </a:lnTo>
                    <a:lnTo>
                      <a:pt x="766" y="1603"/>
                    </a:lnTo>
                    <a:lnTo>
                      <a:pt x="766" y="1617"/>
                    </a:lnTo>
                    <a:lnTo>
                      <a:pt x="752" y="1617"/>
                    </a:lnTo>
                    <a:lnTo>
                      <a:pt x="752" y="1631"/>
                    </a:lnTo>
                    <a:lnTo>
                      <a:pt x="738" y="1631"/>
                    </a:lnTo>
                    <a:lnTo>
                      <a:pt x="724" y="1645"/>
                    </a:lnTo>
                    <a:lnTo>
                      <a:pt x="710" y="1645"/>
                    </a:lnTo>
                    <a:lnTo>
                      <a:pt x="695" y="1660"/>
                    </a:lnTo>
                    <a:lnTo>
                      <a:pt x="681" y="1674"/>
                    </a:lnTo>
                    <a:lnTo>
                      <a:pt x="667" y="1688"/>
                    </a:lnTo>
                    <a:lnTo>
                      <a:pt x="653" y="1702"/>
                    </a:lnTo>
                    <a:lnTo>
                      <a:pt x="653" y="1716"/>
                    </a:lnTo>
                    <a:lnTo>
                      <a:pt x="639" y="1745"/>
                    </a:lnTo>
                    <a:lnTo>
                      <a:pt x="624" y="1759"/>
                    </a:lnTo>
                    <a:lnTo>
                      <a:pt x="610" y="1773"/>
                    </a:lnTo>
                    <a:lnTo>
                      <a:pt x="596" y="1787"/>
                    </a:lnTo>
                    <a:lnTo>
                      <a:pt x="596" y="1801"/>
                    </a:lnTo>
                    <a:lnTo>
                      <a:pt x="582" y="1816"/>
                    </a:lnTo>
                    <a:lnTo>
                      <a:pt x="582" y="1830"/>
                    </a:lnTo>
                    <a:lnTo>
                      <a:pt x="539" y="1887"/>
                    </a:lnTo>
                    <a:lnTo>
                      <a:pt x="454" y="1986"/>
                    </a:lnTo>
                    <a:lnTo>
                      <a:pt x="440" y="2000"/>
                    </a:lnTo>
                    <a:lnTo>
                      <a:pt x="412" y="2028"/>
                    </a:lnTo>
                    <a:lnTo>
                      <a:pt x="398" y="2057"/>
                    </a:lnTo>
                    <a:lnTo>
                      <a:pt x="327" y="2085"/>
                    </a:lnTo>
                    <a:lnTo>
                      <a:pt x="298" y="2085"/>
                    </a:lnTo>
                    <a:lnTo>
                      <a:pt x="284" y="2099"/>
                    </a:lnTo>
                    <a:lnTo>
                      <a:pt x="171" y="2156"/>
                    </a:lnTo>
                    <a:lnTo>
                      <a:pt x="156" y="2156"/>
                    </a:lnTo>
                    <a:lnTo>
                      <a:pt x="57" y="2156"/>
                    </a:lnTo>
                    <a:lnTo>
                      <a:pt x="57" y="2142"/>
                    </a:lnTo>
                    <a:lnTo>
                      <a:pt x="57" y="2128"/>
                    </a:lnTo>
                    <a:lnTo>
                      <a:pt x="57" y="2113"/>
                    </a:lnTo>
                    <a:lnTo>
                      <a:pt x="57" y="2085"/>
                    </a:lnTo>
                    <a:lnTo>
                      <a:pt x="57" y="2071"/>
                    </a:lnTo>
                    <a:lnTo>
                      <a:pt x="57" y="2057"/>
                    </a:lnTo>
                    <a:lnTo>
                      <a:pt x="57" y="2014"/>
                    </a:lnTo>
                    <a:lnTo>
                      <a:pt x="57" y="2000"/>
                    </a:lnTo>
                    <a:lnTo>
                      <a:pt x="57" y="1986"/>
                    </a:lnTo>
                    <a:lnTo>
                      <a:pt x="57" y="1943"/>
                    </a:lnTo>
                    <a:lnTo>
                      <a:pt x="57" y="1915"/>
                    </a:lnTo>
                    <a:lnTo>
                      <a:pt x="43" y="1915"/>
                    </a:lnTo>
                    <a:lnTo>
                      <a:pt x="43" y="1901"/>
                    </a:lnTo>
                    <a:lnTo>
                      <a:pt x="43" y="1887"/>
                    </a:lnTo>
                    <a:lnTo>
                      <a:pt x="43" y="1872"/>
                    </a:lnTo>
                    <a:lnTo>
                      <a:pt x="29" y="1872"/>
                    </a:lnTo>
                    <a:lnTo>
                      <a:pt x="29" y="1858"/>
                    </a:lnTo>
                    <a:lnTo>
                      <a:pt x="29" y="1844"/>
                    </a:lnTo>
                    <a:lnTo>
                      <a:pt x="29" y="1830"/>
                    </a:lnTo>
                    <a:lnTo>
                      <a:pt x="15" y="1801"/>
                    </a:lnTo>
                    <a:lnTo>
                      <a:pt x="15" y="1773"/>
                    </a:lnTo>
                    <a:lnTo>
                      <a:pt x="0" y="1759"/>
                    </a:lnTo>
                    <a:lnTo>
                      <a:pt x="0" y="1745"/>
                    </a:lnTo>
                    <a:lnTo>
                      <a:pt x="0" y="1731"/>
                    </a:lnTo>
                    <a:lnTo>
                      <a:pt x="0" y="1716"/>
                    </a:lnTo>
                    <a:lnTo>
                      <a:pt x="0" y="1702"/>
                    </a:lnTo>
                    <a:lnTo>
                      <a:pt x="0" y="1688"/>
                    </a:lnTo>
                    <a:lnTo>
                      <a:pt x="0" y="1674"/>
                    </a:lnTo>
                    <a:lnTo>
                      <a:pt x="0" y="1660"/>
                    </a:lnTo>
                    <a:lnTo>
                      <a:pt x="0" y="1645"/>
                    </a:lnTo>
                    <a:lnTo>
                      <a:pt x="0" y="1631"/>
                    </a:lnTo>
                    <a:lnTo>
                      <a:pt x="0" y="1617"/>
                    </a:lnTo>
                    <a:lnTo>
                      <a:pt x="0" y="1603"/>
                    </a:lnTo>
                    <a:lnTo>
                      <a:pt x="0" y="1589"/>
                    </a:lnTo>
                    <a:lnTo>
                      <a:pt x="15" y="1574"/>
                    </a:lnTo>
                    <a:lnTo>
                      <a:pt x="15" y="1560"/>
                    </a:lnTo>
                    <a:lnTo>
                      <a:pt x="15" y="1546"/>
                    </a:lnTo>
                    <a:lnTo>
                      <a:pt x="15" y="1532"/>
                    </a:lnTo>
                    <a:lnTo>
                      <a:pt x="15" y="1518"/>
                    </a:lnTo>
                    <a:lnTo>
                      <a:pt x="29" y="1518"/>
                    </a:lnTo>
                    <a:lnTo>
                      <a:pt x="29" y="1504"/>
                    </a:lnTo>
                    <a:lnTo>
                      <a:pt x="29" y="1489"/>
                    </a:lnTo>
                    <a:lnTo>
                      <a:pt x="29" y="1475"/>
                    </a:lnTo>
                    <a:lnTo>
                      <a:pt x="29" y="1461"/>
                    </a:lnTo>
                    <a:lnTo>
                      <a:pt x="43" y="1447"/>
                    </a:lnTo>
                    <a:lnTo>
                      <a:pt x="43" y="1433"/>
                    </a:lnTo>
                    <a:lnTo>
                      <a:pt x="43" y="1418"/>
                    </a:lnTo>
                    <a:lnTo>
                      <a:pt x="57" y="1404"/>
                    </a:lnTo>
                    <a:lnTo>
                      <a:pt x="57" y="1390"/>
                    </a:lnTo>
                    <a:lnTo>
                      <a:pt x="71" y="1348"/>
                    </a:lnTo>
                    <a:lnTo>
                      <a:pt x="100" y="1291"/>
                    </a:lnTo>
                    <a:lnTo>
                      <a:pt x="100" y="1277"/>
                    </a:lnTo>
                    <a:lnTo>
                      <a:pt x="100" y="1262"/>
                    </a:lnTo>
                    <a:lnTo>
                      <a:pt x="114" y="1262"/>
                    </a:lnTo>
                    <a:lnTo>
                      <a:pt x="128" y="1262"/>
                    </a:lnTo>
                    <a:lnTo>
                      <a:pt x="128" y="1248"/>
                    </a:lnTo>
                    <a:lnTo>
                      <a:pt x="114" y="1234"/>
                    </a:lnTo>
                    <a:lnTo>
                      <a:pt x="114" y="1220"/>
                    </a:lnTo>
                    <a:lnTo>
                      <a:pt x="128" y="1206"/>
                    </a:lnTo>
                    <a:lnTo>
                      <a:pt x="128" y="1192"/>
                    </a:lnTo>
                    <a:lnTo>
                      <a:pt x="128" y="1177"/>
                    </a:lnTo>
                    <a:lnTo>
                      <a:pt x="142" y="1177"/>
                    </a:lnTo>
                    <a:lnTo>
                      <a:pt x="142" y="1163"/>
                    </a:lnTo>
                    <a:lnTo>
                      <a:pt x="142" y="1149"/>
                    </a:lnTo>
                    <a:lnTo>
                      <a:pt x="142" y="1135"/>
                    </a:lnTo>
                    <a:lnTo>
                      <a:pt x="156" y="1135"/>
                    </a:lnTo>
                    <a:lnTo>
                      <a:pt x="156" y="1121"/>
                    </a:lnTo>
                    <a:lnTo>
                      <a:pt x="156" y="1106"/>
                    </a:lnTo>
                    <a:lnTo>
                      <a:pt x="156" y="1092"/>
                    </a:lnTo>
                    <a:lnTo>
                      <a:pt x="171" y="1092"/>
                    </a:lnTo>
                    <a:lnTo>
                      <a:pt x="171" y="1078"/>
                    </a:lnTo>
                    <a:lnTo>
                      <a:pt x="171" y="1064"/>
                    </a:lnTo>
                    <a:lnTo>
                      <a:pt x="185" y="1064"/>
                    </a:lnTo>
                    <a:lnTo>
                      <a:pt x="199" y="1064"/>
                    </a:lnTo>
                    <a:lnTo>
                      <a:pt x="213" y="1064"/>
                    </a:lnTo>
                    <a:lnTo>
                      <a:pt x="227" y="1064"/>
                    </a:lnTo>
                    <a:lnTo>
                      <a:pt x="242" y="1064"/>
                    </a:lnTo>
                    <a:lnTo>
                      <a:pt x="256" y="1064"/>
                    </a:lnTo>
                    <a:lnTo>
                      <a:pt x="256" y="1050"/>
                    </a:lnTo>
                    <a:lnTo>
                      <a:pt x="270" y="1050"/>
                    </a:lnTo>
                    <a:lnTo>
                      <a:pt x="284" y="1035"/>
                    </a:lnTo>
                    <a:lnTo>
                      <a:pt x="327" y="993"/>
                    </a:lnTo>
                    <a:lnTo>
                      <a:pt x="355" y="965"/>
                    </a:lnTo>
                    <a:lnTo>
                      <a:pt x="369" y="965"/>
                    </a:lnTo>
                    <a:lnTo>
                      <a:pt x="369" y="950"/>
                    </a:lnTo>
                    <a:lnTo>
                      <a:pt x="383" y="936"/>
                    </a:lnTo>
                    <a:lnTo>
                      <a:pt x="412" y="922"/>
                    </a:lnTo>
                    <a:lnTo>
                      <a:pt x="426" y="894"/>
                    </a:lnTo>
                    <a:lnTo>
                      <a:pt x="440" y="894"/>
                    </a:lnTo>
                    <a:lnTo>
                      <a:pt x="440" y="879"/>
                    </a:lnTo>
                    <a:lnTo>
                      <a:pt x="454" y="879"/>
                    </a:lnTo>
                    <a:lnTo>
                      <a:pt x="468" y="879"/>
                    </a:lnTo>
                    <a:lnTo>
                      <a:pt x="468" y="865"/>
                    </a:lnTo>
                    <a:lnTo>
                      <a:pt x="483" y="865"/>
                    </a:lnTo>
                    <a:lnTo>
                      <a:pt x="497" y="851"/>
                    </a:lnTo>
                    <a:lnTo>
                      <a:pt x="511" y="851"/>
                    </a:lnTo>
                    <a:lnTo>
                      <a:pt x="525" y="851"/>
                    </a:lnTo>
                    <a:lnTo>
                      <a:pt x="539" y="837"/>
                    </a:lnTo>
                    <a:lnTo>
                      <a:pt x="554" y="837"/>
                    </a:lnTo>
                    <a:lnTo>
                      <a:pt x="568" y="837"/>
                    </a:lnTo>
                    <a:lnTo>
                      <a:pt x="582" y="837"/>
                    </a:lnTo>
                    <a:lnTo>
                      <a:pt x="596" y="837"/>
                    </a:lnTo>
                    <a:lnTo>
                      <a:pt x="610" y="823"/>
                    </a:lnTo>
                    <a:lnTo>
                      <a:pt x="624" y="823"/>
                    </a:lnTo>
                    <a:lnTo>
                      <a:pt x="624" y="837"/>
                    </a:lnTo>
                    <a:lnTo>
                      <a:pt x="624" y="851"/>
                    </a:lnTo>
                    <a:lnTo>
                      <a:pt x="639" y="851"/>
                    </a:lnTo>
                    <a:lnTo>
                      <a:pt x="639" y="879"/>
                    </a:lnTo>
                    <a:lnTo>
                      <a:pt x="639" y="865"/>
                    </a:lnTo>
                    <a:lnTo>
                      <a:pt x="653" y="879"/>
                    </a:lnTo>
                    <a:lnTo>
                      <a:pt x="653" y="865"/>
                    </a:lnTo>
                    <a:lnTo>
                      <a:pt x="667" y="865"/>
                    </a:lnTo>
                    <a:lnTo>
                      <a:pt x="681" y="865"/>
                    </a:lnTo>
                    <a:lnTo>
                      <a:pt x="695" y="865"/>
                    </a:lnTo>
                    <a:lnTo>
                      <a:pt x="710" y="865"/>
                    </a:lnTo>
                    <a:lnTo>
                      <a:pt x="724" y="865"/>
                    </a:lnTo>
                    <a:lnTo>
                      <a:pt x="724" y="879"/>
                    </a:lnTo>
                    <a:lnTo>
                      <a:pt x="738" y="879"/>
                    </a:lnTo>
                    <a:lnTo>
                      <a:pt x="752" y="879"/>
                    </a:lnTo>
                    <a:lnTo>
                      <a:pt x="766" y="879"/>
                    </a:lnTo>
                    <a:lnTo>
                      <a:pt x="780" y="879"/>
                    </a:lnTo>
                    <a:lnTo>
                      <a:pt x="780" y="894"/>
                    </a:lnTo>
                    <a:lnTo>
                      <a:pt x="795" y="894"/>
                    </a:lnTo>
                    <a:lnTo>
                      <a:pt x="809" y="908"/>
                    </a:lnTo>
                    <a:lnTo>
                      <a:pt x="823" y="908"/>
                    </a:lnTo>
                    <a:lnTo>
                      <a:pt x="823" y="922"/>
                    </a:lnTo>
                    <a:lnTo>
                      <a:pt x="837" y="922"/>
                    </a:lnTo>
                    <a:lnTo>
                      <a:pt x="837" y="908"/>
                    </a:lnTo>
                    <a:lnTo>
                      <a:pt x="851" y="908"/>
                    </a:lnTo>
                    <a:lnTo>
                      <a:pt x="866" y="908"/>
                    </a:lnTo>
                    <a:lnTo>
                      <a:pt x="894" y="908"/>
                    </a:lnTo>
                    <a:lnTo>
                      <a:pt x="908" y="908"/>
                    </a:lnTo>
                    <a:lnTo>
                      <a:pt x="908" y="894"/>
                    </a:lnTo>
                    <a:lnTo>
                      <a:pt x="922" y="894"/>
                    </a:lnTo>
                    <a:lnTo>
                      <a:pt x="936" y="894"/>
                    </a:lnTo>
                    <a:lnTo>
                      <a:pt x="951" y="879"/>
                    </a:lnTo>
                    <a:lnTo>
                      <a:pt x="965" y="879"/>
                    </a:lnTo>
                    <a:lnTo>
                      <a:pt x="979" y="865"/>
                    </a:lnTo>
                    <a:lnTo>
                      <a:pt x="993" y="851"/>
                    </a:lnTo>
                    <a:lnTo>
                      <a:pt x="993" y="837"/>
                    </a:lnTo>
                    <a:lnTo>
                      <a:pt x="993" y="823"/>
                    </a:lnTo>
                    <a:lnTo>
                      <a:pt x="993" y="809"/>
                    </a:lnTo>
                    <a:lnTo>
                      <a:pt x="1007" y="809"/>
                    </a:lnTo>
                    <a:lnTo>
                      <a:pt x="1022" y="809"/>
                    </a:lnTo>
                    <a:lnTo>
                      <a:pt x="1022" y="794"/>
                    </a:lnTo>
                    <a:lnTo>
                      <a:pt x="1036" y="794"/>
                    </a:lnTo>
                    <a:lnTo>
                      <a:pt x="1050" y="794"/>
                    </a:lnTo>
                    <a:lnTo>
                      <a:pt x="1064" y="794"/>
                    </a:lnTo>
                    <a:lnTo>
                      <a:pt x="1064" y="780"/>
                    </a:lnTo>
                    <a:lnTo>
                      <a:pt x="1064" y="766"/>
                    </a:lnTo>
                    <a:lnTo>
                      <a:pt x="1064" y="752"/>
                    </a:lnTo>
                    <a:lnTo>
                      <a:pt x="1064" y="738"/>
                    </a:lnTo>
                    <a:lnTo>
                      <a:pt x="1078" y="723"/>
                    </a:lnTo>
                    <a:lnTo>
                      <a:pt x="1092" y="723"/>
                    </a:lnTo>
                    <a:lnTo>
                      <a:pt x="1092" y="709"/>
                    </a:lnTo>
                    <a:lnTo>
                      <a:pt x="1064" y="695"/>
                    </a:lnTo>
                    <a:lnTo>
                      <a:pt x="1036" y="681"/>
                    </a:lnTo>
                    <a:lnTo>
                      <a:pt x="1036" y="667"/>
                    </a:lnTo>
                    <a:lnTo>
                      <a:pt x="1036" y="652"/>
                    </a:lnTo>
                    <a:lnTo>
                      <a:pt x="1022" y="652"/>
                    </a:lnTo>
                    <a:lnTo>
                      <a:pt x="979" y="667"/>
                    </a:lnTo>
                    <a:lnTo>
                      <a:pt x="979" y="638"/>
                    </a:lnTo>
                    <a:lnTo>
                      <a:pt x="993" y="638"/>
                    </a:lnTo>
                    <a:lnTo>
                      <a:pt x="993" y="624"/>
                    </a:lnTo>
                    <a:lnTo>
                      <a:pt x="1007" y="610"/>
                    </a:lnTo>
                    <a:lnTo>
                      <a:pt x="1022" y="610"/>
                    </a:lnTo>
                    <a:lnTo>
                      <a:pt x="1022" y="596"/>
                    </a:lnTo>
                    <a:lnTo>
                      <a:pt x="1036" y="582"/>
                    </a:lnTo>
                    <a:lnTo>
                      <a:pt x="1036" y="567"/>
                    </a:lnTo>
                    <a:lnTo>
                      <a:pt x="1050" y="553"/>
                    </a:lnTo>
                    <a:lnTo>
                      <a:pt x="1064" y="539"/>
                    </a:lnTo>
                    <a:lnTo>
                      <a:pt x="1078" y="525"/>
                    </a:lnTo>
                    <a:lnTo>
                      <a:pt x="1078" y="511"/>
                    </a:lnTo>
                    <a:lnTo>
                      <a:pt x="1078" y="496"/>
                    </a:lnTo>
                    <a:lnTo>
                      <a:pt x="1092" y="482"/>
                    </a:lnTo>
                    <a:lnTo>
                      <a:pt x="1092" y="468"/>
                    </a:lnTo>
                    <a:lnTo>
                      <a:pt x="1092" y="454"/>
                    </a:lnTo>
                    <a:lnTo>
                      <a:pt x="1107" y="454"/>
                    </a:lnTo>
                    <a:lnTo>
                      <a:pt x="1107" y="440"/>
                    </a:lnTo>
                    <a:lnTo>
                      <a:pt x="1107" y="426"/>
                    </a:lnTo>
                    <a:lnTo>
                      <a:pt x="1121" y="426"/>
                    </a:lnTo>
                    <a:lnTo>
                      <a:pt x="1121" y="411"/>
                    </a:lnTo>
                    <a:lnTo>
                      <a:pt x="1135" y="411"/>
                    </a:lnTo>
                    <a:lnTo>
                      <a:pt x="1135" y="397"/>
                    </a:lnTo>
                    <a:lnTo>
                      <a:pt x="1149" y="397"/>
                    </a:lnTo>
                    <a:lnTo>
                      <a:pt x="1163" y="383"/>
                    </a:lnTo>
                    <a:lnTo>
                      <a:pt x="1178" y="383"/>
                    </a:lnTo>
                    <a:lnTo>
                      <a:pt x="1192" y="383"/>
                    </a:lnTo>
                    <a:lnTo>
                      <a:pt x="1206" y="383"/>
                    </a:lnTo>
                    <a:lnTo>
                      <a:pt x="1206" y="369"/>
                    </a:lnTo>
                    <a:lnTo>
                      <a:pt x="1263" y="369"/>
                    </a:lnTo>
                    <a:lnTo>
                      <a:pt x="1277" y="369"/>
                    </a:lnTo>
                    <a:lnTo>
                      <a:pt x="1291" y="369"/>
                    </a:lnTo>
                    <a:lnTo>
                      <a:pt x="1305" y="355"/>
                    </a:lnTo>
                    <a:lnTo>
                      <a:pt x="1319" y="355"/>
                    </a:lnTo>
                    <a:lnTo>
                      <a:pt x="1334" y="355"/>
                    </a:lnTo>
                    <a:lnTo>
                      <a:pt x="1348" y="340"/>
                    </a:lnTo>
                    <a:lnTo>
                      <a:pt x="1362" y="340"/>
                    </a:lnTo>
                    <a:lnTo>
                      <a:pt x="1362" y="326"/>
                    </a:lnTo>
                    <a:lnTo>
                      <a:pt x="1376" y="326"/>
                    </a:lnTo>
                    <a:lnTo>
                      <a:pt x="1390" y="312"/>
                    </a:lnTo>
                    <a:lnTo>
                      <a:pt x="1404" y="298"/>
                    </a:lnTo>
                    <a:lnTo>
                      <a:pt x="1404" y="284"/>
                    </a:lnTo>
                    <a:lnTo>
                      <a:pt x="1419" y="270"/>
                    </a:lnTo>
                    <a:lnTo>
                      <a:pt x="1419" y="255"/>
                    </a:lnTo>
                    <a:lnTo>
                      <a:pt x="1433" y="241"/>
                    </a:lnTo>
                    <a:lnTo>
                      <a:pt x="1433" y="227"/>
                    </a:lnTo>
                    <a:lnTo>
                      <a:pt x="1433" y="213"/>
                    </a:lnTo>
                    <a:lnTo>
                      <a:pt x="1433" y="199"/>
                    </a:lnTo>
                    <a:lnTo>
                      <a:pt x="1433" y="184"/>
                    </a:lnTo>
                    <a:lnTo>
                      <a:pt x="1447" y="170"/>
                    </a:lnTo>
                    <a:lnTo>
                      <a:pt x="1447" y="156"/>
                    </a:lnTo>
                    <a:lnTo>
                      <a:pt x="1447" y="142"/>
                    </a:lnTo>
                    <a:lnTo>
                      <a:pt x="1461" y="128"/>
                    </a:lnTo>
                    <a:lnTo>
                      <a:pt x="1461" y="113"/>
                    </a:lnTo>
                    <a:lnTo>
                      <a:pt x="1475" y="113"/>
                    </a:lnTo>
                    <a:lnTo>
                      <a:pt x="1475" y="99"/>
                    </a:lnTo>
                    <a:lnTo>
                      <a:pt x="1490" y="85"/>
                    </a:lnTo>
                    <a:lnTo>
                      <a:pt x="1490" y="71"/>
                    </a:lnTo>
                    <a:lnTo>
                      <a:pt x="1504" y="71"/>
                    </a:lnTo>
                    <a:lnTo>
                      <a:pt x="1504" y="57"/>
                    </a:lnTo>
                    <a:lnTo>
                      <a:pt x="1518" y="57"/>
                    </a:lnTo>
                    <a:lnTo>
                      <a:pt x="1532" y="43"/>
                    </a:lnTo>
                    <a:lnTo>
                      <a:pt x="1546" y="28"/>
                    </a:lnTo>
                    <a:lnTo>
                      <a:pt x="1560" y="28"/>
                    </a:lnTo>
                    <a:lnTo>
                      <a:pt x="1560" y="14"/>
                    </a:lnTo>
                    <a:lnTo>
                      <a:pt x="1575" y="14"/>
                    </a:lnTo>
                    <a:lnTo>
                      <a:pt x="1589" y="14"/>
                    </a:lnTo>
                    <a:lnTo>
                      <a:pt x="1589" y="0"/>
                    </a:lnTo>
                    <a:lnTo>
                      <a:pt x="1603" y="14"/>
                    </a:lnTo>
                    <a:lnTo>
                      <a:pt x="1617" y="14"/>
                    </a:lnTo>
                    <a:lnTo>
                      <a:pt x="1631" y="14"/>
                    </a:lnTo>
                    <a:lnTo>
                      <a:pt x="1631" y="28"/>
                    </a:lnTo>
                    <a:lnTo>
                      <a:pt x="1646" y="28"/>
                    </a:lnTo>
                    <a:lnTo>
                      <a:pt x="1660" y="28"/>
                    </a:lnTo>
                    <a:close/>
                  </a:path>
                </a:pathLst>
              </a:custGeom>
              <a:noFill/>
              <a:ln w="0" cap="flat">
                <a:solidFill>
                  <a:srgbClr val="000000"/>
                </a:solidFill>
                <a:prstDash val="solid"/>
                <a:round/>
                <a:headEnd/>
                <a:tailEnd/>
              </a:ln>
              <a:extLst>
                <a:ext uri="{909E8E84-426E-40DD-AFC4-6F175D3DCCD1}">
                  <a14:hiddenFill xmlns="" xmlns:a14="http://schemas.microsoft.com/office/drawing/2010/main">
                    <a:solidFill>
                      <a:srgbClr val="FFFFFF"/>
                    </a:solidFill>
                  </a14:hiddenFill>
                </a:ext>
              </a:extLst>
            </p:spPr>
            <p:txBody>
              <a:bodyPr/>
              <a:lstStyle/>
              <a:p>
                <a:endParaRPr lang="ja-JP" altLang="en-US"/>
              </a:p>
            </p:txBody>
          </p:sp>
          <p:sp>
            <p:nvSpPr>
              <p:cNvPr id="27795" name="Freeform 187"/>
              <p:cNvSpPr>
                <a:spLocks noChangeAspect="1"/>
              </p:cNvSpPr>
              <p:nvPr/>
            </p:nvSpPr>
            <p:spPr bwMode="auto">
              <a:xfrm>
                <a:off x="6948" y="6161"/>
                <a:ext cx="1697" cy="1829"/>
              </a:xfrm>
              <a:custGeom>
                <a:avLst/>
                <a:gdLst>
                  <a:gd name="T0" fmla="*/ 2147483647 w 1063"/>
                  <a:gd name="T1" fmla="*/ 2147483647 h 1149"/>
                  <a:gd name="T2" fmla="*/ 2147483647 w 1063"/>
                  <a:gd name="T3" fmla="*/ 2147483647 h 1149"/>
                  <a:gd name="T4" fmla="*/ 2147483647 w 1063"/>
                  <a:gd name="T5" fmla="*/ 2147483647 h 1149"/>
                  <a:gd name="T6" fmla="*/ 2147483647 w 1063"/>
                  <a:gd name="T7" fmla="*/ 2147483647 h 1149"/>
                  <a:gd name="T8" fmla="*/ 2147483647 w 1063"/>
                  <a:gd name="T9" fmla="*/ 2147483647 h 1149"/>
                  <a:gd name="T10" fmla="*/ 2147483647 w 1063"/>
                  <a:gd name="T11" fmla="*/ 2147483647 h 1149"/>
                  <a:gd name="T12" fmla="*/ 2147483647 w 1063"/>
                  <a:gd name="T13" fmla="*/ 2147483647 h 1149"/>
                  <a:gd name="T14" fmla="*/ 2147483647 w 1063"/>
                  <a:gd name="T15" fmla="*/ 2147483647 h 1149"/>
                  <a:gd name="T16" fmla="*/ 2147483647 w 1063"/>
                  <a:gd name="T17" fmla="*/ 2147483647 h 1149"/>
                  <a:gd name="T18" fmla="*/ 2147483647 w 1063"/>
                  <a:gd name="T19" fmla="*/ 2147483647 h 1149"/>
                  <a:gd name="T20" fmla="*/ 2147483647 w 1063"/>
                  <a:gd name="T21" fmla="*/ 2147483647 h 1149"/>
                  <a:gd name="T22" fmla="*/ 2147483647 w 1063"/>
                  <a:gd name="T23" fmla="*/ 2147483647 h 1149"/>
                  <a:gd name="T24" fmla="*/ 2147483647 w 1063"/>
                  <a:gd name="T25" fmla="*/ 2147483647 h 1149"/>
                  <a:gd name="T26" fmla="*/ 2147483647 w 1063"/>
                  <a:gd name="T27" fmla="*/ 2147483647 h 1149"/>
                  <a:gd name="T28" fmla="*/ 2147483647 w 1063"/>
                  <a:gd name="T29" fmla="*/ 2147483647 h 1149"/>
                  <a:gd name="T30" fmla="*/ 2147483647 w 1063"/>
                  <a:gd name="T31" fmla="*/ 2147483647 h 1149"/>
                  <a:gd name="T32" fmla="*/ 2147483647 w 1063"/>
                  <a:gd name="T33" fmla="*/ 2147483647 h 1149"/>
                  <a:gd name="T34" fmla="*/ 2147483647 w 1063"/>
                  <a:gd name="T35" fmla="*/ 2147483647 h 1149"/>
                  <a:gd name="T36" fmla="*/ 2147483647 w 1063"/>
                  <a:gd name="T37" fmla="*/ 2147483647 h 1149"/>
                  <a:gd name="T38" fmla="*/ 2147483647 w 1063"/>
                  <a:gd name="T39" fmla="*/ 2147483647 h 1149"/>
                  <a:gd name="T40" fmla="*/ 2147483647 w 1063"/>
                  <a:gd name="T41" fmla="*/ 2147483647 h 1149"/>
                  <a:gd name="T42" fmla="*/ 2147483647 w 1063"/>
                  <a:gd name="T43" fmla="*/ 2147483647 h 1149"/>
                  <a:gd name="T44" fmla="*/ 2147483647 w 1063"/>
                  <a:gd name="T45" fmla="*/ 2147483647 h 1149"/>
                  <a:gd name="T46" fmla="*/ 2147483647 w 1063"/>
                  <a:gd name="T47" fmla="*/ 2147483647 h 1149"/>
                  <a:gd name="T48" fmla="*/ 2147483647 w 1063"/>
                  <a:gd name="T49" fmla="*/ 2147483647 h 1149"/>
                  <a:gd name="T50" fmla="*/ 2147483647 w 1063"/>
                  <a:gd name="T51" fmla="*/ 2147483647 h 1149"/>
                  <a:gd name="T52" fmla="*/ 2147483647 w 1063"/>
                  <a:gd name="T53" fmla="*/ 2147483647 h 1149"/>
                  <a:gd name="T54" fmla="*/ 2147483647 w 1063"/>
                  <a:gd name="T55" fmla="*/ 2147483647 h 1149"/>
                  <a:gd name="T56" fmla="*/ 2147483647 w 1063"/>
                  <a:gd name="T57" fmla="*/ 2147483647 h 1149"/>
                  <a:gd name="T58" fmla="*/ 2147483647 w 1063"/>
                  <a:gd name="T59" fmla="*/ 2147483647 h 1149"/>
                  <a:gd name="T60" fmla="*/ 2147483647 w 1063"/>
                  <a:gd name="T61" fmla="*/ 2147483647 h 1149"/>
                  <a:gd name="T62" fmla="*/ 2147483647 w 1063"/>
                  <a:gd name="T63" fmla="*/ 2147483647 h 1149"/>
                  <a:gd name="T64" fmla="*/ 2147483647 w 1063"/>
                  <a:gd name="T65" fmla="*/ 2147483647 h 1149"/>
                  <a:gd name="T66" fmla="*/ 2147483647 w 1063"/>
                  <a:gd name="T67" fmla="*/ 2147483647 h 1149"/>
                  <a:gd name="T68" fmla="*/ 2147483647 w 1063"/>
                  <a:gd name="T69" fmla="*/ 2147483647 h 1149"/>
                  <a:gd name="T70" fmla="*/ 2147483647 w 1063"/>
                  <a:gd name="T71" fmla="*/ 2147483647 h 1149"/>
                  <a:gd name="T72" fmla="*/ 2147483647 w 1063"/>
                  <a:gd name="T73" fmla="*/ 2147483647 h 1149"/>
                  <a:gd name="T74" fmla="*/ 2147483647 w 1063"/>
                  <a:gd name="T75" fmla="*/ 2147483647 h 1149"/>
                  <a:gd name="T76" fmla="*/ 2147483647 w 1063"/>
                  <a:gd name="T77" fmla="*/ 2147483647 h 1149"/>
                  <a:gd name="T78" fmla="*/ 2147483647 w 1063"/>
                  <a:gd name="T79" fmla="*/ 2147483647 h 1149"/>
                  <a:gd name="T80" fmla="*/ 2147483647 w 1063"/>
                  <a:gd name="T81" fmla="*/ 2147483647 h 1149"/>
                  <a:gd name="T82" fmla="*/ 2147483647 w 1063"/>
                  <a:gd name="T83" fmla="*/ 2147483647 h 1149"/>
                  <a:gd name="T84" fmla="*/ 2147483647 w 1063"/>
                  <a:gd name="T85" fmla="*/ 2147483647 h 1149"/>
                  <a:gd name="T86" fmla="*/ 2147483647 w 1063"/>
                  <a:gd name="T87" fmla="*/ 2147483647 h 1149"/>
                  <a:gd name="T88" fmla="*/ 2147483647 w 1063"/>
                  <a:gd name="T89" fmla="*/ 2147483647 h 1149"/>
                  <a:gd name="T90" fmla="*/ 2147483647 w 1063"/>
                  <a:gd name="T91" fmla="*/ 2147483647 h 1149"/>
                  <a:gd name="T92" fmla="*/ 2147483647 w 1063"/>
                  <a:gd name="T93" fmla="*/ 2147483647 h 1149"/>
                  <a:gd name="T94" fmla="*/ 2147483647 w 1063"/>
                  <a:gd name="T95" fmla="*/ 2147483647 h 1149"/>
                  <a:gd name="T96" fmla="*/ 2147483647 w 1063"/>
                  <a:gd name="T97" fmla="*/ 2147483647 h 1149"/>
                  <a:gd name="T98" fmla="*/ 2147483647 w 1063"/>
                  <a:gd name="T99" fmla="*/ 2147483647 h 1149"/>
                  <a:gd name="T100" fmla="*/ 2147483647 w 1063"/>
                  <a:gd name="T101" fmla="*/ 2147483647 h 1149"/>
                  <a:gd name="T102" fmla="*/ 2147483647 w 1063"/>
                  <a:gd name="T103" fmla="*/ 2147483647 h 1149"/>
                  <a:gd name="T104" fmla="*/ 2147483647 w 1063"/>
                  <a:gd name="T105" fmla="*/ 0 h 1149"/>
                  <a:gd name="T106" fmla="*/ 2147483647 w 1063"/>
                  <a:gd name="T107" fmla="*/ 2147483647 h 1149"/>
                  <a:gd name="T108" fmla="*/ 2147483647 w 1063"/>
                  <a:gd name="T109" fmla="*/ 2147483647 h 1149"/>
                  <a:gd name="T110" fmla="*/ 2147483647 w 1063"/>
                  <a:gd name="T111" fmla="*/ 2147483647 h 1149"/>
                  <a:gd name="T112" fmla="*/ 2147483647 w 1063"/>
                  <a:gd name="T113" fmla="*/ 2147483647 h 1149"/>
                  <a:gd name="T114" fmla="*/ 2147483647 w 1063"/>
                  <a:gd name="T115" fmla="*/ 2147483647 h 1149"/>
                  <a:gd name="T116" fmla="*/ 2147483647 w 1063"/>
                  <a:gd name="T117" fmla="*/ 2147483647 h 1149"/>
                  <a:gd name="T118" fmla="*/ 2147483647 w 1063"/>
                  <a:gd name="T119" fmla="*/ 2147483647 h 1149"/>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063"/>
                  <a:gd name="T181" fmla="*/ 0 h 1149"/>
                  <a:gd name="T182" fmla="*/ 1063 w 1063"/>
                  <a:gd name="T183" fmla="*/ 1149 h 1149"/>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063" h="1149">
                    <a:moveTo>
                      <a:pt x="610" y="212"/>
                    </a:moveTo>
                    <a:lnTo>
                      <a:pt x="610" y="212"/>
                    </a:lnTo>
                    <a:lnTo>
                      <a:pt x="624" y="212"/>
                    </a:lnTo>
                    <a:lnTo>
                      <a:pt x="624" y="227"/>
                    </a:lnTo>
                    <a:lnTo>
                      <a:pt x="638" y="227"/>
                    </a:lnTo>
                    <a:lnTo>
                      <a:pt x="638" y="241"/>
                    </a:lnTo>
                    <a:lnTo>
                      <a:pt x="652" y="241"/>
                    </a:lnTo>
                    <a:lnTo>
                      <a:pt x="666" y="241"/>
                    </a:lnTo>
                    <a:lnTo>
                      <a:pt x="666" y="255"/>
                    </a:lnTo>
                    <a:lnTo>
                      <a:pt x="680" y="255"/>
                    </a:lnTo>
                    <a:lnTo>
                      <a:pt x="709" y="269"/>
                    </a:lnTo>
                    <a:lnTo>
                      <a:pt x="766" y="297"/>
                    </a:lnTo>
                    <a:lnTo>
                      <a:pt x="794" y="312"/>
                    </a:lnTo>
                    <a:lnTo>
                      <a:pt x="808" y="297"/>
                    </a:lnTo>
                    <a:lnTo>
                      <a:pt x="808" y="283"/>
                    </a:lnTo>
                    <a:lnTo>
                      <a:pt x="822" y="283"/>
                    </a:lnTo>
                    <a:lnTo>
                      <a:pt x="865" y="269"/>
                    </a:lnTo>
                    <a:lnTo>
                      <a:pt x="879" y="255"/>
                    </a:lnTo>
                    <a:lnTo>
                      <a:pt x="879" y="241"/>
                    </a:lnTo>
                    <a:lnTo>
                      <a:pt x="893" y="241"/>
                    </a:lnTo>
                    <a:lnTo>
                      <a:pt x="922" y="241"/>
                    </a:lnTo>
                    <a:lnTo>
                      <a:pt x="936" y="241"/>
                    </a:lnTo>
                    <a:lnTo>
                      <a:pt x="950" y="241"/>
                    </a:lnTo>
                    <a:lnTo>
                      <a:pt x="950" y="212"/>
                    </a:lnTo>
                    <a:lnTo>
                      <a:pt x="950" y="198"/>
                    </a:lnTo>
                    <a:lnTo>
                      <a:pt x="964" y="184"/>
                    </a:lnTo>
                    <a:lnTo>
                      <a:pt x="992" y="184"/>
                    </a:lnTo>
                    <a:lnTo>
                      <a:pt x="1035" y="184"/>
                    </a:lnTo>
                    <a:lnTo>
                      <a:pt x="1049" y="184"/>
                    </a:lnTo>
                    <a:lnTo>
                      <a:pt x="1049" y="198"/>
                    </a:lnTo>
                    <a:lnTo>
                      <a:pt x="1049" y="212"/>
                    </a:lnTo>
                    <a:lnTo>
                      <a:pt x="1035" y="212"/>
                    </a:lnTo>
                    <a:lnTo>
                      <a:pt x="1035" y="227"/>
                    </a:lnTo>
                    <a:lnTo>
                      <a:pt x="1035" y="241"/>
                    </a:lnTo>
                    <a:lnTo>
                      <a:pt x="1035" y="255"/>
                    </a:lnTo>
                    <a:lnTo>
                      <a:pt x="1021" y="269"/>
                    </a:lnTo>
                    <a:lnTo>
                      <a:pt x="1021" y="283"/>
                    </a:lnTo>
                    <a:lnTo>
                      <a:pt x="1021" y="297"/>
                    </a:lnTo>
                    <a:lnTo>
                      <a:pt x="1007" y="297"/>
                    </a:lnTo>
                    <a:lnTo>
                      <a:pt x="1007" y="312"/>
                    </a:lnTo>
                    <a:lnTo>
                      <a:pt x="1007" y="326"/>
                    </a:lnTo>
                    <a:lnTo>
                      <a:pt x="1007" y="340"/>
                    </a:lnTo>
                    <a:lnTo>
                      <a:pt x="1007" y="354"/>
                    </a:lnTo>
                    <a:lnTo>
                      <a:pt x="1007" y="368"/>
                    </a:lnTo>
                    <a:lnTo>
                      <a:pt x="1007" y="383"/>
                    </a:lnTo>
                    <a:lnTo>
                      <a:pt x="1007" y="397"/>
                    </a:lnTo>
                    <a:lnTo>
                      <a:pt x="1021" y="397"/>
                    </a:lnTo>
                    <a:lnTo>
                      <a:pt x="1021" y="411"/>
                    </a:lnTo>
                    <a:lnTo>
                      <a:pt x="1035" y="439"/>
                    </a:lnTo>
                    <a:lnTo>
                      <a:pt x="1035" y="454"/>
                    </a:lnTo>
                    <a:lnTo>
                      <a:pt x="1035" y="482"/>
                    </a:lnTo>
                    <a:lnTo>
                      <a:pt x="1049" y="524"/>
                    </a:lnTo>
                    <a:lnTo>
                      <a:pt x="1049" y="553"/>
                    </a:lnTo>
                    <a:lnTo>
                      <a:pt x="1063" y="567"/>
                    </a:lnTo>
                    <a:lnTo>
                      <a:pt x="1049" y="567"/>
                    </a:lnTo>
                    <a:lnTo>
                      <a:pt x="1049" y="581"/>
                    </a:lnTo>
                    <a:lnTo>
                      <a:pt x="1035" y="581"/>
                    </a:lnTo>
                    <a:lnTo>
                      <a:pt x="1021" y="581"/>
                    </a:lnTo>
                    <a:lnTo>
                      <a:pt x="1007" y="595"/>
                    </a:lnTo>
                    <a:lnTo>
                      <a:pt x="992" y="595"/>
                    </a:lnTo>
                    <a:lnTo>
                      <a:pt x="978" y="610"/>
                    </a:lnTo>
                    <a:lnTo>
                      <a:pt x="964" y="610"/>
                    </a:lnTo>
                    <a:lnTo>
                      <a:pt x="964" y="624"/>
                    </a:lnTo>
                    <a:lnTo>
                      <a:pt x="950" y="624"/>
                    </a:lnTo>
                    <a:lnTo>
                      <a:pt x="936" y="638"/>
                    </a:lnTo>
                    <a:lnTo>
                      <a:pt x="922" y="638"/>
                    </a:lnTo>
                    <a:lnTo>
                      <a:pt x="922" y="652"/>
                    </a:lnTo>
                    <a:lnTo>
                      <a:pt x="907" y="652"/>
                    </a:lnTo>
                    <a:lnTo>
                      <a:pt x="907" y="666"/>
                    </a:lnTo>
                    <a:lnTo>
                      <a:pt x="893" y="666"/>
                    </a:lnTo>
                    <a:lnTo>
                      <a:pt x="893" y="680"/>
                    </a:lnTo>
                    <a:lnTo>
                      <a:pt x="879" y="680"/>
                    </a:lnTo>
                    <a:lnTo>
                      <a:pt x="879" y="695"/>
                    </a:lnTo>
                    <a:lnTo>
                      <a:pt x="865" y="695"/>
                    </a:lnTo>
                    <a:lnTo>
                      <a:pt x="865" y="709"/>
                    </a:lnTo>
                    <a:lnTo>
                      <a:pt x="836" y="751"/>
                    </a:lnTo>
                    <a:lnTo>
                      <a:pt x="822" y="751"/>
                    </a:lnTo>
                    <a:lnTo>
                      <a:pt x="808" y="780"/>
                    </a:lnTo>
                    <a:lnTo>
                      <a:pt x="780" y="808"/>
                    </a:lnTo>
                    <a:lnTo>
                      <a:pt x="751" y="865"/>
                    </a:lnTo>
                    <a:lnTo>
                      <a:pt x="737" y="879"/>
                    </a:lnTo>
                    <a:lnTo>
                      <a:pt x="723" y="922"/>
                    </a:lnTo>
                    <a:lnTo>
                      <a:pt x="709" y="922"/>
                    </a:lnTo>
                    <a:lnTo>
                      <a:pt x="680" y="978"/>
                    </a:lnTo>
                    <a:lnTo>
                      <a:pt x="652" y="1021"/>
                    </a:lnTo>
                    <a:lnTo>
                      <a:pt x="624" y="1035"/>
                    </a:lnTo>
                    <a:lnTo>
                      <a:pt x="581" y="1063"/>
                    </a:lnTo>
                    <a:lnTo>
                      <a:pt x="524" y="1078"/>
                    </a:lnTo>
                    <a:lnTo>
                      <a:pt x="510" y="1092"/>
                    </a:lnTo>
                    <a:lnTo>
                      <a:pt x="496" y="1092"/>
                    </a:lnTo>
                    <a:lnTo>
                      <a:pt x="411" y="1134"/>
                    </a:lnTo>
                    <a:lnTo>
                      <a:pt x="397" y="1134"/>
                    </a:lnTo>
                    <a:lnTo>
                      <a:pt x="383" y="1134"/>
                    </a:lnTo>
                    <a:lnTo>
                      <a:pt x="383" y="1149"/>
                    </a:lnTo>
                    <a:lnTo>
                      <a:pt x="368" y="1149"/>
                    </a:lnTo>
                    <a:lnTo>
                      <a:pt x="354" y="1134"/>
                    </a:lnTo>
                    <a:lnTo>
                      <a:pt x="354" y="1120"/>
                    </a:lnTo>
                    <a:lnTo>
                      <a:pt x="340" y="1120"/>
                    </a:lnTo>
                    <a:lnTo>
                      <a:pt x="340" y="1106"/>
                    </a:lnTo>
                    <a:lnTo>
                      <a:pt x="340" y="1092"/>
                    </a:lnTo>
                    <a:lnTo>
                      <a:pt x="326" y="1092"/>
                    </a:lnTo>
                    <a:lnTo>
                      <a:pt x="326" y="1078"/>
                    </a:lnTo>
                    <a:lnTo>
                      <a:pt x="312" y="1063"/>
                    </a:lnTo>
                    <a:lnTo>
                      <a:pt x="312" y="1049"/>
                    </a:lnTo>
                    <a:lnTo>
                      <a:pt x="298" y="1035"/>
                    </a:lnTo>
                    <a:lnTo>
                      <a:pt x="283" y="1007"/>
                    </a:lnTo>
                    <a:lnTo>
                      <a:pt x="255" y="978"/>
                    </a:lnTo>
                    <a:lnTo>
                      <a:pt x="255" y="964"/>
                    </a:lnTo>
                    <a:lnTo>
                      <a:pt x="241" y="964"/>
                    </a:lnTo>
                    <a:lnTo>
                      <a:pt x="241" y="950"/>
                    </a:lnTo>
                    <a:lnTo>
                      <a:pt x="241" y="936"/>
                    </a:lnTo>
                    <a:lnTo>
                      <a:pt x="227" y="936"/>
                    </a:lnTo>
                    <a:lnTo>
                      <a:pt x="227" y="922"/>
                    </a:lnTo>
                    <a:lnTo>
                      <a:pt x="212" y="922"/>
                    </a:lnTo>
                    <a:lnTo>
                      <a:pt x="212" y="907"/>
                    </a:lnTo>
                    <a:lnTo>
                      <a:pt x="198" y="907"/>
                    </a:lnTo>
                    <a:lnTo>
                      <a:pt x="198" y="893"/>
                    </a:lnTo>
                    <a:lnTo>
                      <a:pt x="170" y="879"/>
                    </a:lnTo>
                    <a:lnTo>
                      <a:pt x="156" y="879"/>
                    </a:lnTo>
                    <a:lnTo>
                      <a:pt x="142" y="879"/>
                    </a:lnTo>
                    <a:lnTo>
                      <a:pt x="127" y="879"/>
                    </a:lnTo>
                    <a:lnTo>
                      <a:pt x="113" y="879"/>
                    </a:lnTo>
                    <a:lnTo>
                      <a:pt x="99" y="865"/>
                    </a:lnTo>
                    <a:lnTo>
                      <a:pt x="85" y="865"/>
                    </a:lnTo>
                    <a:lnTo>
                      <a:pt x="71" y="865"/>
                    </a:lnTo>
                    <a:lnTo>
                      <a:pt x="42" y="865"/>
                    </a:lnTo>
                    <a:lnTo>
                      <a:pt x="14" y="851"/>
                    </a:lnTo>
                    <a:lnTo>
                      <a:pt x="14" y="837"/>
                    </a:lnTo>
                    <a:lnTo>
                      <a:pt x="14" y="822"/>
                    </a:lnTo>
                    <a:lnTo>
                      <a:pt x="14" y="808"/>
                    </a:lnTo>
                    <a:lnTo>
                      <a:pt x="14" y="780"/>
                    </a:lnTo>
                    <a:lnTo>
                      <a:pt x="28" y="766"/>
                    </a:lnTo>
                    <a:lnTo>
                      <a:pt x="56" y="709"/>
                    </a:lnTo>
                    <a:lnTo>
                      <a:pt x="71" y="709"/>
                    </a:lnTo>
                    <a:lnTo>
                      <a:pt x="71" y="695"/>
                    </a:lnTo>
                    <a:lnTo>
                      <a:pt x="71" y="680"/>
                    </a:lnTo>
                    <a:lnTo>
                      <a:pt x="71" y="652"/>
                    </a:lnTo>
                    <a:lnTo>
                      <a:pt x="71" y="638"/>
                    </a:lnTo>
                    <a:lnTo>
                      <a:pt x="71" y="624"/>
                    </a:lnTo>
                    <a:lnTo>
                      <a:pt x="71" y="610"/>
                    </a:lnTo>
                    <a:lnTo>
                      <a:pt x="71" y="595"/>
                    </a:lnTo>
                    <a:lnTo>
                      <a:pt x="56" y="581"/>
                    </a:lnTo>
                    <a:lnTo>
                      <a:pt x="56" y="567"/>
                    </a:lnTo>
                    <a:lnTo>
                      <a:pt x="56" y="553"/>
                    </a:lnTo>
                    <a:lnTo>
                      <a:pt x="56" y="539"/>
                    </a:lnTo>
                    <a:lnTo>
                      <a:pt x="42" y="539"/>
                    </a:lnTo>
                    <a:lnTo>
                      <a:pt x="42" y="510"/>
                    </a:lnTo>
                    <a:lnTo>
                      <a:pt x="28" y="496"/>
                    </a:lnTo>
                    <a:lnTo>
                      <a:pt x="28" y="482"/>
                    </a:lnTo>
                    <a:lnTo>
                      <a:pt x="42" y="468"/>
                    </a:lnTo>
                    <a:lnTo>
                      <a:pt x="42" y="454"/>
                    </a:lnTo>
                    <a:lnTo>
                      <a:pt x="56" y="454"/>
                    </a:lnTo>
                    <a:lnTo>
                      <a:pt x="71" y="439"/>
                    </a:lnTo>
                    <a:lnTo>
                      <a:pt x="85" y="439"/>
                    </a:lnTo>
                    <a:lnTo>
                      <a:pt x="85" y="425"/>
                    </a:lnTo>
                    <a:lnTo>
                      <a:pt x="71" y="411"/>
                    </a:lnTo>
                    <a:lnTo>
                      <a:pt x="56" y="397"/>
                    </a:lnTo>
                    <a:lnTo>
                      <a:pt x="42" y="354"/>
                    </a:lnTo>
                    <a:lnTo>
                      <a:pt x="0" y="312"/>
                    </a:lnTo>
                    <a:lnTo>
                      <a:pt x="0" y="297"/>
                    </a:lnTo>
                    <a:lnTo>
                      <a:pt x="28" y="283"/>
                    </a:lnTo>
                    <a:lnTo>
                      <a:pt x="71" y="255"/>
                    </a:lnTo>
                    <a:lnTo>
                      <a:pt x="85" y="241"/>
                    </a:lnTo>
                    <a:lnTo>
                      <a:pt x="99" y="241"/>
                    </a:lnTo>
                    <a:lnTo>
                      <a:pt x="113" y="227"/>
                    </a:lnTo>
                    <a:lnTo>
                      <a:pt x="142" y="212"/>
                    </a:lnTo>
                    <a:lnTo>
                      <a:pt x="156" y="198"/>
                    </a:lnTo>
                    <a:lnTo>
                      <a:pt x="170" y="198"/>
                    </a:lnTo>
                    <a:lnTo>
                      <a:pt x="170" y="184"/>
                    </a:lnTo>
                    <a:lnTo>
                      <a:pt x="198" y="170"/>
                    </a:lnTo>
                    <a:lnTo>
                      <a:pt x="227" y="141"/>
                    </a:lnTo>
                    <a:lnTo>
                      <a:pt x="241" y="127"/>
                    </a:lnTo>
                    <a:lnTo>
                      <a:pt x="269" y="113"/>
                    </a:lnTo>
                    <a:lnTo>
                      <a:pt x="283" y="99"/>
                    </a:lnTo>
                    <a:lnTo>
                      <a:pt x="312" y="85"/>
                    </a:lnTo>
                    <a:lnTo>
                      <a:pt x="340" y="71"/>
                    </a:lnTo>
                    <a:lnTo>
                      <a:pt x="368" y="42"/>
                    </a:lnTo>
                    <a:lnTo>
                      <a:pt x="411" y="14"/>
                    </a:lnTo>
                    <a:lnTo>
                      <a:pt x="425" y="0"/>
                    </a:lnTo>
                    <a:lnTo>
                      <a:pt x="439" y="0"/>
                    </a:lnTo>
                    <a:lnTo>
                      <a:pt x="454" y="28"/>
                    </a:lnTo>
                    <a:lnTo>
                      <a:pt x="468" y="28"/>
                    </a:lnTo>
                    <a:lnTo>
                      <a:pt x="482" y="42"/>
                    </a:lnTo>
                    <a:lnTo>
                      <a:pt x="496" y="71"/>
                    </a:lnTo>
                    <a:lnTo>
                      <a:pt x="510" y="85"/>
                    </a:lnTo>
                    <a:lnTo>
                      <a:pt x="510" y="99"/>
                    </a:lnTo>
                    <a:lnTo>
                      <a:pt x="524" y="99"/>
                    </a:lnTo>
                    <a:lnTo>
                      <a:pt x="524" y="113"/>
                    </a:lnTo>
                    <a:lnTo>
                      <a:pt x="539" y="113"/>
                    </a:lnTo>
                    <a:lnTo>
                      <a:pt x="539" y="127"/>
                    </a:lnTo>
                    <a:lnTo>
                      <a:pt x="553" y="141"/>
                    </a:lnTo>
                    <a:lnTo>
                      <a:pt x="567" y="156"/>
                    </a:lnTo>
                    <a:lnTo>
                      <a:pt x="567" y="170"/>
                    </a:lnTo>
                    <a:lnTo>
                      <a:pt x="581" y="170"/>
                    </a:lnTo>
                    <a:lnTo>
                      <a:pt x="581" y="184"/>
                    </a:lnTo>
                    <a:lnTo>
                      <a:pt x="595" y="198"/>
                    </a:lnTo>
                    <a:lnTo>
                      <a:pt x="610" y="212"/>
                    </a:lnTo>
                    <a:close/>
                  </a:path>
                </a:pathLst>
              </a:custGeom>
              <a:noFill/>
              <a:ln w="0" cap="flat">
                <a:solidFill>
                  <a:srgbClr val="000000"/>
                </a:solidFill>
                <a:prstDash val="solid"/>
                <a:round/>
                <a:headEnd/>
                <a:tailEnd/>
              </a:ln>
              <a:extLst>
                <a:ext uri="{909E8E84-426E-40DD-AFC4-6F175D3DCCD1}">
                  <a14:hiddenFill xmlns="" xmlns:a14="http://schemas.microsoft.com/office/drawing/2010/main">
                    <a:solidFill>
                      <a:srgbClr val="FFFFFF"/>
                    </a:solidFill>
                  </a14:hiddenFill>
                </a:ext>
              </a:extLst>
            </p:spPr>
            <p:txBody>
              <a:bodyPr/>
              <a:lstStyle/>
              <a:p>
                <a:endParaRPr lang="ja-JP" altLang="en-US"/>
              </a:p>
            </p:txBody>
          </p:sp>
          <p:sp>
            <p:nvSpPr>
              <p:cNvPr id="27796" name="Freeform 188"/>
              <p:cNvSpPr>
                <a:spLocks noChangeAspect="1"/>
              </p:cNvSpPr>
              <p:nvPr/>
            </p:nvSpPr>
            <p:spPr bwMode="auto">
              <a:xfrm>
                <a:off x="11496" y="10564"/>
                <a:ext cx="2717" cy="4041"/>
              </a:xfrm>
              <a:custGeom>
                <a:avLst/>
                <a:gdLst>
                  <a:gd name="T0" fmla="*/ 2147483647 w 1702"/>
                  <a:gd name="T1" fmla="*/ 2147483647 h 2539"/>
                  <a:gd name="T2" fmla="*/ 2147483647 w 1702"/>
                  <a:gd name="T3" fmla="*/ 2147483647 h 2539"/>
                  <a:gd name="T4" fmla="*/ 2147483647 w 1702"/>
                  <a:gd name="T5" fmla="*/ 2147483647 h 2539"/>
                  <a:gd name="T6" fmla="*/ 2147483647 w 1702"/>
                  <a:gd name="T7" fmla="*/ 2147483647 h 2539"/>
                  <a:gd name="T8" fmla="*/ 2147483647 w 1702"/>
                  <a:gd name="T9" fmla="*/ 2147483647 h 2539"/>
                  <a:gd name="T10" fmla="*/ 2147483647 w 1702"/>
                  <a:gd name="T11" fmla="*/ 2147483647 h 2539"/>
                  <a:gd name="T12" fmla="*/ 2147483647 w 1702"/>
                  <a:gd name="T13" fmla="*/ 2147483647 h 2539"/>
                  <a:gd name="T14" fmla="*/ 2147483647 w 1702"/>
                  <a:gd name="T15" fmla="*/ 2147483647 h 2539"/>
                  <a:gd name="T16" fmla="*/ 2147483647 w 1702"/>
                  <a:gd name="T17" fmla="*/ 2147483647 h 2539"/>
                  <a:gd name="T18" fmla="*/ 2147483647 w 1702"/>
                  <a:gd name="T19" fmla="*/ 2147483647 h 2539"/>
                  <a:gd name="T20" fmla="*/ 2147483647 w 1702"/>
                  <a:gd name="T21" fmla="*/ 2147483647 h 2539"/>
                  <a:gd name="T22" fmla="*/ 2147483647 w 1702"/>
                  <a:gd name="T23" fmla="*/ 2147483647 h 2539"/>
                  <a:gd name="T24" fmla="*/ 2147483647 w 1702"/>
                  <a:gd name="T25" fmla="*/ 2147483647 h 2539"/>
                  <a:gd name="T26" fmla="*/ 2147483647 w 1702"/>
                  <a:gd name="T27" fmla="*/ 2147483647 h 2539"/>
                  <a:gd name="T28" fmla="*/ 2147483647 w 1702"/>
                  <a:gd name="T29" fmla="*/ 2147483647 h 2539"/>
                  <a:gd name="T30" fmla="*/ 2147483647 w 1702"/>
                  <a:gd name="T31" fmla="*/ 2147483647 h 2539"/>
                  <a:gd name="T32" fmla="*/ 2147483647 w 1702"/>
                  <a:gd name="T33" fmla="*/ 2147483647 h 2539"/>
                  <a:gd name="T34" fmla="*/ 2147483647 w 1702"/>
                  <a:gd name="T35" fmla="*/ 2147483647 h 2539"/>
                  <a:gd name="T36" fmla="*/ 2147483647 w 1702"/>
                  <a:gd name="T37" fmla="*/ 2147483647 h 2539"/>
                  <a:gd name="T38" fmla="*/ 2147483647 w 1702"/>
                  <a:gd name="T39" fmla="*/ 2147483647 h 2539"/>
                  <a:gd name="T40" fmla="*/ 2147483647 w 1702"/>
                  <a:gd name="T41" fmla="*/ 2147483647 h 2539"/>
                  <a:gd name="T42" fmla="*/ 2147483647 w 1702"/>
                  <a:gd name="T43" fmla="*/ 2147483647 h 2539"/>
                  <a:gd name="T44" fmla="*/ 2147483647 w 1702"/>
                  <a:gd name="T45" fmla="*/ 2147483647 h 2539"/>
                  <a:gd name="T46" fmla="*/ 2147483647 w 1702"/>
                  <a:gd name="T47" fmla="*/ 2147483647 h 2539"/>
                  <a:gd name="T48" fmla="*/ 2147483647 w 1702"/>
                  <a:gd name="T49" fmla="*/ 2147483647 h 2539"/>
                  <a:gd name="T50" fmla="*/ 2147483647 w 1702"/>
                  <a:gd name="T51" fmla="*/ 2147483647 h 2539"/>
                  <a:gd name="T52" fmla="*/ 2147483647 w 1702"/>
                  <a:gd name="T53" fmla="*/ 2147483647 h 2539"/>
                  <a:gd name="T54" fmla="*/ 2147483647 w 1702"/>
                  <a:gd name="T55" fmla="*/ 2147483647 h 2539"/>
                  <a:gd name="T56" fmla="*/ 2147483647 w 1702"/>
                  <a:gd name="T57" fmla="*/ 2147483647 h 2539"/>
                  <a:gd name="T58" fmla="*/ 2147483647 w 1702"/>
                  <a:gd name="T59" fmla="*/ 2147483647 h 2539"/>
                  <a:gd name="T60" fmla="*/ 2147483647 w 1702"/>
                  <a:gd name="T61" fmla="*/ 2147483647 h 2539"/>
                  <a:gd name="T62" fmla="*/ 2147483647 w 1702"/>
                  <a:gd name="T63" fmla="*/ 2147483647 h 2539"/>
                  <a:gd name="T64" fmla="*/ 2147483647 w 1702"/>
                  <a:gd name="T65" fmla="*/ 2147483647 h 2539"/>
                  <a:gd name="T66" fmla="*/ 2147483647 w 1702"/>
                  <a:gd name="T67" fmla="*/ 2147483647 h 2539"/>
                  <a:gd name="T68" fmla="*/ 2147483647 w 1702"/>
                  <a:gd name="T69" fmla="*/ 2147483647 h 2539"/>
                  <a:gd name="T70" fmla="*/ 2147483647 w 1702"/>
                  <a:gd name="T71" fmla="*/ 2147483647 h 2539"/>
                  <a:gd name="T72" fmla="*/ 2147483647 w 1702"/>
                  <a:gd name="T73" fmla="*/ 2147483647 h 2539"/>
                  <a:gd name="T74" fmla="*/ 2147483647 w 1702"/>
                  <a:gd name="T75" fmla="*/ 2147483647 h 2539"/>
                  <a:gd name="T76" fmla="*/ 2147483647 w 1702"/>
                  <a:gd name="T77" fmla="*/ 2147483647 h 2539"/>
                  <a:gd name="T78" fmla="*/ 2147483647 w 1702"/>
                  <a:gd name="T79" fmla="*/ 2147483647 h 2539"/>
                  <a:gd name="T80" fmla="*/ 2147483647 w 1702"/>
                  <a:gd name="T81" fmla="*/ 2147483647 h 2539"/>
                  <a:gd name="T82" fmla="*/ 2147483647 w 1702"/>
                  <a:gd name="T83" fmla="*/ 2147483647 h 2539"/>
                  <a:gd name="T84" fmla="*/ 2147483647 w 1702"/>
                  <a:gd name="T85" fmla="*/ 2147483647 h 2539"/>
                  <a:gd name="T86" fmla="*/ 2147483647 w 1702"/>
                  <a:gd name="T87" fmla="*/ 2147483647 h 2539"/>
                  <a:gd name="T88" fmla="*/ 2147483647 w 1702"/>
                  <a:gd name="T89" fmla="*/ 2147483647 h 2539"/>
                  <a:gd name="T90" fmla="*/ 2147483647 w 1702"/>
                  <a:gd name="T91" fmla="*/ 2147483647 h 2539"/>
                  <a:gd name="T92" fmla="*/ 2147483647 w 1702"/>
                  <a:gd name="T93" fmla="*/ 2147483647 h 2539"/>
                  <a:gd name="T94" fmla="*/ 2147483647 w 1702"/>
                  <a:gd name="T95" fmla="*/ 2147483647 h 2539"/>
                  <a:gd name="T96" fmla="*/ 2147483647 w 1702"/>
                  <a:gd name="T97" fmla="*/ 2147483647 h 2539"/>
                  <a:gd name="T98" fmla="*/ 2147483647 w 1702"/>
                  <a:gd name="T99" fmla="*/ 2147483647 h 2539"/>
                  <a:gd name="T100" fmla="*/ 2147483647 w 1702"/>
                  <a:gd name="T101" fmla="*/ 2147483647 h 2539"/>
                  <a:gd name="T102" fmla="*/ 2147483647 w 1702"/>
                  <a:gd name="T103" fmla="*/ 2147483647 h 2539"/>
                  <a:gd name="T104" fmla="*/ 2147483647 w 1702"/>
                  <a:gd name="T105" fmla="*/ 2147483647 h 2539"/>
                  <a:gd name="T106" fmla="*/ 2147483647 w 1702"/>
                  <a:gd name="T107" fmla="*/ 2147483647 h 2539"/>
                  <a:gd name="T108" fmla="*/ 2147483647 w 1702"/>
                  <a:gd name="T109" fmla="*/ 2147483647 h 2539"/>
                  <a:gd name="T110" fmla="*/ 0 w 1702"/>
                  <a:gd name="T111" fmla="*/ 2147483647 h 2539"/>
                  <a:gd name="T112" fmla="*/ 0 w 1702"/>
                  <a:gd name="T113" fmla="*/ 2147483647 h 2539"/>
                  <a:gd name="T114" fmla="*/ 2147483647 w 1702"/>
                  <a:gd name="T115" fmla="*/ 2147483647 h 2539"/>
                  <a:gd name="T116" fmla="*/ 2147483647 w 1702"/>
                  <a:gd name="T117" fmla="*/ 2147483647 h 2539"/>
                  <a:gd name="T118" fmla="*/ 2147483647 w 1702"/>
                  <a:gd name="T119" fmla="*/ 2147483647 h 2539"/>
                  <a:gd name="T120" fmla="*/ 2147483647 w 1702"/>
                  <a:gd name="T121" fmla="*/ 2147483647 h 2539"/>
                  <a:gd name="T122" fmla="*/ 2147483647 w 1702"/>
                  <a:gd name="T123" fmla="*/ 2147483647 h 2539"/>
                  <a:gd name="T124" fmla="*/ 2147483647 w 1702"/>
                  <a:gd name="T125" fmla="*/ 2147483647 h 2539"/>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702"/>
                  <a:gd name="T190" fmla="*/ 0 h 2539"/>
                  <a:gd name="T191" fmla="*/ 1702 w 1702"/>
                  <a:gd name="T192" fmla="*/ 2539 h 2539"/>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702" h="2539">
                    <a:moveTo>
                      <a:pt x="610" y="0"/>
                    </a:moveTo>
                    <a:lnTo>
                      <a:pt x="610" y="42"/>
                    </a:lnTo>
                    <a:lnTo>
                      <a:pt x="653" y="42"/>
                    </a:lnTo>
                    <a:lnTo>
                      <a:pt x="695" y="42"/>
                    </a:lnTo>
                    <a:lnTo>
                      <a:pt x="738" y="42"/>
                    </a:lnTo>
                    <a:lnTo>
                      <a:pt x="752" y="42"/>
                    </a:lnTo>
                    <a:lnTo>
                      <a:pt x="752" y="71"/>
                    </a:lnTo>
                    <a:lnTo>
                      <a:pt x="752" y="85"/>
                    </a:lnTo>
                    <a:lnTo>
                      <a:pt x="752" y="113"/>
                    </a:lnTo>
                    <a:lnTo>
                      <a:pt x="752" y="156"/>
                    </a:lnTo>
                    <a:lnTo>
                      <a:pt x="780" y="156"/>
                    </a:lnTo>
                    <a:lnTo>
                      <a:pt x="795" y="156"/>
                    </a:lnTo>
                    <a:lnTo>
                      <a:pt x="823" y="156"/>
                    </a:lnTo>
                    <a:lnTo>
                      <a:pt x="837" y="156"/>
                    </a:lnTo>
                    <a:lnTo>
                      <a:pt x="908" y="156"/>
                    </a:lnTo>
                    <a:lnTo>
                      <a:pt x="922" y="269"/>
                    </a:lnTo>
                    <a:lnTo>
                      <a:pt x="936" y="269"/>
                    </a:lnTo>
                    <a:lnTo>
                      <a:pt x="965" y="269"/>
                    </a:lnTo>
                    <a:lnTo>
                      <a:pt x="1021" y="269"/>
                    </a:lnTo>
                    <a:lnTo>
                      <a:pt x="1021" y="340"/>
                    </a:lnTo>
                    <a:lnTo>
                      <a:pt x="1021" y="354"/>
                    </a:lnTo>
                    <a:lnTo>
                      <a:pt x="1021" y="383"/>
                    </a:lnTo>
                    <a:lnTo>
                      <a:pt x="1021" y="397"/>
                    </a:lnTo>
                    <a:lnTo>
                      <a:pt x="1021" y="411"/>
                    </a:lnTo>
                    <a:lnTo>
                      <a:pt x="1021" y="439"/>
                    </a:lnTo>
                    <a:lnTo>
                      <a:pt x="1036" y="439"/>
                    </a:lnTo>
                    <a:lnTo>
                      <a:pt x="1064" y="439"/>
                    </a:lnTo>
                    <a:lnTo>
                      <a:pt x="1135" y="439"/>
                    </a:lnTo>
                    <a:lnTo>
                      <a:pt x="1135" y="468"/>
                    </a:lnTo>
                    <a:lnTo>
                      <a:pt x="1149" y="468"/>
                    </a:lnTo>
                    <a:lnTo>
                      <a:pt x="1163" y="468"/>
                    </a:lnTo>
                    <a:lnTo>
                      <a:pt x="1177" y="468"/>
                    </a:lnTo>
                    <a:lnTo>
                      <a:pt x="1206" y="468"/>
                    </a:lnTo>
                    <a:lnTo>
                      <a:pt x="1220" y="468"/>
                    </a:lnTo>
                    <a:lnTo>
                      <a:pt x="1234" y="468"/>
                    </a:lnTo>
                    <a:lnTo>
                      <a:pt x="1248" y="468"/>
                    </a:lnTo>
                    <a:lnTo>
                      <a:pt x="1248" y="496"/>
                    </a:lnTo>
                    <a:lnTo>
                      <a:pt x="1248" y="539"/>
                    </a:lnTo>
                    <a:lnTo>
                      <a:pt x="1248" y="553"/>
                    </a:lnTo>
                    <a:lnTo>
                      <a:pt x="1248" y="567"/>
                    </a:lnTo>
                    <a:lnTo>
                      <a:pt x="1248" y="581"/>
                    </a:lnTo>
                    <a:lnTo>
                      <a:pt x="1248" y="595"/>
                    </a:lnTo>
                    <a:lnTo>
                      <a:pt x="1248" y="610"/>
                    </a:lnTo>
                    <a:lnTo>
                      <a:pt x="1248" y="624"/>
                    </a:lnTo>
                    <a:lnTo>
                      <a:pt x="1277" y="624"/>
                    </a:lnTo>
                    <a:lnTo>
                      <a:pt x="1291" y="624"/>
                    </a:lnTo>
                    <a:lnTo>
                      <a:pt x="1291" y="638"/>
                    </a:lnTo>
                    <a:lnTo>
                      <a:pt x="1291" y="652"/>
                    </a:lnTo>
                    <a:lnTo>
                      <a:pt x="1291" y="666"/>
                    </a:lnTo>
                    <a:lnTo>
                      <a:pt x="1291" y="680"/>
                    </a:lnTo>
                    <a:lnTo>
                      <a:pt x="1291" y="695"/>
                    </a:lnTo>
                    <a:lnTo>
                      <a:pt x="1291" y="709"/>
                    </a:lnTo>
                    <a:lnTo>
                      <a:pt x="1305" y="737"/>
                    </a:lnTo>
                    <a:lnTo>
                      <a:pt x="1305" y="751"/>
                    </a:lnTo>
                    <a:lnTo>
                      <a:pt x="1319" y="751"/>
                    </a:lnTo>
                    <a:lnTo>
                      <a:pt x="1319" y="766"/>
                    </a:lnTo>
                    <a:lnTo>
                      <a:pt x="1319" y="780"/>
                    </a:lnTo>
                    <a:lnTo>
                      <a:pt x="1333" y="794"/>
                    </a:lnTo>
                    <a:lnTo>
                      <a:pt x="1319" y="794"/>
                    </a:lnTo>
                    <a:lnTo>
                      <a:pt x="1305" y="794"/>
                    </a:lnTo>
                    <a:lnTo>
                      <a:pt x="1305" y="808"/>
                    </a:lnTo>
                    <a:lnTo>
                      <a:pt x="1305" y="822"/>
                    </a:lnTo>
                    <a:lnTo>
                      <a:pt x="1291" y="836"/>
                    </a:lnTo>
                    <a:lnTo>
                      <a:pt x="1291" y="851"/>
                    </a:lnTo>
                    <a:lnTo>
                      <a:pt x="1291" y="865"/>
                    </a:lnTo>
                    <a:lnTo>
                      <a:pt x="1277" y="865"/>
                    </a:lnTo>
                    <a:lnTo>
                      <a:pt x="1277" y="879"/>
                    </a:lnTo>
                    <a:lnTo>
                      <a:pt x="1277" y="893"/>
                    </a:lnTo>
                    <a:lnTo>
                      <a:pt x="1277" y="907"/>
                    </a:lnTo>
                    <a:lnTo>
                      <a:pt x="1263" y="907"/>
                    </a:lnTo>
                    <a:lnTo>
                      <a:pt x="1263" y="922"/>
                    </a:lnTo>
                    <a:lnTo>
                      <a:pt x="1263" y="936"/>
                    </a:lnTo>
                    <a:lnTo>
                      <a:pt x="1263" y="950"/>
                    </a:lnTo>
                    <a:lnTo>
                      <a:pt x="1263" y="964"/>
                    </a:lnTo>
                    <a:lnTo>
                      <a:pt x="1263" y="978"/>
                    </a:lnTo>
                    <a:lnTo>
                      <a:pt x="1277" y="978"/>
                    </a:lnTo>
                    <a:lnTo>
                      <a:pt x="1277" y="993"/>
                    </a:lnTo>
                    <a:lnTo>
                      <a:pt x="1277" y="1007"/>
                    </a:lnTo>
                    <a:lnTo>
                      <a:pt x="1277" y="1021"/>
                    </a:lnTo>
                    <a:lnTo>
                      <a:pt x="1277" y="1035"/>
                    </a:lnTo>
                    <a:lnTo>
                      <a:pt x="1277" y="1049"/>
                    </a:lnTo>
                    <a:lnTo>
                      <a:pt x="1277" y="1063"/>
                    </a:lnTo>
                    <a:lnTo>
                      <a:pt x="1263" y="1063"/>
                    </a:lnTo>
                    <a:lnTo>
                      <a:pt x="1248" y="1063"/>
                    </a:lnTo>
                    <a:lnTo>
                      <a:pt x="1248" y="1078"/>
                    </a:lnTo>
                    <a:lnTo>
                      <a:pt x="1248" y="1092"/>
                    </a:lnTo>
                    <a:lnTo>
                      <a:pt x="1263" y="1092"/>
                    </a:lnTo>
                    <a:lnTo>
                      <a:pt x="1277" y="1106"/>
                    </a:lnTo>
                    <a:lnTo>
                      <a:pt x="1277" y="1120"/>
                    </a:lnTo>
                    <a:lnTo>
                      <a:pt x="1277" y="1134"/>
                    </a:lnTo>
                    <a:lnTo>
                      <a:pt x="1277" y="1149"/>
                    </a:lnTo>
                    <a:lnTo>
                      <a:pt x="1263" y="1149"/>
                    </a:lnTo>
                    <a:lnTo>
                      <a:pt x="1248" y="1149"/>
                    </a:lnTo>
                    <a:lnTo>
                      <a:pt x="1248" y="1163"/>
                    </a:lnTo>
                    <a:lnTo>
                      <a:pt x="1234" y="1149"/>
                    </a:lnTo>
                    <a:lnTo>
                      <a:pt x="1220" y="1149"/>
                    </a:lnTo>
                    <a:lnTo>
                      <a:pt x="1220" y="1134"/>
                    </a:lnTo>
                    <a:lnTo>
                      <a:pt x="1206" y="1134"/>
                    </a:lnTo>
                    <a:lnTo>
                      <a:pt x="1192" y="1134"/>
                    </a:lnTo>
                    <a:lnTo>
                      <a:pt x="1177" y="1120"/>
                    </a:lnTo>
                    <a:lnTo>
                      <a:pt x="1163" y="1120"/>
                    </a:lnTo>
                    <a:lnTo>
                      <a:pt x="1149" y="1120"/>
                    </a:lnTo>
                    <a:lnTo>
                      <a:pt x="1149" y="1106"/>
                    </a:lnTo>
                    <a:lnTo>
                      <a:pt x="1135" y="1106"/>
                    </a:lnTo>
                    <a:lnTo>
                      <a:pt x="1121" y="1106"/>
                    </a:lnTo>
                    <a:lnTo>
                      <a:pt x="1107" y="1106"/>
                    </a:lnTo>
                    <a:lnTo>
                      <a:pt x="1092" y="1092"/>
                    </a:lnTo>
                    <a:lnTo>
                      <a:pt x="1064" y="1092"/>
                    </a:lnTo>
                    <a:lnTo>
                      <a:pt x="1050" y="1078"/>
                    </a:lnTo>
                    <a:lnTo>
                      <a:pt x="1036" y="1078"/>
                    </a:lnTo>
                    <a:lnTo>
                      <a:pt x="1050" y="1078"/>
                    </a:lnTo>
                    <a:lnTo>
                      <a:pt x="1050" y="1063"/>
                    </a:lnTo>
                    <a:lnTo>
                      <a:pt x="1036" y="1063"/>
                    </a:lnTo>
                    <a:lnTo>
                      <a:pt x="1021" y="1063"/>
                    </a:lnTo>
                    <a:lnTo>
                      <a:pt x="1021" y="1049"/>
                    </a:lnTo>
                    <a:lnTo>
                      <a:pt x="1021" y="1035"/>
                    </a:lnTo>
                    <a:lnTo>
                      <a:pt x="1007" y="1035"/>
                    </a:lnTo>
                    <a:lnTo>
                      <a:pt x="993" y="1035"/>
                    </a:lnTo>
                    <a:lnTo>
                      <a:pt x="979" y="1035"/>
                    </a:lnTo>
                    <a:lnTo>
                      <a:pt x="965" y="1035"/>
                    </a:lnTo>
                    <a:lnTo>
                      <a:pt x="951" y="1035"/>
                    </a:lnTo>
                    <a:lnTo>
                      <a:pt x="936" y="1035"/>
                    </a:lnTo>
                    <a:lnTo>
                      <a:pt x="922" y="1035"/>
                    </a:lnTo>
                    <a:lnTo>
                      <a:pt x="908" y="1021"/>
                    </a:lnTo>
                    <a:lnTo>
                      <a:pt x="894" y="1021"/>
                    </a:lnTo>
                    <a:lnTo>
                      <a:pt x="880" y="1007"/>
                    </a:lnTo>
                    <a:lnTo>
                      <a:pt x="865" y="1007"/>
                    </a:lnTo>
                    <a:lnTo>
                      <a:pt x="865" y="1021"/>
                    </a:lnTo>
                    <a:lnTo>
                      <a:pt x="851" y="1021"/>
                    </a:lnTo>
                    <a:lnTo>
                      <a:pt x="837" y="1021"/>
                    </a:lnTo>
                    <a:lnTo>
                      <a:pt x="837" y="1007"/>
                    </a:lnTo>
                    <a:lnTo>
                      <a:pt x="837" y="993"/>
                    </a:lnTo>
                    <a:lnTo>
                      <a:pt x="837" y="978"/>
                    </a:lnTo>
                    <a:lnTo>
                      <a:pt x="837" y="964"/>
                    </a:lnTo>
                    <a:lnTo>
                      <a:pt x="823" y="964"/>
                    </a:lnTo>
                    <a:lnTo>
                      <a:pt x="823" y="950"/>
                    </a:lnTo>
                    <a:lnTo>
                      <a:pt x="809" y="936"/>
                    </a:lnTo>
                    <a:lnTo>
                      <a:pt x="795" y="936"/>
                    </a:lnTo>
                    <a:lnTo>
                      <a:pt x="795" y="950"/>
                    </a:lnTo>
                    <a:lnTo>
                      <a:pt x="795" y="964"/>
                    </a:lnTo>
                    <a:lnTo>
                      <a:pt x="795" y="978"/>
                    </a:lnTo>
                    <a:lnTo>
                      <a:pt x="795" y="993"/>
                    </a:lnTo>
                    <a:lnTo>
                      <a:pt x="780" y="993"/>
                    </a:lnTo>
                    <a:lnTo>
                      <a:pt x="780" y="1007"/>
                    </a:lnTo>
                    <a:lnTo>
                      <a:pt x="780" y="1021"/>
                    </a:lnTo>
                    <a:lnTo>
                      <a:pt x="780" y="1035"/>
                    </a:lnTo>
                    <a:lnTo>
                      <a:pt x="780" y="1049"/>
                    </a:lnTo>
                    <a:lnTo>
                      <a:pt x="780" y="1063"/>
                    </a:lnTo>
                    <a:lnTo>
                      <a:pt x="780" y="1078"/>
                    </a:lnTo>
                    <a:lnTo>
                      <a:pt x="780" y="1092"/>
                    </a:lnTo>
                    <a:lnTo>
                      <a:pt x="780" y="1106"/>
                    </a:lnTo>
                    <a:lnTo>
                      <a:pt x="780" y="1120"/>
                    </a:lnTo>
                    <a:lnTo>
                      <a:pt x="780" y="1134"/>
                    </a:lnTo>
                    <a:lnTo>
                      <a:pt x="780" y="1149"/>
                    </a:lnTo>
                    <a:lnTo>
                      <a:pt x="780" y="1163"/>
                    </a:lnTo>
                    <a:lnTo>
                      <a:pt x="780" y="1177"/>
                    </a:lnTo>
                    <a:lnTo>
                      <a:pt x="780" y="1191"/>
                    </a:lnTo>
                    <a:lnTo>
                      <a:pt x="780" y="1205"/>
                    </a:lnTo>
                    <a:lnTo>
                      <a:pt x="780" y="1219"/>
                    </a:lnTo>
                    <a:lnTo>
                      <a:pt x="795" y="1219"/>
                    </a:lnTo>
                    <a:lnTo>
                      <a:pt x="809" y="1219"/>
                    </a:lnTo>
                    <a:lnTo>
                      <a:pt x="823" y="1219"/>
                    </a:lnTo>
                    <a:lnTo>
                      <a:pt x="837" y="1234"/>
                    </a:lnTo>
                    <a:lnTo>
                      <a:pt x="851" y="1234"/>
                    </a:lnTo>
                    <a:lnTo>
                      <a:pt x="865" y="1234"/>
                    </a:lnTo>
                    <a:lnTo>
                      <a:pt x="880" y="1219"/>
                    </a:lnTo>
                    <a:lnTo>
                      <a:pt x="894" y="1219"/>
                    </a:lnTo>
                    <a:lnTo>
                      <a:pt x="894" y="1234"/>
                    </a:lnTo>
                    <a:lnTo>
                      <a:pt x="908" y="1234"/>
                    </a:lnTo>
                    <a:lnTo>
                      <a:pt x="922" y="1248"/>
                    </a:lnTo>
                    <a:lnTo>
                      <a:pt x="951" y="1248"/>
                    </a:lnTo>
                    <a:lnTo>
                      <a:pt x="951" y="1262"/>
                    </a:lnTo>
                    <a:lnTo>
                      <a:pt x="965" y="1262"/>
                    </a:lnTo>
                    <a:lnTo>
                      <a:pt x="979" y="1262"/>
                    </a:lnTo>
                    <a:lnTo>
                      <a:pt x="993" y="1262"/>
                    </a:lnTo>
                    <a:lnTo>
                      <a:pt x="993" y="1276"/>
                    </a:lnTo>
                    <a:lnTo>
                      <a:pt x="993" y="1290"/>
                    </a:lnTo>
                    <a:lnTo>
                      <a:pt x="993" y="1305"/>
                    </a:lnTo>
                    <a:lnTo>
                      <a:pt x="1036" y="1305"/>
                    </a:lnTo>
                    <a:lnTo>
                      <a:pt x="1036" y="1319"/>
                    </a:lnTo>
                    <a:lnTo>
                      <a:pt x="1036" y="1347"/>
                    </a:lnTo>
                    <a:lnTo>
                      <a:pt x="1050" y="1347"/>
                    </a:lnTo>
                    <a:lnTo>
                      <a:pt x="1050" y="1361"/>
                    </a:lnTo>
                    <a:lnTo>
                      <a:pt x="1078" y="1361"/>
                    </a:lnTo>
                    <a:lnTo>
                      <a:pt x="1107" y="1361"/>
                    </a:lnTo>
                    <a:lnTo>
                      <a:pt x="1121" y="1361"/>
                    </a:lnTo>
                    <a:lnTo>
                      <a:pt x="1135" y="1361"/>
                    </a:lnTo>
                    <a:lnTo>
                      <a:pt x="1149" y="1361"/>
                    </a:lnTo>
                    <a:lnTo>
                      <a:pt x="1163" y="1361"/>
                    </a:lnTo>
                    <a:lnTo>
                      <a:pt x="1177" y="1361"/>
                    </a:lnTo>
                    <a:lnTo>
                      <a:pt x="1192" y="1361"/>
                    </a:lnTo>
                    <a:lnTo>
                      <a:pt x="1206" y="1361"/>
                    </a:lnTo>
                    <a:lnTo>
                      <a:pt x="1220" y="1347"/>
                    </a:lnTo>
                    <a:lnTo>
                      <a:pt x="1234" y="1347"/>
                    </a:lnTo>
                    <a:lnTo>
                      <a:pt x="1234" y="1333"/>
                    </a:lnTo>
                    <a:lnTo>
                      <a:pt x="1234" y="1319"/>
                    </a:lnTo>
                    <a:lnTo>
                      <a:pt x="1234" y="1305"/>
                    </a:lnTo>
                    <a:lnTo>
                      <a:pt x="1234" y="1290"/>
                    </a:lnTo>
                    <a:lnTo>
                      <a:pt x="1234" y="1276"/>
                    </a:lnTo>
                    <a:lnTo>
                      <a:pt x="1220" y="1276"/>
                    </a:lnTo>
                    <a:lnTo>
                      <a:pt x="1220" y="1262"/>
                    </a:lnTo>
                    <a:lnTo>
                      <a:pt x="1206" y="1262"/>
                    </a:lnTo>
                    <a:lnTo>
                      <a:pt x="1206" y="1248"/>
                    </a:lnTo>
                    <a:lnTo>
                      <a:pt x="1206" y="1234"/>
                    </a:lnTo>
                    <a:lnTo>
                      <a:pt x="1206" y="1219"/>
                    </a:lnTo>
                    <a:lnTo>
                      <a:pt x="1206" y="1205"/>
                    </a:lnTo>
                    <a:lnTo>
                      <a:pt x="1192" y="1205"/>
                    </a:lnTo>
                    <a:lnTo>
                      <a:pt x="1206" y="1205"/>
                    </a:lnTo>
                    <a:lnTo>
                      <a:pt x="1206" y="1191"/>
                    </a:lnTo>
                    <a:lnTo>
                      <a:pt x="1206" y="1205"/>
                    </a:lnTo>
                    <a:lnTo>
                      <a:pt x="1206" y="1219"/>
                    </a:lnTo>
                    <a:lnTo>
                      <a:pt x="1220" y="1219"/>
                    </a:lnTo>
                    <a:lnTo>
                      <a:pt x="1220" y="1234"/>
                    </a:lnTo>
                    <a:lnTo>
                      <a:pt x="1220" y="1248"/>
                    </a:lnTo>
                    <a:lnTo>
                      <a:pt x="1220" y="1262"/>
                    </a:lnTo>
                    <a:lnTo>
                      <a:pt x="1234" y="1262"/>
                    </a:lnTo>
                    <a:lnTo>
                      <a:pt x="1234" y="1276"/>
                    </a:lnTo>
                    <a:lnTo>
                      <a:pt x="1248" y="1276"/>
                    </a:lnTo>
                    <a:lnTo>
                      <a:pt x="1248" y="1290"/>
                    </a:lnTo>
                    <a:lnTo>
                      <a:pt x="1248" y="1305"/>
                    </a:lnTo>
                    <a:lnTo>
                      <a:pt x="1263" y="1305"/>
                    </a:lnTo>
                    <a:lnTo>
                      <a:pt x="1277" y="1305"/>
                    </a:lnTo>
                    <a:lnTo>
                      <a:pt x="1291" y="1305"/>
                    </a:lnTo>
                    <a:lnTo>
                      <a:pt x="1305" y="1305"/>
                    </a:lnTo>
                    <a:lnTo>
                      <a:pt x="1319" y="1305"/>
                    </a:lnTo>
                    <a:lnTo>
                      <a:pt x="1319" y="1319"/>
                    </a:lnTo>
                    <a:lnTo>
                      <a:pt x="1333" y="1319"/>
                    </a:lnTo>
                    <a:lnTo>
                      <a:pt x="1333" y="1305"/>
                    </a:lnTo>
                    <a:lnTo>
                      <a:pt x="1348" y="1305"/>
                    </a:lnTo>
                    <a:lnTo>
                      <a:pt x="1348" y="1319"/>
                    </a:lnTo>
                    <a:lnTo>
                      <a:pt x="1348" y="1333"/>
                    </a:lnTo>
                    <a:lnTo>
                      <a:pt x="1348" y="1347"/>
                    </a:lnTo>
                    <a:lnTo>
                      <a:pt x="1362" y="1347"/>
                    </a:lnTo>
                    <a:lnTo>
                      <a:pt x="1362" y="1361"/>
                    </a:lnTo>
                    <a:lnTo>
                      <a:pt x="1348" y="1361"/>
                    </a:lnTo>
                    <a:lnTo>
                      <a:pt x="1333" y="1361"/>
                    </a:lnTo>
                    <a:lnTo>
                      <a:pt x="1319" y="1361"/>
                    </a:lnTo>
                    <a:lnTo>
                      <a:pt x="1305" y="1361"/>
                    </a:lnTo>
                    <a:lnTo>
                      <a:pt x="1305" y="1375"/>
                    </a:lnTo>
                    <a:lnTo>
                      <a:pt x="1305" y="1390"/>
                    </a:lnTo>
                    <a:lnTo>
                      <a:pt x="1305" y="1418"/>
                    </a:lnTo>
                    <a:lnTo>
                      <a:pt x="1305" y="1432"/>
                    </a:lnTo>
                    <a:lnTo>
                      <a:pt x="1305" y="1446"/>
                    </a:lnTo>
                    <a:lnTo>
                      <a:pt x="1333" y="1446"/>
                    </a:lnTo>
                    <a:lnTo>
                      <a:pt x="1348" y="1446"/>
                    </a:lnTo>
                    <a:lnTo>
                      <a:pt x="1362" y="1446"/>
                    </a:lnTo>
                    <a:lnTo>
                      <a:pt x="1376" y="1446"/>
                    </a:lnTo>
                    <a:lnTo>
                      <a:pt x="1390" y="1446"/>
                    </a:lnTo>
                    <a:lnTo>
                      <a:pt x="1404" y="1446"/>
                    </a:lnTo>
                    <a:lnTo>
                      <a:pt x="1419" y="1446"/>
                    </a:lnTo>
                    <a:lnTo>
                      <a:pt x="1433" y="1446"/>
                    </a:lnTo>
                    <a:lnTo>
                      <a:pt x="1447" y="1446"/>
                    </a:lnTo>
                    <a:lnTo>
                      <a:pt x="1461" y="1432"/>
                    </a:lnTo>
                    <a:lnTo>
                      <a:pt x="1475" y="1432"/>
                    </a:lnTo>
                    <a:lnTo>
                      <a:pt x="1489" y="1432"/>
                    </a:lnTo>
                    <a:lnTo>
                      <a:pt x="1504" y="1432"/>
                    </a:lnTo>
                    <a:lnTo>
                      <a:pt x="1518" y="1432"/>
                    </a:lnTo>
                    <a:lnTo>
                      <a:pt x="1518" y="1446"/>
                    </a:lnTo>
                    <a:lnTo>
                      <a:pt x="1532" y="1446"/>
                    </a:lnTo>
                    <a:lnTo>
                      <a:pt x="1532" y="1461"/>
                    </a:lnTo>
                    <a:lnTo>
                      <a:pt x="1532" y="1475"/>
                    </a:lnTo>
                    <a:lnTo>
                      <a:pt x="1546" y="1475"/>
                    </a:lnTo>
                    <a:lnTo>
                      <a:pt x="1546" y="1489"/>
                    </a:lnTo>
                    <a:lnTo>
                      <a:pt x="1546" y="1503"/>
                    </a:lnTo>
                    <a:lnTo>
                      <a:pt x="1560" y="1503"/>
                    </a:lnTo>
                    <a:lnTo>
                      <a:pt x="1560" y="1517"/>
                    </a:lnTo>
                    <a:lnTo>
                      <a:pt x="1575" y="1517"/>
                    </a:lnTo>
                    <a:lnTo>
                      <a:pt x="1575" y="1532"/>
                    </a:lnTo>
                    <a:lnTo>
                      <a:pt x="1589" y="1532"/>
                    </a:lnTo>
                    <a:lnTo>
                      <a:pt x="1603" y="1546"/>
                    </a:lnTo>
                    <a:lnTo>
                      <a:pt x="1617" y="1560"/>
                    </a:lnTo>
                    <a:lnTo>
                      <a:pt x="1631" y="1560"/>
                    </a:lnTo>
                    <a:lnTo>
                      <a:pt x="1645" y="1560"/>
                    </a:lnTo>
                    <a:lnTo>
                      <a:pt x="1660" y="1560"/>
                    </a:lnTo>
                    <a:lnTo>
                      <a:pt x="1660" y="1546"/>
                    </a:lnTo>
                    <a:lnTo>
                      <a:pt x="1674" y="1546"/>
                    </a:lnTo>
                    <a:lnTo>
                      <a:pt x="1688" y="1546"/>
                    </a:lnTo>
                    <a:lnTo>
                      <a:pt x="1688" y="1560"/>
                    </a:lnTo>
                    <a:lnTo>
                      <a:pt x="1702" y="1560"/>
                    </a:lnTo>
                    <a:lnTo>
                      <a:pt x="1702" y="1574"/>
                    </a:lnTo>
                    <a:lnTo>
                      <a:pt x="1702" y="1588"/>
                    </a:lnTo>
                    <a:lnTo>
                      <a:pt x="1688" y="1602"/>
                    </a:lnTo>
                    <a:lnTo>
                      <a:pt x="1702" y="1602"/>
                    </a:lnTo>
                    <a:lnTo>
                      <a:pt x="1702" y="1617"/>
                    </a:lnTo>
                    <a:lnTo>
                      <a:pt x="1702" y="1631"/>
                    </a:lnTo>
                    <a:lnTo>
                      <a:pt x="1702" y="1645"/>
                    </a:lnTo>
                    <a:lnTo>
                      <a:pt x="1702" y="1659"/>
                    </a:lnTo>
                    <a:lnTo>
                      <a:pt x="1702" y="1673"/>
                    </a:lnTo>
                    <a:lnTo>
                      <a:pt x="1702" y="1688"/>
                    </a:lnTo>
                    <a:lnTo>
                      <a:pt x="1702" y="1702"/>
                    </a:lnTo>
                    <a:lnTo>
                      <a:pt x="1702" y="1716"/>
                    </a:lnTo>
                    <a:lnTo>
                      <a:pt x="1702" y="1730"/>
                    </a:lnTo>
                    <a:lnTo>
                      <a:pt x="1702" y="1744"/>
                    </a:lnTo>
                    <a:lnTo>
                      <a:pt x="1702" y="1758"/>
                    </a:lnTo>
                    <a:lnTo>
                      <a:pt x="1688" y="1758"/>
                    </a:lnTo>
                    <a:lnTo>
                      <a:pt x="1674" y="1758"/>
                    </a:lnTo>
                    <a:lnTo>
                      <a:pt x="1660" y="1758"/>
                    </a:lnTo>
                    <a:lnTo>
                      <a:pt x="1660" y="1744"/>
                    </a:lnTo>
                    <a:lnTo>
                      <a:pt x="1645" y="1744"/>
                    </a:lnTo>
                    <a:lnTo>
                      <a:pt x="1645" y="1758"/>
                    </a:lnTo>
                    <a:lnTo>
                      <a:pt x="1645" y="1773"/>
                    </a:lnTo>
                    <a:lnTo>
                      <a:pt x="1631" y="1773"/>
                    </a:lnTo>
                    <a:lnTo>
                      <a:pt x="1617" y="1773"/>
                    </a:lnTo>
                    <a:lnTo>
                      <a:pt x="1617" y="1787"/>
                    </a:lnTo>
                    <a:lnTo>
                      <a:pt x="1617" y="1801"/>
                    </a:lnTo>
                    <a:lnTo>
                      <a:pt x="1603" y="1801"/>
                    </a:lnTo>
                    <a:lnTo>
                      <a:pt x="1589" y="1801"/>
                    </a:lnTo>
                    <a:lnTo>
                      <a:pt x="1575" y="1801"/>
                    </a:lnTo>
                    <a:lnTo>
                      <a:pt x="1575" y="1815"/>
                    </a:lnTo>
                    <a:lnTo>
                      <a:pt x="1575" y="1829"/>
                    </a:lnTo>
                    <a:lnTo>
                      <a:pt x="1575" y="1844"/>
                    </a:lnTo>
                    <a:lnTo>
                      <a:pt x="1560" y="1844"/>
                    </a:lnTo>
                    <a:lnTo>
                      <a:pt x="1546" y="1844"/>
                    </a:lnTo>
                    <a:lnTo>
                      <a:pt x="1532" y="1844"/>
                    </a:lnTo>
                    <a:lnTo>
                      <a:pt x="1532" y="1829"/>
                    </a:lnTo>
                    <a:lnTo>
                      <a:pt x="1518" y="1829"/>
                    </a:lnTo>
                    <a:lnTo>
                      <a:pt x="1475" y="1829"/>
                    </a:lnTo>
                    <a:lnTo>
                      <a:pt x="1475" y="1844"/>
                    </a:lnTo>
                    <a:lnTo>
                      <a:pt x="1475" y="1858"/>
                    </a:lnTo>
                    <a:lnTo>
                      <a:pt x="1475" y="1872"/>
                    </a:lnTo>
                    <a:lnTo>
                      <a:pt x="1475" y="1915"/>
                    </a:lnTo>
                    <a:lnTo>
                      <a:pt x="1447" y="1929"/>
                    </a:lnTo>
                    <a:lnTo>
                      <a:pt x="1433" y="1929"/>
                    </a:lnTo>
                    <a:lnTo>
                      <a:pt x="1433" y="1971"/>
                    </a:lnTo>
                    <a:lnTo>
                      <a:pt x="1433" y="1985"/>
                    </a:lnTo>
                    <a:lnTo>
                      <a:pt x="1433" y="2000"/>
                    </a:lnTo>
                    <a:lnTo>
                      <a:pt x="1433" y="2014"/>
                    </a:lnTo>
                    <a:lnTo>
                      <a:pt x="1433" y="2028"/>
                    </a:lnTo>
                    <a:lnTo>
                      <a:pt x="1433" y="2042"/>
                    </a:lnTo>
                    <a:lnTo>
                      <a:pt x="1433" y="2056"/>
                    </a:lnTo>
                    <a:lnTo>
                      <a:pt x="1433" y="2071"/>
                    </a:lnTo>
                    <a:lnTo>
                      <a:pt x="1433" y="2085"/>
                    </a:lnTo>
                    <a:lnTo>
                      <a:pt x="1433" y="2099"/>
                    </a:lnTo>
                    <a:lnTo>
                      <a:pt x="1433" y="2113"/>
                    </a:lnTo>
                    <a:lnTo>
                      <a:pt x="1433" y="2127"/>
                    </a:lnTo>
                    <a:lnTo>
                      <a:pt x="1433" y="2141"/>
                    </a:lnTo>
                    <a:lnTo>
                      <a:pt x="1433" y="2156"/>
                    </a:lnTo>
                    <a:lnTo>
                      <a:pt x="1433" y="2170"/>
                    </a:lnTo>
                    <a:lnTo>
                      <a:pt x="1433" y="2184"/>
                    </a:lnTo>
                    <a:lnTo>
                      <a:pt x="1433" y="2198"/>
                    </a:lnTo>
                    <a:lnTo>
                      <a:pt x="1433" y="2212"/>
                    </a:lnTo>
                    <a:lnTo>
                      <a:pt x="1433" y="2227"/>
                    </a:lnTo>
                    <a:lnTo>
                      <a:pt x="1419" y="2227"/>
                    </a:lnTo>
                    <a:lnTo>
                      <a:pt x="1404" y="2227"/>
                    </a:lnTo>
                    <a:lnTo>
                      <a:pt x="1390" y="2227"/>
                    </a:lnTo>
                    <a:lnTo>
                      <a:pt x="1362" y="2227"/>
                    </a:lnTo>
                    <a:lnTo>
                      <a:pt x="1348" y="2227"/>
                    </a:lnTo>
                    <a:lnTo>
                      <a:pt x="1348" y="2241"/>
                    </a:lnTo>
                    <a:lnTo>
                      <a:pt x="1348" y="2255"/>
                    </a:lnTo>
                    <a:lnTo>
                      <a:pt x="1333" y="2269"/>
                    </a:lnTo>
                    <a:lnTo>
                      <a:pt x="1291" y="2269"/>
                    </a:lnTo>
                    <a:lnTo>
                      <a:pt x="1277" y="2269"/>
                    </a:lnTo>
                    <a:lnTo>
                      <a:pt x="1263" y="2255"/>
                    </a:lnTo>
                    <a:lnTo>
                      <a:pt x="1220" y="2241"/>
                    </a:lnTo>
                    <a:lnTo>
                      <a:pt x="1206" y="2241"/>
                    </a:lnTo>
                    <a:lnTo>
                      <a:pt x="1192" y="2241"/>
                    </a:lnTo>
                    <a:lnTo>
                      <a:pt x="1177" y="2227"/>
                    </a:lnTo>
                    <a:lnTo>
                      <a:pt x="1163" y="2227"/>
                    </a:lnTo>
                    <a:lnTo>
                      <a:pt x="1163" y="2241"/>
                    </a:lnTo>
                    <a:lnTo>
                      <a:pt x="1163" y="2227"/>
                    </a:lnTo>
                    <a:lnTo>
                      <a:pt x="1149" y="2227"/>
                    </a:lnTo>
                    <a:lnTo>
                      <a:pt x="1135" y="2227"/>
                    </a:lnTo>
                    <a:lnTo>
                      <a:pt x="1121" y="2227"/>
                    </a:lnTo>
                    <a:lnTo>
                      <a:pt x="1121" y="2241"/>
                    </a:lnTo>
                    <a:lnTo>
                      <a:pt x="1135" y="2241"/>
                    </a:lnTo>
                    <a:lnTo>
                      <a:pt x="1135" y="2255"/>
                    </a:lnTo>
                    <a:lnTo>
                      <a:pt x="1135" y="2269"/>
                    </a:lnTo>
                    <a:lnTo>
                      <a:pt x="1107" y="2269"/>
                    </a:lnTo>
                    <a:lnTo>
                      <a:pt x="1092" y="2269"/>
                    </a:lnTo>
                    <a:lnTo>
                      <a:pt x="1107" y="2283"/>
                    </a:lnTo>
                    <a:lnTo>
                      <a:pt x="1121" y="2283"/>
                    </a:lnTo>
                    <a:lnTo>
                      <a:pt x="1135" y="2297"/>
                    </a:lnTo>
                    <a:lnTo>
                      <a:pt x="1149" y="2297"/>
                    </a:lnTo>
                    <a:lnTo>
                      <a:pt x="1149" y="2312"/>
                    </a:lnTo>
                    <a:lnTo>
                      <a:pt x="1149" y="2297"/>
                    </a:lnTo>
                    <a:lnTo>
                      <a:pt x="1135" y="2297"/>
                    </a:lnTo>
                    <a:lnTo>
                      <a:pt x="1121" y="2297"/>
                    </a:lnTo>
                    <a:lnTo>
                      <a:pt x="1107" y="2283"/>
                    </a:lnTo>
                    <a:lnTo>
                      <a:pt x="1078" y="2283"/>
                    </a:lnTo>
                    <a:lnTo>
                      <a:pt x="1078" y="2297"/>
                    </a:lnTo>
                    <a:lnTo>
                      <a:pt x="1078" y="2312"/>
                    </a:lnTo>
                    <a:lnTo>
                      <a:pt x="1078" y="2326"/>
                    </a:lnTo>
                    <a:lnTo>
                      <a:pt x="1078" y="2340"/>
                    </a:lnTo>
                    <a:lnTo>
                      <a:pt x="1078" y="2354"/>
                    </a:lnTo>
                    <a:lnTo>
                      <a:pt x="1078" y="2368"/>
                    </a:lnTo>
                    <a:lnTo>
                      <a:pt x="1092" y="2368"/>
                    </a:lnTo>
                    <a:lnTo>
                      <a:pt x="1092" y="2383"/>
                    </a:lnTo>
                    <a:lnTo>
                      <a:pt x="1092" y="2397"/>
                    </a:lnTo>
                    <a:lnTo>
                      <a:pt x="1107" y="2411"/>
                    </a:lnTo>
                    <a:lnTo>
                      <a:pt x="1107" y="2425"/>
                    </a:lnTo>
                    <a:lnTo>
                      <a:pt x="1107" y="2439"/>
                    </a:lnTo>
                    <a:lnTo>
                      <a:pt x="1107" y="2454"/>
                    </a:lnTo>
                    <a:lnTo>
                      <a:pt x="1107" y="2468"/>
                    </a:lnTo>
                    <a:lnTo>
                      <a:pt x="1107" y="2482"/>
                    </a:lnTo>
                    <a:lnTo>
                      <a:pt x="1107" y="2496"/>
                    </a:lnTo>
                    <a:lnTo>
                      <a:pt x="1107" y="2510"/>
                    </a:lnTo>
                    <a:lnTo>
                      <a:pt x="1107" y="2524"/>
                    </a:lnTo>
                    <a:lnTo>
                      <a:pt x="1107" y="2539"/>
                    </a:lnTo>
                    <a:lnTo>
                      <a:pt x="1092" y="2539"/>
                    </a:lnTo>
                    <a:lnTo>
                      <a:pt x="1078" y="2539"/>
                    </a:lnTo>
                    <a:lnTo>
                      <a:pt x="1064" y="2539"/>
                    </a:lnTo>
                    <a:lnTo>
                      <a:pt x="1050" y="2539"/>
                    </a:lnTo>
                    <a:lnTo>
                      <a:pt x="1050" y="2524"/>
                    </a:lnTo>
                    <a:lnTo>
                      <a:pt x="1050" y="2510"/>
                    </a:lnTo>
                    <a:lnTo>
                      <a:pt x="1050" y="2496"/>
                    </a:lnTo>
                    <a:lnTo>
                      <a:pt x="1050" y="2482"/>
                    </a:lnTo>
                    <a:lnTo>
                      <a:pt x="1050" y="2468"/>
                    </a:lnTo>
                    <a:lnTo>
                      <a:pt x="1050" y="2454"/>
                    </a:lnTo>
                    <a:lnTo>
                      <a:pt x="1050" y="2439"/>
                    </a:lnTo>
                    <a:lnTo>
                      <a:pt x="1050" y="2425"/>
                    </a:lnTo>
                    <a:lnTo>
                      <a:pt x="1050" y="2411"/>
                    </a:lnTo>
                    <a:lnTo>
                      <a:pt x="1050" y="2397"/>
                    </a:lnTo>
                    <a:lnTo>
                      <a:pt x="1036" y="2397"/>
                    </a:lnTo>
                    <a:lnTo>
                      <a:pt x="1036" y="2383"/>
                    </a:lnTo>
                    <a:lnTo>
                      <a:pt x="1036" y="2368"/>
                    </a:lnTo>
                    <a:lnTo>
                      <a:pt x="1021" y="2368"/>
                    </a:lnTo>
                    <a:lnTo>
                      <a:pt x="1021" y="2354"/>
                    </a:lnTo>
                    <a:lnTo>
                      <a:pt x="1007" y="2354"/>
                    </a:lnTo>
                    <a:lnTo>
                      <a:pt x="1007" y="2340"/>
                    </a:lnTo>
                    <a:lnTo>
                      <a:pt x="993" y="2340"/>
                    </a:lnTo>
                    <a:lnTo>
                      <a:pt x="993" y="2326"/>
                    </a:lnTo>
                    <a:lnTo>
                      <a:pt x="993" y="2312"/>
                    </a:lnTo>
                    <a:lnTo>
                      <a:pt x="979" y="2312"/>
                    </a:lnTo>
                    <a:lnTo>
                      <a:pt x="993" y="2297"/>
                    </a:lnTo>
                    <a:lnTo>
                      <a:pt x="979" y="2297"/>
                    </a:lnTo>
                    <a:lnTo>
                      <a:pt x="965" y="2297"/>
                    </a:lnTo>
                    <a:lnTo>
                      <a:pt x="965" y="2283"/>
                    </a:lnTo>
                    <a:lnTo>
                      <a:pt x="965" y="2269"/>
                    </a:lnTo>
                    <a:lnTo>
                      <a:pt x="965" y="2255"/>
                    </a:lnTo>
                    <a:lnTo>
                      <a:pt x="965" y="2241"/>
                    </a:lnTo>
                    <a:lnTo>
                      <a:pt x="951" y="2241"/>
                    </a:lnTo>
                    <a:lnTo>
                      <a:pt x="936" y="2227"/>
                    </a:lnTo>
                    <a:lnTo>
                      <a:pt x="936" y="2212"/>
                    </a:lnTo>
                    <a:lnTo>
                      <a:pt x="936" y="2198"/>
                    </a:lnTo>
                    <a:lnTo>
                      <a:pt x="951" y="2184"/>
                    </a:lnTo>
                    <a:lnTo>
                      <a:pt x="951" y="2170"/>
                    </a:lnTo>
                    <a:lnTo>
                      <a:pt x="951" y="2156"/>
                    </a:lnTo>
                    <a:lnTo>
                      <a:pt x="936" y="2156"/>
                    </a:lnTo>
                    <a:lnTo>
                      <a:pt x="908" y="2141"/>
                    </a:lnTo>
                    <a:lnTo>
                      <a:pt x="880" y="2127"/>
                    </a:lnTo>
                    <a:lnTo>
                      <a:pt x="865" y="2127"/>
                    </a:lnTo>
                    <a:lnTo>
                      <a:pt x="851" y="2156"/>
                    </a:lnTo>
                    <a:lnTo>
                      <a:pt x="851" y="2170"/>
                    </a:lnTo>
                    <a:lnTo>
                      <a:pt x="851" y="2184"/>
                    </a:lnTo>
                    <a:lnTo>
                      <a:pt x="851" y="2198"/>
                    </a:lnTo>
                    <a:lnTo>
                      <a:pt x="837" y="2198"/>
                    </a:lnTo>
                    <a:lnTo>
                      <a:pt x="823" y="2198"/>
                    </a:lnTo>
                    <a:lnTo>
                      <a:pt x="809" y="2198"/>
                    </a:lnTo>
                    <a:lnTo>
                      <a:pt x="795" y="2198"/>
                    </a:lnTo>
                    <a:lnTo>
                      <a:pt x="795" y="2184"/>
                    </a:lnTo>
                    <a:lnTo>
                      <a:pt x="780" y="2184"/>
                    </a:lnTo>
                    <a:lnTo>
                      <a:pt x="766" y="2184"/>
                    </a:lnTo>
                    <a:lnTo>
                      <a:pt x="752" y="2184"/>
                    </a:lnTo>
                    <a:lnTo>
                      <a:pt x="738" y="2184"/>
                    </a:lnTo>
                    <a:lnTo>
                      <a:pt x="738" y="2170"/>
                    </a:lnTo>
                    <a:lnTo>
                      <a:pt x="724" y="2184"/>
                    </a:lnTo>
                    <a:lnTo>
                      <a:pt x="709" y="2184"/>
                    </a:lnTo>
                    <a:lnTo>
                      <a:pt x="695" y="2184"/>
                    </a:lnTo>
                    <a:lnTo>
                      <a:pt x="681" y="2184"/>
                    </a:lnTo>
                    <a:lnTo>
                      <a:pt x="667" y="2184"/>
                    </a:lnTo>
                    <a:lnTo>
                      <a:pt x="653" y="2184"/>
                    </a:lnTo>
                    <a:lnTo>
                      <a:pt x="639" y="2184"/>
                    </a:lnTo>
                    <a:lnTo>
                      <a:pt x="624" y="2184"/>
                    </a:lnTo>
                    <a:lnTo>
                      <a:pt x="610" y="2184"/>
                    </a:lnTo>
                    <a:lnTo>
                      <a:pt x="596" y="2184"/>
                    </a:lnTo>
                    <a:lnTo>
                      <a:pt x="582" y="2184"/>
                    </a:lnTo>
                    <a:lnTo>
                      <a:pt x="568" y="2184"/>
                    </a:lnTo>
                    <a:lnTo>
                      <a:pt x="553" y="2184"/>
                    </a:lnTo>
                    <a:lnTo>
                      <a:pt x="539" y="2184"/>
                    </a:lnTo>
                    <a:lnTo>
                      <a:pt x="525" y="2184"/>
                    </a:lnTo>
                    <a:lnTo>
                      <a:pt x="511" y="2184"/>
                    </a:lnTo>
                    <a:lnTo>
                      <a:pt x="497" y="2184"/>
                    </a:lnTo>
                    <a:lnTo>
                      <a:pt x="483" y="2184"/>
                    </a:lnTo>
                    <a:lnTo>
                      <a:pt x="468" y="2184"/>
                    </a:lnTo>
                    <a:lnTo>
                      <a:pt x="454" y="2184"/>
                    </a:lnTo>
                    <a:lnTo>
                      <a:pt x="440" y="2184"/>
                    </a:lnTo>
                    <a:lnTo>
                      <a:pt x="426" y="2184"/>
                    </a:lnTo>
                    <a:lnTo>
                      <a:pt x="412" y="2184"/>
                    </a:lnTo>
                    <a:lnTo>
                      <a:pt x="397" y="2184"/>
                    </a:lnTo>
                    <a:lnTo>
                      <a:pt x="383" y="2184"/>
                    </a:lnTo>
                    <a:lnTo>
                      <a:pt x="369" y="2184"/>
                    </a:lnTo>
                    <a:lnTo>
                      <a:pt x="355" y="2184"/>
                    </a:lnTo>
                    <a:lnTo>
                      <a:pt x="341" y="2184"/>
                    </a:lnTo>
                    <a:lnTo>
                      <a:pt x="327" y="2184"/>
                    </a:lnTo>
                    <a:lnTo>
                      <a:pt x="327" y="2170"/>
                    </a:lnTo>
                    <a:lnTo>
                      <a:pt x="327" y="2156"/>
                    </a:lnTo>
                    <a:lnTo>
                      <a:pt x="341" y="2141"/>
                    </a:lnTo>
                    <a:lnTo>
                      <a:pt x="327" y="2141"/>
                    </a:lnTo>
                    <a:lnTo>
                      <a:pt x="312" y="2141"/>
                    </a:lnTo>
                    <a:lnTo>
                      <a:pt x="312" y="2156"/>
                    </a:lnTo>
                    <a:lnTo>
                      <a:pt x="298" y="2156"/>
                    </a:lnTo>
                    <a:lnTo>
                      <a:pt x="298" y="2170"/>
                    </a:lnTo>
                    <a:lnTo>
                      <a:pt x="284" y="2170"/>
                    </a:lnTo>
                    <a:lnTo>
                      <a:pt x="284" y="2184"/>
                    </a:lnTo>
                    <a:lnTo>
                      <a:pt x="270" y="2184"/>
                    </a:lnTo>
                    <a:lnTo>
                      <a:pt x="256" y="2184"/>
                    </a:lnTo>
                    <a:lnTo>
                      <a:pt x="256" y="2170"/>
                    </a:lnTo>
                    <a:lnTo>
                      <a:pt x="241" y="2170"/>
                    </a:lnTo>
                    <a:lnTo>
                      <a:pt x="227" y="2170"/>
                    </a:lnTo>
                    <a:lnTo>
                      <a:pt x="199" y="2170"/>
                    </a:lnTo>
                    <a:lnTo>
                      <a:pt x="185" y="2170"/>
                    </a:lnTo>
                    <a:lnTo>
                      <a:pt x="170" y="2170"/>
                    </a:lnTo>
                    <a:lnTo>
                      <a:pt x="156" y="2170"/>
                    </a:lnTo>
                    <a:lnTo>
                      <a:pt x="142" y="2170"/>
                    </a:lnTo>
                    <a:lnTo>
                      <a:pt x="128" y="2170"/>
                    </a:lnTo>
                    <a:lnTo>
                      <a:pt x="128" y="2156"/>
                    </a:lnTo>
                    <a:lnTo>
                      <a:pt x="128" y="2127"/>
                    </a:lnTo>
                    <a:lnTo>
                      <a:pt x="114" y="2127"/>
                    </a:lnTo>
                    <a:lnTo>
                      <a:pt x="114" y="2113"/>
                    </a:lnTo>
                    <a:lnTo>
                      <a:pt x="114" y="2099"/>
                    </a:lnTo>
                    <a:lnTo>
                      <a:pt x="114" y="2085"/>
                    </a:lnTo>
                    <a:lnTo>
                      <a:pt x="114" y="2071"/>
                    </a:lnTo>
                    <a:lnTo>
                      <a:pt x="114" y="2056"/>
                    </a:lnTo>
                    <a:lnTo>
                      <a:pt x="114" y="2028"/>
                    </a:lnTo>
                    <a:lnTo>
                      <a:pt x="114" y="2014"/>
                    </a:lnTo>
                    <a:lnTo>
                      <a:pt x="114" y="2000"/>
                    </a:lnTo>
                    <a:lnTo>
                      <a:pt x="114" y="1985"/>
                    </a:lnTo>
                    <a:lnTo>
                      <a:pt x="114" y="1971"/>
                    </a:lnTo>
                    <a:lnTo>
                      <a:pt x="114" y="1957"/>
                    </a:lnTo>
                    <a:lnTo>
                      <a:pt x="114" y="1943"/>
                    </a:lnTo>
                    <a:lnTo>
                      <a:pt x="114" y="1929"/>
                    </a:lnTo>
                    <a:lnTo>
                      <a:pt x="114" y="1915"/>
                    </a:lnTo>
                    <a:lnTo>
                      <a:pt x="114" y="1900"/>
                    </a:lnTo>
                    <a:lnTo>
                      <a:pt x="114" y="1886"/>
                    </a:lnTo>
                    <a:lnTo>
                      <a:pt x="114" y="1872"/>
                    </a:lnTo>
                    <a:lnTo>
                      <a:pt x="114" y="1858"/>
                    </a:lnTo>
                    <a:lnTo>
                      <a:pt x="128" y="1829"/>
                    </a:lnTo>
                    <a:lnTo>
                      <a:pt x="128" y="1815"/>
                    </a:lnTo>
                    <a:lnTo>
                      <a:pt x="128" y="1801"/>
                    </a:lnTo>
                    <a:lnTo>
                      <a:pt x="128" y="1787"/>
                    </a:lnTo>
                    <a:lnTo>
                      <a:pt x="128" y="1773"/>
                    </a:lnTo>
                    <a:lnTo>
                      <a:pt x="128" y="1758"/>
                    </a:lnTo>
                    <a:lnTo>
                      <a:pt x="128" y="1744"/>
                    </a:lnTo>
                    <a:lnTo>
                      <a:pt x="128" y="1730"/>
                    </a:lnTo>
                    <a:lnTo>
                      <a:pt x="128" y="1716"/>
                    </a:lnTo>
                    <a:lnTo>
                      <a:pt x="128" y="1702"/>
                    </a:lnTo>
                    <a:lnTo>
                      <a:pt x="128" y="1673"/>
                    </a:lnTo>
                    <a:lnTo>
                      <a:pt x="128" y="1659"/>
                    </a:lnTo>
                    <a:lnTo>
                      <a:pt x="128" y="1631"/>
                    </a:lnTo>
                    <a:lnTo>
                      <a:pt x="128" y="1617"/>
                    </a:lnTo>
                    <a:lnTo>
                      <a:pt x="128" y="1588"/>
                    </a:lnTo>
                    <a:lnTo>
                      <a:pt x="128" y="1574"/>
                    </a:lnTo>
                    <a:lnTo>
                      <a:pt x="128" y="1560"/>
                    </a:lnTo>
                    <a:lnTo>
                      <a:pt x="128" y="1546"/>
                    </a:lnTo>
                    <a:lnTo>
                      <a:pt x="0" y="1546"/>
                    </a:lnTo>
                    <a:lnTo>
                      <a:pt x="0" y="1532"/>
                    </a:lnTo>
                    <a:lnTo>
                      <a:pt x="0" y="1517"/>
                    </a:lnTo>
                    <a:lnTo>
                      <a:pt x="0" y="1503"/>
                    </a:lnTo>
                    <a:lnTo>
                      <a:pt x="0" y="1475"/>
                    </a:lnTo>
                    <a:lnTo>
                      <a:pt x="0" y="1461"/>
                    </a:lnTo>
                    <a:lnTo>
                      <a:pt x="0" y="1432"/>
                    </a:lnTo>
                    <a:lnTo>
                      <a:pt x="0" y="1418"/>
                    </a:lnTo>
                    <a:lnTo>
                      <a:pt x="0" y="1390"/>
                    </a:lnTo>
                    <a:lnTo>
                      <a:pt x="0" y="1375"/>
                    </a:lnTo>
                    <a:lnTo>
                      <a:pt x="0" y="1361"/>
                    </a:lnTo>
                    <a:lnTo>
                      <a:pt x="0" y="1347"/>
                    </a:lnTo>
                    <a:lnTo>
                      <a:pt x="14" y="1333"/>
                    </a:lnTo>
                    <a:lnTo>
                      <a:pt x="0" y="1319"/>
                    </a:lnTo>
                    <a:lnTo>
                      <a:pt x="0" y="1305"/>
                    </a:lnTo>
                    <a:lnTo>
                      <a:pt x="0" y="1290"/>
                    </a:lnTo>
                    <a:lnTo>
                      <a:pt x="0" y="1276"/>
                    </a:lnTo>
                    <a:lnTo>
                      <a:pt x="0" y="1262"/>
                    </a:lnTo>
                    <a:lnTo>
                      <a:pt x="0" y="1248"/>
                    </a:lnTo>
                    <a:lnTo>
                      <a:pt x="0" y="1219"/>
                    </a:lnTo>
                    <a:lnTo>
                      <a:pt x="0" y="1205"/>
                    </a:lnTo>
                    <a:lnTo>
                      <a:pt x="0" y="1191"/>
                    </a:lnTo>
                    <a:lnTo>
                      <a:pt x="0" y="1163"/>
                    </a:lnTo>
                    <a:lnTo>
                      <a:pt x="0" y="1134"/>
                    </a:lnTo>
                    <a:lnTo>
                      <a:pt x="0" y="1106"/>
                    </a:lnTo>
                    <a:lnTo>
                      <a:pt x="0" y="1078"/>
                    </a:lnTo>
                    <a:lnTo>
                      <a:pt x="0" y="1063"/>
                    </a:lnTo>
                    <a:lnTo>
                      <a:pt x="0" y="1035"/>
                    </a:lnTo>
                    <a:lnTo>
                      <a:pt x="0" y="1007"/>
                    </a:lnTo>
                    <a:lnTo>
                      <a:pt x="0" y="993"/>
                    </a:lnTo>
                    <a:lnTo>
                      <a:pt x="0" y="978"/>
                    </a:lnTo>
                    <a:lnTo>
                      <a:pt x="0" y="964"/>
                    </a:lnTo>
                    <a:lnTo>
                      <a:pt x="0" y="936"/>
                    </a:lnTo>
                    <a:lnTo>
                      <a:pt x="0" y="893"/>
                    </a:lnTo>
                    <a:lnTo>
                      <a:pt x="0" y="836"/>
                    </a:lnTo>
                    <a:lnTo>
                      <a:pt x="57" y="836"/>
                    </a:lnTo>
                    <a:lnTo>
                      <a:pt x="114" y="836"/>
                    </a:lnTo>
                    <a:lnTo>
                      <a:pt x="114" y="794"/>
                    </a:lnTo>
                    <a:lnTo>
                      <a:pt x="114" y="709"/>
                    </a:lnTo>
                    <a:lnTo>
                      <a:pt x="114" y="666"/>
                    </a:lnTo>
                    <a:lnTo>
                      <a:pt x="114" y="567"/>
                    </a:lnTo>
                    <a:lnTo>
                      <a:pt x="114" y="524"/>
                    </a:lnTo>
                    <a:lnTo>
                      <a:pt x="128" y="496"/>
                    </a:lnTo>
                    <a:lnTo>
                      <a:pt x="142" y="482"/>
                    </a:lnTo>
                    <a:lnTo>
                      <a:pt x="156" y="468"/>
                    </a:lnTo>
                    <a:lnTo>
                      <a:pt x="170" y="454"/>
                    </a:lnTo>
                    <a:lnTo>
                      <a:pt x="256" y="340"/>
                    </a:lnTo>
                    <a:lnTo>
                      <a:pt x="298" y="368"/>
                    </a:lnTo>
                    <a:lnTo>
                      <a:pt x="312" y="368"/>
                    </a:lnTo>
                    <a:lnTo>
                      <a:pt x="312" y="383"/>
                    </a:lnTo>
                    <a:lnTo>
                      <a:pt x="327" y="397"/>
                    </a:lnTo>
                    <a:lnTo>
                      <a:pt x="327" y="411"/>
                    </a:lnTo>
                    <a:lnTo>
                      <a:pt x="355" y="439"/>
                    </a:lnTo>
                    <a:lnTo>
                      <a:pt x="383" y="454"/>
                    </a:lnTo>
                    <a:lnTo>
                      <a:pt x="383" y="468"/>
                    </a:lnTo>
                    <a:lnTo>
                      <a:pt x="397" y="468"/>
                    </a:lnTo>
                    <a:lnTo>
                      <a:pt x="412" y="482"/>
                    </a:lnTo>
                    <a:lnTo>
                      <a:pt x="426" y="482"/>
                    </a:lnTo>
                    <a:lnTo>
                      <a:pt x="440" y="482"/>
                    </a:lnTo>
                    <a:lnTo>
                      <a:pt x="440" y="496"/>
                    </a:lnTo>
                    <a:lnTo>
                      <a:pt x="454" y="496"/>
                    </a:lnTo>
                    <a:lnTo>
                      <a:pt x="468" y="482"/>
                    </a:lnTo>
                    <a:lnTo>
                      <a:pt x="483" y="482"/>
                    </a:lnTo>
                    <a:lnTo>
                      <a:pt x="483" y="496"/>
                    </a:lnTo>
                    <a:lnTo>
                      <a:pt x="497" y="496"/>
                    </a:lnTo>
                    <a:lnTo>
                      <a:pt x="497" y="482"/>
                    </a:lnTo>
                    <a:lnTo>
                      <a:pt x="497" y="468"/>
                    </a:lnTo>
                    <a:lnTo>
                      <a:pt x="497" y="454"/>
                    </a:lnTo>
                    <a:lnTo>
                      <a:pt x="497" y="439"/>
                    </a:lnTo>
                    <a:lnTo>
                      <a:pt x="497" y="425"/>
                    </a:lnTo>
                    <a:lnTo>
                      <a:pt x="454" y="425"/>
                    </a:lnTo>
                    <a:lnTo>
                      <a:pt x="454" y="411"/>
                    </a:lnTo>
                    <a:lnTo>
                      <a:pt x="454" y="397"/>
                    </a:lnTo>
                    <a:lnTo>
                      <a:pt x="454" y="383"/>
                    </a:lnTo>
                    <a:lnTo>
                      <a:pt x="454" y="368"/>
                    </a:lnTo>
                    <a:lnTo>
                      <a:pt x="440" y="368"/>
                    </a:lnTo>
                    <a:lnTo>
                      <a:pt x="426" y="383"/>
                    </a:lnTo>
                    <a:lnTo>
                      <a:pt x="426" y="368"/>
                    </a:lnTo>
                    <a:lnTo>
                      <a:pt x="426" y="354"/>
                    </a:lnTo>
                    <a:lnTo>
                      <a:pt x="426" y="340"/>
                    </a:lnTo>
                    <a:lnTo>
                      <a:pt x="426" y="326"/>
                    </a:lnTo>
                    <a:lnTo>
                      <a:pt x="454" y="326"/>
                    </a:lnTo>
                    <a:lnTo>
                      <a:pt x="454" y="312"/>
                    </a:lnTo>
                    <a:lnTo>
                      <a:pt x="454" y="297"/>
                    </a:lnTo>
                    <a:lnTo>
                      <a:pt x="454" y="283"/>
                    </a:lnTo>
                    <a:lnTo>
                      <a:pt x="454" y="269"/>
                    </a:lnTo>
                    <a:lnTo>
                      <a:pt x="454" y="255"/>
                    </a:lnTo>
                    <a:lnTo>
                      <a:pt x="483" y="255"/>
                    </a:lnTo>
                    <a:lnTo>
                      <a:pt x="483" y="184"/>
                    </a:lnTo>
                    <a:lnTo>
                      <a:pt x="483" y="170"/>
                    </a:lnTo>
                    <a:lnTo>
                      <a:pt x="483" y="127"/>
                    </a:lnTo>
                    <a:lnTo>
                      <a:pt x="497" y="127"/>
                    </a:lnTo>
                    <a:lnTo>
                      <a:pt x="497" y="113"/>
                    </a:lnTo>
                    <a:lnTo>
                      <a:pt x="497" y="99"/>
                    </a:lnTo>
                    <a:lnTo>
                      <a:pt x="497" y="85"/>
                    </a:lnTo>
                    <a:lnTo>
                      <a:pt x="497" y="71"/>
                    </a:lnTo>
                    <a:lnTo>
                      <a:pt x="497" y="56"/>
                    </a:lnTo>
                    <a:lnTo>
                      <a:pt x="497" y="42"/>
                    </a:lnTo>
                    <a:lnTo>
                      <a:pt x="497" y="28"/>
                    </a:lnTo>
                    <a:lnTo>
                      <a:pt x="497" y="14"/>
                    </a:lnTo>
                    <a:lnTo>
                      <a:pt x="497" y="0"/>
                    </a:lnTo>
                    <a:lnTo>
                      <a:pt x="525" y="0"/>
                    </a:lnTo>
                    <a:lnTo>
                      <a:pt x="610" y="0"/>
                    </a:lnTo>
                    <a:close/>
                  </a:path>
                </a:pathLst>
              </a:custGeom>
              <a:noFill/>
              <a:ln w="0" cap="flat">
                <a:solidFill>
                  <a:srgbClr val="000000"/>
                </a:solidFill>
                <a:prstDash val="solid"/>
                <a:round/>
                <a:headEnd/>
                <a:tailEnd/>
              </a:ln>
              <a:extLst>
                <a:ext uri="{909E8E84-426E-40DD-AFC4-6F175D3DCCD1}">
                  <a14:hiddenFill xmlns="" xmlns:a14="http://schemas.microsoft.com/office/drawing/2010/main">
                    <a:solidFill>
                      <a:srgbClr val="FFFFFF"/>
                    </a:solidFill>
                  </a14:hiddenFill>
                </a:ext>
              </a:extLst>
            </p:spPr>
            <p:txBody>
              <a:bodyPr/>
              <a:lstStyle/>
              <a:p>
                <a:endParaRPr lang="ja-JP" altLang="en-US"/>
              </a:p>
            </p:txBody>
          </p:sp>
          <p:sp>
            <p:nvSpPr>
              <p:cNvPr id="27797" name="Freeform 189"/>
              <p:cNvSpPr>
                <a:spLocks noChangeAspect="1"/>
              </p:cNvSpPr>
              <p:nvPr/>
            </p:nvSpPr>
            <p:spPr bwMode="auto">
              <a:xfrm>
                <a:off x="7649" y="5076"/>
                <a:ext cx="2852" cy="2641"/>
              </a:xfrm>
              <a:custGeom>
                <a:avLst/>
                <a:gdLst>
                  <a:gd name="T0" fmla="*/ 2147483647 w 1787"/>
                  <a:gd name="T1" fmla="*/ 2147483647 h 1659"/>
                  <a:gd name="T2" fmla="*/ 2147483647 w 1787"/>
                  <a:gd name="T3" fmla="*/ 2147483647 h 1659"/>
                  <a:gd name="T4" fmla="*/ 2147483647 w 1787"/>
                  <a:gd name="T5" fmla="*/ 2147483647 h 1659"/>
                  <a:gd name="T6" fmla="*/ 2147483647 w 1787"/>
                  <a:gd name="T7" fmla="*/ 2147483647 h 1659"/>
                  <a:gd name="T8" fmla="*/ 2147483647 w 1787"/>
                  <a:gd name="T9" fmla="*/ 2147483647 h 1659"/>
                  <a:gd name="T10" fmla="*/ 2147483647 w 1787"/>
                  <a:gd name="T11" fmla="*/ 2147483647 h 1659"/>
                  <a:gd name="T12" fmla="*/ 2147483647 w 1787"/>
                  <a:gd name="T13" fmla="*/ 2147483647 h 1659"/>
                  <a:gd name="T14" fmla="*/ 2147483647 w 1787"/>
                  <a:gd name="T15" fmla="*/ 2147483647 h 1659"/>
                  <a:gd name="T16" fmla="*/ 2147483647 w 1787"/>
                  <a:gd name="T17" fmla="*/ 2147483647 h 1659"/>
                  <a:gd name="T18" fmla="*/ 2147483647 w 1787"/>
                  <a:gd name="T19" fmla="*/ 2147483647 h 1659"/>
                  <a:gd name="T20" fmla="*/ 2147483647 w 1787"/>
                  <a:gd name="T21" fmla="*/ 2147483647 h 1659"/>
                  <a:gd name="T22" fmla="*/ 2147483647 w 1787"/>
                  <a:gd name="T23" fmla="*/ 2147483647 h 1659"/>
                  <a:gd name="T24" fmla="*/ 2147483647 w 1787"/>
                  <a:gd name="T25" fmla="*/ 2147483647 h 1659"/>
                  <a:gd name="T26" fmla="*/ 2147483647 w 1787"/>
                  <a:gd name="T27" fmla="*/ 2147483647 h 1659"/>
                  <a:gd name="T28" fmla="*/ 2147483647 w 1787"/>
                  <a:gd name="T29" fmla="*/ 2147483647 h 1659"/>
                  <a:gd name="T30" fmla="*/ 2147483647 w 1787"/>
                  <a:gd name="T31" fmla="*/ 2147483647 h 1659"/>
                  <a:gd name="T32" fmla="*/ 2147483647 w 1787"/>
                  <a:gd name="T33" fmla="*/ 2147483647 h 1659"/>
                  <a:gd name="T34" fmla="*/ 2147483647 w 1787"/>
                  <a:gd name="T35" fmla="*/ 2147483647 h 1659"/>
                  <a:gd name="T36" fmla="*/ 2147483647 w 1787"/>
                  <a:gd name="T37" fmla="*/ 2147483647 h 1659"/>
                  <a:gd name="T38" fmla="*/ 2147483647 w 1787"/>
                  <a:gd name="T39" fmla="*/ 2147483647 h 1659"/>
                  <a:gd name="T40" fmla="*/ 2147483647 w 1787"/>
                  <a:gd name="T41" fmla="*/ 2147483647 h 1659"/>
                  <a:gd name="T42" fmla="*/ 2147483647 w 1787"/>
                  <a:gd name="T43" fmla="*/ 2147483647 h 1659"/>
                  <a:gd name="T44" fmla="*/ 2147483647 w 1787"/>
                  <a:gd name="T45" fmla="*/ 2147483647 h 1659"/>
                  <a:gd name="T46" fmla="*/ 2147483647 w 1787"/>
                  <a:gd name="T47" fmla="*/ 2147483647 h 1659"/>
                  <a:gd name="T48" fmla="*/ 2147483647 w 1787"/>
                  <a:gd name="T49" fmla="*/ 2147483647 h 1659"/>
                  <a:gd name="T50" fmla="*/ 2147483647 w 1787"/>
                  <a:gd name="T51" fmla="*/ 2147483647 h 1659"/>
                  <a:gd name="T52" fmla="*/ 2147483647 w 1787"/>
                  <a:gd name="T53" fmla="*/ 2147483647 h 1659"/>
                  <a:gd name="T54" fmla="*/ 2147483647 w 1787"/>
                  <a:gd name="T55" fmla="*/ 2147483647 h 1659"/>
                  <a:gd name="T56" fmla="*/ 2147483647 w 1787"/>
                  <a:gd name="T57" fmla="*/ 2147483647 h 1659"/>
                  <a:gd name="T58" fmla="*/ 2147483647 w 1787"/>
                  <a:gd name="T59" fmla="*/ 2147483647 h 1659"/>
                  <a:gd name="T60" fmla="*/ 2147483647 w 1787"/>
                  <a:gd name="T61" fmla="*/ 2147483647 h 1659"/>
                  <a:gd name="T62" fmla="*/ 2147483647 w 1787"/>
                  <a:gd name="T63" fmla="*/ 2147483647 h 1659"/>
                  <a:gd name="T64" fmla="*/ 2147483647 w 1787"/>
                  <a:gd name="T65" fmla="*/ 2147483647 h 1659"/>
                  <a:gd name="T66" fmla="*/ 2147483647 w 1787"/>
                  <a:gd name="T67" fmla="*/ 2147483647 h 1659"/>
                  <a:gd name="T68" fmla="*/ 2147483647 w 1787"/>
                  <a:gd name="T69" fmla="*/ 2147483647 h 1659"/>
                  <a:gd name="T70" fmla="*/ 2147483647 w 1787"/>
                  <a:gd name="T71" fmla="*/ 2147483647 h 1659"/>
                  <a:gd name="T72" fmla="*/ 2147483647 w 1787"/>
                  <a:gd name="T73" fmla="*/ 2147483647 h 1659"/>
                  <a:gd name="T74" fmla="*/ 2147483647 w 1787"/>
                  <a:gd name="T75" fmla="*/ 2147483647 h 1659"/>
                  <a:gd name="T76" fmla="*/ 2147483647 w 1787"/>
                  <a:gd name="T77" fmla="*/ 2147483647 h 1659"/>
                  <a:gd name="T78" fmla="*/ 2147483647 w 1787"/>
                  <a:gd name="T79" fmla="*/ 2147483647 h 1659"/>
                  <a:gd name="T80" fmla="*/ 2147483647 w 1787"/>
                  <a:gd name="T81" fmla="*/ 2147483647 h 1659"/>
                  <a:gd name="T82" fmla="*/ 2147483647 w 1787"/>
                  <a:gd name="T83" fmla="*/ 2147483647 h 1659"/>
                  <a:gd name="T84" fmla="*/ 2147483647 w 1787"/>
                  <a:gd name="T85" fmla="*/ 2147483647 h 1659"/>
                  <a:gd name="T86" fmla="*/ 2147483647 w 1787"/>
                  <a:gd name="T87" fmla="*/ 2147483647 h 1659"/>
                  <a:gd name="T88" fmla="*/ 2147483647 w 1787"/>
                  <a:gd name="T89" fmla="*/ 2147483647 h 1659"/>
                  <a:gd name="T90" fmla="*/ 2147483647 w 1787"/>
                  <a:gd name="T91" fmla="*/ 2147483647 h 1659"/>
                  <a:gd name="T92" fmla="*/ 2147483647 w 1787"/>
                  <a:gd name="T93" fmla="*/ 2147483647 h 1659"/>
                  <a:gd name="T94" fmla="*/ 2147483647 w 1787"/>
                  <a:gd name="T95" fmla="*/ 2147483647 h 1659"/>
                  <a:gd name="T96" fmla="*/ 2147483647 w 1787"/>
                  <a:gd name="T97" fmla="*/ 2147483647 h 1659"/>
                  <a:gd name="T98" fmla="*/ 2147483647 w 1787"/>
                  <a:gd name="T99" fmla="*/ 2147483647 h 1659"/>
                  <a:gd name="T100" fmla="*/ 2147483647 w 1787"/>
                  <a:gd name="T101" fmla="*/ 2147483647 h 1659"/>
                  <a:gd name="T102" fmla="*/ 2147483647 w 1787"/>
                  <a:gd name="T103" fmla="*/ 2147483647 h 1659"/>
                  <a:gd name="T104" fmla="*/ 2147483647 w 1787"/>
                  <a:gd name="T105" fmla="*/ 2147483647 h 1659"/>
                  <a:gd name="T106" fmla="*/ 2147483647 w 1787"/>
                  <a:gd name="T107" fmla="*/ 2147483647 h 1659"/>
                  <a:gd name="T108" fmla="*/ 2147483647 w 1787"/>
                  <a:gd name="T109" fmla="*/ 2147483647 h 1659"/>
                  <a:gd name="T110" fmla="*/ 2147483647 w 1787"/>
                  <a:gd name="T111" fmla="*/ 2147483647 h 1659"/>
                  <a:gd name="T112" fmla="*/ 2147483647 w 1787"/>
                  <a:gd name="T113" fmla="*/ 2147483647 h 1659"/>
                  <a:gd name="T114" fmla="*/ 2147483647 w 1787"/>
                  <a:gd name="T115" fmla="*/ 2147483647 h 1659"/>
                  <a:gd name="T116" fmla="*/ 2147483647 w 1787"/>
                  <a:gd name="T117" fmla="*/ 2147483647 h 1659"/>
                  <a:gd name="T118" fmla="*/ 2147483647 w 1787"/>
                  <a:gd name="T119" fmla="*/ 2147483647 h 1659"/>
                  <a:gd name="T120" fmla="*/ 2147483647 w 1787"/>
                  <a:gd name="T121" fmla="*/ 2147483647 h 1659"/>
                  <a:gd name="T122" fmla="*/ 2147483647 w 1787"/>
                  <a:gd name="T123" fmla="*/ 2147483647 h 1659"/>
                  <a:gd name="T124" fmla="*/ 2147483647 w 1787"/>
                  <a:gd name="T125" fmla="*/ 2147483647 h 1659"/>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787"/>
                  <a:gd name="T190" fmla="*/ 0 h 1659"/>
                  <a:gd name="T191" fmla="*/ 1787 w 1787"/>
                  <a:gd name="T192" fmla="*/ 1659 h 1659"/>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787" h="1659">
                    <a:moveTo>
                      <a:pt x="1461" y="42"/>
                    </a:moveTo>
                    <a:lnTo>
                      <a:pt x="1475" y="71"/>
                    </a:lnTo>
                    <a:lnTo>
                      <a:pt x="1489" y="71"/>
                    </a:lnTo>
                    <a:lnTo>
                      <a:pt x="1489" y="85"/>
                    </a:lnTo>
                    <a:lnTo>
                      <a:pt x="1504" y="85"/>
                    </a:lnTo>
                    <a:lnTo>
                      <a:pt x="1518" y="85"/>
                    </a:lnTo>
                    <a:lnTo>
                      <a:pt x="1518" y="99"/>
                    </a:lnTo>
                    <a:lnTo>
                      <a:pt x="1532" y="99"/>
                    </a:lnTo>
                    <a:lnTo>
                      <a:pt x="1546" y="99"/>
                    </a:lnTo>
                    <a:lnTo>
                      <a:pt x="1546" y="113"/>
                    </a:lnTo>
                    <a:lnTo>
                      <a:pt x="1560" y="113"/>
                    </a:lnTo>
                    <a:lnTo>
                      <a:pt x="1589" y="127"/>
                    </a:lnTo>
                    <a:lnTo>
                      <a:pt x="1603" y="142"/>
                    </a:lnTo>
                    <a:lnTo>
                      <a:pt x="1631" y="142"/>
                    </a:lnTo>
                    <a:lnTo>
                      <a:pt x="1631" y="156"/>
                    </a:lnTo>
                    <a:lnTo>
                      <a:pt x="1645" y="156"/>
                    </a:lnTo>
                    <a:lnTo>
                      <a:pt x="1660" y="170"/>
                    </a:lnTo>
                    <a:lnTo>
                      <a:pt x="1660" y="184"/>
                    </a:lnTo>
                    <a:lnTo>
                      <a:pt x="1660" y="198"/>
                    </a:lnTo>
                    <a:lnTo>
                      <a:pt x="1674" y="198"/>
                    </a:lnTo>
                    <a:lnTo>
                      <a:pt x="1674" y="213"/>
                    </a:lnTo>
                    <a:lnTo>
                      <a:pt x="1688" y="227"/>
                    </a:lnTo>
                    <a:lnTo>
                      <a:pt x="1688" y="241"/>
                    </a:lnTo>
                    <a:lnTo>
                      <a:pt x="1702" y="255"/>
                    </a:lnTo>
                    <a:lnTo>
                      <a:pt x="1716" y="255"/>
                    </a:lnTo>
                    <a:lnTo>
                      <a:pt x="1716" y="269"/>
                    </a:lnTo>
                    <a:lnTo>
                      <a:pt x="1716" y="283"/>
                    </a:lnTo>
                    <a:lnTo>
                      <a:pt x="1731" y="298"/>
                    </a:lnTo>
                    <a:lnTo>
                      <a:pt x="1731" y="312"/>
                    </a:lnTo>
                    <a:lnTo>
                      <a:pt x="1731" y="326"/>
                    </a:lnTo>
                    <a:lnTo>
                      <a:pt x="1731" y="340"/>
                    </a:lnTo>
                    <a:lnTo>
                      <a:pt x="1731" y="369"/>
                    </a:lnTo>
                    <a:lnTo>
                      <a:pt x="1731" y="397"/>
                    </a:lnTo>
                    <a:lnTo>
                      <a:pt x="1731" y="425"/>
                    </a:lnTo>
                    <a:lnTo>
                      <a:pt x="1731" y="439"/>
                    </a:lnTo>
                    <a:lnTo>
                      <a:pt x="1731" y="454"/>
                    </a:lnTo>
                    <a:lnTo>
                      <a:pt x="1716" y="468"/>
                    </a:lnTo>
                    <a:lnTo>
                      <a:pt x="1716" y="482"/>
                    </a:lnTo>
                    <a:lnTo>
                      <a:pt x="1716" y="496"/>
                    </a:lnTo>
                    <a:lnTo>
                      <a:pt x="1702" y="496"/>
                    </a:lnTo>
                    <a:lnTo>
                      <a:pt x="1702" y="510"/>
                    </a:lnTo>
                    <a:lnTo>
                      <a:pt x="1674" y="539"/>
                    </a:lnTo>
                    <a:lnTo>
                      <a:pt x="1660" y="553"/>
                    </a:lnTo>
                    <a:lnTo>
                      <a:pt x="1645" y="567"/>
                    </a:lnTo>
                    <a:lnTo>
                      <a:pt x="1631" y="581"/>
                    </a:lnTo>
                    <a:lnTo>
                      <a:pt x="1631" y="596"/>
                    </a:lnTo>
                    <a:lnTo>
                      <a:pt x="1617" y="610"/>
                    </a:lnTo>
                    <a:lnTo>
                      <a:pt x="1617" y="624"/>
                    </a:lnTo>
                    <a:lnTo>
                      <a:pt x="1603" y="624"/>
                    </a:lnTo>
                    <a:lnTo>
                      <a:pt x="1603" y="638"/>
                    </a:lnTo>
                    <a:lnTo>
                      <a:pt x="1603" y="652"/>
                    </a:lnTo>
                    <a:lnTo>
                      <a:pt x="1603" y="666"/>
                    </a:lnTo>
                    <a:lnTo>
                      <a:pt x="1589" y="681"/>
                    </a:lnTo>
                    <a:lnTo>
                      <a:pt x="1589" y="695"/>
                    </a:lnTo>
                    <a:lnTo>
                      <a:pt x="1589" y="709"/>
                    </a:lnTo>
                    <a:lnTo>
                      <a:pt x="1589" y="723"/>
                    </a:lnTo>
                    <a:lnTo>
                      <a:pt x="1603" y="723"/>
                    </a:lnTo>
                    <a:lnTo>
                      <a:pt x="1603" y="737"/>
                    </a:lnTo>
                    <a:lnTo>
                      <a:pt x="1603" y="752"/>
                    </a:lnTo>
                    <a:lnTo>
                      <a:pt x="1603" y="766"/>
                    </a:lnTo>
                    <a:lnTo>
                      <a:pt x="1617" y="766"/>
                    </a:lnTo>
                    <a:lnTo>
                      <a:pt x="1617" y="780"/>
                    </a:lnTo>
                    <a:lnTo>
                      <a:pt x="1617" y="794"/>
                    </a:lnTo>
                    <a:lnTo>
                      <a:pt x="1617" y="808"/>
                    </a:lnTo>
                    <a:lnTo>
                      <a:pt x="1631" y="808"/>
                    </a:lnTo>
                    <a:lnTo>
                      <a:pt x="1631" y="822"/>
                    </a:lnTo>
                    <a:lnTo>
                      <a:pt x="1645" y="837"/>
                    </a:lnTo>
                    <a:lnTo>
                      <a:pt x="1645" y="851"/>
                    </a:lnTo>
                    <a:lnTo>
                      <a:pt x="1645" y="865"/>
                    </a:lnTo>
                    <a:lnTo>
                      <a:pt x="1660" y="865"/>
                    </a:lnTo>
                    <a:lnTo>
                      <a:pt x="1660" y="879"/>
                    </a:lnTo>
                    <a:lnTo>
                      <a:pt x="1674" y="879"/>
                    </a:lnTo>
                    <a:lnTo>
                      <a:pt x="1674" y="893"/>
                    </a:lnTo>
                    <a:lnTo>
                      <a:pt x="1688" y="908"/>
                    </a:lnTo>
                    <a:lnTo>
                      <a:pt x="1688" y="922"/>
                    </a:lnTo>
                    <a:lnTo>
                      <a:pt x="1702" y="922"/>
                    </a:lnTo>
                    <a:lnTo>
                      <a:pt x="1702" y="936"/>
                    </a:lnTo>
                    <a:lnTo>
                      <a:pt x="1716" y="936"/>
                    </a:lnTo>
                    <a:lnTo>
                      <a:pt x="1716" y="950"/>
                    </a:lnTo>
                    <a:lnTo>
                      <a:pt x="1716" y="964"/>
                    </a:lnTo>
                    <a:lnTo>
                      <a:pt x="1731" y="964"/>
                    </a:lnTo>
                    <a:lnTo>
                      <a:pt x="1731" y="978"/>
                    </a:lnTo>
                    <a:lnTo>
                      <a:pt x="1745" y="993"/>
                    </a:lnTo>
                    <a:lnTo>
                      <a:pt x="1745" y="1007"/>
                    </a:lnTo>
                    <a:lnTo>
                      <a:pt x="1759" y="1007"/>
                    </a:lnTo>
                    <a:lnTo>
                      <a:pt x="1759" y="1021"/>
                    </a:lnTo>
                    <a:lnTo>
                      <a:pt x="1759" y="1035"/>
                    </a:lnTo>
                    <a:lnTo>
                      <a:pt x="1759" y="1049"/>
                    </a:lnTo>
                    <a:lnTo>
                      <a:pt x="1773" y="1049"/>
                    </a:lnTo>
                    <a:lnTo>
                      <a:pt x="1773" y="1064"/>
                    </a:lnTo>
                    <a:lnTo>
                      <a:pt x="1773" y="1078"/>
                    </a:lnTo>
                    <a:lnTo>
                      <a:pt x="1773" y="1092"/>
                    </a:lnTo>
                    <a:lnTo>
                      <a:pt x="1773" y="1106"/>
                    </a:lnTo>
                    <a:lnTo>
                      <a:pt x="1787" y="1120"/>
                    </a:lnTo>
                    <a:lnTo>
                      <a:pt x="1787" y="1135"/>
                    </a:lnTo>
                    <a:lnTo>
                      <a:pt x="1773" y="1149"/>
                    </a:lnTo>
                    <a:lnTo>
                      <a:pt x="1773" y="1163"/>
                    </a:lnTo>
                    <a:lnTo>
                      <a:pt x="1773" y="1177"/>
                    </a:lnTo>
                    <a:lnTo>
                      <a:pt x="1773" y="1191"/>
                    </a:lnTo>
                    <a:lnTo>
                      <a:pt x="1773" y="1205"/>
                    </a:lnTo>
                    <a:lnTo>
                      <a:pt x="1773" y="1220"/>
                    </a:lnTo>
                    <a:lnTo>
                      <a:pt x="1759" y="1234"/>
                    </a:lnTo>
                    <a:lnTo>
                      <a:pt x="1759" y="1248"/>
                    </a:lnTo>
                    <a:lnTo>
                      <a:pt x="1745" y="1262"/>
                    </a:lnTo>
                    <a:lnTo>
                      <a:pt x="1745" y="1276"/>
                    </a:lnTo>
                    <a:lnTo>
                      <a:pt x="1731" y="1276"/>
                    </a:lnTo>
                    <a:lnTo>
                      <a:pt x="1731" y="1291"/>
                    </a:lnTo>
                    <a:lnTo>
                      <a:pt x="1716" y="1305"/>
                    </a:lnTo>
                    <a:lnTo>
                      <a:pt x="1716" y="1319"/>
                    </a:lnTo>
                    <a:lnTo>
                      <a:pt x="1702" y="1319"/>
                    </a:lnTo>
                    <a:lnTo>
                      <a:pt x="1702" y="1333"/>
                    </a:lnTo>
                    <a:lnTo>
                      <a:pt x="1688" y="1333"/>
                    </a:lnTo>
                    <a:lnTo>
                      <a:pt x="1688" y="1347"/>
                    </a:lnTo>
                    <a:lnTo>
                      <a:pt x="1674" y="1347"/>
                    </a:lnTo>
                    <a:lnTo>
                      <a:pt x="1660" y="1361"/>
                    </a:lnTo>
                    <a:lnTo>
                      <a:pt x="1645" y="1361"/>
                    </a:lnTo>
                    <a:lnTo>
                      <a:pt x="1603" y="1361"/>
                    </a:lnTo>
                    <a:lnTo>
                      <a:pt x="1589" y="1376"/>
                    </a:lnTo>
                    <a:lnTo>
                      <a:pt x="1575" y="1376"/>
                    </a:lnTo>
                    <a:lnTo>
                      <a:pt x="1560" y="1376"/>
                    </a:lnTo>
                    <a:lnTo>
                      <a:pt x="1518" y="1361"/>
                    </a:lnTo>
                    <a:lnTo>
                      <a:pt x="1489" y="1361"/>
                    </a:lnTo>
                    <a:lnTo>
                      <a:pt x="1475" y="1361"/>
                    </a:lnTo>
                    <a:lnTo>
                      <a:pt x="1461" y="1361"/>
                    </a:lnTo>
                    <a:lnTo>
                      <a:pt x="1447" y="1361"/>
                    </a:lnTo>
                    <a:lnTo>
                      <a:pt x="1433" y="1376"/>
                    </a:lnTo>
                    <a:lnTo>
                      <a:pt x="1419" y="1376"/>
                    </a:lnTo>
                    <a:lnTo>
                      <a:pt x="1404" y="1376"/>
                    </a:lnTo>
                    <a:lnTo>
                      <a:pt x="1376" y="1376"/>
                    </a:lnTo>
                    <a:lnTo>
                      <a:pt x="1362" y="1376"/>
                    </a:lnTo>
                    <a:lnTo>
                      <a:pt x="1333" y="1390"/>
                    </a:lnTo>
                    <a:lnTo>
                      <a:pt x="1333" y="1376"/>
                    </a:lnTo>
                    <a:lnTo>
                      <a:pt x="1319" y="1376"/>
                    </a:lnTo>
                    <a:lnTo>
                      <a:pt x="1305" y="1376"/>
                    </a:lnTo>
                    <a:lnTo>
                      <a:pt x="1291" y="1376"/>
                    </a:lnTo>
                    <a:lnTo>
                      <a:pt x="1291" y="1361"/>
                    </a:lnTo>
                    <a:lnTo>
                      <a:pt x="1277" y="1361"/>
                    </a:lnTo>
                    <a:lnTo>
                      <a:pt x="1263" y="1347"/>
                    </a:lnTo>
                    <a:lnTo>
                      <a:pt x="1248" y="1347"/>
                    </a:lnTo>
                    <a:lnTo>
                      <a:pt x="1220" y="1333"/>
                    </a:lnTo>
                    <a:lnTo>
                      <a:pt x="1206" y="1333"/>
                    </a:lnTo>
                    <a:lnTo>
                      <a:pt x="1192" y="1319"/>
                    </a:lnTo>
                    <a:lnTo>
                      <a:pt x="1177" y="1319"/>
                    </a:lnTo>
                    <a:lnTo>
                      <a:pt x="1149" y="1319"/>
                    </a:lnTo>
                    <a:lnTo>
                      <a:pt x="1149" y="1305"/>
                    </a:lnTo>
                    <a:lnTo>
                      <a:pt x="1121" y="1305"/>
                    </a:lnTo>
                    <a:lnTo>
                      <a:pt x="1107" y="1305"/>
                    </a:lnTo>
                    <a:lnTo>
                      <a:pt x="1092" y="1305"/>
                    </a:lnTo>
                    <a:lnTo>
                      <a:pt x="1078" y="1305"/>
                    </a:lnTo>
                    <a:lnTo>
                      <a:pt x="1050" y="1305"/>
                    </a:lnTo>
                    <a:lnTo>
                      <a:pt x="1036" y="1291"/>
                    </a:lnTo>
                    <a:lnTo>
                      <a:pt x="1021" y="1291"/>
                    </a:lnTo>
                    <a:lnTo>
                      <a:pt x="1007" y="1291"/>
                    </a:lnTo>
                    <a:lnTo>
                      <a:pt x="993" y="1291"/>
                    </a:lnTo>
                    <a:lnTo>
                      <a:pt x="979" y="1291"/>
                    </a:lnTo>
                    <a:lnTo>
                      <a:pt x="951" y="1291"/>
                    </a:lnTo>
                    <a:lnTo>
                      <a:pt x="936" y="1291"/>
                    </a:lnTo>
                    <a:lnTo>
                      <a:pt x="922" y="1291"/>
                    </a:lnTo>
                    <a:lnTo>
                      <a:pt x="908" y="1291"/>
                    </a:lnTo>
                    <a:lnTo>
                      <a:pt x="894" y="1291"/>
                    </a:lnTo>
                    <a:lnTo>
                      <a:pt x="880" y="1291"/>
                    </a:lnTo>
                    <a:lnTo>
                      <a:pt x="865" y="1291"/>
                    </a:lnTo>
                    <a:lnTo>
                      <a:pt x="851" y="1291"/>
                    </a:lnTo>
                    <a:lnTo>
                      <a:pt x="837" y="1291"/>
                    </a:lnTo>
                    <a:lnTo>
                      <a:pt x="823" y="1291"/>
                    </a:lnTo>
                    <a:lnTo>
                      <a:pt x="809" y="1305"/>
                    </a:lnTo>
                    <a:lnTo>
                      <a:pt x="795" y="1305"/>
                    </a:lnTo>
                    <a:lnTo>
                      <a:pt x="780" y="1305"/>
                    </a:lnTo>
                    <a:lnTo>
                      <a:pt x="766" y="1305"/>
                    </a:lnTo>
                    <a:lnTo>
                      <a:pt x="752" y="1305"/>
                    </a:lnTo>
                    <a:lnTo>
                      <a:pt x="738" y="1305"/>
                    </a:lnTo>
                    <a:lnTo>
                      <a:pt x="738" y="1319"/>
                    </a:lnTo>
                    <a:lnTo>
                      <a:pt x="724" y="1319"/>
                    </a:lnTo>
                    <a:lnTo>
                      <a:pt x="724" y="1333"/>
                    </a:lnTo>
                    <a:lnTo>
                      <a:pt x="709" y="1347"/>
                    </a:lnTo>
                    <a:lnTo>
                      <a:pt x="695" y="1361"/>
                    </a:lnTo>
                    <a:lnTo>
                      <a:pt x="681" y="1361"/>
                    </a:lnTo>
                    <a:lnTo>
                      <a:pt x="681" y="1376"/>
                    </a:lnTo>
                    <a:lnTo>
                      <a:pt x="667" y="1376"/>
                    </a:lnTo>
                    <a:lnTo>
                      <a:pt x="653" y="1390"/>
                    </a:lnTo>
                    <a:lnTo>
                      <a:pt x="653" y="1404"/>
                    </a:lnTo>
                    <a:lnTo>
                      <a:pt x="639" y="1418"/>
                    </a:lnTo>
                    <a:lnTo>
                      <a:pt x="624" y="1418"/>
                    </a:lnTo>
                    <a:lnTo>
                      <a:pt x="624" y="1432"/>
                    </a:lnTo>
                    <a:lnTo>
                      <a:pt x="610" y="1432"/>
                    </a:lnTo>
                    <a:lnTo>
                      <a:pt x="596" y="1432"/>
                    </a:lnTo>
                    <a:lnTo>
                      <a:pt x="525" y="1475"/>
                    </a:lnTo>
                    <a:lnTo>
                      <a:pt x="525" y="1489"/>
                    </a:lnTo>
                    <a:lnTo>
                      <a:pt x="511" y="1489"/>
                    </a:lnTo>
                    <a:lnTo>
                      <a:pt x="483" y="1518"/>
                    </a:lnTo>
                    <a:lnTo>
                      <a:pt x="412" y="1560"/>
                    </a:lnTo>
                    <a:lnTo>
                      <a:pt x="397" y="1574"/>
                    </a:lnTo>
                    <a:lnTo>
                      <a:pt x="383" y="1574"/>
                    </a:lnTo>
                    <a:lnTo>
                      <a:pt x="369" y="1588"/>
                    </a:lnTo>
                    <a:lnTo>
                      <a:pt x="355" y="1588"/>
                    </a:lnTo>
                    <a:lnTo>
                      <a:pt x="355" y="1603"/>
                    </a:lnTo>
                    <a:lnTo>
                      <a:pt x="341" y="1603"/>
                    </a:lnTo>
                    <a:lnTo>
                      <a:pt x="327" y="1631"/>
                    </a:lnTo>
                    <a:lnTo>
                      <a:pt x="312" y="1631"/>
                    </a:lnTo>
                    <a:lnTo>
                      <a:pt x="298" y="1645"/>
                    </a:lnTo>
                    <a:lnTo>
                      <a:pt x="270" y="1645"/>
                    </a:lnTo>
                    <a:lnTo>
                      <a:pt x="241" y="1659"/>
                    </a:lnTo>
                    <a:lnTo>
                      <a:pt x="270" y="1603"/>
                    </a:lnTo>
                    <a:lnTo>
                      <a:pt x="284" y="1603"/>
                    </a:lnTo>
                    <a:lnTo>
                      <a:pt x="298" y="1560"/>
                    </a:lnTo>
                    <a:lnTo>
                      <a:pt x="312" y="1546"/>
                    </a:lnTo>
                    <a:lnTo>
                      <a:pt x="341" y="1489"/>
                    </a:lnTo>
                    <a:lnTo>
                      <a:pt x="369" y="1461"/>
                    </a:lnTo>
                    <a:lnTo>
                      <a:pt x="383" y="1432"/>
                    </a:lnTo>
                    <a:lnTo>
                      <a:pt x="397" y="1432"/>
                    </a:lnTo>
                    <a:lnTo>
                      <a:pt x="426" y="1390"/>
                    </a:lnTo>
                    <a:lnTo>
                      <a:pt x="426" y="1376"/>
                    </a:lnTo>
                    <a:lnTo>
                      <a:pt x="440" y="1376"/>
                    </a:lnTo>
                    <a:lnTo>
                      <a:pt x="440" y="1361"/>
                    </a:lnTo>
                    <a:lnTo>
                      <a:pt x="454" y="1361"/>
                    </a:lnTo>
                    <a:lnTo>
                      <a:pt x="454" y="1347"/>
                    </a:lnTo>
                    <a:lnTo>
                      <a:pt x="468" y="1347"/>
                    </a:lnTo>
                    <a:lnTo>
                      <a:pt x="468" y="1333"/>
                    </a:lnTo>
                    <a:lnTo>
                      <a:pt x="483" y="1333"/>
                    </a:lnTo>
                    <a:lnTo>
                      <a:pt x="483" y="1319"/>
                    </a:lnTo>
                    <a:lnTo>
                      <a:pt x="497" y="1319"/>
                    </a:lnTo>
                    <a:lnTo>
                      <a:pt x="511" y="1305"/>
                    </a:lnTo>
                    <a:lnTo>
                      <a:pt x="525" y="1305"/>
                    </a:lnTo>
                    <a:lnTo>
                      <a:pt x="525" y="1291"/>
                    </a:lnTo>
                    <a:lnTo>
                      <a:pt x="539" y="1291"/>
                    </a:lnTo>
                    <a:lnTo>
                      <a:pt x="553" y="1276"/>
                    </a:lnTo>
                    <a:lnTo>
                      <a:pt x="568" y="1276"/>
                    </a:lnTo>
                    <a:lnTo>
                      <a:pt x="582" y="1262"/>
                    </a:lnTo>
                    <a:lnTo>
                      <a:pt x="596" y="1262"/>
                    </a:lnTo>
                    <a:lnTo>
                      <a:pt x="610" y="1262"/>
                    </a:lnTo>
                    <a:lnTo>
                      <a:pt x="610" y="1248"/>
                    </a:lnTo>
                    <a:lnTo>
                      <a:pt x="624" y="1248"/>
                    </a:lnTo>
                    <a:lnTo>
                      <a:pt x="610" y="1234"/>
                    </a:lnTo>
                    <a:lnTo>
                      <a:pt x="610" y="1205"/>
                    </a:lnTo>
                    <a:lnTo>
                      <a:pt x="596" y="1163"/>
                    </a:lnTo>
                    <a:lnTo>
                      <a:pt x="596" y="1135"/>
                    </a:lnTo>
                    <a:lnTo>
                      <a:pt x="596" y="1120"/>
                    </a:lnTo>
                    <a:lnTo>
                      <a:pt x="582" y="1092"/>
                    </a:lnTo>
                    <a:lnTo>
                      <a:pt x="582" y="1078"/>
                    </a:lnTo>
                    <a:lnTo>
                      <a:pt x="568" y="1078"/>
                    </a:lnTo>
                    <a:lnTo>
                      <a:pt x="568" y="1064"/>
                    </a:lnTo>
                    <a:lnTo>
                      <a:pt x="568" y="1049"/>
                    </a:lnTo>
                    <a:lnTo>
                      <a:pt x="568" y="1035"/>
                    </a:lnTo>
                    <a:lnTo>
                      <a:pt x="568" y="1021"/>
                    </a:lnTo>
                    <a:lnTo>
                      <a:pt x="568" y="1007"/>
                    </a:lnTo>
                    <a:lnTo>
                      <a:pt x="568" y="993"/>
                    </a:lnTo>
                    <a:lnTo>
                      <a:pt x="568" y="978"/>
                    </a:lnTo>
                    <a:lnTo>
                      <a:pt x="582" y="978"/>
                    </a:lnTo>
                    <a:lnTo>
                      <a:pt x="582" y="964"/>
                    </a:lnTo>
                    <a:lnTo>
                      <a:pt x="582" y="950"/>
                    </a:lnTo>
                    <a:lnTo>
                      <a:pt x="596" y="936"/>
                    </a:lnTo>
                    <a:lnTo>
                      <a:pt x="596" y="922"/>
                    </a:lnTo>
                    <a:lnTo>
                      <a:pt x="596" y="908"/>
                    </a:lnTo>
                    <a:lnTo>
                      <a:pt x="596" y="893"/>
                    </a:lnTo>
                    <a:lnTo>
                      <a:pt x="610" y="893"/>
                    </a:lnTo>
                    <a:lnTo>
                      <a:pt x="610" y="879"/>
                    </a:lnTo>
                    <a:lnTo>
                      <a:pt x="610" y="865"/>
                    </a:lnTo>
                    <a:lnTo>
                      <a:pt x="596" y="865"/>
                    </a:lnTo>
                    <a:lnTo>
                      <a:pt x="553" y="865"/>
                    </a:lnTo>
                    <a:lnTo>
                      <a:pt x="525" y="865"/>
                    </a:lnTo>
                    <a:lnTo>
                      <a:pt x="511" y="879"/>
                    </a:lnTo>
                    <a:lnTo>
                      <a:pt x="511" y="893"/>
                    </a:lnTo>
                    <a:lnTo>
                      <a:pt x="511" y="922"/>
                    </a:lnTo>
                    <a:lnTo>
                      <a:pt x="497" y="922"/>
                    </a:lnTo>
                    <a:lnTo>
                      <a:pt x="483" y="922"/>
                    </a:lnTo>
                    <a:lnTo>
                      <a:pt x="454" y="922"/>
                    </a:lnTo>
                    <a:lnTo>
                      <a:pt x="440" y="922"/>
                    </a:lnTo>
                    <a:lnTo>
                      <a:pt x="440" y="936"/>
                    </a:lnTo>
                    <a:lnTo>
                      <a:pt x="426" y="950"/>
                    </a:lnTo>
                    <a:lnTo>
                      <a:pt x="383" y="964"/>
                    </a:lnTo>
                    <a:lnTo>
                      <a:pt x="369" y="964"/>
                    </a:lnTo>
                    <a:lnTo>
                      <a:pt x="369" y="978"/>
                    </a:lnTo>
                    <a:lnTo>
                      <a:pt x="355" y="993"/>
                    </a:lnTo>
                    <a:lnTo>
                      <a:pt x="327" y="978"/>
                    </a:lnTo>
                    <a:lnTo>
                      <a:pt x="270" y="950"/>
                    </a:lnTo>
                    <a:lnTo>
                      <a:pt x="241" y="936"/>
                    </a:lnTo>
                    <a:lnTo>
                      <a:pt x="227" y="936"/>
                    </a:lnTo>
                    <a:lnTo>
                      <a:pt x="227" y="922"/>
                    </a:lnTo>
                    <a:lnTo>
                      <a:pt x="213" y="922"/>
                    </a:lnTo>
                    <a:lnTo>
                      <a:pt x="199" y="922"/>
                    </a:lnTo>
                    <a:lnTo>
                      <a:pt x="199" y="908"/>
                    </a:lnTo>
                    <a:lnTo>
                      <a:pt x="185" y="908"/>
                    </a:lnTo>
                    <a:lnTo>
                      <a:pt x="185" y="893"/>
                    </a:lnTo>
                    <a:lnTo>
                      <a:pt x="171" y="893"/>
                    </a:lnTo>
                    <a:lnTo>
                      <a:pt x="156" y="879"/>
                    </a:lnTo>
                    <a:lnTo>
                      <a:pt x="142" y="865"/>
                    </a:lnTo>
                    <a:lnTo>
                      <a:pt x="142" y="851"/>
                    </a:lnTo>
                    <a:lnTo>
                      <a:pt x="128" y="851"/>
                    </a:lnTo>
                    <a:lnTo>
                      <a:pt x="128" y="837"/>
                    </a:lnTo>
                    <a:lnTo>
                      <a:pt x="114" y="822"/>
                    </a:lnTo>
                    <a:lnTo>
                      <a:pt x="100" y="808"/>
                    </a:lnTo>
                    <a:lnTo>
                      <a:pt x="100" y="794"/>
                    </a:lnTo>
                    <a:lnTo>
                      <a:pt x="85" y="794"/>
                    </a:lnTo>
                    <a:lnTo>
                      <a:pt x="85" y="780"/>
                    </a:lnTo>
                    <a:lnTo>
                      <a:pt x="71" y="780"/>
                    </a:lnTo>
                    <a:lnTo>
                      <a:pt x="71" y="766"/>
                    </a:lnTo>
                    <a:lnTo>
                      <a:pt x="57" y="752"/>
                    </a:lnTo>
                    <a:lnTo>
                      <a:pt x="43" y="723"/>
                    </a:lnTo>
                    <a:lnTo>
                      <a:pt x="29" y="709"/>
                    </a:lnTo>
                    <a:lnTo>
                      <a:pt x="15" y="709"/>
                    </a:lnTo>
                    <a:lnTo>
                      <a:pt x="0" y="681"/>
                    </a:lnTo>
                    <a:lnTo>
                      <a:pt x="43" y="638"/>
                    </a:lnTo>
                    <a:lnTo>
                      <a:pt x="57" y="624"/>
                    </a:lnTo>
                    <a:lnTo>
                      <a:pt x="85" y="610"/>
                    </a:lnTo>
                    <a:lnTo>
                      <a:pt x="114" y="596"/>
                    </a:lnTo>
                    <a:lnTo>
                      <a:pt x="156" y="553"/>
                    </a:lnTo>
                    <a:lnTo>
                      <a:pt x="185" y="539"/>
                    </a:lnTo>
                    <a:lnTo>
                      <a:pt x="199" y="525"/>
                    </a:lnTo>
                    <a:lnTo>
                      <a:pt x="241" y="496"/>
                    </a:lnTo>
                    <a:lnTo>
                      <a:pt x="270" y="468"/>
                    </a:lnTo>
                    <a:lnTo>
                      <a:pt x="298" y="454"/>
                    </a:lnTo>
                    <a:lnTo>
                      <a:pt x="312" y="439"/>
                    </a:lnTo>
                    <a:lnTo>
                      <a:pt x="327" y="425"/>
                    </a:lnTo>
                    <a:lnTo>
                      <a:pt x="341" y="425"/>
                    </a:lnTo>
                    <a:lnTo>
                      <a:pt x="355" y="411"/>
                    </a:lnTo>
                    <a:lnTo>
                      <a:pt x="369" y="397"/>
                    </a:lnTo>
                    <a:lnTo>
                      <a:pt x="383" y="383"/>
                    </a:lnTo>
                    <a:lnTo>
                      <a:pt x="397" y="383"/>
                    </a:lnTo>
                    <a:lnTo>
                      <a:pt x="412" y="369"/>
                    </a:lnTo>
                    <a:lnTo>
                      <a:pt x="440" y="354"/>
                    </a:lnTo>
                    <a:lnTo>
                      <a:pt x="440" y="340"/>
                    </a:lnTo>
                    <a:lnTo>
                      <a:pt x="454" y="340"/>
                    </a:lnTo>
                    <a:lnTo>
                      <a:pt x="468" y="340"/>
                    </a:lnTo>
                    <a:lnTo>
                      <a:pt x="468" y="326"/>
                    </a:lnTo>
                    <a:lnTo>
                      <a:pt x="497" y="312"/>
                    </a:lnTo>
                    <a:lnTo>
                      <a:pt x="525" y="298"/>
                    </a:lnTo>
                    <a:lnTo>
                      <a:pt x="539" y="283"/>
                    </a:lnTo>
                    <a:lnTo>
                      <a:pt x="568" y="269"/>
                    </a:lnTo>
                    <a:lnTo>
                      <a:pt x="596" y="241"/>
                    </a:lnTo>
                    <a:lnTo>
                      <a:pt x="610" y="227"/>
                    </a:lnTo>
                    <a:lnTo>
                      <a:pt x="624" y="227"/>
                    </a:lnTo>
                    <a:lnTo>
                      <a:pt x="639" y="213"/>
                    </a:lnTo>
                    <a:lnTo>
                      <a:pt x="653" y="213"/>
                    </a:lnTo>
                    <a:lnTo>
                      <a:pt x="667" y="198"/>
                    </a:lnTo>
                    <a:lnTo>
                      <a:pt x="681" y="184"/>
                    </a:lnTo>
                    <a:lnTo>
                      <a:pt x="709" y="170"/>
                    </a:lnTo>
                    <a:lnTo>
                      <a:pt x="738" y="156"/>
                    </a:lnTo>
                    <a:lnTo>
                      <a:pt x="752" y="142"/>
                    </a:lnTo>
                    <a:lnTo>
                      <a:pt x="766" y="142"/>
                    </a:lnTo>
                    <a:lnTo>
                      <a:pt x="780" y="127"/>
                    </a:lnTo>
                    <a:lnTo>
                      <a:pt x="795" y="127"/>
                    </a:lnTo>
                    <a:lnTo>
                      <a:pt x="809" y="113"/>
                    </a:lnTo>
                    <a:lnTo>
                      <a:pt x="823" y="113"/>
                    </a:lnTo>
                    <a:lnTo>
                      <a:pt x="837" y="113"/>
                    </a:lnTo>
                    <a:lnTo>
                      <a:pt x="851" y="99"/>
                    </a:lnTo>
                    <a:lnTo>
                      <a:pt x="865" y="99"/>
                    </a:lnTo>
                    <a:lnTo>
                      <a:pt x="880" y="99"/>
                    </a:lnTo>
                    <a:lnTo>
                      <a:pt x="894" y="99"/>
                    </a:lnTo>
                    <a:lnTo>
                      <a:pt x="922" y="99"/>
                    </a:lnTo>
                    <a:lnTo>
                      <a:pt x="936" y="99"/>
                    </a:lnTo>
                    <a:lnTo>
                      <a:pt x="965" y="99"/>
                    </a:lnTo>
                    <a:lnTo>
                      <a:pt x="979" y="99"/>
                    </a:lnTo>
                    <a:lnTo>
                      <a:pt x="1007" y="99"/>
                    </a:lnTo>
                    <a:lnTo>
                      <a:pt x="1036" y="99"/>
                    </a:lnTo>
                    <a:lnTo>
                      <a:pt x="1050" y="99"/>
                    </a:lnTo>
                    <a:lnTo>
                      <a:pt x="1064" y="99"/>
                    </a:lnTo>
                    <a:lnTo>
                      <a:pt x="1078" y="99"/>
                    </a:lnTo>
                    <a:lnTo>
                      <a:pt x="1177" y="99"/>
                    </a:lnTo>
                    <a:lnTo>
                      <a:pt x="1192" y="99"/>
                    </a:lnTo>
                    <a:lnTo>
                      <a:pt x="1305" y="42"/>
                    </a:lnTo>
                    <a:lnTo>
                      <a:pt x="1319" y="28"/>
                    </a:lnTo>
                    <a:lnTo>
                      <a:pt x="1348" y="28"/>
                    </a:lnTo>
                    <a:lnTo>
                      <a:pt x="1419" y="0"/>
                    </a:lnTo>
                    <a:lnTo>
                      <a:pt x="1433" y="14"/>
                    </a:lnTo>
                    <a:lnTo>
                      <a:pt x="1461" y="42"/>
                    </a:lnTo>
                    <a:close/>
                  </a:path>
                </a:pathLst>
              </a:custGeom>
              <a:noFill/>
              <a:ln w="0" cap="flat">
                <a:solidFill>
                  <a:srgbClr val="000000"/>
                </a:solidFill>
                <a:prstDash val="solid"/>
                <a:round/>
                <a:headEnd/>
                <a:tailEnd/>
              </a:ln>
              <a:extLst>
                <a:ext uri="{909E8E84-426E-40DD-AFC4-6F175D3DCCD1}">
                  <a14:hiddenFill xmlns="" xmlns:a14="http://schemas.microsoft.com/office/drawing/2010/main">
                    <a:solidFill>
                      <a:srgbClr val="FFFFFF"/>
                    </a:solidFill>
                  </a14:hiddenFill>
                </a:ext>
              </a:extLst>
            </p:spPr>
            <p:txBody>
              <a:bodyPr/>
              <a:lstStyle/>
              <a:p>
                <a:endParaRPr lang="ja-JP" altLang="en-US"/>
              </a:p>
            </p:txBody>
          </p:sp>
          <p:sp>
            <p:nvSpPr>
              <p:cNvPr id="27798" name="Freeform 190" descr="20%"/>
              <p:cNvSpPr>
                <a:spLocks noChangeAspect="1"/>
              </p:cNvSpPr>
              <p:nvPr/>
            </p:nvSpPr>
            <p:spPr bwMode="auto">
              <a:xfrm>
                <a:off x="5997" y="3021"/>
                <a:ext cx="3554" cy="3140"/>
              </a:xfrm>
              <a:custGeom>
                <a:avLst/>
                <a:gdLst>
                  <a:gd name="T0" fmla="*/ 2147483647 w 2227"/>
                  <a:gd name="T1" fmla="*/ 2147483647 h 1972"/>
                  <a:gd name="T2" fmla="*/ 2147483647 w 2227"/>
                  <a:gd name="T3" fmla="*/ 2147483647 h 1972"/>
                  <a:gd name="T4" fmla="*/ 2147483647 w 2227"/>
                  <a:gd name="T5" fmla="*/ 2147483647 h 1972"/>
                  <a:gd name="T6" fmla="*/ 2147483647 w 2227"/>
                  <a:gd name="T7" fmla="*/ 2147483647 h 1972"/>
                  <a:gd name="T8" fmla="*/ 2147483647 w 2227"/>
                  <a:gd name="T9" fmla="*/ 2147483647 h 1972"/>
                  <a:gd name="T10" fmla="*/ 2147483647 w 2227"/>
                  <a:gd name="T11" fmla="*/ 2147483647 h 1972"/>
                  <a:gd name="T12" fmla="*/ 2147483647 w 2227"/>
                  <a:gd name="T13" fmla="*/ 2147483647 h 1972"/>
                  <a:gd name="T14" fmla="*/ 2147483647 w 2227"/>
                  <a:gd name="T15" fmla="*/ 2147483647 h 1972"/>
                  <a:gd name="T16" fmla="*/ 2147483647 w 2227"/>
                  <a:gd name="T17" fmla="*/ 2147483647 h 1972"/>
                  <a:gd name="T18" fmla="*/ 2147483647 w 2227"/>
                  <a:gd name="T19" fmla="*/ 2147483647 h 1972"/>
                  <a:gd name="T20" fmla="*/ 2147483647 w 2227"/>
                  <a:gd name="T21" fmla="*/ 2147483647 h 1972"/>
                  <a:gd name="T22" fmla="*/ 2147483647 w 2227"/>
                  <a:gd name="T23" fmla="*/ 2147483647 h 1972"/>
                  <a:gd name="T24" fmla="*/ 2147483647 w 2227"/>
                  <a:gd name="T25" fmla="*/ 2147483647 h 1972"/>
                  <a:gd name="T26" fmla="*/ 2147483647 w 2227"/>
                  <a:gd name="T27" fmla="*/ 2147483647 h 1972"/>
                  <a:gd name="T28" fmla="*/ 2147483647 w 2227"/>
                  <a:gd name="T29" fmla="*/ 2147483647 h 1972"/>
                  <a:gd name="T30" fmla="*/ 2147483647 w 2227"/>
                  <a:gd name="T31" fmla="*/ 2147483647 h 1972"/>
                  <a:gd name="T32" fmla="*/ 2147483647 w 2227"/>
                  <a:gd name="T33" fmla="*/ 2147483647 h 1972"/>
                  <a:gd name="T34" fmla="*/ 2147483647 w 2227"/>
                  <a:gd name="T35" fmla="*/ 2147483647 h 1972"/>
                  <a:gd name="T36" fmla="*/ 2147483647 w 2227"/>
                  <a:gd name="T37" fmla="*/ 2147483647 h 1972"/>
                  <a:gd name="T38" fmla="*/ 2147483647 w 2227"/>
                  <a:gd name="T39" fmla="*/ 2147483647 h 1972"/>
                  <a:gd name="T40" fmla="*/ 2147483647 w 2227"/>
                  <a:gd name="T41" fmla="*/ 2147483647 h 1972"/>
                  <a:gd name="T42" fmla="*/ 2147483647 w 2227"/>
                  <a:gd name="T43" fmla="*/ 2147483647 h 1972"/>
                  <a:gd name="T44" fmla="*/ 2147483647 w 2227"/>
                  <a:gd name="T45" fmla="*/ 2147483647 h 1972"/>
                  <a:gd name="T46" fmla="*/ 2147483647 w 2227"/>
                  <a:gd name="T47" fmla="*/ 2147483647 h 1972"/>
                  <a:gd name="T48" fmla="*/ 2147483647 w 2227"/>
                  <a:gd name="T49" fmla="*/ 2147483647 h 1972"/>
                  <a:gd name="T50" fmla="*/ 2147483647 w 2227"/>
                  <a:gd name="T51" fmla="*/ 2147483647 h 1972"/>
                  <a:gd name="T52" fmla="*/ 2147483647 w 2227"/>
                  <a:gd name="T53" fmla="*/ 2147483647 h 1972"/>
                  <a:gd name="T54" fmla="*/ 2147483647 w 2227"/>
                  <a:gd name="T55" fmla="*/ 2147483647 h 1972"/>
                  <a:gd name="T56" fmla="*/ 2147483647 w 2227"/>
                  <a:gd name="T57" fmla="*/ 2147483647 h 1972"/>
                  <a:gd name="T58" fmla="*/ 2147483647 w 2227"/>
                  <a:gd name="T59" fmla="*/ 2147483647 h 1972"/>
                  <a:gd name="T60" fmla="*/ 2147483647 w 2227"/>
                  <a:gd name="T61" fmla="*/ 2147483647 h 1972"/>
                  <a:gd name="T62" fmla="*/ 2147483647 w 2227"/>
                  <a:gd name="T63" fmla="*/ 2147483647 h 1972"/>
                  <a:gd name="T64" fmla="*/ 2147483647 w 2227"/>
                  <a:gd name="T65" fmla="*/ 2147483647 h 1972"/>
                  <a:gd name="T66" fmla="*/ 2147483647 w 2227"/>
                  <a:gd name="T67" fmla="*/ 2147483647 h 1972"/>
                  <a:gd name="T68" fmla="*/ 2147483647 w 2227"/>
                  <a:gd name="T69" fmla="*/ 2147483647 h 1972"/>
                  <a:gd name="T70" fmla="*/ 2147483647 w 2227"/>
                  <a:gd name="T71" fmla="*/ 2147483647 h 1972"/>
                  <a:gd name="T72" fmla="*/ 2147483647 w 2227"/>
                  <a:gd name="T73" fmla="*/ 2147483647 h 1972"/>
                  <a:gd name="T74" fmla="*/ 0 w 2227"/>
                  <a:gd name="T75" fmla="*/ 2147483647 h 1972"/>
                  <a:gd name="T76" fmla="*/ 2147483647 w 2227"/>
                  <a:gd name="T77" fmla="*/ 2147483647 h 1972"/>
                  <a:gd name="T78" fmla="*/ 2147483647 w 2227"/>
                  <a:gd name="T79" fmla="*/ 2147483647 h 1972"/>
                  <a:gd name="T80" fmla="*/ 2147483647 w 2227"/>
                  <a:gd name="T81" fmla="*/ 2147483647 h 1972"/>
                  <a:gd name="T82" fmla="*/ 2147483647 w 2227"/>
                  <a:gd name="T83" fmla="*/ 2147483647 h 1972"/>
                  <a:gd name="T84" fmla="*/ 2147483647 w 2227"/>
                  <a:gd name="T85" fmla="*/ 2147483647 h 1972"/>
                  <a:gd name="T86" fmla="*/ 2147483647 w 2227"/>
                  <a:gd name="T87" fmla="*/ 2147483647 h 1972"/>
                  <a:gd name="T88" fmla="*/ 2147483647 w 2227"/>
                  <a:gd name="T89" fmla="*/ 2147483647 h 1972"/>
                  <a:gd name="T90" fmla="*/ 2147483647 w 2227"/>
                  <a:gd name="T91" fmla="*/ 2147483647 h 1972"/>
                  <a:gd name="T92" fmla="*/ 2147483647 w 2227"/>
                  <a:gd name="T93" fmla="*/ 2147483647 h 1972"/>
                  <a:gd name="T94" fmla="*/ 2147483647 w 2227"/>
                  <a:gd name="T95" fmla="*/ 2147483647 h 1972"/>
                  <a:gd name="T96" fmla="*/ 2147483647 w 2227"/>
                  <a:gd name="T97" fmla="*/ 2147483647 h 1972"/>
                  <a:gd name="T98" fmla="*/ 2147483647 w 2227"/>
                  <a:gd name="T99" fmla="*/ 2147483647 h 1972"/>
                  <a:gd name="T100" fmla="*/ 2147483647 w 2227"/>
                  <a:gd name="T101" fmla="*/ 2147483647 h 1972"/>
                  <a:gd name="T102" fmla="*/ 2147483647 w 2227"/>
                  <a:gd name="T103" fmla="*/ 2147483647 h 1972"/>
                  <a:gd name="T104" fmla="*/ 2147483647 w 2227"/>
                  <a:gd name="T105" fmla="*/ 2147483647 h 1972"/>
                  <a:gd name="T106" fmla="*/ 2147483647 w 2227"/>
                  <a:gd name="T107" fmla="*/ 2147483647 h 1972"/>
                  <a:gd name="T108" fmla="*/ 2147483647 w 2227"/>
                  <a:gd name="T109" fmla="*/ 2147483647 h 1972"/>
                  <a:gd name="T110" fmla="*/ 2147483647 w 2227"/>
                  <a:gd name="T111" fmla="*/ 2147483647 h 1972"/>
                  <a:gd name="T112" fmla="*/ 2147483647 w 2227"/>
                  <a:gd name="T113" fmla="*/ 2147483647 h 1972"/>
                  <a:gd name="T114" fmla="*/ 2147483647 w 2227"/>
                  <a:gd name="T115" fmla="*/ 2147483647 h 1972"/>
                  <a:gd name="T116" fmla="*/ 2147483647 w 2227"/>
                  <a:gd name="T117" fmla="*/ 2147483647 h 1972"/>
                  <a:gd name="T118" fmla="*/ 2147483647 w 2227"/>
                  <a:gd name="T119" fmla="*/ 2147483647 h 1972"/>
                  <a:gd name="T120" fmla="*/ 2147483647 w 2227"/>
                  <a:gd name="T121" fmla="*/ 2147483647 h 1972"/>
                  <a:gd name="T122" fmla="*/ 2147483647 w 2227"/>
                  <a:gd name="T123" fmla="*/ 0 h 197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227"/>
                  <a:gd name="T187" fmla="*/ 0 h 1972"/>
                  <a:gd name="T188" fmla="*/ 2227 w 2227"/>
                  <a:gd name="T189" fmla="*/ 1972 h 197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227" h="1972">
                    <a:moveTo>
                      <a:pt x="1773" y="28"/>
                    </a:moveTo>
                    <a:lnTo>
                      <a:pt x="1773" y="28"/>
                    </a:lnTo>
                    <a:lnTo>
                      <a:pt x="1801" y="14"/>
                    </a:lnTo>
                    <a:lnTo>
                      <a:pt x="1815" y="14"/>
                    </a:lnTo>
                    <a:lnTo>
                      <a:pt x="1830" y="28"/>
                    </a:lnTo>
                    <a:lnTo>
                      <a:pt x="1844" y="28"/>
                    </a:lnTo>
                    <a:lnTo>
                      <a:pt x="1858" y="28"/>
                    </a:lnTo>
                    <a:lnTo>
                      <a:pt x="1872" y="28"/>
                    </a:lnTo>
                    <a:lnTo>
                      <a:pt x="1886" y="28"/>
                    </a:lnTo>
                    <a:lnTo>
                      <a:pt x="1900" y="43"/>
                    </a:lnTo>
                    <a:lnTo>
                      <a:pt x="1915" y="43"/>
                    </a:lnTo>
                    <a:lnTo>
                      <a:pt x="1929" y="57"/>
                    </a:lnTo>
                    <a:lnTo>
                      <a:pt x="1943" y="57"/>
                    </a:lnTo>
                    <a:lnTo>
                      <a:pt x="1957" y="57"/>
                    </a:lnTo>
                    <a:lnTo>
                      <a:pt x="1971" y="57"/>
                    </a:lnTo>
                    <a:lnTo>
                      <a:pt x="1986" y="57"/>
                    </a:lnTo>
                    <a:lnTo>
                      <a:pt x="1986" y="71"/>
                    </a:lnTo>
                    <a:lnTo>
                      <a:pt x="1986" y="85"/>
                    </a:lnTo>
                    <a:lnTo>
                      <a:pt x="1986" y="99"/>
                    </a:lnTo>
                    <a:lnTo>
                      <a:pt x="1986" y="113"/>
                    </a:lnTo>
                    <a:lnTo>
                      <a:pt x="1971" y="128"/>
                    </a:lnTo>
                    <a:lnTo>
                      <a:pt x="1971" y="142"/>
                    </a:lnTo>
                    <a:lnTo>
                      <a:pt x="1957" y="156"/>
                    </a:lnTo>
                    <a:lnTo>
                      <a:pt x="2085" y="213"/>
                    </a:lnTo>
                    <a:lnTo>
                      <a:pt x="2142" y="255"/>
                    </a:lnTo>
                    <a:lnTo>
                      <a:pt x="2170" y="269"/>
                    </a:lnTo>
                    <a:lnTo>
                      <a:pt x="2184" y="284"/>
                    </a:lnTo>
                    <a:lnTo>
                      <a:pt x="2198" y="284"/>
                    </a:lnTo>
                    <a:lnTo>
                      <a:pt x="2212" y="284"/>
                    </a:lnTo>
                    <a:lnTo>
                      <a:pt x="2212" y="298"/>
                    </a:lnTo>
                    <a:lnTo>
                      <a:pt x="2227" y="298"/>
                    </a:lnTo>
                    <a:lnTo>
                      <a:pt x="2227" y="312"/>
                    </a:lnTo>
                    <a:lnTo>
                      <a:pt x="2227" y="326"/>
                    </a:lnTo>
                    <a:lnTo>
                      <a:pt x="2212" y="326"/>
                    </a:lnTo>
                    <a:lnTo>
                      <a:pt x="2212" y="340"/>
                    </a:lnTo>
                    <a:lnTo>
                      <a:pt x="2212" y="355"/>
                    </a:lnTo>
                    <a:lnTo>
                      <a:pt x="2212" y="369"/>
                    </a:lnTo>
                    <a:lnTo>
                      <a:pt x="2198" y="369"/>
                    </a:lnTo>
                    <a:lnTo>
                      <a:pt x="2198" y="383"/>
                    </a:lnTo>
                    <a:lnTo>
                      <a:pt x="2198" y="397"/>
                    </a:lnTo>
                    <a:lnTo>
                      <a:pt x="2198" y="411"/>
                    </a:lnTo>
                    <a:lnTo>
                      <a:pt x="2184" y="411"/>
                    </a:lnTo>
                    <a:lnTo>
                      <a:pt x="2184" y="426"/>
                    </a:lnTo>
                    <a:lnTo>
                      <a:pt x="2184" y="440"/>
                    </a:lnTo>
                    <a:lnTo>
                      <a:pt x="2170" y="454"/>
                    </a:lnTo>
                    <a:lnTo>
                      <a:pt x="2170" y="468"/>
                    </a:lnTo>
                    <a:lnTo>
                      <a:pt x="2184" y="482"/>
                    </a:lnTo>
                    <a:lnTo>
                      <a:pt x="2184" y="496"/>
                    </a:lnTo>
                    <a:lnTo>
                      <a:pt x="2170" y="496"/>
                    </a:lnTo>
                    <a:lnTo>
                      <a:pt x="2156" y="496"/>
                    </a:lnTo>
                    <a:lnTo>
                      <a:pt x="2156" y="511"/>
                    </a:lnTo>
                    <a:lnTo>
                      <a:pt x="2156" y="525"/>
                    </a:lnTo>
                    <a:lnTo>
                      <a:pt x="2127" y="582"/>
                    </a:lnTo>
                    <a:lnTo>
                      <a:pt x="2113" y="624"/>
                    </a:lnTo>
                    <a:lnTo>
                      <a:pt x="2113" y="638"/>
                    </a:lnTo>
                    <a:lnTo>
                      <a:pt x="2099" y="652"/>
                    </a:lnTo>
                    <a:lnTo>
                      <a:pt x="2099" y="667"/>
                    </a:lnTo>
                    <a:lnTo>
                      <a:pt x="2099" y="681"/>
                    </a:lnTo>
                    <a:lnTo>
                      <a:pt x="2085" y="695"/>
                    </a:lnTo>
                    <a:lnTo>
                      <a:pt x="2085" y="709"/>
                    </a:lnTo>
                    <a:lnTo>
                      <a:pt x="2085" y="723"/>
                    </a:lnTo>
                    <a:lnTo>
                      <a:pt x="2085" y="738"/>
                    </a:lnTo>
                    <a:lnTo>
                      <a:pt x="2085" y="752"/>
                    </a:lnTo>
                    <a:lnTo>
                      <a:pt x="2071" y="752"/>
                    </a:lnTo>
                    <a:lnTo>
                      <a:pt x="2071" y="766"/>
                    </a:lnTo>
                    <a:lnTo>
                      <a:pt x="2071" y="780"/>
                    </a:lnTo>
                    <a:lnTo>
                      <a:pt x="2071" y="794"/>
                    </a:lnTo>
                    <a:lnTo>
                      <a:pt x="2071" y="808"/>
                    </a:lnTo>
                    <a:lnTo>
                      <a:pt x="2056" y="823"/>
                    </a:lnTo>
                    <a:lnTo>
                      <a:pt x="2056" y="837"/>
                    </a:lnTo>
                    <a:lnTo>
                      <a:pt x="2056" y="851"/>
                    </a:lnTo>
                    <a:lnTo>
                      <a:pt x="2056" y="865"/>
                    </a:lnTo>
                    <a:lnTo>
                      <a:pt x="2056" y="879"/>
                    </a:lnTo>
                    <a:lnTo>
                      <a:pt x="2056" y="894"/>
                    </a:lnTo>
                    <a:lnTo>
                      <a:pt x="2056" y="908"/>
                    </a:lnTo>
                    <a:lnTo>
                      <a:pt x="2056" y="922"/>
                    </a:lnTo>
                    <a:lnTo>
                      <a:pt x="2056" y="936"/>
                    </a:lnTo>
                    <a:lnTo>
                      <a:pt x="2056" y="950"/>
                    </a:lnTo>
                    <a:lnTo>
                      <a:pt x="2056" y="965"/>
                    </a:lnTo>
                    <a:lnTo>
                      <a:pt x="2056" y="979"/>
                    </a:lnTo>
                    <a:lnTo>
                      <a:pt x="2056" y="993"/>
                    </a:lnTo>
                    <a:lnTo>
                      <a:pt x="2071" y="1007"/>
                    </a:lnTo>
                    <a:lnTo>
                      <a:pt x="2071" y="1035"/>
                    </a:lnTo>
                    <a:lnTo>
                      <a:pt x="2085" y="1064"/>
                    </a:lnTo>
                    <a:lnTo>
                      <a:pt x="2085" y="1078"/>
                    </a:lnTo>
                    <a:lnTo>
                      <a:pt x="2085" y="1092"/>
                    </a:lnTo>
                    <a:lnTo>
                      <a:pt x="2085" y="1106"/>
                    </a:lnTo>
                    <a:lnTo>
                      <a:pt x="2099" y="1106"/>
                    </a:lnTo>
                    <a:lnTo>
                      <a:pt x="2099" y="1121"/>
                    </a:lnTo>
                    <a:lnTo>
                      <a:pt x="2099" y="1135"/>
                    </a:lnTo>
                    <a:lnTo>
                      <a:pt x="2099" y="1149"/>
                    </a:lnTo>
                    <a:lnTo>
                      <a:pt x="2113" y="1149"/>
                    </a:lnTo>
                    <a:lnTo>
                      <a:pt x="2113" y="1177"/>
                    </a:lnTo>
                    <a:lnTo>
                      <a:pt x="2113" y="1220"/>
                    </a:lnTo>
                    <a:lnTo>
                      <a:pt x="2113" y="1234"/>
                    </a:lnTo>
                    <a:lnTo>
                      <a:pt x="2113" y="1248"/>
                    </a:lnTo>
                    <a:lnTo>
                      <a:pt x="2113" y="1291"/>
                    </a:lnTo>
                    <a:lnTo>
                      <a:pt x="2113" y="1305"/>
                    </a:lnTo>
                    <a:lnTo>
                      <a:pt x="2113" y="1319"/>
                    </a:lnTo>
                    <a:lnTo>
                      <a:pt x="2113" y="1347"/>
                    </a:lnTo>
                    <a:lnTo>
                      <a:pt x="2113" y="1362"/>
                    </a:lnTo>
                    <a:lnTo>
                      <a:pt x="2113" y="1376"/>
                    </a:lnTo>
                    <a:lnTo>
                      <a:pt x="2113" y="1390"/>
                    </a:lnTo>
                    <a:lnTo>
                      <a:pt x="2099" y="1390"/>
                    </a:lnTo>
                    <a:lnTo>
                      <a:pt x="2085" y="1390"/>
                    </a:lnTo>
                    <a:lnTo>
                      <a:pt x="2071" y="1390"/>
                    </a:lnTo>
                    <a:lnTo>
                      <a:pt x="2042" y="1390"/>
                    </a:lnTo>
                    <a:lnTo>
                      <a:pt x="2014" y="1390"/>
                    </a:lnTo>
                    <a:lnTo>
                      <a:pt x="2000" y="1390"/>
                    </a:lnTo>
                    <a:lnTo>
                      <a:pt x="1971" y="1390"/>
                    </a:lnTo>
                    <a:lnTo>
                      <a:pt x="1957" y="1390"/>
                    </a:lnTo>
                    <a:lnTo>
                      <a:pt x="1929" y="1390"/>
                    </a:lnTo>
                    <a:lnTo>
                      <a:pt x="1915" y="1390"/>
                    </a:lnTo>
                    <a:lnTo>
                      <a:pt x="1900" y="1390"/>
                    </a:lnTo>
                    <a:lnTo>
                      <a:pt x="1886" y="1390"/>
                    </a:lnTo>
                    <a:lnTo>
                      <a:pt x="1872" y="1404"/>
                    </a:lnTo>
                    <a:lnTo>
                      <a:pt x="1858" y="1404"/>
                    </a:lnTo>
                    <a:lnTo>
                      <a:pt x="1844" y="1404"/>
                    </a:lnTo>
                    <a:lnTo>
                      <a:pt x="1830" y="1418"/>
                    </a:lnTo>
                    <a:lnTo>
                      <a:pt x="1815" y="1418"/>
                    </a:lnTo>
                    <a:lnTo>
                      <a:pt x="1801" y="1433"/>
                    </a:lnTo>
                    <a:lnTo>
                      <a:pt x="1787" y="1433"/>
                    </a:lnTo>
                    <a:lnTo>
                      <a:pt x="1773" y="1447"/>
                    </a:lnTo>
                    <a:lnTo>
                      <a:pt x="1744" y="1461"/>
                    </a:lnTo>
                    <a:lnTo>
                      <a:pt x="1716" y="1475"/>
                    </a:lnTo>
                    <a:lnTo>
                      <a:pt x="1702" y="1489"/>
                    </a:lnTo>
                    <a:lnTo>
                      <a:pt x="1688" y="1504"/>
                    </a:lnTo>
                    <a:lnTo>
                      <a:pt x="1674" y="1504"/>
                    </a:lnTo>
                    <a:lnTo>
                      <a:pt x="1659" y="1518"/>
                    </a:lnTo>
                    <a:lnTo>
                      <a:pt x="1645" y="1518"/>
                    </a:lnTo>
                    <a:lnTo>
                      <a:pt x="1631" y="1532"/>
                    </a:lnTo>
                    <a:lnTo>
                      <a:pt x="1603" y="1560"/>
                    </a:lnTo>
                    <a:lnTo>
                      <a:pt x="1574" y="1574"/>
                    </a:lnTo>
                    <a:lnTo>
                      <a:pt x="1560" y="1589"/>
                    </a:lnTo>
                    <a:lnTo>
                      <a:pt x="1532" y="1603"/>
                    </a:lnTo>
                    <a:lnTo>
                      <a:pt x="1503" y="1617"/>
                    </a:lnTo>
                    <a:lnTo>
                      <a:pt x="1503" y="1631"/>
                    </a:lnTo>
                    <a:lnTo>
                      <a:pt x="1489" y="1631"/>
                    </a:lnTo>
                    <a:lnTo>
                      <a:pt x="1475" y="1631"/>
                    </a:lnTo>
                    <a:lnTo>
                      <a:pt x="1475" y="1645"/>
                    </a:lnTo>
                    <a:lnTo>
                      <a:pt x="1447" y="1660"/>
                    </a:lnTo>
                    <a:lnTo>
                      <a:pt x="1432" y="1674"/>
                    </a:lnTo>
                    <a:lnTo>
                      <a:pt x="1418" y="1674"/>
                    </a:lnTo>
                    <a:lnTo>
                      <a:pt x="1404" y="1688"/>
                    </a:lnTo>
                    <a:lnTo>
                      <a:pt x="1390" y="1702"/>
                    </a:lnTo>
                    <a:lnTo>
                      <a:pt x="1376" y="1716"/>
                    </a:lnTo>
                    <a:lnTo>
                      <a:pt x="1362" y="1716"/>
                    </a:lnTo>
                    <a:lnTo>
                      <a:pt x="1347" y="1730"/>
                    </a:lnTo>
                    <a:lnTo>
                      <a:pt x="1333" y="1745"/>
                    </a:lnTo>
                    <a:lnTo>
                      <a:pt x="1305" y="1759"/>
                    </a:lnTo>
                    <a:lnTo>
                      <a:pt x="1276" y="1787"/>
                    </a:lnTo>
                    <a:lnTo>
                      <a:pt x="1234" y="1816"/>
                    </a:lnTo>
                    <a:lnTo>
                      <a:pt x="1220" y="1830"/>
                    </a:lnTo>
                    <a:lnTo>
                      <a:pt x="1191" y="1844"/>
                    </a:lnTo>
                    <a:lnTo>
                      <a:pt x="1149" y="1887"/>
                    </a:lnTo>
                    <a:lnTo>
                      <a:pt x="1120" y="1901"/>
                    </a:lnTo>
                    <a:lnTo>
                      <a:pt x="1092" y="1915"/>
                    </a:lnTo>
                    <a:lnTo>
                      <a:pt x="1078" y="1929"/>
                    </a:lnTo>
                    <a:lnTo>
                      <a:pt x="1035" y="1972"/>
                    </a:lnTo>
                    <a:lnTo>
                      <a:pt x="1021" y="1972"/>
                    </a:lnTo>
                    <a:lnTo>
                      <a:pt x="1007" y="1929"/>
                    </a:lnTo>
                    <a:lnTo>
                      <a:pt x="993" y="1915"/>
                    </a:lnTo>
                    <a:lnTo>
                      <a:pt x="964" y="1887"/>
                    </a:lnTo>
                    <a:lnTo>
                      <a:pt x="964" y="1872"/>
                    </a:lnTo>
                    <a:lnTo>
                      <a:pt x="950" y="1858"/>
                    </a:lnTo>
                    <a:lnTo>
                      <a:pt x="936" y="1858"/>
                    </a:lnTo>
                    <a:lnTo>
                      <a:pt x="936" y="1844"/>
                    </a:lnTo>
                    <a:lnTo>
                      <a:pt x="922" y="1830"/>
                    </a:lnTo>
                    <a:lnTo>
                      <a:pt x="922" y="1816"/>
                    </a:lnTo>
                    <a:lnTo>
                      <a:pt x="908" y="1801"/>
                    </a:lnTo>
                    <a:lnTo>
                      <a:pt x="894" y="1787"/>
                    </a:lnTo>
                    <a:lnTo>
                      <a:pt x="894" y="1773"/>
                    </a:lnTo>
                    <a:lnTo>
                      <a:pt x="879" y="1759"/>
                    </a:lnTo>
                    <a:lnTo>
                      <a:pt x="865" y="1745"/>
                    </a:lnTo>
                    <a:lnTo>
                      <a:pt x="851" y="1730"/>
                    </a:lnTo>
                    <a:lnTo>
                      <a:pt x="851" y="1716"/>
                    </a:lnTo>
                    <a:lnTo>
                      <a:pt x="837" y="1702"/>
                    </a:lnTo>
                    <a:lnTo>
                      <a:pt x="823" y="1688"/>
                    </a:lnTo>
                    <a:lnTo>
                      <a:pt x="823" y="1674"/>
                    </a:lnTo>
                    <a:lnTo>
                      <a:pt x="808" y="1660"/>
                    </a:lnTo>
                    <a:lnTo>
                      <a:pt x="808" y="1645"/>
                    </a:lnTo>
                    <a:lnTo>
                      <a:pt x="794" y="1645"/>
                    </a:lnTo>
                    <a:lnTo>
                      <a:pt x="794" y="1631"/>
                    </a:lnTo>
                    <a:lnTo>
                      <a:pt x="780" y="1617"/>
                    </a:lnTo>
                    <a:lnTo>
                      <a:pt x="766" y="1603"/>
                    </a:lnTo>
                    <a:lnTo>
                      <a:pt x="766" y="1589"/>
                    </a:lnTo>
                    <a:lnTo>
                      <a:pt x="752" y="1589"/>
                    </a:lnTo>
                    <a:lnTo>
                      <a:pt x="752" y="1574"/>
                    </a:lnTo>
                    <a:lnTo>
                      <a:pt x="738" y="1546"/>
                    </a:lnTo>
                    <a:lnTo>
                      <a:pt x="723" y="1532"/>
                    </a:lnTo>
                    <a:lnTo>
                      <a:pt x="709" y="1518"/>
                    </a:lnTo>
                    <a:lnTo>
                      <a:pt x="695" y="1504"/>
                    </a:lnTo>
                    <a:lnTo>
                      <a:pt x="695" y="1489"/>
                    </a:lnTo>
                    <a:lnTo>
                      <a:pt x="681" y="1489"/>
                    </a:lnTo>
                    <a:lnTo>
                      <a:pt x="681" y="1475"/>
                    </a:lnTo>
                    <a:lnTo>
                      <a:pt x="667" y="1461"/>
                    </a:lnTo>
                    <a:lnTo>
                      <a:pt x="652" y="1447"/>
                    </a:lnTo>
                    <a:lnTo>
                      <a:pt x="652" y="1433"/>
                    </a:lnTo>
                    <a:lnTo>
                      <a:pt x="638" y="1433"/>
                    </a:lnTo>
                    <a:lnTo>
                      <a:pt x="638" y="1418"/>
                    </a:lnTo>
                    <a:lnTo>
                      <a:pt x="624" y="1404"/>
                    </a:lnTo>
                    <a:lnTo>
                      <a:pt x="624" y="1390"/>
                    </a:lnTo>
                    <a:lnTo>
                      <a:pt x="610" y="1376"/>
                    </a:lnTo>
                    <a:lnTo>
                      <a:pt x="596" y="1362"/>
                    </a:lnTo>
                    <a:lnTo>
                      <a:pt x="596" y="1347"/>
                    </a:lnTo>
                    <a:lnTo>
                      <a:pt x="582" y="1333"/>
                    </a:lnTo>
                    <a:lnTo>
                      <a:pt x="567" y="1305"/>
                    </a:lnTo>
                    <a:lnTo>
                      <a:pt x="553" y="1291"/>
                    </a:lnTo>
                    <a:lnTo>
                      <a:pt x="539" y="1291"/>
                    </a:lnTo>
                    <a:lnTo>
                      <a:pt x="539" y="1277"/>
                    </a:lnTo>
                    <a:lnTo>
                      <a:pt x="525" y="1277"/>
                    </a:lnTo>
                    <a:lnTo>
                      <a:pt x="525" y="1262"/>
                    </a:lnTo>
                    <a:lnTo>
                      <a:pt x="511" y="1248"/>
                    </a:lnTo>
                    <a:lnTo>
                      <a:pt x="496" y="1248"/>
                    </a:lnTo>
                    <a:lnTo>
                      <a:pt x="496" y="1234"/>
                    </a:lnTo>
                    <a:lnTo>
                      <a:pt x="482" y="1234"/>
                    </a:lnTo>
                    <a:lnTo>
                      <a:pt x="482" y="1220"/>
                    </a:lnTo>
                    <a:lnTo>
                      <a:pt x="468" y="1220"/>
                    </a:lnTo>
                    <a:lnTo>
                      <a:pt x="468" y="1206"/>
                    </a:lnTo>
                    <a:lnTo>
                      <a:pt x="454" y="1191"/>
                    </a:lnTo>
                    <a:lnTo>
                      <a:pt x="454" y="1177"/>
                    </a:lnTo>
                    <a:lnTo>
                      <a:pt x="440" y="1177"/>
                    </a:lnTo>
                    <a:lnTo>
                      <a:pt x="440" y="1163"/>
                    </a:lnTo>
                    <a:lnTo>
                      <a:pt x="426" y="1163"/>
                    </a:lnTo>
                    <a:lnTo>
                      <a:pt x="426" y="1149"/>
                    </a:lnTo>
                    <a:lnTo>
                      <a:pt x="411" y="1135"/>
                    </a:lnTo>
                    <a:lnTo>
                      <a:pt x="411" y="1121"/>
                    </a:lnTo>
                    <a:lnTo>
                      <a:pt x="397" y="1121"/>
                    </a:lnTo>
                    <a:lnTo>
                      <a:pt x="383" y="1106"/>
                    </a:lnTo>
                    <a:lnTo>
                      <a:pt x="369" y="1092"/>
                    </a:lnTo>
                    <a:lnTo>
                      <a:pt x="355" y="1078"/>
                    </a:lnTo>
                    <a:lnTo>
                      <a:pt x="340" y="1078"/>
                    </a:lnTo>
                    <a:lnTo>
                      <a:pt x="340" y="1064"/>
                    </a:lnTo>
                    <a:lnTo>
                      <a:pt x="326" y="1064"/>
                    </a:lnTo>
                    <a:lnTo>
                      <a:pt x="312" y="1064"/>
                    </a:lnTo>
                    <a:lnTo>
                      <a:pt x="298" y="1050"/>
                    </a:lnTo>
                    <a:lnTo>
                      <a:pt x="284" y="1050"/>
                    </a:lnTo>
                    <a:lnTo>
                      <a:pt x="270" y="1035"/>
                    </a:lnTo>
                    <a:lnTo>
                      <a:pt x="255" y="1035"/>
                    </a:lnTo>
                    <a:lnTo>
                      <a:pt x="241" y="1035"/>
                    </a:lnTo>
                    <a:lnTo>
                      <a:pt x="241" y="1021"/>
                    </a:lnTo>
                    <a:lnTo>
                      <a:pt x="227" y="1021"/>
                    </a:lnTo>
                    <a:lnTo>
                      <a:pt x="213" y="1021"/>
                    </a:lnTo>
                    <a:lnTo>
                      <a:pt x="199" y="1021"/>
                    </a:lnTo>
                    <a:lnTo>
                      <a:pt x="99" y="993"/>
                    </a:lnTo>
                    <a:lnTo>
                      <a:pt x="71" y="979"/>
                    </a:lnTo>
                    <a:lnTo>
                      <a:pt x="43" y="979"/>
                    </a:lnTo>
                    <a:lnTo>
                      <a:pt x="0" y="965"/>
                    </a:lnTo>
                    <a:lnTo>
                      <a:pt x="0" y="950"/>
                    </a:lnTo>
                    <a:lnTo>
                      <a:pt x="0" y="936"/>
                    </a:lnTo>
                    <a:lnTo>
                      <a:pt x="0" y="922"/>
                    </a:lnTo>
                    <a:lnTo>
                      <a:pt x="14" y="908"/>
                    </a:lnTo>
                    <a:lnTo>
                      <a:pt x="14" y="894"/>
                    </a:lnTo>
                    <a:lnTo>
                      <a:pt x="14" y="879"/>
                    </a:lnTo>
                    <a:lnTo>
                      <a:pt x="14" y="865"/>
                    </a:lnTo>
                    <a:lnTo>
                      <a:pt x="28" y="865"/>
                    </a:lnTo>
                    <a:lnTo>
                      <a:pt x="28" y="851"/>
                    </a:lnTo>
                    <a:lnTo>
                      <a:pt x="28" y="837"/>
                    </a:lnTo>
                    <a:lnTo>
                      <a:pt x="43" y="837"/>
                    </a:lnTo>
                    <a:lnTo>
                      <a:pt x="43" y="823"/>
                    </a:lnTo>
                    <a:lnTo>
                      <a:pt x="57" y="808"/>
                    </a:lnTo>
                    <a:lnTo>
                      <a:pt x="57" y="794"/>
                    </a:lnTo>
                    <a:lnTo>
                      <a:pt x="71" y="794"/>
                    </a:lnTo>
                    <a:lnTo>
                      <a:pt x="71" y="780"/>
                    </a:lnTo>
                    <a:lnTo>
                      <a:pt x="85" y="780"/>
                    </a:lnTo>
                    <a:lnTo>
                      <a:pt x="85" y="766"/>
                    </a:lnTo>
                    <a:lnTo>
                      <a:pt x="99" y="766"/>
                    </a:lnTo>
                    <a:lnTo>
                      <a:pt x="99" y="752"/>
                    </a:lnTo>
                    <a:lnTo>
                      <a:pt x="114" y="752"/>
                    </a:lnTo>
                    <a:lnTo>
                      <a:pt x="128" y="752"/>
                    </a:lnTo>
                    <a:lnTo>
                      <a:pt x="142" y="738"/>
                    </a:lnTo>
                    <a:lnTo>
                      <a:pt x="156" y="738"/>
                    </a:lnTo>
                    <a:lnTo>
                      <a:pt x="170" y="738"/>
                    </a:lnTo>
                    <a:lnTo>
                      <a:pt x="184" y="738"/>
                    </a:lnTo>
                    <a:lnTo>
                      <a:pt x="199" y="738"/>
                    </a:lnTo>
                    <a:lnTo>
                      <a:pt x="213" y="738"/>
                    </a:lnTo>
                    <a:lnTo>
                      <a:pt x="227" y="738"/>
                    </a:lnTo>
                    <a:lnTo>
                      <a:pt x="241" y="738"/>
                    </a:lnTo>
                    <a:lnTo>
                      <a:pt x="255" y="738"/>
                    </a:lnTo>
                    <a:lnTo>
                      <a:pt x="312" y="738"/>
                    </a:lnTo>
                    <a:lnTo>
                      <a:pt x="340" y="738"/>
                    </a:lnTo>
                    <a:lnTo>
                      <a:pt x="355" y="738"/>
                    </a:lnTo>
                    <a:lnTo>
                      <a:pt x="369" y="738"/>
                    </a:lnTo>
                    <a:lnTo>
                      <a:pt x="383" y="738"/>
                    </a:lnTo>
                    <a:lnTo>
                      <a:pt x="397" y="738"/>
                    </a:lnTo>
                    <a:lnTo>
                      <a:pt x="411" y="752"/>
                    </a:lnTo>
                    <a:lnTo>
                      <a:pt x="426" y="752"/>
                    </a:lnTo>
                    <a:lnTo>
                      <a:pt x="440" y="766"/>
                    </a:lnTo>
                    <a:lnTo>
                      <a:pt x="454" y="766"/>
                    </a:lnTo>
                    <a:lnTo>
                      <a:pt x="482" y="780"/>
                    </a:lnTo>
                    <a:lnTo>
                      <a:pt x="496" y="780"/>
                    </a:lnTo>
                    <a:lnTo>
                      <a:pt x="511" y="794"/>
                    </a:lnTo>
                    <a:lnTo>
                      <a:pt x="525" y="794"/>
                    </a:lnTo>
                    <a:lnTo>
                      <a:pt x="539" y="794"/>
                    </a:lnTo>
                    <a:lnTo>
                      <a:pt x="553" y="794"/>
                    </a:lnTo>
                    <a:lnTo>
                      <a:pt x="567" y="808"/>
                    </a:lnTo>
                    <a:lnTo>
                      <a:pt x="582" y="808"/>
                    </a:lnTo>
                    <a:lnTo>
                      <a:pt x="596" y="808"/>
                    </a:lnTo>
                    <a:lnTo>
                      <a:pt x="610" y="823"/>
                    </a:lnTo>
                    <a:lnTo>
                      <a:pt x="624" y="823"/>
                    </a:lnTo>
                    <a:lnTo>
                      <a:pt x="638" y="837"/>
                    </a:lnTo>
                    <a:lnTo>
                      <a:pt x="652" y="851"/>
                    </a:lnTo>
                    <a:lnTo>
                      <a:pt x="667" y="851"/>
                    </a:lnTo>
                    <a:lnTo>
                      <a:pt x="681" y="851"/>
                    </a:lnTo>
                    <a:lnTo>
                      <a:pt x="695" y="851"/>
                    </a:lnTo>
                    <a:lnTo>
                      <a:pt x="695" y="865"/>
                    </a:lnTo>
                    <a:lnTo>
                      <a:pt x="709" y="865"/>
                    </a:lnTo>
                    <a:lnTo>
                      <a:pt x="709" y="894"/>
                    </a:lnTo>
                    <a:lnTo>
                      <a:pt x="709" y="908"/>
                    </a:lnTo>
                    <a:lnTo>
                      <a:pt x="723" y="908"/>
                    </a:lnTo>
                    <a:lnTo>
                      <a:pt x="738" y="908"/>
                    </a:lnTo>
                    <a:lnTo>
                      <a:pt x="752" y="908"/>
                    </a:lnTo>
                    <a:lnTo>
                      <a:pt x="766" y="908"/>
                    </a:lnTo>
                    <a:lnTo>
                      <a:pt x="780" y="908"/>
                    </a:lnTo>
                    <a:lnTo>
                      <a:pt x="794" y="908"/>
                    </a:lnTo>
                    <a:lnTo>
                      <a:pt x="808" y="908"/>
                    </a:lnTo>
                    <a:lnTo>
                      <a:pt x="823" y="908"/>
                    </a:lnTo>
                    <a:lnTo>
                      <a:pt x="837" y="908"/>
                    </a:lnTo>
                    <a:lnTo>
                      <a:pt x="851" y="908"/>
                    </a:lnTo>
                    <a:lnTo>
                      <a:pt x="894" y="894"/>
                    </a:lnTo>
                    <a:lnTo>
                      <a:pt x="894" y="879"/>
                    </a:lnTo>
                    <a:lnTo>
                      <a:pt x="894" y="865"/>
                    </a:lnTo>
                    <a:lnTo>
                      <a:pt x="908" y="865"/>
                    </a:lnTo>
                    <a:lnTo>
                      <a:pt x="908" y="851"/>
                    </a:lnTo>
                    <a:lnTo>
                      <a:pt x="894" y="823"/>
                    </a:lnTo>
                    <a:lnTo>
                      <a:pt x="908" y="823"/>
                    </a:lnTo>
                    <a:lnTo>
                      <a:pt x="922" y="823"/>
                    </a:lnTo>
                    <a:lnTo>
                      <a:pt x="936" y="808"/>
                    </a:lnTo>
                    <a:lnTo>
                      <a:pt x="950" y="808"/>
                    </a:lnTo>
                    <a:lnTo>
                      <a:pt x="950" y="794"/>
                    </a:lnTo>
                    <a:lnTo>
                      <a:pt x="964" y="794"/>
                    </a:lnTo>
                    <a:lnTo>
                      <a:pt x="979" y="780"/>
                    </a:lnTo>
                    <a:lnTo>
                      <a:pt x="993" y="780"/>
                    </a:lnTo>
                    <a:lnTo>
                      <a:pt x="993" y="766"/>
                    </a:lnTo>
                    <a:lnTo>
                      <a:pt x="1007" y="766"/>
                    </a:lnTo>
                    <a:lnTo>
                      <a:pt x="1007" y="752"/>
                    </a:lnTo>
                    <a:lnTo>
                      <a:pt x="1021" y="752"/>
                    </a:lnTo>
                    <a:lnTo>
                      <a:pt x="1021" y="738"/>
                    </a:lnTo>
                    <a:lnTo>
                      <a:pt x="1035" y="738"/>
                    </a:lnTo>
                    <a:lnTo>
                      <a:pt x="1035" y="723"/>
                    </a:lnTo>
                    <a:lnTo>
                      <a:pt x="1050" y="709"/>
                    </a:lnTo>
                    <a:lnTo>
                      <a:pt x="1064" y="695"/>
                    </a:lnTo>
                    <a:lnTo>
                      <a:pt x="1078" y="695"/>
                    </a:lnTo>
                    <a:lnTo>
                      <a:pt x="1078" y="681"/>
                    </a:lnTo>
                    <a:lnTo>
                      <a:pt x="1092" y="681"/>
                    </a:lnTo>
                    <a:lnTo>
                      <a:pt x="1106" y="667"/>
                    </a:lnTo>
                    <a:lnTo>
                      <a:pt x="1120" y="667"/>
                    </a:lnTo>
                    <a:lnTo>
                      <a:pt x="1135" y="667"/>
                    </a:lnTo>
                    <a:lnTo>
                      <a:pt x="1135" y="652"/>
                    </a:lnTo>
                    <a:lnTo>
                      <a:pt x="1149" y="652"/>
                    </a:lnTo>
                    <a:lnTo>
                      <a:pt x="1163" y="652"/>
                    </a:lnTo>
                    <a:lnTo>
                      <a:pt x="1177" y="638"/>
                    </a:lnTo>
                    <a:lnTo>
                      <a:pt x="1191" y="638"/>
                    </a:lnTo>
                    <a:lnTo>
                      <a:pt x="1206" y="624"/>
                    </a:lnTo>
                    <a:lnTo>
                      <a:pt x="1220" y="624"/>
                    </a:lnTo>
                    <a:lnTo>
                      <a:pt x="1234" y="624"/>
                    </a:lnTo>
                    <a:lnTo>
                      <a:pt x="1248" y="610"/>
                    </a:lnTo>
                    <a:lnTo>
                      <a:pt x="1262" y="596"/>
                    </a:lnTo>
                    <a:lnTo>
                      <a:pt x="1276" y="596"/>
                    </a:lnTo>
                    <a:lnTo>
                      <a:pt x="1291" y="582"/>
                    </a:lnTo>
                    <a:lnTo>
                      <a:pt x="1305" y="567"/>
                    </a:lnTo>
                    <a:lnTo>
                      <a:pt x="1319" y="567"/>
                    </a:lnTo>
                    <a:lnTo>
                      <a:pt x="1319" y="553"/>
                    </a:lnTo>
                    <a:lnTo>
                      <a:pt x="1333" y="539"/>
                    </a:lnTo>
                    <a:lnTo>
                      <a:pt x="1333" y="525"/>
                    </a:lnTo>
                    <a:lnTo>
                      <a:pt x="1347" y="511"/>
                    </a:lnTo>
                    <a:lnTo>
                      <a:pt x="1319" y="468"/>
                    </a:lnTo>
                    <a:lnTo>
                      <a:pt x="1305" y="440"/>
                    </a:lnTo>
                    <a:lnTo>
                      <a:pt x="1305" y="426"/>
                    </a:lnTo>
                    <a:lnTo>
                      <a:pt x="1319" y="426"/>
                    </a:lnTo>
                    <a:lnTo>
                      <a:pt x="1333" y="426"/>
                    </a:lnTo>
                    <a:lnTo>
                      <a:pt x="1333" y="411"/>
                    </a:lnTo>
                    <a:lnTo>
                      <a:pt x="1347" y="426"/>
                    </a:lnTo>
                    <a:lnTo>
                      <a:pt x="1362" y="426"/>
                    </a:lnTo>
                    <a:lnTo>
                      <a:pt x="1376" y="426"/>
                    </a:lnTo>
                    <a:lnTo>
                      <a:pt x="1404" y="383"/>
                    </a:lnTo>
                    <a:lnTo>
                      <a:pt x="1404" y="369"/>
                    </a:lnTo>
                    <a:lnTo>
                      <a:pt x="1404" y="355"/>
                    </a:lnTo>
                    <a:lnTo>
                      <a:pt x="1418" y="340"/>
                    </a:lnTo>
                    <a:lnTo>
                      <a:pt x="1418" y="326"/>
                    </a:lnTo>
                    <a:lnTo>
                      <a:pt x="1418" y="312"/>
                    </a:lnTo>
                    <a:lnTo>
                      <a:pt x="1418" y="298"/>
                    </a:lnTo>
                    <a:lnTo>
                      <a:pt x="1432" y="284"/>
                    </a:lnTo>
                    <a:lnTo>
                      <a:pt x="1404" y="284"/>
                    </a:lnTo>
                    <a:lnTo>
                      <a:pt x="1404" y="269"/>
                    </a:lnTo>
                    <a:lnTo>
                      <a:pt x="1404" y="255"/>
                    </a:lnTo>
                    <a:lnTo>
                      <a:pt x="1404" y="241"/>
                    </a:lnTo>
                    <a:lnTo>
                      <a:pt x="1404" y="213"/>
                    </a:lnTo>
                    <a:lnTo>
                      <a:pt x="1404" y="199"/>
                    </a:lnTo>
                    <a:lnTo>
                      <a:pt x="1404" y="184"/>
                    </a:lnTo>
                    <a:lnTo>
                      <a:pt x="1418" y="184"/>
                    </a:lnTo>
                    <a:lnTo>
                      <a:pt x="1418" y="170"/>
                    </a:lnTo>
                    <a:lnTo>
                      <a:pt x="1432" y="170"/>
                    </a:lnTo>
                    <a:lnTo>
                      <a:pt x="1447" y="142"/>
                    </a:lnTo>
                    <a:lnTo>
                      <a:pt x="1461" y="128"/>
                    </a:lnTo>
                    <a:lnTo>
                      <a:pt x="1475" y="113"/>
                    </a:lnTo>
                    <a:lnTo>
                      <a:pt x="1489" y="128"/>
                    </a:lnTo>
                    <a:lnTo>
                      <a:pt x="1503" y="142"/>
                    </a:lnTo>
                    <a:lnTo>
                      <a:pt x="1503" y="128"/>
                    </a:lnTo>
                    <a:lnTo>
                      <a:pt x="1518" y="128"/>
                    </a:lnTo>
                    <a:lnTo>
                      <a:pt x="1518" y="113"/>
                    </a:lnTo>
                    <a:lnTo>
                      <a:pt x="1532" y="99"/>
                    </a:lnTo>
                    <a:lnTo>
                      <a:pt x="1546" y="85"/>
                    </a:lnTo>
                    <a:lnTo>
                      <a:pt x="1546" y="71"/>
                    </a:lnTo>
                    <a:lnTo>
                      <a:pt x="1560" y="71"/>
                    </a:lnTo>
                    <a:lnTo>
                      <a:pt x="1560" y="57"/>
                    </a:lnTo>
                    <a:lnTo>
                      <a:pt x="1574" y="43"/>
                    </a:lnTo>
                    <a:lnTo>
                      <a:pt x="1588" y="28"/>
                    </a:lnTo>
                    <a:lnTo>
                      <a:pt x="1603" y="28"/>
                    </a:lnTo>
                    <a:lnTo>
                      <a:pt x="1617" y="14"/>
                    </a:lnTo>
                    <a:lnTo>
                      <a:pt x="1631" y="14"/>
                    </a:lnTo>
                    <a:lnTo>
                      <a:pt x="1645" y="14"/>
                    </a:lnTo>
                    <a:lnTo>
                      <a:pt x="1645" y="0"/>
                    </a:lnTo>
                    <a:lnTo>
                      <a:pt x="1659" y="0"/>
                    </a:lnTo>
                    <a:lnTo>
                      <a:pt x="1674" y="0"/>
                    </a:lnTo>
                    <a:lnTo>
                      <a:pt x="1688" y="0"/>
                    </a:lnTo>
                    <a:lnTo>
                      <a:pt x="1702" y="0"/>
                    </a:lnTo>
                    <a:lnTo>
                      <a:pt x="1716" y="0"/>
                    </a:lnTo>
                    <a:lnTo>
                      <a:pt x="1716" y="14"/>
                    </a:lnTo>
                    <a:lnTo>
                      <a:pt x="1730" y="14"/>
                    </a:lnTo>
                    <a:lnTo>
                      <a:pt x="1744" y="14"/>
                    </a:lnTo>
                    <a:lnTo>
                      <a:pt x="1759" y="28"/>
                    </a:lnTo>
                    <a:lnTo>
                      <a:pt x="1773" y="28"/>
                    </a:lnTo>
                    <a:close/>
                  </a:path>
                </a:pathLst>
              </a:custGeom>
              <a:noFill/>
              <a:ln w="0" cap="flat">
                <a:solidFill>
                  <a:srgbClr val="000000"/>
                </a:solidFill>
                <a:prstDash val="solid"/>
                <a:round/>
                <a:headEnd/>
                <a:tailEnd/>
              </a:ln>
              <a:extLst>
                <a:ext uri="{909E8E84-426E-40DD-AFC4-6F175D3DCCD1}">
                  <a14:hiddenFill xmlns="" xmlns:a14="http://schemas.microsoft.com/office/drawing/2010/main">
                    <a:solidFill>
                      <a:srgbClr val="FFFFFF"/>
                    </a:solidFill>
                  </a14:hiddenFill>
                </a:ext>
              </a:extLst>
            </p:spPr>
            <p:txBody>
              <a:bodyPr/>
              <a:lstStyle/>
              <a:p>
                <a:endParaRPr lang="ja-JP" altLang="en-US"/>
              </a:p>
            </p:txBody>
          </p:sp>
          <p:sp>
            <p:nvSpPr>
              <p:cNvPr id="27799" name="Freeform 191"/>
              <p:cNvSpPr>
                <a:spLocks noChangeAspect="1"/>
              </p:cNvSpPr>
              <p:nvPr/>
            </p:nvSpPr>
            <p:spPr bwMode="auto">
              <a:xfrm>
                <a:off x="8011" y="8735"/>
                <a:ext cx="1765" cy="1512"/>
              </a:xfrm>
              <a:custGeom>
                <a:avLst/>
                <a:gdLst>
                  <a:gd name="T0" fmla="*/ 2147483647 w 1106"/>
                  <a:gd name="T1" fmla="*/ 2147483647 h 950"/>
                  <a:gd name="T2" fmla="*/ 2147483647 w 1106"/>
                  <a:gd name="T3" fmla="*/ 2147483647 h 950"/>
                  <a:gd name="T4" fmla="*/ 2147483647 w 1106"/>
                  <a:gd name="T5" fmla="*/ 2147483647 h 950"/>
                  <a:gd name="T6" fmla="*/ 2147483647 w 1106"/>
                  <a:gd name="T7" fmla="*/ 2147483647 h 950"/>
                  <a:gd name="T8" fmla="*/ 2147483647 w 1106"/>
                  <a:gd name="T9" fmla="*/ 2147483647 h 950"/>
                  <a:gd name="T10" fmla="*/ 2147483647 w 1106"/>
                  <a:gd name="T11" fmla="*/ 2147483647 h 950"/>
                  <a:gd name="T12" fmla="*/ 2147483647 w 1106"/>
                  <a:gd name="T13" fmla="*/ 2147483647 h 950"/>
                  <a:gd name="T14" fmla="*/ 2147483647 w 1106"/>
                  <a:gd name="T15" fmla="*/ 2147483647 h 950"/>
                  <a:gd name="T16" fmla="*/ 2147483647 w 1106"/>
                  <a:gd name="T17" fmla="*/ 2147483647 h 950"/>
                  <a:gd name="T18" fmla="*/ 2147483647 w 1106"/>
                  <a:gd name="T19" fmla="*/ 2147483647 h 950"/>
                  <a:gd name="T20" fmla="*/ 2147483647 w 1106"/>
                  <a:gd name="T21" fmla="*/ 2147483647 h 950"/>
                  <a:gd name="T22" fmla="*/ 2147483647 w 1106"/>
                  <a:gd name="T23" fmla="*/ 2147483647 h 950"/>
                  <a:gd name="T24" fmla="*/ 2147483647 w 1106"/>
                  <a:gd name="T25" fmla="*/ 2147483647 h 950"/>
                  <a:gd name="T26" fmla="*/ 2147483647 w 1106"/>
                  <a:gd name="T27" fmla="*/ 2147483647 h 950"/>
                  <a:gd name="T28" fmla="*/ 2147483647 w 1106"/>
                  <a:gd name="T29" fmla="*/ 2147483647 h 950"/>
                  <a:gd name="T30" fmla="*/ 2147483647 w 1106"/>
                  <a:gd name="T31" fmla="*/ 2147483647 h 950"/>
                  <a:gd name="T32" fmla="*/ 2147483647 w 1106"/>
                  <a:gd name="T33" fmla="*/ 2147483647 h 950"/>
                  <a:gd name="T34" fmla="*/ 2147483647 w 1106"/>
                  <a:gd name="T35" fmla="*/ 2147483647 h 950"/>
                  <a:gd name="T36" fmla="*/ 2147483647 w 1106"/>
                  <a:gd name="T37" fmla="*/ 2147483647 h 950"/>
                  <a:gd name="T38" fmla="*/ 2147483647 w 1106"/>
                  <a:gd name="T39" fmla="*/ 2147483647 h 950"/>
                  <a:gd name="T40" fmla="*/ 2147483647 w 1106"/>
                  <a:gd name="T41" fmla="*/ 2147483647 h 950"/>
                  <a:gd name="T42" fmla="*/ 2147483647 w 1106"/>
                  <a:gd name="T43" fmla="*/ 2147483647 h 950"/>
                  <a:gd name="T44" fmla="*/ 2147483647 w 1106"/>
                  <a:gd name="T45" fmla="*/ 2147483647 h 950"/>
                  <a:gd name="T46" fmla="*/ 2147483647 w 1106"/>
                  <a:gd name="T47" fmla="*/ 2147483647 h 950"/>
                  <a:gd name="T48" fmla="*/ 2147483647 w 1106"/>
                  <a:gd name="T49" fmla="*/ 2147483647 h 950"/>
                  <a:gd name="T50" fmla="*/ 2147483647 w 1106"/>
                  <a:gd name="T51" fmla="*/ 2147483647 h 950"/>
                  <a:gd name="T52" fmla="*/ 2147483647 w 1106"/>
                  <a:gd name="T53" fmla="*/ 2147483647 h 950"/>
                  <a:gd name="T54" fmla="*/ 2147483647 w 1106"/>
                  <a:gd name="T55" fmla="*/ 2147483647 h 950"/>
                  <a:gd name="T56" fmla="*/ 2147483647 w 1106"/>
                  <a:gd name="T57" fmla="*/ 2147483647 h 950"/>
                  <a:gd name="T58" fmla="*/ 2147483647 w 1106"/>
                  <a:gd name="T59" fmla="*/ 2147483647 h 950"/>
                  <a:gd name="T60" fmla="*/ 2147483647 w 1106"/>
                  <a:gd name="T61" fmla="*/ 2147483647 h 950"/>
                  <a:gd name="T62" fmla="*/ 2147483647 w 1106"/>
                  <a:gd name="T63" fmla="*/ 2147483647 h 950"/>
                  <a:gd name="T64" fmla="*/ 2147483647 w 1106"/>
                  <a:gd name="T65" fmla="*/ 2147483647 h 950"/>
                  <a:gd name="T66" fmla="*/ 2147483647 w 1106"/>
                  <a:gd name="T67" fmla="*/ 2147483647 h 950"/>
                  <a:gd name="T68" fmla="*/ 2147483647 w 1106"/>
                  <a:gd name="T69" fmla="*/ 2147483647 h 950"/>
                  <a:gd name="T70" fmla="*/ 2147483647 w 1106"/>
                  <a:gd name="T71" fmla="*/ 2147483647 h 950"/>
                  <a:gd name="T72" fmla="*/ 2147483647 w 1106"/>
                  <a:gd name="T73" fmla="*/ 2147483647 h 950"/>
                  <a:gd name="T74" fmla="*/ 2147483647 w 1106"/>
                  <a:gd name="T75" fmla="*/ 2147483647 h 950"/>
                  <a:gd name="T76" fmla="*/ 2147483647 w 1106"/>
                  <a:gd name="T77" fmla="*/ 2147483647 h 950"/>
                  <a:gd name="T78" fmla="*/ 2147483647 w 1106"/>
                  <a:gd name="T79" fmla="*/ 2147483647 h 950"/>
                  <a:gd name="T80" fmla="*/ 2147483647 w 1106"/>
                  <a:gd name="T81" fmla="*/ 2147483647 h 950"/>
                  <a:gd name="T82" fmla="*/ 2147483647 w 1106"/>
                  <a:gd name="T83" fmla="*/ 2147483647 h 950"/>
                  <a:gd name="T84" fmla="*/ 2147483647 w 1106"/>
                  <a:gd name="T85" fmla="*/ 2147483647 h 950"/>
                  <a:gd name="T86" fmla="*/ 2147483647 w 1106"/>
                  <a:gd name="T87" fmla="*/ 2147483647 h 950"/>
                  <a:gd name="T88" fmla="*/ 2147483647 w 1106"/>
                  <a:gd name="T89" fmla="*/ 2147483647 h 950"/>
                  <a:gd name="T90" fmla="*/ 2147483647 w 1106"/>
                  <a:gd name="T91" fmla="*/ 2147483647 h 950"/>
                  <a:gd name="T92" fmla="*/ 2147483647 w 1106"/>
                  <a:gd name="T93" fmla="*/ 2147483647 h 950"/>
                  <a:gd name="T94" fmla="*/ 2147483647 w 1106"/>
                  <a:gd name="T95" fmla="*/ 2147483647 h 950"/>
                  <a:gd name="T96" fmla="*/ 2147483647 w 1106"/>
                  <a:gd name="T97" fmla="*/ 2147483647 h 950"/>
                  <a:gd name="T98" fmla="*/ 2147483647 w 1106"/>
                  <a:gd name="T99" fmla="*/ 2147483647 h 950"/>
                  <a:gd name="T100" fmla="*/ 2147483647 w 1106"/>
                  <a:gd name="T101" fmla="*/ 2147483647 h 950"/>
                  <a:gd name="T102" fmla="*/ 2147483647 w 1106"/>
                  <a:gd name="T103" fmla="*/ 2147483647 h 950"/>
                  <a:gd name="T104" fmla="*/ 2147483647 w 1106"/>
                  <a:gd name="T105" fmla="*/ 2147483647 h 950"/>
                  <a:gd name="T106" fmla="*/ 2147483647 w 1106"/>
                  <a:gd name="T107" fmla="*/ 2147483647 h 950"/>
                  <a:gd name="T108" fmla="*/ 2147483647 w 1106"/>
                  <a:gd name="T109" fmla="*/ 2147483647 h 950"/>
                  <a:gd name="T110" fmla="*/ 2147483647 w 1106"/>
                  <a:gd name="T111" fmla="*/ 2147483647 h 950"/>
                  <a:gd name="T112" fmla="*/ 2147483647 w 1106"/>
                  <a:gd name="T113" fmla="*/ 2147483647 h 950"/>
                  <a:gd name="T114" fmla="*/ 2147483647 w 1106"/>
                  <a:gd name="T115" fmla="*/ 2147483647 h 950"/>
                  <a:gd name="T116" fmla="*/ 2147483647 w 1106"/>
                  <a:gd name="T117" fmla="*/ 0 h 950"/>
                  <a:gd name="T118" fmla="*/ 2147483647 w 1106"/>
                  <a:gd name="T119" fmla="*/ 2147483647 h 950"/>
                  <a:gd name="T120" fmla="*/ 2147483647 w 1106"/>
                  <a:gd name="T121" fmla="*/ 2147483647 h 950"/>
                  <a:gd name="T122" fmla="*/ 2147483647 w 1106"/>
                  <a:gd name="T123" fmla="*/ 2147483647 h 950"/>
                  <a:gd name="T124" fmla="*/ 2147483647 w 1106"/>
                  <a:gd name="T125" fmla="*/ 2147483647 h 950"/>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106"/>
                  <a:gd name="T190" fmla="*/ 0 h 950"/>
                  <a:gd name="T191" fmla="*/ 1106 w 1106"/>
                  <a:gd name="T192" fmla="*/ 950 h 950"/>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106" h="950">
                    <a:moveTo>
                      <a:pt x="596" y="42"/>
                    </a:moveTo>
                    <a:lnTo>
                      <a:pt x="610" y="42"/>
                    </a:lnTo>
                    <a:lnTo>
                      <a:pt x="610" y="56"/>
                    </a:lnTo>
                    <a:lnTo>
                      <a:pt x="610" y="71"/>
                    </a:lnTo>
                    <a:lnTo>
                      <a:pt x="624" y="85"/>
                    </a:lnTo>
                    <a:lnTo>
                      <a:pt x="638" y="113"/>
                    </a:lnTo>
                    <a:lnTo>
                      <a:pt x="638" y="127"/>
                    </a:lnTo>
                    <a:lnTo>
                      <a:pt x="653" y="127"/>
                    </a:lnTo>
                    <a:lnTo>
                      <a:pt x="653" y="141"/>
                    </a:lnTo>
                    <a:lnTo>
                      <a:pt x="653" y="156"/>
                    </a:lnTo>
                    <a:lnTo>
                      <a:pt x="667" y="156"/>
                    </a:lnTo>
                    <a:lnTo>
                      <a:pt x="667" y="170"/>
                    </a:lnTo>
                    <a:lnTo>
                      <a:pt x="681" y="198"/>
                    </a:lnTo>
                    <a:lnTo>
                      <a:pt x="695" y="212"/>
                    </a:lnTo>
                    <a:lnTo>
                      <a:pt x="695" y="227"/>
                    </a:lnTo>
                    <a:lnTo>
                      <a:pt x="709" y="241"/>
                    </a:lnTo>
                    <a:lnTo>
                      <a:pt x="709" y="255"/>
                    </a:lnTo>
                    <a:lnTo>
                      <a:pt x="724" y="269"/>
                    </a:lnTo>
                    <a:lnTo>
                      <a:pt x="724" y="283"/>
                    </a:lnTo>
                    <a:lnTo>
                      <a:pt x="738" y="298"/>
                    </a:lnTo>
                    <a:lnTo>
                      <a:pt x="752" y="283"/>
                    </a:lnTo>
                    <a:lnTo>
                      <a:pt x="766" y="298"/>
                    </a:lnTo>
                    <a:lnTo>
                      <a:pt x="794" y="298"/>
                    </a:lnTo>
                    <a:lnTo>
                      <a:pt x="794" y="283"/>
                    </a:lnTo>
                    <a:lnTo>
                      <a:pt x="809" y="283"/>
                    </a:lnTo>
                    <a:lnTo>
                      <a:pt x="809" y="298"/>
                    </a:lnTo>
                    <a:lnTo>
                      <a:pt x="823" y="298"/>
                    </a:lnTo>
                    <a:lnTo>
                      <a:pt x="823" y="312"/>
                    </a:lnTo>
                    <a:lnTo>
                      <a:pt x="837" y="312"/>
                    </a:lnTo>
                    <a:lnTo>
                      <a:pt x="865" y="312"/>
                    </a:lnTo>
                    <a:lnTo>
                      <a:pt x="880" y="312"/>
                    </a:lnTo>
                    <a:lnTo>
                      <a:pt x="894" y="312"/>
                    </a:lnTo>
                    <a:lnTo>
                      <a:pt x="922" y="312"/>
                    </a:lnTo>
                    <a:lnTo>
                      <a:pt x="936" y="312"/>
                    </a:lnTo>
                    <a:lnTo>
                      <a:pt x="950" y="312"/>
                    </a:lnTo>
                    <a:lnTo>
                      <a:pt x="965" y="326"/>
                    </a:lnTo>
                    <a:lnTo>
                      <a:pt x="1007" y="326"/>
                    </a:lnTo>
                    <a:lnTo>
                      <a:pt x="1036" y="326"/>
                    </a:lnTo>
                    <a:lnTo>
                      <a:pt x="1064" y="340"/>
                    </a:lnTo>
                    <a:lnTo>
                      <a:pt x="1078" y="340"/>
                    </a:lnTo>
                    <a:lnTo>
                      <a:pt x="1092" y="340"/>
                    </a:lnTo>
                    <a:lnTo>
                      <a:pt x="1106" y="340"/>
                    </a:lnTo>
                    <a:lnTo>
                      <a:pt x="1106" y="397"/>
                    </a:lnTo>
                    <a:lnTo>
                      <a:pt x="1106" y="439"/>
                    </a:lnTo>
                    <a:lnTo>
                      <a:pt x="1106" y="468"/>
                    </a:lnTo>
                    <a:lnTo>
                      <a:pt x="1092" y="496"/>
                    </a:lnTo>
                    <a:lnTo>
                      <a:pt x="1092" y="510"/>
                    </a:lnTo>
                    <a:lnTo>
                      <a:pt x="1092" y="524"/>
                    </a:lnTo>
                    <a:lnTo>
                      <a:pt x="1092" y="539"/>
                    </a:lnTo>
                    <a:lnTo>
                      <a:pt x="1064" y="666"/>
                    </a:lnTo>
                    <a:lnTo>
                      <a:pt x="1064" y="681"/>
                    </a:lnTo>
                    <a:lnTo>
                      <a:pt x="1064" y="723"/>
                    </a:lnTo>
                    <a:lnTo>
                      <a:pt x="1050" y="723"/>
                    </a:lnTo>
                    <a:lnTo>
                      <a:pt x="1021" y="723"/>
                    </a:lnTo>
                    <a:lnTo>
                      <a:pt x="1007" y="723"/>
                    </a:lnTo>
                    <a:lnTo>
                      <a:pt x="993" y="737"/>
                    </a:lnTo>
                    <a:lnTo>
                      <a:pt x="993" y="751"/>
                    </a:lnTo>
                    <a:lnTo>
                      <a:pt x="993" y="766"/>
                    </a:lnTo>
                    <a:lnTo>
                      <a:pt x="993" y="780"/>
                    </a:lnTo>
                    <a:lnTo>
                      <a:pt x="979" y="794"/>
                    </a:lnTo>
                    <a:lnTo>
                      <a:pt x="965" y="851"/>
                    </a:lnTo>
                    <a:lnTo>
                      <a:pt x="950" y="893"/>
                    </a:lnTo>
                    <a:lnTo>
                      <a:pt x="950" y="907"/>
                    </a:lnTo>
                    <a:lnTo>
                      <a:pt x="936" y="936"/>
                    </a:lnTo>
                    <a:lnTo>
                      <a:pt x="936" y="950"/>
                    </a:lnTo>
                    <a:lnTo>
                      <a:pt x="936" y="936"/>
                    </a:lnTo>
                    <a:lnTo>
                      <a:pt x="922" y="936"/>
                    </a:lnTo>
                    <a:lnTo>
                      <a:pt x="894" y="936"/>
                    </a:lnTo>
                    <a:lnTo>
                      <a:pt x="880" y="936"/>
                    </a:lnTo>
                    <a:lnTo>
                      <a:pt x="880" y="922"/>
                    </a:lnTo>
                    <a:lnTo>
                      <a:pt x="865" y="922"/>
                    </a:lnTo>
                    <a:lnTo>
                      <a:pt x="851" y="922"/>
                    </a:lnTo>
                    <a:lnTo>
                      <a:pt x="837" y="922"/>
                    </a:lnTo>
                    <a:lnTo>
                      <a:pt x="823" y="907"/>
                    </a:lnTo>
                    <a:lnTo>
                      <a:pt x="809" y="907"/>
                    </a:lnTo>
                    <a:lnTo>
                      <a:pt x="794" y="907"/>
                    </a:lnTo>
                    <a:lnTo>
                      <a:pt x="780" y="893"/>
                    </a:lnTo>
                    <a:lnTo>
                      <a:pt x="766" y="893"/>
                    </a:lnTo>
                    <a:lnTo>
                      <a:pt x="752" y="893"/>
                    </a:lnTo>
                    <a:lnTo>
                      <a:pt x="738" y="893"/>
                    </a:lnTo>
                    <a:lnTo>
                      <a:pt x="738" y="879"/>
                    </a:lnTo>
                    <a:lnTo>
                      <a:pt x="724" y="879"/>
                    </a:lnTo>
                    <a:lnTo>
                      <a:pt x="709" y="879"/>
                    </a:lnTo>
                    <a:lnTo>
                      <a:pt x="695" y="879"/>
                    </a:lnTo>
                    <a:lnTo>
                      <a:pt x="681" y="865"/>
                    </a:lnTo>
                    <a:lnTo>
                      <a:pt x="667" y="865"/>
                    </a:lnTo>
                    <a:lnTo>
                      <a:pt x="653" y="865"/>
                    </a:lnTo>
                    <a:lnTo>
                      <a:pt x="638" y="865"/>
                    </a:lnTo>
                    <a:lnTo>
                      <a:pt x="624" y="851"/>
                    </a:lnTo>
                    <a:lnTo>
                      <a:pt x="610" y="851"/>
                    </a:lnTo>
                    <a:lnTo>
                      <a:pt x="596" y="851"/>
                    </a:lnTo>
                    <a:lnTo>
                      <a:pt x="596" y="837"/>
                    </a:lnTo>
                    <a:lnTo>
                      <a:pt x="582" y="837"/>
                    </a:lnTo>
                    <a:lnTo>
                      <a:pt x="568" y="837"/>
                    </a:lnTo>
                    <a:lnTo>
                      <a:pt x="553" y="837"/>
                    </a:lnTo>
                    <a:lnTo>
                      <a:pt x="553" y="822"/>
                    </a:lnTo>
                    <a:lnTo>
                      <a:pt x="539" y="822"/>
                    </a:lnTo>
                    <a:lnTo>
                      <a:pt x="525" y="822"/>
                    </a:lnTo>
                    <a:lnTo>
                      <a:pt x="525" y="808"/>
                    </a:lnTo>
                    <a:lnTo>
                      <a:pt x="511" y="808"/>
                    </a:lnTo>
                    <a:lnTo>
                      <a:pt x="511" y="794"/>
                    </a:lnTo>
                    <a:lnTo>
                      <a:pt x="497" y="794"/>
                    </a:lnTo>
                    <a:lnTo>
                      <a:pt x="482" y="794"/>
                    </a:lnTo>
                    <a:lnTo>
                      <a:pt x="482" y="780"/>
                    </a:lnTo>
                    <a:lnTo>
                      <a:pt x="468" y="780"/>
                    </a:lnTo>
                    <a:lnTo>
                      <a:pt x="468" y="766"/>
                    </a:lnTo>
                    <a:lnTo>
                      <a:pt x="454" y="766"/>
                    </a:lnTo>
                    <a:lnTo>
                      <a:pt x="454" y="751"/>
                    </a:lnTo>
                    <a:lnTo>
                      <a:pt x="440" y="751"/>
                    </a:lnTo>
                    <a:lnTo>
                      <a:pt x="426" y="737"/>
                    </a:lnTo>
                    <a:lnTo>
                      <a:pt x="412" y="737"/>
                    </a:lnTo>
                    <a:lnTo>
                      <a:pt x="412" y="723"/>
                    </a:lnTo>
                    <a:lnTo>
                      <a:pt x="397" y="723"/>
                    </a:lnTo>
                    <a:lnTo>
                      <a:pt x="383" y="723"/>
                    </a:lnTo>
                    <a:lnTo>
                      <a:pt x="369" y="723"/>
                    </a:lnTo>
                    <a:lnTo>
                      <a:pt x="355" y="723"/>
                    </a:lnTo>
                    <a:lnTo>
                      <a:pt x="355" y="709"/>
                    </a:lnTo>
                    <a:lnTo>
                      <a:pt x="341" y="709"/>
                    </a:lnTo>
                    <a:lnTo>
                      <a:pt x="326" y="709"/>
                    </a:lnTo>
                    <a:lnTo>
                      <a:pt x="312" y="709"/>
                    </a:lnTo>
                    <a:lnTo>
                      <a:pt x="298" y="709"/>
                    </a:lnTo>
                    <a:lnTo>
                      <a:pt x="284" y="709"/>
                    </a:lnTo>
                    <a:lnTo>
                      <a:pt x="270" y="723"/>
                    </a:lnTo>
                    <a:lnTo>
                      <a:pt x="270" y="737"/>
                    </a:lnTo>
                    <a:lnTo>
                      <a:pt x="256" y="766"/>
                    </a:lnTo>
                    <a:lnTo>
                      <a:pt x="227" y="780"/>
                    </a:lnTo>
                    <a:lnTo>
                      <a:pt x="227" y="794"/>
                    </a:lnTo>
                    <a:lnTo>
                      <a:pt x="199" y="794"/>
                    </a:lnTo>
                    <a:lnTo>
                      <a:pt x="185" y="808"/>
                    </a:lnTo>
                    <a:lnTo>
                      <a:pt x="185" y="766"/>
                    </a:lnTo>
                    <a:lnTo>
                      <a:pt x="185" y="751"/>
                    </a:lnTo>
                    <a:lnTo>
                      <a:pt x="185" y="737"/>
                    </a:lnTo>
                    <a:lnTo>
                      <a:pt x="170" y="723"/>
                    </a:lnTo>
                    <a:lnTo>
                      <a:pt x="170" y="709"/>
                    </a:lnTo>
                    <a:lnTo>
                      <a:pt x="170" y="681"/>
                    </a:lnTo>
                    <a:lnTo>
                      <a:pt x="170" y="652"/>
                    </a:lnTo>
                    <a:lnTo>
                      <a:pt x="170" y="638"/>
                    </a:lnTo>
                    <a:lnTo>
                      <a:pt x="170" y="624"/>
                    </a:lnTo>
                    <a:lnTo>
                      <a:pt x="170" y="610"/>
                    </a:lnTo>
                    <a:lnTo>
                      <a:pt x="170" y="595"/>
                    </a:lnTo>
                    <a:lnTo>
                      <a:pt x="170" y="581"/>
                    </a:lnTo>
                    <a:lnTo>
                      <a:pt x="185" y="567"/>
                    </a:lnTo>
                    <a:lnTo>
                      <a:pt x="185" y="553"/>
                    </a:lnTo>
                    <a:lnTo>
                      <a:pt x="170" y="553"/>
                    </a:lnTo>
                    <a:lnTo>
                      <a:pt x="156" y="567"/>
                    </a:lnTo>
                    <a:lnTo>
                      <a:pt x="156" y="581"/>
                    </a:lnTo>
                    <a:lnTo>
                      <a:pt x="142" y="581"/>
                    </a:lnTo>
                    <a:lnTo>
                      <a:pt x="128" y="595"/>
                    </a:lnTo>
                    <a:lnTo>
                      <a:pt x="114" y="595"/>
                    </a:lnTo>
                    <a:lnTo>
                      <a:pt x="100" y="595"/>
                    </a:lnTo>
                    <a:lnTo>
                      <a:pt x="100" y="610"/>
                    </a:lnTo>
                    <a:lnTo>
                      <a:pt x="85" y="610"/>
                    </a:lnTo>
                    <a:lnTo>
                      <a:pt x="85" y="624"/>
                    </a:lnTo>
                    <a:lnTo>
                      <a:pt x="71" y="624"/>
                    </a:lnTo>
                    <a:lnTo>
                      <a:pt x="71" y="638"/>
                    </a:lnTo>
                    <a:lnTo>
                      <a:pt x="57" y="638"/>
                    </a:lnTo>
                    <a:lnTo>
                      <a:pt x="43" y="638"/>
                    </a:lnTo>
                    <a:lnTo>
                      <a:pt x="43" y="652"/>
                    </a:lnTo>
                    <a:lnTo>
                      <a:pt x="29" y="652"/>
                    </a:lnTo>
                    <a:lnTo>
                      <a:pt x="29" y="638"/>
                    </a:lnTo>
                    <a:lnTo>
                      <a:pt x="29" y="624"/>
                    </a:lnTo>
                    <a:lnTo>
                      <a:pt x="43" y="595"/>
                    </a:lnTo>
                    <a:lnTo>
                      <a:pt x="43" y="567"/>
                    </a:lnTo>
                    <a:lnTo>
                      <a:pt x="43" y="553"/>
                    </a:lnTo>
                    <a:lnTo>
                      <a:pt x="43" y="539"/>
                    </a:lnTo>
                    <a:lnTo>
                      <a:pt x="43" y="524"/>
                    </a:lnTo>
                    <a:lnTo>
                      <a:pt x="57" y="496"/>
                    </a:lnTo>
                    <a:lnTo>
                      <a:pt x="57" y="482"/>
                    </a:lnTo>
                    <a:lnTo>
                      <a:pt x="57" y="468"/>
                    </a:lnTo>
                    <a:lnTo>
                      <a:pt x="57" y="454"/>
                    </a:lnTo>
                    <a:lnTo>
                      <a:pt x="57" y="425"/>
                    </a:lnTo>
                    <a:lnTo>
                      <a:pt x="57" y="411"/>
                    </a:lnTo>
                    <a:lnTo>
                      <a:pt x="57" y="397"/>
                    </a:lnTo>
                    <a:lnTo>
                      <a:pt x="57" y="368"/>
                    </a:lnTo>
                    <a:lnTo>
                      <a:pt x="57" y="354"/>
                    </a:lnTo>
                    <a:lnTo>
                      <a:pt x="57" y="326"/>
                    </a:lnTo>
                    <a:lnTo>
                      <a:pt x="57" y="312"/>
                    </a:lnTo>
                    <a:lnTo>
                      <a:pt x="43" y="298"/>
                    </a:lnTo>
                    <a:lnTo>
                      <a:pt x="57" y="298"/>
                    </a:lnTo>
                    <a:lnTo>
                      <a:pt x="57" y="283"/>
                    </a:lnTo>
                    <a:lnTo>
                      <a:pt x="43" y="269"/>
                    </a:lnTo>
                    <a:lnTo>
                      <a:pt x="43" y="255"/>
                    </a:lnTo>
                    <a:lnTo>
                      <a:pt x="43" y="241"/>
                    </a:lnTo>
                    <a:lnTo>
                      <a:pt x="43" y="227"/>
                    </a:lnTo>
                    <a:lnTo>
                      <a:pt x="43" y="212"/>
                    </a:lnTo>
                    <a:lnTo>
                      <a:pt x="29" y="170"/>
                    </a:lnTo>
                    <a:lnTo>
                      <a:pt x="29" y="156"/>
                    </a:lnTo>
                    <a:lnTo>
                      <a:pt x="14" y="113"/>
                    </a:lnTo>
                    <a:lnTo>
                      <a:pt x="0" y="99"/>
                    </a:lnTo>
                    <a:lnTo>
                      <a:pt x="0" y="85"/>
                    </a:lnTo>
                    <a:lnTo>
                      <a:pt x="14" y="71"/>
                    </a:lnTo>
                    <a:lnTo>
                      <a:pt x="29" y="56"/>
                    </a:lnTo>
                    <a:lnTo>
                      <a:pt x="29" y="42"/>
                    </a:lnTo>
                    <a:lnTo>
                      <a:pt x="43" y="42"/>
                    </a:lnTo>
                    <a:lnTo>
                      <a:pt x="57" y="28"/>
                    </a:lnTo>
                    <a:lnTo>
                      <a:pt x="71" y="28"/>
                    </a:lnTo>
                    <a:lnTo>
                      <a:pt x="85" y="28"/>
                    </a:lnTo>
                    <a:lnTo>
                      <a:pt x="114" y="28"/>
                    </a:lnTo>
                    <a:lnTo>
                      <a:pt x="142" y="14"/>
                    </a:lnTo>
                    <a:lnTo>
                      <a:pt x="185" y="14"/>
                    </a:lnTo>
                    <a:lnTo>
                      <a:pt x="199" y="0"/>
                    </a:lnTo>
                    <a:lnTo>
                      <a:pt x="213" y="0"/>
                    </a:lnTo>
                    <a:lnTo>
                      <a:pt x="227" y="0"/>
                    </a:lnTo>
                    <a:lnTo>
                      <a:pt x="241" y="0"/>
                    </a:lnTo>
                    <a:lnTo>
                      <a:pt x="284" y="14"/>
                    </a:lnTo>
                    <a:lnTo>
                      <a:pt x="298" y="14"/>
                    </a:lnTo>
                    <a:lnTo>
                      <a:pt x="341" y="14"/>
                    </a:lnTo>
                    <a:lnTo>
                      <a:pt x="355" y="14"/>
                    </a:lnTo>
                    <a:lnTo>
                      <a:pt x="369" y="14"/>
                    </a:lnTo>
                    <a:lnTo>
                      <a:pt x="412" y="14"/>
                    </a:lnTo>
                    <a:lnTo>
                      <a:pt x="426" y="28"/>
                    </a:lnTo>
                    <a:lnTo>
                      <a:pt x="454" y="28"/>
                    </a:lnTo>
                    <a:lnTo>
                      <a:pt x="468" y="28"/>
                    </a:lnTo>
                    <a:lnTo>
                      <a:pt x="482" y="28"/>
                    </a:lnTo>
                    <a:lnTo>
                      <a:pt x="497" y="28"/>
                    </a:lnTo>
                    <a:lnTo>
                      <a:pt x="511" y="42"/>
                    </a:lnTo>
                    <a:lnTo>
                      <a:pt x="525" y="42"/>
                    </a:lnTo>
                    <a:lnTo>
                      <a:pt x="539" y="42"/>
                    </a:lnTo>
                    <a:lnTo>
                      <a:pt x="582" y="42"/>
                    </a:lnTo>
                    <a:lnTo>
                      <a:pt x="596" y="42"/>
                    </a:lnTo>
                    <a:close/>
                  </a:path>
                </a:pathLst>
              </a:custGeom>
              <a:noFill/>
              <a:ln w="0" cap="flat">
                <a:solidFill>
                  <a:srgbClr val="000000"/>
                </a:solidFill>
                <a:prstDash val="solid"/>
                <a:round/>
                <a:headEnd/>
                <a:tailEnd/>
              </a:ln>
              <a:extLst>
                <a:ext uri="{909E8E84-426E-40DD-AFC4-6F175D3DCCD1}">
                  <a14:hiddenFill xmlns="" xmlns:a14="http://schemas.microsoft.com/office/drawing/2010/main">
                    <a:solidFill>
                      <a:srgbClr val="FFFFFF"/>
                    </a:solidFill>
                  </a14:hiddenFill>
                </a:ext>
              </a:extLst>
            </p:spPr>
            <p:txBody>
              <a:bodyPr/>
              <a:lstStyle/>
              <a:p>
                <a:endParaRPr lang="ja-JP" altLang="en-US"/>
              </a:p>
            </p:txBody>
          </p:sp>
        </p:grpSp>
        <p:sp>
          <p:nvSpPr>
            <p:cNvPr id="27773" name="AutoShape 170"/>
            <p:cNvSpPr>
              <a:spLocks/>
            </p:cNvSpPr>
            <p:nvPr/>
          </p:nvSpPr>
          <p:spPr bwMode="auto">
            <a:xfrm>
              <a:off x="8243888" y="179388"/>
              <a:ext cx="431800" cy="179387"/>
            </a:xfrm>
            <a:prstGeom prst="borderCallout2">
              <a:avLst>
                <a:gd name="adj1" fmla="val 55222"/>
                <a:gd name="adj2" fmla="val 105880"/>
                <a:gd name="adj3" fmla="val 60532"/>
                <a:gd name="adj4" fmla="val 138676"/>
                <a:gd name="adj5" fmla="val 176106"/>
                <a:gd name="adj6" fmla="val 135884"/>
              </a:avLst>
            </a:prstGeom>
            <a:solidFill>
              <a:srgbClr val="FFFF99">
                <a:alpha val="79999"/>
              </a:srgbClr>
            </a:solidFill>
            <a:ln w="9525" algn="ctr">
              <a:solidFill>
                <a:srgbClr val="FF9900"/>
              </a:solidFill>
              <a:miter lim="800000"/>
              <a:headEnd/>
              <a:tailEnd/>
            </a:ln>
          </p:spPr>
          <p:txBody>
            <a:bodyPr lIns="0" tIns="0" rIns="0" bIns="0" anchor="ct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algn="ctr" eaLnBrk="1" hangingPunct="1"/>
              <a:r>
                <a:rPr lang="ja-JP" altLang="en-US" sz="800"/>
                <a:t>鶴見区</a:t>
              </a:r>
            </a:p>
          </p:txBody>
        </p:sp>
        <p:sp>
          <p:nvSpPr>
            <p:cNvPr id="27774" name="AutoShape 170"/>
            <p:cNvSpPr>
              <a:spLocks/>
            </p:cNvSpPr>
            <p:nvPr/>
          </p:nvSpPr>
          <p:spPr bwMode="auto">
            <a:xfrm>
              <a:off x="7812088" y="466725"/>
              <a:ext cx="431800" cy="179388"/>
            </a:xfrm>
            <a:prstGeom prst="borderCallout2">
              <a:avLst>
                <a:gd name="adj1" fmla="val 55222"/>
                <a:gd name="adj2" fmla="val 105880"/>
                <a:gd name="adj3" fmla="val 60532"/>
                <a:gd name="adj4" fmla="val 138676"/>
                <a:gd name="adj5" fmla="val 101769"/>
                <a:gd name="adj6" fmla="val 164560"/>
              </a:avLst>
            </a:prstGeom>
            <a:solidFill>
              <a:srgbClr val="FFFF99">
                <a:alpha val="79999"/>
              </a:srgbClr>
            </a:solidFill>
            <a:ln w="9525" algn="ctr">
              <a:solidFill>
                <a:srgbClr val="FF9900"/>
              </a:solidFill>
              <a:miter lim="800000"/>
              <a:headEnd/>
              <a:tailEnd/>
            </a:ln>
          </p:spPr>
          <p:txBody>
            <a:bodyPr lIns="0" tIns="0" rIns="0" bIns="0" anchor="ct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algn="ctr" eaLnBrk="1" hangingPunct="1"/>
              <a:r>
                <a:rPr lang="ja-JP" altLang="en-US" sz="800"/>
                <a:t>城東区</a:t>
              </a:r>
            </a:p>
          </p:txBody>
        </p:sp>
        <p:sp>
          <p:nvSpPr>
            <p:cNvPr id="27775" name="AutoShape 170"/>
            <p:cNvSpPr>
              <a:spLocks/>
            </p:cNvSpPr>
            <p:nvPr/>
          </p:nvSpPr>
          <p:spPr bwMode="auto">
            <a:xfrm>
              <a:off x="7885113" y="898525"/>
              <a:ext cx="431800" cy="179388"/>
            </a:xfrm>
            <a:prstGeom prst="borderCallout2">
              <a:avLst>
                <a:gd name="adj1" fmla="val 55222"/>
                <a:gd name="adj2" fmla="val 105880"/>
                <a:gd name="adj3" fmla="val 60532"/>
                <a:gd name="adj4" fmla="val 138676"/>
                <a:gd name="adj5" fmla="val -20352"/>
                <a:gd name="adj6" fmla="val 151324"/>
              </a:avLst>
            </a:prstGeom>
            <a:solidFill>
              <a:srgbClr val="FFFF99">
                <a:alpha val="79999"/>
              </a:srgbClr>
            </a:solidFill>
            <a:ln w="9525" algn="ctr">
              <a:solidFill>
                <a:srgbClr val="FF9900"/>
              </a:solidFill>
              <a:miter lim="800000"/>
              <a:headEnd/>
              <a:tailEnd/>
            </a:ln>
          </p:spPr>
          <p:txBody>
            <a:bodyPr lIns="0" tIns="0" rIns="0" bIns="0" anchor="ct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algn="ctr" eaLnBrk="1" hangingPunct="1"/>
              <a:r>
                <a:rPr lang="ja-JP" altLang="en-US" sz="800"/>
                <a:t>東成区</a:t>
              </a:r>
            </a:p>
          </p:txBody>
        </p:sp>
      </p:grpSp>
      <p:grpSp>
        <p:nvGrpSpPr>
          <p:cNvPr id="5" name="グループ化 95"/>
          <p:cNvGrpSpPr>
            <a:grpSpLocks/>
          </p:cNvGrpSpPr>
          <p:nvPr/>
        </p:nvGrpSpPr>
        <p:grpSpPr bwMode="auto">
          <a:xfrm>
            <a:off x="4356100" y="2133600"/>
            <a:ext cx="4537075" cy="4157663"/>
            <a:chOff x="1539717" y="1268760"/>
            <a:chExt cx="4851059" cy="4446815"/>
          </a:xfrm>
        </p:grpSpPr>
        <p:grpSp>
          <p:nvGrpSpPr>
            <p:cNvPr id="6" name="グループ化 56"/>
            <p:cNvGrpSpPr>
              <a:grpSpLocks/>
            </p:cNvGrpSpPr>
            <p:nvPr/>
          </p:nvGrpSpPr>
          <p:grpSpPr bwMode="auto">
            <a:xfrm>
              <a:off x="1539717" y="1268760"/>
              <a:ext cx="4851059" cy="4446815"/>
              <a:chOff x="1539717" y="1268760"/>
              <a:chExt cx="4851059" cy="4446815"/>
            </a:xfrm>
          </p:grpSpPr>
          <p:grpSp>
            <p:nvGrpSpPr>
              <p:cNvPr id="7" name="グループ化 38"/>
              <p:cNvGrpSpPr>
                <a:grpSpLocks/>
              </p:cNvGrpSpPr>
              <p:nvPr/>
            </p:nvGrpSpPr>
            <p:grpSpPr bwMode="auto">
              <a:xfrm>
                <a:off x="2051720" y="1268760"/>
                <a:ext cx="4339056" cy="4446815"/>
                <a:chOff x="2267744" y="1340768"/>
                <a:chExt cx="4339056" cy="4446815"/>
              </a:xfrm>
            </p:grpSpPr>
            <p:grpSp>
              <p:nvGrpSpPr>
                <p:cNvPr id="8" name="グループ化 27"/>
                <p:cNvGrpSpPr>
                  <a:grpSpLocks/>
                </p:cNvGrpSpPr>
                <p:nvPr/>
              </p:nvGrpSpPr>
              <p:grpSpPr bwMode="auto">
                <a:xfrm>
                  <a:off x="2267744" y="1340768"/>
                  <a:ext cx="4339056" cy="4446815"/>
                  <a:chOff x="2411760" y="1196752"/>
                  <a:chExt cx="4339056" cy="4446815"/>
                </a:xfrm>
              </p:grpSpPr>
              <p:grpSp>
                <p:nvGrpSpPr>
                  <p:cNvPr id="9" name="グループ化 1"/>
                  <p:cNvGrpSpPr>
                    <a:grpSpLocks/>
                  </p:cNvGrpSpPr>
                  <p:nvPr/>
                </p:nvGrpSpPr>
                <p:grpSpPr bwMode="auto">
                  <a:xfrm>
                    <a:off x="2411760" y="1196752"/>
                    <a:ext cx="4339056" cy="4446815"/>
                    <a:chOff x="0" y="0"/>
                    <a:chExt cx="4339056" cy="4446815"/>
                  </a:xfrm>
                </p:grpSpPr>
                <p:pic>
                  <p:nvPicPr>
                    <p:cNvPr id="27770" name="図 119"/>
                    <p:cNvPicPr>
                      <a:picLocks noChangeAspect="1"/>
                    </p:cNvPicPr>
                    <p:nvPr/>
                  </p:nvPicPr>
                  <p:blipFill>
                    <a:blip r:embed="rId3" cstate="print">
                      <a:extLst>
                        <a:ext uri="{28A0092B-C50C-407E-A947-70E740481C1C}">
                          <a14:useLocalDpi xmlns="" xmlns:a14="http://schemas.microsoft.com/office/drawing/2010/main" val="0"/>
                        </a:ext>
                      </a:extLst>
                    </a:blip>
                    <a:srcRect l="29512" t="3287" r="28511" b="4916"/>
                    <a:stretch>
                      <a:fillRect/>
                    </a:stretch>
                  </p:blipFill>
                  <p:spPr bwMode="auto">
                    <a:xfrm>
                      <a:off x="31377" y="34739"/>
                      <a:ext cx="4307679" cy="441207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nvGrpSpPr>
                    <p:cNvPr id="10" name="グループ化 4"/>
                    <p:cNvGrpSpPr/>
                    <p:nvPr/>
                  </p:nvGrpSpPr>
                  <p:grpSpPr>
                    <a:xfrm>
                      <a:off x="0" y="0"/>
                      <a:ext cx="2411186" cy="3888922"/>
                      <a:chOff x="0" y="0"/>
                      <a:chExt cx="2411186" cy="3888922"/>
                    </a:xfrm>
                    <a:solidFill>
                      <a:sysClr val="window" lastClr="FFFFFF"/>
                    </a:solidFill>
                  </p:grpSpPr>
                  <p:sp>
                    <p:nvSpPr>
                      <p:cNvPr id="122" name="正方形/長方形 121"/>
                      <p:cNvSpPr/>
                      <p:nvPr/>
                    </p:nvSpPr>
                    <p:spPr>
                      <a:xfrm>
                        <a:off x="27215" y="10886"/>
                        <a:ext cx="585107" cy="85725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defRPr/>
                        </a:pPr>
                        <a:endParaRPr lang="ja-JP" altLang="en-US"/>
                      </a:p>
                    </p:txBody>
                  </p:sp>
                  <p:sp>
                    <p:nvSpPr>
                      <p:cNvPr id="123" name="正方形/長方形 122"/>
                      <p:cNvSpPr/>
                      <p:nvPr/>
                    </p:nvSpPr>
                    <p:spPr>
                      <a:xfrm>
                        <a:off x="1826079" y="0"/>
                        <a:ext cx="585107" cy="432707"/>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defRPr/>
                        </a:pPr>
                        <a:endParaRPr lang="ja-JP" altLang="en-US"/>
                      </a:p>
                    </p:txBody>
                  </p:sp>
                  <p:sp>
                    <p:nvSpPr>
                      <p:cNvPr id="126" name="正方形/長方形 7"/>
                      <p:cNvSpPr/>
                      <p:nvPr/>
                    </p:nvSpPr>
                    <p:spPr>
                      <a:xfrm>
                        <a:off x="0" y="2188029"/>
                        <a:ext cx="326571" cy="367393"/>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defRPr/>
                        </a:pPr>
                        <a:endParaRPr lang="ja-JP" altLang="en-US"/>
                      </a:p>
                    </p:txBody>
                  </p:sp>
                  <p:sp>
                    <p:nvSpPr>
                      <p:cNvPr id="127" name="正方形/長方形 126"/>
                      <p:cNvSpPr/>
                      <p:nvPr/>
                    </p:nvSpPr>
                    <p:spPr>
                      <a:xfrm>
                        <a:off x="2723" y="3551464"/>
                        <a:ext cx="242206" cy="33745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defRPr/>
                        </a:pPr>
                        <a:endParaRPr lang="ja-JP" altLang="en-US"/>
                      </a:p>
                    </p:txBody>
                  </p:sp>
                </p:grpSp>
              </p:grpSp>
              <p:grpSp>
                <p:nvGrpSpPr>
                  <p:cNvPr id="11" name="グループ化 26"/>
                  <p:cNvGrpSpPr>
                    <a:grpSpLocks/>
                  </p:cNvGrpSpPr>
                  <p:nvPr/>
                </p:nvGrpSpPr>
                <p:grpSpPr bwMode="auto">
                  <a:xfrm>
                    <a:off x="2859880" y="2120412"/>
                    <a:ext cx="2288669" cy="3211111"/>
                    <a:chOff x="2859880" y="2120412"/>
                    <a:chExt cx="2288669" cy="3211111"/>
                  </a:xfrm>
                </p:grpSpPr>
                <p:sp>
                  <p:nvSpPr>
                    <p:cNvPr id="115" name="円/楕円 11"/>
                    <p:cNvSpPr/>
                    <p:nvPr/>
                  </p:nvSpPr>
                  <p:spPr>
                    <a:xfrm>
                      <a:off x="5004232" y="2563567"/>
                      <a:ext cx="144275" cy="144321"/>
                    </a:xfrm>
                    <a:prstGeom prst="ellipse">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sp>
                  <p:nvSpPr>
                    <p:cNvPr id="116" name="正方形/長方形 115"/>
                    <p:cNvSpPr/>
                    <p:nvPr/>
                  </p:nvSpPr>
                  <p:spPr>
                    <a:xfrm>
                      <a:off x="3727816" y="2120413"/>
                      <a:ext cx="1308665" cy="385425"/>
                    </a:xfrm>
                    <a:prstGeom prst="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900" dirty="0">
                          <a:solidFill>
                            <a:schemeClr val="tx1"/>
                          </a:solidFill>
                        </a:rPr>
                        <a:t>鶴見区役所</a:t>
                      </a:r>
                      <a:endParaRPr lang="en-US" altLang="ja-JP" sz="900" dirty="0">
                        <a:solidFill>
                          <a:schemeClr val="tx1"/>
                        </a:solidFill>
                      </a:endParaRPr>
                    </a:p>
                    <a:p>
                      <a:pPr algn="ctr">
                        <a:defRPr/>
                      </a:pPr>
                      <a:r>
                        <a:rPr lang="ja-JP" altLang="en-US" sz="900" dirty="0">
                          <a:solidFill>
                            <a:schemeClr val="tx1"/>
                          </a:solidFill>
                        </a:rPr>
                        <a:t>（地域自治区事務所）</a:t>
                      </a:r>
                    </a:p>
                  </p:txBody>
                </p:sp>
                <p:sp>
                  <p:nvSpPr>
                    <p:cNvPr id="118" name="円/楕円 117"/>
                    <p:cNvSpPr/>
                    <p:nvPr/>
                  </p:nvSpPr>
                  <p:spPr>
                    <a:xfrm>
                      <a:off x="2860464" y="5186830"/>
                      <a:ext cx="144276" cy="144323"/>
                    </a:xfrm>
                    <a:prstGeom prst="ellipse">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grpSp>
            </p:grpSp>
            <p:grpSp>
              <p:nvGrpSpPr>
                <p:cNvPr id="12" name="グループ化 37"/>
                <p:cNvGrpSpPr>
                  <a:grpSpLocks/>
                </p:cNvGrpSpPr>
                <p:nvPr/>
              </p:nvGrpSpPr>
              <p:grpSpPr bwMode="auto">
                <a:xfrm>
                  <a:off x="2524758" y="2047097"/>
                  <a:ext cx="3228293" cy="3451735"/>
                  <a:chOff x="2524758" y="2047097"/>
                  <a:chExt cx="3228293" cy="3451735"/>
                </a:xfrm>
              </p:grpSpPr>
              <p:sp>
                <p:nvSpPr>
                  <p:cNvPr id="109" name="フリーフォーム 108"/>
                  <p:cNvSpPr/>
                  <p:nvPr/>
                </p:nvSpPr>
                <p:spPr>
                  <a:xfrm>
                    <a:off x="2619698" y="2255940"/>
                    <a:ext cx="3133329" cy="1268335"/>
                  </a:xfrm>
                  <a:custGeom>
                    <a:avLst/>
                    <a:gdLst>
                      <a:gd name="connsiteX0" fmla="*/ 0 w 3133725"/>
                      <a:gd name="connsiteY0" fmla="*/ 1266825 h 1266825"/>
                      <a:gd name="connsiteX1" fmla="*/ 2266950 w 3133725"/>
                      <a:gd name="connsiteY1" fmla="*/ 714375 h 1266825"/>
                      <a:gd name="connsiteX2" fmla="*/ 2495550 w 3133725"/>
                      <a:gd name="connsiteY2" fmla="*/ 323850 h 1266825"/>
                      <a:gd name="connsiteX3" fmla="*/ 3133725 w 3133725"/>
                      <a:gd name="connsiteY3" fmla="*/ 0 h 1266825"/>
                    </a:gdLst>
                    <a:ahLst/>
                    <a:cxnLst>
                      <a:cxn ang="0">
                        <a:pos x="connsiteX0" y="connsiteY0"/>
                      </a:cxn>
                      <a:cxn ang="0">
                        <a:pos x="connsiteX1" y="connsiteY1"/>
                      </a:cxn>
                      <a:cxn ang="0">
                        <a:pos x="connsiteX2" y="connsiteY2"/>
                      </a:cxn>
                      <a:cxn ang="0">
                        <a:pos x="connsiteX3" y="connsiteY3"/>
                      </a:cxn>
                    </a:cxnLst>
                    <a:rect l="l" t="t" r="r" b="b"/>
                    <a:pathLst>
                      <a:path w="3133725" h="1266825">
                        <a:moveTo>
                          <a:pt x="0" y="1266825"/>
                        </a:moveTo>
                        <a:cubicBezTo>
                          <a:pt x="925512" y="1069181"/>
                          <a:pt x="1851025" y="871538"/>
                          <a:pt x="2266950" y="714375"/>
                        </a:cubicBezTo>
                        <a:cubicBezTo>
                          <a:pt x="2682875" y="557213"/>
                          <a:pt x="2351088" y="442912"/>
                          <a:pt x="2495550" y="323850"/>
                        </a:cubicBezTo>
                        <a:cubicBezTo>
                          <a:pt x="2640012" y="204788"/>
                          <a:pt x="2886868" y="102394"/>
                          <a:pt x="3133725" y="0"/>
                        </a:cubicBezTo>
                      </a:path>
                    </a:pathLst>
                  </a:custGeom>
                  <a:ln w="63500" cmpd="tri">
                    <a:solidFill>
                      <a:srgbClr val="92D050"/>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ja-JP" altLang="en-US"/>
                  </a:p>
                </p:txBody>
              </p:sp>
              <p:sp>
                <p:nvSpPr>
                  <p:cNvPr id="110" name="フリーフォーム 109"/>
                  <p:cNvSpPr/>
                  <p:nvPr/>
                </p:nvSpPr>
                <p:spPr>
                  <a:xfrm>
                    <a:off x="2524646" y="4364738"/>
                    <a:ext cx="1828058" cy="258082"/>
                  </a:xfrm>
                  <a:custGeom>
                    <a:avLst/>
                    <a:gdLst>
                      <a:gd name="connsiteX0" fmla="*/ 0 w 1828800"/>
                      <a:gd name="connsiteY0" fmla="*/ 0 h 257175"/>
                      <a:gd name="connsiteX1" fmla="*/ 1828800 w 1828800"/>
                      <a:gd name="connsiteY1" fmla="*/ 257175 h 257175"/>
                    </a:gdLst>
                    <a:ahLst/>
                    <a:cxnLst>
                      <a:cxn ang="0">
                        <a:pos x="connsiteX0" y="connsiteY0"/>
                      </a:cxn>
                      <a:cxn ang="0">
                        <a:pos x="connsiteX1" y="connsiteY1"/>
                      </a:cxn>
                    </a:cxnLst>
                    <a:rect l="l" t="t" r="r" b="b"/>
                    <a:pathLst>
                      <a:path w="1828800" h="257175">
                        <a:moveTo>
                          <a:pt x="0" y="0"/>
                        </a:moveTo>
                        <a:lnTo>
                          <a:pt x="1828800" y="257175"/>
                        </a:lnTo>
                      </a:path>
                    </a:pathLst>
                  </a:custGeom>
                  <a:ln w="63500" cmpd="tri">
                    <a:solidFill>
                      <a:srgbClr val="00B050"/>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ja-JP" altLang="en-US"/>
                  </a:p>
                </p:txBody>
              </p:sp>
              <p:sp>
                <p:nvSpPr>
                  <p:cNvPr id="111" name="フリーフォーム 110"/>
                  <p:cNvSpPr/>
                  <p:nvPr/>
                </p:nvSpPr>
                <p:spPr>
                  <a:xfrm>
                    <a:off x="3038946" y="2047097"/>
                    <a:ext cx="169736" cy="3451842"/>
                  </a:xfrm>
                  <a:custGeom>
                    <a:avLst/>
                    <a:gdLst>
                      <a:gd name="connsiteX0" fmla="*/ 104775 w 169863"/>
                      <a:gd name="connsiteY0" fmla="*/ 0 h 3019425"/>
                      <a:gd name="connsiteX1" fmla="*/ 152400 w 169863"/>
                      <a:gd name="connsiteY1" fmla="*/ 1743075 h 3019425"/>
                      <a:gd name="connsiteX2" fmla="*/ 0 w 169863"/>
                      <a:gd name="connsiteY2" fmla="*/ 3019425 h 3019425"/>
                      <a:gd name="connsiteX3" fmla="*/ 0 w 169863"/>
                      <a:gd name="connsiteY3" fmla="*/ 3019425 h 3019425"/>
                    </a:gdLst>
                    <a:ahLst/>
                    <a:cxnLst>
                      <a:cxn ang="0">
                        <a:pos x="connsiteX0" y="connsiteY0"/>
                      </a:cxn>
                      <a:cxn ang="0">
                        <a:pos x="connsiteX1" y="connsiteY1"/>
                      </a:cxn>
                      <a:cxn ang="0">
                        <a:pos x="connsiteX2" y="connsiteY2"/>
                      </a:cxn>
                      <a:cxn ang="0">
                        <a:pos x="connsiteX3" y="connsiteY3"/>
                      </a:cxn>
                    </a:cxnLst>
                    <a:rect l="l" t="t" r="r" b="b"/>
                    <a:pathLst>
                      <a:path w="169863" h="3019425">
                        <a:moveTo>
                          <a:pt x="104775" y="0"/>
                        </a:moveTo>
                        <a:cubicBezTo>
                          <a:pt x="137319" y="619918"/>
                          <a:pt x="169863" y="1239837"/>
                          <a:pt x="152400" y="1743075"/>
                        </a:cubicBezTo>
                        <a:cubicBezTo>
                          <a:pt x="134937" y="2246313"/>
                          <a:pt x="0" y="3019425"/>
                          <a:pt x="0" y="3019425"/>
                        </a:cubicBezTo>
                        <a:lnTo>
                          <a:pt x="0" y="3019425"/>
                        </a:lnTo>
                      </a:path>
                    </a:pathLst>
                  </a:custGeom>
                  <a:ln w="63500" cmpd="tri">
                    <a:solidFill>
                      <a:srgbClr val="FFC000"/>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ja-JP" altLang="en-US"/>
                  </a:p>
                </p:txBody>
              </p:sp>
            </p:grpSp>
          </p:grpSp>
          <p:sp>
            <p:nvSpPr>
              <p:cNvPr id="104" name="正方形/長方形 103"/>
              <p:cNvSpPr/>
              <p:nvPr/>
            </p:nvSpPr>
            <p:spPr>
              <a:xfrm>
                <a:off x="1539717" y="2577846"/>
                <a:ext cx="1123653" cy="473715"/>
              </a:xfrm>
              <a:prstGeom prst="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1050" dirty="0">
                    <a:solidFill>
                      <a:schemeClr val="tx1"/>
                    </a:solidFill>
                  </a:rPr>
                  <a:t>城東区役所</a:t>
                </a:r>
                <a:endParaRPr lang="en-US" altLang="ja-JP" sz="1050" dirty="0">
                  <a:solidFill>
                    <a:schemeClr val="tx1"/>
                  </a:solidFill>
                </a:endParaRPr>
              </a:p>
              <a:p>
                <a:pPr algn="ctr">
                  <a:defRPr/>
                </a:pPr>
                <a:r>
                  <a:rPr lang="ja-JP" altLang="en-US" sz="1050" dirty="0">
                    <a:solidFill>
                      <a:schemeClr val="tx1"/>
                    </a:solidFill>
                  </a:rPr>
                  <a:t>（総合区役所）</a:t>
                </a:r>
              </a:p>
            </p:txBody>
          </p:sp>
          <p:sp>
            <p:nvSpPr>
              <p:cNvPr id="105" name="円/楕円 104"/>
              <p:cNvSpPr/>
              <p:nvPr/>
            </p:nvSpPr>
            <p:spPr>
              <a:xfrm>
                <a:off x="2715989" y="2829136"/>
                <a:ext cx="215564" cy="215633"/>
              </a:xfrm>
              <a:prstGeom prst="ellipse">
                <a:avLst/>
              </a:prstGeom>
              <a:blipFill dpi="0" rotWithShape="1">
                <a:blip r:embed="rId4" cstate="print"/>
                <a:srcRect/>
                <a:tile tx="0" ty="0" sx="100000" sy="100000" flip="none" algn="tl"/>
              </a:blip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grpSp>
        <p:sp>
          <p:nvSpPr>
            <p:cNvPr id="98" name="フローチャート : 判断 97"/>
            <p:cNvSpPr/>
            <p:nvPr/>
          </p:nvSpPr>
          <p:spPr>
            <a:xfrm>
              <a:off x="2799159" y="3956545"/>
              <a:ext cx="130697" cy="144321"/>
            </a:xfrm>
            <a:prstGeom prst="flowChartDecision">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sp>
          <p:nvSpPr>
            <p:cNvPr id="99" name="正方形/長方形 98"/>
            <p:cNvSpPr/>
            <p:nvPr/>
          </p:nvSpPr>
          <p:spPr>
            <a:xfrm>
              <a:off x="2772001" y="3769775"/>
              <a:ext cx="792668" cy="359956"/>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900" dirty="0">
                  <a:solidFill>
                    <a:schemeClr val="tx1"/>
                  </a:solidFill>
                </a:rPr>
                <a:t>中浜</a:t>
              </a:r>
              <a:endParaRPr lang="en-US" altLang="ja-JP" sz="900" dirty="0">
                <a:solidFill>
                  <a:schemeClr val="tx1"/>
                </a:solidFill>
              </a:endParaRPr>
            </a:p>
            <a:p>
              <a:pPr algn="ctr">
                <a:defRPr/>
              </a:pPr>
              <a:r>
                <a:rPr lang="ja-JP" altLang="en-US" sz="900" dirty="0">
                  <a:solidFill>
                    <a:schemeClr val="tx1"/>
                  </a:solidFill>
                </a:rPr>
                <a:t>工営所</a:t>
              </a:r>
              <a:endParaRPr lang="en-US" altLang="ja-JP" sz="900" dirty="0">
                <a:solidFill>
                  <a:schemeClr val="tx1"/>
                </a:solidFill>
              </a:endParaRPr>
            </a:p>
          </p:txBody>
        </p:sp>
        <p:sp>
          <p:nvSpPr>
            <p:cNvPr id="100" name="二等辺三角形 99"/>
            <p:cNvSpPr/>
            <p:nvPr/>
          </p:nvSpPr>
          <p:spPr>
            <a:xfrm>
              <a:off x="4859756" y="2204306"/>
              <a:ext cx="144276" cy="144321"/>
            </a:xfrm>
            <a:prstGeom prst="triangle">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sp>
          <p:nvSpPr>
            <p:cNvPr id="101" name="正方形/長方形 100"/>
            <p:cNvSpPr/>
            <p:nvPr/>
          </p:nvSpPr>
          <p:spPr>
            <a:xfrm>
              <a:off x="4932743" y="2277316"/>
              <a:ext cx="899602" cy="359956"/>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900" dirty="0">
                  <a:solidFill>
                    <a:schemeClr val="tx1"/>
                  </a:solidFill>
                </a:rPr>
                <a:t>鶴見緑地</a:t>
              </a:r>
              <a:endParaRPr lang="en-US" altLang="ja-JP" sz="900" dirty="0">
                <a:solidFill>
                  <a:schemeClr val="tx1"/>
                </a:solidFill>
              </a:endParaRPr>
            </a:p>
            <a:p>
              <a:pPr algn="ctr">
                <a:defRPr/>
              </a:pPr>
              <a:r>
                <a:rPr lang="ja-JP" altLang="en-US" sz="900" dirty="0">
                  <a:solidFill>
                    <a:schemeClr val="tx1"/>
                  </a:solidFill>
                </a:rPr>
                <a:t>公園事務所</a:t>
              </a:r>
              <a:endParaRPr lang="en-US" altLang="ja-JP" sz="900" dirty="0">
                <a:solidFill>
                  <a:schemeClr val="tx1"/>
                </a:solidFill>
              </a:endParaRPr>
            </a:p>
          </p:txBody>
        </p:sp>
      </p:grpSp>
      <p:sp>
        <p:nvSpPr>
          <p:cNvPr id="82" name="正方形/長方形 81"/>
          <p:cNvSpPr/>
          <p:nvPr/>
        </p:nvSpPr>
        <p:spPr bwMode="auto">
          <a:xfrm>
            <a:off x="4138613" y="5373688"/>
            <a:ext cx="1296987" cy="358775"/>
          </a:xfrm>
          <a:prstGeom prst="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900" dirty="0">
                <a:solidFill>
                  <a:schemeClr val="tx1"/>
                </a:solidFill>
              </a:rPr>
              <a:t>東成区役所</a:t>
            </a:r>
            <a:endParaRPr lang="en-US" altLang="ja-JP" sz="900" dirty="0">
              <a:solidFill>
                <a:schemeClr val="tx1"/>
              </a:solidFill>
            </a:endParaRPr>
          </a:p>
          <a:p>
            <a:pPr algn="ctr">
              <a:defRPr/>
            </a:pPr>
            <a:r>
              <a:rPr lang="ja-JP" altLang="en-US" sz="900" dirty="0">
                <a:solidFill>
                  <a:schemeClr val="tx1"/>
                </a:solidFill>
              </a:rPr>
              <a:t>（地域自治区事務所）</a:t>
            </a:r>
          </a:p>
        </p:txBody>
      </p:sp>
      <p:sp>
        <p:nvSpPr>
          <p:cNvPr id="83" name="フリーフォーム 82"/>
          <p:cNvSpPr/>
          <p:nvPr/>
        </p:nvSpPr>
        <p:spPr>
          <a:xfrm>
            <a:off x="4895850" y="5999163"/>
            <a:ext cx="1500188" cy="309562"/>
          </a:xfrm>
          <a:custGeom>
            <a:avLst/>
            <a:gdLst>
              <a:gd name="connsiteX0" fmla="*/ 0 w 1500717"/>
              <a:gd name="connsiteY0" fmla="*/ 154517 h 310092"/>
              <a:gd name="connsiteX1" fmla="*/ 139700 w 1500717"/>
              <a:gd name="connsiteY1" fmla="*/ 154517 h 310092"/>
              <a:gd name="connsiteX2" fmla="*/ 311150 w 1500717"/>
              <a:gd name="connsiteY2" fmla="*/ 91017 h 310092"/>
              <a:gd name="connsiteX3" fmla="*/ 615950 w 1500717"/>
              <a:gd name="connsiteY3" fmla="*/ 2117 h 310092"/>
              <a:gd name="connsiteX4" fmla="*/ 869950 w 1500717"/>
              <a:gd name="connsiteY4" fmla="*/ 78317 h 310092"/>
              <a:gd name="connsiteX5" fmla="*/ 1085850 w 1500717"/>
              <a:gd name="connsiteY5" fmla="*/ 59267 h 310092"/>
              <a:gd name="connsiteX6" fmla="*/ 1435100 w 1500717"/>
              <a:gd name="connsiteY6" fmla="*/ 59267 h 310092"/>
              <a:gd name="connsiteX7" fmla="*/ 1479550 w 1500717"/>
              <a:gd name="connsiteY7" fmla="*/ 275167 h 310092"/>
              <a:gd name="connsiteX8" fmla="*/ 1485900 w 1500717"/>
              <a:gd name="connsiteY8" fmla="*/ 268817 h 310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00717" h="310092">
                <a:moveTo>
                  <a:pt x="0" y="154517"/>
                </a:moveTo>
                <a:cubicBezTo>
                  <a:pt x="43921" y="159808"/>
                  <a:pt x="87842" y="165100"/>
                  <a:pt x="139700" y="154517"/>
                </a:cubicBezTo>
                <a:cubicBezTo>
                  <a:pt x="191558" y="143934"/>
                  <a:pt x="231775" y="116417"/>
                  <a:pt x="311150" y="91017"/>
                </a:cubicBezTo>
                <a:cubicBezTo>
                  <a:pt x="390525" y="65617"/>
                  <a:pt x="522817" y="4234"/>
                  <a:pt x="615950" y="2117"/>
                </a:cubicBezTo>
                <a:cubicBezTo>
                  <a:pt x="709083" y="0"/>
                  <a:pt x="791633" y="68792"/>
                  <a:pt x="869950" y="78317"/>
                </a:cubicBezTo>
                <a:cubicBezTo>
                  <a:pt x="948267" y="87842"/>
                  <a:pt x="991658" y="62442"/>
                  <a:pt x="1085850" y="59267"/>
                </a:cubicBezTo>
                <a:cubicBezTo>
                  <a:pt x="1180042" y="56092"/>
                  <a:pt x="1369483" y="23284"/>
                  <a:pt x="1435100" y="59267"/>
                </a:cubicBezTo>
                <a:cubicBezTo>
                  <a:pt x="1500717" y="95250"/>
                  <a:pt x="1471083" y="240242"/>
                  <a:pt x="1479550" y="275167"/>
                </a:cubicBezTo>
                <a:cubicBezTo>
                  <a:pt x="1488017" y="310092"/>
                  <a:pt x="1486958" y="289454"/>
                  <a:pt x="1485900" y="268817"/>
                </a:cubicBezTo>
              </a:path>
            </a:pathLst>
          </a:custGeom>
          <a:ln w="63500" cmpd="tri">
            <a:solidFill>
              <a:srgbClr val="E012E4"/>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ja-JP" altLang="en-US"/>
          </a:p>
        </p:txBody>
      </p:sp>
      <p:sp>
        <p:nvSpPr>
          <p:cNvPr id="84" name="テキスト ボックス 24"/>
          <p:cNvSpPr txBox="1">
            <a:spLocks noChangeArrowheads="1"/>
          </p:cNvSpPr>
          <p:nvPr/>
        </p:nvSpPr>
        <p:spPr bwMode="gray">
          <a:xfrm>
            <a:off x="4090988" y="620713"/>
            <a:ext cx="1800000" cy="215900"/>
          </a:xfrm>
          <a:prstGeom prst="rect">
            <a:avLst/>
          </a:prstGeom>
          <a:solidFill>
            <a:srgbClr val="953735"/>
          </a:solidFill>
          <a:ln w="22225">
            <a:solidFill>
              <a:srgbClr val="953735"/>
            </a:solidFill>
            <a:miter lim="800000"/>
            <a:headEnd/>
            <a:tailEnd/>
          </a:ln>
        </p:spPr>
        <p:txBody>
          <a:bodyPr lIns="0" tIns="0" rIns="0" bIns="0" anchor="ct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algn="ctr" eaLnBrk="1" hangingPunct="1"/>
            <a:r>
              <a:rPr lang="ja-JP" altLang="en-US" sz="1200" b="1" dirty="0">
                <a:solidFill>
                  <a:schemeClr val="bg1"/>
                </a:solidFill>
                <a:latin typeface="ＭＳ Ｐゴシック" charset="-128"/>
              </a:rPr>
              <a:t>区</a:t>
            </a:r>
            <a:r>
              <a:rPr lang="ja-JP" altLang="en-US" sz="1200" b="1" dirty="0" smtClean="0">
                <a:solidFill>
                  <a:schemeClr val="bg1"/>
                </a:solidFill>
                <a:latin typeface="ＭＳ Ｐゴシック" charset="-128"/>
              </a:rPr>
              <a:t>役所等の現況位置図</a:t>
            </a:r>
            <a:endParaRPr lang="ja-JP" altLang="en-US" sz="1200" b="1" dirty="0">
              <a:solidFill>
                <a:schemeClr val="bg1"/>
              </a:solidFill>
              <a:latin typeface="ＭＳ Ｐゴシック" charset="-128"/>
            </a:endParaRPr>
          </a:p>
        </p:txBody>
      </p:sp>
      <p:grpSp>
        <p:nvGrpSpPr>
          <p:cNvPr id="13" name="グループ化 64"/>
          <p:cNvGrpSpPr>
            <a:grpSpLocks/>
          </p:cNvGrpSpPr>
          <p:nvPr/>
        </p:nvGrpSpPr>
        <p:grpSpPr bwMode="auto">
          <a:xfrm>
            <a:off x="4090988" y="908050"/>
            <a:ext cx="2281212" cy="1872116"/>
            <a:chOff x="5508104" y="3645024"/>
            <a:chExt cx="2281509" cy="1872208"/>
          </a:xfrm>
        </p:grpSpPr>
        <p:sp>
          <p:nvSpPr>
            <p:cNvPr id="90" name="Rectangle 63"/>
            <p:cNvSpPr>
              <a:spLocks noChangeArrowheads="1"/>
            </p:cNvSpPr>
            <p:nvPr/>
          </p:nvSpPr>
          <p:spPr bwMode="auto">
            <a:xfrm>
              <a:off x="5508104" y="3645024"/>
              <a:ext cx="2209492" cy="1800957"/>
            </a:xfrm>
            <a:prstGeom prst="rect">
              <a:avLst/>
            </a:prstGeom>
            <a:solidFill>
              <a:srgbClr val="FFFFFF"/>
            </a:solidFill>
            <a:ln w="9525">
              <a:solidFill>
                <a:srgbClr val="000000"/>
              </a:solidFill>
              <a:miter lim="800000"/>
              <a:headEnd/>
              <a:tailEnd/>
            </a:ln>
          </p:spPr>
          <p:txBody>
            <a:bodyPr lIns="74295" tIns="8890" rIns="74295" bIns="8890"/>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endParaRPr lang="ja-JP" altLang="en-US"/>
            </a:p>
          </p:txBody>
        </p:sp>
        <p:sp>
          <p:nvSpPr>
            <p:cNvPr id="91" name="Line 65"/>
            <p:cNvSpPr>
              <a:spLocks noChangeShapeType="1"/>
            </p:cNvSpPr>
            <p:nvPr/>
          </p:nvSpPr>
          <p:spPr bwMode="auto">
            <a:xfrm>
              <a:off x="5566842" y="3873624"/>
              <a:ext cx="457200" cy="0"/>
            </a:xfrm>
            <a:prstGeom prst="line">
              <a:avLst/>
            </a:prstGeom>
            <a:noFill/>
            <a:ln w="63500" cmpd="tri">
              <a:solidFill>
                <a:srgbClr val="FF0000"/>
              </a:solidFill>
              <a:round/>
              <a:headEnd/>
              <a:tailEnd/>
            </a:ln>
            <a:extLst>
              <a:ext uri="{909E8E84-426E-40DD-AFC4-6F175D3DCCD1}">
                <a14:hiddenFill xmlns="" xmlns:a14="http://schemas.microsoft.com/office/drawing/2010/main">
                  <a:noFill/>
                </a14:hiddenFill>
              </a:ext>
            </a:extLst>
          </p:spPr>
          <p:txBody>
            <a:bodyPr lIns="74295" tIns="8890" rIns="74295" bIns="8890"/>
            <a:lstStyle/>
            <a:p>
              <a:endParaRPr lang="ja-JP" altLang="en-US"/>
            </a:p>
          </p:txBody>
        </p:sp>
        <p:sp>
          <p:nvSpPr>
            <p:cNvPr id="92" name="Line 66"/>
            <p:cNvSpPr>
              <a:spLocks noChangeShapeType="1"/>
            </p:cNvSpPr>
            <p:nvPr/>
          </p:nvSpPr>
          <p:spPr bwMode="auto">
            <a:xfrm>
              <a:off x="5566842" y="4102224"/>
              <a:ext cx="457200" cy="0"/>
            </a:xfrm>
            <a:prstGeom prst="line">
              <a:avLst/>
            </a:prstGeom>
            <a:noFill/>
            <a:ln w="22225">
              <a:solidFill>
                <a:schemeClr val="tx1"/>
              </a:solidFill>
              <a:round/>
              <a:headEnd/>
              <a:tailEnd/>
            </a:ln>
            <a:extLst>
              <a:ext uri="{909E8E84-426E-40DD-AFC4-6F175D3DCCD1}">
                <a14:hiddenFill xmlns="" xmlns:a14="http://schemas.microsoft.com/office/drawing/2010/main">
                  <a:noFill/>
                </a14:hiddenFill>
              </a:ext>
            </a:extLst>
          </p:spPr>
          <p:txBody>
            <a:bodyPr lIns="74295" tIns="8890" rIns="74295" bIns="8890"/>
            <a:lstStyle/>
            <a:p>
              <a:endParaRPr lang="ja-JP" altLang="en-US"/>
            </a:p>
          </p:txBody>
        </p:sp>
        <p:sp>
          <p:nvSpPr>
            <p:cNvPr id="93" name="Text Box 67"/>
            <p:cNvSpPr txBox="1">
              <a:spLocks noChangeArrowheads="1"/>
            </p:cNvSpPr>
            <p:nvPr/>
          </p:nvSpPr>
          <p:spPr bwMode="auto">
            <a:xfrm>
              <a:off x="6025627" y="3759324"/>
              <a:ext cx="1763986" cy="175790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74295" tIns="8890" rIns="74295" bIns="8890"/>
            <a:lstStyle>
              <a:lvl1pPr marL="85725" indent="-85725"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algn="just" eaLnBrk="1" hangingPunct="1">
                <a:spcBef>
                  <a:spcPct val="50000"/>
                </a:spcBef>
                <a:buFont typeface="Wingdings" pitchFamily="2" charset="2"/>
                <a:buNone/>
              </a:pPr>
              <a:r>
                <a:rPr lang="ja-JP" altLang="en-US" sz="1000" dirty="0">
                  <a:solidFill>
                    <a:srgbClr val="000000"/>
                  </a:solidFill>
                  <a:latin typeface="ＭＳ ゴシック" pitchFamily="49" charset="-128"/>
                  <a:ea typeface="ＭＳ ゴシック" pitchFamily="49" charset="-128"/>
                </a:rPr>
                <a:t>地下鉄</a:t>
              </a:r>
            </a:p>
            <a:p>
              <a:pPr algn="just" eaLnBrk="1" hangingPunct="1">
                <a:spcBef>
                  <a:spcPct val="50000"/>
                </a:spcBef>
                <a:buFont typeface="Wingdings" pitchFamily="2" charset="2"/>
                <a:buNone/>
              </a:pPr>
              <a:r>
                <a:rPr lang="ja-JP" altLang="en-US" sz="1000" dirty="0">
                  <a:solidFill>
                    <a:srgbClr val="000000"/>
                  </a:solidFill>
                  <a:latin typeface="ＭＳ ゴシック" pitchFamily="49" charset="-128"/>
                  <a:ea typeface="ＭＳ ゴシック" pitchFamily="49" charset="-128"/>
                </a:rPr>
                <a:t>私鉄</a:t>
              </a:r>
            </a:p>
            <a:p>
              <a:pPr algn="just" eaLnBrk="1" hangingPunct="1">
                <a:spcBef>
                  <a:spcPct val="50000"/>
                </a:spcBef>
                <a:buFont typeface="Wingdings" pitchFamily="2" charset="2"/>
                <a:buNone/>
              </a:pPr>
              <a:r>
                <a:rPr lang="ja-JP" altLang="en-US" sz="1000" dirty="0">
                  <a:solidFill>
                    <a:srgbClr val="000000"/>
                  </a:solidFill>
                  <a:latin typeface="ＭＳ ゴシック" pitchFamily="49" charset="-128"/>
                  <a:ea typeface="ＭＳ ゴシック" pitchFamily="49" charset="-128"/>
                </a:rPr>
                <a:t>ＪＲ</a:t>
              </a:r>
              <a:endParaRPr lang="en-US" altLang="ja-JP" sz="1000" dirty="0">
                <a:solidFill>
                  <a:srgbClr val="000000"/>
                </a:solidFill>
                <a:latin typeface="ＭＳ ゴシック" pitchFamily="49" charset="-128"/>
                <a:ea typeface="ＭＳ ゴシック" pitchFamily="49" charset="-128"/>
              </a:endParaRPr>
            </a:p>
            <a:p>
              <a:pPr algn="just" eaLnBrk="1" hangingPunct="1">
                <a:spcBef>
                  <a:spcPct val="50000"/>
                </a:spcBef>
                <a:buFont typeface="Wingdings" pitchFamily="2" charset="2"/>
                <a:buNone/>
              </a:pPr>
              <a:r>
                <a:rPr lang="ja-JP" altLang="en-US" sz="1000" dirty="0" smtClean="0">
                  <a:solidFill>
                    <a:srgbClr val="000000"/>
                  </a:solidFill>
                  <a:latin typeface="ＭＳ ゴシック" pitchFamily="49" charset="-128"/>
                  <a:ea typeface="ＭＳ ゴシック" pitchFamily="49" charset="-128"/>
                </a:rPr>
                <a:t>区役所</a:t>
              </a:r>
              <a:r>
                <a:rPr lang="en-US" altLang="ja-JP" sz="1000" dirty="0" smtClean="0">
                  <a:solidFill>
                    <a:srgbClr val="000000"/>
                  </a:solidFill>
                  <a:latin typeface="ＭＳ ゴシック" pitchFamily="49" charset="-128"/>
                  <a:ea typeface="ＭＳ ゴシック" pitchFamily="49" charset="-128"/>
                </a:rPr>
                <a:t>(</a:t>
              </a:r>
              <a:r>
                <a:rPr lang="ja-JP" altLang="en-US" sz="1000" dirty="0" smtClean="0">
                  <a:solidFill>
                    <a:srgbClr val="000000"/>
                  </a:solidFill>
                  <a:latin typeface="ＭＳ ゴシック" pitchFamily="49" charset="-128"/>
                  <a:ea typeface="ＭＳ ゴシック" pitchFamily="49" charset="-128"/>
                </a:rPr>
                <a:t>総合</a:t>
              </a:r>
              <a:r>
                <a:rPr lang="ja-JP" altLang="en-US" sz="1000" dirty="0">
                  <a:solidFill>
                    <a:srgbClr val="000000"/>
                  </a:solidFill>
                  <a:latin typeface="ＭＳ ゴシック" pitchFamily="49" charset="-128"/>
                  <a:ea typeface="ＭＳ ゴシック" pitchFamily="49" charset="-128"/>
                </a:rPr>
                <a:t>区</a:t>
              </a:r>
              <a:r>
                <a:rPr lang="ja-JP" altLang="en-US" sz="1000" dirty="0" smtClean="0">
                  <a:solidFill>
                    <a:srgbClr val="000000"/>
                  </a:solidFill>
                  <a:latin typeface="ＭＳ ゴシック" pitchFamily="49" charset="-128"/>
                  <a:ea typeface="ＭＳ ゴシック" pitchFamily="49" charset="-128"/>
                </a:rPr>
                <a:t>役所</a:t>
              </a:r>
              <a:r>
                <a:rPr lang="en-US" altLang="ja-JP" sz="1000" dirty="0" smtClean="0">
                  <a:solidFill>
                    <a:srgbClr val="000000"/>
                  </a:solidFill>
                  <a:latin typeface="ＭＳ ゴシック" pitchFamily="49" charset="-128"/>
                  <a:ea typeface="ＭＳ ゴシック" pitchFamily="49" charset="-128"/>
                </a:rPr>
                <a:t>)</a:t>
              </a:r>
              <a:endParaRPr lang="en-US" altLang="ja-JP" sz="1000" dirty="0">
                <a:solidFill>
                  <a:srgbClr val="000000"/>
                </a:solidFill>
                <a:latin typeface="ＭＳ ゴシック" pitchFamily="49" charset="-128"/>
                <a:ea typeface="ＭＳ ゴシック" pitchFamily="49" charset="-128"/>
              </a:endParaRPr>
            </a:p>
            <a:p>
              <a:pPr algn="just" eaLnBrk="1" hangingPunct="1">
                <a:spcBef>
                  <a:spcPct val="50000"/>
                </a:spcBef>
                <a:buFont typeface="Wingdings" pitchFamily="2" charset="2"/>
                <a:buNone/>
              </a:pPr>
              <a:r>
                <a:rPr lang="ja-JP" altLang="en-US" sz="1000" dirty="0" smtClean="0">
                  <a:solidFill>
                    <a:srgbClr val="000000"/>
                  </a:solidFill>
                  <a:latin typeface="ＭＳ ゴシック" pitchFamily="49" charset="-128"/>
                  <a:ea typeface="ＭＳ ゴシック" pitchFamily="49" charset="-128"/>
                </a:rPr>
                <a:t>区役所</a:t>
              </a:r>
              <a:r>
                <a:rPr lang="en-US" altLang="ja-JP" sz="1000" dirty="0" smtClean="0">
                  <a:solidFill>
                    <a:srgbClr val="000000"/>
                  </a:solidFill>
                  <a:latin typeface="ＭＳ ゴシック" pitchFamily="49" charset="-128"/>
                  <a:ea typeface="ＭＳ ゴシック" pitchFamily="49" charset="-128"/>
                </a:rPr>
                <a:t>(</a:t>
              </a:r>
              <a:r>
                <a:rPr lang="ja-JP" altLang="en-US" sz="1000" dirty="0" smtClean="0">
                  <a:solidFill>
                    <a:srgbClr val="000000"/>
                  </a:solidFill>
                  <a:latin typeface="ＭＳ ゴシック" pitchFamily="49" charset="-128"/>
                  <a:ea typeface="ＭＳ ゴシック" pitchFamily="49" charset="-128"/>
                </a:rPr>
                <a:t>地域</a:t>
              </a:r>
              <a:r>
                <a:rPr lang="ja-JP" altLang="en-US" sz="1000" dirty="0">
                  <a:solidFill>
                    <a:srgbClr val="000000"/>
                  </a:solidFill>
                  <a:latin typeface="ＭＳ ゴシック" pitchFamily="49" charset="-128"/>
                  <a:ea typeface="ＭＳ ゴシック" pitchFamily="49" charset="-128"/>
                </a:rPr>
                <a:t>自治区</a:t>
              </a:r>
              <a:r>
                <a:rPr lang="ja-JP" altLang="en-US" sz="1000" dirty="0" smtClean="0">
                  <a:solidFill>
                    <a:srgbClr val="000000"/>
                  </a:solidFill>
                  <a:latin typeface="ＭＳ ゴシック" pitchFamily="49" charset="-128"/>
                  <a:ea typeface="ＭＳ ゴシック" pitchFamily="49" charset="-128"/>
                </a:rPr>
                <a:t>事務所</a:t>
              </a:r>
              <a:r>
                <a:rPr lang="en-US" altLang="ja-JP" sz="1000" dirty="0" smtClean="0">
                  <a:solidFill>
                    <a:srgbClr val="000000"/>
                  </a:solidFill>
                  <a:latin typeface="ＭＳ ゴシック" pitchFamily="49" charset="-128"/>
                  <a:ea typeface="ＭＳ ゴシック" pitchFamily="49" charset="-128"/>
                </a:rPr>
                <a:t>)</a:t>
              </a:r>
              <a:endParaRPr lang="en-US" altLang="ja-JP" sz="1000" dirty="0">
                <a:solidFill>
                  <a:srgbClr val="000000"/>
                </a:solidFill>
                <a:latin typeface="ＭＳ ゴシック" pitchFamily="49" charset="-128"/>
                <a:ea typeface="ＭＳ ゴシック" pitchFamily="49" charset="-128"/>
              </a:endParaRPr>
            </a:p>
            <a:p>
              <a:pPr algn="just" eaLnBrk="1" hangingPunct="1">
                <a:spcBef>
                  <a:spcPct val="50000"/>
                </a:spcBef>
                <a:buFont typeface="Wingdings" pitchFamily="2" charset="2"/>
                <a:buNone/>
              </a:pPr>
              <a:r>
                <a:rPr lang="ja-JP" altLang="en-US" sz="1000" dirty="0" smtClean="0">
                  <a:solidFill>
                    <a:srgbClr val="000000"/>
                  </a:solidFill>
                  <a:latin typeface="ＭＳ ゴシック" pitchFamily="49" charset="-128"/>
                  <a:ea typeface="ＭＳ ゴシック" pitchFamily="49" charset="-128"/>
                </a:rPr>
                <a:t>工営所</a:t>
              </a:r>
              <a:endParaRPr lang="en-US" altLang="ja-JP" sz="1000" dirty="0">
                <a:solidFill>
                  <a:srgbClr val="000000"/>
                </a:solidFill>
                <a:latin typeface="ＭＳ ゴシック" pitchFamily="49" charset="-128"/>
                <a:ea typeface="ＭＳ ゴシック" pitchFamily="49" charset="-128"/>
              </a:endParaRPr>
            </a:p>
            <a:p>
              <a:pPr algn="just" eaLnBrk="1" hangingPunct="1">
                <a:spcBef>
                  <a:spcPct val="50000"/>
                </a:spcBef>
                <a:buFont typeface="Wingdings" pitchFamily="2" charset="2"/>
                <a:buNone/>
              </a:pPr>
              <a:r>
                <a:rPr lang="ja-JP" altLang="en-US" sz="1000" dirty="0">
                  <a:solidFill>
                    <a:srgbClr val="000000"/>
                  </a:solidFill>
                  <a:latin typeface="ＭＳ ゴシック" pitchFamily="49" charset="-128"/>
                  <a:ea typeface="ＭＳ ゴシック" pitchFamily="49" charset="-128"/>
                </a:rPr>
                <a:t>公園事務所</a:t>
              </a:r>
              <a:endParaRPr lang="en-US" altLang="ja-JP" sz="1000" dirty="0">
                <a:solidFill>
                  <a:srgbClr val="000000"/>
                </a:solidFill>
                <a:latin typeface="ＭＳ ゴシック" pitchFamily="49" charset="-128"/>
                <a:ea typeface="ＭＳ ゴシック" pitchFamily="49" charset="-128"/>
              </a:endParaRPr>
            </a:p>
            <a:p>
              <a:pPr algn="just" eaLnBrk="1" hangingPunct="1">
                <a:spcBef>
                  <a:spcPct val="50000"/>
                </a:spcBef>
                <a:buFont typeface="Wingdings" pitchFamily="2" charset="2"/>
                <a:buNone/>
              </a:pPr>
              <a:endParaRPr lang="en-US" altLang="ja-JP" sz="1000" dirty="0">
                <a:solidFill>
                  <a:srgbClr val="000000"/>
                </a:solidFill>
                <a:latin typeface="ＭＳ ゴシック" pitchFamily="49" charset="-128"/>
                <a:ea typeface="ＭＳ ゴシック" pitchFamily="49" charset="-128"/>
              </a:endParaRPr>
            </a:p>
          </p:txBody>
        </p:sp>
        <p:sp>
          <p:nvSpPr>
            <p:cNvPr id="94" name="円/楕円 93"/>
            <p:cNvSpPr/>
            <p:nvPr/>
          </p:nvSpPr>
          <p:spPr>
            <a:xfrm>
              <a:off x="5710983" y="4724577"/>
              <a:ext cx="142894" cy="144470"/>
            </a:xfrm>
            <a:prstGeom prst="ellipse">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sp>
          <p:nvSpPr>
            <p:cNvPr id="95" name="円/楕円 94"/>
            <p:cNvSpPr/>
            <p:nvPr/>
          </p:nvSpPr>
          <p:spPr>
            <a:xfrm>
              <a:off x="5652585" y="4437226"/>
              <a:ext cx="215928" cy="215911"/>
            </a:xfrm>
            <a:prstGeom prst="ellipse">
              <a:avLst/>
            </a:prstGeom>
            <a:blipFill dpi="0" rotWithShape="1">
              <a:blip r:embed="rId4" cstate="print"/>
              <a:srcRect/>
              <a:tile tx="0" ty="0" sx="100000" sy="100000" flip="none" algn="tl"/>
            </a:blip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sp>
          <p:nvSpPr>
            <p:cNvPr id="96" name="Line 64"/>
            <p:cNvSpPr>
              <a:spLocks noChangeShapeType="1"/>
            </p:cNvSpPr>
            <p:nvPr/>
          </p:nvSpPr>
          <p:spPr bwMode="auto">
            <a:xfrm>
              <a:off x="5580112" y="4293096"/>
              <a:ext cx="457200" cy="0"/>
            </a:xfrm>
            <a:prstGeom prst="line">
              <a:avLst/>
            </a:prstGeom>
            <a:noFill/>
            <a:ln w="22225">
              <a:solidFill>
                <a:srgbClr val="000000"/>
              </a:solidFill>
              <a:round/>
              <a:headEnd/>
              <a:tailEnd/>
            </a:ln>
            <a:extLst>
              <a:ext uri="{909E8E84-426E-40DD-AFC4-6F175D3DCCD1}">
                <a14:hiddenFill xmlns="" xmlns:a14="http://schemas.microsoft.com/office/drawing/2010/main">
                  <a:noFill/>
                </a14:hiddenFill>
              </a:ext>
            </a:extLst>
          </p:spPr>
          <p:txBody>
            <a:bodyPr lIns="74295" tIns="8890" rIns="74295" bIns="8890"/>
            <a:lstStyle/>
            <a:p>
              <a:endParaRPr lang="ja-JP" altLang="en-US"/>
            </a:p>
          </p:txBody>
        </p:sp>
        <p:sp>
          <p:nvSpPr>
            <p:cNvPr id="97" name="Line 68"/>
            <p:cNvSpPr>
              <a:spLocks noChangeShapeType="1"/>
            </p:cNvSpPr>
            <p:nvPr/>
          </p:nvSpPr>
          <p:spPr bwMode="auto">
            <a:xfrm>
              <a:off x="5580112" y="4293096"/>
              <a:ext cx="457200" cy="0"/>
            </a:xfrm>
            <a:prstGeom prst="line">
              <a:avLst/>
            </a:prstGeom>
            <a:noFill/>
            <a:ln w="12700">
              <a:solidFill>
                <a:srgbClr val="FFFFFF"/>
              </a:solidFill>
              <a:prstDash val="dash"/>
              <a:round/>
              <a:headEnd/>
              <a:tailEnd/>
            </a:ln>
            <a:extLst>
              <a:ext uri="{909E8E84-426E-40DD-AFC4-6F175D3DCCD1}">
                <a14:hiddenFill xmlns="" xmlns:a14="http://schemas.microsoft.com/office/drawing/2010/main">
                  <a:noFill/>
                </a14:hiddenFill>
              </a:ext>
            </a:extLst>
          </p:spPr>
          <p:txBody>
            <a:bodyPr lIns="74295" tIns="8890" rIns="74295" bIns="8890"/>
            <a:lstStyle/>
            <a:p>
              <a:endParaRPr lang="ja-JP" altLang="en-US"/>
            </a:p>
          </p:txBody>
        </p:sp>
        <p:sp>
          <p:nvSpPr>
            <p:cNvPr id="102" name="フローチャート : 判断 101"/>
            <p:cNvSpPr/>
            <p:nvPr/>
          </p:nvSpPr>
          <p:spPr>
            <a:xfrm>
              <a:off x="5717334" y="4922975"/>
              <a:ext cx="130192" cy="144469"/>
            </a:xfrm>
            <a:prstGeom prst="flowChartDecision">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sp>
          <p:nvSpPr>
            <p:cNvPr id="103" name="二等辺三角形 102"/>
            <p:cNvSpPr/>
            <p:nvPr/>
          </p:nvSpPr>
          <p:spPr>
            <a:xfrm>
              <a:off x="5710189" y="5119834"/>
              <a:ext cx="144481" cy="142882"/>
            </a:xfrm>
            <a:prstGeom prst="triangle">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grpSp>
      <p:sp>
        <p:nvSpPr>
          <p:cNvPr id="85" name="正方形/長方形 27"/>
          <p:cNvSpPr>
            <a:spLocks noChangeArrowheads="1"/>
          </p:cNvSpPr>
          <p:nvPr/>
        </p:nvSpPr>
        <p:spPr bwMode="auto">
          <a:xfrm>
            <a:off x="8112125" y="-45001"/>
            <a:ext cx="1031875" cy="261610"/>
          </a:xfrm>
          <a:prstGeom prst="rect">
            <a:avLst/>
          </a:prstGeom>
          <a:noFill/>
          <a:ln w="9525">
            <a:noFill/>
            <a:miter lim="800000"/>
            <a:headEnd/>
            <a:tailEnd/>
          </a:ln>
        </p:spPr>
        <p:txBody>
          <a:bodyPr>
            <a:spAutoFit/>
          </a:bodyPr>
          <a:lstStyle/>
          <a:p>
            <a:pPr algn="r"/>
            <a:r>
              <a:rPr lang="ja-JP" altLang="en-US" sz="1100" b="1" dirty="0" smtClean="0">
                <a:solidFill>
                  <a:srgbClr val="000000"/>
                </a:solidFill>
                <a:latin typeface="ＭＳ Ｐゴシック" charset="-128"/>
                <a:ea typeface="Meiryo UI" pitchFamily="50" charset="-128"/>
                <a:cs typeface="Meiryo UI" pitchFamily="50" charset="-128"/>
              </a:rPr>
              <a:t>すがた</a:t>
            </a:r>
            <a:r>
              <a:rPr lang="en-US" altLang="ja-JP" sz="1100" b="1" dirty="0" smtClean="0">
                <a:solidFill>
                  <a:srgbClr val="000000"/>
                </a:solidFill>
                <a:latin typeface="ＭＳ Ｐゴシック" charset="-128"/>
                <a:ea typeface="Meiryo UI" pitchFamily="50" charset="-128"/>
                <a:cs typeface="Meiryo UI" pitchFamily="50" charset="-128"/>
              </a:rPr>
              <a:t>-</a:t>
            </a:r>
            <a:r>
              <a:rPr lang="ja-JP" altLang="en-US" sz="1100" b="1" dirty="0" smtClean="0">
                <a:solidFill>
                  <a:srgbClr val="000000"/>
                </a:solidFill>
                <a:latin typeface="ＭＳ Ｐゴシック" charset="-128"/>
                <a:ea typeface="Meiryo UI" pitchFamily="50" charset="-128"/>
                <a:cs typeface="Meiryo UI" pitchFamily="50" charset="-128"/>
              </a:rPr>
              <a:t>２４</a:t>
            </a:r>
            <a:endParaRPr lang="ja-JP" altLang="en-US" sz="1200" b="1" dirty="0">
              <a:solidFill>
                <a:srgbClr val="000000"/>
              </a:solidFill>
              <a:latin typeface="ＭＳ Ｐゴシック" charset="-128"/>
              <a:ea typeface="Meiryo UI" pitchFamily="50" charset="-128"/>
              <a:cs typeface="Meiryo UI" pitchFamily="50" charset="-128"/>
            </a:endParaRPr>
          </a:p>
        </p:txBody>
      </p:sp>
    </p:spTree>
  </p:cSld>
  <p:clrMapOvr>
    <a:masterClrMapping/>
  </p:clrMapOvr>
  <p:timing>
    <p:tnLst>
      <p:par>
        <p:cTn id="1" dur="indefinite" restart="never" nodeType="tmRoot"/>
      </p:par>
    </p:tnLst>
  </p:timing>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698" name="タイトル 3"/>
          <p:cNvSpPr txBox="1">
            <a:spLocks/>
          </p:cNvSpPr>
          <p:nvPr/>
        </p:nvSpPr>
        <p:spPr bwMode="auto">
          <a:xfrm>
            <a:off x="107950" y="518639"/>
            <a:ext cx="8928100" cy="6158385"/>
          </a:xfrm>
          <a:prstGeom prst="rect">
            <a:avLst/>
          </a:prstGeom>
          <a:noFill/>
          <a:ln w="19050" algn="ctr">
            <a:solidFill>
              <a:schemeClr val="accent2"/>
            </a:solidFill>
            <a:miter lim="800000"/>
            <a:headEnd/>
            <a:tailEnd/>
          </a:ln>
          <a:extLst>
            <a:ext uri="{909E8E84-426E-40DD-AFC4-6F175D3DCCD1}">
              <a14:hiddenFill xmlns="" xmlns:a14="http://schemas.microsoft.com/office/drawing/2010/main">
                <a:solidFill>
                  <a:srgbClr val="FFFFFF"/>
                </a:solidFill>
              </a14:hiddenFill>
            </a:ext>
          </a:extLst>
        </p:spPr>
        <p:txBody>
          <a:bodyPr/>
          <a:lstStyle>
            <a:lvl1pPr marL="171450" indent="-171450"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buFont typeface="Wingdings" pitchFamily="2" charset="2"/>
              <a:buChar char="u"/>
            </a:pPr>
            <a:endParaRPr lang="en-US" altLang="ja-JP" sz="900">
              <a:solidFill>
                <a:srgbClr val="000000"/>
              </a:solidFill>
              <a:latin typeface="Meiryo UI" pitchFamily="50" charset="-128"/>
              <a:ea typeface="Meiryo UI" pitchFamily="50" charset="-128"/>
              <a:cs typeface="Meiryo UI" pitchFamily="50" charset="-128"/>
            </a:endParaRPr>
          </a:p>
        </p:txBody>
      </p:sp>
      <p:sp>
        <p:nvSpPr>
          <p:cNvPr id="25" name="テキスト ボックス 24"/>
          <p:cNvSpPr txBox="1"/>
          <p:nvPr/>
        </p:nvSpPr>
        <p:spPr bwMode="gray">
          <a:xfrm>
            <a:off x="250825" y="421802"/>
            <a:ext cx="3960813" cy="185738"/>
          </a:xfrm>
          <a:prstGeom prst="rect">
            <a:avLst/>
          </a:prstGeom>
          <a:solidFill>
            <a:schemeClr val="accent2">
              <a:lumMod val="75000"/>
            </a:schemeClr>
          </a:solidFill>
          <a:ln w="22225">
            <a:solidFill>
              <a:schemeClr val="accent2">
                <a:lumMod val="75000"/>
              </a:schemeClr>
            </a:solidFill>
          </a:ln>
        </p:spPr>
        <p:txBody>
          <a:bodyPr lIns="0" tIns="0" rIns="0" bIns="0" anchor="ctr">
            <a:spAutoFit/>
          </a:bodyPr>
          <a:lstStyle/>
          <a:p>
            <a:pPr algn="ctr">
              <a:defRPr/>
            </a:pPr>
            <a:r>
              <a:rPr lang="ja-JP" altLang="en-US" sz="1200" b="1" dirty="0">
                <a:solidFill>
                  <a:schemeClr val="bg1"/>
                </a:solidFill>
                <a:latin typeface="Meiryo UI" pitchFamily="50" charset="-128"/>
                <a:ea typeface="Meiryo UI" pitchFamily="50" charset="-128"/>
                <a:cs typeface="Meiryo UI" pitchFamily="50" charset="-128"/>
              </a:rPr>
              <a:t>総合区の状況（統計データ）＜</a:t>
            </a:r>
            <a:r>
              <a:rPr lang="en-US" altLang="ja-JP" sz="1200" b="1" dirty="0">
                <a:solidFill>
                  <a:schemeClr val="bg1"/>
                </a:solidFill>
                <a:latin typeface="Meiryo UI" pitchFamily="50" charset="-128"/>
                <a:ea typeface="Meiryo UI" pitchFamily="50" charset="-128"/>
                <a:cs typeface="Meiryo UI" pitchFamily="50" charset="-128"/>
              </a:rPr>
              <a:t>1</a:t>
            </a:r>
            <a:r>
              <a:rPr lang="ja-JP" altLang="en-US" sz="1200" b="1" dirty="0">
                <a:solidFill>
                  <a:schemeClr val="bg1"/>
                </a:solidFill>
                <a:latin typeface="Meiryo UI" pitchFamily="50" charset="-128"/>
                <a:ea typeface="Meiryo UI" pitchFamily="50" charset="-128"/>
                <a:cs typeface="Meiryo UI" pitchFamily="50" charset="-128"/>
              </a:rPr>
              <a:t>／</a:t>
            </a:r>
            <a:r>
              <a:rPr lang="en-US" altLang="ja-JP" sz="1200" b="1" dirty="0">
                <a:solidFill>
                  <a:schemeClr val="bg1"/>
                </a:solidFill>
                <a:latin typeface="Meiryo UI" pitchFamily="50" charset="-128"/>
                <a:ea typeface="Meiryo UI" pitchFamily="50" charset="-128"/>
                <a:cs typeface="Meiryo UI" pitchFamily="50" charset="-128"/>
              </a:rPr>
              <a:t>3</a:t>
            </a:r>
            <a:r>
              <a:rPr lang="ja-JP" altLang="en-US" sz="1200" b="1" dirty="0">
                <a:solidFill>
                  <a:schemeClr val="bg1"/>
                </a:solidFill>
                <a:latin typeface="Meiryo UI" pitchFamily="50" charset="-128"/>
                <a:ea typeface="Meiryo UI" pitchFamily="50" charset="-128"/>
                <a:cs typeface="Meiryo UI" pitchFamily="50" charset="-128"/>
              </a:rPr>
              <a:t>＞</a:t>
            </a:r>
          </a:p>
        </p:txBody>
      </p:sp>
      <p:sp>
        <p:nvSpPr>
          <p:cNvPr id="29700" name="テキスト ボックス 24"/>
          <p:cNvSpPr txBox="1">
            <a:spLocks noChangeArrowheads="1"/>
          </p:cNvSpPr>
          <p:nvPr/>
        </p:nvSpPr>
        <p:spPr bwMode="auto">
          <a:xfrm>
            <a:off x="179388" y="663102"/>
            <a:ext cx="360362" cy="5903913"/>
          </a:xfrm>
          <a:prstGeom prst="rect">
            <a:avLst/>
          </a:prstGeom>
          <a:solidFill>
            <a:srgbClr val="993300"/>
          </a:solidFill>
          <a:ln>
            <a:noFill/>
          </a:ln>
          <a:extLst>
            <a:ext uri="{91240B29-F687-4F45-9708-019B960494DF}">
              <a14:hiddenLine xmlns="" xmlns:a14="http://schemas.microsoft.com/office/drawing/2010/main" w="22225">
                <a:solidFill>
                  <a:srgbClr val="000000"/>
                </a:solidFill>
                <a:miter lim="800000"/>
                <a:headEnd/>
                <a:tailEnd/>
              </a14:hiddenLine>
            </a:ext>
          </a:extLst>
        </p:spPr>
        <p:txBody>
          <a:bodyPr vert="eaVert" lIns="0" tIns="0" rIns="0" bIns="0" anchor="ct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algn="ctr" eaLnBrk="1" hangingPunct="1"/>
            <a:r>
              <a:rPr lang="ja-JP" altLang="en-US" sz="1200" b="1">
                <a:solidFill>
                  <a:schemeClr val="bg1"/>
                </a:solidFill>
                <a:latin typeface="ＭＳ ゴシック" pitchFamily="49" charset="-128"/>
                <a:ea typeface="ＭＳ ゴシック" pitchFamily="49" charset="-128"/>
              </a:rPr>
              <a:t>人口・面積</a:t>
            </a:r>
          </a:p>
        </p:txBody>
      </p:sp>
      <p:sp>
        <p:nvSpPr>
          <p:cNvPr id="29701" name="Rectangle 86"/>
          <p:cNvSpPr>
            <a:spLocks noChangeArrowheads="1"/>
          </p:cNvSpPr>
          <p:nvPr/>
        </p:nvSpPr>
        <p:spPr bwMode="auto">
          <a:xfrm>
            <a:off x="2967038" y="1526702"/>
            <a:ext cx="2159000" cy="157163"/>
          </a:xfrm>
          <a:prstGeom prst="rect">
            <a:avLst/>
          </a:prstGeom>
          <a:solidFill>
            <a:srgbClr val="008000"/>
          </a:solidFill>
          <a:ln>
            <a:noFill/>
          </a:ln>
          <a:extLst>
            <a:ext uri="{91240B29-F687-4F45-9708-019B960494DF}">
              <a14:hiddenLine xmlns="" xmlns:a14="http://schemas.microsoft.com/office/drawing/2010/main" w="9525" algn="ctr">
                <a:solidFill>
                  <a:srgbClr val="000000"/>
                </a:solidFill>
                <a:miter lim="800000"/>
                <a:headEnd/>
                <a:tailEnd/>
              </a14:hiddenLine>
            </a:ext>
          </a:extLst>
        </p:spPr>
        <p:txBody>
          <a:bodyPr wrap="none" anchor="ct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algn="ctr" eaLnBrk="1" hangingPunct="1"/>
            <a:r>
              <a:rPr lang="ja-JP" altLang="en-US" sz="1000" b="1">
                <a:solidFill>
                  <a:schemeClr val="bg1"/>
                </a:solidFill>
              </a:rPr>
              <a:t>将来人口の見通し</a:t>
            </a:r>
          </a:p>
        </p:txBody>
      </p:sp>
      <p:sp>
        <p:nvSpPr>
          <p:cNvPr id="29702" name="Rectangle 86"/>
          <p:cNvSpPr>
            <a:spLocks noChangeArrowheads="1"/>
          </p:cNvSpPr>
          <p:nvPr/>
        </p:nvSpPr>
        <p:spPr bwMode="auto">
          <a:xfrm>
            <a:off x="3182938" y="4106390"/>
            <a:ext cx="2159000" cy="157162"/>
          </a:xfrm>
          <a:prstGeom prst="rect">
            <a:avLst/>
          </a:prstGeom>
          <a:solidFill>
            <a:srgbClr val="008000"/>
          </a:solidFill>
          <a:ln>
            <a:noFill/>
          </a:ln>
          <a:extLst>
            <a:ext uri="{91240B29-F687-4F45-9708-019B960494DF}">
              <a14:hiddenLine xmlns="" xmlns:a14="http://schemas.microsoft.com/office/drawing/2010/main" w="9525" algn="ctr">
                <a:solidFill>
                  <a:srgbClr val="000000"/>
                </a:solidFill>
                <a:miter lim="800000"/>
                <a:headEnd/>
                <a:tailEnd/>
              </a14:hiddenLine>
            </a:ext>
          </a:extLst>
        </p:spPr>
        <p:txBody>
          <a:bodyPr wrap="none" anchor="ct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algn="ctr" eaLnBrk="1" hangingPunct="1"/>
            <a:r>
              <a:rPr lang="ja-JP" altLang="en-US" sz="1000" b="1">
                <a:solidFill>
                  <a:schemeClr val="bg1"/>
                </a:solidFill>
              </a:rPr>
              <a:t>年齢別人口構成比の推移</a:t>
            </a:r>
          </a:p>
        </p:txBody>
      </p:sp>
      <p:sp>
        <p:nvSpPr>
          <p:cNvPr id="29703" name="Rectangle 86"/>
          <p:cNvSpPr>
            <a:spLocks noChangeArrowheads="1"/>
          </p:cNvSpPr>
          <p:nvPr/>
        </p:nvSpPr>
        <p:spPr bwMode="auto">
          <a:xfrm>
            <a:off x="6372225" y="4106390"/>
            <a:ext cx="2159000" cy="157162"/>
          </a:xfrm>
          <a:prstGeom prst="rect">
            <a:avLst/>
          </a:prstGeom>
          <a:solidFill>
            <a:srgbClr val="008000"/>
          </a:solidFill>
          <a:ln>
            <a:noFill/>
          </a:ln>
          <a:extLst>
            <a:ext uri="{91240B29-F687-4F45-9708-019B960494DF}">
              <a14:hiddenLine xmlns="" xmlns:a14="http://schemas.microsoft.com/office/drawing/2010/main" w="9525" algn="ctr">
                <a:solidFill>
                  <a:srgbClr val="000000"/>
                </a:solidFill>
                <a:miter lim="800000"/>
                <a:headEnd/>
                <a:tailEnd/>
              </a14:hiddenLine>
            </a:ext>
          </a:extLst>
        </p:spPr>
        <p:txBody>
          <a:bodyPr wrap="none" anchor="ct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algn="ctr" eaLnBrk="1" hangingPunct="1"/>
            <a:r>
              <a:rPr lang="ja-JP" altLang="en-US" sz="1000" b="1">
                <a:solidFill>
                  <a:schemeClr val="bg1"/>
                </a:solidFill>
              </a:rPr>
              <a:t>世帯数と１世帯当たりの人員の推移</a:t>
            </a:r>
            <a:endParaRPr lang="en-US" altLang="ja-JP" sz="1000" b="1">
              <a:solidFill>
                <a:schemeClr val="bg1"/>
              </a:solidFill>
            </a:endParaRPr>
          </a:p>
        </p:txBody>
      </p:sp>
      <p:sp>
        <p:nvSpPr>
          <p:cNvPr id="29704" name="テキスト ボックス 21"/>
          <p:cNvSpPr txBox="1">
            <a:spLocks noChangeArrowheads="1"/>
          </p:cNvSpPr>
          <p:nvPr/>
        </p:nvSpPr>
        <p:spPr bwMode="auto">
          <a:xfrm>
            <a:off x="6804025" y="1598140"/>
            <a:ext cx="1657350" cy="2143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r>
              <a:rPr lang="en-US" altLang="ja-JP" sz="800"/>
              <a:t>※</a:t>
            </a:r>
            <a:r>
              <a:rPr lang="ja-JP" altLang="en-US" sz="800"/>
              <a:t>平成</a:t>
            </a:r>
            <a:r>
              <a:rPr lang="en-US" altLang="ja-JP" sz="800"/>
              <a:t>37</a:t>
            </a:r>
            <a:r>
              <a:rPr lang="ja-JP" altLang="en-US" sz="800"/>
              <a:t>～</a:t>
            </a:r>
            <a:r>
              <a:rPr lang="en-US" altLang="ja-JP" sz="800"/>
              <a:t>47</a:t>
            </a:r>
            <a:r>
              <a:rPr lang="ja-JP" altLang="en-US" sz="800"/>
              <a:t>年は将来推計人口</a:t>
            </a:r>
          </a:p>
        </p:txBody>
      </p:sp>
      <p:sp>
        <p:nvSpPr>
          <p:cNvPr id="29705" name="テキスト ボックス 35"/>
          <p:cNvSpPr txBox="1">
            <a:spLocks noChangeArrowheads="1"/>
          </p:cNvSpPr>
          <p:nvPr/>
        </p:nvSpPr>
        <p:spPr bwMode="auto">
          <a:xfrm>
            <a:off x="6744395" y="3903190"/>
            <a:ext cx="2382838" cy="2000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r>
              <a:rPr lang="ja-JP" altLang="en-US" sz="700" dirty="0"/>
              <a:t>（人口：</a:t>
            </a:r>
            <a:r>
              <a:rPr lang="en-US" altLang="ja-JP" sz="700" dirty="0"/>
              <a:t>H27</a:t>
            </a:r>
            <a:r>
              <a:rPr lang="ja-JP" altLang="en-US" sz="700" dirty="0"/>
              <a:t>国勢調査、推計人口：大阪市政策企画室作成）</a:t>
            </a:r>
            <a:endParaRPr lang="en-US" altLang="ja-JP" sz="700" dirty="0"/>
          </a:p>
        </p:txBody>
      </p:sp>
      <p:sp>
        <p:nvSpPr>
          <p:cNvPr id="29706" name="テキスト ボックス 36"/>
          <p:cNvSpPr txBox="1">
            <a:spLocks noChangeArrowheads="1"/>
          </p:cNvSpPr>
          <p:nvPr/>
        </p:nvSpPr>
        <p:spPr bwMode="auto">
          <a:xfrm>
            <a:off x="4932363" y="6492402"/>
            <a:ext cx="792162" cy="2000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r>
              <a:rPr lang="ja-JP" altLang="en-US" sz="700"/>
              <a:t>（</a:t>
            </a:r>
            <a:r>
              <a:rPr lang="en-US" altLang="ja-JP" sz="700"/>
              <a:t>H27</a:t>
            </a:r>
            <a:r>
              <a:rPr lang="ja-JP" altLang="en-US" sz="700"/>
              <a:t>国勢調査）</a:t>
            </a:r>
            <a:endParaRPr lang="en-US" altLang="ja-JP" sz="700"/>
          </a:p>
        </p:txBody>
      </p:sp>
      <p:sp>
        <p:nvSpPr>
          <p:cNvPr id="29707" name="テキスト ボックス 37"/>
          <p:cNvSpPr txBox="1">
            <a:spLocks noChangeArrowheads="1"/>
          </p:cNvSpPr>
          <p:nvPr/>
        </p:nvSpPr>
        <p:spPr bwMode="auto">
          <a:xfrm>
            <a:off x="8296400" y="6501208"/>
            <a:ext cx="863600" cy="2000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r>
              <a:rPr lang="ja-JP" altLang="en-US" sz="700"/>
              <a:t>（</a:t>
            </a:r>
            <a:r>
              <a:rPr lang="en-US" altLang="ja-JP" sz="700"/>
              <a:t>H27</a:t>
            </a:r>
            <a:r>
              <a:rPr lang="ja-JP" altLang="en-US" sz="700"/>
              <a:t>国勢調査）</a:t>
            </a:r>
            <a:endParaRPr lang="en-US" altLang="ja-JP" sz="700"/>
          </a:p>
        </p:txBody>
      </p:sp>
      <p:sp>
        <p:nvSpPr>
          <p:cNvPr id="29708" name="正方形/長方形 25"/>
          <p:cNvSpPr>
            <a:spLocks noChangeArrowheads="1"/>
          </p:cNvSpPr>
          <p:nvPr/>
        </p:nvSpPr>
        <p:spPr bwMode="gray">
          <a:xfrm>
            <a:off x="0" y="0"/>
            <a:ext cx="9144000" cy="360000"/>
          </a:xfrm>
          <a:prstGeom prst="rect">
            <a:avLst/>
          </a:prstGeom>
          <a:solidFill>
            <a:srgbClr val="E6B9B8"/>
          </a:solidFill>
          <a:ln w="22225" algn="ctr">
            <a:solidFill>
              <a:srgbClr val="E6B9B8"/>
            </a:solidFill>
            <a:miter lim="800000"/>
            <a:headEnd/>
            <a:tailEnd/>
          </a:ln>
        </p:spPr>
        <p:txBody>
          <a:bodyPr anchor="ct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spcBef>
                <a:spcPct val="50000"/>
              </a:spcBef>
              <a:buFont typeface="Wingdings" pitchFamily="2" charset="2"/>
              <a:buNone/>
            </a:pPr>
            <a:r>
              <a:rPr lang="ja-JP" altLang="en-US" sz="2000" b="1" dirty="0">
                <a:latin typeface="HGS創英角ｺﾞｼｯｸUB" pitchFamily="50" charset="-128"/>
              </a:rPr>
              <a:t>　</a:t>
            </a:r>
            <a:r>
              <a:rPr lang="ja-JP" altLang="en-US" sz="2000" b="1" dirty="0">
                <a:latin typeface="Meiryo UI" panose="020B0604030504040204" pitchFamily="50" charset="-128"/>
                <a:ea typeface="Meiryo UI" panose="020B0604030504040204" pitchFamily="50" charset="-128"/>
                <a:cs typeface="Meiryo UI" panose="020B0604030504040204" pitchFamily="50" charset="-128"/>
              </a:rPr>
              <a:t>第四区（東成区・城東区・鶴見区）</a:t>
            </a:r>
          </a:p>
        </p:txBody>
      </p:sp>
      <p:sp>
        <p:nvSpPr>
          <p:cNvPr id="29709" name="タイトル 3"/>
          <p:cNvSpPr>
            <a:spLocks/>
          </p:cNvSpPr>
          <p:nvPr/>
        </p:nvSpPr>
        <p:spPr bwMode="gray">
          <a:xfrm>
            <a:off x="611188" y="686915"/>
            <a:ext cx="8281987" cy="720725"/>
          </a:xfrm>
          <a:prstGeom prst="rect">
            <a:avLst/>
          </a:prstGeom>
          <a:noFill/>
          <a:ln w="57150" cmpd="thickThin" algn="ctr">
            <a:solidFill>
              <a:schemeClr val="accent2"/>
            </a:solidFill>
            <a:miter lim="800000"/>
            <a:headEnd/>
            <a:tailEnd/>
          </a:ln>
          <a:extLst>
            <a:ext uri="{909E8E84-426E-40DD-AFC4-6F175D3DCCD1}">
              <a14:hiddenFill xmlns="" xmlns:a14="http://schemas.microsoft.com/office/drawing/2010/main">
                <a:solidFill>
                  <a:srgbClr val="FFFFFF"/>
                </a:solidFill>
              </a14:hiddenFill>
            </a:ext>
          </a:extLst>
        </p:spPr>
        <p:txBody>
          <a:bodyPr lIns="108000" rIns="108000"/>
          <a:lstStyle>
            <a:lvl1pPr marL="85725"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lnSpc>
                <a:spcPts val="1000"/>
              </a:lnSpc>
              <a:buFont typeface="Wingdings" pitchFamily="2" charset="2"/>
              <a:buNone/>
            </a:pPr>
            <a:endParaRPr lang="ja-JP" altLang="ja-JP" sz="1200">
              <a:latin typeface="ＭＳ Ｐゴシック" charset="-128"/>
            </a:endParaRPr>
          </a:p>
        </p:txBody>
      </p:sp>
      <p:sp>
        <p:nvSpPr>
          <p:cNvPr id="29710" name="テキスト ボックス 17"/>
          <p:cNvSpPr txBox="1">
            <a:spLocks noChangeArrowheads="1"/>
          </p:cNvSpPr>
          <p:nvPr/>
        </p:nvSpPr>
        <p:spPr bwMode="auto">
          <a:xfrm>
            <a:off x="611188" y="744065"/>
            <a:ext cx="8064500" cy="6619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marL="85725"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lnSpc>
                <a:spcPts val="1000"/>
              </a:lnSpc>
              <a:buFont typeface="Wingdings" pitchFamily="2" charset="2"/>
              <a:buNone/>
            </a:pPr>
            <a:r>
              <a:rPr lang="ja-JP" altLang="en-US" sz="1200">
                <a:solidFill>
                  <a:srgbClr val="000000"/>
                </a:solidFill>
                <a:latin typeface="ＭＳ Ｐゴシック" charset="-128"/>
              </a:rPr>
              <a:t>○</a:t>
            </a:r>
            <a:r>
              <a:rPr lang="ja-JP" altLang="ja-JP" sz="1200">
                <a:latin typeface="ＭＳ Ｐゴシック" charset="-128"/>
              </a:rPr>
              <a:t>平成</a:t>
            </a:r>
            <a:r>
              <a:rPr lang="en-US" altLang="ja-JP" sz="1200">
                <a:latin typeface="ＭＳ Ｐゴシック" charset="-128"/>
              </a:rPr>
              <a:t>27</a:t>
            </a:r>
            <a:r>
              <a:rPr lang="ja-JP" altLang="ja-JP" sz="1200">
                <a:latin typeface="ＭＳ Ｐゴシック" charset="-128"/>
              </a:rPr>
              <a:t>年の人口は、</a:t>
            </a:r>
            <a:r>
              <a:rPr lang="en-US" altLang="ja-JP" sz="1200">
                <a:latin typeface="ＭＳ Ｐゴシック" charset="-128"/>
              </a:rPr>
              <a:t>356,817</a:t>
            </a:r>
            <a:r>
              <a:rPr lang="ja-JP" altLang="ja-JP" sz="1200">
                <a:latin typeface="ＭＳ Ｐゴシック" charset="-128"/>
              </a:rPr>
              <a:t>人で人口推移を見ると増加傾向</a:t>
            </a:r>
            <a:endParaRPr lang="ja-JP" altLang="en-US" sz="1200">
              <a:solidFill>
                <a:srgbClr val="000000"/>
              </a:solidFill>
              <a:latin typeface="ＭＳ Ｐゴシック" charset="-128"/>
            </a:endParaRPr>
          </a:p>
          <a:p>
            <a:pPr eaLnBrk="1" hangingPunct="1">
              <a:lnSpc>
                <a:spcPts val="1000"/>
              </a:lnSpc>
              <a:spcBef>
                <a:spcPct val="50000"/>
              </a:spcBef>
            </a:pPr>
            <a:r>
              <a:rPr lang="ja-JP" altLang="en-US" sz="1200">
                <a:solidFill>
                  <a:srgbClr val="000000"/>
                </a:solidFill>
                <a:latin typeface="ＭＳ Ｐゴシック" charset="-128"/>
              </a:rPr>
              <a:t>○平成</a:t>
            </a:r>
            <a:r>
              <a:rPr lang="en-US" altLang="ja-JP" sz="1200">
                <a:solidFill>
                  <a:srgbClr val="000000"/>
                </a:solidFill>
                <a:latin typeface="ＭＳ Ｐゴシック" charset="-128"/>
              </a:rPr>
              <a:t>27</a:t>
            </a:r>
            <a:r>
              <a:rPr lang="ja-JP" altLang="en-US" sz="1200">
                <a:solidFill>
                  <a:srgbClr val="000000"/>
                </a:solidFill>
                <a:latin typeface="ＭＳ Ｐゴシック" charset="-128"/>
              </a:rPr>
              <a:t>年の</a:t>
            </a:r>
            <a:r>
              <a:rPr lang="ja-JP" altLang="en-US" sz="1200">
                <a:latin typeface="ＭＳ Ｐゴシック" charset="-128"/>
              </a:rPr>
              <a:t>年少</a:t>
            </a:r>
            <a:r>
              <a:rPr lang="ja-JP" altLang="ja-JP" sz="1200">
                <a:latin typeface="ＭＳ Ｐゴシック" charset="-128"/>
              </a:rPr>
              <a:t>人口</a:t>
            </a:r>
            <a:r>
              <a:rPr lang="en-US" altLang="ja-JP" sz="1200">
                <a:latin typeface="ＭＳ Ｐゴシック" charset="-128"/>
              </a:rPr>
              <a:t>(15</a:t>
            </a:r>
            <a:r>
              <a:rPr lang="ja-JP" altLang="ja-JP" sz="1200">
                <a:latin typeface="ＭＳ Ｐゴシック" charset="-128"/>
              </a:rPr>
              <a:t>歳未満</a:t>
            </a:r>
            <a:r>
              <a:rPr lang="en-US" altLang="ja-JP" sz="1200">
                <a:latin typeface="ＭＳ Ｐゴシック" charset="-128"/>
              </a:rPr>
              <a:t>)</a:t>
            </a:r>
            <a:r>
              <a:rPr lang="ja-JP" altLang="ja-JP" sz="1200">
                <a:latin typeface="ＭＳ Ｐゴシック" charset="-128"/>
              </a:rPr>
              <a:t>の割合は</a:t>
            </a:r>
            <a:r>
              <a:rPr lang="en-US" altLang="ja-JP" sz="1200">
                <a:latin typeface="ＭＳ Ｐゴシック" charset="-128"/>
              </a:rPr>
              <a:t>13.2</a:t>
            </a:r>
            <a:r>
              <a:rPr lang="ja-JP" altLang="ja-JP" sz="1200">
                <a:latin typeface="ＭＳ Ｐゴシック" charset="-128"/>
              </a:rPr>
              <a:t>％となっており、</a:t>
            </a:r>
            <a:r>
              <a:rPr lang="ja-JP" altLang="en-US" sz="1200">
                <a:latin typeface="ＭＳ Ｐゴシック" charset="-128"/>
              </a:rPr>
              <a:t>総合区</a:t>
            </a:r>
            <a:r>
              <a:rPr lang="en-US" altLang="ja-JP" sz="1200">
                <a:latin typeface="ＭＳ Ｐゴシック" charset="-128"/>
              </a:rPr>
              <a:t>(8</a:t>
            </a:r>
            <a:r>
              <a:rPr lang="ja-JP" altLang="en-US" sz="1200">
                <a:latin typeface="ＭＳ Ｐゴシック" charset="-128"/>
              </a:rPr>
              <a:t>区</a:t>
            </a:r>
            <a:r>
              <a:rPr lang="en-US" altLang="ja-JP" sz="1200">
                <a:latin typeface="ＭＳ Ｐゴシック" charset="-128"/>
              </a:rPr>
              <a:t>)</a:t>
            </a:r>
            <a:r>
              <a:rPr lang="ja-JP" altLang="ja-JP" sz="1200">
                <a:latin typeface="ＭＳ Ｐゴシック" charset="-128"/>
              </a:rPr>
              <a:t>平均の</a:t>
            </a:r>
            <a:r>
              <a:rPr lang="en-US" altLang="ja-JP" sz="1200">
                <a:latin typeface="ＭＳ Ｐゴシック" charset="-128"/>
              </a:rPr>
              <a:t>11.2</a:t>
            </a:r>
            <a:r>
              <a:rPr lang="ja-JP" altLang="ja-JP" sz="1200">
                <a:latin typeface="ＭＳ Ｐゴシック" charset="-128"/>
              </a:rPr>
              <a:t>％を上回っている</a:t>
            </a:r>
            <a:endParaRPr lang="ja-JP" altLang="en-US" sz="1200">
              <a:solidFill>
                <a:srgbClr val="000000"/>
              </a:solidFill>
              <a:latin typeface="ＭＳ Ｐゴシック" charset="-128"/>
            </a:endParaRPr>
          </a:p>
          <a:p>
            <a:pPr eaLnBrk="1" hangingPunct="1">
              <a:lnSpc>
                <a:spcPts val="1000"/>
              </a:lnSpc>
              <a:spcBef>
                <a:spcPct val="50000"/>
              </a:spcBef>
              <a:buFont typeface="Wingdings" pitchFamily="2" charset="2"/>
              <a:buNone/>
            </a:pPr>
            <a:r>
              <a:rPr lang="ja-JP" altLang="en-US" sz="1200">
                <a:latin typeface="ＭＳ Ｐゴシック" charset="-128"/>
              </a:rPr>
              <a:t>○平成</a:t>
            </a:r>
            <a:r>
              <a:rPr lang="en-US" altLang="ja-JP" sz="1200">
                <a:latin typeface="ＭＳ Ｐゴシック" charset="-128"/>
              </a:rPr>
              <a:t>47</a:t>
            </a:r>
            <a:r>
              <a:rPr lang="ja-JP" altLang="en-US" sz="1200">
                <a:latin typeface="ＭＳ Ｐゴシック" charset="-128"/>
              </a:rPr>
              <a:t>年の将来推計人口は、</a:t>
            </a:r>
            <a:r>
              <a:rPr lang="en-US" altLang="ja-JP" sz="1200">
                <a:latin typeface="ＭＳ Ｐゴシック" charset="-128"/>
              </a:rPr>
              <a:t>332,237</a:t>
            </a:r>
            <a:r>
              <a:rPr lang="ja-JP" altLang="en-US" sz="1200">
                <a:latin typeface="ＭＳ Ｐゴシック" charset="-128"/>
              </a:rPr>
              <a:t>人で、今後は減少傾向が予測される</a:t>
            </a:r>
            <a:endParaRPr lang="ja-JP" altLang="ja-JP" sz="1200">
              <a:latin typeface="ＭＳ Ｐゴシック" charset="-128"/>
            </a:endParaRPr>
          </a:p>
        </p:txBody>
      </p:sp>
      <p:graphicFrame>
        <p:nvGraphicFramePr>
          <p:cNvPr id="19" name="Group 23"/>
          <p:cNvGraphicFramePr>
            <a:graphicFrameLocks noGrp="1"/>
          </p:cNvGraphicFramePr>
          <p:nvPr/>
        </p:nvGraphicFramePr>
        <p:xfrm>
          <a:off x="611188" y="1526702"/>
          <a:ext cx="2016125" cy="4824804"/>
        </p:xfrm>
        <a:graphic>
          <a:graphicData uri="http://schemas.openxmlformats.org/drawingml/2006/table">
            <a:tbl>
              <a:tblPr/>
              <a:tblGrid>
                <a:gridCol w="216013"/>
                <a:gridCol w="936058"/>
                <a:gridCol w="864054"/>
              </a:tblGrid>
              <a:tr h="245960">
                <a:tc gridSpan="2">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000" b="1" i="0" u="none" strike="noStrike" cap="none" normalizeH="0" baseline="0" dirty="0" smtClean="0">
                          <a:ln>
                            <a:noFill/>
                          </a:ln>
                          <a:solidFill>
                            <a:schemeClr val="tx1"/>
                          </a:solidFill>
                          <a:effectLst/>
                          <a:latin typeface="ＭＳ Ｐゴシック" pitchFamily="50" charset="-128"/>
                          <a:ea typeface="ＭＳ Ｐゴシック" pitchFamily="50" charset="-128"/>
                        </a:rPr>
                        <a:t>項目</a:t>
                      </a:r>
                    </a:p>
                  </a:txBody>
                  <a:tcPr marL="0" marR="0" marT="46792" marB="46792"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9900"/>
                    </a:solidFill>
                  </a:tcPr>
                </a:tc>
                <a:tc hMerge="1">
                  <a:txBody>
                    <a:bodyPr/>
                    <a:lstStyle/>
                    <a:p>
                      <a:endParaRPr kumimoji="1" lang="ja-JP" altLang="en-US"/>
                    </a:p>
                  </a:txBody>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000" b="1" i="0" u="none" strike="noStrike" cap="none" normalizeH="0" baseline="0" dirty="0" smtClean="0">
                          <a:ln>
                            <a:noFill/>
                          </a:ln>
                          <a:solidFill>
                            <a:schemeClr val="tx1"/>
                          </a:solidFill>
                          <a:effectLst/>
                          <a:latin typeface="ＭＳ Ｐゴシック" pitchFamily="50" charset="-128"/>
                          <a:ea typeface="ＭＳ Ｐゴシック" pitchFamily="50" charset="-128"/>
                        </a:rPr>
                        <a:t>状況</a:t>
                      </a:r>
                    </a:p>
                  </a:txBody>
                  <a:tcPr marL="0" marR="0" marT="46792" marB="46792"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9900"/>
                    </a:solidFill>
                  </a:tcPr>
                </a:tc>
              </a:tr>
              <a:tr h="245960">
                <a:tc gridSpan="2">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人口</a:t>
                      </a: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〔H27〕</a:t>
                      </a:r>
                    </a:p>
                  </a:txBody>
                  <a:tcPr marL="0" marR="0" marT="46792" marB="46792"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alpha val="80000"/>
                      </a:srgbClr>
                    </a:solidFill>
                  </a:tcPr>
                </a:tc>
                <a:tc hMerge="1">
                  <a:txBody>
                    <a:bodyPr/>
                    <a:lstStyle/>
                    <a:p>
                      <a:endParaRPr kumimoji="1" lang="ja-JP" altLang="en-US"/>
                    </a:p>
                  </a:txBody>
                  <a:tcPr/>
                </a:tc>
                <a:tc>
                  <a:txBody>
                    <a:bodyPr/>
                    <a:lstStyle/>
                    <a:p>
                      <a:pPr algn="ctr" fontAlgn="ctr"/>
                      <a:r>
                        <a:rPr lang="en-US" altLang="ja-JP" sz="1000" b="0" i="0" u="none" strike="noStrike" dirty="0">
                          <a:latin typeface="ＭＳ Ｐゴシック" pitchFamily="50" charset="-128"/>
                          <a:ea typeface="ＭＳ Ｐゴシック" pitchFamily="50" charset="-128"/>
                        </a:rPr>
                        <a:t>356,817</a:t>
                      </a:r>
                      <a:r>
                        <a:rPr lang="ja-JP" altLang="en-US" sz="1000" b="0" i="0" u="none" strike="noStrike" dirty="0">
                          <a:latin typeface="ＭＳ Ｐゴシック" pitchFamily="50" charset="-128"/>
                          <a:ea typeface="ＭＳ Ｐゴシック" pitchFamily="50" charset="-128"/>
                        </a:rPr>
                        <a:t>人</a:t>
                      </a:r>
                    </a:p>
                  </a:txBody>
                  <a:tcPr marL="9526" marR="9526" marT="9523"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alpha val="80000"/>
                      </a:srgbClr>
                    </a:solidFill>
                  </a:tcPr>
                </a:tc>
              </a:tr>
              <a:tr h="374590">
                <a:tc rowSpan="3">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年齢別人口割合</a:t>
                      </a:r>
                    </a:p>
                  </a:txBody>
                  <a:tcPr marL="0" marR="0" marT="46792" marB="46792" vert="eaVert"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15</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歳未満</a:t>
                      </a:r>
                    </a:p>
                  </a:txBody>
                  <a:tcPr marL="0" marR="0" marT="46792" marB="46792"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c>
                  <a:txBody>
                    <a:bodyPr/>
                    <a:lstStyle/>
                    <a:p>
                      <a:pPr algn="ctr" fontAlgn="ctr"/>
                      <a:r>
                        <a:rPr lang="en-US" altLang="ja-JP" sz="1000" b="0" i="0" u="none" strike="noStrike" dirty="0">
                          <a:latin typeface="ＭＳ Ｐゴシック" pitchFamily="50" charset="-128"/>
                          <a:ea typeface="ＭＳ Ｐゴシック" pitchFamily="50" charset="-128"/>
                        </a:rPr>
                        <a:t>13.2%</a:t>
                      </a:r>
                    </a:p>
                  </a:txBody>
                  <a:tcPr marL="9526" marR="9526" marT="9523"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r>
              <a:tr h="358717">
                <a:tc vMerge="1">
                  <a:txBody>
                    <a:bodyPr/>
                    <a:lstStyle/>
                    <a:p>
                      <a:endParaRPr kumimoji="1" lang="ja-JP" altLang="en-US"/>
                    </a:p>
                  </a:txBody>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en-US" altLang="ja-JP" sz="900" b="0" i="0" u="none" strike="noStrike" cap="none" normalizeH="0" baseline="0" dirty="0" smtClean="0">
                          <a:ln>
                            <a:noFill/>
                          </a:ln>
                          <a:solidFill>
                            <a:schemeClr val="tx1"/>
                          </a:solidFill>
                          <a:effectLst/>
                          <a:latin typeface="ＭＳ Ｐゴシック" pitchFamily="50" charset="-128"/>
                          <a:ea typeface="ＭＳ Ｐゴシック" pitchFamily="50" charset="-128"/>
                        </a:rPr>
                        <a:t>15</a:t>
                      </a:r>
                      <a:r>
                        <a:rPr kumimoji="1" lang="ja-JP" altLang="en-US" sz="900" b="0" i="0" u="none" strike="noStrike" cap="none" normalizeH="0" baseline="0" dirty="0" smtClean="0">
                          <a:ln>
                            <a:noFill/>
                          </a:ln>
                          <a:solidFill>
                            <a:schemeClr val="tx1"/>
                          </a:solidFill>
                          <a:effectLst/>
                          <a:latin typeface="ＭＳ Ｐゴシック" pitchFamily="50" charset="-128"/>
                          <a:ea typeface="ＭＳ Ｐゴシック" pitchFamily="50" charset="-128"/>
                        </a:rPr>
                        <a:t>歳以上</a:t>
                      </a:r>
                      <a:r>
                        <a:rPr kumimoji="1" lang="en-US" altLang="ja-JP" sz="900" b="0" i="0" u="none" strike="noStrike" cap="none" normalizeH="0" baseline="0" dirty="0" smtClean="0">
                          <a:ln>
                            <a:noFill/>
                          </a:ln>
                          <a:solidFill>
                            <a:schemeClr val="tx1"/>
                          </a:solidFill>
                          <a:effectLst/>
                          <a:latin typeface="ＭＳ Ｐゴシック" pitchFamily="50" charset="-128"/>
                          <a:ea typeface="ＭＳ Ｐゴシック" pitchFamily="50" charset="-128"/>
                        </a:rPr>
                        <a:t>65</a:t>
                      </a:r>
                      <a:r>
                        <a:rPr kumimoji="1" lang="ja-JP" altLang="en-US" sz="900" b="0" i="0" u="none" strike="noStrike" cap="none" normalizeH="0" baseline="0" dirty="0" smtClean="0">
                          <a:ln>
                            <a:noFill/>
                          </a:ln>
                          <a:solidFill>
                            <a:schemeClr val="tx1"/>
                          </a:solidFill>
                          <a:effectLst/>
                          <a:latin typeface="ＭＳ Ｐゴシック" pitchFamily="50" charset="-128"/>
                          <a:ea typeface="ＭＳ Ｐゴシック" pitchFamily="50" charset="-128"/>
                        </a:rPr>
                        <a:t>歳未満</a:t>
                      </a:r>
                    </a:p>
                  </a:txBody>
                  <a:tcPr marL="0" marR="0" marT="46792" marB="46792"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c>
                  <a:txBody>
                    <a:bodyPr/>
                    <a:lstStyle/>
                    <a:p>
                      <a:pPr algn="ctr" fontAlgn="ctr"/>
                      <a:r>
                        <a:rPr lang="en-US" altLang="ja-JP" sz="1000" b="0" i="0" u="none" strike="noStrike" dirty="0">
                          <a:latin typeface="ＭＳ Ｐゴシック" pitchFamily="50" charset="-128"/>
                          <a:ea typeface="ＭＳ Ｐゴシック" pitchFamily="50" charset="-128"/>
                        </a:rPr>
                        <a:t>62.6%</a:t>
                      </a:r>
                    </a:p>
                  </a:txBody>
                  <a:tcPr marL="9526" marR="9526" marT="9523"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r>
              <a:tr h="360305">
                <a:tc vMerge="1">
                  <a:txBody>
                    <a:bodyPr/>
                    <a:lstStyle/>
                    <a:p>
                      <a:endParaRPr kumimoji="1" lang="ja-JP" altLang="en-US"/>
                    </a:p>
                  </a:txBody>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65</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歳以上</a:t>
                      </a:r>
                    </a:p>
                  </a:txBody>
                  <a:tcPr marL="0" marR="0" marT="46792" marB="46792"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algn="ctr" fontAlgn="ctr"/>
                      <a:r>
                        <a:rPr lang="en-US" altLang="ja-JP" sz="1000" b="0" i="0" u="none" strike="noStrike" dirty="0">
                          <a:latin typeface="ＭＳ Ｐゴシック" pitchFamily="50" charset="-128"/>
                          <a:ea typeface="ＭＳ Ｐゴシック" pitchFamily="50" charset="-128"/>
                        </a:rPr>
                        <a:t>24.2%</a:t>
                      </a:r>
                    </a:p>
                  </a:txBody>
                  <a:tcPr marL="9526" marR="9526" marT="9523"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245960">
                <a:tc gridSpan="2">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将来推計人口</a:t>
                      </a: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〔H47〕</a:t>
                      </a:r>
                    </a:p>
                  </a:txBody>
                  <a:tcPr marL="0" marR="0" marT="46792" marB="46792"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alpha val="80000"/>
                      </a:srgbClr>
                    </a:solidFill>
                  </a:tcPr>
                </a:tc>
                <a:tc hMerge="1">
                  <a:txBody>
                    <a:bodyPr/>
                    <a:lstStyle/>
                    <a:p>
                      <a:endParaRPr kumimoji="1" lang="ja-JP" altLang="en-US"/>
                    </a:p>
                  </a:txBody>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332,237</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人</a:t>
                      </a:r>
                    </a:p>
                  </a:txBody>
                  <a:tcPr marL="0" marR="0" marT="46792" marB="46792"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alpha val="80000"/>
                      </a:srgbClr>
                    </a:solidFill>
                  </a:tcPr>
                </a:tc>
              </a:tr>
              <a:tr h="245960">
                <a:tc gridSpan="2">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世帯数</a:t>
                      </a: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〔H27〕</a:t>
                      </a:r>
                    </a:p>
                  </a:txBody>
                  <a:tcPr marL="0" marR="0" marT="46792" marB="46792"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alpha val="80000"/>
                      </a:srgbClr>
                    </a:solidFill>
                  </a:tcPr>
                </a:tc>
                <a:tc hMerge="1">
                  <a:txBody>
                    <a:bodyPr/>
                    <a:lstStyle/>
                    <a:p>
                      <a:endParaRPr kumimoji="1" lang="ja-JP" altLang="en-US"/>
                    </a:p>
                  </a:txBody>
                  <a:tcPr/>
                </a:tc>
                <a:tc>
                  <a:txBody>
                    <a:bodyPr/>
                    <a:lstStyle/>
                    <a:p>
                      <a:pPr algn="ctr" fontAlgn="ctr"/>
                      <a:r>
                        <a:rPr lang="en-US" altLang="ja-JP" sz="1000" b="0" i="0" u="none" strike="noStrike" dirty="0">
                          <a:latin typeface="ＭＳ Ｐゴシック" pitchFamily="50" charset="-128"/>
                          <a:ea typeface="ＭＳ Ｐゴシック" pitchFamily="50" charset="-128"/>
                        </a:rPr>
                        <a:t>162,496</a:t>
                      </a:r>
                      <a:r>
                        <a:rPr lang="ja-JP" altLang="en-US" sz="1000" b="0" i="0" u="none" strike="noStrike" dirty="0">
                          <a:latin typeface="ＭＳ Ｐゴシック" pitchFamily="50" charset="-128"/>
                          <a:ea typeface="ＭＳ Ｐゴシック" pitchFamily="50" charset="-128"/>
                        </a:rPr>
                        <a:t>世帯</a:t>
                      </a:r>
                    </a:p>
                  </a:txBody>
                  <a:tcPr marL="9526" marR="9526" marT="9523"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alpha val="80000"/>
                      </a:srgbClr>
                    </a:solidFill>
                  </a:tcPr>
                </a:tc>
              </a:tr>
              <a:tr h="383098">
                <a:tc rowSpan="5">
                  <a:txBody>
                    <a:bodyPr/>
                    <a:lstStyle/>
                    <a:p>
                      <a:pPr marL="0" marR="0" lvl="0" indent="0" algn="ctr" defTabSz="914400" rtl="0" eaLnBrk="1" fontAlgn="base" latinLnBrk="0" hangingPunct="1">
                        <a:lnSpc>
                          <a:spcPct val="8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世帯構成割合</a:t>
                      </a:r>
                    </a:p>
                  </a:txBody>
                  <a:tcPr marL="0" marR="0" marT="46792" marB="46792" vert="eaVert"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単身世帯</a:t>
                      </a:r>
                    </a:p>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900" b="0" i="0" u="none" strike="noStrike" cap="none" normalizeH="0" baseline="0" dirty="0" smtClean="0">
                          <a:ln>
                            <a:noFill/>
                          </a:ln>
                          <a:solidFill>
                            <a:schemeClr val="tx1"/>
                          </a:solidFill>
                          <a:effectLst/>
                          <a:latin typeface="ＭＳ Ｐゴシック" pitchFamily="50" charset="-128"/>
                          <a:ea typeface="ＭＳ Ｐゴシック" pitchFamily="50" charset="-128"/>
                        </a:rPr>
                        <a:t>（高齢単身除く）</a:t>
                      </a:r>
                    </a:p>
                  </a:txBody>
                  <a:tcPr marL="0" marR="0" marT="46792" marB="46792"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c>
                  <a:txBody>
                    <a:bodyPr/>
                    <a:lstStyle/>
                    <a:p>
                      <a:pPr algn="ctr" fontAlgn="ctr"/>
                      <a:r>
                        <a:rPr lang="en-US" altLang="ja-JP" sz="1000" b="0" i="0" u="none" strike="noStrike" dirty="0">
                          <a:latin typeface="ＭＳ Ｐゴシック" pitchFamily="50" charset="-128"/>
                          <a:ea typeface="ＭＳ Ｐゴシック" pitchFamily="50" charset="-128"/>
                        </a:rPr>
                        <a:t>25.7%</a:t>
                      </a:r>
                    </a:p>
                  </a:txBody>
                  <a:tcPr marL="9526" marR="9526" marT="9523"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r>
              <a:tr h="245960">
                <a:tc vMerge="1">
                  <a:txBody>
                    <a:bodyPr/>
                    <a:lstStyle/>
                    <a:p>
                      <a:endParaRPr kumimoji="1" lang="ja-JP" altLang="en-US"/>
                    </a:p>
                  </a:txBody>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高齢者単身世帯</a:t>
                      </a:r>
                    </a:p>
                  </a:txBody>
                  <a:tcPr marL="0" marR="0" marT="46792" marB="46792"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c>
                  <a:txBody>
                    <a:bodyPr/>
                    <a:lstStyle/>
                    <a:p>
                      <a:pPr algn="ctr" fontAlgn="ctr"/>
                      <a:r>
                        <a:rPr lang="en-US" altLang="ja-JP" sz="1000" b="0" i="0" u="none" strike="noStrike" dirty="0">
                          <a:latin typeface="ＭＳ Ｐゴシック" pitchFamily="50" charset="-128"/>
                          <a:ea typeface="ＭＳ Ｐゴシック" pitchFamily="50" charset="-128"/>
                        </a:rPr>
                        <a:t>13.5%</a:t>
                      </a:r>
                    </a:p>
                  </a:txBody>
                  <a:tcPr marL="9526" marR="9526" marT="9523"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r>
              <a:tr h="367861">
                <a:tc vMerge="1">
                  <a:txBody>
                    <a:bodyPr/>
                    <a:lstStyle/>
                    <a:p>
                      <a:endParaRPr kumimoji="1" lang="ja-JP" altLang="en-US"/>
                    </a:p>
                  </a:txBody>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2</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人世帯</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800" b="0" i="0" u="none" strike="noStrike" cap="none" normalizeH="0" baseline="0" dirty="0" smtClean="0">
                          <a:ln>
                            <a:noFill/>
                          </a:ln>
                          <a:solidFill>
                            <a:schemeClr val="tx1"/>
                          </a:solidFill>
                          <a:effectLst/>
                          <a:latin typeface="ＭＳ Ｐゴシック" pitchFamily="50" charset="-128"/>
                          <a:ea typeface="ＭＳ Ｐゴシック" pitchFamily="50" charset="-128"/>
                        </a:rPr>
                        <a:t>（高齢者夫婦除く）</a:t>
                      </a:r>
                    </a:p>
                  </a:txBody>
                  <a:tcPr marL="0" marR="0" marT="46792" marB="46792"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c>
                  <a:txBody>
                    <a:bodyPr/>
                    <a:lstStyle/>
                    <a:p>
                      <a:pPr algn="ctr" fontAlgn="ctr"/>
                      <a:r>
                        <a:rPr lang="en-US" altLang="ja-JP" sz="1000" b="0" i="0" u="none" strike="noStrike" smtClean="0">
                          <a:latin typeface="ＭＳ Ｐゴシック" pitchFamily="50" charset="-128"/>
                          <a:ea typeface="ＭＳ Ｐゴシック" pitchFamily="50" charset="-128"/>
                        </a:rPr>
                        <a:t>19.2%</a:t>
                      </a:r>
                      <a:endParaRPr lang="en-US" altLang="ja-JP" sz="1000" b="0" i="0" u="none" strike="noStrike" dirty="0">
                        <a:latin typeface="ＭＳ Ｐゴシック" pitchFamily="50" charset="-128"/>
                        <a:ea typeface="ＭＳ Ｐゴシック" pitchFamily="50" charset="-128"/>
                      </a:endParaRPr>
                    </a:p>
                  </a:txBody>
                  <a:tcPr marL="9526" marR="9526" marT="9523"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r>
              <a:tr h="245960">
                <a:tc vMerge="1">
                  <a:txBody>
                    <a:bodyPr/>
                    <a:lstStyle/>
                    <a:p>
                      <a:endParaRPr kumimoji="1" lang="ja-JP" altLang="en-US"/>
                    </a:p>
                  </a:txBody>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高齢者夫婦世帯</a:t>
                      </a:r>
                    </a:p>
                  </a:txBody>
                  <a:tcPr marL="0" marR="0" marT="46792" marB="46792"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c>
                  <a:txBody>
                    <a:bodyPr/>
                    <a:lstStyle/>
                    <a:p>
                      <a:pPr algn="ctr" fontAlgn="ctr"/>
                      <a:r>
                        <a:rPr lang="en-US" altLang="ja-JP" sz="1000" b="0" i="0" u="none" strike="noStrike" dirty="0">
                          <a:latin typeface="ＭＳ Ｐゴシック" pitchFamily="50" charset="-128"/>
                          <a:ea typeface="ＭＳ Ｐゴシック" pitchFamily="50" charset="-128"/>
                        </a:rPr>
                        <a:t>8.1%</a:t>
                      </a:r>
                    </a:p>
                  </a:txBody>
                  <a:tcPr marL="9526" marR="9526" marT="9523"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r>
              <a:tr h="383098">
                <a:tc vMerge="1">
                  <a:txBody>
                    <a:bodyPr/>
                    <a:lstStyle/>
                    <a:p>
                      <a:endParaRPr kumimoji="1" lang="ja-JP" altLang="en-US"/>
                    </a:p>
                  </a:txBody>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その他</a:t>
                      </a:r>
                    </a:p>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900" b="0" i="0" u="none" strike="noStrike" cap="none" normalizeH="0" baseline="0" dirty="0" smtClean="0">
                          <a:ln>
                            <a:noFill/>
                          </a:ln>
                          <a:solidFill>
                            <a:schemeClr val="tx1"/>
                          </a:solidFill>
                          <a:effectLst/>
                          <a:latin typeface="ＭＳ Ｐゴシック" pitchFamily="50" charset="-128"/>
                          <a:ea typeface="ＭＳ Ｐゴシック" pitchFamily="50" charset="-128"/>
                        </a:rPr>
                        <a:t>（</a:t>
                      </a:r>
                      <a:r>
                        <a:rPr kumimoji="1" lang="en-US" altLang="ja-JP" sz="900" b="0" i="0" u="none" strike="noStrike" cap="none" normalizeH="0" baseline="0" dirty="0" smtClean="0">
                          <a:ln>
                            <a:noFill/>
                          </a:ln>
                          <a:solidFill>
                            <a:schemeClr val="tx1"/>
                          </a:solidFill>
                          <a:effectLst/>
                          <a:latin typeface="ＭＳ Ｐゴシック" pitchFamily="50" charset="-128"/>
                          <a:ea typeface="ＭＳ Ｐゴシック" pitchFamily="50" charset="-128"/>
                        </a:rPr>
                        <a:t>3</a:t>
                      </a:r>
                      <a:r>
                        <a:rPr kumimoji="1" lang="ja-JP" altLang="en-US" sz="900" b="0" i="0" u="none" strike="noStrike" cap="none" normalizeH="0" baseline="0" dirty="0" smtClean="0">
                          <a:ln>
                            <a:noFill/>
                          </a:ln>
                          <a:solidFill>
                            <a:schemeClr val="tx1"/>
                          </a:solidFill>
                          <a:effectLst/>
                          <a:latin typeface="ＭＳ Ｐゴシック" pitchFamily="50" charset="-128"/>
                          <a:ea typeface="ＭＳ Ｐゴシック" pitchFamily="50" charset="-128"/>
                        </a:rPr>
                        <a:t>人以上世帯）</a:t>
                      </a:r>
                    </a:p>
                  </a:txBody>
                  <a:tcPr marL="0" marR="0" marT="46792" marB="46792"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algn="ctr" fontAlgn="ctr"/>
                      <a:r>
                        <a:rPr lang="en-US" altLang="ja-JP" sz="1000" b="0" i="0" u="none" strike="noStrike" dirty="0">
                          <a:latin typeface="ＭＳ Ｐゴシック" pitchFamily="50" charset="-128"/>
                          <a:ea typeface="ＭＳ Ｐゴシック" pitchFamily="50" charset="-128"/>
                        </a:rPr>
                        <a:t>33.5%</a:t>
                      </a:r>
                    </a:p>
                  </a:txBody>
                  <a:tcPr marL="9526" marR="9526" marT="9523"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383098">
                <a:tc gridSpan="2">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昼間人口</a:t>
                      </a: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〔H27〕</a:t>
                      </a:r>
                    </a:p>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900" b="0" i="0" u="none" strike="noStrike" cap="none" normalizeH="0" baseline="0" dirty="0" smtClean="0">
                          <a:ln>
                            <a:noFill/>
                          </a:ln>
                          <a:solidFill>
                            <a:schemeClr val="tx1"/>
                          </a:solidFill>
                          <a:effectLst/>
                          <a:latin typeface="ＭＳ Ｐゴシック" pitchFamily="50" charset="-128"/>
                          <a:ea typeface="ＭＳ Ｐゴシック" pitchFamily="50" charset="-128"/>
                        </a:rPr>
                        <a:t>（昼夜間人口比率）</a:t>
                      </a:r>
                    </a:p>
                  </a:txBody>
                  <a:tcPr marL="0" marR="0" marT="46792" marB="46792"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alpha val="80000"/>
                      </a:srgbClr>
                    </a:solidFill>
                  </a:tcPr>
                </a:tc>
                <a:tc hMerge="1">
                  <a:txBody>
                    <a:bodyPr/>
                    <a:lstStyle/>
                    <a:p>
                      <a:endParaRPr kumimoji="1" lang="ja-JP" altLang="en-US"/>
                    </a:p>
                  </a:txBody>
                  <a:tcPr/>
                </a:tc>
                <a:tc>
                  <a:txBody>
                    <a:bodyPr/>
                    <a:lstStyle/>
                    <a:p>
                      <a:pPr marL="85725" marR="0" lvl="0" indent="-85725" algn="ctr" defTabSz="914400" rtl="0" eaLnBrk="1" fontAlgn="base" latinLnBrk="0" hangingPunct="1">
                        <a:lnSpc>
                          <a:spcPct val="100000"/>
                        </a:lnSpc>
                        <a:spcBef>
                          <a:spcPct val="20000"/>
                        </a:spcBef>
                        <a:spcAft>
                          <a:spcPct val="0"/>
                        </a:spcAft>
                        <a:buClrTx/>
                        <a:buSzTx/>
                        <a:buFontTx/>
                        <a:buNone/>
                        <a:tabLst/>
                      </a:pP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321,840</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人（</a:t>
                      </a: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90%</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 </a:t>
                      </a:r>
                    </a:p>
                  </a:txBody>
                  <a:tcPr marL="9526" marR="9526" marT="9523"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alpha val="80000"/>
                      </a:srgbClr>
                    </a:solidFill>
                  </a:tcPr>
                </a:tc>
              </a:tr>
              <a:tr h="245960">
                <a:tc gridSpan="2">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人口密度</a:t>
                      </a: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〔H27〕</a:t>
                      </a:r>
                    </a:p>
                  </a:txBody>
                  <a:tcPr marL="0" marR="0" marT="46792" marB="46792"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kumimoji="1" lang="ja-JP" altLang="en-US"/>
                    </a:p>
                  </a:txBody>
                  <a:tcPr/>
                </a:tc>
                <a:tc>
                  <a:txBody>
                    <a:bodyPr/>
                    <a:lstStyle/>
                    <a:p>
                      <a:pPr algn="ctr" fontAlgn="ctr"/>
                      <a:r>
                        <a:rPr lang="en-US" altLang="ja-JP" sz="1000" b="0" i="0" u="none" strike="noStrike" dirty="0">
                          <a:latin typeface="ＭＳ Ｐゴシック" pitchFamily="50" charset="-128"/>
                          <a:ea typeface="ＭＳ Ｐゴシック" pitchFamily="50" charset="-128"/>
                        </a:rPr>
                        <a:t>16,919</a:t>
                      </a:r>
                      <a:r>
                        <a:rPr lang="ja-JP" altLang="en-US" sz="1000" b="0" i="0" u="none" strike="noStrike" dirty="0">
                          <a:latin typeface="ＭＳ Ｐゴシック" pitchFamily="50" charset="-128"/>
                          <a:ea typeface="ＭＳ Ｐゴシック" pitchFamily="50" charset="-128"/>
                        </a:rPr>
                        <a:t>人</a:t>
                      </a:r>
                      <a:r>
                        <a:rPr lang="en-US" altLang="ja-JP" sz="1000" b="0" i="0" u="none" strike="noStrike" dirty="0">
                          <a:latin typeface="ＭＳ Ｐゴシック" pitchFamily="50" charset="-128"/>
                          <a:ea typeface="ＭＳ Ｐゴシック" pitchFamily="50" charset="-128"/>
                        </a:rPr>
                        <a:t>/</a:t>
                      </a:r>
                      <a:r>
                        <a:rPr lang="en-US" sz="1000" b="0" i="0" u="none" strike="noStrike" dirty="0">
                          <a:latin typeface="ＭＳ Ｐゴシック" pitchFamily="50" charset="-128"/>
                          <a:ea typeface="ＭＳ Ｐゴシック" pitchFamily="50" charset="-128"/>
                        </a:rPr>
                        <a:t>ｋ㎡</a:t>
                      </a:r>
                    </a:p>
                  </a:txBody>
                  <a:tcPr marL="9526" marR="9526" marT="9523"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245960">
                <a:tc gridSpan="2">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外国籍住民数</a:t>
                      </a: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〔H27〕</a:t>
                      </a:r>
                    </a:p>
                  </a:txBody>
                  <a:tcPr marL="0" marR="0" marT="46792" marB="46792"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kumimoji="1" lang="ja-JP" altLang="en-US"/>
                    </a:p>
                  </a:txBody>
                  <a:tcPr/>
                </a:tc>
                <a:tc>
                  <a:txBody>
                    <a:bodyPr/>
                    <a:lstStyle/>
                    <a:p>
                      <a:pPr algn="ctr" fontAlgn="ctr"/>
                      <a:r>
                        <a:rPr lang="en-US" altLang="ja-JP" sz="1000" b="0" i="0" u="none" strike="noStrike" dirty="0">
                          <a:latin typeface="ＭＳ Ｐゴシック" pitchFamily="50" charset="-128"/>
                          <a:ea typeface="ＭＳ Ｐゴシック" pitchFamily="50" charset="-128"/>
                        </a:rPr>
                        <a:t>9,632</a:t>
                      </a:r>
                      <a:r>
                        <a:rPr lang="ja-JP" altLang="en-US" sz="1000" b="0" i="0" u="none" strike="noStrike" dirty="0">
                          <a:latin typeface="ＭＳ Ｐゴシック" pitchFamily="50" charset="-128"/>
                          <a:ea typeface="ＭＳ Ｐゴシック" pitchFamily="50" charset="-128"/>
                        </a:rPr>
                        <a:t>人</a:t>
                      </a:r>
                    </a:p>
                  </a:txBody>
                  <a:tcPr marL="9526" marR="9526" marT="9523"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245960">
                <a:tc gridSpan="2">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面積</a:t>
                      </a:r>
                    </a:p>
                  </a:txBody>
                  <a:tcPr marL="0" marR="0" marT="46792" marB="46792"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FFFF99">
                        <a:alpha val="80000"/>
                      </a:srgbClr>
                    </a:solidFill>
                  </a:tcPr>
                </a:tc>
                <a:tc hMerge="1">
                  <a:txBody>
                    <a:bodyPr/>
                    <a:lstStyle/>
                    <a:p>
                      <a:endParaRPr kumimoji="1" lang="ja-JP" altLang="en-US"/>
                    </a:p>
                  </a:txBody>
                  <a:tcPr/>
                </a:tc>
                <a:tc>
                  <a:txBody>
                    <a:bodyPr/>
                    <a:lstStyle/>
                    <a:p>
                      <a:pPr algn="ctr" fontAlgn="ctr"/>
                      <a:r>
                        <a:rPr lang="en-US" sz="1000" b="0" i="0" u="none" strike="noStrike" dirty="0">
                          <a:latin typeface="ＭＳ Ｐゴシック" pitchFamily="50" charset="-128"/>
                          <a:ea typeface="ＭＳ Ｐゴシック" pitchFamily="50" charset="-128"/>
                        </a:rPr>
                        <a:t>21.09ｋ㎡</a:t>
                      </a:r>
                    </a:p>
                  </a:txBody>
                  <a:tcPr marL="9526" marR="9526" marT="9523"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FFFF99">
                        <a:alpha val="80000"/>
                      </a:srgbClr>
                    </a:solidFill>
                  </a:tcPr>
                </a:tc>
              </a:tr>
            </a:tbl>
          </a:graphicData>
        </a:graphic>
      </p:graphicFrame>
      <p:graphicFrame>
        <p:nvGraphicFramePr>
          <p:cNvPr id="20" name="グラフ 19"/>
          <p:cNvGraphicFramePr>
            <a:graphicFrameLocks/>
          </p:cNvGraphicFramePr>
          <p:nvPr/>
        </p:nvGraphicFramePr>
        <p:xfrm>
          <a:off x="2771800" y="1742751"/>
          <a:ext cx="5849664" cy="2324946"/>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21" name="グラフ 20"/>
          <p:cNvGraphicFramePr>
            <a:graphicFrameLocks/>
          </p:cNvGraphicFramePr>
          <p:nvPr/>
        </p:nvGraphicFramePr>
        <p:xfrm>
          <a:off x="2530376" y="4235927"/>
          <a:ext cx="3456000" cy="2520000"/>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22" name="グラフ 21"/>
          <p:cNvGraphicFramePr>
            <a:graphicFrameLocks/>
          </p:cNvGraphicFramePr>
          <p:nvPr/>
        </p:nvGraphicFramePr>
        <p:xfrm>
          <a:off x="5856512" y="4150996"/>
          <a:ext cx="3276000" cy="2520000"/>
        </p:xfrm>
        <a:graphic>
          <a:graphicData uri="http://schemas.openxmlformats.org/drawingml/2006/chart">
            <c:chart xmlns:c="http://schemas.openxmlformats.org/drawingml/2006/chart" xmlns:r="http://schemas.openxmlformats.org/officeDocument/2006/relationships" r:id="rId4"/>
          </a:graphicData>
        </a:graphic>
      </p:graphicFrame>
      <p:sp>
        <p:nvSpPr>
          <p:cNvPr id="24" name="正方形/長方形 27"/>
          <p:cNvSpPr>
            <a:spLocks noChangeArrowheads="1"/>
          </p:cNvSpPr>
          <p:nvPr/>
        </p:nvSpPr>
        <p:spPr bwMode="auto">
          <a:xfrm>
            <a:off x="8112125" y="6634448"/>
            <a:ext cx="1031875" cy="261937"/>
          </a:xfrm>
          <a:prstGeom prst="rect">
            <a:avLst/>
          </a:prstGeom>
          <a:noFill/>
          <a:ln w="9525">
            <a:noFill/>
            <a:miter lim="800000"/>
            <a:headEnd/>
            <a:tailEnd/>
          </a:ln>
        </p:spPr>
        <p:txBody>
          <a:bodyPr>
            <a:spAutoFit/>
          </a:bodyPr>
          <a:lstStyle/>
          <a:p>
            <a:pPr algn="r"/>
            <a:r>
              <a:rPr lang="ja-JP" altLang="en-US" sz="1100" b="1" dirty="0" smtClean="0">
                <a:solidFill>
                  <a:srgbClr val="000000"/>
                </a:solidFill>
                <a:latin typeface="ＭＳ Ｐゴシック" charset="-128"/>
                <a:ea typeface="Meiryo UI" pitchFamily="50" charset="-128"/>
                <a:cs typeface="Meiryo UI" pitchFamily="50" charset="-128"/>
              </a:rPr>
              <a:t>すがた</a:t>
            </a:r>
            <a:r>
              <a:rPr lang="en-US" altLang="ja-JP" sz="1100" b="1" dirty="0" smtClean="0">
                <a:solidFill>
                  <a:srgbClr val="000000"/>
                </a:solidFill>
                <a:latin typeface="ＭＳ Ｐゴシック" charset="-128"/>
                <a:ea typeface="Meiryo UI" pitchFamily="50" charset="-128"/>
                <a:cs typeface="Meiryo UI" pitchFamily="50" charset="-128"/>
              </a:rPr>
              <a:t>-</a:t>
            </a:r>
            <a:r>
              <a:rPr lang="ja-JP" altLang="en-US" sz="1100" b="1" dirty="0" smtClean="0">
                <a:solidFill>
                  <a:srgbClr val="000000"/>
                </a:solidFill>
                <a:latin typeface="ＭＳ Ｐゴシック" charset="-128"/>
                <a:ea typeface="Meiryo UI" pitchFamily="50" charset="-128"/>
                <a:cs typeface="Meiryo UI" pitchFamily="50" charset="-128"/>
              </a:rPr>
              <a:t>２５</a:t>
            </a:r>
            <a:endParaRPr lang="ja-JP" altLang="en-US" sz="1200" b="1" dirty="0">
              <a:solidFill>
                <a:srgbClr val="000000"/>
              </a:solidFill>
              <a:latin typeface="ＭＳ Ｐゴシック" charset="-128"/>
              <a:ea typeface="Meiryo UI" pitchFamily="50" charset="-128"/>
              <a:cs typeface="Meiryo UI" pitchFamily="50" charset="-128"/>
            </a:endParaRPr>
          </a:p>
        </p:txBody>
      </p:sp>
    </p:spTree>
  </p:cSld>
  <p:clrMapOvr>
    <a:masterClrMapping/>
  </p:clrMapOvr>
  <p:timing>
    <p:tnLst>
      <p:par>
        <p:cTn id="1" dur="indefinite" restart="never" nodeType="tmRoot"/>
      </p:par>
    </p:tnLst>
  </p:timing>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テキスト ボックス 24"/>
          <p:cNvSpPr txBox="1"/>
          <p:nvPr/>
        </p:nvSpPr>
        <p:spPr bwMode="gray">
          <a:xfrm>
            <a:off x="179388" y="291389"/>
            <a:ext cx="1439862" cy="217488"/>
          </a:xfrm>
          <a:prstGeom prst="rect">
            <a:avLst/>
          </a:prstGeom>
          <a:solidFill>
            <a:schemeClr val="accent2">
              <a:lumMod val="75000"/>
            </a:schemeClr>
          </a:solidFill>
          <a:ln w="22225">
            <a:solidFill>
              <a:schemeClr val="accent2">
                <a:lumMod val="75000"/>
              </a:schemeClr>
            </a:solidFill>
          </a:ln>
        </p:spPr>
        <p:txBody>
          <a:bodyPr lIns="0" tIns="0" rIns="0" bIns="0" anchor="ctr">
            <a:spAutoFit/>
          </a:bodyPr>
          <a:lstStyle>
            <a:lvl1pPr eaLnBrk="0" hangingPunct="0">
              <a:spcBef>
                <a:spcPct val="0"/>
              </a:spcBef>
              <a:defRPr kumimoji="1">
                <a:solidFill>
                  <a:schemeClr val="tx1"/>
                </a:solidFill>
                <a:latin typeface="Arial" charset="0"/>
                <a:ea typeface="ＭＳ Ｐゴシック" pitchFamily="50" charset="-128"/>
              </a:defRPr>
            </a:lvl1pPr>
            <a:lvl2pPr marL="742950" indent="-285750" eaLnBrk="0" hangingPunct="0">
              <a:spcBef>
                <a:spcPct val="0"/>
              </a:spcBef>
              <a:defRPr kumimoji="1">
                <a:solidFill>
                  <a:schemeClr val="tx1"/>
                </a:solidFill>
                <a:latin typeface="Arial" charset="0"/>
                <a:ea typeface="ＭＳ Ｐゴシック" pitchFamily="50" charset="-128"/>
              </a:defRPr>
            </a:lvl2pPr>
            <a:lvl3pPr marL="1143000" indent="-228600" eaLnBrk="0" hangingPunct="0">
              <a:spcBef>
                <a:spcPct val="0"/>
              </a:spcBef>
              <a:defRPr kumimoji="1">
                <a:solidFill>
                  <a:schemeClr val="tx1"/>
                </a:solidFill>
                <a:latin typeface="Arial" charset="0"/>
                <a:ea typeface="ＭＳ Ｐゴシック" pitchFamily="50" charset="-128"/>
              </a:defRPr>
            </a:lvl3pPr>
            <a:lvl4pPr marL="1600200" indent="-228600" eaLnBrk="0" hangingPunct="0">
              <a:spcBef>
                <a:spcPct val="0"/>
              </a:spcBef>
              <a:defRPr kumimoji="1">
                <a:solidFill>
                  <a:schemeClr val="tx1"/>
                </a:solidFill>
                <a:latin typeface="Arial" charset="0"/>
                <a:ea typeface="ＭＳ Ｐゴシック" pitchFamily="50" charset="-128"/>
              </a:defRPr>
            </a:lvl4pPr>
            <a:lvl5pPr marL="2057400" indent="-228600" eaLnBrk="0" hangingPunct="0">
              <a:spcBef>
                <a:spcPct val="0"/>
              </a:spcBef>
              <a:defRPr kumimoji="1">
                <a:solidFill>
                  <a:schemeClr val="tx1"/>
                </a:solidFill>
                <a:latin typeface="Arial" charset="0"/>
                <a:ea typeface="ＭＳ Ｐゴシック" pitchFamily="50"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pitchFamily="50"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pitchFamily="50"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pitchFamily="50"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pitchFamily="50" charset="-128"/>
              </a:defRPr>
            </a:lvl9pPr>
          </a:lstStyle>
          <a:p>
            <a:pPr algn="ctr" eaLnBrk="1" hangingPunct="1">
              <a:defRPr/>
            </a:pPr>
            <a:r>
              <a:rPr lang="ja-JP" altLang="en-US" sz="1200" b="1" dirty="0" smtClean="0">
                <a:solidFill>
                  <a:schemeClr val="bg1"/>
                </a:solidFill>
                <a:latin typeface="ＭＳ Ｐゴシック" pitchFamily="50" charset="-128"/>
              </a:rPr>
              <a:t>特徴</a:t>
            </a:r>
          </a:p>
        </p:txBody>
      </p:sp>
      <p:sp>
        <p:nvSpPr>
          <p:cNvPr id="28675" name="タイトル 3"/>
          <p:cNvSpPr txBox="1">
            <a:spLocks/>
          </p:cNvSpPr>
          <p:nvPr/>
        </p:nvSpPr>
        <p:spPr bwMode="auto">
          <a:xfrm>
            <a:off x="4029075" y="245660"/>
            <a:ext cx="5038725" cy="6591868"/>
          </a:xfrm>
          <a:prstGeom prst="rect">
            <a:avLst/>
          </a:prstGeom>
          <a:noFill/>
          <a:ln w="22225" algn="ctr">
            <a:solidFill>
              <a:schemeClr val="accent2"/>
            </a:solidFill>
            <a:miter lim="800000"/>
            <a:headEnd/>
            <a:tailEnd/>
          </a:ln>
          <a:extLst>
            <a:ext uri="{909E8E84-426E-40DD-AFC4-6F175D3DCCD1}">
              <a14:hiddenFill xmlns="" xmlns:a14="http://schemas.microsoft.com/office/drawing/2010/main">
                <a:solidFill>
                  <a:srgbClr val="FFFFFF"/>
                </a:solidFill>
              </a14:hiddenFill>
            </a:ext>
          </a:extLst>
        </p:spPr>
        <p:txBody>
          <a:bodyPr/>
          <a:lstStyle>
            <a:lvl1pPr marL="171450" indent="-171450"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buFont typeface="Wingdings" pitchFamily="2" charset="2"/>
              <a:buChar char="u"/>
            </a:pPr>
            <a:endParaRPr lang="ja-JP" altLang="ja-JP" sz="900">
              <a:solidFill>
                <a:srgbClr val="000000"/>
              </a:solidFill>
              <a:latin typeface="Meiryo UI" pitchFamily="50" charset="-128"/>
              <a:ea typeface="Meiryo UI" pitchFamily="50" charset="-128"/>
              <a:cs typeface="Meiryo UI" pitchFamily="50" charset="-128"/>
            </a:endParaRPr>
          </a:p>
        </p:txBody>
      </p:sp>
      <p:sp>
        <p:nvSpPr>
          <p:cNvPr id="5125" name="タイトル 3"/>
          <p:cNvSpPr>
            <a:spLocks/>
          </p:cNvSpPr>
          <p:nvPr/>
        </p:nvSpPr>
        <p:spPr bwMode="auto">
          <a:xfrm>
            <a:off x="107950" y="248528"/>
            <a:ext cx="3816350" cy="3368130"/>
          </a:xfrm>
          <a:prstGeom prst="rect">
            <a:avLst/>
          </a:prstGeom>
          <a:noFill/>
          <a:ln w="22225" algn="ctr">
            <a:solidFill>
              <a:schemeClr val="accent2"/>
            </a:solidFill>
            <a:miter lim="800000"/>
            <a:headEnd/>
            <a:tailEnd/>
          </a:ln>
        </p:spPr>
        <p:txBody>
          <a:bodyPr lIns="108000" tIns="72000" rIns="108000" bIns="72000"/>
          <a:lstStyle/>
          <a:p>
            <a:pPr marL="85725" indent="-85725">
              <a:lnSpc>
                <a:spcPct val="40000"/>
              </a:lnSpc>
              <a:buFont typeface="Wingdings" pitchFamily="2" charset="2"/>
              <a:buNone/>
              <a:defRPr/>
            </a:pPr>
            <a:endParaRPr lang="en-US" altLang="ja-JP" sz="1000" dirty="0">
              <a:solidFill>
                <a:srgbClr val="000000"/>
              </a:solidFill>
              <a:latin typeface="HGP創英角ｺﾞｼｯｸUB" pitchFamily="50" charset="-128"/>
              <a:ea typeface="HGP創英角ｺﾞｼｯｸUB" pitchFamily="50" charset="-128"/>
            </a:endParaRPr>
          </a:p>
          <a:p>
            <a:pPr marL="85725" indent="-85725">
              <a:lnSpc>
                <a:spcPts val="1800"/>
              </a:lnSpc>
              <a:buFont typeface="Wingdings" pitchFamily="2" charset="2"/>
              <a:buNone/>
              <a:defRPr/>
            </a:pPr>
            <a:endParaRPr lang="en-US" altLang="ja-JP" sz="1000" dirty="0">
              <a:solidFill>
                <a:srgbClr val="000000"/>
              </a:solidFill>
              <a:latin typeface="HGP創英角ｺﾞｼｯｸUB" pitchFamily="50" charset="-128"/>
              <a:ea typeface="HGP創英角ｺﾞｼｯｸUB" pitchFamily="50" charset="-128"/>
            </a:endParaRPr>
          </a:p>
          <a:p>
            <a:pPr marL="144000" indent="-457200">
              <a:lnSpc>
                <a:spcPts val="1600"/>
              </a:lnSpc>
              <a:defRPr/>
            </a:pPr>
            <a:r>
              <a:rPr lang="ja-JP" altLang="ja-JP" sz="1300" dirty="0">
                <a:latin typeface="HGP創英角ｺﾞｼｯｸUB" pitchFamily="50" charset="-128"/>
                <a:ea typeface="HGP創英角ｺﾞｼｯｸUB" pitchFamily="50" charset="-128"/>
              </a:rPr>
              <a:t>○大規模公園である鶴見緑地、城北川の親水空</a:t>
            </a:r>
            <a:r>
              <a:rPr lang="ja-JP" altLang="en-US" sz="1300" dirty="0">
                <a:latin typeface="HGP創英角ｺﾞｼｯｸUB" pitchFamily="50" charset="-128"/>
                <a:ea typeface="HGP創英角ｺﾞｼｯｸUB" pitchFamily="50" charset="-128"/>
              </a:rPr>
              <a:t>間　</a:t>
            </a:r>
            <a:r>
              <a:rPr lang="ja-JP" altLang="ja-JP" sz="1300" dirty="0">
                <a:latin typeface="HGP創英角ｺﾞｼｯｸUB" pitchFamily="50" charset="-128"/>
                <a:ea typeface="HGP創英角ｺﾞｼｯｸUB" pitchFamily="50" charset="-128"/>
              </a:rPr>
              <a:t>、</a:t>
            </a:r>
            <a:r>
              <a:rPr lang="ja-JP" altLang="en-US" sz="1300" dirty="0">
                <a:latin typeface="HGP創英角ｺﾞｼｯｸUB" pitchFamily="50" charset="-128"/>
                <a:ea typeface="HGP創英角ｺﾞｼｯｸUB" pitchFamily="50" charset="-128"/>
              </a:rPr>
              <a:t>鶴橋・京橋地区等の商業地</a:t>
            </a:r>
            <a:r>
              <a:rPr lang="ja-JP" altLang="ja-JP" sz="1300" dirty="0">
                <a:latin typeface="HGP創英角ｺﾞｼｯｸUB" pitchFamily="50" charset="-128"/>
                <a:ea typeface="HGP創英角ｺﾞｼｯｸUB" pitchFamily="50" charset="-128"/>
              </a:rPr>
              <a:t>を有し</a:t>
            </a:r>
            <a:r>
              <a:rPr lang="ja-JP" altLang="en-US" sz="1300" dirty="0">
                <a:latin typeface="HGP創英角ｺﾞｼｯｸUB" pitchFamily="50" charset="-128"/>
                <a:ea typeface="HGP創英角ｺﾞｼｯｸUB" pitchFamily="50" charset="-128"/>
              </a:rPr>
              <a:t>ており</a:t>
            </a:r>
            <a:r>
              <a:rPr lang="ja-JP" altLang="ja-JP" sz="1300" dirty="0">
                <a:latin typeface="HGP創英角ｺﾞｼｯｸUB" pitchFamily="50" charset="-128"/>
                <a:ea typeface="HGP創英角ｺﾞｼｯｸUB" pitchFamily="50" charset="-128"/>
              </a:rPr>
              <a:t>、</a:t>
            </a:r>
            <a:r>
              <a:rPr lang="ja-JP" altLang="en-US" sz="1300" dirty="0">
                <a:latin typeface="HGP創英角ｺﾞｼｯｸUB" pitchFamily="50" charset="-128"/>
                <a:ea typeface="HGP創英角ｺﾞｼｯｸUB" pitchFamily="50" charset="-128"/>
              </a:rPr>
              <a:t>多くの</a:t>
            </a:r>
            <a:r>
              <a:rPr lang="ja-JP" altLang="ja-JP" sz="1300" dirty="0">
                <a:latin typeface="HGP創英角ｺﾞｼｯｸUB" pitchFamily="50" charset="-128"/>
                <a:ea typeface="HGP創英角ｺﾞｼｯｸUB" pitchFamily="50" charset="-128"/>
              </a:rPr>
              <a:t>子育て世帯</a:t>
            </a:r>
            <a:r>
              <a:rPr lang="ja-JP" altLang="en-US" sz="1300" dirty="0">
                <a:latin typeface="HGP創英角ｺﾞｼｯｸUB" pitchFamily="50" charset="-128"/>
                <a:ea typeface="HGP創英角ｺﾞｼｯｸUB" pitchFamily="50" charset="-128"/>
              </a:rPr>
              <a:t>が住む</a:t>
            </a:r>
            <a:r>
              <a:rPr lang="ja-JP" altLang="ja-JP" sz="1300" dirty="0">
                <a:latin typeface="HGP創英角ｺﾞｼｯｸUB" pitchFamily="50" charset="-128"/>
                <a:ea typeface="HGP創英角ｺﾞｼｯｸUB" pitchFamily="50" charset="-128"/>
              </a:rPr>
              <a:t>住宅エリア</a:t>
            </a:r>
            <a:endParaRPr lang="en-US" altLang="ja-JP" sz="1300" dirty="0">
              <a:latin typeface="HGP創英角ｺﾞｼｯｸUB" pitchFamily="50" charset="-128"/>
              <a:ea typeface="HGP創英角ｺﾞｼｯｸUB" pitchFamily="50" charset="-128"/>
            </a:endParaRPr>
          </a:p>
          <a:p>
            <a:pPr marL="144000" indent="-457200">
              <a:lnSpc>
                <a:spcPts val="1600"/>
              </a:lnSpc>
              <a:defRPr/>
            </a:pPr>
            <a:r>
              <a:rPr lang="ja-JP" altLang="en-US" sz="1300" dirty="0">
                <a:latin typeface="HGP創英角ｺﾞｼｯｸUB" pitchFamily="50" charset="-128"/>
                <a:ea typeface="HGP創英角ｺﾞｼｯｸUB" pitchFamily="50" charset="-128"/>
              </a:rPr>
              <a:t>○</a:t>
            </a:r>
            <a:r>
              <a:rPr lang="ja-JP" altLang="ja-JP" sz="1300" dirty="0">
                <a:latin typeface="HGP創英角ｺﾞｼｯｸUB" pitchFamily="50" charset="-128"/>
                <a:ea typeface="HGP創英角ｺﾞｼｯｸUB" pitchFamily="50" charset="-128"/>
              </a:rPr>
              <a:t>森ノ宮等の大阪城東部地区では、</a:t>
            </a:r>
            <a:r>
              <a:rPr lang="ja-JP" altLang="en-US" sz="1300" dirty="0">
                <a:latin typeface="HGP創英角ｺﾞｼｯｸUB" pitchFamily="50" charset="-128"/>
                <a:ea typeface="HGP創英角ｺﾞｼｯｸUB" pitchFamily="50" charset="-128"/>
              </a:rPr>
              <a:t>大阪</a:t>
            </a:r>
            <a:r>
              <a:rPr lang="ja-JP" altLang="ja-JP" sz="1300" dirty="0">
                <a:latin typeface="HGP創英角ｺﾞｼｯｸUB" pitchFamily="50" charset="-128"/>
                <a:ea typeface="HGP創英角ｺﾞｼｯｸUB" pitchFamily="50" charset="-128"/>
              </a:rPr>
              <a:t>健康安全基盤研究所等の健康医療機能をはじめ、観光・人材育成・居住等の機能</a:t>
            </a:r>
            <a:r>
              <a:rPr lang="ja-JP" altLang="en-US" sz="1300" dirty="0">
                <a:latin typeface="HGP創英角ｺﾞｼｯｸUB" pitchFamily="50" charset="-128"/>
                <a:ea typeface="HGP創英角ｺﾞｼｯｸUB" pitchFamily="50" charset="-128"/>
              </a:rPr>
              <a:t>を</a:t>
            </a:r>
            <a:r>
              <a:rPr lang="ja-JP" altLang="ja-JP" sz="1300" dirty="0">
                <a:latin typeface="HGP創英角ｺﾞｼｯｸUB" pitchFamily="50" charset="-128"/>
                <a:ea typeface="HGP創英角ｺﾞｼｯｸUB" pitchFamily="50" charset="-128"/>
              </a:rPr>
              <a:t>集積</a:t>
            </a:r>
            <a:r>
              <a:rPr lang="ja-JP" altLang="en-US" sz="1300" dirty="0">
                <a:latin typeface="HGP創英角ｺﾞｼｯｸUB" pitchFamily="50" charset="-128"/>
                <a:ea typeface="HGP創英角ｺﾞｼｯｸUB" pitchFamily="50" charset="-128"/>
              </a:rPr>
              <a:t>し</a:t>
            </a:r>
            <a:r>
              <a:rPr lang="ja-JP" altLang="ja-JP" sz="1300" dirty="0">
                <a:latin typeface="HGP創英角ｺﾞｼｯｸUB" pitchFamily="50" charset="-128"/>
                <a:ea typeface="HGP創英角ｺﾞｼｯｸUB" pitchFamily="50" charset="-128"/>
              </a:rPr>
              <a:t>、多世代・多様な人が集い、交流をはぐくむまちをめざ</a:t>
            </a:r>
            <a:r>
              <a:rPr lang="ja-JP" altLang="en-US" sz="1300" dirty="0">
                <a:latin typeface="HGP創英角ｺﾞｼｯｸUB" pitchFamily="50" charset="-128"/>
                <a:ea typeface="HGP創英角ｺﾞｼｯｸUB" pitchFamily="50" charset="-128"/>
              </a:rPr>
              <a:t>す</a:t>
            </a:r>
            <a:endParaRPr lang="ja-JP" altLang="ja-JP" sz="1300" dirty="0">
              <a:latin typeface="HGP創英角ｺﾞｼｯｸUB" pitchFamily="50" charset="-128"/>
              <a:ea typeface="HGP創英角ｺﾞｼｯｸUB" pitchFamily="50" charset="-128"/>
            </a:endParaRPr>
          </a:p>
          <a:p>
            <a:pPr marL="144000" indent="-457200">
              <a:lnSpc>
                <a:spcPts val="1600"/>
              </a:lnSpc>
              <a:defRPr/>
            </a:pPr>
            <a:r>
              <a:rPr lang="ja-JP" altLang="en-US" sz="1300" dirty="0">
                <a:latin typeface="HGP創英角ｺﾞｼｯｸUB" pitchFamily="50" charset="-128"/>
                <a:ea typeface="HGP創英角ｺﾞｼｯｸUB" pitchFamily="50" charset="-128"/>
              </a:rPr>
              <a:t>○城東・東成地区はものづくり産業の集積地</a:t>
            </a:r>
            <a:endParaRPr lang="en-US" altLang="ja-JP" sz="1300" dirty="0">
              <a:latin typeface="HGP創英角ｺﾞｼｯｸUB" pitchFamily="50" charset="-128"/>
              <a:ea typeface="HGP創英角ｺﾞｼｯｸUB" pitchFamily="50" charset="-128"/>
            </a:endParaRPr>
          </a:p>
          <a:p>
            <a:pPr marL="144000" indent="-457200">
              <a:lnSpc>
                <a:spcPts val="1600"/>
              </a:lnSpc>
              <a:defRPr/>
            </a:pPr>
            <a:r>
              <a:rPr lang="ja-JP" altLang="en-US" sz="1300" dirty="0">
                <a:latin typeface="HGP創英角ｺﾞｼｯｸUB" pitchFamily="50" charset="-128"/>
                <a:ea typeface="HGP創英角ｺﾞｼｯｸUB" pitchFamily="50" charset="-128"/>
              </a:rPr>
              <a:t>　 企業の成長・発展に貢献する大阪</a:t>
            </a:r>
            <a:r>
              <a:rPr lang="ja-JP" altLang="ja-JP" sz="1300" dirty="0">
                <a:latin typeface="HGP創英角ｺﾞｼｯｸUB" pitchFamily="50" charset="-128"/>
                <a:ea typeface="HGP創英角ｺﾞｼｯｸUB" pitchFamily="50" charset="-128"/>
              </a:rPr>
              <a:t>産業技術研究所（森之宮センター）</a:t>
            </a:r>
            <a:r>
              <a:rPr lang="ja-JP" altLang="en-US" sz="1300" dirty="0">
                <a:latin typeface="HGP創英角ｺﾞｼｯｸUB" pitchFamily="50" charset="-128"/>
                <a:ea typeface="HGP創英角ｺﾞｼｯｸUB" pitchFamily="50" charset="-128"/>
              </a:rPr>
              <a:t>も立地</a:t>
            </a:r>
            <a:endParaRPr lang="en-US" altLang="ja-JP" sz="1300" dirty="0">
              <a:latin typeface="HGP創英角ｺﾞｼｯｸUB" pitchFamily="50" charset="-128"/>
              <a:ea typeface="HGP創英角ｺﾞｼｯｸUB" pitchFamily="50" charset="-128"/>
            </a:endParaRPr>
          </a:p>
          <a:p>
            <a:pPr marL="144000" indent="-457200">
              <a:lnSpc>
                <a:spcPts val="1600"/>
              </a:lnSpc>
              <a:defRPr/>
            </a:pPr>
            <a:r>
              <a:rPr lang="ja-JP" altLang="en-US" sz="1300" dirty="0">
                <a:latin typeface="HGP創英角ｺﾞｼｯｸUB" pitchFamily="50" charset="-128"/>
                <a:ea typeface="HGP創英角ｺﾞｼｯｸUB" pitchFamily="50" charset="-128"/>
              </a:rPr>
              <a:t>○</a:t>
            </a:r>
            <a:r>
              <a:rPr lang="ja-JP" altLang="ja-JP" sz="1300" dirty="0">
                <a:latin typeface="HGP創英角ｺﾞｼｯｸUB" pitchFamily="50" charset="-128"/>
                <a:ea typeface="HGP創英角ｺﾞｼｯｸUB" pitchFamily="50" charset="-128"/>
              </a:rPr>
              <a:t>淀川左岸線延伸部の整備や</a:t>
            </a:r>
            <a:r>
              <a:rPr lang="en-US" altLang="ja-JP" sz="1300" dirty="0">
                <a:latin typeface="HGP創英角ｺﾞｼｯｸUB" pitchFamily="50" charset="-128"/>
                <a:ea typeface="HGP創英角ｺﾞｼｯｸUB" pitchFamily="50" charset="-128"/>
              </a:rPr>
              <a:t>JR</a:t>
            </a:r>
            <a:r>
              <a:rPr lang="ja-JP" altLang="ja-JP" sz="1300" dirty="0">
                <a:latin typeface="HGP創英角ｺﾞｼｯｸUB" pitchFamily="50" charset="-128"/>
                <a:ea typeface="HGP創英角ｺﾞｼｯｸUB" pitchFamily="50" charset="-128"/>
              </a:rPr>
              <a:t>おおさか東線の新駅設置など、交通ネットワークの充実による利便性の向上</a:t>
            </a:r>
            <a:r>
              <a:rPr lang="ja-JP" altLang="en-US" sz="1300" dirty="0">
                <a:latin typeface="HGP創英角ｺﾞｼｯｸUB" pitchFamily="50" charset="-128"/>
                <a:ea typeface="HGP創英角ｺﾞｼｯｸUB" pitchFamily="50" charset="-128"/>
              </a:rPr>
              <a:t>が</a:t>
            </a:r>
            <a:r>
              <a:rPr lang="ja-JP" altLang="ja-JP" sz="1300" dirty="0">
                <a:latin typeface="HGP創英角ｺﾞｼｯｸUB" pitchFamily="50" charset="-128"/>
                <a:ea typeface="HGP創英角ｺﾞｼｯｸUB" pitchFamily="50" charset="-128"/>
              </a:rPr>
              <a:t>見込まれる</a:t>
            </a:r>
            <a:endParaRPr lang="en-US" altLang="ja-JP" sz="1300" dirty="0">
              <a:latin typeface="HGP創英角ｺﾞｼｯｸUB" pitchFamily="50" charset="-128"/>
              <a:ea typeface="HGP創英角ｺﾞｼｯｸUB" pitchFamily="50" charset="-128"/>
            </a:endParaRPr>
          </a:p>
          <a:p>
            <a:pPr>
              <a:defRPr/>
            </a:pPr>
            <a:endParaRPr lang="ja-JP" altLang="ja-JP" sz="1200" dirty="0">
              <a:ea typeface="ＭＳ Ｐゴシック" pitchFamily="50" charset="-128"/>
            </a:endParaRPr>
          </a:p>
        </p:txBody>
      </p:sp>
      <p:sp>
        <p:nvSpPr>
          <p:cNvPr id="28677" name="テキスト ボックス 24"/>
          <p:cNvSpPr txBox="1">
            <a:spLocks noChangeArrowheads="1"/>
          </p:cNvSpPr>
          <p:nvPr/>
        </p:nvSpPr>
        <p:spPr bwMode="gray">
          <a:xfrm>
            <a:off x="4102100" y="295729"/>
            <a:ext cx="1692275" cy="215900"/>
          </a:xfrm>
          <a:prstGeom prst="rect">
            <a:avLst/>
          </a:prstGeom>
          <a:solidFill>
            <a:srgbClr val="953735"/>
          </a:solidFill>
          <a:ln w="22225">
            <a:solidFill>
              <a:srgbClr val="953735"/>
            </a:solidFill>
            <a:miter lim="800000"/>
            <a:headEnd/>
            <a:tailEnd/>
          </a:ln>
        </p:spPr>
        <p:txBody>
          <a:bodyPr lIns="0" tIns="0" rIns="0" bIns="0" anchor="ct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algn="ctr" eaLnBrk="1" hangingPunct="1"/>
            <a:r>
              <a:rPr lang="ja-JP" altLang="en-US" sz="1200" b="1" dirty="0">
                <a:solidFill>
                  <a:schemeClr val="bg1"/>
                </a:solidFill>
                <a:latin typeface="ＭＳ Ｐゴシック" charset="-128"/>
              </a:rPr>
              <a:t>鉄道、地域特性</a:t>
            </a:r>
          </a:p>
        </p:txBody>
      </p:sp>
      <p:sp>
        <p:nvSpPr>
          <p:cNvPr id="83" name="テキスト ボックス 24"/>
          <p:cNvSpPr txBox="1"/>
          <p:nvPr/>
        </p:nvSpPr>
        <p:spPr bwMode="gray">
          <a:xfrm>
            <a:off x="179388" y="3712295"/>
            <a:ext cx="1439862" cy="215900"/>
          </a:xfrm>
          <a:prstGeom prst="rect">
            <a:avLst/>
          </a:prstGeom>
          <a:solidFill>
            <a:schemeClr val="accent2">
              <a:lumMod val="75000"/>
            </a:schemeClr>
          </a:solidFill>
          <a:ln w="22225">
            <a:solidFill>
              <a:schemeClr val="accent2">
                <a:lumMod val="75000"/>
              </a:schemeClr>
            </a:solidFill>
          </a:ln>
        </p:spPr>
        <p:txBody>
          <a:bodyPr lIns="0" tIns="0" rIns="0" bIns="0" anchor="ctr">
            <a:spAutoFit/>
          </a:bodyPr>
          <a:lstStyle>
            <a:lvl1pPr eaLnBrk="0" hangingPunct="0">
              <a:spcBef>
                <a:spcPct val="0"/>
              </a:spcBef>
              <a:defRPr kumimoji="1">
                <a:solidFill>
                  <a:schemeClr val="tx1"/>
                </a:solidFill>
                <a:latin typeface="Arial" charset="0"/>
                <a:ea typeface="ＭＳ Ｐゴシック" pitchFamily="50" charset="-128"/>
              </a:defRPr>
            </a:lvl1pPr>
            <a:lvl2pPr marL="742950" indent="-285750" eaLnBrk="0" hangingPunct="0">
              <a:spcBef>
                <a:spcPct val="0"/>
              </a:spcBef>
              <a:defRPr kumimoji="1">
                <a:solidFill>
                  <a:schemeClr val="tx1"/>
                </a:solidFill>
                <a:latin typeface="Arial" charset="0"/>
                <a:ea typeface="ＭＳ Ｐゴシック" pitchFamily="50" charset="-128"/>
              </a:defRPr>
            </a:lvl2pPr>
            <a:lvl3pPr marL="1143000" indent="-228600" eaLnBrk="0" hangingPunct="0">
              <a:spcBef>
                <a:spcPct val="0"/>
              </a:spcBef>
              <a:defRPr kumimoji="1">
                <a:solidFill>
                  <a:schemeClr val="tx1"/>
                </a:solidFill>
                <a:latin typeface="Arial" charset="0"/>
                <a:ea typeface="ＭＳ Ｐゴシック" pitchFamily="50" charset="-128"/>
              </a:defRPr>
            </a:lvl3pPr>
            <a:lvl4pPr marL="1600200" indent="-228600" eaLnBrk="0" hangingPunct="0">
              <a:spcBef>
                <a:spcPct val="0"/>
              </a:spcBef>
              <a:defRPr kumimoji="1">
                <a:solidFill>
                  <a:schemeClr val="tx1"/>
                </a:solidFill>
                <a:latin typeface="Arial" charset="0"/>
                <a:ea typeface="ＭＳ Ｐゴシック" pitchFamily="50" charset="-128"/>
              </a:defRPr>
            </a:lvl4pPr>
            <a:lvl5pPr marL="2057400" indent="-228600" eaLnBrk="0" hangingPunct="0">
              <a:spcBef>
                <a:spcPct val="0"/>
              </a:spcBef>
              <a:defRPr kumimoji="1">
                <a:solidFill>
                  <a:schemeClr val="tx1"/>
                </a:solidFill>
                <a:latin typeface="Arial" charset="0"/>
                <a:ea typeface="ＭＳ Ｐゴシック" pitchFamily="50"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pitchFamily="50"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pitchFamily="50"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pitchFamily="50"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pitchFamily="50" charset="-128"/>
              </a:defRPr>
            </a:lvl9pPr>
          </a:lstStyle>
          <a:p>
            <a:pPr algn="ctr" eaLnBrk="1" hangingPunct="1">
              <a:defRPr/>
            </a:pPr>
            <a:r>
              <a:rPr lang="ja-JP" altLang="en-US" sz="1200" b="1" dirty="0" smtClean="0">
                <a:solidFill>
                  <a:schemeClr val="bg1"/>
                </a:solidFill>
                <a:latin typeface="ＭＳ Ｐゴシック" pitchFamily="50" charset="-128"/>
              </a:rPr>
              <a:t>状況</a:t>
            </a:r>
          </a:p>
        </p:txBody>
      </p:sp>
      <p:sp>
        <p:nvSpPr>
          <p:cNvPr id="6152" name="タイトル 3"/>
          <p:cNvSpPr>
            <a:spLocks/>
          </p:cNvSpPr>
          <p:nvPr/>
        </p:nvSpPr>
        <p:spPr bwMode="auto">
          <a:xfrm>
            <a:off x="107950" y="3664918"/>
            <a:ext cx="3816350" cy="3168531"/>
          </a:xfrm>
          <a:prstGeom prst="rect">
            <a:avLst/>
          </a:prstGeom>
          <a:noFill/>
          <a:ln w="22225" algn="ctr">
            <a:solidFill>
              <a:schemeClr val="accent2"/>
            </a:solidFill>
            <a:miter lim="800000"/>
            <a:headEnd/>
            <a:tailEnd/>
          </a:ln>
        </p:spPr>
        <p:txBody>
          <a:bodyPr lIns="108000" tIns="72000" rIns="108000" bIns="72000"/>
          <a:lstStyle/>
          <a:p>
            <a:pPr marL="85725" indent="-85725">
              <a:lnSpc>
                <a:spcPct val="40000"/>
              </a:lnSpc>
              <a:buFont typeface="Wingdings" pitchFamily="2" charset="2"/>
              <a:buNone/>
              <a:defRPr/>
            </a:pPr>
            <a:r>
              <a:rPr lang="ja-JP" altLang="en-US" sz="1000" dirty="0">
                <a:solidFill>
                  <a:srgbClr val="000000"/>
                </a:solidFill>
                <a:latin typeface="HGP創英角ｺﾞｼｯｸUB" pitchFamily="50" charset="-128"/>
                <a:ea typeface="HGP創英角ｺﾞｼｯｸUB" pitchFamily="50" charset="-128"/>
              </a:rPr>
              <a:t>　　　　　　　　　　　　</a:t>
            </a:r>
          </a:p>
          <a:p>
            <a:pPr marL="85725" indent="-85725">
              <a:buFont typeface="Wingdings" pitchFamily="2" charset="2"/>
              <a:buNone/>
              <a:defRPr/>
            </a:pPr>
            <a:r>
              <a:rPr lang="ja-JP" altLang="en-US" sz="1000" dirty="0">
                <a:solidFill>
                  <a:srgbClr val="000000"/>
                </a:solidFill>
                <a:latin typeface="HGP創英角ｺﾞｼｯｸUB" pitchFamily="50" charset="-128"/>
                <a:ea typeface="HGP創英角ｺﾞｼｯｸUB" pitchFamily="50" charset="-128"/>
              </a:rPr>
              <a:t>　　　　　　　　　　　　　　</a:t>
            </a:r>
            <a:endParaRPr lang="ja-JP" altLang="en-US" sz="800" dirty="0">
              <a:solidFill>
                <a:srgbClr val="000000"/>
              </a:solidFill>
              <a:latin typeface="HGP創英角ｺﾞｼｯｸUB" pitchFamily="50" charset="-128"/>
              <a:ea typeface="HGP創英角ｺﾞｼｯｸUB" pitchFamily="50" charset="-128"/>
            </a:endParaRPr>
          </a:p>
          <a:p>
            <a:pPr marL="144000" indent="-457200" eaLnBrk="0" hangingPunct="0">
              <a:defRPr/>
            </a:pPr>
            <a:r>
              <a:rPr lang="en-US" altLang="ja-JP" sz="1100" dirty="0">
                <a:solidFill>
                  <a:srgbClr val="000000"/>
                </a:solidFill>
                <a:latin typeface="ＭＳ Ｐゴシック" pitchFamily="50" charset="-128"/>
                <a:ea typeface="ＭＳ Ｐゴシック" pitchFamily="50" charset="-128"/>
                <a:cs typeface="Times New Roman" pitchFamily="18" charset="0"/>
              </a:rPr>
              <a:t>【</a:t>
            </a:r>
            <a:r>
              <a:rPr lang="ja-JP" altLang="en-US" sz="1100" dirty="0">
                <a:solidFill>
                  <a:srgbClr val="000000"/>
                </a:solidFill>
                <a:latin typeface="ＭＳ Ｐゴシック" pitchFamily="50" charset="-128"/>
                <a:ea typeface="ＭＳ Ｐゴシック" pitchFamily="50" charset="-128"/>
                <a:cs typeface="Times New Roman" pitchFamily="18" charset="0"/>
              </a:rPr>
              <a:t>人口</a:t>
            </a:r>
            <a:r>
              <a:rPr lang="en-US" altLang="ja-JP" sz="1100" dirty="0">
                <a:solidFill>
                  <a:srgbClr val="000000"/>
                </a:solidFill>
                <a:latin typeface="ＭＳ Ｐゴシック" pitchFamily="50" charset="-128"/>
                <a:ea typeface="ＭＳ Ｐゴシック" pitchFamily="50" charset="-128"/>
                <a:cs typeface="Times New Roman" pitchFamily="18" charset="0"/>
              </a:rPr>
              <a:t>】</a:t>
            </a:r>
          </a:p>
          <a:p>
            <a:pPr marL="144000" indent="-457200" eaLnBrk="0" hangingPunct="0">
              <a:defRPr/>
            </a:pPr>
            <a:r>
              <a:rPr lang="ja-JP" altLang="en-US" sz="1100" dirty="0">
                <a:solidFill>
                  <a:srgbClr val="000000"/>
                </a:solidFill>
                <a:latin typeface="ＭＳ Ｐゴシック" pitchFamily="50" charset="-128"/>
                <a:ea typeface="ＭＳ Ｐゴシック" pitchFamily="50" charset="-128"/>
                <a:cs typeface="Times New Roman" pitchFamily="18" charset="0"/>
              </a:rPr>
              <a:t>○平成</a:t>
            </a:r>
            <a:r>
              <a:rPr lang="en-US" altLang="ja-JP" sz="1100" dirty="0">
                <a:solidFill>
                  <a:srgbClr val="000000"/>
                </a:solidFill>
                <a:latin typeface="ＭＳ Ｐゴシック" pitchFamily="50" charset="-128"/>
                <a:ea typeface="ＭＳ Ｐゴシック" pitchFamily="50" charset="-128"/>
                <a:cs typeface="Times New Roman" pitchFamily="18" charset="0"/>
              </a:rPr>
              <a:t>27</a:t>
            </a:r>
            <a:r>
              <a:rPr lang="ja-JP" altLang="en-US" sz="1100" dirty="0">
                <a:solidFill>
                  <a:srgbClr val="000000"/>
                </a:solidFill>
                <a:latin typeface="ＭＳ Ｐゴシック" pitchFamily="50" charset="-128"/>
                <a:ea typeface="ＭＳ Ｐゴシック" pitchFamily="50" charset="-128"/>
                <a:cs typeface="Times New Roman" pitchFamily="18" charset="0"/>
              </a:rPr>
              <a:t>年の人口は</a:t>
            </a:r>
            <a:r>
              <a:rPr lang="en-US" altLang="ja-JP" sz="1100" dirty="0">
                <a:solidFill>
                  <a:srgbClr val="000000"/>
                </a:solidFill>
                <a:latin typeface="ＭＳ Ｐゴシック" pitchFamily="50" charset="-128"/>
                <a:ea typeface="ＭＳ Ｐゴシック" pitchFamily="50" charset="-128"/>
                <a:cs typeface="Times New Roman" pitchFamily="18" charset="0"/>
              </a:rPr>
              <a:t>356,817</a:t>
            </a:r>
            <a:r>
              <a:rPr lang="ja-JP" altLang="en-US" sz="1100" dirty="0">
                <a:solidFill>
                  <a:srgbClr val="000000"/>
                </a:solidFill>
                <a:latin typeface="ＭＳ Ｐゴシック" pitchFamily="50" charset="-128"/>
                <a:ea typeface="ＭＳ Ｐゴシック" pitchFamily="50" charset="-128"/>
                <a:cs typeface="Times New Roman" pitchFamily="18" charset="0"/>
              </a:rPr>
              <a:t>人で</a:t>
            </a:r>
            <a:r>
              <a:rPr lang="ja-JP" altLang="ja-JP" sz="1100" dirty="0">
                <a:solidFill>
                  <a:srgbClr val="000000"/>
                </a:solidFill>
                <a:latin typeface="ＭＳ Ｐゴシック" charset="-128"/>
              </a:rPr>
              <a:t>人口推移を見ると</a:t>
            </a:r>
            <a:r>
              <a:rPr lang="ja-JP" altLang="en-US" sz="1100" dirty="0">
                <a:solidFill>
                  <a:srgbClr val="000000"/>
                </a:solidFill>
                <a:latin typeface="ＭＳ Ｐゴシック" pitchFamily="50" charset="-128"/>
                <a:ea typeface="ＭＳ Ｐゴシック" pitchFamily="50" charset="-128"/>
                <a:cs typeface="Times New Roman" pitchFamily="18" charset="0"/>
              </a:rPr>
              <a:t>増加傾向</a:t>
            </a:r>
            <a:endParaRPr lang="en-US" altLang="ja-JP" sz="1100" dirty="0">
              <a:solidFill>
                <a:srgbClr val="000000"/>
              </a:solidFill>
              <a:latin typeface="ＭＳ Ｐゴシック" pitchFamily="50" charset="-128"/>
              <a:ea typeface="ＭＳ Ｐゴシック" pitchFamily="50" charset="-128"/>
              <a:cs typeface="Times New Roman" pitchFamily="18" charset="0"/>
            </a:endParaRPr>
          </a:p>
          <a:p>
            <a:pPr marL="144000" indent="-457200" eaLnBrk="0" hangingPunct="0">
              <a:defRPr/>
            </a:pPr>
            <a:r>
              <a:rPr lang="ja-JP" altLang="en-US" sz="1100" dirty="0">
                <a:solidFill>
                  <a:srgbClr val="000000"/>
                </a:solidFill>
                <a:latin typeface="ＭＳ Ｐゴシック" pitchFamily="50" charset="-128"/>
                <a:ea typeface="ＭＳ Ｐゴシック" pitchFamily="50" charset="-128"/>
                <a:cs typeface="Times New Roman" pitchFamily="18" charset="0"/>
              </a:rPr>
              <a:t>○平成</a:t>
            </a:r>
            <a:r>
              <a:rPr lang="en-US" altLang="ja-JP" sz="1100" dirty="0">
                <a:solidFill>
                  <a:srgbClr val="000000"/>
                </a:solidFill>
                <a:latin typeface="ＭＳ Ｐゴシック" pitchFamily="50" charset="-128"/>
                <a:ea typeface="ＭＳ Ｐゴシック" pitchFamily="50" charset="-128"/>
                <a:cs typeface="Times New Roman" pitchFamily="18" charset="0"/>
              </a:rPr>
              <a:t>27</a:t>
            </a:r>
            <a:r>
              <a:rPr lang="ja-JP" altLang="en-US" sz="1100" dirty="0">
                <a:solidFill>
                  <a:srgbClr val="000000"/>
                </a:solidFill>
                <a:latin typeface="ＭＳ Ｐゴシック" pitchFamily="50" charset="-128"/>
                <a:ea typeface="ＭＳ Ｐゴシック" pitchFamily="50" charset="-128"/>
                <a:cs typeface="Times New Roman" pitchFamily="18" charset="0"/>
              </a:rPr>
              <a:t>年の年少人口（</a:t>
            </a:r>
            <a:r>
              <a:rPr lang="en-US" altLang="ja-JP" sz="1100" dirty="0">
                <a:solidFill>
                  <a:srgbClr val="000000"/>
                </a:solidFill>
                <a:latin typeface="ＭＳ Ｐゴシック" pitchFamily="50" charset="-128"/>
                <a:ea typeface="ＭＳ Ｐゴシック" pitchFamily="50" charset="-128"/>
                <a:cs typeface="Times New Roman" pitchFamily="18" charset="0"/>
              </a:rPr>
              <a:t>15</a:t>
            </a:r>
            <a:r>
              <a:rPr lang="ja-JP" altLang="en-US" sz="1100" dirty="0">
                <a:solidFill>
                  <a:srgbClr val="000000"/>
                </a:solidFill>
                <a:latin typeface="ＭＳ Ｐゴシック" pitchFamily="50" charset="-128"/>
                <a:ea typeface="ＭＳ Ｐゴシック" pitchFamily="50" charset="-128"/>
                <a:cs typeface="Times New Roman" pitchFamily="18" charset="0"/>
              </a:rPr>
              <a:t>歳未満）の割合は</a:t>
            </a:r>
            <a:r>
              <a:rPr lang="en-US" altLang="ja-JP" sz="1100" dirty="0">
                <a:solidFill>
                  <a:srgbClr val="000000"/>
                </a:solidFill>
                <a:latin typeface="ＭＳ Ｐゴシック" pitchFamily="50" charset="-128"/>
                <a:ea typeface="ＭＳ Ｐゴシック" pitchFamily="50" charset="-128"/>
                <a:cs typeface="Times New Roman" pitchFamily="18" charset="0"/>
              </a:rPr>
              <a:t>13.2</a:t>
            </a:r>
            <a:r>
              <a:rPr lang="ja-JP" altLang="en-US" sz="1100" dirty="0">
                <a:solidFill>
                  <a:srgbClr val="000000"/>
                </a:solidFill>
                <a:latin typeface="ＭＳ Ｐゴシック" pitchFamily="50" charset="-128"/>
                <a:ea typeface="ＭＳ Ｐゴシック" pitchFamily="50" charset="-128"/>
                <a:cs typeface="Times New Roman" pitchFamily="18" charset="0"/>
              </a:rPr>
              <a:t>％となっており、総合区</a:t>
            </a:r>
            <a:r>
              <a:rPr lang="en-US" altLang="ja-JP" sz="1100" dirty="0">
                <a:solidFill>
                  <a:srgbClr val="000000"/>
                </a:solidFill>
                <a:latin typeface="ＭＳ Ｐゴシック" pitchFamily="50" charset="-128"/>
                <a:ea typeface="ＭＳ Ｐゴシック" pitchFamily="50" charset="-128"/>
                <a:cs typeface="Times New Roman" pitchFamily="18" charset="0"/>
              </a:rPr>
              <a:t>(8</a:t>
            </a:r>
            <a:r>
              <a:rPr lang="ja-JP" altLang="en-US" sz="1100" dirty="0">
                <a:solidFill>
                  <a:srgbClr val="000000"/>
                </a:solidFill>
                <a:latin typeface="ＭＳ Ｐゴシック" pitchFamily="50" charset="-128"/>
                <a:ea typeface="ＭＳ Ｐゴシック" pitchFamily="50" charset="-128"/>
                <a:cs typeface="Times New Roman" pitchFamily="18" charset="0"/>
              </a:rPr>
              <a:t>区）平均の</a:t>
            </a:r>
            <a:r>
              <a:rPr lang="en-US" altLang="ja-JP" sz="1100" dirty="0">
                <a:solidFill>
                  <a:srgbClr val="000000"/>
                </a:solidFill>
                <a:latin typeface="ＭＳ Ｐゴシック" pitchFamily="50" charset="-128"/>
                <a:ea typeface="ＭＳ Ｐゴシック" pitchFamily="50" charset="-128"/>
                <a:cs typeface="Times New Roman" pitchFamily="18" charset="0"/>
              </a:rPr>
              <a:t>11.2 </a:t>
            </a:r>
            <a:r>
              <a:rPr lang="ja-JP" altLang="en-US" sz="1100" dirty="0">
                <a:solidFill>
                  <a:srgbClr val="000000"/>
                </a:solidFill>
                <a:latin typeface="ＭＳ Ｐゴシック" pitchFamily="50" charset="-128"/>
                <a:ea typeface="ＭＳ Ｐゴシック" pitchFamily="50" charset="-128"/>
                <a:cs typeface="Times New Roman" pitchFamily="18" charset="0"/>
              </a:rPr>
              <a:t>％を上回っている</a:t>
            </a:r>
            <a:endParaRPr lang="en-US" altLang="ja-JP" sz="1100" dirty="0">
              <a:solidFill>
                <a:srgbClr val="000000"/>
              </a:solidFill>
              <a:latin typeface="ＭＳ Ｐゴシック" pitchFamily="50" charset="-128"/>
              <a:ea typeface="ＭＳ Ｐゴシック" pitchFamily="50" charset="-128"/>
              <a:cs typeface="Times New Roman" pitchFamily="18" charset="0"/>
            </a:endParaRPr>
          </a:p>
          <a:p>
            <a:pPr marL="144000" indent="-457200" eaLnBrk="0" hangingPunct="0">
              <a:defRPr/>
            </a:pPr>
            <a:r>
              <a:rPr lang="ja-JP" altLang="en-US" sz="1100" dirty="0">
                <a:solidFill>
                  <a:srgbClr val="000000"/>
                </a:solidFill>
                <a:latin typeface="ＭＳ Ｐゴシック" pitchFamily="50" charset="-128"/>
                <a:ea typeface="ＭＳ Ｐゴシック" pitchFamily="50" charset="-128"/>
                <a:cs typeface="Times New Roman" pitchFamily="18" charset="0"/>
              </a:rPr>
              <a:t>○平成</a:t>
            </a:r>
            <a:r>
              <a:rPr lang="en-US" altLang="ja-JP" sz="1100" dirty="0">
                <a:solidFill>
                  <a:srgbClr val="000000"/>
                </a:solidFill>
                <a:latin typeface="ＭＳ Ｐゴシック" pitchFamily="50" charset="-128"/>
                <a:ea typeface="ＭＳ Ｐゴシック" pitchFamily="50" charset="-128"/>
                <a:cs typeface="Times New Roman" pitchFamily="18" charset="0"/>
              </a:rPr>
              <a:t>47</a:t>
            </a:r>
            <a:r>
              <a:rPr lang="ja-JP" altLang="en-US" sz="1100" dirty="0">
                <a:solidFill>
                  <a:srgbClr val="000000"/>
                </a:solidFill>
                <a:latin typeface="ＭＳ Ｐゴシック" pitchFamily="50" charset="-128"/>
                <a:ea typeface="ＭＳ Ｐゴシック" pitchFamily="50" charset="-128"/>
                <a:cs typeface="Times New Roman" pitchFamily="18" charset="0"/>
              </a:rPr>
              <a:t>年の将来推計人口は</a:t>
            </a:r>
            <a:r>
              <a:rPr lang="en-US" altLang="ja-JP" sz="1100" dirty="0">
                <a:solidFill>
                  <a:srgbClr val="000000"/>
                </a:solidFill>
                <a:latin typeface="ＭＳ Ｐゴシック" pitchFamily="50" charset="-128"/>
                <a:ea typeface="ＭＳ Ｐゴシック" pitchFamily="50" charset="-128"/>
                <a:cs typeface="Times New Roman" pitchFamily="18" charset="0"/>
              </a:rPr>
              <a:t>332,237</a:t>
            </a:r>
            <a:r>
              <a:rPr lang="ja-JP" altLang="en-US" sz="1100" dirty="0">
                <a:solidFill>
                  <a:srgbClr val="000000"/>
                </a:solidFill>
                <a:latin typeface="ＭＳ Ｐゴシック" pitchFamily="50" charset="-128"/>
                <a:ea typeface="ＭＳ Ｐゴシック" pitchFamily="50" charset="-128"/>
                <a:cs typeface="Times New Roman" pitchFamily="18" charset="0"/>
              </a:rPr>
              <a:t>人で今後は減少傾向と予測される</a:t>
            </a:r>
            <a:endParaRPr lang="en-US" altLang="ja-JP" sz="1100" dirty="0">
              <a:solidFill>
                <a:srgbClr val="000000"/>
              </a:solidFill>
              <a:latin typeface="ＭＳ Ｐゴシック" pitchFamily="50" charset="-128"/>
              <a:ea typeface="ＭＳ Ｐゴシック" pitchFamily="50" charset="-128"/>
              <a:cs typeface="Times New Roman" pitchFamily="18" charset="0"/>
            </a:endParaRPr>
          </a:p>
          <a:p>
            <a:pPr marL="144000" indent="-457200" eaLnBrk="0" hangingPunct="0">
              <a:defRPr/>
            </a:pPr>
            <a:r>
              <a:rPr lang="en-US" altLang="ja-JP" sz="1100" dirty="0">
                <a:solidFill>
                  <a:srgbClr val="000000"/>
                </a:solidFill>
                <a:latin typeface="ＭＳ Ｐゴシック" pitchFamily="50" charset="-128"/>
                <a:ea typeface="ＭＳ Ｐゴシック" pitchFamily="50" charset="-128"/>
                <a:cs typeface="Times New Roman" pitchFamily="18" charset="0"/>
              </a:rPr>
              <a:t>【</a:t>
            </a:r>
            <a:r>
              <a:rPr lang="ja-JP" altLang="en-US" sz="1100" dirty="0">
                <a:solidFill>
                  <a:srgbClr val="000000"/>
                </a:solidFill>
                <a:latin typeface="ＭＳ Ｐゴシック" pitchFamily="50" charset="-128"/>
                <a:ea typeface="ＭＳ Ｐゴシック" pitchFamily="50" charset="-128"/>
                <a:cs typeface="Times New Roman" pitchFamily="18" charset="0"/>
              </a:rPr>
              <a:t>産業</a:t>
            </a:r>
            <a:r>
              <a:rPr lang="en-US" altLang="ja-JP" sz="1100" dirty="0">
                <a:solidFill>
                  <a:srgbClr val="000000"/>
                </a:solidFill>
                <a:latin typeface="ＭＳ Ｐゴシック" pitchFamily="50" charset="-128"/>
                <a:ea typeface="ＭＳ Ｐゴシック" pitchFamily="50" charset="-128"/>
                <a:cs typeface="Times New Roman" pitchFamily="18" charset="0"/>
              </a:rPr>
              <a:t>】</a:t>
            </a:r>
          </a:p>
          <a:p>
            <a:pPr marL="144000" indent="-457200" eaLnBrk="0" hangingPunct="0">
              <a:defRPr/>
            </a:pPr>
            <a:r>
              <a:rPr lang="ja-JP" altLang="en-US" sz="1100" dirty="0">
                <a:solidFill>
                  <a:srgbClr val="000000"/>
                </a:solidFill>
                <a:latin typeface="ＭＳ Ｐゴシック" pitchFamily="50" charset="-128"/>
                <a:ea typeface="ＭＳ Ｐゴシック" pitchFamily="50" charset="-128"/>
                <a:cs typeface="Times New Roman" pitchFamily="18" charset="0"/>
              </a:rPr>
              <a:t>○全産業の総生産は</a:t>
            </a:r>
            <a:r>
              <a:rPr lang="en-US" altLang="ja-JP" sz="1100" dirty="0">
                <a:solidFill>
                  <a:srgbClr val="000000"/>
                </a:solidFill>
                <a:latin typeface="ＭＳ Ｐゴシック" pitchFamily="50" charset="-128"/>
                <a:ea typeface="ＭＳ Ｐゴシック" pitchFamily="50" charset="-128"/>
                <a:cs typeface="Times New Roman" pitchFamily="18" charset="0"/>
              </a:rPr>
              <a:t>4,825</a:t>
            </a:r>
            <a:r>
              <a:rPr lang="ja-JP" altLang="en-US" sz="1100" dirty="0">
                <a:solidFill>
                  <a:srgbClr val="000000"/>
                </a:solidFill>
                <a:latin typeface="ＭＳ Ｐゴシック" pitchFamily="50" charset="-128"/>
                <a:ea typeface="ＭＳ Ｐゴシック" pitchFamily="50" charset="-128"/>
                <a:cs typeface="Times New Roman" pitchFamily="18" charset="0"/>
              </a:rPr>
              <a:t>億円</a:t>
            </a:r>
            <a:endParaRPr lang="en-US" altLang="ja-JP" sz="1100" dirty="0">
              <a:solidFill>
                <a:srgbClr val="000000"/>
              </a:solidFill>
              <a:latin typeface="ＭＳ Ｐゴシック" pitchFamily="50" charset="-128"/>
              <a:ea typeface="ＭＳ Ｐゴシック" pitchFamily="50" charset="-128"/>
              <a:cs typeface="Times New Roman" pitchFamily="18" charset="0"/>
            </a:endParaRPr>
          </a:p>
          <a:p>
            <a:pPr marL="144000" indent="-457200" eaLnBrk="0" hangingPunct="0">
              <a:defRPr/>
            </a:pPr>
            <a:r>
              <a:rPr lang="ja-JP" altLang="en-US" sz="1100" dirty="0">
                <a:solidFill>
                  <a:srgbClr val="000000"/>
                </a:solidFill>
                <a:latin typeface="ＭＳ Ｐゴシック" pitchFamily="50" charset="-128"/>
                <a:ea typeface="ＭＳ Ｐゴシック" pitchFamily="50" charset="-128"/>
                <a:cs typeface="Times New Roman" pitchFamily="18" charset="0"/>
              </a:rPr>
              <a:t>○商業の販売額は</a:t>
            </a:r>
            <a:r>
              <a:rPr lang="en-US" altLang="ja-JP" sz="1100" dirty="0">
                <a:solidFill>
                  <a:srgbClr val="000000"/>
                </a:solidFill>
                <a:latin typeface="ＭＳ Ｐゴシック" pitchFamily="50" charset="-128"/>
                <a:ea typeface="ＭＳ Ｐゴシック" pitchFamily="50" charset="-128"/>
                <a:cs typeface="Times New Roman" pitchFamily="18" charset="0"/>
              </a:rPr>
              <a:t>8,764</a:t>
            </a:r>
            <a:r>
              <a:rPr lang="ja-JP" altLang="en-US" sz="1100" dirty="0">
                <a:solidFill>
                  <a:srgbClr val="000000"/>
                </a:solidFill>
                <a:latin typeface="ＭＳ Ｐゴシック" pitchFamily="50" charset="-128"/>
                <a:ea typeface="ＭＳ Ｐゴシック" pitchFamily="50" charset="-128"/>
                <a:cs typeface="Times New Roman" pitchFamily="18" charset="0"/>
              </a:rPr>
              <a:t>億円となっており、総合区</a:t>
            </a:r>
            <a:r>
              <a:rPr lang="en-US" altLang="ja-JP" sz="1100" dirty="0">
                <a:solidFill>
                  <a:srgbClr val="000000"/>
                </a:solidFill>
                <a:latin typeface="ＭＳ Ｐゴシック" pitchFamily="50" charset="-128"/>
                <a:ea typeface="ＭＳ Ｐゴシック" pitchFamily="50" charset="-128"/>
                <a:cs typeface="Times New Roman" pitchFamily="18" charset="0"/>
              </a:rPr>
              <a:t>(8</a:t>
            </a:r>
            <a:r>
              <a:rPr lang="ja-JP" altLang="en-US" sz="1100" dirty="0">
                <a:solidFill>
                  <a:srgbClr val="000000"/>
                </a:solidFill>
                <a:latin typeface="ＭＳ Ｐゴシック" pitchFamily="50" charset="-128"/>
                <a:ea typeface="ＭＳ Ｐゴシック" pitchFamily="50" charset="-128"/>
                <a:cs typeface="Times New Roman" pitchFamily="18" charset="0"/>
              </a:rPr>
              <a:t>区</a:t>
            </a:r>
            <a:r>
              <a:rPr lang="en-US" altLang="ja-JP" sz="1100" dirty="0">
                <a:solidFill>
                  <a:srgbClr val="000000"/>
                </a:solidFill>
                <a:latin typeface="ＭＳ Ｐゴシック" pitchFamily="50" charset="-128"/>
                <a:ea typeface="ＭＳ Ｐゴシック" pitchFamily="50" charset="-128"/>
                <a:cs typeface="Times New Roman" pitchFamily="18" charset="0"/>
              </a:rPr>
              <a:t>)</a:t>
            </a:r>
            <a:r>
              <a:rPr lang="ja-JP" altLang="en-US" sz="1100" dirty="0">
                <a:solidFill>
                  <a:srgbClr val="000000"/>
                </a:solidFill>
                <a:latin typeface="ＭＳ Ｐゴシック" pitchFamily="50" charset="-128"/>
                <a:ea typeface="ＭＳ Ｐゴシック" pitchFamily="50" charset="-128"/>
                <a:cs typeface="Times New Roman" pitchFamily="18" charset="0"/>
              </a:rPr>
              <a:t>平均の</a:t>
            </a:r>
            <a:r>
              <a:rPr lang="en-US" altLang="ja-JP" sz="1100" dirty="0">
                <a:solidFill>
                  <a:srgbClr val="000000"/>
                </a:solidFill>
                <a:latin typeface="ＭＳ Ｐゴシック" pitchFamily="50" charset="-128"/>
                <a:ea typeface="ＭＳ Ｐゴシック" pitchFamily="50" charset="-128"/>
                <a:cs typeface="Times New Roman" pitchFamily="18" charset="0"/>
              </a:rPr>
              <a:t>4</a:t>
            </a:r>
            <a:r>
              <a:rPr lang="ja-JP" altLang="en-US" sz="1100" dirty="0">
                <a:solidFill>
                  <a:srgbClr val="000000"/>
                </a:solidFill>
                <a:latin typeface="ＭＳ Ｐゴシック" pitchFamily="50" charset="-128"/>
                <a:ea typeface="ＭＳ Ｐゴシック" pitchFamily="50" charset="-128"/>
                <a:cs typeface="Times New Roman" pitchFamily="18" charset="0"/>
              </a:rPr>
              <a:t>兆</a:t>
            </a:r>
            <a:r>
              <a:rPr lang="en-US" altLang="ja-JP" sz="1100" dirty="0">
                <a:solidFill>
                  <a:srgbClr val="000000"/>
                </a:solidFill>
                <a:latin typeface="ＭＳ Ｐゴシック" pitchFamily="50" charset="-128"/>
                <a:ea typeface="ＭＳ Ｐゴシック" pitchFamily="50" charset="-128"/>
                <a:cs typeface="Times New Roman" pitchFamily="18" charset="0"/>
              </a:rPr>
              <a:t>3,435</a:t>
            </a:r>
            <a:r>
              <a:rPr lang="ja-JP" altLang="en-US" sz="1100" dirty="0">
                <a:solidFill>
                  <a:srgbClr val="000000"/>
                </a:solidFill>
                <a:latin typeface="ＭＳ Ｐゴシック" pitchFamily="50" charset="-128"/>
                <a:ea typeface="ＭＳ Ｐゴシック" pitchFamily="50" charset="-128"/>
                <a:cs typeface="Times New Roman" pitchFamily="18" charset="0"/>
              </a:rPr>
              <a:t>億円を下回っている </a:t>
            </a:r>
            <a:endParaRPr lang="en-US" altLang="ja-JP" sz="1100" dirty="0">
              <a:solidFill>
                <a:srgbClr val="000000"/>
              </a:solidFill>
              <a:latin typeface="ＭＳ Ｐゴシック" pitchFamily="50" charset="-128"/>
              <a:ea typeface="ＭＳ Ｐゴシック" pitchFamily="50" charset="-128"/>
              <a:cs typeface="Times New Roman" pitchFamily="18" charset="0"/>
            </a:endParaRPr>
          </a:p>
          <a:p>
            <a:pPr marL="144000" indent="-457200" eaLnBrk="0" hangingPunct="0">
              <a:defRPr/>
            </a:pPr>
            <a:r>
              <a:rPr lang="en-US" altLang="ja-JP" sz="1100" dirty="0">
                <a:solidFill>
                  <a:srgbClr val="000000"/>
                </a:solidFill>
                <a:latin typeface="ＭＳ Ｐゴシック" pitchFamily="50" charset="-128"/>
                <a:ea typeface="ＭＳ Ｐゴシック" pitchFamily="50" charset="-128"/>
                <a:cs typeface="Times New Roman" pitchFamily="18" charset="0"/>
              </a:rPr>
              <a:t>【</a:t>
            </a:r>
            <a:r>
              <a:rPr lang="ja-JP" altLang="en-US" sz="1100" dirty="0">
                <a:solidFill>
                  <a:srgbClr val="000000"/>
                </a:solidFill>
                <a:latin typeface="ＭＳ Ｐゴシック" pitchFamily="50" charset="-128"/>
                <a:ea typeface="ＭＳ Ｐゴシック" pitchFamily="50" charset="-128"/>
                <a:cs typeface="Times New Roman" pitchFamily="18" charset="0"/>
              </a:rPr>
              <a:t>まち・暮らし</a:t>
            </a:r>
            <a:r>
              <a:rPr lang="en-US" altLang="ja-JP" sz="1100" dirty="0">
                <a:solidFill>
                  <a:srgbClr val="000000"/>
                </a:solidFill>
                <a:latin typeface="ＭＳ Ｐゴシック" pitchFamily="50" charset="-128"/>
                <a:ea typeface="ＭＳ Ｐゴシック" pitchFamily="50" charset="-128"/>
                <a:cs typeface="Times New Roman" pitchFamily="18" charset="0"/>
              </a:rPr>
              <a:t>】</a:t>
            </a:r>
          </a:p>
          <a:p>
            <a:pPr marL="144000" indent="-457200" eaLnBrk="0" hangingPunct="0">
              <a:defRPr/>
            </a:pPr>
            <a:r>
              <a:rPr lang="ja-JP" altLang="en-US" sz="1100" dirty="0">
                <a:solidFill>
                  <a:srgbClr val="000000"/>
                </a:solidFill>
                <a:latin typeface="ＭＳ Ｐゴシック" pitchFamily="50" charset="-128"/>
                <a:ea typeface="ＭＳ Ｐゴシック" pitchFamily="50" charset="-128"/>
                <a:cs typeface="Times New Roman" pitchFamily="18" charset="0"/>
              </a:rPr>
              <a:t>○建物用途の割合は住宅が</a:t>
            </a:r>
            <a:r>
              <a:rPr lang="en-US" altLang="ja-JP" sz="1100" dirty="0">
                <a:solidFill>
                  <a:srgbClr val="000000"/>
                </a:solidFill>
                <a:latin typeface="ＭＳ Ｐゴシック" pitchFamily="50" charset="-128"/>
                <a:ea typeface="ＭＳ Ｐゴシック" pitchFamily="50" charset="-128"/>
                <a:cs typeface="Times New Roman" pitchFamily="18" charset="0"/>
              </a:rPr>
              <a:t>49.7</a:t>
            </a:r>
            <a:r>
              <a:rPr lang="ja-JP" altLang="en-US" sz="1100" dirty="0">
                <a:solidFill>
                  <a:srgbClr val="000000"/>
                </a:solidFill>
                <a:latin typeface="ＭＳ Ｐゴシック" pitchFamily="50" charset="-128"/>
                <a:ea typeface="ＭＳ Ｐゴシック" pitchFamily="50" charset="-128"/>
                <a:cs typeface="Times New Roman" pitchFamily="18" charset="0"/>
              </a:rPr>
              <a:t>％と全体に占める割合が大きい</a:t>
            </a:r>
            <a:endParaRPr lang="en-US" altLang="ja-JP" sz="1100" dirty="0">
              <a:solidFill>
                <a:srgbClr val="000000"/>
              </a:solidFill>
              <a:latin typeface="ＭＳ Ｐゴシック" pitchFamily="50" charset="-128"/>
              <a:ea typeface="ＭＳ Ｐゴシック" pitchFamily="50" charset="-128"/>
              <a:cs typeface="Times New Roman" pitchFamily="18" charset="0"/>
            </a:endParaRPr>
          </a:p>
          <a:p>
            <a:pPr marL="144000" indent="-457200" eaLnBrk="0" hangingPunct="0">
              <a:defRPr/>
            </a:pPr>
            <a:r>
              <a:rPr lang="ja-JP" altLang="ja-JP" sz="1100" dirty="0">
                <a:latin typeface="ＭＳ Ｐゴシック" pitchFamily="50" charset="-128"/>
                <a:ea typeface="ＭＳ Ｐゴシック" pitchFamily="50" charset="-128"/>
              </a:rPr>
              <a:t>○区域内には鉄道駅が</a:t>
            </a:r>
            <a:r>
              <a:rPr lang="en-US" altLang="ja-JP" sz="1100" dirty="0">
                <a:latin typeface="ＭＳ Ｐゴシック" pitchFamily="50" charset="-128"/>
                <a:ea typeface="ＭＳ Ｐゴシック" pitchFamily="50" charset="-128"/>
              </a:rPr>
              <a:t>21</a:t>
            </a:r>
            <a:r>
              <a:rPr lang="ja-JP" altLang="ja-JP" sz="1100" dirty="0">
                <a:latin typeface="ＭＳ Ｐゴシック" pitchFamily="50" charset="-128"/>
                <a:ea typeface="ＭＳ Ｐゴシック" pitchFamily="50" charset="-128"/>
              </a:rPr>
              <a:t>駅設置されており、１ｋ㎡あたりの鉄道駅数は</a:t>
            </a:r>
            <a:r>
              <a:rPr lang="en-US" altLang="ja-JP" sz="1100" dirty="0">
                <a:latin typeface="ＭＳ Ｐゴシック" pitchFamily="50" charset="-128"/>
                <a:ea typeface="ＭＳ Ｐゴシック" pitchFamily="50" charset="-128"/>
              </a:rPr>
              <a:t>1.0</a:t>
            </a:r>
            <a:r>
              <a:rPr lang="ja-JP" altLang="ja-JP" sz="1100" dirty="0">
                <a:latin typeface="ＭＳ Ｐゴシック" pitchFamily="50" charset="-128"/>
                <a:ea typeface="ＭＳ Ｐゴシック" pitchFamily="50" charset="-128"/>
              </a:rPr>
              <a:t>駅ある</a:t>
            </a:r>
            <a:endParaRPr lang="en-US" altLang="ja-JP" sz="1100" dirty="0">
              <a:latin typeface="ＭＳ Ｐゴシック" pitchFamily="50" charset="-128"/>
              <a:ea typeface="ＭＳ Ｐゴシック" pitchFamily="50" charset="-128"/>
            </a:endParaRPr>
          </a:p>
          <a:p>
            <a:pPr marL="144000" indent="-457200" eaLnBrk="0" hangingPunct="0">
              <a:defRPr/>
            </a:pPr>
            <a:r>
              <a:rPr lang="ja-JP" altLang="en-US" sz="1100" dirty="0">
                <a:latin typeface="ＭＳ Ｐゴシック" pitchFamily="50" charset="-128"/>
                <a:ea typeface="ＭＳ Ｐゴシック" pitchFamily="50" charset="-128"/>
              </a:rPr>
              <a:t>○病院・診療所数は</a:t>
            </a:r>
            <a:r>
              <a:rPr lang="en-US" altLang="ja-JP" sz="1100" dirty="0">
                <a:latin typeface="ＭＳ Ｐゴシック" pitchFamily="50" charset="-128"/>
                <a:ea typeface="ＭＳ Ｐゴシック" pitchFamily="50" charset="-128"/>
              </a:rPr>
              <a:t>590</a:t>
            </a:r>
            <a:r>
              <a:rPr lang="ja-JP" altLang="en-US" sz="1100" dirty="0">
                <a:latin typeface="ＭＳ Ｐゴシック" pitchFamily="50" charset="-128"/>
                <a:ea typeface="ＭＳ Ｐゴシック" pitchFamily="50" charset="-128"/>
              </a:rPr>
              <a:t>カ所で、千人あたりの病院・診療所数は</a:t>
            </a:r>
            <a:r>
              <a:rPr lang="en-US" altLang="ja-JP" sz="1100" dirty="0">
                <a:latin typeface="ＭＳ Ｐゴシック" pitchFamily="50" charset="-128"/>
                <a:ea typeface="ＭＳ Ｐゴシック" pitchFamily="50" charset="-128"/>
              </a:rPr>
              <a:t>1.7</a:t>
            </a:r>
            <a:r>
              <a:rPr lang="ja-JP" altLang="en-US" sz="1100" dirty="0">
                <a:latin typeface="ＭＳ Ｐゴシック" pitchFamily="50" charset="-128"/>
                <a:ea typeface="ＭＳ Ｐゴシック" pitchFamily="50" charset="-128"/>
              </a:rPr>
              <a:t>カ所である</a:t>
            </a:r>
            <a:endParaRPr lang="en-US" altLang="ja-JP" sz="1100" dirty="0">
              <a:latin typeface="ＭＳ Ｐゴシック" pitchFamily="50" charset="-128"/>
              <a:ea typeface="ＭＳ Ｐゴシック" pitchFamily="50" charset="-128"/>
            </a:endParaRPr>
          </a:p>
          <a:p>
            <a:pPr marL="85725" indent="-85725">
              <a:buFont typeface="Wingdings" pitchFamily="2" charset="2"/>
              <a:buNone/>
              <a:defRPr/>
            </a:pPr>
            <a:endParaRPr lang="en-US" altLang="ja-JP" sz="1100" dirty="0">
              <a:solidFill>
                <a:srgbClr val="000000"/>
              </a:solidFill>
              <a:latin typeface="ＭＳ Ｐゴシック" pitchFamily="50" charset="-128"/>
              <a:ea typeface="ＭＳ Ｐゴシック" pitchFamily="50" charset="-128"/>
            </a:endParaRPr>
          </a:p>
          <a:p>
            <a:pPr marL="85725" indent="-85725">
              <a:lnSpc>
                <a:spcPts val="1800"/>
              </a:lnSpc>
              <a:buFont typeface="Wingdings" pitchFamily="2" charset="2"/>
              <a:buNone/>
              <a:defRPr/>
            </a:pPr>
            <a:endParaRPr lang="ja-JP" altLang="en-US" sz="1200" dirty="0">
              <a:solidFill>
                <a:srgbClr val="000000"/>
              </a:solidFill>
              <a:latin typeface="HGP創英角ｺﾞｼｯｸUB" pitchFamily="50" charset="-128"/>
              <a:ea typeface="HGP創英角ｺﾞｼｯｸUB" pitchFamily="50" charset="-128"/>
            </a:endParaRPr>
          </a:p>
        </p:txBody>
      </p:sp>
      <p:sp>
        <p:nvSpPr>
          <p:cNvPr id="28680" name="テキスト ボックス 57"/>
          <p:cNvSpPr>
            <a:spLocks noChangeArrowheads="1"/>
          </p:cNvSpPr>
          <p:nvPr/>
        </p:nvSpPr>
        <p:spPr bwMode="auto">
          <a:xfrm>
            <a:off x="4211638" y="5914670"/>
            <a:ext cx="4679950" cy="792162"/>
          </a:xfrm>
          <a:prstGeom prst="roundRect">
            <a:avLst>
              <a:gd name="adj" fmla="val 9315"/>
            </a:avLst>
          </a:prstGeom>
          <a:noFill/>
          <a:ln w="19050" algn="ctr">
            <a:solidFill>
              <a:schemeClr val="tx1"/>
            </a:solidFill>
            <a:round/>
            <a:headEnd/>
            <a:tailEnd/>
          </a:ln>
          <a:extLst>
            <a:ext uri="{909E8E84-426E-40DD-AFC4-6F175D3DCCD1}">
              <a14:hiddenFill xmlns="" xmlns:a14="http://schemas.microsoft.com/office/drawing/2010/main">
                <a:solidFill>
                  <a:srgbClr val="FFFFFF"/>
                </a:solidFill>
              </a14:hiddenFill>
            </a:ext>
          </a:extLst>
        </p:spPr>
        <p:txBody>
          <a:bodyPr lIns="36000" tIns="36000" rIns="0" anchor="ct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buFont typeface="Wingdings" pitchFamily="2" charset="2"/>
              <a:buChar char="ü"/>
            </a:pPr>
            <a:r>
              <a:rPr lang="ja-JP" altLang="en-US" sz="1100"/>
              <a:t>地下鉄４路線、</a:t>
            </a:r>
            <a:r>
              <a:rPr lang="ja-JP" altLang="en-US" sz="1100">
                <a:latin typeface="HGP創英角ｺﾞｼｯｸUB" pitchFamily="50" charset="-128"/>
              </a:rPr>
              <a:t>ＪＲ４路線、</a:t>
            </a:r>
            <a:r>
              <a:rPr lang="ja-JP" altLang="en-US" sz="1100"/>
              <a:t>私鉄１路線が走り、主要駅として京橋駅、放出</a:t>
            </a:r>
            <a:r>
              <a:rPr lang="ja-JP" altLang="en-US" sz="1100">
                <a:solidFill>
                  <a:srgbClr val="000000"/>
                </a:solidFill>
              </a:rPr>
              <a:t>駅を有する</a:t>
            </a:r>
          </a:p>
          <a:p>
            <a:pPr eaLnBrk="1" hangingPunct="1">
              <a:buFont typeface="Wingdings" pitchFamily="2" charset="2"/>
              <a:buChar char="ü"/>
            </a:pPr>
            <a:r>
              <a:rPr lang="ja-JP" altLang="en-US" sz="1100"/>
              <a:t>南北に城北川・平野</a:t>
            </a:r>
            <a:r>
              <a:rPr lang="ja-JP" altLang="ja-JP" sz="1100"/>
              <a:t>川</a:t>
            </a:r>
            <a:r>
              <a:rPr lang="ja-JP" altLang="en-US" sz="1100"/>
              <a:t>・平野川分水路</a:t>
            </a:r>
            <a:r>
              <a:rPr lang="ja-JP" altLang="ja-JP" sz="1100"/>
              <a:t>が流れ</a:t>
            </a:r>
            <a:r>
              <a:rPr lang="ja-JP" altLang="en-US" sz="1100"/>
              <a:t>、中央部を東西に寝屋川・第二寝屋川が流れ</a:t>
            </a:r>
            <a:r>
              <a:rPr lang="ja-JP" altLang="ja-JP" sz="1100"/>
              <a:t>る</a:t>
            </a:r>
            <a:endParaRPr lang="ja-JP" altLang="en-US" sz="1100">
              <a:solidFill>
                <a:srgbClr val="000000"/>
              </a:solidFill>
            </a:endParaRPr>
          </a:p>
        </p:txBody>
      </p:sp>
      <p:grpSp>
        <p:nvGrpSpPr>
          <p:cNvPr id="2" name="グループ化 73"/>
          <p:cNvGrpSpPr>
            <a:grpSpLocks/>
          </p:cNvGrpSpPr>
          <p:nvPr/>
        </p:nvGrpSpPr>
        <p:grpSpPr bwMode="auto">
          <a:xfrm>
            <a:off x="4500563" y="1809395"/>
            <a:ext cx="4175125" cy="3914775"/>
            <a:chOff x="4523804" y="1628775"/>
            <a:chExt cx="4176464" cy="3914775"/>
          </a:xfrm>
        </p:grpSpPr>
        <p:grpSp>
          <p:nvGrpSpPr>
            <p:cNvPr id="3" name="グループ化 71"/>
            <p:cNvGrpSpPr>
              <a:grpSpLocks/>
            </p:cNvGrpSpPr>
            <p:nvPr/>
          </p:nvGrpSpPr>
          <p:grpSpPr bwMode="auto">
            <a:xfrm>
              <a:off x="4523804" y="1628775"/>
              <a:ext cx="4176464" cy="3914775"/>
              <a:chOff x="4523804" y="1628775"/>
              <a:chExt cx="4176464" cy="3914775"/>
            </a:xfrm>
          </p:grpSpPr>
          <p:grpSp>
            <p:nvGrpSpPr>
              <p:cNvPr id="5" name="グループ化 64"/>
              <p:cNvGrpSpPr>
                <a:grpSpLocks/>
              </p:cNvGrpSpPr>
              <p:nvPr/>
            </p:nvGrpSpPr>
            <p:grpSpPr bwMode="auto">
              <a:xfrm>
                <a:off x="4523804" y="1628775"/>
                <a:ext cx="4176464" cy="3914775"/>
                <a:chOff x="1073693" y="1412776"/>
                <a:chExt cx="5406442" cy="5067582"/>
              </a:xfrm>
            </p:grpSpPr>
            <p:grpSp>
              <p:nvGrpSpPr>
                <p:cNvPr id="6" name="グループ化 78"/>
                <p:cNvGrpSpPr>
                  <a:grpSpLocks/>
                </p:cNvGrpSpPr>
                <p:nvPr/>
              </p:nvGrpSpPr>
              <p:grpSpPr bwMode="auto">
                <a:xfrm>
                  <a:off x="1322511" y="1412776"/>
                  <a:ext cx="5068264" cy="5067582"/>
                  <a:chOff x="1538535" y="1484784"/>
                  <a:chExt cx="5068264" cy="5067582"/>
                </a:xfrm>
              </p:grpSpPr>
              <p:grpSp>
                <p:nvGrpSpPr>
                  <p:cNvPr id="7" name="グループ化 65"/>
                  <p:cNvGrpSpPr>
                    <a:grpSpLocks/>
                  </p:cNvGrpSpPr>
                  <p:nvPr/>
                </p:nvGrpSpPr>
                <p:grpSpPr bwMode="auto">
                  <a:xfrm>
                    <a:off x="1538535" y="1484784"/>
                    <a:ext cx="5068264" cy="5067582"/>
                    <a:chOff x="1250503" y="1412776"/>
                    <a:chExt cx="5068264" cy="5067582"/>
                  </a:xfrm>
                </p:grpSpPr>
                <p:grpSp>
                  <p:nvGrpSpPr>
                    <p:cNvPr id="8" name="グループ化 49"/>
                    <p:cNvGrpSpPr>
                      <a:grpSpLocks/>
                    </p:cNvGrpSpPr>
                    <p:nvPr/>
                  </p:nvGrpSpPr>
                  <p:grpSpPr bwMode="auto">
                    <a:xfrm>
                      <a:off x="1250503" y="1412776"/>
                      <a:ext cx="5068264" cy="5067582"/>
                      <a:chOff x="1250503" y="1412776"/>
                      <a:chExt cx="5068264" cy="5067582"/>
                    </a:xfrm>
                  </p:grpSpPr>
                  <p:grpSp>
                    <p:nvGrpSpPr>
                      <p:cNvPr id="9" name="グループ化 60"/>
                      <p:cNvGrpSpPr>
                        <a:grpSpLocks/>
                      </p:cNvGrpSpPr>
                      <p:nvPr/>
                    </p:nvGrpSpPr>
                    <p:grpSpPr bwMode="auto">
                      <a:xfrm>
                        <a:off x="1979712" y="1412776"/>
                        <a:ext cx="4339055" cy="5067582"/>
                        <a:chOff x="1907704" y="1340768"/>
                        <a:chExt cx="4339055" cy="5067582"/>
                      </a:xfrm>
                    </p:grpSpPr>
                    <p:grpSp>
                      <p:nvGrpSpPr>
                        <p:cNvPr id="10" name="グループ化 38"/>
                        <p:cNvGrpSpPr>
                          <a:grpSpLocks/>
                        </p:cNvGrpSpPr>
                        <p:nvPr/>
                      </p:nvGrpSpPr>
                      <p:grpSpPr bwMode="auto">
                        <a:xfrm>
                          <a:off x="1907704" y="1340768"/>
                          <a:ext cx="4339055" cy="4446815"/>
                          <a:chOff x="2267744" y="1340768"/>
                          <a:chExt cx="4339055" cy="4446815"/>
                        </a:xfrm>
                      </p:grpSpPr>
                      <p:grpSp>
                        <p:nvGrpSpPr>
                          <p:cNvPr id="11" name="グループ化 27"/>
                          <p:cNvGrpSpPr>
                            <a:grpSpLocks/>
                          </p:cNvGrpSpPr>
                          <p:nvPr/>
                        </p:nvGrpSpPr>
                        <p:grpSpPr bwMode="auto">
                          <a:xfrm>
                            <a:off x="2267744" y="1340768"/>
                            <a:ext cx="4339055" cy="4446815"/>
                            <a:chOff x="2411760" y="1196752"/>
                            <a:chExt cx="4339055" cy="4446815"/>
                          </a:xfrm>
                        </p:grpSpPr>
                        <p:grpSp>
                          <p:nvGrpSpPr>
                            <p:cNvPr id="12" name="グループ化 1"/>
                            <p:cNvGrpSpPr>
                              <a:grpSpLocks/>
                            </p:cNvGrpSpPr>
                            <p:nvPr/>
                          </p:nvGrpSpPr>
                          <p:grpSpPr bwMode="auto">
                            <a:xfrm>
                              <a:off x="2411760" y="1196752"/>
                              <a:ext cx="4339055" cy="4446815"/>
                              <a:chOff x="0" y="0"/>
                              <a:chExt cx="4339055" cy="4446815"/>
                            </a:xfrm>
                          </p:grpSpPr>
                          <p:pic>
                            <p:nvPicPr>
                              <p:cNvPr id="28738" name="図 142"/>
                              <p:cNvPicPr>
                                <a:picLocks noChangeAspect="1"/>
                              </p:cNvPicPr>
                              <p:nvPr/>
                            </p:nvPicPr>
                            <p:blipFill>
                              <a:blip r:embed="rId3" cstate="print">
                                <a:extLst>
                                  <a:ext uri="{28A0092B-C50C-407E-A947-70E740481C1C}">
                                    <a14:useLocalDpi xmlns="" xmlns:a14="http://schemas.microsoft.com/office/drawing/2010/main" val="0"/>
                                  </a:ext>
                                </a:extLst>
                              </a:blip>
                              <a:srcRect l="29512" t="3287" r="28511" b="4916"/>
                              <a:stretch>
                                <a:fillRect/>
                              </a:stretch>
                            </p:blipFill>
                            <p:spPr bwMode="gray">
                              <a:xfrm>
                                <a:off x="31377" y="34739"/>
                                <a:ext cx="4307678" cy="441207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nvGrpSpPr>
                              <p:cNvPr id="13" name="グループ化 4"/>
                              <p:cNvGrpSpPr/>
                              <p:nvPr/>
                            </p:nvGrpSpPr>
                            <p:grpSpPr bwMode="gray">
                              <a:xfrm>
                                <a:off x="0" y="0"/>
                                <a:ext cx="2411186" cy="3888922"/>
                                <a:chOff x="0" y="0"/>
                                <a:chExt cx="2411186" cy="3888922"/>
                              </a:xfrm>
                              <a:solidFill>
                                <a:sysClr val="window" lastClr="FFFFFF"/>
                              </a:solidFill>
                            </p:grpSpPr>
                            <p:sp>
                              <p:nvSpPr>
                                <p:cNvPr id="130" name="正方形/長方形 129"/>
                                <p:cNvSpPr/>
                                <p:nvPr/>
                              </p:nvSpPr>
                              <p:spPr bwMode="gray">
                                <a:xfrm>
                                  <a:off x="27215" y="10886"/>
                                  <a:ext cx="585107" cy="85725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defRPr/>
                                  </a:pPr>
                                  <a:endParaRPr lang="ja-JP" altLang="en-US"/>
                                </a:p>
                              </p:txBody>
                            </p:sp>
                            <p:sp>
                              <p:nvSpPr>
                                <p:cNvPr id="131" name="正方形/長方形 130"/>
                                <p:cNvSpPr/>
                                <p:nvPr/>
                              </p:nvSpPr>
                              <p:spPr bwMode="gray">
                                <a:xfrm>
                                  <a:off x="1826079" y="0"/>
                                  <a:ext cx="585107" cy="432707"/>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defRPr/>
                                  </a:pPr>
                                  <a:endParaRPr lang="ja-JP" altLang="en-US"/>
                                </a:p>
                              </p:txBody>
                            </p:sp>
                            <p:sp>
                              <p:nvSpPr>
                                <p:cNvPr id="132" name="正方形/長方形 131"/>
                                <p:cNvSpPr/>
                                <p:nvPr/>
                              </p:nvSpPr>
                              <p:spPr bwMode="gray">
                                <a:xfrm>
                                  <a:off x="0" y="2188029"/>
                                  <a:ext cx="326571" cy="367393"/>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defRPr/>
                                  </a:pPr>
                                  <a:endParaRPr lang="ja-JP" altLang="en-US"/>
                                </a:p>
                              </p:txBody>
                            </p:sp>
                            <p:sp>
                              <p:nvSpPr>
                                <p:cNvPr id="133" name="正方形/長方形 132"/>
                                <p:cNvSpPr/>
                                <p:nvPr/>
                              </p:nvSpPr>
                              <p:spPr bwMode="gray">
                                <a:xfrm>
                                  <a:off x="2723" y="3551464"/>
                                  <a:ext cx="242206" cy="33745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defRPr/>
                                  </a:pPr>
                                  <a:endParaRPr lang="ja-JP" altLang="en-US"/>
                                </a:p>
                              </p:txBody>
                            </p:sp>
                          </p:grpSp>
                        </p:grpSp>
                        <p:grpSp>
                          <p:nvGrpSpPr>
                            <p:cNvPr id="14" name="グループ化 26"/>
                            <p:cNvGrpSpPr>
                              <a:grpSpLocks/>
                            </p:cNvGrpSpPr>
                            <p:nvPr/>
                          </p:nvGrpSpPr>
                          <p:grpSpPr bwMode="auto">
                            <a:xfrm>
                              <a:off x="2875846" y="2565369"/>
                              <a:ext cx="2272053" cy="2784145"/>
                              <a:chOff x="2875846" y="2565369"/>
                              <a:chExt cx="2272053" cy="2784145"/>
                            </a:xfrm>
                          </p:grpSpPr>
                          <p:sp>
                            <p:nvSpPr>
                              <p:cNvPr id="126" name="円/楕円 125"/>
                              <p:cNvSpPr/>
                              <p:nvPr/>
                            </p:nvSpPr>
                            <p:spPr bwMode="gray">
                              <a:xfrm>
                                <a:off x="5004451" y="2565369"/>
                                <a:ext cx="143898" cy="143849"/>
                              </a:xfrm>
                              <a:prstGeom prst="ellipse">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sp>
                            <p:nvSpPr>
                              <p:cNvPr id="127" name="円/楕円 126"/>
                              <p:cNvSpPr/>
                              <p:nvPr/>
                            </p:nvSpPr>
                            <p:spPr bwMode="gray">
                              <a:xfrm>
                                <a:off x="2887099" y="5206019"/>
                                <a:ext cx="143898" cy="143849"/>
                              </a:xfrm>
                              <a:prstGeom prst="ellipse">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grpSp>
                      </p:grpSp>
                      <p:grpSp>
                        <p:nvGrpSpPr>
                          <p:cNvPr id="15" name="グループ化 118"/>
                          <p:cNvGrpSpPr>
                            <a:grpSpLocks/>
                          </p:cNvGrpSpPr>
                          <p:nvPr/>
                        </p:nvGrpSpPr>
                        <p:grpSpPr bwMode="auto">
                          <a:xfrm>
                            <a:off x="2315077" y="2047681"/>
                            <a:ext cx="3438888" cy="3637861"/>
                            <a:chOff x="2315077" y="2047681"/>
                            <a:chExt cx="3438888" cy="3637861"/>
                          </a:xfrm>
                        </p:grpSpPr>
                        <p:sp>
                          <p:nvSpPr>
                            <p:cNvPr id="120" name="フリーフォーム 29"/>
                            <p:cNvSpPr/>
                            <p:nvPr/>
                          </p:nvSpPr>
                          <p:spPr bwMode="gray">
                            <a:xfrm>
                              <a:off x="2728693" y="2257289"/>
                              <a:ext cx="3025963" cy="1265868"/>
                            </a:xfrm>
                            <a:custGeom>
                              <a:avLst/>
                              <a:gdLst>
                                <a:gd name="connsiteX0" fmla="*/ 0 w 3133725"/>
                                <a:gd name="connsiteY0" fmla="*/ 1266825 h 1266825"/>
                                <a:gd name="connsiteX1" fmla="*/ 2266950 w 3133725"/>
                                <a:gd name="connsiteY1" fmla="*/ 714375 h 1266825"/>
                                <a:gd name="connsiteX2" fmla="*/ 2495550 w 3133725"/>
                                <a:gd name="connsiteY2" fmla="*/ 323850 h 1266825"/>
                                <a:gd name="connsiteX3" fmla="*/ 3133725 w 3133725"/>
                                <a:gd name="connsiteY3" fmla="*/ 0 h 1266825"/>
                              </a:gdLst>
                              <a:ahLst/>
                              <a:cxnLst>
                                <a:cxn ang="0">
                                  <a:pos x="connsiteX0" y="connsiteY0"/>
                                </a:cxn>
                                <a:cxn ang="0">
                                  <a:pos x="connsiteX1" y="connsiteY1"/>
                                </a:cxn>
                                <a:cxn ang="0">
                                  <a:pos x="connsiteX2" y="connsiteY2"/>
                                </a:cxn>
                                <a:cxn ang="0">
                                  <a:pos x="connsiteX3" y="connsiteY3"/>
                                </a:cxn>
                              </a:cxnLst>
                              <a:rect l="l" t="t" r="r" b="b"/>
                              <a:pathLst>
                                <a:path w="3133725" h="1266825">
                                  <a:moveTo>
                                    <a:pt x="0" y="1266825"/>
                                  </a:moveTo>
                                  <a:cubicBezTo>
                                    <a:pt x="925512" y="1069181"/>
                                    <a:pt x="1851025" y="871538"/>
                                    <a:pt x="2266950" y="714375"/>
                                  </a:cubicBezTo>
                                  <a:cubicBezTo>
                                    <a:pt x="2682875" y="557213"/>
                                    <a:pt x="2351088" y="442912"/>
                                    <a:pt x="2495550" y="323850"/>
                                  </a:cubicBezTo>
                                  <a:cubicBezTo>
                                    <a:pt x="2640012" y="204788"/>
                                    <a:pt x="2886868" y="102394"/>
                                    <a:pt x="3133725" y="0"/>
                                  </a:cubicBezTo>
                                </a:path>
                              </a:pathLst>
                            </a:custGeom>
                            <a:ln w="63500" cmpd="tri">
                              <a:solidFill>
                                <a:srgbClr val="92D050"/>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ja-JP" altLang="en-US"/>
                            </a:p>
                          </p:txBody>
                        </p:sp>
                        <p:sp>
                          <p:nvSpPr>
                            <p:cNvPr id="121" name="フリーフォーム 120"/>
                            <p:cNvSpPr/>
                            <p:nvPr/>
                          </p:nvSpPr>
                          <p:spPr bwMode="gray">
                            <a:xfrm>
                              <a:off x="2634132" y="4365699"/>
                              <a:ext cx="1829557" cy="256872"/>
                            </a:xfrm>
                            <a:custGeom>
                              <a:avLst/>
                              <a:gdLst>
                                <a:gd name="connsiteX0" fmla="*/ 0 w 1828800"/>
                                <a:gd name="connsiteY0" fmla="*/ 0 h 257175"/>
                                <a:gd name="connsiteX1" fmla="*/ 1828800 w 1828800"/>
                                <a:gd name="connsiteY1" fmla="*/ 257175 h 257175"/>
                              </a:gdLst>
                              <a:ahLst/>
                              <a:cxnLst>
                                <a:cxn ang="0">
                                  <a:pos x="connsiteX0" y="connsiteY0"/>
                                </a:cxn>
                                <a:cxn ang="0">
                                  <a:pos x="connsiteX1" y="connsiteY1"/>
                                </a:cxn>
                              </a:cxnLst>
                              <a:rect l="l" t="t" r="r" b="b"/>
                              <a:pathLst>
                                <a:path w="1828800" h="257175">
                                  <a:moveTo>
                                    <a:pt x="0" y="0"/>
                                  </a:moveTo>
                                  <a:lnTo>
                                    <a:pt x="1828800" y="257175"/>
                                  </a:lnTo>
                                </a:path>
                              </a:pathLst>
                            </a:custGeom>
                            <a:ln w="63500" cmpd="tri">
                              <a:solidFill>
                                <a:srgbClr val="00B050"/>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ja-JP" altLang="en-US"/>
                            </a:p>
                          </p:txBody>
                        </p:sp>
                        <p:sp>
                          <p:nvSpPr>
                            <p:cNvPr id="122" name="フリーフォーム 121"/>
                            <p:cNvSpPr/>
                            <p:nvPr/>
                          </p:nvSpPr>
                          <p:spPr bwMode="gray">
                            <a:xfrm>
                              <a:off x="3061714" y="2047681"/>
                              <a:ext cx="256960" cy="3487302"/>
                            </a:xfrm>
                            <a:custGeom>
                              <a:avLst/>
                              <a:gdLst>
                                <a:gd name="connsiteX0" fmla="*/ 104775 w 169863"/>
                                <a:gd name="connsiteY0" fmla="*/ 0 h 3019425"/>
                                <a:gd name="connsiteX1" fmla="*/ 152400 w 169863"/>
                                <a:gd name="connsiteY1" fmla="*/ 1743075 h 3019425"/>
                                <a:gd name="connsiteX2" fmla="*/ 0 w 169863"/>
                                <a:gd name="connsiteY2" fmla="*/ 3019425 h 3019425"/>
                                <a:gd name="connsiteX3" fmla="*/ 0 w 169863"/>
                                <a:gd name="connsiteY3" fmla="*/ 3019425 h 3019425"/>
                              </a:gdLst>
                              <a:ahLst/>
                              <a:cxnLst>
                                <a:cxn ang="0">
                                  <a:pos x="connsiteX0" y="connsiteY0"/>
                                </a:cxn>
                                <a:cxn ang="0">
                                  <a:pos x="connsiteX1" y="connsiteY1"/>
                                </a:cxn>
                                <a:cxn ang="0">
                                  <a:pos x="connsiteX2" y="connsiteY2"/>
                                </a:cxn>
                                <a:cxn ang="0">
                                  <a:pos x="connsiteX3" y="connsiteY3"/>
                                </a:cxn>
                              </a:cxnLst>
                              <a:rect l="l" t="t" r="r" b="b"/>
                              <a:pathLst>
                                <a:path w="169863" h="3019425">
                                  <a:moveTo>
                                    <a:pt x="104775" y="0"/>
                                  </a:moveTo>
                                  <a:cubicBezTo>
                                    <a:pt x="137319" y="619918"/>
                                    <a:pt x="169863" y="1239837"/>
                                    <a:pt x="152400" y="1743075"/>
                                  </a:cubicBezTo>
                                  <a:cubicBezTo>
                                    <a:pt x="134937" y="2246313"/>
                                    <a:pt x="0" y="3019425"/>
                                    <a:pt x="0" y="3019425"/>
                                  </a:cubicBezTo>
                                  <a:lnTo>
                                    <a:pt x="0" y="3019425"/>
                                  </a:lnTo>
                                </a:path>
                              </a:pathLst>
                            </a:custGeom>
                            <a:ln w="63500" cmpd="tri">
                              <a:solidFill>
                                <a:srgbClr val="FFC000"/>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ja-JP" altLang="en-US"/>
                            </a:p>
                          </p:txBody>
                        </p:sp>
                        <p:sp>
                          <p:nvSpPr>
                            <p:cNvPr id="123" name="フリーフォーム 122"/>
                            <p:cNvSpPr/>
                            <p:nvPr/>
                          </p:nvSpPr>
                          <p:spPr bwMode="gray">
                            <a:xfrm>
                              <a:off x="2315500" y="5534983"/>
                              <a:ext cx="1677436" cy="150014"/>
                            </a:xfrm>
                            <a:custGeom>
                              <a:avLst/>
                              <a:gdLst>
                                <a:gd name="connsiteX0" fmla="*/ 0 w 1752600"/>
                                <a:gd name="connsiteY0" fmla="*/ 107950 h 146050"/>
                                <a:gd name="connsiteX1" fmla="*/ 476250 w 1752600"/>
                                <a:gd name="connsiteY1" fmla="*/ 3175 h 146050"/>
                                <a:gd name="connsiteX2" fmla="*/ 1362075 w 1752600"/>
                                <a:gd name="connsiteY2" fmla="*/ 127000 h 146050"/>
                                <a:gd name="connsiteX3" fmla="*/ 1752600 w 1752600"/>
                                <a:gd name="connsiteY3" fmla="*/ 117475 h 146050"/>
                              </a:gdLst>
                              <a:ahLst/>
                              <a:cxnLst>
                                <a:cxn ang="0">
                                  <a:pos x="connsiteX0" y="connsiteY0"/>
                                </a:cxn>
                                <a:cxn ang="0">
                                  <a:pos x="connsiteX1" y="connsiteY1"/>
                                </a:cxn>
                                <a:cxn ang="0">
                                  <a:pos x="connsiteX2" y="connsiteY2"/>
                                </a:cxn>
                                <a:cxn ang="0">
                                  <a:pos x="connsiteX3" y="connsiteY3"/>
                                </a:cxn>
                              </a:cxnLst>
                              <a:rect l="l" t="t" r="r" b="b"/>
                              <a:pathLst>
                                <a:path w="1752600" h="146050">
                                  <a:moveTo>
                                    <a:pt x="0" y="107950"/>
                                  </a:moveTo>
                                  <a:cubicBezTo>
                                    <a:pt x="124619" y="53975"/>
                                    <a:pt x="249238" y="0"/>
                                    <a:pt x="476250" y="3175"/>
                                  </a:cubicBezTo>
                                  <a:cubicBezTo>
                                    <a:pt x="703262" y="6350"/>
                                    <a:pt x="1149350" y="107950"/>
                                    <a:pt x="1362075" y="127000"/>
                                  </a:cubicBezTo>
                                  <a:cubicBezTo>
                                    <a:pt x="1574800" y="146050"/>
                                    <a:pt x="1663700" y="131762"/>
                                    <a:pt x="1752600" y="117475"/>
                                  </a:cubicBezTo>
                                </a:path>
                              </a:pathLst>
                            </a:custGeom>
                            <a:ln w="63500" cmpd="tri">
                              <a:solidFill>
                                <a:srgbClr val="F412E4"/>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ja-JP" altLang="en-US"/>
                            </a:p>
                          </p:txBody>
                        </p:sp>
                      </p:grpSp>
                    </p:grpSp>
                    <p:grpSp>
                      <p:nvGrpSpPr>
                        <p:cNvPr id="16" name="グループ化 44"/>
                        <p:cNvGrpSpPr>
                          <a:grpSpLocks/>
                        </p:cNvGrpSpPr>
                        <p:nvPr/>
                      </p:nvGrpSpPr>
                      <p:grpSpPr bwMode="auto">
                        <a:xfrm>
                          <a:off x="4355976" y="2204864"/>
                          <a:ext cx="1008112" cy="432048"/>
                          <a:chOff x="4355976" y="2204864"/>
                          <a:chExt cx="1008112" cy="432048"/>
                        </a:xfrm>
                      </p:grpSpPr>
                      <p:sp>
                        <p:nvSpPr>
                          <p:cNvPr id="116" name="円/楕円 115"/>
                          <p:cNvSpPr/>
                          <p:nvPr/>
                        </p:nvSpPr>
                        <p:spPr bwMode="gray">
                          <a:xfrm>
                            <a:off x="4500394" y="2203859"/>
                            <a:ext cx="723600" cy="433600"/>
                          </a:xfrm>
                          <a:prstGeom prst="ellipse">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sp>
                        <p:nvSpPr>
                          <p:cNvPr id="117" name="正方形/長方形 116"/>
                          <p:cNvSpPr/>
                          <p:nvPr/>
                        </p:nvSpPr>
                        <p:spPr bwMode="gray">
                          <a:xfrm>
                            <a:off x="4356497" y="2275783"/>
                            <a:ext cx="1073066" cy="289753"/>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900" dirty="0">
                                <a:solidFill>
                                  <a:schemeClr val="tx1"/>
                                </a:solidFill>
                              </a:rPr>
                              <a:t>鶴見緑地</a:t>
                            </a:r>
                            <a:endParaRPr lang="en-US" altLang="ja-JP" sz="900" dirty="0">
                              <a:solidFill>
                                <a:schemeClr val="tx1"/>
                              </a:solidFill>
                            </a:endParaRPr>
                          </a:p>
                        </p:txBody>
                      </p:sp>
                    </p:grpSp>
                    <p:grpSp>
                      <p:nvGrpSpPr>
                        <p:cNvPr id="17" name="グループ化 57"/>
                        <p:cNvGrpSpPr>
                          <a:grpSpLocks/>
                        </p:cNvGrpSpPr>
                        <p:nvPr/>
                      </p:nvGrpSpPr>
                      <p:grpSpPr bwMode="auto">
                        <a:xfrm>
                          <a:off x="2771800" y="3933056"/>
                          <a:ext cx="2229358" cy="2475294"/>
                          <a:chOff x="2771800" y="3933056"/>
                          <a:chExt cx="2229358" cy="2475294"/>
                        </a:xfrm>
                      </p:grpSpPr>
                      <p:sp>
                        <p:nvSpPr>
                          <p:cNvPr id="112" name="円/楕円 111"/>
                          <p:cNvSpPr/>
                          <p:nvPr/>
                        </p:nvSpPr>
                        <p:spPr bwMode="gray">
                          <a:xfrm>
                            <a:off x="2771800" y="3933056"/>
                            <a:ext cx="1656184" cy="2232248"/>
                          </a:xfrm>
                          <a:prstGeom prst="ellipse">
                            <a:avLst/>
                          </a:prstGeom>
                          <a:gradFill>
                            <a:gsLst>
                              <a:gs pos="100000">
                                <a:srgbClr val="0070C0">
                                  <a:alpha val="70000"/>
                                </a:srgbClr>
                              </a:gs>
                              <a:gs pos="30000">
                                <a:schemeClr val="accent1">
                                  <a:lumMod val="40000"/>
                                  <a:lumOff val="60000"/>
                                  <a:alpha val="80000"/>
                                </a:schemeClr>
                              </a:gs>
                            </a:gsLst>
                            <a:path path="shape">
                              <a:fillToRect l="50000" t="50000" r="50000" b="50000"/>
                            </a:path>
                          </a:gradFill>
                          <a:ln w="9525">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sp>
                        <p:nvSpPr>
                          <p:cNvPr id="115" name="フリーフォーム 114"/>
                          <p:cNvSpPr/>
                          <p:nvPr/>
                        </p:nvSpPr>
                        <p:spPr bwMode="gray">
                          <a:xfrm>
                            <a:off x="2905186" y="4137596"/>
                            <a:ext cx="2000178" cy="2270754"/>
                          </a:xfrm>
                          <a:custGeom>
                            <a:avLst/>
                            <a:gdLst>
                              <a:gd name="connsiteX0" fmla="*/ 1162050 w 2000250"/>
                              <a:gd name="connsiteY0" fmla="*/ 4762 h 2269737"/>
                              <a:gd name="connsiteX1" fmla="*/ 1285875 w 2000250"/>
                              <a:gd name="connsiteY1" fmla="*/ 23812 h 2269737"/>
                              <a:gd name="connsiteX2" fmla="*/ 1447800 w 2000250"/>
                              <a:gd name="connsiteY2" fmla="*/ 42862 h 2269737"/>
                              <a:gd name="connsiteX3" fmla="*/ 1485900 w 2000250"/>
                              <a:gd name="connsiteY3" fmla="*/ 61912 h 2269737"/>
                              <a:gd name="connsiteX4" fmla="*/ 1552575 w 2000250"/>
                              <a:gd name="connsiteY4" fmla="*/ 80962 h 2269737"/>
                              <a:gd name="connsiteX5" fmla="*/ 1581150 w 2000250"/>
                              <a:gd name="connsiteY5" fmla="*/ 100012 h 2269737"/>
                              <a:gd name="connsiteX6" fmla="*/ 1638300 w 2000250"/>
                              <a:gd name="connsiteY6" fmla="*/ 119062 h 2269737"/>
                              <a:gd name="connsiteX7" fmla="*/ 1704975 w 2000250"/>
                              <a:gd name="connsiteY7" fmla="*/ 157162 h 2269737"/>
                              <a:gd name="connsiteX8" fmla="*/ 1743075 w 2000250"/>
                              <a:gd name="connsiteY8" fmla="*/ 195262 h 2269737"/>
                              <a:gd name="connsiteX9" fmla="*/ 1819275 w 2000250"/>
                              <a:gd name="connsiteY9" fmla="*/ 290512 h 2269737"/>
                              <a:gd name="connsiteX10" fmla="*/ 1857375 w 2000250"/>
                              <a:gd name="connsiteY10" fmla="*/ 357187 h 2269737"/>
                              <a:gd name="connsiteX11" fmla="*/ 1876425 w 2000250"/>
                              <a:gd name="connsiteY11" fmla="*/ 423862 h 2269737"/>
                              <a:gd name="connsiteX12" fmla="*/ 1924050 w 2000250"/>
                              <a:gd name="connsiteY12" fmla="*/ 547687 h 2269737"/>
                              <a:gd name="connsiteX13" fmla="*/ 1943100 w 2000250"/>
                              <a:gd name="connsiteY13" fmla="*/ 623887 h 2269737"/>
                              <a:gd name="connsiteX14" fmla="*/ 1962150 w 2000250"/>
                              <a:gd name="connsiteY14" fmla="*/ 785812 h 2269737"/>
                              <a:gd name="connsiteX15" fmla="*/ 1990725 w 2000250"/>
                              <a:gd name="connsiteY15" fmla="*/ 947737 h 2269737"/>
                              <a:gd name="connsiteX16" fmla="*/ 2000250 w 2000250"/>
                              <a:gd name="connsiteY16" fmla="*/ 1033462 h 2269737"/>
                              <a:gd name="connsiteX17" fmla="*/ 1990725 w 2000250"/>
                              <a:gd name="connsiteY17" fmla="*/ 1519237 h 2269737"/>
                              <a:gd name="connsiteX18" fmla="*/ 1981200 w 2000250"/>
                              <a:gd name="connsiteY18" fmla="*/ 1547812 h 2269737"/>
                              <a:gd name="connsiteX19" fmla="*/ 1971675 w 2000250"/>
                              <a:gd name="connsiteY19" fmla="*/ 1595437 h 2269737"/>
                              <a:gd name="connsiteX20" fmla="*/ 1952625 w 2000250"/>
                              <a:gd name="connsiteY20" fmla="*/ 1633537 h 2269737"/>
                              <a:gd name="connsiteX21" fmla="*/ 1943100 w 2000250"/>
                              <a:gd name="connsiteY21" fmla="*/ 1671637 h 2269737"/>
                              <a:gd name="connsiteX22" fmla="*/ 1914525 w 2000250"/>
                              <a:gd name="connsiteY22" fmla="*/ 1719262 h 2269737"/>
                              <a:gd name="connsiteX23" fmla="*/ 1876425 w 2000250"/>
                              <a:gd name="connsiteY23" fmla="*/ 1785937 h 2269737"/>
                              <a:gd name="connsiteX24" fmla="*/ 1847850 w 2000250"/>
                              <a:gd name="connsiteY24" fmla="*/ 1814512 h 2269737"/>
                              <a:gd name="connsiteX25" fmla="*/ 1800225 w 2000250"/>
                              <a:gd name="connsiteY25" fmla="*/ 1890712 h 2269737"/>
                              <a:gd name="connsiteX26" fmla="*/ 1762125 w 2000250"/>
                              <a:gd name="connsiteY26" fmla="*/ 1909762 h 2269737"/>
                              <a:gd name="connsiteX27" fmla="*/ 1676400 w 2000250"/>
                              <a:gd name="connsiteY27" fmla="*/ 2005012 h 2269737"/>
                              <a:gd name="connsiteX28" fmla="*/ 1647825 w 2000250"/>
                              <a:gd name="connsiteY28" fmla="*/ 2024062 h 2269737"/>
                              <a:gd name="connsiteX29" fmla="*/ 1524000 w 2000250"/>
                              <a:gd name="connsiteY29" fmla="*/ 2128837 h 2269737"/>
                              <a:gd name="connsiteX30" fmla="*/ 1476375 w 2000250"/>
                              <a:gd name="connsiteY30" fmla="*/ 2138362 h 2269737"/>
                              <a:gd name="connsiteX31" fmla="*/ 1447800 w 2000250"/>
                              <a:gd name="connsiteY31" fmla="*/ 2157412 h 2269737"/>
                              <a:gd name="connsiteX32" fmla="*/ 1419225 w 2000250"/>
                              <a:gd name="connsiteY32" fmla="*/ 2166937 h 2269737"/>
                              <a:gd name="connsiteX33" fmla="*/ 1343025 w 2000250"/>
                              <a:gd name="connsiteY33" fmla="*/ 2185987 h 2269737"/>
                              <a:gd name="connsiteX34" fmla="*/ 1181100 w 2000250"/>
                              <a:gd name="connsiteY34" fmla="*/ 2205037 h 2269737"/>
                              <a:gd name="connsiteX35" fmla="*/ 1000125 w 2000250"/>
                              <a:gd name="connsiteY35" fmla="*/ 2233612 h 2269737"/>
                              <a:gd name="connsiteX36" fmla="*/ 904875 w 2000250"/>
                              <a:gd name="connsiteY36" fmla="*/ 2243137 h 2269737"/>
                              <a:gd name="connsiteX37" fmla="*/ 876300 w 2000250"/>
                              <a:gd name="connsiteY37" fmla="*/ 2252662 h 2269737"/>
                              <a:gd name="connsiteX38" fmla="*/ 495300 w 2000250"/>
                              <a:gd name="connsiteY38" fmla="*/ 2233612 h 2269737"/>
                              <a:gd name="connsiteX39" fmla="*/ 428625 w 2000250"/>
                              <a:gd name="connsiteY39" fmla="*/ 2205037 h 2269737"/>
                              <a:gd name="connsiteX40" fmla="*/ 400050 w 2000250"/>
                              <a:gd name="connsiteY40" fmla="*/ 2185987 h 2269737"/>
                              <a:gd name="connsiteX41" fmla="*/ 323850 w 2000250"/>
                              <a:gd name="connsiteY41" fmla="*/ 2166937 h 2269737"/>
                              <a:gd name="connsiteX42" fmla="*/ 247650 w 2000250"/>
                              <a:gd name="connsiteY42" fmla="*/ 2119312 h 2269737"/>
                              <a:gd name="connsiteX43" fmla="*/ 219075 w 2000250"/>
                              <a:gd name="connsiteY43" fmla="*/ 2109787 h 2269737"/>
                              <a:gd name="connsiteX44" fmla="*/ 180975 w 2000250"/>
                              <a:gd name="connsiteY44" fmla="*/ 2090737 h 2269737"/>
                              <a:gd name="connsiteX45" fmla="*/ 104775 w 2000250"/>
                              <a:gd name="connsiteY45" fmla="*/ 2062162 h 2269737"/>
                              <a:gd name="connsiteX46" fmla="*/ 47625 w 2000250"/>
                              <a:gd name="connsiteY46" fmla="*/ 2014537 h 2269737"/>
                              <a:gd name="connsiteX47" fmla="*/ 19050 w 2000250"/>
                              <a:gd name="connsiteY47" fmla="*/ 1957387 h 2269737"/>
                              <a:gd name="connsiteX48" fmla="*/ 0 w 2000250"/>
                              <a:gd name="connsiteY48" fmla="*/ 1919287 h 2269737"/>
                              <a:gd name="connsiteX49" fmla="*/ 9525 w 2000250"/>
                              <a:gd name="connsiteY49" fmla="*/ 1614487 h 2269737"/>
                              <a:gd name="connsiteX50" fmla="*/ 19050 w 2000250"/>
                              <a:gd name="connsiteY50" fmla="*/ 1566862 h 2269737"/>
                              <a:gd name="connsiteX51" fmla="*/ 123825 w 2000250"/>
                              <a:gd name="connsiteY51" fmla="*/ 1557337 h 2269737"/>
                              <a:gd name="connsiteX52" fmla="*/ 323850 w 2000250"/>
                              <a:gd name="connsiteY52" fmla="*/ 1566862 h 2269737"/>
                              <a:gd name="connsiteX53" fmla="*/ 428625 w 2000250"/>
                              <a:gd name="connsiteY53" fmla="*/ 1595437 h 2269737"/>
                              <a:gd name="connsiteX54" fmla="*/ 504825 w 2000250"/>
                              <a:gd name="connsiteY54" fmla="*/ 1614487 h 2269737"/>
                              <a:gd name="connsiteX55" fmla="*/ 666750 w 2000250"/>
                              <a:gd name="connsiteY55" fmla="*/ 1633537 h 2269737"/>
                              <a:gd name="connsiteX56" fmla="*/ 704850 w 2000250"/>
                              <a:gd name="connsiteY56" fmla="*/ 1643062 h 2269737"/>
                              <a:gd name="connsiteX57" fmla="*/ 723900 w 2000250"/>
                              <a:gd name="connsiteY57" fmla="*/ 1614487 h 2269737"/>
                              <a:gd name="connsiteX58" fmla="*/ 733425 w 2000250"/>
                              <a:gd name="connsiteY58" fmla="*/ 1452562 h 2269737"/>
                              <a:gd name="connsiteX59" fmla="*/ 762000 w 2000250"/>
                              <a:gd name="connsiteY59" fmla="*/ 1443037 h 2269737"/>
                              <a:gd name="connsiteX60" fmla="*/ 790575 w 2000250"/>
                              <a:gd name="connsiteY60" fmla="*/ 1423987 h 2269737"/>
                              <a:gd name="connsiteX61" fmla="*/ 876300 w 2000250"/>
                              <a:gd name="connsiteY61" fmla="*/ 1385887 h 2269737"/>
                              <a:gd name="connsiteX62" fmla="*/ 923925 w 2000250"/>
                              <a:gd name="connsiteY62" fmla="*/ 1347787 h 2269737"/>
                              <a:gd name="connsiteX63" fmla="*/ 952500 w 2000250"/>
                              <a:gd name="connsiteY63" fmla="*/ 1309687 h 2269737"/>
                              <a:gd name="connsiteX64" fmla="*/ 981075 w 2000250"/>
                              <a:gd name="connsiteY64" fmla="*/ 1281112 h 2269737"/>
                              <a:gd name="connsiteX65" fmla="*/ 990600 w 2000250"/>
                              <a:gd name="connsiteY65" fmla="*/ 1252537 h 2269737"/>
                              <a:gd name="connsiteX66" fmla="*/ 1028700 w 2000250"/>
                              <a:gd name="connsiteY66" fmla="*/ 1195387 h 2269737"/>
                              <a:gd name="connsiteX67" fmla="*/ 1047750 w 2000250"/>
                              <a:gd name="connsiteY67" fmla="*/ 1138237 h 2269737"/>
                              <a:gd name="connsiteX68" fmla="*/ 1066800 w 2000250"/>
                              <a:gd name="connsiteY68" fmla="*/ 1052512 h 2269737"/>
                              <a:gd name="connsiteX69" fmla="*/ 1076325 w 2000250"/>
                              <a:gd name="connsiteY69" fmla="*/ 957262 h 2269737"/>
                              <a:gd name="connsiteX70" fmla="*/ 1095375 w 2000250"/>
                              <a:gd name="connsiteY70" fmla="*/ 862012 h 2269737"/>
                              <a:gd name="connsiteX71" fmla="*/ 1104900 w 2000250"/>
                              <a:gd name="connsiteY71" fmla="*/ 604837 h 2269737"/>
                              <a:gd name="connsiteX72" fmla="*/ 1123950 w 2000250"/>
                              <a:gd name="connsiteY72" fmla="*/ 519112 h 2269737"/>
                              <a:gd name="connsiteX73" fmla="*/ 1133475 w 2000250"/>
                              <a:gd name="connsiteY73" fmla="*/ 452437 h 2269737"/>
                              <a:gd name="connsiteX74" fmla="*/ 1143000 w 2000250"/>
                              <a:gd name="connsiteY74" fmla="*/ 147637 h 2269737"/>
                              <a:gd name="connsiteX75" fmla="*/ 1162050 w 2000250"/>
                              <a:gd name="connsiteY75" fmla="*/ 52387 h 2269737"/>
                              <a:gd name="connsiteX76" fmla="*/ 1162050 w 2000250"/>
                              <a:gd name="connsiteY76" fmla="*/ 4762 h 2269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2000250" h="2269737">
                                <a:moveTo>
                                  <a:pt x="1162050" y="4762"/>
                                </a:moveTo>
                                <a:cubicBezTo>
                                  <a:pt x="1182687" y="0"/>
                                  <a:pt x="1244534" y="17906"/>
                                  <a:pt x="1285875" y="23812"/>
                                </a:cubicBezTo>
                                <a:cubicBezTo>
                                  <a:pt x="1331694" y="30358"/>
                                  <a:pt x="1402801" y="37862"/>
                                  <a:pt x="1447800" y="42862"/>
                                </a:cubicBezTo>
                                <a:cubicBezTo>
                                  <a:pt x="1460500" y="49212"/>
                                  <a:pt x="1472605" y="56926"/>
                                  <a:pt x="1485900" y="61912"/>
                                </a:cubicBezTo>
                                <a:cubicBezTo>
                                  <a:pt x="1510315" y="71067"/>
                                  <a:pt x="1529548" y="69448"/>
                                  <a:pt x="1552575" y="80962"/>
                                </a:cubicBezTo>
                                <a:cubicBezTo>
                                  <a:pt x="1562814" y="86082"/>
                                  <a:pt x="1570689" y="95363"/>
                                  <a:pt x="1581150" y="100012"/>
                                </a:cubicBezTo>
                                <a:cubicBezTo>
                                  <a:pt x="1599500" y="108167"/>
                                  <a:pt x="1638300" y="119062"/>
                                  <a:pt x="1638300" y="119062"/>
                                </a:cubicBezTo>
                                <a:cubicBezTo>
                                  <a:pt x="1728783" y="209545"/>
                                  <a:pt x="1602639" y="93202"/>
                                  <a:pt x="1704975" y="157162"/>
                                </a:cubicBezTo>
                                <a:cubicBezTo>
                                  <a:pt x="1720205" y="166681"/>
                                  <a:pt x="1731386" y="181625"/>
                                  <a:pt x="1743075" y="195262"/>
                                </a:cubicBezTo>
                                <a:cubicBezTo>
                                  <a:pt x="1769536" y="226133"/>
                                  <a:pt x="1819275" y="290512"/>
                                  <a:pt x="1819275" y="290512"/>
                                </a:cubicBezTo>
                                <a:cubicBezTo>
                                  <a:pt x="1839420" y="371093"/>
                                  <a:pt x="1811977" y="289090"/>
                                  <a:pt x="1857375" y="357187"/>
                                </a:cubicBezTo>
                                <a:cubicBezTo>
                                  <a:pt x="1863740" y="366735"/>
                                  <a:pt x="1873982" y="417023"/>
                                  <a:pt x="1876425" y="423862"/>
                                </a:cubicBezTo>
                                <a:cubicBezTo>
                                  <a:pt x="1879448" y="432326"/>
                                  <a:pt x="1915105" y="514889"/>
                                  <a:pt x="1924050" y="547687"/>
                                </a:cubicBezTo>
                                <a:cubicBezTo>
                                  <a:pt x="1930939" y="572946"/>
                                  <a:pt x="1936750" y="598487"/>
                                  <a:pt x="1943100" y="623887"/>
                                </a:cubicBezTo>
                                <a:cubicBezTo>
                                  <a:pt x="1948100" y="668886"/>
                                  <a:pt x="1955604" y="739993"/>
                                  <a:pt x="1962150" y="785812"/>
                                </a:cubicBezTo>
                                <a:cubicBezTo>
                                  <a:pt x="1979684" y="908549"/>
                                  <a:pt x="1972171" y="873520"/>
                                  <a:pt x="1990725" y="947737"/>
                                </a:cubicBezTo>
                                <a:cubicBezTo>
                                  <a:pt x="1993900" y="976312"/>
                                  <a:pt x="2000250" y="1004711"/>
                                  <a:pt x="2000250" y="1033462"/>
                                </a:cubicBezTo>
                                <a:cubicBezTo>
                                  <a:pt x="2000250" y="1195418"/>
                                  <a:pt x="1996719" y="1357392"/>
                                  <a:pt x="1990725" y="1519237"/>
                                </a:cubicBezTo>
                                <a:cubicBezTo>
                                  <a:pt x="1990353" y="1529270"/>
                                  <a:pt x="1983635" y="1538072"/>
                                  <a:pt x="1981200" y="1547812"/>
                                </a:cubicBezTo>
                                <a:cubicBezTo>
                                  <a:pt x="1977273" y="1563518"/>
                                  <a:pt x="1976795" y="1580078"/>
                                  <a:pt x="1971675" y="1595437"/>
                                </a:cubicBezTo>
                                <a:cubicBezTo>
                                  <a:pt x="1967185" y="1608907"/>
                                  <a:pt x="1957611" y="1620242"/>
                                  <a:pt x="1952625" y="1633537"/>
                                </a:cubicBezTo>
                                <a:cubicBezTo>
                                  <a:pt x="1948028" y="1645794"/>
                                  <a:pt x="1948417" y="1659674"/>
                                  <a:pt x="1943100" y="1671637"/>
                                </a:cubicBezTo>
                                <a:cubicBezTo>
                                  <a:pt x="1935581" y="1688555"/>
                                  <a:pt x="1923516" y="1703078"/>
                                  <a:pt x="1914525" y="1719262"/>
                                </a:cubicBezTo>
                                <a:cubicBezTo>
                                  <a:pt x="1898998" y="1747211"/>
                                  <a:pt x="1896383" y="1761987"/>
                                  <a:pt x="1876425" y="1785937"/>
                                </a:cubicBezTo>
                                <a:cubicBezTo>
                                  <a:pt x="1867801" y="1796285"/>
                                  <a:pt x="1855680" y="1803551"/>
                                  <a:pt x="1847850" y="1814512"/>
                                </a:cubicBezTo>
                                <a:cubicBezTo>
                                  <a:pt x="1821902" y="1850839"/>
                                  <a:pt x="1837094" y="1859110"/>
                                  <a:pt x="1800225" y="1890712"/>
                                </a:cubicBezTo>
                                <a:cubicBezTo>
                                  <a:pt x="1789444" y="1899953"/>
                                  <a:pt x="1774825" y="1903412"/>
                                  <a:pt x="1762125" y="1909762"/>
                                </a:cubicBezTo>
                                <a:cubicBezTo>
                                  <a:pt x="1737531" y="1942554"/>
                                  <a:pt x="1710588" y="1982220"/>
                                  <a:pt x="1676400" y="2005012"/>
                                </a:cubicBezTo>
                                <a:cubicBezTo>
                                  <a:pt x="1666875" y="2011362"/>
                                  <a:pt x="1656334" y="2016404"/>
                                  <a:pt x="1647825" y="2024062"/>
                                </a:cubicBezTo>
                                <a:cubicBezTo>
                                  <a:pt x="1629362" y="2040679"/>
                                  <a:pt x="1560390" y="2121559"/>
                                  <a:pt x="1524000" y="2128837"/>
                                </a:cubicBezTo>
                                <a:lnTo>
                                  <a:pt x="1476375" y="2138362"/>
                                </a:lnTo>
                                <a:cubicBezTo>
                                  <a:pt x="1466850" y="2144712"/>
                                  <a:pt x="1458039" y="2152292"/>
                                  <a:pt x="1447800" y="2157412"/>
                                </a:cubicBezTo>
                                <a:cubicBezTo>
                                  <a:pt x="1438820" y="2161902"/>
                                  <a:pt x="1428911" y="2164295"/>
                                  <a:pt x="1419225" y="2166937"/>
                                </a:cubicBezTo>
                                <a:cubicBezTo>
                                  <a:pt x="1393966" y="2173826"/>
                                  <a:pt x="1368626" y="2180501"/>
                                  <a:pt x="1343025" y="2185987"/>
                                </a:cubicBezTo>
                                <a:cubicBezTo>
                                  <a:pt x="1286692" y="2198058"/>
                                  <a:pt x="1240811" y="2199609"/>
                                  <a:pt x="1181100" y="2205037"/>
                                </a:cubicBezTo>
                                <a:cubicBezTo>
                                  <a:pt x="1112528" y="2218751"/>
                                  <a:pt x="1085483" y="2225076"/>
                                  <a:pt x="1000125" y="2233612"/>
                                </a:cubicBezTo>
                                <a:lnTo>
                                  <a:pt x="904875" y="2243137"/>
                                </a:lnTo>
                                <a:cubicBezTo>
                                  <a:pt x="895350" y="2246312"/>
                                  <a:pt x="886340" y="2252662"/>
                                  <a:pt x="876300" y="2252662"/>
                                </a:cubicBezTo>
                                <a:cubicBezTo>
                                  <a:pt x="559868" y="2252662"/>
                                  <a:pt x="639802" y="2269737"/>
                                  <a:pt x="495300" y="2233612"/>
                                </a:cubicBezTo>
                                <a:cubicBezTo>
                                  <a:pt x="423561" y="2185786"/>
                                  <a:pt x="514735" y="2241941"/>
                                  <a:pt x="428625" y="2205037"/>
                                </a:cubicBezTo>
                                <a:cubicBezTo>
                                  <a:pt x="418103" y="2200528"/>
                                  <a:pt x="410769" y="2190007"/>
                                  <a:pt x="400050" y="2185987"/>
                                </a:cubicBezTo>
                                <a:cubicBezTo>
                                  <a:pt x="371734" y="2175369"/>
                                  <a:pt x="349703" y="2181038"/>
                                  <a:pt x="323850" y="2166937"/>
                                </a:cubicBezTo>
                                <a:cubicBezTo>
                                  <a:pt x="297554" y="2152594"/>
                                  <a:pt x="276066" y="2128784"/>
                                  <a:pt x="247650" y="2119312"/>
                                </a:cubicBezTo>
                                <a:cubicBezTo>
                                  <a:pt x="238125" y="2116137"/>
                                  <a:pt x="228303" y="2113742"/>
                                  <a:pt x="219075" y="2109787"/>
                                </a:cubicBezTo>
                                <a:cubicBezTo>
                                  <a:pt x="206024" y="2104194"/>
                                  <a:pt x="194270" y="2095723"/>
                                  <a:pt x="180975" y="2090737"/>
                                </a:cubicBezTo>
                                <a:cubicBezTo>
                                  <a:pt x="77225" y="2051831"/>
                                  <a:pt x="210850" y="2115200"/>
                                  <a:pt x="104775" y="2062162"/>
                                </a:cubicBezTo>
                                <a:cubicBezTo>
                                  <a:pt x="58363" y="1992544"/>
                                  <a:pt x="120134" y="2074961"/>
                                  <a:pt x="47625" y="2014537"/>
                                </a:cubicBezTo>
                                <a:cubicBezTo>
                                  <a:pt x="27286" y="1997588"/>
                                  <a:pt x="28441" y="1979298"/>
                                  <a:pt x="19050" y="1957387"/>
                                </a:cubicBezTo>
                                <a:cubicBezTo>
                                  <a:pt x="13457" y="1944336"/>
                                  <a:pt x="6350" y="1931987"/>
                                  <a:pt x="0" y="1919287"/>
                                </a:cubicBezTo>
                                <a:cubicBezTo>
                                  <a:pt x="3175" y="1817687"/>
                                  <a:pt x="4038" y="1715988"/>
                                  <a:pt x="9525" y="1614487"/>
                                </a:cubicBezTo>
                                <a:cubicBezTo>
                                  <a:pt x="10399" y="1598321"/>
                                  <a:pt x="4570" y="1574102"/>
                                  <a:pt x="19050" y="1566862"/>
                                </a:cubicBezTo>
                                <a:cubicBezTo>
                                  <a:pt x="50417" y="1551179"/>
                                  <a:pt x="88900" y="1560512"/>
                                  <a:pt x="123825" y="1557337"/>
                                </a:cubicBezTo>
                                <a:cubicBezTo>
                                  <a:pt x="190500" y="1560512"/>
                                  <a:pt x="257296" y="1561742"/>
                                  <a:pt x="323850" y="1566862"/>
                                </a:cubicBezTo>
                                <a:cubicBezTo>
                                  <a:pt x="387180" y="1571734"/>
                                  <a:pt x="361060" y="1581924"/>
                                  <a:pt x="428625" y="1595437"/>
                                </a:cubicBezTo>
                                <a:cubicBezTo>
                                  <a:pt x="604163" y="1630545"/>
                                  <a:pt x="387669" y="1585198"/>
                                  <a:pt x="504825" y="1614487"/>
                                </a:cubicBezTo>
                                <a:cubicBezTo>
                                  <a:pt x="564405" y="1629382"/>
                                  <a:pt x="596617" y="1627693"/>
                                  <a:pt x="666750" y="1633537"/>
                                </a:cubicBezTo>
                                <a:cubicBezTo>
                                  <a:pt x="679450" y="1636712"/>
                                  <a:pt x="692431" y="1647202"/>
                                  <a:pt x="704850" y="1643062"/>
                                </a:cubicBezTo>
                                <a:cubicBezTo>
                                  <a:pt x="715710" y="1639442"/>
                                  <a:pt x="722202" y="1625808"/>
                                  <a:pt x="723900" y="1614487"/>
                                </a:cubicBezTo>
                                <a:cubicBezTo>
                                  <a:pt x="731921" y="1561017"/>
                                  <a:pt x="721696" y="1505343"/>
                                  <a:pt x="733425" y="1452562"/>
                                </a:cubicBezTo>
                                <a:cubicBezTo>
                                  <a:pt x="735603" y="1442761"/>
                                  <a:pt x="753020" y="1447527"/>
                                  <a:pt x="762000" y="1443037"/>
                                </a:cubicBezTo>
                                <a:cubicBezTo>
                                  <a:pt x="772239" y="1437917"/>
                                  <a:pt x="780114" y="1428636"/>
                                  <a:pt x="790575" y="1423987"/>
                                </a:cubicBezTo>
                                <a:cubicBezTo>
                                  <a:pt x="892590" y="1378647"/>
                                  <a:pt x="811631" y="1429000"/>
                                  <a:pt x="876300" y="1385887"/>
                                </a:cubicBezTo>
                                <a:cubicBezTo>
                                  <a:pt x="934642" y="1298375"/>
                                  <a:pt x="854913" y="1405297"/>
                                  <a:pt x="923925" y="1347787"/>
                                </a:cubicBezTo>
                                <a:cubicBezTo>
                                  <a:pt x="936121" y="1337624"/>
                                  <a:pt x="942169" y="1321740"/>
                                  <a:pt x="952500" y="1309687"/>
                                </a:cubicBezTo>
                                <a:cubicBezTo>
                                  <a:pt x="961266" y="1299460"/>
                                  <a:pt x="971550" y="1290637"/>
                                  <a:pt x="981075" y="1281112"/>
                                </a:cubicBezTo>
                                <a:cubicBezTo>
                                  <a:pt x="984250" y="1271587"/>
                                  <a:pt x="985724" y="1261314"/>
                                  <a:pt x="990600" y="1252537"/>
                                </a:cubicBezTo>
                                <a:cubicBezTo>
                                  <a:pt x="1001719" y="1232523"/>
                                  <a:pt x="1021460" y="1217107"/>
                                  <a:pt x="1028700" y="1195387"/>
                                </a:cubicBezTo>
                                <a:cubicBezTo>
                                  <a:pt x="1035050" y="1176337"/>
                                  <a:pt x="1043812" y="1157928"/>
                                  <a:pt x="1047750" y="1138237"/>
                                </a:cubicBezTo>
                                <a:cubicBezTo>
                                  <a:pt x="1059842" y="1077775"/>
                                  <a:pt x="1053348" y="1106318"/>
                                  <a:pt x="1066800" y="1052512"/>
                                </a:cubicBezTo>
                                <a:cubicBezTo>
                                  <a:pt x="1069975" y="1020762"/>
                                  <a:pt x="1071592" y="988817"/>
                                  <a:pt x="1076325" y="957262"/>
                                </a:cubicBezTo>
                                <a:cubicBezTo>
                                  <a:pt x="1081128" y="925241"/>
                                  <a:pt x="1095375" y="862012"/>
                                  <a:pt x="1095375" y="862012"/>
                                </a:cubicBezTo>
                                <a:cubicBezTo>
                                  <a:pt x="1098550" y="776287"/>
                                  <a:pt x="1099549" y="690454"/>
                                  <a:pt x="1104900" y="604837"/>
                                </a:cubicBezTo>
                                <a:cubicBezTo>
                                  <a:pt x="1106701" y="576026"/>
                                  <a:pt x="1118820" y="547325"/>
                                  <a:pt x="1123950" y="519112"/>
                                </a:cubicBezTo>
                                <a:cubicBezTo>
                                  <a:pt x="1127966" y="497023"/>
                                  <a:pt x="1130300" y="474662"/>
                                  <a:pt x="1133475" y="452437"/>
                                </a:cubicBezTo>
                                <a:cubicBezTo>
                                  <a:pt x="1136650" y="350837"/>
                                  <a:pt x="1137657" y="249146"/>
                                  <a:pt x="1143000" y="147637"/>
                                </a:cubicBezTo>
                                <a:cubicBezTo>
                                  <a:pt x="1149978" y="15054"/>
                                  <a:pt x="1151026" y="151602"/>
                                  <a:pt x="1162050" y="52387"/>
                                </a:cubicBezTo>
                                <a:cubicBezTo>
                                  <a:pt x="1163803" y="36609"/>
                                  <a:pt x="1141413" y="9524"/>
                                  <a:pt x="1162050" y="4762"/>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sp>
                        <p:nvSpPr>
                          <p:cNvPr id="113" name="正方形/長方形 112"/>
                          <p:cNvSpPr/>
                          <p:nvPr/>
                        </p:nvSpPr>
                        <p:spPr bwMode="gray">
                          <a:xfrm>
                            <a:off x="3694567" y="5721987"/>
                            <a:ext cx="1307413" cy="398666"/>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900" dirty="0">
                                <a:solidFill>
                                  <a:schemeClr val="tx1"/>
                                </a:solidFill>
                              </a:rPr>
                              <a:t>中小工場立地</a:t>
                            </a:r>
                            <a:endParaRPr lang="en-US" altLang="ja-JP" sz="900" dirty="0">
                              <a:solidFill>
                                <a:schemeClr val="tx1"/>
                              </a:solidFill>
                            </a:endParaRPr>
                          </a:p>
                        </p:txBody>
                      </p:sp>
                      <p:cxnSp>
                        <p:nvCxnSpPr>
                          <p:cNvPr id="114" name="直線コネクタ 113"/>
                          <p:cNvCxnSpPr>
                            <a:endCxn id="113" idx="0"/>
                          </p:cNvCxnSpPr>
                          <p:nvPr/>
                        </p:nvCxnSpPr>
                        <p:spPr bwMode="gray">
                          <a:xfrm>
                            <a:off x="3881635" y="5347980"/>
                            <a:ext cx="466639" cy="374006"/>
                          </a:xfrm>
                          <a:prstGeom prst="line">
                            <a:avLst/>
                          </a:prstGeom>
                          <a:ln w="12700" cmpd="sng">
                            <a:solidFill>
                              <a:schemeClr val="tx1"/>
                            </a:solidFill>
                            <a:prstDash val="sysDot"/>
                          </a:ln>
                        </p:spPr>
                        <p:style>
                          <a:lnRef idx="1">
                            <a:schemeClr val="accent1"/>
                          </a:lnRef>
                          <a:fillRef idx="0">
                            <a:schemeClr val="accent1"/>
                          </a:fillRef>
                          <a:effectRef idx="0">
                            <a:schemeClr val="accent1"/>
                          </a:effectRef>
                          <a:fontRef idx="minor">
                            <a:schemeClr val="tx1"/>
                          </a:fontRef>
                        </p:style>
                      </p:cxnSp>
                    </p:grpSp>
                  </p:grpSp>
                  <p:sp>
                    <p:nvSpPr>
                      <p:cNvPr id="104" name="正方形/長方形 103"/>
                      <p:cNvSpPr/>
                      <p:nvPr/>
                    </p:nvSpPr>
                    <p:spPr bwMode="gray">
                      <a:xfrm>
                        <a:off x="3780966" y="3572560"/>
                        <a:ext cx="935334" cy="168508"/>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900" dirty="0">
                            <a:solidFill>
                              <a:schemeClr val="tx1"/>
                            </a:solidFill>
                          </a:rPr>
                          <a:t>寝屋川</a:t>
                        </a:r>
                        <a:endParaRPr lang="en-US" altLang="ja-JP" sz="900" dirty="0">
                          <a:solidFill>
                            <a:schemeClr val="tx1"/>
                          </a:solidFill>
                        </a:endParaRPr>
                      </a:p>
                    </p:txBody>
                  </p:sp>
                  <p:sp>
                    <p:nvSpPr>
                      <p:cNvPr id="105" name="正方形/長方形 104"/>
                      <p:cNvSpPr/>
                      <p:nvPr/>
                    </p:nvSpPr>
                    <p:spPr bwMode="gray">
                      <a:xfrm>
                        <a:off x="2771626" y="2325187"/>
                        <a:ext cx="937391" cy="168508"/>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900" dirty="0">
                            <a:solidFill>
                              <a:schemeClr val="tx1"/>
                            </a:solidFill>
                          </a:rPr>
                          <a:t>城北川</a:t>
                        </a:r>
                        <a:endParaRPr lang="en-US" altLang="ja-JP" sz="900" dirty="0">
                          <a:solidFill>
                            <a:schemeClr val="tx1"/>
                          </a:solidFill>
                        </a:endParaRPr>
                      </a:p>
                    </p:txBody>
                  </p:sp>
                  <p:sp>
                    <p:nvSpPr>
                      <p:cNvPr id="106" name="正方形/長方形 105"/>
                      <p:cNvSpPr/>
                      <p:nvPr/>
                    </p:nvSpPr>
                    <p:spPr bwMode="gray">
                      <a:xfrm>
                        <a:off x="2267984" y="4269199"/>
                        <a:ext cx="935334" cy="168508"/>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900" dirty="0">
                            <a:solidFill>
                              <a:schemeClr val="tx1"/>
                            </a:solidFill>
                          </a:rPr>
                          <a:t>平野川</a:t>
                        </a:r>
                        <a:endParaRPr lang="en-US" altLang="ja-JP" sz="900" dirty="0">
                          <a:solidFill>
                            <a:schemeClr val="tx1"/>
                          </a:solidFill>
                        </a:endParaRPr>
                      </a:p>
                    </p:txBody>
                  </p:sp>
                  <p:sp>
                    <p:nvSpPr>
                      <p:cNvPr id="107" name="正方形/長方形 106"/>
                      <p:cNvSpPr/>
                      <p:nvPr/>
                    </p:nvSpPr>
                    <p:spPr bwMode="gray">
                      <a:xfrm>
                        <a:off x="4068761" y="4437707"/>
                        <a:ext cx="1179961" cy="330851"/>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900" dirty="0">
                            <a:solidFill>
                              <a:schemeClr val="tx1"/>
                            </a:solidFill>
                          </a:rPr>
                          <a:t>平野川分水路</a:t>
                        </a:r>
                        <a:endParaRPr lang="en-US" altLang="ja-JP" sz="900" dirty="0">
                          <a:solidFill>
                            <a:schemeClr val="tx1"/>
                          </a:solidFill>
                        </a:endParaRPr>
                      </a:p>
                    </p:txBody>
                  </p:sp>
                  <p:sp>
                    <p:nvSpPr>
                      <p:cNvPr id="108" name="正方形/長方形 107"/>
                      <p:cNvSpPr/>
                      <p:nvPr/>
                    </p:nvSpPr>
                    <p:spPr bwMode="gray">
                      <a:xfrm>
                        <a:off x="1250421" y="3930127"/>
                        <a:ext cx="1151182" cy="178784"/>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900" dirty="0">
                            <a:solidFill>
                              <a:schemeClr val="tx1"/>
                            </a:solidFill>
                          </a:rPr>
                          <a:t>第二寝屋川</a:t>
                        </a:r>
                        <a:endParaRPr lang="en-US" altLang="ja-JP" sz="900" dirty="0">
                          <a:solidFill>
                            <a:schemeClr val="tx1"/>
                          </a:solidFill>
                        </a:endParaRPr>
                      </a:p>
                    </p:txBody>
                  </p:sp>
                </p:grpSp>
                <p:sp>
                  <p:nvSpPr>
                    <p:cNvPr id="102" name="円/楕円 101"/>
                    <p:cNvSpPr/>
                    <p:nvPr/>
                  </p:nvSpPr>
                  <p:spPr bwMode="gray">
                    <a:xfrm>
                      <a:off x="2656507" y="2980726"/>
                      <a:ext cx="215847" cy="215774"/>
                    </a:xfrm>
                    <a:prstGeom prst="ellipse">
                      <a:avLst/>
                    </a:prstGeom>
                    <a:blipFill dpi="0" rotWithShape="1">
                      <a:blip r:embed="rId4" cstate="print"/>
                      <a:srcRect/>
                      <a:tile tx="0" ty="0" sx="100000" sy="100000" flip="none" algn="tl"/>
                    </a:blip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grpSp>
              <p:sp>
                <p:nvSpPr>
                  <p:cNvPr id="92" name="正方形/長方形 91"/>
                  <p:cNvSpPr/>
                  <p:nvPr/>
                </p:nvSpPr>
                <p:spPr bwMode="gray">
                  <a:xfrm>
                    <a:off x="5113284" y="3907605"/>
                    <a:ext cx="1087455" cy="361677"/>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900" dirty="0">
                        <a:solidFill>
                          <a:schemeClr val="tx1"/>
                        </a:solidFill>
                      </a:rPr>
                      <a:t>ＪＲ</a:t>
                    </a:r>
                    <a:endParaRPr lang="en-US" altLang="ja-JP" sz="900" dirty="0">
                      <a:solidFill>
                        <a:schemeClr val="tx1"/>
                      </a:solidFill>
                    </a:endParaRPr>
                  </a:p>
                  <a:p>
                    <a:pPr algn="ctr">
                      <a:defRPr/>
                    </a:pPr>
                    <a:r>
                      <a:rPr lang="ja-JP" altLang="en-US" sz="900" dirty="0">
                        <a:solidFill>
                          <a:schemeClr val="tx1"/>
                        </a:solidFill>
                      </a:rPr>
                      <a:t>学研都市線</a:t>
                    </a:r>
                  </a:p>
                </p:txBody>
              </p:sp>
              <p:sp>
                <p:nvSpPr>
                  <p:cNvPr id="93" name="正方形/長方形 92"/>
                  <p:cNvSpPr/>
                  <p:nvPr/>
                </p:nvSpPr>
                <p:spPr bwMode="gray">
                  <a:xfrm rot="18242437">
                    <a:off x="2408172" y="2462888"/>
                    <a:ext cx="963787" cy="384413"/>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900" dirty="0">
                        <a:solidFill>
                          <a:schemeClr val="tx1"/>
                        </a:solidFill>
                      </a:rPr>
                      <a:t>京阪本線</a:t>
                    </a:r>
                  </a:p>
                </p:txBody>
              </p:sp>
              <p:sp>
                <p:nvSpPr>
                  <p:cNvPr id="94" name="正方形/長方形 93"/>
                  <p:cNvSpPr/>
                  <p:nvPr/>
                </p:nvSpPr>
                <p:spPr bwMode="gray">
                  <a:xfrm>
                    <a:off x="3059658" y="2976700"/>
                    <a:ext cx="1276579" cy="310301"/>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900" dirty="0">
                        <a:solidFill>
                          <a:srgbClr val="92D050"/>
                        </a:solidFill>
                      </a:rPr>
                      <a:t>地下鉄</a:t>
                    </a:r>
                    <a:endParaRPr lang="en-US" altLang="ja-JP" sz="900" dirty="0">
                      <a:solidFill>
                        <a:srgbClr val="92D050"/>
                      </a:solidFill>
                    </a:endParaRPr>
                  </a:p>
                  <a:p>
                    <a:pPr algn="ctr">
                      <a:defRPr/>
                    </a:pPr>
                    <a:r>
                      <a:rPr lang="ja-JP" altLang="en-US" sz="900" dirty="0">
                        <a:solidFill>
                          <a:srgbClr val="92D050"/>
                        </a:solidFill>
                      </a:rPr>
                      <a:t>長堀鶴見緑地線</a:t>
                    </a:r>
                  </a:p>
                </p:txBody>
              </p:sp>
              <p:sp>
                <p:nvSpPr>
                  <p:cNvPr id="95" name="正方形/長方形 94"/>
                  <p:cNvSpPr/>
                  <p:nvPr/>
                </p:nvSpPr>
                <p:spPr bwMode="gray">
                  <a:xfrm>
                    <a:off x="1892031" y="4269282"/>
                    <a:ext cx="703043" cy="312357"/>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900" dirty="0">
                        <a:solidFill>
                          <a:srgbClr val="00B050"/>
                        </a:solidFill>
                      </a:rPr>
                      <a:t>地下鉄</a:t>
                    </a:r>
                    <a:endParaRPr lang="en-US" altLang="ja-JP" sz="900" dirty="0">
                      <a:solidFill>
                        <a:srgbClr val="00B050"/>
                      </a:solidFill>
                    </a:endParaRPr>
                  </a:p>
                  <a:p>
                    <a:pPr algn="ctr">
                      <a:defRPr/>
                    </a:pPr>
                    <a:r>
                      <a:rPr lang="ja-JP" altLang="en-US" sz="900" dirty="0">
                        <a:solidFill>
                          <a:srgbClr val="00B050"/>
                        </a:solidFill>
                      </a:rPr>
                      <a:t>中央線</a:t>
                    </a:r>
                  </a:p>
                </p:txBody>
              </p:sp>
              <p:sp>
                <p:nvSpPr>
                  <p:cNvPr id="96" name="正方形/長方形 95"/>
                  <p:cNvSpPr/>
                  <p:nvPr/>
                </p:nvSpPr>
                <p:spPr bwMode="gray">
                  <a:xfrm>
                    <a:off x="2788308" y="1844405"/>
                    <a:ext cx="883943" cy="312357"/>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900" dirty="0">
                        <a:solidFill>
                          <a:srgbClr val="FFC000"/>
                        </a:solidFill>
                      </a:rPr>
                      <a:t>地下鉄</a:t>
                    </a:r>
                    <a:endParaRPr lang="en-US" altLang="ja-JP" sz="900" dirty="0">
                      <a:solidFill>
                        <a:srgbClr val="FFC000"/>
                      </a:solidFill>
                    </a:endParaRPr>
                  </a:p>
                  <a:p>
                    <a:pPr algn="ctr">
                      <a:defRPr/>
                    </a:pPr>
                    <a:r>
                      <a:rPr lang="ja-JP" altLang="en-US" sz="900" dirty="0">
                        <a:solidFill>
                          <a:srgbClr val="FFC000"/>
                        </a:solidFill>
                      </a:rPr>
                      <a:t>今里筋線</a:t>
                    </a:r>
                  </a:p>
                </p:txBody>
              </p:sp>
              <p:sp>
                <p:nvSpPr>
                  <p:cNvPr id="97" name="正方形/長方形 96"/>
                  <p:cNvSpPr/>
                  <p:nvPr/>
                </p:nvSpPr>
                <p:spPr bwMode="gray">
                  <a:xfrm>
                    <a:off x="4229341" y="5132374"/>
                    <a:ext cx="851052" cy="312357"/>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900" dirty="0">
                        <a:solidFill>
                          <a:srgbClr val="F412E4"/>
                        </a:solidFill>
                      </a:rPr>
                      <a:t>地下鉄</a:t>
                    </a:r>
                    <a:endParaRPr lang="en-US" altLang="ja-JP" sz="900" dirty="0">
                      <a:solidFill>
                        <a:srgbClr val="F412E4"/>
                      </a:solidFill>
                    </a:endParaRPr>
                  </a:p>
                  <a:p>
                    <a:pPr algn="ctr">
                      <a:defRPr/>
                    </a:pPr>
                    <a:r>
                      <a:rPr lang="ja-JP" altLang="en-US" sz="900" dirty="0">
                        <a:solidFill>
                          <a:srgbClr val="F412E4"/>
                        </a:solidFill>
                      </a:rPr>
                      <a:t>千日前線</a:t>
                    </a:r>
                  </a:p>
                </p:txBody>
              </p:sp>
            </p:grpSp>
            <p:sp>
              <p:nvSpPr>
                <p:cNvPr id="85" name="正方形/長方形 84"/>
                <p:cNvSpPr/>
                <p:nvPr/>
              </p:nvSpPr>
              <p:spPr bwMode="gray">
                <a:xfrm>
                  <a:off x="1073693" y="3356788"/>
                  <a:ext cx="906555" cy="293862"/>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1200" dirty="0">
                      <a:solidFill>
                        <a:schemeClr val="tx1"/>
                      </a:solidFill>
                    </a:rPr>
                    <a:t>京橋駅</a:t>
                  </a:r>
                </a:p>
              </p:txBody>
            </p:sp>
            <p:cxnSp>
              <p:nvCxnSpPr>
                <p:cNvPr id="86" name="直線コネクタ 85"/>
                <p:cNvCxnSpPr>
                  <a:stCxn id="85" idx="3"/>
                  <a:endCxn id="90" idx="2"/>
                </p:cNvCxnSpPr>
                <p:nvPr/>
              </p:nvCxnSpPr>
              <p:spPr bwMode="gray">
                <a:xfrm flipV="1">
                  <a:off x="1980248" y="3391722"/>
                  <a:ext cx="215847" cy="110969"/>
                </a:xfrm>
                <a:prstGeom prst="line">
                  <a:avLst/>
                </a:prstGeom>
                <a:ln w="12700" cmpd="sng">
                  <a:solidFill>
                    <a:schemeClr val="tx1"/>
                  </a:solidFill>
                  <a:prstDash val="sysDot"/>
                </a:ln>
              </p:spPr>
              <p:style>
                <a:lnRef idx="1">
                  <a:schemeClr val="accent1"/>
                </a:lnRef>
                <a:fillRef idx="0">
                  <a:schemeClr val="accent1"/>
                </a:fillRef>
                <a:effectRef idx="0">
                  <a:schemeClr val="accent1"/>
                </a:effectRef>
                <a:fontRef idx="minor">
                  <a:schemeClr val="tx1"/>
                </a:fontRef>
              </p:style>
            </p:cxnSp>
            <p:sp>
              <p:nvSpPr>
                <p:cNvPr id="87" name="正方形/長方形 86"/>
                <p:cNvSpPr/>
                <p:nvPr/>
              </p:nvSpPr>
              <p:spPr bwMode="gray">
                <a:xfrm>
                  <a:off x="5610581" y="3463647"/>
                  <a:ext cx="869554" cy="279477"/>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1200" dirty="0">
                      <a:solidFill>
                        <a:schemeClr val="tx1"/>
                      </a:solidFill>
                    </a:rPr>
                    <a:t>放出駅</a:t>
                  </a:r>
                </a:p>
              </p:txBody>
            </p:sp>
            <p:cxnSp>
              <p:nvCxnSpPr>
                <p:cNvPr id="88" name="直線コネクタ 87"/>
                <p:cNvCxnSpPr>
                  <a:stCxn id="87" idx="1"/>
                  <a:endCxn id="89" idx="7"/>
                </p:cNvCxnSpPr>
                <p:nvPr/>
              </p:nvCxnSpPr>
              <p:spPr bwMode="gray">
                <a:xfrm flipH="1">
                  <a:off x="4239442" y="3603385"/>
                  <a:ext cx="1371139" cy="380171"/>
                </a:xfrm>
                <a:prstGeom prst="line">
                  <a:avLst/>
                </a:prstGeom>
                <a:ln w="12700" cmpd="sng">
                  <a:solidFill>
                    <a:schemeClr val="tx1"/>
                  </a:solidFill>
                  <a:prstDash val="sysDot"/>
                </a:ln>
              </p:spPr>
              <p:style>
                <a:lnRef idx="1">
                  <a:schemeClr val="accent1"/>
                </a:lnRef>
                <a:fillRef idx="0">
                  <a:schemeClr val="accent1"/>
                </a:fillRef>
                <a:effectRef idx="0">
                  <a:schemeClr val="accent1"/>
                </a:effectRef>
                <a:fontRef idx="minor">
                  <a:schemeClr val="tx1"/>
                </a:fontRef>
              </p:style>
            </p:cxnSp>
            <p:sp>
              <p:nvSpPr>
                <p:cNvPr id="89" name="円/楕円 88"/>
                <p:cNvSpPr/>
                <p:nvPr/>
              </p:nvSpPr>
              <p:spPr bwMode="gray">
                <a:xfrm>
                  <a:off x="3933145" y="3930127"/>
                  <a:ext cx="359745" cy="359622"/>
                </a:xfrm>
                <a:prstGeom prst="ellipse">
                  <a:avLst/>
                </a:prstGeom>
                <a:gradFill>
                  <a:gsLst>
                    <a:gs pos="100000">
                      <a:srgbClr val="FF0000"/>
                    </a:gs>
                    <a:gs pos="30000">
                      <a:schemeClr val="bg1"/>
                    </a:gs>
                  </a:gsLst>
                  <a:path path="shape">
                    <a:fillToRect l="50000" t="50000" r="50000" b="50000"/>
                  </a:path>
                </a:gradFill>
                <a:ln w="9525">
                  <a:solidFill>
                    <a:srgbClr val="92D05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sp>
              <p:nvSpPr>
                <p:cNvPr id="90" name="円/楕円 89"/>
                <p:cNvSpPr/>
                <p:nvPr/>
              </p:nvSpPr>
              <p:spPr bwMode="gray">
                <a:xfrm>
                  <a:off x="2196095" y="3212939"/>
                  <a:ext cx="359744" cy="359621"/>
                </a:xfrm>
                <a:prstGeom prst="ellipse">
                  <a:avLst/>
                </a:prstGeom>
                <a:gradFill>
                  <a:gsLst>
                    <a:gs pos="100000">
                      <a:srgbClr val="FF0000"/>
                    </a:gs>
                    <a:gs pos="30000">
                      <a:schemeClr val="bg1"/>
                    </a:gs>
                  </a:gsLst>
                  <a:path path="shape">
                    <a:fillToRect l="50000" t="50000" r="50000" b="50000"/>
                  </a:path>
                </a:gradFill>
                <a:ln w="9525">
                  <a:solidFill>
                    <a:srgbClr val="92D05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grpSp>
          <p:sp>
            <p:nvSpPr>
              <p:cNvPr id="71" name="正方形/長方形 70"/>
              <p:cNvSpPr/>
              <p:nvPr/>
            </p:nvSpPr>
            <p:spPr bwMode="gray">
              <a:xfrm>
                <a:off x="4787414" y="2781300"/>
                <a:ext cx="840056" cy="27940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900" dirty="0">
                    <a:solidFill>
                      <a:schemeClr val="tx1"/>
                    </a:solidFill>
                  </a:rPr>
                  <a:t>ＪＲ東西線・</a:t>
                </a:r>
                <a:endParaRPr lang="en-US" altLang="ja-JP" sz="900" dirty="0">
                  <a:solidFill>
                    <a:schemeClr val="tx1"/>
                  </a:solidFill>
                </a:endParaRPr>
              </a:p>
              <a:p>
                <a:pPr algn="ctr">
                  <a:defRPr/>
                </a:pPr>
                <a:r>
                  <a:rPr lang="ja-JP" altLang="en-US" sz="900" dirty="0">
                    <a:solidFill>
                      <a:schemeClr val="tx1"/>
                    </a:solidFill>
                  </a:rPr>
                  <a:t>大阪環状線</a:t>
                </a:r>
              </a:p>
            </p:txBody>
          </p:sp>
        </p:grpSp>
        <p:sp>
          <p:nvSpPr>
            <p:cNvPr id="73" name="正方形/長方形 72"/>
            <p:cNvSpPr/>
            <p:nvPr/>
          </p:nvSpPr>
          <p:spPr bwMode="gray">
            <a:xfrm>
              <a:off x="6732724" y="3716337"/>
              <a:ext cx="1224356" cy="27940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900" dirty="0">
                  <a:solidFill>
                    <a:schemeClr val="tx1"/>
                  </a:solidFill>
                </a:rPr>
                <a:t>ＪＲおおさか東線</a:t>
              </a:r>
            </a:p>
          </p:txBody>
        </p:sp>
      </p:grpSp>
      <p:grpSp>
        <p:nvGrpSpPr>
          <p:cNvPr id="18" name="グループ化 64"/>
          <p:cNvGrpSpPr>
            <a:grpSpLocks/>
          </p:cNvGrpSpPr>
          <p:nvPr/>
        </p:nvGrpSpPr>
        <p:grpSpPr bwMode="auto">
          <a:xfrm>
            <a:off x="4102100" y="601496"/>
            <a:ext cx="2198092" cy="1970087"/>
            <a:chOff x="5508104" y="3645026"/>
            <a:chExt cx="2863688" cy="2566101"/>
          </a:xfrm>
        </p:grpSpPr>
        <p:sp>
          <p:nvSpPr>
            <p:cNvPr id="72" name="Rectangle 63"/>
            <p:cNvSpPr>
              <a:spLocks noChangeArrowheads="1"/>
            </p:cNvSpPr>
            <p:nvPr/>
          </p:nvSpPr>
          <p:spPr bwMode="auto">
            <a:xfrm>
              <a:off x="5508104" y="3645026"/>
              <a:ext cx="2769876" cy="1721968"/>
            </a:xfrm>
            <a:prstGeom prst="rect">
              <a:avLst/>
            </a:prstGeom>
            <a:solidFill>
              <a:srgbClr val="FFFFFF"/>
            </a:solidFill>
            <a:ln w="9525">
              <a:solidFill>
                <a:srgbClr val="000000"/>
              </a:solidFill>
              <a:miter lim="800000"/>
              <a:headEnd/>
              <a:tailEnd/>
            </a:ln>
          </p:spPr>
          <p:txBody>
            <a:bodyPr lIns="74295" tIns="8890" rIns="74295" bIns="8890"/>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endParaRPr lang="ja-JP" altLang="en-US"/>
            </a:p>
          </p:txBody>
        </p:sp>
        <p:sp>
          <p:nvSpPr>
            <p:cNvPr id="74" name="Line 65"/>
            <p:cNvSpPr>
              <a:spLocks noChangeShapeType="1"/>
            </p:cNvSpPr>
            <p:nvPr/>
          </p:nvSpPr>
          <p:spPr bwMode="auto">
            <a:xfrm>
              <a:off x="5573476" y="3873624"/>
              <a:ext cx="457200" cy="0"/>
            </a:xfrm>
            <a:prstGeom prst="line">
              <a:avLst/>
            </a:prstGeom>
            <a:noFill/>
            <a:ln w="63500" cmpd="tri">
              <a:solidFill>
                <a:srgbClr val="FF0000"/>
              </a:solidFill>
              <a:round/>
              <a:headEnd/>
              <a:tailEnd/>
            </a:ln>
            <a:extLst>
              <a:ext uri="{909E8E84-426E-40DD-AFC4-6F175D3DCCD1}">
                <a14:hiddenFill xmlns="" xmlns:a14="http://schemas.microsoft.com/office/drawing/2010/main">
                  <a:noFill/>
                </a14:hiddenFill>
              </a:ext>
            </a:extLst>
          </p:spPr>
          <p:txBody>
            <a:bodyPr lIns="74295" tIns="8890" rIns="74295" bIns="8890"/>
            <a:lstStyle/>
            <a:p>
              <a:endParaRPr lang="ja-JP" altLang="en-US"/>
            </a:p>
          </p:txBody>
        </p:sp>
        <p:sp>
          <p:nvSpPr>
            <p:cNvPr id="75" name="Line 66"/>
            <p:cNvSpPr>
              <a:spLocks noChangeShapeType="1"/>
            </p:cNvSpPr>
            <p:nvPr/>
          </p:nvSpPr>
          <p:spPr bwMode="auto">
            <a:xfrm>
              <a:off x="5573476" y="4150714"/>
              <a:ext cx="457199" cy="0"/>
            </a:xfrm>
            <a:prstGeom prst="line">
              <a:avLst/>
            </a:prstGeom>
            <a:noFill/>
            <a:ln w="22225">
              <a:solidFill>
                <a:schemeClr val="tx1"/>
              </a:solidFill>
              <a:round/>
              <a:headEnd/>
              <a:tailEnd/>
            </a:ln>
            <a:extLst>
              <a:ext uri="{909E8E84-426E-40DD-AFC4-6F175D3DCCD1}">
                <a14:hiddenFill xmlns="" xmlns:a14="http://schemas.microsoft.com/office/drawing/2010/main">
                  <a:noFill/>
                </a14:hiddenFill>
              </a:ext>
            </a:extLst>
          </p:spPr>
          <p:txBody>
            <a:bodyPr lIns="74295" tIns="8890" rIns="74295" bIns="8890"/>
            <a:lstStyle/>
            <a:p>
              <a:endParaRPr lang="ja-JP" altLang="en-US"/>
            </a:p>
          </p:txBody>
        </p:sp>
        <p:sp>
          <p:nvSpPr>
            <p:cNvPr id="76" name="Text Box 67"/>
            <p:cNvSpPr txBox="1">
              <a:spLocks noChangeArrowheads="1"/>
            </p:cNvSpPr>
            <p:nvPr/>
          </p:nvSpPr>
          <p:spPr bwMode="auto">
            <a:xfrm>
              <a:off x="6025628" y="3759323"/>
              <a:ext cx="2346164" cy="245180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74295" tIns="8890" rIns="74295" bIns="8890"/>
            <a:lstStyle>
              <a:lvl1pPr marL="85725" indent="-85725"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algn="just" eaLnBrk="1" hangingPunct="1">
                <a:spcBef>
                  <a:spcPct val="50000"/>
                </a:spcBef>
                <a:buFont typeface="Wingdings" pitchFamily="2" charset="2"/>
                <a:buNone/>
              </a:pPr>
              <a:r>
                <a:rPr lang="ja-JP" altLang="en-US" sz="1000" dirty="0">
                  <a:solidFill>
                    <a:srgbClr val="000000"/>
                  </a:solidFill>
                  <a:latin typeface="ＭＳ ゴシック" pitchFamily="49" charset="-128"/>
                  <a:ea typeface="ＭＳ ゴシック" pitchFamily="49" charset="-128"/>
                </a:rPr>
                <a:t>地下鉄</a:t>
              </a:r>
            </a:p>
            <a:p>
              <a:pPr algn="just" eaLnBrk="1" hangingPunct="1">
                <a:spcBef>
                  <a:spcPct val="50000"/>
                </a:spcBef>
                <a:buFont typeface="Wingdings" pitchFamily="2" charset="2"/>
                <a:buNone/>
              </a:pPr>
              <a:r>
                <a:rPr lang="ja-JP" altLang="en-US" sz="1000" dirty="0">
                  <a:solidFill>
                    <a:srgbClr val="000000"/>
                  </a:solidFill>
                  <a:latin typeface="ＭＳ ゴシック" pitchFamily="49" charset="-128"/>
                  <a:ea typeface="ＭＳ ゴシック" pitchFamily="49" charset="-128"/>
                </a:rPr>
                <a:t>私鉄</a:t>
              </a:r>
            </a:p>
            <a:p>
              <a:pPr algn="just" eaLnBrk="1" hangingPunct="1">
                <a:spcBef>
                  <a:spcPct val="50000"/>
                </a:spcBef>
                <a:buFont typeface="Wingdings" pitchFamily="2" charset="2"/>
                <a:buNone/>
              </a:pPr>
              <a:r>
                <a:rPr lang="ja-JP" altLang="en-US" sz="1000" dirty="0">
                  <a:solidFill>
                    <a:srgbClr val="000000"/>
                  </a:solidFill>
                  <a:latin typeface="ＭＳ ゴシック" pitchFamily="49" charset="-128"/>
                  <a:ea typeface="ＭＳ ゴシック" pitchFamily="49" charset="-128"/>
                </a:rPr>
                <a:t>ＪＲ</a:t>
              </a:r>
              <a:endParaRPr lang="en-US" altLang="ja-JP" sz="1000" dirty="0">
                <a:solidFill>
                  <a:srgbClr val="000000"/>
                </a:solidFill>
                <a:latin typeface="ＭＳ ゴシック" pitchFamily="49" charset="-128"/>
                <a:ea typeface="ＭＳ ゴシック" pitchFamily="49" charset="-128"/>
              </a:endParaRPr>
            </a:p>
            <a:p>
              <a:pPr algn="just" eaLnBrk="1" hangingPunct="1">
                <a:spcBef>
                  <a:spcPct val="50000"/>
                </a:spcBef>
                <a:buFont typeface="Wingdings" pitchFamily="2" charset="2"/>
                <a:buNone/>
              </a:pPr>
              <a:r>
                <a:rPr lang="ja-JP" altLang="en-US" sz="1000" dirty="0" smtClean="0">
                  <a:solidFill>
                    <a:srgbClr val="000000"/>
                  </a:solidFill>
                  <a:latin typeface="ＭＳ ゴシック" pitchFamily="49" charset="-128"/>
                  <a:ea typeface="ＭＳ ゴシック" pitchFamily="49" charset="-128"/>
                </a:rPr>
                <a:t>区役所</a:t>
              </a:r>
              <a:r>
                <a:rPr lang="en-US" altLang="ja-JP" sz="1000" dirty="0" smtClean="0">
                  <a:solidFill>
                    <a:srgbClr val="000000"/>
                  </a:solidFill>
                  <a:latin typeface="ＭＳ ゴシック" pitchFamily="49" charset="-128"/>
                  <a:ea typeface="ＭＳ ゴシック" pitchFamily="49" charset="-128"/>
                </a:rPr>
                <a:t>(</a:t>
              </a:r>
              <a:r>
                <a:rPr lang="ja-JP" altLang="en-US" sz="1000" dirty="0" smtClean="0">
                  <a:solidFill>
                    <a:srgbClr val="000000"/>
                  </a:solidFill>
                  <a:latin typeface="ＭＳ ゴシック" pitchFamily="49" charset="-128"/>
                  <a:ea typeface="ＭＳ ゴシック" pitchFamily="49" charset="-128"/>
                </a:rPr>
                <a:t>総合区役所</a:t>
              </a:r>
              <a:r>
                <a:rPr lang="en-US" altLang="ja-JP" sz="1000" dirty="0" smtClean="0">
                  <a:solidFill>
                    <a:srgbClr val="000000"/>
                  </a:solidFill>
                  <a:latin typeface="ＭＳ ゴシック" pitchFamily="49" charset="-128"/>
                  <a:ea typeface="ＭＳ ゴシック" pitchFamily="49" charset="-128"/>
                </a:rPr>
                <a:t>)</a:t>
              </a:r>
            </a:p>
            <a:p>
              <a:pPr algn="just" eaLnBrk="1" hangingPunct="1">
                <a:spcBef>
                  <a:spcPct val="50000"/>
                </a:spcBef>
                <a:buFont typeface="Wingdings" pitchFamily="2" charset="2"/>
                <a:buNone/>
              </a:pPr>
              <a:r>
                <a:rPr lang="ja-JP" altLang="en-US" sz="1000" dirty="0" smtClean="0">
                  <a:solidFill>
                    <a:srgbClr val="000000"/>
                  </a:solidFill>
                  <a:latin typeface="ＭＳ ゴシック" pitchFamily="49" charset="-128"/>
                  <a:ea typeface="ＭＳ ゴシック" pitchFamily="49" charset="-128"/>
                </a:rPr>
                <a:t>区役所</a:t>
              </a:r>
              <a:r>
                <a:rPr lang="en-US" altLang="ja-JP" sz="1000" dirty="0" smtClean="0">
                  <a:solidFill>
                    <a:srgbClr val="000000"/>
                  </a:solidFill>
                  <a:latin typeface="ＭＳ ゴシック" pitchFamily="49" charset="-128"/>
                  <a:ea typeface="ＭＳ ゴシック" pitchFamily="49" charset="-128"/>
                </a:rPr>
                <a:t>(</a:t>
              </a:r>
              <a:r>
                <a:rPr lang="ja-JP" altLang="en-US" sz="1000" dirty="0" smtClean="0">
                  <a:solidFill>
                    <a:srgbClr val="000000"/>
                  </a:solidFill>
                  <a:latin typeface="ＭＳ ゴシック" pitchFamily="49" charset="-128"/>
                  <a:ea typeface="ＭＳ ゴシック" pitchFamily="49" charset="-128"/>
                </a:rPr>
                <a:t>地域自治区事務所</a:t>
              </a:r>
              <a:r>
                <a:rPr lang="en-US" altLang="ja-JP" sz="1000" dirty="0" smtClean="0">
                  <a:solidFill>
                    <a:srgbClr val="000000"/>
                  </a:solidFill>
                  <a:latin typeface="ＭＳ ゴシック" pitchFamily="49" charset="-128"/>
                  <a:ea typeface="ＭＳ ゴシック" pitchFamily="49" charset="-128"/>
                </a:rPr>
                <a:t>)</a:t>
              </a:r>
            </a:p>
            <a:p>
              <a:pPr algn="just" eaLnBrk="1" hangingPunct="1">
                <a:spcBef>
                  <a:spcPct val="50000"/>
                </a:spcBef>
                <a:buFont typeface="Wingdings" pitchFamily="2" charset="2"/>
                <a:buNone/>
              </a:pPr>
              <a:endParaRPr lang="en-US" altLang="ja-JP" sz="1000" dirty="0">
                <a:solidFill>
                  <a:srgbClr val="000000"/>
                </a:solidFill>
                <a:latin typeface="ＭＳ ゴシック" pitchFamily="49" charset="-128"/>
                <a:ea typeface="ＭＳ ゴシック" pitchFamily="49" charset="-128"/>
              </a:endParaRPr>
            </a:p>
            <a:p>
              <a:pPr algn="just" eaLnBrk="1" hangingPunct="1">
                <a:spcBef>
                  <a:spcPct val="50000"/>
                </a:spcBef>
                <a:buFont typeface="Wingdings" pitchFamily="2" charset="2"/>
                <a:buNone/>
              </a:pPr>
              <a:endParaRPr lang="en-US" altLang="ja-JP" sz="1000" dirty="0">
                <a:solidFill>
                  <a:srgbClr val="000000"/>
                </a:solidFill>
                <a:latin typeface="ＭＳ ゴシック" pitchFamily="49" charset="-128"/>
                <a:ea typeface="ＭＳ ゴシック" pitchFamily="49" charset="-128"/>
              </a:endParaRPr>
            </a:p>
          </p:txBody>
        </p:sp>
        <p:sp>
          <p:nvSpPr>
            <p:cNvPr id="77" name="円/楕円 76"/>
            <p:cNvSpPr/>
            <p:nvPr/>
          </p:nvSpPr>
          <p:spPr>
            <a:xfrm>
              <a:off x="5731724" y="5005617"/>
              <a:ext cx="140703" cy="142677"/>
            </a:xfrm>
            <a:prstGeom prst="ellipse">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sp>
          <p:nvSpPr>
            <p:cNvPr id="78" name="円/楕円 77"/>
            <p:cNvSpPr/>
            <p:nvPr/>
          </p:nvSpPr>
          <p:spPr>
            <a:xfrm>
              <a:off x="5694529" y="4670638"/>
              <a:ext cx="215093" cy="215048"/>
            </a:xfrm>
            <a:prstGeom prst="ellipse">
              <a:avLst/>
            </a:prstGeom>
            <a:blipFill dpi="0" rotWithShape="1">
              <a:blip r:embed="rId4" cstate="print"/>
              <a:srcRect/>
              <a:tile tx="0" ty="0" sx="100000" sy="100000" flip="none" algn="tl"/>
            </a:blip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sp>
          <p:nvSpPr>
            <p:cNvPr id="79" name="Line 64"/>
            <p:cNvSpPr>
              <a:spLocks noChangeShapeType="1"/>
            </p:cNvSpPr>
            <p:nvPr/>
          </p:nvSpPr>
          <p:spPr bwMode="auto">
            <a:xfrm>
              <a:off x="5580112" y="4469843"/>
              <a:ext cx="457199" cy="0"/>
            </a:xfrm>
            <a:prstGeom prst="line">
              <a:avLst/>
            </a:prstGeom>
            <a:noFill/>
            <a:ln w="22225">
              <a:solidFill>
                <a:srgbClr val="000000"/>
              </a:solidFill>
              <a:round/>
              <a:headEnd/>
              <a:tailEnd/>
            </a:ln>
            <a:extLst>
              <a:ext uri="{909E8E84-426E-40DD-AFC4-6F175D3DCCD1}">
                <a14:hiddenFill xmlns="" xmlns:a14="http://schemas.microsoft.com/office/drawing/2010/main">
                  <a:noFill/>
                </a14:hiddenFill>
              </a:ext>
            </a:extLst>
          </p:spPr>
          <p:txBody>
            <a:bodyPr lIns="74295" tIns="8890" rIns="74295" bIns="8890"/>
            <a:lstStyle/>
            <a:p>
              <a:endParaRPr lang="ja-JP" altLang="en-US"/>
            </a:p>
          </p:txBody>
        </p:sp>
        <p:sp>
          <p:nvSpPr>
            <p:cNvPr id="80" name="Line 68"/>
            <p:cNvSpPr>
              <a:spLocks noChangeShapeType="1"/>
            </p:cNvSpPr>
            <p:nvPr/>
          </p:nvSpPr>
          <p:spPr bwMode="auto">
            <a:xfrm>
              <a:off x="5573476" y="4469843"/>
              <a:ext cx="457199" cy="0"/>
            </a:xfrm>
            <a:prstGeom prst="line">
              <a:avLst/>
            </a:prstGeom>
            <a:noFill/>
            <a:ln w="12700">
              <a:solidFill>
                <a:srgbClr val="FFFFFF"/>
              </a:solidFill>
              <a:prstDash val="dash"/>
              <a:round/>
              <a:headEnd/>
              <a:tailEnd/>
            </a:ln>
            <a:extLst>
              <a:ext uri="{909E8E84-426E-40DD-AFC4-6F175D3DCCD1}">
                <a14:hiddenFill xmlns="" xmlns:a14="http://schemas.microsoft.com/office/drawing/2010/main">
                  <a:noFill/>
                </a14:hiddenFill>
              </a:ext>
            </a:extLst>
          </p:spPr>
          <p:txBody>
            <a:bodyPr lIns="74295" tIns="8890" rIns="74295" bIns="8890"/>
            <a:lstStyle/>
            <a:p>
              <a:endParaRPr lang="ja-JP" altLang="en-US"/>
            </a:p>
          </p:txBody>
        </p:sp>
      </p:grpSp>
      <p:sp>
        <p:nvSpPr>
          <p:cNvPr id="81" name="正方形/長方形 27"/>
          <p:cNvSpPr>
            <a:spLocks noChangeArrowheads="1"/>
          </p:cNvSpPr>
          <p:nvPr/>
        </p:nvSpPr>
        <p:spPr bwMode="auto">
          <a:xfrm>
            <a:off x="8106914" y="0"/>
            <a:ext cx="1031875" cy="261937"/>
          </a:xfrm>
          <a:prstGeom prst="rect">
            <a:avLst/>
          </a:prstGeom>
          <a:noFill/>
          <a:ln w="9525">
            <a:noFill/>
            <a:miter lim="800000"/>
            <a:headEnd/>
            <a:tailEnd/>
          </a:ln>
        </p:spPr>
        <p:txBody>
          <a:bodyPr>
            <a:spAutoFit/>
          </a:bodyPr>
          <a:lstStyle/>
          <a:p>
            <a:pPr algn="r"/>
            <a:r>
              <a:rPr lang="ja-JP" altLang="en-US" sz="1100" b="1" dirty="0" smtClean="0">
                <a:solidFill>
                  <a:srgbClr val="000000"/>
                </a:solidFill>
                <a:latin typeface="ＭＳ Ｐゴシック" charset="-128"/>
                <a:ea typeface="Meiryo UI" pitchFamily="50" charset="-128"/>
                <a:cs typeface="Meiryo UI" pitchFamily="50" charset="-128"/>
              </a:rPr>
              <a:t>すがた</a:t>
            </a:r>
            <a:r>
              <a:rPr lang="en-US" altLang="ja-JP" sz="1100" b="1" dirty="0" smtClean="0">
                <a:solidFill>
                  <a:srgbClr val="000000"/>
                </a:solidFill>
                <a:latin typeface="ＭＳ Ｐゴシック" charset="-128"/>
                <a:ea typeface="Meiryo UI" pitchFamily="50" charset="-128"/>
                <a:cs typeface="Meiryo UI" pitchFamily="50" charset="-128"/>
              </a:rPr>
              <a:t>-</a:t>
            </a:r>
            <a:r>
              <a:rPr lang="ja-JP" altLang="en-US" sz="1100" b="1" dirty="0" smtClean="0">
                <a:solidFill>
                  <a:srgbClr val="000000"/>
                </a:solidFill>
                <a:latin typeface="ＭＳ Ｐゴシック" charset="-128"/>
                <a:ea typeface="Meiryo UI" pitchFamily="50" charset="-128"/>
                <a:cs typeface="Meiryo UI" pitchFamily="50" charset="-128"/>
              </a:rPr>
              <a:t>２６</a:t>
            </a:r>
            <a:endParaRPr lang="ja-JP" altLang="en-US" sz="1200" b="1" dirty="0">
              <a:solidFill>
                <a:srgbClr val="000000"/>
              </a:solidFill>
              <a:latin typeface="ＭＳ Ｐゴシック" charset="-128"/>
              <a:ea typeface="Meiryo UI" pitchFamily="50" charset="-128"/>
              <a:cs typeface="Meiryo UI" pitchFamily="50" charset="-128"/>
            </a:endParaRPr>
          </a:p>
        </p:txBody>
      </p:sp>
    </p:spTree>
  </p:cSld>
  <p:clrMapOvr>
    <a:masterClrMapping/>
  </p:clrMapOvr>
  <p:timing>
    <p:tnLst>
      <p:par>
        <p:cTn id="1" dur="indefinite" restart="never" nodeType="tmRoot"/>
      </p:par>
    </p:tnLst>
  </p:timing>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22" name="タイトル 3"/>
          <p:cNvSpPr txBox="1">
            <a:spLocks/>
          </p:cNvSpPr>
          <p:nvPr/>
        </p:nvSpPr>
        <p:spPr bwMode="auto">
          <a:xfrm>
            <a:off x="107950" y="136180"/>
            <a:ext cx="8928100" cy="6488113"/>
          </a:xfrm>
          <a:prstGeom prst="rect">
            <a:avLst/>
          </a:prstGeom>
          <a:noFill/>
          <a:ln w="19050" algn="ctr">
            <a:solidFill>
              <a:schemeClr val="accent2"/>
            </a:solidFill>
            <a:miter lim="800000"/>
            <a:headEnd/>
            <a:tailEnd/>
          </a:ln>
          <a:extLst>
            <a:ext uri="{909E8E84-426E-40DD-AFC4-6F175D3DCCD1}">
              <a14:hiddenFill xmlns="" xmlns:a14="http://schemas.microsoft.com/office/drawing/2010/main">
                <a:solidFill>
                  <a:srgbClr val="FFFFFF"/>
                </a:solidFill>
              </a14:hiddenFill>
            </a:ext>
          </a:extLst>
        </p:spPr>
        <p:txBody>
          <a:bodyPr/>
          <a:lstStyle>
            <a:lvl1pPr marL="171450" indent="-171450"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buFont typeface="Wingdings" pitchFamily="2" charset="2"/>
              <a:buChar char="u"/>
            </a:pPr>
            <a:endParaRPr lang="en-US" altLang="ja-JP" sz="900">
              <a:solidFill>
                <a:srgbClr val="000000"/>
              </a:solidFill>
              <a:latin typeface="Meiryo UI" pitchFamily="50" charset="-128"/>
              <a:ea typeface="Meiryo UI" pitchFamily="50" charset="-128"/>
              <a:cs typeface="Meiryo UI" pitchFamily="50" charset="-128"/>
            </a:endParaRPr>
          </a:p>
        </p:txBody>
      </p:sp>
      <p:sp>
        <p:nvSpPr>
          <p:cNvPr id="3" name="テキスト ボックス 2"/>
          <p:cNvSpPr txBox="1"/>
          <p:nvPr/>
        </p:nvSpPr>
        <p:spPr bwMode="gray">
          <a:xfrm>
            <a:off x="250825" y="39343"/>
            <a:ext cx="3960813" cy="185737"/>
          </a:xfrm>
          <a:prstGeom prst="rect">
            <a:avLst/>
          </a:prstGeom>
          <a:solidFill>
            <a:schemeClr val="accent2">
              <a:lumMod val="75000"/>
            </a:schemeClr>
          </a:solidFill>
          <a:ln w="22225">
            <a:solidFill>
              <a:schemeClr val="accent2">
                <a:lumMod val="75000"/>
              </a:schemeClr>
            </a:solidFill>
          </a:ln>
        </p:spPr>
        <p:txBody>
          <a:bodyPr lIns="0" tIns="0" rIns="0" bIns="0" anchor="ctr">
            <a:spAutoFit/>
          </a:bodyPr>
          <a:lstStyle/>
          <a:p>
            <a:pPr algn="ctr">
              <a:defRPr/>
            </a:pPr>
            <a:r>
              <a:rPr lang="ja-JP" altLang="en-US" sz="1200" b="1" dirty="0">
                <a:solidFill>
                  <a:schemeClr val="bg1"/>
                </a:solidFill>
                <a:latin typeface="Meiryo UI" pitchFamily="50" charset="-128"/>
                <a:ea typeface="Meiryo UI" pitchFamily="50" charset="-128"/>
                <a:cs typeface="Meiryo UI" pitchFamily="50" charset="-128"/>
              </a:rPr>
              <a:t>総合区の状況（統計データ）＜</a:t>
            </a:r>
            <a:r>
              <a:rPr lang="en-US" altLang="ja-JP" sz="1200" b="1" dirty="0">
                <a:solidFill>
                  <a:schemeClr val="bg1"/>
                </a:solidFill>
                <a:latin typeface="Meiryo UI" pitchFamily="50" charset="-128"/>
                <a:ea typeface="Meiryo UI" pitchFamily="50" charset="-128"/>
                <a:cs typeface="Meiryo UI" pitchFamily="50" charset="-128"/>
              </a:rPr>
              <a:t>2</a:t>
            </a:r>
            <a:r>
              <a:rPr lang="ja-JP" altLang="en-US" sz="1200" b="1" dirty="0">
                <a:solidFill>
                  <a:schemeClr val="bg1"/>
                </a:solidFill>
                <a:latin typeface="Meiryo UI" pitchFamily="50" charset="-128"/>
                <a:ea typeface="Meiryo UI" pitchFamily="50" charset="-128"/>
                <a:cs typeface="Meiryo UI" pitchFamily="50" charset="-128"/>
              </a:rPr>
              <a:t>／</a:t>
            </a:r>
            <a:r>
              <a:rPr lang="en-US" altLang="ja-JP" sz="1200" b="1" dirty="0">
                <a:solidFill>
                  <a:schemeClr val="bg1"/>
                </a:solidFill>
                <a:latin typeface="Meiryo UI" pitchFamily="50" charset="-128"/>
                <a:ea typeface="Meiryo UI" pitchFamily="50" charset="-128"/>
                <a:cs typeface="Meiryo UI" pitchFamily="50" charset="-128"/>
              </a:rPr>
              <a:t>3</a:t>
            </a:r>
            <a:r>
              <a:rPr lang="ja-JP" altLang="en-US" sz="1200" b="1" dirty="0">
                <a:solidFill>
                  <a:schemeClr val="bg1"/>
                </a:solidFill>
                <a:latin typeface="Meiryo UI" pitchFamily="50" charset="-128"/>
                <a:ea typeface="Meiryo UI" pitchFamily="50" charset="-128"/>
                <a:cs typeface="Meiryo UI" pitchFamily="50" charset="-128"/>
              </a:rPr>
              <a:t>＞</a:t>
            </a:r>
          </a:p>
        </p:txBody>
      </p:sp>
      <p:sp>
        <p:nvSpPr>
          <p:cNvPr id="30724" name="テキスト ボックス 24"/>
          <p:cNvSpPr txBox="1">
            <a:spLocks noChangeArrowheads="1"/>
          </p:cNvSpPr>
          <p:nvPr/>
        </p:nvSpPr>
        <p:spPr bwMode="auto">
          <a:xfrm>
            <a:off x="187325" y="277468"/>
            <a:ext cx="360363" cy="6300787"/>
          </a:xfrm>
          <a:prstGeom prst="rect">
            <a:avLst/>
          </a:prstGeom>
          <a:solidFill>
            <a:srgbClr val="993300"/>
          </a:solidFill>
          <a:ln>
            <a:noFill/>
          </a:ln>
          <a:extLst>
            <a:ext uri="{91240B29-F687-4F45-9708-019B960494DF}">
              <a14:hiddenLine xmlns="" xmlns:a14="http://schemas.microsoft.com/office/drawing/2010/main" w="22225">
                <a:solidFill>
                  <a:srgbClr val="000000"/>
                </a:solidFill>
                <a:miter lim="800000"/>
                <a:headEnd/>
                <a:tailEnd/>
              </a14:hiddenLine>
            </a:ext>
          </a:extLst>
        </p:spPr>
        <p:txBody>
          <a:bodyPr vert="eaVert" lIns="0" tIns="0" rIns="0" bIns="0" anchor="ct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algn="ctr" eaLnBrk="1" hangingPunct="1"/>
            <a:r>
              <a:rPr lang="ja-JP" altLang="en-US" sz="1200" b="1">
                <a:solidFill>
                  <a:schemeClr val="bg1"/>
                </a:solidFill>
                <a:latin typeface="ＭＳ ゴシック" pitchFamily="49" charset="-128"/>
                <a:ea typeface="ＭＳ ゴシック" pitchFamily="49" charset="-128"/>
              </a:rPr>
              <a:t>産　業</a:t>
            </a:r>
          </a:p>
        </p:txBody>
      </p:sp>
      <p:graphicFrame>
        <p:nvGraphicFramePr>
          <p:cNvPr id="5" name="Group 30"/>
          <p:cNvGraphicFramePr>
            <a:graphicFrameLocks noGrp="1"/>
          </p:cNvGraphicFramePr>
          <p:nvPr/>
        </p:nvGraphicFramePr>
        <p:xfrm>
          <a:off x="828675" y="1144243"/>
          <a:ext cx="2268537" cy="1971701"/>
        </p:xfrm>
        <a:graphic>
          <a:graphicData uri="http://schemas.openxmlformats.org/drawingml/2006/table">
            <a:tbl>
              <a:tblPr/>
              <a:tblGrid>
                <a:gridCol w="239074"/>
                <a:gridCol w="877191"/>
                <a:gridCol w="1152272"/>
              </a:tblGrid>
              <a:tr h="245958">
                <a:tc gridSpan="3">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000" b="1" i="0" u="none" strike="noStrike" cap="none" normalizeH="0" baseline="0" dirty="0" smtClean="0">
                          <a:ln>
                            <a:noFill/>
                          </a:ln>
                          <a:solidFill>
                            <a:schemeClr val="tx1"/>
                          </a:solidFill>
                          <a:effectLst/>
                          <a:latin typeface="ＭＳ Ｐゴシック" pitchFamily="50" charset="-128"/>
                          <a:ea typeface="ＭＳ Ｐゴシック" pitchFamily="50" charset="-128"/>
                        </a:rPr>
                        <a:t>区内総生産</a:t>
                      </a:r>
                    </a:p>
                  </a:txBody>
                  <a:tcPr marL="54013" marR="54013" marT="46792" marB="46792" anchor="ct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9900"/>
                    </a:solidFill>
                  </a:tcPr>
                </a:tc>
                <a:tc hMerge="1">
                  <a:txBody>
                    <a:bodyPr/>
                    <a:lstStyle/>
                    <a:p>
                      <a:endParaRPr kumimoji="1" lang="ja-JP" altLang="en-US"/>
                    </a:p>
                  </a:txBody>
                  <a:tcPr/>
                </a:tc>
                <a:tc hMerge="1">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1" lang="ja-JP" altLang="en-US" sz="1000" b="1"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54000" marR="54000" marT="46800" marB="46800" anchor="ct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9900"/>
                    </a:solidFill>
                  </a:tcPr>
                </a:tc>
              </a:tr>
              <a:tr h="287950">
                <a:tc gridSpan="2">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総生産</a:t>
                      </a:r>
                    </a:p>
                  </a:txBody>
                  <a:tcPr marL="54013" marR="54013" marT="46792" marB="46792"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solidFill>
                      <a:schemeClr val="bg1"/>
                    </a:solidFill>
                  </a:tcPr>
                </a:tc>
                <a:tc hMerge="1">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54000" marR="54000" marT="46800" marB="46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c>
                  <a:txBody>
                    <a:bodyPr/>
                    <a:lstStyle/>
                    <a:p>
                      <a:pPr algn="ctr" fontAlgn="ctr"/>
                      <a:r>
                        <a:rPr lang="ja-JP" altLang="en-US" sz="1000" b="0" i="0" u="none" strike="noStrike" dirty="0">
                          <a:latin typeface="ＭＳ Ｐゴシック" pitchFamily="50" charset="-128"/>
                          <a:ea typeface="ＭＳ Ｐゴシック" pitchFamily="50" charset="-128"/>
                        </a:rPr>
                        <a:t> </a:t>
                      </a:r>
                      <a:r>
                        <a:rPr lang="en-US" altLang="ja-JP" sz="1000" b="0" i="0" u="none" strike="noStrike" dirty="0">
                          <a:latin typeface="ＭＳ Ｐゴシック" pitchFamily="50" charset="-128"/>
                          <a:ea typeface="ＭＳ Ｐゴシック" pitchFamily="50" charset="-128"/>
                        </a:rPr>
                        <a:t>4,825</a:t>
                      </a:r>
                      <a:r>
                        <a:rPr lang="ja-JP" altLang="en-US" sz="1000" b="0" i="0" u="none" strike="noStrike" dirty="0">
                          <a:latin typeface="ＭＳ Ｐゴシック" pitchFamily="50" charset="-128"/>
                          <a:ea typeface="ＭＳ Ｐゴシック" pitchFamily="50" charset="-128"/>
                        </a:rPr>
                        <a:t>億円</a:t>
                      </a:r>
                    </a:p>
                  </a:txBody>
                  <a:tcPr marL="9527" marR="9527" marT="9523"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r>
              <a:tr h="287289">
                <a:tc rowSpan="4">
                  <a:txBody>
                    <a:bodyPr/>
                    <a:lstStyle/>
                    <a:p>
                      <a:pPr marL="0" marR="0" lvl="0" indent="0" algn="ctr" defTabSz="914400" rtl="0" eaLnBrk="1" fontAlgn="base" latinLnBrk="0" hangingPunct="1">
                        <a:lnSpc>
                          <a:spcPct val="80000"/>
                        </a:lnSpc>
                        <a:spcBef>
                          <a:spcPct val="0"/>
                        </a:spcBef>
                        <a:spcAft>
                          <a:spcPct val="0"/>
                        </a:spcAft>
                        <a:buClrTx/>
                        <a:buSzTx/>
                        <a:buFontTx/>
                        <a:buNone/>
                        <a:tabLst/>
                        <a:defRPr/>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業種</a:t>
                      </a: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4</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分類別</a:t>
                      </a:r>
                    </a:p>
                  </a:txBody>
                  <a:tcPr marL="54013" marR="54013" marT="46792" marB="46792" vert="eaVert"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製造業</a:t>
                      </a:r>
                    </a:p>
                  </a:txBody>
                  <a:tcPr marL="54013" marR="54013" marT="46792" marB="46792"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c>
                  <a:txBody>
                    <a:bodyPr/>
                    <a:lstStyle/>
                    <a:p>
                      <a:pPr algn="ctr" fontAlgn="ctr"/>
                      <a:r>
                        <a:rPr lang="en-US" altLang="ja-JP" sz="1000" b="0" i="0" u="none" strike="noStrike" dirty="0">
                          <a:latin typeface="ＭＳ Ｐゴシック" pitchFamily="50" charset="-128"/>
                          <a:ea typeface="ＭＳ Ｐゴシック" pitchFamily="50" charset="-128"/>
                        </a:rPr>
                        <a:t>27.0%</a:t>
                      </a:r>
                    </a:p>
                  </a:txBody>
                  <a:tcPr marL="9527" marR="9527" marT="9523"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r>
              <a:tr h="287289">
                <a:tc vMerge="1">
                  <a:txBody>
                    <a:bodyPr/>
                    <a:lstStyle/>
                    <a:p>
                      <a:endParaRPr kumimoji="1" lang="ja-JP" altLang="en-US"/>
                    </a:p>
                  </a:txBody>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卸・小売業</a:t>
                      </a:r>
                    </a:p>
                  </a:txBody>
                  <a:tcPr marL="54013" marR="54013" marT="46792" marB="46792"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c>
                  <a:txBody>
                    <a:bodyPr/>
                    <a:lstStyle/>
                    <a:p>
                      <a:pPr algn="ctr" fontAlgn="ctr"/>
                      <a:r>
                        <a:rPr lang="en-US" altLang="ja-JP" sz="1000" b="0" i="0" u="none" strike="noStrike" dirty="0">
                          <a:latin typeface="ＭＳ Ｐゴシック" pitchFamily="50" charset="-128"/>
                          <a:ea typeface="ＭＳ Ｐゴシック" pitchFamily="50" charset="-128"/>
                        </a:rPr>
                        <a:t>23.4%</a:t>
                      </a:r>
                    </a:p>
                  </a:txBody>
                  <a:tcPr marL="9527" marR="9527" marT="9523"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r>
              <a:tr h="287289">
                <a:tc vMerge="1">
                  <a:txBody>
                    <a:bodyPr/>
                    <a:lstStyle/>
                    <a:p>
                      <a:endParaRPr kumimoji="1" lang="ja-JP" altLang="en-US"/>
                    </a:p>
                  </a:txBody>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サービス業</a:t>
                      </a:r>
                    </a:p>
                  </a:txBody>
                  <a:tcPr marL="54013" marR="54013" marT="46792" marB="46792"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c>
                  <a:txBody>
                    <a:bodyPr/>
                    <a:lstStyle/>
                    <a:p>
                      <a:pPr algn="ctr" fontAlgn="ctr"/>
                      <a:r>
                        <a:rPr lang="en-US" altLang="ja-JP" sz="1000" b="0" i="0" u="none" strike="noStrike" dirty="0">
                          <a:latin typeface="ＭＳ Ｐゴシック" pitchFamily="50" charset="-128"/>
                          <a:ea typeface="ＭＳ Ｐゴシック" pitchFamily="50" charset="-128"/>
                        </a:rPr>
                        <a:t>45.2%</a:t>
                      </a:r>
                    </a:p>
                  </a:txBody>
                  <a:tcPr marL="9527" marR="9527" marT="9523"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r>
              <a:tr h="287950">
                <a:tc vMerge="1">
                  <a:txBody>
                    <a:bodyPr/>
                    <a:lstStyle/>
                    <a:p>
                      <a:endParaRPr kumimoji="1" lang="ja-JP" altLang="en-US"/>
                    </a:p>
                  </a:txBody>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その他</a:t>
                      </a:r>
                    </a:p>
                  </a:txBody>
                  <a:tcPr marL="54013" marR="54013" marT="46792" marB="46792"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algn="ctr" fontAlgn="ctr"/>
                      <a:r>
                        <a:rPr lang="en-US" altLang="ja-JP" sz="1000" b="0" i="0" u="none" strike="noStrike" dirty="0">
                          <a:latin typeface="ＭＳ Ｐゴシック" pitchFamily="50" charset="-128"/>
                          <a:ea typeface="ＭＳ Ｐゴシック" pitchFamily="50" charset="-128"/>
                        </a:rPr>
                        <a:t>4.4%</a:t>
                      </a:r>
                    </a:p>
                  </a:txBody>
                  <a:tcPr marL="9527" marR="9527" marT="9523"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287950">
                <a:tc gridSpan="2">
                  <a:txBody>
                    <a:bodyPr/>
                    <a:lstStyle/>
                    <a:p>
                      <a:pPr marL="0" marR="0" lvl="0" indent="0" algn="ctr" defTabSz="914400" rtl="0" eaLnBrk="1" fontAlgn="base" latinLnBrk="0" hangingPunct="1">
                        <a:lnSpc>
                          <a:spcPct val="8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企業本社数</a:t>
                      </a:r>
                    </a:p>
                  </a:txBody>
                  <a:tcPr marL="54013" marR="54013" marT="46792" marB="46792"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kumimoji="1" lang="ja-JP" altLang="en-US"/>
                    </a:p>
                  </a:txBody>
                  <a:tcPr/>
                </a:tc>
                <a:tc>
                  <a:txBody>
                    <a:bodyPr/>
                    <a:lstStyle/>
                    <a:p>
                      <a:pPr algn="ctr" fontAlgn="ctr"/>
                      <a:r>
                        <a:rPr lang="en-US" altLang="ja-JP" sz="1000" b="0" i="0" u="none" strike="noStrike" dirty="0" smtClean="0">
                          <a:latin typeface="ＭＳ Ｐゴシック" pitchFamily="50" charset="-128"/>
                          <a:ea typeface="ＭＳ Ｐゴシック" pitchFamily="50" charset="-128"/>
                        </a:rPr>
                        <a:t>9,975</a:t>
                      </a:r>
                      <a:r>
                        <a:rPr lang="ja-JP" altLang="en-US" sz="1000" b="0" i="0" u="none" strike="noStrike" dirty="0" smtClean="0">
                          <a:latin typeface="ＭＳ Ｐゴシック" pitchFamily="50" charset="-128"/>
                          <a:ea typeface="ＭＳ Ｐゴシック" pitchFamily="50" charset="-128"/>
                        </a:rPr>
                        <a:t>社</a:t>
                      </a:r>
                      <a:endParaRPr lang="ja-JP" altLang="en-US" sz="1000" b="0" i="0" u="none" strike="noStrike" dirty="0">
                        <a:latin typeface="ＭＳ Ｐゴシック" pitchFamily="50" charset="-128"/>
                        <a:ea typeface="ＭＳ Ｐゴシック" pitchFamily="50" charset="-128"/>
                      </a:endParaRPr>
                    </a:p>
                  </a:txBody>
                  <a:tcPr marL="9527" marR="9527" marT="9523"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r>
            </a:tbl>
          </a:graphicData>
        </a:graphic>
      </p:graphicFrame>
      <p:sp>
        <p:nvSpPr>
          <p:cNvPr id="30752" name="Rectangle 86"/>
          <p:cNvSpPr>
            <a:spLocks noChangeArrowheads="1"/>
          </p:cNvSpPr>
          <p:nvPr/>
        </p:nvSpPr>
        <p:spPr bwMode="auto">
          <a:xfrm>
            <a:off x="5634038" y="3449293"/>
            <a:ext cx="2159000" cy="157162"/>
          </a:xfrm>
          <a:prstGeom prst="rect">
            <a:avLst/>
          </a:prstGeom>
          <a:solidFill>
            <a:srgbClr val="008000"/>
          </a:solidFill>
          <a:ln>
            <a:noFill/>
          </a:ln>
          <a:extLst>
            <a:ext uri="{91240B29-F687-4F45-9708-019B960494DF}">
              <a14:hiddenLine xmlns="" xmlns:a14="http://schemas.microsoft.com/office/drawing/2010/main" w="9525" algn="ctr">
                <a:solidFill>
                  <a:srgbClr val="000000"/>
                </a:solidFill>
                <a:miter lim="800000"/>
                <a:headEnd/>
                <a:tailEnd/>
              </a14:hiddenLine>
            </a:ext>
          </a:extLst>
        </p:spPr>
        <p:txBody>
          <a:bodyPr wrap="none" anchor="ct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algn="ctr" eaLnBrk="1" hangingPunct="1"/>
            <a:r>
              <a:rPr lang="ja-JP" altLang="en-US" sz="1000" b="1">
                <a:solidFill>
                  <a:schemeClr val="bg1"/>
                </a:solidFill>
              </a:rPr>
              <a:t>産業別就業者数の推移</a:t>
            </a:r>
          </a:p>
        </p:txBody>
      </p:sp>
      <p:sp>
        <p:nvSpPr>
          <p:cNvPr id="30753" name="テキスト ボックス 33"/>
          <p:cNvSpPr txBox="1">
            <a:spLocks noChangeArrowheads="1"/>
          </p:cNvSpPr>
          <p:nvPr/>
        </p:nvSpPr>
        <p:spPr bwMode="auto">
          <a:xfrm>
            <a:off x="8027988" y="6463955"/>
            <a:ext cx="865187" cy="2000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r>
              <a:rPr lang="ja-JP" altLang="en-US" sz="700"/>
              <a:t>（</a:t>
            </a:r>
            <a:r>
              <a:rPr lang="en-US" altLang="ja-JP" sz="700"/>
              <a:t>H27</a:t>
            </a:r>
            <a:r>
              <a:rPr lang="ja-JP" altLang="en-US" sz="700"/>
              <a:t>国勢調査）</a:t>
            </a:r>
            <a:endParaRPr lang="en-US" altLang="ja-JP" sz="700"/>
          </a:p>
        </p:txBody>
      </p:sp>
      <p:graphicFrame>
        <p:nvGraphicFramePr>
          <p:cNvPr id="9" name="Group 30"/>
          <p:cNvGraphicFramePr>
            <a:graphicFrameLocks noGrp="1"/>
          </p:cNvGraphicFramePr>
          <p:nvPr/>
        </p:nvGraphicFramePr>
        <p:xfrm>
          <a:off x="3203575" y="1144243"/>
          <a:ext cx="2124075" cy="1973318"/>
        </p:xfrm>
        <a:graphic>
          <a:graphicData uri="http://schemas.openxmlformats.org/drawingml/2006/table">
            <a:tbl>
              <a:tblPr/>
              <a:tblGrid>
                <a:gridCol w="239026"/>
                <a:gridCol w="877014"/>
                <a:gridCol w="1008035"/>
              </a:tblGrid>
              <a:tr h="245908">
                <a:tc gridSpan="3">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000" b="1" i="0" u="none" strike="noStrike" cap="none" normalizeH="0" baseline="0" dirty="0" smtClean="0">
                          <a:ln>
                            <a:noFill/>
                          </a:ln>
                          <a:solidFill>
                            <a:schemeClr val="tx1"/>
                          </a:solidFill>
                          <a:effectLst/>
                          <a:latin typeface="ＭＳ Ｐゴシック" pitchFamily="50" charset="-128"/>
                          <a:ea typeface="ＭＳ Ｐゴシック" pitchFamily="50" charset="-128"/>
                        </a:rPr>
                        <a:t>産業別就業者数</a:t>
                      </a:r>
                    </a:p>
                  </a:txBody>
                  <a:tcPr marL="54002" marR="54002" marT="46783" marB="46783" anchor="ct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9900"/>
                    </a:solidFill>
                  </a:tcPr>
                </a:tc>
                <a:tc hMerge="1">
                  <a:txBody>
                    <a:bodyPr/>
                    <a:lstStyle/>
                    <a:p>
                      <a:endParaRPr kumimoji="1" lang="ja-JP" altLang="en-US" dirty="0"/>
                    </a:p>
                  </a:txBody>
                  <a:tcPr/>
                </a:tc>
                <a:tc hMerge="1">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1" lang="ja-JP" altLang="en-US" sz="1000" b="1"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54000" marR="54000" marT="46800" marB="46800"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9900"/>
                    </a:solidFill>
                  </a:tcPr>
                </a:tc>
              </a:tr>
              <a:tr h="431838">
                <a:tc gridSpan="2">
                  <a:txBody>
                    <a:bodyPr/>
                    <a:lstStyle/>
                    <a:p>
                      <a:pPr marL="0" marR="0" lvl="0" indent="0" algn="ctr" defTabSz="914400" rtl="0" eaLnBrk="1" fontAlgn="base" latinLnBrk="0" hangingPunct="1">
                        <a:lnSpc>
                          <a:spcPct val="8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就業者数</a:t>
                      </a:r>
                    </a:p>
                  </a:txBody>
                  <a:tcPr marL="54002" marR="54002" marT="46783" marB="46783"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kumimoji="1" lang="ja-JP" altLang="en-US"/>
                    </a:p>
                  </a:txBody>
                  <a:tcPr/>
                </a:tc>
                <a:tc>
                  <a:txBody>
                    <a:bodyPr/>
                    <a:lstStyle/>
                    <a:p>
                      <a:pPr algn="ctr" fontAlgn="ctr"/>
                      <a:r>
                        <a:rPr lang="en-US" altLang="ja-JP" sz="1000" b="0" i="0" u="none" strike="noStrike" dirty="0" smtClean="0">
                          <a:latin typeface="ＭＳ Ｐゴシック" pitchFamily="50" charset="-128"/>
                          <a:ea typeface="ＭＳ Ｐゴシック" pitchFamily="50" charset="-128"/>
                        </a:rPr>
                        <a:t>156,370</a:t>
                      </a:r>
                      <a:r>
                        <a:rPr lang="ja-JP" altLang="en-US" sz="1000" b="0" i="0" u="none" strike="noStrike" dirty="0" smtClean="0">
                          <a:latin typeface="ＭＳ Ｐゴシック" pitchFamily="50" charset="-128"/>
                          <a:ea typeface="ＭＳ Ｐゴシック" pitchFamily="50" charset="-128"/>
                        </a:rPr>
                        <a:t>人</a:t>
                      </a:r>
                      <a:r>
                        <a:rPr lang="en-US" altLang="ja-JP" sz="1000" b="0" i="0" u="none" strike="noStrike" dirty="0" smtClean="0">
                          <a:latin typeface="ＭＳ Ｐゴシック" pitchFamily="50" charset="-128"/>
                          <a:ea typeface="ＭＳ Ｐゴシック" pitchFamily="50" charset="-128"/>
                        </a:rPr>
                        <a:t>  </a:t>
                      </a:r>
                      <a:endParaRPr lang="en-US" altLang="ja-JP" sz="1000" b="0" i="0" u="none" strike="noStrike" dirty="0">
                        <a:latin typeface="ＭＳ Ｐゴシック" pitchFamily="50" charset="-128"/>
                        <a:ea typeface="ＭＳ Ｐゴシック" pitchFamily="50" charset="-128"/>
                      </a:endParaRPr>
                    </a:p>
                  </a:txBody>
                  <a:tcPr marL="9525" marR="9525" marT="9521"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359865">
                <a:tc rowSpan="4">
                  <a:txBody>
                    <a:bodyPr/>
                    <a:lstStyle/>
                    <a:p>
                      <a:pPr marL="0" marR="0" lvl="0" indent="0" algn="ctr" defTabSz="914400" rtl="0" eaLnBrk="1" fontAlgn="base" latinLnBrk="0" hangingPunct="1">
                        <a:lnSpc>
                          <a:spcPct val="8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内訳</a:t>
                      </a:r>
                    </a:p>
                  </a:txBody>
                  <a:tcPr marL="54002" marR="54002" marT="46783" marB="46783"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algn="ctr"/>
                      <a:r>
                        <a:rPr kumimoji="1" lang="ja-JP" altLang="en-US" sz="1000" dirty="0" smtClean="0">
                          <a:latin typeface="+mn-ea"/>
                          <a:ea typeface="+mn-ea"/>
                        </a:rPr>
                        <a:t>第一次産業</a:t>
                      </a:r>
                      <a:endParaRPr kumimoji="1" lang="ja-JP" altLang="en-US" sz="1000" dirty="0">
                        <a:latin typeface="+mn-ea"/>
                        <a:ea typeface="+mn-ea"/>
                      </a:endParaRPr>
                    </a:p>
                  </a:txBody>
                  <a:tcPr marL="54002" marR="54002" marT="46783" marB="4678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algn="ctr" fontAlgn="ctr"/>
                      <a:r>
                        <a:rPr lang="en-US" altLang="ja-JP" sz="1000" b="0" i="0" u="none" strike="noStrike" dirty="0">
                          <a:latin typeface="ＭＳ Ｐゴシック" pitchFamily="50" charset="-128"/>
                          <a:ea typeface="ＭＳ Ｐゴシック" pitchFamily="50" charset="-128"/>
                        </a:rPr>
                        <a:t>0.1%  </a:t>
                      </a:r>
                    </a:p>
                  </a:txBody>
                  <a:tcPr marL="9525" marR="9525" marT="9521"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359865">
                <a:tc vMerge="1">
                  <a:txBody>
                    <a:bodyPr/>
                    <a:lstStyle/>
                    <a:p>
                      <a:pPr marL="0" marR="0" lvl="0" indent="0" algn="ctr" defTabSz="914400" rtl="0" eaLnBrk="1" fontAlgn="base" latinLnBrk="0" hangingPunct="1">
                        <a:lnSpc>
                          <a:spcPct val="80000"/>
                        </a:lnSpc>
                        <a:spcBef>
                          <a:spcPct val="0"/>
                        </a:spcBef>
                        <a:spcAft>
                          <a:spcPct val="0"/>
                        </a:spcAft>
                        <a:buClrTx/>
                        <a:buSzTx/>
                        <a:buFontTx/>
                        <a:buNone/>
                        <a:tabLst/>
                      </a:pPr>
                      <a:endPar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54000" marR="54000" marT="46800" marB="4680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1000" dirty="0" smtClean="0">
                          <a:latin typeface="+mn-ea"/>
                          <a:ea typeface="+mn-ea"/>
                        </a:rPr>
                        <a:t>第二次産業</a:t>
                      </a:r>
                    </a:p>
                  </a:txBody>
                  <a:tcPr marL="54002" marR="54002" marT="46783" marB="4678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algn="ctr" fontAlgn="ctr"/>
                      <a:r>
                        <a:rPr lang="en-US" altLang="ja-JP" sz="1000" b="0" i="0" u="none" strike="noStrike" dirty="0">
                          <a:latin typeface="ＭＳ Ｐゴシック" pitchFamily="50" charset="-128"/>
                          <a:ea typeface="ＭＳ Ｐゴシック" pitchFamily="50" charset="-128"/>
                        </a:rPr>
                        <a:t>26.0%  </a:t>
                      </a:r>
                    </a:p>
                  </a:txBody>
                  <a:tcPr marL="9525" marR="9525" marT="9521"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359865">
                <a:tc vMerge="1">
                  <a:txBody>
                    <a:bodyPr/>
                    <a:lstStyle/>
                    <a:p>
                      <a:pPr marL="0" marR="0" lvl="0" indent="0" algn="ctr" defTabSz="914400" rtl="0" eaLnBrk="1" fontAlgn="base" latinLnBrk="0" hangingPunct="1">
                        <a:lnSpc>
                          <a:spcPct val="80000"/>
                        </a:lnSpc>
                        <a:spcBef>
                          <a:spcPct val="0"/>
                        </a:spcBef>
                        <a:spcAft>
                          <a:spcPct val="0"/>
                        </a:spcAft>
                        <a:buClrTx/>
                        <a:buSzTx/>
                        <a:buFontTx/>
                        <a:buNone/>
                        <a:tabLst/>
                      </a:pPr>
                      <a:endPar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54000" marR="54000" marT="46800" marB="4680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1000" smtClean="0">
                          <a:latin typeface="+mn-ea"/>
                          <a:ea typeface="+mn-ea"/>
                        </a:rPr>
                        <a:t>第三次産業</a:t>
                      </a:r>
                      <a:endParaRPr kumimoji="1" lang="ja-JP" altLang="en-US" sz="1000" dirty="0" smtClean="0">
                        <a:latin typeface="+mn-ea"/>
                        <a:ea typeface="+mn-ea"/>
                      </a:endParaRPr>
                    </a:p>
                  </a:txBody>
                  <a:tcPr marL="54002" marR="54002" marT="46783" marB="4678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algn="ctr" fontAlgn="ctr"/>
                      <a:r>
                        <a:rPr lang="en-US" altLang="ja-JP" sz="1000" b="0" i="0" u="none" strike="noStrike" dirty="0">
                          <a:latin typeface="ＭＳ Ｐゴシック" pitchFamily="50" charset="-128"/>
                          <a:ea typeface="ＭＳ Ｐゴシック" pitchFamily="50" charset="-128"/>
                        </a:rPr>
                        <a:t>73.9%  </a:t>
                      </a:r>
                    </a:p>
                  </a:txBody>
                  <a:tcPr marL="9525" marR="9525" marT="9521"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215919">
                <a:tc vMerge="1">
                  <a:txBody>
                    <a:bodyPr/>
                    <a:lstStyle/>
                    <a:p>
                      <a:pPr marL="0" marR="0" lvl="0" indent="0" algn="ctr" defTabSz="914400" rtl="0" eaLnBrk="1" fontAlgn="base" latinLnBrk="0" hangingPunct="1">
                        <a:lnSpc>
                          <a:spcPct val="80000"/>
                        </a:lnSpc>
                        <a:spcBef>
                          <a:spcPct val="0"/>
                        </a:spcBef>
                        <a:spcAft>
                          <a:spcPct val="0"/>
                        </a:spcAft>
                        <a:buClrTx/>
                        <a:buSzTx/>
                        <a:buFontTx/>
                        <a:buNone/>
                        <a:tabLst/>
                      </a:pPr>
                      <a:endPar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54000" marR="54000" marT="46800" marB="4680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gridSpan="2">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kumimoji="1" lang="en-US" altLang="ja-JP" sz="800" dirty="0" smtClean="0">
                          <a:latin typeface="+mn-ea"/>
                          <a:ea typeface="+mn-ea"/>
                        </a:rPr>
                        <a:t>※</a:t>
                      </a:r>
                      <a:r>
                        <a:rPr kumimoji="1" lang="ja-JP" altLang="en-US" sz="800" dirty="0" smtClean="0">
                          <a:latin typeface="+mn-ea"/>
                          <a:ea typeface="+mn-ea"/>
                        </a:rPr>
                        <a:t>構成比に分類不能は含まず</a:t>
                      </a:r>
                    </a:p>
                  </a:txBody>
                  <a:tcPr marL="54002" marR="54002" marT="46783" marB="46783"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hMerge="1">
                  <a:txBody>
                    <a:bodyPr/>
                    <a:lstStyle/>
                    <a:p>
                      <a:pPr algn="ctr" fontAlgn="ctr"/>
                      <a:endParaRPr lang="en-US" altLang="ja-JP" sz="1000" b="0" i="0" u="none" strike="noStrike" dirty="0">
                        <a:latin typeface="ＭＳ Ｐゴシック" pitchFamily="50" charset="-128"/>
                        <a:ea typeface="ＭＳ Ｐゴシック" pitchFamily="50" charset="-128"/>
                      </a:endParaRPr>
                    </a:p>
                  </a:txBody>
                  <a:tcPr marL="9525" marR="9525" marT="9525"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r>
            </a:tbl>
          </a:graphicData>
        </a:graphic>
      </p:graphicFrame>
      <p:graphicFrame>
        <p:nvGraphicFramePr>
          <p:cNvPr id="10" name="Group 30"/>
          <p:cNvGraphicFramePr>
            <a:graphicFrameLocks noGrp="1"/>
          </p:cNvGraphicFramePr>
          <p:nvPr/>
        </p:nvGraphicFramePr>
        <p:xfrm>
          <a:off x="5437188" y="1144243"/>
          <a:ext cx="3311525" cy="1541461"/>
        </p:xfrm>
        <a:graphic>
          <a:graphicData uri="http://schemas.openxmlformats.org/drawingml/2006/table">
            <a:tbl>
              <a:tblPr/>
              <a:tblGrid>
                <a:gridCol w="719897"/>
                <a:gridCol w="899871"/>
                <a:gridCol w="791886"/>
                <a:gridCol w="899871"/>
              </a:tblGrid>
              <a:tr h="245077">
                <a:tc gridSpan="2">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000" b="1" i="0" u="none" strike="noStrike" cap="none" normalizeH="0" baseline="0" dirty="0" smtClean="0">
                          <a:ln>
                            <a:noFill/>
                          </a:ln>
                          <a:solidFill>
                            <a:schemeClr val="tx1"/>
                          </a:solidFill>
                          <a:effectLst/>
                          <a:latin typeface="ＭＳ Ｐゴシック" pitchFamily="50" charset="-128"/>
                          <a:ea typeface="ＭＳ Ｐゴシック" pitchFamily="50" charset="-128"/>
                        </a:rPr>
                        <a:t>商業</a:t>
                      </a:r>
                    </a:p>
                  </a:txBody>
                  <a:tcPr marL="53418" marR="53418" marT="46316" marB="46316"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9900"/>
                    </a:solidFill>
                  </a:tcPr>
                </a:tc>
                <a:tc hMerge="1">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1" lang="ja-JP" altLang="en-US" sz="1000" b="1"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54000" marR="54000" marT="46800" marB="46800"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9900"/>
                    </a:solidFill>
                  </a:tcPr>
                </a:tc>
                <a:tc gridSpan="2">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000" b="1" i="0" u="none" strike="noStrike" cap="none" normalizeH="0" baseline="0" dirty="0" smtClean="0">
                          <a:ln>
                            <a:noFill/>
                          </a:ln>
                          <a:solidFill>
                            <a:schemeClr val="tx1"/>
                          </a:solidFill>
                          <a:effectLst/>
                          <a:latin typeface="ＭＳ Ｐゴシック" pitchFamily="50" charset="-128"/>
                          <a:ea typeface="ＭＳ Ｐゴシック" pitchFamily="50" charset="-128"/>
                        </a:rPr>
                        <a:t>工業</a:t>
                      </a:r>
                    </a:p>
                  </a:txBody>
                  <a:tcPr marL="53418" marR="53418" marT="46316" marB="46316"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9900"/>
                    </a:solidFill>
                  </a:tcPr>
                </a:tc>
                <a:tc hMerge="1">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1" lang="ja-JP" altLang="en-US" sz="1000" b="1"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54000" marR="54000" marT="46800" marB="46800" anchor="ct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9900"/>
                    </a:solidFill>
                  </a:tcPr>
                </a:tc>
              </a:tr>
              <a:tr h="432128">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販売額</a:t>
                      </a:r>
                    </a:p>
                  </a:txBody>
                  <a:tcPr marL="53418" marR="53418" marT="46316" marB="46316"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c>
                  <a:txBody>
                    <a:bodyPr/>
                    <a:lstStyle/>
                    <a:p>
                      <a:pPr algn="ctr" fontAlgn="ctr"/>
                      <a:r>
                        <a:rPr lang="ja-JP" altLang="en-US" sz="1000" b="0" i="0" u="none" strike="noStrike" dirty="0">
                          <a:latin typeface="ＭＳ Ｐゴシック" pitchFamily="50" charset="-128"/>
                          <a:ea typeface="ＭＳ Ｐゴシック" pitchFamily="50" charset="-128"/>
                        </a:rPr>
                        <a:t>  </a:t>
                      </a:r>
                      <a:r>
                        <a:rPr lang="en-US" altLang="ja-JP" sz="1000" b="0" i="0" u="none" strike="noStrike" dirty="0">
                          <a:latin typeface="ＭＳ Ｐゴシック" pitchFamily="50" charset="-128"/>
                          <a:ea typeface="ＭＳ Ｐゴシック" pitchFamily="50" charset="-128"/>
                        </a:rPr>
                        <a:t>8,764</a:t>
                      </a:r>
                      <a:r>
                        <a:rPr lang="ja-JP" altLang="en-US" sz="1000" b="0" i="0" u="none" strike="noStrike" dirty="0">
                          <a:latin typeface="ＭＳ Ｐゴシック" pitchFamily="50" charset="-128"/>
                          <a:ea typeface="ＭＳ Ｐゴシック" pitchFamily="50" charset="-128"/>
                        </a:rPr>
                        <a:t>億円</a:t>
                      </a:r>
                    </a:p>
                  </a:txBody>
                  <a:tcPr marL="9524" marR="9524" marT="9528"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出荷額</a:t>
                      </a:r>
                    </a:p>
                    <a:p>
                      <a:pPr marL="0" marR="0" lvl="0" indent="0" algn="ctr" defTabSz="914400" rtl="0" eaLnBrk="1" fontAlgn="base" latinLnBrk="0" hangingPunct="1">
                        <a:lnSpc>
                          <a:spcPct val="100000"/>
                        </a:lnSpc>
                        <a:spcBef>
                          <a:spcPct val="20000"/>
                        </a:spcBef>
                        <a:spcAft>
                          <a:spcPct val="0"/>
                        </a:spcAft>
                        <a:buClrTx/>
                        <a:buSzTx/>
                        <a:buFontTx/>
                        <a:buNone/>
                        <a:tabLst/>
                      </a:pPr>
                      <a:r>
                        <a:rPr kumimoji="1" lang="ja-JP" altLang="en-US" sz="800" b="0" i="0" u="none" strike="noStrike" cap="none" normalizeH="0" baseline="0" dirty="0" smtClean="0">
                          <a:ln>
                            <a:noFill/>
                          </a:ln>
                          <a:solidFill>
                            <a:schemeClr val="tx1"/>
                          </a:solidFill>
                          <a:effectLst/>
                          <a:latin typeface="ＭＳ Ｐゴシック" pitchFamily="50" charset="-128"/>
                          <a:ea typeface="ＭＳ Ｐゴシック" pitchFamily="50" charset="-128"/>
                        </a:rPr>
                        <a:t>（事業所あたり）</a:t>
                      </a:r>
                    </a:p>
                  </a:txBody>
                  <a:tcPr marL="53418" marR="53418" marT="46316" marB="46316"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c>
                  <a:txBody>
                    <a:bodyPr/>
                    <a:lstStyle/>
                    <a:p>
                      <a:pPr algn="ctr" fontAlgn="ctr"/>
                      <a:r>
                        <a:rPr lang="en-US" altLang="zh-TW" sz="1000" b="0" i="0" u="none" strike="noStrike" dirty="0">
                          <a:latin typeface="ＭＳ Ｐゴシック" pitchFamily="50" charset="-128"/>
                          <a:ea typeface="ＭＳ Ｐゴシック" pitchFamily="50" charset="-128"/>
                        </a:rPr>
                        <a:t>4,272</a:t>
                      </a:r>
                      <a:r>
                        <a:rPr lang="zh-TW" altLang="en-US" sz="1000" b="0" i="0" u="none" strike="noStrike" dirty="0">
                          <a:latin typeface="ＭＳ Ｐゴシック" pitchFamily="50" charset="-128"/>
                          <a:ea typeface="ＭＳ Ｐゴシック" pitchFamily="50" charset="-128"/>
                        </a:rPr>
                        <a:t>億円</a:t>
                      </a:r>
                      <a:br>
                        <a:rPr lang="zh-TW" altLang="en-US" sz="1000" b="0" i="0" u="none" strike="noStrike" dirty="0">
                          <a:latin typeface="ＭＳ Ｐゴシック" pitchFamily="50" charset="-128"/>
                          <a:ea typeface="ＭＳ Ｐゴシック" pitchFamily="50" charset="-128"/>
                        </a:rPr>
                      </a:br>
                      <a:r>
                        <a:rPr lang="zh-TW" altLang="en-US" sz="1000" b="0" i="0" u="none" strike="noStrike" dirty="0">
                          <a:latin typeface="ＭＳ Ｐゴシック" pitchFamily="50" charset="-128"/>
                          <a:ea typeface="ＭＳ Ｐゴシック" pitchFamily="50" charset="-128"/>
                        </a:rPr>
                        <a:t>（</a:t>
                      </a:r>
                      <a:r>
                        <a:rPr lang="en-US" altLang="zh-TW" sz="1000" b="0" i="0" u="none" strike="noStrike" dirty="0">
                          <a:latin typeface="ＭＳ Ｐゴシック" pitchFamily="50" charset="-128"/>
                          <a:ea typeface="ＭＳ Ｐゴシック" pitchFamily="50" charset="-128"/>
                        </a:rPr>
                        <a:t>4.5</a:t>
                      </a:r>
                      <a:r>
                        <a:rPr lang="zh-TW" altLang="en-US" sz="1000" b="0" i="0" u="none" strike="noStrike" dirty="0">
                          <a:latin typeface="ＭＳ Ｐゴシック" pitchFamily="50" charset="-128"/>
                          <a:ea typeface="ＭＳ Ｐゴシック" pitchFamily="50" charset="-128"/>
                        </a:rPr>
                        <a:t>億円）</a:t>
                      </a:r>
                    </a:p>
                  </a:txBody>
                  <a:tcPr marL="9524" marR="9524" marT="9528"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r>
              <a:tr h="432128">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事業所</a:t>
                      </a:r>
                    </a:p>
                  </a:txBody>
                  <a:tcPr marL="53418" marR="53418" marT="46316" marB="46316"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c>
                  <a:txBody>
                    <a:bodyPr/>
                    <a:lstStyle/>
                    <a:p>
                      <a:pPr algn="ctr" fontAlgn="ctr"/>
                      <a:r>
                        <a:rPr lang="en-US" altLang="ja-JP" sz="1000" b="0" i="0" u="none" strike="noStrike" dirty="0">
                          <a:latin typeface="ＭＳ Ｐゴシック" pitchFamily="50" charset="-128"/>
                          <a:ea typeface="ＭＳ Ｐゴシック" pitchFamily="50" charset="-128"/>
                        </a:rPr>
                        <a:t>2,569</a:t>
                      </a:r>
                      <a:r>
                        <a:rPr lang="ja-JP" altLang="en-US" sz="1000" b="0" i="0" u="none" strike="noStrike" dirty="0">
                          <a:latin typeface="ＭＳ Ｐゴシック" pitchFamily="50" charset="-128"/>
                          <a:ea typeface="ＭＳ Ｐゴシック" pitchFamily="50" charset="-128"/>
                        </a:rPr>
                        <a:t>ヵ所</a:t>
                      </a:r>
                    </a:p>
                  </a:txBody>
                  <a:tcPr marL="9524" marR="9524" marT="9528"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事業所</a:t>
                      </a:r>
                    </a:p>
                  </a:txBody>
                  <a:tcPr marL="53418" marR="53418" marT="46316" marB="46316"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c>
                  <a:txBody>
                    <a:bodyPr/>
                    <a:lstStyle/>
                    <a:p>
                      <a:pPr algn="ctr" fontAlgn="ctr"/>
                      <a:r>
                        <a:rPr lang="en-US" altLang="ja-JP" sz="1000" b="0" i="0" u="none" strike="noStrike" dirty="0">
                          <a:latin typeface="ＭＳ Ｐゴシック" pitchFamily="50" charset="-128"/>
                          <a:ea typeface="ＭＳ Ｐゴシック" pitchFamily="50" charset="-128"/>
                        </a:rPr>
                        <a:t>960</a:t>
                      </a:r>
                      <a:r>
                        <a:rPr lang="ja-JP" altLang="en-US" sz="1000" b="0" i="0" u="none" strike="noStrike" dirty="0">
                          <a:latin typeface="ＭＳ Ｐゴシック" pitchFamily="50" charset="-128"/>
                          <a:ea typeface="ＭＳ Ｐゴシック" pitchFamily="50" charset="-128"/>
                        </a:rPr>
                        <a:t>ヵ所</a:t>
                      </a:r>
                    </a:p>
                  </a:txBody>
                  <a:tcPr marL="9524" marR="9524" marT="9528"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r>
              <a:tr h="432128">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従業者</a:t>
                      </a:r>
                    </a:p>
                  </a:txBody>
                  <a:tcPr marL="53418" marR="53418" marT="46316" marB="46316"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algn="ctr" fontAlgn="ctr"/>
                      <a:r>
                        <a:rPr lang="en-US" altLang="ja-JP" sz="1000" b="0" i="0" u="none" strike="noStrike" dirty="0">
                          <a:latin typeface="ＭＳ Ｐゴシック" pitchFamily="50" charset="-128"/>
                          <a:ea typeface="ＭＳ Ｐゴシック" pitchFamily="50" charset="-128"/>
                        </a:rPr>
                        <a:t>19,955</a:t>
                      </a:r>
                      <a:r>
                        <a:rPr lang="ja-JP" altLang="en-US" sz="1000" b="0" i="0" u="none" strike="noStrike" dirty="0">
                          <a:latin typeface="ＭＳ Ｐゴシック" pitchFamily="50" charset="-128"/>
                          <a:ea typeface="ＭＳ Ｐゴシック" pitchFamily="50" charset="-128"/>
                        </a:rPr>
                        <a:t>人</a:t>
                      </a:r>
                    </a:p>
                  </a:txBody>
                  <a:tcPr marL="9524" marR="9524" marT="9528"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従業者</a:t>
                      </a:r>
                      <a:endParaRPr kumimoji="1" lang="ja-JP" altLang="en-US" sz="8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53418" marR="53418" marT="46316" marB="46316"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algn="ctr" fontAlgn="ctr"/>
                      <a:r>
                        <a:rPr lang="en-US" altLang="ja-JP" sz="1000" b="0" i="0" u="none" strike="noStrike" dirty="0">
                          <a:latin typeface="ＭＳ Ｐゴシック" pitchFamily="50" charset="-128"/>
                          <a:ea typeface="ＭＳ Ｐゴシック" pitchFamily="50" charset="-128"/>
                        </a:rPr>
                        <a:t>16,661</a:t>
                      </a:r>
                      <a:r>
                        <a:rPr lang="ja-JP" altLang="en-US" sz="1000" b="0" i="0" u="none" strike="noStrike" dirty="0">
                          <a:latin typeface="ＭＳ Ｐゴシック" pitchFamily="50" charset="-128"/>
                          <a:ea typeface="ＭＳ Ｐゴシック" pitchFamily="50" charset="-128"/>
                        </a:rPr>
                        <a:t>人</a:t>
                      </a:r>
                    </a:p>
                  </a:txBody>
                  <a:tcPr marL="9524" marR="9524" marT="9528"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r>
            </a:tbl>
          </a:graphicData>
        </a:graphic>
      </p:graphicFrame>
      <p:sp>
        <p:nvSpPr>
          <p:cNvPr id="30802" name="Rectangle 86"/>
          <p:cNvSpPr>
            <a:spLocks noChangeArrowheads="1"/>
          </p:cNvSpPr>
          <p:nvPr/>
        </p:nvSpPr>
        <p:spPr bwMode="auto">
          <a:xfrm>
            <a:off x="1454150" y="3449293"/>
            <a:ext cx="2159000" cy="157162"/>
          </a:xfrm>
          <a:prstGeom prst="rect">
            <a:avLst/>
          </a:prstGeom>
          <a:solidFill>
            <a:srgbClr val="008000"/>
          </a:solidFill>
          <a:ln>
            <a:noFill/>
          </a:ln>
          <a:extLst>
            <a:ext uri="{91240B29-F687-4F45-9708-019B960494DF}">
              <a14:hiddenLine xmlns="" xmlns:a14="http://schemas.microsoft.com/office/drawing/2010/main" w="9525" algn="ctr">
                <a:solidFill>
                  <a:srgbClr val="000000"/>
                </a:solidFill>
                <a:miter lim="800000"/>
                <a:headEnd/>
                <a:tailEnd/>
              </a14:hiddenLine>
            </a:ext>
          </a:extLst>
        </p:spPr>
        <p:txBody>
          <a:bodyPr wrap="none" anchor="ct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algn="ctr" eaLnBrk="1" hangingPunct="1"/>
            <a:r>
              <a:rPr lang="ja-JP" altLang="en-US" sz="1000" b="1">
                <a:solidFill>
                  <a:schemeClr val="bg1"/>
                </a:solidFill>
              </a:rPr>
              <a:t>区内総生産</a:t>
            </a:r>
          </a:p>
        </p:txBody>
      </p:sp>
      <p:sp>
        <p:nvSpPr>
          <p:cNvPr id="30803" name="タイトル 3"/>
          <p:cNvSpPr>
            <a:spLocks/>
          </p:cNvSpPr>
          <p:nvPr/>
        </p:nvSpPr>
        <p:spPr bwMode="gray">
          <a:xfrm>
            <a:off x="611188" y="304455"/>
            <a:ext cx="8281987" cy="720725"/>
          </a:xfrm>
          <a:prstGeom prst="rect">
            <a:avLst/>
          </a:prstGeom>
          <a:noFill/>
          <a:ln w="57150" cmpd="thickThin" algn="ctr">
            <a:solidFill>
              <a:schemeClr val="accent2"/>
            </a:solidFill>
            <a:miter lim="800000"/>
            <a:headEnd/>
            <a:tailEnd/>
          </a:ln>
          <a:extLst>
            <a:ext uri="{909E8E84-426E-40DD-AFC4-6F175D3DCCD1}">
              <a14:hiddenFill xmlns="" xmlns:a14="http://schemas.microsoft.com/office/drawing/2010/main">
                <a:solidFill>
                  <a:srgbClr val="FFFFFF"/>
                </a:solidFill>
              </a14:hiddenFill>
            </a:ext>
          </a:extLst>
        </p:spPr>
        <p:txBody>
          <a:bodyPr lIns="108000" rIns="108000"/>
          <a:lstStyle>
            <a:lvl1pPr marL="85725"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lnSpc>
                <a:spcPts val="1600"/>
              </a:lnSpc>
              <a:buFont typeface="Wingdings" pitchFamily="2" charset="2"/>
              <a:buNone/>
            </a:pPr>
            <a:endParaRPr lang="en-US" altLang="ja-JP" sz="1200">
              <a:solidFill>
                <a:srgbClr val="000000"/>
              </a:solidFill>
              <a:latin typeface="HGP創英角ｺﾞｼｯｸUB" pitchFamily="50" charset="-128"/>
              <a:ea typeface="HGP創英角ｺﾞｼｯｸUB" pitchFamily="50" charset="-128"/>
            </a:endParaRPr>
          </a:p>
        </p:txBody>
      </p:sp>
      <p:sp>
        <p:nvSpPr>
          <p:cNvPr id="14" name="テキスト ボックス 13"/>
          <p:cNvSpPr txBox="1"/>
          <p:nvPr/>
        </p:nvSpPr>
        <p:spPr>
          <a:xfrm>
            <a:off x="611188" y="444155"/>
            <a:ext cx="8064500" cy="441325"/>
          </a:xfrm>
          <a:prstGeom prst="rect">
            <a:avLst/>
          </a:prstGeom>
          <a:noFill/>
        </p:spPr>
        <p:txBody>
          <a:bodyPr>
            <a:spAutoFit/>
          </a:bodyPr>
          <a:lstStyle/>
          <a:p>
            <a:pPr marL="85725">
              <a:lnSpc>
                <a:spcPts val="1000"/>
              </a:lnSpc>
              <a:defRPr/>
            </a:pPr>
            <a:r>
              <a:rPr lang="ja-JP" altLang="en-US" sz="1200" dirty="0">
                <a:solidFill>
                  <a:srgbClr val="000000"/>
                </a:solidFill>
                <a:latin typeface="+mn-ea"/>
                <a:ea typeface="ＭＳ Ｐゴシック" pitchFamily="50" charset="-128"/>
              </a:rPr>
              <a:t>○</a:t>
            </a:r>
            <a:r>
              <a:rPr lang="ja-JP" altLang="ja-JP" sz="1200" dirty="0">
                <a:latin typeface="+mn-ea"/>
                <a:ea typeface="ＭＳ Ｐゴシック" pitchFamily="50" charset="-128"/>
              </a:rPr>
              <a:t>全産業の総生産は</a:t>
            </a:r>
            <a:r>
              <a:rPr lang="en-US" altLang="ja-JP" sz="1200" dirty="0">
                <a:latin typeface="+mn-ea"/>
                <a:ea typeface="ＭＳ Ｐゴシック" pitchFamily="50" charset="-128"/>
              </a:rPr>
              <a:t>4,825</a:t>
            </a:r>
            <a:r>
              <a:rPr lang="ja-JP" altLang="ja-JP" sz="1200" dirty="0">
                <a:latin typeface="+mn-ea"/>
                <a:ea typeface="ＭＳ Ｐゴシック" pitchFamily="50" charset="-128"/>
              </a:rPr>
              <a:t>億円</a:t>
            </a:r>
            <a:endParaRPr lang="en-US" altLang="ja-JP" sz="1200" dirty="0">
              <a:latin typeface="+mn-ea"/>
              <a:ea typeface="ＭＳ Ｐゴシック" pitchFamily="50" charset="-128"/>
            </a:endParaRPr>
          </a:p>
          <a:p>
            <a:pPr marL="85725">
              <a:lnSpc>
                <a:spcPts val="1000"/>
              </a:lnSpc>
              <a:spcBef>
                <a:spcPct val="50000"/>
              </a:spcBef>
              <a:defRPr/>
            </a:pPr>
            <a:r>
              <a:rPr lang="ja-JP" altLang="en-US" sz="1200" dirty="0">
                <a:latin typeface="+mn-ea"/>
                <a:ea typeface="ＭＳ Ｐゴシック" pitchFamily="50" charset="-128"/>
              </a:rPr>
              <a:t>○商業の販売</a:t>
            </a:r>
            <a:r>
              <a:rPr lang="ja-JP" altLang="ja-JP" sz="1200" dirty="0">
                <a:latin typeface="+mn-ea"/>
                <a:ea typeface="ＭＳ Ｐゴシック" pitchFamily="50" charset="-128"/>
              </a:rPr>
              <a:t>額は</a:t>
            </a:r>
            <a:r>
              <a:rPr lang="en-US" altLang="ja-JP" sz="1200" dirty="0">
                <a:latin typeface="+mn-ea"/>
                <a:ea typeface="ＭＳ Ｐゴシック" pitchFamily="50" charset="-128"/>
              </a:rPr>
              <a:t>8,764</a:t>
            </a:r>
            <a:r>
              <a:rPr lang="ja-JP" altLang="ja-JP" sz="1200" dirty="0">
                <a:latin typeface="+mn-ea"/>
                <a:ea typeface="ＭＳ Ｐゴシック" pitchFamily="50" charset="-128"/>
              </a:rPr>
              <a:t>億円となっており、</a:t>
            </a:r>
            <a:r>
              <a:rPr lang="ja-JP" altLang="en-US" sz="1200" dirty="0">
                <a:latin typeface="+mn-ea"/>
                <a:ea typeface="ＭＳ Ｐゴシック" pitchFamily="50" charset="-128"/>
              </a:rPr>
              <a:t>総合区</a:t>
            </a:r>
            <a:r>
              <a:rPr lang="en-US" altLang="ja-JP" sz="1200" dirty="0">
                <a:latin typeface="+mn-ea"/>
                <a:ea typeface="ＭＳ Ｐゴシック" pitchFamily="50" charset="-128"/>
              </a:rPr>
              <a:t>(8</a:t>
            </a:r>
            <a:r>
              <a:rPr lang="ja-JP" altLang="en-US" sz="1200" dirty="0">
                <a:latin typeface="+mn-ea"/>
                <a:ea typeface="ＭＳ Ｐゴシック" pitchFamily="50" charset="-128"/>
              </a:rPr>
              <a:t>区</a:t>
            </a:r>
            <a:r>
              <a:rPr lang="en-US" altLang="ja-JP" sz="1200" dirty="0">
                <a:latin typeface="+mn-ea"/>
                <a:ea typeface="ＭＳ Ｐゴシック" pitchFamily="50" charset="-128"/>
              </a:rPr>
              <a:t>)</a:t>
            </a:r>
            <a:r>
              <a:rPr lang="ja-JP" altLang="ja-JP" sz="1200" dirty="0">
                <a:latin typeface="+mn-ea"/>
                <a:ea typeface="ＭＳ Ｐゴシック" pitchFamily="50" charset="-128"/>
              </a:rPr>
              <a:t>平均</a:t>
            </a:r>
            <a:r>
              <a:rPr lang="ja-JP" altLang="en-US" sz="1200" dirty="0">
                <a:latin typeface="+mn-ea"/>
                <a:ea typeface="ＭＳ Ｐゴシック" pitchFamily="50" charset="-128"/>
              </a:rPr>
              <a:t>の</a:t>
            </a:r>
            <a:r>
              <a:rPr lang="en-US" altLang="ja-JP" sz="1200" dirty="0">
                <a:latin typeface="+mn-ea"/>
                <a:ea typeface="ＭＳ Ｐゴシック" pitchFamily="50" charset="-128"/>
              </a:rPr>
              <a:t>4</a:t>
            </a:r>
            <a:r>
              <a:rPr lang="ja-JP" altLang="en-US" sz="1200" dirty="0">
                <a:latin typeface="+mn-ea"/>
                <a:ea typeface="ＭＳ Ｐゴシック" pitchFamily="50" charset="-128"/>
              </a:rPr>
              <a:t>兆</a:t>
            </a:r>
            <a:r>
              <a:rPr lang="en-US" altLang="ja-JP" sz="1200" dirty="0">
                <a:latin typeface="+mn-ea"/>
                <a:ea typeface="ＭＳ Ｐゴシック" pitchFamily="50" charset="-128"/>
              </a:rPr>
              <a:t>3,435</a:t>
            </a:r>
            <a:r>
              <a:rPr lang="ja-JP" altLang="ja-JP" sz="1200" dirty="0">
                <a:latin typeface="+mn-ea"/>
                <a:ea typeface="ＭＳ Ｐゴシック" pitchFamily="50" charset="-128"/>
              </a:rPr>
              <a:t>億円を</a:t>
            </a:r>
            <a:r>
              <a:rPr lang="ja-JP" altLang="en-US" sz="1200" dirty="0">
                <a:latin typeface="+mn-ea"/>
                <a:ea typeface="ＭＳ Ｐゴシック" pitchFamily="50" charset="-128"/>
              </a:rPr>
              <a:t>下回って</a:t>
            </a:r>
            <a:r>
              <a:rPr lang="ja-JP" altLang="ja-JP" sz="1200" dirty="0">
                <a:latin typeface="+mn-ea"/>
                <a:ea typeface="ＭＳ Ｐゴシック" pitchFamily="50" charset="-128"/>
              </a:rPr>
              <a:t>いる</a:t>
            </a:r>
            <a:endParaRPr lang="en-US" altLang="ja-JP" sz="1200" dirty="0">
              <a:solidFill>
                <a:srgbClr val="000000"/>
              </a:solidFill>
              <a:latin typeface="+mn-ea"/>
              <a:ea typeface="ＭＳ Ｐゴシック" pitchFamily="50" charset="-128"/>
            </a:endParaRPr>
          </a:p>
        </p:txBody>
      </p:sp>
      <p:graphicFrame>
        <p:nvGraphicFramePr>
          <p:cNvPr id="16" name="グラフ 15"/>
          <p:cNvGraphicFramePr>
            <a:graphicFrameLocks/>
          </p:cNvGraphicFramePr>
          <p:nvPr/>
        </p:nvGraphicFramePr>
        <p:xfrm>
          <a:off x="4711502" y="3847383"/>
          <a:ext cx="4003200" cy="2782800"/>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15" name="グラフ 14"/>
          <p:cNvGraphicFramePr>
            <a:graphicFrameLocks/>
          </p:cNvGraphicFramePr>
          <p:nvPr/>
        </p:nvGraphicFramePr>
        <p:xfrm>
          <a:off x="467544" y="3592862"/>
          <a:ext cx="4132800" cy="2980800"/>
        </p:xfrm>
        <a:graphic>
          <a:graphicData uri="http://schemas.openxmlformats.org/drawingml/2006/chart">
            <c:chart xmlns:c="http://schemas.openxmlformats.org/drawingml/2006/chart" xmlns:r="http://schemas.openxmlformats.org/officeDocument/2006/relationships" r:id="rId3"/>
          </a:graphicData>
        </a:graphic>
      </p:graphicFrame>
      <p:sp>
        <p:nvSpPr>
          <p:cNvPr id="30807" name="テキスト ボックス 33"/>
          <p:cNvSpPr txBox="1">
            <a:spLocks noChangeArrowheads="1"/>
          </p:cNvSpPr>
          <p:nvPr/>
        </p:nvSpPr>
        <p:spPr bwMode="auto">
          <a:xfrm>
            <a:off x="2987675" y="6463955"/>
            <a:ext cx="1512888" cy="2000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r>
              <a:rPr lang="ja-JP" altLang="en-US" sz="700"/>
              <a:t>（大阪の経済</a:t>
            </a:r>
            <a:r>
              <a:rPr lang="en-US" altLang="ja-JP" sz="700"/>
              <a:t>2017</a:t>
            </a:r>
            <a:r>
              <a:rPr lang="ja-JP" altLang="en-US" sz="700"/>
              <a:t>年版）</a:t>
            </a:r>
            <a:endParaRPr lang="en-US" altLang="ja-JP" sz="700"/>
          </a:p>
        </p:txBody>
      </p:sp>
      <p:sp>
        <p:nvSpPr>
          <p:cNvPr id="17" name="正方形/長方形 27"/>
          <p:cNvSpPr>
            <a:spLocks noChangeArrowheads="1"/>
          </p:cNvSpPr>
          <p:nvPr/>
        </p:nvSpPr>
        <p:spPr bwMode="auto">
          <a:xfrm>
            <a:off x="8112125" y="6635666"/>
            <a:ext cx="1031875" cy="261937"/>
          </a:xfrm>
          <a:prstGeom prst="rect">
            <a:avLst/>
          </a:prstGeom>
          <a:noFill/>
          <a:ln w="9525">
            <a:noFill/>
            <a:miter lim="800000"/>
            <a:headEnd/>
            <a:tailEnd/>
          </a:ln>
        </p:spPr>
        <p:txBody>
          <a:bodyPr>
            <a:spAutoFit/>
          </a:bodyPr>
          <a:lstStyle/>
          <a:p>
            <a:pPr algn="r"/>
            <a:r>
              <a:rPr lang="ja-JP" altLang="en-US" sz="1100" b="1" dirty="0" smtClean="0">
                <a:solidFill>
                  <a:srgbClr val="000000"/>
                </a:solidFill>
                <a:latin typeface="ＭＳ Ｐゴシック" charset="-128"/>
                <a:ea typeface="Meiryo UI" pitchFamily="50" charset="-128"/>
                <a:cs typeface="Meiryo UI" pitchFamily="50" charset="-128"/>
              </a:rPr>
              <a:t>すがた</a:t>
            </a:r>
            <a:r>
              <a:rPr lang="en-US" altLang="ja-JP" sz="1100" b="1" dirty="0" smtClean="0">
                <a:solidFill>
                  <a:srgbClr val="000000"/>
                </a:solidFill>
                <a:latin typeface="ＭＳ Ｐゴシック" charset="-128"/>
                <a:ea typeface="Meiryo UI" pitchFamily="50" charset="-128"/>
                <a:cs typeface="Meiryo UI" pitchFamily="50" charset="-128"/>
              </a:rPr>
              <a:t>-</a:t>
            </a:r>
            <a:r>
              <a:rPr lang="ja-JP" altLang="en-US" sz="1100" b="1" dirty="0" smtClean="0">
                <a:solidFill>
                  <a:srgbClr val="000000"/>
                </a:solidFill>
                <a:latin typeface="ＭＳ Ｐゴシック" charset="-128"/>
                <a:ea typeface="Meiryo UI" pitchFamily="50" charset="-128"/>
                <a:cs typeface="Meiryo UI" pitchFamily="50" charset="-128"/>
              </a:rPr>
              <a:t>２７</a:t>
            </a:r>
            <a:endParaRPr lang="ja-JP" altLang="en-US" sz="1200" b="1" dirty="0">
              <a:solidFill>
                <a:srgbClr val="000000"/>
              </a:solidFill>
              <a:latin typeface="ＭＳ Ｐゴシック" charset="-128"/>
              <a:ea typeface="Meiryo UI" pitchFamily="50" charset="-128"/>
              <a:cs typeface="Meiryo UI" pitchFamily="50" charset="-128"/>
            </a:endParaRPr>
          </a:p>
        </p:txBody>
      </p:sp>
    </p:spTree>
  </p:cSld>
  <p:clrMapOvr>
    <a:masterClrMapping/>
  </p:clrMapOvr>
  <p:timing>
    <p:tnLst>
      <p:par>
        <p:cTn id="1" dur="indefinite" restart="never" nodeType="tmRoot"/>
      </p:par>
    </p:tnLst>
  </p:timing>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746" name="タイトル 3"/>
          <p:cNvSpPr txBox="1">
            <a:spLocks/>
          </p:cNvSpPr>
          <p:nvPr/>
        </p:nvSpPr>
        <p:spPr bwMode="auto">
          <a:xfrm>
            <a:off x="107950" y="260350"/>
            <a:ext cx="8928100" cy="6488113"/>
          </a:xfrm>
          <a:prstGeom prst="rect">
            <a:avLst/>
          </a:prstGeom>
          <a:noFill/>
          <a:ln w="19050" algn="ctr">
            <a:solidFill>
              <a:schemeClr val="accent2"/>
            </a:solidFill>
            <a:miter lim="800000"/>
            <a:headEnd/>
            <a:tailEnd/>
          </a:ln>
          <a:extLst>
            <a:ext uri="{909E8E84-426E-40DD-AFC4-6F175D3DCCD1}">
              <a14:hiddenFill xmlns="" xmlns:a14="http://schemas.microsoft.com/office/drawing/2010/main">
                <a:solidFill>
                  <a:srgbClr val="FFFFFF"/>
                </a:solidFill>
              </a14:hiddenFill>
            </a:ext>
          </a:extLst>
        </p:spPr>
        <p:txBody>
          <a:bodyPr/>
          <a:lstStyle>
            <a:lvl1pPr marL="171450" indent="-171450"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buFont typeface="Wingdings" pitchFamily="2" charset="2"/>
              <a:buChar char="u"/>
            </a:pPr>
            <a:endParaRPr lang="en-US" altLang="ja-JP" sz="900">
              <a:solidFill>
                <a:srgbClr val="000000"/>
              </a:solidFill>
              <a:latin typeface="Meiryo UI" pitchFamily="50" charset="-128"/>
              <a:ea typeface="Meiryo UI" pitchFamily="50" charset="-128"/>
              <a:cs typeface="Meiryo UI" pitchFamily="50" charset="-128"/>
            </a:endParaRPr>
          </a:p>
        </p:txBody>
      </p:sp>
      <p:sp>
        <p:nvSpPr>
          <p:cNvPr id="4" name="テキスト ボックス 3"/>
          <p:cNvSpPr txBox="1"/>
          <p:nvPr/>
        </p:nvSpPr>
        <p:spPr bwMode="gray">
          <a:xfrm>
            <a:off x="250825" y="160338"/>
            <a:ext cx="3960813" cy="187325"/>
          </a:xfrm>
          <a:prstGeom prst="rect">
            <a:avLst/>
          </a:prstGeom>
          <a:solidFill>
            <a:schemeClr val="accent2">
              <a:lumMod val="75000"/>
            </a:schemeClr>
          </a:solidFill>
          <a:ln w="22225">
            <a:solidFill>
              <a:schemeClr val="accent2">
                <a:lumMod val="75000"/>
              </a:schemeClr>
            </a:solidFill>
          </a:ln>
        </p:spPr>
        <p:txBody>
          <a:bodyPr lIns="0" tIns="0" rIns="0" bIns="0" anchor="ctr">
            <a:spAutoFit/>
          </a:bodyPr>
          <a:lstStyle/>
          <a:p>
            <a:pPr algn="ctr">
              <a:defRPr/>
            </a:pPr>
            <a:r>
              <a:rPr lang="ja-JP" altLang="en-US" sz="1200" b="1" dirty="0">
                <a:solidFill>
                  <a:schemeClr val="bg1"/>
                </a:solidFill>
                <a:latin typeface="Meiryo UI" pitchFamily="50" charset="-128"/>
                <a:ea typeface="Meiryo UI" pitchFamily="50" charset="-128"/>
                <a:cs typeface="Meiryo UI" pitchFamily="50" charset="-128"/>
              </a:rPr>
              <a:t>総合区の状況（統計データ）＜</a:t>
            </a:r>
            <a:r>
              <a:rPr lang="en-US" altLang="ja-JP" sz="1200" b="1" dirty="0">
                <a:solidFill>
                  <a:schemeClr val="bg1"/>
                </a:solidFill>
                <a:latin typeface="Meiryo UI" pitchFamily="50" charset="-128"/>
                <a:ea typeface="Meiryo UI" pitchFamily="50" charset="-128"/>
                <a:cs typeface="Meiryo UI" pitchFamily="50" charset="-128"/>
              </a:rPr>
              <a:t>3</a:t>
            </a:r>
            <a:r>
              <a:rPr lang="ja-JP" altLang="en-US" sz="1200" b="1" dirty="0">
                <a:solidFill>
                  <a:schemeClr val="bg1"/>
                </a:solidFill>
                <a:latin typeface="Meiryo UI" pitchFamily="50" charset="-128"/>
                <a:ea typeface="Meiryo UI" pitchFamily="50" charset="-128"/>
                <a:cs typeface="Meiryo UI" pitchFamily="50" charset="-128"/>
              </a:rPr>
              <a:t>／</a:t>
            </a:r>
            <a:r>
              <a:rPr lang="en-US" altLang="ja-JP" sz="1200" b="1" dirty="0">
                <a:solidFill>
                  <a:schemeClr val="bg1"/>
                </a:solidFill>
                <a:latin typeface="Meiryo UI" pitchFamily="50" charset="-128"/>
                <a:ea typeface="Meiryo UI" pitchFamily="50" charset="-128"/>
                <a:cs typeface="Meiryo UI" pitchFamily="50" charset="-128"/>
              </a:rPr>
              <a:t>3</a:t>
            </a:r>
            <a:r>
              <a:rPr lang="ja-JP" altLang="en-US" sz="1200" b="1" dirty="0">
                <a:solidFill>
                  <a:schemeClr val="bg1"/>
                </a:solidFill>
                <a:latin typeface="Meiryo UI" pitchFamily="50" charset="-128"/>
                <a:ea typeface="Meiryo UI" pitchFamily="50" charset="-128"/>
                <a:cs typeface="Meiryo UI" pitchFamily="50" charset="-128"/>
              </a:rPr>
              <a:t>＞</a:t>
            </a:r>
          </a:p>
        </p:txBody>
      </p:sp>
      <p:sp>
        <p:nvSpPr>
          <p:cNvPr id="31748" name="テキスト ボックス 24"/>
          <p:cNvSpPr txBox="1">
            <a:spLocks noChangeArrowheads="1"/>
          </p:cNvSpPr>
          <p:nvPr/>
        </p:nvSpPr>
        <p:spPr bwMode="auto">
          <a:xfrm>
            <a:off x="179388" y="401638"/>
            <a:ext cx="360362" cy="6300787"/>
          </a:xfrm>
          <a:prstGeom prst="rect">
            <a:avLst/>
          </a:prstGeom>
          <a:solidFill>
            <a:srgbClr val="993300"/>
          </a:solidFill>
          <a:ln>
            <a:noFill/>
          </a:ln>
          <a:extLst>
            <a:ext uri="{91240B29-F687-4F45-9708-019B960494DF}">
              <a14:hiddenLine xmlns="" xmlns:a14="http://schemas.microsoft.com/office/drawing/2010/main" w="22225">
                <a:solidFill>
                  <a:srgbClr val="000000"/>
                </a:solidFill>
                <a:miter lim="800000"/>
                <a:headEnd/>
                <a:tailEnd/>
              </a14:hiddenLine>
            </a:ext>
          </a:extLst>
        </p:spPr>
        <p:txBody>
          <a:bodyPr vert="eaVert" lIns="0" tIns="0" rIns="0" bIns="0" anchor="ct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algn="ctr" eaLnBrk="1" hangingPunct="1"/>
            <a:r>
              <a:rPr lang="ja-JP" altLang="en-US" sz="1200" b="1">
                <a:solidFill>
                  <a:schemeClr val="bg1"/>
                </a:solidFill>
                <a:latin typeface="ＭＳ ゴシック" pitchFamily="49" charset="-128"/>
                <a:ea typeface="ＭＳ ゴシック" pitchFamily="49" charset="-128"/>
              </a:rPr>
              <a:t>まち・暮らし</a:t>
            </a:r>
          </a:p>
        </p:txBody>
      </p:sp>
      <p:graphicFrame>
        <p:nvGraphicFramePr>
          <p:cNvPr id="6" name="Group 22"/>
          <p:cNvGraphicFramePr>
            <a:graphicFrameLocks noGrp="1"/>
          </p:cNvGraphicFramePr>
          <p:nvPr/>
        </p:nvGraphicFramePr>
        <p:xfrm>
          <a:off x="831850" y="1268413"/>
          <a:ext cx="2012950" cy="2160588"/>
        </p:xfrm>
        <a:graphic>
          <a:graphicData uri="http://schemas.openxmlformats.org/drawingml/2006/table">
            <a:tbl>
              <a:tblPr/>
              <a:tblGrid>
                <a:gridCol w="249636"/>
                <a:gridCol w="935636"/>
                <a:gridCol w="827678"/>
              </a:tblGrid>
              <a:tr h="360098">
                <a:tc gridSpan="2">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建物用途</a:t>
                      </a:r>
                    </a:p>
                  </a:txBody>
                  <a:tcPr marL="53979" marR="53979" marT="46813" marB="46813"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66"/>
                    </a:solidFill>
                  </a:tcPr>
                </a:tc>
                <a:tc hMerge="1">
                  <a:txBody>
                    <a:bodyPr/>
                    <a:lstStyle/>
                    <a:p>
                      <a:endParaRPr kumimoji="1" lang="ja-JP" altLang="en-US"/>
                    </a:p>
                  </a:txBody>
                  <a:tcPr/>
                </a:tc>
                <a:tc>
                  <a:txBody>
                    <a:bodyPr/>
                    <a:lstStyle/>
                    <a:p>
                      <a:pPr algn="ctr" fontAlgn="ctr"/>
                      <a:r>
                        <a:rPr lang="en-US" altLang="ja-JP" sz="1000" b="0" i="0" u="none" strike="noStrike" dirty="0">
                          <a:latin typeface="ＭＳ Ｐゴシック" pitchFamily="50" charset="-128"/>
                          <a:ea typeface="ＭＳ Ｐゴシック" pitchFamily="50" charset="-128"/>
                        </a:rPr>
                        <a:t>64.7%</a:t>
                      </a:r>
                    </a:p>
                  </a:txBody>
                  <a:tcPr marL="9521" marR="9521" marT="9528"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66"/>
                    </a:solidFill>
                  </a:tcPr>
                </a:tc>
              </a:tr>
              <a:tr h="360098">
                <a:tc rowSpan="4">
                  <a:txBody>
                    <a:bodyPr/>
                    <a:lstStyle/>
                    <a:p>
                      <a:pPr marL="0" marR="0" lvl="0" indent="0" algn="ctr" defTabSz="914400" rtl="0" eaLnBrk="1" fontAlgn="base" latinLnBrk="0" hangingPunct="1">
                        <a:lnSpc>
                          <a:spcPct val="90000"/>
                        </a:lnSpc>
                        <a:spcBef>
                          <a:spcPct val="0"/>
                        </a:spcBef>
                        <a:spcAft>
                          <a:spcPct val="0"/>
                        </a:spcAft>
                        <a:buClrTx/>
                        <a:buSzTx/>
                        <a:buFontTx/>
                        <a:buNone/>
                        <a:tabLst/>
                        <a:defRPr/>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内訳</a:t>
                      </a:r>
                    </a:p>
                  </a:txBody>
                  <a:tcPr marL="53979" marR="53979" marT="46813" marB="46813"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住宅</a:t>
                      </a:r>
                    </a:p>
                  </a:txBody>
                  <a:tcPr marL="53979" marR="53979" marT="46813" marB="4681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175" cap="flat" cmpd="sng" algn="ctr">
                      <a:solidFill>
                        <a:schemeClr val="tx1"/>
                      </a:solidFill>
                      <a:prstDash val="dash"/>
                      <a:round/>
                      <a:headEnd type="none" w="med" len="med"/>
                      <a:tailEnd type="none" w="med" len="med"/>
                    </a:lnB>
                    <a:lnTlToBr>
                      <a:noFill/>
                    </a:lnTlToBr>
                    <a:lnBlToTr>
                      <a:noFill/>
                    </a:lnBlToTr>
                    <a:noFill/>
                  </a:tcPr>
                </a:tc>
                <a:tc>
                  <a:txBody>
                    <a:bodyPr/>
                    <a:lstStyle/>
                    <a:p>
                      <a:pPr algn="ctr" fontAlgn="ctr"/>
                      <a:r>
                        <a:rPr lang="en-US" altLang="ja-JP" sz="1000" b="0" i="0" u="none" strike="noStrike" dirty="0">
                          <a:latin typeface="ＭＳ Ｐゴシック" pitchFamily="50" charset="-128"/>
                          <a:ea typeface="ＭＳ Ｐゴシック" pitchFamily="50" charset="-128"/>
                        </a:rPr>
                        <a:t>49.7%</a:t>
                      </a:r>
                    </a:p>
                  </a:txBody>
                  <a:tcPr marL="9521" marR="9521" marT="9528"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175" cap="flat" cmpd="sng" algn="ctr">
                      <a:solidFill>
                        <a:schemeClr val="tx1"/>
                      </a:solidFill>
                      <a:prstDash val="dash"/>
                      <a:round/>
                      <a:headEnd type="none" w="med" len="med"/>
                      <a:tailEnd type="none" w="med" len="med"/>
                    </a:lnB>
                    <a:lnTlToBr>
                      <a:noFill/>
                    </a:lnTlToBr>
                    <a:lnBlToTr>
                      <a:noFill/>
                    </a:lnBlToTr>
                    <a:noFill/>
                  </a:tcPr>
                </a:tc>
              </a:tr>
              <a:tr h="360098">
                <a:tc vMerge="1">
                  <a:txBody>
                    <a:bodyPr/>
                    <a:lstStyle/>
                    <a:p>
                      <a:pPr marL="0" marR="0" lvl="0" indent="0" algn="ctr" defTabSz="914400" rtl="0" eaLnBrk="1" fontAlgn="base" latinLnBrk="0" hangingPunct="1">
                        <a:lnSpc>
                          <a:spcPct val="90000"/>
                        </a:lnSpc>
                        <a:spcBef>
                          <a:spcPct val="0"/>
                        </a:spcBef>
                        <a:spcAft>
                          <a:spcPct val="0"/>
                        </a:spcAft>
                        <a:buClrTx/>
                        <a:buSzTx/>
                        <a:buFontTx/>
                        <a:buNone/>
                        <a:tabLst/>
                      </a:pPr>
                      <a:endPar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54000" marR="54000" marT="46800" marB="46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商業</a:t>
                      </a:r>
                    </a:p>
                  </a:txBody>
                  <a:tcPr marL="53979" marR="53979" marT="46813" marB="4681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175" cap="flat" cmpd="sng" algn="ctr">
                      <a:solidFill>
                        <a:schemeClr val="tx1"/>
                      </a:solidFill>
                      <a:prstDash val="dash"/>
                      <a:round/>
                      <a:headEnd type="none" w="med" len="med"/>
                      <a:tailEnd type="none" w="med" len="med"/>
                    </a:lnT>
                    <a:lnB w="3175" cap="flat" cmpd="sng" algn="ctr">
                      <a:solidFill>
                        <a:schemeClr val="tx1"/>
                      </a:solidFill>
                      <a:prstDash val="dash"/>
                      <a:round/>
                      <a:headEnd type="none" w="med" len="med"/>
                      <a:tailEnd type="none" w="med" len="med"/>
                    </a:lnB>
                    <a:lnTlToBr>
                      <a:noFill/>
                    </a:lnTlToBr>
                    <a:lnBlToTr>
                      <a:noFill/>
                    </a:lnBlToTr>
                    <a:noFill/>
                  </a:tcPr>
                </a:tc>
                <a:tc>
                  <a:txBody>
                    <a:bodyPr/>
                    <a:lstStyle/>
                    <a:p>
                      <a:pPr algn="ctr" fontAlgn="ctr"/>
                      <a:r>
                        <a:rPr lang="en-US" altLang="ja-JP" sz="1000" b="0" i="0" u="none" strike="noStrike" dirty="0">
                          <a:latin typeface="ＭＳ Ｐゴシック" pitchFamily="50" charset="-128"/>
                          <a:ea typeface="ＭＳ Ｐゴシック" pitchFamily="50" charset="-128"/>
                        </a:rPr>
                        <a:t>14.9%</a:t>
                      </a:r>
                    </a:p>
                  </a:txBody>
                  <a:tcPr marL="9521" marR="9521" marT="9528"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3175" cap="flat" cmpd="sng" algn="ctr">
                      <a:solidFill>
                        <a:schemeClr val="tx1"/>
                      </a:solidFill>
                      <a:prstDash val="dash"/>
                      <a:round/>
                      <a:headEnd type="none" w="med" len="med"/>
                      <a:tailEnd type="none" w="med" len="med"/>
                    </a:lnT>
                    <a:lnB w="3175" cap="flat" cmpd="sng" algn="ctr">
                      <a:solidFill>
                        <a:schemeClr val="tx1"/>
                      </a:solidFill>
                      <a:prstDash val="dash"/>
                      <a:round/>
                      <a:headEnd type="none" w="med" len="med"/>
                      <a:tailEnd type="none" w="med" len="med"/>
                    </a:lnB>
                    <a:lnTlToBr>
                      <a:noFill/>
                    </a:lnTlToBr>
                    <a:lnBlToTr>
                      <a:noFill/>
                    </a:lnBlToTr>
                    <a:noFill/>
                  </a:tcPr>
                </a:tc>
              </a:tr>
              <a:tr h="360098">
                <a:tc vMerge="1">
                  <a:txBody>
                    <a:bodyPr/>
                    <a:lstStyle/>
                    <a:p>
                      <a:pPr marL="0" marR="0" lvl="0" indent="0" algn="ctr" defTabSz="914400" rtl="0" eaLnBrk="1" fontAlgn="base" latinLnBrk="0" hangingPunct="1">
                        <a:lnSpc>
                          <a:spcPct val="90000"/>
                        </a:lnSpc>
                        <a:spcBef>
                          <a:spcPct val="0"/>
                        </a:spcBef>
                        <a:spcAft>
                          <a:spcPct val="0"/>
                        </a:spcAft>
                        <a:buClrTx/>
                        <a:buSzTx/>
                        <a:buFontTx/>
                        <a:buNone/>
                        <a:tabLst/>
                      </a:pPr>
                      <a:endPar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54000" marR="54000" marT="46800" marB="46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工業</a:t>
                      </a:r>
                    </a:p>
                  </a:txBody>
                  <a:tcPr marL="53979" marR="53979" marT="46813" marB="4681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175" cap="flat" cmpd="sng" algn="ctr">
                      <a:solidFill>
                        <a:schemeClr val="tx1"/>
                      </a:solidFill>
                      <a:prstDash val="dash"/>
                      <a:round/>
                      <a:headEnd type="none" w="med" len="med"/>
                      <a:tailEnd type="none" w="med" len="med"/>
                    </a:lnT>
                    <a:lnB w="3175" cap="flat" cmpd="sng" algn="ctr">
                      <a:solidFill>
                        <a:schemeClr val="tx1"/>
                      </a:solidFill>
                      <a:prstDash val="dash"/>
                      <a:round/>
                      <a:headEnd type="none" w="med" len="med"/>
                      <a:tailEnd type="none" w="med" len="med"/>
                    </a:lnB>
                    <a:lnTlToBr>
                      <a:noFill/>
                    </a:lnTlToBr>
                    <a:lnBlToTr>
                      <a:noFill/>
                    </a:lnBlToTr>
                    <a:noFill/>
                  </a:tcPr>
                </a:tc>
                <a:tc>
                  <a:txBody>
                    <a:bodyPr/>
                    <a:lstStyle/>
                    <a:p>
                      <a:pPr algn="ctr" fontAlgn="ctr"/>
                      <a:r>
                        <a:rPr lang="en-US" altLang="ja-JP" sz="1000" b="0" i="0" u="none" strike="noStrike" dirty="0">
                          <a:latin typeface="ＭＳ Ｐゴシック" pitchFamily="50" charset="-128"/>
                          <a:ea typeface="ＭＳ Ｐゴシック" pitchFamily="50" charset="-128"/>
                        </a:rPr>
                        <a:t>20.6%</a:t>
                      </a:r>
                    </a:p>
                  </a:txBody>
                  <a:tcPr marL="9521" marR="9521" marT="9528"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3175" cap="flat" cmpd="sng" algn="ctr">
                      <a:solidFill>
                        <a:schemeClr val="tx1"/>
                      </a:solidFill>
                      <a:prstDash val="dash"/>
                      <a:round/>
                      <a:headEnd type="none" w="med" len="med"/>
                      <a:tailEnd type="none" w="med" len="med"/>
                    </a:lnT>
                    <a:lnB w="3175" cap="flat" cmpd="sng" algn="ctr">
                      <a:solidFill>
                        <a:schemeClr val="tx1"/>
                      </a:solidFill>
                      <a:prstDash val="dash"/>
                      <a:round/>
                      <a:headEnd type="none" w="med" len="med"/>
                      <a:tailEnd type="none" w="med" len="med"/>
                    </a:lnB>
                    <a:lnTlToBr>
                      <a:noFill/>
                    </a:lnTlToBr>
                    <a:lnBlToTr>
                      <a:noFill/>
                    </a:lnBlToTr>
                    <a:noFill/>
                  </a:tcPr>
                </a:tc>
              </a:tr>
              <a:tr h="360098">
                <a:tc vMerge="1">
                  <a:txBody>
                    <a:bodyPr/>
                    <a:lstStyle/>
                    <a:p>
                      <a:pPr marL="0" marR="0" lvl="0" indent="0" algn="ctr" defTabSz="914400" rtl="0" eaLnBrk="1" fontAlgn="base" latinLnBrk="0" hangingPunct="1">
                        <a:lnSpc>
                          <a:spcPct val="90000"/>
                        </a:lnSpc>
                        <a:spcBef>
                          <a:spcPct val="0"/>
                        </a:spcBef>
                        <a:spcAft>
                          <a:spcPct val="0"/>
                        </a:spcAft>
                        <a:buClrTx/>
                        <a:buSzTx/>
                        <a:buFontTx/>
                        <a:buNone/>
                        <a:tabLst/>
                      </a:pPr>
                      <a:endPar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54000" marR="54000" marT="46800" marB="46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その他</a:t>
                      </a:r>
                    </a:p>
                  </a:txBody>
                  <a:tcPr marL="53979" marR="53979" marT="46813" marB="4681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175" cap="flat" cmpd="sng" algn="ctr">
                      <a:solidFill>
                        <a:schemeClr val="tx1"/>
                      </a:solidFill>
                      <a:prstDash val="dash"/>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algn="ctr" fontAlgn="ctr"/>
                      <a:r>
                        <a:rPr lang="en-US" altLang="ja-JP" sz="1000" b="0" i="0" u="none" strike="noStrike" dirty="0">
                          <a:latin typeface="ＭＳ Ｐゴシック" pitchFamily="50" charset="-128"/>
                          <a:ea typeface="ＭＳ Ｐゴシック" pitchFamily="50" charset="-128"/>
                        </a:rPr>
                        <a:t>14.8%</a:t>
                      </a:r>
                    </a:p>
                  </a:txBody>
                  <a:tcPr marL="9521" marR="9521" marT="9528"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3175" cap="flat" cmpd="sng" algn="ctr">
                      <a:solidFill>
                        <a:schemeClr val="tx1"/>
                      </a:solidFill>
                      <a:prstDash val="dash"/>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360098">
                <a:tc gridSpan="2">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900" b="0" i="0" u="none" strike="noStrike" cap="none" normalizeH="0" baseline="0" dirty="0" smtClean="0">
                          <a:ln>
                            <a:noFill/>
                          </a:ln>
                          <a:solidFill>
                            <a:schemeClr val="tx1"/>
                          </a:solidFill>
                          <a:effectLst/>
                          <a:latin typeface="ＭＳ Ｐゴシック" pitchFamily="50" charset="-128"/>
                          <a:ea typeface="ＭＳ Ｐゴシック" pitchFamily="50" charset="-128"/>
                        </a:rPr>
                        <a:t>持ち家割合：借家割合</a:t>
                      </a:r>
                    </a:p>
                  </a:txBody>
                  <a:tcPr marL="53979" marR="53979" marT="46813" marB="46813"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kumimoji="1" lang="ja-JP" altLang="en-US"/>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52.7%</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a:t>
                      </a: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47.3%</a:t>
                      </a:r>
                    </a:p>
                  </a:txBody>
                  <a:tcPr marL="53979" marR="53979" marT="46813" marB="46813"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r>
            </a:tbl>
          </a:graphicData>
        </a:graphic>
      </p:graphicFrame>
      <p:sp>
        <p:nvSpPr>
          <p:cNvPr id="31774" name="Rectangle 86"/>
          <p:cNvSpPr>
            <a:spLocks noChangeArrowheads="1"/>
          </p:cNvSpPr>
          <p:nvPr/>
        </p:nvSpPr>
        <p:spPr bwMode="auto">
          <a:xfrm>
            <a:off x="3421063" y="1268413"/>
            <a:ext cx="2159000" cy="157162"/>
          </a:xfrm>
          <a:prstGeom prst="rect">
            <a:avLst/>
          </a:prstGeom>
          <a:solidFill>
            <a:srgbClr val="008000"/>
          </a:solidFill>
          <a:ln>
            <a:noFill/>
          </a:ln>
          <a:extLst>
            <a:ext uri="{91240B29-F687-4F45-9708-019B960494DF}">
              <a14:hiddenLine xmlns="" xmlns:a14="http://schemas.microsoft.com/office/drawing/2010/main" w="9525" algn="ctr">
                <a:solidFill>
                  <a:srgbClr val="000000"/>
                </a:solidFill>
                <a:miter lim="800000"/>
                <a:headEnd/>
                <a:tailEnd/>
              </a14:hiddenLine>
            </a:ext>
          </a:extLst>
        </p:spPr>
        <p:txBody>
          <a:bodyPr wrap="none" anchor="ct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algn="ctr" eaLnBrk="1" hangingPunct="1"/>
            <a:r>
              <a:rPr lang="ja-JP" altLang="en-US" sz="1000" b="1">
                <a:solidFill>
                  <a:schemeClr val="bg1"/>
                </a:solidFill>
              </a:rPr>
              <a:t>建物用途の内訳</a:t>
            </a:r>
          </a:p>
        </p:txBody>
      </p:sp>
      <p:sp>
        <p:nvSpPr>
          <p:cNvPr id="31775" name="テキスト ボックス 34"/>
          <p:cNvSpPr txBox="1">
            <a:spLocks noChangeArrowheads="1"/>
          </p:cNvSpPr>
          <p:nvPr/>
        </p:nvSpPr>
        <p:spPr bwMode="auto">
          <a:xfrm>
            <a:off x="4427538" y="3716338"/>
            <a:ext cx="1727200" cy="2000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r>
              <a:rPr lang="ja-JP" altLang="en-US" sz="700"/>
              <a:t>（</a:t>
            </a:r>
            <a:r>
              <a:rPr lang="en-US" altLang="ja-JP" sz="700"/>
              <a:t>H25</a:t>
            </a:r>
            <a:r>
              <a:rPr lang="ja-JP" altLang="en-US" sz="700"/>
              <a:t>建物用途別土地利用現況調査）</a:t>
            </a:r>
            <a:endParaRPr lang="en-US" altLang="ja-JP" sz="700"/>
          </a:p>
        </p:txBody>
      </p:sp>
      <p:graphicFrame>
        <p:nvGraphicFramePr>
          <p:cNvPr id="11" name="Group 22"/>
          <p:cNvGraphicFramePr>
            <a:graphicFrameLocks noGrp="1"/>
          </p:cNvGraphicFramePr>
          <p:nvPr/>
        </p:nvGraphicFramePr>
        <p:xfrm>
          <a:off x="6084888" y="1268413"/>
          <a:ext cx="2663825" cy="5100633"/>
        </p:xfrm>
        <a:graphic>
          <a:graphicData uri="http://schemas.openxmlformats.org/drawingml/2006/table">
            <a:tbl>
              <a:tblPr/>
              <a:tblGrid>
                <a:gridCol w="288010"/>
                <a:gridCol w="719944"/>
                <a:gridCol w="719944"/>
                <a:gridCol w="935927"/>
              </a:tblGrid>
              <a:tr h="243852">
                <a:tc gridSpan="3">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000" b="1" i="0" u="none" strike="noStrike" cap="none" normalizeH="0" baseline="0" dirty="0" smtClean="0">
                          <a:ln>
                            <a:noFill/>
                          </a:ln>
                          <a:solidFill>
                            <a:schemeClr val="tx1"/>
                          </a:solidFill>
                          <a:effectLst/>
                          <a:latin typeface="ＭＳ Ｐゴシック" pitchFamily="50" charset="-128"/>
                          <a:ea typeface="ＭＳ Ｐゴシック" pitchFamily="50" charset="-128"/>
                        </a:rPr>
                        <a:t>項目</a:t>
                      </a:r>
                    </a:p>
                  </a:txBody>
                  <a:tcPr marL="54860" marR="54860" marT="45722" marB="45722"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9900"/>
                    </a:solidFill>
                  </a:tcPr>
                </a:tc>
                <a:tc hMerge="1">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1" lang="ja-JP" altLang="en-US" sz="1000" b="1"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54864" marR="54864"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9900"/>
                    </a:solidFill>
                  </a:tcPr>
                </a:tc>
                <a:tc hMerge="1">
                  <a:txBody>
                    <a:bodyPr/>
                    <a:lstStyle/>
                    <a:p>
                      <a:endParaRPr kumimoji="1" lang="ja-JP" altLang="en-US"/>
                    </a:p>
                  </a:txBody>
                  <a:tcPr/>
                </a:tc>
                <a:tc>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1" i="0" u="none" strike="noStrike" cap="none" normalizeH="0" baseline="0" dirty="0" smtClean="0">
                          <a:ln>
                            <a:noFill/>
                          </a:ln>
                          <a:solidFill>
                            <a:schemeClr val="tx1"/>
                          </a:solidFill>
                          <a:effectLst/>
                          <a:latin typeface="ＭＳ Ｐゴシック" pitchFamily="50" charset="-128"/>
                          <a:ea typeface="ＭＳ Ｐゴシック" pitchFamily="50" charset="-128"/>
                        </a:rPr>
                        <a:t>状況</a:t>
                      </a:r>
                    </a:p>
                  </a:txBody>
                  <a:tcPr marL="53996" marR="53996" marT="46802" marB="46802"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9900"/>
                    </a:solidFill>
                  </a:tcPr>
                </a:tc>
              </a:tr>
              <a:tr h="288014">
                <a:tc rowSpan="9">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子ども・教育</a:t>
                      </a:r>
                    </a:p>
                  </a:txBody>
                  <a:tcPr marL="53996" marR="53996" marT="46802" marB="46802" vert="eaVert"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gridSpan="2">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認可保育所数</a:t>
                      </a:r>
                    </a:p>
                  </a:txBody>
                  <a:tcPr marL="53996" marR="53996" marT="46802" marB="46802"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kumimoji="1" lang="ja-JP" altLang="en-US"/>
                    </a:p>
                  </a:txBody>
                  <a:tcPr/>
                </a:tc>
                <a:tc>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57</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園</a:t>
                      </a:r>
                    </a:p>
                  </a:txBody>
                  <a:tcPr marL="53996" marR="53996" marT="46802" marB="46802"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367938">
                <a:tc vMerge="1">
                  <a:txBody>
                    <a:bodyPr/>
                    <a:lstStyle/>
                    <a:p>
                      <a:pPr marL="0" marR="0" lvl="0" indent="0" algn="ctr" defTabSz="914400" rtl="0" eaLnBrk="1" fontAlgn="base" latinLnBrk="0" hangingPunct="1">
                        <a:lnSpc>
                          <a:spcPct val="90000"/>
                        </a:lnSpc>
                        <a:spcBef>
                          <a:spcPct val="0"/>
                        </a:spcBef>
                        <a:spcAft>
                          <a:spcPct val="0"/>
                        </a:spcAft>
                        <a:buClrTx/>
                        <a:buSzTx/>
                        <a:buFontTx/>
                        <a:buNone/>
                        <a:tabLst/>
                      </a:pPr>
                      <a:endParaRPr kumimoji="1" lang="ja-JP" altLang="en-US" sz="8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54000" marR="54000" marT="46800" marB="4680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gridSpan="2">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900" b="0" i="0" u="none" strike="noStrike" cap="none" normalizeH="0" baseline="0" dirty="0" smtClean="0">
                          <a:ln>
                            <a:noFill/>
                          </a:ln>
                          <a:solidFill>
                            <a:schemeClr val="tx1"/>
                          </a:solidFill>
                          <a:effectLst/>
                          <a:latin typeface="ＭＳ Ｐゴシック" pitchFamily="50" charset="-128"/>
                          <a:ea typeface="ＭＳ Ｐゴシック" pitchFamily="50" charset="-128"/>
                        </a:rPr>
                        <a:t>認可保育所定員</a:t>
                      </a:r>
                    </a:p>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800" b="0" i="0" u="none" strike="noStrike" cap="none" normalizeH="0" baseline="0" dirty="0" smtClean="0">
                          <a:ln>
                            <a:noFill/>
                          </a:ln>
                          <a:solidFill>
                            <a:schemeClr val="tx1"/>
                          </a:solidFill>
                          <a:effectLst/>
                          <a:latin typeface="ＭＳ Ｐゴシック" pitchFamily="50" charset="-128"/>
                          <a:ea typeface="ＭＳ Ｐゴシック" pitchFamily="50" charset="-128"/>
                        </a:rPr>
                        <a:t>（就学前児童</a:t>
                      </a:r>
                      <a:r>
                        <a:rPr kumimoji="1" lang="en-US" altLang="ja-JP" sz="800" b="0" i="0" u="none" strike="noStrike" cap="none" normalizeH="0" baseline="0" dirty="0" smtClean="0">
                          <a:ln>
                            <a:noFill/>
                          </a:ln>
                          <a:solidFill>
                            <a:schemeClr val="tx1"/>
                          </a:solidFill>
                          <a:effectLst/>
                          <a:latin typeface="ＭＳ Ｐゴシック" pitchFamily="50" charset="-128"/>
                          <a:ea typeface="ＭＳ Ｐゴシック" pitchFamily="50" charset="-128"/>
                        </a:rPr>
                        <a:t>100</a:t>
                      </a:r>
                      <a:r>
                        <a:rPr kumimoji="1" lang="ja-JP" altLang="en-US" sz="800" b="0" i="0" u="none" strike="noStrike" cap="none" normalizeH="0" baseline="0" dirty="0" smtClean="0">
                          <a:ln>
                            <a:noFill/>
                          </a:ln>
                          <a:solidFill>
                            <a:schemeClr val="tx1"/>
                          </a:solidFill>
                          <a:effectLst/>
                          <a:latin typeface="ＭＳ Ｐゴシック" pitchFamily="50" charset="-128"/>
                          <a:ea typeface="ＭＳ Ｐゴシック" pitchFamily="50" charset="-128"/>
                        </a:rPr>
                        <a:t>人あたり）</a:t>
                      </a:r>
                    </a:p>
                  </a:txBody>
                  <a:tcPr marL="53996" marR="53996" marT="46802" marB="46802"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kumimoji="1" lang="ja-JP" altLang="en-US"/>
                    </a:p>
                  </a:txBody>
                  <a:tcPr/>
                </a:tc>
                <a:tc>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7,590</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人</a:t>
                      </a:r>
                    </a:p>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a:t>
                      </a: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37.9</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人） </a:t>
                      </a:r>
                    </a:p>
                  </a:txBody>
                  <a:tcPr marL="53996" marR="53996" marT="46802" marB="46802"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288014">
                <a:tc vMerge="1">
                  <a:txBody>
                    <a:bodyPr/>
                    <a:lstStyle/>
                    <a:p>
                      <a:pPr marL="0" marR="0" lvl="0" indent="0" algn="ctr" defTabSz="914400" rtl="0" eaLnBrk="1" fontAlgn="base" latinLnBrk="0" hangingPunct="1">
                        <a:lnSpc>
                          <a:spcPct val="90000"/>
                        </a:lnSpc>
                        <a:spcBef>
                          <a:spcPct val="0"/>
                        </a:spcBef>
                        <a:spcAft>
                          <a:spcPct val="0"/>
                        </a:spcAft>
                        <a:buClrTx/>
                        <a:buSzTx/>
                        <a:buFontTx/>
                        <a:buNone/>
                        <a:tabLst/>
                      </a:pPr>
                      <a:endPar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54000" marR="54000" marT="46800" marB="4680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gridSpan="2">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0" i="0" u="none" strike="noStrike" cap="none" normalizeH="0" baseline="0" smtClean="0">
                          <a:ln>
                            <a:noFill/>
                          </a:ln>
                          <a:solidFill>
                            <a:schemeClr val="tx1"/>
                          </a:solidFill>
                          <a:effectLst/>
                          <a:latin typeface="ＭＳ Ｐゴシック" pitchFamily="50" charset="-128"/>
                          <a:ea typeface="ＭＳ Ｐゴシック" pitchFamily="50" charset="-128"/>
                        </a:rPr>
                        <a:t>待機児童数</a:t>
                      </a:r>
                      <a:endPar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53996" marR="53996" marT="46802" marB="46802"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kumimoji="1" lang="ja-JP" altLang="en-US"/>
                    </a:p>
                  </a:txBody>
                  <a:tcPr/>
                </a:tc>
                <a:tc>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66</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人</a:t>
                      </a:r>
                      <a:endPar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53996" marR="53996" marT="46802" marB="46802"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252013">
                <a:tc vMerge="1">
                  <a:txBody>
                    <a:bodyPr/>
                    <a:lstStyle/>
                    <a:p>
                      <a:pPr marL="0" marR="0" lvl="0" indent="0" algn="ctr" defTabSz="914400" rtl="0" eaLnBrk="1" fontAlgn="base" latinLnBrk="0" hangingPunct="1">
                        <a:lnSpc>
                          <a:spcPct val="90000"/>
                        </a:lnSpc>
                        <a:spcBef>
                          <a:spcPct val="0"/>
                        </a:spcBef>
                        <a:spcAft>
                          <a:spcPct val="0"/>
                        </a:spcAft>
                        <a:buClrTx/>
                        <a:buSzTx/>
                        <a:buFontTx/>
                        <a:buNone/>
                        <a:tabLst/>
                      </a:pPr>
                      <a:endPar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54000" marR="54000" marT="46800" marB="4680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c gridSpan="2">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幼稚園数</a:t>
                      </a:r>
                    </a:p>
                  </a:txBody>
                  <a:tcPr marL="53996" marR="53996" marT="46802" marB="46802"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c hMerge="1">
                  <a:txBody>
                    <a:bodyPr/>
                    <a:lstStyle/>
                    <a:p>
                      <a:endParaRPr kumimoji="1" lang="ja-JP" altLang="en-US"/>
                    </a:p>
                  </a:txBody>
                  <a:tcPr/>
                </a:tc>
                <a:tc>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20</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園</a:t>
                      </a:r>
                    </a:p>
                  </a:txBody>
                  <a:tcPr marL="53996" marR="53996" marT="46802" marB="46802"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r>
              <a:tr h="230771">
                <a:tc vMerge="1">
                  <a:txBody>
                    <a:bodyPr/>
                    <a:lstStyle/>
                    <a:p>
                      <a:pPr marL="0" marR="0" lvl="0" indent="0" algn="ctr" defTabSz="914400" rtl="0" eaLnBrk="1" fontAlgn="base" latinLnBrk="0" hangingPunct="1">
                        <a:lnSpc>
                          <a:spcPct val="90000"/>
                        </a:lnSpc>
                        <a:spcBef>
                          <a:spcPct val="0"/>
                        </a:spcBef>
                        <a:spcAft>
                          <a:spcPct val="0"/>
                        </a:spcAft>
                        <a:buClrTx/>
                        <a:buSzTx/>
                        <a:buFontTx/>
                        <a:buNone/>
                        <a:tabLst/>
                      </a:pPr>
                      <a:endPar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54000" marR="54000" marT="46800" marB="4680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c gridSpan="2">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小学校数</a:t>
                      </a:r>
                    </a:p>
                  </a:txBody>
                  <a:tcPr marL="53996" marR="53996" marT="46802" marB="46802"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c hMerge="1">
                  <a:txBody>
                    <a:bodyPr/>
                    <a:lstStyle/>
                    <a:p>
                      <a:endParaRPr kumimoji="1" lang="ja-JP" altLang="en-US"/>
                    </a:p>
                  </a:txBody>
                  <a:tcPr/>
                </a:tc>
                <a:tc>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40</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校</a:t>
                      </a:r>
                    </a:p>
                  </a:txBody>
                  <a:tcPr marL="53996" marR="53996" marT="46802" marB="46802"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r>
              <a:tr h="230771">
                <a:tc vMerge="1">
                  <a:txBody>
                    <a:bodyPr/>
                    <a:lstStyle/>
                    <a:p>
                      <a:pPr marL="0" marR="0" lvl="0" indent="0" algn="ctr" defTabSz="914400" rtl="0" eaLnBrk="1" fontAlgn="base" latinLnBrk="0" hangingPunct="1">
                        <a:lnSpc>
                          <a:spcPct val="90000"/>
                        </a:lnSpc>
                        <a:spcBef>
                          <a:spcPct val="0"/>
                        </a:spcBef>
                        <a:spcAft>
                          <a:spcPct val="0"/>
                        </a:spcAft>
                        <a:buClrTx/>
                        <a:buSzTx/>
                        <a:buFontTx/>
                        <a:buNone/>
                        <a:tabLst/>
                      </a:pPr>
                      <a:endPar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54000" marR="54000" marT="46800" marB="4680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c gridSpan="2">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0" i="0" u="none" strike="noStrike" cap="none" normalizeH="0" baseline="0" smtClean="0">
                          <a:ln>
                            <a:noFill/>
                          </a:ln>
                          <a:solidFill>
                            <a:schemeClr val="tx1"/>
                          </a:solidFill>
                          <a:effectLst/>
                          <a:latin typeface="ＭＳ Ｐゴシック" pitchFamily="50" charset="-128"/>
                          <a:ea typeface="ＭＳ Ｐゴシック" pitchFamily="50" charset="-128"/>
                        </a:rPr>
                        <a:t>中学校数</a:t>
                      </a:r>
                    </a:p>
                  </a:txBody>
                  <a:tcPr marL="53996" marR="53996" marT="46802" marB="46802"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c hMerge="1">
                  <a:txBody>
                    <a:bodyPr/>
                    <a:lstStyle/>
                    <a:p>
                      <a:endParaRPr kumimoji="1" lang="ja-JP" altLang="en-US"/>
                    </a:p>
                  </a:txBody>
                  <a:tcPr/>
                </a:tc>
                <a:tc>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18</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校</a:t>
                      </a:r>
                    </a:p>
                  </a:txBody>
                  <a:tcPr marL="53996" marR="53996" marT="46802" marB="46802"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r>
              <a:tr h="230771">
                <a:tc vMerge="1">
                  <a:txBody>
                    <a:bodyPr/>
                    <a:lstStyle/>
                    <a:p>
                      <a:pPr marL="0" marR="0" lvl="0" indent="0" algn="ctr" defTabSz="914400" rtl="0" eaLnBrk="1" fontAlgn="base" latinLnBrk="0" hangingPunct="1">
                        <a:lnSpc>
                          <a:spcPct val="90000"/>
                        </a:lnSpc>
                        <a:spcBef>
                          <a:spcPct val="0"/>
                        </a:spcBef>
                        <a:spcAft>
                          <a:spcPct val="0"/>
                        </a:spcAft>
                        <a:buClrTx/>
                        <a:buSzTx/>
                        <a:buFontTx/>
                        <a:buNone/>
                        <a:tabLst/>
                      </a:pPr>
                      <a:endParaRPr kumimoji="1" lang="ja-JP" altLang="en-US" sz="1000" b="0" i="0" u="none" strike="noStrike" cap="none" normalizeH="0" baseline="0" smtClean="0">
                        <a:ln>
                          <a:noFill/>
                        </a:ln>
                        <a:solidFill>
                          <a:schemeClr val="tx1"/>
                        </a:solidFill>
                        <a:effectLst/>
                        <a:latin typeface="ＭＳ Ｐゴシック" pitchFamily="50" charset="-128"/>
                        <a:ea typeface="ＭＳ Ｐゴシック" pitchFamily="50" charset="-128"/>
                      </a:endParaRPr>
                    </a:p>
                  </a:txBody>
                  <a:tcPr marL="54000" marR="54000" marT="46800" marB="4680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c gridSpan="2">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0" i="0" u="none" strike="noStrike" cap="none" normalizeH="0" baseline="0" smtClean="0">
                          <a:ln>
                            <a:noFill/>
                          </a:ln>
                          <a:solidFill>
                            <a:schemeClr val="tx1"/>
                          </a:solidFill>
                          <a:effectLst/>
                          <a:latin typeface="ＭＳ Ｐゴシック" pitchFamily="50" charset="-128"/>
                          <a:ea typeface="ＭＳ Ｐゴシック" pitchFamily="50" charset="-128"/>
                        </a:rPr>
                        <a:t>高等学校数（全日）</a:t>
                      </a:r>
                    </a:p>
                  </a:txBody>
                  <a:tcPr marL="53996" marR="53996" marT="46802" marB="46802"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c hMerge="1">
                  <a:txBody>
                    <a:bodyPr/>
                    <a:lstStyle/>
                    <a:p>
                      <a:endParaRPr kumimoji="1" lang="ja-JP" altLang="en-US"/>
                    </a:p>
                  </a:txBody>
                  <a:tcPr/>
                </a:tc>
                <a:tc>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7</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校</a:t>
                      </a:r>
                    </a:p>
                  </a:txBody>
                  <a:tcPr marL="53996" marR="53996" marT="46802" marB="46802"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r>
              <a:tr h="230771">
                <a:tc vMerge="1">
                  <a:txBody>
                    <a:bodyPr/>
                    <a:lstStyle/>
                    <a:p>
                      <a:pPr marL="0" marR="0" lvl="0" indent="0" algn="ctr" defTabSz="914400" rtl="0" eaLnBrk="1" fontAlgn="base" latinLnBrk="0" hangingPunct="1">
                        <a:lnSpc>
                          <a:spcPct val="90000"/>
                        </a:lnSpc>
                        <a:spcBef>
                          <a:spcPct val="0"/>
                        </a:spcBef>
                        <a:spcAft>
                          <a:spcPct val="0"/>
                        </a:spcAft>
                        <a:buClrTx/>
                        <a:buSzTx/>
                        <a:buFontTx/>
                        <a:buNone/>
                        <a:tabLst/>
                      </a:pPr>
                      <a:endParaRPr kumimoji="1" lang="ja-JP" altLang="en-US" sz="1000" b="0" i="0" u="none" strike="noStrike" cap="none" normalizeH="0" baseline="0" smtClean="0">
                        <a:ln>
                          <a:noFill/>
                        </a:ln>
                        <a:solidFill>
                          <a:schemeClr val="tx1"/>
                        </a:solidFill>
                        <a:effectLst/>
                        <a:latin typeface="ＭＳ Ｐゴシック" pitchFamily="50" charset="-128"/>
                        <a:ea typeface="ＭＳ Ｐゴシック" pitchFamily="50" charset="-128"/>
                      </a:endParaRPr>
                    </a:p>
                  </a:txBody>
                  <a:tcPr marL="54000" marR="54000" marT="46800" marB="4680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c gridSpan="2">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0" i="0" u="none" strike="noStrike" cap="none" normalizeH="0" baseline="0" smtClean="0">
                          <a:ln>
                            <a:noFill/>
                          </a:ln>
                          <a:solidFill>
                            <a:schemeClr val="tx1"/>
                          </a:solidFill>
                          <a:effectLst/>
                          <a:latin typeface="ＭＳ Ｐゴシック" pitchFamily="50" charset="-128"/>
                          <a:ea typeface="ＭＳ Ｐゴシック" pitchFamily="50" charset="-128"/>
                        </a:rPr>
                        <a:t>短期大学数</a:t>
                      </a:r>
                    </a:p>
                  </a:txBody>
                  <a:tcPr marL="53996" marR="53996" marT="46802" marB="46802"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c hMerge="1">
                  <a:txBody>
                    <a:bodyPr/>
                    <a:lstStyle/>
                    <a:p>
                      <a:endParaRPr kumimoji="1" lang="ja-JP" altLang="en-US"/>
                    </a:p>
                  </a:txBody>
                  <a:tcPr/>
                </a:tc>
                <a:tc>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1</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校</a:t>
                      </a:r>
                    </a:p>
                  </a:txBody>
                  <a:tcPr marL="53996" marR="53996" marT="46802" marB="46802"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r>
              <a:tr h="230771">
                <a:tc vMerge="1">
                  <a:txBody>
                    <a:bodyPr/>
                    <a:lstStyle/>
                    <a:p>
                      <a:pPr marL="0" marR="0" lvl="0" indent="0" algn="ctr" defTabSz="914400" rtl="0" eaLnBrk="1" fontAlgn="base" latinLnBrk="0" hangingPunct="1">
                        <a:lnSpc>
                          <a:spcPct val="90000"/>
                        </a:lnSpc>
                        <a:spcBef>
                          <a:spcPct val="0"/>
                        </a:spcBef>
                        <a:spcAft>
                          <a:spcPct val="0"/>
                        </a:spcAft>
                        <a:buClrTx/>
                        <a:buSzTx/>
                        <a:buFontTx/>
                        <a:buNone/>
                        <a:tabLst/>
                      </a:pPr>
                      <a:endParaRPr kumimoji="1" lang="ja-JP" altLang="en-US" sz="1000" b="0" i="0" u="none" strike="noStrike" cap="none" normalizeH="0" baseline="0" smtClean="0">
                        <a:ln>
                          <a:noFill/>
                        </a:ln>
                        <a:solidFill>
                          <a:schemeClr val="tx1"/>
                        </a:solidFill>
                        <a:effectLst/>
                        <a:latin typeface="ＭＳ Ｐゴシック" pitchFamily="50" charset="-128"/>
                        <a:ea typeface="ＭＳ Ｐゴシック" pitchFamily="50" charset="-128"/>
                      </a:endParaRPr>
                    </a:p>
                  </a:txBody>
                  <a:tcPr marL="54000" marR="54000" marT="46800" marB="4680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gridSpan="2">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0" i="0" u="none" strike="noStrike" cap="none" normalizeH="0" baseline="0" smtClean="0">
                          <a:ln>
                            <a:noFill/>
                          </a:ln>
                          <a:solidFill>
                            <a:schemeClr val="tx1"/>
                          </a:solidFill>
                          <a:effectLst/>
                          <a:latin typeface="ＭＳ Ｐゴシック" pitchFamily="50" charset="-128"/>
                          <a:ea typeface="ＭＳ Ｐゴシック" pitchFamily="50" charset="-128"/>
                        </a:rPr>
                        <a:t>大学数</a:t>
                      </a:r>
                    </a:p>
                  </a:txBody>
                  <a:tcPr marL="53996" marR="53996" marT="46802" marB="46802"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kumimoji="1" lang="ja-JP" altLang="en-US"/>
                    </a:p>
                  </a:txBody>
                  <a:tcPr/>
                </a:tc>
                <a:tc>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0</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校</a:t>
                      </a:r>
                    </a:p>
                  </a:txBody>
                  <a:tcPr marL="53996" marR="53996" marT="46802" marB="46802"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367938">
                <a:tc rowSpan="4">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900" b="0" i="0" u="none" strike="noStrike" cap="none" normalizeH="0" baseline="0" dirty="0" smtClean="0">
                          <a:ln>
                            <a:noFill/>
                          </a:ln>
                          <a:solidFill>
                            <a:schemeClr val="tx1"/>
                          </a:solidFill>
                          <a:effectLst/>
                          <a:latin typeface="ＭＳ Ｐゴシック" pitchFamily="50" charset="-128"/>
                          <a:ea typeface="ＭＳ Ｐゴシック" pitchFamily="50" charset="-128"/>
                        </a:rPr>
                        <a:t>福祉・医療</a:t>
                      </a:r>
                    </a:p>
                  </a:txBody>
                  <a:tcPr marL="53996" marR="53996" marT="46802" marB="46802" vert="eaVert"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gridSpan="2">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居宅介護事業者</a:t>
                      </a:r>
                    </a:p>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a:t>
                      </a: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1k㎡</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あたり）</a:t>
                      </a:r>
                    </a:p>
                  </a:txBody>
                  <a:tcPr marL="53996" marR="53996" marT="46802" marB="46802"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kumimoji="1" lang="ja-JP" altLang="en-US"/>
                    </a:p>
                  </a:txBody>
                  <a:tcPr/>
                </a:tc>
                <a:tc>
                  <a:txBody>
                    <a:bodyPr/>
                    <a:lstStyle/>
                    <a:p>
                      <a:pPr marL="0" marR="0" lvl="0" indent="0" algn="ctr" defTabSz="914400" rtl="0" eaLnBrk="1" fontAlgn="base" latinLnBrk="0" hangingPunct="1">
                        <a:lnSpc>
                          <a:spcPct val="90000"/>
                        </a:lnSpc>
                        <a:spcBef>
                          <a:spcPct val="0"/>
                        </a:spcBef>
                        <a:spcAft>
                          <a:spcPct val="0"/>
                        </a:spcAft>
                        <a:buClrTx/>
                        <a:buSzTx/>
                        <a:buFontTx/>
                        <a:buNone/>
                        <a:tabLst/>
                        <a:defRPr/>
                      </a:pPr>
                      <a:r>
                        <a:rPr lang="en-US" altLang="zh-TW" sz="1000" b="0" i="0" u="none" strike="noStrike" dirty="0" smtClean="0">
                          <a:latin typeface="ＭＳ Ｐゴシック" pitchFamily="50" charset="-128"/>
                          <a:ea typeface="ＭＳ Ｐゴシック" pitchFamily="50" charset="-128"/>
                        </a:rPr>
                        <a:t>552</a:t>
                      </a:r>
                      <a:r>
                        <a:rPr lang="zh-TW" altLang="en-US" sz="1000" b="0" i="0" u="none" strike="noStrike" dirty="0" smtClean="0">
                          <a:latin typeface="ＭＳ Ｐゴシック" pitchFamily="50" charset="-128"/>
                          <a:ea typeface="ＭＳ Ｐゴシック" pitchFamily="50" charset="-128"/>
                        </a:rPr>
                        <a:t>業者</a:t>
                      </a:r>
                      <a:br>
                        <a:rPr lang="zh-TW" altLang="en-US" sz="1000" b="0" i="0" u="none" strike="noStrike" dirty="0" smtClean="0">
                          <a:latin typeface="ＭＳ Ｐゴシック" pitchFamily="50" charset="-128"/>
                          <a:ea typeface="ＭＳ Ｐゴシック" pitchFamily="50" charset="-128"/>
                        </a:rPr>
                      </a:br>
                      <a:r>
                        <a:rPr lang="zh-TW" altLang="en-US" sz="1000" b="0" i="0" u="none" strike="noStrike" dirty="0" smtClean="0">
                          <a:latin typeface="ＭＳ Ｐゴシック" pitchFamily="50" charset="-128"/>
                          <a:ea typeface="ＭＳ Ｐゴシック" pitchFamily="50" charset="-128"/>
                        </a:rPr>
                        <a:t>（</a:t>
                      </a:r>
                      <a:r>
                        <a:rPr lang="en-US" altLang="zh-TW" sz="1000" b="0" i="0" u="none" strike="noStrike" dirty="0" smtClean="0">
                          <a:latin typeface="ＭＳ Ｐゴシック" pitchFamily="50" charset="-128"/>
                          <a:ea typeface="ＭＳ Ｐゴシック" pitchFamily="50" charset="-128"/>
                        </a:rPr>
                        <a:t>26.2</a:t>
                      </a:r>
                      <a:r>
                        <a:rPr lang="zh-TW" altLang="en-US" sz="1000" b="0" i="0" u="none" strike="noStrike" dirty="0" smtClean="0">
                          <a:latin typeface="ＭＳ Ｐゴシック" pitchFamily="50" charset="-128"/>
                          <a:ea typeface="ＭＳ Ｐゴシック" pitchFamily="50" charset="-128"/>
                        </a:rPr>
                        <a:t>業者） </a:t>
                      </a:r>
                    </a:p>
                  </a:txBody>
                  <a:tcPr marL="53996" marR="53996" marT="46802" marB="46802"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340505">
                <a:tc vMerge="1">
                  <a:txBody>
                    <a:bodyPr/>
                    <a:lstStyle/>
                    <a:p>
                      <a:pPr marL="0" marR="0" lvl="0" indent="0" algn="ctr" defTabSz="914400" rtl="0" eaLnBrk="1" fontAlgn="base" latinLnBrk="0" hangingPunct="1">
                        <a:lnSpc>
                          <a:spcPct val="90000"/>
                        </a:lnSpc>
                        <a:spcBef>
                          <a:spcPct val="0"/>
                        </a:spcBef>
                        <a:spcAft>
                          <a:spcPct val="0"/>
                        </a:spcAft>
                        <a:buClrTx/>
                        <a:buSzTx/>
                        <a:buFontTx/>
                        <a:buNone/>
                        <a:tabLst/>
                      </a:pPr>
                      <a:endParaRPr kumimoji="1" lang="ja-JP" altLang="en-US" sz="9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54000" marR="54000" marT="46800" marB="4680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gridSpan="2">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900" b="0" i="0" u="none" strike="noStrike" cap="none" normalizeH="0" baseline="0" dirty="0" smtClean="0">
                          <a:ln>
                            <a:noFill/>
                          </a:ln>
                          <a:solidFill>
                            <a:schemeClr val="tx1"/>
                          </a:solidFill>
                          <a:effectLst/>
                          <a:latin typeface="ＭＳ Ｐゴシック" pitchFamily="50" charset="-128"/>
                          <a:ea typeface="ＭＳ Ｐゴシック" pitchFamily="50" charset="-128"/>
                        </a:rPr>
                        <a:t>病院・診療所数</a:t>
                      </a:r>
                    </a:p>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900" b="0" i="0" u="none" strike="noStrike" cap="none" normalizeH="0" baseline="0" dirty="0" smtClean="0">
                          <a:ln>
                            <a:noFill/>
                          </a:ln>
                          <a:solidFill>
                            <a:schemeClr val="tx1"/>
                          </a:solidFill>
                          <a:effectLst/>
                          <a:latin typeface="ＭＳ Ｐゴシック" pitchFamily="50" charset="-128"/>
                          <a:ea typeface="ＭＳ Ｐゴシック" pitchFamily="50" charset="-128"/>
                        </a:rPr>
                        <a:t>（千人あたり）</a:t>
                      </a:r>
                    </a:p>
                  </a:txBody>
                  <a:tcPr marL="53996" marR="53996" marT="46802" marB="46802"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kumimoji="1" lang="ja-JP" altLang="en-US"/>
                    </a:p>
                  </a:txBody>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en-US" altLang="ja-JP" sz="1000" b="0" i="0" u="none" strike="noStrike" dirty="0" smtClean="0">
                          <a:latin typeface="ＭＳ Ｐゴシック" pitchFamily="50" charset="-128"/>
                          <a:ea typeface="ＭＳ Ｐゴシック" pitchFamily="50" charset="-128"/>
                        </a:rPr>
                        <a:t>590</a:t>
                      </a:r>
                      <a:r>
                        <a:rPr lang="ja-JP" altLang="en-US" sz="1000" b="0" i="0" u="none" strike="noStrike" dirty="0" smtClean="0">
                          <a:latin typeface="ＭＳ Ｐゴシック" pitchFamily="50" charset="-128"/>
                          <a:ea typeface="ＭＳ Ｐゴシック" pitchFamily="50" charset="-128"/>
                        </a:rPr>
                        <a:t>ヵ所</a:t>
                      </a:r>
                      <a:br>
                        <a:rPr lang="ja-JP" altLang="en-US" sz="1000" b="0" i="0" u="none" strike="noStrike" dirty="0" smtClean="0">
                          <a:latin typeface="ＭＳ Ｐゴシック" pitchFamily="50" charset="-128"/>
                          <a:ea typeface="ＭＳ Ｐゴシック" pitchFamily="50" charset="-128"/>
                        </a:rPr>
                      </a:br>
                      <a:r>
                        <a:rPr lang="ja-JP" altLang="en-US" sz="1000" b="0" i="0" u="none" strike="noStrike" dirty="0" smtClean="0">
                          <a:latin typeface="ＭＳ Ｐゴシック" pitchFamily="50" charset="-128"/>
                          <a:ea typeface="ＭＳ Ｐゴシック" pitchFamily="50" charset="-128"/>
                        </a:rPr>
                        <a:t>（</a:t>
                      </a:r>
                      <a:r>
                        <a:rPr lang="en-US" altLang="ja-JP" sz="1000" b="0" i="0" u="none" strike="noStrike" dirty="0" smtClean="0">
                          <a:latin typeface="ＭＳ Ｐゴシック" pitchFamily="50" charset="-128"/>
                          <a:ea typeface="ＭＳ Ｐゴシック" pitchFamily="50" charset="-128"/>
                        </a:rPr>
                        <a:t>1.7</a:t>
                      </a:r>
                      <a:r>
                        <a:rPr lang="ja-JP" altLang="en-US" sz="1000" b="0" i="0" u="none" strike="noStrike" dirty="0" smtClean="0">
                          <a:latin typeface="ＭＳ Ｐゴシック" pitchFamily="50" charset="-128"/>
                          <a:ea typeface="ＭＳ Ｐゴシック" pitchFamily="50" charset="-128"/>
                        </a:rPr>
                        <a:t>ヵ所）</a:t>
                      </a:r>
                    </a:p>
                  </a:txBody>
                  <a:tcPr marL="9524" marR="9524" marT="9525"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340505">
                <a:tc vMerge="1">
                  <a:txBody>
                    <a:bodyPr/>
                    <a:lstStyle/>
                    <a:p>
                      <a:pPr marL="0" marR="0" lvl="0" indent="0" algn="ctr" defTabSz="914400" rtl="0" eaLnBrk="1" fontAlgn="base" latinLnBrk="0" hangingPunct="1">
                        <a:lnSpc>
                          <a:spcPct val="90000"/>
                        </a:lnSpc>
                        <a:spcBef>
                          <a:spcPct val="0"/>
                        </a:spcBef>
                        <a:spcAft>
                          <a:spcPct val="0"/>
                        </a:spcAft>
                        <a:buClrTx/>
                        <a:buSzTx/>
                        <a:buFontTx/>
                        <a:buNone/>
                        <a:tabLst/>
                      </a:pPr>
                      <a:endParaRPr kumimoji="1" lang="ja-JP" altLang="en-US" sz="9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54000" marR="54000" marT="46800" marB="4680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gridSpan="2">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900" b="0" i="0" u="none" strike="noStrike" cap="none" normalizeH="0" baseline="0" dirty="0" smtClean="0">
                          <a:ln>
                            <a:noFill/>
                          </a:ln>
                          <a:solidFill>
                            <a:schemeClr val="tx1"/>
                          </a:solidFill>
                          <a:effectLst/>
                          <a:latin typeface="ＭＳ Ｐゴシック" pitchFamily="50" charset="-128"/>
                          <a:ea typeface="ＭＳ Ｐゴシック" pitchFamily="50" charset="-128"/>
                        </a:rPr>
                        <a:t>国民健康保険加入者数</a:t>
                      </a:r>
                    </a:p>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900" b="0" i="0" u="none" strike="noStrike" cap="none" normalizeH="0" baseline="0" dirty="0" smtClean="0">
                          <a:ln>
                            <a:noFill/>
                          </a:ln>
                          <a:solidFill>
                            <a:schemeClr val="tx1"/>
                          </a:solidFill>
                          <a:effectLst/>
                          <a:latin typeface="ＭＳ Ｐゴシック" pitchFamily="50" charset="-128"/>
                          <a:ea typeface="ＭＳ Ｐゴシック" pitchFamily="50" charset="-128"/>
                        </a:rPr>
                        <a:t>（加入率）</a:t>
                      </a:r>
                    </a:p>
                  </a:txBody>
                  <a:tcPr marL="53996" marR="53996" marT="46802" marB="46802"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kumimoji="1" lang="ja-JP" altLang="en-US"/>
                    </a:p>
                  </a:txBody>
                  <a:tcPr/>
                </a:tc>
                <a:tc>
                  <a:txBody>
                    <a:bodyPr/>
                    <a:lstStyle/>
                    <a:p>
                      <a:pPr algn="ctr" fontAlgn="ctr"/>
                      <a:r>
                        <a:rPr lang="en-US" altLang="ja-JP" sz="1000" b="0" i="0" u="none" strike="noStrike" dirty="0">
                          <a:latin typeface="ＭＳ Ｐゴシック" pitchFamily="50" charset="-128"/>
                          <a:ea typeface="ＭＳ Ｐゴシック" pitchFamily="50" charset="-128"/>
                        </a:rPr>
                        <a:t>91,631</a:t>
                      </a:r>
                      <a:r>
                        <a:rPr lang="ja-JP" altLang="en-US" sz="1000" b="0" i="0" u="none" strike="noStrike" dirty="0">
                          <a:latin typeface="ＭＳ Ｐゴシック" pitchFamily="50" charset="-128"/>
                          <a:ea typeface="ＭＳ Ｐゴシック" pitchFamily="50" charset="-128"/>
                        </a:rPr>
                        <a:t>人</a:t>
                      </a:r>
                      <a:br>
                        <a:rPr lang="ja-JP" altLang="en-US" sz="1000" b="0" i="0" u="none" strike="noStrike" dirty="0">
                          <a:latin typeface="ＭＳ Ｐゴシック" pitchFamily="50" charset="-128"/>
                          <a:ea typeface="ＭＳ Ｐゴシック" pitchFamily="50" charset="-128"/>
                        </a:rPr>
                      </a:br>
                      <a:r>
                        <a:rPr lang="ja-JP" altLang="en-US" sz="1000" b="0" i="0" u="none" strike="noStrike" dirty="0">
                          <a:latin typeface="ＭＳ Ｐゴシック" pitchFamily="50" charset="-128"/>
                          <a:ea typeface="ＭＳ Ｐゴシック" pitchFamily="50" charset="-128"/>
                        </a:rPr>
                        <a:t>（</a:t>
                      </a:r>
                      <a:r>
                        <a:rPr lang="en-US" altLang="ja-JP" sz="1000" b="0" i="0" u="none" strike="noStrike" dirty="0">
                          <a:latin typeface="ＭＳ Ｐゴシック" pitchFamily="50" charset="-128"/>
                          <a:ea typeface="ＭＳ Ｐゴシック" pitchFamily="50" charset="-128"/>
                        </a:rPr>
                        <a:t>25.7%</a:t>
                      </a:r>
                      <a:r>
                        <a:rPr lang="ja-JP" altLang="en-US" sz="1000" b="0" i="0" u="none" strike="noStrike" dirty="0">
                          <a:latin typeface="ＭＳ Ｐゴシック" pitchFamily="50" charset="-128"/>
                          <a:ea typeface="ＭＳ Ｐゴシック" pitchFamily="50" charset="-128"/>
                        </a:rPr>
                        <a:t>）</a:t>
                      </a:r>
                    </a:p>
                  </a:txBody>
                  <a:tcPr marL="9524" marR="9524" marT="9525"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340505">
                <a:tc vMerge="1">
                  <a:txBody>
                    <a:bodyPr/>
                    <a:lstStyle/>
                    <a:p>
                      <a:pPr marL="0" marR="0" lvl="0" indent="0" algn="ctr" defTabSz="914400" rtl="0" eaLnBrk="1" fontAlgn="base" latinLnBrk="0" hangingPunct="1">
                        <a:lnSpc>
                          <a:spcPct val="90000"/>
                        </a:lnSpc>
                        <a:spcBef>
                          <a:spcPct val="0"/>
                        </a:spcBef>
                        <a:spcAft>
                          <a:spcPct val="0"/>
                        </a:spcAft>
                        <a:buClrTx/>
                        <a:buSzTx/>
                        <a:buFontTx/>
                        <a:buNone/>
                        <a:tabLst/>
                      </a:pPr>
                      <a:endParaRPr kumimoji="1" lang="ja-JP" altLang="en-US" sz="9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54000" marR="54000" marT="46800" marB="4680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gridSpan="2">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900" b="0" i="0" u="none" strike="noStrike" cap="none" normalizeH="0" baseline="0" dirty="0" smtClean="0">
                          <a:ln>
                            <a:noFill/>
                          </a:ln>
                          <a:solidFill>
                            <a:schemeClr val="tx1"/>
                          </a:solidFill>
                          <a:effectLst/>
                          <a:latin typeface="ＭＳ Ｐゴシック" pitchFamily="50" charset="-128"/>
                          <a:ea typeface="ＭＳ Ｐゴシック" pitchFamily="50" charset="-128"/>
                        </a:rPr>
                        <a:t>被保護実人員（生活保護）</a:t>
                      </a:r>
                    </a:p>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900" b="0" i="0" u="none" strike="noStrike" cap="none" normalizeH="0" baseline="0" dirty="0" smtClean="0">
                          <a:ln>
                            <a:noFill/>
                          </a:ln>
                          <a:solidFill>
                            <a:schemeClr val="tx1"/>
                          </a:solidFill>
                          <a:effectLst/>
                          <a:latin typeface="ＭＳ Ｐゴシック" pitchFamily="50" charset="-128"/>
                          <a:ea typeface="ＭＳ Ｐゴシック" pitchFamily="50" charset="-128"/>
                        </a:rPr>
                        <a:t>（保護率</a:t>
                      </a:r>
                      <a:r>
                        <a:rPr kumimoji="1" lang="en-US" altLang="ja-JP" sz="900" b="0" i="0" u="none" strike="noStrike" cap="none" normalizeH="0" baseline="0" dirty="0" smtClean="0">
                          <a:ln>
                            <a:noFill/>
                          </a:ln>
                          <a:solidFill>
                            <a:schemeClr val="tx1"/>
                          </a:solidFill>
                          <a:effectLst/>
                          <a:latin typeface="ＭＳ Ｐゴシック" pitchFamily="50" charset="-128"/>
                          <a:ea typeface="ＭＳ Ｐゴシック" pitchFamily="50" charset="-128"/>
                        </a:rPr>
                        <a:t>[</a:t>
                      </a:r>
                      <a:r>
                        <a:rPr kumimoji="1" lang="ja-JP" altLang="en-US" sz="900" b="0" i="0" u="none" strike="noStrike" cap="none" normalizeH="0" baseline="0" dirty="0" smtClean="0">
                          <a:ln>
                            <a:noFill/>
                          </a:ln>
                          <a:solidFill>
                            <a:schemeClr val="tx1"/>
                          </a:solidFill>
                          <a:effectLst/>
                          <a:latin typeface="ＭＳ Ｐゴシック" pitchFamily="50" charset="-128"/>
                          <a:ea typeface="ＭＳ Ｐゴシック" pitchFamily="50" charset="-128"/>
                        </a:rPr>
                        <a:t>千分比</a:t>
                      </a:r>
                      <a:r>
                        <a:rPr kumimoji="1" lang="en-US" altLang="ja-JP" sz="900" b="0" i="0" u="none" strike="noStrike" cap="none" normalizeH="0" baseline="0" dirty="0" smtClean="0">
                          <a:ln>
                            <a:noFill/>
                          </a:ln>
                          <a:solidFill>
                            <a:schemeClr val="tx1"/>
                          </a:solidFill>
                          <a:effectLst/>
                          <a:latin typeface="ＭＳ Ｐゴシック" pitchFamily="50" charset="-128"/>
                          <a:ea typeface="ＭＳ Ｐゴシック" pitchFamily="50" charset="-128"/>
                        </a:rPr>
                        <a:t>]</a:t>
                      </a:r>
                      <a:r>
                        <a:rPr kumimoji="1" lang="ja-JP" altLang="en-US" sz="900" b="0" i="0" u="none" strike="noStrike" cap="none" normalizeH="0" baseline="0" dirty="0" smtClean="0">
                          <a:ln>
                            <a:noFill/>
                          </a:ln>
                          <a:solidFill>
                            <a:schemeClr val="tx1"/>
                          </a:solidFill>
                          <a:effectLst/>
                          <a:latin typeface="ＭＳ Ｐゴシック" pitchFamily="50" charset="-128"/>
                          <a:ea typeface="ＭＳ Ｐゴシック" pitchFamily="50" charset="-128"/>
                        </a:rPr>
                        <a:t>）</a:t>
                      </a:r>
                    </a:p>
                  </a:txBody>
                  <a:tcPr marL="53996" marR="53996" marT="46802" marB="46802"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kumimoji="1" lang="ja-JP" altLang="en-US"/>
                    </a:p>
                  </a:txBody>
                  <a:tcPr/>
                </a:tc>
                <a:tc>
                  <a:txBody>
                    <a:bodyPr/>
                    <a:lstStyle/>
                    <a:p>
                      <a:pPr algn="ctr" fontAlgn="ctr"/>
                      <a:r>
                        <a:rPr lang="en-US" altLang="ja-JP" sz="1000" b="0" i="0" u="none" strike="noStrike" dirty="0">
                          <a:latin typeface="ＭＳ Ｐゴシック" pitchFamily="50" charset="-128"/>
                          <a:ea typeface="ＭＳ Ｐゴシック" pitchFamily="50" charset="-128"/>
                        </a:rPr>
                        <a:t>12,108</a:t>
                      </a:r>
                      <a:r>
                        <a:rPr lang="ja-JP" altLang="en-US" sz="1000" b="0" i="0" u="none" strike="noStrike" dirty="0">
                          <a:latin typeface="ＭＳ Ｐゴシック" pitchFamily="50" charset="-128"/>
                          <a:ea typeface="ＭＳ Ｐゴシック" pitchFamily="50" charset="-128"/>
                        </a:rPr>
                        <a:t>人</a:t>
                      </a:r>
                      <a:br>
                        <a:rPr lang="ja-JP" altLang="en-US" sz="1000" b="0" i="0" u="none" strike="noStrike" dirty="0">
                          <a:latin typeface="ＭＳ Ｐゴシック" pitchFamily="50" charset="-128"/>
                          <a:ea typeface="ＭＳ Ｐゴシック" pitchFamily="50" charset="-128"/>
                        </a:rPr>
                      </a:br>
                      <a:r>
                        <a:rPr lang="ja-JP" altLang="en-US" sz="1000" b="0" i="0" u="none" strike="noStrike" dirty="0">
                          <a:latin typeface="ＭＳ Ｐゴシック" pitchFamily="50" charset="-128"/>
                          <a:ea typeface="ＭＳ Ｐゴシック" pitchFamily="50" charset="-128"/>
                        </a:rPr>
                        <a:t>（</a:t>
                      </a:r>
                      <a:r>
                        <a:rPr lang="en-US" altLang="ja-JP" sz="1000" b="0" i="0" u="none" strike="noStrike" dirty="0">
                          <a:latin typeface="ＭＳ Ｐゴシック" pitchFamily="50" charset="-128"/>
                          <a:ea typeface="ＭＳ Ｐゴシック" pitchFamily="50" charset="-128"/>
                        </a:rPr>
                        <a:t>33.9‰</a:t>
                      </a:r>
                      <a:r>
                        <a:rPr lang="ja-JP" altLang="en-US" sz="1000" b="0" i="0" u="none" strike="noStrike" dirty="0">
                          <a:latin typeface="ＭＳ Ｐゴシック" pitchFamily="50" charset="-128"/>
                          <a:ea typeface="ＭＳ Ｐゴシック" pitchFamily="50" charset="-128"/>
                        </a:rPr>
                        <a:t>）</a:t>
                      </a:r>
                    </a:p>
                  </a:txBody>
                  <a:tcPr marL="9524" marR="9524" marT="9525"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367938">
                <a:tc rowSpan="4">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900" b="0" i="0" u="none" strike="noStrike" cap="none" normalizeH="0" baseline="0" dirty="0" smtClean="0">
                          <a:ln>
                            <a:noFill/>
                          </a:ln>
                          <a:solidFill>
                            <a:schemeClr val="tx1"/>
                          </a:solidFill>
                          <a:effectLst/>
                          <a:latin typeface="ＭＳ Ｐゴシック" pitchFamily="50" charset="-128"/>
                          <a:ea typeface="ＭＳ Ｐゴシック" pitchFamily="50" charset="-128"/>
                        </a:rPr>
                        <a:t>交通</a:t>
                      </a:r>
                    </a:p>
                  </a:txBody>
                  <a:tcPr marL="53996" marR="53996" marT="46802" marB="46802" vert="eaVert"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gridSpan="2">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鉄道駅数</a:t>
                      </a:r>
                    </a:p>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a:t>
                      </a: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1k㎡</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あたり）</a:t>
                      </a:r>
                    </a:p>
                  </a:txBody>
                  <a:tcPr marL="53996" marR="53996" marT="46802" marB="46802"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kumimoji="1" lang="ja-JP" altLang="en-US"/>
                    </a:p>
                  </a:txBody>
                  <a:tcPr/>
                </a:tc>
                <a:tc>
                  <a:txBody>
                    <a:bodyPr/>
                    <a:lstStyle/>
                    <a:p>
                      <a:pPr marL="0" marR="0" lvl="0" indent="0" algn="ctr" defTabSz="914400" rtl="0" eaLnBrk="1" fontAlgn="base" latinLnBrk="0" hangingPunct="1">
                        <a:lnSpc>
                          <a:spcPct val="90000"/>
                        </a:lnSpc>
                        <a:spcBef>
                          <a:spcPct val="0"/>
                        </a:spcBef>
                        <a:spcAft>
                          <a:spcPct val="0"/>
                        </a:spcAft>
                        <a:buClrTx/>
                        <a:buSzTx/>
                        <a:buFontTx/>
                        <a:buNone/>
                        <a:tabLst/>
                        <a:defRPr/>
                      </a:pPr>
                      <a:r>
                        <a:rPr lang="en-US" altLang="ja-JP" sz="1000" b="0" i="0" u="none" strike="noStrike" dirty="0" smtClean="0">
                          <a:latin typeface="ＭＳ Ｐゴシック" pitchFamily="50" charset="-128"/>
                          <a:ea typeface="ＭＳ Ｐゴシック" pitchFamily="50" charset="-128"/>
                        </a:rPr>
                        <a:t>21</a:t>
                      </a:r>
                      <a:r>
                        <a:rPr lang="ja-JP" altLang="en-US" sz="1000" b="0" i="0" u="none" strike="noStrike" dirty="0" smtClean="0">
                          <a:latin typeface="ＭＳ Ｐゴシック" pitchFamily="50" charset="-128"/>
                          <a:ea typeface="ＭＳ Ｐゴシック" pitchFamily="50" charset="-128"/>
                        </a:rPr>
                        <a:t>駅 （</a:t>
                      </a:r>
                      <a:r>
                        <a:rPr lang="en-US" altLang="ja-JP" sz="1000" b="0" i="0" u="none" strike="noStrike" dirty="0" smtClean="0">
                          <a:latin typeface="ＭＳ Ｐゴシック" pitchFamily="50" charset="-128"/>
                          <a:ea typeface="ＭＳ Ｐゴシック" pitchFamily="50" charset="-128"/>
                        </a:rPr>
                        <a:t>1.0</a:t>
                      </a:r>
                      <a:r>
                        <a:rPr lang="ja-JP" altLang="en-US" sz="1000" b="0" i="0" u="none" strike="noStrike" dirty="0" smtClean="0">
                          <a:latin typeface="ＭＳ Ｐゴシック" pitchFamily="50" charset="-128"/>
                          <a:ea typeface="ＭＳ Ｐゴシック" pitchFamily="50" charset="-128"/>
                        </a:rPr>
                        <a:t>駅）</a:t>
                      </a:r>
                    </a:p>
                  </a:txBody>
                  <a:tcPr marL="53996" marR="53996" marT="46802" marB="46802"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288014">
                <a:tc vMerge="1">
                  <a:txBody>
                    <a:bodyPr/>
                    <a:lstStyle/>
                    <a:p>
                      <a:pPr marL="0" marR="0" lvl="0" indent="0" algn="ctr" defTabSz="914400" rtl="0" eaLnBrk="1" fontAlgn="base" latinLnBrk="0" hangingPunct="1">
                        <a:lnSpc>
                          <a:spcPct val="90000"/>
                        </a:lnSpc>
                        <a:spcBef>
                          <a:spcPct val="0"/>
                        </a:spcBef>
                        <a:spcAft>
                          <a:spcPct val="0"/>
                        </a:spcAft>
                        <a:buClrTx/>
                        <a:buSzTx/>
                        <a:buFontTx/>
                        <a:buNone/>
                        <a:tabLst/>
                      </a:pPr>
                      <a:endParaRPr kumimoji="1" lang="ja-JP" altLang="en-US" sz="9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54000" marR="54000" marT="46800" marB="4680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gridSpan="2">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800" b="0" i="0" u="none" strike="noStrike" cap="none" normalizeH="0" baseline="0" dirty="0" smtClean="0">
                          <a:ln>
                            <a:noFill/>
                          </a:ln>
                          <a:solidFill>
                            <a:schemeClr val="tx1"/>
                          </a:solidFill>
                          <a:effectLst/>
                          <a:latin typeface="ＭＳ Ｐゴシック" pitchFamily="50" charset="-128"/>
                          <a:ea typeface="ＭＳ Ｐゴシック" pitchFamily="50" charset="-128"/>
                        </a:rPr>
                        <a:t>放置自転車台数（原付除く）</a:t>
                      </a:r>
                    </a:p>
                  </a:txBody>
                  <a:tcPr marL="53996" marR="53996" marT="46802" marB="46802"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kumimoji="1" lang="ja-JP" altLang="en-US"/>
                    </a:p>
                  </a:txBody>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en-US" altLang="ja-JP" sz="1000" b="0" i="0" u="none" strike="noStrike" dirty="0" smtClean="0">
                          <a:latin typeface="ＭＳ Ｐゴシック" pitchFamily="50" charset="-128"/>
                          <a:ea typeface="ＭＳ Ｐゴシック" pitchFamily="50" charset="-128"/>
                        </a:rPr>
                        <a:t>464</a:t>
                      </a:r>
                      <a:r>
                        <a:rPr lang="ja-JP" altLang="en-US" sz="1000" b="0" i="0" u="none" strike="noStrike" dirty="0" smtClean="0">
                          <a:latin typeface="ＭＳ Ｐゴシック" pitchFamily="50" charset="-128"/>
                          <a:ea typeface="ＭＳ Ｐゴシック" pitchFamily="50" charset="-128"/>
                        </a:rPr>
                        <a:t>台</a:t>
                      </a:r>
                      <a:endParaRPr lang="en-US" altLang="ja-JP" sz="1000" b="0" i="0" u="none" strike="noStrike" dirty="0" smtClean="0">
                        <a:latin typeface="ＭＳ Ｐゴシック" pitchFamily="50" charset="-128"/>
                        <a:ea typeface="ＭＳ Ｐゴシック" pitchFamily="50" charset="-128"/>
                      </a:endParaRPr>
                    </a:p>
                  </a:txBody>
                  <a:tcPr marL="9524" marR="9524" marT="9525"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230771">
                <a:tc vMerge="1">
                  <a:txBody>
                    <a:bodyPr/>
                    <a:lstStyle/>
                    <a:p>
                      <a:pPr marL="0" marR="0" lvl="0" indent="0" algn="ctr" defTabSz="914400" rtl="0" eaLnBrk="1" fontAlgn="base" latinLnBrk="0" hangingPunct="1">
                        <a:lnSpc>
                          <a:spcPct val="90000"/>
                        </a:lnSpc>
                        <a:spcBef>
                          <a:spcPct val="0"/>
                        </a:spcBef>
                        <a:spcAft>
                          <a:spcPct val="0"/>
                        </a:spcAft>
                        <a:buClrTx/>
                        <a:buSzTx/>
                        <a:buFontTx/>
                        <a:buNone/>
                        <a:tabLst/>
                      </a:pPr>
                      <a:endParaRPr kumimoji="1" lang="ja-JP" altLang="en-US" sz="9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54000" marR="54000" marT="46800" marB="46800" vert="eaVert"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rowSpan="2">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800" b="0" i="0" u="none" strike="noStrike" cap="none" normalizeH="0" baseline="0" dirty="0" smtClean="0">
                          <a:ln>
                            <a:noFill/>
                          </a:ln>
                          <a:solidFill>
                            <a:schemeClr val="tx1"/>
                          </a:solidFill>
                          <a:effectLst/>
                          <a:latin typeface="ＭＳ Ｐゴシック" pitchFamily="50" charset="-128"/>
                          <a:ea typeface="ＭＳ Ｐゴシック" pitchFamily="50" charset="-128"/>
                        </a:rPr>
                        <a:t>通勤・通学者</a:t>
                      </a:r>
                    </a:p>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800" b="0" i="0" u="none" strike="noStrike" cap="none" normalizeH="0" baseline="0" dirty="0" smtClean="0">
                          <a:ln>
                            <a:noFill/>
                          </a:ln>
                          <a:solidFill>
                            <a:schemeClr val="tx1"/>
                          </a:solidFill>
                          <a:effectLst/>
                          <a:latin typeface="ＭＳ Ｐゴシック" pitchFamily="50" charset="-128"/>
                          <a:ea typeface="ＭＳ Ｐゴシック" pitchFamily="50" charset="-128"/>
                        </a:rPr>
                        <a:t>割合</a:t>
                      </a:r>
                      <a:endPar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53996" marR="53996" marT="46802" marB="46802"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域内</a:t>
                      </a:r>
                    </a:p>
                  </a:txBody>
                  <a:tcPr marL="53996" marR="53996" marT="46802" marB="46802" anchor="ctr" horzOverflow="overflow">
                    <a:lnL w="12700" cap="flat" cmpd="sng" algn="ctr">
                      <a:solidFill>
                        <a:schemeClr val="tx1"/>
                      </a:solidFill>
                      <a:prstDash val="solid"/>
                      <a:round/>
                      <a:headEnd type="none" w="med" len="med"/>
                      <a:tailEnd type="none" w="med" len="med"/>
                    </a:lnL>
                  </a:tcPr>
                </a:tc>
                <a:tc>
                  <a:txBody>
                    <a:bodyPr/>
                    <a:lstStyle/>
                    <a:p>
                      <a:pPr algn="ctr" fontAlgn="ctr"/>
                      <a:r>
                        <a:rPr lang="en-US" altLang="ja-JP" sz="1000" b="0" i="0" u="none" strike="noStrike" dirty="0" smtClean="0">
                          <a:solidFill>
                            <a:schemeClr val="tx1"/>
                          </a:solidFill>
                          <a:latin typeface="ＭＳ Ｐゴシック" pitchFamily="50" charset="-128"/>
                          <a:ea typeface="ＭＳ Ｐゴシック" pitchFamily="50" charset="-128"/>
                        </a:rPr>
                        <a:t>39.2%</a:t>
                      </a:r>
                      <a:endParaRPr lang="en-US" altLang="ja-JP" sz="1000" b="0" i="0" u="none" strike="noStrike" dirty="0">
                        <a:solidFill>
                          <a:schemeClr val="tx1"/>
                        </a:solidFill>
                        <a:latin typeface="ＭＳ Ｐゴシック" pitchFamily="50" charset="-128"/>
                        <a:ea typeface="ＭＳ Ｐゴシック" pitchFamily="50" charset="-128"/>
                      </a:endParaRPr>
                    </a:p>
                  </a:txBody>
                  <a:tcPr marL="9524" marR="9524" marT="9525" marB="0" anchor="ctr">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230771">
                <a:tc vMerge="1">
                  <a:txBody>
                    <a:bodyPr/>
                    <a:lstStyle/>
                    <a:p>
                      <a:pPr marL="0" marR="0" lvl="0" indent="0" algn="ctr" defTabSz="914400" rtl="0" eaLnBrk="1" fontAlgn="base" latinLnBrk="0" hangingPunct="1">
                        <a:lnSpc>
                          <a:spcPct val="90000"/>
                        </a:lnSpc>
                        <a:spcBef>
                          <a:spcPct val="0"/>
                        </a:spcBef>
                        <a:spcAft>
                          <a:spcPct val="0"/>
                        </a:spcAft>
                        <a:buClrTx/>
                        <a:buSzTx/>
                        <a:buFontTx/>
                        <a:buNone/>
                        <a:tabLst/>
                      </a:pPr>
                      <a:endParaRPr kumimoji="1" lang="ja-JP" altLang="en-US" sz="9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54000" marR="54000" marT="46800" marB="46800" vert="eaVert"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vMerge="1">
                  <a:txBody>
                    <a:bodyPr/>
                    <a:lstStyle/>
                    <a:p>
                      <a:endParaRPr kumimoji="1" lang="ja-JP" altLang="en-US"/>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域外</a:t>
                      </a:r>
                      <a:endPar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53996" marR="53996" marT="46802" marB="46802" anchor="ctr" horzOverflow="overflow">
                    <a:lnB w="28575" cap="flat" cmpd="sng" algn="ctr">
                      <a:solidFill>
                        <a:schemeClr val="tx1"/>
                      </a:solidFill>
                      <a:prstDash val="solid"/>
                      <a:round/>
                      <a:headEnd type="none" w="med" len="med"/>
                      <a:tailEnd type="none" w="med" len="med"/>
                    </a:lnB>
                  </a:tcPr>
                </a:tc>
                <a:tc>
                  <a:txBody>
                    <a:bodyPr/>
                    <a:lstStyle/>
                    <a:p>
                      <a:pPr algn="ctr" fontAlgn="ctr"/>
                      <a:r>
                        <a:rPr lang="en-US" altLang="ja-JP" sz="1000" b="0" i="0" u="none" strike="noStrike" dirty="0" smtClean="0">
                          <a:solidFill>
                            <a:schemeClr val="tx1"/>
                          </a:solidFill>
                          <a:latin typeface="ＭＳ Ｐゴシック" pitchFamily="50" charset="-128"/>
                          <a:ea typeface="ＭＳ Ｐゴシック" pitchFamily="50" charset="-128"/>
                        </a:rPr>
                        <a:t>60.8%</a:t>
                      </a:r>
                      <a:endParaRPr lang="en-US" altLang="ja-JP" sz="1000" b="0" i="0" u="none" strike="noStrike" dirty="0">
                        <a:solidFill>
                          <a:schemeClr val="tx1"/>
                        </a:solidFill>
                        <a:latin typeface="ＭＳ Ｐゴシック" pitchFamily="50" charset="-128"/>
                        <a:ea typeface="ＭＳ Ｐゴシック" pitchFamily="50" charset="-128"/>
                      </a:endParaRPr>
                    </a:p>
                  </a:txBody>
                  <a:tcPr marL="9524" marR="9524" marT="9525" marB="0" anchor="ctr">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r>
            </a:tbl>
          </a:graphicData>
        </a:graphic>
      </p:graphicFrame>
      <p:sp>
        <p:nvSpPr>
          <p:cNvPr id="31846" name="タイトル 3"/>
          <p:cNvSpPr>
            <a:spLocks/>
          </p:cNvSpPr>
          <p:nvPr/>
        </p:nvSpPr>
        <p:spPr bwMode="gray">
          <a:xfrm>
            <a:off x="611188" y="428625"/>
            <a:ext cx="8281987" cy="720725"/>
          </a:xfrm>
          <a:prstGeom prst="rect">
            <a:avLst/>
          </a:prstGeom>
          <a:noFill/>
          <a:ln w="57150" cmpd="thickThin" algn="ctr">
            <a:solidFill>
              <a:schemeClr val="accent2"/>
            </a:solidFill>
            <a:miter lim="800000"/>
            <a:headEnd/>
            <a:tailEnd/>
          </a:ln>
          <a:extLst>
            <a:ext uri="{909E8E84-426E-40DD-AFC4-6F175D3DCCD1}">
              <a14:hiddenFill xmlns="" xmlns:a14="http://schemas.microsoft.com/office/drawing/2010/main">
                <a:solidFill>
                  <a:srgbClr val="FFFFFF"/>
                </a:solidFill>
              </a14:hiddenFill>
            </a:ext>
          </a:extLst>
        </p:spPr>
        <p:txBody>
          <a:bodyPr lIns="108000" rIns="108000"/>
          <a:lstStyle>
            <a:lvl1pPr marL="85725"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lnSpc>
                <a:spcPts val="1600"/>
              </a:lnSpc>
              <a:buFont typeface="Wingdings" pitchFamily="2" charset="2"/>
              <a:buNone/>
            </a:pPr>
            <a:endParaRPr lang="en-US" altLang="ja-JP" sz="1200">
              <a:solidFill>
                <a:srgbClr val="000000"/>
              </a:solidFill>
              <a:latin typeface="HGP創英角ｺﾞｼｯｸUB" pitchFamily="50" charset="-128"/>
              <a:ea typeface="HGP創英角ｺﾞｼｯｸUB" pitchFamily="50" charset="-128"/>
            </a:endParaRPr>
          </a:p>
        </p:txBody>
      </p:sp>
      <p:sp>
        <p:nvSpPr>
          <p:cNvPr id="31847" name="Rectangle 86"/>
          <p:cNvSpPr>
            <a:spLocks noChangeArrowheads="1"/>
          </p:cNvSpPr>
          <p:nvPr/>
        </p:nvSpPr>
        <p:spPr bwMode="auto">
          <a:xfrm>
            <a:off x="3421063" y="4076700"/>
            <a:ext cx="2159000" cy="157163"/>
          </a:xfrm>
          <a:prstGeom prst="rect">
            <a:avLst/>
          </a:prstGeom>
          <a:solidFill>
            <a:srgbClr val="008000"/>
          </a:solidFill>
          <a:ln>
            <a:noFill/>
          </a:ln>
          <a:extLst>
            <a:ext uri="{91240B29-F687-4F45-9708-019B960494DF}">
              <a14:hiddenLine xmlns="" xmlns:a14="http://schemas.microsoft.com/office/drawing/2010/main" w="9525" algn="ctr">
                <a:solidFill>
                  <a:srgbClr val="000000"/>
                </a:solidFill>
                <a:miter lim="800000"/>
                <a:headEnd/>
                <a:tailEnd/>
              </a14:hiddenLine>
            </a:ext>
          </a:extLst>
        </p:spPr>
        <p:txBody>
          <a:bodyPr wrap="none" anchor="ct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algn="ctr" eaLnBrk="1" hangingPunct="1"/>
            <a:r>
              <a:rPr lang="ja-JP" altLang="en-US" sz="1000" b="1">
                <a:solidFill>
                  <a:schemeClr val="bg1"/>
                </a:solidFill>
              </a:rPr>
              <a:t>非建物用途の内訳</a:t>
            </a:r>
          </a:p>
        </p:txBody>
      </p:sp>
      <p:sp>
        <p:nvSpPr>
          <p:cNvPr id="31848" name="テキスト ボックス 34"/>
          <p:cNvSpPr txBox="1">
            <a:spLocks noChangeArrowheads="1"/>
          </p:cNvSpPr>
          <p:nvPr/>
        </p:nvSpPr>
        <p:spPr bwMode="auto">
          <a:xfrm>
            <a:off x="4572000" y="6562725"/>
            <a:ext cx="1727200" cy="2000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r>
              <a:rPr lang="ja-JP" altLang="en-US" sz="700"/>
              <a:t>（</a:t>
            </a:r>
            <a:r>
              <a:rPr lang="en-US" altLang="ja-JP" sz="700"/>
              <a:t>H25</a:t>
            </a:r>
            <a:r>
              <a:rPr lang="ja-JP" altLang="en-US" sz="700"/>
              <a:t>建物用途別土地利用現況調査）</a:t>
            </a:r>
            <a:endParaRPr lang="en-US" altLang="ja-JP" sz="700"/>
          </a:p>
        </p:txBody>
      </p:sp>
      <p:sp>
        <p:nvSpPr>
          <p:cNvPr id="15" name="テキスト ボックス 14"/>
          <p:cNvSpPr txBox="1"/>
          <p:nvPr/>
        </p:nvSpPr>
        <p:spPr>
          <a:xfrm>
            <a:off x="611188" y="485775"/>
            <a:ext cx="8064500" cy="661988"/>
          </a:xfrm>
          <a:prstGeom prst="rect">
            <a:avLst/>
          </a:prstGeom>
          <a:noFill/>
        </p:spPr>
        <p:txBody>
          <a:bodyPr>
            <a:spAutoFit/>
          </a:bodyPr>
          <a:lstStyle/>
          <a:p>
            <a:pPr marL="85725">
              <a:lnSpc>
                <a:spcPts val="1000"/>
              </a:lnSpc>
              <a:buFont typeface="Wingdings" pitchFamily="2" charset="2"/>
              <a:buNone/>
              <a:defRPr/>
            </a:pPr>
            <a:r>
              <a:rPr lang="en-US" altLang="ja-JP" sz="1200" dirty="0">
                <a:solidFill>
                  <a:srgbClr val="000000"/>
                </a:solidFill>
                <a:latin typeface="+mn-ea"/>
                <a:ea typeface="ＭＳ Ｐゴシック" pitchFamily="50" charset="-128"/>
              </a:rPr>
              <a:t>○</a:t>
            </a:r>
            <a:r>
              <a:rPr lang="ja-JP" altLang="ja-JP" sz="1200" dirty="0">
                <a:latin typeface="+mn-ea"/>
                <a:ea typeface="ＭＳ Ｐゴシック" pitchFamily="50" charset="-128"/>
              </a:rPr>
              <a:t>建物用途の割合は</a:t>
            </a:r>
            <a:r>
              <a:rPr lang="ja-JP" altLang="en-US" sz="1200" dirty="0">
                <a:latin typeface="+mn-ea"/>
                <a:ea typeface="ＭＳ Ｐゴシック" pitchFamily="50" charset="-128"/>
              </a:rPr>
              <a:t>住宅</a:t>
            </a:r>
            <a:r>
              <a:rPr lang="ja-JP" altLang="ja-JP" sz="1200" dirty="0">
                <a:latin typeface="+mn-ea"/>
                <a:ea typeface="ＭＳ Ｐゴシック" pitchFamily="50" charset="-128"/>
              </a:rPr>
              <a:t>が</a:t>
            </a:r>
            <a:r>
              <a:rPr lang="en-US" altLang="ja-JP" sz="1200" dirty="0">
                <a:latin typeface="+mn-ea"/>
                <a:ea typeface="ＭＳ Ｐゴシック" pitchFamily="50" charset="-128"/>
              </a:rPr>
              <a:t>49.7</a:t>
            </a:r>
            <a:r>
              <a:rPr lang="ja-JP" altLang="en-US" sz="1200" dirty="0">
                <a:latin typeface="+mn-ea"/>
                <a:ea typeface="ＭＳ Ｐゴシック" pitchFamily="50" charset="-128"/>
              </a:rPr>
              <a:t>％と</a:t>
            </a:r>
            <a:r>
              <a:rPr lang="ja-JP" altLang="ja-JP" sz="1200" dirty="0">
                <a:latin typeface="+mn-ea"/>
                <a:ea typeface="ＭＳ Ｐゴシック" pitchFamily="50" charset="-128"/>
              </a:rPr>
              <a:t>全体に占める割合が大きい</a:t>
            </a:r>
            <a:endParaRPr lang="ja-JP" altLang="en-US" sz="1200" dirty="0">
              <a:solidFill>
                <a:srgbClr val="000000"/>
              </a:solidFill>
              <a:latin typeface="+mn-ea"/>
              <a:ea typeface="ＭＳ Ｐゴシック" pitchFamily="50" charset="-128"/>
            </a:endParaRPr>
          </a:p>
          <a:p>
            <a:pPr marL="85725">
              <a:lnSpc>
                <a:spcPts val="1000"/>
              </a:lnSpc>
              <a:spcBef>
                <a:spcPct val="50000"/>
              </a:spcBef>
              <a:defRPr/>
            </a:pPr>
            <a:r>
              <a:rPr lang="ja-JP" altLang="ja-JP" sz="1200" dirty="0">
                <a:latin typeface="+mn-ea"/>
                <a:ea typeface="ＭＳ Ｐゴシック" pitchFamily="50" charset="-128"/>
              </a:rPr>
              <a:t>○区域内には鉄道駅が</a:t>
            </a:r>
            <a:r>
              <a:rPr lang="en-US" altLang="ja-JP" sz="1200" dirty="0">
                <a:latin typeface="+mn-ea"/>
                <a:ea typeface="ＭＳ Ｐゴシック" pitchFamily="50" charset="-128"/>
              </a:rPr>
              <a:t>21</a:t>
            </a:r>
            <a:r>
              <a:rPr lang="ja-JP" altLang="ja-JP" sz="1200" dirty="0">
                <a:latin typeface="+mn-ea"/>
                <a:ea typeface="ＭＳ Ｐゴシック" pitchFamily="50" charset="-128"/>
              </a:rPr>
              <a:t>駅設置されており、１ｋ㎡あたりの鉄道駅数は</a:t>
            </a:r>
            <a:r>
              <a:rPr lang="en-US" altLang="ja-JP" sz="1200" dirty="0">
                <a:latin typeface="+mn-ea"/>
                <a:ea typeface="ＭＳ Ｐゴシック" pitchFamily="50" charset="-128"/>
              </a:rPr>
              <a:t>1.0</a:t>
            </a:r>
            <a:r>
              <a:rPr lang="ja-JP" altLang="ja-JP" sz="1200" dirty="0">
                <a:latin typeface="+mn-ea"/>
                <a:ea typeface="ＭＳ Ｐゴシック" pitchFamily="50" charset="-128"/>
              </a:rPr>
              <a:t>駅ある</a:t>
            </a:r>
            <a:endParaRPr lang="en-US" altLang="ja-JP" sz="1200" dirty="0">
              <a:latin typeface="+mn-ea"/>
              <a:ea typeface="ＭＳ Ｐゴシック" pitchFamily="50" charset="-128"/>
            </a:endParaRPr>
          </a:p>
          <a:p>
            <a:pPr marL="85725">
              <a:lnSpc>
                <a:spcPts val="1000"/>
              </a:lnSpc>
              <a:spcBef>
                <a:spcPct val="50000"/>
              </a:spcBef>
              <a:defRPr/>
            </a:pPr>
            <a:r>
              <a:rPr lang="ja-JP" altLang="ja-JP" sz="1200" dirty="0">
                <a:latin typeface="+mn-ea"/>
                <a:ea typeface="ＭＳ Ｐゴシック" pitchFamily="50" charset="-128"/>
              </a:rPr>
              <a:t>○病院・診療所数は</a:t>
            </a:r>
            <a:r>
              <a:rPr lang="en-US" altLang="ja-JP" sz="1200" dirty="0">
                <a:latin typeface="+mn-ea"/>
                <a:ea typeface="ＭＳ Ｐゴシック" pitchFamily="50" charset="-128"/>
              </a:rPr>
              <a:t>590</a:t>
            </a:r>
            <a:r>
              <a:rPr lang="ja-JP" altLang="ja-JP" sz="1200" dirty="0">
                <a:latin typeface="+mn-ea"/>
                <a:ea typeface="ＭＳ Ｐゴシック" pitchFamily="50" charset="-128"/>
              </a:rPr>
              <a:t>カ所で、千人あたりの病院・診療所数は</a:t>
            </a:r>
            <a:r>
              <a:rPr lang="en-US" altLang="ja-JP" sz="1200" dirty="0">
                <a:latin typeface="+mn-ea"/>
                <a:ea typeface="ＭＳ Ｐゴシック" pitchFamily="50" charset="-128"/>
              </a:rPr>
              <a:t>1.7</a:t>
            </a:r>
            <a:r>
              <a:rPr lang="ja-JP" altLang="ja-JP" sz="1200" dirty="0">
                <a:latin typeface="+mn-ea"/>
                <a:ea typeface="ＭＳ Ｐゴシック" pitchFamily="50" charset="-128"/>
              </a:rPr>
              <a:t>カ所である</a:t>
            </a:r>
          </a:p>
        </p:txBody>
      </p:sp>
      <p:graphicFrame>
        <p:nvGraphicFramePr>
          <p:cNvPr id="18" name="Group 22"/>
          <p:cNvGraphicFramePr>
            <a:graphicFrameLocks noGrp="1"/>
          </p:cNvGraphicFramePr>
          <p:nvPr/>
        </p:nvGraphicFramePr>
        <p:xfrm>
          <a:off x="831850" y="4095750"/>
          <a:ext cx="2012950" cy="2160588"/>
        </p:xfrm>
        <a:graphic>
          <a:graphicData uri="http://schemas.openxmlformats.org/drawingml/2006/table">
            <a:tbl>
              <a:tblPr/>
              <a:tblGrid>
                <a:gridCol w="249636"/>
                <a:gridCol w="935636"/>
                <a:gridCol w="827678"/>
              </a:tblGrid>
              <a:tr h="360098">
                <a:tc gridSpan="2">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非建物用途</a:t>
                      </a:r>
                    </a:p>
                  </a:txBody>
                  <a:tcPr marL="53979" marR="53979" marT="46813" marB="46813"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66"/>
                    </a:solidFill>
                  </a:tcPr>
                </a:tc>
                <a:tc hMerge="1">
                  <a:txBody>
                    <a:bodyPr/>
                    <a:lstStyle/>
                    <a:p>
                      <a:endParaRPr kumimoji="1" lang="ja-JP" altLang="en-US"/>
                    </a:p>
                  </a:txBody>
                  <a:tcPr/>
                </a:tc>
                <a:tc>
                  <a:txBody>
                    <a:bodyPr/>
                    <a:lstStyle/>
                    <a:p>
                      <a:pPr algn="ctr" fontAlgn="ctr"/>
                      <a:r>
                        <a:rPr lang="en-US" altLang="ja-JP" sz="1000" b="0" i="0" u="none" strike="noStrike" dirty="0" smtClean="0">
                          <a:latin typeface="ＭＳ Ｐゴシック" pitchFamily="50" charset="-128"/>
                          <a:ea typeface="ＭＳ Ｐゴシック" pitchFamily="50" charset="-128"/>
                        </a:rPr>
                        <a:t>35.3%</a:t>
                      </a:r>
                      <a:endParaRPr lang="en-US" altLang="ja-JP" sz="1000" b="0" i="0" u="none" strike="noStrike" dirty="0">
                        <a:latin typeface="ＭＳ Ｐゴシック" pitchFamily="50" charset="-128"/>
                        <a:ea typeface="ＭＳ Ｐゴシック" pitchFamily="50" charset="-128"/>
                      </a:endParaRPr>
                    </a:p>
                  </a:txBody>
                  <a:tcPr marL="9521" marR="9521" marT="9528"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66"/>
                    </a:solidFill>
                  </a:tcPr>
                </a:tc>
              </a:tr>
              <a:tr h="360098">
                <a:tc rowSpan="5">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内訳</a:t>
                      </a:r>
                    </a:p>
                  </a:txBody>
                  <a:tcPr marL="53979" marR="53979" marT="46813" marB="46813" vert="eaVert"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道路</a:t>
                      </a:r>
                    </a:p>
                  </a:txBody>
                  <a:tcPr marL="53979" marR="53979" marT="46813" marB="4681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c>
                  <a:txBody>
                    <a:bodyPr/>
                    <a:lstStyle/>
                    <a:p>
                      <a:pPr algn="ctr" fontAlgn="ctr"/>
                      <a:r>
                        <a:rPr lang="en-US" altLang="ja-JP" sz="1000" b="0" i="0" u="none" strike="noStrike" dirty="0" smtClean="0">
                          <a:latin typeface="ＭＳ Ｐゴシック"/>
                        </a:rPr>
                        <a:t>56.2%</a:t>
                      </a:r>
                      <a:endParaRPr lang="en-US" altLang="ja-JP" sz="1000" b="0" i="0" u="none" strike="noStrike" dirty="0">
                        <a:latin typeface="ＭＳ Ｐゴシック"/>
                      </a:endParaRPr>
                    </a:p>
                  </a:txBody>
                  <a:tcPr marL="0" marR="0" marT="0"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r>
              <a:tr h="360098">
                <a:tc vMerge="1">
                  <a:txBody>
                    <a:bodyPr/>
                    <a:lstStyle/>
                    <a:p>
                      <a:endParaRPr kumimoji="1" lang="ja-JP" altLang="en-US"/>
                    </a:p>
                  </a:txBody>
                  <a:tcPr/>
                </a:tc>
                <a:tc>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水面</a:t>
                      </a:r>
                    </a:p>
                  </a:txBody>
                  <a:tcPr marL="53979" marR="53979" marT="46813" marB="4681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c>
                  <a:txBody>
                    <a:bodyPr/>
                    <a:lstStyle/>
                    <a:p>
                      <a:pPr algn="ctr" fontAlgn="ctr"/>
                      <a:r>
                        <a:rPr lang="en-US" altLang="ja-JP" sz="1000" b="0" i="0" u="none" strike="noStrike" dirty="0" smtClean="0">
                          <a:latin typeface="ＭＳ Ｐゴシック"/>
                        </a:rPr>
                        <a:t>6.9%</a:t>
                      </a:r>
                      <a:endParaRPr lang="en-US" altLang="ja-JP" sz="1000" b="0" i="0" u="none" strike="noStrike" dirty="0">
                        <a:latin typeface="ＭＳ Ｐゴシック"/>
                      </a:endParaRPr>
                    </a:p>
                  </a:txBody>
                  <a:tcPr marL="0" marR="0" marT="0"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r>
              <a:tr h="360098">
                <a:tc vMerge="1">
                  <a:txBody>
                    <a:bodyPr/>
                    <a:lstStyle/>
                    <a:p>
                      <a:endParaRPr kumimoji="1" lang="ja-JP" altLang="en-US"/>
                    </a:p>
                  </a:txBody>
                  <a:tcPr/>
                </a:tc>
                <a:tc>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公園緑地</a:t>
                      </a:r>
                    </a:p>
                  </a:txBody>
                  <a:tcPr marL="53979" marR="53979" marT="46813" marB="4681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c>
                  <a:txBody>
                    <a:bodyPr/>
                    <a:lstStyle/>
                    <a:p>
                      <a:pPr algn="ctr" fontAlgn="ctr"/>
                      <a:r>
                        <a:rPr lang="en-US" altLang="ja-JP" sz="1000" b="0" i="0" u="none" strike="noStrike" dirty="0" smtClean="0">
                          <a:latin typeface="ＭＳ Ｐゴシック"/>
                        </a:rPr>
                        <a:t>12.0%</a:t>
                      </a:r>
                      <a:endParaRPr lang="en-US" altLang="ja-JP" sz="1000" b="0" i="0" u="none" strike="noStrike" dirty="0">
                        <a:latin typeface="ＭＳ Ｐゴシック"/>
                      </a:endParaRPr>
                    </a:p>
                  </a:txBody>
                  <a:tcPr marL="0" marR="0" marT="0"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r>
              <a:tr h="360098">
                <a:tc vMerge="1">
                  <a:txBody>
                    <a:bodyPr/>
                    <a:lstStyle/>
                    <a:p>
                      <a:endParaRPr kumimoji="1" lang="ja-JP" altLang="en-US"/>
                    </a:p>
                  </a:txBody>
                  <a:tcPr/>
                </a:tc>
                <a:tc>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農地</a:t>
                      </a:r>
                    </a:p>
                  </a:txBody>
                  <a:tcPr marL="53979" marR="53979" marT="46813" marB="4681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3175" cap="flat" cmpd="sng" algn="ctr">
                      <a:solidFill>
                        <a:schemeClr val="tx1"/>
                      </a:solidFill>
                      <a:prstDash val="dash"/>
                      <a:round/>
                      <a:headEnd type="none" w="med" len="med"/>
                      <a:tailEnd type="none" w="med" len="med"/>
                    </a:lnB>
                    <a:lnTlToBr>
                      <a:noFill/>
                    </a:lnTlToBr>
                    <a:lnBlToTr>
                      <a:noFill/>
                    </a:lnBlToTr>
                    <a:noFill/>
                  </a:tcPr>
                </a:tc>
                <a:tc>
                  <a:txBody>
                    <a:bodyPr/>
                    <a:lstStyle/>
                    <a:p>
                      <a:pPr algn="ctr" fontAlgn="ctr"/>
                      <a:r>
                        <a:rPr lang="en-US" altLang="ja-JP" sz="1000" b="0" i="0" u="none" strike="noStrike" dirty="0" smtClean="0">
                          <a:latin typeface="ＭＳ Ｐゴシック"/>
                        </a:rPr>
                        <a:t>2.3%</a:t>
                      </a:r>
                      <a:endParaRPr lang="en-US" altLang="ja-JP" sz="1000" b="0" i="0" u="none" strike="noStrike" dirty="0">
                        <a:latin typeface="ＭＳ Ｐゴシック"/>
                      </a:endParaRPr>
                    </a:p>
                  </a:txBody>
                  <a:tcPr marL="0" marR="0" marT="0"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3175" cap="flat" cmpd="sng" algn="ctr">
                      <a:solidFill>
                        <a:schemeClr val="tx1"/>
                      </a:solidFill>
                      <a:prstDash val="dash"/>
                      <a:round/>
                      <a:headEnd type="none" w="med" len="med"/>
                      <a:tailEnd type="none" w="med" len="med"/>
                    </a:lnB>
                    <a:lnTlToBr>
                      <a:noFill/>
                    </a:lnTlToBr>
                    <a:lnBlToTr>
                      <a:noFill/>
                    </a:lnBlToTr>
                    <a:noFill/>
                  </a:tcPr>
                </a:tc>
              </a:tr>
              <a:tr h="360098">
                <a:tc vMerge="1">
                  <a:txBody>
                    <a:bodyPr/>
                    <a:lstStyle/>
                    <a:p>
                      <a:pPr marL="0" marR="0" lvl="0" indent="0" algn="ctr" defTabSz="914400" rtl="0" eaLnBrk="1" fontAlgn="base" latinLnBrk="0" hangingPunct="1">
                        <a:lnSpc>
                          <a:spcPct val="90000"/>
                        </a:lnSpc>
                        <a:spcBef>
                          <a:spcPct val="0"/>
                        </a:spcBef>
                        <a:spcAft>
                          <a:spcPct val="0"/>
                        </a:spcAft>
                        <a:buClrTx/>
                        <a:buSzTx/>
                        <a:buFontTx/>
                        <a:buNone/>
                        <a:tabLst/>
                      </a:pPr>
                      <a:endPar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54000" marR="54000" marT="46800" marB="46800" vert="eaVert"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その他</a:t>
                      </a:r>
                    </a:p>
                  </a:txBody>
                  <a:tcPr marL="53979" marR="53979" marT="46813" marB="4681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175" cap="flat" cmpd="sng" algn="ctr">
                      <a:solidFill>
                        <a:schemeClr val="tx1"/>
                      </a:solidFill>
                      <a:prstDash val="dash"/>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algn="ctr" fontAlgn="ctr"/>
                      <a:r>
                        <a:rPr lang="en-US" altLang="ja-JP" sz="1000" b="0" i="0" u="none" strike="noStrike" dirty="0" smtClean="0">
                          <a:latin typeface="ＭＳ Ｐゴシック"/>
                        </a:rPr>
                        <a:t>22.6%</a:t>
                      </a:r>
                      <a:endParaRPr lang="en-US" altLang="ja-JP" sz="1000" b="0" i="0" u="none" strike="noStrike" dirty="0">
                        <a:latin typeface="ＭＳ Ｐゴシック"/>
                      </a:endParaRPr>
                    </a:p>
                  </a:txBody>
                  <a:tcPr marL="0" marR="0" marT="0"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3175" cap="flat" cmpd="sng" algn="ctr">
                      <a:solidFill>
                        <a:schemeClr val="tx1"/>
                      </a:solidFill>
                      <a:prstDash val="dash"/>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r>
            </a:tbl>
          </a:graphicData>
        </a:graphic>
      </p:graphicFrame>
      <p:graphicFrame>
        <p:nvGraphicFramePr>
          <p:cNvPr id="16" name="グラフ 15"/>
          <p:cNvGraphicFramePr>
            <a:graphicFrameLocks/>
          </p:cNvGraphicFramePr>
          <p:nvPr/>
        </p:nvGraphicFramePr>
        <p:xfrm>
          <a:off x="2987824" y="1413395"/>
          <a:ext cx="3024000" cy="2494800"/>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19" name="グラフ 18"/>
          <p:cNvGraphicFramePr>
            <a:graphicFrameLocks/>
          </p:cNvGraphicFramePr>
          <p:nvPr/>
        </p:nvGraphicFramePr>
        <p:xfrm>
          <a:off x="2987824" y="4242054"/>
          <a:ext cx="3024000" cy="2494800"/>
        </p:xfrm>
        <a:graphic>
          <a:graphicData uri="http://schemas.openxmlformats.org/drawingml/2006/chart">
            <c:chart xmlns:c="http://schemas.openxmlformats.org/drawingml/2006/chart" xmlns:r="http://schemas.openxmlformats.org/officeDocument/2006/relationships" r:id="rId3"/>
          </a:graphicData>
        </a:graphic>
      </p:graphicFrame>
      <p:sp>
        <p:nvSpPr>
          <p:cNvPr id="17" name="正方形/長方形 27"/>
          <p:cNvSpPr>
            <a:spLocks noChangeArrowheads="1"/>
          </p:cNvSpPr>
          <p:nvPr/>
        </p:nvSpPr>
        <p:spPr bwMode="auto">
          <a:xfrm>
            <a:off x="8112125" y="24526"/>
            <a:ext cx="1031875" cy="261937"/>
          </a:xfrm>
          <a:prstGeom prst="rect">
            <a:avLst/>
          </a:prstGeom>
          <a:noFill/>
          <a:ln w="9525">
            <a:noFill/>
            <a:miter lim="800000"/>
            <a:headEnd/>
            <a:tailEnd/>
          </a:ln>
        </p:spPr>
        <p:txBody>
          <a:bodyPr>
            <a:spAutoFit/>
          </a:bodyPr>
          <a:lstStyle/>
          <a:p>
            <a:pPr algn="r"/>
            <a:r>
              <a:rPr lang="ja-JP" altLang="en-US" sz="1100" b="1" dirty="0" smtClean="0">
                <a:solidFill>
                  <a:srgbClr val="000000"/>
                </a:solidFill>
                <a:latin typeface="ＭＳ Ｐゴシック" charset="-128"/>
                <a:ea typeface="Meiryo UI" pitchFamily="50" charset="-128"/>
                <a:cs typeface="Meiryo UI" pitchFamily="50" charset="-128"/>
              </a:rPr>
              <a:t>すがた</a:t>
            </a:r>
            <a:r>
              <a:rPr lang="en-US" altLang="ja-JP" sz="1100" b="1" dirty="0" smtClean="0">
                <a:solidFill>
                  <a:srgbClr val="000000"/>
                </a:solidFill>
                <a:latin typeface="ＭＳ Ｐゴシック" charset="-128"/>
                <a:ea typeface="Meiryo UI" pitchFamily="50" charset="-128"/>
                <a:cs typeface="Meiryo UI" pitchFamily="50" charset="-128"/>
              </a:rPr>
              <a:t>-</a:t>
            </a:r>
            <a:r>
              <a:rPr lang="ja-JP" altLang="en-US" sz="1100" b="1" dirty="0" smtClean="0">
                <a:solidFill>
                  <a:srgbClr val="000000"/>
                </a:solidFill>
                <a:latin typeface="ＭＳ Ｐゴシック" charset="-128"/>
                <a:ea typeface="Meiryo UI" pitchFamily="50" charset="-128"/>
                <a:cs typeface="Meiryo UI" pitchFamily="50" charset="-128"/>
              </a:rPr>
              <a:t>２８</a:t>
            </a:r>
            <a:endParaRPr lang="ja-JP" altLang="en-US" sz="1200" b="1" dirty="0">
              <a:solidFill>
                <a:srgbClr val="000000"/>
              </a:solidFill>
              <a:latin typeface="ＭＳ Ｐゴシック" charset="-128"/>
              <a:ea typeface="Meiryo UI" pitchFamily="50" charset="-128"/>
              <a:cs typeface="Meiryo UI" pitchFamily="50" charset="-128"/>
            </a:endParaRPr>
          </a:p>
        </p:txBody>
      </p:sp>
    </p:spTree>
  </p:cSld>
  <p:clrMapOvr>
    <a:masterClrMapping/>
  </p:clrMapOvr>
  <p:timing>
    <p:tnLst>
      <p:par>
        <p:cTn id="1" dur="indefinite" restart="never" nodeType="tmRoot"/>
      </p:par>
    </p:tnLst>
  </p:timing>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770" name="正方形/長方形 25"/>
          <p:cNvSpPr>
            <a:spLocks noChangeArrowheads="1"/>
          </p:cNvSpPr>
          <p:nvPr/>
        </p:nvSpPr>
        <p:spPr bwMode="gray">
          <a:xfrm>
            <a:off x="0" y="2924175"/>
            <a:ext cx="9144000" cy="1009650"/>
          </a:xfrm>
          <a:prstGeom prst="rect">
            <a:avLst/>
          </a:prstGeom>
          <a:solidFill>
            <a:srgbClr val="E6B9B8"/>
          </a:solidFill>
          <a:ln w="22225" algn="ctr">
            <a:solidFill>
              <a:srgbClr val="E6B9B8"/>
            </a:solidFill>
            <a:miter lim="800000"/>
            <a:headEnd/>
            <a:tailEnd/>
          </a:ln>
        </p:spPr>
        <p:txBody>
          <a:bodyPr anchor="ct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algn="ctr" eaLnBrk="1" hangingPunct="1">
              <a:spcBef>
                <a:spcPct val="50000"/>
              </a:spcBef>
              <a:buFont typeface="Wingdings" pitchFamily="2" charset="2"/>
              <a:buNone/>
            </a:pPr>
            <a:r>
              <a:rPr lang="ja-JP" altLang="en-US" sz="2400" b="1">
                <a:latin typeface="ＭＳ Ｐゴシック" charset="-128"/>
              </a:rPr>
              <a:t>第五区</a:t>
            </a:r>
          </a:p>
          <a:p>
            <a:pPr algn="ctr" eaLnBrk="1" hangingPunct="1">
              <a:spcBef>
                <a:spcPct val="50000"/>
              </a:spcBef>
              <a:buFont typeface="Wingdings" pitchFamily="2" charset="2"/>
              <a:buNone/>
            </a:pPr>
            <a:r>
              <a:rPr lang="ja-JP" altLang="en-US" sz="2400" b="1">
                <a:latin typeface="ＭＳ Ｐゴシック" charset="-128"/>
              </a:rPr>
              <a:t>（中央区・西区・大正区・浪速区）</a:t>
            </a:r>
            <a:endParaRPr lang="ja-JP" altLang="en-US" sz="2400" b="1">
              <a:latin typeface="HGS創英角ｺﾞｼｯｸUB" pitchFamily="50" charset="-128"/>
            </a:endParaRPr>
          </a:p>
        </p:txBody>
      </p:sp>
      <p:sp>
        <p:nvSpPr>
          <p:cNvPr id="3" name="正方形/長方形 27"/>
          <p:cNvSpPr>
            <a:spLocks noChangeArrowheads="1"/>
          </p:cNvSpPr>
          <p:nvPr/>
        </p:nvSpPr>
        <p:spPr bwMode="auto">
          <a:xfrm>
            <a:off x="8112125" y="6637006"/>
            <a:ext cx="1031875" cy="261937"/>
          </a:xfrm>
          <a:prstGeom prst="rect">
            <a:avLst/>
          </a:prstGeom>
          <a:noFill/>
          <a:ln w="9525">
            <a:noFill/>
            <a:miter lim="800000"/>
            <a:headEnd/>
            <a:tailEnd/>
          </a:ln>
        </p:spPr>
        <p:txBody>
          <a:bodyPr>
            <a:spAutoFit/>
          </a:bodyPr>
          <a:lstStyle/>
          <a:p>
            <a:pPr algn="r"/>
            <a:r>
              <a:rPr lang="ja-JP" altLang="en-US" sz="1100" b="1" dirty="0" smtClean="0">
                <a:solidFill>
                  <a:srgbClr val="000000"/>
                </a:solidFill>
                <a:latin typeface="ＭＳ Ｐゴシック" charset="-128"/>
                <a:ea typeface="Meiryo UI" pitchFamily="50" charset="-128"/>
                <a:cs typeface="Meiryo UI" pitchFamily="50" charset="-128"/>
              </a:rPr>
              <a:t>すがた</a:t>
            </a:r>
            <a:r>
              <a:rPr lang="en-US" altLang="ja-JP" sz="1100" b="1" dirty="0" smtClean="0">
                <a:solidFill>
                  <a:srgbClr val="000000"/>
                </a:solidFill>
                <a:latin typeface="ＭＳ Ｐゴシック" charset="-128"/>
                <a:ea typeface="Meiryo UI" pitchFamily="50" charset="-128"/>
                <a:cs typeface="Meiryo UI" pitchFamily="50" charset="-128"/>
              </a:rPr>
              <a:t>-</a:t>
            </a:r>
            <a:r>
              <a:rPr lang="ja-JP" altLang="en-US" sz="1100" b="1" dirty="0" smtClean="0">
                <a:solidFill>
                  <a:srgbClr val="000000"/>
                </a:solidFill>
                <a:latin typeface="ＭＳ Ｐゴシック" charset="-128"/>
                <a:ea typeface="Meiryo UI" pitchFamily="50" charset="-128"/>
                <a:cs typeface="Meiryo UI" pitchFamily="50" charset="-128"/>
              </a:rPr>
              <a:t>２９</a:t>
            </a:r>
            <a:endParaRPr lang="ja-JP" altLang="en-US" sz="1200" b="1" dirty="0">
              <a:solidFill>
                <a:srgbClr val="000000"/>
              </a:solidFill>
              <a:latin typeface="ＭＳ Ｐゴシック" charset="-128"/>
              <a:ea typeface="Meiryo UI" pitchFamily="50" charset="-128"/>
              <a:cs typeface="Meiryo UI" pitchFamily="50" charset="-128"/>
            </a:endParaRPr>
          </a:p>
        </p:txBody>
      </p:sp>
    </p:spTree>
  </p:cSld>
  <p:clrMapOvr>
    <a:masterClrMapping/>
  </p:clrMapOvr>
  <p:timing>
    <p:tnLst>
      <p:par>
        <p:cTn id="1" dur="indefinite" restart="never" nodeType="tmRoot"/>
      </p:par>
    </p:tnLst>
  </p:timing>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794" name="正方形/長方形 25"/>
          <p:cNvSpPr>
            <a:spLocks noChangeArrowheads="1"/>
          </p:cNvSpPr>
          <p:nvPr/>
        </p:nvSpPr>
        <p:spPr bwMode="gray">
          <a:xfrm>
            <a:off x="0" y="0"/>
            <a:ext cx="9144000" cy="360000"/>
          </a:xfrm>
          <a:prstGeom prst="rect">
            <a:avLst/>
          </a:prstGeom>
          <a:solidFill>
            <a:srgbClr val="E6B9B8"/>
          </a:solidFill>
          <a:ln w="22225" algn="ctr">
            <a:solidFill>
              <a:srgbClr val="E6B9B8"/>
            </a:solidFill>
            <a:miter lim="800000"/>
            <a:headEnd/>
            <a:tailEnd/>
          </a:ln>
        </p:spPr>
        <p:txBody>
          <a:bodyPr anchor="ct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spcBef>
                <a:spcPct val="50000"/>
              </a:spcBef>
              <a:buFont typeface="Wingdings" pitchFamily="2" charset="2"/>
              <a:buNone/>
            </a:pPr>
            <a:r>
              <a:rPr lang="ja-JP" altLang="en-US" sz="2000" b="1" dirty="0">
                <a:latin typeface="HGS創英角ｺﾞｼｯｸUB" pitchFamily="50" charset="-128"/>
              </a:rPr>
              <a:t>　</a:t>
            </a:r>
            <a:r>
              <a:rPr lang="ja-JP" altLang="en-US" sz="2000" b="1" dirty="0">
                <a:latin typeface="Meiryo UI" panose="020B0604030504040204" pitchFamily="50" charset="-128"/>
                <a:ea typeface="Meiryo UI" panose="020B0604030504040204" pitchFamily="50" charset="-128"/>
                <a:cs typeface="Meiryo UI" panose="020B0604030504040204" pitchFamily="50" charset="-128"/>
              </a:rPr>
              <a:t>第五区（中央区・西区・大正区・浪速区）</a:t>
            </a:r>
          </a:p>
        </p:txBody>
      </p:sp>
      <p:sp>
        <p:nvSpPr>
          <p:cNvPr id="33796" name="タイトル 3"/>
          <p:cNvSpPr txBox="1">
            <a:spLocks/>
          </p:cNvSpPr>
          <p:nvPr/>
        </p:nvSpPr>
        <p:spPr bwMode="auto">
          <a:xfrm>
            <a:off x="4019550" y="549275"/>
            <a:ext cx="5040313" cy="6192838"/>
          </a:xfrm>
          <a:prstGeom prst="rect">
            <a:avLst/>
          </a:prstGeom>
          <a:noFill/>
          <a:ln w="22225" algn="ctr">
            <a:solidFill>
              <a:schemeClr val="accent2"/>
            </a:solidFill>
            <a:miter lim="800000"/>
            <a:headEnd/>
            <a:tailEnd/>
          </a:ln>
          <a:extLst>
            <a:ext uri="{909E8E84-426E-40DD-AFC4-6F175D3DCCD1}">
              <a14:hiddenFill xmlns="" xmlns:a14="http://schemas.microsoft.com/office/drawing/2010/main">
                <a:solidFill>
                  <a:srgbClr val="FFFFFF"/>
                </a:solidFill>
              </a14:hiddenFill>
            </a:ext>
          </a:extLst>
        </p:spPr>
        <p:txBody>
          <a:bodyPr/>
          <a:lstStyle>
            <a:lvl1pPr marL="171450" indent="-171450"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buFont typeface="Wingdings" pitchFamily="2" charset="2"/>
              <a:buChar char="u"/>
            </a:pPr>
            <a:endParaRPr lang="en-US" altLang="ja-JP" sz="900">
              <a:solidFill>
                <a:srgbClr val="000000"/>
              </a:solidFill>
              <a:latin typeface="Meiryo UI" pitchFamily="50" charset="-128"/>
              <a:ea typeface="Meiryo UI" pitchFamily="50" charset="-128"/>
              <a:cs typeface="Meiryo UI" pitchFamily="50" charset="-128"/>
            </a:endParaRPr>
          </a:p>
        </p:txBody>
      </p:sp>
      <p:sp>
        <p:nvSpPr>
          <p:cNvPr id="33797" name="タイトル 3"/>
          <p:cNvSpPr>
            <a:spLocks/>
          </p:cNvSpPr>
          <p:nvPr/>
        </p:nvSpPr>
        <p:spPr bwMode="auto">
          <a:xfrm>
            <a:off x="126999" y="549275"/>
            <a:ext cx="3763963" cy="6192838"/>
          </a:xfrm>
          <a:prstGeom prst="rect">
            <a:avLst/>
          </a:prstGeom>
          <a:noFill/>
          <a:ln w="22225" algn="ctr">
            <a:solidFill>
              <a:schemeClr val="accent2"/>
            </a:solidFill>
            <a:miter lim="800000"/>
            <a:headEnd/>
            <a:tailEnd/>
          </a:ln>
          <a:extLst>
            <a:ext uri="{909E8E84-426E-40DD-AFC4-6F175D3DCCD1}">
              <a14:hiddenFill xmlns="" xmlns:a14="http://schemas.microsoft.com/office/drawing/2010/main">
                <a:solidFill>
                  <a:srgbClr val="FFFFFF"/>
                </a:solidFill>
              </a14:hiddenFill>
            </a:ext>
          </a:extLst>
        </p:spPr>
        <p:txBody>
          <a:bodyPr lIns="72000" rIns="36000"/>
          <a:lstStyle>
            <a:lvl1pPr marL="85725" indent="-85725"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lnSpc>
                <a:spcPct val="40000"/>
              </a:lnSpc>
              <a:buFont typeface="Wingdings" pitchFamily="2" charset="2"/>
              <a:buNone/>
            </a:pPr>
            <a:r>
              <a:rPr lang="ja-JP" altLang="en-US" sz="1000">
                <a:solidFill>
                  <a:srgbClr val="000000"/>
                </a:solidFill>
                <a:latin typeface="HGP創英角ｺﾞｼｯｸUB" pitchFamily="50" charset="-128"/>
                <a:ea typeface="HGP創英角ｺﾞｼｯｸUB" pitchFamily="50" charset="-128"/>
              </a:rPr>
              <a:t>　　　　　　　　　　　　　　　　　　　　　　　</a:t>
            </a:r>
            <a:endParaRPr lang="ja-JP" altLang="en-US" sz="800">
              <a:solidFill>
                <a:srgbClr val="000000"/>
              </a:solidFill>
              <a:latin typeface="HGP創英角ｺﾞｼｯｸUB" pitchFamily="50" charset="-128"/>
              <a:ea typeface="HGP創英角ｺﾞｼｯｸUB" pitchFamily="50" charset="-128"/>
            </a:endParaRPr>
          </a:p>
        </p:txBody>
      </p:sp>
      <p:sp>
        <p:nvSpPr>
          <p:cNvPr id="3" name="テキスト ボックス 24"/>
          <p:cNvSpPr txBox="1"/>
          <p:nvPr/>
        </p:nvSpPr>
        <p:spPr bwMode="gray">
          <a:xfrm>
            <a:off x="183530" y="620713"/>
            <a:ext cx="1223962" cy="215900"/>
          </a:xfrm>
          <a:prstGeom prst="rect">
            <a:avLst/>
          </a:prstGeom>
          <a:solidFill>
            <a:schemeClr val="accent2">
              <a:lumMod val="75000"/>
            </a:schemeClr>
          </a:solidFill>
          <a:ln w="22225">
            <a:solidFill>
              <a:schemeClr val="accent2">
                <a:lumMod val="75000"/>
              </a:schemeClr>
            </a:solidFill>
          </a:ln>
        </p:spPr>
        <p:txBody>
          <a:bodyPr lIns="0" tIns="0" rIns="0" bIns="0" anchor="ctr">
            <a:spAutoFit/>
          </a:bodyPr>
          <a:lstStyle/>
          <a:p>
            <a:pPr algn="ctr">
              <a:defRPr/>
            </a:pPr>
            <a:r>
              <a:rPr lang="ja-JP" altLang="en-US" sz="1200" b="1" dirty="0">
                <a:solidFill>
                  <a:schemeClr val="bg1"/>
                </a:solidFill>
                <a:latin typeface="ＭＳ Ｐゴシック" pitchFamily="50" charset="-128"/>
                <a:ea typeface="ＭＳ Ｐゴシック" pitchFamily="50" charset="-128"/>
              </a:rPr>
              <a:t>総合区の概要</a:t>
            </a:r>
          </a:p>
        </p:txBody>
      </p:sp>
      <p:sp>
        <p:nvSpPr>
          <p:cNvPr id="33799" name="Text Box 8"/>
          <p:cNvSpPr txBox="1">
            <a:spLocks noChangeArrowheads="1"/>
          </p:cNvSpPr>
          <p:nvPr/>
        </p:nvSpPr>
        <p:spPr bwMode="auto">
          <a:xfrm>
            <a:off x="74613" y="2713038"/>
            <a:ext cx="1223962" cy="2603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57150" cmpd="thickThin" algn="ctr">
                <a:solidFill>
                  <a:srgbClr val="000000"/>
                </a:solidFill>
                <a:miter lim="800000"/>
                <a:headEnd/>
                <a:tailEnd/>
              </a14:hiddenLine>
            </a:ext>
          </a:extLst>
        </p:spPr>
        <p:txBody>
          <a:bodyPr>
            <a:spAutoFit/>
          </a:bodyPr>
          <a:lstStyle>
            <a:lvl1pPr marL="85725" indent="-85725"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spcBef>
                <a:spcPct val="50000"/>
              </a:spcBef>
              <a:buFont typeface="Wingdings" pitchFamily="2" charset="2"/>
              <a:buNone/>
            </a:pPr>
            <a:r>
              <a:rPr lang="en-US" altLang="ja-JP" sz="1100" dirty="0" smtClean="0">
                <a:solidFill>
                  <a:srgbClr val="000000"/>
                </a:solidFill>
                <a:latin typeface="HGP創英角ｺﾞｼｯｸUB" pitchFamily="50" charset="-128"/>
                <a:ea typeface="HGP創英角ｺﾞｼｯｸUB" pitchFamily="50" charset="-128"/>
              </a:rPr>
              <a:t>【</a:t>
            </a:r>
            <a:r>
              <a:rPr lang="ja-JP" altLang="en-US" sz="1100" dirty="0" smtClean="0">
                <a:solidFill>
                  <a:srgbClr val="000000"/>
                </a:solidFill>
                <a:latin typeface="HGP創英角ｺﾞｼｯｸUB" pitchFamily="50" charset="-128"/>
                <a:ea typeface="HGP創英角ｺﾞｼｯｸUB" pitchFamily="50" charset="-128"/>
              </a:rPr>
              <a:t>区役所関係</a:t>
            </a:r>
            <a:r>
              <a:rPr lang="en-US" altLang="ja-JP" sz="1100" dirty="0" smtClean="0">
                <a:solidFill>
                  <a:srgbClr val="000000"/>
                </a:solidFill>
                <a:latin typeface="HGP創英角ｺﾞｼｯｸUB" pitchFamily="50" charset="-128"/>
                <a:ea typeface="HGP創英角ｺﾞｼｯｸUB" pitchFamily="50" charset="-128"/>
              </a:rPr>
              <a:t>】</a:t>
            </a:r>
            <a:endParaRPr lang="en-US" altLang="ja-JP" sz="1100" dirty="0">
              <a:solidFill>
                <a:srgbClr val="000000"/>
              </a:solidFill>
              <a:latin typeface="HGP創英角ｺﾞｼｯｸUB" pitchFamily="50" charset="-128"/>
              <a:ea typeface="HGP創英角ｺﾞｼｯｸUB" pitchFamily="50" charset="-128"/>
            </a:endParaRPr>
          </a:p>
        </p:txBody>
      </p:sp>
      <p:sp>
        <p:nvSpPr>
          <p:cNvPr id="33800" name="Text Box 9"/>
          <p:cNvSpPr txBox="1">
            <a:spLocks noChangeArrowheads="1"/>
          </p:cNvSpPr>
          <p:nvPr/>
        </p:nvSpPr>
        <p:spPr bwMode="auto">
          <a:xfrm>
            <a:off x="74613" y="836613"/>
            <a:ext cx="1223962" cy="2603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57150" cmpd="thickThin" algn="ctr">
                <a:solidFill>
                  <a:srgbClr val="000000"/>
                </a:solidFill>
                <a:miter lim="800000"/>
                <a:headEnd/>
                <a:tailEnd/>
              </a14:hiddenLine>
            </a:ext>
          </a:extLst>
        </p:spPr>
        <p:txBody>
          <a:bodyPr>
            <a:spAutoFit/>
          </a:bodyPr>
          <a:lstStyle>
            <a:lvl1pPr marL="85725" indent="-85725"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spcBef>
                <a:spcPct val="50000"/>
              </a:spcBef>
              <a:buFont typeface="Wingdings" pitchFamily="2" charset="2"/>
              <a:buNone/>
            </a:pPr>
            <a:r>
              <a:rPr lang="en-US" altLang="ja-JP" sz="1100">
                <a:solidFill>
                  <a:srgbClr val="000000"/>
                </a:solidFill>
                <a:latin typeface="HGP創英角ｺﾞｼｯｸUB" pitchFamily="50" charset="-128"/>
                <a:ea typeface="HGP創英角ｺﾞｼｯｸUB" pitchFamily="50" charset="-128"/>
              </a:rPr>
              <a:t>【</a:t>
            </a:r>
            <a:r>
              <a:rPr lang="ja-JP" altLang="en-US" sz="1100">
                <a:solidFill>
                  <a:srgbClr val="000000"/>
                </a:solidFill>
                <a:latin typeface="HGP創英角ｺﾞｼｯｸUB" pitchFamily="50" charset="-128"/>
                <a:ea typeface="HGP創英角ｺﾞｼｯｸUB" pitchFamily="50" charset="-128"/>
              </a:rPr>
              <a:t>人口・面積</a:t>
            </a:r>
            <a:r>
              <a:rPr lang="en-US" altLang="ja-JP" sz="1100">
                <a:solidFill>
                  <a:srgbClr val="000000"/>
                </a:solidFill>
                <a:latin typeface="HGP創英角ｺﾞｼｯｸUB" pitchFamily="50" charset="-128"/>
                <a:ea typeface="HGP創英角ｺﾞｼｯｸUB" pitchFamily="50" charset="-128"/>
              </a:rPr>
              <a:t>】</a:t>
            </a:r>
          </a:p>
        </p:txBody>
      </p:sp>
      <p:sp>
        <p:nvSpPr>
          <p:cNvPr id="33801" name="Text Box 10"/>
          <p:cNvSpPr txBox="1">
            <a:spLocks noChangeArrowheads="1"/>
          </p:cNvSpPr>
          <p:nvPr/>
        </p:nvSpPr>
        <p:spPr bwMode="auto">
          <a:xfrm>
            <a:off x="74613" y="4465638"/>
            <a:ext cx="2592387" cy="2603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57150" cmpd="thickThin" algn="ctr">
                <a:solidFill>
                  <a:srgbClr val="000000"/>
                </a:solidFill>
                <a:miter lim="800000"/>
                <a:headEnd/>
                <a:tailEnd/>
              </a14:hiddenLine>
            </a:ext>
          </a:extLst>
        </p:spPr>
        <p:txBody>
          <a:bodyPr>
            <a:spAutoFit/>
          </a:bodyPr>
          <a:lstStyle>
            <a:lvl1pPr marL="85725" indent="-85725"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spcBef>
                <a:spcPct val="50000"/>
              </a:spcBef>
              <a:buFont typeface="Wingdings" pitchFamily="2" charset="2"/>
              <a:buNone/>
            </a:pPr>
            <a:r>
              <a:rPr lang="en-US" altLang="ja-JP" sz="1100">
                <a:solidFill>
                  <a:srgbClr val="000000"/>
                </a:solidFill>
                <a:latin typeface="HGP創英角ｺﾞｼｯｸUB" pitchFamily="50" charset="-128"/>
                <a:ea typeface="HGP創英角ｺﾞｼｯｸUB" pitchFamily="50" charset="-128"/>
              </a:rPr>
              <a:t>【</a:t>
            </a:r>
            <a:r>
              <a:rPr lang="ja-JP" altLang="en-US" sz="1100">
                <a:solidFill>
                  <a:srgbClr val="000000"/>
                </a:solidFill>
                <a:latin typeface="HGP創英角ｺﾞｼｯｸUB" pitchFamily="50" charset="-128"/>
                <a:ea typeface="HGP創英角ｺﾞｼｯｸUB" pitchFamily="50" charset="-128"/>
              </a:rPr>
              <a:t>市民利用施設</a:t>
            </a:r>
            <a:r>
              <a:rPr lang="ja-JP" altLang="en-US" sz="900">
                <a:solidFill>
                  <a:srgbClr val="000000"/>
                </a:solidFill>
                <a:latin typeface="HGP創英角ｺﾞｼｯｸUB" pitchFamily="50" charset="-128"/>
                <a:ea typeface="HGP創英角ｺﾞｼｯｸUB" pitchFamily="50" charset="-128"/>
              </a:rPr>
              <a:t>（Ｈ</a:t>
            </a:r>
            <a:r>
              <a:rPr lang="en-US" altLang="ja-JP" sz="900">
                <a:solidFill>
                  <a:srgbClr val="000000"/>
                </a:solidFill>
                <a:latin typeface="HGP創英角ｺﾞｼｯｸUB" pitchFamily="50" charset="-128"/>
                <a:ea typeface="HGP創英角ｺﾞｼｯｸUB" pitchFamily="50" charset="-128"/>
              </a:rPr>
              <a:t>29</a:t>
            </a:r>
            <a:r>
              <a:rPr lang="ja-JP" altLang="en-US" sz="900">
                <a:solidFill>
                  <a:srgbClr val="000000"/>
                </a:solidFill>
                <a:latin typeface="HGP創英角ｺﾞｼｯｸUB" pitchFamily="50" charset="-128"/>
                <a:ea typeface="HGP創英角ｺﾞｼｯｸUB" pitchFamily="50" charset="-128"/>
              </a:rPr>
              <a:t>年</a:t>
            </a:r>
            <a:r>
              <a:rPr lang="en-US" altLang="ja-JP" sz="900">
                <a:solidFill>
                  <a:srgbClr val="000000"/>
                </a:solidFill>
                <a:latin typeface="HGP創英角ｺﾞｼｯｸUB" pitchFamily="50" charset="-128"/>
                <a:ea typeface="HGP創英角ｺﾞｼｯｸUB" pitchFamily="50" charset="-128"/>
              </a:rPr>
              <a:t>4</a:t>
            </a:r>
            <a:r>
              <a:rPr lang="ja-JP" altLang="en-US" sz="900">
                <a:solidFill>
                  <a:srgbClr val="000000"/>
                </a:solidFill>
                <a:latin typeface="HGP創英角ｺﾞｼｯｸUB" pitchFamily="50" charset="-128"/>
                <a:ea typeface="HGP創英角ｺﾞｼｯｸUB" pitchFamily="50" charset="-128"/>
              </a:rPr>
              <a:t>月現在）</a:t>
            </a:r>
            <a:r>
              <a:rPr lang="en-US" altLang="ja-JP" sz="1100">
                <a:solidFill>
                  <a:srgbClr val="000000"/>
                </a:solidFill>
                <a:latin typeface="HGP創英角ｺﾞｼｯｸUB" pitchFamily="50" charset="-128"/>
                <a:ea typeface="HGP創英角ｺﾞｼｯｸUB" pitchFamily="50" charset="-128"/>
              </a:rPr>
              <a:t>】</a:t>
            </a:r>
          </a:p>
        </p:txBody>
      </p:sp>
      <p:graphicFrame>
        <p:nvGraphicFramePr>
          <p:cNvPr id="49163" name="Group 11"/>
          <p:cNvGraphicFramePr>
            <a:graphicFrameLocks noGrp="1"/>
          </p:cNvGraphicFramePr>
          <p:nvPr/>
        </p:nvGraphicFramePr>
        <p:xfrm>
          <a:off x="190499" y="1125538"/>
          <a:ext cx="3629026" cy="1368723"/>
        </p:xfrm>
        <a:graphic>
          <a:graphicData uri="http://schemas.openxmlformats.org/drawingml/2006/table">
            <a:tbl>
              <a:tblPr/>
              <a:tblGrid>
                <a:gridCol w="1209675"/>
                <a:gridCol w="1209676"/>
                <a:gridCol w="1209675"/>
              </a:tblGrid>
              <a:tr h="242770">
                <a:tc>
                  <a:txBody>
                    <a:bodyPr/>
                    <a:lstStyle/>
                    <a:p>
                      <a:pPr marL="85725" marR="0" lvl="0" indent="-85725" algn="ctr" defTabSz="914400" rtl="0" eaLnBrk="1" fontAlgn="base" latinLnBrk="0" hangingPunct="1">
                        <a:lnSpc>
                          <a:spcPct val="100000"/>
                        </a:lnSpc>
                        <a:spcBef>
                          <a:spcPct val="50000"/>
                        </a:spcBef>
                        <a:spcAft>
                          <a:spcPct val="0"/>
                        </a:spcAft>
                        <a:buClrTx/>
                        <a:buSzTx/>
                        <a:buFont typeface="Wingdings" pitchFamily="2" charset="2"/>
                        <a:buNone/>
                        <a:tabLst/>
                      </a:pPr>
                      <a:r>
                        <a:rPr kumimoji="1" lang="ja-JP" altLang="en-US" sz="1000" b="0" i="0" u="none" strike="noStrike" cap="none" normalizeH="0" baseline="0" dirty="0" smtClean="0">
                          <a:ln>
                            <a:noFill/>
                          </a:ln>
                          <a:solidFill>
                            <a:srgbClr val="000000"/>
                          </a:solidFill>
                          <a:effectLst/>
                          <a:latin typeface="ＭＳ Ｐゴシック" pitchFamily="50" charset="-128"/>
                          <a:ea typeface="ＭＳ Ｐゴシック" pitchFamily="50" charset="-128"/>
                        </a:rPr>
                        <a:t>人　口</a:t>
                      </a:r>
                      <a:r>
                        <a:rPr kumimoji="1" lang="en-US" altLang="ja-JP" sz="1000" b="0" i="0" u="none" strike="noStrike" cap="none" normalizeH="0" baseline="0" dirty="0" smtClean="0">
                          <a:ln>
                            <a:noFill/>
                          </a:ln>
                          <a:solidFill>
                            <a:srgbClr val="000000"/>
                          </a:solidFill>
                          <a:effectLst/>
                          <a:latin typeface="ＭＳ Ｐゴシック" pitchFamily="50" charset="-128"/>
                          <a:ea typeface="ＭＳ Ｐゴシック" pitchFamily="50" charset="-128"/>
                        </a:rPr>
                        <a:t>〔H27〕</a:t>
                      </a:r>
                    </a:p>
                  </a:txBody>
                  <a:tcPr marL="18000" marR="18000" marT="35983" marB="35983" anchor="ctr" horzOverflow="overflow">
                    <a:lnL w="19050" cap="flat" cmpd="sng" algn="ctr">
                      <a:solidFill>
                        <a:schemeClr val="tx1"/>
                      </a:solidFill>
                      <a:prstDash val="solid"/>
                      <a:round/>
                      <a:headEnd type="none" w="med" len="med"/>
                      <a:tailEnd type="none" w="med" len="med"/>
                    </a:lnL>
                    <a:lnR w="12700" cap="flat" cmpd="thickThin" algn="ctr">
                      <a:solidFill>
                        <a:srgbClr val="000000"/>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thickThin" algn="ctr">
                      <a:solidFill>
                        <a:srgbClr val="000000"/>
                      </a:solidFill>
                      <a:prstDash val="solid"/>
                      <a:round/>
                      <a:headEnd type="none" w="med" len="med"/>
                      <a:tailEnd type="none" w="med" len="med"/>
                    </a:lnB>
                    <a:lnTlToBr>
                      <a:noFill/>
                    </a:lnTlToBr>
                    <a:lnBlToTr>
                      <a:noFill/>
                    </a:lnBlToTr>
                    <a:solidFill>
                      <a:srgbClr val="CCECFF"/>
                    </a:solidFill>
                  </a:tcPr>
                </a:tc>
                <a:tc>
                  <a:txBody>
                    <a:bodyPr/>
                    <a:lstStyle/>
                    <a:p>
                      <a:pPr marL="85725" marR="0" lvl="0" indent="-85725" algn="ctr" defTabSz="914400" rtl="0" eaLnBrk="1" fontAlgn="base" latinLnBrk="0" hangingPunct="1">
                        <a:lnSpc>
                          <a:spcPct val="100000"/>
                        </a:lnSpc>
                        <a:spcBef>
                          <a:spcPct val="50000"/>
                        </a:spcBef>
                        <a:spcAft>
                          <a:spcPct val="0"/>
                        </a:spcAft>
                        <a:buClrTx/>
                        <a:buSzTx/>
                        <a:buFont typeface="Wingdings" pitchFamily="2" charset="2"/>
                        <a:buNone/>
                        <a:tabLst/>
                      </a:pPr>
                      <a:r>
                        <a:rPr kumimoji="1" lang="ja-JP" altLang="en-US" sz="1000" b="0" i="0" u="none" strike="noStrike" cap="none" normalizeH="0" baseline="0" dirty="0" smtClean="0">
                          <a:ln>
                            <a:noFill/>
                          </a:ln>
                          <a:solidFill>
                            <a:srgbClr val="000000"/>
                          </a:solidFill>
                          <a:effectLst/>
                          <a:latin typeface="ＭＳ Ｐゴシック" pitchFamily="50" charset="-128"/>
                          <a:ea typeface="ＭＳ Ｐゴシック" pitchFamily="50" charset="-128"/>
                        </a:rPr>
                        <a:t>将来推計人口</a:t>
                      </a:r>
                      <a:r>
                        <a:rPr kumimoji="1" lang="en-US" altLang="ja-JP" sz="1000" b="0" i="0" u="none" strike="noStrike" cap="none" normalizeH="0" baseline="0" dirty="0" smtClean="0">
                          <a:ln>
                            <a:noFill/>
                          </a:ln>
                          <a:solidFill>
                            <a:srgbClr val="000000"/>
                          </a:solidFill>
                          <a:effectLst/>
                          <a:latin typeface="ＭＳ Ｐゴシック" pitchFamily="50" charset="-128"/>
                          <a:ea typeface="ＭＳ Ｐゴシック" pitchFamily="50" charset="-128"/>
                        </a:rPr>
                        <a:t>〔H37〕</a:t>
                      </a:r>
                    </a:p>
                  </a:txBody>
                  <a:tcPr marL="18000" marR="18000" marT="35983" marB="35983" anchor="ctr" horzOverflow="overflow">
                    <a:lnL w="12700" cap="flat" cmpd="thickThin" algn="ctr">
                      <a:solidFill>
                        <a:srgbClr val="000000"/>
                      </a:solidFill>
                      <a:prstDash val="solid"/>
                      <a:round/>
                      <a:headEnd type="none" w="med" len="med"/>
                      <a:tailEnd type="none" w="med" len="med"/>
                    </a:lnL>
                    <a:lnR w="12700" cap="flat" cmpd="thickThin" algn="ctr">
                      <a:solidFill>
                        <a:srgbClr val="000000"/>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thickThin" algn="ctr">
                      <a:solidFill>
                        <a:srgbClr val="000000"/>
                      </a:solidFill>
                      <a:prstDash val="solid"/>
                      <a:round/>
                      <a:headEnd type="none" w="med" len="med"/>
                      <a:tailEnd type="none" w="med" len="med"/>
                    </a:lnB>
                    <a:lnTlToBr>
                      <a:noFill/>
                    </a:lnTlToBr>
                    <a:lnBlToTr>
                      <a:noFill/>
                    </a:lnBlToTr>
                    <a:solidFill>
                      <a:srgbClr val="CCECFF"/>
                    </a:solidFill>
                  </a:tcPr>
                </a:tc>
                <a:tc>
                  <a:txBody>
                    <a:bodyPr/>
                    <a:lstStyle/>
                    <a:p>
                      <a:pPr marL="85725" marR="0" lvl="0" indent="-85725" algn="ctr" defTabSz="914400" rtl="0" eaLnBrk="1" fontAlgn="base" latinLnBrk="0" hangingPunct="1">
                        <a:lnSpc>
                          <a:spcPct val="100000"/>
                        </a:lnSpc>
                        <a:spcBef>
                          <a:spcPct val="50000"/>
                        </a:spcBef>
                        <a:spcAft>
                          <a:spcPct val="0"/>
                        </a:spcAft>
                        <a:buClrTx/>
                        <a:buSzTx/>
                        <a:buFont typeface="Wingdings" pitchFamily="2" charset="2"/>
                        <a:buNone/>
                        <a:tabLst/>
                      </a:pPr>
                      <a:r>
                        <a:rPr kumimoji="1" lang="ja-JP" altLang="en-US" sz="1000" b="0" i="0" u="none" strike="noStrike" cap="none" normalizeH="0" baseline="0" dirty="0" smtClean="0">
                          <a:ln>
                            <a:noFill/>
                          </a:ln>
                          <a:solidFill>
                            <a:srgbClr val="000000"/>
                          </a:solidFill>
                          <a:effectLst/>
                          <a:latin typeface="ＭＳ Ｐゴシック" pitchFamily="50" charset="-128"/>
                          <a:ea typeface="ＭＳ Ｐゴシック" pitchFamily="50" charset="-128"/>
                        </a:rPr>
                        <a:t>将来推計人口</a:t>
                      </a:r>
                      <a:r>
                        <a:rPr kumimoji="1" lang="en-US" altLang="ja-JP" sz="1000" b="0" i="0" u="none" strike="noStrike" cap="none" normalizeH="0" baseline="0" dirty="0" smtClean="0">
                          <a:ln>
                            <a:noFill/>
                          </a:ln>
                          <a:solidFill>
                            <a:srgbClr val="000000"/>
                          </a:solidFill>
                          <a:effectLst/>
                          <a:latin typeface="ＭＳ Ｐゴシック" pitchFamily="50" charset="-128"/>
                          <a:ea typeface="ＭＳ Ｐゴシック" pitchFamily="50" charset="-128"/>
                        </a:rPr>
                        <a:t>〔H47〕</a:t>
                      </a:r>
                    </a:p>
                  </a:txBody>
                  <a:tcPr marL="18000" marR="18000" marT="35983" marB="35983" anchor="ctr" horzOverflow="overflow">
                    <a:lnL w="12700" cap="flat" cmpd="thickThin"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thickThin" algn="ctr">
                      <a:solidFill>
                        <a:srgbClr val="000000"/>
                      </a:solidFill>
                      <a:prstDash val="solid"/>
                      <a:round/>
                      <a:headEnd type="none" w="med" len="med"/>
                      <a:tailEnd type="none" w="med" len="med"/>
                    </a:lnB>
                    <a:lnTlToBr>
                      <a:noFill/>
                    </a:lnTlToBr>
                    <a:lnBlToTr>
                      <a:noFill/>
                    </a:lnBlToTr>
                    <a:solidFill>
                      <a:srgbClr val="CCECFF"/>
                    </a:solidFill>
                  </a:tcPr>
                </a:tc>
              </a:tr>
              <a:tr h="224291">
                <a:tc>
                  <a:txBody>
                    <a:bodyPr/>
                    <a:lstStyle/>
                    <a:p>
                      <a:pPr marL="85725" marR="0" lvl="0" indent="-85725" algn="ctr" defTabSz="914400" rtl="0" eaLnBrk="1" fontAlgn="base" latinLnBrk="0" hangingPunct="1">
                        <a:lnSpc>
                          <a:spcPct val="100000"/>
                        </a:lnSpc>
                        <a:spcBef>
                          <a:spcPct val="50000"/>
                        </a:spcBef>
                        <a:spcAft>
                          <a:spcPct val="0"/>
                        </a:spcAft>
                        <a:buClrTx/>
                        <a:buSzTx/>
                        <a:buFont typeface="Wingdings" pitchFamily="2" charset="2"/>
                        <a:buNone/>
                        <a:tabLst/>
                      </a:pP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320,406</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人</a:t>
                      </a:r>
                    </a:p>
                  </a:txBody>
                  <a:tcPr marL="18000" marR="18000" marT="35983" marB="35983" anchor="ctr" horzOverflow="overflow">
                    <a:lnL w="19050" cap="flat" cmpd="sng" algn="ctr">
                      <a:solidFill>
                        <a:schemeClr val="tx1"/>
                      </a:solidFill>
                      <a:prstDash val="solid"/>
                      <a:round/>
                      <a:headEnd type="none" w="med" len="med"/>
                      <a:tailEnd type="none" w="med" len="med"/>
                    </a:lnL>
                    <a:lnR w="12700" cap="flat" cmpd="thickThin" algn="ctr">
                      <a:solidFill>
                        <a:srgbClr val="000000"/>
                      </a:solidFill>
                      <a:prstDash val="solid"/>
                      <a:round/>
                      <a:headEnd type="none" w="med" len="med"/>
                      <a:tailEnd type="none" w="med" len="med"/>
                    </a:lnR>
                    <a:lnT w="6350" cap="flat" cmpd="thickThin" algn="ctr">
                      <a:solidFill>
                        <a:srgbClr val="000000"/>
                      </a:solidFill>
                      <a:prstDash val="solid"/>
                      <a:round/>
                      <a:headEnd type="none" w="med" len="med"/>
                      <a:tailEnd type="none" w="med" len="med"/>
                    </a:lnT>
                    <a:lnB w="12700" cap="flat" cmpd="thickThin" algn="ctr">
                      <a:solidFill>
                        <a:srgbClr val="000000"/>
                      </a:solidFill>
                      <a:prstDash val="solid"/>
                      <a:round/>
                      <a:headEnd type="none" w="med" len="med"/>
                      <a:tailEnd type="none" w="med" len="med"/>
                    </a:lnB>
                    <a:lnTlToBr>
                      <a:noFill/>
                    </a:lnTlToBr>
                    <a:lnBlToTr>
                      <a:noFill/>
                    </a:lnBlToTr>
                    <a:noFill/>
                  </a:tcPr>
                </a:tc>
                <a:tc>
                  <a:txBody>
                    <a:bodyPr/>
                    <a:lstStyle/>
                    <a:p>
                      <a:pPr marL="85725" marR="0" lvl="0" indent="-85725" algn="ctr" defTabSz="914400" rtl="0" eaLnBrk="1" fontAlgn="base" latinLnBrk="0" hangingPunct="1">
                        <a:lnSpc>
                          <a:spcPct val="100000"/>
                        </a:lnSpc>
                        <a:spcBef>
                          <a:spcPct val="50000"/>
                        </a:spcBef>
                        <a:spcAft>
                          <a:spcPct val="0"/>
                        </a:spcAft>
                        <a:buClrTx/>
                        <a:buSzTx/>
                        <a:buFont typeface="Wingdings" pitchFamily="2" charset="2"/>
                        <a:buNone/>
                        <a:tabLst/>
                      </a:pP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316,594</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人</a:t>
                      </a:r>
                    </a:p>
                  </a:txBody>
                  <a:tcPr marL="18000" marR="18000" marT="35983" marB="35983" anchor="ctr" horzOverflow="overflow">
                    <a:lnL w="12700" cap="flat" cmpd="thickThin" algn="ctr">
                      <a:solidFill>
                        <a:srgbClr val="000000"/>
                      </a:solidFill>
                      <a:prstDash val="solid"/>
                      <a:round/>
                      <a:headEnd type="none" w="med" len="med"/>
                      <a:tailEnd type="none" w="med" len="med"/>
                    </a:lnL>
                    <a:lnR w="12700" cap="flat" cmpd="thickThin" algn="ctr">
                      <a:solidFill>
                        <a:srgbClr val="000000"/>
                      </a:solidFill>
                      <a:prstDash val="solid"/>
                      <a:round/>
                      <a:headEnd type="none" w="med" len="med"/>
                      <a:tailEnd type="none" w="med" len="med"/>
                    </a:lnR>
                    <a:lnT w="6350" cap="flat" cmpd="thickThin" algn="ctr">
                      <a:solidFill>
                        <a:srgbClr val="000000"/>
                      </a:solidFill>
                      <a:prstDash val="solid"/>
                      <a:round/>
                      <a:headEnd type="none" w="med" len="med"/>
                      <a:tailEnd type="none" w="med" len="med"/>
                    </a:lnT>
                    <a:lnB w="12700" cap="flat" cmpd="thickThin" algn="ctr">
                      <a:solidFill>
                        <a:srgbClr val="000000"/>
                      </a:solidFill>
                      <a:prstDash val="solid"/>
                      <a:round/>
                      <a:headEnd type="none" w="med" len="med"/>
                      <a:tailEnd type="none" w="med" len="med"/>
                    </a:lnB>
                    <a:lnTlToBr>
                      <a:noFill/>
                    </a:lnTlToBr>
                    <a:lnBlToTr>
                      <a:noFill/>
                    </a:lnBlToTr>
                    <a:noFill/>
                  </a:tcPr>
                </a:tc>
                <a:tc>
                  <a:txBody>
                    <a:bodyPr/>
                    <a:lstStyle/>
                    <a:p>
                      <a:pPr marL="85725" marR="0" lvl="0" indent="-85725" algn="ctr" defTabSz="914400" rtl="0" eaLnBrk="1" fontAlgn="base" latinLnBrk="0" hangingPunct="1">
                        <a:lnSpc>
                          <a:spcPct val="100000"/>
                        </a:lnSpc>
                        <a:spcBef>
                          <a:spcPct val="50000"/>
                        </a:spcBef>
                        <a:spcAft>
                          <a:spcPct val="0"/>
                        </a:spcAft>
                        <a:buClrTx/>
                        <a:buSzTx/>
                        <a:buFont typeface="Wingdings" pitchFamily="2" charset="2"/>
                        <a:buNone/>
                        <a:tabLst/>
                      </a:pP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312,311</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人</a:t>
                      </a:r>
                    </a:p>
                  </a:txBody>
                  <a:tcPr marL="18000" marR="18000" marT="35983" marB="35983" anchor="ctr" horzOverflow="overflow">
                    <a:lnL w="12700" cap="flat" cmpd="thickThin"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thickThin" algn="ctr">
                      <a:solidFill>
                        <a:srgbClr val="000000"/>
                      </a:solidFill>
                      <a:prstDash val="solid"/>
                      <a:round/>
                      <a:headEnd type="none" w="med" len="med"/>
                      <a:tailEnd type="none" w="med" len="med"/>
                    </a:lnT>
                    <a:lnB w="12700" cap="flat" cmpd="thickThin" algn="ctr">
                      <a:solidFill>
                        <a:srgbClr val="000000"/>
                      </a:solidFill>
                      <a:prstDash val="solid"/>
                      <a:round/>
                      <a:headEnd type="none" w="med" len="med"/>
                      <a:tailEnd type="none" w="med" len="med"/>
                    </a:lnB>
                    <a:lnTlToBr>
                      <a:noFill/>
                    </a:lnTlToBr>
                    <a:lnBlToTr>
                      <a:noFill/>
                    </a:lnBlToTr>
                    <a:noFill/>
                  </a:tcPr>
                </a:tc>
              </a:tr>
              <a:tr h="224291">
                <a:tc>
                  <a:txBody>
                    <a:bodyPr/>
                    <a:lstStyle/>
                    <a:p>
                      <a:pPr marL="85725" marR="0" lvl="0" indent="-85725" algn="ctr" defTabSz="914400" rtl="0" eaLnBrk="1" fontAlgn="base" latinLnBrk="0" hangingPunct="1">
                        <a:lnSpc>
                          <a:spcPct val="100000"/>
                        </a:lnSpc>
                        <a:spcBef>
                          <a:spcPct val="50000"/>
                        </a:spcBef>
                        <a:spcAft>
                          <a:spcPct val="0"/>
                        </a:spcAft>
                        <a:buClrTx/>
                        <a:buSzTx/>
                        <a:buFont typeface="Wingdings" pitchFamily="2" charset="2"/>
                        <a:buNone/>
                        <a:tabLst/>
                      </a:pPr>
                      <a:r>
                        <a:rPr kumimoji="1" lang="ja-JP" altLang="en-US" sz="1000" b="0" i="0" u="none" strike="noStrike" cap="none" normalizeH="0" baseline="0" dirty="0" smtClean="0">
                          <a:ln>
                            <a:noFill/>
                          </a:ln>
                          <a:solidFill>
                            <a:srgbClr val="000000"/>
                          </a:solidFill>
                          <a:effectLst/>
                          <a:latin typeface="ＭＳ Ｐゴシック" pitchFamily="50" charset="-128"/>
                          <a:ea typeface="ＭＳ Ｐゴシック" pitchFamily="50" charset="-128"/>
                        </a:rPr>
                        <a:t>世帯数</a:t>
                      </a:r>
                      <a:r>
                        <a:rPr kumimoji="1" lang="en-US" altLang="ja-JP" sz="1000" b="0" i="0" u="none" strike="noStrike" cap="none" normalizeH="0" baseline="0" dirty="0" smtClean="0">
                          <a:ln>
                            <a:noFill/>
                          </a:ln>
                          <a:solidFill>
                            <a:srgbClr val="000000"/>
                          </a:solidFill>
                          <a:effectLst/>
                          <a:latin typeface="ＭＳ Ｐゴシック" pitchFamily="50" charset="-128"/>
                          <a:ea typeface="ＭＳ Ｐゴシック" pitchFamily="50" charset="-128"/>
                        </a:rPr>
                        <a:t>〔H27〕</a:t>
                      </a:r>
                    </a:p>
                  </a:txBody>
                  <a:tcPr marL="18000" marR="18000" marT="35983" marB="35983" anchor="ctr" horzOverflow="overflow">
                    <a:lnL w="19050" cap="flat" cmpd="sng" algn="ctr">
                      <a:solidFill>
                        <a:schemeClr val="tx1"/>
                      </a:solidFill>
                      <a:prstDash val="solid"/>
                      <a:round/>
                      <a:headEnd type="none" w="med" len="med"/>
                      <a:tailEnd type="none" w="med" len="med"/>
                    </a:lnL>
                    <a:lnR w="12700" cap="flat" cmpd="thickThin" algn="ctr">
                      <a:solidFill>
                        <a:srgbClr val="000000"/>
                      </a:solidFill>
                      <a:prstDash val="solid"/>
                      <a:round/>
                      <a:headEnd type="none" w="med" len="med"/>
                      <a:tailEnd type="none" w="med" len="med"/>
                    </a:lnR>
                    <a:lnT w="12700" cap="flat" cmpd="thickThin" algn="ctr">
                      <a:solidFill>
                        <a:srgbClr val="000000"/>
                      </a:solidFill>
                      <a:prstDash val="solid"/>
                      <a:round/>
                      <a:headEnd type="none" w="med" len="med"/>
                      <a:tailEnd type="none" w="med" len="med"/>
                    </a:lnT>
                    <a:lnB w="6350" cap="flat" cmpd="thickThin" algn="ctr">
                      <a:solidFill>
                        <a:srgbClr val="000000"/>
                      </a:solidFill>
                      <a:prstDash val="solid"/>
                      <a:round/>
                      <a:headEnd type="none" w="med" len="med"/>
                      <a:tailEnd type="none" w="med" len="med"/>
                    </a:lnB>
                    <a:lnTlToBr>
                      <a:noFill/>
                    </a:lnTlToBr>
                    <a:lnBlToTr>
                      <a:noFill/>
                    </a:lnBlToTr>
                    <a:solidFill>
                      <a:srgbClr val="CCECFF"/>
                    </a:solidFill>
                  </a:tcPr>
                </a:tc>
                <a:tc gridSpan="2">
                  <a:txBody>
                    <a:bodyPr/>
                    <a:lstStyle/>
                    <a:p>
                      <a:pPr marL="85725" marR="0" lvl="0" indent="-85725" algn="ctr" defTabSz="914400" rtl="0" eaLnBrk="1" fontAlgn="base" latinLnBrk="0" hangingPunct="1">
                        <a:lnSpc>
                          <a:spcPct val="100000"/>
                        </a:lnSpc>
                        <a:spcBef>
                          <a:spcPct val="50000"/>
                        </a:spcBef>
                        <a:spcAft>
                          <a:spcPct val="0"/>
                        </a:spcAft>
                        <a:buClrTx/>
                        <a:buSzTx/>
                        <a:buFont typeface="Wingdings" pitchFamily="2" charset="2"/>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昼間人口（昼夜間人口比率）</a:t>
                      </a: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〔H27〕</a:t>
                      </a:r>
                    </a:p>
                  </a:txBody>
                  <a:tcPr marL="18000" marR="18000" marT="35983" marB="35983" anchor="ctr" horzOverflow="overflow">
                    <a:lnL w="12700" cap="flat" cmpd="thickThin"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12700" cap="flat" cmpd="thickThin" algn="ctr">
                      <a:solidFill>
                        <a:srgbClr val="000000"/>
                      </a:solidFill>
                      <a:prstDash val="solid"/>
                      <a:round/>
                      <a:headEnd type="none" w="med" len="med"/>
                      <a:tailEnd type="none" w="med" len="med"/>
                    </a:lnT>
                    <a:lnB w="6350" cap="flat" cmpd="thickThin" algn="ctr">
                      <a:solidFill>
                        <a:srgbClr val="000000"/>
                      </a:solidFill>
                      <a:prstDash val="solid"/>
                      <a:round/>
                      <a:headEnd type="none" w="med" len="med"/>
                      <a:tailEnd type="none" w="med" len="med"/>
                    </a:lnB>
                    <a:lnTlToBr>
                      <a:noFill/>
                    </a:lnTlToBr>
                    <a:lnBlToTr>
                      <a:noFill/>
                    </a:lnBlToTr>
                    <a:solidFill>
                      <a:srgbClr val="CCECFF"/>
                    </a:solidFill>
                  </a:tcPr>
                </a:tc>
                <a:tc hMerge="1">
                  <a:txBody>
                    <a:bodyPr/>
                    <a:lstStyle/>
                    <a:p>
                      <a:endParaRPr kumimoji="1" lang="ja-JP" altLang="en-US"/>
                    </a:p>
                  </a:txBody>
                  <a:tcPr/>
                </a:tc>
              </a:tr>
              <a:tr h="224291">
                <a:tc>
                  <a:txBody>
                    <a:bodyPr/>
                    <a:lstStyle/>
                    <a:p>
                      <a:pPr marL="85725" marR="0" lvl="0" indent="-85725" algn="ctr" defTabSz="914400" rtl="0" eaLnBrk="1" fontAlgn="base" latinLnBrk="0" hangingPunct="1">
                        <a:lnSpc>
                          <a:spcPct val="100000"/>
                        </a:lnSpc>
                        <a:spcBef>
                          <a:spcPct val="50000"/>
                        </a:spcBef>
                        <a:spcAft>
                          <a:spcPct val="0"/>
                        </a:spcAft>
                        <a:buClrTx/>
                        <a:buSzTx/>
                        <a:buFont typeface="Wingdings" pitchFamily="2" charset="2"/>
                        <a:buNone/>
                        <a:tabLst/>
                      </a:pP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187,972</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世帯</a:t>
                      </a:r>
                    </a:p>
                  </a:txBody>
                  <a:tcPr marL="18000" marR="18000" marT="35983" marB="35983" anchor="ctr" horzOverflow="overflow">
                    <a:lnL w="19050" cap="flat" cmpd="sng" algn="ctr">
                      <a:solidFill>
                        <a:schemeClr val="tx1"/>
                      </a:solidFill>
                      <a:prstDash val="solid"/>
                      <a:round/>
                      <a:headEnd type="none" w="med" len="med"/>
                      <a:tailEnd type="none" w="med" len="med"/>
                    </a:lnL>
                    <a:lnR w="12700" cap="flat" cmpd="thickThin" algn="ctr">
                      <a:solidFill>
                        <a:srgbClr val="000000"/>
                      </a:solidFill>
                      <a:prstDash val="solid"/>
                      <a:round/>
                      <a:headEnd type="none" w="med" len="med"/>
                      <a:tailEnd type="none" w="med" len="med"/>
                    </a:lnR>
                    <a:lnT w="6350" cap="flat" cmpd="thickThin" algn="ctr">
                      <a:solidFill>
                        <a:srgbClr val="000000"/>
                      </a:solidFill>
                      <a:prstDash val="solid"/>
                      <a:round/>
                      <a:headEnd type="none" w="med" len="med"/>
                      <a:tailEnd type="none" w="med" len="med"/>
                    </a:lnT>
                    <a:lnB w="12700" cap="flat" cmpd="thickThin" algn="ctr">
                      <a:solidFill>
                        <a:srgbClr val="000000"/>
                      </a:solidFill>
                      <a:prstDash val="solid"/>
                      <a:round/>
                      <a:headEnd type="none" w="med" len="med"/>
                      <a:tailEnd type="none" w="med" len="med"/>
                    </a:lnB>
                    <a:lnTlToBr>
                      <a:noFill/>
                    </a:lnTlToBr>
                    <a:lnBlToTr>
                      <a:noFill/>
                    </a:lnBlToTr>
                    <a:solidFill>
                      <a:srgbClr val="FFFFFF"/>
                    </a:solidFill>
                  </a:tcPr>
                </a:tc>
                <a:tc gridSpan="2">
                  <a:txBody>
                    <a:bodyPr/>
                    <a:lstStyle/>
                    <a:p>
                      <a:pPr marL="85725" marR="0" lvl="0" indent="-85725" algn="ctr" defTabSz="914400" rtl="0" eaLnBrk="1" fontAlgn="base" latinLnBrk="0" hangingPunct="1">
                        <a:lnSpc>
                          <a:spcPct val="100000"/>
                        </a:lnSpc>
                        <a:spcBef>
                          <a:spcPct val="20000"/>
                        </a:spcBef>
                        <a:spcAft>
                          <a:spcPct val="0"/>
                        </a:spcAft>
                        <a:buClrTx/>
                        <a:buSzTx/>
                        <a:buFontTx/>
                        <a:buNone/>
                        <a:tabLst/>
                      </a:pP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803,546</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人（</a:t>
                      </a: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251%</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a:t>
                      </a:r>
                    </a:p>
                  </a:txBody>
                  <a:tcPr marL="18000" marR="18000" marT="35983" marB="35983" anchor="ctr" horzOverflow="overflow">
                    <a:lnL w="12700" cap="flat" cmpd="thickThin"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thickThin" algn="ctr">
                      <a:solidFill>
                        <a:srgbClr val="000000"/>
                      </a:solidFill>
                      <a:prstDash val="solid"/>
                      <a:round/>
                      <a:headEnd type="none" w="med" len="med"/>
                      <a:tailEnd type="none" w="med" len="med"/>
                    </a:lnT>
                    <a:lnB w="12700" cap="flat" cmpd="thickThin" algn="ctr">
                      <a:solidFill>
                        <a:srgbClr val="000000"/>
                      </a:solidFill>
                      <a:prstDash val="solid"/>
                      <a:round/>
                      <a:headEnd type="none" w="med" len="med"/>
                      <a:tailEnd type="none" w="med" len="med"/>
                    </a:lnB>
                    <a:lnTlToBr>
                      <a:noFill/>
                    </a:lnTlToBr>
                    <a:lnBlToTr>
                      <a:noFill/>
                    </a:lnBlToTr>
                    <a:solidFill>
                      <a:srgbClr val="FFFFFF"/>
                    </a:solidFill>
                  </a:tcPr>
                </a:tc>
                <a:tc hMerge="1">
                  <a:txBody>
                    <a:bodyPr/>
                    <a:lstStyle/>
                    <a:p>
                      <a:endParaRPr kumimoji="1" lang="ja-JP" altLang="en-US"/>
                    </a:p>
                  </a:txBody>
                  <a:tcPr/>
                </a:tc>
              </a:tr>
              <a:tr h="228489">
                <a:tc>
                  <a:txBody>
                    <a:bodyPr/>
                    <a:lstStyle/>
                    <a:p>
                      <a:pPr marL="85725" marR="0" lvl="0" indent="-85725" algn="ctr" defTabSz="914400" rtl="0" eaLnBrk="1" fontAlgn="base" latinLnBrk="0" hangingPunct="1">
                        <a:lnSpc>
                          <a:spcPct val="100000"/>
                        </a:lnSpc>
                        <a:spcBef>
                          <a:spcPct val="50000"/>
                        </a:spcBef>
                        <a:spcAft>
                          <a:spcPct val="0"/>
                        </a:spcAft>
                        <a:buClrTx/>
                        <a:buSzTx/>
                        <a:buFont typeface="Wingdings" pitchFamily="2" charset="2"/>
                        <a:buNone/>
                        <a:tabLst/>
                      </a:pPr>
                      <a:r>
                        <a:rPr kumimoji="1" lang="ja-JP" altLang="en-US" sz="1000" b="0" i="0" u="none" strike="noStrike" cap="none" normalizeH="0" baseline="0" dirty="0" smtClean="0">
                          <a:ln>
                            <a:noFill/>
                          </a:ln>
                          <a:solidFill>
                            <a:srgbClr val="000000"/>
                          </a:solidFill>
                          <a:effectLst/>
                          <a:latin typeface="ＭＳ Ｐゴシック" pitchFamily="50" charset="-128"/>
                          <a:ea typeface="ＭＳ Ｐゴシック" pitchFamily="50" charset="-128"/>
                        </a:rPr>
                        <a:t>人口密度</a:t>
                      </a:r>
                      <a:r>
                        <a:rPr kumimoji="1" lang="en-US" altLang="ja-JP" sz="1000" b="0" i="0" u="none" strike="noStrike" cap="none" normalizeH="0" baseline="0" dirty="0" smtClean="0">
                          <a:ln>
                            <a:noFill/>
                          </a:ln>
                          <a:solidFill>
                            <a:srgbClr val="000000"/>
                          </a:solidFill>
                          <a:effectLst/>
                          <a:latin typeface="ＭＳ Ｐゴシック" pitchFamily="50" charset="-128"/>
                          <a:ea typeface="ＭＳ Ｐゴシック" pitchFamily="50" charset="-128"/>
                        </a:rPr>
                        <a:t>〔H27〕</a:t>
                      </a:r>
                    </a:p>
                  </a:txBody>
                  <a:tcPr marL="18000" marR="18000" marT="35983" marB="35983" anchor="ctr" horzOverflow="overflow">
                    <a:lnL w="19050" cap="flat" cmpd="sng" algn="ctr">
                      <a:solidFill>
                        <a:schemeClr val="tx1"/>
                      </a:solidFill>
                      <a:prstDash val="solid"/>
                      <a:round/>
                      <a:headEnd type="none" w="med" len="med"/>
                      <a:tailEnd type="none" w="med" len="med"/>
                    </a:lnL>
                    <a:lnR w="12700" cap="flat" cmpd="thickThin" algn="ctr">
                      <a:solidFill>
                        <a:srgbClr val="000000"/>
                      </a:solidFill>
                      <a:prstDash val="solid"/>
                      <a:round/>
                      <a:headEnd type="none" w="med" len="med"/>
                      <a:tailEnd type="none" w="med" len="med"/>
                    </a:lnR>
                    <a:lnT w="12700" cap="flat" cmpd="thickThin" algn="ctr">
                      <a:solidFill>
                        <a:srgbClr val="000000"/>
                      </a:solidFill>
                      <a:prstDash val="solid"/>
                      <a:round/>
                      <a:headEnd type="none" w="med" len="med"/>
                      <a:tailEnd type="none" w="med" len="med"/>
                    </a:lnT>
                    <a:lnB w="6350" cap="flat" cmpd="thickThin" algn="ctr">
                      <a:solidFill>
                        <a:srgbClr val="000000"/>
                      </a:solidFill>
                      <a:prstDash val="solid"/>
                      <a:round/>
                      <a:headEnd type="none" w="med" len="med"/>
                      <a:tailEnd type="none" w="med" len="med"/>
                    </a:lnB>
                    <a:lnTlToBr>
                      <a:noFill/>
                    </a:lnTlToBr>
                    <a:lnBlToTr>
                      <a:noFill/>
                    </a:lnBlToTr>
                    <a:solidFill>
                      <a:srgbClr val="CCECFF"/>
                    </a:solidFill>
                  </a:tcPr>
                </a:tc>
                <a:tc>
                  <a:txBody>
                    <a:bodyPr/>
                    <a:lstStyle/>
                    <a:p>
                      <a:pPr marL="85725" marR="0" lvl="0" indent="-85725" algn="ctr" defTabSz="914400" rtl="0" eaLnBrk="1" fontAlgn="base" latinLnBrk="0" hangingPunct="1">
                        <a:lnSpc>
                          <a:spcPct val="100000"/>
                        </a:lnSpc>
                        <a:spcBef>
                          <a:spcPct val="50000"/>
                        </a:spcBef>
                        <a:spcAft>
                          <a:spcPct val="0"/>
                        </a:spcAft>
                        <a:buClrTx/>
                        <a:buSzTx/>
                        <a:buFont typeface="Wingdings" pitchFamily="2" charset="2"/>
                        <a:buNone/>
                        <a:tabLst/>
                      </a:pPr>
                      <a:r>
                        <a:rPr kumimoji="1" lang="ja-JP" altLang="en-US" sz="1000" b="0" i="0" u="none" strike="noStrike" cap="none" normalizeH="0" baseline="0" dirty="0" smtClean="0">
                          <a:ln>
                            <a:noFill/>
                          </a:ln>
                          <a:solidFill>
                            <a:srgbClr val="000000"/>
                          </a:solidFill>
                          <a:effectLst/>
                          <a:latin typeface="ＭＳ Ｐゴシック" pitchFamily="50" charset="-128"/>
                          <a:ea typeface="ＭＳ Ｐゴシック" pitchFamily="50" charset="-128"/>
                        </a:rPr>
                        <a:t>外国籍住民数</a:t>
                      </a:r>
                      <a:r>
                        <a:rPr kumimoji="1" lang="en-US" altLang="ja-JP" sz="1000" b="0" i="0" u="none" strike="noStrike" cap="none" normalizeH="0" baseline="0" dirty="0" smtClean="0">
                          <a:ln>
                            <a:noFill/>
                          </a:ln>
                          <a:solidFill>
                            <a:srgbClr val="000000"/>
                          </a:solidFill>
                          <a:effectLst/>
                          <a:latin typeface="ＭＳ Ｐゴシック" pitchFamily="50" charset="-128"/>
                          <a:ea typeface="ＭＳ Ｐゴシック" pitchFamily="50" charset="-128"/>
                        </a:rPr>
                        <a:t>〔H27〕</a:t>
                      </a:r>
                    </a:p>
                  </a:txBody>
                  <a:tcPr marL="18000" marR="18000" marT="35983" marB="35983" anchor="ctr" horzOverflow="overflow">
                    <a:lnL w="12700" cap="flat" cmpd="thickThin" algn="ctr">
                      <a:solidFill>
                        <a:srgbClr val="000000"/>
                      </a:solidFill>
                      <a:prstDash val="solid"/>
                      <a:round/>
                      <a:headEnd type="none" w="med" len="med"/>
                      <a:tailEnd type="none" w="med" len="med"/>
                    </a:lnL>
                    <a:lnR w="12700" cap="flat" cmpd="thickThin" algn="ctr">
                      <a:solidFill>
                        <a:srgbClr val="000000"/>
                      </a:solidFill>
                      <a:prstDash val="solid"/>
                      <a:round/>
                      <a:headEnd type="none" w="med" len="med"/>
                      <a:tailEnd type="none" w="med" len="med"/>
                    </a:lnR>
                    <a:lnT w="12700" cap="flat" cmpd="thickThin" algn="ctr">
                      <a:solidFill>
                        <a:srgbClr val="000000"/>
                      </a:solidFill>
                      <a:prstDash val="solid"/>
                      <a:round/>
                      <a:headEnd type="none" w="med" len="med"/>
                      <a:tailEnd type="none" w="med" len="med"/>
                    </a:lnT>
                    <a:lnB w="6350" cap="flat" cmpd="thickThin" algn="ctr">
                      <a:solidFill>
                        <a:srgbClr val="000000"/>
                      </a:solidFill>
                      <a:prstDash val="solid"/>
                      <a:round/>
                      <a:headEnd type="none" w="med" len="med"/>
                      <a:tailEnd type="none" w="med" len="med"/>
                    </a:lnB>
                    <a:lnTlToBr>
                      <a:noFill/>
                    </a:lnTlToBr>
                    <a:lnBlToTr>
                      <a:noFill/>
                    </a:lnBlToTr>
                    <a:solidFill>
                      <a:srgbClr val="CCECFF"/>
                    </a:solidFill>
                  </a:tcPr>
                </a:tc>
                <a:tc>
                  <a:txBody>
                    <a:bodyPr/>
                    <a:lstStyle/>
                    <a:p>
                      <a:pPr marL="85725" marR="0" lvl="0" indent="-85725" algn="ctr" defTabSz="914400" rtl="0" eaLnBrk="1" fontAlgn="base" latinLnBrk="0" hangingPunct="1">
                        <a:lnSpc>
                          <a:spcPct val="100000"/>
                        </a:lnSpc>
                        <a:spcBef>
                          <a:spcPct val="50000"/>
                        </a:spcBef>
                        <a:spcAft>
                          <a:spcPct val="0"/>
                        </a:spcAft>
                        <a:buClrTx/>
                        <a:buSzTx/>
                        <a:buFont typeface="Wingdings" pitchFamily="2" charset="2"/>
                        <a:buNone/>
                        <a:tabLst/>
                      </a:pPr>
                      <a:r>
                        <a:rPr kumimoji="1" lang="ja-JP" altLang="en-US" sz="1000" b="0" i="0" u="none" strike="noStrike" cap="none" normalizeH="0" baseline="0" dirty="0" smtClean="0">
                          <a:ln>
                            <a:noFill/>
                          </a:ln>
                          <a:solidFill>
                            <a:srgbClr val="000000"/>
                          </a:solidFill>
                          <a:effectLst/>
                          <a:latin typeface="ＭＳ Ｐゴシック" pitchFamily="50" charset="-128"/>
                          <a:ea typeface="ＭＳ Ｐゴシック" pitchFamily="50" charset="-128"/>
                        </a:rPr>
                        <a:t>面　積</a:t>
                      </a:r>
                    </a:p>
                  </a:txBody>
                  <a:tcPr marL="18000" marR="18000" marT="35983" marB="35983" anchor="ctr" horzOverflow="overflow">
                    <a:lnL w="12700" cap="flat" cmpd="thickThin"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12700" cap="flat" cmpd="thickThin" algn="ctr">
                      <a:solidFill>
                        <a:srgbClr val="000000"/>
                      </a:solidFill>
                      <a:prstDash val="solid"/>
                      <a:round/>
                      <a:headEnd type="none" w="med" len="med"/>
                      <a:tailEnd type="none" w="med" len="med"/>
                    </a:lnT>
                    <a:lnB w="6350" cap="flat" cmpd="thickThin" algn="ctr">
                      <a:solidFill>
                        <a:srgbClr val="000000"/>
                      </a:solidFill>
                      <a:prstDash val="solid"/>
                      <a:round/>
                      <a:headEnd type="none" w="med" len="med"/>
                      <a:tailEnd type="none" w="med" len="med"/>
                    </a:lnB>
                    <a:lnTlToBr>
                      <a:noFill/>
                    </a:lnTlToBr>
                    <a:lnBlToTr>
                      <a:noFill/>
                    </a:lnBlToTr>
                    <a:solidFill>
                      <a:srgbClr val="CCECFF"/>
                    </a:solidFill>
                  </a:tcPr>
                </a:tc>
              </a:tr>
              <a:tr h="224291">
                <a:tc>
                  <a:txBody>
                    <a:bodyPr/>
                    <a:lstStyle/>
                    <a:p>
                      <a:pPr marL="85725" marR="0" lvl="0" indent="-85725" algn="ctr" defTabSz="914400" rtl="0" eaLnBrk="1" fontAlgn="base" latinLnBrk="0" hangingPunct="1">
                        <a:lnSpc>
                          <a:spcPct val="100000"/>
                        </a:lnSpc>
                        <a:spcBef>
                          <a:spcPct val="50000"/>
                        </a:spcBef>
                        <a:spcAft>
                          <a:spcPct val="0"/>
                        </a:spcAft>
                        <a:buClrTx/>
                        <a:buSzTx/>
                        <a:buFont typeface="Wingdings" pitchFamily="2" charset="2"/>
                        <a:buNone/>
                        <a:tabLst/>
                      </a:pP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11,484</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人</a:t>
                      </a: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a:t>
                      </a:r>
                      <a:r>
                        <a:rPr kumimoji="1" lang="ja-JP" altLang="en-US" sz="1000" b="0" i="0" u="none" strike="noStrike" cap="none" normalizeH="0" baseline="0" dirty="0" err="1" smtClean="0">
                          <a:ln>
                            <a:noFill/>
                          </a:ln>
                          <a:solidFill>
                            <a:schemeClr val="tx1"/>
                          </a:solidFill>
                          <a:effectLst/>
                          <a:latin typeface="ＭＳ Ｐゴシック" pitchFamily="50" charset="-128"/>
                          <a:ea typeface="ＭＳ Ｐゴシック" pitchFamily="50" charset="-128"/>
                        </a:rPr>
                        <a:t>ｋ</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a:t>
                      </a:r>
                    </a:p>
                  </a:txBody>
                  <a:tcPr marL="18000" marR="18000" marT="35983" marB="35983" anchor="ctr" horzOverflow="overflow">
                    <a:lnL w="19050" cap="flat" cmpd="sng" algn="ctr">
                      <a:solidFill>
                        <a:schemeClr val="tx1"/>
                      </a:solidFill>
                      <a:prstDash val="solid"/>
                      <a:round/>
                      <a:headEnd type="none" w="med" len="med"/>
                      <a:tailEnd type="none" w="med" len="med"/>
                    </a:lnL>
                    <a:lnR w="12700" cap="flat" cmpd="thickThin" algn="ctr">
                      <a:solidFill>
                        <a:srgbClr val="000000"/>
                      </a:solidFill>
                      <a:prstDash val="solid"/>
                      <a:round/>
                      <a:headEnd type="none" w="med" len="med"/>
                      <a:tailEnd type="none" w="med" len="med"/>
                    </a:lnR>
                    <a:lnT w="6350" cap="flat" cmpd="thickThin"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FFFFFF"/>
                    </a:solidFill>
                  </a:tcPr>
                </a:tc>
                <a:tc>
                  <a:txBody>
                    <a:bodyPr/>
                    <a:lstStyle/>
                    <a:p>
                      <a:pPr marL="85725" marR="0" lvl="0" indent="-85725" algn="ctr" defTabSz="914400" rtl="0" eaLnBrk="1" fontAlgn="base" latinLnBrk="0" hangingPunct="1">
                        <a:lnSpc>
                          <a:spcPct val="100000"/>
                        </a:lnSpc>
                        <a:spcBef>
                          <a:spcPct val="50000"/>
                        </a:spcBef>
                        <a:spcAft>
                          <a:spcPct val="0"/>
                        </a:spcAft>
                        <a:buClrTx/>
                        <a:buSzTx/>
                        <a:buFont typeface="Wingdings" pitchFamily="2" charset="2"/>
                        <a:buNone/>
                        <a:tabLst/>
                      </a:pP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10,106</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人</a:t>
                      </a:r>
                    </a:p>
                  </a:txBody>
                  <a:tcPr marL="18000" marR="18000" marT="35983" marB="35983" anchor="ctr" horzOverflow="overflow">
                    <a:lnL w="12700" cap="flat" cmpd="thickThin" algn="ctr">
                      <a:solidFill>
                        <a:srgbClr val="000000"/>
                      </a:solidFill>
                      <a:prstDash val="solid"/>
                      <a:round/>
                      <a:headEnd type="none" w="med" len="med"/>
                      <a:tailEnd type="none" w="med" len="med"/>
                    </a:lnL>
                    <a:lnR w="12700" cap="flat" cmpd="thickThin" algn="ctr">
                      <a:solidFill>
                        <a:srgbClr val="000000"/>
                      </a:solidFill>
                      <a:prstDash val="solid"/>
                      <a:round/>
                      <a:headEnd type="none" w="med" len="med"/>
                      <a:tailEnd type="none" w="med" len="med"/>
                    </a:lnR>
                    <a:lnT w="6350" cap="flat" cmpd="thickThin"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FFFFFF"/>
                    </a:solidFill>
                  </a:tcPr>
                </a:tc>
                <a:tc>
                  <a:txBody>
                    <a:bodyPr/>
                    <a:lstStyle/>
                    <a:p>
                      <a:pPr marL="85725" marR="0" lvl="0" indent="-85725" algn="ctr" defTabSz="914400" rtl="0" eaLnBrk="1" fontAlgn="base" latinLnBrk="0" hangingPunct="1">
                        <a:lnSpc>
                          <a:spcPct val="100000"/>
                        </a:lnSpc>
                        <a:spcBef>
                          <a:spcPct val="50000"/>
                        </a:spcBef>
                        <a:spcAft>
                          <a:spcPct val="0"/>
                        </a:spcAft>
                        <a:buClrTx/>
                        <a:buSzTx/>
                        <a:buFont typeface="Wingdings" pitchFamily="2" charset="2"/>
                        <a:buNone/>
                        <a:tabLst/>
                      </a:pP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27.90</a:t>
                      </a:r>
                      <a:r>
                        <a:rPr kumimoji="1" lang="ja-JP" altLang="en-US" sz="1000" b="0" i="0" u="none" strike="noStrike" cap="none" normalizeH="0" baseline="0" dirty="0" err="1" smtClean="0">
                          <a:ln>
                            <a:noFill/>
                          </a:ln>
                          <a:solidFill>
                            <a:schemeClr val="tx1"/>
                          </a:solidFill>
                          <a:effectLst/>
                          <a:latin typeface="ＭＳ Ｐゴシック" pitchFamily="50" charset="-128"/>
                          <a:ea typeface="ＭＳ Ｐゴシック" pitchFamily="50" charset="-128"/>
                        </a:rPr>
                        <a:t>ｋ</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a:t>
                      </a:r>
                    </a:p>
                  </a:txBody>
                  <a:tcPr marL="18000" marR="18000" marT="35983" marB="35983" anchor="ctr" horzOverflow="overflow">
                    <a:lnL w="12700" cap="flat" cmpd="thickThin"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thickThin"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bl>
          </a:graphicData>
        </a:graphic>
      </p:graphicFrame>
      <p:graphicFrame>
        <p:nvGraphicFramePr>
          <p:cNvPr id="49192" name="Group 40"/>
          <p:cNvGraphicFramePr>
            <a:graphicFrameLocks noGrp="1"/>
          </p:cNvGraphicFramePr>
          <p:nvPr/>
        </p:nvGraphicFramePr>
        <p:xfrm>
          <a:off x="190499" y="4764088"/>
          <a:ext cx="3629026" cy="1346340"/>
        </p:xfrm>
        <a:graphic>
          <a:graphicData uri="http://schemas.openxmlformats.org/drawingml/2006/table">
            <a:tbl>
              <a:tblPr/>
              <a:tblGrid>
                <a:gridCol w="1209675"/>
                <a:gridCol w="1209676"/>
                <a:gridCol w="1209675"/>
              </a:tblGrid>
              <a:tr h="224367">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図書館</a:t>
                      </a:r>
                    </a:p>
                  </a:txBody>
                  <a:tcPr marL="18000" marR="18000" marT="35995" marB="35995" anchor="ctr" horzOverflow="overflow">
                    <a:lnL w="19050" cap="flat" cmpd="sng" algn="ctr">
                      <a:solidFill>
                        <a:schemeClr val="tx1"/>
                      </a:solidFill>
                      <a:prstDash val="solid"/>
                      <a:round/>
                      <a:headEnd type="none" w="med" len="med"/>
                      <a:tailEnd type="none" w="med" len="med"/>
                    </a:lnL>
                    <a:lnR w="12700" cap="flat" cmpd="thickThin"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thickThin" algn="ctr">
                      <a:solidFill>
                        <a:schemeClr val="tx1"/>
                      </a:solidFill>
                      <a:prstDash val="solid"/>
                      <a:round/>
                      <a:headEnd type="none" w="med" len="med"/>
                      <a:tailEnd type="none" w="med" len="med"/>
                    </a:lnB>
                    <a:lnTlToBr>
                      <a:noFill/>
                    </a:lnTlToBr>
                    <a:lnBlToTr>
                      <a:noFill/>
                    </a:lnBlToTr>
                    <a:solidFill>
                      <a:srgbClr val="CCECFF"/>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000" b="0" i="0" u="none" strike="noStrike" cap="none" normalizeH="0" baseline="0" smtClean="0">
                          <a:ln>
                            <a:noFill/>
                          </a:ln>
                          <a:solidFill>
                            <a:schemeClr val="tx1"/>
                          </a:solidFill>
                          <a:effectLst/>
                          <a:latin typeface="ＭＳ Ｐゴシック" pitchFamily="50" charset="-128"/>
                          <a:ea typeface="ＭＳ Ｐゴシック" pitchFamily="50" charset="-128"/>
                        </a:rPr>
                        <a:t>スポーツセンター</a:t>
                      </a:r>
                    </a:p>
                  </a:txBody>
                  <a:tcPr marL="18000" marR="18000" marT="35995" marB="35995" anchor="ctr" horzOverflow="overflow">
                    <a:lnL w="12700" cap="flat" cmpd="thickThin" algn="ctr">
                      <a:solidFill>
                        <a:schemeClr val="tx1"/>
                      </a:solidFill>
                      <a:prstDash val="solid"/>
                      <a:round/>
                      <a:headEnd type="none" w="med" len="med"/>
                      <a:tailEnd type="none" w="med" len="med"/>
                    </a:lnL>
                    <a:lnR w="12700" cap="flat" cmpd="thickThin"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thickThin" algn="ctr">
                      <a:solidFill>
                        <a:schemeClr val="tx1"/>
                      </a:solidFill>
                      <a:prstDash val="solid"/>
                      <a:round/>
                      <a:headEnd type="none" w="med" len="med"/>
                      <a:tailEnd type="none" w="med" len="med"/>
                    </a:lnB>
                    <a:lnTlToBr>
                      <a:noFill/>
                    </a:lnTlToBr>
                    <a:lnBlToTr>
                      <a:noFill/>
                    </a:lnBlToTr>
                    <a:solidFill>
                      <a:srgbClr val="CCECFF"/>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000" b="0" i="0" u="none" strike="noStrike" cap="none" normalizeH="0" baseline="0" smtClean="0">
                          <a:ln>
                            <a:noFill/>
                          </a:ln>
                          <a:solidFill>
                            <a:schemeClr val="tx1"/>
                          </a:solidFill>
                          <a:effectLst/>
                          <a:latin typeface="ＭＳ Ｐゴシック" pitchFamily="50" charset="-128"/>
                          <a:ea typeface="ＭＳ Ｐゴシック" pitchFamily="50" charset="-128"/>
                        </a:rPr>
                        <a:t>プール施設</a:t>
                      </a:r>
                    </a:p>
                  </a:txBody>
                  <a:tcPr marL="18000" marR="18000" marT="35995" marB="35995" anchor="ctr" horzOverflow="overflow">
                    <a:lnL w="12700" cap="flat" cmpd="thickThin"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thickThin" algn="ctr">
                      <a:solidFill>
                        <a:schemeClr val="tx1"/>
                      </a:solidFill>
                      <a:prstDash val="solid"/>
                      <a:round/>
                      <a:headEnd type="none" w="med" len="med"/>
                      <a:tailEnd type="none" w="med" len="med"/>
                    </a:lnB>
                    <a:lnTlToBr>
                      <a:noFill/>
                    </a:lnTlToBr>
                    <a:lnBlToTr>
                      <a:noFill/>
                    </a:lnBlToTr>
                    <a:solidFill>
                      <a:srgbClr val="CCECFF"/>
                    </a:solidFill>
                  </a:tcPr>
                </a:tc>
              </a:tr>
              <a:tr h="224367">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4</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館</a:t>
                      </a:r>
                    </a:p>
                  </a:txBody>
                  <a:tcPr marL="18000" marR="18000" marT="35995" marB="35995" anchor="ctr" horzOverflow="overflow">
                    <a:lnL w="19050" cap="flat" cmpd="sng" algn="ctr">
                      <a:solidFill>
                        <a:schemeClr val="tx1"/>
                      </a:solidFill>
                      <a:prstDash val="solid"/>
                      <a:round/>
                      <a:headEnd type="none" w="med" len="med"/>
                      <a:tailEnd type="none" w="med" len="med"/>
                    </a:lnL>
                    <a:lnR w="12700" cap="flat" cmpd="thickThin" algn="ctr">
                      <a:solidFill>
                        <a:schemeClr val="tx1"/>
                      </a:solidFill>
                      <a:prstDash val="solid"/>
                      <a:round/>
                      <a:headEnd type="none" w="med" len="med"/>
                      <a:tailEnd type="none" w="med" len="med"/>
                    </a:lnR>
                    <a:lnT w="6350" cap="flat" cmpd="thickThin" algn="ctr">
                      <a:solidFill>
                        <a:schemeClr val="tx1"/>
                      </a:solidFill>
                      <a:prstDash val="solid"/>
                      <a:round/>
                      <a:headEnd type="none" w="med" len="med"/>
                      <a:tailEnd type="none" w="med" len="med"/>
                    </a:lnT>
                    <a:lnB w="12700" cap="flat" cmpd="thickThin"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4</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ヵ所</a:t>
                      </a:r>
                    </a:p>
                  </a:txBody>
                  <a:tcPr marL="18000" marR="18000" marT="35995" marB="35995" anchor="ctr" horzOverflow="overflow">
                    <a:lnL w="12700" cap="flat" cmpd="thickThin" algn="ctr">
                      <a:solidFill>
                        <a:schemeClr val="tx1"/>
                      </a:solidFill>
                      <a:prstDash val="solid"/>
                      <a:round/>
                      <a:headEnd type="none" w="med" len="med"/>
                      <a:tailEnd type="none" w="med" len="med"/>
                    </a:lnL>
                    <a:lnR w="12700" cap="flat" cmpd="thickThin" algn="ctr">
                      <a:solidFill>
                        <a:schemeClr val="tx1"/>
                      </a:solidFill>
                      <a:prstDash val="solid"/>
                      <a:round/>
                      <a:headEnd type="none" w="med" len="med"/>
                      <a:tailEnd type="none" w="med" len="med"/>
                    </a:lnR>
                    <a:lnT w="6350" cap="flat" cmpd="thickThin" algn="ctr">
                      <a:solidFill>
                        <a:schemeClr val="tx1"/>
                      </a:solidFill>
                      <a:prstDash val="solid"/>
                      <a:round/>
                      <a:headEnd type="none" w="med" len="med"/>
                      <a:tailEnd type="none" w="med" len="med"/>
                    </a:lnT>
                    <a:lnB w="12700" cap="flat" cmpd="thickThin"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4</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ヵ所</a:t>
                      </a:r>
                    </a:p>
                  </a:txBody>
                  <a:tcPr marL="18000" marR="18000" marT="35995" marB="35995" anchor="ctr" horzOverflow="overflow">
                    <a:lnL w="12700" cap="flat" cmpd="thickThin"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thickThin" algn="ctr">
                      <a:solidFill>
                        <a:schemeClr val="tx1"/>
                      </a:solidFill>
                      <a:prstDash val="solid"/>
                      <a:round/>
                      <a:headEnd type="none" w="med" len="med"/>
                      <a:tailEnd type="none" w="med" len="med"/>
                    </a:lnT>
                    <a:lnB w="12700" cap="flat" cmpd="thickThin" algn="ctr">
                      <a:solidFill>
                        <a:schemeClr val="tx1"/>
                      </a:solidFill>
                      <a:prstDash val="solid"/>
                      <a:round/>
                      <a:headEnd type="none" w="med" len="med"/>
                      <a:tailEnd type="none" w="med" len="med"/>
                    </a:lnB>
                    <a:lnTlToBr>
                      <a:noFill/>
                    </a:lnTlToBr>
                    <a:lnBlToTr>
                      <a:noFill/>
                    </a:lnBlToTr>
                    <a:noFill/>
                  </a:tcPr>
                </a:tc>
              </a:tr>
              <a:tr h="224367">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000" b="0" i="0" u="none" strike="noStrike" cap="none" normalizeH="0" baseline="0" smtClean="0">
                          <a:ln>
                            <a:noFill/>
                          </a:ln>
                          <a:solidFill>
                            <a:schemeClr val="tx1"/>
                          </a:solidFill>
                          <a:effectLst/>
                          <a:latin typeface="ＭＳ Ｐゴシック" pitchFamily="50" charset="-128"/>
                          <a:ea typeface="ＭＳ Ｐゴシック" pitchFamily="50" charset="-128"/>
                        </a:rPr>
                        <a:t>区民センター・ホール</a:t>
                      </a:r>
                    </a:p>
                  </a:txBody>
                  <a:tcPr marL="18000" marR="18000" marT="35995" marB="35995" anchor="ctr" horzOverflow="overflow">
                    <a:lnL w="19050" cap="flat" cmpd="sng" algn="ctr">
                      <a:solidFill>
                        <a:schemeClr val="tx1"/>
                      </a:solidFill>
                      <a:prstDash val="solid"/>
                      <a:round/>
                      <a:headEnd type="none" w="med" len="med"/>
                      <a:tailEnd type="none" w="med" len="med"/>
                    </a:lnL>
                    <a:lnR w="12700" cap="flat" cmpd="thickThin" algn="ctr">
                      <a:solidFill>
                        <a:schemeClr val="tx1"/>
                      </a:solidFill>
                      <a:prstDash val="solid"/>
                      <a:round/>
                      <a:headEnd type="none" w="med" len="med"/>
                      <a:tailEnd type="none" w="med" len="med"/>
                    </a:lnR>
                    <a:lnT w="12700" cap="flat" cmpd="thickThin" algn="ctr">
                      <a:solidFill>
                        <a:schemeClr val="tx1"/>
                      </a:solidFill>
                      <a:prstDash val="solid"/>
                      <a:round/>
                      <a:headEnd type="none" w="med" len="med"/>
                      <a:tailEnd type="none" w="med" len="med"/>
                    </a:lnT>
                    <a:lnB w="6350" cap="flat" cmpd="thickThin" algn="ctr">
                      <a:solidFill>
                        <a:schemeClr val="tx1"/>
                      </a:solidFill>
                      <a:prstDash val="solid"/>
                      <a:round/>
                      <a:headEnd type="none" w="med" len="med"/>
                      <a:tailEnd type="none" w="med" len="med"/>
                    </a:lnB>
                    <a:lnTlToBr>
                      <a:noFill/>
                    </a:lnTlToBr>
                    <a:lnBlToTr>
                      <a:noFill/>
                    </a:lnBlToTr>
                    <a:solidFill>
                      <a:srgbClr val="CCECFF"/>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000" b="0" i="0" u="none" strike="noStrike" cap="none" normalizeH="0" baseline="0" smtClean="0">
                          <a:ln>
                            <a:noFill/>
                          </a:ln>
                          <a:solidFill>
                            <a:schemeClr val="tx1"/>
                          </a:solidFill>
                          <a:effectLst/>
                          <a:latin typeface="ＭＳ Ｐゴシック" pitchFamily="50" charset="-128"/>
                          <a:ea typeface="ＭＳ Ｐゴシック" pitchFamily="50" charset="-128"/>
                        </a:rPr>
                        <a:t>老人福祉センター</a:t>
                      </a:r>
                    </a:p>
                  </a:txBody>
                  <a:tcPr marL="18000" marR="18000" marT="35995" marB="35995" anchor="ctr" horzOverflow="overflow">
                    <a:lnL w="12700" cap="flat" cmpd="thickThin" algn="ctr">
                      <a:solidFill>
                        <a:schemeClr val="tx1"/>
                      </a:solidFill>
                      <a:prstDash val="solid"/>
                      <a:round/>
                      <a:headEnd type="none" w="med" len="med"/>
                      <a:tailEnd type="none" w="med" len="med"/>
                    </a:lnL>
                    <a:lnR w="12700" cap="flat" cmpd="thickThin" algn="ctr">
                      <a:solidFill>
                        <a:schemeClr val="tx1"/>
                      </a:solidFill>
                      <a:prstDash val="solid"/>
                      <a:round/>
                      <a:headEnd type="none" w="med" len="med"/>
                      <a:tailEnd type="none" w="med" len="med"/>
                    </a:lnR>
                    <a:lnT w="12700" cap="flat" cmpd="thickThin" algn="ctr">
                      <a:solidFill>
                        <a:schemeClr val="tx1"/>
                      </a:solidFill>
                      <a:prstDash val="solid"/>
                      <a:round/>
                      <a:headEnd type="none" w="med" len="med"/>
                      <a:tailEnd type="none" w="med" len="med"/>
                    </a:lnT>
                    <a:lnB w="6350" cap="flat" cmpd="thickThin" algn="ctr">
                      <a:solidFill>
                        <a:schemeClr val="tx1"/>
                      </a:solidFill>
                      <a:prstDash val="solid"/>
                      <a:round/>
                      <a:headEnd type="none" w="med" len="med"/>
                      <a:tailEnd type="none" w="med" len="med"/>
                    </a:lnB>
                    <a:lnTlToBr>
                      <a:noFill/>
                    </a:lnTlToBr>
                    <a:lnBlToTr>
                      <a:noFill/>
                    </a:lnBlToTr>
                    <a:solidFill>
                      <a:srgbClr val="CCECFF"/>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000" b="0" i="0" u="none" strike="noStrike" cap="none" normalizeH="0" baseline="0" smtClean="0">
                          <a:ln>
                            <a:noFill/>
                          </a:ln>
                          <a:solidFill>
                            <a:schemeClr val="tx1"/>
                          </a:solidFill>
                          <a:effectLst/>
                          <a:latin typeface="ＭＳ Ｐゴシック" pitchFamily="50" charset="-128"/>
                          <a:ea typeface="ＭＳ Ｐゴシック" pitchFamily="50" charset="-128"/>
                        </a:rPr>
                        <a:t>子ども・子育てプラザ</a:t>
                      </a:r>
                    </a:p>
                  </a:txBody>
                  <a:tcPr marL="18000" marR="18000" marT="35995" marB="35995" anchor="ctr" horzOverflow="overflow">
                    <a:lnL w="12700" cap="flat" cmpd="thickThin"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2700" cap="flat" cmpd="thickThin" algn="ctr">
                      <a:solidFill>
                        <a:schemeClr val="tx1"/>
                      </a:solidFill>
                      <a:prstDash val="solid"/>
                      <a:round/>
                      <a:headEnd type="none" w="med" len="med"/>
                      <a:tailEnd type="none" w="med" len="med"/>
                    </a:lnT>
                    <a:lnB w="6350" cap="flat" cmpd="thickThin" algn="ctr">
                      <a:solidFill>
                        <a:schemeClr val="tx1"/>
                      </a:solidFill>
                      <a:prstDash val="solid"/>
                      <a:round/>
                      <a:headEnd type="none" w="med" len="med"/>
                      <a:tailEnd type="none" w="med" len="med"/>
                    </a:lnB>
                    <a:lnTlToBr>
                      <a:noFill/>
                    </a:lnTlToBr>
                    <a:lnBlToTr>
                      <a:noFill/>
                    </a:lnBlToTr>
                    <a:solidFill>
                      <a:srgbClr val="CCECFF"/>
                    </a:solidFill>
                  </a:tcPr>
                </a:tc>
              </a:tr>
              <a:tr h="224367">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6</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ヵ所</a:t>
                      </a:r>
                    </a:p>
                  </a:txBody>
                  <a:tcPr marL="18000" marR="18000" marT="35995" marB="35995" anchor="ctr" horzOverflow="overflow">
                    <a:lnL w="19050" cap="flat" cmpd="sng" algn="ctr">
                      <a:solidFill>
                        <a:schemeClr val="tx1"/>
                      </a:solidFill>
                      <a:prstDash val="solid"/>
                      <a:round/>
                      <a:headEnd type="none" w="med" len="med"/>
                      <a:tailEnd type="none" w="med" len="med"/>
                    </a:lnL>
                    <a:lnR w="12700" cap="flat" cmpd="thickThin" algn="ctr">
                      <a:solidFill>
                        <a:schemeClr val="tx1"/>
                      </a:solidFill>
                      <a:prstDash val="solid"/>
                      <a:round/>
                      <a:headEnd type="none" w="med" len="med"/>
                      <a:tailEnd type="none" w="med" len="med"/>
                    </a:lnR>
                    <a:lnT w="6350" cap="flat" cmpd="thickThin" algn="ctr">
                      <a:solidFill>
                        <a:schemeClr val="tx1"/>
                      </a:solidFill>
                      <a:prstDash val="solid"/>
                      <a:round/>
                      <a:headEnd type="none" w="med" len="med"/>
                      <a:tailEnd type="none" w="med" len="med"/>
                    </a:lnT>
                    <a:lnB w="6350" cap="flat" cmpd="thickThin"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5</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ヵ所</a:t>
                      </a:r>
                    </a:p>
                  </a:txBody>
                  <a:tcPr marL="18000" marR="18000" marT="35995" marB="35995" anchor="ctr" horzOverflow="overflow">
                    <a:lnL w="12700" cap="flat" cmpd="thickThin" algn="ctr">
                      <a:solidFill>
                        <a:schemeClr val="tx1"/>
                      </a:solidFill>
                      <a:prstDash val="solid"/>
                      <a:round/>
                      <a:headEnd type="none" w="med" len="med"/>
                      <a:tailEnd type="none" w="med" len="med"/>
                    </a:lnL>
                    <a:lnR w="12700" cap="flat" cmpd="thickThin" algn="ctr">
                      <a:solidFill>
                        <a:schemeClr val="tx1"/>
                      </a:solidFill>
                      <a:prstDash val="solid"/>
                      <a:round/>
                      <a:headEnd type="none" w="med" len="med"/>
                      <a:tailEnd type="none" w="med" len="med"/>
                    </a:lnR>
                    <a:lnT w="6350" cap="flat" cmpd="thickThin" algn="ctr">
                      <a:solidFill>
                        <a:schemeClr val="tx1"/>
                      </a:solidFill>
                      <a:prstDash val="solid"/>
                      <a:round/>
                      <a:headEnd type="none" w="med" len="med"/>
                      <a:tailEnd type="none" w="med" len="med"/>
                    </a:lnT>
                    <a:lnB w="6350" cap="flat" cmpd="thickThin"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4</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ヵ所</a:t>
                      </a:r>
                    </a:p>
                  </a:txBody>
                  <a:tcPr marL="18000" marR="18000" marT="35995" marB="35995" anchor="ctr" horzOverflow="overflow">
                    <a:lnL w="12700" cap="flat" cmpd="thickThin"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thickThin"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224367">
                <a:tc gridSpan="2">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公園数（</a:t>
                      </a: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1</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人あたりの面積）</a:t>
                      </a:r>
                    </a:p>
                  </a:txBody>
                  <a:tcPr marL="18000" marR="18000" marT="35995" marB="35995" anchor="ctr"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thickThin" algn="ctr">
                      <a:solidFill>
                        <a:schemeClr val="tx1"/>
                      </a:solidFill>
                      <a:prstDash val="solid"/>
                      <a:round/>
                      <a:headEnd type="none" w="med" len="med"/>
                      <a:tailEnd type="none" w="med" len="med"/>
                    </a:lnT>
                    <a:lnB w="6350" cap="flat" cmpd="thickThin" algn="ctr">
                      <a:solidFill>
                        <a:schemeClr val="tx1"/>
                      </a:solidFill>
                      <a:prstDash val="solid"/>
                      <a:round/>
                      <a:headEnd type="none" w="med" len="med"/>
                      <a:tailEnd type="none" w="med" len="med"/>
                    </a:lnB>
                    <a:lnTlToBr>
                      <a:noFill/>
                    </a:lnTlToBr>
                    <a:lnBlToTr>
                      <a:noFill/>
                    </a:lnBlToTr>
                    <a:solidFill>
                      <a:schemeClr val="accent5">
                        <a:lumMod val="40000"/>
                        <a:lumOff val="60000"/>
                      </a:schemeClr>
                    </a:solidFill>
                  </a:tcPr>
                </a:tc>
                <a:tc hMerge="1">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18000" marR="18000" marT="36000" marB="36000" anchor="ctr" horzOverflow="overflow">
                    <a:lnL w="12700" cap="flat" cmpd="thickThin" algn="ctr">
                      <a:solidFill>
                        <a:schemeClr val="tx1"/>
                      </a:solidFill>
                      <a:prstDash val="solid"/>
                      <a:round/>
                      <a:headEnd type="none" w="med" len="med"/>
                      <a:tailEnd type="none" w="med" len="med"/>
                    </a:lnL>
                    <a:lnR w="12700" cap="flat" cmpd="thickThin" algn="ctr">
                      <a:solidFill>
                        <a:schemeClr val="tx1"/>
                      </a:solidFill>
                      <a:prstDash val="solid"/>
                      <a:round/>
                      <a:headEnd type="none" w="med" len="med"/>
                      <a:tailEnd type="none" w="med" len="med"/>
                    </a:lnR>
                    <a:lnT w="6350" cap="flat" cmpd="thickThin" algn="ctr">
                      <a:solidFill>
                        <a:schemeClr val="tx1"/>
                      </a:solidFill>
                      <a:prstDash val="solid"/>
                      <a:round/>
                      <a:headEnd type="none" w="med" len="med"/>
                      <a:tailEnd type="none" w="med" len="med"/>
                    </a:lnT>
                    <a:lnB w="6350" cap="flat" cmpd="thickThin" algn="ctr">
                      <a:solidFill>
                        <a:schemeClr val="tx1"/>
                      </a:solidFill>
                      <a:prstDash val="solid"/>
                      <a:round/>
                      <a:headEnd type="none" w="med" len="med"/>
                      <a:tailEnd type="none" w="med" len="med"/>
                    </a:lnB>
                    <a:lnTlToBr>
                      <a:noFill/>
                    </a:lnTlToBr>
                    <a:lnBlToTr>
                      <a:noFill/>
                    </a:lnBlToTr>
                    <a:noFill/>
                  </a:tcPr>
                </a:tc>
                <a:tc rowSpan="2">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18000" marR="18000" marT="35995" marB="35995" anchor="ctr" horzOverflow="overflow">
                    <a:lnL w="19050" cap="flat" cmpd="sng" algn="ctr">
                      <a:solidFill>
                        <a:schemeClr val="tx1"/>
                      </a:solidFill>
                      <a:prstDash val="solid"/>
                      <a:round/>
                      <a:headEnd type="none" w="med" len="med"/>
                      <a:tailEnd type="none" w="med" len="med"/>
                    </a:lnL>
                    <a:lnR w="19050" cap="flat" cmpd="sng" algn="ctr">
                      <a:no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noFill/>
                      <a:prstDash val="solid"/>
                      <a:round/>
                      <a:headEnd type="none" w="med" len="med"/>
                      <a:tailEnd type="none" w="med" len="med"/>
                    </a:lnB>
                    <a:lnTlToBr>
                      <a:noFill/>
                    </a:lnTlToBr>
                    <a:lnBlToTr>
                      <a:noFill/>
                    </a:lnBlToTr>
                    <a:noFill/>
                  </a:tcPr>
                </a:tc>
              </a:tr>
              <a:tr h="224367">
                <a:tc gridSpan="2">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117</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ヵ所（</a:t>
                      </a: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5.95㎡</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a:t>
                      </a:r>
                    </a:p>
                  </a:txBody>
                  <a:tcPr marL="18000" marR="18000" marT="35995" marB="35995" anchor="ctr"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thickThin"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hMerge="1">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18000" marR="18000" marT="36000" marB="36000" anchor="ctr" horzOverflow="overflow">
                    <a:lnL w="12700" cap="flat" cmpd="thickThin" algn="ctr">
                      <a:solidFill>
                        <a:schemeClr val="tx1"/>
                      </a:solidFill>
                      <a:prstDash val="solid"/>
                      <a:round/>
                      <a:headEnd type="none" w="med" len="med"/>
                      <a:tailEnd type="none" w="med" len="med"/>
                    </a:lnL>
                    <a:lnR w="12700" cap="flat" cmpd="thickThin" algn="ctr">
                      <a:solidFill>
                        <a:schemeClr val="tx1"/>
                      </a:solidFill>
                      <a:prstDash val="solid"/>
                      <a:round/>
                      <a:headEnd type="none" w="med" len="med"/>
                      <a:tailEnd type="none" w="med" len="med"/>
                    </a:lnR>
                    <a:lnT w="6350" cap="flat" cmpd="thickThin" algn="ctr">
                      <a:solidFill>
                        <a:schemeClr val="tx1"/>
                      </a:solidFill>
                      <a:prstDash val="solid"/>
                      <a:round/>
                      <a:headEnd type="none" w="med" len="med"/>
                      <a:tailEnd type="none" w="med" len="med"/>
                    </a:lnT>
                    <a:lnB w="28575" cap="flat" cmpd="thickThin" algn="ctr">
                      <a:solidFill>
                        <a:schemeClr val="tx1"/>
                      </a:solidFill>
                      <a:prstDash val="solid"/>
                      <a:round/>
                      <a:headEnd type="none" w="med" len="med"/>
                      <a:tailEnd type="none" w="med" len="med"/>
                    </a:lnB>
                    <a:lnTlToBr>
                      <a:noFill/>
                    </a:lnTlToBr>
                    <a:lnBlToTr>
                      <a:noFill/>
                    </a:lnBlToTr>
                    <a:noFill/>
                  </a:tcPr>
                </a:tc>
                <a:tc vMerge="1">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18000" marR="18000" marT="36000" marB="36000" anchor="ctr" horzOverflow="overflow">
                    <a:lnL w="12700" cap="flat" cmpd="thickThin" algn="ctr">
                      <a:solidFill>
                        <a:schemeClr val="tx1"/>
                      </a:solidFill>
                      <a:prstDash val="solid"/>
                      <a:round/>
                      <a:headEnd type="none" w="med" len="med"/>
                      <a:tailEnd type="none" w="med" len="med"/>
                    </a:lnL>
                    <a:lnR w="28575" cap="flat" cmpd="thickThin" algn="ctr">
                      <a:solidFill>
                        <a:schemeClr val="tx1"/>
                      </a:solidFill>
                      <a:prstDash val="solid"/>
                      <a:round/>
                      <a:headEnd type="none" w="med" len="med"/>
                      <a:tailEnd type="none" w="med" len="med"/>
                    </a:lnR>
                    <a:lnT w="6350" cap="flat" cmpd="thickThin" algn="ctr">
                      <a:solidFill>
                        <a:schemeClr val="tx1"/>
                      </a:solidFill>
                      <a:prstDash val="solid"/>
                      <a:round/>
                      <a:headEnd type="none" w="med" len="med"/>
                      <a:tailEnd type="none" w="med" len="med"/>
                    </a:lnT>
                    <a:lnB w="28575" cap="flat" cmpd="thickThin" algn="ctr">
                      <a:solidFill>
                        <a:schemeClr val="tx1"/>
                      </a:solidFill>
                      <a:prstDash val="solid"/>
                      <a:round/>
                      <a:headEnd type="none" w="med" len="med"/>
                      <a:tailEnd type="none" w="med" len="med"/>
                    </a:lnB>
                    <a:lnTlToBr>
                      <a:noFill/>
                    </a:lnTlToBr>
                    <a:lnBlToTr>
                      <a:noFill/>
                    </a:lnBlToTr>
                    <a:noFill/>
                  </a:tcPr>
                </a:tc>
              </a:tr>
            </a:tbl>
          </a:graphicData>
        </a:graphic>
      </p:graphicFrame>
      <p:graphicFrame>
        <p:nvGraphicFramePr>
          <p:cNvPr id="49332" name="Group 180"/>
          <p:cNvGraphicFramePr>
            <a:graphicFrameLocks noGrp="1"/>
          </p:cNvGraphicFramePr>
          <p:nvPr/>
        </p:nvGraphicFramePr>
        <p:xfrm>
          <a:off x="190500" y="3000375"/>
          <a:ext cx="3629025" cy="1257621"/>
        </p:xfrm>
        <a:graphic>
          <a:graphicData uri="http://schemas.openxmlformats.org/drawingml/2006/table">
            <a:tbl>
              <a:tblPr/>
              <a:tblGrid>
                <a:gridCol w="1209675"/>
                <a:gridCol w="601013"/>
                <a:gridCol w="608662"/>
                <a:gridCol w="1209675"/>
              </a:tblGrid>
              <a:tr h="360173">
                <a:tc gridSpan="2">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職員配置数案</a:t>
                      </a:r>
                    </a:p>
                  </a:txBody>
                  <a:tcPr marL="18000" marR="18000" marT="35981" marB="35981" anchor="ctr"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thickThin" algn="ctr">
                      <a:solidFill>
                        <a:schemeClr val="tx1"/>
                      </a:solidFill>
                      <a:prstDash val="solid"/>
                      <a:round/>
                      <a:headEnd type="none" w="med" len="med"/>
                      <a:tailEnd type="none" w="med" len="med"/>
                    </a:lnB>
                    <a:lnTlToBr>
                      <a:noFill/>
                    </a:lnTlToBr>
                    <a:lnBlToTr>
                      <a:noFill/>
                    </a:lnBlToTr>
                    <a:solidFill>
                      <a:srgbClr val="CCECFF"/>
                    </a:solidFill>
                  </a:tcPr>
                </a:tc>
                <a:tc hMerge="1">
                  <a:txBody>
                    <a:bodyPr/>
                    <a:lstStyle/>
                    <a:p>
                      <a:endParaRPr kumimoji="1" lang="ja-JP" altLang="en-US"/>
                    </a:p>
                  </a:txBody>
                  <a:tcPr/>
                </a:tc>
                <a:tc rowSpan="2" gridSpan="2">
                  <a:txBody>
                    <a:bodyPr/>
                    <a:lstStyle/>
                    <a:p>
                      <a:pPr marL="0" marR="0" lvl="0" indent="0" algn="ctr" defTabSz="914400" rtl="0" eaLnBrk="1" fontAlgn="base" latinLnBrk="0" hangingPunct="1">
                        <a:lnSpc>
                          <a:spcPct val="90000"/>
                        </a:lnSpc>
                        <a:spcBef>
                          <a:spcPct val="0"/>
                        </a:spcBef>
                        <a:spcAft>
                          <a:spcPct val="0"/>
                        </a:spcAft>
                        <a:buClrTx/>
                        <a:buSzTx/>
                        <a:buFontTx/>
                        <a:buNone/>
                        <a:tabLst/>
                      </a:pPr>
                      <a:endParaRPr kumimoji="1" lang="en-US" altLang="ja-JP" sz="1000" b="0" i="0" u="none" strike="noStrike" cap="none" normalizeH="0" baseline="0" dirty="0" smtClean="0">
                        <a:ln>
                          <a:noFill/>
                        </a:ln>
                        <a:solidFill>
                          <a:srgbClr val="FF0000"/>
                        </a:solidFill>
                        <a:effectLst/>
                        <a:latin typeface="ＭＳ Ｐゴシック" pitchFamily="50" charset="-128"/>
                        <a:ea typeface="ＭＳ Ｐゴシック" pitchFamily="50" charset="-128"/>
                      </a:endParaRPr>
                    </a:p>
                  </a:txBody>
                  <a:tcPr marL="18000" marR="18000" marT="35981" marB="35981" anchor="ctr" horzOverflow="overflow">
                    <a:lnL w="19050" cap="flat" cmpd="sng" algn="ctr">
                      <a:solidFill>
                        <a:schemeClr val="tx1"/>
                      </a:solidFill>
                      <a:prstDash val="solid"/>
                      <a:round/>
                      <a:headEnd type="none" w="med" len="med"/>
                      <a:tailEnd type="none" w="med" len="med"/>
                    </a:lnL>
                    <a:lnR w="19050" cap="flat" cmpd="sng" algn="ctr">
                      <a:noFill/>
                      <a:prstDash val="solid"/>
                      <a:round/>
                      <a:headEnd type="none" w="med" len="med"/>
                      <a:tailEnd type="none" w="med" len="med"/>
                    </a:lnR>
                    <a:lnT w="19050" cap="flat" cmpd="sng" algn="ctr">
                      <a:no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rowSpan="2" hMerge="1">
                  <a:txBody>
                    <a:bodyPr/>
                    <a:lstStyle/>
                    <a:p>
                      <a:endParaRPr kumimoji="1" lang="ja-JP" altLang="en-US"/>
                    </a:p>
                  </a:txBody>
                  <a:tcPr/>
                </a:tc>
              </a:tr>
              <a:tr h="224282">
                <a:tc gridSpan="2">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907</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人</a:t>
                      </a:r>
                      <a:endParaRPr kumimoji="1" lang="ja-JP" altLang="en-US" sz="9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18000" marR="18000" marT="35981" marB="35981" anchor="ctr"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thickThin" algn="ctr">
                      <a:solidFill>
                        <a:schemeClr val="tx1"/>
                      </a:solidFill>
                      <a:prstDash val="solid"/>
                      <a:round/>
                      <a:headEnd type="none" w="med" len="med"/>
                      <a:tailEnd type="none" w="med" len="med"/>
                    </a:lnT>
                    <a:lnB w="12700" cap="flat" cmpd="thickThin" algn="ctr">
                      <a:solidFill>
                        <a:schemeClr val="tx1"/>
                      </a:solidFill>
                      <a:prstDash val="solid"/>
                      <a:round/>
                      <a:headEnd type="none" w="med" len="med"/>
                      <a:tailEnd type="none" w="med" len="med"/>
                    </a:lnB>
                    <a:lnTlToBr>
                      <a:noFill/>
                    </a:lnTlToBr>
                    <a:lnBlToTr>
                      <a:noFill/>
                    </a:lnBlToTr>
                    <a:noFill/>
                  </a:tcPr>
                </a:tc>
                <a:tc hMerge="1">
                  <a:txBody>
                    <a:bodyPr/>
                    <a:lstStyle/>
                    <a:p>
                      <a:endParaRPr kumimoji="1" lang="ja-JP" altLang="en-US"/>
                    </a:p>
                  </a:txBody>
                  <a:tcPr/>
                </a:tc>
                <a:tc gridSpan="2" vMerge="1">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18000" marR="18000" marT="35981" marB="35981" anchor="ctr"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thickThin"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hMerge="1" vMerge="1">
                  <a:txBody>
                    <a:bodyPr/>
                    <a:lstStyle/>
                    <a:p>
                      <a:endParaRPr kumimoji="1" lang="ja-JP" altLang="en-US"/>
                    </a:p>
                  </a:txBody>
                  <a:tcPr/>
                </a:tc>
              </a:tr>
              <a:tr h="224282">
                <a:tc gridSpan="4">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区役所間道路距離</a:t>
                      </a:r>
                    </a:p>
                  </a:txBody>
                  <a:tcPr marL="18000" marR="18000" marT="35981" marB="35981" anchor="ctr"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2700" cap="flat" cmpd="thickThin" algn="ctr">
                      <a:solidFill>
                        <a:schemeClr val="tx1"/>
                      </a:solidFill>
                      <a:prstDash val="solid"/>
                      <a:round/>
                      <a:headEnd type="none" w="med" len="med"/>
                      <a:tailEnd type="none" w="med" len="med"/>
                    </a:lnT>
                    <a:lnB w="6350" cap="flat" cmpd="thickThin" algn="ctr">
                      <a:solidFill>
                        <a:schemeClr val="tx1"/>
                      </a:solidFill>
                      <a:prstDash val="solid"/>
                      <a:round/>
                      <a:headEnd type="none" w="med" len="med"/>
                      <a:tailEnd type="none" w="med" len="med"/>
                    </a:lnB>
                    <a:lnTlToBr>
                      <a:noFill/>
                    </a:lnTlToBr>
                    <a:lnBlToTr>
                      <a:noFill/>
                    </a:lnBlToTr>
                    <a:solidFill>
                      <a:srgbClr val="CCECFF"/>
                    </a:solidFill>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r>
              <a:tr h="224282">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zh-TW"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中央  ⇔ 西      </a:t>
                      </a:r>
                      <a:r>
                        <a:rPr kumimoji="1" lang="en-US" altLang="zh-TW" sz="1000" b="0" i="0" u="none" strike="noStrike" cap="none" normalizeH="0" baseline="0" dirty="0" smtClean="0">
                          <a:ln>
                            <a:noFill/>
                          </a:ln>
                          <a:solidFill>
                            <a:schemeClr val="tx1"/>
                          </a:solidFill>
                          <a:effectLst/>
                          <a:latin typeface="ＭＳ Ｐゴシック" pitchFamily="50" charset="-128"/>
                          <a:ea typeface="ＭＳ Ｐゴシック" pitchFamily="50" charset="-128"/>
                        </a:rPr>
                        <a:t>2.6km</a:t>
                      </a:r>
                      <a:endPar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18000" marR="18000" marT="35981" marB="35981" anchor="ctr" horzOverflow="overflow">
                    <a:lnL w="19050" cap="flat" cmpd="sng" algn="ctr">
                      <a:solidFill>
                        <a:schemeClr val="tx1"/>
                      </a:solidFill>
                      <a:prstDash val="solid"/>
                      <a:round/>
                      <a:headEnd type="none" w="med" len="med"/>
                      <a:tailEnd type="none" w="med" len="med"/>
                    </a:lnL>
                    <a:lnR w="12700" cap="flat" cmpd="thickThin" algn="ctr">
                      <a:solidFill>
                        <a:schemeClr val="tx1"/>
                      </a:solidFill>
                      <a:prstDash val="solid"/>
                      <a:round/>
                      <a:headEnd type="none" w="med" len="med"/>
                      <a:tailEnd type="none" w="med" len="med"/>
                    </a:lnR>
                    <a:lnT w="6350" cap="flat" cmpd="thickThin" algn="ctr">
                      <a:solidFill>
                        <a:schemeClr val="tx1"/>
                      </a:solidFill>
                      <a:prstDash val="solid"/>
                      <a:round/>
                      <a:headEnd type="none" w="med" len="med"/>
                      <a:tailEnd type="none" w="med" len="med"/>
                    </a:lnT>
                    <a:lnB w="6350" cap="flat" cmpd="thickThin" algn="ctr">
                      <a:solidFill>
                        <a:schemeClr val="tx1"/>
                      </a:solidFill>
                      <a:prstDash val="solid"/>
                      <a:round/>
                      <a:headEnd type="none" w="med" len="med"/>
                      <a:tailEnd type="none" w="med" len="med"/>
                    </a:lnB>
                    <a:lnTlToBr>
                      <a:noFill/>
                    </a:lnTlToBr>
                    <a:lnBlToTr>
                      <a:noFill/>
                    </a:lnBlToTr>
                    <a:noFill/>
                  </a:tcPr>
                </a:tc>
                <a:tc gridSpan="2">
                  <a:txBody>
                    <a:bodyPr/>
                    <a:lstStyle/>
                    <a:p>
                      <a:pPr algn="ctr"/>
                      <a:r>
                        <a:rPr lang="ja-JP" altLang="en-US" sz="1000" dirty="0" smtClean="0">
                          <a:latin typeface="ＭＳ Ｐゴシック" pitchFamily="50" charset="-128"/>
                          <a:ea typeface="ＭＳ Ｐゴシック" pitchFamily="50" charset="-128"/>
                        </a:rPr>
                        <a:t>中央</a:t>
                      </a:r>
                      <a:r>
                        <a:rPr lang="ja-JP" altLang="en-US" sz="1000" baseline="0" dirty="0" smtClean="0">
                          <a:latin typeface="ＭＳ Ｐゴシック" pitchFamily="50" charset="-128"/>
                          <a:ea typeface="ＭＳ Ｐゴシック" pitchFamily="50" charset="-128"/>
                        </a:rPr>
                        <a:t> </a:t>
                      </a:r>
                      <a:r>
                        <a:rPr lang="ja-JP" altLang="en-US" sz="1000" dirty="0" smtClean="0">
                          <a:latin typeface="ＭＳ Ｐゴシック" pitchFamily="50" charset="-128"/>
                          <a:ea typeface="ＭＳ Ｐゴシック" pitchFamily="50" charset="-128"/>
                        </a:rPr>
                        <a:t>⇔ 大正   </a:t>
                      </a:r>
                      <a:r>
                        <a:rPr lang="en-US" altLang="ja-JP" sz="1000" dirty="0" smtClean="0">
                          <a:latin typeface="ＭＳ Ｐゴシック" pitchFamily="50" charset="-128"/>
                          <a:ea typeface="ＭＳ Ｐゴシック" pitchFamily="50" charset="-128"/>
                        </a:rPr>
                        <a:t>6.1km</a:t>
                      </a:r>
                      <a:endParaRPr lang="ja-JP" altLang="en-US" sz="1000" dirty="0">
                        <a:latin typeface="ＭＳ Ｐゴシック" pitchFamily="50" charset="-128"/>
                        <a:ea typeface="ＭＳ Ｐゴシック" pitchFamily="50" charset="-128"/>
                      </a:endParaRPr>
                    </a:p>
                  </a:txBody>
                  <a:tcPr marL="18000" marR="18000" marT="35981" marB="35981" anchor="ctr" horzOverflow="overflow">
                    <a:lnL w="12700" cap="flat" cmpd="thickThin" algn="ctr">
                      <a:solidFill>
                        <a:schemeClr val="tx1"/>
                      </a:solidFill>
                      <a:prstDash val="solid"/>
                      <a:round/>
                      <a:headEnd type="none" w="med" len="med"/>
                      <a:tailEnd type="none" w="med" len="med"/>
                    </a:lnL>
                    <a:lnR w="12700" cap="flat" cmpd="thickThin" algn="ctr">
                      <a:solidFill>
                        <a:schemeClr val="tx1"/>
                      </a:solidFill>
                      <a:prstDash val="solid"/>
                      <a:round/>
                      <a:headEnd type="none" w="med" len="med"/>
                      <a:tailEnd type="none" w="med" len="med"/>
                    </a:lnR>
                    <a:lnT w="6350" cap="flat" cmpd="thickThin" algn="ctr">
                      <a:solidFill>
                        <a:schemeClr val="tx1"/>
                      </a:solidFill>
                      <a:prstDash val="solid"/>
                      <a:round/>
                      <a:headEnd type="none" w="med" len="med"/>
                      <a:tailEnd type="none" w="med" len="med"/>
                    </a:lnT>
                    <a:lnB w="6350" cap="flat" cmpd="thickThin" algn="ctr">
                      <a:solidFill>
                        <a:schemeClr val="tx1"/>
                      </a:solidFill>
                      <a:prstDash val="solid"/>
                      <a:round/>
                      <a:headEnd type="none" w="med" len="med"/>
                      <a:tailEnd type="none" w="med" len="med"/>
                    </a:lnB>
                    <a:lnTlToBr>
                      <a:noFill/>
                    </a:lnTlToBr>
                    <a:lnBlToTr>
                      <a:noFill/>
                    </a:lnBlToTr>
                    <a:noFill/>
                  </a:tcPr>
                </a:tc>
                <a:tc hMerge="1">
                  <a:txBody>
                    <a:bodyPr/>
                    <a:lstStyle/>
                    <a:p>
                      <a:endParaRPr kumimoji="1" lang="ja-JP" altLang="en-US"/>
                    </a:p>
                  </a:txBody>
                  <a:tcPr/>
                </a:tc>
                <a:tc>
                  <a:txBody>
                    <a:bodyPr/>
                    <a:lstStyle/>
                    <a:p>
                      <a:pPr algn="ctr"/>
                      <a:r>
                        <a:rPr lang="ja-JP" altLang="en-US" sz="1000" dirty="0" smtClean="0">
                          <a:latin typeface="ＭＳ Ｐゴシック" pitchFamily="50" charset="-128"/>
                          <a:ea typeface="ＭＳ Ｐゴシック" pitchFamily="50" charset="-128"/>
                        </a:rPr>
                        <a:t>中央 ⇔ 浪速   </a:t>
                      </a:r>
                      <a:r>
                        <a:rPr lang="en-US" altLang="ja-JP" sz="1000" dirty="0" smtClean="0">
                          <a:latin typeface="ＭＳ Ｐゴシック" pitchFamily="50" charset="-128"/>
                          <a:ea typeface="ＭＳ Ｐゴシック" pitchFamily="50" charset="-128"/>
                        </a:rPr>
                        <a:t>3.1km</a:t>
                      </a:r>
                      <a:endParaRPr lang="ja-JP" altLang="en-US" sz="1000" dirty="0">
                        <a:latin typeface="ＭＳ Ｐゴシック" pitchFamily="50" charset="-128"/>
                        <a:ea typeface="ＭＳ Ｐゴシック" pitchFamily="50" charset="-128"/>
                      </a:endParaRPr>
                    </a:p>
                  </a:txBody>
                  <a:tcPr marL="18000" marR="18000" marT="35981" marB="35981" anchor="ctr" horzOverflow="overflow">
                    <a:lnL w="12700" cap="flat" cmpd="thickThin"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thickThin" algn="ctr">
                      <a:solidFill>
                        <a:schemeClr val="tx1"/>
                      </a:solidFill>
                      <a:prstDash val="solid"/>
                      <a:round/>
                      <a:headEnd type="none" w="med" len="med"/>
                      <a:tailEnd type="none" w="med" len="med"/>
                    </a:lnT>
                    <a:lnB w="6350" cap="flat" cmpd="thickThin" algn="ctr">
                      <a:solidFill>
                        <a:schemeClr val="tx1"/>
                      </a:solidFill>
                      <a:prstDash val="solid"/>
                      <a:round/>
                      <a:headEnd type="none" w="med" len="med"/>
                      <a:tailEnd type="none" w="med" len="med"/>
                    </a:lnB>
                    <a:lnTlToBr>
                      <a:noFill/>
                    </a:lnTlToBr>
                    <a:lnBlToTr>
                      <a:noFill/>
                    </a:lnBlToTr>
                    <a:noFill/>
                  </a:tcPr>
                </a:tc>
              </a:tr>
              <a:tr h="224282">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西     ⇔ 大正   </a:t>
                      </a: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3.5km</a:t>
                      </a:r>
                    </a:p>
                  </a:txBody>
                  <a:tcPr marL="18000" marR="18000" marT="35981" marB="35981" anchor="ctr" horzOverflow="overflow">
                    <a:lnL w="19050" cap="flat" cmpd="sng" algn="ctr">
                      <a:solidFill>
                        <a:schemeClr val="tx1"/>
                      </a:solidFill>
                      <a:prstDash val="solid"/>
                      <a:round/>
                      <a:headEnd type="none" w="med" len="med"/>
                      <a:tailEnd type="none" w="med" len="med"/>
                    </a:lnL>
                    <a:lnR w="12700" cap="flat" cmpd="thickThin" algn="ctr">
                      <a:solidFill>
                        <a:schemeClr val="tx1"/>
                      </a:solidFill>
                      <a:prstDash val="solid"/>
                      <a:round/>
                      <a:headEnd type="none" w="med" len="med"/>
                      <a:tailEnd type="none" w="med" len="med"/>
                    </a:lnR>
                    <a:lnT w="6350" cap="flat" cmpd="thickThin"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gridSpan="2">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lang="ja-JP" altLang="en-US" sz="1000" dirty="0" smtClean="0">
                          <a:latin typeface="ＭＳ Ｐゴシック" pitchFamily="50" charset="-128"/>
                          <a:ea typeface="ＭＳ Ｐゴシック" pitchFamily="50" charset="-128"/>
                        </a:rPr>
                        <a:t>西    ⇔ 浪速   </a:t>
                      </a:r>
                      <a:r>
                        <a:rPr lang="en-US" altLang="ja-JP" sz="1000" dirty="0" smtClean="0">
                          <a:latin typeface="ＭＳ Ｐゴシック" pitchFamily="50" charset="-128"/>
                          <a:ea typeface="ＭＳ Ｐゴシック" pitchFamily="50" charset="-128"/>
                        </a:rPr>
                        <a:t>3.0km</a:t>
                      </a:r>
                      <a:endPar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18000" marR="18000" marT="35981" marB="35981" anchor="ctr" horzOverflow="overflow">
                    <a:lnL w="12700" cap="flat" cmpd="thickThin" algn="ctr">
                      <a:solidFill>
                        <a:schemeClr val="tx1"/>
                      </a:solidFill>
                      <a:prstDash val="solid"/>
                      <a:round/>
                      <a:headEnd type="none" w="med" len="med"/>
                      <a:tailEnd type="none" w="med" len="med"/>
                    </a:lnL>
                    <a:lnR w="12700" cap="flat" cmpd="thickThin" algn="ctr">
                      <a:solidFill>
                        <a:schemeClr val="tx1"/>
                      </a:solidFill>
                      <a:prstDash val="solid"/>
                      <a:round/>
                      <a:headEnd type="none" w="med" len="med"/>
                      <a:tailEnd type="none" w="med" len="med"/>
                    </a:lnR>
                    <a:lnT w="6350" cap="flat" cmpd="thickThin"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kumimoji="1" lang="ja-JP" altLang="en-US"/>
                    </a:p>
                  </a:txBody>
                  <a:tcPr/>
                </a:tc>
                <a:tc>
                  <a:txBody>
                    <a:bodyPr/>
                    <a:lstStyle/>
                    <a:p>
                      <a:pPr algn="ctr"/>
                      <a:r>
                        <a:rPr lang="ja-JP" altLang="en-US" sz="1000" dirty="0" smtClean="0">
                          <a:latin typeface="ＭＳ Ｐゴシック" pitchFamily="50" charset="-128"/>
                          <a:ea typeface="ＭＳ Ｐゴシック" pitchFamily="50" charset="-128"/>
                        </a:rPr>
                        <a:t>大正 ⇔ 浪速   </a:t>
                      </a:r>
                      <a:r>
                        <a:rPr lang="en-US" altLang="ja-JP" sz="1000" dirty="0" smtClean="0">
                          <a:latin typeface="ＭＳ Ｐゴシック" pitchFamily="50" charset="-128"/>
                          <a:ea typeface="ＭＳ Ｐゴシック" pitchFamily="50" charset="-128"/>
                        </a:rPr>
                        <a:t>3.9km</a:t>
                      </a:r>
                      <a:endParaRPr lang="ja-JP" altLang="en-US" sz="1000" dirty="0">
                        <a:latin typeface="ＭＳ Ｐゴシック" pitchFamily="50" charset="-128"/>
                        <a:ea typeface="ＭＳ Ｐゴシック" pitchFamily="50" charset="-128"/>
                      </a:endParaRPr>
                    </a:p>
                  </a:txBody>
                  <a:tcPr marL="18000" marR="18000" marT="35981" marB="35981" anchor="ctr" horzOverflow="overflow">
                    <a:lnL w="12700" cap="flat" cmpd="thickThin"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thickThin"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bl>
          </a:graphicData>
        </a:graphic>
      </p:graphicFrame>
      <p:sp>
        <p:nvSpPr>
          <p:cNvPr id="106" name="正方形/長方形 105"/>
          <p:cNvSpPr>
            <a:spLocks/>
          </p:cNvSpPr>
          <p:nvPr/>
        </p:nvSpPr>
        <p:spPr bwMode="gray">
          <a:xfrm>
            <a:off x="7308850" y="191069"/>
            <a:ext cx="1835150" cy="1700213"/>
          </a:xfrm>
          <a:prstGeom prst="rect">
            <a:avLst/>
          </a:prstGeom>
          <a:solidFill>
            <a:srgbClr val="E6B9B8"/>
          </a:solidFill>
          <a:ln w="22225" algn="ctr">
            <a:solidFill>
              <a:srgbClr val="E6B9B8"/>
            </a:solidFill>
            <a:miter lim="800000"/>
            <a:headEnd/>
            <a:tailEnd/>
          </a:ln>
        </p:spPr>
        <p:txBody>
          <a:bodyPr anchor="ctr"/>
          <a:lstStyle/>
          <a:p>
            <a:pPr algn="ctr">
              <a:defRPr/>
            </a:pPr>
            <a:endParaRPr lang="ja-JP" altLang="en-US">
              <a:solidFill>
                <a:schemeClr val="lt1"/>
              </a:solidFill>
              <a:latin typeface="+mn-lt"/>
              <a:ea typeface="+mn-ea"/>
            </a:endParaRPr>
          </a:p>
        </p:txBody>
      </p:sp>
      <p:sp>
        <p:nvSpPr>
          <p:cNvPr id="107" name="正方形/長方形 26"/>
          <p:cNvSpPr>
            <a:spLocks/>
          </p:cNvSpPr>
          <p:nvPr/>
        </p:nvSpPr>
        <p:spPr bwMode="gray">
          <a:xfrm>
            <a:off x="7399338" y="276794"/>
            <a:ext cx="1652587" cy="153035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grpSp>
        <p:nvGrpSpPr>
          <p:cNvPr id="2" name="グループ化 104"/>
          <p:cNvGrpSpPr>
            <a:grpSpLocks/>
          </p:cNvGrpSpPr>
          <p:nvPr/>
        </p:nvGrpSpPr>
        <p:grpSpPr bwMode="auto">
          <a:xfrm>
            <a:off x="7464425" y="322832"/>
            <a:ext cx="1522413" cy="1438275"/>
            <a:chOff x="7380288" y="77788"/>
            <a:chExt cx="1522412" cy="1438275"/>
          </a:xfrm>
        </p:grpSpPr>
        <p:grpSp>
          <p:nvGrpSpPr>
            <p:cNvPr id="4" name="Group 171"/>
            <p:cNvGrpSpPr>
              <a:grpSpLocks noChangeAspect="1"/>
            </p:cNvGrpSpPr>
            <p:nvPr/>
          </p:nvGrpSpPr>
          <p:grpSpPr bwMode="auto">
            <a:xfrm>
              <a:off x="7418388" y="77788"/>
              <a:ext cx="1484312" cy="1438275"/>
              <a:chOff x="1698" y="1802"/>
              <a:chExt cx="13239" cy="12848"/>
            </a:xfrm>
          </p:grpSpPr>
          <p:sp>
            <p:nvSpPr>
              <p:cNvPr id="33927" name="Freeform 172"/>
              <p:cNvSpPr>
                <a:spLocks noChangeAspect="1"/>
              </p:cNvSpPr>
              <p:nvPr/>
            </p:nvSpPr>
            <p:spPr bwMode="auto">
              <a:xfrm>
                <a:off x="8871" y="10269"/>
                <a:ext cx="1970" cy="2259"/>
              </a:xfrm>
              <a:custGeom>
                <a:avLst/>
                <a:gdLst>
                  <a:gd name="T0" fmla="*/ 2147483647 w 1234"/>
                  <a:gd name="T1" fmla="*/ 2147483647 h 1419"/>
                  <a:gd name="T2" fmla="*/ 2147483647 w 1234"/>
                  <a:gd name="T3" fmla="*/ 2147483647 h 1419"/>
                  <a:gd name="T4" fmla="*/ 2147483647 w 1234"/>
                  <a:gd name="T5" fmla="*/ 2147483647 h 1419"/>
                  <a:gd name="T6" fmla="*/ 2147483647 w 1234"/>
                  <a:gd name="T7" fmla="*/ 2147483647 h 1419"/>
                  <a:gd name="T8" fmla="*/ 2147483647 w 1234"/>
                  <a:gd name="T9" fmla="*/ 2147483647 h 1419"/>
                  <a:gd name="T10" fmla="*/ 2147483647 w 1234"/>
                  <a:gd name="T11" fmla="*/ 2147483647 h 1419"/>
                  <a:gd name="T12" fmla="*/ 2147483647 w 1234"/>
                  <a:gd name="T13" fmla="*/ 2147483647 h 1419"/>
                  <a:gd name="T14" fmla="*/ 2147483647 w 1234"/>
                  <a:gd name="T15" fmla="*/ 2147483647 h 1419"/>
                  <a:gd name="T16" fmla="*/ 2147483647 w 1234"/>
                  <a:gd name="T17" fmla="*/ 2147483647 h 1419"/>
                  <a:gd name="T18" fmla="*/ 2147483647 w 1234"/>
                  <a:gd name="T19" fmla="*/ 2147483647 h 1419"/>
                  <a:gd name="T20" fmla="*/ 2147483647 w 1234"/>
                  <a:gd name="T21" fmla="*/ 2147483647 h 1419"/>
                  <a:gd name="T22" fmla="*/ 2147483647 w 1234"/>
                  <a:gd name="T23" fmla="*/ 2147483647 h 1419"/>
                  <a:gd name="T24" fmla="*/ 2147483647 w 1234"/>
                  <a:gd name="T25" fmla="*/ 2147483647 h 1419"/>
                  <a:gd name="T26" fmla="*/ 2147483647 w 1234"/>
                  <a:gd name="T27" fmla="*/ 2147483647 h 1419"/>
                  <a:gd name="T28" fmla="*/ 2147483647 w 1234"/>
                  <a:gd name="T29" fmla="*/ 2147483647 h 1419"/>
                  <a:gd name="T30" fmla="*/ 2147483647 w 1234"/>
                  <a:gd name="T31" fmla="*/ 2147483647 h 1419"/>
                  <a:gd name="T32" fmla="*/ 2147483647 w 1234"/>
                  <a:gd name="T33" fmla="*/ 2147483647 h 1419"/>
                  <a:gd name="T34" fmla="*/ 2147483647 w 1234"/>
                  <a:gd name="T35" fmla="*/ 2147483647 h 1419"/>
                  <a:gd name="T36" fmla="*/ 2147483647 w 1234"/>
                  <a:gd name="T37" fmla="*/ 2147483647 h 1419"/>
                  <a:gd name="T38" fmla="*/ 2147483647 w 1234"/>
                  <a:gd name="T39" fmla="*/ 2147483647 h 1419"/>
                  <a:gd name="T40" fmla="*/ 2147483647 w 1234"/>
                  <a:gd name="T41" fmla="*/ 2147483647 h 1419"/>
                  <a:gd name="T42" fmla="*/ 2147483647 w 1234"/>
                  <a:gd name="T43" fmla="*/ 2147483647 h 1419"/>
                  <a:gd name="T44" fmla="*/ 2147483647 w 1234"/>
                  <a:gd name="T45" fmla="*/ 2147483647 h 1419"/>
                  <a:gd name="T46" fmla="*/ 0 w 1234"/>
                  <a:gd name="T47" fmla="*/ 2147483647 h 1419"/>
                  <a:gd name="T48" fmla="*/ 2147483647 w 1234"/>
                  <a:gd name="T49" fmla="*/ 2147483647 h 1419"/>
                  <a:gd name="T50" fmla="*/ 2147483647 w 1234"/>
                  <a:gd name="T51" fmla="*/ 2147483647 h 1419"/>
                  <a:gd name="T52" fmla="*/ 2147483647 w 1234"/>
                  <a:gd name="T53" fmla="*/ 2147483647 h 1419"/>
                  <a:gd name="T54" fmla="*/ 2147483647 w 1234"/>
                  <a:gd name="T55" fmla="*/ 2147483647 h 1419"/>
                  <a:gd name="T56" fmla="*/ 2147483647 w 1234"/>
                  <a:gd name="T57" fmla="*/ 2147483647 h 1419"/>
                  <a:gd name="T58" fmla="*/ 2147483647 w 1234"/>
                  <a:gd name="T59" fmla="*/ 2147483647 h 1419"/>
                  <a:gd name="T60" fmla="*/ 2147483647 w 1234"/>
                  <a:gd name="T61" fmla="*/ 2147483647 h 1419"/>
                  <a:gd name="T62" fmla="*/ 2147483647 w 1234"/>
                  <a:gd name="T63" fmla="*/ 2147483647 h 1419"/>
                  <a:gd name="T64" fmla="*/ 2147483647 w 1234"/>
                  <a:gd name="T65" fmla="*/ 2147483647 h 1419"/>
                  <a:gd name="T66" fmla="*/ 2147483647 w 1234"/>
                  <a:gd name="T67" fmla="*/ 2147483647 h 1419"/>
                  <a:gd name="T68" fmla="*/ 2147483647 w 1234"/>
                  <a:gd name="T69" fmla="*/ 2147483647 h 1419"/>
                  <a:gd name="T70" fmla="*/ 2147483647 w 1234"/>
                  <a:gd name="T71" fmla="*/ 2147483647 h 1419"/>
                  <a:gd name="T72" fmla="*/ 2147483647 w 1234"/>
                  <a:gd name="T73" fmla="*/ 2147483647 h 1419"/>
                  <a:gd name="T74" fmla="*/ 2147483647 w 1234"/>
                  <a:gd name="T75" fmla="*/ 2147483647 h 1419"/>
                  <a:gd name="T76" fmla="*/ 2147483647 w 1234"/>
                  <a:gd name="T77" fmla="*/ 2147483647 h 1419"/>
                  <a:gd name="T78" fmla="*/ 2147483647 w 1234"/>
                  <a:gd name="T79" fmla="*/ 2147483647 h 1419"/>
                  <a:gd name="T80" fmla="*/ 2147483647 w 1234"/>
                  <a:gd name="T81" fmla="*/ 2147483647 h 1419"/>
                  <a:gd name="T82" fmla="*/ 2147483647 w 1234"/>
                  <a:gd name="T83" fmla="*/ 2147483647 h 1419"/>
                  <a:gd name="T84" fmla="*/ 2147483647 w 1234"/>
                  <a:gd name="T85" fmla="*/ 2147483647 h 1419"/>
                  <a:gd name="T86" fmla="*/ 2147483647 w 1234"/>
                  <a:gd name="T87" fmla="*/ 2147483647 h 1419"/>
                  <a:gd name="T88" fmla="*/ 2147483647 w 1234"/>
                  <a:gd name="T89" fmla="*/ 2147483647 h 1419"/>
                  <a:gd name="T90" fmla="*/ 2147483647 w 1234"/>
                  <a:gd name="T91" fmla="*/ 2147483647 h 1419"/>
                  <a:gd name="T92" fmla="*/ 2147483647 w 1234"/>
                  <a:gd name="T93" fmla="*/ 2147483647 h 1419"/>
                  <a:gd name="T94" fmla="*/ 2147483647 w 1234"/>
                  <a:gd name="T95" fmla="*/ 2147483647 h 1419"/>
                  <a:gd name="T96" fmla="*/ 2147483647 w 1234"/>
                  <a:gd name="T97" fmla="*/ 2147483647 h 1419"/>
                  <a:gd name="T98" fmla="*/ 2147483647 w 1234"/>
                  <a:gd name="T99" fmla="*/ 2147483647 h 1419"/>
                  <a:gd name="T100" fmla="*/ 2147483647 w 1234"/>
                  <a:gd name="T101" fmla="*/ 2147483647 h 1419"/>
                  <a:gd name="T102" fmla="*/ 2147483647 w 1234"/>
                  <a:gd name="T103" fmla="*/ 2147483647 h 1419"/>
                  <a:gd name="T104" fmla="*/ 2147483647 w 1234"/>
                  <a:gd name="T105" fmla="*/ 2147483647 h 1419"/>
                  <a:gd name="T106" fmla="*/ 2147483647 w 1234"/>
                  <a:gd name="T107" fmla="*/ 2147483647 h 1419"/>
                  <a:gd name="T108" fmla="*/ 2147483647 w 1234"/>
                  <a:gd name="T109" fmla="*/ 2147483647 h 1419"/>
                  <a:gd name="T110" fmla="*/ 2147483647 w 1234"/>
                  <a:gd name="T111" fmla="*/ 2147483647 h 1419"/>
                  <a:gd name="T112" fmla="*/ 2147483647 w 1234"/>
                  <a:gd name="T113" fmla="*/ 2147483647 h 1419"/>
                  <a:gd name="T114" fmla="*/ 2147483647 w 1234"/>
                  <a:gd name="T115" fmla="*/ 2147483647 h 1419"/>
                  <a:gd name="T116" fmla="*/ 2147483647 w 1234"/>
                  <a:gd name="T117" fmla="*/ 2147483647 h 1419"/>
                  <a:gd name="T118" fmla="*/ 2147483647 w 1234"/>
                  <a:gd name="T119" fmla="*/ 2147483647 h 1419"/>
                  <a:gd name="T120" fmla="*/ 2147483647 w 1234"/>
                  <a:gd name="T121" fmla="*/ 2147483647 h 1419"/>
                  <a:gd name="T122" fmla="*/ 2147483647 w 1234"/>
                  <a:gd name="T123" fmla="*/ 2147483647 h 1419"/>
                  <a:gd name="T124" fmla="*/ 2147483647 w 1234"/>
                  <a:gd name="T125" fmla="*/ 2147483647 h 1419"/>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234"/>
                  <a:gd name="T190" fmla="*/ 0 h 1419"/>
                  <a:gd name="T191" fmla="*/ 1234 w 1234"/>
                  <a:gd name="T192" fmla="*/ 1419 h 1419"/>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234" h="1419">
                    <a:moveTo>
                      <a:pt x="1149" y="99"/>
                    </a:moveTo>
                    <a:lnTo>
                      <a:pt x="1163" y="114"/>
                    </a:lnTo>
                    <a:lnTo>
                      <a:pt x="1163" y="128"/>
                    </a:lnTo>
                    <a:lnTo>
                      <a:pt x="1191" y="142"/>
                    </a:lnTo>
                    <a:lnTo>
                      <a:pt x="1206" y="156"/>
                    </a:lnTo>
                    <a:lnTo>
                      <a:pt x="1234" y="170"/>
                    </a:lnTo>
                    <a:lnTo>
                      <a:pt x="1220" y="199"/>
                    </a:lnTo>
                    <a:lnTo>
                      <a:pt x="1206" y="227"/>
                    </a:lnTo>
                    <a:lnTo>
                      <a:pt x="1191" y="270"/>
                    </a:lnTo>
                    <a:lnTo>
                      <a:pt x="1191" y="284"/>
                    </a:lnTo>
                    <a:lnTo>
                      <a:pt x="1177" y="284"/>
                    </a:lnTo>
                    <a:lnTo>
                      <a:pt x="1177" y="298"/>
                    </a:lnTo>
                    <a:lnTo>
                      <a:pt x="1163" y="312"/>
                    </a:lnTo>
                    <a:lnTo>
                      <a:pt x="1163" y="326"/>
                    </a:lnTo>
                    <a:lnTo>
                      <a:pt x="1135" y="397"/>
                    </a:lnTo>
                    <a:lnTo>
                      <a:pt x="1135" y="412"/>
                    </a:lnTo>
                    <a:lnTo>
                      <a:pt x="1135" y="426"/>
                    </a:lnTo>
                    <a:lnTo>
                      <a:pt x="1121" y="440"/>
                    </a:lnTo>
                    <a:lnTo>
                      <a:pt x="1106" y="482"/>
                    </a:lnTo>
                    <a:lnTo>
                      <a:pt x="1035" y="468"/>
                    </a:lnTo>
                    <a:lnTo>
                      <a:pt x="1035" y="511"/>
                    </a:lnTo>
                    <a:lnTo>
                      <a:pt x="1035" y="525"/>
                    </a:lnTo>
                    <a:lnTo>
                      <a:pt x="1035" y="553"/>
                    </a:lnTo>
                    <a:lnTo>
                      <a:pt x="1021" y="596"/>
                    </a:lnTo>
                    <a:lnTo>
                      <a:pt x="1021" y="624"/>
                    </a:lnTo>
                    <a:lnTo>
                      <a:pt x="1021" y="667"/>
                    </a:lnTo>
                    <a:lnTo>
                      <a:pt x="1021" y="681"/>
                    </a:lnTo>
                    <a:lnTo>
                      <a:pt x="1021" y="695"/>
                    </a:lnTo>
                    <a:lnTo>
                      <a:pt x="1021" y="709"/>
                    </a:lnTo>
                    <a:lnTo>
                      <a:pt x="1021" y="724"/>
                    </a:lnTo>
                    <a:lnTo>
                      <a:pt x="1021" y="738"/>
                    </a:lnTo>
                    <a:lnTo>
                      <a:pt x="1007" y="766"/>
                    </a:lnTo>
                    <a:lnTo>
                      <a:pt x="1007" y="780"/>
                    </a:lnTo>
                    <a:lnTo>
                      <a:pt x="993" y="809"/>
                    </a:lnTo>
                    <a:lnTo>
                      <a:pt x="993" y="823"/>
                    </a:lnTo>
                    <a:lnTo>
                      <a:pt x="979" y="837"/>
                    </a:lnTo>
                    <a:lnTo>
                      <a:pt x="979" y="865"/>
                    </a:lnTo>
                    <a:lnTo>
                      <a:pt x="965" y="880"/>
                    </a:lnTo>
                    <a:lnTo>
                      <a:pt x="965" y="908"/>
                    </a:lnTo>
                    <a:lnTo>
                      <a:pt x="950" y="936"/>
                    </a:lnTo>
                    <a:lnTo>
                      <a:pt x="950" y="951"/>
                    </a:lnTo>
                    <a:lnTo>
                      <a:pt x="936" y="979"/>
                    </a:lnTo>
                    <a:lnTo>
                      <a:pt x="908" y="1021"/>
                    </a:lnTo>
                    <a:lnTo>
                      <a:pt x="908" y="1050"/>
                    </a:lnTo>
                    <a:lnTo>
                      <a:pt x="894" y="1064"/>
                    </a:lnTo>
                    <a:lnTo>
                      <a:pt x="894" y="1092"/>
                    </a:lnTo>
                    <a:lnTo>
                      <a:pt x="879" y="1107"/>
                    </a:lnTo>
                    <a:lnTo>
                      <a:pt x="879" y="1121"/>
                    </a:lnTo>
                    <a:lnTo>
                      <a:pt x="865" y="1135"/>
                    </a:lnTo>
                    <a:lnTo>
                      <a:pt x="865" y="1149"/>
                    </a:lnTo>
                    <a:lnTo>
                      <a:pt x="851" y="1178"/>
                    </a:lnTo>
                    <a:lnTo>
                      <a:pt x="851" y="1192"/>
                    </a:lnTo>
                    <a:lnTo>
                      <a:pt x="837" y="1206"/>
                    </a:lnTo>
                    <a:lnTo>
                      <a:pt x="837" y="1220"/>
                    </a:lnTo>
                    <a:lnTo>
                      <a:pt x="823" y="1234"/>
                    </a:lnTo>
                    <a:lnTo>
                      <a:pt x="823" y="1263"/>
                    </a:lnTo>
                    <a:lnTo>
                      <a:pt x="809" y="1291"/>
                    </a:lnTo>
                    <a:lnTo>
                      <a:pt x="794" y="1291"/>
                    </a:lnTo>
                    <a:lnTo>
                      <a:pt x="794" y="1305"/>
                    </a:lnTo>
                    <a:lnTo>
                      <a:pt x="794" y="1334"/>
                    </a:lnTo>
                    <a:lnTo>
                      <a:pt x="780" y="1334"/>
                    </a:lnTo>
                    <a:lnTo>
                      <a:pt x="780" y="1348"/>
                    </a:lnTo>
                    <a:lnTo>
                      <a:pt x="766" y="1362"/>
                    </a:lnTo>
                    <a:lnTo>
                      <a:pt x="766" y="1376"/>
                    </a:lnTo>
                    <a:lnTo>
                      <a:pt x="752" y="1390"/>
                    </a:lnTo>
                    <a:lnTo>
                      <a:pt x="752" y="1404"/>
                    </a:lnTo>
                    <a:lnTo>
                      <a:pt x="752" y="1419"/>
                    </a:lnTo>
                    <a:lnTo>
                      <a:pt x="738" y="1419"/>
                    </a:lnTo>
                    <a:lnTo>
                      <a:pt x="695" y="1419"/>
                    </a:lnTo>
                    <a:lnTo>
                      <a:pt x="681" y="1419"/>
                    </a:lnTo>
                    <a:lnTo>
                      <a:pt x="638" y="1404"/>
                    </a:lnTo>
                    <a:lnTo>
                      <a:pt x="610" y="1404"/>
                    </a:lnTo>
                    <a:lnTo>
                      <a:pt x="596" y="1404"/>
                    </a:lnTo>
                    <a:lnTo>
                      <a:pt x="567" y="1404"/>
                    </a:lnTo>
                    <a:lnTo>
                      <a:pt x="539" y="1404"/>
                    </a:lnTo>
                    <a:lnTo>
                      <a:pt x="525" y="1390"/>
                    </a:lnTo>
                    <a:lnTo>
                      <a:pt x="511" y="1390"/>
                    </a:lnTo>
                    <a:lnTo>
                      <a:pt x="497" y="1390"/>
                    </a:lnTo>
                    <a:lnTo>
                      <a:pt x="468" y="1390"/>
                    </a:lnTo>
                    <a:lnTo>
                      <a:pt x="468" y="1376"/>
                    </a:lnTo>
                    <a:lnTo>
                      <a:pt x="468" y="1362"/>
                    </a:lnTo>
                    <a:lnTo>
                      <a:pt x="468" y="1348"/>
                    </a:lnTo>
                    <a:lnTo>
                      <a:pt x="454" y="1334"/>
                    </a:lnTo>
                    <a:lnTo>
                      <a:pt x="468" y="1319"/>
                    </a:lnTo>
                    <a:lnTo>
                      <a:pt x="468" y="1305"/>
                    </a:lnTo>
                    <a:lnTo>
                      <a:pt x="468" y="1291"/>
                    </a:lnTo>
                    <a:lnTo>
                      <a:pt x="468" y="1277"/>
                    </a:lnTo>
                    <a:lnTo>
                      <a:pt x="468" y="1263"/>
                    </a:lnTo>
                    <a:lnTo>
                      <a:pt x="468" y="1248"/>
                    </a:lnTo>
                    <a:lnTo>
                      <a:pt x="468" y="1234"/>
                    </a:lnTo>
                    <a:lnTo>
                      <a:pt x="468" y="1206"/>
                    </a:lnTo>
                    <a:lnTo>
                      <a:pt x="482" y="1192"/>
                    </a:lnTo>
                    <a:lnTo>
                      <a:pt x="482" y="1178"/>
                    </a:lnTo>
                    <a:lnTo>
                      <a:pt x="482" y="1149"/>
                    </a:lnTo>
                    <a:lnTo>
                      <a:pt x="454" y="1149"/>
                    </a:lnTo>
                    <a:lnTo>
                      <a:pt x="440" y="1149"/>
                    </a:lnTo>
                    <a:lnTo>
                      <a:pt x="426" y="1149"/>
                    </a:lnTo>
                    <a:lnTo>
                      <a:pt x="411" y="1149"/>
                    </a:lnTo>
                    <a:lnTo>
                      <a:pt x="383" y="1135"/>
                    </a:lnTo>
                    <a:lnTo>
                      <a:pt x="355" y="1121"/>
                    </a:lnTo>
                    <a:lnTo>
                      <a:pt x="326" y="1107"/>
                    </a:lnTo>
                    <a:lnTo>
                      <a:pt x="298" y="1107"/>
                    </a:lnTo>
                    <a:lnTo>
                      <a:pt x="284" y="1092"/>
                    </a:lnTo>
                    <a:lnTo>
                      <a:pt x="270" y="1092"/>
                    </a:lnTo>
                    <a:lnTo>
                      <a:pt x="241" y="1078"/>
                    </a:lnTo>
                    <a:lnTo>
                      <a:pt x="213" y="1064"/>
                    </a:lnTo>
                    <a:lnTo>
                      <a:pt x="170" y="1050"/>
                    </a:lnTo>
                    <a:lnTo>
                      <a:pt x="156" y="1050"/>
                    </a:lnTo>
                    <a:lnTo>
                      <a:pt x="142" y="1050"/>
                    </a:lnTo>
                    <a:lnTo>
                      <a:pt x="128" y="1050"/>
                    </a:lnTo>
                    <a:lnTo>
                      <a:pt x="114" y="1050"/>
                    </a:lnTo>
                    <a:lnTo>
                      <a:pt x="99" y="1050"/>
                    </a:lnTo>
                    <a:lnTo>
                      <a:pt x="99" y="1036"/>
                    </a:lnTo>
                    <a:lnTo>
                      <a:pt x="71" y="1064"/>
                    </a:lnTo>
                    <a:lnTo>
                      <a:pt x="29" y="1092"/>
                    </a:lnTo>
                    <a:lnTo>
                      <a:pt x="29" y="1107"/>
                    </a:lnTo>
                    <a:lnTo>
                      <a:pt x="14" y="1107"/>
                    </a:lnTo>
                    <a:lnTo>
                      <a:pt x="0" y="1092"/>
                    </a:lnTo>
                    <a:lnTo>
                      <a:pt x="14" y="1092"/>
                    </a:lnTo>
                    <a:lnTo>
                      <a:pt x="14" y="1078"/>
                    </a:lnTo>
                    <a:lnTo>
                      <a:pt x="14" y="1064"/>
                    </a:lnTo>
                    <a:lnTo>
                      <a:pt x="14" y="1050"/>
                    </a:lnTo>
                    <a:lnTo>
                      <a:pt x="14" y="1036"/>
                    </a:lnTo>
                    <a:lnTo>
                      <a:pt x="29" y="1036"/>
                    </a:lnTo>
                    <a:lnTo>
                      <a:pt x="29" y="1021"/>
                    </a:lnTo>
                    <a:lnTo>
                      <a:pt x="29" y="1007"/>
                    </a:lnTo>
                    <a:lnTo>
                      <a:pt x="29" y="993"/>
                    </a:lnTo>
                    <a:lnTo>
                      <a:pt x="29" y="979"/>
                    </a:lnTo>
                    <a:lnTo>
                      <a:pt x="43" y="965"/>
                    </a:lnTo>
                    <a:lnTo>
                      <a:pt x="57" y="965"/>
                    </a:lnTo>
                    <a:lnTo>
                      <a:pt x="57" y="951"/>
                    </a:lnTo>
                    <a:lnTo>
                      <a:pt x="57" y="936"/>
                    </a:lnTo>
                    <a:lnTo>
                      <a:pt x="71" y="936"/>
                    </a:lnTo>
                    <a:lnTo>
                      <a:pt x="71" y="922"/>
                    </a:lnTo>
                    <a:lnTo>
                      <a:pt x="85" y="908"/>
                    </a:lnTo>
                    <a:lnTo>
                      <a:pt x="99" y="880"/>
                    </a:lnTo>
                    <a:lnTo>
                      <a:pt x="99" y="865"/>
                    </a:lnTo>
                    <a:lnTo>
                      <a:pt x="114" y="865"/>
                    </a:lnTo>
                    <a:lnTo>
                      <a:pt x="114" y="851"/>
                    </a:lnTo>
                    <a:lnTo>
                      <a:pt x="128" y="837"/>
                    </a:lnTo>
                    <a:lnTo>
                      <a:pt x="128" y="823"/>
                    </a:lnTo>
                    <a:lnTo>
                      <a:pt x="142" y="823"/>
                    </a:lnTo>
                    <a:lnTo>
                      <a:pt x="142" y="809"/>
                    </a:lnTo>
                    <a:lnTo>
                      <a:pt x="142" y="795"/>
                    </a:lnTo>
                    <a:lnTo>
                      <a:pt x="156" y="795"/>
                    </a:lnTo>
                    <a:lnTo>
                      <a:pt x="170" y="795"/>
                    </a:lnTo>
                    <a:lnTo>
                      <a:pt x="170" y="780"/>
                    </a:lnTo>
                    <a:lnTo>
                      <a:pt x="170" y="766"/>
                    </a:lnTo>
                    <a:lnTo>
                      <a:pt x="185" y="766"/>
                    </a:lnTo>
                    <a:lnTo>
                      <a:pt x="185" y="752"/>
                    </a:lnTo>
                    <a:lnTo>
                      <a:pt x="170" y="752"/>
                    </a:lnTo>
                    <a:lnTo>
                      <a:pt x="185" y="752"/>
                    </a:lnTo>
                    <a:lnTo>
                      <a:pt x="185" y="738"/>
                    </a:lnTo>
                    <a:lnTo>
                      <a:pt x="185" y="724"/>
                    </a:lnTo>
                    <a:lnTo>
                      <a:pt x="199" y="709"/>
                    </a:lnTo>
                    <a:lnTo>
                      <a:pt x="199" y="695"/>
                    </a:lnTo>
                    <a:lnTo>
                      <a:pt x="213" y="695"/>
                    </a:lnTo>
                    <a:lnTo>
                      <a:pt x="213" y="681"/>
                    </a:lnTo>
                    <a:lnTo>
                      <a:pt x="213" y="667"/>
                    </a:lnTo>
                    <a:lnTo>
                      <a:pt x="213" y="653"/>
                    </a:lnTo>
                    <a:lnTo>
                      <a:pt x="227" y="653"/>
                    </a:lnTo>
                    <a:lnTo>
                      <a:pt x="227" y="639"/>
                    </a:lnTo>
                    <a:lnTo>
                      <a:pt x="227" y="624"/>
                    </a:lnTo>
                    <a:lnTo>
                      <a:pt x="227" y="610"/>
                    </a:lnTo>
                    <a:lnTo>
                      <a:pt x="241" y="610"/>
                    </a:lnTo>
                    <a:lnTo>
                      <a:pt x="241" y="596"/>
                    </a:lnTo>
                    <a:lnTo>
                      <a:pt x="255" y="596"/>
                    </a:lnTo>
                    <a:lnTo>
                      <a:pt x="255" y="582"/>
                    </a:lnTo>
                    <a:lnTo>
                      <a:pt x="255" y="568"/>
                    </a:lnTo>
                    <a:lnTo>
                      <a:pt x="255" y="553"/>
                    </a:lnTo>
                    <a:lnTo>
                      <a:pt x="270" y="539"/>
                    </a:lnTo>
                    <a:lnTo>
                      <a:pt x="270" y="525"/>
                    </a:lnTo>
                    <a:lnTo>
                      <a:pt x="284" y="525"/>
                    </a:lnTo>
                    <a:lnTo>
                      <a:pt x="270" y="525"/>
                    </a:lnTo>
                    <a:lnTo>
                      <a:pt x="284" y="525"/>
                    </a:lnTo>
                    <a:lnTo>
                      <a:pt x="284" y="511"/>
                    </a:lnTo>
                    <a:lnTo>
                      <a:pt x="284" y="497"/>
                    </a:lnTo>
                    <a:lnTo>
                      <a:pt x="298" y="482"/>
                    </a:lnTo>
                    <a:lnTo>
                      <a:pt x="298" y="468"/>
                    </a:lnTo>
                    <a:lnTo>
                      <a:pt x="298" y="454"/>
                    </a:lnTo>
                    <a:lnTo>
                      <a:pt x="312" y="454"/>
                    </a:lnTo>
                    <a:lnTo>
                      <a:pt x="326" y="440"/>
                    </a:lnTo>
                    <a:lnTo>
                      <a:pt x="326" y="426"/>
                    </a:lnTo>
                    <a:lnTo>
                      <a:pt x="355" y="383"/>
                    </a:lnTo>
                    <a:lnTo>
                      <a:pt x="355" y="369"/>
                    </a:lnTo>
                    <a:lnTo>
                      <a:pt x="369" y="341"/>
                    </a:lnTo>
                    <a:lnTo>
                      <a:pt x="383" y="312"/>
                    </a:lnTo>
                    <a:lnTo>
                      <a:pt x="397" y="284"/>
                    </a:lnTo>
                    <a:lnTo>
                      <a:pt x="397" y="270"/>
                    </a:lnTo>
                    <a:lnTo>
                      <a:pt x="397" y="256"/>
                    </a:lnTo>
                    <a:lnTo>
                      <a:pt x="397" y="241"/>
                    </a:lnTo>
                    <a:lnTo>
                      <a:pt x="411" y="241"/>
                    </a:lnTo>
                    <a:lnTo>
                      <a:pt x="411" y="227"/>
                    </a:lnTo>
                    <a:lnTo>
                      <a:pt x="426" y="213"/>
                    </a:lnTo>
                    <a:lnTo>
                      <a:pt x="426" y="199"/>
                    </a:lnTo>
                    <a:lnTo>
                      <a:pt x="426" y="185"/>
                    </a:lnTo>
                    <a:lnTo>
                      <a:pt x="440" y="170"/>
                    </a:lnTo>
                    <a:lnTo>
                      <a:pt x="426" y="170"/>
                    </a:lnTo>
                    <a:lnTo>
                      <a:pt x="440" y="170"/>
                    </a:lnTo>
                    <a:lnTo>
                      <a:pt x="440" y="156"/>
                    </a:lnTo>
                    <a:lnTo>
                      <a:pt x="440" y="142"/>
                    </a:lnTo>
                    <a:lnTo>
                      <a:pt x="440" y="128"/>
                    </a:lnTo>
                    <a:lnTo>
                      <a:pt x="454" y="114"/>
                    </a:lnTo>
                    <a:lnTo>
                      <a:pt x="454" y="99"/>
                    </a:lnTo>
                    <a:lnTo>
                      <a:pt x="468" y="99"/>
                    </a:lnTo>
                    <a:lnTo>
                      <a:pt x="468" y="85"/>
                    </a:lnTo>
                    <a:lnTo>
                      <a:pt x="468" y="71"/>
                    </a:lnTo>
                    <a:lnTo>
                      <a:pt x="468" y="57"/>
                    </a:lnTo>
                    <a:lnTo>
                      <a:pt x="482" y="57"/>
                    </a:lnTo>
                    <a:lnTo>
                      <a:pt x="482" y="43"/>
                    </a:lnTo>
                    <a:lnTo>
                      <a:pt x="482" y="29"/>
                    </a:lnTo>
                    <a:lnTo>
                      <a:pt x="468" y="29"/>
                    </a:lnTo>
                    <a:lnTo>
                      <a:pt x="482" y="14"/>
                    </a:lnTo>
                    <a:lnTo>
                      <a:pt x="497" y="14"/>
                    </a:lnTo>
                    <a:lnTo>
                      <a:pt x="511" y="14"/>
                    </a:lnTo>
                    <a:lnTo>
                      <a:pt x="525" y="14"/>
                    </a:lnTo>
                    <a:lnTo>
                      <a:pt x="525" y="29"/>
                    </a:lnTo>
                    <a:lnTo>
                      <a:pt x="539" y="29"/>
                    </a:lnTo>
                    <a:lnTo>
                      <a:pt x="553" y="29"/>
                    </a:lnTo>
                    <a:lnTo>
                      <a:pt x="567" y="29"/>
                    </a:lnTo>
                    <a:lnTo>
                      <a:pt x="582" y="43"/>
                    </a:lnTo>
                    <a:lnTo>
                      <a:pt x="596" y="43"/>
                    </a:lnTo>
                    <a:lnTo>
                      <a:pt x="610" y="57"/>
                    </a:lnTo>
                    <a:lnTo>
                      <a:pt x="624" y="57"/>
                    </a:lnTo>
                    <a:lnTo>
                      <a:pt x="638" y="57"/>
                    </a:lnTo>
                    <a:lnTo>
                      <a:pt x="653" y="71"/>
                    </a:lnTo>
                    <a:lnTo>
                      <a:pt x="667" y="71"/>
                    </a:lnTo>
                    <a:lnTo>
                      <a:pt x="738" y="99"/>
                    </a:lnTo>
                    <a:lnTo>
                      <a:pt x="794" y="114"/>
                    </a:lnTo>
                    <a:lnTo>
                      <a:pt x="809" y="114"/>
                    </a:lnTo>
                    <a:lnTo>
                      <a:pt x="823" y="114"/>
                    </a:lnTo>
                    <a:lnTo>
                      <a:pt x="837" y="114"/>
                    </a:lnTo>
                    <a:lnTo>
                      <a:pt x="851" y="114"/>
                    </a:lnTo>
                    <a:lnTo>
                      <a:pt x="865" y="114"/>
                    </a:lnTo>
                    <a:lnTo>
                      <a:pt x="879" y="114"/>
                    </a:lnTo>
                    <a:lnTo>
                      <a:pt x="894" y="114"/>
                    </a:lnTo>
                    <a:lnTo>
                      <a:pt x="908" y="114"/>
                    </a:lnTo>
                    <a:lnTo>
                      <a:pt x="922" y="114"/>
                    </a:lnTo>
                    <a:lnTo>
                      <a:pt x="922" y="99"/>
                    </a:lnTo>
                    <a:lnTo>
                      <a:pt x="936" y="99"/>
                    </a:lnTo>
                    <a:lnTo>
                      <a:pt x="950" y="99"/>
                    </a:lnTo>
                    <a:lnTo>
                      <a:pt x="950" y="85"/>
                    </a:lnTo>
                    <a:lnTo>
                      <a:pt x="965" y="85"/>
                    </a:lnTo>
                    <a:lnTo>
                      <a:pt x="979" y="71"/>
                    </a:lnTo>
                    <a:lnTo>
                      <a:pt x="993" y="71"/>
                    </a:lnTo>
                    <a:lnTo>
                      <a:pt x="993" y="57"/>
                    </a:lnTo>
                    <a:lnTo>
                      <a:pt x="1007" y="57"/>
                    </a:lnTo>
                    <a:lnTo>
                      <a:pt x="1007" y="43"/>
                    </a:lnTo>
                    <a:lnTo>
                      <a:pt x="1021" y="29"/>
                    </a:lnTo>
                    <a:lnTo>
                      <a:pt x="1021" y="14"/>
                    </a:lnTo>
                    <a:lnTo>
                      <a:pt x="1035" y="14"/>
                    </a:lnTo>
                    <a:lnTo>
                      <a:pt x="1035" y="0"/>
                    </a:lnTo>
                    <a:lnTo>
                      <a:pt x="1050" y="0"/>
                    </a:lnTo>
                    <a:lnTo>
                      <a:pt x="1064" y="14"/>
                    </a:lnTo>
                    <a:lnTo>
                      <a:pt x="1078" y="43"/>
                    </a:lnTo>
                    <a:lnTo>
                      <a:pt x="1092" y="43"/>
                    </a:lnTo>
                    <a:lnTo>
                      <a:pt x="1092" y="57"/>
                    </a:lnTo>
                    <a:lnTo>
                      <a:pt x="1121" y="71"/>
                    </a:lnTo>
                    <a:lnTo>
                      <a:pt x="1135" y="85"/>
                    </a:lnTo>
                    <a:lnTo>
                      <a:pt x="1149" y="99"/>
                    </a:lnTo>
                    <a:close/>
                  </a:path>
                </a:pathLst>
              </a:custGeom>
              <a:noFill/>
              <a:ln w="0" cap="flat">
                <a:solidFill>
                  <a:srgbClr val="000000"/>
                </a:solidFill>
                <a:prstDash val="solid"/>
                <a:round/>
                <a:headEnd/>
                <a:tailEnd/>
              </a:ln>
              <a:extLst>
                <a:ext uri="{909E8E84-426E-40DD-AFC4-6F175D3DCCD1}">
                  <a14:hiddenFill xmlns="" xmlns:a14="http://schemas.microsoft.com/office/drawing/2010/main">
                    <a:solidFill>
                      <a:srgbClr val="FFFFFF"/>
                    </a:solidFill>
                  </a14:hiddenFill>
                </a:ext>
              </a:extLst>
            </p:spPr>
            <p:txBody>
              <a:bodyPr/>
              <a:lstStyle/>
              <a:p>
                <a:endParaRPr lang="ja-JP" altLang="en-US"/>
              </a:p>
            </p:txBody>
          </p:sp>
          <p:sp>
            <p:nvSpPr>
              <p:cNvPr id="33928" name="Freeform 173"/>
              <p:cNvSpPr>
                <a:spLocks noChangeAspect="1"/>
              </p:cNvSpPr>
              <p:nvPr/>
            </p:nvSpPr>
            <p:spPr bwMode="auto">
              <a:xfrm>
                <a:off x="10660" y="3383"/>
                <a:ext cx="2443" cy="2461"/>
              </a:xfrm>
              <a:custGeom>
                <a:avLst/>
                <a:gdLst>
                  <a:gd name="T0" fmla="*/ 2147483647 w 1531"/>
                  <a:gd name="T1" fmla="*/ 2147483647 h 1546"/>
                  <a:gd name="T2" fmla="*/ 2147483647 w 1531"/>
                  <a:gd name="T3" fmla="*/ 2147483647 h 1546"/>
                  <a:gd name="T4" fmla="*/ 2147483647 w 1531"/>
                  <a:gd name="T5" fmla="*/ 2147483647 h 1546"/>
                  <a:gd name="T6" fmla="*/ 2147483647 w 1531"/>
                  <a:gd name="T7" fmla="*/ 2147483647 h 1546"/>
                  <a:gd name="T8" fmla="*/ 2147483647 w 1531"/>
                  <a:gd name="T9" fmla="*/ 2147483647 h 1546"/>
                  <a:gd name="T10" fmla="*/ 2147483647 w 1531"/>
                  <a:gd name="T11" fmla="*/ 2147483647 h 1546"/>
                  <a:gd name="T12" fmla="*/ 2147483647 w 1531"/>
                  <a:gd name="T13" fmla="*/ 2147483647 h 1546"/>
                  <a:gd name="T14" fmla="*/ 2147483647 w 1531"/>
                  <a:gd name="T15" fmla="*/ 2147483647 h 1546"/>
                  <a:gd name="T16" fmla="*/ 2147483647 w 1531"/>
                  <a:gd name="T17" fmla="*/ 2147483647 h 1546"/>
                  <a:gd name="T18" fmla="*/ 2147483647 w 1531"/>
                  <a:gd name="T19" fmla="*/ 2147483647 h 1546"/>
                  <a:gd name="T20" fmla="*/ 2147483647 w 1531"/>
                  <a:gd name="T21" fmla="*/ 2147483647 h 1546"/>
                  <a:gd name="T22" fmla="*/ 2147483647 w 1531"/>
                  <a:gd name="T23" fmla="*/ 2147483647 h 1546"/>
                  <a:gd name="T24" fmla="*/ 2147483647 w 1531"/>
                  <a:gd name="T25" fmla="*/ 2147483647 h 1546"/>
                  <a:gd name="T26" fmla="*/ 2147483647 w 1531"/>
                  <a:gd name="T27" fmla="*/ 2147483647 h 1546"/>
                  <a:gd name="T28" fmla="*/ 2147483647 w 1531"/>
                  <a:gd name="T29" fmla="*/ 2147483647 h 1546"/>
                  <a:gd name="T30" fmla="*/ 2147483647 w 1531"/>
                  <a:gd name="T31" fmla="*/ 2147483647 h 1546"/>
                  <a:gd name="T32" fmla="*/ 2147483647 w 1531"/>
                  <a:gd name="T33" fmla="*/ 2147483647 h 1546"/>
                  <a:gd name="T34" fmla="*/ 2147483647 w 1531"/>
                  <a:gd name="T35" fmla="*/ 2147483647 h 1546"/>
                  <a:gd name="T36" fmla="*/ 2147483647 w 1531"/>
                  <a:gd name="T37" fmla="*/ 2147483647 h 1546"/>
                  <a:gd name="T38" fmla="*/ 2147483647 w 1531"/>
                  <a:gd name="T39" fmla="*/ 2147483647 h 1546"/>
                  <a:gd name="T40" fmla="*/ 2147483647 w 1531"/>
                  <a:gd name="T41" fmla="*/ 2147483647 h 1546"/>
                  <a:gd name="T42" fmla="*/ 2147483647 w 1531"/>
                  <a:gd name="T43" fmla="*/ 2147483647 h 1546"/>
                  <a:gd name="T44" fmla="*/ 2147483647 w 1531"/>
                  <a:gd name="T45" fmla="*/ 2147483647 h 1546"/>
                  <a:gd name="T46" fmla="*/ 2147483647 w 1531"/>
                  <a:gd name="T47" fmla="*/ 2147483647 h 1546"/>
                  <a:gd name="T48" fmla="*/ 2147483647 w 1531"/>
                  <a:gd name="T49" fmla="*/ 2147483647 h 1546"/>
                  <a:gd name="T50" fmla="*/ 2147483647 w 1531"/>
                  <a:gd name="T51" fmla="*/ 2147483647 h 1546"/>
                  <a:gd name="T52" fmla="*/ 2147483647 w 1531"/>
                  <a:gd name="T53" fmla="*/ 2147483647 h 1546"/>
                  <a:gd name="T54" fmla="*/ 2147483647 w 1531"/>
                  <a:gd name="T55" fmla="*/ 2147483647 h 1546"/>
                  <a:gd name="T56" fmla="*/ 2147483647 w 1531"/>
                  <a:gd name="T57" fmla="*/ 2147483647 h 1546"/>
                  <a:gd name="T58" fmla="*/ 2147483647 w 1531"/>
                  <a:gd name="T59" fmla="*/ 2147483647 h 1546"/>
                  <a:gd name="T60" fmla="*/ 2147483647 w 1531"/>
                  <a:gd name="T61" fmla="*/ 2147483647 h 1546"/>
                  <a:gd name="T62" fmla="*/ 2147483647 w 1531"/>
                  <a:gd name="T63" fmla="*/ 2147483647 h 1546"/>
                  <a:gd name="T64" fmla="*/ 2147483647 w 1531"/>
                  <a:gd name="T65" fmla="*/ 2147483647 h 1546"/>
                  <a:gd name="T66" fmla="*/ 2147483647 w 1531"/>
                  <a:gd name="T67" fmla="*/ 2147483647 h 1546"/>
                  <a:gd name="T68" fmla="*/ 2147483647 w 1531"/>
                  <a:gd name="T69" fmla="*/ 2147483647 h 1546"/>
                  <a:gd name="T70" fmla="*/ 2147483647 w 1531"/>
                  <a:gd name="T71" fmla="*/ 2147483647 h 1546"/>
                  <a:gd name="T72" fmla="*/ 2147483647 w 1531"/>
                  <a:gd name="T73" fmla="*/ 2147483647 h 1546"/>
                  <a:gd name="T74" fmla="*/ 2147483647 w 1531"/>
                  <a:gd name="T75" fmla="*/ 2147483647 h 1546"/>
                  <a:gd name="T76" fmla="*/ 2147483647 w 1531"/>
                  <a:gd name="T77" fmla="*/ 2147483647 h 1546"/>
                  <a:gd name="T78" fmla="*/ 2147483647 w 1531"/>
                  <a:gd name="T79" fmla="*/ 2147483647 h 1546"/>
                  <a:gd name="T80" fmla="*/ 2147483647 w 1531"/>
                  <a:gd name="T81" fmla="*/ 2147483647 h 1546"/>
                  <a:gd name="T82" fmla="*/ 2147483647 w 1531"/>
                  <a:gd name="T83" fmla="*/ 2147483647 h 1546"/>
                  <a:gd name="T84" fmla="*/ 2147483647 w 1531"/>
                  <a:gd name="T85" fmla="*/ 2147483647 h 1546"/>
                  <a:gd name="T86" fmla="*/ 2147483647 w 1531"/>
                  <a:gd name="T87" fmla="*/ 2147483647 h 1546"/>
                  <a:gd name="T88" fmla="*/ 2147483647 w 1531"/>
                  <a:gd name="T89" fmla="*/ 2147483647 h 1546"/>
                  <a:gd name="T90" fmla="*/ 2147483647 w 1531"/>
                  <a:gd name="T91" fmla="*/ 2147483647 h 1546"/>
                  <a:gd name="T92" fmla="*/ 2147483647 w 1531"/>
                  <a:gd name="T93" fmla="*/ 2147483647 h 1546"/>
                  <a:gd name="T94" fmla="*/ 2147483647 w 1531"/>
                  <a:gd name="T95" fmla="*/ 2147483647 h 1546"/>
                  <a:gd name="T96" fmla="*/ 2147483647 w 1531"/>
                  <a:gd name="T97" fmla="*/ 2147483647 h 1546"/>
                  <a:gd name="T98" fmla="*/ 2147483647 w 1531"/>
                  <a:gd name="T99" fmla="*/ 2147483647 h 1546"/>
                  <a:gd name="T100" fmla="*/ 2147483647 w 1531"/>
                  <a:gd name="T101" fmla="*/ 2147483647 h 1546"/>
                  <a:gd name="T102" fmla="*/ 2147483647 w 1531"/>
                  <a:gd name="T103" fmla="*/ 2147483647 h 1546"/>
                  <a:gd name="T104" fmla="*/ 2147483647 w 1531"/>
                  <a:gd name="T105" fmla="*/ 2147483647 h 1546"/>
                  <a:gd name="T106" fmla="*/ 2147483647 w 1531"/>
                  <a:gd name="T107" fmla="*/ 2147483647 h 1546"/>
                  <a:gd name="T108" fmla="*/ 2147483647 w 1531"/>
                  <a:gd name="T109" fmla="*/ 2147483647 h 1546"/>
                  <a:gd name="T110" fmla="*/ 2147483647 w 1531"/>
                  <a:gd name="T111" fmla="*/ 2147483647 h 1546"/>
                  <a:gd name="T112" fmla="*/ 2147483647 w 1531"/>
                  <a:gd name="T113" fmla="*/ 2147483647 h 1546"/>
                  <a:gd name="T114" fmla="*/ 2147483647 w 1531"/>
                  <a:gd name="T115" fmla="*/ 2147483647 h 1546"/>
                  <a:gd name="T116" fmla="*/ 2147483647 w 1531"/>
                  <a:gd name="T117" fmla="*/ 2147483647 h 1546"/>
                  <a:gd name="T118" fmla="*/ 2147483647 w 1531"/>
                  <a:gd name="T119" fmla="*/ 2147483647 h 154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531"/>
                  <a:gd name="T181" fmla="*/ 0 h 1546"/>
                  <a:gd name="T182" fmla="*/ 1531 w 1531"/>
                  <a:gd name="T183" fmla="*/ 1546 h 154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531" h="1546">
                    <a:moveTo>
                      <a:pt x="1276" y="213"/>
                    </a:moveTo>
                    <a:lnTo>
                      <a:pt x="1276" y="213"/>
                    </a:lnTo>
                    <a:lnTo>
                      <a:pt x="1276" y="227"/>
                    </a:lnTo>
                    <a:lnTo>
                      <a:pt x="1276" y="241"/>
                    </a:lnTo>
                    <a:lnTo>
                      <a:pt x="1276" y="255"/>
                    </a:lnTo>
                    <a:lnTo>
                      <a:pt x="1290" y="255"/>
                    </a:lnTo>
                    <a:lnTo>
                      <a:pt x="1290" y="269"/>
                    </a:lnTo>
                    <a:lnTo>
                      <a:pt x="1290" y="284"/>
                    </a:lnTo>
                    <a:lnTo>
                      <a:pt x="1290" y="298"/>
                    </a:lnTo>
                    <a:lnTo>
                      <a:pt x="1290" y="312"/>
                    </a:lnTo>
                    <a:lnTo>
                      <a:pt x="1290" y="326"/>
                    </a:lnTo>
                    <a:lnTo>
                      <a:pt x="1290" y="340"/>
                    </a:lnTo>
                    <a:lnTo>
                      <a:pt x="1290" y="355"/>
                    </a:lnTo>
                    <a:lnTo>
                      <a:pt x="1290" y="369"/>
                    </a:lnTo>
                    <a:lnTo>
                      <a:pt x="1276" y="369"/>
                    </a:lnTo>
                    <a:lnTo>
                      <a:pt x="1276" y="383"/>
                    </a:lnTo>
                    <a:lnTo>
                      <a:pt x="1276" y="397"/>
                    </a:lnTo>
                    <a:lnTo>
                      <a:pt x="1276" y="411"/>
                    </a:lnTo>
                    <a:lnTo>
                      <a:pt x="1262" y="411"/>
                    </a:lnTo>
                    <a:lnTo>
                      <a:pt x="1262" y="425"/>
                    </a:lnTo>
                    <a:lnTo>
                      <a:pt x="1248" y="425"/>
                    </a:lnTo>
                    <a:lnTo>
                      <a:pt x="1233" y="440"/>
                    </a:lnTo>
                    <a:lnTo>
                      <a:pt x="1219" y="454"/>
                    </a:lnTo>
                    <a:lnTo>
                      <a:pt x="1191" y="468"/>
                    </a:lnTo>
                    <a:lnTo>
                      <a:pt x="1177" y="482"/>
                    </a:lnTo>
                    <a:lnTo>
                      <a:pt x="1163" y="496"/>
                    </a:lnTo>
                    <a:lnTo>
                      <a:pt x="1148" y="496"/>
                    </a:lnTo>
                    <a:lnTo>
                      <a:pt x="1134" y="511"/>
                    </a:lnTo>
                    <a:lnTo>
                      <a:pt x="1120" y="511"/>
                    </a:lnTo>
                    <a:lnTo>
                      <a:pt x="1120" y="525"/>
                    </a:lnTo>
                    <a:lnTo>
                      <a:pt x="1106" y="525"/>
                    </a:lnTo>
                    <a:lnTo>
                      <a:pt x="1092" y="525"/>
                    </a:lnTo>
                    <a:lnTo>
                      <a:pt x="1077" y="539"/>
                    </a:lnTo>
                    <a:lnTo>
                      <a:pt x="1063" y="553"/>
                    </a:lnTo>
                    <a:lnTo>
                      <a:pt x="1049" y="553"/>
                    </a:lnTo>
                    <a:lnTo>
                      <a:pt x="1035" y="567"/>
                    </a:lnTo>
                    <a:lnTo>
                      <a:pt x="1021" y="581"/>
                    </a:lnTo>
                    <a:lnTo>
                      <a:pt x="1007" y="581"/>
                    </a:lnTo>
                    <a:lnTo>
                      <a:pt x="1007" y="596"/>
                    </a:lnTo>
                    <a:lnTo>
                      <a:pt x="1021" y="596"/>
                    </a:lnTo>
                    <a:lnTo>
                      <a:pt x="1021" y="610"/>
                    </a:lnTo>
                    <a:lnTo>
                      <a:pt x="1035" y="624"/>
                    </a:lnTo>
                    <a:lnTo>
                      <a:pt x="1035" y="638"/>
                    </a:lnTo>
                    <a:lnTo>
                      <a:pt x="1035" y="652"/>
                    </a:lnTo>
                    <a:lnTo>
                      <a:pt x="1035" y="667"/>
                    </a:lnTo>
                    <a:lnTo>
                      <a:pt x="1049" y="667"/>
                    </a:lnTo>
                    <a:lnTo>
                      <a:pt x="1049" y="681"/>
                    </a:lnTo>
                    <a:lnTo>
                      <a:pt x="1049" y="695"/>
                    </a:lnTo>
                    <a:lnTo>
                      <a:pt x="1049" y="709"/>
                    </a:lnTo>
                    <a:lnTo>
                      <a:pt x="1063" y="738"/>
                    </a:lnTo>
                    <a:lnTo>
                      <a:pt x="1063" y="766"/>
                    </a:lnTo>
                    <a:lnTo>
                      <a:pt x="1063" y="780"/>
                    </a:lnTo>
                    <a:lnTo>
                      <a:pt x="1063" y="794"/>
                    </a:lnTo>
                    <a:lnTo>
                      <a:pt x="1063" y="808"/>
                    </a:lnTo>
                    <a:lnTo>
                      <a:pt x="1063" y="823"/>
                    </a:lnTo>
                    <a:lnTo>
                      <a:pt x="1063" y="837"/>
                    </a:lnTo>
                    <a:lnTo>
                      <a:pt x="1063" y="851"/>
                    </a:lnTo>
                    <a:lnTo>
                      <a:pt x="1063" y="865"/>
                    </a:lnTo>
                    <a:lnTo>
                      <a:pt x="1063" y="879"/>
                    </a:lnTo>
                    <a:lnTo>
                      <a:pt x="1063" y="894"/>
                    </a:lnTo>
                    <a:lnTo>
                      <a:pt x="1063" y="922"/>
                    </a:lnTo>
                    <a:lnTo>
                      <a:pt x="1063" y="936"/>
                    </a:lnTo>
                    <a:lnTo>
                      <a:pt x="1063" y="964"/>
                    </a:lnTo>
                    <a:lnTo>
                      <a:pt x="1077" y="964"/>
                    </a:lnTo>
                    <a:lnTo>
                      <a:pt x="1077" y="950"/>
                    </a:lnTo>
                    <a:lnTo>
                      <a:pt x="1092" y="950"/>
                    </a:lnTo>
                    <a:lnTo>
                      <a:pt x="1106" y="950"/>
                    </a:lnTo>
                    <a:lnTo>
                      <a:pt x="1120" y="950"/>
                    </a:lnTo>
                    <a:lnTo>
                      <a:pt x="1120" y="936"/>
                    </a:lnTo>
                    <a:lnTo>
                      <a:pt x="1134" y="936"/>
                    </a:lnTo>
                    <a:lnTo>
                      <a:pt x="1148" y="936"/>
                    </a:lnTo>
                    <a:lnTo>
                      <a:pt x="1163" y="936"/>
                    </a:lnTo>
                    <a:lnTo>
                      <a:pt x="1177" y="922"/>
                    </a:lnTo>
                    <a:lnTo>
                      <a:pt x="1191" y="922"/>
                    </a:lnTo>
                    <a:lnTo>
                      <a:pt x="1205" y="922"/>
                    </a:lnTo>
                    <a:lnTo>
                      <a:pt x="1219" y="922"/>
                    </a:lnTo>
                    <a:lnTo>
                      <a:pt x="1233" y="908"/>
                    </a:lnTo>
                    <a:lnTo>
                      <a:pt x="1248" y="908"/>
                    </a:lnTo>
                    <a:lnTo>
                      <a:pt x="1262" y="922"/>
                    </a:lnTo>
                    <a:lnTo>
                      <a:pt x="1276" y="922"/>
                    </a:lnTo>
                    <a:lnTo>
                      <a:pt x="1276" y="936"/>
                    </a:lnTo>
                    <a:lnTo>
                      <a:pt x="1304" y="950"/>
                    </a:lnTo>
                    <a:lnTo>
                      <a:pt x="1304" y="936"/>
                    </a:lnTo>
                    <a:lnTo>
                      <a:pt x="1319" y="936"/>
                    </a:lnTo>
                    <a:lnTo>
                      <a:pt x="1319" y="950"/>
                    </a:lnTo>
                    <a:lnTo>
                      <a:pt x="1333" y="936"/>
                    </a:lnTo>
                    <a:lnTo>
                      <a:pt x="1347" y="950"/>
                    </a:lnTo>
                    <a:lnTo>
                      <a:pt x="1361" y="950"/>
                    </a:lnTo>
                    <a:lnTo>
                      <a:pt x="1375" y="964"/>
                    </a:lnTo>
                    <a:lnTo>
                      <a:pt x="1389" y="964"/>
                    </a:lnTo>
                    <a:lnTo>
                      <a:pt x="1389" y="979"/>
                    </a:lnTo>
                    <a:lnTo>
                      <a:pt x="1404" y="979"/>
                    </a:lnTo>
                    <a:lnTo>
                      <a:pt x="1418" y="1007"/>
                    </a:lnTo>
                    <a:lnTo>
                      <a:pt x="1418" y="1021"/>
                    </a:lnTo>
                    <a:lnTo>
                      <a:pt x="1432" y="1035"/>
                    </a:lnTo>
                    <a:lnTo>
                      <a:pt x="1432" y="1050"/>
                    </a:lnTo>
                    <a:lnTo>
                      <a:pt x="1446" y="1050"/>
                    </a:lnTo>
                    <a:lnTo>
                      <a:pt x="1446" y="1064"/>
                    </a:lnTo>
                    <a:lnTo>
                      <a:pt x="1446" y="1078"/>
                    </a:lnTo>
                    <a:lnTo>
                      <a:pt x="1446" y="1092"/>
                    </a:lnTo>
                    <a:lnTo>
                      <a:pt x="1446" y="1106"/>
                    </a:lnTo>
                    <a:lnTo>
                      <a:pt x="1446" y="1120"/>
                    </a:lnTo>
                    <a:lnTo>
                      <a:pt x="1460" y="1120"/>
                    </a:lnTo>
                    <a:lnTo>
                      <a:pt x="1460" y="1135"/>
                    </a:lnTo>
                    <a:lnTo>
                      <a:pt x="1460" y="1149"/>
                    </a:lnTo>
                    <a:lnTo>
                      <a:pt x="1460" y="1163"/>
                    </a:lnTo>
                    <a:lnTo>
                      <a:pt x="1460" y="1177"/>
                    </a:lnTo>
                    <a:lnTo>
                      <a:pt x="1475" y="1191"/>
                    </a:lnTo>
                    <a:lnTo>
                      <a:pt x="1489" y="1206"/>
                    </a:lnTo>
                    <a:lnTo>
                      <a:pt x="1503" y="1220"/>
                    </a:lnTo>
                    <a:lnTo>
                      <a:pt x="1503" y="1234"/>
                    </a:lnTo>
                    <a:lnTo>
                      <a:pt x="1517" y="1234"/>
                    </a:lnTo>
                    <a:lnTo>
                      <a:pt x="1517" y="1248"/>
                    </a:lnTo>
                    <a:lnTo>
                      <a:pt x="1517" y="1262"/>
                    </a:lnTo>
                    <a:lnTo>
                      <a:pt x="1531" y="1291"/>
                    </a:lnTo>
                    <a:lnTo>
                      <a:pt x="1517" y="1291"/>
                    </a:lnTo>
                    <a:lnTo>
                      <a:pt x="1489" y="1291"/>
                    </a:lnTo>
                    <a:lnTo>
                      <a:pt x="1460" y="1291"/>
                    </a:lnTo>
                    <a:lnTo>
                      <a:pt x="1446" y="1291"/>
                    </a:lnTo>
                    <a:lnTo>
                      <a:pt x="1418" y="1291"/>
                    </a:lnTo>
                    <a:lnTo>
                      <a:pt x="1404" y="1291"/>
                    </a:lnTo>
                    <a:lnTo>
                      <a:pt x="1389" y="1277"/>
                    </a:lnTo>
                    <a:lnTo>
                      <a:pt x="1375" y="1277"/>
                    </a:lnTo>
                    <a:lnTo>
                      <a:pt x="1347" y="1277"/>
                    </a:lnTo>
                    <a:lnTo>
                      <a:pt x="1347" y="1291"/>
                    </a:lnTo>
                    <a:lnTo>
                      <a:pt x="1347" y="1305"/>
                    </a:lnTo>
                    <a:lnTo>
                      <a:pt x="1361" y="1319"/>
                    </a:lnTo>
                    <a:lnTo>
                      <a:pt x="1361" y="1333"/>
                    </a:lnTo>
                    <a:lnTo>
                      <a:pt x="1375" y="1333"/>
                    </a:lnTo>
                    <a:lnTo>
                      <a:pt x="1375" y="1347"/>
                    </a:lnTo>
                    <a:lnTo>
                      <a:pt x="1361" y="1362"/>
                    </a:lnTo>
                    <a:lnTo>
                      <a:pt x="1361" y="1376"/>
                    </a:lnTo>
                    <a:lnTo>
                      <a:pt x="1361" y="1390"/>
                    </a:lnTo>
                    <a:lnTo>
                      <a:pt x="1347" y="1390"/>
                    </a:lnTo>
                    <a:lnTo>
                      <a:pt x="1319" y="1390"/>
                    </a:lnTo>
                    <a:lnTo>
                      <a:pt x="1304" y="1390"/>
                    </a:lnTo>
                    <a:lnTo>
                      <a:pt x="1262" y="1390"/>
                    </a:lnTo>
                    <a:lnTo>
                      <a:pt x="1248" y="1390"/>
                    </a:lnTo>
                    <a:lnTo>
                      <a:pt x="1219" y="1390"/>
                    </a:lnTo>
                    <a:lnTo>
                      <a:pt x="1191" y="1376"/>
                    </a:lnTo>
                    <a:lnTo>
                      <a:pt x="1163" y="1376"/>
                    </a:lnTo>
                    <a:lnTo>
                      <a:pt x="1134" y="1376"/>
                    </a:lnTo>
                    <a:lnTo>
                      <a:pt x="1106" y="1376"/>
                    </a:lnTo>
                    <a:lnTo>
                      <a:pt x="1092" y="1376"/>
                    </a:lnTo>
                    <a:lnTo>
                      <a:pt x="1077" y="1376"/>
                    </a:lnTo>
                    <a:lnTo>
                      <a:pt x="1063" y="1376"/>
                    </a:lnTo>
                    <a:lnTo>
                      <a:pt x="1049" y="1376"/>
                    </a:lnTo>
                    <a:lnTo>
                      <a:pt x="1035" y="1376"/>
                    </a:lnTo>
                    <a:lnTo>
                      <a:pt x="1007" y="1376"/>
                    </a:lnTo>
                    <a:lnTo>
                      <a:pt x="978" y="1376"/>
                    </a:lnTo>
                    <a:lnTo>
                      <a:pt x="950" y="1376"/>
                    </a:lnTo>
                    <a:lnTo>
                      <a:pt x="921" y="1376"/>
                    </a:lnTo>
                    <a:lnTo>
                      <a:pt x="893" y="1376"/>
                    </a:lnTo>
                    <a:lnTo>
                      <a:pt x="865" y="1376"/>
                    </a:lnTo>
                    <a:lnTo>
                      <a:pt x="851" y="1376"/>
                    </a:lnTo>
                    <a:lnTo>
                      <a:pt x="836" y="1376"/>
                    </a:lnTo>
                    <a:lnTo>
                      <a:pt x="822" y="1376"/>
                    </a:lnTo>
                    <a:lnTo>
                      <a:pt x="794" y="1376"/>
                    </a:lnTo>
                    <a:lnTo>
                      <a:pt x="765" y="1376"/>
                    </a:lnTo>
                    <a:lnTo>
                      <a:pt x="751" y="1376"/>
                    </a:lnTo>
                    <a:lnTo>
                      <a:pt x="737" y="1376"/>
                    </a:lnTo>
                    <a:lnTo>
                      <a:pt x="723" y="1390"/>
                    </a:lnTo>
                    <a:lnTo>
                      <a:pt x="709" y="1390"/>
                    </a:lnTo>
                    <a:lnTo>
                      <a:pt x="694" y="1404"/>
                    </a:lnTo>
                    <a:lnTo>
                      <a:pt x="680" y="1404"/>
                    </a:lnTo>
                    <a:lnTo>
                      <a:pt x="666" y="1418"/>
                    </a:lnTo>
                    <a:lnTo>
                      <a:pt x="652" y="1418"/>
                    </a:lnTo>
                    <a:lnTo>
                      <a:pt x="652" y="1433"/>
                    </a:lnTo>
                    <a:lnTo>
                      <a:pt x="624" y="1447"/>
                    </a:lnTo>
                    <a:lnTo>
                      <a:pt x="609" y="1461"/>
                    </a:lnTo>
                    <a:lnTo>
                      <a:pt x="595" y="1475"/>
                    </a:lnTo>
                    <a:lnTo>
                      <a:pt x="581" y="1489"/>
                    </a:lnTo>
                    <a:lnTo>
                      <a:pt x="567" y="1532"/>
                    </a:lnTo>
                    <a:lnTo>
                      <a:pt x="553" y="1532"/>
                    </a:lnTo>
                    <a:lnTo>
                      <a:pt x="538" y="1546"/>
                    </a:lnTo>
                    <a:lnTo>
                      <a:pt x="538" y="1532"/>
                    </a:lnTo>
                    <a:lnTo>
                      <a:pt x="524" y="1518"/>
                    </a:lnTo>
                    <a:lnTo>
                      <a:pt x="524" y="1503"/>
                    </a:lnTo>
                    <a:lnTo>
                      <a:pt x="510" y="1489"/>
                    </a:lnTo>
                    <a:lnTo>
                      <a:pt x="496" y="1475"/>
                    </a:lnTo>
                    <a:lnTo>
                      <a:pt x="496" y="1461"/>
                    </a:lnTo>
                    <a:lnTo>
                      <a:pt x="482" y="1461"/>
                    </a:lnTo>
                    <a:lnTo>
                      <a:pt x="482" y="1447"/>
                    </a:lnTo>
                    <a:lnTo>
                      <a:pt x="468" y="1433"/>
                    </a:lnTo>
                    <a:lnTo>
                      <a:pt x="453" y="1418"/>
                    </a:lnTo>
                    <a:lnTo>
                      <a:pt x="439" y="1404"/>
                    </a:lnTo>
                    <a:lnTo>
                      <a:pt x="439" y="1390"/>
                    </a:lnTo>
                    <a:lnTo>
                      <a:pt x="425" y="1376"/>
                    </a:lnTo>
                    <a:lnTo>
                      <a:pt x="397" y="1347"/>
                    </a:lnTo>
                    <a:lnTo>
                      <a:pt x="397" y="1319"/>
                    </a:lnTo>
                    <a:lnTo>
                      <a:pt x="382" y="1319"/>
                    </a:lnTo>
                    <a:lnTo>
                      <a:pt x="368" y="1291"/>
                    </a:lnTo>
                    <a:lnTo>
                      <a:pt x="354" y="1277"/>
                    </a:lnTo>
                    <a:lnTo>
                      <a:pt x="354" y="1262"/>
                    </a:lnTo>
                    <a:lnTo>
                      <a:pt x="340" y="1262"/>
                    </a:lnTo>
                    <a:lnTo>
                      <a:pt x="340" y="1248"/>
                    </a:lnTo>
                    <a:lnTo>
                      <a:pt x="326" y="1234"/>
                    </a:lnTo>
                    <a:lnTo>
                      <a:pt x="326" y="1220"/>
                    </a:lnTo>
                    <a:lnTo>
                      <a:pt x="312" y="1220"/>
                    </a:lnTo>
                    <a:lnTo>
                      <a:pt x="312" y="1206"/>
                    </a:lnTo>
                    <a:lnTo>
                      <a:pt x="297" y="1191"/>
                    </a:lnTo>
                    <a:lnTo>
                      <a:pt x="297" y="1177"/>
                    </a:lnTo>
                    <a:lnTo>
                      <a:pt x="283" y="1163"/>
                    </a:lnTo>
                    <a:lnTo>
                      <a:pt x="269" y="1149"/>
                    </a:lnTo>
                    <a:lnTo>
                      <a:pt x="255" y="1135"/>
                    </a:lnTo>
                    <a:lnTo>
                      <a:pt x="255" y="1120"/>
                    </a:lnTo>
                    <a:lnTo>
                      <a:pt x="241" y="1106"/>
                    </a:lnTo>
                    <a:lnTo>
                      <a:pt x="241" y="1092"/>
                    </a:lnTo>
                    <a:lnTo>
                      <a:pt x="226" y="1092"/>
                    </a:lnTo>
                    <a:lnTo>
                      <a:pt x="226" y="1078"/>
                    </a:lnTo>
                    <a:lnTo>
                      <a:pt x="212" y="1064"/>
                    </a:lnTo>
                    <a:lnTo>
                      <a:pt x="212" y="1050"/>
                    </a:lnTo>
                    <a:lnTo>
                      <a:pt x="198" y="1035"/>
                    </a:lnTo>
                    <a:lnTo>
                      <a:pt x="198" y="1021"/>
                    </a:lnTo>
                    <a:lnTo>
                      <a:pt x="184" y="1007"/>
                    </a:lnTo>
                    <a:lnTo>
                      <a:pt x="184" y="993"/>
                    </a:lnTo>
                    <a:lnTo>
                      <a:pt x="170" y="993"/>
                    </a:lnTo>
                    <a:lnTo>
                      <a:pt x="170" y="964"/>
                    </a:lnTo>
                    <a:lnTo>
                      <a:pt x="156" y="950"/>
                    </a:lnTo>
                    <a:lnTo>
                      <a:pt x="156" y="936"/>
                    </a:lnTo>
                    <a:lnTo>
                      <a:pt x="141" y="922"/>
                    </a:lnTo>
                    <a:lnTo>
                      <a:pt x="141" y="908"/>
                    </a:lnTo>
                    <a:lnTo>
                      <a:pt x="141" y="894"/>
                    </a:lnTo>
                    <a:lnTo>
                      <a:pt x="127" y="894"/>
                    </a:lnTo>
                    <a:lnTo>
                      <a:pt x="127" y="879"/>
                    </a:lnTo>
                    <a:lnTo>
                      <a:pt x="127" y="865"/>
                    </a:lnTo>
                    <a:lnTo>
                      <a:pt x="113" y="851"/>
                    </a:lnTo>
                    <a:lnTo>
                      <a:pt x="113" y="837"/>
                    </a:lnTo>
                    <a:lnTo>
                      <a:pt x="99" y="808"/>
                    </a:lnTo>
                    <a:lnTo>
                      <a:pt x="99" y="794"/>
                    </a:lnTo>
                    <a:lnTo>
                      <a:pt x="85" y="780"/>
                    </a:lnTo>
                    <a:lnTo>
                      <a:pt x="85" y="766"/>
                    </a:lnTo>
                    <a:lnTo>
                      <a:pt x="70" y="752"/>
                    </a:lnTo>
                    <a:lnTo>
                      <a:pt x="70" y="738"/>
                    </a:lnTo>
                    <a:lnTo>
                      <a:pt x="56" y="723"/>
                    </a:lnTo>
                    <a:lnTo>
                      <a:pt x="42" y="695"/>
                    </a:lnTo>
                    <a:lnTo>
                      <a:pt x="42" y="667"/>
                    </a:lnTo>
                    <a:lnTo>
                      <a:pt x="28" y="652"/>
                    </a:lnTo>
                    <a:lnTo>
                      <a:pt x="28" y="638"/>
                    </a:lnTo>
                    <a:lnTo>
                      <a:pt x="14" y="624"/>
                    </a:lnTo>
                    <a:lnTo>
                      <a:pt x="14" y="610"/>
                    </a:lnTo>
                    <a:lnTo>
                      <a:pt x="0" y="567"/>
                    </a:lnTo>
                    <a:lnTo>
                      <a:pt x="14" y="567"/>
                    </a:lnTo>
                    <a:lnTo>
                      <a:pt x="28" y="567"/>
                    </a:lnTo>
                    <a:lnTo>
                      <a:pt x="28" y="553"/>
                    </a:lnTo>
                    <a:lnTo>
                      <a:pt x="42" y="553"/>
                    </a:lnTo>
                    <a:lnTo>
                      <a:pt x="56" y="553"/>
                    </a:lnTo>
                    <a:lnTo>
                      <a:pt x="70" y="553"/>
                    </a:lnTo>
                    <a:lnTo>
                      <a:pt x="85" y="553"/>
                    </a:lnTo>
                    <a:lnTo>
                      <a:pt x="99" y="553"/>
                    </a:lnTo>
                    <a:lnTo>
                      <a:pt x="113" y="553"/>
                    </a:lnTo>
                    <a:lnTo>
                      <a:pt x="141" y="553"/>
                    </a:lnTo>
                    <a:lnTo>
                      <a:pt x="156" y="567"/>
                    </a:lnTo>
                    <a:lnTo>
                      <a:pt x="170" y="567"/>
                    </a:lnTo>
                    <a:lnTo>
                      <a:pt x="198" y="567"/>
                    </a:lnTo>
                    <a:lnTo>
                      <a:pt x="212" y="567"/>
                    </a:lnTo>
                    <a:lnTo>
                      <a:pt x="226" y="567"/>
                    </a:lnTo>
                    <a:lnTo>
                      <a:pt x="241" y="567"/>
                    </a:lnTo>
                    <a:lnTo>
                      <a:pt x="255" y="567"/>
                    </a:lnTo>
                    <a:lnTo>
                      <a:pt x="269" y="581"/>
                    </a:lnTo>
                    <a:lnTo>
                      <a:pt x="283" y="581"/>
                    </a:lnTo>
                    <a:lnTo>
                      <a:pt x="297" y="581"/>
                    </a:lnTo>
                    <a:lnTo>
                      <a:pt x="326" y="581"/>
                    </a:lnTo>
                    <a:lnTo>
                      <a:pt x="354" y="581"/>
                    </a:lnTo>
                    <a:lnTo>
                      <a:pt x="368" y="581"/>
                    </a:lnTo>
                    <a:lnTo>
                      <a:pt x="382" y="581"/>
                    </a:lnTo>
                    <a:lnTo>
                      <a:pt x="397" y="581"/>
                    </a:lnTo>
                    <a:lnTo>
                      <a:pt x="411" y="581"/>
                    </a:lnTo>
                    <a:lnTo>
                      <a:pt x="425" y="581"/>
                    </a:lnTo>
                    <a:lnTo>
                      <a:pt x="439" y="581"/>
                    </a:lnTo>
                    <a:lnTo>
                      <a:pt x="453" y="581"/>
                    </a:lnTo>
                    <a:lnTo>
                      <a:pt x="468" y="581"/>
                    </a:lnTo>
                    <a:lnTo>
                      <a:pt x="482" y="581"/>
                    </a:lnTo>
                    <a:lnTo>
                      <a:pt x="496" y="581"/>
                    </a:lnTo>
                    <a:lnTo>
                      <a:pt x="510" y="567"/>
                    </a:lnTo>
                    <a:lnTo>
                      <a:pt x="524" y="567"/>
                    </a:lnTo>
                    <a:lnTo>
                      <a:pt x="538" y="567"/>
                    </a:lnTo>
                    <a:lnTo>
                      <a:pt x="553" y="567"/>
                    </a:lnTo>
                    <a:lnTo>
                      <a:pt x="581" y="567"/>
                    </a:lnTo>
                    <a:lnTo>
                      <a:pt x="595" y="553"/>
                    </a:lnTo>
                    <a:lnTo>
                      <a:pt x="624" y="553"/>
                    </a:lnTo>
                    <a:lnTo>
                      <a:pt x="638" y="553"/>
                    </a:lnTo>
                    <a:lnTo>
                      <a:pt x="652" y="553"/>
                    </a:lnTo>
                    <a:lnTo>
                      <a:pt x="666" y="553"/>
                    </a:lnTo>
                    <a:lnTo>
                      <a:pt x="666" y="539"/>
                    </a:lnTo>
                    <a:lnTo>
                      <a:pt x="694" y="539"/>
                    </a:lnTo>
                    <a:lnTo>
                      <a:pt x="709" y="539"/>
                    </a:lnTo>
                    <a:lnTo>
                      <a:pt x="723" y="525"/>
                    </a:lnTo>
                    <a:lnTo>
                      <a:pt x="737" y="525"/>
                    </a:lnTo>
                    <a:lnTo>
                      <a:pt x="751" y="525"/>
                    </a:lnTo>
                    <a:lnTo>
                      <a:pt x="765" y="511"/>
                    </a:lnTo>
                    <a:lnTo>
                      <a:pt x="780" y="511"/>
                    </a:lnTo>
                    <a:lnTo>
                      <a:pt x="794" y="496"/>
                    </a:lnTo>
                    <a:lnTo>
                      <a:pt x="808" y="496"/>
                    </a:lnTo>
                    <a:lnTo>
                      <a:pt x="822" y="496"/>
                    </a:lnTo>
                    <a:lnTo>
                      <a:pt x="836" y="482"/>
                    </a:lnTo>
                    <a:lnTo>
                      <a:pt x="851" y="482"/>
                    </a:lnTo>
                    <a:lnTo>
                      <a:pt x="851" y="468"/>
                    </a:lnTo>
                    <a:lnTo>
                      <a:pt x="865" y="468"/>
                    </a:lnTo>
                    <a:lnTo>
                      <a:pt x="879" y="468"/>
                    </a:lnTo>
                    <a:lnTo>
                      <a:pt x="893" y="454"/>
                    </a:lnTo>
                    <a:lnTo>
                      <a:pt x="907" y="440"/>
                    </a:lnTo>
                    <a:lnTo>
                      <a:pt x="936" y="425"/>
                    </a:lnTo>
                    <a:lnTo>
                      <a:pt x="950" y="411"/>
                    </a:lnTo>
                    <a:lnTo>
                      <a:pt x="978" y="397"/>
                    </a:lnTo>
                    <a:lnTo>
                      <a:pt x="992" y="383"/>
                    </a:lnTo>
                    <a:lnTo>
                      <a:pt x="1021" y="369"/>
                    </a:lnTo>
                    <a:lnTo>
                      <a:pt x="1021" y="355"/>
                    </a:lnTo>
                    <a:lnTo>
                      <a:pt x="1035" y="340"/>
                    </a:lnTo>
                    <a:lnTo>
                      <a:pt x="1049" y="340"/>
                    </a:lnTo>
                    <a:lnTo>
                      <a:pt x="1049" y="326"/>
                    </a:lnTo>
                    <a:lnTo>
                      <a:pt x="1049" y="312"/>
                    </a:lnTo>
                    <a:lnTo>
                      <a:pt x="1063" y="312"/>
                    </a:lnTo>
                    <a:lnTo>
                      <a:pt x="1063" y="298"/>
                    </a:lnTo>
                    <a:lnTo>
                      <a:pt x="1077" y="284"/>
                    </a:lnTo>
                    <a:lnTo>
                      <a:pt x="1077" y="269"/>
                    </a:lnTo>
                    <a:lnTo>
                      <a:pt x="1077" y="255"/>
                    </a:lnTo>
                    <a:lnTo>
                      <a:pt x="1092" y="227"/>
                    </a:lnTo>
                    <a:lnTo>
                      <a:pt x="1092" y="184"/>
                    </a:lnTo>
                    <a:lnTo>
                      <a:pt x="1092" y="170"/>
                    </a:lnTo>
                    <a:lnTo>
                      <a:pt x="1106" y="170"/>
                    </a:lnTo>
                    <a:lnTo>
                      <a:pt x="1092" y="156"/>
                    </a:lnTo>
                    <a:lnTo>
                      <a:pt x="1092" y="142"/>
                    </a:lnTo>
                    <a:lnTo>
                      <a:pt x="1092" y="113"/>
                    </a:lnTo>
                    <a:lnTo>
                      <a:pt x="1092" y="99"/>
                    </a:lnTo>
                    <a:lnTo>
                      <a:pt x="1092" y="85"/>
                    </a:lnTo>
                    <a:lnTo>
                      <a:pt x="1092" y="71"/>
                    </a:lnTo>
                    <a:lnTo>
                      <a:pt x="1092" y="42"/>
                    </a:lnTo>
                    <a:lnTo>
                      <a:pt x="1106" y="28"/>
                    </a:lnTo>
                    <a:lnTo>
                      <a:pt x="1106" y="14"/>
                    </a:lnTo>
                    <a:lnTo>
                      <a:pt x="1120" y="0"/>
                    </a:lnTo>
                    <a:lnTo>
                      <a:pt x="1134" y="28"/>
                    </a:lnTo>
                    <a:lnTo>
                      <a:pt x="1134" y="42"/>
                    </a:lnTo>
                    <a:lnTo>
                      <a:pt x="1148" y="57"/>
                    </a:lnTo>
                    <a:lnTo>
                      <a:pt x="1163" y="71"/>
                    </a:lnTo>
                    <a:lnTo>
                      <a:pt x="1163" y="85"/>
                    </a:lnTo>
                    <a:lnTo>
                      <a:pt x="1177" y="85"/>
                    </a:lnTo>
                    <a:lnTo>
                      <a:pt x="1177" y="99"/>
                    </a:lnTo>
                    <a:lnTo>
                      <a:pt x="1191" y="99"/>
                    </a:lnTo>
                    <a:lnTo>
                      <a:pt x="1191" y="113"/>
                    </a:lnTo>
                    <a:lnTo>
                      <a:pt x="1205" y="113"/>
                    </a:lnTo>
                    <a:lnTo>
                      <a:pt x="1205" y="128"/>
                    </a:lnTo>
                    <a:lnTo>
                      <a:pt x="1219" y="128"/>
                    </a:lnTo>
                    <a:lnTo>
                      <a:pt x="1219" y="142"/>
                    </a:lnTo>
                    <a:lnTo>
                      <a:pt x="1233" y="142"/>
                    </a:lnTo>
                    <a:lnTo>
                      <a:pt x="1233" y="156"/>
                    </a:lnTo>
                    <a:lnTo>
                      <a:pt x="1248" y="156"/>
                    </a:lnTo>
                    <a:lnTo>
                      <a:pt x="1248" y="170"/>
                    </a:lnTo>
                    <a:lnTo>
                      <a:pt x="1248" y="184"/>
                    </a:lnTo>
                    <a:lnTo>
                      <a:pt x="1262" y="184"/>
                    </a:lnTo>
                    <a:lnTo>
                      <a:pt x="1262" y="199"/>
                    </a:lnTo>
                    <a:lnTo>
                      <a:pt x="1262" y="213"/>
                    </a:lnTo>
                    <a:lnTo>
                      <a:pt x="1276" y="213"/>
                    </a:lnTo>
                    <a:close/>
                  </a:path>
                </a:pathLst>
              </a:custGeom>
              <a:noFill/>
              <a:ln w="0" cap="flat">
                <a:solidFill>
                  <a:srgbClr val="000000"/>
                </a:solidFill>
                <a:prstDash val="solid"/>
                <a:round/>
                <a:headEnd/>
                <a:tailEnd/>
              </a:ln>
              <a:extLst>
                <a:ext uri="{909E8E84-426E-40DD-AFC4-6F175D3DCCD1}">
                  <a14:hiddenFill xmlns="" xmlns:a14="http://schemas.microsoft.com/office/drawing/2010/main">
                    <a:solidFill>
                      <a:srgbClr val="FFFFFF"/>
                    </a:solidFill>
                  </a14:hiddenFill>
                </a:ext>
              </a:extLst>
            </p:spPr>
            <p:txBody>
              <a:bodyPr/>
              <a:lstStyle/>
              <a:p>
                <a:endParaRPr lang="ja-JP" altLang="en-US"/>
              </a:p>
            </p:txBody>
          </p:sp>
          <p:sp>
            <p:nvSpPr>
              <p:cNvPr id="33929" name="Freeform 174"/>
              <p:cNvSpPr>
                <a:spLocks noChangeAspect="1"/>
              </p:cNvSpPr>
              <p:nvPr/>
            </p:nvSpPr>
            <p:spPr bwMode="auto">
              <a:xfrm>
                <a:off x="4526" y="8192"/>
                <a:ext cx="3147" cy="2461"/>
              </a:xfrm>
              <a:custGeom>
                <a:avLst/>
                <a:gdLst>
                  <a:gd name="T0" fmla="*/ 2147483647 w 1972"/>
                  <a:gd name="T1" fmla="*/ 2147483647 h 1546"/>
                  <a:gd name="T2" fmla="*/ 2147483647 w 1972"/>
                  <a:gd name="T3" fmla="*/ 2147483647 h 1546"/>
                  <a:gd name="T4" fmla="*/ 2147483647 w 1972"/>
                  <a:gd name="T5" fmla="*/ 2147483647 h 1546"/>
                  <a:gd name="T6" fmla="*/ 2147483647 w 1972"/>
                  <a:gd name="T7" fmla="*/ 2147483647 h 1546"/>
                  <a:gd name="T8" fmla="*/ 2147483647 w 1972"/>
                  <a:gd name="T9" fmla="*/ 2147483647 h 1546"/>
                  <a:gd name="T10" fmla="*/ 2147483647 w 1972"/>
                  <a:gd name="T11" fmla="*/ 2147483647 h 1546"/>
                  <a:gd name="T12" fmla="*/ 2147483647 w 1972"/>
                  <a:gd name="T13" fmla="*/ 2147483647 h 1546"/>
                  <a:gd name="T14" fmla="*/ 2147483647 w 1972"/>
                  <a:gd name="T15" fmla="*/ 2147483647 h 1546"/>
                  <a:gd name="T16" fmla="*/ 2147483647 w 1972"/>
                  <a:gd name="T17" fmla="*/ 2147483647 h 1546"/>
                  <a:gd name="T18" fmla="*/ 2147483647 w 1972"/>
                  <a:gd name="T19" fmla="*/ 2147483647 h 1546"/>
                  <a:gd name="T20" fmla="*/ 2147483647 w 1972"/>
                  <a:gd name="T21" fmla="*/ 2147483647 h 1546"/>
                  <a:gd name="T22" fmla="*/ 2147483647 w 1972"/>
                  <a:gd name="T23" fmla="*/ 2147483647 h 1546"/>
                  <a:gd name="T24" fmla="*/ 2147483647 w 1972"/>
                  <a:gd name="T25" fmla="*/ 2147483647 h 1546"/>
                  <a:gd name="T26" fmla="*/ 2147483647 w 1972"/>
                  <a:gd name="T27" fmla="*/ 2147483647 h 1546"/>
                  <a:gd name="T28" fmla="*/ 2147483647 w 1972"/>
                  <a:gd name="T29" fmla="*/ 2147483647 h 1546"/>
                  <a:gd name="T30" fmla="*/ 2147483647 w 1972"/>
                  <a:gd name="T31" fmla="*/ 2147483647 h 1546"/>
                  <a:gd name="T32" fmla="*/ 2147483647 w 1972"/>
                  <a:gd name="T33" fmla="*/ 2147483647 h 1546"/>
                  <a:gd name="T34" fmla="*/ 2147483647 w 1972"/>
                  <a:gd name="T35" fmla="*/ 2147483647 h 1546"/>
                  <a:gd name="T36" fmla="*/ 2147483647 w 1972"/>
                  <a:gd name="T37" fmla="*/ 2147483647 h 1546"/>
                  <a:gd name="T38" fmla="*/ 2147483647 w 1972"/>
                  <a:gd name="T39" fmla="*/ 2147483647 h 1546"/>
                  <a:gd name="T40" fmla="*/ 2147483647 w 1972"/>
                  <a:gd name="T41" fmla="*/ 2147483647 h 1546"/>
                  <a:gd name="T42" fmla="*/ 2147483647 w 1972"/>
                  <a:gd name="T43" fmla="*/ 2147483647 h 1546"/>
                  <a:gd name="T44" fmla="*/ 2147483647 w 1972"/>
                  <a:gd name="T45" fmla="*/ 2147483647 h 1546"/>
                  <a:gd name="T46" fmla="*/ 2147483647 w 1972"/>
                  <a:gd name="T47" fmla="*/ 2147483647 h 1546"/>
                  <a:gd name="T48" fmla="*/ 2147483647 w 1972"/>
                  <a:gd name="T49" fmla="*/ 2147483647 h 1546"/>
                  <a:gd name="T50" fmla="*/ 2147483647 w 1972"/>
                  <a:gd name="T51" fmla="*/ 2147483647 h 1546"/>
                  <a:gd name="T52" fmla="*/ 2147483647 w 1972"/>
                  <a:gd name="T53" fmla="*/ 2147483647 h 1546"/>
                  <a:gd name="T54" fmla="*/ 2147483647 w 1972"/>
                  <a:gd name="T55" fmla="*/ 2147483647 h 1546"/>
                  <a:gd name="T56" fmla="*/ 2147483647 w 1972"/>
                  <a:gd name="T57" fmla="*/ 2147483647 h 1546"/>
                  <a:gd name="T58" fmla="*/ 2147483647 w 1972"/>
                  <a:gd name="T59" fmla="*/ 2147483647 h 1546"/>
                  <a:gd name="T60" fmla="*/ 2147483647 w 1972"/>
                  <a:gd name="T61" fmla="*/ 2147483647 h 1546"/>
                  <a:gd name="T62" fmla="*/ 2147483647 w 1972"/>
                  <a:gd name="T63" fmla="*/ 2147483647 h 1546"/>
                  <a:gd name="T64" fmla="*/ 2147483647 w 1972"/>
                  <a:gd name="T65" fmla="*/ 2147483647 h 1546"/>
                  <a:gd name="T66" fmla="*/ 2147483647 w 1972"/>
                  <a:gd name="T67" fmla="*/ 2147483647 h 1546"/>
                  <a:gd name="T68" fmla="*/ 2147483647 w 1972"/>
                  <a:gd name="T69" fmla="*/ 2147483647 h 1546"/>
                  <a:gd name="T70" fmla="*/ 2147483647 w 1972"/>
                  <a:gd name="T71" fmla="*/ 2147483647 h 1546"/>
                  <a:gd name="T72" fmla="*/ 2147483647 w 1972"/>
                  <a:gd name="T73" fmla="*/ 2147483647 h 1546"/>
                  <a:gd name="T74" fmla="*/ 2147483647 w 1972"/>
                  <a:gd name="T75" fmla="*/ 2147483647 h 1546"/>
                  <a:gd name="T76" fmla="*/ 2147483647 w 1972"/>
                  <a:gd name="T77" fmla="*/ 2147483647 h 1546"/>
                  <a:gd name="T78" fmla="*/ 2147483647 w 1972"/>
                  <a:gd name="T79" fmla="*/ 2147483647 h 1546"/>
                  <a:gd name="T80" fmla="*/ 2147483647 w 1972"/>
                  <a:gd name="T81" fmla="*/ 2147483647 h 1546"/>
                  <a:gd name="T82" fmla="*/ 2147483647 w 1972"/>
                  <a:gd name="T83" fmla="*/ 2147483647 h 1546"/>
                  <a:gd name="T84" fmla="*/ 2147483647 w 1972"/>
                  <a:gd name="T85" fmla="*/ 2147483647 h 1546"/>
                  <a:gd name="T86" fmla="*/ 2147483647 w 1972"/>
                  <a:gd name="T87" fmla="*/ 2147483647 h 1546"/>
                  <a:gd name="T88" fmla="*/ 2147483647 w 1972"/>
                  <a:gd name="T89" fmla="*/ 2147483647 h 1546"/>
                  <a:gd name="T90" fmla="*/ 2147483647 w 1972"/>
                  <a:gd name="T91" fmla="*/ 2147483647 h 1546"/>
                  <a:gd name="T92" fmla="*/ 2147483647 w 1972"/>
                  <a:gd name="T93" fmla="*/ 2147483647 h 1546"/>
                  <a:gd name="T94" fmla="*/ 2147483647 w 1972"/>
                  <a:gd name="T95" fmla="*/ 2147483647 h 1546"/>
                  <a:gd name="T96" fmla="*/ 2147483647 w 1972"/>
                  <a:gd name="T97" fmla="*/ 2147483647 h 1546"/>
                  <a:gd name="T98" fmla="*/ 2147483647 w 1972"/>
                  <a:gd name="T99" fmla="*/ 2147483647 h 1546"/>
                  <a:gd name="T100" fmla="*/ 2147483647 w 1972"/>
                  <a:gd name="T101" fmla="*/ 2147483647 h 1546"/>
                  <a:gd name="T102" fmla="*/ 2147483647 w 1972"/>
                  <a:gd name="T103" fmla="*/ 2147483647 h 1546"/>
                  <a:gd name="T104" fmla="*/ 2147483647 w 1972"/>
                  <a:gd name="T105" fmla="*/ 2147483647 h 1546"/>
                  <a:gd name="T106" fmla="*/ 2147483647 w 1972"/>
                  <a:gd name="T107" fmla="*/ 2147483647 h 1546"/>
                  <a:gd name="T108" fmla="*/ 2147483647 w 1972"/>
                  <a:gd name="T109" fmla="*/ 2147483647 h 154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972"/>
                  <a:gd name="T166" fmla="*/ 0 h 1546"/>
                  <a:gd name="T167" fmla="*/ 1972 w 1972"/>
                  <a:gd name="T168" fmla="*/ 1546 h 154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972" h="1546">
                    <a:moveTo>
                      <a:pt x="1943" y="454"/>
                    </a:moveTo>
                    <a:lnTo>
                      <a:pt x="1972" y="482"/>
                    </a:lnTo>
                    <a:lnTo>
                      <a:pt x="1943" y="482"/>
                    </a:lnTo>
                    <a:lnTo>
                      <a:pt x="1929" y="482"/>
                    </a:lnTo>
                    <a:lnTo>
                      <a:pt x="1915" y="482"/>
                    </a:lnTo>
                    <a:lnTo>
                      <a:pt x="1901" y="497"/>
                    </a:lnTo>
                    <a:lnTo>
                      <a:pt x="1872" y="511"/>
                    </a:lnTo>
                    <a:lnTo>
                      <a:pt x="1858" y="525"/>
                    </a:lnTo>
                    <a:lnTo>
                      <a:pt x="1844" y="539"/>
                    </a:lnTo>
                    <a:lnTo>
                      <a:pt x="1830" y="539"/>
                    </a:lnTo>
                    <a:lnTo>
                      <a:pt x="1816" y="553"/>
                    </a:lnTo>
                    <a:lnTo>
                      <a:pt x="1801" y="568"/>
                    </a:lnTo>
                    <a:lnTo>
                      <a:pt x="1787" y="596"/>
                    </a:lnTo>
                    <a:lnTo>
                      <a:pt x="1773" y="610"/>
                    </a:lnTo>
                    <a:lnTo>
                      <a:pt x="1759" y="610"/>
                    </a:lnTo>
                    <a:lnTo>
                      <a:pt x="1745" y="624"/>
                    </a:lnTo>
                    <a:lnTo>
                      <a:pt x="1745" y="639"/>
                    </a:lnTo>
                    <a:lnTo>
                      <a:pt x="1702" y="667"/>
                    </a:lnTo>
                    <a:lnTo>
                      <a:pt x="1688" y="695"/>
                    </a:lnTo>
                    <a:lnTo>
                      <a:pt x="1674" y="709"/>
                    </a:lnTo>
                    <a:lnTo>
                      <a:pt x="1660" y="724"/>
                    </a:lnTo>
                    <a:lnTo>
                      <a:pt x="1645" y="738"/>
                    </a:lnTo>
                    <a:lnTo>
                      <a:pt x="1631" y="766"/>
                    </a:lnTo>
                    <a:lnTo>
                      <a:pt x="1617" y="795"/>
                    </a:lnTo>
                    <a:lnTo>
                      <a:pt x="1603" y="809"/>
                    </a:lnTo>
                    <a:lnTo>
                      <a:pt x="1589" y="823"/>
                    </a:lnTo>
                    <a:lnTo>
                      <a:pt x="1574" y="851"/>
                    </a:lnTo>
                    <a:lnTo>
                      <a:pt x="1560" y="865"/>
                    </a:lnTo>
                    <a:lnTo>
                      <a:pt x="1546" y="894"/>
                    </a:lnTo>
                    <a:lnTo>
                      <a:pt x="1546" y="908"/>
                    </a:lnTo>
                    <a:lnTo>
                      <a:pt x="1532" y="922"/>
                    </a:lnTo>
                    <a:lnTo>
                      <a:pt x="1518" y="951"/>
                    </a:lnTo>
                    <a:lnTo>
                      <a:pt x="1504" y="979"/>
                    </a:lnTo>
                    <a:lnTo>
                      <a:pt x="1475" y="993"/>
                    </a:lnTo>
                    <a:lnTo>
                      <a:pt x="1475" y="1007"/>
                    </a:lnTo>
                    <a:lnTo>
                      <a:pt x="1461" y="1022"/>
                    </a:lnTo>
                    <a:lnTo>
                      <a:pt x="1447" y="1050"/>
                    </a:lnTo>
                    <a:lnTo>
                      <a:pt x="1433" y="1064"/>
                    </a:lnTo>
                    <a:lnTo>
                      <a:pt x="1418" y="1078"/>
                    </a:lnTo>
                    <a:lnTo>
                      <a:pt x="1418" y="1092"/>
                    </a:lnTo>
                    <a:lnTo>
                      <a:pt x="1418" y="1107"/>
                    </a:lnTo>
                    <a:lnTo>
                      <a:pt x="1404" y="1121"/>
                    </a:lnTo>
                    <a:lnTo>
                      <a:pt x="1390" y="1149"/>
                    </a:lnTo>
                    <a:lnTo>
                      <a:pt x="1376" y="1178"/>
                    </a:lnTo>
                    <a:lnTo>
                      <a:pt x="1362" y="1192"/>
                    </a:lnTo>
                    <a:lnTo>
                      <a:pt x="1348" y="1220"/>
                    </a:lnTo>
                    <a:lnTo>
                      <a:pt x="1333" y="1234"/>
                    </a:lnTo>
                    <a:lnTo>
                      <a:pt x="1291" y="1305"/>
                    </a:lnTo>
                    <a:lnTo>
                      <a:pt x="1177" y="1348"/>
                    </a:lnTo>
                    <a:lnTo>
                      <a:pt x="1135" y="1376"/>
                    </a:lnTo>
                    <a:lnTo>
                      <a:pt x="1092" y="1390"/>
                    </a:lnTo>
                    <a:lnTo>
                      <a:pt x="1064" y="1404"/>
                    </a:lnTo>
                    <a:lnTo>
                      <a:pt x="724" y="1546"/>
                    </a:lnTo>
                    <a:lnTo>
                      <a:pt x="610" y="1490"/>
                    </a:lnTo>
                    <a:lnTo>
                      <a:pt x="596" y="1490"/>
                    </a:lnTo>
                    <a:lnTo>
                      <a:pt x="582" y="1490"/>
                    </a:lnTo>
                    <a:lnTo>
                      <a:pt x="426" y="1419"/>
                    </a:lnTo>
                    <a:lnTo>
                      <a:pt x="298" y="1376"/>
                    </a:lnTo>
                    <a:lnTo>
                      <a:pt x="227" y="1334"/>
                    </a:lnTo>
                    <a:lnTo>
                      <a:pt x="185" y="1319"/>
                    </a:lnTo>
                    <a:lnTo>
                      <a:pt x="128" y="1291"/>
                    </a:lnTo>
                    <a:lnTo>
                      <a:pt x="99" y="1277"/>
                    </a:lnTo>
                    <a:lnTo>
                      <a:pt x="57" y="1263"/>
                    </a:lnTo>
                    <a:lnTo>
                      <a:pt x="0" y="1248"/>
                    </a:lnTo>
                    <a:lnTo>
                      <a:pt x="142" y="1022"/>
                    </a:lnTo>
                    <a:lnTo>
                      <a:pt x="185" y="965"/>
                    </a:lnTo>
                    <a:lnTo>
                      <a:pt x="213" y="922"/>
                    </a:lnTo>
                    <a:lnTo>
                      <a:pt x="326" y="865"/>
                    </a:lnTo>
                    <a:lnTo>
                      <a:pt x="341" y="851"/>
                    </a:lnTo>
                    <a:lnTo>
                      <a:pt x="355" y="851"/>
                    </a:lnTo>
                    <a:lnTo>
                      <a:pt x="355" y="837"/>
                    </a:lnTo>
                    <a:lnTo>
                      <a:pt x="369" y="837"/>
                    </a:lnTo>
                    <a:lnTo>
                      <a:pt x="383" y="823"/>
                    </a:lnTo>
                    <a:lnTo>
                      <a:pt x="397" y="823"/>
                    </a:lnTo>
                    <a:lnTo>
                      <a:pt x="411" y="823"/>
                    </a:lnTo>
                    <a:lnTo>
                      <a:pt x="411" y="809"/>
                    </a:lnTo>
                    <a:lnTo>
                      <a:pt x="426" y="809"/>
                    </a:lnTo>
                    <a:lnTo>
                      <a:pt x="440" y="795"/>
                    </a:lnTo>
                    <a:lnTo>
                      <a:pt x="454" y="795"/>
                    </a:lnTo>
                    <a:lnTo>
                      <a:pt x="468" y="780"/>
                    </a:lnTo>
                    <a:lnTo>
                      <a:pt x="482" y="780"/>
                    </a:lnTo>
                    <a:lnTo>
                      <a:pt x="482" y="766"/>
                    </a:lnTo>
                    <a:lnTo>
                      <a:pt x="497" y="766"/>
                    </a:lnTo>
                    <a:lnTo>
                      <a:pt x="525" y="752"/>
                    </a:lnTo>
                    <a:lnTo>
                      <a:pt x="539" y="752"/>
                    </a:lnTo>
                    <a:lnTo>
                      <a:pt x="553" y="738"/>
                    </a:lnTo>
                    <a:lnTo>
                      <a:pt x="567" y="738"/>
                    </a:lnTo>
                    <a:lnTo>
                      <a:pt x="567" y="724"/>
                    </a:lnTo>
                    <a:lnTo>
                      <a:pt x="596" y="709"/>
                    </a:lnTo>
                    <a:lnTo>
                      <a:pt x="610" y="709"/>
                    </a:lnTo>
                    <a:lnTo>
                      <a:pt x="610" y="695"/>
                    </a:lnTo>
                    <a:lnTo>
                      <a:pt x="624" y="695"/>
                    </a:lnTo>
                    <a:lnTo>
                      <a:pt x="638" y="695"/>
                    </a:lnTo>
                    <a:lnTo>
                      <a:pt x="653" y="681"/>
                    </a:lnTo>
                    <a:lnTo>
                      <a:pt x="667" y="681"/>
                    </a:lnTo>
                    <a:lnTo>
                      <a:pt x="681" y="681"/>
                    </a:lnTo>
                    <a:lnTo>
                      <a:pt x="695" y="681"/>
                    </a:lnTo>
                    <a:lnTo>
                      <a:pt x="695" y="667"/>
                    </a:lnTo>
                    <a:lnTo>
                      <a:pt x="709" y="667"/>
                    </a:lnTo>
                    <a:lnTo>
                      <a:pt x="724" y="653"/>
                    </a:lnTo>
                    <a:lnTo>
                      <a:pt x="724" y="639"/>
                    </a:lnTo>
                    <a:lnTo>
                      <a:pt x="738" y="639"/>
                    </a:lnTo>
                    <a:lnTo>
                      <a:pt x="752" y="596"/>
                    </a:lnTo>
                    <a:lnTo>
                      <a:pt x="766" y="582"/>
                    </a:lnTo>
                    <a:lnTo>
                      <a:pt x="780" y="553"/>
                    </a:lnTo>
                    <a:lnTo>
                      <a:pt x="865" y="397"/>
                    </a:lnTo>
                    <a:lnTo>
                      <a:pt x="880" y="369"/>
                    </a:lnTo>
                    <a:lnTo>
                      <a:pt x="894" y="341"/>
                    </a:lnTo>
                    <a:lnTo>
                      <a:pt x="908" y="326"/>
                    </a:lnTo>
                    <a:lnTo>
                      <a:pt x="922" y="312"/>
                    </a:lnTo>
                    <a:lnTo>
                      <a:pt x="922" y="298"/>
                    </a:lnTo>
                    <a:lnTo>
                      <a:pt x="936" y="298"/>
                    </a:lnTo>
                    <a:lnTo>
                      <a:pt x="936" y="284"/>
                    </a:lnTo>
                    <a:lnTo>
                      <a:pt x="950" y="284"/>
                    </a:lnTo>
                    <a:lnTo>
                      <a:pt x="950" y="270"/>
                    </a:lnTo>
                    <a:lnTo>
                      <a:pt x="965" y="270"/>
                    </a:lnTo>
                    <a:lnTo>
                      <a:pt x="979" y="256"/>
                    </a:lnTo>
                    <a:lnTo>
                      <a:pt x="1064" y="199"/>
                    </a:lnTo>
                    <a:lnTo>
                      <a:pt x="1078" y="185"/>
                    </a:lnTo>
                    <a:lnTo>
                      <a:pt x="1092" y="185"/>
                    </a:lnTo>
                    <a:lnTo>
                      <a:pt x="1106" y="170"/>
                    </a:lnTo>
                    <a:lnTo>
                      <a:pt x="1135" y="156"/>
                    </a:lnTo>
                    <a:lnTo>
                      <a:pt x="1149" y="142"/>
                    </a:lnTo>
                    <a:lnTo>
                      <a:pt x="1177" y="114"/>
                    </a:lnTo>
                    <a:lnTo>
                      <a:pt x="1206" y="114"/>
                    </a:lnTo>
                    <a:lnTo>
                      <a:pt x="1234" y="100"/>
                    </a:lnTo>
                    <a:lnTo>
                      <a:pt x="1291" y="85"/>
                    </a:lnTo>
                    <a:lnTo>
                      <a:pt x="1305" y="85"/>
                    </a:lnTo>
                    <a:lnTo>
                      <a:pt x="1333" y="71"/>
                    </a:lnTo>
                    <a:lnTo>
                      <a:pt x="1348" y="71"/>
                    </a:lnTo>
                    <a:lnTo>
                      <a:pt x="1362" y="57"/>
                    </a:lnTo>
                    <a:lnTo>
                      <a:pt x="1376" y="57"/>
                    </a:lnTo>
                    <a:lnTo>
                      <a:pt x="1433" y="43"/>
                    </a:lnTo>
                    <a:lnTo>
                      <a:pt x="1504" y="14"/>
                    </a:lnTo>
                    <a:lnTo>
                      <a:pt x="1504" y="0"/>
                    </a:lnTo>
                    <a:lnTo>
                      <a:pt x="1518" y="0"/>
                    </a:lnTo>
                    <a:lnTo>
                      <a:pt x="1518" y="14"/>
                    </a:lnTo>
                    <a:lnTo>
                      <a:pt x="1518" y="29"/>
                    </a:lnTo>
                    <a:lnTo>
                      <a:pt x="1518" y="43"/>
                    </a:lnTo>
                    <a:lnTo>
                      <a:pt x="1532" y="43"/>
                    </a:lnTo>
                    <a:lnTo>
                      <a:pt x="1532" y="57"/>
                    </a:lnTo>
                    <a:lnTo>
                      <a:pt x="1560" y="85"/>
                    </a:lnTo>
                    <a:lnTo>
                      <a:pt x="1574" y="100"/>
                    </a:lnTo>
                    <a:lnTo>
                      <a:pt x="1603" y="128"/>
                    </a:lnTo>
                    <a:lnTo>
                      <a:pt x="1645" y="170"/>
                    </a:lnTo>
                    <a:lnTo>
                      <a:pt x="1688" y="199"/>
                    </a:lnTo>
                    <a:lnTo>
                      <a:pt x="1745" y="256"/>
                    </a:lnTo>
                    <a:lnTo>
                      <a:pt x="1745" y="270"/>
                    </a:lnTo>
                    <a:lnTo>
                      <a:pt x="1801" y="326"/>
                    </a:lnTo>
                    <a:lnTo>
                      <a:pt x="1844" y="355"/>
                    </a:lnTo>
                    <a:lnTo>
                      <a:pt x="1872" y="383"/>
                    </a:lnTo>
                    <a:lnTo>
                      <a:pt x="1886" y="397"/>
                    </a:lnTo>
                    <a:lnTo>
                      <a:pt x="1901" y="412"/>
                    </a:lnTo>
                    <a:lnTo>
                      <a:pt x="1915" y="426"/>
                    </a:lnTo>
                    <a:lnTo>
                      <a:pt x="1929" y="426"/>
                    </a:lnTo>
                    <a:lnTo>
                      <a:pt x="1929" y="440"/>
                    </a:lnTo>
                    <a:lnTo>
                      <a:pt x="1943" y="454"/>
                    </a:lnTo>
                    <a:close/>
                  </a:path>
                </a:pathLst>
              </a:custGeom>
              <a:noFill/>
              <a:ln w="0">
                <a:solidFill>
                  <a:srgbClr val="000000"/>
                </a:solidFill>
                <a:prstDash val="dash"/>
                <a:round/>
                <a:headEnd/>
                <a:tailEnd/>
              </a:ln>
              <a:extLst>
                <a:ext uri="{909E8E84-426E-40DD-AFC4-6F175D3DCCD1}">
                  <a14:hiddenFill xmlns="" xmlns:a14="http://schemas.microsoft.com/office/drawing/2010/main">
                    <a:solidFill>
                      <a:srgbClr val="FFFFFF"/>
                    </a:solidFill>
                  </a14:hiddenFill>
                </a:ext>
              </a:extLst>
            </p:spPr>
            <p:txBody>
              <a:bodyPr/>
              <a:lstStyle/>
              <a:p>
                <a:endParaRPr lang="ja-JP" altLang="en-US"/>
              </a:p>
            </p:txBody>
          </p:sp>
          <p:sp>
            <p:nvSpPr>
              <p:cNvPr id="33930" name="Freeform 175"/>
              <p:cNvSpPr>
                <a:spLocks noChangeAspect="1"/>
              </p:cNvSpPr>
              <p:nvPr/>
            </p:nvSpPr>
            <p:spPr bwMode="auto">
              <a:xfrm>
                <a:off x="1698" y="6633"/>
                <a:ext cx="5838" cy="4133"/>
              </a:xfrm>
              <a:custGeom>
                <a:avLst/>
                <a:gdLst>
                  <a:gd name="T0" fmla="*/ 5613 w 5838"/>
                  <a:gd name="T1" fmla="*/ 1017 h 4133"/>
                  <a:gd name="T2" fmla="*/ 5635 w 5838"/>
                  <a:gd name="T3" fmla="*/ 1017 h 4133"/>
                  <a:gd name="T4" fmla="*/ 5635 w 5838"/>
                  <a:gd name="T5" fmla="*/ 1040 h 4133"/>
                  <a:gd name="T6" fmla="*/ 5635 w 5838"/>
                  <a:gd name="T7" fmla="*/ 1040 h 4133"/>
                  <a:gd name="T8" fmla="*/ 5658 w 5838"/>
                  <a:gd name="T9" fmla="*/ 1062 h 4133"/>
                  <a:gd name="T10" fmla="*/ 5726 w 5838"/>
                  <a:gd name="T11" fmla="*/ 1175 h 4133"/>
                  <a:gd name="T12" fmla="*/ 5793 w 5838"/>
                  <a:gd name="T13" fmla="*/ 1288 h 4133"/>
                  <a:gd name="T14" fmla="*/ 5816 w 5838"/>
                  <a:gd name="T15" fmla="*/ 1333 h 4133"/>
                  <a:gd name="T16" fmla="*/ 5680 w 5838"/>
                  <a:gd name="T17" fmla="*/ 1401 h 4133"/>
                  <a:gd name="T18" fmla="*/ 5477 w 5838"/>
                  <a:gd name="T19" fmla="*/ 1468 h 4133"/>
                  <a:gd name="T20" fmla="*/ 5228 w 5838"/>
                  <a:gd name="T21" fmla="*/ 1559 h 4133"/>
                  <a:gd name="T22" fmla="*/ 4979 w 5838"/>
                  <a:gd name="T23" fmla="*/ 1672 h 4133"/>
                  <a:gd name="T24" fmla="*/ 4753 w 5838"/>
                  <a:gd name="T25" fmla="*/ 1740 h 4133"/>
                  <a:gd name="T26" fmla="*/ 4571 w 5838"/>
                  <a:gd name="T27" fmla="*/ 1853 h 4133"/>
                  <a:gd name="T28" fmla="*/ 4344 w 5838"/>
                  <a:gd name="T29" fmla="*/ 1988 h 4133"/>
                  <a:gd name="T30" fmla="*/ 4300 w 5838"/>
                  <a:gd name="T31" fmla="*/ 2055 h 4133"/>
                  <a:gd name="T32" fmla="*/ 4051 w 5838"/>
                  <a:gd name="T33" fmla="*/ 2485 h 4133"/>
                  <a:gd name="T34" fmla="*/ 3984 w 5838"/>
                  <a:gd name="T35" fmla="*/ 2598 h 4133"/>
                  <a:gd name="T36" fmla="*/ 3937 w 5838"/>
                  <a:gd name="T37" fmla="*/ 2621 h 4133"/>
                  <a:gd name="T38" fmla="*/ 3893 w 5838"/>
                  <a:gd name="T39" fmla="*/ 2643 h 4133"/>
                  <a:gd name="T40" fmla="*/ 3824 w 5838"/>
                  <a:gd name="T41" fmla="*/ 2665 h 4133"/>
                  <a:gd name="T42" fmla="*/ 3733 w 5838"/>
                  <a:gd name="T43" fmla="*/ 2734 h 4133"/>
                  <a:gd name="T44" fmla="*/ 3621 w 5838"/>
                  <a:gd name="T45" fmla="*/ 2778 h 4133"/>
                  <a:gd name="T46" fmla="*/ 3530 w 5838"/>
                  <a:gd name="T47" fmla="*/ 2824 h 4133"/>
                  <a:gd name="T48" fmla="*/ 3508 w 5838"/>
                  <a:gd name="T49" fmla="*/ 2847 h 4133"/>
                  <a:gd name="T50" fmla="*/ 3395 w 5838"/>
                  <a:gd name="T51" fmla="*/ 2891 h 4133"/>
                  <a:gd name="T52" fmla="*/ 3123 w 5838"/>
                  <a:gd name="T53" fmla="*/ 3095 h 4133"/>
                  <a:gd name="T54" fmla="*/ 2601 w 5838"/>
                  <a:gd name="T55" fmla="*/ 3614 h 4133"/>
                  <a:gd name="T56" fmla="*/ 1403 w 5838"/>
                  <a:gd name="T57" fmla="*/ 4133 h 4133"/>
                  <a:gd name="T58" fmla="*/ 814 w 5838"/>
                  <a:gd name="T59" fmla="*/ 2576 h 4133"/>
                  <a:gd name="T60" fmla="*/ 1765 w 5838"/>
                  <a:gd name="T61" fmla="*/ 1446 h 4133"/>
                  <a:gd name="T62" fmla="*/ 2466 w 5838"/>
                  <a:gd name="T63" fmla="*/ 1266 h 4133"/>
                  <a:gd name="T64" fmla="*/ 3348 w 5838"/>
                  <a:gd name="T65" fmla="*/ 995 h 4133"/>
                  <a:gd name="T66" fmla="*/ 3484 w 5838"/>
                  <a:gd name="T67" fmla="*/ 927 h 4133"/>
                  <a:gd name="T68" fmla="*/ 3621 w 5838"/>
                  <a:gd name="T69" fmla="*/ 860 h 4133"/>
                  <a:gd name="T70" fmla="*/ 3757 w 5838"/>
                  <a:gd name="T71" fmla="*/ 814 h 4133"/>
                  <a:gd name="T72" fmla="*/ 3960 w 5838"/>
                  <a:gd name="T73" fmla="*/ 723 h 4133"/>
                  <a:gd name="T74" fmla="*/ 4368 w 5838"/>
                  <a:gd name="T75" fmla="*/ 498 h 4133"/>
                  <a:gd name="T76" fmla="*/ 4435 w 5838"/>
                  <a:gd name="T77" fmla="*/ 474 h 4133"/>
                  <a:gd name="T78" fmla="*/ 4706 w 5838"/>
                  <a:gd name="T79" fmla="*/ 317 h 4133"/>
                  <a:gd name="T80" fmla="*/ 4911 w 5838"/>
                  <a:gd name="T81" fmla="*/ 226 h 4133"/>
                  <a:gd name="T82" fmla="*/ 5046 w 5838"/>
                  <a:gd name="T83" fmla="*/ 137 h 4133"/>
                  <a:gd name="T84" fmla="*/ 5251 w 5838"/>
                  <a:gd name="T85" fmla="*/ 0 h 4133"/>
                  <a:gd name="T86" fmla="*/ 5364 w 5838"/>
                  <a:gd name="T87" fmla="*/ 181 h 4133"/>
                  <a:gd name="T88" fmla="*/ 5386 w 5838"/>
                  <a:gd name="T89" fmla="*/ 204 h 4133"/>
                  <a:gd name="T90" fmla="*/ 5364 w 5838"/>
                  <a:gd name="T91" fmla="*/ 226 h 4133"/>
                  <a:gd name="T92" fmla="*/ 5318 w 5838"/>
                  <a:gd name="T93" fmla="*/ 272 h 4133"/>
                  <a:gd name="T94" fmla="*/ 5295 w 5838"/>
                  <a:gd name="T95" fmla="*/ 295 h 4133"/>
                  <a:gd name="T96" fmla="*/ 5295 w 5838"/>
                  <a:gd name="T97" fmla="*/ 317 h 4133"/>
                  <a:gd name="T98" fmla="*/ 5340 w 5838"/>
                  <a:gd name="T99" fmla="*/ 408 h 4133"/>
                  <a:gd name="T100" fmla="*/ 5364 w 5838"/>
                  <a:gd name="T101" fmla="*/ 521 h 4133"/>
                  <a:gd name="T102" fmla="*/ 5364 w 5838"/>
                  <a:gd name="T103" fmla="*/ 610 h 4133"/>
                  <a:gd name="T104" fmla="*/ 5295 w 5838"/>
                  <a:gd name="T105" fmla="*/ 747 h 4133"/>
                  <a:gd name="T106" fmla="*/ 5273 w 5838"/>
                  <a:gd name="T107" fmla="*/ 836 h 4133"/>
                  <a:gd name="T108" fmla="*/ 5273 w 5838"/>
                  <a:gd name="T109" fmla="*/ 860 h 4133"/>
                  <a:gd name="T110" fmla="*/ 5273 w 5838"/>
                  <a:gd name="T111" fmla="*/ 882 h 4133"/>
                  <a:gd name="T112" fmla="*/ 5364 w 5838"/>
                  <a:gd name="T113" fmla="*/ 904 h 4133"/>
                  <a:gd name="T114" fmla="*/ 5409 w 5838"/>
                  <a:gd name="T115" fmla="*/ 904 h 4133"/>
                  <a:gd name="T116" fmla="*/ 5477 w 5838"/>
                  <a:gd name="T117" fmla="*/ 927 h 4133"/>
                  <a:gd name="T118" fmla="*/ 5522 w 5838"/>
                  <a:gd name="T119" fmla="*/ 927 h 4133"/>
                  <a:gd name="T120" fmla="*/ 5589 w 5838"/>
                  <a:gd name="T121" fmla="*/ 971 h 4133"/>
                  <a:gd name="T122" fmla="*/ 5613 w 5838"/>
                  <a:gd name="T123" fmla="*/ 995 h 4133"/>
                  <a:gd name="T124" fmla="*/ 5613 w 5838"/>
                  <a:gd name="T125" fmla="*/ 995 h 4133"/>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5838"/>
                  <a:gd name="T190" fmla="*/ 0 h 4133"/>
                  <a:gd name="T191" fmla="*/ 5838 w 5838"/>
                  <a:gd name="T192" fmla="*/ 4133 h 4133"/>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5838" h="4133">
                    <a:moveTo>
                      <a:pt x="5613" y="995"/>
                    </a:moveTo>
                    <a:lnTo>
                      <a:pt x="5613" y="995"/>
                    </a:lnTo>
                    <a:lnTo>
                      <a:pt x="5613" y="1017"/>
                    </a:lnTo>
                    <a:lnTo>
                      <a:pt x="5635" y="1017"/>
                    </a:lnTo>
                    <a:lnTo>
                      <a:pt x="5635" y="1040"/>
                    </a:lnTo>
                    <a:lnTo>
                      <a:pt x="5635" y="1062"/>
                    </a:lnTo>
                    <a:lnTo>
                      <a:pt x="5658" y="1062"/>
                    </a:lnTo>
                    <a:lnTo>
                      <a:pt x="5658" y="1084"/>
                    </a:lnTo>
                    <a:lnTo>
                      <a:pt x="5702" y="1130"/>
                    </a:lnTo>
                    <a:lnTo>
                      <a:pt x="5726" y="1175"/>
                    </a:lnTo>
                    <a:lnTo>
                      <a:pt x="5749" y="1197"/>
                    </a:lnTo>
                    <a:lnTo>
                      <a:pt x="5749" y="1220"/>
                    </a:lnTo>
                    <a:lnTo>
                      <a:pt x="5771" y="1243"/>
                    </a:lnTo>
                    <a:lnTo>
                      <a:pt x="5771" y="1266"/>
                    </a:lnTo>
                    <a:lnTo>
                      <a:pt x="5793" y="1266"/>
                    </a:lnTo>
                    <a:lnTo>
                      <a:pt x="5793" y="1288"/>
                    </a:lnTo>
                    <a:lnTo>
                      <a:pt x="5793" y="1310"/>
                    </a:lnTo>
                    <a:lnTo>
                      <a:pt x="5816" y="1310"/>
                    </a:lnTo>
                    <a:lnTo>
                      <a:pt x="5816" y="1333"/>
                    </a:lnTo>
                    <a:lnTo>
                      <a:pt x="5838" y="1356"/>
                    </a:lnTo>
                    <a:lnTo>
                      <a:pt x="5816" y="1356"/>
                    </a:lnTo>
                    <a:lnTo>
                      <a:pt x="5793" y="1356"/>
                    </a:lnTo>
                    <a:lnTo>
                      <a:pt x="5771" y="1356"/>
                    </a:lnTo>
                    <a:lnTo>
                      <a:pt x="5726" y="1379"/>
                    </a:lnTo>
                    <a:lnTo>
                      <a:pt x="5680" y="1401"/>
                    </a:lnTo>
                    <a:lnTo>
                      <a:pt x="5658" y="1401"/>
                    </a:lnTo>
                    <a:lnTo>
                      <a:pt x="5589" y="1423"/>
                    </a:lnTo>
                    <a:lnTo>
                      <a:pt x="5544" y="1446"/>
                    </a:lnTo>
                    <a:lnTo>
                      <a:pt x="5522" y="1446"/>
                    </a:lnTo>
                    <a:lnTo>
                      <a:pt x="5477" y="1468"/>
                    </a:lnTo>
                    <a:lnTo>
                      <a:pt x="5431" y="1492"/>
                    </a:lnTo>
                    <a:lnTo>
                      <a:pt x="5409" y="1492"/>
                    </a:lnTo>
                    <a:lnTo>
                      <a:pt x="5340" y="1536"/>
                    </a:lnTo>
                    <a:lnTo>
                      <a:pt x="5273" y="1559"/>
                    </a:lnTo>
                    <a:lnTo>
                      <a:pt x="5251" y="1559"/>
                    </a:lnTo>
                    <a:lnTo>
                      <a:pt x="5228" y="1559"/>
                    </a:lnTo>
                    <a:lnTo>
                      <a:pt x="5228" y="1581"/>
                    </a:lnTo>
                    <a:lnTo>
                      <a:pt x="5115" y="1627"/>
                    </a:lnTo>
                    <a:lnTo>
                      <a:pt x="5024" y="1649"/>
                    </a:lnTo>
                    <a:lnTo>
                      <a:pt x="5002" y="1649"/>
                    </a:lnTo>
                    <a:lnTo>
                      <a:pt x="4979" y="1672"/>
                    </a:lnTo>
                    <a:lnTo>
                      <a:pt x="4955" y="1672"/>
                    </a:lnTo>
                    <a:lnTo>
                      <a:pt x="4911" y="1694"/>
                    </a:lnTo>
                    <a:lnTo>
                      <a:pt x="4888" y="1694"/>
                    </a:lnTo>
                    <a:lnTo>
                      <a:pt x="4797" y="1718"/>
                    </a:lnTo>
                    <a:lnTo>
                      <a:pt x="4753" y="1740"/>
                    </a:lnTo>
                    <a:lnTo>
                      <a:pt x="4706" y="1740"/>
                    </a:lnTo>
                    <a:lnTo>
                      <a:pt x="4662" y="1785"/>
                    </a:lnTo>
                    <a:lnTo>
                      <a:pt x="4639" y="1807"/>
                    </a:lnTo>
                    <a:lnTo>
                      <a:pt x="4593" y="1829"/>
                    </a:lnTo>
                    <a:lnTo>
                      <a:pt x="4571" y="1853"/>
                    </a:lnTo>
                    <a:lnTo>
                      <a:pt x="4548" y="1853"/>
                    </a:lnTo>
                    <a:lnTo>
                      <a:pt x="4526" y="1875"/>
                    </a:lnTo>
                    <a:lnTo>
                      <a:pt x="4390" y="1966"/>
                    </a:lnTo>
                    <a:lnTo>
                      <a:pt x="4368" y="1988"/>
                    </a:lnTo>
                    <a:lnTo>
                      <a:pt x="4344" y="1988"/>
                    </a:lnTo>
                    <a:lnTo>
                      <a:pt x="4344" y="2011"/>
                    </a:lnTo>
                    <a:lnTo>
                      <a:pt x="4322" y="2011"/>
                    </a:lnTo>
                    <a:lnTo>
                      <a:pt x="4322" y="2033"/>
                    </a:lnTo>
                    <a:lnTo>
                      <a:pt x="4300" y="2033"/>
                    </a:lnTo>
                    <a:lnTo>
                      <a:pt x="4300" y="2055"/>
                    </a:lnTo>
                    <a:lnTo>
                      <a:pt x="4277" y="2078"/>
                    </a:lnTo>
                    <a:lnTo>
                      <a:pt x="4255" y="2102"/>
                    </a:lnTo>
                    <a:lnTo>
                      <a:pt x="4232" y="2146"/>
                    </a:lnTo>
                    <a:lnTo>
                      <a:pt x="4209" y="2191"/>
                    </a:lnTo>
                    <a:lnTo>
                      <a:pt x="4073" y="2439"/>
                    </a:lnTo>
                    <a:lnTo>
                      <a:pt x="4051" y="2485"/>
                    </a:lnTo>
                    <a:lnTo>
                      <a:pt x="4028" y="2508"/>
                    </a:lnTo>
                    <a:lnTo>
                      <a:pt x="4006" y="2576"/>
                    </a:lnTo>
                    <a:lnTo>
                      <a:pt x="3984" y="2576"/>
                    </a:lnTo>
                    <a:lnTo>
                      <a:pt x="3984" y="2598"/>
                    </a:lnTo>
                    <a:lnTo>
                      <a:pt x="3960" y="2621"/>
                    </a:lnTo>
                    <a:lnTo>
                      <a:pt x="3937" y="2621"/>
                    </a:lnTo>
                    <a:lnTo>
                      <a:pt x="3937" y="2643"/>
                    </a:lnTo>
                    <a:lnTo>
                      <a:pt x="3915" y="2643"/>
                    </a:lnTo>
                    <a:lnTo>
                      <a:pt x="3893" y="2643"/>
                    </a:lnTo>
                    <a:lnTo>
                      <a:pt x="3870" y="2643"/>
                    </a:lnTo>
                    <a:lnTo>
                      <a:pt x="3846" y="2665"/>
                    </a:lnTo>
                    <a:lnTo>
                      <a:pt x="3824" y="2665"/>
                    </a:lnTo>
                    <a:lnTo>
                      <a:pt x="3802" y="2665"/>
                    </a:lnTo>
                    <a:lnTo>
                      <a:pt x="3802" y="2687"/>
                    </a:lnTo>
                    <a:lnTo>
                      <a:pt x="3779" y="2687"/>
                    </a:lnTo>
                    <a:lnTo>
                      <a:pt x="3733" y="2711"/>
                    </a:lnTo>
                    <a:lnTo>
                      <a:pt x="3733" y="2734"/>
                    </a:lnTo>
                    <a:lnTo>
                      <a:pt x="3711" y="2734"/>
                    </a:lnTo>
                    <a:lnTo>
                      <a:pt x="3688" y="2756"/>
                    </a:lnTo>
                    <a:lnTo>
                      <a:pt x="3666" y="2756"/>
                    </a:lnTo>
                    <a:lnTo>
                      <a:pt x="3621" y="2778"/>
                    </a:lnTo>
                    <a:lnTo>
                      <a:pt x="3597" y="2778"/>
                    </a:lnTo>
                    <a:lnTo>
                      <a:pt x="3597" y="2800"/>
                    </a:lnTo>
                    <a:lnTo>
                      <a:pt x="3575" y="2800"/>
                    </a:lnTo>
                    <a:lnTo>
                      <a:pt x="3553" y="2824"/>
                    </a:lnTo>
                    <a:lnTo>
                      <a:pt x="3530" y="2824"/>
                    </a:lnTo>
                    <a:lnTo>
                      <a:pt x="3508" y="2847"/>
                    </a:lnTo>
                    <a:lnTo>
                      <a:pt x="3484" y="2847"/>
                    </a:lnTo>
                    <a:lnTo>
                      <a:pt x="3484" y="2869"/>
                    </a:lnTo>
                    <a:lnTo>
                      <a:pt x="3462" y="2869"/>
                    </a:lnTo>
                    <a:lnTo>
                      <a:pt x="3439" y="2869"/>
                    </a:lnTo>
                    <a:lnTo>
                      <a:pt x="3417" y="2891"/>
                    </a:lnTo>
                    <a:lnTo>
                      <a:pt x="3395" y="2891"/>
                    </a:lnTo>
                    <a:lnTo>
                      <a:pt x="3395" y="2913"/>
                    </a:lnTo>
                    <a:lnTo>
                      <a:pt x="3372" y="2913"/>
                    </a:lnTo>
                    <a:lnTo>
                      <a:pt x="3348" y="2936"/>
                    </a:lnTo>
                    <a:lnTo>
                      <a:pt x="3168" y="3027"/>
                    </a:lnTo>
                    <a:lnTo>
                      <a:pt x="3123" y="3095"/>
                    </a:lnTo>
                    <a:lnTo>
                      <a:pt x="3055" y="3186"/>
                    </a:lnTo>
                    <a:lnTo>
                      <a:pt x="2828" y="3546"/>
                    </a:lnTo>
                    <a:lnTo>
                      <a:pt x="2806" y="3523"/>
                    </a:lnTo>
                    <a:lnTo>
                      <a:pt x="2601" y="3614"/>
                    </a:lnTo>
                    <a:lnTo>
                      <a:pt x="2081" y="3840"/>
                    </a:lnTo>
                    <a:lnTo>
                      <a:pt x="1788" y="3975"/>
                    </a:lnTo>
                    <a:lnTo>
                      <a:pt x="1606" y="4066"/>
                    </a:lnTo>
                    <a:lnTo>
                      <a:pt x="1403" y="4133"/>
                    </a:lnTo>
                    <a:lnTo>
                      <a:pt x="387" y="4050"/>
                    </a:lnTo>
                    <a:lnTo>
                      <a:pt x="0" y="3354"/>
                    </a:lnTo>
                    <a:lnTo>
                      <a:pt x="438" y="2715"/>
                    </a:lnTo>
                    <a:lnTo>
                      <a:pt x="814" y="2643"/>
                    </a:lnTo>
                    <a:lnTo>
                      <a:pt x="814" y="2576"/>
                    </a:lnTo>
                    <a:lnTo>
                      <a:pt x="814" y="2281"/>
                    </a:lnTo>
                    <a:lnTo>
                      <a:pt x="814" y="2168"/>
                    </a:lnTo>
                    <a:lnTo>
                      <a:pt x="1697" y="1785"/>
                    </a:lnTo>
                    <a:lnTo>
                      <a:pt x="1765" y="1762"/>
                    </a:lnTo>
                    <a:lnTo>
                      <a:pt x="1765" y="1627"/>
                    </a:lnTo>
                    <a:lnTo>
                      <a:pt x="1765" y="1446"/>
                    </a:lnTo>
                    <a:lnTo>
                      <a:pt x="2081" y="1401"/>
                    </a:lnTo>
                    <a:lnTo>
                      <a:pt x="2150" y="1379"/>
                    </a:lnTo>
                    <a:lnTo>
                      <a:pt x="2376" y="1310"/>
                    </a:lnTo>
                    <a:lnTo>
                      <a:pt x="2399" y="1310"/>
                    </a:lnTo>
                    <a:lnTo>
                      <a:pt x="2466" y="1266"/>
                    </a:lnTo>
                    <a:lnTo>
                      <a:pt x="2512" y="1266"/>
                    </a:lnTo>
                    <a:lnTo>
                      <a:pt x="2534" y="1243"/>
                    </a:lnTo>
                    <a:lnTo>
                      <a:pt x="2737" y="1197"/>
                    </a:lnTo>
                    <a:lnTo>
                      <a:pt x="2761" y="1175"/>
                    </a:lnTo>
                    <a:lnTo>
                      <a:pt x="3235" y="1017"/>
                    </a:lnTo>
                    <a:lnTo>
                      <a:pt x="3348" y="995"/>
                    </a:lnTo>
                    <a:lnTo>
                      <a:pt x="3372" y="971"/>
                    </a:lnTo>
                    <a:lnTo>
                      <a:pt x="3395" y="971"/>
                    </a:lnTo>
                    <a:lnTo>
                      <a:pt x="3417" y="949"/>
                    </a:lnTo>
                    <a:lnTo>
                      <a:pt x="3439" y="949"/>
                    </a:lnTo>
                    <a:lnTo>
                      <a:pt x="3462" y="949"/>
                    </a:lnTo>
                    <a:lnTo>
                      <a:pt x="3484" y="927"/>
                    </a:lnTo>
                    <a:lnTo>
                      <a:pt x="3508" y="927"/>
                    </a:lnTo>
                    <a:lnTo>
                      <a:pt x="3530" y="904"/>
                    </a:lnTo>
                    <a:lnTo>
                      <a:pt x="3553" y="904"/>
                    </a:lnTo>
                    <a:lnTo>
                      <a:pt x="3575" y="882"/>
                    </a:lnTo>
                    <a:lnTo>
                      <a:pt x="3597" y="882"/>
                    </a:lnTo>
                    <a:lnTo>
                      <a:pt x="3621" y="860"/>
                    </a:lnTo>
                    <a:lnTo>
                      <a:pt x="3644" y="860"/>
                    </a:lnTo>
                    <a:lnTo>
                      <a:pt x="3666" y="860"/>
                    </a:lnTo>
                    <a:lnTo>
                      <a:pt x="3711" y="836"/>
                    </a:lnTo>
                    <a:lnTo>
                      <a:pt x="3733" y="814"/>
                    </a:lnTo>
                    <a:lnTo>
                      <a:pt x="3757" y="814"/>
                    </a:lnTo>
                    <a:lnTo>
                      <a:pt x="3802" y="791"/>
                    </a:lnTo>
                    <a:lnTo>
                      <a:pt x="3824" y="769"/>
                    </a:lnTo>
                    <a:lnTo>
                      <a:pt x="3870" y="769"/>
                    </a:lnTo>
                    <a:lnTo>
                      <a:pt x="3915" y="747"/>
                    </a:lnTo>
                    <a:lnTo>
                      <a:pt x="3937" y="723"/>
                    </a:lnTo>
                    <a:lnTo>
                      <a:pt x="3960" y="723"/>
                    </a:lnTo>
                    <a:lnTo>
                      <a:pt x="3984" y="701"/>
                    </a:lnTo>
                    <a:lnTo>
                      <a:pt x="4006" y="701"/>
                    </a:lnTo>
                    <a:lnTo>
                      <a:pt x="4051" y="678"/>
                    </a:lnTo>
                    <a:lnTo>
                      <a:pt x="4073" y="656"/>
                    </a:lnTo>
                    <a:lnTo>
                      <a:pt x="4368" y="498"/>
                    </a:lnTo>
                    <a:lnTo>
                      <a:pt x="4390" y="498"/>
                    </a:lnTo>
                    <a:lnTo>
                      <a:pt x="4435" y="474"/>
                    </a:lnTo>
                    <a:lnTo>
                      <a:pt x="4458" y="452"/>
                    </a:lnTo>
                    <a:lnTo>
                      <a:pt x="4617" y="361"/>
                    </a:lnTo>
                    <a:lnTo>
                      <a:pt x="4639" y="361"/>
                    </a:lnTo>
                    <a:lnTo>
                      <a:pt x="4706" y="317"/>
                    </a:lnTo>
                    <a:lnTo>
                      <a:pt x="4730" y="317"/>
                    </a:lnTo>
                    <a:lnTo>
                      <a:pt x="4775" y="295"/>
                    </a:lnTo>
                    <a:lnTo>
                      <a:pt x="4820" y="272"/>
                    </a:lnTo>
                    <a:lnTo>
                      <a:pt x="4866" y="250"/>
                    </a:lnTo>
                    <a:lnTo>
                      <a:pt x="4888" y="226"/>
                    </a:lnTo>
                    <a:lnTo>
                      <a:pt x="4911" y="226"/>
                    </a:lnTo>
                    <a:lnTo>
                      <a:pt x="4933" y="204"/>
                    </a:lnTo>
                    <a:lnTo>
                      <a:pt x="4955" y="204"/>
                    </a:lnTo>
                    <a:lnTo>
                      <a:pt x="4955" y="181"/>
                    </a:lnTo>
                    <a:lnTo>
                      <a:pt x="5002" y="159"/>
                    </a:lnTo>
                    <a:lnTo>
                      <a:pt x="5046" y="137"/>
                    </a:lnTo>
                    <a:lnTo>
                      <a:pt x="5091" y="113"/>
                    </a:lnTo>
                    <a:lnTo>
                      <a:pt x="5160" y="68"/>
                    </a:lnTo>
                    <a:lnTo>
                      <a:pt x="5204" y="46"/>
                    </a:lnTo>
                    <a:lnTo>
                      <a:pt x="5228" y="24"/>
                    </a:lnTo>
                    <a:lnTo>
                      <a:pt x="5251" y="0"/>
                    </a:lnTo>
                    <a:lnTo>
                      <a:pt x="5251" y="24"/>
                    </a:lnTo>
                    <a:lnTo>
                      <a:pt x="5318" y="91"/>
                    </a:lnTo>
                    <a:lnTo>
                      <a:pt x="5340" y="159"/>
                    </a:lnTo>
                    <a:lnTo>
                      <a:pt x="5364" y="181"/>
                    </a:lnTo>
                    <a:lnTo>
                      <a:pt x="5386" y="204"/>
                    </a:lnTo>
                    <a:lnTo>
                      <a:pt x="5386" y="226"/>
                    </a:lnTo>
                    <a:lnTo>
                      <a:pt x="5364" y="226"/>
                    </a:lnTo>
                    <a:lnTo>
                      <a:pt x="5340" y="250"/>
                    </a:lnTo>
                    <a:lnTo>
                      <a:pt x="5318" y="250"/>
                    </a:lnTo>
                    <a:lnTo>
                      <a:pt x="5318" y="272"/>
                    </a:lnTo>
                    <a:lnTo>
                      <a:pt x="5295" y="295"/>
                    </a:lnTo>
                    <a:lnTo>
                      <a:pt x="5295" y="317"/>
                    </a:lnTo>
                    <a:lnTo>
                      <a:pt x="5318" y="339"/>
                    </a:lnTo>
                    <a:lnTo>
                      <a:pt x="5318" y="385"/>
                    </a:lnTo>
                    <a:lnTo>
                      <a:pt x="5340" y="385"/>
                    </a:lnTo>
                    <a:lnTo>
                      <a:pt x="5340" y="408"/>
                    </a:lnTo>
                    <a:lnTo>
                      <a:pt x="5340" y="430"/>
                    </a:lnTo>
                    <a:lnTo>
                      <a:pt x="5340" y="452"/>
                    </a:lnTo>
                    <a:lnTo>
                      <a:pt x="5364" y="474"/>
                    </a:lnTo>
                    <a:lnTo>
                      <a:pt x="5364" y="498"/>
                    </a:lnTo>
                    <a:lnTo>
                      <a:pt x="5364" y="521"/>
                    </a:lnTo>
                    <a:lnTo>
                      <a:pt x="5364" y="543"/>
                    </a:lnTo>
                    <a:lnTo>
                      <a:pt x="5364" y="565"/>
                    </a:lnTo>
                    <a:lnTo>
                      <a:pt x="5364" y="610"/>
                    </a:lnTo>
                    <a:lnTo>
                      <a:pt x="5364" y="634"/>
                    </a:lnTo>
                    <a:lnTo>
                      <a:pt x="5364" y="656"/>
                    </a:lnTo>
                    <a:lnTo>
                      <a:pt x="5340" y="656"/>
                    </a:lnTo>
                    <a:lnTo>
                      <a:pt x="5295" y="747"/>
                    </a:lnTo>
                    <a:lnTo>
                      <a:pt x="5273" y="769"/>
                    </a:lnTo>
                    <a:lnTo>
                      <a:pt x="5273" y="814"/>
                    </a:lnTo>
                    <a:lnTo>
                      <a:pt x="5273" y="836"/>
                    </a:lnTo>
                    <a:lnTo>
                      <a:pt x="5273" y="860"/>
                    </a:lnTo>
                    <a:lnTo>
                      <a:pt x="5273" y="882"/>
                    </a:lnTo>
                    <a:lnTo>
                      <a:pt x="5318" y="904"/>
                    </a:lnTo>
                    <a:lnTo>
                      <a:pt x="5364" y="904"/>
                    </a:lnTo>
                    <a:lnTo>
                      <a:pt x="5386" y="904"/>
                    </a:lnTo>
                    <a:lnTo>
                      <a:pt x="5409" y="904"/>
                    </a:lnTo>
                    <a:lnTo>
                      <a:pt x="5431" y="927"/>
                    </a:lnTo>
                    <a:lnTo>
                      <a:pt x="5453" y="927"/>
                    </a:lnTo>
                    <a:lnTo>
                      <a:pt x="5477" y="927"/>
                    </a:lnTo>
                    <a:lnTo>
                      <a:pt x="5500" y="927"/>
                    </a:lnTo>
                    <a:lnTo>
                      <a:pt x="5522" y="927"/>
                    </a:lnTo>
                    <a:lnTo>
                      <a:pt x="5567" y="949"/>
                    </a:lnTo>
                    <a:lnTo>
                      <a:pt x="5567" y="971"/>
                    </a:lnTo>
                    <a:lnTo>
                      <a:pt x="5589" y="971"/>
                    </a:lnTo>
                    <a:lnTo>
                      <a:pt x="5589" y="995"/>
                    </a:lnTo>
                    <a:lnTo>
                      <a:pt x="5613" y="995"/>
                    </a:lnTo>
                    <a:close/>
                  </a:path>
                </a:pathLst>
              </a:custGeom>
              <a:noFill/>
              <a:ln w="0" cap="flat">
                <a:solidFill>
                  <a:srgbClr val="000000"/>
                </a:solidFill>
                <a:prstDash val="solid"/>
                <a:round/>
                <a:headEnd/>
                <a:tailEnd/>
              </a:ln>
              <a:extLst>
                <a:ext uri="{909E8E84-426E-40DD-AFC4-6F175D3DCCD1}">
                  <a14:hiddenFill xmlns="" xmlns:a14="http://schemas.microsoft.com/office/drawing/2010/main">
                    <a:solidFill>
                      <a:srgbClr val="FFFFFF"/>
                    </a:solidFill>
                  </a14:hiddenFill>
                </a:ext>
              </a:extLst>
            </p:spPr>
            <p:txBody>
              <a:bodyPr/>
              <a:lstStyle/>
              <a:p>
                <a:endParaRPr lang="ja-JP" altLang="en-US"/>
              </a:p>
            </p:txBody>
          </p:sp>
          <p:sp>
            <p:nvSpPr>
              <p:cNvPr id="33931" name="Freeform 176"/>
              <p:cNvSpPr>
                <a:spLocks noChangeAspect="1"/>
              </p:cNvSpPr>
              <p:nvPr/>
            </p:nvSpPr>
            <p:spPr bwMode="auto">
              <a:xfrm>
                <a:off x="8373" y="11918"/>
                <a:ext cx="2128" cy="2732"/>
              </a:xfrm>
              <a:custGeom>
                <a:avLst/>
                <a:gdLst>
                  <a:gd name="T0" fmla="*/ 2147483647 w 1333"/>
                  <a:gd name="T1" fmla="*/ 2147483647 h 1716"/>
                  <a:gd name="T2" fmla="*/ 2147483647 w 1333"/>
                  <a:gd name="T3" fmla="*/ 2147483647 h 1716"/>
                  <a:gd name="T4" fmla="*/ 2147483647 w 1333"/>
                  <a:gd name="T5" fmla="*/ 2147483647 h 1716"/>
                  <a:gd name="T6" fmla="*/ 2147483647 w 1333"/>
                  <a:gd name="T7" fmla="*/ 2147483647 h 1716"/>
                  <a:gd name="T8" fmla="*/ 2147483647 w 1333"/>
                  <a:gd name="T9" fmla="*/ 2147483647 h 1716"/>
                  <a:gd name="T10" fmla="*/ 2147483647 w 1333"/>
                  <a:gd name="T11" fmla="*/ 2147483647 h 1716"/>
                  <a:gd name="T12" fmla="*/ 2147483647 w 1333"/>
                  <a:gd name="T13" fmla="*/ 2147483647 h 1716"/>
                  <a:gd name="T14" fmla="*/ 2147483647 w 1333"/>
                  <a:gd name="T15" fmla="*/ 2147483647 h 1716"/>
                  <a:gd name="T16" fmla="*/ 2147483647 w 1333"/>
                  <a:gd name="T17" fmla="*/ 2147483647 h 1716"/>
                  <a:gd name="T18" fmla="*/ 2147483647 w 1333"/>
                  <a:gd name="T19" fmla="*/ 2147483647 h 1716"/>
                  <a:gd name="T20" fmla="*/ 2147483647 w 1333"/>
                  <a:gd name="T21" fmla="*/ 2147483647 h 1716"/>
                  <a:gd name="T22" fmla="*/ 2147483647 w 1333"/>
                  <a:gd name="T23" fmla="*/ 2147483647 h 1716"/>
                  <a:gd name="T24" fmla="*/ 2147483647 w 1333"/>
                  <a:gd name="T25" fmla="*/ 2147483647 h 1716"/>
                  <a:gd name="T26" fmla="*/ 2147483647 w 1333"/>
                  <a:gd name="T27" fmla="*/ 2147483647 h 1716"/>
                  <a:gd name="T28" fmla="*/ 2147483647 w 1333"/>
                  <a:gd name="T29" fmla="*/ 2147483647 h 1716"/>
                  <a:gd name="T30" fmla="*/ 2147483647 w 1333"/>
                  <a:gd name="T31" fmla="*/ 2147483647 h 1716"/>
                  <a:gd name="T32" fmla="*/ 2147483647 w 1333"/>
                  <a:gd name="T33" fmla="*/ 2147483647 h 1716"/>
                  <a:gd name="T34" fmla="*/ 2147483647 w 1333"/>
                  <a:gd name="T35" fmla="*/ 2147483647 h 1716"/>
                  <a:gd name="T36" fmla="*/ 2147483647 w 1333"/>
                  <a:gd name="T37" fmla="*/ 2147483647 h 1716"/>
                  <a:gd name="T38" fmla="*/ 2147483647 w 1333"/>
                  <a:gd name="T39" fmla="*/ 2147483647 h 1716"/>
                  <a:gd name="T40" fmla="*/ 2147483647 w 1333"/>
                  <a:gd name="T41" fmla="*/ 2147483647 h 1716"/>
                  <a:gd name="T42" fmla="*/ 2147483647 w 1333"/>
                  <a:gd name="T43" fmla="*/ 2147483647 h 1716"/>
                  <a:gd name="T44" fmla="*/ 2147483647 w 1333"/>
                  <a:gd name="T45" fmla="*/ 2147483647 h 1716"/>
                  <a:gd name="T46" fmla="*/ 2147483647 w 1333"/>
                  <a:gd name="T47" fmla="*/ 2147483647 h 1716"/>
                  <a:gd name="T48" fmla="*/ 2147483647 w 1333"/>
                  <a:gd name="T49" fmla="*/ 2147483647 h 1716"/>
                  <a:gd name="T50" fmla="*/ 2147483647 w 1333"/>
                  <a:gd name="T51" fmla="*/ 2147483647 h 1716"/>
                  <a:gd name="T52" fmla="*/ 2147483647 w 1333"/>
                  <a:gd name="T53" fmla="*/ 2147483647 h 1716"/>
                  <a:gd name="T54" fmla="*/ 2147483647 w 1333"/>
                  <a:gd name="T55" fmla="*/ 2147483647 h 1716"/>
                  <a:gd name="T56" fmla="*/ 2147483647 w 1333"/>
                  <a:gd name="T57" fmla="*/ 2147483647 h 1716"/>
                  <a:gd name="T58" fmla="*/ 2147483647 w 1333"/>
                  <a:gd name="T59" fmla="*/ 2147483647 h 1716"/>
                  <a:gd name="T60" fmla="*/ 2147483647 w 1333"/>
                  <a:gd name="T61" fmla="*/ 2147483647 h 1716"/>
                  <a:gd name="T62" fmla="*/ 2147483647 w 1333"/>
                  <a:gd name="T63" fmla="*/ 2147483647 h 1716"/>
                  <a:gd name="T64" fmla="*/ 2147483647 w 1333"/>
                  <a:gd name="T65" fmla="*/ 2147483647 h 1716"/>
                  <a:gd name="T66" fmla="*/ 2147483647 w 1333"/>
                  <a:gd name="T67" fmla="*/ 2147483647 h 1716"/>
                  <a:gd name="T68" fmla="*/ 2147483647 w 1333"/>
                  <a:gd name="T69" fmla="*/ 2147483647 h 1716"/>
                  <a:gd name="T70" fmla="*/ 2147483647 w 1333"/>
                  <a:gd name="T71" fmla="*/ 2147483647 h 1716"/>
                  <a:gd name="T72" fmla="*/ 2147483647 w 1333"/>
                  <a:gd name="T73" fmla="*/ 2147483647 h 1716"/>
                  <a:gd name="T74" fmla="*/ 2147483647 w 1333"/>
                  <a:gd name="T75" fmla="*/ 2147483647 h 1716"/>
                  <a:gd name="T76" fmla="*/ 2147483647 w 1333"/>
                  <a:gd name="T77" fmla="*/ 2147483647 h 1716"/>
                  <a:gd name="T78" fmla="*/ 2147483647 w 1333"/>
                  <a:gd name="T79" fmla="*/ 2147483647 h 1716"/>
                  <a:gd name="T80" fmla="*/ 2147483647 w 1333"/>
                  <a:gd name="T81" fmla="*/ 2147483647 h 1716"/>
                  <a:gd name="T82" fmla="*/ 2147483647 w 1333"/>
                  <a:gd name="T83" fmla="*/ 2147483647 h 1716"/>
                  <a:gd name="T84" fmla="*/ 2147483647 w 1333"/>
                  <a:gd name="T85" fmla="*/ 2147483647 h 1716"/>
                  <a:gd name="T86" fmla="*/ 2147483647 w 1333"/>
                  <a:gd name="T87" fmla="*/ 2147483647 h 1716"/>
                  <a:gd name="T88" fmla="*/ 2147483647 w 1333"/>
                  <a:gd name="T89" fmla="*/ 2147483647 h 1716"/>
                  <a:gd name="T90" fmla="*/ 2147483647 w 1333"/>
                  <a:gd name="T91" fmla="*/ 2147483647 h 1716"/>
                  <a:gd name="T92" fmla="*/ 2147483647 w 1333"/>
                  <a:gd name="T93" fmla="*/ 2147483647 h 1716"/>
                  <a:gd name="T94" fmla="*/ 2147483647 w 1333"/>
                  <a:gd name="T95" fmla="*/ 2147483647 h 1716"/>
                  <a:gd name="T96" fmla="*/ 2147483647 w 1333"/>
                  <a:gd name="T97" fmla="*/ 2147483647 h 1716"/>
                  <a:gd name="T98" fmla="*/ 2147483647 w 1333"/>
                  <a:gd name="T99" fmla="*/ 2147483647 h 1716"/>
                  <a:gd name="T100" fmla="*/ 2147483647 w 1333"/>
                  <a:gd name="T101" fmla="*/ 2147483647 h 1716"/>
                  <a:gd name="T102" fmla="*/ 2147483647 w 1333"/>
                  <a:gd name="T103" fmla="*/ 2147483647 h 1716"/>
                  <a:gd name="T104" fmla="*/ 2147483647 w 1333"/>
                  <a:gd name="T105" fmla="*/ 2147483647 h 1716"/>
                  <a:gd name="T106" fmla="*/ 2147483647 w 1333"/>
                  <a:gd name="T107" fmla="*/ 2147483647 h 1716"/>
                  <a:gd name="T108" fmla="*/ 2147483647 w 1333"/>
                  <a:gd name="T109" fmla="*/ 2147483647 h 1716"/>
                  <a:gd name="T110" fmla="*/ 2147483647 w 1333"/>
                  <a:gd name="T111" fmla="*/ 2147483647 h 1716"/>
                  <a:gd name="T112" fmla="*/ 2147483647 w 1333"/>
                  <a:gd name="T113" fmla="*/ 2147483647 h 1716"/>
                  <a:gd name="T114" fmla="*/ 2147483647 w 1333"/>
                  <a:gd name="T115" fmla="*/ 2147483647 h 171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333"/>
                  <a:gd name="T175" fmla="*/ 0 h 1716"/>
                  <a:gd name="T176" fmla="*/ 1333 w 1333"/>
                  <a:gd name="T177" fmla="*/ 1716 h 171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333" h="1716">
                    <a:moveTo>
                      <a:pt x="411" y="14"/>
                    </a:moveTo>
                    <a:lnTo>
                      <a:pt x="411" y="14"/>
                    </a:lnTo>
                    <a:lnTo>
                      <a:pt x="426" y="14"/>
                    </a:lnTo>
                    <a:lnTo>
                      <a:pt x="440" y="14"/>
                    </a:lnTo>
                    <a:lnTo>
                      <a:pt x="454" y="14"/>
                    </a:lnTo>
                    <a:lnTo>
                      <a:pt x="468" y="14"/>
                    </a:lnTo>
                    <a:lnTo>
                      <a:pt x="482" y="14"/>
                    </a:lnTo>
                    <a:lnTo>
                      <a:pt x="525" y="28"/>
                    </a:lnTo>
                    <a:lnTo>
                      <a:pt x="553" y="42"/>
                    </a:lnTo>
                    <a:lnTo>
                      <a:pt x="582" y="56"/>
                    </a:lnTo>
                    <a:lnTo>
                      <a:pt x="596" y="56"/>
                    </a:lnTo>
                    <a:lnTo>
                      <a:pt x="610" y="71"/>
                    </a:lnTo>
                    <a:lnTo>
                      <a:pt x="638" y="71"/>
                    </a:lnTo>
                    <a:lnTo>
                      <a:pt x="667" y="85"/>
                    </a:lnTo>
                    <a:lnTo>
                      <a:pt x="695" y="99"/>
                    </a:lnTo>
                    <a:lnTo>
                      <a:pt x="723" y="113"/>
                    </a:lnTo>
                    <a:lnTo>
                      <a:pt x="738" y="113"/>
                    </a:lnTo>
                    <a:lnTo>
                      <a:pt x="752" y="113"/>
                    </a:lnTo>
                    <a:lnTo>
                      <a:pt x="766" y="113"/>
                    </a:lnTo>
                    <a:lnTo>
                      <a:pt x="794" y="113"/>
                    </a:lnTo>
                    <a:lnTo>
                      <a:pt x="794" y="142"/>
                    </a:lnTo>
                    <a:lnTo>
                      <a:pt x="794" y="156"/>
                    </a:lnTo>
                    <a:lnTo>
                      <a:pt x="780" y="170"/>
                    </a:lnTo>
                    <a:lnTo>
                      <a:pt x="780" y="198"/>
                    </a:lnTo>
                    <a:lnTo>
                      <a:pt x="780" y="212"/>
                    </a:lnTo>
                    <a:lnTo>
                      <a:pt x="780" y="227"/>
                    </a:lnTo>
                    <a:lnTo>
                      <a:pt x="780" y="241"/>
                    </a:lnTo>
                    <a:lnTo>
                      <a:pt x="780" y="255"/>
                    </a:lnTo>
                    <a:lnTo>
                      <a:pt x="780" y="269"/>
                    </a:lnTo>
                    <a:lnTo>
                      <a:pt x="780" y="283"/>
                    </a:lnTo>
                    <a:lnTo>
                      <a:pt x="766" y="298"/>
                    </a:lnTo>
                    <a:lnTo>
                      <a:pt x="780" y="312"/>
                    </a:lnTo>
                    <a:lnTo>
                      <a:pt x="780" y="326"/>
                    </a:lnTo>
                    <a:lnTo>
                      <a:pt x="780" y="340"/>
                    </a:lnTo>
                    <a:lnTo>
                      <a:pt x="780" y="354"/>
                    </a:lnTo>
                    <a:lnTo>
                      <a:pt x="809" y="354"/>
                    </a:lnTo>
                    <a:lnTo>
                      <a:pt x="823" y="354"/>
                    </a:lnTo>
                    <a:lnTo>
                      <a:pt x="837" y="354"/>
                    </a:lnTo>
                    <a:lnTo>
                      <a:pt x="851" y="368"/>
                    </a:lnTo>
                    <a:lnTo>
                      <a:pt x="879" y="368"/>
                    </a:lnTo>
                    <a:lnTo>
                      <a:pt x="908" y="368"/>
                    </a:lnTo>
                    <a:lnTo>
                      <a:pt x="922" y="368"/>
                    </a:lnTo>
                    <a:lnTo>
                      <a:pt x="950" y="368"/>
                    </a:lnTo>
                    <a:lnTo>
                      <a:pt x="993" y="383"/>
                    </a:lnTo>
                    <a:lnTo>
                      <a:pt x="1007" y="383"/>
                    </a:lnTo>
                    <a:lnTo>
                      <a:pt x="1050" y="383"/>
                    </a:lnTo>
                    <a:lnTo>
                      <a:pt x="1035" y="411"/>
                    </a:lnTo>
                    <a:lnTo>
                      <a:pt x="1021" y="439"/>
                    </a:lnTo>
                    <a:lnTo>
                      <a:pt x="1007" y="468"/>
                    </a:lnTo>
                    <a:lnTo>
                      <a:pt x="993" y="496"/>
                    </a:lnTo>
                    <a:lnTo>
                      <a:pt x="993" y="510"/>
                    </a:lnTo>
                    <a:lnTo>
                      <a:pt x="979" y="510"/>
                    </a:lnTo>
                    <a:lnTo>
                      <a:pt x="993" y="510"/>
                    </a:lnTo>
                    <a:lnTo>
                      <a:pt x="993" y="524"/>
                    </a:lnTo>
                    <a:lnTo>
                      <a:pt x="979" y="539"/>
                    </a:lnTo>
                    <a:lnTo>
                      <a:pt x="979" y="581"/>
                    </a:lnTo>
                    <a:lnTo>
                      <a:pt x="979" y="624"/>
                    </a:lnTo>
                    <a:lnTo>
                      <a:pt x="979" y="652"/>
                    </a:lnTo>
                    <a:lnTo>
                      <a:pt x="965" y="681"/>
                    </a:lnTo>
                    <a:lnTo>
                      <a:pt x="965" y="695"/>
                    </a:lnTo>
                    <a:lnTo>
                      <a:pt x="1007" y="695"/>
                    </a:lnTo>
                    <a:lnTo>
                      <a:pt x="1050" y="695"/>
                    </a:lnTo>
                    <a:lnTo>
                      <a:pt x="1078" y="695"/>
                    </a:lnTo>
                    <a:lnTo>
                      <a:pt x="1106" y="695"/>
                    </a:lnTo>
                    <a:lnTo>
                      <a:pt x="1135" y="695"/>
                    </a:lnTo>
                    <a:lnTo>
                      <a:pt x="1149" y="695"/>
                    </a:lnTo>
                    <a:lnTo>
                      <a:pt x="1163" y="695"/>
                    </a:lnTo>
                    <a:lnTo>
                      <a:pt x="1206" y="695"/>
                    </a:lnTo>
                    <a:lnTo>
                      <a:pt x="1220" y="695"/>
                    </a:lnTo>
                    <a:lnTo>
                      <a:pt x="1248" y="695"/>
                    </a:lnTo>
                    <a:lnTo>
                      <a:pt x="1277" y="695"/>
                    </a:lnTo>
                    <a:lnTo>
                      <a:pt x="1319" y="695"/>
                    </a:lnTo>
                    <a:lnTo>
                      <a:pt x="1333" y="695"/>
                    </a:lnTo>
                    <a:lnTo>
                      <a:pt x="1333" y="723"/>
                    </a:lnTo>
                    <a:lnTo>
                      <a:pt x="1319" y="723"/>
                    </a:lnTo>
                    <a:lnTo>
                      <a:pt x="1305" y="723"/>
                    </a:lnTo>
                    <a:lnTo>
                      <a:pt x="1305" y="737"/>
                    </a:lnTo>
                    <a:lnTo>
                      <a:pt x="1305" y="751"/>
                    </a:lnTo>
                    <a:lnTo>
                      <a:pt x="1305" y="766"/>
                    </a:lnTo>
                    <a:lnTo>
                      <a:pt x="1305" y="780"/>
                    </a:lnTo>
                    <a:lnTo>
                      <a:pt x="1305" y="794"/>
                    </a:lnTo>
                    <a:lnTo>
                      <a:pt x="1305" y="808"/>
                    </a:lnTo>
                    <a:lnTo>
                      <a:pt x="1305" y="822"/>
                    </a:lnTo>
                    <a:lnTo>
                      <a:pt x="1305" y="837"/>
                    </a:lnTo>
                    <a:lnTo>
                      <a:pt x="1305" y="851"/>
                    </a:lnTo>
                    <a:lnTo>
                      <a:pt x="1305" y="865"/>
                    </a:lnTo>
                    <a:lnTo>
                      <a:pt x="1305" y="879"/>
                    </a:lnTo>
                    <a:lnTo>
                      <a:pt x="1305" y="893"/>
                    </a:lnTo>
                    <a:lnTo>
                      <a:pt x="1305" y="907"/>
                    </a:lnTo>
                    <a:lnTo>
                      <a:pt x="1305" y="922"/>
                    </a:lnTo>
                    <a:lnTo>
                      <a:pt x="1291" y="922"/>
                    </a:lnTo>
                    <a:lnTo>
                      <a:pt x="1291" y="950"/>
                    </a:lnTo>
                    <a:lnTo>
                      <a:pt x="1291" y="964"/>
                    </a:lnTo>
                    <a:lnTo>
                      <a:pt x="1291" y="978"/>
                    </a:lnTo>
                    <a:lnTo>
                      <a:pt x="1291" y="993"/>
                    </a:lnTo>
                    <a:lnTo>
                      <a:pt x="1291" y="1007"/>
                    </a:lnTo>
                    <a:lnTo>
                      <a:pt x="1291" y="1021"/>
                    </a:lnTo>
                    <a:lnTo>
                      <a:pt x="1291" y="1035"/>
                    </a:lnTo>
                    <a:lnTo>
                      <a:pt x="1291" y="1049"/>
                    </a:lnTo>
                    <a:lnTo>
                      <a:pt x="1305" y="1049"/>
                    </a:lnTo>
                    <a:lnTo>
                      <a:pt x="1305" y="1064"/>
                    </a:lnTo>
                    <a:lnTo>
                      <a:pt x="1305" y="1078"/>
                    </a:lnTo>
                    <a:lnTo>
                      <a:pt x="1305" y="1092"/>
                    </a:lnTo>
                    <a:lnTo>
                      <a:pt x="1291" y="1092"/>
                    </a:lnTo>
                    <a:lnTo>
                      <a:pt x="1291" y="1106"/>
                    </a:lnTo>
                    <a:lnTo>
                      <a:pt x="1291" y="1120"/>
                    </a:lnTo>
                    <a:lnTo>
                      <a:pt x="1305" y="1120"/>
                    </a:lnTo>
                    <a:lnTo>
                      <a:pt x="1305" y="1149"/>
                    </a:lnTo>
                    <a:lnTo>
                      <a:pt x="1305" y="1163"/>
                    </a:lnTo>
                    <a:lnTo>
                      <a:pt x="1305" y="1177"/>
                    </a:lnTo>
                    <a:lnTo>
                      <a:pt x="1291" y="1177"/>
                    </a:lnTo>
                    <a:lnTo>
                      <a:pt x="1291" y="1191"/>
                    </a:lnTo>
                    <a:lnTo>
                      <a:pt x="1291" y="1205"/>
                    </a:lnTo>
                    <a:lnTo>
                      <a:pt x="1291" y="1220"/>
                    </a:lnTo>
                    <a:lnTo>
                      <a:pt x="1291" y="1234"/>
                    </a:lnTo>
                    <a:lnTo>
                      <a:pt x="1305" y="1234"/>
                    </a:lnTo>
                    <a:lnTo>
                      <a:pt x="1291" y="1234"/>
                    </a:lnTo>
                    <a:lnTo>
                      <a:pt x="1305" y="1234"/>
                    </a:lnTo>
                    <a:lnTo>
                      <a:pt x="1291" y="1248"/>
                    </a:lnTo>
                    <a:lnTo>
                      <a:pt x="1291" y="1262"/>
                    </a:lnTo>
                    <a:lnTo>
                      <a:pt x="1291" y="1276"/>
                    </a:lnTo>
                    <a:lnTo>
                      <a:pt x="1291" y="1290"/>
                    </a:lnTo>
                    <a:lnTo>
                      <a:pt x="1291" y="1305"/>
                    </a:lnTo>
                    <a:lnTo>
                      <a:pt x="1291" y="1319"/>
                    </a:lnTo>
                    <a:lnTo>
                      <a:pt x="1305" y="1333"/>
                    </a:lnTo>
                    <a:lnTo>
                      <a:pt x="1291" y="1347"/>
                    </a:lnTo>
                    <a:lnTo>
                      <a:pt x="1277" y="1347"/>
                    </a:lnTo>
                    <a:lnTo>
                      <a:pt x="1277" y="1361"/>
                    </a:lnTo>
                    <a:lnTo>
                      <a:pt x="1262" y="1361"/>
                    </a:lnTo>
                    <a:lnTo>
                      <a:pt x="1248" y="1361"/>
                    </a:lnTo>
                    <a:lnTo>
                      <a:pt x="1234" y="1376"/>
                    </a:lnTo>
                    <a:lnTo>
                      <a:pt x="1220" y="1376"/>
                    </a:lnTo>
                    <a:lnTo>
                      <a:pt x="1206" y="1390"/>
                    </a:lnTo>
                    <a:lnTo>
                      <a:pt x="1191" y="1390"/>
                    </a:lnTo>
                    <a:lnTo>
                      <a:pt x="1177" y="1404"/>
                    </a:lnTo>
                    <a:lnTo>
                      <a:pt x="1149" y="1404"/>
                    </a:lnTo>
                    <a:lnTo>
                      <a:pt x="1149" y="1418"/>
                    </a:lnTo>
                    <a:lnTo>
                      <a:pt x="1135" y="1418"/>
                    </a:lnTo>
                    <a:lnTo>
                      <a:pt x="1121" y="1418"/>
                    </a:lnTo>
                    <a:lnTo>
                      <a:pt x="1121" y="1432"/>
                    </a:lnTo>
                    <a:lnTo>
                      <a:pt x="1106" y="1432"/>
                    </a:lnTo>
                    <a:lnTo>
                      <a:pt x="1078" y="1461"/>
                    </a:lnTo>
                    <a:lnTo>
                      <a:pt x="1078" y="1475"/>
                    </a:lnTo>
                    <a:lnTo>
                      <a:pt x="1064" y="1475"/>
                    </a:lnTo>
                    <a:lnTo>
                      <a:pt x="1050" y="1489"/>
                    </a:lnTo>
                    <a:lnTo>
                      <a:pt x="1021" y="1503"/>
                    </a:lnTo>
                    <a:lnTo>
                      <a:pt x="1007" y="1503"/>
                    </a:lnTo>
                    <a:lnTo>
                      <a:pt x="993" y="1517"/>
                    </a:lnTo>
                    <a:lnTo>
                      <a:pt x="979" y="1517"/>
                    </a:lnTo>
                    <a:lnTo>
                      <a:pt x="965" y="1532"/>
                    </a:lnTo>
                    <a:lnTo>
                      <a:pt x="950" y="1532"/>
                    </a:lnTo>
                    <a:lnTo>
                      <a:pt x="936" y="1546"/>
                    </a:lnTo>
                    <a:lnTo>
                      <a:pt x="922" y="1560"/>
                    </a:lnTo>
                    <a:lnTo>
                      <a:pt x="908" y="1560"/>
                    </a:lnTo>
                    <a:lnTo>
                      <a:pt x="894" y="1574"/>
                    </a:lnTo>
                    <a:lnTo>
                      <a:pt x="865" y="1574"/>
                    </a:lnTo>
                    <a:lnTo>
                      <a:pt x="851" y="1588"/>
                    </a:lnTo>
                    <a:lnTo>
                      <a:pt x="823" y="1603"/>
                    </a:lnTo>
                    <a:lnTo>
                      <a:pt x="809" y="1617"/>
                    </a:lnTo>
                    <a:lnTo>
                      <a:pt x="780" y="1631"/>
                    </a:lnTo>
                    <a:lnTo>
                      <a:pt x="766" y="1631"/>
                    </a:lnTo>
                    <a:lnTo>
                      <a:pt x="752" y="1645"/>
                    </a:lnTo>
                    <a:lnTo>
                      <a:pt x="738" y="1659"/>
                    </a:lnTo>
                    <a:lnTo>
                      <a:pt x="723" y="1659"/>
                    </a:lnTo>
                    <a:lnTo>
                      <a:pt x="709" y="1673"/>
                    </a:lnTo>
                    <a:lnTo>
                      <a:pt x="681" y="1688"/>
                    </a:lnTo>
                    <a:lnTo>
                      <a:pt x="667" y="1688"/>
                    </a:lnTo>
                    <a:lnTo>
                      <a:pt x="653" y="1688"/>
                    </a:lnTo>
                    <a:lnTo>
                      <a:pt x="638" y="1702"/>
                    </a:lnTo>
                    <a:lnTo>
                      <a:pt x="624" y="1702"/>
                    </a:lnTo>
                    <a:lnTo>
                      <a:pt x="610" y="1702"/>
                    </a:lnTo>
                    <a:lnTo>
                      <a:pt x="596" y="1702"/>
                    </a:lnTo>
                    <a:lnTo>
                      <a:pt x="582" y="1702"/>
                    </a:lnTo>
                    <a:lnTo>
                      <a:pt x="567" y="1716"/>
                    </a:lnTo>
                    <a:lnTo>
                      <a:pt x="553" y="1716"/>
                    </a:lnTo>
                    <a:lnTo>
                      <a:pt x="553" y="1702"/>
                    </a:lnTo>
                    <a:lnTo>
                      <a:pt x="539" y="1702"/>
                    </a:lnTo>
                    <a:lnTo>
                      <a:pt x="525" y="1702"/>
                    </a:lnTo>
                    <a:lnTo>
                      <a:pt x="525" y="1688"/>
                    </a:lnTo>
                    <a:lnTo>
                      <a:pt x="511" y="1688"/>
                    </a:lnTo>
                    <a:lnTo>
                      <a:pt x="497" y="1688"/>
                    </a:lnTo>
                    <a:lnTo>
                      <a:pt x="482" y="1673"/>
                    </a:lnTo>
                    <a:lnTo>
                      <a:pt x="468" y="1659"/>
                    </a:lnTo>
                    <a:lnTo>
                      <a:pt x="454" y="1659"/>
                    </a:lnTo>
                    <a:lnTo>
                      <a:pt x="454" y="1645"/>
                    </a:lnTo>
                    <a:lnTo>
                      <a:pt x="440" y="1631"/>
                    </a:lnTo>
                    <a:lnTo>
                      <a:pt x="440" y="1617"/>
                    </a:lnTo>
                    <a:lnTo>
                      <a:pt x="440" y="1603"/>
                    </a:lnTo>
                    <a:lnTo>
                      <a:pt x="440" y="1588"/>
                    </a:lnTo>
                    <a:lnTo>
                      <a:pt x="426" y="1588"/>
                    </a:lnTo>
                    <a:lnTo>
                      <a:pt x="426" y="1574"/>
                    </a:lnTo>
                    <a:lnTo>
                      <a:pt x="426" y="1560"/>
                    </a:lnTo>
                    <a:lnTo>
                      <a:pt x="426" y="1546"/>
                    </a:lnTo>
                    <a:lnTo>
                      <a:pt x="411" y="1532"/>
                    </a:lnTo>
                    <a:lnTo>
                      <a:pt x="411" y="1517"/>
                    </a:lnTo>
                    <a:lnTo>
                      <a:pt x="411" y="1503"/>
                    </a:lnTo>
                    <a:lnTo>
                      <a:pt x="397" y="1489"/>
                    </a:lnTo>
                    <a:lnTo>
                      <a:pt x="397" y="1475"/>
                    </a:lnTo>
                    <a:lnTo>
                      <a:pt x="383" y="1461"/>
                    </a:lnTo>
                    <a:lnTo>
                      <a:pt x="383" y="1446"/>
                    </a:lnTo>
                    <a:lnTo>
                      <a:pt x="369" y="1446"/>
                    </a:lnTo>
                    <a:lnTo>
                      <a:pt x="369" y="1432"/>
                    </a:lnTo>
                    <a:lnTo>
                      <a:pt x="369" y="1418"/>
                    </a:lnTo>
                    <a:lnTo>
                      <a:pt x="355" y="1418"/>
                    </a:lnTo>
                    <a:lnTo>
                      <a:pt x="355" y="1404"/>
                    </a:lnTo>
                    <a:lnTo>
                      <a:pt x="341" y="1390"/>
                    </a:lnTo>
                    <a:lnTo>
                      <a:pt x="341" y="1376"/>
                    </a:lnTo>
                    <a:lnTo>
                      <a:pt x="326" y="1376"/>
                    </a:lnTo>
                    <a:lnTo>
                      <a:pt x="326" y="1361"/>
                    </a:lnTo>
                    <a:lnTo>
                      <a:pt x="312" y="1361"/>
                    </a:lnTo>
                    <a:lnTo>
                      <a:pt x="298" y="1347"/>
                    </a:lnTo>
                    <a:lnTo>
                      <a:pt x="284" y="1347"/>
                    </a:lnTo>
                    <a:lnTo>
                      <a:pt x="284" y="1333"/>
                    </a:lnTo>
                    <a:lnTo>
                      <a:pt x="270" y="1333"/>
                    </a:lnTo>
                    <a:lnTo>
                      <a:pt x="255" y="1333"/>
                    </a:lnTo>
                    <a:lnTo>
                      <a:pt x="241" y="1333"/>
                    </a:lnTo>
                    <a:lnTo>
                      <a:pt x="241" y="1319"/>
                    </a:lnTo>
                    <a:lnTo>
                      <a:pt x="227" y="1319"/>
                    </a:lnTo>
                    <a:lnTo>
                      <a:pt x="199" y="1319"/>
                    </a:lnTo>
                    <a:lnTo>
                      <a:pt x="128" y="1305"/>
                    </a:lnTo>
                    <a:lnTo>
                      <a:pt x="114" y="1305"/>
                    </a:lnTo>
                    <a:lnTo>
                      <a:pt x="99" y="1290"/>
                    </a:lnTo>
                    <a:lnTo>
                      <a:pt x="71" y="1290"/>
                    </a:lnTo>
                    <a:lnTo>
                      <a:pt x="43" y="1276"/>
                    </a:lnTo>
                    <a:lnTo>
                      <a:pt x="29" y="1276"/>
                    </a:lnTo>
                    <a:lnTo>
                      <a:pt x="14" y="1276"/>
                    </a:lnTo>
                    <a:lnTo>
                      <a:pt x="0" y="1276"/>
                    </a:lnTo>
                    <a:lnTo>
                      <a:pt x="14" y="1248"/>
                    </a:lnTo>
                    <a:lnTo>
                      <a:pt x="14" y="1234"/>
                    </a:lnTo>
                    <a:lnTo>
                      <a:pt x="29" y="1205"/>
                    </a:lnTo>
                    <a:lnTo>
                      <a:pt x="29" y="1191"/>
                    </a:lnTo>
                    <a:lnTo>
                      <a:pt x="43" y="1163"/>
                    </a:lnTo>
                    <a:lnTo>
                      <a:pt x="57" y="1106"/>
                    </a:lnTo>
                    <a:lnTo>
                      <a:pt x="57" y="1092"/>
                    </a:lnTo>
                    <a:lnTo>
                      <a:pt x="57" y="1078"/>
                    </a:lnTo>
                    <a:lnTo>
                      <a:pt x="57" y="1064"/>
                    </a:lnTo>
                    <a:lnTo>
                      <a:pt x="71" y="1035"/>
                    </a:lnTo>
                    <a:lnTo>
                      <a:pt x="85" y="950"/>
                    </a:lnTo>
                    <a:lnTo>
                      <a:pt x="85" y="936"/>
                    </a:lnTo>
                    <a:lnTo>
                      <a:pt x="99" y="893"/>
                    </a:lnTo>
                    <a:lnTo>
                      <a:pt x="99" y="879"/>
                    </a:lnTo>
                    <a:lnTo>
                      <a:pt x="114" y="851"/>
                    </a:lnTo>
                    <a:lnTo>
                      <a:pt x="114" y="822"/>
                    </a:lnTo>
                    <a:lnTo>
                      <a:pt x="114" y="808"/>
                    </a:lnTo>
                    <a:lnTo>
                      <a:pt x="128" y="766"/>
                    </a:lnTo>
                    <a:lnTo>
                      <a:pt x="128" y="751"/>
                    </a:lnTo>
                    <a:lnTo>
                      <a:pt x="142" y="709"/>
                    </a:lnTo>
                    <a:lnTo>
                      <a:pt x="142" y="695"/>
                    </a:lnTo>
                    <a:lnTo>
                      <a:pt x="142" y="681"/>
                    </a:lnTo>
                    <a:lnTo>
                      <a:pt x="142" y="666"/>
                    </a:lnTo>
                    <a:lnTo>
                      <a:pt x="156" y="666"/>
                    </a:lnTo>
                    <a:lnTo>
                      <a:pt x="156" y="652"/>
                    </a:lnTo>
                    <a:lnTo>
                      <a:pt x="142" y="652"/>
                    </a:lnTo>
                    <a:lnTo>
                      <a:pt x="128" y="652"/>
                    </a:lnTo>
                    <a:lnTo>
                      <a:pt x="128" y="638"/>
                    </a:lnTo>
                    <a:lnTo>
                      <a:pt x="114" y="638"/>
                    </a:lnTo>
                    <a:lnTo>
                      <a:pt x="99" y="638"/>
                    </a:lnTo>
                    <a:lnTo>
                      <a:pt x="99" y="624"/>
                    </a:lnTo>
                    <a:lnTo>
                      <a:pt x="85" y="624"/>
                    </a:lnTo>
                    <a:lnTo>
                      <a:pt x="99" y="610"/>
                    </a:lnTo>
                    <a:lnTo>
                      <a:pt x="99" y="595"/>
                    </a:lnTo>
                    <a:lnTo>
                      <a:pt x="99" y="581"/>
                    </a:lnTo>
                    <a:lnTo>
                      <a:pt x="99" y="567"/>
                    </a:lnTo>
                    <a:lnTo>
                      <a:pt x="99" y="553"/>
                    </a:lnTo>
                    <a:lnTo>
                      <a:pt x="114" y="539"/>
                    </a:lnTo>
                    <a:lnTo>
                      <a:pt x="114" y="524"/>
                    </a:lnTo>
                    <a:lnTo>
                      <a:pt x="114" y="510"/>
                    </a:lnTo>
                    <a:lnTo>
                      <a:pt x="114" y="496"/>
                    </a:lnTo>
                    <a:lnTo>
                      <a:pt x="128" y="482"/>
                    </a:lnTo>
                    <a:lnTo>
                      <a:pt x="128" y="468"/>
                    </a:lnTo>
                    <a:lnTo>
                      <a:pt x="128" y="454"/>
                    </a:lnTo>
                    <a:lnTo>
                      <a:pt x="128" y="439"/>
                    </a:lnTo>
                    <a:lnTo>
                      <a:pt x="142" y="439"/>
                    </a:lnTo>
                    <a:lnTo>
                      <a:pt x="142" y="425"/>
                    </a:lnTo>
                    <a:lnTo>
                      <a:pt x="142" y="411"/>
                    </a:lnTo>
                    <a:lnTo>
                      <a:pt x="142" y="397"/>
                    </a:lnTo>
                    <a:lnTo>
                      <a:pt x="142" y="383"/>
                    </a:lnTo>
                    <a:lnTo>
                      <a:pt x="156" y="368"/>
                    </a:lnTo>
                    <a:lnTo>
                      <a:pt x="156" y="354"/>
                    </a:lnTo>
                    <a:lnTo>
                      <a:pt x="156" y="340"/>
                    </a:lnTo>
                    <a:lnTo>
                      <a:pt x="156" y="326"/>
                    </a:lnTo>
                    <a:lnTo>
                      <a:pt x="156" y="312"/>
                    </a:lnTo>
                    <a:lnTo>
                      <a:pt x="170" y="312"/>
                    </a:lnTo>
                    <a:lnTo>
                      <a:pt x="170" y="298"/>
                    </a:lnTo>
                    <a:lnTo>
                      <a:pt x="170" y="283"/>
                    </a:lnTo>
                    <a:lnTo>
                      <a:pt x="170" y="269"/>
                    </a:lnTo>
                    <a:lnTo>
                      <a:pt x="170" y="255"/>
                    </a:lnTo>
                    <a:lnTo>
                      <a:pt x="185" y="241"/>
                    </a:lnTo>
                    <a:lnTo>
                      <a:pt x="185" y="227"/>
                    </a:lnTo>
                    <a:lnTo>
                      <a:pt x="185" y="198"/>
                    </a:lnTo>
                    <a:lnTo>
                      <a:pt x="199" y="170"/>
                    </a:lnTo>
                    <a:lnTo>
                      <a:pt x="199" y="156"/>
                    </a:lnTo>
                    <a:lnTo>
                      <a:pt x="199" y="142"/>
                    </a:lnTo>
                    <a:lnTo>
                      <a:pt x="199" y="127"/>
                    </a:lnTo>
                    <a:lnTo>
                      <a:pt x="199" y="113"/>
                    </a:lnTo>
                    <a:lnTo>
                      <a:pt x="213" y="113"/>
                    </a:lnTo>
                    <a:lnTo>
                      <a:pt x="213" y="99"/>
                    </a:lnTo>
                    <a:lnTo>
                      <a:pt x="213" y="85"/>
                    </a:lnTo>
                    <a:lnTo>
                      <a:pt x="213" y="71"/>
                    </a:lnTo>
                    <a:lnTo>
                      <a:pt x="227" y="71"/>
                    </a:lnTo>
                    <a:lnTo>
                      <a:pt x="270" y="71"/>
                    </a:lnTo>
                    <a:lnTo>
                      <a:pt x="298" y="71"/>
                    </a:lnTo>
                    <a:lnTo>
                      <a:pt x="312" y="71"/>
                    </a:lnTo>
                    <a:lnTo>
                      <a:pt x="312" y="56"/>
                    </a:lnTo>
                    <a:lnTo>
                      <a:pt x="326" y="71"/>
                    </a:lnTo>
                    <a:lnTo>
                      <a:pt x="341" y="71"/>
                    </a:lnTo>
                    <a:lnTo>
                      <a:pt x="341" y="56"/>
                    </a:lnTo>
                    <a:lnTo>
                      <a:pt x="383" y="28"/>
                    </a:lnTo>
                    <a:lnTo>
                      <a:pt x="411" y="0"/>
                    </a:lnTo>
                    <a:lnTo>
                      <a:pt x="411" y="14"/>
                    </a:lnTo>
                    <a:close/>
                  </a:path>
                </a:pathLst>
              </a:custGeom>
              <a:noFill/>
              <a:ln w="0" cap="flat">
                <a:solidFill>
                  <a:srgbClr val="000000"/>
                </a:solidFill>
                <a:prstDash val="solid"/>
                <a:round/>
                <a:headEnd/>
                <a:tailEnd/>
              </a:ln>
              <a:extLst>
                <a:ext uri="{909E8E84-426E-40DD-AFC4-6F175D3DCCD1}">
                  <a14:hiddenFill xmlns="" xmlns:a14="http://schemas.microsoft.com/office/drawing/2010/main">
                    <a:solidFill>
                      <a:srgbClr val="FFFFFF"/>
                    </a:solidFill>
                  </a14:hiddenFill>
                </a:ext>
              </a:extLst>
            </p:spPr>
            <p:txBody>
              <a:bodyPr/>
              <a:lstStyle/>
              <a:p>
                <a:endParaRPr lang="ja-JP" altLang="en-US"/>
              </a:p>
            </p:txBody>
          </p:sp>
          <p:sp>
            <p:nvSpPr>
              <p:cNvPr id="33932" name="Freeform 177"/>
              <p:cNvSpPr>
                <a:spLocks noChangeAspect="1"/>
              </p:cNvSpPr>
              <p:nvPr/>
            </p:nvSpPr>
            <p:spPr bwMode="auto">
              <a:xfrm>
                <a:off x="2670" y="10156"/>
                <a:ext cx="6043" cy="3794"/>
              </a:xfrm>
              <a:custGeom>
                <a:avLst/>
                <a:gdLst>
                  <a:gd name="T0" fmla="*/ 2147483647 w 3787"/>
                  <a:gd name="T1" fmla="*/ 2147483647 h 2383"/>
                  <a:gd name="T2" fmla="*/ 2147483647 w 3787"/>
                  <a:gd name="T3" fmla="*/ 2147483647 h 2383"/>
                  <a:gd name="T4" fmla="*/ 2147483647 w 3787"/>
                  <a:gd name="T5" fmla="*/ 2147483647 h 2383"/>
                  <a:gd name="T6" fmla="*/ 2147483647 w 3787"/>
                  <a:gd name="T7" fmla="*/ 2147483647 h 2383"/>
                  <a:gd name="T8" fmla="*/ 2147483647 w 3787"/>
                  <a:gd name="T9" fmla="*/ 2147483647 h 2383"/>
                  <a:gd name="T10" fmla="*/ 2147483647 w 3787"/>
                  <a:gd name="T11" fmla="*/ 2147483647 h 2383"/>
                  <a:gd name="T12" fmla="*/ 2147483647 w 3787"/>
                  <a:gd name="T13" fmla="*/ 2147483647 h 2383"/>
                  <a:gd name="T14" fmla="*/ 2147483647 w 3787"/>
                  <a:gd name="T15" fmla="*/ 2147483647 h 2383"/>
                  <a:gd name="T16" fmla="*/ 2147483647 w 3787"/>
                  <a:gd name="T17" fmla="*/ 2147483647 h 2383"/>
                  <a:gd name="T18" fmla="*/ 2147483647 w 3787"/>
                  <a:gd name="T19" fmla="*/ 2147483647 h 2383"/>
                  <a:gd name="T20" fmla="*/ 2147483647 w 3787"/>
                  <a:gd name="T21" fmla="*/ 2147483647 h 2383"/>
                  <a:gd name="T22" fmla="*/ 2147483647 w 3787"/>
                  <a:gd name="T23" fmla="*/ 2147483647 h 2383"/>
                  <a:gd name="T24" fmla="*/ 2147483647 w 3787"/>
                  <a:gd name="T25" fmla="*/ 2147483647 h 2383"/>
                  <a:gd name="T26" fmla="*/ 2147483647 w 3787"/>
                  <a:gd name="T27" fmla="*/ 2147483647 h 2383"/>
                  <a:gd name="T28" fmla="*/ 2147483647 w 3787"/>
                  <a:gd name="T29" fmla="*/ 2147483647 h 2383"/>
                  <a:gd name="T30" fmla="*/ 2147483647 w 3787"/>
                  <a:gd name="T31" fmla="*/ 2147483647 h 2383"/>
                  <a:gd name="T32" fmla="*/ 2147483647 w 3787"/>
                  <a:gd name="T33" fmla="*/ 2147483647 h 2383"/>
                  <a:gd name="T34" fmla="*/ 2147483647 w 3787"/>
                  <a:gd name="T35" fmla="*/ 2147483647 h 2383"/>
                  <a:gd name="T36" fmla="*/ 2147483647 w 3787"/>
                  <a:gd name="T37" fmla="*/ 2147483647 h 2383"/>
                  <a:gd name="T38" fmla="*/ 2147483647 w 3787"/>
                  <a:gd name="T39" fmla="*/ 2147483647 h 2383"/>
                  <a:gd name="T40" fmla="*/ 2147483647 w 3787"/>
                  <a:gd name="T41" fmla="*/ 2147483647 h 2383"/>
                  <a:gd name="T42" fmla="*/ 2147483647 w 3787"/>
                  <a:gd name="T43" fmla="*/ 2147483647 h 2383"/>
                  <a:gd name="T44" fmla="*/ 2147483647 w 3787"/>
                  <a:gd name="T45" fmla="*/ 2147483647 h 2383"/>
                  <a:gd name="T46" fmla="*/ 2147483647 w 3787"/>
                  <a:gd name="T47" fmla="*/ 2147483647 h 2383"/>
                  <a:gd name="T48" fmla="*/ 2147483647 w 3787"/>
                  <a:gd name="T49" fmla="*/ 2147483647 h 2383"/>
                  <a:gd name="T50" fmla="*/ 2147483647 w 3787"/>
                  <a:gd name="T51" fmla="*/ 2147483647 h 2383"/>
                  <a:gd name="T52" fmla="*/ 2147483647 w 3787"/>
                  <a:gd name="T53" fmla="*/ 2147483647 h 2383"/>
                  <a:gd name="T54" fmla="*/ 2147483647 w 3787"/>
                  <a:gd name="T55" fmla="*/ 2147483647 h 2383"/>
                  <a:gd name="T56" fmla="*/ 2147483647 w 3787"/>
                  <a:gd name="T57" fmla="*/ 2147483647 h 2383"/>
                  <a:gd name="T58" fmla="*/ 2147483647 w 3787"/>
                  <a:gd name="T59" fmla="*/ 2147483647 h 2383"/>
                  <a:gd name="T60" fmla="*/ 2147483647 w 3787"/>
                  <a:gd name="T61" fmla="*/ 2147483647 h 2383"/>
                  <a:gd name="T62" fmla="*/ 2147483647 w 3787"/>
                  <a:gd name="T63" fmla="*/ 2147483647 h 2383"/>
                  <a:gd name="T64" fmla="*/ 2147483647 w 3787"/>
                  <a:gd name="T65" fmla="*/ 2147483647 h 2383"/>
                  <a:gd name="T66" fmla="*/ 2147483647 w 3787"/>
                  <a:gd name="T67" fmla="*/ 2147483647 h 2383"/>
                  <a:gd name="T68" fmla="*/ 2147483647 w 3787"/>
                  <a:gd name="T69" fmla="*/ 2147483647 h 2383"/>
                  <a:gd name="T70" fmla="*/ 2147483647 w 3787"/>
                  <a:gd name="T71" fmla="*/ 2147483647 h 2383"/>
                  <a:gd name="T72" fmla="*/ 2147483647 w 3787"/>
                  <a:gd name="T73" fmla="*/ 2147483647 h 2383"/>
                  <a:gd name="T74" fmla="*/ 2147483647 w 3787"/>
                  <a:gd name="T75" fmla="*/ 2147483647 h 2383"/>
                  <a:gd name="T76" fmla="*/ 2147483647 w 3787"/>
                  <a:gd name="T77" fmla="*/ 2147483647 h 2383"/>
                  <a:gd name="T78" fmla="*/ 2147483647 w 3787"/>
                  <a:gd name="T79" fmla="*/ 2147483647 h 2383"/>
                  <a:gd name="T80" fmla="*/ 2147483647 w 3787"/>
                  <a:gd name="T81" fmla="*/ 2147483647 h 2383"/>
                  <a:gd name="T82" fmla="*/ 2147483647 w 3787"/>
                  <a:gd name="T83" fmla="*/ 2147483647 h 2383"/>
                  <a:gd name="T84" fmla="*/ 2147483647 w 3787"/>
                  <a:gd name="T85" fmla="*/ 2147483647 h 2383"/>
                  <a:gd name="T86" fmla="*/ 2147483647 w 3787"/>
                  <a:gd name="T87" fmla="*/ 2147483647 h 2383"/>
                  <a:gd name="T88" fmla="*/ 2147483647 w 3787"/>
                  <a:gd name="T89" fmla="*/ 2147483647 h 2383"/>
                  <a:gd name="T90" fmla="*/ 2147483647 w 3787"/>
                  <a:gd name="T91" fmla="*/ 2147483647 h 2383"/>
                  <a:gd name="T92" fmla="*/ 2147483647 w 3787"/>
                  <a:gd name="T93" fmla="*/ 2147483647 h 2383"/>
                  <a:gd name="T94" fmla="*/ 2147483647 w 3787"/>
                  <a:gd name="T95" fmla="*/ 2147483647 h 2383"/>
                  <a:gd name="T96" fmla="*/ 2147483647 w 3787"/>
                  <a:gd name="T97" fmla="*/ 2147483647 h 2383"/>
                  <a:gd name="T98" fmla="*/ 2147483647 w 3787"/>
                  <a:gd name="T99" fmla="*/ 2147483647 h 2383"/>
                  <a:gd name="T100" fmla="*/ 2147483647 w 3787"/>
                  <a:gd name="T101" fmla="*/ 2147483647 h 2383"/>
                  <a:gd name="T102" fmla="*/ 2147483647 w 3787"/>
                  <a:gd name="T103" fmla="*/ 2147483647 h 2383"/>
                  <a:gd name="T104" fmla="*/ 2147483647 w 3787"/>
                  <a:gd name="T105" fmla="*/ 2147483647 h 2383"/>
                  <a:gd name="T106" fmla="*/ 2147483647 w 3787"/>
                  <a:gd name="T107" fmla="*/ 2147483647 h 2383"/>
                  <a:gd name="T108" fmla="*/ 2147483647 w 3787"/>
                  <a:gd name="T109" fmla="*/ 2147483647 h 2383"/>
                  <a:gd name="T110" fmla="*/ 2147483647 w 3787"/>
                  <a:gd name="T111" fmla="*/ 2147483647 h 238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787"/>
                  <a:gd name="T169" fmla="*/ 0 h 2383"/>
                  <a:gd name="T170" fmla="*/ 3787 w 3787"/>
                  <a:gd name="T171" fmla="*/ 2383 h 2383"/>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787" h="2383">
                    <a:moveTo>
                      <a:pt x="2000" y="639"/>
                    </a:moveTo>
                    <a:lnTo>
                      <a:pt x="2043" y="809"/>
                    </a:lnTo>
                    <a:lnTo>
                      <a:pt x="2071" y="936"/>
                    </a:lnTo>
                    <a:lnTo>
                      <a:pt x="2071" y="979"/>
                    </a:lnTo>
                    <a:lnTo>
                      <a:pt x="2085" y="979"/>
                    </a:lnTo>
                    <a:lnTo>
                      <a:pt x="2142" y="1007"/>
                    </a:lnTo>
                    <a:lnTo>
                      <a:pt x="2156" y="1007"/>
                    </a:lnTo>
                    <a:lnTo>
                      <a:pt x="2170" y="1022"/>
                    </a:lnTo>
                    <a:lnTo>
                      <a:pt x="2255" y="1064"/>
                    </a:lnTo>
                    <a:lnTo>
                      <a:pt x="2269" y="1064"/>
                    </a:lnTo>
                    <a:lnTo>
                      <a:pt x="2284" y="1078"/>
                    </a:lnTo>
                    <a:lnTo>
                      <a:pt x="2298" y="1078"/>
                    </a:lnTo>
                    <a:lnTo>
                      <a:pt x="2312" y="1078"/>
                    </a:lnTo>
                    <a:lnTo>
                      <a:pt x="2326" y="1092"/>
                    </a:lnTo>
                    <a:lnTo>
                      <a:pt x="2340" y="1092"/>
                    </a:lnTo>
                    <a:lnTo>
                      <a:pt x="2355" y="1092"/>
                    </a:lnTo>
                    <a:lnTo>
                      <a:pt x="2369" y="1107"/>
                    </a:lnTo>
                    <a:lnTo>
                      <a:pt x="2383" y="1107"/>
                    </a:lnTo>
                    <a:lnTo>
                      <a:pt x="2397" y="1107"/>
                    </a:lnTo>
                    <a:lnTo>
                      <a:pt x="2411" y="1107"/>
                    </a:lnTo>
                    <a:lnTo>
                      <a:pt x="2425" y="1107"/>
                    </a:lnTo>
                    <a:lnTo>
                      <a:pt x="2440" y="1107"/>
                    </a:lnTo>
                    <a:lnTo>
                      <a:pt x="2468" y="1107"/>
                    </a:lnTo>
                    <a:lnTo>
                      <a:pt x="2482" y="1107"/>
                    </a:lnTo>
                    <a:lnTo>
                      <a:pt x="2496" y="1107"/>
                    </a:lnTo>
                    <a:lnTo>
                      <a:pt x="2511" y="1107"/>
                    </a:lnTo>
                    <a:lnTo>
                      <a:pt x="2525" y="1092"/>
                    </a:lnTo>
                    <a:lnTo>
                      <a:pt x="2553" y="1092"/>
                    </a:lnTo>
                    <a:lnTo>
                      <a:pt x="2567" y="1092"/>
                    </a:lnTo>
                    <a:lnTo>
                      <a:pt x="2667" y="1064"/>
                    </a:lnTo>
                    <a:lnTo>
                      <a:pt x="2695" y="1064"/>
                    </a:lnTo>
                    <a:lnTo>
                      <a:pt x="2709" y="1064"/>
                    </a:lnTo>
                    <a:lnTo>
                      <a:pt x="2752" y="1050"/>
                    </a:lnTo>
                    <a:lnTo>
                      <a:pt x="2794" y="1036"/>
                    </a:lnTo>
                    <a:lnTo>
                      <a:pt x="2823" y="1036"/>
                    </a:lnTo>
                    <a:lnTo>
                      <a:pt x="2851" y="1022"/>
                    </a:lnTo>
                    <a:lnTo>
                      <a:pt x="2865" y="1022"/>
                    </a:lnTo>
                    <a:lnTo>
                      <a:pt x="2879" y="1022"/>
                    </a:lnTo>
                    <a:lnTo>
                      <a:pt x="2908" y="1007"/>
                    </a:lnTo>
                    <a:lnTo>
                      <a:pt x="2922" y="1007"/>
                    </a:lnTo>
                    <a:lnTo>
                      <a:pt x="2936" y="1007"/>
                    </a:lnTo>
                    <a:lnTo>
                      <a:pt x="2950" y="993"/>
                    </a:lnTo>
                    <a:lnTo>
                      <a:pt x="2964" y="993"/>
                    </a:lnTo>
                    <a:lnTo>
                      <a:pt x="2979" y="993"/>
                    </a:lnTo>
                    <a:lnTo>
                      <a:pt x="2993" y="979"/>
                    </a:lnTo>
                    <a:lnTo>
                      <a:pt x="3007" y="965"/>
                    </a:lnTo>
                    <a:lnTo>
                      <a:pt x="3021" y="951"/>
                    </a:lnTo>
                    <a:lnTo>
                      <a:pt x="3049" y="951"/>
                    </a:lnTo>
                    <a:lnTo>
                      <a:pt x="3049" y="936"/>
                    </a:lnTo>
                    <a:lnTo>
                      <a:pt x="3064" y="936"/>
                    </a:lnTo>
                    <a:lnTo>
                      <a:pt x="3078" y="922"/>
                    </a:lnTo>
                    <a:lnTo>
                      <a:pt x="3092" y="908"/>
                    </a:lnTo>
                    <a:lnTo>
                      <a:pt x="3120" y="936"/>
                    </a:lnTo>
                    <a:lnTo>
                      <a:pt x="3120" y="951"/>
                    </a:lnTo>
                    <a:lnTo>
                      <a:pt x="3149" y="965"/>
                    </a:lnTo>
                    <a:lnTo>
                      <a:pt x="3177" y="979"/>
                    </a:lnTo>
                    <a:lnTo>
                      <a:pt x="3191" y="993"/>
                    </a:lnTo>
                    <a:lnTo>
                      <a:pt x="3191" y="1007"/>
                    </a:lnTo>
                    <a:lnTo>
                      <a:pt x="3291" y="1064"/>
                    </a:lnTo>
                    <a:lnTo>
                      <a:pt x="3333" y="1078"/>
                    </a:lnTo>
                    <a:lnTo>
                      <a:pt x="3333" y="1092"/>
                    </a:lnTo>
                    <a:lnTo>
                      <a:pt x="3376" y="1107"/>
                    </a:lnTo>
                    <a:lnTo>
                      <a:pt x="3376" y="1121"/>
                    </a:lnTo>
                    <a:lnTo>
                      <a:pt x="3390" y="1135"/>
                    </a:lnTo>
                    <a:lnTo>
                      <a:pt x="3390" y="1163"/>
                    </a:lnTo>
                    <a:lnTo>
                      <a:pt x="3404" y="1192"/>
                    </a:lnTo>
                    <a:lnTo>
                      <a:pt x="3404" y="1206"/>
                    </a:lnTo>
                    <a:lnTo>
                      <a:pt x="3404" y="1234"/>
                    </a:lnTo>
                    <a:lnTo>
                      <a:pt x="3461" y="1220"/>
                    </a:lnTo>
                    <a:lnTo>
                      <a:pt x="3517" y="1206"/>
                    </a:lnTo>
                    <a:lnTo>
                      <a:pt x="3560" y="1206"/>
                    </a:lnTo>
                    <a:lnTo>
                      <a:pt x="3574" y="1206"/>
                    </a:lnTo>
                    <a:lnTo>
                      <a:pt x="3603" y="1192"/>
                    </a:lnTo>
                    <a:lnTo>
                      <a:pt x="3617" y="1192"/>
                    </a:lnTo>
                    <a:lnTo>
                      <a:pt x="3673" y="1178"/>
                    </a:lnTo>
                    <a:lnTo>
                      <a:pt x="3688" y="1178"/>
                    </a:lnTo>
                    <a:lnTo>
                      <a:pt x="3702" y="1178"/>
                    </a:lnTo>
                    <a:lnTo>
                      <a:pt x="3716" y="1178"/>
                    </a:lnTo>
                    <a:lnTo>
                      <a:pt x="3730" y="1178"/>
                    </a:lnTo>
                    <a:lnTo>
                      <a:pt x="3759" y="1178"/>
                    </a:lnTo>
                    <a:lnTo>
                      <a:pt x="3787" y="1178"/>
                    </a:lnTo>
                    <a:lnTo>
                      <a:pt x="3787" y="1192"/>
                    </a:lnTo>
                    <a:lnTo>
                      <a:pt x="3787" y="1206"/>
                    </a:lnTo>
                    <a:lnTo>
                      <a:pt x="3787" y="1220"/>
                    </a:lnTo>
                    <a:lnTo>
                      <a:pt x="3773" y="1220"/>
                    </a:lnTo>
                    <a:lnTo>
                      <a:pt x="3773" y="1234"/>
                    </a:lnTo>
                    <a:lnTo>
                      <a:pt x="3773" y="1249"/>
                    </a:lnTo>
                    <a:lnTo>
                      <a:pt x="3773" y="1263"/>
                    </a:lnTo>
                    <a:lnTo>
                      <a:pt x="3773" y="1277"/>
                    </a:lnTo>
                    <a:lnTo>
                      <a:pt x="3759" y="1305"/>
                    </a:lnTo>
                    <a:lnTo>
                      <a:pt x="3759" y="1334"/>
                    </a:lnTo>
                    <a:lnTo>
                      <a:pt x="3759" y="1348"/>
                    </a:lnTo>
                    <a:lnTo>
                      <a:pt x="3744" y="1362"/>
                    </a:lnTo>
                    <a:lnTo>
                      <a:pt x="3744" y="1376"/>
                    </a:lnTo>
                    <a:lnTo>
                      <a:pt x="3744" y="1390"/>
                    </a:lnTo>
                    <a:lnTo>
                      <a:pt x="3744" y="1405"/>
                    </a:lnTo>
                    <a:lnTo>
                      <a:pt x="3744" y="1419"/>
                    </a:lnTo>
                    <a:lnTo>
                      <a:pt x="3730" y="1419"/>
                    </a:lnTo>
                    <a:lnTo>
                      <a:pt x="3730" y="1433"/>
                    </a:lnTo>
                    <a:lnTo>
                      <a:pt x="3730" y="1447"/>
                    </a:lnTo>
                    <a:lnTo>
                      <a:pt x="3730" y="1461"/>
                    </a:lnTo>
                    <a:lnTo>
                      <a:pt x="3730" y="1475"/>
                    </a:lnTo>
                    <a:lnTo>
                      <a:pt x="3716" y="1490"/>
                    </a:lnTo>
                    <a:lnTo>
                      <a:pt x="3716" y="1504"/>
                    </a:lnTo>
                    <a:lnTo>
                      <a:pt x="3716" y="1518"/>
                    </a:lnTo>
                    <a:lnTo>
                      <a:pt x="3716" y="1532"/>
                    </a:lnTo>
                    <a:lnTo>
                      <a:pt x="3716" y="1546"/>
                    </a:lnTo>
                    <a:lnTo>
                      <a:pt x="3702" y="1546"/>
                    </a:lnTo>
                    <a:lnTo>
                      <a:pt x="3702" y="1561"/>
                    </a:lnTo>
                    <a:lnTo>
                      <a:pt x="3702" y="1575"/>
                    </a:lnTo>
                    <a:lnTo>
                      <a:pt x="3702" y="1589"/>
                    </a:lnTo>
                    <a:lnTo>
                      <a:pt x="3688" y="1603"/>
                    </a:lnTo>
                    <a:lnTo>
                      <a:pt x="3688" y="1617"/>
                    </a:lnTo>
                    <a:lnTo>
                      <a:pt x="3688" y="1631"/>
                    </a:lnTo>
                    <a:lnTo>
                      <a:pt x="3688" y="1646"/>
                    </a:lnTo>
                    <a:lnTo>
                      <a:pt x="3673" y="1660"/>
                    </a:lnTo>
                    <a:lnTo>
                      <a:pt x="3673" y="1674"/>
                    </a:lnTo>
                    <a:lnTo>
                      <a:pt x="3673" y="1688"/>
                    </a:lnTo>
                    <a:lnTo>
                      <a:pt x="3673" y="1702"/>
                    </a:lnTo>
                    <a:lnTo>
                      <a:pt x="3673" y="1717"/>
                    </a:lnTo>
                    <a:lnTo>
                      <a:pt x="3659" y="1731"/>
                    </a:lnTo>
                    <a:lnTo>
                      <a:pt x="3673" y="1731"/>
                    </a:lnTo>
                    <a:lnTo>
                      <a:pt x="3673" y="1745"/>
                    </a:lnTo>
                    <a:lnTo>
                      <a:pt x="3688" y="1745"/>
                    </a:lnTo>
                    <a:lnTo>
                      <a:pt x="3702" y="1745"/>
                    </a:lnTo>
                    <a:lnTo>
                      <a:pt x="3702" y="1759"/>
                    </a:lnTo>
                    <a:lnTo>
                      <a:pt x="3716" y="1759"/>
                    </a:lnTo>
                    <a:lnTo>
                      <a:pt x="3730" y="1759"/>
                    </a:lnTo>
                    <a:lnTo>
                      <a:pt x="3730" y="1773"/>
                    </a:lnTo>
                    <a:lnTo>
                      <a:pt x="3716" y="1773"/>
                    </a:lnTo>
                    <a:lnTo>
                      <a:pt x="3716" y="1788"/>
                    </a:lnTo>
                    <a:lnTo>
                      <a:pt x="3716" y="1802"/>
                    </a:lnTo>
                    <a:lnTo>
                      <a:pt x="3716" y="1816"/>
                    </a:lnTo>
                    <a:lnTo>
                      <a:pt x="3702" y="1858"/>
                    </a:lnTo>
                    <a:lnTo>
                      <a:pt x="3702" y="1873"/>
                    </a:lnTo>
                    <a:lnTo>
                      <a:pt x="3688" y="1915"/>
                    </a:lnTo>
                    <a:lnTo>
                      <a:pt x="3688" y="1929"/>
                    </a:lnTo>
                    <a:lnTo>
                      <a:pt x="3688" y="1958"/>
                    </a:lnTo>
                    <a:lnTo>
                      <a:pt x="3673" y="1986"/>
                    </a:lnTo>
                    <a:lnTo>
                      <a:pt x="3673" y="2000"/>
                    </a:lnTo>
                    <a:lnTo>
                      <a:pt x="3659" y="2043"/>
                    </a:lnTo>
                    <a:lnTo>
                      <a:pt x="3659" y="2057"/>
                    </a:lnTo>
                    <a:lnTo>
                      <a:pt x="3645" y="2142"/>
                    </a:lnTo>
                    <a:lnTo>
                      <a:pt x="3631" y="2171"/>
                    </a:lnTo>
                    <a:lnTo>
                      <a:pt x="3631" y="2185"/>
                    </a:lnTo>
                    <a:lnTo>
                      <a:pt x="3631" y="2199"/>
                    </a:lnTo>
                    <a:lnTo>
                      <a:pt x="3631" y="2213"/>
                    </a:lnTo>
                    <a:lnTo>
                      <a:pt x="3617" y="2270"/>
                    </a:lnTo>
                    <a:lnTo>
                      <a:pt x="3603" y="2298"/>
                    </a:lnTo>
                    <a:lnTo>
                      <a:pt x="3603" y="2312"/>
                    </a:lnTo>
                    <a:lnTo>
                      <a:pt x="3588" y="2341"/>
                    </a:lnTo>
                    <a:lnTo>
                      <a:pt x="3588" y="2355"/>
                    </a:lnTo>
                    <a:lnTo>
                      <a:pt x="3574" y="2383"/>
                    </a:lnTo>
                    <a:lnTo>
                      <a:pt x="3560" y="2369"/>
                    </a:lnTo>
                    <a:lnTo>
                      <a:pt x="3546" y="2369"/>
                    </a:lnTo>
                    <a:lnTo>
                      <a:pt x="3532" y="2369"/>
                    </a:lnTo>
                    <a:lnTo>
                      <a:pt x="3517" y="2369"/>
                    </a:lnTo>
                    <a:lnTo>
                      <a:pt x="3503" y="2369"/>
                    </a:lnTo>
                    <a:lnTo>
                      <a:pt x="3475" y="2355"/>
                    </a:lnTo>
                    <a:lnTo>
                      <a:pt x="3461" y="2355"/>
                    </a:lnTo>
                    <a:lnTo>
                      <a:pt x="3447" y="2355"/>
                    </a:lnTo>
                    <a:lnTo>
                      <a:pt x="3432" y="2355"/>
                    </a:lnTo>
                    <a:lnTo>
                      <a:pt x="3432" y="2341"/>
                    </a:lnTo>
                    <a:lnTo>
                      <a:pt x="3418" y="2341"/>
                    </a:lnTo>
                    <a:lnTo>
                      <a:pt x="3404" y="2341"/>
                    </a:lnTo>
                    <a:lnTo>
                      <a:pt x="3376" y="2327"/>
                    </a:lnTo>
                    <a:lnTo>
                      <a:pt x="3361" y="2312"/>
                    </a:lnTo>
                    <a:lnTo>
                      <a:pt x="3333" y="2312"/>
                    </a:lnTo>
                    <a:lnTo>
                      <a:pt x="3333" y="2298"/>
                    </a:lnTo>
                    <a:lnTo>
                      <a:pt x="3319" y="2298"/>
                    </a:lnTo>
                    <a:lnTo>
                      <a:pt x="3305" y="2298"/>
                    </a:lnTo>
                    <a:lnTo>
                      <a:pt x="3291" y="2284"/>
                    </a:lnTo>
                    <a:lnTo>
                      <a:pt x="3262" y="2270"/>
                    </a:lnTo>
                    <a:lnTo>
                      <a:pt x="3248" y="2270"/>
                    </a:lnTo>
                    <a:lnTo>
                      <a:pt x="3234" y="2256"/>
                    </a:lnTo>
                    <a:lnTo>
                      <a:pt x="3220" y="2256"/>
                    </a:lnTo>
                    <a:lnTo>
                      <a:pt x="3205" y="2241"/>
                    </a:lnTo>
                    <a:lnTo>
                      <a:pt x="3191" y="2241"/>
                    </a:lnTo>
                    <a:lnTo>
                      <a:pt x="3177" y="2227"/>
                    </a:lnTo>
                    <a:lnTo>
                      <a:pt x="3163" y="2227"/>
                    </a:lnTo>
                    <a:lnTo>
                      <a:pt x="3149" y="2213"/>
                    </a:lnTo>
                    <a:lnTo>
                      <a:pt x="3120" y="2213"/>
                    </a:lnTo>
                    <a:lnTo>
                      <a:pt x="3120" y="2199"/>
                    </a:lnTo>
                    <a:lnTo>
                      <a:pt x="3106" y="2199"/>
                    </a:lnTo>
                    <a:lnTo>
                      <a:pt x="3092" y="2185"/>
                    </a:lnTo>
                    <a:lnTo>
                      <a:pt x="3078" y="2185"/>
                    </a:lnTo>
                    <a:lnTo>
                      <a:pt x="3064" y="2171"/>
                    </a:lnTo>
                    <a:lnTo>
                      <a:pt x="3049" y="2171"/>
                    </a:lnTo>
                    <a:lnTo>
                      <a:pt x="3035" y="2156"/>
                    </a:lnTo>
                    <a:lnTo>
                      <a:pt x="3021" y="2156"/>
                    </a:lnTo>
                    <a:lnTo>
                      <a:pt x="3007" y="2156"/>
                    </a:lnTo>
                    <a:lnTo>
                      <a:pt x="2993" y="2142"/>
                    </a:lnTo>
                    <a:lnTo>
                      <a:pt x="2964" y="2128"/>
                    </a:lnTo>
                    <a:lnTo>
                      <a:pt x="2950" y="2128"/>
                    </a:lnTo>
                    <a:lnTo>
                      <a:pt x="2936" y="2114"/>
                    </a:lnTo>
                    <a:lnTo>
                      <a:pt x="2908" y="2100"/>
                    </a:lnTo>
                    <a:lnTo>
                      <a:pt x="2893" y="2100"/>
                    </a:lnTo>
                    <a:lnTo>
                      <a:pt x="2879" y="2100"/>
                    </a:lnTo>
                    <a:lnTo>
                      <a:pt x="2865" y="2100"/>
                    </a:lnTo>
                    <a:lnTo>
                      <a:pt x="2865" y="2085"/>
                    </a:lnTo>
                    <a:lnTo>
                      <a:pt x="2851" y="2085"/>
                    </a:lnTo>
                    <a:lnTo>
                      <a:pt x="2837" y="2085"/>
                    </a:lnTo>
                    <a:lnTo>
                      <a:pt x="2823" y="2071"/>
                    </a:lnTo>
                    <a:lnTo>
                      <a:pt x="2808" y="2071"/>
                    </a:lnTo>
                    <a:lnTo>
                      <a:pt x="2780" y="2071"/>
                    </a:lnTo>
                    <a:lnTo>
                      <a:pt x="2709" y="2043"/>
                    </a:lnTo>
                    <a:lnTo>
                      <a:pt x="2695" y="2029"/>
                    </a:lnTo>
                    <a:lnTo>
                      <a:pt x="2681" y="2029"/>
                    </a:lnTo>
                    <a:lnTo>
                      <a:pt x="2667" y="2029"/>
                    </a:lnTo>
                    <a:lnTo>
                      <a:pt x="2652" y="2014"/>
                    </a:lnTo>
                    <a:lnTo>
                      <a:pt x="2624" y="2000"/>
                    </a:lnTo>
                    <a:lnTo>
                      <a:pt x="2610" y="2000"/>
                    </a:lnTo>
                    <a:lnTo>
                      <a:pt x="2581" y="2000"/>
                    </a:lnTo>
                    <a:lnTo>
                      <a:pt x="2581" y="1986"/>
                    </a:lnTo>
                    <a:lnTo>
                      <a:pt x="2567" y="1986"/>
                    </a:lnTo>
                    <a:lnTo>
                      <a:pt x="2553" y="1986"/>
                    </a:lnTo>
                    <a:lnTo>
                      <a:pt x="2539" y="1972"/>
                    </a:lnTo>
                    <a:lnTo>
                      <a:pt x="2525" y="1972"/>
                    </a:lnTo>
                    <a:lnTo>
                      <a:pt x="2511" y="1958"/>
                    </a:lnTo>
                    <a:lnTo>
                      <a:pt x="2496" y="1958"/>
                    </a:lnTo>
                    <a:lnTo>
                      <a:pt x="2482" y="1958"/>
                    </a:lnTo>
                    <a:lnTo>
                      <a:pt x="2425" y="1929"/>
                    </a:lnTo>
                    <a:lnTo>
                      <a:pt x="2298" y="1887"/>
                    </a:lnTo>
                    <a:lnTo>
                      <a:pt x="2085" y="1816"/>
                    </a:lnTo>
                    <a:lnTo>
                      <a:pt x="2071" y="1816"/>
                    </a:lnTo>
                    <a:lnTo>
                      <a:pt x="2057" y="1816"/>
                    </a:lnTo>
                    <a:lnTo>
                      <a:pt x="2043" y="1816"/>
                    </a:lnTo>
                    <a:lnTo>
                      <a:pt x="2014" y="1816"/>
                    </a:lnTo>
                    <a:lnTo>
                      <a:pt x="1986" y="1816"/>
                    </a:lnTo>
                    <a:lnTo>
                      <a:pt x="1957" y="1816"/>
                    </a:lnTo>
                    <a:lnTo>
                      <a:pt x="1943" y="1816"/>
                    </a:lnTo>
                    <a:lnTo>
                      <a:pt x="1915" y="1816"/>
                    </a:lnTo>
                    <a:lnTo>
                      <a:pt x="1887" y="1816"/>
                    </a:lnTo>
                    <a:lnTo>
                      <a:pt x="1844" y="1816"/>
                    </a:lnTo>
                    <a:lnTo>
                      <a:pt x="1801" y="1816"/>
                    </a:lnTo>
                    <a:lnTo>
                      <a:pt x="1773" y="1816"/>
                    </a:lnTo>
                    <a:lnTo>
                      <a:pt x="1759" y="1816"/>
                    </a:lnTo>
                    <a:lnTo>
                      <a:pt x="1716" y="1816"/>
                    </a:lnTo>
                    <a:lnTo>
                      <a:pt x="1688" y="1816"/>
                    </a:lnTo>
                    <a:lnTo>
                      <a:pt x="1645" y="1816"/>
                    </a:lnTo>
                    <a:lnTo>
                      <a:pt x="1589" y="1816"/>
                    </a:lnTo>
                    <a:lnTo>
                      <a:pt x="1532" y="1816"/>
                    </a:lnTo>
                    <a:lnTo>
                      <a:pt x="1489" y="1816"/>
                    </a:lnTo>
                    <a:lnTo>
                      <a:pt x="1177" y="1816"/>
                    </a:lnTo>
                    <a:lnTo>
                      <a:pt x="809" y="1816"/>
                    </a:lnTo>
                    <a:lnTo>
                      <a:pt x="695" y="1816"/>
                    </a:lnTo>
                    <a:lnTo>
                      <a:pt x="695" y="1788"/>
                    </a:lnTo>
                    <a:lnTo>
                      <a:pt x="454" y="1788"/>
                    </a:lnTo>
                    <a:lnTo>
                      <a:pt x="426" y="1788"/>
                    </a:lnTo>
                    <a:lnTo>
                      <a:pt x="426" y="1702"/>
                    </a:lnTo>
                    <a:lnTo>
                      <a:pt x="482" y="1646"/>
                    </a:lnTo>
                    <a:lnTo>
                      <a:pt x="454" y="1532"/>
                    </a:lnTo>
                    <a:lnTo>
                      <a:pt x="440" y="1532"/>
                    </a:lnTo>
                    <a:lnTo>
                      <a:pt x="397" y="1362"/>
                    </a:lnTo>
                    <a:lnTo>
                      <a:pt x="369" y="1277"/>
                    </a:lnTo>
                    <a:lnTo>
                      <a:pt x="270" y="1192"/>
                    </a:lnTo>
                    <a:lnTo>
                      <a:pt x="0" y="922"/>
                    </a:lnTo>
                    <a:lnTo>
                      <a:pt x="14" y="908"/>
                    </a:lnTo>
                    <a:lnTo>
                      <a:pt x="298" y="1163"/>
                    </a:lnTo>
                    <a:lnTo>
                      <a:pt x="653" y="880"/>
                    </a:lnTo>
                    <a:lnTo>
                      <a:pt x="653" y="866"/>
                    </a:lnTo>
                    <a:lnTo>
                      <a:pt x="695" y="837"/>
                    </a:lnTo>
                    <a:lnTo>
                      <a:pt x="780" y="766"/>
                    </a:lnTo>
                    <a:lnTo>
                      <a:pt x="724" y="681"/>
                    </a:lnTo>
                    <a:lnTo>
                      <a:pt x="695" y="710"/>
                    </a:lnTo>
                    <a:lnTo>
                      <a:pt x="582" y="823"/>
                    </a:lnTo>
                    <a:lnTo>
                      <a:pt x="355" y="823"/>
                    </a:lnTo>
                    <a:lnTo>
                      <a:pt x="284" y="936"/>
                    </a:lnTo>
                    <a:lnTo>
                      <a:pt x="256" y="922"/>
                    </a:lnTo>
                    <a:lnTo>
                      <a:pt x="270" y="880"/>
                    </a:lnTo>
                    <a:lnTo>
                      <a:pt x="270" y="596"/>
                    </a:lnTo>
                    <a:lnTo>
                      <a:pt x="270" y="397"/>
                    </a:lnTo>
                    <a:lnTo>
                      <a:pt x="270" y="383"/>
                    </a:lnTo>
                    <a:lnTo>
                      <a:pt x="397" y="341"/>
                    </a:lnTo>
                    <a:lnTo>
                      <a:pt x="511" y="284"/>
                    </a:lnTo>
                    <a:lnTo>
                      <a:pt x="695" y="199"/>
                    </a:lnTo>
                    <a:lnTo>
                      <a:pt x="1021" y="57"/>
                    </a:lnTo>
                    <a:lnTo>
                      <a:pt x="1149" y="0"/>
                    </a:lnTo>
                    <a:lnTo>
                      <a:pt x="1163" y="14"/>
                    </a:lnTo>
                    <a:lnTo>
                      <a:pt x="1220" y="29"/>
                    </a:lnTo>
                    <a:lnTo>
                      <a:pt x="1262" y="43"/>
                    </a:lnTo>
                    <a:lnTo>
                      <a:pt x="1291" y="57"/>
                    </a:lnTo>
                    <a:lnTo>
                      <a:pt x="1348" y="85"/>
                    </a:lnTo>
                    <a:lnTo>
                      <a:pt x="1390" y="100"/>
                    </a:lnTo>
                    <a:lnTo>
                      <a:pt x="1461" y="142"/>
                    </a:lnTo>
                    <a:lnTo>
                      <a:pt x="1589" y="185"/>
                    </a:lnTo>
                    <a:lnTo>
                      <a:pt x="1745" y="256"/>
                    </a:lnTo>
                    <a:lnTo>
                      <a:pt x="1759" y="256"/>
                    </a:lnTo>
                    <a:lnTo>
                      <a:pt x="1773" y="256"/>
                    </a:lnTo>
                    <a:lnTo>
                      <a:pt x="1887" y="312"/>
                    </a:lnTo>
                    <a:lnTo>
                      <a:pt x="1901" y="312"/>
                    </a:lnTo>
                    <a:lnTo>
                      <a:pt x="1915" y="341"/>
                    </a:lnTo>
                    <a:lnTo>
                      <a:pt x="1929" y="383"/>
                    </a:lnTo>
                    <a:lnTo>
                      <a:pt x="1957" y="511"/>
                    </a:lnTo>
                    <a:lnTo>
                      <a:pt x="2000" y="639"/>
                    </a:lnTo>
                    <a:close/>
                  </a:path>
                </a:pathLst>
              </a:custGeom>
              <a:noFill/>
              <a:ln w="0" cap="flat">
                <a:solidFill>
                  <a:srgbClr val="000000"/>
                </a:solidFill>
                <a:prstDash val="solid"/>
                <a:round/>
                <a:headEnd/>
                <a:tailEnd/>
              </a:ln>
              <a:extLst>
                <a:ext uri="{909E8E84-426E-40DD-AFC4-6F175D3DCCD1}">
                  <a14:hiddenFill xmlns="" xmlns:a14="http://schemas.microsoft.com/office/drawing/2010/main">
                    <a:solidFill>
                      <a:srgbClr val="FFFFFF"/>
                    </a:solidFill>
                  </a14:hiddenFill>
                </a:ext>
              </a:extLst>
            </p:spPr>
            <p:txBody>
              <a:bodyPr/>
              <a:lstStyle/>
              <a:p>
                <a:endParaRPr lang="ja-JP" altLang="en-US"/>
              </a:p>
            </p:txBody>
          </p:sp>
          <p:sp>
            <p:nvSpPr>
              <p:cNvPr id="33933" name="Freeform 178"/>
              <p:cNvSpPr>
                <a:spLocks noChangeAspect="1"/>
              </p:cNvSpPr>
              <p:nvPr/>
            </p:nvSpPr>
            <p:spPr bwMode="auto">
              <a:xfrm>
                <a:off x="11134" y="5573"/>
                <a:ext cx="1925" cy="2596"/>
              </a:xfrm>
              <a:custGeom>
                <a:avLst/>
                <a:gdLst>
                  <a:gd name="T0" fmla="*/ 2147483647 w 1206"/>
                  <a:gd name="T1" fmla="*/ 0 h 1631"/>
                  <a:gd name="T2" fmla="*/ 2147483647 w 1206"/>
                  <a:gd name="T3" fmla="*/ 0 h 1631"/>
                  <a:gd name="T4" fmla="*/ 2147483647 w 1206"/>
                  <a:gd name="T5" fmla="*/ 2147483647 h 1631"/>
                  <a:gd name="T6" fmla="*/ 2147483647 w 1206"/>
                  <a:gd name="T7" fmla="*/ 2147483647 h 1631"/>
                  <a:gd name="T8" fmla="*/ 2147483647 w 1206"/>
                  <a:gd name="T9" fmla="*/ 2147483647 h 1631"/>
                  <a:gd name="T10" fmla="*/ 2147483647 w 1206"/>
                  <a:gd name="T11" fmla="*/ 2147483647 h 1631"/>
                  <a:gd name="T12" fmla="*/ 2147483647 w 1206"/>
                  <a:gd name="T13" fmla="*/ 2147483647 h 1631"/>
                  <a:gd name="T14" fmla="*/ 2147483647 w 1206"/>
                  <a:gd name="T15" fmla="*/ 2147483647 h 1631"/>
                  <a:gd name="T16" fmla="*/ 2147483647 w 1206"/>
                  <a:gd name="T17" fmla="*/ 2147483647 h 1631"/>
                  <a:gd name="T18" fmla="*/ 2147483647 w 1206"/>
                  <a:gd name="T19" fmla="*/ 2147483647 h 1631"/>
                  <a:gd name="T20" fmla="*/ 2147483647 w 1206"/>
                  <a:gd name="T21" fmla="*/ 2147483647 h 1631"/>
                  <a:gd name="T22" fmla="*/ 2147483647 w 1206"/>
                  <a:gd name="T23" fmla="*/ 2147483647 h 1631"/>
                  <a:gd name="T24" fmla="*/ 2147483647 w 1206"/>
                  <a:gd name="T25" fmla="*/ 2147483647 h 1631"/>
                  <a:gd name="T26" fmla="*/ 2147483647 w 1206"/>
                  <a:gd name="T27" fmla="*/ 2147483647 h 1631"/>
                  <a:gd name="T28" fmla="*/ 2147483647 w 1206"/>
                  <a:gd name="T29" fmla="*/ 2147483647 h 1631"/>
                  <a:gd name="T30" fmla="*/ 2147483647 w 1206"/>
                  <a:gd name="T31" fmla="*/ 2147483647 h 1631"/>
                  <a:gd name="T32" fmla="*/ 2147483647 w 1206"/>
                  <a:gd name="T33" fmla="*/ 2147483647 h 1631"/>
                  <a:gd name="T34" fmla="*/ 2147483647 w 1206"/>
                  <a:gd name="T35" fmla="*/ 2147483647 h 1631"/>
                  <a:gd name="T36" fmla="*/ 2147483647 w 1206"/>
                  <a:gd name="T37" fmla="*/ 2147483647 h 1631"/>
                  <a:gd name="T38" fmla="*/ 2147483647 w 1206"/>
                  <a:gd name="T39" fmla="*/ 2147483647 h 1631"/>
                  <a:gd name="T40" fmla="*/ 2147483647 w 1206"/>
                  <a:gd name="T41" fmla="*/ 2147483647 h 1631"/>
                  <a:gd name="T42" fmla="*/ 2147483647 w 1206"/>
                  <a:gd name="T43" fmla="*/ 2147483647 h 1631"/>
                  <a:gd name="T44" fmla="*/ 2147483647 w 1206"/>
                  <a:gd name="T45" fmla="*/ 2147483647 h 1631"/>
                  <a:gd name="T46" fmla="*/ 2147483647 w 1206"/>
                  <a:gd name="T47" fmla="*/ 2147483647 h 1631"/>
                  <a:gd name="T48" fmla="*/ 2147483647 w 1206"/>
                  <a:gd name="T49" fmla="*/ 2147483647 h 1631"/>
                  <a:gd name="T50" fmla="*/ 2147483647 w 1206"/>
                  <a:gd name="T51" fmla="*/ 2147483647 h 1631"/>
                  <a:gd name="T52" fmla="*/ 2147483647 w 1206"/>
                  <a:gd name="T53" fmla="*/ 2147483647 h 1631"/>
                  <a:gd name="T54" fmla="*/ 2147483647 w 1206"/>
                  <a:gd name="T55" fmla="*/ 2147483647 h 1631"/>
                  <a:gd name="T56" fmla="*/ 2147483647 w 1206"/>
                  <a:gd name="T57" fmla="*/ 2147483647 h 1631"/>
                  <a:gd name="T58" fmla="*/ 2147483647 w 1206"/>
                  <a:gd name="T59" fmla="*/ 2147483647 h 1631"/>
                  <a:gd name="T60" fmla="*/ 2147483647 w 1206"/>
                  <a:gd name="T61" fmla="*/ 2147483647 h 1631"/>
                  <a:gd name="T62" fmla="*/ 2147483647 w 1206"/>
                  <a:gd name="T63" fmla="*/ 2147483647 h 1631"/>
                  <a:gd name="T64" fmla="*/ 2147483647 w 1206"/>
                  <a:gd name="T65" fmla="*/ 2147483647 h 1631"/>
                  <a:gd name="T66" fmla="*/ 2147483647 w 1206"/>
                  <a:gd name="T67" fmla="*/ 2147483647 h 1631"/>
                  <a:gd name="T68" fmla="*/ 2147483647 w 1206"/>
                  <a:gd name="T69" fmla="*/ 2147483647 h 1631"/>
                  <a:gd name="T70" fmla="*/ 2147483647 w 1206"/>
                  <a:gd name="T71" fmla="*/ 2147483647 h 1631"/>
                  <a:gd name="T72" fmla="*/ 0 w 1206"/>
                  <a:gd name="T73" fmla="*/ 2147483647 h 1631"/>
                  <a:gd name="T74" fmla="*/ 2147483647 w 1206"/>
                  <a:gd name="T75" fmla="*/ 2147483647 h 1631"/>
                  <a:gd name="T76" fmla="*/ 2147483647 w 1206"/>
                  <a:gd name="T77" fmla="*/ 2147483647 h 1631"/>
                  <a:gd name="T78" fmla="*/ 2147483647 w 1206"/>
                  <a:gd name="T79" fmla="*/ 2147483647 h 1631"/>
                  <a:gd name="T80" fmla="*/ 2147483647 w 1206"/>
                  <a:gd name="T81" fmla="*/ 2147483647 h 1631"/>
                  <a:gd name="T82" fmla="*/ 2147483647 w 1206"/>
                  <a:gd name="T83" fmla="*/ 2147483647 h 1631"/>
                  <a:gd name="T84" fmla="*/ 2147483647 w 1206"/>
                  <a:gd name="T85" fmla="*/ 2147483647 h 1631"/>
                  <a:gd name="T86" fmla="*/ 2147483647 w 1206"/>
                  <a:gd name="T87" fmla="*/ 2147483647 h 1631"/>
                  <a:gd name="T88" fmla="*/ 2147483647 w 1206"/>
                  <a:gd name="T89" fmla="*/ 2147483647 h 1631"/>
                  <a:gd name="T90" fmla="*/ 2147483647 w 1206"/>
                  <a:gd name="T91" fmla="*/ 2147483647 h 1631"/>
                  <a:gd name="T92" fmla="*/ 2147483647 w 1206"/>
                  <a:gd name="T93" fmla="*/ 2147483647 h 1631"/>
                  <a:gd name="T94" fmla="*/ 2147483647 w 1206"/>
                  <a:gd name="T95" fmla="*/ 2147483647 h 1631"/>
                  <a:gd name="T96" fmla="*/ 2147483647 w 1206"/>
                  <a:gd name="T97" fmla="*/ 2147483647 h 1631"/>
                  <a:gd name="T98" fmla="*/ 2147483647 w 1206"/>
                  <a:gd name="T99" fmla="*/ 2147483647 h 1631"/>
                  <a:gd name="T100" fmla="*/ 2147483647 w 1206"/>
                  <a:gd name="T101" fmla="*/ 2147483647 h 1631"/>
                  <a:gd name="T102" fmla="*/ 2147483647 w 1206"/>
                  <a:gd name="T103" fmla="*/ 2147483647 h 1631"/>
                  <a:gd name="T104" fmla="*/ 2147483647 w 1206"/>
                  <a:gd name="T105" fmla="*/ 2147483647 h 1631"/>
                  <a:gd name="T106" fmla="*/ 2147483647 w 1206"/>
                  <a:gd name="T107" fmla="*/ 2147483647 h 1631"/>
                  <a:gd name="T108" fmla="*/ 2147483647 w 1206"/>
                  <a:gd name="T109" fmla="*/ 2147483647 h 1631"/>
                  <a:gd name="T110" fmla="*/ 2147483647 w 1206"/>
                  <a:gd name="T111" fmla="*/ 2147483647 h 1631"/>
                  <a:gd name="T112" fmla="*/ 2147483647 w 1206"/>
                  <a:gd name="T113" fmla="*/ 2147483647 h 1631"/>
                  <a:gd name="T114" fmla="*/ 2147483647 w 1206"/>
                  <a:gd name="T115" fmla="*/ 2147483647 h 1631"/>
                  <a:gd name="T116" fmla="*/ 2147483647 w 1206"/>
                  <a:gd name="T117" fmla="*/ 0 h 1631"/>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206"/>
                  <a:gd name="T178" fmla="*/ 0 h 1631"/>
                  <a:gd name="T179" fmla="*/ 1206 w 1206"/>
                  <a:gd name="T180" fmla="*/ 1631 h 1631"/>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206" h="1631">
                    <a:moveTo>
                      <a:pt x="539" y="0"/>
                    </a:moveTo>
                    <a:lnTo>
                      <a:pt x="539" y="0"/>
                    </a:lnTo>
                    <a:lnTo>
                      <a:pt x="554" y="0"/>
                    </a:lnTo>
                    <a:lnTo>
                      <a:pt x="568" y="0"/>
                    </a:lnTo>
                    <a:lnTo>
                      <a:pt x="596" y="0"/>
                    </a:lnTo>
                    <a:lnTo>
                      <a:pt x="624" y="0"/>
                    </a:lnTo>
                    <a:lnTo>
                      <a:pt x="653" y="0"/>
                    </a:lnTo>
                    <a:lnTo>
                      <a:pt x="681" y="0"/>
                    </a:lnTo>
                    <a:lnTo>
                      <a:pt x="710" y="0"/>
                    </a:lnTo>
                    <a:lnTo>
                      <a:pt x="738" y="0"/>
                    </a:lnTo>
                    <a:lnTo>
                      <a:pt x="752" y="0"/>
                    </a:lnTo>
                    <a:lnTo>
                      <a:pt x="766" y="0"/>
                    </a:lnTo>
                    <a:lnTo>
                      <a:pt x="780" y="0"/>
                    </a:lnTo>
                    <a:lnTo>
                      <a:pt x="795" y="0"/>
                    </a:lnTo>
                    <a:lnTo>
                      <a:pt x="809" y="0"/>
                    </a:lnTo>
                    <a:lnTo>
                      <a:pt x="837" y="0"/>
                    </a:lnTo>
                    <a:lnTo>
                      <a:pt x="866" y="0"/>
                    </a:lnTo>
                    <a:lnTo>
                      <a:pt x="894" y="0"/>
                    </a:lnTo>
                    <a:lnTo>
                      <a:pt x="922" y="14"/>
                    </a:lnTo>
                    <a:lnTo>
                      <a:pt x="951" y="14"/>
                    </a:lnTo>
                    <a:lnTo>
                      <a:pt x="965" y="14"/>
                    </a:lnTo>
                    <a:lnTo>
                      <a:pt x="965" y="28"/>
                    </a:lnTo>
                    <a:lnTo>
                      <a:pt x="965" y="85"/>
                    </a:lnTo>
                    <a:lnTo>
                      <a:pt x="965" y="113"/>
                    </a:lnTo>
                    <a:lnTo>
                      <a:pt x="965" y="156"/>
                    </a:lnTo>
                    <a:lnTo>
                      <a:pt x="965" y="184"/>
                    </a:lnTo>
                    <a:lnTo>
                      <a:pt x="965" y="198"/>
                    </a:lnTo>
                    <a:lnTo>
                      <a:pt x="965" y="227"/>
                    </a:lnTo>
                    <a:lnTo>
                      <a:pt x="965" y="255"/>
                    </a:lnTo>
                    <a:lnTo>
                      <a:pt x="965" y="284"/>
                    </a:lnTo>
                    <a:lnTo>
                      <a:pt x="965" y="312"/>
                    </a:lnTo>
                    <a:lnTo>
                      <a:pt x="965" y="326"/>
                    </a:lnTo>
                    <a:lnTo>
                      <a:pt x="965" y="354"/>
                    </a:lnTo>
                    <a:lnTo>
                      <a:pt x="965" y="369"/>
                    </a:lnTo>
                    <a:lnTo>
                      <a:pt x="965" y="383"/>
                    </a:lnTo>
                    <a:lnTo>
                      <a:pt x="951" y="397"/>
                    </a:lnTo>
                    <a:lnTo>
                      <a:pt x="951" y="411"/>
                    </a:lnTo>
                    <a:lnTo>
                      <a:pt x="951" y="440"/>
                    </a:lnTo>
                    <a:lnTo>
                      <a:pt x="951" y="454"/>
                    </a:lnTo>
                    <a:lnTo>
                      <a:pt x="951" y="468"/>
                    </a:lnTo>
                    <a:lnTo>
                      <a:pt x="951" y="482"/>
                    </a:lnTo>
                    <a:lnTo>
                      <a:pt x="951" y="496"/>
                    </a:lnTo>
                    <a:lnTo>
                      <a:pt x="951" y="510"/>
                    </a:lnTo>
                    <a:lnTo>
                      <a:pt x="951" y="525"/>
                    </a:lnTo>
                    <a:lnTo>
                      <a:pt x="951" y="567"/>
                    </a:lnTo>
                    <a:lnTo>
                      <a:pt x="951" y="596"/>
                    </a:lnTo>
                    <a:lnTo>
                      <a:pt x="951" y="638"/>
                    </a:lnTo>
                    <a:lnTo>
                      <a:pt x="951" y="666"/>
                    </a:lnTo>
                    <a:lnTo>
                      <a:pt x="951" y="681"/>
                    </a:lnTo>
                    <a:lnTo>
                      <a:pt x="951" y="695"/>
                    </a:lnTo>
                    <a:lnTo>
                      <a:pt x="951" y="723"/>
                    </a:lnTo>
                    <a:lnTo>
                      <a:pt x="951" y="737"/>
                    </a:lnTo>
                    <a:lnTo>
                      <a:pt x="936" y="794"/>
                    </a:lnTo>
                    <a:lnTo>
                      <a:pt x="936" y="851"/>
                    </a:lnTo>
                    <a:lnTo>
                      <a:pt x="936" y="979"/>
                    </a:lnTo>
                    <a:lnTo>
                      <a:pt x="922" y="1035"/>
                    </a:lnTo>
                    <a:lnTo>
                      <a:pt x="922" y="1064"/>
                    </a:lnTo>
                    <a:lnTo>
                      <a:pt x="922" y="1078"/>
                    </a:lnTo>
                    <a:lnTo>
                      <a:pt x="922" y="1092"/>
                    </a:lnTo>
                    <a:lnTo>
                      <a:pt x="908" y="1177"/>
                    </a:lnTo>
                    <a:lnTo>
                      <a:pt x="922" y="1177"/>
                    </a:lnTo>
                    <a:lnTo>
                      <a:pt x="908" y="1191"/>
                    </a:lnTo>
                    <a:lnTo>
                      <a:pt x="908" y="1220"/>
                    </a:lnTo>
                    <a:lnTo>
                      <a:pt x="922" y="1220"/>
                    </a:lnTo>
                    <a:lnTo>
                      <a:pt x="936" y="1234"/>
                    </a:lnTo>
                    <a:lnTo>
                      <a:pt x="965" y="1234"/>
                    </a:lnTo>
                    <a:lnTo>
                      <a:pt x="993" y="1234"/>
                    </a:lnTo>
                    <a:lnTo>
                      <a:pt x="1036" y="1248"/>
                    </a:lnTo>
                    <a:lnTo>
                      <a:pt x="1078" y="1248"/>
                    </a:lnTo>
                    <a:lnTo>
                      <a:pt x="1092" y="1248"/>
                    </a:lnTo>
                    <a:lnTo>
                      <a:pt x="1107" y="1248"/>
                    </a:lnTo>
                    <a:lnTo>
                      <a:pt x="1107" y="1234"/>
                    </a:lnTo>
                    <a:lnTo>
                      <a:pt x="1121" y="1234"/>
                    </a:lnTo>
                    <a:lnTo>
                      <a:pt x="1121" y="1220"/>
                    </a:lnTo>
                    <a:lnTo>
                      <a:pt x="1135" y="1220"/>
                    </a:lnTo>
                    <a:lnTo>
                      <a:pt x="1149" y="1220"/>
                    </a:lnTo>
                    <a:lnTo>
                      <a:pt x="1163" y="1220"/>
                    </a:lnTo>
                    <a:lnTo>
                      <a:pt x="1192" y="1220"/>
                    </a:lnTo>
                    <a:lnTo>
                      <a:pt x="1178" y="1220"/>
                    </a:lnTo>
                    <a:lnTo>
                      <a:pt x="1163" y="1220"/>
                    </a:lnTo>
                    <a:lnTo>
                      <a:pt x="1163" y="1234"/>
                    </a:lnTo>
                    <a:lnTo>
                      <a:pt x="1149" y="1234"/>
                    </a:lnTo>
                    <a:lnTo>
                      <a:pt x="1135" y="1234"/>
                    </a:lnTo>
                    <a:lnTo>
                      <a:pt x="1149" y="1234"/>
                    </a:lnTo>
                    <a:lnTo>
                      <a:pt x="1149" y="1248"/>
                    </a:lnTo>
                    <a:lnTo>
                      <a:pt x="1163" y="1248"/>
                    </a:lnTo>
                    <a:lnTo>
                      <a:pt x="1178" y="1234"/>
                    </a:lnTo>
                    <a:lnTo>
                      <a:pt x="1192" y="1234"/>
                    </a:lnTo>
                    <a:lnTo>
                      <a:pt x="1206" y="1234"/>
                    </a:lnTo>
                    <a:lnTo>
                      <a:pt x="1206" y="1248"/>
                    </a:lnTo>
                    <a:lnTo>
                      <a:pt x="1192" y="1248"/>
                    </a:lnTo>
                    <a:lnTo>
                      <a:pt x="1178" y="1248"/>
                    </a:lnTo>
                    <a:lnTo>
                      <a:pt x="1163" y="1248"/>
                    </a:lnTo>
                    <a:lnTo>
                      <a:pt x="1149" y="1248"/>
                    </a:lnTo>
                    <a:lnTo>
                      <a:pt x="1135" y="1248"/>
                    </a:lnTo>
                    <a:lnTo>
                      <a:pt x="1135" y="1234"/>
                    </a:lnTo>
                    <a:lnTo>
                      <a:pt x="1121" y="1248"/>
                    </a:lnTo>
                    <a:lnTo>
                      <a:pt x="1121" y="1262"/>
                    </a:lnTo>
                    <a:lnTo>
                      <a:pt x="1107" y="1276"/>
                    </a:lnTo>
                    <a:lnTo>
                      <a:pt x="1121" y="1276"/>
                    </a:lnTo>
                    <a:lnTo>
                      <a:pt x="1121" y="1291"/>
                    </a:lnTo>
                    <a:lnTo>
                      <a:pt x="1121" y="1305"/>
                    </a:lnTo>
                    <a:lnTo>
                      <a:pt x="1107" y="1305"/>
                    </a:lnTo>
                    <a:lnTo>
                      <a:pt x="1107" y="1319"/>
                    </a:lnTo>
                    <a:lnTo>
                      <a:pt x="1107" y="1333"/>
                    </a:lnTo>
                    <a:lnTo>
                      <a:pt x="1107" y="1347"/>
                    </a:lnTo>
                    <a:lnTo>
                      <a:pt x="1092" y="1362"/>
                    </a:lnTo>
                    <a:lnTo>
                      <a:pt x="1092" y="1376"/>
                    </a:lnTo>
                    <a:lnTo>
                      <a:pt x="1107" y="1376"/>
                    </a:lnTo>
                    <a:lnTo>
                      <a:pt x="1107" y="1390"/>
                    </a:lnTo>
                    <a:lnTo>
                      <a:pt x="1107" y="1404"/>
                    </a:lnTo>
                    <a:lnTo>
                      <a:pt x="1107" y="1418"/>
                    </a:lnTo>
                    <a:lnTo>
                      <a:pt x="1107" y="1432"/>
                    </a:lnTo>
                    <a:lnTo>
                      <a:pt x="1092" y="1432"/>
                    </a:lnTo>
                    <a:lnTo>
                      <a:pt x="1092" y="1447"/>
                    </a:lnTo>
                    <a:lnTo>
                      <a:pt x="1078" y="1461"/>
                    </a:lnTo>
                    <a:lnTo>
                      <a:pt x="1078" y="1475"/>
                    </a:lnTo>
                    <a:lnTo>
                      <a:pt x="1078" y="1489"/>
                    </a:lnTo>
                    <a:lnTo>
                      <a:pt x="1078" y="1518"/>
                    </a:lnTo>
                    <a:lnTo>
                      <a:pt x="1078" y="1546"/>
                    </a:lnTo>
                    <a:lnTo>
                      <a:pt x="1078" y="1560"/>
                    </a:lnTo>
                    <a:lnTo>
                      <a:pt x="1064" y="1560"/>
                    </a:lnTo>
                    <a:lnTo>
                      <a:pt x="1064" y="1574"/>
                    </a:lnTo>
                    <a:lnTo>
                      <a:pt x="1064" y="1588"/>
                    </a:lnTo>
                    <a:lnTo>
                      <a:pt x="1064" y="1631"/>
                    </a:lnTo>
                    <a:lnTo>
                      <a:pt x="1036" y="1631"/>
                    </a:lnTo>
                    <a:lnTo>
                      <a:pt x="993" y="1617"/>
                    </a:lnTo>
                    <a:lnTo>
                      <a:pt x="965" y="1617"/>
                    </a:lnTo>
                    <a:lnTo>
                      <a:pt x="951" y="1617"/>
                    </a:lnTo>
                    <a:lnTo>
                      <a:pt x="951" y="1603"/>
                    </a:lnTo>
                    <a:lnTo>
                      <a:pt x="880" y="1588"/>
                    </a:lnTo>
                    <a:lnTo>
                      <a:pt x="866" y="1588"/>
                    </a:lnTo>
                    <a:lnTo>
                      <a:pt x="851" y="1588"/>
                    </a:lnTo>
                    <a:lnTo>
                      <a:pt x="837" y="1574"/>
                    </a:lnTo>
                    <a:lnTo>
                      <a:pt x="823" y="1574"/>
                    </a:lnTo>
                    <a:lnTo>
                      <a:pt x="809" y="1560"/>
                    </a:lnTo>
                    <a:lnTo>
                      <a:pt x="795" y="1560"/>
                    </a:lnTo>
                    <a:lnTo>
                      <a:pt x="766" y="1546"/>
                    </a:lnTo>
                    <a:lnTo>
                      <a:pt x="738" y="1532"/>
                    </a:lnTo>
                    <a:lnTo>
                      <a:pt x="724" y="1532"/>
                    </a:lnTo>
                    <a:lnTo>
                      <a:pt x="710" y="1532"/>
                    </a:lnTo>
                    <a:lnTo>
                      <a:pt x="710" y="1518"/>
                    </a:lnTo>
                    <a:lnTo>
                      <a:pt x="695" y="1518"/>
                    </a:lnTo>
                    <a:lnTo>
                      <a:pt x="681" y="1518"/>
                    </a:lnTo>
                    <a:lnTo>
                      <a:pt x="667" y="1518"/>
                    </a:lnTo>
                    <a:lnTo>
                      <a:pt x="653" y="1518"/>
                    </a:lnTo>
                    <a:lnTo>
                      <a:pt x="624" y="1518"/>
                    </a:lnTo>
                    <a:lnTo>
                      <a:pt x="610" y="1518"/>
                    </a:lnTo>
                    <a:lnTo>
                      <a:pt x="596" y="1503"/>
                    </a:lnTo>
                    <a:lnTo>
                      <a:pt x="582" y="1503"/>
                    </a:lnTo>
                    <a:lnTo>
                      <a:pt x="568" y="1503"/>
                    </a:lnTo>
                    <a:lnTo>
                      <a:pt x="554" y="1503"/>
                    </a:lnTo>
                    <a:lnTo>
                      <a:pt x="539" y="1503"/>
                    </a:lnTo>
                    <a:lnTo>
                      <a:pt x="525" y="1503"/>
                    </a:lnTo>
                    <a:lnTo>
                      <a:pt x="511" y="1489"/>
                    </a:lnTo>
                    <a:lnTo>
                      <a:pt x="483" y="1489"/>
                    </a:lnTo>
                    <a:lnTo>
                      <a:pt x="454" y="1489"/>
                    </a:lnTo>
                    <a:lnTo>
                      <a:pt x="440" y="1489"/>
                    </a:lnTo>
                    <a:lnTo>
                      <a:pt x="426" y="1489"/>
                    </a:lnTo>
                    <a:lnTo>
                      <a:pt x="383" y="1475"/>
                    </a:lnTo>
                    <a:lnTo>
                      <a:pt x="270" y="1461"/>
                    </a:lnTo>
                    <a:lnTo>
                      <a:pt x="270" y="1447"/>
                    </a:lnTo>
                    <a:lnTo>
                      <a:pt x="241" y="1418"/>
                    </a:lnTo>
                    <a:lnTo>
                      <a:pt x="227" y="1404"/>
                    </a:lnTo>
                    <a:lnTo>
                      <a:pt x="227" y="1390"/>
                    </a:lnTo>
                    <a:lnTo>
                      <a:pt x="227" y="1447"/>
                    </a:lnTo>
                    <a:lnTo>
                      <a:pt x="213" y="1461"/>
                    </a:lnTo>
                    <a:lnTo>
                      <a:pt x="227" y="1461"/>
                    </a:lnTo>
                    <a:lnTo>
                      <a:pt x="227" y="1475"/>
                    </a:lnTo>
                    <a:lnTo>
                      <a:pt x="227" y="1489"/>
                    </a:lnTo>
                    <a:lnTo>
                      <a:pt x="227" y="1503"/>
                    </a:lnTo>
                    <a:lnTo>
                      <a:pt x="213" y="1489"/>
                    </a:lnTo>
                    <a:lnTo>
                      <a:pt x="199" y="1489"/>
                    </a:lnTo>
                    <a:lnTo>
                      <a:pt x="185" y="1489"/>
                    </a:lnTo>
                    <a:lnTo>
                      <a:pt x="171" y="1489"/>
                    </a:lnTo>
                    <a:lnTo>
                      <a:pt x="128" y="1489"/>
                    </a:lnTo>
                    <a:lnTo>
                      <a:pt x="114" y="1489"/>
                    </a:lnTo>
                    <a:lnTo>
                      <a:pt x="100" y="1489"/>
                    </a:lnTo>
                    <a:lnTo>
                      <a:pt x="0" y="1489"/>
                    </a:lnTo>
                    <a:lnTo>
                      <a:pt x="0" y="1475"/>
                    </a:lnTo>
                    <a:lnTo>
                      <a:pt x="0" y="1461"/>
                    </a:lnTo>
                    <a:lnTo>
                      <a:pt x="15" y="1276"/>
                    </a:lnTo>
                    <a:lnTo>
                      <a:pt x="15" y="1248"/>
                    </a:lnTo>
                    <a:lnTo>
                      <a:pt x="15" y="1191"/>
                    </a:lnTo>
                    <a:lnTo>
                      <a:pt x="15" y="1177"/>
                    </a:lnTo>
                    <a:lnTo>
                      <a:pt x="15" y="1163"/>
                    </a:lnTo>
                    <a:lnTo>
                      <a:pt x="29" y="1149"/>
                    </a:lnTo>
                    <a:lnTo>
                      <a:pt x="29" y="1135"/>
                    </a:lnTo>
                    <a:lnTo>
                      <a:pt x="29" y="1120"/>
                    </a:lnTo>
                    <a:lnTo>
                      <a:pt x="29" y="1106"/>
                    </a:lnTo>
                    <a:lnTo>
                      <a:pt x="29" y="1092"/>
                    </a:lnTo>
                    <a:lnTo>
                      <a:pt x="43" y="1078"/>
                    </a:lnTo>
                    <a:lnTo>
                      <a:pt x="43" y="1064"/>
                    </a:lnTo>
                    <a:lnTo>
                      <a:pt x="43" y="1049"/>
                    </a:lnTo>
                    <a:lnTo>
                      <a:pt x="43" y="1035"/>
                    </a:lnTo>
                    <a:lnTo>
                      <a:pt x="57" y="1021"/>
                    </a:lnTo>
                    <a:lnTo>
                      <a:pt x="57" y="1007"/>
                    </a:lnTo>
                    <a:lnTo>
                      <a:pt x="57" y="993"/>
                    </a:lnTo>
                    <a:lnTo>
                      <a:pt x="57" y="979"/>
                    </a:lnTo>
                    <a:lnTo>
                      <a:pt x="57" y="964"/>
                    </a:lnTo>
                    <a:lnTo>
                      <a:pt x="43" y="950"/>
                    </a:lnTo>
                    <a:lnTo>
                      <a:pt x="43" y="936"/>
                    </a:lnTo>
                    <a:lnTo>
                      <a:pt x="43" y="922"/>
                    </a:lnTo>
                    <a:lnTo>
                      <a:pt x="29" y="908"/>
                    </a:lnTo>
                    <a:lnTo>
                      <a:pt x="29" y="893"/>
                    </a:lnTo>
                    <a:lnTo>
                      <a:pt x="29" y="879"/>
                    </a:lnTo>
                    <a:lnTo>
                      <a:pt x="29" y="865"/>
                    </a:lnTo>
                    <a:lnTo>
                      <a:pt x="15" y="851"/>
                    </a:lnTo>
                    <a:lnTo>
                      <a:pt x="15" y="837"/>
                    </a:lnTo>
                    <a:lnTo>
                      <a:pt x="15" y="823"/>
                    </a:lnTo>
                    <a:lnTo>
                      <a:pt x="0" y="808"/>
                    </a:lnTo>
                    <a:lnTo>
                      <a:pt x="15" y="808"/>
                    </a:lnTo>
                    <a:lnTo>
                      <a:pt x="29" y="808"/>
                    </a:lnTo>
                    <a:lnTo>
                      <a:pt x="43" y="808"/>
                    </a:lnTo>
                    <a:lnTo>
                      <a:pt x="57" y="808"/>
                    </a:lnTo>
                    <a:lnTo>
                      <a:pt x="71" y="766"/>
                    </a:lnTo>
                    <a:lnTo>
                      <a:pt x="71" y="752"/>
                    </a:lnTo>
                    <a:lnTo>
                      <a:pt x="85" y="752"/>
                    </a:lnTo>
                    <a:lnTo>
                      <a:pt x="85" y="737"/>
                    </a:lnTo>
                    <a:lnTo>
                      <a:pt x="85" y="723"/>
                    </a:lnTo>
                    <a:lnTo>
                      <a:pt x="85" y="709"/>
                    </a:lnTo>
                    <a:lnTo>
                      <a:pt x="85" y="695"/>
                    </a:lnTo>
                    <a:lnTo>
                      <a:pt x="100" y="681"/>
                    </a:lnTo>
                    <a:lnTo>
                      <a:pt x="100" y="666"/>
                    </a:lnTo>
                    <a:lnTo>
                      <a:pt x="100" y="652"/>
                    </a:lnTo>
                    <a:lnTo>
                      <a:pt x="100" y="638"/>
                    </a:lnTo>
                    <a:lnTo>
                      <a:pt x="100" y="624"/>
                    </a:lnTo>
                    <a:lnTo>
                      <a:pt x="100" y="596"/>
                    </a:lnTo>
                    <a:lnTo>
                      <a:pt x="114" y="581"/>
                    </a:lnTo>
                    <a:lnTo>
                      <a:pt x="114" y="567"/>
                    </a:lnTo>
                    <a:lnTo>
                      <a:pt x="114" y="553"/>
                    </a:lnTo>
                    <a:lnTo>
                      <a:pt x="114" y="539"/>
                    </a:lnTo>
                    <a:lnTo>
                      <a:pt x="100" y="539"/>
                    </a:lnTo>
                    <a:lnTo>
                      <a:pt x="100" y="525"/>
                    </a:lnTo>
                    <a:lnTo>
                      <a:pt x="100" y="510"/>
                    </a:lnTo>
                    <a:lnTo>
                      <a:pt x="85" y="496"/>
                    </a:lnTo>
                    <a:lnTo>
                      <a:pt x="85" y="482"/>
                    </a:lnTo>
                    <a:lnTo>
                      <a:pt x="100" y="468"/>
                    </a:lnTo>
                    <a:lnTo>
                      <a:pt x="100" y="454"/>
                    </a:lnTo>
                    <a:lnTo>
                      <a:pt x="100" y="440"/>
                    </a:lnTo>
                    <a:lnTo>
                      <a:pt x="100" y="425"/>
                    </a:lnTo>
                    <a:lnTo>
                      <a:pt x="100" y="411"/>
                    </a:lnTo>
                    <a:lnTo>
                      <a:pt x="85" y="411"/>
                    </a:lnTo>
                    <a:lnTo>
                      <a:pt x="85" y="397"/>
                    </a:lnTo>
                    <a:lnTo>
                      <a:pt x="85" y="383"/>
                    </a:lnTo>
                    <a:lnTo>
                      <a:pt x="85" y="369"/>
                    </a:lnTo>
                    <a:lnTo>
                      <a:pt x="85" y="354"/>
                    </a:lnTo>
                    <a:lnTo>
                      <a:pt x="85" y="340"/>
                    </a:lnTo>
                    <a:lnTo>
                      <a:pt x="85" y="326"/>
                    </a:lnTo>
                    <a:lnTo>
                      <a:pt x="85" y="312"/>
                    </a:lnTo>
                    <a:lnTo>
                      <a:pt x="71" y="312"/>
                    </a:lnTo>
                    <a:lnTo>
                      <a:pt x="71" y="298"/>
                    </a:lnTo>
                    <a:lnTo>
                      <a:pt x="85" y="298"/>
                    </a:lnTo>
                    <a:lnTo>
                      <a:pt x="100" y="298"/>
                    </a:lnTo>
                    <a:lnTo>
                      <a:pt x="128" y="298"/>
                    </a:lnTo>
                    <a:lnTo>
                      <a:pt x="142" y="298"/>
                    </a:lnTo>
                    <a:lnTo>
                      <a:pt x="142" y="284"/>
                    </a:lnTo>
                    <a:lnTo>
                      <a:pt x="156" y="269"/>
                    </a:lnTo>
                    <a:lnTo>
                      <a:pt x="171" y="255"/>
                    </a:lnTo>
                    <a:lnTo>
                      <a:pt x="199" y="227"/>
                    </a:lnTo>
                    <a:lnTo>
                      <a:pt x="213" y="213"/>
                    </a:lnTo>
                    <a:lnTo>
                      <a:pt x="227" y="198"/>
                    </a:lnTo>
                    <a:lnTo>
                      <a:pt x="241" y="184"/>
                    </a:lnTo>
                    <a:lnTo>
                      <a:pt x="241" y="170"/>
                    </a:lnTo>
                    <a:lnTo>
                      <a:pt x="256" y="156"/>
                    </a:lnTo>
                    <a:lnTo>
                      <a:pt x="270" y="156"/>
                    </a:lnTo>
                    <a:lnTo>
                      <a:pt x="284" y="113"/>
                    </a:lnTo>
                    <a:lnTo>
                      <a:pt x="298" y="99"/>
                    </a:lnTo>
                    <a:lnTo>
                      <a:pt x="312" y="85"/>
                    </a:lnTo>
                    <a:lnTo>
                      <a:pt x="327" y="71"/>
                    </a:lnTo>
                    <a:lnTo>
                      <a:pt x="355" y="57"/>
                    </a:lnTo>
                    <a:lnTo>
                      <a:pt x="355" y="42"/>
                    </a:lnTo>
                    <a:lnTo>
                      <a:pt x="369" y="42"/>
                    </a:lnTo>
                    <a:lnTo>
                      <a:pt x="383" y="28"/>
                    </a:lnTo>
                    <a:lnTo>
                      <a:pt x="397" y="28"/>
                    </a:lnTo>
                    <a:lnTo>
                      <a:pt x="412" y="14"/>
                    </a:lnTo>
                    <a:lnTo>
                      <a:pt x="426" y="14"/>
                    </a:lnTo>
                    <a:lnTo>
                      <a:pt x="440" y="0"/>
                    </a:lnTo>
                    <a:lnTo>
                      <a:pt x="454" y="0"/>
                    </a:lnTo>
                    <a:lnTo>
                      <a:pt x="468" y="0"/>
                    </a:lnTo>
                    <a:lnTo>
                      <a:pt x="497" y="0"/>
                    </a:lnTo>
                    <a:lnTo>
                      <a:pt x="525" y="0"/>
                    </a:lnTo>
                    <a:lnTo>
                      <a:pt x="539" y="0"/>
                    </a:lnTo>
                    <a:close/>
                  </a:path>
                </a:pathLst>
              </a:custGeom>
              <a:noFill/>
              <a:ln w="0" cap="flat">
                <a:solidFill>
                  <a:srgbClr val="000000"/>
                </a:solidFill>
                <a:prstDash val="solid"/>
                <a:round/>
                <a:headEnd/>
                <a:tailEnd/>
              </a:ln>
              <a:extLst>
                <a:ext uri="{909E8E84-426E-40DD-AFC4-6F175D3DCCD1}">
                  <a14:hiddenFill xmlns="" xmlns:a14="http://schemas.microsoft.com/office/drawing/2010/main">
                    <a:solidFill>
                      <a:srgbClr val="FFFFFF"/>
                    </a:solidFill>
                  </a14:hiddenFill>
                </a:ext>
              </a:extLst>
            </p:spPr>
            <p:txBody>
              <a:bodyPr/>
              <a:lstStyle/>
              <a:p>
                <a:endParaRPr lang="ja-JP" altLang="en-US"/>
              </a:p>
            </p:txBody>
          </p:sp>
          <p:sp>
            <p:nvSpPr>
              <p:cNvPr id="33934" name="Freeform 179"/>
              <p:cNvSpPr>
                <a:spLocks noChangeAspect="1"/>
              </p:cNvSpPr>
              <p:nvPr/>
            </p:nvSpPr>
            <p:spPr bwMode="auto">
              <a:xfrm>
                <a:off x="10547" y="9050"/>
                <a:ext cx="2330" cy="2303"/>
              </a:xfrm>
              <a:custGeom>
                <a:avLst/>
                <a:gdLst>
                  <a:gd name="T0" fmla="*/ 2147483647 w 1460"/>
                  <a:gd name="T1" fmla="*/ 2147483647 h 1447"/>
                  <a:gd name="T2" fmla="*/ 2147483647 w 1460"/>
                  <a:gd name="T3" fmla="*/ 2147483647 h 1447"/>
                  <a:gd name="T4" fmla="*/ 2147483647 w 1460"/>
                  <a:gd name="T5" fmla="*/ 2147483647 h 1447"/>
                  <a:gd name="T6" fmla="*/ 2147483647 w 1460"/>
                  <a:gd name="T7" fmla="*/ 2147483647 h 1447"/>
                  <a:gd name="T8" fmla="*/ 2147483647 w 1460"/>
                  <a:gd name="T9" fmla="*/ 2147483647 h 1447"/>
                  <a:gd name="T10" fmla="*/ 2147483647 w 1460"/>
                  <a:gd name="T11" fmla="*/ 2147483647 h 1447"/>
                  <a:gd name="T12" fmla="*/ 2147483647 w 1460"/>
                  <a:gd name="T13" fmla="*/ 2147483647 h 1447"/>
                  <a:gd name="T14" fmla="*/ 2147483647 w 1460"/>
                  <a:gd name="T15" fmla="*/ 2147483647 h 1447"/>
                  <a:gd name="T16" fmla="*/ 2147483647 w 1460"/>
                  <a:gd name="T17" fmla="*/ 2147483647 h 1447"/>
                  <a:gd name="T18" fmla="*/ 2147483647 w 1460"/>
                  <a:gd name="T19" fmla="*/ 2147483647 h 1447"/>
                  <a:gd name="T20" fmla="*/ 2147483647 w 1460"/>
                  <a:gd name="T21" fmla="*/ 2147483647 h 1447"/>
                  <a:gd name="T22" fmla="*/ 2147483647 w 1460"/>
                  <a:gd name="T23" fmla="*/ 2147483647 h 1447"/>
                  <a:gd name="T24" fmla="*/ 2147483647 w 1460"/>
                  <a:gd name="T25" fmla="*/ 2147483647 h 1447"/>
                  <a:gd name="T26" fmla="*/ 2147483647 w 1460"/>
                  <a:gd name="T27" fmla="*/ 2147483647 h 1447"/>
                  <a:gd name="T28" fmla="*/ 2147483647 w 1460"/>
                  <a:gd name="T29" fmla="*/ 2147483647 h 1447"/>
                  <a:gd name="T30" fmla="*/ 2147483647 w 1460"/>
                  <a:gd name="T31" fmla="*/ 2147483647 h 1447"/>
                  <a:gd name="T32" fmla="*/ 2147483647 w 1460"/>
                  <a:gd name="T33" fmla="*/ 2147483647 h 1447"/>
                  <a:gd name="T34" fmla="*/ 2147483647 w 1460"/>
                  <a:gd name="T35" fmla="*/ 2147483647 h 1447"/>
                  <a:gd name="T36" fmla="*/ 2147483647 w 1460"/>
                  <a:gd name="T37" fmla="*/ 2147483647 h 1447"/>
                  <a:gd name="T38" fmla="*/ 2147483647 w 1460"/>
                  <a:gd name="T39" fmla="*/ 2147483647 h 1447"/>
                  <a:gd name="T40" fmla="*/ 2147483647 w 1460"/>
                  <a:gd name="T41" fmla="*/ 2147483647 h 1447"/>
                  <a:gd name="T42" fmla="*/ 2147483647 w 1460"/>
                  <a:gd name="T43" fmla="*/ 2147483647 h 1447"/>
                  <a:gd name="T44" fmla="*/ 2147483647 w 1460"/>
                  <a:gd name="T45" fmla="*/ 2147483647 h 1447"/>
                  <a:gd name="T46" fmla="*/ 2147483647 w 1460"/>
                  <a:gd name="T47" fmla="*/ 2147483647 h 1447"/>
                  <a:gd name="T48" fmla="*/ 2147483647 w 1460"/>
                  <a:gd name="T49" fmla="*/ 2147483647 h 1447"/>
                  <a:gd name="T50" fmla="*/ 2147483647 w 1460"/>
                  <a:gd name="T51" fmla="*/ 2147483647 h 1447"/>
                  <a:gd name="T52" fmla="*/ 2147483647 w 1460"/>
                  <a:gd name="T53" fmla="*/ 2147483647 h 1447"/>
                  <a:gd name="T54" fmla="*/ 2147483647 w 1460"/>
                  <a:gd name="T55" fmla="*/ 2147483647 h 1447"/>
                  <a:gd name="T56" fmla="*/ 2147483647 w 1460"/>
                  <a:gd name="T57" fmla="*/ 2147483647 h 1447"/>
                  <a:gd name="T58" fmla="*/ 2147483647 w 1460"/>
                  <a:gd name="T59" fmla="*/ 2147483647 h 1447"/>
                  <a:gd name="T60" fmla="*/ 2147483647 w 1460"/>
                  <a:gd name="T61" fmla="*/ 2147483647 h 1447"/>
                  <a:gd name="T62" fmla="*/ 2147483647 w 1460"/>
                  <a:gd name="T63" fmla="*/ 2147483647 h 1447"/>
                  <a:gd name="T64" fmla="*/ 2147483647 w 1460"/>
                  <a:gd name="T65" fmla="*/ 2147483647 h 1447"/>
                  <a:gd name="T66" fmla="*/ 2147483647 w 1460"/>
                  <a:gd name="T67" fmla="*/ 2147483647 h 1447"/>
                  <a:gd name="T68" fmla="*/ 2147483647 w 1460"/>
                  <a:gd name="T69" fmla="*/ 2147483647 h 1447"/>
                  <a:gd name="T70" fmla="*/ 2147483647 w 1460"/>
                  <a:gd name="T71" fmla="*/ 2147483647 h 1447"/>
                  <a:gd name="T72" fmla="*/ 2147483647 w 1460"/>
                  <a:gd name="T73" fmla="*/ 2147483647 h 1447"/>
                  <a:gd name="T74" fmla="*/ 2147483647 w 1460"/>
                  <a:gd name="T75" fmla="*/ 2147483647 h 1447"/>
                  <a:gd name="T76" fmla="*/ 2147483647 w 1460"/>
                  <a:gd name="T77" fmla="*/ 2147483647 h 1447"/>
                  <a:gd name="T78" fmla="*/ 2147483647 w 1460"/>
                  <a:gd name="T79" fmla="*/ 2147483647 h 1447"/>
                  <a:gd name="T80" fmla="*/ 2147483647 w 1460"/>
                  <a:gd name="T81" fmla="*/ 2147483647 h 1447"/>
                  <a:gd name="T82" fmla="*/ 2147483647 w 1460"/>
                  <a:gd name="T83" fmla="*/ 2147483647 h 1447"/>
                  <a:gd name="T84" fmla="*/ 2147483647 w 1460"/>
                  <a:gd name="T85" fmla="*/ 2147483647 h 1447"/>
                  <a:gd name="T86" fmla="*/ 2147483647 w 1460"/>
                  <a:gd name="T87" fmla="*/ 2147483647 h 1447"/>
                  <a:gd name="T88" fmla="*/ 2147483647 w 1460"/>
                  <a:gd name="T89" fmla="*/ 2147483647 h 1447"/>
                  <a:gd name="T90" fmla="*/ 2147483647 w 1460"/>
                  <a:gd name="T91" fmla="*/ 2147483647 h 1447"/>
                  <a:gd name="T92" fmla="*/ 2147483647 w 1460"/>
                  <a:gd name="T93" fmla="*/ 2147483647 h 1447"/>
                  <a:gd name="T94" fmla="*/ 2147483647 w 1460"/>
                  <a:gd name="T95" fmla="*/ 2147483647 h 1447"/>
                  <a:gd name="T96" fmla="*/ 2147483647 w 1460"/>
                  <a:gd name="T97" fmla="*/ 2147483647 h 1447"/>
                  <a:gd name="T98" fmla="*/ 2147483647 w 1460"/>
                  <a:gd name="T99" fmla="*/ 2147483647 h 1447"/>
                  <a:gd name="T100" fmla="*/ 2147483647 w 1460"/>
                  <a:gd name="T101" fmla="*/ 2147483647 h 1447"/>
                  <a:gd name="T102" fmla="*/ 2147483647 w 1460"/>
                  <a:gd name="T103" fmla="*/ 2147483647 h 1447"/>
                  <a:gd name="T104" fmla="*/ 2147483647 w 1460"/>
                  <a:gd name="T105" fmla="*/ 2147483647 h 1447"/>
                  <a:gd name="T106" fmla="*/ 2147483647 w 1460"/>
                  <a:gd name="T107" fmla="*/ 2147483647 h 1447"/>
                  <a:gd name="T108" fmla="*/ 2147483647 w 1460"/>
                  <a:gd name="T109" fmla="*/ 2147483647 h 1447"/>
                  <a:gd name="T110" fmla="*/ 2147483647 w 1460"/>
                  <a:gd name="T111" fmla="*/ 2147483647 h 1447"/>
                  <a:gd name="T112" fmla="*/ 2147483647 w 1460"/>
                  <a:gd name="T113" fmla="*/ 2147483647 h 1447"/>
                  <a:gd name="T114" fmla="*/ 2147483647 w 1460"/>
                  <a:gd name="T115" fmla="*/ 2147483647 h 1447"/>
                  <a:gd name="T116" fmla="*/ 2147483647 w 1460"/>
                  <a:gd name="T117" fmla="*/ 2147483647 h 1447"/>
                  <a:gd name="T118" fmla="*/ 2147483647 w 1460"/>
                  <a:gd name="T119" fmla="*/ 2147483647 h 1447"/>
                  <a:gd name="T120" fmla="*/ 2147483647 w 1460"/>
                  <a:gd name="T121" fmla="*/ 2147483647 h 1447"/>
                  <a:gd name="T122" fmla="*/ 2147483647 w 1460"/>
                  <a:gd name="T123" fmla="*/ 2147483647 h 1447"/>
                  <a:gd name="T124" fmla="*/ 2147483647 w 1460"/>
                  <a:gd name="T125" fmla="*/ 0 h 1447"/>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460"/>
                  <a:gd name="T190" fmla="*/ 0 h 1447"/>
                  <a:gd name="T191" fmla="*/ 1460 w 1460"/>
                  <a:gd name="T192" fmla="*/ 1447 h 1447"/>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460" h="1447">
                    <a:moveTo>
                      <a:pt x="609" y="14"/>
                    </a:moveTo>
                    <a:lnTo>
                      <a:pt x="624" y="14"/>
                    </a:lnTo>
                    <a:lnTo>
                      <a:pt x="638" y="14"/>
                    </a:lnTo>
                    <a:lnTo>
                      <a:pt x="652" y="14"/>
                    </a:lnTo>
                    <a:lnTo>
                      <a:pt x="666" y="14"/>
                    </a:lnTo>
                    <a:lnTo>
                      <a:pt x="680" y="14"/>
                    </a:lnTo>
                    <a:lnTo>
                      <a:pt x="695" y="14"/>
                    </a:lnTo>
                    <a:lnTo>
                      <a:pt x="709" y="14"/>
                    </a:lnTo>
                    <a:lnTo>
                      <a:pt x="723" y="14"/>
                    </a:lnTo>
                    <a:lnTo>
                      <a:pt x="723" y="29"/>
                    </a:lnTo>
                    <a:lnTo>
                      <a:pt x="723" y="14"/>
                    </a:lnTo>
                    <a:lnTo>
                      <a:pt x="737" y="14"/>
                    </a:lnTo>
                    <a:lnTo>
                      <a:pt x="737" y="29"/>
                    </a:lnTo>
                    <a:lnTo>
                      <a:pt x="780" y="29"/>
                    </a:lnTo>
                    <a:lnTo>
                      <a:pt x="794" y="29"/>
                    </a:lnTo>
                    <a:lnTo>
                      <a:pt x="808" y="29"/>
                    </a:lnTo>
                    <a:lnTo>
                      <a:pt x="822" y="29"/>
                    </a:lnTo>
                    <a:lnTo>
                      <a:pt x="851" y="29"/>
                    </a:lnTo>
                    <a:lnTo>
                      <a:pt x="865" y="29"/>
                    </a:lnTo>
                    <a:lnTo>
                      <a:pt x="879" y="29"/>
                    </a:lnTo>
                    <a:lnTo>
                      <a:pt x="893" y="43"/>
                    </a:lnTo>
                    <a:lnTo>
                      <a:pt x="907" y="43"/>
                    </a:lnTo>
                    <a:lnTo>
                      <a:pt x="922" y="43"/>
                    </a:lnTo>
                    <a:lnTo>
                      <a:pt x="950" y="43"/>
                    </a:lnTo>
                    <a:lnTo>
                      <a:pt x="964" y="43"/>
                    </a:lnTo>
                    <a:lnTo>
                      <a:pt x="978" y="43"/>
                    </a:lnTo>
                    <a:lnTo>
                      <a:pt x="992" y="43"/>
                    </a:lnTo>
                    <a:lnTo>
                      <a:pt x="1021" y="57"/>
                    </a:lnTo>
                    <a:lnTo>
                      <a:pt x="1035" y="57"/>
                    </a:lnTo>
                    <a:lnTo>
                      <a:pt x="1049" y="57"/>
                    </a:lnTo>
                    <a:lnTo>
                      <a:pt x="1063" y="57"/>
                    </a:lnTo>
                    <a:lnTo>
                      <a:pt x="1078" y="57"/>
                    </a:lnTo>
                    <a:lnTo>
                      <a:pt x="1092" y="57"/>
                    </a:lnTo>
                    <a:lnTo>
                      <a:pt x="1106" y="57"/>
                    </a:lnTo>
                    <a:lnTo>
                      <a:pt x="1120" y="57"/>
                    </a:lnTo>
                    <a:lnTo>
                      <a:pt x="1134" y="57"/>
                    </a:lnTo>
                    <a:lnTo>
                      <a:pt x="1148" y="57"/>
                    </a:lnTo>
                    <a:lnTo>
                      <a:pt x="1163" y="71"/>
                    </a:lnTo>
                    <a:lnTo>
                      <a:pt x="1177" y="71"/>
                    </a:lnTo>
                    <a:lnTo>
                      <a:pt x="1191" y="71"/>
                    </a:lnTo>
                    <a:lnTo>
                      <a:pt x="1205" y="71"/>
                    </a:lnTo>
                    <a:lnTo>
                      <a:pt x="1205" y="100"/>
                    </a:lnTo>
                    <a:lnTo>
                      <a:pt x="1219" y="100"/>
                    </a:lnTo>
                    <a:lnTo>
                      <a:pt x="1234" y="100"/>
                    </a:lnTo>
                    <a:lnTo>
                      <a:pt x="1248" y="114"/>
                    </a:lnTo>
                    <a:lnTo>
                      <a:pt x="1262" y="114"/>
                    </a:lnTo>
                    <a:lnTo>
                      <a:pt x="1276" y="114"/>
                    </a:lnTo>
                    <a:lnTo>
                      <a:pt x="1276" y="128"/>
                    </a:lnTo>
                    <a:lnTo>
                      <a:pt x="1290" y="128"/>
                    </a:lnTo>
                    <a:lnTo>
                      <a:pt x="1304" y="128"/>
                    </a:lnTo>
                    <a:lnTo>
                      <a:pt x="1319" y="128"/>
                    </a:lnTo>
                    <a:lnTo>
                      <a:pt x="1333" y="128"/>
                    </a:lnTo>
                    <a:lnTo>
                      <a:pt x="1347" y="128"/>
                    </a:lnTo>
                    <a:lnTo>
                      <a:pt x="1347" y="142"/>
                    </a:lnTo>
                    <a:lnTo>
                      <a:pt x="1361" y="142"/>
                    </a:lnTo>
                    <a:lnTo>
                      <a:pt x="1361" y="156"/>
                    </a:lnTo>
                    <a:lnTo>
                      <a:pt x="1361" y="170"/>
                    </a:lnTo>
                    <a:lnTo>
                      <a:pt x="1361" y="156"/>
                    </a:lnTo>
                    <a:lnTo>
                      <a:pt x="1361" y="170"/>
                    </a:lnTo>
                    <a:lnTo>
                      <a:pt x="1361" y="185"/>
                    </a:lnTo>
                    <a:lnTo>
                      <a:pt x="1361" y="199"/>
                    </a:lnTo>
                    <a:lnTo>
                      <a:pt x="1347" y="199"/>
                    </a:lnTo>
                    <a:lnTo>
                      <a:pt x="1347" y="213"/>
                    </a:lnTo>
                    <a:lnTo>
                      <a:pt x="1347" y="227"/>
                    </a:lnTo>
                    <a:lnTo>
                      <a:pt x="1361" y="227"/>
                    </a:lnTo>
                    <a:lnTo>
                      <a:pt x="1361" y="241"/>
                    </a:lnTo>
                    <a:lnTo>
                      <a:pt x="1361" y="256"/>
                    </a:lnTo>
                    <a:lnTo>
                      <a:pt x="1361" y="270"/>
                    </a:lnTo>
                    <a:lnTo>
                      <a:pt x="1361" y="284"/>
                    </a:lnTo>
                    <a:lnTo>
                      <a:pt x="1375" y="284"/>
                    </a:lnTo>
                    <a:lnTo>
                      <a:pt x="1375" y="298"/>
                    </a:lnTo>
                    <a:lnTo>
                      <a:pt x="1375" y="312"/>
                    </a:lnTo>
                    <a:lnTo>
                      <a:pt x="1375" y="326"/>
                    </a:lnTo>
                    <a:lnTo>
                      <a:pt x="1390" y="326"/>
                    </a:lnTo>
                    <a:lnTo>
                      <a:pt x="1404" y="326"/>
                    </a:lnTo>
                    <a:lnTo>
                      <a:pt x="1418" y="326"/>
                    </a:lnTo>
                    <a:lnTo>
                      <a:pt x="1432" y="326"/>
                    </a:lnTo>
                    <a:lnTo>
                      <a:pt x="1446" y="326"/>
                    </a:lnTo>
                    <a:lnTo>
                      <a:pt x="1460" y="326"/>
                    </a:lnTo>
                    <a:lnTo>
                      <a:pt x="1460" y="341"/>
                    </a:lnTo>
                    <a:lnTo>
                      <a:pt x="1460" y="355"/>
                    </a:lnTo>
                    <a:lnTo>
                      <a:pt x="1460" y="369"/>
                    </a:lnTo>
                    <a:lnTo>
                      <a:pt x="1460" y="383"/>
                    </a:lnTo>
                    <a:lnTo>
                      <a:pt x="1460" y="397"/>
                    </a:lnTo>
                    <a:lnTo>
                      <a:pt x="1460" y="412"/>
                    </a:lnTo>
                    <a:lnTo>
                      <a:pt x="1432" y="412"/>
                    </a:lnTo>
                    <a:lnTo>
                      <a:pt x="1418" y="412"/>
                    </a:lnTo>
                    <a:lnTo>
                      <a:pt x="1418" y="426"/>
                    </a:lnTo>
                    <a:lnTo>
                      <a:pt x="1418" y="440"/>
                    </a:lnTo>
                    <a:lnTo>
                      <a:pt x="1418" y="454"/>
                    </a:lnTo>
                    <a:lnTo>
                      <a:pt x="1375" y="454"/>
                    </a:lnTo>
                    <a:lnTo>
                      <a:pt x="1347" y="440"/>
                    </a:lnTo>
                    <a:lnTo>
                      <a:pt x="1347" y="454"/>
                    </a:lnTo>
                    <a:lnTo>
                      <a:pt x="1333" y="454"/>
                    </a:lnTo>
                    <a:lnTo>
                      <a:pt x="1304" y="454"/>
                    </a:lnTo>
                    <a:lnTo>
                      <a:pt x="1304" y="440"/>
                    </a:lnTo>
                    <a:lnTo>
                      <a:pt x="1262" y="440"/>
                    </a:lnTo>
                    <a:lnTo>
                      <a:pt x="1248" y="440"/>
                    </a:lnTo>
                    <a:lnTo>
                      <a:pt x="1248" y="454"/>
                    </a:lnTo>
                    <a:lnTo>
                      <a:pt x="1248" y="468"/>
                    </a:lnTo>
                    <a:lnTo>
                      <a:pt x="1248" y="483"/>
                    </a:lnTo>
                    <a:lnTo>
                      <a:pt x="1276" y="483"/>
                    </a:lnTo>
                    <a:lnTo>
                      <a:pt x="1276" y="497"/>
                    </a:lnTo>
                    <a:lnTo>
                      <a:pt x="1276" y="511"/>
                    </a:lnTo>
                    <a:lnTo>
                      <a:pt x="1276" y="525"/>
                    </a:lnTo>
                    <a:lnTo>
                      <a:pt x="1276" y="539"/>
                    </a:lnTo>
                    <a:lnTo>
                      <a:pt x="1276" y="553"/>
                    </a:lnTo>
                    <a:lnTo>
                      <a:pt x="1276" y="568"/>
                    </a:lnTo>
                    <a:lnTo>
                      <a:pt x="1333" y="568"/>
                    </a:lnTo>
                    <a:lnTo>
                      <a:pt x="1375" y="568"/>
                    </a:lnTo>
                    <a:lnTo>
                      <a:pt x="1375" y="624"/>
                    </a:lnTo>
                    <a:lnTo>
                      <a:pt x="1375" y="639"/>
                    </a:lnTo>
                    <a:lnTo>
                      <a:pt x="1375" y="653"/>
                    </a:lnTo>
                    <a:lnTo>
                      <a:pt x="1375" y="695"/>
                    </a:lnTo>
                    <a:lnTo>
                      <a:pt x="1333" y="695"/>
                    </a:lnTo>
                    <a:lnTo>
                      <a:pt x="1333" y="738"/>
                    </a:lnTo>
                    <a:lnTo>
                      <a:pt x="1333" y="780"/>
                    </a:lnTo>
                    <a:lnTo>
                      <a:pt x="1333" y="809"/>
                    </a:lnTo>
                    <a:lnTo>
                      <a:pt x="1333" y="823"/>
                    </a:lnTo>
                    <a:lnTo>
                      <a:pt x="1333" y="837"/>
                    </a:lnTo>
                    <a:lnTo>
                      <a:pt x="1333" y="851"/>
                    </a:lnTo>
                    <a:lnTo>
                      <a:pt x="1333" y="865"/>
                    </a:lnTo>
                    <a:lnTo>
                      <a:pt x="1333" y="880"/>
                    </a:lnTo>
                    <a:lnTo>
                      <a:pt x="1333" y="894"/>
                    </a:lnTo>
                    <a:lnTo>
                      <a:pt x="1333" y="936"/>
                    </a:lnTo>
                    <a:lnTo>
                      <a:pt x="1333" y="951"/>
                    </a:lnTo>
                    <a:lnTo>
                      <a:pt x="1347" y="993"/>
                    </a:lnTo>
                    <a:lnTo>
                      <a:pt x="1333" y="993"/>
                    </a:lnTo>
                    <a:lnTo>
                      <a:pt x="1290" y="993"/>
                    </a:lnTo>
                    <a:lnTo>
                      <a:pt x="1248" y="993"/>
                    </a:lnTo>
                    <a:lnTo>
                      <a:pt x="1205" y="993"/>
                    </a:lnTo>
                    <a:lnTo>
                      <a:pt x="1205" y="951"/>
                    </a:lnTo>
                    <a:lnTo>
                      <a:pt x="1120" y="951"/>
                    </a:lnTo>
                    <a:lnTo>
                      <a:pt x="1092" y="951"/>
                    </a:lnTo>
                    <a:lnTo>
                      <a:pt x="1092" y="965"/>
                    </a:lnTo>
                    <a:lnTo>
                      <a:pt x="1092" y="979"/>
                    </a:lnTo>
                    <a:lnTo>
                      <a:pt x="1092" y="993"/>
                    </a:lnTo>
                    <a:lnTo>
                      <a:pt x="1092" y="1007"/>
                    </a:lnTo>
                    <a:lnTo>
                      <a:pt x="1092" y="1022"/>
                    </a:lnTo>
                    <a:lnTo>
                      <a:pt x="1092" y="1036"/>
                    </a:lnTo>
                    <a:lnTo>
                      <a:pt x="1092" y="1050"/>
                    </a:lnTo>
                    <a:lnTo>
                      <a:pt x="1092" y="1064"/>
                    </a:lnTo>
                    <a:lnTo>
                      <a:pt x="1092" y="1078"/>
                    </a:lnTo>
                    <a:lnTo>
                      <a:pt x="1078" y="1078"/>
                    </a:lnTo>
                    <a:lnTo>
                      <a:pt x="1078" y="1121"/>
                    </a:lnTo>
                    <a:lnTo>
                      <a:pt x="1078" y="1135"/>
                    </a:lnTo>
                    <a:lnTo>
                      <a:pt x="1078" y="1206"/>
                    </a:lnTo>
                    <a:lnTo>
                      <a:pt x="1049" y="1206"/>
                    </a:lnTo>
                    <a:lnTo>
                      <a:pt x="1049" y="1220"/>
                    </a:lnTo>
                    <a:lnTo>
                      <a:pt x="1049" y="1234"/>
                    </a:lnTo>
                    <a:lnTo>
                      <a:pt x="1049" y="1248"/>
                    </a:lnTo>
                    <a:lnTo>
                      <a:pt x="1049" y="1263"/>
                    </a:lnTo>
                    <a:lnTo>
                      <a:pt x="1049" y="1277"/>
                    </a:lnTo>
                    <a:lnTo>
                      <a:pt x="1021" y="1277"/>
                    </a:lnTo>
                    <a:lnTo>
                      <a:pt x="1021" y="1291"/>
                    </a:lnTo>
                    <a:lnTo>
                      <a:pt x="1021" y="1305"/>
                    </a:lnTo>
                    <a:lnTo>
                      <a:pt x="1021" y="1319"/>
                    </a:lnTo>
                    <a:lnTo>
                      <a:pt x="1021" y="1334"/>
                    </a:lnTo>
                    <a:lnTo>
                      <a:pt x="1035" y="1319"/>
                    </a:lnTo>
                    <a:lnTo>
                      <a:pt x="1049" y="1319"/>
                    </a:lnTo>
                    <a:lnTo>
                      <a:pt x="1049" y="1334"/>
                    </a:lnTo>
                    <a:lnTo>
                      <a:pt x="1049" y="1348"/>
                    </a:lnTo>
                    <a:lnTo>
                      <a:pt x="1049" y="1362"/>
                    </a:lnTo>
                    <a:lnTo>
                      <a:pt x="1049" y="1376"/>
                    </a:lnTo>
                    <a:lnTo>
                      <a:pt x="1092" y="1376"/>
                    </a:lnTo>
                    <a:lnTo>
                      <a:pt x="1092" y="1390"/>
                    </a:lnTo>
                    <a:lnTo>
                      <a:pt x="1092" y="1405"/>
                    </a:lnTo>
                    <a:lnTo>
                      <a:pt x="1092" y="1419"/>
                    </a:lnTo>
                    <a:lnTo>
                      <a:pt x="1092" y="1433"/>
                    </a:lnTo>
                    <a:lnTo>
                      <a:pt x="1092" y="1447"/>
                    </a:lnTo>
                    <a:lnTo>
                      <a:pt x="1078" y="1447"/>
                    </a:lnTo>
                    <a:lnTo>
                      <a:pt x="1078" y="1433"/>
                    </a:lnTo>
                    <a:lnTo>
                      <a:pt x="1063" y="1433"/>
                    </a:lnTo>
                    <a:lnTo>
                      <a:pt x="1049" y="1447"/>
                    </a:lnTo>
                    <a:lnTo>
                      <a:pt x="1035" y="1447"/>
                    </a:lnTo>
                    <a:lnTo>
                      <a:pt x="1035" y="1433"/>
                    </a:lnTo>
                    <a:lnTo>
                      <a:pt x="1021" y="1433"/>
                    </a:lnTo>
                    <a:lnTo>
                      <a:pt x="1007" y="1433"/>
                    </a:lnTo>
                    <a:lnTo>
                      <a:pt x="992" y="1419"/>
                    </a:lnTo>
                    <a:lnTo>
                      <a:pt x="978" y="1419"/>
                    </a:lnTo>
                    <a:lnTo>
                      <a:pt x="978" y="1405"/>
                    </a:lnTo>
                    <a:lnTo>
                      <a:pt x="950" y="1390"/>
                    </a:lnTo>
                    <a:lnTo>
                      <a:pt x="922" y="1362"/>
                    </a:lnTo>
                    <a:lnTo>
                      <a:pt x="922" y="1348"/>
                    </a:lnTo>
                    <a:lnTo>
                      <a:pt x="907" y="1334"/>
                    </a:lnTo>
                    <a:lnTo>
                      <a:pt x="907" y="1319"/>
                    </a:lnTo>
                    <a:lnTo>
                      <a:pt x="893" y="1319"/>
                    </a:lnTo>
                    <a:lnTo>
                      <a:pt x="851" y="1291"/>
                    </a:lnTo>
                    <a:lnTo>
                      <a:pt x="836" y="1291"/>
                    </a:lnTo>
                    <a:lnTo>
                      <a:pt x="836" y="1277"/>
                    </a:lnTo>
                    <a:lnTo>
                      <a:pt x="822" y="1263"/>
                    </a:lnTo>
                    <a:lnTo>
                      <a:pt x="794" y="1248"/>
                    </a:lnTo>
                    <a:lnTo>
                      <a:pt x="780" y="1234"/>
                    </a:lnTo>
                    <a:lnTo>
                      <a:pt x="780" y="1220"/>
                    </a:lnTo>
                    <a:lnTo>
                      <a:pt x="765" y="1220"/>
                    </a:lnTo>
                    <a:lnTo>
                      <a:pt x="765" y="1206"/>
                    </a:lnTo>
                    <a:lnTo>
                      <a:pt x="751" y="1192"/>
                    </a:lnTo>
                    <a:lnTo>
                      <a:pt x="751" y="1178"/>
                    </a:lnTo>
                    <a:lnTo>
                      <a:pt x="751" y="1163"/>
                    </a:lnTo>
                    <a:lnTo>
                      <a:pt x="751" y="1149"/>
                    </a:lnTo>
                    <a:lnTo>
                      <a:pt x="751" y="1135"/>
                    </a:lnTo>
                    <a:lnTo>
                      <a:pt x="751" y="1121"/>
                    </a:lnTo>
                    <a:lnTo>
                      <a:pt x="765" y="1121"/>
                    </a:lnTo>
                    <a:lnTo>
                      <a:pt x="751" y="1121"/>
                    </a:lnTo>
                    <a:lnTo>
                      <a:pt x="751" y="1107"/>
                    </a:lnTo>
                    <a:lnTo>
                      <a:pt x="723" y="1107"/>
                    </a:lnTo>
                    <a:lnTo>
                      <a:pt x="695" y="1092"/>
                    </a:lnTo>
                    <a:lnTo>
                      <a:pt x="638" y="1092"/>
                    </a:lnTo>
                    <a:lnTo>
                      <a:pt x="624" y="1092"/>
                    </a:lnTo>
                    <a:lnTo>
                      <a:pt x="581" y="1078"/>
                    </a:lnTo>
                    <a:lnTo>
                      <a:pt x="553" y="1078"/>
                    </a:lnTo>
                    <a:lnTo>
                      <a:pt x="539" y="1078"/>
                    </a:lnTo>
                    <a:lnTo>
                      <a:pt x="524" y="1078"/>
                    </a:lnTo>
                    <a:lnTo>
                      <a:pt x="510" y="1078"/>
                    </a:lnTo>
                    <a:lnTo>
                      <a:pt x="482" y="1064"/>
                    </a:lnTo>
                    <a:lnTo>
                      <a:pt x="468" y="1064"/>
                    </a:lnTo>
                    <a:lnTo>
                      <a:pt x="453" y="1078"/>
                    </a:lnTo>
                    <a:lnTo>
                      <a:pt x="439" y="1092"/>
                    </a:lnTo>
                    <a:lnTo>
                      <a:pt x="425" y="1107"/>
                    </a:lnTo>
                    <a:lnTo>
                      <a:pt x="411" y="1107"/>
                    </a:lnTo>
                    <a:lnTo>
                      <a:pt x="411" y="1121"/>
                    </a:lnTo>
                    <a:lnTo>
                      <a:pt x="411" y="1135"/>
                    </a:lnTo>
                    <a:lnTo>
                      <a:pt x="397" y="1163"/>
                    </a:lnTo>
                    <a:lnTo>
                      <a:pt x="368" y="1149"/>
                    </a:lnTo>
                    <a:lnTo>
                      <a:pt x="368" y="1135"/>
                    </a:lnTo>
                    <a:lnTo>
                      <a:pt x="354" y="1135"/>
                    </a:lnTo>
                    <a:lnTo>
                      <a:pt x="354" y="1121"/>
                    </a:lnTo>
                    <a:lnTo>
                      <a:pt x="340" y="1107"/>
                    </a:lnTo>
                    <a:lnTo>
                      <a:pt x="326" y="1092"/>
                    </a:lnTo>
                    <a:lnTo>
                      <a:pt x="326" y="1078"/>
                    </a:lnTo>
                    <a:lnTo>
                      <a:pt x="326" y="1064"/>
                    </a:lnTo>
                    <a:lnTo>
                      <a:pt x="312" y="1064"/>
                    </a:lnTo>
                    <a:lnTo>
                      <a:pt x="297" y="1050"/>
                    </a:lnTo>
                    <a:lnTo>
                      <a:pt x="283" y="1036"/>
                    </a:lnTo>
                    <a:lnTo>
                      <a:pt x="269" y="1022"/>
                    </a:lnTo>
                    <a:lnTo>
                      <a:pt x="241" y="1007"/>
                    </a:lnTo>
                    <a:lnTo>
                      <a:pt x="227" y="993"/>
                    </a:lnTo>
                    <a:lnTo>
                      <a:pt x="212" y="965"/>
                    </a:lnTo>
                    <a:lnTo>
                      <a:pt x="198" y="965"/>
                    </a:lnTo>
                    <a:lnTo>
                      <a:pt x="184" y="951"/>
                    </a:lnTo>
                    <a:lnTo>
                      <a:pt x="184" y="936"/>
                    </a:lnTo>
                    <a:lnTo>
                      <a:pt x="156" y="922"/>
                    </a:lnTo>
                    <a:lnTo>
                      <a:pt x="141" y="908"/>
                    </a:lnTo>
                    <a:lnTo>
                      <a:pt x="113" y="894"/>
                    </a:lnTo>
                    <a:lnTo>
                      <a:pt x="113" y="880"/>
                    </a:lnTo>
                    <a:lnTo>
                      <a:pt x="99" y="865"/>
                    </a:lnTo>
                    <a:lnTo>
                      <a:pt x="85" y="851"/>
                    </a:lnTo>
                    <a:lnTo>
                      <a:pt x="71" y="837"/>
                    </a:lnTo>
                    <a:lnTo>
                      <a:pt x="42" y="823"/>
                    </a:lnTo>
                    <a:lnTo>
                      <a:pt x="42" y="809"/>
                    </a:lnTo>
                    <a:lnTo>
                      <a:pt x="28" y="809"/>
                    </a:lnTo>
                    <a:lnTo>
                      <a:pt x="14" y="780"/>
                    </a:lnTo>
                    <a:lnTo>
                      <a:pt x="0" y="766"/>
                    </a:lnTo>
                    <a:lnTo>
                      <a:pt x="0" y="752"/>
                    </a:lnTo>
                    <a:lnTo>
                      <a:pt x="14" y="752"/>
                    </a:lnTo>
                    <a:lnTo>
                      <a:pt x="14" y="738"/>
                    </a:lnTo>
                    <a:lnTo>
                      <a:pt x="28" y="724"/>
                    </a:lnTo>
                    <a:lnTo>
                      <a:pt x="28" y="709"/>
                    </a:lnTo>
                    <a:lnTo>
                      <a:pt x="42" y="709"/>
                    </a:lnTo>
                    <a:lnTo>
                      <a:pt x="42" y="695"/>
                    </a:lnTo>
                    <a:lnTo>
                      <a:pt x="42" y="681"/>
                    </a:lnTo>
                    <a:lnTo>
                      <a:pt x="42" y="667"/>
                    </a:lnTo>
                    <a:lnTo>
                      <a:pt x="56" y="653"/>
                    </a:lnTo>
                    <a:lnTo>
                      <a:pt x="56" y="639"/>
                    </a:lnTo>
                    <a:lnTo>
                      <a:pt x="56" y="624"/>
                    </a:lnTo>
                    <a:lnTo>
                      <a:pt x="71" y="624"/>
                    </a:lnTo>
                    <a:lnTo>
                      <a:pt x="71" y="610"/>
                    </a:lnTo>
                    <a:lnTo>
                      <a:pt x="71" y="596"/>
                    </a:lnTo>
                    <a:lnTo>
                      <a:pt x="71" y="582"/>
                    </a:lnTo>
                    <a:lnTo>
                      <a:pt x="71" y="568"/>
                    </a:lnTo>
                    <a:lnTo>
                      <a:pt x="85" y="568"/>
                    </a:lnTo>
                    <a:lnTo>
                      <a:pt x="85" y="553"/>
                    </a:lnTo>
                    <a:lnTo>
                      <a:pt x="85" y="539"/>
                    </a:lnTo>
                    <a:lnTo>
                      <a:pt x="85" y="525"/>
                    </a:lnTo>
                    <a:lnTo>
                      <a:pt x="85" y="511"/>
                    </a:lnTo>
                    <a:lnTo>
                      <a:pt x="99" y="511"/>
                    </a:lnTo>
                    <a:lnTo>
                      <a:pt x="99" y="497"/>
                    </a:lnTo>
                    <a:lnTo>
                      <a:pt x="99" y="483"/>
                    </a:lnTo>
                    <a:lnTo>
                      <a:pt x="99" y="468"/>
                    </a:lnTo>
                    <a:lnTo>
                      <a:pt x="113" y="454"/>
                    </a:lnTo>
                    <a:lnTo>
                      <a:pt x="113" y="440"/>
                    </a:lnTo>
                    <a:lnTo>
                      <a:pt x="113" y="426"/>
                    </a:lnTo>
                    <a:lnTo>
                      <a:pt x="113" y="412"/>
                    </a:lnTo>
                    <a:lnTo>
                      <a:pt x="127" y="397"/>
                    </a:lnTo>
                    <a:lnTo>
                      <a:pt x="127" y="383"/>
                    </a:lnTo>
                    <a:lnTo>
                      <a:pt x="127" y="369"/>
                    </a:lnTo>
                    <a:lnTo>
                      <a:pt x="127" y="355"/>
                    </a:lnTo>
                    <a:lnTo>
                      <a:pt x="141" y="355"/>
                    </a:lnTo>
                    <a:lnTo>
                      <a:pt x="141" y="312"/>
                    </a:lnTo>
                    <a:lnTo>
                      <a:pt x="156" y="284"/>
                    </a:lnTo>
                    <a:lnTo>
                      <a:pt x="156" y="270"/>
                    </a:lnTo>
                    <a:lnTo>
                      <a:pt x="170" y="256"/>
                    </a:lnTo>
                    <a:lnTo>
                      <a:pt x="170" y="213"/>
                    </a:lnTo>
                    <a:lnTo>
                      <a:pt x="170" y="199"/>
                    </a:lnTo>
                    <a:lnTo>
                      <a:pt x="184" y="199"/>
                    </a:lnTo>
                    <a:lnTo>
                      <a:pt x="184" y="185"/>
                    </a:lnTo>
                    <a:lnTo>
                      <a:pt x="184" y="170"/>
                    </a:lnTo>
                    <a:lnTo>
                      <a:pt x="184" y="156"/>
                    </a:lnTo>
                    <a:lnTo>
                      <a:pt x="198" y="142"/>
                    </a:lnTo>
                    <a:lnTo>
                      <a:pt x="198" y="128"/>
                    </a:lnTo>
                    <a:lnTo>
                      <a:pt x="198" y="114"/>
                    </a:lnTo>
                    <a:lnTo>
                      <a:pt x="198" y="100"/>
                    </a:lnTo>
                    <a:lnTo>
                      <a:pt x="212" y="85"/>
                    </a:lnTo>
                    <a:lnTo>
                      <a:pt x="212" y="71"/>
                    </a:lnTo>
                    <a:lnTo>
                      <a:pt x="212" y="57"/>
                    </a:lnTo>
                    <a:lnTo>
                      <a:pt x="227" y="29"/>
                    </a:lnTo>
                    <a:lnTo>
                      <a:pt x="227" y="14"/>
                    </a:lnTo>
                    <a:lnTo>
                      <a:pt x="241" y="14"/>
                    </a:lnTo>
                    <a:lnTo>
                      <a:pt x="255" y="14"/>
                    </a:lnTo>
                    <a:lnTo>
                      <a:pt x="269" y="14"/>
                    </a:lnTo>
                    <a:lnTo>
                      <a:pt x="283" y="14"/>
                    </a:lnTo>
                    <a:lnTo>
                      <a:pt x="297" y="14"/>
                    </a:lnTo>
                    <a:lnTo>
                      <a:pt x="312" y="14"/>
                    </a:lnTo>
                    <a:lnTo>
                      <a:pt x="326" y="14"/>
                    </a:lnTo>
                    <a:lnTo>
                      <a:pt x="340" y="14"/>
                    </a:lnTo>
                    <a:lnTo>
                      <a:pt x="354" y="14"/>
                    </a:lnTo>
                    <a:lnTo>
                      <a:pt x="368" y="14"/>
                    </a:lnTo>
                    <a:lnTo>
                      <a:pt x="411" y="14"/>
                    </a:lnTo>
                    <a:lnTo>
                      <a:pt x="425" y="14"/>
                    </a:lnTo>
                    <a:lnTo>
                      <a:pt x="453" y="14"/>
                    </a:lnTo>
                    <a:lnTo>
                      <a:pt x="468" y="14"/>
                    </a:lnTo>
                    <a:lnTo>
                      <a:pt x="496" y="0"/>
                    </a:lnTo>
                    <a:lnTo>
                      <a:pt x="510" y="0"/>
                    </a:lnTo>
                    <a:lnTo>
                      <a:pt x="524" y="0"/>
                    </a:lnTo>
                    <a:lnTo>
                      <a:pt x="539" y="0"/>
                    </a:lnTo>
                    <a:lnTo>
                      <a:pt x="553" y="0"/>
                    </a:lnTo>
                    <a:lnTo>
                      <a:pt x="553" y="14"/>
                    </a:lnTo>
                    <a:lnTo>
                      <a:pt x="567" y="14"/>
                    </a:lnTo>
                    <a:lnTo>
                      <a:pt x="609" y="14"/>
                    </a:lnTo>
                    <a:close/>
                  </a:path>
                </a:pathLst>
              </a:custGeom>
              <a:noFill/>
              <a:ln w="0" cap="flat">
                <a:solidFill>
                  <a:srgbClr val="000000"/>
                </a:solidFill>
                <a:prstDash val="solid"/>
                <a:round/>
                <a:headEnd/>
                <a:tailEnd/>
              </a:ln>
              <a:extLst>
                <a:ext uri="{909E8E84-426E-40DD-AFC4-6F175D3DCCD1}">
                  <a14:hiddenFill xmlns="" xmlns:a14="http://schemas.microsoft.com/office/drawing/2010/main">
                    <a:solidFill>
                      <a:srgbClr val="FFFFFF"/>
                    </a:solidFill>
                  </a14:hiddenFill>
                </a:ext>
              </a:extLst>
            </p:spPr>
            <p:txBody>
              <a:bodyPr/>
              <a:lstStyle/>
              <a:p>
                <a:endParaRPr lang="ja-JP" altLang="en-US"/>
              </a:p>
            </p:txBody>
          </p:sp>
          <p:sp>
            <p:nvSpPr>
              <p:cNvPr id="33935" name="Freeform 180" descr="50%"/>
              <p:cNvSpPr>
                <a:spLocks noChangeAspect="1"/>
              </p:cNvSpPr>
              <p:nvPr/>
            </p:nvSpPr>
            <p:spPr bwMode="auto">
              <a:xfrm>
                <a:off x="6948" y="7132"/>
                <a:ext cx="2081" cy="1827"/>
              </a:xfrm>
              <a:custGeom>
                <a:avLst/>
                <a:gdLst>
                  <a:gd name="T0" fmla="*/ 2147483647 w 1304"/>
                  <a:gd name="T1" fmla="*/ 2147483647 h 1148"/>
                  <a:gd name="T2" fmla="*/ 2147483647 w 1304"/>
                  <a:gd name="T3" fmla="*/ 2147483647 h 1148"/>
                  <a:gd name="T4" fmla="*/ 2147483647 w 1304"/>
                  <a:gd name="T5" fmla="*/ 2147483647 h 1148"/>
                  <a:gd name="T6" fmla="*/ 2147483647 w 1304"/>
                  <a:gd name="T7" fmla="*/ 2147483647 h 1148"/>
                  <a:gd name="T8" fmla="*/ 2147483647 w 1304"/>
                  <a:gd name="T9" fmla="*/ 2147483647 h 1148"/>
                  <a:gd name="T10" fmla="*/ 2147483647 w 1304"/>
                  <a:gd name="T11" fmla="*/ 2147483647 h 1148"/>
                  <a:gd name="T12" fmla="*/ 2147483647 w 1304"/>
                  <a:gd name="T13" fmla="*/ 2147483647 h 1148"/>
                  <a:gd name="T14" fmla="*/ 2147483647 w 1304"/>
                  <a:gd name="T15" fmla="*/ 2147483647 h 1148"/>
                  <a:gd name="T16" fmla="*/ 2147483647 w 1304"/>
                  <a:gd name="T17" fmla="*/ 2147483647 h 1148"/>
                  <a:gd name="T18" fmla="*/ 2147483647 w 1304"/>
                  <a:gd name="T19" fmla="*/ 2147483647 h 1148"/>
                  <a:gd name="T20" fmla="*/ 2147483647 w 1304"/>
                  <a:gd name="T21" fmla="*/ 2147483647 h 1148"/>
                  <a:gd name="T22" fmla="*/ 2147483647 w 1304"/>
                  <a:gd name="T23" fmla="*/ 2147483647 h 1148"/>
                  <a:gd name="T24" fmla="*/ 2147483647 w 1304"/>
                  <a:gd name="T25" fmla="*/ 2147483647 h 1148"/>
                  <a:gd name="T26" fmla="*/ 2147483647 w 1304"/>
                  <a:gd name="T27" fmla="*/ 2147483647 h 1148"/>
                  <a:gd name="T28" fmla="*/ 2147483647 w 1304"/>
                  <a:gd name="T29" fmla="*/ 2147483647 h 1148"/>
                  <a:gd name="T30" fmla="*/ 2147483647 w 1304"/>
                  <a:gd name="T31" fmla="*/ 2147483647 h 1148"/>
                  <a:gd name="T32" fmla="*/ 2147483647 w 1304"/>
                  <a:gd name="T33" fmla="*/ 2147483647 h 1148"/>
                  <a:gd name="T34" fmla="*/ 2147483647 w 1304"/>
                  <a:gd name="T35" fmla="*/ 2147483647 h 1148"/>
                  <a:gd name="T36" fmla="*/ 2147483647 w 1304"/>
                  <a:gd name="T37" fmla="*/ 2147483647 h 1148"/>
                  <a:gd name="T38" fmla="*/ 2147483647 w 1304"/>
                  <a:gd name="T39" fmla="*/ 2147483647 h 1148"/>
                  <a:gd name="T40" fmla="*/ 2147483647 w 1304"/>
                  <a:gd name="T41" fmla="*/ 2147483647 h 1148"/>
                  <a:gd name="T42" fmla="*/ 2147483647 w 1304"/>
                  <a:gd name="T43" fmla="*/ 2147483647 h 1148"/>
                  <a:gd name="T44" fmla="*/ 2147483647 w 1304"/>
                  <a:gd name="T45" fmla="*/ 2147483647 h 1148"/>
                  <a:gd name="T46" fmla="*/ 2147483647 w 1304"/>
                  <a:gd name="T47" fmla="*/ 2147483647 h 1148"/>
                  <a:gd name="T48" fmla="*/ 2147483647 w 1304"/>
                  <a:gd name="T49" fmla="*/ 2147483647 h 1148"/>
                  <a:gd name="T50" fmla="*/ 2147483647 w 1304"/>
                  <a:gd name="T51" fmla="*/ 2147483647 h 1148"/>
                  <a:gd name="T52" fmla="*/ 2147483647 w 1304"/>
                  <a:gd name="T53" fmla="*/ 2147483647 h 1148"/>
                  <a:gd name="T54" fmla="*/ 2147483647 w 1304"/>
                  <a:gd name="T55" fmla="*/ 2147483647 h 1148"/>
                  <a:gd name="T56" fmla="*/ 2147483647 w 1304"/>
                  <a:gd name="T57" fmla="*/ 2147483647 h 1148"/>
                  <a:gd name="T58" fmla="*/ 2147483647 w 1304"/>
                  <a:gd name="T59" fmla="*/ 2147483647 h 1148"/>
                  <a:gd name="T60" fmla="*/ 2147483647 w 1304"/>
                  <a:gd name="T61" fmla="*/ 2147483647 h 1148"/>
                  <a:gd name="T62" fmla="*/ 2147483647 w 1304"/>
                  <a:gd name="T63" fmla="*/ 2147483647 h 1148"/>
                  <a:gd name="T64" fmla="*/ 2147483647 w 1304"/>
                  <a:gd name="T65" fmla="*/ 2147483647 h 1148"/>
                  <a:gd name="T66" fmla="*/ 2147483647 w 1304"/>
                  <a:gd name="T67" fmla="*/ 2147483647 h 1148"/>
                  <a:gd name="T68" fmla="*/ 2147483647 w 1304"/>
                  <a:gd name="T69" fmla="*/ 2147483647 h 1148"/>
                  <a:gd name="T70" fmla="*/ 2147483647 w 1304"/>
                  <a:gd name="T71" fmla="*/ 2147483647 h 1148"/>
                  <a:gd name="T72" fmla="*/ 2147483647 w 1304"/>
                  <a:gd name="T73" fmla="*/ 2147483647 h 1148"/>
                  <a:gd name="T74" fmla="*/ 2147483647 w 1304"/>
                  <a:gd name="T75" fmla="*/ 2147483647 h 1148"/>
                  <a:gd name="T76" fmla="*/ 2147483647 w 1304"/>
                  <a:gd name="T77" fmla="*/ 2147483647 h 1148"/>
                  <a:gd name="T78" fmla="*/ 2147483647 w 1304"/>
                  <a:gd name="T79" fmla="*/ 2147483647 h 1148"/>
                  <a:gd name="T80" fmla="*/ 2147483647 w 1304"/>
                  <a:gd name="T81" fmla="*/ 2147483647 h 1148"/>
                  <a:gd name="T82" fmla="*/ 2147483647 w 1304"/>
                  <a:gd name="T83" fmla="*/ 2147483647 h 1148"/>
                  <a:gd name="T84" fmla="*/ 2147483647 w 1304"/>
                  <a:gd name="T85" fmla="*/ 2147483647 h 1148"/>
                  <a:gd name="T86" fmla="*/ 2147483647 w 1304"/>
                  <a:gd name="T87" fmla="*/ 2147483647 h 1148"/>
                  <a:gd name="T88" fmla="*/ 2147483647 w 1304"/>
                  <a:gd name="T89" fmla="*/ 2147483647 h 1148"/>
                  <a:gd name="T90" fmla="*/ 2147483647 w 1304"/>
                  <a:gd name="T91" fmla="*/ 2147483647 h 1148"/>
                  <a:gd name="T92" fmla="*/ 2147483647 w 1304"/>
                  <a:gd name="T93" fmla="*/ 2147483647 h 1148"/>
                  <a:gd name="T94" fmla="*/ 2147483647 w 1304"/>
                  <a:gd name="T95" fmla="*/ 2147483647 h 1148"/>
                  <a:gd name="T96" fmla="*/ 2147483647 w 1304"/>
                  <a:gd name="T97" fmla="*/ 2147483647 h 1148"/>
                  <a:gd name="T98" fmla="*/ 2147483647 w 1304"/>
                  <a:gd name="T99" fmla="*/ 2147483647 h 1148"/>
                  <a:gd name="T100" fmla="*/ 2147483647 w 1304"/>
                  <a:gd name="T101" fmla="*/ 2147483647 h 1148"/>
                  <a:gd name="T102" fmla="*/ 2147483647 w 1304"/>
                  <a:gd name="T103" fmla="*/ 2147483647 h 1148"/>
                  <a:gd name="T104" fmla="*/ 2147483647 w 1304"/>
                  <a:gd name="T105" fmla="*/ 2147483647 h 1148"/>
                  <a:gd name="T106" fmla="*/ 2147483647 w 1304"/>
                  <a:gd name="T107" fmla="*/ 2147483647 h 1148"/>
                  <a:gd name="T108" fmla="*/ 2147483647 w 1304"/>
                  <a:gd name="T109" fmla="*/ 2147483647 h 1148"/>
                  <a:gd name="T110" fmla="*/ 2147483647 w 1304"/>
                  <a:gd name="T111" fmla="*/ 2147483647 h 1148"/>
                  <a:gd name="T112" fmla="*/ 2147483647 w 1304"/>
                  <a:gd name="T113" fmla="*/ 2147483647 h 1148"/>
                  <a:gd name="T114" fmla="*/ 2147483647 w 1304"/>
                  <a:gd name="T115" fmla="*/ 2147483647 h 1148"/>
                  <a:gd name="T116" fmla="*/ 2147483647 w 1304"/>
                  <a:gd name="T117" fmla="*/ 2147483647 h 1148"/>
                  <a:gd name="T118" fmla="*/ 2147483647 w 1304"/>
                  <a:gd name="T119" fmla="*/ 2147483647 h 1148"/>
                  <a:gd name="T120" fmla="*/ 2147483647 w 1304"/>
                  <a:gd name="T121" fmla="*/ 2147483647 h 1148"/>
                  <a:gd name="T122" fmla="*/ 2147483647 w 1304"/>
                  <a:gd name="T123" fmla="*/ 2147483647 h 1148"/>
                  <a:gd name="T124" fmla="*/ 2147483647 w 1304"/>
                  <a:gd name="T125" fmla="*/ 0 h 1148"/>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304"/>
                  <a:gd name="T190" fmla="*/ 0 h 1148"/>
                  <a:gd name="T191" fmla="*/ 1304 w 1304"/>
                  <a:gd name="T192" fmla="*/ 1148 h 1148"/>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304" h="1148">
                    <a:moveTo>
                      <a:pt x="1290" y="0"/>
                    </a:moveTo>
                    <a:lnTo>
                      <a:pt x="1290" y="14"/>
                    </a:lnTo>
                    <a:lnTo>
                      <a:pt x="1290" y="28"/>
                    </a:lnTo>
                    <a:lnTo>
                      <a:pt x="1290" y="42"/>
                    </a:lnTo>
                    <a:lnTo>
                      <a:pt x="1290" y="56"/>
                    </a:lnTo>
                    <a:lnTo>
                      <a:pt x="1290" y="99"/>
                    </a:lnTo>
                    <a:lnTo>
                      <a:pt x="1290" y="113"/>
                    </a:lnTo>
                    <a:lnTo>
                      <a:pt x="1290" y="141"/>
                    </a:lnTo>
                    <a:lnTo>
                      <a:pt x="1304" y="156"/>
                    </a:lnTo>
                    <a:lnTo>
                      <a:pt x="1304" y="170"/>
                    </a:lnTo>
                    <a:lnTo>
                      <a:pt x="1304" y="198"/>
                    </a:lnTo>
                    <a:lnTo>
                      <a:pt x="1304" y="212"/>
                    </a:lnTo>
                    <a:lnTo>
                      <a:pt x="1304" y="227"/>
                    </a:lnTo>
                    <a:lnTo>
                      <a:pt x="1304" y="255"/>
                    </a:lnTo>
                    <a:lnTo>
                      <a:pt x="1304" y="269"/>
                    </a:lnTo>
                    <a:lnTo>
                      <a:pt x="1304" y="283"/>
                    </a:lnTo>
                    <a:lnTo>
                      <a:pt x="1304" y="297"/>
                    </a:lnTo>
                    <a:lnTo>
                      <a:pt x="1304" y="326"/>
                    </a:lnTo>
                    <a:lnTo>
                      <a:pt x="1304" y="340"/>
                    </a:lnTo>
                    <a:lnTo>
                      <a:pt x="1304" y="383"/>
                    </a:lnTo>
                    <a:lnTo>
                      <a:pt x="1304" y="397"/>
                    </a:lnTo>
                    <a:lnTo>
                      <a:pt x="1304" y="411"/>
                    </a:lnTo>
                    <a:lnTo>
                      <a:pt x="1304" y="439"/>
                    </a:lnTo>
                    <a:lnTo>
                      <a:pt x="1304" y="453"/>
                    </a:lnTo>
                    <a:lnTo>
                      <a:pt x="1304" y="468"/>
                    </a:lnTo>
                    <a:lnTo>
                      <a:pt x="1304" y="482"/>
                    </a:lnTo>
                    <a:lnTo>
                      <a:pt x="1304" y="496"/>
                    </a:lnTo>
                    <a:lnTo>
                      <a:pt x="1304" y="510"/>
                    </a:lnTo>
                    <a:lnTo>
                      <a:pt x="1304" y="524"/>
                    </a:lnTo>
                    <a:lnTo>
                      <a:pt x="1304" y="539"/>
                    </a:lnTo>
                    <a:lnTo>
                      <a:pt x="1304" y="581"/>
                    </a:lnTo>
                    <a:lnTo>
                      <a:pt x="1304" y="595"/>
                    </a:lnTo>
                    <a:lnTo>
                      <a:pt x="1304" y="609"/>
                    </a:lnTo>
                    <a:lnTo>
                      <a:pt x="1304" y="624"/>
                    </a:lnTo>
                    <a:lnTo>
                      <a:pt x="1304" y="638"/>
                    </a:lnTo>
                    <a:lnTo>
                      <a:pt x="1304" y="652"/>
                    </a:lnTo>
                    <a:lnTo>
                      <a:pt x="1304" y="666"/>
                    </a:lnTo>
                    <a:lnTo>
                      <a:pt x="1304" y="680"/>
                    </a:lnTo>
                    <a:lnTo>
                      <a:pt x="1304" y="695"/>
                    </a:lnTo>
                    <a:lnTo>
                      <a:pt x="1290" y="709"/>
                    </a:lnTo>
                    <a:lnTo>
                      <a:pt x="1290" y="751"/>
                    </a:lnTo>
                    <a:lnTo>
                      <a:pt x="1290" y="766"/>
                    </a:lnTo>
                    <a:lnTo>
                      <a:pt x="1290" y="794"/>
                    </a:lnTo>
                    <a:lnTo>
                      <a:pt x="1290" y="808"/>
                    </a:lnTo>
                    <a:lnTo>
                      <a:pt x="1290" y="851"/>
                    </a:lnTo>
                    <a:lnTo>
                      <a:pt x="1276" y="907"/>
                    </a:lnTo>
                    <a:lnTo>
                      <a:pt x="1276" y="936"/>
                    </a:lnTo>
                    <a:lnTo>
                      <a:pt x="1276" y="950"/>
                    </a:lnTo>
                    <a:lnTo>
                      <a:pt x="1276" y="964"/>
                    </a:lnTo>
                    <a:lnTo>
                      <a:pt x="1276" y="992"/>
                    </a:lnTo>
                    <a:lnTo>
                      <a:pt x="1276" y="1035"/>
                    </a:lnTo>
                    <a:lnTo>
                      <a:pt x="1262" y="1035"/>
                    </a:lnTo>
                    <a:lnTo>
                      <a:pt x="1262" y="1049"/>
                    </a:lnTo>
                    <a:lnTo>
                      <a:pt x="1248" y="1049"/>
                    </a:lnTo>
                    <a:lnTo>
                      <a:pt x="1205" y="1049"/>
                    </a:lnTo>
                    <a:lnTo>
                      <a:pt x="1191" y="1049"/>
                    </a:lnTo>
                    <a:lnTo>
                      <a:pt x="1177" y="1049"/>
                    </a:lnTo>
                    <a:lnTo>
                      <a:pt x="1163" y="1035"/>
                    </a:lnTo>
                    <a:lnTo>
                      <a:pt x="1148" y="1035"/>
                    </a:lnTo>
                    <a:lnTo>
                      <a:pt x="1134" y="1035"/>
                    </a:lnTo>
                    <a:lnTo>
                      <a:pt x="1120" y="1035"/>
                    </a:lnTo>
                    <a:lnTo>
                      <a:pt x="1092" y="1035"/>
                    </a:lnTo>
                    <a:lnTo>
                      <a:pt x="1078" y="1021"/>
                    </a:lnTo>
                    <a:lnTo>
                      <a:pt x="1035" y="1021"/>
                    </a:lnTo>
                    <a:lnTo>
                      <a:pt x="1021" y="1021"/>
                    </a:lnTo>
                    <a:lnTo>
                      <a:pt x="1007" y="1021"/>
                    </a:lnTo>
                    <a:lnTo>
                      <a:pt x="964" y="1021"/>
                    </a:lnTo>
                    <a:lnTo>
                      <a:pt x="950" y="1021"/>
                    </a:lnTo>
                    <a:lnTo>
                      <a:pt x="907" y="1007"/>
                    </a:lnTo>
                    <a:lnTo>
                      <a:pt x="893" y="1007"/>
                    </a:lnTo>
                    <a:lnTo>
                      <a:pt x="879" y="1007"/>
                    </a:lnTo>
                    <a:lnTo>
                      <a:pt x="865" y="1007"/>
                    </a:lnTo>
                    <a:lnTo>
                      <a:pt x="851" y="1021"/>
                    </a:lnTo>
                    <a:lnTo>
                      <a:pt x="808" y="1021"/>
                    </a:lnTo>
                    <a:lnTo>
                      <a:pt x="780" y="1035"/>
                    </a:lnTo>
                    <a:lnTo>
                      <a:pt x="751" y="1035"/>
                    </a:lnTo>
                    <a:lnTo>
                      <a:pt x="737" y="1035"/>
                    </a:lnTo>
                    <a:lnTo>
                      <a:pt x="723" y="1035"/>
                    </a:lnTo>
                    <a:lnTo>
                      <a:pt x="709" y="1049"/>
                    </a:lnTo>
                    <a:lnTo>
                      <a:pt x="695" y="1049"/>
                    </a:lnTo>
                    <a:lnTo>
                      <a:pt x="695" y="1063"/>
                    </a:lnTo>
                    <a:lnTo>
                      <a:pt x="680" y="1078"/>
                    </a:lnTo>
                    <a:lnTo>
                      <a:pt x="666" y="1092"/>
                    </a:lnTo>
                    <a:lnTo>
                      <a:pt x="652" y="1092"/>
                    </a:lnTo>
                    <a:lnTo>
                      <a:pt x="638" y="1106"/>
                    </a:lnTo>
                    <a:lnTo>
                      <a:pt x="624" y="1106"/>
                    </a:lnTo>
                    <a:lnTo>
                      <a:pt x="610" y="1106"/>
                    </a:lnTo>
                    <a:lnTo>
                      <a:pt x="567" y="1120"/>
                    </a:lnTo>
                    <a:lnTo>
                      <a:pt x="524" y="1134"/>
                    </a:lnTo>
                    <a:lnTo>
                      <a:pt x="510" y="1134"/>
                    </a:lnTo>
                    <a:lnTo>
                      <a:pt x="496" y="1134"/>
                    </a:lnTo>
                    <a:lnTo>
                      <a:pt x="482" y="1134"/>
                    </a:lnTo>
                    <a:lnTo>
                      <a:pt x="454" y="1148"/>
                    </a:lnTo>
                    <a:lnTo>
                      <a:pt x="425" y="1120"/>
                    </a:lnTo>
                    <a:lnTo>
                      <a:pt x="411" y="1106"/>
                    </a:lnTo>
                    <a:lnTo>
                      <a:pt x="411" y="1092"/>
                    </a:lnTo>
                    <a:lnTo>
                      <a:pt x="397" y="1092"/>
                    </a:lnTo>
                    <a:lnTo>
                      <a:pt x="383" y="1078"/>
                    </a:lnTo>
                    <a:lnTo>
                      <a:pt x="368" y="1063"/>
                    </a:lnTo>
                    <a:lnTo>
                      <a:pt x="354" y="1049"/>
                    </a:lnTo>
                    <a:lnTo>
                      <a:pt x="326" y="1021"/>
                    </a:lnTo>
                    <a:lnTo>
                      <a:pt x="283" y="992"/>
                    </a:lnTo>
                    <a:lnTo>
                      <a:pt x="227" y="936"/>
                    </a:lnTo>
                    <a:lnTo>
                      <a:pt x="227" y="922"/>
                    </a:lnTo>
                    <a:lnTo>
                      <a:pt x="170" y="865"/>
                    </a:lnTo>
                    <a:lnTo>
                      <a:pt x="127" y="836"/>
                    </a:lnTo>
                    <a:lnTo>
                      <a:pt x="85" y="794"/>
                    </a:lnTo>
                    <a:lnTo>
                      <a:pt x="56" y="766"/>
                    </a:lnTo>
                    <a:lnTo>
                      <a:pt x="42" y="751"/>
                    </a:lnTo>
                    <a:lnTo>
                      <a:pt x="14" y="723"/>
                    </a:lnTo>
                    <a:lnTo>
                      <a:pt x="14" y="709"/>
                    </a:lnTo>
                    <a:lnTo>
                      <a:pt x="0" y="709"/>
                    </a:lnTo>
                    <a:lnTo>
                      <a:pt x="0" y="695"/>
                    </a:lnTo>
                    <a:lnTo>
                      <a:pt x="0" y="680"/>
                    </a:lnTo>
                    <a:lnTo>
                      <a:pt x="0" y="666"/>
                    </a:lnTo>
                    <a:lnTo>
                      <a:pt x="14" y="666"/>
                    </a:lnTo>
                    <a:lnTo>
                      <a:pt x="56" y="652"/>
                    </a:lnTo>
                    <a:lnTo>
                      <a:pt x="99" y="624"/>
                    </a:lnTo>
                    <a:lnTo>
                      <a:pt x="113" y="624"/>
                    </a:lnTo>
                    <a:lnTo>
                      <a:pt x="142" y="609"/>
                    </a:lnTo>
                    <a:lnTo>
                      <a:pt x="170" y="595"/>
                    </a:lnTo>
                    <a:lnTo>
                      <a:pt x="184" y="595"/>
                    </a:lnTo>
                    <a:lnTo>
                      <a:pt x="212" y="581"/>
                    </a:lnTo>
                    <a:lnTo>
                      <a:pt x="255" y="567"/>
                    </a:lnTo>
                    <a:lnTo>
                      <a:pt x="269" y="567"/>
                    </a:lnTo>
                    <a:lnTo>
                      <a:pt x="298" y="553"/>
                    </a:lnTo>
                    <a:lnTo>
                      <a:pt x="326" y="539"/>
                    </a:lnTo>
                    <a:lnTo>
                      <a:pt x="340" y="539"/>
                    </a:lnTo>
                    <a:lnTo>
                      <a:pt x="354" y="539"/>
                    </a:lnTo>
                    <a:lnTo>
                      <a:pt x="368" y="539"/>
                    </a:lnTo>
                    <a:lnTo>
                      <a:pt x="383" y="539"/>
                    </a:lnTo>
                    <a:lnTo>
                      <a:pt x="383" y="524"/>
                    </a:lnTo>
                    <a:lnTo>
                      <a:pt x="397" y="524"/>
                    </a:lnTo>
                    <a:lnTo>
                      <a:pt x="411" y="524"/>
                    </a:lnTo>
                    <a:lnTo>
                      <a:pt x="496" y="482"/>
                    </a:lnTo>
                    <a:lnTo>
                      <a:pt x="510" y="482"/>
                    </a:lnTo>
                    <a:lnTo>
                      <a:pt x="524" y="468"/>
                    </a:lnTo>
                    <a:lnTo>
                      <a:pt x="581" y="453"/>
                    </a:lnTo>
                    <a:lnTo>
                      <a:pt x="624" y="425"/>
                    </a:lnTo>
                    <a:lnTo>
                      <a:pt x="652" y="411"/>
                    </a:lnTo>
                    <a:lnTo>
                      <a:pt x="680" y="368"/>
                    </a:lnTo>
                    <a:lnTo>
                      <a:pt x="709" y="354"/>
                    </a:lnTo>
                    <a:lnTo>
                      <a:pt x="737" y="354"/>
                    </a:lnTo>
                    <a:lnTo>
                      <a:pt x="751" y="340"/>
                    </a:lnTo>
                    <a:lnTo>
                      <a:pt x="766" y="340"/>
                    </a:lnTo>
                    <a:lnTo>
                      <a:pt x="780" y="312"/>
                    </a:lnTo>
                    <a:lnTo>
                      <a:pt x="794" y="312"/>
                    </a:lnTo>
                    <a:lnTo>
                      <a:pt x="794" y="297"/>
                    </a:lnTo>
                    <a:lnTo>
                      <a:pt x="808" y="297"/>
                    </a:lnTo>
                    <a:lnTo>
                      <a:pt x="822" y="283"/>
                    </a:lnTo>
                    <a:lnTo>
                      <a:pt x="836" y="283"/>
                    </a:lnTo>
                    <a:lnTo>
                      <a:pt x="851" y="269"/>
                    </a:lnTo>
                    <a:lnTo>
                      <a:pt x="922" y="227"/>
                    </a:lnTo>
                    <a:lnTo>
                      <a:pt x="950" y="198"/>
                    </a:lnTo>
                    <a:lnTo>
                      <a:pt x="964" y="198"/>
                    </a:lnTo>
                    <a:lnTo>
                      <a:pt x="964" y="184"/>
                    </a:lnTo>
                    <a:lnTo>
                      <a:pt x="1035" y="141"/>
                    </a:lnTo>
                    <a:lnTo>
                      <a:pt x="1049" y="141"/>
                    </a:lnTo>
                    <a:lnTo>
                      <a:pt x="1063" y="141"/>
                    </a:lnTo>
                    <a:lnTo>
                      <a:pt x="1063" y="127"/>
                    </a:lnTo>
                    <a:lnTo>
                      <a:pt x="1078" y="127"/>
                    </a:lnTo>
                    <a:lnTo>
                      <a:pt x="1092" y="113"/>
                    </a:lnTo>
                    <a:lnTo>
                      <a:pt x="1092" y="99"/>
                    </a:lnTo>
                    <a:lnTo>
                      <a:pt x="1106" y="85"/>
                    </a:lnTo>
                    <a:lnTo>
                      <a:pt x="1120" y="85"/>
                    </a:lnTo>
                    <a:lnTo>
                      <a:pt x="1120" y="70"/>
                    </a:lnTo>
                    <a:lnTo>
                      <a:pt x="1134" y="70"/>
                    </a:lnTo>
                    <a:lnTo>
                      <a:pt x="1148" y="56"/>
                    </a:lnTo>
                    <a:lnTo>
                      <a:pt x="1163" y="42"/>
                    </a:lnTo>
                    <a:lnTo>
                      <a:pt x="1163" y="28"/>
                    </a:lnTo>
                    <a:lnTo>
                      <a:pt x="1177" y="28"/>
                    </a:lnTo>
                    <a:lnTo>
                      <a:pt x="1177" y="14"/>
                    </a:lnTo>
                    <a:lnTo>
                      <a:pt x="1191" y="14"/>
                    </a:lnTo>
                    <a:lnTo>
                      <a:pt x="1205" y="14"/>
                    </a:lnTo>
                    <a:lnTo>
                      <a:pt x="1219" y="14"/>
                    </a:lnTo>
                    <a:lnTo>
                      <a:pt x="1234" y="14"/>
                    </a:lnTo>
                    <a:lnTo>
                      <a:pt x="1248" y="14"/>
                    </a:lnTo>
                    <a:lnTo>
                      <a:pt x="1262" y="0"/>
                    </a:lnTo>
                    <a:lnTo>
                      <a:pt x="1276" y="0"/>
                    </a:lnTo>
                    <a:lnTo>
                      <a:pt x="1290" y="0"/>
                    </a:lnTo>
                    <a:close/>
                  </a:path>
                </a:pathLst>
              </a:custGeom>
              <a:pattFill prst="pct50">
                <a:fgClr>
                  <a:srgbClr val="000000"/>
                </a:fgClr>
                <a:bgClr>
                  <a:srgbClr val="FFFFFF"/>
                </a:bgClr>
              </a:pattFill>
              <a:ln w="0" cap="flat">
                <a:solidFill>
                  <a:srgbClr val="000000"/>
                </a:solidFill>
                <a:prstDash val="solid"/>
                <a:round/>
                <a:headEnd/>
                <a:tailEnd/>
              </a:ln>
            </p:spPr>
            <p:txBody>
              <a:bodyPr/>
              <a:lstStyle/>
              <a:p>
                <a:endParaRPr lang="ja-JP" altLang="en-US"/>
              </a:p>
            </p:txBody>
          </p:sp>
          <p:sp>
            <p:nvSpPr>
              <p:cNvPr id="33936" name="Freeform 181"/>
              <p:cNvSpPr>
                <a:spLocks noChangeAspect="1"/>
              </p:cNvSpPr>
              <p:nvPr/>
            </p:nvSpPr>
            <p:spPr bwMode="auto">
              <a:xfrm>
                <a:off x="7604" y="9615"/>
                <a:ext cx="2036" cy="2506"/>
              </a:xfrm>
              <a:custGeom>
                <a:avLst/>
                <a:gdLst>
                  <a:gd name="T0" fmla="*/ 2147483647 w 1276"/>
                  <a:gd name="T1" fmla="*/ 2147483647 h 1574"/>
                  <a:gd name="T2" fmla="*/ 2147483647 w 1276"/>
                  <a:gd name="T3" fmla="*/ 2147483647 h 1574"/>
                  <a:gd name="T4" fmla="*/ 2147483647 w 1276"/>
                  <a:gd name="T5" fmla="*/ 2147483647 h 1574"/>
                  <a:gd name="T6" fmla="*/ 2147483647 w 1276"/>
                  <a:gd name="T7" fmla="*/ 2147483647 h 1574"/>
                  <a:gd name="T8" fmla="*/ 2147483647 w 1276"/>
                  <a:gd name="T9" fmla="*/ 2147483647 h 1574"/>
                  <a:gd name="T10" fmla="*/ 2147483647 w 1276"/>
                  <a:gd name="T11" fmla="*/ 2147483647 h 1574"/>
                  <a:gd name="T12" fmla="*/ 2147483647 w 1276"/>
                  <a:gd name="T13" fmla="*/ 2147483647 h 1574"/>
                  <a:gd name="T14" fmla="*/ 2147483647 w 1276"/>
                  <a:gd name="T15" fmla="*/ 2147483647 h 1574"/>
                  <a:gd name="T16" fmla="*/ 2147483647 w 1276"/>
                  <a:gd name="T17" fmla="*/ 2147483647 h 1574"/>
                  <a:gd name="T18" fmla="*/ 2147483647 w 1276"/>
                  <a:gd name="T19" fmla="*/ 2147483647 h 1574"/>
                  <a:gd name="T20" fmla="*/ 2147483647 w 1276"/>
                  <a:gd name="T21" fmla="*/ 2147483647 h 1574"/>
                  <a:gd name="T22" fmla="*/ 2147483647 w 1276"/>
                  <a:gd name="T23" fmla="*/ 2147483647 h 1574"/>
                  <a:gd name="T24" fmla="*/ 2147483647 w 1276"/>
                  <a:gd name="T25" fmla="*/ 2147483647 h 1574"/>
                  <a:gd name="T26" fmla="*/ 2147483647 w 1276"/>
                  <a:gd name="T27" fmla="*/ 2147483647 h 1574"/>
                  <a:gd name="T28" fmla="*/ 2147483647 w 1276"/>
                  <a:gd name="T29" fmla="*/ 2147483647 h 1574"/>
                  <a:gd name="T30" fmla="*/ 2147483647 w 1276"/>
                  <a:gd name="T31" fmla="*/ 2147483647 h 1574"/>
                  <a:gd name="T32" fmla="*/ 2147483647 w 1276"/>
                  <a:gd name="T33" fmla="*/ 2147483647 h 1574"/>
                  <a:gd name="T34" fmla="*/ 2147483647 w 1276"/>
                  <a:gd name="T35" fmla="*/ 2147483647 h 1574"/>
                  <a:gd name="T36" fmla="*/ 2147483647 w 1276"/>
                  <a:gd name="T37" fmla="*/ 2147483647 h 1574"/>
                  <a:gd name="T38" fmla="*/ 2147483647 w 1276"/>
                  <a:gd name="T39" fmla="*/ 2147483647 h 1574"/>
                  <a:gd name="T40" fmla="*/ 2147483647 w 1276"/>
                  <a:gd name="T41" fmla="*/ 2147483647 h 1574"/>
                  <a:gd name="T42" fmla="*/ 2147483647 w 1276"/>
                  <a:gd name="T43" fmla="*/ 2147483647 h 1574"/>
                  <a:gd name="T44" fmla="*/ 2147483647 w 1276"/>
                  <a:gd name="T45" fmla="*/ 2147483647 h 1574"/>
                  <a:gd name="T46" fmla="*/ 2147483647 w 1276"/>
                  <a:gd name="T47" fmla="*/ 2147483647 h 1574"/>
                  <a:gd name="T48" fmla="*/ 2147483647 w 1276"/>
                  <a:gd name="T49" fmla="*/ 2147483647 h 1574"/>
                  <a:gd name="T50" fmla="*/ 2147483647 w 1276"/>
                  <a:gd name="T51" fmla="*/ 2147483647 h 1574"/>
                  <a:gd name="T52" fmla="*/ 2147483647 w 1276"/>
                  <a:gd name="T53" fmla="*/ 2147483647 h 1574"/>
                  <a:gd name="T54" fmla="*/ 2147483647 w 1276"/>
                  <a:gd name="T55" fmla="*/ 2147483647 h 1574"/>
                  <a:gd name="T56" fmla="*/ 2147483647 w 1276"/>
                  <a:gd name="T57" fmla="*/ 2147483647 h 1574"/>
                  <a:gd name="T58" fmla="*/ 2147483647 w 1276"/>
                  <a:gd name="T59" fmla="*/ 2147483647 h 1574"/>
                  <a:gd name="T60" fmla="*/ 2147483647 w 1276"/>
                  <a:gd name="T61" fmla="*/ 2147483647 h 1574"/>
                  <a:gd name="T62" fmla="*/ 2147483647 w 1276"/>
                  <a:gd name="T63" fmla="*/ 2147483647 h 1574"/>
                  <a:gd name="T64" fmla="*/ 2147483647 w 1276"/>
                  <a:gd name="T65" fmla="*/ 2147483647 h 1574"/>
                  <a:gd name="T66" fmla="*/ 2147483647 w 1276"/>
                  <a:gd name="T67" fmla="*/ 2147483647 h 1574"/>
                  <a:gd name="T68" fmla="*/ 2147483647 w 1276"/>
                  <a:gd name="T69" fmla="*/ 2147483647 h 1574"/>
                  <a:gd name="T70" fmla="*/ 2147483647 w 1276"/>
                  <a:gd name="T71" fmla="*/ 2147483647 h 1574"/>
                  <a:gd name="T72" fmla="*/ 2147483647 w 1276"/>
                  <a:gd name="T73" fmla="*/ 2147483647 h 1574"/>
                  <a:gd name="T74" fmla="*/ 2147483647 w 1276"/>
                  <a:gd name="T75" fmla="*/ 2147483647 h 1574"/>
                  <a:gd name="T76" fmla="*/ 2147483647 w 1276"/>
                  <a:gd name="T77" fmla="*/ 2147483647 h 1574"/>
                  <a:gd name="T78" fmla="*/ 2147483647 w 1276"/>
                  <a:gd name="T79" fmla="*/ 2147483647 h 1574"/>
                  <a:gd name="T80" fmla="*/ 2147483647 w 1276"/>
                  <a:gd name="T81" fmla="*/ 2147483647 h 1574"/>
                  <a:gd name="T82" fmla="*/ 2147483647 w 1276"/>
                  <a:gd name="T83" fmla="*/ 2147483647 h 1574"/>
                  <a:gd name="T84" fmla="*/ 2147483647 w 1276"/>
                  <a:gd name="T85" fmla="*/ 2147483647 h 1574"/>
                  <a:gd name="T86" fmla="*/ 2147483647 w 1276"/>
                  <a:gd name="T87" fmla="*/ 2147483647 h 1574"/>
                  <a:gd name="T88" fmla="*/ 2147483647 w 1276"/>
                  <a:gd name="T89" fmla="*/ 2147483647 h 1574"/>
                  <a:gd name="T90" fmla="*/ 2147483647 w 1276"/>
                  <a:gd name="T91" fmla="*/ 2147483647 h 1574"/>
                  <a:gd name="T92" fmla="*/ 2147483647 w 1276"/>
                  <a:gd name="T93" fmla="*/ 2147483647 h 1574"/>
                  <a:gd name="T94" fmla="*/ 0 w 1276"/>
                  <a:gd name="T95" fmla="*/ 2147483647 h 1574"/>
                  <a:gd name="T96" fmla="*/ 2147483647 w 1276"/>
                  <a:gd name="T97" fmla="*/ 2147483647 h 1574"/>
                  <a:gd name="T98" fmla="*/ 2147483647 w 1276"/>
                  <a:gd name="T99" fmla="*/ 2147483647 h 1574"/>
                  <a:gd name="T100" fmla="*/ 2147483647 w 1276"/>
                  <a:gd name="T101" fmla="*/ 2147483647 h 1574"/>
                  <a:gd name="T102" fmla="*/ 2147483647 w 1276"/>
                  <a:gd name="T103" fmla="*/ 2147483647 h 1574"/>
                  <a:gd name="T104" fmla="*/ 2147483647 w 1276"/>
                  <a:gd name="T105" fmla="*/ 2147483647 h 1574"/>
                  <a:gd name="T106" fmla="*/ 2147483647 w 1276"/>
                  <a:gd name="T107" fmla="*/ 2147483647 h 1574"/>
                  <a:gd name="T108" fmla="*/ 2147483647 w 1276"/>
                  <a:gd name="T109" fmla="*/ 2147483647 h 1574"/>
                  <a:gd name="T110" fmla="*/ 2147483647 w 1276"/>
                  <a:gd name="T111" fmla="*/ 2147483647 h 1574"/>
                  <a:gd name="T112" fmla="*/ 2147483647 w 1276"/>
                  <a:gd name="T113" fmla="*/ 2147483647 h 1574"/>
                  <a:gd name="T114" fmla="*/ 2147483647 w 1276"/>
                  <a:gd name="T115" fmla="*/ 2147483647 h 1574"/>
                  <a:gd name="T116" fmla="*/ 2147483647 w 1276"/>
                  <a:gd name="T117" fmla="*/ 2147483647 h 1574"/>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276"/>
                  <a:gd name="T178" fmla="*/ 0 h 1574"/>
                  <a:gd name="T179" fmla="*/ 1276 w 1276"/>
                  <a:gd name="T180" fmla="*/ 1574 h 1574"/>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276" h="1574">
                    <a:moveTo>
                      <a:pt x="440" y="14"/>
                    </a:moveTo>
                    <a:lnTo>
                      <a:pt x="425" y="28"/>
                    </a:lnTo>
                    <a:lnTo>
                      <a:pt x="425" y="42"/>
                    </a:lnTo>
                    <a:lnTo>
                      <a:pt x="425" y="57"/>
                    </a:lnTo>
                    <a:lnTo>
                      <a:pt x="425" y="71"/>
                    </a:lnTo>
                    <a:lnTo>
                      <a:pt x="425" y="85"/>
                    </a:lnTo>
                    <a:lnTo>
                      <a:pt x="425" y="99"/>
                    </a:lnTo>
                    <a:lnTo>
                      <a:pt x="425" y="128"/>
                    </a:lnTo>
                    <a:lnTo>
                      <a:pt x="425" y="156"/>
                    </a:lnTo>
                    <a:lnTo>
                      <a:pt x="425" y="170"/>
                    </a:lnTo>
                    <a:lnTo>
                      <a:pt x="440" y="184"/>
                    </a:lnTo>
                    <a:lnTo>
                      <a:pt x="440" y="198"/>
                    </a:lnTo>
                    <a:lnTo>
                      <a:pt x="440" y="213"/>
                    </a:lnTo>
                    <a:lnTo>
                      <a:pt x="440" y="255"/>
                    </a:lnTo>
                    <a:lnTo>
                      <a:pt x="454" y="241"/>
                    </a:lnTo>
                    <a:lnTo>
                      <a:pt x="482" y="241"/>
                    </a:lnTo>
                    <a:lnTo>
                      <a:pt x="482" y="227"/>
                    </a:lnTo>
                    <a:lnTo>
                      <a:pt x="511" y="213"/>
                    </a:lnTo>
                    <a:lnTo>
                      <a:pt x="525" y="184"/>
                    </a:lnTo>
                    <a:lnTo>
                      <a:pt x="525" y="170"/>
                    </a:lnTo>
                    <a:lnTo>
                      <a:pt x="539" y="156"/>
                    </a:lnTo>
                    <a:lnTo>
                      <a:pt x="553" y="156"/>
                    </a:lnTo>
                    <a:lnTo>
                      <a:pt x="567" y="156"/>
                    </a:lnTo>
                    <a:lnTo>
                      <a:pt x="581" y="156"/>
                    </a:lnTo>
                    <a:lnTo>
                      <a:pt x="596" y="156"/>
                    </a:lnTo>
                    <a:lnTo>
                      <a:pt x="610" y="156"/>
                    </a:lnTo>
                    <a:lnTo>
                      <a:pt x="610" y="170"/>
                    </a:lnTo>
                    <a:lnTo>
                      <a:pt x="624" y="170"/>
                    </a:lnTo>
                    <a:lnTo>
                      <a:pt x="638" y="170"/>
                    </a:lnTo>
                    <a:lnTo>
                      <a:pt x="652" y="170"/>
                    </a:lnTo>
                    <a:lnTo>
                      <a:pt x="667" y="170"/>
                    </a:lnTo>
                    <a:lnTo>
                      <a:pt x="667" y="184"/>
                    </a:lnTo>
                    <a:lnTo>
                      <a:pt x="681" y="184"/>
                    </a:lnTo>
                    <a:lnTo>
                      <a:pt x="695" y="198"/>
                    </a:lnTo>
                    <a:lnTo>
                      <a:pt x="709" y="198"/>
                    </a:lnTo>
                    <a:lnTo>
                      <a:pt x="709" y="213"/>
                    </a:lnTo>
                    <a:lnTo>
                      <a:pt x="723" y="213"/>
                    </a:lnTo>
                    <a:lnTo>
                      <a:pt x="723" y="227"/>
                    </a:lnTo>
                    <a:lnTo>
                      <a:pt x="737" y="227"/>
                    </a:lnTo>
                    <a:lnTo>
                      <a:pt x="737" y="241"/>
                    </a:lnTo>
                    <a:lnTo>
                      <a:pt x="752" y="241"/>
                    </a:lnTo>
                    <a:lnTo>
                      <a:pt x="766" y="241"/>
                    </a:lnTo>
                    <a:lnTo>
                      <a:pt x="766" y="255"/>
                    </a:lnTo>
                    <a:lnTo>
                      <a:pt x="780" y="255"/>
                    </a:lnTo>
                    <a:lnTo>
                      <a:pt x="780" y="269"/>
                    </a:lnTo>
                    <a:lnTo>
                      <a:pt x="794" y="269"/>
                    </a:lnTo>
                    <a:lnTo>
                      <a:pt x="808" y="269"/>
                    </a:lnTo>
                    <a:lnTo>
                      <a:pt x="808" y="284"/>
                    </a:lnTo>
                    <a:lnTo>
                      <a:pt x="823" y="284"/>
                    </a:lnTo>
                    <a:lnTo>
                      <a:pt x="837" y="284"/>
                    </a:lnTo>
                    <a:lnTo>
                      <a:pt x="851" y="284"/>
                    </a:lnTo>
                    <a:lnTo>
                      <a:pt x="851" y="298"/>
                    </a:lnTo>
                    <a:lnTo>
                      <a:pt x="865" y="298"/>
                    </a:lnTo>
                    <a:lnTo>
                      <a:pt x="879" y="298"/>
                    </a:lnTo>
                    <a:lnTo>
                      <a:pt x="893" y="312"/>
                    </a:lnTo>
                    <a:lnTo>
                      <a:pt x="908" y="312"/>
                    </a:lnTo>
                    <a:lnTo>
                      <a:pt x="922" y="312"/>
                    </a:lnTo>
                    <a:lnTo>
                      <a:pt x="936" y="312"/>
                    </a:lnTo>
                    <a:lnTo>
                      <a:pt x="950" y="326"/>
                    </a:lnTo>
                    <a:lnTo>
                      <a:pt x="964" y="326"/>
                    </a:lnTo>
                    <a:lnTo>
                      <a:pt x="979" y="326"/>
                    </a:lnTo>
                    <a:lnTo>
                      <a:pt x="993" y="326"/>
                    </a:lnTo>
                    <a:lnTo>
                      <a:pt x="993" y="340"/>
                    </a:lnTo>
                    <a:lnTo>
                      <a:pt x="1007" y="340"/>
                    </a:lnTo>
                    <a:lnTo>
                      <a:pt x="1021" y="340"/>
                    </a:lnTo>
                    <a:lnTo>
                      <a:pt x="1035" y="340"/>
                    </a:lnTo>
                    <a:lnTo>
                      <a:pt x="1049" y="354"/>
                    </a:lnTo>
                    <a:lnTo>
                      <a:pt x="1064" y="354"/>
                    </a:lnTo>
                    <a:lnTo>
                      <a:pt x="1078" y="354"/>
                    </a:lnTo>
                    <a:lnTo>
                      <a:pt x="1092" y="369"/>
                    </a:lnTo>
                    <a:lnTo>
                      <a:pt x="1106" y="369"/>
                    </a:lnTo>
                    <a:lnTo>
                      <a:pt x="1120" y="369"/>
                    </a:lnTo>
                    <a:lnTo>
                      <a:pt x="1135" y="369"/>
                    </a:lnTo>
                    <a:lnTo>
                      <a:pt x="1135" y="383"/>
                    </a:lnTo>
                    <a:lnTo>
                      <a:pt x="1149" y="383"/>
                    </a:lnTo>
                    <a:lnTo>
                      <a:pt x="1177" y="383"/>
                    </a:lnTo>
                    <a:lnTo>
                      <a:pt x="1191" y="383"/>
                    </a:lnTo>
                    <a:lnTo>
                      <a:pt x="1191" y="397"/>
                    </a:lnTo>
                    <a:lnTo>
                      <a:pt x="1205" y="397"/>
                    </a:lnTo>
                    <a:lnTo>
                      <a:pt x="1220" y="397"/>
                    </a:lnTo>
                    <a:lnTo>
                      <a:pt x="1234" y="411"/>
                    </a:lnTo>
                    <a:lnTo>
                      <a:pt x="1248" y="411"/>
                    </a:lnTo>
                    <a:lnTo>
                      <a:pt x="1262" y="411"/>
                    </a:lnTo>
                    <a:lnTo>
                      <a:pt x="1276" y="411"/>
                    </a:lnTo>
                    <a:lnTo>
                      <a:pt x="1276" y="425"/>
                    </a:lnTo>
                    <a:lnTo>
                      <a:pt x="1262" y="440"/>
                    </a:lnTo>
                    <a:lnTo>
                      <a:pt x="1276" y="440"/>
                    </a:lnTo>
                    <a:lnTo>
                      <a:pt x="1276" y="454"/>
                    </a:lnTo>
                    <a:lnTo>
                      <a:pt x="1276" y="468"/>
                    </a:lnTo>
                    <a:lnTo>
                      <a:pt x="1262" y="468"/>
                    </a:lnTo>
                    <a:lnTo>
                      <a:pt x="1262" y="482"/>
                    </a:lnTo>
                    <a:lnTo>
                      <a:pt x="1262" y="496"/>
                    </a:lnTo>
                    <a:lnTo>
                      <a:pt x="1262" y="510"/>
                    </a:lnTo>
                    <a:lnTo>
                      <a:pt x="1248" y="510"/>
                    </a:lnTo>
                    <a:lnTo>
                      <a:pt x="1248" y="525"/>
                    </a:lnTo>
                    <a:lnTo>
                      <a:pt x="1234" y="539"/>
                    </a:lnTo>
                    <a:lnTo>
                      <a:pt x="1234" y="553"/>
                    </a:lnTo>
                    <a:lnTo>
                      <a:pt x="1234" y="567"/>
                    </a:lnTo>
                    <a:lnTo>
                      <a:pt x="1234" y="581"/>
                    </a:lnTo>
                    <a:lnTo>
                      <a:pt x="1220" y="581"/>
                    </a:lnTo>
                    <a:lnTo>
                      <a:pt x="1234" y="581"/>
                    </a:lnTo>
                    <a:lnTo>
                      <a:pt x="1220" y="596"/>
                    </a:lnTo>
                    <a:lnTo>
                      <a:pt x="1220" y="610"/>
                    </a:lnTo>
                    <a:lnTo>
                      <a:pt x="1220" y="624"/>
                    </a:lnTo>
                    <a:lnTo>
                      <a:pt x="1205" y="638"/>
                    </a:lnTo>
                    <a:lnTo>
                      <a:pt x="1205" y="652"/>
                    </a:lnTo>
                    <a:lnTo>
                      <a:pt x="1191" y="652"/>
                    </a:lnTo>
                    <a:lnTo>
                      <a:pt x="1191" y="667"/>
                    </a:lnTo>
                    <a:lnTo>
                      <a:pt x="1191" y="681"/>
                    </a:lnTo>
                    <a:lnTo>
                      <a:pt x="1191" y="695"/>
                    </a:lnTo>
                    <a:lnTo>
                      <a:pt x="1177" y="723"/>
                    </a:lnTo>
                    <a:lnTo>
                      <a:pt x="1163" y="752"/>
                    </a:lnTo>
                    <a:lnTo>
                      <a:pt x="1149" y="780"/>
                    </a:lnTo>
                    <a:lnTo>
                      <a:pt x="1149" y="794"/>
                    </a:lnTo>
                    <a:lnTo>
                      <a:pt x="1120" y="837"/>
                    </a:lnTo>
                    <a:lnTo>
                      <a:pt x="1120" y="851"/>
                    </a:lnTo>
                    <a:lnTo>
                      <a:pt x="1106" y="865"/>
                    </a:lnTo>
                    <a:lnTo>
                      <a:pt x="1092" y="865"/>
                    </a:lnTo>
                    <a:lnTo>
                      <a:pt x="1092" y="879"/>
                    </a:lnTo>
                    <a:lnTo>
                      <a:pt x="1092" y="893"/>
                    </a:lnTo>
                    <a:lnTo>
                      <a:pt x="1078" y="908"/>
                    </a:lnTo>
                    <a:lnTo>
                      <a:pt x="1078" y="922"/>
                    </a:lnTo>
                    <a:lnTo>
                      <a:pt x="1078" y="936"/>
                    </a:lnTo>
                    <a:lnTo>
                      <a:pt x="1064" y="936"/>
                    </a:lnTo>
                    <a:lnTo>
                      <a:pt x="1078" y="936"/>
                    </a:lnTo>
                    <a:lnTo>
                      <a:pt x="1064" y="936"/>
                    </a:lnTo>
                    <a:lnTo>
                      <a:pt x="1064" y="950"/>
                    </a:lnTo>
                    <a:lnTo>
                      <a:pt x="1049" y="964"/>
                    </a:lnTo>
                    <a:lnTo>
                      <a:pt x="1049" y="979"/>
                    </a:lnTo>
                    <a:lnTo>
                      <a:pt x="1049" y="993"/>
                    </a:lnTo>
                    <a:lnTo>
                      <a:pt x="1049" y="1007"/>
                    </a:lnTo>
                    <a:lnTo>
                      <a:pt x="1035" y="1007"/>
                    </a:lnTo>
                    <a:lnTo>
                      <a:pt x="1035" y="1021"/>
                    </a:lnTo>
                    <a:lnTo>
                      <a:pt x="1021" y="1021"/>
                    </a:lnTo>
                    <a:lnTo>
                      <a:pt x="1021" y="1035"/>
                    </a:lnTo>
                    <a:lnTo>
                      <a:pt x="1021" y="1050"/>
                    </a:lnTo>
                    <a:lnTo>
                      <a:pt x="1021" y="1064"/>
                    </a:lnTo>
                    <a:lnTo>
                      <a:pt x="1007" y="1064"/>
                    </a:lnTo>
                    <a:lnTo>
                      <a:pt x="1007" y="1078"/>
                    </a:lnTo>
                    <a:lnTo>
                      <a:pt x="1007" y="1092"/>
                    </a:lnTo>
                    <a:lnTo>
                      <a:pt x="1007" y="1106"/>
                    </a:lnTo>
                    <a:lnTo>
                      <a:pt x="993" y="1106"/>
                    </a:lnTo>
                    <a:lnTo>
                      <a:pt x="993" y="1120"/>
                    </a:lnTo>
                    <a:lnTo>
                      <a:pt x="979" y="1135"/>
                    </a:lnTo>
                    <a:lnTo>
                      <a:pt x="979" y="1149"/>
                    </a:lnTo>
                    <a:lnTo>
                      <a:pt x="979" y="1163"/>
                    </a:lnTo>
                    <a:lnTo>
                      <a:pt x="964" y="1163"/>
                    </a:lnTo>
                    <a:lnTo>
                      <a:pt x="979" y="1163"/>
                    </a:lnTo>
                    <a:lnTo>
                      <a:pt x="979" y="1177"/>
                    </a:lnTo>
                    <a:lnTo>
                      <a:pt x="964" y="1177"/>
                    </a:lnTo>
                    <a:lnTo>
                      <a:pt x="964" y="1191"/>
                    </a:lnTo>
                    <a:lnTo>
                      <a:pt x="964" y="1206"/>
                    </a:lnTo>
                    <a:lnTo>
                      <a:pt x="950" y="1206"/>
                    </a:lnTo>
                    <a:lnTo>
                      <a:pt x="936" y="1206"/>
                    </a:lnTo>
                    <a:lnTo>
                      <a:pt x="936" y="1220"/>
                    </a:lnTo>
                    <a:lnTo>
                      <a:pt x="936" y="1234"/>
                    </a:lnTo>
                    <a:lnTo>
                      <a:pt x="922" y="1234"/>
                    </a:lnTo>
                    <a:lnTo>
                      <a:pt x="922" y="1248"/>
                    </a:lnTo>
                    <a:lnTo>
                      <a:pt x="908" y="1262"/>
                    </a:lnTo>
                    <a:lnTo>
                      <a:pt x="908" y="1276"/>
                    </a:lnTo>
                    <a:lnTo>
                      <a:pt x="893" y="1276"/>
                    </a:lnTo>
                    <a:lnTo>
                      <a:pt x="893" y="1291"/>
                    </a:lnTo>
                    <a:lnTo>
                      <a:pt x="879" y="1319"/>
                    </a:lnTo>
                    <a:lnTo>
                      <a:pt x="865" y="1333"/>
                    </a:lnTo>
                    <a:lnTo>
                      <a:pt x="865" y="1347"/>
                    </a:lnTo>
                    <a:lnTo>
                      <a:pt x="851" y="1347"/>
                    </a:lnTo>
                    <a:lnTo>
                      <a:pt x="851" y="1362"/>
                    </a:lnTo>
                    <a:lnTo>
                      <a:pt x="851" y="1376"/>
                    </a:lnTo>
                    <a:lnTo>
                      <a:pt x="837" y="1376"/>
                    </a:lnTo>
                    <a:lnTo>
                      <a:pt x="823" y="1390"/>
                    </a:lnTo>
                    <a:lnTo>
                      <a:pt x="823" y="1404"/>
                    </a:lnTo>
                    <a:lnTo>
                      <a:pt x="823" y="1418"/>
                    </a:lnTo>
                    <a:lnTo>
                      <a:pt x="823" y="1432"/>
                    </a:lnTo>
                    <a:lnTo>
                      <a:pt x="823" y="1447"/>
                    </a:lnTo>
                    <a:lnTo>
                      <a:pt x="808" y="1447"/>
                    </a:lnTo>
                    <a:lnTo>
                      <a:pt x="808" y="1461"/>
                    </a:lnTo>
                    <a:lnTo>
                      <a:pt x="808" y="1475"/>
                    </a:lnTo>
                    <a:lnTo>
                      <a:pt x="808" y="1489"/>
                    </a:lnTo>
                    <a:lnTo>
                      <a:pt x="808" y="1503"/>
                    </a:lnTo>
                    <a:lnTo>
                      <a:pt x="794" y="1503"/>
                    </a:lnTo>
                    <a:lnTo>
                      <a:pt x="794" y="1518"/>
                    </a:lnTo>
                    <a:lnTo>
                      <a:pt x="780" y="1518"/>
                    </a:lnTo>
                    <a:lnTo>
                      <a:pt x="752" y="1518"/>
                    </a:lnTo>
                    <a:lnTo>
                      <a:pt x="709" y="1518"/>
                    </a:lnTo>
                    <a:lnTo>
                      <a:pt x="695" y="1518"/>
                    </a:lnTo>
                    <a:lnTo>
                      <a:pt x="667" y="1518"/>
                    </a:lnTo>
                    <a:lnTo>
                      <a:pt x="638" y="1518"/>
                    </a:lnTo>
                    <a:lnTo>
                      <a:pt x="624" y="1518"/>
                    </a:lnTo>
                    <a:lnTo>
                      <a:pt x="610" y="1518"/>
                    </a:lnTo>
                    <a:lnTo>
                      <a:pt x="596" y="1518"/>
                    </a:lnTo>
                    <a:lnTo>
                      <a:pt x="581" y="1518"/>
                    </a:lnTo>
                    <a:lnTo>
                      <a:pt x="525" y="1532"/>
                    </a:lnTo>
                    <a:lnTo>
                      <a:pt x="511" y="1532"/>
                    </a:lnTo>
                    <a:lnTo>
                      <a:pt x="482" y="1546"/>
                    </a:lnTo>
                    <a:lnTo>
                      <a:pt x="468" y="1546"/>
                    </a:lnTo>
                    <a:lnTo>
                      <a:pt x="425" y="1546"/>
                    </a:lnTo>
                    <a:lnTo>
                      <a:pt x="369" y="1560"/>
                    </a:lnTo>
                    <a:lnTo>
                      <a:pt x="312" y="1574"/>
                    </a:lnTo>
                    <a:lnTo>
                      <a:pt x="312" y="1546"/>
                    </a:lnTo>
                    <a:lnTo>
                      <a:pt x="312" y="1532"/>
                    </a:lnTo>
                    <a:lnTo>
                      <a:pt x="298" y="1503"/>
                    </a:lnTo>
                    <a:lnTo>
                      <a:pt x="298" y="1475"/>
                    </a:lnTo>
                    <a:lnTo>
                      <a:pt x="284" y="1461"/>
                    </a:lnTo>
                    <a:lnTo>
                      <a:pt x="284" y="1447"/>
                    </a:lnTo>
                    <a:lnTo>
                      <a:pt x="241" y="1432"/>
                    </a:lnTo>
                    <a:lnTo>
                      <a:pt x="241" y="1418"/>
                    </a:lnTo>
                    <a:lnTo>
                      <a:pt x="199" y="1404"/>
                    </a:lnTo>
                    <a:lnTo>
                      <a:pt x="99" y="1347"/>
                    </a:lnTo>
                    <a:lnTo>
                      <a:pt x="99" y="1333"/>
                    </a:lnTo>
                    <a:lnTo>
                      <a:pt x="85" y="1319"/>
                    </a:lnTo>
                    <a:lnTo>
                      <a:pt x="57" y="1305"/>
                    </a:lnTo>
                    <a:lnTo>
                      <a:pt x="28" y="1291"/>
                    </a:lnTo>
                    <a:lnTo>
                      <a:pt x="28" y="1276"/>
                    </a:lnTo>
                    <a:lnTo>
                      <a:pt x="0" y="1248"/>
                    </a:lnTo>
                    <a:lnTo>
                      <a:pt x="28" y="1206"/>
                    </a:lnTo>
                    <a:lnTo>
                      <a:pt x="71" y="1149"/>
                    </a:lnTo>
                    <a:lnTo>
                      <a:pt x="85" y="1106"/>
                    </a:lnTo>
                    <a:lnTo>
                      <a:pt x="99" y="1106"/>
                    </a:lnTo>
                    <a:lnTo>
                      <a:pt x="128" y="1035"/>
                    </a:lnTo>
                    <a:lnTo>
                      <a:pt x="142" y="979"/>
                    </a:lnTo>
                    <a:lnTo>
                      <a:pt x="142" y="964"/>
                    </a:lnTo>
                    <a:lnTo>
                      <a:pt x="156" y="936"/>
                    </a:lnTo>
                    <a:lnTo>
                      <a:pt x="156" y="922"/>
                    </a:lnTo>
                    <a:lnTo>
                      <a:pt x="156" y="908"/>
                    </a:lnTo>
                    <a:lnTo>
                      <a:pt x="156" y="893"/>
                    </a:lnTo>
                    <a:lnTo>
                      <a:pt x="170" y="879"/>
                    </a:lnTo>
                    <a:lnTo>
                      <a:pt x="170" y="865"/>
                    </a:lnTo>
                    <a:lnTo>
                      <a:pt x="170" y="851"/>
                    </a:lnTo>
                    <a:lnTo>
                      <a:pt x="184" y="823"/>
                    </a:lnTo>
                    <a:lnTo>
                      <a:pt x="184" y="794"/>
                    </a:lnTo>
                    <a:lnTo>
                      <a:pt x="184" y="766"/>
                    </a:lnTo>
                    <a:lnTo>
                      <a:pt x="199" y="737"/>
                    </a:lnTo>
                    <a:lnTo>
                      <a:pt x="199" y="723"/>
                    </a:lnTo>
                    <a:lnTo>
                      <a:pt x="199" y="709"/>
                    </a:lnTo>
                    <a:lnTo>
                      <a:pt x="199" y="667"/>
                    </a:lnTo>
                    <a:lnTo>
                      <a:pt x="199" y="652"/>
                    </a:lnTo>
                    <a:lnTo>
                      <a:pt x="199" y="610"/>
                    </a:lnTo>
                    <a:lnTo>
                      <a:pt x="199" y="596"/>
                    </a:lnTo>
                    <a:lnTo>
                      <a:pt x="199" y="581"/>
                    </a:lnTo>
                    <a:lnTo>
                      <a:pt x="199" y="567"/>
                    </a:lnTo>
                    <a:lnTo>
                      <a:pt x="199" y="539"/>
                    </a:lnTo>
                    <a:lnTo>
                      <a:pt x="199" y="510"/>
                    </a:lnTo>
                    <a:lnTo>
                      <a:pt x="199" y="482"/>
                    </a:lnTo>
                    <a:lnTo>
                      <a:pt x="199" y="468"/>
                    </a:lnTo>
                    <a:lnTo>
                      <a:pt x="184" y="425"/>
                    </a:lnTo>
                    <a:lnTo>
                      <a:pt x="184" y="411"/>
                    </a:lnTo>
                    <a:lnTo>
                      <a:pt x="184" y="383"/>
                    </a:lnTo>
                    <a:lnTo>
                      <a:pt x="184" y="340"/>
                    </a:lnTo>
                    <a:lnTo>
                      <a:pt x="184" y="326"/>
                    </a:lnTo>
                    <a:lnTo>
                      <a:pt x="199" y="326"/>
                    </a:lnTo>
                    <a:lnTo>
                      <a:pt x="199" y="312"/>
                    </a:lnTo>
                    <a:lnTo>
                      <a:pt x="199" y="298"/>
                    </a:lnTo>
                    <a:lnTo>
                      <a:pt x="199" y="284"/>
                    </a:lnTo>
                    <a:lnTo>
                      <a:pt x="213" y="269"/>
                    </a:lnTo>
                    <a:lnTo>
                      <a:pt x="213" y="255"/>
                    </a:lnTo>
                    <a:lnTo>
                      <a:pt x="213" y="241"/>
                    </a:lnTo>
                    <a:lnTo>
                      <a:pt x="227" y="227"/>
                    </a:lnTo>
                    <a:lnTo>
                      <a:pt x="227" y="213"/>
                    </a:lnTo>
                    <a:lnTo>
                      <a:pt x="241" y="198"/>
                    </a:lnTo>
                    <a:lnTo>
                      <a:pt x="241" y="184"/>
                    </a:lnTo>
                    <a:lnTo>
                      <a:pt x="241" y="170"/>
                    </a:lnTo>
                    <a:lnTo>
                      <a:pt x="255" y="170"/>
                    </a:lnTo>
                    <a:lnTo>
                      <a:pt x="255" y="156"/>
                    </a:lnTo>
                    <a:lnTo>
                      <a:pt x="255" y="142"/>
                    </a:lnTo>
                    <a:lnTo>
                      <a:pt x="269" y="142"/>
                    </a:lnTo>
                    <a:lnTo>
                      <a:pt x="269" y="128"/>
                    </a:lnTo>
                    <a:lnTo>
                      <a:pt x="269" y="113"/>
                    </a:lnTo>
                    <a:lnTo>
                      <a:pt x="284" y="99"/>
                    </a:lnTo>
                    <a:lnTo>
                      <a:pt x="298" y="99"/>
                    </a:lnTo>
                    <a:lnTo>
                      <a:pt x="298" y="85"/>
                    </a:lnTo>
                    <a:lnTo>
                      <a:pt x="312" y="85"/>
                    </a:lnTo>
                    <a:lnTo>
                      <a:pt x="326" y="85"/>
                    </a:lnTo>
                    <a:lnTo>
                      <a:pt x="326" y="71"/>
                    </a:lnTo>
                    <a:lnTo>
                      <a:pt x="340" y="71"/>
                    </a:lnTo>
                    <a:lnTo>
                      <a:pt x="340" y="57"/>
                    </a:lnTo>
                    <a:lnTo>
                      <a:pt x="355" y="57"/>
                    </a:lnTo>
                    <a:lnTo>
                      <a:pt x="355" y="42"/>
                    </a:lnTo>
                    <a:lnTo>
                      <a:pt x="369" y="42"/>
                    </a:lnTo>
                    <a:lnTo>
                      <a:pt x="383" y="42"/>
                    </a:lnTo>
                    <a:lnTo>
                      <a:pt x="397" y="28"/>
                    </a:lnTo>
                    <a:lnTo>
                      <a:pt x="411" y="28"/>
                    </a:lnTo>
                    <a:lnTo>
                      <a:pt x="411" y="14"/>
                    </a:lnTo>
                    <a:lnTo>
                      <a:pt x="425" y="0"/>
                    </a:lnTo>
                    <a:lnTo>
                      <a:pt x="440" y="0"/>
                    </a:lnTo>
                    <a:lnTo>
                      <a:pt x="440" y="14"/>
                    </a:lnTo>
                    <a:close/>
                  </a:path>
                </a:pathLst>
              </a:custGeom>
              <a:noFill/>
              <a:ln w="0" cap="flat">
                <a:solidFill>
                  <a:srgbClr val="000000"/>
                </a:solidFill>
                <a:prstDash val="solid"/>
                <a:round/>
                <a:headEnd/>
                <a:tailEnd/>
              </a:ln>
              <a:extLst>
                <a:ext uri="{909E8E84-426E-40DD-AFC4-6F175D3DCCD1}">
                  <a14:hiddenFill xmlns="" xmlns:a14="http://schemas.microsoft.com/office/drawing/2010/main">
                    <a:solidFill>
                      <a:srgbClr val="FFFFFF"/>
                    </a:solidFill>
                  </a14:hiddenFill>
                </a:ext>
              </a:extLst>
            </p:spPr>
            <p:txBody>
              <a:bodyPr/>
              <a:lstStyle/>
              <a:p>
                <a:endParaRPr lang="ja-JP" altLang="en-US"/>
              </a:p>
            </p:txBody>
          </p:sp>
          <p:sp>
            <p:nvSpPr>
              <p:cNvPr id="33937" name="Freeform 182"/>
              <p:cNvSpPr>
                <a:spLocks noChangeAspect="1"/>
              </p:cNvSpPr>
              <p:nvPr/>
            </p:nvSpPr>
            <p:spPr bwMode="auto">
              <a:xfrm>
                <a:off x="3372" y="4558"/>
                <a:ext cx="4255" cy="3454"/>
              </a:xfrm>
              <a:custGeom>
                <a:avLst/>
                <a:gdLst>
                  <a:gd name="T0" fmla="*/ 0 w 2666"/>
                  <a:gd name="T1" fmla="*/ 2147483647 h 2170"/>
                  <a:gd name="T2" fmla="*/ 2147483647 w 2666"/>
                  <a:gd name="T3" fmla="*/ 2147483647 h 2170"/>
                  <a:gd name="T4" fmla="*/ 2147483647 w 2666"/>
                  <a:gd name="T5" fmla="*/ 2147483647 h 2170"/>
                  <a:gd name="T6" fmla="*/ 2147483647 w 2666"/>
                  <a:gd name="T7" fmla="*/ 2147483647 h 2170"/>
                  <a:gd name="T8" fmla="*/ 2147483647 w 2666"/>
                  <a:gd name="T9" fmla="*/ 2147483647 h 2170"/>
                  <a:gd name="T10" fmla="*/ 2147483647 w 2666"/>
                  <a:gd name="T11" fmla="*/ 2147483647 h 2170"/>
                  <a:gd name="T12" fmla="*/ 2147483647 w 2666"/>
                  <a:gd name="T13" fmla="*/ 2147483647 h 2170"/>
                  <a:gd name="T14" fmla="*/ 2147483647 w 2666"/>
                  <a:gd name="T15" fmla="*/ 2147483647 h 2170"/>
                  <a:gd name="T16" fmla="*/ 2147483647 w 2666"/>
                  <a:gd name="T17" fmla="*/ 2147483647 h 2170"/>
                  <a:gd name="T18" fmla="*/ 2147483647 w 2666"/>
                  <a:gd name="T19" fmla="*/ 2147483647 h 2170"/>
                  <a:gd name="T20" fmla="*/ 2147483647 w 2666"/>
                  <a:gd name="T21" fmla="*/ 2147483647 h 2170"/>
                  <a:gd name="T22" fmla="*/ 2147483647 w 2666"/>
                  <a:gd name="T23" fmla="*/ 2147483647 h 2170"/>
                  <a:gd name="T24" fmla="*/ 2147483647 w 2666"/>
                  <a:gd name="T25" fmla="*/ 2147483647 h 2170"/>
                  <a:gd name="T26" fmla="*/ 2147483647 w 2666"/>
                  <a:gd name="T27" fmla="*/ 2147483647 h 2170"/>
                  <a:gd name="T28" fmla="*/ 2147483647 w 2666"/>
                  <a:gd name="T29" fmla="*/ 2147483647 h 2170"/>
                  <a:gd name="T30" fmla="*/ 2147483647 w 2666"/>
                  <a:gd name="T31" fmla="*/ 2147483647 h 2170"/>
                  <a:gd name="T32" fmla="*/ 2147483647 w 2666"/>
                  <a:gd name="T33" fmla="*/ 2147483647 h 2170"/>
                  <a:gd name="T34" fmla="*/ 2147483647 w 2666"/>
                  <a:gd name="T35" fmla="*/ 2147483647 h 2170"/>
                  <a:gd name="T36" fmla="*/ 2147483647 w 2666"/>
                  <a:gd name="T37" fmla="*/ 2147483647 h 2170"/>
                  <a:gd name="T38" fmla="*/ 2147483647 w 2666"/>
                  <a:gd name="T39" fmla="*/ 2147483647 h 2170"/>
                  <a:gd name="T40" fmla="*/ 2147483647 w 2666"/>
                  <a:gd name="T41" fmla="*/ 2147483647 h 2170"/>
                  <a:gd name="T42" fmla="*/ 2147483647 w 2666"/>
                  <a:gd name="T43" fmla="*/ 2147483647 h 2170"/>
                  <a:gd name="T44" fmla="*/ 2147483647 w 2666"/>
                  <a:gd name="T45" fmla="*/ 2147483647 h 2170"/>
                  <a:gd name="T46" fmla="*/ 2147483647 w 2666"/>
                  <a:gd name="T47" fmla="*/ 2147483647 h 2170"/>
                  <a:gd name="T48" fmla="*/ 2147483647 w 2666"/>
                  <a:gd name="T49" fmla="*/ 2147483647 h 2170"/>
                  <a:gd name="T50" fmla="*/ 2147483647 w 2666"/>
                  <a:gd name="T51" fmla="*/ 2147483647 h 2170"/>
                  <a:gd name="T52" fmla="*/ 2147483647 w 2666"/>
                  <a:gd name="T53" fmla="*/ 2147483647 h 2170"/>
                  <a:gd name="T54" fmla="*/ 2147483647 w 2666"/>
                  <a:gd name="T55" fmla="*/ 2147483647 h 2170"/>
                  <a:gd name="T56" fmla="*/ 2147483647 w 2666"/>
                  <a:gd name="T57" fmla="*/ 2147483647 h 2170"/>
                  <a:gd name="T58" fmla="*/ 2147483647 w 2666"/>
                  <a:gd name="T59" fmla="*/ 2147483647 h 2170"/>
                  <a:gd name="T60" fmla="*/ 2147483647 w 2666"/>
                  <a:gd name="T61" fmla="*/ 2147483647 h 2170"/>
                  <a:gd name="T62" fmla="*/ 2147483647 w 2666"/>
                  <a:gd name="T63" fmla="*/ 2147483647 h 2170"/>
                  <a:gd name="T64" fmla="*/ 2147483647 w 2666"/>
                  <a:gd name="T65" fmla="*/ 2147483647 h 2170"/>
                  <a:gd name="T66" fmla="*/ 2147483647 w 2666"/>
                  <a:gd name="T67" fmla="*/ 2147483647 h 2170"/>
                  <a:gd name="T68" fmla="*/ 2147483647 w 2666"/>
                  <a:gd name="T69" fmla="*/ 2147483647 h 2170"/>
                  <a:gd name="T70" fmla="*/ 2147483647 w 2666"/>
                  <a:gd name="T71" fmla="*/ 2147483647 h 2170"/>
                  <a:gd name="T72" fmla="*/ 2147483647 w 2666"/>
                  <a:gd name="T73" fmla="*/ 2147483647 h 2170"/>
                  <a:gd name="T74" fmla="*/ 2147483647 w 2666"/>
                  <a:gd name="T75" fmla="*/ 2147483647 h 2170"/>
                  <a:gd name="T76" fmla="*/ 2147483647 w 2666"/>
                  <a:gd name="T77" fmla="*/ 2147483647 h 2170"/>
                  <a:gd name="T78" fmla="*/ 2147483647 w 2666"/>
                  <a:gd name="T79" fmla="*/ 2147483647 h 2170"/>
                  <a:gd name="T80" fmla="*/ 2147483647 w 2666"/>
                  <a:gd name="T81" fmla="*/ 2147483647 h 2170"/>
                  <a:gd name="T82" fmla="*/ 2147483647 w 2666"/>
                  <a:gd name="T83" fmla="*/ 2147483647 h 2170"/>
                  <a:gd name="T84" fmla="*/ 2147483647 w 2666"/>
                  <a:gd name="T85" fmla="*/ 2147483647 h 2170"/>
                  <a:gd name="T86" fmla="*/ 2147483647 w 2666"/>
                  <a:gd name="T87" fmla="*/ 2147483647 h 2170"/>
                  <a:gd name="T88" fmla="*/ 2147483647 w 2666"/>
                  <a:gd name="T89" fmla="*/ 2147483647 h 2170"/>
                  <a:gd name="T90" fmla="*/ 2147483647 w 2666"/>
                  <a:gd name="T91" fmla="*/ 2147483647 h 2170"/>
                  <a:gd name="T92" fmla="*/ 2147483647 w 2666"/>
                  <a:gd name="T93" fmla="*/ 2147483647 h 2170"/>
                  <a:gd name="T94" fmla="*/ 2147483647 w 2666"/>
                  <a:gd name="T95" fmla="*/ 2147483647 h 2170"/>
                  <a:gd name="T96" fmla="*/ 2147483647 w 2666"/>
                  <a:gd name="T97" fmla="*/ 2147483647 h 2170"/>
                  <a:gd name="T98" fmla="*/ 2147483647 w 2666"/>
                  <a:gd name="T99" fmla="*/ 2147483647 h 2170"/>
                  <a:gd name="T100" fmla="*/ 2147483647 w 2666"/>
                  <a:gd name="T101" fmla="*/ 2147483647 h 2170"/>
                  <a:gd name="T102" fmla="*/ 2147483647 w 2666"/>
                  <a:gd name="T103" fmla="*/ 2147483647 h 2170"/>
                  <a:gd name="T104" fmla="*/ 2147483647 w 2666"/>
                  <a:gd name="T105" fmla="*/ 2147483647 h 2170"/>
                  <a:gd name="T106" fmla="*/ 2147483647 w 2666"/>
                  <a:gd name="T107" fmla="*/ 2147483647 h 2170"/>
                  <a:gd name="T108" fmla="*/ 2147483647 w 2666"/>
                  <a:gd name="T109" fmla="*/ 2147483647 h 2170"/>
                  <a:gd name="T110" fmla="*/ 2147483647 w 2666"/>
                  <a:gd name="T111" fmla="*/ 2147483647 h 2170"/>
                  <a:gd name="T112" fmla="*/ 2147483647 w 2666"/>
                  <a:gd name="T113" fmla="*/ 2147483647 h 2170"/>
                  <a:gd name="T114" fmla="*/ 2147483647 w 2666"/>
                  <a:gd name="T115" fmla="*/ 2147483647 h 2170"/>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2666"/>
                  <a:gd name="T175" fmla="*/ 0 h 2170"/>
                  <a:gd name="T176" fmla="*/ 2666 w 2666"/>
                  <a:gd name="T177" fmla="*/ 2170 h 2170"/>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2666" h="2170">
                    <a:moveTo>
                      <a:pt x="440" y="2127"/>
                    </a:moveTo>
                    <a:lnTo>
                      <a:pt x="298" y="2170"/>
                    </a:lnTo>
                    <a:lnTo>
                      <a:pt x="284" y="2156"/>
                    </a:lnTo>
                    <a:lnTo>
                      <a:pt x="255" y="2127"/>
                    </a:lnTo>
                    <a:lnTo>
                      <a:pt x="170" y="2028"/>
                    </a:lnTo>
                    <a:lnTo>
                      <a:pt x="156" y="2014"/>
                    </a:lnTo>
                    <a:lnTo>
                      <a:pt x="0" y="1829"/>
                    </a:lnTo>
                    <a:lnTo>
                      <a:pt x="14" y="1815"/>
                    </a:lnTo>
                    <a:lnTo>
                      <a:pt x="14" y="1801"/>
                    </a:lnTo>
                    <a:lnTo>
                      <a:pt x="28" y="1787"/>
                    </a:lnTo>
                    <a:lnTo>
                      <a:pt x="42" y="1773"/>
                    </a:lnTo>
                    <a:lnTo>
                      <a:pt x="42" y="1744"/>
                    </a:lnTo>
                    <a:lnTo>
                      <a:pt x="57" y="1730"/>
                    </a:lnTo>
                    <a:lnTo>
                      <a:pt x="57" y="1716"/>
                    </a:lnTo>
                    <a:lnTo>
                      <a:pt x="71" y="1716"/>
                    </a:lnTo>
                    <a:lnTo>
                      <a:pt x="85" y="1687"/>
                    </a:lnTo>
                    <a:lnTo>
                      <a:pt x="85" y="1673"/>
                    </a:lnTo>
                    <a:lnTo>
                      <a:pt x="113" y="1631"/>
                    </a:lnTo>
                    <a:lnTo>
                      <a:pt x="142" y="1602"/>
                    </a:lnTo>
                    <a:lnTo>
                      <a:pt x="142" y="1588"/>
                    </a:lnTo>
                    <a:lnTo>
                      <a:pt x="170" y="1546"/>
                    </a:lnTo>
                    <a:lnTo>
                      <a:pt x="184" y="1517"/>
                    </a:lnTo>
                    <a:lnTo>
                      <a:pt x="184" y="1503"/>
                    </a:lnTo>
                    <a:lnTo>
                      <a:pt x="198" y="1489"/>
                    </a:lnTo>
                    <a:lnTo>
                      <a:pt x="227" y="1446"/>
                    </a:lnTo>
                    <a:lnTo>
                      <a:pt x="241" y="1418"/>
                    </a:lnTo>
                    <a:lnTo>
                      <a:pt x="255" y="1404"/>
                    </a:lnTo>
                    <a:lnTo>
                      <a:pt x="269" y="1375"/>
                    </a:lnTo>
                    <a:lnTo>
                      <a:pt x="284" y="1361"/>
                    </a:lnTo>
                    <a:lnTo>
                      <a:pt x="298" y="1347"/>
                    </a:lnTo>
                    <a:lnTo>
                      <a:pt x="312" y="1333"/>
                    </a:lnTo>
                    <a:lnTo>
                      <a:pt x="326" y="1304"/>
                    </a:lnTo>
                    <a:lnTo>
                      <a:pt x="340" y="1290"/>
                    </a:lnTo>
                    <a:lnTo>
                      <a:pt x="354" y="1276"/>
                    </a:lnTo>
                    <a:lnTo>
                      <a:pt x="369" y="1262"/>
                    </a:lnTo>
                    <a:lnTo>
                      <a:pt x="383" y="1234"/>
                    </a:lnTo>
                    <a:lnTo>
                      <a:pt x="411" y="1219"/>
                    </a:lnTo>
                    <a:lnTo>
                      <a:pt x="425" y="1205"/>
                    </a:lnTo>
                    <a:lnTo>
                      <a:pt x="440" y="1191"/>
                    </a:lnTo>
                    <a:lnTo>
                      <a:pt x="454" y="1177"/>
                    </a:lnTo>
                    <a:lnTo>
                      <a:pt x="468" y="1177"/>
                    </a:lnTo>
                    <a:lnTo>
                      <a:pt x="482" y="1163"/>
                    </a:lnTo>
                    <a:lnTo>
                      <a:pt x="510" y="1163"/>
                    </a:lnTo>
                    <a:lnTo>
                      <a:pt x="525" y="1148"/>
                    </a:lnTo>
                    <a:lnTo>
                      <a:pt x="539" y="1148"/>
                    </a:lnTo>
                    <a:lnTo>
                      <a:pt x="553" y="1134"/>
                    </a:lnTo>
                    <a:lnTo>
                      <a:pt x="567" y="1134"/>
                    </a:lnTo>
                    <a:lnTo>
                      <a:pt x="581" y="1134"/>
                    </a:lnTo>
                    <a:lnTo>
                      <a:pt x="596" y="1120"/>
                    </a:lnTo>
                    <a:lnTo>
                      <a:pt x="638" y="1106"/>
                    </a:lnTo>
                    <a:lnTo>
                      <a:pt x="652" y="1106"/>
                    </a:lnTo>
                    <a:lnTo>
                      <a:pt x="709" y="1092"/>
                    </a:lnTo>
                    <a:lnTo>
                      <a:pt x="752" y="1078"/>
                    </a:lnTo>
                    <a:lnTo>
                      <a:pt x="794" y="1063"/>
                    </a:lnTo>
                    <a:lnTo>
                      <a:pt x="837" y="1049"/>
                    </a:lnTo>
                    <a:lnTo>
                      <a:pt x="879" y="1035"/>
                    </a:lnTo>
                    <a:lnTo>
                      <a:pt x="893" y="1021"/>
                    </a:lnTo>
                    <a:lnTo>
                      <a:pt x="908" y="1021"/>
                    </a:lnTo>
                    <a:lnTo>
                      <a:pt x="908" y="1007"/>
                    </a:lnTo>
                    <a:lnTo>
                      <a:pt x="922" y="1007"/>
                    </a:lnTo>
                    <a:lnTo>
                      <a:pt x="922" y="992"/>
                    </a:lnTo>
                    <a:lnTo>
                      <a:pt x="936" y="978"/>
                    </a:lnTo>
                    <a:lnTo>
                      <a:pt x="936" y="964"/>
                    </a:lnTo>
                    <a:lnTo>
                      <a:pt x="950" y="950"/>
                    </a:lnTo>
                    <a:lnTo>
                      <a:pt x="964" y="936"/>
                    </a:lnTo>
                    <a:lnTo>
                      <a:pt x="964" y="922"/>
                    </a:lnTo>
                    <a:lnTo>
                      <a:pt x="978" y="893"/>
                    </a:lnTo>
                    <a:lnTo>
                      <a:pt x="978" y="879"/>
                    </a:lnTo>
                    <a:lnTo>
                      <a:pt x="993" y="865"/>
                    </a:lnTo>
                    <a:lnTo>
                      <a:pt x="993" y="851"/>
                    </a:lnTo>
                    <a:lnTo>
                      <a:pt x="1007" y="851"/>
                    </a:lnTo>
                    <a:lnTo>
                      <a:pt x="1007" y="836"/>
                    </a:lnTo>
                    <a:lnTo>
                      <a:pt x="1021" y="836"/>
                    </a:lnTo>
                    <a:lnTo>
                      <a:pt x="1021" y="822"/>
                    </a:lnTo>
                    <a:lnTo>
                      <a:pt x="1035" y="822"/>
                    </a:lnTo>
                    <a:lnTo>
                      <a:pt x="1035" y="808"/>
                    </a:lnTo>
                    <a:lnTo>
                      <a:pt x="1049" y="794"/>
                    </a:lnTo>
                    <a:lnTo>
                      <a:pt x="1064" y="794"/>
                    </a:lnTo>
                    <a:lnTo>
                      <a:pt x="1064" y="780"/>
                    </a:lnTo>
                    <a:lnTo>
                      <a:pt x="1078" y="780"/>
                    </a:lnTo>
                    <a:lnTo>
                      <a:pt x="1078" y="765"/>
                    </a:lnTo>
                    <a:lnTo>
                      <a:pt x="1092" y="765"/>
                    </a:lnTo>
                    <a:lnTo>
                      <a:pt x="1106" y="751"/>
                    </a:lnTo>
                    <a:lnTo>
                      <a:pt x="1120" y="737"/>
                    </a:lnTo>
                    <a:lnTo>
                      <a:pt x="1134" y="737"/>
                    </a:lnTo>
                    <a:lnTo>
                      <a:pt x="1149" y="723"/>
                    </a:lnTo>
                    <a:lnTo>
                      <a:pt x="1163" y="723"/>
                    </a:lnTo>
                    <a:lnTo>
                      <a:pt x="1163" y="709"/>
                    </a:lnTo>
                    <a:lnTo>
                      <a:pt x="1177" y="709"/>
                    </a:lnTo>
                    <a:lnTo>
                      <a:pt x="1191" y="695"/>
                    </a:lnTo>
                    <a:lnTo>
                      <a:pt x="1205" y="695"/>
                    </a:lnTo>
                    <a:lnTo>
                      <a:pt x="1220" y="695"/>
                    </a:lnTo>
                    <a:lnTo>
                      <a:pt x="1234" y="680"/>
                    </a:lnTo>
                    <a:lnTo>
                      <a:pt x="1248" y="666"/>
                    </a:lnTo>
                    <a:lnTo>
                      <a:pt x="1262" y="666"/>
                    </a:lnTo>
                    <a:lnTo>
                      <a:pt x="1276" y="652"/>
                    </a:lnTo>
                    <a:lnTo>
                      <a:pt x="1290" y="652"/>
                    </a:lnTo>
                    <a:lnTo>
                      <a:pt x="1305" y="652"/>
                    </a:lnTo>
                    <a:lnTo>
                      <a:pt x="1305" y="638"/>
                    </a:lnTo>
                    <a:lnTo>
                      <a:pt x="1319" y="638"/>
                    </a:lnTo>
                    <a:lnTo>
                      <a:pt x="1333" y="624"/>
                    </a:lnTo>
                    <a:lnTo>
                      <a:pt x="1347" y="624"/>
                    </a:lnTo>
                    <a:lnTo>
                      <a:pt x="1361" y="624"/>
                    </a:lnTo>
                    <a:lnTo>
                      <a:pt x="1376" y="609"/>
                    </a:lnTo>
                    <a:lnTo>
                      <a:pt x="1390" y="609"/>
                    </a:lnTo>
                    <a:lnTo>
                      <a:pt x="1404" y="595"/>
                    </a:lnTo>
                    <a:lnTo>
                      <a:pt x="1418" y="595"/>
                    </a:lnTo>
                    <a:lnTo>
                      <a:pt x="1432" y="595"/>
                    </a:lnTo>
                    <a:lnTo>
                      <a:pt x="1447" y="581"/>
                    </a:lnTo>
                    <a:lnTo>
                      <a:pt x="1461" y="581"/>
                    </a:lnTo>
                    <a:lnTo>
                      <a:pt x="1489" y="567"/>
                    </a:lnTo>
                    <a:lnTo>
                      <a:pt x="1503" y="567"/>
                    </a:lnTo>
                    <a:lnTo>
                      <a:pt x="1532" y="553"/>
                    </a:lnTo>
                    <a:lnTo>
                      <a:pt x="1546" y="553"/>
                    </a:lnTo>
                    <a:lnTo>
                      <a:pt x="1560" y="539"/>
                    </a:lnTo>
                    <a:lnTo>
                      <a:pt x="1574" y="539"/>
                    </a:lnTo>
                    <a:lnTo>
                      <a:pt x="1588" y="524"/>
                    </a:lnTo>
                    <a:lnTo>
                      <a:pt x="1603" y="524"/>
                    </a:lnTo>
                    <a:lnTo>
                      <a:pt x="1617" y="510"/>
                    </a:lnTo>
                    <a:lnTo>
                      <a:pt x="1631" y="510"/>
                    </a:lnTo>
                    <a:lnTo>
                      <a:pt x="1631" y="496"/>
                    </a:lnTo>
                    <a:lnTo>
                      <a:pt x="1645" y="496"/>
                    </a:lnTo>
                    <a:lnTo>
                      <a:pt x="1659" y="482"/>
                    </a:lnTo>
                    <a:lnTo>
                      <a:pt x="1673" y="468"/>
                    </a:lnTo>
                    <a:lnTo>
                      <a:pt x="1688" y="453"/>
                    </a:lnTo>
                    <a:lnTo>
                      <a:pt x="1702" y="439"/>
                    </a:lnTo>
                    <a:lnTo>
                      <a:pt x="1716" y="425"/>
                    </a:lnTo>
                    <a:lnTo>
                      <a:pt x="1716" y="411"/>
                    </a:lnTo>
                    <a:lnTo>
                      <a:pt x="1716" y="397"/>
                    </a:lnTo>
                    <a:lnTo>
                      <a:pt x="1730" y="382"/>
                    </a:lnTo>
                    <a:lnTo>
                      <a:pt x="1730" y="368"/>
                    </a:lnTo>
                    <a:lnTo>
                      <a:pt x="1744" y="354"/>
                    </a:lnTo>
                    <a:lnTo>
                      <a:pt x="1744" y="340"/>
                    </a:lnTo>
                    <a:lnTo>
                      <a:pt x="1744" y="326"/>
                    </a:lnTo>
                    <a:lnTo>
                      <a:pt x="1744" y="312"/>
                    </a:lnTo>
                    <a:lnTo>
                      <a:pt x="1744" y="297"/>
                    </a:lnTo>
                    <a:lnTo>
                      <a:pt x="1744" y="283"/>
                    </a:lnTo>
                    <a:lnTo>
                      <a:pt x="1730" y="269"/>
                    </a:lnTo>
                    <a:lnTo>
                      <a:pt x="1730" y="255"/>
                    </a:lnTo>
                    <a:lnTo>
                      <a:pt x="1730" y="241"/>
                    </a:lnTo>
                    <a:lnTo>
                      <a:pt x="1716" y="226"/>
                    </a:lnTo>
                    <a:lnTo>
                      <a:pt x="1716" y="212"/>
                    </a:lnTo>
                    <a:lnTo>
                      <a:pt x="1702" y="198"/>
                    </a:lnTo>
                    <a:lnTo>
                      <a:pt x="1702" y="170"/>
                    </a:lnTo>
                    <a:lnTo>
                      <a:pt x="1688" y="156"/>
                    </a:lnTo>
                    <a:lnTo>
                      <a:pt x="1673" y="127"/>
                    </a:lnTo>
                    <a:lnTo>
                      <a:pt x="1673" y="113"/>
                    </a:lnTo>
                    <a:lnTo>
                      <a:pt x="1659" y="99"/>
                    </a:lnTo>
                    <a:lnTo>
                      <a:pt x="1659" y="85"/>
                    </a:lnTo>
                    <a:lnTo>
                      <a:pt x="1659" y="70"/>
                    </a:lnTo>
                    <a:lnTo>
                      <a:pt x="1659" y="56"/>
                    </a:lnTo>
                    <a:lnTo>
                      <a:pt x="1645" y="42"/>
                    </a:lnTo>
                    <a:lnTo>
                      <a:pt x="1645" y="28"/>
                    </a:lnTo>
                    <a:lnTo>
                      <a:pt x="1645" y="14"/>
                    </a:lnTo>
                    <a:lnTo>
                      <a:pt x="1645" y="0"/>
                    </a:lnTo>
                    <a:lnTo>
                      <a:pt x="1688" y="14"/>
                    </a:lnTo>
                    <a:lnTo>
                      <a:pt x="1716" y="14"/>
                    </a:lnTo>
                    <a:lnTo>
                      <a:pt x="1744" y="28"/>
                    </a:lnTo>
                    <a:lnTo>
                      <a:pt x="1844" y="56"/>
                    </a:lnTo>
                    <a:lnTo>
                      <a:pt x="1858" y="56"/>
                    </a:lnTo>
                    <a:lnTo>
                      <a:pt x="1872" y="56"/>
                    </a:lnTo>
                    <a:lnTo>
                      <a:pt x="1886" y="56"/>
                    </a:lnTo>
                    <a:lnTo>
                      <a:pt x="1886" y="70"/>
                    </a:lnTo>
                    <a:lnTo>
                      <a:pt x="1900" y="70"/>
                    </a:lnTo>
                    <a:lnTo>
                      <a:pt x="1915" y="70"/>
                    </a:lnTo>
                    <a:lnTo>
                      <a:pt x="1929" y="85"/>
                    </a:lnTo>
                    <a:lnTo>
                      <a:pt x="1943" y="85"/>
                    </a:lnTo>
                    <a:lnTo>
                      <a:pt x="1957" y="99"/>
                    </a:lnTo>
                    <a:lnTo>
                      <a:pt x="1971" y="99"/>
                    </a:lnTo>
                    <a:lnTo>
                      <a:pt x="1985" y="99"/>
                    </a:lnTo>
                    <a:lnTo>
                      <a:pt x="1985" y="113"/>
                    </a:lnTo>
                    <a:lnTo>
                      <a:pt x="2000" y="113"/>
                    </a:lnTo>
                    <a:lnTo>
                      <a:pt x="2014" y="127"/>
                    </a:lnTo>
                    <a:lnTo>
                      <a:pt x="2028" y="141"/>
                    </a:lnTo>
                    <a:lnTo>
                      <a:pt x="2042" y="156"/>
                    </a:lnTo>
                    <a:lnTo>
                      <a:pt x="2056" y="156"/>
                    </a:lnTo>
                    <a:lnTo>
                      <a:pt x="2056" y="170"/>
                    </a:lnTo>
                    <a:lnTo>
                      <a:pt x="2071" y="184"/>
                    </a:lnTo>
                    <a:lnTo>
                      <a:pt x="2071" y="198"/>
                    </a:lnTo>
                    <a:lnTo>
                      <a:pt x="2085" y="198"/>
                    </a:lnTo>
                    <a:lnTo>
                      <a:pt x="2085" y="212"/>
                    </a:lnTo>
                    <a:lnTo>
                      <a:pt x="2099" y="212"/>
                    </a:lnTo>
                    <a:lnTo>
                      <a:pt x="2099" y="226"/>
                    </a:lnTo>
                    <a:lnTo>
                      <a:pt x="2113" y="241"/>
                    </a:lnTo>
                    <a:lnTo>
                      <a:pt x="2113" y="255"/>
                    </a:lnTo>
                    <a:lnTo>
                      <a:pt x="2127" y="255"/>
                    </a:lnTo>
                    <a:lnTo>
                      <a:pt x="2127" y="269"/>
                    </a:lnTo>
                    <a:lnTo>
                      <a:pt x="2141" y="269"/>
                    </a:lnTo>
                    <a:lnTo>
                      <a:pt x="2141" y="283"/>
                    </a:lnTo>
                    <a:lnTo>
                      <a:pt x="2156" y="283"/>
                    </a:lnTo>
                    <a:lnTo>
                      <a:pt x="2170" y="297"/>
                    </a:lnTo>
                    <a:lnTo>
                      <a:pt x="2170" y="312"/>
                    </a:lnTo>
                    <a:lnTo>
                      <a:pt x="2184" y="312"/>
                    </a:lnTo>
                    <a:lnTo>
                      <a:pt x="2184" y="326"/>
                    </a:lnTo>
                    <a:lnTo>
                      <a:pt x="2198" y="326"/>
                    </a:lnTo>
                    <a:lnTo>
                      <a:pt x="2212" y="340"/>
                    </a:lnTo>
                    <a:lnTo>
                      <a:pt x="2227" y="368"/>
                    </a:lnTo>
                    <a:lnTo>
                      <a:pt x="2241" y="382"/>
                    </a:lnTo>
                    <a:lnTo>
                      <a:pt x="2241" y="397"/>
                    </a:lnTo>
                    <a:lnTo>
                      <a:pt x="2255" y="411"/>
                    </a:lnTo>
                    <a:lnTo>
                      <a:pt x="2269" y="425"/>
                    </a:lnTo>
                    <a:lnTo>
                      <a:pt x="2269" y="439"/>
                    </a:lnTo>
                    <a:lnTo>
                      <a:pt x="2283" y="453"/>
                    </a:lnTo>
                    <a:lnTo>
                      <a:pt x="2283" y="468"/>
                    </a:lnTo>
                    <a:lnTo>
                      <a:pt x="2297" y="468"/>
                    </a:lnTo>
                    <a:lnTo>
                      <a:pt x="2297" y="482"/>
                    </a:lnTo>
                    <a:lnTo>
                      <a:pt x="2312" y="496"/>
                    </a:lnTo>
                    <a:lnTo>
                      <a:pt x="2326" y="510"/>
                    </a:lnTo>
                    <a:lnTo>
                      <a:pt x="2326" y="524"/>
                    </a:lnTo>
                    <a:lnTo>
                      <a:pt x="2340" y="524"/>
                    </a:lnTo>
                    <a:lnTo>
                      <a:pt x="2340" y="539"/>
                    </a:lnTo>
                    <a:lnTo>
                      <a:pt x="2354" y="553"/>
                    </a:lnTo>
                    <a:lnTo>
                      <a:pt x="2368" y="567"/>
                    </a:lnTo>
                    <a:lnTo>
                      <a:pt x="2383" y="581"/>
                    </a:lnTo>
                    <a:lnTo>
                      <a:pt x="2397" y="609"/>
                    </a:lnTo>
                    <a:lnTo>
                      <a:pt x="2397" y="624"/>
                    </a:lnTo>
                    <a:lnTo>
                      <a:pt x="2411" y="624"/>
                    </a:lnTo>
                    <a:lnTo>
                      <a:pt x="2411" y="638"/>
                    </a:lnTo>
                    <a:lnTo>
                      <a:pt x="2425" y="652"/>
                    </a:lnTo>
                    <a:lnTo>
                      <a:pt x="2439" y="666"/>
                    </a:lnTo>
                    <a:lnTo>
                      <a:pt x="2439" y="680"/>
                    </a:lnTo>
                    <a:lnTo>
                      <a:pt x="2453" y="680"/>
                    </a:lnTo>
                    <a:lnTo>
                      <a:pt x="2453" y="695"/>
                    </a:lnTo>
                    <a:lnTo>
                      <a:pt x="2468" y="709"/>
                    </a:lnTo>
                    <a:lnTo>
                      <a:pt x="2468" y="723"/>
                    </a:lnTo>
                    <a:lnTo>
                      <a:pt x="2482" y="737"/>
                    </a:lnTo>
                    <a:lnTo>
                      <a:pt x="2496" y="751"/>
                    </a:lnTo>
                    <a:lnTo>
                      <a:pt x="2496" y="765"/>
                    </a:lnTo>
                    <a:lnTo>
                      <a:pt x="2510" y="780"/>
                    </a:lnTo>
                    <a:lnTo>
                      <a:pt x="2524" y="794"/>
                    </a:lnTo>
                    <a:lnTo>
                      <a:pt x="2539" y="808"/>
                    </a:lnTo>
                    <a:lnTo>
                      <a:pt x="2539" y="822"/>
                    </a:lnTo>
                    <a:lnTo>
                      <a:pt x="2553" y="836"/>
                    </a:lnTo>
                    <a:lnTo>
                      <a:pt x="2567" y="851"/>
                    </a:lnTo>
                    <a:lnTo>
                      <a:pt x="2567" y="865"/>
                    </a:lnTo>
                    <a:lnTo>
                      <a:pt x="2581" y="879"/>
                    </a:lnTo>
                    <a:lnTo>
                      <a:pt x="2581" y="893"/>
                    </a:lnTo>
                    <a:lnTo>
                      <a:pt x="2595" y="893"/>
                    </a:lnTo>
                    <a:lnTo>
                      <a:pt x="2609" y="907"/>
                    </a:lnTo>
                    <a:lnTo>
                      <a:pt x="2609" y="922"/>
                    </a:lnTo>
                    <a:lnTo>
                      <a:pt x="2638" y="950"/>
                    </a:lnTo>
                    <a:lnTo>
                      <a:pt x="2652" y="964"/>
                    </a:lnTo>
                    <a:lnTo>
                      <a:pt x="2666" y="1007"/>
                    </a:lnTo>
                    <a:lnTo>
                      <a:pt x="2652" y="1021"/>
                    </a:lnTo>
                    <a:lnTo>
                      <a:pt x="2609" y="1049"/>
                    </a:lnTo>
                    <a:lnTo>
                      <a:pt x="2581" y="1078"/>
                    </a:lnTo>
                    <a:lnTo>
                      <a:pt x="2553" y="1092"/>
                    </a:lnTo>
                    <a:lnTo>
                      <a:pt x="2524" y="1106"/>
                    </a:lnTo>
                    <a:lnTo>
                      <a:pt x="2510" y="1120"/>
                    </a:lnTo>
                    <a:lnTo>
                      <a:pt x="2482" y="1134"/>
                    </a:lnTo>
                    <a:lnTo>
                      <a:pt x="2468" y="1148"/>
                    </a:lnTo>
                    <a:lnTo>
                      <a:pt x="2439" y="1177"/>
                    </a:lnTo>
                    <a:lnTo>
                      <a:pt x="2411" y="1191"/>
                    </a:lnTo>
                    <a:lnTo>
                      <a:pt x="2411" y="1205"/>
                    </a:lnTo>
                    <a:lnTo>
                      <a:pt x="2397" y="1205"/>
                    </a:lnTo>
                    <a:lnTo>
                      <a:pt x="2383" y="1219"/>
                    </a:lnTo>
                    <a:lnTo>
                      <a:pt x="2354" y="1234"/>
                    </a:lnTo>
                    <a:lnTo>
                      <a:pt x="2340" y="1248"/>
                    </a:lnTo>
                    <a:lnTo>
                      <a:pt x="2326" y="1248"/>
                    </a:lnTo>
                    <a:lnTo>
                      <a:pt x="2312" y="1262"/>
                    </a:lnTo>
                    <a:lnTo>
                      <a:pt x="2269" y="1290"/>
                    </a:lnTo>
                    <a:lnTo>
                      <a:pt x="2241" y="1304"/>
                    </a:lnTo>
                    <a:lnTo>
                      <a:pt x="2227" y="1319"/>
                    </a:lnTo>
                    <a:lnTo>
                      <a:pt x="2212" y="1333"/>
                    </a:lnTo>
                    <a:lnTo>
                      <a:pt x="2184" y="1347"/>
                    </a:lnTo>
                    <a:lnTo>
                      <a:pt x="2141" y="1375"/>
                    </a:lnTo>
                    <a:lnTo>
                      <a:pt x="2113" y="1390"/>
                    </a:lnTo>
                    <a:lnTo>
                      <a:pt x="2085" y="1404"/>
                    </a:lnTo>
                    <a:lnTo>
                      <a:pt x="2056" y="1418"/>
                    </a:lnTo>
                    <a:lnTo>
                      <a:pt x="2056" y="1432"/>
                    </a:lnTo>
                    <a:lnTo>
                      <a:pt x="2042" y="1432"/>
                    </a:lnTo>
                    <a:lnTo>
                      <a:pt x="2028" y="1446"/>
                    </a:lnTo>
                    <a:lnTo>
                      <a:pt x="2014" y="1446"/>
                    </a:lnTo>
                    <a:lnTo>
                      <a:pt x="2000" y="1461"/>
                    </a:lnTo>
                    <a:lnTo>
                      <a:pt x="1971" y="1475"/>
                    </a:lnTo>
                    <a:lnTo>
                      <a:pt x="1943" y="1489"/>
                    </a:lnTo>
                    <a:lnTo>
                      <a:pt x="1915" y="1503"/>
                    </a:lnTo>
                    <a:lnTo>
                      <a:pt x="1900" y="1503"/>
                    </a:lnTo>
                    <a:lnTo>
                      <a:pt x="1858" y="1531"/>
                    </a:lnTo>
                    <a:lnTo>
                      <a:pt x="1844" y="1531"/>
                    </a:lnTo>
                    <a:lnTo>
                      <a:pt x="1744" y="1588"/>
                    </a:lnTo>
                    <a:lnTo>
                      <a:pt x="1730" y="1602"/>
                    </a:lnTo>
                    <a:lnTo>
                      <a:pt x="1702" y="1617"/>
                    </a:lnTo>
                    <a:lnTo>
                      <a:pt x="1688" y="1617"/>
                    </a:lnTo>
                    <a:lnTo>
                      <a:pt x="1503" y="1716"/>
                    </a:lnTo>
                    <a:lnTo>
                      <a:pt x="1489" y="1730"/>
                    </a:lnTo>
                    <a:lnTo>
                      <a:pt x="1461" y="1744"/>
                    </a:lnTo>
                    <a:lnTo>
                      <a:pt x="1447" y="1744"/>
                    </a:lnTo>
                    <a:lnTo>
                      <a:pt x="1432" y="1758"/>
                    </a:lnTo>
                    <a:lnTo>
                      <a:pt x="1418" y="1758"/>
                    </a:lnTo>
                    <a:lnTo>
                      <a:pt x="1404" y="1773"/>
                    </a:lnTo>
                    <a:lnTo>
                      <a:pt x="1376" y="1787"/>
                    </a:lnTo>
                    <a:lnTo>
                      <a:pt x="1347" y="1787"/>
                    </a:lnTo>
                    <a:lnTo>
                      <a:pt x="1333" y="1801"/>
                    </a:lnTo>
                    <a:lnTo>
                      <a:pt x="1305" y="1815"/>
                    </a:lnTo>
                    <a:lnTo>
                      <a:pt x="1290" y="1815"/>
                    </a:lnTo>
                    <a:lnTo>
                      <a:pt x="1276" y="1829"/>
                    </a:lnTo>
                    <a:lnTo>
                      <a:pt x="1248" y="1844"/>
                    </a:lnTo>
                    <a:lnTo>
                      <a:pt x="1234" y="1844"/>
                    </a:lnTo>
                    <a:lnTo>
                      <a:pt x="1220" y="1844"/>
                    </a:lnTo>
                    <a:lnTo>
                      <a:pt x="1205" y="1858"/>
                    </a:lnTo>
                    <a:lnTo>
                      <a:pt x="1191" y="1858"/>
                    </a:lnTo>
                    <a:lnTo>
                      <a:pt x="1177" y="1872"/>
                    </a:lnTo>
                    <a:lnTo>
                      <a:pt x="1163" y="1872"/>
                    </a:lnTo>
                    <a:lnTo>
                      <a:pt x="1149" y="1886"/>
                    </a:lnTo>
                    <a:lnTo>
                      <a:pt x="1134" y="1886"/>
                    </a:lnTo>
                    <a:lnTo>
                      <a:pt x="1120" y="1900"/>
                    </a:lnTo>
                    <a:lnTo>
                      <a:pt x="1106" y="1900"/>
                    </a:lnTo>
                    <a:lnTo>
                      <a:pt x="1092" y="1900"/>
                    </a:lnTo>
                    <a:lnTo>
                      <a:pt x="1078" y="1914"/>
                    </a:lnTo>
                    <a:lnTo>
                      <a:pt x="1064" y="1914"/>
                    </a:lnTo>
                    <a:lnTo>
                      <a:pt x="1049" y="1929"/>
                    </a:lnTo>
                    <a:lnTo>
                      <a:pt x="978" y="1943"/>
                    </a:lnTo>
                    <a:lnTo>
                      <a:pt x="681" y="2042"/>
                    </a:lnTo>
                    <a:lnTo>
                      <a:pt x="666" y="2056"/>
                    </a:lnTo>
                    <a:lnTo>
                      <a:pt x="539" y="2085"/>
                    </a:lnTo>
                    <a:lnTo>
                      <a:pt x="525" y="2099"/>
                    </a:lnTo>
                    <a:lnTo>
                      <a:pt x="496" y="2099"/>
                    </a:lnTo>
                    <a:lnTo>
                      <a:pt x="454" y="2127"/>
                    </a:lnTo>
                    <a:lnTo>
                      <a:pt x="440" y="2127"/>
                    </a:lnTo>
                    <a:close/>
                  </a:path>
                </a:pathLst>
              </a:custGeom>
              <a:noFill/>
              <a:ln w="0" cap="flat">
                <a:solidFill>
                  <a:srgbClr val="000000"/>
                </a:solidFill>
                <a:prstDash val="solid"/>
                <a:round/>
                <a:headEnd/>
                <a:tailEnd/>
              </a:ln>
              <a:extLst>
                <a:ext uri="{909E8E84-426E-40DD-AFC4-6F175D3DCCD1}">
                  <a14:hiddenFill xmlns="" xmlns:a14="http://schemas.microsoft.com/office/drawing/2010/main">
                    <a:solidFill>
                      <a:srgbClr val="FFFFFF"/>
                    </a:solidFill>
                  </a14:hiddenFill>
                </a:ext>
              </a:extLst>
            </p:spPr>
            <p:txBody>
              <a:bodyPr/>
              <a:lstStyle/>
              <a:p>
                <a:endParaRPr lang="ja-JP" altLang="en-US"/>
              </a:p>
            </p:txBody>
          </p:sp>
          <p:sp>
            <p:nvSpPr>
              <p:cNvPr id="33938" name="Freeform 183" descr="50%"/>
              <p:cNvSpPr>
                <a:spLocks noChangeAspect="1"/>
              </p:cNvSpPr>
              <p:nvPr/>
            </p:nvSpPr>
            <p:spPr bwMode="auto">
              <a:xfrm>
                <a:off x="5681" y="8870"/>
                <a:ext cx="2421" cy="3048"/>
              </a:xfrm>
              <a:custGeom>
                <a:avLst/>
                <a:gdLst>
                  <a:gd name="T0" fmla="*/ 2147483647 w 1517"/>
                  <a:gd name="T1" fmla="*/ 2147483647 h 1915"/>
                  <a:gd name="T2" fmla="*/ 2147483647 w 1517"/>
                  <a:gd name="T3" fmla="*/ 2147483647 h 1915"/>
                  <a:gd name="T4" fmla="*/ 2147483647 w 1517"/>
                  <a:gd name="T5" fmla="*/ 2147483647 h 1915"/>
                  <a:gd name="T6" fmla="*/ 2147483647 w 1517"/>
                  <a:gd name="T7" fmla="*/ 2147483647 h 1915"/>
                  <a:gd name="T8" fmla="*/ 2147483647 w 1517"/>
                  <a:gd name="T9" fmla="*/ 2147483647 h 1915"/>
                  <a:gd name="T10" fmla="*/ 2147483647 w 1517"/>
                  <a:gd name="T11" fmla="*/ 2147483647 h 1915"/>
                  <a:gd name="T12" fmla="*/ 2147483647 w 1517"/>
                  <a:gd name="T13" fmla="*/ 2147483647 h 1915"/>
                  <a:gd name="T14" fmla="*/ 2147483647 w 1517"/>
                  <a:gd name="T15" fmla="*/ 2147483647 h 1915"/>
                  <a:gd name="T16" fmla="*/ 2147483647 w 1517"/>
                  <a:gd name="T17" fmla="*/ 2147483647 h 1915"/>
                  <a:gd name="T18" fmla="*/ 2147483647 w 1517"/>
                  <a:gd name="T19" fmla="*/ 2147483647 h 1915"/>
                  <a:gd name="T20" fmla="*/ 2147483647 w 1517"/>
                  <a:gd name="T21" fmla="*/ 2147483647 h 1915"/>
                  <a:gd name="T22" fmla="*/ 2147483647 w 1517"/>
                  <a:gd name="T23" fmla="*/ 2147483647 h 1915"/>
                  <a:gd name="T24" fmla="*/ 2147483647 w 1517"/>
                  <a:gd name="T25" fmla="*/ 2147483647 h 1915"/>
                  <a:gd name="T26" fmla="*/ 2147483647 w 1517"/>
                  <a:gd name="T27" fmla="*/ 2147483647 h 1915"/>
                  <a:gd name="T28" fmla="*/ 2147483647 w 1517"/>
                  <a:gd name="T29" fmla="*/ 2147483647 h 1915"/>
                  <a:gd name="T30" fmla="*/ 2147483647 w 1517"/>
                  <a:gd name="T31" fmla="*/ 2147483647 h 1915"/>
                  <a:gd name="T32" fmla="*/ 2147483647 w 1517"/>
                  <a:gd name="T33" fmla="*/ 2147483647 h 1915"/>
                  <a:gd name="T34" fmla="*/ 2147483647 w 1517"/>
                  <a:gd name="T35" fmla="*/ 2147483647 h 1915"/>
                  <a:gd name="T36" fmla="*/ 2147483647 w 1517"/>
                  <a:gd name="T37" fmla="*/ 2147483647 h 1915"/>
                  <a:gd name="T38" fmla="*/ 2147483647 w 1517"/>
                  <a:gd name="T39" fmla="*/ 2147483647 h 1915"/>
                  <a:gd name="T40" fmla="*/ 2147483647 w 1517"/>
                  <a:gd name="T41" fmla="*/ 2147483647 h 1915"/>
                  <a:gd name="T42" fmla="*/ 2147483647 w 1517"/>
                  <a:gd name="T43" fmla="*/ 2147483647 h 1915"/>
                  <a:gd name="T44" fmla="*/ 2147483647 w 1517"/>
                  <a:gd name="T45" fmla="*/ 2147483647 h 1915"/>
                  <a:gd name="T46" fmla="*/ 2147483647 w 1517"/>
                  <a:gd name="T47" fmla="*/ 2147483647 h 1915"/>
                  <a:gd name="T48" fmla="*/ 2147483647 w 1517"/>
                  <a:gd name="T49" fmla="*/ 2147483647 h 1915"/>
                  <a:gd name="T50" fmla="*/ 2147483647 w 1517"/>
                  <a:gd name="T51" fmla="*/ 2147483647 h 1915"/>
                  <a:gd name="T52" fmla="*/ 2147483647 w 1517"/>
                  <a:gd name="T53" fmla="*/ 2147483647 h 1915"/>
                  <a:gd name="T54" fmla="*/ 2147483647 w 1517"/>
                  <a:gd name="T55" fmla="*/ 2147483647 h 1915"/>
                  <a:gd name="T56" fmla="*/ 2147483647 w 1517"/>
                  <a:gd name="T57" fmla="*/ 2147483647 h 1915"/>
                  <a:gd name="T58" fmla="*/ 2147483647 w 1517"/>
                  <a:gd name="T59" fmla="*/ 2147483647 h 1915"/>
                  <a:gd name="T60" fmla="*/ 2147483647 w 1517"/>
                  <a:gd name="T61" fmla="*/ 2147483647 h 1915"/>
                  <a:gd name="T62" fmla="*/ 2147483647 w 1517"/>
                  <a:gd name="T63" fmla="*/ 2147483647 h 1915"/>
                  <a:gd name="T64" fmla="*/ 2147483647 w 1517"/>
                  <a:gd name="T65" fmla="*/ 2147483647 h 1915"/>
                  <a:gd name="T66" fmla="*/ 2147483647 w 1517"/>
                  <a:gd name="T67" fmla="*/ 2147483647 h 1915"/>
                  <a:gd name="T68" fmla="*/ 2147483647 w 1517"/>
                  <a:gd name="T69" fmla="*/ 2147483647 h 1915"/>
                  <a:gd name="T70" fmla="*/ 2147483647 w 1517"/>
                  <a:gd name="T71" fmla="*/ 2147483647 h 1915"/>
                  <a:gd name="T72" fmla="*/ 2147483647 w 1517"/>
                  <a:gd name="T73" fmla="*/ 2147483647 h 1915"/>
                  <a:gd name="T74" fmla="*/ 2147483647 w 1517"/>
                  <a:gd name="T75" fmla="*/ 2147483647 h 1915"/>
                  <a:gd name="T76" fmla="*/ 2147483647 w 1517"/>
                  <a:gd name="T77" fmla="*/ 2147483647 h 1915"/>
                  <a:gd name="T78" fmla="*/ 2147483647 w 1517"/>
                  <a:gd name="T79" fmla="*/ 2147483647 h 1915"/>
                  <a:gd name="T80" fmla="*/ 2147483647 w 1517"/>
                  <a:gd name="T81" fmla="*/ 2147483647 h 1915"/>
                  <a:gd name="T82" fmla="*/ 2147483647 w 1517"/>
                  <a:gd name="T83" fmla="*/ 2147483647 h 1915"/>
                  <a:gd name="T84" fmla="*/ 2147483647 w 1517"/>
                  <a:gd name="T85" fmla="*/ 2147483647 h 1915"/>
                  <a:gd name="T86" fmla="*/ 2147483647 w 1517"/>
                  <a:gd name="T87" fmla="*/ 2147483647 h 1915"/>
                  <a:gd name="T88" fmla="*/ 2147483647 w 1517"/>
                  <a:gd name="T89" fmla="*/ 2147483647 h 1915"/>
                  <a:gd name="T90" fmla="*/ 2147483647 w 1517"/>
                  <a:gd name="T91" fmla="*/ 2147483647 h 1915"/>
                  <a:gd name="T92" fmla="*/ 2147483647 w 1517"/>
                  <a:gd name="T93" fmla="*/ 2147483647 h 1915"/>
                  <a:gd name="T94" fmla="*/ 2147483647 w 1517"/>
                  <a:gd name="T95" fmla="*/ 2147483647 h 1915"/>
                  <a:gd name="T96" fmla="*/ 2147483647 w 1517"/>
                  <a:gd name="T97" fmla="*/ 2147483647 h 1915"/>
                  <a:gd name="T98" fmla="*/ 2147483647 w 1517"/>
                  <a:gd name="T99" fmla="*/ 2147483647 h 1915"/>
                  <a:gd name="T100" fmla="*/ 2147483647 w 1517"/>
                  <a:gd name="T101" fmla="*/ 2147483647 h 1915"/>
                  <a:gd name="T102" fmla="*/ 2147483647 w 1517"/>
                  <a:gd name="T103" fmla="*/ 2147483647 h 1915"/>
                  <a:gd name="T104" fmla="*/ 2147483647 w 1517"/>
                  <a:gd name="T105" fmla="*/ 2147483647 h 1915"/>
                  <a:gd name="T106" fmla="*/ 2147483647 w 1517"/>
                  <a:gd name="T107" fmla="*/ 2147483647 h 1915"/>
                  <a:gd name="T108" fmla="*/ 2147483647 w 1517"/>
                  <a:gd name="T109" fmla="*/ 2147483647 h 1915"/>
                  <a:gd name="T110" fmla="*/ 2147483647 w 1517"/>
                  <a:gd name="T111" fmla="*/ 2147483647 h 1915"/>
                  <a:gd name="T112" fmla="*/ 2147483647 w 1517"/>
                  <a:gd name="T113" fmla="*/ 2147483647 h 1915"/>
                  <a:gd name="T114" fmla="*/ 2147483647 w 1517"/>
                  <a:gd name="T115" fmla="*/ 2147483647 h 1915"/>
                  <a:gd name="T116" fmla="*/ 2147483647 w 1517"/>
                  <a:gd name="T117" fmla="*/ 2147483647 h 1915"/>
                  <a:gd name="T118" fmla="*/ 2147483647 w 1517"/>
                  <a:gd name="T119" fmla="*/ 0 h 1915"/>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517"/>
                  <a:gd name="T181" fmla="*/ 0 h 1915"/>
                  <a:gd name="T182" fmla="*/ 1517 w 1517"/>
                  <a:gd name="T183" fmla="*/ 1915 h 1915"/>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517" h="1915">
                    <a:moveTo>
                      <a:pt x="1474" y="28"/>
                    </a:moveTo>
                    <a:lnTo>
                      <a:pt x="1489" y="71"/>
                    </a:lnTo>
                    <a:lnTo>
                      <a:pt x="1489" y="85"/>
                    </a:lnTo>
                    <a:lnTo>
                      <a:pt x="1503" y="127"/>
                    </a:lnTo>
                    <a:lnTo>
                      <a:pt x="1503" y="142"/>
                    </a:lnTo>
                    <a:lnTo>
                      <a:pt x="1503" y="156"/>
                    </a:lnTo>
                    <a:lnTo>
                      <a:pt x="1503" y="170"/>
                    </a:lnTo>
                    <a:lnTo>
                      <a:pt x="1503" y="184"/>
                    </a:lnTo>
                    <a:lnTo>
                      <a:pt x="1517" y="198"/>
                    </a:lnTo>
                    <a:lnTo>
                      <a:pt x="1517" y="213"/>
                    </a:lnTo>
                    <a:lnTo>
                      <a:pt x="1503" y="213"/>
                    </a:lnTo>
                    <a:lnTo>
                      <a:pt x="1517" y="227"/>
                    </a:lnTo>
                    <a:lnTo>
                      <a:pt x="1517" y="241"/>
                    </a:lnTo>
                    <a:lnTo>
                      <a:pt x="1517" y="269"/>
                    </a:lnTo>
                    <a:lnTo>
                      <a:pt x="1517" y="283"/>
                    </a:lnTo>
                    <a:lnTo>
                      <a:pt x="1517" y="312"/>
                    </a:lnTo>
                    <a:lnTo>
                      <a:pt x="1517" y="326"/>
                    </a:lnTo>
                    <a:lnTo>
                      <a:pt x="1517" y="340"/>
                    </a:lnTo>
                    <a:lnTo>
                      <a:pt x="1517" y="369"/>
                    </a:lnTo>
                    <a:lnTo>
                      <a:pt x="1517" y="383"/>
                    </a:lnTo>
                    <a:lnTo>
                      <a:pt x="1517" y="397"/>
                    </a:lnTo>
                    <a:lnTo>
                      <a:pt x="1517" y="411"/>
                    </a:lnTo>
                    <a:lnTo>
                      <a:pt x="1503" y="439"/>
                    </a:lnTo>
                    <a:lnTo>
                      <a:pt x="1503" y="454"/>
                    </a:lnTo>
                    <a:lnTo>
                      <a:pt x="1503" y="468"/>
                    </a:lnTo>
                    <a:lnTo>
                      <a:pt x="1503" y="482"/>
                    </a:lnTo>
                    <a:lnTo>
                      <a:pt x="1503" y="510"/>
                    </a:lnTo>
                    <a:lnTo>
                      <a:pt x="1489" y="539"/>
                    </a:lnTo>
                    <a:lnTo>
                      <a:pt x="1489" y="553"/>
                    </a:lnTo>
                    <a:lnTo>
                      <a:pt x="1489" y="567"/>
                    </a:lnTo>
                    <a:lnTo>
                      <a:pt x="1474" y="581"/>
                    </a:lnTo>
                    <a:lnTo>
                      <a:pt x="1474" y="596"/>
                    </a:lnTo>
                    <a:lnTo>
                      <a:pt x="1474" y="610"/>
                    </a:lnTo>
                    <a:lnTo>
                      <a:pt x="1460" y="610"/>
                    </a:lnTo>
                    <a:lnTo>
                      <a:pt x="1460" y="624"/>
                    </a:lnTo>
                    <a:lnTo>
                      <a:pt x="1460" y="638"/>
                    </a:lnTo>
                    <a:lnTo>
                      <a:pt x="1446" y="638"/>
                    </a:lnTo>
                    <a:lnTo>
                      <a:pt x="1446" y="652"/>
                    </a:lnTo>
                    <a:lnTo>
                      <a:pt x="1446" y="666"/>
                    </a:lnTo>
                    <a:lnTo>
                      <a:pt x="1432" y="681"/>
                    </a:lnTo>
                    <a:lnTo>
                      <a:pt x="1432" y="695"/>
                    </a:lnTo>
                    <a:lnTo>
                      <a:pt x="1418" y="709"/>
                    </a:lnTo>
                    <a:lnTo>
                      <a:pt x="1418" y="723"/>
                    </a:lnTo>
                    <a:lnTo>
                      <a:pt x="1418" y="737"/>
                    </a:lnTo>
                    <a:lnTo>
                      <a:pt x="1404" y="752"/>
                    </a:lnTo>
                    <a:lnTo>
                      <a:pt x="1404" y="766"/>
                    </a:lnTo>
                    <a:lnTo>
                      <a:pt x="1404" y="780"/>
                    </a:lnTo>
                    <a:lnTo>
                      <a:pt x="1404" y="794"/>
                    </a:lnTo>
                    <a:lnTo>
                      <a:pt x="1389" y="794"/>
                    </a:lnTo>
                    <a:lnTo>
                      <a:pt x="1389" y="808"/>
                    </a:lnTo>
                    <a:lnTo>
                      <a:pt x="1389" y="851"/>
                    </a:lnTo>
                    <a:lnTo>
                      <a:pt x="1389" y="879"/>
                    </a:lnTo>
                    <a:lnTo>
                      <a:pt x="1389" y="893"/>
                    </a:lnTo>
                    <a:lnTo>
                      <a:pt x="1404" y="936"/>
                    </a:lnTo>
                    <a:lnTo>
                      <a:pt x="1404" y="950"/>
                    </a:lnTo>
                    <a:lnTo>
                      <a:pt x="1404" y="978"/>
                    </a:lnTo>
                    <a:lnTo>
                      <a:pt x="1404" y="1007"/>
                    </a:lnTo>
                    <a:lnTo>
                      <a:pt x="1404" y="1035"/>
                    </a:lnTo>
                    <a:lnTo>
                      <a:pt x="1404" y="1049"/>
                    </a:lnTo>
                    <a:lnTo>
                      <a:pt x="1404" y="1064"/>
                    </a:lnTo>
                    <a:lnTo>
                      <a:pt x="1404" y="1078"/>
                    </a:lnTo>
                    <a:lnTo>
                      <a:pt x="1404" y="1120"/>
                    </a:lnTo>
                    <a:lnTo>
                      <a:pt x="1404" y="1135"/>
                    </a:lnTo>
                    <a:lnTo>
                      <a:pt x="1404" y="1177"/>
                    </a:lnTo>
                    <a:lnTo>
                      <a:pt x="1404" y="1191"/>
                    </a:lnTo>
                    <a:lnTo>
                      <a:pt x="1404" y="1205"/>
                    </a:lnTo>
                    <a:lnTo>
                      <a:pt x="1389" y="1234"/>
                    </a:lnTo>
                    <a:lnTo>
                      <a:pt x="1389" y="1262"/>
                    </a:lnTo>
                    <a:lnTo>
                      <a:pt x="1389" y="1291"/>
                    </a:lnTo>
                    <a:lnTo>
                      <a:pt x="1375" y="1319"/>
                    </a:lnTo>
                    <a:lnTo>
                      <a:pt x="1375" y="1333"/>
                    </a:lnTo>
                    <a:lnTo>
                      <a:pt x="1375" y="1347"/>
                    </a:lnTo>
                    <a:lnTo>
                      <a:pt x="1361" y="1361"/>
                    </a:lnTo>
                    <a:lnTo>
                      <a:pt x="1361" y="1376"/>
                    </a:lnTo>
                    <a:lnTo>
                      <a:pt x="1361" y="1390"/>
                    </a:lnTo>
                    <a:lnTo>
                      <a:pt x="1361" y="1404"/>
                    </a:lnTo>
                    <a:lnTo>
                      <a:pt x="1347" y="1432"/>
                    </a:lnTo>
                    <a:lnTo>
                      <a:pt x="1347" y="1447"/>
                    </a:lnTo>
                    <a:lnTo>
                      <a:pt x="1333" y="1503"/>
                    </a:lnTo>
                    <a:lnTo>
                      <a:pt x="1304" y="1574"/>
                    </a:lnTo>
                    <a:lnTo>
                      <a:pt x="1290" y="1574"/>
                    </a:lnTo>
                    <a:lnTo>
                      <a:pt x="1276" y="1617"/>
                    </a:lnTo>
                    <a:lnTo>
                      <a:pt x="1233" y="1674"/>
                    </a:lnTo>
                    <a:lnTo>
                      <a:pt x="1205" y="1716"/>
                    </a:lnTo>
                    <a:lnTo>
                      <a:pt x="1191" y="1730"/>
                    </a:lnTo>
                    <a:lnTo>
                      <a:pt x="1177" y="1744"/>
                    </a:lnTo>
                    <a:lnTo>
                      <a:pt x="1162" y="1744"/>
                    </a:lnTo>
                    <a:lnTo>
                      <a:pt x="1162" y="1759"/>
                    </a:lnTo>
                    <a:lnTo>
                      <a:pt x="1134" y="1759"/>
                    </a:lnTo>
                    <a:lnTo>
                      <a:pt x="1120" y="1773"/>
                    </a:lnTo>
                    <a:lnTo>
                      <a:pt x="1106" y="1787"/>
                    </a:lnTo>
                    <a:lnTo>
                      <a:pt x="1092" y="1801"/>
                    </a:lnTo>
                    <a:lnTo>
                      <a:pt x="1077" y="1801"/>
                    </a:lnTo>
                    <a:lnTo>
                      <a:pt x="1063" y="1801"/>
                    </a:lnTo>
                    <a:lnTo>
                      <a:pt x="1049" y="1815"/>
                    </a:lnTo>
                    <a:lnTo>
                      <a:pt x="1035" y="1815"/>
                    </a:lnTo>
                    <a:lnTo>
                      <a:pt x="1021" y="1815"/>
                    </a:lnTo>
                    <a:lnTo>
                      <a:pt x="992" y="1830"/>
                    </a:lnTo>
                    <a:lnTo>
                      <a:pt x="978" y="1830"/>
                    </a:lnTo>
                    <a:lnTo>
                      <a:pt x="964" y="1830"/>
                    </a:lnTo>
                    <a:lnTo>
                      <a:pt x="936" y="1844"/>
                    </a:lnTo>
                    <a:lnTo>
                      <a:pt x="907" y="1844"/>
                    </a:lnTo>
                    <a:lnTo>
                      <a:pt x="865" y="1858"/>
                    </a:lnTo>
                    <a:lnTo>
                      <a:pt x="822" y="1872"/>
                    </a:lnTo>
                    <a:lnTo>
                      <a:pt x="808" y="1872"/>
                    </a:lnTo>
                    <a:lnTo>
                      <a:pt x="780" y="1872"/>
                    </a:lnTo>
                    <a:lnTo>
                      <a:pt x="680" y="1900"/>
                    </a:lnTo>
                    <a:lnTo>
                      <a:pt x="666" y="1900"/>
                    </a:lnTo>
                    <a:lnTo>
                      <a:pt x="638" y="1900"/>
                    </a:lnTo>
                    <a:lnTo>
                      <a:pt x="624" y="1915"/>
                    </a:lnTo>
                    <a:lnTo>
                      <a:pt x="609" y="1915"/>
                    </a:lnTo>
                    <a:lnTo>
                      <a:pt x="595" y="1915"/>
                    </a:lnTo>
                    <a:lnTo>
                      <a:pt x="581" y="1915"/>
                    </a:lnTo>
                    <a:lnTo>
                      <a:pt x="553" y="1915"/>
                    </a:lnTo>
                    <a:lnTo>
                      <a:pt x="538" y="1915"/>
                    </a:lnTo>
                    <a:lnTo>
                      <a:pt x="524" y="1915"/>
                    </a:lnTo>
                    <a:lnTo>
                      <a:pt x="510" y="1915"/>
                    </a:lnTo>
                    <a:lnTo>
                      <a:pt x="496" y="1915"/>
                    </a:lnTo>
                    <a:lnTo>
                      <a:pt x="482" y="1915"/>
                    </a:lnTo>
                    <a:lnTo>
                      <a:pt x="468" y="1900"/>
                    </a:lnTo>
                    <a:lnTo>
                      <a:pt x="453" y="1900"/>
                    </a:lnTo>
                    <a:lnTo>
                      <a:pt x="439" y="1900"/>
                    </a:lnTo>
                    <a:lnTo>
                      <a:pt x="425" y="1886"/>
                    </a:lnTo>
                    <a:lnTo>
                      <a:pt x="411" y="1886"/>
                    </a:lnTo>
                    <a:lnTo>
                      <a:pt x="397" y="1886"/>
                    </a:lnTo>
                    <a:lnTo>
                      <a:pt x="382" y="1872"/>
                    </a:lnTo>
                    <a:lnTo>
                      <a:pt x="368" y="1872"/>
                    </a:lnTo>
                    <a:lnTo>
                      <a:pt x="283" y="1830"/>
                    </a:lnTo>
                    <a:lnTo>
                      <a:pt x="269" y="1815"/>
                    </a:lnTo>
                    <a:lnTo>
                      <a:pt x="255" y="1815"/>
                    </a:lnTo>
                    <a:lnTo>
                      <a:pt x="198" y="1787"/>
                    </a:lnTo>
                    <a:lnTo>
                      <a:pt x="184" y="1787"/>
                    </a:lnTo>
                    <a:lnTo>
                      <a:pt x="184" y="1744"/>
                    </a:lnTo>
                    <a:lnTo>
                      <a:pt x="156" y="1617"/>
                    </a:lnTo>
                    <a:lnTo>
                      <a:pt x="113" y="1447"/>
                    </a:lnTo>
                    <a:lnTo>
                      <a:pt x="70" y="1319"/>
                    </a:lnTo>
                    <a:lnTo>
                      <a:pt x="42" y="1191"/>
                    </a:lnTo>
                    <a:lnTo>
                      <a:pt x="28" y="1149"/>
                    </a:lnTo>
                    <a:lnTo>
                      <a:pt x="14" y="1120"/>
                    </a:lnTo>
                    <a:lnTo>
                      <a:pt x="0" y="1120"/>
                    </a:lnTo>
                    <a:lnTo>
                      <a:pt x="340" y="978"/>
                    </a:lnTo>
                    <a:lnTo>
                      <a:pt x="368" y="964"/>
                    </a:lnTo>
                    <a:lnTo>
                      <a:pt x="411" y="950"/>
                    </a:lnTo>
                    <a:lnTo>
                      <a:pt x="453" y="922"/>
                    </a:lnTo>
                    <a:lnTo>
                      <a:pt x="567" y="879"/>
                    </a:lnTo>
                    <a:lnTo>
                      <a:pt x="609" y="808"/>
                    </a:lnTo>
                    <a:lnTo>
                      <a:pt x="624" y="794"/>
                    </a:lnTo>
                    <a:lnTo>
                      <a:pt x="638" y="766"/>
                    </a:lnTo>
                    <a:lnTo>
                      <a:pt x="652" y="752"/>
                    </a:lnTo>
                    <a:lnTo>
                      <a:pt x="666" y="723"/>
                    </a:lnTo>
                    <a:lnTo>
                      <a:pt x="680" y="695"/>
                    </a:lnTo>
                    <a:lnTo>
                      <a:pt x="694" y="681"/>
                    </a:lnTo>
                    <a:lnTo>
                      <a:pt x="694" y="666"/>
                    </a:lnTo>
                    <a:lnTo>
                      <a:pt x="694" y="652"/>
                    </a:lnTo>
                    <a:lnTo>
                      <a:pt x="709" y="638"/>
                    </a:lnTo>
                    <a:lnTo>
                      <a:pt x="723" y="624"/>
                    </a:lnTo>
                    <a:lnTo>
                      <a:pt x="737" y="596"/>
                    </a:lnTo>
                    <a:lnTo>
                      <a:pt x="751" y="581"/>
                    </a:lnTo>
                    <a:lnTo>
                      <a:pt x="751" y="567"/>
                    </a:lnTo>
                    <a:lnTo>
                      <a:pt x="780" y="553"/>
                    </a:lnTo>
                    <a:lnTo>
                      <a:pt x="794" y="525"/>
                    </a:lnTo>
                    <a:lnTo>
                      <a:pt x="808" y="496"/>
                    </a:lnTo>
                    <a:lnTo>
                      <a:pt x="822" y="482"/>
                    </a:lnTo>
                    <a:lnTo>
                      <a:pt x="822" y="468"/>
                    </a:lnTo>
                    <a:lnTo>
                      <a:pt x="836" y="439"/>
                    </a:lnTo>
                    <a:lnTo>
                      <a:pt x="850" y="425"/>
                    </a:lnTo>
                    <a:lnTo>
                      <a:pt x="865" y="397"/>
                    </a:lnTo>
                    <a:lnTo>
                      <a:pt x="879" y="383"/>
                    </a:lnTo>
                    <a:lnTo>
                      <a:pt x="893" y="369"/>
                    </a:lnTo>
                    <a:lnTo>
                      <a:pt x="907" y="340"/>
                    </a:lnTo>
                    <a:lnTo>
                      <a:pt x="921" y="312"/>
                    </a:lnTo>
                    <a:lnTo>
                      <a:pt x="936" y="298"/>
                    </a:lnTo>
                    <a:lnTo>
                      <a:pt x="950" y="283"/>
                    </a:lnTo>
                    <a:lnTo>
                      <a:pt x="964" y="269"/>
                    </a:lnTo>
                    <a:lnTo>
                      <a:pt x="978" y="241"/>
                    </a:lnTo>
                    <a:lnTo>
                      <a:pt x="1021" y="213"/>
                    </a:lnTo>
                    <a:lnTo>
                      <a:pt x="1021" y="198"/>
                    </a:lnTo>
                    <a:lnTo>
                      <a:pt x="1035" y="184"/>
                    </a:lnTo>
                    <a:lnTo>
                      <a:pt x="1049" y="184"/>
                    </a:lnTo>
                    <a:lnTo>
                      <a:pt x="1063" y="170"/>
                    </a:lnTo>
                    <a:lnTo>
                      <a:pt x="1077" y="142"/>
                    </a:lnTo>
                    <a:lnTo>
                      <a:pt x="1092" y="127"/>
                    </a:lnTo>
                    <a:lnTo>
                      <a:pt x="1106" y="113"/>
                    </a:lnTo>
                    <a:lnTo>
                      <a:pt x="1120" y="113"/>
                    </a:lnTo>
                    <a:lnTo>
                      <a:pt x="1134" y="99"/>
                    </a:lnTo>
                    <a:lnTo>
                      <a:pt x="1148" y="85"/>
                    </a:lnTo>
                    <a:lnTo>
                      <a:pt x="1177" y="71"/>
                    </a:lnTo>
                    <a:lnTo>
                      <a:pt x="1191" y="56"/>
                    </a:lnTo>
                    <a:lnTo>
                      <a:pt x="1205" y="56"/>
                    </a:lnTo>
                    <a:lnTo>
                      <a:pt x="1219" y="56"/>
                    </a:lnTo>
                    <a:lnTo>
                      <a:pt x="1248" y="56"/>
                    </a:lnTo>
                    <a:lnTo>
                      <a:pt x="1276" y="42"/>
                    </a:lnTo>
                    <a:lnTo>
                      <a:pt x="1290" y="42"/>
                    </a:lnTo>
                    <a:lnTo>
                      <a:pt x="1304" y="42"/>
                    </a:lnTo>
                    <a:lnTo>
                      <a:pt x="1318" y="42"/>
                    </a:lnTo>
                    <a:lnTo>
                      <a:pt x="1361" y="28"/>
                    </a:lnTo>
                    <a:lnTo>
                      <a:pt x="1404" y="14"/>
                    </a:lnTo>
                    <a:lnTo>
                      <a:pt x="1418" y="14"/>
                    </a:lnTo>
                    <a:lnTo>
                      <a:pt x="1432" y="14"/>
                    </a:lnTo>
                    <a:lnTo>
                      <a:pt x="1446" y="0"/>
                    </a:lnTo>
                    <a:lnTo>
                      <a:pt x="1460" y="0"/>
                    </a:lnTo>
                    <a:lnTo>
                      <a:pt x="1460" y="14"/>
                    </a:lnTo>
                    <a:lnTo>
                      <a:pt x="1474" y="28"/>
                    </a:lnTo>
                    <a:close/>
                  </a:path>
                </a:pathLst>
              </a:custGeom>
              <a:pattFill prst="pct50">
                <a:fgClr>
                  <a:srgbClr val="000000"/>
                </a:fgClr>
                <a:bgClr>
                  <a:srgbClr val="FFFFFF"/>
                </a:bgClr>
              </a:pattFill>
              <a:ln w="0" cap="flat">
                <a:solidFill>
                  <a:srgbClr val="000000"/>
                </a:solidFill>
                <a:prstDash val="solid"/>
                <a:round/>
                <a:headEnd/>
                <a:tailEnd/>
              </a:ln>
            </p:spPr>
            <p:txBody>
              <a:bodyPr/>
              <a:lstStyle/>
              <a:p>
                <a:endParaRPr lang="ja-JP" altLang="en-US"/>
              </a:p>
            </p:txBody>
          </p:sp>
          <p:sp>
            <p:nvSpPr>
              <p:cNvPr id="33939" name="Freeform 184" descr="50%"/>
              <p:cNvSpPr>
                <a:spLocks noChangeAspect="1"/>
              </p:cNvSpPr>
              <p:nvPr/>
            </p:nvSpPr>
            <p:spPr bwMode="auto">
              <a:xfrm>
                <a:off x="8962" y="6972"/>
                <a:ext cx="2263" cy="2304"/>
              </a:xfrm>
              <a:custGeom>
                <a:avLst/>
                <a:gdLst>
                  <a:gd name="T0" fmla="*/ 2147483647 w 1418"/>
                  <a:gd name="T1" fmla="*/ 2147483647 h 1447"/>
                  <a:gd name="T2" fmla="*/ 2147483647 w 1418"/>
                  <a:gd name="T3" fmla="*/ 2147483647 h 1447"/>
                  <a:gd name="T4" fmla="*/ 2147483647 w 1418"/>
                  <a:gd name="T5" fmla="*/ 2147483647 h 1447"/>
                  <a:gd name="T6" fmla="*/ 2147483647 w 1418"/>
                  <a:gd name="T7" fmla="*/ 2147483647 h 1447"/>
                  <a:gd name="T8" fmla="*/ 2147483647 w 1418"/>
                  <a:gd name="T9" fmla="*/ 2147483647 h 1447"/>
                  <a:gd name="T10" fmla="*/ 2147483647 w 1418"/>
                  <a:gd name="T11" fmla="*/ 2147483647 h 1447"/>
                  <a:gd name="T12" fmla="*/ 2147483647 w 1418"/>
                  <a:gd name="T13" fmla="*/ 2147483647 h 1447"/>
                  <a:gd name="T14" fmla="*/ 2147483647 w 1418"/>
                  <a:gd name="T15" fmla="*/ 2147483647 h 1447"/>
                  <a:gd name="T16" fmla="*/ 2147483647 w 1418"/>
                  <a:gd name="T17" fmla="*/ 2147483647 h 1447"/>
                  <a:gd name="T18" fmla="*/ 2147483647 w 1418"/>
                  <a:gd name="T19" fmla="*/ 2147483647 h 1447"/>
                  <a:gd name="T20" fmla="*/ 2147483647 w 1418"/>
                  <a:gd name="T21" fmla="*/ 2147483647 h 1447"/>
                  <a:gd name="T22" fmla="*/ 2147483647 w 1418"/>
                  <a:gd name="T23" fmla="*/ 2147483647 h 1447"/>
                  <a:gd name="T24" fmla="*/ 2147483647 w 1418"/>
                  <a:gd name="T25" fmla="*/ 2147483647 h 1447"/>
                  <a:gd name="T26" fmla="*/ 2147483647 w 1418"/>
                  <a:gd name="T27" fmla="*/ 2147483647 h 1447"/>
                  <a:gd name="T28" fmla="*/ 2147483647 w 1418"/>
                  <a:gd name="T29" fmla="*/ 2147483647 h 1447"/>
                  <a:gd name="T30" fmla="*/ 2147483647 w 1418"/>
                  <a:gd name="T31" fmla="*/ 2147483647 h 1447"/>
                  <a:gd name="T32" fmla="*/ 2147483647 w 1418"/>
                  <a:gd name="T33" fmla="*/ 2147483647 h 1447"/>
                  <a:gd name="T34" fmla="*/ 2147483647 w 1418"/>
                  <a:gd name="T35" fmla="*/ 2147483647 h 1447"/>
                  <a:gd name="T36" fmla="*/ 2147483647 w 1418"/>
                  <a:gd name="T37" fmla="*/ 2147483647 h 1447"/>
                  <a:gd name="T38" fmla="*/ 2147483647 w 1418"/>
                  <a:gd name="T39" fmla="*/ 2147483647 h 1447"/>
                  <a:gd name="T40" fmla="*/ 2147483647 w 1418"/>
                  <a:gd name="T41" fmla="*/ 2147483647 h 1447"/>
                  <a:gd name="T42" fmla="*/ 2147483647 w 1418"/>
                  <a:gd name="T43" fmla="*/ 2147483647 h 1447"/>
                  <a:gd name="T44" fmla="*/ 2147483647 w 1418"/>
                  <a:gd name="T45" fmla="*/ 2147483647 h 1447"/>
                  <a:gd name="T46" fmla="*/ 2147483647 w 1418"/>
                  <a:gd name="T47" fmla="*/ 2147483647 h 1447"/>
                  <a:gd name="T48" fmla="*/ 2147483647 w 1418"/>
                  <a:gd name="T49" fmla="*/ 2147483647 h 1447"/>
                  <a:gd name="T50" fmla="*/ 2147483647 w 1418"/>
                  <a:gd name="T51" fmla="*/ 2147483647 h 1447"/>
                  <a:gd name="T52" fmla="*/ 2147483647 w 1418"/>
                  <a:gd name="T53" fmla="*/ 2147483647 h 1447"/>
                  <a:gd name="T54" fmla="*/ 2147483647 w 1418"/>
                  <a:gd name="T55" fmla="*/ 2147483647 h 1447"/>
                  <a:gd name="T56" fmla="*/ 2147483647 w 1418"/>
                  <a:gd name="T57" fmla="*/ 2147483647 h 1447"/>
                  <a:gd name="T58" fmla="*/ 2147483647 w 1418"/>
                  <a:gd name="T59" fmla="*/ 2147483647 h 1447"/>
                  <a:gd name="T60" fmla="*/ 2147483647 w 1418"/>
                  <a:gd name="T61" fmla="*/ 2147483647 h 1447"/>
                  <a:gd name="T62" fmla="*/ 2147483647 w 1418"/>
                  <a:gd name="T63" fmla="*/ 2147483647 h 1447"/>
                  <a:gd name="T64" fmla="*/ 2147483647 w 1418"/>
                  <a:gd name="T65" fmla="*/ 2147483647 h 1447"/>
                  <a:gd name="T66" fmla="*/ 2147483647 w 1418"/>
                  <a:gd name="T67" fmla="*/ 2147483647 h 1447"/>
                  <a:gd name="T68" fmla="*/ 2147483647 w 1418"/>
                  <a:gd name="T69" fmla="*/ 2147483647 h 1447"/>
                  <a:gd name="T70" fmla="*/ 2147483647 w 1418"/>
                  <a:gd name="T71" fmla="*/ 2147483647 h 1447"/>
                  <a:gd name="T72" fmla="*/ 2147483647 w 1418"/>
                  <a:gd name="T73" fmla="*/ 2147483647 h 1447"/>
                  <a:gd name="T74" fmla="*/ 2147483647 w 1418"/>
                  <a:gd name="T75" fmla="*/ 2147483647 h 1447"/>
                  <a:gd name="T76" fmla="*/ 2147483647 w 1418"/>
                  <a:gd name="T77" fmla="*/ 2147483647 h 1447"/>
                  <a:gd name="T78" fmla="*/ 2147483647 w 1418"/>
                  <a:gd name="T79" fmla="*/ 2147483647 h 1447"/>
                  <a:gd name="T80" fmla="*/ 2147483647 w 1418"/>
                  <a:gd name="T81" fmla="*/ 2147483647 h 1447"/>
                  <a:gd name="T82" fmla="*/ 2147483647 w 1418"/>
                  <a:gd name="T83" fmla="*/ 2147483647 h 1447"/>
                  <a:gd name="T84" fmla="*/ 2147483647 w 1418"/>
                  <a:gd name="T85" fmla="*/ 2147483647 h 1447"/>
                  <a:gd name="T86" fmla="*/ 2147483647 w 1418"/>
                  <a:gd name="T87" fmla="*/ 2147483647 h 1447"/>
                  <a:gd name="T88" fmla="*/ 2147483647 w 1418"/>
                  <a:gd name="T89" fmla="*/ 2147483647 h 1447"/>
                  <a:gd name="T90" fmla="*/ 2147483647 w 1418"/>
                  <a:gd name="T91" fmla="*/ 2147483647 h 1447"/>
                  <a:gd name="T92" fmla="*/ 2147483647 w 1418"/>
                  <a:gd name="T93" fmla="*/ 2147483647 h 1447"/>
                  <a:gd name="T94" fmla="*/ 2147483647 w 1418"/>
                  <a:gd name="T95" fmla="*/ 2147483647 h 1447"/>
                  <a:gd name="T96" fmla="*/ 2147483647 w 1418"/>
                  <a:gd name="T97" fmla="*/ 2147483647 h 1447"/>
                  <a:gd name="T98" fmla="*/ 2147483647 w 1418"/>
                  <a:gd name="T99" fmla="*/ 2147483647 h 1447"/>
                  <a:gd name="T100" fmla="*/ 2147483647 w 1418"/>
                  <a:gd name="T101" fmla="*/ 2147483647 h 1447"/>
                  <a:gd name="T102" fmla="*/ 2147483647 w 1418"/>
                  <a:gd name="T103" fmla="*/ 2147483647 h 1447"/>
                  <a:gd name="T104" fmla="*/ 2147483647 w 1418"/>
                  <a:gd name="T105" fmla="*/ 2147483647 h 1447"/>
                  <a:gd name="T106" fmla="*/ 2147483647 w 1418"/>
                  <a:gd name="T107" fmla="*/ 2147483647 h 1447"/>
                  <a:gd name="T108" fmla="*/ 2147483647 w 1418"/>
                  <a:gd name="T109" fmla="*/ 2147483647 h 1447"/>
                  <a:gd name="T110" fmla="*/ 2147483647 w 1418"/>
                  <a:gd name="T111" fmla="*/ 2147483647 h 1447"/>
                  <a:gd name="T112" fmla="*/ 2147483647 w 1418"/>
                  <a:gd name="T113" fmla="*/ 2147483647 h 1447"/>
                  <a:gd name="T114" fmla="*/ 2147483647 w 1418"/>
                  <a:gd name="T115" fmla="*/ 2147483647 h 1447"/>
                  <a:gd name="T116" fmla="*/ 2147483647 w 1418"/>
                  <a:gd name="T117" fmla="*/ 2147483647 h 1447"/>
                  <a:gd name="T118" fmla="*/ 2147483647 w 1418"/>
                  <a:gd name="T119" fmla="*/ 2147483647 h 1447"/>
                  <a:gd name="T120" fmla="*/ 2147483647 w 1418"/>
                  <a:gd name="T121" fmla="*/ 0 h 1447"/>
                  <a:gd name="T122" fmla="*/ 2147483647 w 1418"/>
                  <a:gd name="T123" fmla="*/ 2147483647 h 144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418"/>
                  <a:gd name="T187" fmla="*/ 0 h 1447"/>
                  <a:gd name="T188" fmla="*/ 1418 w 1418"/>
                  <a:gd name="T189" fmla="*/ 1447 h 1447"/>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418" h="1447">
                    <a:moveTo>
                      <a:pt x="1418" y="85"/>
                    </a:moveTo>
                    <a:lnTo>
                      <a:pt x="1418" y="85"/>
                    </a:lnTo>
                    <a:lnTo>
                      <a:pt x="1418" y="100"/>
                    </a:lnTo>
                    <a:lnTo>
                      <a:pt x="1418" y="114"/>
                    </a:lnTo>
                    <a:lnTo>
                      <a:pt x="1418" y="128"/>
                    </a:lnTo>
                    <a:lnTo>
                      <a:pt x="1418" y="142"/>
                    </a:lnTo>
                    <a:lnTo>
                      <a:pt x="1404" y="156"/>
                    </a:lnTo>
                    <a:lnTo>
                      <a:pt x="1404" y="170"/>
                    </a:lnTo>
                    <a:lnTo>
                      <a:pt x="1404" y="185"/>
                    </a:lnTo>
                    <a:lnTo>
                      <a:pt x="1404" y="199"/>
                    </a:lnTo>
                    <a:lnTo>
                      <a:pt x="1390" y="213"/>
                    </a:lnTo>
                    <a:lnTo>
                      <a:pt x="1390" y="227"/>
                    </a:lnTo>
                    <a:lnTo>
                      <a:pt x="1390" y="241"/>
                    </a:lnTo>
                    <a:lnTo>
                      <a:pt x="1390" y="256"/>
                    </a:lnTo>
                    <a:lnTo>
                      <a:pt x="1390" y="270"/>
                    </a:lnTo>
                    <a:lnTo>
                      <a:pt x="1376" y="284"/>
                    </a:lnTo>
                    <a:lnTo>
                      <a:pt x="1376" y="298"/>
                    </a:lnTo>
                    <a:lnTo>
                      <a:pt x="1376" y="312"/>
                    </a:lnTo>
                    <a:lnTo>
                      <a:pt x="1376" y="369"/>
                    </a:lnTo>
                    <a:lnTo>
                      <a:pt x="1376" y="397"/>
                    </a:lnTo>
                    <a:lnTo>
                      <a:pt x="1361" y="582"/>
                    </a:lnTo>
                    <a:lnTo>
                      <a:pt x="1361" y="596"/>
                    </a:lnTo>
                    <a:lnTo>
                      <a:pt x="1361" y="610"/>
                    </a:lnTo>
                    <a:lnTo>
                      <a:pt x="1361" y="624"/>
                    </a:lnTo>
                    <a:lnTo>
                      <a:pt x="1361" y="639"/>
                    </a:lnTo>
                    <a:lnTo>
                      <a:pt x="1361" y="653"/>
                    </a:lnTo>
                    <a:lnTo>
                      <a:pt x="1361" y="667"/>
                    </a:lnTo>
                    <a:lnTo>
                      <a:pt x="1361" y="681"/>
                    </a:lnTo>
                    <a:lnTo>
                      <a:pt x="1361" y="695"/>
                    </a:lnTo>
                    <a:lnTo>
                      <a:pt x="1361" y="709"/>
                    </a:lnTo>
                    <a:lnTo>
                      <a:pt x="1361" y="724"/>
                    </a:lnTo>
                    <a:lnTo>
                      <a:pt x="1361" y="738"/>
                    </a:lnTo>
                    <a:lnTo>
                      <a:pt x="1361" y="752"/>
                    </a:lnTo>
                    <a:lnTo>
                      <a:pt x="1361" y="766"/>
                    </a:lnTo>
                    <a:lnTo>
                      <a:pt x="1361" y="780"/>
                    </a:lnTo>
                    <a:lnTo>
                      <a:pt x="1361" y="795"/>
                    </a:lnTo>
                    <a:lnTo>
                      <a:pt x="1361" y="809"/>
                    </a:lnTo>
                    <a:lnTo>
                      <a:pt x="1333" y="922"/>
                    </a:lnTo>
                    <a:lnTo>
                      <a:pt x="1319" y="922"/>
                    </a:lnTo>
                    <a:lnTo>
                      <a:pt x="1262" y="922"/>
                    </a:lnTo>
                    <a:lnTo>
                      <a:pt x="1220" y="922"/>
                    </a:lnTo>
                    <a:lnTo>
                      <a:pt x="1205" y="922"/>
                    </a:lnTo>
                    <a:lnTo>
                      <a:pt x="1205" y="908"/>
                    </a:lnTo>
                    <a:lnTo>
                      <a:pt x="1191" y="908"/>
                    </a:lnTo>
                    <a:lnTo>
                      <a:pt x="1149" y="908"/>
                    </a:lnTo>
                    <a:lnTo>
                      <a:pt x="1134" y="908"/>
                    </a:lnTo>
                    <a:lnTo>
                      <a:pt x="1120" y="908"/>
                    </a:lnTo>
                    <a:lnTo>
                      <a:pt x="1078" y="894"/>
                    </a:lnTo>
                    <a:lnTo>
                      <a:pt x="1021" y="880"/>
                    </a:lnTo>
                    <a:lnTo>
                      <a:pt x="936" y="866"/>
                    </a:lnTo>
                    <a:lnTo>
                      <a:pt x="908" y="866"/>
                    </a:lnTo>
                    <a:lnTo>
                      <a:pt x="879" y="866"/>
                    </a:lnTo>
                    <a:lnTo>
                      <a:pt x="865" y="922"/>
                    </a:lnTo>
                    <a:lnTo>
                      <a:pt x="865" y="979"/>
                    </a:lnTo>
                    <a:lnTo>
                      <a:pt x="851" y="1050"/>
                    </a:lnTo>
                    <a:lnTo>
                      <a:pt x="851" y="1064"/>
                    </a:lnTo>
                    <a:lnTo>
                      <a:pt x="837" y="1149"/>
                    </a:lnTo>
                    <a:lnTo>
                      <a:pt x="822" y="1248"/>
                    </a:lnTo>
                    <a:lnTo>
                      <a:pt x="808" y="1291"/>
                    </a:lnTo>
                    <a:lnTo>
                      <a:pt x="794" y="1291"/>
                    </a:lnTo>
                    <a:lnTo>
                      <a:pt x="780" y="1291"/>
                    </a:lnTo>
                    <a:lnTo>
                      <a:pt x="780" y="1277"/>
                    </a:lnTo>
                    <a:lnTo>
                      <a:pt x="766" y="1277"/>
                    </a:lnTo>
                    <a:lnTo>
                      <a:pt x="752" y="1277"/>
                    </a:lnTo>
                    <a:lnTo>
                      <a:pt x="737" y="1277"/>
                    </a:lnTo>
                    <a:lnTo>
                      <a:pt x="723" y="1277"/>
                    </a:lnTo>
                    <a:lnTo>
                      <a:pt x="681" y="1263"/>
                    </a:lnTo>
                    <a:lnTo>
                      <a:pt x="666" y="1263"/>
                    </a:lnTo>
                    <a:lnTo>
                      <a:pt x="638" y="1263"/>
                    </a:lnTo>
                    <a:lnTo>
                      <a:pt x="624" y="1263"/>
                    </a:lnTo>
                    <a:lnTo>
                      <a:pt x="581" y="1263"/>
                    </a:lnTo>
                    <a:lnTo>
                      <a:pt x="525" y="1263"/>
                    </a:lnTo>
                    <a:lnTo>
                      <a:pt x="525" y="1277"/>
                    </a:lnTo>
                    <a:lnTo>
                      <a:pt x="525" y="1291"/>
                    </a:lnTo>
                    <a:lnTo>
                      <a:pt x="525" y="1334"/>
                    </a:lnTo>
                    <a:lnTo>
                      <a:pt x="525" y="1362"/>
                    </a:lnTo>
                    <a:lnTo>
                      <a:pt x="510" y="1405"/>
                    </a:lnTo>
                    <a:lnTo>
                      <a:pt x="510" y="1447"/>
                    </a:lnTo>
                    <a:lnTo>
                      <a:pt x="496" y="1447"/>
                    </a:lnTo>
                    <a:lnTo>
                      <a:pt x="482" y="1447"/>
                    </a:lnTo>
                    <a:lnTo>
                      <a:pt x="468" y="1447"/>
                    </a:lnTo>
                    <a:lnTo>
                      <a:pt x="440" y="1433"/>
                    </a:lnTo>
                    <a:lnTo>
                      <a:pt x="411" y="1433"/>
                    </a:lnTo>
                    <a:lnTo>
                      <a:pt x="369" y="1433"/>
                    </a:lnTo>
                    <a:lnTo>
                      <a:pt x="354" y="1419"/>
                    </a:lnTo>
                    <a:lnTo>
                      <a:pt x="340" y="1419"/>
                    </a:lnTo>
                    <a:lnTo>
                      <a:pt x="326" y="1419"/>
                    </a:lnTo>
                    <a:lnTo>
                      <a:pt x="298" y="1419"/>
                    </a:lnTo>
                    <a:lnTo>
                      <a:pt x="284" y="1419"/>
                    </a:lnTo>
                    <a:lnTo>
                      <a:pt x="269" y="1419"/>
                    </a:lnTo>
                    <a:lnTo>
                      <a:pt x="241" y="1419"/>
                    </a:lnTo>
                    <a:lnTo>
                      <a:pt x="227" y="1419"/>
                    </a:lnTo>
                    <a:lnTo>
                      <a:pt x="227" y="1405"/>
                    </a:lnTo>
                    <a:lnTo>
                      <a:pt x="213" y="1405"/>
                    </a:lnTo>
                    <a:lnTo>
                      <a:pt x="213" y="1390"/>
                    </a:lnTo>
                    <a:lnTo>
                      <a:pt x="198" y="1390"/>
                    </a:lnTo>
                    <a:lnTo>
                      <a:pt x="198" y="1405"/>
                    </a:lnTo>
                    <a:lnTo>
                      <a:pt x="170" y="1405"/>
                    </a:lnTo>
                    <a:lnTo>
                      <a:pt x="156" y="1390"/>
                    </a:lnTo>
                    <a:lnTo>
                      <a:pt x="142" y="1405"/>
                    </a:lnTo>
                    <a:lnTo>
                      <a:pt x="128" y="1390"/>
                    </a:lnTo>
                    <a:lnTo>
                      <a:pt x="128" y="1376"/>
                    </a:lnTo>
                    <a:lnTo>
                      <a:pt x="113" y="1362"/>
                    </a:lnTo>
                    <a:lnTo>
                      <a:pt x="113" y="1348"/>
                    </a:lnTo>
                    <a:lnTo>
                      <a:pt x="99" y="1334"/>
                    </a:lnTo>
                    <a:lnTo>
                      <a:pt x="99" y="1319"/>
                    </a:lnTo>
                    <a:lnTo>
                      <a:pt x="85" y="1305"/>
                    </a:lnTo>
                    <a:lnTo>
                      <a:pt x="71" y="1277"/>
                    </a:lnTo>
                    <a:lnTo>
                      <a:pt x="71" y="1263"/>
                    </a:lnTo>
                    <a:lnTo>
                      <a:pt x="57" y="1263"/>
                    </a:lnTo>
                    <a:lnTo>
                      <a:pt x="57" y="1248"/>
                    </a:lnTo>
                    <a:lnTo>
                      <a:pt x="57" y="1234"/>
                    </a:lnTo>
                    <a:lnTo>
                      <a:pt x="42" y="1234"/>
                    </a:lnTo>
                    <a:lnTo>
                      <a:pt x="42" y="1220"/>
                    </a:lnTo>
                    <a:lnTo>
                      <a:pt x="28" y="1192"/>
                    </a:lnTo>
                    <a:lnTo>
                      <a:pt x="14" y="1178"/>
                    </a:lnTo>
                    <a:lnTo>
                      <a:pt x="14" y="1163"/>
                    </a:lnTo>
                    <a:lnTo>
                      <a:pt x="14" y="1149"/>
                    </a:lnTo>
                    <a:lnTo>
                      <a:pt x="0" y="1149"/>
                    </a:lnTo>
                    <a:lnTo>
                      <a:pt x="0" y="1135"/>
                    </a:lnTo>
                    <a:lnTo>
                      <a:pt x="14" y="1135"/>
                    </a:lnTo>
                    <a:lnTo>
                      <a:pt x="14" y="1092"/>
                    </a:lnTo>
                    <a:lnTo>
                      <a:pt x="14" y="1064"/>
                    </a:lnTo>
                    <a:lnTo>
                      <a:pt x="14" y="1050"/>
                    </a:lnTo>
                    <a:lnTo>
                      <a:pt x="14" y="1036"/>
                    </a:lnTo>
                    <a:lnTo>
                      <a:pt x="14" y="1007"/>
                    </a:lnTo>
                    <a:lnTo>
                      <a:pt x="28" y="951"/>
                    </a:lnTo>
                    <a:lnTo>
                      <a:pt x="28" y="908"/>
                    </a:lnTo>
                    <a:lnTo>
                      <a:pt x="28" y="894"/>
                    </a:lnTo>
                    <a:lnTo>
                      <a:pt x="28" y="866"/>
                    </a:lnTo>
                    <a:lnTo>
                      <a:pt x="28" y="851"/>
                    </a:lnTo>
                    <a:lnTo>
                      <a:pt x="28" y="809"/>
                    </a:lnTo>
                    <a:lnTo>
                      <a:pt x="42" y="795"/>
                    </a:lnTo>
                    <a:lnTo>
                      <a:pt x="42" y="780"/>
                    </a:lnTo>
                    <a:lnTo>
                      <a:pt x="42" y="766"/>
                    </a:lnTo>
                    <a:lnTo>
                      <a:pt x="42" y="752"/>
                    </a:lnTo>
                    <a:lnTo>
                      <a:pt x="42" y="738"/>
                    </a:lnTo>
                    <a:lnTo>
                      <a:pt x="42" y="724"/>
                    </a:lnTo>
                    <a:lnTo>
                      <a:pt x="42" y="709"/>
                    </a:lnTo>
                    <a:lnTo>
                      <a:pt x="42" y="695"/>
                    </a:lnTo>
                    <a:lnTo>
                      <a:pt x="42" y="681"/>
                    </a:lnTo>
                    <a:lnTo>
                      <a:pt x="42" y="639"/>
                    </a:lnTo>
                    <a:lnTo>
                      <a:pt x="42" y="624"/>
                    </a:lnTo>
                    <a:lnTo>
                      <a:pt x="42" y="610"/>
                    </a:lnTo>
                    <a:lnTo>
                      <a:pt x="42" y="596"/>
                    </a:lnTo>
                    <a:lnTo>
                      <a:pt x="42" y="582"/>
                    </a:lnTo>
                    <a:lnTo>
                      <a:pt x="42" y="568"/>
                    </a:lnTo>
                    <a:lnTo>
                      <a:pt x="42" y="553"/>
                    </a:lnTo>
                    <a:lnTo>
                      <a:pt x="42" y="539"/>
                    </a:lnTo>
                    <a:lnTo>
                      <a:pt x="42" y="511"/>
                    </a:lnTo>
                    <a:lnTo>
                      <a:pt x="42" y="497"/>
                    </a:lnTo>
                    <a:lnTo>
                      <a:pt x="42" y="483"/>
                    </a:lnTo>
                    <a:lnTo>
                      <a:pt x="42" y="440"/>
                    </a:lnTo>
                    <a:lnTo>
                      <a:pt x="42" y="426"/>
                    </a:lnTo>
                    <a:lnTo>
                      <a:pt x="42" y="397"/>
                    </a:lnTo>
                    <a:lnTo>
                      <a:pt x="42" y="383"/>
                    </a:lnTo>
                    <a:lnTo>
                      <a:pt x="42" y="369"/>
                    </a:lnTo>
                    <a:lnTo>
                      <a:pt x="42" y="355"/>
                    </a:lnTo>
                    <a:lnTo>
                      <a:pt x="42" y="327"/>
                    </a:lnTo>
                    <a:lnTo>
                      <a:pt x="42" y="312"/>
                    </a:lnTo>
                    <a:lnTo>
                      <a:pt x="42" y="298"/>
                    </a:lnTo>
                    <a:lnTo>
                      <a:pt x="42" y="270"/>
                    </a:lnTo>
                    <a:lnTo>
                      <a:pt x="42" y="256"/>
                    </a:lnTo>
                    <a:lnTo>
                      <a:pt x="28" y="241"/>
                    </a:lnTo>
                    <a:lnTo>
                      <a:pt x="28" y="213"/>
                    </a:lnTo>
                    <a:lnTo>
                      <a:pt x="28" y="199"/>
                    </a:lnTo>
                    <a:lnTo>
                      <a:pt x="28" y="156"/>
                    </a:lnTo>
                    <a:lnTo>
                      <a:pt x="28" y="142"/>
                    </a:lnTo>
                    <a:lnTo>
                      <a:pt x="28" y="128"/>
                    </a:lnTo>
                    <a:lnTo>
                      <a:pt x="28" y="114"/>
                    </a:lnTo>
                    <a:lnTo>
                      <a:pt x="28" y="100"/>
                    </a:lnTo>
                    <a:lnTo>
                      <a:pt x="42" y="100"/>
                    </a:lnTo>
                    <a:lnTo>
                      <a:pt x="57" y="100"/>
                    </a:lnTo>
                    <a:lnTo>
                      <a:pt x="71" y="100"/>
                    </a:lnTo>
                    <a:lnTo>
                      <a:pt x="85" y="100"/>
                    </a:lnTo>
                    <a:lnTo>
                      <a:pt x="99" y="100"/>
                    </a:lnTo>
                    <a:lnTo>
                      <a:pt x="113" y="100"/>
                    </a:lnTo>
                    <a:lnTo>
                      <a:pt x="128" y="100"/>
                    </a:lnTo>
                    <a:lnTo>
                      <a:pt x="156" y="100"/>
                    </a:lnTo>
                    <a:lnTo>
                      <a:pt x="170" y="100"/>
                    </a:lnTo>
                    <a:lnTo>
                      <a:pt x="184" y="100"/>
                    </a:lnTo>
                    <a:lnTo>
                      <a:pt x="198" y="100"/>
                    </a:lnTo>
                    <a:lnTo>
                      <a:pt x="213" y="100"/>
                    </a:lnTo>
                    <a:lnTo>
                      <a:pt x="227" y="114"/>
                    </a:lnTo>
                    <a:lnTo>
                      <a:pt x="255" y="114"/>
                    </a:lnTo>
                    <a:lnTo>
                      <a:pt x="269" y="114"/>
                    </a:lnTo>
                    <a:lnTo>
                      <a:pt x="284" y="114"/>
                    </a:lnTo>
                    <a:lnTo>
                      <a:pt x="298" y="114"/>
                    </a:lnTo>
                    <a:lnTo>
                      <a:pt x="326" y="114"/>
                    </a:lnTo>
                    <a:lnTo>
                      <a:pt x="326" y="128"/>
                    </a:lnTo>
                    <a:lnTo>
                      <a:pt x="354" y="128"/>
                    </a:lnTo>
                    <a:lnTo>
                      <a:pt x="369" y="128"/>
                    </a:lnTo>
                    <a:lnTo>
                      <a:pt x="383" y="142"/>
                    </a:lnTo>
                    <a:lnTo>
                      <a:pt x="397" y="142"/>
                    </a:lnTo>
                    <a:lnTo>
                      <a:pt x="425" y="156"/>
                    </a:lnTo>
                    <a:lnTo>
                      <a:pt x="440" y="156"/>
                    </a:lnTo>
                    <a:lnTo>
                      <a:pt x="454" y="170"/>
                    </a:lnTo>
                    <a:lnTo>
                      <a:pt x="468" y="170"/>
                    </a:lnTo>
                    <a:lnTo>
                      <a:pt x="468" y="185"/>
                    </a:lnTo>
                    <a:lnTo>
                      <a:pt x="482" y="185"/>
                    </a:lnTo>
                    <a:lnTo>
                      <a:pt x="496" y="185"/>
                    </a:lnTo>
                    <a:lnTo>
                      <a:pt x="510" y="185"/>
                    </a:lnTo>
                    <a:lnTo>
                      <a:pt x="510" y="199"/>
                    </a:lnTo>
                    <a:lnTo>
                      <a:pt x="539" y="185"/>
                    </a:lnTo>
                    <a:lnTo>
                      <a:pt x="553" y="185"/>
                    </a:lnTo>
                    <a:lnTo>
                      <a:pt x="581" y="185"/>
                    </a:lnTo>
                    <a:lnTo>
                      <a:pt x="596" y="185"/>
                    </a:lnTo>
                    <a:lnTo>
                      <a:pt x="610" y="185"/>
                    </a:lnTo>
                    <a:lnTo>
                      <a:pt x="624" y="170"/>
                    </a:lnTo>
                    <a:lnTo>
                      <a:pt x="638" y="170"/>
                    </a:lnTo>
                    <a:lnTo>
                      <a:pt x="652" y="170"/>
                    </a:lnTo>
                    <a:lnTo>
                      <a:pt x="666" y="170"/>
                    </a:lnTo>
                    <a:lnTo>
                      <a:pt x="695" y="170"/>
                    </a:lnTo>
                    <a:lnTo>
                      <a:pt x="737" y="185"/>
                    </a:lnTo>
                    <a:lnTo>
                      <a:pt x="752" y="185"/>
                    </a:lnTo>
                    <a:lnTo>
                      <a:pt x="766" y="185"/>
                    </a:lnTo>
                    <a:lnTo>
                      <a:pt x="780" y="170"/>
                    </a:lnTo>
                    <a:lnTo>
                      <a:pt x="822" y="170"/>
                    </a:lnTo>
                    <a:lnTo>
                      <a:pt x="837" y="170"/>
                    </a:lnTo>
                    <a:lnTo>
                      <a:pt x="851" y="156"/>
                    </a:lnTo>
                    <a:lnTo>
                      <a:pt x="865" y="156"/>
                    </a:lnTo>
                    <a:lnTo>
                      <a:pt x="879" y="156"/>
                    </a:lnTo>
                    <a:lnTo>
                      <a:pt x="879" y="170"/>
                    </a:lnTo>
                    <a:lnTo>
                      <a:pt x="893" y="170"/>
                    </a:lnTo>
                    <a:lnTo>
                      <a:pt x="908" y="170"/>
                    </a:lnTo>
                    <a:lnTo>
                      <a:pt x="908" y="185"/>
                    </a:lnTo>
                    <a:lnTo>
                      <a:pt x="922" y="185"/>
                    </a:lnTo>
                    <a:lnTo>
                      <a:pt x="936" y="185"/>
                    </a:lnTo>
                    <a:lnTo>
                      <a:pt x="950" y="185"/>
                    </a:lnTo>
                    <a:lnTo>
                      <a:pt x="964" y="185"/>
                    </a:lnTo>
                    <a:lnTo>
                      <a:pt x="978" y="185"/>
                    </a:lnTo>
                    <a:lnTo>
                      <a:pt x="993" y="170"/>
                    </a:lnTo>
                    <a:lnTo>
                      <a:pt x="1007" y="170"/>
                    </a:lnTo>
                    <a:lnTo>
                      <a:pt x="1021" y="170"/>
                    </a:lnTo>
                    <a:lnTo>
                      <a:pt x="1021" y="156"/>
                    </a:lnTo>
                    <a:lnTo>
                      <a:pt x="1035" y="156"/>
                    </a:lnTo>
                    <a:lnTo>
                      <a:pt x="1049" y="156"/>
                    </a:lnTo>
                    <a:lnTo>
                      <a:pt x="1064" y="142"/>
                    </a:lnTo>
                    <a:lnTo>
                      <a:pt x="1078" y="142"/>
                    </a:lnTo>
                    <a:lnTo>
                      <a:pt x="1092" y="142"/>
                    </a:lnTo>
                    <a:lnTo>
                      <a:pt x="1092" y="128"/>
                    </a:lnTo>
                    <a:lnTo>
                      <a:pt x="1106" y="128"/>
                    </a:lnTo>
                    <a:lnTo>
                      <a:pt x="1120" y="128"/>
                    </a:lnTo>
                    <a:lnTo>
                      <a:pt x="1120" y="114"/>
                    </a:lnTo>
                    <a:lnTo>
                      <a:pt x="1134" y="114"/>
                    </a:lnTo>
                    <a:lnTo>
                      <a:pt x="1149" y="100"/>
                    </a:lnTo>
                    <a:lnTo>
                      <a:pt x="1163" y="100"/>
                    </a:lnTo>
                    <a:lnTo>
                      <a:pt x="1163" y="85"/>
                    </a:lnTo>
                    <a:lnTo>
                      <a:pt x="1177" y="85"/>
                    </a:lnTo>
                    <a:lnTo>
                      <a:pt x="1191" y="85"/>
                    </a:lnTo>
                    <a:lnTo>
                      <a:pt x="1191" y="71"/>
                    </a:lnTo>
                    <a:lnTo>
                      <a:pt x="1205" y="71"/>
                    </a:lnTo>
                    <a:lnTo>
                      <a:pt x="1220" y="71"/>
                    </a:lnTo>
                    <a:lnTo>
                      <a:pt x="1220" y="57"/>
                    </a:lnTo>
                    <a:lnTo>
                      <a:pt x="1234" y="57"/>
                    </a:lnTo>
                    <a:lnTo>
                      <a:pt x="1248" y="57"/>
                    </a:lnTo>
                    <a:lnTo>
                      <a:pt x="1248" y="43"/>
                    </a:lnTo>
                    <a:lnTo>
                      <a:pt x="1262" y="43"/>
                    </a:lnTo>
                    <a:lnTo>
                      <a:pt x="1276" y="43"/>
                    </a:lnTo>
                    <a:lnTo>
                      <a:pt x="1276" y="29"/>
                    </a:lnTo>
                    <a:lnTo>
                      <a:pt x="1290" y="29"/>
                    </a:lnTo>
                    <a:lnTo>
                      <a:pt x="1305" y="29"/>
                    </a:lnTo>
                    <a:lnTo>
                      <a:pt x="1319" y="29"/>
                    </a:lnTo>
                    <a:lnTo>
                      <a:pt x="1319" y="14"/>
                    </a:lnTo>
                    <a:lnTo>
                      <a:pt x="1333" y="14"/>
                    </a:lnTo>
                    <a:lnTo>
                      <a:pt x="1347" y="14"/>
                    </a:lnTo>
                    <a:lnTo>
                      <a:pt x="1361" y="0"/>
                    </a:lnTo>
                    <a:lnTo>
                      <a:pt x="1376" y="0"/>
                    </a:lnTo>
                    <a:lnTo>
                      <a:pt x="1390" y="0"/>
                    </a:lnTo>
                    <a:lnTo>
                      <a:pt x="1390" y="14"/>
                    </a:lnTo>
                    <a:lnTo>
                      <a:pt x="1390" y="29"/>
                    </a:lnTo>
                    <a:lnTo>
                      <a:pt x="1404" y="43"/>
                    </a:lnTo>
                    <a:lnTo>
                      <a:pt x="1404" y="57"/>
                    </a:lnTo>
                    <a:lnTo>
                      <a:pt x="1404" y="71"/>
                    </a:lnTo>
                    <a:lnTo>
                      <a:pt x="1418" y="85"/>
                    </a:lnTo>
                    <a:close/>
                  </a:path>
                </a:pathLst>
              </a:custGeom>
              <a:pattFill prst="pct50">
                <a:fgClr>
                  <a:srgbClr val="000000"/>
                </a:fgClr>
                <a:bgClr>
                  <a:srgbClr val="FFFFFF"/>
                </a:bgClr>
              </a:pattFill>
              <a:ln w="0" cap="flat">
                <a:solidFill>
                  <a:srgbClr val="000000"/>
                </a:solidFill>
                <a:prstDash val="solid"/>
                <a:round/>
                <a:headEnd/>
                <a:tailEnd/>
              </a:ln>
            </p:spPr>
            <p:txBody>
              <a:bodyPr/>
              <a:lstStyle/>
              <a:p>
                <a:endParaRPr lang="ja-JP" altLang="en-US"/>
              </a:p>
            </p:txBody>
          </p:sp>
          <p:sp>
            <p:nvSpPr>
              <p:cNvPr id="33940" name="Freeform 185"/>
              <p:cNvSpPr>
                <a:spLocks noChangeAspect="1"/>
              </p:cNvSpPr>
              <p:nvPr/>
            </p:nvSpPr>
            <p:spPr bwMode="auto">
              <a:xfrm>
                <a:off x="12583" y="5008"/>
                <a:ext cx="2354" cy="2552"/>
              </a:xfrm>
              <a:custGeom>
                <a:avLst/>
                <a:gdLst>
                  <a:gd name="T0" fmla="*/ 2147483647 w 1475"/>
                  <a:gd name="T1" fmla="*/ 2147483647 h 1603"/>
                  <a:gd name="T2" fmla="*/ 2147483647 w 1475"/>
                  <a:gd name="T3" fmla="*/ 2147483647 h 1603"/>
                  <a:gd name="T4" fmla="*/ 2147483647 w 1475"/>
                  <a:gd name="T5" fmla="*/ 2147483647 h 1603"/>
                  <a:gd name="T6" fmla="*/ 2147483647 w 1475"/>
                  <a:gd name="T7" fmla="*/ 2147483647 h 1603"/>
                  <a:gd name="T8" fmla="*/ 2147483647 w 1475"/>
                  <a:gd name="T9" fmla="*/ 2147483647 h 1603"/>
                  <a:gd name="T10" fmla="*/ 2147483647 w 1475"/>
                  <a:gd name="T11" fmla="*/ 2147483647 h 1603"/>
                  <a:gd name="T12" fmla="*/ 2147483647 w 1475"/>
                  <a:gd name="T13" fmla="*/ 2147483647 h 1603"/>
                  <a:gd name="T14" fmla="*/ 2147483647 w 1475"/>
                  <a:gd name="T15" fmla="*/ 2147483647 h 1603"/>
                  <a:gd name="T16" fmla="*/ 2147483647 w 1475"/>
                  <a:gd name="T17" fmla="*/ 2147483647 h 1603"/>
                  <a:gd name="T18" fmla="*/ 2147483647 w 1475"/>
                  <a:gd name="T19" fmla="*/ 2147483647 h 1603"/>
                  <a:gd name="T20" fmla="*/ 2147483647 w 1475"/>
                  <a:gd name="T21" fmla="*/ 2147483647 h 1603"/>
                  <a:gd name="T22" fmla="*/ 2147483647 w 1475"/>
                  <a:gd name="T23" fmla="*/ 2147483647 h 1603"/>
                  <a:gd name="T24" fmla="*/ 2147483647 w 1475"/>
                  <a:gd name="T25" fmla="*/ 2147483647 h 1603"/>
                  <a:gd name="T26" fmla="*/ 2147483647 w 1475"/>
                  <a:gd name="T27" fmla="*/ 2147483647 h 1603"/>
                  <a:gd name="T28" fmla="*/ 2147483647 w 1475"/>
                  <a:gd name="T29" fmla="*/ 2147483647 h 1603"/>
                  <a:gd name="T30" fmla="*/ 2147483647 w 1475"/>
                  <a:gd name="T31" fmla="*/ 2147483647 h 1603"/>
                  <a:gd name="T32" fmla="*/ 2147483647 w 1475"/>
                  <a:gd name="T33" fmla="*/ 2147483647 h 1603"/>
                  <a:gd name="T34" fmla="*/ 2147483647 w 1475"/>
                  <a:gd name="T35" fmla="*/ 2147483647 h 1603"/>
                  <a:gd name="T36" fmla="*/ 2147483647 w 1475"/>
                  <a:gd name="T37" fmla="*/ 2147483647 h 1603"/>
                  <a:gd name="T38" fmla="*/ 2147483647 w 1475"/>
                  <a:gd name="T39" fmla="*/ 2147483647 h 1603"/>
                  <a:gd name="T40" fmla="*/ 2147483647 w 1475"/>
                  <a:gd name="T41" fmla="*/ 2147483647 h 1603"/>
                  <a:gd name="T42" fmla="*/ 2147483647 w 1475"/>
                  <a:gd name="T43" fmla="*/ 2147483647 h 1603"/>
                  <a:gd name="T44" fmla="*/ 2147483647 w 1475"/>
                  <a:gd name="T45" fmla="*/ 2147483647 h 1603"/>
                  <a:gd name="T46" fmla="*/ 2147483647 w 1475"/>
                  <a:gd name="T47" fmla="*/ 2147483647 h 1603"/>
                  <a:gd name="T48" fmla="*/ 2147483647 w 1475"/>
                  <a:gd name="T49" fmla="*/ 2147483647 h 1603"/>
                  <a:gd name="T50" fmla="*/ 2147483647 w 1475"/>
                  <a:gd name="T51" fmla="*/ 2147483647 h 1603"/>
                  <a:gd name="T52" fmla="*/ 2147483647 w 1475"/>
                  <a:gd name="T53" fmla="*/ 2147483647 h 1603"/>
                  <a:gd name="T54" fmla="*/ 2147483647 w 1475"/>
                  <a:gd name="T55" fmla="*/ 2147483647 h 1603"/>
                  <a:gd name="T56" fmla="*/ 2147483647 w 1475"/>
                  <a:gd name="T57" fmla="*/ 2147483647 h 1603"/>
                  <a:gd name="T58" fmla="*/ 2147483647 w 1475"/>
                  <a:gd name="T59" fmla="*/ 2147483647 h 1603"/>
                  <a:gd name="T60" fmla="*/ 2147483647 w 1475"/>
                  <a:gd name="T61" fmla="*/ 2147483647 h 1603"/>
                  <a:gd name="T62" fmla="*/ 2147483647 w 1475"/>
                  <a:gd name="T63" fmla="*/ 2147483647 h 1603"/>
                  <a:gd name="T64" fmla="*/ 2147483647 w 1475"/>
                  <a:gd name="T65" fmla="*/ 2147483647 h 1603"/>
                  <a:gd name="T66" fmla="*/ 2147483647 w 1475"/>
                  <a:gd name="T67" fmla="*/ 2147483647 h 1603"/>
                  <a:gd name="T68" fmla="*/ 2147483647 w 1475"/>
                  <a:gd name="T69" fmla="*/ 2147483647 h 1603"/>
                  <a:gd name="T70" fmla="*/ 2147483647 w 1475"/>
                  <a:gd name="T71" fmla="*/ 2147483647 h 1603"/>
                  <a:gd name="T72" fmla="*/ 2147483647 w 1475"/>
                  <a:gd name="T73" fmla="*/ 2147483647 h 1603"/>
                  <a:gd name="T74" fmla="*/ 2147483647 w 1475"/>
                  <a:gd name="T75" fmla="*/ 2147483647 h 1603"/>
                  <a:gd name="T76" fmla="*/ 2147483647 w 1475"/>
                  <a:gd name="T77" fmla="*/ 2147483647 h 1603"/>
                  <a:gd name="T78" fmla="*/ 2147483647 w 1475"/>
                  <a:gd name="T79" fmla="*/ 2147483647 h 1603"/>
                  <a:gd name="T80" fmla="*/ 2147483647 w 1475"/>
                  <a:gd name="T81" fmla="*/ 2147483647 h 1603"/>
                  <a:gd name="T82" fmla="*/ 2147483647 w 1475"/>
                  <a:gd name="T83" fmla="*/ 2147483647 h 1603"/>
                  <a:gd name="T84" fmla="*/ 2147483647 w 1475"/>
                  <a:gd name="T85" fmla="*/ 2147483647 h 1603"/>
                  <a:gd name="T86" fmla="*/ 2147483647 w 1475"/>
                  <a:gd name="T87" fmla="*/ 2147483647 h 1603"/>
                  <a:gd name="T88" fmla="*/ 2147483647 w 1475"/>
                  <a:gd name="T89" fmla="*/ 2147483647 h 1603"/>
                  <a:gd name="T90" fmla="*/ 2147483647 w 1475"/>
                  <a:gd name="T91" fmla="*/ 2147483647 h 1603"/>
                  <a:gd name="T92" fmla="*/ 2147483647 w 1475"/>
                  <a:gd name="T93" fmla="*/ 2147483647 h 1603"/>
                  <a:gd name="T94" fmla="*/ 2147483647 w 1475"/>
                  <a:gd name="T95" fmla="*/ 2147483647 h 1603"/>
                  <a:gd name="T96" fmla="*/ 2147483647 w 1475"/>
                  <a:gd name="T97" fmla="*/ 2147483647 h 1603"/>
                  <a:gd name="T98" fmla="*/ 2147483647 w 1475"/>
                  <a:gd name="T99" fmla="*/ 2147483647 h 1603"/>
                  <a:gd name="T100" fmla="*/ 2147483647 w 1475"/>
                  <a:gd name="T101" fmla="*/ 2147483647 h 1603"/>
                  <a:gd name="T102" fmla="*/ 2147483647 w 1475"/>
                  <a:gd name="T103" fmla="*/ 2147483647 h 1603"/>
                  <a:gd name="T104" fmla="*/ 2147483647 w 1475"/>
                  <a:gd name="T105" fmla="*/ 2147483647 h 1603"/>
                  <a:gd name="T106" fmla="*/ 2147483647 w 1475"/>
                  <a:gd name="T107" fmla="*/ 2147483647 h 1603"/>
                  <a:gd name="T108" fmla="*/ 2147483647 w 1475"/>
                  <a:gd name="T109" fmla="*/ 2147483647 h 1603"/>
                  <a:gd name="T110" fmla="*/ 2147483647 w 1475"/>
                  <a:gd name="T111" fmla="*/ 2147483647 h 1603"/>
                  <a:gd name="T112" fmla="*/ 2147483647 w 1475"/>
                  <a:gd name="T113" fmla="*/ 2147483647 h 1603"/>
                  <a:gd name="T114" fmla="*/ 2147483647 w 1475"/>
                  <a:gd name="T115" fmla="*/ 2147483647 h 1603"/>
                  <a:gd name="T116" fmla="*/ 2147483647 w 1475"/>
                  <a:gd name="T117" fmla="*/ 2147483647 h 1603"/>
                  <a:gd name="T118" fmla="*/ 2147483647 w 1475"/>
                  <a:gd name="T119" fmla="*/ 2147483647 h 1603"/>
                  <a:gd name="T120" fmla="*/ 2147483647 w 1475"/>
                  <a:gd name="T121" fmla="*/ 2147483647 h 1603"/>
                  <a:gd name="T122" fmla="*/ 2147483647 w 1475"/>
                  <a:gd name="T123" fmla="*/ 0 h 160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475"/>
                  <a:gd name="T187" fmla="*/ 0 h 1603"/>
                  <a:gd name="T188" fmla="*/ 1475 w 1475"/>
                  <a:gd name="T189" fmla="*/ 1603 h 1603"/>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475" h="1603">
                    <a:moveTo>
                      <a:pt x="879" y="43"/>
                    </a:moveTo>
                    <a:lnTo>
                      <a:pt x="879" y="43"/>
                    </a:lnTo>
                    <a:lnTo>
                      <a:pt x="879" y="29"/>
                    </a:lnTo>
                    <a:lnTo>
                      <a:pt x="879" y="14"/>
                    </a:lnTo>
                    <a:lnTo>
                      <a:pt x="894" y="14"/>
                    </a:lnTo>
                    <a:lnTo>
                      <a:pt x="894" y="29"/>
                    </a:lnTo>
                    <a:lnTo>
                      <a:pt x="894" y="43"/>
                    </a:lnTo>
                    <a:lnTo>
                      <a:pt x="894" y="57"/>
                    </a:lnTo>
                    <a:lnTo>
                      <a:pt x="908" y="57"/>
                    </a:lnTo>
                    <a:lnTo>
                      <a:pt x="908" y="43"/>
                    </a:lnTo>
                    <a:lnTo>
                      <a:pt x="922" y="43"/>
                    </a:lnTo>
                    <a:lnTo>
                      <a:pt x="936" y="57"/>
                    </a:lnTo>
                    <a:lnTo>
                      <a:pt x="950" y="57"/>
                    </a:lnTo>
                    <a:lnTo>
                      <a:pt x="950" y="71"/>
                    </a:lnTo>
                    <a:lnTo>
                      <a:pt x="964" y="71"/>
                    </a:lnTo>
                    <a:lnTo>
                      <a:pt x="979" y="71"/>
                    </a:lnTo>
                    <a:lnTo>
                      <a:pt x="993" y="71"/>
                    </a:lnTo>
                    <a:lnTo>
                      <a:pt x="993" y="85"/>
                    </a:lnTo>
                    <a:lnTo>
                      <a:pt x="1007" y="85"/>
                    </a:lnTo>
                    <a:lnTo>
                      <a:pt x="1021" y="85"/>
                    </a:lnTo>
                    <a:lnTo>
                      <a:pt x="1021" y="114"/>
                    </a:lnTo>
                    <a:lnTo>
                      <a:pt x="1035" y="142"/>
                    </a:lnTo>
                    <a:lnTo>
                      <a:pt x="1021" y="142"/>
                    </a:lnTo>
                    <a:lnTo>
                      <a:pt x="1007" y="142"/>
                    </a:lnTo>
                    <a:lnTo>
                      <a:pt x="1007" y="128"/>
                    </a:lnTo>
                    <a:lnTo>
                      <a:pt x="1007" y="142"/>
                    </a:lnTo>
                    <a:lnTo>
                      <a:pt x="1007" y="156"/>
                    </a:lnTo>
                    <a:lnTo>
                      <a:pt x="1021" y="156"/>
                    </a:lnTo>
                    <a:lnTo>
                      <a:pt x="1035" y="156"/>
                    </a:lnTo>
                    <a:lnTo>
                      <a:pt x="1035" y="170"/>
                    </a:lnTo>
                    <a:lnTo>
                      <a:pt x="1050" y="185"/>
                    </a:lnTo>
                    <a:lnTo>
                      <a:pt x="1035" y="185"/>
                    </a:lnTo>
                    <a:lnTo>
                      <a:pt x="1035" y="199"/>
                    </a:lnTo>
                    <a:lnTo>
                      <a:pt x="1035" y="213"/>
                    </a:lnTo>
                    <a:lnTo>
                      <a:pt x="1035" y="227"/>
                    </a:lnTo>
                    <a:lnTo>
                      <a:pt x="1035" y="241"/>
                    </a:lnTo>
                    <a:lnTo>
                      <a:pt x="1035" y="256"/>
                    </a:lnTo>
                    <a:lnTo>
                      <a:pt x="1035" y="270"/>
                    </a:lnTo>
                    <a:lnTo>
                      <a:pt x="1035" y="284"/>
                    </a:lnTo>
                    <a:lnTo>
                      <a:pt x="1035" y="298"/>
                    </a:lnTo>
                    <a:lnTo>
                      <a:pt x="1035" y="312"/>
                    </a:lnTo>
                    <a:lnTo>
                      <a:pt x="1035" y="326"/>
                    </a:lnTo>
                    <a:lnTo>
                      <a:pt x="1021" y="341"/>
                    </a:lnTo>
                    <a:lnTo>
                      <a:pt x="1021" y="355"/>
                    </a:lnTo>
                    <a:lnTo>
                      <a:pt x="1021" y="369"/>
                    </a:lnTo>
                    <a:lnTo>
                      <a:pt x="1021" y="383"/>
                    </a:lnTo>
                    <a:lnTo>
                      <a:pt x="1021" y="397"/>
                    </a:lnTo>
                    <a:lnTo>
                      <a:pt x="1021" y="412"/>
                    </a:lnTo>
                    <a:lnTo>
                      <a:pt x="1021" y="426"/>
                    </a:lnTo>
                    <a:lnTo>
                      <a:pt x="1007" y="426"/>
                    </a:lnTo>
                    <a:lnTo>
                      <a:pt x="1007" y="440"/>
                    </a:lnTo>
                    <a:lnTo>
                      <a:pt x="1007" y="454"/>
                    </a:lnTo>
                    <a:lnTo>
                      <a:pt x="993" y="454"/>
                    </a:lnTo>
                    <a:lnTo>
                      <a:pt x="993" y="468"/>
                    </a:lnTo>
                    <a:lnTo>
                      <a:pt x="993" y="482"/>
                    </a:lnTo>
                    <a:lnTo>
                      <a:pt x="979" y="482"/>
                    </a:lnTo>
                    <a:lnTo>
                      <a:pt x="979" y="497"/>
                    </a:lnTo>
                    <a:lnTo>
                      <a:pt x="979" y="511"/>
                    </a:lnTo>
                    <a:lnTo>
                      <a:pt x="979" y="525"/>
                    </a:lnTo>
                    <a:lnTo>
                      <a:pt x="979" y="539"/>
                    </a:lnTo>
                    <a:lnTo>
                      <a:pt x="993" y="539"/>
                    </a:lnTo>
                    <a:lnTo>
                      <a:pt x="1007" y="539"/>
                    </a:lnTo>
                    <a:lnTo>
                      <a:pt x="1007" y="553"/>
                    </a:lnTo>
                    <a:lnTo>
                      <a:pt x="1021" y="553"/>
                    </a:lnTo>
                    <a:lnTo>
                      <a:pt x="1035" y="553"/>
                    </a:lnTo>
                    <a:lnTo>
                      <a:pt x="1050" y="553"/>
                    </a:lnTo>
                    <a:lnTo>
                      <a:pt x="1050" y="525"/>
                    </a:lnTo>
                    <a:lnTo>
                      <a:pt x="1050" y="511"/>
                    </a:lnTo>
                    <a:lnTo>
                      <a:pt x="1050" y="497"/>
                    </a:lnTo>
                    <a:lnTo>
                      <a:pt x="1064" y="482"/>
                    </a:lnTo>
                    <a:lnTo>
                      <a:pt x="1064" y="468"/>
                    </a:lnTo>
                    <a:lnTo>
                      <a:pt x="1078" y="468"/>
                    </a:lnTo>
                    <a:lnTo>
                      <a:pt x="1078" y="454"/>
                    </a:lnTo>
                    <a:lnTo>
                      <a:pt x="1092" y="454"/>
                    </a:lnTo>
                    <a:lnTo>
                      <a:pt x="1092" y="440"/>
                    </a:lnTo>
                    <a:lnTo>
                      <a:pt x="1106" y="440"/>
                    </a:lnTo>
                    <a:lnTo>
                      <a:pt x="1120" y="426"/>
                    </a:lnTo>
                    <a:lnTo>
                      <a:pt x="1135" y="426"/>
                    </a:lnTo>
                    <a:lnTo>
                      <a:pt x="1149" y="426"/>
                    </a:lnTo>
                    <a:lnTo>
                      <a:pt x="1163" y="426"/>
                    </a:lnTo>
                    <a:lnTo>
                      <a:pt x="1177" y="426"/>
                    </a:lnTo>
                    <a:lnTo>
                      <a:pt x="1177" y="412"/>
                    </a:lnTo>
                    <a:lnTo>
                      <a:pt x="1177" y="426"/>
                    </a:lnTo>
                    <a:lnTo>
                      <a:pt x="1191" y="426"/>
                    </a:lnTo>
                    <a:lnTo>
                      <a:pt x="1206" y="426"/>
                    </a:lnTo>
                    <a:lnTo>
                      <a:pt x="1220" y="426"/>
                    </a:lnTo>
                    <a:lnTo>
                      <a:pt x="1234" y="426"/>
                    </a:lnTo>
                    <a:lnTo>
                      <a:pt x="1234" y="440"/>
                    </a:lnTo>
                    <a:lnTo>
                      <a:pt x="1248" y="440"/>
                    </a:lnTo>
                    <a:lnTo>
                      <a:pt x="1262" y="440"/>
                    </a:lnTo>
                    <a:lnTo>
                      <a:pt x="1276" y="440"/>
                    </a:lnTo>
                    <a:lnTo>
                      <a:pt x="1291" y="440"/>
                    </a:lnTo>
                    <a:lnTo>
                      <a:pt x="1305" y="440"/>
                    </a:lnTo>
                    <a:lnTo>
                      <a:pt x="1305" y="426"/>
                    </a:lnTo>
                    <a:lnTo>
                      <a:pt x="1319" y="426"/>
                    </a:lnTo>
                    <a:lnTo>
                      <a:pt x="1333" y="426"/>
                    </a:lnTo>
                    <a:lnTo>
                      <a:pt x="1347" y="426"/>
                    </a:lnTo>
                    <a:lnTo>
                      <a:pt x="1362" y="412"/>
                    </a:lnTo>
                    <a:lnTo>
                      <a:pt x="1376" y="412"/>
                    </a:lnTo>
                    <a:lnTo>
                      <a:pt x="1390" y="412"/>
                    </a:lnTo>
                    <a:lnTo>
                      <a:pt x="1404" y="412"/>
                    </a:lnTo>
                    <a:lnTo>
                      <a:pt x="1418" y="412"/>
                    </a:lnTo>
                    <a:lnTo>
                      <a:pt x="1432" y="397"/>
                    </a:lnTo>
                    <a:lnTo>
                      <a:pt x="1447" y="397"/>
                    </a:lnTo>
                    <a:lnTo>
                      <a:pt x="1461" y="397"/>
                    </a:lnTo>
                    <a:lnTo>
                      <a:pt x="1475" y="397"/>
                    </a:lnTo>
                    <a:lnTo>
                      <a:pt x="1475" y="412"/>
                    </a:lnTo>
                    <a:lnTo>
                      <a:pt x="1475" y="426"/>
                    </a:lnTo>
                    <a:lnTo>
                      <a:pt x="1461" y="426"/>
                    </a:lnTo>
                    <a:lnTo>
                      <a:pt x="1461" y="440"/>
                    </a:lnTo>
                    <a:lnTo>
                      <a:pt x="1461" y="454"/>
                    </a:lnTo>
                    <a:lnTo>
                      <a:pt x="1461" y="468"/>
                    </a:lnTo>
                    <a:lnTo>
                      <a:pt x="1461" y="482"/>
                    </a:lnTo>
                    <a:lnTo>
                      <a:pt x="1447" y="497"/>
                    </a:lnTo>
                    <a:lnTo>
                      <a:pt x="1447" y="511"/>
                    </a:lnTo>
                    <a:lnTo>
                      <a:pt x="1447" y="525"/>
                    </a:lnTo>
                    <a:lnTo>
                      <a:pt x="1447" y="539"/>
                    </a:lnTo>
                    <a:lnTo>
                      <a:pt x="1432" y="553"/>
                    </a:lnTo>
                    <a:lnTo>
                      <a:pt x="1432" y="568"/>
                    </a:lnTo>
                    <a:lnTo>
                      <a:pt x="1432" y="582"/>
                    </a:lnTo>
                    <a:lnTo>
                      <a:pt x="1432" y="596"/>
                    </a:lnTo>
                    <a:lnTo>
                      <a:pt x="1418" y="610"/>
                    </a:lnTo>
                    <a:lnTo>
                      <a:pt x="1418" y="624"/>
                    </a:lnTo>
                    <a:lnTo>
                      <a:pt x="1418" y="639"/>
                    </a:lnTo>
                    <a:lnTo>
                      <a:pt x="1418" y="653"/>
                    </a:lnTo>
                    <a:lnTo>
                      <a:pt x="1418" y="667"/>
                    </a:lnTo>
                    <a:lnTo>
                      <a:pt x="1404" y="667"/>
                    </a:lnTo>
                    <a:lnTo>
                      <a:pt x="1404" y="681"/>
                    </a:lnTo>
                    <a:lnTo>
                      <a:pt x="1404" y="695"/>
                    </a:lnTo>
                    <a:lnTo>
                      <a:pt x="1404" y="709"/>
                    </a:lnTo>
                    <a:lnTo>
                      <a:pt x="1404" y="738"/>
                    </a:lnTo>
                    <a:lnTo>
                      <a:pt x="1390" y="738"/>
                    </a:lnTo>
                    <a:lnTo>
                      <a:pt x="1376" y="738"/>
                    </a:lnTo>
                    <a:lnTo>
                      <a:pt x="1362" y="738"/>
                    </a:lnTo>
                    <a:lnTo>
                      <a:pt x="1248" y="724"/>
                    </a:lnTo>
                    <a:lnTo>
                      <a:pt x="1234" y="724"/>
                    </a:lnTo>
                    <a:lnTo>
                      <a:pt x="1220" y="724"/>
                    </a:lnTo>
                    <a:lnTo>
                      <a:pt x="1206" y="724"/>
                    </a:lnTo>
                    <a:lnTo>
                      <a:pt x="1191" y="724"/>
                    </a:lnTo>
                    <a:lnTo>
                      <a:pt x="1177" y="724"/>
                    </a:lnTo>
                    <a:lnTo>
                      <a:pt x="1177" y="709"/>
                    </a:lnTo>
                    <a:lnTo>
                      <a:pt x="1177" y="724"/>
                    </a:lnTo>
                    <a:lnTo>
                      <a:pt x="1177" y="709"/>
                    </a:lnTo>
                    <a:lnTo>
                      <a:pt x="1163" y="709"/>
                    </a:lnTo>
                    <a:lnTo>
                      <a:pt x="1163" y="695"/>
                    </a:lnTo>
                    <a:lnTo>
                      <a:pt x="1149" y="695"/>
                    </a:lnTo>
                    <a:lnTo>
                      <a:pt x="1163" y="724"/>
                    </a:lnTo>
                    <a:lnTo>
                      <a:pt x="1177" y="724"/>
                    </a:lnTo>
                    <a:lnTo>
                      <a:pt x="1177" y="738"/>
                    </a:lnTo>
                    <a:lnTo>
                      <a:pt x="1191" y="738"/>
                    </a:lnTo>
                    <a:lnTo>
                      <a:pt x="1191" y="752"/>
                    </a:lnTo>
                    <a:lnTo>
                      <a:pt x="1206" y="752"/>
                    </a:lnTo>
                    <a:lnTo>
                      <a:pt x="1206" y="766"/>
                    </a:lnTo>
                    <a:lnTo>
                      <a:pt x="1220" y="766"/>
                    </a:lnTo>
                    <a:lnTo>
                      <a:pt x="1220" y="780"/>
                    </a:lnTo>
                    <a:lnTo>
                      <a:pt x="1234" y="780"/>
                    </a:lnTo>
                    <a:lnTo>
                      <a:pt x="1234" y="795"/>
                    </a:lnTo>
                    <a:lnTo>
                      <a:pt x="1248" y="795"/>
                    </a:lnTo>
                    <a:lnTo>
                      <a:pt x="1248" y="809"/>
                    </a:lnTo>
                    <a:lnTo>
                      <a:pt x="1262" y="809"/>
                    </a:lnTo>
                    <a:lnTo>
                      <a:pt x="1276" y="809"/>
                    </a:lnTo>
                    <a:lnTo>
                      <a:pt x="1291" y="809"/>
                    </a:lnTo>
                    <a:lnTo>
                      <a:pt x="1291" y="823"/>
                    </a:lnTo>
                    <a:lnTo>
                      <a:pt x="1276" y="823"/>
                    </a:lnTo>
                    <a:lnTo>
                      <a:pt x="1276" y="837"/>
                    </a:lnTo>
                    <a:lnTo>
                      <a:pt x="1291" y="837"/>
                    </a:lnTo>
                    <a:lnTo>
                      <a:pt x="1319" y="865"/>
                    </a:lnTo>
                    <a:lnTo>
                      <a:pt x="1319" y="880"/>
                    </a:lnTo>
                    <a:lnTo>
                      <a:pt x="1333" y="908"/>
                    </a:lnTo>
                    <a:lnTo>
                      <a:pt x="1319" y="894"/>
                    </a:lnTo>
                    <a:lnTo>
                      <a:pt x="1305" y="894"/>
                    </a:lnTo>
                    <a:lnTo>
                      <a:pt x="1291" y="894"/>
                    </a:lnTo>
                    <a:lnTo>
                      <a:pt x="1291" y="908"/>
                    </a:lnTo>
                    <a:lnTo>
                      <a:pt x="1262" y="908"/>
                    </a:lnTo>
                    <a:lnTo>
                      <a:pt x="1248" y="908"/>
                    </a:lnTo>
                    <a:lnTo>
                      <a:pt x="1234" y="908"/>
                    </a:lnTo>
                    <a:lnTo>
                      <a:pt x="1234" y="922"/>
                    </a:lnTo>
                    <a:lnTo>
                      <a:pt x="1220" y="922"/>
                    </a:lnTo>
                    <a:lnTo>
                      <a:pt x="1206" y="922"/>
                    </a:lnTo>
                    <a:lnTo>
                      <a:pt x="1191" y="922"/>
                    </a:lnTo>
                    <a:lnTo>
                      <a:pt x="1177" y="936"/>
                    </a:lnTo>
                    <a:lnTo>
                      <a:pt x="1163" y="936"/>
                    </a:lnTo>
                    <a:lnTo>
                      <a:pt x="1149" y="951"/>
                    </a:lnTo>
                    <a:lnTo>
                      <a:pt x="1149" y="965"/>
                    </a:lnTo>
                    <a:lnTo>
                      <a:pt x="1149" y="979"/>
                    </a:lnTo>
                    <a:lnTo>
                      <a:pt x="1149" y="1007"/>
                    </a:lnTo>
                    <a:lnTo>
                      <a:pt x="1120" y="1021"/>
                    </a:lnTo>
                    <a:lnTo>
                      <a:pt x="1106" y="1021"/>
                    </a:lnTo>
                    <a:lnTo>
                      <a:pt x="1106" y="1036"/>
                    </a:lnTo>
                    <a:lnTo>
                      <a:pt x="1092" y="1036"/>
                    </a:lnTo>
                    <a:lnTo>
                      <a:pt x="1078" y="1036"/>
                    </a:lnTo>
                    <a:lnTo>
                      <a:pt x="1064" y="1050"/>
                    </a:lnTo>
                    <a:lnTo>
                      <a:pt x="1064" y="1064"/>
                    </a:lnTo>
                    <a:lnTo>
                      <a:pt x="1050" y="1064"/>
                    </a:lnTo>
                    <a:lnTo>
                      <a:pt x="1035" y="1092"/>
                    </a:lnTo>
                    <a:lnTo>
                      <a:pt x="1021" y="1092"/>
                    </a:lnTo>
                    <a:lnTo>
                      <a:pt x="1021" y="1107"/>
                    </a:lnTo>
                    <a:lnTo>
                      <a:pt x="1007" y="1107"/>
                    </a:lnTo>
                    <a:lnTo>
                      <a:pt x="993" y="1107"/>
                    </a:lnTo>
                    <a:lnTo>
                      <a:pt x="979" y="1107"/>
                    </a:lnTo>
                    <a:lnTo>
                      <a:pt x="964" y="1107"/>
                    </a:lnTo>
                    <a:lnTo>
                      <a:pt x="950" y="1107"/>
                    </a:lnTo>
                    <a:lnTo>
                      <a:pt x="950" y="1092"/>
                    </a:lnTo>
                    <a:lnTo>
                      <a:pt x="950" y="1107"/>
                    </a:lnTo>
                    <a:lnTo>
                      <a:pt x="936" y="1107"/>
                    </a:lnTo>
                    <a:lnTo>
                      <a:pt x="922" y="1107"/>
                    </a:lnTo>
                    <a:lnTo>
                      <a:pt x="922" y="1121"/>
                    </a:lnTo>
                    <a:lnTo>
                      <a:pt x="908" y="1121"/>
                    </a:lnTo>
                    <a:lnTo>
                      <a:pt x="894" y="1121"/>
                    </a:lnTo>
                    <a:lnTo>
                      <a:pt x="894" y="1135"/>
                    </a:lnTo>
                    <a:lnTo>
                      <a:pt x="879" y="1135"/>
                    </a:lnTo>
                    <a:lnTo>
                      <a:pt x="879" y="1149"/>
                    </a:lnTo>
                    <a:lnTo>
                      <a:pt x="865" y="1163"/>
                    </a:lnTo>
                    <a:lnTo>
                      <a:pt x="879" y="1163"/>
                    </a:lnTo>
                    <a:lnTo>
                      <a:pt x="879" y="1178"/>
                    </a:lnTo>
                    <a:lnTo>
                      <a:pt x="879" y="1192"/>
                    </a:lnTo>
                    <a:lnTo>
                      <a:pt x="865" y="1192"/>
                    </a:lnTo>
                    <a:lnTo>
                      <a:pt x="865" y="1206"/>
                    </a:lnTo>
                    <a:lnTo>
                      <a:pt x="865" y="1234"/>
                    </a:lnTo>
                    <a:lnTo>
                      <a:pt x="851" y="1263"/>
                    </a:lnTo>
                    <a:lnTo>
                      <a:pt x="837" y="1291"/>
                    </a:lnTo>
                    <a:lnTo>
                      <a:pt x="837" y="1305"/>
                    </a:lnTo>
                    <a:lnTo>
                      <a:pt x="823" y="1319"/>
                    </a:lnTo>
                    <a:lnTo>
                      <a:pt x="808" y="1348"/>
                    </a:lnTo>
                    <a:lnTo>
                      <a:pt x="808" y="1362"/>
                    </a:lnTo>
                    <a:lnTo>
                      <a:pt x="794" y="1376"/>
                    </a:lnTo>
                    <a:lnTo>
                      <a:pt x="794" y="1390"/>
                    </a:lnTo>
                    <a:lnTo>
                      <a:pt x="794" y="1404"/>
                    </a:lnTo>
                    <a:lnTo>
                      <a:pt x="780" y="1404"/>
                    </a:lnTo>
                    <a:lnTo>
                      <a:pt x="780" y="1419"/>
                    </a:lnTo>
                    <a:lnTo>
                      <a:pt x="780" y="1433"/>
                    </a:lnTo>
                    <a:lnTo>
                      <a:pt x="780" y="1447"/>
                    </a:lnTo>
                    <a:lnTo>
                      <a:pt x="766" y="1447"/>
                    </a:lnTo>
                    <a:lnTo>
                      <a:pt x="752" y="1475"/>
                    </a:lnTo>
                    <a:lnTo>
                      <a:pt x="738" y="1490"/>
                    </a:lnTo>
                    <a:lnTo>
                      <a:pt x="723" y="1504"/>
                    </a:lnTo>
                    <a:lnTo>
                      <a:pt x="709" y="1504"/>
                    </a:lnTo>
                    <a:lnTo>
                      <a:pt x="695" y="1518"/>
                    </a:lnTo>
                    <a:lnTo>
                      <a:pt x="681" y="1532"/>
                    </a:lnTo>
                    <a:lnTo>
                      <a:pt x="681" y="1546"/>
                    </a:lnTo>
                    <a:lnTo>
                      <a:pt x="667" y="1546"/>
                    </a:lnTo>
                    <a:lnTo>
                      <a:pt x="652" y="1561"/>
                    </a:lnTo>
                    <a:lnTo>
                      <a:pt x="638" y="1561"/>
                    </a:lnTo>
                    <a:lnTo>
                      <a:pt x="624" y="1561"/>
                    </a:lnTo>
                    <a:lnTo>
                      <a:pt x="610" y="1561"/>
                    </a:lnTo>
                    <a:lnTo>
                      <a:pt x="596" y="1561"/>
                    </a:lnTo>
                    <a:lnTo>
                      <a:pt x="582" y="1561"/>
                    </a:lnTo>
                    <a:lnTo>
                      <a:pt x="567" y="1561"/>
                    </a:lnTo>
                    <a:lnTo>
                      <a:pt x="553" y="1561"/>
                    </a:lnTo>
                    <a:lnTo>
                      <a:pt x="539" y="1561"/>
                    </a:lnTo>
                    <a:lnTo>
                      <a:pt x="539" y="1546"/>
                    </a:lnTo>
                    <a:lnTo>
                      <a:pt x="525" y="1546"/>
                    </a:lnTo>
                    <a:lnTo>
                      <a:pt x="511" y="1546"/>
                    </a:lnTo>
                    <a:lnTo>
                      <a:pt x="496" y="1532"/>
                    </a:lnTo>
                    <a:lnTo>
                      <a:pt x="482" y="1532"/>
                    </a:lnTo>
                    <a:lnTo>
                      <a:pt x="496" y="1532"/>
                    </a:lnTo>
                    <a:lnTo>
                      <a:pt x="496" y="1546"/>
                    </a:lnTo>
                    <a:lnTo>
                      <a:pt x="511" y="1546"/>
                    </a:lnTo>
                    <a:lnTo>
                      <a:pt x="511" y="1561"/>
                    </a:lnTo>
                    <a:lnTo>
                      <a:pt x="525" y="1561"/>
                    </a:lnTo>
                    <a:lnTo>
                      <a:pt x="539" y="1561"/>
                    </a:lnTo>
                    <a:lnTo>
                      <a:pt x="539" y="1575"/>
                    </a:lnTo>
                    <a:lnTo>
                      <a:pt x="525" y="1575"/>
                    </a:lnTo>
                    <a:lnTo>
                      <a:pt x="511" y="1575"/>
                    </a:lnTo>
                    <a:lnTo>
                      <a:pt x="496" y="1561"/>
                    </a:lnTo>
                    <a:lnTo>
                      <a:pt x="482" y="1561"/>
                    </a:lnTo>
                    <a:lnTo>
                      <a:pt x="468" y="1561"/>
                    </a:lnTo>
                    <a:lnTo>
                      <a:pt x="454" y="1561"/>
                    </a:lnTo>
                    <a:lnTo>
                      <a:pt x="440" y="1561"/>
                    </a:lnTo>
                    <a:lnTo>
                      <a:pt x="440" y="1546"/>
                    </a:lnTo>
                    <a:lnTo>
                      <a:pt x="426" y="1546"/>
                    </a:lnTo>
                    <a:lnTo>
                      <a:pt x="411" y="1546"/>
                    </a:lnTo>
                    <a:lnTo>
                      <a:pt x="411" y="1561"/>
                    </a:lnTo>
                    <a:lnTo>
                      <a:pt x="411" y="1575"/>
                    </a:lnTo>
                    <a:lnTo>
                      <a:pt x="383" y="1575"/>
                    </a:lnTo>
                    <a:lnTo>
                      <a:pt x="369" y="1575"/>
                    </a:lnTo>
                    <a:lnTo>
                      <a:pt x="340" y="1575"/>
                    </a:lnTo>
                    <a:lnTo>
                      <a:pt x="326" y="1575"/>
                    </a:lnTo>
                    <a:lnTo>
                      <a:pt x="312" y="1575"/>
                    </a:lnTo>
                    <a:lnTo>
                      <a:pt x="298" y="1575"/>
                    </a:lnTo>
                    <a:lnTo>
                      <a:pt x="284" y="1575"/>
                    </a:lnTo>
                    <a:lnTo>
                      <a:pt x="255" y="1575"/>
                    </a:lnTo>
                    <a:lnTo>
                      <a:pt x="241" y="1575"/>
                    </a:lnTo>
                    <a:lnTo>
                      <a:pt x="227" y="1575"/>
                    </a:lnTo>
                    <a:lnTo>
                      <a:pt x="213" y="1575"/>
                    </a:lnTo>
                    <a:lnTo>
                      <a:pt x="213" y="1589"/>
                    </a:lnTo>
                    <a:lnTo>
                      <a:pt x="199" y="1589"/>
                    </a:lnTo>
                    <a:lnTo>
                      <a:pt x="199" y="1603"/>
                    </a:lnTo>
                    <a:lnTo>
                      <a:pt x="184" y="1603"/>
                    </a:lnTo>
                    <a:lnTo>
                      <a:pt x="170" y="1603"/>
                    </a:lnTo>
                    <a:lnTo>
                      <a:pt x="128" y="1603"/>
                    </a:lnTo>
                    <a:lnTo>
                      <a:pt x="85" y="1589"/>
                    </a:lnTo>
                    <a:lnTo>
                      <a:pt x="57" y="1589"/>
                    </a:lnTo>
                    <a:lnTo>
                      <a:pt x="28" y="1589"/>
                    </a:lnTo>
                    <a:lnTo>
                      <a:pt x="14" y="1575"/>
                    </a:lnTo>
                    <a:lnTo>
                      <a:pt x="0" y="1575"/>
                    </a:lnTo>
                    <a:lnTo>
                      <a:pt x="0" y="1546"/>
                    </a:lnTo>
                    <a:lnTo>
                      <a:pt x="14" y="1532"/>
                    </a:lnTo>
                    <a:lnTo>
                      <a:pt x="0" y="1532"/>
                    </a:lnTo>
                    <a:lnTo>
                      <a:pt x="14" y="1447"/>
                    </a:lnTo>
                    <a:lnTo>
                      <a:pt x="14" y="1433"/>
                    </a:lnTo>
                    <a:lnTo>
                      <a:pt x="14" y="1419"/>
                    </a:lnTo>
                    <a:lnTo>
                      <a:pt x="14" y="1390"/>
                    </a:lnTo>
                    <a:lnTo>
                      <a:pt x="28" y="1334"/>
                    </a:lnTo>
                    <a:lnTo>
                      <a:pt x="28" y="1206"/>
                    </a:lnTo>
                    <a:lnTo>
                      <a:pt x="28" y="1149"/>
                    </a:lnTo>
                    <a:lnTo>
                      <a:pt x="43" y="1092"/>
                    </a:lnTo>
                    <a:lnTo>
                      <a:pt x="43" y="1078"/>
                    </a:lnTo>
                    <a:lnTo>
                      <a:pt x="43" y="1050"/>
                    </a:lnTo>
                    <a:lnTo>
                      <a:pt x="43" y="1036"/>
                    </a:lnTo>
                    <a:lnTo>
                      <a:pt x="43" y="1021"/>
                    </a:lnTo>
                    <a:lnTo>
                      <a:pt x="43" y="993"/>
                    </a:lnTo>
                    <a:lnTo>
                      <a:pt x="43" y="951"/>
                    </a:lnTo>
                    <a:lnTo>
                      <a:pt x="43" y="922"/>
                    </a:lnTo>
                    <a:lnTo>
                      <a:pt x="43" y="880"/>
                    </a:lnTo>
                    <a:lnTo>
                      <a:pt x="43" y="865"/>
                    </a:lnTo>
                    <a:lnTo>
                      <a:pt x="43" y="851"/>
                    </a:lnTo>
                    <a:lnTo>
                      <a:pt x="43" y="837"/>
                    </a:lnTo>
                    <a:lnTo>
                      <a:pt x="43" y="823"/>
                    </a:lnTo>
                    <a:lnTo>
                      <a:pt x="43" y="809"/>
                    </a:lnTo>
                    <a:lnTo>
                      <a:pt x="43" y="795"/>
                    </a:lnTo>
                    <a:lnTo>
                      <a:pt x="43" y="766"/>
                    </a:lnTo>
                    <a:lnTo>
                      <a:pt x="43" y="752"/>
                    </a:lnTo>
                    <a:lnTo>
                      <a:pt x="57" y="738"/>
                    </a:lnTo>
                    <a:lnTo>
                      <a:pt x="57" y="724"/>
                    </a:lnTo>
                    <a:lnTo>
                      <a:pt x="57" y="709"/>
                    </a:lnTo>
                    <a:lnTo>
                      <a:pt x="57" y="681"/>
                    </a:lnTo>
                    <a:lnTo>
                      <a:pt x="57" y="667"/>
                    </a:lnTo>
                    <a:lnTo>
                      <a:pt x="57" y="639"/>
                    </a:lnTo>
                    <a:lnTo>
                      <a:pt x="57" y="610"/>
                    </a:lnTo>
                    <a:lnTo>
                      <a:pt x="57" y="582"/>
                    </a:lnTo>
                    <a:lnTo>
                      <a:pt x="57" y="553"/>
                    </a:lnTo>
                    <a:lnTo>
                      <a:pt x="57" y="539"/>
                    </a:lnTo>
                    <a:lnTo>
                      <a:pt x="57" y="511"/>
                    </a:lnTo>
                    <a:lnTo>
                      <a:pt x="57" y="468"/>
                    </a:lnTo>
                    <a:lnTo>
                      <a:pt x="57" y="440"/>
                    </a:lnTo>
                    <a:lnTo>
                      <a:pt x="57" y="383"/>
                    </a:lnTo>
                    <a:lnTo>
                      <a:pt x="57" y="369"/>
                    </a:lnTo>
                    <a:lnTo>
                      <a:pt x="99" y="369"/>
                    </a:lnTo>
                    <a:lnTo>
                      <a:pt x="114" y="369"/>
                    </a:lnTo>
                    <a:lnTo>
                      <a:pt x="142" y="369"/>
                    </a:lnTo>
                    <a:lnTo>
                      <a:pt x="156" y="369"/>
                    </a:lnTo>
                    <a:lnTo>
                      <a:pt x="156" y="355"/>
                    </a:lnTo>
                    <a:lnTo>
                      <a:pt x="156" y="341"/>
                    </a:lnTo>
                    <a:lnTo>
                      <a:pt x="170" y="326"/>
                    </a:lnTo>
                    <a:lnTo>
                      <a:pt x="170" y="312"/>
                    </a:lnTo>
                    <a:lnTo>
                      <a:pt x="156" y="312"/>
                    </a:lnTo>
                    <a:lnTo>
                      <a:pt x="156" y="298"/>
                    </a:lnTo>
                    <a:lnTo>
                      <a:pt x="142" y="284"/>
                    </a:lnTo>
                    <a:lnTo>
                      <a:pt x="142" y="270"/>
                    </a:lnTo>
                    <a:lnTo>
                      <a:pt x="142" y="256"/>
                    </a:lnTo>
                    <a:lnTo>
                      <a:pt x="170" y="256"/>
                    </a:lnTo>
                    <a:lnTo>
                      <a:pt x="184" y="256"/>
                    </a:lnTo>
                    <a:lnTo>
                      <a:pt x="199" y="270"/>
                    </a:lnTo>
                    <a:lnTo>
                      <a:pt x="213" y="270"/>
                    </a:lnTo>
                    <a:lnTo>
                      <a:pt x="241" y="270"/>
                    </a:lnTo>
                    <a:lnTo>
                      <a:pt x="255" y="270"/>
                    </a:lnTo>
                    <a:lnTo>
                      <a:pt x="284" y="270"/>
                    </a:lnTo>
                    <a:lnTo>
                      <a:pt x="312" y="270"/>
                    </a:lnTo>
                    <a:lnTo>
                      <a:pt x="326" y="270"/>
                    </a:lnTo>
                    <a:lnTo>
                      <a:pt x="340" y="312"/>
                    </a:lnTo>
                    <a:lnTo>
                      <a:pt x="355" y="355"/>
                    </a:lnTo>
                    <a:lnTo>
                      <a:pt x="355" y="369"/>
                    </a:lnTo>
                    <a:lnTo>
                      <a:pt x="369" y="412"/>
                    </a:lnTo>
                    <a:lnTo>
                      <a:pt x="369" y="454"/>
                    </a:lnTo>
                    <a:lnTo>
                      <a:pt x="383" y="468"/>
                    </a:lnTo>
                    <a:lnTo>
                      <a:pt x="383" y="482"/>
                    </a:lnTo>
                    <a:lnTo>
                      <a:pt x="369" y="482"/>
                    </a:lnTo>
                    <a:lnTo>
                      <a:pt x="369" y="497"/>
                    </a:lnTo>
                    <a:lnTo>
                      <a:pt x="369" y="511"/>
                    </a:lnTo>
                    <a:lnTo>
                      <a:pt x="369" y="525"/>
                    </a:lnTo>
                    <a:lnTo>
                      <a:pt x="383" y="525"/>
                    </a:lnTo>
                    <a:lnTo>
                      <a:pt x="383" y="539"/>
                    </a:lnTo>
                    <a:lnTo>
                      <a:pt x="383" y="553"/>
                    </a:lnTo>
                    <a:lnTo>
                      <a:pt x="383" y="568"/>
                    </a:lnTo>
                    <a:lnTo>
                      <a:pt x="383" y="582"/>
                    </a:lnTo>
                    <a:lnTo>
                      <a:pt x="411" y="582"/>
                    </a:lnTo>
                    <a:lnTo>
                      <a:pt x="411" y="610"/>
                    </a:lnTo>
                    <a:lnTo>
                      <a:pt x="411" y="624"/>
                    </a:lnTo>
                    <a:lnTo>
                      <a:pt x="411" y="639"/>
                    </a:lnTo>
                    <a:lnTo>
                      <a:pt x="426" y="653"/>
                    </a:lnTo>
                    <a:lnTo>
                      <a:pt x="440" y="653"/>
                    </a:lnTo>
                    <a:lnTo>
                      <a:pt x="454" y="653"/>
                    </a:lnTo>
                    <a:lnTo>
                      <a:pt x="482" y="653"/>
                    </a:lnTo>
                    <a:lnTo>
                      <a:pt x="496" y="653"/>
                    </a:lnTo>
                    <a:lnTo>
                      <a:pt x="511" y="653"/>
                    </a:lnTo>
                    <a:lnTo>
                      <a:pt x="525" y="653"/>
                    </a:lnTo>
                    <a:lnTo>
                      <a:pt x="539" y="653"/>
                    </a:lnTo>
                    <a:lnTo>
                      <a:pt x="553" y="653"/>
                    </a:lnTo>
                    <a:lnTo>
                      <a:pt x="567" y="639"/>
                    </a:lnTo>
                    <a:lnTo>
                      <a:pt x="567" y="624"/>
                    </a:lnTo>
                    <a:lnTo>
                      <a:pt x="567" y="610"/>
                    </a:lnTo>
                    <a:lnTo>
                      <a:pt x="567" y="596"/>
                    </a:lnTo>
                    <a:lnTo>
                      <a:pt x="567" y="539"/>
                    </a:lnTo>
                    <a:lnTo>
                      <a:pt x="582" y="539"/>
                    </a:lnTo>
                    <a:lnTo>
                      <a:pt x="582" y="525"/>
                    </a:lnTo>
                    <a:lnTo>
                      <a:pt x="582" y="511"/>
                    </a:lnTo>
                    <a:lnTo>
                      <a:pt x="582" y="497"/>
                    </a:lnTo>
                    <a:lnTo>
                      <a:pt x="582" y="482"/>
                    </a:lnTo>
                    <a:lnTo>
                      <a:pt x="582" y="454"/>
                    </a:lnTo>
                    <a:lnTo>
                      <a:pt x="596" y="454"/>
                    </a:lnTo>
                    <a:lnTo>
                      <a:pt x="610" y="454"/>
                    </a:lnTo>
                    <a:lnTo>
                      <a:pt x="624" y="454"/>
                    </a:lnTo>
                    <a:lnTo>
                      <a:pt x="652" y="454"/>
                    </a:lnTo>
                    <a:lnTo>
                      <a:pt x="667" y="454"/>
                    </a:lnTo>
                    <a:lnTo>
                      <a:pt x="652" y="412"/>
                    </a:lnTo>
                    <a:lnTo>
                      <a:pt x="652" y="397"/>
                    </a:lnTo>
                    <a:lnTo>
                      <a:pt x="652" y="383"/>
                    </a:lnTo>
                    <a:lnTo>
                      <a:pt x="638" y="369"/>
                    </a:lnTo>
                    <a:lnTo>
                      <a:pt x="638" y="355"/>
                    </a:lnTo>
                    <a:lnTo>
                      <a:pt x="624" y="341"/>
                    </a:lnTo>
                    <a:lnTo>
                      <a:pt x="624" y="326"/>
                    </a:lnTo>
                    <a:lnTo>
                      <a:pt x="610" y="326"/>
                    </a:lnTo>
                    <a:lnTo>
                      <a:pt x="610" y="312"/>
                    </a:lnTo>
                    <a:lnTo>
                      <a:pt x="610" y="298"/>
                    </a:lnTo>
                    <a:lnTo>
                      <a:pt x="596" y="284"/>
                    </a:lnTo>
                    <a:lnTo>
                      <a:pt x="596" y="270"/>
                    </a:lnTo>
                    <a:lnTo>
                      <a:pt x="610" y="270"/>
                    </a:lnTo>
                    <a:lnTo>
                      <a:pt x="624" y="270"/>
                    </a:lnTo>
                    <a:lnTo>
                      <a:pt x="638" y="270"/>
                    </a:lnTo>
                    <a:lnTo>
                      <a:pt x="652" y="270"/>
                    </a:lnTo>
                    <a:lnTo>
                      <a:pt x="667" y="270"/>
                    </a:lnTo>
                    <a:lnTo>
                      <a:pt x="681" y="270"/>
                    </a:lnTo>
                    <a:lnTo>
                      <a:pt x="695" y="270"/>
                    </a:lnTo>
                    <a:lnTo>
                      <a:pt x="709" y="270"/>
                    </a:lnTo>
                    <a:lnTo>
                      <a:pt x="723" y="270"/>
                    </a:lnTo>
                    <a:lnTo>
                      <a:pt x="794" y="270"/>
                    </a:lnTo>
                    <a:lnTo>
                      <a:pt x="808" y="270"/>
                    </a:lnTo>
                    <a:lnTo>
                      <a:pt x="823" y="284"/>
                    </a:lnTo>
                    <a:lnTo>
                      <a:pt x="837" y="284"/>
                    </a:lnTo>
                    <a:lnTo>
                      <a:pt x="865" y="284"/>
                    </a:lnTo>
                    <a:lnTo>
                      <a:pt x="879" y="284"/>
                    </a:lnTo>
                    <a:lnTo>
                      <a:pt x="879" y="270"/>
                    </a:lnTo>
                    <a:lnTo>
                      <a:pt x="865" y="270"/>
                    </a:lnTo>
                    <a:lnTo>
                      <a:pt x="879" y="256"/>
                    </a:lnTo>
                    <a:lnTo>
                      <a:pt x="879" y="241"/>
                    </a:lnTo>
                    <a:lnTo>
                      <a:pt x="894" y="241"/>
                    </a:lnTo>
                    <a:lnTo>
                      <a:pt x="894" y="227"/>
                    </a:lnTo>
                    <a:lnTo>
                      <a:pt x="908" y="227"/>
                    </a:lnTo>
                    <a:lnTo>
                      <a:pt x="908" y="213"/>
                    </a:lnTo>
                    <a:lnTo>
                      <a:pt x="894" y="199"/>
                    </a:lnTo>
                    <a:lnTo>
                      <a:pt x="894" y="213"/>
                    </a:lnTo>
                    <a:lnTo>
                      <a:pt x="894" y="227"/>
                    </a:lnTo>
                    <a:lnTo>
                      <a:pt x="879" y="227"/>
                    </a:lnTo>
                    <a:lnTo>
                      <a:pt x="865" y="213"/>
                    </a:lnTo>
                    <a:lnTo>
                      <a:pt x="851" y="213"/>
                    </a:lnTo>
                    <a:lnTo>
                      <a:pt x="851" y="199"/>
                    </a:lnTo>
                    <a:lnTo>
                      <a:pt x="865" y="199"/>
                    </a:lnTo>
                    <a:lnTo>
                      <a:pt x="865" y="185"/>
                    </a:lnTo>
                    <a:lnTo>
                      <a:pt x="865" y="170"/>
                    </a:lnTo>
                    <a:lnTo>
                      <a:pt x="865" y="185"/>
                    </a:lnTo>
                    <a:lnTo>
                      <a:pt x="879" y="185"/>
                    </a:lnTo>
                    <a:lnTo>
                      <a:pt x="894" y="185"/>
                    </a:lnTo>
                    <a:lnTo>
                      <a:pt x="894" y="170"/>
                    </a:lnTo>
                    <a:lnTo>
                      <a:pt x="879" y="170"/>
                    </a:lnTo>
                    <a:lnTo>
                      <a:pt x="865" y="170"/>
                    </a:lnTo>
                    <a:lnTo>
                      <a:pt x="879" y="170"/>
                    </a:lnTo>
                    <a:lnTo>
                      <a:pt x="879" y="156"/>
                    </a:lnTo>
                    <a:lnTo>
                      <a:pt x="865" y="156"/>
                    </a:lnTo>
                    <a:lnTo>
                      <a:pt x="865" y="142"/>
                    </a:lnTo>
                    <a:lnTo>
                      <a:pt x="894" y="142"/>
                    </a:lnTo>
                    <a:lnTo>
                      <a:pt x="908" y="142"/>
                    </a:lnTo>
                    <a:lnTo>
                      <a:pt x="894" y="156"/>
                    </a:lnTo>
                    <a:lnTo>
                      <a:pt x="908" y="142"/>
                    </a:lnTo>
                    <a:lnTo>
                      <a:pt x="908" y="114"/>
                    </a:lnTo>
                    <a:lnTo>
                      <a:pt x="894" y="99"/>
                    </a:lnTo>
                    <a:lnTo>
                      <a:pt x="879" y="99"/>
                    </a:lnTo>
                    <a:lnTo>
                      <a:pt x="865" y="99"/>
                    </a:lnTo>
                    <a:lnTo>
                      <a:pt x="851" y="99"/>
                    </a:lnTo>
                    <a:lnTo>
                      <a:pt x="865" y="71"/>
                    </a:lnTo>
                    <a:lnTo>
                      <a:pt x="851" y="71"/>
                    </a:lnTo>
                    <a:lnTo>
                      <a:pt x="851" y="43"/>
                    </a:lnTo>
                    <a:lnTo>
                      <a:pt x="851" y="29"/>
                    </a:lnTo>
                    <a:lnTo>
                      <a:pt x="865" y="14"/>
                    </a:lnTo>
                    <a:lnTo>
                      <a:pt x="865" y="0"/>
                    </a:lnTo>
                    <a:lnTo>
                      <a:pt x="865" y="14"/>
                    </a:lnTo>
                    <a:lnTo>
                      <a:pt x="865" y="29"/>
                    </a:lnTo>
                    <a:lnTo>
                      <a:pt x="865" y="43"/>
                    </a:lnTo>
                    <a:lnTo>
                      <a:pt x="879" y="43"/>
                    </a:lnTo>
                    <a:close/>
                  </a:path>
                </a:pathLst>
              </a:custGeom>
              <a:noFill/>
              <a:ln w="0" cap="flat">
                <a:solidFill>
                  <a:srgbClr val="000000"/>
                </a:solidFill>
                <a:prstDash val="solid"/>
                <a:round/>
                <a:headEnd/>
                <a:tailEnd/>
              </a:ln>
              <a:extLst>
                <a:ext uri="{909E8E84-426E-40DD-AFC4-6F175D3DCCD1}">
                  <a14:hiddenFill xmlns="" xmlns:a14="http://schemas.microsoft.com/office/drawing/2010/main">
                    <a:solidFill>
                      <a:srgbClr val="FFFFFF"/>
                    </a:solidFill>
                  </a14:hiddenFill>
                </a:ext>
              </a:extLst>
            </p:spPr>
            <p:txBody>
              <a:bodyPr/>
              <a:lstStyle/>
              <a:p>
                <a:endParaRPr lang="ja-JP" altLang="en-US"/>
              </a:p>
            </p:txBody>
          </p:sp>
          <p:sp>
            <p:nvSpPr>
              <p:cNvPr id="33941" name="Freeform 186"/>
              <p:cNvSpPr>
                <a:spLocks noChangeAspect="1"/>
              </p:cNvSpPr>
              <p:nvPr/>
            </p:nvSpPr>
            <p:spPr bwMode="auto">
              <a:xfrm>
                <a:off x="9505" y="8351"/>
                <a:ext cx="1584" cy="2100"/>
              </a:xfrm>
              <a:custGeom>
                <a:avLst/>
                <a:gdLst>
                  <a:gd name="T0" fmla="*/ 2147483647 w 993"/>
                  <a:gd name="T1" fmla="*/ 2147483647 h 1319"/>
                  <a:gd name="T2" fmla="*/ 2147483647 w 993"/>
                  <a:gd name="T3" fmla="*/ 2147483647 h 1319"/>
                  <a:gd name="T4" fmla="*/ 2147483647 w 993"/>
                  <a:gd name="T5" fmla="*/ 2147483647 h 1319"/>
                  <a:gd name="T6" fmla="*/ 2147483647 w 993"/>
                  <a:gd name="T7" fmla="*/ 2147483647 h 1319"/>
                  <a:gd name="T8" fmla="*/ 2147483647 w 993"/>
                  <a:gd name="T9" fmla="*/ 2147483647 h 1319"/>
                  <a:gd name="T10" fmla="*/ 2147483647 w 993"/>
                  <a:gd name="T11" fmla="*/ 2147483647 h 1319"/>
                  <a:gd name="T12" fmla="*/ 2147483647 w 993"/>
                  <a:gd name="T13" fmla="*/ 2147483647 h 1319"/>
                  <a:gd name="T14" fmla="*/ 2147483647 w 993"/>
                  <a:gd name="T15" fmla="*/ 2147483647 h 1319"/>
                  <a:gd name="T16" fmla="*/ 2147483647 w 993"/>
                  <a:gd name="T17" fmla="*/ 2147483647 h 1319"/>
                  <a:gd name="T18" fmla="*/ 2147483647 w 993"/>
                  <a:gd name="T19" fmla="*/ 2147483647 h 1319"/>
                  <a:gd name="T20" fmla="*/ 2147483647 w 993"/>
                  <a:gd name="T21" fmla="*/ 2147483647 h 1319"/>
                  <a:gd name="T22" fmla="*/ 2147483647 w 993"/>
                  <a:gd name="T23" fmla="*/ 2147483647 h 1319"/>
                  <a:gd name="T24" fmla="*/ 2147483647 w 993"/>
                  <a:gd name="T25" fmla="*/ 2147483647 h 1319"/>
                  <a:gd name="T26" fmla="*/ 2147483647 w 993"/>
                  <a:gd name="T27" fmla="*/ 2147483647 h 1319"/>
                  <a:gd name="T28" fmla="*/ 2147483647 w 993"/>
                  <a:gd name="T29" fmla="*/ 2147483647 h 1319"/>
                  <a:gd name="T30" fmla="*/ 2147483647 w 993"/>
                  <a:gd name="T31" fmla="*/ 2147483647 h 1319"/>
                  <a:gd name="T32" fmla="*/ 2147483647 w 993"/>
                  <a:gd name="T33" fmla="*/ 2147483647 h 1319"/>
                  <a:gd name="T34" fmla="*/ 2147483647 w 993"/>
                  <a:gd name="T35" fmla="*/ 2147483647 h 1319"/>
                  <a:gd name="T36" fmla="*/ 2147483647 w 993"/>
                  <a:gd name="T37" fmla="*/ 2147483647 h 1319"/>
                  <a:gd name="T38" fmla="*/ 2147483647 w 993"/>
                  <a:gd name="T39" fmla="*/ 2147483647 h 1319"/>
                  <a:gd name="T40" fmla="*/ 2147483647 w 993"/>
                  <a:gd name="T41" fmla="*/ 2147483647 h 1319"/>
                  <a:gd name="T42" fmla="*/ 2147483647 w 993"/>
                  <a:gd name="T43" fmla="*/ 2147483647 h 1319"/>
                  <a:gd name="T44" fmla="*/ 2147483647 w 993"/>
                  <a:gd name="T45" fmla="*/ 2147483647 h 1319"/>
                  <a:gd name="T46" fmla="*/ 2147483647 w 993"/>
                  <a:gd name="T47" fmla="*/ 2147483647 h 1319"/>
                  <a:gd name="T48" fmla="*/ 2147483647 w 993"/>
                  <a:gd name="T49" fmla="*/ 2147483647 h 1319"/>
                  <a:gd name="T50" fmla="*/ 2147483647 w 993"/>
                  <a:gd name="T51" fmla="*/ 2147483647 h 1319"/>
                  <a:gd name="T52" fmla="*/ 2147483647 w 993"/>
                  <a:gd name="T53" fmla="*/ 2147483647 h 1319"/>
                  <a:gd name="T54" fmla="*/ 2147483647 w 993"/>
                  <a:gd name="T55" fmla="*/ 2147483647 h 1319"/>
                  <a:gd name="T56" fmla="*/ 2147483647 w 993"/>
                  <a:gd name="T57" fmla="*/ 2147483647 h 1319"/>
                  <a:gd name="T58" fmla="*/ 2147483647 w 993"/>
                  <a:gd name="T59" fmla="*/ 2147483647 h 1319"/>
                  <a:gd name="T60" fmla="*/ 2147483647 w 993"/>
                  <a:gd name="T61" fmla="*/ 2147483647 h 1319"/>
                  <a:gd name="T62" fmla="*/ 2147483647 w 993"/>
                  <a:gd name="T63" fmla="*/ 2147483647 h 1319"/>
                  <a:gd name="T64" fmla="*/ 2147483647 w 993"/>
                  <a:gd name="T65" fmla="*/ 2147483647 h 1319"/>
                  <a:gd name="T66" fmla="*/ 2147483647 w 993"/>
                  <a:gd name="T67" fmla="*/ 2147483647 h 1319"/>
                  <a:gd name="T68" fmla="*/ 2147483647 w 993"/>
                  <a:gd name="T69" fmla="*/ 2147483647 h 1319"/>
                  <a:gd name="T70" fmla="*/ 2147483647 w 993"/>
                  <a:gd name="T71" fmla="*/ 2147483647 h 1319"/>
                  <a:gd name="T72" fmla="*/ 2147483647 w 993"/>
                  <a:gd name="T73" fmla="*/ 2147483647 h 1319"/>
                  <a:gd name="T74" fmla="*/ 2147483647 w 993"/>
                  <a:gd name="T75" fmla="*/ 2147483647 h 1319"/>
                  <a:gd name="T76" fmla="*/ 2147483647 w 993"/>
                  <a:gd name="T77" fmla="*/ 2147483647 h 1319"/>
                  <a:gd name="T78" fmla="*/ 2147483647 w 993"/>
                  <a:gd name="T79" fmla="*/ 2147483647 h 1319"/>
                  <a:gd name="T80" fmla="*/ 2147483647 w 993"/>
                  <a:gd name="T81" fmla="*/ 2147483647 h 1319"/>
                  <a:gd name="T82" fmla="*/ 2147483647 w 993"/>
                  <a:gd name="T83" fmla="*/ 2147483647 h 1319"/>
                  <a:gd name="T84" fmla="*/ 2147483647 w 993"/>
                  <a:gd name="T85" fmla="*/ 2147483647 h 1319"/>
                  <a:gd name="T86" fmla="*/ 2147483647 w 993"/>
                  <a:gd name="T87" fmla="*/ 2147483647 h 1319"/>
                  <a:gd name="T88" fmla="*/ 0 w 993"/>
                  <a:gd name="T89" fmla="*/ 2147483647 h 1319"/>
                  <a:gd name="T90" fmla="*/ 2147483647 w 993"/>
                  <a:gd name="T91" fmla="*/ 2147483647 h 1319"/>
                  <a:gd name="T92" fmla="*/ 2147483647 w 993"/>
                  <a:gd name="T93" fmla="*/ 2147483647 h 1319"/>
                  <a:gd name="T94" fmla="*/ 2147483647 w 993"/>
                  <a:gd name="T95" fmla="*/ 2147483647 h 1319"/>
                  <a:gd name="T96" fmla="*/ 2147483647 w 993"/>
                  <a:gd name="T97" fmla="*/ 2147483647 h 1319"/>
                  <a:gd name="T98" fmla="*/ 2147483647 w 993"/>
                  <a:gd name="T99" fmla="*/ 2147483647 h 1319"/>
                  <a:gd name="T100" fmla="*/ 2147483647 w 993"/>
                  <a:gd name="T101" fmla="*/ 2147483647 h 1319"/>
                  <a:gd name="T102" fmla="*/ 2147483647 w 993"/>
                  <a:gd name="T103" fmla="*/ 2147483647 h 1319"/>
                  <a:gd name="T104" fmla="*/ 2147483647 w 993"/>
                  <a:gd name="T105" fmla="*/ 2147483647 h 1319"/>
                  <a:gd name="T106" fmla="*/ 2147483647 w 993"/>
                  <a:gd name="T107" fmla="*/ 2147483647 h 1319"/>
                  <a:gd name="T108" fmla="*/ 2147483647 w 993"/>
                  <a:gd name="T109" fmla="*/ 2147483647 h 1319"/>
                  <a:gd name="T110" fmla="*/ 2147483647 w 993"/>
                  <a:gd name="T111" fmla="*/ 0 h 1319"/>
                  <a:gd name="T112" fmla="*/ 2147483647 w 993"/>
                  <a:gd name="T113" fmla="*/ 2147483647 h 1319"/>
                  <a:gd name="T114" fmla="*/ 2147483647 w 993"/>
                  <a:gd name="T115" fmla="*/ 2147483647 h 1319"/>
                  <a:gd name="T116" fmla="*/ 2147483647 w 993"/>
                  <a:gd name="T117" fmla="*/ 2147483647 h 1319"/>
                  <a:gd name="T118" fmla="*/ 2147483647 w 993"/>
                  <a:gd name="T119" fmla="*/ 2147483647 h 1319"/>
                  <a:gd name="T120" fmla="*/ 2147483647 w 993"/>
                  <a:gd name="T121" fmla="*/ 2147483647 h 1319"/>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993"/>
                  <a:gd name="T184" fmla="*/ 0 h 1319"/>
                  <a:gd name="T185" fmla="*/ 993 w 993"/>
                  <a:gd name="T186" fmla="*/ 1319 h 1319"/>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993" h="1319">
                    <a:moveTo>
                      <a:pt x="979" y="113"/>
                    </a:moveTo>
                    <a:lnTo>
                      <a:pt x="979" y="141"/>
                    </a:lnTo>
                    <a:lnTo>
                      <a:pt x="965" y="156"/>
                    </a:lnTo>
                    <a:lnTo>
                      <a:pt x="965" y="170"/>
                    </a:lnTo>
                    <a:lnTo>
                      <a:pt x="965" y="184"/>
                    </a:lnTo>
                    <a:lnTo>
                      <a:pt x="950" y="198"/>
                    </a:lnTo>
                    <a:lnTo>
                      <a:pt x="950" y="212"/>
                    </a:lnTo>
                    <a:lnTo>
                      <a:pt x="922" y="283"/>
                    </a:lnTo>
                    <a:lnTo>
                      <a:pt x="922" y="326"/>
                    </a:lnTo>
                    <a:lnTo>
                      <a:pt x="908" y="368"/>
                    </a:lnTo>
                    <a:lnTo>
                      <a:pt x="908" y="382"/>
                    </a:lnTo>
                    <a:lnTo>
                      <a:pt x="894" y="382"/>
                    </a:lnTo>
                    <a:lnTo>
                      <a:pt x="894" y="397"/>
                    </a:lnTo>
                    <a:lnTo>
                      <a:pt x="894" y="425"/>
                    </a:lnTo>
                    <a:lnTo>
                      <a:pt x="880" y="425"/>
                    </a:lnTo>
                    <a:lnTo>
                      <a:pt x="880" y="439"/>
                    </a:lnTo>
                    <a:lnTo>
                      <a:pt x="880" y="453"/>
                    </a:lnTo>
                    <a:lnTo>
                      <a:pt x="880" y="468"/>
                    </a:lnTo>
                    <a:lnTo>
                      <a:pt x="865" y="496"/>
                    </a:lnTo>
                    <a:lnTo>
                      <a:pt x="865" y="510"/>
                    </a:lnTo>
                    <a:lnTo>
                      <a:pt x="865" y="524"/>
                    </a:lnTo>
                    <a:lnTo>
                      <a:pt x="851" y="539"/>
                    </a:lnTo>
                    <a:lnTo>
                      <a:pt x="851" y="553"/>
                    </a:lnTo>
                    <a:lnTo>
                      <a:pt x="851" y="567"/>
                    </a:lnTo>
                    <a:lnTo>
                      <a:pt x="851" y="581"/>
                    </a:lnTo>
                    <a:lnTo>
                      <a:pt x="837" y="595"/>
                    </a:lnTo>
                    <a:lnTo>
                      <a:pt x="837" y="609"/>
                    </a:lnTo>
                    <a:lnTo>
                      <a:pt x="837" y="624"/>
                    </a:lnTo>
                    <a:lnTo>
                      <a:pt x="837" y="638"/>
                    </a:lnTo>
                    <a:lnTo>
                      <a:pt x="823" y="638"/>
                    </a:lnTo>
                    <a:lnTo>
                      <a:pt x="823" y="652"/>
                    </a:lnTo>
                    <a:lnTo>
                      <a:pt x="823" y="695"/>
                    </a:lnTo>
                    <a:lnTo>
                      <a:pt x="809" y="709"/>
                    </a:lnTo>
                    <a:lnTo>
                      <a:pt x="809" y="723"/>
                    </a:lnTo>
                    <a:lnTo>
                      <a:pt x="794" y="751"/>
                    </a:lnTo>
                    <a:lnTo>
                      <a:pt x="794" y="794"/>
                    </a:lnTo>
                    <a:lnTo>
                      <a:pt x="780" y="794"/>
                    </a:lnTo>
                    <a:lnTo>
                      <a:pt x="780" y="808"/>
                    </a:lnTo>
                    <a:lnTo>
                      <a:pt x="780" y="822"/>
                    </a:lnTo>
                    <a:lnTo>
                      <a:pt x="780" y="836"/>
                    </a:lnTo>
                    <a:lnTo>
                      <a:pt x="766" y="851"/>
                    </a:lnTo>
                    <a:lnTo>
                      <a:pt x="766" y="865"/>
                    </a:lnTo>
                    <a:lnTo>
                      <a:pt x="766" y="879"/>
                    </a:lnTo>
                    <a:lnTo>
                      <a:pt x="766" y="893"/>
                    </a:lnTo>
                    <a:lnTo>
                      <a:pt x="752" y="907"/>
                    </a:lnTo>
                    <a:lnTo>
                      <a:pt x="752" y="922"/>
                    </a:lnTo>
                    <a:lnTo>
                      <a:pt x="752" y="936"/>
                    </a:lnTo>
                    <a:lnTo>
                      <a:pt x="752" y="950"/>
                    </a:lnTo>
                    <a:lnTo>
                      <a:pt x="738" y="950"/>
                    </a:lnTo>
                    <a:lnTo>
                      <a:pt x="738" y="964"/>
                    </a:lnTo>
                    <a:lnTo>
                      <a:pt x="738" y="978"/>
                    </a:lnTo>
                    <a:lnTo>
                      <a:pt x="738" y="992"/>
                    </a:lnTo>
                    <a:lnTo>
                      <a:pt x="738" y="1007"/>
                    </a:lnTo>
                    <a:lnTo>
                      <a:pt x="724" y="1007"/>
                    </a:lnTo>
                    <a:lnTo>
                      <a:pt x="724" y="1021"/>
                    </a:lnTo>
                    <a:lnTo>
                      <a:pt x="724" y="1035"/>
                    </a:lnTo>
                    <a:lnTo>
                      <a:pt x="724" y="1049"/>
                    </a:lnTo>
                    <a:lnTo>
                      <a:pt x="724" y="1063"/>
                    </a:lnTo>
                    <a:lnTo>
                      <a:pt x="709" y="1063"/>
                    </a:lnTo>
                    <a:lnTo>
                      <a:pt x="709" y="1078"/>
                    </a:lnTo>
                    <a:lnTo>
                      <a:pt x="709" y="1092"/>
                    </a:lnTo>
                    <a:lnTo>
                      <a:pt x="695" y="1106"/>
                    </a:lnTo>
                    <a:lnTo>
                      <a:pt x="695" y="1120"/>
                    </a:lnTo>
                    <a:lnTo>
                      <a:pt x="695" y="1134"/>
                    </a:lnTo>
                    <a:lnTo>
                      <a:pt x="695" y="1148"/>
                    </a:lnTo>
                    <a:lnTo>
                      <a:pt x="681" y="1148"/>
                    </a:lnTo>
                    <a:lnTo>
                      <a:pt x="681" y="1163"/>
                    </a:lnTo>
                    <a:lnTo>
                      <a:pt x="667" y="1177"/>
                    </a:lnTo>
                    <a:lnTo>
                      <a:pt x="667" y="1191"/>
                    </a:lnTo>
                    <a:lnTo>
                      <a:pt x="653" y="1191"/>
                    </a:lnTo>
                    <a:lnTo>
                      <a:pt x="653" y="1205"/>
                    </a:lnTo>
                    <a:lnTo>
                      <a:pt x="638" y="1205"/>
                    </a:lnTo>
                    <a:lnTo>
                      <a:pt x="638" y="1219"/>
                    </a:lnTo>
                    <a:lnTo>
                      <a:pt x="624" y="1219"/>
                    </a:lnTo>
                    <a:lnTo>
                      <a:pt x="624" y="1234"/>
                    </a:lnTo>
                    <a:lnTo>
                      <a:pt x="610" y="1248"/>
                    </a:lnTo>
                    <a:lnTo>
                      <a:pt x="610" y="1262"/>
                    </a:lnTo>
                    <a:lnTo>
                      <a:pt x="596" y="1262"/>
                    </a:lnTo>
                    <a:lnTo>
                      <a:pt x="596" y="1276"/>
                    </a:lnTo>
                    <a:lnTo>
                      <a:pt x="582" y="1276"/>
                    </a:lnTo>
                    <a:lnTo>
                      <a:pt x="568" y="1290"/>
                    </a:lnTo>
                    <a:lnTo>
                      <a:pt x="553" y="1290"/>
                    </a:lnTo>
                    <a:lnTo>
                      <a:pt x="553" y="1304"/>
                    </a:lnTo>
                    <a:lnTo>
                      <a:pt x="539" y="1304"/>
                    </a:lnTo>
                    <a:lnTo>
                      <a:pt x="525" y="1304"/>
                    </a:lnTo>
                    <a:lnTo>
                      <a:pt x="525" y="1319"/>
                    </a:lnTo>
                    <a:lnTo>
                      <a:pt x="511" y="1319"/>
                    </a:lnTo>
                    <a:lnTo>
                      <a:pt x="497" y="1319"/>
                    </a:lnTo>
                    <a:lnTo>
                      <a:pt x="482" y="1319"/>
                    </a:lnTo>
                    <a:lnTo>
                      <a:pt x="468" y="1319"/>
                    </a:lnTo>
                    <a:lnTo>
                      <a:pt x="454" y="1319"/>
                    </a:lnTo>
                    <a:lnTo>
                      <a:pt x="440" y="1319"/>
                    </a:lnTo>
                    <a:lnTo>
                      <a:pt x="426" y="1319"/>
                    </a:lnTo>
                    <a:lnTo>
                      <a:pt x="412" y="1319"/>
                    </a:lnTo>
                    <a:lnTo>
                      <a:pt x="397" y="1319"/>
                    </a:lnTo>
                    <a:lnTo>
                      <a:pt x="341" y="1304"/>
                    </a:lnTo>
                    <a:lnTo>
                      <a:pt x="270" y="1276"/>
                    </a:lnTo>
                    <a:lnTo>
                      <a:pt x="256" y="1276"/>
                    </a:lnTo>
                    <a:lnTo>
                      <a:pt x="241" y="1262"/>
                    </a:lnTo>
                    <a:lnTo>
                      <a:pt x="227" y="1262"/>
                    </a:lnTo>
                    <a:lnTo>
                      <a:pt x="213" y="1262"/>
                    </a:lnTo>
                    <a:lnTo>
                      <a:pt x="199" y="1248"/>
                    </a:lnTo>
                    <a:lnTo>
                      <a:pt x="185" y="1248"/>
                    </a:lnTo>
                    <a:lnTo>
                      <a:pt x="170" y="1234"/>
                    </a:lnTo>
                    <a:lnTo>
                      <a:pt x="156" y="1234"/>
                    </a:lnTo>
                    <a:lnTo>
                      <a:pt x="142" y="1234"/>
                    </a:lnTo>
                    <a:lnTo>
                      <a:pt x="128" y="1234"/>
                    </a:lnTo>
                    <a:lnTo>
                      <a:pt x="128" y="1219"/>
                    </a:lnTo>
                    <a:lnTo>
                      <a:pt x="114" y="1219"/>
                    </a:lnTo>
                    <a:lnTo>
                      <a:pt x="100" y="1219"/>
                    </a:lnTo>
                    <a:lnTo>
                      <a:pt x="85" y="1219"/>
                    </a:lnTo>
                    <a:lnTo>
                      <a:pt x="85" y="1205"/>
                    </a:lnTo>
                    <a:lnTo>
                      <a:pt x="71" y="1205"/>
                    </a:lnTo>
                    <a:lnTo>
                      <a:pt x="57" y="1205"/>
                    </a:lnTo>
                    <a:lnTo>
                      <a:pt x="43" y="1205"/>
                    </a:lnTo>
                    <a:lnTo>
                      <a:pt x="29" y="1191"/>
                    </a:lnTo>
                    <a:lnTo>
                      <a:pt x="14" y="1191"/>
                    </a:lnTo>
                    <a:lnTo>
                      <a:pt x="0" y="1191"/>
                    </a:lnTo>
                    <a:lnTo>
                      <a:pt x="0" y="1177"/>
                    </a:lnTo>
                    <a:lnTo>
                      <a:pt x="14" y="1148"/>
                    </a:lnTo>
                    <a:lnTo>
                      <a:pt x="14" y="1134"/>
                    </a:lnTo>
                    <a:lnTo>
                      <a:pt x="29" y="1092"/>
                    </a:lnTo>
                    <a:lnTo>
                      <a:pt x="43" y="1035"/>
                    </a:lnTo>
                    <a:lnTo>
                      <a:pt x="57" y="1021"/>
                    </a:lnTo>
                    <a:lnTo>
                      <a:pt x="57" y="1007"/>
                    </a:lnTo>
                    <a:lnTo>
                      <a:pt x="57" y="992"/>
                    </a:lnTo>
                    <a:lnTo>
                      <a:pt x="57" y="978"/>
                    </a:lnTo>
                    <a:lnTo>
                      <a:pt x="71" y="964"/>
                    </a:lnTo>
                    <a:lnTo>
                      <a:pt x="85" y="964"/>
                    </a:lnTo>
                    <a:lnTo>
                      <a:pt x="114" y="964"/>
                    </a:lnTo>
                    <a:lnTo>
                      <a:pt x="128" y="964"/>
                    </a:lnTo>
                    <a:lnTo>
                      <a:pt x="128" y="922"/>
                    </a:lnTo>
                    <a:lnTo>
                      <a:pt x="128" y="907"/>
                    </a:lnTo>
                    <a:lnTo>
                      <a:pt x="156" y="780"/>
                    </a:lnTo>
                    <a:lnTo>
                      <a:pt x="156" y="765"/>
                    </a:lnTo>
                    <a:lnTo>
                      <a:pt x="156" y="751"/>
                    </a:lnTo>
                    <a:lnTo>
                      <a:pt x="156" y="737"/>
                    </a:lnTo>
                    <a:lnTo>
                      <a:pt x="170" y="709"/>
                    </a:lnTo>
                    <a:lnTo>
                      <a:pt x="170" y="680"/>
                    </a:lnTo>
                    <a:lnTo>
                      <a:pt x="170" y="638"/>
                    </a:lnTo>
                    <a:lnTo>
                      <a:pt x="170" y="581"/>
                    </a:lnTo>
                    <a:lnTo>
                      <a:pt x="170" y="539"/>
                    </a:lnTo>
                    <a:lnTo>
                      <a:pt x="185" y="496"/>
                    </a:lnTo>
                    <a:lnTo>
                      <a:pt x="185" y="468"/>
                    </a:lnTo>
                    <a:lnTo>
                      <a:pt x="185" y="425"/>
                    </a:lnTo>
                    <a:lnTo>
                      <a:pt x="185" y="411"/>
                    </a:lnTo>
                    <a:lnTo>
                      <a:pt x="185" y="397"/>
                    </a:lnTo>
                    <a:lnTo>
                      <a:pt x="241" y="397"/>
                    </a:lnTo>
                    <a:lnTo>
                      <a:pt x="284" y="397"/>
                    </a:lnTo>
                    <a:lnTo>
                      <a:pt x="298" y="397"/>
                    </a:lnTo>
                    <a:lnTo>
                      <a:pt x="326" y="397"/>
                    </a:lnTo>
                    <a:lnTo>
                      <a:pt x="341" y="397"/>
                    </a:lnTo>
                    <a:lnTo>
                      <a:pt x="383" y="411"/>
                    </a:lnTo>
                    <a:lnTo>
                      <a:pt x="397" y="411"/>
                    </a:lnTo>
                    <a:lnTo>
                      <a:pt x="412" y="411"/>
                    </a:lnTo>
                    <a:lnTo>
                      <a:pt x="426" y="411"/>
                    </a:lnTo>
                    <a:lnTo>
                      <a:pt x="440" y="411"/>
                    </a:lnTo>
                    <a:lnTo>
                      <a:pt x="440" y="425"/>
                    </a:lnTo>
                    <a:lnTo>
                      <a:pt x="454" y="425"/>
                    </a:lnTo>
                    <a:lnTo>
                      <a:pt x="468" y="425"/>
                    </a:lnTo>
                    <a:lnTo>
                      <a:pt x="482" y="382"/>
                    </a:lnTo>
                    <a:lnTo>
                      <a:pt x="497" y="283"/>
                    </a:lnTo>
                    <a:lnTo>
                      <a:pt x="511" y="198"/>
                    </a:lnTo>
                    <a:lnTo>
                      <a:pt x="511" y="184"/>
                    </a:lnTo>
                    <a:lnTo>
                      <a:pt x="525" y="113"/>
                    </a:lnTo>
                    <a:lnTo>
                      <a:pt x="525" y="56"/>
                    </a:lnTo>
                    <a:lnTo>
                      <a:pt x="539" y="0"/>
                    </a:lnTo>
                    <a:lnTo>
                      <a:pt x="568" y="0"/>
                    </a:lnTo>
                    <a:lnTo>
                      <a:pt x="596" y="0"/>
                    </a:lnTo>
                    <a:lnTo>
                      <a:pt x="681" y="14"/>
                    </a:lnTo>
                    <a:lnTo>
                      <a:pt x="738" y="28"/>
                    </a:lnTo>
                    <a:lnTo>
                      <a:pt x="780" y="42"/>
                    </a:lnTo>
                    <a:lnTo>
                      <a:pt x="794" y="42"/>
                    </a:lnTo>
                    <a:lnTo>
                      <a:pt x="809" y="42"/>
                    </a:lnTo>
                    <a:lnTo>
                      <a:pt x="851" y="42"/>
                    </a:lnTo>
                    <a:lnTo>
                      <a:pt x="865" y="42"/>
                    </a:lnTo>
                    <a:lnTo>
                      <a:pt x="865" y="56"/>
                    </a:lnTo>
                    <a:lnTo>
                      <a:pt x="880" y="56"/>
                    </a:lnTo>
                    <a:lnTo>
                      <a:pt x="922" y="56"/>
                    </a:lnTo>
                    <a:lnTo>
                      <a:pt x="979" y="56"/>
                    </a:lnTo>
                    <a:lnTo>
                      <a:pt x="993" y="56"/>
                    </a:lnTo>
                    <a:lnTo>
                      <a:pt x="979" y="70"/>
                    </a:lnTo>
                    <a:lnTo>
                      <a:pt x="993" y="70"/>
                    </a:lnTo>
                    <a:lnTo>
                      <a:pt x="979" y="85"/>
                    </a:lnTo>
                    <a:lnTo>
                      <a:pt x="979" y="99"/>
                    </a:lnTo>
                    <a:lnTo>
                      <a:pt x="979" y="113"/>
                    </a:lnTo>
                    <a:close/>
                  </a:path>
                </a:pathLst>
              </a:custGeom>
              <a:noFill/>
              <a:ln w="0" cap="flat">
                <a:solidFill>
                  <a:srgbClr val="000000"/>
                </a:solidFill>
                <a:prstDash val="solid"/>
                <a:round/>
                <a:headEnd/>
                <a:tailEnd/>
              </a:ln>
              <a:extLst>
                <a:ext uri="{909E8E84-426E-40DD-AFC4-6F175D3DCCD1}">
                  <a14:hiddenFill xmlns="" xmlns:a14="http://schemas.microsoft.com/office/drawing/2010/main">
                    <a:solidFill>
                      <a:srgbClr val="FFFFFF"/>
                    </a:solidFill>
                  </a14:hiddenFill>
                </a:ext>
              </a:extLst>
            </p:spPr>
            <p:txBody>
              <a:bodyPr/>
              <a:lstStyle/>
              <a:p>
                <a:endParaRPr lang="ja-JP" altLang="en-US"/>
              </a:p>
            </p:txBody>
          </p:sp>
          <p:sp>
            <p:nvSpPr>
              <p:cNvPr id="33942" name="Freeform 187"/>
              <p:cNvSpPr>
                <a:spLocks noChangeAspect="1"/>
              </p:cNvSpPr>
              <p:nvPr/>
            </p:nvSpPr>
            <p:spPr bwMode="auto">
              <a:xfrm>
                <a:off x="9913" y="4285"/>
                <a:ext cx="1606" cy="2982"/>
              </a:xfrm>
              <a:custGeom>
                <a:avLst/>
                <a:gdLst>
                  <a:gd name="T0" fmla="*/ 2147483647 w 1006"/>
                  <a:gd name="T1" fmla="*/ 2147483647 h 1873"/>
                  <a:gd name="T2" fmla="*/ 2147483647 w 1006"/>
                  <a:gd name="T3" fmla="*/ 2147483647 h 1873"/>
                  <a:gd name="T4" fmla="*/ 2147483647 w 1006"/>
                  <a:gd name="T5" fmla="*/ 2147483647 h 1873"/>
                  <a:gd name="T6" fmla="*/ 2147483647 w 1006"/>
                  <a:gd name="T7" fmla="*/ 2147483647 h 1873"/>
                  <a:gd name="T8" fmla="*/ 2147483647 w 1006"/>
                  <a:gd name="T9" fmla="*/ 2147483647 h 1873"/>
                  <a:gd name="T10" fmla="*/ 2147483647 w 1006"/>
                  <a:gd name="T11" fmla="*/ 2147483647 h 1873"/>
                  <a:gd name="T12" fmla="*/ 2147483647 w 1006"/>
                  <a:gd name="T13" fmla="*/ 2147483647 h 1873"/>
                  <a:gd name="T14" fmla="*/ 2147483647 w 1006"/>
                  <a:gd name="T15" fmla="*/ 2147483647 h 1873"/>
                  <a:gd name="T16" fmla="*/ 2147483647 w 1006"/>
                  <a:gd name="T17" fmla="*/ 2147483647 h 1873"/>
                  <a:gd name="T18" fmla="*/ 2147483647 w 1006"/>
                  <a:gd name="T19" fmla="*/ 2147483647 h 1873"/>
                  <a:gd name="T20" fmla="*/ 2147483647 w 1006"/>
                  <a:gd name="T21" fmla="*/ 2147483647 h 1873"/>
                  <a:gd name="T22" fmla="*/ 2147483647 w 1006"/>
                  <a:gd name="T23" fmla="*/ 2147483647 h 1873"/>
                  <a:gd name="T24" fmla="*/ 2147483647 w 1006"/>
                  <a:gd name="T25" fmla="*/ 2147483647 h 1873"/>
                  <a:gd name="T26" fmla="*/ 2147483647 w 1006"/>
                  <a:gd name="T27" fmla="*/ 2147483647 h 1873"/>
                  <a:gd name="T28" fmla="*/ 2147483647 w 1006"/>
                  <a:gd name="T29" fmla="*/ 2147483647 h 1873"/>
                  <a:gd name="T30" fmla="*/ 2147483647 w 1006"/>
                  <a:gd name="T31" fmla="*/ 2147483647 h 1873"/>
                  <a:gd name="T32" fmla="*/ 2147483647 w 1006"/>
                  <a:gd name="T33" fmla="*/ 2147483647 h 1873"/>
                  <a:gd name="T34" fmla="*/ 2147483647 w 1006"/>
                  <a:gd name="T35" fmla="*/ 2147483647 h 1873"/>
                  <a:gd name="T36" fmla="*/ 2147483647 w 1006"/>
                  <a:gd name="T37" fmla="*/ 2147483647 h 1873"/>
                  <a:gd name="T38" fmla="*/ 2147483647 w 1006"/>
                  <a:gd name="T39" fmla="*/ 2147483647 h 1873"/>
                  <a:gd name="T40" fmla="*/ 2147483647 w 1006"/>
                  <a:gd name="T41" fmla="*/ 2147483647 h 1873"/>
                  <a:gd name="T42" fmla="*/ 2147483647 w 1006"/>
                  <a:gd name="T43" fmla="*/ 2147483647 h 1873"/>
                  <a:gd name="T44" fmla="*/ 2147483647 w 1006"/>
                  <a:gd name="T45" fmla="*/ 2147483647 h 1873"/>
                  <a:gd name="T46" fmla="*/ 2147483647 w 1006"/>
                  <a:gd name="T47" fmla="*/ 2147483647 h 1873"/>
                  <a:gd name="T48" fmla="*/ 2147483647 w 1006"/>
                  <a:gd name="T49" fmla="*/ 2147483647 h 1873"/>
                  <a:gd name="T50" fmla="*/ 2147483647 w 1006"/>
                  <a:gd name="T51" fmla="*/ 2147483647 h 1873"/>
                  <a:gd name="T52" fmla="*/ 2147483647 w 1006"/>
                  <a:gd name="T53" fmla="*/ 2147483647 h 1873"/>
                  <a:gd name="T54" fmla="*/ 2147483647 w 1006"/>
                  <a:gd name="T55" fmla="*/ 2147483647 h 1873"/>
                  <a:gd name="T56" fmla="*/ 2147483647 w 1006"/>
                  <a:gd name="T57" fmla="*/ 2147483647 h 1873"/>
                  <a:gd name="T58" fmla="*/ 2147483647 w 1006"/>
                  <a:gd name="T59" fmla="*/ 2147483647 h 1873"/>
                  <a:gd name="T60" fmla="*/ 2147483647 w 1006"/>
                  <a:gd name="T61" fmla="*/ 2147483647 h 1873"/>
                  <a:gd name="T62" fmla="*/ 2147483647 w 1006"/>
                  <a:gd name="T63" fmla="*/ 2147483647 h 1873"/>
                  <a:gd name="T64" fmla="*/ 2147483647 w 1006"/>
                  <a:gd name="T65" fmla="*/ 2147483647 h 1873"/>
                  <a:gd name="T66" fmla="*/ 2147483647 w 1006"/>
                  <a:gd name="T67" fmla="*/ 2147483647 h 1873"/>
                  <a:gd name="T68" fmla="*/ 2147483647 w 1006"/>
                  <a:gd name="T69" fmla="*/ 2147483647 h 1873"/>
                  <a:gd name="T70" fmla="*/ 2147483647 w 1006"/>
                  <a:gd name="T71" fmla="*/ 2147483647 h 1873"/>
                  <a:gd name="T72" fmla="*/ 2147483647 w 1006"/>
                  <a:gd name="T73" fmla="*/ 2147483647 h 1873"/>
                  <a:gd name="T74" fmla="*/ 2147483647 w 1006"/>
                  <a:gd name="T75" fmla="*/ 2147483647 h 1873"/>
                  <a:gd name="T76" fmla="*/ 2147483647 w 1006"/>
                  <a:gd name="T77" fmla="*/ 2147483647 h 1873"/>
                  <a:gd name="T78" fmla="*/ 2147483647 w 1006"/>
                  <a:gd name="T79" fmla="*/ 2147483647 h 1873"/>
                  <a:gd name="T80" fmla="*/ 2147483647 w 1006"/>
                  <a:gd name="T81" fmla="*/ 2147483647 h 1873"/>
                  <a:gd name="T82" fmla="*/ 2147483647 w 1006"/>
                  <a:gd name="T83" fmla="*/ 2147483647 h 1873"/>
                  <a:gd name="T84" fmla="*/ 2147483647 w 1006"/>
                  <a:gd name="T85" fmla="*/ 2147483647 h 1873"/>
                  <a:gd name="T86" fmla="*/ 2147483647 w 1006"/>
                  <a:gd name="T87" fmla="*/ 2147483647 h 1873"/>
                  <a:gd name="T88" fmla="*/ 2147483647 w 1006"/>
                  <a:gd name="T89" fmla="*/ 2147483647 h 1873"/>
                  <a:gd name="T90" fmla="*/ 2147483647 w 1006"/>
                  <a:gd name="T91" fmla="*/ 2147483647 h 1873"/>
                  <a:gd name="T92" fmla="*/ 2147483647 w 1006"/>
                  <a:gd name="T93" fmla="*/ 2147483647 h 1873"/>
                  <a:gd name="T94" fmla="*/ 2147483647 w 1006"/>
                  <a:gd name="T95" fmla="*/ 2147483647 h 1873"/>
                  <a:gd name="T96" fmla="*/ 2147483647 w 1006"/>
                  <a:gd name="T97" fmla="*/ 2147483647 h 1873"/>
                  <a:gd name="T98" fmla="*/ 2147483647 w 1006"/>
                  <a:gd name="T99" fmla="*/ 2147483647 h 1873"/>
                  <a:gd name="T100" fmla="*/ 2147483647 w 1006"/>
                  <a:gd name="T101" fmla="*/ 2147483647 h 1873"/>
                  <a:gd name="T102" fmla="*/ 2147483647 w 1006"/>
                  <a:gd name="T103" fmla="*/ 2147483647 h 1873"/>
                  <a:gd name="T104" fmla="*/ 2147483647 w 1006"/>
                  <a:gd name="T105" fmla="*/ 2147483647 h 1873"/>
                  <a:gd name="T106" fmla="*/ 2147483647 w 1006"/>
                  <a:gd name="T107" fmla="*/ 0 h 1873"/>
                  <a:gd name="T108" fmla="*/ 2147483647 w 1006"/>
                  <a:gd name="T109" fmla="*/ 2147483647 h 1873"/>
                  <a:gd name="T110" fmla="*/ 2147483647 w 1006"/>
                  <a:gd name="T111" fmla="*/ 2147483647 h 1873"/>
                  <a:gd name="T112" fmla="*/ 2147483647 w 1006"/>
                  <a:gd name="T113" fmla="*/ 2147483647 h 1873"/>
                  <a:gd name="T114" fmla="*/ 2147483647 w 1006"/>
                  <a:gd name="T115" fmla="*/ 2147483647 h 1873"/>
                  <a:gd name="T116" fmla="*/ 2147483647 w 1006"/>
                  <a:gd name="T117" fmla="*/ 2147483647 h 1873"/>
                  <a:gd name="T118" fmla="*/ 2147483647 w 1006"/>
                  <a:gd name="T119" fmla="*/ 2147483647 h 1873"/>
                  <a:gd name="T120" fmla="*/ 2147483647 w 1006"/>
                  <a:gd name="T121" fmla="*/ 2147483647 h 187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006"/>
                  <a:gd name="T184" fmla="*/ 0 h 1873"/>
                  <a:gd name="T185" fmla="*/ 1006 w 1006"/>
                  <a:gd name="T186" fmla="*/ 1873 h 187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006" h="1873">
                    <a:moveTo>
                      <a:pt x="723" y="553"/>
                    </a:moveTo>
                    <a:lnTo>
                      <a:pt x="723" y="568"/>
                    </a:lnTo>
                    <a:lnTo>
                      <a:pt x="737" y="582"/>
                    </a:lnTo>
                    <a:lnTo>
                      <a:pt x="751" y="596"/>
                    </a:lnTo>
                    <a:lnTo>
                      <a:pt x="765" y="610"/>
                    </a:lnTo>
                    <a:lnTo>
                      <a:pt x="765" y="624"/>
                    </a:lnTo>
                    <a:lnTo>
                      <a:pt x="780" y="639"/>
                    </a:lnTo>
                    <a:lnTo>
                      <a:pt x="780" y="653"/>
                    </a:lnTo>
                    <a:lnTo>
                      <a:pt x="794" y="653"/>
                    </a:lnTo>
                    <a:lnTo>
                      <a:pt x="794" y="667"/>
                    </a:lnTo>
                    <a:lnTo>
                      <a:pt x="808" y="681"/>
                    </a:lnTo>
                    <a:lnTo>
                      <a:pt x="808" y="695"/>
                    </a:lnTo>
                    <a:lnTo>
                      <a:pt x="822" y="695"/>
                    </a:lnTo>
                    <a:lnTo>
                      <a:pt x="822" y="710"/>
                    </a:lnTo>
                    <a:lnTo>
                      <a:pt x="836" y="724"/>
                    </a:lnTo>
                    <a:lnTo>
                      <a:pt x="850" y="752"/>
                    </a:lnTo>
                    <a:lnTo>
                      <a:pt x="865" y="752"/>
                    </a:lnTo>
                    <a:lnTo>
                      <a:pt x="865" y="780"/>
                    </a:lnTo>
                    <a:lnTo>
                      <a:pt x="893" y="809"/>
                    </a:lnTo>
                    <a:lnTo>
                      <a:pt x="907" y="823"/>
                    </a:lnTo>
                    <a:lnTo>
                      <a:pt x="907" y="837"/>
                    </a:lnTo>
                    <a:lnTo>
                      <a:pt x="921" y="851"/>
                    </a:lnTo>
                    <a:lnTo>
                      <a:pt x="936" y="866"/>
                    </a:lnTo>
                    <a:lnTo>
                      <a:pt x="950" y="880"/>
                    </a:lnTo>
                    <a:lnTo>
                      <a:pt x="950" y="894"/>
                    </a:lnTo>
                    <a:lnTo>
                      <a:pt x="964" y="894"/>
                    </a:lnTo>
                    <a:lnTo>
                      <a:pt x="964" y="908"/>
                    </a:lnTo>
                    <a:lnTo>
                      <a:pt x="978" y="922"/>
                    </a:lnTo>
                    <a:lnTo>
                      <a:pt x="992" y="936"/>
                    </a:lnTo>
                    <a:lnTo>
                      <a:pt x="992" y="951"/>
                    </a:lnTo>
                    <a:lnTo>
                      <a:pt x="1006" y="965"/>
                    </a:lnTo>
                    <a:lnTo>
                      <a:pt x="1006" y="979"/>
                    </a:lnTo>
                    <a:lnTo>
                      <a:pt x="1006" y="993"/>
                    </a:lnTo>
                    <a:lnTo>
                      <a:pt x="992" y="1007"/>
                    </a:lnTo>
                    <a:lnTo>
                      <a:pt x="978" y="1022"/>
                    </a:lnTo>
                    <a:lnTo>
                      <a:pt x="964" y="1036"/>
                    </a:lnTo>
                    <a:lnTo>
                      <a:pt x="936" y="1064"/>
                    </a:lnTo>
                    <a:lnTo>
                      <a:pt x="921" y="1078"/>
                    </a:lnTo>
                    <a:lnTo>
                      <a:pt x="907" y="1093"/>
                    </a:lnTo>
                    <a:lnTo>
                      <a:pt x="907" y="1107"/>
                    </a:lnTo>
                    <a:lnTo>
                      <a:pt x="893" y="1107"/>
                    </a:lnTo>
                    <a:lnTo>
                      <a:pt x="865" y="1107"/>
                    </a:lnTo>
                    <a:lnTo>
                      <a:pt x="850" y="1107"/>
                    </a:lnTo>
                    <a:lnTo>
                      <a:pt x="836" y="1107"/>
                    </a:lnTo>
                    <a:lnTo>
                      <a:pt x="836" y="1121"/>
                    </a:lnTo>
                    <a:lnTo>
                      <a:pt x="850" y="1121"/>
                    </a:lnTo>
                    <a:lnTo>
                      <a:pt x="850" y="1135"/>
                    </a:lnTo>
                    <a:lnTo>
                      <a:pt x="850" y="1149"/>
                    </a:lnTo>
                    <a:lnTo>
                      <a:pt x="850" y="1163"/>
                    </a:lnTo>
                    <a:lnTo>
                      <a:pt x="850" y="1178"/>
                    </a:lnTo>
                    <a:lnTo>
                      <a:pt x="850" y="1192"/>
                    </a:lnTo>
                    <a:lnTo>
                      <a:pt x="850" y="1206"/>
                    </a:lnTo>
                    <a:lnTo>
                      <a:pt x="850" y="1220"/>
                    </a:lnTo>
                    <a:lnTo>
                      <a:pt x="865" y="1220"/>
                    </a:lnTo>
                    <a:lnTo>
                      <a:pt x="865" y="1234"/>
                    </a:lnTo>
                    <a:lnTo>
                      <a:pt x="865" y="1249"/>
                    </a:lnTo>
                    <a:lnTo>
                      <a:pt x="865" y="1263"/>
                    </a:lnTo>
                    <a:lnTo>
                      <a:pt x="865" y="1277"/>
                    </a:lnTo>
                    <a:lnTo>
                      <a:pt x="850" y="1291"/>
                    </a:lnTo>
                    <a:lnTo>
                      <a:pt x="850" y="1305"/>
                    </a:lnTo>
                    <a:lnTo>
                      <a:pt x="865" y="1319"/>
                    </a:lnTo>
                    <a:lnTo>
                      <a:pt x="865" y="1334"/>
                    </a:lnTo>
                    <a:lnTo>
                      <a:pt x="865" y="1348"/>
                    </a:lnTo>
                    <a:lnTo>
                      <a:pt x="879" y="1348"/>
                    </a:lnTo>
                    <a:lnTo>
                      <a:pt x="879" y="1362"/>
                    </a:lnTo>
                    <a:lnTo>
                      <a:pt x="879" y="1376"/>
                    </a:lnTo>
                    <a:lnTo>
                      <a:pt x="879" y="1390"/>
                    </a:lnTo>
                    <a:lnTo>
                      <a:pt x="865" y="1405"/>
                    </a:lnTo>
                    <a:lnTo>
                      <a:pt x="865" y="1433"/>
                    </a:lnTo>
                    <a:lnTo>
                      <a:pt x="865" y="1447"/>
                    </a:lnTo>
                    <a:lnTo>
                      <a:pt x="865" y="1461"/>
                    </a:lnTo>
                    <a:lnTo>
                      <a:pt x="865" y="1475"/>
                    </a:lnTo>
                    <a:lnTo>
                      <a:pt x="865" y="1490"/>
                    </a:lnTo>
                    <a:lnTo>
                      <a:pt x="850" y="1504"/>
                    </a:lnTo>
                    <a:lnTo>
                      <a:pt x="850" y="1518"/>
                    </a:lnTo>
                    <a:lnTo>
                      <a:pt x="850" y="1532"/>
                    </a:lnTo>
                    <a:lnTo>
                      <a:pt x="850" y="1546"/>
                    </a:lnTo>
                    <a:lnTo>
                      <a:pt x="850" y="1561"/>
                    </a:lnTo>
                    <a:lnTo>
                      <a:pt x="836" y="1561"/>
                    </a:lnTo>
                    <a:lnTo>
                      <a:pt x="836" y="1575"/>
                    </a:lnTo>
                    <a:lnTo>
                      <a:pt x="822" y="1617"/>
                    </a:lnTo>
                    <a:lnTo>
                      <a:pt x="808" y="1617"/>
                    </a:lnTo>
                    <a:lnTo>
                      <a:pt x="794" y="1617"/>
                    </a:lnTo>
                    <a:lnTo>
                      <a:pt x="780" y="1617"/>
                    </a:lnTo>
                    <a:lnTo>
                      <a:pt x="765" y="1617"/>
                    </a:lnTo>
                    <a:lnTo>
                      <a:pt x="780" y="1632"/>
                    </a:lnTo>
                    <a:lnTo>
                      <a:pt x="780" y="1646"/>
                    </a:lnTo>
                    <a:lnTo>
                      <a:pt x="780" y="1660"/>
                    </a:lnTo>
                    <a:lnTo>
                      <a:pt x="794" y="1674"/>
                    </a:lnTo>
                    <a:lnTo>
                      <a:pt x="794" y="1688"/>
                    </a:lnTo>
                    <a:lnTo>
                      <a:pt x="780" y="1688"/>
                    </a:lnTo>
                    <a:lnTo>
                      <a:pt x="765" y="1688"/>
                    </a:lnTo>
                    <a:lnTo>
                      <a:pt x="751" y="1702"/>
                    </a:lnTo>
                    <a:lnTo>
                      <a:pt x="737" y="1702"/>
                    </a:lnTo>
                    <a:lnTo>
                      <a:pt x="723" y="1702"/>
                    </a:lnTo>
                    <a:lnTo>
                      <a:pt x="723" y="1717"/>
                    </a:lnTo>
                    <a:lnTo>
                      <a:pt x="709" y="1717"/>
                    </a:lnTo>
                    <a:lnTo>
                      <a:pt x="694" y="1717"/>
                    </a:lnTo>
                    <a:lnTo>
                      <a:pt x="680" y="1717"/>
                    </a:lnTo>
                    <a:lnTo>
                      <a:pt x="680" y="1731"/>
                    </a:lnTo>
                    <a:lnTo>
                      <a:pt x="666" y="1731"/>
                    </a:lnTo>
                    <a:lnTo>
                      <a:pt x="652" y="1731"/>
                    </a:lnTo>
                    <a:lnTo>
                      <a:pt x="652" y="1745"/>
                    </a:lnTo>
                    <a:lnTo>
                      <a:pt x="638" y="1745"/>
                    </a:lnTo>
                    <a:lnTo>
                      <a:pt x="624" y="1745"/>
                    </a:lnTo>
                    <a:lnTo>
                      <a:pt x="624" y="1759"/>
                    </a:lnTo>
                    <a:lnTo>
                      <a:pt x="609" y="1759"/>
                    </a:lnTo>
                    <a:lnTo>
                      <a:pt x="595" y="1759"/>
                    </a:lnTo>
                    <a:lnTo>
                      <a:pt x="595" y="1773"/>
                    </a:lnTo>
                    <a:lnTo>
                      <a:pt x="581" y="1773"/>
                    </a:lnTo>
                    <a:lnTo>
                      <a:pt x="567" y="1773"/>
                    </a:lnTo>
                    <a:lnTo>
                      <a:pt x="567" y="1788"/>
                    </a:lnTo>
                    <a:lnTo>
                      <a:pt x="553" y="1788"/>
                    </a:lnTo>
                    <a:lnTo>
                      <a:pt x="538" y="1802"/>
                    </a:lnTo>
                    <a:lnTo>
                      <a:pt x="524" y="1802"/>
                    </a:lnTo>
                    <a:lnTo>
                      <a:pt x="524" y="1816"/>
                    </a:lnTo>
                    <a:lnTo>
                      <a:pt x="510" y="1816"/>
                    </a:lnTo>
                    <a:lnTo>
                      <a:pt x="496" y="1816"/>
                    </a:lnTo>
                    <a:lnTo>
                      <a:pt x="496" y="1830"/>
                    </a:lnTo>
                    <a:lnTo>
                      <a:pt x="482" y="1830"/>
                    </a:lnTo>
                    <a:lnTo>
                      <a:pt x="468" y="1830"/>
                    </a:lnTo>
                    <a:lnTo>
                      <a:pt x="453" y="1844"/>
                    </a:lnTo>
                    <a:lnTo>
                      <a:pt x="439" y="1844"/>
                    </a:lnTo>
                    <a:lnTo>
                      <a:pt x="425" y="1844"/>
                    </a:lnTo>
                    <a:lnTo>
                      <a:pt x="425" y="1858"/>
                    </a:lnTo>
                    <a:lnTo>
                      <a:pt x="411" y="1858"/>
                    </a:lnTo>
                    <a:lnTo>
                      <a:pt x="397" y="1858"/>
                    </a:lnTo>
                    <a:lnTo>
                      <a:pt x="382" y="1873"/>
                    </a:lnTo>
                    <a:lnTo>
                      <a:pt x="368" y="1873"/>
                    </a:lnTo>
                    <a:lnTo>
                      <a:pt x="354" y="1873"/>
                    </a:lnTo>
                    <a:lnTo>
                      <a:pt x="340" y="1873"/>
                    </a:lnTo>
                    <a:lnTo>
                      <a:pt x="326" y="1873"/>
                    </a:lnTo>
                    <a:lnTo>
                      <a:pt x="312" y="1873"/>
                    </a:lnTo>
                    <a:lnTo>
                      <a:pt x="312" y="1858"/>
                    </a:lnTo>
                    <a:lnTo>
                      <a:pt x="297" y="1858"/>
                    </a:lnTo>
                    <a:lnTo>
                      <a:pt x="283" y="1858"/>
                    </a:lnTo>
                    <a:lnTo>
                      <a:pt x="283" y="1844"/>
                    </a:lnTo>
                    <a:lnTo>
                      <a:pt x="269" y="1844"/>
                    </a:lnTo>
                    <a:lnTo>
                      <a:pt x="269" y="1830"/>
                    </a:lnTo>
                    <a:lnTo>
                      <a:pt x="283" y="1830"/>
                    </a:lnTo>
                    <a:lnTo>
                      <a:pt x="283" y="1816"/>
                    </a:lnTo>
                    <a:lnTo>
                      <a:pt x="297" y="1816"/>
                    </a:lnTo>
                    <a:lnTo>
                      <a:pt x="297" y="1802"/>
                    </a:lnTo>
                    <a:lnTo>
                      <a:pt x="312" y="1788"/>
                    </a:lnTo>
                    <a:lnTo>
                      <a:pt x="312" y="1773"/>
                    </a:lnTo>
                    <a:lnTo>
                      <a:pt x="326" y="1773"/>
                    </a:lnTo>
                    <a:lnTo>
                      <a:pt x="326" y="1759"/>
                    </a:lnTo>
                    <a:lnTo>
                      <a:pt x="340" y="1745"/>
                    </a:lnTo>
                    <a:lnTo>
                      <a:pt x="340" y="1731"/>
                    </a:lnTo>
                    <a:lnTo>
                      <a:pt x="354" y="1717"/>
                    </a:lnTo>
                    <a:lnTo>
                      <a:pt x="354" y="1702"/>
                    </a:lnTo>
                    <a:lnTo>
                      <a:pt x="354" y="1688"/>
                    </a:lnTo>
                    <a:lnTo>
                      <a:pt x="354" y="1674"/>
                    </a:lnTo>
                    <a:lnTo>
                      <a:pt x="354" y="1660"/>
                    </a:lnTo>
                    <a:lnTo>
                      <a:pt x="354" y="1646"/>
                    </a:lnTo>
                    <a:lnTo>
                      <a:pt x="368" y="1632"/>
                    </a:lnTo>
                    <a:lnTo>
                      <a:pt x="368" y="1617"/>
                    </a:lnTo>
                    <a:lnTo>
                      <a:pt x="354" y="1603"/>
                    </a:lnTo>
                    <a:lnTo>
                      <a:pt x="354" y="1589"/>
                    </a:lnTo>
                    <a:lnTo>
                      <a:pt x="354" y="1575"/>
                    </a:lnTo>
                    <a:lnTo>
                      <a:pt x="354" y="1561"/>
                    </a:lnTo>
                    <a:lnTo>
                      <a:pt x="354" y="1546"/>
                    </a:lnTo>
                    <a:lnTo>
                      <a:pt x="340" y="1546"/>
                    </a:lnTo>
                    <a:lnTo>
                      <a:pt x="340" y="1532"/>
                    </a:lnTo>
                    <a:lnTo>
                      <a:pt x="340" y="1518"/>
                    </a:lnTo>
                    <a:lnTo>
                      <a:pt x="340" y="1504"/>
                    </a:lnTo>
                    <a:lnTo>
                      <a:pt x="326" y="1504"/>
                    </a:lnTo>
                    <a:lnTo>
                      <a:pt x="326" y="1490"/>
                    </a:lnTo>
                    <a:lnTo>
                      <a:pt x="312" y="1475"/>
                    </a:lnTo>
                    <a:lnTo>
                      <a:pt x="312" y="1461"/>
                    </a:lnTo>
                    <a:lnTo>
                      <a:pt x="297" y="1461"/>
                    </a:lnTo>
                    <a:lnTo>
                      <a:pt x="297" y="1447"/>
                    </a:lnTo>
                    <a:lnTo>
                      <a:pt x="297" y="1433"/>
                    </a:lnTo>
                    <a:lnTo>
                      <a:pt x="283" y="1433"/>
                    </a:lnTo>
                    <a:lnTo>
                      <a:pt x="283" y="1419"/>
                    </a:lnTo>
                    <a:lnTo>
                      <a:pt x="269" y="1419"/>
                    </a:lnTo>
                    <a:lnTo>
                      <a:pt x="269" y="1405"/>
                    </a:lnTo>
                    <a:lnTo>
                      <a:pt x="255" y="1390"/>
                    </a:lnTo>
                    <a:lnTo>
                      <a:pt x="255" y="1376"/>
                    </a:lnTo>
                    <a:lnTo>
                      <a:pt x="241" y="1376"/>
                    </a:lnTo>
                    <a:lnTo>
                      <a:pt x="241" y="1362"/>
                    </a:lnTo>
                    <a:lnTo>
                      <a:pt x="226" y="1362"/>
                    </a:lnTo>
                    <a:lnTo>
                      <a:pt x="226" y="1348"/>
                    </a:lnTo>
                    <a:lnTo>
                      <a:pt x="226" y="1334"/>
                    </a:lnTo>
                    <a:lnTo>
                      <a:pt x="212" y="1319"/>
                    </a:lnTo>
                    <a:lnTo>
                      <a:pt x="212" y="1305"/>
                    </a:lnTo>
                    <a:lnTo>
                      <a:pt x="198" y="1305"/>
                    </a:lnTo>
                    <a:lnTo>
                      <a:pt x="198" y="1291"/>
                    </a:lnTo>
                    <a:lnTo>
                      <a:pt x="198" y="1277"/>
                    </a:lnTo>
                    <a:lnTo>
                      <a:pt x="198" y="1263"/>
                    </a:lnTo>
                    <a:lnTo>
                      <a:pt x="184" y="1263"/>
                    </a:lnTo>
                    <a:lnTo>
                      <a:pt x="184" y="1249"/>
                    </a:lnTo>
                    <a:lnTo>
                      <a:pt x="184" y="1234"/>
                    </a:lnTo>
                    <a:lnTo>
                      <a:pt x="184" y="1220"/>
                    </a:lnTo>
                    <a:lnTo>
                      <a:pt x="170" y="1220"/>
                    </a:lnTo>
                    <a:lnTo>
                      <a:pt x="170" y="1206"/>
                    </a:lnTo>
                    <a:lnTo>
                      <a:pt x="170" y="1192"/>
                    </a:lnTo>
                    <a:lnTo>
                      <a:pt x="170" y="1178"/>
                    </a:lnTo>
                    <a:lnTo>
                      <a:pt x="184" y="1163"/>
                    </a:lnTo>
                    <a:lnTo>
                      <a:pt x="184" y="1149"/>
                    </a:lnTo>
                    <a:lnTo>
                      <a:pt x="184" y="1135"/>
                    </a:lnTo>
                    <a:lnTo>
                      <a:pt x="184" y="1121"/>
                    </a:lnTo>
                    <a:lnTo>
                      <a:pt x="198" y="1121"/>
                    </a:lnTo>
                    <a:lnTo>
                      <a:pt x="198" y="1107"/>
                    </a:lnTo>
                    <a:lnTo>
                      <a:pt x="212" y="1093"/>
                    </a:lnTo>
                    <a:lnTo>
                      <a:pt x="212" y="1078"/>
                    </a:lnTo>
                    <a:lnTo>
                      <a:pt x="226" y="1064"/>
                    </a:lnTo>
                    <a:lnTo>
                      <a:pt x="241" y="1050"/>
                    </a:lnTo>
                    <a:lnTo>
                      <a:pt x="255" y="1036"/>
                    </a:lnTo>
                    <a:lnTo>
                      <a:pt x="283" y="1007"/>
                    </a:lnTo>
                    <a:lnTo>
                      <a:pt x="283" y="993"/>
                    </a:lnTo>
                    <a:lnTo>
                      <a:pt x="297" y="993"/>
                    </a:lnTo>
                    <a:lnTo>
                      <a:pt x="297" y="979"/>
                    </a:lnTo>
                    <a:lnTo>
                      <a:pt x="297" y="965"/>
                    </a:lnTo>
                    <a:lnTo>
                      <a:pt x="312" y="951"/>
                    </a:lnTo>
                    <a:lnTo>
                      <a:pt x="312" y="936"/>
                    </a:lnTo>
                    <a:lnTo>
                      <a:pt x="312" y="922"/>
                    </a:lnTo>
                    <a:lnTo>
                      <a:pt x="312" y="894"/>
                    </a:lnTo>
                    <a:lnTo>
                      <a:pt x="312" y="866"/>
                    </a:lnTo>
                    <a:lnTo>
                      <a:pt x="312" y="837"/>
                    </a:lnTo>
                    <a:lnTo>
                      <a:pt x="312" y="823"/>
                    </a:lnTo>
                    <a:lnTo>
                      <a:pt x="312" y="809"/>
                    </a:lnTo>
                    <a:lnTo>
                      <a:pt x="312" y="795"/>
                    </a:lnTo>
                    <a:lnTo>
                      <a:pt x="297" y="780"/>
                    </a:lnTo>
                    <a:lnTo>
                      <a:pt x="297" y="766"/>
                    </a:lnTo>
                    <a:lnTo>
                      <a:pt x="297" y="752"/>
                    </a:lnTo>
                    <a:lnTo>
                      <a:pt x="283" y="752"/>
                    </a:lnTo>
                    <a:lnTo>
                      <a:pt x="269" y="738"/>
                    </a:lnTo>
                    <a:lnTo>
                      <a:pt x="269" y="724"/>
                    </a:lnTo>
                    <a:lnTo>
                      <a:pt x="255" y="710"/>
                    </a:lnTo>
                    <a:lnTo>
                      <a:pt x="255" y="695"/>
                    </a:lnTo>
                    <a:lnTo>
                      <a:pt x="241" y="695"/>
                    </a:lnTo>
                    <a:lnTo>
                      <a:pt x="241" y="681"/>
                    </a:lnTo>
                    <a:lnTo>
                      <a:pt x="241" y="667"/>
                    </a:lnTo>
                    <a:lnTo>
                      <a:pt x="226" y="653"/>
                    </a:lnTo>
                    <a:lnTo>
                      <a:pt x="212" y="653"/>
                    </a:lnTo>
                    <a:lnTo>
                      <a:pt x="212" y="639"/>
                    </a:lnTo>
                    <a:lnTo>
                      <a:pt x="184" y="639"/>
                    </a:lnTo>
                    <a:lnTo>
                      <a:pt x="170" y="624"/>
                    </a:lnTo>
                    <a:lnTo>
                      <a:pt x="141" y="610"/>
                    </a:lnTo>
                    <a:lnTo>
                      <a:pt x="127" y="610"/>
                    </a:lnTo>
                    <a:lnTo>
                      <a:pt x="127" y="596"/>
                    </a:lnTo>
                    <a:lnTo>
                      <a:pt x="113" y="596"/>
                    </a:lnTo>
                    <a:lnTo>
                      <a:pt x="99" y="596"/>
                    </a:lnTo>
                    <a:lnTo>
                      <a:pt x="99" y="582"/>
                    </a:lnTo>
                    <a:lnTo>
                      <a:pt x="85" y="582"/>
                    </a:lnTo>
                    <a:lnTo>
                      <a:pt x="70" y="582"/>
                    </a:lnTo>
                    <a:lnTo>
                      <a:pt x="70" y="568"/>
                    </a:lnTo>
                    <a:lnTo>
                      <a:pt x="56" y="568"/>
                    </a:lnTo>
                    <a:lnTo>
                      <a:pt x="42" y="539"/>
                    </a:lnTo>
                    <a:lnTo>
                      <a:pt x="14" y="511"/>
                    </a:lnTo>
                    <a:lnTo>
                      <a:pt x="0" y="497"/>
                    </a:lnTo>
                    <a:lnTo>
                      <a:pt x="14" y="468"/>
                    </a:lnTo>
                    <a:lnTo>
                      <a:pt x="42" y="440"/>
                    </a:lnTo>
                    <a:lnTo>
                      <a:pt x="56" y="426"/>
                    </a:lnTo>
                    <a:lnTo>
                      <a:pt x="141" y="327"/>
                    </a:lnTo>
                    <a:lnTo>
                      <a:pt x="184" y="270"/>
                    </a:lnTo>
                    <a:lnTo>
                      <a:pt x="184" y="256"/>
                    </a:lnTo>
                    <a:lnTo>
                      <a:pt x="198" y="241"/>
                    </a:lnTo>
                    <a:lnTo>
                      <a:pt x="198" y="227"/>
                    </a:lnTo>
                    <a:lnTo>
                      <a:pt x="212" y="213"/>
                    </a:lnTo>
                    <a:lnTo>
                      <a:pt x="226" y="199"/>
                    </a:lnTo>
                    <a:lnTo>
                      <a:pt x="241" y="185"/>
                    </a:lnTo>
                    <a:lnTo>
                      <a:pt x="255" y="156"/>
                    </a:lnTo>
                    <a:lnTo>
                      <a:pt x="255" y="142"/>
                    </a:lnTo>
                    <a:lnTo>
                      <a:pt x="269" y="128"/>
                    </a:lnTo>
                    <a:lnTo>
                      <a:pt x="283" y="114"/>
                    </a:lnTo>
                    <a:lnTo>
                      <a:pt x="297" y="100"/>
                    </a:lnTo>
                    <a:lnTo>
                      <a:pt x="312" y="85"/>
                    </a:lnTo>
                    <a:lnTo>
                      <a:pt x="326" y="85"/>
                    </a:lnTo>
                    <a:lnTo>
                      <a:pt x="340" y="71"/>
                    </a:lnTo>
                    <a:lnTo>
                      <a:pt x="354" y="71"/>
                    </a:lnTo>
                    <a:lnTo>
                      <a:pt x="354" y="57"/>
                    </a:lnTo>
                    <a:lnTo>
                      <a:pt x="368" y="57"/>
                    </a:lnTo>
                    <a:lnTo>
                      <a:pt x="368" y="43"/>
                    </a:lnTo>
                    <a:lnTo>
                      <a:pt x="382" y="43"/>
                    </a:lnTo>
                    <a:lnTo>
                      <a:pt x="397" y="43"/>
                    </a:lnTo>
                    <a:lnTo>
                      <a:pt x="397" y="29"/>
                    </a:lnTo>
                    <a:lnTo>
                      <a:pt x="411" y="29"/>
                    </a:lnTo>
                    <a:lnTo>
                      <a:pt x="425" y="14"/>
                    </a:lnTo>
                    <a:lnTo>
                      <a:pt x="439" y="14"/>
                    </a:lnTo>
                    <a:lnTo>
                      <a:pt x="453" y="14"/>
                    </a:lnTo>
                    <a:lnTo>
                      <a:pt x="453" y="0"/>
                    </a:lnTo>
                    <a:lnTo>
                      <a:pt x="468" y="0"/>
                    </a:lnTo>
                    <a:lnTo>
                      <a:pt x="482" y="43"/>
                    </a:lnTo>
                    <a:lnTo>
                      <a:pt x="482" y="57"/>
                    </a:lnTo>
                    <a:lnTo>
                      <a:pt x="496" y="71"/>
                    </a:lnTo>
                    <a:lnTo>
                      <a:pt x="496" y="85"/>
                    </a:lnTo>
                    <a:lnTo>
                      <a:pt x="510" y="100"/>
                    </a:lnTo>
                    <a:lnTo>
                      <a:pt x="510" y="128"/>
                    </a:lnTo>
                    <a:lnTo>
                      <a:pt x="524" y="156"/>
                    </a:lnTo>
                    <a:lnTo>
                      <a:pt x="538" y="171"/>
                    </a:lnTo>
                    <a:lnTo>
                      <a:pt x="538" y="185"/>
                    </a:lnTo>
                    <a:lnTo>
                      <a:pt x="553" y="199"/>
                    </a:lnTo>
                    <a:lnTo>
                      <a:pt x="553" y="213"/>
                    </a:lnTo>
                    <a:lnTo>
                      <a:pt x="567" y="227"/>
                    </a:lnTo>
                    <a:lnTo>
                      <a:pt x="567" y="241"/>
                    </a:lnTo>
                    <a:lnTo>
                      <a:pt x="581" y="270"/>
                    </a:lnTo>
                    <a:lnTo>
                      <a:pt x="581" y="284"/>
                    </a:lnTo>
                    <a:lnTo>
                      <a:pt x="595" y="298"/>
                    </a:lnTo>
                    <a:lnTo>
                      <a:pt x="595" y="312"/>
                    </a:lnTo>
                    <a:lnTo>
                      <a:pt x="595" y="327"/>
                    </a:lnTo>
                    <a:lnTo>
                      <a:pt x="609" y="327"/>
                    </a:lnTo>
                    <a:lnTo>
                      <a:pt x="609" y="341"/>
                    </a:lnTo>
                    <a:lnTo>
                      <a:pt x="609" y="355"/>
                    </a:lnTo>
                    <a:lnTo>
                      <a:pt x="624" y="369"/>
                    </a:lnTo>
                    <a:lnTo>
                      <a:pt x="624" y="383"/>
                    </a:lnTo>
                    <a:lnTo>
                      <a:pt x="638" y="397"/>
                    </a:lnTo>
                    <a:lnTo>
                      <a:pt x="638" y="426"/>
                    </a:lnTo>
                    <a:lnTo>
                      <a:pt x="652" y="426"/>
                    </a:lnTo>
                    <a:lnTo>
                      <a:pt x="652" y="440"/>
                    </a:lnTo>
                    <a:lnTo>
                      <a:pt x="666" y="454"/>
                    </a:lnTo>
                    <a:lnTo>
                      <a:pt x="666" y="468"/>
                    </a:lnTo>
                    <a:lnTo>
                      <a:pt x="680" y="483"/>
                    </a:lnTo>
                    <a:lnTo>
                      <a:pt x="680" y="497"/>
                    </a:lnTo>
                    <a:lnTo>
                      <a:pt x="694" y="511"/>
                    </a:lnTo>
                    <a:lnTo>
                      <a:pt x="694" y="525"/>
                    </a:lnTo>
                    <a:lnTo>
                      <a:pt x="709" y="525"/>
                    </a:lnTo>
                    <a:lnTo>
                      <a:pt x="709" y="539"/>
                    </a:lnTo>
                    <a:lnTo>
                      <a:pt x="723" y="553"/>
                    </a:lnTo>
                    <a:close/>
                  </a:path>
                </a:pathLst>
              </a:custGeom>
              <a:noFill/>
              <a:ln w="0" cap="flat">
                <a:solidFill>
                  <a:srgbClr val="000000"/>
                </a:solidFill>
                <a:prstDash val="solid"/>
                <a:round/>
                <a:headEnd/>
                <a:tailEnd/>
              </a:ln>
              <a:extLst>
                <a:ext uri="{909E8E84-426E-40DD-AFC4-6F175D3DCCD1}">
                  <a14:hiddenFill xmlns="" xmlns:a14="http://schemas.microsoft.com/office/drawing/2010/main">
                    <a:solidFill>
                      <a:srgbClr val="FFFFFF"/>
                    </a:solidFill>
                  </a14:hiddenFill>
                </a:ext>
              </a:extLst>
            </p:spPr>
            <p:txBody>
              <a:bodyPr/>
              <a:lstStyle/>
              <a:p>
                <a:endParaRPr lang="ja-JP" altLang="en-US"/>
              </a:p>
            </p:txBody>
          </p:sp>
          <p:sp>
            <p:nvSpPr>
              <p:cNvPr id="33943" name="Freeform 188"/>
              <p:cNvSpPr>
                <a:spLocks noChangeAspect="1"/>
              </p:cNvSpPr>
              <p:nvPr/>
            </p:nvSpPr>
            <p:spPr bwMode="auto">
              <a:xfrm>
                <a:off x="9918" y="10537"/>
                <a:ext cx="1992" cy="3906"/>
              </a:xfrm>
              <a:custGeom>
                <a:avLst/>
                <a:gdLst>
                  <a:gd name="T0" fmla="*/ 2147483647 w 1248"/>
                  <a:gd name="T1" fmla="*/ 2147483647 h 2454"/>
                  <a:gd name="T2" fmla="*/ 2147483647 w 1248"/>
                  <a:gd name="T3" fmla="*/ 2147483647 h 2454"/>
                  <a:gd name="T4" fmla="*/ 2147483647 w 1248"/>
                  <a:gd name="T5" fmla="*/ 2147483647 h 2454"/>
                  <a:gd name="T6" fmla="*/ 2147483647 w 1248"/>
                  <a:gd name="T7" fmla="*/ 2147483647 h 2454"/>
                  <a:gd name="T8" fmla="*/ 2147483647 w 1248"/>
                  <a:gd name="T9" fmla="*/ 2147483647 h 2454"/>
                  <a:gd name="T10" fmla="*/ 2147483647 w 1248"/>
                  <a:gd name="T11" fmla="*/ 2147483647 h 2454"/>
                  <a:gd name="T12" fmla="*/ 2147483647 w 1248"/>
                  <a:gd name="T13" fmla="*/ 2147483647 h 2454"/>
                  <a:gd name="T14" fmla="*/ 2147483647 w 1248"/>
                  <a:gd name="T15" fmla="*/ 2147483647 h 2454"/>
                  <a:gd name="T16" fmla="*/ 2147483647 w 1248"/>
                  <a:gd name="T17" fmla="*/ 2147483647 h 2454"/>
                  <a:gd name="T18" fmla="*/ 2147483647 w 1248"/>
                  <a:gd name="T19" fmla="*/ 2147483647 h 2454"/>
                  <a:gd name="T20" fmla="*/ 2147483647 w 1248"/>
                  <a:gd name="T21" fmla="*/ 2147483647 h 2454"/>
                  <a:gd name="T22" fmla="*/ 2147483647 w 1248"/>
                  <a:gd name="T23" fmla="*/ 2147483647 h 2454"/>
                  <a:gd name="T24" fmla="*/ 2147483647 w 1248"/>
                  <a:gd name="T25" fmla="*/ 2147483647 h 2454"/>
                  <a:gd name="T26" fmla="*/ 2147483647 w 1248"/>
                  <a:gd name="T27" fmla="*/ 2147483647 h 2454"/>
                  <a:gd name="T28" fmla="*/ 2147483647 w 1248"/>
                  <a:gd name="T29" fmla="*/ 2147483647 h 2454"/>
                  <a:gd name="T30" fmla="*/ 2147483647 w 1248"/>
                  <a:gd name="T31" fmla="*/ 2147483647 h 2454"/>
                  <a:gd name="T32" fmla="*/ 2147483647 w 1248"/>
                  <a:gd name="T33" fmla="*/ 2147483647 h 2454"/>
                  <a:gd name="T34" fmla="*/ 2147483647 w 1248"/>
                  <a:gd name="T35" fmla="*/ 2147483647 h 2454"/>
                  <a:gd name="T36" fmla="*/ 2147483647 w 1248"/>
                  <a:gd name="T37" fmla="*/ 2147483647 h 2454"/>
                  <a:gd name="T38" fmla="*/ 2147483647 w 1248"/>
                  <a:gd name="T39" fmla="*/ 2147483647 h 2454"/>
                  <a:gd name="T40" fmla="*/ 2147483647 w 1248"/>
                  <a:gd name="T41" fmla="*/ 2147483647 h 2454"/>
                  <a:gd name="T42" fmla="*/ 2147483647 w 1248"/>
                  <a:gd name="T43" fmla="*/ 2147483647 h 2454"/>
                  <a:gd name="T44" fmla="*/ 2147483647 w 1248"/>
                  <a:gd name="T45" fmla="*/ 2147483647 h 2454"/>
                  <a:gd name="T46" fmla="*/ 2147483647 w 1248"/>
                  <a:gd name="T47" fmla="*/ 2147483647 h 2454"/>
                  <a:gd name="T48" fmla="*/ 2147483647 w 1248"/>
                  <a:gd name="T49" fmla="*/ 2147483647 h 2454"/>
                  <a:gd name="T50" fmla="*/ 2147483647 w 1248"/>
                  <a:gd name="T51" fmla="*/ 2147483647 h 2454"/>
                  <a:gd name="T52" fmla="*/ 2147483647 w 1248"/>
                  <a:gd name="T53" fmla="*/ 2147483647 h 2454"/>
                  <a:gd name="T54" fmla="*/ 2147483647 w 1248"/>
                  <a:gd name="T55" fmla="*/ 2147483647 h 2454"/>
                  <a:gd name="T56" fmla="*/ 2147483647 w 1248"/>
                  <a:gd name="T57" fmla="*/ 2147483647 h 2454"/>
                  <a:gd name="T58" fmla="*/ 2147483647 w 1248"/>
                  <a:gd name="T59" fmla="*/ 2147483647 h 2454"/>
                  <a:gd name="T60" fmla="*/ 2147483647 w 1248"/>
                  <a:gd name="T61" fmla="*/ 2147483647 h 2454"/>
                  <a:gd name="T62" fmla="*/ 2147483647 w 1248"/>
                  <a:gd name="T63" fmla="*/ 2147483647 h 2454"/>
                  <a:gd name="T64" fmla="*/ 2147483647 w 1248"/>
                  <a:gd name="T65" fmla="*/ 2147483647 h 2454"/>
                  <a:gd name="T66" fmla="*/ 2147483647 w 1248"/>
                  <a:gd name="T67" fmla="*/ 2147483647 h 2454"/>
                  <a:gd name="T68" fmla="*/ 2147483647 w 1248"/>
                  <a:gd name="T69" fmla="*/ 2147483647 h 2454"/>
                  <a:gd name="T70" fmla="*/ 2147483647 w 1248"/>
                  <a:gd name="T71" fmla="*/ 2147483647 h 2454"/>
                  <a:gd name="T72" fmla="*/ 2147483647 w 1248"/>
                  <a:gd name="T73" fmla="*/ 2147483647 h 2454"/>
                  <a:gd name="T74" fmla="*/ 2147483647 w 1248"/>
                  <a:gd name="T75" fmla="*/ 2147483647 h 2454"/>
                  <a:gd name="T76" fmla="*/ 2147483647 w 1248"/>
                  <a:gd name="T77" fmla="*/ 2147483647 h 2454"/>
                  <a:gd name="T78" fmla="*/ 2147483647 w 1248"/>
                  <a:gd name="T79" fmla="*/ 2147483647 h 2454"/>
                  <a:gd name="T80" fmla="*/ 2147483647 w 1248"/>
                  <a:gd name="T81" fmla="*/ 2147483647 h 2454"/>
                  <a:gd name="T82" fmla="*/ 2147483647 w 1248"/>
                  <a:gd name="T83" fmla="*/ 2147483647 h 2454"/>
                  <a:gd name="T84" fmla="*/ 2147483647 w 1248"/>
                  <a:gd name="T85" fmla="*/ 2147483647 h 2454"/>
                  <a:gd name="T86" fmla="*/ 2147483647 w 1248"/>
                  <a:gd name="T87" fmla="*/ 2147483647 h 2454"/>
                  <a:gd name="T88" fmla="*/ 2147483647 w 1248"/>
                  <a:gd name="T89" fmla="*/ 2147483647 h 2454"/>
                  <a:gd name="T90" fmla="*/ 2147483647 w 1248"/>
                  <a:gd name="T91" fmla="*/ 2147483647 h 2454"/>
                  <a:gd name="T92" fmla="*/ 2147483647 w 1248"/>
                  <a:gd name="T93" fmla="*/ 2147483647 h 2454"/>
                  <a:gd name="T94" fmla="*/ 2147483647 w 1248"/>
                  <a:gd name="T95" fmla="*/ 2147483647 h 2454"/>
                  <a:gd name="T96" fmla="*/ 2147483647 w 1248"/>
                  <a:gd name="T97" fmla="*/ 2147483647 h 2454"/>
                  <a:gd name="T98" fmla="*/ 2147483647 w 1248"/>
                  <a:gd name="T99" fmla="*/ 2147483647 h 2454"/>
                  <a:gd name="T100" fmla="*/ 2147483647 w 1248"/>
                  <a:gd name="T101" fmla="*/ 2147483647 h 2454"/>
                  <a:gd name="T102" fmla="*/ 2147483647 w 1248"/>
                  <a:gd name="T103" fmla="*/ 2147483647 h 2454"/>
                  <a:gd name="T104" fmla="*/ 2147483647 w 1248"/>
                  <a:gd name="T105" fmla="*/ 2147483647 h 2454"/>
                  <a:gd name="T106" fmla="*/ 2147483647 w 1248"/>
                  <a:gd name="T107" fmla="*/ 2147483647 h 2454"/>
                  <a:gd name="T108" fmla="*/ 2147483647 w 1248"/>
                  <a:gd name="T109" fmla="*/ 2147483647 h 2454"/>
                  <a:gd name="T110" fmla="*/ 2147483647 w 1248"/>
                  <a:gd name="T111" fmla="*/ 2147483647 h 2454"/>
                  <a:gd name="T112" fmla="*/ 2147483647 w 1248"/>
                  <a:gd name="T113" fmla="*/ 2147483647 h 2454"/>
                  <a:gd name="T114" fmla="*/ 2147483647 w 1248"/>
                  <a:gd name="T115" fmla="*/ 2147483647 h 2454"/>
                  <a:gd name="T116" fmla="*/ 2147483647 w 1248"/>
                  <a:gd name="T117" fmla="*/ 2147483647 h 2454"/>
                  <a:gd name="T118" fmla="*/ 2147483647 w 1248"/>
                  <a:gd name="T119" fmla="*/ 2147483647 h 2454"/>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248"/>
                  <a:gd name="T181" fmla="*/ 0 h 2454"/>
                  <a:gd name="T182" fmla="*/ 1248 w 1248"/>
                  <a:gd name="T183" fmla="*/ 2454 h 2454"/>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248" h="2454">
                    <a:moveTo>
                      <a:pt x="794" y="227"/>
                    </a:moveTo>
                    <a:lnTo>
                      <a:pt x="808" y="199"/>
                    </a:lnTo>
                    <a:lnTo>
                      <a:pt x="808" y="185"/>
                    </a:lnTo>
                    <a:lnTo>
                      <a:pt x="808" y="171"/>
                    </a:lnTo>
                    <a:lnTo>
                      <a:pt x="822" y="171"/>
                    </a:lnTo>
                    <a:lnTo>
                      <a:pt x="836" y="156"/>
                    </a:lnTo>
                    <a:lnTo>
                      <a:pt x="850" y="142"/>
                    </a:lnTo>
                    <a:lnTo>
                      <a:pt x="865" y="128"/>
                    </a:lnTo>
                    <a:lnTo>
                      <a:pt x="879" y="128"/>
                    </a:lnTo>
                    <a:lnTo>
                      <a:pt x="907" y="142"/>
                    </a:lnTo>
                    <a:lnTo>
                      <a:pt x="921" y="142"/>
                    </a:lnTo>
                    <a:lnTo>
                      <a:pt x="936" y="142"/>
                    </a:lnTo>
                    <a:lnTo>
                      <a:pt x="950" y="142"/>
                    </a:lnTo>
                    <a:lnTo>
                      <a:pt x="978" y="142"/>
                    </a:lnTo>
                    <a:lnTo>
                      <a:pt x="1021" y="156"/>
                    </a:lnTo>
                    <a:lnTo>
                      <a:pt x="1035" y="156"/>
                    </a:lnTo>
                    <a:lnTo>
                      <a:pt x="1092" y="156"/>
                    </a:lnTo>
                    <a:lnTo>
                      <a:pt x="1120" y="171"/>
                    </a:lnTo>
                    <a:lnTo>
                      <a:pt x="1148" y="171"/>
                    </a:lnTo>
                    <a:lnTo>
                      <a:pt x="1148" y="185"/>
                    </a:lnTo>
                    <a:lnTo>
                      <a:pt x="1162" y="185"/>
                    </a:lnTo>
                    <a:lnTo>
                      <a:pt x="1148" y="185"/>
                    </a:lnTo>
                    <a:lnTo>
                      <a:pt x="1148" y="199"/>
                    </a:lnTo>
                    <a:lnTo>
                      <a:pt x="1148" y="213"/>
                    </a:lnTo>
                    <a:lnTo>
                      <a:pt x="1148" y="227"/>
                    </a:lnTo>
                    <a:lnTo>
                      <a:pt x="1148" y="242"/>
                    </a:lnTo>
                    <a:lnTo>
                      <a:pt x="1148" y="256"/>
                    </a:lnTo>
                    <a:lnTo>
                      <a:pt x="1162" y="270"/>
                    </a:lnTo>
                    <a:lnTo>
                      <a:pt x="1162" y="284"/>
                    </a:lnTo>
                    <a:lnTo>
                      <a:pt x="1177" y="284"/>
                    </a:lnTo>
                    <a:lnTo>
                      <a:pt x="1177" y="298"/>
                    </a:lnTo>
                    <a:lnTo>
                      <a:pt x="1191" y="312"/>
                    </a:lnTo>
                    <a:lnTo>
                      <a:pt x="1219" y="327"/>
                    </a:lnTo>
                    <a:lnTo>
                      <a:pt x="1233" y="341"/>
                    </a:lnTo>
                    <a:lnTo>
                      <a:pt x="1233" y="355"/>
                    </a:lnTo>
                    <a:lnTo>
                      <a:pt x="1248" y="355"/>
                    </a:lnTo>
                    <a:lnTo>
                      <a:pt x="1162" y="469"/>
                    </a:lnTo>
                    <a:lnTo>
                      <a:pt x="1148" y="483"/>
                    </a:lnTo>
                    <a:lnTo>
                      <a:pt x="1134" y="497"/>
                    </a:lnTo>
                    <a:lnTo>
                      <a:pt x="1120" y="511"/>
                    </a:lnTo>
                    <a:lnTo>
                      <a:pt x="1106" y="539"/>
                    </a:lnTo>
                    <a:lnTo>
                      <a:pt x="1106" y="582"/>
                    </a:lnTo>
                    <a:lnTo>
                      <a:pt x="1106" y="681"/>
                    </a:lnTo>
                    <a:lnTo>
                      <a:pt x="1106" y="724"/>
                    </a:lnTo>
                    <a:lnTo>
                      <a:pt x="1106" y="809"/>
                    </a:lnTo>
                    <a:lnTo>
                      <a:pt x="1106" y="851"/>
                    </a:lnTo>
                    <a:lnTo>
                      <a:pt x="1049" y="851"/>
                    </a:lnTo>
                    <a:lnTo>
                      <a:pt x="992" y="851"/>
                    </a:lnTo>
                    <a:lnTo>
                      <a:pt x="992" y="908"/>
                    </a:lnTo>
                    <a:lnTo>
                      <a:pt x="992" y="951"/>
                    </a:lnTo>
                    <a:lnTo>
                      <a:pt x="992" y="979"/>
                    </a:lnTo>
                    <a:lnTo>
                      <a:pt x="992" y="993"/>
                    </a:lnTo>
                    <a:lnTo>
                      <a:pt x="992" y="1008"/>
                    </a:lnTo>
                    <a:lnTo>
                      <a:pt x="992" y="1022"/>
                    </a:lnTo>
                    <a:lnTo>
                      <a:pt x="992" y="1050"/>
                    </a:lnTo>
                    <a:lnTo>
                      <a:pt x="992" y="1078"/>
                    </a:lnTo>
                    <a:lnTo>
                      <a:pt x="992" y="1093"/>
                    </a:lnTo>
                    <a:lnTo>
                      <a:pt x="992" y="1121"/>
                    </a:lnTo>
                    <a:lnTo>
                      <a:pt x="992" y="1149"/>
                    </a:lnTo>
                    <a:lnTo>
                      <a:pt x="992" y="1178"/>
                    </a:lnTo>
                    <a:lnTo>
                      <a:pt x="992" y="1206"/>
                    </a:lnTo>
                    <a:lnTo>
                      <a:pt x="992" y="1220"/>
                    </a:lnTo>
                    <a:lnTo>
                      <a:pt x="992" y="1234"/>
                    </a:lnTo>
                    <a:lnTo>
                      <a:pt x="992" y="1263"/>
                    </a:lnTo>
                    <a:lnTo>
                      <a:pt x="992" y="1277"/>
                    </a:lnTo>
                    <a:lnTo>
                      <a:pt x="992" y="1291"/>
                    </a:lnTo>
                    <a:lnTo>
                      <a:pt x="992" y="1305"/>
                    </a:lnTo>
                    <a:lnTo>
                      <a:pt x="992" y="1320"/>
                    </a:lnTo>
                    <a:lnTo>
                      <a:pt x="992" y="1334"/>
                    </a:lnTo>
                    <a:lnTo>
                      <a:pt x="1006" y="1348"/>
                    </a:lnTo>
                    <a:lnTo>
                      <a:pt x="992" y="1362"/>
                    </a:lnTo>
                    <a:lnTo>
                      <a:pt x="992" y="1376"/>
                    </a:lnTo>
                    <a:lnTo>
                      <a:pt x="992" y="1390"/>
                    </a:lnTo>
                    <a:lnTo>
                      <a:pt x="992" y="1405"/>
                    </a:lnTo>
                    <a:lnTo>
                      <a:pt x="992" y="1433"/>
                    </a:lnTo>
                    <a:lnTo>
                      <a:pt x="992" y="1447"/>
                    </a:lnTo>
                    <a:lnTo>
                      <a:pt x="992" y="1476"/>
                    </a:lnTo>
                    <a:lnTo>
                      <a:pt x="992" y="1490"/>
                    </a:lnTo>
                    <a:lnTo>
                      <a:pt x="992" y="1518"/>
                    </a:lnTo>
                    <a:lnTo>
                      <a:pt x="992" y="1532"/>
                    </a:lnTo>
                    <a:lnTo>
                      <a:pt x="992" y="1547"/>
                    </a:lnTo>
                    <a:lnTo>
                      <a:pt x="992" y="1561"/>
                    </a:lnTo>
                    <a:lnTo>
                      <a:pt x="1120" y="1561"/>
                    </a:lnTo>
                    <a:lnTo>
                      <a:pt x="1120" y="1575"/>
                    </a:lnTo>
                    <a:lnTo>
                      <a:pt x="1120" y="1589"/>
                    </a:lnTo>
                    <a:lnTo>
                      <a:pt x="1120" y="1603"/>
                    </a:lnTo>
                    <a:lnTo>
                      <a:pt x="1120" y="1632"/>
                    </a:lnTo>
                    <a:lnTo>
                      <a:pt x="1120" y="1646"/>
                    </a:lnTo>
                    <a:lnTo>
                      <a:pt x="1120" y="1674"/>
                    </a:lnTo>
                    <a:lnTo>
                      <a:pt x="1120" y="1688"/>
                    </a:lnTo>
                    <a:lnTo>
                      <a:pt x="1120" y="1717"/>
                    </a:lnTo>
                    <a:lnTo>
                      <a:pt x="1120" y="1731"/>
                    </a:lnTo>
                    <a:lnTo>
                      <a:pt x="1120" y="1745"/>
                    </a:lnTo>
                    <a:lnTo>
                      <a:pt x="1120" y="1759"/>
                    </a:lnTo>
                    <a:lnTo>
                      <a:pt x="1120" y="1773"/>
                    </a:lnTo>
                    <a:lnTo>
                      <a:pt x="1120" y="1788"/>
                    </a:lnTo>
                    <a:lnTo>
                      <a:pt x="1120" y="1802"/>
                    </a:lnTo>
                    <a:lnTo>
                      <a:pt x="1120" y="1816"/>
                    </a:lnTo>
                    <a:lnTo>
                      <a:pt x="1120" y="1830"/>
                    </a:lnTo>
                    <a:lnTo>
                      <a:pt x="1120" y="1844"/>
                    </a:lnTo>
                    <a:lnTo>
                      <a:pt x="1106" y="1873"/>
                    </a:lnTo>
                    <a:lnTo>
                      <a:pt x="1106" y="1887"/>
                    </a:lnTo>
                    <a:lnTo>
                      <a:pt x="1106" y="1901"/>
                    </a:lnTo>
                    <a:lnTo>
                      <a:pt x="1106" y="1915"/>
                    </a:lnTo>
                    <a:lnTo>
                      <a:pt x="1106" y="1930"/>
                    </a:lnTo>
                    <a:lnTo>
                      <a:pt x="1106" y="1944"/>
                    </a:lnTo>
                    <a:lnTo>
                      <a:pt x="1106" y="1958"/>
                    </a:lnTo>
                    <a:lnTo>
                      <a:pt x="1106" y="1972"/>
                    </a:lnTo>
                    <a:lnTo>
                      <a:pt x="1106" y="1986"/>
                    </a:lnTo>
                    <a:lnTo>
                      <a:pt x="1106" y="2000"/>
                    </a:lnTo>
                    <a:lnTo>
                      <a:pt x="1092" y="2000"/>
                    </a:lnTo>
                    <a:lnTo>
                      <a:pt x="1049" y="2015"/>
                    </a:lnTo>
                    <a:lnTo>
                      <a:pt x="1035" y="2015"/>
                    </a:lnTo>
                    <a:lnTo>
                      <a:pt x="1021" y="2015"/>
                    </a:lnTo>
                    <a:lnTo>
                      <a:pt x="1021" y="2000"/>
                    </a:lnTo>
                    <a:lnTo>
                      <a:pt x="1006" y="2000"/>
                    </a:lnTo>
                    <a:lnTo>
                      <a:pt x="992" y="2000"/>
                    </a:lnTo>
                    <a:lnTo>
                      <a:pt x="978" y="2000"/>
                    </a:lnTo>
                    <a:lnTo>
                      <a:pt x="964" y="2000"/>
                    </a:lnTo>
                    <a:lnTo>
                      <a:pt x="950" y="2000"/>
                    </a:lnTo>
                    <a:lnTo>
                      <a:pt x="936" y="2000"/>
                    </a:lnTo>
                    <a:lnTo>
                      <a:pt x="921" y="2000"/>
                    </a:lnTo>
                    <a:lnTo>
                      <a:pt x="907" y="2000"/>
                    </a:lnTo>
                    <a:lnTo>
                      <a:pt x="893" y="2015"/>
                    </a:lnTo>
                    <a:lnTo>
                      <a:pt x="865" y="2015"/>
                    </a:lnTo>
                    <a:lnTo>
                      <a:pt x="850" y="2015"/>
                    </a:lnTo>
                    <a:lnTo>
                      <a:pt x="836" y="2015"/>
                    </a:lnTo>
                    <a:lnTo>
                      <a:pt x="822" y="2015"/>
                    </a:lnTo>
                    <a:lnTo>
                      <a:pt x="808" y="2015"/>
                    </a:lnTo>
                    <a:lnTo>
                      <a:pt x="794" y="2015"/>
                    </a:lnTo>
                    <a:lnTo>
                      <a:pt x="780" y="2015"/>
                    </a:lnTo>
                    <a:lnTo>
                      <a:pt x="765" y="2015"/>
                    </a:lnTo>
                    <a:lnTo>
                      <a:pt x="737" y="2015"/>
                    </a:lnTo>
                    <a:lnTo>
                      <a:pt x="751" y="2015"/>
                    </a:lnTo>
                    <a:lnTo>
                      <a:pt x="751" y="2029"/>
                    </a:lnTo>
                    <a:lnTo>
                      <a:pt x="694" y="2029"/>
                    </a:lnTo>
                    <a:lnTo>
                      <a:pt x="680" y="2029"/>
                    </a:lnTo>
                    <a:lnTo>
                      <a:pt x="652" y="2043"/>
                    </a:lnTo>
                    <a:lnTo>
                      <a:pt x="652" y="2071"/>
                    </a:lnTo>
                    <a:lnTo>
                      <a:pt x="652" y="2086"/>
                    </a:lnTo>
                    <a:lnTo>
                      <a:pt x="666" y="2114"/>
                    </a:lnTo>
                    <a:lnTo>
                      <a:pt x="666" y="2128"/>
                    </a:lnTo>
                    <a:lnTo>
                      <a:pt x="652" y="2128"/>
                    </a:lnTo>
                    <a:lnTo>
                      <a:pt x="638" y="2142"/>
                    </a:lnTo>
                    <a:lnTo>
                      <a:pt x="638" y="2128"/>
                    </a:lnTo>
                    <a:lnTo>
                      <a:pt x="638" y="2142"/>
                    </a:lnTo>
                    <a:lnTo>
                      <a:pt x="624" y="2156"/>
                    </a:lnTo>
                    <a:lnTo>
                      <a:pt x="624" y="2171"/>
                    </a:lnTo>
                    <a:lnTo>
                      <a:pt x="638" y="2185"/>
                    </a:lnTo>
                    <a:lnTo>
                      <a:pt x="638" y="2199"/>
                    </a:lnTo>
                    <a:lnTo>
                      <a:pt x="624" y="2199"/>
                    </a:lnTo>
                    <a:lnTo>
                      <a:pt x="609" y="2199"/>
                    </a:lnTo>
                    <a:lnTo>
                      <a:pt x="595" y="2213"/>
                    </a:lnTo>
                    <a:lnTo>
                      <a:pt x="595" y="2227"/>
                    </a:lnTo>
                    <a:lnTo>
                      <a:pt x="595" y="2242"/>
                    </a:lnTo>
                    <a:lnTo>
                      <a:pt x="595" y="2256"/>
                    </a:lnTo>
                    <a:lnTo>
                      <a:pt x="595" y="2270"/>
                    </a:lnTo>
                    <a:lnTo>
                      <a:pt x="595" y="2284"/>
                    </a:lnTo>
                    <a:lnTo>
                      <a:pt x="609" y="2284"/>
                    </a:lnTo>
                    <a:lnTo>
                      <a:pt x="609" y="2298"/>
                    </a:lnTo>
                    <a:lnTo>
                      <a:pt x="609" y="2312"/>
                    </a:lnTo>
                    <a:lnTo>
                      <a:pt x="609" y="2327"/>
                    </a:lnTo>
                    <a:lnTo>
                      <a:pt x="609" y="2341"/>
                    </a:lnTo>
                    <a:lnTo>
                      <a:pt x="609" y="2355"/>
                    </a:lnTo>
                    <a:lnTo>
                      <a:pt x="609" y="2369"/>
                    </a:lnTo>
                    <a:lnTo>
                      <a:pt x="624" y="2383"/>
                    </a:lnTo>
                    <a:lnTo>
                      <a:pt x="609" y="2383"/>
                    </a:lnTo>
                    <a:lnTo>
                      <a:pt x="624" y="2383"/>
                    </a:lnTo>
                    <a:lnTo>
                      <a:pt x="624" y="2398"/>
                    </a:lnTo>
                    <a:lnTo>
                      <a:pt x="624" y="2412"/>
                    </a:lnTo>
                    <a:lnTo>
                      <a:pt x="624" y="2426"/>
                    </a:lnTo>
                    <a:lnTo>
                      <a:pt x="624" y="2440"/>
                    </a:lnTo>
                    <a:lnTo>
                      <a:pt x="624" y="2454"/>
                    </a:lnTo>
                    <a:lnTo>
                      <a:pt x="624" y="2440"/>
                    </a:lnTo>
                    <a:lnTo>
                      <a:pt x="624" y="2426"/>
                    </a:lnTo>
                    <a:lnTo>
                      <a:pt x="624" y="2412"/>
                    </a:lnTo>
                    <a:lnTo>
                      <a:pt x="609" y="2412"/>
                    </a:lnTo>
                    <a:lnTo>
                      <a:pt x="609" y="2398"/>
                    </a:lnTo>
                    <a:lnTo>
                      <a:pt x="609" y="2383"/>
                    </a:lnTo>
                    <a:lnTo>
                      <a:pt x="609" y="2369"/>
                    </a:lnTo>
                    <a:lnTo>
                      <a:pt x="609" y="2355"/>
                    </a:lnTo>
                    <a:lnTo>
                      <a:pt x="609" y="2341"/>
                    </a:lnTo>
                    <a:lnTo>
                      <a:pt x="609" y="2327"/>
                    </a:lnTo>
                    <a:lnTo>
                      <a:pt x="609" y="2312"/>
                    </a:lnTo>
                    <a:lnTo>
                      <a:pt x="609" y="2298"/>
                    </a:lnTo>
                    <a:lnTo>
                      <a:pt x="595" y="2298"/>
                    </a:lnTo>
                    <a:lnTo>
                      <a:pt x="595" y="2284"/>
                    </a:lnTo>
                    <a:lnTo>
                      <a:pt x="595" y="2270"/>
                    </a:lnTo>
                    <a:lnTo>
                      <a:pt x="595" y="2256"/>
                    </a:lnTo>
                    <a:lnTo>
                      <a:pt x="595" y="2242"/>
                    </a:lnTo>
                    <a:lnTo>
                      <a:pt x="595" y="2227"/>
                    </a:lnTo>
                    <a:lnTo>
                      <a:pt x="581" y="2213"/>
                    </a:lnTo>
                    <a:lnTo>
                      <a:pt x="567" y="2213"/>
                    </a:lnTo>
                    <a:lnTo>
                      <a:pt x="553" y="2213"/>
                    </a:lnTo>
                    <a:lnTo>
                      <a:pt x="553" y="2199"/>
                    </a:lnTo>
                    <a:lnTo>
                      <a:pt x="538" y="2199"/>
                    </a:lnTo>
                    <a:lnTo>
                      <a:pt x="524" y="2199"/>
                    </a:lnTo>
                    <a:lnTo>
                      <a:pt x="510" y="2199"/>
                    </a:lnTo>
                    <a:lnTo>
                      <a:pt x="510" y="2185"/>
                    </a:lnTo>
                    <a:lnTo>
                      <a:pt x="496" y="2199"/>
                    </a:lnTo>
                    <a:lnTo>
                      <a:pt x="482" y="2199"/>
                    </a:lnTo>
                    <a:lnTo>
                      <a:pt x="468" y="2199"/>
                    </a:lnTo>
                    <a:lnTo>
                      <a:pt x="453" y="2199"/>
                    </a:lnTo>
                    <a:lnTo>
                      <a:pt x="453" y="2185"/>
                    </a:lnTo>
                    <a:lnTo>
                      <a:pt x="439" y="2171"/>
                    </a:lnTo>
                    <a:lnTo>
                      <a:pt x="439" y="2156"/>
                    </a:lnTo>
                    <a:lnTo>
                      <a:pt x="425" y="2156"/>
                    </a:lnTo>
                    <a:lnTo>
                      <a:pt x="411" y="2156"/>
                    </a:lnTo>
                    <a:lnTo>
                      <a:pt x="411" y="2171"/>
                    </a:lnTo>
                    <a:lnTo>
                      <a:pt x="397" y="2171"/>
                    </a:lnTo>
                    <a:lnTo>
                      <a:pt x="382" y="2171"/>
                    </a:lnTo>
                    <a:lnTo>
                      <a:pt x="368" y="2185"/>
                    </a:lnTo>
                    <a:lnTo>
                      <a:pt x="354" y="2199"/>
                    </a:lnTo>
                    <a:lnTo>
                      <a:pt x="340" y="2199"/>
                    </a:lnTo>
                    <a:lnTo>
                      <a:pt x="326" y="2185"/>
                    </a:lnTo>
                    <a:lnTo>
                      <a:pt x="326" y="2171"/>
                    </a:lnTo>
                    <a:lnTo>
                      <a:pt x="326" y="2156"/>
                    </a:lnTo>
                    <a:lnTo>
                      <a:pt x="326" y="2142"/>
                    </a:lnTo>
                    <a:lnTo>
                      <a:pt x="326" y="2128"/>
                    </a:lnTo>
                    <a:lnTo>
                      <a:pt x="326" y="2114"/>
                    </a:lnTo>
                    <a:lnTo>
                      <a:pt x="340" y="2100"/>
                    </a:lnTo>
                    <a:lnTo>
                      <a:pt x="326" y="2100"/>
                    </a:lnTo>
                    <a:lnTo>
                      <a:pt x="340" y="2100"/>
                    </a:lnTo>
                    <a:lnTo>
                      <a:pt x="326" y="2100"/>
                    </a:lnTo>
                    <a:lnTo>
                      <a:pt x="326" y="2086"/>
                    </a:lnTo>
                    <a:lnTo>
                      <a:pt x="326" y="2071"/>
                    </a:lnTo>
                    <a:lnTo>
                      <a:pt x="326" y="2057"/>
                    </a:lnTo>
                    <a:lnTo>
                      <a:pt x="326" y="2043"/>
                    </a:lnTo>
                    <a:lnTo>
                      <a:pt x="340" y="2043"/>
                    </a:lnTo>
                    <a:lnTo>
                      <a:pt x="340" y="2029"/>
                    </a:lnTo>
                    <a:lnTo>
                      <a:pt x="340" y="2015"/>
                    </a:lnTo>
                    <a:lnTo>
                      <a:pt x="340" y="1986"/>
                    </a:lnTo>
                    <a:lnTo>
                      <a:pt x="326" y="1986"/>
                    </a:lnTo>
                    <a:lnTo>
                      <a:pt x="326" y="1972"/>
                    </a:lnTo>
                    <a:lnTo>
                      <a:pt x="326" y="1958"/>
                    </a:lnTo>
                    <a:lnTo>
                      <a:pt x="340" y="1958"/>
                    </a:lnTo>
                    <a:lnTo>
                      <a:pt x="340" y="1944"/>
                    </a:lnTo>
                    <a:lnTo>
                      <a:pt x="340" y="1930"/>
                    </a:lnTo>
                    <a:lnTo>
                      <a:pt x="340" y="1915"/>
                    </a:lnTo>
                    <a:lnTo>
                      <a:pt x="326" y="1915"/>
                    </a:lnTo>
                    <a:lnTo>
                      <a:pt x="326" y="1901"/>
                    </a:lnTo>
                    <a:lnTo>
                      <a:pt x="326" y="1887"/>
                    </a:lnTo>
                    <a:lnTo>
                      <a:pt x="326" y="1873"/>
                    </a:lnTo>
                    <a:lnTo>
                      <a:pt x="326" y="1859"/>
                    </a:lnTo>
                    <a:lnTo>
                      <a:pt x="326" y="1844"/>
                    </a:lnTo>
                    <a:lnTo>
                      <a:pt x="326" y="1830"/>
                    </a:lnTo>
                    <a:lnTo>
                      <a:pt x="326" y="1816"/>
                    </a:lnTo>
                    <a:lnTo>
                      <a:pt x="326" y="1788"/>
                    </a:lnTo>
                    <a:lnTo>
                      <a:pt x="340" y="1788"/>
                    </a:lnTo>
                    <a:lnTo>
                      <a:pt x="340" y="1773"/>
                    </a:lnTo>
                    <a:lnTo>
                      <a:pt x="340" y="1759"/>
                    </a:lnTo>
                    <a:lnTo>
                      <a:pt x="340" y="1745"/>
                    </a:lnTo>
                    <a:lnTo>
                      <a:pt x="340" y="1731"/>
                    </a:lnTo>
                    <a:lnTo>
                      <a:pt x="340" y="1717"/>
                    </a:lnTo>
                    <a:lnTo>
                      <a:pt x="340" y="1703"/>
                    </a:lnTo>
                    <a:lnTo>
                      <a:pt x="340" y="1688"/>
                    </a:lnTo>
                    <a:lnTo>
                      <a:pt x="340" y="1674"/>
                    </a:lnTo>
                    <a:lnTo>
                      <a:pt x="340" y="1660"/>
                    </a:lnTo>
                    <a:lnTo>
                      <a:pt x="340" y="1646"/>
                    </a:lnTo>
                    <a:lnTo>
                      <a:pt x="340" y="1632"/>
                    </a:lnTo>
                    <a:lnTo>
                      <a:pt x="340" y="1617"/>
                    </a:lnTo>
                    <a:lnTo>
                      <a:pt x="340" y="1603"/>
                    </a:lnTo>
                    <a:lnTo>
                      <a:pt x="340" y="1589"/>
                    </a:lnTo>
                    <a:lnTo>
                      <a:pt x="354" y="1589"/>
                    </a:lnTo>
                    <a:lnTo>
                      <a:pt x="368" y="1589"/>
                    </a:lnTo>
                    <a:lnTo>
                      <a:pt x="368" y="1561"/>
                    </a:lnTo>
                    <a:lnTo>
                      <a:pt x="354" y="1561"/>
                    </a:lnTo>
                    <a:lnTo>
                      <a:pt x="312" y="1561"/>
                    </a:lnTo>
                    <a:lnTo>
                      <a:pt x="283" y="1561"/>
                    </a:lnTo>
                    <a:lnTo>
                      <a:pt x="255" y="1561"/>
                    </a:lnTo>
                    <a:lnTo>
                      <a:pt x="241" y="1561"/>
                    </a:lnTo>
                    <a:lnTo>
                      <a:pt x="198" y="1561"/>
                    </a:lnTo>
                    <a:lnTo>
                      <a:pt x="184" y="1561"/>
                    </a:lnTo>
                    <a:lnTo>
                      <a:pt x="170" y="1561"/>
                    </a:lnTo>
                    <a:lnTo>
                      <a:pt x="141" y="1561"/>
                    </a:lnTo>
                    <a:lnTo>
                      <a:pt x="113" y="1561"/>
                    </a:lnTo>
                    <a:lnTo>
                      <a:pt x="85" y="1561"/>
                    </a:lnTo>
                    <a:lnTo>
                      <a:pt x="42" y="1561"/>
                    </a:lnTo>
                    <a:lnTo>
                      <a:pt x="0" y="1561"/>
                    </a:lnTo>
                    <a:lnTo>
                      <a:pt x="0" y="1547"/>
                    </a:lnTo>
                    <a:lnTo>
                      <a:pt x="14" y="1518"/>
                    </a:lnTo>
                    <a:lnTo>
                      <a:pt x="14" y="1490"/>
                    </a:lnTo>
                    <a:lnTo>
                      <a:pt x="14" y="1447"/>
                    </a:lnTo>
                    <a:lnTo>
                      <a:pt x="14" y="1405"/>
                    </a:lnTo>
                    <a:lnTo>
                      <a:pt x="28" y="1390"/>
                    </a:lnTo>
                    <a:lnTo>
                      <a:pt x="28" y="1376"/>
                    </a:lnTo>
                    <a:lnTo>
                      <a:pt x="14" y="1376"/>
                    </a:lnTo>
                    <a:lnTo>
                      <a:pt x="28" y="1376"/>
                    </a:lnTo>
                    <a:lnTo>
                      <a:pt x="28" y="1362"/>
                    </a:lnTo>
                    <a:lnTo>
                      <a:pt x="42" y="1334"/>
                    </a:lnTo>
                    <a:lnTo>
                      <a:pt x="56" y="1305"/>
                    </a:lnTo>
                    <a:lnTo>
                      <a:pt x="70" y="1277"/>
                    </a:lnTo>
                    <a:lnTo>
                      <a:pt x="85" y="1249"/>
                    </a:lnTo>
                    <a:lnTo>
                      <a:pt x="99" y="1249"/>
                    </a:lnTo>
                    <a:lnTo>
                      <a:pt x="99" y="1234"/>
                    </a:lnTo>
                    <a:lnTo>
                      <a:pt x="99" y="1220"/>
                    </a:lnTo>
                    <a:lnTo>
                      <a:pt x="113" y="1206"/>
                    </a:lnTo>
                    <a:lnTo>
                      <a:pt x="113" y="1192"/>
                    </a:lnTo>
                    <a:lnTo>
                      <a:pt x="127" y="1178"/>
                    </a:lnTo>
                    <a:lnTo>
                      <a:pt x="127" y="1164"/>
                    </a:lnTo>
                    <a:lnTo>
                      <a:pt x="141" y="1164"/>
                    </a:lnTo>
                    <a:lnTo>
                      <a:pt x="141" y="1135"/>
                    </a:lnTo>
                    <a:lnTo>
                      <a:pt x="141" y="1121"/>
                    </a:lnTo>
                    <a:lnTo>
                      <a:pt x="156" y="1121"/>
                    </a:lnTo>
                    <a:lnTo>
                      <a:pt x="170" y="1093"/>
                    </a:lnTo>
                    <a:lnTo>
                      <a:pt x="170" y="1064"/>
                    </a:lnTo>
                    <a:lnTo>
                      <a:pt x="184" y="1050"/>
                    </a:lnTo>
                    <a:lnTo>
                      <a:pt x="184" y="1036"/>
                    </a:lnTo>
                    <a:lnTo>
                      <a:pt x="198" y="1022"/>
                    </a:lnTo>
                    <a:lnTo>
                      <a:pt x="198" y="1008"/>
                    </a:lnTo>
                    <a:lnTo>
                      <a:pt x="212" y="979"/>
                    </a:lnTo>
                    <a:lnTo>
                      <a:pt x="212" y="965"/>
                    </a:lnTo>
                    <a:lnTo>
                      <a:pt x="226" y="951"/>
                    </a:lnTo>
                    <a:lnTo>
                      <a:pt x="226" y="937"/>
                    </a:lnTo>
                    <a:lnTo>
                      <a:pt x="241" y="922"/>
                    </a:lnTo>
                    <a:lnTo>
                      <a:pt x="241" y="894"/>
                    </a:lnTo>
                    <a:lnTo>
                      <a:pt x="255" y="880"/>
                    </a:lnTo>
                    <a:lnTo>
                      <a:pt x="255" y="851"/>
                    </a:lnTo>
                    <a:lnTo>
                      <a:pt x="283" y="809"/>
                    </a:lnTo>
                    <a:lnTo>
                      <a:pt x="297" y="781"/>
                    </a:lnTo>
                    <a:lnTo>
                      <a:pt x="297" y="766"/>
                    </a:lnTo>
                    <a:lnTo>
                      <a:pt x="312" y="738"/>
                    </a:lnTo>
                    <a:lnTo>
                      <a:pt x="312" y="710"/>
                    </a:lnTo>
                    <a:lnTo>
                      <a:pt x="326" y="695"/>
                    </a:lnTo>
                    <a:lnTo>
                      <a:pt x="326" y="667"/>
                    </a:lnTo>
                    <a:lnTo>
                      <a:pt x="340" y="653"/>
                    </a:lnTo>
                    <a:lnTo>
                      <a:pt x="340" y="639"/>
                    </a:lnTo>
                    <a:lnTo>
                      <a:pt x="354" y="610"/>
                    </a:lnTo>
                    <a:lnTo>
                      <a:pt x="354" y="596"/>
                    </a:lnTo>
                    <a:lnTo>
                      <a:pt x="368" y="568"/>
                    </a:lnTo>
                    <a:lnTo>
                      <a:pt x="368" y="554"/>
                    </a:lnTo>
                    <a:lnTo>
                      <a:pt x="368" y="539"/>
                    </a:lnTo>
                    <a:lnTo>
                      <a:pt x="368" y="525"/>
                    </a:lnTo>
                    <a:lnTo>
                      <a:pt x="368" y="511"/>
                    </a:lnTo>
                    <a:lnTo>
                      <a:pt x="368" y="497"/>
                    </a:lnTo>
                    <a:lnTo>
                      <a:pt x="368" y="454"/>
                    </a:lnTo>
                    <a:lnTo>
                      <a:pt x="368" y="426"/>
                    </a:lnTo>
                    <a:lnTo>
                      <a:pt x="382" y="383"/>
                    </a:lnTo>
                    <a:lnTo>
                      <a:pt x="382" y="355"/>
                    </a:lnTo>
                    <a:lnTo>
                      <a:pt x="382" y="341"/>
                    </a:lnTo>
                    <a:lnTo>
                      <a:pt x="382" y="298"/>
                    </a:lnTo>
                    <a:lnTo>
                      <a:pt x="453" y="312"/>
                    </a:lnTo>
                    <a:lnTo>
                      <a:pt x="468" y="270"/>
                    </a:lnTo>
                    <a:lnTo>
                      <a:pt x="482" y="256"/>
                    </a:lnTo>
                    <a:lnTo>
                      <a:pt x="482" y="242"/>
                    </a:lnTo>
                    <a:lnTo>
                      <a:pt x="482" y="227"/>
                    </a:lnTo>
                    <a:lnTo>
                      <a:pt x="510" y="156"/>
                    </a:lnTo>
                    <a:lnTo>
                      <a:pt x="510" y="142"/>
                    </a:lnTo>
                    <a:lnTo>
                      <a:pt x="524" y="128"/>
                    </a:lnTo>
                    <a:lnTo>
                      <a:pt x="524" y="114"/>
                    </a:lnTo>
                    <a:lnTo>
                      <a:pt x="538" y="114"/>
                    </a:lnTo>
                    <a:lnTo>
                      <a:pt x="538" y="100"/>
                    </a:lnTo>
                    <a:lnTo>
                      <a:pt x="553" y="57"/>
                    </a:lnTo>
                    <a:lnTo>
                      <a:pt x="567" y="29"/>
                    </a:lnTo>
                    <a:lnTo>
                      <a:pt x="581" y="0"/>
                    </a:lnTo>
                    <a:lnTo>
                      <a:pt x="581" y="15"/>
                    </a:lnTo>
                    <a:lnTo>
                      <a:pt x="595" y="29"/>
                    </a:lnTo>
                    <a:lnTo>
                      <a:pt x="609" y="29"/>
                    </a:lnTo>
                    <a:lnTo>
                      <a:pt x="624" y="57"/>
                    </a:lnTo>
                    <a:lnTo>
                      <a:pt x="638" y="71"/>
                    </a:lnTo>
                    <a:lnTo>
                      <a:pt x="666" y="86"/>
                    </a:lnTo>
                    <a:lnTo>
                      <a:pt x="680" y="100"/>
                    </a:lnTo>
                    <a:lnTo>
                      <a:pt x="694" y="114"/>
                    </a:lnTo>
                    <a:lnTo>
                      <a:pt x="709" y="128"/>
                    </a:lnTo>
                    <a:lnTo>
                      <a:pt x="723" y="128"/>
                    </a:lnTo>
                    <a:lnTo>
                      <a:pt x="723" y="142"/>
                    </a:lnTo>
                    <a:lnTo>
                      <a:pt x="723" y="156"/>
                    </a:lnTo>
                    <a:lnTo>
                      <a:pt x="737" y="171"/>
                    </a:lnTo>
                    <a:lnTo>
                      <a:pt x="751" y="185"/>
                    </a:lnTo>
                    <a:lnTo>
                      <a:pt x="751" y="199"/>
                    </a:lnTo>
                    <a:lnTo>
                      <a:pt x="765" y="199"/>
                    </a:lnTo>
                    <a:lnTo>
                      <a:pt x="765" y="213"/>
                    </a:lnTo>
                    <a:lnTo>
                      <a:pt x="794" y="227"/>
                    </a:lnTo>
                    <a:close/>
                  </a:path>
                </a:pathLst>
              </a:custGeom>
              <a:noFill/>
              <a:ln w="0" cap="flat">
                <a:solidFill>
                  <a:srgbClr val="000000"/>
                </a:solidFill>
                <a:prstDash val="solid"/>
                <a:round/>
                <a:headEnd/>
                <a:tailEnd/>
              </a:ln>
              <a:extLst>
                <a:ext uri="{909E8E84-426E-40DD-AFC4-6F175D3DCCD1}">
                  <a14:hiddenFill xmlns="" xmlns:a14="http://schemas.microsoft.com/office/drawing/2010/main">
                    <a:solidFill>
                      <a:srgbClr val="FFFFFF"/>
                    </a:solidFill>
                  </a14:hiddenFill>
                </a:ext>
              </a:extLst>
            </p:spPr>
            <p:txBody>
              <a:bodyPr/>
              <a:lstStyle/>
              <a:p>
                <a:endParaRPr lang="ja-JP" altLang="en-US"/>
              </a:p>
            </p:txBody>
          </p:sp>
          <p:sp>
            <p:nvSpPr>
              <p:cNvPr id="33944" name="Freeform 189"/>
              <p:cNvSpPr>
                <a:spLocks noChangeAspect="1"/>
              </p:cNvSpPr>
              <p:nvPr/>
            </p:nvSpPr>
            <p:spPr bwMode="auto">
              <a:xfrm>
                <a:off x="10909" y="7786"/>
                <a:ext cx="1923" cy="1377"/>
              </a:xfrm>
              <a:custGeom>
                <a:avLst/>
                <a:gdLst>
                  <a:gd name="T0" fmla="*/ 2147483647 w 1205"/>
                  <a:gd name="T1" fmla="*/ 2147483647 h 865"/>
                  <a:gd name="T2" fmla="*/ 2147483647 w 1205"/>
                  <a:gd name="T3" fmla="*/ 2147483647 h 865"/>
                  <a:gd name="T4" fmla="*/ 2147483647 w 1205"/>
                  <a:gd name="T5" fmla="*/ 2147483647 h 865"/>
                  <a:gd name="T6" fmla="*/ 2147483647 w 1205"/>
                  <a:gd name="T7" fmla="*/ 2147483647 h 865"/>
                  <a:gd name="T8" fmla="*/ 2147483647 w 1205"/>
                  <a:gd name="T9" fmla="*/ 2147483647 h 865"/>
                  <a:gd name="T10" fmla="*/ 2147483647 w 1205"/>
                  <a:gd name="T11" fmla="*/ 2147483647 h 865"/>
                  <a:gd name="T12" fmla="*/ 2147483647 w 1205"/>
                  <a:gd name="T13" fmla="*/ 2147483647 h 865"/>
                  <a:gd name="T14" fmla="*/ 2147483647 w 1205"/>
                  <a:gd name="T15" fmla="*/ 2147483647 h 865"/>
                  <a:gd name="T16" fmla="*/ 2147483647 w 1205"/>
                  <a:gd name="T17" fmla="*/ 2147483647 h 865"/>
                  <a:gd name="T18" fmla="*/ 2147483647 w 1205"/>
                  <a:gd name="T19" fmla="*/ 2147483647 h 865"/>
                  <a:gd name="T20" fmla="*/ 2147483647 w 1205"/>
                  <a:gd name="T21" fmla="*/ 2147483647 h 865"/>
                  <a:gd name="T22" fmla="*/ 2147483647 w 1205"/>
                  <a:gd name="T23" fmla="*/ 2147483647 h 865"/>
                  <a:gd name="T24" fmla="*/ 2147483647 w 1205"/>
                  <a:gd name="T25" fmla="*/ 2147483647 h 865"/>
                  <a:gd name="T26" fmla="*/ 2147483647 w 1205"/>
                  <a:gd name="T27" fmla="*/ 2147483647 h 865"/>
                  <a:gd name="T28" fmla="*/ 2147483647 w 1205"/>
                  <a:gd name="T29" fmla="*/ 2147483647 h 865"/>
                  <a:gd name="T30" fmla="*/ 2147483647 w 1205"/>
                  <a:gd name="T31" fmla="*/ 2147483647 h 865"/>
                  <a:gd name="T32" fmla="*/ 2147483647 w 1205"/>
                  <a:gd name="T33" fmla="*/ 2147483647 h 865"/>
                  <a:gd name="T34" fmla="*/ 2147483647 w 1205"/>
                  <a:gd name="T35" fmla="*/ 2147483647 h 865"/>
                  <a:gd name="T36" fmla="*/ 2147483647 w 1205"/>
                  <a:gd name="T37" fmla="*/ 2147483647 h 865"/>
                  <a:gd name="T38" fmla="*/ 2147483647 w 1205"/>
                  <a:gd name="T39" fmla="*/ 2147483647 h 865"/>
                  <a:gd name="T40" fmla="*/ 2147483647 w 1205"/>
                  <a:gd name="T41" fmla="*/ 2147483647 h 865"/>
                  <a:gd name="T42" fmla="*/ 2147483647 w 1205"/>
                  <a:gd name="T43" fmla="*/ 2147483647 h 865"/>
                  <a:gd name="T44" fmla="*/ 2147483647 w 1205"/>
                  <a:gd name="T45" fmla="*/ 2147483647 h 865"/>
                  <a:gd name="T46" fmla="*/ 2147483647 w 1205"/>
                  <a:gd name="T47" fmla="*/ 2147483647 h 865"/>
                  <a:gd name="T48" fmla="*/ 2147483647 w 1205"/>
                  <a:gd name="T49" fmla="*/ 2147483647 h 865"/>
                  <a:gd name="T50" fmla="*/ 2147483647 w 1205"/>
                  <a:gd name="T51" fmla="*/ 2147483647 h 865"/>
                  <a:gd name="T52" fmla="*/ 2147483647 w 1205"/>
                  <a:gd name="T53" fmla="*/ 2147483647 h 865"/>
                  <a:gd name="T54" fmla="*/ 2147483647 w 1205"/>
                  <a:gd name="T55" fmla="*/ 2147483647 h 865"/>
                  <a:gd name="T56" fmla="*/ 2147483647 w 1205"/>
                  <a:gd name="T57" fmla="*/ 2147483647 h 865"/>
                  <a:gd name="T58" fmla="*/ 2147483647 w 1205"/>
                  <a:gd name="T59" fmla="*/ 2147483647 h 865"/>
                  <a:gd name="T60" fmla="*/ 2147483647 w 1205"/>
                  <a:gd name="T61" fmla="*/ 2147483647 h 865"/>
                  <a:gd name="T62" fmla="*/ 2147483647 w 1205"/>
                  <a:gd name="T63" fmla="*/ 2147483647 h 865"/>
                  <a:gd name="T64" fmla="*/ 2147483647 w 1205"/>
                  <a:gd name="T65" fmla="*/ 2147483647 h 865"/>
                  <a:gd name="T66" fmla="*/ 2147483647 w 1205"/>
                  <a:gd name="T67" fmla="*/ 2147483647 h 865"/>
                  <a:gd name="T68" fmla="*/ 2147483647 w 1205"/>
                  <a:gd name="T69" fmla="*/ 2147483647 h 865"/>
                  <a:gd name="T70" fmla="*/ 2147483647 w 1205"/>
                  <a:gd name="T71" fmla="*/ 2147483647 h 865"/>
                  <a:gd name="T72" fmla="*/ 2147483647 w 1205"/>
                  <a:gd name="T73" fmla="*/ 2147483647 h 865"/>
                  <a:gd name="T74" fmla="*/ 2147483647 w 1205"/>
                  <a:gd name="T75" fmla="*/ 2147483647 h 865"/>
                  <a:gd name="T76" fmla="*/ 2147483647 w 1205"/>
                  <a:gd name="T77" fmla="*/ 2147483647 h 865"/>
                  <a:gd name="T78" fmla="*/ 2147483647 w 1205"/>
                  <a:gd name="T79" fmla="*/ 2147483647 h 865"/>
                  <a:gd name="T80" fmla="*/ 2147483647 w 1205"/>
                  <a:gd name="T81" fmla="*/ 2147483647 h 865"/>
                  <a:gd name="T82" fmla="*/ 0 w 1205"/>
                  <a:gd name="T83" fmla="*/ 2147483647 h 865"/>
                  <a:gd name="T84" fmla="*/ 2147483647 w 1205"/>
                  <a:gd name="T85" fmla="*/ 2147483647 h 865"/>
                  <a:gd name="T86" fmla="*/ 2147483647 w 1205"/>
                  <a:gd name="T87" fmla="*/ 2147483647 h 865"/>
                  <a:gd name="T88" fmla="*/ 2147483647 w 1205"/>
                  <a:gd name="T89" fmla="*/ 2147483647 h 865"/>
                  <a:gd name="T90" fmla="*/ 2147483647 w 1205"/>
                  <a:gd name="T91" fmla="*/ 2147483647 h 865"/>
                  <a:gd name="T92" fmla="*/ 2147483647 w 1205"/>
                  <a:gd name="T93" fmla="*/ 2147483647 h 865"/>
                  <a:gd name="T94" fmla="*/ 2147483647 w 1205"/>
                  <a:gd name="T95" fmla="*/ 2147483647 h 865"/>
                  <a:gd name="T96" fmla="*/ 2147483647 w 1205"/>
                  <a:gd name="T97" fmla="*/ 2147483647 h 865"/>
                  <a:gd name="T98" fmla="*/ 2147483647 w 1205"/>
                  <a:gd name="T99" fmla="*/ 2147483647 h 865"/>
                  <a:gd name="T100" fmla="*/ 2147483647 w 1205"/>
                  <a:gd name="T101" fmla="*/ 2147483647 h 865"/>
                  <a:gd name="T102" fmla="*/ 2147483647 w 1205"/>
                  <a:gd name="T103" fmla="*/ 2147483647 h 865"/>
                  <a:gd name="T104" fmla="*/ 2147483647 w 1205"/>
                  <a:gd name="T105" fmla="*/ 2147483647 h 865"/>
                  <a:gd name="T106" fmla="*/ 2147483647 w 1205"/>
                  <a:gd name="T107" fmla="*/ 2147483647 h 865"/>
                  <a:gd name="T108" fmla="*/ 2147483647 w 1205"/>
                  <a:gd name="T109" fmla="*/ 2147483647 h 865"/>
                  <a:gd name="T110" fmla="*/ 2147483647 w 1205"/>
                  <a:gd name="T111" fmla="*/ 2147483647 h 86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205"/>
                  <a:gd name="T169" fmla="*/ 0 h 865"/>
                  <a:gd name="T170" fmla="*/ 1205 w 1205"/>
                  <a:gd name="T171" fmla="*/ 865 h 86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205" h="865">
                    <a:moveTo>
                      <a:pt x="652" y="99"/>
                    </a:moveTo>
                    <a:lnTo>
                      <a:pt x="666" y="113"/>
                    </a:lnTo>
                    <a:lnTo>
                      <a:pt x="680" y="113"/>
                    </a:lnTo>
                    <a:lnTo>
                      <a:pt x="695" y="113"/>
                    </a:lnTo>
                    <a:lnTo>
                      <a:pt x="709" y="113"/>
                    </a:lnTo>
                    <a:lnTo>
                      <a:pt x="723" y="113"/>
                    </a:lnTo>
                    <a:lnTo>
                      <a:pt x="737" y="113"/>
                    </a:lnTo>
                    <a:lnTo>
                      <a:pt x="751" y="128"/>
                    </a:lnTo>
                    <a:lnTo>
                      <a:pt x="765" y="128"/>
                    </a:lnTo>
                    <a:lnTo>
                      <a:pt x="794" y="128"/>
                    </a:lnTo>
                    <a:lnTo>
                      <a:pt x="808" y="128"/>
                    </a:lnTo>
                    <a:lnTo>
                      <a:pt x="822" y="128"/>
                    </a:lnTo>
                    <a:lnTo>
                      <a:pt x="836" y="128"/>
                    </a:lnTo>
                    <a:lnTo>
                      <a:pt x="851" y="128"/>
                    </a:lnTo>
                    <a:lnTo>
                      <a:pt x="851" y="142"/>
                    </a:lnTo>
                    <a:lnTo>
                      <a:pt x="865" y="142"/>
                    </a:lnTo>
                    <a:lnTo>
                      <a:pt x="879" y="142"/>
                    </a:lnTo>
                    <a:lnTo>
                      <a:pt x="907" y="156"/>
                    </a:lnTo>
                    <a:lnTo>
                      <a:pt x="936" y="170"/>
                    </a:lnTo>
                    <a:lnTo>
                      <a:pt x="950" y="170"/>
                    </a:lnTo>
                    <a:lnTo>
                      <a:pt x="964" y="184"/>
                    </a:lnTo>
                    <a:lnTo>
                      <a:pt x="978" y="184"/>
                    </a:lnTo>
                    <a:lnTo>
                      <a:pt x="992" y="198"/>
                    </a:lnTo>
                    <a:lnTo>
                      <a:pt x="1007" y="198"/>
                    </a:lnTo>
                    <a:lnTo>
                      <a:pt x="1021" y="198"/>
                    </a:lnTo>
                    <a:lnTo>
                      <a:pt x="1092" y="213"/>
                    </a:lnTo>
                    <a:lnTo>
                      <a:pt x="1092" y="227"/>
                    </a:lnTo>
                    <a:lnTo>
                      <a:pt x="1106" y="227"/>
                    </a:lnTo>
                    <a:lnTo>
                      <a:pt x="1134" y="227"/>
                    </a:lnTo>
                    <a:lnTo>
                      <a:pt x="1177" y="241"/>
                    </a:lnTo>
                    <a:lnTo>
                      <a:pt x="1205" y="241"/>
                    </a:lnTo>
                    <a:lnTo>
                      <a:pt x="1205" y="255"/>
                    </a:lnTo>
                    <a:lnTo>
                      <a:pt x="1205" y="284"/>
                    </a:lnTo>
                    <a:lnTo>
                      <a:pt x="1205" y="298"/>
                    </a:lnTo>
                    <a:lnTo>
                      <a:pt x="1191" y="312"/>
                    </a:lnTo>
                    <a:lnTo>
                      <a:pt x="1191" y="326"/>
                    </a:lnTo>
                    <a:lnTo>
                      <a:pt x="1205" y="326"/>
                    </a:lnTo>
                    <a:lnTo>
                      <a:pt x="1205" y="340"/>
                    </a:lnTo>
                    <a:lnTo>
                      <a:pt x="1205" y="355"/>
                    </a:lnTo>
                    <a:lnTo>
                      <a:pt x="1191" y="369"/>
                    </a:lnTo>
                    <a:lnTo>
                      <a:pt x="1191" y="383"/>
                    </a:lnTo>
                    <a:lnTo>
                      <a:pt x="1191" y="397"/>
                    </a:lnTo>
                    <a:lnTo>
                      <a:pt x="1191" y="411"/>
                    </a:lnTo>
                    <a:lnTo>
                      <a:pt x="1177" y="411"/>
                    </a:lnTo>
                    <a:lnTo>
                      <a:pt x="1177" y="425"/>
                    </a:lnTo>
                    <a:lnTo>
                      <a:pt x="1177" y="440"/>
                    </a:lnTo>
                    <a:lnTo>
                      <a:pt x="1177" y="454"/>
                    </a:lnTo>
                    <a:lnTo>
                      <a:pt x="1177" y="468"/>
                    </a:lnTo>
                    <a:lnTo>
                      <a:pt x="1163" y="468"/>
                    </a:lnTo>
                    <a:lnTo>
                      <a:pt x="1163" y="482"/>
                    </a:lnTo>
                    <a:lnTo>
                      <a:pt x="1163" y="511"/>
                    </a:lnTo>
                    <a:lnTo>
                      <a:pt x="1163" y="539"/>
                    </a:lnTo>
                    <a:lnTo>
                      <a:pt x="1163" y="553"/>
                    </a:lnTo>
                    <a:lnTo>
                      <a:pt x="1163" y="567"/>
                    </a:lnTo>
                    <a:lnTo>
                      <a:pt x="1163" y="581"/>
                    </a:lnTo>
                    <a:lnTo>
                      <a:pt x="1163" y="596"/>
                    </a:lnTo>
                    <a:lnTo>
                      <a:pt x="1163" y="610"/>
                    </a:lnTo>
                    <a:lnTo>
                      <a:pt x="1148" y="610"/>
                    </a:lnTo>
                    <a:lnTo>
                      <a:pt x="1148" y="624"/>
                    </a:lnTo>
                    <a:lnTo>
                      <a:pt x="1148" y="638"/>
                    </a:lnTo>
                    <a:lnTo>
                      <a:pt x="1163" y="652"/>
                    </a:lnTo>
                    <a:lnTo>
                      <a:pt x="1163" y="667"/>
                    </a:lnTo>
                    <a:lnTo>
                      <a:pt x="1163" y="695"/>
                    </a:lnTo>
                    <a:lnTo>
                      <a:pt x="1134" y="695"/>
                    </a:lnTo>
                    <a:lnTo>
                      <a:pt x="1106" y="695"/>
                    </a:lnTo>
                    <a:lnTo>
                      <a:pt x="1077" y="695"/>
                    </a:lnTo>
                    <a:lnTo>
                      <a:pt x="1063" y="695"/>
                    </a:lnTo>
                    <a:lnTo>
                      <a:pt x="1049" y="695"/>
                    </a:lnTo>
                    <a:lnTo>
                      <a:pt x="1035" y="695"/>
                    </a:lnTo>
                    <a:lnTo>
                      <a:pt x="992" y="695"/>
                    </a:lnTo>
                    <a:lnTo>
                      <a:pt x="992" y="752"/>
                    </a:lnTo>
                    <a:lnTo>
                      <a:pt x="992" y="794"/>
                    </a:lnTo>
                    <a:lnTo>
                      <a:pt x="978" y="823"/>
                    </a:lnTo>
                    <a:lnTo>
                      <a:pt x="978" y="851"/>
                    </a:lnTo>
                    <a:lnTo>
                      <a:pt x="978" y="865"/>
                    </a:lnTo>
                    <a:lnTo>
                      <a:pt x="964" y="865"/>
                    </a:lnTo>
                    <a:lnTo>
                      <a:pt x="950" y="865"/>
                    </a:lnTo>
                    <a:lnTo>
                      <a:pt x="936" y="865"/>
                    </a:lnTo>
                    <a:lnTo>
                      <a:pt x="921" y="851"/>
                    </a:lnTo>
                    <a:lnTo>
                      <a:pt x="907" y="851"/>
                    </a:lnTo>
                    <a:lnTo>
                      <a:pt x="893" y="851"/>
                    </a:lnTo>
                    <a:lnTo>
                      <a:pt x="879" y="851"/>
                    </a:lnTo>
                    <a:lnTo>
                      <a:pt x="865" y="851"/>
                    </a:lnTo>
                    <a:lnTo>
                      <a:pt x="851" y="851"/>
                    </a:lnTo>
                    <a:lnTo>
                      <a:pt x="836" y="851"/>
                    </a:lnTo>
                    <a:lnTo>
                      <a:pt x="822" y="851"/>
                    </a:lnTo>
                    <a:lnTo>
                      <a:pt x="808" y="851"/>
                    </a:lnTo>
                    <a:lnTo>
                      <a:pt x="794" y="851"/>
                    </a:lnTo>
                    <a:lnTo>
                      <a:pt x="765" y="837"/>
                    </a:lnTo>
                    <a:lnTo>
                      <a:pt x="751" y="837"/>
                    </a:lnTo>
                    <a:lnTo>
                      <a:pt x="737" y="837"/>
                    </a:lnTo>
                    <a:lnTo>
                      <a:pt x="723" y="837"/>
                    </a:lnTo>
                    <a:lnTo>
                      <a:pt x="695" y="837"/>
                    </a:lnTo>
                    <a:lnTo>
                      <a:pt x="680" y="837"/>
                    </a:lnTo>
                    <a:lnTo>
                      <a:pt x="666" y="837"/>
                    </a:lnTo>
                    <a:lnTo>
                      <a:pt x="652" y="823"/>
                    </a:lnTo>
                    <a:lnTo>
                      <a:pt x="638" y="823"/>
                    </a:lnTo>
                    <a:lnTo>
                      <a:pt x="624" y="823"/>
                    </a:lnTo>
                    <a:lnTo>
                      <a:pt x="595" y="823"/>
                    </a:lnTo>
                    <a:lnTo>
                      <a:pt x="581" y="823"/>
                    </a:lnTo>
                    <a:lnTo>
                      <a:pt x="567" y="823"/>
                    </a:lnTo>
                    <a:lnTo>
                      <a:pt x="553" y="823"/>
                    </a:lnTo>
                    <a:lnTo>
                      <a:pt x="510" y="823"/>
                    </a:lnTo>
                    <a:lnTo>
                      <a:pt x="510" y="808"/>
                    </a:lnTo>
                    <a:lnTo>
                      <a:pt x="496" y="808"/>
                    </a:lnTo>
                    <a:lnTo>
                      <a:pt x="496" y="823"/>
                    </a:lnTo>
                    <a:lnTo>
                      <a:pt x="496" y="808"/>
                    </a:lnTo>
                    <a:lnTo>
                      <a:pt x="482" y="808"/>
                    </a:lnTo>
                    <a:lnTo>
                      <a:pt x="468" y="808"/>
                    </a:lnTo>
                    <a:lnTo>
                      <a:pt x="453" y="808"/>
                    </a:lnTo>
                    <a:lnTo>
                      <a:pt x="439" y="808"/>
                    </a:lnTo>
                    <a:lnTo>
                      <a:pt x="425" y="808"/>
                    </a:lnTo>
                    <a:lnTo>
                      <a:pt x="411" y="808"/>
                    </a:lnTo>
                    <a:lnTo>
                      <a:pt x="397" y="808"/>
                    </a:lnTo>
                    <a:lnTo>
                      <a:pt x="382" y="808"/>
                    </a:lnTo>
                    <a:lnTo>
                      <a:pt x="340" y="808"/>
                    </a:lnTo>
                    <a:lnTo>
                      <a:pt x="326" y="808"/>
                    </a:lnTo>
                    <a:lnTo>
                      <a:pt x="326" y="794"/>
                    </a:lnTo>
                    <a:lnTo>
                      <a:pt x="312" y="794"/>
                    </a:lnTo>
                    <a:lnTo>
                      <a:pt x="297" y="794"/>
                    </a:lnTo>
                    <a:lnTo>
                      <a:pt x="283" y="794"/>
                    </a:lnTo>
                    <a:lnTo>
                      <a:pt x="269" y="794"/>
                    </a:lnTo>
                    <a:lnTo>
                      <a:pt x="241" y="808"/>
                    </a:lnTo>
                    <a:lnTo>
                      <a:pt x="226" y="808"/>
                    </a:lnTo>
                    <a:lnTo>
                      <a:pt x="198" y="808"/>
                    </a:lnTo>
                    <a:lnTo>
                      <a:pt x="184" y="808"/>
                    </a:lnTo>
                    <a:lnTo>
                      <a:pt x="141" y="808"/>
                    </a:lnTo>
                    <a:lnTo>
                      <a:pt x="127" y="808"/>
                    </a:lnTo>
                    <a:lnTo>
                      <a:pt x="113" y="808"/>
                    </a:lnTo>
                    <a:lnTo>
                      <a:pt x="99" y="808"/>
                    </a:lnTo>
                    <a:lnTo>
                      <a:pt x="85" y="808"/>
                    </a:lnTo>
                    <a:lnTo>
                      <a:pt x="70" y="808"/>
                    </a:lnTo>
                    <a:lnTo>
                      <a:pt x="56" y="808"/>
                    </a:lnTo>
                    <a:lnTo>
                      <a:pt x="42" y="808"/>
                    </a:lnTo>
                    <a:lnTo>
                      <a:pt x="28" y="808"/>
                    </a:lnTo>
                    <a:lnTo>
                      <a:pt x="14" y="808"/>
                    </a:lnTo>
                    <a:lnTo>
                      <a:pt x="0" y="808"/>
                    </a:lnTo>
                    <a:lnTo>
                      <a:pt x="0" y="794"/>
                    </a:lnTo>
                    <a:lnTo>
                      <a:pt x="0" y="780"/>
                    </a:lnTo>
                    <a:lnTo>
                      <a:pt x="14" y="780"/>
                    </a:lnTo>
                    <a:lnTo>
                      <a:pt x="14" y="752"/>
                    </a:lnTo>
                    <a:lnTo>
                      <a:pt x="14" y="737"/>
                    </a:lnTo>
                    <a:lnTo>
                      <a:pt x="28" y="737"/>
                    </a:lnTo>
                    <a:lnTo>
                      <a:pt x="28" y="723"/>
                    </a:lnTo>
                    <a:lnTo>
                      <a:pt x="42" y="681"/>
                    </a:lnTo>
                    <a:lnTo>
                      <a:pt x="42" y="638"/>
                    </a:lnTo>
                    <a:lnTo>
                      <a:pt x="70" y="567"/>
                    </a:lnTo>
                    <a:lnTo>
                      <a:pt x="70" y="553"/>
                    </a:lnTo>
                    <a:lnTo>
                      <a:pt x="85" y="539"/>
                    </a:lnTo>
                    <a:lnTo>
                      <a:pt x="85" y="525"/>
                    </a:lnTo>
                    <a:lnTo>
                      <a:pt x="85" y="511"/>
                    </a:lnTo>
                    <a:lnTo>
                      <a:pt x="99" y="496"/>
                    </a:lnTo>
                    <a:lnTo>
                      <a:pt x="99" y="468"/>
                    </a:lnTo>
                    <a:lnTo>
                      <a:pt x="99" y="454"/>
                    </a:lnTo>
                    <a:lnTo>
                      <a:pt x="99" y="440"/>
                    </a:lnTo>
                    <a:lnTo>
                      <a:pt x="113" y="425"/>
                    </a:lnTo>
                    <a:lnTo>
                      <a:pt x="99" y="425"/>
                    </a:lnTo>
                    <a:lnTo>
                      <a:pt x="113" y="411"/>
                    </a:lnTo>
                    <a:lnTo>
                      <a:pt x="141" y="298"/>
                    </a:lnTo>
                    <a:lnTo>
                      <a:pt x="141" y="284"/>
                    </a:lnTo>
                    <a:lnTo>
                      <a:pt x="141" y="269"/>
                    </a:lnTo>
                    <a:lnTo>
                      <a:pt x="141" y="255"/>
                    </a:lnTo>
                    <a:lnTo>
                      <a:pt x="141" y="241"/>
                    </a:lnTo>
                    <a:lnTo>
                      <a:pt x="141" y="227"/>
                    </a:lnTo>
                    <a:lnTo>
                      <a:pt x="141" y="213"/>
                    </a:lnTo>
                    <a:lnTo>
                      <a:pt x="141" y="198"/>
                    </a:lnTo>
                    <a:lnTo>
                      <a:pt x="141" y="184"/>
                    </a:lnTo>
                    <a:lnTo>
                      <a:pt x="141" y="170"/>
                    </a:lnTo>
                    <a:lnTo>
                      <a:pt x="141" y="156"/>
                    </a:lnTo>
                    <a:lnTo>
                      <a:pt x="141" y="142"/>
                    </a:lnTo>
                    <a:lnTo>
                      <a:pt x="141" y="128"/>
                    </a:lnTo>
                    <a:lnTo>
                      <a:pt x="141" y="113"/>
                    </a:lnTo>
                    <a:lnTo>
                      <a:pt x="141" y="99"/>
                    </a:lnTo>
                    <a:lnTo>
                      <a:pt x="241" y="99"/>
                    </a:lnTo>
                    <a:lnTo>
                      <a:pt x="255" y="99"/>
                    </a:lnTo>
                    <a:lnTo>
                      <a:pt x="269" y="99"/>
                    </a:lnTo>
                    <a:lnTo>
                      <a:pt x="312" y="99"/>
                    </a:lnTo>
                    <a:lnTo>
                      <a:pt x="326" y="99"/>
                    </a:lnTo>
                    <a:lnTo>
                      <a:pt x="340" y="99"/>
                    </a:lnTo>
                    <a:lnTo>
                      <a:pt x="354" y="99"/>
                    </a:lnTo>
                    <a:lnTo>
                      <a:pt x="368" y="113"/>
                    </a:lnTo>
                    <a:lnTo>
                      <a:pt x="368" y="99"/>
                    </a:lnTo>
                    <a:lnTo>
                      <a:pt x="368" y="85"/>
                    </a:lnTo>
                    <a:lnTo>
                      <a:pt x="368" y="71"/>
                    </a:lnTo>
                    <a:lnTo>
                      <a:pt x="354" y="71"/>
                    </a:lnTo>
                    <a:lnTo>
                      <a:pt x="368" y="57"/>
                    </a:lnTo>
                    <a:lnTo>
                      <a:pt x="368" y="0"/>
                    </a:lnTo>
                    <a:lnTo>
                      <a:pt x="368" y="14"/>
                    </a:lnTo>
                    <a:lnTo>
                      <a:pt x="382" y="28"/>
                    </a:lnTo>
                    <a:lnTo>
                      <a:pt x="411" y="57"/>
                    </a:lnTo>
                    <a:lnTo>
                      <a:pt x="411" y="71"/>
                    </a:lnTo>
                    <a:lnTo>
                      <a:pt x="524" y="85"/>
                    </a:lnTo>
                    <a:lnTo>
                      <a:pt x="567" y="99"/>
                    </a:lnTo>
                    <a:lnTo>
                      <a:pt x="581" y="99"/>
                    </a:lnTo>
                    <a:lnTo>
                      <a:pt x="595" y="99"/>
                    </a:lnTo>
                    <a:lnTo>
                      <a:pt x="624" y="99"/>
                    </a:lnTo>
                    <a:lnTo>
                      <a:pt x="652" y="99"/>
                    </a:lnTo>
                    <a:close/>
                  </a:path>
                </a:pathLst>
              </a:custGeom>
              <a:noFill/>
              <a:ln w="0" cap="flat">
                <a:solidFill>
                  <a:srgbClr val="000000"/>
                </a:solidFill>
                <a:prstDash val="solid"/>
                <a:round/>
                <a:headEnd/>
                <a:tailEnd/>
              </a:ln>
              <a:extLst>
                <a:ext uri="{909E8E84-426E-40DD-AFC4-6F175D3DCCD1}">
                  <a14:hiddenFill xmlns="" xmlns:a14="http://schemas.microsoft.com/office/drawing/2010/main">
                    <a:solidFill>
                      <a:srgbClr val="FFFFFF"/>
                    </a:solidFill>
                  </a14:hiddenFill>
                </a:ext>
              </a:extLst>
            </p:spPr>
            <p:txBody>
              <a:bodyPr/>
              <a:lstStyle/>
              <a:p>
                <a:endParaRPr lang="ja-JP" altLang="en-US"/>
              </a:p>
            </p:txBody>
          </p:sp>
          <p:sp>
            <p:nvSpPr>
              <p:cNvPr id="33945" name="Freeform 190" descr="20%"/>
              <p:cNvSpPr>
                <a:spLocks noChangeAspect="1"/>
              </p:cNvSpPr>
              <p:nvPr/>
            </p:nvSpPr>
            <p:spPr bwMode="auto">
              <a:xfrm>
                <a:off x="9278" y="1802"/>
                <a:ext cx="3396" cy="3432"/>
              </a:xfrm>
              <a:custGeom>
                <a:avLst/>
                <a:gdLst>
                  <a:gd name="T0" fmla="*/ 2147483647 w 2128"/>
                  <a:gd name="T1" fmla="*/ 2147483647 h 2156"/>
                  <a:gd name="T2" fmla="*/ 2147483647 w 2128"/>
                  <a:gd name="T3" fmla="*/ 2147483647 h 2156"/>
                  <a:gd name="T4" fmla="*/ 2147483647 w 2128"/>
                  <a:gd name="T5" fmla="*/ 2147483647 h 2156"/>
                  <a:gd name="T6" fmla="*/ 2147483647 w 2128"/>
                  <a:gd name="T7" fmla="*/ 2147483647 h 2156"/>
                  <a:gd name="T8" fmla="*/ 2147483647 w 2128"/>
                  <a:gd name="T9" fmla="*/ 2147483647 h 2156"/>
                  <a:gd name="T10" fmla="*/ 2147483647 w 2128"/>
                  <a:gd name="T11" fmla="*/ 2147483647 h 2156"/>
                  <a:gd name="T12" fmla="*/ 2147483647 w 2128"/>
                  <a:gd name="T13" fmla="*/ 2147483647 h 2156"/>
                  <a:gd name="T14" fmla="*/ 2147483647 w 2128"/>
                  <a:gd name="T15" fmla="*/ 2147483647 h 2156"/>
                  <a:gd name="T16" fmla="*/ 2147483647 w 2128"/>
                  <a:gd name="T17" fmla="*/ 2147483647 h 2156"/>
                  <a:gd name="T18" fmla="*/ 2147483647 w 2128"/>
                  <a:gd name="T19" fmla="*/ 2147483647 h 2156"/>
                  <a:gd name="T20" fmla="*/ 2147483647 w 2128"/>
                  <a:gd name="T21" fmla="*/ 2147483647 h 2156"/>
                  <a:gd name="T22" fmla="*/ 2147483647 w 2128"/>
                  <a:gd name="T23" fmla="*/ 2147483647 h 2156"/>
                  <a:gd name="T24" fmla="*/ 2147483647 w 2128"/>
                  <a:gd name="T25" fmla="*/ 2147483647 h 2156"/>
                  <a:gd name="T26" fmla="*/ 2147483647 w 2128"/>
                  <a:gd name="T27" fmla="*/ 2147483647 h 2156"/>
                  <a:gd name="T28" fmla="*/ 2147483647 w 2128"/>
                  <a:gd name="T29" fmla="*/ 2147483647 h 2156"/>
                  <a:gd name="T30" fmla="*/ 2147483647 w 2128"/>
                  <a:gd name="T31" fmla="*/ 2147483647 h 2156"/>
                  <a:gd name="T32" fmla="*/ 2147483647 w 2128"/>
                  <a:gd name="T33" fmla="*/ 2147483647 h 2156"/>
                  <a:gd name="T34" fmla="*/ 2147483647 w 2128"/>
                  <a:gd name="T35" fmla="*/ 2147483647 h 2156"/>
                  <a:gd name="T36" fmla="*/ 2147483647 w 2128"/>
                  <a:gd name="T37" fmla="*/ 2147483647 h 2156"/>
                  <a:gd name="T38" fmla="*/ 2147483647 w 2128"/>
                  <a:gd name="T39" fmla="*/ 2147483647 h 2156"/>
                  <a:gd name="T40" fmla="*/ 2147483647 w 2128"/>
                  <a:gd name="T41" fmla="*/ 2147483647 h 2156"/>
                  <a:gd name="T42" fmla="*/ 2147483647 w 2128"/>
                  <a:gd name="T43" fmla="*/ 2147483647 h 2156"/>
                  <a:gd name="T44" fmla="*/ 2147483647 w 2128"/>
                  <a:gd name="T45" fmla="*/ 2147483647 h 2156"/>
                  <a:gd name="T46" fmla="*/ 2147483647 w 2128"/>
                  <a:gd name="T47" fmla="*/ 2147483647 h 2156"/>
                  <a:gd name="T48" fmla="*/ 2147483647 w 2128"/>
                  <a:gd name="T49" fmla="*/ 2147483647 h 2156"/>
                  <a:gd name="T50" fmla="*/ 2147483647 w 2128"/>
                  <a:gd name="T51" fmla="*/ 2147483647 h 2156"/>
                  <a:gd name="T52" fmla="*/ 2147483647 w 2128"/>
                  <a:gd name="T53" fmla="*/ 2147483647 h 2156"/>
                  <a:gd name="T54" fmla="*/ 2147483647 w 2128"/>
                  <a:gd name="T55" fmla="*/ 2147483647 h 2156"/>
                  <a:gd name="T56" fmla="*/ 2147483647 w 2128"/>
                  <a:gd name="T57" fmla="*/ 2147483647 h 2156"/>
                  <a:gd name="T58" fmla="*/ 0 w 2128"/>
                  <a:gd name="T59" fmla="*/ 2147483647 h 2156"/>
                  <a:gd name="T60" fmla="*/ 0 w 2128"/>
                  <a:gd name="T61" fmla="*/ 2147483647 h 2156"/>
                  <a:gd name="T62" fmla="*/ 2147483647 w 2128"/>
                  <a:gd name="T63" fmla="*/ 2147483647 h 2156"/>
                  <a:gd name="T64" fmla="*/ 2147483647 w 2128"/>
                  <a:gd name="T65" fmla="*/ 2147483647 h 2156"/>
                  <a:gd name="T66" fmla="*/ 2147483647 w 2128"/>
                  <a:gd name="T67" fmla="*/ 2147483647 h 2156"/>
                  <a:gd name="T68" fmla="*/ 2147483647 w 2128"/>
                  <a:gd name="T69" fmla="*/ 2147483647 h 2156"/>
                  <a:gd name="T70" fmla="*/ 2147483647 w 2128"/>
                  <a:gd name="T71" fmla="*/ 2147483647 h 2156"/>
                  <a:gd name="T72" fmla="*/ 2147483647 w 2128"/>
                  <a:gd name="T73" fmla="*/ 2147483647 h 2156"/>
                  <a:gd name="T74" fmla="*/ 2147483647 w 2128"/>
                  <a:gd name="T75" fmla="*/ 2147483647 h 2156"/>
                  <a:gd name="T76" fmla="*/ 2147483647 w 2128"/>
                  <a:gd name="T77" fmla="*/ 2147483647 h 2156"/>
                  <a:gd name="T78" fmla="*/ 2147483647 w 2128"/>
                  <a:gd name="T79" fmla="*/ 2147483647 h 2156"/>
                  <a:gd name="T80" fmla="*/ 2147483647 w 2128"/>
                  <a:gd name="T81" fmla="*/ 2147483647 h 2156"/>
                  <a:gd name="T82" fmla="*/ 2147483647 w 2128"/>
                  <a:gd name="T83" fmla="*/ 2147483647 h 2156"/>
                  <a:gd name="T84" fmla="*/ 2147483647 w 2128"/>
                  <a:gd name="T85" fmla="*/ 2147483647 h 2156"/>
                  <a:gd name="T86" fmla="*/ 2147483647 w 2128"/>
                  <a:gd name="T87" fmla="*/ 2147483647 h 2156"/>
                  <a:gd name="T88" fmla="*/ 2147483647 w 2128"/>
                  <a:gd name="T89" fmla="*/ 2147483647 h 2156"/>
                  <a:gd name="T90" fmla="*/ 2147483647 w 2128"/>
                  <a:gd name="T91" fmla="*/ 2147483647 h 2156"/>
                  <a:gd name="T92" fmla="*/ 2147483647 w 2128"/>
                  <a:gd name="T93" fmla="*/ 2147483647 h 2156"/>
                  <a:gd name="T94" fmla="*/ 2147483647 w 2128"/>
                  <a:gd name="T95" fmla="*/ 2147483647 h 2156"/>
                  <a:gd name="T96" fmla="*/ 2147483647 w 2128"/>
                  <a:gd name="T97" fmla="*/ 2147483647 h 2156"/>
                  <a:gd name="T98" fmla="*/ 2147483647 w 2128"/>
                  <a:gd name="T99" fmla="*/ 2147483647 h 2156"/>
                  <a:gd name="T100" fmla="*/ 2147483647 w 2128"/>
                  <a:gd name="T101" fmla="*/ 2147483647 h 2156"/>
                  <a:gd name="T102" fmla="*/ 2147483647 w 2128"/>
                  <a:gd name="T103" fmla="*/ 2147483647 h 2156"/>
                  <a:gd name="T104" fmla="*/ 2147483647 w 2128"/>
                  <a:gd name="T105" fmla="*/ 2147483647 h 2156"/>
                  <a:gd name="T106" fmla="*/ 2147483647 w 2128"/>
                  <a:gd name="T107" fmla="*/ 2147483647 h 2156"/>
                  <a:gd name="T108" fmla="*/ 2147483647 w 2128"/>
                  <a:gd name="T109" fmla="*/ 2147483647 h 2156"/>
                  <a:gd name="T110" fmla="*/ 2147483647 w 2128"/>
                  <a:gd name="T111" fmla="*/ 2147483647 h 2156"/>
                  <a:gd name="T112" fmla="*/ 2147483647 w 2128"/>
                  <a:gd name="T113" fmla="*/ 2147483647 h 2156"/>
                  <a:gd name="T114" fmla="*/ 2147483647 w 2128"/>
                  <a:gd name="T115" fmla="*/ 2147483647 h 2156"/>
                  <a:gd name="T116" fmla="*/ 2147483647 w 2128"/>
                  <a:gd name="T117" fmla="*/ 2147483647 h 2156"/>
                  <a:gd name="T118" fmla="*/ 2147483647 w 2128"/>
                  <a:gd name="T119" fmla="*/ 2147483647 h 215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2128"/>
                  <a:gd name="T181" fmla="*/ 0 h 2156"/>
                  <a:gd name="T182" fmla="*/ 2128 w 2128"/>
                  <a:gd name="T183" fmla="*/ 2156 h 215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2128" h="2156">
                    <a:moveTo>
                      <a:pt x="1660" y="28"/>
                    </a:moveTo>
                    <a:lnTo>
                      <a:pt x="1674" y="28"/>
                    </a:lnTo>
                    <a:lnTo>
                      <a:pt x="1688" y="28"/>
                    </a:lnTo>
                    <a:lnTo>
                      <a:pt x="1702" y="28"/>
                    </a:lnTo>
                    <a:lnTo>
                      <a:pt x="1717" y="14"/>
                    </a:lnTo>
                    <a:lnTo>
                      <a:pt x="1731" y="14"/>
                    </a:lnTo>
                    <a:lnTo>
                      <a:pt x="1731" y="28"/>
                    </a:lnTo>
                    <a:lnTo>
                      <a:pt x="1745" y="28"/>
                    </a:lnTo>
                    <a:lnTo>
                      <a:pt x="1759" y="28"/>
                    </a:lnTo>
                    <a:lnTo>
                      <a:pt x="1759" y="43"/>
                    </a:lnTo>
                    <a:lnTo>
                      <a:pt x="1773" y="57"/>
                    </a:lnTo>
                    <a:lnTo>
                      <a:pt x="1787" y="57"/>
                    </a:lnTo>
                    <a:lnTo>
                      <a:pt x="1787" y="71"/>
                    </a:lnTo>
                    <a:lnTo>
                      <a:pt x="1802" y="71"/>
                    </a:lnTo>
                    <a:lnTo>
                      <a:pt x="1802" y="85"/>
                    </a:lnTo>
                    <a:lnTo>
                      <a:pt x="1802" y="99"/>
                    </a:lnTo>
                    <a:lnTo>
                      <a:pt x="1802" y="113"/>
                    </a:lnTo>
                    <a:lnTo>
                      <a:pt x="1802" y="128"/>
                    </a:lnTo>
                    <a:lnTo>
                      <a:pt x="1816" y="128"/>
                    </a:lnTo>
                    <a:lnTo>
                      <a:pt x="1802" y="142"/>
                    </a:lnTo>
                    <a:lnTo>
                      <a:pt x="1802" y="156"/>
                    </a:lnTo>
                    <a:lnTo>
                      <a:pt x="1802" y="170"/>
                    </a:lnTo>
                    <a:lnTo>
                      <a:pt x="1802" y="184"/>
                    </a:lnTo>
                    <a:lnTo>
                      <a:pt x="1802" y="199"/>
                    </a:lnTo>
                    <a:lnTo>
                      <a:pt x="1802" y="213"/>
                    </a:lnTo>
                    <a:lnTo>
                      <a:pt x="1802" y="227"/>
                    </a:lnTo>
                    <a:lnTo>
                      <a:pt x="1802" y="241"/>
                    </a:lnTo>
                    <a:lnTo>
                      <a:pt x="1787" y="241"/>
                    </a:lnTo>
                    <a:lnTo>
                      <a:pt x="1787" y="255"/>
                    </a:lnTo>
                    <a:lnTo>
                      <a:pt x="1787" y="270"/>
                    </a:lnTo>
                    <a:lnTo>
                      <a:pt x="1787" y="284"/>
                    </a:lnTo>
                    <a:lnTo>
                      <a:pt x="1773" y="284"/>
                    </a:lnTo>
                    <a:lnTo>
                      <a:pt x="1773" y="298"/>
                    </a:lnTo>
                    <a:lnTo>
                      <a:pt x="1773" y="312"/>
                    </a:lnTo>
                    <a:lnTo>
                      <a:pt x="1773" y="326"/>
                    </a:lnTo>
                    <a:lnTo>
                      <a:pt x="1759" y="326"/>
                    </a:lnTo>
                    <a:lnTo>
                      <a:pt x="1759" y="340"/>
                    </a:lnTo>
                    <a:lnTo>
                      <a:pt x="1773" y="355"/>
                    </a:lnTo>
                    <a:lnTo>
                      <a:pt x="1773" y="369"/>
                    </a:lnTo>
                    <a:lnTo>
                      <a:pt x="1773" y="383"/>
                    </a:lnTo>
                    <a:lnTo>
                      <a:pt x="1773" y="397"/>
                    </a:lnTo>
                    <a:lnTo>
                      <a:pt x="1773" y="411"/>
                    </a:lnTo>
                    <a:lnTo>
                      <a:pt x="1773" y="426"/>
                    </a:lnTo>
                    <a:lnTo>
                      <a:pt x="1773" y="440"/>
                    </a:lnTo>
                    <a:lnTo>
                      <a:pt x="1773" y="454"/>
                    </a:lnTo>
                    <a:lnTo>
                      <a:pt x="1787" y="454"/>
                    </a:lnTo>
                    <a:lnTo>
                      <a:pt x="1787" y="468"/>
                    </a:lnTo>
                    <a:lnTo>
                      <a:pt x="1787" y="482"/>
                    </a:lnTo>
                    <a:lnTo>
                      <a:pt x="1802" y="496"/>
                    </a:lnTo>
                    <a:lnTo>
                      <a:pt x="1816" y="496"/>
                    </a:lnTo>
                    <a:lnTo>
                      <a:pt x="1816" y="511"/>
                    </a:lnTo>
                    <a:lnTo>
                      <a:pt x="1830" y="525"/>
                    </a:lnTo>
                    <a:lnTo>
                      <a:pt x="1929" y="525"/>
                    </a:lnTo>
                    <a:lnTo>
                      <a:pt x="1972" y="525"/>
                    </a:lnTo>
                    <a:lnTo>
                      <a:pt x="1958" y="539"/>
                    </a:lnTo>
                    <a:lnTo>
                      <a:pt x="1958" y="553"/>
                    </a:lnTo>
                    <a:lnTo>
                      <a:pt x="1958" y="567"/>
                    </a:lnTo>
                    <a:lnTo>
                      <a:pt x="1958" y="582"/>
                    </a:lnTo>
                    <a:lnTo>
                      <a:pt x="1943" y="582"/>
                    </a:lnTo>
                    <a:lnTo>
                      <a:pt x="1929" y="582"/>
                    </a:lnTo>
                    <a:lnTo>
                      <a:pt x="1901" y="567"/>
                    </a:lnTo>
                    <a:lnTo>
                      <a:pt x="1887" y="567"/>
                    </a:lnTo>
                    <a:lnTo>
                      <a:pt x="1887" y="582"/>
                    </a:lnTo>
                    <a:lnTo>
                      <a:pt x="1901" y="582"/>
                    </a:lnTo>
                    <a:lnTo>
                      <a:pt x="1915" y="596"/>
                    </a:lnTo>
                    <a:lnTo>
                      <a:pt x="1929" y="596"/>
                    </a:lnTo>
                    <a:lnTo>
                      <a:pt x="1943" y="596"/>
                    </a:lnTo>
                    <a:lnTo>
                      <a:pt x="1958" y="596"/>
                    </a:lnTo>
                    <a:lnTo>
                      <a:pt x="1972" y="596"/>
                    </a:lnTo>
                    <a:lnTo>
                      <a:pt x="1972" y="582"/>
                    </a:lnTo>
                    <a:lnTo>
                      <a:pt x="1986" y="582"/>
                    </a:lnTo>
                    <a:lnTo>
                      <a:pt x="1986" y="567"/>
                    </a:lnTo>
                    <a:lnTo>
                      <a:pt x="1986" y="553"/>
                    </a:lnTo>
                    <a:lnTo>
                      <a:pt x="2000" y="539"/>
                    </a:lnTo>
                    <a:lnTo>
                      <a:pt x="2014" y="539"/>
                    </a:lnTo>
                    <a:lnTo>
                      <a:pt x="2029" y="539"/>
                    </a:lnTo>
                    <a:lnTo>
                      <a:pt x="2029" y="553"/>
                    </a:lnTo>
                    <a:lnTo>
                      <a:pt x="2043" y="553"/>
                    </a:lnTo>
                    <a:lnTo>
                      <a:pt x="2057" y="553"/>
                    </a:lnTo>
                    <a:lnTo>
                      <a:pt x="2071" y="567"/>
                    </a:lnTo>
                    <a:lnTo>
                      <a:pt x="2071" y="582"/>
                    </a:lnTo>
                    <a:lnTo>
                      <a:pt x="2085" y="582"/>
                    </a:lnTo>
                    <a:lnTo>
                      <a:pt x="2085" y="596"/>
                    </a:lnTo>
                    <a:lnTo>
                      <a:pt x="2114" y="638"/>
                    </a:lnTo>
                    <a:lnTo>
                      <a:pt x="2128" y="652"/>
                    </a:lnTo>
                    <a:lnTo>
                      <a:pt x="2114" y="667"/>
                    </a:lnTo>
                    <a:lnTo>
                      <a:pt x="2099" y="667"/>
                    </a:lnTo>
                    <a:lnTo>
                      <a:pt x="2099" y="681"/>
                    </a:lnTo>
                    <a:lnTo>
                      <a:pt x="2085" y="695"/>
                    </a:lnTo>
                    <a:lnTo>
                      <a:pt x="2057" y="723"/>
                    </a:lnTo>
                    <a:lnTo>
                      <a:pt x="2043" y="738"/>
                    </a:lnTo>
                    <a:lnTo>
                      <a:pt x="2043" y="752"/>
                    </a:lnTo>
                    <a:lnTo>
                      <a:pt x="2029" y="752"/>
                    </a:lnTo>
                    <a:lnTo>
                      <a:pt x="2029" y="766"/>
                    </a:lnTo>
                    <a:lnTo>
                      <a:pt x="2029" y="780"/>
                    </a:lnTo>
                    <a:lnTo>
                      <a:pt x="2014" y="780"/>
                    </a:lnTo>
                    <a:lnTo>
                      <a:pt x="2014" y="794"/>
                    </a:lnTo>
                    <a:lnTo>
                      <a:pt x="2014" y="823"/>
                    </a:lnTo>
                    <a:lnTo>
                      <a:pt x="2000" y="837"/>
                    </a:lnTo>
                    <a:lnTo>
                      <a:pt x="2000" y="851"/>
                    </a:lnTo>
                    <a:lnTo>
                      <a:pt x="1986" y="879"/>
                    </a:lnTo>
                    <a:lnTo>
                      <a:pt x="1986" y="894"/>
                    </a:lnTo>
                    <a:lnTo>
                      <a:pt x="1986" y="908"/>
                    </a:lnTo>
                    <a:lnTo>
                      <a:pt x="1986" y="936"/>
                    </a:lnTo>
                    <a:lnTo>
                      <a:pt x="1986" y="965"/>
                    </a:lnTo>
                    <a:lnTo>
                      <a:pt x="1986" y="979"/>
                    </a:lnTo>
                    <a:lnTo>
                      <a:pt x="1986" y="993"/>
                    </a:lnTo>
                    <a:lnTo>
                      <a:pt x="1972" y="1007"/>
                    </a:lnTo>
                    <a:lnTo>
                      <a:pt x="1972" y="1021"/>
                    </a:lnTo>
                    <a:lnTo>
                      <a:pt x="1958" y="1035"/>
                    </a:lnTo>
                    <a:lnTo>
                      <a:pt x="1958" y="1064"/>
                    </a:lnTo>
                    <a:lnTo>
                      <a:pt x="1958" y="1078"/>
                    </a:lnTo>
                    <a:lnTo>
                      <a:pt x="1958" y="1092"/>
                    </a:lnTo>
                    <a:lnTo>
                      <a:pt x="1958" y="1106"/>
                    </a:lnTo>
                    <a:lnTo>
                      <a:pt x="1958" y="1135"/>
                    </a:lnTo>
                    <a:lnTo>
                      <a:pt x="1958" y="1149"/>
                    </a:lnTo>
                    <a:lnTo>
                      <a:pt x="1972" y="1163"/>
                    </a:lnTo>
                    <a:lnTo>
                      <a:pt x="1958" y="1163"/>
                    </a:lnTo>
                    <a:lnTo>
                      <a:pt x="1958" y="1177"/>
                    </a:lnTo>
                    <a:lnTo>
                      <a:pt x="1958" y="1220"/>
                    </a:lnTo>
                    <a:lnTo>
                      <a:pt x="1943" y="1248"/>
                    </a:lnTo>
                    <a:lnTo>
                      <a:pt x="1943" y="1262"/>
                    </a:lnTo>
                    <a:lnTo>
                      <a:pt x="1943" y="1277"/>
                    </a:lnTo>
                    <a:lnTo>
                      <a:pt x="1929" y="1291"/>
                    </a:lnTo>
                    <a:lnTo>
                      <a:pt x="1929" y="1305"/>
                    </a:lnTo>
                    <a:lnTo>
                      <a:pt x="1915" y="1305"/>
                    </a:lnTo>
                    <a:lnTo>
                      <a:pt x="1915" y="1319"/>
                    </a:lnTo>
                    <a:lnTo>
                      <a:pt x="1915" y="1333"/>
                    </a:lnTo>
                    <a:lnTo>
                      <a:pt x="1901" y="1333"/>
                    </a:lnTo>
                    <a:lnTo>
                      <a:pt x="1887" y="1348"/>
                    </a:lnTo>
                    <a:lnTo>
                      <a:pt x="1887" y="1362"/>
                    </a:lnTo>
                    <a:lnTo>
                      <a:pt x="1858" y="1376"/>
                    </a:lnTo>
                    <a:lnTo>
                      <a:pt x="1844" y="1390"/>
                    </a:lnTo>
                    <a:lnTo>
                      <a:pt x="1816" y="1404"/>
                    </a:lnTo>
                    <a:lnTo>
                      <a:pt x="1802" y="1418"/>
                    </a:lnTo>
                    <a:lnTo>
                      <a:pt x="1773" y="1433"/>
                    </a:lnTo>
                    <a:lnTo>
                      <a:pt x="1759" y="1447"/>
                    </a:lnTo>
                    <a:lnTo>
                      <a:pt x="1745" y="1461"/>
                    </a:lnTo>
                    <a:lnTo>
                      <a:pt x="1731" y="1461"/>
                    </a:lnTo>
                    <a:lnTo>
                      <a:pt x="1717" y="1461"/>
                    </a:lnTo>
                    <a:lnTo>
                      <a:pt x="1717" y="1475"/>
                    </a:lnTo>
                    <a:lnTo>
                      <a:pt x="1702" y="1475"/>
                    </a:lnTo>
                    <a:lnTo>
                      <a:pt x="1688" y="1489"/>
                    </a:lnTo>
                    <a:lnTo>
                      <a:pt x="1674" y="1489"/>
                    </a:lnTo>
                    <a:lnTo>
                      <a:pt x="1660" y="1489"/>
                    </a:lnTo>
                    <a:lnTo>
                      <a:pt x="1646" y="1504"/>
                    </a:lnTo>
                    <a:lnTo>
                      <a:pt x="1631" y="1504"/>
                    </a:lnTo>
                    <a:lnTo>
                      <a:pt x="1617" y="1518"/>
                    </a:lnTo>
                    <a:lnTo>
                      <a:pt x="1603" y="1518"/>
                    </a:lnTo>
                    <a:lnTo>
                      <a:pt x="1589" y="1518"/>
                    </a:lnTo>
                    <a:lnTo>
                      <a:pt x="1575" y="1532"/>
                    </a:lnTo>
                    <a:lnTo>
                      <a:pt x="1560" y="1532"/>
                    </a:lnTo>
                    <a:lnTo>
                      <a:pt x="1532" y="1532"/>
                    </a:lnTo>
                    <a:lnTo>
                      <a:pt x="1532" y="1546"/>
                    </a:lnTo>
                    <a:lnTo>
                      <a:pt x="1518" y="1546"/>
                    </a:lnTo>
                    <a:lnTo>
                      <a:pt x="1504" y="1546"/>
                    </a:lnTo>
                    <a:lnTo>
                      <a:pt x="1490" y="1546"/>
                    </a:lnTo>
                    <a:lnTo>
                      <a:pt x="1461" y="1546"/>
                    </a:lnTo>
                    <a:lnTo>
                      <a:pt x="1447" y="1560"/>
                    </a:lnTo>
                    <a:lnTo>
                      <a:pt x="1419" y="1560"/>
                    </a:lnTo>
                    <a:lnTo>
                      <a:pt x="1404" y="1560"/>
                    </a:lnTo>
                    <a:lnTo>
                      <a:pt x="1390" y="1560"/>
                    </a:lnTo>
                    <a:lnTo>
                      <a:pt x="1376" y="1560"/>
                    </a:lnTo>
                    <a:lnTo>
                      <a:pt x="1362" y="1574"/>
                    </a:lnTo>
                    <a:lnTo>
                      <a:pt x="1348" y="1574"/>
                    </a:lnTo>
                    <a:lnTo>
                      <a:pt x="1334" y="1574"/>
                    </a:lnTo>
                    <a:lnTo>
                      <a:pt x="1319" y="1574"/>
                    </a:lnTo>
                    <a:lnTo>
                      <a:pt x="1305" y="1574"/>
                    </a:lnTo>
                    <a:lnTo>
                      <a:pt x="1291" y="1574"/>
                    </a:lnTo>
                    <a:lnTo>
                      <a:pt x="1277" y="1574"/>
                    </a:lnTo>
                    <a:lnTo>
                      <a:pt x="1263" y="1574"/>
                    </a:lnTo>
                    <a:lnTo>
                      <a:pt x="1248" y="1574"/>
                    </a:lnTo>
                    <a:lnTo>
                      <a:pt x="1234" y="1574"/>
                    </a:lnTo>
                    <a:lnTo>
                      <a:pt x="1220" y="1574"/>
                    </a:lnTo>
                    <a:lnTo>
                      <a:pt x="1192" y="1574"/>
                    </a:lnTo>
                    <a:lnTo>
                      <a:pt x="1163" y="1574"/>
                    </a:lnTo>
                    <a:lnTo>
                      <a:pt x="1149" y="1574"/>
                    </a:lnTo>
                    <a:lnTo>
                      <a:pt x="1135" y="1574"/>
                    </a:lnTo>
                    <a:lnTo>
                      <a:pt x="1121" y="1560"/>
                    </a:lnTo>
                    <a:lnTo>
                      <a:pt x="1107" y="1560"/>
                    </a:lnTo>
                    <a:lnTo>
                      <a:pt x="1092" y="1560"/>
                    </a:lnTo>
                    <a:lnTo>
                      <a:pt x="1078" y="1560"/>
                    </a:lnTo>
                    <a:lnTo>
                      <a:pt x="1064" y="1560"/>
                    </a:lnTo>
                    <a:lnTo>
                      <a:pt x="1036" y="1560"/>
                    </a:lnTo>
                    <a:lnTo>
                      <a:pt x="1022" y="1560"/>
                    </a:lnTo>
                    <a:lnTo>
                      <a:pt x="1007" y="1546"/>
                    </a:lnTo>
                    <a:lnTo>
                      <a:pt x="979" y="1546"/>
                    </a:lnTo>
                    <a:lnTo>
                      <a:pt x="965" y="1546"/>
                    </a:lnTo>
                    <a:lnTo>
                      <a:pt x="951" y="1546"/>
                    </a:lnTo>
                    <a:lnTo>
                      <a:pt x="936" y="1546"/>
                    </a:lnTo>
                    <a:lnTo>
                      <a:pt x="922" y="1546"/>
                    </a:lnTo>
                    <a:lnTo>
                      <a:pt x="908" y="1546"/>
                    </a:lnTo>
                    <a:lnTo>
                      <a:pt x="894" y="1546"/>
                    </a:lnTo>
                    <a:lnTo>
                      <a:pt x="894" y="1560"/>
                    </a:lnTo>
                    <a:lnTo>
                      <a:pt x="880" y="1560"/>
                    </a:lnTo>
                    <a:lnTo>
                      <a:pt x="866" y="1560"/>
                    </a:lnTo>
                    <a:lnTo>
                      <a:pt x="851" y="1560"/>
                    </a:lnTo>
                    <a:lnTo>
                      <a:pt x="851" y="1574"/>
                    </a:lnTo>
                    <a:lnTo>
                      <a:pt x="837" y="1574"/>
                    </a:lnTo>
                    <a:lnTo>
                      <a:pt x="823" y="1574"/>
                    </a:lnTo>
                    <a:lnTo>
                      <a:pt x="809" y="1589"/>
                    </a:lnTo>
                    <a:lnTo>
                      <a:pt x="795" y="1589"/>
                    </a:lnTo>
                    <a:lnTo>
                      <a:pt x="795" y="1603"/>
                    </a:lnTo>
                    <a:lnTo>
                      <a:pt x="780" y="1603"/>
                    </a:lnTo>
                    <a:lnTo>
                      <a:pt x="766" y="1603"/>
                    </a:lnTo>
                    <a:lnTo>
                      <a:pt x="766" y="1617"/>
                    </a:lnTo>
                    <a:lnTo>
                      <a:pt x="752" y="1617"/>
                    </a:lnTo>
                    <a:lnTo>
                      <a:pt x="752" y="1631"/>
                    </a:lnTo>
                    <a:lnTo>
                      <a:pt x="738" y="1631"/>
                    </a:lnTo>
                    <a:lnTo>
                      <a:pt x="724" y="1645"/>
                    </a:lnTo>
                    <a:lnTo>
                      <a:pt x="710" y="1645"/>
                    </a:lnTo>
                    <a:lnTo>
                      <a:pt x="695" y="1660"/>
                    </a:lnTo>
                    <a:lnTo>
                      <a:pt x="681" y="1674"/>
                    </a:lnTo>
                    <a:lnTo>
                      <a:pt x="667" y="1688"/>
                    </a:lnTo>
                    <a:lnTo>
                      <a:pt x="653" y="1702"/>
                    </a:lnTo>
                    <a:lnTo>
                      <a:pt x="653" y="1716"/>
                    </a:lnTo>
                    <a:lnTo>
                      <a:pt x="639" y="1745"/>
                    </a:lnTo>
                    <a:lnTo>
                      <a:pt x="624" y="1759"/>
                    </a:lnTo>
                    <a:lnTo>
                      <a:pt x="610" y="1773"/>
                    </a:lnTo>
                    <a:lnTo>
                      <a:pt x="596" y="1787"/>
                    </a:lnTo>
                    <a:lnTo>
                      <a:pt x="596" y="1801"/>
                    </a:lnTo>
                    <a:lnTo>
                      <a:pt x="582" y="1816"/>
                    </a:lnTo>
                    <a:lnTo>
                      <a:pt x="582" y="1830"/>
                    </a:lnTo>
                    <a:lnTo>
                      <a:pt x="539" y="1887"/>
                    </a:lnTo>
                    <a:lnTo>
                      <a:pt x="454" y="1986"/>
                    </a:lnTo>
                    <a:lnTo>
                      <a:pt x="440" y="2000"/>
                    </a:lnTo>
                    <a:lnTo>
                      <a:pt x="412" y="2028"/>
                    </a:lnTo>
                    <a:lnTo>
                      <a:pt x="398" y="2057"/>
                    </a:lnTo>
                    <a:lnTo>
                      <a:pt x="327" y="2085"/>
                    </a:lnTo>
                    <a:lnTo>
                      <a:pt x="298" y="2085"/>
                    </a:lnTo>
                    <a:lnTo>
                      <a:pt x="284" y="2099"/>
                    </a:lnTo>
                    <a:lnTo>
                      <a:pt x="171" y="2156"/>
                    </a:lnTo>
                    <a:lnTo>
                      <a:pt x="156" y="2156"/>
                    </a:lnTo>
                    <a:lnTo>
                      <a:pt x="57" y="2156"/>
                    </a:lnTo>
                    <a:lnTo>
                      <a:pt x="57" y="2142"/>
                    </a:lnTo>
                    <a:lnTo>
                      <a:pt x="57" y="2128"/>
                    </a:lnTo>
                    <a:lnTo>
                      <a:pt x="57" y="2113"/>
                    </a:lnTo>
                    <a:lnTo>
                      <a:pt x="57" y="2085"/>
                    </a:lnTo>
                    <a:lnTo>
                      <a:pt x="57" y="2071"/>
                    </a:lnTo>
                    <a:lnTo>
                      <a:pt x="57" y="2057"/>
                    </a:lnTo>
                    <a:lnTo>
                      <a:pt x="57" y="2014"/>
                    </a:lnTo>
                    <a:lnTo>
                      <a:pt x="57" y="2000"/>
                    </a:lnTo>
                    <a:lnTo>
                      <a:pt x="57" y="1986"/>
                    </a:lnTo>
                    <a:lnTo>
                      <a:pt x="57" y="1943"/>
                    </a:lnTo>
                    <a:lnTo>
                      <a:pt x="57" y="1915"/>
                    </a:lnTo>
                    <a:lnTo>
                      <a:pt x="43" y="1915"/>
                    </a:lnTo>
                    <a:lnTo>
                      <a:pt x="43" y="1901"/>
                    </a:lnTo>
                    <a:lnTo>
                      <a:pt x="43" y="1887"/>
                    </a:lnTo>
                    <a:lnTo>
                      <a:pt x="43" y="1872"/>
                    </a:lnTo>
                    <a:lnTo>
                      <a:pt x="29" y="1872"/>
                    </a:lnTo>
                    <a:lnTo>
                      <a:pt x="29" y="1858"/>
                    </a:lnTo>
                    <a:lnTo>
                      <a:pt x="29" y="1844"/>
                    </a:lnTo>
                    <a:lnTo>
                      <a:pt x="29" y="1830"/>
                    </a:lnTo>
                    <a:lnTo>
                      <a:pt x="15" y="1801"/>
                    </a:lnTo>
                    <a:lnTo>
                      <a:pt x="15" y="1773"/>
                    </a:lnTo>
                    <a:lnTo>
                      <a:pt x="0" y="1759"/>
                    </a:lnTo>
                    <a:lnTo>
                      <a:pt x="0" y="1745"/>
                    </a:lnTo>
                    <a:lnTo>
                      <a:pt x="0" y="1731"/>
                    </a:lnTo>
                    <a:lnTo>
                      <a:pt x="0" y="1716"/>
                    </a:lnTo>
                    <a:lnTo>
                      <a:pt x="0" y="1702"/>
                    </a:lnTo>
                    <a:lnTo>
                      <a:pt x="0" y="1688"/>
                    </a:lnTo>
                    <a:lnTo>
                      <a:pt x="0" y="1674"/>
                    </a:lnTo>
                    <a:lnTo>
                      <a:pt x="0" y="1660"/>
                    </a:lnTo>
                    <a:lnTo>
                      <a:pt x="0" y="1645"/>
                    </a:lnTo>
                    <a:lnTo>
                      <a:pt x="0" y="1631"/>
                    </a:lnTo>
                    <a:lnTo>
                      <a:pt x="0" y="1617"/>
                    </a:lnTo>
                    <a:lnTo>
                      <a:pt x="0" y="1603"/>
                    </a:lnTo>
                    <a:lnTo>
                      <a:pt x="0" y="1589"/>
                    </a:lnTo>
                    <a:lnTo>
                      <a:pt x="15" y="1574"/>
                    </a:lnTo>
                    <a:lnTo>
                      <a:pt x="15" y="1560"/>
                    </a:lnTo>
                    <a:lnTo>
                      <a:pt x="15" y="1546"/>
                    </a:lnTo>
                    <a:lnTo>
                      <a:pt x="15" y="1532"/>
                    </a:lnTo>
                    <a:lnTo>
                      <a:pt x="15" y="1518"/>
                    </a:lnTo>
                    <a:lnTo>
                      <a:pt x="29" y="1518"/>
                    </a:lnTo>
                    <a:lnTo>
                      <a:pt x="29" y="1504"/>
                    </a:lnTo>
                    <a:lnTo>
                      <a:pt x="29" y="1489"/>
                    </a:lnTo>
                    <a:lnTo>
                      <a:pt x="29" y="1475"/>
                    </a:lnTo>
                    <a:lnTo>
                      <a:pt x="29" y="1461"/>
                    </a:lnTo>
                    <a:lnTo>
                      <a:pt x="43" y="1447"/>
                    </a:lnTo>
                    <a:lnTo>
                      <a:pt x="43" y="1433"/>
                    </a:lnTo>
                    <a:lnTo>
                      <a:pt x="43" y="1418"/>
                    </a:lnTo>
                    <a:lnTo>
                      <a:pt x="57" y="1404"/>
                    </a:lnTo>
                    <a:lnTo>
                      <a:pt x="57" y="1390"/>
                    </a:lnTo>
                    <a:lnTo>
                      <a:pt x="71" y="1348"/>
                    </a:lnTo>
                    <a:lnTo>
                      <a:pt x="100" y="1291"/>
                    </a:lnTo>
                    <a:lnTo>
                      <a:pt x="100" y="1277"/>
                    </a:lnTo>
                    <a:lnTo>
                      <a:pt x="100" y="1262"/>
                    </a:lnTo>
                    <a:lnTo>
                      <a:pt x="114" y="1262"/>
                    </a:lnTo>
                    <a:lnTo>
                      <a:pt x="128" y="1262"/>
                    </a:lnTo>
                    <a:lnTo>
                      <a:pt x="128" y="1248"/>
                    </a:lnTo>
                    <a:lnTo>
                      <a:pt x="114" y="1234"/>
                    </a:lnTo>
                    <a:lnTo>
                      <a:pt x="114" y="1220"/>
                    </a:lnTo>
                    <a:lnTo>
                      <a:pt x="128" y="1206"/>
                    </a:lnTo>
                    <a:lnTo>
                      <a:pt x="128" y="1192"/>
                    </a:lnTo>
                    <a:lnTo>
                      <a:pt x="128" y="1177"/>
                    </a:lnTo>
                    <a:lnTo>
                      <a:pt x="142" y="1177"/>
                    </a:lnTo>
                    <a:lnTo>
                      <a:pt x="142" y="1163"/>
                    </a:lnTo>
                    <a:lnTo>
                      <a:pt x="142" y="1149"/>
                    </a:lnTo>
                    <a:lnTo>
                      <a:pt x="142" y="1135"/>
                    </a:lnTo>
                    <a:lnTo>
                      <a:pt x="156" y="1135"/>
                    </a:lnTo>
                    <a:lnTo>
                      <a:pt x="156" y="1121"/>
                    </a:lnTo>
                    <a:lnTo>
                      <a:pt x="156" y="1106"/>
                    </a:lnTo>
                    <a:lnTo>
                      <a:pt x="156" y="1092"/>
                    </a:lnTo>
                    <a:lnTo>
                      <a:pt x="171" y="1092"/>
                    </a:lnTo>
                    <a:lnTo>
                      <a:pt x="171" y="1078"/>
                    </a:lnTo>
                    <a:lnTo>
                      <a:pt x="171" y="1064"/>
                    </a:lnTo>
                    <a:lnTo>
                      <a:pt x="185" y="1064"/>
                    </a:lnTo>
                    <a:lnTo>
                      <a:pt x="199" y="1064"/>
                    </a:lnTo>
                    <a:lnTo>
                      <a:pt x="213" y="1064"/>
                    </a:lnTo>
                    <a:lnTo>
                      <a:pt x="227" y="1064"/>
                    </a:lnTo>
                    <a:lnTo>
                      <a:pt x="242" y="1064"/>
                    </a:lnTo>
                    <a:lnTo>
                      <a:pt x="256" y="1064"/>
                    </a:lnTo>
                    <a:lnTo>
                      <a:pt x="256" y="1050"/>
                    </a:lnTo>
                    <a:lnTo>
                      <a:pt x="270" y="1050"/>
                    </a:lnTo>
                    <a:lnTo>
                      <a:pt x="284" y="1035"/>
                    </a:lnTo>
                    <a:lnTo>
                      <a:pt x="327" y="993"/>
                    </a:lnTo>
                    <a:lnTo>
                      <a:pt x="355" y="965"/>
                    </a:lnTo>
                    <a:lnTo>
                      <a:pt x="369" y="965"/>
                    </a:lnTo>
                    <a:lnTo>
                      <a:pt x="369" y="950"/>
                    </a:lnTo>
                    <a:lnTo>
                      <a:pt x="383" y="936"/>
                    </a:lnTo>
                    <a:lnTo>
                      <a:pt x="412" y="922"/>
                    </a:lnTo>
                    <a:lnTo>
                      <a:pt x="426" y="894"/>
                    </a:lnTo>
                    <a:lnTo>
                      <a:pt x="440" y="894"/>
                    </a:lnTo>
                    <a:lnTo>
                      <a:pt x="440" y="879"/>
                    </a:lnTo>
                    <a:lnTo>
                      <a:pt x="454" y="879"/>
                    </a:lnTo>
                    <a:lnTo>
                      <a:pt x="468" y="879"/>
                    </a:lnTo>
                    <a:lnTo>
                      <a:pt x="468" y="865"/>
                    </a:lnTo>
                    <a:lnTo>
                      <a:pt x="483" y="865"/>
                    </a:lnTo>
                    <a:lnTo>
                      <a:pt x="497" y="851"/>
                    </a:lnTo>
                    <a:lnTo>
                      <a:pt x="511" y="851"/>
                    </a:lnTo>
                    <a:lnTo>
                      <a:pt x="525" y="851"/>
                    </a:lnTo>
                    <a:lnTo>
                      <a:pt x="539" y="837"/>
                    </a:lnTo>
                    <a:lnTo>
                      <a:pt x="554" y="837"/>
                    </a:lnTo>
                    <a:lnTo>
                      <a:pt x="568" y="837"/>
                    </a:lnTo>
                    <a:lnTo>
                      <a:pt x="582" y="837"/>
                    </a:lnTo>
                    <a:lnTo>
                      <a:pt x="596" y="837"/>
                    </a:lnTo>
                    <a:lnTo>
                      <a:pt x="610" y="823"/>
                    </a:lnTo>
                    <a:lnTo>
                      <a:pt x="624" y="823"/>
                    </a:lnTo>
                    <a:lnTo>
                      <a:pt x="624" y="837"/>
                    </a:lnTo>
                    <a:lnTo>
                      <a:pt x="624" y="851"/>
                    </a:lnTo>
                    <a:lnTo>
                      <a:pt x="639" y="851"/>
                    </a:lnTo>
                    <a:lnTo>
                      <a:pt x="639" y="879"/>
                    </a:lnTo>
                    <a:lnTo>
                      <a:pt x="639" y="865"/>
                    </a:lnTo>
                    <a:lnTo>
                      <a:pt x="653" y="879"/>
                    </a:lnTo>
                    <a:lnTo>
                      <a:pt x="653" y="865"/>
                    </a:lnTo>
                    <a:lnTo>
                      <a:pt x="667" y="865"/>
                    </a:lnTo>
                    <a:lnTo>
                      <a:pt x="681" y="865"/>
                    </a:lnTo>
                    <a:lnTo>
                      <a:pt x="695" y="865"/>
                    </a:lnTo>
                    <a:lnTo>
                      <a:pt x="710" y="865"/>
                    </a:lnTo>
                    <a:lnTo>
                      <a:pt x="724" y="865"/>
                    </a:lnTo>
                    <a:lnTo>
                      <a:pt x="724" y="879"/>
                    </a:lnTo>
                    <a:lnTo>
                      <a:pt x="738" y="879"/>
                    </a:lnTo>
                    <a:lnTo>
                      <a:pt x="752" y="879"/>
                    </a:lnTo>
                    <a:lnTo>
                      <a:pt x="766" y="879"/>
                    </a:lnTo>
                    <a:lnTo>
                      <a:pt x="780" y="879"/>
                    </a:lnTo>
                    <a:lnTo>
                      <a:pt x="780" y="894"/>
                    </a:lnTo>
                    <a:lnTo>
                      <a:pt x="795" y="894"/>
                    </a:lnTo>
                    <a:lnTo>
                      <a:pt x="809" y="908"/>
                    </a:lnTo>
                    <a:lnTo>
                      <a:pt x="823" y="908"/>
                    </a:lnTo>
                    <a:lnTo>
                      <a:pt x="823" y="922"/>
                    </a:lnTo>
                    <a:lnTo>
                      <a:pt x="837" y="922"/>
                    </a:lnTo>
                    <a:lnTo>
                      <a:pt x="837" y="908"/>
                    </a:lnTo>
                    <a:lnTo>
                      <a:pt x="851" y="908"/>
                    </a:lnTo>
                    <a:lnTo>
                      <a:pt x="866" y="908"/>
                    </a:lnTo>
                    <a:lnTo>
                      <a:pt x="894" y="908"/>
                    </a:lnTo>
                    <a:lnTo>
                      <a:pt x="908" y="908"/>
                    </a:lnTo>
                    <a:lnTo>
                      <a:pt x="908" y="894"/>
                    </a:lnTo>
                    <a:lnTo>
                      <a:pt x="922" y="894"/>
                    </a:lnTo>
                    <a:lnTo>
                      <a:pt x="936" y="894"/>
                    </a:lnTo>
                    <a:lnTo>
                      <a:pt x="951" y="879"/>
                    </a:lnTo>
                    <a:lnTo>
                      <a:pt x="965" y="879"/>
                    </a:lnTo>
                    <a:lnTo>
                      <a:pt x="979" y="865"/>
                    </a:lnTo>
                    <a:lnTo>
                      <a:pt x="993" y="851"/>
                    </a:lnTo>
                    <a:lnTo>
                      <a:pt x="993" y="837"/>
                    </a:lnTo>
                    <a:lnTo>
                      <a:pt x="993" y="823"/>
                    </a:lnTo>
                    <a:lnTo>
                      <a:pt x="993" y="809"/>
                    </a:lnTo>
                    <a:lnTo>
                      <a:pt x="1007" y="809"/>
                    </a:lnTo>
                    <a:lnTo>
                      <a:pt x="1022" y="809"/>
                    </a:lnTo>
                    <a:lnTo>
                      <a:pt x="1022" y="794"/>
                    </a:lnTo>
                    <a:lnTo>
                      <a:pt x="1036" y="794"/>
                    </a:lnTo>
                    <a:lnTo>
                      <a:pt x="1050" y="794"/>
                    </a:lnTo>
                    <a:lnTo>
                      <a:pt x="1064" y="794"/>
                    </a:lnTo>
                    <a:lnTo>
                      <a:pt x="1064" y="780"/>
                    </a:lnTo>
                    <a:lnTo>
                      <a:pt x="1064" y="766"/>
                    </a:lnTo>
                    <a:lnTo>
                      <a:pt x="1064" y="752"/>
                    </a:lnTo>
                    <a:lnTo>
                      <a:pt x="1064" y="738"/>
                    </a:lnTo>
                    <a:lnTo>
                      <a:pt x="1078" y="723"/>
                    </a:lnTo>
                    <a:lnTo>
                      <a:pt x="1092" y="723"/>
                    </a:lnTo>
                    <a:lnTo>
                      <a:pt x="1092" y="709"/>
                    </a:lnTo>
                    <a:lnTo>
                      <a:pt x="1064" y="695"/>
                    </a:lnTo>
                    <a:lnTo>
                      <a:pt x="1036" y="681"/>
                    </a:lnTo>
                    <a:lnTo>
                      <a:pt x="1036" y="667"/>
                    </a:lnTo>
                    <a:lnTo>
                      <a:pt x="1036" y="652"/>
                    </a:lnTo>
                    <a:lnTo>
                      <a:pt x="1022" y="652"/>
                    </a:lnTo>
                    <a:lnTo>
                      <a:pt x="979" y="667"/>
                    </a:lnTo>
                    <a:lnTo>
                      <a:pt x="979" y="638"/>
                    </a:lnTo>
                    <a:lnTo>
                      <a:pt x="993" y="638"/>
                    </a:lnTo>
                    <a:lnTo>
                      <a:pt x="993" y="624"/>
                    </a:lnTo>
                    <a:lnTo>
                      <a:pt x="1007" y="610"/>
                    </a:lnTo>
                    <a:lnTo>
                      <a:pt x="1022" y="610"/>
                    </a:lnTo>
                    <a:lnTo>
                      <a:pt x="1022" y="596"/>
                    </a:lnTo>
                    <a:lnTo>
                      <a:pt x="1036" y="582"/>
                    </a:lnTo>
                    <a:lnTo>
                      <a:pt x="1036" y="567"/>
                    </a:lnTo>
                    <a:lnTo>
                      <a:pt x="1050" y="553"/>
                    </a:lnTo>
                    <a:lnTo>
                      <a:pt x="1064" y="539"/>
                    </a:lnTo>
                    <a:lnTo>
                      <a:pt x="1078" y="525"/>
                    </a:lnTo>
                    <a:lnTo>
                      <a:pt x="1078" y="511"/>
                    </a:lnTo>
                    <a:lnTo>
                      <a:pt x="1078" y="496"/>
                    </a:lnTo>
                    <a:lnTo>
                      <a:pt x="1092" y="482"/>
                    </a:lnTo>
                    <a:lnTo>
                      <a:pt x="1092" y="468"/>
                    </a:lnTo>
                    <a:lnTo>
                      <a:pt x="1092" y="454"/>
                    </a:lnTo>
                    <a:lnTo>
                      <a:pt x="1107" y="454"/>
                    </a:lnTo>
                    <a:lnTo>
                      <a:pt x="1107" y="440"/>
                    </a:lnTo>
                    <a:lnTo>
                      <a:pt x="1107" y="426"/>
                    </a:lnTo>
                    <a:lnTo>
                      <a:pt x="1121" y="426"/>
                    </a:lnTo>
                    <a:lnTo>
                      <a:pt x="1121" y="411"/>
                    </a:lnTo>
                    <a:lnTo>
                      <a:pt x="1135" y="411"/>
                    </a:lnTo>
                    <a:lnTo>
                      <a:pt x="1135" y="397"/>
                    </a:lnTo>
                    <a:lnTo>
                      <a:pt x="1149" y="397"/>
                    </a:lnTo>
                    <a:lnTo>
                      <a:pt x="1163" y="383"/>
                    </a:lnTo>
                    <a:lnTo>
                      <a:pt x="1178" y="383"/>
                    </a:lnTo>
                    <a:lnTo>
                      <a:pt x="1192" y="383"/>
                    </a:lnTo>
                    <a:lnTo>
                      <a:pt x="1206" y="383"/>
                    </a:lnTo>
                    <a:lnTo>
                      <a:pt x="1206" y="369"/>
                    </a:lnTo>
                    <a:lnTo>
                      <a:pt x="1263" y="369"/>
                    </a:lnTo>
                    <a:lnTo>
                      <a:pt x="1277" y="369"/>
                    </a:lnTo>
                    <a:lnTo>
                      <a:pt x="1291" y="369"/>
                    </a:lnTo>
                    <a:lnTo>
                      <a:pt x="1305" y="355"/>
                    </a:lnTo>
                    <a:lnTo>
                      <a:pt x="1319" y="355"/>
                    </a:lnTo>
                    <a:lnTo>
                      <a:pt x="1334" y="355"/>
                    </a:lnTo>
                    <a:lnTo>
                      <a:pt x="1348" y="340"/>
                    </a:lnTo>
                    <a:lnTo>
                      <a:pt x="1362" y="340"/>
                    </a:lnTo>
                    <a:lnTo>
                      <a:pt x="1362" y="326"/>
                    </a:lnTo>
                    <a:lnTo>
                      <a:pt x="1376" y="326"/>
                    </a:lnTo>
                    <a:lnTo>
                      <a:pt x="1390" y="312"/>
                    </a:lnTo>
                    <a:lnTo>
                      <a:pt x="1404" y="298"/>
                    </a:lnTo>
                    <a:lnTo>
                      <a:pt x="1404" y="284"/>
                    </a:lnTo>
                    <a:lnTo>
                      <a:pt x="1419" y="270"/>
                    </a:lnTo>
                    <a:lnTo>
                      <a:pt x="1419" y="255"/>
                    </a:lnTo>
                    <a:lnTo>
                      <a:pt x="1433" y="241"/>
                    </a:lnTo>
                    <a:lnTo>
                      <a:pt x="1433" y="227"/>
                    </a:lnTo>
                    <a:lnTo>
                      <a:pt x="1433" y="213"/>
                    </a:lnTo>
                    <a:lnTo>
                      <a:pt x="1433" y="199"/>
                    </a:lnTo>
                    <a:lnTo>
                      <a:pt x="1433" y="184"/>
                    </a:lnTo>
                    <a:lnTo>
                      <a:pt x="1447" y="170"/>
                    </a:lnTo>
                    <a:lnTo>
                      <a:pt x="1447" y="156"/>
                    </a:lnTo>
                    <a:lnTo>
                      <a:pt x="1447" y="142"/>
                    </a:lnTo>
                    <a:lnTo>
                      <a:pt x="1461" y="128"/>
                    </a:lnTo>
                    <a:lnTo>
                      <a:pt x="1461" y="113"/>
                    </a:lnTo>
                    <a:lnTo>
                      <a:pt x="1475" y="113"/>
                    </a:lnTo>
                    <a:lnTo>
                      <a:pt x="1475" y="99"/>
                    </a:lnTo>
                    <a:lnTo>
                      <a:pt x="1490" y="85"/>
                    </a:lnTo>
                    <a:lnTo>
                      <a:pt x="1490" y="71"/>
                    </a:lnTo>
                    <a:lnTo>
                      <a:pt x="1504" y="71"/>
                    </a:lnTo>
                    <a:lnTo>
                      <a:pt x="1504" y="57"/>
                    </a:lnTo>
                    <a:lnTo>
                      <a:pt x="1518" y="57"/>
                    </a:lnTo>
                    <a:lnTo>
                      <a:pt x="1532" y="43"/>
                    </a:lnTo>
                    <a:lnTo>
                      <a:pt x="1546" y="28"/>
                    </a:lnTo>
                    <a:lnTo>
                      <a:pt x="1560" y="28"/>
                    </a:lnTo>
                    <a:lnTo>
                      <a:pt x="1560" y="14"/>
                    </a:lnTo>
                    <a:lnTo>
                      <a:pt x="1575" y="14"/>
                    </a:lnTo>
                    <a:lnTo>
                      <a:pt x="1589" y="14"/>
                    </a:lnTo>
                    <a:lnTo>
                      <a:pt x="1589" y="0"/>
                    </a:lnTo>
                    <a:lnTo>
                      <a:pt x="1603" y="14"/>
                    </a:lnTo>
                    <a:lnTo>
                      <a:pt x="1617" y="14"/>
                    </a:lnTo>
                    <a:lnTo>
                      <a:pt x="1631" y="14"/>
                    </a:lnTo>
                    <a:lnTo>
                      <a:pt x="1631" y="28"/>
                    </a:lnTo>
                    <a:lnTo>
                      <a:pt x="1646" y="28"/>
                    </a:lnTo>
                    <a:lnTo>
                      <a:pt x="1660" y="28"/>
                    </a:lnTo>
                    <a:close/>
                  </a:path>
                </a:pathLst>
              </a:custGeom>
              <a:noFill/>
              <a:ln w="0" cap="flat">
                <a:solidFill>
                  <a:srgbClr val="000000"/>
                </a:solidFill>
                <a:prstDash val="solid"/>
                <a:round/>
                <a:headEnd/>
                <a:tailEnd/>
              </a:ln>
              <a:extLst>
                <a:ext uri="{909E8E84-426E-40DD-AFC4-6F175D3DCCD1}">
                  <a14:hiddenFill xmlns="" xmlns:a14="http://schemas.microsoft.com/office/drawing/2010/main">
                    <a:solidFill>
                      <a:srgbClr val="FFFFFF"/>
                    </a:solidFill>
                  </a14:hiddenFill>
                </a:ext>
              </a:extLst>
            </p:spPr>
            <p:txBody>
              <a:bodyPr/>
              <a:lstStyle/>
              <a:p>
                <a:endParaRPr lang="ja-JP" altLang="en-US"/>
              </a:p>
            </p:txBody>
          </p:sp>
          <p:sp>
            <p:nvSpPr>
              <p:cNvPr id="33946" name="Freeform 191"/>
              <p:cNvSpPr>
                <a:spLocks noChangeAspect="1"/>
              </p:cNvSpPr>
              <p:nvPr/>
            </p:nvSpPr>
            <p:spPr bwMode="auto">
              <a:xfrm>
                <a:off x="6948" y="6161"/>
                <a:ext cx="1697" cy="1829"/>
              </a:xfrm>
              <a:custGeom>
                <a:avLst/>
                <a:gdLst>
                  <a:gd name="T0" fmla="*/ 2147483647 w 1063"/>
                  <a:gd name="T1" fmla="*/ 2147483647 h 1149"/>
                  <a:gd name="T2" fmla="*/ 2147483647 w 1063"/>
                  <a:gd name="T3" fmla="*/ 2147483647 h 1149"/>
                  <a:gd name="T4" fmla="*/ 2147483647 w 1063"/>
                  <a:gd name="T5" fmla="*/ 2147483647 h 1149"/>
                  <a:gd name="T6" fmla="*/ 2147483647 w 1063"/>
                  <a:gd name="T7" fmla="*/ 2147483647 h 1149"/>
                  <a:gd name="T8" fmla="*/ 2147483647 w 1063"/>
                  <a:gd name="T9" fmla="*/ 2147483647 h 1149"/>
                  <a:gd name="T10" fmla="*/ 2147483647 w 1063"/>
                  <a:gd name="T11" fmla="*/ 2147483647 h 1149"/>
                  <a:gd name="T12" fmla="*/ 2147483647 w 1063"/>
                  <a:gd name="T13" fmla="*/ 2147483647 h 1149"/>
                  <a:gd name="T14" fmla="*/ 2147483647 w 1063"/>
                  <a:gd name="T15" fmla="*/ 2147483647 h 1149"/>
                  <a:gd name="T16" fmla="*/ 2147483647 w 1063"/>
                  <a:gd name="T17" fmla="*/ 2147483647 h 1149"/>
                  <a:gd name="T18" fmla="*/ 2147483647 w 1063"/>
                  <a:gd name="T19" fmla="*/ 2147483647 h 1149"/>
                  <a:gd name="T20" fmla="*/ 2147483647 w 1063"/>
                  <a:gd name="T21" fmla="*/ 2147483647 h 1149"/>
                  <a:gd name="T22" fmla="*/ 2147483647 w 1063"/>
                  <a:gd name="T23" fmla="*/ 2147483647 h 1149"/>
                  <a:gd name="T24" fmla="*/ 2147483647 w 1063"/>
                  <a:gd name="T25" fmla="*/ 2147483647 h 1149"/>
                  <a:gd name="T26" fmla="*/ 2147483647 w 1063"/>
                  <a:gd name="T27" fmla="*/ 2147483647 h 1149"/>
                  <a:gd name="T28" fmla="*/ 2147483647 w 1063"/>
                  <a:gd name="T29" fmla="*/ 2147483647 h 1149"/>
                  <a:gd name="T30" fmla="*/ 2147483647 w 1063"/>
                  <a:gd name="T31" fmla="*/ 2147483647 h 1149"/>
                  <a:gd name="T32" fmla="*/ 2147483647 w 1063"/>
                  <a:gd name="T33" fmla="*/ 2147483647 h 1149"/>
                  <a:gd name="T34" fmla="*/ 2147483647 w 1063"/>
                  <a:gd name="T35" fmla="*/ 2147483647 h 1149"/>
                  <a:gd name="T36" fmla="*/ 2147483647 w 1063"/>
                  <a:gd name="T37" fmla="*/ 2147483647 h 1149"/>
                  <a:gd name="T38" fmla="*/ 2147483647 w 1063"/>
                  <a:gd name="T39" fmla="*/ 2147483647 h 1149"/>
                  <a:gd name="T40" fmla="*/ 2147483647 w 1063"/>
                  <a:gd name="T41" fmla="*/ 2147483647 h 1149"/>
                  <a:gd name="T42" fmla="*/ 2147483647 w 1063"/>
                  <a:gd name="T43" fmla="*/ 2147483647 h 1149"/>
                  <a:gd name="T44" fmla="*/ 2147483647 w 1063"/>
                  <a:gd name="T45" fmla="*/ 2147483647 h 1149"/>
                  <a:gd name="T46" fmla="*/ 2147483647 w 1063"/>
                  <a:gd name="T47" fmla="*/ 2147483647 h 1149"/>
                  <a:gd name="T48" fmla="*/ 2147483647 w 1063"/>
                  <a:gd name="T49" fmla="*/ 2147483647 h 1149"/>
                  <a:gd name="T50" fmla="*/ 2147483647 w 1063"/>
                  <a:gd name="T51" fmla="*/ 2147483647 h 1149"/>
                  <a:gd name="T52" fmla="*/ 2147483647 w 1063"/>
                  <a:gd name="T53" fmla="*/ 2147483647 h 1149"/>
                  <a:gd name="T54" fmla="*/ 2147483647 w 1063"/>
                  <a:gd name="T55" fmla="*/ 2147483647 h 1149"/>
                  <a:gd name="T56" fmla="*/ 2147483647 w 1063"/>
                  <a:gd name="T57" fmla="*/ 2147483647 h 1149"/>
                  <a:gd name="T58" fmla="*/ 2147483647 w 1063"/>
                  <a:gd name="T59" fmla="*/ 2147483647 h 1149"/>
                  <a:gd name="T60" fmla="*/ 2147483647 w 1063"/>
                  <a:gd name="T61" fmla="*/ 2147483647 h 1149"/>
                  <a:gd name="T62" fmla="*/ 2147483647 w 1063"/>
                  <a:gd name="T63" fmla="*/ 2147483647 h 1149"/>
                  <a:gd name="T64" fmla="*/ 2147483647 w 1063"/>
                  <a:gd name="T65" fmla="*/ 2147483647 h 1149"/>
                  <a:gd name="T66" fmla="*/ 2147483647 w 1063"/>
                  <a:gd name="T67" fmla="*/ 2147483647 h 1149"/>
                  <a:gd name="T68" fmla="*/ 2147483647 w 1063"/>
                  <a:gd name="T69" fmla="*/ 2147483647 h 1149"/>
                  <a:gd name="T70" fmla="*/ 2147483647 w 1063"/>
                  <a:gd name="T71" fmla="*/ 2147483647 h 1149"/>
                  <a:gd name="T72" fmla="*/ 2147483647 w 1063"/>
                  <a:gd name="T73" fmla="*/ 2147483647 h 1149"/>
                  <a:gd name="T74" fmla="*/ 2147483647 w 1063"/>
                  <a:gd name="T75" fmla="*/ 2147483647 h 1149"/>
                  <a:gd name="T76" fmla="*/ 2147483647 w 1063"/>
                  <a:gd name="T77" fmla="*/ 2147483647 h 1149"/>
                  <a:gd name="T78" fmla="*/ 2147483647 w 1063"/>
                  <a:gd name="T79" fmla="*/ 2147483647 h 1149"/>
                  <a:gd name="T80" fmla="*/ 2147483647 w 1063"/>
                  <a:gd name="T81" fmla="*/ 2147483647 h 1149"/>
                  <a:gd name="T82" fmla="*/ 2147483647 w 1063"/>
                  <a:gd name="T83" fmla="*/ 2147483647 h 1149"/>
                  <a:gd name="T84" fmla="*/ 2147483647 w 1063"/>
                  <a:gd name="T85" fmla="*/ 2147483647 h 1149"/>
                  <a:gd name="T86" fmla="*/ 2147483647 w 1063"/>
                  <a:gd name="T87" fmla="*/ 2147483647 h 1149"/>
                  <a:gd name="T88" fmla="*/ 2147483647 w 1063"/>
                  <a:gd name="T89" fmla="*/ 2147483647 h 1149"/>
                  <a:gd name="T90" fmla="*/ 2147483647 w 1063"/>
                  <a:gd name="T91" fmla="*/ 2147483647 h 1149"/>
                  <a:gd name="T92" fmla="*/ 2147483647 w 1063"/>
                  <a:gd name="T93" fmla="*/ 2147483647 h 1149"/>
                  <a:gd name="T94" fmla="*/ 2147483647 w 1063"/>
                  <a:gd name="T95" fmla="*/ 2147483647 h 1149"/>
                  <a:gd name="T96" fmla="*/ 2147483647 w 1063"/>
                  <a:gd name="T97" fmla="*/ 2147483647 h 1149"/>
                  <a:gd name="T98" fmla="*/ 2147483647 w 1063"/>
                  <a:gd name="T99" fmla="*/ 2147483647 h 1149"/>
                  <a:gd name="T100" fmla="*/ 2147483647 w 1063"/>
                  <a:gd name="T101" fmla="*/ 2147483647 h 1149"/>
                  <a:gd name="T102" fmla="*/ 2147483647 w 1063"/>
                  <a:gd name="T103" fmla="*/ 2147483647 h 1149"/>
                  <a:gd name="T104" fmla="*/ 2147483647 w 1063"/>
                  <a:gd name="T105" fmla="*/ 0 h 1149"/>
                  <a:gd name="T106" fmla="*/ 2147483647 w 1063"/>
                  <a:gd name="T107" fmla="*/ 2147483647 h 1149"/>
                  <a:gd name="T108" fmla="*/ 2147483647 w 1063"/>
                  <a:gd name="T109" fmla="*/ 2147483647 h 1149"/>
                  <a:gd name="T110" fmla="*/ 2147483647 w 1063"/>
                  <a:gd name="T111" fmla="*/ 2147483647 h 1149"/>
                  <a:gd name="T112" fmla="*/ 2147483647 w 1063"/>
                  <a:gd name="T113" fmla="*/ 2147483647 h 1149"/>
                  <a:gd name="T114" fmla="*/ 2147483647 w 1063"/>
                  <a:gd name="T115" fmla="*/ 2147483647 h 1149"/>
                  <a:gd name="T116" fmla="*/ 2147483647 w 1063"/>
                  <a:gd name="T117" fmla="*/ 2147483647 h 1149"/>
                  <a:gd name="T118" fmla="*/ 2147483647 w 1063"/>
                  <a:gd name="T119" fmla="*/ 2147483647 h 1149"/>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063"/>
                  <a:gd name="T181" fmla="*/ 0 h 1149"/>
                  <a:gd name="T182" fmla="*/ 1063 w 1063"/>
                  <a:gd name="T183" fmla="*/ 1149 h 1149"/>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063" h="1149">
                    <a:moveTo>
                      <a:pt x="610" y="212"/>
                    </a:moveTo>
                    <a:lnTo>
                      <a:pt x="610" y="212"/>
                    </a:lnTo>
                    <a:lnTo>
                      <a:pt x="624" y="212"/>
                    </a:lnTo>
                    <a:lnTo>
                      <a:pt x="624" y="227"/>
                    </a:lnTo>
                    <a:lnTo>
                      <a:pt x="638" y="227"/>
                    </a:lnTo>
                    <a:lnTo>
                      <a:pt x="638" y="241"/>
                    </a:lnTo>
                    <a:lnTo>
                      <a:pt x="652" y="241"/>
                    </a:lnTo>
                    <a:lnTo>
                      <a:pt x="666" y="241"/>
                    </a:lnTo>
                    <a:lnTo>
                      <a:pt x="666" y="255"/>
                    </a:lnTo>
                    <a:lnTo>
                      <a:pt x="680" y="255"/>
                    </a:lnTo>
                    <a:lnTo>
                      <a:pt x="709" y="269"/>
                    </a:lnTo>
                    <a:lnTo>
                      <a:pt x="766" y="297"/>
                    </a:lnTo>
                    <a:lnTo>
                      <a:pt x="794" y="312"/>
                    </a:lnTo>
                    <a:lnTo>
                      <a:pt x="808" y="297"/>
                    </a:lnTo>
                    <a:lnTo>
                      <a:pt x="808" y="283"/>
                    </a:lnTo>
                    <a:lnTo>
                      <a:pt x="822" y="283"/>
                    </a:lnTo>
                    <a:lnTo>
                      <a:pt x="865" y="269"/>
                    </a:lnTo>
                    <a:lnTo>
                      <a:pt x="879" y="255"/>
                    </a:lnTo>
                    <a:lnTo>
                      <a:pt x="879" y="241"/>
                    </a:lnTo>
                    <a:lnTo>
                      <a:pt x="893" y="241"/>
                    </a:lnTo>
                    <a:lnTo>
                      <a:pt x="922" y="241"/>
                    </a:lnTo>
                    <a:lnTo>
                      <a:pt x="936" y="241"/>
                    </a:lnTo>
                    <a:lnTo>
                      <a:pt x="950" y="241"/>
                    </a:lnTo>
                    <a:lnTo>
                      <a:pt x="950" y="212"/>
                    </a:lnTo>
                    <a:lnTo>
                      <a:pt x="950" y="198"/>
                    </a:lnTo>
                    <a:lnTo>
                      <a:pt x="964" y="184"/>
                    </a:lnTo>
                    <a:lnTo>
                      <a:pt x="992" y="184"/>
                    </a:lnTo>
                    <a:lnTo>
                      <a:pt x="1035" y="184"/>
                    </a:lnTo>
                    <a:lnTo>
                      <a:pt x="1049" y="184"/>
                    </a:lnTo>
                    <a:lnTo>
                      <a:pt x="1049" y="198"/>
                    </a:lnTo>
                    <a:lnTo>
                      <a:pt x="1049" y="212"/>
                    </a:lnTo>
                    <a:lnTo>
                      <a:pt x="1035" y="212"/>
                    </a:lnTo>
                    <a:lnTo>
                      <a:pt x="1035" y="227"/>
                    </a:lnTo>
                    <a:lnTo>
                      <a:pt x="1035" y="241"/>
                    </a:lnTo>
                    <a:lnTo>
                      <a:pt x="1035" y="255"/>
                    </a:lnTo>
                    <a:lnTo>
                      <a:pt x="1021" y="269"/>
                    </a:lnTo>
                    <a:lnTo>
                      <a:pt x="1021" y="283"/>
                    </a:lnTo>
                    <a:lnTo>
                      <a:pt x="1021" y="297"/>
                    </a:lnTo>
                    <a:lnTo>
                      <a:pt x="1007" y="297"/>
                    </a:lnTo>
                    <a:lnTo>
                      <a:pt x="1007" y="312"/>
                    </a:lnTo>
                    <a:lnTo>
                      <a:pt x="1007" y="326"/>
                    </a:lnTo>
                    <a:lnTo>
                      <a:pt x="1007" y="340"/>
                    </a:lnTo>
                    <a:lnTo>
                      <a:pt x="1007" y="354"/>
                    </a:lnTo>
                    <a:lnTo>
                      <a:pt x="1007" y="368"/>
                    </a:lnTo>
                    <a:lnTo>
                      <a:pt x="1007" y="383"/>
                    </a:lnTo>
                    <a:lnTo>
                      <a:pt x="1007" y="397"/>
                    </a:lnTo>
                    <a:lnTo>
                      <a:pt x="1021" y="397"/>
                    </a:lnTo>
                    <a:lnTo>
                      <a:pt x="1021" y="411"/>
                    </a:lnTo>
                    <a:lnTo>
                      <a:pt x="1035" y="439"/>
                    </a:lnTo>
                    <a:lnTo>
                      <a:pt x="1035" y="454"/>
                    </a:lnTo>
                    <a:lnTo>
                      <a:pt x="1035" y="482"/>
                    </a:lnTo>
                    <a:lnTo>
                      <a:pt x="1049" y="524"/>
                    </a:lnTo>
                    <a:lnTo>
                      <a:pt x="1049" y="553"/>
                    </a:lnTo>
                    <a:lnTo>
                      <a:pt x="1063" y="567"/>
                    </a:lnTo>
                    <a:lnTo>
                      <a:pt x="1049" y="567"/>
                    </a:lnTo>
                    <a:lnTo>
                      <a:pt x="1049" y="581"/>
                    </a:lnTo>
                    <a:lnTo>
                      <a:pt x="1035" y="581"/>
                    </a:lnTo>
                    <a:lnTo>
                      <a:pt x="1021" y="581"/>
                    </a:lnTo>
                    <a:lnTo>
                      <a:pt x="1007" y="595"/>
                    </a:lnTo>
                    <a:lnTo>
                      <a:pt x="992" y="595"/>
                    </a:lnTo>
                    <a:lnTo>
                      <a:pt x="978" y="610"/>
                    </a:lnTo>
                    <a:lnTo>
                      <a:pt x="964" y="610"/>
                    </a:lnTo>
                    <a:lnTo>
                      <a:pt x="964" y="624"/>
                    </a:lnTo>
                    <a:lnTo>
                      <a:pt x="950" y="624"/>
                    </a:lnTo>
                    <a:lnTo>
                      <a:pt x="936" y="638"/>
                    </a:lnTo>
                    <a:lnTo>
                      <a:pt x="922" y="638"/>
                    </a:lnTo>
                    <a:lnTo>
                      <a:pt x="922" y="652"/>
                    </a:lnTo>
                    <a:lnTo>
                      <a:pt x="907" y="652"/>
                    </a:lnTo>
                    <a:lnTo>
                      <a:pt x="907" y="666"/>
                    </a:lnTo>
                    <a:lnTo>
                      <a:pt x="893" y="666"/>
                    </a:lnTo>
                    <a:lnTo>
                      <a:pt x="893" y="680"/>
                    </a:lnTo>
                    <a:lnTo>
                      <a:pt x="879" y="680"/>
                    </a:lnTo>
                    <a:lnTo>
                      <a:pt x="879" y="695"/>
                    </a:lnTo>
                    <a:lnTo>
                      <a:pt x="865" y="695"/>
                    </a:lnTo>
                    <a:lnTo>
                      <a:pt x="865" y="709"/>
                    </a:lnTo>
                    <a:lnTo>
                      <a:pt x="836" y="751"/>
                    </a:lnTo>
                    <a:lnTo>
                      <a:pt x="822" y="751"/>
                    </a:lnTo>
                    <a:lnTo>
                      <a:pt x="808" y="780"/>
                    </a:lnTo>
                    <a:lnTo>
                      <a:pt x="780" y="808"/>
                    </a:lnTo>
                    <a:lnTo>
                      <a:pt x="751" y="865"/>
                    </a:lnTo>
                    <a:lnTo>
                      <a:pt x="737" y="879"/>
                    </a:lnTo>
                    <a:lnTo>
                      <a:pt x="723" y="922"/>
                    </a:lnTo>
                    <a:lnTo>
                      <a:pt x="709" y="922"/>
                    </a:lnTo>
                    <a:lnTo>
                      <a:pt x="680" y="978"/>
                    </a:lnTo>
                    <a:lnTo>
                      <a:pt x="652" y="1021"/>
                    </a:lnTo>
                    <a:lnTo>
                      <a:pt x="624" y="1035"/>
                    </a:lnTo>
                    <a:lnTo>
                      <a:pt x="581" y="1063"/>
                    </a:lnTo>
                    <a:lnTo>
                      <a:pt x="524" y="1078"/>
                    </a:lnTo>
                    <a:lnTo>
                      <a:pt x="510" y="1092"/>
                    </a:lnTo>
                    <a:lnTo>
                      <a:pt x="496" y="1092"/>
                    </a:lnTo>
                    <a:lnTo>
                      <a:pt x="411" y="1134"/>
                    </a:lnTo>
                    <a:lnTo>
                      <a:pt x="397" y="1134"/>
                    </a:lnTo>
                    <a:lnTo>
                      <a:pt x="383" y="1134"/>
                    </a:lnTo>
                    <a:lnTo>
                      <a:pt x="383" y="1149"/>
                    </a:lnTo>
                    <a:lnTo>
                      <a:pt x="368" y="1149"/>
                    </a:lnTo>
                    <a:lnTo>
                      <a:pt x="354" y="1134"/>
                    </a:lnTo>
                    <a:lnTo>
                      <a:pt x="354" y="1120"/>
                    </a:lnTo>
                    <a:lnTo>
                      <a:pt x="340" y="1120"/>
                    </a:lnTo>
                    <a:lnTo>
                      <a:pt x="340" y="1106"/>
                    </a:lnTo>
                    <a:lnTo>
                      <a:pt x="340" y="1092"/>
                    </a:lnTo>
                    <a:lnTo>
                      <a:pt x="326" y="1092"/>
                    </a:lnTo>
                    <a:lnTo>
                      <a:pt x="326" y="1078"/>
                    </a:lnTo>
                    <a:lnTo>
                      <a:pt x="312" y="1063"/>
                    </a:lnTo>
                    <a:lnTo>
                      <a:pt x="312" y="1049"/>
                    </a:lnTo>
                    <a:lnTo>
                      <a:pt x="298" y="1035"/>
                    </a:lnTo>
                    <a:lnTo>
                      <a:pt x="283" y="1007"/>
                    </a:lnTo>
                    <a:lnTo>
                      <a:pt x="255" y="978"/>
                    </a:lnTo>
                    <a:lnTo>
                      <a:pt x="255" y="964"/>
                    </a:lnTo>
                    <a:lnTo>
                      <a:pt x="241" y="964"/>
                    </a:lnTo>
                    <a:lnTo>
                      <a:pt x="241" y="950"/>
                    </a:lnTo>
                    <a:lnTo>
                      <a:pt x="241" y="936"/>
                    </a:lnTo>
                    <a:lnTo>
                      <a:pt x="227" y="936"/>
                    </a:lnTo>
                    <a:lnTo>
                      <a:pt x="227" y="922"/>
                    </a:lnTo>
                    <a:lnTo>
                      <a:pt x="212" y="922"/>
                    </a:lnTo>
                    <a:lnTo>
                      <a:pt x="212" y="907"/>
                    </a:lnTo>
                    <a:lnTo>
                      <a:pt x="198" y="907"/>
                    </a:lnTo>
                    <a:lnTo>
                      <a:pt x="198" y="893"/>
                    </a:lnTo>
                    <a:lnTo>
                      <a:pt x="170" y="879"/>
                    </a:lnTo>
                    <a:lnTo>
                      <a:pt x="156" y="879"/>
                    </a:lnTo>
                    <a:lnTo>
                      <a:pt x="142" y="879"/>
                    </a:lnTo>
                    <a:lnTo>
                      <a:pt x="127" y="879"/>
                    </a:lnTo>
                    <a:lnTo>
                      <a:pt x="113" y="879"/>
                    </a:lnTo>
                    <a:lnTo>
                      <a:pt x="99" y="865"/>
                    </a:lnTo>
                    <a:lnTo>
                      <a:pt x="85" y="865"/>
                    </a:lnTo>
                    <a:lnTo>
                      <a:pt x="71" y="865"/>
                    </a:lnTo>
                    <a:lnTo>
                      <a:pt x="42" y="865"/>
                    </a:lnTo>
                    <a:lnTo>
                      <a:pt x="14" y="851"/>
                    </a:lnTo>
                    <a:lnTo>
                      <a:pt x="14" y="837"/>
                    </a:lnTo>
                    <a:lnTo>
                      <a:pt x="14" y="822"/>
                    </a:lnTo>
                    <a:lnTo>
                      <a:pt x="14" y="808"/>
                    </a:lnTo>
                    <a:lnTo>
                      <a:pt x="14" y="780"/>
                    </a:lnTo>
                    <a:lnTo>
                      <a:pt x="28" y="766"/>
                    </a:lnTo>
                    <a:lnTo>
                      <a:pt x="56" y="709"/>
                    </a:lnTo>
                    <a:lnTo>
                      <a:pt x="71" y="709"/>
                    </a:lnTo>
                    <a:lnTo>
                      <a:pt x="71" y="695"/>
                    </a:lnTo>
                    <a:lnTo>
                      <a:pt x="71" y="680"/>
                    </a:lnTo>
                    <a:lnTo>
                      <a:pt x="71" y="652"/>
                    </a:lnTo>
                    <a:lnTo>
                      <a:pt x="71" y="638"/>
                    </a:lnTo>
                    <a:lnTo>
                      <a:pt x="71" y="624"/>
                    </a:lnTo>
                    <a:lnTo>
                      <a:pt x="71" y="610"/>
                    </a:lnTo>
                    <a:lnTo>
                      <a:pt x="71" y="595"/>
                    </a:lnTo>
                    <a:lnTo>
                      <a:pt x="56" y="581"/>
                    </a:lnTo>
                    <a:lnTo>
                      <a:pt x="56" y="567"/>
                    </a:lnTo>
                    <a:lnTo>
                      <a:pt x="56" y="553"/>
                    </a:lnTo>
                    <a:lnTo>
                      <a:pt x="56" y="539"/>
                    </a:lnTo>
                    <a:lnTo>
                      <a:pt x="42" y="539"/>
                    </a:lnTo>
                    <a:lnTo>
                      <a:pt x="42" y="510"/>
                    </a:lnTo>
                    <a:lnTo>
                      <a:pt x="28" y="496"/>
                    </a:lnTo>
                    <a:lnTo>
                      <a:pt x="28" y="482"/>
                    </a:lnTo>
                    <a:lnTo>
                      <a:pt x="42" y="468"/>
                    </a:lnTo>
                    <a:lnTo>
                      <a:pt x="42" y="454"/>
                    </a:lnTo>
                    <a:lnTo>
                      <a:pt x="56" y="454"/>
                    </a:lnTo>
                    <a:lnTo>
                      <a:pt x="71" y="439"/>
                    </a:lnTo>
                    <a:lnTo>
                      <a:pt x="85" y="439"/>
                    </a:lnTo>
                    <a:lnTo>
                      <a:pt x="85" y="425"/>
                    </a:lnTo>
                    <a:lnTo>
                      <a:pt x="71" y="411"/>
                    </a:lnTo>
                    <a:lnTo>
                      <a:pt x="56" y="397"/>
                    </a:lnTo>
                    <a:lnTo>
                      <a:pt x="42" y="354"/>
                    </a:lnTo>
                    <a:lnTo>
                      <a:pt x="0" y="312"/>
                    </a:lnTo>
                    <a:lnTo>
                      <a:pt x="0" y="297"/>
                    </a:lnTo>
                    <a:lnTo>
                      <a:pt x="28" y="283"/>
                    </a:lnTo>
                    <a:lnTo>
                      <a:pt x="71" y="255"/>
                    </a:lnTo>
                    <a:lnTo>
                      <a:pt x="85" y="241"/>
                    </a:lnTo>
                    <a:lnTo>
                      <a:pt x="99" y="241"/>
                    </a:lnTo>
                    <a:lnTo>
                      <a:pt x="113" y="227"/>
                    </a:lnTo>
                    <a:lnTo>
                      <a:pt x="142" y="212"/>
                    </a:lnTo>
                    <a:lnTo>
                      <a:pt x="156" y="198"/>
                    </a:lnTo>
                    <a:lnTo>
                      <a:pt x="170" y="198"/>
                    </a:lnTo>
                    <a:lnTo>
                      <a:pt x="170" y="184"/>
                    </a:lnTo>
                    <a:lnTo>
                      <a:pt x="198" y="170"/>
                    </a:lnTo>
                    <a:lnTo>
                      <a:pt x="227" y="141"/>
                    </a:lnTo>
                    <a:lnTo>
                      <a:pt x="241" y="127"/>
                    </a:lnTo>
                    <a:lnTo>
                      <a:pt x="269" y="113"/>
                    </a:lnTo>
                    <a:lnTo>
                      <a:pt x="283" y="99"/>
                    </a:lnTo>
                    <a:lnTo>
                      <a:pt x="312" y="85"/>
                    </a:lnTo>
                    <a:lnTo>
                      <a:pt x="340" y="71"/>
                    </a:lnTo>
                    <a:lnTo>
                      <a:pt x="368" y="42"/>
                    </a:lnTo>
                    <a:lnTo>
                      <a:pt x="411" y="14"/>
                    </a:lnTo>
                    <a:lnTo>
                      <a:pt x="425" y="0"/>
                    </a:lnTo>
                    <a:lnTo>
                      <a:pt x="439" y="0"/>
                    </a:lnTo>
                    <a:lnTo>
                      <a:pt x="454" y="28"/>
                    </a:lnTo>
                    <a:lnTo>
                      <a:pt x="468" y="28"/>
                    </a:lnTo>
                    <a:lnTo>
                      <a:pt x="482" y="42"/>
                    </a:lnTo>
                    <a:lnTo>
                      <a:pt x="496" y="71"/>
                    </a:lnTo>
                    <a:lnTo>
                      <a:pt x="510" y="85"/>
                    </a:lnTo>
                    <a:lnTo>
                      <a:pt x="510" y="99"/>
                    </a:lnTo>
                    <a:lnTo>
                      <a:pt x="524" y="99"/>
                    </a:lnTo>
                    <a:lnTo>
                      <a:pt x="524" y="113"/>
                    </a:lnTo>
                    <a:lnTo>
                      <a:pt x="539" y="113"/>
                    </a:lnTo>
                    <a:lnTo>
                      <a:pt x="539" y="127"/>
                    </a:lnTo>
                    <a:lnTo>
                      <a:pt x="553" y="141"/>
                    </a:lnTo>
                    <a:lnTo>
                      <a:pt x="567" y="156"/>
                    </a:lnTo>
                    <a:lnTo>
                      <a:pt x="567" y="170"/>
                    </a:lnTo>
                    <a:lnTo>
                      <a:pt x="581" y="170"/>
                    </a:lnTo>
                    <a:lnTo>
                      <a:pt x="581" y="184"/>
                    </a:lnTo>
                    <a:lnTo>
                      <a:pt x="595" y="198"/>
                    </a:lnTo>
                    <a:lnTo>
                      <a:pt x="610" y="212"/>
                    </a:lnTo>
                    <a:close/>
                  </a:path>
                </a:pathLst>
              </a:custGeom>
              <a:noFill/>
              <a:ln w="0" cap="flat">
                <a:solidFill>
                  <a:srgbClr val="000000"/>
                </a:solidFill>
                <a:prstDash val="solid"/>
                <a:round/>
                <a:headEnd/>
                <a:tailEnd/>
              </a:ln>
              <a:extLst>
                <a:ext uri="{909E8E84-426E-40DD-AFC4-6F175D3DCCD1}">
                  <a14:hiddenFill xmlns="" xmlns:a14="http://schemas.microsoft.com/office/drawing/2010/main">
                    <a:solidFill>
                      <a:srgbClr val="FFFFFF"/>
                    </a:solidFill>
                  </a14:hiddenFill>
                </a:ext>
              </a:extLst>
            </p:spPr>
            <p:txBody>
              <a:bodyPr/>
              <a:lstStyle/>
              <a:p>
                <a:endParaRPr lang="ja-JP" altLang="en-US"/>
              </a:p>
            </p:txBody>
          </p:sp>
          <p:sp>
            <p:nvSpPr>
              <p:cNvPr id="33947" name="Freeform 192"/>
              <p:cNvSpPr>
                <a:spLocks noChangeAspect="1"/>
              </p:cNvSpPr>
              <p:nvPr/>
            </p:nvSpPr>
            <p:spPr bwMode="auto">
              <a:xfrm>
                <a:off x="11496" y="10564"/>
                <a:ext cx="2717" cy="4041"/>
              </a:xfrm>
              <a:custGeom>
                <a:avLst/>
                <a:gdLst>
                  <a:gd name="T0" fmla="*/ 2147483647 w 1702"/>
                  <a:gd name="T1" fmla="*/ 2147483647 h 2539"/>
                  <a:gd name="T2" fmla="*/ 2147483647 w 1702"/>
                  <a:gd name="T3" fmla="*/ 2147483647 h 2539"/>
                  <a:gd name="T4" fmla="*/ 2147483647 w 1702"/>
                  <a:gd name="T5" fmla="*/ 2147483647 h 2539"/>
                  <a:gd name="T6" fmla="*/ 2147483647 w 1702"/>
                  <a:gd name="T7" fmla="*/ 2147483647 h 2539"/>
                  <a:gd name="T8" fmla="*/ 2147483647 w 1702"/>
                  <a:gd name="T9" fmla="*/ 2147483647 h 2539"/>
                  <a:gd name="T10" fmla="*/ 2147483647 w 1702"/>
                  <a:gd name="T11" fmla="*/ 2147483647 h 2539"/>
                  <a:gd name="T12" fmla="*/ 2147483647 w 1702"/>
                  <a:gd name="T13" fmla="*/ 2147483647 h 2539"/>
                  <a:gd name="T14" fmla="*/ 2147483647 w 1702"/>
                  <a:gd name="T15" fmla="*/ 2147483647 h 2539"/>
                  <a:gd name="T16" fmla="*/ 2147483647 w 1702"/>
                  <a:gd name="T17" fmla="*/ 2147483647 h 2539"/>
                  <a:gd name="T18" fmla="*/ 2147483647 w 1702"/>
                  <a:gd name="T19" fmla="*/ 2147483647 h 2539"/>
                  <a:gd name="T20" fmla="*/ 2147483647 w 1702"/>
                  <a:gd name="T21" fmla="*/ 2147483647 h 2539"/>
                  <a:gd name="T22" fmla="*/ 2147483647 w 1702"/>
                  <a:gd name="T23" fmla="*/ 2147483647 h 2539"/>
                  <a:gd name="T24" fmla="*/ 2147483647 w 1702"/>
                  <a:gd name="T25" fmla="*/ 2147483647 h 2539"/>
                  <a:gd name="T26" fmla="*/ 2147483647 w 1702"/>
                  <a:gd name="T27" fmla="*/ 2147483647 h 2539"/>
                  <a:gd name="T28" fmla="*/ 2147483647 w 1702"/>
                  <a:gd name="T29" fmla="*/ 2147483647 h 2539"/>
                  <a:gd name="T30" fmla="*/ 2147483647 w 1702"/>
                  <a:gd name="T31" fmla="*/ 2147483647 h 2539"/>
                  <a:gd name="T32" fmla="*/ 2147483647 w 1702"/>
                  <a:gd name="T33" fmla="*/ 2147483647 h 2539"/>
                  <a:gd name="T34" fmla="*/ 2147483647 w 1702"/>
                  <a:gd name="T35" fmla="*/ 2147483647 h 2539"/>
                  <a:gd name="T36" fmla="*/ 2147483647 w 1702"/>
                  <a:gd name="T37" fmla="*/ 2147483647 h 2539"/>
                  <a:gd name="T38" fmla="*/ 2147483647 w 1702"/>
                  <a:gd name="T39" fmla="*/ 2147483647 h 2539"/>
                  <a:gd name="T40" fmla="*/ 2147483647 w 1702"/>
                  <a:gd name="T41" fmla="*/ 2147483647 h 2539"/>
                  <a:gd name="T42" fmla="*/ 2147483647 w 1702"/>
                  <a:gd name="T43" fmla="*/ 2147483647 h 2539"/>
                  <a:gd name="T44" fmla="*/ 2147483647 w 1702"/>
                  <a:gd name="T45" fmla="*/ 2147483647 h 2539"/>
                  <a:gd name="T46" fmla="*/ 2147483647 w 1702"/>
                  <a:gd name="T47" fmla="*/ 2147483647 h 2539"/>
                  <a:gd name="T48" fmla="*/ 2147483647 w 1702"/>
                  <a:gd name="T49" fmla="*/ 2147483647 h 2539"/>
                  <a:gd name="T50" fmla="*/ 2147483647 w 1702"/>
                  <a:gd name="T51" fmla="*/ 2147483647 h 2539"/>
                  <a:gd name="T52" fmla="*/ 2147483647 w 1702"/>
                  <a:gd name="T53" fmla="*/ 2147483647 h 2539"/>
                  <a:gd name="T54" fmla="*/ 2147483647 w 1702"/>
                  <a:gd name="T55" fmla="*/ 2147483647 h 2539"/>
                  <a:gd name="T56" fmla="*/ 2147483647 w 1702"/>
                  <a:gd name="T57" fmla="*/ 2147483647 h 2539"/>
                  <a:gd name="T58" fmla="*/ 2147483647 w 1702"/>
                  <a:gd name="T59" fmla="*/ 2147483647 h 2539"/>
                  <a:gd name="T60" fmla="*/ 2147483647 w 1702"/>
                  <a:gd name="T61" fmla="*/ 2147483647 h 2539"/>
                  <a:gd name="T62" fmla="*/ 2147483647 w 1702"/>
                  <a:gd name="T63" fmla="*/ 2147483647 h 2539"/>
                  <a:gd name="T64" fmla="*/ 2147483647 w 1702"/>
                  <a:gd name="T65" fmla="*/ 2147483647 h 2539"/>
                  <a:gd name="T66" fmla="*/ 2147483647 w 1702"/>
                  <a:gd name="T67" fmla="*/ 2147483647 h 2539"/>
                  <a:gd name="T68" fmla="*/ 2147483647 w 1702"/>
                  <a:gd name="T69" fmla="*/ 2147483647 h 2539"/>
                  <a:gd name="T70" fmla="*/ 2147483647 w 1702"/>
                  <a:gd name="T71" fmla="*/ 2147483647 h 2539"/>
                  <a:gd name="T72" fmla="*/ 2147483647 w 1702"/>
                  <a:gd name="T73" fmla="*/ 2147483647 h 2539"/>
                  <a:gd name="T74" fmla="*/ 2147483647 w 1702"/>
                  <a:gd name="T75" fmla="*/ 2147483647 h 2539"/>
                  <a:gd name="T76" fmla="*/ 2147483647 w 1702"/>
                  <a:gd name="T77" fmla="*/ 2147483647 h 2539"/>
                  <a:gd name="T78" fmla="*/ 2147483647 w 1702"/>
                  <a:gd name="T79" fmla="*/ 2147483647 h 2539"/>
                  <a:gd name="T80" fmla="*/ 2147483647 w 1702"/>
                  <a:gd name="T81" fmla="*/ 2147483647 h 2539"/>
                  <a:gd name="T82" fmla="*/ 2147483647 w 1702"/>
                  <a:gd name="T83" fmla="*/ 2147483647 h 2539"/>
                  <a:gd name="T84" fmla="*/ 2147483647 w 1702"/>
                  <a:gd name="T85" fmla="*/ 2147483647 h 2539"/>
                  <a:gd name="T86" fmla="*/ 2147483647 w 1702"/>
                  <a:gd name="T87" fmla="*/ 2147483647 h 2539"/>
                  <a:gd name="T88" fmla="*/ 2147483647 w 1702"/>
                  <a:gd name="T89" fmla="*/ 2147483647 h 2539"/>
                  <a:gd name="T90" fmla="*/ 2147483647 w 1702"/>
                  <a:gd name="T91" fmla="*/ 2147483647 h 2539"/>
                  <a:gd name="T92" fmla="*/ 2147483647 w 1702"/>
                  <a:gd name="T93" fmla="*/ 2147483647 h 2539"/>
                  <a:gd name="T94" fmla="*/ 2147483647 w 1702"/>
                  <a:gd name="T95" fmla="*/ 2147483647 h 2539"/>
                  <a:gd name="T96" fmla="*/ 2147483647 w 1702"/>
                  <a:gd name="T97" fmla="*/ 2147483647 h 2539"/>
                  <a:gd name="T98" fmla="*/ 2147483647 w 1702"/>
                  <a:gd name="T99" fmla="*/ 2147483647 h 2539"/>
                  <a:gd name="T100" fmla="*/ 2147483647 w 1702"/>
                  <a:gd name="T101" fmla="*/ 2147483647 h 2539"/>
                  <a:gd name="T102" fmla="*/ 2147483647 w 1702"/>
                  <a:gd name="T103" fmla="*/ 2147483647 h 2539"/>
                  <a:gd name="T104" fmla="*/ 2147483647 w 1702"/>
                  <a:gd name="T105" fmla="*/ 2147483647 h 2539"/>
                  <a:gd name="T106" fmla="*/ 2147483647 w 1702"/>
                  <a:gd name="T107" fmla="*/ 2147483647 h 2539"/>
                  <a:gd name="T108" fmla="*/ 2147483647 w 1702"/>
                  <a:gd name="T109" fmla="*/ 2147483647 h 2539"/>
                  <a:gd name="T110" fmla="*/ 0 w 1702"/>
                  <a:gd name="T111" fmla="*/ 2147483647 h 2539"/>
                  <a:gd name="T112" fmla="*/ 0 w 1702"/>
                  <a:gd name="T113" fmla="*/ 2147483647 h 2539"/>
                  <a:gd name="T114" fmla="*/ 2147483647 w 1702"/>
                  <a:gd name="T115" fmla="*/ 2147483647 h 2539"/>
                  <a:gd name="T116" fmla="*/ 2147483647 w 1702"/>
                  <a:gd name="T117" fmla="*/ 2147483647 h 2539"/>
                  <a:gd name="T118" fmla="*/ 2147483647 w 1702"/>
                  <a:gd name="T119" fmla="*/ 2147483647 h 2539"/>
                  <a:gd name="T120" fmla="*/ 2147483647 w 1702"/>
                  <a:gd name="T121" fmla="*/ 2147483647 h 2539"/>
                  <a:gd name="T122" fmla="*/ 2147483647 w 1702"/>
                  <a:gd name="T123" fmla="*/ 2147483647 h 2539"/>
                  <a:gd name="T124" fmla="*/ 2147483647 w 1702"/>
                  <a:gd name="T125" fmla="*/ 2147483647 h 2539"/>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702"/>
                  <a:gd name="T190" fmla="*/ 0 h 2539"/>
                  <a:gd name="T191" fmla="*/ 1702 w 1702"/>
                  <a:gd name="T192" fmla="*/ 2539 h 2539"/>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702" h="2539">
                    <a:moveTo>
                      <a:pt x="610" y="0"/>
                    </a:moveTo>
                    <a:lnTo>
                      <a:pt x="610" y="42"/>
                    </a:lnTo>
                    <a:lnTo>
                      <a:pt x="653" y="42"/>
                    </a:lnTo>
                    <a:lnTo>
                      <a:pt x="695" y="42"/>
                    </a:lnTo>
                    <a:lnTo>
                      <a:pt x="738" y="42"/>
                    </a:lnTo>
                    <a:lnTo>
                      <a:pt x="752" y="42"/>
                    </a:lnTo>
                    <a:lnTo>
                      <a:pt x="752" y="71"/>
                    </a:lnTo>
                    <a:lnTo>
                      <a:pt x="752" y="85"/>
                    </a:lnTo>
                    <a:lnTo>
                      <a:pt x="752" y="113"/>
                    </a:lnTo>
                    <a:lnTo>
                      <a:pt x="752" y="156"/>
                    </a:lnTo>
                    <a:lnTo>
                      <a:pt x="780" y="156"/>
                    </a:lnTo>
                    <a:lnTo>
                      <a:pt x="795" y="156"/>
                    </a:lnTo>
                    <a:lnTo>
                      <a:pt x="823" y="156"/>
                    </a:lnTo>
                    <a:lnTo>
                      <a:pt x="837" y="156"/>
                    </a:lnTo>
                    <a:lnTo>
                      <a:pt x="908" y="156"/>
                    </a:lnTo>
                    <a:lnTo>
                      <a:pt x="922" y="269"/>
                    </a:lnTo>
                    <a:lnTo>
                      <a:pt x="936" y="269"/>
                    </a:lnTo>
                    <a:lnTo>
                      <a:pt x="965" y="269"/>
                    </a:lnTo>
                    <a:lnTo>
                      <a:pt x="1021" y="269"/>
                    </a:lnTo>
                    <a:lnTo>
                      <a:pt x="1021" y="340"/>
                    </a:lnTo>
                    <a:lnTo>
                      <a:pt x="1021" y="354"/>
                    </a:lnTo>
                    <a:lnTo>
                      <a:pt x="1021" y="383"/>
                    </a:lnTo>
                    <a:lnTo>
                      <a:pt x="1021" y="397"/>
                    </a:lnTo>
                    <a:lnTo>
                      <a:pt x="1021" y="411"/>
                    </a:lnTo>
                    <a:lnTo>
                      <a:pt x="1021" y="439"/>
                    </a:lnTo>
                    <a:lnTo>
                      <a:pt x="1036" y="439"/>
                    </a:lnTo>
                    <a:lnTo>
                      <a:pt x="1064" y="439"/>
                    </a:lnTo>
                    <a:lnTo>
                      <a:pt x="1135" y="439"/>
                    </a:lnTo>
                    <a:lnTo>
                      <a:pt x="1135" y="468"/>
                    </a:lnTo>
                    <a:lnTo>
                      <a:pt x="1149" y="468"/>
                    </a:lnTo>
                    <a:lnTo>
                      <a:pt x="1163" y="468"/>
                    </a:lnTo>
                    <a:lnTo>
                      <a:pt x="1177" y="468"/>
                    </a:lnTo>
                    <a:lnTo>
                      <a:pt x="1206" y="468"/>
                    </a:lnTo>
                    <a:lnTo>
                      <a:pt x="1220" y="468"/>
                    </a:lnTo>
                    <a:lnTo>
                      <a:pt x="1234" y="468"/>
                    </a:lnTo>
                    <a:lnTo>
                      <a:pt x="1248" y="468"/>
                    </a:lnTo>
                    <a:lnTo>
                      <a:pt x="1248" y="496"/>
                    </a:lnTo>
                    <a:lnTo>
                      <a:pt x="1248" y="539"/>
                    </a:lnTo>
                    <a:lnTo>
                      <a:pt x="1248" y="553"/>
                    </a:lnTo>
                    <a:lnTo>
                      <a:pt x="1248" y="567"/>
                    </a:lnTo>
                    <a:lnTo>
                      <a:pt x="1248" y="581"/>
                    </a:lnTo>
                    <a:lnTo>
                      <a:pt x="1248" y="595"/>
                    </a:lnTo>
                    <a:lnTo>
                      <a:pt x="1248" y="610"/>
                    </a:lnTo>
                    <a:lnTo>
                      <a:pt x="1248" y="624"/>
                    </a:lnTo>
                    <a:lnTo>
                      <a:pt x="1277" y="624"/>
                    </a:lnTo>
                    <a:lnTo>
                      <a:pt x="1291" y="624"/>
                    </a:lnTo>
                    <a:lnTo>
                      <a:pt x="1291" y="638"/>
                    </a:lnTo>
                    <a:lnTo>
                      <a:pt x="1291" y="652"/>
                    </a:lnTo>
                    <a:lnTo>
                      <a:pt x="1291" y="666"/>
                    </a:lnTo>
                    <a:lnTo>
                      <a:pt x="1291" y="680"/>
                    </a:lnTo>
                    <a:lnTo>
                      <a:pt x="1291" y="695"/>
                    </a:lnTo>
                    <a:lnTo>
                      <a:pt x="1291" y="709"/>
                    </a:lnTo>
                    <a:lnTo>
                      <a:pt x="1305" y="737"/>
                    </a:lnTo>
                    <a:lnTo>
                      <a:pt x="1305" y="751"/>
                    </a:lnTo>
                    <a:lnTo>
                      <a:pt x="1319" y="751"/>
                    </a:lnTo>
                    <a:lnTo>
                      <a:pt x="1319" y="766"/>
                    </a:lnTo>
                    <a:lnTo>
                      <a:pt x="1319" y="780"/>
                    </a:lnTo>
                    <a:lnTo>
                      <a:pt x="1333" y="794"/>
                    </a:lnTo>
                    <a:lnTo>
                      <a:pt x="1319" y="794"/>
                    </a:lnTo>
                    <a:lnTo>
                      <a:pt x="1305" y="794"/>
                    </a:lnTo>
                    <a:lnTo>
                      <a:pt x="1305" y="808"/>
                    </a:lnTo>
                    <a:lnTo>
                      <a:pt x="1305" y="822"/>
                    </a:lnTo>
                    <a:lnTo>
                      <a:pt x="1291" y="836"/>
                    </a:lnTo>
                    <a:lnTo>
                      <a:pt x="1291" y="851"/>
                    </a:lnTo>
                    <a:lnTo>
                      <a:pt x="1291" y="865"/>
                    </a:lnTo>
                    <a:lnTo>
                      <a:pt x="1277" y="865"/>
                    </a:lnTo>
                    <a:lnTo>
                      <a:pt x="1277" y="879"/>
                    </a:lnTo>
                    <a:lnTo>
                      <a:pt x="1277" y="893"/>
                    </a:lnTo>
                    <a:lnTo>
                      <a:pt x="1277" y="907"/>
                    </a:lnTo>
                    <a:lnTo>
                      <a:pt x="1263" y="907"/>
                    </a:lnTo>
                    <a:lnTo>
                      <a:pt x="1263" y="922"/>
                    </a:lnTo>
                    <a:lnTo>
                      <a:pt x="1263" y="936"/>
                    </a:lnTo>
                    <a:lnTo>
                      <a:pt x="1263" y="950"/>
                    </a:lnTo>
                    <a:lnTo>
                      <a:pt x="1263" y="964"/>
                    </a:lnTo>
                    <a:lnTo>
                      <a:pt x="1263" y="978"/>
                    </a:lnTo>
                    <a:lnTo>
                      <a:pt x="1277" y="978"/>
                    </a:lnTo>
                    <a:lnTo>
                      <a:pt x="1277" y="993"/>
                    </a:lnTo>
                    <a:lnTo>
                      <a:pt x="1277" y="1007"/>
                    </a:lnTo>
                    <a:lnTo>
                      <a:pt x="1277" y="1021"/>
                    </a:lnTo>
                    <a:lnTo>
                      <a:pt x="1277" y="1035"/>
                    </a:lnTo>
                    <a:lnTo>
                      <a:pt x="1277" y="1049"/>
                    </a:lnTo>
                    <a:lnTo>
                      <a:pt x="1277" y="1063"/>
                    </a:lnTo>
                    <a:lnTo>
                      <a:pt x="1263" y="1063"/>
                    </a:lnTo>
                    <a:lnTo>
                      <a:pt x="1248" y="1063"/>
                    </a:lnTo>
                    <a:lnTo>
                      <a:pt x="1248" y="1078"/>
                    </a:lnTo>
                    <a:lnTo>
                      <a:pt x="1248" y="1092"/>
                    </a:lnTo>
                    <a:lnTo>
                      <a:pt x="1263" y="1092"/>
                    </a:lnTo>
                    <a:lnTo>
                      <a:pt x="1277" y="1106"/>
                    </a:lnTo>
                    <a:lnTo>
                      <a:pt x="1277" y="1120"/>
                    </a:lnTo>
                    <a:lnTo>
                      <a:pt x="1277" y="1134"/>
                    </a:lnTo>
                    <a:lnTo>
                      <a:pt x="1277" y="1149"/>
                    </a:lnTo>
                    <a:lnTo>
                      <a:pt x="1263" y="1149"/>
                    </a:lnTo>
                    <a:lnTo>
                      <a:pt x="1248" y="1149"/>
                    </a:lnTo>
                    <a:lnTo>
                      <a:pt x="1248" y="1163"/>
                    </a:lnTo>
                    <a:lnTo>
                      <a:pt x="1234" y="1149"/>
                    </a:lnTo>
                    <a:lnTo>
                      <a:pt x="1220" y="1149"/>
                    </a:lnTo>
                    <a:lnTo>
                      <a:pt x="1220" y="1134"/>
                    </a:lnTo>
                    <a:lnTo>
                      <a:pt x="1206" y="1134"/>
                    </a:lnTo>
                    <a:lnTo>
                      <a:pt x="1192" y="1134"/>
                    </a:lnTo>
                    <a:lnTo>
                      <a:pt x="1177" y="1120"/>
                    </a:lnTo>
                    <a:lnTo>
                      <a:pt x="1163" y="1120"/>
                    </a:lnTo>
                    <a:lnTo>
                      <a:pt x="1149" y="1120"/>
                    </a:lnTo>
                    <a:lnTo>
                      <a:pt x="1149" y="1106"/>
                    </a:lnTo>
                    <a:lnTo>
                      <a:pt x="1135" y="1106"/>
                    </a:lnTo>
                    <a:lnTo>
                      <a:pt x="1121" y="1106"/>
                    </a:lnTo>
                    <a:lnTo>
                      <a:pt x="1107" y="1106"/>
                    </a:lnTo>
                    <a:lnTo>
                      <a:pt x="1092" y="1092"/>
                    </a:lnTo>
                    <a:lnTo>
                      <a:pt x="1064" y="1092"/>
                    </a:lnTo>
                    <a:lnTo>
                      <a:pt x="1050" y="1078"/>
                    </a:lnTo>
                    <a:lnTo>
                      <a:pt x="1036" y="1078"/>
                    </a:lnTo>
                    <a:lnTo>
                      <a:pt x="1050" y="1078"/>
                    </a:lnTo>
                    <a:lnTo>
                      <a:pt x="1050" y="1063"/>
                    </a:lnTo>
                    <a:lnTo>
                      <a:pt x="1036" y="1063"/>
                    </a:lnTo>
                    <a:lnTo>
                      <a:pt x="1021" y="1063"/>
                    </a:lnTo>
                    <a:lnTo>
                      <a:pt x="1021" y="1049"/>
                    </a:lnTo>
                    <a:lnTo>
                      <a:pt x="1021" y="1035"/>
                    </a:lnTo>
                    <a:lnTo>
                      <a:pt x="1007" y="1035"/>
                    </a:lnTo>
                    <a:lnTo>
                      <a:pt x="993" y="1035"/>
                    </a:lnTo>
                    <a:lnTo>
                      <a:pt x="979" y="1035"/>
                    </a:lnTo>
                    <a:lnTo>
                      <a:pt x="965" y="1035"/>
                    </a:lnTo>
                    <a:lnTo>
                      <a:pt x="951" y="1035"/>
                    </a:lnTo>
                    <a:lnTo>
                      <a:pt x="936" y="1035"/>
                    </a:lnTo>
                    <a:lnTo>
                      <a:pt x="922" y="1035"/>
                    </a:lnTo>
                    <a:lnTo>
                      <a:pt x="908" y="1021"/>
                    </a:lnTo>
                    <a:lnTo>
                      <a:pt x="894" y="1021"/>
                    </a:lnTo>
                    <a:lnTo>
                      <a:pt x="880" y="1007"/>
                    </a:lnTo>
                    <a:lnTo>
                      <a:pt x="865" y="1007"/>
                    </a:lnTo>
                    <a:lnTo>
                      <a:pt x="865" y="1021"/>
                    </a:lnTo>
                    <a:lnTo>
                      <a:pt x="851" y="1021"/>
                    </a:lnTo>
                    <a:lnTo>
                      <a:pt x="837" y="1021"/>
                    </a:lnTo>
                    <a:lnTo>
                      <a:pt x="837" y="1007"/>
                    </a:lnTo>
                    <a:lnTo>
                      <a:pt x="837" y="993"/>
                    </a:lnTo>
                    <a:lnTo>
                      <a:pt x="837" y="978"/>
                    </a:lnTo>
                    <a:lnTo>
                      <a:pt x="837" y="964"/>
                    </a:lnTo>
                    <a:lnTo>
                      <a:pt x="823" y="964"/>
                    </a:lnTo>
                    <a:lnTo>
                      <a:pt x="823" y="950"/>
                    </a:lnTo>
                    <a:lnTo>
                      <a:pt x="809" y="936"/>
                    </a:lnTo>
                    <a:lnTo>
                      <a:pt x="795" y="936"/>
                    </a:lnTo>
                    <a:lnTo>
                      <a:pt x="795" y="950"/>
                    </a:lnTo>
                    <a:lnTo>
                      <a:pt x="795" y="964"/>
                    </a:lnTo>
                    <a:lnTo>
                      <a:pt x="795" y="978"/>
                    </a:lnTo>
                    <a:lnTo>
                      <a:pt x="795" y="993"/>
                    </a:lnTo>
                    <a:lnTo>
                      <a:pt x="780" y="993"/>
                    </a:lnTo>
                    <a:lnTo>
                      <a:pt x="780" y="1007"/>
                    </a:lnTo>
                    <a:lnTo>
                      <a:pt x="780" y="1021"/>
                    </a:lnTo>
                    <a:lnTo>
                      <a:pt x="780" y="1035"/>
                    </a:lnTo>
                    <a:lnTo>
                      <a:pt x="780" y="1049"/>
                    </a:lnTo>
                    <a:lnTo>
                      <a:pt x="780" y="1063"/>
                    </a:lnTo>
                    <a:lnTo>
                      <a:pt x="780" y="1078"/>
                    </a:lnTo>
                    <a:lnTo>
                      <a:pt x="780" y="1092"/>
                    </a:lnTo>
                    <a:lnTo>
                      <a:pt x="780" y="1106"/>
                    </a:lnTo>
                    <a:lnTo>
                      <a:pt x="780" y="1120"/>
                    </a:lnTo>
                    <a:lnTo>
                      <a:pt x="780" y="1134"/>
                    </a:lnTo>
                    <a:lnTo>
                      <a:pt x="780" y="1149"/>
                    </a:lnTo>
                    <a:lnTo>
                      <a:pt x="780" y="1163"/>
                    </a:lnTo>
                    <a:lnTo>
                      <a:pt x="780" y="1177"/>
                    </a:lnTo>
                    <a:lnTo>
                      <a:pt x="780" y="1191"/>
                    </a:lnTo>
                    <a:lnTo>
                      <a:pt x="780" y="1205"/>
                    </a:lnTo>
                    <a:lnTo>
                      <a:pt x="780" y="1219"/>
                    </a:lnTo>
                    <a:lnTo>
                      <a:pt x="795" y="1219"/>
                    </a:lnTo>
                    <a:lnTo>
                      <a:pt x="809" y="1219"/>
                    </a:lnTo>
                    <a:lnTo>
                      <a:pt x="823" y="1219"/>
                    </a:lnTo>
                    <a:lnTo>
                      <a:pt x="837" y="1234"/>
                    </a:lnTo>
                    <a:lnTo>
                      <a:pt x="851" y="1234"/>
                    </a:lnTo>
                    <a:lnTo>
                      <a:pt x="865" y="1234"/>
                    </a:lnTo>
                    <a:lnTo>
                      <a:pt x="880" y="1219"/>
                    </a:lnTo>
                    <a:lnTo>
                      <a:pt x="894" y="1219"/>
                    </a:lnTo>
                    <a:lnTo>
                      <a:pt x="894" y="1234"/>
                    </a:lnTo>
                    <a:lnTo>
                      <a:pt x="908" y="1234"/>
                    </a:lnTo>
                    <a:lnTo>
                      <a:pt x="922" y="1248"/>
                    </a:lnTo>
                    <a:lnTo>
                      <a:pt x="951" y="1248"/>
                    </a:lnTo>
                    <a:lnTo>
                      <a:pt x="951" y="1262"/>
                    </a:lnTo>
                    <a:lnTo>
                      <a:pt x="965" y="1262"/>
                    </a:lnTo>
                    <a:lnTo>
                      <a:pt x="979" y="1262"/>
                    </a:lnTo>
                    <a:lnTo>
                      <a:pt x="993" y="1262"/>
                    </a:lnTo>
                    <a:lnTo>
                      <a:pt x="993" y="1276"/>
                    </a:lnTo>
                    <a:lnTo>
                      <a:pt x="993" y="1290"/>
                    </a:lnTo>
                    <a:lnTo>
                      <a:pt x="993" y="1305"/>
                    </a:lnTo>
                    <a:lnTo>
                      <a:pt x="1036" y="1305"/>
                    </a:lnTo>
                    <a:lnTo>
                      <a:pt x="1036" y="1319"/>
                    </a:lnTo>
                    <a:lnTo>
                      <a:pt x="1036" y="1347"/>
                    </a:lnTo>
                    <a:lnTo>
                      <a:pt x="1050" y="1347"/>
                    </a:lnTo>
                    <a:lnTo>
                      <a:pt x="1050" y="1361"/>
                    </a:lnTo>
                    <a:lnTo>
                      <a:pt x="1078" y="1361"/>
                    </a:lnTo>
                    <a:lnTo>
                      <a:pt x="1107" y="1361"/>
                    </a:lnTo>
                    <a:lnTo>
                      <a:pt x="1121" y="1361"/>
                    </a:lnTo>
                    <a:lnTo>
                      <a:pt x="1135" y="1361"/>
                    </a:lnTo>
                    <a:lnTo>
                      <a:pt x="1149" y="1361"/>
                    </a:lnTo>
                    <a:lnTo>
                      <a:pt x="1163" y="1361"/>
                    </a:lnTo>
                    <a:lnTo>
                      <a:pt x="1177" y="1361"/>
                    </a:lnTo>
                    <a:lnTo>
                      <a:pt x="1192" y="1361"/>
                    </a:lnTo>
                    <a:lnTo>
                      <a:pt x="1206" y="1361"/>
                    </a:lnTo>
                    <a:lnTo>
                      <a:pt x="1220" y="1347"/>
                    </a:lnTo>
                    <a:lnTo>
                      <a:pt x="1234" y="1347"/>
                    </a:lnTo>
                    <a:lnTo>
                      <a:pt x="1234" y="1333"/>
                    </a:lnTo>
                    <a:lnTo>
                      <a:pt x="1234" y="1319"/>
                    </a:lnTo>
                    <a:lnTo>
                      <a:pt x="1234" y="1305"/>
                    </a:lnTo>
                    <a:lnTo>
                      <a:pt x="1234" y="1290"/>
                    </a:lnTo>
                    <a:lnTo>
                      <a:pt x="1234" y="1276"/>
                    </a:lnTo>
                    <a:lnTo>
                      <a:pt x="1220" y="1276"/>
                    </a:lnTo>
                    <a:lnTo>
                      <a:pt x="1220" y="1262"/>
                    </a:lnTo>
                    <a:lnTo>
                      <a:pt x="1206" y="1262"/>
                    </a:lnTo>
                    <a:lnTo>
                      <a:pt x="1206" y="1248"/>
                    </a:lnTo>
                    <a:lnTo>
                      <a:pt x="1206" y="1234"/>
                    </a:lnTo>
                    <a:lnTo>
                      <a:pt x="1206" y="1219"/>
                    </a:lnTo>
                    <a:lnTo>
                      <a:pt x="1206" y="1205"/>
                    </a:lnTo>
                    <a:lnTo>
                      <a:pt x="1192" y="1205"/>
                    </a:lnTo>
                    <a:lnTo>
                      <a:pt x="1206" y="1205"/>
                    </a:lnTo>
                    <a:lnTo>
                      <a:pt x="1206" y="1191"/>
                    </a:lnTo>
                    <a:lnTo>
                      <a:pt x="1206" y="1205"/>
                    </a:lnTo>
                    <a:lnTo>
                      <a:pt x="1206" y="1219"/>
                    </a:lnTo>
                    <a:lnTo>
                      <a:pt x="1220" y="1219"/>
                    </a:lnTo>
                    <a:lnTo>
                      <a:pt x="1220" y="1234"/>
                    </a:lnTo>
                    <a:lnTo>
                      <a:pt x="1220" y="1248"/>
                    </a:lnTo>
                    <a:lnTo>
                      <a:pt x="1220" y="1262"/>
                    </a:lnTo>
                    <a:lnTo>
                      <a:pt x="1234" y="1262"/>
                    </a:lnTo>
                    <a:lnTo>
                      <a:pt x="1234" y="1276"/>
                    </a:lnTo>
                    <a:lnTo>
                      <a:pt x="1248" y="1276"/>
                    </a:lnTo>
                    <a:lnTo>
                      <a:pt x="1248" y="1290"/>
                    </a:lnTo>
                    <a:lnTo>
                      <a:pt x="1248" y="1305"/>
                    </a:lnTo>
                    <a:lnTo>
                      <a:pt x="1263" y="1305"/>
                    </a:lnTo>
                    <a:lnTo>
                      <a:pt x="1277" y="1305"/>
                    </a:lnTo>
                    <a:lnTo>
                      <a:pt x="1291" y="1305"/>
                    </a:lnTo>
                    <a:lnTo>
                      <a:pt x="1305" y="1305"/>
                    </a:lnTo>
                    <a:lnTo>
                      <a:pt x="1319" y="1305"/>
                    </a:lnTo>
                    <a:lnTo>
                      <a:pt x="1319" y="1319"/>
                    </a:lnTo>
                    <a:lnTo>
                      <a:pt x="1333" y="1319"/>
                    </a:lnTo>
                    <a:lnTo>
                      <a:pt x="1333" y="1305"/>
                    </a:lnTo>
                    <a:lnTo>
                      <a:pt x="1348" y="1305"/>
                    </a:lnTo>
                    <a:lnTo>
                      <a:pt x="1348" y="1319"/>
                    </a:lnTo>
                    <a:lnTo>
                      <a:pt x="1348" y="1333"/>
                    </a:lnTo>
                    <a:lnTo>
                      <a:pt x="1348" y="1347"/>
                    </a:lnTo>
                    <a:lnTo>
                      <a:pt x="1362" y="1347"/>
                    </a:lnTo>
                    <a:lnTo>
                      <a:pt x="1362" y="1361"/>
                    </a:lnTo>
                    <a:lnTo>
                      <a:pt x="1348" y="1361"/>
                    </a:lnTo>
                    <a:lnTo>
                      <a:pt x="1333" y="1361"/>
                    </a:lnTo>
                    <a:lnTo>
                      <a:pt x="1319" y="1361"/>
                    </a:lnTo>
                    <a:lnTo>
                      <a:pt x="1305" y="1361"/>
                    </a:lnTo>
                    <a:lnTo>
                      <a:pt x="1305" y="1375"/>
                    </a:lnTo>
                    <a:lnTo>
                      <a:pt x="1305" y="1390"/>
                    </a:lnTo>
                    <a:lnTo>
                      <a:pt x="1305" y="1418"/>
                    </a:lnTo>
                    <a:lnTo>
                      <a:pt x="1305" y="1432"/>
                    </a:lnTo>
                    <a:lnTo>
                      <a:pt x="1305" y="1446"/>
                    </a:lnTo>
                    <a:lnTo>
                      <a:pt x="1333" y="1446"/>
                    </a:lnTo>
                    <a:lnTo>
                      <a:pt x="1348" y="1446"/>
                    </a:lnTo>
                    <a:lnTo>
                      <a:pt x="1362" y="1446"/>
                    </a:lnTo>
                    <a:lnTo>
                      <a:pt x="1376" y="1446"/>
                    </a:lnTo>
                    <a:lnTo>
                      <a:pt x="1390" y="1446"/>
                    </a:lnTo>
                    <a:lnTo>
                      <a:pt x="1404" y="1446"/>
                    </a:lnTo>
                    <a:lnTo>
                      <a:pt x="1419" y="1446"/>
                    </a:lnTo>
                    <a:lnTo>
                      <a:pt x="1433" y="1446"/>
                    </a:lnTo>
                    <a:lnTo>
                      <a:pt x="1447" y="1446"/>
                    </a:lnTo>
                    <a:lnTo>
                      <a:pt x="1461" y="1432"/>
                    </a:lnTo>
                    <a:lnTo>
                      <a:pt x="1475" y="1432"/>
                    </a:lnTo>
                    <a:lnTo>
                      <a:pt x="1489" y="1432"/>
                    </a:lnTo>
                    <a:lnTo>
                      <a:pt x="1504" y="1432"/>
                    </a:lnTo>
                    <a:lnTo>
                      <a:pt x="1518" y="1432"/>
                    </a:lnTo>
                    <a:lnTo>
                      <a:pt x="1518" y="1446"/>
                    </a:lnTo>
                    <a:lnTo>
                      <a:pt x="1532" y="1446"/>
                    </a:lnTo>
                    <a:lnTo>
                      <a:pt x="1532" y="1461"/>
                    </a:lnTo>
                    <a:lnTo>
                      <a:pt x="1532" y="1475"/>
                    </a:lnTo>
                    <a:lnTo>
                      <a:pt x="1546" y="1475"/>
                    </a:lnTo>
                    <a:lnTo>
                      <a:pt x="1546" y="1489"/>
                    </a:lnTo>
                    <a:lnTo>
                      <a:pt x="1546" y="1503"/>
                    </a:lnTo>
                    <a:lnTo>
                      <a:pt x="1560" y="1503"/>
                    </a:lnTo>
                    <a:lnTo>
                      <a:pt x="1560" y="1517"/>
                    </a:lnTo>
                    <a:lnTo>
                      <a:pt x="1575" y="1517"/>
                    </a:lnTo>
                    <a:lnTo>
                      <a:pt x="1575" y="1532"/>
                    </a:lnTo>
                    <a:lnTo>
                      <a:pt x="1589" y="1532"/>
                    </a:lnTo>
                    <a:lnTo>
                      <a:pt x="1603" y="1546"/>
                    </a:lnTo>
                    <a:lnTo>
                      <a:pt x="1617" y="1560"/>
                    </a:lnTo>
                    <a:lnTo>
                      <a:pt x="1631" y="1560"/>
                    </a:lnTo>
                    <a:lnTo>
                      <a:pt x="1645" y="1560"/>
                    </a:lnTo>
                    <a:lnTo>
                      <a:pt x="1660" y="1560"/>
                    </a:lnTo>
                    <a:lnTo>
                      <a:pt x="1660" y="1546"/>
                    </a:lnTo>
                    <a:lnTo>
                      <a:pt x="1674" y="1546"/>
                    </a:lnTo>
                    <a:lnTo>
                      <a:pt x="1688" y="1546"/>
                    </a:lnTo>
                    <a:lnTo>
                      <a:pt x="1688" y="1560"/>
                    </a:lnTo>
                    <a:lnTo>
                      <a:pt x="1702" y="1560"/>
                    </a:lnTo>
                    <a:lnTo>
                      <a:pt x="1702" y="1574"/>
                    </a:lnTo>
                    <a:lnTo>
                      <a:pt x="1702" y="1588"/>
                    </a:lnTo>
                    <a:lnTo>
                      <a:pt x="1688" y="1602"/>
                    </a:lnTo>
                    <a:lnTo>
                      <a:pt x="1702" y="1602"/>
                    </a:lnTo>
                    <a:lnTo>
                      <a:pt x="1702" y="1617"/>
                    </a:lnTo>
                    <a:lnTo>
                      <a:pt x="1702" y="1631"/>
                    </a:lnTo>
                    <a:lnTo>
                      <a:pt x="1702" y="1645"/>
                    </a:lnTo>
                    <a:lnTo>
                      <a:pt x="1702" y="1659"/>
                    </a:lnTo>
                    <a:lnTo>
                      <a:pt x="1702" y="1673"/>
                    </a:lnTo>
                    <a:lnTo>
                      <a:pt x="1702" y="1688"/>
                    </a:lnTo>
                    <a:lnTo>
                      <a:pt x="1702" y="1702"/>
                    </a:lnTo>
                    <a:lnTo>
                      <a:pt x="1702" y="1716"/>
                    </a:lnTo>
                    <a:lnTo>
                      <a:pt x="1702" y="1730"/>
                    </a:lnTo>
                    <a:lnTo>
                      <a:pt x="1702" y="1744"/>
                    </a:lnTo>
                    <a:lnTo>
                      <a:pt x="1702" y="1758"/>
                    </a:lnTo>
                    <a:lnTo>
                      <a:pt x="1688" y="1758"/>
                    </a:lnTo>
                    <a:lnTo>
                      <a:pt x="1674" y="1758"/>
                    </a:lnTo>
                    <a:lnTo>
                      <a:pt x="1660" y="1758"/>
                    </a:lnTo>
                    <a:lnTo>
                      <a:pt x="1660" y="1744"/>
                    </a:lnTo>
                    <a:lnTo>
                      <a:pt x="1645" y="1744"/>
                    </a:lnTo>
                    <a:lnTo>
                      <a:pt x="1645" y="1758"/>
                    </a:lnTo>
                    <a:lnTo>
                      <a:pt x="1645" y="1773"/>
                    </a:lnTo>
                    <a:lnTo>
                      <a:pt x="1631" y="1773"/>
                    </a:lnTo>
                    <a:lnTo>
                      <a:pt x="1617" y="1773"/>
                    </a:lnTo>
                    <a:lnTo>
                      <a:pt x="1617" y="1787"/>
                    </a:lnTo>
                    <a:lnTo>
                      <a:pt x="1617" y="1801"/>
                    </a:lnTo>
                    <a:lnTo>
                      <a:pt x="1603" y="1801"/>
                    </a:lnTo>
                    <a:lnTo>
                      <a:pt x="1589" y="1801"/>
                    </a:lnTo>
                    <a:lnTo>
                      <a:pt x="1575" y="1801"/>
                    </a:lnTo>
                    <a:lnTo>
                      <a:pt x="1575" y="1815"/>
                    </a:lnTo>
                    <a:lnTo>
                      <a:pt x="1575" y="1829"/>
                    </a:lnTo>
                    <a:lnTo>
                      <a:pt x="1575" y="1844"/>
                    </a:lnTo>
                    <a:lnTo>
                      <a:pt x="1560" y="1844"/>
                    </a:lnTo>
                    <a:lnTo>
                      <a:pt x="1546" y="1844"/>
                    </a:lnTo>
                    <a:lnTo>
                      <a:pt x="1532" y="1844"/>
                    </a:lnTo>
                    <a:lnTo>
                      <a:pt x="1532" y="1829"/>
                    </a:lnTo>
                    <a:lnTo>
                      <a:pt x="1518" y="1829"/>
                    </a:lnTo>
                    <a:lnTo>
                      <a:pt x="1475" y="1829"/>
                    </a:lnTo>
                    <a:lnTo>
                      <a:pt x="1475" y="1844"/>
                    </a:lnTo>
                    <a:lnTo>
                      <a:pt x="1475" y="1858"/>
                    </a:lnTo>
                    <a:lnTo>
                      <a:pt x="1475" y="1872"/>
                    </a:lnTo>
                    <a:lnTo>
                      <a:pt x="1475" y="1915"/>
                    </a:lnTo>
                    <a:lnTo>
                      <a:pt x="1447" y="1929"/>
                    </a:lnTo>
                    <a:lnTo>
                      <a:pt x="1433" y="1929"/>
                    </a:lnTo>
                    <a:lnTo>
                      <a:pt x="1433" y="1971"/>
                    </a:lnTo>
                    <a:lnTo>
                      <a:pt x="1433" y="1985"/>
                    </a:lnTo>
                    <a:lnTo>
                      <a:pt x="1433" y="2000"/>
                    </a:lnTo>
                    <a:lnTo>
                      <a:pt x="1433" y="2014"/>
                    </a:lnTo>
                    <a:lnTo>
                      <a:pt x="1433" y="2028"/>
                    </a:lnTo>
                    <a:lnTo>
                      <a:pt x="1433" y="2042"/>
                    </a:lnTo>
                    <a:lnTo>
                      <a:pt x="1433" y="2056"/>
                    </a:lnTo>
                    <a:lnTo>
                      <a:pt x="1433" y="2071"/>
                    </a:lnTo>
                    <a:lnTo>
                      <a:pt x="1433" y="2085"/>
                    </a:lnTo>
                    <a:lnTo>
                      <a:pt x="1433" y="2099"/>
                    </a:lnTo>
                    <a:lnTo>
                      <a:pt x="1433" y="2113"/>
                    </a:lnTo>
                    <a:lnTo>
                      <a:pt x="1433" y="2127"/>
                    </a:lnTo>
                    <a:lnTo>
                      <a:pt x="1433" y="2141"/>
                    </a:lnTo>
                    <a:lnTo>
                      <a:pt x="1433" y="2156"/>
                    </a:lnTo>
                    <a:lnTo>
                      <a:pt x="1433" y="2170"/>
                    </a:lnTo>
                    <a:lnTo>
                      <a:pt x="1433" y="2184"/>
                    </a:lnTo>
                    <a:lnTo>
                      <a:pt x="1433" y="2198"/>
                    </a:lnTo>
                    <a:lnTo>
                      <a:pt x="1433" y="2212"/>
                    </a:lnTo>
                    <a:lnTo>
                      <a:pt x="1433" y="2227"/>
                    </a:lnTo>
                    <a:lnTo>
                      <a:pt x="1419" y="2227"/>
                    </a:lnTo>
                    <a:lnTo>
                      <a:pt x="1404" y="2227"/>
                    </a:lnTo>
                    <a:lnTo>
                      <a:pt x="1390" y="2227"/>
                    </a:lnTo>
                    <a:lnTo>
                      <a:pt x="1362" y="2227"/>
                    </a:lnTo>
                    <a:lnTo>
                      <a:pt x="1348" y="2227"/>
                    </a:lnTo>
                    <a:lnTo>
                      <a:pt x="1348" y="2241"/>
                    </a:lnTo>
                    <a:lnTo>
                      <a:pt x="1348" y="2255"/>
                    </a:lnTo>
                    <a:lnTo>
                      <a:pt x="1333" y="2269"/>
                    </a:lnTo>
                    <a:lnTo>
                      <a:pt x="1291" y="2269"/>
                    </a:lnTo>
                    <a:lnTo>
                      <a:pt x="1277" y="2269"/>
                    </a:lnTo>
                    <a:lnTo>
                      <a:pt x="1263" y="2255"/>
                    </a:lnTo>
                    <a:lnTo>
                      <a:pt x="1220" y="2241"/>
                    </a:lnTo>
                    <a:lnTo>
                      <a:pt x="1206" y="2241"/>
                    </a:lnTo>
                    <a:lnTo>
                      <a:pt x="1192" y="2241"/>
                    </a:lnTo>
                    <a:lnTo>
                      <a:pt x="1177" y="2227"/>
                    </a:lnTo>
                    <a:lnTo>
                      <a:pt x="1163" y="2227"/>
                    </a:lnTo>
                    <a:lnTo>
                      <a:pt x="1163" y="2241"/>
                    </a:lnTo>
                    <a:lnTo>
                      <a:pt x="1163" y="2227"/>
                    </a:lnTo>
                    <a:lnTo>
                      <a:pt x="1149" y="2227"/>
                    </a:lnTo>
                    <a:lnTo>
                      <a:pt x="1135" y="2227"/>
                    </a:lnTo>
                    <a:lnTo>
                      <a:pt x="1121" y="2227"/>
                    </a:lnTo>
                    <a:lnTo>
                      <a:pt x="1121" y="2241"/>
                    </a:lnTo>
                    <a:lnTo>
                      <a:pt x="1135" y="2241"/>
                    </a:lnTo>
                    <a:lnTo>
                      <a:pt x="1135" y="2255"/>
                    </a:lnTo>
                    <a:lnTo>
                      <a:pt x="1135" y="2269"/>
                    </a:lnTo>
                    <a:lnTo>
                      <a:pt x="1107" y="2269"/>
                    </a:lnTo>
                    <a:lnTo>
                      <a:pt x="1092" y="2269"/>
                    </a:lnTo>
                    <a:lnTo>
                      <a:pt x="1107" y="2283"/>
                    </a:lnTo>
                    <a:lnTo>
                      <a:pt x="1121" y="2283"/>
                    </a:lnTo>
                    <a:lnTo>
                      <a:pt x="1135" y="2297"/>
                    </a:lnTo>
                    <a:lnTo>
                      <a:pt x="1149" y="2297"/>
                    </a:lnTo>
                    <a:lnTo>
                      <a:pt x="1149" y="2312"/>
                    </a:lnTo>
                    <a:lnTo>
                      <a:pt x="1149" y="2297"/>
                    </a:lnTo>
                    <a:lnTo>
                      <a:pt x="1135" y="2297"/>
                    </a:lnTo>
                    <a:lnTo>
                      <a:pt x="1121" y="2297"/>
                    </a:lnTo>
                    <a:lnTo>
                      <a:pt x="1107" y="2283"/>
                    </a:lnTo>
                    <a:lnTo>
                      <a:pt x="1078" y="2283"/>
                    </a:lnTo>
                    <a:lnTo>
                      <a:pt x="1078" y="2297"/>
                    </a:lnTo>
                    <a:lnTo>
                      <a:pt x="1078" y="2312"/>
                    </a:lnTo>
                    <a:lnTo>
                      <a:pt x="1078" y="2326"/>
                    </a:lnTo>
                    <a:lnTo>
                      <a:pt x="1078" y="2340"/>
                    </a:lnTo>
                    <a:lnTo>
                      <a:pt x="1078" y="2354"/>
                    </a:lnTo>
                    <a:lnTo>
                      <a:pt x="1078" y="2368"/>
                    </a:lnTo>
                    <a:lnTo>
                      <a:pt x="1092" y="2368"/>
                    </a:lnTo>
                    <a:lnTo>
                      <a:pt x="1092" y="2383"/>
                    </a:lnTo>
                    <a:lnTo>
                      <a:pt x="1092" y="2397"/>
                    </a:lnTo>
                    <a:lnTo>
                      <a:pt x="1107" y="2411"/>
                    </a:lnTo>
                    <a:lnTo>
                      <a:pt x="1107" y="2425"/>
                    </a:lnTo>
                    <a:lnTo>
                      <a:pt x="1107" y="2439"/>
                    </a:lnTo>
                    <a:lnTo>
                      <a:pt x="1107" y="2454"/>
                    </a:lnTo>
                    <a:lnTo>
                      <a:pt x="1107" y="2468"/>
                    </a:lnTo>
                    <a:lnTo>
                      <a:pt x="1107" y="2482"/>
                    </a:lnTo>
                    <a:lnTo>
                      <a:pt x="1107" y="2496"/>
                    </a:lnTo>
                    <a:lnTo>
                      <a:pt x="1107" y="2510"/>
                    </a:lnTo>
                    <a:lnTo>
                      <a:pt x="1107" y="2524"/>
                    </a:lnTo>
                    <a:lnTo>
                      <a:pt x="1107" y="2539"/>
                    </a:lnTo>
                    <a:lnTo>
                      <a:pt x="1092" y="2539"/>
                    </a:lnTo>
                    <a:lnTo>
                      <a:pt x="1078" y="2539"/>
                    </a:lnTo>
                    <a:lnTo>
                      <a:pt x="1064" y="2539"/>
                    </a:lnTo>
                    <a:lnTo>
                      <a:pt x="1050" y="2539"/>
                    </a:lnTo>
                    <a:lnTo>
                      <a:pt x="1050" y="2524"/>
                    </a:lnTo>
                    <a:lnTo>
                      <a:pt x="1050" y="2510"/>
                    </a:lnTo>
                    <a:lnTo>
                      <a:pt x="1050" y="2496"/>
                    </a:lnTo>
                    <a:lnTo>
                      <a:pt x="1050" y="2482"/>
                    </a:lnTo>
                    <a:lnTo>
                      <a:pt x="1050" y="2468"/>
                    </a:lnTo>
                    <a:lnTo>
                      <a:pt x="1050" y="2454"/>
                    </a:lnTo>
                    <a:lnTo>
                      <a:pt x="1050" y="2439"/>
                    </a:lnTo>
                    <a:lnTo>
                      <a:pt x="1050" y="2425"/>
                    </a:lnTo>
                    <a:lnTo>
                      <a:pt x="1050" y="2411"/>
                    </a:lnTo>
                    <a:lnTo>
                      <a:pt x="1050" y="2397"/>
                    </a:lnTo>
                    <a:lnTo>
                      <a:pt x="1036" y="2397"/>
                    </a:lnTo>
                    <a:lnTo>
                      <a:pt x="1036" y="2383"/>
                    </a:lnTo>
                    <a:lnTo>
                      <a:pt x="1036" y="2368"/>
                    </a:lnTo>
                    <a:lnTo>
                      <a:pt x="1021" y="2368"/>
                    </a:lnTo>
                    <a:lnTo>
                      <a:pt x="1021" y="2354"/>
                    </a:lnTo>
                    <a:lnTo>
                      <a:pt x="1007" y="2354"/>
                    </a:lnTo>
                    <a:lnTo>
                      <a:pt x="1007" y="2340"/>
                    </a:lnTo>
                    <a:lnTo>
                      <a:pt x="993" y="2340"/>
                    </a:lnTo>
                    <a:lnTo>
                      <a:pt x="993" y="2326"/>
                    </a:lnTo>
                    <a:lnTo>
                      <a:pt x="993" y="2312"/>
                    </a:lnTo>
                    <a:lnTo>
                      <a:pt x="979" y="2312"/>
                    </a:lnTo>
                    <a:lnTo>
                      <a:pt x="993" y="2297"/>
                    </a:lnTo>
                    <a:lnTo>
                      <a:pt x="979" y="2297"/>
                    </a:lnTo>
                    <a:lnTo>
                      <a:pt x="965" y="2297"/>
                    </a:lnTo>
                    <a:lnTo>
                      <a:pt x="965" y="2283"/>
                    </a:lnTo>
                    <a:lnTo>
                      <a:pt x="965" y="2269"/>
                    </a:lnTo>
                    <a:lnTo>
                      <a:pt x="965" y="2255"/>
                    </a:lnTo>
                    <a:lnTo>
                      <a:pt x="965" y="2241"/>
                    </a:lnTo>
                    <a:lnTo>
                      <a:pt x="951" y="2241"/>
                    </a:lnTo>
                    <a:lnTo>
                      <a:pt x="936" y="2227"/>
                    </a:lnTo>
                    <a:lnTo>
                      <a:pt x="936" y="2212"/>
                    </a:lnTo>
                    <a:lnTo>
                      <a:pt x="936" y="2198"/>
                    </a:lnTo>
                    <a:lnTo>
                      <a:pt x="951" y="2184"/>
                    </a:lnTo>
                    <a:lnTo>
                      <a:pt x="951" y="2170"/>
                    </a:lnTo>
                    <a:lnTo>
                      <a:pt x="951" y="2156"/>
                    </a:lnTo>
                    <a:lnTo>
                      <a:pt x="936" y="2156"/>
                    </a:lnTo>
                    <a:lnTo>
                      <a:pt x="908" y="2141"/>
                    </a:lnTo>
                    <a:lnTo>
                      <a:pt x="880" y="2127"/>
                    </a:lnTo>
                    <a:lnTo>
                      <a:pt x="865" y="2127"/>
                    </a:lnTo>
                    <a:lnTo>
                      <a:pt x="851" y="2156"/>
                    </a:lnTo>
                    <a:lnTo>
                      <a:pt x="851" y="2170"/>
                    </a:lnTo>
                    <a:lnTo>
                      <a:pt x="851" y="2184"/>
                    </a:lnTo>
                    <a:lnTo>
                      <a:pt x="851" y="2198"/>
                    </a:lnTo>
                    <a:lnTo>
                      <a:pt x="837" y="2198"/>
                    </a:lnTo>
                    <a:lnTo>
                      <a:pt x="823" y="2198"/>
                    </a:lnTo>
                    <a:lnTo>
                      <a:pt x="809" y="2198"/>
                    </a:lnTo>
                    <a:lnTo>
                      <a:pt x="795" y="2198"/>
                    </a:lnTo>
                    <a:lnTo>
                      <a:pt x="795" y="2184"/>
                    </a:lnTo>
                    <a:lnTo>
                      <a:pt x="780" y="2184"/>
                    </a:lnTo>
                    <a:lnTo>
                      <a:pt x="766" y="2184"/>
                    </a:lnTo>
                    <a:lnTo>
                      <a:pt x="752" y="2184"/>
                    </a:lnTo>
                    <a:lnTo>
                      <a:pt x="738" y="2184"/>
                    </a:lnTo>
                    <a:lnTo>
                      <a:pt x="738" y="2170"/>
                    </a:lnTo>
                    <a:lnTo>
                      <a:pt x="724" y="2184"/>
                    </a:lnTo>
                    <a:lnTo>
                      <a:pt x="709" y="2184"/>
                    </a:lnTo>
                    <a:lnTo>
                      <a:pt x="695" y="2184"/>
                    </a:lnTo>
                    <a:lnTo>
                      <a:pt x="681" y="2184"/>
                    </a:lnTo>
                    <a:lnTo>
                      <a:pt x="667" y="2184"/>
                    </a:lnTo>
                    <a:lnTo>
                      <a:pt x="653" y="2184"/>
                    </a:lnTo>
                    <a:lnTo>
                      <a:pt x="639" y="2184"/>
                    </a:lnTo>
                    <a:lnTo>
                      <a:pt x="624" y="2184"/>
                    </a:lnTo>
                    <a:lnTo>
                      <a:pt x="610" y="2184"/>
                    </a:lnTo>
                    <a:lnTo>
                      <a:pt x="596" y="2184"/>
                    </a:lnTo>
                    <a:lnTo>
                      <a:pt x="582" y="2184"/>
                    </a:lnTo>
                    <a:lnTo>
                      <a:pt x="568" y="2184"/>
                    </a:lnTo>
                    <a:lnTo>
                      <a:pt x="553" y="2184"/>
                    </a:lnTo>
                    <a:lnTo>
                      <a:pt x="539" y="2184"/>
                    </a:lnTo>
                    <a:lnTo>
                      <a:pt x="525" y="2184"/>
                    </a:lnTo>
                    <a:lnTo>
                      <a:pt x="511" y="2184"/>
                    </a:lnTo>
                    <a:lnTo>
                      <a:pt x="497" y="2184"/>
                    </a:lnTo>
                    <a:lnTo>
                      <a:pt x="483" y="2184"/>
                    </a:lnTo>
                    <a:lnTo>
                      <a:pt x="468" y="2184"/>
                    </a:lnTo>
                    <a:lnTo>
                      <a:pt x="454" y="2184"/>
                    </a:lnTo>
                    <a:lnTo>
                      <a:pt x="440" y="2184"/>
                    </a:lnTo>
                    <a:lnTo>
                      <a:pt x="426" y="2184"/>
                    </a:lnTo>
                    <a:lnTo>
                      <a:pt x="412" y="2184"/>
                    </a:lnTo>
                    <a:lnTo>
                      <a:pt x="397" y="2184"/>
                    </a:lnTo>
                    <a:lnTo>
                      <a:pt x="383" y="2184"/>
                    </a:lnTo>
                    <a:lnTo>
                      <a:pt x="369" y="2184"/>
                    </a:lnTo>
                    <a:lnTo>
                      <a:pt x="355" y="2184"/>
                    </a:lnTo>
                    <a:lnTo>
                      <a:pt x="341" y="2184"/>
                    </a:lnTo>
                    <a:lnTo>
                      <a:pt x="327" y="2184"/>
                    </a:lnTo>
                    <a:lnTo>
                      <a:pt x="327" y="2170"/>
                    </a:lnTo>
                    <a:lnTo>
                      <a:pt x="327" y="2156"/>
                    </a:lnTo>
                    <a:lnTo>
                      <a:pt x="341" y="2141"/>
                    </a:lnTo>
                    <a:lnTo>
                      <a:pt x="327" y="2141"/>
                    </a:lnTo>
                    <a:lnTo>
                      <a:pt x="312" y="2141"/>
                    </a:lnTo>
                    <a:lnTo>
                      <a:pt x="312" y="2156"/>
                    </a:lnTo>
                    <a:lnTo>
                      <a:pt x="298" y="2156"/>
                    </a:lnTo>
                    <a:lnTo>
                      <a:pt x="298" y="2170"/>
                    </a:lnTo>
                    <a:lnTo>
                      <a:pt x="284" y="2170"/>
                    </a:lnTo>
                    <a:lnTo>
                      <a:pt x="284" y="2184"/>
                    </a:lnTo>
                    <a:lnTo>
                      <a:pt x="270" y="2184"/>
                    </a:lnTo>
                    <a:lnTo>
                      <a:pt x="256" y="2184"/>
                    </a:lnTo>
                    <a:lnTo>
                      <a:pt x="256" y="2170"/>
                    </a:lnTo>
                    <a:lnTo>
                      <a:pt x="241" y="2170"/>
                    </a:lnTo>
                    <a:lnTo>
                      <a:pt x="227" y="2170"/>
                    </a:lnTo>
                    <a:lnTo>
                      <a:pt x="199" y="2170"/>
                    </a:lnTo>
                    <a:lnTo>
                      <a:pt x="185" y="2170"/>
                    </a:lnTo>
                    <a:lnTo>
                      <a:pt x="170" y="2170"/>
                    </a:lnTo>
                    <a:lnTo>
                      <a:pt x="156" y="2170"/>
                    </a:lnTo>
                    <a:lnTo>
                      <a:pt x="142" y="2170"/>
                    </a:lnTo>
                    <a:lnTo>
                      <a:pt x="128" y="2170"/>
                    </a:lnTo>
                    <a:lnTo>
                      <a:pt x="128" y="2156"/>
                    </a:lnTo>
                    <a:lnTo>
                      <a:pt x="128" y="2127"/>
                    </a:lnTo>
                    <a:lnTo>
                      <a:pt x="114" y="2127"/>
                    </a:lnTo>
                    <a:lnTo>
                      <a:pt x="114" y="2113"/>
                    </a:lnTo>
                    <a:lnTo>
                      <a:pt x="114" y="2099"/>
                    </a:lnTo>
                    <a:lnTo>
                      <a:pt x="114" y="2085"/>
                    </a:lnTo>
                    <a:lnTo>
                      <a:pt x="114" y="2071"/>
                    </a:lnTo>
                    <a:lnTo>
                      <a:pt x="114" y="2056"/>
                    </a:lnTo>
                    <a:lnTo>
                      <a:pt x="114" y="2028"/>
                    </a:lnTo>
                    <a:lnTo>
                      <a:pt x="114" y="2014"/>
                    </a:lnTo>
                    <a:lnTo>
                      <a:pt x="114" y="2000"/>
                    </a:lnTo>
                    <a:lnTo>
                      <a:pt x="114" y="1985"/>
                    </a:lnTo>
                    <a:lnTo>
                      <a:pt x="114" y="1971"/>
                    </a:lnTo>
                    <a:lnTo>
                      <a:pt x="114" y="1957"/>
                    </a:lnTo>
                    <a:lnTo>
                      <a:pt x="114" y="1943"/>
                    </a:lnTo>
                    <a:lnTo>
                      <a:pt x="114" y="1929"/>
                    </a:lnTo>
                    <a:lnTo>
                      <a:pt x="114" y="1915"/>
                    </a:lnTo>
                    <a:lnTo>
                      <a:pt x="114" y="1900"/>
                    </a:lnTo>
                    <a:lnTo>
                      <a:pt x="114" y="1886"/>
                    </a:lnTo>
                    <a:lnTo>
                      <a:pt x="114" y="1872"/>
                    </a:lnTo>
                    <a:lnTo>
                      <a:pt x="114" y="1858"/>
                    </a:lnTo>
                    <a:lnTo>
                      <a:pt x="128" y="1829"/>
                    </a:lnTo>
                    <a:lnTo>
                      <a:pt x="128" y="1815"/>
                    </a:lnTo>
                    <a:lnTo>
                      <a:pt x="128" y="1801"/>
                    </a:lnTo>
                    <a:lnTo>
                      <a:pt x="128" y="1787"/>
                    </a:lnTo>
                    <a:lnTo>
                      <a:pt x="128" y="1773"/>
                    </a:lnTo>
                    <a:lnTo>
                      <a:pt x="128" y="1758"/>
                    </a:lnTo>
                    <a:lnTo>
                      <a:pt x="128" y="1744"/>
                    </a:lnTo>
                    <a:lnTo>
                      <a:pt x="128" y="1730"/>
                    </a:lnTo>
                    <a:lnTo>
                      <a:pt x="128" y="1716"/>
                    </a:lnTo>
                    <a:lnTo>
                      <a:pt x="128" y="1702"/>
                    </a:lnTo>
                    <a:lnTo>
                      <a:pt x="128" y="1673"/>
                    </a:lnTo>
                    <a:lnTo>
                      <a:pt x="128" y="1659"/>
                    </a:lnTo>
                    <a:lnTo>
                      <a:pt x="128" y="1631"/>
                    </a:lnTo>
                    <a:lnTo>
                      <a:pt x="128" y="1617"/>
                    </a:lnTo>
                    <a:lnTo>
                      <a:pt x="128" y="1588"/>
                    </a:lnTo>
                    <a:lnTo>
                      <a:pt x="128" y="1574"/>
                    </a:lnTo>
                    <a:lnTo>
                      <a:pt x="128" y="1560"/>
                    </a:lnTo>
                    <a:lnTo>
                      <a:pt x="128" y="1546"/>
                    </a:lnTo>
                    <a:lnTo>
                      <a:pt x="0" y="1546"/>
                    </a:lnTo>
                    <a:lnTo>
                      <a:pt x="0" y="1532"/>
                    </a:lnTo>
                    <a:lnTo>
                      <a:pt x="0" y="1517"/>
                    </a:lnTo>
                    <a:lnTo>
                      <a:pt x="0" y="1503"/>
                    </a:lnTo>
                    <a:lnTo>
                      <a:pt x="0" y="1475"/>
                    </a:lnTo>
                    <a:lnTo>
                      <a:pt x="0" y="1461"/>
                    </a:lnTo>
                    <a:lnTo>
                      <a:pt x="0" y="1432"/>
                    </a:lnTo>
                    <a:lnTo>
                      <a:pt x="0" y="1418"/>
                    </a:lnTo>
                    <a:lnTo>
                      <a:pt x="0" y="1390"/>
                    </a:lnTo>
                    <a:lnTo>
                      <a:pt x="0" y="1375"/>
                    </a:lnTo>
                    <a:lnTo>
                      <a:pt x="0" y="1361"/>
                    </a:lnTo>
                    <a:lnTo>
                      <a:pt x="0" y="1347"/>
                    </a:lnTo>
                    <a:lnTo>
                      <a:pt x="14" y="1333"/>
                    </a:lnTo>
                    <a:lnTo>
                      <a:pt x="0" y="1319"/>
                    </a:lnTo>
                    <a:lnTo>
                      <a:pt x="0" y="1305"/>
                    </a:lnTo>
                    <a:lnTo>
                      <a:pt x="0" y="1290"/>
                    </a:lnTo>
                    <a:lnTo>
                      <a:pt x="0" y="1276"/>
                    </a:lnTo>
                    <a:lnTo>
                      <a:pt x="0" y="1262"/>
                    </a:lnTo>
                    <a:lnTo>
                      <a:pt x="0" y="1248"/>
                    </a:lnTo>
                    <a:lnTo>
                      <a:pt x="0" y="1219"/>
                    </a:lnTo>
                    <a:lnTo>
                      <a:pt x="0" y="1205"/>
                    </a:lnTo>
                    <a:lnTo>
                      <a:pt x="0" y="1191"/>
                    </a:lnTo>
                    <a:lnTo>
                      <a:pt x="0" y="1163"/>
                    </a:lnTo>
                    <a:lnTo>
                      <a:pt x="0" y="1134"/>
                    </a:lnTo>
                    <a:lnTo>
                      <a:pt x="0" y="1106"/>
                    </a:lnTo>
                    <a:lnTo>
                      <a:pt x="0" y="1078"/>
                    </a:lnTo>
                    <a:lnTo>
                      <a:pt x="0" y="1063"/>
                    </a:lnTo>
                    <a:lnTo>
                      <a:pt x="0" y="1035"/>
                    </a:lnTo>
                    <a:lnTo>
                      <a:pt x="0" y="1007"/>
                    </a:lnTo>
                    <a:lnTo>
                      <a:pt x="0" y="993"/>
                    </a:lnTo>
                    <a:lnTo>
                      <a:pt x="0" y="978"/>
                    </a:lnTo>
                    <a:lnTo>
                      <a:pt x="0" y="964"/>
                    </a:lnTo>
                    <a:lnTo>
                      <a:pt x="0" y="936"/>
                    </a:lnTo>
                    <a:lnTo>
                      <a:pt x="0" y="893"/>
                    </a:lnTo>
                    <a:lnTo>
                      <a:pt x="0" y="836"/>
                    </a:lnTo>
                    <a:lnTo>
                      <a:pt x="57" y="836"/>
                    </a:lnTo>
                    <a:lnTo>
                      <a:pt x="114" y="836"/>
                    </a:lnTo>
                    <a:lnTo>
                      <a:pt x="114" y="794"/>
                    </a:lnTo>
                    <a:lnTo>
                      <a:pt x="114" y="709"/>
                    </a:lnTo>
                    <a:lnTo>
                      <a:pt x="114" y="666"/>
                    </a:lnTo>
                    <a:lnTo>
                      <a:pt x="114" y="567"/>
                    </a:lnTo>
                    <a:lnTo>
                      <a:pt x="114" y="524"/>
                    </a:lnTo>
                    <a:lnTo>
                      <a:pt x="128" y="496"/>
                    </a:lnTo>
                    <a:lnTo>
                      <a:pt x="142" y="482"/>
                    </a:lnTo>
                    <a:lnTo>
                      <a:pt x="156" y="468"/>
                    </a:lnTo>
                    <a:lnTo>
                      <a:pt x="170" y="454"/>
                    </a:lnTo>
                    <a:lnTo>
                      <a:pt x="256" y="340"/>
                    </a:lnTo>
                    <a:lnTo>
                      <a:pt x="298" y="368"/>
                    </a:lnTo>
                    <a:lnTo>
                      <a:pt x="312" y="368"/>
                    </a:lnTo>
                    <a:lnTo>
                      <a:pt x="312" y="383"/>
                    </a:lnTo>
                    <a:lnTo>
                      <a:pt x="327" y="397"/>
                    </a:lnTo>
                    <a:lnTo>
                      <a:pt x="327" y="411"/>
                    </a:lnTo>
                    <a:lnTo>
                      <a:pt x="355" y="439"/>
                    </a:lnTo>
                    <a:lnTo>
                      <a:pt x="383" y="454"/>
                    </a:lnTo>
                    <a:lnTo>
                      <a:pt x="383" y="468"/>
                    </a:lnTo>
                    <a:lnTo>
                      <a:pt x="397" y="468"/>
                    </a:lnTo>
                    <a:lnTo>
                      <a:pt x="412" y="482"/>
                    </a:lnTo>
                    <a:lnTo>
                      <a:pt x="426" y="482"/>
                    </a:lnTo>
                    <a:lnTo>
                      <a:pt x="440" y="482"/>
                    </a:lnTo>
                    <a:lnTo>
                      <a:pt x="440" y="496"/>
                    </a:lnTo>
                    <a:lnTo>
                      <a:pt x="454" y="496"/>
                    </a:lnTo>
                    <a:lnTo>
                      <a:pt x="468" y="482"/>
                    </a:lnTo>
                    <a:lnTo>
                      <a:pt x="483" y="482"/>
                    </a:lnTo>
                    <a:lnTo>
                      <a:pt x="483" y="496"/>
                    </a:lnTo>
                    <a:lnTo>
                      <a:pt x="497" y="496"/>
                    </a:lnTo>
                    <a:lnTo>
                      <a:pt x="497" y="482"/>
                    </a:lnTo>
                    <a:lnTo>
                      <a:pt x="497" y="468"/>
                    </a:lnTo>
                    <a:lnTo>
                      <a:pt x="497" y="454"/>
                    </a:lnTo>
                    <a:lnTo>
                      <a:pt x="497" y="439"/>
                    </a:lnTo>
                    <a:lnTo>
                      <a:pt x="497" y="425"/>
                    </a:lnTo>
                    <a:lnTo>
                      <a:pt x="454" y="425"/>
                    </a:lnTo>
                    <a:lnTo>
                      <a:pt x="454" y="411"/>
                    </a:lnTo>
                    <a:lnTo>
                      <a:pt x="454" y="397"/>
                    </a:lnTo>
                    <a:lnTo>
                      <a:pt x="454" y="383"/>
                    </a:lnTo>
                    <a:lnTo>
                      <a:pt x="454" y="368"/>
                    </a:lnTo>
                    <a:lnTo>
                      <a:pt x="440" y="368"/>
                    </a:lnTo>
                    <a:lnTo>
                      <a:pt x="426" y="383"/>
                    </a:lnTo>
                    <a:lnTo>
                      <a:pt x="426" y="368"/>
                    </a:lnTo>
                    <a:lnTo>
                      <a:pt x="426" y="354"/>
                    </a:lnTo>
                    <a:lnTo>
                      <a:pt x="426" y="340"/>
                    </a:lnTo>
                    <a:lnTo>
                      <a:pt x="426" y="326"/>
                    </a:lnTo>
                    <a:lnTo>
                      <a:pt x="454" y="326"/>
                    </a:lnTo>
                    <a:lnTo>
                      <a:pt x="454" y="312"/>
                    </a:lnTo>
                    <a:lnTo>
                      <a:pt x="454" y="297"/>
                    </a:lnTo>
                    <a:lnTo>
                      <a:pt x="454" y="283"/>
                    </a:lnTo>
                    <a:lnTo>
                      <a:pt x="454" y="269"/>
                    </a:lnTo>
                    <a:lnTo>
                      <a:pt x="454" y="255"/>
                    </a:lnTo>
                    <a:lnTo>
                      <a:pt x="483" y="255"/>
                    </a:lnTo>
                    <a:lnTo>
                      <a:pt x="483" y="184"/>
                    </a:lnTo>
                    <a:lnTo>
                      <a:pt x="483" y="170"/>
                    </a:lnTo>
                    <a:lnTo>
                      <a:pt x="483" y="127"/>
                    </a:lnTo>
                    <a:lnTo>
                      <a:pt x="497" y="127"/>
                    </a:lnTo>
                    <a:lnTo>
                      <a:pt x="497" y="113"/>
                    </a:lnTo>
                    <a:lnTo>
                      <a:pt x="497" y="99"/>
                    </a:lnTo>
                    <a:lnTo>
                      <a:pt x="497" y="85"/>
                    </a:lnTo>
                    <a:lnTo>
                      <a:pt x="497" y="71"/>
                    </a:lnTo>
                    <a:lnTo>
                      <a:pt x="497" y="56"/>
                    </a:lnTo>
                    <a:lnTo>
                      <a:pt x="497" y="42"/>
                    </a:lnTo>
                    <a:lnTo>
                      <a:pt x="497" y="28"/>
                    </a:lnTo>
                    <a:lnTo>
                      <a:pt x="497" y="14"/>
                    </a:lnTo>
                    <a:lnTo>
                      <a:pt x="497" y="0"/>
                    </a:lnTo>
                    <a:lnTo>
                      <a:pt x="525" y="0"/>
                    </a:lnTo>
                    <a:lnTo>
                      <a:pt x="610" y="0"/>
                    </a:lnTo>
                    <a:close/>
                  </a:path>
                </a:pathLst>
              </a:custGeom>
              <a:noFill/>
              <a:ln w="0" cap="flat">
                <a:solidFill>
                  <a:srgbClr val="000000"/>
                </a:solidFill>
                <a:prstDash val="solid"/>
                <a:round/>
                <a:headEnd/>
                <a:tailEnd/>
              </a:ln>
              <a:extLst>
                <a:ext uri="{909E8E84-426E-40DD-AFC4-6F175D3DCCD1}">
                  <a14:hiddenFill xmlns="" xmlns:a14="http://schemas.microsoft.com/office/drawing/2010/main">
                    <a:solidFill>
                      <a:srgbClr val="FFFFFF"/>
                    </a:solidFill>
                  </a14:hiddenFill>
                </a:ext>
              </a:extLst>
            </p:spPr>
            <p:txBody>
              <a:bodyPr/>
              <a:lstStyle/>
              <a:p>
                <a:endParaRPr lang="ja-JP" altLang="en-US"/>
              </a:p>
            </p:txBody>
          </p:sp>
          <p:sp>
            <p:nvSpPr>
              <p:cNvPr id="33948" name="Freeform 193"/>
              <p:cNvSpPr>
                <a:spLocks noChangeAspect="1"/>
              </p:cNvSpPr>
              <p:nvPr/>
            </p:nvSpPr>
            <p:spPr bwMode="auto">
              <a:xfrm>
                <a:off x="7649" y="5076"/>
                <a:ext cx="2852" cy="2641"/>
              </a:xfrm>
              <a:custGeom>
                <a:avLst/>
                <a:gdLst>
                  <a:gd name="T0" fmla="*/ 2147483647 w 1787"/>
                  <a:gd name="T1" fmla="*/ 2147483647 h 1659"/>
                  <a:gd name="T2" fmla="*/ 2147483647 w 1787"/>
                  <a:gd name="T3" fmla="*/ 2147483647 h 1659"/>
                  <a:gd name="T4" fmla="*/ 2147483647 w 1787"/>
                  <a:gd name="T5" fmla="*/ 2147483647 h 1659"/>
                  <a:gd name="T6" fmla="*/ 2147483647 w 1787"/>
                  <a:gd name="T7" fmla="*/ 2147483647 h 1659"/>
                  <a:gd name="T8" fmla="*/ 2147483647 w 1787"/>
                  <a:gd name="T9" fmla="*/ 2147483647 h 1659"/>
                  <a:gd name="T10" fmla="*/ 2147483647 w 1787"/>
                  <a:gd name="T11" fmla="*/ 2147483647 h 1659"/>
                  <a:gd name="T12" fmla="*/ 2147483647 w 1787"/>
                  <a:gd name="T13" fmla="*/ 2147483647 h 1659"/>
                  <a:gd name="T14" fmla="*/ 2147483647 w 1787"/>
                  <a:gd name="T15" fmla="*/ 2147483647 h 1659"/>
                  <a:gd name="T16" fmla="*/ 2147483647 w 1787"/>
                  <a:gd name="T17" fmla="*/ 2147483647 h 1659"/>
                  <a:gd name="T18" fmla="*/ 2147483647 w 1787"/>
                  <a:gd name="T19" fmla="*/ 2147483647 h 1659"/>
                  <a:gd name="T20" fmla="*/ 2147483647 w 1787"/>
                  <a:gd name="T21" fmla="*/ 2147483647 h 1659"/>
                  <a:gd name="T22" fmla="*/ 2147483647 w 1787"/>
                  <a:gd name="T23" fmla="*/ 2147483647 h 1659"/>
                  <a:gd name="T24" fmla="*/ 2147483647 w 1787"/>
                  <a:gd name="T25" fmla="*/ 2147483647 h 1659"/>
                  <a:gd name="T26" fmla="*/ 2147483647 w 1787"/>
                  <a:gd name="T27" fmla="*/ 2147483647 h 1659"/>
                  <a:gd name="T28" fmla="*/ 2147483647 w 1787"/>
                  <a:gd name="T29" fmla="*/ 2147483647 h 1659"/>
                  <a:gd name="T30" fmla="*/ 2147483647 w 1787"/>
                  <a:gd name="T31" fmla="*/ 2147483647 h 1659"/>
                  <a:gd name="T32" fmla="*/ 2147483647 w 1787"/>
                  <a:gd name="T33" fmla="*/ 2147483647 h 1659"/>
                  <a:gd name="T34" fmla="*/ 2147483647 w 1787"/>
                  <a:gd name="T35" fmla="*/ 2147483647 h 1659"/>
                  <a:gd name="T36" fmla="*/ 2147483647 w 1787"/>
                  <a:gd name="T37" fmla="*/ 2147483647 h 1659"/>
                  <a:gd name="T38" fmla="*/ 2147483647 w 1787"/>
                  <a:gd name="T39" fmla="*/ 2147483647 h 1659"/>
                  <a:gd name="T40" fmla="*/ 2147483647 w 1787"/>
                  <a:gd name="T41" fmla="*/ 2147483647 h 1659"/>
                  <a:gd name="T42" fmla="*/ 2147483647 w 1787"/>
                  <a:gd name="T43" fmla="*/ 2147483647 h 1659"/>
                  <a:gd name="T44" fmla="*/ 2147483647 w 1787"/>
                  <a:gd name="T45" fmla="*/ 2147483647 h 1659"/>
                  <a:gd name="T46" fmla="*/ 2147483647 w 1787"/>
                  <a:gd name="T47" fmla="*/ 2147483647 h 1659"/>
                  <a:gd name="T48" fmla="*/ 2147483647 w 1787"/>
                  <a:gd name="T49" fmla="*/ 2147483647 h 1659"/>
                  <a:gd name="T50" fmla="*/ 2147483647 w 1787"/>
                  <a:gd name="T51" fmla="*/ 2147483647 h 1659"/>
                  <a:gd name="T52" fmla="*/ 2147483647 w 1787"/>
                  <a:gd name="T53" fmla="*/ 2147483647 h 1659"/>
                  <a:gd name="T54" fmla="*/ 2147483647 w 1787"/>
                  <a:gd name="T55" fmla="*/ 2147483647 h 1659"/>
                  <a:gd name="T56" fmla="*/ 2147483647 w 1787"/>
                  <a:gd name="T57" fmla="*/ 2147483647 h 1659"/>
                  <a:gd name="T58" fmla="*/ 2147483647 w 1787"/>
                  <a:gd name="T59" fmla="*/ 2147483647 h 1659"/>
                  <a:gd name="T60" fmla="*/ 2147483647 w 1787"/>
                  <a:gd name="T61" fmla="*/ 2147483647 h 1659"/>
                  <a:gd name="T62" fmla="*/ 2147483647 w 1787"/>
                  <a:gd name="T63" fmla="*/ 2147483647 h 1659"/>
                  <a:gd name="T64" fmla="*/ 2147483647 w 1787"/>
                  <a:gd name="T65" fmla="*/ 2147483647 h 1659"/>
                  <a:gd name="T66" fmla="*/ 2147483647 w 1787"/>
                  <a:gd name="T67" fmla="*/ 2147483647 h 1659"/>
                  <a:gd name="T68" fmla="*/ 2147483647 w 1787"/>
                  <a:gd name="T69" fmla="*/ 2147483647 h 1659"/>
                  <a:gd name="T70" fmla="*/ 2147483647 w 1787"/>
                  <a:gd name="T71" fmla="*/ 2147483647 h 1659"/>
                  <a:gd name="T72" fmla="*/ 2147483647 w 1787"/>
                  <a:gd name="T73" fmla="*/ 2147483647 h 1659"/>
                  <a:gd name="T74" fmla="*/ 2147483647 w 1787"/>
                  <a:gd name="T75" fmla="*/ 2147483647 h 1659"/>
                  <a:gd name="T76" fmla="*/ 2147483647 w 1787"/>
                  <a:gd name="T77" fmla="*/ 2147483647 h 1659"/>
                  <a:gd name="T78" fmla="*/ 2147483647 w 1787"/>
                  <a:gd name="T79" fmla="*/ 2147483647 h 1659"/>
                  <a:gd name="T80" fmla="*/ 2147483647 w 1787"/>
                  <a:gd name="T81" fmla="*/ 2147483647 h 1659"/>
                  <a:gd name="T82" fmla="*/ 2147483647 w 1787"/>
                  <a:gd name="T83" fmla="*/ 2147483647 h 1659"/>
                  <a:gd name="T84" fmla="*/ 2147483647 w 1787"/>
                  <a:gd name="T85" fmla="*/ 2147483647 h 1659"/>
                  <a:gd name="T86" fmla="*/ 2147483647 w 1787"/>
                  <a:gd name="T87" fmla="*/ 2147483647 h 1659"/>
                  <a:gd name="T88" fmla="*/ 2147483647 w 1787"/>
                  <a:gd name="T89" fmla="*/ 2147483647 h 1659"/>
                  <a:gd name="T90" fmla="*/ 2147483647 w 1787"/>
                  <a:gd name="T91" fmla="*/ 2147483647 h 1659"/>
                  <a:gd name="T92" fmla="*/ 2147483647 w 1787"/>
                  <a:gd name="T93" fmla="*/ 2147483647 h 1659"/>
                  <a:gd name="T94" fmla="*/ 2147483647 w 1787"/>
                  <a:gd name="T95" fmla="*/ 2147483647 h 1659"/>
                  <a:gd name="T96" fmla="*/ 2147483647 w 1787"/>
                  <a:gd name="T97" fmla="*/ 2147483647 h 1659"/>
                  <a:gd name="T98" fmla="*/ 2147483647 w 1787"/>
                  <a:gd name="T99" fmla="*/ 2147483647 h 1659"/>
                  <a:gd name="T100" fmla="*/ 2147483647 w 1787"/>
                  <a:gd name="T101" fmla="*/ 2147483647 h 1659"/>
                  <a:gd name="T102" fmla="*/ 2147483647 w 1787"/>
                  <a:gd name="T103" fmla="*/ 2147483647 h 1659"/>
                  <a:gd name="T104" fmla="*/ 2147483647 w 1787"/>
                  <a:gd name="T105" fmla="*/ 2147483647 h 1659"/>
                  <a:gd name="T106" fmla="*/ 2147483647 w 1787"/>
                  <a:gd name="T107" fmla="*/ 2147483647 h 1659"/>
                  <a:gd name="T108" fmla="*/ 2147483647 w 1787"/>
                  <a:gd name="T109" fmla="*/ 2147483647 h 1659"/>
                  <a:gd name="T110" fmla="*/ 2147483647 w 1787"/>
                  <a:gd name="T111" fmla="*/ 2147483647 h 1659"/>
                  <a:gd name="T112" fmla="*/ 2147483647 w 1787"/>
                  <a:gd name="T113" fmla="*/ 2147483647 h 1659"/>
                  <a:gd name="T114" fmla="*/ 2147483647 w 1787"/>
                  <a:gd name="T115" fmla="*/ 2147483647 h 1659"/>
                  <a:gd name="T116" fmla="*/ 2147483647 w 1787"/>
                  <a:gd name="T117" fmla="*/ 2147483647 h 1659"/>
                  <a:gd name="T118" fmla="*/ 2147483647 w 1787"/>
                  <a:gd name="T119" fmla="*/ 2147483647 h 1659"/>
                  <a:gd name="T120" fmla="*/ 2147483647 w 1787"/>
                  <a:gd name="T121" fmla="*/ 2147483647 h 1659"/>
                  <a:gd name="T122" fmla="*/ 2147483647 w 1787"/>
                  <a:gd name="T123" fmla="*/ 2147483647 h 1659"/>
                  <a:gd name="T124" fmla="*/ 2147483647 w 1787"/>
                  <a:gd name="T125" fmla="*/ 2147483647 h 1659"/>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787"/>
                  <a:gd name="T190" fmla="*/ 0 h 1659"/>
                  <a:gd name="T191" fmla="*/ 1787 w 1787"/>
                  <a:gd name="T192" fmla="*/ 1659 h 1659"/>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787" h="1659">
                    <a:moveTo>
                      <a:pt x="1461" y="42"/>
                    </a:moveTo>
                    <a:lnTo>
                      <a:pt x="1475" y="71"/>
                    </a:lnTo>
                    <a:lnTo>
                      <a:pt x="1489" y="71"/>
                    </a:lnTo>
                    <a:lnTo>
                      <a:pt x="1489" y="85"/>
                    </a:lnTo>
                    <a:lnTo>
                      <a:pt x="1504" y="85"/>
                    </a:lnTo>
                    <a:lnTo>
                      <a:pt x="1518" y="85"/>
                    </a:lnTo>
                    <a:lnTo>
                      <a:pt x="1518" y="99"/>
                    </a:lnTo>
                    <a:lnTo>
                      <a:pt x="1532" y="99"/>
                    </a:lnTo>
                    <a:lnTo>
                      <a:pt x="1546" y="99"/>
                    </a:lnTo>
                    <a:lnTo>
                      <a:pt x="1546" y="113"/>
                    </a:lnTo>
                    <a:lnTo>
                      <a:pt x="1560" y="113"/>
                    </a:lnTo>
                    <a:lnTo>
                      <a:pt x="1589" y="127"/>
                    </a:lnTo>
                    <a:lnTo>
                      <a:pt x="1603" y="142"/>
                    </a:lnTo>
                    <a:lnTo>
                      <a:pt x="1631" y="142"/>
                    </a:lnTo>
                    <a:lnTo>
                      <a:pt x="1631" y="156"/>
                    </a:lnTo>
                    <a:lnTo>
                      <a:pt x="1645" y="156"/>
                    </a:lnTo>
                    <a:lnTo>
                      <a:pt x="1660" y="170"/>
                    </a:lnTo>
                    <a:lnTo>
                      <a:pt x="1660" y="184"/>
                    </a:lnTo>
                    <a:lnTo>
                      <a:pt x="1660" y="198"/>
                    </a:lnTo>
                    <a:lnTo>
                      <a:pt x="1674" y="198"/>
                    </a:lnTo>
                    <a:lnTo>
                      <a:pt x="1674" y="213"/>
                    </a:lnTo>
                    <a:lnTo>
                      <a:pt x="1688" y="227"/>
                    </a:lnTo>
                    <a:lnTo>
                      <a:pt x="1688" y="241"/>
                    </a:lnTo>
                    <a:lnTo>
                      <a:pt x="1702" y="255"/>
                    </a:lnTo>
                    <a:lnTo>
                      <a:pt x="1716" y="255"/>
                    </a:lnTo>
                    <a:lnTo>
                      <a:pt x="1716" y="269"/>
                    </a:lnTo>
                    <a:lnTo>
                      <a:pt x="1716" y="283"/>
                    </a:lnTo>
                    <a:lnTo>
                      <a:pt x="1731" y="298"/>
                    </a:lnTo>
                    <a:lnTo>
                      <a:pt x="1731" y="312"/>
                    </a:lnTo>
                    <a:lnTo>
                      <a:pt x="1731" y="326"/>
                    </a:lnTo>
                    <a:lnTo>
                      <a:pt x="1731" y="340"/>
                    </a:lnTo>
                    <a:lnTo>
                      <a:pt x="1731" y="369"/>
                    </a:lnTo>
                    <a:lnTo>
                      <a:pt x="1731" y="397"/>
                    </a:lnTo>
                    <a:lnTo>
                      <a:pt x="1731" y="425"/>
                    </a:lnTo>
                    <a:lnTo>
                      <a:pt x="1731" y="439"/>
                    </a:lnTo>
                    <a:lnTo>
                      <a:pt x="1731" y="454"/>
                    </a:lnTo>
                    <a:lnTo>
                      <a:pt x="1716" y="468"/>
                    </a:lnTo>
                    <a:lnTo>
                      <a:pt x="1716" y="482"/>
                    </a:lnTo>
                    <a:lnTo>
                      <a:pt x="1716" y="496"/>
                    </a:lnTo>
                    <a:lnTo>
                      <a:pt x="1702" y="496"/>
                    </a:lnTo>
                    <a:lnTo>
                      <a:pt x="1702" y="510"/>
                    </a:lnTo>
                    <a:lnTo>
                      <a:pt x="1674" y="539"/>
                    </a:lnTo>
                    <a:lnTo>
                      <a:pt x="1660" y="553"/>
                    </a:lnTo>
                    <a:lnTo>
                      <a:pt x="1645" y="567"/>
                    </a:lnTo>
                    <a:lnTo>
                      <a:pt x="1631" y="581"/>
                    </a:lnTo>
                    <a:lnTo>
                      <a:pt x="1631" y="596"/>
                    </a:lnTo>
                    <a:lnTo>
                      <a:pt x="1617" y="610"/>
                    </a:lnTo>
                    <a:lnTo>
                      <a:pt x="1617" y="624"/>
                    </a:lnTo>
                    <a:lnTo>
                      <a:pt x="1603" y="624"/>
                    </a:lnTo>
                    <a:lnTo>
                      <a:pt x="1603" y="638"/>
                    </a:lnTo>
                    <a:lnTo>
                      <a:pt x="1603" y="652"/>
                    </a:lnTo>
                    <a:lnTo>
                      <a:pt x="1603" y="666"/>
                    </a:lnTo>
                    <a:lnTo>
                      <a:pt x="1589" y="681"/>
                    </a:lnTo>
                    <a:lnTo>
                      <a:pt x="1589" y="695"/>
                    </a:lnTo>
                    <a:lnTo>
                      <a:pt x="1589" y="709"/>
                    </a:lnTo>
                    <a:lnTo>
                      <a:pt x="1589" y="723"/>
                    </a:lnTo>
                    <a:lnTo>
                      <a:pt x="1603" y="723"/>
                    </a:lnTo>
                    <a:lnTo>
                      <a:pt x="1603" y="737"/>
                    </a:lnTo>
                    <a:lnTo>
                      <a:pt x="1603" y="752"/>
                    </a:lnTo>
                    <a:lnTo>
                      <a:pt x="1603" y="766"/>
                    </a:lnTo>
                    <a:lnTo>
                      <a:pt x="1617" y="766"/>
                    </a:lnTo>
                    <a:lnTo>
                      <a:pt x="1617" y="780"/>
                    </a:lnTo>
                    <a:lnTo>
                      <a:pt x="1617" y="794"/>
                    </a:lnTo>
                    <a:lnTo>
                      <a:pt x="1617" y="808"/>
                    </a:lnTo>
                    <a:lnTo>
                      <a:pt x="1631" y="808"/>
                    </a:lnTo>
                    <a:lnTo>
                      <a:pt x="1631" y="822"/>
                    </a:lnTo>
                    <a:lnTo>
                      <a:pt x="1645" y="837"/>
                    </a:lnTo>
                    <a:lnTo>
                      <a:pt x="1645" y="851"/>
                    </a:lnTo>
                    <a:lnTo>
                      <a:pt x="1645" y="865"/>
                    </a:lnTo>
                    <a:lnTo>
                      <a:pt x="1660" y="865"/>
                    </a:lnTo>
                    <a:lnTo>
                      <a:pt x="1660" y="879"/>
                    </a:lnTo>
                    <a:lnTo>
                      <a:pt x="1674" y="879"/>
                    </a:lnTo>
                    <a:lnTo>
                      <a:pt x="1674" y="893"/>
                    </a:lnTo>
                    <a:lnTo>
                      <a:pt x="1688" y="908"/>
                    </a:lnTo>
                    <a:lnTo>
                      <a:pt x="1688" y="922"/>
                    </a:lnTo>
                    <a:lnTo>
                      <a:pt x="1702" y="922"/>
                    </a:lnTo>
                    <a:lnTo>
                      <a:pt x="1702" y="936"/>
                    </a:lnTo>
                    <a:lnTo>
                      <a:pt x="1716" y="936"/>
                    </a:lnTo>
                    <a:lnTo>
                      <a:pt x="1716" y="950"/>
                    </a:lnTo>
                    <a:lnTo>
                      <a:pt x="1716" y="964"/>
                    </a:lnTo>
                    <a:lnTo>
                      <a:pt x="1731" y="964"/>
                    </a:lnTo>
                    <a:lnTo>
                      <a:pt x="1731" y="978"/>
                    </a:lnTo>
                    <a:lnTo>
                      <a:pt x="1745" y="993"/>
                    </a:lnTo>
                    <a:lnTo>
                      <a:pt x="1745" y="1007"/>
                    </a:lnTo>
                    <a:lnTo>
                      <a:pt x="1759" y="1007"/>
                    </a:lnTo>
                    <a:lnTo>
                      <a:pt x="1759" y="1021"/>
                    </a:lnTo>
                    <a:lnTo>
                      <a:pt x="1759" y="1035"/>
                    </a:lnTo>
                    <a:lnTo>
                      <a:pt x="1759" y="1049"/>
                    </a:lnTo>
                    <a:lnTo>
                      <a:pt x="1773" y="1049"/>
                    </a:lnTo>
                    <a:lnTo>
                      <a:pt x="1773" y="1064"/>
                    </a:lnTo>
                    <a:lnTo>
                      <a:pt x="1773" y="1078"/>
                    </a:lnTo>
                    <a:lnTo>
                      <a:pt x="1773" y="1092"/>
                    </a:lnTo>
                    <a:lnTo>
                      <a:pt x="1773" y="1106"/>
                    </a:lnTo>
                    <a:lnTo>
                      <a:pt x="1787" y="1120"/>
                    </a:lnTo>
                    <a:lnTo>
                      <a:pt x="1787" y="1135"/>
                    </a:lnTo>
                    <a:lnTo>
                      <a:pt x="1773" y="1149"/>
                    </a:lnTo>
                    <a:lnTo>
                      <a:pt x="1773" y="1163"/>
                    </a:lnTo>
                    <a:lnTo>
                      <a:pt x="1773" y="1177"/>
                    </a:lnTo>
                    <a:lnTo>
                      <a:pt x="1773" y="1191"/>
                    </a:lnTo>
                    <a:lnTo>
                      <a:pt x="1773" y="1205"/>
                    </a:lnTo>
                    <a:lnTo>
                      <a:pt x="1773" y="1220"/>
                    </a:lnTo>
                    <a:lnTo>
                      <a:pt x="1759" y="1234"/>
                    </a:lnTo>
                    <a:lnTo>
                      <a:pt x="1759" y="1248"/>
                    </a:lnTo>
                    <a:lnTo>
                      <a:pt x="1745" y="1262"/>
                    </a:lnTo>
                    <a:lnTo>
                      <a:pt x="1745" y="1276"/>
                    </a:lnTo>
                    <a:lnTo>
                      <a:pt x="1731" y="1276"/>
                    </a:lnTo>
                    <a:lnTo>
                      <a:pt x="1731" y="1291"/>
                    </a:lnTo>
                    <a:lnTo>
                      <a:pt x="1716" y="1305"/>
                    </a:lnTo>
                    <a:lnTo>
                      <a:pt x="1716" y="1319"/>
                    </a:lnTo>
                    <a:lnTo>
                      <a:pt x="1702" y="1319"/>
                    </a:lnTo>
                    <a:lnTo>
                      <a:pt x="1702" y="1333"/>
                    </a:lnTo>
                    <a:lnTo>
                      <a:pt x="1688" y="1333"/>
                    </a:lnTo>
                    <a:lnTo>
                      <a:pt x="1688" y="1347"/>
                    </a:lnTo>
                    <a:lnTo>
                      <a:pt x="1674" y="1347"/>
                    </a:lnTo>
                    <a:lnTo>
                      <a:pt x="1660" y="1361"/>
                    </a:lnTo>
                    <a:lnTo>
                      <a:pt x="1645" y="1361"/>
                    </a:lnTo>
                    <a:lnTo>
                      <a:pt x="1603" y="1361"/>
                    </a:lnTo>
                    <a:lnTo>
                      <a:pt x="1589" y="1376"/>
                    </a:lnTo>
                    <a:lnTo>
                      <a:pt x="1575" y="1376"/>
                    </a:lnTo>
                    <a:lnTo>
                      <a:pt x="1560" y="1376"/>
                    </a:lnTo>
                    <a:lnTo>
                      <a:pt x="1518" y="1361"/>
                    </a:lnTo>
                    <a:lnTo>
                      <a:pt x="1489" y="1361"/>
                    </a:lnTo>
                    <a:lnTo>
                      <a:pt x="1475" y="1361"/>
                    </a:lnTo>
                    <a:lnTo>
                      <a:pt x="1461" y="1361"/>
                    </a:lnTo>
                    <a:lnTo>
                      <a:pt x="1447" y="1361"/>
                    </a:lnTo>
                    <a:lnTo>
                      <a:pt x="1433" y="1376"/>
                    </a:lnTo>
                    <a:lnTo>
                      <a:pt x="1419" y="1376"/>
                    </a:lnTo>
                    <a:lnTo>
                      <a:pt x="1404" y="1376"/>
                    </a:lnTo>
                    <a:lnTo>
                      <a:pt x="1376" y="1376"/>
                    </a:lnTo>
                    <a:lnTo>
                      <a:pt x="1362" y="1376"/>
                    </a:lnTo>
                    <a:lnTo>
                      <a:pt x="1333" y="1390"/>
                    </a:lnTo>
                    <a:lnTo>
                      <a:pt x="1333" y="1376"/>
                    </a:lnTo>
                    <a:lnTo>
                      <a:pt x="1319" y="1376"/>
                    </a:lnTo>
                    <a:lnTo>
                      <a:pt x="1305" y="1376"/>
                    </a:lnTo>
                    <a:lnTo>
                      <a:pt x="1291" y="1376"/>
                    </a:lnTo>
                    <a:lnTo>
                      <a:pt x="1291" y="1361"/>
                    </a:lnTo>
                    <a:lnTo>
                      <a:pt x="1277" y="1361"/>
                    </a:lnTo>
                    <a:lnTo>
                      <a:pt x="1263" y="1347"/>
                    </a:lnTo>
                    <a:lnTo>
                      <a:pt x="1248" y="1347"/>
                    </a:lnTo>
                    <a:lnTo>
                      <a:pt x="1220" y="1333"/>
                    </a:lnTo>
                    <a:lnTo>
                      <a:pt x="1206" y="1333"/>
                    </a:lnTo>
                    <a:lnTo>
                      <a:pt x="1192" y="1319"/>
                    </a:lnTo>
                    <a:lnTo>
                      <a:pt x="1177" y="1319"/>
                    </a:lnTo>
                    <a:lnTo>
                      <a:pt x="1149" y="1319"/>
                    </a:lnTo>
                    <a:lnTo>
                      <a:pt x="1149" y="1305"/>
                    </a:lnTo>
                    <a:lnTo>
                      <a:pt x="1121" y="1305"/>
                    </a:lnTo>
                    <a:lnTo>
                      <a:pt x="1107" y="1305"/>
                    </a:lnTo>
                    <a:lnTo>
                      <a:pt x="1092" y="1305"/>
                    </a:lnTo>
                    <a:lnTo>
                      <a:pt x="1078" y="1305"/>
                    </a:lnTo>
                    <a:lnTo>
                      <a:pt x="1050" y="1305"/>
                    </a:lnTo>
                    <a:lnTo>
                      <a:pt x="1036" y="1291"/>
                    </a:lnTo>
                    <a:lnTo>
                      <a:pt x="1021" y="1291"/>
                    </a:lnTo>
                    <a:lnTo>
                      <a:pt x="1007" y="1291"/>
                    </a:lnTo>
                    <a:lnTo>
                      <a:pt x="993" y="1291"/>
                    </a:lnTo>
                    <a:lnTo>
                      <a:pt x="979" y="1291"/>
                    </a:lnTo>
                    <a:lnTo>
                      <a:pt x="951" y="1291"/>
                    </a:lnTo>
                    <a:lnTo>
                      <a:pt x="936" y="1291"/>
                    </a:lnTo>
                    <a:lnTo>
                      <a:pt x="922" y="1291"/>
                    </a:lnTo>
                    <a:lnTo>
                      <a:pt x="908" y="1291"/>
                    </a:lnTo>
                    <a:lnTo>
                      <a:pt x="894" y="1291"/>
                    </a:lnTo>
                    <a:lnTo>
                      <a:pt x="880" y="1291"/>
                    </a:lnTo>
                    <a:lnTo>
                      <a:pt x="865" y="1291"/>
                    </a:lnTo>
                    <a:lnTo>
                      <a:pt x="851" y="1291"/>
                    </a:lnTo>
                    <a:lnTo>
                      <a:pt x="837" y="1291"/>
                    </a:lnTo>
                    <a:lnTo>
                      <a:pt x="823" y="1291"/>
                    </a:lnTo>
                    <a:lnTo>
                      <a:pt x="809" y="1305"/>
                    </a:lnTo>
                    <a:lnTo>
                      <a:pt x="795" y="1305"/>
                    </a:lnTo>
                    <a:lnTo>
                      <a:pt x="780" y="1305"/>
                    </a:lnTo>
                    <a:lnTo>
                      <a:pt x="766" y="1305"/>
                    </a:lnTo>
                    <a:lnTo>
                      <a:pt x="752" y="1305"/>
                    </a:lnTo>
                    <a:lnTo>
                      <a:pt x="738" y="1305"/>
                    </a:lnTo>
                    <a:lnTo>
                      <a:pt x="738" y="1319"/>
                    </a:lnTo>
                    <a:lnTo>
                      <a:pt x="724" y="1319"/>
                    </a:lnTo>
                    <a:lnTo>
                      <a:pt x="724" y="1333"/>
                    </a:lnTo>
                    <a:lnTo>
                      <a:pt x="709" y="1347"/>
                    </a:lnTo>
                    <a:lnTo>
                      <a:pt x="695" y="1361"/>
                    </a:lnTo>
                    <a:lnTo>
                      <a:pt x="681" y="1361"/>
                    </a:lnTo>
                    <a:lnTo>
                      <a:pt x="681" y="1376"/>
                    </a:lnTo>
                    <a:lnTo>
                      <a:pt x="667" y="1376"/>
                    </a:lnTo>
                    <a:lnTo>
                      <a:pt x="653" y="1390"/>
                    </a:lnTo>
                    <a:lnTo>
                      <a:pt x="653" y="1404"/>
                    </a:lnTo>
                    <a:lnTo>
                      <a:pt x="639" y="1418"/>
                    </a:lnTo>
                    <a:lnTo>
                      <a:pt x="624" y="1418"/>
                    </a:lnTo>
                    <a:lnTo>
                      <a:pt x="624" y="1432"/>
                    </a:lnTo>
                    <a:lnTo>
                      <a:pt x="610" y="1432"/>
                    </a:lnTo>
                    <a:lnTo>
                      <a:pt x="596" y="1432"/>
                    </a:lnTo>
                    <a:lnTo>
                      <a:pt x="525" y="1475"/>
                    </a:lnTo>
                    <a:lnTo>
                      <a:pt x="525" y="1489"/>
                    </a:lnTo>
                    <a:lnTo>
                      <a:pt x="511" y="1489"/>
                    </a:lnTo>
                    <a:lnTo>
                      <a:pt x="483" y="1518"/>
                    </a:lnTo>
                    <a:lnTo>
                      <a:pt x="412" y="1560"/>
                    </a:lnTo>
                    <a:lnTo>
                      <a:pt x="397" y="1574"/>
                    </a:lnTo>
                    <a:lnTo>
                      <a:pt x="383" y="1574"/>
                    </a:lnTo>
                    <a:lnTo>
                      <a:pt x="369" y="1588"/>
                    </a:lnTo>
                    <a:lnTo>
                      <a:pt x="355" y="1588"/>
                    </a:lnTo>
                    <a:lnTo>
                      <a:pt x="355" y="1603"/>
                    </a:lnTo>
                    <a:lnTo>
                      <a:pt x="341" y="1603"/>
                    </a:lnTo>
                    <a:lnTo>
                      <a:pt x="327" y="1631"/>
                    </a:lnTo>
                    <a:lnTo>
                      <a:pt x="312" y="1631"/>
                    </a:lnTo>
                    <a:lnTo>
                      <a:pt x="298" y="1645"/>
                    </a:lnTo>
                    <a:lnTo>
                      <a:pt x="270" y="1645"/>
                    </a:lnTo>
                    <a:lnTo>
                      <a:pt x="241" y="1659"/>
                    </a:lnTo>
                    <a:lnTo>
                      <a:pt x="270" y="1603"/>
                    </a:lnTo>
                    <a:lnTo>
                      <a:pt x="284" y="1603"/>
                    </a:lnTo>
                    <a:lnTo>
                      <a:pt x="298" y="1560"/>
                    </a:lnTo>
                    <a:lnTo>
                      <a:pt x="312" y="1546"/>
                    </a:lnTo>
                    <a:lnTo>
                      <a:pt x="341" y="1489"/>
                    </a:lnTo>
                    <a:lnTo>
                      <a:pt x="369" y="1461"/>
                    </a:lnTo>
                    <a:lnTo>
                      <a:pt x="383" y="1432"/>
                    </a:lnTo>
                    <a:lnTo>
                      <a:pt x="397" y="1432"/>
                    </a:lnTo>
                    <a:lnTo>
                      <a:pt x="426" y="1390"/>
                    </a:lnTo>
                    <a:lnTo>
                      <a:pt x="426" y="1376"/>
                    </a:lnTo>
                    <a:lnTo>
                      <a:pt x="440" y="1376"/>
                    </a:lnTo>
                    <a:lnTo>
                      <a:pt x="440" y="1361"/>
                    </a:lnTo>
                    <a:lnTo>
                      <a:pt x="454" y="1361"/>
                    </a:lnTo>
                    <a:lnTo>
                      <a:pt x="454" y="1347"/>
                    </a:lnTo>
                    <a:lnTo>
                      <a:pt x="468" y="1347"/>
                    </a:lnTo>
                    <a:lnTo>
                      <a:pt x="468" y="1333"/>
                    </a:lnTo>
                    <a:lnTo>
                      <a:pt x="483" y="1333"/>
                    </a:lnTo>
                    <a:lnTo>
                      <a:pt x="483" y="1319"/>
                    </a:lnTo>
                    <a:lnTo>
                      <a:pt x="497" y="1319"/>
                    </a:lnTo>
                    <a:lnTo>
                      <a:pt x="511" y="1305"/>
                    </a:lnTo>
                    <a:lnTo>
                      <a:pt x="525" y="1305"/>
                    </a:lnTo>
                    <a:lnTo>
                      <a:pt x="525" y="1291"/>
                    </a:lnTo>
                    <a:lnTo>
                      <a:pt x="539" y="1291"/>
                    </a:lnTo>
                    <a:lnTo>
                      <a:pt x="553" y="1276"/>
                    </a:lnTo>
                    <a:lnTo>
                      <a:pt x="568" y="1276"/>
                    </a:lnTo>
                    <a:lnTo>
                      <a:pt x="582" y="1262"/>
                    </a:lnTo>
                    <a:lnTo>
                      <a:pt x="596" y="1262"/>
                    </a:lnTo>
                    <a:lnTo>
                      <a:pt x="610" y="1262"/>
                    </a:lnTo>
                    <a:lnTo>
                      <a:pt x="610" y="1248"/>
                    </a:lnTo>
                    <a:lnTo>
                      <a:pt x="624" y="1248"/>
                    </a:lnTo>
                    <a:lnTo>
                      <a:pt x="610" y="1234"/>
                    </a:lnTo>
                    <a:lnTo>
                      <a:pt x="610" y="1205"/>
                    </a:lnTo>
                    <a:lnTo>
                      <a:pt x="596" y="1163"/>
                    </a:lnTo>
                    <a:lnTo>
                      <a:pt x="596" y="1135"/>
                    </a:lnTo>
                    <a:lnTo>
                      <a:pt x="596" y="1120"/>
                    </a:lnTo>
                    <a:lnTo>
                      <a:pt x="582" y="1092"/>
                    </a:lnTo>
                    <a:lnTo>
                      <a:pt x="582" y="1078"/>
                    </a:lnTo>
                    <a:lnTo>
                      <a:pt x="568" y="1078"/>
                    </a:lnTo>
                    <a:lnTo>
                      <a:pt x="568" y="1064"/>
                    </a:lnTo>
                    <a:lnTo>
                      <a:pt x="568" y="1049"/>
                    </a:lnTo>
                    <a:lnTo>
                      <a:pt x="568" y="1035"/>
                    </a:lnTo>
                    <a:lnTo>
                      <a:pt x="568" y="1021"/>
                    </a:lnTo>
                    <a:lnTo>
                      <a:pt x="568" y="1007"/>
                    </a:lnTo>
                    <a:lnTo>
                      <a:pt x="568" y="993"/>
                    </a:lnTo>
                    <a:lnTo>
                      <a:pt x="568" y="978"/>
                    </a:lnTo>
                    <a:lnTo>
                      <a:pt x="582" y="978"/>
                    </a:lnTo>
                    <a:lnTo>
                      <a:pt x="582" y="964"/>
                    </a:lnTo>
                    <a:lnTo>
                      <a:pt x="582" y="950"/>
                    </a:lnTo>
                    <a:lnTo>
                      <a:pt x="596" y="936"/>
                    </a:lnTo>
                    <a:lnTo>
                      <a:pt x="596" y="922"/>
                    </a:lnTo>
                    <a:lnTo>
                      <a:pt x="596" y="908"/>
                    </a:lnTo>
                    <a:lnTo>
                      <a:pt x="596" y="893"/>
                    </a:lnTo>
                    <a:lnTo>
                      <a:pt x="610" y="893"/>
                    </a:lnTo>
                    <a:lnTo>
                      <a:pt x="610" y="879"/>
                    </a:lnTo>
                    <a:lnTo>
                      <a:pt x="610" y="865"/>
                    </a:lnTo>
                    <a:lnTo>
                      <a:pt x="596" y="865"/>
                    </a:lnTo>
                    <a:lnTo>
                      <a:pt x="553" y="865"/>
                    </a:lnTo>
                    <a:lnTo>
                      <a:pt x="525" y="865"/>
                    </a:lnTo>
                    <a:lnTo>
                      <a:pt x="511" y="879"/>
                    </a:lnTo>
                    <a:lnTo>
                      <a:pt x="511" y="893"/>
                    </a:lnTo>
                    <a:lnTo>
                      <a:pt x="511" y="922"/>
                    </a:lnTo>
                    <a:lnTo>
                      <a:pt x="497" y="922"/>
                    </a:lnTo>
                    <a:lnTo>
                      <a:pt x="483" y="922"/>
                    </a:lnTo>
                    <a:lnTo>
                      <a:pt x="454" y="922"/>
                    </a:lnTo>
                    <a:lnTo>
                      <a:pt x="440" y="922"/>
                    </a:lnTo>
                    <a:lnTo>
                      <a:pt x="440" y="936"/>
                    </a:lnTo>
                    <a:lnTo>
                      <a:pt x="426" y="950"/>
                    </a:lnTo>
                    <a:lnTo>
                      <a:pt x="383" y="964"/>
                    </a:lnTo>
                    <a:lnTo>
                      <a:pt x="369" y="964"/>
                    </a:lnTo>
                    <a:lnTo>
                      <a:pt x="369" y="978"/>
                    </a:lnTo>
                    <a:lnTo>
                      <a:pt x="355" y="993"/>
                    </a:lnTo>
                    <a:lnTo>
                      <a:pt x="327" y="978"/>
                    </a:lnTo>
                    <a:lnTo>
                      <a:pt x="270" y="950"/>
                    </a:lnTo>
                    <a:lnTo>
                      <a:pt x="241" y="936"/>
                    </a:lnTo>
                    <a:lnTo>
                      <a:pt x="227" y="936"/>
                    </a:lnTo>
                    <a:lnTo>
                      <a:pt x="227" y="922"/>
                    </a:lnTo>
                    <a:lnTo>
                      <a:pt x="213" y="922"/>
                    </a:lnTo>
                    <a:lnTo>
                      <a:pt x="199" y="922"/>
                    </a:lnTo>
                    <a:lnTo>
                      <a:pt x="199" y="908"/>
                    </a:lnTo>
                    <a:lnTo>
                      <a:pt x="185" y="908"/>
                    </a:lnTo>
                    <a:lnTo>
                      <a:pt x="185" y="893"/>
                    </a:lnTo>
                    <a:lnTo>
                      <a:pt x="171" y="893"/>
                    </a:lnTo>
                    <a:lnTo>
                      <a:pt x="156" y="879"/>
                    </a:lnTo>
                    <a:lnTo>
                      <a:pt x="142" y="865"/>
                    </a:lnTo>
                    <a:lnTo>
                      <a:pt x="142" y="851"/>
                    </a:lnTo>
                    <a:lnTo>
                      <a:pt x="128" y="851"/>
                    </a:lnTo>
                    <a:lnTo>
                      <a:pt x="128" y="837"/>
                    </a:lnTo>
                    <a:lnTo>
                      <a:pt x="114" y="822"/>
                    </a:lnTo>
                    <a:lnTo>
                      <a:pt x="100" y="808"/>
                    </a:lnTo>
                    <a:lnTo>
                      <a:pt x="100" y="794"/>
                    </a:lnTo>
                    <a:lnTo>
                      <a:pt x="85" y="794"/>
                    </a:lnTo>
                    <a:lnTo>
                      <a:pt x="85" y="780"/>
                    </a:lnTo>
                    <a:lnTo>
                      <a:pt x="71" y="780"/>
                    </a:lnTo>
                    <a:lnTo>
                      <a:pt x="71" y="766"/>
                    </a:lnTo>
                    <a:lnTo>
                      <a:pt x="57" y="752"/>
                    </a:lnTo>
                    <a:lnTo>
                      <a:pt x="43" y="723"/>
                    </a:lnTo>
                    <a:lnTo>
                      <a:pt x="29" y="709"/>
                    </a:lnTo>
                    <a:lnTo>
                      <a:pt x="15" y="709"/>
                    </a:lnTo>
                    <a:lnTo>
                      <a:pt x="0" y="681"/>
                    </a:lnTo>
                    <a:lnTo>
                      <a:pt x="43" y="638"/>
                    </a:lnTo>
                    <a:lnTo>
                      <a:pt x="57" y="624"/>
                    </a:lnTo>
                    <a:lnTo>
                      <a:pt x="85" y="610"/>
                    </a:lnTo>
                    <a:lnTo>
                      <a:pt x="114" y="596"/>
                    </a:lnTo>
                    <a:lnTo>
                      <a:pt x="156" y="553"/>
                    </a:lnTo>
                    <a:lnTo>
                      <a:pt x="185" y="539"/>
                    </a:lnTo>
                    <a:lnTo>
                      <a:pt x="199" y="525"/>
                    </a:lnTo>
                    <a:lnTo>
                      <a:pt x="241" y="496"/>
                    </a:lnTo>
                    <a:lnTo>
                      <a:pt x="270" y="468"/>
                    </a:lnTo>
                    <a:lnTo>
                      <a:pt x="298" y="454"/>
                    </a:lnTo>
                    <a:lnTo>
                      <a:pt x="312" y="439"/>
                    </a:lnTo>
                    <a:lnTo>
                      <a:pt x="327" y="425"/>
                    </a:lnTo>
                    <a:lnTo>
                      <a:pt x="341" y="425"/>
                    </a:lnTo>
                    <a:lnTo>
                      <a:pt x="355" y="411"/>
                    </a:lnTo>
                    <a:lnTo>
                      <a:pt x="369" y="397"/>
                    </a:lnTo>
                    <a:lnTo>
                      <a:pt x="383" y="383"/>
                    </a:lnTo>
                    <a:lnTo>
                      <a:pt x="397" y="383"/>
                    </a:lnTo>
                    <a:lnTo>
                      <a:pt x="412" y="369"/>
                    </a:lnTo>
                    <a:lnTo>
                      <a:pt x="440" y="354"/>
                    </a:lnTo>
                    <a:lnTo>
                      <a:pt x="440" y="340"/>
                    </a:lnTo>
                    <a:lnTo>
                      <a:pt x="454" y="340"/>
                    </a:lnTo>
                    <a:lnTo>
                      <a:pt x="468" y="340"/>
                    </a:lnTo>
                    <a:lnTo>
                      <a:pt x="468" y="326"/>
                    </a:lnTo>
                    <a:lnTo>
                      <a:pt x="497" y="312"/>
                    </a:lnTo>
                    <a:lnTo>
                      <a:pt x="525" y="298"/>
                    </a:lnTo>
                    <a:lnTo>
                      <a:pt x="539" y="283"/>
                    </a:lnTo>
                    <a:lnTo>
                      <a:pt x="568" y="269"/>
                    </a:lnTo>
                    <a:lnTo>
                      <a:pt x="596" y="241"/>
                    </a:lnTo>
                    <a:lnTo>
                      <a:pt x="610" y="227"/>
                    </a:lnTo>
                    <a:lnTo>
                      <a:pt x="624" y="227"/>
                    </a:lnTo>
                    <a:lnTo>
                      <a:pt x="639" y="213"/>
                    </a:lnTo>
                    <a:lnTo>
                      <a:pt x="653" y="213"/>
                    </a:lnTo>
                    <a:lnTo>
                      <a:pt x="667" y="198"/>
                    </a:lnTo>
                    <a:lnTo>
                      <a:pt x="681" y="184"/>
                    </a:lnTo>
                    <a:lnTo>
                      <a:pt x="709" y="170"/>
                    </a:lnTo>
                    <a:lnTo>
                      <a:pt x="738" y="156"/>
                    </a:lnTo>
                    <a:lnTo>
                      <a:pt x="752" y="142"/>
                    </a:lnTo>
                    <a:lnTo>
                      <a:pt x="766" y="142"/>
                    </a:lnTo>
                    <a:lnTo>
                      <a:pt x="780" y="127"/>
                    </a:lnTo>
                    <a:lnTo>
                      <a:pt x="795" y="127"/>
                    </a:lnTo>
                    <a:lnTo>
                      <a:pt x="809" y="113"/>
                    </a:lnTo>
                    <a:lnTo>
                      <a:pt x="823" y="113"/>
                    </a:lnTo>
                    <a:lnTo>
                      <a:pt x="837" y="113"/>
                    </a:lnTo>
                    <a:lnTo>
                      <a:pt x="851" y="99"/>
                    </a:lnTo>
                    <a:lnTo>
                      <a:pt x="865" y="99"/>
                    </a:lnTo>
                    <a:lnTo>
                      <a:pt x="880" y="99"/>
                    </a:lnTo>
                    <a:lnTo>
                      <a:pt x="894" y="99"/>
                    </a:lnTo>
                    <a:lnTo>
                      <a:pt x="922" y="99"/>
                    </a:lnTo>
                    <a:lnTo>
                      <a:pt x="936" y="99"/>
                    </a:lnTo>
                    <a:lnTo>
                      <a:pt x="965" y="99"/>
                    </a:lnTo>
                    <a:lnTo>
                      <a:pt x="979" y="99"/>
                    </a:lnTo>
                    <a:lnTo>
                      <a:pt x="1007" y="99"/>
                    </a:lnTo>
                    <a:lnTo>
                      <a:pt x="1036" y="99"/>
                    </a:lnTo>
                    <a:lnTo>
                      <a:pt x="1050" y="99"/>
                    </a:lnTo>
                    <a:lnTo>
                      <a:pt x="1064" y="99"/>
                    </a:lnTo>
                    <a:lnTo>
                      <a:pt x="1078" y="99"/>
                    </a:lnTo>
                    <a:lnTo>
                      <a:pt x="1177" y="99"/>
                    </a:lnTo>
                    <a:lnTo>
                      <a:pt x="1192" y="99"/>
                    </a:lnTo>
                    <a:lnTo>
                      <a:pt x="1305" y="42"/>
                    </a:lnTo>
                    <a:lnTo>
                      <a:pt x="1319" y="28"/>
                    </a:lnTo>
                    <a:lnTo>
                      <a:pt x="1348" y="28"/>
                    </a:lnTo>
                    <a:lnTo>
                      <a:pt x="1419" y="0"/>
                    </a:lnTo>
                    <a:lnTo>
                      <a:pt x="1433" y="14"/>
                    </a:lnTo>
                    <a:lnTo>
                      <a:pt x="1461" y="42"/>
                    </a:lnTo>
                    <a:close/>
                  </a:path>
                </a:pathLst>
              </a:custGeom>
              <a:noFill/>
              <a:ln w="0" cap="flat">
                <a:solidFill>
                  <a:srgbClr val="000000"/>
                </a:solidFill>
                <a:prstDash val="solid"/>
                <a:round/>
                <a:headEnd/>
                <a:tailEnd/>
              </a:ln>
              <a:extLst>
                <a:ext uri="{909E8E84-426E-40DD-AFC4-6F175D3DCCD1}">
                  <a14:hiddenFill xmlns="" xmlns:a14="http://schemas.microsoft.com/office/drawing/2010/main">
                    <a:solidFill>
                      <a:srgbClr val="FFFFFF"/>
                    </a:solidFill>
                  </a14:hiddenFill>
                </a:ext>
              </a:extLst>
            </p:spPr>
            <p:txBody>
              <a:bodyPr/>
              <a:lstStyle/>
              <a:p>
                <a:endParaRPr lang="ja-JP" altLang="en-US"/>
              </a:p>
            </p:txBody>
          </p:sp>
          <p:sp>
            <p:nvSpPr>
              <p:cNvPr id="33949" name="Freeform 194" descr="20%"/>
              <p:cNvSpPr>
                <a:spLocks noChangeAspect="1"/>
              </p:cNvSpPr>
              <p:nvPr/>
            </p:nvSpPr>
            <p:spPr bwMode="auto">
              <a:xfrm>
                <a:off x="5997" y="3021"/>
                <a:ext cx="3554" cy="3140"/>
              </a:xfrm>
              <a:custGeom>
                <a:avLst/>
                <a:gdLst>
                  <a:gd name="T0" fmla="*/ 2147483647 w 2227"/>
                  <a:gd name="T1" fmla="*/ 2147483647 h 1972"/>
                  <a:gd name="T2" fmla="*/ 2147483647 w 2227"/>
                  <a:gd name="T3" fmla="*/ 2147483647 h 1972"/>
                  <a:gd name="T4" fmla="*/ 2147483647 w 2227"/>
                  <a:gd name="T5" fmla="*/ 2147483647 h 1972"/>
                  <a:gd name="T6" fmla="*/ 2147483647 w 2227"/>
                  <a:gd name="T7" fmla="*/ 2147483647 h 1972"/>
                  <a:gd name="T8" fmla="*/ 2147483647 w 2227"/>
                  <a:gd name="T9" fmla="*/ 2147483647 h 1972"/>
                  <a:gd name="T10" fmla="*/ 2147483647 w 2227"/>
                  <a:gd name="T11" fmla="*/ 2147483647 h 1972"/>
                  <a:gd name="T12" fmla="*/ 2147483647 w 2227"/>
                  <a:gd name="T13" fmla="*/ 2147483647 h 1972"/>
                  <a:gd name="T14" fmla="*/ 2147483647 w 2227"/>
                  <a:gd name="T15" fmla="*/ 2147483647 h 1972"/>
                  <a:gd name="T16" fmla="*/ 2147483647 w 2227"/>
                  <a:gd name="T17" fmla="*/ 2147483647 h 1972"/>
                  <a:gd name="T18" fmla="*/ 2147483647 w 2227"/>
                  <a:gd name="T19" fmla="*/ 2147483647 h 1972"/>
                  <a:gd name="T20" fmla="*/ 2147483647 w 2227"/>
                  <a:gd name="T21" fmla="*/ 2147483647 h 1972"/>
                  <a:gd name="T22" fmla="*/ 2147483647 w 2227"/>
                  <a:gd name="T23" fmla="*/ 2147483647 h 1972"/>
                  <a:gd name="T24" fmla="*/ 2147483647 w 2227"/>
                  <a:gd name="T25" fmla="*/ 2147483647 h 1972"/>
                  <a:gd name="T26" fmla="*/ 2147483647 w 2227"/>
                  <a:gd name="T27" fmla="*/ 2147483647 h 1972"/>
                  <a:gd name="T28" fmla="*/ 2147483647 w 2227"/>
                  <a:gd name="T29" fmla="*/ 2147483647 h 1972"/>
                  <a:gd name="T30" fmla="*/ 2147483647 w 2227"/>
                  <a:gd name="T31" fmla="*/ 2147483647 h 1972"/>
                  <a:gd name="T32" fmla="*/ 2147483647 w 2227"/>
                  <a:gd name="T33" fmla="*/ 2147483647 h 1972"/>
                  <a:gd name="T34" fmla="*/ 2147483647 w 2227"/>
                  <a:gd name="T35" fmla="*/ 2147483647 h 1972"/>
                  <a:gd name="T36" fmla="*/ 2147483647 w 2227"/>
                  <a:gd name="T37" fmla="*/ 2147483647 h 1972"/>
                  <a:gd name="T38" fmla="*/ 2147483647 w 2227"/>
                  <a:gd name="T39" fmla="*/ 2147483647 h 1972"/>
                  <a:gd name="T40" fmla="*/ 2147483647 w 2227"/>
                  <a:gd name="T41" fmla="*/ 2147483647 h 1972"/>
                  <a:gd name="T42" fmla="*/ 2147483647 w 2227"/>
                  <a:gd name="T43" fmla="*/ 2147483647 h 1972"/>
                  <a:gd name="T44" fmla="*/ 2147483647 w 2227"/>
                  <a:gd name="T45" fmla="*/ 2147483647 h 1972"/>
                  <a:gd name="T46" fmla="*/ 2147483647 w 2227"/>
                  <a:gd name="T47" fmla="*/ 2147483647 h 1972"/>
                  <a:gd name="T48" fmla="*/ 2147483647 w 2227"/>
                  <a:gd name="T49" fmla="*/ 2147483647 h 1972"/>
                  <a:gd name="T50" fmla="*/ 2147483647 w 2227"/>
                  <a:gd name="T51" fmla="*/ 2147483647 h 1972"/>
                  <a:gd name="T52" fmla="*/ 2147483647 w 2227"/>
                  <a:gd name="T53" fmla="*/ 2147483647 h 1972"/>
                  <a:gd name="T54" fmla="*/ 2147483647 w 2227"/>
                  <a:gd name="T55" fmla="*/ 2147483647 h 1972"/>
                  <a:gd name="T56" fmla="*/ 2147483647 w 2227"/>
                  <a:gd name="T57" fmla="*/ 2147483647 h 1972"/>
                  <a:gd name="T58" fmla="*/ 2147483647 w 2227"/>
                  <a:gd name="T59" fmla="*/ 2147483647 h 1972"/>
                  <a:gd name="T60" fmla="*/ 2147483647 w 2227"/>
                  <a:gd name="T61" fmla="*/ 2147483647 h 1972"/>
                  <a:gd name="T62" fmla="*/ 2147483647 w 2227"/>
                  <a:gd name="T63" fmla="*/ 2147483647 h 1972"/>
                  <a:gd name="T64" fmla="*/ 2147483647 w 2227"/>
                  <a:gd name="T65" fmla="*/ 2147483647 h 1972"/>
                  <a:gd name="T66" fmla="*/ 2147483647 w 2227"/>
                  <a:gd name="T67" fmla="*/ 2147483647 h 1972"/>
                  <a:gd name="T68" fmla="*/ 2147483647 w 2227"/>
                  <a:gd name="T69" fmla="*/ 2147483647 h 1972"/>
                  <a:gd name="T70" fmla="*/ 2147483647 w 2227"/>
                  <a:gd name="T71" fmla="*/ 2147483647 h 1972"/>
                  <a:gd name="T72" fmla="*/ 2147483647 w 2227"/>
                  <a:gd name="T73" fmla="*/ 2147483647 h 1972"/>
                  <a:gd name="T74" fmla="*/ 0 w 2227"/>
                  <a:gd name="T75" fmla="*/ 2147483647 h 1972"/>
                  <a:gd name="T76" fmla="*/ 2147483647 w 2227"/>
                  <a:gd name="T77" fmla="*/ 2147483647 h 1972"/>
                  <a:gd name="T78" fmla="*/ 2147483647 w 2227"/>
                  <a:gd name="T79" fmla="*/ 2147483647 h 1972"/>
                  <a:gd name="T80" fmla="*/ 2147483647 w 2227"/>
                  <a:gd name="T81" fmla="*/ 2147483647 h 1972"/>
                  <a:gd name="T82" fmla="*/ 2147483647 w 2227"/>
                  <a:gd name="T83" fmla="*/ 2147483647 h 1972"/>
                  <a:gd name="T84" fmla="*/ 2147483647 w 2227"/>
                  <a:gd name="T85" fmla="*/ 2147483647 h 1972"/>
                  <a:gd name="T86" fmla="*/ 2147483647 w 2227"/>
                  <a:gd name="T87" fmla="*/ 2147483647 h 1972"/>
                  <a:gd name="T88" fmla="*/ 2147483647 w 2227"/>
                  <a:gd name="T89" fmla="*/ 2147483647 h 1972"/>
                  <a:gd name="T90" fmla="*/ 2147483647 w 2227"/>
                  <a:gd name="T91" fmla="*/ 2147483647 h 1972"/>
                  <a:gd name="T92" fmla="*/ 2147483647 w 2227"/>
                  <a:gd name="T93" fmla="*/ 2147483647 h 1972"/>
                  <a:gd name="T94" fmla="*/ 2147483647 w 2227"/>
                  <a:gd name="T95" fmla="*/ 2147483647 h 1972"/>
                  <a:gd name="T96" fmla="*/ 2147483647 w 2227"/>
                  <a:gd name="T97" fmla="*/ 2147483647 h 1972"/>
                  <a:gd name="T98" fmla="*/ 2147483647 w 2227"/>
                  <a:gd name="T99" fmla="*/ 2147483647 h 1972"/>
                  <a:gd name="T100" fmla="*/ 2147483647 w 2227"/>
                  <a:gd name="T101" fmla="*/ 2147483647 h 1972"/>
                  <a:gd name="T102" fmla="*/ 2147483647 w 2227"/>
                  <a:gd name="T103" fmla="*/ 2147483647 h 1972"/>
                  <a:gd name="T104" fmla="*/ 2147483647 w 2227"/>
                  <a:gd name="T105" fmla="*/ 2147483647 h 1972"/>
                  <a:gd name="T106" fmla="*/ 2147483647 w 2227"/>
                  <a:gd name="T107" fmla="*/ 2147483647 h 1972"/>
                  <a:gd name="T108" fmla="*/ 2147483647 w 2227"/>
                  <a:gd name="T109" fmla="*/ 2147483647 h 1972"/>
                  <a:gd name="T110" fmla="*/ 2147483647 w 2227"/>
                  <a:gd name="T111" fmla="*/ 2147483647 h 1972"/>
                  <a:gd name="T112" fmla="*/ 2147483647 w 2227"/>
                  <a:gd name="T113" fmla="*/ 2147483647 h 1972"/>
                  <a:gd name="T114" fmla="*/ 2147483647 w 2227"/>
                  <a:gd name="T115" fmla="*/ 2147483647 h 1972"/>
                  <a:gd name="T116" fmla="*/ 2147483647 w 2227"/>
                  <a:gd name="T117" fmla="*/ 2147483647 h 1972"/>
                  <a:gd name="T118" fmla="*/ 2147483647 w 2227"/>
                  <a:gd name="T119" fmla="*/ 2147483647 h 1972"/>
                  <a:gd name="T120" fmla="*/ 2147483647 w 2227"/>
                  <a:gd name="T121" fmla="*/ 2147483647 h 1972"/>
                  <a:gd name="T122" fmla="*/ 2147483647 w 2227"/>
                  <a:gd name="T123" fmla="*/ 0 h 197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227"/>
                  <a:gd name="T187" fmla="*/ 0 h 1972"/>
                  <a:gd name="T188" fmla="*/ 2227 w 2227"/>
                  <a:gd name="T189" fmla="*/ 1972 h 197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227" h="1972">
                    <a:moveTo>
                      <a:pt x="1773" y="28"/>
                    </a:moveTo>
                    <a:lnTo>
                      <a:pt x="1773" y="28"/>
                    </a:lnTo>
                    <a:lnTo>
                      <a:pt x="1801" y="14"/>
                    </a:lnTo>
                    <a:lnTo>
                      <a:pt x="1815" y="14"/>
                    </a:lnTo>
                    <a:lnTo>
                      <a:pt x="1830" y="28"/>
                    </a:lnTo>
                    <a:lnTo>
                      <a:pt x="1844" y="28"/>
                    </a:lnTo>
                    <a:lnTo>
                      <a:pt x="1858" y="28"/>
                    </a:lnTo>
                    <a:lnTo>
                      <a:pt x="1872" y="28"/>
                    </a:lnTo>
                    <a:lnTo>
                      <a:pt x="1886" y="28"/>
                    </a:lnTo>
                    <a:lnTo>
                      <a:pt x="1900" y="43"/>
                    </a:lnTo>
                    <a:lnTo>
                      <a:pt x="1915" y="43"/>
                    </a:lnTo>
                    <a:lnTo>
                      <a:pt x="1929" y="57"/>
                    </a:lnTo>
                    <a:lnTo>
                      <a:pt x="1943" y="57"/>
                    </a:lnTo>
                    <a:lnTo>
                      <a:pt x="1957" y="57"/>
                    </a:lnTo>
                    <a:lnTo>
                      <a:pt x="1971" y="57"/>
                    </a:lnTo>
                    <a:lnTo>
                      <a:pt x="1986" y="57"/>
                    </a:lnTo>
                    <a:lnTo>
                      <a:pt x="1986" y="71"/>
                    </a:lnTo>
                    <a:lnTo>
                      <a:pt x="1986" y="85"/>
                    </a:lnTo>
                    <a:lnTo>
                      <a:pt x="1986" y="99"/>
                    </a:lnTo>
                    <a:lnTo>
                      <a:pt x="1986" y="113"/>
                    </a:lnTo>
                    <a:lnTo>
                      <a:pt x="1971" y="128"/>
                    </a:lnTo>
                    <a:lnTo>
                      <a:pt x="1971" y="142"/>
                    </a:lnTo>
                    <a:lnTo>
                      <a:pt x="1957" y="156"/>
                    </a:lnTo>
                    <a:lnTo>
                      <a:pt x="2085" y="213"/>
                    </a:lnTo>
                    <a:lnTo>
                      <a:pt x="2142" y="255"/>
                    </a:lnTo>
                    <a:lnTo>
                      <a:pt x="2170" y="269"/>
                    </a:lnTo>
                    <a:lnTo>
                      <a:pt x="2184" y="284"/>
                    </a:lnTo>
                    <a:lnTo>
                      <a:pt x="2198" y="284"/>
                    </a:lnTo>
                    <a:lnTo>
                      <a:pt x="2212" y="284"/>
                    </a:lnTo>
                    <a:lnTo>
                      <a:pt x="2212" y="298"/>
                    </a:lnTo>
                    <a:lnTo>
                      <a:pt x="2227" y="298"/>
                    </a:lnTo>
                    <a:lnTo>
                      <a:pt x="2227" y="312"/>
                    </a:lnTo>
                    <a:lnTo>
                      <a:pt x="2227" y="326"/>
                    </a:lnTo>
                    <a:lnTo>
                      <a:pt x="2212" y="326"/>
                    </a:lnTo>
                    <a:lnTo>
                      <a:pt x="2212" y="340"/>
                    </a:lnTo>
                    <a:lnTo>
                      <a:pt x="2212" y="355"/>
                    </a:lnTo>
                    <a:lnTo>
                      <a:pt x="2212" y="369"/>
                    </a:lnTo>
                    <a:lnTo>
                      <a:pt x="2198" y="369"/>
                    </a:lnTo>
                    <a:lnTo>
                      <a:pt x="2198" y="383"/>
                    </a:lnTo>
                    <a:lnTo>
                      <a:pt x="2198" y="397"/>
                    </a:lnTo>
                    <a:lnTo>
                      <a:pt x="2198" y="411"/>
                    </a:lnTo>
                    <a:lnTo>
                      <a:pt x="2184" y="411"/>
                    </a:lnTo>
                    <a:lnTo>
                      <a:pt x="2184" y="426"/>
                    </a:lnTo>
                    <a:lnTo>
                      <a:pt x="2184" y="440"/>
                    </a:lnTo>
                    <a:lnTo>
                      <a:pt x="2170" y="454"/>
                    </a:lnTo>
                    <a:lnTo>
                      <a:pt x="2170" y="468"/>
                    </a:lnTo>
                    <a:lnTo>
                      <a:pt x="2184" y="482"/>
                    </a:lnTo>
                    <a:lnTo>
                      <a:pt x="2184" y="496"/>
                    </a:lnTo>
                    <a:lnTo>
                      <a:pt x="2170" y="496"/>
                    </a:lnTo>
                    <a:lnTo>
                      <a:pt x="2156" y="496"/>
                    </a:lnTo>
                    <a:lnTo>
                      <a:pt x="2156" y="511"/>
                    </a:lnTo>
                    <a:lnTo>
                      <a:pt x="2156" y="525"/>
                    </a:lnTo>
                    <a:lnTo>
                      <a:pt x="2127" y="582"/>
                    </a:lnTo>
                    <a:lnTo>
                      <a:pt x="2113" y="624"/>
                    </a:lnTo>
                    <a:lnTo>
                      <a:pt x="2113" y="638"/>
                    </a:lnTo>
                    <a:lnTo>
                      <a:pt x="2099" y="652"/>
                    </a:lnTo>
                    <a:lnTo>
                      <a:pt x="2099" y="667"/>
                    </a:lnTo>
                    <a:lnTo>
                      <a:pt x="2099" y="681"/>
                    </a:lnTo>
                    <a:lnTo>
                      <a:pt x="2085" y="695"/>
                    </a:lnTo>
                    <a:lnTo>
                      <a:pt x="2085" y="709"/>
                    </a:lnTo>
                    <a:lnTo>
                      <a:pt x="2085" y="723"/>
                    </a:lnTo>
                    <a:lnTo>
                      <a:pt x="2085" y="738"/>
                    </a:lnTo>
                    <a:lnTo>
                      <a:pt x="2085" y="752"/>
                    </a:lnTo>
                    <a:lnTo>
                      <a:pt x="2071" y="752"/>
                    </a:lnTo>
                    <a:lnTo>
                      <a:pt x="2071" y="766"/>
                    </a:lnTo>
                    <a:lnTo>
                      <a:pt x="2071" y="780"/>
                    </a:lnTo>
                    <a:lnTo>
                      <a:pt x="2071" y="794"/>
                    </a:lnTo>
                    <a:lnTo>
                      <a:pt x="2071" y="808"/>
                    </a:lnTo>
                    <a:lnTo>
                      <a:pt x="2056" y="823"/>
                    </a:lnTo>
                    <a:lnTo>
                      <a:pt x="2056" y="837"/>
                    </a:lnTo>
                    <a:lnTo>
                      <a:pt x="2056" y="851"/>
                    </a:lnTo>
                    <a:lnTo>
                      <a:pt x="2056" y="865"/>
                    </a:lnTo>
                    <a:lnTo>
                      <a:pt x="2056" y="879"/>
                    </a:lnTo>
                    <a:lnTo>
                      <a:pt x="2056" y="894"/>
                    </a:lnTo>
                    <a:lnTo>
                      <a:pt x="2056" y="908"/>
                    </a:lnTo>
                    <a:lnTo>
                      <a:pt x="2056" y="922"/>
                    </a:lnTo>
                    <a:lnTo>
                      <a:pt x="2056" y="936"/>
                    </a:lnTo>
                    <a:lnTo>
                      <a:pt x="2056" y="950"/>
                    </a:lnTo>
                    <a:lnTo>
                      <a:pt x="2056" y="965"/>
                    </a:lnTo>
                    <a:lnTo>
                      <a:pt x="2056" y="979"/>
                    </a:lnTo>
                    <a:lnTo>
                      <a:pt x="2056" y="993"/>
                    </a:lnTo>
                    <a:lnTo>
                      <a:pt x="2071" y="1007"/>
                    </a:lnTo>
                    <a:lnTo>
                      <a:pt x="2071" y="1035"/>
                    </a:lnTo>
                    <a:lnTo>
                      <a:pt x="2085" y="1064"/>
                    </a:lnTo>
                    <a:lnTo>
                      <a:pt x="2085" y="1078"/>
                    </a:lnTo>
                    <a:lnTo>
                      <a:pt x="2085" y="1092"/>
                    </a:lnTo>
                    <a:lnTo>
                      <a:pt x="2085" y="1106"/>
                    </a:lnTo>
                    <a:lnTo>
                      <a:pt x="2099" y="1106"/>
                    </a:lnTo>
                    <a:lnTo>
                      <a:pt x="2099" y="1121"/>
                    </a:lnTo>
                    <a:lnTo>
                      <a:pt x="2099" y="1135"/>
                    </a:lnTo>
                    <a:lnTo>
                      <a:pt x="2099" y="1149"/>
                    </a:lnTo>
                    <a:lnTo>
                      <a:pt x="2113" y="1149"/>
                    </a:lnTo>
                    <a:lnTo>
                      <a:pt x="2113" y="1177"/>
                    </a:lnTo>
                    <a:lnTo>
                      <a:pt x="2113" y="1220"/>
                    </a:lnTo>
                    <a:lnTo>
                      <a:pt x="2113" y="1234"/>
                    </a:lnTo>
                    <a:lnTo>
                      <a:pt x="2113" y="1248"/>
                    </a:lnTo>
                    <a:lnTo>
                      <a:pt x="2113" y="1291"/>
                    </a:lnTo>
                    <a:lnTo>
                      <a:pt x="2113" y="1305"/>
                    </a:lnTo>
                    <a:lnTo>
                      <a:pt x="2113" y="1319"/>
                    </a:lnTo>
                    <a:lnTo>
                      <a:pt x="2113" y="1347"/>
                    </a:lnTo>
                    <a:lnTo>
                      <a:pt x="2113" y="1362"/>
                    </a:lnTo>
                    <a:lnTo>
                      <a:pt x="2113" y="1376"/>
                    </a:lnTo>
                    <a:lnTo>
                      <a:pt x="2113" y="1390"/>
                    </a:lnTo>
                    <a:lnTo>
                      <a:pt x="2099" y="1390"/>
                    </a:lnTo>
                    <a:lnTo>
                      <a:pt x="2085" y="1390"/>
                    </a:lnTo>
                    <a:lnTo>
                      <a:pt x="2071" y="1390"/>
                    </a:lnTo>
                    <a:lnTo>
                      <a:pt x="2042" y="1390"/>
                    </a:lnTo>
                    <a:lnTo>
                      <a:pt x="2014" y="1390"/>
                    </a:lnTo>
                    <a:lnTo>
                      <a:pt x="2000" y="1390"/>
                    </a:lnTo>
                    <a:lnTo>
                      <a:pt x="1971" y="1390"/>
                    </a:lnTo>
                    <a:lnTo>
                      <a:pt x="1957" y="1390"/>
                    </a:lnTo>
                    <a:lnTo>
                      <a:pt x="1929" y="1390"/>
                    </a:lnTo>
                    <a:lnTo>
                      <a:pt x="1915" y="1390"/>
                    </a:lnTo>
                    <a:lnTo>
                      <a:pt x="1900" y="1390"/>
                    </a:lnTo>
                    <a:lnTo>
                      <a:pt x="1886" y="1390"/>
                    </a:lnTo>
                    <a:lnTo>
                      <a:pt x="1872" y="1404"/>
                    </a:lnTo>
                    <a:lnTo>
                      <a:pt x="1858" y="1404"/>
                    </a:lnTo>
                    <a:lnTo>
                      <a:pt x="1844" y="1404"/>
                    </a:lnTo>
                    <a:lnTo>
                      <a:pt x="1830" y="1418"/>
                    </a:lnTo>
                    <a:lnTo>
                      <a:pt x="1815" y="1418"/>
                    </a:lnTo>
                    <a:lnTo>
                      <a:pt x="1801" y="1433"/>
                    </a:lnTo>
                    <a:lnTo>
                      <a:pt x="1787" y="1433"/>
                    </a:lnTo>
                    <a:lnTo>
                      <a:pt x="1773" y="1447"/>
                    </a:lnTo>
                    <a:lnTo>
                      <a:pt x="1744" y="1461"/>
                    </a:lnTo>
                    <a:lnTo>
                      <a:pt x="1716" y="1475"/>
                    </a:lnTo>
                    <a:lnTo>
                      <a:pt x="1702" y="1489"/>
                    </a:lnTo>
                    <a:lnTo>
                      <a:pt x="1688" y="1504"/>
                    </a:lnTo>
                    <a:lnTo>
                      <a:pt x="1674" y="1504"/>
                    </a:lnTo>
                    <a:lnTo>
                      <a:pt x="1659" y="1518"/>
                    </a:lnTo>
                    <a:lnTo>
                      <a:pt x="1645" y="1518"/>
                    </a:lnTo>
                    <a:lnTo>
                      <a:pt x="1631" y="1532"/>
                    </a:lnTo>
                    <a:lnTo>
                      <a:pt x="1603" y="1560"/>
                    </a:lnTo>
                    <a:lnTo>
                      <a:pt x="1574" y="1574"/>
                    </a:lnTo>
                    <a:lnTo>
                      <a:pt x="1560" y="1589"/>
                    </a:lnTo>
                    <a:lnTo>
                      <a:pt x="1532" y="1603"/>
                    </a:lnTo>
                    <a:lnTo>
                      <a:pt x="1503" y="1617"/>
                    </a:lnTo>
                    <a:lnTo>
                      <a:pt x="1503" y="1631"/>
                    </a:lnTo>
                    <a:lnTo>
                      <a:pt x="1489" y="1631"/>
                    </a:lnTo>
                    <a:lnTo>
                      <a:pt x="1475" y="1631"/>
                    </a:lnTo>
                    <a:lnTo>
                      <a:pt x="1475" y="1645"/>
                    </a:lnTo>
                    <a:lnTo>
                      <a:pt x="1447" y="1660"/>
                    </a:lnTo>
                    <a:lnTo>
                      <a:pt x="1432" y="1674"/>
                    </a:lnTo>
                    <a:lnTo>
                      <a:pt x="1418" y="1674"/>
                    </a:lnTo>
                    <a:lnTo>
                      <a:pt x="1404" y="1688"/>
                    </a:lnTo>
                    <a:lnTo>
                      <a:pt x="1390" y="1702"/>
                    </a:lnTo>
                    <a:lnTo>
                      <a:pt x="1376" y="1716"/>
                    </a:lnTo>
                    <a:lnTo>
                      <a:pt x="1362" y="1716"/>
                    </a:lnTo>
                    <a:lnTo>
                      <a:pt x="1347" y="1730"/>
                    </a:lnTo>
                    <a:lnTo>
                      <a:pt x="1333" y="1745"/>
                    </a:lnTo>
                    <a:lnTo>
                      <a:pt x="1305" y="1759"/>
                    </a:lnTo>
                    <a:lnTo>
                      <a:pt x="1276" y="1787"/>
                    </a:lnTo>
                    <a:lnTo>
                      <a:pt x="1234" y="1816"/>
                    </a:lnTo>
                    <a:lnTo>
                      <a:pt x="1220" y="1830"/>
                    </a:lnTo>
                    <a:lnTo>
                      <a:pt x="1191" y="1844"/>
                    </a:lnTo>
                    <a:lnTo>
                      <a:pt x="1149" y="1887"/>
                    </a:lnTo>
                    <a:lnTo>
                      <a:pt x="1120" y="1901"/>
                    </a:lnTo>
                    <a:lnTo>
                      <a:pt x="1092" y="1915"/>
                    </a:lnTo>
                    <a:lnTo>
                      <a:pt x="1078" y="1929"/>
                    </a:lnTo>
                    <a:lnTo>
                      <a:pt x="1035" y="1972"/>
                    </a:lnTo>
                    <a:lnTo>
                      <a:pt x="1021" y="1972"/>
                    </a:lnTo>
                    <a:lnTo>
                      <a:pt x="1007" y="1929"/>
                    </a:lnTo>
                    <a:lnTo>
                      <a:pt x="993" y="1915"/>
                    </a:lnTo>
                    <a:lnTo>
                      <a:pt x="964" y="1887"/>
                    </a:lnTo>
                    <a:lnTo>
                      <a:pt x="964" y="1872"/>
                    </a:lnTo>
                    <a:lnTo>
                      <a:pt x="950" y="1858"/>
                    </a:lnTo>
                    <a:lnTo>
                      <a:pt x="936" y="1858"/>
                    </a:lnTo>
                    <a:lnTo>
                      <a:pt x="936" y="1844"/>
                    </a:lnTo>
                    <a:lnTo>
                      <a:pt x="922" y="1830"/>
                    </a:lnTo>
                    <a:lnTo>
                      <a:pt x="922" y="1816"/>
                    </a:lnTo>
                    <a:lnTo>
                      <a:pt x="908" y="1801"/>
                    </a:lnTo>
                    <a:lnTo>
                      <a:pt x="894" y="1787"/>
                    </a:lnTo>
                    <a:lnTo>
                      <a:pt x="894" y="1773"/>
                    </a:lnTo>
                    <a:lnTo>
                      <a:pt x="879" y="1759"/>
                    </a:lnTo>
                    <a:lnTo>
                      <a:pt x="865" y="1745"/>
                    </a:lnTo>
                    <a:lnTo>
                      <a:pt x="851" y="1730"/>
                    </a:lnTo>
                    <a:lnTo>
                      <a:pt x="851" y="1716"/>
                    </a:lnTo>
                    <a:lnTo>
                      <a:pt x="837" y="1702"/>
                    </a:lnTo>
                    <a:lnTo>
                      <a:pt x="823" y="1688"/>
                    </a:lnTo>
                    <a:lnTo>
                      <a:pt x="823" y="1674"/>
                    </a:lnTo>
                    <a:lnTo>
                      <a:pt x="808" y="1660"/>
                    </a:lnTo>
                    <a:lnTo>
                      <a:pt x="808" y="1645"/>
                    </a:lnTo>
                    <a:lnTo>
                      <a:pt x="794" y="1645"/>
                    </a:lnTo>
                    <a:lnTo>
                      <a:pt x="794" y="1631"/>
                    </a:lnTo>
                    <a:lnTo>
                      <a:pt x="780" y="1617"/>
                    </a:lnTo>
                    <a:lnTo>
                      <a:pt x="766" y="1603"/>
                    </a:lnTo>
                    <a:lnTo>
                      <a:pt x="766" y="1589"/>
                    </a:lnTo>
                    <a:lnTo>
                      <a:pt x="752" y="1589"/>
                    </a:lnTo>
                    <a:lnTo>
                      <a:pt x="752" y="1574"/>
                    </a:lnTo>
                    <a:lnTo>
                      <a:pt x="738" y="1546"/>
                    </a:lnTo>
                    <a:lnTo>
                      <a:pt x="723" y="1532"/>
                    </a:lnTo>
                    <a:lnTo>
                      <a:pt x="709" y="1518"/>
                    </a:lnTo>
                    <a:lnTo>
                      <a:pt x="695" y="1504"/>
                    </a:lnTo>
                    <a:lnTo>
                      <a:pt x="695" y="1489"/>
                    </a:lnTo>
                    <a:lnTo>
                      <a:pt x="681" y="1489"/>
                    </a:lnTo>
                    <a:lnTo>
                      <a:pt x="681" y="1475"/>
                    </a:lnTo>
                    <a:lnTo>
                      <a:pt x="667" y="1461"/>
                    </a:lnTo>
                    <a:lnTo>
                      <a:pt x="652" y="1447"/>
                    </a:lnTo>
                    <a:lnTo>
                      <a:pt x="652" y="1433"/>
                    </a:lnTo>
                    <a:lnTo>
                      <a:pt x="638" y="1433"/>
                    </a:lnTo>
                    <a:lnTo>
                      <a:pt x="638" y="1418"/>
                    </a:lnTo>
                    <a:lnTo>
                      <a:pt x="624" y="1404"/>
                    </a:lnTo>
                    <a:lnTo>
                      <a:pt x="624" y="1390"/>
                    </a:lnTo>
                    <a:lnTo>
                      <a:pt x="610" y="1376"/>
                    </a:lnTo>
                    <a:lnTo>
                      <a:pt x="596" y="1362"/>
                    </a:lnTo>
                    <a:lnTo>
                      <a:pt x="596" y="1347"/>
                    </a:lnTo>
                    <a:lnTo>
                      <a:pt x="582" y="1333"/>
                    </a:lnTo>
                    <a:lnTo>
                      <a:pt x="567" y="1305"/>
                    </a:lnTo>
                    <a:lnTo>
                      <a:pt x="553" y="1291"/>
                    </a:lnTo>
                    <a:lnTo>
                      <a:pt x="539" y="1291"/>
                    </a:lnTo>
                    <a:lnTo>
                      <a:pt x="539" y="1277"/>
                    </a:lnTo>
                    <a:lnTo>
                      <a:pt x="525" y="1277"/>
                    </a:lnTo>
                    <a:lnTo>
                      <a:pt x="525" y="1262"/>
                    </a:lnTo>
                    <a:lnTo>
                      <a:pt x="511" y="1248"/>
                    </a:lnTo>
                    <a:lnTo>
                      <a:pt x="496" y="1248"/>
                    </a:lnTo>
                    <a:lnTo>
                      <a:pt x="496" y="1234"/>
                    </a:lnTo>
                    <a:lnTo>
                      <a:pt x="482" y="1234"/>
                    </a:lnTo>
                    <a:lnTo>
                      <a:pt x="482" y="1220"/>
                    </a:lnTo>
                    <a:lnTo>
                      <a:pt x="468" y="1220"/>
                    </a:lnTo>
                    <a:lnTo>
                      <a:pt x="468" y="1206"/>
                    </a:lnTo>
                    <a:lnTo>
                      <a:pt x="454" y="1191"/>
                    </a:lnTo>
                    <a:lnTo>
                      <a:pt x="454" y="1177"/>
                    </a:lnTo>
                    <a:lnTo>
                      <a:pt x="440" y="1177"/>
                    </a:lnTo>
                    <a:lnTo>
                      <a:pt x="440" y="1163"/>
                    </a:lnTo>
                    <a:lnTo>
                      <a:pt x="426" y="1163"/>
                    </a:lnTo>
                    <a:lnTo>
                      <a:pt x="426" y="1149"/>
                    </a:lnTo>
                    <a:lnTo>
                      <a:pt x="411" y="1135"/>
                    </a:lnTo>
                    <a:lnTo>
                      <a:pt x="411" y="1121"/>
                    </a:lnTo>
                    <a:lnTo>
                      <a:pt x="397" y="1121"/>
                    </a:lnTo>
                    <a:lnTo>
                      <a:pt x="383" y="1106"/>
                    </a:lnTo>
                    <a:lnTo>
                      <a:pt x="369" y="1092"/>
                    </a:lnTo>
                    <a:lnTo>
                      <a:pt x="355" y="1078"/>
                    </a:lnTo>
                    <a:lnTo>
                      <a:pt x="340" y="1078"/>
                    </a:lnTo>
                    <a:lnTo>
                      <a:pt x="340" y="1064"/>
                    </a:lnTo>
                    <a:lnTo>
                      <a:pt x="326" y="1064"/>
                    </a:lnTo>
                    <a:lnTo>
                      <a:pt x="312" y="1064"/>
                    </a:lnTo>
                    <a:lnTo>
                      <a:pt x="298" y="1050"/>
                    </a:lnTo>
                    <a:lnTo>
                      <a:pt x="284" y="1050"/>
                    </a:lnTo>
                    <a:lnTo>
                      <a:pt x="270" y="1035"/>
                    </a:lnTo>
                    <a:lnTo>
                      <a:pt x="255" y="1035"/>
                    </a:lnTo>
                    <a:lnTo>
                      <a:pt x="241" y="1035"/>
                    </a:lnTo>
                    <a:lnTo>
                      <a:pt x="241" y="1021"/>
                    </a:lnTo>
                    <a:lnTo>
                      <a:pt x="227" y="1021"/>
                    </a:lnTo>
                    <a:lnTo>
                      <a:pt x="213" y="1021"/>
                    </a:lnTo>
                    <a:lnTo>
                      <a:pt x="199" y="1021"/>
                    </a:lnTo>
                    <a:lnTo>
                      <a:pt x="99" y="993"/>
                    </a:lnTo>
                    <a:lnTo>
                      <a:pt x="71" y="979"/>
                    </a:lnTo>
                    <a:lnTo>
                      <a:pt x="43" y="979"/>
                    </a:lnTo>
                    <a:lnTo>
                      <a:pt x="0" y="965"/>
                    </a:lnTo>
                    <a:lnTo>
                      <a:pt x="0" y="950"/>
                    </a:lnTo>
                    <a:lnTo>
                      <a:pt x="0" y="936"/>
                    </a:lnTo>
                    <a:lnTo>
                      <a:pt x="0" y="922"/>
                    </a:lnTo>
                    <a:lnTo>
                      <a:pt x="14" y="908"/>
                    </a:lnTo>
                    <a:lnTo>
                      <a:pt x="14" y="894"/>
                    </a:lnTo>
                    <a:lnTo>
                      <a:pt x="14" y="879"/>
                    </a:lnTo>
                    <a:lnTo>
                      <a:pt x="14" y="865"/>
                    </a:lnTo>
                    <a:lnTo>
                      <a:pt x="28" y="865"/>
                    </a:lnTo>
                    <a:lnTo>
                      <a:pt x="28" y="851"/>
                    </a:lnTo>
                    <a:lnTo>
                      <a:pt x="28" y="837"/>
                    </a:lnTo>
                    <a:lnTo>
                      <a:pt x="43" y="837"/>
                    </a:lnTo>
                    <a:lnTo>
                      <a:pt x="43" y="823"/>
                    </a:lnTo>
                    <a:lnTo>
                      <a:pt x="57" y="808"/>
                    </a:lnTo>
                    <a:lnTo>
                      <a:pt x="57" y="794"/>
                    </a:lnTo>
                    <a:lnTo>
                      <a:pt x="71" y="794"/>
                    </a:lnTo>
                    <a:lnTo>
                      <a:pt x="71" y="780"/>
                    </a:lnTo>
                    <a:lnTo>
                      <a:pt x="85" y="780"/>
                    </a:lnTo>
                    <a:lnTo>
                      <a:pt x="85" y="766"/>
                    </a:lnTo>
                    <a:lnTo>
                      <a:pt x="99" y="766"/>
                    </a:lnTo>
                    <a:lnTo>
                      <a:pt x="99" y="752"/>
                    </a:lnTo>
                    <a:lnTo>
                      <a:pt x="114" y="752"/>
                    </a:lnTo>
                    <a:lnTo>
                      <a:pt x="128" y="752"/>
                    </a:lnTo>
                    <a:lnTo>
                      <a:pt x="142" y="738"/>
                    </a:lnTo>
                    <a:lnTo>
                      <a:pt x="156" y="738"/>
                    </a:lnTo>
                    <a:lnTo>
                      <a:pt x="170" y="738"/>
                    </a:lnTo>
                    <a:lnTo>
                      <a:pt x="184" y="738"/>
                    </a:lnTo>
                    <a:lnTo>
                      <a:pt x="199" y="738"/>
                    </a:lnTo>
                    <a:lnTo>
                      <a:pt x="213" y="738"/>
                    </a:lnTo>
                    <a:lnTo>
                      <a:pt x="227" y="738"/>
                    </a:lnTo>
                    <a:lnTo>
                      <a:pt x="241" y="738"/>
                    </a:lnTo>
                    <a:lnTo>
                      <a:pt x="255" y="738"/>
                    </a:lnTo>
                    <a:lnTo>
                      <a:pt x="312" y="738"/>
                    </a:lnTo>
                    <a:lnTo>
                      <a:pt x="340" y="738"/>
                    </a:lnTo>
                    <a:lnTo>
                      <a:pt x="355" y="738"/>
                    </a:lnTo>
                    <a:lnTo>
                      <a:pt x="369" y="738"/>
                    </a:lnTo>
                    <a:lnTo>
                      <a:pt x="383" y="738"/>
                    </a:lnTo>
                    <a:lnTo>
                      <a:pt x="397" y="738"/>
                    </a:lnTo>
                    <a:lnTo>
                      <a:pt x="411" y="752"/>
                    </a:lnTo>
                    <a:lnTo>
                      <a:pt x="426" y="752"/>
                    </a:lnTo>
                    <a:lnTo>
                      <a:pt x="440" y="766"/>
                    </a:lnTo>
                    <a:lnTo>
                      <a:pt x="454" y="766"/>
                    </a:lnTo>
                    <a:lnTo>
                      <a:pt x="482" y="780"/>
                    </a:lnTo>
                    <a:lnTo>
                      <a:pt x="496" y="780"/>
                    </a:lnTo>
                    <a:lnTo>
                      <a:pt x="511" y="794"/>
                    </a:lnTo>
                    <a:lnTo>
                      <a:pt x="525" y="794"/>
                    </a:lnTo>
                    <a:lnTo>
                      <a:pt x="539" y="794"/>
                    </a:lnTo>
                    <a:lnTo>
                      <a:pt x="553" y="794"/>
                    </a:lnTo>
                    <a:lnTo>
                      <a:pt x="567" y="808"/>
                    </a:lnTo>
                    <a:lnTo>
                      <a:pt x="582" y="808"/>
                    </a:lnTo>
                    <a:lnTo>
                      <a:pt x="596" y="808"/>
                    </a:lnTo>
                    <a:lnTo>
                      <a:pt x="610" y="823"/>
                    </a:lnTo>
                    <a:lnTo>
                      <a:pt x="624" y="823"/>
                    </a:lnTo>
                    <a:lnTo>
                      <a:pt x="638" y="837"/>
                    </a:lnTo>
                    <a:lnTo>
                      <a:pt x="652" y="851"/>
                    </a:lnTo>
                    <a:lnTo>
                      <a:pt x="667" y="851"/>
                    </a:lnTo>
                    <a:lnTo>
                      <a:pt x="681" y="851"/>
                    </a:lnTo>
                    <a:lnTo>
                      <a:pt x="695" y="851"/>
                    </a:lnTo>
                    <a:lnTo>
                      <a:pt x="695" y="865"/>
                    </a:lnTo>
                    <a:lnTo>
                      <a:pt x="709" y="865"/>
                    </a:lnTo>
                    <a:lnTo>
                      <a:pt x="709" y="894"/>
                    </a:lnTo>
                    <a:lnTo>
                      <a:pt x="709" y="908"/>
                    </a:lnTo>
                    <a:lnTo>
                      <a:pt x="723" y="908"/>
                    </a:lnTo>
                    <a:lnTo>
                      <a:pt x="738" y="908"/>
                    </a:lnTo>
                    <a:lnTo>
                      <a:pt x="752" y="908"/>
                    </a:lnTo>
                    <a:lnTo>
                      <a:pt x="766" y="908"/>
                    </a:lnTo>
                    <a:lnTo>
                      <a:pt x="780" y="908"/>
                    </a:lnTo>
                    <a:lnTo>
                      <a:pt x="794" y="908"/>
                    </a:lnTo>
                    <a:lnTo>
                      <a:pt x="808" y="908"/>
                    </a:lnTo>
                    <a:lnTo>
                      <a:pt x="823" y="908"/>
                    </a:lnTo>
                    <a:lnTo>
                      <a:pt x="837" y="908"/>
                    </a:lnTo>
                    <a:lnTo>
                      <a:pt x="851" y="908"/>
                    </a:lnTo>
                    <a:lnTo>
                      <a:pt x="894" y="894"/>
                    </a:lnTo>
                    <a:lnTo>
                      <a:pt x="894" y="879"/>
                    </a:lnTo>
                    <a:lnTo>
                      <a:pt x="894" y="865"/>
                    </a:lnTo>
                    <a:lnTo>
                      <a:pt x="908" y="865"/>
                    </a:lnTo>
                    <a:lnTo>
                      <a:pt x="908" y="851"/>
                    </a:lnTo>
                    <a:lnTo>
                      <a:pt x="894" y="823"/>
                    </a:lnTo>
                    <a:lnTo>
                      <a:pt x="908" y="823"/>
                    </a:lnTo>
                    <a:lnTo>
                      <a:pt x="922" y="823"/>
                    </a:lnTo>
                    <a:lnTo>
                      <a:pt x="936" y="808"/>
                    </a:lnTo>
                    <a:lnTo>
                      <a:pt x="950" y="808"/>
                    </a:lnTo>
                    <a:lnTo>
                      <a:pt x="950" y="794"/>
                    </a:lnTo>
                    <a:lnTo>
                      <a:pt x="964" y="794"/>
                    </a:lnTo>
                    <a:lnTo>
                      <a:pt x="979" y="780"/>
                    </a:lnTo>
                    <a:lnTo>
                      <a:pt x="993" y="780"/>
                    </a:lnTo>
                    <a:lnTo>
                      <a:pt x="993" y="766"/>
                    </a:lnTo>
                    <a:lnTo>
                      <a:pt x="1007" y="766"/>
                    </a:lnTo>
                    <a:lnTo>
                      <a:pt x="1007" y="752"/>
                    </a:lnTo>
                    <a:lnTo>
                      <a:pt x="1021" y="752"/>
                    </a:lnTo>
                    <a:lnTo>
                      <a:pt x="1021" y="738"/>
                    </a:lnTo>
                    <a:lnTo>
                      <a:pt x="1035" y="738"/>
                    </a:lnTo>
                    <a:lnTo>
                      <a:pt x="1035" y="723"/>
                    </a:lnTo>
                    <a:lnTo>
                      <a:pt x="1050" y="709"/>
                    </a:lnTo>
                    <a:lnTo>
                      <a:pt x="1064" y="695"/>
                    </a:lnTo>
                    <a:lnTo>
                      <a:pt x="1078" y="695"/>
                    </a:lnTo>
                    <a:lnTo>
                      <a:pt x="1078" y="681"/>
                    </a:lnTo>
                    <a:lnTo>
                      <a:pt x="1092" y="681"/>
                    </a:lnTo>
                    <a:lnTo>
                      <a:pt x="1106" y="667"/>
                    </a:lnTo>
                    <a:lnTo>
                      <a:pt x="1120" y="667"/>
                    </a:lnTo>
                    <a:lnTo>
                      <a:pt x="1135" y="667"/>
                    </a:lnTo>
                    <a:lnTo>
                      <a:pt x="1135" y="652"/>
                    </a:lnTo>
                    <a:lnTo>
                      <a:pt x="1149" y="652"/>
                    </a:lnTo>
                    <a:lnTo>
                      <a:pt x="1163" y="652"/>
                    </a:lnTo>
                    <a:lnTo>
                      <a:pt x="1177" y="638"/>
                    </a:lnTo>
                    <a:lnTo>
                      <a:pt x="1191" y="638"/>
                    </a:lnTo>
                    <a:lnTo>
                      <a:pt x="1206" y="624"/>
                    </a:lnTo>
                    <a:lnTo>
                      <a:pt x="1220" y="624"/>
                    </a:lnTo>
                    <a:lnTo>
                      <a:pt x="1234" y="624"/>
                    </a:lnTo>
                    <a:lnTo>
                      <a:pt x="1248" y="610"/>
                    </a:lnTo>
                    <a:lnTo>
                      <a:pt x="1262" y="596"/>
                    </a:lnTo>
                    <a:lnTo>
                      <a:pt x="1276" y="596"/>
                    </a:lnTo>
                    <a:lnTo>
                      <a:pt x="1291" y="582"/>
                    </a:lnTo>
                    <a:lnTo>
                      <a:pt x="1305" y="567"/>
                    </a:lnTo>
                    <a:lnTo>
                      <a:pt x="1319" y="567"/>
                    </a:lnTo>
                    <a:lnTo>
                      <a:pt x="1319" y="553"/>
                    </a:lnTo>
                    <a:lnTo>
                      <a:pt x="1333" y="539"/>
                    </a:lnTo>
                    <a:lnTo>
                      <a:pt x="1333" y="525"/>
                    </a:lnTo>
                    <a:lnTo>
                      <a:pt x="1347" y="511"/>
                    </a:lnTo>
                    <a:lnTo>
                      <a:pt x="1319" y="468"/>
                    </a:lnTo>
                    <a:lnTo>
                      <a:pt x="1305" y="440"/>
                    </a:lnTo>
                    <a:lnTo>
                      <a:pt x="1305" y="426"/>
                    </a:lnTo>
                    <a:lnTo>
                      <a:pt x="1319" y="426"/>
                    </a:lnTo>
                    <a:lnTo>
                      <a:pt x="1333" y="426"/>
                    </a:lnTo>
                    <a:lnTo>
                      <a:pt x="1333" y="411"/>
                    </a:lnTo>
                    <a:lnTo>
                      <a:pt x="1347" y="426"/>
                    </a:lnTo>
                    <a:lnTo>
                      <a:pt x="1362" y="426"/>
                    </a:lnTo>
                    <a:lnTo>
                      <a:pt x="1376" y="426"/>
                    </a:lnTo>
                    <a:lnTo>
                      <a:pt x="1404" y="383"/>
                    </a:lnTo>
                    <a:lnTo>
                      <a:pt x="1404" y="369"/>
                    </a:lnTo>
                    <a:lnTo>
                      <a:pt x="1404" y="355"/>
                    </a:lnTo>
                    <a:lnTo>
                      <a:pt x="1418" y="340"/>
                    </a:lnTo>
                    <a:lnTo>
                      <a:pt x="1418" y="326"/>
                    </a:lnTo>
                    <a:lnTo>
                      <a:pt x="1418" y="312"/>
                    </a:lnTo>
                    <a:lnTo>
                      <a:pt x="1418" y="298"/>
                    </a:lnTo>
                    <a:lnTo>
                      <a:pt x="1432" y="284"/>
                    </a:lnTo>
                    <a:lnTo>
                      <a:pt x="1404" y="284"/>
                    </a:lnTo>
                    <a:lnTo>
                      <a:pt x="1404" y="269"/>
                    </a:lnTo>
                    <a:lnTo>
                      <a:pt x="1404" y="255"/>
                    </a:lnTo>
                    <a:lnTo>
                      <a:pt x="1404" y="241"/>
                    </a:lnTo>
                    <a:lnTo>
                      <a:pt x="1404" y="213"/>
                    </a:lnTo>
                    <a:lnTo>
                      <a:pt x="1404" y="199"/>
                    </a:lnTo>
                    <a:lnTo>
                      <a:pt x="1404" y="184"/>
                    </a:lnTo>
                    <a:lnTo>
                      <a:pt x="1418" y="184"/>
                    </a:lnTo>
                    <a:lnTo>
                      <a:pt x="1418" y="170"/>
                    </a:lnTo>
                    <a:lnTo>
                      <a:pt x="1432" y="170"/>
                    </a:lnTo>
                    <a:lnTo>
                      <a:pt x="1447" y="142"/>
                    </a:lnTo>
                    <a:lnTo>
                      <a:pt x="1461" y="128"/>
                    </a:lnTo>
                    <a:lnTo>
                      <a:pt x="1475" y="113"/>
                    </a:lnTo>
                    <a:lnTo>
                      <a:pt x="1489" y="128"/>
                    </a:lnTo>
                    <a:lnTo>
                      <a:pt x="1503" y="142"/>
                    </a:lnTo>
                    <a:lnTo>
                      <a:pt x="1503" y="128"/>
                    </a:lnTo>
                    <a:lnTo>
                      <a:pt x="1518" y="128"/>
                    </a:lnTo>
                    <a:lnTo>
                      <a:pt x="1518" y="113"/>
                    </a:lnTo>
                    <a:lnTo>
                      <a:pt x="1532" y="99"/>
                    </a:lnTo>
                    <a:lnTo>
                      <a:pt x="1546" y="85"/>
                    </a:lnTo>
                    <a:lnTo>
                      <a:pt x="1546" y="71"/>
                    </a:lnTo>
                    <a:lnTo>
                      <a:pt x="1560" y="71"/>
                    </a:lnTo>
                    <a:lnTo>
                      <a:pt x="1560" y="57"/>
                    </a:lnTo>
                    <a:lnTo>
                      <a:pt x="1574" y="43"/>
                    </a:lnTo>
                    <a:lnTo>
                      <a:pt x="1588" y="28"/>
                    </a:lnTo>
                    <a:lnTo>
                      <a:pt x="1603" y="28"/>
                    </a:lnTo>
                    <a:lnTo>
                      <a:pt x="1617" y="14"/>
                    </a:lnTo>
                    <a:lnTo>
                      <a:pt x="1631" y="14"/>
                    </a:lnTo>
                    <a:lnTo>
                      <a:pt x="1645" y="14"/>
                    </a:lnTo>
                    <a:lnTo>
                      <a:pt x="1645" y="0"/>
                    </a:lnTo>
                    <a:lnTo>
                      <a:pt x="1659" y="0"/>
                    </a:lnTo>
                    <a:lnTo>
                      <a:pt x="1674" y="0"/>
                    </a:lnTo>
                    <a:lnTo>
                      <a:pt x="1688" y="0"/>
                    </a:lnTo>
                    <a:lnTo>
                      <a:pt x="1702" y="0"/>
                    </a:lnTo>
                    <a:lnTo>
                      <a:pt x="1716" y="0"/>
                    </a:lnTo>
                    <a:lnTo>
                      <a:pt x="1716" y="14"/>
                    </a:lnTo>
                    <a:lnTo>
                      <a:pt x="1730" y="14"/>
                    </a:lnTo>
                    <a:lnTo>
                      <a:pt x="1744" y="14"/>
                    </a:lnTo>
                    <a:lnTo>
                      <a:pt x="1759" y="28"/>
                    </a:lnTo>
                    <a:lnTo>
                      <a:pt x="1773" y="28"/>
                    </a:lnTo>
                    <a:close/>
                  </a:path>
                </a:pathLst>
              </a:custGeom>
              <a:noFill/>
              <a:ln w="0" cap="flat">
                <a:solidFill>
                  <a:srgbClr val="000000"/>
                </a:solidFill>
                <a:prstDash val="solid"/>
                <a:round/>
                <a:headEnd/>
                <a:tailEnd/>
              </a:ln>
              <a:extLst>
                <a:ext uri="{909E8E84-426E-40DD-AFC4-6F175D3DCCD1}">
                  <a14:hiddenFill xmlns="" xmlns:a14="http://schemas.microsoft.com/office/drawing/2010/main">
                    <a:solidFill>
                      <a:srgbClr val="FFFFFF"/>
                    </a:solidFill>
                  </a14:hiddenFill>
                </a:ext>
              </a:extLst>
            </p:spPr>
            <p:txBody>
              <a:bodyPr/>
              <a:lstStyle/>
              <a:p>
                <a:endParaRPr lang="ja-JP" altLang="en-US"/>
              </a:p>
            </p:txBody>
          </p:sp>
          <p:sp>
            <p:nvSpPr>
              <p:cNvPr id="33950" name="Freeform 195" descr="50%"/>
              <p:cNvSpPr>
                <a:spLocks noChangeAspect="1"/>
              </p:cNvSpPr>
              <p:nvPr/>
            </p:nvSpPr>
            <p:spPr bwMode="auto">
              <a:xfrm>
                <a:off x="8011" y="8735"/>
                <a:ext cx="1765" cy="1512"/>
              </a:xfrm>
              <a:custGeom>
                <a:avLst/>
                <a:gdLst>
                  <a:gd name="T0" fmla="*/ 2147483647 w 1106"/>
                  <a:gd name="T1" fmla="*/ 2147483647 h 950"/>
                  <a:gd name="T2" fmla="*/ 2147483647 w 1106"/>
                  <a:gd name="T3" fmla="*/ 2147483647 h 950"/>
                  <a:gd name="T4" fmla="*/ 2147483647 w 1106"/>
                  <a:gd name="T5" fmla="*/ 2147483647 h 950"/>
                  <a:gd name="T6" fmla="*/ 2147483647 w 1106"/>
                  <a:gd name="T7" fmla="*/ 2147483647 h 950"/>
                  <a:gd name="T8" fmla="*/ 2147483647 w 1106"/>
                  <a:gd name="T9" fmla="*/ 2147483647 h 950"/>
                  <a:gd name="T10" fmla="*/ 2147483647 w 1106"/>
                  <a:gd name="T11" fmla="*/ 2147483647 h 950"/>
                  <a:gd name="T12" fmla="*/ 2147483647 w 1106"/>
                  <a:gd name="T13" fmla="*/ 2147483647 h 950"/>
                  <a:gd name="T14" fmla="*/ 2147483647 w 1106"/>
                  <a:gd name="T15" fmla="*/ 2147483647 h 950"/>
                  <a:gd name="T16" fmla="*/ 2147483647 w 1106"/>
                  <a:gd name="T17" fmla="*/ 2147483647 h 950"/>
                  <a:gd name="T18" fmla="*/ 2147483647 w 1106"/>
                  <a:gd name="T19" fmla="*/ 2147483647 h 950"/>
                  <a:gd name="T20" fmla="*/ 2147483647 w 1106"/>
                  <a:gd name="T21" fmla="*/ 2147483647 h 950"/>
                  <a:gd name="T22" fmla="*/ 2147483647 w 1106"/>
                  <a:gd name="T23" fmla="*/ 2147483647 h 950"/>
                  <a:gd name="T24" fmla="*/ 2147483647 w 1106"/>
                  <a:gd name="T25" fmla="*/ 2147483647 h 950"/>
                  <a:gd name="T26" fmla="*/ 2147483647 w 1106"/>
                  <a:gd name="T27" fmla="*/ 2147483647 h 950"/>
                  <a:gd name="T28" fmla="*/ 2147483647 w 1106"/>
                  <a:gd name="T29" fmla="*/ 2147483647 h 950"/>
                  <a:gd name="T30" fmla="*/ 2147483647 w 1106"/>
                  <a:gd name="T31" fmla="*/ 2147483647 h 950"/>
                  <a:gd name="T32" fmla="*/ 2147483647 w 1106"/>
                  <a:gd name="T33" fmla="*/ 2147483647 h 950"/>
                  <a:gd name="T34" fmla="*/ 2147483647 w 1106"/>
                  <a:gd name="T35" fmla="*/ 2147483647 h 950"/>
                  <a:gd name="T36" fmla="*/ 2147483647 w 1106"/>
                  <a:gd name="T37" fmla="*/ 2147483647 h 950"/>
                  <a:gd name="T38" fmla="*/ 2147483647 w 1106"/>
                  <a:gd name="T39" fmla="*/ 2147483647 h 950"/>
                  <a:gd name="T40" fmla="*/ 2147483647 w 1106"/>
                  <a:gd name="T41" fmla="*/ 2147483647 h 950"/>
                  <a:gd name="T42" fmla="*/ 2147483647 w 1106"/>
                  <a:gd name="T43" fmla="*/ 2147483647 h 950"/>
                  <a:gd name="T44" fmla="*/ 2147483647 w 1106"/>
                  <a:gd name="T45" fmla="*/ 2147483647 h 950"/>
                  <a:gd name="T46" fmla="*/ 2147483647 w 1106"/>
                  <a:gd name="T47" fmla="*/ 2147483647 h 950"/>
                  <a:gd name="T48" fmla="*/ 2147483647 w 1106"/>
                  <a:gd name="T49" fmla="*/ 2147483647 h 950"/>
                  <a:gd name="T50" fmla="*/ 2147483647 w 1106"/>
                  <a:gd name="T51" fmla="*/ 2147483647 h 950"/>
                  <a:gd name="T52" fmla="*/ 2147483647 w 1106"/>
                  <a:gd name="T53" fmla="*/ 2147483647 h 950"/>
                  <a:gd name="T54" fmla="*/ 2147483647 w 1106"/>
                  <a:gd name="T55" fmla="*/ 2147483647 h 950"/>
                  <a:gd name="T56" fmla="*/ 2147483647 w 1106"/>
                  <a:gd name="T57" fmla="*/ 2147483647 h 950"/>
                  <a:gd name="T58" fmla="*/ 2147483647 w 1106"/>
                  <a:gd name="T59" fmla="*/ 2147483647 h 950"/>
                  <a:gd name="T60" fmla="*/ 2147483647 w 1106"/>
                  <a:gd name="T61" fmla="*/ 2147483647 h 950"/>
                  <a:gd name="T62" fmla="*/ 2147483647 w 1106"/>
                  <a:gd name="T63" fmla="*/ 2147483647 h 950"/>
                  <a:gd name="T64" fmla="*/ 2147483647 w 1106"/>
                  <a:gd name="T65" fmla="*/ 2147483647 h 950"/>
                  <a:gd name="T66" fmla="*/ 2147483647 w 1106"/>
                  <a:gd name="T67" fmla="*/ 2147483647 h 950"/>
                  <a:gd name="T68" fmla="*/ 2147483647 w 1106"/>
                  <a:gd name="T69" fmla="*/ 2147483647 h 950"/>
                  <a:gd name="T70" fmla="*/ 2147483647 w 1106"/>
                  <a:gd name="T71" fmla="*/ 2147483647 h 950"/>
                  <a:gd name="T72" fmla="*/ 2147483647 w 1106"/>
                  <a:gd name="T73" fmla="*/ 2147483647 h 950"/>
                  <a:gd name="T74" fmla="*/ 2147483647 w 1106"/>
                  <a:gd name="T75" fmla="*/ 2147483647 h 950"/>
                  <a:gd name="T76" fmla="*/ 2147483647 w 1106"/>
                  <a:gd name="T77" fmla="*/ 2147483647 h 950"/>
                  <a:gd name="T78" fmla="*/ 2147483647 w 1106"/>
                  <a:gd name="T79" fmla="*/ 2147483647 h 950"/>
                  <a:gd name="T80" fmla="*/ 2147483647 w 1106"/>
                  <a:gd name="T81" fmla="*/ 2147483647 h 950"/>
                  <a:gd name="T82" fmla="*/ 2147483647 w 1106"/>
                  <a:gd name="T83" fmla="*/ 2147483647 h 950"/>
                  <a:gd name="T84" fmla="*/ 2147483647 w 1106"/>
                  <a:gd name="T85" fmla="*/ 2147483647 h 950"/>
                  <a:gd name="T86" fmla="*/ 2147483647 w 1106"/>
                  <a:gd name="T87" fmla="*/ 2147483647 h 950"/>
                  <a:gd name="T88" fmla="*/ 2147483647 w 1106"/>
                  <a:gd name="T89" fmla="*/ 2147483647 h 950"/>
                  <a:gd name="T90" fmla="*/ 2147483647 w 1106"/>
                  <a:gd name="T91" fmla="*/ 2147483647 h 950"/>
                  <a:gd name="T92" fmla="*/ 2147483647 w 1106"/>
                  <a:gd name="T93" fmla="*/ 2147483647 h 950"/>
                  <a:gd name="T94" fmla="*/ 2147483647 w 1106"/>
                  <a:gd name="T95" fmla="*/ 2147483647 h 950"/>
                  <a:gd name="T96" fmla="*/ 2147483647 w 1106"/>
                  <a:gd name="T97" fmla="*/ 2147483647 h 950"/>
                  <a:gd name="T98" fmla="*/ 2147483647 w 1106"/>
                  <a:gd name="T99" fmla="*/ 2147483647 h 950"/>
                  <a:gd name="T100" fmla="*/ 2147483647 w 1106"/>
                  <a:gd name="T101" fmla="*/ 2147483647 h 950"/>
                  <a:gd name="T102" fmla="*/ 2147483647 w 1106"/>
                  <a:gd name="T103" fmla="*/ 2147483647 h 950"/>
                  <a:gd name="T104" fmla="*/ 2147483647 w 1106"/>
                  <a:gd name="T105" fmla="*/ 2147483647 h 950"/>
                  <a:gd name="T106" fmla="*/ 2147483647 w 1106"/>
                  <a:gd name="T107" fmla="*/ 2147483647 h 950"/>
                  <a:gd name="T108" fmla="*/ 2147483647 w 1106"/>
                  <a:gd name="T109" fmla="*/ 2147483647 h 950"/>
                  <a:gd name="T110" fmla="*/ 2147483647 w 1106"/>
                  <a:gd name="T111" fmla="*/ 2147483647 h 950"/>
                  <a:gd name="T112" fmla="*/ 2147483647 w 1106"/>
                  <a:gd name="T113" fmla="*/ 2147483647 h 950"/>
                  <a:gd name="T114" fmla="*/ 2147483647 w 1106"/>
                  <a:gd name="T115" fmla="*/ 2147483647 h 950"/>
                  <a:gd name="T116" fmla="*/ 2147483647 w 1106"/>
                  <a:gd name="T117" fmla="*/ 0 h 950"/>
                  <a:gd name="T118" fmla="*/ 2147483647 w 1106"/>
                  <a:gd name="T119" fmla="*/ 2147483647 h 950"/>
                  <a:gd name="T120" fmla="*/ 2147483647 w 1106"/>
                  <a:gd name="T121" fmla="*/ 2147483647 h 950"/>
                  <a:gd name="T122" fmla="*/ 2147483647 w 1106"/>
                  <a:gd name="T123" fmla="*/ 2147483647 h 950"/>
                  <a:gd name="T124" fmla="*/ 2147483647 w 1106"/>
                  <a:gd name="T125" fmla="*/ 2147483647 h 950"/>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106"/>
                  <a:gd name="T190" fmla="*/ 0 h 950"/>
                  <a:gd name="T191" fmla="*/ 1106 w 1106"/>
                  <a:gd name="T192" fmla="*/ 950 h 950"/>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106" h="950">
                    <a:moveTo>
                      <a:pt x="596" y="42"/>
                    </a:moveTo>
                    <a:lnTo>
                      <a:pt x="610" y="42"/>
                    </a:lnTo>
                    <a:lnTo>
                      <a:pt x="610" y="56"/>
                    </a:lnTo>
                    <a:lnTo>
                      <a:pt x="610" y="71"/>
                    </a:lnTo>
                    <a:lnTo>
                      <a:pt x="624" y="85"/>
                    </a:lnTo>
                    <a:lnTo>
                      <a:pt x="638" y="113"/>
                    </a:lnTo>
                    <a:lnTo>
                      <a:pt x="638" y="127"/>
                    </a:lnTo>
                    <a:lnTo>
                      <a:pt x="653" y="127"/>
                    </a:lnTo>
                    <a:lnTo>
                      <a:pt x="653" y="141"/>
                    </a:lnTo>
                    <a:lnTo>
                      <a:pt x="653" y="156"/>
                    </a:lnTo>
                    <a:lnTo>
                      <a:pt x="667" y="156"/>
                    </a:lnTo>
                    <a:lnTo>
                      <a:pt x="667" y="170"/>
                    </a:lnTo>
                    <a:lnTo>
                      <a:pt x="681" y="198"/>
                    </a:lnTo>
                    <a:lnTo>
                      <a:pt x="695" y="212"/>
                    </a:lnTo>
                    <a:lnTo>
                      <a:pt x="695" y="227"/>
                    </a:lnTo>
                    <a:lnTo>
                      <a:pt x="709" y="241"/>
                    </a:lnTo>
                    <a:lnTo>
                      <a:pt x="709" y="255"/>
                    </a:lnTo>
                    <a:lnTo>
                      <a:pt x="724" y="269"/>
                    </a:lnTo>
                    <a:lnTo>
                      <a:pt x="724" y="283"/>
                    </a:lnTo>
                    <a:lnTo>
                      <a:pt x="738" y="298"/>
                    </a:lnTo>
                    <a:lnTo>
                      <a:pt x="752" y="283"/>
                    </a:lnTo>
                    <a:lnTo>
                      <a:pt x="766" y="298"/>
                    </a:lnTo>
                    <a:lnTo>
                      <a:pt x="794" y="298"/>
                    </a:lnTo>
                    <a:lnTo>
                      <a:pt x="794" y="283"/>
                    </a:lnTo>
                    <a:lnTo>
                      <a:pt x="809" y="283"/>
                    </a:lnTo>
                    <a:lnTo>
                      <a:pt x="809" y="298"/>
                    </a:lnTo>
                    <a:lnTo>
                      <a:pt x="823" y="298"/>
                    </a:lnTo>
                    <a:lnTo>
                      <a:pt x="823" y="312"/>
                    </a:lnTo>
                    <a:lnTo>
                      <a:pt x="837" y="312"/>
                    </a:lnTo>
                    <a:lnTo>
                      <a:pt x="865" y="312"/>
                    </a:lnTo>
                    <a:lnTo>
                      <a:pt x="880" y="312"/>
                    </a:lnTo>
                    <a:lnTo>
                      <a:pt x="894" y="312"/>
                    </a:lnTo>
                    <a:lnTo>
                      <a:pt x="922" y="312"/>
                    </a:lnTo>
                    <a:lnTo>
                      <a:pt x="936" y="312"/>
                    </a:lnTo>
                    <a:lnTo>
                      <a:pt x="950" y="312"/>
                    </a:lnTo>
                    <a:lnTo>
                      <a:pt x="965" y="326"/>
                    </a:lnTo>
                    <a:lnTo>
                      <a:pt x="1007" y="326"/>
                    </a:lnTo>
                    <a:lnTo>
                      <a:pt x="1036" y="326"/>
                    </a:lnTo>
                    <a:lnTo>
                      <a:pt x="1064" y="340"/>
                    </a:lnTo>
                    <a:lnTo>
                      <a:pt x="1078" y="340"/>
                    </a:lnTo>
                    <a:lnTo>
                      <a:pt x="1092" y="340"/>
                    </a:lnTo>
                    <a:lnTo>
                      <a:pt x="1106" y="340"/>
                    </a:lnTo>
                    <a:lnTo>
                      <a:pt x="1106" y="397"/>
                    </a:lnTo>
                    <a:lnTo>
                      <a:pt x="1106" y="439"/>
                    </a:lnTo>
                    <a:lnTo>
                      <a:pt x="1106" y="468"/>
                    </a:lnTo>
                    <a:lnTo>
                      <a:pt x="1092" y="496"/>
                    </a:lnTo>
                    <a:lnTo>
                      <a:pt x="1092" y="510"/>
                    </a:lnTo>
                    <a:lnTo>
                      <a:pt x="1092" y="524"/>
                    </a:lnTo>
                    <a:lnTo>
                      <a:pt x="1092" y="539"/>
                    </a:lnTo>
                    <a:lnTo>
                      <a:pt x="1064" y="666"/>
                    </a:lnTo>
                    <a:lnTo>
                      <a:pt x="1064" y="681"/>
                    </a:lnTo>
                    <a:lnTo>
                      <a:pt x="1064" y="723"/>
                    </a:lnTo>
                    <a:lnTo>
                      <a:pt x="1050" y="723"/>
                    </a:lnTo>
                    <a:lnTo>
                      <a:pt x="1021" y="723"/>
                    </a:lnTo>
                    <a:lnTo>
                      <a:pt x="1007" y="723"/>
                    </a:lnTo>
                    <a:lnTo>
                      <a:pt x="993" y="737"/>
                    </a:lnTo>
                    <a:lnTo>
                      <a:pt x="993" y="751"/>
                    </a:lnTo>
                    <a:lnTo>
                      <a:pt x="993" y="766"/>
                    </a:lnTo>
                    <a:lnTo>
                      <a:pt x="993" y="780"/>
                    </a:lnTo>
                    <a:lnTo>
                      <a:pt x="979" y="794"/>
                    </a:lnTo>
                    <a:lnTo>
                      <a:pt x="965" y="851"/>
                    </a:lnTo>
                    <a:lnTo>
                      <a:pt x="950" y="893"/>
                    </a:lnTo>
                    <a:lnTo>
                      <a:pt x="950" y="907"/>
                    </a:lnTo>
                    <a:lnTo>
                      <a:pt x="936" y="936"/>
                    </a:lnTo>
                    <a:lnTo>
                      <a:pt x="936" y="950"/>
                    </a:lnTo>
                    <a:lnTo>
                      <a:pt x="936" y="936"/>
                    </a:lnTo>
                    <a:lnTo>
                      <a:pt x="922" y="936"/>
                    </a:lnTo>
                    <a:lnTo>
                      <a:pt x="894" y="936"/>
                    </a:lnTo>
                    <a:lnTo>
                      <a:pt x="880" y="936"/>
                    </a:lnTo>
                    <a:lnTo>
                      <a:pt x="880" y="922"/>
                    </a:lnTo>
                    <a:lnTo>
                      <a:pt x="865" y="922"/>
                    </a:lnTo>
                    <a:lnTo>
                      <a:pt x="851" y="922"/>
                    </a:lnTo>
                    <a:lnTo>
                      <a:pt x="837" y="922"/>
                    </a:lnTo>
                    <a:lnTo>
                      <a:pt x="823" y="907"/>
                    </a:lnTo>
                    <a:lnTo>
                      <a:pt x="809" y="907"/>
                    </a:lnTo>
                    <a:lnTo>
                      <a:pt x="794" y="907"/>
                    </a:lnTo>
                    <a:lnTo>
                      <a:pt x="780" y="893"/>
                    </a:lnTo>
                    <a:lnTo>
                      <a:pt x="766" y="893"/>
                    </a:lnTo>
                    <a:lnTo>
                      <a:pt x="752" y="893"/>
                    </a:lnTo>
                    <a:lnTo>
                      <a:pt x="738" y="893"/>
                    </a:lnTo>
                    <a:lnTo>
                      <a:pt x="738" y="879"/>
                    </a:lnTo>
                    <a:lnTo>
                      <a:pt x="724" y="879"/>
                    </a:lnTo>
                    <a:lnTo>
                      <a:pt x="709" y="879"/>
                    </a:lnTo>
                    <a:lnTo>
                      <a:pt x="695" y="879"/>
                    </a:lnTo>
                    <a:lnTo>
                      <a:pt x="681" y="865"/>
                    </a:lnTo>
                    <a:lnTo>
                      <a:pt x="667" y="865"/>
                    </a:lnTo>
                    <a:lnTo>
                      <a:pt x="653" y="865"/>
                    </a:lnTo>
                    <a:lnTo>
                      <a:pt x="638" y="865"/>
                    </a:lnTo>
                    <a:lnTo>
                      <a:pt x="624" y="851"/>
                    </a:lnTo>
                    <a:lnTo>
                      <a:pt x="610" y="851"/>
                    </a:lnTo>
                    <a:lnTo>
                      <a:pt x="596" y="851"/>
                    </a:lnTo>
                    <a:lnTo>
                      <a:pt x="596" y="837"/>
                    </a:lnTo>
                    <a:lnTo>
                      <a:pt x="582" y="837"/>
                    </a:lnTo>
                    <a:lnTo>
                      <a:pt x="568" y="837"/>
                    </a:lnTo>
                    <a:lnTo>
                      <a:pt x="553" y="837"/>
                    </a:lnTo>
                    <a:lnTo>
                      <a:pt x="553" y="822"/>
                    </a:lnTo>
                    <a:lnTo>
                      <a:pt x="539" y="822"/>
                    </a:lnTo>
                    <a:lnTo>
                      <a:pt x="525" y="822"/>
                    </a:lnTo>
                    <a:lnTo>
                      <a:pt x="525" y="808"/>
                    </a:lnTo>
                    <a:lnTo>
                      <a:pt x="511" y="808"/>
                    </a:lnTo>
                    <a:lnTo>
                      <a:pt x="511" y="794"/>
                    </a:lnTo>
                    <a:lnTo>
                      <a:pt x="497" y="794"/>
                    </a:lnTo>
                    <a:lnTo>
                      <a:pt x="482" y="794"/>
                    </a:lnTo>
                    <a:lnTo>
                      <a:pt x="482" y="780"/>
                    </a:lnTo>
                    <a:lnTo>
                      <a:pt x="468" y="780"/>
                    </a:lnTo>
                    <a:lnTo>
                      <a:pt x="468" y="766"/>
                    </a:lnTo>
                    <a:lnTo>
                      <a:pt x="454" y="766"/>
                    </a:lnTo>
                    <a:lnTo>
                      <a:pt x="454" y="751"/>
                    </a:lnTo>
                    <a:lnTo>
                      <a:pt x="440" y="751"/>
                    </a:lnTo>
                    <a:lnTo>
                      <a:pt x="426" y="737"/>
                    </a:lnTo>
                    <a:lnTo>
                      <a:pt x="412" y="737"/>
                    </a:lnTo>
                    <a:lnTo>
                      <a:pt x="412" y="723"/>
                    </a:lnTo>
                    <a:lnTo>
                      <a:pt x="397" y="723"/>
                    </a:lnTo>
                    <a:lnTo>
                      <a:pt x="383" y="723"/>
                    </a:lnTo>
                    <a:lnTo>
                      <a:pt x="369" y="723"/>
                    </a:lnTo>
                    <a:lnTo>
                      <a:pt x="355" y="723"/>
                    </a:lnTo>
                    <a:lnTo>
                      <a:pt x="355" y="709"/>
                    </a:lnTo>
                    <a:lnTo>
                      <a:pt x="341" y="709"/>
                    </a:lnTo>
                    <a:lnTo>
                      <a:pt x="326" y="709"/>
                    </a:lnTo>
                    <a:lnTo>
                      <a:pt x="312" y="709"/>
                    </a:lnTo>
                    <a:lnTo>
                      <a:pt x="298" y="709"/>
                    </a:lnTo>
                    <a:lnTo>
                      <a:pt x="284" y="709"/>
                    </a:lnTo>
                    <a:lnTo>
                      <a:pt x="270" y="723"/>
                    </a:lnTo>
                    <a:lnTo>
                      <a:pt x="270" y="737"/>
                    </a:lnTo>
                    <a:lnTo>
                      <a:pt x="256" y="766"/>
                    </a:lnTo>
                    <a:lnTo>
                      <a:pt x="227" y="780"/>
                    </a:lnTo>
                    <a:lnTo>
                      <a:pt x="227" y="794"/>
                    </a:lnTo>
                    <a:lnTo>
                      <a:pt x="199" y="794"/>
                    </a:lnTo>
                    <a:lnTo>
                      <a:pt x="185" y="808"/>
                    </a:lnTo>
                    <a:lnTo>
                      <a:pt x="185" y="766"/>
                    </a:lnTo>
                    <a:lnTo>
                      <a:pt x="185" y="751"/>
                    </a:lnTo>
                    <a:lnTo>
                      <a:pt x="185" y="737"/>
                    </a:lnTo>
                    <a:lnTo>
                      <a:pt x="170" y="723"/>
                    </a:lnTo>
                    <a:lnTo>
                      <a:pt x="170" y="709"/>
                    </a:lnTo>
                    <a:lnTo>
                      <a:pt x="170" y="681"/>
                    </a:lnTo>
                    <a:lnTo>
                      <a:pt x="170" y="652"/>
                    </a:lnTo>
                    <a:lnTo>
                      <a:pt x="170" y="638"/>
                    </a:lnTo>
                    <a:lnTo>
                      <a:pt x="170" y="624"/>
                    </a:lnTo>
                    <a:lnTo>
                      <a:pt x="170" y="610"/>
                    </a:lnTo>
                    <a:lnTo>
                      <a:pt x="170" y="595"/>
                    </a:lnTo>
                    <a:lnTo>
                      <a:pt x="170" y="581"/>
                    </a:lnTo>
                    <a:lnTo>
                      <a:pt x="185" y="567"/>
                    </a:lnTo>
                    <a:lnTo>
                      <a:pt x="185" y="553"/>
                    </a:lnTo>
                    <a:lnTo>
                      <a:pt x="170" y="553"/>
                    </a:lnTo>
                    <a:lnTo>
                      <a:pt x="156" y="567"/>
                    </a:lnTo>
                    <a:lnTo>
                      <a:pt x="156" y="581"/>
                    </a:lnTo>
                    <a:lnTo>
                      <a:pt x="142" y="581"/>
                    </a:lnTo>
                    <a:lnTo>
                      <a:pt x="128" y="595"/>
                    </a:lnTo>
                    <a:lnTo>
                      <a:pt x="114" y="595"/>
                    </a:lnTo>
                    <a:lnTo>
                      <a:pt x="100" y="595"/>
                    </a:lnTo>
                    <a:lnTo>
                      <a:pt x="100" y="610"/>
                    </a:lnTo>
                    <a:lnTo>
                      <a:pt x="85" y="610"/>
                    </a:lnTo>
                    <a:lnTo>
                      <a:pt x="85" y="624"/>
                    </a:lnTo>
                    <a:lnTo>
                      <a:pt x="71" y="624"/>
                    </a:lnTo>
                    <a:lnTo>
                      <a:pt x="71" y="638"/>
                    </a:lnTo>
                    <a:lnTo>
                      <a:pt x="57" y="638"/>
                    </a:lnTo>
                    <a:lnTo>
                      <a:pt x="43" y="638"/>
                    </a:lnTo>
                    <a:lnTo>
                      <a:pt x="43" y="652"/>
                    </a:lnTo>
                    <a:lnTo>
                      <a:pt x="29" y="652"/>
                    </a:lnTo>
                    <a:lnTo>
                      <a:pt x="29" y="638"/>
                    </a:lnTo>
                    <a:lnTo>
                      <a:pt x="29" y="624"/>
                    </a:lnTo>
                    <a:lnTo>
                      <a:pt x="43" y="595"/>
                    </a:lnTo>
                    <a:lnTo>
                      <a:pt x="43" y="567"/>
                    </a:lnTo>
                    <a:lnTo>
                      <a:pt x="43" y="553"/>
                    </a:lnTo>
                    <a:lnTo>
                      <a:pt x="43" y="539"/>
                    </a:lnTo>
                    <a:lnTo>
                      <a:pt x="43" y="524"/>
                    </a:lnTo>
                    <a:lnTo>
                      <a:pt x="57" y="496"/>
                    </a:lnTo>
                    <a:lnTo>
                      <a:pt x="57" y="482"/>
                    </a:lnTo>
                    <a:lnTo>
                      <a:pt x="57" y="468"/>
                    </a:lnTo>
                    <a:lnTo>
                      <a:pt x="57" y="454"/>
                    </a:lnTo>
                    <a:lnTo>
                      <a:pt x="57" y="425"/>
                    </a:lnTo>
                    <a:lnTo>
                      <a:pt x="57" y="411"/>
                    </a:lnTo>
                    <a:lnTo>
                      <a:pt x="57" y="397"/>
                    </a:lnTo>
                    <a:lnTo>
                      <a:pt x="57" y="368"/>
                    </a:lnTo>
                    <a:lnTo>
                      <a:pt x="57" y="354"/>
                    </a:lnTo>
                    <a:lnTo>
                      <a:pt x="57" y="326"/>
                    </a:lnTo>
                    <a:lnTo>
                      <a:pt x="57" y="312"/>
                    </a:lnTo>
                    <a:lnTo>
                      <a:pt x="43" y="298"/>
                    </a:lnTo>
                    <a:lnTo>
                      <a:pt x="57" y="298"/>
                    </a:lnTo>
                    <a:lnTo>
                      <a:pt x="57" y="283"/>
                    </a:lnTo>
                    <a:lnTo>
                      <a:pt x="43" y="269"/>
                    </a:lnTo>
                    <a:lnTo>
                      <a:pt x="43" y="255"/>
                    </a:lnTo>
                    <a:lnTo>
                      <a:pt x="43" y="241"/>
                    </a:lnTo>
                    <a:lnTo>
                      <a:pt x="43" y="227"/>
                    </a:lnTo>
                    <a:lnTo>
                      <a:pt x="43" y="212"/>
                    </a:lnTo>
                    <a:lnTo>
                      <a:pt x="29" y="170"/>
                    </a:lnTo>
                    <a:lnTo>
                      <a:pt x="29" y="156"/>
                    </a:lnTo>
                    <a:lnTo>
                      <a:pt x="14" y="113"/>
                    </a:lnTo>
                    <a:lnTo>
                      <a:pt x="0" y="99"/>
                    </a:lnTo>
                    <a:lnTo>
                      <a:pt x="0" y="85"/>
                    </a:lnTo>
                    <a:lnTo>
                      <a:pt x="14" y="71"/>
                    </a:lnTo>
                    <a:lnTo>
                      <a:pt x="29" y="56"/>
                    </a:lnTo>
                    <a:lnTo>
                      <a:pt x="29" y="42"/>
                    </a:lnTo>
                    <a:lnTo>
                      <a:pt x="43" y="42"/>
                    </a:lnTo>
                    <a:lnTo>
                      <a:pt x="57" y="28"/>
                    </a:lnTo>
                    <a:lnTo>
                      <a:pt x="71" y="28"/>
                    </a:lnTo>
                    <a:lnTo>
                      <a:pt x="85" y="28"/>
                    </a:lnTo>
                    <a:lnTo>
                      <a:pt x="114" y="28"/>
                    </a:lnTo>
                    <a:lnTo>
                      <a:pt x="142" y="14"/>
                    </a:lnTo>
                    <a:lnTo>
                      <a:pt x="185" y="14"/>
                    </a:lnTo>
                    <a:lnTo>
                      <a:pt x="199" y="0"/>
                    </a:lnTo>
                    <a:lnTo>
                      <a:pt x="213" y="0"/>
                    </a:lnTo>
                    <a:lnTo>
                      <a:pt x="227" y="0"/>
                    </a:lnTo>
                    <a:lnTo>
                      <a:pt x="241" y="0"/>
                    </a:lnTo>
                    <a:lnTo>
                      <a:pt x="284" y="14"/>
                    </a:lnTo>
                    <a:lnTo>
                      <a:pt x="298" y="14"/>
                    </a:lnTo>
                    <a:lnTo>
                      <a:pt x="341" y="14"/>
                    </a:lnTo>
                    <a:lnTo>
                      <a:pt x="355" y="14"/>
                    </a:lnTo>
                    <a:lnTo>
                      <a:pt x="369" y="14"/>
                    </a:lnTo>
                    <a:lnTo>
                      <a:pt x="412" y="14"/>
                    </a:lnTo>
                    <a:lnTo>
                      <a:pt x="426" y="28"/>
                    </a:lnTo>
                    <a:lnTo>
                      <a:pt x="454" y="28"/>
                    </a:lnTo>
                    <a:lnTo>
                      <a:pt x="468" y="28"/>
                    </a:lnTo>
                    <a:lnTo>
                      <a:pt x="482" y="28"/>
                    </a:lnTo>
                    <a:lnTo>
                      <a:pt x="497" y="28"/>
                    </a:lnTo>
                    <a:lnTo>
                      <a:pt x="511" y="42"/>
                    </a:lnTo>
                    <a:lnTo>
                      <a:pt x="525" y="42"/>
                    </a:lnTo>
                    <a:lnTo>
                      <a:pt x="539" y="42"/>
                    </a:lnTo>
                    <a:lnTo>
                      <a:pt x="582" y="42"/>
                    </a:lnTo>
                    <a:lnTo>
                      <a:pt x="596" y="42"/>
                    </a:lnTo>
                    <a:close/>
                  </a:path>
                </a:pathLst>
              </a:custGeom>
              <a:pattFill prst="pct50">
                <a:fgClr>
                  <a:srgbClr val="000000"/>
                </a:fgClr>
                <a:bgClr>
                  <a:srgbClr val="FFFFFF"/>
                </a:bgClr>
              </a:pattFill>
              <a:ln w="0" cap="flat">
                <a:solidFill>
                  <a:srgbClr val="000000"/>
                </a:solidFill>
                <a:prstDash val="solid"/>
                <a:round/>
                <a:headEnd/>
                <a:tailEnd/>
              </a:ln>
            </p:spPr>
            <p:txBody>
              <a:bodyPr/>
              <a:lstStyle/>
              <a:p>
                <a:endParaRPr lang="ja-JP" altLang="en-US"/>
              </a:p>
            </p:txBody>
          </p:sp>
        </p:grpSp>
        <p:sp>
          <p:nvSpPr>
            <p:cNvPr id="33923" name="AutoShape 170"/>
            <p:cNvSpPr>
              <a:spLocks/>
            </p:cNvSpPr>
            <p:nvPr/>
          </p:nvSpPr>
          <p:spPr bwMode="auto">
            <a:xfrm>
              <a:off x="8172450" y="260350"/>
              <a:ext cx="431800" cy="179388"/>
            </a:xfrm>
            <a:prstGeom prst="borderCallout2">
              <a:avLst>
                <a:gd name="adj1" fmla="val 106194"/>
                <a:gd name="adj2" fmla="val 68819"/>
                <a:gd name="adj3" fmla="val 153986"/>
                <a:gd name="adj4" fmla="val 69852"/>
                <a:gd name="adj5" fmla="val 261060"/>
                <a:gd name="adj6" fmla="val 47648"/>
              </a:avLst>
            </a:prstGeom>
            <a:solidFill>
              <a:srgbClr val="FFFF99">
                <a:alpha val="79999"/>
              </a:srgbClr>
            </a:solidFill>
            <a:ln w="9525" algn="ctr">
              <a:solidFill>
                <a:srgbClr val="FF9900"/>
              </a:solidFill>
              <a:miter lim="800000"/>
              <a:headEnd/>
              <a:tailEnd/>
            </a:ln>
          </p:spPr>
          <p:txBody>
            <a:bodyPr lIns="0" tIns="0" rIns="0" bIns="0" anchor="ct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algn="ctr" eaLnBrk="1" hangingPunct="1"/>
              <a:r>
                <a:rPr lang="ja-JP" altLang="en-US" sz="800"/>
                <a:t>中央区</a:t>
              </a:r>
            </a:p>
          </p:txBody>
        </p:sp>
        <p:sp>
          <p:nvSpPr>
            <p:cNvPr id="33924" name="AutoShape 170"/>
            <p:cNvSpPr>
              <a:spLocks/>
            </p:cNvSpPr>
            <p:nvPr/>
          </p:nvSpPr>
          <p:spPr bwMode="auto">
            <a:xfrm>
              <a:off x="7667625" y="404813"/>
              <a:ext cx="431800" cy="179387"/>
            </a:xfrm>
            <a:prstGeom prst="borderCallout2">
              <a:avLst>
                <a:gd name="adj1" fmla="val 106194"/>
                <a:gd name="adj2" fmla="val 68819"/>
                <a:gd name="adj3" fmla="val 153986"/>
                <a:gd name="adj4" fmla="val 69852"/>
                <a:gd name="adj5" fmla="val 201593"/>
                <a:gd name="adj6" fmla="val 97060"/>
              </a:avLst>
            </a:prstGeom>
            <a:solidFill>
              <a:srgbClr val="FFFF99">
                <a:alpha val="79999"/>
              </a:srgbClr>
            </a:solidFill>
            <a:ln w="9525" algn="ctr">
              <a:solidFill>
                <a:srgbClr val="FF9900"/>
              </a:solidFill>
              <a:miter lim="800000"/>
              <a:headEnd/>
              <a:tailEnd/>
            </a:ln>
          </p:spPr>
          <p:txBody>
            <a:bodyPr lIns="0" tIns="0" rIns="0" bIns="0" anchor="ct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algn="ctr" eaLnBrk="1" hangingPunct="1"/>
              <a:r>
                <a:rPr lang="ja-JP" altLang="en-US" sz="800"/>
                <a:t>西区</a:t>
              </a:r>
            </a:p>
          </p:txBody>
        </p:sp>
        <p:sp>
          <p:nvSpPr>
            <p:cNvPr id="33925" name="AutoShape 170"/>
            <p:cNvSpPr>
              <a:spLocks/>
            </p:cNvSpPr>
            <p:nvPr/>
          </p:nvSpPr>
          <p:spPr bwMode="auto">
            <a:xfrm>
              <a:off x="7380288" y="765175"/>
              <a:ext cx="431800" cy="179388"/>
            </a:xfrm>
            <a:prstGeom prst="borderCallout2">
              <a:avLst>
                <a:gd name="adj1" fmla="val 106194"/>
                <a:gd name="adj2" fmla="val 68819"/>
                <a:gd name="adj3" fmla="val 153986"/>
                <a:gd name="adj4" fmla="val 69852"/>
                <a:gd name="adj5" fmla="val 197347"/>
                <a:gd name="adj6" fmla="val 121764"/>
              </a:avLst>
            </a:prstGeom>
            <a:solidFill>
              <a:srgbClr val="FFFF99">
                <a:alpha val="79999"/>
              </a:srgbClr>
            </a:solidFill>
            <a:ln w="9525" algn="ctr">
              <a:solidFill>
                <a:srgbClr val="FF9900"/>
              </a:solidFill>
              <a:miter lim="800000"/>
              <a:headEnd/>
              <a:tailEnd/>
            </a:ln>
          </p:spPr>
          <p:txBody>
            <a:bodyPr lIns="0" tIns="0" rIns="0" bIns="0" anchor="ct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algn="ctr" eaLnBrk="1" hangingPunct="1"/>
              <a:r>
                <a:rPr lang="ja-JP" altLang="en-US" sz="800"/>
                <a:t>大正区</a:t>
              </a:r>
            </a:p>
          </p:txBody>
        </p:sp>
        <p:sp>
          <p:nvSpPr>
            <p:cNvPr id="33926" name="AutoShape 170"/>
            <p:cNvSpPr>
              <a:spLocks/>
            </p:cNvSpPr>
            <p:nvPr/>
          </p:nvSpPr>
          <p:spPr bwMode="auto">
            <a:xfrm>
              <a:off x="8316913" y="1125538"/>
              <a:ext cx="431800" cy="177800"/>
            </a:xfrm>
            <a:prstGeom prst="borderCallout2">
              <a:avLst>
                <a:gd name="adj1" fmla="val -8495"/>
                <a:gd name="adj2" fmla="val 45880"/>
                <a:gd name="adj3" fmla="val -71148"/>
                <a:gd name="adj4" fmla="val 43380"/>
                <a:gd name="adj5" fmla="val -104250"/>
                <a:gd name="adj6" fmla="val -7056"/>
              </a:avLst>
            </a:prstGeom>
            <a:solidFill>
              <a:srgbClr val="FFFF99">
                <a:alpha val="79999"/>
              </a:srgbClr>
            </a:solidFill>
            <a:ln w="9525" algn="ctr">
              <a:solidFill>
                <a:srgbClr val="FF9900"/>
              </a:solidFill>
              <a:miter lim="800000"/>
              <a:headEnd/>
              <a:tailEnd/>
            </a:ln>
          </p:spPr>
          <p:txBody>
            <a:bodyPr lIns="0" tIns="0" rIns="0" bIns="0" anchor="ct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algn="ctr" eaLnBrk="1" hangingPunct="1"/>
              <a:r>
                <a:rPr lang="ja-JP" altLang="en-US" sz="800"/>
                <a:t>浪速区</a:t>
              </a:r>
            </a:p>
          </p:txBody>
        </p:sp>
      </p:grpSp>
      <p:grpSp>
        <p:nvGrpSpPr>
          <p:cNvPr id="5" name="グループ化 91"/>
          <p:cNvGrpSpPr>
            <a:grpSpLocks/>
          </p:cNvGrpSpPr>
          <p:nvPr/>
        </p:nvGrpSpPr>
        <p:grpSpPr bwMode="auto">
          <a:xfrm>
            <a:off x="4211638" y="2687638"/>
            <a:ext cx="4708525" cy="3694112"/>
            <a:chOff x="4211960" y="2687638"/>
            <a:chExt cx="4708203" cy="3694112"/>
          </a:xfrm>
        </p:grpSpPr>
        <p:grpSp>
          <p:nvGrpSpPr>
            <p:cNvPr id="6" name="グループ化 121"/>
            <p:cNvGrpSpPr>
              <a:grpSpLocks/>
            </p:cNvGrpSpPr>
            <p:nvPr/>
          </p:nvGrpSpPr>
          <p:grpSpPr bwMode="auto">
            <a:xfrm>
              <a:off x="4211960" y="2687638"/>
              <a:ext cx="4708203" cy="3694112"/>
              <a:chOff x="2235850" y="1124744"/>
              <a:chExt cx="6728638" cy="5278645"/>
            </a:xfrm>
          </p:grpSpPr>
          <p:grpSp>
            <p:nvGrpSpPr>
              <p:cNvPr id="7" name="グループ化 89"/>
              <p:cNvGrpSpPr>
                <a:grpSpLocks/>
              </p:cNvGrpSpPr>
              <p:nvPr/>
            </p:nvGrpSpPr>
            <p:grpSpPr bwMode="auto">
              <a:xfrm>
                <a:off x="2235850" y="1124744"/>
                <a:ext cx="6728638" cy="5278645"/>
                <a:chOff x="1299746" y="1124744"/>
                <a:chExt cx="6728638" cy="5278645"/>
              </a:xfrm>
            </p:grpSpPr>
            <p:grpSp>
              <p:nvGrpSpPr>
                <p:cNvPr id="8" name="グループ化 66"/>
                <p:cNvGrpSpPr>
                  <a:grpSpLocks/>
                </p:cNvGrpSpPr>
                <p:nvPr/>
              </p:nvGrpSpPr>
              <p:grpSpPr bwMode="auto">
                <a:xfrm>
                  <a:off x="1299746" y="1124744"/>
                  <a:ext cx="6171421" cy="5278645"/>
                  <a:chOff x="1155730" y="1052736"/>
                  <a:chExt cx="6171421" cy="5278645"/>
                </a:xfrm>
              </p:grpSpPr>
              <p:grpSp>
                <p:nvGrpSpPr>
                  <p:cNvPr id="9" name="グループ化 64"/>
                  <p:cNvGrpSpPr>
                    <a:grpSpLocks/>
                  </p:cNvGrpSpPr>
                  <p:nvPr/>
                </p:nvGrpSpPr>
                <p:grpSpPr bwMode="auto">
                  <a:xfrm>
                    <a:off x="1155730" y="1052736"/>
                    <a:ext cx="6171421" cy="5278645"/>
                    <a:chOff x="1659786" y="764704"/>
                    <a:chExt cx="6171421" cy="5278645"/>
                  </a:xfrm>
                </p:grpSpPr>
                <p:grpSp>
                  <p:nvGrpSpPr>
                    <p:cNvPr id="10" name="グループ化 46"/>
                    <p:cNvGrpSpPr>
                      <a:grpSpLocks/>
                    </p:cNvGrpSpPr>
                    <p:nvPr/>
                  </p:nvGrpSpPr>
                  <p:grpSpPr bwMode="auto">
                    <a:xfrm>
                      <a:off x="1659786" y="764704"/>
                      <a:ext cx="6171421" cy="5278645"/>
                      <a:chOff x="1443762" y="764704"/>
                      <a:chExt cx="6171421" cy="5278645"/>
                    </a:xfrm>
                  </p:grpSpPr>
                  <p:grpSp>
                    <p:nvGrpSpPr>
                      <p:cNvPr id="11" name="グループ化 73"/>
                      <p:cNvGrpSpPr/>
                      <p:nvPr/>
                    </p:nvGrpSpPr>
                    <p:grpSpPr>
                      <a:xfrm>
                        <a:off x="1443762" y="764704"/>
                        <a:ext cx="6171421" cy="5278645"/>
                        <a:chOff x="-103902" y="0"/>
                        <a:chExt cx="6171421" cy="5278645"/>
                      </a:xfrm>
                      <a:solidFill>
                        <a:schemeClr val="bg1"/>
                      </a:solidFill>
                    </p:grpSpPr>
                    <p:pic>
                      <p:nvPicPr>
                        <p:cNvPr id="173" name="図 172"/>
                        <p:cNvPicPr>
                          <a:picLocks noChangeAspect="1"/>
                        </p:cNvPicPr>
                        <p:nvPr/>
                      </p:nvPicPr>
                      <p:blipFill rotWithShape="1">
                        <a:blip r:embed="rId3" cstate="print"/>
                        <a:srcRect l="28053" t="27276" r="36958" b="7655"/>
                        <a:stretch/>
                      </p:blipFill>
                      <p:spPr>
                        <a:xfrm>
                          <a:off x="60623" y="28574"/>
                          <a:ext cx="5972993" cy="5201210"/>
                        </a:xfrm>
                        <a:prstGeom prst="rect">
                          <a:avLst/>
                        </a:prstGeom>
                        <a:grpFill/>
                      </p:spPr>
                    </p:pic>
                    <p:sp>
                      <p:nvSpPr>
                        <p:cNvPr id="174" name="正方形/長方形 173"/>
                        <p:cNvSpPr/>
                        <p:nvPr/>
                      </p:nvSpPr>
                      <p:spPr>
                        <a:xfrm>
                          <a:off x="-103902" y="28574"/>
                          <a:ext cx="1539167" cy="223837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defRPr/>
                          </a:pPr>
                          <a:endParaRPr lang="ja-JP" altLang="en-US"/>
                        </a:p>
                      </p:txBody>
                    </p:sp>
                    <p:sp>
                      <p:nvSpPr>
                        <p:cNvPr id="175" name="正方形/長方形 174"/>
                        <p:cNvSpPr/>
                        <p:nvPr/>
                      </p:nvSpPr>
                      <p:spPr>
                        <a:xfrm>
                          <a:off x="1413173" y="400049"/>
                          <a:ext cx="571500" cy="62865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defRPr/>
                          </a:pPr>
                          <a:endParaRPr lang="ja-JP" altLang="en-US"/>
                        </a:p>
                      </p:txBody>
                    </p:sp>
                    <p:sp>
                      <p:nvSpPr>
                        <p:cNvPr id="176" name="フリーフォーム 175"/>
                        <p:cNvSpPr/>
                        <p:nvPr/>
                      </p:nvSpPr>
                      <p:spPr>
                        <a:xfrm>
                          <a:off x="2394248" y="28574"/>
                          <a:ext cx="884238" cy="752476"/>
                        </a:xfrm>
                        <a:custGeom>
                          <a:avLst/>
                          <a:gdLst>
                            <a:gd name="connsiteX0" fmla="*/ 876300 w 884237"/>
                            <a:gd name="connsiteY0" fmla="*/ 19050 h 752475"/>
                            <a:gd name="connsiteX1" fmla="*/ 762000 w 884237"/>
                            <a:gd name="connsiteY1" fmla="*/ 76200 h 752475"/>
                            <a:gd name="connsiteX2" fmla="*/ 714375 w 884237"/>
                            <a:gd name="connsiteY2" fmla="*/ 142875 h 752475"/>
                            <a:gd name="connsiteX3" fmla="*/ 685800 w 884237"/>
                            <a:gd name="connsiteY3" fmla="*/ 171450 h 752475"/>
                            <a:gd name="connsiteX4" fmla="*/ 676275 w 884237"/>
                            <a:gd name="connsiteY4" fmla="*/ 200025 h 752475"/>
                            <a:gd name="connsiteX5" fmla="*/ 628650 w 884237"/>
                            <a:gd name="connsiteY5" fmla="*/ 257175 h 752475"/>
                            <a:gd name="connsiteX6" fmla="*/ 600075 w 884237"/>
                            <a:gd name="connsiteY6" fmla="*/ 276225 h 752475"/>
                            <a:gd name="connsiteX7" fmla="*/ 552450 w 884237"/>
                            <a:gd name="connsiteY7" fmla="*/ 323850 h 752475"/>
                            <a:gd name="connsiteX8" fmla="*/ 533400 w 884237"/>
                            <a:gd name="connsiteY8" fmla="*/ 352425 h 752475"/>
                            <a:gd name="connsiteX9" fmla="*/ 504825 w 884237"/>
                            <a:gd name="connsiteY9" fmla="*/ 381000 h 752475"/>
                            <a:gd name="connsiteX10" fmla="*/ 485775 w 884237"/>
                            <a:gd name="connsiteY10" fmla="*/ 409575 h 752475"/>
                            <a:gd name="connsiteX11" fmla="*/ 419100 w 884237"/>
                            <a:gd name="connsiteY11" fmla="*/ 447675 h 752475"/>
                            <a:gd name="connsiteX12" fmla="*/ 371475 w 884237"/>
                            <a:gd name="connsiteY12" fmla="*/ 495300 h 752475"/>
                            <a:gd name="connsiteX13" fmla="*/ 342900 w 884237"/>
                            <a:gd name="connsiteY13" fmla="*/ 523875 h 752475"/>
                            <a:gd name="connsiteX14" fmla="*/ 285750 w 884237"/>
                            <a:gd name="connsiteY14" fmla="*/ 571500 h 752475"/>
                            <a:gd name="connsiteX15" fmla="*/ 247650 w 884237"/>
                            <a:gd name="connsiteY15" fmla="*/ 638175 h 752475"/>
                            <a:gd name="connsiteX16" fmla="*/ 219075 w 884237"/>
                            <a:gd name="connsiteY16" fmla="*/ 647700 h 752475"/>
                            <a:gd name="connsiteX17" fmla="*/ 171450 w 884237"/>
                            <a:gd name="connsiteY17" fmla="*/ 704850 h 752475"/>
                            <a:gd name="connsiteX18" fmla="*/ 152400 w 884237"/>
                            <a:gd name="connsiteY18" fmla="*/ 733425 h 752475"/>
                            <a:gd name="connsiteX19" fmla="*/ 95250 w 884237"/>
                            <a:gd name="connsiteY19" fmla="*/ 752475 h 752475"/>
                            <a:gd name="connsiteX20" fmla="*/ 57150 w 884237"/>
                            <a:gd name="connsiteY20" fmla="*/ 742950 h 752475"/>
                            <a:gd name="connsiteX21" fmla="*/ 9525 w 884237"/>
                            <a:gd name="connsiteY21" fmla="*/ 638175 h 752475"/>
                            <a:gd name="connsiteX22" fmla="*/ 0 w 884237"/>
                            <a:gd name="connsiteY22" fmla="*/ 609600 h 752475"/>
                            <a:gd name="connsiteX23" fmla="*/ 9525 w 884237"/>
                            <a:gd name="connsiteY23" fmla="*/ 495300 h 752475"/>
                            <a:gd name="connsiteX24" fmla="*/ 19050 w 884237"/>
                            <a:gd name="connsiteY24" fmla="*/ 457200 h 752475"/>
                            <a:gd name="connsiteX25" fmla="*/ 47625 w 884237"/>
                            <a:gd name="connsiteY25" fmla="*/ 438150 h 752475"/>
                            <a:gd name="connsiteX26" fmla="*/ 95250 w 884237"/>
                            <a:gd name="connsiteY26" fmla="*/ 371475 h 752475"/>
                            <a:gd name="connsiteX27" fmla="*/ 123825 w 884237"/>
                            <a:gd name="connsiteY27" fmla="*/ 361950 h 752475"/>
                            <a:gd name="connsiteX28" fmla="*/ 180975 w 884237"/>
                            <a:gd name="connsiteY28" fmla="*/ 323850 h 752475"/>
                            <a:gd name="connsiteX29" fmla="*/ 209550 w 884237"/>
                            <a:gd name="connsiteY29" fmla="*/ 295275 h 752475"/>
                            <a:gd name="connsiteX30" fmla="*/ 238125 w 884237"/>
                            <a:gd name="connsiteY30" fmla="*/ 276225 h 752475"/>
                            <a:gd name="connsiteX31" fmla="*/ 257175 w 884237"/>
                            <a:gd name="connsiteY31" fmla="*/ 247650 h 752475"/>
                            <a:gd name="connsiteX32" fmla="*/ 304800 w 884237"/>
                            <a:gd name="connsiteY32" fmla="*/ 219075 h 752475"/>
                            <a:gd name="connsiteX33" fmla="*/ 361950 w 884237"/>
                            <a:gd name="connsiteY33" fmla="*/ 180975 h 752475"/>
                            <a:gd name="connsiteX34" fmla="*/ 390525 w 884237"/>
                            <a:gd name="connsiteY34" fmla="*/ 152400 h 752475"/>
                            <a:gd name="connsiteX35" fmla="*/ 447675 w 884237"/>
                            <a:gd name="connsiteY35" fmla="*/ 133350 h 752475"/>
                            <a:gd name="connsiteX36" fmla="*/ 533400 w 884237"/>
                            <a:gd name="connsiteY36" fmla="*/ 85725 h 752475"/>
                            <a:gd name="connsiteX37" fmla="*/ 600075 w 884237"/>
                            <a:gd name="connsiteY37" fmla="*/ 57150 h 752475"/>
                            <a:gd name="connsiteX38" fmla="*/ 628650 w 884237"/>
                            <a:gd name="connsiteY38" fmla="*/ 38100 h 752475"/>
                            <a:gd name="connsiteX39" fmla="*/ 657225 w 884237"/>
                            <a:gd name="connsiteY39" fmla="*/ 28575 h 752475"/>
                            <a:gd name="connsiteX40" fmla="*/ 714375 w 884237"/>
                            <a:gd name="connsiteY40" fmla="*/ 0 h 752475"/>
                            <a:gd name="connsiteX41" fmla="*/ 876300 w 884237"/>
                            <a:gd name="connsiteY41" fmla="*/ 19050 h 752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884237" h="752475">
                              <a:moveTo>
                                <a:pt x="876300" y="19050"/>
                              </a:moveTo>
                              <a:cubicBezTo>
                                <a:pt x="884237" y="31750"/>
                                <a:pt x="798527" y="54284"/>
                                <a:pt x="762000" y="76200"/>
                              </a:cubicBezTo>
                              <a:cubicBezTo>
                                <a:pt x="724852" y="98489"/>
                                <a:pt x="737903" y="109936"/>
                                <a:pt x="714375" y="142875"/>
                              </a:cubicBezTo>
                              <a:cubicBezTo>
                                <a:pt x="706545" y="153836"/>
                                <a:pt x="695325" y="161925"/>
                                <a:pt x="685800" y="171450"/>
                              </a:cubicBezTo>
                              <a:cubicBezTo>
                                <a:pt x="682625" y="180975"/>
                                <a:pt x="680765" y="191045"/>
                                <a:pt x="676275" y="200025"/>
                              </a:cubicBezTo>
                              <a:cubicBezTo>
                                <a:pt x="665571" y="221432"/>
                                <a:pt x="646706" y="242128"/>
                                <a:pt x="628650" y="257175"/>
                              </a:cubicBezTo>
                              <a:cubicBezTo>
                                <a:pt x="619856" y="264504"/>
                                <a:pt x="609600" y="269875"/>
                                <a:pt x="600075" y="276225"/>
                              </a:cubicBezTo>
                              <a:cubicBezTo>
                                <a:pt x="549275" y="352425"/>
                                <a:pt x="615950" y="260350"/>
                                <a:pt x="552450" y="323850"/>
                              </a:cubicBezTo>
                              <a:cubicBezTo>
                                <a:pt x="544355" y="331945"/>
                                <a:pt x="540729" y="343631"/>
                                <a:pt x="533400" y="352425"/>
                              </a:cubicBezTo>
                              <a:cubicBezTo>
                                <a:pt x="524776" y="362773"/>
                                <a:pt x="513449" y="370652"/>
                                <a:pt x="504825" y="381000"/>
                              </a:cubicBezTo>
                              <a:cubicBezTo>
                                <a:pt x="497496" y="389794"/>
                                <a:pt x="493870" y="401480"/>
                                <a:pt x="485775" y="409575"/>
                              </a:cubicBezTo>
                              <a:cubicBezTo>
                                <a:pt x="472312" y="423038"/>
                                <a:pt x="434041" y="440204"/>
                                <a:pt x="419100" y="447675"/>
                              </a:cubicBezTo>
                              <a:cubicBezTo>
                                <a:pt x="384175" y="500063"/>
                                <a:pt x="419100" y="455613"/>
                                <a:pt x="371475" y="495300"/>
                              </a:cubicBezTo>
                              <a:cubicBezTo>
                                <a:pt x="361127" y="503924"/>
                                <a:pt x="353248" y="515251"/>
                                <a:pt x="342900" y="523875"/>
                              </a:cubicBezTo>
                              <a:cubicBezTo>
                                <a:pt x="313414" y="548447"/>
                                <a:pt x="310304" y="537125"/>
                                <a:pt x="285750" y="571500"/>
                              </a:cubicBezTo>
                              <a:cubicBezTo>
                                <a:pt x="276375" y="584625"/>
                                <a:pt x="262648" y="626176"/>
                                <a:pt x="247650" y="638175"/>
                              </a:cubicBezTo>
                              <a:cubicBezTo>
                                <a:pt x="239810" y="644447"/>
                                <a:pt x="228600" y="644525"/>
                                <a:pt x="219075" y="647700"/>
                              </a:cubicBezTo>
                              <a:cubicBezTo>
                                <a:pt x="171777" y="718646"/>
                                <a:pt x="232566" y="631511"/>
                                <a:pt x="171450" y="704850"/>
                              </a:cubicBezTo>
                              <a:cubicBezTo>
                                <a:pt x="164121" y="713644"/>
                                <a:pt x="162108" y="727358"/>
                                <a:pt x="152400" y="733425"/>
                              </a:cubicBezTo>
                              <a:cubicBezTo>
                                <a:pt x="135372" y="744068"/>
                                <a:pt x="95250" y="752475"/>
                                <a:pt x="95250" y="752475"/>
                              </a:cubicBezTo>
                              <a:cubicBezTo>
                                <a:pt x="82550" y="749300"/>
                                <a:pt x="68516" y="749445"/>
                                <a:pt x="57150" y="742950"/>
                              </a:cubicBezTo>
                              <a:cubicBezTo>
                                <a:pt x="13644" y="718089"/>
                                <a:pt x="24880" y="684241"/>
                                <a:pt x="9525" y="638175"/>
                              </a:cubicBezTo>
                              <a:lnTo>
                                <a:pt x="0" y="609600"/>
                              </a:lnTo>
                              <a:cubicBezTo>
                                <a:pt x="3175" y="571500"/>
                                <a:pt x="4783" y="533237"/>
                                <a:pt x="9525" y="495300"/>
                              </a:cubicBezTo>
                              <a:cubicBezTo>
                                <a:pt x="11149" y="482310"/>
                                <a:pt x="11788" y="468092"/>
                                <a:pt x="19050" y="457200"/>
                              </a:cubicBezTo>
                              <a:cubicBezTo>
                                <a:pt x="25400" y="447675"/>
                                <a:pt x="38100" y="444500"/>
                                <a:pt x="47625" y="438150"/>
                              </a:cubicBezTo>
                              <a:cubicBezTo>
                                <a:pt x="62523" y="408354"/>
                                <a:pt x="66289" y="390783"/>
                                <a:pt x="95250" y="371475"/>
                              </a:cubicBezTo>
                              <a:cubicBezTo>
                                <a:pt x="103604" y="365906"/>
                                <a:pt x="114300" y="365125"/>
                                <a:pt x="123825" y="361950"/>
                              </a:cubicBezTo>
                              <a:cubicBezTo>
                                <a:pt x="214982" y="270793"/>
                                <a:pt x="98267" y="378989"/>
                                <a:pt x="180975" y="323850"/>
                              </a:cubicBezTo>
                              <a:cubicBezTo>
                                <a:pt x="192183" y="316378"/>
                                <a:pt x="199202" y="303899"/>
                                <a:pt x="209550" y="295275"/>
                              </a:cubicBezTo>
                              <a:cubicBezTo>
                                <a:pt x="218344" y="287946"/>
                                <a:pt x="228600" y="282575"/>
                                <a:pt x="238125" y="276225"/>
                              </a:cubicBezTo>
                              <a:cubicBezTo>
                                <a:pt x="244475" y="266700"/>
                                <a:pt x="248483" y="255100"/>
                                <a:pt x="257175" y="247650"/>
                              </a:cubicBezTo>
                              <a:cubicBezTo>
                                <a:pt x="271231" y="235602"/>
                                <a:pt x="289181" y="229014"/>
                                <a:pt x="304800" y="219075"/>
                              </a:cubicBezTo>
                              <a:cubicBezTo>
                                <a:pt x="324116" y="206783"/>
                                <a:pt x="342900" y="193675"/>
                                <a:pt x="361950" y="180975"/>
                              </a:cubicBezTo>
                              <a:cubicBezTo>
                                <a:pt x="373158" y="173503"/>
                                <a:pt x="378750" y="158942"/>
                                <a:pt x="390525" y="152400"/>
                              </a:cubicBezTo>
                              <a:cubicBezTo>
                                <a:pt x="408078" y="142648"/>
                                <a:pt x="447675" y="133350"/>
                                <a:pt x="447675" y="133350"/>
                              </a:cubicBezTo>
                              <a:cubicBezTo>
                                <a:pt x="513179" y="89681"/>
                                <a:pt x="483105" y="102490"/>
                                <a:pt x="533400" y="85725"/>
                              </a:cubicBezTo>
                              <a:cubicBezTo>
                                <a:pt x="605139" y="37899"/>
                                <a:pt x="513965" y="94054"/>
                                <a:pt x="600075" y="57150"/>
                              </a:cubicBezTo>
                              <a:cubicBezTo>
                                <a:pt x="610597" y="52641"/>
                                <a:pt x="618411" y="43220"/>
                                <a:pt x="628650" y="38100"/>
                              </a:cubicBezTo>
                              <a:cubicBezTo>
                                <a:pt x="637630" y="33610"/>
                                <a:pt x="647700" y="31750"/>
                                <a:pt x="657225" y="28575"/>
                              </a:cubicBezTo>
                              <a:cubicBezTo>
                                <a:pt x="671672" y="18943"/>
                                <a:pt x="694657" y="0"/>
                                <a:pt x="714375" y="0"/>
                              </a:cubicBezTo>
                              <a:cubicBezTo>
                                <a:pt x="765274" y="0"/>
                                <a:pt x="868363" y="6350"/>
                                <a:pt x="876300" y="1905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defRPr/>
                          </a:pPr>
                          <a:endParaRPr lang="ja-JP" altLang="en-US"/>
                        </a:p>
                      </p:txBody>
                    </p:sp>
                    <p:sp>
                      <p:nvSpPr>
                        <p:cNvPr id="177" name="正方形/長方形 176"/>
                        <p:cNvSpPr/>
                        <p:nvPr/>
                      </p:nvSpPr>
                      <p:spPr>
                        <a:xfrm>
                          <a:off x="5185073" y="1581149"/>
                          <a:ext cx="847725" cy="366712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defRPr/>
                          </a:pPr>
                          <a:endParaRPr lang="ja-JP" altLang="en-US"/>
                        </a:p>
                      </p:txBody>
                    </p:sp>
                    <p:sp>
                      <p:nvSpPr>
                        <p:cNvPr id="178" name="正方形/長方形 177"/>
                        <p:cNvSpPr/>
                        <p:nvPr/>
                      </p:nvSpPr>
                      <p:spPr>
                        <a:xfrm>
                          <a:off x="2889548" y="3486149"/>
                          <a:ext cx="2295525" cy="17526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defRPr/>
                          </a:pPr>
                          <a:endParaRPr lang="ja-JP" altLang="en-US"/>
                        </a:p>
                      </p:txBody>
                    </p:sp>
                    <p:sp>
                      <p:nvSpPr>
                        <p:cNvPr id="179" name="フリーフォーム 178"/>
                        <p:cNvSpPr/>
                        <p:nvPr/>
                      </p:nvSpPr>
                      <p:spPr>
                        <a:xfrm>
                          <a:off x="2146598" y="4804675"/>
                          <a:ext cx="594159" cy="473970"/>
                        </a:xfrm>
                        <a:custGeom>
                          <a:avLst/>
                          <a:gdLst>
                            <a:gd name="connsiteX0" fmla="*/ 514350 w 594159"/>
                            <a:gd name="connsiteY0" fmla="*/ 453124 h 473970"/>
                            <a:gd name="connsiteX1" fmla="*/ 447675 w 594159"/>
                            <a:gd name="connsiteY1" fmla="*/ 434074 h 473970"/>
                            <a:gd name="connsiteX2" fmla="*/ 419100 w 594159"/>
                            <a:gd name="connsiteY2" fmla="*/ 424549 h 473970"/>
                            <a:gd name="connsiteX3" fmla="*/ 361950 w 594159"/>
                            <a:gd name="connsiteY3" fmla="*/ 415024 h 473970"/>
                            <a:gd name="connsiteX4" fmla="*/ 257175 w 594159"/>
                            <a:gd name="connsiteY4" fmla="*/ 386449 h 473970"/>
                            <a:gd name="connsiteX5" fmla="*/ 228600 w 594159"/>
                            <a:gd name="connsiteY5" fmla="*/ 367399 h 473970"/>
                            <a:gd name="connsiteX6" fmla="*/ 190500 w 594159"/>
                            <a:gd name="connsiteY6" fmla="*/ 357874 h 473970"/>
                            <a:gd name="connsiteX7" fmla="*/ 161925 w 594159"/>
                            <a:gd name="connsiteY7" fmla="*/ 329299 h 473970"/>
                            <a:gd name="connsiteX8" fmla="*/ 133350 w 594159"/>
                            <a:gd name="connsiteY8" fmla="*/ 310249 h 473970"/>
                            <a:gd name="connsiteX9" fmla="*/ 76200 w 594159"/>
                            <a:gd name="connsiteY9" fmla="*/ 262624 h 473970"/>
                            <a:gd name="connsiteX10" fmla="*/ 57150 w 594159"/>
                            <a:gd name="connsiteY10" fmla="*/ 224524 h 473970"/>
                            <a:gd name="connsiteX11" fmla="*/ 28575 w 594159"/>
                            <a:gd name="connsiteY11" fmla="*/ 195949 h 473970"/>
                            <a:gd name="connsiteX12" fmla="*/ 9525 w 594159"/>
                            <a:gd name="connsiteY12" fmla="*/ 138799 h 473970"/>
                            <a:gd name="connsiteX13" fmla="*/ 0 w 594159"/>
                            <a:gd name="connsiteY13" fmla="*/ 110224 h 473970"/>
                            <a:gd name="connsiteX14" fmla="*/ 9525 w 594159"/>
                            <a:gd name="connsiteY14" fmla="*/ 34024 h 473970"/>
                            <a:gd name="connsiteX15" fmla="*/ 104775 w 594159"/>
                            <a:gd name="connsiteY15" fmla="*/ 5449 h 473970"/>
                            <a:gd name="connsiteX16" fmla="*/ 400050 w 594159"/>
                            <a:gd name="connsiteY16" fmla="*/ 53074 h 473970"/>
                            <a:gd name="connsiteX17" fmla="*/ 428625 w 594159"/>
                            <a:gd name="connsiteY17" fmla="*/ 81649 h 473970"/>
                            <a:gd name="connsiteX18" fmla="*/ 457200 w 594159"/>
                            <a:gd name="connsiteY18" fmla="*/ 119749 h 473970"/>
                            <a:gd name="connsiteX19" fmla="*/ 466725 w 594159"/>
                            <a:gd name="connsiteY19" fmla="*/ 148324 h 473970"/>
                            <a:gd name="connsiteX20" fmla="*/ 514350 w 594159"/>
                            <a:gd name="connsiteY20" fmla="*/ 214999 h 473970"/>
                            <a:gd name="connsiteX21" fmla="*/ 533400 w 594159"/>
                            <a:gd name="connsiteY21" fmla="*/ 272149 h 473970"/>
                            <a:gd name="connsiteX22" fmla="*/ 552450 w 594159"/>
                            <a:gd name="connsiteY22" fmla="*/ 300724 h 473970"/>
                            <a:gd name="connsiteX23" fmla="*/ 571500 w 594159"/>
                            <a:gd name="connsiteY23" fmla="*/ 357874 h 473970"/>
                            <a:gd name="connsiteX24" fmla="*/ 533400 w 594159"/>
                            <a:gd name="connsiteY24" fmla="*/ 472174 h 473970"/>
                            <a:gd name="connsiteX25" fmla="*/ 514350 w 594159"/>
                            <a:gd name="connsiteY25" fmla="*/ 453124 h 473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94159" h="473970">
                              <a:moveTo>
                                <a:pt x="514350" y="453124"/>
                              </a:moveTo>
                              <a:cubicBezTo>
                                <a:pt x="500062" y="446774"/>
                                <a:pt x="469815" y="440716"/>
                                <a:pt x="447675" y="434074"/>
                              </a:cubicBezTo>
                              <a:cubicBezTo>
                                <a:pt x="438058" y="431189"/>
                                <a:pt x="428901" y="426727"/>
                                <a:pt x="419100" y="424549"/>
                              </a:cubicBezTo>
                              <a:cubicBezTo>
                                <a:pt x="400247" y="420359"/>
                                <a:pt x="380834" y="419071"/>
                                <a:pt x="361950" y="415024"/>
                              </a:cubicBezTo>
                              <a:cubicBezTo>
                                <a:pt x="301792" y="402133"/>
                                <a:pt x="300701" y="400958"/>
                                <a:pt x="257175" y="386449"/>
                              </a:cubicBezTo>
                              <a:cubicBezTo>
                                <a:pt x="247650" y="380099"/>
                                <a:pt x="239122" y="371908"/>
                                <a:pt x="228600" y="367399"/>
                              </a:cubicBezTo>
                              <a:cubicBezTo>
                                <a:pt x="216568" y="362242"/>
                                <a:pt x="201866" y="364369"/>
                                <a:pt x="190500" y="357874"/>
                              </a:cubicBezTo>
                              <a:cubicBezTo>
                                <a:pt x="178804" y="351191"/>
                                <a:pt x="172273" y="337923"/>
                                <a:pt x="161925" y="329299"/>
                              </a:cubicBezTo>
                              <a:cubicBezTo>
                                <a:pt x="153131" y="321970"/>
                                <a:pt x="142144" y="317578"/>
                                <a:pt x="133350" y="310249"/>
                              </a:cubicBezTo>
                              <a:cubicBezTo>
                                <a:pt x="60011" y="249133"/>
                                <a:pt x="147146" y="309922"/>
                                <a:pt x="76200" y="262624"/>
                              </a:cubicBezTo>
                              <a:cubicBezTo>
                                <a:pt x="69850" y="249924"/>
                                <a:pt x="65403" y="236078"/>
                                <a:pt x="57150" y="224524"/>
                              </a:cubicBezTo>
                              <a:cubicBezTo>
                                <a:pt x="49320" y="213563"/>
                                <a:pt x="35117" y="207724"/>
                                <a:pt x="28575" y="195949"/>
                              </a:cubicBezTo>
                              <a:cubicBezTo>
                                <a:pt x="18823" y="178396"/>
                                <a:pt x="15875" y="157849"/>
                                <a:pt x="9525" y="138799"/>
                              </a:cubicBezTo>
                              <a:lnTo>
                                <a:pt x="0" y="110224"/>
                              </a:lnTo>
                              <a:cubicBezTo>
                                <a:pt x="3175" y="84824"/>
                                <a:pt x="18" y="57791"/>
                                <a:pt x="9525" y="34024"/>
                              </a:cubicBezTo>
                              <a:cubicBezTo>
                                <a:pt x="20026" y="7771"/>
                                <a:pt x="98848" y="6296"/>
                                <a:pt x="104775" y="5449"/>
                              </a:cubicBezTo>
                              <a:cubicBezTo>
                                <a:pt x="127353" y="7958"/>
                                <a:pt x="325746" y="0"/>
                                <a:pt x="400050" y="53074"/>
                              </a:cubicBezTo>
                              <a:cubicBezTo>
                                <a:pt x="411011" y="60904"/>
                                <a:pt x="419859" y="71422"/>
                                <a:pt x="428625" y="81649"/>
                              </a:cubicBezTo>
                              <a:cubicBezTo>
                                <a:pt x="438956" y="93702"/>
                                <a:pt x="447675" y="107049"/>
                                <a:pt x="457200" y="119749"/>
                              </a:cubicBezTo>
                              <a:cubicBezTo>
                                <a:pt x="460375" y="129274"/>
                                <a:pt x="461744" y="139607"/>
                                <a:pt x="466725" y="148324"/>
                              </a:cubicBezTo>
                              <a:cubicBezTo>
                                <a:pt x="473761" y="160637"/>
                                <a:pt x="506979" y="198414"/>
                                <a:pt x="514350" y="214999"/>
                              </a:cubicBezTo>
                              <a:cubicBezTo>
                                <a:pt x="522505" y="233349"/>
                                <a:pt x="527050" y="253099"/>
                                <a:pt x="533400" y="272149"/>
                              </a:cubicBezTo>
                              <a:cubicBezTo>
                                <a:pt x="537020" y="283009"/>
                                <a:pt x="547801" y="290263"/>
                                <a:pt x="552450" y="300724"/>
                              </a:cubicBezTo>
                              <a:cubicBezTo>
                                <a:pt x="560605" y="319074"/>
                                <a:pt x="571500" y="357874"/>
                                <a:pt x="571500" y="357874"/>
                              </a:cubicBezTo>
                              <a:cubicBezTo>
                                <a:pt x="564856" y="430961"/>
                                <a:pt x="594159" y="463494"/>
                                <a:pt x="533400" y="472174"/>
                              </a:cubicBezTo>
                              <a:cubicBezTo>
                                <a:pt x="520828" y="473970"/>
                                <a:pt x="528638" y="459474"/>
                                <a:pt x="514350" y="45312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defRPr/>
                          </a:pPr>
                          <a:endParaRPr lang="ja-JP" altLang="en-US"/>
                        </a:p>
                      </p:txBody>
                    </p:sp>
                    <p:sp>
                      <p:nvSpPr>
                        <p:cNvPr id="180" name="フリーフォーム 179"/>
                        <p:cNvSpPr/>
                        <p:nvPr/>
                      </p:nvSpPr>
                      <p:spPr>
                        <a:xfrm>
                          <a:off x="0" y="3722317"/>
                          <a:ext cx="193973" cy="138482"/>
                        </a:xfrm>
                        <a:custGeom>
                          <a:avLst/>
                          <a:gdLst>
                            <a:gd name="connsiteX0" fmla="*/ 165398 w 193973"/>
                            <a:gd name="connsiteY0" fmla="*/ 125782 h 138482"/>
                            <a:gd name="connsiteX1" fmla="*/ 12998 w 193973"/>
                            <a:gd name="connsiteY1" fmla="*/ 116257 h 138482"/>
                            <a:gd name="connsiteX2" fmla="*/ 3473 w 193973"/>
                            <a:gd name="connsiteY2" fmla="*/ 87682 h 138482"/>
                            <a:gd name="connsiteX3" fmla="*/ 41573 w 193973"/>
                            <a:gd name="connsiteY3" fmla="*/ 1957 h 138482"/>
                            <a:gd name="connsiteX4" fmla="*/ 174923 w 193973"/>
                            <a:gd name="connsiteY4" fmla="*/ 11482 h 138482"/>
                            <a:gd name="connsiteX5" fmla="*/ 184448 w 193973"/>
                            <a:gd name="connsiteY5" fmla="*/ 40057 h 138482"/>
                            <a:gd name="connsiteX6" fmla="*/ 165398 w 193973"/>
                            <a:gd name="connsiteY6" fmla="*/ 125782 h 138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73" h="138482">
                              <a:moveTo>
                                <a:pt x="165398" y="125782"/>
                              </a:moveTo>
                              <a:cubicBezTo>
                                <a:pt x="136823" y="138482"/>
                                <a:pt x="62544" y="127915"/>
                                <a:pt x="12998" y="116257"/>
                              </a:cubicBezTo>
                              <a:cubicBezTo>
                                <a:pt x="3225" y="113957"/>
                                <a:pt x="3473" y="97722"/>
                                <a:pt x="3473" y="87682"/>
                              </a:cubicBezTo>
                              <a:cubicBezTo>
                                <a:pt x="3473" y="17104"/>
                                <a:pt x="0" y="29672"/>
                                <a:pt x="41573" y="1957"/>
                              </a:cubicBezTo>
                              <a:cubicBezTo>
                                <a:pt x="86023" y="5132"/>
                                <a:pt x="131864" y="0"/>
                                <a:pt x="174923" y="11482"/>
                              </a:cubicBezTo>
                              <a:cubicBezTo>
                                <a:pt x="184624" y="14069"/>
                                <a:pt x="184448" y="30017"/>
                                <a:pt x="184448" y="40057"/>
                              </a:cubicBezTo>
                              <a:cubicBezTo>
                                <a:pt x="184448" y="103471"/>
                                <a:pt x="193973" y="113082"/>
                                <a:pt x="165398" y="12578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defRPr/>
                          </a:pPr>
                          <a:endParaRPr lang="ja-JP" altLang="en-US"/>
                        </a:p>
                      </p:txBody>
                    </p:sp>
                    <p:sp>
                      <p:nvSpPr>
                        <p:cNvPr id="181" name="フリーフォーム 180"/>
                        <p:cNvSpPr/>
                        <p:nvPr/>
                      </p:nvSpPr>
                      <p:spPr>
                        <a:xfrm>
                          <a:off x="4975523" y="0"/>
                          <a:ext cx="214719" cy="170544"/>
                        </a:xfrm>
                        <a:custGeom>
                          <a:avLst/>
                          <a:gdLst>
                            <a:gd name="connsiteX0" fmla="*/ 183524 w 226793"/>
                            <a:gd name="connsiteY0" fmla="*/ 67463 h 123707"/>
                            <a:gd name="connsiteX1" fmla="*/ 59699 w 226793"/>
                            <a:gd name="connsiteY1" fmla="*/ 76988 h 123707"/>
                            <a:gd name="connsiteX2" fmla="*/ 97799 w 226793"/>
                            <a:gd name="connsiteY2" fmla="*/ 788 h 123707"/>
                            <a:gd name="connsiteX3" fmla="*/ 202574 w 226793"/>
                            <a:gd name="connsiteY3" fmla="*/ 10313 h 123707"/>
                            <a:gd name="connsiteX4" fmla="*/ 212099 w 226793"/>
                            <a:gd name="connsiteY4" fmla="*/ 76988 h 123707"/>
                            <a:gd name="connsiteX5" fmla="*/ 183524 w 226793"/>
                            <a:gd name="connsiteY5" fmla="*/ 67463 h 123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6793" h="123707">
                              <a:moveTo>
                                <a:pt x="183524" y="67463"/>
                              </a:moveTo>
                              <a:cubicBezTo>
                                <a:pt x="158124" y="67463"/>
                                <a:pt x="112258" y="123707"/>
                                <a:pt x="59699" y="76988"/>
                              </a:cubicBezTo>
                              <a:cubicBezTo>
                                <a:pt x="0" y="23922"/>
                                <a:pt x="79519" y="6881"/>
                                <a:pt x="97799" y="788"/>
                              </a:cubicBezTo>
                              <a:cubicBezTo>
                                <a:pt x="132724" y="3963"/>
                                <a:pt x="169056" y="0"/>
                                <a:pt x="202574" y="10313"/>
                              </a:cubicBezTo>
                              <a:cubicBezTo>
                                <a:pt x="226793" y="17765"/>
                                <a:pt x="226793" y="64393"/>
                                <a:pt x="212099" y="76988"/>
                              </a:cubicBezTo>
                              <a:cubicBezTo>
                                <a:pt x="188703" y="97042"/>
                                <a:pt x="208924" y="67463"/>
                                <a:pt x="183524" y="6746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defRPr/>
                          </a:pPr>
                          <a:endParaRPr lang="ja-JP" altLang="en-US"/>
                        </a:p>
                      </p:txBody>
                    </p:sp>
                    <p:sp>
                      <p:nvSpPr>
                        <p:cNvPr id="182" name="フリーフォーム 181"/>
                        <p:cNvSpPr/>
                        <p:nvPr/>
                      </p:nvSpPr>
                      <p:spPr>
                        <a:xfrm>
                          <a:off x="5927966" y="761999"/>
                          <a:ext cx="139553" cy="153988"/>
                        </a:xfrm>
                        <a:custGeom>
                          <a:avLst/>
                          <a:gdLst>
                            <a:gd name="connsiteX0" fmla="*/ 76257 w 139553"/>
                            <a:gd name="connsiteY0" fmla="*/ 152400 h 153988"/>
                            <a:gd name="connsiteX1" fmla="*/ 47682 w 139553"/>
                            <a:gd name="connsiteY1" fmla="*/ 133350 h 153988"/>
                            <a:gd name="connsiteX2" fmla="*/ 19107 w 139553"/>
                            <a:gd name="connsiteY2" fmla="*/ 123825 h 153988"/>
                            <a:gd name="connsiteX3" fmla="*/ 57 w 139553"/>
                            <a:gd name="connsiteY3" fmla="*/ 66675 h 153988"/>
                            <a:gd name="connsiteX4" fmla="*/ 9582 w 139553"/>
                            <a:gd name="connsiteY4" fmla="*/ 9525 h 153988"/>
                            <a:gd name="connsiteX5" fmla="*/ 38157 w 139553"/>
                            <a:gd name="connsiteY5" fmla="*/ 0 h 153988"/>
                            <a:gd name="connsiteX6" fmla="*/ 114357 w 139553"/>
                            <a:gd name="connsiteY6" fmla="*/ 9525 h 153988"/>
                            <a:gd name="connsiteX7" fmla="*/ 133407 w 139553"/>
                            <a:gd name="connsiteY7" fmla="*/ 38100 h 153988"/>
                            <a:gd name="connsiteX8" fmla="*/ 95307 w 139553"/>
                            <a:gd name="connsiteY8" fmla="*/ 123825 h 153988"/>
                            <a:gd name="connsiteX9" fmla="*/ 76257 w 139553"/>
                            <a:gd name="connsiteY9" fmla="*/ 152400 h 153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9553" h="153988">
                              <a:moveTo>
                                <a:pt x="76257" y="152400"/>
                              </a:moveTo>
                              <a:cubicBezTo>
                                <a:pt x="68319" y="153988"/>
                                <a:pt x="57921" y="138470"/>
                                <a:pt x="47682" y="133350"/>
                              </a:cubicBezTo>
                              <a:cubicBezTo>
                                <a:pt x="38702" y="128860"/>
                                <a:pt x="24943" y="131995"/>
                                <a:pt x="19107" y="123825"/>
                              </a:cubicBezTo>
                              <a:cubicBezTo>
                                <a:pt x="7435" y="107485"/>
                                <a:pt x="57" y="66675"/>
                                <a:pt x="57" y="66675"/>
                              </a:cubicBezTo>
                              <a:cubicBezTo>
                                <a:pt x="3232" y="47625"/>
                                <a:pt x="0" y="26293"/>
                                <a:pt x="9582" y="9525"/>
                              </a:cubicBezTo>
                              <a:cubicBezTo>
                                <a:pt x="14563" y="808"/>
                                <a:pt x="28117" y="0"/>
                                <a:pt x="38157" y="0"/>
                              </a:cubicBezTo>
                              <a:cubicBezTo>
                                <a:pt x="63755" y="0"/>
                                <a:pt x="88957" y="6350"/>
                                <a:pt x="114357" y="9525"/>
                              </a:cubicBezTo>
                              <a:cubicBezTo>
                                <a:pt x="120707" y="19050"/>
                                <a:pt x="132268" y="26709"/>
                                <a:pt x="133407" y="38100"/>
                              </a:cubicBezTo>
                              <a:cubicBezTo>
                                <a:pt x="139553" y="99556"/>
                                <a:pt x="133746" y="100762"/>
                                <a:pt x="95307" y="123825"/>
                              </a:cubicBezTo>
                              <a:cubicBezTo>
                                <a:pt x="89219" y="127478"/>
                                <a:pt x="84195" y="150812"/>
                                <a:pt x="76257" y="15240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defRPr/>
                          </a:pPr>
                          <a:endParaRPr lang="ja-JP" altLang="en-US"/>
                        </a:p>
                      </p:txBody>
                    </p:sp>
                  </p:grpSp>
                  <p:grpSp>
                    <p:nvGrpSpPr>
                      <p:cNvPr id="12" name="グループ化 45"/>
                      <p:cNvGrpSpPr>
                        <a:grpSpLocks/>
                      </p:cNvGrpSpPr>
                      <p:nvPr/>
                    </p:nvGrpSpPr>
                    <p:grpSpPr bwMode="auto">
                      <a:xfrm>
                        <a:off x="2872611" y="4076618"/>
                        <a:ext cx="1760546" cy="732186"/>
                        <a:chOff x="2872611" y="4076618"/>
                        <a:chExt cx="1760546" cy="732186"/>
                      </a:xfrm>
                    </p:grpSpPr>
                    <p:sp>
                      <p:nvSpPr>
                        <p:cNvPr id="171" name="円/楕円 170"/>
                        <p:cNvSpPr/>
                        <p:nvPr/>
                      </p:nvSpPr>
                      <p:spPr>
                        <a:xfrm>
                          <a:off x="3419703" y="4076618"/>
                          <a:ext cx="145190" cy="145180"/>
                        </a:xfrm>
                        <a:prstGeom prst="ellipse">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sp>
                      <p:nvSpPr>
                        <p:cNvPr id="172" name="正方形/長方形 171"/>
                        <p:cNvSpPr/>
                        <p:nvPr/>
                      </p:nvSpPr>
                      <p:spPr>
                        <a:xfrm>
                          <a:off x="2872974" y="4294388"/>
                          <a:ext cx="1760426" cy="514934"/>
                        </a:xfrm>
                        <a:prstGeom prst="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900" dirty="0">
                              <a:solidFill>
                                <a:schemeClr val="tx1"/>
                              </a:solidFill>
                            </a:rPr>
                            <a:t>大正区役所</a:t>
                          </a:r>
                          <a:endParaRPr lang="en-US" altLang="ja-JP" sz="900" dirty="0">
                            <a:solidFill>
                              <a:schemeClr val="tx1"/>
                            </a:solidFill>
                          </a:endParaRPr>
                        </a:p>
                        <a:p>
                          <a:pPr algn="ctr">
                            <a:defRPr/>
                          </a:pPr>
                          <a:r>
                            <a:rPr lang="ja-JP" altLang="en-US" sz="900" dirty="0">
                              <a:solidFill>
                                <a:schemeClr val="tx1"/>
                              </a:solidFill>
                            </a:rPr>
                            <a:t>（地域自治区事務所）</a:t>
                          </a:r>
                        </a:p>
                      </p:txBody>
                    </p:sp>
                  </p:grpSp>
                </p:grpSp>
                <p:grpSp>
                  <p:nvGrpSpPr>
                    <p:cNvPr id="13" name="グループ化 63"/>
                    <p:cNvGrpSpPr>
                      <a:grpSpLocks/>
                    </p:cNvGrpSpPr>
                    <p:nvPr/>
                  </p:nvGrpSpPr>
                  <p:grpSpPr bwMode="auto">
                    <a:xfrm>
                      <a:off x="3524234" y="771509"/>
                      <a:ext cx="4172222" cy="3382235"/>
                      <a:chOff x="3524234" y="771509"/>
                      <a:chExt cx="4172222" cy="3382235"/>
                    </a:xfrm>
                  </p:grpSpPr>
                  <p:sp>
                    <p:nvSpPr>
                      <p:cNvPr id="161" name="フリーフォーム 160"/>
                      <p:cNvSpPr/>
                      <p:nvPr/>
                    </p:nvSpPr>
                    <p:spPr>
                      <a:xfrm>
                        <a:off x="3524567" y="1511018"/>
                        <a:ext cx="4171936" cy="784878"/>
                      </a:xfrm>
                      <a:custGeom>
                        <a:avLst/>
                        <a:gdLst>
                          <a:gd name="connsiteX0" fmla="*/ 0 w 4171950"/>
                          <a:gd name="connsiteY0" fmla="*/ 784225 h 784225"/>
                          <a:gd name="connsiteX1" fmla="*/ 781050 w 4171950"/>
                          <a:gd name="connsiteY1" fmla="*/ 174625 h 784225"/>
                          <a:gd name="connsiteX2" fmla="*/ 2066925 w 4171950"/>
                          <a:gd name="connsiteY2" fmla="*/ 12700 h 784225"/>
                          <a:gd name="connsiteX3" fmla="*/ 4171950 w 4171950"/>
                          <a:gd name="connsiteY3" fmla="*/ 98425 h 784225"/>
                        </a:gdLst>
                        <a:ahLst/>
                        <a:cxnLst>
                          <a:cxn ang="0">
                            <a:pos x="connsiteX0" y="connsiteY0"/>
                          </a:cxn>
                          <a:cxn ang="0">
                            <a:pos x="connsiteX1" y="connsiteY1"/>
                          </a:cxn>
                          <a:cxn ang="0">
                            <a:pos x="connsiteX2" y="connsiteY2"/>
                          </a:cxn>
                          <a:cxn ang="0">
                            <a:pos x="connsiteX3" y="connsiteY3"/>
                          </a:cxn>
                        </a:cxnLst>
                        <a:rect l="l" t="t" r="r" b="b"/>
                        <a:pathLst>
                          <a:path w="4171950" h="784225">
                            <a:moveTo>
                              <a:pt x="0" y="784225"/>
                            </a:moveTo>
                            <a:cubicBezTo>
                              <a:pt x="218281" y="543719"/>
                              <a:pt x="436563" y="303213"/>
                              <a:pt x="781050" y="174625"/>
                            </a:cubicBezTo>
                            <a:cubicBezTo>
                              <a:pt x="1125538" y="46038"/>
                              <a:pt x="1501775" y="25400"/>
                              <a:pt x="2066925" y="12700"/>
                            </a:cubicBezTo>
                            <a:cubicBezTo>
                              <a:pt x="2632075" y="0"/>
                              <a:pt x="3402012" y="49212"/>
                              <a:pt x="4171950" y="98425"/>
                            </a:cubicBezTo>
                          </a:path>
                        </a:pathLst>
                      </a:custGeom>
                      <a:ln w="63500" cmpd="tri">
                        <a:solidFill>
                          <a:srgbClr val="00B050"/>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ja-JP" altLang="en-US"/>
                      </a:p>
                    </p:txBody>
                  </p:sp>
                  <p:sp>
                    <p:nvSpPr>
                      <p:cNvPr id="162" name="フリーフォーム 161"/>
                      <p:cNvSpPr/>
                      <p:nvPr/>
                    </p:nvSpPr>
                    <p:spPr>
                      <a:xfrm>
                        <a:off x="3996434" y="2087200"/>
                        <a:ext cx="3690995" cy="589793"/>
                      </a:xfrm>
                      <a:custGeom>
                        <a:avLst/>
                        <a:gdLst>
                          <a:gd name="connsiteX0" fmla="*/ 3751262 w 3751262"/>
                          <a:gd name="connsiteY0" fmla="*/ 76200 h 590550"/>
                          <a:gd name="connsiteX1" fmla="*/ 598487 w 3751262"/>
                          <a:gd name="connsiteY1" fmla="*/ 85725 h 590550"/>
                          <a:gd name="connsiteX2" fmla="*/ 160337 w 3751262"/>
                          <a:gd name="connsiteY2" fmla="*/ 590550 h 590550"/>
                        </a:gdLst>
                        <a:ahLst/>
                        <a:cxnLst>
                          <a:cxn ang="0">
                            <a:pos x="connsiteX0" y="connsiteY0"/>
                          </a:cxn>
                          <a:cxn ang="0">
                            <a:pos x="connsiteX1" y="connsiteY1"/>
                          </a:cxn>
                          <a:cxn ang="0">
                            <a:pos x="connsiteX2" y="connsiteY2"/>
                          </a:cxn>
                        </a:cxnLst>
                        <a:rect l="l" t="t" r="r" b="b"/>
                        <a:pathLst>
                          <a:path w="3751262" h="590550">
                            <a:moveTo>
                              <a:pt x="3751262" y="76200"/>
                            </a:moveTo>
                            <a:cubicBezTo>
                              <a:pt x="2474118" y="38100"/>
                              <a:pt x="1196975" y="0"/>
                              <a:pt x="598487" y="85725"/>
                            </a:cubicBezTo>
                            <a:cubicBezTo>
                              <a:pt x="0" y="171450"/>
                              <a:pt x="80168" y="381000"/>
                              <a:pt x="160337" y="590550"/>
                            </a:cubicBezTo>
                          </a:path>
                        </a:pathLst>
                      </a:custGeom>
                      <a:ln w="63500" cmpd="tri">
                        <a:solidFill>
                          <a:srgbClr val="92D050"/>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ja-JP" altLang="en-US"/>
                      </a:p>
                    </p:txBody>
                  </p:sp>
                  <p:sp>
                    <p:nvSpPr>
                      <p:cNvPr id="163" name="フリーフォーム 162"/>
                      <p:cNvSpPr/>
                      <p:nvPr/>
                    </p:nvSpPr>
                    <p:spPr>
                      <a:xfrm>
                        <a:off x="5171563" y="923495"/>
                        <a:ext cx="623862" cy="3057848"/>
                      </a:xfrm>
                      <a:custGeom>
                        <a:avLst/>
                        <a:gdLst>
                          <a:gd name="connsiteX0" fmla="*/ 0 w 571500"/>
                          <a:gd name="connsiteY0" fmla="*/ 3057525 h 3057525"/>
                          <a:gd name="connsiteX1" fmla="*/ 295275 w 571500"/>
                          <a:gd name="connsiteY1" fmla="*/ 2647950 h 3057525"/>
                          <a:gd name="connsiteX2" fmla="*/ 514350 w 571500"/>
                          <a:gd name="connsiteY2" fmla="*/ 1847850 h 3057525"/>
                          <a:gd name="connsiteX3" fmla="*/ 571500 w 571500"/>
                          <a:gd name="connsiteY3" fmla="*/ 0 h 3057525"/>
                        </a:gdLst>
                        <a:ahLst/>
                        <a:cxnLst>
                          <a:cxn ang="0">
                            <a:pos x="connsiteX0" y="connsiteY0"/>
                          </a:cxn>
                          <a:cxn ang="0">
                            <a:pos x="connsiteX1" y="connsiteY1"/>
                          </a:cxn>
                          <a:cxn ang="0">
                            <a:pos x="connsiteX2" y="connsiteY2"/>
                          </a:cxn>
                          <a:cxn ang="0">
                            <a:pos x="connsiteX3" y="connsiteY3"/>
                          </a:cxn>
                        </a:cxnLst>
                        <a:rect l="l" t="t" r="r" b="b"/>
                        <a:pathLst>
                          <a:path w="571500" h="3057525">
                            <a:moveTo>
                              <a:pt x="0" y="3057525"/>
                            </a:moveTo>
                            <a:cubicBezTo>
                              <a:pt x="104775" y="2953543"/>
                              <a:pt x="209550" y="2849562"/>
                              <a:pt x="295275" y="2647950"/>
                            </a:cubicBezTo>
                            <a:cubicBezTo>
                              <a:pt x="381000" y="2446338"/>
                              <a:pt x="468313" y="2289175"/>
                              <a:pt x="514350" y="1847850"/>
                            </a:cubicBezTo>
                            <a:cubicBezTo>
                              <a:pt x="560387" y="1406525"/>
                              <a:pt x="565943" y="703262"/>
                              <a:pt x="571500" y="0"/>
                            </a:cubicBezTo>
                          </a:path>
                        </a:pathLst>
                      </a:custGeom>
                      <a:ln w="63500" cmpd="tri">
                        <a:solidFill>
                          <a:schemeClr val="accent6">
                            <a:lumMod val="50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ja-JP" altLang="en-US"/>
                      </a:p>
                    </p:txBody>
                  </p:sp>
                  <p:sp>
                    <p:nvSpPr>
                      <p:cNvPr id="164" name="フリーフォーム 163"/>
                      <p:cNvSpPr/>
                      <p:nvPr/>
                    </p:nvSpPr>
                    <p:spPr>
                      <a:xfrm>
                        <a:off x="6496420" y="1000621"/>
                        <a:ext cx="9074" cy="1551608"/>
                      </a:xfrm>
                      <a:custGeom>
                        <a:avLst/>
                        <a:gdLst>
                          <a:gd name="connsiteX0" fmla="*/ 0 w 9525"/>
                          <a:gd name="connsiteY0" fmla="*/ 0 h 1552575"/>
                          <a:gd name="connsiteX1" fmla="*/ 9525 w 9525"/>
                          <a:gd name="connsiteY1" fmla="*/ 1552575 h 1552575"/>
                        </a:gdLst>
                        <a:ahLst/>
                        <a:cxnLst>
                          <a:cxn ang="0">
                            <a:pos x="connsiteX0" y="connsiteY0"/>
                          </a:cxn>
                          <a:cxn ang="0">
                            <a:pos x="connsiteX1" y="connsiteY1"/>
                          </a:cxn>
                        </a:cxnLst>
                        <a:rect l="l" t="t" r="r" b="b"/>
                        <a:pathLst>
                          <a:path w="9525" h="1552575">
                            <a:moveTo>
                              <a:pt x="0" y="0"/>
                            </a:moveTo>
                            <a:lnTo>
                              <a:pt x="9525" y="1552575"/>
                            </a:lnTo>
                          </a:path>
                        </a:pathLst>
                      </a:custGeom>
                      <a:ln w="63500" cmpd="tri">
                        <a:solidFill>
                          <a:srgbClr val="7030A0"/>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ja-JP" altLang="en-US"/>
                      </a:p>
                    </p:txBody>
                  </p:sp>
                  <p:sp>
                    <p:nvSpPr>
                      <p:cNvPr id="166" name="フリーフォーム 165"/>
                      <p:cNvSpPr/>
                      <p:nvPr/>
                    </p:nvSpPr>
                    <p:spPr>
                      <a:xfrm>
                        <a:off x="5457406" y="771509"/>
                        <a:ext cx="133846" cy="3382235"/>
                      </a:xfrm>
                      <a:custGeom>
                        <a:avLst/>
                        <a:gdLst>
                          <a:gd name="connsiteX0" fmla="*/ 115887 w 134937"/>
                          <a:gd name="connsiteY0" fmla="*/ 0 h 3381375"/>
                          <a:gd name="connsiteX1" fmla="*/ 115887 w 134937"/>
                          <a:gd name="connsiteY1" fmla="*/ 809625 h 3381375"/>
                          <a:gd name="connsiteX2" fmla="*/ 1587 w 134937"/>
                          <a:gd name="connsiteY2" fmla="*/ 2105025 h 3381375"/>
                          <a:gd name="connsiteX3" fmla="*/ 106362 w 134937"/>
                          <a:gd name="connsiteY3" fmla="*/ 3381375 h 3381375"/>
                        </a:gdLst>
                        <a:ahLst/>
                        <a:cxnLst>
                          <a:cxn ang="0">
                            <a:pos x="connsiteX0" y="connsiteY0"/>
                          </a:cxn>
                          <a:cxn ang="0">
                            <a:pos x="connsiteX1" y="connsiteY1"/>
                          </a:cxn>
                          <a:cxn ang="0">
                            <a:pos x="connsiteX2" y="connsiteY2"/>
                          </a:cxn>
                          <a:cxn ang="0">
                            <a:pos x="connsiteX3" y="connsiteY3"/>
                          </a:cxn>
                        </a:cxnLst>
                        <a:rect l="l" t="t" r="r" b="b"/>
                        <a:pathLst>
                          <a:path w="134937" h="3381375">
                            <a:moveTo>
                              <a:pt x="115887" y="0"/>
                            </a:moveTo>
                            <a:cubicBezTo>
                              <a:pt x="125412" y="229394"/>
                              <a:pt x="134937" y="458788"/>
                              <a:pt x="115887" y="809625"/>
                            </a:cubicBezTo>
                            <a:cubicBezTo>
                              <a:pt x="96837" y="1160462"/>
                              <a:pt x="3174" y="1676400"/>
                              <a:pt x="1587" y="2105025"/>
                            </a:cubicBezTo>
                            <a:cubicBezTo>
                              <a:pt x="0" y="2533650"/>
                              <a:pt x="53181" y="2957512"/>
                              <a:pt x="106362" y="3381375"/>
                            </a:cubicBezTo>
                          </a:path>
                        </a:pathLst>
                      </a:custGeom>
                      <a:ln w="63500" cmpd="tri">
                        <a:solidFill>
                          <a:srgbClr val="FF0000"/>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ja-JP" altLang="en-US"/>
                      </a:p>
                    </p:txBody>
                  </p:sp>
                </p:grpSp>
              </p:grpSp>
              <p:sp>
                <p:nvSpPr>
                  <p:cNvPr id="158" name="正方形/長方形 157"/>
                  <p:cNvSpPr/>
                  <p:nvPr/>
                </p:nvSpPr>
                <p:spPr>
                  <a:xfrm>
                    <a:off x="5168865" y="3450470"/>
                    <a:ext cx="1758158" cy="514935"/>
                  </a:xfrm>
                  <a:prstGeom prst="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900" dirty="0">
                        <a:solidFill>
                          <a:schemeClr val="tx1"/>
                        </a:solidFill>
                      </a:rPr>
                      <a:t>浪速区役所</a:t>
                    </a:r>
                    <a:endParaRPr lang="en-US" altLang="ja-JP" sz="900" dirty="0">
                      <a:solidFill>
                        <a:schemeClr val="tx1"/>
                      </a:solidFill>
                    </a:endParaRPr>
                  </a:p>
                  <a:p>
                    <a:pPr algn="ctr">
                      <a:defRPr/>
                    </a:pPr>
                    <a:r>
                      <a:rPr lang="ja-JP" altLang="en-US" sz="900" dirty="0">
                        <a:solidFill>
                          <a:schemeClr val="tx1"/>
                        </a:solidFill>
                      </a:rPr>
                      <a:t>（地域自治区事務所）</a:t>
                    </a:r>
                  </a:p>
                </p:txBody>
              </p:sp>
            </p:grpSp>
            <p:sp>
              <p:nvSpPr>
                <p:cNvPr id="145" name="二等辺三角形 144"/>
                <p:cNvSpPr/>
                <p:nvPr/>
              </p:nvSpPr>
              <p:spPr>
                <a:xfrm>
                  <a:off x="6948535" y="1916427"/>
                  <a:ext cx="142920" cy="145180"/>
                </a:xfrm>
                <a:prstGeom prst="triangle">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sp>
              <p:nvSpPr>
                <p:cNvPr id="148" name="正方形/長方形 147"/>
                <p:cNvSpPr/>
                <p:nvPr/>
              </p:nvSpPr>
              <p:spPr>
                <a:xfrm>
                  <a:off x="7236645" y="1773516"/>
                  <a:ext cx="791739" cy="358413"/>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900" dirty="0">
                      <a:solidFill>
                        <a:schemeClr val="tx1"/>
                      </a:solidFill>
                    </a:rPr>
                    <a:t>大阪城</a:t>
                  </a:r>
                  <a:endParaRPr lang="en-US" altLang="ja-JP" sz="900" dirty="0">
                    <a:solidFill>
                      <a:schemeClr val="tx1"/>
                    </a:solidFill>
                  </a:endParaRPr>
                </a:p>
                <a:p>
                  <a:pPr algn="ctr">
                    <a:defRPr/>
                  </a:pPr>
                  <a:r>
                    <a:rPr lang="ja-JP" altLang="en-US" sz="900" dirty="0">
                      <a:solidFill>
                        <a:schemeClr val="tx1"/>
                      </a:solidFill>
                    </a:rPr>
                    <a:t>公園事務所</a:t>
                  </a:r>
                  <a:endParaRPr lang="en-US" altLang="ja-JP" sz="900" dirty="0">
                    <a:solidFill>
                      <a:schemeClr val="tx1"/>
                    </a:solidFill>
                  </a:endParaRPr>
                </a:p>
              </p:txBody>
            </p:sp>
          </p:grpSp>
          <p:sp>
            <p:nvSpPr>
              <p:cNvPr id="141" name="円/楕円 140"/>
              <p:cNvSpPr/>
              <p:nvPr/>
            </p:nvSpPr>
            <p:spPr>
              <a:xfrm>
                <a:off x="6106065" y="3418130"/>
                <a:ext cx="142920" cy="145180"/>
              </a:xfrm>
              <a:prstGeom prst="ellipse">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grpSp>
        <p:sp>
          <p:nvSpPr>
            <p:cNvPr id="91" name="フリーフォーム 90"/>
            <p:cNvSpPr/>
            <p:nvPr/>
          </p:nvSpPr>
          <p:spPr bwMode="auto">
            <a:xfrm>
              <a:off x="6732738" y="2781300"/>
              <a:ext cx="193662" cy="2085975"/>
            </a:xfrm>
            <a:custGeom>
              <a:avLst/>
              <a:gdLst>
                <a:gd name="connsiteX0" fmla="*/ 7937 w 193674"/>
                <a:gd name="connsiteY0" fmla="*/ 0 h 2085975"/>
                <a:gd name="connsiteX1" fmla="*/ 26987 w 193674"/>
                <a:gd name="connsiteY1" fmla="*/ 1038225 h 2085975"/>
                <a:gd name="connsiteX2" fmla="*/ 169862 w 193674"/>
                <a:gd name="connsiteY2" fmla="*/ 1343025 h 2085975"/>
                <a:gd name="connsiteX3" fmla="*/ 169862 w 193674"/>
                <a:gd name="connsiteY3" fmla="*/ 2085975 h 2085975"/>
              </a:gdLst>
              <a:ahLst/>
              <a:cxnLst>
                <a:cxn ang="0">
                  <a:pos x="connsiteX0" y="connsiteY0"/>
                </a:cxn>
                <a:cxn ang="0">
                  <a:pos x="connsiteX1" y="connsiteY1"/>
                </a:cxn>
                <a:cxn ang="0">
                  <a:pos x="connsiteX2" y="connsiteY2"/>
                </a:cxn>
                <a:cxn ang="0">
                  <a:pos x="connsiteX3" y="connsiteY3"/>
                </a:cxn>
              </a:cxnLst>
              <a:rect l="l" t="t" r="r" b="b"/>
              <a:pathLst>
                <a:path w="193674" h="2085975">
                  <a:moveTo>
                    <a:pt x="7937" y="0"/>
                  </a:moveTo>
                  <a:cubicBezTo>
                    <a:pt x="3968" y="407194"/>
                    <a:pt x="0" y="814388"/>
                    <a:pt x="26987" y="1038225"/>
                  </a:cubicBezTo>
                  <a:cubicBezTo>
                    <a:pt x="53974" y="1262062"/>
                    <a:pt x="146050" y="1168400"/>
                    <a:pt x="169862" y="1343025"/>
                  </a:cubicBezTo>
                  <a:cubicBezTo>
                    <a:pt x="193674" y="1517650"/>
                    <a:pt x="181768" y="1801812"/>
                    <a:pt x="169862" y="2085975"/>
                  </a:cubicBezTo>
                </a:path>
              </a:pathLst>
            </a:custGeom>
            <a:ln w="63500" cmpd="tri">
              <a:solidFill>
                <a:srgbClr val="0070C0"/>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ja-JP" altLang="en-US"/>
            </a:p>
          </p:txBody>
        </p:sp>
      </p:grpSp>
      <p:sp>
        <p:nvSpPr>
          <p:cNvPr id="94" name="フリーフォーム 93"/>
          <p:cNvSpPr/>
          <p:nvPr/>
        </p:nvSpPr>
        <p:spPr>
          <a:xfrm>
            <a:off x="6200775" y="3143250"/>
            <a:ext cx="1247775" cy="982663"/>
          </a:xfrm>
          <a:custGeom>
            <a:avLst/>
            <a:gdLst>
              <a:gd name="connsiteX0" fmla="*/ 0 w 1247775"/>
              <a:gd name="connsiteY0" fmla="*/ 0 h 983456"/>
              <a:gd name="connsiteX1" fmla="*/ 80963 w 1247775"/>
              <a:gd name="connsiteY1" fmla="*/ 80963 h 983456"/>
              <a:gd name="connsiteX2" fmla="*/ 95250 w 1247775"/>
              <a:gd name="connsiteY2" fmla="*/ 266700 h 983456"/>
              <a:gd name="connsiteX3" fmla="*/ 142875 w 1247775"/>
              <a:gd name="connsiteY3" fmla="*/ 419100 h 983456"/>
              <a:gd name="connsiteX4" fmla="*/ 119063 w 1247775"/>
              <a:gd name="connsiteY4" fmla="*/ 719138 h 983456"/>
              <a:gd name="connsiteX5" fmla="*/ 128588 w 1247775"/>
              <a:gd name="connsiteY5" fmla="*/ 862013 h 983456"/>
              <a:gd name="connsiteX6" fmla="*/ 142875 w 1247775"/>
              <a:gd name="connsiteY6" fmla="*/ 885825 h 983456"/>
              <a:gd name="connsiteX7" fmla="*/ 161925 w 1247775"/>
              <a:gd name="connsiteY7" fmla="*/ 909638 h 983456"/>
              <a:gd name="connsiteX8" fmla="*/ 471488 w 1247775"/>
              <a:gd name="connsiteY8" fmla="*/ 947738 h 983456"/>
              <a:gd name="connsiteX9" fmla="*/ 695325 w 1247775"/>
              <a:gd name="connsiteY9" fmla="*/ 981075 h 983456"/>
              <a:gd name="connsiteX10" fmla="*/ 1247775 w 1247775"/>
              <a:gd name="connsiteY10" fmla="*/ 962025 h 9834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47775" h="983456">
                <a:moveTo>
                  <a:pt x="0" y="0"/>
                </a:moveTo>
                <a:cubicBezTo>
                  <a:pt x="32544" y="18256"/>
                  <a:pt x="65088" y="36513"/>
                  <a:pt x="80963" y="80963"/>
                </a:cubicBezTo>
                <a:cubicBezTo>
                  <a:pt x="96838" y="125413"/>
                  <a:pt x="84931" y="210344"/>
                  <a:pt x="95250" y="266700"/>
                </a:cubicBezTo>
                <a:cubicBezTo>
                  <a:pt x="105569" y="323056"/>
                  <a:pt x="138906" y="343694"/>
                  <a:pt x="142875" y="419100"/>
                </a:cubicBezTo>
                <a:cubicBezTo>
                  <a:pt x="146844" y="494506"/>
                  <a:pt x="121444" y="645319"/>
                  <a:pt x="119063" y="719138"/>
                </a:cubicBezTo>
                <a:cubicBezTo>
                  <a:pt x="116682" y="792957"/>
                  <a:pt x="124619" y="834232"/>
                  <a:pt x="128588" y="862013"/>
                </a:cubicBezTo>
                <a:cubicBezTo>
                  <a:pt x="132557" y="889794"/>
                  <a:pt x="137319" y="877887"/>
                  <a:pt x="142875" y="885825"/>
                </a:cubicBezTo>
                <a:cubicBezTo>
                  <a:pt x="148431" y="893763"/>
                  <a:pt x="107156" y="899319"/>
                  <a:pt x="161925" y="909638"/>
                </a:cubicBezTo>
                <a:cubicBezTo>
                  <a:pt x="216694" y="919957"/>
                  <a:pt x="382588" y="935832"/>
                  <a:pt x="471488" y="947738"/>
                </a:cubicBezTo>
                <a:cubicBezTo>
                  <a:pt x="560388" y="959644"/>
                  <a:pt x="565944" y="978694"/>
                  <a:pt x="695325" y="981075"/>
                </a:cubicBezTo>
                <a:cubicBezTo>
                  <a:pt x="824706" y="983456"/>
                  <a:pt x="1036240" y="972740"/>
                  <a:pt x="1247775" y="962025"/>
                </a:cubicBezTo>
              </a:path>
            </a:pathLst>
          </a:custGeom>
          <a:ln w="63500" cmpd="tri">
            <a:solidFill>
              <a:srgbClr val="E012E4"/>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ja-JP" altLang="en-US"/>
          </a:p>
        </p:txBody>
      </p:sp>
      <p:sp>
        <p:nvSpPr>
          <p:cNvPr id="93" name="正方形/長方形 92"/>
          <p:cNvSpPr/>
          <p:nvPr/>
        </p:nvSpPr>
        <p:spPr bwMode="auto">
          <a:xfrm>
            <a:off x="4859338" y="3068638"/>
            <a:ext cx="1223962" cy="431800"/>
          </a:xfrm>
          <a:prstGeom prst="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1050" dirty="0">
                <a:solidFill>
                  <a:schemeClr val="tx1"/>
                </a:solidFill>
              </a:rPr>
              <a:t>西区役所</a:t>
            </a:r>
            <a:endParaRPr lang="en-US" altLang="ja-JP" sz="1050" dirty="0">
              <a:solidFill>
                <a:schemeClr val="tx1"/>
              </a:solidFill>
            </a:endParaRPr>
          </a:p>
          <a:p>
            <a:pPr algn="ctr">
              <a:defRPr/>
            </a:pPr>
            <a:r>
              <a:rPr lang="ja-JP" altLang="en-US" sz="1050" dirty="0">
                <a:solidFill>
                  <a:schemeClr val="tx1"/>
                </a:solidFill>
              </a:rPr>
              <a:t>（総合区役所）</a:t>
            </a:r>
          </a:p>
        </p:txBody>
      </p:sp>
      <p:sp>
        <p:nvSpPr>
          <p:cNvPr id="95" name="正方形/長方形 94"/>
          <p:cNvSpPr/>
          <p:nvPr/>
        </p:nvSpPr>
        <p:spPr bwMode="auto">
          <a:xfrm>
            <a:off x="6300788" y="2924175"/>
            <a:ext cx="1293812" cy="360363"/>
          </a:xfrm>
          <a:prstGeom prst="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900" dirty="0">
                <a:solidFill>
                  <a:schemeClr val="tx1"/>
                </a:solidFill>
              </a:rPr>
              <a:t>中央区役所</a:t>
            </a:r>
            <a:endParaRPr lang="en-US" altLang="ja-JP" sz="900" dirty="0">
              <a:solidFill>
                <a:schemeClr val="tx1"/>
              </a:solidFill>
            </a:endParaRPr>
          </a:p>
          <a:p>
            <a:pPr algn="ctr">
              <a:defRPr/>
            </a:pPr>
            <a:r>
              <a:rPr lang="ja-JP" altLang="en-US" sz="900" dirty="0">
                <a:solidFill>
                  <a:schemeClr val="tx1"/>
                </a:solidFill>
              </a:rPr>
              <a:t>（地域自治区事務所）</a:t>
            </a:r>
            <a:endParaRPr lang="en-US" altLang="ja-JP" sz="900" dirty="0">
              <a:solidFill>
                <a:schemeClr val="tx1"/>
              </a:solidFill>
            </a:endParaRPr>
          </a:p>
        </p:txBody>
      </p:sp>
      <p:sp>
        <p:nvSpPr>
          <p:cNvPr id="97" name="円/楕円 96"/>
          <p:cNvSpPr/>
          <p:nvPr/>
        </p:nvSpPr>
        <p:spPr bwMode="auto">
          <a:xfrm>
            <a:off x="7181850" y="3414713"/>
            <a:ext cx="101600" cy="101600"/>
          </a:xfrm>
          <a:prstGeom prst="ellipse">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sp>
        <p:nvSpPr>
          <p:cNvPr id="98" name="円/楕円 97"/>
          <p:cNvSpPr/>
          <p:nvPr/>
        </p:nvSpPr>
        <p:spPr bwMode="auto">
          <a:xfrm>
            <a:off x="6167438" y="3495675"/>
            <a:ext cx="150812" cy="152400"/>
          </a:xfrm>
          <a:prstGeom prst="ellipse">
            <a:avLst/>
          </a:prstGeom>
          <a:blipFill dpi="0" rotWithShape="1">
            <a:blip r:embed="rId4" cstate="print"/>
            <a:srcRect/>
            <a:tile tx="0" ty="0" sx="100000" sy="100000" flip="none" algn="tl"/>
          </a:blip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sp>
        <p:nvSpPr>
          <p:cNvPr id="92" name="テキスト ボックス 24"/>
          <p:cNvSpPr txBox="1">
            <a:spLocks noChangeArrowheads="1"/>
          </p:cNvSpPr>
          <p:nvPr/>
        </p:nvSpPr>
        <p:spPr bwMode="gray">
          <a:xfrm>
            <a:off x="4090988" y="620713"/>
            <a:ext cx="1800000" cy="215900"/>
          </a:xfrm>
          <a:prstGeom prst="rect">
            <a:avLst/>
          </a:prstGeom>
          <a:solidFill>
            <a:srgbClr val="953735"/>
          </a:solidFill>
          <a:ln w="22225">
            <a:solidFill>
              <a:srgbClr val="953735"/>
            </a:solidFill>
            <a:miter lim="800000"/>
            <a:headEnd/>
            <a:tailEnd/>
          </a:ln>
        </p:spPr>
        <p:txBody>
          <a:bodyPr lIns="0" tIns="0" rIns="0" bIns="0" anchor="ct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algn="ctr" eaLnBrk="1" hangingPunct="1"/>
            <a:r>
              <a:rPr lang="ja-JP" altLang="en-US" sz="1200" b="1" dirty="0">
                <a:solidFill>
                  <a:schemeClr val="bg1"/>
                </a:solidFill>
                <a:latin typeface="ＭＳ Ｐゴシック" charset="-128"/>
              </a:rPr>
              <a:t>区</a:t>
            </a:r>
            <a:r>
              <a:rPr lang="ja-JP" altLang="en-US" sz="1200" b="1" dirty="0" smtClean="0">
                <a:solidFill>
                  <a:schemeClr val="bg1"/>
                </a:solidFill>
                <a:latin typeface="ＭＳ Ｐゴシック" charset="-128"/>
              </a:rPr>
              <a:t>役所等の現況位置図</a:t>
            </a:r>
            <a:endParaRPr lang="ja-JP" altLang="en-US" sz="1200" b="1" dirty="0">
              <a:solidFill>
                <a:schemeClr val="bg1"/>
              </a:solidFill>
              <a:latin typeface="ＭＳ Ｐゴシック" charset="-128"/>
            </a:endParaRPr>
          </a:p>
        </p:txBody>
      </p:sp>
      <p:grpSp>
        <p:nvGrpSpPr>
          <p:cNvPr id="14" name="グループ化 64"/>
          <p:cNvGrpSpPr>
            <a:grpSpLocks/>
          </p:cNvGrpSpPr>
          <p:nvPr/>
        </p:nvGrpSpPr>
        <p:grpSpPr bwMode="auto">
          <a:xfrm>
            <a:off x="4090988" y="908051"/>
            <a:ext cx="2281212" cy="1872115"/>
            <a:chOff x="5508104" y="3645025"/>
            <a:chExt cx="2281509" cy="1872207"/>
          </a:xfrm>
        </p:grpSpPr>
        <p:sp>
          <p:nvSpPr>
            <p:cNvPr id="101" name="Rectangle 63"/>
            <p:cNvSpPr>
              <a:spLocks noChangeArrowheads="1"/>
            </p:cNvSpPr>
            <p:nvPr/>
          </p:nvSpPr>
          <p:spPr bwMode="auto">
            <a:xfrm>
              <a:off x="5508104" y="3645025"/>
              <a:ext cx="2209492" cy="1584924"/>
            </a:xfrm>
            <a:prstGeom prst="rect">
              <a:avLst/>
            </a:prstGeom>
            <a:solidFill>
              <a:srgbClr val="FFFFFF"/>
            </a:solidFill>
            <a:ln w="9525">
              <a:solidFill>
                <a:srgbClr val="000000"/>
              </a:solidFill>
              <a:miter lim="800000"/>
              <a:headEnd/>
              <a:tailEnd/>
            </a:ln>
          </p:spPr>
          <p:txBody>
            <a:bodyPr lIns="74295" tIns="8890" rIns="74295" bIns="8890"/>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endParaRPr lang="ja-JP" altLang="en-US"/>
            </a:p>
          </p:txBody>
        </p:sp>
        <p:sp>
          <p:nvSpPr>
            <p:cNvPr id="102" name="Line 65"/>
            <p:cNvSpPr>
              <a:spLocks noChangeShapeType="1"/>
            </p:cNvSpPr>
            <p:nvPr/>
          </p:nvSpPr>
          <p:spPr bwMode="auto">
            <a:xfrm>
              <a:off x="5566842" y="3873624"/>
              <a:ext cx="457200" cy="0"/>
            </a:xfrm>
            <a:prstGeom prst="line">
              <a:avLst/>
            </a:prstGeom>
            <a:noFill/>
            <a:ln w="63500" cmpd="tri">
              <a:solidFill>
                <a:srgbClr val="FF0000"/>
              </a:solidFill>
              <a:round/>
              <a:headEnd/>
              <a:tailEnd/>
            </a:ln>
            <a:extLst>
              <a:ext uri="{909E8E84-426E-40DD-AFC4-6F175D3DCCD1}">
                <a14:hiddenFill xmlns="" xmlns:a14="http://schemas.microsoft.com/office/drawing/2010/main">
                  <a:noFill/>
                </a14:hiddenFill>
              </a:ext>
            </a:extLst>
          </p:spPr>
          <p:txBody>
            <a:bodyPr lIns="74295" tIns="8890" rIns="74295" bIns="8890"/>
            <a:lstStyle/>
            <a:p>
              <a:endParaRPr lang="ja-JP" altLang="en-US"/>
            </a:p>
          </p:txBody>
        </p:sp>
        <p:sp>
          <p:nvSpPr>
            <p:cNvPr id="103" name="Line 66"/>
            <p:cNvSpPr>
              <a:spLocks noChangeShapeType="1"/>
            </p:cNvSpPr>
            <p:nvPr/>
          </p:nvSpPr>
          <p:spPr bwMode="auto">
            <a:xfrm>
              <a:off x="5566842" y="4102224"/>
              <a:ext cx="457200" cy="0"/>
            </a:xfrm>
            <a:prstGeom prst="line">
              <a:avLst/>
            </a:prstGeom>
            <a:noFill/>
            <a:ln w="22225">
              <a:solidFill>
                <a:schemeClr val="tx1"/>
              </a:solidFill>
              <a:round/>
              <a:headEnd/>
              <a:tailEnd/>
            </a:ln>
            <a:extLst>
              <a:ext uri="{909E8E84-426E-40DD-AFC4-6F175D3DCCD1}">
                <a14:hiddenFill xmlns="" xmlns:a14="http://schemas.microsoft.com/office/drawing/2010/main">
                  <a:noFill/>
                </a14:hiddenFill>
              </a:ext>
            </a:extLst>
          </p:spPr>
          <p:txBody>
            <a:bodyPr lIns="74295" tIns="8890" rIns="74295" bIns="8890"/>
            <a:lstStyle/>
            <a:p>
              <a:endParaRPr lang="ja-JP" altLang="en-US"/>
            </a:p>
          </p:txBody>
        </p:sp>
        <p:sp>
          <p:nvSpPr>
            <p:cNvPr id="104" name="Text Box 67"/>
            <p:cNvSpPr txBox="1">
              <a:spLocks noChangeArrowheads="1"/>
            </p:cNvSpPr>
            <p:nvPr/>
          </p:nvSpPr>
          <p:spPr bwMode="auto">
            <a:xfrm>
              <a:off x="6025627" y="3759324"/>
              <a:ext cx="1763986" cy="175790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74295" tIns="8890" rIns="74295" bIns="8890"/>
            <a:lstStyle>
              <a:lvl1pPr marL="85725" indent="-85725"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algn="just" eaLnBrk="1" hangingPunct="1">
                <a:spcBef>
                  <a:spcPct val="50000"/>
                </a:spcBef>
                <a:buFont typeface="Wingdings" pitchFamily="2" charset="2"/>
                <a:buNone/>
              </a:pPr>
              <a:r>
                <a:rPr lang="ja-JP" altLang="en-US" sz="1000" dirty="0">
                  <a:solidFill>
                    <a:srgbClr val="000000"/>
                  </a:solidFill>
                  <a:latin typeface="ＭＳ ゴシック" pitchFamily="49" charset="-128"/>
                  <a:ea typeface="ＭＳ ゴシック" pitchFamily="49" charset="-128"/>
                </a:rPr>
                <a:t>地下鉄</a:t>
              </a:r>
            </a:p>
            <a:p>
              <a:pPr algn="just" eaLnBrk="1" hangingPunct="1">
                <a:spcBef>
                  <a:spcPct val="50000"/>
                </a:spcBef>
                <a:buFont typeface="Wingdings" pitchFamily="2" charset="2"/>
                <a:buNone/>
              </a:pPr>
              <a:r>
                <a:rPr lang="ja-JP" altLang="en-US" sz="1000" dirty="0">
                  <a:solidFill>
                    <a:srgbClr val="000000"/>
                  </a:solidFill>
                  <a:latin typeface="ＭＳ ゴシック" pitchFamily="49" charset="-128"/>
                  <a:ea typeface="ＭＳ ゴシック" pitchFamily="49" charset="-128"/>
                </a:rPr>
                <a:t>私鉄</a:t>
              </a:r>
            </a:p>
            <a:p>
              <a:pPr algn="just" eaLnBrk="1" hangingPunct="1">
                <a:spcBef>
                  <a:spcPct val="50000"/>
                </a:spcBef>
                <a:buFont typeface="Wingdings" pitchFamily="2" charset="2"/>
                <a:buNone/>
              </a:pPr>
              <a:r>
                <a:rPr lang="ja-JP" altLang="en-US" sz="1000" dirty="0">
                  <a:solidFill>
                    <a:srgbClr val="000000"/>
                  </a:solidFill>
                  <a:latin typeface="ＭＳ ゴシック" pitchFamily="49" charset="-128"/>
                  <a:ea typeface="ＭＳ ゴシック" pitchFamily="49" charset="-128"/>
                </a:rPr>
                <a:t>ＪＲ</a:t>
              </a:r>
              <a:endParaRPr lang="en-US" altLang="ja-JP" sz="1000" dirty="0">
                <a:solidFill>
                  <a:srgbClr val="000000"/>
                </a:solidFill>
                <a:latin typeface="ＭＳ ゴシック" pitchFamily="49" charset="-128"/>
                <a:ea typeface="ＭＳ ゴシック" pitchFamily="49" charset="-128"/>
              </a:endParaRPr>
            </a:p>
            <a:p>
              <a:pPr algn="just" eaLnBrk="1" hangingPunct="1">
                <a:spcBef>
                  <a:spcPct val="50000"/>
                </a:spcBef>
                <a:buFont typeface="Wingdings" pitchFamily="2" charset="2"/>
                <a:buNone/>
              </a:pPr>
              <a:r>
                <a:rPr lang="ja-JP" altLang="en-US" sz="1000" dirty="0" smtClean="0">
                  <a:solidFill>
                    <a:srgbClr val="000000"/>
                  </a:solidFill>
                  <a:latin typeface="ＭＳ ゴシック" pitchFamily="49" charset="-128"/>
                  <a:ea typeface="ＭＳ ゴシック" pitchFamily="49" charset="-128"/>
                </a:rPr>
                <a:t>区役所</a:t>
              </a:r>
              <a:r>
                <a:rPr lang="en-US" altLang="ja-JP" sz="1000" dirty="0" smtClean="0">
                  <a:solidFill>
                    <a:srgbClr val="000000"/>
                  </a:solidFill>
                  <a:latin typeface="ＭＳ ゴシック" pitchFamily="49" charset="-128"/>
                  <a:ea typeface="ＭＳ ゴシック" pitchFamily="49" charset="-128"/>
                </a:rPr>
                <a:t>(</a:t>
              </a:r>
              <a:r>
                <a:rPr lang="ja-JP" altLang="en-US" sz="1000" dirty="0" smtClean="0">
                  <a:solidFill>
                    <a:srgbClr val="000000"/>
                  </a:solidFill>
                  <a:latin typeface="ＭＳ ゴシック" pitchFamily="49" charset="-128"/>
                  <a:ea typeface="ＭＳ ゴシック" pitchFamily="49" charset="-128"/>
                </a:rPr>
                <a:t>総合</a:t>
              </a:r>
              <a:r>
                <a:rPr lang="ja-JP" altLang="en-US" sz="1000" dirty="0">
                  <a:solidFill>
                    <a:srgbClr val="000000"/>
                  </a:solidFill>
                  <a:latin typeface="ＭＳ ゴシック" pitchFamily="49" charset="-128"/>
                  <a:ea typeface="ＭＳ ゴシック" pitchFamily="49" charset="-128"/>
                </a:rPr>
                <a:t>区</a:t>
              </a:r>
              <a:r>
                <a:rPr lang="ja-JP" altLang="en-US" sz="1000" dirty="0" smtClean="0">
                  <a:solidFill>
                    <a:srgbClr val="000000"/>
                  </a:solidFill>
                  <a:latin typeface="ＭＳ ゴシック" pitchFamily="49" charset="-128"/>
                  <a:ea typeface="ＭＳ ゴシック" pitchFamily="49" charset="-128"/>
                </a:rPr>
                <a:t>役所</a:t>
              </a:r>
              <a:r>
                <a:rPr lang="en-US" altLang="ja-JP" sz="1000" dirty="0" smtClean="0">
                  <a:solidFill>
                    <a:srgbClr val="000000"/>
                  </a:solidFill>
                  <a:latin typeface="ＭＳ ゴシック" pitchFamily="49" charset="-128"/>
                  <a:ea typeface="ＭＳ ゴシック" pitchFamily="49" charset="-128"/>
                </a:rPr>
                <a:t>)</a:t>
              </a:r>
              <a:endParaRPr lang="en-US" altLang="ja-JP" sz="1000" dirty="0">
                <a:solidFill>
                  <a:srgbClr val="000000"/>
                </a:solidFill>
                <a:latin typeface="ＭＳ ゴシック" pitchFamily="49" charset="-128"/>
                <a:ea typeface="ＭＳ ゴシック" pitchFamily="49" charset="-128"/>
              </a:endParaRPr>
            </a:p>
            <a:p>
              <a:pPr algn="just" eaLnBrk="1" hangingPunct="1">
                <a:spcBef>
                  <a:spcPct val="50000"/>
                </a:spcBef>
                <a:buFont typeface="Wingdings" pitchFamily="2" charset="2"/>
                <a:buNone/>
              </a:pPr>
              <a:r>
                <a:rPr lang="ja-JP" altLang="en-US" sz="1000" dirty="0" smtClean="0">
                  <a:solidFill>
                    <a:srgbClr val="000000"/>
                  </a:solidFill>
                  <a:latin typeface="ＭＳ ゴシック" pitchFamily="49" charset="-128"/>
                  <a:ea typeface="ＭＳ ゴシック" pitchFamily="49" charset="-128"/>
                </a:rPr>
                <a:t>区役所</a:t>
              </a:r>
              <a:r>
                <a:rPr lang="en-US" altLang="ja-JP" sz="1000" dirty="0" smtClean="0">
                  <a:solidFill>
                    <a:srgbClr val="000000"/>
                  </a:solidFill>
                  <a:latin typeface="ＭＳ ゴシック" pitchFamily="49" charset="-128"/>
                  <a:ea typeface="ＭＳ ゴシック" pitchFamily="49" charset="-128"/>
                </a:rPr>
                <a:t>(</a:t>
              </a:r>
              <a:r>
                <a:rPr lang="ja-JP" altLang="en-US" sz="1000" dirty="0" smtClean="0">
                  <a:solidFill>
                    <a:srgbClr val="000000"/>
                  </a:solidFill>
                  <a:latin typeface="ＭＳ ゴシック" pitchFamily="49" charset="-128"/>
                  <a:ea typeface="ＭＳ ゴシック" pitchFamily="49" charset="-128"/>
                </a:rPr>
                <a:t>地域</a:t>
              </a:r>
              <a:r>
                <a:rPr lang="ja-JP" altLang="en-US" sz="1000" dirty="0">
                  <a:solidFill>
                    <a:srgbClr val="000000"/>
                  </a:solidFill>
                  <a:latin typeface="ＭＳ ゴシック" pitchFamily="49" charset="-128"/>
                  <a:ea typeface="ＭＳ ゴシック" pitchFamily="49" charset="-128"/>
                </a:rPr>
                <a:t>自治区</a:t>
              </a:r>
              <a:r>
                <a:rPr lang="ja-JP" altLang="en-US" sz="1000" dirty="0" smtClean="0">
                  <a:solidFill>
                    <a:srgbClr val="000000"/>
                  </a:solidFill>
                  <a:latin typeface="ＭＳ ゴシック" pitchFamily="49" charset="-128"/>
                  <a:ea typeface="ＭＳ ゴシック" pitchFamily="49" charset="-128"/>
                </a:rPr>
                <a:t>事務所</a:t>
              </a:r>
              <a:r>
                <a:rPr lang="en-US" altLang="ja-JP" sz="1000" dirty="0" smtClean="0">
                  <a:solidFill>
                    <a:srgbClr val="000000"/>
                  </a:solidFill>
                  <a:latin typeface="ＭＳ ゴシック" pitchFamily="49" charset="-128"/>
                  <a:ea typeface="ＭＳ ゴシック" pitchFamily="49" charset="-128"/>
                </a:rPr>
                <a:t>)</a:t>
              </a:r>
              <a:endParaRPr lang="en-US" altLang="ja-JP" sz="1000" dirty="0">
                <a:solidFill>
                  <a:srgbClr val="000000"/>
                </a:solidFill>
                <a:latin typeface="ＭＳ ゴシック" pitchFamily="49" charset="-128"/>
                <a:ea typeface="ＭＳ ゴシック" pitchFamily="49" charset="-128"/>
              </a:endParaRPr>
            </a:p>
            <a:p>
              <a:pPr algn="just" eaLnBrk="1" hangingPunct="1">
                <a:spcBef>
                  <a:spcPct val="50000"/>
                </a:spcBef>
                <a:buFont typeface="Wingdings" pitchFamily="2" charset="2"/>
                <a:buNone/>
              </a:pPr>
              <a:r>
                <a:rPr lang="ja-JP" altLang="en-US" sz="1000" dirty="0">
                  <a:solidFill>
                    <a:srgbClr val="000000"/>
                  </a:solidFill>
                  <a:latin typeface="ＭＳ ゴシック" pitchFamily="49" charset="-128"/>
                  <a:ea typeface="ＭＳ ゴシック" pitchFamily="49" charset="-128"/>
                </a:rPr>
                <a:t>公園事務所</a:t>
              </a:r>
              <a:endParaRPr lang="en-US" altLang="ja-JP" sz="1000" dirty="0">
                <a:solidFill>
                  <a:srgbClr val="000000"/>
                </a:solidFill>
                <a:latin typeface="ＭＳ ゴシック" pitchFamily="49" charset="-128"/>
                <a:ea typeface="ＭＳ ゴシック" pitchFamily="49" charset="-128"/>
              </a:endParaRPr>
            </a:p>
            <a:p>
              <a:pPr algn="just" eaLnBrk="1" hangingPunct="1">
                <a:spcBef>
                  <a:spcPct val="50000"/>
                </a:spcBef>
                <a:buFont typeface="Wingdings" pitchFamily="2" charset="2"/>
                <a:buNone/>
              </a:pPr>
              <a:endParaRPr lang="en-US" altLang="ja-JP" sz="1000" dirty="0">
                <a:solidFill>
                  <a:srgbClr val="000000"/>
                </a:solidFill>
                <a:latin typeface="ＭＳ ゴシック" pitchFamily="49" charset="-128"/>
                <a:ea typeface="ＭＳ ゴシック" pitchFamily="49" charset="-128"/>
              </a:endParaRPr>
            </a:p>
          </p:txBody>
        </p:sp>
        <p:sp>
          <p:nvSpPr>
            <p:cNvPr id="105" name="円/楕円 104"/>
            <p:cNvSpPr/>
            <p:nvPr/>
          </p:nvSpPr>
          <p:spPr>
            <a:xfrm>
              <a:off x="5678782" y="4724577"/>
              <a:ext cx="142894" cy="144470"/>
            </a:xfrm>
            <a:prstGeom prst="ellipse">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sp>
          <p:nvSpPr>
            <p:cNvPr id="108" name="円/楕円 107"/>
            <p:cNvSpPr/>
            <p:nvPr/>
          </p:nvSpPr>
          <p:spPr>
            <a:xfrm>
              <a:off x="5652585" y="4437226"/>
              <a:ext cx="215928" cy="215911"/>
            </a:xfrm>
            <a:prstGeom prst="ellipse">
              <a:avLst/>
            </a:prstGeom>
            <a:blipFill dpi="0" rotWithShape="1">
              <a:blip r:embed="rId4" cstate="print"/>
              <a:srcRect/>
              <a:tile tx="0" ty="0" sx="100000" sy="100000" flip="none" algn="tl"/>
            </a:blip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sp>
          <p:nvSpPr>
            <p:cNvPr id="109" name="Line 64"/>
            <p:cNvSpPr>
              <a:spLocks noChangeShapeType="1"/>
            </p:cNvSpPr>
            <p:nvPr/>
          </p:nvSpPr>
          <p:spPr bwMode="auto">
            <a:xfrm>
              <a:off x="5580112" y="4293096"/>
              <a:ext cx="457200" cy="0"/>
            </a:xfrm>
            <a:prstGeom prst="line">
              <a:avLst/>
            </a:prstGeom>
            <a:noFill/>
            <a:ln w="22225">
              <a:solidFill>
                <a:srgbClr val="000000"/>
              </a:solidFill>
              <a:round/>
              <a:headEnd/>
              <a:tailEnd/>
            </a:ln>
            <a:extLst>
              <a:ext uri="{909E8E84-426E-40DD-AFC4-6F175D3DCCD1}">
                <a14:hiddenFill xmlns="" xmlns:a14="http://schemas.microsoft.com/office/drawing/2010/main">
                  <a:noFill/>
                </a14:hiddenFill>
              </a:ext>
            </a:extLst>
          </p:spPr>
          <p:txBody>
            <a:bodyPr lIns="74295" tIns="8890" rIns="74295" bIns="8890"/>
            <a:lstStyle/>
            <a:p>
              <a:endParaRPr lang="ja-JP" altLang="en-US"/>
            </a:p>
          </p:txBody>
        </p:sp>
        <p:sp>
          <p:nvSpPr>
            <p:cNvPr id="110" name="Line 68"/>
            <p:cNvSpPr>
              <a:spLocks noChangeShapeType="1"/>
            </p:cNvSpPr>
            <p:nvPr/>
          </p:nvSpPr>
          <p:spPr bwMode="auto">
            <a:xfrm>
              <a:off x="5580112" y="4293096"/>
              <a:ext cx="457200" cy="0"/>
            </a:xfrm>
            <a:prstGeom prst="line">
              <a:avLst/>
            </a:prstGeom>
            <a:noFill/>
            <a:ln w="12700">
              <a:solidFill>
                <a:srgbClr val="FFFFFF"/>
              </a:solidFill>
              <a:prstDash val="dash"/>
              <a:round/>
              <a:headEnd/>
              <a:tailEnd/>
            </a:ln>
            <a:extLst>
              <a:ext uri="{909E8E84-426E-40DD-AFC4-6F175D3DCCD1}">
                <a14:hiddenFill xmlns="" xmlns:a14="http://schemas.microsoft.com/office/drawing/2010/main">
                  <a:noFill/>
                </a14:hiddenFill>
              </a:ext>
            </a:extLst>
          </p:spPr>
          <p:txBody>
            <a:bodyPr lIns="74295" tIns="8890" rIns="74295" bIns="8890"/>
            <a:lstStyle/>
            <a:p>
              <a:endParaRPr lang="ja-JP" altLang="en-US"/>
            </a:p>
          </p:txBody>
        </p:sp>
        <p:sp>
          <p:nvSpPr>
            <p:cNvPr id="112" name="二等辺三角形 111"/>
            <p:cNvSpPr/>
            <p:nvPr/>
          </p:nvSpPr>
          <p:spPr>
            <a:xfrm>
              <a:off x="5677988" y="4941902"/>
              <a:ext cx="144481" cy="142882"/>
            </a:xfrm>
            <a:prstGeom prst="triangle">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grpSp>
      <p:sp>
        <p:nvSpPr>
          <p:cNvPr id="96" name="正方形/長方形 27"/>
          <p:cNvSpPr>
            <a:spLocks noChangeArrowheads="1"/>
          </p:cNvSpPr>
          <p:nvPr/>
        </p:nvSpPr>
        <p:spPr bwMode="auto">
          <a:xfrm>
            <a:off x="8112125" y="-30065"/>
            <a:ext cx="1031875" cy="261937"/>
          </a:xfrm>
          <a:prstGeom prst="rect">
            <a:avLst/>
          </a:prstGeom>
          <a:noFill/>
          <a:ln w="9525">
            <a:noFill/>
            <a:miter lim="800000"/>
            <a:headEnd/>
            <a:tailEnd/>
          </a:ln>
        </p:spPr>
        <p:txBody>
          <a:bodyPr>
            <a:spAutoFit/>
          </a:bodyPr>
          <a:lstStyle/>
          <a:p>
            <a:pPr algn="r"/>
            <a:r>
              <a:rPr lang="ja-JP" altLang="en-US" sz="1100" b="1" dirty="0" smtClean="0">
                <a:solidFill>
                  <a:srgbClr val="000000"/>
                </a:solidFill>
                <a:latin typeface="ＭＳ Ｐゴシック" charset="-128"/>
                <a:ea typeface="Meiryo UI" pitchFamily="50" charset="-128"/>
                <a:cs typeface="Meiryo UI" pitchFamily="50" charset="-128"/>
              </a:rPr>
              <a:t>すがた</a:t>
            </a:r>
            <a:r>
              <a:rPr lang="en-US" altLang="ja-JP" sz="1100" b="1" dirty="0" smtClean="0">
                <a:solidFill>
                  <a:srgbClr val="000000"/>
                </a:solidFill>
                <a:latin typeface="ＭＳ Ｐゴシック" charset="-128"/>
                <a:ea typeface="Meiryo UI" pitchFamily="50" charset="-128"/>
                <a:cs typeface="Meiryo UI" pitchFamily="50" charset="-128"/>
              </a:rPr>
              <a:t>-</a:t>
            </a:r>
            <a:r>
              <a:rPr lang="ja-JP" altLang="en-US" sz="1100" b="1" dirty="0" smtClean="0">
                <a:solidFill>
                  <a:srgbClr val="000000"/>
                </a:solidFill>
                <a:latin typeface="ＭＳ Ｐゴシック" charset="-128"/>
                <a:ea typeface="Meiryo UI" pitchFamily="50" charset="-128"/>
                <a:cs typeface="Meiryo UI" pitchFamily="50" charset="-128"/>
              </a:rPr>
              <a:t>３０</a:t>
            </a:r>
            <a:endParaRPr lang="ja-JP" altLang="en-US" sz="1200" b="1" dirty="0">
              <a:solidFill>
                <a:srgbClr val="000000"/>
              </a:solidFill>
              <a:latin typeface="ＭＳ Ｐゴシック" charset="-128"/>
              <a:ea typeface="Meiryo UI" pitchFamily="50" charset="-128"/>
              <a:cs typeface="Meiryo UI" pitchFamily="50" charset="-128"/>
            </a:endParaRPr>
          </a:p>
        </p:txBody>
      </p:sp>
    </p:spTree>
  </p:cSld>
  <p:clrMapOvr>
    <a:masterClrMapping/>
  </p:clrMapOvr>
  <p:timing>
    <p:tnLst>
      <p:par>
        <p:cTn id="1" dur="indefinite" restart="never" nodeType="tmRoot"/>
      </p:par>
    </p:tnLst>
  </p:timing>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グループ化 101"/>
          <p:cNvGrpSpPr>
            <a:grpSpLocks/>
          </p:cNvGrpSpPr>
          <p:nvPr/>
        </p:nvGrpSpPr>
        <p:grpSpPr bwMode="auto">
          <a:xfrm>
            <a:off x="4643438" y="1700213"/>
            <a:ext cx="4330700" cy="3965575"/>
            <a:chOff x="4643438" y="1700214"/>
            <a:chExt cx="4330700" cy="3965574"/>
          </a:xfrm>
        </p:grpSpPr>
        <p:grpSp>
          <p:nvGrpSpPr>
            <p:cNvPr id="3" name="グループ化 91"/>
            <p:cNvGrpSpPr>
              <a:grpSpLocks/>
            </p:cNvGrpSpPr>
            <p:nvPr/>
          </p:nvGrpSpPr>
          <p:grpSpPr bwMode="auto">
            <a:xfrm>
              <a:off x="4643438" y="1700214"/>
              <a:ext cx="4330700" cy="3965574"/>
              <a:chOff x="4643438" y="1700214"/>
              <a:chExt cx="4330700" cy="3965574"/>
            </a:xfrm>
          </p:grpSpPr>
          <p:grpSp>
            <p:nvGrpSpPr>
              <p:cNvPr id="5" name="グループ化 89"/>
              <p:cNvGrpSpPr>
                <a:grpSpLocks/>
              </p:cNvGrpSpPr>
              <p:nvPr/>
            </p:nvGrpSpPr>
            <p:grpSpPr bwMode="auto">
              <a:xfrm>
                <a:off x="4643438" y="1700214"/>
                <a:ext cx="4330700" cy="3965574"/>
                <a:chOff x="4643438" y="1700214"/>
                <a:chExt cx="4330700" cy="3965574"/>
              </a:xfrm>
            </p:grpSpPr>
            <p:grpSp>
              <p:nvGrpSpPr>
                <p:cNvPr id="6" name="グループ化 72"/>
                <p:cNvGrpSpPr>
                  <a:grpSpLocks/>
                </p:cNvGrpSpPr>
                <p:nvPr/>
              </p:nvGrpSpPr>
              <p:grpSpPr bwMode="auto">
                <a:xfrm>
                  <a:off x="4643438" y="1700214"/>
                  <a:ext cx="4330700" cy="3965574"/>
                  <a:chOff x="2195736" y="217117"/>
                  <a:chExt cx="6912768" cy="6330288"/>
                </a:xfrm>
              </p:grpSpPr>
              <p:grpSp>
                <p:nvGrpSpPr>
                  <p:cNvPr id="7" name="グループ化 110"/>
                  <p:cNvGrpSpPr>
                    <a:grpSpLocks/>
                  </p:cNvGrpSpPr>
                  <p:nvPr/>
                </p:nvGrpSpPr>
                <p:grpSpPr bwMode="auto">
                  <a:xfrm>
                    <a:off x="2195736" y="217117"/>
                    <a:ext cx="6912768" cy="6330288"/>
                    <a:chOff x="2195736" y="217117"/>
                    <a:chExt cx="6912768" cy="6330288"/>
                  </a:xfrm>
                </p:grpSpPr>
                <p:grpSp>
                  <p:nvGrpSpPr>
                    <p:cNvPr id="8" name="グループ化 102"/>
                    <p:cNvGrpSpPr>
                      <a:grpSpLocks/>
                    </p:cNvGrpSpPr>
                    <p:nvPr/>
                  </p:nvGrpSpPr>
                  <p:grpSpPr bwMode="auto">
                    <a:xfrm>
                      <a:off x="2195736" y="217117"/>
                      <a:ext cx="6912768" cy="6330288"/>
                      <a:chOff x="2195736" y="217117"/>
                      <a:chExt cx="6912768" cy="6330288"/>
                    </a:xfrm>
                  </p:grpSpPr>
                  <p:grpSp>
                    <p:nvGrpSpPr>
                      <p:cNvPr id="9" name="グループ化 147"/>
                      <p:cNvGrpSpPr>
                        <a:grpSpLocks/>
                      </p:cNvGrpSpPr>
                      <p:nvPr/>
                    </p:nvGrpSpPr>
                    <p:grpSpPr bwMode="auto">
                      <a:xfrm>
                        <a:off x="2195736" y="1268760"/>
                        <a:ext cx="6067517" cy="5278645"/>
                        <a:chOff x="2195736" y="1268760"/>
                        <a:chExt cx="6067517" cy="5278645"/>
                      </a:xfrm>
                    </p:grpSpPr>
                    <p:grpSp>
                      <p:nvGrpSpPr>
                        <p:cNvPr id="10" name="グループ化 94"/>
                        <p:cNvGrpSpPr>
                          <a:grpSpLocks/>
                        </p:cNvGrpSpPr>
                        <p:nvPr/>
                      </p:nvGrpSpPr>
                      <p:grpSpPr bwMode="auto">
                        <a:xfrm>
                          <a:off x="2195736" y="1268760"/>
                          <a:ext cx="6067517" cy="5278645"/>
                          <a:chOff x="1403648" y="1340768"/>
                          <a:chExt cx="6067519" cy="5278645"/>
                        </a:xfrm>
                      </p:grpSpPr>
                      <p:grpSp>
                        <p:nvGrpSpPr>
                          <p:cNvPr id="11" name="グループ化 62"/>
                          <p:cNvGrpSpPr>
                            <a:grpSpLocks/>
                          </p:cNvGrpSpPr>
                          <p:nvPr/>
                        </p:nvGrpSpPr>
                        <p:grpSpPr bwMode="auto">
                          <a:xfrm>
                            <a:off x="1403648" y="1340768"/>
                            <a:ext cx="6067519" cy="5278645"/>
                            <a:chOff x="1403648" y="1340768"/>
                            <a:chExt cx="6067519" cy="5278645"/>
                          </a:xfrm>
                        </p:grpSpPr>
                        <p:grpSp>
                          <p:nvGrpSpPr>
                            <p:cNvPr id="12" name="グループ化 56"/>
                            <p:cNvGrpSpPr>
                              <a:grpSpLocks/>
                            </p:cNvGrpSpPr>
                            <p:nvPr/>
                          </p:nvGrpSpPr>
                          <p:grpSpPr bwMode="auto">
                            <a:xfrm>
                              <a:off x="1403648" y="1340768"/>
                              <a:ext cx="6067519" cy="5278645"/>
                              <a:chOff x="1331640" y="1052736"/>
                              <a:chExt cx="6067519" cy="5278645"/>
                            </a:xfrm>
                          </p:grpSpPr>
                          <p:grpSp>
                            <p:nvGrpSpPr>
                              <p:cNvPr id="13" name="グループ化 64"/>
                              <p:cNvGrpSpPr>
                                <a:grpSpLocks/>
                              </p:cNvGrpSpPr>
                              <p:nvPr/>
                            </p:nvGrpSpPr>
                            <p:grpSpPr bwMode="auto">
                              <a:xfrm>
                                <a:off x="1331640" y="1052736"/>
                                <a:ext cx="6067519" cy="5278645"/>
                                <a:chOff x="1763688" y="764704"/>
                                <a:chExt cx="6067519" cy="5278645"/>
                              </a:xfrm>
                            </p:grpSpPr>
                            <p:grpSp>
                              <p:nvGrpSpPr>
                                <p:cNvPr id="14" name="グループ化 46"/>
                                <p:cNvGrpSpPr>
                                  <a:grpSpLocks/>
                                </p:cNvGrpSpPr>
                                <p:nvPr/>
                              </p:nvGrpSpPr>
                              <p:grpSpPr bwMode="auto">
                                <a:xfrm>
                                  <a:off x="1763688" y="764704"/>
                                  <a:ext cx="6067519" cy="5278645"/>
                                  <a:chOff x="1547664" y="764704"/>
                                  <a:chExt cx="6067519" cy="5278645"/>
                                </a:xfrm>
                              </p:grpSpPr>
                              <p:grpSp>
                                <p:nvGrpSpPr>
                                  <p:cNvPr id="15" name="グループ化 73"/>
                                  <p:cNvGrpSpPr/>
                                  <p:nvPr/>
                                </p:nvGrpSpPr>
                                <p:grpSpPr>
                                  <a:xfrm>
                                    <a:off x="1547664" y="764704"/>
                                    <a:ext cx="6067519" cy="5278645"/>
                                    <a:chOff x="0" y="0"/>
                                    <a:chExt cx="6067519" cy="5278645"/>
                                  </a:xfrm>
                                  <a:solidFill>
                                    <a:schemeClr val="bg1"/>
                                  </a:solidFill>
                                </p:grpSpPr>
                                <p:pic>
                                  <p:nvPicPr>
                                    <p:cNvPr id="245" name="図 244"/>
                                    <p:cNvPicPr>
                                      <a:picLocks noChangeAspect="1"/>
                                    </p:cNvPicPr>
                                    <p:nvPr/>
                                  </p:nvPicPr>
                                  <p:blipFill rotWithShape="1">
                                    <a:blip r:embed="rId3" cstate="print"/>
                                    <a:srcRect l="28053" t="27276" r="36958" b="7655"/>
                                    <a:stretch/>
                                  </p:blipFill>
                                  <p:spPr>
                                    <a:xfrm>
                                      <a:off x="60623" y="28574"/>
                                      <a:ext cx="5972993" cy="5201210"/>
                                    </a:xfrm>
                                    <a:prstGeom prst="rect">
                                      <a:avLst/>
                                    </a:prstGeom>
                                    <a:grpFill/>
                                  </p:spPr>
                                </p:pic>
                                <p:sp>
                                  <p:nvSpPr>
                                    <p:cNvPr id="246" name="正方形/長方形 245"/>
                                    <p:cNvSpPr/>
                                    <p:nvPr/>
                                  </p:nvSpPr>
                                  <p:spPr>
                                    <a:xfrm>
                                      <a:off x="3473" y="28576"/>
                                      <a:ext cx="1419224" cy="223837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defRPr/>
                                      </a:pPr>
                                      <a:endParaRPr lang="ja-JP" altLang="en-US"/>
                                    </a:p>
                                  </p:txBody>
                                </p:sp>
                                <p:sp>
                                  <p:nvSpPr>
                                    <p:cNvPr id="247" name="正方形/長方形 246"/>
                                    <p:cNvSpPr/>
                                    <p:nvPr/>
                                  </p:nvSpPr>
                                  <p:spPr>
                                    <a:xfrm>
                                      <a:off x="1413173" y="400049"/>
                                      <a:ext cx="571500" cy="62865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defRPr/>
                                      </a:pPr>
                                      <a:endParaRPr lang="ja-JP" altLang="en-US"/>
                                    </a:p>
                                  </p:txBody>
                                </p:sp>
                                <p:sp>
                                  <p:nvSpPr>
                                    <p:cNvPr id="248" name="フリーフォーム 247"/>
                                    <p:cNvSpPr/>
                                    <p:nvPr/>
                                  </p:nvSpPr>
                                  <p:spPr>
                                    <a:xfrm>
                                      <a:off x="2394248" y="28574"/>
                                      <a:ext cx="884237" cy="752475"/>
                                    </a:xfrm>
                                    <a:custGeom>
                                      <a:avLst/>
                                      <a:gdLst>
                                        <a:gd name="connsiteX0" fmla="*/ 876300 w 884237"/>
                                        <a:gd name="connsiteY0" fmla="*/ 19050 h 752475"/>
                                        <a:gd name="connsiteX1" fmla="*/ 762000 w 884237"/>
                                        <a:gd name="connsiteY1" fmla="*/ 76200 h 752475"/>
                                        <a:gd name="connsiteX2" fmla="*/ 714375 w 884237"/>
                                        <a:gd name="connsiteY2" fmla="*/ 142875 h 752475"/>
                                        <a:gd name="connsiteX3" fmla="*/ 685800 w 884237"/>
                                        <a:gd name="connsiteY3" fmla="*/ 171450 h 752475"/>
                                        <a:gd name="connsiteX4" fmla="*/ 676275 w 884237"/>
                                        <a:gd name="connsiteY4" fmla="*/ 200025 h 752475"/>
                                        <a:gd name="connsiteX5" fmla="*/ 628650 w 884237"/>
                                        <a:gd name="connsiteY5" fmla="*/ 257175 h 752475"/>
                                        <a:gd name="connsiteX6" fmla="*/ 600075 w 884237"/>
                                        <a:gd name="connsiteY6" fmla="*/ 276225 h 752475"/>
                                        <a:gd name="connsiteX7" fmla="*/ 552450 w 884237"/>
                                        <a:gd name="connsiteY7" fmla="*/ 323850 h 752475"/>
                                        <a:gd name="connsiteX8" fmla="*/ 533400 w 884237"/>
                                        <a:gd name="connsiteY8" fmla="*/ 352425 h 752475"/>
                                        <a:gd name="connsiteX9" fmla="*/ 504825 w 884237"/>
                                        <a:gd name="connsiteY9" fmla="*/ 381000 h 752475"/>
                                        <a:gd name="connsiteX10" fmla="*/ 485775 w 884237"/>
                                        <a:gd name="connsiteY10" fmla="*/ 409575 h 752475"/>
                                        <a:gd name="connsiteX11" fmla="*/ 419100 w 884237"/>
                                        <a:gd name="connsiteY11" fmla="*/ 447675 h 752475"/>
                                        <a:gd name="connsiteX12" fmla="*/ 371475 w 884237"/>
                                        <a:gd name="connsiteY12" fmla="*/ 495300 h 752475"/>
                                        <a:gd name="connsiteX13" fmla="*/ 342900 w 884237"/>
                                        <a:gd name="connsiteY13" fmla="*/ 523875 h 752475"/>
                                        <a:gd name="connsiteX14" fmla="*/ 285750 w 884237"/>
                                        <a:gd name="connsiteY14" fmla="*/ 571500 h 752475"/>
                                        <a:gd name="connsiteX15" fmla="*/ 247650 w 884237"/>
                                        <a:gd name="connsiteY15" fmla="*/ 638175 h 752475"/>
                                        <a:gd name="connsiteX16" fmla="*/ 219075 w 884237"/>
                                        <a:gd name="connsiteY16" fmla="*/ 647700 h 752475"/>
                                        <a:gd name="connsiteX17" fmla="*/ 171450 w 884237"/>
                                        <a:gd name="connsiteY17" fmla="*/ 704850 h 752475"/>
                                        <a:gd name="connsiteX18" fmla="*/ 152400 w 884237"/>
                                        <a:gd name="connsiteY18" fmla="*/ 733425 h 752475"/>
                                        <a:gd name="connsiteX19" fmla="*/ 95250 w 884237"/>
                                        <a:gd name="connsiteY19" fmla="*/ 752475 h 752475"/>
                                        <a:gd name="connsiteX20" fmla="*/ 57150 w 884237"/>
                                        <a:gd name="connsiteY20" fmla="*/ 742950 h 752475"/>
                                        <a:gd name="connsiteX21" fmla="*/ 9525 w 884237"/>
                                        <a:gd name="connsiteY21" fmla="*/ 638175 h 752475"/>
                                        <a:gd name="connsiteX22" fmla="*/ 0 w 884237"/>
                                        <a:gd name="connsiteY22" fmla="*/ 609600 h 752475"/>
                                        <a:gd name="connsiteX23" fmla="*/ 9525 w 884237"/>
                                        <a:gd name="connsiteY23" fmla="*/ 495300 h 752475"/>
                                        <a:gd name="connsiteX24" fmla="*/ 19050 w 884237"/>
                                        <a:gd name="connsiteY24" fmla="*/ 457200 h 752475"/>
                                        <a:gd name="connsiteX25" fmla="*/ 47625 w 884237"/>
                                        <a:gd name="connsiteY25" fmla="*/ 438150 h 752475"/>
                                        <a:gd name="connsiteX26" fmla="*/ 95250 w 884237"/>
                                        <a:gd name="connsiteY26" fmla="*/ 371475 h 752475"/>
                                        <a:gd name="connsiteX27" fmla="*/ 123825 w 884237"/>
                                        <a:gd name="connsiteY27" fmla="*/ 361950 h 752475"/>
                                        <a:gd name="connsiteX28" fmla="*/ 180975 w 884237"/>
                                        <a:gd name="connsiteY28" fmla="*/ 323850 h 752475"/>
                                        <a:gd name="connsiteX29" fmla="*/ 209550 w 884237"/>
                                        <a:gd name="connsiteY29" fmla="*/ 295275 h 752475"/>
                                        <a:gd name="connsiteX30" fmla="*/ 238125 w 884237"/>
                                        <a:gd name="connsiteY30" fmla="*/ 276225 h 752475"/>
                                        <a:gd name="connsiteX31" fmla="*/ 257175 w 884237"/>
                                        <a:gd name="connsiteY31" fmla="*/ 247650 h 752475"/>
                                        <a:gd name="connsiteX32" fmla="*/ 304800 w 884237"/>
                                        <a:gd name="connsiteY32" fmla="*/ 219075 h 752475"/>
                                        <a:gd name="connsiteX33" fmla="*/ 361950 w 884237"/>
                                        <a:gd name="connsiteY33" fmla="*/ 180975 h 752475"/>
                                        <a:gd name="connsiteX34" fmla="*/ 390525 w 884237"/>
                                        <a:gd name="connsiteY34" fmla="*/ 152400 h 752475"/>
                                        <a:gd name="connsiteX35" fmla="*/ 447675 w 884237"/>
                                        <a:gd name="connsiteY35" fmla="*/ 133350 h 752475"/>
                                        <a:gd name="connsiteX36" fmla="*/ 533400 w 884237"/>
                                        <a:gd name="connsiteY36" fmla="*/ 85725 h 752475"/>
                                        <a:gd name="connsiteX37" fmla="*/ 600075 w 884237"/>
                                        <a:gd name="connsiteY37" fmla="*/ 57150 h 752475"/>
                                        <a:gd name="connsiteX38" fmla="*/ 628650 w 884237"/>
                                        <a:gd name="connsiteY38" fmla="*/ 38100 h 752475"/>
                                        <a:gd name="connsiteX39" fmla="*/ 657225 w 884237"/>
                                        <a:gd name="connsiteY39" fmla="*/ 28575 h 752475"/>
                                        <a:gd name="connsiteX40" fmla="*/ 714375 w 884237"/>
                                        <a:gd name="connsiteY40" fmla="*/ 0 h 752475"/>
                                        <a:gd name="connsiteX41" fmla="*/ 876300 w 884237"/>
                                        <a:gd name="connsiteY41" fmla="*/ 19050 h 752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884237" h="752475">
                                          <a:moveTo>
                                            <a:pt x="876300" y="19050"/>
                                          </a:moveTo>
                                          <a:cubicBezTo>
                                            <a:pt x="884237" y="31750"/>
                                            <a:pt x="798527" y="54284"/>
                                            <a:pt x="762000" y="76200"/>
                                          </a:cubicBezTo>
                                          <a:cubicBezTo>
                                            <a:pt x="724852" y="98489"/>
                                            <a:pt x="737903" y="109936"/>
                                            <a:pt x="714375" y="142875"/>
                                          </a:cubicBezTo>
                                          <a:cubicBezTo>
                                            <a:pt x="706545" y="153836"/>
                                            <a:pt x="695325" y="161925"/>
                                            <a:pt x="685800" y="171450"/>
                                          </a:cubicBezTo>
                                          <a:cubicBezTo>
                                            <a:pt x="682625" y="180975"/>
                                            <a:pt x="680765" y="191045"/>
                                            <a:pt x="676275" y="200025"/>
                                          </a:cubicBezTo>
                                          <a:cubicBezTo>
                                            <a:pt x="665571" y="221432"/>
                                            <a:pt x="646706" y="242128"/>
                                            <a:pt x="628650" y="257175"/>
                                          </a:cubicBezTo>
                                          <a:cubicBezTo>
                                            <a:pt x="619856" y="264504"/>
                                            <a:pt x="609600" y="269875"/>
                                            <a:pt x="600075" y="276225"/>
                                          </a:cubicBezTo>
                                          <a:cubicBezTo>
                                            <a:pt x="549275" y="352425"/>
                                            <a:pt x="615950" y="260350"/>
                                            <a:pt x="552450" y="323850"/>
                                          </a:cubicBezTo>
                                          <a:cubicBezTo>
                                            <a:pt x="544355" y="331945"/>
                                            <a:pt x="540729" y="343631"/>
                                            <a:pt x="533400" y="352425"/>
                                          </a:cubicBezTo>
                                          <a:cubicBezTo>
                                            <a:pt x="524776" y="362773"/>
                                            <a:pt x="513449" y="370652"/>
                                            <a:pt x="504825" y="381000"/>
                                          </a:cubicBezTo>
                                          <a:cubicBezTo>
                                            <a:pt x="497496" y="389794"/>
                                            <a:pt x="493870" y="401480"/>
                                            <a:pt x="485775" y="409575"/>
                                          </a:cubicBezTo>
                                          <a:cubicBezTo>
                                            <a:pt x="472312" y="423038"/>
                                            <a:pt x="434041" y="440204"/>
                                            <a:pt x="419100" y="447675"/>
                                          </a:cubicBezTo>
                                          <a:cubicBezTo>
                                            <a:pt x="384175" y="500063"/>
                                            <a:pt x="419100" y="455613"/>
                                            <a:pt x="371475" y="495300"/>
                                          </a:cubicBezTo>
                                          <a:cubicBezTo>
                                            <a:pt x="361127" y="503924"/>
                                            <a:pt x="353248" y="515251"/>
                                            <a:pt x="342900" y="523875"/>
                                          </a:cubicBezTo>
                                          <a:cubicBezTo>
                                            <a:pt x="313414" y="548447"/>
                                            <a:pt x="310304" y="537125"/>
                                            <a:pt x="285750" y="571500"/>
                                          </a:cubicBezTo>
                                          <a:cubicBezTo>
                                            <a:pt x="276375" y="584625"/>
                                            <a:pt x="262648" y="626176"/>
                                            <a:pt x="247650" y="638175"/>
                                          </a:cubicBezTo>
                                          <a:cubicBezTo>
                                            <a:pt x="239810" y="644447"/>
                                            <a:pt x="228600" y="644525"/>
                                            <a:pt x="219075" y="647700"/>
                                          </a:cubicBezTo>
                                          <a:cubicBezTo>
                                            <a:pt x="171777" y="718646"/>
                                            <a:pt x="232566" y="631511"/>
                                            <a:pt x="171450" y="704850"/>
                                          </a:cubicBezTo>
                                          <a:cubicBezTo>
                                            <a:pt x="164121" y="713644"/>
                                            <a:pt x="162108" y="727358"/>
                                            <a:pt x="152400" y="733425"/>
                                          </a:cubicBezTo>
                                          <a:cubicBezTo>
                                            <a:pt x="135372" y="744068"/>
                                            <a:pt x="95250" y="752475"/>
                                            <a:pt x="95250" y="752475"/>
                                          </a:cubicBezTo>
                                          <a:cubicBezTo>
                                            <a:pt x="82550" y="749300"/>
                                            <a:pt x="68516" y="749445"/>
                                            <a:pt x="57150" y="742950"/>
                                          </a:cubicBezTo>
                                          <a:cubicBezTo>
                                            <a:pt x="13644" y="718089"/>
                                            <a:pt x="24880" y="684241"/>
                                            <a:pt x="9525" y="638175"/>
                                          </a:cubicBezTo>
                                          <a:lnTo>
                                            <a:pt x="0" y="609600"/>
                                          </a:lnTo>
                                          <a:cubicBezTo>
                                            <a:pt x="3175" y="571500"/>
                                            <a:pt x="4783" y="533237"/>
                                            <a:pt x="9525" y="495300"/>
                                          </a:cubicBezTo>
                                          <a:cubicBezTo>
                                            <a:pt x="11149" y="482310"/>
                                            <a:pt x="11788" y="468092"/>
                                            <a:pt x="19050" y="457200"/>
                                          </a:cubicBezTo>
                                          <a:cubicBezTo>
                                            <a:pt x="25400" y="447675"/>
                                            <a:pt x="38100" y="444500"/>
                                            <a:pt x="47625" y="438150"/>
                                          </a:cubicBezTo>
                                          <a:cubicBezTo>
                                            <a:pt x="62523" y="408354"/>
                                            <a:pt x="66289" y="390783"/>
                                            <a:pt x="95250" y="371475"/>
                                          </a:cubicBezTo>
                                          <a:cubicBezTo>
                                            <a:pt x="103604" y="365906"/>
                                            <a:pt x="114300" y="365125"/>
                                            <a:pt x="123825" y="361950"/>
                                          </a:cubicBezTo>
                                          <a:cubicBezTo>
                                            <a:pt x="214982" y="270793"/>
                                            <a:pt x="98267" y="378989"/>
                                            <a:pt x="180975" y="323850"/>
                                          </a:cubicBezTo>
                                          <a:cubicBezTo>
                                            <a:pt x="192183" y="316378"/>
                                            <a:pt x="199202" y="303899"/>
                                            <a:pt x="209550" y="295275"/>
                                          </a:cubicBezTo>
                                          <a:cubicBezTo>
                                            <a:pt x="218344" y="287946"/>
                                            <a:pt x="228600" y="282575"/>
                                            <a:pt x="238125" y="276225"/>
                                          </a:cubicBezTo>
                                          <a:cubicBezTo>
                                            <a:pt x="244475" y="266700"/>
                                            <a:pt x="248483" y="255100"/>
                                            <a:pt x="257175" y="247650"/>
                                          </a:cubicBezTo>
                                          <a:cubicBezTo>
                                            <a:pt x="271231" y="235602"/>
                                            <a:pt x="289181" y="229014"/>
                                            <a:pt x="304800" y="219075"/>
                                          </a:cubicBezTo>
                                          <a:cubicBezTo>
                                            <a:pt x="324116" y="206783"/>
                                            <a:pt x="342900" y="193675"/>
                                            <a:pt x="361950" y="180975"/>
                                          </a:cubicBezTo>
                                          <a:cubicBezTo>
                                            <a:pt x="373158" y="173503"/>
                                            <a:pt x="378750" y="158942"/>
                                            <a:pt x="390525" y="152400"/>
                                          </a:cubicBezTo>
                                          <a:cubicBezTo>
                                            <a:pt x="408078" y="142648"/>
                                            <a:pt x="447675" y="133350"/>
                                            <a:pt x="447675" y="133350"/>
                                          </a:cubicBezTo>
                                          <a:cubicBezTo>
                                            <a:pt x="513179" y="89681"/>
                                            <a:pt x="483105" y="102490"/>
                                            <a:pt x="533400" y="85725"/>
                                          </a:cubicBezTo>
                                          <a:cubicBezTo>
                                            <a:pt x="605139" y="37899"/>
                                            <a:pt x="513965" y="94054"/>
                                            <a:pt x="600075" y="57150"/>
                                          </a:cubicBezTo>
                                          <a:cubicBezTo>
                                            <a:pt x="610597" y="52641"/>
                                            <a:pt x="618411" y="43220"/>
                                            <a:pt x="628650" y="38100"/>
                                          </a:cubicBezTo>
                                          <a:cubicBezTo>
                                            <a:pt x="637630" y="33610"/>
                                            <a:pt x="647700" y="31750"/>
                                            <a:pt x="657225" y="28575"/>
                                          </a:cubicBezTo>
                                          <a:cubicBezTo>
                                            <a:pt x="671672" y="18943"/>
                                            <a:pt x="694657" y="0"/>
                                            <a:pt x="714375" y="0"/>
                                          </a:cubicBezTo>
                                          <a:cubicBezTo>
                                            <a:pt x="765274" y="0"/>
                                            <a:pt x="868363" y="6350"/>
                                            <a:pt x="876300" y="1905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defRPr/>
                                      </a:pPr>
                                      <a:endParaRPr lang="ja-JP" altLang="en-US"/>
                                    </a:p>
                                  </p:txBody>
                                </p:sp>
                                <p:sp>
                                  <p:nvSpPr>
                                    <p:cNvPr id="249" name="正方形/長方形 248"/>
                                    <p:cNvSpPr/>
                                    <p:nvPr/>
                                  </p:nvSpPr>
                                  <p:spPr>
                                    <a:xfrm>
                                      <a:off x="5185073" y="1581149"/>
                                      <a:ext cx="847725" cy="366712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defRPr/>
                                      </a:pPr>
                                      <a:endParaRPr lang="ja-JP" altLang="en-US"/>
                                    </a:p>
                                  </p:txBody>
                                </p:sp>
                                <p:sp>
                                  <p:nvSpPr>
                                    <p:cNvPr id="250" name="正方形/長方形 249"/>
                                    <p:cNvSpPr/>
                                    <p:nvPr/>
                                  </p:nvSpPr>
                                  <p:spPr>
                                    <a:xfrm>
                                      <a:off x="2889548" y="3486149"/>
                                      <a:ext cx="2295525" cy="17526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defRPr/>
                                      </a:pPr>
                                      <a:endParaRPr lang="ja-JP" altLang="en-US"/>
                                    </a:p>
                                  </p:txBody>
                                </p:sp>
                                <p:sp>
                                  <p:nvSpPr>
                                    <p:cNvPr id="251" name="フリーフォーム 250"/>
                                    <p:cNvSpPr/>
                                    <p:nvPr/>
                                  </p:nvSpPr>
                                  <p:spPr>
                                    <a:xfrm>
                                      <a:off x="2146598" y="4804675"/>
                                      <a:ext cx="594159" cy="473970"/>
                                    </a:xfrm>
                                    <a:custGeom>
                                      <a:avLst/>
                                      <a:gdLst>
                                        <a:gd name="connsiteX0" fmla="*/ 514350 w 594159"/>
                                        <a:gd name="connsiteY0" fmla="*/ 453124 h 473970"/>
                                        <a:gd name="connsiteX1" fmla="*/ 447675 w 594159"/>
                                        <a:gd name="connsiteY1" fmla="*/ 434074 h 473970"/>
                                        <a:gd name="connsiteX2" fmla="*/ 419100 w 594159"/>
                                        <a:gd name="connsiteY2" fmla="*/ 424549 h 473970"/>
                                        <a:gd name="connsiteX3" fmla="*/ 361950 w 594159"/>
                                        <a:gd name="connsiteY3" fmla="*/ 415024 h 473970"/>
                                        <a:gd name="connsiteX4" fmla="*/ 257175 w 594159"/>
                                        <a:gd name="connsiteY4" fmla="*/ 386449 h 473970"/>
                                        <a:gd name="connsiteX5" fmla="*/ 228600 w 594159"/>
                                        <a:gd name="connsiteY5" fmla="*/ 367399 h 473970"/>
                                        <a:gd name="connsiteX6" fmla="*/ 190500 w 594159"/>
                                        <a:gd name="connsiteY6" fmla="*/ 357874 h 473970"/>
                                        <a:gd name="connsiteX7" fmla="*/ 161925 w 594159"/>
                                        <a:gd name="connsiteY7" fmla="*/ 329299 h 473970"/>
                                        <a:gd name="connsiteX8" fmla="*/ 133350 w 594159"/>
                                        <a:gd name="connsiteY8" fmla="*/ 310249 h 473970"/>
                                        <a:gd name="connsiteX9" fmla="*/ 76200 w 594159"/>
                                        <a:gd name="connsiteY9" fmla="*/ 262624 h 473970"/>
                                        <a:gd name="connsiteX10" fmla="*/ 57150 w 594159"/>
                                        <a:gd name="connsiteY10" fmla="*/ 224524 h 473970"/>
                                        <a:gd name="connsiteX11" fmla="*/ 28575 w 594159"/>
                                        <a:gd name="connsiteY11" fmla="*/ 195949 h 473970"/>
                                        <a:gd name="connsiteX12" fmla="*/ 9525 w 594159"/>
                                        <a:gd name="connsiteY12" fmla="*/ 138799 h 473970"/>
                                        <a:gd name="connsiteX13" fmla="*/ 0 w 594159"/>
                                        <a:gd name="connsiteY13" fmla="*/ 110224 h 473970"/>
                                        <a:gd name="connsiteX14" fmla="*/ 9525 w 594159"/>
                                        <a:gd name="connsiteY14" fmla="*/ 34024 h 473970"/>
                                        <a:gd name="connsiteX15" fmla="*/ 104775 w 594159"/>
                                        <a:gd name="connsiteY15" fmla="*/ 5449 h 473970"/>
                                        <a:gd name="connsiteX16" fmla="*/ 400050 w 594159"/>
                                        <a:gd name="connsiteY16" fmla="*/ 53074 h 473970"/>
                                        <a:gd name="connsiteX17" fmla="*/ 428625 w 594159"/>
                                        <a:gd name="connsiteY17" fmla="*/ 81649 h 473970"/>
                                        <a:gd name="connsiteX18" fmla="*/ 457200 w 594159"/>
                                        <a:gd name="connsiteY18" fmla="*/ 119749 h 473970"/>
                                        <a:gd name="connsiteX19" fmla="*/ 466725 w 594159"/>
                                        <a:gd name="connsiteY19" fmla="*/ 148324 h 473970"/>
                                        <a:gd name="connsiteX20" fmla="*/ 514350 w 594159"/>
                                        <a:gd name="connsiteY20" fmla="*/ 214999 h 473970"/>
                                        <a:gd name="connsiteX21" fmla="*/ 533400 w 594159"/>
                                        <a:gd name="connsiteY21" fmla="*/ 272149 h 473970"/>
                                        <a:gd name="connsiteX22" fmla="*/ 552450 w 594159"/>
                                        <a:gd name="connsiteY22" fmla="*/ 300724 h 473970"/>
                                        <a:gd name="connsiteX23" fmla="*/ 571500 w 594159"/>
                                        <a:gd name="connsiteY23" fmla="*/ 357874 h 473970"/>
                                        <a:gd name="connsiteX24" fmla="*/ 533400 w 594159"/>
                                        <a:gd name="connsiteY24" fmla="*/ 472174 h 473970"/>
                                        <a:gd name="connsiteX25" fmla="*/ 514350 w 594159"/>
                                        <a:gd name="connsiteY25" fmla="*/ 453124 h 473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94159" h="473970">
                                          <a:moveTo>
                                            <a:pt x="514350" y="453124"/>
                                          </a:moveTo>
                                          <a:cubicBezTo>
                                            <a:pt x="500062" y="446774"/>
                                            <a:pt x="469815" y="440716"/>
                                            <a:pt x="447675" y="434074"/>
                                          </a:cubicBezTo>
                                          <a:cubicBezTo>
                                            <a:pt x="438058" y="431189"/>
                                            <a:pt x="428901" y="426727"/>
                                            <a:pt x="419100" y="424549"/>
                                          </a:cubicBezTo>
                                          <a:cubicBezTo>
                                            <a:pt x="400247" y="420359"/>
                                            <a:pt x="380834" y="419071"/>
                                            <a:pt x="361950" y="415024"/>
                                          </a:cubicBezTo>
                                          <a:cubicBezTo>
                                            <a:pt x="301792" y="402133"/>
                                            <a:pt x="300701" y="400958"/>
                                            <a:pt x="257175" y="386449"/>
                                          </a:cubicBezTo>
                                          <a:cubicBezTo>
                                            <a:pt x="247650" y="380099"/>
                                            <a:pt x="239122" y="371908"/>
                                            <a:pt x="228600" y="367399"/>
                                          </a:cubicBezTo>
                                          <a:cubicBezTo>
                                            <a:pt x="216568" y="362242"/>
                                            <a:pt x="201866" y="364369"/>
                                            <a:pt x="190500" y="357874"/>
                                          </a:cubicBezTo>
                                          <a:cubicBezTo>
                                            <a:pt x="178804" y="351191"/>
                                            <a:pt x="172273" y="337923"/>
                                            <a:pt x="161925" y="329299"/>
                                          </a:cubicBezTo>
                                          <a:cubicBezTo>
                                            <a:pt x="153131" y="321970"/>
                                            <a:pt x="142144" y="317578"/>
                                            <a:pt x="133350" y="310249"/>
                                          </a:cubicBezTo>
                                          <a:cubicBezTo>
                                            <a:pt x="60011" y="249133"/>
                                            <a:pt x="147146" y="309922"/>
                                            <a:pt x="76200" y="262624"/>
                                          </a:cubicBezTo>
                                          <a:cubicBezTo>
                                            <a:pt x="69850" y="249924"/>
                                            <a:pt x="65403" y="236078"/>
                                            <a:pt x="57150" y="224524"/>
                                          </a:cubicBezTo>
                                          <a:cubicBezTo>
                                            <a:pt x="49320" y="213563"/>
                                            <a:pt x="35117" y="207724"/>
                                            <a:pt x="28575" y="195949"/>
                                          </a:cubicBezTo>
                                          <a:cubicBezTo>
                                            <a:pt x="18823" y="178396"/>
                                            <a:pt x="15875" y="157849"/>
                                            <a:pt x="9525" y="138799"/>
                                          </a:cubicBezTo>
                                          <a:lnTo>
                                            <a:pt x="0" y="110224"/>
                                          </a:lnTo>
                                          <a:cubicBezTo>
                                            <a:pt x="3175" y="84824"/>
                                            <a:pt x="18" y="57791"/>
                                            <a:pt x="9525" y="34024"/>
                                          </a:cubicBezTo>
                                          <a:cubicBezTo>
                                            <a:pt x="20026" y="7771"/>
                                            <a:pt x="98848" y="6296"/>
                                            <a:pt x="104775" y="5449"/>
                                          </a:cubicBezTo>
                                          <a:cubicBezTo>
                                            <a:pt x="127353" y="7958"/>
                                            <a:pt x="325746" y="0"/>
                                            <a:pt x="400050" y="53074"/>
                                          </a:cubicBezTo>
                                          <a:cubicBezTo>
                                            <a:pt x="411011" y="60904"/>
                                            <a:pt x="419859" y="71422"/>
                                            <a:pt x="428625" y="81649"/>
                                          </a:cubicBezTo>
                                          <a:cubicBezTo>
                                            <a:pt x="438956" y="93702"/>
                                            <a:pt x="447675" y="107049"/>
                                            <a:pt x="457200" y="119749"/>
                                          </a:cubicBezTo>
                                          <a:cubicBezTo>
                                            <a:pt x="460375" y="129274"/>
                                            <a:pt x="461744" y="139607"/>
                                            <a:pt x="466725" y="148324"/>
                                          </a:cubicBezTo>
                                          <a:cubicBezTo>
                                            <a:pt x="473761" y="160637"/>
                                            <a:pt x="506979" y="198414"/>
                                            <a:pt x="514350" y="214999"/>
                                          </a:cubicBezTo>
                                          <a:cubicBezTo>
                                            <a:pt x="522505" y="233349"/>
                                            <a:pt x="527050" y="253099"/>
                                            <a:pt x="533400" y="272149"/>
                                          </a:cubicBezTo>
                                          <a:cubicBezTo>
                                            <a:pt x="537020" y="283009"/>
                                            <a:pt x="547801" y="290263"/>
                                            <a:pt x="552450" y="300724"/>
                                          </a:cubicBezTo>
                                          <a:cubicBezTo>
                                            <a:pt x="560605" y="319074"/>
                                            <a:pt x="571500" y="357874"/>
                                            <a:pt x="571500" y="357874"/>
                                          </a:cubicBezTo>
                                          <a:cubicBezTo>
                                            <a:pt x="564856" y="430961"/>
                                            <a:pt x="594159" y="463494"/>
                                            <a:pt x="533400" y="472174"/>
                                          </a:cubicBezTo>
                                          <a:cubicBezTo>
                                            <a:pt x="520828" y="473970"/>
                                            <a:pt x="528638" y="459474"/>
                                            <a:pt x="514350" y="45312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defRPr/>
                                      </a:pPr>
                                      <a:endParaRPr lang="ja-JP" altLang="en-US"/>
                                    </a:p>
                                  </p:txBody>
                                </p:sp>
                                <p:sp>
                                  <p:nvSpPr>
                                    <p:cNvPr id="252" name="フリーフォーム 251"/>
                                    <p:cNvSpPr/>
                                    <p:nvPr/>
                                  </p:nvSpPr>
                                  <p:spPr>
                                    <a:xfrm>
                                      <a:off x="0" y="3722317"/>
                                      <a:ext cx="193973" cy="138482"/>
                                    </a:xfrm>
                                    <a:custGeom>
                                      <a:avLst/>
                                      <a:gdLst>
                                        <a:gd name="connsiteX0" fmla="*/ 165398 w 193973"/>
                                        <a:gd name="connsiteY0" fmla="*/ 125782 h 138482"/>
                                        <a:gd name="connsiteX1" fmla="*/ 12998 w 193973"/>
                                        <a:gd name="connsiteY1" fmla="*/ 116257 h 138482"/>
                                        <a:gd name="connsiteX2" fmla="*/ 3473 w 193973"/>
                                        <a:gd name="connsiteY2" fmla="*/ 87682 h 138482"/>
                                        <a:gd name="connsiteX3" fmla="*/ 41573 w 193973"/>
                                        <a:gd name="connsiteY3" fmla="*/ 1957 h 138482"/>
                                        <a:gd name="connsiteX4" fmla="*/ 174923 w 193973"/>
                                        <a:gd name="connsiteY4" fmla="*/ 11482 h 138482"/>
                                        <a:gd name="connsiteX5" fmla="*/ 184448 w 193973"/>
                                        <a:gd name="connsiteY5" fmla="*/ 40057 h 138482"/>
                                        <a:gd name="connsiteX6" fmla="*/ 165398 w 193973"/>
                                        <a:gd name="connsiteY6" fmla="*/ 125782 h 138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973" h="138482">
                                          <a:moveTo>
                                            <a:pt x="165398" y="125782"/>
                                          </a:moveTo>
                                          <a:cubicBezTo>
                                            <a:pt x="136823" y="138482"/>
                                            <a:pt x="62544" y="127915"/>
                                            <a:pt x="12998" y="116257"/>
                                          </a:cubicBezTo>
                                          <a:cubicBezTo>
                                            <a:pt x="3225" y="113957"/>
                                            <a:pt x="3473" y="97722"/>
                                            <a:pt x="3473" y="87682"/>
                                          </a:cubicBezTo>
                                          <a:cubicBezTo>
                                            <a:pt x="3473" y="17104"/>
                                            <a:pt x="0" y="29672"/>
                                            <a:pt x="41573" y="1957"/>
                                          </a:cubicBezTo>
                                          <a:cubicBezTo>
                                            <a:pt x="86023" y="5132"/>
                                            <a:pt x="131864" y="0"/>
                                            <a:pt x="174923" y="11482"/>
                                          </a:cubicBezTo>
                                          <a:cubicBezTo>
                                            <a:pt x="184624" y="14069"/>
                                            <a:pt x="184448" y="30017"/>
                                            <a:pt x="184448" y="40057"/>
                                          </a:cubicBezTo>
                                          <a:cubicBezTo>
                                            <a:pt x="184448" y="103471"/>
                                            <a:pt x="193973" y="113082"/>
                                            <a:pt x="165398" y="12578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defRPr/>
                                      </a:pPr>
                                      <a:endParaRPr lang="ja-JP" altLang="en-US"/>
                                    </a:p>
                                  </p:txBody>
                                </p:sp>
                                <p:sp>
                                  <p:nvSpPr>
                                    <p:cNvPr id="253" name="フリーフォーム 252"/>
                                    <p:cNvSpPr/>
                                    <p:nvPr/>
                                  </p:nvSpPr>
                                  <p:spPr>
                                    <a:xfrm>
                                      <a:off x="4975523" y="0"/>
                                      <a:ext cx="214719" cy="170544"/>
                                    </a:xfrm>
                                    <a:custGeom>
                                      <a:avLst/>
                                      <a:gdLst>
                                        <a:gd name="connsiteX0" fmla="*/ 183524 w 226793"/>
                                        <a:gd name="connsiteY0" fmla="*/ 67463 h 123707"/>
                                        <a:gd name="connsiteX1" fmla="*/ 59699 w 226793"/>
                                        <a:gd name="connsiteY1" fmla="*/ 76988 h 123707"/>
                                        <a:gd name="connsiteX2" fmla="*/ 97799 w 226793"/>
                                        <a:gd name="connsiteY2" fmla="*/ 788 h 123707"/>
                                        <a:gd name="connsiteX3" fmla="*/ 202574 w 226793"/>
                                        <a:gd name="connsiteY3" fmla="*/ 10313 h 123707"/>
                                        <a:gd name="connsiteX4" fmla="*/ 212099 w 226793"/>
                                        <a:gd name="connsiteY4" fmla="*/ 76988 h 123707"/>
                                        <a:gd name="connsiteX5" fmla="*/ 183524 w 226793"/>
                                        <a:gd name="connsiteY5" fmla="*/ 67463 h 123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6793" h="123707">
                                          <a:moveTo>
                                            <a:pt x="183524" y="67463"/>
                                          </a:moveTo>
                                          <a:cubicBezTo>
                                            <a:pt x="158124" y="67463"/>
                                            <a:pt x="112258" y="123707"/>
                                            <a:pt x="59699" y="76988"/>
                                          </a:cubicBezTo>
                                          <a:cubicBezTo>
                                            <a:pt x="0" y="23922"/>
                                            <a:pt x="79519" y="6881"/>
                                            <a:pt x="97799" y="788"/>
                                          </a:cubicBezTo>
                                          <a:cubicBezTo>
                                            <a:pt x="132724" y="3963"/>
                                            <a:pt x="169056" y="0"/>
                                            <a:pt x="202574" y="10313"/>
                                          </a:cubicBezTo>
                                          <a:cubicBezTo>
                                            <a:pt x="226793" y="17765"/>
                                            <a:pt x="226793" y="64393"/>
                                            <a:pt x="212099" y="76988"/>
                                          </a:cubicBezTo>
                                          <a:cubicBezTo>
                                            <a:pt x="188703" y="97042"/>
                                            <a:pt x="208924" y="67463"/>
                                            <a:pt x="183524" y="6746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defRPr/>
                                      </a:pPr>
                                      <a:endParaRPr lang="ja-JP" altLang="en-US"/>
                                    </a:p>
                                  </p:txBody>
                                </p:sp>
                                <p:sp>
                                  <p:nvSpPr>
                                    <p:cNvPr id="254" name="フリーフォーム 253"/>
                                    <p:cNvSpPr/>
                                    <p:nvPr/>
                                  </p:nvSpPr>
                                  <p:spPr>
                                    <a:xfrm>
                                      <a:off x="5927966" y="761999"/>
                                      <a:ext cx="139553" cy="153988"/>
                                    </a:xfrm>
                                    <a:custGeom>
                                      <a:avLst/>
                                      <a:gdLst>
                                        <a:gd name="connsiteX0" fmla="*/ 76257 w 139553"/>
                                        <a:gd name="connsiteY0" fmla="*/ 152400 h 153988"/>
                                        <a:gd name="connsiteX1" fmla="*/ 47682 w 139553"/>
                                        <a:gd name="connsiteY1" fmla="*/ 133350 h 153988"/>
                                        <a:gd name="connsiteX2" fmla="*/ 19107 w 139553"/>
                                        <a:gd name="connsiteY2" fmla="*/ 123825 h 153988"/>
                                        <a:gd name="connsiteX3" fmla="*/ 57 w 139553"/>
                                        <a:gd name="connsiteY3" fmla="*/ 66675 h 153988"/>
                                        <a:gd name="connsiteX4" fmla="*/ 9582 w 139553"/>
                                        <a:gd name="connsiteY4" fmla="*/ 9525 h 153988"/>
                                        <a:gd name="connsiteX5" fmla="*/ 38157 w 139553"/>
                                        <a:gd name="connsiteY5" fmla="*/ 0 h 153988"/>
                                        <a:gd name="connsiteX6" fmla="*/ 114357 w 139553"/>
                                        <a:gd name="connsiteY6" fmla="*/ 9525 h 153988"/>
                                        <a:gd name="connsiteX7" fmla="*/ 133407 w 139553"/>
                                        <a:gd name="connsiteY7" fmla="*/ 38100 h 153988"/>
                                        <a:gd name="connsiteX8" fmla="*/ 95307 w 139553"/>
                                        <a:gd name="connsiteY8" fmla="*/ 123825 h 153988"/>
                                        <a:gd name="connsiteX9" fmla="*/ 76257 w 139553"/>
                                        <a:gd name="connsiteY9" fmla="*/ 152400 h 153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9553" h="153988">
                                          <a:moveTo>
                                            <a:pt x="76257" y="152400"/>
                                          </a:moveTo>
                                          <a:cubicBezTo>
                                            <a:pt x="68319" y="153988"/>
                                            <a:pt x="57921" y="138470"/>
                                            <a:pt x="47682" y="133350"/>
                                          </a:cubicBezTo>
                                          <a:cubicBezTo>
                                            <a:pt x="38702" y="128860"/>
                                            <a:pt x="24943" y="131995"/>
                                            <a:pt x="19107" y="123825"/>
                                          </a:cubicBezTo>
                                          <a:cubicBezTo>
                                            <a:pt x="7435" y="107485"/>
                                            <a:pt x="57" y="66675"/>
                                            <a:pt x="57" y="66675"/>
                                          </a:cubicBezTo>
                                          <a:cubicBezTo>
                                            <a:pt x="3232" y="47625"/>
                                            <a:pt x="0" y="26293"/>
                                            <a:pt x="9582" y="9525"/>
                                          </a:cubicBezTo>
                                          <a:cubicBezTo>
                                            <a:pt x="14563" y="808"/>
                                            <a:pt x="28117" y="0"/>
                                            <a:pt x="38157" y="0"/>
                                          </a:cubicBezTo>
                                          <a:cubicBezTo>
                                            <a:pt x="63755" y="0"/>
                                            <a:pt x="88957" y="6350"/>
                                            <a:pt x="114357" y="9525"/>
                                          </a:cubicBezTo>
                                          <a:cubicBezTo>
                                            <a:pt x="120707" y="19050"/>
                                            <a:pt x="132268" y="26709"/>
                                            <a:pt x="133407" y="38100"/>
                                          </a:cubicBezTo>
                                          <a:cubicBezTo>
                                            <a:pt x="139553" y="99556"/>
                                            <a:pt x="133746" y="100762"/>
                                            <a:pt x="95307" y="123825"/>
                                          </a:cubicBezTo>
                                          <a:cubicBezTo>
                                            <a:pt x="89219" y="127478"/>
                                            <a:pt x="84195" y="150812"/>
                                            <a:pt x="76257" y="15240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defRPr/>
                                      </a:pPr>
                                      <a:endParaRPr lang="ja-JP" altLang="en-US"/>
                                    </a:p>
                                  </p:txBody>
                                </p:sp>
                              </p:grpSp>
                              <p:sp>
                                <p:nvSpPr>
                                  <p:cNvPr id="244" name="円/楕円 243"/>
                                  <p:cNvSpPr/>
                                  <p:nvPr/>
                                </p:nvSpPr>
                                <p:spPr>
                                  <a:xfrm>
                                    <a:off x="3420294" y="4076854"/>
                                    <a:ext cx="144439" cy="144445"/>
                                  </a:xfrm>
                                  <a:prstGeom prst="ellipse">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grpSp>
                            <p:grpSp>
                              <p:nvGrpSpPr>
                                <p:cNvPr id="16" name="グループ化 63"/>
                                <p:cNvGrpSpPr>
                                  <a:grpSpLocks/>
                                </p:cNvGrpSpPr>
                                <p:nvPr/>
                              </p:nvGrpSpPr>
                              <p:grpSpPr bwMode="auto">
                                <a:xfrm>
                                  <a:off x="3524823" y="772333"/>
                                  <a:ext cx="4257131" cy="3380545"/>
                                  <a:chOff x="3524823" y="772333"/>
                                  <a:chExt cx="4257131" cy="3380545"/>
                                </a:xfrm>
                              </p:grpSpPr>
                              <p:sp>
                                <p:nvSpPr>
                                  <p:cNvPr id="237" name="フリーフォーム 41"/>
                                  <p:cNvSpPr/>
                                  <p:nvPr/>
                                </p:nvSpPr>
                                <p:spPr>
                                  <a:xfrm>
                                    <a:off x="3524821" y="1512303"/>
                                    <a:ext cx="4257133" cy="783049"/>
                                  </a:xfrm>
                                  <a:custGeom>
                                    <a:avLst/>
                                    <a:gdLst>
                                      <a:gd name="connsiteX0" fmla="*/ 0 w 4171950"/>
                                      <a:gd name="connsiteY0" fmla="*/ 784225 h 784225"/>
                                      <a:gd name="connsiteX1" fmla="*/ 781050 w 4171950"/>
                                      <a:gd name="connsiteY1" fmla="*/ 174625 h 784225"/>
                                      <a:gd name="connsiteX2" fmla="*/ 2066925 w 4171950"/>
                                      <a:gd name="connsiteY2" fmla="*/ 12700 h 784225"/>
                                      <a:gd name="connsiteX3" fmla="*/ 4171950 w 4171950"/>
                                      <a:gd name="connsiteY3" fmla="*/ 98425 h 784225"/>
                                    </a:gdLst>
                                    <a:ahLst/>
                                    <a:cxnLst>
                                      <a:cxn ang="0">
                                        <a:pos x="connsiteX0" y="connsiteY0"/>
                                      </a:cxn>
                                      <a:cxn ang="0">
                                        <a:pos x="connsiteX1" y="connsiteY1"/>
                                      </a:cxn>
                                      <a:cxn ang="0">
                                        <a:pos x="connsiteX2" y="connsiteY2"/>
                                      </a:cxn>
                                      <a:cxn ang="0">
                                        <a:pos x="connsiteX3" y="connsiteY3"/>
                                      </a:cxn>
                                    </a:cxnLst>
                                    <a:rect l="l" t="t" r="r" b="b"/>
                                    <a:pathLst>
                                      <a:path w="4171950" h="784225">
                                        <a:moveTo>
                                          <a:pt x="0" y="784225"/>
                                        </a:moveTo>
                                        <a:cubicBezTo>
                                          <a:pt x="218281" y="543719"/>
                                          <a:pt x="436563" y="303213"/>
                                          <a:pt x="781050" y="174625"/>
                                        </a:cubicBezTo>
                                        <a:cubicBezTo>
                                          <a:pt x="1125538" y="46038"/>
                                          <a:pt x="1501775" y="25400"/>
                                          <a:pt x="2066925" y="12700"/>
                                        </a:cubicBezTo>
                                        <a:cubicBezTo>
                                          <a:pt x="2632075" y="0"/>
                                          <a:pt x="3402012" y="49212"/>
                                          <a:pt x="4171950" y="98425"/>
                                        </a:cubicBezTo>
                                      </a:path>
                                    </a:pathLst>
                                  </a:custGeom>
                                  <a:ln w="63500" cmpd="tri">
                                    <a:solidFill>
                                      <a:srgbClr val="00B050"/>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ja-JP" altLang="en-US"/>
                                  </a:p>
                                </p:txBody>
                              </p:sp>
                              <p:sp>
                                <p:nvSpPr>
                                  <p:cNvPr id="238" name="フリーフォーム 237"/>
                                  <p:cNvSpPr/>
                                  <p:nvPr/>
                                </p:nvSpPr>
                                <p:spPr>
                                  <a:xfrm>
                                    <a:off x="3996147" y="2087552"/>
                                    <a:ext cx="3775671" cy="590456"/>
                                  </a:xfrm>
                                  <a:custGeom>
                                    <a:avLst/>
                                    <a:gdLst>
                                      <a:gd name="connsiteX0" fmla="*/ 3751262 w 3751262"/>
                                      <a:gd name="connsiteY0" fmla="*/ 76200 h 590550"/>
                                      <a:gd name="connsiteX1" fmla="*/ 598487 w 3751262"/>
                                      <a:gd name="connsiteY1" fmla="*/ 85725 h 590550"/>
                                      <a:gd name="connsiteX2" fmla="*/ 160337 w 3751262"/>
                                      <a:gd name="connsiteY2" fmla="*/ 590550 h 590550"/>
                                    </a:gdLst>
                                    <a:ahLst/>
                                    <a:cxnLst>
                                      <a:cxn ang="0">
                                        <a:pos x="connsiteX0" y="connsiteY0"/>
                                      </a:cxn>
                                      <a:cxn ang="0">
                                        <a:pos x="connsiteX1" y="connsiteY1"/>
                                      </a:cxn>
                                      <a:cxn ang="0">
                                        <a:pos x="connsiteX2" y="connsiteY2"/>
                                      </a:cxn>
                                    </a:cxnLst>
                                    <a:rect l="l" t="t" r="r" b="b"/>
                                    <a:pathLst>
                                      <a:path w="3751262" h="590550">
                                        <a:moveTo>
                                          <a:pt x="3751262" y="76200"/>
                                        </a:moveTo>
                                        <a:cubicBezTo>
                                          <a:pt x="2474118" y="38100"/>
                                          <a:pt x="1196975" y="0"/>
                                          <a:pt x="598487" y="85725"/>
                                        </a:cubicBezTo>
                                        <a:cubicBezTo>
                                          <a:pt x="0" y="171450"/>
                                          <a:pt x="80168" y="381000"/>
                                          <a:pt x="160337" y="590550"/>
                                        </a:cubicBezTo>
                                      </a:path>
                                    </a:pathLst>
                                  </a:custGeom>
                                  <a:ln w="63500" cmpd="tri">
                                    <a:solidFill>
                                      <a:srgbClr val="92D050"/>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ja-JP" altLang="en-US"/>
                                  </a:p>
                                </p:txBody>
                              </p:sp>
                              <p:sp>
                                <p:nvSpPr>
                                  <p:cNvPr id="239" name="フリーフォーム 238"/>
                                  <p:cNvSpPr/>
                                  <p:nvPr/>
                                </p:nvSpPr>
                                <p:spPr>
                                  <a:xfrm>
                                    <a:off x="5174461" y="924382"/>
                                    <a:ext cx="706987" cy="3056176"/>
                                  </a:xfrm>
                                  <a:custGeom>
                                    <a:avLst/>
                                    <a:gdLst>
                                      <a:gd name="connsiteX0" fmla="*/ 0 w 571500"/>
                                      <a:gd name="connsiteY0" fmla="*/ 3057525 h 3057525"/>
                                      <a:gd name="connsiteX1" fmla="*/ 295275 w 571500"/>
                                      <a:gd name="connsiteY1" fmla="*/ 2647950 h 3057525"/>
                                      <a:gd name="connsiteX2" fmla="*/ 514350 w 571500"/>
                                      <a:gd name="connsiteY2" fmla="*/ 1847850 h 3057525"/>
                                      <a:gd name="connsiteX3" fmla="*/ 571500 w 571500"/>
                                      <a:gd name="connsiteY3" fmla="*/ 0 h 3057525"/>
                                    </a:gdLst>
                                    <a:ahLst/>
                                    <a:cxnLst>
                                      <a:cxn ang="0">
                                        <a:pos x="connsiteX0" y="connsiteY0"/>
                                      </a:cxn>
                                      <a:cxn ang="0">
                                        <a:pos x="connsiteX1" y="connsiteY1"/>
                                      </a:cxn>
                                      <a:cxn ang="0">
                                        <a:pos x="connsiteX2" y="connsiteY2"/>
                                      </a:cxn>
                                      <a:cxn ang="0">
                                        <a:pos x="connsiteX3" y="connsiteY3"/>
                                      </a:cxn>
                                    </a:cxnLst>
                                    <a:rect l="l" t="t" r="r" b="b"/>
                                    <a:pathLst>
                                      <a:path w="571500" h="3057525">
                                        <a:moveTo>
                                          <a:pt x="0" y="3057525"/>
                                        </a:moveTo>
                                        <a:cubicBezTo>
                                          <a:pt x="104775" y="2953543"/>
                                          <a:pt x="209550" y="2849562"/>
                                          <a:pt x="295275" y="2647950"/>
                                        </a:cubicBezTo>
                                        <a:cubicBezTo>
                                          <a:pt x="381000" y="2446338"/>
                                          <a:pt x="468313" y="2289175"/>
                                          <a:pt x="514350" y="1847850"/>
                                        </a:cubicBezTo>
                                        <a:cubicBezTo>
                                          <a:pt x="560387" y="1406525"/>
                                          <a:pt x="565943" y="703262"/>
                                          <a:pt x="571500" y="0"/>
                                        </a:cubicBezTo>
                                      </a:path>
                                    </a:pathLst>
                                  </a:custGeom>
                                  <a:ln w="63500" cmpd="tri">
                                    <a:solidFill>
                                      <a:schemeClr val="accent6">
                                        <a:lumMod val="50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ja-JP" altLang="en-US"/>
                                  </a:p>
                                </p:txBody>
                              </p:sp>
                              <p:sp>
                                <p:nvSpPr>
                                  <p:cNvPr id="240" name="フリーフォーム 239"/>
                                  <p:cNvSpPr/>
                                  <p:nvPr/>
                                </p:nvSpPr>
                                <p:spPr>
                                  <a:xfrm>
                                    <a:off x="6580834" y="1000406"/>
                                    <a:ext cx="10136" cy="1553429"/>
                                  </a:xfrm>
                                  <a:custGeom>
                                    <a:avLst/>
                                    <a:gdLst>
                                      <a:gd name="connsiteX0" fmla="*/ 0 w 9525"/>
                                      <a:gd name="connsiteY0" fmla="*/ 0 h 1552575"/>
                                      <a:gd name="connsiteX1" fmla="*/ 9525 w 9525"/>
                                      <a:gd name="connsiteY1" fmla="*/ 1552575 h 1552575"/>
                                    </a:gdLst>
                                    <a:ahLst/>
                                    <a:cxnLst>
                                      <a:cxn ang="0">
                                        <a:pos x="connsiteX0" y="connsiteY0"/>
                                      </a:cxn>
                                      <a:cxn ang="0">
                                        <a:pos x="connsiteX1" y="connsiteY1"/>
                                      </a:cxn>
                                    </a:cxnLst>
                                    <a:rect l="l" t="t" r="r" b="b"/>
                                    <a:pathLst>
                                      <a:path w="9525" h="1552575">
                                        <a:moveTo>
                                          <a:pt x="0" y="0"/>
                                        </a:moveTo>
                                        <a:lnTo>
                                          <a:pt x="9525" y="1552575"/>
                                        </a:lnTo>
                                      </a:path>
                                    </a:pathLst>
                                  </a:custGeom>
                                  <a:ln w="63500" cmpd="tri">
                                    <a:solidFill>
                                      <a:srgbClr val="7030A0"/>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ja-JP" altLang="en-US"/>
                                  </a:p>
                                </p:txBody>
                              </p:sp>
                              <p:sp>
                                <p:nvSpPr>
                                  <p:cNvPr id="241" name="フリーフォーム 55"/>
                                  <p:cNvSpPr/>
                                  <p:nvPr/>
                                </p:nvSpPr>
                                <p:spPr>
                                  <a:xfrm>
                                    <a:off x="4505483" y="1438812"/>
                                    <a:ext cx="1857427" cy="2268059"/>
                                  </a:xfrm>
                                  <a:custGeom>
                                    <a:avLst/>
                                    <a:gdLst>
                                      <a:gd name="connsiteX0" fmla="*/ 2324100 w 2324100"/>
                                      <a:gd name="connsiteY0" fmla="*/ 114300 h 114300"/>
                                      <a:gd name="connsiteX1" fmla="*/ 0 w 2324100"/>
                                      <a:gd name="connsiteY1" fmla="*/ 0 h 114300"/>
                                      <a:gd name="connsiteX0" fmla="*/ 2328530 w 2328530"/>
                                      <a:gd name="connsiteY0" fmla="*/ 78542 h 78542"/>
                                      <a:gd name="connsiteX1" fmla="*/ 0 w 2328530"/>
                                      <a:gd name="connsiteY1" fmla="*/ 0 h 78542"/>
                                      <a:gd name="connsiteX0" fmla="*/ 2328530 w 2328530"/>
                                      <a:gd name="connsiteY0" fmla="*/ 78542 h 78542"/>
                                      <a:gd name="connsiteX1" fmla="*/ 0 w 2328530"/>
                                      <a:gd name="connsiteY1" fmla="*/ 0 h 78542"/>
                                      <a:gd name="connsiteX0" fmla="*/ 2328530 w 2328530"/>
                                      <a:gd name="connsiteY0" fmla="*/ 78542 h 86744"/>
                                      <a:gd name="connsiteX1" fmla="*/ 0 w 2328530"/>
                                      <a:gd name="connsiteY1" fmla="*/ 0 h 86744"/>
                                      <a:gd name="connsiteX0" fmla="*/ 2328530 w 2328530"/>
                                      <a:gd name="connsiteY0" fmla="*/ 78542 h 86744"/>
                                      <a:gd name="connsiteX1" fmla="*/ 0 w 2328530"/>
                                      <a:gd name="connsiteY1" fmla="*/ 0 h 86744"/>
                                      <a:gd name="connsiteX0" fmla="*/ 2328530 w 2328530"/>
                                      <a:gd name="connsiteY0" fmla="*/ 78542 h 78542"/>
                                      <a:gd name="connsiteX1" fmla="*/ 0 w 2328530"/>
                                      <a:gd name="connsiteY1" fmla="*/ 0 h 78542"/>
                                      <a:gd name="connsiteX0" fmla="*/ 1774273 w 1774273"/>
                                      <a:gd name="connsiteY0" fmla="*/ 1345876 h 1345876"/>
                                      <a:gd name="connsiteX1" fmla="*/ 0 w 1774273"/>
                                      <a:gd name="connsiteY1" fmla="*/ 0 h 1345876"/>
                                      <a:gd name="connsiteX0" fmla="*/ 1774273 w 1774273"/>
                                      <a:gd name="connsiteY0" fmla="*/ 1345876 h 1640990"/>
                                      <a:gd name="connsiteX1" fmla="*/ 0 w 1774273"/>
                                      <a:gd name="connsiteY1" fmla="*/ 0 h 1640990"/>
                                      <a:gd name="connsiteX0" fmla="*/ 1774273 w 1774273"/>
                                      <a:gd name="connsiteY0" fmla="*/ 1461090 h 1640990"/>
                                      <a:gd name="connsiteX1" fmla="*/ 0 w 1774273"/>
                                      <a:gd name="connsiteY1" fmla="*/ 0 h 1640990"/>
                                      <a:gd name="connsiteX0" fmla="*/ 1834783 w 1834783"/>
                                      <a:gd name="connsiteY0" fmla="*/ 1461090 h 2121564"/>
                                      <a:gd name="connsiteX1" fmla="*/ 60510 w 1834783"/>
                                      <a:gd name="connsiteY1" fmla="*/ 0 h 2121564"/>
                                      <a:gd name="connsiteX0" fmla="*/ 1790755 w 1790755"/>
                                      <a:gd name="connsiteY0" fmla="*/ 1461090 h 2273368"/>
                                      <a:gd name="connsiteX1" fmla="*/ 16482 w 1790755"/>
                                      <a:gd name="connsiteY1" fmla="*/ 0 h 2273368"/>
                                    </a:gdLst>
                                    <a:ahLst/>
                                    <a:cxnLst>
                                      <a:cxn ang="0">
                                        <a:pos x="connsiteX0" y="connsiteY0"/>
                                      </a:cxn>
                                      <a:cxn ang="0">
                                        <a:pos x="connsiteX1" y="connsiteY1"/>
                                      </a:cxn>
                                    </a:cxnLst>
                                    <a:rect l="l" t="t" r="r" b="b"/>
                                    <a:pathLst>
                                      <a:path w="1790755" h="2273368">
                                        <a:moveTo>
                                          <a:pt x="1790755" y="1461090"/>
                                        </a:moveTo>
                                        <a:cubicBezTo>
                                          <a:pt x="1199331" y="1012465"/>
                                          <a:pt x="0" y="2273368"/>
                                          <a:pt x="16482" y="0"/>
                                        </a:cubicBezTo>
                                      </a:path>
                                    </a:pathLst>
                                  </a:custGeom>
                                  <a:ln w="63500" cmpd="tri">
                                    <a:solidFill>
                                      <a:srgbClr val="F412E4"/>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ja-JP" altLang="en-US"/>
                                  </a:p>
                                </p:txBody>
                              </p:sp>
                              <p:sp>
                                <p:nvSpPr>
                                  <p:cNvPr id="242" name="フリーフォーム 241"/>
                                  <p:cNvSpPr/>
                                  <p:nvPr/>
                                </p:nvSpPr>
                                <p:spPr>
                                  <a:xfrm>
                                    <a:off x="5541891" y="772333"/>
                                    <a:ext cx="134303" cy="3380547"/>
                                  </a:xfrm>
                                  <a:custGeom>
                                    <a:avLst/>
                                    <a:gdLst>
                                      <a:gd name="connsiteX0" fmla="*/ 115887 w 134937"/>
                                      <a:gd name="connsiteY0" fmla="*/ 0 h 3381375"/>
                                      <a:gd name="connsiteX1" fmla="*/ 115887 w 134937"/>
                                      <a:gd name="connsiteY1" fmla="*/ 809625 h 3381375"/>
                                      <a:gd name="connsiteX2" fmla="*/ 1587 w 134937"/>
                                      <a:gd name="connsiteY2" fmla="*/ 2105025 h 3381375"/>
                                      <a:gd name="connsiteX3" fmla="*/ 106362 w 134937"/>
                                      <a:gd name="connsiteY3" fmla="*/ 3381375 h 3381375"/>
                                    </a:gdLst>
                                    <a:ahLst/>
                                    <a:cxnLst>
                                      <a:cxn ang="0">
                                        <a:pos x="connsiteX0" y="connsiteY0"/>
                                      </a:cxn>
                                      <a:cxn ang="0">
                                        <a:pos x="connsiteX1" y="connsiteY1"/>
                                      </a:cxn>
                                      <a:cxn ang="0">
                                        <a:pos x="connsiteX2" y="connsiteY2"/>
                                      </a:cxn>
                                      <a:cxn ang="0">
                                        <a:pos x="connsiteX3" y="connsiteY3"/>
                                      </a:cxn>
                                    </a:cxnLst>
                                    <a:rect l="l" t="t" r="r" b="b"/>
                                    <a:pathLst>
                                      <a:path w="134937" h="3381375">
                                        <a:moveTo>
                                          <a:pt x="115887" y="0"/>
                                        </a:moveTo>
                                        <a:cubicBezTo>
                                          <a:pt x="125412" y="229394"/>
                                          <a:pt x="134937" y="458788"/>
                                          <a:pt x="115887" y="809625"/>
                                        </a:cubicBezTo>
                                        <a:cubicBezTo>
                                          <a:pt x="96837" y="1160462"/>
                                          <a:pt x="3174" y="1676400"/>
                                          <a:pt x="1587" y="2105025"/>
                                        </a:cubicBezTo>
                                        <a:cubicBezTo>
                                          <a:pt x="0" y="2533650"/>
                                          <a:pt x="53181" y="2957512"/>
                                          <a:pt x="106362" y="3381375"/>
                                        </a:cubicBezTo>
                                      </a:path>
                                    </a:pathLst>
                                  </a:custGeom>
                                  <a:ln w="63500" cmpd="tri">
                                    <a:solidFill>
                                      <a:srgbClr val="FF0000"/>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ja-JP" altLang="en-US"/>
                                  </a:p>
                                </p:txBody>
                              </p:sp>
                            </p:grpSp>
                          </p:grpSp>
                          <p:grpSp>
                            <p:nvGrpSpPr>
                              <p:cNvPr id="17" name="グループ化 54"/>
                              <p:cNvGrpSpPr>
                                <a:grpSpLocks/>
                              </p:cNvGrpSpPr>
                              <p:nvPr/>
                            </p:nvGrpSpPr>
                            <p:grpSpPr bwMode="auto">
                              <a:xfrm>
                                <a:off x="2482080" y="1197209"/>
                                <a:ext cx="4839953" cy="3484523"/>
                                <a:chOff x="2482080" y="1197209"/>
                                <a:chExt cx="4839953" cy="3484523"/>
                              </a:xfrm>
                            </p:grpSpPr>
                            <p:sp>
                              <p:nvSpPr>
                                <p:cNvPr id="227" name="正方形/長方形 226"/>
                                <p:cNvSpPr/>
                                <p:nvPr/>
                              </p:nvSpPr>
                              <p:spPr>
                                <a:xfrm>
                                  <a:off x="4511817" y="2710091"/>
                                  <a:ext cx="1457055" cy="31170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900" dirty="0">
                                      <a:solidFill>
                                        <a:schemeClr val="tx1"/>
                                      </a:solidFill>
                                    </a:rPr>
                                    <a:t>道頓堀川</a:t>
                                  </a:r>
                                  <a:endParaRPr lang="en-US" altLang="ja-JP" sz="900" dirty="0">
                                    <a:solidFill>
                                      <a:schemeClr val="tx1"/>
                                    </a:solidFill>
                                  </a:endParaRPr>
                                </a:p>
                              </p:txBody>
                            </p:sp>
                            <p:sp>
                              <p:nvSpPr>
                                <p:cNvPr id="228" name="正方形/長方形 227"/>
                                <p:cNvSpPr/>
                                <p:nvPr/>
                              </p:nvSpPr>
                              <p:spPr>
                                <a:xfrm>
                                  <a:off x="2482078" y="2781047"/>
                                  <a:ext cx="1011068" cy="527102"/>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900" dirty="0">
                                      <a:solidFill>
                                        <a:schemeClr val="tx1"/>
                                      </a:solidFill>
                                    </a:rPr>
                                    <a:t>京セラドーム</a:t>
                                  </a:r>
                                  <a:endParaRPr lang="en-US" altLang="ja-JP" sz="900" dirty="0">
                                    <a:solidFill>
                                      <a:schemeClr val="tx1"/>
                                    </a:solidFill>
                                  </a:endParaRPr>
                                </a:p>
                              </p:txBody>
                            </p:sp>
                            <p:sp>
                              <p:nvSpPr>
                                <p:cNvPr id="229" name="正方形/長方形 43"/>
                                <p:cNvSpPr/>
                                <p:nvPr/>
                              </p:nvSpPr>
                              <p:spPr>
                                <a:xfrm>
                                  <a:off x="3493146" y="2852003"/>
                                  <a:ext cx="144439" cy="144447"/>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dirty="0">
                                    <a:solidFill>
                                      <a:schemeClr val="tx1"/>
                                    </a:solidFill>
                                  </a:endParaRPr>
                                </a:p>
                              </p:txBody>
                            </p:sp>
                            <p:sp>
                              <p:nvSpPr>
                                <p:cNvPr id="230" name="正方形/長方形 229"/>
                                <p:cNvSpPr/>
                                <p:nvPr/>
                              </p:nvSpPr>
                              <p:spPr>
                                <a:xfrm>
                                  <a:off x="5469672" y="4369955"/>
                                  <a:ext cx="864097" cy="311699"/>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900" dirty="0">
                                      <a:solidFill>
                                        <a:schemeClr val="tx1"/>
                                      </a:solidFill>
                                    </a:rPr>
                                    <a:t>新世界</a:t>
                                  </a:r>
                                  <a:endParaRPr lang="en-US" altLang="ja-JP" sz="900" dirty="0">
                                    <a:solidFill>
                                      <a:schemeClr val="tx1"/>
                                    </a:solidFill>
                                  </a:endParaRPr>
                                </a:p>
                              </p:txBody>
                            </p:sp>
                            <p:sp>
                              <p:nvSpPr>
                                <p:cNvPr id="231" name="正方形/長方形 230"/>
                                <p:cNvSpPr/>
                                <p:nvPr/>
                              </p:nvSpPr>
                              <p:spPr>
                                <a:xfrm>
                                  <a:off x="5520352" y="4220440"/>
                                  <a:ext cx="144439" cy="144447"/>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dirty="0">
                                    <a:solidFill>
                                      <a:schemeClr val="tx1"/>
                                    </a:solidFill>
                                  </a:endParaRPr>
                                </a:p>
                              </p:txBody>
                            </p:sp>
                            <p:sp>
                              <p:nvSpPr>
                                <p:cNvPr id="232" name="正方形/長方形 231"/>
                                <p:cNvSpPr/>
                                <p:nvPr/>
                              </p:nvSpPr>
                              <p:spPr>
                                <a:xfrm>
                                  <a:off x="4511817" y="1197209"/>
                                  <a:ext cx="1457055" cy="311699"/>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900" dirty="0">
                                      <a:solidFill>
                                        <a:schemeClr val="tx1"/>
                                      </a:solidFill>
                                    </a:rPr>
                                    <a:t>土佐堀川</a:t>
                                  </a:r>
                                  <a:endParaRPr lang="en-US" altLang="ja-JP" sz="900" dirty="0">
                                    <a:solidFill>
                                      <a:schemeClr val="tx1"/>
                                    </a:solidFill>
                                  </a:endParaRPr>
                                </a:p>
                              </p:txBody>
                            </p:sp>
                            <p:sp>
                              <p:nvSpPr>
                                <p:cNvPr id="233" name="円/楕円 232"/>
                                <p:cNvSpPr/>
                                <p:nvPr/>
                              </p:nvSpPr>
                              <p:spPr>
                                <a:xfrm>
                                  <a:off x="6457934" y="1412610"/>
                                  <a:ext cx="719658" cy="433339"/>
                                </a:xfrm>
                                <a:prstGeom prst="ellipse">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sp>
                              <p:nvSpPr>
                                <p:cNvPr id="234" name="正方形/長方形 233"/>
                                <p:cNvSpPr/>
                                <p:nvPr/>
                              </p:nvSpPr>
                              <p:spPr>
                                <a:xfrm>
                                  <a:off x="6313497" y="1486101"/>
                                  <a:ext cx="1008535" cy="286357"/>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900" dirty="0">
                                      <a:solidFill>
                                        <a:schemeClr val="tx1"/>
                                      </a:solidFill>
                                    </a:rPr>
                                    <a:t>大阪城公園</a:t>
                                  </a:r>
                                  <a:endParaRPr lang="en-US" altLang="ja-JP" sz="900" dirty="0">
                                    <a:solidFill>
                                      <a:schemeClr val="tx1"/>
                                    </a:solidFill>
                                  </a:endParaRPr>
                                </a:p>
                              </p:txBody>
                            </p:sp>
                          </p:grpSp>
                        </p:grpSp>
                        <p:sp>
                          <p:nvSpPr>
                            <p:cNvPr id="224" name="正方形/長方形 223"/>
                            <p:cNvSpPr/>
                            <p:nvPr/>
                          </p:nvSpPr>
                          <p:spPr>
                            <a:xfrm>
                              <a:off x="6372835" y="2906894"/>
                              <a:ext cx="978127" cy="31170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900" dirty="0">
                                  <a:solidFill>
                                    <a:schemeClr val="tx1"/>
                                  </a:solidFill>
                                </a:rPr>
                                <a:t>上町</a:t>
                              </a:r>
                              <a:endParaRPr lang="en-US" altLang="ja-JP" sz="900" dirty="0">
                                <a:solidFill>
                                  <a:schemeClr val="tx1"/>
                                </a:solidFill>
                              </a:endParaRPr>
                            </a:p>
                            <a:p>
                              <a:pPr algn="ctr">
                                <a:defRPr/>
                              </a:pPr>
                              <a:r>
                                <a:rPr lang="ja-JP" altLang="en-US" sz="900" dirty="0">
                                  <a:solidFill>
                                    <a:schemeClr val="tx1"/>
                                  </a:solidFill>
                                </a:rPr>
                                <a:t>台地</a:t>
                              </a:r>
                              <a:endParaRPr lang="en-US" altLang="ja-JP" sz="900" dirty="0">
                                <a:solidFill>
                                  <a:schemeClr val="tx1"/>
                                </a:solidFill>
                              </a:endParaRPr>
                            </a:p>
                          </p:txBody>
                        </p:sp>
                      </p:grpSp>
                      <p:sp>
                        <p:nvSpPr>
                          <p:cNvPr id="222" name="円/楕円 221"/>
                          <p:cNvSpPr/>
                          <p:nvPr/>
                        </p:nvSpPr>
                        <p:spPr>
                          <a:xfrm>
                            <a:off x="4046617" y="2514102"/>
                            <a:ext cx="144439" cy="144445"/>
                          </a:xfrm>
                          <a:prstGeom prst="ellipse">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sp>
                        <p:nvSpPr>
                          <p:cNvPr id="93" name="円/楕円 92"/>
                          <p:cNvSpPr/>
                          <p:nvPr/>
                        </p:nvSpPr>
                        <p:spPr>
                          <a:xfrm>
                            <a:off x="5802684" y="2379792"/>
                            <a:ext cx="144438" cy="144447"/>
                          </a:xfrm>
                          <a:prstGeom prst="ellipse">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grpSp>
                    <p:sp>
                      <p:nvSpPr>
                        <p:cNvPr id="216" name="円/楕円 215"/>
                        <p:cNvSpPr/>
                        <p:nvPr/>
                      </p:nvSpPr>
                      <p:spPr>
                        <a:xfrm>
                          <a:off x="4760150" y="2393945"/>
                          <a:ext cx="215390" cy="215403"/>
                        </a:xfrm>
                        <a:prstGeom prst="ellipse">
                          <a:avLst/>
                        </a:prstGeom>
                        <a:blipFill dpi="0" rotWithShape="1">
                          <a:blip r:embed="rId4" cstate="print"/>
                          <a:srcRect/>
                          <a:tile tx="0" ty="0" sx="100000" sy="100000" flip="none" algn="tl"/>
                        </a:blip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sp>
                      <p:nvSpPr>
                        <p:cNvPr id="217" name="円/楕円 216"/>
                        <p:cNvSpPr/>
                        <p:nvPr/>
                      </p:nvSpPr>
                      <p:spPr>
                        <a:xfrm>
                          <a:off x="5989142" y="3552049"/>
                          <a:ext cx="144439" cy="144445"/>
                        </a:xfrm>
                        <a:prstGeom prst="ellipse">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grpSp>
                  <p:sp>
                    <p:nvSpPr>
                      <p:cNvPr id="206" name="正方形/長方形 205"/>
                      <p:cNvSpPr/>
                      <p:nvPr/>
                    </p:nvSpPr>
                    <p:spPr>
                      <a:xfrm rot="16982689">
                        <a:off x="7264979" y="697347"/>
                        <a:ext cx="1355765" cy="395305"/>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900" dirty="0">
                            <a:solidFill>
                              <a:schemeClr val="tx1"/>
                            </a:solidFill>
                          </a:rPr>
                          <a:t>ＪＲ</a:t>
                        </a:r>
                        <a:endParaRPr lang="en-US" altLang="ja-JP" sz="900" dirty="0">
                          <a:solidFill>
                            <a:schemeClr val="tx1"/>
                          </a:solidFill>
                        </a:endParaRPr>
                      </a:p>
                      <a:p>
                        <a:pPr algn="ctr">
                          <a:defRPr/>
                        </a:pPr>
                        <a:r>
                          <a:rPr lang="ja-JP" altLang="en-US" sz="900" dirty="0">
                            <a:solidFill>
                              <a:schemeClr val="tx1"/>
                            </a:solidFill>
                          </a:rPr>
                          <a:t>大阪環状線</a:t>
                        </a:r>
                      </a:p>
                    </p:txBody>
                  </p:sp>
                  <p:sp>
                    <p:nvSpPr>
                      <p:cNvPr id="207" name="正方形/長方形 206"/>
                      <p:cNvSpPr/>
                      <p:nvPr/>
                    </p:nvSpPr>
                    <p:spPr>
                      <a:xfrm rot="1229937">
                        <a:off x="3939132" y="3506434"/>
                        <a:ext cx="1274604" cy="334507"/>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900" dirty="0">
                            <a:solidFill>
                              <a:schemeClr val="tx1"/>
                            </a:solidFill>
                          </a:rPr>
                          <a:t>ＪＲ</a:t>
                        </a:r>
                        <a:endParaRPr lang="en-US" altLang="ja-JP" sz="900" dirty="0">
                          <a:solidFill>
                            <a:schemeClr val="tx1"/>
                          </a:solidFill>
                        </a:endParaRPr>
                      </a:p>
                      <a:p>
                        <a:pPr algn="ctr">
                          <a:defRPr/>
                        </a:pPr>
                        <a:r>
                          <a:rPr lang="ja-JP" altLang="en-US" sz="900" dirty="0">
                            <a:solidFill>
                              <a:schemeClr val="tx1"/>
                            </a:solidFill>
                          </a:rPr>
                          <a:t>大阪環状線</a:t>
                        </a:r>
                      </a:p>
                    </p:txBody>
                  </p:sp>
                  <p:sp>
                    <p:nvSpPr>
                      <p:cNvPr id="208" name="正方形/長方形 207"/>
                      <p:cNvSpPr/>
                      <p:nvPr/>
                    </p:nvSpPr>
                    <p:spPr>
                      <a:xfrm rot="17308437">
                        <a:off x="4966643" y="3028757"/>
                        <a:ext cx="1028862" cy="357294"/>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900" dirty="0">
                            <a:solidFill>
                              <a:schemeClr val="tx1"/>
                            </a:solidFill>
                          </a:rPr>
                          <a:t>ＪＲ</a:t>
                        </a:r>
                        <a:endParaRPr lang="en-US" altLang="ja-JP" sz="900" dirty="0">
                          <a:solidFill>
                            <a:schemeClr val="tx1"/>
                          </a:solidFill>
                        </a:endParaRPr>
                      </a:p>
                      <a:p>
                        <a:pPr algn="ctr">
                          <a:defRPr/>
                        </a:pPr>
                        <a:r>
                          <a:rPr lang="ja-JP" altLang="en-US" sz="900" dirty="0">
                            <a:solidFill>
                              <a:schemeClr val="tx1"/>
                            </a:solidFill>
                          </a:rPr>
                          <a:t>大和路線</a:t>
                        </a:r>
                      </a:p>
                    </p:txBody>
                  </p:sp>
                  <p:sp>
                    <p:nvSpPr>
                      <p:cNvPr id="209" name="正方形/長方形 208"/>
                      <p:cNvSpPr/>
                      <p:nvPr/>
                    </p:nvSpPr>
                    <p:spPr>
                      <a:xfrm>
                        <a:off x="2887519" y="2632154"/>
                        <a:ext cx="1006001" cy="31170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900" dirty="0">
                            <a:solidFill>
                              <a:srgbClr val="00B050"/>
                            </a:solidFill>
                          </a:rPr>
                          <a:t>地下鉄</a:t>
                        </a:r>
                        <a:endParaRPr lang="en-US" altLang="ja-JP" sz="900" dirty="0">
                          <a:solidFill>
                            <a:srgbClr val="00B050"/>
                          </a:solidFill>
                        </a:endParaRPr>
                      </a:p>
                      <a:p>
                        <a:pPr algn="ctr">
                          <a:defRPr/>
                        </a:pPr>
                        <a:r>
                          <a:rPr lang="ja-JP" altLang="en-US" sz="900" dirty="0">
                            <a:solidFill>
                              <a:srgbClr val="00B050"/>
                            </a:solidFill>
                          </a:rPr>
                          <a:t>中央線</a:t>
                        </a:r>
                      </a:p>
                    </p:txBody>
                  </p:sp>
                  <p:sp>
                    <p:nvSpPr>
                      <p:cNvPr id="210" name="正方形/長方形 209"/>
                      <p:cNvSpPr/>
                      <p:nvPr/>
                    </p:nvSpPr>
                    <p:spPr>
                      <a:xfrm>
                        <a:off x="8029018" y="2540925"/>
                        <a:ext cx="1079486" cy="31170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900" dirty="0">
                            <a:solidFill>
                              <a:srgbClr val="92D050"/>
                            </a:solidFill>
                          </a:rPr>
                          <a:t>地下鉄</a:t>
                        </a:r>
                        <a:endParaRPr lang="en-US" altLang="ja-JP" sz="900" dirty="0">
                          <a:solidFill>
                            <a:srgbClr val="92D050"/>
                          </a:solidFill>
                        </a:endParaRPr>
                      </a:p>
                      <a:p>
                        <a:pPr algn="ctr">
                          <a:defRPr/>
                        </a:pPr>
                        <a:r>
                          <a:rPr lang="ja-JP" altLang="en-US" sz="900" dirty="0">
                            <a:solidFill>
                              <a:srgbClr val="92D050"/>
                            </a:solidFill>
                          </a:rPr>
                          <a:t>長堀鶴見緑地線</a:t>
                        </a:r>
                      </a:p>
                    </p:txBody>
                  </p:sp>
                  <p:sp>
                    <p:nvSpPr>
                      <p:cNvPr id="211" name="正方形/長方形 210"/>
                      <p:cNvSpPr/>
                      <p:nvPr/>
                    </p:nvSpPr>
                    <p:spPr>
                      <a:xfrm>
                        <a:off x="5897918" y="995098"/>
                        <a:ext cx="1011069" cy="31170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900" dirty="0">
                            <a:solidFill>
                              <a:schemeClr val="accent6">
                                <a:lumMod val="50000"/>
                              </a:schemeClr>
                            </a:solidFill>
                          </a:rPr>
                          <a:t>地下鉄</a:t>
                        </a:r>
                        <a:endParaRPr lang="en-US" altLang="ja-JP" sz="900" dirty="0">
                          <a:solidFill>
                            <a:schemeClr val="accent6">
                              <a:lumMod val="50000"/>
                            </a:schemeClr>
                          </a:solidFill>
                        </a:endParaRPr>
                      </a:p>
                      <a:p>
                        <a:pPr algn="ctr">
                          <a:defRPr/>
                        </a:pPr>
                        <a:r>
                          <a:rPr lang="ja-JP" altLang="en-US" sz="900" dirty="0">
                            <a:solidFill>
                              <a:schemeClr val="accent6">
                                <a:lumMod val="50000"/>
                              </a:schemeClr>
                            </a:solidFill>
                          </a:rPr>
                          <a:t>堺筋線</a:t>
                        </a:r>
                      </a:p>
                    </p:txBody>
                  </p:sp>
                  <p:sp>
                    <p:nvSpPr>
                      <p:cNvPr id="212" name="正方形/長方形 211"/>
                      <p:cNvSpPr/>
                      <p:nvPr/>
                    </p:nvSpPr>
                    <p:spPr>
                      <a:xfrm>
                        <a:off x="6473138" y="711274"/>
                        <a:ext cx="1125099" cy="31170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900" dirty="0">
                            <a:solidFill>
                              <a:srgbClr val="7030A0"/>
                            </a:solidFill>
                          </a:rPr>
                          <a:t>地下鉄</a:t>
                        </a:r>
                        <a:endParaRPr lang="en-US" altLang="ja-JP" sz="900" dirty="0">
                          <a:solidFill>
                            <a:srgbClr val="7030A0"/>
                          </a:solidFill>
                        </a:endParaRPr>
                      </a:p>
                      <a:p>
                        <a:pPr algn="ctr">
                          <a:defRPr/>
                        </a:pPr>
                        <a:r>
                          <a:rPr lang="ja-JP" altLang="en-US" sz="900" dirty="0">
                            <a:solidFill>
                              <a:srgbClr val="7030A0"/>
                            </a:solidFill>
                          </a:rPr>
                          <a:t>谷町線</a:t>
                        </a:r>
                      </a:p>
                    </p:txBody>
                  </p:sp>
                  <p:sp>
                    <p:nvSpPr>
                      <p:cNvPr id="213" name="正方形/長方形 212"/>
                      <p:cNvSpPr/>
                      <p:nvPr/>
                    </p:nvSpPr>
                    <p:spPr>
                      <a:xfrm>
                        <a:off x="2770955" y="3435478"/>
                        <a:ext cx="1107361" cy="311699"/>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900" dirty="0">
                            <a:solidFill>
                              <a:srgbClr val="F412E4"/>
                            </a:solidFill>
                          </a:rPr>
                          <a:t>地下鉄</a:t>
                        </a:r>
                        <a:endParaRPr lang="en-US" altLang="ja-JP" sz="900" dirty="0">
                          <a:solidFill>
                            <a:srgbClr val="F412E4"/>
                          </a:solidFill>
                        </a:endParaRPr>
                      </a:p>
                      <a:p>
                        <a:pPr algn="ctr">
                          <a:defRPr/>
                        </a:pPr>
                        <a:r>
                          <a:rPr lang="ja-JP" altLang="en-US" sz="900" dirty="0">
                            <a:solidFill>
                              <a:srgbClr val="F412E4"/>
                            </a:solidFill>
                          </a:rPr>
                          <a:t>千日前線</a:t>
                        </a:r>
                      </a:p>
                    </p:txBody>
                  </p:sp>
                  <p:sp>
                    <p:nvSpPr>
                      <p:cNvPr id="214" name="正方形/長方形 213"/>
                      <p:cNvSpPr/>
                      <p:nvPr/>
                    </p:nvSpPr>
                    <p:spPr>
                      <a:xfrm>
                        <a:off x="5413923" y="533884"/>
                        <a:ext cx="1082020" cy="456146"/>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900" dirty="0">
                            <a:solidFill>
                              <a:srgbClr val="FF0000"/>
                            </a:solidFill>
                          </a:rPr>
                          <a:t>地下鉄</a:t>
                        </a:r>
                        <a:endParaRPr lang="en-US" altLang="ja-JP" sz="900" dirty="0">
                          <a:solidFill>
                            <a:srgbClr val="FF0000"/>
                          </a:solidFill>
                        </a:endParaRPr>
                      </a:p>
                      <a:p>
                        <a:pPr algn="ctr">
                          <a:defRPr/>
                        </a:pPr>
                        <a:r>
                          <a:rPr lang="ja-JP" altLang="en-US" sz="900" dirty="0">
                            <a:solidFill>
                              <a:srgbClr val="FF0000"/>
                            </a:solidFill>
                          </a:rPr>
                          <a:t>御堂筋線</a:t>
                        </a:r>
                      </a:p>
                    </p:txBody>
                  </p:sp>
                </p:grpSp>
                <p:sp>
                  <p:nvSpPr>
                    <p:cNvPr id="195" name="円/楕円 194"/>
                    <p:cNvSpPr/>
                    <p:nvPr/>
                  </p:nvSpPr>
                  <p:spPr>
                    <a:xfrm>
                      <a:off x="4775790" y="2746902"/>
                      <a:ext cx="2133433" cy="1461221"/>
                    </a:xfrm>
                    <a:prstGeom prst="ellipse">
                      <a:avLst/>
                    </a:prstGeom>
                    <a:gradFill>
                      <a:gsLst>
                        <a:gs pos="100000">
                          <a:srgbClr val="0070C0">
                            <a:alpha val="40000"/>
                          </a:srgbClr>
                        </a:gs>
                        <a:gs pos="30000">
                          <a:schemeClr val="accent1">
                            <a:lumMod val="40000"/>
                            <a:lumOff val="60000"/>
                            <a:alpha val="30000"/>
                          </a:schemeClr>
                        </a:gs>
                      </a:gsLst>
                      <a:path path="shape">
                        <a:fillToRect l="50000" t="50000" r="50000" b="50000"/>
                      </a:path>
                    </a:gradFill>
                    <a:ln w="9525">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cxnSp>
                  <p:nvCxnSpPr>
                    <p:cNvPr id="197" name="直線コネクタ 196"/>
                    <p:cNvCxnSpPr/>
                    <p:nvPr/>
                  </p:nvCxnSpPr>
                  <p:spPr>
                    <a:xfrm flipH="1" flipV="1">
                      <a:off x="6564362" y="4010728"/>
                      <a:ext cx="805814" cy="575251"/>
                    </a:xfrm>
                    <a:prstGeom prst="line">
                      <a:avLst/>
                    </a:prstGeom>
                    <a:ln w="12700" cmpd="sng">
                      <a:solidFill>
                        <a:schemeClr val="tx1"/>
                      </a:solidFill>
                      <a:prstDash val="sysDot"/>
                    </a:ln>
                  </p:spPr>
                  <p:style>
                    <a:lnRef idx="1">
                      <a:schemeClr val="accent1"/>
                    </a:lnRef>
                    <a:fillRef idx="0">
                      <a:schemeClr val="accent1"/>
                    </a:fillRef>
                    <a:effectRef idx="0">
                      <a:schemeClr val="accent1"/>
                    </a:effectRef>
                    <a:fontRef idx="minor">
                      <a:schemeClr val="tx1"/>
                    </a:fontRef>
                  </p:style>
                </p:cxnSp>
                <p:sp>
                  <p:nvSpPr>
                    <p:cNvPr id="198" name="円/楕円 197"/>
                    <p:cNvSpPr/>
                    <p:nvPr/>
                  </p:nvSpPr>
                  <p:spPr>
                    <a:xfrm>
                      <a:off x="5148064" y="1484784"/>
                      <a:ext cx="1440160" cy="864096"/>
                    </a:xfrm>
                    <a:prstGeom prst="ellipse">
                      <a:avLst/>
                    </a:prstGeom>
                    <a:gradFill>
                      <a:gsLst>
                        <a:gs pos="100000">
                          <a:srgbClr val="0070C0">
                            <a:alpha val="40000"/>
                          </a:srgbClr>
                        </a:gs>
                        <a:gs pos="30000">
                          <a:schemeClr val="accent1">
                            <a:lumMod val="40000"/>
                            <a:lumOff val="60000"/>
                            <a:alpha val="30000"/>
                          </a:schemeClr>
                        </a:gs>
                      </a:gsLst>
                      <a:path path="shape">
                        <a:fillToRect l="50000" t="50000" r="50000" b="50000"/>
                      </a:path>
                    </a:gradFill>
                    <a:ln w="9525">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sp>
                  <p:nvSpPr>
                    <p:cNvPr id="201" name="正方形/長方形 200"/>
                    <p:cNvSpPr/>
                    <p:nvPr/>
                  </p:nvSpPr>
                  <p:spPr>
                    <a:xfrm>
                      <a:off x="3115579" y="997633"/>
                      <a:ext cx="1517870" cy="48402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900" dirty="0">
                          <a:solidFill>
                            <a:schemeClr val="tx1"/>
                          </a:solidFill>
                        </a:rPr>
                        <a:t>業務集積地域</a:t>
                      </a:r>
                      <a:endParaRPr lang="en-US" altLang="ja-JP" sz="900" dirty="0">
                        <a:solidFill>
                          <a:schemeClr val="tx1"/>
                        </a:solidFill>
                      </a:endParaRPr>
                    </a:p>
                  </p:txBody>
                </p:sp>
                <p:cxnSp>
                  <p:nvCxnSpPr>
                    <p:cNvPr id="202" name="直線コネクタ 201"/>
                    <p:cNvCxnSpPr/>
                    <p:nvPr/>
                  </p:nvCxnSpPr>
                  <p:spPr>
                    <a:xfrm flipH="1" flipV="1">
                      <a:off x="4428194" y="1268785"/>
                      <a:ext cx="1003466" cy="446009"/>
                    </a:xfrm>
                    <a:prstGeom prst="line">
                      <a:avLst/>
                    </a:prstGeom>
                    <a:ln w="12700" cmpd="sng">
                      <a:solidFill>
                        <a:schemeClr val="tx1"/>
                      </a:solidFill>
                      <a:prstDash val="sysDot"/>
                    </a:ln>
                  </p:spPr>
                  <p:style>
                    <a:lnRef idx="1">
                      <a:schemeClr val="accent1"/>
                    </a:lnRef>
                    <a:fillRef idx="0">
                      <a:schemeClr val="accent1"/>
                    </a:fillRef>
                    <a:effectRef idx="0">
                      <a:schemeClr val="accent1"/>
                    </a:effectRef>
                    <a:fontRef idx="minor">
                      <a:schemeClr val="tx1"/>
                    </a:fontRef>
                  </p:style>
                </p:cxnSp>
              </p:grpSp>
              <p:sp>
                <p:nvSpPr>
                  <p:cNvPr id="147" name="正方形/長方形 146"/>
                  <p:cNvSpPr/>
                  <p:nvPr/>
                </p:nvSpPr>
                <p:spPr>
                  <a:xfrm>
                    <a:off x="4035424" y="564294"/>
                    <a:ext cx="1315148" cy="344643"/>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1200" dirty="0">
                        <a:solidFill>
                          <a:schemeClr val="tx1"/>
                        </a:solidFill>
                      </a:rPr>
                      <a:t>淀屋橋駅</a:t>
                    </a:r>
                  </a:p>
                </p:txBody>
              </p:sp>
              <p:cxnSp>
                <p:nvCxnSpPr>
                  <p:cNvPr id="149" name="直線コネクタ 148"/>
                  <p:cNvCxnSpPr>
                    <a:stCxn id="147" idx="3"/>
                  </p:cNvCxnSpPr>
                  <p:nvPr/>
                </p:nvCxnSpPr>
                <p:spPr>
                  <a:xfrm>
                    <a:off x="5350573" y="736615"/>
                    <a:ext cx="522005" cy="544841"/>
                  </a:xfrm>
                  <a:prstGeom prst="line">
                    <a:avLst/>
                  </a:prstGeom>
                  <a:ln w="12700" cmpd="sng">
                    <a:solidFill>
                      <a:schemeClr val="tx1"/>
                    </a:solidFill>
                    <a:prstDash val="sysDot"/>
                  </a:ln>
                </p:spPr>
                <p:style>
                  <a:lnRef idx="1">
                    <a:schemeClr val="accent1"/>
                  </a:lnRef>
                  <a:fillRef idx="0">
                    <a:schemeClr val="accent1"/>
                  </a:fillRef>
                  <a:effectRef idx="0">
                    <a:schemeClr val="accent1"/>
                  </a:effectRef>
                  <a:fontRef idx="minor">
                    <a:schemeClr val="tx1"/>
                  </a:fontRef>
                </p:style>
              </p:cxnSp>
              <p:sp>
                <p:nvSpPr>
                  <p:cNvPr id="151" name="正方形/長方形 150"/>
                  <p:cNvSpPr/>
                  <p:nvPr/>
                </p:nvSpPr>
                <p:spPr>
                  <a:xfrm>
                    <a:off x="6805092" y="3716767"/>
                    <a:ext cx="1137769" cy="382656"/>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1200" dirty="0">
                        <a:solidFill>
                          <a:schemeClr val="tx1"/>
                        </a:solidFill>
                      </a:rPr>
                      <a:t>難波駅</a:t>
                    </a:r>
                  </a:p>
                </p:txBody>
              </p:sp>
              <p:cxnSp>
                <p:nvCxnSpPr>
                  <p:cNvPr id="153" name="直線コネクタ 152"/>
                  <p:cNvCxnSpPr>
                    <a:stCxn id="151" idx="0"/>
                  </p:cNvCxnSpPr>
                  <p:nvPr/>
                </p:nvCxnSpPr>
                <p:spPr>
                  <a:xfrm flipH="1" flipV="1">
                    <a:off x="6120910" y="3440546"/>
                    <a:ext cx="1254334" cy="276221"/>
                  </a:xfrm>
                  <a:prstGeom prst="line">
                    <a:avLst/>
                  </a:prstGeom>
                  <a:ln w="12700" cmpd="sng">
                    <a:solidFill>
                      <a:schemeClr val="tx1"/>
                    </a:solidFill>
                    <a:prstDash val="sysDot"/>
                  </a:ln>
                </p:spPr>
                <p:style>
                  <a:lnRef idx="1">
                    <a:schemeClr val="accent1"/>
                  </a:lnRef>
                  <a:fillRef idx="0">
                    <a:schemeClr val="accent1"/>
                  </a:fillRef>
                  <a:effectRef idx="0">
                    <a:schemeClr val="accent1"/>
                  </a:effectRef>
                  <a:fontRef idx="minor">
                    <a:schemeClr val="tx1"/>
                  </a:fontRef>
                </p:style>
              </p:cxnSp>
              <p:sp>
                <p:nvSpPr>
                  <p:cNvPr id="185" name="円/楕円 184"/>
                  <p:cNvSpPr/>
                  <p:nvPr/>
                </p:nvSpPr>
                <p:spPr>
                  <a:xfrm>
                    <a:off x="5857374" y="1271320"/>
                    <a:ext cx="359829" cy="359848"/>
                  </a:xfrm>
                  <a:prstGeom prst="ellipse">
                    <a:avLst/>
                  </a:prstGeom>
                  <a:gradFill>
                    <a:gsLst>
                      <a:gs pos="100000">
                        <a:srgbClr val="FF0000"/>
                      </a:gs>
                      <a:gs pos="30000">
                        <a:schemeClr val="bg1"/>
                      </a:gs>
                    </a:gsLst>
                    <a:path path="shape">
                      <a:fillToRect l="50000" t="50000" r="50000" b="50000"/>
                    </a:path>
                  </a:gradFill>
                  <a:ln w="9525">
                    <a:solidFill>
                      <a:srgbClr val="92D05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grpSp>
            <p:sp>
              <p:nvSpPr>
                <p:cNvPr id="88" name="正方形/長方形 87"/>
                <p:cNvSpPr/>
                <p:nvPr/>
              </p:nvSpPr>
              <p:spPr bwMode="auto">
                <a:xfrm>
                  <a:off x="6270625" y="2133601"/>
                  <a:ext cx="677863" cy="28575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900" dirty="0">
                      <a:solidFill>
                        <a:srgbClr val="0070C0"/>
                      </a:solidFill>
                    </a:rPr>
                    <a:t>地下鉄</a:t>
                  </a:r>
                  <a:endParaRPr lang="en-US" altLang="ja-JP" sz="900" dirty="0">
                    <a:solidFill>
                      <a:srgbClr val="0070C0"/>
                    </a:solidFill>
                  </a:endParaRPr>
                </a:p>
                <a:p>
                  <a:pPr algn="ctr">
                    <a:defRPr/>
                  </a:pPr>
                  <a:r>
                    <a:rPr lang="ja-JP" altLang="en-US" sz="900" dirty="0">
                      <a:solidFill>
                        <a:srgbClr val="0070C0"/>
                      </a:solidFill>
                    </a:rPr>
                    <a:t>四ツ橋線</a:t>
                  </a:r>
                </a:p>
              </p:txBody>
            </p:sp>
            <p:sp>
              <p:nvSpPr>
                <p:cNvPr id="89" name="フリーフォーム 88"/>
                <p:cNvSpPr/>
                <p:nvPr/>
              </p:nvSpPr>
              <p:spPr>
                <a:xfrm>
                  <a:off x="6840538" y="2409826"/>
                  <a:ext cx="193675" cy="2085974"/>
                </a:xfrm>
                <a:custGeom>
                  <a:avLst/>
                  <a:gdLst>
                    <a:gd name="connsiteX0" fmla="*/ 7937 w 193674"/>
                    <a:gd name="connsiteY0" fmla="*/ 0 h 2085975"/>
                    <a:gd name="connsiteX1" fmla="*/ 26987 w 193674"/>
                    <a:gd name="connsiteY1" fmla="*/ 1038225 h 2085975"/>
                    <a:gd name="connsiteX2" fmla="*/ 169862 w 193674"/>
                    <a:gd name="connsiteY2" fmla="*/ 1343025 h 2085975"/>
                    <a:gd name="connsiteX3" fmla="*/ 169862 w 193674"/>
                    <a:gd name="connsiteY3" fmla="*/ 2085975 h 2085975"/>
                  </a:gdLst>
                  <a:ahLst/>
                  <a:cxnLst>
                    <a:cxn ang="0">
                      <a:pos x="connsiteX0" y="connsiteY0"/>
                    </a:cxn>
                    <a:cxn ang="0">
                      <a:pos x="connsiteX1" y="connsiteY1"/>
                    </a:cxn>
                    <a:cxn ang="0">
                      <a:pos x="connsiteX2" y="connsiteY2"/>
                    </a:cxn>
                    <a:cxn ang="0">
                      <a:pos x="connsiteX3" y="connsiteY3"/>
                    </a:cxn>
                  </a:cxnLst>
                  <a:rect l="l" t="t" r="r" b="b"/>
                  <a:pathLst>
                    <a:path w="193674" h="2085975">
                      <a:moveTo>
                        <a:pt x="7937" y="0"/>
                      </a:moveTo>
                      <a:cubicBezTo>
                        <a:pt x="3968" y="407194"/>
                        <a:pt x="0" y="814388"/>
                        <a:pt x="26987" y="1038225"/>
                      </a:cubicBezTo>
                      <a:cubicBezTo>
                        <a:pt x="53974" y="1262062"/>
                        <a:pt x="146050" y="1168400"/>
                        <a:pt x="169862" y="1343025"/>
                      </a:cubicBezTo>
                      <a:cubicBezTo>
                        <a:pt x="193674" y="1517650"/>
                        <a:pt x="181768" y="1801812"/>
                        <a:pt x="169862" y="2085975"/>
                      </a:cubicBezTo>
                    </a:path>
                  </a:pathLst>
                </a:custGeom>
                <a:ln w="63500" cmpd="tri">
                  <a:solidFill>
                    <a:srgbClr val="0070C0"/>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ja-JP" altLang="en-US"/>
                </a:p>
              </p:txBody>
            </p:sp>
          </p:grpSp>
          <p:sp>
            <p:nvSpPr>
              <p:cNvPr id="91" name="円/楕円 90"/>
              <p:cNvSpPr/>
              <p:nvPr/>
            </p:nvSpPr>
            <p:spPr bwMode="auto">
              <a:xfrm>
                <a:off x="6894513" y="3597276"/>
                <a:ext cx="225425" cy="225425"/>
              </a:xfrm>
              <a:prstGeom prst="ellipse">
                <a:avLst/>
              </a:prstGeom>
              <a:gradFill>
                <a:gsLst>
                  <a:gs pos="100000">
                    <a:srgbClr val="FF0000"/>
                  </a:gs>
                  <a:gs pos="30000">
                    <a:schemeClr val="bg1"/>
                  </a:gs>
                </a:gsLst>
                <a:path path="shape">
                  <a:fillToRect l="50000" t="50000" r="50000" b="50000"/>
                </a:path>
              </a:gradFill>
              <a:ln w="9525">
                <a:solidFill>
                  <a:srgbClr val="92D05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grpSp>
        <p:sp>
          <p:nvSpPr>
            <p:cNvPr id="92" name="正方形/長方形 91"/>
            <p:cNvSpPr/>
            <p:nvPr/>
          </p:nvSpPr>
          <p:spPr bwMode="auto">
            <a:xfrm>
              <a:off x="5307013" y="2738439"/>
              <a:ext cx="633412" cy="33020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900" dirty="0">
                  <a:solidFill>
                    <a:schemeClr val="tx1"/>
                  </a:solidFill>
                </a:rPr>
                <a:t>阪神</a:t>
              </a:r>
              <a:endParaRPr lang="en-US" altLang="ja-JP" sz="900" dirty="0">
                <a:solidFill>
                  <a:schemeClr val="tx1"/>
                </a:solidFill>
              </a:endParaRPr>
            </a:p>
            <a:p>
              <a:pPr algn="ctr">
                <a:defRPr/>
              </a:pPr>
              <a:r>
                <a:rPr lang="ja-JP" altLang="en-US" sz="900" dirty="0">
                  <a:solidFill>
                    <a:schemeClr val="tx1"/>
                  </a:solidFill>
                </a:rPr>
                <a:t>なんば線</a:t>
              </a:r>
              <a:endParaRPr lang="en-US" altLang="ja-JP" sz="900" dirty="0">
                <a:solidFill>
                  <a:schemeClr val="tx1"/>
                </a:solidFill>
              </a:endParaRPr>
            </a:p>
          </p:txBody>
        </p:sp>
        <p:sp>
          <p:nvSpPr>
            <p:cNvPr id="96" name="正方形/長方形 95"/>
            <p:cNvSpPr/>
            <p:nvPr/>
          </p:nvSpPr>
          <p:spPr bwMode="auto">
            <a:xfrm>
              <a:off x="7380288" y="3573464"/>
              <a:ext cx="863600" cy="142875"/>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900" dirty="0">
                  <a:solidFill>
                    <a:schemeClr val="tx1"/>
                  </a:solidFill>
                </a:rPr>
                <a:t>近鉄難波線</a:t>
              </a:r>
              <a:endParaRPr lang="en-US" altLang="ja-JP" sz="900" dirty="0">
                <a:solidFill>
                  <a:schemeClr val="tx1"/>
                </a:solidFill>
              </a:endParaRPr>
            </a:p>
          </p:txBody>
        </p:sp>
        <p:sp>
          <p:nvSpPr>
            <p:cNvPr id="97" name="正方形/長方形 96"/>
            <p:cNvSpPr/>
            <p:nvPr/>
          </p:nvSpPr>
          <p:spPr bwMode="auto">
            <a:xfrm>
              <a:off x="7380288" y="3716338"/>
              <a:ext cx="863600" cy="144462"/>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900" dirty="0">
                  <a:solidFill>
                    <a:schemeClr val="tx1"/>
                  </a:solidFill>
                </a:rPr>
                <a:t>南海本線</a:t>
              </a:r>
              <a:endParaRPr lang="en-US" altLang="ja-JP" sz="900" dirty="0">
                <a:solidFill>
                  <a:schemeClr val="tx1"/>
                </a:solidFill>
              </a:endParaRPr>
            </a:p>
          </p:txBody>
        </p:sp>
        <p:sp>
          <p:nvSpPr>
            <p:cNvPr id="98" name="正方形/長方形 97"/>
            <p:cNvSpPr/>
            <p:nvPr/>
          </p:nvSpPr>
          <p:spPr bwMode="auto">
            <a:xfrm>
              <a:off x="5983288" y="4294188"/>
              <a:ext cx="863600" cy="287337"/>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900" dirty="0">
                  <a:solidFill>
                    <a:schemeClr val="tx1"/>
                  </a:solidFill>
                </a:rPr>
                <a:t>南海</a:t>
              </a:r>
              <a:endParaRPr lang="en-US" altLang="ja-JP" sz="900" dirty="0">
                <a:solidFill>
                  <a:schemeClr val="tx1"/>
                </a:solidFill>
              </a:endParaRPr>
            </a:p>
            <a:p>
              <a:pPr algn="ctr">
                <a:defRPr/>
              </a:pPr>
              <a:r>
                <a:rPr lang="ja-JP" altLang="en-US" sz="900" dirty="0">
                  <a:solidFill>
                    <a:schemeClr val="tx1"/>
                  </a:solidFill>
                </a:rPr>
                <a:t>汐見橋線</a:t>
              </a:r>
              <a:endParaRPr lang="en-US" altLang="ja-JP" sz="900" dirty="0">
                <a:solidFill>
                  <a:schemeClr val="tx1"/>
                </a:solidFill>
              </a:endParaRPr>
            </a:p>
          </p:txBody>
        </p:sp>
        <p:sp>
          <p:nvSpPr>
            <p:cNvPr id="99" name="正方形/長方形 98"/>
            <p:cNvSpPr/>
            <p:nvPr/>
          </p:nvSpPr>
          <p:spPr bwMode="auto">
            <a:xfrm>
              <a:off x="7524750" y="2205039"/>
              <a:ext cx="863600" cy="287337"/>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900" dirty="0">
                  <a:solidFill>
                    <a:schemeClr val="tx1"/>
                  </a:solidFill>
                </a:rPr>
                <a:t>京阪本線</a:t>
              </a:r>
              <a:endParaRPr lang="en-US" altLang="ja-JP" sz="900" dirty="0">
                <a:solidFill>
                  <a:schemeClr val="tx1"/>
                </a:solidFill>
              </a:endParaRPr>
            </a:p>
            <a:p>
              <a:pPr algn="ctr">
                <a:defRPr/>
              </a:pPr>
              <a:r>
                <a:rPr lang="ja-JP" altLang="en-US" sz="900" dirty="0">
                  <a:solidFill>
                    <a:schemeClr val="tx1"/>
                  </a:solidFill>
                </a:rPr>
                <a:t>・中之島線</a:t>
              </a:r>
              <a:endParaRPr lang="en-US" altLang="ja-JP" sz="900" dirty="0">
                <a:solidFill>
                  <a:schemeClr val="tx1"/>
                </a:solidFill>
              </a:endParaRPr>
            </a:p>
          </p:txBody>
        </p:sp>
        <p:sp>
          <p:nvSpPr>
            <p:cNvPr id="100" name="正方形/長方形 99"/>
            <p:cNvSpPr/>
            <p:nvPr/>
          </p:nvSpPr>
          <p:spPr bwMode="auto">
            <a:xfrm>
              <a:off x="6659563" y="4508500"/>
              <a:ext cx="865187" cy="288925"/>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900" dirty="0">
                  <a:solidFill>
                    <a:schemeClr val="tx1"/>
                  </a:solidFill>
                </a:rPr>
                <a:t>阪堺</a:t>
              </a:r>
              <a:endParaRPr lang="en-US" altLang="ja-JP" sz="900" dirty="0">
                <a:solidFill>
                  <a:schemeClr val="tx1"/>
                </a:solidFill>
              </a:endParaRPr>
            </a:p>
            <a:p>
              <a:pPr algn="ctr">
                <a:defRPr/>
              </a:pPr>
              <a:r>
                <a:rPr lang="ja-JP" altLang="en-US" sz="900" dirty="0">
                  <a:solidFill>
                    <a:schemeClr val="tx1"/>
                  </a:solidFill>
                </a:rPr>
                <a:t>阪堺線</a:t>
              </a:r>
              <a:endParaRPr lang="en-US" altLang="ja-JP" sz="900" dirty="0">
                <a:solidFill>
                  <a:schemeClr val="tx1"/>
                </a:solidFill>
              </a:endParaRPr>
            </a:p>
          </p:txBody>
        </p:sp>
      </p:grpSp>
      <p:sp>
        <p:nvSpPr>
          <p:cNvPr id="4" name="テキスト ボックス 24"/>
          <p:cNvSpPr txBox="1"/>
          <p:nvPr/>
        </p:nvSpPr>
        <p:spPr bwMode="gray">
          <a:xfrm>
            <a:off x="179388" y="73025"/>
            <a:ext cx="1439862" cy="217488"/>
          </a:xfrm>
          <a:prstGeom prst="rect">
            <a:avLst/>
          </a:prstGeom>
          <a:solidFill>
            <a:schemeClr val="accent2">
              <a:lumMod val="75000"/>
            </a:schemeClr>
          </a:solidFill>
          <a:ln w="22225">
            <a:solidFill>
              <a:schemeClr val="accent2">
                <a:lumMod val="75000"/>
              </a:schemeClr>
            </a:solidFill>
          </a:ln>
        </p:spPr>
        <p:txBody>
          <a:bodyPr lIns="0" tIns="0" rIns="0" bIns="0" anchor="ctr">
            <a:spAutoFit/>
          </a:bodyPr>
          <a:lstStyle>
            <a:lvl1pPr eaLnBrk="0" hangingPunct="0">
              <a:spcBef>
                <a:spcPct val="0"/>
              </a:spcBef>
              <a:defRPr kumimoji="1">
                <a:solidFill>
                  <a:schemeClr val="tx1"/>
                </a:solidFill>
                <a:latin typeface="Arial" charset="0"/>
                <a:ea typeface="ＭＳ Ｐゴシック" pitchFamily="50" charset="-128"/>
              </a:defRPr>
            </a:lvl1pPr>
            <a:lvl2pPr marL="742950" indent="-285750" eaLnBrk="0" hangingPunct="0">
              <a:spcBef>
                <a:spcPct val="0"/>
              </a:spcBef>
              <a:defRPr kumimoji="1">
                <a:solidFill>
                  <a:schemeClr val="tx1"/>
                </a:solidFill>
                <a:latin typeface="Arial" charset="0"/>
                <a:ea typeface="ＭＳ Ｐゴシック" pitchFamily="50" charset="-128"/>
              </a:defRPr>
            </a:lvl2pPr>
            <a:lvl3pPr marL="1143000" indent="-228600" eaLnBrk="0" hangingPunct="0">
              <a:spcBef>
                <a:spcPct val="0"/>
              </a:spcBef>
              <a:defRPr kumimoji="1">
                <a:solidFill>
                  <a:schemeClr val="tx1"/>
                </a:solidFill>
                <a:latin typeface="Arial" charset="0"/>
                <a:ea typeface="ＭＳ Ｐゴシック" pitchFamily="50" charset="-128"/>
              </a:defRPr>
            </a:lvl3pPr>
            <a:lvl4pPr marL="1600200" indent="-228600" eaLnBrk="0" hangingPunct="0">
              <a:spcBef>
                <a:spcPct val="0"/>
              </a:spcBef>
              <a:defRPr kumimoji="1">
                <a:solidFill>
                  <a:schemeClr val="tx1"/>
                </a:solidFill>
                <a:latin typeface="Arial" charset="0"/>
                <a:ea typeface="ＭＳ Ｐゴシック" pitchFamily="50" charset="-128"/>
              </a:defRPr>
            </a:lvl4pPr>
            <a:lvl5pPr marL="2057400" indent="-228600" eaLnBrk="0" hangingPunct="0">
              <a:spcBef>
                <a:spcPct val="0"/>
              </a:spcBef>
              <a:defRPr kumimoji="1">
                <a:solidFill>
                  <a:schemeClr val="tx1"/>
                </a:solidFill>
                <a:latin typeface="Arial" charset="0"/>
                <a:ea typeface="ＭＳ Ｐゴシック" pitchFamily="50"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pitchFamily="50"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pitchFamily="50"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pitchFamily="50"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pitchFamily="50" charset="-128"/>
              </a:defRPr>
            </a:lvl9pPr>
          </a:lstStyle>
          <a:p>
            <a:pPr algn="ctr" eaLnBrk="1" hangingPunct="1">
              <a:defRPr/>
            </a:pPr>
            <a:r>
              <a:rPr lang="ja-JP" altLang="en-US" sz="1200" b="1" dirty="0" smtClean="0">
                <a:solidFill>
                  <a:schemeClr val="bg1"/>
                </a:solidFill>
                <a:latin typeface="ＭＳ Ｐゴシック" pitchFamily="50" charset="-128"/>
              </a:rPr>
              <a:t>特徴</a:t>
            </a:r>
          </a:p>
        </p:txBody>
      </p:sp>
      <p:sp>
        <p:nvSpPr>
          <p:cNvPr id="34820" name="Rectangle 37"/>
          <p:cNvSpPr>
            <a:spLocks noChangeArrowheads="1"/>
          </p:cNvSpPr>
          <p:nvPr/>
        </p:nvSpPr>
        <p:spPr bwMode="gray">
          <a:xfrm>
            <a:off x="3609975" y="2060575"/>
            <a:ext cx="241300" cy="4032250"/>
          </a:xfrm>
          <a:prstGeom prst="rect">
            <a:avLst/>
          </a:prstGeom>
          <a:solidFill>
            <a:schemeClr val="bg1"/>
          </a:solidFill>
          <a:ln>
            <a:noFill/>
          </a:ln>
          <a:extLst>
            <a:ext uri="{91240B29-F687-4F45-9708-019B960494DF}">
              <a14:hiddenLine xmlns="" xmlns:a14="http://schemas.microsoft.com/office/drawing/2010/main" w="57150" cmpd="thickThin" algn="ctr">
                <a:solidFill>
                  <a:srgbClr val="000000"/>
                </a:solidFill>
                <a:miter lim="800000"/>
                <a:headEnd/>
                <a:tailEnd/>
              </a14:hiddenLine>
            </a:ext>
          </a:extLst>
        </p:spPr>
        <p:txBody>
          <a:bodyPr wrap="none" anchor="ct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endParaRPr lang="ja-JP" altLang="en-US"/>
          </a:p>
        </p:txBody>
      </p:sp>
      <p:sp>
        <p:nvSpPr>
          <p:cNvPr id="34821" name="タイトル 3"/>
          <p:cNvSpPr txBox="1">
            <a:spLocks/>
          </p:cNvSpPr>
          <p:nvPr/>
        </p:nvSpPr>
        <p:spPr bwMode="auto">
          <a:xfrm>
            <a:off x="4029075" y="30163"/>
            <a:ext cx="5000625" cy="6629944"/>
          </a:xfrm>
          <a:prstGeom prst="rect">
            <a:avLst/>
          </a:prstGeom>
          <a:noFill/>
          <a:ln w="22225" algn="ctr">
            <a:solidFill>
              <a:schemeClr val="accent2"/>
            </a:solidFill>
            <a:miter lim="800000"/>
            <a:headEnd/>
            <a:tailEnd/>
          </a:ln>
          <a:extLst>
            <a:ext uri="{909E8E84-426E-40DD-AFC4-6F175D3DCCD1}">
              <a14:hiddenFill xmlns="" xmlns:a14="http://schemas.microsoft.com/office/drawing/2010/main">
                <a:solidFill>
                  <a:srgbClr val="FFFFFF"/>
                </a:solidFill>
              </a14:hiddenFill>
            </a:ext>
          </a:extLst>
        </p:spPr>
        <p:txBody>
          <a:bodyPr/>
          <a:lstStyle>
            <a:lvl1pPr marL="171450" indent="-171450"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buFont typeface="Wingdings" pitchFamily="2" charset="2"/>
              <a:buChar char="u"/>
            </a:pPr>
            <a:endParaRPr lang="ja-JP" altLang="ja-JP" sz="900">
              <a:solidFill>
                <a:srgbClr val="000000"/>
              </a:solidFill>
              <a:latin typeface="Meiryo UI" pitchFamily="50" charset="-128"/>
              <a:ea typeface="Meiryo UI" pitchFamily="50" charset="-128"/>
              <a:cs typeface="Meiryo UI" pitchFamily="50" charset="-128"/>
            </a:endParaRPr>
          </a:p>
        </p:txBody>
      </p:sp>
      <p:sp>
        <p:nvSpPr>
          <p:cNvPr id="5125" name="タイトル 3"/>
          <p:cNvSpPr>
            <a:spLocks/>
          </p:cNvSpPr>
          <p:nvPr/>
        </p:nvSpPr>
        <p:spPr bwMode="auto">
          <a:xfrm>
            <a:off x="107950" y="30163"/>
            <a:ext cx="3816350" cy="3203575"/>
          </a:xfrm>
          <a:prstGeom prst="rect">
            <a:avLst/>
          </a:prstGeom>
          <a:noFill/>
          <a:ln w="22225" algn="ctr">
            <a:solidFill>
              <a:schemeClr val="accent2"/>
            </a:solidFill>
            <a:miter lim="800000"/>
            <a:headEnd/>
            <a:tailEnd/>
          </a:ln>
        </p:spPr>
        <p:txBody>
          <a:bodyPr lIns="108000" tIns="72000" rIns="108000" bIns="72000"/>
          <a:lstStyle/>
          <a:p>
            <a:pPr marL="85725" indent="-85725">
              <a:buFont typeface="Wingdings" pitchFamily="2" charset="2"/>
              <a:buNone/>
              <a:defRPr/>
            </a:pPr>
            <a:endParaRPr lang="en-US" altLang="ja-JP" sz="1000" dirty="0">
              <a:solidFill>
                <a:srgbClr val="000000"/>
              </a:solidFill>
              <a:latin typeface="HGP創英角ｺﾞｼｯｸUB" pitchFamily="50" charset="-128"/>
              <a:ea typeface="HGP創英角ｺﾞｼｯｸUB" pitchFamily="50" charset="-128"/>
            </a:endParaRPr>
          </a:p>
          <a:p>
            <a:pPr marL="85725" indent="-85725">
              <a:buFont typeface="Wingdings" pitchFamily="2" charset="2"/>
              <a:buNone/>
              <a:defRPr/>
            </a:pPr>
            <a:endParaRPr lang="en-US" altLang="ja-JP" sz="1000" dirty="0">
              <a:solidFill>
                <a:srgbClr val="000000"/>
              </a:solidFill>
              <a:latin typeface="HGP創英角ｺﾞｼｯｸUB" pitchFamily="50" charset="-128"/>
              <a:ea typeface="HGP創英角ｺﾞｼｯｸUB" pitchFamily="50" charset="-128"/>
            </a:endParaRPr>
          </a:p>
          <a:p>
            <a:pPr marL="144000" indent="-457200">
              <a:lnSpc>
                <a:spcPts val="1600"/>
              </a:lnSpc>
              <a:defRPr/>
            </a:pPr>
            <a:r>
              <a:rPr lang="ja-JP" altLang="en-US" sz="1300" dirty="0">
                <a:solidFill>
                  <a:srgbClr val="000000"/>
                </a:solidFill>
                <a:latin typeface="HGP創英角ｺﾞｼｯｸUB" pitchFamily="50" charset="-128"/>
                <a:ea typeface="HGP創英角ｺﾞｼｯｸUB" pitchFamily="50" charset="-128"/>
              </a:rPr>
              <a:t>○交通網が発達するなど都市基盤が充実するとともに、生産年齢人口の割合、単身世帯（高齢者単身世帯を除く）の割合、また昼間人口が多いビジネス・商業エリア</a:t>
            </a:r>
            <a:endParaRPr lang="en-US" altLang="ja-JP" sz="1300" dirty="0">
              <a:solidFill>
                <a:srgbClr val="000000"/>
              </a:solidFill>
              <a:latin typeface="HGP創英角ｺﾞｼｯｸUB" pitchFamily="50" charset="-128"/>
              <a:ea typeface="HGP創英角ｺﾞｼｯｸUB" pitchFamily="50" charset="-128"/>
            </a:endParaRPr>
          </a:p>
          <a:p>
            <a:pPr marL="144000" indent="-457200">
              <a:lnSpc>
                <a:spcPts val="1600"/>
              </a:lnSpc>
              <a:buFont typeface="Wingdings" pitchFamily="2" charset="2"/>
              <a:buNone/>
              <a:defRPr/>
            </a:pPr>
            <a:r>
              <a:rPr lang="ja-JP" altLang="en-US" sz="1300" dirty="0">
                <a:solidFill>
                  <a:srgbClr val="000000"/>
                </a:solidFill>
                <a:latin typeface="HGP創英角ｺﾞｼｯｸUB" pitchFamily="50" charset="-128"/>
                <a:ea typeface="HGP創英角ｺﾞｼｯｸUB" pitchFamily="50" charset="-128"/>
              </a:rPr>
              <a:t>○日本屈指のインバウンド観光拠点であるミナミや、民間活力による魅力向上が進む大阪城公園などに加えて、なんば駅前広場の改造や御堂筋の道路空間再生、新今宮駅への観光ホテル進出等により、更なる賑わい創出が図られている</a:t>
            </a:r>
          </a:p>
          <a:p>
            <a:pPr marL="144000" indent="-457200">
              <a:lnSpc>
                <a:spcPts val="1600"/>
              </a:lnSpc>
              <a:buFont typeface="Wingdings" pitchFamily="2" charset="2"/>
              <a:buNone/>
              <a:defRPr/>
            </a:pPr>
            <a:r>
              <a:rPr lang="ja-JP" altLang="en-US" sz="1300" dirty="0">
                <a:solidFill>
                  <a:srgbClr val="000000"/>
                </a:solidFill>
                <a:latin typeface="HGP創英角ｺﾞｼｯｸUB" pitchFamily="50" charset="-128"/>
                <a:ea typeface="HGP創英角ｺﾞｼｯｸUB" pitchFamily="50" charset="-128"/>
              </a:rPr>
              <a:t>○船場地区など大阪を代表するビジネスの中心地であり、大阪産業創造館やマイドームおおさかなど、大阪府市の産業支援機関が立地</a:t>
            </a:r>
            <a:endParaRPr lang="en-US" altLang="ja-JP" sz="1300" dirty="0">
              <a:solidFill>
                <a:srgbClr val="000000"/>
              </a:solidFill>
              <a:latin typeface="HGP創英角ｺﾞｼｯｸUB" pitchFamily="50" charset="-128"/>
              <a:ea typeface="HGP創英角ｺﾞｼｯｸUB" pitchFamily="50" charset="-128"/>
            </a:endParaRPr>
          </a:p>
          <a:p>
            <a:pPr marL="144000" indent="-457200">
              <a:lnSpc>
                <a:spcPts val="1600"/>
              </a:lnSpc>
              <a:buFont typeface="Wingdings" pitchFamily="2" charset="2"/>
              <a:buNone/>
              <a:defRPr/>
            </a:pPr>
            <a:endParaRPr lang="en-US" altLang="ja-JP" sz="1300" dirty="0">
              <a:solidFill>
                <a:srgbClr val="000000"/>
              </a:solidFill>
              <a:latin typeface="HGP創英角ｺﾞｼｯｸUB" pitchFamily="50" charset="-128"/>
              <a:ea typeface="HGP創英角ｺﾞｼｯｸUB" pitchFamily="50" charset="-128"/>
            </a:endParaRPr>
          </a:p>
        </p:txBody>
      </p:sp>
      <p:sp>
        <p:nvSpPr>
          <p:cNvPr id="34823" name="テキスト ボックス 24"/>
          <p:cNvSpPr txBox="1">
            <a:spLocks noChangeArrowheads="1"/>
          </p:cNvSpPr>
          <p:nvPr/>
        </p:nvSpPr>
        <p:spPr bwMode="gray">
          <a:xfrm>
            <a:off x="4102100" y="73025"/>
            <a:ext cx="1692275" cy="215900"/>
          </a:xfrm>
          <a:prstGeom prst="rect">
            <a:avLst/>
          </a:prstGeom>
          <a:solidFill>
            <a:srgbClr val="953735"/>
          </a:solidFill>
          <a:ln w="22225">
            <a:solidFill>
              <a:srgbClr val="953735"/>
            </a:solidFill>
            <a:miter lim="800000"/>
            <a:headEnd/>
            <a:tailEnd/>
          </a:ln>
        </p:spPr>
        <p:txBody>
          <a:bodyPr lIns="0" tIns="0" rIns="0" bIns="0" anchor="ct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algn="ctr" eaLnBrk="1" hangingPunct="1"/>
            <a:r>
              <a:rPr lang="ja-JP" altLang="en-US" sz="1200" b="1">
                <a:solidFill>
                  <a:schemeClr val="bg1"/>
                </a:solidFill>
                <a:latin typeface="ＭＳ Ｐゴシック" charset="-128"/>
              </a:rPr>
              <a:t>鉄道、地域特性</a:t>
            </a:r>
          </a:p>
        </p:txBody>
      </p:sp>
      <p:sp>
        <p:nvSpPr>
          <p:cNvPr id="83" name="テキスト ボックス 24"/>
          <p:cNvSpPr txBox="1"/>
          <p:nvPr/>
        </p:nvSpPr>
        <p:spPr bwMode="gray">
          <a:xfrm>
            <a:off x="179388" y="3364245"/>
            <a:ext cx="1439862" cy="215900"/>
          </a:xfrm>
          <a:prstGeom prst="rect">
            <a:avLst/>
          </a:prstGeom>
          <a:solidFill>
            <a:schemeClr val="accent2">
              <a:lumMod val="75000"/>
            </a:schemeClr>
          </a:solidFill>
          <a:ln w="22225">
            <a:solidFill>
              <a:schemeClr val="accent2">
                <a:lumMod val="75000"/>
              </a:schemeClr>
            </a:solidFill>
          </a:ln>
        </p:spPr>
        <p:txBody>
          <a:bodyPr lIns="0" tIns="0" rIns="0" bIns="0" anchor="ctr">
            <a:spAutoFit/>
          </a:bodyPr>
          <a:lstStyle>
            <a:lvl1pPr eaLnBrk="0" hangingPunct="0">
              <a:spcBef>
                <a:spcPct val="0"/>
              </a:spcBef>
              <a:defRPr kumimoji="1">
                <a:solidFill>
                  <a:schemeClr val="tx1"/>
                </a:solidFill>
                <a:latin typeface="Arial" charset="0"/>
                <a:ea typeface="ＭＳ Ｐゴシック" pitchFamily="50" charset="-128"/>
              </a:defRPr>
            </a:lvl1pPr>
            <a:lvl2pPr marL="742950" indent="-285750" eaLnBrk="0" hangingPunct="0">
              <a:spcBef>
                <a:spcPct val="0"/>
              </a:spcBef>
              <a:defRPr kumimoji="1">
                <a:solidFill>
                  <a:schemeClr val="tx1"/>
                </a:solidFill>
                <a:latin typeface="Arial" charset="0"/>
                <a:ea typeface="ＭＳ Ｐゴシック" pitchFamily="50" charset="-128"/>
              </a:defRPr>
            </a:lvl2pPr>
            <a:lvl3pPr marL="1143000" indent="-228600" eaLnBrk="0" hangingPunct="0">
              <a:spcBef>
                <a:spcPct val="0"/>
              </a:spcBef>
              <a:defRPr kumimoji="1">
                <a:solidFill>
                  <a:schemeClr val="tx1"/>
                </a:solidFill>
                <a:latin typeface="Arial" charset="0"/>
                <a:ea typeface="ＭＳ Ｐゴシック" pitchFamily="50" charset="-128"/>
              </a:defRPr>
            </a:lvl3pPr>
            <a:lvl4pPr marL="1600200" indent="-228600" eaLnBrk="0" hangingPunct="0">
              <a:spcBef>
                <a:spcPct val="0"/>
              </a:spcBef>
              <a:defRPr kumimoji="1">
                <a:solidFill>
                  <a:schemeClr val="tx1"/>
                </a:solidFill>
                <a:latin typeface="Arial" charset="0"/>
                <a:ea typeface="ＭＳ Ｐゴシック" pitchFamily="50" charset="-128"/>
              </a:defRPr>
            </a:lvl4pPr>
            <a:lvl5pPr marL="2057400" indent="-228600" eaLnBrk="0" hangingPunct="0">
              <a:spcBef>
                <a:spcPct val="0"/>
              </a:spcBef>
              <a:defRPr kumimoji="1">
                <a:solidFill>
                  <a:schemeClr val="tx1"/>
                </a:solidFill>
                <a:latin typeface="Arial" charset="0"/>
                <a:ea typeface="ＭＳ Ｐゴシック" pitchFamily="50"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pitchFamily="50"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pitchFamily="50"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pitchFamily="50"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pitchFamily="50" charset="-128"/>
              </a:defRPr>
            </a:lvl9pPr>
          </a:lstStyle>
          <a:p>
            <a:pPr algn="ctr" eaLnBrk="1" hangingPunct="1">
              <a:defRPr/>
            </a:pPr>
            <a:r>
              <a:rPr lang="ja-JP" altLang="en-US" sz="1200" b="1" dirty="0" smtClean="0">
                <a:solidFill>
                  <a:schemeClr val="bg1"/>
                </a:solidFill>
                <a:latin typeface="ＭＳ Ｐゴシック" pitchFamily="50" charset="-128"/>
              </a:rPr>
              <a:t>状況</a:t>
            </a:r>
          </a:p>
        </p:txBody>
      </p:sp>
      <p:sp>
        <p:nvSpPr>
          <p:cNvPr id="5128" name="タイトル 3"/>
          <p:cNvSpPr>
            <a:spLocks/>
          </p:cNvSpPr>
          <p:nvPr/>
        </p:nvSpPr>
        <p:spPr bwMode="auto">
          <a:xfrm>
            <a:off x="107950" y="3316620"/>
            <a:ext cx="3816350" cy="3355520"/>
          </a:xfrm>
          <a:prstGeom prst="rect">
            <a:avLst/>
          </a:prstGeom>
          <a:noFill/>
          <a:ln w="22225" algn="ctr">
            <a:solidFill>
              <a:schemeClr val="accent2"/>
            </a:solidFill>
            <a:miter lim="800000"/>
            <a:headEnd/>
            <a:tailEnd/>
          </a:ln>
        </p:spPr>
        <p:txBody>
          <a:bodyPr lIns="108000" tIns="72000" rIns="108000" bIns="72000"/>
          <a:lstStyle/>
          <a:p>
            <a:pPr marL="85725" indent="-85725">
              <a:lnSpc>
                <a:spcPct val="40000"/>
              </a:lnSpc>
              <a:buFont typeface="Wingdings" pitchFamily="2" charset="2"/>
              <a:buNone/>
              <a:defRPr/>
            </a:pPr>
            <a:r>
              <a:rPr lang="ja-JP" altLang="en-US" sz="1000" dirty="0">
                <a:solidFill>
                  <a:srgbClr val="000000"/>
                </a:solidFill>
                <a:latin typeface="HGP創英角ｺﾞｼｯｸUB" pitchFamily="50" charset="-128"/>
                <a:ea typeface="HGP創英角ｺﾞｼｯｸUB" pitchFamily="50" charset="-128"/>
              </a:rPr>
              <a:t>　　　　　　　　　　　　</a:t>
            </a:r>
          </a:p>
          <a:p>
            <a:pPr marL="85725" indent="-85725">
              <a:buFont typeface="Wingdings" pitchFamily="2" charset="2"/>
              <a:buNone/>
              <a:defRPr/>
            </a:pPr>
            <a:r>
              <a:rPr lang="ja-JP" altLang="en-US" sz="1000" dirty="0">
                <a:solidFill>
                  <a:srgbClr val="000000"/>
                </a:solidFill>
                <a:latin typeface="HGP創英角ｺﾞｼｯｸUB" pitchFamily="50" charset="-128"/>
                <a:ea typeface="HGP創英角ｺﾞｼｯｸUB" pitchFamily="50" charset="-128"/>
              </a:rPr>
              <a:t>　　　　　　　　　　　　　　</a:t>
            </a:r>
            <a:endParaRPr lang="ja-JP" altLang="en-US" sz="800" dirty="0">
              <a:solidFill>
                <a:srgbClr val="000000"/>
              </a:solidFill>
              <a:latin typeface="HGP創英角ｺﾞｼｯｸUB" pitchFamily="50" charset="-128"/>
              <a:ea typeface="HGP創英角ｺﾞｼｯｸUB" pitchFamily="50" charset="-128"/>
            </a:endParaRPr>
          </a:p>
          <a:p>
            <a:pPr eaLnBrk="0" hangingPunct="0">
              <a:defRPr/>
            </a:pPr>
            <a:r>
              <a:rPr lang="en-US" altLang="ja-JP" sz="1100" dirty="0">
                <a:solidFill>
                  <a:srgbClr val="000000"/>
                </a:solidFill>
                <a:latin typeface="+mn-ea"/>
                <a:ea typeface="ＭＳ Ｐゴシック" pitchFamily="50" charset="-128"/>
                <a:cs typeface="Times New Roman" pitchFamily="18" charset="0"/>
              </a:rPr>
              <a:t>【</a:t>
            </a:r>
            <a:r>
              <a:rPr lang="ja-JP" altLang="en-US" sz="1100" dirty="0">
                <a:solidFill>
                  <a:srgbClr val="000000"/>
                </a:solidFill>
                <a:latin typeface="+mn-ea"/>
                <a:ea typeface="ＭＳ Ｐゴシック" pitchFamily="50" charset="-128"/>
                <a:cs typeface="Times New Roman" pitchFamily="18" charset="0"/>
              </a:rPr>
              <a:t>人口</a:t>
            </a:r>
            <a:r>
              <a:rPr lang="en-US" altLang="ja-JP" sz="1100" dirty="0">
                <a:solidFill>
                  <a:srgbClr val="000000"/>
                </a:solidFill>
                <a:latin typeface="+mn-ea"/>
                <a:ea typeface="ＭＳ Ｐゴシック" pitchFamily="50" charset="-128"/>
                <a:cs typeface="Times New Roman" pitchFamily="18" charset="0"/>
              </a:rPr>
              <a:t>】</a:t>
            </a:r>
          </a:p>
          <a:p>
            <a:pPr eaLnBrk="0" hangingPunct="0">
              <a:defRPr/>
            </a:pPr>
            <a:r>
              <a:rPr lang="ja-JP" altLang="en-US" sz="1100" dirty="0">
                <a:solidFill>
                  <a:srgbClr val="000000"/>
                </a:solidFill>
                <a:latin typeface="+mn-ea"/>
                <a:ea typeface="ＭＳ Ｐゴシック" pitchFamily="50" charset="-128"/>
                <a:cs typeface="Times New Roman" pitchFamily="18" charset="0"/>
              </a:rPr>
              <a:t>○平成</a:t>
            </a:r>
            <a:r>
              <a:rPr lang="en-US" altLang="ja-JP" sz="1100" dirty="0">
                <a:solidFill>
                  <a:srgbClr val="000000"/>
                </a:solidFill>
                <a:latin typeface="+mn-ea"/>
                <a:ea typeface="ＭＳ Ｐゴシック" pitchFamily="50" charset="-128"/>
                <a:cs typeface="Times New Roman" pitchFamily="18" charset="0"/>
              </a:rPr>
              <a:t>27</a:t>
            </a:r>
            <a:r>
              <a:rPr lang="ja-JP" altLang="en-US" sz="1100" dirty="0">
                <a:solidFill>
                  <a:srgbClr val="000000"/>
                </a:solidFill>
                <a:latin typeface="+mn-ea"/>
                <a:ea typeface="ＭＳ Ｐゴシック" pitchFamily="50" charset="-128"/>
                <a:cs typeface="Times New Roman" pitchFamily="18" charset="0"/>
              </a:rPr>
              <a:t>年の人口は</a:t>
            </a:r>
            <a:r>
              <a:rPr lang="en-US" altLang="ja-JP" sz="1100" dirty="0">
                <a:solidFill>
                  <a:srgbClr val="000000"/>
                </a:solidFill>
                <a:latin typeface="+mn-ea"/>
                <a:ea typeface="ＭＳ Ｐゴシック" pitchFamily="50" charset="-128"/>
                <a:cs typeface="Times New Roman" pitchFamily="18" charset="0"/>
              </a:rPr>
              <a:t>320,406</a:t>
            </a:r>
            <a:r>
              <a:rPr lang="ja-JP" altLang="en-US" sz="1100" dirty="0">
                <a:solidFill>
                  <a:srgbClr val="000000"/>
                </a:solidFill>
                <a:latin typeface="+mn-ea"/>
                <a:ea typeface="ＭＳ Ｐゴシック" pitchFamily="50" charset="-128"/>
                <a:cs typeface="Times New Roman" pitchFamily="18" charset="0"/>
              </a:rPr>
              <a:t>人で</a:t>
            </a:r>
            <a:r>
              <a:rPr lang="ja-JP" altLang="ja-JP" sz="1100" dirty="0">
                <a:solidFill>
                  <a:srgbClr val="000000"/>
                </a:solidFill>
                <a:latin typeface="ＭＳ Ｐゴシック" charset="-128"/>
              </a:rPr>
              <a:t>人口推移を見ると</a:t>
            </a:r>
            <a:r>
              <a:rPr lang="ja-JP" altLang="en-US" sz="1100" dirty="0">
                <a:solidFill>
                  <a:srgbClr val="000000"/>
                </a:solidFill>
                <a:latin typeface="+mn-ea"/>
                <a:ea typeface="ＭＳ Ｐゴシック" pitchFamily="50" charset="-128"/>
                <a:cs typeface="Times New Roman" pitchFamily="18" charset="0"/>
              </a:rPr>
              <a:t>増加傾向</a:t>
            </a:r>
            <a:endParaRPr lang="en-US" altLang="ja-JP" sz="1100" dirty="0">
              <a:solidFill>
                <a:srgbClr val="000000"/>
              </a:solidFill>
              <a:latin typeface="+mn-ea"/>
              <a:ea typeface="ＭＳ Ｐゴシック" pitchFamily="50" charset="-128"/>
              <a:cs typeface="Times New Roman" pitchFamily="18" charset="0"/>
            </a:endParaRPr>
          </a:p>
          <a:p>
            <a:pPr eaLnBrk="0" hangingPunct="0">
              <a:defRPr/>
            </a:pPr>
            <a:r>
              <a:rPr lang="ja-JP" altLang="en-US" sz="1100" dirty="0">
                <a:solidFill>
                  <a:srgbClr val="000000"/>
                </a:solidFill>
                <a:latin typeface="+mn-ea"/>
                <a:ea typeface="ＭＳ Ｐゴシック" pitchFamily="50" charset="-128"/>
                <a:cs typeface="Times New Roman" pitchFamily="18" charset="0"/>
              </a:rPr>
              <a:t>○平成</a:t>
            </a:r>
            <a:r>
              <a:rPr lang="en-US" altLang="ja-JP" sz="1100" dirty="0">
                <a:solidFill>
                  <a:srgbClr val="000000"/>
                </a:solidFill>
                <a:latin typeface="+mn-ea"/>
                <a:ea typeface="ＭＳ Ｐゴシック" pitchFamily="50" charset="-128"/>
                <a:cs typeface="Times New Roman" pitchFamily="18" charset="0"/>
              </a:rPr>
              <a:t>27</a:t>
            </a:r>
            <a:r>
              <a:rPr lang="ja-JP" altLang="en-US" sz="1100" dirty="0">
                <a:solidFill>
                  <a:srgbClr val="000000"/>
                </a:solidFill>
                <a:latin typeface="+mn-ea"/>
                <a:ea typeface="ＭＳ Ｐゴシック" pitchFamily="50" charset="-128"/>
                <a:cs typeface="Times New Roman" pitchFamily="18" charset="0"/>
              </a:rPr>
              <a:t>年の生産年齢人口（</a:t>
            </a:r>
            <a:r>
              <a:rPr lang="en-US" altLang="ja-JP" sz="1100" dirty="0">
                <a:solidFill>
                  <a:srgbClr val="000000"/>
                </a:solidFill>
                <a:latin typeface="+mn-ea"/>
                <a:ea typeface="ＭＳ Ｐゴシック" pitchFamily="50" charset="-128"/>
                <a:cs typeface="Times New Roman" pitchFamily="18" charset="0"/>
              </a:rPr>
              <a:t>15</a:t>
            </a:r>
            <a:r>
              <a:rPr lang="ja-JP" altLang="en-US" sz="1100" dirty="0">
                <a:solidFill>
                  <a:srgbClr val="000000"/>
                </a:solidFill>
                <a:latin typeface="+mn-ea"/>
                <a:ea typeface="ＭＳ Ｐゴシック" pitchFamily="50" charset="-128"/>
                <a:cs typeface="Times New Roman" pitchFamily="18" charset="0"/>
              </a:rPr>
              <a:t>歳以上～</a:t>
            </a:r>
            <a:r>
              <a:rPr lang="en-US" altLang="ja-JP" sz="1100" dirty="0">
                <a:solidFill>
                  <a:srgbClr val="000000"/>
                </a:solidFill>
                <a:latin typeface="+mn-ea"/>
                <a:ea typeface="ＭＳ Ｐゴシック" pitchFamily="50" charset="-128"/>
                <a:cs typeface="Times New Roman" pitchFamily="18" charset="0"/>
              </a:rPr>
              <a:t>65</a:t>
            </a:r>
            <a:r>
              <a:rPr lang="ja-JP" altLang="en-US" sz="1100" dirty="0">
                <a:solidFill>
                  <a:srgbClr val="000000"/>
                </a:solidFill>
                <a:latin typeface="+mn-ea"/>
                <a:ea typeface="ＭＳ Ｐゴシック" pitchFamily="50" charset="-128"/>
                <a:cs typeface="Times New Roman" pitchFamily="18" charset="0"/>
              </a:rPr>
              <a:t>歳未満）の割合</a:t>
            </a:r>
            <a:endParaRPr lang="en-US" altLang="ja-JP" sz="1100" dirty="0">
              <a:solidFill>
                <a:srgbClr val="000000"/>
              </a:solidFill>
              <a:latin typeface="+mn-ea"/>
              <a:ea typeface="ＭＳ Ｐゴシック" pitchFamily="50" charset="-128"/>
              <a:cs typeface="Times New Roman" pitchFamily="18" charset="0"/>
            </a:endParaRPr>
          </a:p>
          <a:p>
            <a:pPr eaLnBrk="0" hangingPunct="0">
              <a:defRPr/>
            </a:pPr>
            <a:r>
              <a:rPr lang="ja-JP" altLang="en-US" sz="1100" dirty="0">
                <a:solidFill>
                  <a:srgbClr val="000000"/>
                </a:solidFill>
                <a:latin typeface="+mn-ea"/>
                <a:ea typeface="ＭＳ Ｐゴシック" pitchFamily="50" charset="-128"/>
                <a:cs typeface="Times New Roman" pitchFamily="18" charset="0"/>
              </a:rPr>
              <a:t>　　は</a:t>
            </a:r>
            <a:r>
              <a:rPr lang="en-US" altLang="ja-JP" sz="1100" dirty="0">
                <a:solidFill>
                  <a:srgbClr val="000000"/>
                </a:solidFill>
                <a:latin typeface="+mn-ea"/>
                <a:ea typeface="ＭＳ Ｐゴシック" pitchFamily="50" charset="-128"/>
                <a:cs typeface="Times New Roman" pitchFamily="18" charset="0"/>
              </a:rPr>
              <a:t>70.6</a:t>
            </a:r>
            <a:r>
              <a:rPr lang="ja-JP" altLang="en-US" sz="1100" dirty="0">
                <a:solidFill>
                  <a:srgbClr val="000000"/>
                </a:solidFill>
                <a:latin typeface="+mn-ea"/>
                <a:ea typeface="ＭＳ Ｐゴシック" pitchFamily="50" charset="-128"/>
                <a:cs typeface="Times New Roman" pitchFamily="18" charset="0"/>
              </a:rPr>
              <a:t>％となっており、総合区</a:t>
            </a:r>
            <a:r>
              <a:rPr lang="en-US" altLang="ja-JP" sz="1100" dirty="0">
                <a:solidFill>
                  <a:srgbClr val="000000"/>
                </a:solidFill>
                <a:latin typeface="+mn-ea"/>
                <a:ea typeface="ＭＳ Ｐゴシック" pitchFamily="50" charset="-128"/>
                <a:cs typeface="Times New Roman" pitchFamily="18" charset="0"/>
              </a:rPr>
              <a:t>(8</a:t>
            </a:r>
            <a:r>
              <a:rPr lang="ja-JP" altLang="en-US" sz="1100" dirty="0">
                <a:solidFill>
                  <a:srgbClr val="000000"/>
                </a:solidFill>
                <a:latin typeface="+mn-ea"/>
                <a:ea typeface="ＭＳ Ｐゴシック" pitchFamily="50" charset="-128"/>
                <a:cs typeface="Times New Roman" pitchFamily="18" charset="0"/>
              </a:rPr>
              <a:t>区</a:t>
            </a:r>
            <a:r>
              <a:rPr lang="en-US" altLang="ja-JP" sz="1100" dirty="0">
                <a:solidFill>
                  <a:srgbClr val="000000"/>
                </a:solidFill>
                <a:latin typeface="+mn-ea"/>
                <a:ea typeface="ＭＳ Ｐゴシック" pitchFamily="50" charset="-128"/>
                <a:cs typeface="Times New Roman" pitchFamily="18" charset="0"/>
              </a:rPr>
              <a:t>)</a:t>
            </a:r>
            <a:r>
              <a:rPr lang="ja-JP" altLang="en-US" sz="1100" dirty="0">
                <a:solidFill>
                  <a:srgbClr val="000000"/>
                </a:solidFill>
                <a:latin typeface="+mn-ea"/>
                <a:ea typeface="ＭＳ Ｐゴシック" pitchFamily="50" charset="-128"/>
                <a:cs typeface="Times New Roman" pitchFamily="18" charset="0"/>
              </a:rPr>
              <a:t>平均の</a:t>
            </a:r>
            <a:r>
              <a:rPr lang="en-US" altLang="ja-JP" sz="1100" dirty="0">
                <a:solidFill>
                  <a:srgbClr val="000000"/>
                </a:solidFill>
                <a:latin typeface="+mn-ea"/>
                <a:ea typeface="ＭＳ Ｐゴシック" pitchFamily="50" charset="-128"/>
                <a:cs typeface="Times New Roman" pitchFamily="18" charset="0"/>
              </a:rPr>
              <a:t>63.7</a:t>
            </a:r>
            <a:r>
              <a:rPr lang="ja-JP" altLang="en-US" sz="1100" dirty="0">
                <a:solidFill>
                  <a:srgbClr val="000000"/>
                </a:solidFill>
                <a:latin typeface="+mn-ea"/>
                <a:ea typeface="ＭＳ Ｐゴシック" pitchFamily="50" charset="-128"/>
                <a:cs typeface="Times New Roman" pitchFamily="18" charset="0"/>
              </a:rPr>
              <a:t>％を上回</a:t>
            </a:r>
            <a:r>
              <a:rPr lang="ja-JP" altLang="en-US" sz="1100" dirty="0" err="1">
                <a:solidFill>
                  <a:srgbClr val="000000"/>
                </a:solidFill>
                <a:latin typeface="+mn-ea"/>
                <a:ea typeface="ＭＳ Ｐゴシック" pitchFamily="50" charset="-128"/>
                <a:cs typeface="Times New Roman" pitchFamily="18" charset="0"/>
              </a:rPr>
              <a:t>っ</a:t>
            </a:r>
            <a:endParaRPr lang="en-US" altLang="ja-JP" sz="1100" dirty="0">
              <a:solidFill>
                <a:srgbClr val="000000"/>
              </a:solidFill>
              <a:latin typeface="+mn-ea"/>
              <a:ea typeface="ＭＳ Ｐゴシック" pitchFamily="50" charset="-128"/>
              <a:cs typeface="Times New Roman" pitchFamily="18" charset="0"/>
            </a:endParaRPr>
          </a:p>
          <a:p>
            <a:pPr eaLnBrk="0" hangingPunct="0">
              <a:defRPr/>
            </a:pPr>
            <a:r>
              <a:rPr lang="ja-JP" altLang="en-US" sz="1100" dirty="0">
                <a:solidFill>
                  <a:srgbClr val="000000"/>
                </a:solidFill>
                <a:latin typeface="+mn-ea"/>
                <a:ea typeface="ＭＳ Ｐゴシック" pitchFamily="50" charset="-128"/>
                <a:cs typeface="Times New Roman" pitchFamily="18" charset="0"/>
              </a:rPr>
              <a:t>　　ている</a:t>
            </a:r>
            <a:endParaRPr lang="en-US" altLang="ja-JP" sz="1100" dirty="0">
              <a:solidFill>
                <a:srgbClr val="000000"/>
              </a:solidFill>
              <a:latin typeface="+mn-ea"/>
              <a:ea typeface="ＭＳ Ｐゴシック" pitchFamily="50" charset="-128"/>
              <a:cs typeface="Times New Roman" pitchFamily="18" charset="0"/>
            </a:endParaRPr>
          </a:p>
          <a:p>
            <a:pPr eaLnBrk="0" hangingPunct="0">
              <a:defRPr/>
            </a:pPr>
            <a:r>
              <a:rPr lang="ja-JP" altLang="en-US" sz="1100" dirty="0">
                <a:solidFill>
                  <a:srgbClr val="000000"/>
                </a:solidFill>
                <a:latin typeface="+mn-ea"/>
                <a:ea typeface="ＭＳ Ｐゴシック" pitchFamily="50" charset="-128"/>
                <a:cs typeface="Times New Roman" pitchFamily="18" charset="0"/>
              </a:rPr>
              <a:t>○平成</a:t>
            </a:r>
            <a:r>
              <a:rPr lang="en-US" altLang="ja-JP" sz="1100" dirty="0">
                <a:solidFill>
                  <a:srgbClr val="000000"/>
                </a:solidFill>
                <a:latin typeface="+mn-ea"/>
                <a:ea typeface="ＭＳ Ｐゴシック" pitchFamily="50" charset="-128"/>
                <a:cs typeface="Times New Roman" pitchFamily="18" charset="0"/>
              </a:rPr>
              <a:t>47</a:t>
            </a:r>
            <a:r>
              <a:rPr lang="ja-JP" altLang="en-US" sz="1100" dirty="0">
                <a:solidFill>
                  <a:srgbClr val="000000"/>
                </a:solidFill>
                <a:latin typeface="+mn-ea"/>
                <a:ea typeface="ＭＳ Ｐゴシック" pitchFamily="50" charset="-128"/>
                <a:cs typeface="Times New Roman" pitchFamily="18" charset="0"/>
              </a:rPr>
              <a:t>年の将来推計人口は</a:t>
            </a:r>
            <a:r>
              <a:rPr lang="en-US" altLang="ja-JP" sz="1100" dirty="0">
                <a:solidFill>
                  <a:srgbClr val="000000"/>
                </a:solidFill>
                <a:latin typeface="+mn-ea"/>
                <a:ea typeface="ＭＳ Ｐゴシック" pitchFamily="50" charset="-128"/>
                <a:cs typeface="Times New Roman" pitchFamily="18" charset="0"/>
              </a:rPr>
              <a:t>312,311</a:t>
            </a:r>
            <a:r>
              <a:rPr lang="ja-JP" altLang="en-US" sz="1100" dirty="0">
                <a:solidFill>
                  <a:srgbClr val="000000"/>
                </a:solidFill>
                <a:latin typeface="+mn-ea"/>
                <a:ea typeface="ＭＳ Ｐゴシック" pitchFamily="50" charset="-128"/>
                <a:cs typeface="Times New Roman" pitchFamily="18" charset="0"/>
              </a:rPr>
              <a:t>人で今後は減少傾向</a:t>
            </a:r>
            <a:endParaRPr lang="en-US" altLang="ja-JP" sz="1100" dirty="0">
              <a:solidFill>
                <a:srgbClr val="000000"/>
              </a:solidFill>
              <a:latin typeface="+mn-ea"/>
              <a:ea typeface="ＭＳ Ｐゴシック" pitchFamily="50" charset="-128"/>
              <a:cs typeface="Times New Roman" pitchFamily="18" charset="0"/>
            </a:endParaRPr>
          </a:p>
          <a:p>
            <a:pPr eaLnBrk="0" hangingPunct="0">
              <a:defRPr/>
            </a:pPr>
            <a:r>
              <a:rPr lang="ja-JP" altLang="en-US" sz="1100" dirty="0">
                <a:solidFill>
                  <a:srgbClr val="000000"/>
                </a:solidFill>
                <a:latin typeface="+mn-ea"/>
                <a:ea typeface="ＭＳ Ｐゴシック" pitchFamily="50" charset="-128"/>
                <a:cs typeface="Times New Roman" pitchFamily="18" charset="0"/>
              </a:rPr>
              <a:t>　  と予測される</a:t>
            </a:r>
            <a:endParaRPr lang="en-US" altLang="ja-JP" sz="1100" dirty="0">
              <a:solidFill>
                <a:srgbClr val="000000"/>
              </a:solidFill>
              <a:latin typeface="+mn-ea"/>
              <a:ea typeface="ＭＳ Ｐゴシック" pitchFamily="50" charset="-128"/>
              <a:cs typeface="Times New Roman" pitchFamily="18" charset="0"/>
            </a:endParaRPr>
          </a:p>
          <a:p>
            <a:pPr eaLnBrk="0" hangingPunct="0">
              <a:defRPr/>
            </a:pPr>
            <a:r>
              <a:rPr lang="en-US" altLang="ja-JP" sz="1100" dirty="0">
                <a:solidFill>
                  <a:srgbClr val="000000"/>
                </a:solidFill>
                <a:latin typeface="+mn-ea"/>
                <a:ea typeface="ＭＳ Ｐゴシック" pitchFamily="50" charset="-128"/>
                <a:cs typeface="Times New Roman" pitchFamily="18" charset="0"/>
              </a:rPr>
              <a:t>【</a:t>
            </a:r>
            <a:r>
              <a:rPr lang="ja-JP" altLang="en-US" sz="1100" dirty="0">
                <a:solidFill>
                  <a:srgbClr val="000000"/>
                </a:solidFill>
                <a:latin typeface="+mn-ea"/>
                <a:ea typeface="ＭＳ Ｐゴシック" pitchFamily="50" charset="-128"/>
                <a:cs typeface="Times New Roman" pitchFamily="18" charset="0"/>
              </a:rPr>
              <a:t>産業</a:t>
            </a:r>
            <a:r>
              <a:rPr lang="en-US" altLang="ja-JP" sz="1100" dirty="0">
                <a:solidFill>
                  <a:srgbClr val="000000"/>
                </a:solidFill>
                <a:latin typeface="+mn-ea"/>
                <a:ea typeface="ＭＳ Ｐゴシック" pitchFamily="50" charset="-128"/>
                <a:cs typeface="Times New Roman" pitchFamily="18" charset="0"/>
              </a:rPr>
              <a:t>】</a:t>
            </a:r>
          </a:p>
          <a:p>
            <a:pPr eaLnBrk="0" hangingPunct="0">
              <a:defRPr/>
            </a:pPr>
            <a:r>
              <a:rPr lang="ja-JP" altLang="en-US" sz="1100" dirty="0">
                <a:solidFill>
                  <a:srgbClr val="000000"/>
                </a:solidFill>
                <a:latin typeface="+mn-ea"/>
                <a:ea typeface="ＭＳ Ｐゴシック" pitchFamily="50" charset="-128"/>
                <a:cs typeface="Times New Roman" pitchFamily="18" charset="0"/>
              </a:rPr>
              <a:t>○全産業の総生産は</a:t>
            </a:r>
            <a:r>
              <a:rPr lang="en-US" altLang="ja-JP" sz="1100" dirty="0">
                <a:solidFill>
                  <a:srgbClr val="000000"/>
                </a:solidFill>
                <a:latin typeface="+mn-ea"/>
                <a:ea typeface="ＭＳ Ｐゴシック" pitchFamily="50" charset="-128"/>
                <a:cs typeface="Times New Roman" pitchFamily="18" charset="0"/>
              </a:rPr>
              <a:t>7</a:t>
            </a:r>
            <a:r>
              <a:rPr lang="ja-JP" altLang="en-US" sz="1100" dirty="0">
                <a:solidFill>
                  <a:srgbClr val="000000"/>
                </a:solidFill>
                <a:latin typeface="+mn-ea"/>
                <a:ea typeface="ＭＳ Ｐゴシック" pitchFamily="50" charset="-128"/>
                <a:cs typeface="Times New Roman" pitchFamily="18" charset="0"/>
              </a:rPr>
              <a:t>兆</a:t>
            </a:r>
            <a:r>
              <a:rPr lang="en-US" altLang="ja-JP" sz="1100" dirty="0">
                <a:solidFill>
                  <a:srgbClr val="000000"/>
                </a:solidFill>
                <a:latin typeface="+mn-ea"/>
                <a:ea typeface="ＭＳ Ｐゴシック" pitchFamily="50" charset="-128"/>
                <a:cs typeface="Times New Roman" pitchFamily="18" charset="0"/>
              </a:rPr>
              <a:t>5,736</a:t>
            </a:r>
            <a:r>
              <a:rPr lang="ja-JP" altLang="en-US" sz="1100" dirty="0">
                <a:solidFill>
                  <a:srgbClr val="000000"/>
                </a:solidFill>
                <a:latin typeface="+mn-ea"/>
                <a:ea typeface="ＭＳ Ｐゴシック" pitchFamily="50" charset="-128"/>
                <a:cs typeface="Times New Roman" pitchFamily="18" charset="0"/>
              </a:rPr>
              <a:t>億円　　</a:t>
            </a:r>
            <a:endParaRPr lang="en-US" altLang="ja-JP" sz="1100" dirty="0">
              <a:solidFill>
                <a:srgbClr val="000000"/>
              </a:solidFill>
              <a:latin typeface="+mn-ea"/>
              <a:ea typeface="ＭＳ Ｐゴシック" pitchFamily="50" charset="-128"/>
              <a:cs typeface="Times New Roman" pitchFamily="18" charset="0"/>
            </a:endParaRPr>
          </a:p>
          <a:p>
            <a:pPr eaLnBrk="0" hangingPunct="0">
              <a:defRPr/>
            </a:pPr>
            <a:r>
              <a:rPr lang="ja-JP" altLang="en-US" sz="1100" dirty="0">
                <a:solidFill>
                  <a:srgbClr val="000000"/>
                </a:solidFill>
                <a:latin typeface="+mn-ea"/>
                <a:ea typeface="ＭＳ Ｐゴシック" pitchFamily="50" charset="-128"/>
                <a:cs typeface="Times New Roman" pitchFamily="18" charset="0"/>
              </a:rPr>
              <a:t>○商業の販売額は</a:t>
            </a:r>
            <a:r>
              <a:rPr lang="en-US" altLang="ja-JP" sz="1100" dirty="0">
                <a:solidFill>
                  <a:srgbClr val="000000"/>
                </a:solidFill>
                <a:latin typeface="+mn-ea"/>
                <a:ea typeface="ＭＳ Ｐゴシック" pitchFamily="50" charset="-128"/>
                <a:cs typeface="Times New Roman" pitchFamily="18" charset="0"/>
              </a:rPr>
              <a:t>16</a:t>
            </a:r>
            <a:r>
              <a:rPr lang="ja-JP" altLang="en-US" sz="1100" dirty="0">
                <a:solidFill>
                  <a:srgbClr val="000000"/>
                </a:solidFill>
                <a:latin typeface="+mn-ea"/>
                <a:ea typeface="ＭＳ Ｐゴシック" pitchFamily="50" charset="-128"/>
                <a:cs typeface="Times New Roman" pitchFamily="18" charset="0"/>
              </a:rPr>
              <a:t>兆</a:t>
            </a:r>
            <a:r>
              <a:rPr lang="en-US" altLang="ja-JP" sz="1100" dirty="0">
                <a:solidFill>
                  <a:srgbClr val="000000"/>
                </a:solidFill>
                <a:latin typeface="+mn-ea"/>
                <a:ea typeface="ＭＳ Ｐゴシック" pitchFamily="50" charset="-128"/>
                <a:cs typeface="Times New Roman" pitchFamily="18" charset="0"/>
              </a:rPr>
              <a:t>8,504</a:t>
            </a:r>
            <a:r>
              <a:rPr lang="ja-JP" altLang="en-US" sz="1100" dirty="0">
                <a:solidFill>
                  <a:srgbClr val="000000"/>
                </a:solidFill>
                <a:latin typeface="+mn-ea"/>
                <a:ea typeface="ＭＳ Ｐゴシック" pitchFamily="50" charset="-128"/>
                <a:cs typeface="Times New Roman" pitchFamily="18" charset="0"/>
              </a:rPr>
              <a:t>億円となっており、総合区</a:t>
            </a:r>
            <a:r>
              <a:rPr lang="en-US" altLang="ja-JP" sz="1100" dirty="0">
                <a:solidFill>
                  <a:srgbClr val="000000"/>
                </a:solidFill>
                <a:latin typeface="+mn-ea"/>
                <a:ea typeface="ＭＳ Ｐゴシック" pitchFamily="50" charset="-128"/>
                <a:cs typeface="Times New Roman" pitchFamily="18" charset="0"/>
              </a:rPr>
              <a:t>(8</a:t>
            </a:r>
            <a:r>
              <a:rPr lang="ja-JP" altLang="en-US" sz="1100" dirty="0">
                <a:solidFill>
                  <a:srgbClr val="000000"/>
                </a:solidFill>
                <a:latin typeface="+mn-ea"/>
                <a:ea typeface="ＭＳ Ｐゴシック" pitchFamily="50" charset="-128"/>
                <a:cs typeface="Times New Roman" pitchFamily="18" charset="0"/>
              </a:rPr>
              <a:t>区）</a:t>
            </a:r>
            <a:endParaRPr lang="en-US" altLang="ja-JP" sz="1100" dirty="0">
              <a:solidFill>
                <a:srgbClr val="000000"/>
              </a:solidFill>
              <a:latin typeface="+mn-ea"/>
              <a:ea typeface="ＭＳ Ｐゴシック" pitchFamily="50" charset="-128"/>
              <a:cs typeface="Times New Roman" pitchFamily="18" charset="0"/>
            </a:endParaRPr>
          </a:p>
          <a:p>
            <a:pPr eaLnBrk="0" hangingPunct="0">
              <a:defRPr/>
            </a:pPr>
            <a:r>
              <a:rPr lang="ja-JP" altLang="en-US" sz="1100" dirty="0">
                <a:solidFill>
                  <a:srgbClr val="000000"/>
                </a:solidFill>
                <a:latin typeface="+mn-ea"/>
                <a:ea typeface="ＭＳ Ｐゴシック" pitchFamily="50" charset="-128"/>
                <a:cs typeface="Times New Roman" pitchFamily="18" charset="0"/>
              </a:rPr>
              <a:t>　 平均の</a:t>
            </a:r>
            <a:r>
              <a:rPr lang="en-US" altLang="ja-JP" sz="1100" dirty="0">
                <a:solidFill>
                  <a:srgbClr val="000000"/>
                </a:solidFill>
                <a:latin typeface="+mn-ea"/>
                <a:ea typeface="ＭＳ Ｐゴシック" pitchFamily="50" charset="-128"/>
                <a:cs typeface="Times New Roman" pitchFamily="18" charset="0"/>
              </a:rPr>
              <a:t>4</a:t>
            </a:r>
            <a:r>
              <a:rPr lang="ja-JP" altLang="en-US" sz="1100" dirty="0">
                <a:solidFill>
                  <a:srgbClr val="000000"/>
                </a:solidFill>
                <a:latin typeface="+mn-ea"/>
                <a:ea typeface="ＭＳ Ｐゴシック" pitchFamily="50" charset="-128"/>
                <a:cs typeface="Times New Roman" pitchFamily="18" charset="0"/>
              </a:rPr>
              <a:t>兆</a:t>
            </a:r>
            <a:r>
              <a:rPr lang="en-US" altLang="ja-JP" sz="1100" dirty="0">
                <a:solidFill>
                  <a:srgbClr val="000000"/>
                </a:solidFill>
                <a:latin typeface="+mn-ea"/>
                <a:ea typeface="ＭＳ Ｐゴシック" pitchFamily="50" charset="-128"/>
                <a:cs typeface="Times New Roman" pitchFamily="18" charset="0"/>
              </a:rPr>
              <a:t>3,435</a:t>
            </a:r>
            <a:r>
              <a:rPr lang="ja-JP" altLang="en-US" sz="1100" dirty="0">
                <a:solidFill>
                  <a:srgbClr val="000000"/>
                </a:solidFill>
                <a:latin typeface="+mn-ea"/>
                <a:ea typeface="ＭＳ Ｐゴシック" pitchFamily="50" charset="-128"/>
                <a:cs typeface="Times New Roman" pitchFamily="18" charset="0"/>
              </a:rPr>
              <a:t>億円を上回っている </a:t>
            </a:r>
            <a:endParaRPr lang="en-US" altLang="ja-JP" sz="1100" dirty="0">
              <a:solidFill>
                <a:srgbClr val="000000"/>
              </a:solidFill>
              <a:latin typeface="+mn-ea"/>
              <a:ea typeface="ＭＳ Ｐゴシック" pitchFamily="50" charset="-128"/>
              <a:cs typeface="Times New Roman" pitchFamily="18" charset="0"/>
            </a:endParaRPr>
          </a:p>
          <a:p>
            <a:pPr eaLnBrk="0" hangingPunct="0">
              <a:defRPr/>
            </a:pPr>
            <a:r>
              <a:rPr lang="en-US" altLang="ja-JP" sz="1100" dirty="0">
                <a:solidFill>
                  <a:srgbClr val="000000"/>
                </a:solidFill>
                <a:latin typeface="+mn-ea"/>
                <a:ea typeface="ＭＳ Ｐゴシック" pitchFamily="50" charset="-128"/>
                <a:cs typeface="Times New Roman" pitchFamily="18" charset="0"/>
              </a:rPr>
              <a:t>【</a:t>
            </a:r>
            <a:r>
              <a:rPr lang="ja-JP" altLang="en-US" sz="1100" dirty="0">
                <a:solidFill>
                  <a:srgbClr val="000000"/>
                </a:solidFill>
                <a:latin typeface="+mn-ea"/>
                <a:ea typeface="ＭＳ Ｐゴシック" pitchFamily="50" charset="-128"/>
                <a:cs typeface="Times New Roman" pitchFamily="18" charset="0"/>
              </a:rPr>
              <a:t>まち・暮らし</a:t>
            </a:r>
            <a:r>
              <a:rPr lang="en-US" altLang="ja-JP" sz="1100" dirty="0">
                <a:solidFill>
                  <a:srgbClr val="000000"/>
                </a:solidFill>
                <a:latin typeface="+mn-ea"/>
                <a:ea typeface="ＭＳ Ｐゴシック" pitchFamily="50" charset="-128"/>
                <a:cs typeface="Times New Roman" pitchFamily="18" charset="0"/>
              </a:rPr>
              <a:t>】</a:t>
            </a:r>
          </a:p>
          <a:p>
            <a:pPr eaLnBrk="0" hangingPunct="0">
              <a:defRPr/>
            </a:pPr>
            <a:r>
              <a:rPr lang="ja-JP" altLang="en-US" sz="1100" dirty="0">
                <a:solidFill>
                  <a:srgbClr val="000000"/>
                </a:solidFill>
                <a:latin typeface="+mn-ea"/>
                <a:ea typeface="ＭＳ Ｐゴシック" pitchFamily="50" charset="-128"/>
                <a:cs typeface="Times New Roman" pitchFamily="18" charset="0"/>
              </a:rPr>
              <a:t>○建物用途の割合は商業が</a:t>
            </a:r>
            <a:r>
              <a:rPr lang="en-US" altLang="ja-JP" sz="1100" dirty="0">
                <a:solidFill>
                  <a:srgbClr val="000000"/>
                </a:solidFill>
                <a:latin typeface="+mn-ea"/>
                <a:ea typeface="ＭＳ Ｐゴシック" pitchFamily="50" charset="-128"/>
                <a:cs typeface="Times New Roman" pitchFamily="18" charset="0"/>
              </a:rPr>
              <a:t>37.6</a:t>
            </a:r>
            <a:r>
              <a:rPr lang="ja-JP" altLang="en-US" sz="1100" dirty="0">
                <a:solidFill>
                  <a:srgbClr val="000000"/>
                </a:solidFill>
                <a:latin typeface="+mn-ea"/>
                <a:ea typeface="ＭＳ Ｐゴシック" pitchFamily="50" charset="-128"/>
                <a:cs typeface="Times New Roman" pitchFamily="18" charset="0"/>
              </a:rPr>
              <a:t>％と全体に占める割合が大</a:t>
            </a:r>
            <a:endParaRPr lang="en-US" altLang="ja-JP" sz="1100" dirty="0">
              <a:solidFill>
                <a:srgbClr val="000000"/>
              </a:solidFill>
              <a:latin typeface="+mn-ea"/>
              <a:ea typeface="ＭＳ Ｐゴシック" pitchFamily="50" charset="-128"/>
              <a:cs typeface="Times New Roman" pitchFamily="18" charset="0"/>
            </a:endParaRPr>
          </a:p>
          <a:p>
            <a:pPr eaLnBrk="0" hangingPunct="0">
              <a:defRPr/>
            </a:pPr>
            <a:r>
              <a:rPr lang="ja-JP" altLang="en-US" sz="1100" dirty="0">
                <a:solidFill>
                  <a:srgbClr val="000000"/>
                </a:solidFill>
                <a:latin typeface="+mn-ea"/>
                <a:ea typeface="ＭＳ Ｐゴシック" pitchFamily="50" charset="-128"/>
                <a:cs typeface="Times New Roman" pitchFamily="18" charset="0"/>
              </a:rPr>
              <a:t>　　きい</a:t>
            </a:r>
            <a:endParaRPr lang="en-US" altLang="ja-JP" sz="1100" dirty="0">
              <a:solidFill>
                <a:srgbClr val="000000"/>
              </a:solidFill>
              <a:latin typeface="+mn-ea"/>
              <a:ea typeface="ＭＳ Ｐゴシック" pitchFamily="50" charset="-128"/>
              <a:cs typeface="Times New Roman" pitchFamily="18" charset="0"/>
            </a:endParaRPr>
          </a:p>
          <a:p>
            <a:pPr eaLnBrk="0" hangingPunct="0">
              <a:defRPr/>
            </a:pPr>
            <a:r>
              <a:rPr lang="ja-JP" altLang="ja-JP" sz="1100" dirty="0">
                <a:latin typeface="+mn-ea"/>
                <a:ea typeface="ＭＳ Ｐゴシック" pitchFamily="50" charset="-128"/>
              </a:rPr>
              <a:t>○区域内には鉄道駅が</a:t>
            </a:r>
            <a:r>
              <a:rPr lang="en-US" altLang="ja-JP" sz="1100" dirty="0">
                <a:latin typeface="+mn-ea"/>
                <a:ea typeface="ＭＳ Ｐゴシック" pitchFamily="50" charset="-128"/>
              </a:rPr>
              <a:t>63 </a:t>
            </a:r>
            <a:r>
              <a:rPr lang="ja-JP" altLang="ja-JP" sz="1100" dirty="0">
                <a:latin typeface="+mn-ea"/>
                <a:ea typeface="ＭＳ Ｐゴシック" pitchFamily="50" charset="-128"/>
              </a:rPr>
              <a:t>駅設置されており、１ｋ㎡あたりの</a:t>
            </a:r>
            <a:endParaRPr lang="en-US" altLang="ja-JP" sz="1100" dirty="0">
              <a:latin typeface="+mn-ea"/>
              <a:ea typeface="ＭＳ Ｐゴシック" pitchFamily="50" charset="-128"/>
            </a:endParaRPr>
          </a:p>
          <a:p>
            <a:pPr eaLnBrk="0" hangingPunct="0">
              <a:defRPr/>
            </a:pPr>
            <a:r>
              <a:rPr lang="en-US" altLang="ja-JP" sz="1100" dirty="0">
                <a:latin typeface="+mn-ea"/>
                <a:ea typeface="ＭＳ Ｐゴシック" pitchFamily="50" charset="-128"/>
              </a:rPr>
              <a:t>    </a:t>
            </a:r>
            <a:r>
              <a:rPr lang="ja-JP" altLang="ja-JP" sz="1100" dirty="0">
                <a:latin typeface="+mn-ea"/>
                <a:ea typeface="ＭＳ Ｐゴシック" pitchFamily="50" charset="-128"/>
              </a:rPr>
              <a:t>鉄道駅数は</a:t>
            </a:r>
            <a:r>
              <a:rPr lang="en-US" altLang="ja-JP" sz="1100" dirty="0">
                <a:latin typeface="+mn-ea"/>
                <a:ea typeface="ＭＳ Ｐゴシック" pitchFamily="50" charset="-128"/>
              </a:rPr>
              <a:t>2.3</a:t>
            </a:r>
            <a:r>
              <a:rPr lang="ja-JP" altLang="ja-JP" sz="1100" dirty="0">
                <a:latin typeface="+mn-ea"/>
                <a:ea typeface="ＭＳ Ｐゴシック" pitchFamily="50" charset="-128"/>
              </a:rPr>
              <a:t>駅ある</a:t>
            </a:r>
            <a:endParaRPr lang="en-US" altLang="ja-JP" sz="1100" dirty="0">
              <a:latin typeface="+mn-ea"/>
              <a:ea typeface="ＭＳ Ｐゴシック" pitchFamily="50" charset="-128"/>
            </a:endParaRPr>
          </a:p>
          <a:p>
            <a:pPr eaLnBrk="0" hangingPunct="0">
              <a:defRPr/>
            </a:pPr>
            <a:r>
              <a:rPr lang="ja-JP" altLang="en-US" sz="1100" dirty="0">
                <a:latin typeface="+mn-ea"/>
                <a:ea typeface="ＭＳ Ｐゴシック" pitchFamily="50" charset="-128"/>
              </a:rPr>
              <a:t>○病院・診療所数は</a:t>
            </a:r>
            <a:r>
              <a:rPr lang="en-US" altLang="ja-JP" sz="1100" dirty="0">
                <a:latin typeface="+mn-ea"/>
                <a:ea typeface="ＭＳ Ｐゴシック" pitchFamily="50" charset="-128"/>
              </a:rPr>
              <a:t>1,110</a:t>
            </a:r>
            <a:r>
              <a:rPr lang="ja-JP" altLang="en-US" sz="1100" dirty="0">
                <a:latin typeface="+mn-ea"/>
                <a:ea typeface="ＭＳ Ｐゴシック" pitchFamily="50" charset="-128"/>
              </a:rPr>
              <a:t>カ所で、千人あたりの病院・診療所</a:t>
            </a:r>
            <a:endParaRPr lang="en-US" altLang="ja-JP" sz="1100" dirty="0">
              <a:latin typeface="+mn-ea"/>
              <a:ea typeface="ＭＳ Ｐゴシック" pitchFamily="50" charset="-128"/>
            </a:endParaRPr>
          </a:p>
          <a:p>
            <a:pPr eaLnBrk="0" hangingPunct="0">
              <a:defRPr/>
            </a:pPr>
            <a:r>
              <a:rPr lang="ja-JP" altLang="en-US" sz="1100" dirty="0">
                <a:latin typeface="+mn-ea"/>
                <a:ea typeface="ＭＳ Ｐゴシック" pitchFamily="50" charset="-128"/>
              </a:rPr>
              <a:t>　 数は</a:t>
            </a:r>
            <a:r>
              <a:rPr lang="en-US" altLang="ja-JP" sz="1100" dirty="0">
                <a:latin typeface="+mn-ea"/>
                <a:ea typeface="ＭＳ Ｐゴシック" pitchFamily="50" charset="-128"/>
              </a:rPr>
              <a:t>3.5</a:t>
            </a:r>
            <a:r>
              <a:rPr lang="ja-JP" altLang="en-US" sz="1100" dirty="0">
                <a:latin typeface="+mn-ea"/>
                <a:ea typeface="ＭＳ Ｐゴシック" pitchFamily="50" charset="-128"/>
              </a:rPr>
              <a:t>カ所である</a:t>
            </a:r>
            <a:endParaRPr lang="en-US" altLang="ja-JP" sz="1100" dirty="0">
              <a:latin typeface="+mn-ea"/>
              <a:ea typeface="ＭＳ Ｐゴシック" pitchFamily="50" charset="-128"/>
            </a:endParaRPr>
          </a:p>
          <a:p>
            <a:pPr marL="85725" indent="-85725">
              <a:lnSpc>
                <a:spcPts val="1800"/>
              </a:lnSpc>
              <a:buFont typeface="Wingdings" pitchFamily="2" charset="2"/>
              <a:buNone/>
              <a:defRPr/>
            </a:pPr>
            <a:endParaRPr lang="ja-JP" altLang="en-US" sz="1100" dirty="0">
              <a:solidFill>
                <a:srgbClr val="000000"/>
              </a:solidFill>
              <a:latin typeface="HGP創英角ｺﾞｼｯｸUB" pitchFamily="50" charset="-128"/>
              <a:ea typeface="HGP創英角ｺﾞｼｯｸUB" pitchFamily="50" charset="-128"/>
            </a:endParaRPr>
          </a:p>
        </p:txBody>
      </p:sp>
      <p:sp>
        <p:nvSpPr>
          <p:cNvPr id="34826" name="テキスト ボックス 57"/>
          <p:cNvSpPr>
            <a:spLocks noChangeArrowheads="1"/>
          </p:cNvSpPr>
          <p:nvPr/>
        </p:nvSpPr>
        <p:spPr bwMode="auto">
          <a:xfrm>
            <a:off x="4211638" y="5799138"/>
            <a:ext cx="4679950" cy="792162"/>
          </a:xfrm>
          <a:prstGeom prst="roundRect">
            <a:avLst>
              <a:gd name="adj" fmla="val 9315"/>
            </a:avLst>
          </a:prstGeom>
          <a:noFill/>
          <a:ln w="19050" algn="ctr">
            <a:solidFill>
              <a:schemeClr val="tx1"/>
            </a:solidFill>
            <a:round/>
            <a:headEnd/>
            <a:tailEnd/>
          </a:ln>
          <a:extLst>
            <a:ext uri="{909E8E84-426E-40DD-AFC4-6F175D3DCCD1}">
              <a14:hiddenFill xmlns="" xmlns:a14="http://schemas.microsoft.com/office/drawing/2010/main">
                <a:solidFill>
                  <a:srgbClr val="FFFFFF"/>
                </a:solidFill>
              </a14:hiddenFill>
            </a:ext>
          </a:extLst>
        </p:spPr>
        <p:txBody>
          <a:bodyPr lIns="36000" tIns="36000" rIns="0" anchor="ct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buFont typeface="Wingdings" pitchFamily="2" charset="2"/>
              <a:buChar char="ü"/>
            </a:pPr>
            <a:r>
              <a:rPr lang="ja-JP" altLang="en-US" sz="1100"/>
              <a:t>地下鉄７路線、</a:t>
            </a:r>
            <a:r>
              <a:rPr lang="ja-JP" altLang="en-US" sz="1100">
                <a:latin typeface="HGP創英角ｺﾞｼｯｸUB" pitchFamily="50" charset="-128"/>
              </a:rPr>
              <a:t>ＪＲ２路線、私鉄７路線</a:t>
            </a:r>
            <a:r>
              <a:rPr lang="ja-JP" altLang="en-US" sz="1100"/>
              <a:t>が走り、主要駅として、淀屋橋駅、難波駅</a:t>
            </a:r>
            <a:r>
              <a:rPr lang="ja-JP" altLang="en-US" sz="1100">
                <a:solidFill>
                  <a:srgbClr val="000000"/>
                </a:solidFill>
              </a:rPr>
              <a:t>を有する</a:t>
            </a:r>
          </a:p>
          <a:p>
            <a:pPr eaLnBrk="1" hangingPunct="1">
              <a:buFont typeface="Wingdings" pitchFamily="2" charset="2"/>
              <a:buChar char="ü"/>
            </a:pPr>
            <a:r>
              <a:rPr lang="ja-JP" altLang="ja-JP" sz="1100"/>
              <a:t>北を</a:t>
            </a:r>
            <a:r>
              <a:rPr lang="ja-JP" altLang="en-US" sz="1100"/>
              <a:t>土佐堀</a:t>
            </a:r>
            <a:r>
              <a:rPr lang="ja-JP" altLang="ja-JP" sz="1100"/>
              <a:t>川、中央部を東西に</a:t>
            </a:r>
            <a:r>
              <a:rPr lang="ja-JP" altLang="en-US" sz="1100"/>
              <a:t>道頓堀川が</a:t>
            </a:r>
            <a:r>
              <a:rPr lang="ja-JP" altLang="ja-JP" sz="1100"/>
              <a:t>流れ</a:t>
            </a:r>
            <a:r>
              <a:rPr lang="ja-JP" altLang="en-US" sz="1100"/>
              <a:t>、西は大阪湾に面し、東部 </a:t>
            </a:r>
            <a:endParaRPr lang="en-US" altLang="ja-JP" sz="1100"/>
          </a:p>
          <a:p>
            <a:pPr eaLnBrk="1" hangingPunct="1"/>
            <a:r>
              <a:rPr lang="en-US" altLang="ja-JP" sz="1100"/>
              <a:t>    </a:t>
            </a:r>
            <a:r>
              <a:rPr lang="ja-JP" altLang="en-US" sz="1100"/>
              <a:t>を上町台地が縦断してい</a:t>
            </a:r>
            <a:r>
              <a:rPr lang="ja-JP" altLang="ja-JP" sz="1100"/>
              <a:t>る</a:t>
            </a:r>
            <a:endParaRPr lang="ja-JP" altLang="en-US" sz="1100">
              <a:solidFill>
                <a:srgbClr val="000000"/>
              </a:solidFill>
            </a:endParaRPr>
          </a:p>
        </p:txBody>
      </p:sp>
      <p:sp>
        <p:nvSpPr>
          <p:cNvPr id="94" name="正方形/長方形 93"/>
          <p:cNvSpPr/>
          <p:nvPr/>
        </p:nvSpPr>
        <p:spPr bwMode="auto">
          <a:xfrm>
            <a:off x="7740650" y="4365625"/>
            <a:ext cx="912813" cy="19685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900" dirty="0">
                <a:solidFill>
                  <a:schemeClr val="tx1"/>
                </a:solidFill>
              </a:rPr>
              <a:t>商業集積地域</a:t>
            </a:r>
            <a:endParaRPr lang="en-US" altLang="ja-JP" sz="900" dirty="0">
              <a:solidFill>
                <a:schemeClr val="tx1"/>
              </a:solidFill>
            </a:endParaRPr>
          </a:p>
        </p:txBody>
      </p:sp>
      <p:grpSp>
        <p:nvGrpSpPr>
          <p:cNvPr id="18" name="グループ化 64"/>
          <p:cNvGrpSpPr>
            <a:grpSpLocks/>
          </p:cNvGrpSpPr>
          <p:nvPr/>
        </p:nvGrpSpPr>
        <p:grpSpPr bwMode="auto">
          <a:xfrm>
            <a:off x="4102100" y="378792"/>
            <a:ext cx="2198092" cy="1970087"/>
            <a:chOff x="5508104" y="3645026"/>
            <a:chExt cx="2863688" cy="2566101"/>
          </a:xfrm>
        </p:grpSpPr>
        <p:sp>
          <p:nvSpPr>
            <p:cNvPr id="101" name="Rectangle 63"/>
            <p:cNvSpPr>
              <a:spLocks noChangeArrowheads="1"/>
            </p:cNvSpPr>
            <p:nvPr/>
          </p:nvSpPr>
          <p:spPr bwMode="auto">
            <a:xfrm>
              <a:off x="5508104" y="3645026"/>
              <a:ext cx="2769876" cy="1721968"/>
            </a:xfrm>
            <a:prstGeom prst="rect">
              <a:avLst/>
            </a:prstGeom>
            <a:solidFill>
              <a:srgbClr val="FFFFFF"/>
            </a:solidFill>
            <a:ln w="9525">
              <a:solidFill>
                <a:srgbClr val="000000"/>
              </a:solidFill>
              <a:miter lim="800000"/>
              <a:headEnd/>
              <a:tailEnd/>
            </a:ln>
          </p:spPr>
          <p:txBody>
            <a:bodyPr lIns="74295" tIns="8890" rIns="74295" bIns="8890"/>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endParaRPr lang="ja-JP" altLang="en-US"/>
            </a:p>
          </p:txBody>
        </p:sp>
        <p:sp>
          <p:nvSpPr>
            <p:cNvPr id="102" name="Line 65"/>
            <p:cNvSpPr>
              <a:spLocks noChangeShapeType="1"/>
            </p:cNvSpPr>
            <p:nvPr/>
          </p:nvSpPr>
          <p:spPr bwMode="auto">
            <a:xfrm>
              <a:off x="5573476" y="3873624"/>
              <a:ext cx="457200" cy="0"/>
            </a:xfrm>
            <a:prstGeom prst="line">
              <a:avLst/>
            </a:prstGeom>
            <a:noFill/>
            <a:ln w="63500" cmpd="tri">
              <a:solidFill>
                <a:srgbClr val="FF0000"/>
              </a:solidFill>
              <a:round/>
              <a:headEnd/>
              <a:tailEnd/>
            </a:ln>
            <a:extLst>
              <a:ext uri="{909E8E84-426E-40DD-AFC4-6F175D3DCCD1}">
                <a14:hiddenFill xmlns="" xmlns:a14="http://schemas.microsoft.com/office/drawing/2010/main">
                  <a:noFill/>
                </a14:hiddenFill>
              </a:ext>
            </a:extLst>
          </p:spPr>
          <p:txBody>
            <a:bodyPr lIns="74295" tIns="8890" rIns="74295" bIns="8890"/>
            <a:lstStyle/>
            <a:p>
              <a:endParaRPr lang="ja-JP" altLang="en-US"/>
            </a:p>
          </p:txBody>
        </p:sp>
        <p:sp>
          <p:nvSpPr>
            <p:cNvPr id="103" name="Line 66"/>
            <p:cNvSpPr>
              <a:spLocks noChangeShapeType="1"/>
            </p:cNvSpPr>
            <p:nvPr/>
          </p:nvSpPr>
          <p:spPr bwMode="auto">
            <a:xfrm>
              <a:off x="5573476" y="4150714"/>
              <a:ext cx="457199" cy="0"/>
            </a:xfrm>
            <a:prstGeom prst="line">
              <a:avLst/>
            </a:prstGeom>
            <a:noFill/>
            <a:ln w="22225">
              <a:solidFill>
                <a:schemeClr val="tx1"/>
              </a:solidFill>
              <a:round/>
              <a:headEnd/>
              <a:tailEnd/>
            </a:ln>
            <a:extLst>
              <a:ext uri="{909E8E84-426E-40DD-AFC4-6F175D3DCCD1}">
                <a14:hiddenFill xmlns="" xmlns:a14="http://schemas.microsoft.com/office/drawing/2010/main">
                  <a:noFill/>
                </a14:hiddenFill>
              </a:ext>
            </a:extLst>
          </p:spPr>
          <p:txBody>
            <a:bodyPr lIns="74295" tIns="8890" rIns="74295" bIns="8890"/>
            <a:lstStyle/>
            <a:p>
              <a:endParaRPr lang="ja-JP" altLang="en-US"/>
            </a:p>
          </p:txBody>
        </p:sp>
        <p:sp>
          <p:nvSpPr>
            <p:cNvPr id="104" name="Text Box 67"/>
            <p:cNvSpPr txBox="1">
              <a:spLocks noChangeArrowheads="1"/>
            </p:cNvSpPr>
            <p:nvPr/>
          </p:nvSpPr>
          <p:spPr bwMode="auto">
            <a:xfrm>
              <a:off x="6025628" y="3759323"/>
              <a:ext cx="2346164" cy="245180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74295" tIns="8890" rIns="74295" bIns="8890"/>
            <a:lstStyle>
              <a:lvl1pPr marL="85725" indent="-85725"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algn="just" eaLnBrk="1" hangingPunct="1">
                <a:spcBef>
                  <a:spcPct val="50000"/>
                </a:spcBef>
                <a:buFont typeface="Wingdings" pitchFamily="2" charset="2"/>
                <a:buNone/>
              </a:pPr>
              <a:r>
                <a:rPr lang="ja-JP" altLang="en-US" sz="1000" dirty="0">
                  <a:solidFill>
                    <a:srgbClr val="000000"/>
                  </a:solidFill>
                  <a:latin typeface="ＭＳ ゴシック" pitchFamily="49" charset="-128"/>
                  <a:ea typeface="ＭＳ ゴシック" pitchFamily="49" charset="-128"/>
                </a:rPr>
                <a:t>地下鉄</a:t>
              </a:r>
            </a:p>
            <a:p>
              <a:pPr algn="just" eaLnBrk="1" hangingPunct="1">
                <a:spcBef>
                  <a:spcPct val="50000"/>
                </a:spcBef>
                <a:buFont typeface="Wingdings" pitchFamily="2" charset="2"/>
                <a:buNone/>
              </a:pPr>
              <a:r>
                <a:rPr lang="ja-JP" altLang="en-US" sz="1000" dirty="0">
                  <a:solidFill>
                    <a:srgbClr val="000000"/>
                  </a:solidFill>
                  <a:latin typeface="ＭＳ ゴシック" pitchFamily="49" charset="-128"/>
                  <a:ea typeface="ＭＳ ゴシック" pitchFamily="49" charset="-128"/>
                </a:rPr>
                <a:t>私鉄</a:t>
              </a:r>
            </a:p>
            <a:p>
              <a:pPr algn="just" eaLnBrk="1" hangingPunct="1">
                <a:spcBef>
                  <a:spcPct val="50000"/>
                </a:spcBef>
                <a:buFont typeface="Wingdings" pitchFamily="2" charset="2"/>
                <a:buNone/>
              </a:pPr>
              <a:r>
                <a:rPr lang="ja-JP" altLang="en-US" sz="1000" dirty="0">
                  <a:solidFill>
                    <a:srgbClr val="000000"/>
                  </a:solidFill>
                  <a:latin typeface="ＭＳ ゴシック" pitchFamily="49" charset="-128"/>
                  <a:ea typeface="ＭＳ ゴシック" pitchFamily="49" charset="-128"/>
                </a:rPr>
                <a:t>ＪＲ</a:t>
              </a:r>
              <a:endParaRPr lang="en-US" altLang="ja-JP" sz="1000" dirty="0">
                <a:solidFill>
                  <a:srgbClr val="000000"/>
                </a:solidFill>
                <a:latin typeface="ＭＳ ゴシック" pitchFamily="49" charset="-128"/>
                <a:ea typeface="ＭＳ ゴシック" pitchFamily="49" charset="-128"/>
              </a:endParaRPr>
            </a:p>
            <a:p>
              <a:pPr algn="just" eaLnBrk="1" hangingPunct="1">
                <a:spcBef>
                  <a:spcPct val="50000"/>
                </a:spcBef>
                <a:buFont typeface="Wingdings" pitchFamily="2" charset="2"/>
                <a:buNone/>
              </a:pPr>
              <a:r>
                <a:rPr lang="ja-JP" altLang="en-US" sz="1000" dirty="0" smtClean="0">
                  <a:solidFill>
                    <a:srgbClr val="000000"/>
                  </a:solidFill>
                  <a:latin typeface="ＭＳ ゴシック" pitchFamily="49" charset="-128"/>
                  <a:ea typeface="ＭＳ ゴシック" pitchFamily="49" charset="-128"/>
                </a:rPr>
                <a:t>区役所</a:t>
              </a:r>
              <a:r>
                <a:rPr lang="en-US" altLang="ja-JP" sz="1000" dirty="0" smtClean="0">
                  <a:solidFill>
                    <a:srgbClr val="000000"/>
                  </a:solidFill>
                  <a:latin typeface="ＭＳ ゴシック" pitchFamily="49" charset="-128"/>
                  <a:ea typeface="ＭＳ ゴシック" pitchFamily="49" charset="-128"/>
                </a:rPr>
                <a:t>(</a:t>
              </a:r>
              <a:r>
                <a:rPr lang="ja-JP" altLang="en-US" sz="1000" dirty="0" smtClean="0">
                  <a:solidFill>
                    <a:srgbClr val="000000"/>
                  </a:solidFill>
                  <a:latin typeface="ＭＳ ゴシック" pitchFamily="49" charset="-128"/>
                  <a:ea typeface="ＭＳ ゴシック" pitchFamily="49" charset="-128"/>
                </a:rPr>
                <a:t>総合区役所</a:t>
              </a:r>
              <a:r>
                <a:rPr lang="en-US" altLang="ja-JP" sz="1000" dirty="0" smtClean="0">
                  <a:solidFill>
                    <a:srgbClr val="000000"/>
                  </a:solidFill>
                  <a:latin typeface="ＭＳ ゴシック" pitchFamily="49" charset="-128"/>
                  <a:ea typeface="ＭＳ ゴシック" pitchFamily="49" charset="-128"/>
                </a:rPr>
                <a:t>)</a:t>
              </a:r>
            </a:p>
            <a:p>
              <a:pPr algn="just" eaLnBrk="1" hangingPunct="1">
                <a:spcBef>
                  <a:spcPct val="50000"/>
                </a:spcBef>
                <a:buFont typeface="Wingdings" pitchFamily="2" charset="2"/>
                <a:buNone/>
              </a:pPr>
              <a:r>
                <a:rPr lang="ja-JP" altLang="en-US" sz="1000" dirty="0" smtClean="0">
                  <a:solidFill>
                    <a:srgbClr val="000000"/>
                  </a:solidFill>
                  <a:latin typeface="ＭＳ ゴシック" pitchFamily="49" charset="-128"/>
                  <a:ea typeface="ＭＳ ゴシック" pitchFamily="49" charset="-128"/>
                </a:rPr>
                <a:t>区役所</a:t>
              </a:r>
              <a:r>
                <a:rPr lang="en-US" altLang="ja-JP" sz="1000" dirty="0" smtClean="0">
                  <a:solidFill>
                    <a:srgbClr val="000000"/>
                  </a:solidFill>
                  <a:latin typeface="ＭＳ ゴシック" pitchFamily="49" charset="-128"/>
                  <a:ea typeface="ＭＳ ゴシック" pitchFamily="49" charset="-128"/>
                </a:rPr>
                <a:t>(</a:t>
              </a:r>
              <a:r>
                <a:rPr lang="ja-JP" altLang="en-US" sz="1000" dirty="0" smtClean="0">
                  <a:solidFill>
                    <a:srgbClr val="000000"/>
                  </a:solidFill>
                  <a:latin typeface="ＭＳ ゴシック" pitchFamily="49" charset="-128"/>
                  <a:ea typeface="ＭＳ ゴシック" pitchFamily="49" charset="-128"/>
                </a:rPr>
                <a:t>地域自治区事務所</a:t>
              </a:r>
              <a:r>
                <a:rPr lang="en-US" altLang="ja-JP" sz="1000" dirty="0" smtClean="0">
                  <a:solidFill>
                    <a:srgbClr val="000000"/>
                  </a:solidFill>
                  <a:latin typeface="ＭＳ ゴシック" pitchFamily="49" charset="-128"/>
                  <a:ea typeface="ＭＳ ゴシック" pitchFamily="49" charset="-128"/>
                </a:rPr>
                <a:t>)</a:t>
              </a:r>
            </a:p>
            <a:p>
              <a:pPr algn="just" eaLnBrk="1" hangingPunct="1">
                <a:spcBef>
                  <a:spcPct val="50000"/>
                </a:spcBef>
                <a:buFont typeface="Wingdings" pitchFamily="2" charset="2"/>
                <a:buNone/>
              </a:pPr>
              <a:endParaRPr lang="en-US" altLang="ja-JP" sz="1000" dirty="0">
                <a:solidFill>
                  <a:srgbClr val="000000"/>
                </a:solidFill>
                <a:latin typeface="ＭＳ ゴシック" pitchFamily="49" charset="-128"/>
                <a:ea typeface="ＭＳ ゴシック" pitchFamily="49" charset="-128"/>
              </a:endParaRPr>
            </a:p>
            <a:p>
              <a:pPr algn="just" eaLnBrk="1" hangingPunct="1">
                <a:spcBef>
                  <a:spcPct val="50000"/>
                </a:spcBef>
                <a:buFont typeface="Wingdings" pitchFamily="2" charset="2"/>
                <a:buNone/>
              </a:pPr>
              <a:endParaRPr lang="en-US" altLang="ja-JP" sz="1000" dirty="0">
                <a:solidFill>
                  <a:srgbClr val="000000"/>
                </a:solidFill>
                <a:latin typeface="ＭＳ ゴシック" pitchFamily="49" charset="-128"/>
                <a:ea typeface="ＭＳ ゴシック" pitchFamily="49" charset="-128"/>
              </a:endParaRPr>
            </a:p>
          </p:txBody>
        </p:sp>
        <p:sp>
          <p:nvSpPr>
            <p:cNvPr id="105" name="円/楕円 104"/>
            <p:cNvSpPr/>
            <p:nvPr/>
          </p:nvSpPr>
          <p:spPr>
            <a:xfrm>
              <a:off x="5731724" y="5005617"/>
              <a:ext cx="140703" cy="142677"/>
            </a:xfrm>
            <a:prstGeom prst="ellipse">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sp>
          <p:nvSpPr>
            <p:cNvPr id="106" name="円/楕円 105"/>
            <p:cNvSpPr/>
            <p:nvPr/>
          </p:nvSpPr>
          <p:spPr>
            <a:xfrm>
              <a:off x="5694529" y="4670638"/>
              <a:ext cx="215093" cy="215048"/>
            </a:xfrm>
            <a:prstGeom prst="ellipse">
              <a:avLst/>
            </a:prstGeom>
            <a:blipFill dpi="0" rotWithShape="1">
              <a:blip r:embed="rId4" cstate="print"/>
              <a:srcRect/>
              <a:tile tx="0" ty="0" sx="100000" sy="100000" flip="none" algn="tl"/>
            </a:blip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sp>
          <p:nvSpPr>
            <p:cNvPr id="107" name="Line 64"/>
            <p:cNvSpPr>
              <a:spLocks noChangeShapeType="1"/>
            </p:cNvSpPr>
            <p:nvPr/>
          </p:nvSpPr>
          <p:spPr bwMode="auto">
            <a:xfrm>
              <a:off x="5580112" y="4469843"/>
              <a:ext cx="457199" cy="0"/>
            </a:xfrm>
            <a:prstGeom prst="line">
              <a:avLst/>
            </a:prstGeom>
            <a:noFill/>
            <a:ln w="22225">
              <a:solidFill>
                <a:srgbClr val="000000"/>
              </a:solidFill>
              <a:round/>
              <a:headEnd/>
              <a:tailEnd/>
            </a:ln>
            <a:extLst>
              <a:ext uri="{909E8E84-426E-40DD-AFC4-6F175D3DCCD1}">
                <a14:hiddenFill xmlns="" xmlns:a14="http://schemas.microsoft.com/office/drawing/2010/main">
                  <a:noFill/>
                </a14:hiddenFill>
              </a:ext>
            </a:extLst>
          </p:spPr>
          <p:txBody>
            <a:bodyPr lIns="74295" tIns="8890" rIns="74295" bIns="8890"/>
            <a:lstStyle/>
            <a:p>
              <a:endParaRPr lang="ja-JP" altLang="en-US"/>
            </a:p>
          </p:txBody>
        </p:sp>
        <p:sp>
          <p:nvSpPr>
            <p:cNvPr id="108" name="Line 68"/>
            <p:cNvSpPr>
              <a:spLocks noChangeShapeType="1"/>
            </p:cNvSpPr>
            <p:nvPr/>
          </p:nvSpPr>
          <p:spPr bwMode="auto">
            <a:xfrm>
              <a:off x="5573476" y="4469843"/>
              <a:ext cx="457199" cy="0"/>
            </a:xfrm>
            <a:prstGeom prst="line">
              <a:avLst/>
            </a:prstGeom>
            <a:noFill/>
            <a:ln w="12700">
              <a:solidFill>
                <a:srgbClr val="FFFFFF"/>
              </a:solidFill>
              <a:prstDash val="dash"/>
              <a:round/>
              <a:headEnd/>
              <a:tailEnd/>
            </a:ln>
            <a:extLst>
              <a:ext uri="{909E8E84-426E-40DD-AFC4-6F175D3DCCD1}">
                <a14:hiddenFill xmlns="" xmlns:a14="http://schemas.microsoft.com/office/drawing/2010/main">
                  <a:noFill/>
                </a14:hiddenFill>
              </a:ext>
            </a:extLst>
          </p:spPr>
          <p:txBody>
            <a:bodyPr lIns="74295" tIns="8890" rIns="74295" bIns="8890"/>
            <a:lstStyle/>
            <a:p>
              <a:endParaRPr lang="ja-JP" altLang="en-US"/>
            </a:p>
          </p:txBody>
        </p:sp>
      </p:grpSp>
      <p:sp>
        <p:nvSpPr>
          <p:cNvPr id="109" name="正方形/長方形 27"/>
          <p:cNvSpPr>
            <a:spLocks noChangeArrowheads="1"/>
          </p:cNvSpPr>
          <p:nvPr/>
        </p:nvSpPr>
        <p:spPr bwMode="auto">
          <a:xfrm>
            <a:off x="8112125" y="6637006"/>
            <a:ext cx="1031875" cy="261937"/>
          </a:xfrm>
          <a:prstGeom prst="rect">
            <a:avLst/>
          </a:prstGeom>
          <a:noFill/>
          <a:ln w="9525">
            <a:noFill/>
            <a:miter lim="800000"/>
            <a:headEnd/>
            <a:tailEnd/>
          </a:ln>
        </p:spPr>
        <p:txBody>
          <a:bodyPr>
            <a:spAutoFit/>
          </a:bodyPr>
          <a:lstStyle/>
          <a:p>
            <a:pPr algn="r"/>
            <a:r>
              <a:rPr lang="ja-JP" altLang="en-US" sz="1100" b="1" dirty="0" smtClean="0">
                <a:solidFill>
                  <a:srgbClr val="000000"/>
                </a:solidFill>
                <a:latin typeface="ＭＳ Ｐゴシック" charset="-128"/>
                <a:ea typeface="Meiryo UI" pitchFamily="50" charset="-128"/>
                <a:cs typeface="Meiryo UI" pitchFamily="50" charset="-128"/>
              </a:rPr>
              <a:t>すがた</a:t>
            </a:r>
            <a:r>
              <a:rPr lang="en-US" altLang="ja-JP" sz="1100" b="1" dirty="0" smtClean="0">
                <a:solidFill>
                  <a:srgbClr val="000000"/>
                </a:solidFill>
                <a:latin typeface="ＭＳ Ｐゴシック" charset="-128"/>
                <a:ea typeface="Meiryo UI" pitchFamily="50" charset="-128"/>
                <a:cs typeface="Meiryo UI" pitchFamily="50" charset="-128"/>
              </a:rPr>
              <a:t>-</a:t>
            </a:r>
            <a:r>
              <a:rPr lang="ja-JP" altLang="en-US" sz="1100" b="1" dirty="0" smtClean="0">
                <a:solidFill>
                  <a:srgbClr val="000000"/>
                </a:solidFill>
                <a:latin typeface="ＭＳ Ｐゴシック" charset="-128"/>
                <a:ea typeface="Meiryo UI" pitchFamily="50" charset="-128"/>
                <a:cs typeface="Meiryo UI" pitchFamily="50" charset="-128"/>
              </a:rPr>
              <a:t>３１</a:t>
            </a:r>
            <a:endParaRPr lang="ja-JP" altLang="en-US" sz="1200" b="1" dirty="0">
              <a:solidFill>
                <a:srgbClr val="000000"/>
              </a:solidFill>
              <a:latin typeface="ＭＳ Ｐゴシック" charset="-128"/>
              <a:ea typeface="Meiryo UI" pitchFamily="50" charset="-128"/>
              <a:cs typeface="Meiryo UI" pitchFamily="50" charset="-128"/>
            </a:endParaRPr>
          </a:p>
        </p:txBody>
      </p:sp>
    </p:spTree>
  </p:cSld>
  <p:clrMapOvr>
    <a:masterClrMapping/>
  </p:clrMapOvr>
  <p:timing>
    <p:tnLst>
      <p:par>
        <p:cTn id="1" dur="indefinite" restart="never" nodeType="tmRoot"/>
      </p:par>
    </p:tnLst>
  </p:timing>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842" name="タイトル 3"/>
          <p:cNvSpPr txBox="1">
            <a:spLocks/>
          </p:cNvSpPr>
          <p:nvPr/>
        </p:nvSpPr>
        <p:spPr bwMode="auto">
          <a:xfrm>
            <a:off x="107950" y="620712"/>
            <a:ext cx="8928100" cy="6180137"/>
          </a:xfrm>
          <a:prstGeom prst="rect">
            <a:avLst/>
          </a:prstGeom>
          <a:noFill/>
          <a:ln w="19050" algn="ctr">
            <a:solidFill>
              <a:schemeClr val="accent2"/>
            </a:solidFill>
            <a:miter lim="800000"/>
            <a:headEnd/>
            <a:tailEnd/>
          </a:ln>
          <a:extLst>
            <a:ext uri="{909E8E84-426E-40DD-AFC4-6F175D3DCCD1}">
              <a14:hiddenFill xmlns="" xmlns:a14="http://schemas.microsoft.com/office/drawing/2010/main">
                <a:solidFill>
                  <a:srgbClr val="FFFFFF"/>
                </a:solidFill>
              </a14:hiddenFill>
            </a:ext>
          </a:extLst>
        </p:spPr>
        <p:txBody>
          <a:bodyPr/>
          <a:lstStyle>
            <a:lvl1pPr marL="171450" indent="-171450"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buFont typeface="Wingdings" pitchFamily="2" charset="2"/>
              <a:buChar char="u"/>
            </a:pPr>
            <a:endParaRPr lang="en-US" altLang="ja-JP" sz="900">
              <a:solidFill>
                <a:srgbClr val="000000"/>
              </a:solidFill>
              <a:latin typeface="Meiryo UI" pitchFamily="50" charset="-128"/>
              <a:ea typeface="Meiryo UI" pitchFamily="50" charset="-128"/>
              <a:cs typeface="Meiryo UI" pitchFamily="50" charset="-128"/>
            </a:endParaRPr>
          </a:p>
        </p:txBody>
      </p:sp>
      <p:sp>
        <p:nvSpPr>
          <p:cNvPr id="25" name="テキスト ボックス 24"/>
          <p:cNvSpPr txBox="1"/>
          <p:nvPr/>
        </p:nvSpPr>
        <p:spPr bwMode="gray">
          <a:xfrm>
            <a:off x="250825" y="523875"/>
            <a:ext cx="3960813" cy="185738"/>
          </a:xfrm>
          <a:prstGeom prst="rect">
            <a:avLst/>
          </a:prstGeom>
          <a:solidFill>
            <a:schemeClr val="accent2">
              <a:lumMod val="75000"/>
            </a:schemeClr>
          </a:solidFill>
          <a:ln w="22225">
            <a:solidFill>
              <a:schemeClr val="accent2">
                <a:lumMod val="75000"/>
              </a:schemeClr>
            </a:solidFill>
          </a:ln>
        </p:spPr>
        <p:txBody>
          <a:bodyPr lIns="0" tIns="0" rIns="0" bIns="0" anchor="ctr">
            <a:spAutoFit/>
          </a:bodyPr>
          <a:lstStyle/>
          <a:p>
            <a:pPr algn="ctr">
              <a:defRPr/>
            </a:pPr>
            <a:r>
              <a:rPr lang="ja-JP" altLang="en-US" sz="1200" b="1" dirty="0">
                <a:solidFill>
                  <a:schemeClr val="bg1"/>
                </a:solidFill>
                <a:latin typeface="Meiryo UI" pitchFamily="50" charset="-128"/>
                <a:ea typeface="Meiryo UI" pitchFamily="50" charset="-128"/>
                <a:cs typeface="Meiryo UI" pitchFamily="50" charset="-128"/>
              </a:rPr>
              <a:t>総合区の状況（統計データ）＜</a:t>
            </a:r>
            <a:r>
              <a:rPr lang="en-US" altLang="ja-JP" sz="1200" b="1" dirty="0">
                <a:solidFill>
                  <a:schemeClr val="bg1"/>
                </a:solidFill>
                <a:latin typeface="Meiryo UI" pitchFamily="50" charset="-128"/>
                <a:ea typeface="Meiryo UI" pitchFamily="50" charset="-128"/>
                <a:cs typeface="Meiryo UI" pitchFamily="50" charset="-128"/>
              </a:rPr>
              <a:t>1</a:t>
            </a:r>
            <a:r>
              <a:rPr lang="ja-JP" altLang="en-US" sz="1200" b="1" dirty="0">
                <a:solidFill>
                  <a:schemeClr val="bg1"/>
                </a:solidFill>
                <a:latin typeface="Meiryo UI" pitchFamily="50" charset="-128"/>
                <a:ea typeface="Meiryo UI" pitchFamily="50" charset="-128"/>
                <a:cs typeface="Meiryo UI" pitchFamily="50" charset="-128"/>
              </a:rPr>
              <a:t>／</a:t>
            </a:r>
            <a:r>
              <a:rPr lang="en-US" altLang="ja-JP" sz="1200" b="1" dirty="0">
                <a:solidFill>
                  <a:schemeClr val="bg1"/>
                </a:solidFill>
                <a:latin typeface="Meiryo UI" pitchFamily="50" charset="-128"/>
                <a:ea typeface="Meiryo UI" pitchFamily="50" charset="-128"/>
                <a:cs typeface="Meiryo UI" pitchFamily="50" charset="-128"/>
              </a:rPr>
              <a:t>3</a:t>
            </a:r>
            <a:r>
              <a:rPr lang="ja-JP" altLang="en-US" sz="1200" b="1" dirty="0">
                <a:solidFill>
                  <a:schemeClr val="bg1"/>
                </a:solidFill>
                <a:latin typeface="Meiryo UI" pitchFamily="50" charset="-128"/>
                <a:ea typeface="Meiryo UI" pitchFamily="50" charset="-128"/>
                <a:cs typeface="Meiryo UI" pitchFamily="50" charset="-128"/>
              </a:rPr>
              <a:t>＞</a:t>
            </a:r>
          </a:p>
        </p:txBody>
      </p:sp>
      <p:sp>
        <p:nvSpPr>
          <p:cNvPr id="35844" name="テキスト ボックス 24"/>
          <p:cNvSpPr txBox="1">
            <a:spLocks noChangeArrowheads="1"/>
          </p:cNvSpPr>
          <p:nvPr/>
        </p:nvSpPr>
        <p:spPr bwMode="auto">
          <a:xfrm>
            <a:off x="179388" y="765175"/>
            <a:ext cx="360362" cy="5940425"/>
          </a:xfrm>
          <a:prstGeom prst="rect">
            <a:avLst/>
          </a:prstGeom>
          <a:solidFill>
            <a:srgbClr val="993300"/>
          </a:solidFill>
          <a:ln>
            <a:noFill/>
          </a:ln>
          <a:extLst>
            <a:ext uri="{91240B29-F687-4F45-9708-019B960494DF}">
              <a14:hiddenLine xmlns="" xmlns:a14="http://schemas.microsoft.com/office/drawing/2010/main" w="22225">
                <a:solidFill>
                  <a:srgbClr val="000000"/>
                </a:solidFill>
                <a:miter lim="800000"/>
                <a:headEnd/>
                <a:tailEnd/>
              </a14:hiddenLine>
            </a:ext>
          </a:extLst>
        </p:spPr>
        <p:txBody>
          <a:bodyPr vert="eaVert" lIns="0" tIns="0" rIns="0" bIns="0" anchor="ct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algn="ctr" eaLnBrk="1" hangingPunct="1"/>
            <a:r>
              <a:rPr lang="ja-JP" altLang="en-US" sz="1200" b="1">
                <a:solidFill>
                  <a:schemeClr val="bg1"/>
                </a:solidFill>
                <a:latin typeface="ＭＳ ゴシック" pitchFamily="49" charset="-128"/>
                <a:ea typeface="ＭＳ ゴシック" pitchFamily="49" charset="-128"/>
              </a:rPr>
              <a:t>人口・面積</a:t>
            </a:r>
          </a:p>
        </p:txBody>
      </p:sp>
      <p:sp>
        <p:nvSpPr>
          <p:cNvPr id="35845" name="Rectangle 86"/>
          <p:cNvSpPr>
            <a:spLocks noChangeArrowheads="1"/>
          </p:cNvSpPr>
          <p:nvPr/>
        </p:nvSpPr>
        <p:spPr bwMode="auto">
          <a:xfrm>
            <a:off x="2967038" y="1628775"/>
            <a:ext cx="2159000" cy="157163"/>
          </a:xfrm>
          <a:prstGeom prst="rect">
            <a:avLst/>
          </a:prstGeom>
          <a:solidFill>
            <a:srgbClr val="008000"/>
          </a:solidFill>
          <a:ln>
            <a:noFill/>
          </a:ln>
          <a:extLst>
            <a:ext uri="{91240B29-F687-4F45-9708-019B960494DF}">
              <a14:hiddenLine xmlns="" xmlns:a14="http://schemas.microsoft.com/office/drawing/2010/main" w="9525" algn="ctr">
                <a:solidFill>
                  <a:srgbClr val="000000"/>
                </a:solidFill>
                <a:miter lim="800000"/>
                <a:headEnd/>
                <a:tailEnd/>
              </a14:hiddenLine>
            </a:ext>
          </a:extLst>
        </p:spPr>
        <p:txBody>
          <a:bodyPr wrap="none" anchor="ct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algn="ctr" eaLnBrk="1" hangingPunct="1"/>
            <a:r>
              <a:rPr lang="ja-JP" altLang="en-US" sz="1000" b="1">
                <a:solidFill>
                  <a:schemeClr val="bg1"/>
                </a:solidFill>
              </a:rPr>
              <a:t>将来人口の見通し</a:t>
            </a:r>
          </a:p>
        </p:txBody>
      </p:sp>
      <p:sp>
        <p:nvSpPr>
          <p:cNvPr id="35846" name="Rectangle 86"/>
          <p:cNvSpPr>
            <a:spLocks noChangeArrowheads="1"/>
          </p:cNvSpPr>
          <p:nvPr/>
        </p:nvSpPr>
        <p:spPr bwMode="auto">
          <a:xfrm>
            <a:off x="3182938" y="4208463"/>
            <a:ext cx="2159000" cy="157162"/>
          </a:xfrm>
          <a:prstGeom prst="rect">
            <a:avLst/>
          </a:prstGeom>
          <a:solidFill>
            <a:srgbClr val="008000"/>
          </a:solidFill>
          <a:ln>
            <a:noFill/>
          </a:ln>
          <a:extLst>
            <a:ext uri="{91240B29-F687-4F45-9708-019B960494DF}">
              <a14:hiddenLine xmlns="" xmlns:a14="http://schemas.microsoft.com/office/drawing/2010/main" w="9525" algn="ctr">
                <a:solidFill>
                  <a:srgbClr val="000000"/>
                </a:solidFill>
                <a:miter lim="800000"/>
                <a:headEnd/>
                <a:tailEnd/>
              </a14:hiddenLine>
            </a:ext>
          </a:extLst>
        </p:spPr>
        <p:txBody>
          <a:bodyPr wrap="none" anchor="ct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algn="ctr" eaLnBrk="1" hangingPunct="1"/>
            <a:r>
              <a:rPr lang="ja-JP" altLang="en-US" sz="1000" b="1">
                <a:solidFill>
                  <a:schemeClr val="bg1"/>
                </a:solidFill>
              </a:rPr>
              <a:t>年齢別人口構成比の推移</a:t>
            </a:r>
          </a:p>
        </p:txBody>
      </p:sp>
      <p:sp>
        <p:nvSpPr>
          <p:cNvPr id="35847" name="Rectangle 86"/>
          <p:cNvSpPr>
            <a:spLocks noChangeArrowheads="1"/>
          </p:cNvSpPr>
          <p:nvPr/>
        </p:nvSpPr>
        <p:spPr bwMode="auto">
          <a:xfrm>
            <a:off x="6372225" y="4208463"/>
            <a:ext cx="2159000" cy="157162"/>
          </a:xfrm>
          <a:prstGeom prst="rect">
            <a:avLst/>
          </a:prstGeom>
          <a:solidFill>
            <a:srgbClr val="008000"/>
          </a:solidFill>
          <a:ln>
            <a:noFill/>
          </a:ln>
          <a:extLst>
            <a:ext uri="{91240B29-F687-4F45-9708-019B960494DF}">
              <a14:hiddenLine xmlns="" xmlns:a14="http://schemas.microsoft.com/office/drawing/2010/main" w="9525" algn="ctr">
                <a:solidFill>
                  <a:srgbClr val="000000"/>
                </a:solidFill>
                <a:miter lim="800000"/>
                <a:headEnd/>
                <a:tailEnd/>
              </a14:hiddenLine>
            </a:ext>
          </a:extLst>
        </p:spPr>
        <p:txBody>
          <a:bodyPr wrap="none" anchor="ct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algn="ctr" eaLnBrk="1" hangingPunct="1"/>
            <a:r>
              <a:rPr lang="ja-JP" altLang="en-US" sz="1000" b="1">
                <a:solidFill>
                  <a:schemeClr val="bg1"/>
                </a:solidFill>
              </a:rPr>
              <a:t>世帯数と１世帯当たりの人員の推移</a:t>
            </a:r>
            <a:endParaRPr lang="en-US" altLang="ja-JP" sz="1000" b="1">
              <a:solidFill>
                <a:schemeClr val="bg1"/>
              </a:solidFill>
            </a:endParaRPr>
          </a:p>
        </p:txBody>
      </p:sp>
      <p:sp>
        <p:nvSpPr>
          <p:cNvPr id="35848" name="テキスト ボックス 21"/>
          <p:cNvSpPr txBox="1">
            <a:spLocks noChangeArrowheads="1"/>
          </p:cNvSpPr>
          <p:nvPr/>
        </p:nvSpPr>
        <p:spPr bwMode="auto">
          <a:xfrm>
            <a:off x="6804025" y="1700213"/>
            <a:ext cx="1657350" cy="2143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r>
              <a:rPr lang="en-US" altLang="ja-JP" sz="800"/>
              <a:t>※</a:t>
            </a:r>
            <a:r>
              <a:rPr lang="ja-JP" altLang="en-US" sz="800"/>
              <a:t>平成</a:t>
            </a:r>
            <a:r>
              <a:rPr lang="en-US" altLang="ja-JP" sz="800"/>
              <a:t>37</a:t>
            </a:r>
            <a:r>
              <a:rPr lang="ja-JP" altLang="en-US" sz="800"/>
              <a:t>～</a:t>
            </a:r>
            <a:r>
              <a:rPr lang="en-US" altLang="ja-JP" sz="800"/>
              <a:t>47</a:t>
            </a:r>
            <a:r>
              <a:rPr lang="ja-JP" altLang="en-US" sz="800"/>
              <a:t>年は将来推計人口</a:t>
            </a:r>
          </a:p>
        </p:txBody>
      </p:sp>
      <p:sp>
        <p:nvSpPr>
          <p:cNvPr id="35849" name="テキスト ボックス 35"/>
          <p:cNvSpPr txBox="1">
            <a:spLocks noChangeArrowheads="1"/>
          </p:cNvSpPr>
          <p:nvPr/>
        </p:nvSpPr>
        <p:spPr bwMode="auto">
          <a:xfrm>
            <a:off x="6730678" y="4005263"/>
            <a:ext cx="2382838" cy="2000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r>
              <a:rPr lang="ja-JP" altLang="en-US" sz="700" dirty="0"/>
              <a:t>（人口：</a:t>
            </a:r>
            <a:r>
              <a:rPr lang="en-US" altLang="ja-JP" sz="700" dirty="0"/>
              <a:t>H27</a:t>
            </a:r>
            <a:r>
              <a:rPr lang="ja-JP" altLang="en-US" sz="700" dirty="0"/>
              <a:t>国勢調査、推計人口：大阪市政策企画室作成）</a:t>
            </a:r>
            <a:endParaRPr lang="en-US" altLang="ja-JP" sz="700" dirty="0"/>
          </a:p>
        </p:txBody>
      </p:sp>
      <p:sp>
        <p:nvSpPr>
          <p:cNvPr id="35850" name="テキスト ボックス 36"/>
          <p:cNvSpPr txBox="1">
            <a:spLocks noChangeArrowheads="1"/>
          </p:cNvSpPr>
          <p:nvPr/>
        </p:nvSpPr>
        <p:spPr bwMode="auto">
          <a:xfrm>
            <a:off x="4932363" y="6594475"/>
            <a:ext cx="792162" cy="2000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r>
              <a:rPr lang="ja-JP" altLang="en-US" sz="700"/>
              <a:t>（</a:t>
            </a:r>
            <a:r>
              <a:rPr lang="en-US" altLang="ja-JP" sz="700"/>
              <a:t>H27</a:t>
            </a:r>
            <a:r>
              <a:rPr lang="ja-JP" altLang="en-US" sz="700"/>
              <a:t>国勢調査）</a:t>
            </a:r>
            <a:endParaRPr lang="en-US" altLang="ja-JP" sz="700"/>
          </a:p>
        </p:txBody>
      </p:sp>
      <p:sp>
        <p:nvSpPr>
          <p:cNvPr id="35851" name="テキスト ボックス 37"/>
          <p:cNvSpPr txBox="1">
            <a:spLocks noChangeArrowheads="1"/>
          </p:cNvSpPr>
          <p:nvPr/>
        </p:nvSpPr>
        <p:spPr bwMode="auto">
          <a:xfrm>
            <a:off x="8316913" y="6642100"/>
            <a:ext cx="863600" cy="2000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r>
              <a:rPr lang="ja-JP" altLang="en-US" sz="700"/>
              <a:t>（</a:t>
            </a:r>
            <a:r>
              <a:rPr lang="en-US" altLang="ja-JP" sz="700"/>
              <a:t>H27</a:t>
            </a:r>
            <a:r>
              <a:rPr lang="ja-JP" altLang="en-US" sz="700"/>
              <a:t>国勢調査）</a:t>
            </a:r>
            <a:endParaRPr lang="en-US" altLang="ja-JP" sz="700"/>
          </a:p>
        </p:txBody>
      </p:sp>
      <p:sp>
        <p:nvSpPr>
          <p:cNvPr id="35852" name="正方形/長方形 25"/>
          <p:cNvSpPr>
            <a:spLocks noChangeArrowheads="1"/>
          </p:cNvSpPr>
          <p:nvPr/>
        </p:nvSpPr>
        <p:spPr bwMode="gray">
          <a:xfrm>
            <a:off x="0" y="0"/>
            <a:ext cx="9144000" cy="360000"/>
          </a:xfrm>
          <a:prstGeom prst="rect">
            <a:avLst/>
          </a:prstGeom>
          <a:solidFill>
            <a:srgbClr val="E6B9B8"/>
          </a:solidFill>
          <a:ln w="22225" algn="ctr">
            <a:solidFill>
              <a:srgbClr val="E6B9B8"/>
            </a:solidFill>
            <a:miter lim="800000"/>
            <a:headEnd/>
            <a:tailEnd/>
          </a:ln>
        </p:spPr>
        <p:txBody>
          <a:bodyPr anchor="ct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spcBef>
                <a:spcPct val="50000"/>
              </a:spcBef>
              <a:buFont typeface="Wingdings" pitchFamily="2" charset="2"/>
              <a:buNone/>
            </a:pPr>
            <a:r>
              <a:rPr lang="ja-JP" altLang="en-US" sz="2000" b="1" dirty="0">
                <a:latin typeface="HGS創英角ｺﾞｼｯｸUB" pitchFamily="50" charset="-128"/>
              </a:rPr>
              <a:t>　</a:t>
            </a:r>
            <a:r>
              <a:rPr lang="ja-JP" altLang="en-US" sz="2000" b="1" dirty="0">
                <a:latin typeface="Meiryo UI" panose="020B0604030504040204" pitchFamily="50" charset="-128"/>
                <a:ea typeface="Meiryo UI" panose="020B0604030504040204" pitchFamily="50" charset="-128"/>
                <a:cs typeface="Meiryo UI" panose="020B0604030504040204" pitchFamily="50" charset="-128"/>
              </a:rPr>
              <a:t>第五区（中央区・西区・大正区・浪速区）</a:t>
            </a:r>
          </a:p>
        </p:txBody>
      </p:sp>
      <p:sp>
        <p:nvSpPr>
          <p:cNvPr id="35853" name="タイトル 3"/>
          <p:cNvSpPr>
            <a:spLocks/>
          </p:cNvSpPr>
          <p:nvPr/>
        </p:nvSpPr>
        <p:spPr bwMode="gray">
          <a:xfrm>
            <a:off x="611188" y="788988"/>
            <a:ext cx="8281987" cy="720725"/>
          </a:xfrm>
          <a:prstGeom prst="rect">
            <a:avLst/>
          </a:prstGeom>
          <a:noFill/>
          <a:ln w="57150" cmpd="thickThin" algn="ctr">
            <a:solidFill>
              <a:schemeClr val="accent2"/>
            </a:solidFill>
            <a:miter lim="800000"/>
            <a:headEnd/>
            <a:tailEnd/>
          </a:ln>
          <a:extLst>
            <a:ext uri="{909E8E84-426E-40DD-AFC4-6F175D3DCCD1}">
              <a14:hiddenFill xmlns="" xmlns:a14="http://schemas.microsoft.com/office/drawing/2010/main">
                <a:solidFill>
                  <a:srgbClr val="FFFFFF"/>
                </a:solidFill>
              </a14:hiddenFill>
            </a:ext>
          </a:extLst>
        </p:spPr>
        <p:txBody>
          <a:bodyPr lIns="108000" rIns="108000"/>
          <a:lstStyle>
            <a:lvl1pPr marL="85725"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lnSpc>
                <a:spcPts val="1000"/>
              </a:lnSpc>
              <a:buFont typeface="Wingdings" pitchFamily="2" charset="2"/>
              <a:buNone/>
            </a:pPr>
            <a:endParaRPr lang="ja-JP" altLang="ja-JP" sz="1200">
              <a:latin typeface="ＭＳ Ｐゴシック" charset="-128"/>
            </a:endParaRPr>
          </a:p>
        </p:txBody>
      </p:sp>
      <p:sp>
        <p:nvSpPr>
          <p:cNvPr id="35854" name="テキスト ボックス 17"/>
          <p:cNvSpPr txBox="1">
            <a:spLocks noChangeArrowheads="1"/>
          </p:cNvSpPr>
          <p:nvPr/>
        </p:nvSpPr>
        <p:spPr bwMode="auto">
          <a:xfrm>
            <a:off x="611188" y="846138"/>
            <a:ext cx="8064500" cy="6619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marL="85725"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lnSpc>
                <a:spcPts val="1000"/>
              </a:lnSpc>
              <a:buFont typeface="Wingdings" pitchFamily="2" charset="2"/>
              <a:buNone/>
            </a:pPr>
            <a:r>
              <a:rPr lang="ja-JP" altLang="en-US" sz="1200">
                <a:solidFill>
                  <a:srgbClr val="000000"/>
                </a:solidFill>
                <a:latin typeface="ＭＳ Ｐゴシック" charset="-128"/>
              </a:rPr>
              <a:t>○</a:t>
            </a:r>
            <a:r>
              <a:rPr lang="ja-JP" altLang="ja-JP" sz="1200">
                <a:latin typeface="ＭＳ Ｐゴシック" charset="-128"/>
              </a:rPr>
              <a:t>平成</a:t>
            </a:r>
            <a:r>
              <a:rPr lang="en-US" altLang="ja-JP" sz="1200">
                <a:latin typeface="ＭＳ Ｐゴシック" charset="-128"/>
              </a:rPr>
              <a:t>27</a:t>
            </a:r>
            <a:r>
              <a:rPr lang="ja-JP" altLang="ja-JP" sz="1200">
                <a:latin typeface="ＭＳ Ｐゴシック" charset="-128"/>
              </a:rPr>
              <a:t>年の人口は、</a:t>
            </a:r>
            <a:r>
              <a:rPr lang="en-US" altLang="ja-JP" sz="1200">
                <a:latin typeface="ＭＳ Ｐゴシック" charset="-128"/>
              </a:rPr>
              <a:t>320,406</a:t>
            </a:r>
            <a:r>
              <a:rPr lang="ja-JP" altLang="ja-JP" sz="1200">
                <a:latin typeface="ＭＳ Ｐゴシック" charset="-128"/>
              </a:rPr>
              <a:t>人で人口推移を見ると増加傾向</a:t>
            </a:r>
            <a:endParaRPr lang="ja-JP" altLang="en-US" sz="1200">
              <a:solidFill>
                <a:srgbClr val="000000"/>
              </a:solidFill>
              <a:latin typeface="ＭＳ Ｐゴシック" charset="-128"/>
            </a:endParaRPr>
          </a:p>
          <a:p>
            <a:pPr eaLnBrk="1" hangingPunct="1">
              <a:lnSpc>
                <a:spcPts val="1000"/>
              </a:lnSpc>
              <a:spcBef>
                <a:spcPct val="50000"/>
              </a:spcBef>
            </a:pPr>
            <a:r>
              <a:rPr lang="ja-JP" altLang="ja-JP" sz="1200">
                <a:latin typeface="ＭＳ Ｐゴシック" charset="-128"/>
              </a:rPr>
              <a:t>○</a:t>
            </a:r>
            <a:r>
              <a:rPr lang="ja-JP" altLang="en-US" sz="1200">
                <a:latin typeface="ＭＳ Ｐゴシック" charset="-128"/>
              </a:rPr>
              <a:t>平成</a:t>
            </a:r>
            <a:r>
              <a:rPr lang="en-US" altLang="ja-JP" sz="1200">
                <a:latin typeface="ＭＳ Ｐゴシック" charset="-128"/>
              </a:rPr>
              <a:t>27</a:t>
            </a:r>
            <a:r>
              <a:rPr lang="ja-JP" altLang="en-US" sz="1200">
                <a:latin typeface="ＭＳ Ｐゴシック" charset="-128"/>
              </a:rPr>
              <a:t>年の生産年齢</a:t>
            </a:r>
            <a:r>
              <a:rPr lang="ja-JP" altLang="ja-JP" sz="1200">
                <a:latin typeface="ＭＳ Ｐゴシック" charset="-128"/>
              </a:rPr>
              <a:t>人口</a:t>
            </a:r>
            <a:r>
              <a:rPr lang="en-US" altLang="ja-JP" sz="1200">
                <a:latin typeface="ＭＳ Ｐゴシック" charset="-128"/>
              </a:rPr>
              <a:t>(15</a:t>
            </a:r>
            <a:r>
              <a:rPr lang="ja-JP" altLang="en-US" sz="1200">
                <a:latin typeface="ＭＳ Ｐゴシック" charset="-128"/>
              </a:rPr>
              <a:t>歳以上～</a:t>
            </a:r>
            <a:r>
              <a:rPr lang="en-US" altLang="ja-JP" sz="1200">
                <a:latin typeface="ＭＳ Ｐゴシック" charset="-128"/>
              </a:rPr>
              <a:t>65</a:t>
            </a:r>
            <a:r>
              <a:rPr lang="ja-JP" altLang="ja-JP" sz="1200">
                <a:latin typeface="ＭＳ Ｐゴシック" charset="-128"/>
              </a:rPr>
              <a:t>歳</a:t>
            </a:r>
            <a:r>
              <a:rPr lang="ja-JP" altLang="en-US" sz="1200">
                <a:latin typeface="ＭＳ Ｐゴシック" charset="-128"/>
              </a:rPr>
              <a:t>未満</a:t>
            </a:r>
            <a:r>
              <a:rPr lang="en-US" altLang="ja-JP" sz="1200">
                <a:latin typeface="ＭＳ Ｐゴシック" charset="-128"/>
              </a:rPr>
              <a:t>)</a:t>
            </a:r>
            <a:r>
              <a:rPr lang="ja-JP" altLang="ja-JP" sz="1200">
                <a:latin typeface="ＭＳ Ｐゴシック" charset="-128"/>
              </a:rPr>
              <a:t>の割合は</a:t>
            </a:r>
            <a:r>
              <a:rPr lang="en-US" altLang="ja-JP" sz="1200">
                <a:latin typeface="ＭＳ Ｐゴシック" charset="-128"/>
              </a:rPr>
              <a:t>70.6</a:t>
            </a:r>
            <a:r>
              <a:rPr lang="ja-JP" altLang="ja-JP" sz="1200">
                <a:latin typeface="ＭＳ Ｐゴシック" charset="-128"/>
              </a:rPr>
              <a:t>％となっており、</a:t>
            </a:r>
            <a:r>
              <a:rPr lang="ja-JP" altLang="en-US" sz="1200">
                <a:latin typeface="ＭＳ Ｐゴシック" charset="-128"/>
              </a:rPr>
              <a:t>総合区</a:t>
            </a:r>
            <a:r>
              <a:rPr lang="en-US" altLang="ja-JP" sz="1200">
                <a:latin typeface="ＭＳ Ｐゴシック" charset="-128"/>
              </a:rPr>
              <a:t>(8</a:t>
            </a:r>
            <a:r>
              <a:rPr lang="ja-JP" altLang="en-US" sz="1200">
                <a:latin typeface="ＭＳ Ｐゴシック" charset="-128"/>
              </a:rPr>
              <a:t>区</a:t>
            </a:r>
            <a:r>
              <a:rPr lang="en-US" altLang="ja-JP" sz="1200">
                <a:latin typeface="ＭＳ Ｐゴシック" charset="-128"/>
              </a:rPr>
              <a:t>)</a:t>
            </a:r>
            <a:r>
              <a:rPr lang="ja-JP" altLang="ja-JP" sz="1200">
                <a:latin typeface="ＭＳ Ｐゴシック" charset="-128"/>
              </a:rPr>
              <a:t>平均</a:t>
            </a:r>
            <a:r>
              <a:rPr lang="en-US" altLang="ja-JP" sz="1200">
                <a:latin typeface="ＭＳ Ｐゴシック" charset="-128"/>
              </a:rPr>
              <a:t>63.7</a:t>
            </a:r>
            <a:r>
              <a:rPr lang="ja-JP" altLang="ja-JP" sz="1200">
                <a:latin typeface="ＭＳ Ｐゴシック" charset="-128"/>
              </a:rPr>
              <a:t>％を上回っている</a:t>
            </a:r>
          </a:p>
          <a:p>
            <a:pPr eaLnBrk="1" hangingPunct="1">
              <a:lnSpc>
                <a:spcPts val="1000"/>
              </a:lnSpc>
              <a:spcBef>
                <a:spcPct val="50000"/>
              </a:spcBef>
              <a:buFont typeface="Wingdings" pitchFamily="2" charset="2"/>
              <a:buNone/>
            </a:pPr>
            <a:r>
              <a:rPr lang="ja-JP" altLang="en-US" sz="1200">
                <a:solidFill>
                  <a:srgbClr val="000000"/>
                </a:solidFill>
                <a:latin typeface="ＭＳ Ｐゴシック" charset="-128"/>
              </a:rPr>
              <a:t>○</a:t>
            </a:r>
            <a:r>
              <a:rPr lang="ja-JP" altLang="ja-JP" sz="1200">
                <a:latin typeface="ＭＳ Ｐゴシック" charset="-128"/>
              </a:rPr>
              <a:t>平成</a:t>
            </a:r>
            <a:r>
              <a:rPr lang="en-US" altLang="ja-JP" sz="1200">
                <a:latin typeface="ＭＳ Ｐゴシック" charset="-128"/>
              </a:rPr>
              <a:t>47</a:t>
            </a:r>
            <a:r>
              <a:rPr lang="ja-JP" altLang="ja-JP" sz="1200">
                <a:latin typeface="ＭＳ Ｐゴシック" charset="-128"/>
              </a:rPr>
              <a:t>年の</a:t>
            </a:r>
            <a:r>
              <a:rPr lang="ja-JP" altLang="en-US" sz="1200">
                <a:latin typeface="ＭＳ Ｐゴシック" charset="-128"/>
              </a:rPr>
              <a:t>将来</a:t>
            </a:r>
            <a:r>
              <a:rPr lang="ja-JP" altLang="ja-JP" sz="1200">
                <a:latin typeface="ＭＳ Ｐゴシック" charset="-128"/>
              </a:rPr>
              <a:t>推計人口は</a:t>
            </a:r>
            <a:r>
              <a:rPr lang="en-US" altLang="ja-JP" sz="1200">
                <a:solidFill>
                  <a:srgbClr val="000000"/>
                </a:solidFill>
                <a:latin typeface="ＭＳ Ｐゴシック" charset="-128"/>
              </a:rPr>
              <a:t>312,311</a:t>
            </a:r>
            <a:r>
              <a:rPr lang="ja-JP" altLang="ja-JP" sz="1200">
                <a:latin typeface="ＭＳ Ｐゴシック" charset="-128"/>
              </a:rPr>
              <a:t>人</a:t>
            </a:r>
            <a:r>
              <a:rPr lang="ja-JP" altLang="en-US" sz="1200">
                <a:latin typeface="ＭＳ Ｐゴシック" charset="-128"/>
              </a:rPr>
              <a:t>で今後は</a:t>
            </a:r>
            <a:r>
              <a:rPr lang="ja-JP" altLang="ja-JP" sz="1200">
                <a:latin typeface="ＭＳ Ｐゴシック" charset="-128"/>
              </a:rPr>
              <a:t>減少傾向</a:t>
            </a:r>
            <a:r>
              <a:rPr lang="ja-JP" altLang="en-US" sz="1200">
                <a:latin typeface="ＭＳ Ｐゴシック" charset="-128"/>
              </a:rPr>
              <a:t>と予測される</a:t>
            </a:r>
            <a:endParaRPr lang="en-US" altLang="ja-JP" sz="1200">
              <a:latin typeface="ＭＳ Ｐゴシック" charset="-128"/>
            </a:endParaRPr>
          </a:p>
        </p:txBody>
      </p:sp>
      <p:graphicFrame>
        <p:nvGraphicFramePr>
          <p:cNvPr id="19" name="Group 23"/>
          <p:cNvGraphicFramePr>
            <a:graphicFrameLocks noGrp="1"/>
          </p:cNvGraphicFramePr>
          <p:nvPr/>
        </p:nvGraphicFramePr>
        <p:xfrm>
          <a:off x="611188" y="1628775"/>
          <a:ext cx="2016125" cy="4824804"/>
        </p:xfrm>
        <a:graphic>
          <a:graphicData uri="http://schemas.openxmlformats.org/drawingml/2006/table">
            <a:tbl>
              <a:tblPr/>
              <a:tblGrid>
                <a:gridCol w="216013"/>
                <a:gridCol w="936058"/>
                <a:gridCol w="864054"/>
              </a:tblGrid>
              <a:tr h="245960">
                <a:tc gridSpan="2">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000" b="1" i="0" u="none" strike="noStrike" cap="none" normalizeH="0" baseline="0" dirty="0" smtClean="0">
                          <a:ln>
                            <a:noFill/>
                          </a:ln>
                          <a:solidFill>
                            <a:schemeClr val="tx1"/>
                          </a:solidFill>
                          <a:effectLst/>
                          <a:latin typeface="ＭＳ Ｐゴシック" pitchFamily="50" charset="-128"/>
                          <a:ea typeface="ＭＳ Ｐゴシック" pitchFamily="50" charset="-128"/>
                        </a:rPr>
                        <a:t>項目</a:t>
                      </a:r>
                    </a:p>
                  </a:txBody>
                  <a:tcPr marL="0" marR="0" marT="46792" marB="46792"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9900"/>
                    </a:solidFill>
                  </a:tcPr>
                </a:tc>
                <a:tc hMerge="1">
                  <a:txBody>
                    <a:bodyPr/>
                    <a:lstStyle/>
                    <a:p>
                      <a:endParaRPr kumimoji="1" lang="ja-JP" altLang="en-US"/>
                    </a:p>
                  </a:txBody>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000" b="1" i="0" u="none" strike="noStrike" cap="none" normalizeH="0" baseline="0" dirty="0" smtClean="0">
                          <a:ln>
                            <a:noFill/>
                          </a:ln>
                          <a:solidFill>
                            <a:schemeClr val="tx1"/>
                          </a:solidFill>
                          <a:effectLst/>
                          <a:latin typeface="ＭＳ Ｐゴシック" pitchFamily="50" charset="-128"/>
                          <a:ea typeface="ＭＳ Ｐゴシック" pitchFamily="50" charset="-128"/>
                        </a:rPr>
                        <a:t>状況</a:t>
                      </a:r>
                    </a:p>
                  </a:txBody>
                  <a:tcPr marL="0" marR="0" marT="46792" marB="46792"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9900"/>
                    </a:solidFill>
                  </a:tcPr>
                </a:tc>
              </a:tr>
              <a:tr h="245960">
                <a:tc gridSpan="2">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人口</a:t>
                      </a: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〔H27〕</a:t>
                      </a:r>
                    </a:p>
                  </a:txBody>
                  <a:tcPr marL="0" marR="0" marT="46792" marB="46792"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alpha val="80000"/>
                      </a:srgbClr>
                    </a:solidFill>
                  </a:tcPr>
                </a:tc>
                <a:tc hMerge="1">
                  <a:txBody>
                    <a:bodyPr/>
                    <a:lstStyle/>
                    <a:p>
                      <a:endParaRPr kumimoji="1" lang="ja-JP" altLang="en-US"/>
                    </a:p>
                  </a:txBody>
                  <a:tcPr/>
                </a:tc>
                <a:tc>
                  <a:txBody>
                    <a:bodyPr/>
                    <a:lstStyle/>
                    <a:p>
                      <a:pPr algn="ctr" fontAlgn="ctr"/>
                      <a:r>
                        <a:rPr lang="en-US" altLang="ja-JP" sz="1000" b="0" i="0" u="none" strike="noStrike" dirty="0">
                          <a:latin typeface="ＭＳ Ｐゴシック" pitchFamily="50" charset="-128"/>
                          <a:ea typeface="ＭＳ Ｐゴシック" pitchFamily="50" charset="-128"/>
                        </a:rPr>
                        <a:t>320,406</a:t>
                      </a:r>
                      <a:r>
                        <a:rPr lang="ja-JP" altLang="en-US" sz="1000" b="0" i="0" u="none" strike="noStrike" dirty="0">
                          <a:latin typeface="ＭＳ Ｐゴシック" pitchFamily="50" charset="-128"/>
                          <a:ea typeface="ＭＳ Ｐゴシック" pitchFamily="50" charset="-128"/>
                        </a:rPr>
                        <a:t>人</a:t>
                      </a:r>
                    </a:p>
                  </a:txBody>
                  <a:tcPr marL="9526" marR="9526" marT="9523"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alpha val="80000"/>
                      </a:srgbClr>
                    </a:solidFill>
                  </a:tcPr>
                </a:tc>
              </a:tr>
              <a:tr h="374590">
                <a:tc rowSpan="3">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年齢別人口割合</a:t>
                      </a:r>
                    </a:p>
                  </a:txBody>
                  <a:tcPr marL="0" marR="0" marT="46792" marB="46792" vert="eaVert"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15</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歳未満</a:t>
                      </a:r>
                    </a:p>
                  </a:txBody>
                  <a:tcPr marL="0" marR="0" marT="46792" marB="46792"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c>
                  <a:txBody>
                    <a:bodyPr/>
                    <a:lstStyle/>
                    <a:p>
                      <a:pPr algn="ctr" fontAlgn="ctr"/>
                      <a:r>
                        <a:rPr lang="en-US" altLang="ja-JP" sz="1000" b="0" i="0" u="none" strike="noStrike" dirty="0">
                          <a:latin typeface="ＭＳ Ｐゴシック" pitchFamily="50" charset="-128"/>
                          <a:ea typeface="ＭＳ Ｐゴシック" pitchFamily="50" charset="-128"/>
                        </a:rPr>
                        <a:t>9.6%</a:t>
                      </a:r>
                    </a:p>
                  </a:txBody>
                  <a:tcPr marL="9526" marR="9526" marT="9523"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r>
              <a:tr h="358717">
                <a:tc vMerge="1">
                  <a:txBody>
                    <a:bodyPr/>
                    <a:lstStyle/>
                    <a:p>
                      <a:endParaRPr kumimoji="1" lang="ja-JP" altLang="en-US"/>
                    </a:p>
                  </a:txBody>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en-US" altLang="ja-JP" sz="900" b="0" i="0" u="none" strike="noStrike" cap="none" normalizeH="0" baseline="0" smtClean="0">
                          <a:ln>
                            <a:noFill/>
                          </a:ln>
                          <a:solidFill>
                            <a:schemeClr val="tx1"/>
                          </a:solidFill>
                          <a:effectLst/>
                          <a:latin typeface="ＭＳ Ｐゴシック" pitchFamily="50" charset="-128"/>
                          <a:ea typeface="ＭＳ Ｐゴシック" pitchFamily="50" charset="-128"/>
                        </a:rPr>
                        <a:t>15</a:t>
                      </a:r>
                      <a:r>
                        <a:rPr kumimoji="1" lang="ja-JP" altLang="en-US" sz="900" b="0" i="0" u="none" strike="noStrike" cap="none" normalizeH="0" baseline="0" smtClean="0">
                          <a:ln>
                            <a:noFill/>
                          </a:ln>
                          <a:solidFill>
                            <a:schemeClr val="tx1"/>
                          </a:solidFill>
                          <a:effectLst/>
                          <a:latin typeface="ＭＳ Ｐゴシック" pitchFamily="50" charset="-128"/>
                          <a:ea typeface="ＭＳ Ｐゴシック" pitchFamily="50" charset="-128"/>
                        </a:rPr>
                        <a:t>歳以上</a:t>
                      </a:r>
                      <a:r>
                        <a:rPr kumimoji="1" lang="en-US" altLang="ja-JP" sz="900" b="0" i="0" u="none" strike="noStrike" cap="none" normalizeH="0" baseline="0" smtClean="0">
                          <a:ln>
                            <a:noFill/>
                          </a:ln>
                          <a:solidFill>
                            <a:schemeClr val="tx1"/>
                          </a:solidFill>
                          <a:effectLst/>
                          <a:latin typeface="ＭＳ Ｐゴシック" pitchFamily="50" charset="-128"/>
                          <a:ea typeface="ＭＳ Ｐゴシック" pitchFamily="50" charset="-128"/>
                        </a:rPr>
                        <a:t>65</a:t>
                      </a:r>
                      <a:r>
                        <a:rPr kumimoji="1" lang="ja-JP" altLang="en-US" sz="900" b="0" i="0" u="none" strike="noStrike" cap="none" normalizeH="0" baseline="0" smtClean="0">
                          <a:ln>
                            <a:noFill/>
                          </a:ln>
                          <a:solidFill>
                            <a:schemeClr val="tx1"/>
                          </a:solidFill>
                          <a:effectLst/>
                          <a:latin typeface="ＭＳ Ｐゴシック" pitchFamily="50" charset="-128"/>
                          <a:ea typeface="ＭＳ Ｐゴシック" pitchFamily="50" charset="-128"/>
                        </a:rPr>
                        <a:t>歳未満</a:t>
                      </a:r>
                    </a:p>
                  </a:txBody>
                  <a:tcPr marL="0" marR="0" marT="46792" marB="46792"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c>
                  <a:txBody>
                    <a:bodyPr/>
                    <a:lstStyle/>
                    <a:p>
                      <a:pPr algn="ctr" fontAlgn="ctr"/>
                      <a:r>
                        <a:rPr lang="en-US" altLang="ja-JP" sz="1000" b="0" i="0" u="none" strike="noStrike" dirty="0">
                          <a:latin typeface="ＭＳ Ｐゴシック" pitchFamily="50" charset="-128"/>
                          <a:ea typeface="ＭＳ Ｐゴシック" pitchFamily="50" charset="-128"/>
                        </a:rPr>
                        <a:t>70.6%</a:t>
                      </a:r>
                    </a:p>
                  </a:txBody>
                  <a:tcPr marL="9526" marR="9526" marT="9523"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r>
              <a:tr h="360305">
                <a:tc vMerge="1">
                  <a:txBody>
                    <a:bodyPr/>
                    <a:lstStyle/>
                    <a:p>
                      <a:endParaRPr kumimoji="1" lang="ja-JP" altLang="en-US"/>
                    </a:p>
                  </a:txBody>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en-US" altLang="ja-JP" sz="1000" b="0" i="0" u="none" strike="noStrike" cap="none" normalizeH="0" baseline="0" smtClean="0">
                          <a:ln>
                            <a:noFill/>
                          </a:ln>
                          <a:solidFill>
                            <a:schemeClr val="tx1"/>
                          </a:solidFill>
                          <a:effectLst/>
                          <a:latin typeface="ＭＳ Ｐゴシック" pitchFamily="50" charset="-128"/>
                          <a:ea typeface="ＭＳ Ｐゴシック" pitchFamily="50" charset="-128"/>
                        </a:rPr>
                        <a:t>65</a:t>
                      </a:r>
                      <a:r>
                        <a:rPr kumimoji="1" lang="ja-JP" altLang="en-US" sz="1000" b="0" i="0" u="none" strike="noStrike" cap="none" normalizeH="0" baseline="0" smtClean="0">
                          <a:ln>
                            <a:noFill/>
                          </a:ln>
                          <a:solidFill>
                            <a:schemeClr val="tx1"/>
                          </a:solidFill>
                          <a:effectLst/>
                          <a:latin typeface="ＭＳ Ｐゴシック" pitchFamily="50" charset="-128"/>
                          <a:ea typeface="ＭＳ Ｐゴシック" pitchFamily="50" charset="-128"/>
                        </a:rPr>
                        <a:t>歳以上</a:t>
                      </a:r>
                    </a:p>
                  </a:txBody>
                  <a:tcPr marL="0" marR="0" marT="46792" marB="46792"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algn="ctr" fontAlgn="ctr"/>
                      <a:r>
                        <a:rPr lang="en-US" altLang="ja-JP" sz="1000" b="0" i="0" u="none" strike="noStrike" dirty="0">
                          <a:latin typeface="ＭＳ Ｐゴシック" pitchFamily="50" charset="-128"/>
                          <a:ea typeface="ＭＳ Ｐゴシック" pitchFamily="50" charset="-128"/>
                        </a:rPr>
                        <a:t>19.8%</a:t>
                      </a:r>
                    </a:p>
                  </a:txBody>
                  <a:tcPr marL="9526" marR="9526" marT="9523"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245960">
                <a:tc gridSpan="2">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将来推計人口</a:t>
                      </a: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〔H47〕</a:t>
                      </a:r>
                    </a:p>
                  </a:txBody>
                  <a:tcPr marL="0" marR="0" marT="46792" marB="46792"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alpha val="80000"/>
                      </a:srgbClr>
                    </a:solidFill>
                  </a:tcPr>
                </a:tc>
                <a:tc hMerge="1">
                  <a:txBody>
                    <a:bodyPr/>
                    <a:lstStyle/>
                    <a:p>
                      <a:endParaRPr kumimoji="1" lang="ja-JP" altLang="en-US"/>
                    </a:p>
                  </a:txBody>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312,311</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人</a:t>
                      </a:r>
                    </a:p>
                  </a:txBody>
                  <a:tcPr marL="0" marR="0" marT="46792" marB="46792"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alpha val="80000"/>
                      </a:srgbClr>
                    </a:solidFill>
                  </a:tcPr>
                </a:tc>
              </a:tr>
              <a:tr h="245960">
                <a:tc gridSpan="2">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世帯数</a:t>
                      </a: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〔H27〕</a:t>
                      </a:r>
                    </a:p>
                  </a:txBody>
                  <a:tcPr marL="0" marR="0" marT="46792" marB="46792"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alpha val="80000"/>
                      </a:srgbClr>
                    </a:solidFill>
                  </a:tcPr>
                </a:tc>
                <a:tc hMerge="1">
                  <a:txBody>
                    <a:bodyPr/>
                    <a:lstStyle/>
                    <a:p>
                      <a:endParaRPr kumimoji="1" lang="ja-JP" altLang="en-US"/>
                    </a:p>
                  </a:txBody>
                  <a:tcPr/>
                </a:tc>
                <a:tc>
                  <a:txBody>
                    <a:bodyPr/>
                    <a:lstStyle/>
                    <a:p>
                      <a:pPr algn="ctr" fontAlgn="ctr"/>
                      <a:r>
                        <a:rPr lang="en-US" altLang="ja-JP" sz="1000" b="0" i="0" u="none" strike="noStrike" dirty="0">
                          <a:latin typeface="ＭＳ Ｐゴシック" pitchFamily="50" charset="-128"/>
                          <a:ea typeface="ＭＳ Ｐゴシック" pitchFamily="50" charset="-128"/>
                        </a:rPr>
                        <a:t>187,972</a:t>
                      </a:r>
                      <a:r>
                        <a:rPr lang="ja-JP" altLang="en-US" sz="1000" b="0" i="0" u="none" strike="noStrike" dirty="0">
                          <a:latin typeface="ＭＳ Ｐゴシック" pitchFamily="50" charset="-128"/>
                          <a:ea typeface="ＭＳ Ｐゴシック" pitchFamily="50" charset="-128"/>
                        </a:rPr>
                        <a:t>世帯</a:t>
                      </a:r>
                    </a:p>
                  </a:txBody>
                  <a:tcPr marL="9526" marR="9526" marT="9523"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alpha val="80000"/>
                      </a:srgbClr>
                    </a:solidFill>
                  </a:tcPr>
                </a:tc>
              </a:tr>
              <a:tr h="383098">
                <a:tc rowSpan="5">
                  <a:txBody>
                    <a:bodyPr/>
                    <a:lstStyle/>
                    <a:p>
                      <a:pPr marL="0" marR="0" lvl="0" indent="0" algn="ctr" defTabSz="914400" rtl="0" eaLnBrk="1" fontAlgn="base" latinLnBrk="0" hangingPunct="1">
                        <a:lnSpc>
                          <a:spcPct val="80000"/>
                        </a:lnSpc>
                        <a:spcBef>
                          <a:spcPct val="0"/>
                        </a:spcBef>
                        <a:spcAft>
                          <a:spcPct val="0"/>
                        </a:spcAft>
                        <a:buClrTx/>
                        <a:buSzTx/>
                        <a:buFontTx/>
                        <a:buNone/>
                        <a:tabLst/>
                      </a:pPr>
                      <a:r>
                        <a:rPr kumimoji="1" lang="ja-JP" altLang="en-US" sz="1000" b="0" i="0" u="none" strike="noStrike" cap="none" normalizeH="0" baseline="0" smtClean="0">
                          <a:ln>
                            <a:noFill/>
                          </a:ln>
                          <a:solidFill>
                            <a:schemeClr val="tx1"/>
                          </a:solidFill>
                          <a:effectLst/>
                          <a:latin typeface="ＭＳ Ｐゴシック" pitchFamily="50" charset="-128"/>
                          <a:ea typeface="ＭＳ Ｐゴシック" pitchFamily="50" charset="-128"/>
                        </a:rPr>
                        <a:t>世帯構成割合</a:t>
                      </a:r>
                    </a:p>
                  </a:txBody>
                  <a:tcPr marL="0" marR="0" marT="46792" marB="46792" vert="eaVert"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単身世帯</a:t>
                      </a:r>
                    </a:p>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900" b="0" i="0" u="none" strike="noStrike" cap="none" normalizeH="0" baseline="0" dirty="0" smtClean="0">
                          <a:ln>
                            <a:noFill/>
                          </a:ln>
                          <a:solidFill>
                            <a:schemeClr val="tx1"/>
                          </a:solidFill>
                          <a:effectLst/>
                          <a:latin typeface="ＭＳ Ｐゴシック" pitchFamily="50" charset="-128"/>
                          <a:ea typeface="ＭＳ Ｐゴシック" pitchFamily="50" charset="-128"/>
                        </a:rPr>
                        <a:t>（高齢単身除く）</a:t>
                      </a:r>
                    </a:p>
                  </a:txBody>
                  <a:tcPr marL="0" marR="0" marT="46792" marB="46792"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c>
                  <a:txBody>
                    <a:bodyPr/>
                    <a:lstStyle/>
                    <a:p>
                      <a:pPr algn="ctr" fontAlgn="ctr"/>
                      <a:r>
                        <a:rPr lang="en-US" altLang="ja-JP" sz="1000" b="0" i="0" u="none" strike="noStrike" dirty="0">
                          <a:latin typeface="ＭＳ Ｐゴシック" pitchFamily="50" charset="-128"/>
                          <a:ea typeface="ＭＳ Ｐゴシック" pitchFamily="50" charset="-128"/>
                        </a:rPr>
                        <a:t>50.2%</a:t>
                      </a:r>
                    </a:p>
                  </a:txBody>
                  <a:tcPr marL="9526" marR="9526" marT="9523"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r>
              <a:tr h="245960">
                <a:tc vMerge="1">
                  <a:txBody>
                    <a:bodyPr/>
                    <a:lstStyle/>
                    <a:p>
                      <a:endParaRPr kumimoji="1" lang="ja-JP" altLang="en-US"/>
                    </a:p>
                  </a:txBody>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高齢者単身世帯</a:t>
                      </a:r>
                    </a:p>
                  </a:txBody>
                  <a:tcPr marL="0" marR="0" marT="46792" marB="46792"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c>
                  <a:txBody>
                    <a:bodyPr/>
                    <a:lstStyle/>
                    <a:p>
                      <a:pPr algn="ctr" fontAlgn="ctr"/>
                      <a:r>
                        <a:rPr lang="en-US" altLang="ja-JP" sz="1000" b="0" i="0" u="none" strike="noStrike" dirty="0">
                          <a:latin typeface="ＭＳ Ｐゴシック" pitchFamily="50" charset="-128"/>
                          <a:ea typeface="ＭＳ Ｐゴシック" pitchFamily="50" charset="-128"/>
                        </a:rPr>
                        <a:t>10.6%</a:t>
                      </a:r>
                    </a:p>
                  </a:txBody>
                  <a:tcPr marL="9526" marR="9526" marT="9523"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r>
              <a:tr h="367861">
                <a:tc vMerge="1">
                  <a:txBody>
                    <a:bodyPr/>
                    <a:lstStyle/>
                    <a:p>
                      <a:endParaRPr kumimoji="1" lang="ja-JP" altLang="en-US"/>
                    </a:p>
                  </a:txBody>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2</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人世帯</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800" b="0" i="0" u="none" strike="noStrike" cap="none" normalizeH="0" baseline="0" dirty="0" smtClean="0">
                          <a:ln>
                            <a:noFill/>
                          </a:ln>
                          <a:solidFill>
                            <a:schemeClr val="tx1"/>
                          </a:solidFill>
                          <a:effectLst/>
                          <a:latin typeface="ＭＳ Ｐゴシック" pitchFamily="50" charset="-128"/>
                          <a:ea typeface="ＭＳ Ｐゴシック" pitchFamily="50" charset="-128"/>
                        </a:rPr>
                        <a:t>（高齢者夫婦除く）</a:t>
                      </a:r>
                    </a:p>
                  </a:txBody>
                  <a:tcPr marL="0" marR="0" marT="46792" marB="46792"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c>
                  <a:txBody>
                    <a:bodyPr/>
                    <a:lstStyle/>
                    <a:p>
                      <a:pPr algn="ctr" fontAlgn="ctr"/>
                      <a:r>
                        <a:rPr lang="en-US" altLang="ja-JP" sz="1000" b="0" i="0" u="none" strike="noStrike" smtClean="0">
                          <a:latin typeface="ＭＳ Ｐゴシック" pitchFamily="50" charset="-128"/>
                          <a:ea typeface="ＭＳ Ｐゴシック" pitchFamily="50" charset="-128"/>
                        </a:rPr>
                        <a:t>16.4%</a:t>
                      </a:r>
                      <a:endParaRPr lang="en-US" altLang="ja-JP" sz="1000" b="0" i="0" u="none" strike="noStrike" dirty="0">
                        <a:latin typeface="ＭＳ Ｐゴシック" pitchFamily="50" charset="-128"/>
                        <a:ea typeface="ＭＳ Ｐゴシック" pitchFamily="50" charset="-128"/>
                      </a:endParaRPr>
                    </a:p>
                  </a:txBody>
                  <a:tcPr marL="9526" marR="9526" marT="9523"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r>
              <a:tr h="245960">
                <a:tc vMerge="1">
                  <a:txBody>
                    <a:bodyPr/>
                    <a:lstStyle/>
                    <a:p>
                      <a:endParaRPr kumimoji="1" lang="ja-JP" altLang="en-US"/>
                    </a:p>
                  </a:txBody>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高齢者夫婦世帯</a:t>
                      </a:r>
                    </a:p>
                  </a:txBody>
                  <a:tcPr marL="0" marR="0" marT="46792" marB="46792"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c>
                  <a:txBody>
                    <a:bodyPr/>
                    <a:lstStyle/>
                    <a:p>
                      <a:pPr algn="ctr" fontAlgn="ctr"/>
                      <a:r>
                        <a:rPr lang="en-US" altLang="ja-JP" sz="1000" b="0" i="0" u="none" strike="noStrike" dirty="0">
                          <a:latin typeface="ＭＳ Ｐゴシック" pitchFamily="50" charset="-128"/>
                          <a:ea typeface="ＭＳ Ｐゴシック" pitchFamily="50" charset="-128"/>
                        </a:rPr>
                        <a:t>4.3%</a:t>
                      </a:r>
                    </a:p>
                  </a:txBody>
                  <a:tcPr marL="9526" marR="9526" marT="9523"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r>
              <a:tr h="383098">
                <a:tc vMerge="1">
                  <a:txBody>
                    <a:bodyPr/>
                    <a:lstStyle/>
                    <a:p>
                      <a:endParaRPr kumimoji="1" lang="ja-JP" altLang="en-US"/>
                    </a:p>
                  </a:txBody>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その他</a:t>
                      </a:r>
                    </a:p>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900" b="0" i="0" u="none" strike="noStrike" cap="none" normalizeH="0" baseline="0" dirty="0" smtClean="0">
                          <a:ln>
                            <a:noFill/>
                          </a:ln>
                          <a:solidFill>
                            <a:schemeClr val="tx1"/>
                          </a:solidFill>
                          <a:effectLst/>
                          <a:latin typeface="ＭＳ Ｐゴシック" pitchFamily="50" charset="-128"/>
                          <a:ea typeface="ＭＳ Ｐゴシック" pitchFamily="50" charset="-128"/>
                        </a:rPr>
                        <a:t>（</a:t>
                      </a:r>
                      <a:r>
                        <a:rPr kumimoji="1" lang="en-US" altLang="ja-JP" sz="900" b="0" i="0" u="none" strike="noStrike" cap="none" normalizeH="0" baseline="0" dirty="0" smtClean="0">
                          <a:ln>
                            <a:noFill/>
                          </a:ln>
                          <a:solidFill>
                            <a:schemeClr val="tx1"/>
                          </a:solidFill>
                          <a:effectLst/>
                          <a:latin typeface="ＭＳ Ｐゴシック" pitchFamily="50" charset="-128"/>
                          <a:ea typeface="ＭＳ Ｐゴシック" pitchFamily="50" charset="-128"/>
                        </a:rPr>
                        <a:t>3</a:t>
                      </a:r>
                      <a:r>
                        <a:rPr kumimoji="1" lang="ja-JP" altLang="en-US" sz="900" b="0" i="0" u="none" strike="noStrike" cap="none" normalizeH="0" baseline="0" dirty="0" smtClean="0">
                          <a:ln>
                            <a:noFill/>
                          </a:ln>
                          <a:solidFill>
                            <a:schemeClr val="tx1"/>
                          </a:solidFill>
                          <a:effectLst/>
                          <a:latin typeface="ＭＳ Ｐゴシック" pitchFamily="50" charset="-128"/>
                          <a:ea typeface="ＭＳ Ｐゴシック" pitchFamily="50" charset="-128"/>
                        </a:rPr>
                        <a:t>人以上世帯）</a:t>
                      </a:r>
                    </a:p>
                  </a:txBody>
                  <a:tcPr marL="0" marR="0" marT="46792" marB="46792"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algn="ctr" fontAlgn="ctr"/>
                      <a:r>
                        <a:rPr lang="en-US" altLang="ja-JP" sz="1000" b="0" i="0" u="none" strike="noStrike" dirty="0">
                          <a:latin typeface="ＭＳ Ｐゴシック" pitchFamily="50" charset="-128"/>
                          <a:ea typeface="ＭＳ Ｐゴシック" pitchFamily="50" charset="-128"/>
                        </a:rPr>
                        <a:t>18.5%</a:t>
                      </a:r>
                    </a:p>
                  </a:txBody>
                  <a:tcPr marL="9526" marR="9526" marT="9523"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383098">
                <a:tc gridSpan="2">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昼間人口</a:t>
                      </a: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〔H27〕</a:t>
                      </a:r>
                    </a:p>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900" b="0" i="0" u="none" strike="noStrike" cap="none" normalizeH="0" baseline="0" dirty="0" smtClean="0">
                          <a:ln>
                            <a:noFill/>
                          </a:ln>
                          <a:solidFill>
                            <a:schemeClr val="tx1"/>
                          </a:solidFill>
                          <a:effectLst/>
                          <a:latin typeface="ＭＳ Ｐゴシック" pitchFamily="50" charset="-128"/>
                          <a:ea typeface="ＭＳ Ｐゴシック" pitchFamily="50" charset="-128"/>
                        </a:rPr>
                        <a:t>（昼夜間人口比率）</a:t>
                      </a:r>
                    </a:p>
                  </a:txBody>
                  <a:tcPr marL="0" marR="0" marT="46792" marB="46792"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alpha val="80000"/>
                      </a:srgbClr>
                    </a:solidFill>
                  </a:tcPr>
                </a:tc>
                <a:tc hMerge="1">
                  <a:txBody>
                    <a:bodyPr/>
                    <a:lstStyle/>
                    <a:p>
                      <a:endParaRPr kumimoji="1" lang="ja-JP" altLang="en-US"/>
                    </a:p>
                  </a:txBody>
                  <a:tcPr/>
                </a:tc>
                <a:tc>
                  <a:txBody>
                    <a:bodyPr/>
                    <a:lstStyle/>
                    <a:p>
                      <a:pPr marL="85725" marR="0" lvl="0" indent="-85725" algn="ctr" defTabSz="914400" rtl="0" eaLnBrk="1" fontAlgn="base" latinLnBrk="0" hangingPunct="1">
                        <a:lnSpc>
                          <a:spcPct val="100000"/>
                        </a:lnSpc>
                        <a:spcBef>
                          <a:spcPct val="20000"/>
                        </a:spcBef>
                        <a:spcAft>
                          <a:spcPct val="0"/>
                        </a:spcAft>
                        <a:buClrTx/>
                        <a:buSzTx/>
                        <a:buFontTx/>
                        <a:buNone/>
                        <a:tabLst/>
                      </a:pP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803,546</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人（</a:t>
                      </a: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251%</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a:t>
                      </a:r>
                    </a:p>
                  </a:txBody>
                  <a:tcPr marL="9526" marR="9526" marT="9523"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alpha val="80000"/>
                      </a:srgbClr>
                    </a:solidFill>
                  </a:tcPr>
                </a:tc>
              </a:tr>
              <a:tr h="245960">
                <a:tc gridSpan="2">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人口密度</a:t>
                      </a: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〔H27〕</a:t>
                      </a:r>
                    </a:p>
                  </a:txBody>
                  <a:tcPr marL="0" marR="0" marT="46792" marB="46792"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kumimoji="1" lang="ja-JP" altLang="en-US"/>
                    </a:p>
                  </a:txBody>
                  <a:tcPr/>
                </a:tc>
                <a:tc>
                  <a:txBody>
                    <a:bodyPr/>
                    <a:lstStyle/>
                    <a:p>
                      <a:pPr algn="ctr" fontAlgn="ctr"/>
                      <a:r>
                        <a:rPr lang="en-US" altLang="ja-JP" sz="1000" b="0" i="0" u="none" strike="noStrike" dirty="0">
                          <a:latin typeface="ＭＳ Ｐゴシック" pitchFamily="50" charset="-128"/>
                          <a:ea typeface="ＭＳ Ｐゴシック" pitchFamily="50" charset="-128"/>
                        </a:rPr>
                        <a:t>11,484</a:t>
                      </a:r>
                      <a:r>
                        <a:rPr lang="ja-JP" altLang="en-US" sz="1000" b="0" i="0" u="none" strike="noStrike" dirty="0">
                          <a:latin typeface="ＭＳ Ｐゴシック" pitchFamily="50" charset="-128"/>
                          <a:ea typeface="ＭＳ Ｐゴシック" pitchFamily="50" charset="-128"/>
                        </a:rPr>
                        <a:t>人</a:t>
                      </a:r>
                      <a:r>
                        <a:rPr lang="en-US" altLang="ja-JP" sz="1000" b="0" i="0" u="none" strike="noStrike" dirty="0">
                          <a:latin typeface="ＭＳ Ｐゴシック" pitchFamily="50" charset="-128"/>
                          <a:ea typeface="ＭＳ Ｐゴシック" pitchFamily="50" charset="-128"/>
                        </a:rPr>
                        <a:t>/</a:t>
                      </a:r>
                      <a:r>
                        <a:rPr lang="en-US" sz="1000" b="0" i="0" u="none" strike="noStrike" dirty="0">
                          <a:latin typeface="ＭＳ Ｐゴシック" pitchFamily="50" charset="-128"/>
                          <a:ea typeface="ＭＳ Ｐゴシック" pitchFamily="50" charset="-128"/>
                        </a:rPr>
                        <a:t>ｋ㎡</a:t>
                      </a:r>
                    </a:p>
                  </a:txBody>
                  <a:tcPr marL="9526" marR="9526" marT="9523"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245960">
                <a:tc gridSpan="2">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外国籍住民数</a:t>
                      </a: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〔H27〕</a:t>
                      </a:r>
                    </a:p>
                  </a:txBody>
                  <a:tcPr marL="0" marR="0" marT="46792" marB="46792"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kumimoji="1" lang="ja-JP" altLang="en-US"/>
                    </a:p>
                  </a:txBody>
                  <a:tcPr/>
                </a:tc>
                <a:tc>
                  <a:txBody>
                    <a:bodyPr/>
                    <a:lstStyle/>
                    <a:p>
                      <a:pPr algn="ctr" fontAlgn="ctr"/>
                      <a:r>
                        <a:rPr lang="en-US" altLang="ja-JP" sz="1000" b="0" i="0" u="none" strike="noStrike">
                          <a:latin typeface="ＭＳ Ｐゴシック" pitchFamily="50" charset="-128"/>
                          <a:ea typeface="ＭＳ Ｐゴシック" pitchFamily="50" charset="-128"/>
                        </a:rPr>
                        <a:t>10,106</a:t>
                      </a:r>
                      <a:r>
                        <a:rPr lang="ja-JP" altLang="en-US" sz="1000" b="0" i="0" u="none" strike="noStrike">
                          <a:latin typeface="ＭＳ Ｐゴシック" pitchFamily="50" charset="-128"/>
                          <a:ea typeface="ＭＳ Ｐゴシック" pitchFamily="50" charset="-128"/>
                        </a:rPr>
                        <a:t>人</a:t>
                      </a:r>
                    </a:p>
                  </a:txBody>
                  <a:tcPr marL="9526" marR="9526" marT="9523"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245960">
                <a:tc gridSpan="2">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000" b="0" i="0" u="none" strike="noStrike" cap="none" normalizeH="0" baseline="0" smtClean="0">
                          <a:ln>
                            <a:noFill/>
                          </a:ln>
                          <a:solidFill>
                            <a:schemeClr val="tx1"/>
                          </a:solidFill>
                          <a:effectLst/>
                          <a:latin typeface="ＭＳ Ｐゴシック" pitchFamily="50" charset="-128"/>
                          <a:ea typeface="ＭＳ Ｐゴシック" pitchFamily="50" charset="-128"/>
                        </a:rPr>
                        <a:t>面積</a:t>
                      </a:r>
                    </a:p>
                  </a:txBody>
                  <a:tcPr marL="0" marR="0" marT="46792" marB="46792"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FFFF99">
                        <a:alpha val="80000"/>
                      </a:srgbClr>
                    </a:solidFill>
                  </a:tcPr>
                </a:tc>
                <a:tc hMerge="1">
                  <a:txBody>
                    <a:bodyPr/>
                    <a:lstStyle/>
                    <a:p>
                      <a:endParaRPr kumimoji="1" lang="ja-JP" altLang="en-US"/>
                    </a:p>
                  </a:txBody>
                  <a:tcPr/>
                </a:tc>
                <a:tc>
                  <a:txBody>
                    <a:bodyPr/>
                    <a:lstStyle/>
                    <a:p>
                      <a:pPr algn="ctr" fontAlgn="ctr"/>
                      <a:r>
                        <a:rPr lang="en-US" sz="1000" b="0" i="0" u="none" strike="noStrike" dirty="0">
                          <a:latin typeface="ＭＳ Ｐゴシック" pitchFamily="50" charset="-128"/>
                          <a:ea typeface="ＭＳ Ｐゴシック" pitchFamily="50" charset="-128"/>
                        </a:rPr>
                        <a:t>27.90ｋ㎡</a:t>
                      </a:r>
                    </a:p>
                  </a:txBody>
                  <a:tcPr marL="9526" marR="9526" marT="9523"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FFFF99">
                        <a:alpha val="80000"/>
                      </a:srgbClr>
                    </a:solidFill>
                  </a:tcPr>
                </a:tc>
              </a:tr>
            </a:tbl>
          </a:graphicData>
        </a:graphic>
      </p:graphicFrame>
      <p:graphicFrame>
        <p:nvGraphicFramePr>
          <p:cNvPr id="20" name="グラフ 19"/>
          <p:cNvGraphicFramePr>
            <a:graphicFrameLocks/>
          </p:cNvGraphicFramePr>
          <p:nvPr/>
        </p:nvGraphicFramePr>
        <p:xfrm>
          <a:off x="2627784" y="1844824"/>
          <a:ext cx="5705648" cy="2267706"/>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21" name="グラフ 20"/>
          <p:cNvGraphicFramePr>
            <a:graphicFrameLocks/>
          </p:cNvGraphicFramePr>
          <p:nvPr/>
        </p:nvGraphicFramePr>
        <p:xfrm>
          <a:off x="2699792" y="4338000"/>
          <a:ext cx="3456000" cy="2520000"/>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22" name="グラフ 21"/>
          <p:cNvGraphicFramePr>
            <a:graphicFrameLocks/>
          </p:cNvGraphicFramePr>
          <p:nvPr/>
        </p:nvGraphicFramePr>
        <p:xfrm>
          <a:off x="5763225" y="4258469"/>
          <a:ext cx="3276000" cy="2520000"/>
        </p:xfrm>
        <a:graphic>
          <a:graphicData uri="http://schemas.openxmlformats.org/drawingml/2006/chart">
            <c:chart xmlns:c="http://schemas.openxmlformats.org/drawingml/2006/chart" xmlns:r="http://schemas.openxmlformats.org/officeDocument/2006/relationships" r:id="rId4"/>
          </a:graphicData>
        </a:graphic>
      </p:graphicFrame>
      <p:sp>
        <p:nvSpPr>
          <p:cNvPr id="23" name="正方形/長方形 27"/>
          <p:cNvSpPr>
            <a:spLocks noChangeArrowheads="1"/>
          </p:cNvSpPr>
          <p:nvPr/>
        </p:nvSpPr>
        <p:spPr bwMode="auto">
          <a:xfrm>
            <a:off x="8112125" y="24526"/>
            <a:ext cx="1031875" cy="261610"/>
          </a:xfrm>
          <a:prstGeom prst="rect">
            <a:avLst/>
          </a:prstGeom>
          <a:noFill/>
          <a:ln w="9525">
            <a:noFill/>
            <a:miter lim="800000"/>
            <a:headEnd/>
            <a:tailEnd/>
          </a:ln>
        </p:spPr>
        <p:txBody>
          <a:bodyPr>
            <a:spAutoFit/>
          </a:bodyPr>
          <a:lstStyle/>
          <a:p>
            <a:pPr algn="r"/>
            <a:r>
              <a:rPr lang="ja-JP" altLang="en-US" sz="1100" b="1" dirty="0" smtClean="0">
                <a:solidFill>
                  <a:srgbClr val="000000"/>
                </a:solidFill>
                <a:latin typeface="ＭＳ Ｐゴシック" charset="-128"/>
                <a:ea typeface="Meiryo UI" pitchFamily="50" charset="-128"/>
                <a:cs typeface="Meiryo UI" pitchFamily="50" charset="-128"/>
              </a:rPr>
              <a:t>すがた</a:t>
            </a:r>
            <a:r>
              <a:rPr lang="en-US" altLang="ja-JP" sz="1100" b="1" dirty="0" smtClean="0">
                <a:solidFill>
                  <a:srgbClr val="000000"/>
                </a:solidFill>
                <a:latin typeface="ＭＳ Ｐゴシック" charset="-128"/>
                <a:ea typeface="Meiryo UI" pitchFamily="50" charset="-128"/>
                <a:cs typeface="Meiryo UI" pitchFamily="50" charset="-128"/>
              </a:rPr>
              <a:t>-</a:t>
            </a:r>
            <a:r>
              <a:rPr lang="ja-JP" altLang="en-US" sz="1100" b="1" dirty="0" smtClean="0">
                <a:solidFill>
                  <a:srgbClr val="000000"/>
                </a:solidFill>
                <a:latin typeface="ＭＳ Ｐゴシック" charset="-128"/>
                <a:ea typeface="Meiryo UI" pitchFamily="50" charset="-128"/>
                <a:cs typeface="Meiryo UI" pitchFamily="50" charset="-128"/>
              </a:rPr>
              <a:t>３２</a:t>
            </a:r>
            <a:endParaRPr lang="ja-JP" altLang="en-US" sz="1200" b="1" dirty="0">
              <a:solidFill>
                <a:srgbClr val="000000"/>
              </a:solidFill>
              <a:latin typeface="ＭＳ Ｐゴシック" charset="-128"/>
              <a:ea typeface="Meiryo UI" pitchFamily="50" charset="-128"/>
              <a:cs typeface="Meiryo UI" pitchFamily="50" charset="-128"/>
            </a:endParaRPr>
          </a:p>
        </p:txBody>
      </p:sp>
    </p:spTree>
  </p:cSld>
  <p:clrMapOvr>
    <a:masterClrMapping/>
  </p:clrMapOvr>
  <p:timing>
    <p:tnLst>
      <p:par>
        <p:cTn id="1" dur="indefinite" restart="never" nodeType="tmRoot"/>
      </p:par>
    </p:tnLst>
  </p:timing>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866" name="タイトル 3"/>
          <p:cNvSpPr txBox="1">
            <a:spLocks/>
          </p:cNvSpPr>
          <p:nvPr/>
        </p:nvSpPr>
        <p:spPr bwMode="auto">
          <a:xfrm>
            <a:off x="107950" y="260350"/>
            <a:ext cx="8928100" cy="6399757"/>
          </a:xfrm>
          <a:prstGeom prst="rect">
            <a:avLst/>
          </a:prstGeom>
          <a:noFill/>
          <a:ln w="19050" algn="ctr">
            <a:solidFill>
              <a:schemeClr val="accent2"/>
            </a:solidFill>
            <a:miter lim="800000"/>
            <a:headEnd/>
            <a:tailEnd/>
          </a:ln>
          <a:extLst>
            <a:ext uri="{909E8E84-426E-40DD-AFC4-6F175D3DCCD1}">
              <a14:hiddenFill xmlns="" xmlns:a14="http://schemas.microsoft.com/office/drawing/2010/main">
                <a:solidFill>
                  <a:srgbClr val="FFFFFF"/>
                </a:solidFill>
              </a14:hiddenFill>
            </a:ext>
          </a:extLst>
        </p:spPr>
        <p:txBody>
          <a:bodyPr/>
          <a:lstStyle>
            <a:lvl1pPr marL="171450" indent="-171450"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buFont typeface="Wingdings" pitchFamily="2" charset="2"/>
              <a:buChar char="u"/>
            </a:pPr>
            <a:endParaRPr lang="en-US" altLang="ja-JP" sz="900">
              <a:solidFill>
                <a:srgbClr val="000000"/>
              </a:solidFill>
              <a:latin typeface="Meiryo UI" pitchFamily="50" charset="-128"/>
              <a:ea typeface="Meiryo UI" pitchFamily="50" charset="-128"/>
              <a:cs typeface="Meiryo UI" pitchFamily="50" charset="-128"/>
            </a:endParaRPr>
          </a:p>
        </p:txBody>
      </p:sp>
      <p:sp>
        <p:nvSpPr>
          <p:cNvPr id="3" name="テキスト ボックス 2"/>
          <p:cNvSpPr txBox="1"/>
          <p:nvPr/>
        </p:nvSpPr>
        <p:spPr bwMode="gray">
          <a:xfrm>
            <a:off x="250825" y="163513"/>
            <a:ext cx="3960813" cy="185737"/>
          </a:xfrm>
          <a:prstGeom prst="rect">
            <a:avLst/>
          </a:prstGeom>
          <a:solidFill>
            <a:schemeClr val="accent2">
              <a:lumMod val="75000"/>
            </a:schemeClr>
          </a:solidFill>
          <a:ln w="22225">
            <a:solidFill>
              <a:schemeClr val="accent2">
                <a:lumMod val="75000"/>
              </a:schemeClr>
            </a:solidFill>
          </a:ln>
        </p:spPr>
        <p:txBody>
          <a:bodyPr lIns="0" tIns="0" rIns="0" bIns="0" anchor="ctr">
            <a:spAutoFit/>
          </a:bodyPr>
          <a:lstStyle/>
          <a:p>
            <a:pPr algn="ctr">
              <a:defRPr/>
            </a:pPr>
            <a:r>
              <a:rPr lang="ja-JP" altLang="en-US" sz="1200" b="1" dirty="0">
                <a:solidFill>
                  <a:schemeClr val="bg1"/>
                </a:solidFill>
                <a:latin typeface="Meiryo UI" pitchFamily="50" charset="-128"/>
                <a:ea typeface="Meiryo UI" pitchFamily="50" charset="-128"/>
                <a:cs typeface="Meiryo UI" pitchFamily="50" charset="-128"/>
              </a:rPr>
              <a:t>総合区の状況（統計データ）＜</a:t>
            </a:r>
            <a:r>
              <a:rPr lang="en-US" altLang="ja-JP" sz="1200" b="1" dirty="0">
                <a:solidFill>
                  <a:schemeClr val="bg1"/>
                </a:solidFill>
                <a:latin typeface="Meiryo UI" pitchFamily="50" charset="-128"/>
                <a:ea typeface="Meiryo UI" pitchFamily="50" charset="-128"/>
                <a:cs typeface="Meiryo UI" pitchFamily="50" charset="-128"/>
              </a:rPr>
              <a:t>2</a:t>
            </a:r>
            <a:r>
              <a:rPr lang="ja-JP" altLang="en-US" sz="1200" b="1" dirty="0">
                <a:solidFill>
                  <a:schemeClr val="bg1"/>
                </a:solidFill>
                <a:latin typeface="Meiryo UI" pitchFamily="50" charset="-128"/>
                <a:ea typeface="Meiryo UI" pitchFamily="50" charset="-128"/>
                <a:cs typeface="Meiryo UI" pitchFamily="50" charset="-128"/>
              </a:rPr>
              <a:t>／</a:t>
            </a:r>
            <a:r>
              <a:rPr lang="en-US" altLang="ja-JP" sz="1200" b="1" dirty="0">
                <a:solidFill>
                  <a:schemeClr val="bg1"/>
                </a:solidFill>
                <a:latin typeface="Meiryo UI" pitchFamily="50" charset="-128"/>
                <a:ea typeface="Meiryo UI" pitchFamily="50" charset="-128"/>
                <a:cs typeface="Meiryo UI" pitchFamily="50" charset="-128"/>
              </a:rPr>
              <a:t>3</a:t>
            </a:r>
            <a:r>
              <a:rPr lang="ja-JP" altLang="en-US" sz="1200" b="1" dirty="0">
                <a:solidFill>
                  <a:schemeClr val="bg1"/>
                </a:solidFill>
                <a:latin typeface="Meiryo UI" pitchFamily="50" charset="-128"/>
                <a:ea typeface="Meiryo UI" pitchFamily="50" charset="-128"/>
                <a:cs typeface="Meiryo UI" pitchFamily="50" charset="-128"/>
              </a:rPr>
              <a:t>＞</a:t>
            </a:r>
          </a:p>
        </p:txBody>
      </p:sp>
      <p:sp>
        <p:nvSpPr>
          <p:cNvPr id="36868" name="テキスト ボックス 24"/>
          <p:cNvSpPr txBox="1">
            <a:spLocks noChangeArrowheads="1"/>
          </p:cNvSpPr>
          <p:nvPr/>
        </p:nvSpPr>
        <p:spPr bwMode="auto">
          <a:xfrm>
            <a:off x="187325" y="314268"/>
            <a:ext cx="360363" cy="6300787"/>
          </a:xfrm>
          <a:prstGeom prst="rect">
            <a:avLst/>
          </a:prstGeom>
          <a:solidFill>
            <a:srgbClr val="993300"/>
          </a:solidFill>
          <a:ln>
            <a:noFill/>
          </a:ln>
          <a:extLst>
            <a:ext uri="{91240B29-F687-4F45-9708-019B960494DF}">
              <a14:hiddenLine xmlns="" xmlns:a14="http://schemas.microsoft.com/office/drawing/2010/main" w="22225">
                <a:solidFill>
                  <a:srgbClr val="000000"/>
                </a:solidFill>
                <a:miter lim="800000"/>
                <a:headEnd/>
                <a:tailEnd/>
              </a14:hiddenLine>
            </a:ext>
          </a:extLst>
        </p:spPr>
        <p:txBody>
          <a:bodyPr vert="eaVert" lIns="0" tIns="0" rIns="0" bIns="0" anchor="ct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algn="ctr" eaLnBrk="1" hangingPunct="1"/>
            <a:r>
              <a:rPr lang="ja-JP" altLang="en-US" sz="1200" b="1">
                <a:solidFill>
                  <a:schemeClr val="bg1"/>
                </a:solidFill>
                <a:latin typeface="ＭＳ ゴシック" pitchFamily="49" charset="-128"/>
                <a:ea typeface="ＭＳ ゴシック" pitchFamily="49" charset="-128"/>
              </a:rPr>
              <a:t>産　業</a:t>
            </a:r>
          </a:p>
        </p:txBody>
      </p:sp>
      <p:graphicFrame>
        <p:nvGraphicFramePr>
          <p:cNvPr id="5" name="Group 30"/>
          <p:cNvGraphicFramePr>
            <a:graphicFrameLocks noGrp="1"/>
          </p:cNvGraphicFramePr>
          <p:nvPr/>
        </p:nvGraphicFramePr>
        <p:xfrm>
          <a:off x="828675" y="1268413"/>
          <a:ext cx="2268537" cy="1971701"/>
        </p:xfrm>
        <a:graphic>
          <a:graphicData uri="http://schemas.openxmlformats.org/drawingml/2006/table">
            <a:tbl>
              <a:tblPr/>
              <a:tblGrid>
                <a:gridCol w="239074"/>
                <a:gridCol w="877191"/>
                <a:gridCol w="1152272"/>
              </a:tblGrid>
              <a:tr h="245958">
                <a:tc gridSpan="3">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000" b="1" i="0" u="none" strike="noStrike" cap="none" normalizeH="0" baseline="0" dirty="0" smtClean="0">
                          <a:ln>
                            <a:noFill/>
                          </a:ln>
                          <a:solidFill>
                            <a:schemeClr val="tx1"/>
                          </a:solidFill>
                          <a:effectLst/>
                          <a:latin typeface="ＭＳ Ｐゴシック" pitchFamily="50" charset="-128"/>
                          <a:ea typeface="ＭＳ Ｐゴシック" pitchFamily="50" charset="-128"/>
                        </a:rPr>
                        <a:t>区内総生産</a:t>
                      </a:r>
                    </a:p>
                  </a:txBody>
                  <a:tcPr marL="54013" marR="54013" marT="46792" marB="46792" anchor="ct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9900"/>
                    </a:solidFill>
                  </a:tcPr>
                </a:tc>
                <a:tc hMerge="1">
                  <a:txBody>
                    <a:bodyPr/>
                    <a:lstStyle/>
                    <a:p>
                      <a:endParaRPr kumimoji="1" lang="ja-JP" altLang="en-US"/>
                    </a:p>
                  </a:txBody>
                  <a:tcPr/>
                </a:tc>
                <a:tc hMerge="1">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1" lang="ja-JP" altLang="en-US" sz="1000" b="1"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54000" marR="54000" marT="46800" marB="46800" anchor="ct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9900"/>
                    </a:solidFill>
                  </a:tcPr>
                </a:tc>
              </a:tr>
              <a:tr h="287950">
                <a:tc gridSpan="2">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総生産</a:t>
                      </a:r>
                    </a:p>
                  </a:txBody>
                  <a:tcPr marL="54013" marR="54013" marT="46792" marB="46792"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solidFill>
                      <a:schemeClr val="bg1"/>
                    </a:solidFill>
                  </a:tcPr>
                </a:tc>
                <a:tc hMerge="1">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54000" marR="54000" marT="46800" marB="46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c>
                  <a:txBody>
                    <a:bodyPr/>
                    <a:lstStyle/>
                    <a:p>
                      <a:pPr algn="ctr" fontAlgn="ctr"/>
                      <a:r>
                        <a:rPr lang="ja-JP" altLang="en-US" sz="1000" b="0" i="0" u="none" strike="noStrike" dirty="0">
                          <a:latin typeface="ＭＳ Ｐゴシック" pitchFamily="50" charset="-128"/>
                          <a:ea typeface="ＭＳ Ｐゴシック" pitchFamily="50" charset="-128"/>
                        </a:rPr>
                        <a:t>  </a:t>
                      </a:r>
                      <a:r>
                        <a:rPr lang="en-US" altLang="ja-JP" sz="1000" b="0" i="0" u="none" strike="noStrike" dirty="0">
                          <a:latin typeface="ＭＳ Ｐゴシック" pitchFamily="50" charset="-128"/>
                          <a:ea typeface="ＭＳ Ｐゴシック" pitchFamily="50" charset="-128"/>
                        </a:rPr>
                        <a:t>7</a:t>
                      </a:r>
                      <a:r>
                        <a:rPr lang="ja-JP" altLang="en-US" sz="1000" b="0" i="0" u="none" strike="noStrike" dirty="0">
                          <a:latin typeface="ＭＳ Ｐゴシック" pitchFamily="50" charset="-128"/>
                          <a:ea typeface="ＭＳ Ｐゴシック" pitchFamily="50" charset="-128"/>
                        </a:rPr>
                        <a:t>兆</a:t>
                      </a:r>
                      <a:r>
                        <a:rPr lang="en-US" altLang="ja-JP" sz="1000" b="0" i="0" u="none" strike="noStrike" dirty="0">
                          <a:latin typeface="ＭＳ Ｐゴシック" pitchFamily="50" charset="-128"/>
                          <a:ea typeface="ＭＳ Ｐゴシック" pitchFamily="50" charset="-128"/>
                        </a:rPr>
                        <a:t>5,736</a:t>
                      </a:r>
                      <a:r>
                        <a:rPr lang="ja-JP" altLang="en-US" sz="1000" b="0" i="0" u="none" strike="noStrike" dirty="0">
                          <a:latin typeface="ＭＳ Ｐゴシック" pitchFamily="50" charset="-128"/>
                          <a:ea typeface="ＭＳ Ｐゴシック" pitchFamily="50" charset="-128"/>
                        </a:rPr>
                        <a:t>億円</a:t>
                      </a:r>
                    </a:p>
                  </a:txBody>
                  <a:tcPr marL="9527" marR="9527" marT="9523"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r>
              <a:tr h="287289">
                <a:tc rowSpan="4">
                  <a:txBody>
                    <a:bodyPr/>
                    <a:lstStyle/>
                    <a:p>
                      <a:pPr marL="0" marR="0" lvl="0" indent="0" algn="ctr" defTabSz="914400" rtl="0" eaLnBrk="1" fontAlgn="base" latinLnBrk="0" hangingPunct="1">
                        <a:lnSpc>
                          <a:spcPct val="80000"/>
                        </a:lnSpc>
                        <a:spcBef>
                          <a:spcPct val="0"/>
                        </a:spcBef>
                        <a:spcAft>
                          <a:spcPct val="0"/>
                        </a:spcAft>
                        <a:buClrTx/>
                        <a:buSzTx/>
                        <a:buFontTx/>
                        <a:buNone/>
                        <a:tabLst/>
                        <a:defRPr/>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業種</a:t>
                      </a: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4</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分類別</a:t>
                      </a:r>
                    </a:p>
                  </a:txBody>
                  <a:tcPr marL="54013" marR="54013" marT="46792" marB="46792" vert="eaVert"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製造業</a:t>
                      </a:r>
                    </a:p>
                  </a:txBody>
                  <a:tcPr marL="54013" marR="54013" marT="46792" marB="46792"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c>
                  <a:txBody>
                    <a:bodyPr/>
                    <a:lstStyle/>
                    <a:p>
                      <a:pPr algn="ctr" fontAlgn="ctr"/>
                      <a:r>
                        <a:rPr lang="en-US" altLang="ja-JP" sz="1000" b="0" i="0" u="none" strike="noStrike" dirty="0">
                          <a:latin typeface="ＭＳ Ｐゴシック" pitchFamily="50" charset="-128"/>
                          <a:ea typeface="ＭＳ Ｐゴシック" pitchFamily="50" charset="-128"/>
                        </a:rPr>
                        <a:t>7.3%</a:t>
                      </a:r>
                    </a:p>
                  </a:txBody>
                  <a:tcPr marL="9527" marR="9527" marT="9523"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r>
              <a:tr h="287289">
                <a:tc vMerge="1">
                  <a:txBody>
                    <a:bodyPr/>
                    <a:lstStyle/>
                    <a:p>
                      <a:endParaRPr kumimoji="1" lang="ja-JP" altLang="en-US"/>
                    </a:p>
                  </a:txBody>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卸・小売業</a:t>
                      </a:r>
                    </a:p>
                  </a:txBody>
                  <a:tcPr marL="54013" marR="54013" marT="46792" marB="46792"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c>
                  <a:txBody>
                    <a:bodyPr/>
                    <a:lstStyle/>
                    <a:p>
                      <a:pPr algn="ctr" fontAlgn="ctr"/>
                      <a:r>
                        <a:rPr lang="en-US" altLang="ja-JP" sz="1000" b="0" i="0" u="none" strike="noStrike" dirty="0">
                          <a:latin typeface="ＭＳ Ｐゴシック" pitchFamily="50" charset="-128"/>
                          <a:ea typeface="ＭＳ Ｐゴシック" pitchFamily="50" charset="-128"/>
                        </a:rPr>
                        <a:t>29.6%</a:t>
                      </a:r>
                    </a:p>
                  </a:txBody>
                  <a:tcPr marL="9527" marR="9527" marT="9523"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r>
              <a:tr h="287289">
                <a:tc vMerge="1">
                  <a:txBody>
                    <a:bodyPr/>
                    <a:lstStyle/>
                    <a:p>
                      <a:endParaRPr kumimoji="1" lang="ja-JP" altLang="en-US"/>
                    </a:p>
                  </a:txBody>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サービス業</a:t>
                      </a:r>
                    </a:p>
                  </a:txBody>
                  <a:tcPr marL="54013" marR="54013" marT="46792" marB="46792"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c>
                  <a:txBody>
                    <a:bodyPr/>
                    <a:lstStyle/>
                    <a:p>
                      <a:pPr algn="ctr" fontAlgn="ctr"/>
                      <a:r>
                        <a:rPr lang="en-US" altLang="ja-JP" sz="1000" b="0" i="0" u="none" strike="noStrike" dirty="0">
                          <a:latin typeface="ＭＳ Ｐゴシック" pitchFamily="50" charset="-128"/>
                          <a:ea typeface="ＭＳ Ｐゴシック" pitchFamily="50" charset="-128"/>
                        </a:rPr>
                        <a:t>59.9%</a:t>
                      </a:r>
                    </a:p>
                  </a:txBody>
                  <a:tcPr marL="9527" marR="9527" marT="9523"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r>
              <a:tr h="287950">
                <a:tc vMerge="1">
                  <a:txBody>
                    <a:bodyPr/>
                    <a:lstStyle/>
                    <a:p>
                      <a:endParaRPr kumimoji="1" lang="ja-JP" altLang="en-US"/>
                    </a:p>
                  </a:txBody>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その他</a:t>
                      </a:r>
                    </a:p>
                  </a:txBody>
                  <a:tcPr marL="54013" marR="54013" marT="46792" marB="46792"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algn="ctr" fontAlgn="ctr"/>
                      <a:r>
                        <a:rPr lang="en-US" altLang="ja-JP" sz="1000" b="0" i="0" u="none" strike="noStrike" dirty="0">
                          <a:latin typeface="ＭＳ Ｐゴシック" pitchFamily="50" charset="-128"/>
                          <a:ea typeface="ＭＳ Ｐゴシック" pitchFamily="50" charset="-128"/>
                        </a:rPr>
                        <a:t>3.2%</a:t>
                      </a:r>
                    </a:p>
                  </a:txBody>
                  <a:tcPr marL="9527" marR="9527" marT="9523"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287950">
                <a:tc gridSpan="2">
                  <a:txBody>
                    <a:bodyPr/>
                    <a:lstStyle/>
                    <a:p>
                      <a:pPr marL="0" marR="0" lvl="0" indent="0" algn="ctr" defTabSz="914400" rtl="0" eaLnBrk="1" fontAlgn="base" latinLnBrk="0" hangingPunct="1">
                        <a:lnSpc>
                          <a:spcPct val="8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企業本社数</a:t>
                      </a:r>
                    </a:p>
                  </a:txBody>
                  <a:tcPr marL="54013" marR="54013" marT="46792" marB="46792"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kumimoji="1" lang="ja-JP" altLang="en-US"/>
                    </a:p>
                  </a:txBody>
                  <a:tcPr/>
                </a:tc>
                <a:tc>
                  <a:txBody>
                    <a:bodyPr/>
                    <a:lstStyle/>
                    <a:p>
                      <a:pPr algn="ctr" fontAlgn="ctr"/>
                      <a:r>
                        <a:rPr lang="en-US" altLang="ja-JP" sz="1000" b="0" i="0" u="none" strike="noStrike" dirty="0" smtClean="0">
                          <a:latin typeface="ＭＳ Ｐゴシック" pitchFamily="50" charset="-128"/>
                          <a:ea typeface="ＭＳ Ｐゴシック" pitchFamily="50" charset="-128"/>
                        </a:rPr>
                        <a:t>17,191</a:t>
                      </a:r>
                      <a:r>
                        <a:rPr lang="ja-JP" altLang="en-US" sz="1000" b="0" i="0" u="none" strike="noStrike" dirty="0" smtClean="0">
                          <a:latin typeface="ＭＳ Ｐゴシック" pitchFamily="50" charset="-128"/>
                          <a:ea typeface="ＭＳ Ｐゴシック" pitchFamily="50" charset="-128"/>
                        </a:rPr>
                        <a:t>社</a:t>
                      </a:r>
                      <a:endParaRPr lang="ja-JP" altLang="en-US" sz="1000" b="0" i="0" u="none" strike="noStrike" dirty="0">
                        <a:latin typeface="ＭＳ Ｐゴシック" pitchFamily="50" charset="-128"/>
                        <a:ea typeface="ＭＳ Ｐゴシック" pitchFamily="50" charset="-128"/>
                      </a:endParaRPr>
                    </a:p>
                  </a:txBody>
                  <a:tcPr marL="9527" marR="9527" marT="9523"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r>
            </a:tbl>
          </a:graphicData>
        </a:graphic>
      </p:graphicFrame>
      <p:sp>
        <p:nvSpPr>
          <p:cNvPr id="36896" name="Rectangle 86"/>
          <p:cNvSpPr>
            <a:spLocks noChangeArrowheads="1"/>
          </p:cNvSpPr>
          <p:nvPr/>
        </p:nvSpPr>
        <p:spPr bwMode="auto">
          <a:xfrm>
            <a:off x="5638800" y="3450633"/>
            <a:ext cx="2159000" cy="157162"/>
          </a:xfrm>
          <a:prstGeom prst="rect">
            <a:avLst/>
          </a:prstGeom>
          <a:solidFill>
            <a:srgbClr val="008000"/>
          </a:solidFill>
          <a:ln>
            <a:noFill/>
          </a:ln>
          <a:extLst>
            <a:ext uri="{91240B29-F687-4F45-9708-019B960494DF}">
              <a14:hiddenLine xmlns="" xmlns:a14="http://schemas.microsoft.com/office/drawing/2010/main" w="9525" algn="ctr">
                <a:solidFill>
                  <a:srgbClr val="000000"/>
                </a:solidFill>
                <a:miter lim="800000"/>
                <a:headEnd/>
                <a:tailEnd/>
              </a14:hiddenLine>
            </a:ext>
          </a:extLst>
        </p:spPr>
        <p:txBody>
          <a:bodyPr wrap="none" anchor="ct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algn="ctr" eaLnBrk="1" hangingPunct="1"/>
            <a:r>
              <a:rPr lang="ja-JP" altLang="en-US" sz="1000" b="1">
                <a:solidFill>
                  <a:schemeClr val="bg1"/>
                </a:solidFill>
              </a:rPr>
              <a:t>産業別就業者数の推移</a:t>
            </a:r>
          </a:p>
        </p:txBody>
      </p:sp>
      <p:sp>
        <p:nvSpPr>
          <p:cNvPr id="36897" name="テキスト ボックス 33"/>
          <p:cNvSpPr txBox="1">
            <a:spLocks noChangeArrowheads="1"/>
          </p:cNvSpPr>
          <p:nvPr/>
        </p:nvSpPr>
        <p:spPr bwMode="auto">
          <a:xfrm>
            <a:off x="8027988" y="6465295"/>
            <a:ext cx="865187" cy="2000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r>
              <a:rPr lang="ja-JP" altLang="en-US" sz="700"/>
              <a:t>（</a:t>
            </a:r>
            <a:r>
              <a:rPr lang="en-US" altLang="ja-JP" sz="700"/>
              <a:t>H27</a:t>
            </a:r>
            <a:r>
              <a:rPr lang="ja-JP" altLang="en-US" sz="700"/>
              <a:t>国勢調査）</a:t>
            </a:r>
            <a:endParaRPr lang="en-US" altLang="ja-JP" sz="700"/>
          </a:p>
        </p:txBody>
      </p:sp>
      <p:graphicFrame>
        <p:nvGraphicFramePr>
          <p:cNvPr id="9" name="Group 30"/>
          <p:cNvGraphicFramePr>
            <a:graphicFrameLocks noGrp="1"/>
          </p:cNvGraphicFramePr>
          <p:nvPr/>
        </p:nvGraphicFramePr>
        <p:xfrm>
          <a:off x="3203575" y="1268413"/>
          <a:ext cx="2124075" cy="1973318"/>
        </p:xfrm>
        <a:graphic>
          <a:graphicData uri="http://schemas.openxmlformats.org/drawingml/2006/table">
            <a:tbl>
              <a:tblPr/>
              <a:tblGrid>
                <a:gridCol w="239026"/>
                <a:gridCol w="877014"/>
                <a:gridCol w="1008035"/>
              </a:tblGrid>
              <a:tr h="245908">
                <a:tc gridSpan="3">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000" b="1" i="0" u="none" strike="noStrike" cap="none" normalizeH="0" baseline="0" dirty="0" smtClean="0">
                          <a:ln>
                            <a:noFill/>
                          </a:ln>
                          <a:solidFill>
                            <a:schemeClr val="tx1"/>
                          </a:solidFill>
                          <a:effectLst/>
                          <a:latin typeface="ＭＳ Ｐゴシック" pitchFamily="50" charset="-128"/>
                          <a:ea typeface="ＭＳ Ｐゴシック" pitchFamily="50" charset="-128"/>
                        </a:rPr>
                        <a:t>産業別就業者数</a:t>
                      </a:r>
                    </a:p>
                  </a:txBody>
                  <a:tcPr marL="54002" marR="54002" marT="46783" marB="46783" anchor="ct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9900"/>
                    </a:solidFill>
                  </a:tcPr>
                </a:tc>
                <a:tc hMerge="1">
                  <a:txBody>
                    <a:bodyPr/>
                    <a:lstStyle/>
                    <a:p>
                      <a:endParaRPr kumimoji="1" lang="ja-JP" altLang="en-US" dirty="0"/>
                    </a:p>
                  </a:txBody>
                  <a:tcPr/>
                </a:tc>
                <a:tc hMerge="1">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1" lang="ja-JP" altLang="en-US" sz="1000" b="1"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54000" marR="54000" marT="46800" marB="46800"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9900"/>
                    </a:solidFill>
                  </a:tcPr>
                </a:tc>
              </a:tr>
              <a:tr h="431838">
                <a:tc gridSpan="2">
                  <a:txBody>
                    <a:bodyPr/>
                    <a:lstStyle/>
                    <a:p>
                      <a:pPr marL="0" marR="0" lvl="0" indent="0" algn="ctr" defTabSz="914400" rtl="0" eaLnBrk="1" fontAlgn="base" latinLnBrk="0" hangingPunct="1">
                        <a:lnSpc>
                          <a:spcPct val="8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就業者数</a:t>
                      </a:r>
                    </a:p>
                  </a:txBody>
                  <a:tcPr marL="54002" marR="54002" marT="46783" marB="46783"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kumimoji="1" lang="ja-JP" altLang="en-US"/>
                    </a:p>
                  </a:txBody>
                  <a:tcPr/>
                </a:tc>
                <a:tc>
                  <a:txBody>
                    <a:bodyPr/>
                    <a:lstStyle/>
                    <a:p>
                      <a:pPr algn="ctr" fontAlgn="ctr"/>
                      <a:r>
                        <a:rPr lang="en-US" altLang="ja-JP" sz="1000" b="0" i="0" u="none" strike="noStrike" dirty="0" smtClean="0">
                          <a:latin typeface="ＭＳ Ｐゴシック" pitchFamily="50" charset="-128"/>
                          <a:ea typeface="ＭＳ Ｐゴシック" pitchFamily="50" charset="-128"/>
                        </a:rPr>
                        <a:t>138,746</a:t>
                      </a:r>
                      <a:r>
                        <a:rPr lang="ja-JP" altLang="en-US" sz="1000" b="0" i="0" u="none" strike="noStrike" dirty="0" smtClean="0">
                          <a:latin typeface="ＭＳ Ｐゴシック" pitchFamily="50" charset="-128"/>
                          <a:ea typeface="ＭＳ Ｐゴシック" pitchFamily="50" charset="-128"/>
                        </a:rPr>
                        <a:t>人</a:t>
                      </a:r>
                      <a:endParaRPr lang="en-US" altLang="ja-JP" sz="1000" b="0" i="0" u="none" strike="noStrike" dirty="0">
                        <a:latin typeface="ＭＳ Ｐゴシック" pitchFamily="50" charset="-128"/>
                        <a:ea typeface="ＭＳ Ｐゴシック" pitchFamily="50" charset="-128"/>
                      </a:endParaRPr>
                    </a:p>
                  </a:txBody>
                  <a:tcPr marL="9525" marR="9525" marT="9521"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359865">
                <a:tc rowSpan="4">
                  <a:txBody>
                    <a:bodyPr/>
                    <a:lstStyle/>
                    <a:p>
                      <a:pPr marL="0" marR="0" lvl="0" indent="0" algn="ctr" defTabSz="914400" rtl="0" eaLnBrk="1" fontAlgn="base" latinLnBrk="0" hangingPunct="1">
                        <a:lnSpc>
                          <a:spcPct val="8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内訳</a:t>
                      </a:r>
                    </a:p>
                  </a:txBody>
                  <a:tcPr marL="54002" marR="54002" marT="46783" marB="46783"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algn="ctr"/>
                      <a:r>
                        <a:rPr kumimoji="1" lang="ja-JP" altLang="en-US" sz="1000" dirty="0" smtClean="0">
                          <a:latin typeface="+mn-ea"/>
                          <a:ea typeface="+mn-ea"/>
                        </a:rPr>
                        <a:t>第一次産業</a:t>
                      </a:r>
                      <a:endParaRPr kumimoji="1" lang="ja-JP" altLang="en-US" sz="1000" dirty="0">
                        <a:latin typeface="+mn-ea"/>
                        <a:ea typeface="+mn-ea"/>
                      </a:endParaRPr>
                    </a:p>
                  </a:txBody>
                  <a:tcPr marL="54002" marR="54002" marT="46783" marB="4678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algn="ctr" fontAlgn="ctr"/>
                      <a:r>
                        <a:rPr lang="en-US" altLang="ja-JP" sz="1000" b="0" i="0" u="none" strike="noStrike" dirty="0">
                          <a:latin typeface="ＭＳ Ｐゴシック" pitchFamily="50" charset="-128"/>
                          <a:ea typeface="ＭＳ Ｐゴシック" pitchFamily="50" charset="-128"/>
                        </a:rPr>
                        <a:t>0.1%  </a:t>
                      </a:r>
                    </a:p>
                  </a:txBody>
                  <a:tcPr marL="9525" marR="9525" marT="9521"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359865">
                <a:tc vMerge="1">
                  <a:txBody>
                    <a:bodyPr/>
                    <a:lstStyle/>
                    <a:p>
                      <a:pPr marL="0" marR="0" lvl="0" indent="0" algn="ctr" defTabSz="914400" rtl="0" eaLnBrk="1" fontAlgn="base" latinLnBrk="0" hangingPunct="1">
                        <a:lnSpc>
                          <a:spcPct val="80000"/>
                        </a:lnSpc>
                        <a:spcBef>
                          <a:spcPct val="0"/>
                        </a:spcBef>
                        <a:spcAft>
                          <a:spcPct val="0"/>
                        </a:spcAft>
                        <a:buClrTx/>
                        <a:buSzTx/>
                        <a:buFontTx/>
                        <a:buNone/>
                        <a:tabLst/>
                      </a:pPr>
                      <a:endPar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54000" marR="54000" marT="46800" marB="4680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1000" dirty="0" smtClean="0">
                          <a:latin typeface="+mn-ea"/>
                          <a:ea typeface="+mn-ea"/>
                        </a:rPr>
                        <a:t>第二次産業</a:t>
                      </a:r>
                    </a:p>
                  </a:txBody>
                  <a:tcPr marL="54002" marR="54002" marT="46783" marB="4678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algn="ctr" fontAlgn="ctr"/>
                      <a:r>
                        <a:rPr lang="en-US" altLang="ja-JP" sz="1000" b="0" i="0" u="none" strike="noStrike" dirty="0">
                          <a:latin typeface="ＭＳ Ｐゴシック" pitchFamily="50" charset="-128"/>
                          <a:ea typeface="ＭＳ Ｐゴシック" pitchFamily="50" charset="-128"/>
                        </a:rPr>
                        <a:t>19.1%  </a:t>
                      </a:r>
                    </a:p>
                  </a:txBody>
                  <a:tcPr marL="9525" marR="9525" marT="9521"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359865">
                <a:tc vMerge="1">
                  <a:txBody>
                    <a:bodyPr/>
                    <a:lstStyle/>
                    <a:p>
                      <a:pPr marL="0" marR="0" lvl="0" indent="0" algn="ctr" defTabSz="914400" rtl="0" eaLnBrk="1" fontAlgn="base" latinLnBrk="0" hangingPunct="1">
                        <a:lnSpc>
                          <a:spcPct val="80000"/>
                        </a:lnSpc>
                        <a:spcBef>
                          <a:spcPct val="0"/>
                        </a:spcBef>
                        <a:spcAft>
                          <a:spcPct val="0"/>
                        </a:spcAft>
                        <a:buClrTx/>
                        <a:buSzTx/>
                        <a:buFontTx/>
                        <a:buNone/>
                        <a:tabLst/>
                      </a:pPr>
                      <a:endPar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54000" marR="54000" marT="46800" marB="4680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1000" smtClean="0">
                          <a:latin typeface="+mn-ea"/>
                          <a:ea typeface="+mn-ea"/>
                        </a:rPr>
                        <a:t>第三次産業</a:t>
                      </a:r>
                      <a:endParaRPr kumimoji="1" lang="ja-JP" altLang="en-US" sz="1000" dirty="0" smtClean="0">
                        <a:latin typeface="+mn-ea"/>
                        <a:ea typeface="+mn-ea"/>
                      </a:endParaRPr>
                    </a:p>
                  </a:txBody>
                  <a:tcPr marL="54002" marR="54002" marT="46783" marB="4678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algn="ctr" fontAlgn="ctr"/>
                      <a:r>
                        <a:rPr lang="en-US" altLang="ja-JP" sz="1000" b="0" i="0" u="none" strike="noStrike" dirty="0">
                          <a:latin typeface="ＭＳ Ｐゴシック" pitchFamily="50" charset="-128"/>
                          <a:ea typeface="ＭＳ Ｐゴシック" pitchFamily="50" charset="-128"/>
                        </a:rPr>
                        <a:t>80.8%  </a:t>
                      </a:r>
                    </a:p>
                  </a:txBody>
                  <a:tcPr marL="9525" marR="9525" marT="9521"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215919">
                <a:tc vMerge="1">
                  <a:txBody>
                    <a:bodyPr/>
                    <a:lstStyle/>
                    <a:p>
                      <a:pPr marL="0" marR="0" lvl="0" indent="0" algn="ctr" defTabSz="914400" rtl="0" eaLnBrk="1" fontAlgn="base" latinLnBrk="0" hangingPunct="1">
                        <a:lnSpc>
                          <a:spcPct val="80000"/>
                        </a:lnSpc>
                        <a:spcBef>
                          <a:spcPct val="0"/>
                        </a:spcBef>
                        <a:spcAft>
                          <a:spcPct val="0"/>
                        </a:spcAft>
                        <a:buClrTx/>
                        <a:buSzTx/>
                        <a:buFontTx/>
                        <a:buNone/>
                        <a:tabLst/>
                      </a:pPr>
                      <a:endPar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54000" marR="54000" marT="46800" marB="4680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gridSpan="2">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kumimoji="1" lang="en-US" altLang="ja-JP" sz="800" dirty="0" smtClean="0">
                          <a:latin typeface="+mn-ea"/>
                          <a:ea typeface="+mn-ea"/>
                        </a:rPr>
                        <a:t>※</a:t>
                      </a:r>
                      <a:r>
                        <a:rPr kumimoji="1" lang="ja-JP" altLang="en-US" sz="800" dirty="0" smtClean="0">
                          <a:latin typeface="+mn-ea"/>
                          <a:ea typeface="+mn-ea"/>
                        </a:rPr>
                        <a:t>構成比に分類不能は含まず</a:t>
                      </a:r>
                    </a:p>
                  </a:txBody>
                  <a:tcPr marL="54002" marR="54002" marT="46783" marB="46783"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hMerge="1">
                  <a:txBody>
                    <a:bodyPr/>
                    <a:lstStyle/>
                    <a:p>
                      <a:pPr algn="ctr" fontAlgn="ctr"/>
                      <a:endParaRPr lang="en-US" altLang="ja-JP" sz="1000" b="0" i="0" u="none" strike="noStrike" dirty="0">
                        <a:latin typeface="ＭＳ Ｐゴシック" pitchFamily="50" charset="-128"/>
                        <a:ea typeface="ＭＳ Ｐゴシック" pitchFamily="50" charset="-128"/>
                      </a:endParaRPr>
                    </a:p>
                  </a:txBody>
                  <a:tcPr marL="9525" marR="9525" marT="9525"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r>
            </a:tbl>
          </a:graphicData>
        </a:graphic>
      </p:graphicFrame>
      <p:graphicFrame>
        <p:nvGraphicFramePr>
          <p:cNvPr id="10" name="Group 30"/>
          <p:cNvGraphicFramePr>
            <a:graphicFrameLocks noGrp="1"/>
          </p:cNvGraphicFramePr>
          <p:nvPr/>
        </p:nvGraphicFramePr>
        <p:xfrm>
          <a:off x="5437188" y="1268413"/>
          <a:ext cx="3311525" cy="1541461"/>
        </p:xfrm>
        <a:graphic>
          <a:graphicData uri="http://schemas.openxmlformats.org/drawingml/2006/table">
            <a:tbl>
              <a:tblPr/>
              <a:tblGrid>
                <a:gridCol w="719897"/>
                <a:gridCol w="899871"/>
                <a:gridCol w="791886"/>
                <a:gridCol w="899871"/>
              </a:tblGrid>
              <a:tr h="245077">
                <a:tc gridSpan="2">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000" b="1" i="0" u="none" strike="noStrike" cap="none" normalizeH="0" baseline="0" dirty="0" smtClean="0">
                          <a:ln>
                            <a:noFill/>
                          </a:ln>
                          <a:solidFill>
                            <a:schemeClr val="tx1"/>
                          </a:solidFill>
                          <a:effectLst/>
                          <a:latin typeface="ＭＳ Ｐゴシック" pitchFamily="50" charset="-128"/>
                          <a:ea typeface="ＭＳ Ｐゴシック" pitchFamily="50" charset="-128"/>
                        </a:rPr>
                        <a:t>商業</a:t>
                      </a:r>
                    </a:p>
                  </a:txBody>
                  <a:tcPr marL="53418" marR="53418" marT="46316" marB="46316"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9900"/>
                    </a:solidFill>
                  </a:tcPr>
                </a:tc>
                <a:tc hMerge="1">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1" lang="ja-JP" altLang="en-US" sz="1000" b="1"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54000" marR="54000" marT="46800" marB="46800"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9900"/>
                    </a:solidFill>
                  </a:tcPr>
                </a:tc>
                <a:tc gridSpan="2">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000" b="1" i="0" u="none" strike="noStrike" cap="none" normalizeH="0" baseline="0" dirty="0" smtClean="0">
                          <a:ln>
                            <a:noFill/>
                          </a:ln>
                          <a:solidFill>
                            <a:schemeClr val="tx1"/>
                          </a:solidFill>
                          <a:effectLst/>
                          <a:latin typeface="ＭＳ Ｐゴシック" pitchFamily="50" charset="-128"/>
                          <a:ea typeface="ＭＳ Ｐゴシック" pitchFamily="50" charset="-128"/>
                        </a:rPr>
                        <a:t>工業</a:t>
                      </a:r>
                    </a:p>
                  </a:txBody>
                  <a:tcPr marL="53418" marR="53418" marT="46316" marB="46316"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9900"/>
                    </a:solidFill>
                  </a:tcPr>
                </a:tc>
                <a:tc hMerge="1">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1" lang="ja-JP" altLang="en-US" sz="1000" b="1"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54000" marR="54000" marT="46800" marB="46800" anchor="ct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9900"/>
                    </a:solidFill>
                  </a:tcPr>
                </a:tc>
              </a:tr>
              <a:tr h="432128">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販売額</a:t>
                      </a:r>
                    </a:p>
                  </a:txBody>
                  <a:tcPr marL="53418" marR="53418" marT="46316" marB="46316"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c>
                  <a:txBody>
                    <a:bodyPr/>
                    <a:lstStyle/>
                    <a:p>
                      <a:pPr algn="ctr" fontAlgn="ctr"/>
                      <a:r>
                        <a:rPr lang="en-US" altLang="ja-JP" sz="1000" b="0" i="0" u="none" strike="noStrike" dirty="0">
                          <a:latin typeface="ＭＳ Ｐゴシック" pitchFamily="50" charset="-128"/>
                          <a:ea typeface="ＭＳ Ｐゴシック" pitchFamily="50" charset="-128"/>
                        </a:rPr>
                        <a:t>16</a:t>
                      </a:r>
                      <a:r>
                        <a:rPr lang="ja-JP" altLang="en-US" sz="1000" b="0" i="0" u="none" strike="noStrike" dirty="0">
                          <a:latin typeface="ＭＳ Ｐゴシック" pitchFamily="50" charset="-128"/>
                          <a:ea typeface="ＭＳ Ｐゴシック" pitchFamily="50" charset="-128"/>
                        </a:rPr>
                        <a:t>兆</a:t>
                      </a:r>
                      <a:r>
                        <a:rPr lang="en-US" altLang="ja-JP" sz="1000" b="0" i="0" u="none" strike="noStrike" dirty="0">
                          <a:latin typeface="ＭＳ Ｐゴシック" pitchFamily="50" charset="-128"/>
                          <a:ea typeface="ＭＳ Ｐゴシック" pitchFamily="50" charset="-128"/>
                        </a:rPr>
                        <a:t>8,504</a:t>
                      </a:r>
                      <a:r>
                        <a:rPr lang="ja-JP" altLang="en-US" sz="1000" b="0" i="0" u="none" strike="noStrike" dirty="0">
                          <a:latin typeface="ＭＳ Ｐゴシック" pitchFamily="50" charset="-128"/>
                          <a:ea typeface="ＭＳ Ｐゴシック" pitchFamily="50" charset="-128"/>
                        </a:rPr>
                        <a:t>億円</a:t>
                      </a:r>
                    </a:p>
                  </a:txBody>
                  <a:tcPr marL="9524" marR="9524" marT="9528"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出荷額</a:t>
                      </a:r>
                    </a:p>
                    <a:p>
                      <a:pPr marL="0" marR="0" lvl="0" indent="0" algn="ctr" defTabSz="914400" rtl="0" eaLnBrk="1" fontAlgn="base" latinLnBrk="0" hangingPunct="1">
                        <a:lnSpc>
                          <a:spcPct val="100000"/>
                        </a:lnSpc>
                        <a:spcBef>
                          <a:spcPct val="20000"/>
                        </a:spcBef>
                        <a:spcAft>
                          <a:spcPct val="0"/>
                        </a:spcAft>
                        <a:buClrTx/>
                        <a:buSzTx/>
                        <a:buFontTx/>
                        <a:buNone/>
                        <a:tabLst/>
                      </a:pPr>
                      <a:r>
                        <a:rPr kumimoji="1" lang="ja-JP" altLang="en-US" sz="800" b="0" i="0" u="none" strike="noStrike" cap="none" normalizeH="0" baseline="0" dirty="0" smtClean="0">
                          <a:ln>
                            <a:noFill/>
                          </a:ln>
                          <a:solidFill>
                            <a:schemeClr val="tx1"/>
                          </a:solidFill>
                          <a:effectLst/>
                          <a:latin typeface="ＭＳ Ｐゴシック" pitchFamily="50" charset="-128"/>
                          <a:ea typeface="ＭＳ Ｐゴシック" pitchFamily="50" charset="-128"/>
                        </a:rPr>
                        <a:t>（事業所あたり）</a:t>
                      </a:r>
                    </a:p>
                  </a:txBody>
                  <a:tcPr marL="53418" marR="53418" marT="46316" marB="46316"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c>
                  <a:txBody>
                    <a:bodyPr/>
                    <a:lstStyle/>
                    <a:p>
                      <a:pPr algn="ctr" fontAlgn="ctr"/>
                      <a:r>
                        <a:rPr lang="en-US" altLang="zh-TW" sz="1000" b="0" i="0" u="none" strike="noStrike" dirty="0">
                          <a:latin typeface="ＭＳ Ｐゴシック" pitchFamily="50" charset="-128"/>
                          <a:ea typeface="ＭＳ Ｐゴシック" pitchFamily="50" charset="-128"/>
                        </a:rPr>
                        <a:t>3,862</a:t>
                      </a:r>
                      <a:r>
                        <a:rPr lang="zh-TW" altLang="en-US" sz="1000" b="0" i="0" u="none" strike="noStrike" dirty="0">
                          <a:latin typeface="ＭＳ Ｐゴシック" pitchFamily="50" charset="-128"/>
                          <a:ea typeface="ＭＳ Ｐゴシック" pitchFamily="50" charset="-128"/>
                        </a:rPr>
                        <a:t>億円</a:t>
                      </a:r>
                      <a:br>
                        <a:rPr lang="zh-TW" altLang="en-US" sz="1000" b="0" i="0" u="none" strike="noStrike" dirty="0">
                          <a:latin typeface="ＭＳ Ｐゴシック" pitchFamily="50" charset="-128"/>
                          <a:ea typeface="ＭＳ Ｐゴシック" pitchFamily="50" charset="-128"/>
                        </a:rPr>
                      </a:br>
                      <a:r>
                        <a:rPr lang="zh-TW" altLang="en-US" sz="1000" b="0" i="0" u="none" strike="noStrike" dirty="0">
                          <a:latin typeface="ＭＳ Ｐゴシック" pitchFamily="50" charset="-128"/>
                          <a:ea typeface="ＭＳ Ｐゴシック" pitchFamily="50" charset="-128"/>
                        </a:rPr>
                        <a:t>（</a:t>
                      </a:r>
                      <a:r>
                        <a:rPr lang="en-US" altLang="zh-TW" sz="1000" b="0" i="0" u="none" strike="noStrike" dirty="0">
                          <a:latin typeface="ＭＳ Ｐゴシック" pitchFamily="50" charset="-128"/>
                          <a:ea typeface="ＭＳ Ｐゴシック" pitchFamily="50" charset="-128"/>
                        </a:rPr>
                        <a:t>6.7</a:t>
                      </a:r>
                      <a:r>
                        <a:rPr lang="zh-TW" altLang="en-US" sz="1000" b="0" i="0" u="none" strike="noStrike" dirty="0">
                          <a:latin typeface="ＭＳ Ｐゴシック" pitchFamily="50" charset="-128"/>
                          <a:ea typeface="ＭＳ Ｐゴシック" pitchFamily="50" charset="-128"/>
                        </a:rPr>
                        <a:t>億円）</a:t>
                      </a:r>
                    </a:p>
                  </a:txBody>
                  <a:tcPr marL="9524" marR="9524" marT="9528"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r>
              <a:tr h="432128">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事業所</a:t>
                      </a:r>
                    </a:p>
                  </a:txBody>
                  <a:tcPr marL="53418" marR="53418" marT="46316" marB="46316"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c>
                  <a:txBody>
                    <a:bodyPr/>
                    <a:lstStyle/>
                    <a:p>
                      <a:pPr algn="ctr" fontAlgn="ctr"/>
                      <a:r>
                        <a:rPr lang="en-US" altLang="ja-JP" sz="1000" b="0" i="0" u="none" strike="noStrike" dirty="0">
                          <a:latin typeface="ＭＳ Ｐゴシック" pitchFamily="50" charset="-128"/>
                          <a:ea typeface="ＭＳ Ｐゴシック" pitchFamily="50" charset="-128"/>
                        </a:rPr>
                        <a:t>10,796</a:t>
                      </a:r>
                      <a:r>
                        <a:rPr lang="ja-JP" altLang="en-US" sz="1000" b="0" i="0" u="none" strike="noStrike" dirty="0">
                          <a:latin typeface="ＭＳ Ｐゴシック" pitchFamily="50" charset="-128"/>
                          <a:ea typeface="ＭＳ Ｐゴシック" pitchFamily="50" charset="-128"/>
                        </a:rPr>
                        <a:t>ヵ所</a:t>
                      </a:r>
                    </a:p>
                  </a:txBody>
                  <a:tcPr marL="9524" marR="9524" marT="9528"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事業所</a:t>
                      </a:r>
                    </a:p>
                  </a:txBody>
                  <a:tcPr marL="53418" marR="53418" marT="46316" marB="46316"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c>
                  <a:txBody>
                    <a:bodyPr/>
                    <a:lstStyle/>
                    <a:p>
                      <a:pPr algn="ctr" fontAlgn="ctr"/>
                      <a:r>
                        <a:rPr lang="en-US" altLang="ja-JP" sz="1000" b="0" i="0" u="none" strike="noStrike" dirty="0">
                          <a:latin typeface="ＭＳ Ｐゴシック" pitchFamily="50" charset="-128"/>
                          <a:ea typeface="ＭＳ Ｐゴシック" pitchFamily="50" charset="-128"/>
                        </a:rPr>
                        <a:t>577</a:t>
                      </a:r>
                      <a:r>
                        <a:rPr lang="ja-JP" altLang="en-US" sz="1000" b="0" i="0" u="none" strike="noStrike" dirty="0">
                          <a:latin typeface="ＭＳ Ｐゴシック" pitchFamily="50" charset="-128"/>
                          <a:ea typeface="ＭＳ Ｐゴシック" pitchFamily="50" charset="-128"/>
                        </a:rPr>
                        <a:t>ヵ所</a:t>
                      </a:r>
                    </a:p>
                  </a:txBody>
                  <a:tcPr marL="9524" marR="9524" marT="9528"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r>
              <a:tr h="432128">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従業者</a:t>
                      </a:r>
                    </a:p>
                  </a:txBody>
                  <a:tcPr marL="53418" marR="53418" marT="46316" marB="46316"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algn="ctr" fontAlgn="ctr"/>
                      <a:r>
                        <a:rPr lang="en-US" altLang="ja-JP" sz="1000" b="0" i="0" u="none" strike="noStrike" dirty="0">
                          <a:latin typeface="ＭＳ Ｐゴシック" pitchFamily="50" charset="-128"/>
                          <a:ea typeface="ＭＳ Ｐゴシック" pitchFamily="50" charset="-128"/>
                        </a:rPr>
                        <a:t>132,073</a:t>
                      </a:r>
                      <a:r>
                        <a:rPr lang="ja-JP" altLang="en-US" sz="1000" b="0" i="0" u="none" strike="noStrike" dirty="0">
                          <a:latin typeface="ＭＳ Ｐゴシック" pitchFamily="50" charset="-128"/>
                          <a:ea typeface="ＭＳ Ｐゴシック" pitchFamily="50" charset="-128"/>
                        </a:rPr>
                        <a:t>人</a:t>
                      </a:r>
                    </a:p>
                  </a:txBody>
                  <a:tcPr marL="9524" marR="9524" marT="9528"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従業者</a:t>
                      </a:r>
                      <a:endParaRPr kumimoji="1" lang="ja-JP" altLang="en-US" sz="8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53418" marR="53418" marT="46316" marB="46316"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algn="ctr" fontAlgn="ctr"/>
                      <a:r>
                        <a:rPr lang="en-US" altLang="ja-JP" sz="1000" b="0" i="0" u="none" strike="noStrike" dirty="0">
                          <a:latin typeface="ＭＳ Ｐゴシック" pitchFamily="50" charset="-128"/>
                          <a:ea typeface="ＭＳ Ｐゴシック" pitchFamily="50" charset="-128"/>
                        </a:rPr>
                        <a:t>10,608</a:t>
                      </a:r>
                      <a:r>
                        <a:rPr lang="ja-JP" altLang="en-US" sz="1000" b="0" i="0" u="none" strike="noStrike" dirty="0">
                          <a:latin typeface="ＭＳ Ｐゴシック" pitchFamily="50" charset="-128"/>
                          <a:ea typeface="ＭＳ Ｐゴシック" pitchFamily="50" charset="-128"/>
                        </a:rPr>
                        <a:t>人</a:t>
                      </a:r>
                    </a:p>
                  </a:txBody>
                  <a:tcPr marL="9524" marR="9524" marT="9528"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r>
            </a:tbl>
          </a:graphicData>
        </a:graphic>
      </p:graphicFrame>
      <p:sp>
        <p:nvSpPr>
          <p:cNvPr id="36946" name="Rectangle 86"/>
          <p:cNvSpPr>
            <a:spLocks noChangeArrowheads="1"/>
          </p:cNvSpPr>
          <p:nvPr/>
        </p:nvSpPr>
        <p:spPr bwMode="auto">
          <a:xfrm>
            <a:off x="1527175" y="3450633"/>
            <a:ext cx="2159000" cy="157162"/>
          </a:xfrm>
          <a:prstGeom prst="rect">
            <a:avLst/>
          </a:prstGeom>
          <a:solidFill>
            <a:srgbClr val="008000"/>
          </a:solidFill>
          <a:ln>
            <a:noFill/>
          </a:ln>
          <a:extLst>
            <a:ext uri="{91240B29-F687-4F45-9708-019B960494DF}">
              <a14:hiddenLine xmlns="" xmlns:a14="http://schemas.microsoft.com/office/drawing/2010/main" w="9525" algn="ctr">
                <a:solidFill>
                  <a:srgbClr val="000000"/>
                </a:solidFill>
                <a:miter lim="800000"/>
                <a:headEnd/>
                <a:tailEnd/>
              </a14:hiddenLine>
            </a:ext>
          </a:extLst>
        </p:spPr>
        <p:txBody>
          <a:bodyPr wrap="none" anchor="ct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algn="ctr" eaLnBrk="1" hangingPunct="1"/>
            <a:r>
              <a:rPr lang="ja-JP" altLang="en-US" sz="1000" b="1">
                <a:solidFill>
                  <a:schemeClr val="bg1"/>
                </a:solidFill>
              </a:rPr>
              <a:t>区内総生産</a:t>
            </a:r>
          </a:p>
        </p:txBody>
      </p:sp>
      <p:sp>
        <p:nvSpPr>
          <p:cNvPr id="36947" name="タイトル 3"/>
          <p:cNvSpPr>
            <a:spLocks/>
          </p:cNvSpPr>
          <p:nvPr/>
        </p:nvSpPr>
        <p:spPr bwMode="gray">
          <a:xfrm>
            <a:off x="611188" y="428625"/>
            <a:ext cx="8281987" cy="720725"/>
          </a:xfrm>
          <a:prstGeom prst="rect">
            <a:avLst/>
          </a:prstGeom>
          <a:noFill/>
          <a:ln w="57150" cmpd="thickThin" algn="ctr">
            <a:solidFill>
              <a:schemeClr val="accent2"/>
            </a:solidFill>
            <a:miter lim="800000"/>
            <a:headEnd/>
            <a:tailEnd/>
          </a:ln>
          <a:extLst>
            <a:ext uri="{909E8E84-426E-40DD-AFC4-6F175D3DCCD1}">
              <a14:hiddenFill xmlns="" xmlns:a14="http://schemas.microsoft.com/office/drawing/2010/main">
                <a:solidFill>
                  <a:srgbClr val="FFFFFF"/>
                </a:solidFill>
              </a14:hiddenFill>
            </a:ext>
          </a:extLst>
        </p:spPr>
        <p:txBody>
          <a:bodyPr lIns="108000" rIns="108000"/>
          <a:lstStyle>
            <a:lvl1pPr marL="85725"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lnSpc>
                <a:spcPts val="1600"/>
              </a:lnSpc>
              <a:buFont typeface="Wingdings" pitchFamily="2" charset="2"/>
              <a:buNone/>
            </a:pPr>
            <a:endParaRPr lang="en-US" altLang="ja-JP" sz="1200">
              <a:solidFill>
                <a:srgbClr val="000000"/>
              </a:solidFill>
              <a:latin typeface="HGP創英角ｺﾞｼｯｸUB" pitchFamily="50" charset="-128"/>
              <a:ea typeface="HGP創英角ｺﾞｼｯｸUB" pitchFamily="50" charset="-128"/>
            </a:endParaRPr>
          </a:p>
        </p:txBody>
      </p:sp>
      <p:sp>
        <p:nvSpPr>
          <p:cNvPr id="14" name="テキスト ボックス 13"/>
          <p:cNvSpPr txBox="1"/>
          <p:nvPr/>
        </p:nvSpPr>
        <p:spPr>
          <a:xfrm>
            <a:off x="611188" y="568325"/>
            <a:ext cx="8064500" cy="461963"/>
          </a:xfrm>
          <a:prstGeom prst="rect">
            <a:avLst/>
          </a:prstGeom>
          <a:noFill/>
        </p:spPr>
        <p:txBody>
          <a:bodyPr>
            <a:spAutoFit/>
          </a:bodyPr>
          <a:lstStyle/>
          <a:p>
            <a:pPr eaLnBrk="0" hangingPunct="0">
              <a:defRPr/>
            </a:pPr>
            <a:r>
              <a:rPr lang="ja-JP" altLang="en-US" sz="1200" dirty="0">
                <a:solidFill>
                  <a:srgbClr val="000000"/>
                </a:solidFill>
                <a:latin typeface="+mn-ea"/>
                <a:ea typeface="ＭＳ Ｐゴシック" pitchFamily="50" charset="-128"/>
              </a:rPr>
              <a:t>○</a:t>
            </a:r>
            <a:r>
              <a:rPr lang="ja-JP" altLang="ja-JP" sz="1200" dirty="0">
                <a:latin typeface="+mn-ea"/>
                <a:ea typeface="ＭＳ Ｐゴシック" pitchFamily="50" charset="-128"/>
              </a:rPr>
              <a:t>全産業の総生産は</a:t>
            </a:r>
            <a:r>
              <a:rPr lang="en-US" altLang="ja-JP" sz="1200" dirty="0">
                <a:latin typeface="+mn-ea"/>
                <a:ea typeface="ＭＳ Ｐゴシック" pitchFamily="50" charset="-128"/>
              </a:rPr>
              <a:t>7</a:t>
            </a:r>
            <a:r>
              <a:rPr lang="ja-JP" altLang="ja-JP" sz="1200" dirty="0">
                <a:latin typeface="+mn-ea"/>
                <a:ea typeface="ＭＳ Ｐゴシック" pitchFamily="50" charset="-128"/>
              </a:rPr>
              <a:t>兆</a:t>
            </a:r>
            <a:r>
              <a:rPr lang="en-US" altLang="ja-JP" sz="1200" dirty="0">
                <a:latin typeface="+mn-ea"/>
                <a:ea typeface="ＭＳ Ｐゴシック" pitchFamily="50" charset="-128"/>
              </a:rPr>
              <a:t>5,736</a:t>
            </a:r>
            <a:r>
              <a:rPr lang="ja-JP" altLang="ja-JP" sz="1200" dirty="0">
                <a:latin typeface="+mn-ea"/>
                <a:ea typeface="ＭＳ Ｐゴシック" pitchFamily="50" charset="-128"/>
              </a:rPr>
              <a:t>億円</a:t>
            </a:r>
            <a:endParaRPr lang="en-US" altLang="ja-JP" sz="1200" dirty="0">
              <a:latin typeface="+mn-ea"/>
              <a:ea typeface="ＭＳ Ｐゴシック" pitchFamily="50" charset="-128"/>
            </a:endParaRPr>
          </a:p>
          <a:p>
            <a:pPr eaLnBrk="0" hangingPunct="0">
              <a:defRPr/>
            </a:pPr>
            <a:r>
              <a:rPr lang="ja-JP" altLang="ja-JP" sz="1200" dirty="0">
                <a:latin typeface="+mn-ea"/>
                <a:ea typeface="ＭＳ Ｐゴシック" pitchFamily="50" charset="-128"/>
              </a:rPr>
              <a:t>○</a:t>
            </a:r>
            <a:r>
              <a:rPr lang="ja-JP" altLang="en-US" sz="1200" dirty="0">
                <a:solidFill>
                  <a:srgbClr val="000000"/>
                </a:solidFill>
                <a:latin typeface="+mn-ea"/>
                <a:ea typeface="ＭＳ Ｐゴシック" pitchFamily="50" charset="-128"/>
                <a:cs typeface="Times New Roman" pitchFamily="18" charset="0"/>
              </a:rPr>
              <a:t>商業の販売額は</a:t>
            </a:r>
            <a:r>
              <a:rPr lang="en-US" altLang="ja-JP" sz="1200" dirty="0">
                <a:solidFill>
                  <a:srgbClr val="000000"/>
                </a:solidFill>
                <a:latin typeface="+mn-ea"/>
                <a:ea typeface="ＭＳ Ｐゴシック" pitchFamily="50" charset="-128"/>
                <a:cs typeface="Times New Roman" pitchFamily="18" charset="0"/>
              </a:rPr>
              <a:t>16</a:t>
            </a:r>
            <a:r>
              <a:rPr lang="ja-JP" altLang="en-US" sz="1200" dirty="0">
                <a:solidFill>
                  <a:srgbClr val="000000"/>
                </a:solidFill>
                <a:latin typeface="+mn-ea"/>
                <a:ea typeface="ＭＳ Ｐゴシック" pitchFamily="50" charset="-128"/>
                <a:cs typeface="Times New Roman" pitchFamily="18" charset="0"/>
              </a:rPr>
              <a:t>兆</a:t>
            </a:r>
            <a:r>
              <a:rPr lang="en-US" altLang="ja-JP" sz="1200" dirty="0">
                <a:solidFill>
                  <a:srgbClr val="000000"/>
                </a:solidFill>
                <a:latin typeface="+mn-ea"/>
                <a:ea typeface="ＭＳ Ｐゴシック" pitchFamily="50" charset="-128"/>
                <a:cs typeface="Times New Roman" pitchFamily="18" charset="0"/>
              </a:rPr>
              <a:t>8,504</a:t>
            </a:r>
            <a:r>
              <a:rPr lang="ja-JP" altLang="en-US" sz="1200" dirty="0">
                <a:solidFill>
                  <a:srgbClr val="000000"/>
                </a:solidFill>
                <a:latin typeface="+mn-ea"/>
                <a:ea typeface="ＭＳ Ｐゴシック" pitchFamily="50" charset="-128"/>
                <a:cs typeface="Times New Roman" pitchFamily="18" charset="0"/>
              </a:rPr>
              <a:t>億円となっており、総合区</a:t>
            </a:r>
            <a:r>
              <a:rPr lang="en-US" altLang="ja-JP" sz="1200" dirty="0">
                <a:solidFill>
                  <a:srgbClr val="000000"/>
                </a:solidFill>
                <a:latin typeface="+mn-ea"/>
                <a:ea typeface="ＭＳ Ｐゴシック" pitchFamily="50" charset="-128"/>
                <a:cs typeface="Times New Roman" pitchFamily="18" charset="0"/>
              </a:rPr>
              <a:t>(8</a:t>
            </a:r>
            <a:r>
              <a:rPr lang="ja-JP" altLang="en-US" sz="1200" dirty="0">
                <a:solidFill>
                  <a:srgbClr val="000000"/>
                </a:solidFill>
                <a:latin typeface="+mn-ea"/>
                <a:ea typeface="ＭＳ Ｐゴシック" pitchFamily="50" charset="-128"/>
                <a:cs typeface="Times New Roman" pitchFamily="18" charset="0"/>
              </a:rPr>
              <a:t>区）平均の</a:t>
            </a:r>
            <a:r>
              <a:rPr lang="en-US" altLang="ja-JP" sz="1200" dirty="0">
                <a:solidFill>
                  <a:srgbClr val="000000"/>
                </a:solidFill>
                <a:latin typeface="+mn-ea"/>
                <a:ea typeface="ＭＳ Ｐゴシック" pitchFamily="50" charset="-128"/>
                <a:cs typeface="Times New Roman" pitchFamily="18" charset="0"/>
              </a:rPr>
              <a:t>4</a:t>
            </a:r>
            <a:r>
              <a:rPr lang="ja-JP" altLang="en-US" sz="1200" dirty="0">
                <a:solidFill>
                  <a:srgbClr val="000000"/>
                </a:solidFill>
                <a:latin typeface="+mn-ea"/>
                <a:ea typeface="ＭＳ Ｐゴシック" pitchFamily="50" charset="-128"/>
                <a:cs typeface="Times New Roman" pitchFamily="18" charset="0"/>
              </a:rPr>
              <a:t>兆</a:t>
            </a:r>
            <a:r>
              <a:rPr lang="en-US" altLang="ja-JP" sz="1200" dirty="0">
                <a:solidFill>
                  <a:srgbClr val="000000"/>
                </a:solidFill>
                <a:latin typeface="+mn-ea"/>
                <a:ea typeface="ＭＳ Ｐゴシック" pitchFamily="50" charset="-128"/>
                <a:cs typeface="Times New Roman" pitchFamily="18" charset="0"/>
              </a:rPr>
              <a:t>3,435</a:t>
            </a:r>
            <a:r>
              <a:rPr lang="ja-JP" altLang="en-US" sz="1200" dirty="0">
                <a:solidFill>
                  <a:srgbClr val="000000"/>
                </a:solidFill>
                <a:latin typeface="+mn-ea"/>
                <a:ea typeface="ＭＳ Ｐゴシック" pitchFamily="50" charset="-128"/>
                <a:cs typeface="Times New Roman" pitchFamily="18" charset="0"/>
              </a:rPr>
              <a:t>億円を上回っている </a:t>
            </a:r>
            <a:endParaRPr lang="en-US" altLang="ja-JP" sz="1200" dirty="0">
              <a:solidFill>
                <a:srgbClr val="000000"/>
              </a:solidFill>
              <a:latin typeface="+mn-ea"/>
              <a:ea typeface="ＭＳ Ｐゴシック" pitchFamily="50" charset="-128"/>
              <a:cs typeface="Times New Roman" pitchFamily="18" charset="0"/>
            </a:endParaRPr>
          </a:p>
        </p:txBody>
      </p:sp>
      <p:graphicFrame>
        <p:nvGraphicFramePr>
          <p:cNvPr id="16" name="グラフ 15"/>
          <p:cNvGraphicFramePr>
            <a:graphicFrameLocks/>
          </p:cNvGraphicFramePr>
          <p:nvPr/>
        </p:nvGraphicFramePr>
        <p:xfrm>
          <a:off x="4716016" y="3810226"/>
          <a:ext cx="4003200" cy="2782800"/>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15" name="グラフ 14"/>
          <p:cNvGraphicFramePr>
            <a:graphicFrameLocks/>
          </p:cNvGraphicFramePr>
          <p:nvPr/>
        </p:nvGraphicFramePr>
        <p:xfrm>
          <a:off x="539552" y="3594202"/>
          <a:ext cx="4132800" cy="2980800"/>
        </p:xfrm>
        <a:graphic>
          <a:graphicData uri="http://schemas.openxmlformats.org/drawingml/2006/chart">
            <c:chart xmlns:c="http://schemas.openxmlformats.org/drawingml/2006/chart" xmlns:r="http://schemas.openxmlformats.org/officeDocument/2006/relationships" r:id="rId3"/>
          </a:graphicData>
        </a:graphic>
      </p:graphicFrame>
      <p:sp>
        <p:nvSpPr>
          <p:cNvPr id="36951" name="テキスト ボックス 33"/>
          <p:cNvSpPr txBox="1">
            <a:spLocks noChangeArrowheads="1"/>
          </p:cNvSpPr>
          <p:nvPr/>
        </p:nvSpPr>
        <p:spPr bwMode="auto">
          <a:xfrm>
            <a:off x="2987675" y="6465295"/>
            <a:ext cx="1512888" cy="2000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r>
              <a:rPr lang="ja-JP" altLang="en-US" sz="700"/>
              <a:t>（大阪の経済</a:t>
            </a:r>
            <a:r>
              <a:rPr lang="en-US" altLang="ja-JP" sz="700"/>
              <a:t>2017</a:t>
            </a:r>
            <a:r>
              <a:rPr lang="ja-JP" altLang="en-US" sz="700"/>
              <a:t>年版）</a:t>
            </a:r>
            <a:endParaRPr lang="en-US" altLang="ja-JP" sz="700"/>
          </a:p>
        </p:txBody>
      </p:sp>
      <p:sp>
        <p:nvSpPr>
          <p:cNvPr id="17" name="正方形/長方形 27"/>
          <p:cNvSpPr>
            <a:spLocks noChangeArrowheads="1"/>
          </p:cNvSpPr>
          <p:nvPr/>
        </p:nvSpPr>
        <p:spPr bwMode="auto">
          <a:xfrm>
            <a:off x="8112125" y="6623358"/>
            <a:ext cx="1031875" cy="261937"/>
          </a:xfrm>
          <a:prstGeom prst="rect">
            <a:avLst/>
          </a:prstGeom>
          <a:noFill/>
          <a:ln w="9525">
            <a:noFill/>
            <a:miter lim="800000"/>
            <a:headEnd/>
            <a:tailEnd/>
          </a:ln>
        </p:spPr>
        <p:txBody>
          <a:bodyPr>
            <a:spAutoFit/>
          </a:bodyPr>
          <a:lstStyle/>
          <a:p>
            <a:pPr algn="r"/>
            <a:r>
              <a:rPr lang="ja-JP" altLang="en-US" sz="1100" b="1" dirty="0" smtClean="0">
                <a:solidFill>
                  <a:srgbClr val="000000"/>
                </a:solidFill>
                <a:latin typeface="ＭＳ Ｐゴシック" charset="-128"/>
                <a:ea typeface="Meiryo UI" pitchFamily="50" charset="-128"/>
                <a:cs typeface="Meiryo UI" pitchFamily="50" charset="-128"/>
              </a:rPr>
              <a:t>すがた</a:t>
            </a:r>
            <a:r>
              <a:rPr lang="en-US" altLang="ja-JP" sz="1100" b="1" dirty="0" smtClean="0">
                <a:solidFill>
                  <a:srgbClr val="000000"/>
                </a:solidFill>
                <a:latin typeface="ＭＳ Ｐゴシック" charset="-128"/>
                <a:ea typeface="Meiryo UI" pitchFamily="50" charset="-128"/>
                <a:cs typeface="Meiryo UI" pitchFamily="50" charset="-128"/>
              </a:rPr>
              <a:t>-</a:t>
            </a:r>
            <a:r>
              <a:rPr lang="ja-JP" altLang="en-US" sz="1100" b="1" dirty="0" smtClean="0">
                <a:solidFill>
                  <a:srgbClr val="000000"/>
                </a:solidFill>
                <a:latin typeface="ＭＳ Ｐゴシック" charset="-128"/>
                <a:ea typeface="Meiryo UI" pitchFamily="50" charset="-128"/>
                <a:cs typeface="Meiryo UI" pitchFamily="50" charset="-128"/>
              </a:rPr>
              <a:t>３３</a:t>
            </a:r>
            <a:endParaRPr lang="ja-JP" altLang="en-US" sz="1200" b="1" dirty="0">
              <a:solidFill>
                <a:srgbClr val="000000"/>
              </a:solidFill>
              <a:latin typeface="ＭＳ Ｐゴシック" charset="-128"/>
              <a:ea typeface="Meiryo UI" pitchFamily="50" charset="-128"/>
              <a:cs typeface="Meiryo UI" pitchFamily="50" charset="-128"/>
            </a:endParaRPr>
          </a:p>
        </p:txBody>
      </p:sp>
    </p:spTree>
  </p:cSld>
  <p:clrMapOvr>
    <a:masterClrMapping/>
  </p:clrMapOvr>
  <p:timing>
    <p:tnLst>
      <p:par>
        <p:cTn id="1" dur="indefinite" restart="never" nodeType="tmRoot"/>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正方形/長方形 5"/>
          <p:cNvSpPr/>
          <p:nvPr/>
        </p:nvSpPr>
        <p:spPr>
          <a:xfrm>
            <a:off x="6356" y="0"/>
            <a:ext cx="9144000" cy="432000"/>
          </a:xfrm>
          <a:prstGeom prst="rect">
            <a:avLst/>
          </a:prstGeom>
          <a:gradFill>
            <a:gsLst>
              <a:gs pos="0">
                <a:schemeClr val="accent2">
                  <a:lumMod val="40000"/>
                  <a:lumOff val="60000"/>
                </a:schemeClr>
              </a:gs>
              <a:gs pos="50000">
                <a:schemeClr val="bg1"/>
              </a:gs>
              <a:gs pos="100000">
                <a:schemeClr val="accent2">
                  <a:lumMod val="40000"/>
                  <a:lumOff val="6000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r>
              <a:rPr lang="ja-JP" altLang="en-US" sz="2000" b="1" dirty="0" smtClean="0">
                <a:solidFill>
                  <a:prstClr val="black"/>
                </a:solidFill>
                <a:latin typeface="Meiryo UI" pitchFamily="50" charset="-128"/>
                <a:ea typeface="Meiryo UI" pitchFamily="50" charset="-128"/>
                <a:cs typeface="Meiryo UI" pitchFamily="50" charset="-128"/>
              </a:rPr>
              <a:t>参考（選定評価表）</a:t>
            </a:r>
            <a:endParaRPr lang="ja-JP" altLang="en-US" sz="2000" b="1" dirty="0">
              <a:solidFill>
                <a:prstClr val="black"/>
              </a:solidFill>
              <a:latin typeface="Meiryo UI" pitchFamily="50" charset="-128"/>
              <a:ea typeface="Meiryo UI" pitchFamily="50" charset="-128"/>
              <a:cs typeface="Meiryo UI" pitchFamily="50" charset="-128"/>
            </a:endParaRPr>
          </a:p>
        </p:txBody>
      </p:sp>
      <p:graphicFrame>
        <p:nvGraphicFramePr>
          <p:cNvPr id="9" name="表 8"/>
          <p:cNvGraphicFramePr>
            <a:graphicFrameLocks noGrp="1"/>
          </p:cNvGraphicFramePr>
          <p:nvPr/>
        </p:nvGraphicFramePr>
        <p:xfrm>
          <a:off x="251520" y="764704"/>
          <a:ext cx="8670362" cy="5459872"/>
        </p:xfrm>
        <a:graphic>
          <a:graphicData uri="http://schemas.openxmlformats.org/drawingml/2006/table">
            <a:tbl>
              <a:tblPr firstRow="1" bandRow="1">
                <a:effectLst/>
                <a:tableStyleId>{5C22544A-7EE6-4342-B048-85BDC9FD1C3A}</a:tableStyleId>
              </a:tblPr>
              <a:tblGrid>
                <a:gridCol w="372577"/>
                <a:gridCol w="1188000"/>
                <a:gridCol w="1188000"/>
                <a:gridCol w="1188000"/>
                <a:gridCol w="1188000"/>
                <a:gridCol w="629785"/>
                <a:gridCol w="144000"/>
                <a:gridCol w="1260000"/>
                <a:gridCol w="144000"/>
                <a:gridCol w="1368000"/>
              </a:tblGrid>
              <a:tr h="370777">
                <a:tc rowSpan="3">
                  <a:txBody>
                    <a:bodyPr/>
                    <a:lstStyle/>
                    <a:p>
                      <a:pPr algn="ctr"/>
                      <a:endParaRPr kumimoji="1" lang="ja-JP" altLang="en-US" sz="1200" b="0" dirty="0">
                        <a:solidFill>
                          <a:sysClr val="windowText" lastClr="000000"/>
                        </a:solidFill>
                      </a:endParaRPr>
                    </a:p>
                  </a:txBody>
                  <a:tcPr marL="57115" marR="57115" marT="28557" marB="28557" anchor="ctr">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rowSpan="3">
                  <a:txBody>
                    <a:bodyPr/>
                    <a:lstStyle/>
                    <a:p>
                      <a:pPr algn="ctr"/>
                      <a:r>
                        <a:rPr kumimoji="1" lang="ja-JP" altLang="en-US" sz="1200" b="1" dirty="0" smtClean="0">
                          <a:solidFill>
                            <a:sysClr val="windowText" lastClr="000000"/>
                          </a:solidFill>
                          <a:latin typeface="ＭＳ Ｐゴシック" pitchFamily="50" charset="-128"/>
                          <a:ea typeface="ＭＳ Ｐゴシック" pitchFamily="50" charset="-128"/>
                        </a:rPr>
                        <a:t>現区庁舎</a:t>
                      </a:r>
                      <a:endParaRPr kumimoji="1" lang="en-US" altLang="ja-JP" sz="1200" b="1" dirty="0" smtClean="0">
                        <a:solidFill>
                          <a:sysClr val="windowText" lastClr="000000"/>
                        </a:solidFill>
                        <a:latin typeface="ＭＳ Ｐゴシック" pitchFamily="50" charset="-128"/>
                        <a:ea typeface="ＭＳ Ｐゴシック" pitchFamily="50" charset="-128"/>
                      </a:endParaRPr>
                    </a:p>
                    <a:p>
                      <a:pPr algn="ctr"/>
                      <a:r>
                        <a:rPr kumimoji="1" lang="ja-JP" altLang="en-US" sz="1200" b="1" dirty="0" smtClean="0">
                          <a:solidFill>
                            <a:sysClr val="windowText" lastClr="000000"/>
                          </a:solidFill>
                          <a:latin typeface="ＭＳ Ｐゴシック" pitchFamily="50" charset="-128"/>
                          <a:ea typeface="ＭＳ Ｐゴシック" pitchFamily="50" charset="-128"/>
                        </a:rPr>
                        <a:t>（庁舎延床面積）</a:t>
                      </a:r>
                      <a:endParaRPr kumimoji="1" lang="ja-JP" altLang="en-US" sz="1200" b="1" dirty="0">
                        <a:solidFill>
                          <a:sysClr val="windowText" lastClr="000000"/>
                        </a:solidFill>
                        <a:latin typeface="ＭＳ Ｐゴシック" pitchFamily="50" charset="-128"/>
                        <a:ea typeface="ＭＳ Ｐゴシック" pitchFamily="50" charset="-128"/>
                      </a:endParaRPr>
                    </a:p>
                  </a:txBody>
                  <a:tcPr marL="57115" marR="57115" marT="28557" marB="28557"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rowSpan="2" gridSpan="4">
                  <a:txBody>
                    <a:bodyPr/>
                    <a:lstStyle/>
                    <a:p>
                      <a:pPr algn="ctr"/>
                      <a:r>
                        <a:rPr kumimoji="1" lang="ja-JP" altLang="en-US" sz="1200" b="1" dirty="0" smtClean="0">
                          <a:solidFill>
                            <a:sysClr val="windowText" lastClr="000000"/>
                          </a:solidFill>
                          <a:latin typeface="ＭＳ Ｐゴシック" pitchFamily="50" charset="-128"/>
                          <a:ea typeface="ＭＳ Ｐゴシック" pitchFamily="50" charset="-128"/>
                        </a:rPr>
                        <a:t>評価項目点数</a:t>
                      </a:r>
                      <a:endParaRPr kumimoji="1" lang="ja-JP" altLang="en-US" sz="1200" b="1" dirty="0">
                        <a:solidFill>
                          <a:sysClr val="windowText" lastClr="000000"/>
                        </a:solidFill>
                        <a:latin typeface="ＭＳ Ｐゴシック" pitchFamily="50" charset="-128"/>
                        <a:ea typeface="ＭＳ Ｐゴシック" pitchFamily="50" charset="-128"/>
                      </a:endParaRPr>
                    </a:p>
                  </a:txBody>
                  <a:tcPr marL="57115" marR="57115" marT="28557" marB="28557"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rowSpan="2" hMerge="1">
                  <a:txBody>
                    <a:bodyPr/>
                    <a:lstStyle/>
                    <a:p>
                      <a:pPr algn="ctr"/>
                      <a:endParaRPr kumimoji="1" lang="ja-JP" altLang="en-US" sz="1200" b="0" dirty="0">
                        <a:solidFill>
                          <a:sysClr val="windowText" lastClr="000000"/>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rowSpan="2" hMerge="1">
                  <a:txBody>
                    <a:bodyPr/>
                    <a:lstStyle/>
                    <a:p>
                      <a:pPr algn="ctr"/>
                      <a:endParaRPr kumimoji="1" lang="ja-JP" altLang="en-US" sz="1200" b="0" dirty="0">
                        <a:solidFill>
                          <a:sysClr val="windowText" lastClr="000000"/>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rowSpan="2" hMerge="1">
                  <a:txBody>
                    <a:bodyPr/>
                    <a:lstStyle/>
                    <a:p>
                      <a:pPr algn="ctr"/>
                      <a:endParaRPr kumimoji="1" lang="ja-JP" altLang="en-US" sz="1200" b="0" dirty="0">
                        <a:solidFill>
                          <a:sysClr val="windowText" lastClr="000000"/>
                        </a:solidFill>
                        <a:latin typeface="+mj-ea"/>
                        <a:ea typeface="+mj-ea"/>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rowSpan="8">
                  <a:txBody>
                    <a:bodyPr/>
                    <a:lstStyle/>
                    <a:p>
                      <a:pPr algn="ctr"/>
                      <a:endParaRPr kumimoji="1" lang="ja-JP" altLang="en-US" sz="1200" b="1" dirty="0">
                        <a:solidFill>
                          <a:schemeClr val="tx1"/>
                        </a:solidFill>
                      </a:endParaRPr>
                    </a:p>
                  </a:txBody>
                  <a:tcPr marL="57115" marR="57115" marT="28557" marB="28557" anchor="ct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kumimoji="1" lang="ja-JP" altLang="en-US" sz="1200" b="1" dirty="0" smtClean="0">
                          <a:solidFill>
                            <a:sysClr val="windowText" lastClr="000000"/>
                          </a:solidFill>
                          <a:latin typeface="ＭＳ Ｐゴシック" pitchFamily="50" charset="-128"/>
                          <a:ea typeface="ＭＳ Ｐゴシック" pitchFamily="50" charset="-128"/>
                        </a:rPr>
                        <a:t>庁舎の整備条件</a:t>
                      </a:r>
                      <a:endParaRPr kumimoji="1" lang="en-US" altLang="ja-JP" sz="1200" b="1" dirty="0" smtClean="0">
                        <a:solidFill>
                          <a:sysClr val="windowText" lastClr="000000"/>
                        </a:solidFill>
                        <a:latin typeface="ＭＳ Ｐゴシック" pitchFamily="50" charset="-128"/>
                        <a:ea typeface="ＭＳ Ｐゴシック" pitchFamily="50" charset="-128"/>
                      </a:endParaRPr>
                    </a:p>
                  </a:txBody>
                  <a:tcPr marL="57115" marR="57115" marT="28557" marB="28557" anchor="ct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rowSpan="8">
                  <a:txBody>
                    <a:bodyPr/>
                    <a:lstStyle/>
                    <a:p>
                      <a:pPr algn="ctr"/>
                      <a:endParaRPr kumimoji="1" lang="ja-JP" altLang="en-US" sz="1200" b="1" dirty="0">
                        <a:solidFill>
                          <a:sysClr val="windowText" lastClr="000000"/>
                        </a:solidFill>
                      </a:endParaRPr>
                    </a:p>
                  </a:txBody>
                  <a:tcPr marL="57115" marR="57115" marT="28557" marB="28557" anchor="ct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rowSpan="3">
                  <a:txBody>
                    <a:bodyPr/>
                    <a:lstStyle/>
                    <a:p>
                      <a:pPr algn="ctr"/>
                      <a:r>
                        <a:rPr kumimoji="1" lang="ja-JP" altLang="en-US" sz="1200" b="1" dirty="0" smtClean="0">
                          <a:solidFill>
                            <a:sysClr val="windowText" lastClr="000000"/>
                          </a:solidFill>
                          <a:latin typeface="ＭＳ Ｐゴシック" pitchFamily="50" charset="-128"/>
                          <a:ea typeface="ＭＳ Ｐゴシック" pitchFamily="50" charset="-128"/>
                        </a:rPr>
                        <a:t>選定庁舎</a:t>
                      </a:r>
                      <a:endParaRPr kumimoji="1" lang="ja-JP" altLang="en-US" sz="1200" b="1" dirty="0">
                        <a:solidFill>
                          <a:sysClr val="windowText" lastClr="000000"/>
                        </a:solidFill>
                        <a:latin typeface="ＭＳ Ｐゴシック" pitchFamily="50" charset="-128"/>
                        <a:ea typeface="ＭＳ Ｐゴシック" pitchFamily="50" charset="-128"/>
                      </a:endParaRPr>
                    </a:p>
                  </a:txBody>
                  <a:tcPr marL="57115" marR="57115" marT="28557" marB="28557" anchor="ct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r>
              <a:tr h="168436">
                <a:tc vMerge="1">
                  <a:txBody>
                    <a:bodyPr/>
                    <a:lstStyle/>
                    <a:p>
                      <a:endParaRPr kumimoji="1" lang="ja-JP" altLang="en-US"/>
                    </a:p>
                  </a:txBody>
                  <a:tcPr/>
                </a:tc>
                <a:tc vMerge="1">
                  <a:txBody>
                    <a:bodyPr/>
                    <a:lstStyle/>
                    <a:p>
                      <a:endParaRPr kumimoji="1" lang="ja-JP" altLang="en-US"/>
                    </a:p>
                  </a:txBody>
                  <a:tcPr/>
                </a:tc>
                <a:tc gridSpan="4" vMerge="1">
                  <a:txBody>
                    <a:bodyPr/>
                    <a:lstStyle/>
                    <a:p>
                      <a:endParaRPr kumimoji="1" lang="ja-JP" altLang="en-US"/>
                    </a:p>
                  </a:txBody>
                  <a:tcPr/>
                </a:tc>
                <a:tc hMerge="1" vMerge="1">
                  <a:txBody>
                    <a:bodyPr/>
                    <a:lstStyle/>
                    <a:p>
                      <a:endParaRPr kumimoji="1" lang="ja-JP" altLang="en-US"/>
                    </a:p>
                  </a:txBody>
                  <a:tcPr/>
                </a:tc>
                <a:tc hMerge="1" vMerge="1">
                  <a:txBody>
                    <a:bodyPr/>
                    <a:lstStyle/>
                    <a:p>
                      <a:endParaRPr kumimoji="1" lang="ja-JP" altLang="en-US"/>
                    </a:p>
                  </a:txBody>
                  <a:tcPr/>
                </a:tc>
                <a:tc hMerge="1" vMerge="1">
                  <a:txBody>
                    <a:bodyPr/>
                    <a:lstStyle/>
                    <a:p>
                      <a:endParaRPr kumimoji="1" lang="ja-JP" altLang="en-US"/>
                    </a:p>
                  </a:txBody>
                  <a:tcPr/>
                </a:tc>
                <a:tc vMerge="1">
                  <a:txBody>
                    <a:bodyPr/>
                    <a:lstStyle/>
                    <a:p>
                      <a:endParaRPr kumimoji="1" lang="ja-JP" altLang="en-US"/>
                    </a:p>
                  </a:txBody>
                  <a:tcPr/>
                </a:tc>
                <a:tc rowSpan="2">
                  <a:txBody>
                    <a:bodyPr/>
                    <a:lstStyle/>
                    <a:p>
                      <a:pPr algn="ctr"/>
                      <a:r>
                        <a:rPr kumimoji="1" lang="ja-JP" altLang="en-US" sz="1200" b="1" dirty="0" smtClean="0">
                          <a:solidFill>
                            <a:sysClr val="windowText" lastClr="000000"/>
                          </a:solidFill>
                          <a:latin typeface="ＭＳ Ｐゴシック" pitchFamily="50" charset="-128"/>
                          <a:ea typeface="ＭＳ Ｐゴシック" pitchFamily="50" charset="-128"/>
                        </a:rPr>
                        <a:t>必要延床面積</a:t>
                      </a:r>
                      <a:endParaRPr kumimoji="1" lang="en-US" altLang="ja-JP" sz="1200" b="1" dirty="0" smtClean="0">
                        <a:solidFill>
                          <a:sysClr val="windowText" lastClr="000000"/>
                        </a:solidFill>
                        <a:latin typeface="ＭＳ Ｐゴシック" pitchFamily="50" charset="-128"/>
                        <a:ea typeface="ＭＳ Ｐゴシック" pitchFamily="50" charset="-128"/>
                      </a:endParaRPr>
                    </a:p>
                    <a:p>
                      <a:pPr algn="ctr"/>
                      <a:r>
                        <a:rPr kumimoji="1" lang="ja-JP" altLang="en-US" sz="1200" b="1" dirty="0" smtClean="0">
                          <a:solidFill>
                            <a:sysClr val="windowText" lastClr="000000"/>
                          </a:solidFill>
                          <a:latin typeface="ＭＳ Ｐゴシック" pitchFamily="50" charset="-128"/>
                          <a:ea typeface="ＭＳ Ｐゴシック" pitchFamily="50" charset="-128"/>
                        </a:rPr>
                        <a:t>充足状況</a:t>
                      </a:r>
                      <a:endParaRPr kumimoji="1" lang="en-US" altLang="ja-JP" sz="1200" b="1" dirty="0" smtClean="0">
                        <a:solidFill>
                          <a:sysClr val="windowText" lastClr="000000"/>
                        </a:solidFill>
                        <a:latin typeface="ＭＳ Ｐゴシック" pitchFamily="50" charset="-128"/>
                        <a:ea typeface="ＭＳ Ｐゴシック" pitchFamily="50" charset="-128"/>
                      </a:endParaRPr>
                    </a:p>
                    <a:p>
                      <a:pPr algn="ctr"/>
                      <a:r>
                        <a:rPr kumimoji="1" lang="ja-JP" altLang="en-US" sz="1200" b="1" dirty="0" smtClean="0">
                          <a:solidFill>
                            <a:sysClr val="windowText" lastClr="000000"/>
                          </a:solidFill>
                          <a:latin typeface="ＭＳ Ｐゴシック" pitchFamily="50" charset="-128"/>
                          <a:ea typeface="ＭＳ Ｐゴシック" pitchFamily="50" charset="-128"/>
                        </a:rPr>
                        <a:t>（過不足面積）</a:t>
                      </a:r>
                      <a:endParaRPr kumimoji="1" lang="en-US" altLang="ja-JP" sz="1200" b="1" dirty="0" smtClean="0">
                        <a:solidFill>
                          <a:sysClr val="windowText" lastClr="000000"/>
                        </a:solidFill>
                        <a:latin typeface="ＭＳ Ｐゴシック" pitchFamily="50" charset="-128"/>
                        <a:ea typeface="ＭＳ Ｐゴシック" pitchFamily="50" charset="-128"/>
                      </a:endParaRPr>
                    </a:p>
                  </a:txBody>
                  <a:tcPr marL="57115" marR="57115" marT="28557" marB="28557" anchor="ct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endParaRPr kumimoji="1" lang="ja-JP" altLang="en-US"/>
                    </a:p>
                  </a:txBody>
                  <a:tcPr/>
                </a:tc>
                <a:tc vMerge="1">
                  <a:txBody>
                    <a:bodyPr/>
                    <a:lstStyle/>
                    <a:p>
                      <a:endParaRPr kumimoji="1" lang="ja-JP" altLang="en-US"/>
                    </a:p>
                  </a:txBody>
                  <a:tcPr/>
                </a:tc>
              </a:tr>
              <a:tr h="780659">
                <a:tc vMerge="1">
                  <a:txBody>
                    <a:bodyPr/>
                    <a:lstStyle/>
                    <a:p>
                      <a:pPr algn="ctr"/>
                      <a:endParaRPr kumimoji="1" lang="ja-JP" altLang="en-US" sz="1600" b="0" dirty="0">
                        <a:solidFill>
                          <a:sysClr val="windowText" lastClr="000000"/>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pPr algn="ctr"/>
                      <a:endParaRPr kumimoji="1" lang="ja-JP" altLang="en-US" sz="1200" b="0" dirty="0">
                        <a:solidFill>
                          <a:sysClr val="windowText" lastClr="000000"/>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kumimoji="1" lang="ja-JP" altLang="en-US" sz="1200" b="1" dirty="0" smtClean="0">
                          <a:solidFill>
                            <a:sysClr val="windowText" lastClr="000000"/>
                          </a:solidFill>
                          <a:latin typeface="ＭＳ Ｐゴシック" pitchFamily="50" charset="-128"/>
                          <a:ea typeface="ＭＳ Ｐゴシック" pitchFamily="50" charset="-128"/>
                        </a:rPr>
                        <a:t>①人口重心</a:t>
                      </a:r>
                      <a:endParaRPr kumimoji="1" lang="en-US" altLang="ja-JP" sz="1200" b="1" dirty="0" smtClean="0">
                        <a:solidFill>
                          <a:sysClr val="windowText" lastClr="000000"/>
                        </a:solidFill>
                        <a:latin typeface="ＭＳ Ｐゴシック" pitchFamily="50" charset="-128"/>
                        <a:ea typeface="ＭＳ Ｐゴシック" pitchFamily="50" charset="-128"/>
                      </a:endParaRPr>
                    </a:p>
                    <a:p>
                      <a:pPr algn="ctr"/>
                      <a:r>
                        <a:rPr kumimoji="1" lang="ja-JP" altLang="en-US" sz="1200" b="1" dirty="0" smtClean="0">
                          <a:solidFill>
                            <a:sysClr val="windowText" lastClr="000000"/>
                          </a:solidFill>
                          <a:latin typeface="ＭＳ Ｐゴシック" pitchFamily="50" charset="-128"/>
                          <a:ea typeface="ＭＳ Ｐゴシック" pitchFamily="50" charset="-128"/>
                        </a:rPr>
                        <a:t>からの距離</a:t>
                      </a:r>
                      <a:endParaRPr kumimoji="1" lang="ja-JP" altLang="en-US" sz="1200" b="1" dirty="0">
                        <a:solidFill>
                          <a:sysClr val="windowText" lastClr="000000"/>
                        </a:solidFill>
                        <a:latin typeface="ＭＳ Ｐゴシック" pitchFamily="50" charset="-128"/>
                        <a:ea typeface="ＭＳ Ｐゴシック" pitchFamily="50" charset="-128"/>
                      </a:endParaRPr>
                    </a:p>
                  </a:txBody>
                  <a:tcPr marL="57115" marR="57115" marT="28557" marB="28557"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kumimoji="1" lang="ja-JP" altLang="en-US" sz="1200" b="1" dirty="0" smtClean="0">
                          <a:solidFill>
                            <a:sysClr val="windowText" lastClr="000000"/>
                          </a:solidFill>
                          <a:latin typeface="ＭＳ Ｐゴシック" pitchFamily="50" charset="-128"/>
                          <a:ea typeface="ＭＳ Ｐゴシック" pitchFamily="50" charset="-128"/>
                        </a:rPr>
                        <a:t>②現区役所間</a:t>
                      </a:r>
                      <a:endParaRPr kumimoji="1" lang="en-US" altLang="ja-JP" sz="1200" b="1" dirty="0" smtClean="0">
                        <a:solidFill>
                          <a:sysClr val="windowText" lastClr="000000"/>
                        </a:solidFill>
                        <a:latin typeface="ＭＳ Ｐゴシック" pitchFamily="50" charset="-128"/>
                        <a:ea typeface="ＭＳ Ｐゴシック" pitchFamily="50" charset="-128"/>
                      </a:endParaRPr>
                    </a:p>
                    <a:p>
                      <a:pPr algn="ctr"/>
                      <a:r>
                        <a:rPr kumimoji="1" lang="ja-JP" altLang="en-US" sz="1200" b="1" dirty="0" smtClean="0">
                          <a:solidFill>
                            <a:sysClr val="windowText" lastClr="000000"/>
                          </a:solidFill>
                          <a:latin typeface="ＭＳ Ｐゴシック" pitchFamily="50" charset="-128"/>
                          <a:ea typeface="ＭＳ Ｐゴシック" pitchFamily="50" charset="-128"/>
                        </a:rPr>
                        <a:t>公共交通</a:t>
                      </a:r>
                      <a:endParaRPr kumimoji="1" lang="en-US" altLang="ja-JP" sz="1200" b="1" dirty="0" smtClean="0">
                        <a:solidFill>
                          <a:sysClr val="windowText" lastClr="000000"/>
                        </a:solidFill>
                        <a:latin typeface="ＭＳ Ｐゴシック" pitchFamily="50" charset="-128"/>
                        <a:ea typeface="ＭＳ Ｐゴシック" pitchFamily="50" charset="-128"/>
                      </a:endParaRPr>
                    </a:p>
                    <a:p>
                      <a:pPr algn="ctr"/>
                      <a:r>
                        <a:rPr kumimoji="1" lang="ja-JP" altLang="en-US" sz="1200" b="1" dirty="0" smtClean="0">
                          <a:solidFill>
                            <a:sysClr val="windowText" lastClr="000000"/>
                          </a:solidFill>
                          <a:latin typeface="ＭＳ Ｐゴシック" pitchFamily="50" charset="-128"/>
                          <a:ea typeface="ＭＳ Ｐゴシック" pitchFamily="50" charset="-128"/>
                        </a:rPr>
                        <a:t>所要時間</a:t>
                      </a:r>
                      <a:endParaRPr kumimoji="1" lang="ja-JP" altLang="en-US" sz="1200" b="1" dirty="0">
                        <a:solidFill>
                          <a:sysClr val="windowText" lastClr="000000"/>
                        </a:solidFill>
                        <a:latin typeface="ＭＳ Ｐゴシック" pitchFamily="50" charset="-128"/>
                        <a:ea typeface="ＭＳ Ｐゴシック" pitchFamily="50" charset="-128"/>
                      </a:endParaRPr>
                    </a:p>
                  </a:txBody>
                  <a:tcPr marL="57115" marR="57115" marT="28557" marB="28557"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kumimoji="1" lang="ja-JP" altLang="en-US" sz="1200" b="1" dirty="0" smtClean="0">
                          <a:solidFill>
                            <a:sysClr val="windowText" lastClr="000000"/>
                          </a:solidFill>
                          <a:latin typeface="ＭＳ Ｐゴシック" pitchFamily="50" charset="-128"/>
                          <a:ea typeface="ＭＳ Ｐゴシック" pitchFamily="50" charset="-128"/>
                        </a:rPr>
                        <a:t>③各区間の移動者数</a:t>
                      </a:r>
                      <a:endParaRPr kumimoji="1" lang="ja-JP" altLang="en-US" sz="1200" b="1" dirty="0">
                        <a:solidFill>
                          <a:sysClr val="windowText" lastClr="000000"/>
                        </a:solidFill>
                        <a:latin typeface="ＭＳ Ｐゴシック" pitchFamily="50" charset="-128"/>
                        <a:ea typeface="ＭＳ Ｐゴシック" pitchFamily="50" charset="-128"/>
                      </a:endParaRPr>
                    </a:p>
                  </a:txBody>
                  <a:tcPr marL="57115" marR="57115" marT="28557" marB="28557"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kumimoji="1" lang="ja-JP" altLang="en-US" sz="1200" b="1" dirty="0" smtClean="0">
                          <a:solidFill>
                            <a:sysClr val="windowText" lastClr="000000"/>
                          </a:solidFill>
                          <a:latin typeface="ＭＳ Ｐゴシック" pitchFamily="50" charset="-128"/>
                          <a:ea typeface="ＭＳ Ｐゴシック" pitchFamily="50" charset="-128"/>
                        </a:rPr>
                        <a:t>合計</a:t>
                      </a:r>
                      <a:endParaRPr kumimoji="1" lang="en-US" altLang="ja-JP" sz="1200" b="1" dirty="0" smtClean="0">
                        <a:solidFill>
                          <a:sysClr val="windowText" lastClr="000000"/>
                        </a:solidFill>
                        <a:latin typeface="ＭＳ Ｐゴシック" pitchFamily="50" charset="-128"/>
                        <a:ea typeface="ＭＳ Ｐゴシック" pitchFamily="50" charset="-128"/>
                      </a:endParaRPr>
                    </a:p>
                    <a:p>
                      <a:pPr algn="ctr"/>
                      <a:r>
                        <a:rPr kumimoji="1" lang="ja-JP" altLang="en-US" sz="1200" b="1" dirty="0" smtClean="0">
                          <a:solidFill>
                            <a:sysClr val="windowText" lastClr="000000"/>
                          </a:solidFill>
                          <a:latin typeface="ＭＳ Ｐゴシック" pitchFamily="50" charset="-128"/>
                          <a:ea typeface="ＭＳ Ｐゴシック" pitchFamily="50" charset="-128"/>
                        </a:rPr>
                        <a:t>点数</a:t>
                      </a:r>
                      <a:endParaRPr kumimoji="1" lang="ja-JP" altLang="en-US" sz="1200" b="1" dirty="0">
                        <a:solidFill>
                          <a:sysClr val="windowText" lastClr="000000"/>
                        </a:solidFill>
                        <a:latin typeface="ＭＳ Ｐゴシック" pitchFamily="50" charset="-128"/>
                        <a:ea typeface="ＭＳ Ｐゴシック" pitchFamily="50" charset="-128"/>
                      </a:endParaRPr>
                    </a:p>
                  </a:txBody>
                  <a:tcPr marL="57115" marR="57115" marT="28557" marB="28557"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pPr algn="ctr"/>
                      <a:endParaRPr kumimoji="1" lang="ja-JP" altLang="en-US" sz="1200" b="1" dirty="0">
                        <a:solidFill>
                          <a:sysClr val="windowText" lastClr="000000"/>
                        </a:solidFill>
                        <a:latin typeface="+mj-ea"/>
                        <a:ea typeface="+mj-ea"/>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pPr algn="ctr"/>
                      <a:endParaRPr kumimoji="1" lang="en-US" altLang="ja-JP" sz="1200" b="1" dirty="0" smtClean="0">
                        <a:solidFill>
                          <a:sysClr val="windowText" lastClr="000000"/>
                        </a:solidFill>
                        <a:latin typeface="ＭＳ Ｐゴシック" pitchFamily="50" charset="-128"/>
                        <a:ea typeface="ＭＳ Ｐゴシック" pitchFamily="50" charset="-128"/>
                      </a:endParaRPr>
                    </a:p>
                  </a:txBody>
                  <a:tcPr marL="57115" marR="57115" marT="28557" marB="28557" anchor="ct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endParaRPr kumimoji="1" lang="ja-JP" altLang="en-US"/>
                    </a:p>
                  </a:txBody>
                  <a:tcPr/>
                </a:tc>
                <a:tc vMerge="1">
                  <a:txBody>
                    <a:bodyPr/>
                    <a:lstStyle/>
                    <a:p>
                      <a:pPr algn="ctr"/>
                      <a:endParaRPr kumimoji="1" lang="ja-JP" altLang="en-US" sz="1200" b="0" dirty="0">
                        <a:solidFill>
                          <a:sysClr val="windowText" lastClr="000000"/>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r>
              <a:tr h="828000">
                <a:tc rowSpan="2">
                  <a:txBody>
                    <a:bodyPr/>
                    <a:lstStyle/>
                    <a:p>
                      <a:pPr algn="ctr"/>
                      <a:r>
                        <a:rPr kumimoji="1" lang="ja-JP" altLang="en-US" sz="1200" b="1" dirty="0" smtClean="0">
                          <a:solidFill>
                            <a:sysClr val="windowText" lastClr="000000"/>
                          </a:solidFill>
                        </a:rPr>
                        <a:t>第</a:t>
                      </a:r>
                      <a:endParaRPr kumimoji="1" lang="en-US" altLang="ja-JP" sz="1200" b="1" dirty="0" smtClean="0">
                        <a:solidFill>
                          <a:sysClr val="windowText" lastClr="000000"/>
                        </a:solidFill>
                      </a:endParaRPr>
                    </a:p>
                    <a:p>
                      <a:pPr algn="ctr"/>
                      <a:r>
                        <a:rPr kumimoji="1" lang="ja-JP" altLang="en-US" sz="1200" b="1" dirty="0" smtClean="0">
                          <a:solidFill>
                            <a:sysClr val="windowText" lastClr="000000"/>
                          </a:solidFill>
                        </a:rPr>
                        <a:t>一</a:t>
                      </a:r>
                      <a:endParaRPr kumimoji="1" lang="en-US" altLang="ja-JP" sz="1200" b="1" dirty="0" smtClean="0">
                        <a:solidFill>
                          <a:sysClr val="windowText" lastClr="000000"/>
                        </a:solidFill>
                      </a:endParaRPr>
                    </a:p>
                    <a:p>
                      <a:pPr algn="ctr"/>
                      <a:r>
                        <a:rPr kumimoji="1" lang="ja-JP" altLang="en-US" sz="1200" b="1" dirty="0" smtClean="0">
                          <a:solidFill>
                            <a:sysClr val="windowText" lastClr="000000"/>
                          </a:solidFill>
                        </a:rPr>
                        <a:t>区</a:t>
                      </a:r>
                      <a:endParaRPr kumimoji="1" lang="ja-JP" altLang="en-US" sz="1200" b="1" dirty="0">
                        <a:solidFill>
                          <a:sysClr val="windowText" lastClr="000000"/>
                        </a:solidFill>
                      </a:endParaRPr>
                    </a:p>
                  </a:txBody>
                  <a:tcPr marL="57115" marR="57115" marT="28557" marB="28557"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kumimoji="1" lang="ja-JP" altLang="en-US" sz="1200" b="0" dirty="0" smtClean="0">
                          <a:solidFill>
                            <a:sysClr val="windowText" lastClr="000000"/>
                          </a:solidFill>
                          <a:latin typeface="ＭＳ Ｐゴシック" pitchFamily="50" charset="-128"/>
                          <a:ea typeface="ＭＳ Ｐゴシック" pitchFamily="50" charset="-128"/>
                        </a:rPr>
                        <a:t>淀川区役所</a:t>
                      </a:r>
                      <a:endParaRPr kumimoji="1" lang="en-US" altLang="ja-JP" sz="1200" b="0" dirty="0" smtClean="0">
                        <a:solidFill>
                          <a:sysClr val="windowText" lastClr="000000"/>
                        </a:solidFill>
                        <a:latin typeface="ＭＳ Ｐゴシック" pitchFamily="50" charset="-128"/>
                        <a:ea typeface="ＭＳ Ｐゴシック" pitchFamily="50" charset="-128"/>
                      </a:endParaRPr>
                    </a:p>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kern="1200" dirty="0" smtClean="0">
                          <a:solidFill>
                            <a:sysClr val="windowText" lastClr="000000"/>
                          </a:solidFill>
                          <a:latin typeface="ＭＳ Ｐゴシック" pitchFamily="50" charset="-128"/>
                          <a:ea typeface="ＭＳ Ｐゴシック" pitchFamily="50" charset="-128"/>
                          <a:cs typeface="+mn-cs"/>
                        </a:rPr>
                        <a:t>（</a:t>
                      </a:r>
                      <a:r>
                        <a:rPr kumimoji="1" lang="en-US" altLang="ja-JP" sz="1200" b="0" kern="1200" dirty="0" smtClean="0">
                          <a:solidFill>
                            <a:sysClr val="windowText" lastClr="000000"/>
                          </a:solidFill>
                          <a:latin typeface="ＭＳ Ｐゴシック" pitchFamily="50" charset="-128"/>
                          <a:ea typeface="ＭＳ Ｐゴシック" pitchFamily="50" charset="-128"/>
                          <a:cs typeface="+mn-cs"/>
                        </a:rPr>
                        <a:t>8,158</a:t>
                      </a:r>
                      <a:r>
                        <a:rPr kumimoji="1" lang="ja-JP" altLang="en-US" sz="1200" b="0" kern="1200" dirty="0" smtClean="0">
                          <a:solidFill>
                            <a:sysClr val="windowText" lastClr="000000"/>
                          </a:solidFill>
                          <a:latin typeface="ＭＳ Ｐゴシック" pitchFamily="50" charset="-128"/>
                          <a:ea typeface="ＭＳ Ｐゴシック" pitchFamily="50" charset="-128"/>
                          <a:cs typeface="+mn-cs"/>
                        </a:rPr>
                        <a:t>㎡）</a:t>
                      </a:r>
                      <a:endParaRPr kumimoji="1" lang="en-US" altLang="ja-JP" sz="1200" b="0" kern="1200" dirty="0" smtClean="0">
                        <a:solidFill>
                          <a:sysClr val="windowText" lastClr="000000"/>
                        </a:solidFill>
                        <a:latin typeface="ＭＳ Ｐゴシック" pitchFamily="50" charset="-128"/>
                        <a:ea typeface="ＭＳ Ｐゴシック" pitchFamily="50" charset="-128"/>
                        <a:cs typeface="+mn-cs"/>
                      </a:endParaRPr>
                    </a:p>
                  </a:txBody>
                  <a:tcPr marL="57115" marR="57115" marT="28557" marB="28557"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C000"/>
                    </a:solidFill>
                  </a:tcPr>
                </a:tc>
                <a:tc>
                  <a:txBody>
                    <a:bodyPr/>
                    <a:lstStyle/>
                    <a:p>
                      <a:pPr algn="ctr"/>
                      <a:r>
                        <a:rPr kumimoji="1" lang="en-US" altLang="ja-JP" sz="1200" b="0" dirty="0" smtClean="0">
                          <a:solidFill>
                            <a:sysClr val="windowText" lastClr="000000"/>
                          </a:solidFill>
                          <a:latin typeface="ＭＳ Ｐゴシック" pitchFamily="50" charset="-128"/>
                          <a:ea typeface="ＭＳ Ｐゴシック" pitchFamily="50" charset="-128"/>
                        </a:rPr>
                        <a:t>1.0</a:t>
                      </a:r>
                      <a:r>
                        <a:rPr kumimoji="1" lang="ja-JP" altLang="en-US" sz="1200" b="0" dirty="0" smtClean="0">
                          <a:solidFill>
                            <a:sysClr val="windowText" lastClr="000000"/>
                          </a:solidFill>
                          <a:latin typeface="ＭＳ Ｐゴシック" pitchFamily="50" charset="-128"/>
                          <a:ea typeface="ＭＳ Ｐゴシック" pitchFamily="50" charset="-128"/>
                        </a:rPr>
                        <a:t>点</a:t>
                      </a:r>
                      <a:endParaRPr kumimoji="1" lang="en-US" altLang="ja-JP" sz="1200" b="0" dirty="0" smtClean="0">
                        <a:solidFill>
                          <a:sysClr val="windowText" lastClr="000000"/>
                        </a:solidFill>
                        <a:latin typeface="ＭＳ Ｐゴシック" pitchFamily="50" charset="-128"/>
                        <a:ea typeface="ＭＳ Ｐゴシック" pitchFamily="50" charset="-128"/>
                      </a:endParaRPr>
                    </a:p>
                    <a:p>
                      <a:pPr algn="ctr"/>
                      <a:r>
                        <a:rPr kumimoji="1" lang="ja-JP" altLang="en-US" sz="1200" b="0" dirty="0" smtClean="0">
                          <a:solidFill>
                            <a:sysClr val="windowText" lastClr="000000"/>
                          </a:solidFill>
                          <a:latin typeface="ＭＳ Ｐゴシック" pitchFamily="50" charset="-128"/>
                          <a:ea typeface="ＭＳ Ｐゴシック" pitchFamily="50" charset="-128"/>
                        </a:rPr>
                        <a:t>（</a:t>
                      </a:r>
                      <a:r>
                        <a:rPr kumimoji="1" lang="en-US" altLang="ja-JP" sz="1200" b="0" dirty="0" smtClean="0">
                          <a:solidFill>
                            <a:sysClr val="windowText" lastClr="000000"/>
                          </a:solidFill>
                          <a:latin typeface="ＭＳ Ｐゴシック" pitchFamily="50" charset="-128"/>
                          <a:ea typeface="ＭＳ Ｐゴシック" pitchFamily="50" charset="-128"/>
                        </a:rPr>
                        <a:t>2.7</a:t>
                      </a:r>
                      <a:r>
                        <a:rPr kumimoji="1" lang="ja-JP" altLang="en-US" sz="1200" b="0" dirty="0" smtClean="0">
                          <a:solidFill>
                            <a:sysClr val="windowText" lastClr="000000"/>
                          </a:solidFill>
                          <a:latin typeface="ＭＳ Ｐゴシック" pitchFamily="50" charset="-128"/>
                          <a:ea typeface="ＭＳ Ｐゴシック" pitchFamily="50" charset="-128"/>
                        </a:rPr>
                        <a:t>㎞）</a:t>
                      </a:r>
                      <a:endParaRPr kumimoji="1" lang="en-US" altLang="ja-JP" sz="1200" b="0" dirty="0" smtClean="0">
                        <a:solidFill>
                          <a:sysClr val="windowText" lastClr="000000"/>
                        </a:solidFill>
                        <a:latin typeface="ＭＳ Ｐゴシック" pitchFamily="50" charset="-128"/>
                        <a:ea typeface="ＭＳ Ｐゴシック" pitchFamily="50" charset="-128"/>
                      </a:endParaRPr>
                    </a:p>
                  </a:txBody>
                  <a:tcPr marL="57115" marR="57115" marT="28557" marB="28557"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C000"/>
                    </a:solidFill>
                  </a:tcPr>
                </a:tc>
                <a:tc>
                  <a:txBody>
                    <a:bodyPr/>
                    <a:lstStyle/>
                    <a:p>
                      <a:pPr algn="ctr"/>
                      <a:r>
                        <a:rPr kumimoji="1" lang="en-US" altLang="ja-JP" sz="1200" b="0" dirty="0" smtClean="0">
                          <a:solidFill>
                            <a:sysClr val="windowText" lastClr="000000"/>
                          </a:solidFill>
                          <a:latin typeface="ＭＳ Ｐゴシック" pitchFamily="50" charset="-128"/>
                          <a:ea typeface="ＭＳ Ｐゴシック" pitchFamily="50" charset="-128"/>
                        </a:rPr>
                        <a:t>5.0</a:t>
                      </a:r>
                      <a:r>
                        <a:rPr kumimoji="1" lang="ja-JP" altLang="en-US" sz="1200" b="0" dirty="0" smtClean="0">
                          <a:solidFill>
                            <a:sysClr val="windowText" lastClr="000000"/>
                          </a:solidFill>
                          <a:latin typeface="ＭＳ Ｐゴシック" pitchFamily="50" charset="-128"/>
                          <a:ea typeface="ＭＳ Ｐゴシック" pitchFamily="50" charset="-128"/>
                        </a:rPr>
                        <a:t>点</a:t>
                      </a:r>
                      <a:endParaRPr kumimoji="1" lang="en-US" altLang="ja-JP" sz="1200" b="0" dirty="0" smtClean="0">
                        <a:solidFill>
                          <a:sysClr val="windowText" lastClr="000000"/>
                        </a:solidFill>
                        <a:latin typeface="ＭＳ Ｐゴシック" pitchFamily="50" charset="-128"/>
                        <a:ea typeface="ＭＳ Ｐゴシック" pitchFamily="50" charset="-128"/>
                      </a:endParaRPr>
                    </a:p>
                    <a:p>
                      <a:pPr algn="ctr"/>
                      <a:r>
                        <a:rPr kumimoji="1" lang="ja-JP" altLang="en-US" sz="1200" b="0" dirty="0" smtClean="0">
                          <a:solidFill>
                            <a:sysClr val="windowText" lastClr="000000"/>
                          </a:solidFill>
                          <a:latin typeface="ＭＳ Ｐゴシック" pitchFamily="50" charset="-128"/>
                          <a:ea typeface="ＭＳ Ｐゴシック" pitchFamily="50" charset="-128"/>
                        </a:rPr>
                        <a:t>（平均</a:t>
                      </a:r>
                      <a:r>
                        <a:rPr kumimoji="1" lang="en-US" altLang="ja-JP" sz="1200" b="0" dirty="0" smtClean="0">
                          <a:solidFill>
                            <a:sysClr val="windowText" lastClr="000000"/>
                          </a:solidFill>
                          <a:latin typeface="ＭＳ Ｐゴシック" pitchFamily="50" charset="-128"/>
                          <a:ea typeface="ＭＳ Ｐゴシック" pitchFamily="50" charset="-128"/>
                        </a:rPr>
                        <a:t>31.7</a:t>
                      </a:r>
                      <a:r>
                        <a:rPr kumimoji="1" lang="ja-JP" altLang="en-US" sz="1200" b="0" dirty="0" smtClean="0">
                          <a:solidFill>
                            <a:sysClr val="windowText" lastClr="000000"/>
                          </a:solidFill>
                          <a:latin typeface="ＭＳ Ｐゴシック" pitchFamily="50" charset="-128"/>
                          <a:ea typeface="ＭＳ Ｐゴシック" pitchFamily="50" charset="-128"/>
                        </a:rPr>
                        <a:t>分）</a:t>
                      </a:r>
                      <a:endParaRPr kumimoji="1" lang="en-US" altLang="ja-JP" sz="1200" b="0" dirty="0" smtClean="0">
                        <a:solidFill>
                          <a:sysClr val="windowText" lastClr="000000"/>
                        </a:solidFill>
                        <a:latin typeface="ＭＳ Ｐゴシック" pitchFamily="50" charset="-128"/>
                        <a:ea typeface="ＭＳ Ｐゴシック" pitchFamily="50" charset="-128"/>
                      </a:endParaRPr>
                    </a:p>
                  </a:txBody>
                  <a:tcPr marL="57115" marR="57115" marT="28557" marB="28557"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C000"/>
                    </a:solidFill>
                  </a:tcPr>
                </a:tc>
                <a:tc>
                  <a:txBody>
                    <a:bodyPr/>
                    <a:lstStyle/>
                    <a:p>
                      <a:pPr algn="ctr"/>
                      <a:r>
                        <a:rPr kumimoji="1" lang="en-US" altLang="ja-JP" sz="1200" b="0" dirty="0" smtClean="0">
                          <a:solidFill>
                            <a:schemeClr val="tx1"/>
                          </a:solidFill>
                          <a:latin typeface="ＭＳ Ｐゴシック" pitchFamily="50" charset="-128"/>
                          <a:ea typeface="ＭＳ Ｐゴシック" pitchFamily="50" charset="-128"/>
                        </a:rPr>
                        <a:t>5.0</a:t>
                      </a:r>
                      <a:r>
                        <a:rPr kumimoji="1" lang="ja-JP" altLang="en-US" sz="1200" b="0" dirty="0" smtClean="0">
                          <a:solidFill>
                            <a:schemeClr val="tx1"/>
                          </a:solidFill>
                          <a:latin typeface="ＭＳ Ｐゴシック" pitchFamily="50" charset="-128"/>
                          <a:ea typeface="ＭＳ Ｐゴシック" pitchFamily="50" charset="-128"/>
                        </a:rPr>
                        <a:t>点</a:t>
                      </a:r>
                      <a:endParaRPr kumimoji="1" lang="en-US" altLang="ja-JP" sz="1200" b="0" dirty="0" smtClean="0">
                        <a:solidFill>
                          <a:schemeClr val="tx1"/>
                        </a:solidFill>
                        <a:latin typeface="ＭＳ Ｐゴシック" pitchFamily="50" charset="-128"/>
                        <a:ea typeface="ＭＳ Ｐゴシック" pitchFamily="50" charset="-128"/>
                      </a:endParaRPr>
                    </a:p>
                    <a:p>
                      <a:pPr algn="ctr"/>
                      <a:r>
                        <a:rPr kumimoji="1" lang="ja-JP" altLang="en-US" sz="1200" b="0" dirty="0" smtClean="0">
                          <a:solidFill>
                            <a:schemeClr val="tx1"/>
                          </a:solidFill>
                          <a:latin typeface="ＭＳ Ｐゴシック" pitchFamily="50" charset="-128"/>
                          <a:ea typeface="ＭＳ Ｐゴシック" pitchFamily="50" charset="-128"/>
                        </a:rPr>
                        <a:t>（</a:t>
                      </a:r>
                      <a:r>
                        <a:rPr kumimoji="1" lang="en-US" altLang="ja-JP" sz="1200" b="0" dirty="0" smtClean="0">
                          <a:solidFill>
                            <a:schemeClr val="tx1"/>
                          </a:solidFill>
                          <a:latin typeface="ＭＳ Ｐゴシック" pitchFamily="50" charset="-128"/>
                          <a:ea typeface="ＭＳ Ｐゴシック" pitchFamily="50" charset="-128"/>
                        </a:rPr>
                        <a:t>9,682</a:t>
                      </a:r>
                      <a:r>
                        <a:rPr kumimoji="1" lang="ja-JP" altLang="en-US" sz="1200" b="0" dirty="0" smtClean="0">
                          <a:solidFill>
                            <a:schemeClr val="tx1"/>
                          </a:solidFill>
                          <a:latin typeface="ＭＳ Ｐゴシック" pitchFamily="50" charset="-128"/>
                          <a:ea typeface="ＭＳ Ｐゴシック" pitchFamily="50" charset="-128"/>
                        </a:rPr>
                        <a:t>人）</a:t>
                      </a:r>
                      <a:endParaRPr kumimoji="1" lang="en-US" altLang="ja-JP" sz="1200" b="0" dirty="0" smtClean="0">
                        <a:solidFill>
                          <a:schemeClr val="tx1"/>
                        </a:solidFill>
                        <a:latin typeface="ＭＳ Ｐゴシック" pitchFamily="50" charset="-128"/>
                        <a:ea typeface="ＭＳ Ｐゴシック" pitchFamily="50" charset="-128"/>
                      </a:endParaRPr>
                    </a:p>
                  </a:txBody>
                  <a:tcPr marL="57115" marR="57115" marT="28557" marB="28557"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C000"/>
                    </a:solidFill>
                  </a:tcPr>
                </a:tc>
                <a:tc>
                  <a:txBody>
                    <a:bodyPr/>
                    <a:lstStyle/>
                    <a:p>
                      <a:pPr algn="ctr"/>
                      <a:r>
                        <a:rPr kumimoji="1" lang="en-US" altLang="ja-JP" sz="1200" b="1" dirty="0" smtClean="0">
                          <a:solidFill>
                            <a:schemeClr val="tx1"/>
                          </a:solidFill>
                          <a:latin typeface="ＭＳ Ｐゴシック" pitchFamily="50" charset="-128"/>
                          <a:ea typeface="ＭＳ Ｐゴシック" pitchFamily="50" charset="-128"/>
                        </a:rPr>
                        <a:t>11.0</a:t>
                      </a:r>
                      <a:r>
                        <a:rPr kumimoji="1" lang="ja-JP" altLang="en-US" sz="1200" b="1" dirty="0" smtClean="0">
                          <a:solidFill>
                            <a:schemeClr val="tx1"/>
                          </a:solidFill>
                          <a:latin typeface="ＭＳ Ｐゴシック" pitchFamily="50" charset="-128"/>
                          <a:ea typeface="ＭＳ Ｐゴシック" pitchFamily="50" charset="-128"/>
                        </a:rPr>
                        <a:t>点</a:t>
                      </a:r>
                      <a:endParaRPr kumimoji="1" lang="en-US" altLang="ja-JP" sz="1200" b="1" dirty="0" smtClean="0">
                        <a:solidFill>
                          <a:schemeClr val="tx1"/>
                        </a:solidFill>
                        <a:latin typeface="ＭＳ Ｐゴシック" pitchFamily="50" charset="-128"/>
                        <a:ea typeface="ＭＳ Ｐゴシック" pitchFamily="50" charset="-128"/>
                      </a:endParaRPr>
                    </a:p>
                  </a:txBody>
                  <a:tcPr marL="57115" marR="57115" marT="28557" marB="28557"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C000"/>
                    </a:solidFill>
                  </a:tcPr>
                </a:tc>
                <a:tc vMerge="1">
                  <a:txBody>
                    <a:bodyPr/>
                    <a:lstStyle/>
                    <a:p>
                      <a:pPr algn="ctr"/>
                      <a:endParaRPr kumimoji="1" lang="en-US" altLang="ja-JP" sz="1200" b="0" dirty="0" smtClean="0">
                        <a:solidFill>
                          <a:sysClr val="windowText" lastClr="000000"/>
                        </a:solidFill>
                        <a:latin typeface="+mj-ea"/>
                        <a:ea typeface="+mj-ea"/>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kumimoji="1" lang="ja-JP" altLang="en-US" sz="1200" b="0" dirty="0" smtClean="0">
                          <a:solidFill>
                            <a:schemeClr val="tx1"/>
                          </a:solidFill>
                          <a:latin typeface="ＭＳ Ｐゴシック" pitchFamily="50" charset="-128"/>
                          <a:ea typeface="ＭＳ Ｐゴシック" pitchFamily="50" charset="-128"/>
                        </a:rPr>
                        <a:t>充足</a:t>
                      </a:r>
                      <a:endParaRPr kumimoji="1" lang="en-US" altLang="ja-JP" sz="1200" b="0" dirty="0" smtClean="0">
                        <a:solidFill>
                          <a:schemeClr val="tx1"/>
                        </a:solidFill>
                        <a:latin typeface="ＭＳ Ｐゴシック" pitchFamily="50" charset="-128"/>
                        <a:ea typeface="ＭＳ Ｐゴシック" pitchFamily="50" charset="-128"/>
                      </a:endParaRPr>
                    </a:p>
                    <a:p>
                      <a:pPr algn="ctr"/>
                      <a:r>
                        <a:rPr kumimoji="1" lang="ja-JP" altLang="en-US" sz="1200" b="0" dirty="0" smtClean="0">
                          <a:solidFill>
                            <a:schemeClr val="tx1"/>
                          </a:solidFill>
                          <a:latin typeface="ＭＳ Ｐゴシック" pitchFamily="50" charset="-128"/>
                          <a:ea typeface="ＭＳ Ｐゴシック" pitchFamily="50" charset="-128"/>
                        </a:rPr>
                        <a:t>（</a:t>
                      </a:r>
                      <a:r>
                        <a:rPr kumimoji="1" lang="en-US" altLang="ja-JP" sz="1200" b="0" dirty="0" smtClean="0">
                          <a:solidFill>
                            <a:schemeClr val="tx1"/>
                          </a:solidFill>
                          <a:latin typeface="ＭＳ Ｐゴシック" pitchFamily="50" charset="-128"/>
                          <a:ea typeface="ＭＳ Ｐゴシック" pitchFamily="50" charset="-128"/>
                        </a:rPr>
                        <a:t>140</a:t>
                      </a:r>
                      <a:r>
                        <a:rPr kumimoji="1" lang="ja-JP" altLang="en-US" sz="1200" b="0" dirty="0" smtClean="0">
                          <a:solidFill>
                            <a:schemeClr val="tx1"/>
                          </a:solidFill>
                          <a:latin typeface="ＭＳ Ｐゴシック" pitchFamily="50" charset="-128"/>
                          <a:ea typeface="ＭＳ Ｐゴシック" pitchFamily="50" charset="-128"/>
                        </a:rPr>
                        <a:t>㎡）</a:t>
                      </a:r>
                      <a:endParaRPr kumimoji="1" lang="en-US" altLang="ja-JP" sz="1200" b="0" dirty="0" smtClean="0">
                        <a:solidFill>
                          <a:schemeClr val="tx1"/>
                        </a:solidFill>
                        <a:latin typeface="ＭＳ Ｐゴシック" pitchFamily="50" charset="-128"/>
                        <a:ea typeface="ＭＳ Ｐゴシック" pitchFamily="50" charset="-128"/>
                      </a:endParaRPr>
                    </a:p>
                  </a:txBody>
                  <a:tcPr marL="57115" marR="57115" marT="28557" marB="28557"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C000"/>
                    </a:solidFill>
                  </a:tcPr>
                </a:tc>
                <a:tc vMerge="1">
                  <a:txBody>
                    <a:bodyPr/>
                    <a:lstStyle/>
                    <a:p>
                      <a:endParaRPr kumimoji="1" lang="ja-JP" altLang="en-US" sz="1200" b="1" dirty="0">
                        <a:solidFill>
                          <a:sysClr val="windowText" lastClr="000000"/>
                        </a:solidFill>
                        <a:latin typeface="+mj-ea"/>
                        <a:ea typeface="+mj-ea"/>
                      </a:endParaRPr>
                    </a:p>
                  </a:txBody>
                  <a:tcPr marL="86897" marR="86897" marT="43449" marB="43449"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rowSpan="2">
                  <a:txBody>
                    <a:bodyPr/>
                    <a:lstStyle/>
                    <a:p>
                      <a:pPr algn="ctr"/>
                      <a:r>
                        <a:rPr kumimoji="1" lang="ja-JP" altLang="en-US" sz="1400" b="1" dirty="0" smtClean="0">
                          <a:solidFill>
                            <a:sysClr val="windowText" lastClr="000000"/>
                          </a:solidFill>
                          <a:latin typeface="ＭＳ Ｐゴシック" pitchFamily="50" charset="-128"/>
                          <a:ea typeface="ＭＳ Ｐゴシック" pitchFamily="50" charset="-128"/>
                        </a:rPr>
                        <a:t>淀川区役所</a:t>
                      </a:r>
                      <a:endParaRPr kumimoji="1" lang="ja-JP" altLang="en-US" sz="1400" b="1" dirty="0">
                        <a:solidFill>
                          <a:sysClr val="windowText" lastClr="000000"/>
                        </a:solidFill>
                        <a:latin typeface="ＭＳ Ｐゴシック" pitchFamily="50" charset="-128"/>
                        <a:ea typeface="ＭＳ Ｐゴシック" pitchFamily="50" charset="-128"/>
                      </a:endParaRPr>
                    </a:p>
                  </a:txBody>
                  <a:tcPr marL="57115" marR="57115" marT="28557" marB="28557"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r>
              <a:tr h="828000">
                <a:tc vMerge="1">
                  <a:txBody>
                    <a:bodyPr/>
                    <a:lstStyle/>
                    <a:p>
                      <a:pPr algn="ctr"/>
                      <a:endParaRPr kumimoji="1" lang="en-US" altLang="ja-JP" sz="1600" b="0" dirty="0" smtClean="0">
                        <a:solidFill>
                          <a:sysClr val="windowText" lastClr="000000"/>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kumimoji="1" lang="ja-JP" altLang="en-US" sz="1200" b="0" dirty="0" smtClean="0">
                          <a:solidFill>
                            <a:sysClr val="windowText" lastClr="000000"/>
                          </a:solidFill>
                          <a:latin typeface="ＭＳ Ｐゴシック" pitchFamily="50" charset="-128"/>
                          <a:ea typeface="ＭＳ Ｐゴシック" pitchFamily="50" charset="-128"/>
                        </a:rPr>
                        <a:t>東淀川区役所</a:t>
                      </a:r>
                      <a:endParaRPr kumimoji="1" lang="en-US" altLang="ja-JP" sz="1200" b="0" dirty="0" smtClean="0">
                        <a:solidFill>
                          <a:sysClr val="windowText" lastClr="000000"/>
                        </a:solidFill>
                        <a:latin typeface="ＭＳ Ｐゴシック" pitchFamily="50" charset="-128"/>
                        <a:ea typeface="ＭＳ Ｐゴシック" pitchFamily="50" charset="-128"/>
                      </a:endParaRPr>
                    </a:p>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kern="1200" dirty="0" smtClean="0">
                          <a:solidFill>
                            <a:sysClr val="windowText" lastClr="000000"/>
                          </a:solidFill>
                          <a:latin typeface="ＭＳ Ｐゴシック" pitchFamily="50" charset="-128"/>
                          <a:ea typeface="ＭＳ Ｐゴシック" pitchFamily="50" charset="-128"/>
                          <a:cs typeface="+mn-cs"/>
                        </a:rPr>
                        <a:t>（</a:t>
                      </a:r>
                      <a:r>
                        <a:rPr kumimoji="1" lang="en-US" altLang="ja-JP" sz="1200" b="0" kern="1200" dirty="0" smtClean="0">
                          <a:solidFill>
                            <a:sysClr val="windowText" lastClr="000000"/>
                          </a:solidFill>
                          <a:latin typeface="ＭＳ Ｐゴシック" pitchFamily="50" charset="-128"/>
                          <a:ea typeface="ＭＳ Ｐゴシック" pitchFamily="50" charset="-128"/>
                          <a:cs typeface="+mn-cs"/>
                        </a:rPr>
                        <a:t>6,671</a:t>
                      </a:r>
                      <a:r>
                        <a:rPr kumimoji="1" lang="ja-JP" altLang="en-US" sz="1200" b="0" kern="1200" dirty="0" smtClean="0">
                          <a:solidFill>
                            <a:sysClr val="windowText" lastClr="000000"/>
                          </a:solidFill>
                          <a:latin typeface="ＭＳ Ｐゴシック" pitchFamily="50" charset="-128"/>
                          <a:ea typeface="ＭＳ Ｐゴシック" pitchFamily="50" charset="-128"/>
                          <a:cs typeface="+mn-cs"/>
                        </a:rPr>
                        <a:t>㎡）</a:t>
                      </a:r>
                      <a:endParaRPr kumimoji="1" lang="en-US" altLang="ja-JP" sz="1200" b="0" kern="1200" dirty="0" smtClean="0">
                        <a:solidFill>
                          <a:sysClr val="windowText" lastClr="000000"/>
                        </a:solidFill>
                        <a:latin typeface="ＭＳ Ｐゴシック" pitchFamily="50" charset="-128"/>
                        <a:ea typeface="ＭＳ Ｐゴシック" pitchFamily="50" charset="-128"/>
                        <a:cs typeface="+mn-cs"/>
                      </a:endParaRPr>
                    </a:p>
                  </a:txBody>
                  <a:tcPr marL="57115" marR="57115" marT="28557" marB="28557"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cap="none" normalizeH="0" baseline="0" dirty="0" smtClean="0">
                          <a:ln>
                            <a:noFill/>
                          </a:ln>
                          <a:solidFill>
                            <a:schemeClr val="tx1"/>
                          </a:solidFill>
                          <a:effectLst/>
                          <a:latin typeface="ＭＳ Ｐゴシック" pitchFamily="50" charset="-128"/>
                          <a:ea typeface="ＭＳ Ｐゴシック" pitchFamily="50" charset="-128"/>
                        </a:rPr>
                        <a:t>5.0</a:t>
                      </a:r>
                      <a:r>
                        <a:rPr kumimoji="1" lang="ja-JP" altLang="en-US" sz="1200" b="0" dirty="0" smtClean="0">
                          <a:solidFill>
                            <a:sysClr val="windowText" lastClr="000000"/>
                          </a:solidFill>
                          <a:latin typeface="ＭＳ Ｐゴシック" pitchFamily="50" charset="-128"/>
                          <a:ea typeface="ＭＳ Ｐゴシック" pitchFamily="50" charset="-128"/>
                        </a:rPr>
                        <a:t>点</a:t>
                      </a:r>
                      <a:endParaRPr kumimoji="1" lang="en-US" altLang="ja-JP" sz="1200" b="0" dirty="0" smtClean="0">
                        <a:solidFill>
                          <a:sysClr val="windowText" lastClr="000000"/>
                        </a:solidFill>
                        <a:latin typeface="ＭＳ Ｐゴシック" pitchFamily="50" charset="-128"/>
                        <a:ea typeface="ＭＳ Ｐゴシック" pitchFamily="50" charset="-128"/>
                      </a:endParaRPr>
                    </a:p>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dirty="0" smtClean="0">
                          <a:solidFill>
                            <a:sysClr val="windowText" lastClr="000000"/>
                          </a:solidFill>
                          <a:latin typeface="ＭＳ Ｐゴシック" pitchFamily="50" charset="-128"/>
                          <a:ea typeface="ＭＳ Ｐゴシック" pitchFamily="50" charset="-128"/>
                        </a:rPr>
                        <a:t>（</a:t>
                      </a:r>
                      <a:r>
                        <a:rPr kumimoji="1" lang="en-US" altLang="ja-JP" sz="1200" b="0" dirty="0" smtClean="0">
                          <a:solidFill>
                            <a:sysClr val="windowText" lastClr="000000"/>
                          </a:solidFill>
                          <a:latin typeface="ＭＳ Ｐゴシック" pitchFamily="50" charset="-128"/>
                          <a:ea typeface="ＭＳ Ｐゴシック" pitchFamily="50" charset="-128"/>
                        </a:rPr>
                        <a:t>2.0</a:t>
                      </a:r>
                      <a:r>
                        <a:rPr kumimoji="1" lang="ja-JP" altLang="en-US" sz="1200" b="0" dirty="0" smtClean="0">
                          <a:solidFill>
                            <a:sysClr val="windowText" lastClr="000000"/>
                          </a:solidFill>
                          <a:latin typeface="ＭＳ Ｐゴシック" pitchFamily="50" charset="-128"/>
                          <a:ea typeface="ＭＳ Ｐゴシック" pitchFamily="50" charset="-128"/>
                        </a:rPr>
                        <a:t>㎞）</a:t>
                      </a:r>
                      <a:endParaRPr kumimoji="1" lang="en-US" altLang="ja-JP" sz="1200" b="0" dirty="0" smtClean="0">
                        <a:solidFill>
                          <a:sysClr val="windowText" lastClr="000000"/>
                        </a:solidFill>
                        <a:latin typeface="ＭＳ Ｐゴシック" pitchFamily="50" charset="-128"/>
                        <a:ea typeface="ＭＳ Ｐゴシック" pitchFamily="50" charset="-128"/>
                      </a:endParaRPr>
                    </a:p>
                  </a:txBody>
                  <a:tcPr marL="57115" marR="57115" marT="28557" marB="28557"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kumimoji="1" lang="en-US" altLang="ja-JP" sz="1200" b="0" dirty="0" smtClean="0">
                          <a:solidFill>
                            <a:sysClr val="windowText" lastClr="000000"/>
                          </a:solidFill>
                          <a:latin typeface="ＭＳ Ｐゴシック" pitchFamily="50" charset="-128"/>
                          <a:ea typeface="ＭＳ Ｐゴシック" pitchFamily="50" charset="-128"/>
                        </a:rPr>
                        <a:t>5.0</a:t>
                      </a:r>
                      <a:r>
                        <a:rPr kumimoji="1" lang="ja-JP" altLang="en-US" sz="1200" b="0" dirty="0" smtClean="0">
                          <a:solidFill>
                            <a:sysClr val="windowText" lastClr="000000"/>
                          </a:solidFill>
                          <a:latin typeface="ＭＳ Ｐゴシック" pitchFamily="50" charset="-128"/>
                          <a:ea typeface="ＭＳ Ｐゴシック" pitchFamily="50" charset="-128"/>
                        </a:rPr>
                        <a:t>点</a:t>
                      </a:r>
                      <a:endParaRPr kumimoji="1" lang="en-US" altLang="ja-JP" sz="1200" b="0" dirty="0" smtClean="0">
                        <a:solidFill>
                          <a:sysClr val="windowText" lastClr="000000"/>
                        </a:solidFill>
                        <a:latin typeface="ＭＳ Ｐゴシック" pitchFamily="50" charset="-128"/>
                        <a:ea typeface="ＭＳ Ｐゴシック" pitchFamily="50" charset="-128"/>
                      </a:endParaRPr>
                    </a:p>
                    <a:p>
                      <a:pPr algn="ctr"/>
                      <a:r>
                        <a:rPr kumimoji="1" lang="ja-JP" altLang="en-US" sz="1200" b="0" dirty="0" smtClean="0">
                          <a:solidFill>
                            <a:sysClr val="windowText" lastClr="000000"/>
                          </a:solidFill>
                          <a:latin typeface="ＭＳ Ｐゴシック" pitchFamily="50" charset="-128"/>
                          <a:ea typeface="ＭＳ Ｐゴシック" pitchFamily="50" charset="-128"/>
                        </a:rPr>
                        <a:t>（平均</a:t>
                      </a:r>
                      <a:r>
                        <a:rPr kumimoji="1" lang="en-US" altLang="ja-JP" sz="1200" b="0" dirty="0" smtClean="0">
                          <a:solidFill>
                            <a:sysClr val="windowText" lastClr="000000"/>
                          </a:solidFill>
                          <a:latin typeface="ＭＳ Ｐゴシック" pitchFamily="50" charset="-128"/>
                          <a:ea typeface="ＭＳ Ｐゴシック" pitchFamily="50" charset="-128"/>
                        </a:rPr>
                        <a:t>31.7</a:t>
                      </a:r>
                      <a:r>
                        <a:rPr kumimoji="1" lang="ja-JP" altLang="en-US" sz="1200" b="0" dirty="0" smtClean="0">
                          <a:solidFill>
                            <a:sysClr val="windowText" lastClr="000000"/>
                          </a:solidFill>
                          <a:latin typeface="ＭＳ Ｐゴシック" pitchFamily="50" charset="-128"/>
                          <a:ea typeface="ＭＳ Ｐゴシック" pitchFamily="50" charset="-128"/>
                        </a:rPr>
                        <a:t>分）</a:t>
                      </a:r>
                      <a:endParaRPr kumimoji="1" lang="en-US" altLang="ja-JP" sz="1200" b="0" dirty="0" smtClean="0">
                        <a:solidFill>
                          <a:sysClr val="windowText" lastClr="000000"/>
                        </a:solidFill>
                        <a:latin typeface="ＭＳ Ｐゴシック" pitchFamily="50" charset="-128"/>
                        <a:ea typeface="ＭＳ Ｐゴシック" pitchFamily="50" charset="-128"/>
                      </a:endParaRPr>
                    </a:p>
                  </a:txBody>
                  <a:tcPr marL="57115" marR="57115" marT="28557" marB="28557"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kumimoji="1" lang="en-US" altLang="ja-JP" sz="1200" b="0" dirty="0" smtClean="0">
                          <a:solidFill>
                            <a:schemeClr val="tx1"/>
                          </a:solidFill>
                          <a:latin typeface="ＭＳ Ｐゴシック" pitchFamily="50" charset="-128"/>
                          <a:ea typeface="ＭＳ Ｐゴシック" pitchFamily="50" charset="-128"/>
                        </a:rPr>
                        <a:t>1.0</a:t>
                      </a:r>
                      <a:r>
                        <a:rPr kumimoji="1" lang="ja-JP" altLang="en-US" sz="1200" b="0" dirty="0" smtClean="0">
                          <a:solidFill>
                            <a:schemeClr val="tx1"/>
                          </a:solidFill>
                          <a:latin typeface="ＭＳ Ｐゴシック" pitchFamily="50" charset="-128"/>
                          <a:ea typeface="ＭＳ Ｐゴシック" pitchFamily="50" charset="-128"/>
                        </a:rPr>
                        <a:t>点</a:t>
                      </a:r>
                      <a:endParaRPr kumimoji="1" lang="en-US" altLang="ja-JP" sz="1200" b="0" dirty="0" smtClean="0">
                        <a:solidFill>
                          <a:schemeClr val="tx1"/>
                        </a:solidFill>
                        <a:latin typeface="ＭＳ Ｐゴシック" pitchFamily="50" charset="-128"/>
                        <a:ea typeface="ＭＳ Ｐゴシック" pitchFamily="50" charset="-128"/>
                      </a:endParaRPr>
                    </a:p>
                    <a:p>
                      <a:pPr algn="ctr"/>
                      <a:r>
                        <a:rPr kumimoji="1" lang="ja-JP" altLang="en-US" sz="1200" b="0" dirty="0" smtClean="0">
                          <a:solidFill>
                            <a:schemeClr val="tx1"/>
                          </a:solidFill>
                          <a:latin typeface="ＭＳ Ｐゴシック" pitchFamily="50" charset="-128"/>
                          <a:ea typeface="ＭＳ Ｐゴシック" pitchFamily="50" charset="-128"/>
                        </a:rPr>
                        <a:t>（</a:t>
                      </a:r>
                      <a:r>
                        <a:rPr kumimoji="1" lang="en-US" altLang="ja-JP" sz="1200" b="0" dirty="0" smtClean="0">
                          <a:solidFill>
                            <a:schemeClr val="tx1"/>
                          </a:solidFill>
                          <a:latin typeface="ＭＳ Ｐゴシック" pitchFamily="50" charset="-128"/>
                          <a:ea typeface="ＭＳ Ｐゴシック" pitchFamily="50" charset="-128"/>
                        </a:rPr>
                        <a:t>5,289</a:t>
                      </a:r>
                      <a:r>
                        <a:rPr kumimoji="1" lang="ja-JP" altLang="en-US" sz="1200" b="0" dirty="0" smtClean="0">
                          <a:solidFill>
                            <a:schemeClr val="tx1"/>
                          </a:solidFill>
                          <a:latin typeface="ＭＳ Ｐゴシック" pitchFamily="50" charset="-128"/>
                          <a:ea typeface="ＭＳ Ｐゴシック" pitchFamily="50" charset="-128"/>
                        </a:rPr>
                        <a:t>人）</a:t>
                      </a:r>
                      <a:endParaRPr kumimoji="1" lang="en-US" altLang="ja-JP" sz="1200" b="0" dirty="0" smtClean="0">
                        <a:solidFill>
                          <a:schemeClr val="tx1"/>
                        </a:solidFill>
                        <a:latin typeface="ＭＳ Ｐゴシック" pitchFamily="50" charset="-128"/>
                        <a:ea typeface="ＭＳ Ｐゴシック" pitchFamily="50" charset="-128"/>
                      </a:endParaRPr>
                    </a:p>
                  </a:txBody>
                  <a:tcPr marL="57115" marR="57115" marT="28557" marB="28557"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kumimoji="1" lang="en-US" altLang="ja-JP" sz="1200" b="1" dirty="0" smtClean="0">
                          <a:solidFill>
                            <a:schemeClr val="tx1"/>
                          </a:solidFill>
                          <a:latin typeface="ＭＳ Ｐゴシック" pitchFamily="50" charset="-128"/>
                          <a:ea typeface="ＭＳ Ｐゴシック" pitchFamily="50" charset="-128"/>
                        </a:rPr>
                        <a:t>11.0</a:t>
                      </a:r>
                      <a:r>
                        <a:rPr kumimoji="1" lang="ja-JP" altLang="en-US" sz="1200" b="1" dirty="0" smtClean="0">
                          <a:solidFill>
                            <a:schemeClr val="tx1"/>
                          </a:solidFill>
                          <a:latin typeface="ＭＳ Ｐゴシック" pitchFamily="50" charset="-128"/>
                          <a:ea typeface="ＭＳ Ｐゴシック" pitchFamily="50" charset="-128"/>
                        </a:rPr>
                        <a:t>点</a:t>
                      </a:r>
                      <a:endParaRPr kumimoji="1" lang="en-US" altLang="ja-JP" sz="1200" b="1" dirty="0" smtClean="0">
                        <a:solidFill>
                          <a:schemeClr val="tx1"/>
                        </a:solidFill>
                        <a:latin typeface="ＭＳ Ｐゴシック" pitchFamily="50" charset="-128"/>
                        <a:ea typeface="ＭＳ Ｐゴシック" pitchFamily="50" charset="-128"/>
                      </a:endParaRPr>
                    </a:p>
                  </a:txBody>
                  <a:tcPr marL="57115" marR="57115" marT="28557" marB="28557"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pPr algn="ctr"/>
                      <a:endParaRPr kumimoji="1" lang="en-US" altLang="ja-JP" sz="1200" b="0" dirty="0" smtClean="0">
                        <a:solidFill>
                          <a:sysClr val="windowText" lastClr="000000"/>
                        </a:solidFill>
                        <a:latin typeface="+mj-ea"/>
                        <a:ea typeface="+mj-ea"/>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kumimoji="1" lang="ja-JP" altLang="en-US" sz="1200" b="0" dirty="0" smtClean="0">
                          <a:solidFill>
                            <a:schemeClr val="tx1"/>
                          </a:solidFill>
                          <a:latin typeface="ＭＳ Ｐゴシック" pitchFamily="50" charset="-128"/>
                          <a:ea typeface="ＭＳ Ｐゴシック" pitchFamily="50" charset="-128"/>
                        </a:rPr>
                        <a:t>不足</a:t>
                      </a:r>
                      <a:endParaRPr kumimoji="1" lang="en-US" altLang="ja-JP" sz="1200" b="0" dirty="0" smtClean="0">
                        <a:solidFill>
                          <a:schemeClr val="tx1"/>
                        </a:solidFill>
                        <a:latin typeface="ＭＳ Ｐゴシック" pitchFamily="50" charset="-128"/>
                        <a:ea typeface="ＭＳ Ｐゴシック" pitchFamily="50" charset="-128"/>
                      </a:endParaRPr>
                    </a:p>
                    <a:p>
                      <a:pPr algn="ctr"/>
                      <a:r>
                        <a:rPr kumimoji="1" lang="ja-JP" altLang="en-US" sz="1200" b="0" dirty="0" smtClean="0">
                          <a:solidFill>
                            <a:schemeClr val="tx1"/>
                          </a:solidFill>
                          <a:latin typeface="ＭＳ Ｐゴシック" pitchFamily="50" charset="-128"/>
                          <a:ea typeface="ＭＳ Ｐゴシック" pitchFamily="50" charset="-128"/>
                        </a:rPr>
                        <a:t>（△</a:t>
                      </a:r>
                      <a:r>
                        <a:rPr kumimoji="1" lang="en-US" altLang="ja-JP" sz="1200" b="0" dirty="0" smtClean="0">
                          <a:solidFill>
                            <a:schemeClr val="tx1"/>
                          </a:solidFill>
                          <a:latin typeface="ＭＳ Ｐゴシック" pitchFamily="50" charset="-128"/>
                          <a:ea typeface="ＭＳ Ｐゴシック" pitchFamily="50" charset="-128"/>
                        </a:rPr>
                        <a:t>1,790</a:t>
                      </a:r>
                      <a:r>
                        <a:rPr kumimoji="1" lang="ja-JP" altLang="en-US" sz="1200" b="0" dirty="0" smtClean="0">
                          <a:solidFill>
                            <a:schemeClr val="tx1"/>
                          </a:solidFill>
                          <a:latin typeface="ＭＳ Ｐゴシック" pitchFamily="50" charset="-128"/>
                          <a:ea typeface="ＭＳ Ｐゴシック" pitchFamily="50" charset="-128"/>
                        </a:rPr>
                        <a:t>㎡）</a:t>
                      </a:r>
                      <a:endParaRPr kumimoji="1" lang="en-US" altLang="ja-JP" sz="1200" b="0" dirty="0" smtClean="0">
                        <a:solidFill>
                          <a:schemeClr val="tx1"/>
                        </a:solidFill>
                        <a:latin typeface="ＭＳ Ｐゴシック" pitchFamily="50" charset="-128"/>
                        <a:ea typeface="ＭＳ Ｐゴシック" pitchFamily="50" charset="-128"/>
                      </a:endParaRPr>
                    </a:p>
                  </a:txBody>
                  <a:tcPr marL="57115" marR="57115" marT="28557" marB="28557"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endParaRPr kumimoji="1" lang="ja-JP" altLang="en-US"/>
                    </a:p>
                  </a:txBody>
                  <a:tcPr/>
                </a:tc>
                <a:tc vMerge="1">
                  <a:txBody>
                    <a:bodyPr/>
                    <a:lstStyle/>
                    <a:p>
                      <a:endParaRPr kumimoji="1" lang="ja-JP" altLang="en-US" sz="1200" b="0" dirty="0">
                        <a:solidFill>
                          <a:sysClr val="windowText" lastClr="000000"/>
                        </a:solidFill>
                        <a:latin typeface="+mj-ea"/>
                        <a:ea typeface="+mj-ea"/>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r>
              <a:tr h="828000">
                <a:tc rowSpan="3">
                  <a:txBody>
                    <a:bodyPr/>
                    <a:lstStyle/>
                    <a:p>
                      <a:pPr algn="ctr"/>
                      <a:r>
                        <a:rPr kumimoji="1" lang="ja-JP" altLang="en-US" sz="1200" b="1" dirty="0" smtClean="0">
                          <a:solidFill>
                            <a:sysClr val="windowText" lastClr="000000"/>
                          </a:solidFill>
                        </a:rPr>
                        <a:t>第</a:t>
                      </a:r>
                      <a:endParaRPr kumimoji="1" lang="en-US" altLang="ja-JP" sz="1200" b="1" dirty="0" smtClean="0">
                        <a:solidFill>
                          <a:sysClr val="windowText" lastClr="000000"/>
                        </a:solidFill>
                      </a:endParaRPr>
                    </a:p>
                    <a:p>
                      <a:pPr algn="ctr"/>
                      <a:r>
                        <a:rPr kumimoji="1" lang="ja-JP" altLang="en-US" sz="1200" b="1" dirty="0" smtClean="0">
                          <a:solidFill>
                            <a:sysClr val="windowText" lastClr="000000"/>
                          </a:solidFill>
                        </a:rPr>
                        <a:t>二</a:t>
                      </a:r>
                      <a:endParaRPr kumimoji="1" lang="en-US" altLang="ja-JP" sz="1200" b="1" dirty="0" smtClean="0">
                        <a:solidFill>
                          <a:sysClr val="windowText" lastClr="000000"/>
                        </a:solidFill>
                      </a:endParaRPr>
                    </a:p>
                    <a:p>
                      <a:pPr algn="ctr"/>
                      <a:r>
                        <a:rPr kumimoji="1" lang="ja-JP" altLang="en-US" sz="1200" b="1" dirty="0" smtClean="0">
                          <a:solidFill>
                            <a:sysClr val="windowText" lastClr="000000"/>
                          </a:solidFill>
                        </a:rPr>
                        <a:t>区</a:t>
                      </a:r>
                      <a:endParaRPr kumimoji="1" lang="ja-JP" altLang="en-US" sz="1200" b="1" dirty="0">
                        <a:solidFill>
                          <a:sysClr val="windowText" lastClr="000000"/>
                        </a:solidFill>
                      </a:endParaRPr>
                    </a:p>
                  </a:txBody>
                  <a:tcPr marL="57115" marR="57115" marT="28557" marB="28557"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indent="0" algn="ctr" defTabSz="914400" rtl="0" eaLnBrk="1" latinLnBrk="0" hangingPunct="1">
                        <a:lnSpc>
                          <a:spcPct val="100000"/>
                        </a:lnSpc>
                      </a:pPr>
                      <a:r>
                        <a:rPr kumimoji="1" lang="ja-JP" altLang="en-US" sz="1200" kern="1200" dirty="0" smtClean="0">
                          <a:solidFill>
                            <a:schemeClr val="tx1"/>
                          </a:solidFill>
                          <a:latin typeface="ＭＳ Ｐゴシック" pitchFamily="50" charset="-128"/>
                          <a:ea typeface="ＭＳ Ｐゴシック" pitchFamily="50" charset="-128"/>
                          <a:cs typeface="+mn-cs"/>
                        </a:rPr>
                        <a:t>北区役所</a:t>
                      </a:r>
                      <a:endParaRPr kumimoji="1" lang="en-US" altLang="ja-JP" sz="1200" kern="1200" dirty="0" smtClean="0">
                        <a:solidFill>
                          <a:schemeClr val="tx1"/>
                        </a:solidFill>
                        <a:latin typeface="ＭＳ Ｐゴシック" pitchFamily="50" charset="-128"/>
                        <a:ea typeface="ＭＳ Ｐゴシック" pitchFamily="50" charset="-128"/>
                        <a:cs typeface="+mn-cs"/>
                      </a:endParaRPr>
                    </a:p>
                    <a:p>
                      <a:pPr marL="0" indent="0" algn="ctr" defTabSz="914400" rtl="0" eaLnBrk="1" latinLnBrk="0" hangingPunct="1">
                        <a:lnSpc>
                          <a:spcPct val="100000"/>
                        </a:lnSpc>
                      </a:pPr>
                      <a:r>
                        <a:rPr kumimoji="1" lang="ja-JP" altLang="en-US" sz="1200" b="0" kern="1200" dirty="0" smtClean="0">
                          <a:solidFill>
                            <a:sysClr val="windowText" lastClr="000000"/>
                          </a:solidFill>
                          <a:latin typeface="ＭＳ Ｐゴシック" pitchFamily="50" charset="-128"/>
                          <a:ea typeface="ＭＳ Ｐゴシック" pitchFamily="50" charset="-128"/>
                          <a:cs typeface="+mn-cs"/>
                        </a:rPr>
                        <a:t>（</a:t>
                      </a:r>
                      <a:r>
                        <a:rPr kumimoji="1" lang="en-US" altLang="ja-JP" sz="1200" b="0" kern="1200" dirty="0" smtClean="0">
                          <a:solidFill>
                            <a:schemeClr val="tx1"/>
                          </a:solidFill>
                          <a:latin typeface="ＭＳ Ｐゴシック" pitchFamily="50" charset="-128"/>
                          <a:ea typeface="ＭＳ Ｐゴシック" pitchFamily="50" charset="-128"/>
                          <a:cs typeface="+mn-cs"/>
                        </a:rPr>
                        <a:t>7,463</a:t>
                      </a:r>
                      <a:r>
                        <a:rPr kumimoji="1" lang="ja-JP" altLang="en-US" sz="1200" b="0" kern="1200" dirty="0" smtClean="0">
                          <a:solidFill>
                            <a:sysClr val="windowText" lastClr="000000"/>
                          </a:solidFill>
                          <a:latin typeface="ＭＳ Ｐゴシック" pitchFamily="50" charset="-128"/>
                          <a:ea typeface="ＭＳ Ｐゴシック" pitchFamily="50" charset="-128"/>
                          <a:cs typeface="+mn-cs"/>
                        </a:rPr>
                        <a:t>㎡）</a:t>
                      </a:r>
                      <a:endParaRPr kumimoji="1" lang="en-US" altLang="ja-JP" sz="1200" dirty="0" smtClean="0">
                        <a:latin typeface="ＭＳ Ｐゴシック" pitchFamily="50" charset="-128"/>
                        <a:ea typeface="ＭＳ Ｐゴシック" pitchFamily="50" charset="-128"/>
                      </a:endParaRPr>
                    </a:p>
                  </a:txBody>
                  <a:tcPr marL="54713" marR="27357" marT="29636" marB="29636"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C000"/>
                    </a:solidFill>
                  </a:tcPr>
                </a:tc>
                <a:tc>
                  <a:txBody>
                    <a:bodyPr/>
                    <a:lstStyle/>
                    <a:p>
                      <a:pPr algn="ctr"/>
                      <a:r>
                        <a:rPr kumimoji="1" lang="en-US" altLang="ja-JP" sz="1200" b="0" i="0" u="none" strike="noStrike" dirty="0" smtClean="0">
                          <a:solidFill>
                            <a:schemeClr val="dk1"/>
                          </a:solidFill>
                          <a:latin typeface="ＭＳ Ｐゴシック" pitchFamily="50" charset="-128"/>
                          <a:ea typeface="ＭＳ Ｐゴシック" pitchFamily="50" charset="-128"/>
                        </a:rPr>
                        <a:t>3.0</a:t>
                      </a:r>
                      <a:r>
                        <a:rPr kumimoji="1" lang="ja-JP" altLang="en-US" sz="1200" b="0" dirty="0" smtClean="0">
                          <a:solidFill>
                            <a:sysClr val="windowText" lastClr="000000"/>
                          </a:solidFill>
                          <a:latin typeface="ＭＳ Ｐゴシック" pitchFamily="50" charset="-128"/>
                          <a:ea typeface="ＭＳ Ｐゴシック" pitchFamily="50" charset="-128"/>
                        </a:rPr>
                        <a:t>点</a:t>
                      </a:r>
                      <a:endParaRPr kumimoji="1" lang="en-US" altLang="ja-JP" sz="1200" b="0" dirty="0" smtClean="0">
                        <a:solidFill>
                          <a:sysClr val="windowText" lastClr="000000"/>
                        </a:solidFill>
                        <a:latin typeface="ＭＳ Ｐゴシック" pitchFamily="50" charset="-128"/>
                        <a:ea typeface="ＭＳ Ｐゴシック" pitchFamily="50" charset="-128"/>
                      </a:endParaRPr>
                    </a:p>
                    <a:p>
                      <a:pPr algn="ctr"/>
                      <a:r>
                        <a:rPr kumimoji="1" lang="ja-JP" altLang="en-US" sz="1200" b="0" dirty="0" smtClean="0">
                          <a:solidFill>
                            <a:sysClr val="windowText" lastClr="000000"/>
                          </a:solidFill>
                          <a:latin typeface="ＭＳ Ｐゴシック" pitchFamily="50" charset="-128"/>
                          <a:ea typeface="ＭＳ Ｐゴシック" pitchFamily="50" charset="-128"/>
                        </a:rPr>
                        <a:t>（</a:t>
                      </a:r>
                      <a:r>
                        <a:rPr kumimoji="1" lang="en-US" altLang="ja-JP" sz="1200" b="0" dirty="0" smtClean="0">
                          <a:solidFill>
                            <a:sysClr val="windowText" lastClr="000000"/>
                          </a:solidFill>
                          <a:latin typeface="ＭＳ Ｐゴシック" pitchFamily="50" charset="-128"/>
                          <a:ea typeface="ＭＳ Ｐゴシック" pitchFamily="50" charset="-128"/>
                        </a:rPr>
                        <a:t>1.6</a:t>
                      </a:r>
                      <a:r>
                        <a:rPr kumimoji="1" lang="ja-JP" altLang="en-US" sz="1200" b="0" dirty="0" smtClean="0">
                          <a:solidFill>
                            <a:sysClr val="windowText" lastClr="000000"/>
                          </a:solidFill>
                          <a:latin typeface="ＭＳ Ｐゴシック" pitchFamily="50" charset="-128"/>
                          <a:ea typeface="ＭＳ Ｐゴシック" pitchFamily="50" charset="-128"/>
                        </a:rPr>
                        <a:t>㎞）</a:t>
                      </a:r>
                      <a:endParaRPr kumimoji="1" lang="en-US" altLang="ja-JP" sz="1200" b="0" dirty="0" smtClean="0">
                        <a:solidFill>
                          <a:sysClr val="windowText" lastClr="000000"/>
                        </a:solidFill>
                        <a:latin typeface="ＭＳ Ｐゴシック" pitchFamily="50" charset="-128"/>
                        <a:ea typeface="ＭＳ Ｐゴシック" pitchFamily="50" charset="-128"/>
                      </a:endParaRPr>
                    </a:p>
                  </a:txBody>
                  <a:tcPr marL="84705" marR="84705" marT="42352" marB="42352"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C000"/>
                    </a:solidFill>
                  </a:tcPr>
                </a:tc>
                <a:tc>
                  <a:txBody>
                    <a:bodyPr/>
                    <a:lstStyle/>
                    <a:p>
                      <a:pPr algn="ctr"/>
                      <a:r>
                        <a:rPr kumimoji="1" lang="en-US" altLang="ja-JP" sz="1200" b="0" dirty="0" smtClean="0">
                          <a:solidFill>
                            <a:sysClr val="windowText" lastClr="000000"/>
                          </a:solidFill>
                          <a:latin typeface="ＭＳ Ｐゴシック" pitchFamily="50" charset="-128"/>
                          <a:ea typeface="ＭＳ Ｐゴシック" pitchFamily="50" charset="-128"/>
                        </a:rPr>
                        <a:t>4.6</a:t>
                      </a:r>
                      <a:r>
                        <a:rPr kumimoji="1" lang="ja-JP" altLang="en-US" sz="1200" b="0" dirty="0" smtClean="0">
                          <a:solidFill>
                            <a:sysClr val="windowText" lastClr="000000"/>
                          </a:solidFill>
                          <a:latin typeface="ＭＳ Ｐゴシック" pitchFamily="50" charset="-128"/>
                          <a:ea typeface="ＭＳ Ｐゴシック" pitchFamily="50" charset="-128"/>
                        </a:rPr>
                        <a:t>点</a:t>
                      </a:r>
                      <a:endParaRPr kumimoji="1" lang="en-US" altLang="ja-JP" sz="1200" b="0" dirty="0" smtClean="0">
                        <a:solidFill>
                          <a:sysClr val="windowText" lastClr="000000"/>
                        </a:solidFill>
                        <a:latin typeface="ＭＳ Ｐゴシック" pitchFamily="50" charset="-128"/>
                        <a:ea typeface="ＭＳ Ｐゴシック" pitchFamily="50" charset="-128"/>
                      </a:endParaRPr>
                    </a:p>
                    <a:p>
                      <a:pPr algn="ctr"/>
                      <a:r>
                        <a:rPr kumimoji="1" lang="ja-JP" altLang="en-US" sz="1200" b="0" dirty="0" smtClean="0">
                          <a:solidFill>
                            <a:sysClr val="windowText" lastClr="000000"/>
                          </a:solidFill>
                          <a:latin typeface="ＭＳ Ｐゴシック" pitchFamily="50" charset="-128"/>
                          <a:ea typeface="ＭＳ Ｐゴシック" pitchFamily="50" charset="-128"/>
                        </a:rPr>
                        <a:t>（平均</a:t>
                      </a:r>
                      <a:r>
                        <a:rPr kumimoji="1" lang="en-US" altLang="ja-JP" sz="1200" b="0" dirty="0" smtClean="0">
                          <a:solidFill>
                            <a:sysClr val="windowText" lastClr="000000"/>
                          </a:solidFill>
                          <a:latin typeface="ＭＳ Ｐゴシック" pitchFamily="50" charset="-128"/>
                          <a:ea typeface="ＭＳ Ｐゴシック" pitchFamily="50" charset="-128"/>
                        </a:rPr>
                        <a:t>26.1</a:t>
                      </a:r>
                      <a:r>
                        <a:rPr kumimoji="1" lang="ja-JP" altLang="en-US" sz="1200" b="0" dirty="0" smtClean="0">
                          <a:solidFill>
                            <a:sysClr val="windowText" lastClr="000000"/>
                          </a:solidFill>
                          <a:latin typeface="ＭＳ Ｐゴシック" pitchFamily="50" charset="-128"/>
                          <a:ea typeface="ＭＳ Ｐゴシック" pitchFamily="50" charset="-128"/>
                        </a:rPr>
                        <a:t>分）</a:t>
                      </a:r>
                      <a:endParaRPr kumimoji="1" lang="en-US" altLang="ja-JP" sz="1200" b="0" dirty="0" smtClean="0">
                        <a:solidFill>
                          <a:sysClr val="windowText" lastClr="000000"/>
                        </a:solidFill>
                        <a:latin typeface="ＭＳ Ｐゴシック" pitchFamily="50" charset="-128"/>
                        <a:ea typeface="ＭＳ Ｐゴシック" pitchFamily="50" charset="-128"/>
                      </a:endParaRPr>
                    </a:p>
                  </a:txBody>
                  <a:tcPr marL="84705" marR="84705" marT="42352" marB="42352"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C000"/>
                    </a:solidFill>
                  </a:tcPr>
                </a:tc>
                <a:tc>
                  <a:txBody>
                    <a:bodyPr/>
                    <a:lstStyle/>
                    <a:p>
                      <a:pPr algn="ctr"/>
                      <a:r>
                        <a:rPr kumimoji="1" lang="en-US" altLang="ja-JP" sz="1200" b="0" dirty="0" smtClean="0">
                          <a:solidFill>
                            <a:schemeClr val="tx1"/>
                          </a:solidFill>
                          <a:latin typeface="ＭＳ Ｐゴシック" pitchFamily="50" charset="-128"/>
                          <a:ea typeface="ＭＳ Ｐゴシック" pitchFamily="50" charset="-128"/>
                        </a:rPr>
                        <a:t>5.0</a:t>
                      </a:r>
                      <a:r>
                        <a:rPr kumimoji="1" lang="ja-JP" altLang="en-US" sz="1200" b="0" dirty="0" smtClean="0">
                          <a:solidFill>
                            <a:schemeClr val="tx1"/>
                          </a:solidFill>
                          <a:latin typeface="ＭＳ Ｐゴシック" pitchFamily="50" charset="-128"/>
                          <a:ea typeface="ＭＳ Ｐゴシック" pitchFamily="50" charset="-128"/>
                        </a:rPr>
                        <a:t>点</a:t>
                      </a:r>
                      <a:endParaRPr kumimoji="1" lang="en-US" altLang="ja-JP" sz="1200" b="0" dirty="0" smtClean="0">
                        <a:solidFill>
                          <a:schemeClr val="tx1"/>
                        </a:solidFill>
                        <a:latin typeface="ＭＳ Ｐゴシック" pitchFamily="50" charset="-128"/>
                        <a:ea typeface="ＭＳ Ｐゴシック" pitchFamily="50" charset="-128"/>
                      </a:endParaRPr>
                    </a:p>
                    <a:p>
                      <a:pPr algn="ctr"/>
                      <a:r>
                        <a:rPr kumimoji="1" lang="ja-JP" altLang="en-US" sz="1200" b="0" dirty="0" smtClean="0">
                          <a:solidFill>
                            <a:schemeClr val="tx1"/>
                          </a:solidFill>
                          <a:latin typeface="ＭＳ Ｐゴシック" pitchFamily="50" charset="-128"/>
                          <a:ea typeface="ＭＳ Ｐゴシック" pitchFamily="50" charset="-128"/>
                        </a:rPr>
                        <a:t>（</a:t>
                      </a:r>
                      <a:r>
                        <a:rPr kumimoji="1" lang="en-US" altLang="ja-JP" sz="1200" b="0" dirty="0" smtClean="0">
                          <a:solidFill>
                            <a:schemeClr val="tx1"/>
                          </a:solidFill>
                          <a:latin typeface="ＭＳ Ｐゴシック" pitchFamily="50" charset="-128"/>
                          <a:ea typeface="ＭＳ Ｐゴシック" pitchFamily="50" charset="-128"/>
                        </a:rPr>
                        <a:t>20,621</a:t>
                      </a:r>
                      <a:r>
                        <a:rPr kumimoji="1" lang="ja-JP" altLang="en-US" sz="1200" b="0" dirty="0" smtClean="0">
                          <a:solidFill>
                            <a:schemeClr val="tx1"/>
                          </a:solidFill>
                          <a:latin typeface="ＭＳ Ｐゴシック" pitchFamily="50" charset="-128"/>
                          <a:ea typeface="ＭＳ Ｐゴシック" pitchFamily="50" charset="-128"/>
                        </a:rPr>
                        <a:t>人）</a:t>
                      </a:r>
                      <a:endParaRPr kumimoji="1" lang="en-US" altLang="ja-JP" sz="1200" b="0" dirty="0" smtClean="0">
                        <a:solidFill>
                          <a:schemeClr val="tx1"/>
                        </a:solidFill>
                        <a:latin typeface="ＭＳ Ｐゴシック" pitchFamily="50" charset="-128"/>
                        <a:ea typeface="ＭＳ Ｐゴシック" pitchFamily="50" charset="-128"/>
                      </a:endParaRPr>
                    </a:p>
                  </a:txBody>
                  <a:tcPr marL="84705" marR="84705" marT="42352" marB="42352"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C000"/>
                    </a:solidFill>
                  </a:tcPr>
                </a:tc>
                <a:tc>
                  <a:txBody>
                    <a:bodyPr/>
                    <a:lstStyle/>
                    <a:p>
                      <a:pPr algn="ctr"/>
                      <a:r>
                        <a:rPr kumimoji="1" lang="en-US" altLang="ja-JP" sz="1200" b="1" dirty="0" smtClean="0">
                          <a:solidFill>
                            <a:schemeClr val="tx1"/>
                          </a:solidFill>
                          <a:latin typeface="ＭＳ Ｐゴシック" pitchFamily="50" charset="-128"/>
                          <a:ea typeface="ＭＳ Ｐゴシック" pitchFamily="50" charset="-128"/>
                        </a:rPr>
                        <a:t>12.6</a:t>
                      </a:r>
                      <a:r>
                        <a:rPr kumimoji="1" lang="ja-JP" altLang="en-US" sz="1200" b="1" dirty="0" smtClean="0">
                          <a:solidFill>
                            <a:schemeClr val="tx1"/>
                          </a:solidFill>
                          <a:latin typeface="ＭＳ Ｐゴシック" pitchFamily="50" charset="-128"/>
                          <a:ea typeface="ＭＳ Ｐゴシック" pitchFamily="50" charset="-128"/>
                        </a:rPr>
                        <a:t>点</a:t>
                      </a:r>
                      <a:endParaRPr kumimoji="1" lang="en-US" altLang="ja-JP" sz="1200" b="1" dirty="0" smtClean="0">
                        <a:solidFill>
                          <a:schemeClr val="tx1"/>
                        </a:solidFill>
                        <a:latin typeface="ＭＳ Ｐゴシック" pitchFamily="50" charset="-128"/>
                        <a:ea typeface="ＭＳ Ｐゴシック" pitchFamily="50" charset="-128"/>
                      </a:endParaRPr>
                    </a:p>
                  </a:txBody>
                  <a:tcPr marL="84705" marR="84705" marT="42352" marB="42352"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C000"/>
                    </a:solidFill>
                  </a:tcPr>
                </a:tc>
                <a:tc vMerge="1">
                  <a:txBody>
                    <a:bodyPr/>
                    <a:lstStyle/>
                    <a:p>
                      <a:pPr algn="ctr"/>
                      <a:endParaRPr kumimoji="1" lang="en-US" altLang="ja-JP" sz="1200" b="0" dirty="0" smtClean="0">
                        <a:solidFill>
                          <a:sysClr val="windowText" lastClr="000000"/>
                        </a:solidFill>
                        <a:latin typeface="+mj-ea"/>
                        <a:ea typeface="+mj-ea"/>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kern="1200" dirty="0" smtClean="0">
                          <a:solidFill>
                            <a:schemeClr val="tx1"/>
                          </a:solidFill>
                          <a:latin typeface="ＭＳ Ｐゴシック" pitchFamily="50" charset="-128"/>
                          <a:ea typeface="ＭＳ Ｐゴシック" pitchFamily="50" charset="-128"/>
                          <a:cs typeface="+mn-cs"/>
                        </a:rPr>
                        <a:t>充足</a:t>
                      </a:r>
                      <a:endParaRPr kumimoji="1" lang="en-US" altLang="ja-JP" sz="1200" b="0" kern="1200" dirty="0" smtClean="0">
                        <a:solidFill>
                          <a:schemeClr val="tx1"/>
                        </a:solidFill>
                        <a:latin typeface="ＭＳ Ｐゴシック" pitchFamily="50" charset="-128"/>
                        <a:ea typeface="ＭＳ Ｐゴシック" pitchFamily="50" charset="-128"/>
                        <a:cs typeface="+mn-cs"/>
                      </a:endParaRPr>
                    </a:p>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kern="1200" dirty="0" smtClean="0">
                          <a:solidFill>
                            <a:schemeClr val="tx1"/>
                          </a:solidFill>
                          <a:latin typeface="ＭＳ Ｐゴシック" pitchFamily="50" charset="-128"/>
                          <a:ea typeface="ＭＳ Ｐゴシック" pitchFamily="50" charset="-128"/>
                          <a:cs typeface="+mn-cs"/>
                        </a:rPr>
                        <a:t>（</a:t>
                      </a:r>
                      <a:r>
                        <a:rPr kumimoji="1" lang="en-US" altLang="ja-JP" sz="1200" b="0" kern="1200" dirty="0" smtClean="0">
                          <a:solidFill>
                            <a:schemeClr val="tx1"/>
                          </a:solidFill>
                          <a:latin typeface="ＭＳ Ｐゴシック" pitchFamily="50" charset="-128"/>
                          <a:ea typeface="ＭＳ Ｐゴシック" pitchFamily="50" charset="-128"/>
                          <a:cs typeface="+mn-cs"/>
                        </a:rPr>
                        <a:t>530</a:t>
                      </a:r>
                      <a:r>
                        <a:rPr kumimoji="1" lang="ja-JP" altLang="en-US" sz="1200" b="0" kern="1200" dirty="0" smtClean="0">
                          <a:solidFill>
                            <a:schemeClr val="tx1"/>
                          </a:solidFill>
                          <a:latin typeface="ＭＳ Ｐゴシック" pitchFamily="50" charset="-128"/>
                          <a:ea typeface="ＭＳ Ｐゴシック" pitchFamily="50" charset="-128"/>
                          <a:cs typeface="+mn-cs"/>
                        </a:rPr>
                        <a:t>㎡）</a:t>
                      </a:r>
                      <a:endParaRPr kumimoji="1" lang="en-US" altLang="ja-JP" sz="1200" b="0" kern="1200" dirty="0" smtClean="0">
                        <a:solidFill>
                          <a:schemeClr val="tx1"/>
                        </a:solidFill>
                        <a:latin typeface="ＭＳ Ｐゴシック" pitchFamily="50" charset="-128"/>
                        <a:ea typeface="ＭＳ Ｐゴシック" pitchFamily="50" charset="-128"/>
                        <a:cs typeface="+mn-cs"/>
                      </a:endParaRPr>
                    </a:p>
                  </a:txBody>
                  <a:tcPr marL="84705" marR="84705" marT="42352" marB="42352"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C000"/>
                    </a:solidFill>
                  </a:tcPr>
                </a:tc>
                <a:tc vMerge="1">
                  <a:txBody>
                    <a:bodyPr/>
                    <a:lstStyle/>
                    <a:p>
                      <a:endParaRPr kumimoji="1" lang="ja-JP" altLang="en-US" sz="1200" b="1" dirty="0">
                        <a:solidFill>
                          <a:sysClr val="windowText" lastClr="000000"/>
                        </a:solidFill>
                        <a:latin typeface="+mj-ea"/>
                        <a:ea typeface="+mj-ea"/>
                      </a:endParaRPr>
                    </a:p>
                  </a:txBody>
                  <a:tcPr marL="86897" marR="86897" marT="43449" marB="43449"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rowSpan="3">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dirty="0" smtClean="0">
                          <a:solidFill>
                            <a:sysClr val="windowText" lastClr="000000"/>
                          </a:solidFill>
                          <a:latin typeface="ＭＳ Ｐゴシック" pitchFamily="50" charset="-128"/>
                          <a:ea typeface="ＭＳ Ｐゴシック" pitchFamily="50" charset="-128"/>
                        </a:rPr>
                        <a:t>北区役所</a:t>
                      </a:r>
                    </a:p>
                  </a:txBody>
                  <a:tcPr marL="57115" marR="57115" marT="28557" marB="28557"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r>
              <a:tr h="828000">
                <a:tc vMerge="1">
                  <a:txBody>
                    <a:bodyPr/>
                    <a:lstStyle/>
                    <a:p>
                      <a:pPr algn="ctr"/>
                      <a:endParaRPr kumimoji="1" lang="ja-JP" altLang="en-US" sz="1600" b="0" dirty="0">
                        <a:solidFill>
                          <a:sysClr val="windowText" lastClr="000000"/>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1200" dirty="0" smtClean="0">
                          <a:latin typeface="ＭＳ Ｐゴシック" pitchFamily="50" charset="-128"/>
                          <a:ea typeface="ＭＳ Ｐゴシック" pitchFamily="50" charset="-128"/>
                        </a:rPr>
                        <a:t>都島区役所</a:t>
                      </a:r>
                      <a:endParaRPr kumimoji="1" lang="en-US" altLang="ja-JP" sz="1200" dirty="0" smtClean="0">
                        <a:latin typeface="ＭＳ Ｐゴシック" pitchFamily="50" charset="-128"/>
                        <a:ea typeface="ＭＳ Ｐゴシック" pitchFamily="50" charset="-128"/>
                      </a:endParaRPr>
                    </a:p>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kern="1200" dirty="0" smtClean="0">
                          <a:solidFill>
                            <a:sysClr val="windowText" lastClr="000000"/>
                          </a:solidFill>
                          <a:latin typeface="ＭＳ Ｐゴシック" pitchFamily="50" charset="-128"/>
                          <a:ea typeface="ＭＳ Ｐゴシック" pitchFamily="50" charset="-128"/>
                          <a:cs typeface="+mn-cs"/>
                        </a:rPr>
                        <a:t>（</a:t>
                      </a:r>
                      <a:r>
                        <a:rPr kumimoji="1" lang="en-US" altLang="ja-JP" sz="1200" b="0" kern="1200" dirty="0" smtClean="0">
                          <a:solidFill>
                            <a:sysClr val="windowText" lastClr="000000"/>
                          </a:solidFill>
                          <a:latin typeface="ＭＳ Ｐゴシック" pitchFamily="50" charset="-128"/>
                          <a:ea typeface="ＭＳ Ｐゴシック" pitchFamily="50" charset="-128"/>
                          <a:cs typeface="+mn-cs"/>
                        </a:rPr>
                        <a:t>6,067</a:t>
                      </a:r>
                      <a:r>
                        <a:rPr kumimoji="1" lang="ja-JP" altLang="en-US" sz="1200" b="0" kern="1200" dirty="0" smtClean="0">
                          <a:solidFill>
                            <a:sysClr val="windowText" lastClr="000000"/>
                          </a:solidFill>
                          <a:latin typeface="ＭＳ Ｐゴシック" pitchFamily="50" charset="-128"/>
                          <a:ea typeface="ＭＳ Ｐゴシック" pitchFamily="50" charset="-128"/>
                          <a:cs typeface="+mn-cs"/>
                        </a:rPr>
                        <a:t>㎡）</a:t>
                      </a:r>
                      <a:endParaRPr kumimoji="1" lang="en-US" altLang="ja-JP" sz="1200" b="0" kern="1200" dirty="0" smtClean="0">
                        <a:solidFill>
                          <a:sysClr val="windowText" lastClr="000000"/>
                        </a:solidFill>
                        <a:latin typeface="ＭＳ Ｐゴシック" pitchFamily="50" charset="-128"/>
                        <a:ea typeface="ＭＳ Ｐゴシック" pitchFamily="50" charset="-128"/>
                        <a:cs typeface="+mn-cs"/>
                      </a:endParaRPr>
                    </a:p>
                  </a:txBody>
                  <a:tcPr marL="54713" marR="27357" marT="29636" marB="29636"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kumimoji="1" lang="en-US" altLang="ja-JP" sz="1200" b="0" i="0" u="none" strike="noStrike" dirty="0" smtClean="0">
                          <a:solidFill>
                            <a:schemeClr val="dk1"/>
                          </a:solidFill>
                          <a:latin typeface="ＭＳ Ｐゴシック" pitchFamily="50" charset="-128"/>
                          <a:ea typeface="ＭＳ Ｐゴシック" pitchFamily="50" charset="-128"/>
                        </a:rPr>
                        <a:t>5.0</a:t>
                      </a:r>
                      <a:r>
                        <a:rPr kumimoji="1" lang="ja-JP" altLang="en-US" sz="1200" b="0" dirty="0" smtClean="0">
                          <a:solidFill>
                            <a:sysClr val="windowText" lastClr="000000"/>
                          </a:solidFill>
                          <a:latin typeface="ＭＳ Ｐゴシック" pitchFamily="50" charset="-128"/>
                          <a:ea typeface="ＭＳ Ｐゴシック" pitchFamily="50" charset="-128"/>
                        </a:rPr>
                        <a:t>点</a:t>
                      </a:r>
                      <a:endParaRPr kumimoji="1" lang="en-US" altLang="ja-JP" sz="1200" b="0" dirty="0" smtClean="0">
                        <a:solidFill>
                          <a:sysClr val="windowText" lastClr="000000"/>
                        </a:solidFill>
                        <a:latin typeface="ＭＳ Ｐゴシック" pitchFamily="50" charset="-128"/>
                        <a:ea typeface="ＭＳ Ｐゴシック" pitchFamily="50" charset="-128"/>
                      </a:endParaRPr>
                    </a:p>
                    <a:p>
                      <a:pPr algn="ctr"/>
                      <a:r>
                        <a:rPr kumimoji="1" lang="ja-JP" altLang="en-US" sz="1200" b="0" dirty="0" smtClean="0">
                          <a:solidFill>
                            <a:sysClr val="windowText" lastClr="000000"/>
                          </a:solidFill>
                          <a:latin typeface="ＭＳ Ｐゴシック" pitchFamily="50" charset="-128"/>
                          <a:ea typeface="ＭＳ Ｐゴシック" pitchFamily="50" charset="-128"/>
                        </a:rPr>
                        <a:t>（</a:t>
                      </a:r>
                      <a:r>
                        <a:rPr kumimoji="1" lang="en-US" altLang="ja-JP" sz="1200" b="0" dirty="0" smtClean="0">
                          <a:solidFill>
                            <a:sysClr val="windowText" lastClr="000000"/>
                          </a:solidFill>
                          <a:latin typeface="ＭＳ Ｐゴシック" pitchFamily="50" charset="-128"/>
                          <a:ea typeface="ＭＳ Ｐゴシック" pitchFamily="50" charset="-128"/>
                        </a:rPr>
                        <a:t>1.3</a:t>
                      </a:r>
                      <a:r>
                        <a:rPr kumimoji="1" lang="ja-JP" altLang="en-US" sz="1200" b="0" dirty="0" smtClean="0">
                          <a:solidFill>
                            <a:sysClr val="windowText" lastClr="000000"/>
                          </a:solidFill>
                          <a:latin typeface="ＭＳ Ｐゴシック" pitchFamily="50" charset="-128"/>
                          <a:ea typeface="ＭＳ Ｐゴシック" pitchFamily="50" charset="-128"/>
                        </a:rPr>
                        <a:t>㎞）</a:t>
                      </a:r>
                      <a:endParaRPr kumimoji="1" lang="en-US" altLang="ja-JP" sz="1200" b="0" dirty="0" smtClean="0">
                        <a:solidFill>
                          <a:sysClr val="windowText" lastClr="000000"/>
                        </a:solidFill>
                        <a:latin typeface="ＭＳ Ｐゴシック" pitchFamily="50" charset="-128"/>
                        <a:ea typeface="ＭＳ Ｐゴシック" pitchFamily="50" charset="-128"/>
                      </a:endParaRPr>
                    </a:p>
                  </a:txBody>
                  <a:tcPr marL="84705" marR="84705" marT="42352" marB="42352"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kumimoji="1" lang="en-US" altLang="ja-JP" sz="1200" b="0" dirty="0" smtClean="0">
                          <a:solidFill>
                            <a:sysClr val="windowText" lastClr="000000"/>
                          </a:solidFill>
                          <a:latin typeface="ＭＳ Ｐゴシック" pitchFamily="50" charset="-128"/>
                          <a:ea typeface="ＭＳ Ｐゴシック" pitchFamily="50" charset="-128"/>
                        </a:rPr>
                        <a:t>5.0</a:t>
                      </a:r>
                      <a:r>
                        <a:rPr kumimoji="1" lang="ja-JP" altLang="en-US" sz="1200" b="0" dirty="0" smtClean="0">
                          <a:solidFill>
                            <a:sysClr val="windowText" lastClr="000000"/>
                          </a:solidFill>
                          <a:latin typeface="ＭＳ Ｐゴシック" pitchFamily="50" charset="-128"/>
                          <a:ea typeface="ＭＳ Ｐゴシック" pitchFamily="50" charset="-128"/>
                        </a:rPr>
                        <a:t>点</a:t>
                      </a:r>
                      <a:endParaRPr kumimoji="1" lang="en-US" altLang="ja-JP" sz="1200" b="0" dirty="0" smtClean="0">
                        <a:solidFill>
                          <a:sysClr val="windowText" lastClr="000000"/>
                        </a:solidFill>
                        <a:latin typeface="ＭＳ Ｐゴシック" pitchFamily="50" charset="-128"/>
                        <a:ea typeface="ＭＳ Ｐゴシック" pitchFamily="50" charset="-128"/>
                      </a:endParaRPr>
                    </a:p>
                    <a:p>
                      <a:pPr algn="ctr"/>
                      <a:r>
                        <a:rPr kumimoji="1" lang="ja-JP" altLang="en-US" sz="1200" b="0" dirty="0" smtClean="0">
                          <a:solidFill>
                            <a:sysClr val="windowText" lastClr="000000"/>
                          </a:solidFill>
                          <a:latin typeface="ＭＳ Ｐゴシック" pitchFamily="50" charset="-128"/>
                          <a:ea typeface="ＭＳ Ｐゴシック" pitchFamily="50" charset="-128"/>
                        </a:rPr>
                        <a:t>（平均</a:t>
                      </a:r>
                      <a:r>
                        <a:rPr kumimoji="1" lang="en-US" altLang="ja-JP" sz="1200" b="0" dirty="0" smtClean="0">
                          <a:solidFill>
                            <a:sysClr val="windowText" lastClr="000000"/>
                          </a:solidFill>
                          <a:latin typeface="ＭＳ Ｐゴシック" pitchFamily="50" charset="-128"/>
                          <a:ea typeface="ＭＳ Ｐゴシック" pitchFamily="50" charset="-128"/>
                        </a:rPr>
                        <a:t>25.5</a:t>
                      </a:r>
                      <a:r>
                        <a:rPr kumimoji="1" lang="ja-JP" altLang="en-US" sz="1200" b="0" dirty="0" smtClean="0">
                          <a:solidFill>
                            <a:sysClr val="windowText" lastClr="000000"/>
                          </a:solidFill>
                          <a:latin typeface="ＭＳ Ｐゴシック" pitchFamily="50" charset="-128"/>
                          <a:ea typeface="ＭＳ Ｐゴシック" pitchFamily="50" charset="-128"/>
                        </a:rPr>
                        <a:t>分）</a:t>
                      </a:r>
                      <a:endParaRPr kumimoji="1" lang="en-US" altLang="ja-JP" sz="1200" b="0" dirty="0" smtClean="0">
                        <a:solidFill>
                          <a:sysClr val="windowText" lastClr="000000"/>
                        </a:solidFill>
                        <a:latin typeface="ＭＳ Ｐゴシック" pitchFamily="50" charset="-128"/>
                        <a:ea typeface="ＭＳ Ｐゴシック" pitchFamily="50" charset="-128"/>
                      </a:endParaRPr>
                    </a:p>
                  </a:txBody>
                  <a:tcPr marL="84705" marR="84705" marT="42352" marB="42352"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kumimoji="1" lang="en-US" altLang="ja-JP" sz="1200" b="0" dirty="0" smtClean="0">
                          <a:solidFill>
                            <a:schemeClr val="tx1"/>
                          </a:solidFill>
                          <a:latin typeface="ＭＳ Ｐゴシック" pitchFamily="50" charset="-128"/>
                          <a:ea typeface="ＭＳ Ｐゴシック" pitchFamily="50" charset="-128"/>
                        </a:rPr>
                        <a:t>2.7</a:t>
                      </a:r>
                      <a:r>
                        <a:rPr kumimoji="1" lang="ja-JP" altLang="en-US" sz="1200" b="0" dirty="0" smtClean="0">
                          <a:solidFill>
                            <a:schemeClr val="tx1"/>
                          </a:solidFill>
                          <a:latin typeface="ＭＳ Ｐゴシック" pitchFamily="50" charset="-128"/>
                          <a:ea typeface="ＭＳ Ｐゴシック" pitchFamily="50" charset="-128"/>
                        </a:rPr>
                        <a:t>点</a:t>
                      </a:r>
                      <a:endParaRPr kumimoji="1" lang="en-US" altLang="ja-JP" sz="1200" b="0" dirty="0" smtClean="0">
                        <a:solidFill>
                          <a:schemeClr val="tx1"/>
                        </a:solidFill>
                        <a:latin typeface="ＭＳ Ｐゴシック" pitchFamily="50" charset="-128"/>
                        <a:ea typeface="ＭＳ Ｐゴシック" pitchFamily="50" charset="-128"/>
                      </a:endParaRPr>
                    </a:p>
                    <a:p>
                      <a:pPr algn="ctr"/>
                      <a:r>
                        <a:rPr kumimoji="1" lang="ja-JP" altLang="en-US" sz="1200" b="0" dirty="0" smtClean="0">
                          <a:solidFill>
                            <a:schemeClr val="tx1"/>
                          </a:solidFill>
                          <a:latin typeface="ＭＳ Ｐゴシック" pitchFamily="50" charset="-128"/>
                          <a:ea typeface="ＭＳ Ｐゴシック" pitchFamily="50" charset="-128"/>
                        </a:rPr>
                        <a:t>（</a:t>
                      </a:r>
                      <a:r>
                        <a:rPr kumimoji="1" lang="en-US" altLang="ja-JP" sz="1200" b="0" dirty="0" smtClean="0">
                          <a:solidFill>
                            <a:schemeClr val="tx1"/>
                          </a:solidFill>
                          <a:latin typeface="ＭＳ Ｐゴシック" pitchFamily="50" charset="-128"/>
                          <a:ea typeface="ＭＳ Ｐゴシック" pitchFamily="50" charset="-128"/>
                        </a:rPr>
                        <a:t>12,512</a:t>
                      </a:r>
                      <a:r>
                        <a:rPr kumimoji="1" lang="ja-JP" altLang="en-US" sz="1200" b="0" dirty="0" smtClean="0">
                          <a:solidFill>
                            <a:schemeClr val="tx1"/>
                          </a:solidFill>
                          <a:latin typeface="ＭＳ Ｐゴシック" pitchFamily="50" charset="-128"/>
                          <a:ea typeface="ＭＳ Ｐゴシック" pitchFamily="50" charset="-128"/>
                        </a:rPr>
                        <a:t>人）</a:t>
                      </a:r>
                      <a:endParaRPr kumimoji="1" lang="en-US" altLang="ja-JP" sz="1200" b="0" dirty="0" smtClean="0">
                        <a:solidFill>
                          <a:schemeClr val="tx1"/>
                        </a:solidFill>
                        <a:latin typeface="ＭＳ Ｐゴシック" pitchFamily="50" charset="-128"/>
                        <a:ea typeface="ＭＳ Ｐゴシック" pitchFamily="50" charset="-128"/>
                      </a:endParaRPr>
                    </a:p>
                  </a:txBody>
                  <a:tcPr marL="84705" marR="84705" marT="42352" marB="42352"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kumimoji="1" lang="en-US" altLang="ja-JP" sz="1200" b="1" dirty="0" smtClean="0">
                          <a:solidFill>
                            <a:schemeClr val="tx1"/>
                          </a:solidFill>
                          <a:latin typeface="ＭＳ Ｐゴシック" pitchFamily="50" charset="-128"/>
                          <a:ea typeface="ＭＳ Ｐゴシック" pitchFamily="50" charset="-128"/>
                        </a:rPr>
                        <a:t>12.7</a:t>
                      </a:r>
                      <a:r>
                        <a:rPr kumimoji="1" lang="ja-JP" altLang="en-US" sz="1200" b="1" dirty="0" smtClean="0">
                          <a:solidFill>
                            <a:schemeClr val="tx1"/>
                          </a:solidFill>
                          <a:latin typeface="ＭＳ Ｐゴシック" pitchFamily="50" charset="-128"/>
                          <a:ea typeface="ＭＳ Ｐゴシック" pitchFamily="50" charset="-128"/>
                        </a:rPr>
                        <a:t>点</a:t>
                      </a:r>
                      <a:endParaRPr kumimoji="1" lang="en-US" altLang="ja-JP" sz="1200" b="1" dirty="0" smtClean="0">
                        <a:solidFill>
                          <a:schemeClr val="tx1"/>
                        </a:solidFill>
                        <a:latin typeface="ＭＳ Ｐゴシック" pitchFamily="50" charset="-128"/>
                        <a:ea typeface="ＭＳ Ｐゴシック" pitchFamily="50" charset="-128"/>
                      </a:endParaRPr>
                    </a:p>
                  </a:txBody>
                  <a:tcPr marL="84705" marR="84705" marT="42352" marB="42352"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pPr algn="ctr"/>
                      <a:endParaRPr kumimoji="1" lang="en-US" altLang="ja-JP" sz="1200" b="0" dirty="0" smtClean="0">
                        <a:solidFill>
                          <a:sysClr val="windowText" lastClr="000000"/>
                        </a:solidFill>
                        <a:latin typeface="+mj-ea"/>
                        <a:ea typeface="+mj-ea"/>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kern="1200" dirty="0" smtClean="0">
                          <a:solidFill>
                            <a:schemeClr val="tx1"/>
                          </a:solidFill>
                          <a:latin typeface="ＭＳ Ｐゴシック" pitchFamily="50" charset="-128"/>
                          <a:ea typeface="ＭＳ Ｐゴシック" pitchFamily="50" charset="-128"/>
                          <a:cs typeface="+mn-cs"/>
                        </a:rPr>
                        <a:t>不足</a:t>
                      </a:r>
                      <a:endParaRPr kumimoji="1" lang="en-US" altLang="ja-JP" sz="1200" b="0" kern="1200" dirty="0" smtClean="0">
                        <a:solidFill>
                          <a:schemeClr val="tx1"/>
                        </a:solidFill>
                        <a:latin typeface="ＭＳ Ｐゴシック" pitchFamily="50" charset="-128"/>
                        <a:ea typeface="ＭＳ Ｐゴシック" pitchFamily="50" charset="-128"/>
                        <a:cs typeface="+mn-cs"/>
                      </a:endParaRPr>
                    </a:p>
                    <a:p>
                      <a:pPr algn="ctr"/>
                      <a:r>
                        <a:rPr kumimoji="1" lang="ja-JP" altLang="en-US" sz="1200" b="0" dirty="0" smtClean="0">
                          <a:solidFill>
                            <a:schemeClr val="tx1"/>
                          </a:solidFill>
                          <a:latin typeface="ＭＳ Ｐゴシック" pitchFamily="50" charset="-128"/>
                          <a:ea typeface="ＭＳ Ｐゴシック" pitchFamily="50" charset="-128"/>
                        </a:rPr>
                        <a:t>（△</a:t>
                      </a:r>
                      <a:r>
                        <a:rPr kumimoji="1" lang="en-US" altLang="ja-JP" sz="1200" b="0" dirty="0" smtClean="0">
                          <a:solidFill>
                            <a:schemeClr val="tx1"/>
                          </a:solidFill>
                          <a:latin typeface="ＭＳ Ｐゴシック" pitchFamily="50" charset="-128"/>
                          <a:ea typeface="ＭＳ Ｐゴシック" pitchFamily="50" charset="-128"/>
                        </a:rPr>
                        <a:t>260</a:t>
                      </a:r>
                      <a:r>
                        <a:rPr kumimoji="1" lang="ja-JP" altLang="en-US" sz="1200" b="0" dirty="0" smtClean="0">
                          <a:solidFill>
                            <a:schemeClr val="tx1"/>
                          </a:solidFill>
                          <a:latin typeface="ＭＳ Ｐゴシック" pitchFamily="50" charset="-128"/>
                          <a:ea typeface="ＭＳ Ｐゴシック" pitchFamily="50" charset="-128"/>
                        </a:rPr>
                        <a:t>㎡）</a:t>
                      </a:r>
                      <a:endParaRPr kumimoji="1" lang="en-US" altLang="ja-JP" sz="1200" b="0" dirty="0" smtClean="0">
                        <a:solidFill>
                          <a:schemeClr val="tx1"/>
                        </a:solidFill>
                        <a:latin typeface="ＭＳ Ｐゴシック" pitchFamily="50" charset="-128"/>
                        <a:ea typeface="ＭＳ Ｐゴシック" pitchFamily="50" charset="-128"/>
                      </a:endParaRPr>
                    </a:p>
                  </a:txBody>
                  <a:tcPr marL="84705" marR="84705" marT="42352" marB="42352"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endParaRPr kumimoji="1" lang="ja-JP" altLang="en-US"/>
                    </a:p>
                  </a:txBody>
                  <a:tcPr/>
                </a:tc>
                <a:tc vMerge="1">
                  <a:txBody>
                    <a:bodyPr/>
                    <a:lstStyle/>
                    <a:p>
                      <a:endParaRPr kumimoji="1" lang="ja-JP" altLang="en-US" sz="1200" b="0" dirty="0">
                        <a:solidFill>
                          <a:sysClr val="windowText" lastClr="000000"/>
                        </a:solidFill>
                        <a:latin typeface="+mj-ea"/>
                        <a:ea typeface="+mj-ea"/>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r>
              <a:tr h="828000">
                <a:tc vMerge="1">
                  <a:txBody>
                    <a:bodyPr/>
                    <a:lstStyle/>
                    <a:p>
                      <a:pPr algn="ctr"/>
                      <a:endParaRPr kumimoji="1" lang="ja-JP" altLang="en-US" sz="1600" b="0" dirty="0">
                        <a:solidFill>
                          <a:sysClr val="windowText" lastClr="000000"/>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1200" dirty="0" smtClean="0">
                          <a:latin typeface="ＭＳ Ｐゴシック" pitchFamily="50" charset="-128"/>
                          <a:ea typeface="ＭＳ Ｐゴシック" pitchFamily="50" charset="-128"/>
                        </a:rPr>
                        <a:t>旭区役所</a:t>
                      </a:r>
                      <a:endParaRPr kumimoji="1" lang="en-US" altLang="ja-JP" sz="1200" dirty="0" smtClean="0">
                        <a:latin typeface="ＭＳ Ｐゴシック" pitchFamily="50" charset="-128"/>
                        <a:ea typeface="ＭＳ Ｐゴシック" pitchFamily="50" charset="-128"/>
                      </a:endParaRPr>
                    </a:p>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kern="1200" dirty="0" smtClean="0">
                          <a:solidFill>
                            <a:sysClr val="windowText" lastClr="000000"/>
                          </a:solidFill>
                          <a:latin typeface="ＭＳ Ｐゴシック" pitchFamily="50" charset="-128"/>
                          <a:ea typeface="ＭＳ Ｐゴシック" pitchFamily="50" charset="-128"/>
                          <a:cs typeface="+mn-cs"/>
                        </a:rPr>
                        <a:t>（</a:t>
                      </a:r>
                      <a:r>
                        <a:rPr kumimoji="1" lang="en-US" altLang="ja-JP" sz="1200" b="0" kern="1200" dirty="0" smtClean="0">
                          <a:solidFill>
                            <a:sysClr val="windowText" lastClr="000000"/>
                          </a:solidFill>
                          <a:latin typeface="ＭＳ Ｐゴシック" pitchFamily="50" charset="-128"/>
                          <a:ea typeface="ＭＳ Ｐゴシック" pitchFamily="50" charset="-128"/>
                          <a:cs typeface="+mn-cs"/>
                        </a:rPr>
                        <a:t>5,811</a:t>
                      </a:r>
                      <a:r>
                        <a:rPr kumimoji="1" lang="ja-JP" altLang="en-US" sz="1200" b="0" kern="1200" dirty="0" smtClean="0">
                          <a:solidFill>
                            <a:sysClr val="windowText" lastClr="000000"/>
                          </a:solidFill>
                          <a:latin typeface="ＭＳ Ｐゴシック" pitchFamily="50" charset="-128"/>
                          <a:ea typeface="ＭＳ Ｐゴシック" pitchFamily="50" charset="-128"/>
                          <a:cs typeface="+mn-cs"/>
                        </a:rPr>
                        <a:t>㎡）</a:t>
                      </a:r>
                      <a:endParaRPr kumimoji="1" lang="ja-JP" altLang="en-US" sz="1200" dirty="0" smtClean="0">
                        <a:latin typeface="ＭＳ Ｐゴシック" pitchFamily="50" charset="-128"/>
                        <a:ea typeface="ＭＳ Ｐゴシック" pitchFamily="50" charset="-128"/>
                      </a:endParaRPr>
                    </a:p>
                  </a:txBody>
                  <a:tcPr marL="54713" marR="27357" marT="29636" marB="29636"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kumimoji="1" lang="en-US" altLang="ja-JP" sz="1200" b="0" i="0" u="none" strike="noStrike" dirty="0" smtClean="0">
                          <a:solidFill>
                            <a:schemeClr val="dk1"/>
                          </a:solidFill>
                          <a:latin typeface="ＭＳ Ｐゴシック" pitchFamily="50" charset="-128"/>
                          <a:ea typeface="ＭＳ Ｐゴシック" pitchFamily="50" charset="-128"/>
                        </a:rPr>
                        <a:t>1.0</a:t>
                      </a:r>
                      <a:r>
                        <a:rPr kumimoji="1" lang="ja-JP" altLang="en-US" sz="1200" b="0" dirty="0" smtClean="0">
                          <a:solidFill>
                            <a:sysClr val="windowText" lastClr="000000"/>
                          </a:solidFill>
                          <a:latin typeface="ＭＳ Ｐゴシック" pitchFamily="50" charset="-128"/>
                          <a:ea typeface="ＭＳ Ｐゴシック" pitchFamily="50" charset="-128"/>
                        </a:rPr>
                        <a:t>点</a:t>
                      </a:r>
                      <a:endParaRPr kumimoji="1" lang="en-US" altLang="ja-JP" sz="1200" b="0" dirty="0" smtClean="0">
                        <a:solidFill>
                          <a:sysClr val="windowText" lastClr="000000"/>
                        </a:solidFill>
                        <a:latin typeface="ＭＳ Ｐゴシック" pitchFamily="50" charset="-128"/>
                        <a:ea typeface="ＭＳ Ｐゴシック" pitchFamily="50" charset="-128"/>
                      </a:endParaRPr>
                    </a:p>
                    <a:p>
                      <a:pPr algn="ctr"/>
                      <a:r>
                        <a:rPr kumimoji="1" lang="ja-JP" altLang="en-US" sz="1200" b="0" dirty="0" smtClean="0">
                          <a:solidFill>
                            <a:sysClr val="windowText" lastClr="000000"/>
                          </a:solidFill>
                          <a:latin typeface="ＭＳ Ｐゴシック" pitchFamily="50" charset="-128"/>
                          <a:ea typeface="ＭＳ Ｐゴシック" pitchFamily="50" charset="-128"/>
                        </a:rPr>
                        <a:t>（</a:t>
                      </a:r>
                      <a:r>
                        <a:rPr kumimoji="1" lang="en-US" altLang="ja-JP" sz="1200" b="0" dirty="0" smtClean="0">
                          <a:solidFill>
                            <a:sysClr val="windowText" lastClr="000000"/>
                          </a:solidFill>
                          <a:latin typeface="ＭＳ Ｐゴシック" pitchFamily="50" charset="-128"/>
                          <a:ea typeface="ＭＳ Ｐゴシック" pitchFamily="50" charset="-128"/>
                        </a:rPr>
                        <a:t>2.0</a:t>
                      </a:r>
                      <a:r>
                        <a:rPr kumimoji="1" lang="ja-JP" altLang="en-US" sz="1200" b="0" dirty="0" smtClean="0">
                          <a:solidFill>
                            <a:sysClr val="windowText" lastClr="000000"/>
                          </a:solidFill>
                          <a:latin typeface="ＭＳ Ｐゴシック" pitchFamily="50" charset="-128"/>
                          <a:ea typeface="ＭＳ Ｐゴシック" pitchFamily="50" charset="-128"/>
                        </a:rPr>
                        <a:t>㎞）</a:t>
                      </a:r>
                      <a:endParaRPr kumimoji="1" lang="en-US" altLang="ja-JP" sz="1200" b="0" dirty="0" smtClean="0">
                        <a:solidFill>
                          <a:sysClr val="windowText" lastClr="000000"/>
                        </a:solidFill>
                        <a:latin typeface="ＭＳ Ｐゴシック" pitchFamily="50" charset="-128"/>
                        <a:ea typeface="ＭＳ Ｐゴシック" pitchFamily="50" charset="-128"/>
                      </a:endParaRPr>
                    </a:p>
                  </a:txBody>
                  <a:tcPr marL="84705" marR="84705" marT="42352" marB="42352"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kumimoji="1" lang="en-US" altLang="ja-JP" sz="1200" b="0" dirty="0" smtClean="0">
                          <a:solidFill>
                            <a:sysClr val="windowText" lastClr="000000"/>
                          </a:solidFill>
                          <a:latin typeface="ＭＳ Ｐゴシック" pitchFamily="50" charset="-128"/>
                          <a:ea typeface="ＭＳ Ｐゴシック" pitchFamily="50" charset="-128"/>
                        </a:rPr>
                        <a:t>1.0</a:t>
                      </a:r>
                      <a:r>
                        <a:rPr kumimoji="1" lang="ja-JP" altLang="en-US" sz="1200" b="0" dirty="0" smtClean="0">
                          <a:solidFill>
                            <a:sysClr val="windowText" lastClr="000000"/>
                          </a:solidFill>
                          <a:latin typeface="ＭＳ Ｐゴシック" pitchFamily="50" charset="-128"/>
                          <a:ea typeface="ＭＳ Ｐゴシック" pitchFamily="50" charset="-128"/>
                        </a:rPr>
                        <a:t>点</a:t>
                      </a:r>
                      <a:endParaRPr kumimoji="1" lang="en-US" altLang="ja-JP" sz="1200" b="0" dirty="0" smtClean="0">
                        <a:solidFill>
                          <a:sysClr val="windowText" lastClr="000000"/>
                        </a:solidFill>
                        <a:latin typeface="ＭＳ Ｐゴシック" pitchFamily="50" charset="-128"/>
                        <a:ea typeface="ＭＳ Ｐゴシック" pitchFamily="50" charset="-128"/>
                      </a:endParaRPr>
                    </a:p>
                    <a:p>
                      <a:pPr algn="ctr"/>
                      <a:r>
                        <a:rPr kumimoji="1" lang="ja-JP" altLang="en-US" sz="1200" b="0" dirty="0" smtClean="0">
                          <a:solidFill>
                            <a:sysClr val="windowText" lastClr="000000"/>
                          </a:solidFill>
                          <a:latin typeface="ＭＳ Ｐゴシック" pitchFamily="50" charset="-128"/>
                          <a:ea typeface="ＭＳ Ｐゴシック" pitchFamily="50" charset="-128"/>
                        </a:rPr>
                        <a:t>（平均</a:t>
                      </a:r>
                      <a:r>
                        <a:rPr kumimoji="1" lang="en-US" altLang="ja-JP" sz="1200" b="0" dirty="0" smtClean="0">
                          <a:solidFill>
                            <a:sysClr val="windowText" lastClr="000000"/>
                          </a:solidFill>
                          <a:latin typeface="ＭＳ Ｐゴシック" pitchFamily="50" charset="-128"/>
                          <a:ea typeface="ＭＳ Ｐゴシック" pitchFamily="50" charset="-128"/>
                        </a:rPr>
                        <a:t>30.9</a:t>
                      </a:r>
                      <a:r>
                        <a:rPr kumimoji="1" lang="ja-JP" altLang="en-US" sz="1200" b="0" dirty="0" smtClean="0">
                          <a:solidFill>
                            <a:sysClr val="windowText" lastClr="000000"/>
                          </a:solidFill>
                          <a:latin typeface="ＭＳ Ｐゴシック" pitchFamily="50" charset="-128"/>
                          <a:ea typeface="ＭＳ Ｐゴシック" pitchFamily="50" charset="-128"/>
                        </a:rPr>
                        <a:t>分）</a:t>
                      </a:r>
                      <a:endParaRPr kumimoji="1" lang="en-US" altLang="ja-JP" sz="1200" b="0" dirty="0" smtClean="0">
                        <a:solidFill>
                          <a:sysClr val="windowText" lastClr="000000"/>
                        </a:solidFill>
                        <a:latin typeface="ＭＳ Ｐゴシック" pitchFamily="50" charset="-128"/>
                        <a:ea typeface="ＭＳ Ｐゴシック" pitchFamily="50" charset="-128"/>
                      </a:endParaRPr>
                    </a:p>
                  </a:txBody>
                  <a:tcPr marL="84705" marR="84705" marT="42352" marB="42352"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kumimoji="1" lang="en-US" altLang="ja-JP" sz="1200" b="0" dirty="0" smtClean="0">
                          <a:solidFill>
                            <a:schemeClr val="tx1"/>
                          </a:solidFill>
                          <a:latin typeface="ＭＳ Ｐゴシック" pitchFamily="50" charset="-128"/>
                          <a:ea typeface="ＭＳ Ｐゴシック" pitchFamily="50" charset="-128"/>
                        </a:rPr>
                        <a:t>1.0</a:t>
                      </a:r>
                      <a:r>
                        <a:rPr kumimoji="1" lang="ja-JP" altLang="en-US" sz="1200" b="0" dirty="0" smtClean="0">
                          <a:solidFill>
                            <a:schemeClr val="tx1"/>
                          </a:solidFill>
                          <a:latin typeface="ＭＳ Ｐゴシック" pitchFamily="50" charset="-128"/>
                          <a:ea typeface="ＭＳ Ｐゴシック" pitchFamily="50" charset="-128"/>
                        </a:rPr>
                        <a:t>点</a:t>
                      </a:r>
                      <a:endParaRPr kumimoji="1" lang="en-US" altLang="ja-JP" sz="1200" b="0" dirty="0" smtClean="0">
                        <a:solidFill>
                          <a:schemeClr val="tx1"/>
                        </a:solidFill>
                        <a:latin typeface="ＭＳ Ｐゴシック" pitchFamily="50" charset="-128"/>
                        <a:ea typeface="ＭＳ Ｐゴシック" pitchFamily="50" charset="-128"/>
                      </a:endParaRPr>
                    </a:p>
                    <a:p>
                      <a:pPr algn="ctr"/>
                      <a:r>
                        <a:rPr kumimoji="1" lang="ja-JP" altLang="en-US" sz="1200" b="0" dirty="0" smtClean="0">
                          <a:solidFill>
                            <a:schemeClr val="tx1"/>
                          </a:solidFill>
                          <a:latin typeface="ＭＳ Ｐゴシック" pitchFamily="50" charset="-128"/>
                          <a:ea typeface="ＭＳ Ｐゴシック" pitchFamily="50" charset="-128"/>
                        </a:rPr>
                        <a:t>（</a:t>
                      </a:r>
                      <a:r>
                        <a:rPr kumimoji="1" lang="en-US" altLang="ja-JP" sz="1200" b="0" dirty="0" smtClean="0">
                          <a:solidFill>
                            <a:schemeClr val="tx1"/>
                          </a:solidFill>
                          <a:latin typeface="ＭＳ Ｐゴシック" pitchFamily="50" charset="-128"/>
                          <a:ea typeface="ＭＳ Ｐゴシック" pitchFamily="50" charset="-128"/>
                        </a:rPr>
                        <a:t>6,408</a:t>
                      </a:r>
                      <a:r>
                        <a:rPr kumimoji="1" lang="ja-JP" altLang="en-US" sz="1200" b="0" dirty="0" smtClean="0">
                          <a:solidFill>
                            <a:schemeClr val="tx1"/>
                          </a:solidFill>
                          <a:latin typeface="ＭＳ Ｐゴシック" pitchFamily="50" charset="-128"/>
                          <a:ea typeface="ＭＳ Ｐゴシック" pitchFamily="50" charset="-128"/>
                        </a:rPr>
                        <a:t>人）</a:t>
                      </a:r>
                      <a:endParaRPr kumimoji="1" lang="en-US" altLang="ja-JP" sz="1200" b="0" dirty="0" smtClean="0">
                        <a:solidFill>
                          <a:schemeClr val="tx1"/>
                        </a:solidFill>
                        <a:latin typeface="ＭＳ Ｐゴシック" pitchFamily="50" charset="-128"/>
                        <a:ea typeface="ＭＳ Ｐゴシック" pitchFamily="50" charset="-128"/>
                      </a:endParaRPr>
                    </a:p>
                  </a:txBody>
                  <a:tcPr marL="84705" marR="84705" marT="42352" marB="42352"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kumimoji="1" lang="en-US" altLang="ja-JP" sz="1200" b="1" dirty="0" smtClean="0">
                          <a:solidFill>
                            <a:schemeClr val="tx1"/>
                          </a:solidFill>
                          <a:latin typeface="ＭＳ Ｐゴシック" pitchFamily="50" charset="-128"/>
                          <a:ea typeface="ＭＳ Ｐゴシック" pitchFamily="50" charset="-128"/>
                        </a:rPr>
                        <a:t>3.0</a:t>
                      </a:r>
                      <a:r>
                        <a:rPr kumimoji="1" lang="ja-JP" altLang="en-US" sz="1200" b="1" dirty="0" smtClean="0">
                          <a:solidFill>
                            <a:schemeClr val="tx1"/>
                          </a:solidFill>
                          <a:latin typeface="ＭＳ Ｐゴシック" pitchFamily="50" charset="-128"/>
                          <a:ea typeface="ＭＳ Ｐゴシック" pitchFamily="50" charset="-128"/>
                        </a:rPr>
                        <a:t>点</a:t>
                      </a:r>
                      <a:endParaRPr kumimoji="1" lang="en-US" altLang="ja-JP" sz="1200" b="1" dirty="0" smtClean="0">
                        <a:solidFill>
                          <a:schemeClr val="tx1"/>
                        </a:solidFill>
                        <a:latin typeface="ＭＳ Ｐゴシック" pitchFamily="50" charset="-128"/>
                        <a:ea typeface="ＭＳ Ｐゴシック" pitchFamily="50" charset="-128"/>
                      </a:endParaRPr>
                    </a:p>
                  </a:txBody>
                  <a:tcPr marL="84705" marR="84705" marT="42352" marB="42352"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pPr algn="ctr"/>
                      <a:endParaRPr kumimoji="1" lang="en-US" altLang="ja-JP" sz="1200" b="0" dirty="0" smtClean="0">
                        <a:solidFill>
                          <a:sysClr val="windowText" lastClr="000000"/>
                        </a:solidFill>
                        <a:latin typeface="+mj-ea"/>
                        <a:ea typeface="+mj-ea"/>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kern="1200" dirty="0" smtClean="0">
                          <a:solidFill>
                            <a:schemeClr val="tx1"/>
                          </a:solidFill>
                          <a:latin typeface="ＭＳ Ｐゴシック" pitchFamily="50" charset="-128"/>
                          <a:ea typeface="ＭＳ Ｐゴシック" pitchFamily="50" charset="-128"/>
                          <a:cs typeface="+mn-cs"/>
                        </a:rPr>
                        <a:t>不足</a:t>
                      </a:r>
                      <a:endParaRPr kumimoji="1" lang="en-US" altLang="ja-JP" sz="1200" b="0" kern="1200" dirty="0" smtClean="0">
                        <a:solidFill>
                          <a:schemeClr val="tx1"/>
                        </a:solidFill>
                        <a:latin typeface="ＭＳ Ｐゴシック" pitchFamily="50" charset="-128"/>
                        <a:ea typeface="ＭＳ Ｐゴシック" pitchFamily="50" charset="-128"/>
                        <a:cs typeface="+mn-cs"/>
                      </a:endParaRPr>
                    </a:p>
                    <a:p>
                      <a:pPr algn="ctr"/>
                      <a:r>
                        <a:rPr kumimoji="1" lang="ja-JP" altLang="en-US" sz="1200" b="0" dirty="0" smtClean="0">
                          <a:solidFill>
                            <a:schemeClr val="tx1"/>
                          </a:solidFill>
                          <a:latin typeface="ＭＳ Ｐゴシック" pitchFamily="50" charset="-128"/>
                          <a:ea typeface="ＭＳ Ｐゴシック" pitchFamily="50" charset="-128"/>
                        </a:rPr>
                        <a:t>（△</a:t>
                      </a:r>
                      <a:r>
                        <a:rPr kumimoji="1" lang="en-US" altLang="ja-JP" sz="1200" b="0" dirty="0" smtClean="0">
                          <a:solidFill>
                            <a:schemeClr val="tx1"/>
                          </a:solidFill>
                          <a:latin typeface="ＭＳ Ｐゴシック" pitchFamily="50" charset="-128"/>
                          <a:ea typeface="ＭＳ Ｐゴシック" pitchFamily="50" charset="-128"/>
                        </a:rPr>
                        <a:t>1,120</a:t>
                      </a:r>
                      <a:r>
                        <a:rPr kumimoji="1" lang="ja-JP" altLang="en-US" sz="1200" b="0" dirty="0" smtClean="0">
                          <a:solidFill>
                            <a:schemeClr val="tx1"/>
                          </a:solidFill>
                          <a:latin typeface="ＭＳ Ｐゴシック" pitchFamily="50" charset="-128"/>
                          <a:ea typeface="ＭＳ Ｐゴシック" pitchFamily="50" charset="-128"/>
                        </a:rPr>
                        <a:t>㎡）</a:t>
                      </a:r>
                      <a:endParaRPr kumimoji="1" lang="en-US" altLang="ja-JP" sz="1200" b="0" dirty="0" smtClean="0">
                        <a:solidFill>
                          <a:schemeClr val="tx1"/>
                        </a:solidFill>
                        <a:latin typeface="ＭＳ Ｐゴシック" pitchFamily="50" charset="-128"/>
                        <a:ea typeface="ＭＳ Ｐゴシック" pitchFamily="50" charset="-128"/>
                      </a:endParaRPr>
                    </a:p>
                  </a:txBody>
                  <a:tcPr marL="84705" marR="84705" marT="42352" marB="42352"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endParaRPr kumimoji="1" lang="ja-JP" altLang="en-US"/>
                    </a:p>
                  </a:txBody>
                  <a:tcPr/>
                </a:tc>
                <a:tc vMerge="1">
                  <a:txBody>
                    <a:bodyPr/>
                    <a:lstStyle/>
                    <a:p>
                      <a:endParaRPr kumimoji="1" lang="ja-JP" altLang="en-US" sz="1200" b="0" dirty="0">
                        <a:solidFill>
                          <a:sysClr val="windowText" lastClr="000000"/>
                        </a:solidFill>
                        <a:latin typeface="+mj-ea"/>
                        <a:ea typeface="+mj-ea"/>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r>
            </a:tbl>
          </a:graphicData>
        </a:graphic>
      </p:graphicFrame>
      <p:sp>
        <p:nvSpPr>
          <p:cNvPr id="5" name="正方形/長方形 27"/>
          <p:cNvSpPr>
            <a:spLocks noChangeArrowheads="1"/>
          </p:cNvSpPr>
          <p:nvPr/>
        </p:nvSpPr>
        <p:spPr bwMode="auto">
          <a:xfrm>
            <a:off x="8112125" y="6596063"/>
            <a:ext cx="1031875" cy="261937"/>
          </a:xfrm>
          <a:prstGeom prst="rect">
            <a:avLst/>
          </a:prstGeom>
          <a:noFill/>
          <a:ln w="9525">
            <a:noFill/>
            <a:miter lim="800000"/>
            <a:headEnd/>
            <a:tailEnd/>
          </a:ln>
        </p:spPr>
        <p:txBody>
          <a:bodyPr>
            <a:spAutoFit/>
          </a:bodyPr>
          <a:lstStyle/>
          <a:p>
            <a:pPr algn="r"/>
            <a:r>
              <a:rPr lang="ja-JP" altLang="en-US" sz="1100" b="1" dirty="0">
                <a:solidFill>
                  <a:srgbClr val="000000"/>
                </a:solidFill>
                <a:latin typeface="ＭＳ Ｐゴシック" charset="-128"/>
                <a:ea typeface="Meiryo UI" pitchFamily="50" charset="-128"/>
                <a:cs typeface="Meiryo UI" pitchFamily="50" charset="-128"/>
              </a:rPr>
              <a:t> </a:t>
            </a:r>
            <a:r>
              <a:rPr lang="ja-JP" altLang="en-US" sz="1100" b="1" dirty="0" smtClean="0">
                <a:solidFill>
                  <a:srgbClr val="000000"/>
                </a:solidFill>
                <a:latin typeface="ＭＳ Ｐゴシック" charset="-128"/>
                <a:ea typeface="Meiryo UI" pitchFamily="50" charset="-128"/>
                <a:cs typeface="Meiryo UI" pitchFamily="50" charset="-128"/>
              </a:rPr>
              <a:t>区割</a:t>
            </a:r>
            <a:r>
              <a:rPr lang="en-US" altLang="ja-JP" sz="1100" b="1" dirty="0" smtClean="0">
                <a:solidFill>
                  <a:srgbClr val="000000"/>
                </a:solidFill>
                <a:latin typeface="ＭＳ Ｐゴシック" charset="-128"/>
                <a:ea typeface="Meiryo UI" pitchFamily="50" charset="-128"/>
                <a:cs typeface="Meiryo UI" pitchFamily="50" charset="-128"/>
              </a:rPr>
              <a:t>-</a:t>
            </a:r>
            <a:r>
              <a:rPr lang="ja-JP" altLang="en-US" sz="1100" b="1" dirty="0" smtClean="0">
                <a:solidFill>
                  <a:srgbClr val="000000"/>
                </a:solidFill>
                <a:latin typeface="ＭＳ Ｐゴシック" charset="-128"/>
                <a:ea typeface="Meiryo UI" pitchFamily="50" charset="-128"/>
                <a:cs typeface="Meiryo UI" pitchFamily="50" charset="-128"/>
              </a:rPr>
              <a:t>８</a:t>
            </a:r>
            <a:endParaRPr lang="ja-JP" altLang="en-US" sz="1200" b="1" dirty="0">
              <a:solidFill>
                <a:srgbClr val="000000"/>
              </a:solidFill>
              <a:latin typeface="ＭＳ Ｐゴシック" charset="-128"/>
              <a:ea typeface="Meiryo UI" pitchFamily="50" charset="-128"/>
              <a:cs typeface="Meiryo UI" pitchFamily="50" charset="-128"/>
            </a:endParaRPr>
          </a:p>
        </p:txBody>
      </p:sp>
    </p:spTree>
    <p:extLst>
      <p:ext uri="{BB962C8B-B14F-4D97-AF65-F5344CB8AC3E}">
        <p14:creationId xmlns="" xmlns:p14="http://schemas.microsoft.com/office/powerpoint/2010/main" val="716322300"/>
      </p:ext>
    </p:extLst>
  </p:cSld>
  <p:clrMapOvr>
    <a:masterClrMapping/>
  </p:clrMapOvr>
  <p:timing>
    <p:tnLst>
      <p:par>
        <p:cTn id="1" dur="indefinite" restart="never" nodeType="tmRoot"/>
      </p:par>
    </p:tnLst>
  </p:timing>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890" name="タイトル 3"/>
          <p:cNvSpPr txBox="1">
            <a:spLocks/>
          </p:cNvSpPr>
          <p:nvPr/>
        </p:nvSpPr>
        <p:spPr bwMode="auto">
          <a:xfrm>
            <a:off x="107950" y="260350"/>
            <a:ext cx="8928100" cy="6488113"/>
          </a:xfrm>
          <a:prstGeom prst="rect">
            <a:avLst/>
          </a:prstGeom>
          <a:noFill/>
          <a:ln w="19050" algn="ctr">
            <a:solidFill>
              <a:schemeClr val="accent2"/>
            </a:solidFill>
            <a:miter lim="800000"/>
            <a:headEnd/>
            <a:tailEnd/>
          </a:ln>
          <a:extLst>
            <a:ext uri="{909E8E84-426E-40DD-AFC4-6F175D3DCCD1}">
              <a14:hiddenFill xmlns="" xmlns:a14="http://schemas.microsoft.com/office/drawing/2010/main">
                <a:solidFill>
                  <a:srgbClr val="FFFFFF"/>
                </a:solidFill>
              </a14:hiddenFill>
            </a:ext>
          </a:extLst>
        </p:spPr>
        <p:txBody>
          <a:bodyPr/>
          <a:lstStyle>
            <a:lvl1pPr marL="171450" indent="-171450"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buFont typeface="Wingdings" pitchFamily="2" charset="2"/>
              <a:buChar char="u"/>
            </a:pPr>
            <a:endParaRPr lang="en-US" altLang="ja-JP" sz="900">
              <a:solidFill>
                <a:srgbClr val="000000"/>
              </a:solidFill>
              <a:latin typeface="Meiryo UI" pitchFamily="50" charset="-128"/>
              <a:ea typeface="Meiryo UI" pitchFamily="50" charset="-128"/>
              <a:cs typeface="Meiryo UI" pitchFamily="50" charset="-128"/>
            </a:endParaRPr>
          </a:p>
        </p:txBody>
      </p:sp>
      <p:sp>
        <p:nvSpPr>
          <p:cNvPr id="4" name="テキスト ボックス 3"/>
          <p:cNvSpPr txBox="1"/>
          <p:nvPr/>
        </p:nvSpPr>
        <p:spPr bwMode="gray">
          <a:xfrm>
            <a:off x="250825" y="160338"/>
            <a:ext cx="3960813" cy="187325"/>
          </a:xfrm>
          <a:prstGeom prst="rect">
            <a:avLst/>
          </a:prstGeom>
          <a:solidFill>
            <a:schemeClr val="accent2">
              <a:lumMod val="75000"/>
            </a:schemeClr>
          </a:solidFill>
          <a:ln w="22225">
            <a:solidFill>
              <a:schemeClr val="accent2">
                <a:lumMod val="75000"/>
              </a:schemeClr>
            </a:solidFill>
          </a:ln>
        </p:spPr>
        <p:txBody>
          <a:bodyPr lIns="0" tIns="0" rIns="0" bIns="0" anchor="ctr">
            <a:spAutoFit/>
          </a:bodyPr>
          <a:lstStyle/>
          <a:p>
            <a:pPr algn="ctr">
              <a:defRPr/>
            </a:pPr>
            <a:r>
              <a:rPr lang="ja-JP" altLang="en-US" sz="1200" b="1" dirty="0">
                <a:solidFill>
                  <a:schemeClr val="bg1"/>
                </a:solidFill>
                <a:latin typeface="Meiryo UI" pitchFamily="50" charset="-128"/>
                <a:ea typeface="Meiryo UI" pitchFamily="50" charset="-128"/>
                <a:cs typeface="Meiryo UI" pitchFamily="50" charset="-128"/>
              </a:rPr>
              <a:t>総合区の状況（統計データ）＜</a:t>
            </a:r>
            <a:r>
              <a:rPr lang="en-US" altLang="ja-JP" sz="1200" b="1" dirty="0">
                <a:solidFill>
                  <a:schemeClr val="bg1"/>
                </a:solidFill>
                <a:latin typeface="Meiryo UI" pitchFamily="50" charset="-128"/>
                <a:ea typeface="Meiryo UI" pitchFamily="50" charset="-128"/>
                <a:cs typeface="Meiryo UI" pitchFamily="50" charset="-128"/>
              </a:rPr>
              <a:t>3</a:t>
            </a:r>
            <a:r>
              <a:rPr lang="ja-JP" altLang="en-US" sz="1200" b="1" dirty="0">
                <a:solidFill>
                  <a:schemeClr val="bg1"/>
                </a:solidFill>
                <a:latin typeface="Meiryo UI" pitchFamily="50" charset="-128"/>
                <a:ea typeface="Meiryo UI" pitchFamily="50" charset="-128"/>
                <a:cs typeface="Meiryo UI" pitchFamily="50" charset="-128"/>
              </a:rPr>
              <a:t>／</a:t>
            </a:r>
            <a:r>
              <a:rPr lang="en-US" altLang="ja-JP" sz="1200" b="1" dirty="0">
                <a:solidFill>
                  <a:schemeClr val="bg1"/>
                </a:solidFill>
                <a:latin typeface="Meiryo UI" pitchFamily="50" charset="-128"/>
                <a:ea typeface="Meiryo UI" pitchFamily="50" charset="-128"/>
                <a:cs typeface="Meiryo UI" pitchFamily="50" charset="-128"/>
              </a:rPr>
              <a:t>3</a:t>
            </a:r>
            <a:r>
              <a:rPr lang="ja-JP" altLang="en-US" sz="1200" b="1" dirty="0">
                <a:solidFill>
                  <a:schemeClr val="bg1"/>
                </a:solidFill>
                <a:latin typeface="Meiryo UI" pitchFamily="50" charset="-128"/>
                <a:ea typeface="Meiryo UI" pitchFamily="50" charset="-128"/>
                <a:cs typeface="Meiryo UI" pitchFamily="50" charset="-128"/>
              </a:rPr>
              <a:t>＞</a:t>
            </a:r>
          </a:p>
        </p:txBody>
      </p:sp>
      <p:sp>
        <p:nvSpPr>
          <p:cNvPr id="37892" name="テキスト ボックス 24"/>
          <p:cNvSpPr txBox="1">
            <a:spLocks noChangeArrowheads="1"/>
          </p:cNvSpPr>
          <p:nvPr/>
        </p:nvSpPr>
        <p:spPr bwMode="auto">
          <a:xfrm>
            <a:off x="179388" y="401638"/>
            <a:ext cx="360362" cy="6300787"/>
          </a:xfrm>
          <a:prstGeom prst="rect">
            <a:avLst/>
          </a:prstGeom>
          <a:solidFill>
            <a:srgbClr val="993300"/>
          </a:solidFill>
          <a:ln>
            <a:noFill/>
          </a:ln>
          <a:extLst>
            <a:ext uri="{91240B29-F687-4F45-9708-019B960494DF}">
              <a14:hiddenLine xmlns="" xmlns:a14="http://schemas.microsoft.com/office/drawing/2010/main" w="22225">
                <a:solidFill>
                  <a:srgbClr val="000000"/>
                </a:solidFill>
                <a:miter lim="800000"/>
                <a:headEnd/>
                <a:tailEnd/>
              </a14:hiddenLine>
            </a:ext>
          </a:extLst>
        </p:spPr>
        <p:txBody>
          <a:bodyPr vert="eaVert" lIns="0" tIns="0" rIns="0" bIns="0" anchor="ct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algn="ctr" eaLnBrk="1" hangingPunct="1"/>
            <a:r>
              <a:rPr lang="ja-JP" altLang="en-US" sz="1200" b="1">
                <a:solidFill>
                  <a:schemeClr val="bg1"/>
                </a:solidFill>
                <a:latin typeface="ＭＳ ゴシック" pitchFamily="49" charset="-128"/>
                <a:ea typeface="ＭＳ ゴシック" pitchFamily="49" charset="-128"/>
              </a:rPr>
              <a:t>まち・暮らし</a:t>
            </a:r>
          </a:p>
        </p:txBody>
      </p:sp>
      <p:graphicFrame>
        <p:nvGraphicFramePr>
          <p:cNvPr id="6" name="Group 22"/>
          <p:cNvGraphicFramePr>
            <a:graphicFrameLocks noGrp="1"/>
          </p:cNvGraphicFramePr>
          <p:nvPr/>
        </p:nvGraphicFramePr>
        <p:xfrm>
          <a:off x="831850" y="1268413"/>
          <a:ext cx="2012950" cy="2160588"/>
        </p:xfrm>
        <a:graphic>
          <a:graphicData uri="http://schemas.openxmlformats.org/drawingml/2006/table">
            <a:tbl>
              <a:tblPr/>
              <a:tblGrid>
                <a:gridCol w="249636"/>
                <a:gridCol w="935636"/>
                <a:gridCol w="827678"/>
              </a:tblGrid>
              <a:tr h="360098">
                <a:tc gridSpan="2">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建物用途</a:t>
                      </a:r>
                    </a:p>
                  </a:txBody>
                  <a:tcPr marL="53979" marR="53979" marT="46813" marB="46813"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66"/>
                    </a:solidFill>
                  </a:tcPr>
                </a:tc>
                <a:tc hMerge="1">
                  <a:txBody>
                    <a:bodyPr/>
                    <a:lstStyle/>
                    <a:p>
                      <a:endParaRPr kumimoji="1" lang="ja-JP" altLang="en-US"/>
                    </a:p>
                  </a:txBody>
                  <a:tcPr/>
                </a:tc>
                <a:tc>
                  <a:txBody>
                    <a:bodyPr/>
                    <a:lstStyle/>
                    <a:p>
                      <a:pPr algn="ctr" fontAlgn="ctr"/>
                      <a:r>
                        <a:rPr lang="en-US" altLang="ja-JP" sz="1000" b="0" i="0" u="none" strike="noStrike" dirty="0">
                          <a:latin typeface="ＭＳ Ｐゴシック" pitchFamily="50" charset="-128"/>
                          <a:ea typeface="ＭＳ Ｐゴシック" pitchFamily="50" charset="-128"/>
                        </a:rPr>
                        <a:t>51.7%</a:t>
                      </a:r>
                    </a:p>
                  </a:txBody>
                  <a:tcPr marL="9521" marR="9521" marT="9528"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66"/>
                    </a:solidFill>
                  </a:tcPr>
                </a:tc>
              </a:tr>
              <a:tr h="360098">
                <a:tc rowSpan="4">
                  <a:txBody>
                    <a:bodyPr/>
                    <a:lstStyle/>
                    <a:p>
                      <a:pPr marL="0" marR="0" lvl="0" indent="0" algn="ctr" defTabSz="914400" rtl="0" eaLnBrk="1" fontAlgn="base" latinLnBrk="0" hangingPunct="1">
                        <a:lnSpc>
                          <a:spcPct val="90000"/>
                        </a:lnSpc>
                        <a:spcBef>
                          <a:spcPct val="0"/>
                        </a:spcBef>
                        <a:spcAft>
                          <a:spcPct val="0"/>
                        </a:spcAft>
                        <a:buClrTx/>
                        <a:buSzTx/>
                        <a:buFontTx/>
                        <a:buNone/>
                        <a:tabLst/>
                        <a:defRPr/>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内訳</a:t>
                      </a:r>
                    </a:p>
                  </a:txBody>
                  <a:tcPr marL="53979" marR="53979" marT="46813" marB="46813"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住宅</a:t>
                      </a:r>
                    </a:p>
                  </a:txBody>
                  <a:tcPr marL="53979" marR="53979" marT="46813" marB="4681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175" cap="flat" cmpd="sng" algn="ctr">
                      <a:solidFill>
                        <a:schemeClr val="tx1"/>
                      </a:solidFill>
                      <a:prstDash val="dash"/>
                      <a:round/>
                      <a:headEnd type="none" w="med" len="med"/>
                      <a:tailEnd type="none" w="med" len="med"/>
                    </a:lnB>
                    <a:lnTlToBr>
                      <a:noFill/>
                    </a:lnTlToBr>
                    <a:lnBlToTr>
                      <a:noFill/>
                    </a:lnBlToTr>
                    <a:noFill/>
                  </a:tcPr>
                </a:tc>
                <a:tc>
                  <a:txBody>
                    <a:bodyPr/>
                    <a:lstStyle/>
                    <a:p>
                      <a:pPr algn="ctr" fontAlgn="ctr"/>
                      <a:r>
                        <a:rPr lang="en-US" altLang="ja-JP" sz="1000" b="0" i="0" u="none" strike="noStrike" dirty="0">
                          <a:latin typeface="ＭＳ Ｐゴシック" pitchFamily="50" charset="-128"/>
                          <a:ea typeface="ＭＳ Ｐゴシック" pitchFamily="50" charset="-128"/>
                        </a:rPr>
                        <a:t>21.2%</a:t>
                      </a:r>
                    </a:p>
                  </a:txBody>
                  <a:tcPr marL="9521" marR="9521" marT="9528"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175" cap="flat" cmpd="sng" algn="ctr">
                      <a:solidFill>
                        <a:schemeClr val="tx1"/>
                      </a:solidFill>
                      <a:prstDash val="dash"/>
                      <a:round/>
                      <a:headEnd type="none" w="med" len="med"/>
                      <a:tailEnd type="none" w="med" len="med"/>
                    </a:lnB>
                    <a:lnTlToBr>
                      <a:noFill/>
                    </a:lnTlToBr>
                    <a:lnBlToTr>
                      <a:noFill/>
                    </a:lnBlToTr>
                    <a:noFill/>
                  </a:tcPr>
                </a:tc>
              </a:tr>
              <a:tr h="360098">
                <a:tc vMerge="1">
                  <a:txBody>
                    <a:bodyPr/>
                    <a:lstStyle/>
                    <a:p>
                      <a:pPr marL="0" marR="0" lvl="0" indent="0" algn="ctr" defTabSz="914400" rtl="0" eaLnBrk="1" fontAlgn="base" latinLnBrk="0" hangingPunct="1">
                        <a:lnSpc>
                          <a:spcPct val="90000"/>
                        </a:lnSpc>
                        <a:spcBef>
                          <a:spcPct val="0"/>
                        </a:spcBef>
                        <a:spcAft>
                          <a:spcPct val="0"/>
                        </a:spcAft>
                        <a:buClrTx/>
                        <a:buSzTx/>
                        <a:buFontTx/>
                        <a:buNone/>
                        <a:tabLst/>
                      </a:pPr>
                      <a:endPar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54000" marR="54000" marT="46800" marB="46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商業</a:t>
                      </a:r>
                    </a:p>
                  </a:txBody>
                  <a:tcPr marL="53979" marR="53979" marT="46813" marB="4681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175" cap="flat" cmpd="sng" algn="ctr">
                      <a:solidFill>
                        <a:schemeClr val="tx1"/>
                      </a:solidFill>
                      <a:prstDash val="dash"/>
                      <a:round/>
                      <a:headEnd type="none" w="med" len="med"/>
                      <a:tailEnd type="none" w="med" len="med"/>
                    </a:lnT>
                    <a:lnB w="3175" cap="flat" cmpd="sng" algn="ctr">
                      <a:solidFill>
                        <a:schemeClr val="tx1"/>
                      </a:solidFill>
                      <a:prstDash val="dash"/>
                      <a:round/>
                      <a:headEnd type="none" w="med" len="med"/>
                      <a:tailEnd type="none" w="med" len="med"/>
                    </a:lnB>
                    <a:lnTlToBr>
                      <a:noFill/>
                    </a:lnTlToBr>
                    <a:lnBlToTr>
                      <a:noFill/>
                    </a:lnBlToTr>
                    <a:noFill/>
                  </a:tcPr>
                </a:tc>
                <a:tc>
                  <a:txBody>
                    <a:bodyPr/>
                    <a:lstStyle/>
                    <a:p>
                      <a:pPr algn="ctr" fontAlgn="ctr"/>
                      <a:r>
                        <a:rPr lang="en-US" altLang="ja-JP" sz="1000" b="0" i="0" u="none" strike="noStrike" dirty="0">
                          <a:latin typeface="ＭＳ Ｐゴシック" pitchFamily="50" charset="-128"/>
                          <a:ea typeface="ＭＳ Ｐゴシック" pitchFamily="50" charset="-128"/>
                        </a:rPr>
                        <a:t>37.6%</a:t>
                      </a:r>
                    </a:p>
                  </a:txBody>
                  <a:tcPr marL="9521" marR="9521" marT="9528"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3175" cap="flat" cmpd="sng" algn="ctr">
                      <a:solidFill>
                        <a:schemeClr val="tx1"/>
                      </a:solidFill>
                      <a:prstDash val="dash"/>
                      <a:round/>
                      <a:headEnd type="none" w="med" len="med"/>
                      <a:tailEnd type="none" w="med" len="med"/>
                    </a:lnT>
                    <a:lnB w="3175" cap="flat" cmpd="sng" algn="ctr">
                      <a:solidFill>
                        <a:schemeClr val="tx1"/>
                      </a:solidFill>
                      <a:prstDash val="dash"/>
                      <a:round/>
                      <a:headEnd type="none" w="med" len="med"/>
                      <a:tailEnd type="none" w="med" len="med"/>
                    </a:lnB>
                    <a:lnTlToBr>
                      <a:noFill/>
                    </a:lnTlToBr>
                    <a:lnBlToTr>
                      <a:noFill/>
                    </a:lnBlToTr>
                    <a:noFill/>
                  </a:tcPr>
                </a:tc>
              </a:tr>
              <a:tr h="360098">
                <a:tc vMerge="1">
                  <a:txBody>
                    <a:bodyPr/>
                    <a:lstStyle/>
                    <a:p>
                      <a:pPr marL="0" marR="0" lvl="0" indent="0" algn="ctr" defTabSz="914400" rtl="0" eaLnBrk="1" fontAlgn="base" latinLnBrk="0" hangingPunct="1">
                        <a:lnSpc>
                          <a:spcPct val="90000"/>
                        </a:lnSpc>
                        <a:spcBef>
                          <a:spcPct val="0"/>
                        </a:spcBef>
                        <a:spcAft>
                          <a:spcPct val="0"/>
                        </a:spcAft>
                        <a:buClrTx/>
                        <a:buSzTx/>
                        <a:buFontTx/>
                        <a:buNone/>
                        <a:tabLst/>
                      </a:pPr>
                      <a:endPar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54000" marR="54000" marT="46800" marB="46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工業</a:t>
                      </a:r>
                    </a:p>
                  </a:txBody>
                  <a:tcPr marL="53979" marR="53979" marT="46813" marB="4681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175" cap="flat" cmpd="sng" algn="ctr">
                      <a:solidFill>
                        <a:schemeClr val="tx1"/>
                      </a:solidFill>
                      <a:prstDash val="dash"/>
                      <a:round/>
                      <a:headEnd type="none" w="med" len="med"/>
                      <a:tailEnd type="none" w="med" len="med"/>
                    </a:lnT>
                    <a:lnB w="3175" cap="flat" cmpd="sng" algn="ctr">
                      <a:solidFill>
                        <a:schemeClr val="tx1"/>
                      </a:solidFill>
                      <a:prstDash val="dash"/>
                      <a:round/>
                      <a:headEnd type="none" w="med" len="med"/>
                      <a:tailEnd type="none" w="med" len="med"/>
                    </a:lnB>
                    <a:lnTlToBr>
                      <a:noFill/>
                    </a:lnTlToBr>
                    <a:lnBlToTr>
                      <a:noFill/>
                    </a:lnBlToTr>
                    <a:noFill/>
                  </a:tcPr>
                </a:tc>
                <a:tc>
                  <a:txBody>
                    <a:bodyPr/>
                    <a:lstStyle/>
                    <a:p>
                      <a:pPr algn="ctr" fontAlgn="ctr"/>
                      <a:r>
                        <a:rPr lang="en-US" altLang="ja-JP" sz="1000" b="0" i="0" u="none" strike="noStrike" dirty="0">
                          <a:latin typeface="ＭＳ Ｐゴシック" pitchFamily="50" charset="-128"/>
                          <a:ea typeface="ＭＳ Ｐゴシック" pitchFamily="50" charset="-128"/>
                        </a:rPr>
                        <a:t>26.3%</a:t>
                      </a:r>
                    </a:p>
                  </a:txBody>
                  <a:tcPr marL="9521" marR="9521" marT="9528"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3175" cap="flat" cmpd="sng" algn="ctr">
                      <a:solidFill>
                        <a:schemeClr val="tx1"/>
                      </a:solidFill>
                      <a:prstDash val="dash"/>
                      <a:round/>
                      <a:headEnd type="none" w="med" len="med"/>
                      <a:tailEnd type="none" w="med" len="med"/>
                    </a:lnT>
                    <a:lnB w="3175" cap="flat" cmpd="sng" algn="ctr">
                      <a:solidFill>
                        <a:schemeClr val="tx1"/>
                      </a:solidFill>
                      <a:prstDash val="dash"/>
                      <a:round/>
                      <a:headEnd type="none" w="med" len="med"/>
                      <a:tailEnd type="none" w="med" len="med"/>
                    </a:lnB>
                    <a:lnTlToBr>
                      <a:noFill/>
                    </a:lnTlToBr>
                    <a:lnBlToTr>
                      <a:noFill/>
                    </a:lnBlToTr>
                    <a:noFill/>
                  </a:tcPr>
                </a:tc>
              </a:tr>
              <a:tr h="360098">
                <a:tc vMerge="1">
                  <a:txBody>
                    <a:bodyPr/>
                    <a:lstStyle/>
                    <a:p>
                      <a:pPr marL="0" marR="0" lvl="0" indent="0" algn="ctr" defTabSz="914400" rtl="0" eaLnBrk="1" fontAlgn="base" latinLnBrk="0" hangingPunct="1">
                        <a:lnSpc>
                          <a:spcPct val="90000"/>
                        </a:lnSpc>
                        <a:spcBef>
                          <a:spcPct val="0"/>
                        </a:spcBef>
                        <a:spcAft>
                          <a:spcPct val="0"/>
                        </a:spcAft>
                        <a:buClrTx/>
                        <a:buSzTx/>
                        <a:buFontTx/>
                        <a:buNone/>
                        <a:tabLst/>
                      </a:pPr>
                      <a:endPar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54000" marR="54000" marT="46800" marB="46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その他</a:t>
                      </a:r>
                    </a:p>
                  </a:txBody>
                  <a:tcPr marL="53979" marR="53979" marT="46813" marB="4681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175" cap="flat" cmpd="sng" algn="ctr">
                      <a:solidFill>
                        <a:schemeClr val="tx1"/>
                      </a:solidFill>
                      <a:prstDash val="dash"/>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algn="ctr" fontAlgn="ctr"/>
                      <a:r>
                        <a:rPr lang="en-US" altLang="ja-JP" sz="1000" b="0" i="0" u="none" strike="noStrike" dirty="0">
                          <a:latin typeface="ＭＳ Ｐゴシック" pitchFamily="50" charset="-128"/>
                          <a:ea typeface="ＭＳ Ｐゴシック" pitchFamily="50" charset="-128"/>
                        </a:rPr>
                        <a:t>14.9%</a:t>
                      </a:r>
                    </a:p>
                  </a:txBody>
                  <a:tcPr marL="9521" marR="9521" marT="9528"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3175" cap="flat" cmpd="sng" algn="ctr">
                      <a:solidFill>
                        <a:schemeClr val="tx1"/>
                      </a:solidFill>
                      <a:prstDash val="dash"/>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360098">
                <a:tc gridSpan="2">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900" b="0" i="0" u="none" strike="noStrike" cap="none" normalizeH="0" baseline="0" dirty="0" smtClean="0">
                          <a:ln>
                            <a:noFill/>
                          </a:ln>
                          <a:solidFill>
                            <a:schemeClr val="tx1"/>
                          </a:solidFill>
                          <a:effectLst/>
                          <a:latin typeface="ＭＳ Ｐゴシック" pitchFamily="50" charset="-128"/>
                          <a:ea typeface="ＭＳ Ｐゴシック" pitchFamily="50" charset="-128"/>
                        </a:rPr>
                        <a:t>持ち家割合：借家割合</a:t>
                      </a:r>
                    </a:p>
                  </a:txBody>
                  <a:tcPr marL="53979" marR="53979" marT="46813" marB="46813"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kumimoji="1" lang="ja-JP" altLang="en-US"/>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35.9%</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a:t>
                      </a: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64.1%</a:t>
                      </a:r>
                    </a:p>
                  </a:txBody>
                  <a:tcPr marL="53979" marR="53979" marT="46813" marB="46813"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r>
            </a:tbl>
          </a:graphicData>
        </a:graphic>
      </p:graphicFrame>
      <p:sp>
        <p:nvSpPr>
          <p:cNvPr id="37918" name="Rectangle 86"/>
          <p:cNvSpPr>
            <a:spLocks noChangeArrowheads="1"/>
          </p:cNvSpPr>
          <p:nvPr/>
        </p:nvSpPr>
        <p:spPr bwMode="auto">
          <a:xfrm>
            <a:off x="3314700" y="1268413"/>
            <a:ext cx="2159000" cy="157162"/>
          </a:xfrm>
          <a:prstGeom prst="rect">
            <a:avLst/>
          </a:prstGeom>
          <a:solidFill>
            <a:srgbClr val="008000"/>
          </a:solidFill>
          <a:ln>
            <a:noFill/>
          </a:ln>
          <a:extLst>
            <a:ext uri="{91240B29-F687-4F45-9708-019B960494DF}">
              <a14:hiddenLine xmlns="" xmlns:a14="http://schemas.microsoft.com/office/drawing/2010/main" w="9525" algn="ctr">
                <a:solidFill>
                  <a:srgbClr val="000000"/>
                </a:solidFill>
                <a:miter lim="800000"/>
                <a:headEnd/>
                <a:tailEnd/>
              </a14:hiddenLine>
            </a:ext>
          </a:extLst>
        </p:spPr>
        <p:txBody>
          <a:bodyPr wrap="none" anchor="ct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algn="ctr" eaLnBrk="1" hangingPunct="1"/>
            <a:r>
              <a:rPr lang="ja-JP" altLang="en-US" sz="1000" b="1">
                <a:solidFill>
                  <a:schemeClr val="bg1"/>
                </a:solidFill>
              </a:rPr>
              <a:t>建物用途の内訳</a:t>
            </a:r>
          </a:p>
        </p:txBody>
      </p:sp>
      <p:sp>
        <p:nvSpPr>
          <p:cNvPr id="37919" name="テキスト ボックス 34"/>
          <p:cNvSpPr txBox="1">
            <a:spLocks noChangeArrowheads="1"/>
          </p:cNvSpPr>
          <p:nvPr/>
        </p:nvSpPr>
        <p:spPr bwMode="auto">
          <a:xfrm>
            <a:off x="4427538" y="3716338"/>
            <a:ext cx="1727200" cy="2000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r>
              <a:rPr lang="ja-JP" altLang="en-US" sz="700"/>
              <a:t>（</a:t>
            </a:r>
            <a:r>
              <a:rPr lang="en-US" altLang="ja-JP" sz="700"/>
              <a:t>H25</a:t>
            </a:r>
            <a:r>
              <a:rPr lang="ja-JP" altLang="en-US" sz="700"/>
              <a:t>建物用途別土地利用現況調査）</a:t>
            </a:r>
            <a:endParaRPr lang="en-US" altLang="ja-JP" sz="700"/>
          </a:p>
        </p:txBody>
      </p:sp>
      <p:graphicFrame>
        <p:nvGraphicFramePr>
          <p:cNvPr id="11" name="Group 22"/>
          <p:cNvGraphicFramePr>
            <a:graphicFrameLocks noGrp="1"/>
          </p:cNvGraphicFramePr>
          <p:nvPr/>
        </p:nvGraphicFramePr>
        <p:xfrm>
          <a:off x="6084888" y="1268413"/>
          <a:ext cx="2663825" cy="5130821"/>
        </p:xfrm>
        <a:graphic>
          <a:graphicData uri="http://schemas.openxmlformats.org/drawingml/2006/table">
            <a:tbl>
              <a:tblPr/>
              <a:tblGrid>
                <a:gridCol w="288010"/>
                <a:gridCol w="719944"/>
                <a:gridCol w="719944"/>
                <a:gridCol w="935927"/>
              </a:tblGrid>
              <a:tr h="243837">
                <a:tc gridSpan="3">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000" b="1" i="0" u="none" strike="noStrike" cap="none" normalizeH="0" baseline="0" dirty="0" smtClean="0">
                          <a:ln>
                            <a:noFill/>
                          </a:ln>
                          <a:solidFill>
                            <a:schemeClr val="tx1"/>
                          </a:solidFill>
                          <a:effectLst/>
                          <a:latin typeface="ＭＳ Ｐゴシック" pitchFamily="50" charset="-128"/>
                          <a:ea typeface="ＭＳ Ｐゴシック" pitchFamily="50" charset="-128"/>
                        </a:rPr>
                        <a:t>項目</a:t>
                      </a:r>
                    </a:p>
                  </a:txBody>
                  <a:tcPr marL="54860" marR="54860" marT="45719" marB="45719"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9900"/>
                    </a:solidFill>
                  </a:tcPr>
                </a:tc>
                <a:tc hMerge="1">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1" lang="ja-JP" altLang="en-US" sz="1000" b="1"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54864" marR="54864"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9900"/>
                    </a:solidFill>
                  </a:tcPr>
                </a:tc>
                <a:tc hMerge="1">
                  <a:txBody>
                    <a:bodyPr/>
                    <a:lstStyle/>
                    <a:p>
                      <a:endParaRPr kumimoji="1" lang="ja-JP" altLang="en-US"/>
                    </a:p>
                  </a:txBody>
                  <a:tcPr/>
                </a:tc>
                <a:tc>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1" i="0" u="none" strike="noStrike" cap="none" normalizeH="0" baseline="0" dirty="0" smtClean="0">
                          <a:ln>
                            <a:noFill/>
                          </a:ln>
                          <a:solidFill>
                            <a:schemeClr val="tx1"/>
                          </a:solidFill>
                          <a:effectLst/>
                          <a:latin typeface="ＭＳ Ｐゴシック" pitchFamily="50" charset="-128"/>
                          <a:ea typeface="ＭＳ Ｐゴシック" pitchFamily="50" charset="-128"/>
                        </a:rPr>
                        <a:t>状況</a:t>
                      </a:r>
                    </a:p>
                  </a:txBody>
                  <a:tcPr marL="53996" marR="53996" marT="46799" marB="46799"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9900"/>
                    </a:solidFill>
                  </a:tcPr>
                </a:tc>
              </a:tr>
              <a:tr h="287996">
                <a:tc rowSpan="9">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子ども・教育</a:t>
                      </a:r>
                    </a:p>
                  </a:txBody>
                  <a:tcPr marL="53996" marR="53996" marT="46799" marB="46799" vert="eaVert"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gridSpan="2">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認可保育所数</a:t>
                      </a:r>
                    </a:p>
                  </a:txBody>
                  <a:tcPr marL="53996" marR="53996" marT="46799" marB="46799"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kumimoji="1" lang="ja-JP" altLang="en-US"/>
                    </a:p>
                  </a:txBody>
                  <a:tcPr/>
                </a:tc>
                <a:tc>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50</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園</a:t>
                      </a:r>
                    </a:p>
                  </a:txBody>
                  <a:tcPr marL="53996" marR="53996" marT="46799" marB="46799"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367915">
                <a:tc vMerge="1">
                  <a:txBody>
                    <a:bodyPr/>
                    <a:lstStyle/>
                    <a:p>
                      <a:pPr marL="0" marR="0" lvl="0" indent="0" algn="ctr" defTabSz="914400" rtl="0" eaLnBrk="1" fontAlgn="base" latinLnBrk="0" hangingPunct="1">
                        <a:lnSpc>
                          <a:spcPct val="90000"/>
                        </a:lnSpc>
                        <a:spcBef>
                          <a:spcPct val="0"/>
                        </a:spcBef>
                        <a:spcAft>
                          <a:spcPct val="0"/>
                        </a:spcAft>
                        <a:buClrTx/>
                        <a:buSzTx/>
                        <a:buFontTx/>
                        <a:buNone/>
                        <a:tabLst/>
                      </a:pPr>
                      <a:endParaRPr kumimoji="1" lang="ja-JP" altLang="en-US" sz="8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54000" marR="54000" marT="46800" marB="4680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gridSpan="2">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900" b="0" i="0" u="none" strike="noStrike" cap="none" normalizeH="0" baseline="0" dirty="0" smtClean="0">
                          <a:ln>
                            <a:noFill/>
                          </a:ln>
                          <a:solidFill>
                            <a:schemeClr val="tx1"/>
                          </a:solidFill>
                          <a:effectLst/>
                          <a:latin typeface="ＭＳ Ｐゴシック" pitchFamily="50" charset="-128"/>
                          <a:ea typeface="ＭＳ Ｐゴシック" pitchFamily="50" charset="-128"/>
                        </a:rPr>
                        <a:t>認可保育所定員</a:t>
                      </a:r>
                    </a:p>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800" b="0" i="0" u="none" strike="noStrike" cap="none" normalizeH="0" baseline="0" dirty="0" smtClean="0">
                          <a:ln>
                            <a:noFill/>
                          </a:ln>
                          <a:solidFill>
                            <a:schemeClr val="tx1"/>
                          </a:solidFill>
                          <a:effectLst/>
                          <a:latin typeface="ＭＳ Ｐゴシック" pitchFamily="50" charset="-128"/>
                          <a:ea typeface="ＭＳ Ｐゴシック" pitchFamily="50" charset="-128"/>
                        </a:rPr>
                        <a:t>（就学前児童</a:t>
                      </a:r>
                      <a:r>
                        <a:rPr kumimoji="1" lang="en-US" altLang="ja-JP" sz="800" b="0" i="0" u="none" strike="noStrike" cap="none" normalizeH="0" baseline="0" dirty="0" smtClean="0">
                          <a:ln>
                            <a:noFill/>
                          </a:ln>
                          <a:solidFill>
                            <a:schemeClr val="tx1"/>
                          </a:solidFill>
                          <a:effectLst/>
                          <a:latin typeface="ＭＳ Ｐゴシック" pitchFamily="50" charset="-128"/>
                          <a:ea typeface="ＭＳ Ｐゴシック" pitchFamily="50" charset="-128"/>
                        </a:rPr>
                        <a:t>100</a:t>
                      </a:r>
                      <a:r>
                        <a:rPr kumimoji="1" lang="ja-JP" altLang="en-US" sz="800" b="0" i="0" u="none" strike="noStrike" cap="none" normalizeH="0" baseline="0" dirty="0" smtClean="0">
                          <a:ln>
                            <a:noFill/>
                          </a:ln>
                          <a:solidFill>
                            <a:schemeClr val="tx1"/>
                          </a:solidFill>
                          <a:effectLst/>
                          <a:latin typeface="ＭＳ Ｐゴシック" pitchFamily="50" charset="-128"/>
                          <a:ea typeface="ＭＳ Ｐゴシック" pitchFamily="50" charset="-128"/>
                        </a:rPr>
                        <a:t>人あたり）</a:t>
                      </a:r>
                    </a:p>
                  </a:txBody>
                  <a:tcPr marL="53996" marR="53996" marT="46799" marB="46799"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kumimoji="1" lang="ja-JP" altLang="en-US"/>
                    </a:p>
                  </a:txBody>
                  <a:tcPr/>
                </a:tc>
                <a:tc>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5,387</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人</a:t>
                      </a:r>
                    </a:p>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a:t>
                      </a: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35.8</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人）</a:t>
                      </a:r>
                    </a:p>
                  </a:txBody>
                  <a:tcPr marL="53996" marR="53996" marT="46799" marB="46799"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287996">
                <a:tc vMerge="1">
                  <a:txBody>
                    <a:bodyPr/>
                    <a:lstStyle/>
                    <a:p>
                      <a:pPr marL="0" marR="0" lvl="0" indent="0" algn="ctr" defTabSz="914400" rtl="0" eaLnBrk="1" fontAlgn="base" latinLnBrk="0" hangingPunct="1">
                        <a:lnSpc>
                          <a:spcPct val="90000"/>
                        </a:lnSpc>
                        <a:spcBef>
                          <a:spcPct val="0"/>
                        </a:spcBef>
                        <a:spcAft>
                          <a:spcPct val="0"/>
                        </a:spcAft>
                        <a:buClrTx/>
                        <a:buSzTx/>
                        <a:buFontTx/>
                        <a:buNone/>
                        <a:tabLst/>
                      </a:pPr>
                      <a:endPar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54000" marR="54000" marT="46800" marB="4680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gridSpan="2">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0" i="0" u="none" strike="noStrike" cap="none" normalizeH="0" baseline="0" smtClean="0">
                          <a:ln>
                            <a:noFill/>
                          </a:ln>
                          <a:solidFill>
                            <a:schemeClr val="tx1"/>
                          </a:solidFill>
                          <a:effectLst/>
                          <a:latin typeface="ＭＳ Ｐゴシック" pitchFamily="50" charset="-128"/>
                          <a:ea typeface="ＭＳ Ｐゴシック" pitchFamily="50" charset="-128"/>
                        </a:rPr>
                        <a:t>待機児童数</a:t>
                      </a:r>
                      <a:endPar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53996" marR="53996" marT="46799" marB="46799"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kumimoji="1" lang="ja-JP" altLang="en-US"/>
                    </a:p>
                  </a:txBody>
                  <a:tcPr/>
                </a:tc>
                <a:tc>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69</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人</a:t>
                      </a:r>
                      <a:endPar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53996" marR="53996" marT="46799" marB="46799"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251997">
                <a:tc vMerge="1">
                  <a:txBody>
                    <a:bodyPr/>
                    <a:lstStyle/>
                    <a:p>
                      <a:pPr marL="0" marR="0" lvl="0" indent="0" algn="ctr" defTabSz="914400" rtl="0" eaLnBrk="1" fontAlgn="base" latinLnBrk="0" hangingPunct="1">
                        <a:lnSpc>
                          <a:spcPct val="90000"/>
                        </a:lnSpc>
                        <a:spcBef>
                          <a:spcPct val="0"/>
                        </a:spcBef>
                        <a:spcAft>
                          <a:spcPct val="0"/>
                        </a:spcAft>
                        <a:buClrTx/>
                        <a:buSzTx/>
                        <a:buFontTx/>
                        <a:buNone/>
                        <a:tabLst/>
                      </a:pPr>
                      <a:endPar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54000" marR="54000" marT="46800" marB="4680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c gridSpan="2">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幼稚園数</a:t>
                      </a:r>
                    </a:p>
                  </a:txBody>
                  <a:tcPr marL="53996" marR="53996" marT="46799" marB="46799"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c hMerge="1">
                  <a:txBody>
                    <a:bodyPr/>
                    <a:lstStyle/>
                    <a:p>
                      <a:endParaRPr kumimoji="1" lang="ja-JP" altLang="en-US"/>
                    </a:p>
                  </a:txBody>
                  <a:tcPr/>
                </a:tc>
                <a:tc>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24</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園</a:t>
                      </a:r>
                    </a:p>
                  </a:txBody>
                  <a:tcPr marL="53996" marR="53996" marT="46799" marB="46799"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r>
              <a:tr h="230757">
                <a:tc vMerge="1">
                  <a:txBody>
                    <a:bodyPr/>
                    <a:lstStyle/>
                    <a:p>
                      <a:pPr marL="0" marR="0" lvl="0" indent="0" algn="ctr" defTabSz="914400" rtl="0" eaLnBrk="1" fontAlgn="base" latinLnBrk="0" hangingPunct="1">
                        <a:lnSpc>
                          <a:spcPct val="90000"/>
                        </a:lnSpc>
                        <a:spcBef>
                          <a:spcPct val="0"/>
                        </a:spcBef>
                        <a:spcAft>
                          <a:spcPct val="0"/>
                        </a:spcAft>
                        <a:buClrTx/>
                        <a:buSzTx/>
                        <a:buFontTx/>
                        <a:buNone/>
                        <a:tabLst/>
                      </a:pPr>
                      <a:endPar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54000" marR="54000" marT="46800" marB="4680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c gridSpan="2">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小学校数</a:t>
                      </a:r>
                    </a:p>
                  </a:txBody>
                  <a:tcPr marL="53996" marR="53996" marT="46799" marB="46799"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c hMerge="1">
                  <a:txBody>
                    <a:bodyPr/>
                    <a:lstStyle/>
                    <a:p>
                      <a:endParaRPr kumimoji="1" lang="ja-JP" altLang="en-US"/>
                    </a:p>
                  </a:txBody>
                  <a:tcPr/>
                </a:tc>
                <a:tc>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36</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校</a:t>
                      </a:r>
                    </a:p>
                  </a:txBody>
                  <a:tcPr marL="53996" marR="53996" marT="46799" marB="46799"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r>
              <a:tr h="230757">
                <a:tc vMerge="1">
                  <a:txBody>
                    <a:bodyPr/>
                    <a:lstStyle/>
                    <a:p>
                      <a:pPr marL="0" marR="0" lvl="0" indent="0" algn="ctr" defTabSz="914400" rtl="0" eaLnBrk="1" fontAlgn="base" latinLnBrk="0" hangingPunct="1">
                        <a:lnSpc>
                          <a:spcPct val="90000"/>
                        </a:lnSpc>
                        <a:spcBef>
                          <a:spcPct val="0"/>
                        </a:spcBef>
                        <a:spcAft>
                          <a:spcPct val="0"/>
                        </a:spcAft>
                        <a:buClrTx/>
                        <a:buSzTx/>
                        <a:buFontTx/>
                        <a:buNone/>
                        <a:tabLst/>
                      </a:pPr>
                      <a:endPar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54000" marR="54000" marT="46800" marB="4680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c gridSpan="2">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0" i="0" u="none" strike="noStrike" cap="none" normalizeH="0" baseline="0" smtClean="0">
                          <a:ln>
                            <a:noFill/>
                          </a:ln>
                          <a:solidFill>
                            <a:schemeClr val="tx1"/>
                          </a:solidFill>
                          <a:effectLst/>
                          <a:latin typeface="ＭＳ Ｐゴシック" pitchFamily="50" charset="-128"/>
                          <a:ea typeface="ＭＳ Ｐゴシック" pitchFamily="50" charset="-128"/>
                        </a:rPr>
                        <a:t>中学校数</a:t>
                      </a:r>
                    </a:p>
                  </a:txBody>
                  <a:tcPr marL="53996" marR="53996" marT="46799" marB="46799"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c hMerge="1">
                  <a:txBody>
                    <a:bodyPr/>
                    <a:lstStyle/>
                    <a:p>
                      <a:endParaRPr kumimoji="1" lang="ja-JP" altLang="en-US"/>
                    </a:p>
                  </a:txBody>
                  <a:tcPr/>
                </a:tc>
                <a:tc>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17</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校</a:t>
                      </a:r>
                    </a:p>
                  </a:txBody>
                  <a:tcPr marL="53996" marR="53996" marT="46799" marB="46799"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r>
              <a:tr h="230757">
                <a:tc vMerge="1">
                  <a:txBody>
                    <a:bodyPr/>
                    <a:lstStyle/>
                    <a:p>
                      <a:pPr marL="0" marR="0" lvl="0" indent="0" algn="ctr" defTabSz="914400" rtl="0" eaLnBrk="1" fontAlgn="base" latinLnBrk="0" hangingPunct="1">
                        <a:lnSpc>
                          <a:spcPct val="90000"/>
                        </a:lnSpc>
                        <a:spcBef>
                          <a:spcPct val="0"/>
                        </a:spcBef>
                        <a:spcAft>
                          <a:spcPct val="0"/>
                        </a:spcAft>
                        <a:buClrTx/>
                        <a:buSzTx/>
                        <a:buFontTx/>
                        <a:buNone/>
                        <a:tabLst/>
                      </a:pPr>
                      <a:endParaRPr kumimoji="1" lang="ja-JP" altLang="en-US" sz="1000" b="0" i="0" u="none" strike="noStrike" cap="none" normalizeH="0" baseline="0" smtClean="0">
                        <a:ln>
                          <a:noFill/>
                        </a:ln>
                        <a:solidFill>
                          <a:schemeClr val="tx1"/>
                        </a:solidFill>
                        <a:effectLst/>
                        <a:latin typeface="ＭＳ Ｐゴシック" pitchFamily="50" charset="-128"/>
                        <a:ea typeface="ＭＳ Ｐゴシック" pitchFamily="50" charset="-128"/>
                      </a:endParaRPr>
                    </a:p>
                  </a:txBody>
                  <a:tcPr marL="54000" marR="54000" marT="46800" marB="4680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c gridSpan="2">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0" i="0" u="none" strike="noStrike" cap="none" normalizeH="0" baseline="0" smtClean="0">
                          <a:ln>
                            <a:noFill/>
                          </a:ln>
                          <a:solidFill>
                            <a:schemeClr val="tx1"/>
                          </a:solidFill>
                          <a:effectLst/>
                          <a:latin typeface="ＭＳ Ｐゴシック" pitchFamily="50" charset="-128"/>
                          <a:ea typeface="ＭＳ Ｐゴシック" pitchFamily="50" charset="-128"/>
                        </a:rPr>
                        <a:t>高等学校数（全日）</a:t>
                      </a:r>
                    </a:p>
                  </a:txBody>
                  <a:tcPr marL="53996" marR="53996" marT="46799" marB="46799"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c hMerge="1">
                  <a:txBody>
                    <a:bodyPr/>
                    <a:lstStyle/>
                    <a:p>
                      <a:endParaRPr kumimoji="1" lang="ja-JP" altLang="en-US"/>
                    </a:p>
                  </a:txBody>
                  <a:tcPr/>
                </a:tc>
                <a:tc>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11</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校</a:t>
                      </a:r>
                    </a:p>
                  </a:txBody>
                  <a:tcPr marL="53996" marR="53996" marT="46799" marB="46799"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r>
              <a:tr h="230757">
                <a:tc vMerge="1">
                  <a:txBody>
                    <a:bodyPr/>
                    <a:lstStyle/>
                    <a:p>
                      <a:pPr marL="0" marR="0" lvl="0" indent="0" algn="ctr" defTabSz="914400" rtl="0" eaLnBrk="1" fontAlgn="base" latinLnBrk="0" hangingPunct="1">
                        <a:lnSpc>
                          <a:spcPct val="90000"/>
                        </a:lnSpc>
                        <a:spcBef>
                          <a:spcPct val="0"/>
                        </a:spcBef>
                        <a:spcAft>
                          <a:spcPct val="0"/>
                        </a:spcAft>
                        <a:buClrTx/>
                        <a:buSzTx/>
                        <a:buFontTx/>
                        <a:buNone/>
                        <a:tabLst/>
                      </a:pPr>
                      <a:endParaRPr kumimoji="1" lang="ja-JP" altLang="en-US" sz="1000" b="0" i="0" u="none" strike="noStrike" cap="none" normalizeH="0" baseline="0" smtClean="0">
                        <a:ln>
                          <a:noFill/>
                        </a:ln>
                        <a:solidFill>
                          <a:schemeClr val="tx1"/>
                        </a:solidFill>
                        <a:effectLst/>
                        <a:latin typeface="ＭＳ Ｐゴシック" pitchFamily="50" charset="-128"/>
                        <a:ea typeface="ＭＳ Ｐゴシック" pitchFamily="50" charset="-128"/>
                      </a:endParaRPr>
                    </a:p>
                  </a:txBody>
                  <a:tcPr marL="54000" marR="54000" marT="46800" marB="4680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c gridSpan="2">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0" i="0" u="none" strike="noStrike" cap="none" normalizeH="0" baseline="0" smtClean="0">
                          <a:ln>
                            <a:noFill/>
                          </a:ln>
                          <a:solidFill>
                            <a:schemeClr val="tx1"/>
                          </a:solidFill>
                          <a:effectLst/>
                          <a:latin typeface="ＭＳ Ｐゴシック" pitchFamily="50" charset="-128"/>
                          <a:ea typeface="ＭＳ Ｐゴシック" pitchFamily="50" charset="-128"/>
                        </a:rPr>
                        <a:t>短期大学数</a:t>
                      </a:r>
                    </a:p>
                  </a:txBody>
                  <a:tcPr marL="53996" marR="53996" marT="46799" marB="46799"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c hMerge="1">
                  <a:txBody>
                    <a:bodyPr/>
                    <a:lstStyle/>
                    <a:p>
                      <a:endParaRPr kumimoji="1" lang="ja-JP" altLang="en-US"/>
                    </a:p>
                  </a:txBody>
                  <a:tcPr/>
                </a:tc>
                <a:tc>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1</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校</a:t>
                      </a:r>
                    </a:p>
                  </a:txBody>
                  <a:tcPr marL="53996" marR="53996" marT="46799" marB="46799"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r>
              <a:tr h="230757">
                <a:tc vMerge="1">
                  <a:txBody>
                    <a:bodyPr/>
                    <a:lstStyle/>
                    <a:p>
                      <a:pPr marL="0" marR="0" lvl="0" indent="0" algn="ctr" defTabSz="914400" rtl="0" eaLnBrk="1" fontAlgn="base" latinLnBrk="0" hangingPunct="1">
                        <a:lnSpc>
                          <a:spcPct val="90000"/>
                        </a:lnSpc>
                        <a:spcBef>
                          <a:spcPct val="0"/>
                        </a:spcBef>
                        <a:spcAft>
                          <a:spcPct val="0"/>
                        </a:spcAft>
                        <a:buClrTx/>
                        <a:buSzTx/>
                        <a:buFontTx/>
                        <a:buNone/>
                        <a:tabLst/>
                      </a:pPr>
                      <a:endParaRPr kumimoji="1" lang="ja-JP" altLang="en-US" sz="1000" b="0" i="0" u="none" strike="noStrike" cap="none" normalizeH="0" baseline="0" smtClean="0">
                        <a:ln>
                          <a:noFill/>
                        </a:ln>
                        <a:solidFill>
                          <a:schemeClr val="tx1"/>
                        </a:solidFill>
                        <a:effectLst/>
                        <a:latin typeface="ＭＳ Ｐゴシック" pitchFamily="50" charset="-128"/>
                        <a:ea typeface="ＭＳ Ｐゴシック" pitchFamily="50" charset="-128"/>
                      </a:endParaRPr>
                    </a:p>
                  </a:txBody>
                  <a:tcPr marL="54000" marR="54000" marT="46800" marB="4680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gridSpan="2">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0" i="0" u="none" strike="noStrike" cap="none" normalizeH="0" baseline="0" smtClean="0">
                          <a:ln>
                            <a:noFill/>
                          </a:ln>
                          <a:solidFill>
                            <a:schemeClr val="tx1"/>
                          </a:solidFill>
                          <a:effectLst/>
                          <a:latin typeface="ＭＳ Ｐゴシック" pitchFamily="50" charset="-128"/>
                          <a:ea typeface="ＭＳ Ｐゴシック" pitchFamily="50" charset="-128"/>
                        </a:rPr>
                        <a:t>大学数</a:t>
                      </a:r>
                    </a:p>
                  </a:txBody>
                  <a:tcPr marL="53996" marR="53996" marT="46799" marB="46799"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kumimoji="1" lang="ja-JP" altLang="en-US"/>
                    </a:p>
                  </a:txBody>
                  <a:tcPr/>
                </a:tc>
                <a:tc>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1</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校</a:t>
                      </a:r>
                    </a:p>
                  </a:txBody>
                  <a:tcPr marL="53996" marR="53996" marT="46799" marB="46799"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367915">
                <a:tc rowSpan="4">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900" b="0" i="0" u="none" strike="noStrike" cap="none" normalizeH="0" baseline="0" dirty="0" smtClean="0">
                          <a:ln>
                            <a:noFill/>
                          </a:ln>
                          <a:solidFill>
                            <a:schemeClr val="tx1"/>
                          </a:solidFill>
                          <a:effectLst/>
                          <a:latin typeface="ＭＳ Ｐゴシック" pitchFamily="50" charset="-128"/>
                          <a:ea typeface="ＭＳ Ｐゴシック" pitchFamily="50" charset="-128"/>
                        </a:rPr>
                        <a:t>福祉・医療</a:t>
                      </a:r>
                    </a:p>
                  </a:txBody>
                  <a:tcPr marL="53996" marR="53996" marT="46799" marB="46799" vert="eaVert"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gridSpan="2">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居宅介護事業者</a:t>
                      </a:r>
                    </a:p>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a:t>
                      </a: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1k㎡</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あたり）</a:t>
                      </a:r>
                    </a:p>
                  </a:txBody>
                  <a:tcPr marL="53996" marR="53996" marT="46799" marB="46799"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kumimoji="1" lang="ja-JP" altLang="en-US"/>
                    </a:p>
                  </a:txBody>
                  <a:tcPr/>
                </a:tc>
                <a:tc>
                  <a:txBody>
                    <a:bodyPr/>
                    <a:lstStyle/>
                    <a:p>
                      <a:pPr marL="0" marR="0" lvl="0" indent="0" algn="ctr" defTabSz="914400" rtl="0" eaLnBrk="1" fontAlgn="base" latinLnBrk="0" hangingPunct="1">
                        <a:lnSpc>
                          <a:spcPct val="90000"/>
                        </a:lnSpc>
                        <a:spcBef>
                          <a:spcPct val="0"/>
                        </a:spcBef>
                        <a:spcAft>
                          <a:spcPct val="0"/>
                        </a:spcAft>
                        <a:buClrTx/>
                        <a:buSzTx/>
                        <a:buFontTx/>
                        <a:buNone/>
                        <a:tabLst/>
                        <a:defRPr/>
                      </a:pPr>
                      <a:r>
                        <a:rPr lang="en-US" altLang="zh-TW" sz="1000" b="0" i="0" u="none" strike="noStrike" dirty="0" smtClean="0">
                          <a:latin typeface="ＭＳ Ｐゴシック" pitchFamily="50" charset="-128"/>
                          <a:ea typeface="ＭＳ Ｐゴシック" pitchFamily="50" charset="-128"/>
                        </a:rPr>
                        <a:t>401</a:t>
                      </a:r>
                      <a:r>
                        <a:rPr lang="zh-TW" altLang="en-US" sz="1000" b="0" i="0" u="none" strike="noStrike" dirty="0" smtClean="0">
                          <a:latin typeface="ＭＳ Ｐゴシック" pitchFamily="50" charset="-128"/>
                          <a:ea typeface="ＭＳ Ｐゴシック" pitchFamily="50" charset="-128"/>
                        </a:rPr>
                        <a:t>業者</a:t>
                      </a:r>
                      <a:br>
                        <a:rPr lang="zh-TW" altLang="en-US" sz="1000" b="0" i="0" u="none" strike="noStrike" dirty="0" smtClean="0">
                          <a:latin typeface="ＭＳ Ｐゴシック" pitchFamily="50" charset="-128"/>
                          <a:ea typeface="ＭＳ Ｐゴシック" pitchFamily="50" charset="-128"/>
                        </a:rPr>
                      </a:br>
                      <a:r>
                        <a:rPr lang="zh-TW" altLang="en-US" sz="1000" b="0" i="0" u="none" strike="noStrike" dirty="0" smtClean="0">
                          <a:latin typeface="ＭＳ Ｐゴシック" pitchFamily="50" charset="-128"/>
                          <a:ea typeface="ＭＳ Ｐゴシック" pitchFamily="50" charset="-128"/>
                        </a:rPr>
                        <a:t>（</a:t>
                      </a:r>
                      <a:r>
                        <a:rPr lang="en-US" altLang="zh-TW" sz="1000" b="0" i="0" u="none" strike="noStrike" dirty="0" smtClean="0">
                          <a:latin typeface="ＭＳ Ｐゴシック" pitchFamily="50" charset="-128"/>
                          <a:ea typeface="ＭＳ Ｐゴシック" pitchFamily="50" charset="-128"/>
                        </a:rPr>
                        <a:t>14.4</a:t>
                      </a:r>
                      <a:r>
                        <a:rPr lang="zh-TW" altLang="en-US" sz="1000" b="0" i="0" u="none" strike="noStrike" dirty="0" smtClean="0">
                          <a:latin typeface="ＭＳ Ｐゴシック" pitchFamily="50" charset="-128"/>
                          <a:ea typeface="ＭＳ Ｐゴシック" pitchFamily="50" charset="-128"/>
                        </a:rPr>
                        <a:t>業者） </a:t>
                      </a:r>
                    </a:p>
                  </a:txBody>
                  <a:tcPr marL="53996" marR="53996" marT="46799" marB="46799"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340484">
                <a:tc vMerge="1">
                  <a:txBody>
                    <a:bodyPr/>
                    <a:lstStyle/>
                    <a:p>
                      <a:pPr marL="0" marR="0" lvl="0" indent="0" algn="ctr" defTabSz="914400" rtl="0" eaLnBrk="1" fontAlgn="base" latinLnBrk="0" hangingPunct="1">
                        <a:lnSpc>
                          <a:spcPct val="90000"/>
                        </a:lnSpc>
                        <a:spcBef>
                          <a:spcPct val="0"/>
                        </a:spcBef>
                        <a:spcAft>
                          <a:spcPct val="0"/>
                        </a:spcAft>
                        <a:buClrTx/>
                        <a:buSzTx/>
                        <a:buFontTx/>
                        <a:buNone/>
                        <a:tabLst/>
                      </a:pPr>
                      <a:endParaRPr kumimoji="1" lang="ja-JP" altLang="en-US" sz="9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54000" marR="54000" marT="46800" marB="4680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gridSpan="2">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900" b="0" i="0" u="none" strike="noStrike" cap="none" normalizeH="0" baseline="0" dirty="0" smtClean="0">
                          <a:ln>
                            <a:noFill/>
                          </a:ln>
                          <a:solidFill>
                            <a:schemeClr val="tx1"/>
                          </a:solidFill>
                          <a:effectLst/>
                          <a:latin typeface="ＭＳ Ｐゴシック" pitchFamily="50" charset="-128"/>
                          <a:ea typeface="ＭＳ Ｐゴシック" pitchFamily="50" charset="-128"/>
                        </a:rPr>
                        <a:t>病院・診療所数</a:t>
                      </a:r>
                    </a:p>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900" b="0" i="0" u="none" strike="noStrike" cap="none" normalizeH="0" baseline="0" dirty="0" smtClean="0">
                          <a:ln>
                            <a:noFill/>
                          </a:ln>
                          <a:solidFill>
                            <a:schemeClr val="tx1"/>
                          </a:solidFill>
                          <a:effectLst/>
                          <a:latin typeface="ＭＳ Ｐゴシック" pitchFamily="50" charset="-128"/>
                          <a:ea typeface="ＭＳ Ｐゴシック" pitchFamily="50" charset="-128"/>
                        </a:rPr>
                        <a:t>（千人あたり）</a:t>
                      </a:r>
                    </a:p>
                  </a:txBody>
                  <a:tcPr marL="53996" marR="53996" marT="46799" marB="46799"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kumimoji="1" lang="ja-JP" altLang="en-US"/>
                    </a:p>
                  </a:txBody>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en-US" altLang="ja-JP" sz="1000" b="0" i="0" u="none" strike="noStrike" dirty="0" smtClean="0">
                          <a:latin typeface="ＭＳ Ｐゴシック" pitchFamily="50" charset="-128"/>
                          <a:ea typeface="ＭＳ Ｐゴシック" pitchFamily="50" charset="-128"/>
                        </a:rPr>
                        <a:t>1,110</a:t>
                      </a:r>
                      <a:r>
                        <a:rPr lang="ja-JP" altLang="en-US" sz="1000" b="0" i="0" u="none" strike="noStrike" dirty="0" smtClean="0">
                          <a:latin typeface="ＭＳ Ｐゴシック" pitchFamily="50" charset="-128"/>
                          <a:ea typeface="ＭＳ Ｐゴシック" pitchFamily="50" charset="-128"/>
                        </a:rPr>
                        <a:t>ヵ所</a:t>
                      </a:r>
                      <a:br>
                        <a:rPr lang="ja-JP" altLang="en-US" sz="1000" b="0" i="0" u="none" strike="noStrike" dirty="0" smtClean="0">
                          <a:latin typeface="ＭＳ Ｐゴシック" pitchFamily="50" charset="-128"/>
                          <a:ea typeface="ＭＳ Ｐゴシック" pitchFamily="50" charset="-128"/>
                        </a:rPr>
                      </a:br>
                      <a:r>
                        <a:rPr lang="ja-JP" altLang="en-US" sz="1000" b="0" i="0" u="none" strike="noStrike" dirty="0" smtClean="0">
                          <a:latin typeface="ＭＳ Ｐゴシック" pitchFamily="50" charset="-128"/>
                          <a:ea typeface="ＭＳ Ｐゴシック" pitchFamily="50" charset="-128"/>
                        </a:rPr>
                        <a:t>（</a:t>
                      </a:r>
                      <a:r>
                        <a:rPr lang="en-US" altLang="ja-JP" sz="1000" b="0" i="0" u="none" strike="noStrike" dirty="0" smtClean="0">
                          <a:latin typeface="ＭＳ Ｐゴシック" pitchFamily="50" charset="-128"/>
                          <a:ea typeface="ＭＳ Ｐゴシック" pitchFamily="50" charset="-128"/>
                        </a:rPr>
                        <a:t>3.5</a:t>
                      </a:r>
                      <a:r>
                        <a:rPr lang="ja-JP" altLang="en-US" sz="1000" b="0" i="0" u="none" strike="noStrike" dirty="0" smtClean="0">
                          <a:latin typeface="ＭＳ Ｐゴシック" pitchFamily="50" charset="-128"/>
                          <a:ea typeface="ＭＳ Ｐゴシック" pitchFamily="50" charset="-128"/>
                        </a:rPr>
                        <a:t>ヵ所）</a:t>
                      </a:r>
                    </a:p>
                  </a:txBody>
                  <a:tcPr marL="9524" marR="9524" marT="9525"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340484">
                <a:tc vMerge="1">
                  <a:txBody>
                    <a:bodyPr/>
                    <a:lstStyle/>
                    <a:p>
                      <a:pPr marL="0" marR="0" lvl="0" indent="0" algn="ctr" defTabSz="914400" rtl="0" eaLnBrk="1" fontAlgn="base" latinLnBrk="0" hangingPunct="1">
                        <a:lnSpc>
                          <a:spcPct val="90000"/>
                        </a:lnSpc>
                        <a:spcBef>
                          <a:spcPct val="0"/>
                        </a:spcBef>
                        <a:spcAft>
                          <a:spcPct val="0"/>
                        </a:spcAft>
                        <a:buClrTx/>
                        <a:buSzTx/>
                        <a:buFontTx/>
                        <a:buNone/>
                        <a:tabLst/>
                      </a:pPr>
                      <a:endParaRPr kumimoji="1" lang="ja-JP" altLang="en-US" sz="9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54000" marR="54000" marT="46800" marB="4680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gridSpan="2">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900" b="0" i="0" u="none" strike="noStrike" cap="none" normalizeH="0" baseline="0" dirty="0" smtClean="0">
                          <a:ln>
                            <a:noFill/>
                          </a:ln>
                          <a:solidFill>
                            <a:schemeClr val="tx1"/>
                          </a:solidFill>
                          <a:effectLst/>
                          <a:latin typeface="ＭＳ Ｐゴシック" pitchFamily="50" charset="-128"/>
                          <a:ea typeface="ＭＳ Ｐゴシック" pitchFamily="50" charset="-128"/>
                        </a:rPr>
                        <a:t>国民健康保険加入者数</a:t>
                      </a:r>
                    </a:p>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900" b="0" i="0" u="none" strike="noStrike" cap="none" normalizeH="0" baseline="0" dirty="0" smtClean="0">
                          <a:ln>
                            <a:noFill/>
                          </a:ln>
                          <a:solidFill>
                            <a:schemeClr val="tx1"/>
                          </a:solidFill>
                          <a:effectLst/>
                          <a:latin typeface="ＭＳ Ｐゴシック" pitchFamily="50" charset="-128"/>
                          <a:ea typeface="ＭＳ Ｐゴシック" pitchFamily="50" charset="-128"/>
                        </a:rPr>
                        <a:t>（加入率）</a:t>
                      </a:r>
                    </a:p>
                  </a:txBody>
                  <a:tcPr marL="53996" marR="53996" marT="46799" marB="46799"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kumimoji="1" lang="ja-JP" altLang="en-US"/>
                    </a:p>
                  </a:txBody>
                  <a:tcPr/>
                </a:tc>
                <a:tc>
                  <a:txBody>
                    <a:bodyPr/>
                    <a:lstStyle/>
                    <a:p>
                      <a:pPr algn="ctr" fontAlgn="ctr"/>
                      <a:r>
                        <a:rPr lang="en-US" altLang="ja-JP" sz="1000" b="0" i="0" u="none" strike="noStrike" dirty="0">
                          <a:latin typeface="ＭＳ Ｐゴシック" pitchFamily="50" charset="-128"/>
                          <a:ea typeface="ＭＳ Ｐゴシック" pitchFamily="50" charset="-128"/>
                        </a:rPr>
                        <a:t>93,186</a:t>
                      </a:r>
                      <a:r>
                        <a:rPr lang="ja-JP" altLang="en-US" sz="1000" b="0" i="0" u="none" strike="noStrike" dirty="0">
                          <a:latin typeface="ＭＳ Ｐゴシック" pitchFamily="50" charset="-128"/>
                          <a:ea typeface="ＭＳ Ｐゴシック" pitchFamily="50" charset="-128"/>
                        </a:rPr>
                        <a:t>人</a:t>
                      </a:r>
                      <a:br>
                        <a:rPr lang="ja-JP" altLang="en-US" sz="1000" b="0" i="0" u="none" strike="noStrike" dirty="0">
                          <a:latin typeface="ＭＳ Ｐゴシック" pitchFamily="50" charset="-128"/>
                          <a:ea typeface="ＭＳ Ｐゴシック" pitchFamily="50" charset="-128"/>
                        </a:rPr>
                      </a:br>
                      <a:r>
                        <a:rPr lang="ja-JP" altLang="en-US" sz="1000" b="0" i="0" u="none" strike="noStrike" dirty="0">
                          <a:latin typeface="ＭＳ Ｐゴシック" pitchFamily="50" charset="-128"/>
                          <a:ea typeface="ＭＳ Ｐゴシック" pitchFamily="50" charset="-128"/>
                        </a:rPr>
                        <a:t>（</a:t>
                      </a:r>
                      <a:r>
                        <a:rPr lang="en-US" altLang="ja-JP" sz="1000" b="0" i="0" u="none" strike="noStrike" dirty="0">
                          <a:latin typeface="ＭＳ Ｐゴシック" pitchFamily="50" charset="-128"/>
                          <a:ea typeface="ＭＳ Ｐゴシック" pitchFamily="50" charset="-128"/>
                        </a:rPr>
                        <a:t>29.1%</a:t>
                      </a:r>
                      <a:r>
                        <a:rPr lang="ja-JP" altLang="en-US" sz="1000" b="0" i="0" u="none" strike="noStrike" dirty="0">
                          <a:latin typeface="ＭＳ Ｐゴシック" pitchFamily="50" charset="-128"/>
                          <a:ea typeface="ＭＳ Ｐゴシック" pitchFamily="50" charset="-128"/>
                        </a:rPr>
                        <a:t>）</a:t>
                      </a:r>
                    </a:p>
                  </a:txBody>
                  <a:tcPr marL="9524" marR="9524" marT="9525"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340484">
                <a:tc vMerge="1">
                  <a:txBody>
                    <a:bodyPr/>
                    <a:lstStyle/>
                    <a:p>
                      <a:pPr marL="0" marR="0" lvl="0" indent="0" algn="ctr" defTabSz="914400" rtl="0" eaLnBrk="1" fontAlgn="base" latinLnBrk="0" hangingPunct="1">
                        <a:lnSpc>
                          <a:spcPct val="90000"/>
                        </a:lnSpc>
                        <a:spcBef>
                          <a:spcPct val="0"/>
                        </a:spcBef>
                        <a:spcAft>
                          <a:spcPct val="0"/>
                        </a:spcAft>
                        <a:buClrTx/>
                        <a:buSzTx/>
                        <a:buFontTx/>
                        <a:buNone/>
                        <a:tabLst/>
                      </a:pPr>
                      <a:endParaRPr kumimoji="1" lang="ja-JP" altLang="en-US" sz="9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54000" marR="54000" marT="46800" marB="4680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gridSpan="2">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900" b="0" i="0" u="none" strike="noStrike" cap="none" normalizeH="0" baseline="0" dirty="0" smtClean="0">
                          <a:ln>
                            <a:noFill/>
                          </a:ln>
                          <a:solidFill>
                            <a:schemeClr val="tx1"/>
                          </a:solidFill>
                          <a:effectLst/>
                          <a:latin typeface="ＭＳ Ｐゴシック" pitchFamily="50" charset="-128"/>
                          <a:ea typeface="ＭＳ Ｐゴシック" pitchFamily="50" charset="-128"/>
                        </a:rPr>
                        <a:t>被保護実人員（生活保護）</a:t>
                      </a:r>
                    </a:p>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900" b="0" i="0" u="none" strike="noStrike" cap="none" normalizeH="0" baseline="0" dirty="0" smtClean="0">
                          <a:ln>
                            <a:noFill/>
                          </a:ln>
                          <a:solidFill>
                            <a:schemeClr val="tx1"/>
                          </a:solidFill>
                          <a:effectLst/>
                          <a:latin typeface="ＭＳ Ｐゴシック" pitchFamily="50" charset="-128"/>
                          <a:ea typeface="ＭＳ Ｐゴシック" pitchFamily="50" charset="-128"/>
                        </a:rPr>
                        <a:t>（保護率</a:t>
                      </a:r>
                      <a:r>
                        <a:rPr kumimoji="1" lang="en-US" altLang="ja-JP" sz="900" b="0" i="0" u="none" strike="noStrike" cap="none" normalizeH="0" baseline="0" dirty="0" smtClean="0">
                          <a:ln>
                            <a:noFill/>
                          </a:ln>
                          <a:solidFill>
                            <a:schemeClr val="tx1"/>
                          </a:solidFill>
                          <a:effectLst/>
                          <a:latin typeface="ＭＳ Ｐゴシック" pitchFamily="50" charset="-128"/>
                          <a:ea typeface="ＭＳ Ｐゴシック" pitchFamily="50" charset="-128"/>
                        </a:rPr>
                        <a:t>[</a:t>
                      </a:r>
                      <a:r>
                        <a:rPr kumimoji="1" lang="ja-JP" altLang="en-US" sz="900" b="0" i="0" u="none" strike="noStrike" cap="none" normalizeH="0" baseline="0" dirty="0" smtClean="0">
                          <a:ln>
                            <a:noFill/>
                          </a:ln>
                          <a:solidFill>
                            <a:schemeClr val="tx1"/>
                          </a:solidFill>
                          <a:effectLst/>
                          <a:latin typeface="ＭＳ Ｐゴシック" pitchFamily="50" charset="-128"/>
                          <a:ea typeface="ＭＳ Ｐゴシック" pitchFamily="50" charset="-128"/>
                        </a:rPr>
                        <a:t>千分比</a:t>
                      </a:r>
                      <a:r>
                        <a:rPr kumimoji="1" lang="en-US" altLang="ja-JP" sz="900" b="0" i="0" u="none" strike="noStrike" cap="none" normalizeH="0" baseline="0" dirty="0" smtClean="0">
                          <a:ln>
                            <a:noFill/>
                          </a:ln>
                          <a:solidFill>
                            <a:schemeClr val="tx1"/>
                          </a:solidFill>
                          <a:effectLst/>
                          <a:latin typeface="ＭＳ Ｐゴシック" pitchFamily="50" charset="-128"/>
                          <a:ea typeface="ＭＳ Ｐゴシック" pitchFamily="50" charset="-128"/>
                        </a:rPr>
                        <a:t>]</a:t>
                      </a:r>
                      <a:r>
                        <a:rPr kumimoji="1" lang="ja-JP" altLang="en-US" sz="900" b="0" i="0" u="none" strike="noStrike" cap="none" normalizeH="0" baseline="0" dirty="0" smtClean="0">
                          <a:ln>
                            <a:noFill/>
                          </a:ln>
                          <a:solidFill>
                            <a:schemeClr val="tx1"/>
                          </a:solidFill>
                          <a:effectLst/>
                          <a:latin typeface="ＭＳ Ｐゴシック" pitchFamily="50" charset="-128"/>
                          <a:ea typeface="ＭＳ Ｐゴシック" pitchFamily="50" charset="-128"/>
                        </a:rPr>
                        <a:t>）</a:t>
                      </a:r>
                    </a:p>
                  </a:txBody>
                  <a:tcPr marL="53996" marR="53996" marT="46799" marB="46799"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kumimoji="1" lang="ja-JP" altLang="en-US"/>
                    </a:p>
                  </a:txBody>
                  <a:tcPr/>
                </a:tc>
                <a:tc>
                  <a:txBody>
                    <a:bodyPr/>
                    <a:lstStyle/>
                    <a:p>
                      <a:pPr algn="ctr" fontAlgn="ctr"/>
                      <a:r>
                        <a:rPr lang="en-US" altLang="ja-JP" sz="1000" b="0" i="0" u="none" strike="noStrike" dirty="0">
                          <a:latin typeface="ＭＳ Ｐゴシック" pitchFamily="50" charset="-128"/>
                          <a:ea typeface="ＭＳ Ｐゴシック" pitchFamily="50" charset="-128"/>
                        </a:rPr>
                        <a:t>13,362</a:t>
                      </a:r>
                      <a:r>
                        <a:rPr lang="ja-JP" altLang="en-US" sz="1000" b="0" i="0" u="none" strike="noStrike" dirty="0">
                          <a:latin typeface="ＭＳ Ｐゴシック" pitchFamily="50" charset="-128"/>
                          <a:ea typeface="ＭＳ Ｐゴシック" pitchFamily="50" charset="-128"/>
                        </a:rPr>
                        <a:t>人</a:t>
                      </a:r>
                      <a:br>
                        <a:rPr lang="ja-JP" altLang="en-US" sz="1000" b="0" i="0" u="none" strike="noStrike" dirty="0">
                          <a:latin typeface="ＭＳ Ｐゴシック" pitchFamily="50" charset="-128"/>
                          <a:ea typeface="ＭＳ Ｐゴシック" pitchFamily="50" charset="-128"/>
                        </a:rPr>
                      </a:br>
                      <a:r>
                        <a:rPr lang="ja-JP" altLang="en-US" sz="1000" b="0" i="0" u="none" strike="noStrike" dirty="0">
                          <a:latin typeface="ＭＳ Ｐゴシック" pitchFamily="50" charset="-128"/>
                          <a:ea typeface="ＭＳ Ｐゴシック" pitchFamily="50" charset="-128"/>
                        </a:rPr>
                        <a:t>（</a:t>
                      </a:r>
                      <a:r>
                        <a:rPr lang="en-US" altLang="ja-JP" sz="1000" b="0" i="0" u="none" strike="noStrike" dirty="0">
                          <a:latin typeface="ＭＳ Ｐゴシック" pitchFamily="50" charset="-128"/>
                          <a:ea typeface="ＭＳ Ｐゴシック" pitchFamily="50" charset="-128"/>
                        </a:rPr>
                        <a:t>41.4‰</a:t>
                      </a:r>
                      <a:r>
                        <a:rPr lang="ja-JP" altLang="en-US" sz="1000" b="0" i="0" u="none" strike="noStrike" dirty="0">
                          <a:latin typeface="ＭＳ Ｐゴシック" pitchFamily="50" charset="-128"/>
                          <a:ea typeface="ＭＳ Ｐゴシック" pitchFamily="50" charset="-128"/>
                        </a:rPr>
                        <a:t>）</a:t>
                      </a:r>
                    </a:p>
                  </a:txBody>
                  <a:tcPr marL="9524" marR="9524" marT="9525"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398395">
                <a:tc rowSpan="4">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900" b="0" i="0" u="none" strike="noStrike" cap="none" normalizeH="0" baseline="0" dirty="0" smtClean="0">
                          <a:ln>
                            <a:noFill/>
                          </a:ln>
                          <a:solidFill>
                            <a:schemeClr val="tx1"/>
                          </a:solidFill>
                          <a:effectLst/>
                          <a:latin typeface="ＭＳ Ｐゴシック" pitchFamily="50" charset="-128"/>
                          <a:ea typeface="ＭＳ Ｐゴシック" pitchFamily="50" charset="-128"/>
                        </a:rPr>
                        <a:t>交通</a:t>
                      </a:r>
                    </a:p>
                  </a:txBody>
                  <a:tcPr marL="53996" marR="53996" marT="46799" marB="46799" vert="eaVert"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gridSpan="2">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鉄道駅数</a:t>
                      </a:r>
                    </a:p>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a:t>
                      </a: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1k㎡</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あたり）</a:t>
                      </a:r>
                    </a:p>
                  </a:txBody>
                  <a:tcPr marL="53996" marR="53996" marT="46799" marB="46799"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kumimoji="1" lang="ja-JP" altLang="en-US"/>
                    </a:p>
                  </a:txBody>
                  <a:tcPr/>
                </a:tc>
                <a:tc>
                  <a:txBody>
                    <a:bodyPr/>
                    <a:lstStyle/>
                    <a:p>
                      <a:pPr algn="ctr" fontAlgn="ctr"/>
                      <a:r>
                        <a:rPr lang="en-US" altLang="ja-JP" sz="1000" b="0" i="0" u="none" strike="noStrike" dirty="0" smtClean="0">
                          <a:latin typeface="ＭＳ Ｐゴシック" pitchFamily="50" charset="-128"/>
                          <a:ea typeface="ＭＳ Ｐゴシック" pitchFamily="50" charset="-128"/>
                        </a:rPr>
                        <a:t>63</a:t>
                      </a:r>
                      <a:r>
                        <a:rPr lang="ja-JP" altLang="en-US" sz="1000" b="0" i="0" u="none" strike="noStrike" dirty="0" smtClean="0">
                          <a:latin typeface="ＭＳ Ｐゴシック" pitchFamily="50" charset="-128"/>
                          <a:ea typeface="ＭＳ Ｐゴシック" pitchFamily="50" charset="-128"/>
                        </a:rPr>
                        <a:t>駅</a:t>
                      </a:r>
                      <a:endParaRPr lang="en-US" altLang="ja-JP" sz="1000" b="0" i="0" u="none" strike="noStrike" dirty="0" smtClean="0">
                        <a:latin typeface="ＭＳ Ｐゴシック" pitchFamily="50" charset="-128"/>
                        <a:ea typeface="ＭＳ Ｐゴシック" pitchFamily="50" charset="-128"/>
                      </a:endParaRPr>
                    </a:p>
                    <a:p>
                      <a:pPr algn="ctr" fontAlgn="ctr"/>
                      <a:r>
                        <a:rPr lang="ja-JP" altLang="en-US" sz="1000" b="0" i="0" u="none" strike="noStrike" dirty="0" smtClean="0">
                          <a:latin typeface="ＭＳ Ｐゴシック" pitchFamily="50" charset="-128"/>
                          <a:ea typeface="ＭＳ Ｐゴシック" pitchFamily="50" charset="-128"/>
                        </a:rPr>
                        <a:t>（</a:t>
                      </a:r>
                      <a:r>
                        <a:rPr lang="en-US" altLang="ja-JP" sz="1000" b="0" i="0" u="none" strike="noStrike" dirty="0" smtClean="0">
                          <a:latin typeface="ＭＳ Ｐゴシック" pitchFamily="50" charset="-128"/>
                          <a:ea typeface="ＭＳ Ｐゴシック" pitchFamily="50" charset="-128"/>
                        </a:rPr>
                        <a:t>2.3</a:t>
                      </a:r>
                      <a:r>
                        <a:rPr lang="ja-JP" altLang="en-US" sz="1000" b="0" i="0" u="none" strike="noStrike" dirty="0" smtClean="0">
                          <a:latin typeface="ＭＳ Ｐゴシック" pitchFamily="50" charset="-128"/>
                          <a:ea typeface="ＭＳ Ｐゴシック" pitchFamily="50" charset="-128"/>
                        </a:rPr>
                        <a:t>駅）</a:t>
                      </a:r>
                    </a:p>
                  </a:txBody>
                  <a:tcPr marL="53996" marR="53996" marT="46799" marB="46799"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287996">
                <a:tc vMerge="1">
                  <a:txBody>
                    <a:bodyPr/>
                    <a:lstStyle/>
                    <a:p>
                      <a:pPr marL="0" marR="0" lvl="0" indent="0" algn="ctr" defTabSz="914400" rtl="0" eaLnBrk="1" fontAlgn="base" latinLnBrk="0" hangingPunct="1">
                        <a:lnSpc>
                          <a:spcPct val="90000"/>
                        </a:lnSpc>
                        <a:spcBef>
                          <a:spcPct val="0"/>
                        </a:spcBef>
                        <a:spcAft>
                          <a:spcPct val="0"/>
                        </a:spcAft>
                        <a:buClrTx/>
                        <a:buSzTx/>
                        <a:buFontTx/>
                        <a:buNone/>
                        <a:tabLst/>
                      </a:pPr>
                      <a:endParaRPr kumimoji="1" lang="ja-JP" altLang="en-US" sz="9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54000" marR="54000" marT="46800" marB="4680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gridSpan="2">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800" b="0" i="0" u="none" strike="noStrike" cap="none" normalizeH="0" baseline="0" dirty="0" smtClean="0">
                          <a:ln>
                            <a:noFill/>
                          </a:ln>
                          <a:solidFill>
                            <a:schemeClr val="tx1"/>
                          </a:solidFill>
                          <a:effectLst/>
                          <a:latin typeface="ＭＳ Ｐゴシック" pitchFamily="50" charset="-128"/>
                          <a:ea typeface="ＭＳ Ｐゴシック" pitchFamily="50" charset="-128"/>
                        </a:rPr>
                        <a:t>放置自転車台数（原付除く）</a:t>
                      </a:r>
                    </a:p>
                  </a:txBody>
                  <a:tcPr marL="53996" marR="53996" marT="46799" marB="46799"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kumimoji="1" lang="ja-JP" altLang="en-US"/>
                    </a:p>
                  </a:txBody>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en-US" altLang="ja-JP" sz="1000" b="0" i="0" u="none" strike="noStrike" dirty="0" smtClean="0">
                          <a:latin typeface="ＭＳ Ｐゴシック" pitchFamily="50" charset="-128"/>
                          <a:ea typeface="ＭＳ Ｐゴシック" pitchFamily="50" charset="-128"/>
                        </a:rPr>
                        <a:t>2,416</a:t>
                      </a:r>
                      <a:r>
                        <a:rPr lang="ja-JP" altLang="en-US" sz="1000" b="0" i="0" u="none" strike="noStrike" dirty="0" smtClean="0">
                          <a:latin typeface="ＭＳ Ｐゴシック" pitchFamily="50" charset="-128"/>
                          <a:ea typeface="ＭＳ Ｐゴシック" pitchFamily="50" charset="-128"/>
                        </a:rPr>
                        <a:t>台</a:t>
                      </a:r>
                      <a:endParaRPr lang="en-US" altLang="ja-JP" sz="1000" b="0" i="0" u="none" strike="noStrike" dirty="0" smtClean="0">
                        <a:latin typeface="ＭＳ Ｐゴシック" pitchFamily="50" charset="-128"/>
                        <a:ea typeface="ＭＳ Ｐゴシック" pitchFamily="50" charset="-128"/>
                      </a:endParaRPr>
                    </a:p>
                  </a:txBody>
                  <a:tcPr marL="9524" marR="9524" marT="9525"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230757">
                <a:tc vMerge="1">
                  <a:txBody>
                    <a:bodyPr/>
                    <a:lstStyle/>
                    <a:p>
                      <a:pPr marL="0" marR="0" lvl="0" indent="0" algn="ctr" defTabSz="914400" rtl="0" eaLnBrk="1" fontAlgn="base" latinLnBrk="0" hangingPunct="1">
                        <a:lnSpc>
                          <a:spcPct val="90000"/>
                        </a:lnSpc>
                        <a:spcBef>
                          <a:spcPct val="0"/>
                        </a:spcBef>
                        <a:spcAft>
                          <a:spcPct val="0"/>
                        </a:spcAft>
                        <a:buClrTx/>
                        <a:buSzTx/>
                        <a:buFontTx/>
                        <a:buNone/>
                        <a:tabLst/>
                      </a:pPr>
                      <a:endParaRPr kumimoji="1" lang="ja-JP" altLang="en-US" sz="9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54000" marR="54000" marT="46800" marB="46800" vert="eaVert"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rowSpan="2">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800" b="0" i="0" u="none" strike="noStrike" cap="none" normalizeH="0" baseline="0" dirty="0" smtClean="0">
                          <a:ln>
                            <a:noFill/>
                          </a:ln>
                          <a:solidFill>
                            <a:schemeClr val="tx1"/>
                          </a:solidFill>
                          <a:effectLst/>
                          <a:latin typeface="ＭＳ Ｐゴシック" pitchFamily="50" charset="-128"/>
                          <a:ea typeface="ＭＳ Ｐゴシック" pitchFamily="50" charset="-128"/>
                        </a:rPr>
                        <a:t>通勤・通学者</a:t>
                      </a:r>
                    </a:p>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800" b="0" i="0" u="none" strike="noStrike" cap="none" normalizeH="0" baseline="0" dirty="0" smtClean="0">
                          <a:ln>
                            <a:noFill/>
                          </a:ln>
                          <a:solidFill>
                            <a:schemeClr val="tx1"/>
                          </a:solidFill>
                          <a:effectLst/>
                          <a:latin typeface="ＭＳ Ｐゴシック" pitchFamily="50" charset="-128"/>
                          <a:ea typeface="ＭＳ Ｐゴシック" pitchFamily="50" charset="-128"/>
                        </a:rPr>
                        <a:t>割合</a:t>
                      </a:r>
                      <a:endPar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53996" marR="53996" marT="46799" marB="46799"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域内</a:t>
                      </a:r>
                    </a:p>
                  </a:txBody>
                  <a:tcPr marL="53996" marR="53996" marT="46799" marB="46799" anchor="ctr" horzOverflow="overflow">
                    <a:lnL w="12700" cap="flat" cmpd="sng" algn="ctr">
                      <a:solidFill>
                        <a:schemeClr val="tx1"/>
                      </a:solidFill>
                      <a:prstDash val="solid"/>
                      <a:round/>
                      <a:headEnd type="none" w="med" len="med"/>
                      <a:tailEnd type="none" w="med" len="med"/>
                    </a:lnL>
                  </a:tcPr>
                </a:tc>
                <a:tc>
                  <a:txBody>
                    <a:bodyPr/>
                    <a:lstStyle/>
                    <a:p>
                      <a:pPr algn="ctr" fontAlgn="ctr"/>
                      <a:r>
                        <a:rPr lang="en-US" altLang="ja-JP" sz="1000" b="0" i="0" u="none" strike="noStrike" dirty="0" smtClean="0">
                          <a:solidFill>
                            <a:schemeClr val="tx1"/>
                          </a:solidFill>
                          <a:latin typeface="ＭＳ Ｐゴシック" pitchFamily="50" charset="-128"/>
                          <a:ea typeface="ＭＳ Ｐゴシック" pitchFamily="50" charset="-128"/>
                        </a:rPr>
                        <a:t>51.0%</a:t>
                      </a:r>
                      <a:endParaRPr lang="en-US" altLang="ja-JP" sz="1000" b="0" i="0" u="none" strike="noStrike" dirty="0">
                        <a:solidFill>
                          <a:schemeClr val="tx1"/>
                        </a:solidFill>
                        <a:latin typeface="ＭＳ Ｐゴシック" pitchFamily="50" charset="-128"/>
                        <a:ea typeface="ＭＳ Ｐゴシック" pitchFamily="50" charset="-128"/>
                      </a:endParaRPr>
                    </a:p>
                  </a:txBody>
                  <a:tcPr marL="9524" marR="9524" marT="9525" marB="0" anchor="ctr">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230757">
                <a:tc vMerge="1">
                  <a:txBody>
                    <a:bodyPr/>
                    <a:lstStyle/>
                    <a:p>
                      <a:pPr marL="0" marR="0" lvl="0" indent="0" algn="ctr" defTabSz="914400" rtl="0" eaLnBrk="1" fontAlgn="base" latinLnBrk="0" hangingPunct="1">
                        <a:lnSpc>
                          <a:spcPct val="90000"/>
                        </a:lnSpc>
                        <a:spcBef>
                          <a:spcPct val="0"/>
                        </a:spcBef>
                        <a:spcAft>
                          <a:spcPct val="0"/>
                        </a:spcAft>
                        <a:buClrTx/>
                        <a:buSzTx/>
                        <a:buFontTx/>
                        <a:buNone/>
                        <a:tabLst/>
                      </a:pPr>
                      <a:endParaRPr kumimoji="1" lang="ja-JP" altLang="en-US" sz="9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54000" marR="54000" marT="46800" marB="46800" vert="eaVert"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vMerge="1">
                  <a:txBody>
                    <a:bodyPr/>
                    <a:lstStyle/>
                    <a:p>
                      <a:endParaRPr kumimoji="1" lang="ja-JP" altLang="en-US"/>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域外</a:t>
                      </a:r>
                      <a:endPar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53996" marR="53996" marT="46799" marB="46799" anchor="ctr" horzOverflow="overflow">
                    <a:lnB w="28575" cap="flat" cmpd="sng" algn="ctr">
                      <a:solidFill>
                        <a:schemeClr val="tx1"/>
                      </a:solidFill>
                      <a:prstDash val="solid"/>
                      <a:round/>
                      <a:headEnd type="none" w="med" len="med"/>
                      <a:tailEnd type="none" w="med" len="med"/>
                    </a:lnB>
                  </a:tcPr>
                </a:tc>
                <a:tc>
                  <a:txBody>
                    <a:bodyPr/>
                    <a:lstStyle/>
                    <a:p>
                      <a:pPr algn="ctr" fontAlgn="ctr"/>
                      <a:r>
                        <a:rPr lang="en-US" altLang="ja-JP" sz="1000" b="0" i="0" u="none" strike="noStrike" dirty="0" smtClean="0">
                          <a:solidFill>
                            <a:schemeClr val="tx1"/>
                          </a:solidFill>
                          <a:latin typeface="ＭＳ Ｐゴシック" pitchFamily="50" charset="-128"/>
                          <a:ea typeface="ＭＳ Ｐゴシック" pitchFamily="50" charset="-128"/>
                        </a:rPr>
                        <a:t>49.0%</a:t>
                      </a:r>
                      <a:endParaRPr lang="en-US" altLang="ja-JP" sz="1000" b="0" i="0" u="none" strike="noStrike" dirty="0">
                        <a:solidFill>
                          <a:schemeClr val="tx1"/>
                        </a:solidFill>
                        <a:latin typeface="ＭＳ Ｐゴシック" pitchFamily="50" charset="-128"/>
                        <a:ea typeface="ＭＳ Ｐゴシック" pitchFamily="50" charset="-128"/>
                      </a:endParaRPr>
                    </a:p>
                  </a:txBody>
                  <a:tcPr marL="9524" marR="9524" marT="9525" marB="0" anchor="ctr">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r>
            </a:tbl>
          </a:graphicData>
        </a:graphic>
      </p:graphicFrame>
      <p:sp>
        <p:nvSpPr>
          <p:cNvPr id="37990" name="タイトル 3"/>
          <p:cNvSpPr>
            <a:spLocks/>
          </p:cNvSpPr>
          <p:nvPr/>
        </p:nvSpPr>
        <p:spPr bwMode="gray">
          <a:xfrm>
            <a:off x="611188" y="428625"/>
            <a:ext cx="8281987" cy="720725"/>
          </a:xfrm>
          <a:prstGeom prst="rect">
            <a:avLst/>
          </a:prstGeom>
          <a:noFill/>
          <a:ln w="57150" cmpd="thickThin" algn="ctr">
            <a:solidFill>
              <a:schemeClr val="accent2"/>
            </a:solidFill>
            <a:miter lim="800000"/>
            <a:headEnd/>
            <a:tailEnd/>
          </a:ln>
          <a:extLst>
            <a:ext uri="{909E8E84-426E-40DD-AFC4-6F175D3DCCD1}">
              <a14:hiddenFill xmlns="" xmlns:a14="http://schemas.microsoft.com/office/drawing/2010/main">
                <a:solidFill>
                  <a:srgbClr val="FFFFFF"/>
                </a:solidFill>
              </a14:hiddenFill>
            </a:ext>
          </a:extLst>
        </p:spPr>
        <p:txBody>
          <a:bodyPr lIns="108000" rIns="108000"/>
          <a:lstStyle>
            <a:lvl1pPr marL="85725"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lnSpc>
                <a:spcPts val="1600"/>
              </a:lnSpc>
              <a:buFont typeface="Wingdings" pitchFamily="2" charset="2"/>
              <a:buNone/>
            </a:pPr>
            <a:endParaRPr lang="en-US" altLang="ja-JP" sz="1200">
              <a:solidFill>
                <a:srgbClr val="000000"/>
              </a:solidFill>
              <a:latin typeface="HGP創英角ｺﾞｼｯｸUB" pitchFamily="50" charset="-128"/>
              <a:ea typeface="HGP創英角ｺﾞｼｯｸUB" pitchFamily="50" charset="-128"/>
            </a:endParaRPr>
          </a:p>
        </p:txBody>
      </p:sp>
      <p:sp>
        <p:nvSpPr>
          <p:cNvPr id="37991" name="Rectangle 86"/>
          <p:cNvSpPr>
            <a:spLocks noChangeArrowheads="1"/>
          </p:cNvSpPr>
          <p:nvPr/>
        </p:nvSpPr>
        <p:spPr bwMode="auto">
          <a:xfrm>
            <a:off x="3314700" y="4076700"/>
            <a:ext cx="2159000" cy="157163"/>
          </a:xfrm>
          <a:prstGeom prst="rect">
            <a:avLst/>
          </a:prstGeom>
          <a:solidFill>
            <a:srgbClr val="008000"/>
          </a:solidFill>
          <a:ln>
            <a:noFill/>
          </a:ln>
          <a:extLst>
            <a:ext uri="{91240B29-F687-4F45-9708-019B960494DF}">
              <a14:hiddenLine xmlns="" xmlns:a14="http://schemas.microsoft.com/office/drawing/2010/main" w="9525" algn="ctr">
                <a:solidFill>
                  <a:srgbClr val="000000"/>
                </a:solidFill>
                <a:miter lim="800000"/>
                <a:headEnd/>
                <a:tailEnd/>
              </a14:hiddenLine>
            </a:ext>
          </a:extLst>
        </p:spPr>
        <p:txBody>
          <a:bodyPr wrap="none" anchor="ct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algn="ctr" eaLnBrk="1" hangingPunct="1"/>
            <a:r>
              <a:rPr lang="ja-JP" altLang="en-US" sz="1000" b="1">
                <a:solidFill>
                  <a:schemeClr val="bg1"/>
                </a:solidFill>
              </a:rPr>
              <a:t>非建物用途の内訳</a:t>
            </a:r>
          </a:p>
        </p:txBody>
      </p:sp>
      <p:sp>
        <p:nvSpPr>
          <p:cNvPr id="37992" name="テキスト ボックス 34"/>
          <p:cNvSpPr txBox="1">
            <a:spLocks noChangeArrowheads="1"/>
          </p:cNvSpPr>
          <p:nvPr/>
        </p:nvSpPr>
        <p:spPr bwMode="auto">
          <a:xfrm>
            <a:off x="4572000" y="6562725"/>
            <a:ext cx="1727200" cy="2000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r>
              <a:rPr lang="ja-JP" altLang="en-US" sz="700"/>
              <a:t>（</a:t>
            </a:r>
            <a:r>
              <a:rPr lang="en-US" altLang="ja-JP" sz="700"/>
              <a:t>H25</a:t>
            </a:r>
            <a:r>
              <a:rPr lang="ja-JP" altLang="en-US" sz="700"/>
              <a:t>建物用途別土地利用現況調査）</a:t>
            </a:r>
            <a:endParaRPr lang="en-US" altLang="ja-JP" sz="700"/>
          </a:p>
        </p:txBody>
      </p:sp>
      <p:sp>
        <p:nvSpPr>
          <p:cNvPr id="15" name="テキスト ボックス 14"/>
          <p:cNvSpPr txBox="1"/>
          <p:nvPr/>
        </p:nvSpPr>
        <p:spPr>
          <a:xfrm>
            <a:off x="611188" y="485775"/>
            <a:ext cx="8281987" cy="661988"/>
          </a:xfrm>
          <a:prstGeom prst="rect">
            <a:avLst/>
          </a:prstGeom>
          <a:noFill/>
        </p:spPr>
        <p:txBody>
          <a:bodyPr>
            <a:spAutoFit/>
          </a:bodyPr>
          <a:lstStyle/>
          <a:p>
            <a:pPr marL="85725">
              <a:lnSpc>
                <a:spcPts val="1000"/>
              </a:lnSpc>
              <a:buFont typeface="Wingdings" pitchFamily="2" charset="2"/>
              <a:buNone/>
              <a:defRPr/>
            </a:pPr>
            <a:r>
              <a:rPr lang="en-US" altLang="ja-JP" sz="1200" dirty="0">
                <a:solidFill>
                  <a:srgbClr val="000000"/>
                </a:solidFill>
                <a:latin typeface="+mn-ea"/>
                <a:ea typeface="ＭＳ Ｐゴシック" pitchFamily="50" charset="-128"/>
              </a:rPr>
              <a:t>○</a:t>
            </a:r>
            <a:r>
              <a:rPr lang="ja-JP" altLang="ja-JP" sz="1200" dirty="0">
                <a:latin typeface="+mn-ea"/>
                <a:ea typeface="ＭＳ Ｐゴシック" pitchFamily="50" charset="-128"/>
              </a:rPr>
              <a:t>建物用途の割合は</a:t>
            </a:r>
            <a:r>
              <a:rPr lang="ja-JP" altLang="en-US" sz="1200" dirty="0">
                <a:latin typeface="+mn-ea"/>
                <a:ea typeface="ＭＳ Ｐゴシック" pitchFamily="50" charset="-128"/>
              </a:rPr>
              <a:t>商業</a:t>
            </a:r>
            <a:r>
              <a:rPr lang="ja-JP" altLang="ja-JP" sz="1200" dirty="0">
                <a:latin typeface="+mn-ea"/>
                <a:ea typeface="ＭＳ Ｐゴシック" pitchFamily="50" charset="-128"/>
              </a:rPr>
              <a:t>が</a:t>
            </a:r>
            <a:r>
              <a:rPr lang="en-US" altLang="ja-JP" sz="1200" dirty="0">
                <a:latin typeface="+mn-ea"/>
                <a:ea typeface="ＭＳ Ｐゴシック" pitchFamily="50" charset="-128"/>
              </a:rPr>
              <a:t>37.6</a:t>
            </a:r>
            <a:r>
              <a:rPr lang="ja-JP" altLang="ja-JP" sz="1200" dirty="0">
                <a:latin typeface="+mn-ea"/>
                <a:ea typeface="ＭＳ Ｐゴシック" pitchFamily="50" charset="-128"/>
              </a:rPr>
              <a:t>％</a:t>
            </a:r>
            <a:r>
              <a:rPr lang="ja-JP" altLang="en-US" sz="1200" dirty="0">
                <a:latin typeface="+mn-ea"/>
                <a:ea typeface="ＭＳ Ｐゴシック" pitchFamily="50" charset="-128"/>
              </a:rPr>
              <a:t>と全体に占める割合が大きい</a:t>
            </a:r>
          </a:p>
          <a:p>
            <a:pPr marL="85725">
              <a:lnSpc>
                <a:spcPts val="1000"/>
              </a:lnSpc>
              <a:spcBef>
                <a:spcPct val="50000"/>
              </a:spcBef>
              <a:defRPr/>
            </a:pPr>
            <a:r>
              <a:rPr lang="ja-JP" altLang="ja-JP" sz="1200" dirty="0">
                <a:latin typeface="+mn-ea"/>
                <a:ea typeface="ＭＳ Ｐゴシック" pitchFamily="50" charset="-128"/>
              </a:rPr>
              <a:t>○区域内には鉄道駅が</a:t>
            </a:r>
            <a:r>
              <a:rPr lang="en-US" altLang="ja-JP" sz="1200" dirty="0">
                <a:latin typeface="+mn-ea"/>
                <a:ea typeface="ＭＳ Ｐゴシック" pitchFamily="50" charset="-128"/>
              </a:rPr>
              <a:t>63</a:t>
            </a:r>
            <a:r>
              <a:rPr lang="ja-JP" altLang="ja-JP" sz="1200" dirty="0">
                <a:latin typeface="+mn-ea"/>
                <a:ea typeface="ＭＳ Ｐゴシック" pitchFamily="50" charset="-128"/>
              </a:rPr>
              <a:t>駅設置されており、１ｋ㎡あたりの鉄道駅数は</a:t>
            </a:r>
            <a:r>
              <a:rPr lang="en-US" altLang="ja-JP" sz="1200" dirty="0">
                <a:latin typeface="+mn-ea"/>
                <a:ea typeface="ＭＳ Ｐゴシック" pitchFamily="50" charset="-128"/>
              </a:rPr>
              <a:t>2.3</a:t>
            </a:r>
            <a:r>
              <a:rPr lang="ja-JP" altLang="ja-JP" sz="1200" dirty="0">
                <a:latin typeface="+mn-ea"/>
                <a:ea typeface="ＭＳ Ｐゴシック" pitchFamily="50" charset="-128"/>
              </a:rPr>
              <a:t>駅ある</a:t>
            </a:r>
            <a:endParaRPr lang="en-US" altLang="ja-JP" sz="1200" dirty="0">
              <a:latin typeface="+mn-ea"/>
              <a:ea typeface="ＭＳ Ｐゴシック" pitchFamily="50" charset="-128"/>
            </a:endParaRPr>
          </a:p>
          <a:p>
            <a:pPr marL="85725">
              <a:lnSpc>
                <a:spcPts val="1000"/>
              </a:lnSpc>
              <a:spcBef>
                <a:spcPct val="50000"/>
              </a:spcBef>
              <a:defRPr/>
            </a:pPr>
            <a:r>
              <a:rPr lang="ja-JP" altLang="ja-JP" sz="1200" dirty="0">
                <a:latin typeface="+mn-ea"/>
                <a:ea typeface="ＭＳ Ｐゴシック" pitchFamily="50" charset="-128"/>
              </a:rPr>
              <a:t>○病院・診療所数は</a:t>
            </a:r>
            <a:r>
              <a:rPr lang="en-US" altLang="ja-JP" sz="1200" dirty="0">
                <a:latin typeface="+mn-ea"/>
                <a:ea typeface="ＭＳ Ｐゴシック" pitchFamily="50" charset="-128"/>
              </a:rPr>
              <a:t>1,110</a:t>
            </a:r>
            <a:r>
              <a:rPr lang="ja-JP" altLang="ja-JP" sz="1200" dirty="0">
                <a:latin typeface="+mn-ea"/>
                <a:ea typeface="ＭＳ Ｐゴシック" pitchFamily="50" charset="-128"/>
              </a:rPr>
              <a:t>カ所で、千人あたりの病院・診療所数は</a:t>
            </a:r>
            <a:r>
              <a:rPr lang="en-US" altLang="ja-JP" sz="1200" dirty="0">
                <a:latin typeface="+mn-ea"/>
                <a:ea typeface="ＭＳ Ｐゴシック" pitchFamily="50" charset="-128"/>
              </a:rPr>
              <a:t>3.5</a:t>
            </a:r>
            <a:r>
              <a:rPr lang="ja-JP" altLang="ja-JP" sz="1200" dirty="0">
                <a:latin typeface="+mn-ea"/>
                <a:ea typeface="ＭＳ Ｐゴシック" pitchFamily="50" charset="-128"/>
              </a:rPr>
              <a:t>カ所</a:t>
            </a:r>
            <a:r>
              <a:rPr lang="ja-JP" altLang="en-US" sz="1200" dirty="0">
                <a:latin typeface="+mn-ea"/>
                <a:ea typeface="ＭＳ Ｐゴシック" pitchFamily="50" charset="-128"/>
              </a:rPr>
              <a:t>である</a:t>
            </a:r>
            <a:endParaRPr lang="ja-JP" altLang="ja-JP" sz="1200" dirty="0">
              <a:latin typeface="+mn-ea"/>
              <a:ea typeface="ＭＳ Ｐゴシック" pitchFamily="50" charset="-128"/>
            </a:endParaRPr>
          </a:p>
        </p:txBody>
      </p:sp>
      <p:graphicFrame>
        <p:nvGraphicFramePr>
          <p:cNvPr id="18" name="Group 22"/>
          <p:cNvGraphicFramePr>
            <a:graphicFrameLocks noGrp="1"/>
          </p:cNvGraphicFramePr>
          <p:nvPr/>
        </p:nvGraphicFramePr>
        <p:xfrm>
          <a:off x="831850" y="4095750"/>
          <a:ext cx="2012950" cy="2160588"/>
        </p:xfrm>
        <a:graphic>
          <a:graphicData uri="http://schemas.openxmlformats.org/drawingml/2006/table">
            <a:tbl>
              <a:tblPr/>
              <a:tblGrid>
                <a:gridCol w="249636"/>
                <a:gridCol w="935636"/>
                <a:gridCol w="827678"/>
              </a:tblGrid>
              <a:tr h="360098">
                <a:tc gridSpan="2">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非建物用途</a:t>
                      </a:r>
                    </a:p>
                  </a:txBody>
                  <a:tcPr marL="53979" marR="53979" marT="46813" marB="46813"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66"/>
                    </a:solidFill>
                  </a:tcPr>
                </a:tc>
                <a:tc hMerge="1">
                  <a:txBody>
                    <a:bodyPr/>
                    <a:lstStyle/>
                    <a:p>
                      <a:endParaRPr kumimoji="1" lang="ja-JP" altLang="en-US"/>
                    </a:p>
                  </a:txBody>
                  <a:tcPr/>
                </a:tc>
                <a:tc>
                  <a:txBody>
                    <a:bodyPr/>
                    <a:lstStyle/>
                    <a:p>
                      <a:pPr algn="ctr" fontAlgn="ctr"/>
                      <a:r>
                        <a:rPr lang="en-US" altLang="ja-JP" sz="1000" b="0" i="0" u="none" strike="noStrike" dirty="0" smtClean="0">
                          <a:latin typeface="ＭＳ Ｐゴシック" pitchFamily="50" charset="-128"/>
                          <a:ea typeface="ＭＳ Ｐゴシック" pitchFamily="50" charset="-128"/>
                        </a:rPr>
                        <a:t>48.3%</a:t>
                      </a:r>
                      <a:endParaRPr lang="en-US" altLang="ja-JP" sz="1000" b="0" i="0" u="none" strike="noStrike" dirty="0">
                        <a:latin typeface="ＭＳ Ｐゴシック" pitchFamily="50" charset="-128"/>
                        <a:ea typeface="ＭＳ Ｐゴシック" pitchFamily="50" charset="-128"/>
                      </a:endParaRPr>
                    </a:p>
                  </a:txBody>
                  <a:tcPr marL="9521" marR="9521" marT="9528"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66"/>
                    </a:solidFill>
                  </a:tcPr>
                </a:tc>
              </a:tr>
              <a:tr h="360098">
                <a:tc rowSpan="5">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内訳</a:t>
                      </a:r>
                    </a:p>
                  </a:txBody>
                  <a:tcPr marL="53979" marR="53979" marT="46813" marB="46813" vert="eaVert"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道路</a:t>
                      </a:r>
                    </a:p>
                  </a:txBody>
                  <a:tcPr marL="53979" marR="53979" marT="46813" marB="4681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c>
                  <a:txBody>
                    <a:bodyPr/>
                    <a:lstStyle/>
                    <a:p>
                      <a:pPr algn="ctr" fontAlgn="ctr"/>
                      <a:r>
                        <a:rPr lang="en-US" altLang="ja-JP" sz="1000" b="0" i="0" u="none" strike="noStrike" dirty="0" smtClean="0">
                          <a:latin typeface="ＭＳ Ｐゴシック"/>
                        </a:rPr>
                        <a:t>45.3%</a:t>
                      </a:r>
                      <a:endParaRPr lang="en-US" altLang="ja-JP" sz="1000" b="0" i="0" u="none" strike="noStrike" dirty="0">
                        <a:latin typeface="ＭＳ Ｐゴシック"/>
                      </a:endParaRPr>
                    </a:p>
                  </a:txBody>
                  <a:tcPr marL="0" marR="0" marT="0"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r>
              <a:tr h="360098">
                <a:tc vMerge="1">
                  <a:txBody>
                    <a:bodyPr/>
                    <a:lstStyle/>
                    <a:p>
                      <a:endParaRPr kumimoji="1" lang="ja-JP" altLang="en-US"/>
                    </a:p>
                  </a:txBody>
                  <a:tcPr/>
                </a:tc>
                <a:tc>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水面</a:t>
                      </a:r>
                    </a:p>
                  </a:txBody>
                  <a:tcPr marL="53979" marR="53979" marT="46813" marB="4681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c>
                  <a:txBody>
                    <a:bodyPr/>
                    <a:lstStyle/>
                    <a:p>
                      <a:pPr algn="ctr" fontAlgn="ctr"/>
                      <a:r>
                        <a:rPr lang="en-US" altLang="ja-JP" sz="1000" b="0" i="0" u="none" strike="noStrike" dirty="0" smtClean="0">
                          <a:latin typeface="ＭＳ Ｐゴシック"/>
                        </a:rPr>
                        <a:t>23.0%</a:t>
                      </a:r>
                      <a:endParaRPr lang="en-US" altLang="ja-JP" sz="1000" b="0" i="0" u="none" strike="noStrike" dirty="0">
                        <a:latin typeface="ＭＳ Ｐゴシック"/>
                      </a:endParaRPr>
                    </a:p>
                  </a:txBody>
                  <a:tcPr marL="0" marR="0" marT="0"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r>
              <a:tr h="360098">
                <a:tc vMerge="1">
                  <a:txBody>
                    <a:bodyPr/>
                    <a:lstStyle/>
                    <a:p>
                      <a:endParaRPr kumimoji="1" lang="ja-JP" altLang="en-US"/>
                    </a:p>
                  </a:txBody>
                  <a:tcPr/>
                </a:tc>
                <a:tc>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公園緑地</a:t>
                      </a:r>
                    </a:p>
                  </a:txBody>
                  <a:tcPr marL="53979" marR="53979" marT="46813" marB="4681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c>
                  <a:txBody>
                    <a:bodyPr/>
                    <a:lstStyle/>
                    <a:p>
                      <a:pPr algn="ctr" fontAlgn="ctr"/>
                      <a:r>
                        <a:rPr lang="en-US" altLang="ja-JP" sz="1000" b="0" i="0" u="none" strike="noStrike" dirty="0" smtClean="0">
                          <a:latin typeface="ＭＳ Ｐゴシック"/>
                        </a:rPr>
                        <a:t>12.6%</a:t>
                      </a:r>
                      <a:endParaRPr lang="en-US" altLang="ja-JP" sz="1000" b="0" i="0" u="none" strike="noStrike" dirty="0">
                        <a:latin typeface="ＭＳ Ｐゴシック"/>
                      </a:endParaRPr>
                    </a:p>
                  </a:txBody>
                  <a:tcPr marL="0" marR="0" marT="0"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r>
              <a:tr h="360098">
                <a:tc vMerge="1">
                  <a:txBody>
                    <a:bodyPr/>
                    <a:lstStyle/>
                    <a:p>
                      <a:endParaRPr kumimoji="1" lang="ja-JP" altLang="en-US"/>
                    </a:p>
                  </a:txBody>
                  <a:tcPr/>
                </a:tc>
                <a:tc>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農地</a:t>
                      </a:r>
                    </a:p>
                  </a:txBody>
                  <a:tcPr marL="53979" marR="53979" marT="46813" marB="4681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3175" cap="flat" cmpd="sng" algn="ctr">
                      <a:solidFill>
                        <a:schemeClr val="tx1"/>
                      </a:solidFill>
                      <a:prstDash val="dash"/>
                      <a:round/>
                      <a:headEnd type="none" w="med" len="med"/>
                      <a:tailEnd type="none" w="med" len="med"/>
                    </a:lnB>
                    <a:lnTlToBr>
                      <a:noFill/>
                    </a:lnTlToBr>
                    <a:lnBlToTr>
                      <a:noFill/>
                    </a:lnBlToTr>
                    <a:noFill/>
                  </a:tcPr>
                </a:tc>
                <a:tc>
                  <a:txBody>
                    <a:bodyPr/>
                    <a:lstStyle/>
                    <a:p>
                      <a:pPr algn="ctr" fontAlgn="ctr"/>
                      <a:r>
                        <a:rPr lang="en-US" altLang="ja-JP" sz="1000" b="0" i="0" u="none" strike="noStrike" dirty="0" smtClean="0">
                          <a:latin typeface="ＭＳ Ｐゴシック"/>
                        </a:rPr>
                        <a:t>0.0%</a:t>
                      </a:r>
                      <a:endParaRPr lang="en-US" altLang="ja-JP" sz="1000" b="0" i="0" u="none" strike="noStrike" dirty="0">
                        <a:latin typeface="ＭＳ Ｐゴシック"/>
                      </a:endParaRPr>
                    </a:p>
                  </a:txBody>
                  <a:tcPr marL="0" marR="0" marT="0"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3175" cap="flat" cmpd="sng" algn="ctr">
                      <a:solidFill>
                        <a:schemeClr val="tx1"/>
                      </a:solidFill>
                      <a:prstDash val="dash"/>
                      <a:round/>
                      <a:headEnd type="none" w="med" len="med"/>
                      <a:tailEnd type="none" w="med" len="med"/>
                    </a:lnB>
                    <a:lnTlToBr>
                      <a:noFill/>
                    </a:lnTlToBr>
                    <a:lnBlToTr>
                      <a:noFill/>
                    </a:lnBlToTr>
                    <a:noFill/>
                  </a:tcPr>
                </a:tc>
              </a:tr>
              <a:tr h="360098">
                <a:tc vMerge="1">
                  <a:txBody>
                    <a:bodyPr/>
                    <a:lstStyle/>
                    <a:p>
                      <a:pPr marL="0" marR="0" lvl="0" indent="0" algn="ctr" defTabSz="914400" rtl="0" eaLnBrk="1" fontAlgn="base" latinLnBrk="0" hangingPunct="1">
                        <a:lnSpc>
                          <a:spcPct val="90000"/>
                        </a:lnSpc>
                        <a:spcBef>
                          <a:spcPct val="0"/>
                        </a:spcBef>
                        <a:spcAft>
                          <a:spcPct val="0"/>
                        </a:spcAft>
                        <a:buClrTx/>
                        <a:buSzTx/>
                        <a:buFontTx/>
                        <a:buNone/>
                        <a:tabLst/>
                      </a:pPr>
                      <a:endPar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54000" marR="54000" marT="46800" marB="46800" vert="eaVert"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その他</a:t>
                      </a:r>
                    </a:p>
                  </a:txBody>
                  <a:tcPr marL="53979" marR="53979" marT="46813" marB="4681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175" cap="flat" cmpd="sng" algn="ctr">
                      <a:solidFill>
                        <a:schemeClr val="tx1"/>
                      </a:solidFill>
                      <a:prstDash val="dash"/>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algn="ctr" fontAlgn="ctr"/>
                      <a:r>
                        <a:rPr lang="en-US" altLang="ja-JP" sz="1000" b="0" i="0" u="none" strike="noStrike" dirty="0" smtClean="0">
                          <a:latin typeface="ＭＳ Ｐゴシック"/>
                        </a:rPr>
                        <a:t>19.1%</a:t>
                      </a:r>
                      <a:endParaRPr lang="en-US" altLang="ja-JP" sz="1000" b="0" i="0" u="none" strike="noStrike" dirty="0">
                        <a:latin typeface="ＭＳ Ｐゴシック"/>
                      </a:endParaRPr>
                    </a:p>
                  </a:txBody>
                  <a:tcPr marL="0" marR="0" marT="0"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3175" cap="flat" cmpd="sng" algn="ctr">
                      <a:solidFill>
                        <a:schemeClr val="tx1"/>
                      </a:solidFill>
                      <a:prstDash val="dash"/>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r>
            </a:tbl>
          </a:graphicData>
        </a:graphic>
      </p:graphicFrame>
      <p:graphicFrame>
        <p:nvGraphicFramePr>
          <p:cNvPr id="16" name="グラフ 15"/>
          <p:cNvGraphicFramePr>
            <a:graphicFrameLocks/>
          </p:cNvGraphicFramePr>
          <p:nvPr/>
        </p:nvGraphicFramePr>
        <p:xfrm>
          <a:off x="2987824" y="1411957"/>
          <a:ext cx="2811600" cy="2638800"/>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19" name="グラフ 18"/>
          <p:cNvGraphicFramePr>
            <a:graphicFrameLocks/>
          </p:cNvGraphicFramePr>
          <p:nvPr/>
        </p:nvGraphicFramePr>
        <p:xfrm>
          <a:off x="2881624" y="4221088"/>
          <a:ext cx="3024000" cy="2494800"/>
        </p:xfrm>
        <a:graphic>
          <a:graphicData uri="http://schemas.openxmlformats.org/drawingml/2006/chart">
            <c:chart xmlns:c="http://schemas.openxmlformats.org/drawingml/2006/chart" xmlns:r="http://schemas.openxmlformats.org/officeDocument/2006/relationships" r:id="rId3"/>
          </a:graphicData>
        </a:graphic>
      </p:graphicFrame>
      <p:sp>
        <p:nvSpPr>
          <p:cNvPr id="17" name="正方形/長方形 27"/>
          <p:cNvSpPr>
            <a:spLocks noChangeArrowheads="1"/>
          </p:cNvSpPr>
          <p:nvPr/>
        </p:nvSpPr>
        <p:spPr bwMode="auto">
          <a:xfrm>
            <a:off x="8112125" y="24526"/>
            <a:ext cx="1031875" cy="261610"/>
          </a:xfrm>
          <a:prstGeom prst="rect">
            <a:avLst/>
          </a:prstGeom>
          <a:noFill/>
          <a:ln w="9525">
            <a:noFill/>
            <a:miter lim="800000"/>
            <a:headEnd/>
            <a:tailEnd/>
          </a:ln>
        </p:spPr>
        <p:txBody>
          <a:bodyPr>
            <a:spAutoFit/>
          </a:bodyPr>
          <a:lstStyle/>
          <a:p>
            <a:pPr algn="r"/>
            <a:r>
              <a:rPr lang="ja-JP" altLang="en-US" sz="1100" b="1" dirty="0" smtClean="0">
                <a:solidFill>
                  <a:srgbClr val="000000"/>
                </a:solidFill>
                <a:latin typeface="ＭＳ Ｐゴシック" charset="-128"/>
                <a:ea typeface="Meiryo UI" pitchFamily="50" charset="-128"/>
                <a:cs typeface="Meiryo UI" pitchFamily="50" charset="-128"/>
              </a:rPr>
              <a:t>すがた</a:t>
            </a:r>
            <a:r>
              <a:rPr lang="en-US" altLang="ja-JP" sz="1100" b="1" dirty="0" smtClean="0">
                <a:solidFill>
                  <a:srgbClr val="000000"/>
                </a:solidFill>
                <a:latin typeface="ＭＳ Ｐゴシック" charset="-128"/>
                <a:ea typeface="Meiryo UI" pitchFamily="50" charset="-128"/>
                <a:cs typeface="Meiryo UI" pitchFamily="50" charset="-128"/>
              </a:rPr>
              <a:t>-</a:t>
            </a:r>
            <a:r>
              <a:rPr lang="ja-JP" altLang="en-US" sz="1100" b="1" dirty="0" smtClean="0">
                <a:solidFill>
                  <a:srgbClr val="000000"/>
                </a:solidFill>
                <a:latin typeface="ＭＳ Ｐゴシック" charset="-128"/>
                <a:ea typeface="Meiryo UI" pitchFamily="50" charset="-128"/>
                <a:cs typeface="Meiryo UI" pitchFamily="50" charset="-128"/>
              </a:rPr>
              <a:t>３４</a:t>
            </a:r>
            <a:endParaRPr lang="ja-JP" altLang="en-US" sz="1200" b="1" dirty="0">
              <a:solidFill>
                <a:srgbClr val="000000"/>
              </a:solidFill>
              <a:latin typeface="ＭＳ Ｐゴシック" charset="-128"/>
              <a:ea typeface="Meiryo UI" pitchFamily="50" charset="-128"/>
              <a:cs typeface="Meiryo UI" pitchFamily="50" charset="-128"/>
            </a:endParaRPr>
          </a:p>
        </p:txBody>
      </p:sp>
    </p:spTree>
  </p:cSld>
  <p:clrMapOvr>
    <a:masterClrMapping/>
  </p:clrMapOvr>
  <p:timing>
    <p:tnLst>
      <p:par>
        <p:cTn id="1" dur="indefinite" restart="never" nodeType="tmRoot"/>
      </p:par>
    </p:tnLst>
  </p:timing>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914" name="正方形/長方形 25"/>
          <p:cNvSpPr>
            <a:spLocks noChangeArrowheads="1"/>
          </p:cNvSpPr>
          <p:nvPr/>
        </p:nvSpPr>
        <p:spPr bwMode="gray">
          <a:xfrm>
            <a:off x="0" y="2924175"/>
            <a:ext cx="9144000" cy="1009650"/>
          </a:xfrm>
          <a:prstGeom prst="rect">
            <a:avLst/>
          </a:prstGeom>
          <a:solidFill>
            <a:srgbClr val="E6B9B8"/>
          </a:solidFill>
          <a:ln w="22225" algn="ctr">
            <a:solidFill>
              <a:srgbClr val="E6B9B8"/>
            </a:solidFill>
            <a:miter lim="800000"/>
            <a:headEnd/>
            <a:tailEnd/>
          </a:ln>
        </p:spPr>
        <p:txBody>
          <a:bodyPr anchor="ct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algn="ctr" eaLnBrk="1" hangingPunct="1">
              <a:spcBef>
                <a:spcPct val="50000"/>
              </a:spcBef>
              <a:buFont typeface="Wingdings" pitchFamily="2" charset="2"/>
              <a:buNone/>
            </a:pPr>
            <a:r>
              <a:rPr lang="ja-JP" altLang="en-US" sz="2400" b="1">
                <a:latin typeface="ＭＳ Ｐゴシック" charset="-128"/>
              </a:rPr>
              <a:t>第六区</a:t>
            </a:r>
          </a:p>
          <a:p>
            <a:pPr algn="ctr" eaLnBrk="1" hangingPunct="1">
              <a:spcBef>
                <a:spcPct val="50000"/>
              </a:spcBef>
              <a:buFont typeface="Wingdings" pitchFamily="2" charset="2"/>
              <a:buNone/>
            </a:pPr>
            <a:r>
              <a:rPr lang="ja-JP" altLang="en-US" sz="2400" b="1">
                <a:latin typeface="ＭＳ Ｐゴシック" charset="-128"/>
              </a:rPr>
              <a:t>（天王寺区・生野区・阿倍野区）</a:t>
            </a:r>
            <a:endParaRPr lang="ja-JP" altLang="en-US" sz="2400" b="1">
              <a:latin typeface="HGS創英角ｺﾞｼｯｸUB" pitchFamily="50" charset="-128"/>
            </a:endParaRPr>
          </a:p>
        </p:txBody>
      </p:sp>
      <p:sp>
        <p:nvSpPr>
          <p:cNvPr id="3" name="正方形/長方形 27"/>
          <p:cNvSpPr>
            <a:spLocks noChangeArrowheads="1"/>
          </p:cNvSpPr>
          <p:nvPr/>
        </p:nvSpPr>
        <p:spPr bwMode="auto">
          <a:xfrm>
            <a:off x="8112125" y="6637006"/>
            <a:ext cx="1031875" cy="261937"/>
          </a:xfrm>
          <a:prstGeom prst="rect">
            <a:avLst/>
          </a:prstGeom>
          <a:noFill/>
          <a:ln w="9525">
            <a:noFill/>
            <a:miter lim="800000"/>
            <a:headEnd/>
            <a:tailEnd/>
          </a:ln>
        </p:spPr>
        <p:txBody>
          <a:bodyPr>
            <a:spAutoFit/>
          </a:bodyPr>
          <a:lstStyle/>
          <a:p>
            <a:pPr algn="r"/>
            <a:r>
              <a:rPr lang="ja-JP" altLang="en-US" sz="1100" b="1" dirty="0" smtClean="0">
                <a:solidFill>
                  <a:srgbClr val="000000"/>
                </a:solidFill>
                <a:latin typeface="ＭＳ Ｐゴシック" charset="-128"/>
                <a:ea typeface="Meiryo UI" pitchFamily="50" charset="-128"/>
                <a:cs typeface="Meiryo UI" pitchFamily="50" charset="-128"/>
              </a:rPr>
              <a:t>すがた</a:t>
            </a:r>
            <a:r>
              <a:rPr lang="en-US" altLang="ja-JP" sz="1100" b="1" dirty="0" smtClean="0">
                <a:solidFill>
                  <a:srgbClr val="000000"/>
                </a:solidFill>
                <a:latin typeface="ＭＳ Ｐゴシック" charset="-128"/>
                <a:ea typeface="Meiryo UI" pitchFamily="50" charset="-128"/>
                <a:cs typeface="Meiryo UI" pitchFamily="50" charset="-128"/>
              </a:rPr>
              <a:t>-</a:t>
            </a:r>
            <a:r>
              <a:rPr lang="ja-JP" altLang="en-US" sz="1100" b="1" dirty="0" smtClean="0">
                <a:solidFill>
                  <a:srgbClr val="000000"/>
                </a:solidFill>
                <a:latin typeface="ＭＳ Ｐゴシック" charset="-128"/>
                <a:ea typeface="Meiryo UI" pitchFamily="50" charset="-128"/>
                <a:cs typeface="Meiryo UI" pitchFamily="50" charset="-128"/>
              </a:rPr>
              <a:t>３５</a:t>
            </a:r>
            <a:endParaRPr lang="ja-JP" altLang="en-US" sz="1200" b="1" dirty="0">
              <a:solidFill>
                <a:srgbClr val="000000"/>
              </a:solidFill>
              <a:latin typeface="ＭＳ Ｐゴシック" charset="-128"/>
              <a:ea typeface="Meiryo UI" pitchFamily="50" charset="-128"/>
              <a:cs typeface="Meiryo UI" pitchFamily="50" charset="-128"/>
            </a:endParaRPr>
          </a:p>
        </p:txBody>
      </p:sp>
    </p:spTree>
  </p:cSld>
  <p:clrMapOvr>
    <a:masterClrMapping/>
  </p:clrMapOvr>
  <p:timing>
    <p:tnLst>
      <p:par>
        <p:cTn id="1" dur="indefinite" restart="never" nodeType="tmRoot"/>
      </p:par>
    </p:tnLst>
  </p:timing>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938" name="正方形/長方形 25"/>
          <p:cNvSpPr>
            <a:spLocks noChangeArrowheads="1"/>
          </p:cNvSpPr>
          <p:nvPr/>
        </p:nvSpPr>
        <p:spPr bwMode="gray">
          <a:xfrm>
            <a:off x="0" y="0"/>
            <a:ext cx="9144000" cy="360000"/>
          </a:xfrm>
          <a:prstGeom prst="rect">
            <a:avLst/>
          </a:prstGeom>
          <a:solidFill>
            <a:srgbClr val="E6B9B8"/>
          </a:solidFill>
          <a:ln w="22225" algn="ctr">
            <a:solidFill>
              <a:srgbClr val="E6B9B8"/>
            </a:solidFill>
            <a:miter lim="800000"/>
            <a:headEnd/>
            <a:tailEnd/>
          </a:ln>
        </p:spPr>
        <p:txBody>
          <a:bodyPr anchor="ct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spcBef>
                <a:spcPct val="50000"/>
              </a:spcBef>
              <a:buFont typeface="Wingdings" pitchFamily="2" charset="2"/>
              <a:buNone/>
            </a:pPr>
            <a:r>
              <a:rPr lang="ja-JP" altLang="en-US" sz="2000" b="1" dirty="0">
                <a:latin typeface="HGS創英角ｺﾞｼｯｸUB" pitchFamily="50" charset="-128"/>
              </a:rPr>
              <a:t>　</a:t>
            </a:r>
            <a:r>
              <a:rPr lang="ja-JP" altLang="en-US" sz="2000" b="1" dirty="0">
                <a:latin typeface="Meiryo UI" panose="020B0604030504040204" pitchFamily="50" charset="-128"/>
                <a:ea typeface="Meiryo UI" panose="020B0604030504040204" pitchFamily="50" charset="-128"/>
                <a:cs typeface="Meiryo UI" panose="020B0604030504040204" pitchFamily="50" charset="-128"/>
              </a:rPr>
              <a:t>第六区（天王寺区・生野区・阿倍野区）</a:t>
            </a:r>
          </a:p>
        </p:txBody>
      </p:sp>
      <p:sp>
        <p:nvSpPr>
          <p:cNvPr id="39940" name="タイトル 3"/>
          <p:cNvSpPr txBox="1">
            <a:spLocks/>
          </p:cNvSpPr>
          <p:nvPr/>
        </p:nvSpPr>
        <p:spPr bwMode="auto">
          <a:xfrm>
            <a:off x="4019550" y="549275"/>
            <a:ext cx="5040313" cy="6192838"/>
          </a:xfrm>
          <a:prstGeom prst="rect">
            <a:avLst/>
          </a:prstGeom>
          <a:noFill/>
          <a:ln w="22225" algn="ctr">
            <a:solidFill>
              <a:schemeClr val="accent2"/>
            </a:solidFill>
            <a:miter lim="800000"/>
            <a:headEnd/>
            <a:tailEnd/>
          </a:ln>
          <a:extLst>
            <a:ext uri="{909E8E84-426E-40DD-AFC4-6F175D3DCCD1}">
              <a14:hiddenFill xmlns="" xmlns:a14="http://schemas.microsoft.com/office/drawing/2010/main">
                <a:solidFill>
                  <a:srgbClr val="FFFFFF"/>
                </a:solidFill>
              </a14:hiddenFill>
            </a:ext>
          </a:extLst>
        </p:spPr>
        <p:txBody>
          <a:bodyPr/>
          <a:lstStyle>
            <a:lvl1pPr marL="171450" indent="-171450"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buFont typeface="Wingdings" pitchFamily="2" charset="2"/>
              <a:buChar char="u"/>
            </a:pPr>
            <a:endParaRPr lang="en-US" altLang="ja-JP" sz="900">
              <a:solidFill>
                <a:srgbClr val="000000"/>
              </a:solidFill>
              <a:latin typeface="Meiryo UI" pitchFamily="50" charset="-128"/>
              <a:ea typeface="Meiryo UI" pitchFamily="50" charset="-128"/>
              <a:cs typeface="Meiryo UI" pitchFamily="50" charset="-128"/>
            </a:endParaRPr>
          </a:p>
        </p:txBody>
      </p:sp>
      <p:sp>
        <p:nvSpPr>
          <p:cNvPr id="39941" name="タイトル 3"/>
          <p:cNvSpPr>
            <a:spLocks/>
          </p:cNvSpPr>
          <p:nvPr/>
        </p:nvSpPr>
        <p:spPr bwMode="auto">
          <a:xfrm>
            <a:off x="114299" y="549275"/>
            <a:ext cx="3776663" cy="6192838"/>
          </a:xfrm>
          <a:prstGeom prst="rect">
            <a:avLst/>
          </a:prstGeom>
          <a:noFill/>
          <a:ln w="22225" algn="ctr">
            <a:solidFill>
              <a:schemeClr val="accent2"/>
            </a:solidFill>
            <a:miter lim="800000"/>
            <a:headEnd/>
            <a:tailEnd/>
          </a:ln>
          <a:extLst>
            <a:ext uri="{909E8E84-426E-40DD-AFC4-6F175D3DCCD1}">
              <a14:hiddenFill xmlns="" xmlns:a14="http://schemas.microsoft.com/office/drawing/2010/main">
                <a:solidFill>
                  <a:srgbClr val="FFFFFF"/>
                </a:solidFill>
              </a14:hiddenFill>
            </a:ext>
          </a:extLst>
        </p:spPr>
        <p:txBody>
          <a:bodyPr lIns="72000" rIns="36000"/>
          <a:lstStyle>
            <a:lvl1pPr marL="85725" indent="-85725"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lnSpc>
                <a:spcPct val="40000"/>
              </a:lnSpc>
              <a:buFont typeface="Wingdings" pitchFamily="2" charset="2"/>
              <a:buNone/>
            </a:pPr>
            <a:r>
              <a:rPr lang="ja-JP" altLang="en-US" sz="1000">
                <a:solidFill>
                  <a:srgbClr val="000000"/>
                </a:solidFill>
                <a:latin typeface="HGP創英角ｺﾞｼｯｸUB" pitchFamily="50" charset="-128"/>
                <a:ea typeface="HGP創英角ｺﾞｼｯｸUB" pitchFamily="50" charset="-128"/>
              </a:rPr>
              <a:t>　　　　　　　　　　　　　　　　　　　　　　　</a:t>
            </a:r>
            <a:endParaRPr lang="ja-JP" altLang="en-US" sz="800">
              <a:solidFill>
                <a:srgbClr val="000000"/>
              </a:solidFill>
              <a:latin typeface="HGP創英角ｺﾞｼｯｸUB" pitchFamily="50" charset="-128"/>
              <a:ea typeface="HGP創英角ｺﾞｼｯｸUB" pitchFamily="50" charset="-128"/>
            </a:endParaRPr>
          </a:p>
        </p:txBody>
      </p:sp>
      <p:sp>
        <p:nvSpPr>
          <p:cNvPr id="3" name="テキスト ボックス 24"/>
          <p:cNvSpPr txBox="1"/>
          <p:nvPr/>
        </p:nvSpPr>
        <p:spPr bwMode="gray">
          <a:xfrm>
            <a:off x="209178" y="620713"/>
            <a:ext cx="1223962" cy="215900"/>
          </a:xfrm>
          <a:prstGeom prst="rect">
            <a:avLst/>
          </a:prstGeom>
          <a:solidFill>
            <a:schemeClr val="accent2">
              <a:lumMod val="75000"/>
            </a:schemeClr>
          </a:solidFill>
          <a:ln w="22225">
            <a:solidFill>
              <a:schemeClr val="accent2">
                <a:lumMod val="75000"/>
              </a:schemeClr>
            </a:solidFill>
          </a:ln>
        </p:spPr>
        <p:txBody>
          <a:bodyPr lIns="0" tIns="0" rIns="0" bIns="0" anchor="ctr">
            <a:spAutoFit/>
          </a:bodyPr>
          <a:lstStyle/>
          <a:p>
            <a:pPr algn="ctr">
              <a:defRPr/>
            </a:pPr>
            <a:r>
              <a:rPr lang="ja-JP" altLang="en-US" sz="1200" b="1" dirty="0">
                <a:solidFill>
                  <a:schemeClr val="bg1"/>
                </a:solidFill>
                <a:latin typeface="ＭＳ Ｐゴシック" pitchFamily="50" charset="-128"/>
                <a:ea typeface="ＭＳ Ｐゴシック" pitchFamily="50" charset="-128"/>
              </a:rPr>
              <a:t>総合区の概要</a:t>
            </a:r>
          </a:p>
        </p:txBody>
      </p:sp>
      <p:sp>
        <p:nvSpPr>
          <p:cNvPr id="39943" name="Text Box 8"/>
          <p:cNvSpPr txBox="1">
            <a:spLocks noChangeArrowheads="1"/>
          </p:cNvSpPr>
          <p:nvPr/>
        </p:nvSpPr>
        <p:spPr bwMode="auto">
          <a:xfrm>
            <a:off x="74613" y="2693988"/>
            <a:ext cx="1223962" cy="2603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57150" cmpd="thickThin" algn="ctr">
                <a:solidFill>
                  <a:srgbClr val="000000"/>
                </a:solidFill>
                <a:miter lim="800000"/>
                <a:headEnd/>
                <a:tailEnd/>
              </a14:hiddenLine>
            </a:ext>
          </a:extLst>
        </p:spPr>
        <p:txBody>
          <a:bodyPr>
            <a:spAutoFit/>
          </a:bodyPr>
          <a:lstStyle>
            <a:lvl1pPr marL="85725" indent="-85725"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spcBef>
                <a:spcPct val="50000"/>
              </a:spcBef>
              <a:buFont typeface="Wingdings" pitchFamily="2" charset="2"/>
              <a:buNone/>
            </a:pPr>
            <a:r>
              <a:rPr lang="en-US" altLang="ja-JP" sz="1100" dirty="0" smtClean="0">
                <a:solidFill>
                  <a:srgbClr val="000000"/>
                </a:solidFill>
                <a:latin typeface="HGP創英角ｺﾞｼｯｸUB" pitchFamily="50" charset="-128"/>
                <a:ea typeface="HGP創英角ｺﾞｼｯｸUB" pitchFamily="50" charset="-128"/>
              </a:rPr>
              <a:t>【</a:t>
            </a:r>
            <a:r>
              <a:rPr lang="ja-JP" altLang="en-US" sz="1100" dirty="0" smtClean="0">
                <a:solidFill>
                  <a:srgbClr val="000000"/>
                </a:solidFill>
                <a:latin typeface="HGP創英角ｺﾞｼｯｸUB" pitchFamily="50" charset="-128"/>
                <a:ea typeface="HGP創英角ｺﾞｼｯｸUB" pitchFamily="50" charset="-128"/>
              </a:rPr>
              <a:t>区役所関係</a:t>
            </a:r>
            <a:r>
              <a:rPr lang="en-US" altLang="ja-JP" sz="1100" dirty="0" smtClean="0">
                <a:solidFill>
                  <a:srgbClr val="000000"/>
                </a:solidFill>
                <a:latin typeface="HGP創英角ｺﾞｼｯｸUB" pitchFamily="50" charset="-128"/>
                <a:ea typeface="HGP創英角ｺﾞｼｯｸUB" pitchFamily="50" charset="-128"/>
              </a:rPr>
              <a:t>】</a:t>
            </a:r>
            <a:endParaRPr lang="en-US" altLang="ja-JP" sz="1100" dirty="0">
              <a:solidFill>
                <a:srgbClr val="000000"/>
              </a:solidFill>
              <a:latin typeface="HGP創英角ｺﾞｼｯｸUB" pitchFamily="50" charset="-128"/>
              <a:ea typeface="HGP創英角ｺﾞｼｯｸUB" pitchFamily="50" charset="-128"/>
            </a:endParaRPr>
          </a:p>
        </p:txBody>
      </p:sp>
      <p:sp>
        <p:nvSpPr>
          <p:cNvPr id="39944" name="Text Box 9"/>
          <p:cNvSpPr txBox="1">
            <a:spLocks noChangeArrowheads="1"/>
          </p:cNvSpPr>
          <p:nvPr/>
        </p:nvSpPr>
        <p:spPr bwMode="auto">
          <a:xfrm>
            <a:off x="74613" y="836613"/>
            <a:ext cx="1223962" cy="2603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57150" cmpd="thickThin" algn="ctr">
                <a:solidFill>
                  <a:srgbClr val="000000"/>
                </a:solidFill>
                <a:miter lim="800000"/>
                <a:headEnd/>
                <a:tailEnd/>
              </a14:hiddenLine>
            </a:ext>
          </a:extLst>
        </p:spPr>
        <p:txBody>
          <a:bodyPr>
            <a:spAutoFit/>
          </a:bodyPr>
          <a:lstStyle>
            <a:lvl1pPr marL="85725" indent="-85725"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spcBef>
                <a:spcPct val="50000"/>
              </a:spcBef>
              <a:buFont typeface="Wingdings" pitchFamily="2" charset="2"/>
              <a:buNone/>
            </a:pPr>
            <a:r>
              <a:rPr lang="en-US" altLang="ja-JP" sz="1100">
                <a:solidFill>
                  <a:srgbClr val="000000"/>
                </a:solidFill>
                <a:latin typeface="HGP創英角ｺﾞｼｯｸUB" pitchFamily="50" charset="-128"/>
                <a:ea typeface="HGP創英角ｺﾞｼｯｸUB" pitchFamily="50" charset="-128"/>
              </a:rPr>
              <a:t>【</a:t>
            </a:r>
            <a:r>
              <a:rPr lang="ja-JP" altLang="en-US" sz="1100">
                <a:solidFill>
                  <a:srgbClr val="000000"/>
                </a:solidFill>
                <a:latin typeface="HGP創英角ｺﾞｼｯｸUB" pitchFamily="50" charset="-128"/>
                <a:ea typeface="HGP創英角ｺﾞｼｯｸUB" pitchFamily="50" charset="-128"/>
              </a:rPr>
              <a:t>人口・面積</a:t>
            </a:r>
            <a:r>
              <a:rPr lang="en-US" altLang="ja-JP" sz="1100">
                <a:solidFill>
                  <a:srgbClr val="000000"/>
                </a:solidFill>
                <a:latin typeface="HGP創英角ｺﾞｼｯｸUB" pitchFamily="50" charset="-128"/>
                <a:ea typeface="HGP創英角ｺﾞｼｯｸUB" pitchFamily="50" charset="-128"/>
              </a:rPr>
              <a:t>】</a:t>
            </a:r>
          </a:p>
        </p:txBody>
      </p:sp>
      <p:sp>
        <p:nvSpPr>
          <p:cNvPr id="39945" name="Text Box 10"/>
          <p:cNvSpPr txBox="1">
            <a:spLocks noChangeArrowheads="1"/>
          </p:cNvSpPr>
          <p:nvPr/>
        </p:nvSpPr>
        <p:spPr bwMode="auto">
          <a:xfrm>
            <a:off x="74613" y="4230688"/>
            <a:ext cx="2592387" cy="2603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57150" cmpd="thickThin" algn="ctr">
                <a:solidFill>
                  <a:srgbClr val="000000"/>
                </a:solidFill>
                <a:miter lim="800000"/>
                <a:headEnd/>
                <a:tailEnd/>
              </a14:hiddenLine>
            </a:ext>
          </a:extLst>
        </p:spPr>
        <p:txBody>
          <a:bodyPr>
            <a:spAutoFit/>
          </a:bodyPr>
          <a:lstStyle>
            <a:lvl1pPr marL="85725" indent="-85725"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spcBef>
                <a:spcPct val="50000"/>
              </a:spcBef>
              <a:buFont typeface="Wingdings" pitchFamily="2" charset="2"/>
              <a:buNone/>
            </a:pPr>
            <a:r>
              <a:rPr lang="en-US" altLang="ja-JP" sz="1100">
                <a:solidFill>
                  <a:srgbClr val="000000"/>
                </a:solidFill>
                <a:latin typeface="HGP創英角ｺﾞｼｯｸUB" pitchFamily="50" charset="-128"/>
                <a:ea typeface="HGP創英角ｺﾞｼｯｸUB" pitchFamily="50" charset="-128"/>
              </a:rPr>
              <a:t>【</a:t>
            </a:r>
            <a:r>
              <a:rPr lang="ja-JP" altLang="en-US" sz="1100">
                <a:solidFill>
                  <a:srgbClr val="000000"/>
                </a:solidFill>
                <a:latin typeface="HGP創英角ｺﾞｼｯｸUB" pitchFamily="50" charset="-128"/>
                <a:ea typeface="HGP創英角ｺﾞｼｯｸUB" pitchFamily="50" charset="-128"/>
              </a:rPr>
              <a:t>市民利用施設</a:t>
            </a:r>
            <a:r>
              <a:rPr lang="ja-JP" altLang="en-US" sz="900">
                <a:solidFill>
                  <a:srgbClr val="000000"/>
                </a:solidFill>
                <a:latin typeface="HGP創英角ｺﾞｼｯｸUB" pitchFamily="50" charset="-128"/>
                <a:ea typeface="HGP創英角ｺﾞｼｯｸUB" pitchFamily="50" charset="-128"/>
              </a:rPr>
              <a:t>（Ｈ</a:t>
            </a:r>
            <a:r>
              <a:rPr lang="en-US" altLang="ja-JP" sz="900">
                <a:solidFill>
                  <a:srgbClr val="000000"/>
                </a:solidFill>
                <a:latin typeface="HGP創英角ｺﾞｼｯｸUB" pitchFamily="50" charset="-128"/>
                <a:ea typeface="HGP創英角ｺﾞｼｯｸUB" pitchFamily="50" charset="-128"/>
              </a:rPr>
              <a:t>29</a:t>
            </a:r>
            <a:r>
              <a:rPr lang="ja-JP" altLang="en-US" sz="900">
                <a:solidFill>
                  <a:srgbClr val="000000"/>
                </a:solidFill>
                <a:latin typeface="HGP創英角ｺﾞｼｯｸUB" pitchFamily="50" charset="-128"/>
                <a:ea typeface="HGP創英角ｺﾞｼｯｸUB" pitchFamily="50" charset="-128"/>
              </a:rPr>
              <a:t>年</a:t>
            </a:r>
            <a:r>
              <a:rPr lang="en-US" altLang="ja-JP" sz="900">
                <a:solidFill>
                  <a:srgbClr val="000000"/>
                </a:solidFill>
                <a:latin typeface="HGP創英角ｺﾞｼｯｸUB" pitchFamily="50" charset="-128"/>
                <a:ea typeface="HGP創英角ｺﾞｼｯｸUB" pitchFamily="50" charset="-128"/>
              </a:rPr>
              <a:t>4</a:t>
            </a:r>
            <a:r>
              <a:rPr lang="ja-JP" altLang="en-US" sz="900">
                <a:solidFill>
                  <a:srgbClr val="000000"/>
                </a:solidFill>
                <a:latin typeface="HGP創英角ｺﾞｼｯｸUB" pitchFamily="50" charset="-128"/>
                <a:ea typeface="HGP創英角ｺﾞｼｯｸUB" pitchFamily="50" charset="-128"/>
              </a:rPr>
              <a:t>月現在）</a:t>
            </a:r>
            <a:r>
              <a:rPr lang="en-US" altLang="ja-JP" sz="1100">
                <a:solidFill>
                  <a:srgbClr val="000000"/>
                </a:solidFill>
                <a:latin typeface="HGP創英角ｺﾞｼｯｸUB" pitchFamily="50" charset="-128"/>
                <a:ea typeface="HGP創英角ｺﾞｼｯｸUB" pitchFamily="50" charset="-128"/>
              </a:rPr>
              <a:t>】</a:t>
            </a:r>
          </a:p>
        </p:txBody>
      </p:sp>
      <p:graphicFrame>
        <p:nvGraphicFramePr>
          <p:cNvPr id="49163" name="Group 11"/>
          <p:cNvGraphicFramePr>
            <a:graphicFrameLocks noGrp="1"/>
          </p:cNvGraphicFramePr>
          <p:nvPr/>
        </p:nvGraphicFramePr>
        <p:xfrm>
          <a:off x="177800" y="1125538"/>
          <a:ext cx="3641725" cy="1368723"/>
        </p:xfrm>
        <a:graphic>
          <a:graphicData uri="http://schemas.openxmlformats.org/drawingml/2006/table">
            <a:tbl>
              <a:tblPr/>
              <a:tblGrid>
                <a:gridCol w="1213908"/>
                <a:gridCol w="1213909"/>
                <a:gridCol w="1213908"/>
              </a:tblGrid>
              <a:tr h="242770">
                <a:tc>
                  <a:txBody>
                    <a:bodyPr/>
                    <a:lstStyle/>
                    <a:p>
                      <a:pPr marL="85725" marR="0" lvl="0" indent="-85725" algn="ctr" defTabSz="914400" rtl="0" eaLnBrk="1" fontAlgn="base" latinLnBrk="0" hangingPunct="1">
                        <a:lnSpc>
                          <a:spcPct val="100000"/>
                        </a:lnSpc>
                        <a:spcBef>
                          <a:spcPct val="50000"/>
                        </a:spcBef>
                        <a:spcAft>
                          <a:spcPct val="0"/>
                        </a:spcAft>
                        <a:buClrTx/>
                        <a:buSzTx/>
                        <a:buFont typeface="Wingdings" pitchFamily="2" charset="2"/>
                        <a:buNone/>
                        <a:tabLst/>
                      </a:pPr>
                      <a:r>
                        <a:rPr kumimoji="1" lang="ja-JP" altLang="en-US" sz="1000" b="0" i="0" u="none" strike="noStrike" cap="none" normalizeH="0" baseline="0" dirty="0" smtClean="0">
                          <a:ln>
                            <a:noFill/>
                          </a:ln>
                          <a:solidFill>
                            <a:srgbClr val="000000"/>
                          </a:solidFill>
                          <a:effectLst/>
                          <a:latin typeface="ＭＳ Ｐゴシック" pitchFamily="50" charset="-128"/>
                          <a:ea typeface="ＭＳ Ｐゴシック" pitchFamily="50" charset="-128"/>
                        </a:rPr>
                        <a:t>人　口</a:t>
                      </a:r>
                      <a:r>
                        <a:rPr kumimoji="1" lang="en-US" altLang="ja-JP" sz="1000" b="0" i="0" u="none" strike="noStrike" cap="none" normalizeH="0" baseline="0" dirty="0" smtClean="0">
                          <a:ln>
                            <a:noFill/>
                          </a:ln>
                          <a:solidFill>
                            <a:srgbClr val="000000"/>
                          </a:solidFill>
                          <a:effectLst/>
                          <a:latin typeface="ＭＳ Ｐゴシック" pitchFamily="50" charset="-128"/>
                          <a:ea typeface="ＭＳ Ｐゴシック" pitchFamily="50" charset="-128"/>
                        </a:rPr>
                        <a:t>〔H27〕</a:t>
                      </a:r>
                    </a:p>
                  </a:txBody>
                  <a:tcPr marL="18000" marR="18000" marT="35983" marB="35983" anchor="ctr" horzOverflow="overflow">
                    <a:lnL w="19050" cap="flat" cmpd="sng" algn="ctr">
                      <a:solidFill>
                        <a:schemeClr val="tx1"/>
                      </a:solidFill>
                      <a:prstDash val="solid"/>
                      <a:round/>
                      <a:headEnd type="none" w="med" len="med"/>
                      <a:tailEnd type="none" w="med" len="med"/>
                    </a:lnL>
                    <a:lnR w="12700" cap="flat" cmpd="thickThin" algn="ctr">
                      <a:solidFill>
                        <a:srgbClr val="000000"/>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thickThin" algn="ctr">
                      <a:solidFill>
                        <a:srgbClr val="000000"/>
                      </a:solidFill>
                      <a:prstDash val="solid"/>
                      <a:round/>
                      <a:headEnd type="none" w="med" len="med"/>
                      <a:tailEnd type="none" w="med" len="med"/>
                    </a:lnB>
                    <a:lnTlToBr>
                      <a:noFill/>
                    </a:lnTlToBr>
                    <a:lnBlToTr>
                      <a:noFill/>
                    </a:lnBlToTr>
                    <a:solidFill>
                      <a:srgbClr val="CCECFF"/>
                    </a:solidFill>
                  </a:tcPr>
                </a:tc>
                <a:tc>
                  <a:txBody>
                    <a:bodyPr/>
                    <a:lstStyle/>
                    <a:p>
                      <a:pPr marL="85725" marR="0" lvl="0" indent="-85725" algn="ctr" defTabSz="914400" rtl="0" eaLnBrk="1" fontAlgn="base" latinLnBrk="0" hangingPunct="1">
                        <a:lnSpc>
                          <a:spcPct val="100000"/>
                        </a:lnSpc>
                        <a:spcBef>
                          <a:spcPct val="50000"/>
                        </a:spcBef>
                        <a:spcAft>
                          <a:spcPct val="0"/>
                        </a:spcAft>
                        <a:buClrTx/>
                        <a:buSzTx/>
                        <a:buFont typeface="Wingdings" pitchFamily="2" charset="2"/>
                        <a:buNone/>
                        <a:tabLst/>
                      </a:pPr>
                      <a:r>
                        <a:rPr kumimoji="1" lang="ja-JP" altLang="en-US" sz="1000" b="0" i="0" u="none" strike="noStrike" cap="none" normalizeH="0" baseline="0" dirty="0" smtClean="0">
                          <a:ln>
                            <a:noFill/>
                          </a:ln>
                          <a:solidFill>
                            <a:srgbClr val="000000"/>
                          </a:solidFill>
                          <a:effectLst/>
                          <a:latin typeface="ＭＳ Ｐゴシック" pitchFamily="50" charset="-128"/>
                          <a:ea typeface="ＭＳ Ｐゴシック" pitchFamily="50" charset="-128"/>
                        </a:rPr>
                        <a:t>将来推計人口</a:t>
                      </a:r>
                      <a:r>
                        <a:rPr kumimoji="1" lang="en-US" altLang="ja-JP" sz="1000" b="0" i="0" u="none" strike="noStrike" cap="none" normalizeH="0" baseline="0" dirty="0" smtClean="0">
                          <a:ln>
                            <a:noFill/>
                          </a:ln>
                          <a:solidFill>
                            <a:srgbClr val="000000"/>
                          </a:solidFill>
                          <a:effectLst/>
                          <a:latin typeface="ＭＳ Ｐゴシック" pitchFamily="50" charset="-128"/>
                          <a:ea typeface="ＭＳ Ｐゴシック" pitchFamily="50" charset="-128"/>
                        </a:rPr>
                        <a:t>〔H37〕</a:t>
                      </a:r>
                    </a:p>
                  </a:txBody>
                  <a:tcPr marL="18000" marR="18000" marT="35983" marB="35983" anchor="ctr" horzOverflow="overflow">
                    <a:lnL w="12700" cap="flat" cmpd="thickThin" algn="ctr">
                      <a:solidFill>
                        <a:srgbClr val="000000"/>
                      </a:solidFill>
                      <a:prstDash val="solid"/>
                      <a:round/>
                      <a:headEnd type="none" w="med" len="med"/>
                      <a:tailEnd type="none" w="med" len="med"/>
                    </a:lnL>
                    <a:lnR w="12700" cap="flat" cmpd="thickThin" algn="ctr">
                      <a:solidFill>
                        <a:srgbClr val="000000"/>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thickThin" algn="ctr">
                      <a:solidFill>
                        <a:srgbClr val="000000"/>
                      </a:solidFill>
                      <a:prstDash val="solid"/>
                      <a:round/>
                      <a:headEnd type="none" w="med" len="med"/>
                      <a:tailEnd type="none" w="med" len="med"/>
                    </a:lnB>
                    <a:lnTlToBr>
                      <a:noFill/>
                    </a:lnTlToBr>
                    <a:lnBlToTr>
                      <a:noFill/>
                    </a:lnBlToTr>
                    <a:solidFill>
                      <a:srgbClr val="CCECFF"/>
                    </a:solidFill>
                  </a:tcPr>
                </a:tc>
                <a:tc>
                  <a:txBody>
                    <a:bodyPr/>
                    <a:lstStyle/>
                    <a:p>
                      <a:pPr marL="85725" marR="0" lvl="0" indent="-85725" algn="ctr" defTabSz="914400" rtl="0" eaLnBrk="1" fontAlgn="base" latinLnBrk="0" hangingPunct="1">
                        <a:lnSpc>
                          <a:spcPct val="100000"/>
                        </a:lnSpc>
                        <a:spcBef>
                          <a:spcPct val="50000"/>
                        </a:spcBef>
                        <a:spcAft>
                          <a:spcPct val="0"/>
                        </a:spcAft>
                        <a:buClrTx/>
                        <a:buSzTx/>
                        <a:buFont typeface="Wingdings" pitchFamily="2" charset="2"/>
                        <a:buNone/>
                        <a:tabLst/>
                      </a:pPr>
                      <a:r>
                        <a:rPr kumimoji="1" lang="ja-JP" altLang="en-US" sz="1000" b="0" i="0" u="none" strike="noStrike" cap="none" normalizeH="0" baseline="0" dirty="0" smtClean="0">
                          <a:ln>
                            <a:noFill/>
                          </a:ln>
                          <a:solidFill>
                            <a:srgbClr val="000000"/>
                          </a:solidFill>
                          <a:effectLst/>
                          <a:latin typeface="ＭＳ Ｐゴシック" pitchFamily="50" charset="-128"/>
                          <a:ea typeface="ＭＳ Ｐゴシック" pitchFamily="50" charset="-128"/>
                        </a:rPr>
                        <a:t>将来推計人口</a:t>
                      </a:r>
                      <a:r>
                        <a:rPr kumimoji="1" lang="en-US" altLang="ja-JP" sz="1000" b="0" i="0" u="none" strike="noStrike" cap="none" normalizeH="0" baseline="0" dirty="0" smtClean="0">
                          <a:ln>
                            <a:noFill/>
                          </a:ln>
                          <a:solidFill>
                            <a:srgbClr val="000000"/>
                          </a:solidFill>
                          <a:effectLst/>
                          <a:latin typeface="ＭＳ Ｐゴシック" pitchFamily="50" charset="-128"/>
                          <a:ea typeface="ＭＳ Ｐゴシック" pitchFamily="50" charset="-128"/>
                        </a:rPr>
                        <a:t>〔H47〕</a:t>
                      </a:r>
                    </a:p>
                  </a:txBody>
                  <a:tcPr marL="18000" marR="18000" marT="35983" marB="35983" anchor="ctr" horzOverflow="overflow">
                    <a:lnL w="12700" cap="flat" cmpd="thickThin"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thickThin" algn="ctr">
                      <a:solidFill>
                        <a:srgbClr val="000000"/>
                      </a:solidFill>
                      <a:prstDash val="solid"/>
                      <a:round/>
                      <a:headEnd type="none" w="med" len="med"/>
                      <a:tailEnd type="none" w="med" len="med"/>
                    </a:lnB>
                    <a:lnTlToBr>
                      <a:noFill/>
                    </a:lnTlToBr>
                    <a:lnBlToTr>
                      <a:noFill/>
                    </a:lnBlToTr>
                    <a:solidFill>
                      <a:srgbClr val="CCECFF"/>
                    </a:solidFill>
                  </a:tcPr>
                </a:tc>
              </a:tr>
              <a:tr h="224291">
                <a:tc>
                  <a:txBody>
                    <a:bodyPr/>
                    <a:lstStyle/>
                    <a:p>
                      <a:pPr marL="85725" marR="0" lvl="0" indent="-85725" algn="ctr" defTabSz="914400" rtl="0" eaLnBrk="1" fontAlgn="base" latinLnBrk="0" hangingPunct="1">
                        <a:lnSpc>
                          <a:spcPct val="100000"/>
                        </a:lnSpc>
                        <a:spcBef>
                          <a:spcPct val="50000"/>
                        </a:spcBef>
                        <a:spcAft>
                          <a:spcPct val="0"/>
                        </a:spcAft>
                        <a:buClrTx/>
                        <a:buSzTx/>
                        <a:buFont typeface="Wingdings" pitchFamily="2" charset="2"/>
                        <a:buNone/>
                        <a:tabLst/>
                      </a:pP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313,522</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人</a:t>
                      </a:r>
                    </a:p>
                  </a:txBody>
                  <a:tcPr marL="18000" marR="18000" marT="35983" marB="35983" anchor="ctr" horzOverflow="overflow">
                    <a:lnL w="19050" cap="flat" cmpd="sng" algn="ctr">
                      <a:solidFill>
                        <a:schemeClr val="tx1"/>
                      </a:solidFill>
                      <a:prstDash val="solid"/>
                      <a:round/>
                      <a:headEnd type="none" w="med" len="med"/>
                      <a:tailEnd type="none" w="med" len="med"/>
                    </a:lnL>
                    <a:lnR w="12700" cap="flat" cmpd="thickThin" algn="ctr">
                      <a:solidFill>
                        <a:srgbClr val="000000"/>
                      </a:solidFill>
                      <a:prstDash val="solid"/>
                      <a:round/>
                      <a:headEnd type="none" w="med" len="med"/>
                      <a:tailEnd type="none" w="med" len="med"/>
                    </a:lnR>
                    <a:lnT w="6350" cap="flat" cmpd="thickThin" algn="ctr">
                      <a:solidFill>
                        <a:srgbClr val="000000"/>
                      </a:solidFill>
                      <a:prstDash val="solid"/>
                      <a:round/>
                      <a:headEnd type="none" w="med" len="med"/>
                      <a:tailEnd type="none" w="med" len="med"/>
                    </a:lnT>
                    <a:lnB w="12700" cap="flat" cmpd="thickThin" algn="ctr">
                      <a:solidFill>
                        <a:srgbClr val="000000"/>
                      </a:solidFill>
                      <a:prstDash val="solid"/>
                      <a:round/>
                      <a:headEnd type="none" w="med" len="med"/>
                      <a:tailEnd type="none" w="med" len="med"/>
                    </a:lnB>
                    <a:lnTlToBr>
                      <a:noFill/>
                    </a:lnTlToBr>
                    <a:lnBlToTr>
                      <a:noFill/>
                    </a:lnBlToTr>
                    <a:noFill/>
                  </a:tcPr>
                </a:tc>
                <a:tc>
                  <a:txBody>
                    <a:bodyPr/>
                    <a:lstStyle/>
                    <a:p>
                      <a:pPr marL="85725" marR="0" lvl="0" indent="-85725" algn="ctr" defTabSz="914400" rtl="0" eaLnBrk="1" fontAlgn="base" latinLnBrk="0" hangingPunct="1">
                        <a:lnSpc>
                          <a:spcPct val="100000"/>
                        </a:lnSpc>
                        <a:spcBef>
                          <a:spcPct val="50000"/>
                        </a:spcBef>
                        <a:spcAft>
                          <a:spcPct val="0"/>
                        </a:spcAft>
                        <a:buClrTx/>
                        <a:buSzTx/>
                        <a:buFont typeface="Wingdings" pitchFamily="2" charset="2"/>
                        <a:buNone/>
                        <a:tabLst/>
                      </a:pP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298,407</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人</a:t>
                      </a:r>
                    </a:p>
                  </a:txBody>
                  <a:tcPr marL="18000" marR="18000" marT="35983" marB="35983" anchor="ctr" horzOverflow="overflow">
                    <a:lnL w="12700" cap="flat" cmpd="thickThin" algn="ctr">
                      <a:solidFill>
                        <a:srgbClr val="000000"/>
                      </a:solidFill>
                      <a:prstDash val="solid"/>
                      <a:round/>
                      <a:headEnd type="none" w="med" len="med"/>
                      <a:tailEnd type="none" w="med" len="med"/>
                    </a:lnL>
                    <a:lnR w="12700" cap="flat" cmpd="thickThin" algn="ctr">
                      <a:solidFill>
                        <a:srgbClr val="000000"/>
                      </a:solidFill>
                      <a:prstDash val="solid"/>
                      <a:round/>
                      <a:headEnd type="none" w="med" len="med"/>
                      <a:tailEnd type="none" w="med" len="med"/>
                    </a:lnR>
                    <a:lnT w="6350" cap="flat" cmpd="thickThin" algn="ctr">
                      <a:solidFill>
                        <a:srgbClr val="000000"/>
                      </a:solidFill>
                      <a:prstDash val="solid"/>
                      <a:round/>
                      <a:headEnd type="none" w="med" len="med"/>
                      <a:tailEnd type="none" w="med" len="med"/>
                    </a:lnT>
                    <a:lnB w="12700" cap="flat" cmpd="thickThin" algn="ctr">
                      <a:solidFill>
                        <a:srgbClr val="000000"/>
                      </a:solidFill>
                      <a:prstDash val="solid"/>
                      <a:round/>
                      <a:headEnd type="none" w="med" len="med"/>
                      <a:tailEnd type="none" w="med" len="med"/>
                    </a:lnB>
                    <a:lnTlToBr>
                      <a:noFill/>
                    </a:lnTlToBr>
                    <a:lnBlToTr>
                      <a:noFill/>
                    </a:lnBlToTr>
                    <a:noFill/>
                  </a:tcPr>
                </a:tc>
                <a:tc>
                  <a:txBody>
                    <a:bodyPr/>
                    <a:lstStyle/>
                    <a:p>
                      <a:pPr marL="85725" marR="0" lvl="0" indent="-85725" algn="ctr" defTabSz="914400" rtl="0" eaLnBrk="1" fontAlgn="base" latinLnBrk="0" hangingPunct="1">
                        <a:lnSpc>
                          <a:spcPct val="100000"/>
                        </a:lnSpc>
                        <a:spcBef>
                          <a:spcPct val="50000"/>
                        </a:spcBef>
                        <a:spcAft>
                          <a:spcPct val="0"/>
                        </a:spcAft>
                        <a:buClrTx/>
                        <a:buSzTx/>
                        <a:buFont typeface="Wingdings" pitchFamily="2" charset="2"/>
                        <a:buNone/>
                        <a:tabLst/>
                      </a:pP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280,490</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人</a:t>
                      </a:r>
                    </a:p>
                  </a:txBody>
                  <a:tcPr marL="18000" marR="18000" marT="35983" marB="35983" anchor="ctr" horzOverflow="overflow">
                    <a:lnL w="12700" cap="flat" cmpd="thickThin"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thickThin" algn="ctr">
                      <a:solidFill>
                        <a:srgbClr val="000000"/>
                      </a:solidFill>
                      <a:prstDash val="solid"/>
                      <a:round/>
                      <a:headEnd type="none" w="med" len="med"/>
                      <a:tailEnd type="none" w="med" len="med"/>
                    </a:lnT>
                    <a:lnB w="12700" cap="flat" cmpd="thickThin" algn="ctr">
                      <a:solidFill>
                        <a:srgbClr val="000000"/>
                      </a:solidFill>
                      <a:prstDash val="solid"/>
                      <a:round/>
                      <a:headEnd type="none" w="med" len="med"/>
                      <a:tailEnd type="none" w="med" len="med"/>
                    </a:lnB>
                    <a:lnTlToBr>
                      <a:noFill/>
                    </a:lnTlToBr>
                    <a:lnBlToTr>
                      <a:noFill/>
                    </a:lnBlToTr>
                    <a:noFill/>
                  </a:tcPr>
                </a:tc>
              </a:tr>
              <a:tr h="224291">
                <a:tc>
                  <a:txBody>
                    <a:bodyPr/>
                    <a:lstStyle/>
                    <a:p>
                      <a:pPr marL="85725" marR="0" lvl="0" indent="-85725" algn="ctr" defTabSz="914400" rtl="0" eaLnBrk="1" fontAlgn="base" latinLnBrk="0" hangingPunct="1">
                        <a:lnSpc>
                          <a:spcPct val="100000"/>
                        </a:lnSpc>
                        <a:spcBef>
                          <a:spcPct val="50000"/>
                        </a:spcBef>
                        <a:spcAft>
                          <a:spcPct val="0"/>
                        </a:spcAft>
                        <a:buClrTx/>
                        <a:buSzTx/>
                        <a:buFont typeface="Wingdings" pitchFamily="2" charset="2"/>
                        <a:buNone/>
                        <a:tabLst/>
                      </a:pPr>
                      <a:r>
                        <a:rPr kumimoji="1" lang="ja-JP" altLang="en-US" sz="1000" b="0" i="0" u="none" strike="noStrike" cap="none" normalizeH="0" baseline="0" dirty="0" smtClean="0">
                          <a:ln>
                            <a:noFill/>
                          </a:ln>
                          <a:solidFill>
                            <a:srgbClr val="000000"/>
                          </a:solidFill>
                          <a:effectLst/>
                          <a:latin typeface="ＭＳ Ｐゴシック" pitchFamily="50" charset="-128"/>
                          <a:ea typeface="ＭＳ Ｐゴシック" pitchFamily="50" charset="-128"/>
                        </a:rPr>
                        <a:t>世帯数</a:t>
                      </a:r>
                      <a:r>
                        <a:rPr kumimoji="1" lang="en-US" altLang="ja-JP" sz="1000" b="0" i="0" u="none" strike="noStrike" cap="none" normalizeH="0" baseline="0" dirty="0" smtClean="0">
                          <a:ln>
                            <a:noFill/>
                          </a:ln>
                          <a:solidFill>
                            <a:srgbClr val="000000"/>
                          </a:solidFill>
                          <a:effectLst/>
                          <a:latin typeface="ＭＳ Ｐゴシック" pitchFamily="50" charset="-128"/>
                          <a:ea typeface="ＭＳ Ｐゴシック" pitchFamily="50" charset="-128"/>
                        </a:rPr>
                        <a:t>〔H27〕</a:t>
                      </a:r>
                    </a:p>
                  </a:txBody>
                  <a:tcPr marL="18000" marR="18000" marT="35983" marB="35983" anchor="ctr" horzOverflow="overflow">
                    <a:lnL w="19050" cap="flat" cmpd="sng" algn="ctr">
                      <a:solidFill>
                        <a:schemeClr val="tx1"/>
                      </a:solidFill>
                      <a:prstDash val="solid"/>
                      <a:round/>
                      <a:headEnd type="none" w="med" len="med"/>
                      <a:tailEnd type="none" w="med" len="med"/>
                    </a:lnL>
                    <a:lnR w="12700" cap="flat" cmpd="thickThin" algn="ctr">
                      <a:solidFill>
                        <a:srgbClr val="000000"/>
                      </a:solidFill>
                      <a:prstDash val="solid"/>
                      <a:round/>
                      <a:headEnd type="none" w="med" len="med"/>
                      <a:tailEnd type="none" w="med" len="med"/>
                    </a:lnR>
                    <a:lnT w="12700" cap="flat" cmpd="thickThin" algn="ctr">
                      <a:solidFill>
                        <a:srgbClr val="000000"/>
                      </a:solidFill>
                      <a:prstDash val="solid"/>
                      <a:round/>
                      <a:headEnd type="none" w="med" len="med"/>
                      <a:tailEnd type="none" w="med" len="med"/>
                    </a:lnT>
                    <a:lnB w="6350" cap="flat" cmpd="thickThin" algn="ctr">
                      <a:solidFill>
                        <a:srgbClr val="000000"/>
                      </a:solidFill>
                      <a:prstDash val="solid"/>
                      <a:round/>
                      <a:headEnd type="none" w="med" len="med"/>
                      <a:tailEnd type="none" w="med" len="med"/>
                    </a:lnB>
                    <a:lnTlToBr>
                      <a:noFill/>
                    </a:lnTlToBr>
                    <a:lnBlToTr>
                      <a:noFill/>
                    </a:lnBlToTr>
                    <a:solidFill>
                      <a:srgbClr val="CCECFF"/>
                    </a:solidFill>
                  </a:tcPr>
                </a:tc>
                <a:tc gridSpan="2">
                  <a:txBody>
                    <a:bodyPr/>
                    <a:lstStyle/>
                    <a:p>
                      <a:pPr marL="85725" marR="0" lvl="0" indent="-85725" algn="ctr" defTabSz="914400" rtl="0" eaLnBrk="1" fontAlgn="base" latinLnBrk="0" hangingPunct="1">
                        <a:lnSpc>
                          <a:spcPct val="100000"/>
                        </a:lnSpc>
                        <a:spcBef>
                          <a:spcPct val="50000"/>
                        </a:spcBef>
                        <a:spcAft>
                          <a:spcPct val="0"/>
                        </a:spcAft>
                        <a:buClrTx/>
                        <a:buSzTx/>
                        <a:buFont typeface="Wingdings" pitchFamily="2" charset="2"/>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昼間人口（昼夜間人口比率）</a:t>
                      </a: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〔H27〕</a:t>
                      </a:r>
                    </a:p>
                  </a:txBody>
                  <a:tcPr marL="18000" marR="18000" marT="35983" marB="35983" anchor="ctr" horzOverflow="overflow">
                    <a:lnL w="12700" cap="flat" cmpd="thickThin"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12700" cap="flat" cmpd="thickThin" algn="ctr">
                      <a:solidFill>
                        <a:srgbClr val="000000"/>
                      </a:solidFill>
                      <a:prstDash val="solid"/>
                      <a:round/>
                      <a:headEnd type="none" w="med" len="med"/>
                      <a:tailEnd type="none" w="med" len="med"/>
                    </a:lnT>
                    <a:lnB w="6350" cap="flat" cmpd="thickThin" algn="ctr">
                      <a:solidFill>
                        <a:srgbClr val="000000"/>
                      </a:solidFill>
                      <a:prstDash val="solid"/>
                      <a:round/>
                      <a:headEnd type="none" w="med" len="med"/>
                      <a:tailEnd type="none" w="med" len="med"/>
                    </a:lnB>
                    <a:lnTlToBr>
                      <a:noFill/>
                    </a:lnTlToBr>
                    <a:lnBlToTr>
                      <a:noFill/>
                    </a:lnBlToTr>
                    <a:solidFill>
                      <a:srgbClr val="CCECFF"/>
                    </a:solidFill>
                  </a:tcPr>
                </a:tc>
                <a:tc hMerge="1">
                  <a:txBody>
                    <a:bodyPr/>
                    <a:lstStyle/>
                    <a:p>
                      <a:endParaRPr kumimoji="1" lang="ja-JP" altLang="en-US"/>
                    </a:p>
                  </a:txBody>
                  <a:tcPr/>
                </a:tc>
              </a:tr>
              <a:tr h="224291">
                <a:tc>
                  <a:txBody>
                    <a:bodyPr/>
                    <a:lstStyle/>
                    <a:p>
                      <a:pPr marL="85725" marR="0" lvl="0" indent="-85725" algn="ctr" defTabSz="914400" rtl="0" eaLnBrk="1" fontAlgn="base" latinLnBrk="0" hangingPunct="1">
                        <a:lnSpc>
                          <a:spcPct val="100000"/>
                        </a:lnSpc>
                        <a:spcBef>
                          <a:spcPct val="50000"/>
                        </a:spcBef>
                        <a:spcAft>
                          <a:spcPct val="0"/>
                        </a:spcAft>
                        <a:buClrTx/>
                        <a:buSzTx/>
                        <a:buFont typeface="Wingdings" pitchFamily="2" charset="2"/>
                        <a:buNone/>
                        <a:tabLst/>
                      </a:pP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151,784</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世帯</a:t>
                      </a:r>
                    </a:p>
                  </a:txBody>
                  <a:tcPr marL="18000" marR="18000" marT="35983" marB="35983" anchor="ctr" horzOverflow="overflow">
                    <a:lnL w="19050" cap="flat" cmpd="sng" algn="ctr">
                      <a:solidFill>
                        <a:schemeClr val="tx1"/>
                      </a:solidFill>
                      <a:prstDash val="solid"/>
                      <a:round/>
                      <a:headEnd type="none" w="med" len="med"/>
                      <a:tailEnd type="none" w="med" len="med"/>
                    </a:lnL>
                    <a:lnR w="12700" cap="flat" cmpd="thickThin" algn="ctr">
                      <a:solidFill>
                        <a:srgbClr val="000000"/>
                      </a:solidFill>
                      <a:prstDash val="solid"/>
                      <a:round/>
                      <a:headEnd type="none" w="med" len="med"/>
                      <a:tailEnd type="none" w="med" len="med"/>
                    </a:lnR>
                    <a:lnT w="6350" cap="flat" cmpd="thickThin" algn="ctr">
                      <a:solidFill>
                        <a:srgbClr val="000000"/>
                      </a:solidFill>
                      <a:prstDash val="solid"/>
                      <a:round/>
                      <a:headEnd type="none" w="med" len="med"/>
                      <a:tailEnd type="none" w="med" len="med"/>
                    </a:lnT>
                    <a:lnB w="12700" cap="flat" cmpd="thickThin" algn="ctr">
                      <a:solidFill>
                        <a:srgbClr val="000000"/>
                      </a:solidFill>
                      <a:prstDash val="solid"/>
                      <a:round/>
                      <a:headEnd type="none" w="med" len="med"/>
                      <a:tailEnd type="none" w="med" len="med"/>
                    </a:lnB>
                    <a:lnTlToBr>
                      <a:noFill/>
                    </a:lnTlToBr>
                    <a:lnBlToTr>
                      <a:noFill/>
                    </a:lnBlToTr>
                    <a:solidFill>
                      <a:srgbClr val="FFFFFF"/>
                    </a:solidFill>
                  </a:tcPr>
                </a:tc>
                <a:tc gridSpan="2">
                  <a:txBody>
                    <a:bodyPr/>
                    <a:lstStyle/>
                    <a:p>
                      <a:pPr marL="85725" marR="0" lvl="0" indent="-85725" algn="ctr" defTabSz="914400" rtl="0" eaLnBrk="1" fontAlgn="base" latinLnBrk="0" hangingPunct="1">
                        <a:lnSpc>
                          <a:spcPct val="100000"/>
                        </a:lnSpc>
                        <a:spcBef>
                          <a:spcPct val="20000"/>
                        </a:spcBef>
                        <a:spcAft>
                          <a:spcPct val="0"/>
                        </a:spcAft>
                        <a:buClrTx/>
                        <a:buSzTx/>
                        <a:buFontTx/>
                        <a:buNone/>
                        <a:tabLst/>
                      </a:pP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366,959</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人（</a:t>
                      </a: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117%</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 </a:t>
                      </a:r>
                    </a:p>
                  </a:txBody>
                  <a:tcPr marL="18000" marR="18000" marT="35983" marB="35983" anchor="ctr" horzOverflow="overflow">
                    <a:lnL w="12700" cap="flat" cmpd="thickThin"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thickThin" algn="ctr">
                      <a:solidFill>
                        <a:srgbClr val="000000"/>
                      </a:solidFill>
                      <a:prstDash val="solid"/>
                      <a:round/>
                      <a:headEnd type="none" w="med" len="med"/>
                      <a:tailEnd type="none" w="med" len="med"/>
                    </a:lnT>
                    <a:lnB w="12700" cap="flat" cmpd="thickThin" algn="ctr">
                      <a:solidFill>
                        <a:srgbClr val="000000"/>
                      </a:solidFill>
                      <a:prstDash val="solid"/>
                      <a:round/>
                      <a:headEnd type="none" w="med" len="med"/>
                      <a:tailEnd type="none" w="med" len="med"/>
                    </a:lnB>
                    <a:lnTlToBr>
                      <a:noFill/>
                    </a:lnTlToBr>
                    <a:lnBlToTr>
                      <a:noFill/>
                    </a:lnBlToTr>
                    <a:solidFill>
                      <a:srgbClr val="FFFFFF"/>
                    </a:solidFill>
                  </a:tcPr>
                </a:tc>
                <a:tc hMerge="1">
                  <a:txBody>
                    <a:bodyPr/>
                    <a:lstStyle/>
                    <a:p>
                      <a:endParaRPr kumimoji="1" lang="ja-JP" altLang="en-US"/>
                    </a:p>
                  </a:txBody>
                  <a:tcPr/>
                </a:tc>
              </a:tr>
              <a:tr h="228489">
                <a:tc>
                  <a:txBody>
                    <a:bodyPr/>
                    <a:lstStyle/>
                    <a:p>
                      <a:pPr marL="85725" marR="0" lvl="0" indent="-85725" algn="ctr" defTabSz="914400" rtl="0" eaLnBrk="1" fontAlgn="base" latinLnBrk="0" hangingPunct="1">
                        <a:lnSpc>
                          <a:spcPct val="100000"/>
                        </a:lnSpc>
                        <a:spcBef>
                          <a:spcPct val="50000"/>
                        </a:spcBef>
                        <a:spcAft>
                          <a:spcPct val="0"/>
                        </a:spcAft>
                        <a:buClrTx/>
                        <a:buSzTx/>
                        <a:buFont typeface="Wingdings" pitchFamily="2" charset="2"/>
                        <a:buNone/>
                        <a:tabLst/>
                      </a:pPr>
                      <a:r>
                        <a:rPr kumimoji="1" lang="ja-JP" altLang="en-US" sz="1000" b="0" i="0" u="none" strike="noStrike" cap="none" normalizeH="0" baseline="0" dirty="0" smtClean="0">
                          <a:ln>
                            <a:noFill/>
                          </a:ln>
                          <a:solidFill>
                            <a:srgbClr val="000000"/>
                          </a:solidFill>
                          <a:effectLst/>
                          <a:latin typeface="ＭＳ Ｐゴシック" pitchFamily="50" charset="-128"/>
                          <a:ea typeface="ＭＳ Ｐゴシック" pitchFamily="50" charset="-128"/>
                        </a:rPr>
                        <a:t>人口密度</a:t>
                      </a:r>
                      <a:r>
                        <a:rPr kumimoji="1" lang="en-US" altLang="ja-JP" sz="1000" b="0" i="0" u="none" strike="noStrike" cap="none" normalizeH="0" baseline="0" dirty="0" smtClean="0">
                          <a:ln>
                            <a:noFill/>
                          </a:ln>
                          <a:solidFill>
                            <a:srgbClr val="000000"/>
                          </a:solidFill>
                          <a:effectLst/>
                          <a:latin typeface="ＭＳ Ｐゴシック" pitchFamily="50" charset="-128"/>
                          <a:ea typeface="ＭＳ Ｐゴシック" pitchFamily="50" charset="-128"/>
                        </a:rPr>
                        <a:t>〔H27〕</a:t>
                      </a:r>
                    </a:p>
                  </a:txBody>
                  <a:tcPr marL="18000" marR="18000" marT="35983" marB="35983" anchor="ctr" horzOverflow="overflow">
                    <a:lnL w="19050" cap="flat" cmpd="sng" algn="ctr">
                      <a:solidFill>
                        <a:schemeClr val="tx1"/>
                      </a:solidFill>
                      <a:prstDash val="solid"/>
                      <a:round/>
                      <a:headEnd type="none" w="med" len="med"/>
                      <a:tailEnd type="none" w="med" len="med"/>
                    </a:lnL>
                    <a:lnR w="12700" cap="flat" cmpd="thickThin" algn="ctr">
                      <a:solidFill>
                        <a:srgbClr val="000000"/>
                      </a:solidFill>
                      <a:prstDash val="solid"/>
                      <a:round/>
                      <a:headEnd type="none" w="med" len="med"/>
                      <a:tailEnd type="none" w="med" len="med"/>
                    </a:lnR>
                    <a:lnT w="12700" cap="flat" cmpd="thickThin" algn="ctr">
                      <a:solidFill>
                        <a:srgbClr val="000000"/>
                      </a:solidFill>
                      <a:prstDash val="solid"/>
                      <a:round/>
                      <a:headEnd type="none" w="med" len="med"/>
                      <a:tailEnd type="none" w="med" len="med"/>
                    </a:lnT>
                    <a:lnB w="6350" cap="flat" cmpd="thickThin" algn="ctr">
                      <a:solidFill>
                        <a:srgbClr val="000000"/>
                      </a:solidFill>
                      <a:prstDash val="solid"/>
                      <a:round/>
                      <a:headEnd type="none" w="med" len="med"/>
                      <a:tailEnd type="none" w="med" len="med"/>
                    </a:lnB>
                    <a:lnTlToBr>
                      <a:noFill/>
                    </a:lnTlToBr>
                    <a:lnBlToTr>
                      <a:noFill/>
                    </a:lnBlToTr>
                    <a:solidFill>
                      <a:srgbClr val="CCECFF"/>
                    </a:solidFill>
                  </a:tcPr>
                </a:tc>
                <a:tc>
                  <a:txBody>
                    <a:bodyPr/>
                    <a:lstStyle/>
                    <a:p>
                      <a:pPr marL="85725" marR="0" lvl="0" indent="-85725" algn="ctr" defTabSz="914400" rtl="0" eaLnBrk="1" fontAlgn="base" latinLnBrk="0" hangingPunct="1">
                        <a:lnSpc>
                          <a:spcPct val="100000"/>
                        </a:lnSpc>
                        <a:spcBef>
                          <a:spcPct val="50000"/>
                        </a:spcBef>
                        <a:spcAft>
                          <a:spcPct val="0"/>
                        </a:spcAft>
                        <a:buClrTx/>
                        <a:buSzTx/>
                        <a:buFont typeface="Wingdings" pitchFamily="2" charset="2"/>
                        <a:buNone/>
                        <a:tabLst/>
                      </a:pPr>
                      <a:r>
                        <a:rPr kumimoji="1" lang="ja-JP" altLang="en-US" sz="1000" b="0" i="0" u="none" strike="noStrike" cap="none" normalizeH="0" baseline="0" dirty="0" smtClean="0">
                          <a:ln>
                            <a:noFill/>
                          </a:ln>
                          <a:solidFill>
                            <a:srgbClr val="000000"/>
                          </a:solidFill>
                          <a:effectLst/>
                          <a:latin typeface="ＭＳ Ｐゴシック" pitchFamily="50" charset="-128"/>
                          <a:ea typeface="ＭＳ Ｐゴシック" pitchFamily="50" charset="-128"/>
                        </a:rPr>
                        <a:t>外国籍住民数</a:t>
                      </a:r>
                      <a:r>
                        <a:rPr kumimoji="1" lang="en-US" altLang="ja-JP" sz="1000" b="0" i="0" u="none" strike="noStrike" cap="none" normalizeH="0" baseline="0" dirty="0" smtClean="0">
                          <a:ln>
                            <a:noFill/>
                          </a:ln>
                          <a:solidFill>
                            <a:srgbClr val="000000"/>
                          </a:solidFill>
                          <a:effectLst/>
                          <a:latin typeface="ＭＳ Ｐゴシック" pitchFamily="50" charset="-128"/>
                          <a:ea typeface="ＭＳ Ｐゴシック" pitchFamily="50" charset="-128"/>
                        </a:rPr>
                        <a:t>〔H27〕</a:t>
                      </a:r>
                    </a:p>
                  </a:txBody>
                  <a:tcPr marL="18000" marR="18000" marT="35983" marB="35983" anchor="ctr" horzOverflow="overflow">
                    <a:lnL w="12700" cap="flat" cmpd="thickThin" algn="ctr">
                      <a:solidFill>
                        <a:srgbClr val="000000"/>
                      </a:solidFill>
                      <a:prstDash val="solid"/>
                      <a:round/>
                      <a:headEnd type="none" w="med" len="med"/>
                      <a:tailEnd type="none" w="med" len="med"/>
                    </a:lnL>
                    <a:lnR w="12700" cap="flat" cmpd="thickThin" algn="ctr">
                      <a:solidFill>
                        <a:srgbClr val="000000"/>
                      </a:solidFill>
                      <a:prstDash val="solid"/>
                      <a:round/>
                      <a:headEnd type="none" w="med" len="med"/>
                      <a:tailEnd type="none" w="med" len="med"/>
                    </a:lnR>
                    <a:lnT w="12700" cap="flat" cmpd="thickThin" algn="ctr">
                      <a:solidFill>
                        <a:srgbClr val="000000"/>
                      </a:solidFill>
                      <a:prstDash val="solid"/>
                      <a:round/>
                      <a:headEnd type="none" w="med" len="med"/>
                      <a:tailEnd type="none" w="med" len="med"/>
                    </a:lnT>
                    <a:lnB w="6350" cap="flat" cmpd="thickThin" algn="ctr">
                      <a:solidFill>
                        <a:srgbClr val="000000"/>
                      </a:solidFill>
                      <a:prstDash val="solid"/>
                      <a:round/>
                      <a:headEnd type="none" w="med" len="med"/>
                      <a:tailEnd type="none" w="med" len="med"/>
                    </a:lnB>
                    <a:lnTlToBr>
                      <a:noFill/>
                    </a:lnTlToBr>
                    <a:lnBlToTr>
                      <a:noFill/>
                    </a:lnBlToTr>
                    <a:solidFill>
                      <a:srgbClr val="CCECFF"/>
                    </a:solidFill>
                  </a:tcPr>
                </a:tc>
                <a:tc>
                  <a:txBody>
                    <a:bodyPr/>
                    <a:lstStyle/>
                    <a:p>
                      <a:pPr marL="85725" marR="0" lvl="0" indent="-85725" algn="ctr" defTabSz="914400" rtl="0" eaLnBrk="1" fontAlgn="base" latinLnBrk="0" hangingPunct="1">
                        <a:lnSpc>
                          <a:spcPct val="100000"/>
                        </a:lnSpc>
                        <a:spcBef>
                          <a:spcPct val="50000"/>
                        </a:spcBef>
                        <a:spcAft>
                          <a:spcPct val="0"/>
                        </a:spcAft>
                        <a:buClrTx/>
                        <a:buSzTx/>
                        <a:buFont typeface="Wingdings" pitchFamily="2" charset="2"/>
                        <a:buNone/>
                        <a:tabLst/>
                      </a:pPr>
                      <a:r>
                        <a:rPr kumimoji="1" lang="ja-JP" altLang="en-US" sz="1000" b="0" i="0" u="none" strike="noStrike" cap="none" normalizeH="0" baseline="0" dirty="0" smtClean="0">
                          <a:ln>
                            <a:noFill/>
                          </a:ln>
                          <a:solidFill>
                            <a:srgbClr val="000000"/>
                          </a:solidFill>
                          <a:effectLst/>
                          <a:latin typeface="ＭＳ Ｐゴシック" pitchFamily="50" charset="-128"/>
                          <a:ea typeface="ＭＳ Ｐゴシック" pitchFamily="50" charset="-128"/>
                        </a:rPr>
                        <a:t>面　積</a:t>
                      </a:r>
                    </a:p>
                  </a:txBody>
                  <a:tcPr marL="18000" marR="18000" marT="35983" marB="35983" anchor="ctr" horzOverflow="overflow">
                    <a:lnL w="12700" cap="flat" cmpd="thickThin"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12700" cap="flat" cmpd="thickThin" algn="ctr">
                      <a:solidFill>
                        <a:srgbClr val="000000"/>
                      </a:solidFill>
                      <a:prstDash val="solid"/>
                      <a:round/>
                      <a:headEnd type="none" w="med" len="med"/>
                      <a:tailEnd type="none" w="med" len="med"/>
                    </a:lnT>
                    <a:lnB w="6350" cap="flat" cmpd="thickThin" algn="ctr">
                      <a:solidFill>
                        <a:srgbClr val="000000"/>
                      </a:solidFill>
                      <a:prstDash val="solid"/>
                      <a:round/>
                      <a:headEnd type="none" w="med" len="med"/>
                      <a:tailEnd type="none" w="med" len="med"/>
                    </a:lnB>
                    <a:lnTlToBr>
                      <a:noFill/>
                    </a:lnTlToBr>
                    <a:lnBlToTr>
                      <a:noFill/>
                    </a:lnBlToTr>
                    <a:solidFill>
                      <a:srgbClr val="CCECFF"/>
                    </a:solidFill>
                  </a:tcPr>
                </a:tc>
              </a:tr>
              <a:tr h="224291">
                <a:tc>
                  <a:txBody>
                    <a:bodyPr/>
                    <a:lstStyle/>
                    <a:p>
                      <a:pPr marL="85725" marR="0" lvl="0" indent="-85725" algn="ctr" defTabSz="914400" rtl="0" eaLnBrk="1" fontAlgn="base" latinLnBrk="0" hangingPunct="1">
                        <a:lnSpc>
                          <a:spcPct val="100000"/>
                        </a:lnSpc>
                        <a:spcBef>
                          <a:spcPct val="50000"/>
                        </a:spcBef>
                        <a:spcAft>
                          <a:spcPct val="0"/>
                        </a:spcAft>
                        <a:buClrTx/>
                        <a:buSzTx/>
                        <a:buFont typeface="Wingdings" pitchFamily="2" charset="2"/>
                        <a:buNone/>
                        <a:tabLst/>
                      </a:pP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16,338</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人</a:t>
                      </a: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a:t>
                      </a:r>
                      <a:r>
                        <a:rPr kumimoji="1" lang="ja-JP" altLang="en-US" sz="1000" b="0" i="0" u="none" strike="noStrike" cap="none" normalizeH="0" baseline="0" dirty="0" err="1" smtClean="0">
                          <a:ln>
                            <a:noFill/>
                          </a:ln>
                          <a:solidFill>
                            <a:schemeClr val="tx1"/>
                          </a:solidFill>
                          <a:effectLst/>
                          <a:latin typeface="ＭＳ Ｐゴシック" pitchFamily="50" charset="-128"/>
                          <a:ea typeface="ＭＳ Ｐゴシック" pitchFamily="50" charset="-128"/>
                        </a:rPr>
                        <a:t>ｋ</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a:t>
                      </a:r>
                    </a:p>
                  </a:txBody>
                  <a:tcPr marL="18000" marR="18000" marT="35983" marB="35983" anchor="ctr" horzOverflow="overflow">
                    <a:lnL w="19050" cap="flat" cmpd="sng" algn="ctr">
                      <a:solidFill>
                        <a:schemeClr val="tx1"/>
                      </a:solidFill>
                      <a:prstDash val="solid"/>
                      <a:round/>
                      <a:headEnd type="none" w="med" len="med"/>
                      <a:tailEnd type="none" w="med" len="med"/>
                    </a:lnL>
                    <a:lnR w="12700" cap="flat" cmpd="thickThin" algn="ctr">
                      <a:solidFill>
                        <a:srgbClr val="000000"/>
                      </a:solidFill>
                      <a:prstDash val="solid"/>
                      <a:round/>
                      <a:headEnd type="none" w="med" len="med"/>
                      <a:tailEnd type="none" w="med" len="med"/>
                    </a:lnR>
                    <a:lnT w="6350" cap="flat" cmpd="thickThin"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FFFFFF"/>
                    </a:solidFill>
                  </a:tcPr>
                </a:tc>
                <a:tc>
                  <a:txBody>
                    <a:bodyPr/>
                    <a:lstStyle/>
                    <a:p>
                      <a:pPr marL="85725" marR="0" lvl="0" indent="-85725" algn="ctr" defTabSz="914400" rtl="0" eaLnBrk="1" fontAlgn="base" latinLnBrk="0" hangingPunct="1">
                        <a:lnSpc>
                          <a:spcPct val="100000"/>
                        </a:lnSpc>
                        <a:spcBef>
                          <a:spcPct val="50000"/>
                        </a:spcBef>
                        <a:spcAft>
                          <a:spcPct val="0"/>
                        </a:spcAft>
                        <a:buClrTx/>
                        <a:buSzTx/>
                        <a:buFont typeface="Wingdings" pitchFamily="2" charset="2"/>
                        <a:buNone/>
                        <a:tabLst/>
                      </a:pP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21,340</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人</a:t>
                      </a:r>
                    </a:p>
                  </a:txBody>
                  <a:tcPr marL="18000" marR="18000" marT="35983" marB="35983" anchor="ctr" horzOverflow="overflow">
                    <a:lnL w="12700" cap="flat" cmpd="thickThin" algn="ctr">
                      <a:solidFill>
                        <a:srgbClr val="000000"/>
                      </a:solidFill>
                      <a:prstDash val="solid"/>
                      <a:round/>
                      <a:headEnd type="none" w="med" len="med"/>
                      <a:tailEnd type="none" w="med" len="med"/>
                    </a:lnL>
                    <a:lnR w="12700" cap="flat" cmpd="thickThin" algn="ctr">
                      <a:solidFill>
                        <a:srgbClr val="000000"/>
                      </a:solidFill>
                      <a:prstDash val="solid"/>
                      <a:round/>
                      <a:headEnd type="none" w="med" len="med"/>
                      <a:tailEnd type="none" w="med" len="med"/>
                    </a:lnR>
                    <a:lnT w="6350" cap="flat" cmpd="thickThin"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FFFFFF"/>
                    </a:solidFill>
                  </a:tcPr>
                </a:tc>
                <a:tc>
                  <a:txBody>
                    <a:bodyPr/>
                    <a:lstStyle/>
                    <a:p>
                      <a:pPr marL="85725" marR="0" lvl="0" indent="-85725" algn="ctr" defTabSz="914400" rtl="0" eaLnBrk="1" fontAlgn="base" latinLnBrk="0" hangingPunct="1">
                        <a:lnSpc>
                          <a:spcPct val="100000"/>
                        </a:lnSpc>
                        <a:spcBef>
                          <a:spcPct val="50000"/>
                        </a:spcBef>
                        <a:spcAft>
                          <a:spcPct val="0"/>
                        </a:spcAft>
                        <a:buClrTx/>
                        <a:buSzTx/>
                        <a:buFont typeface="Wingdings" pitchFamily="2" charset="2"/>
                        <a:buNone/>
                        <a:tabLst/>
                      </a:pP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19.19</a:t>
                      </a:r>
                      <a:r>
                        <a:rPr kumimoji="1" lang="ja-JP" altLang="en-US" sz="1000" b="0" i="0" u="none" strike="noStrike" cap="none" normalizeH="0" baseline="0" dirty="0" err="1" smtClean="0">
                          <a:ln>
                            <a:noFill/>
                          </a:ln>
                          <a:solidFill>
                            <a:schemeClr val="tx1"/>
                          </a:solidFill>
                          <a:effectLst/>
                          <a:latin typeface="ＭＳ Ｐゴシック" pitchFamily="50" charset="-128"/>
                          <a:ea typeface="ＭＳ Ｐゴシック" pitchFamily="50" charset="-128"/>
                        </a:rPr>
                        <a:t>ｋ</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a:t>
                      </a:r>
                    </a:p>
                  </a:txBody>
                  <a:tcPr marL="18000" marR="18000" marT="35983" marB="35983" anchor="ctr" horzOverflow="overflow">
                    <a:lnL w="12700" cap="flat" cmpd="thickThin"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thickThin"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bl>
          </a:graphicData>
        </a:graphic>
      </p:graphicFrame>
      <p:graphicFrame>
        <p:nvGraphicFramePr>
          <p:cNvPr id="49192" name="Group 40"/>
          <p:cNvGraphicFramePr>
            <a:graphicFrameLocks noGrp="1"/>
          </p:cNvGraphicFramePr>
          <p:nvPr/>
        </p:nvGraphicFramePr>
        <p:xfrm>
          <a:off x="177800" y="4529138"/>
          <a:ext cx="3641725" cy="1346340"/>
        </p:xfrm>
        <a:graphic>
          <a:graphicData uri="http://schemas.openxmlformats.org/drawingml/2006/table">
            <a:tbl>
              <a:tblPr/>
              <a:tblGrid>
                <a:gridCol w="1213908"/>
                <a:gridCol w="1213909"/>
                <a:gridCol w="1213908"/>
              </a:tblGrid>
              <a:tr h="224367">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図書館</a:t>
                      </a:r>
                    </a:p>
                  </a:txBody>
                  <a:tcPr marL="18000" marR="18000" marT="35995" marB="35995" anchor="ctr" horzOverflow="overflow">
                    <a:lnL w="19050" cap="flat" cmpd="sng" algn="ctr">
                      <a:solidFill>
                        <a:schemeClr val="tx1"/>
                      </a:solidFill>
                      <a:prstDash val="solid"/>
                      <a:round/>
                      <a:headEnd type="none" w="med" len="med"/>
                      <a:tailEnd type="none" w="med" len="med"/>
                    </a:lnL>
                    <a:lnR w="12700" cap="flat" cmpd="thickThin"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thickThin" algn="ctr">
                      <a:solidFill>
                        <a:schemeClr val="tx1"/>
                      </a:solidFill>
                      <a:prstDash val="solid"/>
                      <a:round/>
                      <a:headEnd type="none" w="med" len="med"/>
                      <a:tailEnd type="none" w="med" len="med"/>
                    </a:lnB>
                    <a:lnTlToBr>
                      <a:noFill/>
                    </a:lnTlToBr>
                    <a:lnBlToTr>
                      <a:noFill/>
                    </a:lnBlToTr>
                    <a:solidFill>
                      <a:srgbClr val="CCECFF"/>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000" b="0" i="0" u="none" strike="noStrike" cap="none" normalizeH="0" baseline="0" smtClean="0">
                          <a:ln>
                            <a:noFill/>
                          </a:ln>
                          <a:solidFill>
                            <a:schemeClr val="tx1"/>
                          </a:solidFill>
                          <a:effectLst/>
                          <a:latin typeface="ＭＳ Ｐゴシック" pitchFamily="50" charset="-128"/>
                          <a:ea typeface="ＭＳ Ｐゴシック" pitchFamily="50" charset="-128"/>
                        </a:rPr>
                        <a:t>スポーツセンター</a:t>
                      </a:r>
                    </a:p>
                  </a:txBody>
                  <a:tcPr marL="18000" marR="18000" marT="35995" marB="35995" anchor="ctr" horzOverflow="overflow">
                    <a:lnL w="12700" cap="flat" cmpd="thickThin" algn="ctr">
                      <a:solidFill>
                        <a:schemeClr val="tx1"/>
                      </a:solidFill>
                      <a:prstDash val="solid"/>
                      <a:round/>
                      <a:headEnd type="none" w="med" len="med"/>
                      <a:tailEnd type="none" w="med" len="med"/>
                    </a:lnL>
                    <a:lnR w="12700" cap="flat" cmpd="thickThin"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thickThin" algn="ctr">
                      <a:solidFill>
                        <a:schemeClr val="tx1"/>
                      </a:solidFill>
                      <a:prstDash val="solid"/>
                      <a:round/>
                      <a:headEnd type="none" w="med" len="med"/>
                      <a:tailEnd type="none" w="med" len="med"/>
                    </a:lnB>
                    <a:lnTlToBr>
                      <a:noFill/>
                    </a:lnTlToBr>
                    <a:lnBlToTr>
                      <a:noFill/>
                    </a:lnBlToTr>
                    <a:solidFill>
                      <a:srgbClr val="CCECFF"/>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プール施設</a:t>
                      </a:r>
                    </a:p>
                  </a:txBody>
                  <a:tcPr marL="18000" marR="18000" marT="35995" marB="35995" anchor="ctr" horzOverflow="overflow">
                    <a:lnL w="12700" cap="flat" cmpd="thickThin"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thickThin" algn="ctr">
                      <a:solidFill>
                        <a:schemeClr val="tx1"/>
                      </a:solidFill>
                      <a:prstDash val="solid"/>
                      <a:round/>
                      <a:headEnd type="none" w="med" len="med"/>
                      <a:tailEnd type="none" w="med" len="med"/>
                    </a:lnB>
                    <a:lnTlToBr>
                      <a:noFill/>
                    </a:lnTlToBr>
                    <a:lnBlToTr>
                      <a:noFill/>
                    </a:lnBlToTr>
                    <a:solidFill>
                      <a:srgbClr val="CCECFF"/>
                    </a:solidFill>
                  </a:tcPr>
                </a:tc>
              </a:tr>
              <a:tr h="224367">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３館</a:t>
                      </a:r>
                    </a:p>
                  </a:txBody>
                  <a:tcPr marL="18000" marR="18000" marT="35995" marB="35995" anchor="ctr" horzOverflow="overflow">
                    <a:lnL w="19050" cap="flat" cmpd="sng" algn="ctr">
                      <a:solidFill>
                        <a:schemeClr val="tx1"/>
                      </a:solidFill>
                      <a:prstDash val="solid"/>
                      <a:round/>
                      <a:headEnd type="none" w="med" len="med"/>
                      <a:tailEnd type="none" w="med" len="med"/>
                    </a:lnL>
                    <a:lnR w="12700" cap="flat" cmpd="thickThin" algn="ctr">
                      <a:solidFill>
                        <a:schemeClr val="tx1"/>
                      </a:solidFill>
                      <a:prstDash val="solid"/>
                      <a:round/>
                      <a:headEnd type="none" w="med" len="med"/>
                      <a:tailEnd type="none" w="med" len="med"/>
                    </a:lnR>
                    <a:lnT w="6350" cap="flat" cmpd="thickThin" algn="ctr">
                      <a:solidFill>
                        <a:schemeClr val="tx1"/>
                      </a:solidFill>
                      <a:prstDash val="solid"/>
                      <a:round/>
                      <a:headEnd type="none" w="med" len="med"/>
                      <a:tailEnd type="none" w="med" len="med"/>
                    </a:lnT>
                    <a:lnB w="12700" cap="flat" cmpd="thickThin"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３ヵ所</a:t>
                      </a:r>
                    </a:p>
                  </a:txBody>
                  <a:tcPr marL="18000" marR="18000" marT="35995" marB="35995" anchor="ctr" horzOverflow="overflow">
                    <a:lnL w="12700" cap="flat" cmpd="thickThin" algn="ctr">
                      <a:solidFill>
                        <a:schemeClr val="tx1"/>
                      </a:solidFill>
                      <a:prstDash val="solid"/>
                      <a:round/>
                      <a:headEnd type="none" w="med" len="med"/>
                      <a:tailEnd type="none" w="med" len="med"/>
                    </a:lnL>
                    <a:lnR w="12700" cap="flat" cmpd="thickThin" algn="ctr">
                      <a:solidFill>
                        <a:schemeClr val="tx1"/>
                      </a:solidFill>
                      <a:prstDash val="solid"/>
                      <a:round/>
                      <a:headEnd type="none" w="med" len="med"/>
                      <a:tailEnd type="none" w="med" len="med"/>
                    </a:lnR>
                    <a:lnT w="6350" cap="flat" cmpd="thickThin" algn="ctr">
                      <a:solidFill>
                        <a:schemeClr val="tx1"/>
                      </a:solidFill>
                      <a:prstDash val="solid"/>
                      <a:round/>
                      <a:headEnd type="none" w="med" len="med"/>
                      <a:tailEnd type="none" w="med" len="med"/>
                    </a:lnT>
                    <a:lnB w="12700" cap="flat" cmpd="thickThin"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３ヵ所</a:t>
                      </a:r>
                    </a:p>
                  </a:txBody>
                  <a:tcPr marL="18000" marR="18000" marT="35995" marB="35995" anchor="ctr" horzOverflow="overflow">
                    <a:lnL w="12700" cap="flat" cmpd="thickThin"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thickThin" algn="ctr">
                      <a:solidFill>
                        <a:schemeClr val="tx1"/>
                      </a:solidFill>
                      <a:prstDash val="solid"/>
                      <a:round/>
                      <a:headEnd type="none" w="med" len="med"/>
                      <a:tailEnd type="none" w="med" len="med"/>
                    </a:lnT>
                    <a:lnB w="12700" cap="flat" cmpd="thickThin" algn="ctr">
                      <a:solidFill>
                        <a:schemeClr val="tx1"/>
                      </a:solidFill>
                      <a:prstDash val="solid"/>
                      <a:round/>
                      <a:headEnd type="none" w="med" len="med"/>
                      <a:tailEnd type="none" w="med" len="med"/>
                    </a:lnB>
                    <a:lnTlToBr>
                      <a:noFill/>
                    </a:lnTlToBr>
                    <a:lnBlToTr>
                      <a:noFill/>
                    </a:lnBlToTr>
                    <a:noFill/>
                  </a:tcPr>
                </a:tc>
              </a:tr>
              <a:tr h="224367">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区民センター・ホール</a:t>
                      </a:r>
                    </a:p>
                  </a:txBody>
                  <a:tcPr marL="18000" marR="18000" marT="35995" marB="35995" anchor="ctr" horzOverflow="overflow">
                    <a:lnL w="19050" cap="flat" cmpd="sng" algn="ctr">
                      <a:solidFill>
                        <a:schemeClr val="tx1"/>
                      </a:solidFill>
                      <a:prstDash val="solid"/>
                      <a:round/>
                      <a:headEnd type="none" w="med" len="med"/>
                      <a:tailEnd type="none" w="med" len="med"/>
                    </a:lnL>
                    <a:lnR w="12700" cap="flat" cmpd="thickThin" algn="ctr">
                      <a:solidFill>
                        <a:schemeClr val="tx1"/>
                      </a:solidFill>
                      <a:prstDash val="solid"/>
                      <a:round/>
                      <a:headEnd type="none" w="med" len="med"/>
                      <a:tailEnd type="none" w="med" len="med"/>
                    </a:lnR>
                    <a:lnT w="12700" cap="flat" cmpd="thickThin" algn="ctr">
                      <a:solidFill>
                        <a:schemeClr val="tx1"/>
                      </a:solidFill>
                      <a:prstDash val="solid"/>
                      <a:round/>
                      <a:headEnd type="none" w="med" len="med"/>
                      <a:tailEnd type="none" w="med" len="med"/>
                    </a:lnT>
                    <a:lnB w="6350" cap="flat" cmpd="thickThin" algn="ctr">
                      <a:solidFill>
                        <a:schemeClr val="tx1"/>
                      </a:solidFill>
                      <a:prstDash val="solid"/>
                      <a:round/>
                      <a:headEnd type="none" w="med" len="med"/>
                      <a:tailEnd type="none" w="med" len="med"/>
                    </a:lnB>
                    <a:lnTlToBr>
                      <a:noFill/>
                    </a:lnTlToBr>
                    <a:lnBlToTr>
                      <a:noFill/>
                    </a:lnBlToTr>
                    <a:solidFill>
                      <a:srgbClr val="CCECFF"/>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000" b="0" i="0" u="none" strike="noStrike" cap="none" normalizeH="0" baseline="0" smtClean="0">
                          <a:ln>
                            <a:noFill/>
                          </a:ln>
                          <a:solidFill>
                            <a:schemeClr val="tx1"/>
                          </a:solidFill>
                          <a:effectLst/>
                          <a:latin typeface="ＭＳ Ｐゴシック" pitchFamily="50" charset="-128"/>
                          <a:ea typeface="ＭＳ Ｐゴシック" pitchFamily="50" charset="-128"/>
                        </a:rPr>
                        <a:t>老人福祉センター</a:t>
                      </a:r>
                    </a:p>
                  </a:txBody>
                  <a:tcPr marL="18000" marR="18000" marT="35995" marB="35995" anchor="ctr" horzOverflow="overflow">
                    <a:lnL w="12700" cap="flat" cmpd="thickThin" algn="ctr">
                      <a:solidFill>
                        <a:schemeClr val="tx1"/>
                      </a:solidFill>
                      <a:prstDash val="solid"/>
                      <a:round/>
                      <a:headEnd type="none" w="med" len="med"/>
                      <a:tailEnd type="none" w="med" len="med"/>
                    </a:lnL>
                    <a:lnR w="12700" cap="flat" cmpd="thickThin" algn="ctr">
                      <a:solidFill>
                        <a:schemeClr val="tx1"/>
                      </a:solidFill>
                      <a:prstDash val="solid"/>
                      <a:round/>
                      <a:headEnd type="none" w="med" len="med"/>
                      <a:tailEnd type="none" w="med" len="med"/>
                    </a:lnR>
                    <a:lnT w="12700" cap="flat" cmpd="thickThin" algn="ctr">
                      <a:solidFill>
                        <a:schemeClr val="tx1"/>
                      </a:solidFill>
                      <a:prstDash val="solid"/>
                      <a:round/>
                      <a:headEnd type="none" w="med" len="med"/>
                      <a:tailEnd type="none" w="med" len="med"/>
                    </a:lnT>
                    <a:lnB w="6350" cap="flat" cmpd="thickThin" algn="ctr">
                      <a:solidFill>
                        <a:schemeClr val="tx1"/>
                      </a:solidFill>
                      <a:prstDash val="solid"/>
                      <a:round/>
                      <a:headEnd type="none" w="med" len="med"/>
                      <a:tailEnd type="none" w="med" len="med"/>
                    </a:lnB>
                    <a:lnTlToBr>
                      <a:noFill/>
                    </a:lnTlToBr>
                    <a:lnBlToTr>
                      <a:noFill/>
                    </a:lnBlToTr>
                    <a:solidFill>
                      <a:srgbClr val="CCECFF"/>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000" b="0" i="0" u="none" strike="noStrike" cap="none" normalizeH="0" baseline="0" smtClean="0">
                          <a:ln>
                            <a:noFill/>
                          </a:ln>
                          <a:solidFill>
                            <a:schemeClr val="tx1"/>
                          </a:solidFill>
                          <a:effectLst/>
                          <a:latin typeface="ＭＳ Ｐゴシック" pitchFamily="50" charset="-128"/>
                          <a:ea typeface="ＭＳ Ｐゴシック" pitchFamily="50" charset="-128"/>
                        </a:rPr>
                        <a:t>子ども・子育てプラザ</a:t>
                      </a:r>
                    </a:p>
                  </a:txBody>
                  <a:tcPr marL="18000" marR="18000" marT="35995" marB="35995" anchor="ctr" horzOverflow="overflow">
                    <a:lnL w="12700" cap="flat" cmpd="thickThin"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2700" cap="flat" cmpd="thickThin" algn="ctr">
                      <a:solidFill>
                        <a:schemeClr val="tx1"/>
                      </a:solidFill>
                      <a:prstDash val="solid"/>
                      <a:round/>
                      <a:headEnd type="none" w="med" len="med"/>
                      <a:tailEnd type="none" w="med" len="med"/>
                    </a:lnT>
                    <a:lnB w="6350" cap="flat" cmpd="thickThin" algn="ctr">
                      <a:solidFill>
                        <a:schemeClr val="tx1"/>
                      </a:solidFill>
                      <a:prstDash val="solid"/>
                      <a:round/>
                      <a:headEnd type="none" w="med" len="med"/>
                      <a:tailEnd type="none" w="med" len="med"/>
                    </a:lnB>
                    <a:lnTlToBr>
                      <a:noFill/>
                    </a:lnTlToBr>
                    <a:lnBlToTr>
                      <a:noFill/>
                    </a:lnBlToTr>
                    <a:solidFill>
                      <a:srgbClr val="CCECFF"/>
                    </a:solidFill>
                  </a:tcPr>
                </a:tc>
              </a:tr>
              <a:tr h="224367">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３ヵ所</a:t>
                      </a:r>
                    </a:p>
                  </a:txBody>
                  <a:tcPr marL="18000" marR="18000" marT="35995" marB="35995" anchor="ctr" horzOverflow="overflow">
                    <a:lnL w="19050" cap="flat" cmpd="sng" algn="ctr">
                      <a:solidFill>
                        <a:schemeClr val="tx1"/>
                      </a:solidFill>
                      <a:prstDash val="solid"/>
                      <a:round/>
                      <a:headEnd type="none" w="med" len="med"/>
                      <a:tailEnd type="none" w="med" len="med"/>
                    </a:lnL>
                    <a:lnR w="12700" cap="flat" cmpd="thickThin" algn="ctr">
                      <a:solidFill>
                        <a:schemeClr val="tx1"/>
                      </a:solidFill>
                      <a:prstDash val="solid"/>
                      <a:round/>
                      <a:headEnd type="none" w="med" len="med"/>
                      <a:tailEnd type="none" w="med" len="med"/>
                    </a:lnR>
                    <a:lnT w="6350" cap="flat" cmpd="thickThin" algn="ctr">
                      <a:solidFill>
                        <a:schemeClr val="tx1"/>
                      </a:solidFill>
                      <a:prstDash val="solid"/>
                      <a:round/>
                      <a:headEnd type="none" w="med" len="med"/>
                      <a:tailEnd type="none" w="med" len="med"/>
                    </a:lnT>
                    <a:lnB w="6350" cap="flat" cmpd="thickThin"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３ヵ所</a:t>
                      </a:r>
                    </a:p>
                  </a:txBody>
                  <a:tcPr marL="18000" marR="18000" marT="35995" marB="35995" anchor="ctr" horzOverflow="overflow">
                    <a:lnL w="12700" cap="flat" cmpd="thickThin" algn="ctr">
                      <a:solidFill>
                        <a:schemeClr val="tx1"/>
                      </a:solidFill>
                      <a:prstDash val="solid"/>
                      <a:round/>
                      <a:headEnd type="none" w="med" len="med"/>
                      <a:tailEnd type="none" w="med" len="med"/>
                    </a:lnL>
                    <a:lnR w="12700" cap="flat" cmpd="thickThin" algn="ctr">
                      <a:solidFill>
                        <a:schemeClr val="tx1"/>
                      </a:solidFill>
                      <a:prstDash val="solid"/>
                      <a:round/>
                      <a:headEnd type="none" w="med" len="med"/>
                      <a:tailEnd type="none" w="med" len="med"/>
                    </a:lnR>
                    <a:lnT w="6350" cap="flat" cmpd="thickThin" algn="ctr">
                      <a:solidFill>
                        <a:schemeClr val="tx1"/>
                      </a:solidFill>
                      <a:prstDash val="solid"/>
                      <a:round/>
                      <a:headEnd type="none" w="med" len="med"/>
                      <a:tailEnd type="none" w="med" len="med"/>
                    </a:lnT>
                    <a:lnB w="6350" cap="flat" cmpd="thickThin"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３ヵ所</a:t>
                      </a:r>
                    </a:p>
                  </a:txBody>
                  <a:tcPr marL="18000" marR="18000" marT="35995" marB="35995" anchor="ctr" horzOverflow="overflow">
                    <a:lnL w="12700" cap="flat" cmpd="thickThin"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thickThin"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224367">
                <a:tc gridSpan="2">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公園数（</a:t>
                      </a: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1</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人あたりの面積）</a:t>
                      </a:r>
                    </a:p>
                  </a:txBody>
                  <a:tcPr marL="18000" marR="18000" marT="35995" marB="35995" anchor="ctr"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thickThin" algn="ctr">
                      <a:solidFill>
                        <a:schemeClr val="tx1"/>
                      </a:solidFill>
                      <a:prstDash val="solid"/>
                      <a:round/>
                      <a:headEnd type="none" w="med" len="med"/>
                      <a:tailEnd type="none" w="med" len="med"/>
                    </a:lnT>
                    <a:lnB w="6350" cap="flat" cmpd="thickThin" algn="ctr">
                      <a:solidFill>
                        <a:schemeClr val="tx1"/>
                      </a:solidFill>
                      <a:prstDash val="solid"/>
                      <a:round/>
                      <a:headEnd type="none" w="med" len="med"/>
                      <a:tailEnd type="none" w="med" len="med"/>
                    </a:lnB>
                    <a:lnTlToBr>
                      <a:noFill/>
                    </a:lnTlToBr>
                    <a:lnBlToTr>
                      <a:noFill/>
                    </a:lnBlToTr>
                    <a:solidFill>
                      <a:schemeClr val="accent5">
                        <a:lumMod val="40000"/>
                        <a:lumOff val="60000"/>
                      </a:schemeClr>
                    </a:solidFill>
                  </a:tcPr>
                </a:tc>
                <a:tc hMerge="1">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18000" marR="18000" marT="36000" marB="36000" anchor="ctr" horzOverflow="overflow">
                    <a:lnL w="12700" cap="flat" cmpd="thickThin" algn="ctr">
                      <a:solidFill>
                        <a:schemeClr val="tx1"/>
                      </a:solidFill>
                      <a:prstDash val="solid"/>
                      <a:round/>
                      <a:headEnd type="none" w="med" len="med"/>
                      <a:tailEnd type="none" w="med" len="med"/>
                    </a:lnL>
                    <a:lnR w="12700" cap="flat" cmpd="thickThin" algn="ctr">
                      <a:solidFill>
                        <a:schemeClr val="tx1"/>
                      </a:solidFill>
                      <a:prstDash val="solid"/>
                      <a:round/>
                      <a:headEnd type="none" w="med" len="med"/>
                      <a:tailEnd type="none" w="med" len="med"/>
                    </a:lnR>
                    <a:lnT w="6350" cap="flat" cmpd="thickThin" algn="ctr">
                      <a:solidFill>
                        <a:schemeClr val="tx1"/>
                      </a:solidFill>
                      <a:prstDash val="solid"/>
                      <a:round/>
                      <a:headEnd type="none" w="med" len="med"/>
                      <a:tailEnd type="none" w="med" len="med"/>
                    </a:lnT>
                    <a:lnB w="6350" cap="flat" cmpd="thickThin" algn="ctr">
                      <a:solidFill>
                        <a:schemeClr val="tx1"/>
                      </a:solidFill>
                      <a:prstDash val="solid"/>
                      <a:round/>
                      <a:headEnd type="none" w="med" len="med"/>
                      <a:tailEnd type="none" w="med" len="med"/>
                    </a:lnB>
                    <a:lnTlToBr>
                      <a:noFill/>
                    </a:lnTlToBr>
                    <a:lnBlToTr>
                      <a:noFill/>
                    </a:lnBlToTr>
                    <a:noFill/>
                  </a:tcPr>
                </a:tc>
                <a:tc rowSpan="2">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18000" marR="18000" marT="35995" marB="35995" anchor="ctr" horzOverflow="overflow">
                    <a:lnL w="19050" cap="flat" cmpd="sng" algn="ctr">
                      <a:solidFill>
                        <a:schemeClr val="tx1"/>
                      </a:solidFill>
                      <a:prstDash val="solid"/>
                      <a:round/>
                      <a:headEnd type="none" w="med" len="med"/>
                      <a:tailEnd type="none" w="med" len="med"/>
                    </a:lnL>
                    <a:lnR w="19050" cap="flat" cmpd="sng" algn="ctr">
                      <a:no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noFill/>
                      <a:prstDash val="solid"/>
                      <a:round/>
                      <a:headEnd type="none" w="med" len="med"/>
                      <a:tailEnd type="none" w="med" len="med"/>
                    </a:lnB>
                    <a:lnTlToBr>
                      <a:noFill/>
                    </a:lnTlToBr>
                    <a:lnBlToTr>
                      <a:noFill/>
                    </a:lnBlToTr>
                    <a:noFill/>
                  </a:tcPr>
                </a:tc>
              </a:tr>
              <a:tr h="224367">
                <a:tc gridSpan="2">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112</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ヵ所（</a:t>
                      </a: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2.62㎡</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a:t>
                      </a:r>
                    </a:p>
                  </a:txBody>
                  <a:tcPr marL="18000" marR="18000" marT="35995" marB="35995" anchor="ctr"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thickThin"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hMerge="1">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18000" marR="18000" marT="36000" marB="36000" anchor="ctr" horzOverflow="overflow">
                    <a:lnL w="12700" cap="flat" cmpd="thickThin" algn="ctr">
                      <a:solidFill>
                        <a:schemeClr val="tx1"/>
                      </a:solidFill>
                      <a:prstDash val="solid"/>
                      <a:round/>
                      <a:headEnd type="none" w="med" len="med"/>
                      <a:tailEnd type="none" w="med" len="med"/>
                    </a:lnL>
                    <a:lnR w="12700" cap="flat" cmpd="thickThin" algn="ctr">
                      <a:solidFill>
                        <a:schemeClr val="tx1"/>
                      </a:solidFill>
                      <a:prstDash val="solid"/>
                      <a:round/>
                      <a:headEnd type="none" w="med" len="med"/>
                      <a:tailEnd type="none" w="med" len="med"/>
                    </a:lnR>
                    <a:lnT w="6350" cap="flat" cmpd="thickThin" algn="ctr">
                      <a:solidFill>
                        <a:schemeClr val="tx1"/>
                      </a:solidFill>
                      <a:prstDash val="solid"/>
                      <a:round/>
                      <a:headEnd type="none" w="med" len="med"/>
                      <a:tailEnd type="none" w="med" len="med"/>
                    </a:lnT>
                    <a:lnB w="28575" cap="flat" cmpd="thickThin" algn="ctr">
                      <a:solidFill>
                        <a:schemeClr val="tx1"/>
                      </a:solidFill>
                      <a:prstDash val="solid"/>
                      <a:round/>
                      <a:headEnd type="none" w="med" len="med"/>
                      <a:tailEnd type="none" w="med" len="med"/>
                    </a:lnB>
                    <a:lnTlToBr>
                      <a:noFill/>
                    </a:lnTlToBr>
                    <a:lnBlToTr>
                      <a:noFill/>
                    </a:lnBlToTr>
                    <a:noFill/>
                  </a:tcPr>
                </a:tc>
                <a:tc vMerge="1">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18000" marR="18000" marT="36000" marB="36000" anchor="ctr" horzOverflow="overflow">
                    <a:lnL w="12700" cap="flat" cmpd="thickThin" algn="ctr">
                      <a:solidFill>
                        <a:schemeClr val="tx1"/>
                      </a:solidFill>
                      <a:prstDash val="solid"/>
                      <a:round/>
                      <a:headEnd type="none" w="med" len="med"/>
                      <a:tailEnd type="none" w="med" len="med"/>
                    </a:lnL>
                    <a:lnR w="28575" cap="flat" cmpd="thickThin" algn="ctr">
                      <a:solidFill>
                        <a:schemeClr val="tx1"/>
                      </a:solidFill>
                      <a:prstDash val="solid"/>
                      <a:round/>
                      <a:headEnd type="none" w="med" len="med"/>
                      <a:tailEnd type="none" w="med" len="med"/>
                    </a:lnR>
                    <a:lnT w="6350" cap="flat" cmpd="thickThin" algn="ctr">
                      <a:solidFill>
                        <a:schemeClr val="tx1"/>
                      </a:solidFill>
                      <a:prstDash val="solid"/>
                      <a:round/>
                      <a:headEnd type="none" w="med" len="med"/>
                      <a:tailEnd type="none" w="med" len="med"/>
                    </a:lnT>
                    <a:lnB w="28575" cap="flat" cmpd="thickThin" algn="ctr">
                      <a:solidFill>
                        <a:schemeClr val="tx1"/>
                      </a:solidFill>
                      <a:prstDash val="solid"/>
                      <a:round/>
                      <a:headEnd type="none" w="med" len="med"/>
                      <a:tailEnd type="none" w="med" len="med"/>
                    </a:lnB>
                    <a:lnTlToBr>
                      <a:noFill/>
                    </a:lnTlToBr>
                    <a:lnBlToTr>
                      <a:noFill/>
                    </a:lnBlToTr>
                    <a:noFill/>
                  </a:tcPr>
                </a:tc>
              </a:tr>
            </a:tbl>
          </a:graphicData>
        </a:graphic>
      </p:graphicFrame>
      <p:graphicFrame>
        <p:nvGraphicFramePr>
          <p:cNvPr id="49332" name="Group 180"/>
          <p:cNvGraphicFramePr>
            <a:graphicFrameLocks noGrp="1"/>
          </p:cNvGraphicFramePr>
          <p:nvPr/>
        </p:nvGraphicFramePr>
        <p:xfrm>
          <a:off x="177800" y="2981325"/>
          <a:ext cx="3641725" cy="1033510"/>
        </p:xfrm>
        <a:graphic>
          <a:graphicData uri="http://schemas.openxmlformats.org/drawingml/2006/table">
            <a:tbl>
              <a:tblPr/>
              <a:tblGrid>
                <a:gridCol w="1213908"/>
                <a:gridCol w="603117"/>
                <a:gridCol w="610792"/>
                <a:gridCol w="1213908"/>
              </a:tblGrid>
              <a:tr h="360328">
                <a:tc gridSpan="2">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職員配置数案</a:t>
                      </a:r>
                    </a:p>
                  </a:txBody>
                  <a:tcPr marL="18000" marR="18000" marT="35997" marB="35997" anchor="ctr"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thickThin" algn="ctr">
                      <a:solidFill>
                        <a:schemeClr val="tx1"/>
                      </a:solidFill>
                      <a:prstDash val="solid"/>
                      <a:round/>
                      <a:headEnd type="none" w="med" len="med"/>
                      <a:tailEnd type="none" w="med" len="med"/>
                    </a:lnB>
                    <a:lnTlToBr>
                      <a:noFill/>
                    </a:lnTlToBr>
                    <a:lnBlToTr>
                      <a:noFill/>
                    </a:lnBlToTr>
                    <a:solidFill>
                      <a:srgbClr val="CCECFF"/>
                    </a:solidFill>
                  </a:tcPr>
                </a:tc>
                <a:tc hMerge="1">
                  <a:txBody>
                    <a:bodyPr/>
                    <a:lstStyle/>
                    <a:p>
                      <a:endParaRPr kumimoji="1" lang="ja-JP" altLang="en-US"/>
                    </a:p>
                  </a:txBody>
                  <a:tcPr/>
                </a:tc>
                <a:tc rowSpan="2" gridSpan="2">
                  <a:txBody>
                    <a:bodyPr/>
                    <a:lstStyle/>
                    <a:p>
                      <a:pPr marL="0" marR="0" lvl="0" indent="0" algn="ctr" defTabSz="914400" rtl="0" eaLnBrk="1" fontAlgn="base" latinLnBrk="0" hangingPunct="1">
                        <a:lnSpc>
                          <a:spcPct val="90000"/>
                        </a:lnSpc>
                        <a:spcBef>
                          <a:spcPct val="0"/>
                        </a:spcBef>
                        <a:spcAft>
                          <a:spcPct val="0"/>
                        </a:spcAft>
                        <a:buClrTx/>
                        <a:buSzTx/>
                        <a:buFontTx/>
                        <a:buNone/>
                        <a:tabLst/>
                      </a:pPr>
                      <a:endParaRPr kumimoji="1" lang="en-US" altLang="ja-JP" sz="1000" b="0" i="0" u="none" strike="noStrike" cap="none" normalizeH="0" baseline="0" dirty="0" smtClean="0">
                        <a:ln>
                          <a:noFill/>
                        </a:ln>
                        <a:solidFill>
                          <a:srgbClr val="FF0000"/>
                        </a:solidFill>
                        <a:effectLst/>
                        <a:latin typeface="ＭＳ Ｐゴシック" pitchFamily="50" charset="-128"/>
                        <a:ea typeface="ＭＳ Ｐゴシック" pitchFamily="50" charset="-128"/>
                      </a:endParaRPr>
                    </a:p>
                  </a:txBody>
                  <a:tcPr marL="18000" marR="18000" marT="35997" marB="35997" anchor="ctr" horzOverflow="overflow">
                    <a:lnL w="19050" cap="flat" cmpd="sng" algn="ctr">
                      <a:solidFill>
                        <a:schemeClr val="tx1"/>
                      </a:solidFill>
                      <a:prstDash val="solid"/>
                      <a:round/>
                      <a:headEnd type="none" w="med" len="med"/>
                      <a:tailEnd type="none" w="med" len="med"/>
                    </a:lnL>
                    <a:lnR w="19050" cap="flat" cmpd="sng" algn="ctr">
                      <a:noFill/>
                      <a:prstDash val="solid"/>
                      <a:round/>
                      <a:headEnd type="none" w="med" len="med"/>
                      <a:tailEnd type="none" w="med" len="med"/>
                    </a:lnR>
                    <a:lnT w="19050" cap="flat" cmpd="sng" algn="ctr">
                      <a:no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rowSpan="2" hMerge="1">
                  <a:txBody>
                    <a:bodyPr/>
                    <a:lstStyle/>
                    <a:p>
                      <a:endParaRPr kumimoji="1" lang="ja-JP" altLang="en-US"/>
                    </a:p>
                  </a:txBody>
                  <a:tcPr/>
                </a:tc>
              </a:tr>
              <a:tr h="224378">
                <a:tc gridSpan="2">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786</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人</a:t>
                      </a:r>
                      <a:endParaRPr kumimoji="1" lang="ja-JP" altLang="en-US" sz="9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18000" marR="18000" marT="35997" marB="35997" anchor="ctr"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thickThin" algn="ctr">
                      <a:solidFill>
                        <a:schemeClr val="tx1"/>
                      </a:solidFill>
                      <a:prstDash val="solid"/>
                      <a:round/>
                      <a:headEnd type="none" w="med" len="med"/>
                      <a:tailEnd type="none" w="med" len="med"/>
                    </a:lnT>
                    <a:lnB w="12700" cap="flat" cmpd="thickThin" algn="ctr">
                      <a:solidFill>
                        <a:schemeClr val="tx1"/>
                      </a:solidFill>
                      <a:prstDash val="solid"/>
                      <a:round/>
                      <a:headEnd type="none" w="med" len="med"/>
                      <a:tailEnd type="none" w="med" len="med"/>
                    </a:lnB>
                    <a:lnTlToBr>
                      <a:noFill/>
                    </a:lnTlToBr>
                    <a:lnBlToTr>
                      <a:noFill/>
                    </a:lnBlToTr>
                    <a:noFill/>
                  </a:tcPr>
                </a:tc>
                <a:tc hMerge="1">
                  <a:txBody>
                    <a:bodyPr/>
                    <a:lstStyle/>
                    <a:p>
                      <a:endParaRPr kumimoji="1" lang="ja-JP" altLang="en-US"/>
                    </a:p>
                  </a:txBody>
                  <a:tcPr/>
                </a:tc>
                <a:tc gridSpan="2" vMerge="1">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18000" marR="18000" marT="35997" marB="35997" anchor="ctr"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thickThin"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hMerge="1" vMerge="1">
                  <a:txBody>
                    <a:bodyPr/>
                    <a:lstStyle/>
                    <a:p>
                      <a:endParaRPr kumimoji="1" lang="ja-JP" altLang="en-US"/>
                    </a:p>
                  </a:txBody>
                  <a:tcPr/>
                </a:tc>
              </a:tr>
              <a:tr h="224378">
                <a:tc gridSpan="4">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区役所間道路距離</a:t>
                      </a:r>
                    </a:p>
                  </a:txBody>
                  <a:tcPr marL="18000" marR="18000" marT="35997" marB="35997" anchor="ctr"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2700" cap="flat" cmpd="thickThin" algn="ctr">
                      <a:solidFill>
                        <a:schemeClr val="tx1"/>
                      </a:solidFill>
                      <a:prstDash val="solid"/>
                      <a:round/>
                      <a:headEnd type="none" w="med" len="med"/>
                      <a:tailEnd type="none" w="med" len="med"/>
                    </a:lnT>
                    <a:lnB w="6350" cap="flat" cmpd="thickThin" algn="ctr">
                      <a:solidFill>
                        <a:schemeClr val="tx1"/>
                      </a:solidFill>
                      <a:prstDash val="solid"/>
                      <a:round/>
                      <a:headEnd type="none" w="med" len="med"/>
                      <a:tailEnd type="none" w="med" len="med"/>
                    </a:lnB>
                    <a:lnTlToBr>
                      <a:noFill/>
                    </a:lnTlToBr>
                    <a:lnBlToTr>
                      <a:noFill/>
                    </a:lnBlToTr>
                    <a:solidFill>
                      <a:srgbClr val="CCECFF"/>
                    </a:solidFill>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r>
              <a:tr h="224378">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zh-TW"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天王寺⇔生野 </a:t>
                      </a:r>
                      <a:r>
                        <a:rPr kumimoji="1" lang="en-US" altLang="zh-TW" sz="1000" b="0" i="0" u="none" strike="noStrike" cap="none" normalizeH="0" baseline="0" dirty="0" smtClean="0">
                          <a:ln>
                            <a:noFill/>
                          </a:ln>
                          <a:solidFill>
                            <a:schemeClr val="tx1"/>
                          </a:solidFill>
                          <a:effectLst/>
                          <a:latin typeface="ＭＳ Ｐゴシック" pitchFamily="50" charset="-128"/>
                          <a:ea typeface="ＭＳ Ｐゴシック" pitchFamily="50" charset="-128"/>
                        </a:rPr>
                        <a:t>1.6km</a:t>
                      </a:r>
                      <a:endPar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18000" marR="18000" marT="35997" marB="35997" anchor="ctr" horzOverflow="overflow">
                    <a:lnL w="19050" cap="flat" cmpd="sng" algn="ctr">
                      <a:solidFill>
                        <a:schemeClr val="tx1"/>
                      </a:solidFill>
                      <a:prstDash val="solid"/>
                      <a:round/>
                      <a:headEnd type="none" w="med" len="med"/>
                      <a:tailEnd type="none" w="med" len="med"/>
                    </a:lnL>
                    <a:lnR w="12700" cap="flat" cmpd="thickThin" algn="ctr">
                      <a:solidFill>
                        <a:schemeClr val="tx1"/>
                      </a:solidFill>
                      <a:prstDash val="solid"/>
                      <a:round/>
                      <a:headEnd type="none" w="med" len="med"/>
                      <a:tailEnd type="none" w="med" len="med"/>
                    </a:lnR>
                    <a:lnT w="6350" cap="flat" cmpd="thickThin"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gridSpan="2">
                  <a:txBody>
                    <a:bodyPr/>
                    <a:lstStyle/>
                    <a:p>
                      <a:pPr algn="ctr"/>
                      <a:r>
                        <a:rPr lang="ja-JP" altLang="en-US" sz="900" dirty="0" smtClean="0">
                          <a:latin typeface="ＭＳ Ｐゴシック" pitchFamily="50" charset="-128"/>
                          <a:ea typeface="ＭＳ Ｐゴシック" pitchFamily="50" charset="-128"/>
                        </a:rPr>
                        <a:t>天王寺⇔阿倍野 </a:t>
                      </a:r>
                      <a:r>
                        <a:rPr lang="en-US" altLang="ja-JP" sz="900" dirty="0" smtClean="0">
                          <a:latin typeface="ＭＳ Ｐゴシック" pitchFamily="50" charset="-128"/>
                          <a:ea typeface="ＭＳ Ｐゴシック" pitchFamily="50" charset="-128"/>
                        </a:rPr>
                        <a:t>2.5km</a:t>
                      </a:r>
                      <a:endParaRPr lang="ja-JP" altLang="en-US" sz="900" dirty="0">
                        <a:latin typeface="ＭＳ Ｐゴシック" pitchFamily="50" charset="-128"/>
                        <a:ea typeface="ＭＳ Ｐゴシック" pitchFamily="50" charset="-128"/>
                      </a:endParaRPr>
                    </a:p>
                  </a:txBody>
                  <a:tcPr marL="18000" marR="18000" marT="35997" marB="35997" anchor="ctr" horzOverflow="overflow">
                    <a:lnL w="12700" cap="flat" cmpd="thickThin" algn="ctr">
                      <a:solidFill>
                        <a:schemeClr val="tx1"/>
                      </a:solidFill>
                      <a:prstDash val="solid"/>
                      <a:round/>
                      <a:headEnd type="none" w="med" len="med"/>
                      <a:tailEnd type="none" w="med" len="med"/>
                    </a:lnL>
                    <a:lnR w="12700" cap="flat" cmpd="thickThin" algn="ctr">
                      <a:solidFill>
                        <a:schemeClr val="tx1"/>
                      </a:solidFill>
                      <a:prstDash val="solid"/>
                      <a:round/>
                      <a:headEnd type="none" w="med" len="med"/>
                      <a:tailEnd type="none" w="med" len="med"/>
                    </a:lnR>
                    <a:lnT w="6350" cap="flat" cmpd="thickThin"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kumimoji="1" lang="ja-JP" altLang="en-US"/>
                    </a:p>
                  </a:txBody>
                  <a:tcPr/>
                </a:tc>
                <a:tc>
                  <a:txBody>
                    <a:bodyPr/>
                    <a:lstStyle/>
                    <a:p>
                      <a:pPr algn="ctr"/>
                      <a:r>
                        <a:rPr lang="ja-JP" altLang="en-US" sz="1000" dirty="0" smtClean="0">
                          <a:latin typeface="ＭＳ Ｐゴシック" pitchFamily="50" charset="-128"/>
                          <a:ea typeface="ＭＳ Ｐゴシック" pitchFamily="50" charset="-128"/>
                        </a:rPr>
                        <a:t>生野 ⇔阿倍野 </a:t>
                      </a:r>
                      <a:r>
                        <a:rPr lang="en-US" altLang="ja-JP" sz="1000" dirty="0" smtClean="0">
                          <a:latin typeface="ＭＳ Ｐゴシック" pitchFamily="50" charset="-128"/>
                          <a:ea typeface="ＭＳ Ｐゴシック" pitchFamily="50" charset="-128"/>
                        </a:rPr>
                        <a:t>2.6km</a:t>
                      </a:r>
                      <a:endParaRPr lang="ja-JP" altLang="en-US" sz="1000" dirty="0">
                        <a:latin typeface="ＭＳ Ｐゴシック" pitchFamily="50" charset="-128"/>
                        <a:ea typeface="ＭＳ Ｐゴシック" pitchFamily="50" charset="-128"/>
                      </a:endParaRPr>
                    </a:p>
                  </a:txBody>
                  <a:tcPr marL="18000" marR="18000" marT="35997" marB="35997" anchor="ctr" horzOverflow="overflow">
                    <a:lnL w="12700" cap="flat" cmpd="thickThin"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thickThin"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bl>
          </a:graphicData>
        </a:graphic>
      </p:graphicFrame>
      <p:grpSp>
        <p:nvGrpSpPr>
          <p:cNvPr id="2" name="グループ化 85"/>
          <p:cNvGrpSpPr>
            <a:grpSpLocks/>
          </p:cNvGrpSpPr>
          <p:nvPr/>
        </p:nvGrpSpPr>
        <p:grpSpPr bwMode="auto">
          <a:xfrm>
            <a:off x="7308850" y="191069"/>
            <a:ext cx="1835150" cy="1700213"/>
            <a:chOff x="7308304" y="0"/>
            <a:chExt cx="1835696" cy="1700808"/>
          </a:xfrm>
        </p:grpSpPr>
        <p:sp>
          <p:nvSpPr>
            <p:cNvPr id="87" name="正方形/長方形 86"/>
            <p:cNvSpPr>
              <a:spLocks/>
            </p:cNvSpPr>
            <p:nvPr/>
          </p:nvSpPr>
          <p:spPr bwMode="gray">
            <a:xfrm>
              <a:off x="7308304" y="0"/>
              <a:ext cx="1835696" cy="1700808"/>
            </a:xfrm>
            <a:prstGeom prst="rect">
              <a:avLst/>
            </a:prstGeom>
            <a:solidFill>
              <a:srgbClr val="E6B9B8"/>
            </a:solidFill>
            <a:ln w="22225" algn="ctr">
              <a:solidFill>
                <a:srgbClr val="E6B9B8"/>
              </a:solidFill>
              <a:miter lim="800000"/>
              <a:headEnd/>
              <a:tailEnd/>
            </a:ln>
          </p:spPr>
          <p:txBody>
            <a:bodyPr anchor="ctr"/>
            <a:lstStyle/>
            <a:p>
              <a:pPr algn="ctr">
                <a:defRPr/>
              </a:pPr>
              <a:endParaRPr lang="ja-JP" altLang="en-US">
                <a:solidFill>
                  <a:schemeClr val="lt1"/>
                </a:solidFill>
                <a:latin typeface="+mn-lt"/>
                <a:ea typeface="+mn-ea"/>
              </a:endParaRPr>
            </a:p>
          </p:txBody>
        </p:sp>
        <p:sp>
          <p:nvSpPr>
            <p:cNvPr id="88" name="正方形/長方形 26"/>
            <p:cNvSpPr>
              <a:spLocks/>
            </p:cNvSpPr>
            <p:nvPr/>
          </p:nvSpPr>
          <p:spPr bwMode="gray">
            <a:xfrm>
              <a:off x="7400406" y="85755"/>
              <a:ext cx="1651491" cy="152929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grpSp>
      <p:grpSp>
        <p:nvGrpSpPr>
          <p:cNvPr id="4" name="グループ化 84"/>
          <p:cNvGrpSpPr>
            <a:grpSpLocks/>
          </p:cNvGrpSpPr>
          <p:nvPr/>
        </p:nvGrpSpPr>
        <p:grpSpPr bwMode="auto">
          <a:xfrm>
            <a:off x="7483475" y="322832"/>
            <a:ext cx="1484313" cy="1438275"/>
            <a:chOff x="7418388" y="77788"/>
            <a:chExt cx="1484312" cy="1438275"/>
          </a:xfrm>
        </p:grpSpPr>
        <p:grpSp>
          <p:nvGrpSpPr>
            <p:cNvPr id="5" name="Group 167"/>
            <p:cNvGrpSpPr>
              <a:grpSpLocks noChangeAspect="1"/>
            </p:cNvGrpSpPr>
            <p:nvPr/>
          </p:nvGrpSpPr>
          <p:grpSpPr bwMode="auto">
            <a:xfrm>
              <a:off x="7418388" y="77788"/>
              <a:ext cx="1484312" cy="1438275"/>
              <a:chOff x="10811" y="5963"/>
              <a:chExt cx="3819" cy="3706"/>
            </a:xfrm>
          </p:grpSpPr>
          <p:sp>
            <p:nvSpPr>
              <p:cNvPr id="40068" name="Freeform 168" descr="50%"/>
              <p:cNvSpPr>
                <a:spLocks noChangeAspect="1"/>
              </p:cNvSpPr>
              <p:nvPr/>
            </p:nvSpPr>
            <p:spPr bwMode="auto">
              <a:xfrm>
                <a:off x="12880" y="8405"/>
                <a:ext cx="568" cy="652"/>
              </a:xfrm>
              <a:custGeom>
                <a:avLst/>
                <a:gdLst>
                  <a:gd name="T0" fmla="*/ 0 w 1234"/>
                  <a:gd name="T1" fmla="*/ 0 h 1419"/>
                  <a:gd name="T2" fmla="*/ 0 w 1234"/>
                  <a:gd name="T3" fmla="*/ 0 h 1419"/>
                  <a:gd name="T4" fmla="*/ 0 w 1234"/>
                  <a:gd name="T5" fmla="*/ 0 h 1419"/>
                  <a:gd name="T6" fmla="*/ 0 w 1234"/>
                  <a:gd name="T7" fmla="*/ 0 h 1419"/>
                  <a:gd name="T8" fmla="*/ 0 w 1234"/>
                  <a:gd name="T9" fmla="*/ 0 h 1419"/>
                  <a:gd name="T10" fmla="*/ 0 w 1234"/>
                  <a:gd name="T11" fmla="*/ 0 h 1419"/>
                  <a:gd name="T12" fmla="*/ 0 w 1234"/>
                  <a:gd name="T13" fmla="*/ 0 h 1419"/>
                  <a:gd name="T14" fmla="*/ 0 w 1234"/>
                  <a:gd name="T15" fmla="*/ 0 h 1419"/>
                  <a:gd name="T16" fmla="*/ 0 w 1234"/>
                  <a:gd name="T17" fmla="*/ 0 h 1419"/>
                  <a:gd name="T18" fmla="*/ 0 w 1234"/>
                  <a:gd name="T19" fmla="*/ 0 h 1419"/>
                  <a:gd name="T20" fmla="*/ 0 w 1234"/>
                  <a:gd name="T21" fmla="*/ 0 h 1419"/>
                  <a:gd name="T22" fmla="*/ 0 w 1234"/>
                  <a:gd name="T23" fmla="*/ 0 h 1419"/>
                  <a:gd name="T24" fmla="*/ 0 w 1234"/>
                  <a:gd name="T25" fmla="*/ 0 h 1419"/>
                  <a:gd name="T26" fmla="*/ 0 w 1234"/>
                  <a:gd name="T27" fmla="*/ 0 h 1419"/>
                  <a:gd name="T28" fmla="*/ 0 w 1234"/>
                  <a:gd name="T29" fmla="*/ 0 h 1419"/>
                  <a:gd name="T30" fmla="*/ 0 w 1234"/>
                  <a:gd name="T31" fmla="*/ 0 h 1419"/>
                  <a:gd name="T32" fmla="*/ 0 w 1234"/>
                  <a:gd name="T33" fmla="*/ 0 h 1419"/>
                  <a:gd name="T34" fmla="*/ 0 w 1234"/>
                  <a:gd name="T35" fmla="*/ 0 h 1419"/>
                  <a:gd name="T36" fmla="*/ 0 w 1234"/>
                  <a:gd name="T37" fmla="*/ 0 h 1419"/>
                  <a:gd name="T38" fmla="*/ 0 w 1234"/>
                  <a:gd name="T39" fmla="*/ 0 h 1419"/>
                  <a:gd name="T40" fmla="*/ 0 w 1234"/>
                  <a:gd name="T41" fmla="*/ 0 h 1419"/>
                  <a:gd name="T42" fmla="*/ 0 w 1234"/>
                  <a:gd name="T43" fmla="*/ 0 h 1419"/>
                  <a:gd name="T44" fmla="*/ 0 w 1234"/>
                  <a:gd name="T45" fmla="*/ 0 h 1419"/>
                  <a:gd name="T46" fmla="*/ 0 w 1234"/>
                  <a:gd name="T47" fmla="*/ 0 h 1419"/>
                  <a:gd name="T48" fmla="*/ 0 w 1234"/>
                  <a:gd name="T49" fmla="*/ 0 h 1419"/>
                  <a:gd name="T50" fmla="*/ 0 w 1234"/>
                  <a:gd name="T51" fmla="*/ 0 h 1419"/>
                  <a:gd name="T52" fmla="*/ 0 w 1234"/>
                  <a:gd name="T53" fmla="*/ 0 h 1419"/>
                  <a:gd name="T54" fmla="*/ 0 w 1234"/>
                  <a:gd name="T55" fmla="*/ 0 h 1419"/>
                  <a:gd name="T56" fmla="*/ 0 w 1234"/>
                  <a:gd name="T57" fmla="*/ 0 h 1419"/>
                  <a:gd name="T58" fmla="*/ 0 w 1234"/>
                  <a:gd name="T59" fmla="*/ 0 h 1419"/>
                  <a:gd name="T60" fmla="*/ 0 w 1234"/>
                  <a:gd name="T61" fmla="*/ 0 h 1419"/>
                  <a:gd name="T62" fmla="*/ 0 w 1234"/>
                  <a:gd name="T63" fmla="*/ 0 h 1419"/>
                  <a:gd name="T64" fmla="*/ 0 w 1234"/>
                  <a:gd name="T65" fmla="*/ 0 h 1419"/>
                  <a:gd name="T66" fmla="*/ 0 w 1234"/>
                  <a:gd name="T67" fmla="*/ 0 h 1419"/>
                  <a:gd name="T68" fmla="*/ 0 w 1234"/>
                  <a:gd name="T69" fmla="*/ 0 h 1419"/>
                  <a:gd name="T70" fmla="*/ 0 w 1234"/>
                  <a:gd name="T71" fmla="*/ 0 h 1419"/>
                  <a:gd name="T72" fmla="*/ 0 w 1234"/>
                  <a:gd name="T73" fmla="*/ 0 h 1419"/>
                  <a:gd name="T74" fmla="*/ 0 w 1234"/>
                  <a:gd name="T75" fmla="*/ 0 h 1419"/>
                  <a:gd name="T76" fmla="*/ 0 w 1234"/>
                  <a:gd name="T77" fmla="*/ 0 h 1419"/>
                  <a:gd name="T78" fmla="*/ 0 w 1234"/>
                  <a:gd name="T79" fmla="*/ 0 h 1419"/>
                  <a:gd name="T80" fmla="*/ 0 w 1234"/>
                  <a:gd name="T81" fmla="*/ 0 h 1419"/>
                  <a:gd name="T82" fmla="*/ 0 w 1234"/>
                  <a:gd name="T83" fmla="*/ 0 h 1419"/>
                  <a:gd name="T84" fmla="*/ 0 w 1234"/>
                  <a:gd name="T85" fmla="*/ 0 h 1419"/>
                  <a:gd name="T86" fmla="*/ 0 w 1234"/>
                  <a:gd name="T87" fmla="*/ 0 h 1419"/>
                  <a:gd name="T88" fmla="*/ 0 w 1234"/>
                  <a:gd name="T89" fmla="*/ 0 h 1419"/>
                  <a:gd name="T90" fmla="*/ 0 w 1234"/>
                  <a:gd name="T91" fmla="*/ 0 h 1419"/>
                  <a:gd name="T92" fmla="*/ 0 w 1234"/>
                  <a:gd name="T93" fmla="*/ 0 h 1419"/>
                  <a:gd name="T94" fmla="*/ 0 w 1234"/>
                  <a:gd name="T95" fmla="*/ 0 h 1419"/>
                  <a:gd name="T96" fmla="*/ 0 w 1234"/>
                  <a:gd name="T97" fmla="*/ 0 h 1419"/>
                  <a:gd name="T98" fmla="*/ 0 w 1234"/>
                  <a:gd name="T99" fmla="*/ 0 h 1419"/>
                  <a:gd name="T100" fmla="*/ 0 w 1234"/>
                  <a:gd name="T101" fmla="*/ 0 h 1419"/>
                  <a:gd name="T102" fmla="*/ 0 w 1234"/>
                  <a:gd name="T103" fmla="*/ 0 h 1419"/>
                  <a:gd name="T104" fmla="*/ 0 w 1234"/>
                  <a:gd name="T105" fmla="*/ 0 h 1419"/>
                  <a:gd name="T106" fmla="*/ 0 w 1234"/>
                  <a:gd name="T107" fmla="*/ 0 h 1419"/>
                  <a:gd name="T108" fmla="*/ 0 w 1234"/>
                  <a:gd name="T109" fmla="*/ 0 h 1419"/>
                  <a:gd name="T110" fmla="*/ 0 w 1234"/>
                  <a:gd name="T111" fmla="*/ 0 h 1419"/>
                  <a:gd name="T112" fmla="*/ 0 w 1234"/>
                  <a:gd name="T113" fmla="*/ 0 h 1419"/>
                  <a:gd name="T114" fmla="*/ 0 w 1234"/>
                  <a:gd name="T115" fmla="*/ 0 h 1419"/>
                  <a:gd name="T116" fmla="*/ 0 w 1234"/>
                  <a:gd name="T117" fmla="*/ 0 h 1419"/>
                  <a:gd name="T118" fmla="*/ 0 w 1234"/>
                  <a:gd name="T119" fmla="*/ 0 h 1419"/>
                  <a:gd name="T120" fmla="*/ 0 w 1234"/>
                  <a:gd name="T121" fmla="*/ 0 h 1419"/>
                  <a:gd name="T122" fmla="*/ 0 w 1234"/>
                  <a:gd name="T123" fmla="*/ 0 h 1419"/>
                  <a:gd name="T124" fmla="*/ 0 w 1234"/>
                  <a:gd name="T125" fmla="*/ 0 h 1419"/>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234"/>
                  <a:gd name="T190" fmla="*/ 0 h 1419"/>
                  <a:gd name="T191" fmla="*/ 1234 w 1234"/>
                  <a:gd name="T192" fmla="*/ 1419 h 1419"/>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234" h="1419">
                    <a:moveTo>
                      <a:pt x="1149" y="99"/>
                    </a:moveTo>
                    <a:lnTo>
                      <a:pt x="1163" y="114"/>
                    </a:lnTo>
                    <a:lnTo>
                      <a:pt x="1163" y="128"/>
                    </a:lnTo>
                    <a:lnTo>
                      <a:pt x="1191" y="142"/>
                    </a:lnTo>
                    <a:lnTo>
                      <a:pt x="1206" y="156"/>
                    </a:lnTo>
                    <a:lnTo>
                      <a:pt x="1234" y="170"/>
                    </a:lnTo>
                    <a:lnTo>
                      <a:pt x="1220" y="199"/>
                    </a:lnTo>
                    <a:lnTo>
                      <a:pt x="1206" y="227"/>
                    </a:lnTo>
                    <a:lnTo>
                      <a:pt x="1191" y="270"/>
                    </a:lnTo>
                    <a:lnTo>
                      <a:pt x="1191" y="284"/>
                    </a:lnTo>
                    <a:lnTo>
                      <a:pt x="1177" y="284"/>
                    </a:lnTo>
                    <a:lnTo>
                      <a:pt x="1177" y="298"/>
                    </a:lnTo>
                    <a:lnTo>
                      <a:pt x="1163" y="312"/>
                    </a:lnTo>
                    <a:lnTo>
                      <a:pt x="1163" y="326"/>
                    </a:lnTo>
                    <a:lnTo>
                      <a:pt x="1135" y="397"/>
                    </a:lnTo>
                    <a:lnTo>
                      <a:pt x="1135" y="412"/>
                    </a:lnTo>
                    <a:lnTo>
                      <a:pt x="1135" y="426"/>
                    </a:lnTo>
                    <a:lnTo>
                      <a:pt x="1121" y="440"/>
                    </a:lnTo>
                    <a:lnTo>
                      <a:pt x="1106" y="482"/>
                    </a:lnTo>
                    <a:lnTo>
                      <a:pt x="1035" y="468"/>
                    </a:lnTo>
                    <a:lnTo>
                      <a:pt x="1035" y="511"/>
                    </a:lnTo>
                    <a:lnTo>
                      <a:pt x="1035" y="525"/>
                    </a:lnTo>
                    <a:lnTo>
                      <a:pt x="1035" y="553"/>
                    </a:lnTo>
                    <a:lnTo>
                      <a:pt x="1021" y="596"/>
                    </a:lnTo>
                    <a:lnTo>
                      <a:pt x="1021" y="624"/>
                    </a:lnTo>
                    <a:lnTo>
                      <a:pt x="1021" y="667"/>
                    </a:lnTo>
                    <a:lnTo>
                      <a:pt x="1021" y="681"/>
                    </a:lnTo>
                    <a:lnTo>
                      <a:pt x="1021" y="695"/>
                    </a:lnTo>
                    <a:lnTo>
                      <a:pt x="1021" y="709"/>
                    </a:lnTo>
                    <a:lnTo>
                      <a:pt x="1021" y="724"/>
                    </a:lnTo>
                    <a:lnTo>
                      <a:pt x="1021" y="738"/>
                    </a:lnTo>
                    <a:lnTo>
                      <a:pt x="1007" y="766"/>
                    </a:lnTo>
                    <a:lnTo>
                      <a:pt x="1007" y="780"/>
                    </a:lnTo>
                    <a:lnTo>
                      <a:pt x="993" y="809"/>
                    </a:lnTo>
                    <a:lnTo>
                      <a:pt x="993" y="823"/>
                    </a:lnTo>
                    <a:lnTo>
                      <a:pt x="979" y="837"/>
                    </a:lnTo>
                    <a:lnTo>
                      <a:pt x="979" y="865"/>
                    </a:lnTo>
                    <a:lnTo>
                      <a:pt x="965" y="880"/>
                    </a:lnTo>
                    <a:lnTo>
                      <a:pt x="965" y="908"/>
                    </a:lnTo>
                    <a:lnTo>
                      <a:pt x="950" y="936"/>
                    </a:lnTo>
                    <a:lnTo>
                      <a:pt x="950" y="951"/>
                    </a:lnTo>
                    <a:lnTo>
                      <a:pt x="936" y="979"/>
                    </a:lnTo>
                    <a:lnTo>
                      <a:pt x="908" y="1021"/>
                    </a:lnTo>
                    <a:lnTo>
                      <a:pt x="908" y="1050"/>
                    </a:lnTo>
                    <a:lnTo>
                      <a:pt x="894" y="1064"/>
                    </a:lnTo>
                    <a:lnTo>
                      <a:pt x="894" y="1092"/>
                    </a:lnTo>
                    <a:lnTo>
                      <a:pt x="879" y="1107"/>
                    </a:lnTo>
                    <a:lnTo>
                      <a:pt x="879" y="1121"/>
                    </a:lnTo>
                    <a:lnTo>
                      <a:pt x="865" y="1135"/>
                    </a:lnTo>
                    <a:lnTo>
                      <a:pt x="865" y="1149"/>
                    </a:lnTo>
                    <a:lnTo>
                      <a:pt x="851" y="1178"/>
                    </a:lnTo>
                    <a:lnTo>
                      <a:pt x="851" y="1192"/>
                    </a:lnTo>
                    <a:lnTo>
                      <a:pt x="837" y="1206"/>
                    </a:lnTo>
                    <a:lnTo>
                      <a:pt x="837" y="1220"/>
                    </a:lnTo>
                    <a:lnTo>
                      <a:pt x="823" y="1234"/>
                    </a:lnTo>
                    <a:lnTo>
                      <a:pt x="823" y="1263"/>
                    </a:lnTo>
                    <a:lnTo>
                      <a:pt x="809" y="1291"/>
                    </a:lnTo>
                    <a:lnTo>
                      <a:pt x="794" y="1291"/>
                    </a:lnTo>
                    <a:lnTo>
                      <a:pt x="794" y="1305"/>
                    </a:lnTo>
                    <a:lnTo>
                      <a:pt x="794" y="1334"/>
                    </a:lnTo>
                    <a:lnTo>
                      <a:pt x="780" y="1334"/>
                    </a:lnTo>
                    <a:lnTo>
                      <a:pt x="780" y="1348"/>
                    </a:lnTo>
                    <a:lnTo>
                      <a:pt x="766" y="1362"/>
                    </a:lnTo>
                    <a:lnTo>
                      <a:pt x="766" y="1376"/>
                    </a:lnTo>
                    <a:lnTo>
                      <a:pt x="752" y="1390"/>
                    </a:lnTo>
                    <a:lnTo>
                      <a:pt x="752" y="1404"/>
                    </a:lnTo>
                    <a:lnTo>
                      <a:pt x="752" y="1419"/>
                    </a:lnTo>
                    <a:lnTo>
                      <a:pt x="738" y="1419"/>
                    </a:lnTo>
                    <a:lnTo>
                      <a:pt x="695" y="1419"/>
                    </a:lnTo>
                    <a:lnTo>
                      <a:pt x="681" y="1419"/>
                    </a:lnTo>
                    <a:lnTo>
                      <a:pt x="638" y="1404"/>
                    </a:lnTo>
                    <a:lnTo>
                      <a:pt x="610" y="1404"/>
                    </a:lnTo>
                    <a:lnTo>
                      <a:pt x="596" y="1404"/>
                    </a:lnTo>
                    <a:lnTo>
                      <a:pt x="567" y="1404"/>
                    </a:lnTo>
                    <a:lnTo>
                      <a:pt x="539" y="1404"/>
                    </a:lnTo>
                    <a:lnTo>
                      <a:pt x="525" y="1390"/>
                    </a:lnTo>
                    <a:lnTo>
                      <a:pt x="511" y="1390"/>
                    </a:lnTo>
                    <a:lnTo>
                      <a:pt x="497" y="1390"/>
                    </a:lnTo>
                    <a:lnTo>
                      <a:pt x="468" y="1390"/>
                    </a:lnTo>
                    <a:lnTo>
                      <a:pt x="468" y="1376"/>
                    </a:lnTo>
                    <a:lnTo>
                      <a:pt x="468" y="1362"/>
                    </a:lnTo>
                    <a:lnTo>
                      <a:pt x="468" y="1348"/>
                    </a:lnTo>
                    <a:lnTo>
                      <a:pt x="454" y="1334"/>
                    </a:lnTo>
                    <a:lnTo>
                      <a:pt x="468" y="1319"/>
                    </a:lnTo>
                    <a:lnTo>
                      <a:pt x="468" y="1305"/>
                    </a:lnTo>
                    <a:lnTo>
                      <a:pt x="468" y="1291"/>
                    </a:lnTo>
                    <a:lnTo>
                      <a:pt x="468" y="1277"/>
                    </a:lnTo>
                    <a:lnTo>
                      <a:pt x="468" y="1263"/>
                    </a:lnTo>
                    <a:lnTo>
                      <a:pt x="468" y="1248"/>
                    </a:lnTo>
                    <a:lnTo>
                      <a:pt x="468" y="1234"/>
                    </a:lnTo>
                    <a:lnTo>
                      <a:pt x="468" y="1206"/>
                    </a:lnTo>
                    <a:lnTo>
                      <a:pt x="482" y="1192"/>
                    </a:lnTo>
                    <a:lnTo>
                      <a:pt x="482" y="1178"/>
                    </a:lnTo>
                    <a:lnTo>
                      <a:pt x="482" y="1149"/>
                    </a:lnTo>
                    <a:lnTo>
                      <a:pt x="454" y="1149"/>
                    </a:lnTo>
                    <a:lnTo>
                      <a:pt x="440" y="1149"/>
                    </a:lnTo>
                    <a:lnTo>
                      <a:pt x="426" y="1149"/>
                    </a:lnTo>
                    <a:lnTo>
                      <a:pt x="411" y="1149"/>
                    </a:lnTo>
                    <a:lnTo>
                      <a:pt x="383" y="1135"/>
                    </a:lnTo>
                    <a:lnTo>
                      <a:pt x="355" y="1121"/>
                    </a:lnTo>
                    <a:lnTo>
                      <a:pt x="326" y="1107"/>
                    </a:lnTo>
                    <a:lnTo>
                      <a:pt x="298" y="1107"/>
                    </a:lnTo>
                    <a:lnTo>
                      <a:pt x="284" y="1092"/>
                    </a:lnTo>
                    <a:lnTo>
                      <a:pt x="270" y="1092"/>
                    </a:lnTo>
                    <a:lnTo>
                      <a:pt x="241" y="1078"/>
                    </a:lnTo>
                    <a:lnTo>
                      <a:pt x="213" y="1064"/>
                    </a:lnTo>
                    <a:lnTo>
                      <a:pt x="170" y="1050"/>
                    </a:lnTo>
                    <a:lnTo>
                      <a:pt x="156" y="1050"/>
                    </a:lnTo>
                    <a:lnTo>
                      <a:pt x="142" y="1050"/>
                    </a:lnTo>
                    <a:lnTo>
                      <a:pt x="128" y="1050"/>
                    </a:lnTo>
                    <a:lnTo>
                      <a:pt x="114" y="1050"/>
                    </a:lnTo>
                    <a:lnTo>
                      <a:pt x="99" y="1050"/>
                    </a:lnTo>
                    <a:lnTo>
                      <a:pt x="99" y="1036"/>
                    </a:lnTo>
                    <a:lnTo>
                      <a:pt x="71" y="1064"/>
                    </a:lnTo>
                    <a:lnTo>
                      <a:pt x="29" y="1092"/>
                    </a:lnTo>
                    <a:lnTo>
                      <a:pt x="29" y="1107"/>
                    </a:lnTo>
                    <a:lnTo>
                      <a:pt x="14" y="1107"/>
                    </a:lnTo>
                    <a:lnTo>
                      <a:pt x="0" y="1092"/>
                    </a:lnTo>
                    <a:lnTo>
                      <a:pt x="14" y="1092"/>
                    </a:lnTo>
                    <a:lnTo>
                      <a:pt x="14" y="1078"/>
                    </a:lnTo>
                    <a:lnTo>
                      <a:pt x="14" y="1064"/>
                    </a:lnTo>
                    <a:lnTo>
                      <a:pt x="14" y="1050"/>
                    </a:lnTo>
                    <a:lnTo>
                      <a:pt x="14" y="1036"/>
                    </a:lnTo>
                    <a:lnTo>
                      <a:pt x="29" y="1036"/>
                    </a:lnTo>
                    <a:lnTo>
                      <a:pt x="29" y="1021"/>
                    </a:lnTo>
                    <a:lnTo>
                      <a:pt x="29" y="1007"/>
                    </a:lnTo>
                    <a:lnTo>
                      <a:pt x="29" y="993"/>
                    </a:lnTo>
                    <a:lnTo>
                      <a:pt x="29" y="979"/>
                    </a:lnTo>
                    <a:lnTo>
                      <a:pt x="43" y="965"/>
                    </a:lnTo>
                    <a:lnTo>
                      <a:pt x="57" y="965"/>
                    </a:lnTo>
                    <a:lnTo>
                      <a:pt x="57" y="951"/>
                    </a:lnTo>
                    <a:lnTo>
                      <a:pt x="57" y="936"/>
                    </a:lnTo>
                    <a:lnTo>
                      <a:pt x="71" y="936"/>
                    </a:lnTo>
                    <a:lnTo>
                      <a:pt x="71" y="922"/>
                    </a:lnTo>
                    <a:lnTo>
                      <a:pt x="85" y="908"/>
                    </a:lnTo>
                    <a:lnTo>
                      <a:pt x="99" y="880"/>
                    </a:lnTo>
                    <a:lnTo>
                      <a:pt x="99" y="865"/>
                    </a:lnTo>
                    <a:lnTo>
                      <a:pt x="114" y="865"/>
                    </a:lnTo>
                    <a:lnTo>
                      <a:pt x="114" y="851"/>
                    </a:lnTo>
                    <a:lnTo>
                      <a:pt x="128" y="837"/>
                    </a:lnTo>
                    <a:lnTo>
                      <a:pt x="128" y="823"/>
                    </a:lnTo>
                    <a:lnTo>
                      <a:pt x="142" y="823"/>
                    </a:lnTo>
                    <a:lnTo>
                      <a:pt x="142" y="809"/>
                    </a:lnTo>
                    <a:lnTo>
                      <a:pt x="142" y="795"/>
                    </a:lnTo>
                    <a:lnTo>
                      <a:pt x="156" y="795"/>
                    </a:lnTo>
                    <a:lnTo>
                      <a:pt x="170" y="795"/>
                    </a:lnTo>
                    <a:lnTo>
                      <a:pt x="170" y="780"/>
                    </a:lnTo>
                    <a:lnTo>
                      <a:pt x="170" y="766"/>
                    </a:lnTo>
                    <a:lnTo>
                      <a:pt x="185" y="766"/>
                    </a:lnTo>
                    <a:lnTo>
                      <a:pt x="185" y="752"/>
                    </a:lnTo>
                    <a:lnTo>
                      <a:pt x="170" y="752"/>
                    </a:lnTo>
                    <a:lnTo>
                      <a:pt x="185" y="752"/>
                    </a:lnTo>
                    <a:lnTo>
                      <a:pt x="185" y="738"/>
                    </a:lnTo>
                    <a:lnTo>
                      <a:pt x="185" y="724"/>
                    </a:lnTo>
                    <a:lnTo>
                      <a:pt x="199" y="709"/>
                    </a:lnTo>
                    <a:lnTo>
                      <a:pt x="199" y="695"/>
                    </a:lnTo>
                    <a:lnTo>
                      <a:pt x="213" y="695"/>
                    </a:lnTo>
                    <a:lnTo>
                      <a:pt x="213" y="681"/>
                    </a:lnTo>
                    <a:lnTo>
                      <a:pt x="213" y="667"/>
                    </a:lnTo>
                    <a:lnTo>
                      <a:pt x="213" y="653"/>
                    </a:lnTo>
                    <a:lnTo>
                      <a:pt x="227" y="653"/>
                    </a:lnTo>
                    <a:lnTo>
                      <a:pt x="227" y="639"/>
                    </a:lnTo>
                    <a:lnTo>
                      <a:pt x="227" y="624"/>
                    </a:lnTo>
                    <a:lnTo>
                      <a:pt x="227" y="610"/>
                    </a:lnTo>
                    <a:lnTo>
                      <a:pt x="241" y="610"/>
                    </a:lnTo>
                    <a:lnTo>
                      <a:pt x="241" y="596"/>
                    </a:lnTo>
                    <a:lnTo>
                      <a:pt x="255" y="596"/>
                    </a:lnTo>
                    <a:lnTo>
                      <a:pt x="255" y="582"/>
                    </a:lnTo>
                    <a:lnTo>
                      <a:pt x="255" y="568"/>
                    </a:lnTo>
                    <a:lnTo>
                      <a:pt x="255" y="553"/>
                    </a:lnTo>
                    <a:lnTo>
                      <a:pt x="270" y="539"/>
                    </a:lnTo>
                    <a:lnTo>
                      <a:pt x="270" y="525"/>
                    </a:lnTo>
                    <a:lnTo>
                      <a:pt x="284" y="525"/>
                    </a:lnTo>
                    <a:lnTo>
                      <a:pt x="270" y="525"/>
                    </a:lnTo>
                    <a:lnTo>
                      <a:pt x="284" y="525"/>
                    </a:lnTo>
                    <a:lnTo>
                      <a:pt x="284" y="511"/>
                    </a:lnTo>
                    <a:lnTo>
                      <a:pt x="284" y="497"/>
                    </a:lnTo>
                    <a:lnTo>
                      <a:pt x="298" y="482"/>
                    </a:lnTo>
                    <a:lnTo>
                      <a:pt x="298" y="468"/>
                    </a:lnTo>
                    <a:lnTo>
                      <a:pt x="298" y="454"/>
                    </a:lnTo>
                    <a:lnTo>
                      <a:pt x="312" y="454"/>
                    </a:lnTo>
                    <a:lnTo>
                      <a:pt x="326" y="440"/>
                    </a:lnTo>
                    <a:lnTo>
                      <a:pt x="326" y="426"/>
                    </a:lnTo>
                    <a:lnTo>
                      <a:pt x="355" y="383"/>
                    </a:lnTo>
                    <a:lnTo>
                      <a:pt x="355" y="369"/>
                    </a:lnTo>
                    <a:lnTo>
                      <a:pt x="369" y="341"/>
                    </a:lnTo>
                    <a:lnTo>
                      <a:pt x="383" y="312"/>
                    </a:lnTo>
                    <a:lnTo>
                      <a:pt x="397" y="284"/>
                    </a:lnTo>
                    <a:lnTo>
                      <a:pt x="397" y="270"/>
                    </a:lnTo>
                    <a:lnTo>
                      <a:pt x="397" y="256"/>
                    </a:lnTo>
                    <a:lnTo>
                      <a:pt x="397" y="241"/>
                    </a:lnTo>
                    <a:lnTo>
                      <a:pt x="411" y="241"/>
                    </a:lnTo>
                    <a:lnTo>
                      <a:pt x="411" y="227"/>
                    </a:lnTo>
                    <a:lnTo>
                      <a:pt x="426" y="213"/>
                    </a:lnTo>
                    <a:lnTo>
                      <a:pt x="426" y="199"/>
                    </a:lnTo>
                    <a:lnTo>
                      <a:pt x="426" y="185"/>
                    </a:lnTo>
                    <a:lnTo>
                      <a:pt x="440" y="170"/>
                    </a:lnTo>
                    <a:lnTo>
                      <a:pt x="426" y="170"/>
                    </a:lnTo>
                    <a:lnTo>
                      <a:pt x="440" y="170"/>
                    </a:lnTo>
                    <a:lnTo>
                      <a:pt x="440" y="156"/>
                    </a:lnTo>
                    <a:lnTo>
                      <a:pt x="440" y="142"/>
                    </a:lnTo>
                    <a:lnTo>
                      <a:pt x="440" y="128"/>
                    </a:lnTo>
                    <a:lnTo>
                      <a:pt x="454" y="114"/>
                    </a:lnTo>
                    <a:lnTo>
                      <a:pt x="454" y="99"/>
                    </a:lnTo>
                    <a:lnTo>
                      <a:pt x="468" y="99"/>
                    </a:lnTo>
                    <a:lnTo>
                      <a:pt x="468" y="85"/>
                    </a:lnTo>
                    <a:lnTo>
                      <a:pt x="468" y="71"/>
                    </a:lnTo>
                    <a:lnTo>
                      <a:pt x="468" y="57"/>
                    </a:lnTo>
                    <a:lnTo>
                      <a:pt x="482" y="57"/>
                    </a:lnTo>
                    <a:lnTo>
                      <a:pt x="482" y="43"/>
                    </a:lnTo>
                    <a:lnTo>
                      <a:pt x="482" y="29"/>
                    </a:lnTo>
                    <a:lnTo>
                      <a:pt x="468" y="29"/>
                    </a:lnTo>
                    <a:lnTo>
                      <a:pt x="482" y="14"/>
                    </a:lnTo>
                    <a:lnTo>
                      <a:pt x="497" y="14"/>
                    </a:lnTo>
                    <a:lnTo>
                      <a:pt x="511" y="14"/>
                    </a:lnTo>
                    <a:lnTo>
                      <a:pt x="525" y="14"/>
                    </a:lnTo>
                    <a:lnTo>
                      <a:pt x="525" y="29"/>
                    </a:lnTo>
                    <a:lnTo>
                      <a:pt x="539" y="29"/>
                    </a:lnTo>
                    <a:lnTo>
                      <a:pt x="553" y="29"/>
                    </a:lnTo>
                    <a:lnTo>
                      <a:pt x="567" y="29"/>
                    </a:lnTo>
                    <a:lnTo>
                      <a:pt x="582" y="43"/>
                    </a:lnTo>
                    <a:lnTo>
                      <a:pt x="596" y="43"/>
                    </a:lnTo>
                    <a:lnTo>
                      <a:pt x="610" y="57"/>
                    </a:lnTo>
                    <a:lnTo>
                      <a:pt x="624" y="57"/>
                    </a:lnTo>
                    <a:lnTo>
                      <a:pt x="638" y="57"/>
                    </a:lnTo>
                    <a:lnTo>
                      <a:pt x="653" y="71"/>
                    </a:lnTo>
                    <a:lnTo>
                      <a:pt x="667" y="71"/>
                    </a:lnTo>
                    <a:lnTo>
                      <a:pt x="738" y="99"/>
                    </a:lnTo>
                    <a:lnTo>
                      <a:pt x="794" y="114"/>
                    </a:lnTo>
                    <a:lnTo>
                      <a:pt x="809" y="114"/>
                    </a:lnTo>
                    <a:lnTo>
                      <a:pt x="823" y="114"/>
                    </a:lnTo>
                    <a:lnTo>
                      <a:pt x="837" y="114"/>
                    </a:lnTo>
                    <a:lnTo>
                      <a:pt x="851" y="114"/>
                    </a:lnTo>
                    <a:lnTo>
                      <a:pt x="865" y="114"/>
                    </a:lnTo>
                    <a:lnTo>
                      <a:pt x="879" y="114"/>
                    </a:lnTo>
                    <a:lnTo>
                      <a:pt x="894" y="114"/>
                    </a:lnTo>
                    <a:lnTo>
                      <a:pt x="908" y="114"/>
                    </a:lnTo>
                    <a:lnTo>
                      <a:pt x="922" y="114"/>
                    </a:lnTo>
                    <a:lnTo>
                      <a:pt x="922" y="99"/>
                    </a:lnTo>
                    <a:lnTo>
                      <a:pt x="936" y="99"/>
                    </a:lnTo>
                    <a:lnTo>
                      <a:pt x="950" y="99"/>
                    </a:lnTo>
                    <a:lnTo>
                      <a:pt x="950" y="85"/>
                    </a:lnTo>
                    <a:lnTo>
                      <a:pt x="965" y="85"/>
                    </a:lnTo>
                    <a:lnTo>
                      <a:pt x="979" y="71"/>
                    </a:lnTo>
                    <a:lnTo>
                      <a:pt x="993" y="71"/>
                    </a:lnTo>
                    <a:lnTo>
                      <a:pt x="993" y="57"/>
                    </a:lnTo>
                    <a:lnTo>
                      <a:pt x="1007" y="57"/>
                    </a:lnTo>
                    <a:lnTo>
                      <a:pt x="1007" y="43"/>
                    </a:lnTo>
                    <a:lnTo>
                      <a:pt x="1021" y="29"/>
                    </a:lnTo>
                    <a:lnTo>
                      <a:pt x="1021" y="14"/>
                    </a:lnTo>
                    <a:lnTo>
                      <a:pt x="1035" y="14"/>
                    </a:lnTo>
                    <a:lnTo>
                      <a:pt x="1035" y="0"/>
                    </a:lnTo>
                    <a:lnTo>
                      <a:pt x="1050" y="0"/>
                    </a:lnTo>
                    <a:lnTo>
                      <a:pt x="1064" y="14"/>
                    </a:lnTo>
                    <a:lnTo>
                      <a:pt x="1078" y="43"/>
                    </a:lnTo>
                    <a:lnTo>
                      <a:pt x="1092" y="43"/>
                    </a:lnTo>
                    <a:lnTo>
                      <a:pt x="1092" y="57"/>
                    </a:lnTo>
                    <a:lnTo>
                      <a:pt x="1121" y="71"/>
                    </a:lnTo>
                    <a:lnTo>
                      <a:pt x="1135" y="85"/>
                    </a:lnTo>
                    <a:lnTo>
                      <a:pt x="1149" y="99"/>
                    </a:lnTo>
                    <a:close/>
                  </a:path>
                </a:pathLst>
              </a:custGeom>
              <a:pattFill prst="pct50">
                <a:fgClr>
                  <a:srgbClr val="000000"/>
                </a:fgClr>
                <a:bgClr>
                  <a:srgbClr val="FFFFFF"/>
                </a:bgClr>
              </a:pattFill>
              <a:ln w="0" cap="flat">
                <a:solidFill>
                  <a:srgbClr val="000000"/>
                </a:solidFill>
                <a:prstDash val="solid"/>
                <a:round/>
                <a:headEnd/>
                <a:tailEnd/>
              </a:ln>
            </p:spPr>
            <p:txBody>
              <a:bodyPr/>
              <a:lstStyle/>
              <a:p>
                <a:endParaRPr lang="ja-JP" altLang="en-US"/>
              </a:p>
            </p:txBody>
          </p:sp>
          <p:sp>
            <p:nvSpPr>
              <p:cNvPr id="40069" name="Freeform 169"/>
              <p:cNvSpPr>
                <a:spLocks noChangeAspect="1"/>
              </p:cNvSpPr>
              <p:nvPr/>
            </p:nvSpPr>
            <p:spPr bwMode="auto">
              <a:xfrm>
                <a:off x="13396" y="6419"/>
                <a:ext cx="705" cy="710"/>
              </a:xfrm>
              <a:custGeom>
                <a:avLst/>
                <a:gdLst>
                  <a:gd name="T0" fmla="*/ 0 w 1531"/>
                  <a:gd name="T1" fmla="*/ 0 h 1546"/>
                  <a:gd name="T2" fmla="*/ 0 w 1531"/>
                  <a:gd name="T3" fmla="*/ 0 h 1546"/>
                  <a:gd name="T4" fmla="*/ 0 w 1531"/>
                  <a:gd name="T5" fmla="*/ 0 h 1546"/>
                  <a:gd name="T6" fmla="*/ 0 w 1531"/>
                  <a:gd name="T7" fmla="*/ 0 h 1546"/>
                  <a:gd name="T8" fmla="*/ 0 w 1531"/>
                  <a:gd name="T9" fmla="*/ 0 h 1546"/>
                  <a:gd name="T10" fmla="*/ 0 w 1531"/>
                  <a:gd name="T11" fmla="*/ 0 h 1546"/>
                  <a:gd name="T12" fmla="*/ 0 w 1531"/>
                  <a:gd name="T13" fmla="*/ 0 h 1546"/>
                  <a:gd name="T14" fmla="*/ 0 w 1531"/>
                  <a:gd name="T15" fmla="*/ 0 h 1546"/>
                  <a:gd name="T16" fmla="*/ 0 w 1531"/>
                  <a:gd name="T17" fmla="*/ 0 h 1546"/>
                  <a:gd name="T18" fmla="*/ 0 w 1531"/>
                  <a:gd name="T19" fmla="*/ 0 h 1546"/>
                  <a:gd name="T20" fmla="*/ 0 w 1531"/>
                  <a:gd name="T21" fmla="*/ 0 h 1546"/>
                  <a:gd name="T22" fmla="*/ 0 w 1531"/>
                  <a:gd name="T23" fmla="*/ 0 h 1546"/>
                  <a:gd name="T24" fmla="*/ 0 w 1531"/>
                  <a:gd name="T25" fmla="*/ 0 h 1546"/>
                  <a:gd name="T26" fmla="*/ 0 w 1531"/>
                  <a:gd name="T27" fmla="*/ 0 h 1546"/>
                  <a:gd name="T28" fmla="*/ 0 w 1531"/>
                  <a:gd name="T29" fmla="*/ 0 h 1546"/>
                  <a:gd name="T30" fmla="*/ 0 w 1531"/>
                  <a:gd name="T31" fmla="*/ 0 h 1546"/>
                  <a:gd name="T32" fmla="*/ 0 w 1531"/>
                  <a:gd name="T33" fmla="*/ 0 h 1546"/>
                  <a:gd name="T34" fmla="*/ 0 w 1531"/>
                  <a:gd name="T35" fmla="*/ 0 h 1546"/>
                  <a:gd name="T36" fmla="*/ 0 w 1531"/>
                  <a:gd name="T37" fmla="*/ 0 h 1546"/>
                  <a:gd name="T38" fmla="*/ 0 w 1531"/>
                  <a:gd name="T39" fmla="*/ 0 h 1546"/>
                  <a:gd name="T40" fmla="*/ 0 w 1531"/>
                  <a:gd name="T41" fmla="*/ 0 h 1546"/>
                  <a:gd name="T42" fmla="*/ 0 w 1531"/>
                  <a:gd name="T43" fmla="*/ 0 h 1546"/>
                  <a:gd name="T44" fmla="*/ 0 w 1531"/>
                  <a:gd name="T45" fmla="*/ 0 h 1546"/>
                  <a:gd name="T46" fmla="*/ 0 w 1531"/>
                  <a:gd name="T47" fmla="*/ 0 h 1546"/>
                  <a:gd name="T48" fmla="*/ 0 w 1531"/>
                  <a:gd name="T49" fmla="*/ 0 h 1546"/>
                  <a:gd name="T50" fmla="*/ 0 w 1531"/>
                  <a:gd name="T51" fmla="*/ 0 h 1546"/>
                  <a:gd name="T52" fmla="*/ 0 w 1531"/>
                  <a:gd name="T53" fmla="*/ 0 h 1546"/>
                  <a:gd name="T54" fmla="*/ 0 w 1531"/>
                  <a:gd name="T55" fmla="*/ 0 h 1546"/>
                  <a:gd name="T56" fmla="*/ 0 w 1531"/>
                  <a:gd name="T57" fmla="*/ 0 h 1546"/>
                  <a:gd name="T58" fmla="*/ 0 w 1531"/>
                  <a:gd name="T59" fmla="*/ 0 h 1546"/>
                  <a:gd name="T60" fmla="*/ 0 w 1531"/>
                  <a:gd name="T61" fmla="*/ 0 h 1546"/>
                  <a:gd name="T62" fmla="*/ 0 w 1531"/>
                  <a:gd name="T63" fmla="*/ 0 h 1546"/>
                  <a:gd name="T64" fmla="*/ 0 w 1531"/>
                  <a:gd name="T65" fmla="*/ 0 h 1546"/>
                  <a:gd name="T66" fmla="*/ 0 w 1531"/>
                  <a:gd name="T67" fmla="*/ 0 h 1546"/>
                  <a:gd name="T68" fmla="*/ 0 w 1531"/>
                  <a:gd name="T69" fmla="*/ 0 h 1546"/>
                  <a:gd name="T70" fmla="*/ 0 w 1531"/>
                  <a:gd name="T71" fmla="*/ 0 h 1546"/>
                  <a:gd name="T72" fmla="*/ 0 w 1531"/>
                  <a:gd name="T73" fmla="*/ 0 h 1546"/>
                  <a:gd name="T74" fmla="*/ 0 w 1531"/>
                  <a:gd name="T75" fmla="*/ 0 h 1546"/>
                  <a:gd name="T76" fmla="*/ 0 w 1531"/>
                  <a:gd name="T77" fmla="*/ 0 h 1546"/>
                  <a:gd name="T78" fmla="*/ 0 w 1531"/>
                  <a:gd name="T79" fmla="*/ 0 h 1546"/>
                  <a:gd name="T80" fmla="*/ 0 w 1531"/>
                  <a:gd name="T81" fmla="*/ 0 h 1546"/>
                  <a:gd name="T82" fmla="*/ 0 w 1531"/>
                  <a:gd name="T83" fmla="*/ 0 h 1546"/>
                  <a:gd name="T84" fmla="*/ 0 w 1531"/>
                  <a:gd name="T85" fmla="*/ 0 h 1546"/>
                  <a:gd name="T86" fmla="*/ 0 w 1531"/>
                  <a:gd name="T87" fmla="*/ 0 h 1546"/>
                  <a:gd name="T88" fmla="*/ 0 w 1531"/>
                  <a:gd name="T89" fmla="*/ 0 h 1546"/>
                  <a:gd name="T90" fmla="*/ 0 w 1531"/>
                  <a:gd name="T91" fmla="*/ 0 h 1546"/>
                  <a:gd name="T92" fmla="*/ 0 w 1531"/>
                  <a:gd name="T93" fmla="*/ 0 h 1546"/>
                  <a:gd name="T94" fmla="*/ 0 w 1531"/>
                  <a:gd name="T95" fmla="*/ 0 h 1546"/>
                  <a:gd name="T96" fmla="*/ 0 w 1531"/>
                  <a:gd name="T97" fmla="*/ 0 h 1546"/>
                  <a:gd name="T98" fmla="*/ 0 w 1531"/>
                  <a:gd name="T99" fmla="*/ 0 h 1546"/>
                  <a:gd name="T100" fmla="*/ 0 w 1531"/>
                  <a:gd name="T101" fmla="*/ 0 h 1546"/>
                  <a:gd name="T102" fmla="*/ 0 w 1531"/>
                  <a:gd name="T103" fmla="*/ 0 h 1546"/>
                  <a:gd name="T104" fmla="*/ 0 w 1531"/>
                  <a:gd name="T105" fmla="*/ 0 h 1546"/>
                  <a:gd name="T106" fmla="*/ 0 w 1531"/>
                  <a:gd name="T107" fmla="*/ 0 h 1546"/>
                  <a:gd name="T108" fmla="*/ 0 w 1531"/>
                  <a:gd name="T109" fmla="*/ 0 h 1546"/>
                  <a:gd name="T110" fmla="*/ 0 w 1531"/>
                  <a:gd name="T111" fmla="*/ 0 h 1546"/>
                  <a:gd name="T112" fmla="*/ 0 w 1531"/>
                  <a:gd name="T113" fmla="*/ 0 h 1546"/>
                  <a:gd name="T114" fmla="*/ 0 w 1531"/>
                  <a:gd name="T115" fmla="*/ 0 h 1546"/>
                  <a:gd name="T116" fmla="*/ 0 w 1531"/>
                  <a:gd name="T117" fmla="*/ 0 h 1546"/>
                  <a:gd name="T118" fmla="*/ 0 w 1531"/>
                  <a:gd name="T119" fmla="*/ 0 h 154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531"/>
                  <a:gd name="T181" fmla="*/ 0 h 1546"/>
                  <a:gd name="T182" fmla="*/ 1531 w 1531"/>
                  <a:gd name="T183" fmla="*/ 1546 h 154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531" h="1546">
                    <a:moveTo>
                      <a:pt x="1276" y="213"/>
                    </a:moveTo>
                    <a:lnTo>
                      <a:pt x="1276" y="213"/>
                    </a:lnTo>
                    <a:lnTo>
                      <a:pt x="1276" y="227"/>
                    </a:lnTo>
                    <a:lnTo>
                      <a:pt x="1276" y="241"/>
                    </a:lnTo>
                    <a:lnTo>
                      <a:pt x="1276" y="255"/>
                    </a:lnTo>
                    <a:lnTo>
                      <a:pt x="1290" y="255"/>
                    </a:lnTo>
                    <a:lnTo>
                      <a:pt x="1290" y="269"/>
                    </a:lnTo>
                    <a:lnTo>
                      <a:pt x="1290" y="284"/>
                    </a:lnTo>
                    <a:lnTo>
                      <a:pt x="1290" y="298"/>
                    </a:lnTo>
                    <a:lnTo>
                      <a:pt x="1290" y="312"/>
                    </a:lnTo>
                    <a:lnTo>
                      <a:pt x="1290" y="326"/>
                    </a:lnTo>
                    <a:lnTo>
                      <a:pt x="1290" y="340"/>
                    </a:lnTo>
                    <a:lnTo>
                      <a:pt x="1290" y="355"/>
                    </a:lnTo>
                    <a:lnTo>
                      <a:pt x="1290" y="369"/>
                    </a:lnTo>
                    <a:lnTo>
                      <a:pt x="1276" y="369"/>
                    </a:lnTo>
                    <a:lnTo>
                      <a:pt x="1276" y="383"/>
                    </a:lnTo>
                    <a:lnTo>
                      <a:pt x="1276" y="397"/>
                    </a:lnTo>
                    <a:lnTo>
                      <a:pt x="1276" y="411"/>
                    </a:lnTo>
                    <a:lnTo>
                      <a:pt x="1262" y="411"/>
                    </a:lnTo>
                    <a:lnTo>
                      <a:pt x="1262" y="425"/>
                    </a:lnTo>
                    <a:lnTo>
                      <a:pt x="1248" y="425"/>
                    </a:lnTo>
                    <a:lnTo>
                      <a:pt x="1233" y="440"/>
                    </a:lnTo>
                    <a:lnTo>
                      <a:pt x="1219" y="454"/>
                    </a:lnTo>
                    <a:lnTo>
                      <a:pt x="1191" y="468"/>
                    </a:lnTo>
                    <a:lnTo>
                      <a:pt x="1177" y="482"/>
                    </a:lnTo>
                    <a:lnTo>
                      <a:pt x="1163" y="496"/>
                    </a:lnTo>
                    <a:lnTo>
                      <a:pt x="1148" y="496"/>
                    </a:lnTo>
                    <a:lnTo>
                      <a:pt x="1134" y="511"/>
                    </a:lnTo>
                    <a:lnTo>
                      <a:pt x="1120" y="511"/>
                    </a:lnTo>
                    <a:lnTo>
                      <a:pt x="1120" y="525"/>
                    </a:lnTo>
                    <a:lnTo>
                      <a:pt x="1106" y="525"/>
                    </a:lnTo>
                    <a:lnTo>
                      <a:pt x="1092" y="525"/>
                    </a:lnTo>
                    <a:lnTo>
                      <a:pt x="1077" y="539"/>
                    </a:lnTo>
                    <a:lnTo>
                      <a:pt x="1063" y="553"/>
                    </a:lnTo>
                    <a:lnTo>
                      <a:pt x="1049" y="553"/>
                    </a:lnTo>
                    <a:lnTo>
                      <a:pt x="1035" y="567"/>
                    </a:lnTo>
                    <a:lnTo>
                      <a:pt x="1021" y="581"/>
                    </a:lnTo>
                    <a:lnTo>
                      <a:pt x="1007" y="581"/>
                    </a:lnTo>
                    <a:lnTo>
                      <a:pt x="1007" y="596"/>
                    </a:lnTo>
                    <a:lnTo>
                      <a:pt x="1021" y="596"/>
                    </a:lnTo>
                    <a:lnTo>
                      <a:pt x="1021" y="610"/>
                    </a:lnTo>
                    <a:lnTo>
                      <a:pt x="1035" y="624"/>
                    </a:lnTo>
                    <a:lnTo>
                      <a:pt x="1035" y="638"/>
                    </a:lnTo>
                    <a:lnTo>
                      <a:pt x="1035" y="652"/>
                    </a:lnTo>
                    <a:lnTo>
                      <a:pt x="1035" y="667"/>
                    </a:lnTo>
                    <a:lnTo>
                      <a:pt x="1049" y="667"/>
                    </a:lnTo>
                    <a:lnTo>
                      <a:pt x="1049" y="681"/>
                    </a:lnTo>
                    <a:lnTo>
                      <a:pt x="1049" y="695"/>
                    </a:lnTo>
                    <a:lnTo>
                      <a:pt x="1049" y="709"/>
                    </a:lnTo>
                    <a:lnTo>
                      <a:pt x="1063" y="738"/>
                    </a:lnTo>
                    <a:lnTo>
                      <a:pt x="1063" y="766"/>
                    </a:lnTo>
                    <a:lnTo>
                      <a:pt x="1063" y="780"/>
                    </a:lnTo>
                    <a:lnTo>
                      <a:pt x="1063" y="794"/>
                    </a:lnTo>
                    <a:lnTo>
                      <a:pt x="1063" y="808"/>
                    </a:lnTo>
                    <a:lnTo>
                      <a:pt x="1063" y="823"/>
                    </a:lnTo>
                    <a:lnTo>
                      <a:pt x="1063" y="837"/>
                    </a:lnTo>
                    <a:lnTo>
                      <a:pt x="1063" y="851"/>
                    </a:lnTo>
                    <a:lnTo>
                      <a:pt x="1063" y="865"/>
                    </a:lnTo>
                    <a:lnTo>
                      <a:pt x="1063" y="879"/>
                    </a:lnTo>
                    <a:lnTo>
                      <a:pt x="1063" y="894"/>
                    </a:lnTo>
                    <a:lnTo>
                      <a:pt x="1063" y="922"/>
                    </a:lnTo>
                    <a:lnTo>
                      <a:pt x="1063" y="936"/>
                    </a:lnTo>
                    <a:lnTo>
                      <a:pt x="1063" y="964"/>
                    </a:lnTo>
                    <a:lnTo>
                      <a:pt x="1077" y="964"/>
                    </a:lnTo>
                    <a:lnTo>
                      <a:pt x="1077" y="950"/>
                    </a:lnTo>
                    <a:lnTo>
                      <a:pt x="1092" y="950"/>
                    </a:lnTo>
                    <a:lnTo>
                      <a:pt x="1106" y="950"/>
                    </a:lnTo>
                    <a:lnTo>
                      <a:pt x="1120" y="950"/>
                    </a:lnTo>
                    <a:lnTo>
                      <a:pt x="1120" y="936"/>
                    </a:lnTo>
                    <a:lnTo>
                      <a:pt x="1134" y="936"/>
                    </a:lnTo>
                    <a:lnTo>
                      <a:pt x="1148" y="936"/>
                    </a:lnTo>
                    <a:lnTo>
                      <a:pt x="1163" y="936"/>
                    </a:lnTo>
                    <a:lnTo>
                      <a:pt x="1177" y="922"/>
                    </a:lnTo>
                    <a:lnTo>
                      <a:pt x="1191" y="922"/>
                    </a:lnTo>
                    <a:lnTo>
                      <a:pt x="1205" y="922"/>
                    </a:lnTo>
                    <a:lnTo>
                      <a:pt x="1219" y="922"/>
                    </a:lnTo>
                    <a:lnTo>
                      <a:pt x="1233" y="908"/>
                    </a:lnTo>
                    <a:lnTo>
                      <a:pt x="1248" y="908"/>
                    </a:lnTo>
                    <a:lnTo>
                      <a:pt x="1262" y="922"/>
                    </a:lnTo>
                    <a:lnTo>
                      <a:pt x="1276" y="922"/>
                    </a:lnTo>
                    <a:lnTo>
                      <a:pt x="1276" y="936"/>
                    </a:lnTo>
                    <a:lnTo>
                      <a:pt x="1304" y="950"/>
                    </a:lnTo>
                    <a:lnTo>
                      <a:pt x="1304" y="936"/>
                    </a:lnTo>
                    <a:lnTo>
                      <a:pt x="1319" y="936"/>
                    </a:lnTo>
                    <a:lnTo>
                      <a:pt x="1319" y="950"/>
                    </a:lnTo>
                    <a:lnTo>
                      <a:pt x="1333" y="936"/>
                    </a:lnTo>
                    <a:lnTo>
                      <a:pt x="1347" y="950"/>
                    </a:lnTo>
                    <a:lnTo>
                      <a:pt x="1361" y="950"/>
                    </a:lnTo>
                    <a:lnTo>
                      <a:pt x="1375" y="964"/>
                    </a:lnTo>
                    <a:lnTo>
                      <a:pt x="1389" y="964"/>
                    </a:lnTo>
                    <a:lnTo>
                      <a:pt x="1389" y="979"/>
                    </a:lnTo>
                    <a:lnTo>
                      <a:pt x="1404" y="979"/>
                    </a:lnTo>
                    <a:lnTo>
                      <a:pt x="1418" y="1007"/>
                    </a:lnTo>
                    <a:lnTo>
                      <a:pt x="1418" y="1021"/>
                    </a:lnTo>
                    <a:lnTo>
                      <a:pt x="1432" y="1035"/>
                    </a:lnTo>
                    <a:lnTo>
                      <a:pt x="1432" y="1050"/>
                    </a:lnTo>
                    <a:lnTo>
                      <a:pt x="1446" y="1050"/>
                    </a:lnTo>
                    <a:lnTo>
                      <a:pt x="1446" y="1064"/>
                    </a:lnTo>
                    <a:lnTo>
                      <a:pt x="1446" y="1078"/>
                    </a:lnTo>
                    <a:lnTo>
                      <a:pt x="1446" y="1092"/>
                    </a:lnTo>
                    <a:lnTo>
                      <a:pt x="1446" y="1106"/>
                    </a:lnTo>
                    <a:lnTo>
                      <a:pt x="1446" y="1120"/>
                    </a:lnTo>
                    <a:lnTo>
                      <a:pt x="1460" y="1120"/>
                    </a:lnTo>
                    <a:lnTo>
                      <a:pt x="1460" y="1135"/>
                    </a:lnTo>
                    <a:lnTo>
                      <a:pt x="1460" y="1149"/>
                    </a:lnTo>
                    <a:lnTo>
                      <a:pt x="1460" y="1163"/>
                    </a:lnTo>
                    <a:lnTo>
                      <a:pt x="1460" y="1177"/>
                    </a:lnTo>
                    <a:lnTo>
                      <a:pt x="1475" y="1191"/>
                    </a:lnTo>
                    <a:lnTo>
                      <a:pt x="1489" y="1206"/>
                    </a:lnTo>
                    <a:lnTo>
                      <a:pt x="1503" y="1220"/>
                    </a:lnTo>
                    <a:lnTo>
                      <a:pt x="1503" y="1234"/>
                    </a:lnTo>
                    <a:lnTo>
                      <a:pt x="1517" y="1234"/>
                    </a:lnTo>
                    <a:lnTo>
                      <a:pt x="1517" y="1248"/>
                    </a:lnTo>
                    <a:lnTo>
                      <a:pt x="1517" y="1262"/>
                    </a:lnTo>
                    <a:lnTo>
                      <a:pt x="1531" y="1291"/>
                    </a:lnTo>
                    <a:lnTo>
                      <a:pt x="1517" y="1291"/>
                    </a:lnTo>
                    <a:lnTo>
                      <a:pt x="1489" y="1291"/>
                    </a:lnTo>
                    <a:lnTo>
                      <a:pt x="1460" y="1291"/>
                    </a:lnTo>
                    <a:lnTo>
                      <a:pt x="1446" y="1291"/>
                    </a:lnTo>
                    <a:lnTo>
                      <a:pt x="1418" y="1291"/>
                    </a:lnTo>
                    <a:lnTo>
                      <a:pt x="1404" y="1291"/>
                    </a:lnTo>
                    <a:lnTo>
                      <a:pt x="1389" y="1277"/>
                    </a:lnTo>
                    <a:lnTo>
                      <a:pt x="1375" y="1277"/>
                    </a:lnTo>
                    <a:lnTo>
                      <a:pt x="1347" y="1277"/>
                    </a:lnTo>
                    <a:lnTo>
                      <a:pt x="1347" y="1291"/>
                    </a:lnTo>
                    <a:lnTo>
                      <a:pt x="1347" y="1305"/>
                    </a:lnTo>
                    <a:lnTo>
                      <a:pt x="1361" y="1319"/>
                    </a:lnTo>
                    <a:lnTo>
                      <a:pt x="1361" y="1333"/>
                    </a:lnTo>
                    <a:lnTo>
                      <a:pt x="1375" y="1333"/>
                    </a:lnTo>
                    <a:lnTo>
                      <a:pt x="1375" y="1347"/>
                    </a:lnTo>
                    <a:lnTo>
                      <a:pt x="1361" y="1362"/>
                    </a:lnTo>
                    <a:lnTo>
                      <a:pt x="1361" y="1376"/>
                    </a:lnTo>
                    <a:lnTo>
                      <a:pt x="1361" y="1390"/>
                    </a:lnTo>
                    <a:lnTo>
                      <a:pt x="1347" y="1390"/>
                    </a:lnTo>
                    <a:lnTo>
                      <a:pt x="1319" y="1390"/>
                    </a:lnTo>
                    <a:lnTo>
                      <a:pt x="1304" y="1390"/>
                    </a:lnTo>
                    <a:lnTo>
                      <a:pt x="1262" y="1390"/>
                    </a:lnTo>
                    <a:lnTo>
                      <a:pt x="1248" y="1390"/>
                    </a:lnTo>
                    <a:lnTo>
                      <a:pt x="1219" y="1390"/>
                    </a:lnTo>
                    <a:lnTo>
                      <a:pt x="1191" y="1376"/>
                    </a:lnTo>
                    <a:lnTo>
                      <a:pt x="1163" y="1376"/>
                    </a:lnTo>
                    <a:lnTo>
                      <a:pt x="1134" y="1376"/>
                    </a:lnTo>
                    <a:lnTo>
                      <a:pt x="1106" y="1376"/>
                    </a:lnTo>
                    <a:lnTo>
                      <a:pt x="1092" y="1376"/>
                    </a:lnTo>
                    <a:lnTo>
                      <a:pt x="1077" y="1376"/>
                    </a:lnTo>
                    <a:lnTo>
                      <a:pt x="1063" y="1376"/>
                    </a:lnTo>
                    <a:lnTo>
                      <a:pt x="1049" y="1376"/>
                    </a:lnTo>
                    <a:lnTo>
                      <a:pt x="1035" y="1376"/>
                    </a:lnTo>
                    <a:lnTo>
                      <a:pt x="1007" y="1376"/>
                    </a:lnTo>
                    <a:lnTo>
                      <a:pt x="978" y="1376"/>
                    </a:lnTo>
                    <a:lnTo>
                      <a:pt x="950" y="1376"/>
                    </a:lnTo>
                    <a:lnTo>
                      <a:pt x="921" y="1376"/>
                    </a:lnTo>
                    <a:lnTo>
                      <a:pt x="893" y="1376"/>
                    </a:lnTo>
                    <a:lnTo>
                      <a:pt x="865" y="1376"/>
                    </a:lnTo>
                    <a:lnTo>
                      <a:pt x="851" y="1376"/>
                    </a:lnTo>
                    <a:lnTo>
                      <a:pt x="836" y="1376"/>
                    </a:lnTo>
                    <a:lnTo>
                      <a:pt x="822" y="1376"/>
                    </a:lnTo>
                    <a:lnTo>
                      <a:pt x="794" y="1376"/>
                    </a:lnTo>
                    <a:lnTo>
                      <a:pt x="765" y="1376"/>
                    </a:lnTo>
                    <a:lnTo>
                      <a:pt x="751" y="1376"/>
                    </a:lnTo>
                    <a:lnTo>
                      <a:pt x="737" y="1376"/>
                    </a:lnTo>
                    <a:lnTo>
                      <a:pt x="723" y="1390"/>
                    </a:lnTo>
                    <a:lnTo>
                      <a:pt x="709" y="1390"/>
                    </a:lnTo>
                    <a:lnTo>
                      <a:pt x="694" y="1404"/>
                    </a:lnTo>
                    <a:lnTo>
                      <a:pt x="680" y="1404"/>
                    </a:lnTo>
                    <a:lnTo>
                      <a:pt x="666" y="1418"/>
                    </a:lnTo>
                    <a:lnTo>
                      <a:pt x="652" y="1418"/>
                    </a:lnTo>
                    <a:lnTo>
                      <a:pt x="652" y="1433"/>
                    </a:lnTo>
                    <a:lnTo>
                      <a:pt x="624" y="1447"/>
                    </a:lnTo>
                    <a:lnTo>
                      <a:pt x="609" y="1461"/>
                    </a:lnTo>
                    <a:lnTo>
                      <a:pt x="595" y="1475"/>
                    </a:lnTo>
                    <a:lnTo>
                      <a:pt x="581" y="1489"/>
                    </a:lnTo>
                    <a:lnTo>
                      <a:pt x="567" y="1532"/>
                    </a:lnTo>
                    <a:lnTo>
                      <a:pt x="553" y="1532"/>
                    </a:lnTo>
                    <a:lnTo>
                      <a:pt x="538" y="1546"/>
                    </a:lnTo>
                    <a:lnTo>
                      <a:pt x="538" y="1532"/>
                    </a:lnTo>
                    <a:lnTo>
                      <a:pt x="524" y="1518"/>
                    </a:lnTo>
                    <a:lnTo>
                      <a:pt x="524" y="1503"/>
                    </a:lnTo>
                    <a:lnTo>
                      <a:pt x="510" y="1489"/>
                    </a:lnTo>
                    <a:lnTo>
                      <a:pt x="496" y="1475"/>
                    </a:lnTo>
                    <a:lnTo>
                      <a:pt x="496" y="1461"/>
                    </a:lnTo>
                    <a:lnTo>
                      <a:pt x="482" y="1461"/>
                    </a:lnTo>
                    <a:lnTo>
                      <a:pt x="482" y="1447"/>
                    </a:lnTo>
                    <a:lnTo>
                      <a:pt x="468" y="1433"/>
                    </a:lnTo>
                    <a:lnTo>
                      <a:pt x="453" y="1418"/>
                    </a:lnTo>
                    <a:lnTo>
                      <a:pt x="439" y="1404"/>
                    </a:lnTo>
                    <a:lnTo>
                      <a:pt x="439" y="1390"/>
                    </a:lnTo>
                    <a:lnTo>
                      <a:pt x="425" y="1376"/>
                    </a:lnTo>
                    <a:lnTo>
                      <a:pt x="397" y="1347"/>
                    </a:lnTo>
                    <a:lnTo>
                      <a:pt x="397" y="1319"/>
                    </a:lnTo>
                    <a:lnTo>
                      <a:pt x="382" y="1319"/>
                    </a:lnTo>
                    <a:lnTo>
                      <a:pt x="368" y="1291"/>
                    </a:lnTo>
                    <a:lnTo>
                      <a:pt x="354" y="1277"/>
                    </a:lnTo>
                    <a:lnTo>
                      <a:pt x="354" y="1262"/>
                    </a:lnTo>
                    <a:lnTo>
                      <a:pt x="340" y="1262"/>
                    </a:lnTo>
                    <a:lnTo>
                      <a:pt x="340" y="1248"/>
                    </a:lnTo>
                    <a:lnTo>
                      <a:pt x="326" y="1234"/>
                    </a:lnTo>
                    <a:lnTo>
                      <a:pt x="326" y="1220"/>
                    </a:lnTo>
                    <a:lnTo>
                      <a:pt x="312" y="1220"/>
                    </a:lnTo>
                    <a:lnTo>
                      <a:pt x="312" y="1206"/>
                    </a:lnTo>
                    <a:lnTo>
                      <a:pt x="297" y="1191"/>
                    </a:lnTo>
                    <a:lnTo>
                      <a:pt x="297" y="1177"/>
                    </a:lnTo>
                    <a:lnTo>
                      <a:pt x="283" y="1163"/>
                    </a:lnTo>
                    <a:lnTo>
                      <a:pt x="269" y="1149"/>
                    </a:lnTo>
                    <a:lnTo>
                      <a:pt x="255" y="1135"/>
                    </a:lnTo>
                    <a:lnTo>
                      <a:pt x="255" y="1120"/>
                    </a:lnTo>
                    <a:lnTo>
                      <a:pt x="241" y="1106"/>
                    </a:lnTo>
                    <a:lnTo>
                      <a:pt x="241" y="1092"/>
                    </a:lnTo>
                    <a:lnTo>
                      <a:pt x="226" y="1092"/>
                    </a:lnTo>
                    <a:lnTo>
                      <a:pt x="226" y="1078"/>
                    </a:lnTo>
                    <a:lnTo>
                      <a:pt x="212" y="1064"/>
                    </a:lnTo>
                    <a:lnTo>
                      <a:pt x="212" y="1050"/>
                    </a:lnTo>
                    <a:lnTo>
                      <a:pt x="198" y="1035"/>
                    </a:lnTo>
                    <a:lnTo>
                      <a:pt x="198" y="1021"/>
                    </a:lnTo>
                    <a:lnTo>
                      <a:pt x="184" y="1007"/>
                    </a:lnTo>
                    <a:lnTo>
                      <a:pt x="184" y="993"/>
                    </a:lnTo>
                    <a:lnTo>
                      <a:pt x="170" y="993"/>
                    </a:lnTo>
                    <a:lnTo>
                      <a:pt x="170" y="964"/>
                    </a:lnTo>
                    <a:lnTo>
                      <a:pt x="156" y="950"/>
                    </a:lnTo>
                    <a:lnTo>
                      <a:pt x="156" y="936"/>
                    </a:lnTo>
                    <a:lnTo>
                      <a:pt x="141" y="922"/>
                    </a:lnTo>
                    <a:lnTo>
                      <a:pt x="141" y="908"/>
                    </a:lnTo>
                    <a:lnTo>
                      <a:pt x="141" y="894"/>
                    </a:lnTo>
                    <a:lnTo>
                      <a:pt x="127" y="894"/>
                    </a:lnTo>
                    <a:lnTo>
                      <a:pt x="127" y="879"/>
                    </a:lnTo>
                    <a:lnTo>
                      <a:pt x="127" y="865"/>
                    </a:lnTo>
                    <a:lnTo>
                      <a:pt x="113" y="851"/>
                    </a:lnTo>
                    <a:lnTo>
                      <a:pt x="113" y="837"/>
                    </a:lnTo>
                    <a:lnTo>
                      <a:pt x="99" y="808"/>
                    </a:lnTo>
                    <a:lnTo>
                      <a:pt x="99" y="794"/>
                    </a:lnTo>
                    <a:lnTo>
                      <a:pt x="85" y="780"/>
                    </a:lnTo>
                    <a:lnTo>
                      <a:pt x="85" y="766"/>
                    </a:lnTo>
                    <a:lnTo>
                      <a:pt x="70" y="752"/>
                    </a:lnTo>
                    <a:lnTo>
                      <a:pt x="70" y="738"/>
                    </a:lnTo>
                    <a:lnTo>
                      <a:pt x="56" y="723"/>
                    </a:lnTo>
                    <a:lnTo>
                      <a:pt x="42" y="695"/>
                    </a:lnTo>
                    <a:lnTo>
                      <a:pt x="42" y="667"/>
                    </a:lnTo>
                    <a:lnTo>
                      <a:pt x="28" y="652"/>
                    </a:lnTo>
                    <a:lnTo>
                      <a:pt x="28" y="638"/>
                    </a:lnTo>
                    <a:lnTo>
                      <a:pt x="14" y="624"/>
                    </a:lnTo>
                    <a:lnTo>
                      <a:pt x="14" y="610"/>
                    </a:lnTo>
                    <a:lnTo>
                      <a:pt x="0" y="567"/>
                    </a:lnTo>
                    <a:lnTo>
                      <a:pt x="14" y="567"/>
                    </a:lnTo>
                    <a:lnTo>
                      <a:pt x="28" y="567"/>
                    </a:lnTo>
                    <a:lnTo>
                      <a:pt x="28" y="553"/>
                    </a:lnTo>
                    <a:lnTo>
                      <a:pt x="42" y="553"/>
                    </a:lnTo>
                    <a:lnTo>
                      <a:pt x="56" y="553"/>
                    </a:lnTo>
                    <a:lnTo>
                      <a:pt x="70" y="553"/>
                    </a:lnTo>
                    <a:lnTo>
                      <a:pt x="85" y="553"/>
                    </a:lnTo>
                    <a:lnTo>
                      <a:pt x="99" y="553"/>
                    </a:lnTo>
                    <a:lnTo>
                      <a:pt x="113" y="553"/>
                    </a:lnTo>
                    <a:lnTo>
                      <a:pt x="141" y="553"/>
                    </a:lnTo>
                    <a:lnTo>
                      <a:pt x="156" y="567"/>
                    </a:lnTo>
                    <a:lnTo>
                      <a:pt x="170" y="567"/>
                    </a:lnTo>
                    <a:lnTo>
                      <a:pt x="198" y="567"/>
                    </a:lnTo>
                    <a:lnTo>
                      <a:pt x="212" y="567"/>
                    </a:lnTo>
                    <a:lnTo>
                      <a:pt x="226" y="567"/>
                    </a:lnTo>
                    <a:lnTo>
                      <a:pt x="241" y="567"/>
                    </a:lnTo>
                    <a:lnTo>
                      <a:pt x="255" y="567"/>
                    </a:lnTo>
                    <a:lnTo>
                      <a:pt x="269" y="581"/>
                    </a:lnTo>
                    <a:lnTo>
                      <a:pt x="283" y="581"/>
                    </a:lnTo>
                    <a:lnTo>
                      <a:pt x="297" y="581"/>
                    </a:lnTo>
                    <a:lnTo>
                      <a:pt x="326" y="581"/>
                    </a:lnTo>
                    <a:lnTo>
                      <a:pt x="354" y="581"/>
                    </a:lnTo>
                    <a:lnTo>
                      <a:pt x="368" y="581"/>
                    </a:lnTo>
                    <a:lnTo>
                      <a:pt x="382" y="581"/>
                    </a:lnTo>
                    <a:lnTo>
                      <a:pt x="397" y="581"/>
                    </a:lnTo>
                    <a:lnTo>
                      <a:pt x="411" y="581"/>
                    </a:lnTo>
                    <a:lnTo>
                      <a:pt x="425" y="581"/>
                    </a:lnTo>
                    <a:lnTo>
                      <a:pt x="439" y="581"/>
                    </a:lnTo>
                    <a:lnTo>
                      <a:pt x="453" y="581"/>
                    </a:lnTo>
                    <a:lnTo>
                      <a:pt x="468" y="581"/>
                    </a:lnTo>
                    <a:lnTo>
                      <a:pt x="482" y="581"/>
                    </a:lnTo>
                    <a:lnTo>
                      <a:pt x="496" y="581"/>
                    </a:lnTo>
                    <a:lnTo>
                      <a:pt x="510" y="567"/>
                    </a:lnTo>
                    <a:lnTo>
                      <a:pt x="524" y="567"/>
                    </a:lnTo>
                    <a:lnTo>
                      <a:pt x="538" y="567"/>
                    </a:lnTo>
                    <a:lnTo>
                      <a:pt x="553" y="567"/>
                    </a:lnTo>
                    <a:lnTo>
                      <a:pt x="581" y="567"/>
                    </a:lnTo>
                    <a:lnTo>
                      <a:pt x="595" y="553"/>
                    </a:lnTo>
                    <a:lnTo>
                      <a:pt x="624" y="553"/>
                    </a:lnTo>
                    <a:lnTo>
                      <a:pt x="638" y="553"/>
                    </a:lnTo>
                    <a:lnTo>
                      <a:pt x="652" y="553"/>
                    </a:lnTo>
                    <a:lnTo>
                      <a:pt x="666" y="553"/>
                    </a:lnTo>
                    <a:lnTo>
                      <a:pt x="666" y="539"/>
                    </a:lnTo>
                    <a:lnTo>
                      <a:pt x="694" y="539"/>
                    </a:lnTo>
                    <a:lnTo>
                      <a:pt x="709" y="539"/>
                    </a:lnTo>
                    <a:lnTo>
                      <a:pt x="723" y="525"/>
                    </a:lnTo>
                    <a:lnTo>
                      <a:pt x="737" y="525"/>
                    </a:lnTo>
                    <a:lnTo>
                      <a:pt x="751" y="525"/>
                    </a:lnTo>
                    <a:lnTo>
                      <a:pt x="765" y="511"/>
                    </a:lnTo>
                    <a:lnTo>
                      <a:pt x="780" y="511"/>
                    </a:lnTo>
                    <a:lnTo>
                      <a:pt x="794" y="496"/>
                    </a:lnTo>
                    <a:lnTo>
                      <a:pt x="808" y="496"/>
                    </a:lnTo>
                    <a:lnTo>
                      <a:pt x="822" y="496"/>
                    </a:lnTo>
                    <a:lnTo>
                      <a:pt x="836" y="482"/>
                    </a:lnTo>
                    <a:lnTo>
                      <a:pt x="851" y="482"/>
                    </a:lnTo>
                    <a:lnTo>
                      <a:pt x="851" y="468"/>
                    </a:lnTo>
                    <a:lnTo>
                      <a:pt x="865" y="468"/>
                    </a:lnTo>
                    <a:lnTo>
                      <a:pt x="879" y="468"/>
                    </a:lnTo>
                    <a:lnTo>
                      <a:pt x="893" y="454"/>
                    </a:lnTo>
                    <a:lnTo>
                      <a:pt x="907" y="440"/>
                    </a:lnTo>
                    <a:lnTo>
                      <a:pt x="936" y="425"/>
                    </a:lnTo>
                    <a:lnTo>
                      <a:pt x="950" y="411"/>
                    </a:lnTo>
                    <a:lnTo>
                      <a:pt x="978" y="397"/>
                    </a:lnTo>
                    <a:lnTo>
                      <a:pt x="992" y="383"/>
                    </a:lnTo>
                    <a:lnTo>
                      <a:pt x="1021" y="369"/>
                    </a:lnTo>
                    <a:lnTo>
                      <a:pt x="1021" y="355"/>
                    </a:lnTo>
                    <a:lnTo>
                      <a:pt x="1035" y="340"/>
                    </a:lnTo>
                    <a:lnTo>
                      <a:pt x="1049" y="340"/>
                    </a:lnTo>
                    <a:lnTo>
                      <a:pt x="1049" y="326"/>
                    </a:lnTo>
                    <a:lnTo>
                      <a:pt x="1049" y="312"/>
                    </a:lnTo>
                    <a:lnTo>
                      <a:pt x="1063" y="312"/>
                    </a:lnTo>
                    <a:lnTo>
                      <a:pt x="1063" y="298"/>
                    </a:lnTo>
                    <a:lnTo>
                      <a:pt x="1077" y="284"/>
                    </a:lnTo>
                    <a:lnTo>
                      <a:pt x="1077" y="269"/>
                    </a:lnTo>
                    <a:lnTo>
                      <a:pt x="1077" y="255"/>
                    </a:lnTo>
                    <a:lnTo>
                      <a:pt x="1092" y="227"/>
                    </a:lnTo>
                    <a:lnTo>
                      <a:pt x="1092" y="184"/>
                    </a:lnTo>
                    <a:lnTo>
                      <a:pt x="1092" y="170"/>
                    </a:lnTo>
                    <a:lnTo>
                      <a:pt x="1106" y="170"/>
                    </a:lnTo>
                    <a:lnTo>
                      <a:pt x="1092" y="156"/>
                    </a:lnTo>
                    <a:lnTo>
                      <a:pt x="1092" y="142"/>
                    </a:lnTo>
                    <a:lnTo>
                      <a:pt x="1092" y="113"/>
                    </a:lnTo>
                    <a:lnTo>
                      <a:pt x="1092" y="99"/>
                    </a:lnTo>
                    <a:lnTo>
                      <a:pt x="1092" y="85"/>
                    </a:lnTo>
                    <a:lnTo>
                      <a:pt x="1092" y="71"/>
                    </a:lnTo>
                    <a:lnTo>
                      <a:pt x="1092" y="42"/>
                    </a:lnTo>
                    <a:lnTo>
                      <a:pt x="1106" y="28"/>
                    </a:lnTo>
                    <a:lnTo>
                      <a:pt x="1106" y="14"/>
                    </a:lnTo>
                    <a:lnTo>
                      <a:pt x="1120" y="0"/>
                    </a:lnTo>
                    <a:lnTo>
                      <a:pt x="1134" y="28"/>
                    </a:lnTo>
                    <a:lnTo>
                      <a:pt x="1134" y="42"/>
                    </a:lnTo>
                    <a:lnTo>
                      <a:pt x="1148" y="57"/>
                    </a:lnTo>
                    <a:lnTo>
                      <a:pt x="1163" y="71"/>
                    </a:lnTo>
                    <a:lnTo>
                      <a:pt x="1163" y="85"/>
                    </a:lnTo>
                    <a:lnTo>
                      <a:pt x="1177" y="85"/>
                    </a:lnTo>
                    <a:lnTo>
                      <a:pt x="1177" y="99"/>
                    </a:lnTo>
                    <a:lnTo>
                      <a:pt x="1191" y="99"/>
                    </a:lnTo>
                    <a:lnTo>
                      <a:pt x="1191" y="113"/>
                    </a:lnTo>
                    <a:lnTo>
                      <a:pt x="1205" y="113"/>
                    </a:lnTo>
                    <a:lnTo>
                      <a:pt x="1205" y="128"/>
                    </a:lnTo>
                    <a:lnTo>
                      <a:pt x="1219" y="128"/>
                    </a:lnTo>
                    <a:lnTo>
                      <a:pt x="1219" y="142"/>
                    </a:lnTo>
                    <a:lnTo>
                      <a:pt x="1233" y="142"/>
                    </a:lnTo>
                    <a:lnTo>
                      <a:pt x="1233" y="156"/>
                    </a:lnTo>
                    <a:lnTo>
                      <a:pt x="1248" y="156"/>
                    </a:lnTo>
                    <a:lnTo>
                      <a:pt x="1248" y="170"/>
                    </a:lnTo>
                    <a:lnTo>
                      <a:pt x="1248" y="184"/>
                    </a:lnTo>
                    <a:lnTo>
                      <a:pt x="1262" y="184"/>
                    </a:lnTo>
                    <a:lnTo>
                      <a:pt x="1262" y="199"/>
                    </a:lnTo>
                    <a:lnTo>
                      <a:pt x="1262" y="213"/>
                    </a:lnTo>
                    <a:lnTo>
                      <a:pt x="1276" y="213"/>
                    </a:lnTo>
                    <a:close/>
                  </a:path>
                </a:pathLst>
              </a:custGeom>
              <a:noFill/>
              <a:ln w="0" cap="flat">
                <a:solidFill>
                  <a:srgbClr val="000000"/>
                </a:solidFill>
                <a:prstDash val="solid"/>
                <a:round/>
                <a:headEnd/>
                <a:tailEnd/>
              </a:ln>
              <a:extLst>
                <a:ext uri="{909E8E84-426E-40DD-AFC4-6F175D3DCCD1}">
                  <a14:hiddenFill xmlns="" xmlns:a14="http://schemas.microsoft.com/office/drawing/2010/main">
                    <a:solidFill>
                      <a:srgbClr val="FFFFFF"/>
                    </a:solidFill>
                  </a14:hiddenFill>
                </a:ext>
              </a:extLst>
            </p:spPr>
            <p:txBody>
              <a:bodyPr/>
              <a:lstStyle/>
              <a:p>
                <a:endParaRPr lang="ja-JP" altLang="en-US"/>
              </a:p>
            </p:txBody>
          </p:sp>
          <p:sp>
            <p:nvSpPr>
              <p:cNvPr id="40070" name="Freeform 170"/>
              <p:cNvSpPr>
                <a:spLocks noChangeAspect="1"/>
              </p:cNvSpPr>
              <p:nvPr/>
            </p:nvSpPr>
            <p:spPr bwMode="auto">
              <a:xfrm>
                <a:off x="11627" y="7806"/>
                <a:ext cx="908" cy="710"/>
              </a:xfrm>
              <a:custGeom>
                <a:avLst/>
                <a:gdLst>
                  <a:gd name="T0" fmla="*/ 0 w 1972"/>
                  <a:gd name="T1" fmla="*/ 0 h 1546"/>
                  <a:gd name="T2" fmla="*/ 0 w 1972"/>
                  <a:gd name="T3" fmla="*/ 0 h 1546"/>
                  <a:gd name="T4" fmla="*/ 0 w 1972"/>
                  <a:gd name="T5" fmla="*/ 0 h 1546"/>
                  <a:gd name="T6" fmla="*/ 0 w 1972"/>
                  <a:gd name="T7" fmla="*/ 0 h 1546"/>
                  <a:gd name="T8" fmla="*/ 0 w 1972"/>
                  <a:gd name="T9" fmla="*/ 0 h 1546"/>
                  <a:gd name="T10" fmla="*/ 0 w 1972"/>
                  <a:gd name="T11" fmla="*/ 0 h 1546"/>
                  <a:gd name="T12" fmla="*/ 0 w 1972"/>
                  <a:gd name="T13" fmla="*/ 0 h 1546"/>
                  <a:gd name="T14" fmla="*/ 0 w 1972"/>
                  <a:gd name="T15" fmla="*/ 0 h 1546"/>
                  <a:gd name="T16" fmla="*/ 0 w 1972"/>
                  <a:gd name="T17" fmla="*/ 0 h 1546"/>
                  <a:gd name="T18" fmla="*/ 0 w 1972"/>
                  <a:gd name="T19" fmla="*/ 0 h 1546"/>
                  <a:gd name="T20" fmla="*/ 0 w 1972"/>
                  <a:gd name="T21" fmla="*/ 0 h 1546"/>
                  <a:gd name="T22" fmla="*/ 0 w 1972"/>
                  <a:gd name="T23" fmla="*/ 0 h 1546"/>
                  <a:gd name="T24" fmla="*/ 0 w 1972"/>
                  <a:gd name="T25" fmla="*/ 0 h 1546"/>
                  <a:gd name="T26" fmla="*/ 0 w 1972"/>
                  <a:gd name="T27" fmla="*/ 0 h 1546"/>
                  <a:gd name="T28" fmla="*/ 0 w 1972"/>
                  <a:gd name="T29" fmla="*/ 0 h 1546"/>
                  <a:gd name="T30" fmla="*/ 0 w 1972"/>
                  <a:gd name="T31" fmla="*/ 0 h 1546"/>
                  <a:gd name="T32" fmla="*/ 0 w 1972"/>
                  <a:gd name="T33" fmla="*/ 0 h 1546"/>
                  <a:gd name="T34" fmla="*/ 0 w 1972"/>
                  <a:gd name="T35" fmla="*/ 0 h 1546"/>
                  <a:gd name="T36" fmla="*/ 0 w 1972"/>
                  <a:gd name="T37" fmla="*/ 0 h 1546"/>
                  <a:gd name="T38" fmla="*/ 0 w 1972"/>
                  <a:gd name="T39" fmla="*/ 0 h 1546"/>
                  <a:gd name="T40" fmla="*/ 0 w 1972"/>
                  <a:gd name="T41" fmla="*/ 0 h 1546"/>
                  <a:gd name="T42" fmla="*/ 0 w 1972"/>
                  <a:gd name="T43" fmla="*/ 0 h 1546"/>
                  <a:gd name="T44" fmla="*/ 0 w 1972"/>
                  <a:gd name="T45" fmla="*/ 0 h 1546"/>
                  <a:gd name="T46" fmla="*/ 0 w 1972"/>
                  <a:gd name="T47" fmla="*/ 0 h 1546"/>
                  <a:gd name="T48" fmla="*/ 0 w 1972"/>
                  <a:gd name="T49" fmla="*/ 0 h 1546"/>
                  <a:gd name="T50" fmla="*/ 0 w 1972"/>
                  <a:gd name="T51" fmla="*/ 0 h 1546"/>
                  <a:gd name="T52" fmla="*/ 0 w 1972"/>
                  <a:gd name="T53" fmla="*/ 0 h 1546"/>
                  <a:gd name="T54" fmla="*/ 0 w 1972"/>
                  <a:gd name="T55" fmla="*/ 0 h 1546"/>
                  <a:gd name="T56" fmla="*/ 0 w 1972"/>
                  <a:gd name="T57" fmla="*/ 0 h 1546"/>
                  <a:gd name="T58" fmla="*/ 0 w 1972"/>
                  <a:gd name="T59" fmla="*/ 0 h 1546"/>
                  <a:gd name="T60" fmla="*/ 0 w 1972"/>
                  <a:gd name="T61" fmla="*/ 0 h 1546"/>
                  <a:gd name="T62" fmla="*/ 0 w 1972"/>
                  <a:gd name="T63" fmla="*/ 0 h 1546"/>
                  <a:gd name="T64" fmla="*/ 0 w 1972"/>
                  <a:gd name="T65" fmla="*/ 0 h 1546"/>
                  <a:gd name="T66" fmla="*/ 0 w 1972"/>
                  <a:gd name="T67" fmla="*/ 0 h 1546"/>
                  <a:gd name="T68" fmla="*/ 0 w 1972"/>
                  <a:gd name="T69" fmla="*/ 0 h 1546"/>
                  <a:gd name="T70" fmla="*/ 0 w 1972"/>
                  <a:gd name="T71" fmla="*/ 0 h 1546"/>
                  <a:gd name="T72" fmla="*/ 0 w 1972"/>
                  <a:gd name="T73" fmla="*/ 0 h 1546"/>
                  <a:gd name="T74" fmla="*/ 0 w 1972"/>
                  <a:gd name="T75" fmla="*/ 0 h 1546"/>
                  <a:gd name="T76" fmla="*/ 0 w 1972"/>
                  <a:gd name="T77" fmla="*/ 0 h 1546"/>
                  <a:gd name="T78" fmla="*/ 0 w 1972"/>
                  <a:gd name="T79" fmla="*/ 0 h 1546"/>
                  <a:gd name="T80" fmla="*/ 0 w 1972"/>
                  <a:gd name="T81" fmla="*/ 0 h 1546"/>
                  <a:gd name="T82" fmla="*/ 0 w 1972"/>
                  <a:gd name="T83" fmla="*/ 0 h 1546"/>
                  <a:gd name="T84" fmla="*/ 0 w 1972"/>
                  <a:gd name="T85" fmla="*/ 0 h 1546"/>
                  <a:gd name="T86" fmla="*/ 0 w 1972"/>
                  <a:gd name="T87" fmla="*/ 0 h 1546"/>
                  <a:gd name="T88" fmla="*/ 0 w 1972"/>
                  <a:gd name="T89" fmla="*/ 0 h 1546"/>
                  <a:gd name="T90" fmla="*/ 0 w 1972"/>
                  <a:gd name="T91" fmla="*/ 0 h 1546"/>
                  <a:gd name="T92" fmla="*/ 0 w 1972"/>
                  <a:gd name="T93" fmla="*/ 0 h 1546"/>
                  <a:gd name="T94" fmla="*/ 0 w 1972"/>
                  <a:gd name="T95" fmla="*/ 0 h 1546"/>
                  <a:gd name="T96" fmla="*/ 0 w 1972"/>
                  <a:gd name="T97" fmla="*/ 0 h 1546"/>
                  <a:gd name="T98" fmla="*/ 0 w 1972"/>
                  <a:gd name="T99" fmla="*/ 0 h 1546"/>
                  <a:gd name="T100" fmla="*/ 0 w 1972"/>
                  <a:gd name="T101" fmla="*/ 0 h 1546"/>
                  <a:gd name="T102" fmla="*/ 0 w 1972"/>
                  <a:gd name="T103" fmla="*/ 0 h 1546"/>
                  <a:gd name="T104" fmla="*/ 0 w 1972"/>
                  <a:gd name="T105" fmla="*/ 0 h 1546"/>
                  <a:gd name="T106" fmla="*/ 0 w 1972"/>
                  <a:gd name="T107" fmla="*/ 0 h 1546"/>
                  <a:gd name="T108" fmla="*/ 0 w 1972"/>
                  <a:gd name="T109" fmla="*/ 0 h 154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972"/>
                  <a:gd name="T166" fmla="*/ 0 h 1546"/>
                  <a:gd name="T167" fmla="*/ 1972 w 1972"/>
                  <a:gd name="T168" fmla="*/ 1546 h 154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972" h="1546">
                    <a:moveTo>
                      <a:pt x="1943" y="454"/>
                    </a:moveTo>
                    <a:lnTo>
                      <a:pt x="1972" y="482"/>
                    </a:lnTo>
                    <a:lnTo>
                      <a:pt x="1943" y="482"/>
                    </a:lnTo>
                    <a:lnTo>
                      <a:pt x="1929" y="482"/>
                    </a:lnTo>
                    <a:lnTo>
                      <a:pt x="1915" y="482"/>
                    </a:lnTo>
                    <a:lnTo>
                      <a:pt x="1901" y="497"/>
                    </a:lnTo>
                    <a:lnTo>
                      <a:pt x="1872" y="511"/>
                    </a:lnTo>
                    <a:lnTo>
                      <a:pt x="1858" y="525"/>
                    </a:lnTo>
                    <a:lnTo>
                      <a:pt x="1844" y="539"/>
                    </a:lnTo>
                    <a:lnTo>
                      <a:pt x="1830" y="539"/>
                    </a:lnTo>
                    <a:lnTo>
                      <a:pt x="1816" y="553"/>
                    </a:lnTo>
                    <a:lnTo>
                      <a:pt x="1801" y="568"/>
                    </a:lnTo>
                    <a:lnTo>
                      <a:pt x="1787" y="596"/>
                    </a:lnTo>
                    <a:lnTo>
                      <a:pt x="1773" y="610"/>
                    </a:lnTo>
                    <a:lnTo>
                      <a:pt x="1759" y="610"/>
                    </a:lnTo>
                    <a:lnTo>
                      <a:pt x="1745" y="624"/>
                    </a:lnTo>
                    <a:lnTo>
                      <a:pt x="1745" y="639"/>
                    </a:lnTo>
                    <a:lnTo>
                      <a:pt x="1702" y="667"/>
                    </a:lnTo>
                    <a:lnTo>
                      <a:pt x="1688" y="695"/>
                    </a:lnTo>
                    <a:lnTo>
                      <a:pt x="1674" y="709"/>
                    </a:lnTo>
                    <a:lnTo>
                      <a:pt x="1660" y="724"/>
                    </a:lnTo>
                    <a:lnTo>
                      <a:pt x="1645" y="738"/>
                    </a:lnTo>
                    <a:lnTo>
                      <a:pt x="1631" y="766"/>
                    </a:lnTo>
                    <a:lnTo>
                      <a:pt x="1617" y="795"/>
                    </a:lnTo>
                    <a:lnTo>
                      <a:pt x="1603" y="809"/>
                    </a:lnTo>
                    <a:lnTo>
                      <a:pt x="1589" y="823"/>
                    </a:lnTo>
                    <a:lnTo>
                      <a:pt x="1574" y="851"/>
                    </a:lnTo>
                    <a:lnTo>
                      <a:pt x="1560" y="865"/>
                    </a:lnTo>
                    <a:lnTo>
                      <a:pt x="1546" y="894"/>
                    </a:lnTo>
                    <a:lnTo>
                      <a:pt x="1546" y="908"/>
                    </a:lnTo>
                    <a:lnTo>
                      <a:pt x="1532" y="922"/>
                    </a:lnTo>
                    <a:lnTo>
                      <a:pt x="1518" y="951"/>
                    </a:lnTo>
                    <a:lnTo>
                      <a:pt x="1504" y="979"/>
                    </a:lnTo>
                    <a:lnTo>
                      <a:pt x="1475" y="993"/>
                    </a:lnTo>
                    <a:lnTo>
                      <a:pt x="1475" y="1007"/>
                    </a:lnTo>
                    <a:lnTo>
                      <a:pt x="1461" y="1022"/>
                    </a:lnTo>
                    <a:lnTo>
                      <a:pt x="1447" y="1050"/>
                    </a:lnTo>
                    <a:lnTo>
                      <a:pt x="1433" y="1064"/>
                    </a:lnTo>
                    <a:lnTo>
                      <a:pt x="1418" y="1078"/>
                    </a:lnTo>
                    <a:lnTo>
                      <a:pt x="1418" y="1092"/>
                    </a:lnTo>
                    <a:lnTo>
                      <a:pt x="1418" y="1107"/>
                    </a:lnTo>
                    <a:lnTo>
                      <a:pt x="1404" y="1121"/>
                    </a:lnTo>
                    <a:lnTo>
                      <a:pt x="1390" y="1149"/>
                    </a:lnTo>
                    <a:lnTo>
                      <a:pt x="1376" y="1178"/>
                    </a:lnTo>
                    <a:lnTo>
                      <a:pt x="1362" y="1192"/>
                    </a:lnTo>
                    <a:lnTo>
                      <a:pt x="1348" y="1220"/>
                    </a:lnTo>
                    <a:lnTo>
                      <a:pt x="1333" y="1234"/>
                    </a:lnTo>
                    <a:lnTo>
                      <a:pt x="1291" y="1305"/>
                    </a:lnTo>
                    <a:lnTo>
                      <a:pt x="1177" y="1348"/>
                    </a:lnTo>
                    <a:lnTo>
                      <a:pt x="1135" y="1376"/>
                    </a:lnTo>
                    <a:lnTo>
                      <a:pt x="1092" y="1390"/>
                    </a:lnTo>
                    <a:lnTo>
                      <a:pt x="1064" y="1404"/>
                    </a:lnTo>
                    <a:lnTo>
                      <a:pt x="724" y="1546"/>
                    </a:lnTo>
                    <a:lnTo>
                      <a:pt x="610" y="1490"/>
                    </a:lnTo>
                    <a:lnTo>
                      <a:pt x="596" y="1490"/>
                    </a:lnTo>
                    <a:lnTo>
                      <a:pt x="582" y="1490"/>
                    </a:lnTo>
                    <a:lnTo>
                      <a:pt x="426" y="1419"/>
                    </a:lnTo>
                    <a:lnTo>
                      <a:pt x="298" y="1376"/>
                    </a:lnTo>
                    <a:lnTo>
                      <a:pt x="227" y="1334"/>
                    </a:lnTo>
                    <a:lnTo>
                      <a:pt x="185" y="1319"/>
                    </a:lnTo>
                    <a:lnTo>
                      <a:pt x="128" y="1291"/>
                    </a:lnTo>
                    <a:lnTo>
                      <a:pt x="99" y="1277"/>
                    </a:lnTo>
                    <a:lnTo>
                      <a:pt x="57" y="1263"/>
                    </a:lnTo>
                    <a:lnTo>
                      <a:pt x="0" y="1248"/>
                    </a:lnTo>
                    <a:lnTo>
                      <a:pt x="142" y="1022"/>
                    </a:lnTo>
                    <a:lnTo>
                      <a:pt x="185" y="965"/>
                    </a:lnTo>
                    <a:lnTo>
                      <a:pt x="213" y="922"/>
                    </a:lnTo>
                    <a:lnTo>
                      <a:pt x="326" y="865"/>
                    </a:lnTo>
                    <a:lnTo>
                      <a:pt x="341" y="851"/>
                    </a:lnTo>
                    <a:lnTo>
                      <a:pt x="355" y="851"/>
                    </a:lnTo>
                    <a:lnTo>
                      <a:pt x="355" y="837"/>
                    </a:lnTo>
                    <a:lnTo>
                      <a:pt x="369" y="837"/>
                    </a:lnTo>
                    <a:lnTo>
                      <a:pt x="383" y="823"/>
                    </a:lnTo>
                    <a:lnTo>
                      <a:pt x="397" y="823"/>
                    </a:lnTo>
                    <a:lnTo>
                      <a:pt x="411" y="823"/>
                    </a:lnTo>
                    <a:lnTo>
                      <a:pt x="411" y="809"/>
                    </a:lnTo>
                    <a:lnTo>
                      <a:pt x="426" y="809"/>
                    </a:lnTo>
                    <a:lnTo>
                      <a:pt x="440" y="795"/>
                    </a:lnTo>
                    <a:lnTo>
                      <a:pt x="454" y="795"/>
                    </a:lnTo>
                    <a:lnTo>
                      <a:pt x="468" y="780"/>
                    </a:lnTo>
                    <a:lnTo>
                      <a:pt x="482" y="780"/>
                    </a:lnTo>
                    <a:lnTo>
                      <a:pt x="482" y="766"/>
                    </a:lnTo>
                    <a:lnTo>
                      <a:pt x="497" y="766"/>
                    </a:lnTo>
                    <a:lnTo>
                      <a:pt x="525" y="752"/>
                    </a:lnTo>
                    <a:lnTo>
                      <a:pt x="539" y="752"/>
                    </a:lnTo>
                    <a:lnTo>
                      <a:pt x="553" y="738"/>
                    </a:lnTo>
                    <a:lnTo>
                      <a:pt x="567" y="738"/>
                    </a:lnTo>
                    <a:lnTo>
                      <a:pt x="567" y="724"/>
                    </a:lnTo>
                    <a:lnTo>
                      <a:pt x="596" y="709"/>
                    </a:lnTo>
                    <a:lnTo>
                      <a:pt x="610" y="709"/>
                    </a:lnTo>
                    <a:lnTo>
                      <a:pt x="610" y="695"/>
                    </a:lnTo>
                    <a:lnTo>
                      <a:pt x="624" y="695"/>
                    </a:lnTo>
                    <a:lnTo>
                      <a:pt x="638" y="695"/>
                    </a:lnTo>
                    <a:lnTo>
                      <a:pt x="653" y="681"/>
                    </a:lnTo>
                    <a:lnTo>
                      <a:pt x="667" y="681"/>
                    </a:lnTo>
                    <a:lnTo>
                      <a:pt x="681" y="681"/>
                    </a:lnTo>
                    <a:lnTo>
                      <a:pt x="695" y="681"/>
                    </a:lnTo>
                    <a:lnTo>
                      <a:pt x="695" y="667"/>
                    </a:lnTo>
                    <a:lnTo>
                      <a:pt x="709" y="667"/>
                    </a:lnTo>
                    <a:lnTo>
                      <a:pt x="724" y="653"/>
                    </a:lnTo>
                    <a:lnTo>
                      <a:pt x="724" y="639"/>
                    </a:lnTo>
                    <a:lnTo>
                      <a:pt x="738" y="639"/>
                    </a:lnTo>
                    <a:lnTo>
                      <a:pt x="752" y="596"/>
                    </a:lnTo>
                    <a:lnTo>
                      <a:pt x="766" y="582"/>
                    </a:lnTo>
                    <a:lnTo>
                      <a:pt x="780" y="553"/>
                    </a:lnTo>
                    <a:lnTo>
                      <a:pt x="865" y="397"/>
                    </a:lnTo>
                    <a:lnTo>
                      <a:pt x="880" y="369"/>
                    </a:lnTo>
                    <a:lnTo>
                      <a:pt x="894" y="341"/>
                    </a:lnTo>
                    <a:lnTo>
                      <a:pt x="908" y="326"/>
                    </a:lnTo>
                    <a:lnTo>
                      <a:pt x="922" y="312"/>
                    </a:lnTo>
                    <a:lnTo>
                      <a:pt x="922" y="298"/>
                    </a:lnTo>
                    <a:lnTo>
                      <a:pt x="936" y="298"/>
                    </a:lnTo>
                    <a:lnTo>
                      <a:pt x="936" y="284"/>
                    </a:lnTo>
                    <a:lnTo>
                      <a:pt x="950" y="284"/>
                    </a:lnTo>
                    <a:lnTo>
                      <a:pt x="950" y="270"/>
                    </a:lnTo>
                    <a:lnTo>
                      <a:pt x="965" y="270"/>
                    </a:lnTo>
                    <a:lnTo>
                      <a:pt x="979" y="256"/>
                    </a:lnTo>
                    <a:lnTo>
                      <a:pt x="1064" y="199"/>
                    </a:lnTo>
                    <a:lnTo>
                      <a:pt x="1078" y="185"/>
                    </a:lnTo>
                    <a:lnTo>
                      <a:pt x="1092" y="185"/>
                    </a:lnTo>
                    <a:lnTo>
                      <a:pt x="1106" y="170"/>
                    </a:lnTo>
                    <a:lnTo>
                      <a:pt x="1135" y="156"/>
                    </a:lnTo>
                    <a:lnTo>
                      <a:pt x="1149" y="142"/>
                    </a:lnTo>
                    <a:lnTo>
                      <a:pt x="1177" y="114"/>
                    </a:lnTo>
                    <a:lnTo>
                      <a:pt x="1206" y="114"/>
                    </a:lnTo>
                    <a:lnTo>
                      <a:pt x="1234" y="100"/>
                    </a:lnTo>
                    <a:lnTo>
                      <a:pt x="1291" y="85"/>
                    </a:lnTo>
                    <a:lnTo>
                      <a:pt x="1305" y="85"/>
                    </a:lnTo>
                    <a:lnTo>
                      <a:pt x="1333" y="71"/>
                    </a:lnTo>
                    <a:lnTo>
                      <a:pt x="1348" y="71"/>
                    </a:lnTo>
                    <a:lnTo>
                      <a:pt x="1362" y="57"/>
                    </a:lnTo>
                    <a:lnTo>
                      <a:pt x="1376" y="57"/>
                    </a:lnTo>
                    <a:lnTo>
                      <a:pt x="1433" y="43"/>
                    </a:lnTo>
                    <a:lnTo>
                      <a:pt x="1504" y="14"/>
                    </a:lnTo>
                    <a:lnTo>
                      <a:pt x="1504" y="0"/>
                    </a:lnTo>
                    <a:lnTo>
                      <a:pt x="1518" y="0"/>
                    </a:lnTo>
                    <a:lnTo>
                      <a:pt x="1518" y="14"/>
                    </a:lnTo>
                    <a:lnTo>
                      <a:pt x="1518" y="29"/>
                    </a:lnTo>
                    <a:lnTo>
                      <a:pt x="1518" y="43"/>
                    </a:lnTo>
                    <a:lnTo>
                      <a:pt x="1532" y="43"/>
                    </a:lnTo>
                    <a:lnTo>
                      <a:pt x="1532" y="57"/>
                    </a:lnTo>
                    <a:lnTo>
                      <a:pt x="1560" y="85"/>
                    </a:lnTo>
                    <a:lnTo>
                      <a:pt x="1574" y="100"/>
                    </a:lnTo>
                    <a:lnTo>
                      <a:pt x="1603" y="128"/>
                    </a:lnTo>
                    <a:lnTo>
                      <a:pt x="1645" y="170"/>
                    </a:lnTo>
                    <a:lnTo>
                      <a:pt x="1688" y="199"/>
                    </a:lnTo>
                    <a:lnTo>
                      <a:pt x="1745" y="256"/>
                    </a:lnTo>
                    <a:lnTo>
                      <a:pt x="1745" y="270"/>
                    </a:lnTo>
                    <a:lnTo>
                      <a:pt x="1801" y="326"/>
                    </a:lnTo>
                    <a:lnTo>
                      <a:pt x="1844" y="355"/>
                    </a:lnTo>
                    <a:lnTo>
                      <a:pt x="1872" y="383"/>
                    </a:lnTo>
                    <a:lnTo>
                      <a:pt x="1886" y="397"/>
                    </a:lnTo>
                    <a:lnTo>
                      <a:pt x="1901" y="412"/>
                    </a:lnTo>
                    <a:lnTo>
                      <a:pt x="1915" y="426"/>
                    </a:lnTo>
                    <a:lnTo>
                      <a:pt x="1929" y="426"/>
                    </a:lnTo>
                    <a:lnTo>
                      <a:pt x="1929" y="440"/>
                    </a:lnTo>
                    <a:lnTo>
                      <a:pt x="1943" y="454"/>
                    </a:lnTo>
                    <a:close/>
                  </a:path>
                </a:pathLst>
              </a:custGeom>
              <a:noFill/>
              <a:ln w="0">
                <a:solidFill>
                  <a:srgbClr val="000000"/>
                </a:solidFill>
                <a:prstDash val="dash"/>
                <a:round/>
                <a:headEnd/>
                <a:tailEnd/>
              </a:ln>
              <a:extLst>
                <a:ext uri="{909E8E84-426E-40DD-AFC4-6F175D3DCCD1}">
                  <a14:hiddenFill xmlns="" xmlns:a14="http://schemas.microsoft.com/office/drawing/2010/main">
                    <a:solidFill>
                      <a:srgbClr val="FFFFFF"/>
                    </a:solidFill>
                  </a14:hiddenFill>
                </a:ext>
              </a:extLst>
            </p:spPr>
            <p:txBody>
              <a:bodyPr/>
              <a:lstStyle/>
              <a:p>
                <a:endParaRPr lang="ja-JP" altLang="en-US"/>
              </a:p>
            </p:txBody>
          </p:sp>
          <p:sp>
            <p:nvSpPr>
              <p:cNvPr id="40071" name="Freeform 171"/>
              <p:cNvSpPr>
                <a:spLocks noChangeAspect="1"/>
              </p:cNvSpPr>
              <p:nvPr/>
            </p:nvSpPr>
            <p:spPr bwMode="auto">
              <a:xfrm>
                <a:off x="10811" y="7356"/>
                <a:ext cx="1684" cy="1193"/>
              </a:xfrm>
              <a:custGeom>
                <a:avLst/>
                <a:gdLst>
                  <a:gd name="T0" fmla="*/ 0 w 5838"/>
                  <a:gd name="T1" fmla="*/ 0 h 4133"/>
                  <a:gd name="T2" fmla="*/ 0 w 5838"/>
                  <a:gd name="T3" fmla="*/ 0 h 4133"/>
                  <a:gd name="T4" fmla="*/ 0 w 5838"/>
                  <a:gd name="T5" fmla="*/ 0 h 4133"/>
                  <a:gd name="T6" fmla="*/ 0 w 5838"/>
                  <a:gd name="T7" fmla="*/ 0 h 4133"/>
                  <a:gd name="T8" fmla="*/ 0 w 5838"/>
                  <a:gd name="T9" fmla="*/ 0 h 4133"/>
                  <a:gd name="T10" fmla="*/ 0 w 5838"/>
                  <a:gd name="T11" fmla="*/ 0 h 4133"/>
                  <a:gd name="T12" fmla="*/ 0 w 5838"/>
                  <a:gd name="T13" fmla="*/ 0 h 4133"/>
                  <a:gd name="T14" fmla="*/ 0 w 5838"/>
                  <a:gd name="T15" fmla="*/ 0 h 4133"/>
                  <a:gd name="T16" fmla="*/ 0 w 5838"/>
                  <a:gd name="T17" fmla="*/ 0 h 4133"/>
                  <a:gd name="T18" fmla="*/ 0 w 5838"/>
                  <a:gd name="T19" fmla="*/ 0 h 4133"/>
                  <a:gd name="T20" fmla="*/ 0 w 5838"/>
                  <a:gd name="T21" fmla="*/ 0 h 4133"/>
                  <a:gd name="T22" fmla="*/ 0 w 5838"/>
                  <a:gd name="T23" fmla="*/ 0 h 4133"/>
                  <a:gd name="T24" fmla="*/ 0 w 5838"/>
                  <a:gd name="T25" fmla="*/ 0 h 4133"/>
                  <a:gd name="T26" fmla="*/ 0 w 5838"/>
                  <a:gd name="T27" fmla="*/ 0 h 4133"/>
                  <a:gd name="T28" fmla="*/ 0 w 5838"/>
                  <a:gd name="T29" fmla="*/ 0 h 4133"/>
                  <a:gd name="T30" fmla="*/ 0 w 5838"/>
                  <a:gd name="T31" fmla="*/ 0 h 4133"/>
                  <a:gd name="T32" fmla="*/ 0 w 5838"/>
                  <a:gd name="T33" fmla="*/ 0 h 4133"/>
                  <a:gd name="T34" fmla="*/ 0 w 5838"/>
                  <a:gd name="T35" fmla="*/ 0 h 4133"/>
                  <a:gd name="T36" fmla="*/ 0 w 5838"/>
                  <a:gd name="T37" fmla="*/ 0 h 4133"/>
                  <a:gd name="T38" fmla="*/ 0 w 5838"/>
                  <a:gd name="T39" fmla="*/ 0 h 4133"/>
                  <a:gd name="T40" fmla="*/ 0 w 5838"/>
                  <a:gd name="T41" fmla="*/ 0 h 4133"/>
                  <a:gd name="T42" fmla="*/ 0 w 5838"/>
                  <a:gd name="T43" fmla="*/ 0 h 4133"/>
                  <a:gd name="T44" fmla="*/ 0 w 5838"/>
                  <a:gd name="T45" fmla="*/ 0 h 4133"/>
                  <a:gd name="T46" fmla="*/ 0 w 5838"/>
                  <a:gd name="T47" fmla="*/ 0 h 4133"/>
                  <a:gd name="T48" fmla="*/ 0 w 5838"/>
                  <a:gd name="T49" fmla="*/ 0 h 4133"/>
                  <a:gd name="T50" fmla="*/ 0 w 5838"/>
                  <a:gd name="T51" fmla="*/ 0 h 4133"/>
                  <a:gd name="T52" fmla="*/ 0 w 5838"/>
                  <a:gd name="T53" fmla="*/ 0 h 4133"/>
                  <a:gd name="T54" fmla="*/ 0 w 5838"/>
                  <a:gd name="T55" fmla="*/ 0 h 4133"/>
                  <a:gd name="T56" fmla="*/ 0 w 5838"/>
                  <a:gd name="T57" fmla="*/ 0 h 4133"/>
                  <a:gd name="T58" fmla="*/ 0 w 5838"/>
                  <a:gd name="T59" fmla="*/ 0 h 4133"/>
                  <a:gd name="T60" fmla="*/ 0 w 5838"/>
                  <a:gd name="T61" fmla="*/ 0 h 4133"/>
                  <a:gd name="T62" fmla="*/ 0 w 5838"/>
                  <a:gd name="T63" fmla="*/ 0 h 4133"/>
                  <a:gd name="T64" fmla="*/ 0 w 5838"/>
                  <a:gd name="T65" fmla="*/ 0 h 4133"/>
                  <a:gd name="T66" fmla="*/ 0 w 5838"/>
                  <a:gd name="T67" fmla="*/ 0 h 4133"/>
                  <a:gd name="T68" fmla="*/ 0 w 5838"/>
                  <a:gd name="T69" fmla="*/ 0 h 4133"/>
                  <a:gd name="T70" fmla="*/ 0 w 5838"/>
                  <a:gd name="T71" fmla="*/ 0 h 4133"/>
                  <a:gd name="T72" fmla="*/ 0 w 5838"/>
                  <a:gd name="T73" fmla="*/ 0 h 4133"/>
                  <a:gd name="T74" fmla="*/ 0 w 5838"/>
                  <a:gd name="T75" fmla="*/ 0 h 4133"/>
                  <a:gd name="T76" fmla="*/ 0 w 5838"/>
                  <a:gd name="T77" fmla="*/ 0 h 4133"/>
                  <a:gd name="T78" fmla="*/ 0 w 5838"/>
                  <a:gd name="T79" fmla="*/ 0 h 4133"/>
                  <a:gd name="T80" fmla="*/ 0 w 5838"/>
                  <a:gd name="T81" fmla="*/ 0 h 4133"/>
                  <a:gd name="T82" fmla="*/ 0 w 5838"/>
                  <a:gd name="T83" fmla="*/ 0 h 4133"/>
                  <a:gd name="T84" fmla="*/ 0 w 5838"/>
                  <a:gd name="T85" fmla="*/ 0 h 4133"/>
                  <a:gd name="T86" fmla="*/ 0 w 5838"/>
                  <a:gd name="T87" fmla="*/ 0 h 4133"/>
                  <a:gd name="T88" fmla="*/ 0 w 5838"/>
                  <a:gd name="T89" fmla="*/ 0 h 4133"/>
                  <a:gd name="T90" fmla="*/ 0 w 5838"/>
                  <a:gd name="T91" fmla="*/ 0 h 4133"/>
                  <a:gd name="T92" fmla="*/ 0 w 5838"/>
                  <a:gd name="T93" fmla="*/ 0 h 4133"/>
                  <a:gd name="T94" fmla="*/ 0 w 5838"/>
                  <a:gd name="T95" fmla="*/ 0 h 4133"/>
                  <a:gd name="T96" fmla="*/ 0 w 5838"/>
                  <a:gd name="T97" fmla="*/ 0 h 4133"/>
                  <a:gd name="T98" fmla="*/ 0 w 5838"/>
                  <a:gd name="T99" fmla="*/ 0 h 4133"/>
                  <a:gd name="T100" fmla="*/ 0 w 5838"/>
                  <a:gd name="T101" fmla="*/ 0 h 4133"/>
                  <a:gd name="T102" fmla="*/ 0 w 5838"/>
                  <a:gd name="T103" fmla="*/ 0 h 4133"/>
                  <a:gd name="T104" fmla="*/ 0 w 5838"/>
                  <a:gd name="T105" fmla="*/ 0 h 4133"/>
                  <a:gd name="T106" fmla="*/ 0 w 5838"/>
                  <a:gd name="T107" fmla="*/ 0 h 4133"/>
                  <a:gd name="T108" fmla="*/ 0 w 5838"/>
                  <a:gd name="T109" fmla="*/ 0 h 4133"/>
                  <a:gd name="T110" fmla="*/ 0 w 5838"/>
                  <a:gd name="T111" fmla="*/ 0 h 4133"/>
                  <a:gd name="T112" fmla="*/ 0 w 5838"/>
                  <a:gd name="T113" fmla="*/ 0 h 4133"/>
                  <a:gd name="T114" fmla="*/ 0 w 5838"/>
                  <a:gd name="T115" fmla="*/ 0 h 4133"/>
                  <a:gd name="T116" fmla="*/ 0 w 5838"/>
                  <a:gd name="T117" fmla="*/ 0 h 4133"/>
                  <a:gd name="T118" fmla="*/ 0 w 5838"/>
                  <a:gd name="T119" fmla="*/ 0 h 4133"/>
                  <a:gd name="T120" fmla="*/ 0 w 5838"/>
                  <a:gd name="T121" fmla="*/ 0 h 4133"/>
                  <a:gd name="T122" fmla="*/ 0 w 5838"/>
                  <a:gd name="T123" fmla="*/ 0 h 4133"/>
                  <a:gd name="T124" fmla="*/ 0 w 5838"/>
                  <a:gd name="T125" fmla="*/ 0 h 4133"/>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5838"/>
                  <a:gd name="T190" fmla="*/ 0 h 4133"/>
                  <a:gd name="T191" fmla="*/ 5838 w 5838"/>
                  <a:gd name="T192" fmla="*/ 4133 h 4133"/>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5838" h="4133">
                    <a:moveTo>
                      <a:pt x="5613" y="995"/>
                    </a:moveTo>
                    <a:lnTo>
                      <a:pt x="5613" y="995"/>
                    </a:lnTo>
                    <a:lnTo>
                      <a:pt x="5613" y="1017"/>
                    </a:lnTo>
                    <a:lnTo>
                      <a:pt x="5635" y="1017"/>
                    </a:lnTo>
                    <a:lnTo>
                      <a:pt x="5635" y="1040"/>
                    </a:lnTo>
                    <a:lnTo>
                      <a:pt x="5635" y="1062"/>
                    </a:lnTo>
                    <a:lnTo>
                      <a:pt x="5658" y="1062"/>
                    </a:lnTo>
                    <a:lnTo>
                      <a:pt x="5658" y="1084"/>
                    </a:lnTo>
                    <a:lnTo>
                      <a:pt x="5702" y="1130"/>
                    </a:lnTo>
                    <a:lnTo>
                      <a:pt x="5726" y="1175"/>
                    </a:lnTo>
                    <a:lnTo>
                      <a:pt x="5749" y="1197"/>
                    </a:lnTo>
                    <a:lnTo>
                      <a:pt x="5749" y="1220"/>
                    </a:lnTo>
                    <a:lnTo>
                      <a:pt x="5771" y="1243"/>
                    </a:lnTo>
                    <a:lnTo>
                      <a:pt x="5771" y="1266"/>
                    </a:lnTo>
                    <a:lnTo>
                      <a:pt x="5793" y="1266"/>
                    </a:lnTo>
                    <a:lnTo>
                      <a:pt x="5793" y="1288"/>
                    </a:lnTo>
                    <a:lnTo>
                      <a:pt x="5793" y="1310"/>
                    </a:lnTo>
                    <a:lnTo>
                      <a:pt x="5816" y="1310"/>
                    </a:lnTo>
                    <a:lnTo>
                      <a:pt x="5816" y="1333"/>
                    </a:lnTo>
                    <a:lnTo>
                      <a:pt x="5838" y="1356"/>
                    </a:lnTo>
                    <a:lnTo>
                      <a:pt x="5816" y="1356"/>
                    </a:lnTo>
                    <a:lnTo>
                      <a:pt x="5793" y="1356"/>
                    </a:lnTo>
                    <a:lnTo>
                      <a:pt x="5771" y="1356"/>
                    </a:lnTo>
                    <a:lnTo>
                      <a:pt x="5726" y="1379"/>
                    </a:lnTo>
                    <a:lnTo>
                      <a:pt x="5680" y="1401"/>
                    </a:lnTo>
                    <a:lnTo>
                      <a:pt x="5658" y="1401"/>
                    </a:lnTo>
                    <a:lnTo>
                      <a:pt x="5589" y="1423"/>
                    </a:lnTo>
                    <a:lnTo>
                      <a:pt x="5544" y="1446"/>
                    </a:lnTo>
                    <a:lnTo>
                      <a:pt x="5522" y="1446"/>
                    </a:lnTo>
                    <a:lnTo>
                      <a:pt x="5477" y="1468"/>
                    </a:lnTo>
                    <a:lnTo>
                      <a:pt x="5431" y="1492"/>
                    </a:lnTo>
                    <a:lnTo>
                      <a:pt x="5409" y="1492"/>
                    </a:lnTo>
                    <a:lnTo>
                      <a:pt x="5340" y="1536"/>
                    </a:lnTo>
                    <a:lnTo>
                      <a:pt x="5273" y="1559"/>
                    </a:lnTo>
                    <a:lnTo>
                      <a:pt x="5251" y="1559"/>
                    </a:lnTo>
                    <a:lnTo>
                      <a:pt x="5228" y="1559"/>
                    </a:lnTo>
                    <a:lnTo>
                      <a:pt x="5228" y="1581"/>
                    </a:lnTo>
                    <a:lnTo>
                      <a:pt x="5115" y="1627"/>
                    </a:lnTo>
                    <a:lnTo>
                      <a:pt x="5024" y="1649"/>
                    </a:lnTo>
                    <a:lnTo>
                      <a:pt x="5002" y="1649"/>
                    </a:lnTo>
                    <a:lnTo>
                      <a:pt x="4979" y="1672"/>
                    </a:lnTo>
                    <a:lnTo>
                      <a:pt x="4955" y="1672"/>
                    </a:lnTo>
                    <a:lnTo>
                      <a:pt x="4911" y="1694"/>
                    </a:lnTo>
                    <a:lnTo>
                      <a:pt x="4888" y="1694"/>
                    </a:lnTo>
                    <a:lnTo>
                      <a:pt x="4797" y="1718"/>
                    </a:lnTo>
                    <a:lnTo>
                      <a:pt x="4753" y="1740"/>
                    </a:lnTo>
                    <a:lnTo>
                      <a:pt x="4706" y="1740"/>
                    </a:lnTo>
                    <a:lnTo>
                      <a:pt x="4662" y="1785"/>
                    </a:lnTo>
                    <a:lnTo>
                      <a:pt x="4639" y="1807"/>
                    </a:lnTo>
                    <a:lnTo>
                      <a:pt x="4593" y="1829"/>
                    </a:lnTo>
                    <a:lnTo>
                      <a:pt x="4571" y="1853"/>
                    </a:lnTo>
                    <a:lnTo>
                      <a:pt x="4548" y="1853"/>
                    </a:lnTo>
                    <a:lnTo>
                      <a:pt x="4526" y="1875"/>
                    </a:lnTo>
                    <a:lnTo>
                      <a:pt x="4390" y="1966"/>
                    </a:lnTo>
                    <a:lnTo>
                      <a:pt x="4368" y="1988"/>
                    </a:lnTo>
                    <a:lnTo>
                      <a:pt x="4344" y="1988"/>
                    </a:lnTo>
                    <a:lnTo>
                      <a:pt x="4344" y="2011"/>
                    </a:lnTo>
                    <a:lnTo>
                      <a:pt x="4322" y="2011"/>
                    </a:lnTo>
                    <a:lnTo>
                      <a:pt x="4322" y="2033"/>
                    </a:lnTo>
                    <a:lnTo>
                      <a:pt x="4300" y="2033"/>
                    </a:lnTo>
                    <a:lnTo>
                      <a:pt x="4300" y="2055"/>
                    </a:lnTo>
                    <a:lnTo>
                      <a:pt x="4277" y="2078"/>
                    </a:lnTo>
                    <a:lnTo>
                      <a:pt x="4255" y="2102"/>
                    </a:lnTo>
                    <a:lnTo>
                      <a:pt x="4232" y="2146"/>
                    </a:lnTo>
                    <a:lnTo>
                      <a:pt x="4209" y="2191"/>
                    </a:lnTo>
                    <a:lnTo>
                      <a:pt x="4073" y="2439"/>
                    </a:lnTo>
                    <a:lnTo>
                      <a:pt x="4051" y="2485"/>
                    </a:lnTo>
                    <a:lnTo>
                      <a:pt x="4028" y="2508"/>
                    </a:lnTo>
                    <a:lnTo>
                      <a:pt x="4006" y="2576"/>
                    </a:lnTo>
                    <a:lnTo>
                      <a:pt x="3984" y="2576"/>
                    </a:lnTo>
                    <a:lnTo>
                      <a:pt x="3984" y="2598"/>
                    </a:lnTo>
                    <a:lnTo>
                      <a:pt x="3960" y="2621"/>
                    </a:lnTo>
                    <a:lnTo>
                      <a:pt x="3937" y="2621"/>
                    </a:lnTo>
                    <a:lnTo>
                      <a:pt x="3937" y="2643"/>
                    </a:lnTo>
                    <a:lnTo>
                      <a:pt x="3915" y="2643"/>
                    </a:lnTo>
                    <a:lnTo>
                      <a:pt x="3893" y="2643"/>
                    </a:lnTo>
                    <a:lnTo>
                      <a:pt x="3870" y="2643"/>
                    </a:lnTo>
                    <a:lnTo>
                      <a:pt x="3846" y="2665"/>
                    </a:lnTo>
                    <a:lnTo>
                      <a:pt x="3824" y="2665"/>
                    </a:lnTo>
                    <a:lnTo>
                      <a:pt x="3802" y="2665"/>
                    </a:lnTo>
                    <a:lnTo>
                      <a:pt x="3802" y="2687"/>
                    </a:lnTo>
                    <a:lnTo>
                      <a:pt x="3779" y="2687"/>
                    </a:lnTo>
                    <a:lnTo>
                      <a:pt x="3733" y="2711"/>
                    </a:lnTo>
                    <a:lnTo>
                      <a:pt x="3733" y="2734"/>
                    </a:lnTo>
                    <a:lnTo>
                      <a:pt x="3711" y="2734"/>
                    </a:lnTo>
                    <a:lnTo>
                      <a:pt x="3688" y="2756"/>
                    </a:lnTo>
                    <a:lnTo>
                      <a:pt x="3666" y="2756"/>
                    </a:lnTo>
                    <a:lnTo>
                      <a:pt x="3621" y="2778"/>
                    </a:lnTo>
                    <a:lnTo>
                      <a:pt x="3597" y="2778"/>
                    </a:lnTo>
                    <a:lnTo>
                      <a:pt x="3597" y="2800"/>
                    </a:lnTo>
                    <a:lnTo>
                      <a:pt x="3575" y="2800"/>
                    </a:lnTo>
                    <a:lnTo>
                      <a:pt x="3553" y="2824"/>
                    </a:lnTo>
                    <a:lnTo>
                      <a:pt x="3530" y="2824"/>
                    </a:lnTo>
                    <a:lnTo>
                      <a:pt x="3508" y="2847"/>
                    </a:lnTo>
                    <a:lnTo>
                      <a:pt x="3484" y="2847"/>
                    </a:lnTo>
                    <a:lnTo>
                      <a:pt x="3484" y="2869"/>
                    </a:lnTo>
                    <a:lnTo>
                      <a:pt x="3462" y="2869"/>
                    </a:lnTo>
                    <a:lnTo>
                      <a:pt x="3439" y="2869"/>
                    </a:lnTo>
                    <a:lnTo>
                      <a:pt x="3417" y="2891"/>
                    </a:lnTo>
                    <a:lnTo>
                      <a:pt x="3395" y="2891"/>
                    </a:lnTo>
                    <a:lnTo>
                      <a:pt x="3395" y="2913"/>
                    </a:lnTo>
                    <a:lnTo>
                      <a:pt x="3372" y="2913"/>
                    </a:lnTo>
                    <a:lnTo>
                      <a:pt x="3348" y="2936"/>
                    </a:lnTo>
                    <a:lnTo>
                      <a:pt x="3168" y="3027"/>
                    </a:lnTo>
                    <a:lnTo>
                      <a:pt x="3123" y="3095"/>
                    </a:lnTo>
                    <a:lnTo>
                      <a:pt x="3055" y="3186"/>
                    </a:lnTo>
                    <a:lnTo>
                      <a:pt x="2828" y="3546"/>
                    </a:lnTo>
                    <a:lnTo>
                      <a:pt x="2806" y="3523"/>
                    </a:lnTo>
                    <a:lnTo>
                      <a:pt x="2601" y="3614"/>
                    </a:lnTo>
                    <a:lnTo>
                      <a:pt x="2081" y="3840"/>
                    </a:lnTo>
                    <a:lnTo>
                      <a:pt x="1788" y="3975"/>
                    </a:lnTo>
                    <a:lnTo>
                      <a:pt x="1606" y="4066"/>
                    </a:lnTo>
                    <a:lnTo>
                      <a:pt x="1403" y="4133"/>
                    </a:lnTo>
                    <a:lnTo>
                      <a:pt x="387" y="4050"/>
                    </a:lnTo>
                    <a:lnTo>
                      <a:pt x="0" y="3354"/>
                    </a:lnTo>
                    <a:lnTo>
                      <a:pt x="438" y="2715"/>
                    </a:lnTo>
                    <a:lnTo>
                      <a:pt x="814" y="2643"/>
                    </a:lnTo>
                    <a:lnTo>
                      <a:pt x="814" y="2576"/>
                    </a:lnTo>
                    <a:lnTo>
                      <a:pt x="814" y="2281"/>
                    </a:lnTo>
                    <a:lnTo>
                      <a:pt x="814" y="2168"/>
                    </a:lnTo>
                    <a:lnTo>
                      <a:pt x="1697" y="1785"/>
                    </a:lnTo>
                    <a:lnTo>
                      <a:pt x="1765" y="1762"/>
                    </a:lnTo>
                    <a:lnTo>
                      <a:pt x="1765" y="1627"/>
                    </a:lnTo>
                    <a:lnTo>
                      <a:pt x="1765" y="1446"/>
                    </a:lnTo>
                    <a:lnTo>
                      <a:pt x="2081" y="1401"/>
                    </a:lnTo>
                    <a:lnTo>
                      <a:pt x="2150" y="1379"/>
                    </a:lnTo>
                    <a:lnTo>
                      <a:pt x="2376" y="1310"/>
                    </a:lnTo>
                    <a:lnTo>
                      <a:pt x="2399" y="1310"/>
                    </a:lnTo>
                    <a:lnTo>
                      <a:pt x="2466" y="1266"/>
                    </a:lnTo>
                    <a:lnTo>
                      <a:pt x="2512" y="1266"/>
                    </a:lnTo>
                    <a:lnTo>
                      <a:pt x="2534" y="1243"/>
                    </a:lnTo>
                    <a:lnTo>
                      <a:pt x="2737" y="1197"/>
                    </a:lnTo>
                    <a:lnTo>
                      <a:pt x="2761" y="1175"/>
                    </a:lnTo>
                    <a:lnTo>
                      <a:pt x="3235" y="1017"/>
                    </a:lnTo>
                    <a:lnTo>
                      <a:pt x="3348" y="995"/>
                    </a:lnTo>
                    <a:lnTo>
                      <a:pt x="3372" y="971"/>
                    </a:lnTo>
                    <a:lnTo>
                      <a:pt x="3395" y="971"/>
                    </a:lnTo>
                    <a:lnTo>
                      <a:pt x="3417" y="949"/>
                    </a:lnTo>
                    <a:lnTo>
                      <a:pt x="3439" y="949"/>
                    </a:lnTo>
                    <a:lnTo>
                      <a:pt x="3462" y="949"/>
                    </a:lnTo>
                    <a:lnTo>
                      <a:pt x="3484" y="927"/>
                    </a:lnTo>
                    <a:lnTo>
                      <a:pt x="3508" y="927"/>
                    </a:lnTo>
                    <a:lnTo>
                      <a:pt x="3530" y="904"/>
                    </a:lnTo>
                    <a:lnTo>
                      <a:pt x="3553" y="904"/>
                    </a:lnTo>
                    <a:lnTo>
                      <a:pt x="3575" y="882"/>
                    </a:lnTo>
                    <a:lnTo>
                      <a:pt x="3597" y="882"/>
                    </a:lnTo>
                    <a:lnTo>
                      <a:pt x="3621" y="860"/>
                    </a:lnTo>
                    <a:lnTo>
                      <a:pt x="3644" y="860"/>
                    </a:lnTo>
                    <a:lnTo>
                      <a:pt x="3666" y="860"/>
                    </a:lnTo>
                    <a:lnTo>
                      <a:pt x="3711" y="836"/>
                    </a:lnTo>
                    <a:lnTo>
                      <a:pt x="3733" y="814"/>
                    </a:lnTo>
                    <a:lnTo>
                      <a:pt x="3757" y="814"/>
                    </a:lnTo>
                    <a:lnTo>
                      <a:pt x="3802" y="791"/>
                    </a:lnTo>
                    <a:lnTo>
                      <a:pt x="3824" y="769"/>
                    </a:lnTo>
                    <a:lnTo>
                      <a:pt x="3870" y="769"/>
                    </a:lnTo>
                    <a:lnTo>
                      <a:pt x="3915" y="747"/>
                    </a:lnTo>
                    <a:lnTo>
                      <a:pt x="3937" y="723"/>
                    </a:lnTo>
                    <a:lnTo>
                      <a:pt x="3960" y="723"/>
                    </a:lnTo>
                    <a:lnTo>
                      <a:pt x="3984" y="701"/>
                    </a:lnTo>
                    <a:lnTo>
                      <a:pt x="4006" y="701"/>
                    </a:lnTo>
                    <a:lnTo>
                      <a:pt x="4051" y="678"/>
                    </a:lnTo>
                    <a:lnTo>
                      <a:pt x="4073" y="656"/>
                    </a:lnTo>
                    <a:lnTo>
                      <a:pt x="4368" y="498"/>
                    </a:lnTo>
                    <a:lnTo>
                      <a:pt x="4390" y="498"/>
                    </a:lnTo>
                    <a:lnTo>
                      <a:pt x="4435" y="474"/>
                    </a:lnTo>
                    <a:lnTo>
                      <a:pt x="4458" y="452"/>
                    </a:lnTo>
                    <a:lnTo>
                      <a:pt x="4617" y="361"/>
                    </a:lnTo>
                    <a:lnTo>
                      <a:pt x="4639" y="361"/>
                    </a:lnTo>
                    <a:lnTo>
                      <a:pt x="4706" y="317"/>
                    </a:lnTo>
                    <a:lnTo>
                      <a:pt x="4730" y="317"/>
                    </a:lnTo>
                    <a:lnTo>
                      <a:pt x="4775" y="295"/>
                    </a:lnTo>
                    <a:lnTo>
                      <a:pt x="4820" y="272"/>
                    </a:lnTo>
                    <a:lnTo>
                      <a:pt x="4866" y="250"/>
                    </a:lnTo>
                    <a:lnTo>
                      <a:pt x="4888" y="226"/>
                    </a:lnTo>
                    <a:lnTo>
                      <a:pt x="4911" y="226"/>
                    </a:lnTo>
                    <a:lnTo>
                      <a:pt x="4933" y="204"/>
                    </a:lnTo>
                    <a:lnTo>
                      <a:pt x="4955" y="204"/>
                    </a:lnTo>
                    <a:lnTo>
                      <a:pt x="4955" y="181"/>
                    </a:lnTo>
                    <a:lnTo>
                      <a:pt x="5002" y="159"/>
                    </a:lnTo>
                    <a:lnTo>
                      <a:pt x="5046" y="137"/>
                    </a:lnTo>
                    <a:lnTo>
                      <a:pt x="5091" y="113"/>
                    </a:lnTo>
                    <a:lnTo>
                      <a:pt x="5160" y="68"/>
                    </a:lnTo>
                    <a:lnTo>
                      <a:pt x="5204" y="46"/>
                    </a:lnTo>
                    <a:lnTo>
                      <a:pt x="5228" y="24"/>
                    </a:lnTo>
                    <a:lnTo>
                      <a:pt x="5251" y="0"/>
                    </a:lnTo>
                    <a:lnTo>
                      <a:pt x="5251" y="24"/>
                    </a:lnTo>
                    <a:lnTo>
                      <a:pt x="5318" y="91"/>
                    </a:lnTo>
                    <a:lnTo>
                      <a:pt x="5340" y="159"/>
                    </a:lnTo>
                    <a:lnTo>
                      <a:pt x="5364" y="181"/>
                    </a:lnTo>
                    <a:lnTo>
                      <a:pt x="5386" y="204"/>
                    </a:lnTo>
                    <a:lnTo>
                      <a:pt x="5386" y="226"/>
                    </a:lnTo>
                    <a:lnTo>
                      <a:pt x="5364" y="226"/>
                    </a:lnTo>
                    <a:lnTo>
                      <a:pt x="5340" y="250"/>
                    </a:lnTo>
                    <a:lnTo>
                      <a:pt x="5318" y="250"/>
                    </a:lnTo>
                    <a:lnTo>
                      <a:pt x="5318" y="272"/>
                    </a:lnTo>
                    <a:lnTo>
                      <a:pt x="5295" y="295"/>
                    </a:lnTo>
                    <a:lnTo>
                      <a:pt x="5295" y="317"/>
                    </a:lnTo>
                    <a:lnTo>
                      <a:pt x="5318" y="339"/>
                    </a:lnTo>
                    <a:lnTo>
                      <a:pt x="5318" y="385"/>
                    </a:lnTo>
                    <a:lnTo>
                      <a:pt x="5340" y="385"/>
                    </a:lnTo>
                    <a:lnTo>
                      <a:pt x="5340" y="408"/>
                    </a:lnTo>
                    <a:lnTo>
                      <a:pt x="5340" y="430"/>
                    </a:lnTo>
                    <a:lnTo>
                      <a:pt x="5340" y="452"/>
                    </a:lnTo>
                    <a:lnTo>
                      <a:pt x="5364" y="474"/>
                    </a:lnTo>
                    <a:lnTo>
                      <a:pt x="5364" y="498"/>
                    </a:lnTo>
                    <a:lnTo>
                      <a:pt x="5364" y="521"/>
                    </a:lnTo>
                    <a:lnTo>
                      <a:pt x="5364" y="543"/>
                    </a:lnTo>
                    <a:lnTo>
                      <a:pt x="5364" y="565"/>
                    </a:lnTo>
                    <a:lnTo>
                      <a:pt x="5364" y="610"/>
                    </a:lnTo>
                    <a:lnTo>
                      <a:pt x="5364" y="634"/>
                    </a:lnTo>
                    <a:lnTo>
                      <a:pt x="5364" y="656"/>
                    </a:lnTo>
                    <a:lnTo>
                      <a:pt x="5340" y="656"/>
                    </a:lnTo>
                    <a:lnTo>
                      <a:pt x="5295" y="747"/>
                    </a:lnTo>
                    <a:lnTo>
                      <a:pt x="5273" y="769"/>
                    </a:lnTo>
                    <a:lnTo>
                      <a:pt x="5273" y="814"/>
                    </a:lnTo>
                    <a:lnTo>
                      <a:pt x="5273" y="836"/>
                    </a:lnTo>
                    <a:lnTo>
                      <a:pt x="5273" y="860"/>
                    </a:lnTo>
                    <a:lnTo>
                      <a:pt x="5273" y="882"/>
                    </a:lnTo>
                    <a:lnTo>
                      <a:pt x="5318" y="904"/>
                    </a:lnTo>
                    <a:lnTo>
                      <a:pt x="5364" y="904"/>
                    </a:lnTo>
                    <a:lnTo>
                      <a:pt x="5386" y="904"/>
                    </a:lnTo>
                    <a:lnTo>
                      <a:pt x="5409" y="904"/>
                    </a:lnTo>
                    <a:lnTo>
                      <a:pt x="5431" y="927"/>
                    </a:lnTo>
                    <a:lnTo>
                      <a:pt x="5453" y="927"/>
                    </a:lnTo>
                    <a:lnTo>
                      <a:pt x="5477" y="927"/>
                    </a:lnTo>
                    <a:lnTo>
                      <a:pt x="5500" y="927"/>
                    </a:lnTo>
                    <a:lnTo>
                      <a:pt x="5522" y="927"/>
                    </a:lnTo>
                    <a:lnTo>
                      <a:pt x="5567" y="949"/>
                    </a:lnTo>
                    <a:lnTo>
                      <a:pt x="5567" y="971"/>
                    </a:lnTo>
                    <a:lnTo>
                      <a:pt x="5589" y="971"/>
                    </a:lnTo>
                    <a:lnTo>
                      <a:pt x="5589" y="995"/>
                    </a:lnTo>
                    <a:lnTo>
                      <a:pt x="5613" y="995"/>
                    </a:lnTo>
                    <a:close/>
                  </a:path>
                </a:pathLst>
              </a:custGeom>
              <a:noFill/>
              <a:ln w="0" cap="flat">
                <a:solidFill>
                  <a:srgbClr val="000000"/>
                </a:solidFill>
                <a:prstDash val="solid"/>
                <a:round/>
                <a:headEnd/>
                <a:tailEnd/>
              </a:ln>
              <a:extLst>
                <a:ext uri="{909E8E84-426E-40DD-AFC4-6F175D3DCCD1}">
                  <a14:hiddenFill xmlns="" xmlns:a14="http://schemas.microsoft.com/office/drawing/2010/main">
                    <a:solidFill>
                      <a:srgbClr val="FFFFFF"/>
                    </a:solidFill>
                  </a14:hiddenFill>
                </a:ext>
              </a:extLst>
            </p:spPr>
            <p:txBody>
              <a:bodyPr/>
              <a:lstStyle/>
              <a:p>
                <a:endParaRPr lang="ja-JP" altLang="en-US"/>
              </a:p>
            </p:txBody>
          </p:sp>
          <p:sp>
            <p:nvSpPr>
              <p:cNvPr id="40072" name="Freeform 172"/>
              <p:cNvSpPr>
                <a:spLocks noChangeAspect="1"/>
              </p:cNvSpPr>
              <p:nvPr/>
            </p:nvSpPr>
            <p:spPr bwMode="auto">
              <a:xfrm>
                <a:off x="12737" y="8881"/>
                <a:ext cx="613" cy="788"/>
              </a:xfrm>
              <a:custGeom>
                <a:avLst/>
                <a:gdLst>
                  <a:gd name="T0" fmla="*/ 0 w 1333"/>
                  <a:gd name="T1" fmla="*/ 0 h 1716"/>
                  <a:gd name="T2" fmla="*/ 0 w 1333"/>
                  <a:gd name="T3" fmla="*/ 0 h 1716"/>
                  <a:gd name="T4" fmla="*/ 0 w 1333"/>
                  <a:gd name="T5" fmla="*/ 0 h 1716"/>
                  <a:gd name="T6" fmla="*/ 0 w 1333"/>
                  <a:gd name="T7" fmla="*/ 0 h 1716"/>
                  <a:gd name="T8" fmla="*/ 0 w 1333"/>
                  <a:gd name="T9" fmla="*/ 0 h 1716"/>
                  <a:gd name="T10" fmla="*/ 0 w 1333"/>
                  <a:gd name="T11" fmla="*/ 0 h 1716"/>
                  <a:gd name="T12" fmla="*/ 0 w 1333"/>
                  <a:gd name="T13" fmla="*/ 0 h 1716"/>
                  <a:gd name="T14" fmla="*/ 0 w 1333"/>
                  <a:gd name="T15" fmla="*/ 0 h 1716"/>
                  <a:gd name="T16" fmla="*/ 0 w 1333"/>
                  <a:gd name="T17" fmla="*/ 0 h 1716"/>
                  <a:gd name="T18" fmla="*/ 0 w 1333"/>
                  <a:gd name="T19" fmla="*/ 0 h 1716"/>
                  <a:gd name="T20" fmla="*/ 0 w 1333"/>
                  <a:gd name="T21" fmla="*/ 0 h 1716"/>
                  <a:gd name="T22" fmla="*/ 0 w 1333"/>
                  <a:gd name="T23" fmla="*/ 0 h 1716"/>
                  <a:gd name="T24" fmla="*/ 0 w 1333"/>
                  <a:gd name="T25" fmla="*/ 0 h 1716"/>
                  <a:gd name="T26" fmla="*/ 0 w 1333"/>
                  <a:gd name="T27" fmla="*/ 0 h 1716"/>
                  <a:gd name="T28" fmla="*/ 0 w 1333"/>
                  <a:gd name="T29" fmla="*/ 0 h 1716"/>
                  <a:gd name="T30" fmla="*/ 0 w 1333"/>
                  <a:gd name="T31" fmla="*/ 0 h 1716"/>
                  <a:gd name="T32" fmla="*/ 0 w 1333"/>
                  <a:gd name="T33" fmla="*/ 0 h 1716"/>
                  <a:gd name="T34" fmla="*/ 0 w 1333"/>
                  <a:gd name="T35" fmla="*/ 0 h 1716"/>
                  <a:gd name="T36" fmla="*/ 0 w 1333"/>
                  <a:gd name="T37" fmla="*/ 0 h 1716"/>
                  <a:gd name="T38" fmla="*/ 0 w 1333"/>
                  <a:gd name="T39" fmla="*/ 0 h 1716"/>
                  <a:gd name="T40" fmla="*/ 0 w 1333"/>
                  <a:gd name="T41" fmla="*/ 0 h 1716"/>
                  <a:gd name="T42" fmla="*/ 0 w 1333"/>
                  <a:gd name="T43" fmla="*/ 0 h 1716"/>
                  <a:gd name="T44" fmla="*/ 0 w 1333"/>
                  <a:gd name="T45" fmla="*/ 0 h 1716"/>
                  <a:gd name="T46" fmla="*/ 0 w 1333"/>
                  <a:gd name="T47" fmla="*/ 0 h 1716"/>
                  <a:gd name="T48" fmla="*/ 0 w 1333"/>
                  <a:gd name="T49" fmla="*/ 0 h 1716"/>
                  <a:gd name="T50" fmla="*/ 0 w 1333"/>
                  <a:gd name="T51" fmla="*/ 0 h 1716"/>
                  <a:gd name="T52" fmla="*/ 0 w 1333"/>
                  <a:gd name="T53" fmla="*/ 0 h 1716"/>
                  <a:gd name="T54" fmla="*/ 0 w 1333"/>
                  <a:gd name="T55" fmla="*/ 0 h 1716"/>
                  <a:gd name="T56" fmla="*/ 0 w 1333"/>
                  <a:gd name="T57" fmla="*/ 0 h 1716"/>
                  <a:gd name="T58" fmla="*/ 0 w 1333"/>
                  <a:gd name="T59" fmla="*/ 0 h 1716"/>
                  <a:gd name="T60" fmla="*/ 0 w 1333"/>
                  <a:gd name="T61" fmla="*/ 0 h 1716"/>
                  <a:gd name="T62" fmla="*/ 0 w 1333"/>
                  <a:gd name="T63" fmla="*/ 0 h 1716"/>
                  <a:gd name="T64" fmla="*/ 0 w 1333"/>
                  <a:gd name="T65" fmla="*/ 0 h 1716"/>
                  <a:gd name="T66" fmla="*/ 0 w 1333"/>
                  <a:gd name="T67" fmla="*/ 0 h 1716"/>
                  <a:gd name="T68" fmla="*/ 0 w 1333"/>
                  <a:gd name="T69" fmla="*/ 0 h 1716"/>
                  <a:gd name="T70" fmla="*/ 0 w 1333"/>
                  <a:gd name="T71" fmla="*/ 0 h 1716"/>
                  <a:gd name="T72" fmla="*/ 0 w 1333"/>
                  <a:gd name="T73" fmla="*/ 0 h 1716"/>
                  <a:gd name="T74" fmla="*/ 0 w 1333"/>
                  <a:gd name="T75" fmla="*/ 0 h 1716"/>
                  <a:gd name="T76" fmla="*/ 0 w 1333"/>
                  <a:gd name="T77" fmla="*/ 0 h 1716"/>
                  <a:gd name="T78" fmla="*/ 0 w 1333"/>
                  <a:gd name="T79" fmla="*/ 0 h 1716"/>
                  <a:gd name="T80" fmla="*/ 0 w 1333"/>
                  <a:gd name="T81" fmla="*/ 0 h 1716"/>
                  <a:gd name="T82" fmla="*/ 0 w 1333"/>
                  <a:gd name="T83" fmla="*/ 0 h 1716"/>
                  <a:gd name="T84" fmla="*/ 0 w 1333"/>
                  <a:gd name="T85" fmla="*/ 0 h 1716"/>
                  <a:gd name="T86" fmla="*/ 0 w 1333"/>
                  <a:gd name="T87" fmla="*/ 0 h 1716"/>
                  <a:gd name="T88" fmla="*/ 0 w 1333"/>
                  <a:gd name="T89" fmla="*/ 0 h 1716"/>
                  <a:gd name="T90" fmla="*/ 0 w 1333"/>
                  <a:gd name="T91" fmla="*/ 0 h 1716"/>
                  <a:gd name="T92" fmla="*/ 0 w 1333"/>
                  <a:gd name="T93" fmla="*/ 0 h 1716"/>
                  <a:gd name="T94" fmla="*/ 0 w 1333"/>
                  <a:gd name="T95" fmla="*/ 0 h 1716"/>
                  <a:gd name="T96" fmla="*/ 0 w 1333"/>
                  <a:gd name="T97" fmla="*/ 0 h 1716"/>
                  <a:gd name="T98" fmla="*/ 0 w 1333"/>
                  <a:gd name="T99" fmla="*/ 0 h 1716"/>
                  <a:gd name="T100" fmla="*/ 0 w 1333"/>
                  <a:gd name="T101" fmla="*/ 0 h 1716"/>
                  <a:gd name="T102" fmla="*/ 0 w 1333"/>
                  <a:gd name="T103" fmla="*/ 0 h 1716"/>
                  <a:gd name="T104" fmla="*/ 0 w 1333"/>
                  <a:gd name="T105" fmla="*/ 0 h 1716"/>
                  <a:gd name="T106" fmla="*/ 0 w 1333"/>
                  <a:gd name="T107" fmla="*/ 0 h 1716"/>
                  <a:gd name="T108" fmla="*/ 0 w 1333"/>
                  <a:gd name="T109" fmla="*/ 0 h 1716"/>
                  <a:gd name="T110" fmla="*/ 0 w 1333"/>
                  <a:gd name="T111" fmla="*/ 0 h 1716"/>
                  <a:gd name="T112" fmla="*/ 0 w 1333"/>
                  <a:gd name="T113" fmla="*/ 0 h 1716"/>
                  <a:gd name="T114" fmla="*/ 0 w 1333"/>
                  <a:gd name="T115" fmla="*/ 0 h 171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333"/>
                  <a:gd name="T175" fmla="*/ 0 h 1716"/>
                  <a:gd name="T176" fmla="*/ 1333 w 1333"/>
                  <a:gd name="T177" fmla="*/ 1716 h 171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333" h="1716">
                    <a:moveTo>
                      <a:pt x="411" y="14"/>
                    </a:moveTo>
                    <a:lnTo>
                      <a:pt x="411" y="14"/>
                    </a:lnTo>
                    <a:lnTo>
                      <a:pt x="426" y="14"/>
                    </a:lnTo>
                    <a:lnTo>
                      <a:pt x="440" y="14"/>
                    </a:lnTo>
                    <a:lnTo>
                      <a:pt x="454" y="14"/>
                    </a:lnTo>
                    <a:lnTo>
                      <a:pt x="468" y="14"/>
                    </a:lnTo>
                    <a:lnTo>
                      <a:pt x="482" y="14"/>
                    </a:lnTo>
                    <a:lnTo>
                      <a:pt x="525" y="28"/>
                    </a:lnTo>
                    <a:lnTo>
                      <a:pt x="553" y="42"/>
                    </a:lnTo>
                    <a:lnTo>
                      <a:pt x="582" y="56"/>
                    </a:lnTo>
                    <a:lnTo>
                      <a:pt x="596" y="56"/>
                    </a:lnTo>
                    <a:lnTo>
                      <a:pt x="610" y="71"/>
                    </a:lnTo>
                    <a:lnTo>
                      <a:pt x="638" y="71"/>
                    </a:lnTo>
                    <a:lnTo>
                      <a:pt x="667" y="85"/>
                    </a:lnTo>
                    <a:lnTo>
                      <a:pt x="695" y="99"/>
                    </a:lnTo>
                    <a:lnTo>
                      <a:pt x="723" y="113"/>
                    </a:lnTo>
                    <a:lnTo>
                      <a:pt x="738" y="113"/>
                    </a:lnTo>
                    <a:lnTo>
                      <a:pt x="752" y="113"/>
                    </a:lnTo>
                    <a:lnTo>
                      <a:pt x="766" y="113"/>
                    </a:lnTo>
                    <a:lnTo>
                      <a:pt x="794" y="113"/>
                    </a:lnTo>
                    <a:lnTo>
                      <a:pt x="794" y="142"/>
                    </a:lnTo>
                    <a:lnTo>
                      <a:pt x="794" y="156"/>
                    </a:lnTo>
                    <a:lnTo>
                      <a:pt x="780" y="170"/>
                    </a:lnTo>
                    <a:lnTo>
                      <a:pt x="780" y="198"/>
                    </a:lnTo>
                    <a:lnTo>
                      <a:pt x="780" y="212"/>
                    </a:lnTo>
                    <a:lnTo>
                      <a:pt x="780" y="227"/>
                    </a:lnTo>
                    <a:lnTo>
                      <a:pt x="780" y="241"/>
                    </a:lnTo>
                    <a:lnTo>
                      <a:pt x="780" y="255"/>
                    </a:lnTo>
                    <a:lnTo>
                      <a:pt x="780" y="269"/>
                    </a:lnTo>
                    <a:lnTo>
                      <a:pt x="780" y="283"/>
                    </a:lnTo>
                    <a:lnTo>
                      <a:pt x="766" y="298"/>
                    </a:lnTo>
                    <a:lnTo>
                      <a:pt x="780" y="312"/>
                    </a:lnTo>
                    <a:lnTo>
                      <a:pt x="780" y="326"/>
                    </a:lnTo>
                    <a:lnTo>
                      <a:pt x="780" y="340"/>
                    </a:lnTo>
                    <a:lnTo>
                      <a:pt x="780" y="354"/>
                    </a:lnTo>
                    <a:lnTo>
                      <a:pt x="809" y="354"/>
                    </a:lnTo>
                    <a:lnTo>
                      <a:pt x="823" y="354"/>
                    </a:lnTo>
                    <a:lnTo>
                      <a:pt x="837" y="354"/>
                    </a:lnTo>
                    <a:lnTo>
                      <a:pt x="851" y="368"/>
                    </a:lnTo>
                    <a:lnTo>
                      <a:pt x="879" y="368"/>
                    </a:lnTo>
                    <a:lnTo>
                      <a:pt x="908" y="368"/>
                    </a:lnTo>
                    <a:lnTo>
                      <a:pt x="922" y="368"/>
                    </a:lnTo>
                    <a:lnTo>
                      <a:pt x="950" y="368"/>
                    </a:lnTo>
                    <a:lnTo>
                      <a:pt x="993" y="383"/>
                    </a:lnTo>
                    <a:lnTo>
                      <a:pt x="1007" y="383"/>
                    </a:lnTo>
                    <a:lnTo>
                      <a:pt x="1050" y="383"/>
                    </a:lnTo>
                    <a:lnTo>
                      <a:pt x="1035" y="411"/>
                    </a:lnTo>
                    <a:lnTo>
                      <a:pt x="1021" y="439"/>
                    </a:lnTo>
                    <a:lnTo>
                      <a:pt x="1007" y="468"/>
                    </a:lnTo>
                    <a:lnTo>
                      <a:pt x="993" y="496"/>
                    </a:lnTo>
                    <a:lnTo>
                      <a:pt x="993" y="510"/>
                    </a:lnTo>
                    <a:lnTo>
                      <a:pt x="979" y="510"/>
                    </a:lnTo>
                    <a:lnTo>
                      <a:pt x="993" y="510"/>
                    </a:lnTo>
                    <a:lnTo>
                      <a:pt x="993" y="524"/>
                    </a:lnTo>
                    <a:lnTo>
                      <a:pt x="979" y="539"/>
                    </a:lnTo>
                    <a:lnTo>
                      <a:pt x="979" y="581"/>
                    </a:lnTo>
                    <a:lnTo>
                      <a:pt x="979" y="624"/>
                    </a:lnTo>
                    <a:lnTo>
                      <a:pt x="979" y="652"/>
                    </a:lnTo>
                    <a:lnTo>
                      <a:pt x="965" y="681"/>
                    </a:lnTo>
                    <a:lnTo>
                      <a:pt x="965" y="695"/>
                    </a:lnTo>
                    <a:lnTo>
                      <a:pt x="1007" y="695"/>
                    </a:lnTo>
                    <a:lnTo>
                      <a:pt x="1050" y="695"/>
                    </a:lnTo>
                    <a:lnTo>
                      <a:pt x="1078" y="695"/>
                    </a:lnTo>
                    <a:lnTo>
                      <a:pt x="1106" y="695"/>
                    </a:lnTo>
                    <a:lnTo>
                      <a:pt x="1135" y="695"/>
                    </a:lnTo>
                    <a:lnTo>
                      <a:pt x="1149" y="695"/>
                    </a:lnTo>
                    <a:lnTo>
                      <a:pt x="1163" y="695"/>
                    </a:lnTo>
                    <a:lnTo>
                      <a:pt x="1206" y="695"/>
                    </a:lnTo>
                    <a:lnTo>
                      <a:pt x="1220" y="695"/>
                    </a:lnTo>
                    <a:lnTo>
                      <a:pt x="1248" y="695"/>
                    </a:lnTo>
                    <a:lnTo>
                      <a:pt x="1277" y="695"/>
                    </a:lnTo>
                    <a:lnTo>
                      <a:pt x="1319" y="695"/>
                    </a:lnTo>
                    <a:lnTo>
                      <a:pt x="1333" y="695"/>
                    </a:lnTo>
                    <a:lnTo>
                      <a:pt x="1333" y="723"/>
                    </a:lnTo>
                    <a:lnTo>
                      <a:pt x="1319" y="723"/>
                    </a:lnTo>
                    <a:lnTo>
                      <a:pt x="1305" y="723"/>
                    </a:lnTo>
                    <a:lnTo>
                      <a:pt x="1305" y="737"/>
                    </a:lnTo>
                    <a:lnTo>
                      <a:pt x="1305" y="751"/>
                    </a:lnTo>
                    <a:lnTo>
                      <a:pt x="1305" y="766"/>
                    </a:lnTo>
                    <a:lnTo>
                      <a:pt x="1305" y="780"/>
                    </a:lnTo>
                    <a:lnTo>
                      <a:pt x="1305" y="794"/>
                    </a:lnTo>
                    <a:lnTo>
                      <a:pt x="1305" y="808"/>
                    </a:lnTo>
                    <a:lnTo>
                      <a:pt x="1305" y="822"/>
                    </a:lnTo>
                    <a:lnTo>
                      <a:pt x="1305" y="837"/>
                    </a:lnTo>
                    <a:lnTo>
                      <a:pt x="1305" y="851"/>
                    </a:lnTo>
                    <a:lnTo>
                      <a:pt x="1305" y="865"/>
                    </a:lnTo>
                    <a:lnTo>
                      <a:pt x="1305" y="879"/>
                    </a:lnTo>
                    <a:lnTo>
                      <a:pt x="1305" y="893"/>
                    </a:lnTo>
                    <a:lnTo>
                      <a:pt x="1305" y="907"/>
                    </a:lnTo>
                    <a:lnTo>
                      <a:pt x="1305" y="922"/>
                    </a:lnTo>
                    <a:lnTo>
                      <a:pt x="1291" y="922"/>
                    </a:lnTo>
                    <a:lnTo>
                      <a:pt x="1291" y="950"/>
                    </a:lnTo>
                    <a:lnTo>
                      <a:pt x="1291" y="964"/>
                    </a:lnTo>
                    <a:lnTo>
                      <a:pt x="1291" y="978"/>
                    </a:lnTo>
                    <a:lnTo>
                      <a:pt x="1291" y="993"/>
                    </a:lnTo>
                    <a:lnTo>
                      <a:pt x="1291" y="1007"/>
                    </a:lnTo>
                    <a:lnTo>
                      <a:pt x="1291" y="1021"/>
                    </a:lnTo>
                    <a:lnTo>
                      <a:pt x="1291" y="1035"/>
                    </a:lnTo>
                    <a:lnTo>
                      <a:pt x="1291" y="1049"/>
                    </a:lnTo>
                    <a:lnTo>
                      <a:pt x="1305" y="1049"/>
                    </a:lnTo>
                    <a:lnTo>
                      <a:pt x="1305" y="1064"/>
                    </a:lnTo>
                    <a:lnTo>
                      <a:pt x="1305" y="1078"/>
                    </a:lnTo>
                    <a:lnTo>
                      <a:pt x="1305" y="1092"/>
                    </a:lnTo>
                    <a:lnTo>
                      <a:pt x="1291" y="1092"/>
                    </a:lnTo>
                    <a:lnTo>
                      <a:pt x="1291" y="1106"/>
                    </a:lnTo>
                    <a:lnTo>
                      <a:pt x="1291" y="1120"/>
                    </a:lnTo>
                    <a:lnTo>
                      <a:pt x="1305" y="1120"/>
                    </a:lnTo>
                    <a:lnTo>
                      <a:pt x="1305" y="1149"/>
                    </a:lnTo>
                    <a:lnTo>
                      <a:pt x="1305" y="1163"/>
                    </a:lnTo>
                    <a:lnTo>
                      <a:pt x="1305" y="1177"/>
                    </a:lnTo>
                    <a:lnTo>
                      <a:pt x="1291" y="1177"/>
                    </a:lnTo>
                    <a:lnTo>
                      <a:pt x="1291" y="1191"/>
                    </a:lnTo>
                    <a:lnTo>
                      <a:pt x="1291" y="1205"/>
                    </a:lnTo>
                    <a:lnTo>
                      <a:pt x="1291" y="1220"/>
                    </a:lnTo>
                    <a:lnTo>
                      <a:pt x="1291" y="1234"/>
                    </a:lnTo>
                    <a:lnTo>
                      <a:pt x="1305" y="1234"/>
                    </a:lnTo>
                    <a:lnTo>
                      <a:pt x="1291" y="1234"/>
                    </a:lnTo>
                    <a:lnTo>
                      <a:pt x="1305" y="1234"/>
                    </a:lnTo>
                    <a:lnTo>
                      <a:pt x="1291" y="1248"/>
                    </a:lnTo>
                    <a:lnTo>
                      <a:pt x="1291" y="1262"/>
                    </a:lnTo>
                    <a:lnTo>
                      <a:pt x="1291" y="1276"/>
                    </a:lnTo>
                    <a:lnTo>
                      <a:pt x="1291" y="1290"/>
                    </a:lnTo>
                    <a:lnTo>
                      <a:pt x="1291" y="1305"/>
                    </a:lnTo>
                    <a:lnTo>
                      <a:pt x="1291" y="1319"/>
                    </a:lnTo>
                    <a:lnTo>
                      <a:pt x="1305" y="1333"/>
                    </a:lnTo>
                    <a:lnTo>
                      <a:pt x="1291" y="1347"/>
                    </a:lnTo>
                    <a:lnTo>
                      <a:pt x="1277" y="1347"/>
                    </a:lnTo>
                    <a:lnTo>
                      <a:pt x="1277" y="1361"/>
                    </a:lnTo>
                    <a:lnTo>
                      <a:pt x="1262" y="1361"/>
                    </a:lnTo>
                    <a:lnTo>
                      <a:pt x="1248" y="1361"/>
                    </a:lnTo>
                    <a:lnTo>
                      <a:pt x="1234" y="1376"/>
                    </a:lnTo>
                    <a:lnTo>
                      <a:pt x="1220" y="1376"/>
                    </a:lnTo>
                    <a:lnTo>
                      <a:pt x="1206" y="1390"/>
                    </a:lnTo>
                    <a:lnTo>
                      <a:pt x="1191" y="1390"/>
                    </a:lnTo>
                    <a:lnTo>
                      <a:pt x="1177" y="1404"/>
                    </a:lnTo>
                    <a:lnTo>
                      <a:pt x="1149" y="1404"/>
                    </a:lnTo>
                    <a:lnTo>
                      <a:pt x="1149" y="1418"/>
                    </a:lnTo>
                    <a:lnTo>
                      <a:pt x="1135" y="1418"/>
                    </a:lnTo>
                    <a:lnTo>
                      <a:pt x="1121" y="1418"/>
                    </a:lnTo>
                    <a:lnTo>
                      <a:pt x="1121" y="1432"/>
                    </a:lnTo>
                    <a:lnTo>
                      <a:pt x="1106" y="1432"/>
                    </a:lnTo>
                    <a:lnTo>
                      <a:pt x="1078" y="1461"/>
                    </a:lnTo>
                    <a:lnTo>
                      <a:pt x="1078" y="1475"/>
                    </a:lnTo>
                    <a:lnTo>
                      <a:pt x="1064" y="1475"/>
                    </a:lnTo>
                    <a:lnTo>
                      <a:pt x="1050" y="1489"/>
                    </a:lnTo>
                    <a:lnTo>
                      <a:pt x="1021" y="1503"/>
                    </a:lnTo>
                    <a:lnTo>
                      <a:pt x="1007" y="1503"/>
                    </a:lnTo>
                    <a:lnTo>
                      <a:pt x="993" y="1517"/>
                    </a:lnTo>
                    <a:lnTo>
                      <a:pt x="979" y="1517"/>
                    </a:lnTo>
                    <a:lnTo>
                      <a:pt x="965" y="1532"/>
                    </a:lnTo>
                    <a:lnTo>
                      <a:pt x="950" y="1532"/>
                    </a:lnTo>
                    <a:lnTo>
                      <a:pt x="936" y="1546"/>
                    </a:lnTo>
                    <a:lnTo>
                      <a:pt x="922" y="1560"/>
                    </a:lnTo>
                    <a:lnTo>
                      <a:pt x="908" y="1560"/>
                    </a:lnTo>
                    <a:lnTo>
                      <a:pt x="894" y="1574"/>
                    </a:lnTo>
                    <a:lnTo>
                      <a:pt x="865" y="1574"/>
                    </a:lnTo>
                    <a:lnTo>
                      <a:pt x="851" y="1588"/>
                    </a:lnTo>
                    <a:lnTo>
                      <a:pt x="823" y="1603"/>
                    </a:lnTo>
                    <a:lnTo>
                      <a:pt x="809" y="1617"/>
                    </a:lnTo>
                    <a:lnTo>
                      <a:pt x="780" y="1631"/>
                    </a:lnTo>
                    <a:lnTo>
                      <a:pt x="766" y="1631"/>
                    </a:lnTo>
                    <a:lnTo>
                      <a:pt x="752" y="1645"/>
                    </a:lnTo>
                    <a:lnTo>
                      <a:pt x="738" y="1659"/>
                    </a:lnTo>
                    <a:lnTo>
                      <a:pt x="723" y="1659"/>
                    </a:lnTo>
                    <a:lnTo>
                      <a:pt x="709" y="1673"/>
                    </a:lnTo>
                    <a:lnTo>
                      <a:pt x="681" y="1688"/>
                    </a:lnTo>
                    <a:lnTo>
                      <a:pt x="667" y="1688"/>
                    </a:lnTo>
                    <a:lnTo>
                      <a:pt x="653" y="1688"/>
                    </a:lnTo>
                    <a:lnTo>
                      <a:pt x="638" y="1702"/>
                    </a:lnTo>
                    <a:lnTo>
                      <a:pt x="624" y="1702"/>
                    </a:lnTo>
                    <a:lnTo>
                      <a:pt x="610" y="1702"/>
                    </a:lnTo>
                    <a:lnTo>
                      <a:pt x="596" y="1702"/>
                    </a:lnTo>
                    <a:lnTo>
                      <a:pt x="582" y="1702"/>
                    </a:lnTo>
                    <a:lnTo>
                      <a:pt x="567" y="1716"/>
                    </a:lnTo>
                    <a:lnTo>
                      <a:pt x="553" y="1716"/>
                    </a:lnTo>
                    <a:lnTo>
                      <a:pt x="553" y="1702"/>
                    </a:lnTo>
                    <a:lnTo>
                      <a:pt x="539" y="1702"/>
                    </a:lnTo>
                    <a:lnTo>
                      <a:pt x="525" y="1702"/>
                    </a:lnTo>
                    <a:lnTo>
                      <a:pt x="525" y="1688"/>
                    </a:lnTo>
                    <a:lnTo>
                      <a:pt x="511" y="1688"/>
                    </a:lnTo>
                    <a:lnTo>
                      <a:pt x="497" y="1688"/>
                    </a:lnTo>
                    <a:lnTo>
                      <a:pt x="482" y="1673"/>
                    </a:lnTo>
                    <a:lnTo>
                      <a:pt x="468" y="1659"/>
                    </a:lnTo>
                    <a:lnTo>
                      <a:pt x="454" y="1659"/>
                    </a:lnTo>
                    <a:lnTo>
                      <a:pt x="454" y="1645"/>
                    </a:lnTo>
                    <a:lnTo>
                      <a:pt x="440" y="1631"/>
                    </a:lnTo>
                    <a:lnTo>
                      <a:pt x="440" y="1617"/>
                    </a:lnTo>
                    <a:lnTo>
                      <a:pt x="440" y="1603"/>
                    </a:lnTo>
                    <a:lnTo>
                      <a:pt x="440" y="1588"/>
                    </a:lnTo>
                    <a:lnTo>
                      <a:pt x="426" y="1588"/>
                    </a:lnTo>
                    <a:lnTo>
                      <a:pt x="426" y="1574"/>
                    </a:lnTo>
                    <a:lnTo>
                      <a:pt x="426" y="1560"/>
                    </a:lnTo>
                    <a:lnTo>
                      <a:pt x="426" y="1546"/>
                    </a:lnTo>
                    <a:lnTo>
                      <a:pt x="411" y="1532"/>
                    </a:lnTo>
                    <a:lnTo>
                      <a:pt x="411" y="1517"/>
                    </a:lnTo>
                    <a:lnTo>
                      <a:pt x="411" y="1503"/>
                    </a:lnTo>
                    <a:lnTo>
                      <a:pt x="397" y="1489"/>
                    </a:lnTo>
                    <a:lnTo>
                      <a:pt x="397" y="1475"/>
                    </a:lnTo>
                    <a:lnTo>
                      <a:pt x="383" y="1461"/>
                    </a:lnTo>
                    <a:lnTo>
                      <a:pt x="383" y="1446"/>
                    </a:lnTo>
                    <a:lnTo>
                      <a:pt x="369" y="1446"/>
                    </a:lnTo>
                    <a:lnTo>
                      <a:pt x="369" y="1432"/>
                    </a:lnTo>
                    <a:lnTo>
                      <a:pt x="369" y="1418"/>
                    </a:lnTo>
                    <a:lnTo>
                      <a:pt x="355" y="1418"/>
                    </a:lnTo>
                    <a:lnTo>
                      <a:pt x="355" y="1404"/>
                    </a:lnTo>
                    <a:lnTo>
                      <a:pt x="341" y="1390"/>
                    </a:lnTo>
                    <a:lnTo>
                      <a:pt x="341" y="1376"/>
                    </a:lnTo>
                    <a:lnTo>
                      <a:pt x="326" y="1376"/>
                    </a:lnTo>
                    <a:lnTo>
                      <a:pt x="326" y="1361"/>
                    </a:lnTo>
                    <a:lnTo>
                      <a:pt x="312" y="1361"/>
                    </a:lnTo>
                    <a:lnTo>
                      <a:pt x="298" y="1347"/>
                    </a:lnTo>
                    <a:lnTo>
                      <a:pt x="284" y="1347"/>
                    </a:lnTo>
                    <a:lnTo>
                      <a:pt x="284" y="1333"/>
                    </a:lnTo>
                    <a:lnTo>
                      <a:pt x="270" y="1333"/>
                    </a:lnTo>
                    <a:lnTo>
                      <a:pt x="255" y="1333"/>
                    </a:lnTo>
                    <a:lnTo>
                      <a:pt x="241" y="1333"/>
                    </a:lnTo>
                    <a:lnTo>
                      <a:pt x="241" y="1319"/>
                    </a:lnTo>
                    <a:lnTo>
                      <a:pt x="227" y="1319"/>
                    </a:lnTo>
                    <a:lnTo>
                      <a:pt x="199" y="1319"/>
                    </a:lnTo>
                    <a:lnTo>
                      <a:pt x="128" y="1305"/>
                    </a:lnTo>
                    <a:lnTo>
                      <a:pt x="114" y="1305"/>
                    </a:lnTo>
                    <a:lnTo>
                      <a:pt x="99" y="1290"/>
                    </a:lnTo>
                    <a:lnTo>
                      <a:pt x="71" y="1290"/>
                    </a:lnTo>
                    <a:lnTo>
                      <a:pt x="43" y="1276"/>
                    </a:lnTo>
                    <a:lnTo>
                      <a:pt x="29" y="1276"/>
                    </a:lnTo>
                    <a:lnTo>
                      <a:pt x="14" y="1276"/>
                    </a:lnTo>
                    <a:lnTo>
                      <a:pt x="0" y="1276"/>
                    </a:lnTo>
                    <a:lnTo>
                      <a:pt x="14" y="1248"/>
                    </a:lnTo>
                    <a:lnTo>
                      <a:pt x="14" y="1234"/>
                    </a:lnTo>
                    <a:lnTo>
                      <a:pt x="29" y="1205"/>
                    </a:lnTo>
                    <a:lnTo>
                      <a:pt x="29" y="1191"/>
                    </a:lnTo>
                    <a:lnTo>
                      <a:pt x="43" y="1163"/>
                    </a:lnTo>
                    <a:lnTo>
                      <a:pt x="57" y="1106"/>
                    </a:lnTo>
                    <a:lnTo>
                      <a:pt x="57" y="1092"/>
                    </a:lnTo>
                    <a:lnTo>
                      <a:pt x="57" y="1078"/>
                    </a:lnTo>
                    <a:lnTo>
                      <a:pt x="57" y="1064"/>
                    </a:lnTo>
                    <a:lnTo>
                      <a:pt x="71" y="1035"/>
                    </a:lnTo>
                    <a:lnTo>
                      <a:pt x="85" y="950"/>
                    </a:lnTo>
                    <a:lnTo>
                      <a:pt x="85" y="936"/>
                    </a:lnTo>
                    <a:lnTo>
                      <a:pt x="99" y="893"/>
                    </a:lnTo>
                    <a:lnTo>
                      <a:pt x="99" y="879"/>
                    </a:lnTo>
                    <a:lnTo>
                      <a:pt x="114" y="851"/>
                    </a:lnTo>
                    <a:lnTo>
                      <a:pt x="114" y="822"/>
                    </a:lnTo>
                    <a:lnTo>
                      <a:pt x="114" y="808"/>
                    </a:lnTo>
                    <a:lnTo>
                      <a:pt x="128" y="766"/>
                    </a:lnTo>
                    <a:lnTo>
                      <a:pt x="128" y="751"/>
                    </a:lnTo>
                    <a:lnTo>
                      <a:pt x="142" y="709"/>
                    </a:lnTo>
                    <a:lnTo>
                      <a:pt x="142" y="695"/>
                    </a:lnTo>
                    <a:lnTo>
                      <a:pt x="142" y="681"/>
                    </a:lnTo>
                    <a:lnTo>
                      <a:pt x="142" y="666"/>
                    </a:lnTo>
                    <a:lnTo>
                      <a:pt x="156" y="666"/>
                    </a:lnTo>
                    <a:lnTo>
                      <a:pt x="156" y="652"/>
                    </a:lnTo>
                    <a:lnTo>
                      <a:pt x="142" y="652"/>
                    </a:lnTo>
                    <a:lnTo>
                      <a:pt x="128" y="652"/>
                    </a:lnTo>
                    <a:lnTo>
                      <a:pt x="128" y="638"/>
                    </a:lnTo>
                    <a:lnTo>
                      <a:pt x="114" y="638"/>
                    </a:lnTo>
                    <a:lnTo>
                      <a:pt x="99" y="638"/>
                    </a:lnTo>
                    <a:lnTo>
                      <a:pt x="99" y="624"/>
                    </a:lnTo>
                    <a:lnTo>
                      <a:pt x="85" y="624"/>
                    </a:lnTo>
                    <a:lnTo>
                      <a:pt x="99" y="610"/>
                    </a:lnTo>
                    <a:lnTo>
                      <a:pt x="99" y="595"/>
                    </a:lnTo>
                    <a:lnTo>
                      <a:pt x="99" y="581"/>
                    </a:lnTo>
                    <a:lnTo>
                      <a:pt x="99" y="567"/>
                    </a:lnTo>
                    <a:lnTo>
                      <a:pt x="99" y="553"/>
                    </a:lnTo>
                    <a:lnTo>
                      <a:pt x="114" y="539"/>
                    </a:lnTo>
                    <a:lnTo>
                      <a:pt x="114" y="524"/>
                    </a:lnTo>
                    <a:lnTo>
                      <a:pt x="114" y="510"/>
                    </a:lnTo>
                    <a:lnTo>
                      <a:pt x="114" y="496"/>
                    </a:lnTo>
                    <a:lnTo>
                      <a:pt x="128" y="482"/>
                    </a:lnTo>
                    <a:lnTo>
                      <a:pt x="128" y="468"/>
                    </a:lnTo>
                    <a:lnTo>
                      <a:pt x="128" y="454"/>
                    </a:lnTo>
                    <a:lnTo>
                      <a:pt x="128" y="439"/>
                    </a:lnTo>
                    <a:lnTo>
                      <a:pt x="142" y="439"/>
                    </a:lnTo>
                    <a:lnTo>
                      <a:pt x="142" y="425"/>
                    </a:lnTo>
                    <a:lnTo>
                      <a:pt x="142" y="411"/>
                    </a:lnTo>
                    <a:lnTo>
                      <a:pt x="142" y="397"/>
                    </a:lnTo>
                    <a:lnTo>
                      <a:pt x="142" y="383"/>
                    </a:lnTo>
                    <a:lnTo>
                      <a:pt x="156" y="368"/>
                    </a:lnTo>
                    <a:lnTo>
                      <a:pt x="156" y="354"/>
                    </a:lnTo>
                    <a:lnTo>
                      <a:pt x="156" y="340"/>
                    </a:lnTo>
                    <a:lnTo>
                      <a:pt x="156" y="326"/>
                    </a:lnTo>
                    <a:lnTo>
                      <a:pt x="156" y="312"/>
                    </a:lnTo>
                    <a:lnTo>
                      <a:pt x="170" y="312"/>
                    </a:lnTo>
                    <a:lnTo>
                      <a:pt x="170" y="298"/>
                    </a:lnTo>
                    <a:lnTo>
                      <a:pt x="170" y="283"/>
                    </a:lnTo>
                    <a:lnTo>
                      <a:pt x="170" y="269"/>
                    </a:lnTo>
                    <a:lnTo>
                      <a:pt x="170" y="255"/>
                    </a:lnTo>
                    <a:lnTo>
                      <a:pt x="185" y="241"/>
                    </a:lnTo>
                    <a:lnTo>
                      <a:pt x="185" y="227"/>
                    </a:lnTo>
                    <a:lnTo>
                      <a:pt x="185" y="198"/>
                    </a:lnTo>
                    <a:lnTo>
                      <a:pt x="199" y="170"/>
                    </a:lnTo>
                    <a:lnTo>
                      <a:pt x="199" y="156"/>
                    </a:lnTo>
                    <a:lnTo>
                      <a:pt x="199" y="142"/>
                    </a:lnTo>
                    <a:lnTo>
                      <a:pt x="199" y="127"/>
                    </a:lnTo>
                    <a:lnTo>
                      <a:pt x="199" y="113"/>
                    </a:lnTo>
                    <a:lnTo>
                      <a:pt x="213" y="113"/>
                    </a:lnTo>
                    <a:lnTo>
                      <a:pt x="213" y="99"/>
                    </a:lnTo>
                    <a:lnTo>
                      <a:pt x="213" y="85"/>
                    </a:lnTo>
                    <a:lnTo>
                      <a:pt x="213" y="71"/>
                    </a:lnTo>
                    <a:lnTo>
                      <a:pt x="227" y="71"/>
                    </a:lnTo>
                    <a:lnTo>
                      <a:pt x="270" y="71"/>
                    </a:lnTo>
                    <a:lnTo>
                      <a:pt x="298" y="71"/>
                    </a:lnTo>
                    <a:lnTo>
                      <a:pt x="312" y="71"/>
                    </a:lnTo>
                    <a:lnTo>
                      <a:pt x="312" y="56"/>
                    </a:lnTo>
                    <a:lnTo>
                      <a:pt x="326" y="71"/>
                    </a:lnTo>
                    <a:lnTo>
                      <a:pt x="341" y="71"/>
                    </a:lnTo>
                    <a:lnTo>
                      <a:pt x="341" y="56"/>
                    </a:lnTo>
                    <a:lnTo>
                      <a:pt x="383" y="28"/>
                    </a:lnTo>
                    <a:lnTo>
                      <a:pt x="411" y="0"/>
                    </a:lnTo>
                    <a:lnTo>
                      <a:pt x="411" y="14"/>
                    </a:lnTo>
                    <a:close/>
                  </a:path>
                </a:pathLst>
              </a:custGeom>
              <a:noFill/>
              <a:ln w="0" cap="flat">
                <a:solidFill>
                  <a:srgbClr val="000000"/>
                </a:solidFill>
                <a:prstDash val="solid"/>
                <a:round/>
                <a:headEnd/>
                <a:tailEnd/>
              </a:ln>
              <a:extLst>
                <a:ext uri="{909E8E84-426E-40DD-AFC4-6F175D3DCCD1}">
                  <a14:hiddenFill xmlns="" xmlns:a14="http://schemas.microsoft.com/office/drawing/2010/main">
                    <a:solidFill>
                      <a:srgbClr val="FFFFFF"/>
                    </a:solidFill>
                  </a14:hiddenFill>
                </a:ext>
              </a:extLst>
            </p:spPr>
            <p:txBody>
              <a:bodyPr/>
              <a:lstStyle/>
              <a:p>
                <a:endParaRPr lang="ja-JP" altLang="en-US"/>
              </a:p>
            </p:txBody>
          </p:sp>
          <p:sp>
            <p:nvSpPr>
              <p:cNvPr id="40073" name="Freeform 173"/>
              <p:cNvSpPr>
                <a:spLocks noChangeAspect="1"/>
              </p:cNvSpPr>
              <p:nvPr/>
            </p:nvSpPr>
            <p:spPr bwMode="auto">
              <a:xfrm>
                <a:off x="11091" y="8373"/>
                <a:ext cx="1744" cy="1094"/>
              </a:xfrm>
              <a:custGeom>
                <a:avLst/>
                <a:gdLst>
                  <a:gd name="T0" fmla="*/ 0 w 3787"/>
                  <a:gd name="T1" fmla="*/ 0 h 2383"/>
                  <a:gd name="T2" fmla="*/ 0 w 3787"/>
                  <a:gd name="T3" fmla="*/ 0 h 2383"/>
                  <a:gd name="T4" fmla="*/ 0 w 3787"/>
                  <a:gd name="T5" fmla="*/ 0 h 2383"/>
                  <a:gd name="T6" fmla="*/ 0 w 3787"/>
                  <a:gd name="T7" fmla="*/ 0 h 2383"/>
                  <a:gd name="T8" fmla="*/ 0 w 3787"/>
                  <a:gd name="T9" fmla="*/ 0 h 2383"/>
                  <a:gd name="T10" fmla="*/ 0 w 3787"/>
                  <a:gd name="T11" fmla="*/ 0 h 2383"/>
                  <a:gd name="T12" fmla="*/ 0 w 3787"/>
                  <a:gd name="T13" fmla="*/ 0 h 2383"/>
                  <a:gd name="T14" fmla="*/ 0 w 3787"/>
                  <a:gd name="T15" fmla="*/ 0 h 2383"/>
                  <a:gd name="T16" fmla="*/ 0 w 3787"/>
                  <a:gd name="T17" fmla="*/ 0 h 2383"/>
                  <a:gd name="T18" fmla="*/ 0 w 3787"/>
                  <a:gd name="T19" fmla="*/ 0 h 2383"/>
                  <a:gd name="T20" fmla="*/ 0 w 3787"/>
                  <a:gd name="T21" fmla="*/ 0 h 2383"/>
                  <a:gd name="T22" fmla="*/ 0 w 3787"/>
                  <a:gd name="T23" fmla="*/ 0 h 2383"/>
                  <a:gd name="T24" fmla="*/ 0 w 3787"/>
                  <a:gd name="T25" fmla="*/ 0 h 2383"/>
                  <a:gd name="T26" fmla="*/ 0 w 3787"/>
                  <a:gd name="T27" fmla="*/ 0 h 2383"/>
                  <a:gd name="T28" fmla="*/ 0 w 3787"/>
                  <a:gd name="T29" fmla="*/ 0 h 2383"/>
                  <a:gd name="T30" fmla="*/ 0 w 3787"/>
                  <a:gd name="T31" fmla="*/ 0 h 2383"/>
                  <a:gd name="T32" fmla="*/ 0 w 3787"/>
                  <a:gd name="T33" fmla="*/ 0 h 2383"/>
                  <a:gd name="T34" fmla="*/ 0 w 3787"/>
                  <a:gd name="T35" fmla="*/ 0 h 2383"/>
                  <a:gd name="T36" fmla="*/ 0 w 3787"/>
                  <a:gd name="T37" fmla="*/ 0 h 2383"/>
                  <a:gd name="T38" fmla="*/ 0 w 3787"/>
                  <a:gd name="T39" fmla="*/ 0 h 2383"/>
                  <a:gd name="T40" fmla="*/ 0 w 3787"/>
                  <a:gd name="T41" fmla="*/ 0 h 2383"/>
                  <a:gd name="T42" fmla="*/ 0 w 3787"/>
                  <a:gd name="T43" fmla="*/ 0 h 2383"/>
                  <a:gd name="T44" fmla="*/ 0 w 3787"/>
                  <a:gd name="T45" fmla="*/ 0 h 2383"/>
                  <a:gd name="T46" fmla="*/ 0 w 3787"/>
                  <a:gd name="T47" fmla="*/ 0 h 2383"/>
                  <a:gd name="T48" fmla="*/ 0 w 3787"/>
                  <a:gd name="T49" fmla="*/ 0 h 2383"/>
                  <a:gd name="T50" fmla="*/ 0 w 3787"/>
                  <a:gd name="T51" fmla="*/ 0 h 2383"/>
                  <a:gd name="T52" fmla="*/ 0 w 3787"/>
                  <a:gd name="T53" fmla="*/ 0 h 2383"/>
                  <a:gd name="T54" fmla="*/ 0 w 3787"/>
                  <a:gd name="T55" fmla="*/ 0 h 2383"/>
                  <a:gd name="T56" fmla="*/ 0 w 3787"/>
                  <a:gd name="T57" fmla="*/ 0 h 2383"/>
                  <a:gd name="T58" fmla="*/ 0 w 3787"/>
                  <a:gd name="T59" fmla="*/ 0 h 2383"/>
                  <a:gd name="T60" fmla="*/ 0 w 3787"/>
                  <a:gd name="T61" fmla="*/ 0 h 2383"/>
                  <a:gd name="T62" fmla="*/ 0 w 3787"/>
                  <a:gd name="T63" fmla="*/ 0 h 2383"/>
                  <a:gd name="T64" fmla="*/ 0 w 3787"/>
                  <a:gd name="T65" fmla="*/ 0 h 2383"/>
                  <a:gd name="T66" fmla="*/ 0 w 3787"/>
                  <a:gd name="T67" fmla="*/ 0 h 2383"/>
                  <a:gd name="T68" fmla="*/ 0 w 3787"/>
                  <a:gd name="T69" fmla="*/ 0 h 2383"/>
                  <a:gd name="T70" fmla="*/ 0 w 3787"/>
                  <a:gd name="T71" fmla="*/ 0 h 2383"/>
                  <a:gd name="T72" fmla="*/ 0 w 3787"/>
                  <a:gd name="T73" fmla="*/ 0 h 2383"/>
                  <a:gd name="T74" fmla="*/ 0 w 3787"/>
                  <a:gd name="T75" fmla="*/ 0 h 2383"/>
                  <a:gd name="T76" fmla="*/ 0 w 3787"/>
                  <a:gd name="T77" fmla="*/ 0 h 2383"/>
                  <a:gd name="T78" fmla="*/ 0 w 3787"/>
                  <a:gd name="T79" fmla="*/ 0 h 2383"/>
                  <a:gd name="T80" fmla="*/ 0 w 3787"/>
                  <a:gd name="T81" fmla="*/ 0 h 2383"/>
                  <a:gd name="T82" fmla="*/ 0 w 3787"/>
                  <a:gd name="T83" fmla="*/ 0 h 2383"/>
                  <a:gd name="T84" fmla="*/ 0 w 3787"/>
                  <a:gd name="T85" fmla="*/ 0 h 2383"/>
                  <a:gd name="T86" fmla="*/ 0 w 3787"/>
                  <a:gd name="T87" fmla="*/ 0 h 2383"/>
                  <a:gd name="T88" fmla="*/ 0 w 3787"/>
                  <a:gd name="T89" fmla="*/ 0 h 2383"/>
                  <a:gd name="T90" fmla="*/ 0 w 3787"/>
                  <a:gd name="T91" fmla="*/ 0 h 2383"/>
                  <a:gd name="T92" fmla="*/ 0 w 3787"/>
                  <a:gd name="T93" fmla="*/ 0 h 2383"/>
                  <a:gd name="T94" fmla="*/ 0 w 3787"/>
                  <a:gd name="T95" fmla="*/ 0 h 2383"/>
                  <a:gd name="T96" fmla="*/ 0 w 3787"/>
                  <a:gd name="T97" fmla="*/ 0 h 2383"/>
                  <a:gd name="T98" fmla="*/ 0 w 3787"/>
                  <a:gd name="T99" fmla="*/ 0 h 2383"/>
                  <a:gd name="T100" fmla="*/ 0 w 3787"/>
                  <a:gd name="T101" fmla="*/ 0 h 2383"/>
                  <a:gd name="T102" fmla="*/ 0 w 3787"/>
                  <a:gd name="T103" fmla="*/ 0 h 2383"/>
                  <a:gd name="T104" fmla="*/ 0 w 3787"/>
                  <a:gd name="T105" fmla="*/ 0 h 2383"/>
                  <a:gd name="T106" fmla="*/ 0 w 3787"/>
                  <a:gd name="T107" fmla="*/ 0 h 2383"/>
                  <a:gd name="T108" fmla="*/ 0 w 3787"/>
                  <a:gd name="T109" fmla="*/ 0 h 2383"/>
                  <a:gd name="T110" fmla="*/ 0 w 3787"/>
                  <a:gd name="T111" fmla="*/ 0 h 238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787"/>
                  <a:gd name="T169" fmla="*/ 0 h 2383"/>
                  <a:gd name="T170" fmla="*/ 3787 w 3787"/>
                  <a:gd name="T171" fmla="*/ 2383 h 2383"/>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787" h="2383">
                    <a:moveTo>
                      <a:pt x="2000" y="639"/>
                    </a:moveTo>
                    <a:lnTo>
                      <a:pt x="2043" y="809"/>
                    </a:lnTo>
                    <a:lnTo>
                      <a:pt x="2071" y="936"/>
                    </a:lnTo>
                    <a:lnTo>
                      <a:pt x="2071" y="979"/>
                    </a:lnTo>
                    <a:lnTo>
                      <a:pt x="2085" y="979"/>
                    </a:lnTo>
                    <a:lnTo>
                      <a:pt x="2142" y="1007"/>
                    </a:lnTo>
                    <a:lnTo>
                      <a:pt x="2156" y="1007"/>
                    </a:lnTo>
                    <a:lnTo>
                      <a:pt x="2170" y="1022"/>
                    </a:lnTo>
                    <a:lnTo>
                      <a:pt x="2255" y="1064"/>
                    </a:lnTo>
                    <a:lnTo>
                      <a:pt x="2269" y="1064"/>
                    </a:lnTo>
                    <a:lnTo>
                      <a:pt x="2284" y="1078"/>
                    </a:lnTo>
                    <a:lnTo>
                      <a:pt x="2298" y="1078"/>
                    </a:lnTo>
                    <a:lnTo>
                      <a:pt x="2312" y="1078"/>
                    </a:lnTo>
                    <a:lnTo>
                      <a:pt x="2326" y="1092"/>
                    </a:lnTo>
                    <a:lnTo>
                      <a:pt x="2340" y="1092"/>
                    </a:lnTo>
                    <a:lnTo>
                      <a:pt x="2355" y="1092"/>
                    </a:lnTo>
                    <a:lnTo>
                      <a:pt x="2369" y="1107"/>
                    </a:lnTo>
                    <a:lnTo>
                      <a:pt x="2383" y="1107"/>
                    </a:lnTo>
                    <a:lnTo>
                      <a:pt x="2397" y="1107"/>
                    </a:lnTo>
                    <a:lnTo>
                      <a:pt x="2411" y="1107"/>
                    </a:lnTo>
                    <a:lnTo>
                      <a:pt x="2425" y="1107"/>
                    </a:lnTo>
                    <a:lnTo>
                      <a:pt x="2440" y="1107"/>
                    </a:lnTo>
                    <a:lnTo>
                      <a:pt x="2468" y="1107"/>
                    </a:lnTo>
                    <a:lnTo>
                      <a:pt x="2482" y="1107"/>
                    </a:lnTo>
                    <a:lnTo>
                      <a:pt x="2496" y="1107"/>
                    </a:lnTo>
                    <a:lnTo>
                      <a:pt x="2511" y="1107"/>
                    </a:lnTo>
                    <a:lnTo>
                      <a:pt x="2525" y="1092"/>
                    </a:lnTo>
                    <a:lnTo>
                      <a:pt x="2553" y="1092"/>
                    </a:lnTo>
                    <a:lnTo>
                      <a:pt x="2567" y="1092"/>
                    </a:lnTo>
                    <a:lnTo>
                      <a:pt x="2667" y="1064"/>
                    </a:lnTo>
                    <a:lnTo>
                      <a:pt x="2695" y="1064"/>
                    </a:lnTo>
                    <a:lnTo>
                      <a:pt x="2709" y="1064"/>
                    </a:lnTo>
                    <a:lnTo>
                      <a:pt x="2752" y="1050"/>
                    </a:lnTo>
                    <a:lnTo>
                      <a:pt x="2794" y="1036"/>
                    </a:lnTo>
                    <a:lnTo>
                      <a:pt x="2823" y="1036"/>
                    </a:lnTo>
                    <a:lnTo>
                      <a:pt x="2851" y="1022"/>
                    </a:lnTo>
                    <a:lnTo>
                      <a:pt x="2865" y="1022"/>
                    </a:lnTo>
                    <a:lnTo>
                      <a:pt x="2879" y="1022"/>
                    </a:lnTo>
                    <a:lnTo>
                      <a:pt x="2908" y="1007"/>
                    </a:lnTo>
                    <a:lnTo>
                      <a:pt x="2922" y="1007"/>
                    </a:lnTo>
                    <a:lnTo>
                      <a:pt x="2936" y="1007"/>
                    </a:lnTo>
                    <a:lnTo>
                      <a:pt x="2950" y="993"/>
                    </a:lnTo>
                    <a:lnTo>
                      <a:pt x="2964" y="993"/>
                    </a:lnTo>
                    <a:lnTo>
                      <a:pt x="2979" y="993"/>
                    </a:lnTo>
                    <a:lnTo>
                      <a:pt x="2993" y="979"/>
                    </a:lnTo>
                    <a:lnTo>
                      <a:pt x="3007" y="965"/>
                    </a:lnTo>
                    <a:lnTo>
                      <a:pt x="3021" y="951"/>
                    </a:lnTo>
                    <a:lnTo>
                      <a:pt x="3049" y="951"/>
                    </a:lnTo>
                    <a:lnTo>
                      <a:pt x="3049" y="936"/>
                    </a:lnTo>
                    <a:lnTo>
                      <a:pt x="3064" y="936"/>
                    </a:lnTo>
                    <a:lnTo>
                      <a:pt x="3078" y="922"/>
                    </a:lnTo>
                    <a:lnTo>
                      <a:pt x="3092" y="908"/>
                    </a:lnTo>
                    <a:lnTo>
                      <a:pt x="3120" y="936"/>
                    </a:lnTo>
                    <a:lnTo>
                      <a:pt x="3120" y="951"/>
                    </a:lnTo>
                    <a:lnTo>
                      <a:pt x="3149" y="965"/>
                    </a:lnTo>
                    <a:lnTo>
                      <a:pt x="3177" y="979"/>
                    </a:lnTo>
                    <a:lnTo>
                      <a:pt x="3191" y="993"/>
                    </a:lnTo>
                    <a:lnTo>
                      <a:pt x="3191" y="1007"/>
                    </a:lnTo>
                    <a:lnTo>
                      <a:pt x="3291" y="1064"/>
                    </a:lnTo>
                    <a:lnTo>
                      <a:pt x="3333" y="1078"/>
                    </a:lnTo>
                    <a:lnTo>
                      <a:pt x="3333" y="1092"/>
                    </a:lnTo>
                    <a:lnTo>
                      <a:pt x="3376" y="1107"/>
                    </a:lnTo>
                    <a:lnTo>
                      <a:pt x="3376" y="1121"/>
                    </a:lnTo>
                    <a:lnTo>
                      <a:pt x="3390" y="1135"/>
                    </a:lnTo>
                    <a:lnTo>
                      <a:pt x="3390" y="1163"/>
                    </a:lnTo>
                    <a:lnTo>
                      <a:pt x="3404" y="1192"/>
                    </a:lnTo>
                    <a:lnTo>
                      <a:pt x="3404" y="1206"/>
                    </a:lnTo>
                    <a:lnTo>
                      <a:pt x="3404" y="1234"/>
                    </a:lnTo>
                    <a:lnTo>
                      <a:pt x="3461" y="1220"/>
                    </a:lnTo>
                    <a:lnTo>
                      <a:pt x="3517" y="1206"/>
                    </a:lnTo>
                    <a:lnTo>
                      <a:pt x="3560" y="1206"/>
                    </a:lnTo>
                    <a:lnTo>
                      <a:pt x="3574" y="1206"/>
                    </a:lnTo>
                    <a:lnTo>
                      <a:pt x="3603" y="1192"/>
                    </a:lnTo>
                    <a:lnTo>
                      <a:pt x="3617" y="1192"/>
                    </a:lnTo>
                    <a:lnTo>
                      <a:pt x="3673" y="1178"/>
                    </a:lnTo>
                    <a:lnTo>
                      <a:pt x="3688" y="1178"/>
                    </a:lnTo>
                    <a:lnTo>
                      <a:pt x="3702" y="1178"/>
                    </a:lnTo>
                    <a:lnTo>
                      <a:pt x="3716" y="1178"/>
                    </a:lnTo>
                    <a:lnTo>
                      <a:pt x="3730" y="1178"/>
                    </a:lnTo>
                    <a:lnTo>
                      <a:pt x="3759" y="1178"/>
                    </a:lnTo>
                    <a:lnTo>
                      <a:pt x="3787" y="1178"/>
                    </a:lnTo>
                    <a:lnTo>
                      <a:pt x="3787" y="1192"/>
                    </a:lnTo>
                    <a:lnTo>
                      <a:pt x="3787" y="1206"/>
                    </a:lnTo>
                    <a:lnTo>
                      <a:pt x="3787" y="1220"/>
                    </a:lnTo>
                    <a:lnTo>
                      <a:pt x="3773" y="1220"/>
                    </a:lnTo>
                    <a:lnTo>
                      <a:pt x="3773" y="1234"/>
                    </a:lnTo>
                    <a:lnTo>
                      <a:pt x="3773" y="1249"/>
                    </a:lnTo>
                    <a:lnTo>
                      <a:pt x="3773" y="1263"/>
                    </a:lnTo>
                    <a:lnTo>
                      <a:pt x="3773" y="1277"/>
                    </a:lnTo>
                    <a:lnTo>
                      <a:pt x="3759" y="1305"/>
                    </a:lnTo>
                    <a:lnTo>
                      <a:pt x="3759" y="1334"/>
                    </a:lnTo>
                    <a:lnTo>
                      <a:pt x="3759" y="1348"/>
                    </a:lnTo>
                    <a:lnTo>
                      <a:pt x="3744" y="1362"/>
                    </a:lnTo>
                    <a:lnTo>
                      <a:pt x="3744" y="1376"/>
                    </a:lnTo>
                    <a:lnTo>
                      <a:pt x="3744" y="1390"/>
                    </a:lnTo>
                    <a:lnTo>
                      <a:pt x="3744" y="1405"/>
                    </a:lnTo>
                    <a:lnTo>
                      <a:pt x="3744" y="1419"/>
                    </a:lnTo>
                    <a:lnTo>
                      <a:pt x="3730" y="1419"/>
                    </a:lnTo>
                    <a:lnTo>
                      <a:pt x="3730" y="1433"/>
                    </a:lnTo>
                    <a:lnTo>
                      <a:pt x="3730" y="1447"/>
                    </a:lnTo>
                    <a:lnTo>
                      <a:pt x="3730" y="1461"/>
                    </a:lnTo>
                    <a:lnTo>
                      <a:pt x="3730" y="1475"/>
                    </a:lnTo>
                    <a:lnTo>
                      <a:pt x="3716" y="1490"/>
                    </a:lnTo>
                    <a:lnTo>
                      <a:pt x="3716" y="1504"/>
                    </a:lnTo>
                    <a:lnTo>
                      <a:pt x="3716" y="1518"/>
                    </a:lnTo>
                    <a:lnTo>
                      <a:pt x="3716" y="1532"/>
                    </a:lnTo>
                    <a:lnTo>
                      <a:pt x="3716" y="1546"/>
                    </a:lnTo>
                    <a:lnTo>
                      <a:pt x="3702" y="1546"/>
                    </a:lnTo>
                    <a:lnTo>
                      <a:pt x="3702" y="1561"/>
                    </a:lnTo>
                    <a:lnTo>
                      <a:pt x="3702" y="1575"/>
                    </a:lnTo>
                    <a:lnTo>
                      <a:pt x="3702" y="1589"/>
                    </a:lnTo>
                    <a:lnTo>
                      <a:pt x="3688" y="1603"/>
                    </a:lnTo>
                    <a:lnTo>
                      <a:pt x="3688" y="1617"/>
                    </a:lnTo>
                    <a:lnTo>
                      <a:pt x="3688" y="1631"/>
                    </a:lnTo>
                    <a:lnTo>
                      <a:pt x="3688" y="1646"/>
                    </a:lnTo>
                    <a:lnTo>
                      <a:pt x="3673" y="1660"/>
                    </a:lnTo>
                    <a:lnTo>
                      <a:pt x="3673" y="1674"/>
                    </a:lnTo>
                    <a:lnTo>
                      <a:pt x="3673" y="1688"/>
                    </a:lnTo>
                    <a:lnTo>
                      <a:pt x="3673" y="1702"/>
                    </a:lnTo>
                    <a:lnTo>
                      <a:pt x="3673" y="1717"/>
                    </a:lnTo>
                    <a:lnTo>
                      <a:pt x="3659" y="1731"/>
                    </a:lnTo>
                    <a:lnTo>
                      <a:pt x="3673" y="1731"/>
                    </a:lnTo>
                    <a:lnTo>
                      <a:pt x="3673" y="1745"/>
                    </a:lnTo>
                    <a:lnTo>
                      <a:pt x="3688" y="1745"/>
                    </a:lnTo>
                    <a:lnTo>
                      <a:pt x="3702" y="1745"/>
                    </a:lnTo>
                    <a:lnTo>
                      <a:pt x="3702" y="1759"/>
                    </a:lnTo>
                    <a:lnTo>
                      <a:pt x="3716" y="1759"/>
                    </a:lnTo>
                    <a:lnTo>
                      <a:pt x="3730" y="1759"/>
                    </a:lnTo>
                    <a:lnTo>
                      <a:pt x="3730" y="1773"/>
                    </a:lnTo>
                    <a:lnTo>
                      <a:pt x="3716" y="1773"/>
                    </a:lnTo>
                    <a:lnTo>
                      <a:pt x="3716" y="1788"/>
                    </a:lnTo>
                    <a:lnTo>
                      <a:pt x="3716" y="1802"/>
                    </a:lnTo>
                    <a:lnTo>
                      <a:pt x="3716" y="1816"/>
                    </a:lnTo>
                    <a:lnTo>
                      <a:pt x="3702" y="1858"/>
                    </a:lnTo>
                    <a:lnTo>
                      <a:pt x="3702" y="1873"/>
                    </a:lnTo>
                    <a:lnTo>
                      <a:pt x="3688" y="1915"/>
                    </a:lnTo>
                    <a:lnTo>
                      <a:pt x="3688" y="1929"/>
                    </a:lnTo>
                    <a:lnTo>
                      <a:pt x="3688" y="1958"/>
                    </a:lnTo>
                    <a:lnTo>
                      <a:pt x="3673" y="1986"/>
                    </a:lnTo>
                    <a:lnTo>
                      <a:pt x="3673" y="2000"/>
                    </a:lnTo>
                    <a:lnTo>
                      <a:pt x="3659" y="2043"/>
                    </a:lnTo>
                    <a:lnTo>
                      <a:pt x="3659" y="2057"/>
                    </a:lnTo>
                    <a:lnTo>
                      <a:pt x="3645" y="2142"/>
                    </a:lnTo>
                    <a:lnTo>
                      <a:pt x="3631" y="2171"/>
                    </a:lnTo>
                    <a:lnTo>
                      <a:pt x="3631" y="2185"/>
                    </a:lnTo>
                    <a:lnTo>
                      <a:pt x="3631" y="2199"/>
                    </a:lnTo>
                    <a:lnTo>
                      <a:pt x="3631" y="2213"/>
                    </a:lnTo>
                    <a:lnTo>
                      <a:pt x="3617" y="2270"/>
                    </a:lnTo>
                    <a:lnTo>
                      <a:pt x="3603" y="2298"/>
                    </a:lnTo>
                    <a:lnTo>
                      <a:pt x="3603" y="2312"/>
                    </a:lnTo>
                    <a:lnTo>
                      <a:pt x="3588" y="2341"/>
                    </a:lnTo>
                    <a:lnTo>
                      <a:pt x="3588" y="2355"/>
                    </a:lnTo>
                    <a:lnTo>
                      <a:pt x="3574" y="2383"/>
                    </a:lnTo>
                    <a:lnTo>
                      <a:pt x="3560" y="2369"/>
                    </a:lnTo>
                    <a:lnTo>
                      <a:pt x="3546" y="2369"/>
                    </a:lnTo>
                    <a:lnTo>
                      <a:pt x="3532" y="2369"/>
                    </a:lnTo>
                    <a:lnTo>
                      <a:pt x="3517" y="2369"/>
                    </a:lnTo>
                    <a:lnTo>
                      <a:pt x="3503" y="2369"/>
                    </a:lnTo>
                    <a:lnTo>
                      <a:pt x="3475" y="2355"/>
                    </a:lnTo>
                    <a:lnTo>
                      <a:pt x="3461" y="2355"/>
                    </a:lnTo>
                    <a:lnTo>
                      <a:pt x="3447" y="2355"/>
                    </a:lnTo>
                    <a:lnTo>
                      <a:pt x="3432" y="2355"/>
                    </a:lnTo>
                    <a:lnTo>
                      <a:pt x="3432" y="2341"/>
                    </a:lnTo>
                    <a:lnTo>
                      <a:pt x="3418" y="2341"/>
                    </a:lnTo>
                    <a:lnTo>
                      <a:pt x="3404" y="2341"/>
                    </a:lnTo>
                    <a:lnTo>
                      <a:pt x="3376" y="2327"/>
                    </a:lnTo>
                    <a:lnTo>
                      <a:pt x="3361" y="2312"/>
                    </a:lnTo>
                    <a:lnTo>
                      <a:pt x="3333" y="2312"/>
                    </a:lnTo>
                    <a:lnTo>
                      <a:pt x="3333" y="2298"/>
                    </a:lnTo>
                    <a:lnTo>
                      <a:pt x="3319" y="2298"/>
                    </a:lnTo>
                    <a:lnTo>
                      <a:pt x="3305" y="2298"/>
                    </a:lnTo>
                    <a:lnTo>
                      <a:pt x="3291" y="2284"/>
                    </a:lnTo>
                    <a:lnTo>
                      <a:pt x="3262" y="2270"/>
                    </a:lnTo>
                    <a:lnTo>
                      <a:pt x="3248" y="2270"/>
                    </a:lnTo>
                    <a:lnTo>
                      <a:pt x="3234" y="2256"/>
                    </a:lnTo>
                    <a:lnTo>
                      <a:pt x="3220" y="2256"/>
                    </a:lnTo>
                    <a:lnTo>
                      <a:pt x="3205" y="2241"/>
                    </a:lnTo>
                    <a:lnTo>
                      <a:pt x="3191" y="2241"/>
                    </a:lnTo>
                    <a:lnTo>
                      <a:pt x="3177" y="2227"/>
                    </a:lnTo>
                    <a:lnTo>
                      <a:pt x="3163" y="2227"/>
                    </a:lnTo>
                    <a:lnTo>
                      <a:pt x="3149" y="2213"/>
                    </a:lnTo>
                    <a:lnTo>
                      <a:pt x="3120" y="2213"/>
                    </a:lnTo>
                    <a:lnTo>
                      <a:pt x="3120" y="2199"/>
                    </a:lnTo>
                    <a:lnTo>
                      <a:pt x="3106" y="2199"/>
                    </a:lnTo>
                    <a:lnTo>
                      <a:pt x="3092" y="2185"/>
                    </a:lnTo>
                    <a:lnTo>
                      <a:pt x="3078" y="2185"/>
                    </a:lnTo>
                    <a:lnTo>
                      <a:pt x="3064" y="2171"/>
                    </a:lnTo>
                    <a:lnTo>
                      <a:pt x="3049" y="2171"/>
                    </a:lnTo>
                    <a:lnTo>
                      <a:pt x="3035" y="2156"/>
                    </a:lnTo>
                    <a:lnTo>
                      <a:pt x="3021" y="2156"/>
                    </a:lnTo>
                    <a:lnTo>
                      <a:pt x="3007" y="2156"/>
                    </a:lnTo>
                    <a:lnTo>
                      <a:pt x="2993" y="2142"/>
                    </a:lnTo>
                    <a:lnTo>
                      <a:pt x="2964" y="2128"/>
                    </a:lnTo>
                    <a:lnTo>
                      <a:pt x="2950" y="2128"/>
                    </a:lnTo>
                    <a:lnTo>
                      <a:pt x="2936" y="2114"/>
                    </a:lnTo>
                    <a:lnTo>
                      <a:pt x="2908" y="2100"/>
                    </a:lnTo>
                    <a:lnTo>
                      <a:pt x="2893" y="2100"/>
                    </a:lnTo>
                    <a:lnTo>
                      <a:pt x="2879" y="2100"/>
                    </a:lnTo>
                    <a:lnTo>
                      <a:pt x="2865" y="2100"/>
                    </a:lnTo>
                    <a:lnTo>
                      <a:pt x="2865" y="2085"/>
                    </a:lnTo>
                    <a:lnTo>
                      <a:pt x="2851" y="2085"/>
                    </a:lnTo>
                    <a:lnTo>
                      <a:pt x="2837" y="2085"/>
                    </a:lnTo>
                    <a:lnTo>
                      <a:pt x="2823" y="2071"/>
                    </a:lnTo>
                    <a:lnTo>
                      <a:pt x="2808" y="2071"/>
                    </a:lnTo>
                    <a:lnTo>
                      <a:pt x="2780" y="2071"/>
                    </a:lnTo>
                    <a:lnTo>
                      <a:pt x="2709" y="2043"/>
                    </a:lnTo>
                    <a:lnTo>
                      <a:pt x="2695" y="2029"/>
                    </a:lnTo>
                    <a:lnTo>
                      <a:pt x="2681" y="2029"/>
                    </a:lnTo>
                    <a:lnTo>
                      <a:pt x="2667" y="2029"/>
                    </a:lnTo>
                    <a:lnTo>
                      <a:pt x="2652" y="2014"/>
                    </a:lnTo>
                    <a:lnTo>
                      <a:pt x="2624" y="2000"/>
                    </a:lnTo>
                    <a:lnTo>
                      <a:pt x="2610" y="2000"/>
                    </a:lnTo>
                    <a:lnTo>
                      <a:pt x="2581" y="2000"/>
                    </a:lnTo>
                    <a:lnTo>
                      <a:pt x="2581" y="1986"/>
                    </a:lnTo>
                    <a:lnTo>
                      <a:pt x="2567" y="1986"/>
                    </a:lnTo>
                    <a:lnTo>
                      <a:pt x="2553" y="1986"/>
                    </a:lnTo>
                    <a:lnTo>
                      <a:pt x="2539" y="1972"/>
                    </a:lnTo>
                    <a:lnTo>
                      <a:pt x="2525" y="1972"/>
                    </a:lnTo>
                    <a:lnTo>
                      <a:pt x="2511" y="1958"/>
                    </a:lnTo>
                    <a:lnTo>
                      <a:pt x="2496" y="1958"/>
                    </a:lnTo>
                    <a:lnTo>
                      <a:pt x="2482" y="1958"/>
                    </a:lnTo>
                    <a:lnTo>
                      <a:pt x="2425" y="1929"/>
                    </a:lnTo>
                    <a:lnTo>
                      <a:pt x="2298" y="1887"/>
                    </a:lnTo>
                    <a:lnTo>
                      <a:pt x="2085" y="1816"/>
                    </a:lnTo>
                    <a:lnTo>
                      <a:pt x="2071" y="1816"/>
                    </a:lnTo>
                    <a:lnTo>
                      <a:pt x="2057" y="1816"/>
                    </a:lnTo>
                    <a:lnTo>
                      <a:pt x="2043" y="1816"/>
                    </a:lnTo>
                    <a:lnTo>
                      <a:pt x="2014" y="1816"/>
                    </a:lnTo>
                    <a:lnTo>
                      <a:pt x="1986" y="1816"/>
                    </a:lnTo>
                    <a:lnTo>
                      <a:pt x="1957" y="1816"/>
                    </a:lnTo>
                    <a:lnTo>
                      <a:pt x="1943" y="1816"/>
                    </a:lnTo>
                    <a:lnTo>
                      <a:pt x="1915" y="1816"/>
                    </a:lnTo>
                    <a:lnTo>
                      <a:pt x="1887" y="1816"/>
                    </a:lnTo>
                    <a:lnTo>
                      <a:pt x="1844" y="1816"/>
                    </a:lnTo>
                    <a:lnTo>
                      <a:pt x="1801" y="1816"/>
                    </a:lnTo>
                    <a:lnTo>
                      <a:pt x="1773" y="1816"/>
                    </a:lnTo>
                    <a:lnTo>
                      <a:pt x="1759" y="1816"/>
                    </a:lnTo>
                    <a:lnTo>
                      <a:pt x="1716" y="1816"/>
                    </a:lnTo>
                    <a:lnTo>
                      <a:pt x="1688" y="1816"/>
                    </a:lnTo>
                    <a:lnTo>
                      <a:pt x="1645" y="1816"/>
                    </a:lnTo>
                    <a:lnTo>
                      <a:pt x="1589" y="1816"/>
                    </a:lnTo>
                    <a:lnTo>
                      <a:pt x="1532" y="1816"/>
                    </a:lnTo>
                    <a:lnTo>
                      <a:pt x="1489" y="1816"/>
                    </a:lnTo>
                    <a:lnTo>
                      <a:pt x="1177" y="1816"/>
                    </a:lnTo>
                    <a:lnTo>
                      <a:pt x="809" y="1816"/>
                    </a:lnTo>
                    <a:lnTo>
                      <a:pt x="695" y="1816"/>
                    </a:lnTo>
                    <a:lnTo>
                      <a:pt x="695" y="1788"/>
                    </a:lnTo>
                    <a:lnTo>
                      <a:pt x="454" y="1788"/>
                    </a:lnTo>
                    <a:lnTo>
                      <a:pt x="426" y="1788"/>
                    </a:lnTo>
                    <a:lnTo>
                      <a:pt x="426" y="1702"/>
                    </a:lnTo>
                    <a:lnTo>
                      <a:pt x="482" y="1646"/>
                    </a:lnTo>
                    <a:lnTo>
                      <a:pt x="454" y="1532"/>
                    </a:lnTo>
                    <a:lnTo>
                      <a:pt x="440" y="1532"/>
                    </a:lnTo>
                    <a:lnTo>
                      <a:pt x="397" y="1362"/>
                    </a:lnTo>
                    <a:lnTo>
                      <a:pt x="369" y="1277"/>
                    </a:lnTo>
                    <a:lnTo>
                      <a:pt x="270" y="1192"/>
                    </a:lnTo>
                    <a:lnTo>
                      <a:pt x="0" y="922"/>
                    </a:lnTo>
                    <a:lnTo>
                      <a:pt x="14" y="908"/>
                    </a:lnTo>
                    <a:lnTo>
                      <a:pt x="298" y="1163"/>
                    </a:lnTo>
                    <a:lnTo>
                      <a:pt x="653" y="880"/>
                    </a:lnTo>
                    <a:lnTo>
                      <a:pt x="653" y="866"/>
                    </a:lnTo>
                    <a:lnTo>
                      <a:pt x="695" y="837"/>
                    </a:lnTo>
                    <a:lnTo>
                      <a:pt x="780" y="766"/>
                    </a:lnTo>
                    <a:lnTo>
                      <a:pt x="724" y="681"/>
                    </a:lnTo>
                    <a:lnTo>
                      <a:pt x="695" y="710"/>
                    </a:lnTo>
                    <a:lnTo>
                      <a:pt x="582" y="823"/>
                    </a:lnTo>
                    <a:lnTo>
                      <a:pt x="355" y="823"/>
                    </a:lnTo>
                    <a:lnTo>
                      <a:pt x="284" y="936"/>
                    </a:lnTo>
                    <a:lnTo>
                      <a:pt x="256" y="922"/>
                    </a:lnTo>
                    <a:lnTo>
                      <a:pt x="270" y="880"/>
                    </a:lnTo>
                    <a:lnTo>
                      <a:pt x="270" y="596"/>
                    </a:lnTo>
                    <a:lnTo>
                      <a:pt x="270" y="397"/>
                    </a:lnTo>
                    <a:lnTo>
                      <a:pt x="270" y="383"/>
                    </a:lnTo>
                    <a:lnTo>
                      <a:pt x="397" y="341"/>
                    </a:lnTo>
                    <a:lnTo>
                      <a:pt x="511" y="284"/>
                    </a:lnTo>
                    <a:lnTo>
                      <a:pt x="695" y="199"/>
                    </a:lnTo>
                    <a:lnTo>
                      <a:pt x="1021" y="57"/>
                    </a:lnTo>
                    <a:lnTo>
                      <a:pt x="1149" y="0"/>
                    </a:lnTo>
                    <a:lnTo>
                      <a:pt x="1163" y="14"/>
                    </a:lnTo>
                    <a:lnTo>
                      <a:pt x="1220" y="29"/>
                    </a:lnTo>
                    <a:lnTo>
                      <a:pt x="1262" y="43"/>
                    </a:lnTo>
                    <a:lnTo>
                      <a:pt x="1291" y="57"/>
                    </a:lnTo>
                    <a:lnTo>
                      <a:pt x="1348" y="85"/>
                    </a:lnTo>
                    <a:lnTo>
                      <a:pt x="1390" y="100"/>
                    </a:lnTo>
                    <a:lnTo>
                      <a:pt x="1461" y="142"/>
                    </a:lnTo>
                    <a:lnTo>
                      <a:pt x="1589" y="185"/>
                    </a:lnTo>
                    <a:lnTo>
                      <a:pt x="1745" y="256"/>
                    </a:lnTo>
                    <a:lnTo>
                      <a:pt x="1759" y="256"/>
                    </a:lnTo>
                    <a:lnTo>
                      <a:pt x="1773" y="256"/>
                    </a:lnTo>
                    <a:lnTo>
                      <a:pt x="1887" y="312"/>
                    </a:lnTo>
                    <a:lnTo>
                      <a:pt x="1901" y="312"/>
                    </a:lnTo>
                    <a:lnTo>
                      <a:pt x="1915" y="341"/>
                    </a:lnTo>
                    <a:lnTo>
                      <a:pt x="1929" y="383"/>
                    </a:lnTo>
                    <a:lnTo>
                      <a:pt x="1957" y="511"/>
                    </a:lnTo>
                    <a:lnTo>
                      <a:pt x="2000" y="639"/>
                    </a:lnTo>
                    <a:close/>
                  </a:path>
                </a:pathLst>
              </a:custGeom>
              <a:noFill/>
              <a:ln w="0" cap="flat">
                <a:solidFill>
                  <a:srgbClr val="000000"/>
                </a:solidFill>
                <a:prstDash val="solid"/>
                <a:round/>
                <a:headEnd/>
                <a:tailEnd/>
              </a:ln>
              <a:extLst>
                <a:ext uri="{909E8E84-426E-40DD-AFC4-6F175D3DCCD1}">
                  <a14:hiddenFill xmlns="" xmlns:a14="http://schemas.microsoft.com/office/drawing/2010/main">
                    <a:solidFill>
                      <a:srgbClr val="FFFFFF"/>
                    </a:solidFill>
                  </a14:hiddenFill>
                </a:ext>
              </a:extLst>
            </p:spPr>
            <p:txBody>
              <a:bodyPr/>
              <a:lstStyle/>
              <a:p>
                <a:endParaRPr lang="ja-JP" altLang="en-US"/>
              </a:p>
            </p:txBody>
          </p:sp>
          <p:sp>
            <p:nvSpPr>
              <p:cNvPr id="40074" name="Freeform 174"/>
              <p:cNvSpPr>
                <a:spLocks noChangeAspect="1"/>
              </p:cNvSpPr>
              <p:nvPr/>
            </p:nvSpPr>
            <p:spPr bwMode="auto">
              <a:xfrm>
                <a:off x="13533" y="7051"/>
                <a:ext cx="555" cy="749"/>
              </a:xfrm>
              <a:custGeom>
                <a:avLst/>
                <a:gdLst>
                  <a:gd name="T0" fmla="*/ 0 w 1206"/>
                  <a:gd name="T1" fmla="*/ 0 h 1631"/>
                  <a:gd name="T2" fmla="*/ 0 w 1206"/>
                  <a:gd name="T3" fmla="*/ 0 h 1631"/>
                  <a:gd name="T4" fmla="*/ 0 w 1206"/>
                  <a:gd name="T5" fmla="*/ 0 h 1631"/>
                  <a:gd name="T6" fmla="*/ 0 w 1206"/>
                  <a:gd name="T7" fmla="*/ 0 h 1631"/>
                  <a:gd name="T8" fmla="*/ 0 w 1206"/>
                  <a:gd name="T9" fmla="*/ 0 h 1631"/>
                  <a:gd name="T10" fmla="*/ 0 w 1206"/>
                  <a:gd name="T11" fmla="*/ 0 h 1631"/>
                  <a:gd name="T12" fmla="*/ 0 w 1206"/>
                  <a:gd name="T13" fmla="*/ 0 h 1631"/>
                  <a:gd name="T14" fmla="*/ 0 w 1206"/>
                  <a:gd name="T15" fmla="*/ 0 h 1631"/>
                  <a:gd name="T16" fmla="*/ 0 w 1206"/>
                  <a:gd name="T17" fmla="*/ 0 h 1631"/>
                  <a:gd name="T18" fmla="*/ 0 w 1206"/>
                  <a:gd name="T19" fmla="*/ 0 h 1631"/>
                  <a:gd name="T20" fmla="*/ 0 w 1206"/>
                  <a:gd name="T21" fmla="*/ 0 h 1631"/>
                  <a:gd name="T22" fmla="*/ 0 w 1206"/>
                  <a:gd name="T23" fmla="*/ 0 h 1631"/>
                  <a:gd name="T24" fmla="*/ 0 w 1206"/>
                  <a:gd name="T25" fmla="*/ 0 h 1631"/>
                  <a:gd name="T26" fmla="*/ 0 w 1206"/>
                  <a:gd name="T27" fmla="*/ 0 h 1631"/>
                  <a:gd name="T28" fmla="*/ 0 w 1206"/>
                  <a:gd name="T29" fmla="*/ 0 h 1631"/>
                  <a:gd name="T30" fmla="*/ 0 w 1206"/>
                  <a:gd name="T31" fmla="*/ 0 h 1631"/>
                  <a:gd name="T32" fmla="*/ 0 w 1206"/>
                  <a:gd name="T33" fmla="*/ 0 h 1631"/>
                  <a:gd name="T34" fmla="*/ 0 w 1206"/>
                  <a:gd name="T35" fmla="*/ 0 h 1631"/>
                  <a:gd name="T36" fmla="*/ 0 w 1206"/>
                  <a:gd name="T37" fmla="*/ 0 h 1631"/>
                  <a:gd name="T38" fmla="*/ 0 w 1206"/>
                  <a:gd name="T39" fmla="*/ 0 h 1631"/>
                  <a:gd name="T40" fmla="*/ 0 w 1206"/>
                  <a:gd name="T41" fmla="*/ 0 h 1631"/>
                  <a:gd name="T42" fmla="*/ 0 w 1206"/>
                  <a:gd name="T43" fmla="*/ 0 h 1631"/>
                  <a:gd name="T44" fmla="*/ 0 w 1206"/>
                  <a:gd name="T45" fmla="*/ 0 h 1631"/>
                  <a:gd name="T46" fmla="*/ 0 w 1206"/>
                  <a:gd name="T47" fmla="*/ 0 h 1631"/>
                  <a:gd name="T48" fmla="*/ 0 w 1206"/>
                  <a:gd name="T49" fmla="*/ 0 h 1631"/>
                  <a:gd name="T50" fmla="*/ 0 w 1206"/>
                  <a:gd name="T51" fmla="*/ 0 h 1631"/>
                  <a:gd name="T52" fmla="*/ 0 w 1206"/>
                  <a:gd name="T53" fmla="*/ 0 h 1631"/>
                  <a:gd name="T54" fmla="*/ 0 w 1206"/>
                  <a:gd name="T55" fmla="*/ 0 h 1631"/>
                  <a:gd name="T56" fmla="*/ 0 w 1206"/>
                  <a:gd name="T57" fmla="*/ 0 h 1631"/>
                  <a:gd name="T58" fmla="*/ 0 w 1206"/>
                  <a:gd name="T59" fmla="*/ 0 h 1631"/>
                  <a:gd name="T60" fmla="*/ 0 w 1206"/>
                  <a:gd name="T61" fmla="*/ 0 h 1631"/>
                  <a:gd name="T62" fmla="*/ 0 w 1206"/>
                  <a:gd name="T63" fmla="*/ 0 h 1631"/>
                  <a:gd name="T64" fmla="*/ 0 w 1206"/>
                  <a:gd name="T65" fmla="*/ 0 h 1631"/>
                  <a:gd name="T66" fmla="*/ 0 w 1206"/>
                  <a:gd name="T67" fmla="*/ 0 h 1631"/>
                  <a:gd name="T68" fmla="*/ 0 w 1206"/>
                  <a:gd name="T69" fmla="*/ 0 h 1631"/>
                  <a:gd name="T70" fmla="*/ 0 w 1206"/>
                  <a:gd name="T71" fmla="*/ 0 h 1631"/>
                  <a:gd name="T72" fmla="*/ 0 w 1206"/>
                  <a:gd name="T73" fmla="*/ 0 h 1631"/>
                  <a:gd name="T74" fmla="*/ 0 w 1206"/>
                  <a:gd name="T75" fmla="*/ 0 h 1631"/>
                  <a:gd name="T76" fmla="*/ 0 w 1206"/>
                  <a:gd name="T77" fmla="*/ 0 h 1631"/>
                  <a:gd name="T78" fmla="*/ 0 w 1206"/>
                  <a:gd name="T79" fmla="*/ 0 h 1631"/>
                  <a:gd name="T80" fmla="*/ 0 w 1206"/>
                  <a:gd name="T81" fmla="*/ 0 h 1631"/>
                  <a:gd name="T82" fmla="*/ 0 w 1206"/>
                  <a:gd name="T83" fmla="*/ 0 h 1631"/>
                  <a:gd name="T84" fmla="*/ 0 w 1206"/>
                  <a:gd name="T85" fmla="*/ 0 h 1631"/>
                  <a:gd name="T86" fmla="*/ 0 w 1206"/>
                  <a:gd name="T87" fmla="*/ 0 h 1631"/>
                  <a:gd name="T88" fmla="*/ 0 w 1206"/>
                  <a:gd name="T89" fmla="*/ 0 h 1631"/>
                  <a:gd name="T90" fmla="*/ 0 w 1206"/>
                  <a:gd name="T91" fmla="*/ 0 h 1631"/>
                  <a:gd name="T92" fmla="*/ 0 w 1206"/>
                  <a:gd name="T93" fmla="*/ 0 h 1631"/>
                  <a:gd name="T94" fmla="*/ 0 w 1206"/>
                  <a:gd name="T95" fmla="*/ 0 h 1631"/>
                  <a:gd name="T96" fmla="*/ 0 w 1206"/>
                  <a:gd name="T97" fmla="*/ 0 h 1631"/>
                  <a:gd name="T98" fmla="*/ 0 w 1206"/>
                  <a:gd name="T99" fmla="*/ 0 h 1631"/>
                  <a:gd name="T100" fmla="*/ 0 w 1206"/>
                  <a:gd name="T101" fmla="*/ 0 h 1631"/>
                  <a:gd name="T102" fmla="*/ 0 w 1206"/>
                  <a:gd name="T103" fmla="*/ 0 h 1631"/>
                  <a:gd name="T104" fmla="*/ 0 w 1206"/>
                  <a:gd name="T105" fmla="*/ 0 h 1631"/>
                  <a:gd name="T106" fmla="*/ 0 w 1206"/>
                  <a:gd name="T107" fmla="*/ 0 h 1631"/>
                  <a:gd name="T108" fmla="*/ 0 w 1206"/>
                  <a:gd name="T109" fmla="*/ 0 h 1631"/>
                  <a:gd name="T110" fmla="*/ 0 w 1206"/>
                  <a:gd name="T111" fmla="*/ 0 h 1631"/>
                  <a:gd name="T112" fmla="*/ 0 w 1206"/>
                  <a:gd name="T113" fmla="*/ 0 h 1631"/>
                  <a:gd name="T114" fmla="*/ 0 w 1206"/>
                  <a:gd name="T115" fmla="*/ 0 h 1631"/>
                  <a:gd name="T116" fmla="*/ 0 w 1206"/>
                  <a:gd name="T117" fmla="*/ 0 h 1631"/>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206"/>
                  <a:gd name="T178" fmla="*/ 0 h 1631"/>
                  <a:gd name="T179" fmla="*/ 1206 w 1206"/>
                  <a:gd name="T180" fmla="*/ 1631 h 1631"/>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206" h="1631">
                    <a:moveTo>
                      <a:pt x="539" y="0"/>
                    </a:moveTo>
                    <a:lnTo>
                      <a:pt x="539" y="0"/>
                    </a:lnTo>
                    <a:lnTo>
                      <a:pt x="554" y="0"/>
                    </a:lnTo>
                    <a:lnTo>
                      <a:pt x="568" y="0"/>
                    </a:lnTo>
                    <a:lnTo>
                      <a:pt x="596" y="0"/>
                    </a:lnTo>
                    <a:lnTo>
                      <a:pt x="624" y="0"/>
                    </a:lnTo>
                    <a:lnTo>
                      <a:pt x="653" y="0"/>
                    </a:lnTo>
                    <a:lnTo>
                      <a:pt x="681" y="0"/>
                    </a:lnTo>
                    <a:lnTo>
                      <a:pt x="710" y="0"/>
                    </a:lnTo>
                    <a:lnTo>
                      <a:pt x="738" y="0"/>
                    </a:lnTo>
                    <a:lnTo>
                      <a:pt x="752" y="0"/>
                    </a:lnTo>
                    <a:lnTo>
                      <a:pt x="766" y="0"/>
                    </a:lnTo>
                    <a:lnTo>
                      <a:pt x="780" y="0"/>
                    </a:lnTo>
                    <a:lnTo>
                      <a:pt x="795" y="0"/>
                    </a:lnTo>
                    <a:lnTo>
                      <a:pt x="809" y="0"/>
                    </a:lnTo>
                    <a:lnTo>
                      <a:pt x="837" y="0"/>
                    </a:lnTo>
                    <a:lnTo>
                      <a:pt x="866" y="0"/>
                    </a:lnTo>
                    <a:lnTo>
                      <a:pt x="894" y="0"/>
                    </a:lnTo>
                    <a:lnTo>
                      <a:pt x="922" y="14"/>
                    </a:lnTo>
                    <a:lnTo>
                      <a:pt x="951" y="14"/>
                    </a:lnTo>
                    <a:lnTo>
                      <a:pt x="965" y="14"/>
                    </a:lnTo>
                    <a:lnTo>
                      <a:pt x="965" y="28"/>
                    </a:lnTo>
                    <a:lnTo>
                      <a:pt x="965" y="85"/>
                    </a:lnTo>
                    <a:lnTo>
                      <a:pt x="965" y="113"/>
                    </a:lnTo>
                    <a:lnTo>
                      <a:pt x="965" y="156"/>
                    </a:lnTo>
                    <a:lnTo>
                      <a:pt x="965" y="184"/>
                    </a:lnTo>
                    <a:lnTo>
                      <a:pt x="965" y="198"/>
                    </a:lnTo>
                    <a:lnTo>
                      <a:pt x="965" y="227"/>
                    </a:lnTo>
                    <a:lnTo>
                      <a:pt x="965" y="255"/>
                    </a:lnTo>
                    <a:lnTo>
                      <a:pt x="965" y="284"/>
                    </a:lnTo>
                    <a:lnTo>
                      <a:pt x="965" y="312"/>
                    </a:lnTo>
                    <a:lnTo>
                      <a:pt x="965" y="326"/>
                    </a:lnTo>
                    <a:lnTo>
                      <a:pt x="965" y="354"/>
                    </a:lnTo>
                    <a:lnTo>
                      <a:pt x="965" y="369"/>
                    </a:lnTo>
                    <a:lnTo>
                      <a:pt x="965" y="383"/>
                    </a:lnTo>
                    <a:lnTo>
                      <a:pt x="951" y="397"/>
                    </a:lnTo>
                    <a:lnTo>
                      <a:pt x="951" y="411"/>
                    </a:lnTo>
                    <a:lnTo>
                      <a:pt x="951" y="440"/>
                    </a:lnTo>
                    <a:lnTo>
                      <a:pt x="951" y="454"/>
                    </a:lnTo>
                    <a:lnTo>
                      <a:pt x="951" y="468"/>
                    </a:lnTo>
                    <a:lnTo>
                      <a:pt x="951" y="482"/>
                    </a:lnTo>
                    <a:lnTo>
                      <a:pt x="951" y="496"/>
                    </a:lnTo>
                    <a:lnTo>
                      <a:pt x="951" y="510"/>
                    </a:lnTo>
                    <a:lnTo>
                      <a:pt x="951" y="525"/>
                    </a:lnTo>
                    <a:lnTo>
                      <a:pt x="951" y="567"/>
                    </a:lnTo>
                    <a:lnTo>
                      <a:pt x="951" y="596"/>
                    </a:lnTo>
                    <a:lnTo>
                      <a:pt x="951" y="638"/>
                    </a:lnTo>
                    <a:lnTo>
                      <a:pt x="951" y="666"/>
                    </a:lnTo>
                    <a:lnTo>
                      <a:pt x="951" y="681"/>
                    </a:lnTo>
                    <a:lnTo>
                      <a:pt x="951" y="695"/>
                    </a:lnTo>
                    <a:lnTo>
                      <a:pt x="951" y="723"/>
                    </a:lnTo>
                    <a:lnTo>
                      <a:pt x="951" y="737"/>
                    </a:lnTo>
                    <a:lnTo>
                      <a:pt x="936" y="794"/>
                    </a:lnTo>
                    <a:lnTo>
                      <a:pt x="936" y="851"/>
                    </a:lnTo>
                    <a:lnTo>
                      <a:pt x="936" y="979"/>
                    </a:lnTo>
                    <a:lnTo>
                      <a:pt x="922" y="1035"/>
                    </a:lnTo>
                    <a:lnTo>
                      <a:pt x="922" y="1064"/>
                    </a:lnTo>
                    <a:lnTo>
                      <a:pt x="922" y="1078"/>
                    </a:lnTo>
                    <a:lnTo>
                      <a:pt x="922" y="1092"/>
                    </a:lnTo>
                    <a:lnTo>
                      <a:pt x="908" y="1177"/>
                    </a:lnTo>
                    <a:lnTo>
                      <a:pt x="922" y="1177"/>
                    </a:lnTo>
                    <a:lnTo>
                      <a:pt x="908" y="1191"/>
                    </a:lnTo>
                    <a:lnTo>
                      <a:pt x="908" y="1220"/>
                    </a:lnTo>
                    <a:lnTo>
                      <a:pt x="922" y="1220"/>
                    </a:lnTo>
                    <a:lnTo>
                      <a:pt x="936" y="1234"/>
                    </a:lnTo>
                    <a:lnTo>
                      <a:pt x="965" y="1234"/>
                    </a:lnTo>
                    <a:lnTo>
                      <a:pt x="993" y="1234"/>
                    </a:lnTo>
                    <a:lnTo>
                      <a:pt x="1036" y="1248"/>
                    </a:lnTo>
                    <a:lnTo>
                      <a:pt x="1078" y="1248"/>
                    </a:lnTo>
                    <a:lnTo>
                      <a:pt x="1092" y="1248"/>
                    </a:lnTo>
                    <a:lnTo>
                      <a:pt x="1107" y="1248"/>
                    </a:lnTo>
                    <a:lnTo>
                      <a:pt x="1107" y="1234"/>
                    </a:lnTo>
                    <a:lnTo>
                      <a:pt x="1121" y="1234"/>
                    </a:lnTo>
                    <a:lnTo>
                      <a:pt x="1121" y="1220"/>
                    </a:lnTo>
                    <a:lnTo>
                      <a:pt x="1135" y="1220"/>
                    </a:lnTo>
                    <a:lnTo>
                      <a:pt x="1149" y="1220"/>
                    </a:lnTo>
                    <a:lnTo>
                      <a:pt x="1163" y="1220"/>
                    </a:lnTo>
                    <a:lnTo>
                      <a:pt x="1192" y="1220"/>
                    </a:lnTo>
                    <a:lnTo>
                      <a:pt x="1178" y="1220"/>
                    </a:lnTo>
                    <a:lnTo>
                      <a:pt x="1163" y="1220"/>
                    </a:lnTo>
                    <a:lnTo>
                      <a:pt x="1163" y="1234"/>
                    </a:lnTo>
                    <a:lnTo>
                      <a:pt x="1149" y="1234"/>
                    </a:lnTo>
                    <a:lnTo>
                      <a:pt x="1135" y="1234"/>
                    </a:lnTo>
                    <a:lnTo>
                      <a:pt x="1149" y="1234"/>
                    </a:lnTo>
                    <a:lnTo>
                      <a:pt x="1149" y="1248"/>
                    </a:lnTo>
                    <a:lnTo>
                      <a:pt x="1163" y="1248"/>
                    </a:lnTo>
                    <a:lnTo>
                      <a:pt x="1178" y="1234"/>
                    </a:lnTo>
                    <a:lnTo>
                      <a:pt x="1192" y="1234"/>
                    </a:lnTo>
                    <a:lnTo>
                      <a:pt x="1206" y="1234"/>
                    </a:lnTo>
                    <a:lnTo>
                      <a:pt x="1206" y="1248"/>
                    </a:lnTo>
                    <a:lnTo>
                      <a:pt x="1192" y="1248"/>
                    </a:lnTo>
                    <a:lnTo>
                      <a:pt x="1178" y="1248"/>
                    </a:lnTo>
                    <a:lnTo>
                      <a:pt x="1163" y="1248"/>
                    </a:lnTo>
                    <a:lnTo>
                      <a:pt x="1149" y="1248"/>
                    </a:lnTo>
                    <a:lnTo>
                      <a:pt x="1135" y="1248"/>
                    </a:lnTo>
                    <a:lnTo>
                      <a:pt x="1135" y="1234"/>
                    </a:lnTo>
                    <a:lnTo>
                      <a:pt x="1121" y="1248"/>
                    </a:lnTo>
                    <a:lnTo>
                      <a:pt x="1121" y="1262"/>
                    </a:lnTo>
                    <a:lnTo>
                      <a:pt x="1107" y="1276"/>
                    </a:lnTo>
                    <a:lnTo>
                      <a:pt x="1121" y="1276"/>
                    </a:lnTo>
                    <a:lnTo>
                      <a:pt x="1121" y="1291"/>
                    </a:lnTo>
                    <a:lnTo>
                      <a:pt x="1121" y="1305"/>
                    </a:lnTo>
                    <a:lnTo>
                      <a:pt x="1107" y="1305"/>
                    </a:lnTo>
                    <a:lnTo>
                      <a:pt x="1107" y="1319"/>
                    </a:lnTo>
                    <a:lnTo>
                      <a:pt x="1107" y="1333"/>
                    </a:lnTo>
                    <a:lnTo>
                      <a:pt x="1107" y="1347"/>
                    </a:lnTo>
                    <a:lnTo>
                      <a:pt x="1092" y="1362"/>
                    </a:lnTo>
                    <a:lnTo>
                      <a:pt x="1092" y="1376"/>
                    </a:lnTo>
                    <a:lnTo>
                      <a:pt x="1107" y="1376"/>
                    </a:lnTo>
                    <a:lnTo>
                      <a:pt x="1107" y="1390"/>
                    </a:lnTo>
                    <a:lnTo>
                      <a:pt x="1107" y="1404"/>
                    </a:lnTo>
                    <a:lnTo>
                      <a:pt x="1107" y="1418"/>
                    </a:lnTo>
                    <a:lnTo>
                      <a:pt x="1107" y="1432"/>
                    </a:lnTo>
                    <a:lnTo>
                      <a:pt x="1092" y="1432"/>
                    </a:lnTo>
                    <a:lnTo>
                      <a:pt x="1092" y="1447"/>
                    </a:lnTo>
                    <a:lnTo>
                      <a:pt x="1078" y="1461"/>
                    </a:lnTo>
                    <a:lnTo>
                      <a:pt x="1078" y="1475"/>
                    </a:lnTo>
                    <a:lnTo>
                      <a:pt x="1078" y="1489"/>
                    </a:lnTo>
                    <a:lnTo>
                      <a:pt x="1078" y="1518"/>
                    </a:lnTo>
                    <a:lnTo>
                      <a:pt x="1078" y="1546"/>
                    </a:lnTo>
                    <a:lnTo>
                      <a:pt x="1078" y="1560"/>
                    </a:lnTo>
                    <a:lnTo>
                      <a:pt x="1064" y="1560"/>
                    </a:lnTo>
                    <a:lnTo>
                      <a:pt x="1064" y="1574"/>
                    </a:lnTo>
                    <a:lnTo>
                      <a:pt x="1064" y="1588"/>
                    </a:lnTo>
                    <a:lnTo>
                      <a:pt x="1064" y="1631"/>
                    </a:lnTo>
                    <a:lnTo>
                      <a:pt x="1036" y="1631"/>
                    </a:lnTo>
                    <a:lnTo>
                      <a:pt x="993" y="1617"/>
                    </a:lnTo>
                    <a:lnTo>
                      <a:pt x="965" y="1617"/>
                    </a:lnTo>
                    <a:lnTo>
                      <a:pt x="951" y="1617"/>
                    </a:lnTo>
                    <a:lnTo>
                      <a:pt x="951" y="1603"/>
                    </a:lnTo>
                    <a:lnTo>
                      <a:pt x="880" y="1588"/>
                    </a:lnTo>
                    <a:lnTo>
                      <a:pt x="866" y="1588"/>
                    </a:lnTo>
                    <a:lnTo>
                      <a:pt x="851" y="1588"/>
                    </a:lnTo>
                    <a:lnTo>
                      <a:pt x="837" y="1574"/>
                    </a:lnTo>
                    <a:lnTo>
                      <a:pt x="823" y="1574"/>
                    </a:lnTo>
                    <a:lnTo>
                      <a:pt x="809" y="1560"/>
                    </a:lnTo>
                    <a:lnTo>
                      <a:pt x="795" y="1560"/>
                    </a:lnTo>
                    <a:lnTo>
                      <a:pt x="766" y="1546"/>
                    </a:lnTo>
                    <a:lnTo>
                      <a:pt x="738" y="1532"/>
                    </a:lnTo>
                    <a:lnTo>
                      <a:pt x="724" y="1532"/>
                    </a:lnTo>
                    <a:lnTo>
                      <a:pt x="710" y="1532"/>
                    </a:lnTo>
                    <a:lnTo>
                      <a:pt x="710" y="1518"/>
                    </a:lnTo>
                    <a:lnTo>
                      <a:pt x="695" y="1518"/>
                    </a:lnTo>
                    <a:lnTo>
                      <a:pt x="681" y="1518"/>
                    </a:lnTo>
                    <a:lnTo>
                      <a:pt x="667" y="1518"/>
                    </a:lnTo>
                    <a:lnTo>
                      <a:pt x="653" y="1518"/>
                    </a:lnTo>
                    <a:lnTo>
                      <a:pt x="624" y="1518"/>
                    </a:lnTo>
                    <a:lnTo>
                      <a:pt x="610" y="1518"/>
                    </a:lnTo>
                    <a:lnTo>
                      <a:pt x="596" y="1503"/>
                    </a:lnTo>
                    <a:lnTo>
                      <a:pt x="582" y="1503"/>
                    </a:lnTo>
                    <a:lnTo>
                      <a:pt x="568" y="1503"/>
                    </a:lnTo>
                    <a:lnTo>
                      <a:pt x="554" y="1503"/>
                    </a:lnTo>
                    <a:lnTo>
                      <a:pt x="539" y="1503"/>
                    </a:lnTo>
                    <a:lnTo>
                      <a:pt x="525" y="1503"/>
                    </a:lnTo>
                    <a:lnTo>
                      <a:pt x="511" y="1489"/>
                    </a:lnTo>
                    <a:lnTo>
                      <a:pt x="483" y="1489"/>
                    </a:lnTo>
                    <a:lnTo>
                      <a:pt x="454" y="1489"/>
                    </a:lnTo>
                    <a:lnTo>
                      <a:pt x="440" y="1489"/>
                    </a:lnTo>
                    <a:lnTo>
                      <a:pt x="426" y="1489"/>
                    </a:lnTo>
                    <a:lnTo>
                      <a:pt x="383" y="1475"/>
                    </a:lnTo>
                    <a:lnTo>
                      <a:pt x="270" y="1461"/>
                    </a:lnTo>
                    <a:lnTo>
                      <a:pt x="270" y="1447"/>
                    </a:lnTo>
                    <a:lnTo>
                      <a:pt x="241" y="1418"/>
                    </a:lnTo>
                    <a:lnTo>
                      <a:pt x="227" y="1404"/>
                    </a:lnTo>
                    <a:lnTo>
                      <a:pt x="227" y="1390"/>
                    </a:lnTo>
                    <a:lnTo>
                      <a:pt x="227" y="1447"/>
                    </a:lnTo>
                    <a:lnTo>
                      <a:pt x="213" y="1461"/>
                    </a:lnTo>
                    <a:lnTo>
                      <a:pt x="227" y="1461"/>
                    </a:lnTo>
                    <a:lnTo>
                      <a:pt x="227" y="1475"/>
                    </a:lnTo>
                    <a:lnTo>
                      <a:pt x="227" y="1489"/>
                    </a:lnTo>
                    <a:lnTo>
                      <a:pt x="227" y="1503"/>
                    </a:lnTo>
                    <a:lnTo>
                      <a:pt x="213" y="1489"/>
                    </a:lnTo>
                    <a:lnTo>
                      <a:pt x="199" y="1489"/>
                    </a:lnTo>
                    <a:lnTo>
                      <a:pt x="185" y="1489"/>
                    </a:lnTo>
                    <a:lnTo>
                      <a:pt x="171" y="1489"/>
                    </a:lnTo>
                    <a:lnTo>
                      <a:pt x="128" y="1489"/>
                    </a:lnTo>
                    <a:lnTo>
                      <a:pt x="114" y="1489"/>
                    </a:lnTo>
                    <a:lnTo>
                      <a:pt x="100" y="1489"/>
                    </a:lnTo>
                    <a:lnTo>
                      <a:pt x="0" y="1489"/>
                    </a:lnTo>
                    <a:lnTo>
                      <a:pt x="0" y="1475"/>
                    </a:lnTo>
                    <a:lnTo>
                      <a:pt x="0" y="1461"/>
                    </a:lnTo>
                    <a:lnTo>
                      <a:pt x="15" y="1276"/>
                    </a:lnTo>
                    <a:lnTo>
                      <a:pt x="15" y="1248"/>
                    </a:lnTo>
                    <a:lnTo>
                      <a:pt x="15" y="1191"/>
                    </a:lnTo>
                    <a:lnTo>
                      <a:pt x="15" y="1177"/>
                    </a:lnTo>
                    <a:lnTo>
                      <a:pt x="15" y="1163"/>
                    </a:lnTo>
                    <a:lnTo>
                      <a:pt x="29" y="1149"/>
                    </a:lnTo>
                    <a:lnTo>
                      <a:pt x="29" y="1135"/>
                    </a:lnTo>
                    <a:lnTo>
                      <a:pt x="29" y="1120"/>
                    </a:lnTo>
                    <a:lnTo>
                      <a:pt x="29" y="1106"/>
                    </a:lnTo>
                    <a:lnTo>
                      <a:pt x="29" y="1092"/>
                    </a:lnTo>
                    <a:lnTo>
                      <a:pt x="43" y="1078"/>
                    </a:lnTo>
                    <a:lnTo>
                      <a:pt x="43" y="1064"/>
                    </a:lnTo>
                    <a:lnTo>
                      <a:pt x="43" y="1049"/>
                    </a:lnTo>
                    <a:lnTo>
                      <a:pt x="43" y="1035"/>
                    </a:lnTo>
                    <a:lnTo>
                      <a:pt x="57" y="1021"/>
                    </a:lnTo>
                    <a:lnTo>
                      <a:pt x="57" y="1007"/>
                    </a:lnTo>
                    <a:lnTo>
                      <a:pt x="57" y="993"/>
                    </a:lnTo>
                    <a:lnTo>
                      <a:pt x="57" y="979"/>
                    </a:lnTo>
                    <a:lnTo>
                      <a:pt x="57" y="964"/>
                    </a:lnTo>
                    <a:lnTo>
                      <a:pt x="43" y="950"/>
                    </a:lnTo>
                    <a:lnTo>
                      <a:pt x="43" y="936"/>
                    </a:lnTo>
                    <a:lnTo>
                      <a:pt x="43" y="922"/>
                    </a:lnTo>
                    <a:lnTo>
                      <a:pt x="29" y="908"/>
                    </a:lnTo>
                    <a:lnTo>
                      <a:pt x="29" y="893"/>
                    </a:lnTo>
                    <a:lnTo>
                      <a:pt x="29" y="879"/>
                    </a:lnTo>
                    <a:lnTo>
                      <a:pt x="29" y="865"/>
                    </a:lnTo>
                    <a:lnTo>
                      <a:pt x="15" y="851"/>
                    </a:lnTo>
                    <a:lnTo>
                      <a:pt x="15" y="837"/>
                    </a:lnTo>
                    <a:lnTo>
                      <a:pt x="15" y="823"/>
                    </a:lnTo>
                    <a:lnTo>
                      <a:pt x="0" y="808"/>
                    </a:lnTo>
                    <a:lnTo>
                      <a:pt x="15" y="808"/>
                    </a:lnTo>
                    <a:lnTo>
                      <a:pt x="29" y="808"/>
                    </a:lnTo>
                    <a:lnTo>
                      <a:pt x="43" y="808"/>
                    </a:lnTo>
                    <a:lnTo>
                      <a:pt x="57" y="808"/>
                    </a:lnTo>
                    <a:lnTo>
                      <a:pt x="71" y="766"/>
                    </a:lnTo>
                    <a:lnTo>
                      <a:pt x="71" y="752"/>
                    </a:lnTo>
                    <a:lnTo>
                      <a:pt x="85" y="752"/>
                    </a:lnTo>
                    <a:lnTo>
                      <a:pt x="85" y="737"/>
                    </a:lnTo>
                    <a:lnTo>
                      <a:pt x="85" y="723"/>
                    </a:lnTo>
                    <a:lnTo>
                      <a:pt x="85" y="709"/>
                    </a:lnTo>
                    <a:lnTo>
                      <a:pt x="85" y="695"/>
                    </a:lnTo>
                    <a:lnTo>
                      <a:pt x="100" y="681"/>
                    </a:lnTo>
                    <a:lnTo>
                      <a:pt x="100" y="666"/>
                    </a:lnTo>
                    <a:lnTo>
                      <a:pt x="100" y="652"/>
                    </a:lnTo>
                    <a:lnTo>
                      <a:pt x="100" y="638"/>
                    </a:lnTo>
                    <a:lnTo>
                      <a:pt x="100" y="624"/>
                    </a:lnTo>
                    <a:lnTo>
                      <a:pt x="100" y="596"/>
                    </a:lnTo>
                    <a:lnTo>
                      <a:pt x="114" y="581"/>
                    </a:lnTo>
                    <a:lnTo>
                      <a:pt x="114" y="567"/>
                    </a:lnTo>
                    <a:lnTo>
                      <a:pt x="114" y="553"/>
                    </a:lnTo>
                    <a:lnTo>
                      <a:pt x="114" y="539"/>
                    </a:lnTo>
                    <a:lnTo>
                      <a:pt x="100" y="539"/>
                    </a:lnTo>
                    <a:lnTo>
                      <a:pt x="100" y="525"/>
                    </a:lnTo>
                    <a:lnTo>
                      <a:pt x="100" y="510"/>
                    </a:lnTo>
                    <a:lnTo>
                      <a:pt x="85" y="496"/>
                    </a:lnTo>
                    <a:lnTo>
                      <a:pt x="85" y="482"/>
                    </a:lnTo>
                    <a:lnTo>
                      <a:pt x="100" y="468"/>
                    </a:lnTo>
                    <a:lnTo>
                      <a:pt x="100" y="454"/>
                    </a:lnTo>
                    <a:lnTo>
                      <a:pt x="100" y="440"/>
                    </a:lnTo>
                    <a:lnTo>
                      <a:pt x="100" y="425"/>
                    </a:lnTo>
                    <a:lnTo>
                      <a:pt x="100" y="411"/>
                    </a:lnTo>
                    <a:lnTo>
                      <a:pt x="85" y="411"/>
                    </a:lnTo>
                    <a:lnTo>
                      <a:pt x="85" y="397"/>
                    </a:lnTo>
                    <a:lnTo>
                      <a:pt x="85" y="383"/>
                    </a:lnTo>
                    <a:lnTo>
                      <a:pt x="85" y="369"/>
                    </a:lnTo>
                    <a:lnTo>
                      <a:pt x="85" y="354"/>
                    </a:lnTo>
                    <a:lnTo>
                      <a:pt x="85" y="340"/>
                    </a:lnTo>
                    <a:lnTo>
                      <a:pt x="85" y="326"/>
                    </a:lnTo>
                    <a:lnTo>
                      <a:pt x="85" y="312"/>
                    </a:lnTo>
                    <a:lnTo>
                      <a:pt x="71" y="312"/>
                    </a:lnTo>
                    <a:lnTo>
                      <a:pt x="71" y="298"/>
                    </a:lnTo>
                    <a:lnTo>
                      <a:pt x="85" y="298"/>
                    </a:lnTo>
                    <a:lnTo>
                      <a:pt x="100" y="298"/>
                    </a:lnTo>
                    <a:lnTo>
                      <a:pt x="128" y="298"/>
                    </a:lnTo>
                    <a:lnTo>
                      <a:pt x="142" y="298"/>
                    </a:lnTo>
                    <a:lnTo>
                      <a:pt x="142" y="284"/>
                    </a:lnTo>
                    <a:lnTo>
                      <a:pt x="156" y="269"/>
                    </a:lnTo>
                    <a:lnTo>
                      <a:pt x="171" y="255"/>
                    </a:lnTo>
                    <a:lnTo>
                      <a:pt x="199" y="227"/>
                    </a:lnTo>
                    <a:lnTo>
                      <a:pt x="213" y="213"/>
                    </a:lnTo>
                    <a:lnTo>
                      <a:pt x="227" y="198"/>
                    </a:lnTo>
                    <a:lnTo>
                      <a:pt x="241" y="184"/>
                    </a:lnTo>
                    <a:lnTo>
                      <a:pt x="241" y="170"/>
                    </a:lnTo>
                    <a:lnTo>
                      <a:pt x="256" y="156"/>
                    </a:lnTo>
                    <a:lnTo>
                      <a:pt x="270" y="156"/>
                    </a:lnTo>
                    <a:lnTo>
                      <a:pt x="284" y="113"/>
                    </a:lnTo>
                    <a:lnTo>
                      <a:pt x="298" y="99"/>
                    </a:lnTo>
                    <a:lnTo>
                      <a:pt x="312" y="85"/>
                    </a:lnTo>
                    <a:lnTo>
                      <a:pt x="327" y="71"/>
                    </a:lnTo>
                    <a:lnTo>
                      <a:pt x="355" y="57"/>
                    </a:lnTo>
                    <a:lnTo>
                      <a:pt x="355" y="42"/>
                    </a:lnTo>
                    <a:lnTo>
                      <a:pt x="369" y="42"/>
                    </a:lnTo>
                    <a:lnTo>
                      <a:pt x="383" y="28"/>
                    </a:lnTo>
                    <a:lnTo>
                      <a:pt x="397" y="28"/>
                    </a:lnTo>
                    <a:lnTo>
                      <a:pt x="412" y="14"/>
                    </a:lnTo>
                    <a:lnTo>
                      <a:pt x="426" y="14"/>
                    </a:lnTo>
                    <a:lnTo>
                      <a:pt x="440" y="0"/>
                    </a:lnTo>
                    <a:lnTo>
                      <a:pt x="454" y="0"/>
                    </a:lnTo>
                    <a:lnTo>
                      <a:pt x="468" y="0"/>
                    </a:lnTo>
                    <a:lnTo>
                      <a:pt x="497" y="0"/>
                    </a:lnTo>
                    <a:lnTo>
                      <a:pt x="525" y="0"/>
                    </a:lnTo>
                    <a:lnTo>
                      <a:pt x="539" y="0"/>
                    </a:lnTo>
                    <a:close/>
                  </a:path>
                </a:pathLst>
              </a:custGeom>
              <a:noFill/>
              <a:ln w="0" cap="flat">
                <a:solidFill>
                  <a:srgbClr val="000000"/>
                </a:solidFill>
                <a:prstDash val="solid"/>
                <a:round/>
                <a:headEnd/>
                <a:tailEnd/>
              </a:ln>
              <a:extLst>
                <a:ext uri="{909E8E84-426E-40DD-AFC4-6F175D3DCCD1}">
                  <a14:hiddenFill xmlns="" xmlns:a14="http://schemas.microsoft.com/office/drawing/2010/main">
                    <a:solidFill>
                      <a:srgbClr val="FFFFFF"/>
                    </a:solidFill>
                  </a14:hiddenFill>
                </a:ext>
              </a:extLst>
            </p:spPr>
            <p:txBody>
              <a:bodyPr/>
              <a:lstStyle/>
              <a:p>
                <a:endParaRPr lang="ja-JP" altLang="en-US"/>
              </a:p>
            </p:txBody>
          </p:sp>
          <p:sp>
            <p:nvSpPr>
              <p:cNvPr id="40075" name="Freeform 175" descr="50%"/>
              <p:cNvSpPr>
                <a:spLocks noChangeAspect="1"/>
              </p:cNvSpPr>
              <p:nvPr/>
            </p:nvSpPr>
            <p:spPr bwMode="auto">
              <a:xfrm>
                <a:off x="13364" y="8054"/>
                <a:ext cx="672" cy="664"/>
              </a:xfrm>
              <a:custGeom>
                <a:avLst/>
                <a:gdLst>
                  <a:gd name="T0" fmla="*/ 0 w 1460"/>
                  <a:gd name="T1" fmla="*/ 0 h 1447"/>
                  <a:gd name="T2" fmla="*/ 0 w 1460"/>
                  <a:gd name="T3" fmla="*/ 0 h 1447"/>
                  <a:gd name="T4" fmla="*/ 0 w 1460"/>
                  <a:gd name="T5" fmla="*/ 0 h 1447"/>
                  <a:gd name="T6" fmla="*/ 0 w 1460"/>
                  <a:gd name="T7" fmla="*/ 0 h 1447"/>
                  <a:gd name="T8" fmla="*/ 0 w 1460"/>
                  <a:gd name="T9" fmla="*/ 0 h 1447"/>
                  <a:gd name="T10" fmla="*/ 0 w 1460"/>
                  <a:gd name="T11" fmla="*/ 0 h 1447"/>
                  <a:gd name="T12" fmla="*/ 0 w 1460"/>
                  <a:gd name="T13" fmla="*/ 0 h 1447"/>
                  <a:gd name="T14" fmla="*/ 0 w 1460"/>
                  <a:gd name="T15" fmla="*/ 0 h 1447"/>
                  <a:gd name="T16" fmla="*/ 0 w 1460"/>
                  <a:gd name="T17" fmla="*/ 0 h 1447"/>
                  <a:gd name="T18" fmla="*/ 0 w 1460"/>
                  <a:gd name="T19" fmla="*/ 0 h 1447"/>
                  <a:gd name="T20" fmla="*/ 0 w 1460"/>
                  <a:gd name="T21" fmla="*/ 0 h 1447"/>
                  <a:gd name="T22" fmla="*/ 0 w 1460"/>
                  <a:gd name="T23" fmla="*/ 0 h 1447"/>
                  <a:gd name="T24" fmla="*/ 0 w 1460"/>
                  <a:gd name="T25" fmla="*/ 0 h 1447"/>
                  <a:gd name="T26" fmla="*/ 0 w 1460"/>
                  <a:gd name="T27" fmla="*/ 0 h 1447"/>
                  <a:gd name="T28" fmla="*/ 0 w 1460"/>
                  <a:gd name="T29" fmla="*/ 0 h 1447"/>
                  <a:gd name="T30" fmla="*/ 0 w 1460"/>
                  <a:gd name="T31" fmla="*/ 0 h 1447"/>
                  <a:gd name="T32" fmla="*/ 0 w 1460"/>
                  <a:gd name="T33" fmla="*/ 0 h 1447"/>
                  <a:gd name="T34" fmla="*/ 0 w 1460"/>
                  <a:gd name="T35" fmla="*/ 0 h 1447"/>
                  <a:gd name="T36" fmla="*/ 0 w 1460"/>
                  <a:gd name="T37" fmla="*/ 0 h 1447"/>
                  <a:gd name="T38" fmla="*/ 0 w 1460"/>
                  <a:gd name="T39" fmla="*/ 0 h 1447"/>
                  <a:gd name="T40" fmla="*/ 0 w 1460"/>
                  <a:gd name="T41" fmla="*/ 0 h 1447"/>
                  <a:gd name="T42" fmla="*/ 0 w 1460"/>
                  <a:gd name="T43" fmla="*/ 0 h 1447"/>
                  <a:gd name="T44" fmla="*/ 0 w 1460"/>
                  <a:gd name="T45" fmla="*/ 0 h 1447"/>
                  <a:gd name="T46" fmla="*/ 0 w 1460"/>
                  <a:gd name="T47" fmla="*/ 0 h 1447"/>
                  <a:gd name="T48" fmla="*/ 0 w 1460"/>
                  <a:gd name="T49" fmla="*/ 0 h 1447"/>
                  <a:gd name="T50" fmla="*/ 0 w 1460"/>
                  <a:gd name="T51" fmla="*/ 0 h 1447"/>
                  <a:gd name="T52" fmla="*/ 0 w 1460"/>
                  <a:gd name="T53" fmla="*/ 0 h 1447"/>
                  <a:gd name="T54" fmla="*/ 0 w 1460"/>
                  <a:gd name="T55" fmla="*/ 0 h 1447"/>
                  <a:gd name="T56" fmla="*/ 0 w 1460"/>
                  <a:gd name="T57" fmla="*/ 0 h 1447"/>
                  <a:gd name="T58" fmla="*/ 0 w 1460"/>
                  <a:gd name="T59" fmla="*/ 0 h 1447"/>
                  <a:gd name="T60" fmla="*/ 0 w 1460"/>
                  <a:gd name="T61" fmla="*/ 0 h 1447"/>
                  <a:gd name="T62" fmla="*/ 0 w 1460"/>
                  <a:gd name="T63" fmla="*/ 0 h 1447"/>
                  <a:gd name="T64" fmla="*/ 0 w 1460"/>
                  <a:gd name="T65" fmla="*/ 0 h 1447"/>
                  <a:gd name="T66" fmla="*/ 0 w 1460"/>
                  <a:gd name="T67" fmla="*/ 0 h 1447"/>
                  <a:gd name="T68" fmla="*/ 0 w 1460"/>
                  <a:gd name="T69" fmla="*/ 0 h 1447"/>
                  <a:gd name="T70" fmla="*/ 0 w 1460"/>
                  <a:gd name="T71" fmla="*/ 0 h 1447"/>
                  <a:gd name="T72" fmla="*/ 0 w 1460"/>
                  <a:gd name="T73" fmla="*/ 0 h 1447"/>
                  <a:gd name="T74" fmla="*/ 0 w 1460"/>
                  <a:gd name="T75" fmla="*/ 0 h 1447"/>
                  <a:gd name="T76" fmla="*/ 0 w 1460"/>
                  <a:gd name="T77" fmla="*/ 0 h 1447"/>
                  <a:gd name="T78" fmla="*/ 0 w 1460"/>
                  <a:gd name="T79" fmla="*/ 0 h 1447"/>
                  <a:gd name="T80" fmla="*/ 0 w 1460"/>
                  <a:gd name="T81" fmla="*/ 0 h 1447"/>
                  <a:gd name="T82" fmla="*/ 0 w 1460"/>
                  <a:gd name="T83" fmla="*/ 0 h 1447"/>
                  <a:gd name="T84" fmla="*/ 0 w 1460"/>
                  <a:gd name="T85" fmla="*/ 0 h 1447"/>
                  <a:gd name="T86" fmla="*/ 0 w 1460"/>
                  <a:gd name="T87" fmla="*/ 0 h 1447"/>
                  <a:gd name="T88" fmla="*/ 0 w 1460"/>
                  <a:gd name="T89" fmla="*/ 0 h 1447"/>
                  <a:gd name="T90" fmla="*/ 0 w 1460"/>
                  <a:gd name="T91" fmla="*/ 0 h 1447"/>
                  <a:gd name="T92" fmla="*/ 0 w 1460"/>
                  <a:gd name="T93" fmla="*/ 0 h 1447"/>
                  <a:gd name="T94" fmla="*/ 0 w 1460"/>
                  <a:gd name="T95" fmla="*/ 0 h 1447"/>
                  <a:gd name="T96" fmla="*/ 0 w 1460"/>
                  <a:gd name="T97" fmla="*/ 0 h 1447"/>
                  <a:gd name="T98" fmla="*/ 0 w 1460"/>
                  <a:gd name="T99" fmla="*/ 0 h 1447"/>
                  <a:gd name="T100" fmla="*/ 0 w 1460"/>
                  <a:gd name="T101" fmla="*/ 0 h 1447"/>
                  <a:gd name="T102" fmla="*/ 0 w 1460"/>
                  <a:gd name="T103" fmla="*/ 0 h 1447"/>
                  <a:gd name="T104" fmla="*/ 0 w 1460"/>
                  <a:gd name="T105" fmla="*/ 0 h 1447"/>
                  <a:gd name="T106" fmla="*/ 0 w 1460"/>
                  <a:gd name="T107" fmla="*/ 0 h 1447"/>
                  <a:gd name="T108" fmla="*/ 0 w 1460"/>
                  <a:gd name="T109" fmla="*/ 0 h 1447"/>
                  <a:gd name="T110" fmla="*/ 0 w 1460"/>
                  <a:gd name="T111" fmla="*/ 0 h 1447"/>
                  <a:gd name="T112" fmla="*/ 0 w 1460"/>
                  <a:gd name="T113" fmla="*/ 0 h 1447"/>
                  <a:gd name="T114" fmla="*/ 0 w 1460"/>
                  <a:gd name="T115" fmla="*/ 0 h 1447"/>
                  <a:gd name="T116" fmla="*/ 0 w 1460"/>
                  <a:gd name="T117" fmla="*/ 0 h 1447"/>
                  <a:gd name="T118" fmla="*/ 0 w 1460"/>
                  <a:gd name="T119" fmla="*/ 0 h 1447"/>
                  <a:gd name="T120" fmla="*/ 0 w 1460"/>
                  <a:gd name="T121" fmla="*/ 0 h 1447"/>
                  <a:gd name="T122" fmla="*/ 0 w 1460"/>
                  <a:gd name="T123" fmla="*/ 0 h 1447"/>
                  <a:gd name="T124" fmla="*/ 0 w 1460"/>
                  <a:gd name="T125" fmla="*/ 0 h 1447"/>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460"/>
                  <a:gd name="T190" fmla="*/ 0 h 1447"/>
                  <a:gd name="T191" fmla="*/ 1460 w 1460"/>
                  <a:gd name="T192" fmla="*/ 1447 h 1447"/>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460" h="1447">
                    <a:moveTo>
                      <a:pt x="609" y="14"/>
                    </a:moveTo>
                    <a:lnTo>
                      <a:pt x="624" y="14"/>
                    </a:lnTo>
                    <a:lnTo>
                      <a:pt x="638" y="14"/>
                    </a:lnTo>
                    <a:lnTo>
                      <a:pt x="652" y="14"/>
                    </a:lnTo>
                    <a:lnTo>
                      <a:pt x="666" y="14"/>
                    </a:lnTo>
                    <a:lnTo>
                      <a:pt x="680" y="14"/>
                    </a:lnTo>
                    <a:lnTo>
                      <a:pt x="695" y="14"/>
                    </a:lnTo>
                    <a:lnTo>
                      <a:pt x="709" y="14"/>
                    </a:lnTo>
                    <a:lnTo>
                      <a:pt x="723" y="14"/>
                    </a:lnTo>
                    <a:lnTo>
                      <a:pt x="723" y="29"/>
                    </a:lnTo>
                    <a:lnTo>
                      <a:pt x="723" y="14"/>
                    </a:lnTo>
                    <a:lnTo>
                      <a:pt x="737" y="14"/>
                    </a:lnTo>
                    <a:lnTo>
                      <a:pt x="737" y="29"/>
                    </a:lnTo>
                    <a:lnTo>
                      <a:pt x="780" y="29"/>
                    </a:lnTo>
                    <a:lnTo>
                      <a:pt x="794" y="29"/>
                    </a:lnTo>
                    <a:lnTo>
                      <a:pt x="808" y="29"/>
                    </a:lnTo>
                    <a:lnTo>
                      <a:pt x="822" y="29"/>
                    </a:lnTo>
                    <a:lnTo>
                      <a:pt x="851" y="29"/>
                    </a:lnTo>
                    <a:lnTo>
                      <a:pt x="865" y="29"/>
                    </a:lnTo>
                    <a:lnTo>
                      <a:pt x="879" y="29"/>
                    </a:lnTo>
                    <a:lnTo>
                      <a:pt x="893" y="43"/>
                    </a:lnTo>
                    <a:lnTo>
                      <a:pt x="907" y="43"/>
                    </a:lnTo>
                    <a:lnTo>
                      <a:pt x="922" y="43"/>
                    </a:lnTo>
                    <a:lnTo>
                      <a:pt x="950" y="43"/>
                    </a:lnTo>
                    <a:lnTo>
                      <a:pt x="964" y="43"/>
                    </a:lnTo>
                    <a:lnTo>
                      <a:pt x="978" y="43"/>
                    </a:lnTo>
                    <a:lnTo>
                      <a:pt x="992" y="43"/>
                    </a:lnTo>
                    <a:lnTo>
                      <a:pt x="1021" y="57"/>
                    </a:lnTo>
                    <a:lnTo>
                      <a:pt x="1035" y="57"/>
                    </a:lnTo>
                    <a:lnTo>
                      <a:pt x="1049" y="57"/>
                    </a:lnTo>
                    <a:lnTo>
                      <a:pt x="1063" y="57"/>
                    </a:lnTo>
                    <a:lnTo>
                      <a:pt x="1078" y="57"/>
                    </a:lnTo>
                    <a:lnTo>
                      <a:pt x="1092" y="57"/>
                    </a:lnTo>
                    <a:lnTo>
                      <a:pt x="1106" y="57"/>
                    </a:lnTo>
                    <a:lnTo>
                      <a:pt x="1120" y="57"/>
                    </a:lnTo>
                    <a:lnTo>
                      <a:pt x="1134" y="57"/>
                    </a:lnTo>
                    <a:lnTo>
                      <a:pt x="1148" y="57"/>
                    </a:lnTo>
                    <a:lnTo>
                      <a:pt x="1163" y="71"/>
                    </a:lnTo>
                    <a:lnTo>
                      <a:pt x="1177" y="71"/>
                    </a:lnTo>
                    <a:lnTo>
                      <a:pt x="1191" y="71"/>
                    </a:lnTo>
                    <a:lnTo>
                      <a:pt x="1205" y="71"/>
                    </a:lnTo>
                    <a:lnTo>
                      <a:pt x="1205" y="100"/>
                    </a:lnTo>
                    <a:lnTo>
                      <a:pt x="1219" y="100"/>
                    </a:lnTo>
                    <a:lnTo>
                      <a:pt x="1234" y="100"/>
                    </a:lnTo>
                    <a:lnTo>
                      <a:pt x="1248" y="114"/>
                    </a:lnTo>
                    <a:lnTo>
                      <a:pt x="1262" y="114"/>
                    </a:lnTo>
                    <a:lnTo>
                      <a:pt x="1276" y="114"/>
                    </a:lnTo>
                    <a:lnTo>
                      <a:pt x="1276" y="128"/>
                    </a:lnTo>
                    <a:lnTo>
                      <a:pt x="1290" y="128"/>
                    </a:lnTo>
                    <a:lnTo>
                      <a:pt x="1304" y="128"/>
                    </a:lnTo>
                    <a:lnTo>
                      <a:pt x="1319" y="128"/>
                    </a:lnTo>
                    <a:lnTo>
                      <a:pt x="1333" y="128"/>
                    </a:lnTo>
                    <a:lnTo>
                      <a:pt x="1347" y="128"/>
                    </a:lnTo>
                    <a:lnTo>
                      <a:pt x="1347" y="142"/>
                    </a:lnTo>
                    <a:lnTo>
                      <a:pt x="1361" y="142"/>
                    </a:lnTo>
                    <a:lnTo>
                      <a:pt x="1361" y="156"/>
                    </a:lnTo>
                    <a:lnTo>
                      <a:pt x="1361" y="170"/>
                    </a:lnTo>
                    <a:lnTo>
                      <a:pt x="1361" y="156"/>
                    </a:lnTo>
                    <a:lnTo>
                      <a:pt x="1361" y="170"/>
                    </a:lnTo>
                    <a:lnTo>
                      <a:pt x="1361" y="185"/>
                    </a:lnTo>
                    <a:lnTo>
                      <a:pt x="1361" y="199"/>
                    </a:lnTo>
                    <a:lnTo>
                      <a:pt x="1347" y="199"/>
                    </a:lnTo>
                    <a:lnTo>
                      <a:pt x="1347" y="213"/>
                    </a:lnTo>
                    <a:lnTo>
                      <a:pt x="1347" y="227"/>
                    </a:lnTo>
                    <a:lnTo>
                      <a:pt x="1361" y="227"/>
                    </a:lnTo>
                    <a:lnTo>
                      <a:pt x="1361" y="241"/>
                    </a:lnTo>
                    <a:lnTo>
                      <a:pt x="1361" y="256"/>
                    </a:lnTo>
                    <a:lnTo>
                      <a:pt x="1361" y="270"/>
                    </a:lnTo>
                    <a:lnTo>
                      <a:pt x="1361" y="284"/>
                    </a:lnTo>
                    <a:lnTo>
                      <a:pt x="1375" y="284"/>
                    </a:lnTo>
                    <a:lnTo>
                      <a:pt x="1375" y="298"/>
                    </a:lnTo>
                    <a:lnTo>
                      <a:pt x="1375" y="312"/>
                    </a:lnTo>
                    <a:lnTo>
                      <a:pt x="1375" y="326"/>
                    </a:lnTo>
                    <a:lnTo>
                      <a:pt x="1390" y="326"/>
                    </a:lnTo>
                    <a:lnTo>
                      <a:pt x="1404" y="326"/>
                    </a:lnTo>
                    <a:lnTo>
                      <a:pt x="1418" y="326"/>
                    </a:lnTo>
                    <a:lnTo>
                      <a:pt x="1432" y="326"/>
                    </a:lnTo>
                    <a:lnTo>
                      <a:pt x="1446" y="326"/>
                    </a:lnTo>
                    <a:lnTo>
                      <a:pt x="1460" y="326"/>
                    </a:lnTo>
                    <a:lnTo>
                      <a:pt x="1460" y="341"/>
                    </a:lnTo>
                    <a:lnTo>
                      <a:pt x="1460" y="355"/>
                    </a:lnTo>
                    <a:lnTo>
                      <a:pt x="1460" y="369"/>
                    </a:lnTo>
                    <a:lnTo>
                      <a:pt x="1460" y="383"/>
                    </a:lnTo>
                    <a:lnTo>
                      <a:pt x="1460" y="397"/>
                    </a:lnTo>
                    <a:lnTo>
                      <a:pt x="1460" y="412"/>
                    </a:lnTo>
                    <a:lnTo>
                      <a:pt x="1432" y="412"/>
                    </a:lnTo>
                    <a:lnTo>
                      <a:pt x="1418" y="412"/>
                    </a:lnTo>
                    <a:lnTo>
                      <a:pt x="1418" y="426"/>
                    </a:lnTo>
                    <a:lnTo>
                      <a:pt x="1418" y="440"/>
                    </a:lnTo>
                    <a:lnTo>
                      <a:pt x="1418" y="454"/>
                    </a:lnTo>
                    <a:lnTo>
                      <a:pt x="1375" y="454"/>
                    </a:lnTo>
                    <a:lnTo>
                      <a:pt x="1347" y="440"/>
                    </a:lnTo>
                    <a:lnTo>
                      <a:pt x="1347" y="454"/>
                    </a:lnTo>
                    <a:lnTo>
                      <a:pt x="1333" y="454"/>
                    </a:lnTo>
                    <a:lnTo>
                      <a:pt x="1304" y="454"/>
                    </a:lnTo>
                    <a:lnTo>
                      <a:pt x="1304" y="440"/>
                    </a:lnTo>
                    <a:lnTo>
                      <a:pt x="1262" y="440"/>
                    </a:lnTo>
                    <a:lnTo>
                      <a:pt x="1248" y="440"/>
                    </a:lnTo>
                    <a:lnTo>
                      <a:pt x="1248" y="454"/>
                    </a:lnTo>
                    <a:lnTo>
                      <a:pt x="1248" y="468"/>
                    </a:lnTo>
                    <a:lnTo>
                      <a:pt x="1248" y="483"/>
                    </a:lnTo>
                    <a:lnTo>
                      <a:pt x="1276" y="483"/>
                    </a:lnTo>
                    <a:lnTo>
                      <a:pt x="1276" y="497"/>
                    </a:lnTo>
                    <a:lnTo>
                      <a:pt x="1276" y="511"/>
                    </a:lnTo>
                    <a:lnTo>
                      <a:pt x="1276" y="525"/>
                    </a:lnTo>
                    <a:lnTo>
                      <a:pt x="1276" y="539"/>
                    </a:lnTo>
                    <a:lnTo>
                      <a:pt x="1276" y="553"/>
                    </a:lnTo>
                    <a:lnTo>
                      <a:pt x="1276" y="568"/>
                    </a:lnTo>
                    <a:lnTo>
                      <a:pt x="1333" y="568"/>
                    </a:lnTo>
                    <a:lnTo>
                      <a:pt x="1375" y="568"/>
                    </a:lnTo>
                    <a:lnTo>
                      <a:pt x="1375" y="624"/>
                    </a:lnTo>
                    <a:lnTo>
                      <a:pt x="1375" y="639"/>
                    </a:lnTo>
                    <a:lnTo>
                      <a:pt x="1375" y="653"/>
                    </a:lnTo>
                    <a:lnTo>
                      <a:pt x="1375" y="695"/>
                    </a:lnTo>
                    <a:lnTo>
                      <a:pt x="1333" y="695"/>
                    </a:lnTo>
                    <a:lnTo>
                      <a:pt x="1333" y="738"/>
                    </a:lnTo>
                    <a:lnTo>
                      <a:pt x="1333" y="780"/>
                    </a:lnTo>
                    <a:lnTo>
                      <a:pt x="1333" y="809"/>
                    </a:lnTo>
                    <a:lnTo>
                      <a:pt x="1333" y="823"/>
                    </a:lnTo>
                    <a:lnTo>
                      <a:pt x="1333" y="837"/>
                    </a:lnTo>
                    <a:lnTo>
                      <a:pt x="1333" y="851"/>
                    </a:lnTo>
                    <a:lnTo>
                      <a:pt x="1333" y="865"/>
                    </a:lnTo>
                    <a:lnTo>
                      <a:pt x="1333" y="880"/>
                    </a:lnTo>
                    <a:lnTo>
                      <a:pt x="1333" y="894"/>
                    </a:lnTo>
                    <a:lnTo>
                      <a:pt x="1333" y="936"/>
                    </a:lnTo>
                    <a:lnTo>
                      <a:pt x="1333" y="951"/>
                    </a:lnTo>
                    <a:lnTo>
                      <a:pt x="1347" y="993"/>
                    </a:lnTo>
                    <a:lnTo>
                      <a:pt x="1333" y="993"/>
                    </a:lnTo>
                    <a:lnTo>
                      <a:pt x="1290" y="993"/>
                    </a:lnTo>
                    <a:lnTo>
                      <a:pt x="1248" y="993"/>
                    </a:lnTo>
                    <a:lnTo>
                      <a:pt x="1205" y="993"/>
                    </a:lnTo>
                    <a:lnTo>
                      <a:pt x="1205" y="951"/>
                    </a:lnTo>
                    <a:lnTo>
                      <a:pt x="1120" y="951"/>
                    </a:lnTo>
                    <a:lnTo>
                      <a:pt x="1092" y="951"/>
                    </a:lnTo>
                    <a:lnTo>
                      <a:pt x="1092" y="965"/>
                    </a:lnTo>
                    <a:lnTo>
                      <a:pt x="1092" y="979"/>
                    </a:lnTo>
                    <a:lnTo>
                      <a:pt x="1092" y="993"/>
                    </a:lnTo>
                    <a:lnTo>
                      <a:pt x="1092" y="1007"/>
                    </a:lnTo>
                    <a:lnTo>
                      <a:pt x="1092" y="1022"/>
                    </a:lnTo>
                    <a:lnTo>
                      <a:pt x="1092" y="1036"/>
                    </a:lnTo>
                    <a:lnTo>
                      <a:pt x="1092" y="1050"/>
                    </a:lnTo>
                    <a:lnTo>
                      <a:pt x="1092" y="1064"/>
                    </a:lnTo>
                    <a:lnTo>
                      <a:pt x="1092" y="1078"/>
                    </a:lnTo>
                    <a:lnTo>
                      <a:pt x="1078" y="1078"/>
                    </a:lnTo>
                    <a:lnTo>
                      <a:pt x="1078" y="1121"/>
                    </a:lnTo>
                    <a:lnTo>
                      <a:pt x="1078" y="1135"/>
                    </a:lnTo>
                    <a:lnTo>
                      <a:pt x="1078" y="1206"/>
                    </a:lnTo>
                    <a:lnTo>
                      <a:pt x="1049" y="1206"/>
                    </a:lnTo>
                    <a:lnTo>
                      <a:pt x="1049" y="1220"/>
                    </a:lnTo>
                    <a:lnTo>
                      <a:pt x="1049" y="1234"/>
                    </a:lnTo>
                    <a:lnTo>
                      <a:pt x="1049" y="1248"/>
                    </a:lnTo>
                    <a:lnTo>
                      <a:pt x="1049" y="1263"/>
                    </a:lnTo>
                    <a:lnTo>
                      <a:pt x="1049" y="1277"/>
                    </a:lnTo>
                    <a:lnTo>
                      <a:pt x="1021" y="1277"/>
                    </a:lnTo>
                    <a:lnTo>
                      <a:pt x="1021" y="1291"/>
                    </a:lnTo>
                    <a:lnTo>
                      <a:pt x="1021" y="1305"/>
                    </a:lnTo>
                    <a:lnTo>
                      <a:pt x="1021" y="1319"/>
                    </a:lnTo>
                    <a:lnTo>
                      <a:pt x="1021" y="1334"/>
                    </a:lnTo>
                    <a:lnTo>
                      <a:pt x="1035" y="1319"/>
                    </a:lnTo>
                    <a:lnTo>
                      <a:pt x="1049" y="1319"/>
                    </a:lnTo>
                    <a:lnTo>
                      <a:pt x="1049" y="1334"/>
                    </a:lnTo>
                    <a:lnTo>
                      <a:pt x="1049" y="1348"/>
                    </a:lnTo>
                    <a:lnTo>
                      <a:pt x="1049" y="1362"/>
                    </a:lnTo>
                    <a:lnTo>
                      <a:pt x="1049" y="1376"/>
                    </a:lnTo>
                    <a:lnTo>
                      <a:pt x="1092" y="1376"/>
                    </a:lnTo>
                    <a:lnTo>
                      <a:pt x="1092" y="1390"/>
                    </a:lnTo>
                    <a:lnTo>
                      <a:pt x="1092" y="1405"/>
                    </a:lnTo>
                    <a:lnTo>
                      <a:pt x="1092" y="1419"/>
                    </a:lnTo>
                    <a:lnTo>
                      <a:pt x="1092" y="1433"/>
                    </a:lnTo>
                    <a:lnTo>
                      <a:pt x="1092" y="1447"/>
                    </a:lnTo>
                    <a:lnTo>
                      <a:pt x="1078" y="1447"/>
                    </a:lnTo>
                    <a:lnTo>
                      <a:pt x="1078" y="1433"/>
                    </a:lnTo>
                    <a:lnTo>
                      <a:pt x="1063" y="1433"/>
                    </a:lnTo>
                    <a:lnTo>
                      <a:pt x="1049" y="1447"/>
                    </a:lnTo>
                    <a:lnTo>
                      <a:pt x="1035" y="1447"/>
                    </a:lnTo>
                    <a:lnTo>
                      <a:pt x="1035" y="1433"/>
                    </a:lnTo>
                    <a:lnTo>
                      <a:pt x="1021" y="1433"/>
                    </a:lnTo>
                    <a:lnTo>
                      <a:pt x="1007" y="1433"/>
                    </a:lnTo>
                    <a:lnTo>
                      <a:pt x="992" y="1419"/>
                    </a:lnTo>
                    <a:lnTo>
                      <a:pt x="978" y="1419"/>
                    </a:lnTo>
                    <a:lnTo>
                      <a:pt x="978" y="1405"/>
                    </a:lnTo>
                    <a:lnTo>
                      <a:pt x="950" y="1390"/>
                    </a:lnTo>
                    <a:lnTo>
                      <a:pt x="922" y="1362"/>
                    </a:lnTo>
                    <a:lnTo>
                      <a:pt x="922" y="1348"/>
                    </a:lnTo>
                    <a:lnTo>
                      <a:pt x="907" y="1334"/>
                    </a:lnTo>
                    <a:lnTo>
                      <a:pt x="907" y="1319"/>
                    </a:lnTo>
                    <a:lnTo>
                      <a:pt x="893" y="1319"/>
                    </a:lnTo>
                    <a:lnTo>
                      <a:pt x="851" y="1291"/>
                    </a:lnTo>
                    <a:lnTo>
                      <a:pt x="836" y="1291"/>
                    </a:lnTo>
                    <a:lnTo>
                      <a:pt x="836" y="1277"/>
                    </a:lnTo>
                    <a:lnTo>
                      <a:pt x="822" y="1263"/>
                    </a:lnTo>
                    <a:lnTo>
                      <a:pt x="794" y="1248"/>
                    </a:lnTo>
                    <a:lnTo>
                      <a:pt x="780" y="1234"/>
                    </a:lnTo>
                    <a:lnTo>
                      <a:pt x="780" y="1220"/>
                    </a:lnTo>
                    <a:lnTo>
                      <a:pt x="765" y="1220"/>
                    </a:lnTo>
                    <a:lnTo>
                      <a:pt x="765" y="1206"/>
                    </a:lnTo>
                    <a:lnTo>
                      <a:pt x="751" y="1192"/>
                    </a:lnTo>
                    <a:lnTo>
                      <a:pt x="751" y="1178"/>
                    </a:lnTo>
                    <a:lnTo>
                      <a:pt x="751" y="1163"/>
                    </a:lnTo>
                    <a:lnTo>
                      <a:pt x="751" y="1149"/>
                    </a:lnTo>
                    <a:lnTo>
                      <a:pt x="751" y="1135"/>
                    </a:lnTo>
                    <a:lnTo>
                      <a:pt x="751" y="1121"/>
                    </a:lnTo>
                    <a:lnTo>
                      <a:pt x="765" y="1121"/>
                    </a:lnTo>
                    <a:lnTo>
                      <a:pt x="751" y="1121"/>
                    </a:lnTo>
                    <a:lnTo>
                      <a:pt x="751" y="1107"/>
                    </a:lnTo>
                    <a:lnTo>
                      <a:pt x="723" y="1107"/>
                    </a:lnTo>
                    <a:lnTo>
                      <a:pt x="695" y="1092"/>
                    </a:lnTo>
                    <a:lnTo>
                      <a:pt x="638" y="1092"/>
                    </a:lnTo>
                    <a:lnTo>
                      <a:pt x="624" y="1092"/>
                    </a:lnTo>
                    <a:lnTo>
                      <a:pt x="581" y="1078"/>
                    </a:lnTo>
                    <a:lnTo>
                      <a:pt x="553" y="1078"/>
                    </a:lnTo>
                    <a:lnTo>
                      <a:pt x="539" y="1078"/>
                    </a:lnTo>
                    <a:lnTo>
                      <a:pt x="524" y="1078"/>
                    </a:lnTo>
                    <a:lnTo>
                      <a:pt x="510" y="1078"/>
                    </a:lnTo>
                    <a:lnTo>
                      <a:pt x="482" y="1064"/>
                    </a:lnTo>
                    <a:lnTo>
                      <a:pt x="468" y="1064"/>
                    </a:lnTo>
                    <a:lnTo>
                      <a:pt x="453" y="1078"/>
                    </a:lnTo>
                    <a:lnTo>
                      <a:pt x="439" y="1092"/>
                    </a:lnTo>
                    <a:lnTo>
                      <a:pt x="425" y="1107"/>
                    </a:lnTo>
                    <a:lnTo>
                      <a:pt x="411" y="1107"/>
                    </a:lnTo>
                    <a:lnTo>
                      <a:pt x="411" y="1121"/>
                    </a:lnTo>
                    <a:lnTo>
                      <a:pt x="411" y="1135"/>
                    </a:lnTo>
                    <a:lnTo>
                      <a:pt x="397" y="1163"/>
                    </a:lnTo>
                    <a:lnTo>
                      <a:pt x="368" y="1149"/>
                    </a:lnTo>
                    <a:lnTo>
                      <a:pt x="368" y="1135"/>
                    </a:lnTo>
                    <a:lnTo>
                      <a:pt x="354" y="1135"/>
                    </a:lnTo>
                    <a:lnTo>
                      <a:pt x="354" y="1121"/>
                    </a:lnTo>
                    <a:lnTo>
                      <a:pt x="340" y="1107"/>
                    </a:lnTo>
                    <a:lnTo>
                      <a:pt x="326" y="1092"/>
                    </a:lnTo>
                    <a:lnTo>
                      <a:pt x="326" y="1078"/>
                    </a:lnTo>
                    <a:lnTo>
                      <a:pt x="326" y="1064"/>
                    </a:lnTo>
                    <a:lnTo>
                      <a:pt x="312" y="1064"/>
                    </a:lnTo>
                    <a:lnTo>
                      <a:pt x="297" y="1050"/>
                    </a:lnTo>
                    <a:lnTo>
                      <a:pt x="283" y="1036"/>
                    </a:lnTo>
                    <a:lnTo>
                      <a:pt x="269" y="1022"/>
                    </a:lnTo>
                    <a:lnTo>
                      <a:pt x="241" y="1007"/>
                    </a:lnTo>
                    <a:lnTo>
                      <a:pt x="227" y="993"/>
                    </a:lnTo>
                    <a:lnTo>
                      <a:pt x="212" y="965"/>
                    </a:lnTo>
                    <a:lnTo>
                      <a:pt x="198" y="965"/>
                    </a:lnTo>
                    <a:lnTo>
                      <a:pt x="184" y="951"/>
                    </a:lnTo>
                    <a:lnTo>
                      <a:pt x="184" y="936"/>
                    </a:lnTo>
                    <a:lnTo>
                      <a:pt x="156" y="922"/>
                    </a:lnTo>
                    <a:lnTo>
                      <a:pt x="141" y="908"/>
                    </a:lnTo>
                    <a:lnTo>
                      <a:pt x="113" y="894"/>
                    </a:lnTo>
                    <a:lnTo>
                      <a:pt x="113" y="880"/>
                    </a:lnTo>
                    <a:lnTo>
                      <a:pt x="99" y="865"/>
                    </a:lnTo>
                    <a:lnTo>
                      <a:pt x="85" y="851"/>
                    </a:lnTo>
                    <a:lnTo>
                      <a:pt x="71" y="837"/>
                    </a:lnTo>
                    <a:lnTo>
                      <a:pt x="42" y="823"/>
                    </a:lnTo>
                    <a:lnTo>
                      <a:pt x="42" y="809"/>
                    </a:lnTo>
                    <a:lnTo>
                      <a:pt x="28" y="809"/>
                    </a:lnTo>
                    <a:lnTo>
                      <a:pt x="14" y="780"/>
                    </a:lnTo>
                    <a:lnTo>
                      <a:pt x="0" y="766"/>
                    </a:lnTo>
                    <a:lnTo>
                      <a:pt x="0" y="752"/>
                    </a:lnTo>
                    <a:lnTo>
                      <a:pt x="14" y="752"/>
                    </a:lnTo>
                    <a:lnTo>
                      <a:pt x="14" y="738"/>
                    </a:lnTo>
                    <a:lnTo>
                      <a:pt x="28" y="724"/>
                    </a:lnTo>
                    <a:lnTo>
                      <a:pt x="28" y="709"/>
                    </a:lnTo>
                    <a:lnTo>
                      <a:pt x="42" y="709"/>
                    </a:lnTo>
                    <a:lnTo>
                      <a:pt x="42" y="695"/>
                    </a:lnTo>
                    <a:lnTo>
                      <a:pt x="42" y="681"/>
                    </a:lnTo>
                    <a:lnTo>
                      <a:pt x="42" y="667"/>
                    </a:lnTo>
                    <a:lnTo>
                      <a:pt x="56" y="653"/>
                    </a:lnTo>
                    <a:lnTo>
                      <a:pt x="56" y="639"/>
                    </a:lnTo>
                    <a:lnTo>
                      <a:pt x="56" y="624"/>
                    </a:lnTo>
                    <a:lnTo>
                      <a:pt x="71" y="624"/>
                    </a:lnTo>
                    <a:lnTo>
                      <a:pt x="71" y="610"/>
                    </a:lnTo>
                    <a:lnTo>
                      <a:pt x="71" y="596"/>
                    </a:lnTo>
                    <a:lnTo>
                      <a:pt x="71" y="582"/>
                    </a:lnTo>
                    <a:lnTo>
                      <a:pt x="71" y="568"/>
                    </a:lnTo>
                    <a:lnTo>
                      <a:pt x="85" y="568"/>
                    </a:lnTo>
                    <a:lnTo>
                      <a:pt x="85" y="553"/>
                    </a:lnTo>
                    <a:lnTo>
                      <a:pt x="85" y="539"/>
                    </a:lnTo>
                    <a:lnTo>
                      <a:pt x="85" y="525"/>
                    </a:lnTo>
                    <a:lnTo>
                      <a:pt x="85" y="511"/>
                    </a:lnTo>
                    <a:lnTo>
                      <a:pt x="99" y="511"/>
                    </a:lnTo>
                    <a:lnTo>
                      <a:pt x="99" y="497"/>
                    </a:lnTo>
                    <a:lnTo>
                      <a:pt x="99" y="483"/>
                    </a:lnTo>
                    <a:lnTo>
                      <a:pt x="99" y="468"/>
                    </a:lnTo>
                    <a:lnTo>
                      <a:pt x="113" y="454"/>
                    </a:lnTo>
                    <a:lnTo>
                      <a:pt x="113" y="440"/>
                    </a:lnTo>
                    <a:lnTo>
                      <a:pt x="113" y="426"/>
                    </a:lnTo>
                    <a:lnTo>
                      <a:pt x="113" y="412"/>
                    </a:lnTo>
                    <a:lnTo>
                      <a:pt x="127" y="397"/>
                    </a:lnTo>
                    <a:lnTo>
                      <a:pt x="127" y="383"/>
                    </a:lnTo>
                    <a:lnTo>
                      <a:pt x="127" y="369"/>
                    </a:lnTo>
                    <a:lnTo>
                      <a:pt x="127" y="355"/>
                    </a:lnTo>
                    <a:lnTo>
                      <a:pt x="141" y="355"/>
                    </a:lnTo>
                    <a:lnTo>
                      <a:pt x="141" y="312"/>
                    </a:lnTo>
                    <a:lnTo>
                      <a:pt x="156" y="284"/>
                    </a:lnTo>
                    <a:lnTo>
                      <a:pt x="156" y="270"/>
                    </a:lnTo>
                    <a:lnTo>
                      <a:pt x="170" y="256"/>
                    </a:lnTo>
                    <a:lnTo>
                      <a:pt x="170" y="213"/>
                    </a:lnTo>
                    <a:lnTo>
                      <a:pt x="170" y="199"/>
                    </a:lnTo>
                    <a:lnTo>
                      <a:pt x="184" y="199"/>
                    </a:lnTo>
                    <a:lnTo>
                      <a:pt x="184" y="185"/>
                    </a:lnTo>
                    <a:lnTo>
                      <a:pt x="184" y="170"/>
                    </a:lnTo>
                    <a:lnTo>
                      <a:pt x="184" y="156"/>
                    </a:lnTo>
                    <a:lnTo>
                      <a:pt x="198" y="142"/>
                    </a:lnTo>
                    <a:lnTo>
                      <a:pt x="198" y="128"/>
                    </a:lnTo>
                    <a:lnTo>
                      <a:pt x="198" y="114"/>
                    </a:lnTo>
                    <a:lnTo>
                      <a:pt x="198" y="100"/>
                    </a:lnTo>
                    <a:lnTo>
                      <a:pt x="212" y="85"/>
                    </a:lnTo>
                    <a:lnTo>
                      <a:pt x="212" y="71"/>
                    </a:lnTo>
                    <a:lnTo>
                      <a:pt x="212" y="57"/>
                    </a:lnTo>
                    <a:lnTo>
                      <a:pt x="227" y="29"/>
                    </a:lnTo>
                    <a:lnTo>
                      <a:pt x="227" y="14"/>
                    </a:lnTo>
                    <a:lnTo>
                      <a:pt x="241" y="14"/>
                    </a:lnTo>
                    <a:lnTo>
                      <a:pt x="255" y="14"/>
                    </a:lnTo>
                    <a:lnTo>
                      <a:pt x="269" y="14"/>
                    </a:lnTo>
                    <a:lnTo>
                      <a:pt x="283" y="14"/>
                    </a:lnTo>
                    <a:lnTo>
                      <a:pt x="297" y="14"/>
                    </a:lnTo>
                    <a:lnTo>
                      <a:pt x="312" y="14"/>
                    </a:lnTo>
                    <a:lnTo>
                      <a:pt x="326" y="14"/>
                    </a:lnTo>
                    <a:lnTo>
                      <a:pt x="340" y="14"/>
                    </a:lnTo>
                    <a:lnTo>
                      <a:pt x="354" y="14"/>
                    </a:lnTo>
                    <a:lnTo>
                      <a:pt x="368" y="14"/>
                    </a:lnTo>
                    <a:lnTo>
                      <a:pt x="411" y="14"/>
                    </a:lnTo>
                    <a:lnTo>
                      <a:pt x="425" y="14"/>
                    </a:lnTo>
                    <a:lnTo>
                      <a:pt x="453" y="14"/>
                    </a:lnTo>
                    <a:lnTo>
                      <a:pt x="468" y="14"/>
                    </a:lnTo>
                    <a:lnTo>
                      <a:pt x="496" y="0"/>
                    </a:lnTo>
                    <a:lnTo>
                      <a:pt x="510" y="0"/>
                    </a:lnTo>
                    <a:lnTo>
                      <a:pt x="524" y="0"/>
                    </a:lnTo>
                    <a:lnTo>
                      <a:pt x="539" y="0"/>
                    </a:lnTo>
                    <a:lnTo>
                      <a:pt x="553" y="0"/>
                    </a:lnTo>
                    <a:lnTo>
                      <a:pt x="553" y="14"/>
                    </a:lnTo>
                    <a:lnTo>
                      <a:pt x="567" y="14"/>
                    </a:lnTo>
                    <a:lnTo>
                      <a:pt x="609" y="14"/>
                    </a:lnTo>
                    <a:close/>
                  </a:path>
                </a:pathLst>
              </a:custGeom>
              <a:pattFill prst="pct50">
                <a:fgClr>
                  <a:srgbClr val="000000"/>
                </a:fgClr>
                <a:bgClr>
                  <a:srgbClr val="FFFFFF"/>
                </a:bgClr>
              </a:pattFill>
              <a:ln w="0" cap="flat">
                <a:solidFill>
                  <a:srgbClr val="000000"/>
                </a:solidFill>
                <a:prstDash val="solid"/>
                <a:round/>
                <a:headEnd/>
                <a:tailEnd/>
              </a:ln>
            </p:spPr>
            <p:txBody>
              <a:bodyPr/>
              <a:lstStyle/>
              <a:p>
                <a:endParaRPr lang="ja-JP" altLang="en-US"/>
              </a:p>
            </p:txBody>
          </p:sp>
          <p:sp>
            <p:nvSpPr>
              <p:cNvPr id="40076" name="Freeform 176"/>
              <p:cNvSpPr>
                <a:spLocks noChangeAspect="1"/>
              </p:cNvSpPr>
              <p:nvPr/>
            </p:nvSpPr>
            <p:spPr bwMode="auto">
              <a:xfrm>
                <a:off x="12325" y="7500"/>
                <a:ext cx="601" cy="527"/>
              </a:xfrm>
              <a:custGeom>
                <a:avLst/>
                <a:gdLst>
                  <a:gd name="T0" fmla="*/ 0 w 1304"/>
                  <a:gd name="T1" fmla="*/ 0 h 1148"/>
                  <a:gd name="T2" fmla="*/ 0 w 1304"/>
                  <a:gd name="T3" fmla="*/ 0 h 1148"/>
                  <a:gd name="T4" fmla="*/ 0 w 1304"/>
                  <a:gd name="T5" fmla="*/ 0 h 1148"/>
                  <a:gd name="T6" fmla="*/ 0 w 1304"/>
                  <a:gd name="T7" fmla="*/ 0 h 1148"/>
                  <a:gd name="T8" fmla="*/ 0 w 1304"/>
                  <a:gd name="T9" fmla="*/ 0 h 1148"/>
                  <a:gd name="T10" fmla="*/ 0 w 1304"/>
                  <a:gd name="T11" fmla="*/ 0 h 1148"/>
                  <a:gd name="T12" fmla="*/ 0 w 1304"/>
                  <a:gd name="T13" fmla="*/ 0 h 1148"/>
                  <a:gd name="T14" fmla="*/ 0 w 1304"/>
                  <a:gd name="T15" fmla="*/ 0 h 1148"/>
                  <a:gd name="T16" fmla="*/ 0 w 1304"/>
                  <a:gd name="T17" fmla="*/ 0 h 1148"/>
                  <a:gd name="T18" fmla="*/ 0 w 1304"/>
                  <a:gd name="T19" fmla="*/ 0 h 1148"/>
                  <a:gd name="T20" fmla="*/ 0 w 1304"/>
                  <a:gd name="T21" fmla="*/ 0 h 1148"/>
                  <a:gd name="T22" fmla="*/ 0 w 1304"/>
                  <a:gd name="T23" fmla="*/ 0 h 1148"/>
                  <a:gd name="T24" fmla="*/ 0 w 1304"/>
                  <a:gd name="T25" fmla="*/ 0 h 1148"/>
                  <a:gd name="T26" fmla="*/ 0 w 1304"/>
                  <a:gd name="T27" fmla="*/ 0 h 1148"/>
                  <a:gd name="T28" fmla="*/ 0 w 1304"/>
                  <a:gd name="T29" fmla="*/ 0 h 1148"/>
                  <a:gd name="T30" fmla="*/ 0 w 1304"/>
                  <a:gd name="T31" fmla="*/ 0 h 1148"/>
                  <a:gd name="T32" fmla="*/ 0 w 1304"/>
                  <a:gd name="T33" fmla="*/ 0 h 1148"/>
                  <a:gd name="T34" fmla="*/ 0 w 1304"/>
                  <a:gd name="T35" fmla="*/ 0 h 1148"/>
                  <a:gd name="T36" fmla="*/ 0 w 1304"/>
                  <a:gd name="T37" fmla="*/ 0 h 1148"/>
                  <a:gd name="T38" fmla="*/ 0 w 1304"/>
                  <a:gd name="T39" fmla="*/ 0 h 1148"/>
                  <a:gd name="T40" fmla="*/ 0 w 1304"/>
                  <a:gd name="T41" fmla="*/ 0 h 1148"/>
                  <a:gd name="T42" fmla="*/ 0 w 1304"/>
                  <a:gd name="T43" fmla="*/ 0 h 1148"/>
                  <a:gd name="T44" fmla="*/ 0 w 1304"/>
                  <a:gd name="T45" fmla="*/ 0 h 1148"/>
                  <a:gd name="T46" fmla="*/ 0 w 1304"/>
                  <a:gd name="T47" fmla="*/ 0 h 1148"/>
                  <a:gd name="T48" fmla="*/ 0 w 1304"/>
                  <a:gd name="T49" fmla="*/ 0 h 1148"/>
                  <a:gd name="T50" fmla="*/ 0 w 1304"/>
                  <a:gd name="T51" fmla="*/ 0 h 1148"/>
                  <a:gd name="T52" fmla="*/ 0 w 1304"/>
                  <a:gd name="T53" fmla="*/ 0 h 1148"/>
                  <a:gd name="T54" fmla="*/ 0 w 1304"/>
                  <a:gd name="T55" fmla="*/ 0 h 1148"/>
                  <a:gd name="T56" fmla="*/ 0 w 1304"/>
                  <a:gd name="T57" fmla="*/ 0 h 1148"/>
                  <a:gd name="T58" fmla="*/ 0 w 1304"/>
                  <a:gd name="T59" fmla="*/ 0 h 1148"/>
                  <a:gd name="T60" fmla="*/ 0 w 1304"/>
                  <a:gd name="T61" fmla="*/ 0 h 1148"/>
                  <a:gd name="T62" fmla="*/ 0 w 1304"/>
                  <a:gd name="T63" fmla="*/ 0 h 1148"/>
                  <a:gd name="T64" fmla="*/ 0 w 1304"/>
                  <a:gd name="T65" fmla="*/ 0 h 1148"/>
                  <a:gd name="T66" fmla="*/ 0 w 1304"/>
                  <a:gd name="T67" fmla="*/ 0 h 1148"/>
                  <a:gd name="T68" fmla="*/ 0 w 1304"/>
                  <a:gd name="T69" fmla="*/ 0 h 1148"/>
                  <a:gd name="T70" fmla="*/ 0 w 1304"/>
                  <a:gd name="T71" fmla="*/ 0 h 1148"/>
                  <a:gd name="T72" fmla="*/ 0 w 1304"/>
                  <a:gd name="T73" fmla="*/ 0 h 1148"/>
                  <a:gd name="T74" fmla="*/ 0 w 1304"/>
                  <a:gd name="T75" fmla="*/ 0 h 1148"/>
                  <a:gd name="T76" fmla="*/ 0 w 1304"/>
                  <a:gd name="T77" fmla="*/ 0 h 1148"/>
                  <a:gd name="T78" fmla="*/ 0 w 1304"/>
                  <a:gd name="T79" fmla="*/ 0 h 1148"/>
                  <a:gd name="T80" fmla="*/ 0 w 1304"/>
                  <a:gd name="T81" fmla="*/ 0 h 1148"/>
                  <a:gd name="T82" fmla="*/ 0 w 1304"/>
                  <a:gd name="T83" fmla="*/ 0 h 1148"/>
                  <a:gd name="T84" fmla="*/ 0 w 1304"/>
                  <a:gd name="T85" fmla="*/ 0 h 1148"/>
                  <a:gd name="T86" fmla="*/ 0 w 1304"/>
                  <a:gd name="T87" fmla="*/ 0 h 1148"/>
                  <a:gd name="T88" fmla="*/ 0 w 1304"/>
                  <a:gd name="T89" fmla="*/ 0 h 1148"/>
                  <a:gd name="T90" fmla="*/ 0 w 1304"/>
                  <a:gd name="T91" fmla="*/ 0 h 1148"/>
                  <a:gd name="T92" fmla="*/ 0 w 1304"/>
                  <a:gd name="T93" fmla="*/ 0 h 1148"/>
                  <a:gd name="T94" fmla="*/ 0 w 1304"/>
                  <a:gd name="T95" fmla="*/ 0 h 1148"/>
                  <a:gd name="T96" fmla="*/ 0 w 1304"/>
                  <a:gd name="T97" fmla="*/ 0 h 1148"/>
                  <a:gd name="T98" fmla="*/ 0 w 1304"/>
                  <a:gd name="T99" fmla="*/ 0 h 1148"/>
                  <a:gd name="T100" fmla="*/ 0 w 1304"/>
                  <a:gd name="T101" fmla="*/ 0 h 1148"/>
                  <a:gd name="T102" fmla="*/ 0 w 1304"/>
                  <a:gd name="T103" fmla="*/ 0 h 1148"/>
                  <a:gd name="T104" fmla="*/ 0 w 1304"/>
                  <a:gd name="T105" fmla="*/ 0 h 1148"/>
                  <a:gd name="T106" fmla="*/ 0 w 1304"/>
                  <a:gd name="T107" fmla="*/ 0 h 1148"/>
                  <a:gd name="T108" fmla="*/ 0 w 1304"/>
                  <a:gd name="T109" fmla="*/ 0 h 1148"/>
                  <a:gd name="T110" fmla="*/ 0 w 1304"/>
                  <a:gd name="T111" fmla="*/ 0 h 1148"/>
                  <a:gd name="T112" fmla="*/ 0 w 1304"/>
                  <a:gd name="T113" fmla="*/ 0 h 1148"/>
                  <a:gd name="T114" fmla="*/ 0 w 1304"/>
                  <a:gd name="T115" fmla="*/ 0 h 1148"/>
                  <a:gd name="T116" fmla="*/ 0 w 1304"/>
                  <a:gd name="T117" fmla="*/ 0 h 1148"/>
                  <a:gd name="T118" fmla="*/ 0 w 1304"/>
                  <a:gd name="T119" fmla="*/ 0 h 1148"/>
                  <a:gd name="T120" fmla="*/ 0 w 1304"/>
                  <a:gd name="T121" fmla="*/ 0 h 1148"/>
                  <a:gd name="T122" fmla="*/ 0 w 1304"/>
                  <a:gd name="T123" fmla="*/ 0 h 1148"/>
                  <a:gd name="T124" fmla="*/ 0 w 1304"/>
                  <a:gd name="T125" fmla="*/ 0 h 1148"/>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304"/>
                  <a:gd name="T190" fmla="*/ 0 h 1148"/>
                  <a:gd name="T191" fmla="*/ 1304 w 1304"/>
                  <a:gd name="T192" fmla="*/ 1148 h 1148"/>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304" h="1148">
                    <a:moveTo>
                      <a:pt x="1290" y="0"/>
                    </a:moveTo>
                    <a:lnTo>
                      <a:pt x="1290" y="14"/>
                    </a:lnTo>
                    <a:lnTo>
                      <a:pt x="1290" y="28"/>
                    </a:lnTo>
                    <a:lnTo>
                      <a:pt x="1290" y="42"/>
                    </a:lnTo>
                    <a:lnTo>
                      <a:pt x="1290" y="56"/>
                    </a:lnTo>
                    <a:lnTo>
                      <a:pt x="1290" y="99"/>
                    </a:lnTo>
                    <a:lnTo>
                      <a:pt x="1290" y="113"/>
                    </a:lnTo>
                    <a:lnTo>
                      <a:pt x="1290" y="141"/>
                    </a:lnTo>
                    <a:lnTo>
                      <a:pt x="1304" y="156"/>
                    </a:lnTo>
                    <a:lnTo>
                      <a:pt x="1304" y="170"/>
                    </a:lnTo>
                    <a:lnTo>
                      <a:pt x="1304" y="198"/>
                    </a:lnTo>
                    <a:lnTo>
                      <a:pt x="1304" y="212"/>
                    </a:lnTo>
                    <a:lnTo>
                      <a:pt x="1304" y="227"/>
                    </a:lnTo>
                    <a:lnTo>
                      <a:pt x="1304" y="255"/>
                    </a:lnTo>
                    <a:lnTo>
                      <a:pt x="1304" y="269"/>
                    </a:lnTo>
                    <a:lnTo>
                      <a:pt x="1304" y="283"/>
                    </a:lnTo>
                    <a:lnTo>
                      <a:pt x="1304" y="297"/>
                    </a:lnTo>
                    <a:lnTo>
                      <a:pt x="1304" y="326"/>
                    </a:lnTo>
                    <a:lnTo>
                      <a:pt x="1304" y="340"/>
                    </a:lnTo>
                    <a:lnTo>
                      <a:pt x="1304" y="383"/>
                    </a:lnTo>
                    <a:lnTo>
                      <a:pt x="1304" y="397"/>
                    </a:lnTo>
                    <a:lnTo>
                      <a:pt x="1304" y="411"/>
                    </a:lnTo>
                    <a:lnTo>
                      <a:pt x="1304" y="439"/>
                    </a:lnTo>
                    <a:lnTo>
                      <a:pt x="1304" y="453"/>
                    </a:lnTo>
                    <a:lnTo>
                      <a:pt x="1304" y="468"/>
                    </a:lnTo>
                    <a:lnTo>
                      <a:pt x="1304" y="482"/>
                    </a:lnTo>
                    <a:lnTo>
                      <a:pt x="1304" y="496"/>
                    </a:lnTo>
                    <a:lnTo>
                      <a:pt x="1304" y="510"/>
                    </a:lnTo>
                    <a:lnTo>
                      <a:pt x="1304" y="524"/>
                    </a:lnTo>
                    <a:lnTo>
                      <a:pt x="1304" y="539"/>
                    </a:lnTo>
                    <a:lnTo>
                      <a:pt x="1304" y="581"/>
                    </a:lnTo>
                    <a:lnTo>
                      <a:pt x="1304" y="595"/>
                    </a:lnTo>
                    <a:lnTo>
                      <a:pt x="1304" y="609"/>
                    </a:lnTo>
                    <a:lnTo>
                      <a:pt x="1304" y="624"/>
                    </a:lnTo>
                    <a:lnTo>
                      <a:pt x="1304" y="638"/>
                    </a:lnTo>
                    <a:lnTo>
                      <a:pt x="1304" y="652"/>
                    </a:lnTo>
                    <a:lnTo>
                      <a:pt x="1304" y="666"/>
                    </a:lnTo>
                    <a:lnTo>
                      <a:pt x="1304" y="680"/>
                    </a:lnTo>
                    <a:lnTo>
                      <a:pt x="1304" y="695"/>
                    </a:lnTo>
                    <a:lnTo>
                      <a:pt x="1290" y="709"/>
                    </a:lnTo>
                    <a:lnTo>
                      <a:pt x="1290" y="751"/>
                    </a:lnTo>
                    <a:lnTo>
                      <a:pt x="1290" y="766"/>
                    </a:lnTo>
                    <a:lnTo>
                      <a:pt x="1290" y="794"/>
                    </a:lnTo>
                    <a:lnTo>
                      <a:pt x="1290" y="808"/>
                    </a:lnTo>
                    <a:lnTo>
                      <a:pt x="1290" y="851"/>
                    </a:lnTo>
                    <a:lnTo>
                      <a:pt x="1276" y="907"/>
                    </a:lnTo>
                    <a:lnTo>
                      <a:pt x="1276" y="936"/>
                    </a:lnTo>
                    <a:lnTo>
                      <a:pt x="1276" y="950"/>
                    </a:lnTo>
                    <a:lnTo>
                      <a:pt x="1276" y="964"/>
                    </a:lnTo>
                    <a:lnTo>
                      <a:pt x="1276" y="992"/>
                    </a:lnTo>
                    <a:lnTo>
                      <a:pt x="1276" y="1035"/>
                    </a:lnTo>
                    <a:lnTo>
                      <a:pt x="1262" y="1035"/>
                    </a:lnTo>
                    <a:lnTo>
                      <a:pt x="1262" y="1049"/>
                    </a:lnTo>
                    <a:lnTo>
                      <a:pt x="1248" y="1049"/>
                    </a:lnTo>
                    <a:lnTo>
                      <a:pt x="1205" y="1049"/>
                    </a:lnTo>
                    <a:lnTo>
                      <a:pt x="1191" y="1049"/>
                    </a:lnTo>
                    <a:lnTo>
                      <a:pt x="1177" y="1049"/>
                    </a:lnTo>
                    <a:lnTo>
                      <a:pt x="1163" y="1035"/>
                    </a:lnTo>
                    <a:lnTo>
                      <a:pt x="1148" y="1035"/>
                    </a:lnTo>
                    <a:lnTo>
                      <a:pt x="1134" y="1035"/>
                    </a:lnTo>
                    <a:lnTo>
                      <a:pt x="1120" y="1035"/>
                    </a:lnTo>
                    <a:lnTo>
                      <a:pt x="1092" y="1035"/>
                    </a:lnTo>
                    <a:lnTo>
                      <a:pt x="1078" y="1021"/>
                    </a:lnTo>
                    <a:lnTo>
                      <a:pt x="1035" y="1021"/>
                    </a:lnTo>
                    <a:lnTo>
                      <a:pt x="1021" y="1021"/>
                    </a:lnTo>
                    <a:lnTo>
                      <a:pt x="1007" y="1021"/>
                    </a:lnTo>
                    <a:lnTo>
                      <a:pt x="964" y="1021"/>
                    </a:lnTo>
                    <a:lnTo>
                      <a:pt x="950" y="1021"/>
                    </a:lnTo>
                    <a:lnTo>
                      <a:pt x="907" y="1007"/>
                    </a:lnTo>
                    <a:lnTo>
                      <a:pt x="893" y="1007"/>
                    </a:lnTo>
                    <a:lnTo>
                      <a:pt x="879" y="1007"/>
                    </a:lnTo>
                    <a:lnTo>
                      <a:pt x="865" y="1007"/>
                    </a:lnTo>
                    <a:lnTo>
                      <a:pt x="851" y="1021"/>
                    </a:lnTo>
                    <a:lnTo>
                      <a:pt x="808" y="1021"/>
                    </a:lnTo>
                    <a:lnTo>
                      <a:pt x="780" y="1035"/>
                    </a:lnTo>
                    <a:lnTo>
                      <a:pt x="751" y="1035"/>
                    </a:lnTo>
                    <a:lnTo>
                      <a:pt x="737" y="1035"/>
                    </a:lnTo>
                    <a:lnTo>
                      <a:pt x="723" y="1035"/>
                    </a:lnTo>
                    <a:lnTo>
                      <a:pt x="709" y="1049"/>
                    </a:lnTo>
                    <a:lnTo>
                      <a:pt x="695" y="1049"/>
                    </a:lnTo>
                    <a:lnTo>
                      <a:pt x="695" y="1063"/>
                    </a:lnTo>
                    <a:lnTo>
                      <a:pt x="680" y="1078"/>
                    </a:lnTo>
                    <a:lnTo>
                      <a:pt x="666" y="1092"/>
                    </a:lnTo>
                    <a:lnTo>
                      <a:pt x="652" y="1092"/>
                    </a:lnTo>
                    <a:lnTo>
                      <a:pt x="638" y="1106"/>
                    </a:lnTo>
                    <a:lnTo>
                      <a:pt x="624" y="1106"/>
                    </a:lnTo>
                    <a:lnTo>
                      <a:pt x="610" y="1106"/>
                    </a:lnTo>
                    <a:lnTo>
                      <a:pt x="567" y="1120"/>
                    </a:lnTo>
                    <a:lnTo>
                      <a:pt x="524" y="1134"/>
                    </a:lnTo>
                    <a:lnTo>
                      <a:pt x="510" y="1134"/>
                    </a:lnTo>
                    <a:lnTo>
                      <a:pt x="496" y="1134"/>
                    </a:lnTo>
                    <a:lnTo>
                      <a:pt x="482" y="1134"/>
                    </a:lnTo>
                    <a:lnTo>
                      <a:pt x="454" y="1148"/>
                    </a:lnTo>
                    <a:lnTo>
                      <a:pt x="425" y="1120"/>
                    </a:lnTo>
                    <a:lnTo>
                      <a:pt x="411" y="1106"/>
                    </a:lnTo>
                    <a:lnTo>
                      <a:pt x="411" y="1092"/>
                    </a:lnTo>
                    <a:lnTo>
                      <a:pt x="397" y="1092"/>
                    </a:lnTo>
                    <a:lnTo>
                      <a:pt x="383" y="1078"/>
                    </a:lnTo>
                    <a:lnTo>
                      <a:pt x="368" y="1063"/>
                    </a:lnTo>
                    <a:lnTo>
                      <a:pt x="354" y="1049"/>
                    </a:lnTo>
                    <a:lnTo>
                      <a:pt x="326" y="1021"/>
                    </a:lnTo>
                    <a:lnTo>
                      <a:pt x="283" y="992"/>
                    </a:lnTo>
                    <a:lnTo>
                      <a:pt x="227" y="936"/>
                    </a:lnTo>
                    <a:lnTo>
                      <a:pt x="227" y="922"/>
                    </a:lnTo>
                    <a:lnTo>
                      <a:pt x="170" y="865"/>
                    </a:lnTo>
                    <a:lnTo>
                      <a:pt x="127" y="836"/>
                    </a:lnTo>
                    <a:lnTo>
                      <a:pt x="85" y="794"/>
                    </a:lnTo>
                    <a:lnTo>
                      <a:pt x="56" y="766"/>
                    </a:lnTo>
                    <a:lnTo>
                      <a:pt x="42" y="751"/>
                    </a:lnTo>
                    <a:lnTo>
                      <a:pt x="14" y="723"/>
                    </a:lnTo>
                    <a:lnTo>
                      <a:pt x="14" y="709"/>
                    </a:lnTo>
                    <a:lnTo>
                      <a:pt x="0" y="709"/>
                    </a:lnTo>
                    <a:lnTo>
                      <a:pt x="0" y="695"/>
                    </a:lnTo>
                    <a:lnTo>
                      <a:pt x="0" y="680"/>
                    </a:lnTo>
                    <a:lnTo>
                      <a:pt x="0" y="666"/>
                    </a:lnTo>
                    <a:lnTo>
                      <a:pt x="14" y="666"/>
                    </a:lnTo>
                    <a:lnTo>
                      <a:pt x="56" y="652"/>
                    </a:lnTo>
                    <a:lnTo>
                      <a:pt x="99" y="624"/>
                    </a:lnTo>
                    <a:lnTo>
                      <a:pt x="113" y="624"/>
                    </a:lnTo>
                    <a:lnTo>
                      <a:pt x="142" y="609"/>
                    </a:lnTo>
                    <a:lnTo>
                      <a:pt x="170" y="595"/>
                    </a:lnTo>
                    <a:lnTo>
                      <a:pt x="184" y="595"/>
                    </a:lnTo>
                    <a:lnTo>
                      <a:pt x="212" y="581"/>
                    </a:lnTo>
                    <a:lnTo>
                      <a:pt x="255" y="567"/>
                    </a:lnTo>
                    <a:lnTo>
                      <a:pt x="269" y="567"/>
                    </a:lnTo>
                    <a:lnTo>
                      <a:pt x="298" y="553"/>
                    </a:lnTo>
                    <a:lnTo>
                      <a:pt x="326" y="539"/>
                    </a:lnTo>
                    <a:lnTo>
                      <a:pt x="340" y="539"/>
                    </a:lnTo>
                    <a:lnTo>
                      <a:pt x="354" y="539"/>
                    </a:lnTo>
                    <a:lnTo>
                      <a:pt x="368" y="539"/>
                    </a:lnTo>
                    <a:lnTo>
                      <a:pt x="383" y="539"/>
                    </a:lnTo>
                    <a:lnTo>
                      <a:pt x="383" y="524"/>
                    </a:lnTo>
                    <a:lnTo>
                      <a:pt x="397" y="524"/>
                    </a:lnTo>
                    <a:lnTo>
                      <a:pt x="411" y="524"/>
                    </a:lnTo>
                    <a:lnTo>
                      <a:pt x="496" y="482"/>
                    </a:lnTo>
                    <a:lnTo>
                      <a:pt x="510" y="482"/>
                    </a:lnTo>
                    <a:lnTo>
                      <a:pt x="524" y="468"/>
                    </a:lnTo>
                    <a:lnTo>
                      <a:pt x="581" y="453"/>
                    </a:lnTo>
                    <a:lnTo>
                      <a:pt x="624" y="425"/>
                    </a:lnTo>
                    <a:lnTo>
                      <a:pt x="652" y="411"/>
                    </a:lnTo>
                    <a:lnTo>
                      <a:pt x="680" y="368"/>
                    </a:lnTo>
                    <a:lnTo>
                      <a:pt x="709" y="354"/>
                    </a:lnTo>
                    <a:lnTo>
                      <a:pt x="737" y="354"/>
                    </a:lnTo>
                    <a:lnTo>
                      <a:pt x="751" y="340"/>
                    </a:lnTo>
                    <a:lnTo>
                      <a:pt x="766" y="340"/>
                    </a:lnTo>
                    <a:lnTo>
                      <a:pt x="780" y="312"/>
                    </a:lnTo>
                    <a:lnTo>
                      <a:pt x="794" y="312"/>
                    </a:lnTo>
                    <a:lnTo>
                      <a:pt x="794" y="297"/>
                    </a:lnTo>
                    <a:lnTo>
                      <a:pt x="808" y="297"/>
                    </a:lnTo>
                    <a:lnTo>
                      <a:pt x="822" y="283"/>
                    </a:lnTo>
                    <a:lnTo>
                      <a:pt x="836" y="283"/>
                    </a:lnTo>
                    <a:lnTo>
                      <a:pt x="851" y="269"/>
                    </a:lnTo>
                    <a:lnTo>
                      <a:pt x="922" y="227"/>
                    </a:lnTo>
                    <a:lnTo>
                      <a:pt x="950" y="198"/>
                    </a:lnTo>
                    <a:lnTo>
                      <a:pt x="964" y="198"/>
                    </a:lnTo>
                    <a:lnTo>
                      <a:pt x="964" y="184"/>
                    </a:lnTo>
                    <a:lnTo>
                      <a:pt x="1035" y="141"/>
                    </a:lnTo>
                    <a:lnTo>
                      <a:pt x="1049" y="141"/>
                    </a:lnTo>
                    <a:lnTo>
                      <a:pt x="1063" y="141"/>
                    </a:lnTo>
                    <a:lnTo>
                      <a:pt x="1063" y="127"/>
                    </a:lnTo>
                    <a:lnTo>
                      <a:pt x="1078" y="127"/>
                    </a:lnTo>
                    <a:lnTo>
                      <a:pt x="1092" y="113"/>
                    </a:lnTo>
                    <a:lnTo>
                      <a:pt x="1092" y="99"/>
                    </a:lnTo>
                    <a:lnTo>
                      <a:pt x="1106" y="85"/>
                    </a:lnTo>
                    <a:lnTo>
                      <a:pt x="1120" y="85"/>
                    </a:lnTo>
                    <a:lnTo>
                      <a:pt x="1120" y="70"/>
                    </a:lnTo>
                    <a:lnTo>
                      <a:pt x="1134" y="70"/>
                    </a:lnTo>
                    <a:lnTo>
                      <a:pt x="1148" y="56"/>
                    </a:lnTo>
                    <a:lnTo>
                      <a:pt x="1163" y="42"/>
                    </a:lnTo>
                    <a:lnTo>
                      <a:pt x="1163" y="28"/>
                    </a:lnTo>
                    <a:lnTo>
                      <a:pt x="1177" y="28"/>
                    </a:lnTo>
                    <a:lnTo>
                      <a:pt x="1177" y="14"/>
                    </a:lnTo>
                    <a:lnTo>
                      <a:pt x="1191" y="14"/>
                    </a:lnTo>
                    <a:lnTo>
                      <a:pt x="1205" y="14"/>
                    </a:lnTo>
                    <a:lnTo>
                      <a:pt x="1219" y="14"/>
                    </a:lnTo>
                    <a:lnTo>
                      <a:pt x="1234" y="14"/>
                    </a:lnTo>
                    <a:lnTo>
                      <a:pt x="1248" y="14"/>
                    </a:lnTo>
                    <a:lnTo>
                      <a:pt x="1262" y="0"/>
                    </a:lnTo>
                    <a:lnTo>
                      <a:pt x="1276" y="0"/>
                    </a:lnTo>
                    <a:lnTo>
                      <a:pt x="1290" y="0"/>
                    </a:lnTo>
                    <a:close/>
                  </a:path>
                </a:pathLst>
              </a:custGeom>
              <a:noFill/>
              <a:ln w="0" cap="flat">
                <a:solidFill>
                  <a:srgbClr val="000000"/>
                </a:solidFill>
                <a:prstDash val="solid"/>
                <a:round/>
                <a:headEnd/>
                <a:tailEnd/>
              </a:ln>
              <a:extLst>
                <a:ext uri="{909E8E84-426E-40DD-AFC4-6F175D3DCCD1}">
                  <a14:hiddenFill xmlns="" xmlns:a14="http://schemas.microsoft.com/office/drawing/2010/main">
                    <a:solidFill>
                      <a:srgbClr val="FFFFFF"/>
                    </a:solidFill>
                  </a14:hiddenFill>
                </a:ext>
              </a:extLst>
            </p:spPr>
            <p:txBody>
              <a:bodyPr/>
              <a:lstStyle/>
              <a:p>
                <a:endParaRPr lang="ja-JP" altLang="en-US"/>
              </a:p>
            </p:txBody>
          </p:sp>
          <p:sp>
            <p:nvSpPr>
              <p:cNvPr id="40077" name="Freeform 177"/>
              <p:cNvSpPr>
                <a:spLocks noChangeAspect="1"/>
              </p:cNvSpPr>
              <p:nvPr/>
            </p:nvSpPr>
            <p:spPr bwMode="auto">
              <a:xfrm>
                <a:off x="12515" y="8217"/>
                <a:ext cx="587" cy="723"/>
              </a:xfrm>
              <a:custGeom>
                <a:avLst/>
                <a:gdLst>
                  <a:gd name="T0" fmla="*/ 0 w 1276"/>
                  <a:gd name="T1" fmla="*/ 0 h 1574"/>
                  <a:gd name="T2" fmla="*/ 0 w 1276"/>
                  <a:gd name="T3" fmla="*/ 0 h 1574"/>
                  <a:gd name="T4" fmla="*/ 0 w 1276"/>
                  <a:gd name="T5" fmla="*/ 0 h 1574"/>
                  <a:gd name="T6" fmla="*/ 0 w 1276"/>
                  <a:gd name="T7" fmla="*/ 0 h 1574"/>
                  <a:gd name="T8" fmla="*/ 0 w 1276"/>
                  <a:gd name="T9" fmla="*/ 0 h 1574"/>
                  <a:gd name="T10" fmla="*/ 0 w 1276"/>
                  <a:gd name="T11" fmla="*/ 0 h 1574"/>
                  <a:gd name="T12" fmla="*/ 0 w 1276"/>
                  <a:gd name="T13" fmla="*/ 0 h 1574"/>
                  <a:gd name="T14" fmla="*/ 0 w 1276"/>
                  <a:gd name="T15" fmla="*/ 0 h 1574"/>
                  <a:gd name="T16" fmla="*/ 0 w 1276"/>
                  <a:gd name="T17" fmla="*/ 0 h 1574"/>
                  <a:gd name="T18" fmla="*/ 0 w 1276"/>
                  <a:gd name="T19" fmla="*/ 0 h 1574"/>
                  <a:gd name="T20" fmla="*/ 0 w 1276"/>
                  <a:gd name="T21" fmla="*/ 0 h 1574"/>
                  <a:gd name="T22" fmla="*/ 0 w 1276"/>
                  <a:gd name="T23" fmla="*/ 0 h 1574"/>
                  <a:gd name="T24" fmla="*/ 0 w 1276"/>
                  <a:gd name="T25" fmla="*/ 0 h 1574"/>
                  <a:gd name="T26" fmla="*/ 0 w 1276"/>
                  <a:gd name="T27" fmla="*/ 0 h 1574"/>
                  <a:gd name="T28" fmla="*/ 0 w 1276"/>
                  <a:gd name="T29" fmla="*/ 0 h 1574"/>
                  <a:gd name="T30" fmla="*/ 0 w 1276"/>
                  <a:gd name="T31" fmla="*/ 0 h 1574"/>
                  <a:gd name="T32" fmla="*/ 0 w 1276"/>
                  <a:gd name="T33" fmla="*/ 0 h 1574"/>
                  <a:gd name="T34" fmla="*/ 0 w 1276"/>
                  <a:gd name="T35" fmla="*/ 0 h 1574"/>
                  <a:gd name="T36" fmla="*/ 0 w 1276"/>
                  <a:gd name="T37" fmla="*/ 0 h 1574"/>
                  <a:gd name="T38" fmla="*/ 0 w 1276"/>
                  <a:gd name="T39" fmla="*/ 0 h 1574"/>
                  <a:gd name="T40" fmla="*/ 0 w 1276"/>
                  <a:gd name="T41" fmla="*/ 0 h 1574"/>
                  <a:gd name="T42" fmla="*/ 0 w 1276"/>
                  <a:gd name="T43" fmla="*/ 0 h 1574"/>
                  <a:gd name="T44" fmla="*/ 0 w 1276"/>
                  <a:gd name="T45" fmla="*/ 0 h 1574"/>
                  <a:gd name="T46" fmla="*/ 0 w 1276"/>
                  <a:gd name="T47" fmla="*/ 0 h 1574"/>
                  <a:gd name="T48" fmla="*/ 0 w 1276"/>
                  <a:gd name="T49" fmla="*/ 0 h 1574"/>
                  <a:gd name="T50" fmla="*/ 0 w 1276"/>
                  <a:gd name="T51" fmla="*/ 0 h 1574"/>
                  <a:gd name="T52" fmla="*/ 0 w 1276"/>
                  <a:gd name="T53" fmla="*/ 0 h 1574"/>
                  <a:gd name="T54" fmla="*/ 0 w 1276"/>
                  <a:gd name="T55" fmla="*/ 0 h 1574"/>
                  <a:gd name="T56" fmla="*/ 0 w 1276"/>
                  <a:gd name="T57" fmla="*/ 0 h 1574"/>
                  <a:gd name="T58" fmla="*/ 0 w 1276"/>
                  <a:gd name="T59" fmla="*/ 0 h 1574"/>
                  <a:gd name="T60" fmla="*/ 0 w 1276"/>
                  <a:gd name="T61" fmla="*/ 0 h 1574"/>
                  <a:gd name="T62" fmla="*/ 0 w 1276"/>
                  <a:gd name="T63" fmla="*/ 0 h 1574"/>
                  <a:gd name="T64" fmla="*/ 0 w 1276"/>
                  <a:gd name="T65" fmla="*/ 0 h 1574"/>
                  <a:gd name="T66" fmla="*/ 0 w 1276"/>
                  <a:gd name="T67" fmla="*/ 0 h 1574"/>
                  <a:gd name="T68" fmla="*/ 0 w 1276"/>
                  <a:gd name="T69" fmla="*/ 0 h 1574"/>
                  <a:gd name="T70" fmla="*/ 0 w 1276"/>
                  <a:gd name="T71" fmla="*/ 0 h 1574"/>
                  <a:gd name="T72" fmla="*/ 0 w 1276"/>
                  <a:gd name="T73" fmla="*/ 0 h 1574"/>
                  <a:gd name="T74" fmla="*/ 0 w 1276"/>
                  <a:gd name="T75" fmla="*/ 0 h 1574"/>
                  <a:gd name="T76" fmla="*/ 0 w 1276"/>
                  <a:gd name="T77" fmla="*/ 0 h 1574"/>
                  <a:gd name="T78" fmla="*/ 0 w 1276"/>
                  <a:gd name="T79" fmla="*/ 0 h 1574"/>
                  <a:gd name="T80" fmla="*/ 0 w 1276"/>
                  <a:gd name="T81" fmla="*/ 0 h 1574"/>
                  <a:gd name="T82" fmla="*/ 0 w 1276"/>
                  <a:gd name="T83" fmla="*/ 0 h 1574"/>
                  <a:gd name="T84" fmla="*/ 0 w 1276"/>
                  <a:gd name="T85" fmla="*/ 0 h 1574"/>
                  <a:gd name="T86" fmla="*/ 0 w 1276"/>
                  <a:gd name="T87" fmla="*/ 0 h 1574"/>
                  <a:gd name="T88" fmla="*/ 0 w 1276"/>
                  <a:gd name="T89" fmla="*/ 0 h 1574"/>
                  <a:gd name="T90" fmla="*/ 0 w 1276"/>
                  <a:gd name="T91" fmla="*/ 0 h 1574"/>
                  <a:gd name="T92" fmla="*/ 0 w 1276"/>
                  <a:gd name="T93" fmla="*/ 0 h 1574"/>
                  <a:gd name="T94" fmla="*/ 0 w 1276"/>
                  <a:gd name="T95" fmla="*/ 0 h 1574"/>
                  <a:gd name="T96" fmla="*/ 0 w 1276"/>
                  <a:gd name="T97" fmla="*/ 0 h 1574"/>
                  <a:gd name="T98" fmla="*/ 0 w 1276"/>
                  <a:gd name="T99" fmla="*/ 0 h 1574"/>
                  <a:gd name="T100" fmla="*/ 0 w 1276"/>
                  <a:gd name="T101" fmla="*/ 0 h 1574"/>
                  <a:gd name="T102" fmla="*/ 0 w 1276"/>
                  <a:gd name="T103" fmla="*/ 0 h 1574"/>
                  <a:gd name="T104" fmla="*/ 0 w 1276"/>
                  <a:gd name="T105" fmla="*/ 0 h 1574"/>
                  <a:gd name="T106" fmla="*/ 0 w 1276"/>
                  <a:gd name="T107" fmla="*/ 0 h 1574"/>
                  <a:gd name="T108" fmla="*/ 0 w 1276"/>
                  <a:gd name="T109" fmla="*/ 0 h 1574"/>
                  <a:gd name="T110" fmla="*/ 0 w 1276"/>
                  <a:gd name="T111" fmla="*/ 0 h 1574"/>
                  <a:gd name="T112" fmla="*/ 0 w 1276"/>
                  <a:gd name="T113" fmla="*/ 0 h 1574"/>
                  <a:gd name="T114" fmla="*/ 0 w 1276"/>
                  <a:gd name="T115" fmla="*/ 0 h 1574"/>
                  <a:gd name="T116" fmla="*/ 0 w 1276"/>
                  <a:gd name="T117" fmla="*/ 0 h 1574"/>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276"/>
                  <a:gd name="T178" fmla="*/ 0 h 1574"/>
                  <a:gd name="T179" fmla="*/ 1276 w 1276"/>
                  <a:gd name="T180" fmla="*/ 1574 h 1574"/>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276" h="1574">
                    <a:moveTo>
                      <a:pt x="440" y="14"/>
                    </a:moveTo>
                    <a:lnTo>
                      <a:pt x="425" y="28"/>
                    </a:lnTo>
                    <a:lnTo>
                      <a:pt x="425" y="42"/>
                    </a:lnTo>
                    <a:lnTo>
                      <a:pt x="425" y="57"/>
                    </a:lnTo>
                    <a:lnTo>
                      <a:pt x="425" y="71"/>
                    </a:lnTo>
                    <a:lnTo>
                      <a:pt x="425" y="85"/>
                    </a:lnTo>
                    <a:lnTo>
                      <a:pt x="425" y="99"/>
                    </a:lnTo>
                    <a:lnTo>
                      <a:pt x="425" y="128"/>
                    </a:lnTo>
                    <a:lnTo>
                      <a:pt x="425" y="156"/>
                    </a:lnTo>
                    <a:lnTo>
                      <a:pt x="425" y="170"/>
                    </a:lnTo>
                    <a:lnTo>
                      <a:pt x="440" y="184"/>
                    </a:lnTo>
                    <a:lnTo>
                      <a:pt x="440" y="198"/>
                    </a:lnTo>
                    <a:lnTo>
                      <a:pt x="440" y="213"/>
                    </a:lnTo>
                    <a:lnTo>
                      <a:pt x="440" y="255"/>
                    </a:lnTo>
                    <a:lnTo>
                      <a:pt x="454" y="241"/>
                    </a:lnTo>
                    <a:lnTo>
                      <a:pt x="482" y="241"/>
                    </a:lnTo>
                    <a:lnTo>
                      <a:pt x="482" y="227"/>
                    </a:lnTo>
                    <a:lnTo>
                      <a:pt x="511" y="213"/>
                    </a:lnTo>
                    <a:lnTo>
                      <a:pt x="525" y="184"/>
                    </a:lnTo>
                    <a:lnTo>
                      <a:pt x="525" y="170"/>
                    </a:lnTo>
                    <a:lnTo>
                      <a:pt x="539" y="156"/>
                    </a:lnTo>
                    <a:lnTo>
                      <a:pt x="553" y="156"/>
                    </a:lnTo>
                    <a:lnTo>
                      <a:pt x="567" y="156"/>
                    </a:lnTo>
                    <a:lnTo>
                      <a:pt x="581" y="156"/>
                    </a:lnTo>
                    <a:lnTo>
                      <a:pt x="596" y="156"/>
                    </a:lnTo>
                    <a:lnTo>
                      <a:pt x="610" y="156"/>
                    </a:lnTo>
                    <a:lnTo>
                      <a:pt x="610" y="170"/>
                    </a:lnTo>
                    <a:lnTo>
                      <a:pt x="624" y="170"/>
                    </a:lnTo>
                    <a:lnTo>
                      <a:pt x="638" y="170"/>
                    </a:lnTo>
                    <a:lnTo>
                      <a:pt x="652" y="170"/>
                    </a:lnTo>
                    <a:lnTo>
                      <a:pt x="667" y="170"/>
                    </a:lnTo>
                    <a:lnTo>
                      <a:pt x="667" y="184"/>
                    </a:lnTo>
                    <a:lnTo>
                      <a:pt x="681" y="184"/>
                    </a:lnTo>
                    <a:lnTo>
                      <a:pt x="695" y="198"/>
                    </a:lnTo>
                    <a:lnTo>
                      <a:pt x="709" y="198"/>
                    </a:lnTo>
                    <a:lnTo>
                      <a:pt x="709" y="213"/>
                    </a:lnTo>
                    <a:lnTo>
                      <a:pt x="723" y="213"/>
                    </a:lnTo>
                    <a:lnTo>
                      <a:pt x="723" y="227"/>
                    </a:lnTo>
                    <a:lnTo>
                      <a:pt x="737" y="227"/>
                    </a:lnTo>
                    <a:lnTo>
                      <a:pt x="737" y="241"/>
                    </a:lnTo>
                    <a:lnTo>
                      <a:pt x="752" y="241"/>
                    </a:lnTo>
                    <a:lnTo>
                      <a:pt x="766" y="241"/>
                    </a:lnTo>
                    <a:lnTo>
                      <a:pt x="766" y="255"/>
                    </a:lnTo>
                    <a:lnTo>
                      <a:pt x="780" y="255"/>
                    </a:lnTo>
                    <a:lnTo>
                      <a:pt x="780" y="269"/>
                    </a:lnTo>
                    <a:lnTo>
                      <a:pt x="794" y="269"/>
                    </a:lnTo>
                    <a:lnTo>
                      <a:pt x="808" y="269"/>
                    </a:lnTo>
                    <a:lnTo>
                      <a:pt x="808" y="284"/>
                    </a:lnTo>
                    <a:lnTo>
                      <a:pt x="823" y="284"/>
                    </a:lnTo>
                    <a:lnTo>
                      <a:pt x="837" y="284"/>
                    </a:lnTo>
                    <a:lnTo>
                      <a:pt x="851" y="284"/>
                    </a:lnTo>
                    <a:lnTo>
                      <a:pt x="851" y="298"/>
                    </a:lnTo>
                    <a:lnTo>
                      <a:pt x="865" y="298"/>
                    </a:lnTo>
                    <a:lnTo>
                      <a:pt x="879" y="298"/>
                    </a:lnTo>
                    <a:lnTo>
                      <a:pt x="893" y="312"/>
                    </a:lnTo>
                    <a:lnTo>
                      <a:pt x="908" y="312"/>
                    </a:lnTo>
                    <a:lnTo>
                      <a:pt x="922" y="312"/>
                    </a:lnTo>
                    <a:lnTo>
                      <a:pt x="936" y="312"/>
                    </a:lnTo>
                    <a:lnTo>
                      <a:pt x="950" y="326"/>
                    </a:lnTo>
                    <a:lnTo>
                      <a:pt x="964" y="326"/>
                    </a:lnTo>
                    <a:lnTo>
                      <a:pt x="979" y="326"/>
                    </a:lnTo>
                    <a:lnTo>
                      <a:pt x="993" y="326"/>
                    </a:lnTo>
                    <a:lnTo>
                      <a:pt x="993" y="340"/>
                    </a:lnTo>
                    <a:lnTo>
                      <a:pt x="1007" y="340"/>
                    </a:lnTo>
                    <a:lnTo>
                      <a:pt x="1021" y="340"/>
                    </a:lnTo>
                    <a:lnTo>
                      <a:pt x="1035" y="340"/>
                    </a:lnTo>
                    <a:lnTo>
                      <a:pt x="1049" y="354"/>
                    </a:lnTo>
                    <a:lnTo>
                      <a:pt x="1064" y="354"/>
                    </a:lnTo>
                    <a:lnTo>
                      <a:pt x="1078" y="354"/>
                    </a:lnTo>
                    <a:lnTo>
                      <a:pt x="1092" y="369"/>
                    </a:lnTo>
                    <a:lnTo>
                      <a:pt x="1106" y="369"/>
                    </a:lnTo>
                    <a:lnTo>
                      <a:pt x="1120" y="369"/>
                    </a:lnTo>
                    <a:lnTo>
                      <a:pt x="1135" y="369"/>
                    </a:lnTo>
                    <a:lnTo>
                      <a:pt x="1135" y="383"/>
                    </a:lnTo>
                    <a:lnTo>
                      <a:pt x="1149" y="383"/>
                    </a:lnTo>
                    <a:lnTo>
                      <a:pt x="1177" y="383"/>
                    </a:lnTo>
                    <a:lnTo>
                      <a:pt x="1191" y="383"/>
                    </a:lnTo>
                    <a:lnTo>
                      <a:pt x="1191" y="397"/>
                    </a:lnTo>
                    <a:lnTo>
                      <a:pt x="1205" y="397"/>
                    </a:lnTo>
                    <a:lnTo>
                      <a:pt x="1220" y="397"/>
                    </a:lnTo>
                    <a:lnTo>
                      <a:pt x="1234" y="411"/>
                    </a:lnTo>
                    <a:lnTo>
                      <a:pt x="1248" y="411"/>
                    </a:lnTo>
                    <a:lnTo>
                      <a:pt x="1262" y="411"/>
                    </a:lnTo>
                    <a:lnTo>
                      <a:pt x="1276" y="411"/>
                    </a:lnTo>
                    <a:lnTo>
                      <a:pt x="1276" y="425"/>
                    </a:lnTo>
                    <a:lnTo>
                      <a:pt x="1262" y="440"/>
                    </a:lnTo>
                    <a:lnTo>
                      <a:pt x="1276" y="440"/>
                    </a:lnTo>
                    <a:lnTo>
                      <a:pt x="1276" y="454"/>
                    </a:lnTo>
                    <a:lnTo>
                      <a:pt x="1276" y="468"/>
                    </a:lnTo>
                    <a:lnTo>
                      <a:pt x="1262" y="468"/>
                    </a:lnTo>
                    <a:lnTo>
                      <a:pt x="1262" y="482"/>
                    </a:lnTo>
                    <a:lnTo>
                      <a:pt x="1262" y="496"/>
                    </a:lnTo>
                    <a:lnTo>
                      <a:pt x="1262" y="510"/>
                    </a:lnTo>
                    <a:lnTo>
                      <a:pt x="1248" y="510"/>
                    </a:lnTo>
                    <a:lnTo>
                      <a:pt x="1248" y="525"/>
                    </a:lnTo>
                    <a:lnTo>
                      <a:pt x="1234" y="539"/>
                    </a:lnTo>
                    <a:lnTo>
                      <a:pt x="1234" y="553"/>
                    </a:lnTo>
                    <a:lnTo>
                      <a:pt x="1234" y="567"/>
                    </a:lnTo>
                    <a:lnTo>
                      <a:pt x="1234" y="581"/>
                    </a:lnTo>
                    <a:lnTo>
                      <a:pt x="1220" y="581"/>
                    </a:lnTo>
                    <a:lnTo>
                      <a:pt x="1234" y="581"/>
                    </a:lnTo>
                    <a:lnTo>
                      <a:pt x="1220" y="596"/>
                    </a:lnTo>
                    <a:lnTo>
                      <a:pt x="1220" y="610"/>
                    </a:lnTo>
                    <a:lnTo>
                      <a:pt x="1220" y="624"/>
                    </a:lnTo>
                    <a:lnTo>
                      <a:pt x="1205" y="638"/>
                    </a:lnTo>
                    <a:lnTo>
                      <a:pt x="1205" y="652"/>
                    </a:lnTo>
                    <a:lnTo>
                      <a:pt x="1191" y="652"/>
                    </a:lnTo>
                    <a:lnTo>
                      <a:pt x="1191" y="667"/>
                    </a:lnTo>
                    <a:lnTo>
                      <a:pt x="1191" y="681"/>
                    </a:lnTo>
                    <a:lnTo>
                      <a:pt x="1191" y="695"/>
                    </a:lnTo>
                    <a:lnTo>
                      <a:pt x="1177" y="723"/>
                    </a:lnTo>
                    <a:lnTo>
                      <a:pt x="1163" y="752"/>
                    </a:lnTo>
                    <a:lnTo>
                      <a:pt x="1149" y="780"/>
                    </a:lnTo>
                    <a:lnTo>
                      <a:pt x="1149" y="794"/>
                    </a:lnTo>
                    <a:lnTo>
                      <a:pt x="1120" y="837"/>
                    </a:lnTo>
                    <a:lnTo>
                      <a:pt x="1120" y="851"/>
                    </a:lnTo>
                    <a:lnTo>
                      <a:pt x="1106" y="865"/>
                    </a:lnTo>
                    <a:lnTo>
                      <a:pt x="1092" y="865"/>
                    </a:lnTo>
                    <a:lnTo>
                      <a:pt x="1092" y="879"/>
                    </a:lnTo>
                    <a:lnTo>
                      <a:pt x="1092" y="893"/>
                    </a:lnTo>
                    <a:lnTo>
                      <a:pt x="1078" y="908"/>
                    </a:lnTo>
                    <a:lnTo>
                      <a:pt x="1078" y="922"/>
                    </a:lnTo>
                    <a:lnTo>
                      <a:pt x="1078" y="936"/>
                    </a:lnTo>
                    <a:lnTo>
                      <a:pt x="1064" y="936"/>
                    </a:lnTo>
                    <a:lnTo>
                      <a:pt x="1078" y="936"/>
                    </a:lnTo>
                    <a:lnTo>
                      <a:pt x="1064" y="936"/>
                    </a:lnTo>
                    <a:lnTo>
                      <a:pt x="1064" y="950"/>
                    </a:lnTo>
                    <a:lnTo>
                      <a:pt x="1049" y="964"/>
                    </a:lnTo>
                    <a:lnTo>
                      <a:pt x="1049" y="979"/>
                    </a:lnTo>
                    <a:lnTo>
                      <a:pt x="1049" y="993"/>
                    </a:lnTo>
                    <a:lnTo>
                      <a:pt x="1049" y="1007"/>
                    </a:lnTo>
                    <a:lnTo>
                      <a:pt x="1035" y="1007"/>
                    </a:lnTo>
                    <a:lnTo>
                      <a:pt x="1035" y="1021"/>
                    </a:lnTo>
                    <a:lnTo>
                      <a:pt x="1021" y="1021"/>
                    </a:lnTo>
                    <a:lnTo>
                      <a:pt x="1021" y="1035"/>
                    </a:lnTo>
                    <a:lnTo>
                      <a:pt x="1021" y="1050"/>
                    </a:lnTo>
                    <a:lnTo>
                      <a:pt x="1021" y="1064"/>
                    </a:lnTo>
                    <a:lnTo>
                      <a:pt x="1007" y="1064"/>
                    </a:lnTo>
                    <a:lnTo>
                      <a:pt x="1007" y="1078"/>
                    </a:lnTo>
                    <a:lnTo>
                      <a:pt x="1007" y="1092"/>
                    </a:lnTo>
                    <a:lnTo>
                      <a:pt x="1007" y="1106"/>
                    </a:lnTo>
                    <a:lnTo>
                      <a:pt x="993" y="1106"/>
                    </a:lnTo>
                    <a:lnTo>
                      <a:pt x="993" y="1120"/>
                    </a:lnTo>
                    <a:lnTo>
                      <a:pt x="979" y="1135"/>
                    </a:lnTo>
                    <a:lnTo>
                      <a:pt x="979" y="1149"/>
                    </a:lnTo>
                    <a:lnTo>
                      <a:pt x="979" y="1163"/>
                    </a:lnTo>
                    <a:lnTo>
                      <a:pt x="964" y="1163"/>
                    </a:lnTo>
                    <a:lnTo>
                      <a:pt x="979" y="1163"/>
                    </a:lnTo>
                    <a:lnTo>
                      <a:pt x="979" y="1177"/>
                    </a:lnTo>
                    <a:lnTo>
                      <a:pt x="964" y="1177"/>
                    </a:lnTo>
                    <a:lnTo>
                      <a:pt x="964" y="1191"/>
                    </a:lnTo>
                    <a:lnTo>
                      <a:pt x="964" y="1206"/>
                    </a:lnTo>
                    <a:lnTo>
                      <a:pt x="950" y="1206"/>
                    </a:lnTo>
                    <a:lnTo>
                      <a:pt x="936" y="1206"/>
                    </a:lnTo>
                    <a:lnTo>
                      <a:pt x="936" y="1220"/>
                    </a:lnTo>
                    <a:lnTo>
                      <a:pt x="936" y="1234"/>
                    </a:lnTo>
                    <a:lnTo>
                      <a:pt x="922" y="1234"/>
                    </a:lnTo>
                    <a:lnTo>
                      <a:pt x="922" y="1248"/>
                    </a:lnTo>
                    <a:lnTo>
                      <a:pt x="908" y="1262"/>
                    </a:lnTo>
                    <a:lnTo>
                      <a:pt x="908" y="1276"/>
                    </a:lnTo>
                    <a:lnTo>
                      <a:pt x="893" y="1276"/>
                    </a:lnTo>
                    <a:lnTo>
                      <a:pt x="893" y="1291"/>
                    </a:lnTo>
                    <a:lnTo>
                      <a:pt x="879" y="1319"/>
                    </a:lnTo>
                    <a:lnTo>
                      <a:pt x="865" y="1333"/>
                    </a:lnTo>
                    <a:lnTo>
                      <a:pt x="865" y="1347"/>
                    </a:lnTo>
                    <a:lnTo>
                      <a:pt x="851" y="1347"/>
                    </a:lnTo>
                    <a:lnTo>
                      <a:pt x="851" y="1362"/>
                    </a:lnTo>
                    <a:lnTo>
                      <a:pt x="851" y="1376"/>
                    </a:lnTo>
                    <a:lnTo>
                      <a:pt x="837" y="1376"/>
                    </a:lnTo>
                    <a:lnTo>
                      <a:pt x="823" y="1390"/>
                    </a:lnTo>
                    <a:lnTo>
                      <a:pt x="823" y="1404"/>
                    </a:lnTo>
                    <a:lnTo>
                      <a:pt x="823" y="1418"/>
                    </a:lnTo>
                    <a:lnTo>
                      <a:pt x="823" y="1432"/>
                    </a:lnTo>
                    <a:lnTo>
                      <a:pt x="823" y="1447"/>
                    </a:lnTo>
                    <a:lnTo>
                      <a:pt x="808" y="1447"/>
                    </a:lnTo>
                    <a:lnTo>
                      <a:pt x="808" y="1461"/>
                    </a:lnTo>
                    <a:lnTo>
                      <a:pt x="808" y="1475"/>
                    </a:lnTo>
                    <a:lnTo>
                      <a:pt x="808" y="1489"/>
                    </a:lnTo>
                    <a:lnTo>
                      <a:pt x="808" y="1503"/>
                    </a:lnTo>
                    <a:lnTo>
                      <a:pt x="794" y="1503"/>
                    </a:lnTo>
                    <a:lnTo>
                      <a:pt x="794" y="1518"/>
                    </a:lnTo>
                    <a:lnTo>
                      <a:pt x="780" y="1518"/>
                    </a:lnTo>
                    <a:lnTo>
                      <a:pt x="752" y="1518"/>
                    </a:lnTo>
                    <a:lnTo>
                      <a:pt x="709" y="1518"/>
                    </a:lnTo>
                    <a:lnTo>
                      <a:pt x="695" y="1518"/>
                    </a:lnTo>
                    <a:lnTo>
                      <a:pt x="667" y="1518"/>
                    </a:lnTo>
                    <a:lnTo>
                      <a:pt x="638" y="1518"/>
                    </a:lnTo>
                    <a:lnTo>
                      <a:pt x="624" y="1518"/>
                    </a:lnTo>
                    <a:lnTo>
                      <a:pt x="610" y="1518"/>
                    </a:lnTo>
                    <a:lnTo>
                      <a:pt x="596" y="1518"/>
                    </a:lnTo>
                    <a:lnTo>
                      <a:pt x="581" y="1518"/>
                    </a:lnTo>
                    <a:lnTo>
                      <a:pt x="525" y="1532"/>
                    </a:lnTo>
                    <a:lnTo>
                      <a:pt x="511" y="1532"/>
                    </a:lnTo>
                    <a:lnTo>
                      <a:pt x="482" y="1546"/>
                    </a:lnTo>
                    <a:lnTo>
                      <a:pt x="468" y="1546"/>
                    </a:lnTo>
                    <a:lnTo>
                      <a:pt x="425" y="1546"/>
                    </a:lnTo>
                    <a:lnTo>
                      <a:pt x="369" y="1560"/>
                    </a:lnTo>
                    <a:lnTo>
                      <a:pt x="312" y="1574"/>
                    </a:lnTo>
                    <a:lnTo>
                      <a:pt x="312" y="1546"/>
                    </a:lnTo>
                    <a:lnTo>
                      <a:pt x="312" y="1532"/>
                    </a:lnTo>
                    <a:lnTo>
                      <a:pt x="298" y="1503"/>
                    </a:lnTo>
                    <a:lnTo>
                      <a:pt x="298" y="1475"/>
                    </a:lnTo>
                    <a:lnTo>
                      <a:pt x="284" y="1461"/>
                    </a:lnTo>
                    <a:lnTo>
                      <a:pt x="284" y="1447"/>
                    </a:lnTo>
                    <a:lnTo>
                      <a:pt x="241" y="1432"/>
                    </a:lnTo>
                    <a:lnTo>
                      <a:pt x="241" y="1418"/>
                    </a:lnTo>
                    <a:lnTo>
                      <a:pt x="199" y="1404"/>
                    </a:lnTo>
                    <a:lnTo>
                      <a:pt x="99" y="1347"/>
                    </a:lnTo>
                    <a:lnTo>
                      <a:pt x="99" y="1333"/>
                    </a:lnTo>
                    <a:lnTo>
                      <a:pt x="85" y="1319"/>
                    </a:lnTo>
                    <a:lnTo>
                      <a:pt x="57" y="1305"/>
                    </a:lnTo>
                    <a:lnTo>
                      <a:pt x="28" y="1291"/>
                    </a:lnTo>
                    <a:lnTo>
                      <a:pt x="28" y="1276"/>
                    </a:lnTo>
                    <a:lnTo>
                      <a:pt x="0" y="1248"/>
                    </a:lnTo>
                    <a:lnTo>
                      <a:pt x="28" y="1206"/>
                    </a:lnTo>
                    <a:lnTo>
                      <a:pt x="71" y="1149"/>
                    </a:lnTo>
                    <a:lnTo>
                      <a:pt x="85" y="1106"/>
                    </a:lnTo>
                    <a:lnTo>
                      <a:pt x="99" y="1106"/>
                    </a:lnTo>
                    <a:lnTo>
                      <a:pt x="128" y="1035"/>
                    </a:lnTo>
                    <a:lnTo>
                      <a:pt x="142" y="979"/>
                    </a:lnTo>
                    <a:lnTo>
                      <a:pt x="142" y="964"/>
                    </a:lnTo>
                    <a:lnTo>
                      <a:pt x="156" y="936"/>
                    </a:lnTo>
                    <a:lnTo>
                      <a:pt x="156" y="922"/>
                    </a:lnTo>
                    <a:lnTo>
                      <a:pt x="156" y="908"/>
                    </a:lnTo>
                    <a:lnTo>
                      <a:pt x="156" y="893"/>
                    </a:lnTo>
                    <a:lnTo>
                      <a:pt x="170" y="879"/>
                    </a:lnTo>
                    <a:lnTo>
                      <a:pt x="170" y="865"/>
                    </a:lnTo>
                    <a:lnTo>
                      <a:pt x="170" y="851"/>
                    </a:lnTo>
                    <a:lnTo>
                      <a:pt x="184" y="823"/>
                    </a:lnTo>
                    <a:lnTo>
                      <a:pt x="184" y="794"/>
                    </a:lnTo>
                    <a:lnTo>
                      <a:pt x="184" y="766"/>
                    </a:lnTo>
                    <a:lnTo>
                      <a:pt x="199" y="737"/>
                    </a:lnTo>
                    <a:lnTo>
                      <a:pt x="199" y="723"/>
                    </a:lnTo>
                    <a:lnTo>
                      <a:pt x="199" y="709"/>
                    </a:lnTo>
                    <a:lnTo>
                      <a:pt x="199" y="667"/>
                    </a:lnTo>
                    <a:lnTo>
                      <a:pt x="199" y="652"/>
                    </a:lnTo>
                    <a:lnTo>
                      <a:pt x="199" y="610"/>
                    </a:lnTo>
                    <a:lnTo>
                      <a:pt x="199" y="596"/>
                    </a:lnTo>
                    <a:lnTo>
                      <a:pt x="199" y="581"/>
                    </a:lnTo>
                    <a:lnTo>
                      <a:pt x="199" y="567"/>
                    </a:lnTo>
                    <a:lnTo>
                      <a:pt x="199" y="539"/>
                    </a:lnTo>
                    <a:lnTo>
                      <a:pt x="199" y="510"/>
                    </a:lnTo>
                    <a:lnTo>
                      <a:pt x="199" y="482"/>
                    </a:lnTo>
                    <a:lnTo>
                      <a:pt x="199" y="468"/>
                    </a:lnTo>
                    <a:lnTo>
                      <a:pt x="184" y="425"/>
                    </a:lnTo>
                    <a:lnTo>
                      <a:pt x="184" y="411"/>
                    </a:lnTo>
                    <a:lnTo>
                      <a:pt x="184" y="383"/>
                    </a:lnTo>
                    <a:lnTo>
                      <a:pt x="184" y="340"/>
                    </a:lnTo>
                    <a:lnTo>
                      <a:pt x="184" y="326"/>
                    </a:lnTo>
                    <a:lnTo>
                      <a:pt x="199" y="326"/>
                    </a:lnTo>
                    <a:lnTo>
                      <a:pt x="199" y="312"/>
                    </a:lnTo>
                    <a:lnTo>
                      <a:pt x="199" y="298"/>
                    </a:lnTo>
                    <a:lnTo>
                      <a:pt x="199" y="284"/>
                    </a:lnTo>
                    <a:lnTo>
                      <a:pt x="213" y="269"/>
                    </a:lnTo>
                    <a:lnTo>
                      <a:pt x="213" y="255"/>
                    </a:lnTo>
                    <a:lnTo>
                      <a:pt x="213" y="241"/>
                    </a:lnTo>
                    <a:lnTo>
                      <a:pt x="227" y="227"/>
                    </a:lnTo>
                    <a:lnTo>
                      <a:pt x="227" y="213"/>
                    </a:lnTo>
                    <a:lnTo>
                      <a:pt x="241" y="198"/>
                    </a:lnTo>
                    <a:lnTo>
                      <a:pt x="241" y="184"/>
                    </a:lnTo>
                    <a:lnTo>
                      <a:pt x="241" y="170"/>
                    </a:lnTo>
                    <a:lnTo>
                      <a:pt x="255" y="170"/>
                    </a:lnTo>
                    <a:lnTo>
                      <a:pt x="255" y="156"/>
                    </a:lnTo>
                    <a:lnTo>
                      <a:pt x="255" y="142"/>
                    </a:lnTo>
                    <a:lnTo>
                      <a:pt x="269" y="142"/>
                    </a:lnTo>
                    <a:lnTo>
                      <a:pt x="269" y="128"/>
                    </a:lnTo>
                    <a:lnTo>
                      <a:pt x="269" y="113"/>
                    </a:lnTo>
                    <a:lnTo>
                      <a:pt x="284" y="99"/>
                    </a:lnTo>
                    <a:lnTo>
                      <a:pt x="298" y="99"/>
                    </a:lnTo>
                    <a:lnTo>
                      <a:pt x="298" y="85"/>
                    </a:lnTo>
                    <a:lnTo>
                      <a:pt x="312" y="85"/>
                    </a:lnTo>
                    <a:lnTo>
                      <a:pt x="326" y="85"/>
                    </a:lnTo>
                    <a:lnTo>
                      <a:pt x="326" y="71"/>
                    </a:lnTo>
                    <a:lnTo>
                      <a:pt x="340" y="71"/>
                    </a:lnTo>
                    <a:lnTo>
                      <a:pt x="340" y="57"/>
                    </a:lnTo>
                    <a:lnTo>
                      <a:pt x="355" y="57"/>
                    </a:lnTo>
                    <a:lnTo>
                      <a:pt x="355" y="42"/>
                    </a:lnTo>
                    <a:lnTo>
                      <a:pt x="369" y="42"/>
                    </a:lnTo>
                    <a:lnTo>
                      <a:pt x="383" y="42"/>
                    </a:lnTo>
                    <a:lnTo>
                      <a:pt x="397" y="28"/>
                    </a:lnTo>
                    <a:lnTo>
                      <a:pt x="411" y="28"/>
                    </a:lnTo>
                    <a:lnTo>
                      <a:pt x="411" y="14"/>
                    </a:lnTo>
                    <a:lnTo>
                      <a:pt x="425" y="0"/>
                    </a:lnTo>
                    <a:lnTo>
                      <a:pt x="440" y="0"/>
                    </a:lnTo>
                    <a:lnTo>
                      <a:pt x="440" y="14"/>
                    </a:lnTo>
                    <a:close/>
                  </a:path>
                </a:pathLst>
              </a:custGeom>
              <a:noFill/>
              <a:ln w="0" cap="flat">
                <a:solidFill>
                  <a:srgbClr val="000000"/>
                </a:solidFill>
                <a:prstDash val="solid"/>
                <a:round/>
                <a:headEnd/>
                <a:tailEnd/>
              </a:ln>
              <a:extLst>
                <a:ext uri="{909E8E84-426E-40DD-AFC4-6F175D3DCCD1}">
                  <a14:hiddenFill xmlns="" xmlns:a14="http://schemas.microsoft.com/office/drawing/2010/main">
                    <a:solidFill>
                      <a:srgbClr val="FFFFFF"/>
                    </a:solidFill>
                  </a14:hiddenFill>
                </a:ext>
              </a:extLst>
            </p:spPr>
            <p:txBody>
              <a:bodyPr/>
              <a:lstStyle/>
              <a:p>
                <a:endParaRPr lang="ja-JP" altLang="en-US"/>
              </a:p>
            </p:txBody>
          </p:sp>
          <p:sp>
            <p:nvSpPr>
              <p:cNvPr id="40078" name="Freeform 178"/>
              <p:cNvSpPr>
                <a:spLocks noChangeAspect="1"/>
              </p:cNvSpPr>
              <p:nvPr/>
            </p:nvSpPr>
            <p:spPr bwMode="auto">
              <a:xfrm>
                <a:off x="11294" y="6758"/>
                <a:ext cx="1227" cy="996"/>
              </a:xfrm>
              <a:custGeom>
                <a:avLst/>
                <a:gdLst>
                  <a:gd name="T0" fmla="*/ 0 w 2666"/>
                  <a:gd name="T1" fmla="*/ 0 h 2170"/>
                  <a:gd name="T2" fmla="*/ 0 w 2666"/>
                  <a:gd name="T3" fmla="*/ 0 h 2170"/>
                  <a:gd name="T4" fmla="*/ 0 w 2666"/>
                  <a:gd name="T5" fmla="*/ 0 h 2170"/>
                  <a:gd name="T6" fmla="*/ 0 w 2666"/>
                  <a:gd name="T7" fmla="*/ 0 h 2170"/>
                  <a:gd name="T8" fmla="*/ 0 w 2666"/>
                  <a:gd name="T9" fmla="*/ 0 h 2170"/>
                  <a:gd name="T10" fmla="*/ 0 w 2666"/>
                  <a:gd name="T11" fmla="*/ 0 h 2170"/>
                  <a:gd name="T12" fmla="*/ 0 w 2666"/>
                  <a:gd name="T13" fmla="*/ 0 h 2170"/>
                  <a:gd name="T14" fmla="*/ 0 w 2666"/>
                  <a:gd name="T15" fmla="*/ 0 h 2170"/>
                  <a:gd name="T16" fmla="*/ 0 w 2666"/>
                  <a:gd name="T17" fmla="*/ 0 h 2170"/>
                  <a:gd name="T18" fmla="*/ 0 w 2666"/>
                  <a:gd name="T19" fmla="*/ 0 h 2170"/>
                  <a:gd name="T20" fmla="*/ 0 w 2666"/>
                  <a:gd name="T21" fmla="*/ 0 h 2170"/>
                  <a:gd name="T22" fmla="*/ 0 w 2666"/>
                  <a:gd name="T23" fmla="*/ 0 h 2170"/>
                  <a:gd name="T24" fmla="*/ 0 w 2666"/>
                  <a:gd name="T25" fmla="*/ 0 h 2170"/>
                  <a:gd name="T26" fmla="*/ 0 w 2666"/>
                  <a:gd name="T27" fmla="*/ 0 h 2170"/>
                  <a:gd name="T28" fmla="*/ 0 w 2666"/>
                  <a:gd name="T29" fmla="*/ 0 h 2170"/>
                  <a:gd name="T30" fmla="*/ 0 w 2666"/>
                  <a:gd name="T31" fmla="*/ 0 h 2170"/>
                  <a:gd name="T32" fmla="*/ 0 w 2666"/>
                  <a:gd name="T33" fmla="*/ 0 h 2170"/>
                  <a:gd name="T34" fmla="*/ 0 w 2666"/>
                  <a:gd name="T35" fmla="*/ 0 h 2170"/>
                  <a:gd name="T36" fmla="*/ 0 w 2666"/>
                  <a:gd name="T37" fmla="*/ 0 h 2170"/>
                  <a:gd name="T38" fmla="*/ 0 w 2666"/>
                  <a:gd name="T39" fmla="*/ 0 h 2170"/>
                  <a:gd name="T40" fmla="*/ 0 w 2666"/>
                  <a:gd name="T41" fmla="*/ 0 h 2170"/>
                  <a:gd name="T42" fmla="*/ 0 w 2666"/>
                  <a:gd name="T43" fmla="*/ 0 h 2170"/>
                  <a:gd name="T44" fmla="*/ 0 w 2666"/>
                  <a:gd name="T45" fmla="*/ 0 h 2170"/>
                  <a:gd name="T46" fmla="*/ 0 w 2666"/>
                  <a:gd name="T47" fmla="*/ 0 h 2170"/>
                  <a:gd name="T48" fmla="*/ 0 w 2666"/>
                  <a:gd name="T49" fmla="*/ 0 h 2170"/>
                  <a:gd name="T50" fmla="*/ 0 w 2666"/>
                  <a:gd name="T51" fmla="*/ 0 h 2170"/>
                  <a:gd name="T52" fmla="*/ 0 w 2666"/>
                  <a:gd name="T53" fmla="*/ 0 h 2170"/>
                  <a:gd name="T54" fmla="*/ 0 w 2666"/>
                  <a:gd name="T55" fmla="*/ 0 h 2170"/>
                  <a:gd name="T56" fmla="*/ 0 w 2666"/>
                  <a:gd name="T57" fmla="*/ 0 h 2170"/>
                  <a:gd name="T58" fmla="*/ 0 w 2666"/>
                  <a:gd name="T59" fmla="*/ 0 h 2170"/>
                  <a:gd name="T60" fmla="*/ 0 w 2666"/>
                  <a:gd name="T61" fmla="*/ 0 h 2170"/>
                  <a:gd name="T62" fmla="*/ 0 w 2666"/>
                  <a:gd name="T63" fmla="*/ 0 h 2170"/>
                  <a:gd name="T64" fmla="*/ 0 w 2666"/>
                  <a:gd name="T65" fmla="*/ 0 h 2170"/>
                  <a:gd name="T66" fmla="*/ 0 w 2666"/>
                  <a:gd name="T67" fmla="*/ 0 h 2170"/>
                  <a:gd name="T68" fmla="*/ 0 w 2666"/>
                  <a:gd name="T69" fmla="*/ 0 h 2170"/>
                  <a:gd name="T70" fmla="*/ 0 w 2666"/>
                  <a:gd name="T71" fmla="*/ 0 h 2170"/>
                  <a:gd name="T72" fmla="*/ 0 w 2666"/>
                  <a:gd name="T73" fmla="*/ 0 h 2170"/>
                  <a:gd name="T74" fmla="*/ 0 w 2666"/>
                  <a:gd name="T75" fmla="*/ 0 h 2170"/>
                  <a:gd name="T76" fmla="*/ 0 w 2666"/>
                  <a:gd name="T77" fmla="*/ 0 h 2170"/>
                  <a:gd name="T78" fmla="*/ 0 w 2666"/>
                  <a:gd name="T79" fmla="*/ 0 h 2170"/>
                  <a:gd name="T80" fmla="*/ 0 w 2666"/>
                  <a:gd name="T81" fmla="*/ 0 h 2170"/>
                  <a:gd name="T82" fmla="*/ 0 w 2666"/>
                  <a:gd name="T83" fmla="*/ 0 h 2170"/>
                  <a:gd name="T84" fmla="*/ 0 w 2666"/>
                  <a:gd name="T85" fmla="*/ 0 h 2170"/>
                  <a:gd name="T86" fmla="*/ 0 w 2666"/>
                  <a:gd name="T87" fmla="*/ 0 h 2170"/>
                  <a:gd name="T88" fmla="*/ 0 w 2666"/>
                  <a:gd name="T89" fmla="*/ 0 h 2170"/>
                  <a:gd name="T90" fmla="*/ 0 w 2666"/>
                  <a:gd name="T91" fmla="*/ 0 h 2170"/>
                  <a:gd name="T92" fmla="*/ 0 w 2666"/>
                  <a:gd name="T93" fmla="*/ 0 h 2170"/>
                  <a:gd name="T94" fmla="*/ 0 w 2666"/>
                  <a:gd name="T95" fmla="*/ 0 h 2170"/>
                  <a:gd name="T96" fmla="*/ 0 w 2666"/>
                  <a:gd name="T97" fmla="*/ 0 h 2170"/>
                  <a:gd name="T98" fmla="*/ 0 w 2666"/>
                  <a:gd name="T99" fmla="*/ 0 h 2170"/>
                  <a:gd name="T100" fmla="*/ 0 w 2666"/>
                  <a:gd name="T101" fmla="*/ 0 h 2170"/>
                  <a:gd name="T102" fmla="*/ 0 w 2666"/>
                  <a:gd name="T103" fmla="*/ 0 h 2170"/>
                  <a:gd name="T104" fmla="*/ 0 w 2666"/>
                  <a:gd name="T105" fmla="*/ 0 h 2170"/>
                  <a:gd name="T106" fmla="*/ 0 w 2666"/>
                  <a:gd name="T107" fmla="*/ 0 h 2170"/>
                  <a:gd name="T108" fmla="*/ 0 w 2666"/>
                  <a:gd name="T109" fmla="*/ 0 h 2170"/>
                  <a:gd name="T110" fmla="*/ 0 w 2666"/>
                  <a:gd name="T111" fmla="*/ 0 h 2170"/>
                  <a:gd name="T112" fmla="*/ 0 w 2666"/>
                  <a:gd name="T113" fmla="*/ 0 h 2170"/>
                  <a:gd name="T114" fmla="*/ 0 w 2666"/>
                  <a:gd name="T115" fmla="*/ 0 h 2170"/>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2666"/>
                  <a:gd name="T175" fmla="*/ 0 h 2170"/>
                  <a:gd name="T176" fmla="*/ 2666 w 2666"/>
                  <a:gd name="T177" fmla="*/ 2170 h 2170"/>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2666" h="2170">
                    <a:moveTo>
                      <a:pt x="440" y="2127"/>
                    </a:moveTo>
                    <a:lnTo>
                      <a:pt x="298" y="2170"/>
                    </a:lnTo>
                    <a:lnTo>
                      <a:pt x="284" y="2156"/>
                    </a:lnTo>
                    <a:lnTo>
                      <a:pt x="255" y="2127"/>
                    </a:lnTo>
                    <a:lnTo>
                      <a:pt x="170" y="2028"/>
                    </a:lnTo>
                    <a:lnTo>
                      <a:pt x="156" y="2014"/>
                    </a:lnTo>
                    <a:lnTo>
                      <a:pt x="0" y="1829"/>
                    </a:lnTo>
                    <a:lnTo>
                      <a:pt x="14" y="1815"/>
                    </a:lnTo>
                    <a:lnTo>
                      <a:pt x="14" y="1801"/>
                    </a:lnTo>
                    <a:lnTo>
                      <a:pt x="28" y="1787"/>
                    </a:lnTo>
                    <a:lnTo>
                      <a:pt x="42" y="1773"/>
                    </a:lnTo>
                    <a:lnTo>
                      <a:pt x="42" y="1744"/>
                    </a:lnTo>
                    <a:lnTo>
                      <a:pt x="57" y="1730"/>
                    </a:lnTo>
                    <a:lnTo>
                      <a:pt x="57" y="1716"/>
                    </a:lnTo>
                    <a:lnTo>
                      <a:pt x="71" y="1716"/>
                    </a:lnTo>
                    <a:lnTo>
                      <a:pt x="85" y="1687"/>
                    </a:lnTo>
                    <a:lnTo>
                      <a:pt x="85" y="1673"/>
                    </a:lnTo>
                    <a:lnTo>
                      <a:pt x="113" y="1631"/>
                    </a:lnTo>
                    <a:lnTo>
                      <a:pt x="142" y="1602"/>
                    </a:lnTo>
                    <a:lnTo>
                      <a:pt x="142" y="1588"/>
                    </a:lnTo>
                    <a:lnTo>
                      <a:pt x="170" y="1546"/>
                    </a:lnTo>
                    <a:lnTo>
                      <a:pt x="184" y="1517"/>
                    </a:lnTo>
                    <a:lnTo>
                      <a:pt x="184" y="1503"/>
                    </a:lnTo>
                    <a:lnTo>
                      <a:pt x="198" y="1489"/>
                    </a:lnTo>
                    <a:lnTo>
                      <a:pt x="227" y="1446"/>
                    </a:lnTo>
                    <a:lnTo>
                      <a:pt x="241" y="1418"/>
                    </a:lnTo>
                    <a:lnTo>
                      <a:pt x="255" y="1404"/>
                    </a:lnTo>
                    <a:lnTo>
                      <a:pt x="269" y="1375"/>
                    </a:lnTo>
                    <a:lnTo>
                      <a:pt x="284" y="1361"/>
                    </a:lnTo>
                    <a:lnTo>
                      <a:pt x="298" y="1347"/>
                    </a:lnTo>
                    <a:lnTo>
                      <a:pt x="312" y="1333"/>
                    </a:lnTo>
                    <a:lnTo>
                      <a:pt x="326" y="1304"/>
                    </a:lnTo>
                    <a:lnTo>
                      <a:pt x="340" y="1290"/>
                    </a:lnTo>
                    <a:lnTo>
                      <a:pt x="354" y="1276"/>
                    </a:lnTo>
                    <a:lnTo>
                      <a:pt x="369" y="1262"/>
                    </a:lnTo>
                    <a:lnTo>
                      <a:pt x="383" y="1234"/>
                    </a:lnTo>
                    <a:lnTo>
                      <a:pt x="411" y="1219"/>
                    </a:lnTo>
                    <a:lnTo>
                      <a:pt x="425" y="1205"/>
                    </a:lnTo>
                    <a:lnTo>
                      <a:pt x="440" y="1191"/>
                    </a:lnTo>
                    <a:lnTo>
                      <a:pt x="454" y="1177"/>
                    </a:lnTo>
                    <a:lnTo>
                      <a:pt x="468" y="1177"/>
                    </a:lnTo>
                    <a:lnTo>
                      <a:pt x="482" y="1163"/>
                    </a:lnTo>
                    <a:lnTo>
                      <a:pt x="510" y="1163"/>
                    </a:lnTo>
                    <a:lnTo>
                      <a:pt x="525" y="1148"/>
                    </a:lnTo>
                    <a:lnTo>
                      <a:pt x="539" y="1148"/>
                    </a:lnTo>
                    <a:lnTo>
                      <a:pt x="553" y="1134"/>
                    </a:lnTo>
                    <a:lnTo>
                      <a:pt x="567" y="1134"/>
                    </a:lnTo>
                    <a:lnTo>
                      <a:pt x="581" y="1134"/>
                    </a:lnTo>
                    <a:lnTo>
                      <a:pt x="596" y="1120"/>
                    </a:lnTo>
                    <a:lnTo>
                      <a:pt x="638" y="1106"/>
                    </a:lnTo>
                    <a:lnTo>
                      <a:pt x="652" y="1106"/>
                    </a:lnTo>
                    <a:lnTo>
                      <a:pt x="709" y="1092"/>
                    </a:lnTo>
                    <a:lnTo>
                      <a:pt x="752" y="1078"/>
                    </a:lnTo>
                    <a:lnTo>
                      <a:pt x="794" y="1063"/>
                    </a:lnTo>
                    <a:lnTo>
                      <a:pt x="837" y="1049"/>
                    </a:lnTo>
                    <a:lnTo>
                      <a:pt x="879" y="1035"/>
                    </a:lnTo>
                    <a:lnTo>
                      <a:pt x="893" y="1021"/>
                    </a:lnTo>
                    <a:lnTo>
                      <a:pt x="908" y="1021"/>
                    </a:lnTo>
                    <a:lnTo>
                      <a:pt x="908" y="1007"/>
                    </a:lnTo>
                    <a:lnTo>
                      <a:pt x="922" y="1007"/>
                    </a:lnTo>
                    <a:lnTo>
                      <a:pt x="922" y="992"/>
                    </a:lnTo>
                    <a:lnTo>
                      <a:pt x="936" y="978"/>
                    </a:lnTo>
                    <a:lnTo>
                      <a:pt x="936" y="964"/>
                    </a:lnTo>
                    <a:lnTo>
                      <a:pt x="950" y="950"/>
                    </a:lnTo>
                    <a:lnTo>
                      <a:pt x="964" y="936"/>
                    </a:lnTo>
                    <a:lnTo>
                      <a:pt x="964" y="922"/>
                    </a:lnTo>
                    <a:lnTo>
                      <a:pt x="978" y="893"/>
                    </a:lnTo>
                    <a:lnTo>
                      <a:pt x="978" y="879"/>
                    </a:lnTo>
                    <a:lnTo>
                      <a:pt x="993" y="865"/>
                    </a:lnTo>
                    <a:lnTo>
                      <a:pt x="993" y="851"/>
                    </a:lnTo>
                    <a:lnTo>
                      <a:pt x="1007" y="851"/>
                    </a:lnTo>
                    <a:lnTo>
                      <a:pt x="1007" y="836"/>
                    </a:lnTo>
                    <a:lnTo>
                      <a:pt x="1021" y="836"/>
                    </a:lnTo>
                    <a:lnTo>
                      <a:pt x="1021" y="822"/>
                    </a:lnTo>
                    <a:lnTo>
                      <a:pt x="1035" y="822"/>
                    </a:lnTo>
                    <a:lnTo>
                      <a:pt x="1035" y="808"/>
                    </a:lnTo>
                    <a:lnTo>
                      <a:pt x="1049" y="794"/>
                    </a:lnTo>
                    <a:lnTo>
                      <a:pt x="1064" y="794"/>
                    </a:lnTo>
                    <a:lnTo>
                      <a:pt x="1064" y="780"/>
                    </a:lnTo>
                    <a:lnTo>
                      <a:pt x="1078" y="780"/>
                    </a:lnTo>
                    <a:lnTo>
                      <a:pt x="1078" y="765"/>
                    </a:lnTo>
                    <a:lnTo>
                      <a:pt x="1092" y="765"/>
                    </a:lnTo>
                    <a:lnTo>
                      <a:pt x="1106" y="751"/>
                    </a:lnTo>
                    <a:lnTo>
                      <a:pt x="1120" y="737"/>
                    </a:lnTo>
                    <a:lnTo>
                      <a:pt x="1134" y="737"/>
                    </a:lnTo>
                    <a:lnTo>
                      <a:pt x="1149" y="723"/>
                    </a:lnTo>
                    <a:lnTo>
                      <a:pt x="1163" y="723"/>
                    </a:lnTo>
                    <a:lnTo>
                      <a:pt x="1163" y="709"/>
                    </a:lnTo>
                    <a:lnTo>
                      <a:pt x="1177" y="709"/>
                    </a:lnTo>
                    <a:lnTo>
                      <a:pt x="1191" y="695"/>
                    </a:lnTo>
                    <a:lnTo>
                      <a:pt x="1205" y="695"/>
                    </a:lnTo>
                    <a:lnTo>
                      <a:pt x="1220" y="695"/>
                    </a:lnTo>
                    <a:lnTo>
                      <a:pt x="1234" y="680"/>
                    </a:lnTo>
                    <a:lnTo>
                      <a:pt x="1248" y="666"/>
                    </a:lnTo>
                    <a:lnTo>
                      <a:pt x="1262" y="666"/>
                    </a:lnTo>
                    <a:lnTo>
                      <a:pt x="1276" y="652"/>
                    </a:lnTo>
                    <a:lnTo>
                      <a:pt x="1290" y="652"/>
                    </a:lnTo>
                    <a:lnTo>
                      <a:pt x="1305" y="652"/>
                    </a:lnTo>
                    <a:lnTo>
                      <a:pt x="1305" y="638"/>
                    </a:lnTo>
                    <a:lnTo>
                      <a:pt x="1319" y="638"/>
                    </a:lnTo>
                    <a:lnTo>
                      <a:pt x="1333" y="624"/>
                    </a:lnTo>
                    <a:lnTo>
                      <a:pt x="1347" y="624"/>
                    </a:lnTo>
                    <a:lnTo>
                      <a:pt x="1361" y="624"/>
                    </a:lnTo>
                    <a:lnTo>
                      <a:pt x="1376" y="609"/>
                    </a:lnTo>
                    <a:lnTo>
                      <a:pt x="1390" y="609"/>
                    </a:lnTo>
                    <a:lnTo>
                      <a:pt x="1404" y="595"/>
                    </a:lnTo>
                    <a:lnTo>
                      <a:pt x="1418" y="595"/>
                    </a:lnTo>
                    <a:lnTo>
                      <a:pt x="1432" y="595"/>
                    </a:lnTo>
                    <a:lnTo>
                      <a:pt x="1447" y="581"/>
                    </a:lnTo>
                    <a:lnTo>
                      <a:pt x="1461" y="581"/>
                    </a:lnTo>
                    <a:lnTo>
                      <a:pt x="1489" y="567"/>
                    </a:lnTo>
                    <a:lnTo>
                      <a:pt x="1503" y="567"/>
                    </a:lnTo>
                    <a:lnTo>
                      <a:pt x="1532" y="553"/>
                    </a:lnTo>
                    <a:lnTo>
                      <a:pt x="1546" y="553"/>
                    </a:lnTo>
                    <a:lnTo>
                      <a:pt x="1560" y="539"/>
                    </a:lnTo>
                    <a:lnTo>
                      <a:pt x="1574" y="539"/>
                    </a:lnTo>
                    <a:lnTo>
                      <a:pt x="1588" y="524"/>
                    </a:lnTo>
                    <a:lnTo>
                      <a:pt x="1603" y="524"/>
                    </a:lnTo>
                    <a:lnTo>
                      <a:pt x="1617" y="510"/>
                    </a:lnTo>
                    <a:lnTo>
                      <a:pt x="1631" y="510"/>
                    </a:lnTo>
                    <a:lnTo>
                      <a:pt x="1631" y="496"/>
                    </a:lnTo>
                    <a:lnTo>
                      <a:pt x="1645" y="496"/>
                    </a:lnTo>
                    <a:lnTo>
                      <a:pt x="1659" y="482"/>
                    </a:lnTo>
                    <a:lnTo>
                      <a:pt x="1673" y="468"/>
                    </a:lnTo>
                    <a:lnTo>
                      <a:pt x="1688" y="453"/>
                    </a:lnTo>
                    <a:lnTo>
                      <a:pt x="1702" y="439"/>
                    </a:lnTo>
                    <a:lnTo>
                      <a:pt x="1716" y="425"/>
                    </a:lnTo>
                    <a:lnTo>
                      <a:pt x="1716" y="411"/>
                    </a:lnTo>
                    <a:lnTo>
                      <a:pt x="1716" y="397"/>
                    </a:lnTo>
                    <a:lnTo>
                      <a:pt x="1730" y="382"/>
                    </a:lnTo>
                    <a:lnTo>
                      <a:pt x="1730" y="368"/>
                    </a:lnTo>
                    <a:lnTo>
                      <a:pt x="1744" y="354"/>
                    </a:lnTo>
                    <a:lnTo>
                      <a:pt x="1744" y="340"/>
                    </a:lnTo>
                    <a:lnTo>
                      <a:pt x="1744" y="326"/>
                    </a:lnTo>
                    <a:lnTo>
                      <a:pt x="1744" y="312"/>
                    </a:lnTo>
                    <a:lnTo>
                      <a:pt x="1744" y="297"/>
                    </a:lnTo>
                    <a:lnTo>
                      <a:pt x="1744" y="283"/>
                    </a:lnTo>
                    <a:lnTo>
                      <a:pt x="1730" y="269"/>
                    </a:lnTo>
                    <a:lnTo>
                      <a:pt x="1730" y="255"/>
                    </a:lnTo>
                    <a:lnTo>
                      <a:pt x="1730" y="241"/>
                    </a:lnTo>
                    <a:lnTo>
                      <a:pt x="1716" y="226"/>
                    </a:lnTo>
                    <a:lnTo>
                      <a:pt x="1716" y="212"/>
                    </a:lnTo>
                    <a:lnTo>
                      <a:pt x="1702" y="198"/>
                    </a:lnTo>
                    <a:lnTo>
                      <a:pt x="1702" y="170"/>
                    </a:lnTo>
                    <a:lnTo>
                      <a:pt x="1688" y="156"/>
                    </a:lnTo>
                    <a:lnTo>
                      <a:pt x="1673" y="127"/>
                    </a:lnTo>
                    <a:lnTo>
                      <a:pt x="1673" y="113"/>
                    </a:lnTo>
                    <a:lnTo>
                      <a:pt x="1659" y="99"/>
                    </a:lnTo>
                    <a:lnTo>
                      <a:pt x="1659" y="85"/>
                    </a:lnTo>
                    <a:lnTo>
                      <a:pt x="1659" y="70"/>
                    </a:lnTo>
                    <a:lnTo>
                      <a:pt x="1659" y="56"/>
                    </a:lnTo>
                    <a:lnTo>
                      <a:pt x="1645" y="42"/>
                    </a:lnTo>
                    <a:lnTo>
                      <a:pt x="1645" y="28"/>
                    </a:lnTo>
                    <a:lnTo>
                      <a:pt x="1645" y="14"/>
                    </a:lnTo>
                    <a:lnTo>
                      <a:pt x="1645" y="0"/>
                    </a:lnTo>
                    <a:lnTo>
                      <a:pt x="1688" y="14"/>
                    </a:lnTo>
                    <a:lnTo>
                      <a:pt x="1716" y="14"/>
                    </a:lnTo>
                    <a:lnTo>
                      <a:pt x="1744" y="28"/>
                    </a:lnTo>
                    <a:lnTo>
                      <a:pt x="1844" y="56"/>
                    </a:lnTo>
                    <a:lnTo>
                      <a:pt x="1858" y="56"/>
                    </a:lnTo>
                    <a:lnTo>
                      <a:pt x="1872" y="56"/>
                    </a:lnTo>
                    <a:lnTo>
                      <a:pt x="1886" y="56"/>
                    </a:lnTo>
                    <a:lnTo>
                      <a:pt x="1886" y="70"/>
                    </a:lnTo>
                    <a:lnTo>
                      <a:pt x="1900" y="70"/>
                    </a:lnTo>
                    <a:lnTo>
                      <a:pt x="1915" y="70"/>
                    </a:lnTo>
                    <a:lnTo>
                      <a:pt x="1929" y="85"/>
                    </a:lnTo>
                    <a:lnTo>
                      <a:pt x="1943" y="85"/>
                    </a:lnTo>
                    <a:lnTo>
                      <a:pt x="1957" y="99"/>
                    </a:lnTo>
                    <a:lnTo>
                      <a:pt x="1971" y="99"/>
                    </a:lnTo>
                    <a:lnTo>
                      <a:pt x="1985" y="99"/>
                    </a:lnTo>
                    <a:lnTo>
                      <a:pt x="1985" y="113"/>
                    </a:lnTo>
                    <a:lnTo>
                      <a:pt x="2000" y="113"/>
                    </a:lnTo>
                    <a:lnTo>
                      <a:pt x="2014" y="127"/>
                    </a:lnTo>
                    <a:lnTo>
                      <a:pt x="2028" y="141"/>
                    </a:lnTo>
                    <a:lnTo>
                      <a:pt x="2042" y="156"/>
                    </a:lnTo>
                    <a:lnTo>
                      <a:pt x="2056" y="156"/>
                    </a:lnTo>
                    <a:lnTo>
                      <a:pt x="2056" y="170"/>
                    </a:lnTo>
                    <a:lnTo>
                      <a:pt x="2071" y="184"/>
                    </a:lnTo>
                    <a:lnTo>
                      <a:pt x="2071" y="198"/>
                    </a:lnTo>
                    <a:lnTo>
                      <a:pt x="2085" y="198"/>
                    </a:lnTo>
                    <a:lnTo>
                      <a:pt x="2085" y="212"/>
                    </a:lnTo>
                    <a:lnTo>
                      <a:pt x="2099" y="212"/>
                    </a:lnTo>
                    <a:lnTo>
                      <a:pt x="2099" y="226"/>
                    </a:lnTo>
                    <a:lnTo>
                      <a:pt x="2113" y="241"/>
                    </a:lnTo>
                    <a:lnTo>
                      <a:pt x="2113" y="255"/>
                    </a:lnTo>
                    <a:lnTo>
                      <a:pt x="2127" y="255"/>
                    </a:lnTo>
                    <a:lnTo>
                      <a:pt x="2127" y="269"/>
                    </a:lnTo>
                    <a:lnTo>
                      <a:pt x="2141" y="269"/>
                    </a:lnTo>
                    <a:lnTo>
                      <a:pt x="2141" y="283"/>
                    </a:lnTo>
                    <a:lnTo>
                      <a:pt x="2156" y="283"/>
                    </a:lnTo>
                    <a:lnTo>
                      <a:pt x="2170" y="297"/>
                    </a:lnTo>
                    <a:lnTo>
                      <a:pt x="2170" y="312"/>
                    </a:lnTo>
                    <a:lnTo>
                      <a:pt x="2184" y="312"/>
                    </a:lnTo>
                    <a:lnTo>
                      <a:pt x="2184" y="326"/>
                    </a:lnTo>
                    <a:lnTo>
                      <a:pt x="2198" y="326"/>
                    </a:lnTo>
                    <a:lnTo>
                      <a:pt x="2212" y="340"/>
                    </a:lnTo>
                    <a:lnTo>
                      <a:pt x="2227" y="368"/>
                    </a:lnTo>
                    <a:lnTo>
                      <a:pt x="2241" y="382"/>
                    </a:lnTo>
                    <a:lnTo>
                      <a:pt x="2241" y="397"/>
                    </a:lnTo>
                    <a:lnTo>
                      <a:pt x="2255" y="411"/>
                    </a:lnTo>
                    <a:lnTo>
                      <a:pt x="2269" y="425"/>
                    </a:lnTo>
                    <a:lnTo>
                      <a:pt x="2269" y="439"/>
                    </a:lnTo>
                    <a:lnTo>
                      <a:pt x="2283" y="453"/>
                    </a:lnTo>
                    <a:lnTo>
                      <a:pt x="2283" y="468"/>
                    </a:lnTo>
                    <a:lnTo>
                      <a:pt x="2297" y="468"/>
                    </a:lnTo>
                    <a:lnTo>
                      <a:pt x="2297" y="482"/>
                    </a:lnTo>
                    <a:lnTo>
                      <a:pt x="2312" y="496"/>
                    </a:lnTo>
                    <a:lnTo>
                      <a:pt x="2326" y="510"/>
                    </a:lnTo>
                    <a:lnTo>
                      <a:pt x="2326" y="524"/>
                    </a:lnTo>
                    <a:lnTo>
                      <a:pt x="2340" y="524"/>
                    </a:lnTo>
                    <a:lnTo>
                      <a:pt x="2340" y="539"/>
                    </a:lnTo>
                    <a:lnTo>
                      <a:pt x="2354" y="553"/>
                    </a:lnTo>
                    <a:lnTo>
                      <a:pt x="2368" y="567"/>
                    </a:lnTo>
                    <a:lnTo>
                      <a:pt x="2383" y="581"/>
                    </a:lnTo>
                    <a:lnTo>
                      <a:pt x="2397" y="609"/>
                    </a:lnTo>
                    <a:lnTo>
                      <a:pt x="2397" y="624"/>
                    </a:lnTo>
                    <a:lnTo>
                      <a:pt x="2411" y="624"/>
                    </a:lnTo>
                    <a:lnTo>
                      <a:pt x="2411" y="638"/>
                    </a:lnTo>
                    <a:lnTo>
                      <a:pt x="2425" y="652"/>
                    </a:lnTo>
                    <a:lnTo>
                      <a:pt x="2439" y="666"/>
                    </a:lnTo>
                    <a:lnTo>
                      <a:pt x="2439" y="680"/>
                    </a:lnTo>
                    <a:lnTo>
                      <a:pt x="2453" y="680"/>
                    </a:lnTo>
                    <a:lnTo>
                      <a:pt x="2453" y="695"/>
                    </a:lnTo>
                    <a:lnTo>
                      <a:pt x="2468" y="709"/>
                    </a:lnTo>
                    <a:lnTo>
                      <a:pt x="2468" y="723"/>
                    </a:lnTo>
                    <a:lnTo>
                      <a:pt x="2482" y="737"/>
                    </a:lnTo>
                    <a:lnTo>
                      <a:pt x="2496" y="751"/>
                    </a:lnTo>
                    <a:lnTo>
                      <a:pt x="2496" y="765"/>
                    </a:lnTo>
                    <a:lnTo>
                      <a:pt x="2510" y="780"/>
                    </a:lnTo>
                    <a:lnTo>
                      <a:pt x="2524" y="794"/>
                    </a:lnTo>
                    <a:lnTo>
                      <a:pt x="2539" y="808"/>
                    </a:lnTo>
                    <a:lnTo>
                      <a:pt x="2539" y="822"/>
                    </a:lnTo>
                    <a:lnTo>
                      <a:pt x="2553" y="836"/>
                    </a:lnTo>
                    <a:lnTo>
                      <a:pt x="2567" y="851"/>
                    </a:lnTo>
                    <a:lnTo>
                      <a:pt x="2567" y="865"/>
                    </a:lnTo>
                    <a:lnTo>
                      <a:pt x="2581" y="879"/>
                    </a:lnTo>
                    <a:lnTo>
                      <a:pt x="2581" y="893"/>
                    </a:lnTo>
                    <a:lnTo>
                      <a:pt x="2595" y="893"/>
                    </a:lnTo>
                    <a:lnTo>
                      <a:pt x="2609" y="907"/>
                    </a:lnTo>
                    <a:lnTo>
                      <a:pt x="2609" y="922"/>
                    </a:lnTo>
                    <a:lnTo>
                      <a:pt x="2638" y="950"/>
                    </a:lnTo>
                    <a:lnTo>
                      <a:pt x="2652" y="964"/>
                    </a:lnTo>
                    <a:lnTo>
                      <a:pt x="2666" y="1007"/>
                    </a:lnTo>
                    <a:lnTo>
                      <a:pt x="2652" y="1021"/>
                    </a:lnTo>
                    <a:lnTo>
                      <a:pt x="2609" y="1049"/>
                    </a:lnTo>
                    <a:lnTo>
                      <a:pt x="2581" y="1078"/>
                    </a:lnTo>
                    <a:lnTo>
                      <a:pt x="2553" y="1092"/>
                    </a:lnTo>
                    <a:lnTo>
                      <a:pt x="2524" y="1106"/>
                    </a:lnTo>
                    <a:lnTo>
                      <a:pt x="2510" y="1120"/>
                    </a:lnTo>
                    <a:lnTo>
                      <a:pt x="2482" y="1134"/>
                    </a:lnTo>
                    <a:lnTo>
                      <a:pt x="2468" y="1148"/>
                    </a:lnTo>
                    <a:lnTo>
                      <a:pt x="2439" y="1177"/>
                    </a:lnTo>
                    <a:lnTo>
                      <a:pt x="2411" y="1191"/>
                    </a:lnTo>
                    <a:lnTo>
                      <a:pt x="2411" y="1205"/>
                    </a:lnTo>
                    <a:lnTo>
                      <a:pt x="2397" y="1205"/>
                    </a:lnTo>
                    <a:lnTo>
                      <a:pt x="2383" y="1219"/>
                    </a:lnTo>
                    <a:lnTo>
                      <a:pt x="2354" y="1234"/>
                    </a:lnTo>
                    <a:lnTo>
                      <a:pt x="2340" y="1248"/>
                    </a:lnTo>
                    <a:lnTo>
                      <a:pt x="2326" y="1248"/>
                    </a:lnTo>
                    <a:lnTo>
                      <a:pt x="2312" y="1262"/>
                    </a:lnTo>
                    <a:lnTo>
                      <a:pt x="2269" y="1290"/>
                    </a:lnTo>
                    <a:lnTo>
                      <a:pt x="2241" y="1304"/>
                    </a:lnTo>
                    <a:lnTo>
                      <a:pt x="2227" y="1319"/>
                    </a:lnTo>
                    <a:lnTo>
                      <a:pt x="2212" y="1333"/>
                    </a:lnTo>
                    <a:lnTo>
                      <a:pt x="2184" y="1347"/>
                    </a:lnTo>
                    <a:lnTo>
                      <a:pt x="2141" y="1375"/>
                    </a:lnTo>
                    <a:lnTo>
                      <a:pt x="2113" y="1390"/>
                    </a:lnTo>
                    <a:lnTo>
                      <a:pt x="2085" y="1404"/>
                    </a:lnTo>
                    <a:lnTo>
                      <a:pt x="2056" y="1418"/>
                    </a:lnTo>
                    <a:lnTo>
                      <a:pt x="2056" y="1432"/>
                    </a:lnTo>
                    <a:lnTo>
                      <a:pt x="2042" y="1432"/>
                    </a:lnTo>
                    <a:lnTo>
                      <a:pt x="2028" y="1446"/>
                    </a:lnTo>
                    <a:lnTo>
                      <a:pt x="2014" y="1446"/>
                    </a:lnTo>
                    <a:lnTo>
                      <a:pt x="2000" y="1461"/>
                    </a:lnTo>
                    <a:lnTo>
                      <a:pt x="1971" y="1475"/>
                    </a:lnTo>
                    <a:lnTo>
                      <a:pt x="1943" y="1489"/>
                    </a:lnTo>
                    <a:lnTo>
                      <a:pt x="1915" y="1503"/>
                    </a:lnTo>
                    <a:lnTo>
                      <a:pt x="1900" y="1503"/>
                    </a:lnTo>
                    <a:lnTo>
                      <a:pt x="1858" y="1531"/>
                    </a:lnTo>
                    <a:lnTo>
                      <a:pt x="1844" y="1531"/>
                    </a:lnTo>
                    <a:lnTo>
                      <a:pt x="1744" y="1588"/>
                    </a:lnTo>
                    <a:lnTo>
                      <a:pt x="1730" y="1602"/>
                    </a:lnTo>
                    <a:lnTo>
                      <a:pt x="1702" y="1617"/>
                    </a:lnTo>
                    <a:lnTo>
                      <a:pt x="1688" y="1617"/>
                    </a:lnTo>
                    <a:lnTo>
                      <a:pt x="1503" y="1716"/>
                    </a:lnTo>
                    <a:lnTo>
                      <a:pt x="1489" y="1730"/>
                    </a:lnTo>
                    <a:lnTo>
                      <a:pt x="1461" y="1744"/>
                    </a:lnTo>
                    <a:lnTo>
                      <a:pt x="1447" y="1744"/>
                    </a:lnTo>
                    <a:lnTo>
                      <a:pt x="1432" y="1758"/>
                    </a:lnTo>
                    <a:lnTo>
                      <a:pt x="1418" y="1758"/>
                    </a:lnTo>
                    <a:lnTo>
                      <a:pt x="1404" y="1773"/>
                    </a:lnTo>
                    <a:lnTo>
                      <a:pt x="1376" y="1787"/>
                    </a:lnTo>
                    <a:lnTo>
                      <a:pt x="1347" y="1787"/>
                    </a:lnTo>
                    <a:lnTo>
                      <a:pt x="1333" y="1801"/>
                    </a:lnTo>
                    <a:lnTo>
                      <a:pt x="1305" y="1815"/>
                    </a:lnTo>
                    <a:lnTo>
                      <a:pt x="1290" y="1815"/>
                    </a:lnTo>
                    <a:lnTo>
                      <a:pt x="1276" y="1829"/>
                    </a:lnTo>
                    <a:lnTo>
                      <a:pt x="1248" y="1844"/>
                    </a:lnTo>
                    <a:lnTo>
                      <a:pt x="1234" y="1844"/>
                    </a:lnTo>
                    <a:lnTo>
                      <a:pt x="1220" y="1844"/>
                    </a:lnTo>
                    <a:lnTo>
                      <a:pt x="1205" y="1858"/>
                    </a:lnTo>
                    <a:lnTo>
                      <a:pt x="1191" y="1858"/>
                    </a:lnTo>
                    <a:lnTo>
                      <a:pt x="1177" y="1872"/>
                    </a:lnTo>
                    <a:lnTo>
                      <a:pt x="1163" y="1872"/>
                    </a:lnTo>
                    <a:lnTo>
                      <a:pt x="1149" y="1886"/>
                    </a:lnTo>
                    <a:lnTo>
                      <a:pt x="1134" y="1886"/>
                    </a:lnTo>
                    <a:lnTo>
                      <a:pt x="1120" y="1900"/>
                    </a:lnTo>
                    <a:lnTo>
                      <a:pt x="1106" y="1900"/>
                    </a:lnTo>
                    <a:lnTo>
                      <a:pt x="1092" y="1900"/>
                    </a:lnTo>
                    <a:lnTo>
                      <a:pt x="1078" y="1914"/>
                    </a:lnTo>
                    <a:lnTo>
                      <a:pt x="1064" y="1914"/>
                    </a:lnTo>
                    <a:lnTo>
                      <a:pt x="1049" y="1929"/>
                    </a:lnTo>
                    <a:lnTo>
                      <a:pt x="978" y="1943"/>
                    </a:lnTo>
                    <a:lnTo>
                      <a:pt x="681" y="2042"/>
                    </a:lnTo>
                    <a:lnTo>
                      <a:pt x="666" y="2056"/>
                    </a:lnTo>
                    <a:lnTo>
                      <a:pt x="539" y="2085"/>
                    </a:lnTo>
                    <a:lnTo>
                      <a:pt x="525" y="2099"/>
                    </a:lnTo>
                    <a:lnTo>
                      <a:pt x="496" y="2099"/>
                    </a:lnTo>
                    <a:lnTo>
                      <a:pt x="454" y="2127"/>
                    </a:lnTo>
                    <a:lnTo>
                      <a:pt x="440" y="2127"/>
                    </a:lnTo>
                    <a:close/>
                  </a:path>
                </a:pathLst>
              </a:custGeom>
              <a:noFill/>
              <a:ln w="0" cap="flat">
                <a:solidFill>
                  <a:srgbClr val="000000"/>
                </a:solidFill>
                <a:prstDash val="solid"/>
                <a:round/>
                <a:headEnd/>
                <a:tailEnd/>
              </a:ln>
              <a:extLst>
                <a:ext uri="{909E8E84-426E-40DD-AFC4-6F175D3DCCD1}">
                  <a14:hiddenFill xmlns="" xmlns:a14="http://schemas.microsoft.com/office/drawing/2010/main">
                    <a:solidFill>
                      <a:srgbClr val="FFFFFF"/>
                    </a:solidFill>
                  </a14:hiddenFill>
                </a:ext>
              </a:extLst>
            </p:spPr>
            <p:txBody>
              <a:bodyPr/>
              <a:lstStyle/>
              <a:p>
                <a:endParaRPr lang="ja-JP" altLang="en-US"/>
              </a:p>
            </p:txBody>
          </p:sp>
          <p:sp>
            <p:nvSpPr>
              <p:cNvPr id="40079" name="Freeform 179"/>
              <p:cNvSpPr>
                <a:spLocks noChangeAspect="1"/>
              </p:cNvSpPr>
              <p:nvPr/>
            </p:nvSpPr>
            <p:spPr bwMode="auto">
              <a:xfrm>
                <a:off x="11960" y="8002"/>
                <a:ext cx="698" cy="879"/>
              </a:xfrm>
              <a:custGeom>
                <a:avLst/>
                <a:gdLst>
                  <a:gd name="T0" fmla="*/ 0 w 1517"/>
                  <a:gd name="T1" fmla="*/ 0 h 1915"/>
                  <a:gd name="T2" fmla="*/ 0 w 1517"/>
                  <a:gd name="T3" fmla="*/ 0 h 1915"/>
                  <a:gd name="T4" fmla="*/ 0 w 1517"/>
                  <a:gd name="T5" fmla="*/ 0 h 1915"/>
                  <a:gd name="T6" fmla="*/ 0 w 1517"/>
                  <a:gd name="T7" fmla="*/ 0 h 1915"/>
                  <a:gd name="T8" fmla="*/ 0 w 1517"/>
                  <a:gd name="T9" fmla="*/ 0 h 1915"/>
                  <a:gd name="T10" fmla="*/ 0 w 1517"/>
                  <a:gd name="T11" fmla="*/ 0 h 1915"/>
                  <a:gd name="T12" fmla="*/ 0 w 1517"/>
                  <a:gd name="T13" fmla="*/ 0 h 1915"/>
                  <a:gd name="T14" fmla="*/ 0 w 1517"/>
                  <a:gd name="T15" fmla="*/ 0 h 1915"/>
                  <a:gd name="T16" fmla="*/ 0 w 1517"/>
                  <a:gd name="T17" fmla="*/ 0 h 1915"/>
                  <a:gd name="T18" fmla="*/ 0 w 1517"/>
                  <a:gd name="T19" fmla="*/ 0 h 1915"/>
                  <a:gd name="T20" fmla="*/ 0 w 1517"/>
                  <a:gd name="T21" fmla="*/ 0 h 1915"/>
                  <a:gd name="T22" fmla="*/ 0 w 1517"/>
                  <a:gd name="T23" fmla="*/ 0 h 1915"/>
                  <a:gd name="T24" fmla="*/ 0 w 1517"/>
                  <a:gd name="T25" fmla="*/ 0 h 1915"/>
                  <a:gd name="T26" fmla="*/ 0 w 1517"/>
                  <a:gd name="T27" fmla="*/ 0 h 1915"/>
                  <a:gd name="T28" fmla="*/ 0 w 1517"/>
                  <a:gd name="T29" fmla="*/ 0 h 1915"/>
                  <a:gd name="T30" fmla="*/ 0 w 1517"/>
                  <a:gd name="T31" fmla="*/ 0 h 1915"/>
                  <a:gd name="T32" fmla="*/ 0 w 1517"/>
                  <a:gd name="T33" fmla="*/ 0 h 1915"/>
                  <a:gd name="T34" fmla="*/ 0 w 1517"/>
                  <a:gd name="T35" fmla="*/ 0 h 1915"/>
                  <a:gd name="T36" fmla="*/ 0 w 1517"/>
                  <a:gd name="T37" fmla="*/ 0 h 1915"/>
                  <a:gd name="T38" fmla="*/ 0 w 1517"/>
                  <a:gd name="T39" fmla="*/ 0 h 1915"/>
                  <a:gd name="T40" fmla="*/ 0 w 1517"/>
                  <a:gd name="T41" fmla="*/ 0 h 1915"/>
                  <a:gd name="T42" fmla="*/ 0 w 1517"/>
                  <a:gd name="T43" fmla="*/ 0 h 1915"/>
                  <a:gd name="T44" fmla="*/ 0 w 1517"/>
                  <a:gd name="T45" fmla="*/ 0 h 1915"/>
                  <a:gd name="T46" fmla="*/ 0 w 1517"/>
                  <a:gd name="T47" fmla="*/ 0 h 1915"/>
                  <a:gd name="T48" fmla="*/ 0 w 1517"/>
                  <a:gd name="T49" fmla="*/ 0 h 1915"/>
                  <a:gd name="T50" fmla="*/ 0 w 1517"/>
                  <a:gd name="T51" fmla="*/ 0 h 1915"/>
                  <a:gd name="T52" fmla="*/ 0 w 1517"/>
                  <a:gd name="T53" fmla="*/ 0 h 1915"/>
                  <a:gd name="T54" fmla="*/ 0 w 1517"/>
                  <a:gd name="T55" fmla="*/ 0 h 1915"/>
                  <a:gd name="T56" fmla="*/ 0 w 1517"/>
                  <a:gd name="T57" fmla="*/ 0 h 1915"/>
                  <a:gd name="T58" fmla="*/ 0 w 1517"/>
                  <a:gd name="T59" fmla="*/ 0 h 1915"/>
                  <a:gd name="T60" fmla="*/ 0 w 1517"/>
                  <a:gd name="T61" fmla="*/ 0 h 1915"/>
                  <a:gd name="T62" fmla="*/ 0 w 1517"/>
                  <a:gd name="T63" fmla="*/ 0 h 1915"/>
                  <a:gd name="T64" fmla="*/ 0 w 1517"/>
                  <a:gd name="T65" fmla="*/ 0 h 1915"/>
                  <a:gd name="T66" fmla="*/ 0 w 1517"/>
                  <a:gd name="T67" fmla="*/ 0 h 1915"/>
                  <a:gd name="T68" fmla="*/ 0 w 1517"/>
                  <a:gd name="T69" fmla="*/ 0 h 1915"/>
                  <a:gd name="T70" fmla="*/ 0 w 1517"/>
                  <a:gd name="T71" fmla="*/ 0 h 1915"/>
                  <a:gd name="T72" fmla="*/ 0 w 1517"/>
                  <a:gd name="T73" fmla="*/ 0 h 1915"/>
                  <a:gd name="T74" fmla="*/ 0 w 1517"/>
                  <a:gd name="T75" fmla="*/ 0 h 1915"/>
                  <a:gd name="T76" fmla="*/ 0 w 1517"/>
                  <a:gd name="T77" fmla="*/ 0 h 1915"/>
                  <a:gd name="T78" fmla="*/ 0 w 1517"/>
                  <a:gd name="T79" fmla="*/ 0 h 1915"/>
                  <a:gd name="T80" fmla="*/ 0 w 1517"/>
                  <a:gd name="T81" fmla="*/ 0 h 1915"/>
                  <a:gd name="T82" fmla="*/ 0 w 1517"/>
                  <a:gd name="T83" fmla="*/ 0 h 1915"/>
                  <a:gd name="T84" fmla="*/ 0 w 1517"/>
                  <a:gd name="T85" fmla="*/ 0 h 1915"/>
                  <a:gd name="T86" fmla="*/ 0 w 1517"/>
                  <a:gd name="T87" fmla="*/ 0 h 1915"/>
                  <a:gd name="T88" fmla="*/ 0 w 1517"/>
                  <a:gd name="T89" fmla="*/ 0 h 1915"/>
                  <a:gd name="T90" fmla="*/ 0 w 1517"/>
                  <a:gd name="T91" fmla="*/ 0 h 1915"/>
                  <a:gd name="T92" fmla="*/ 0 w 1517"/>
                  <a:gd name="T93" fmla="*/ 0 h 1915"/>
                  <a:gd name="T94" fmla="*/ 0 w 1517"/>
                  <a:gd name="T95" fmla="*/ 0 h 1915"/>
                  <a:gd name="T96" fmla="*/ 0 w 1517"/>
                  <a:gd name="T97" fmla="*/ 0 h 1915"/>
                  <a:gd name="T98" fmla="*/ 0 w 1517"/>
                  <a:gd name="T99" fmla="*/ 0 h 1915"/>
                  <a:gd name="T100" fmla="*/ 0 w 1517"/>
                  <a:gd name="T101" fmla="*/ 0 h 1915"/>
                  <a:gd name="T102" fmla="*/ 0 w 1517"/>
                  <a:gd name="T103" fmla="*/ 0 h 1915"/>
                  <a:gd name="T104" fmla="*/ 0 w 1517"/>
                  <a:gd name="T105" fmla="*/ 0 h 1915"/>
                  <a:gd name="T106" fmla="*/ 0 w 1517"/>
                  <a:gd name="T107" fmla="*/ 0 h 1915"/>
                  <a:gd name="T108" fmla="*/ 0 w 1517"/>
                  <a:gd name="T109" fmla="*/ 0 h 1915"/>
                  <a:gd name="T110" fmla="*/ 0 w 1517"/>
                  <a:gd name="T111" fmla="*/ 0 h 1915"/>
                  <a:gd name="T112" fmla="*/ 0 w 1517"/>
                  <a:gd name="T113" fmla="*/ 0 h 1915"/>
                  <a:gd name="T114" fmla="*/ 0 w 1517"/>
                  <a:gd name="T115" fmla="*/ 0 h 1915"/>
                  <a:gd name="T116" fmla="*/ 0 w 1517"/>
                  <a:gd name="T117" fmla="*/ 0 h 1915"/>
                  <a:gd name="T118" fmla="*/ 0 w 1517"/>
                  <a:gd name="T119" fmla="*/ 0 h 1915"/>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517"/>
                  <a:gd name="T181" fmla="*/ 0 h 1915"/>
                  <a:gd name="T182" fmla="*/ 1517 w 1517"/>
                  <a:gd name="T183" fmla="*/ 1915 h 1915"/>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517" h="1915">
                    <a:moveTo>
                      <a:pt x="1474" y="28"/>
                    </a:moveTo>
                    <a:lnTo>
                      <a:pt x="1489" y="71"/>
                    </a:lnTo>
                    <a:lnTo>
                      <a:pt x="1489" y="85"/>
                    </a:lnTo>
                    <a:lnTo>
                      <a:pt x="1503" y="127"/>
                    </a:lnTo>
                    <a:lnTo>
                      <a:pt x="1503" y="142"/>
                    </a:lnTo>
                    <a:lnTo>
                      <a:pt x="1503" y="156"/>
                    </a:lnTo>
                    <a:lnTo>
                      <a:pt x="1503" y="170"/>
                    </a:lnTo>
                    <a:lnTo>
                      <a:pt x="1503" y="184"/>
                    </a:lnTo>
                    <a:lnTo>
                      <a:pt x="1517" y="198"/>
                    </a:lnTo>
                    <a:lnTo>
                      <a:pt x="1517" y="213"/>
                    </a:lnTo>
                    <a:lnTo>
                      <a:pt x="1503" y="213"/>
                    </a:lnTo>
                    <a:lnTo>
                      <a:pt x="1517" y="227"/>
                    </a:lnTo>
                    <a:lnTo>
                      <a:pt x="1517" y="241"/>
                    </a:lnTo>
                    <a:lnTo>
                      <a:pt x="1517" y="269"/>
                    </a:lnTo>
                    <a:lnTo>
                      <a:pt x="1517" y="283"/>
                    </a:lnTo>
                    <a:lnTo>
                      <a:pt x="1517" y="312"/>
                    </a:lnTo>
                    <a:lnTo>
                      <a:pt x="1517" y="326"/>
                    </a:lnTo>
                    <a:lnTo>
                      <a:pt x="1517" y="340"/>
                    </a:lnTo>
                    <a:lnTo>
                      <a:pt x="1517" y="369"/>
                    </a:lnTo>
                    <a:lnTo>
                      <a:pt x="1517" y="383"/>
                    </a:lnTo>
                    <a:lnTo>
                      <a:pt x="1517" y="397"/>
                    </a:lnTo>
                    <a:lnTo>
                      <a:pt x="1517" y="411"/>
                    </a:lnTo>
                    <a:lnTo>
                      <a:pt x="1503" y="439"/>
                    </a:lnTo>
                    <a:lnTo>
                      <a:pt x="1503" y="454"/>
                    </a:lnTo>
                    <a:lnTo>
                      <a:pt x="1503" y="468"/>
                    </a:lnTo>
                    <a:lnTo>
                      <a:pt x="1503" y="482"/>
                    </a:lnTo>
                    <a:lnTo>
                      <a:pt x="1503" y="510"/>
                    </a:lnTo>
                    <a:lnTo>
                      <a:pt x="1489" y="539"/>
                    </a:lnTo>
                    <a:lnTo>
                      <a:pt x="1489" y="553"/>
                    </a:lnTo>
                    <a:lnTo>
                      <a:pt x="1489" y="567"/>
                    </a:lnTo>
                    <a:lnTo>
                      <a:pt x="1474" y="581"/>
                    </a:lnTo>
                    <a:lnTo>
                      <a:pt x="1474" y="596"/>
                    </a:lnTo>
                    <a:lnTo>
                      <a:pt x="1474" y="610"/>
                    </a:lnTo>
                    <a:lnTo>
                      <a:pt x="1460" y="610"/>
                    </a:lnTo>
                    <a:lnTo>
                      <a:pt x="1460" y="624"/>
                    </a:lnTo>
                    <a:lnTo>
                      <a:pt x="1460" y="638"/>
                    </a:lnTo>
                    <a:lnTo>
                      <a:pt x="1446" y="638"/>
                    </a:lnTo>
                    <a:lnTo>
                      <a:pt x="1446" y="652"/>
                    </a:lnTo>
                    <a:lnTo>
                      <a:pt x="1446" y="666"/>
                    </a:lnTo>
                    <a:lnTo>
                      <a:pt x="1432" y="681"/>
                    </a:lnTo>
                    <a:lnTo>
                      <a:pt x="1432" y="695"/>
                    </a:lnTo>
                    <a:lnTo>
                      <a:pt x="1418" y="709"/>
                    </a:lnTo>
                    <a:lnTo>
                      <a:pt x="1418" y="723"/>
                    </a:lnTo>
                    <a:lnTo>
                      <a:pt x="1418" y="737"/>
                    </a:lnTo>
                    <a:lnTo>
                      <a:pt x="1404" y="752"/>
                    </a:lnTo>
                    <a:lnTo>
                      <a:pt x="1404" y="766"/>
                    </a:lnTo>
                    <a:lnTo>
                      <a:pt x="1404" y="780"/>
                    </a:lnTo>
                    <a:lnTo>
                      <a:pt x="1404" y="794"/>
                    </a:lnTo>
                    <a:lnTo>
                      <a:pt x="1389" y="794"/>
                    </a:lnTo>
                    <a:lnTo>
                      <a:pt x="1389" y="808"/>
                    </a:lnTo>
                    <a:lnTo>
                      <a:pt x="1389" y="851"/>
                    </a:lnTo>
                    <a:lnTo>
                      <a:pt x="1389" y="879"/>
                    </a:lnTo>
                    <a:lnTo>
                      <a:pt x="1389" y="893"/>
                    </a:lnTo>
                    <a:lnTo>
                      <a:pt x="1404" y="936"/>
                    </a:lnTo>
                    <a:lnTo>
                      <a:pt x="1404" y="950"/>
                    </a:lnTo>
                    <a:lnTo>
                      <a:pt x="1404" y="978"/>
                    </a:lnTo>
                    <a:lnTo>
                      <a:pt x="1404" y="1007"/>
                    </a:lnTo>
                    <a:lnTo>
                      <a:pt x="1404" y="1035"/>
                    </a:lnTo>
                    <a:lnTo>
                      <a:pt x="1404" y="1049"/>
                    </a:lnTo>
                    <a:lnTo>
                      <a:pt x="1404" y="1064"/>
                    </a:lnTo>
                    <a:lnTo>
                      <a:pt x="1404" y="1078"/>
                    </a:lnTo>
                    <a:lnTo>
                      <a:pt x="1404" y="1120"/>
                    </a:lnTo>
                    <a:lnTo>
                      <a:pt x="1404" y="1135"/>
                    </a:lnTo>
                    <a:lnTo>
                      <a:pt x="1404" y="1177"/>
                    </a:lnTo>
                    <a:lnTo>
                      <a:pt x="1404" y="1191"/>
                    </a:lnTo>
                    <a:lnTo>
                      <a:pt x="1404" y="1205"/>
                    </a:lnTo>
                    <a:lnTo>
                      <a:pt x="1389" y="1234"/>
                    </a:lnTo>
                    <a:lnTo>
                      <a:pt x="1389" y="1262"/>
                    </a:lnTo>
                    <a:lnTo>
                      <a:pt x="1389" y="1291"/>
                    </a:lnTo>
                    <a:lnTo>
                      <a:pt x="1375" y="1319"/>
                    </a:lnTo>
                    <a:lnTo>
                      <a:pt x="1375" y="1333"/>
                    </a:lnTo>
                    <a:lnTo>
                      <a:pt x="1375" y="1347"/>
                    </a:lnTo>
                    <a:lnTo>
                      <a:pt x="1361" y="1361"/>
                    </a:lnTo>
                    <a:lnTo>
                      <a:pt x="1361" y="1376"/>
                    </a:lnTo>
                    <a:lnTo>
                      <a:pt x="1361" y="1390"/>
                    </a:lnTo>
                    <a:lnTo>
                      <a:pt x="1361" y="1404"/>
                    </a:lnTo>
                    <a:lnTo>
                      <a:pt x="1347" y="1432"/>
                    </a:lnTo>
                    <a:lnTo>
                      <a:pt x="1347" y="1447"/>
                    </a:lnTo>
                    <a:lnTo>
                      <a:pt x="1333" y="1503"/>
                    </a:lnTo>
                    <a:lnTo>
                      <a:pt x="1304" y="1574"/>
                    </a:lnTo>
                    <a:lnTo>
                      <a:pt x="1290" y="1574"/>
                    </a:lnTo>
                    <a:lnTo>
                      <a:pt x="1276" y="1617"/>
                    </a:lnTo>
                    <a:lnTo>
                      <a:pt x="1233" y="1674"/>
                    </a:lnTo>
                    <a:lnTo>
                      <a:pt x="1205" y="1716"/>
                    </a:lnTo>
                    <a:lnTo>
                      <a:pt x="1191" y="1730"/>
                    </a:lnTo>
                    <a:lnTo>
                      <a:pt x="1177" y="1744"/>
                    </a:lnTo>
                    <a:lnTo>
                      <a:pt x="1162" y="1744"/>
                    </a:lnTo>
                    <a:lnTo>
                      <a:pt x="1162" y="1759"/>
                    </a:lnTo>
                    <a:lnTo>
                      <a:pt x="1134" y="1759"/>
                    </a:lnTo>
                    <a:lnTo>
                      <a:pt x="1120" y="1773"/>
                    </a:lnTo>
                    <a:lnTo>
                      <a:pt x="1106" y="1787"/>
                    </a:lnTo>
                    <a:lnTo>
                      <a:pt x="1092" y="1801"/>
                    </a:lnTo>
                    <a:lnTo>
                      <a:pt x="1077" y="1801"/>
                    </a:lnTo>
                    <a:lnTo>
                      <a:pt x="1063" y="1801"/>
                    </a:lnTo>
                    <a:lnTo>
                      <a:pt x="1049" y="1815"/>
                    </a:lnTo>
                    <a:lnTo>
                      <a:pt x="1035" y="1815"/>
                    </a:lnTo>
                    <a:lnTo>
                      <a:pt x="1021" y="1815"/>
                    </a:lnTo>
                    <a:lnTo>
                      <a:pt x="992" y="1830"/>
                    </a:lnTo>
                    <a:lnTo>
                      <a:pt x="978" y="1830"/>
                    </a:lnTo>
                    <a:lnTo>
                      <a:pt x="964" y="1830"/>
                    </a:lnTo>
                    <a:lnTo>
                      <a:pt x="936" y="1844"/>
                    </a:lnTo>
                    <a:lnTo>
                      <a:pt x="907" y="1844"/>
                    </a:lnTo>
                    <a:lnTo>
                      <a:pt x="865" y="1858"/>
                    </a:lnTo>
                    <a:lnTo>
                      <a:pt x="822" y="1872"/>
                    </a:lnTo>
                    <a:lnTo>
                      <a:pt x="808" y="1872"/>
                    </a:lnTo>
                    <a:lnTo>
                      <a:pt x="780" y="1872"/>
                    </a:lnTo>
                    <a:lnTo>
                      <a:pt x="680" y="1900"/>
                    </a:lnTo>
                    <a:lnTo>
                      <a:pt x="666" y="1900"/>
                    </a:lnTo>
                    <a:lnTo>
                      <a:pt x="638" y="1900"/>
                    </a:lnTo>
                    <a:lnTo>
                      <a:pt x="624" y="1915"/>
                    </a:lnTo>
                    <a:lnTo>
                      <a:pt x="609" y="1915"/>
                    </a:lnTo>
                    <a:lnTo>
                      <a:pt x="595" y="1915"/>
                    </a:lnTo>
                    <a:lnTo>
                      <a:pt x="581" y="1915"/>
                    </a:lnTo>
                    <a:lnTo>
                      <a:pt x="553" y="1915"/>
                    </a:lnTo>
                    <a:lnTo>
                      <a:pt x="538" y="1915"/>
                    </a:lnTo>
                    <a:lnTo>
                      <a:pt x="524" y="1915"/>
                    </a:lnTo>
                    <a:lnTo>
                      <a:pt x="510" y="1915"/>
                    </a:lnTo>
                    <a:lnTo>
                      <a:pt x="496" y="1915"/>
                    </a:lnTo>
                    <a:lnTo>
                      <a:pt x="482" y="1915"/>
                    </a:lnTo>
                    <a:lnTo>
                      <a:pt x="468" y="1900"/>
                    </a:lnTo>
                    <a:lnTo>
                      <a:pt x="453" y="1900"/>
                    </a:lnTo>
                    <a:lnTo>
                      <a:pt x="439" y="1900"/>
                    </a:lnTo>
                    <a:lnTo>
                      <a:pt x="425" y="1886"/>
                    </a:lnTo>
                    <a:lnTo>
                      <a:pt x="411" y="1886"/>
                    </a:lnTo>
                    <a:lnTo>
                      <a:pt x="397" y="1886"/>
                    </a:lnTo>
                    <a:lnTo>
                      <a:pt x="382" y="1872"/>
                    </a:lnTo>
                    <a:lnTo>
                      <a:pt x="368" y="1872"/>
                    </a:lnTo>
                    <a:lnTo>
                      <a:pt x="283" y="1830"/>
                    </a:lnTo>
                    <a:lnTo>
                      <a:pt x="269" y="1815"/>
                    </a:lnTo>
                    <a:lnTo>
                      <a:pt x="255" y="1815"/>
                    </a:lnTo>
                    <a:lnTo>
                      <a:pt x="198" y="1787"/>
                    </a:lnTo>
                    <a:lnTo>
                      <a:pt x="184" y="1787"/>
                    </a:lnTo>
                    <a:lnTo>
                      <a:pt x="184" y="1744"/>
                    </a:lnTo>
                    <a:lnTo>
                      <a:pt x="156" y="1617"/>
                    </a:lnTo>
                    <a:lnTo>
                      <a:pt x="113" y="1447"/>
                    </a:lnTo>
                    <a:lnTo>
                      <a:pt x="70" y="1319"/>
                    </a:lnTo>
                    <a:lnTo>
                      <a:pt x="42" y="1191"/>
                    </a:lnTo>
                    <a:lnTo>
                      <a:pt x="28" y="1149"/>
                    </a:lnTo>
                    <a:lnTo>
                      <a:pt x="14" y="1120"/>
                    </a:lnTo>
                    <a:lnTo>
                      <a:pt x="0" y="1120"/>
                    </a:lnTo>
                    <a:lnTo>
                      <a:pt x="340" y="978"/>
                    </a:lnTo>
                    <a:lnTo>
                      <a:pt x="368" y="964"/>
                    </a:lnTo>
                    <a:lnTo>
                      <a:pt x="411" y="950"/>
                    </a:lnTo>
                    <a:lnTo>
                      <a:pt x="453" y="922"/>
                    </a:lnTo>
                    <a:lnTo>
                      <a:pt x="567" y="879"/>
                    </a:lnTo>
                    <a:lnTo>
                      <a:pt x="609" y="808"/>
                    </a:lnTo>
                    <a:lnTo>
                      <a:pt x="624" y="794"/>
                    </a:lnTo>
                    <a:lnTo>
                      <a:pt x="638" y="766"/>
                    </a:lnTo>
                    <a:lnTo>
                      <a:pt x="652" y="752"/>
                    </a:lnTo>
                    <a:lnTo>
                      <a:pt x="666" y="723"/>
                    </a:lnTo>
                    <a:lnTo>
                      <a:pt x="680" y="695"/>
                    </a:lnTo>
                    <a:lnTo>
                      <a:pt x="694" y="681"/>
                    </a:lnTo>
                    <a:lnTo>
                      <a:pt x="694" y="666"/>
                    </a:lnTo>
                    <a:lnTo>
                      <a:pt x="694" y="652"/>
                    </a:lnTo>
                    <a:lnTo>
                      <a:pt x="709" y="638"/>
                    </a:lnTo>
                    <a:lnTo>
                      <a:pt x="723" y="624"/>
                    </a:lnTo>
                    <a:lnTo>
                      <a:pt x="737" y="596"/>
                    </a:lnTo>
                    <a:lnTo>
                      <a:pt x="751" y="581"/>
                    </a:lnTo>
                    <a:lnTo>
                      <a:pt x="751" y="567"/>
                    </a:lnTo>
                    <a:lnTo>
                      <a:pt x="780" y="553"/>
                    </a:lnTo>
                    <a:lnTo>
                      <a:pt x="794" y="525"/>
                    </a:lnTo>
                    <a:lnTo>
                      <a:pt x="808" y="496"/>
                    </a:lnTo>
                    <a:lnTo>
                      <a:pt x="822" y="482"/>
                    </a:lnTo>
                    <a:lnTo>
                      <a:pt x="822" y="468"/>
                    </a:lnTo>
                    <a:lnTo>
                      <a:pt x="836" y="439"/>
                    </a:lnTo>
                    <a:lnTo>
                      <a:pt x="850" y="425"/>
                    </a:lnTo>
                    <a:lnTo>
                      <a:pt x="865" y="397"/>
                    </a:lnTo>
                    <a:lnTo>
                      <a:pt x="879" y="383"/>
                    </a:lnTo>
                    <a:lnTo>
                      <a:pt x="893" y="369"/>
                    </a:lnTo>
                    <a:lnTo>
                      <a:pt x="907" y="340"/>
                    </a:lnTo>
                    <a:lnTo>
                      <a:pt x="921" y="312"/>
                    </a:lnTo>
                    <a:lnTo>
                      <a:pt x="936" y="298"/>
                    </a:lnTo>
                    <a:lnTo>
                      <a:pt x="950" y="283"/>
                    </a:lnTo>
                    <a:lnTo>
                      <a:pt x="964" y="269"/>
                    </a:lnTo>
                    <a:lnTo>
                      <a:pt x="978" y="241"/>
                    </a:lnTo>
                    <a:lnTo>
                      <a:pt x="1021" y="213"/>
                    </a:lnTo>
                    <a:lnTo>
                      <a:pt x="1021" y="198"/>
                    </a:lnTo>
                    <a:lnTo>
                      <a:pt x="1035" y="184"/>
                    </a:lnTo>
                    <a:lnTo>
                      <a:pt x="1049" y="184"/>
                    </a:lnTo>
                    <a:lnTo>
                      <a:pt x="1063" y="170"/>
                    </a:lnTo>
                    <a:lnTo>
                      <a:pt x="1077" y="142"/>
                    </a:lnTo>
                    <a:lnTo>
                      <a:pt x="1092" y="127"/>
                    </a:lnTo>
                    <a:lnTo>
                      <a:pt x="1106" y="113"/>
                    </a:lnTo>
                    <a:lnTo>
                      <a:pt x="1120" y="113"/>
                    </a:lnTo>
                    <a:lnTo>
                      <a:pt x="1134" y="99"/>
                    </a:lnTo>
                    <a:lnTo>
                      <a:pt x="1148" y="85"/>
                    </a:lnTo>
                    <a:lnTo>
                      <a:pt x="1177" y="71"/>
                    </a:lnTo>
                    <a:lnTo>
                      <a:pt x="1191" y="56"/>
                    </a:lnTo>
                    <a:lnTo>
                      <a:pt x="1205" y="56"/>
                    </a:lnTo>
                    <a:lnTo>
                      <a:pt x="1219" y="56"/>
                    </a:lnTo>
                    <a:lnTo>
                      <a:pt x="1248" y="56"/>
                    </a:lnTo>
                    <a:lnTo>
                      <a:pt x="1276" y="42"/>
                    </a:lnTo>
                    <a:lnTo>
                      <a:pt x="1290" y="42"/>
                    </a:lnTo>
                    <a:lnTo>
                      <a:pt x="1304" y="42"/>
                    </a:lnTo>
                    <a:lnTo>
                      <a:pt x="1318" y="42"/>
                    </a:lnTo>
                    <a:lnTo>
                      <a:pt x="1361" y="28"/>
                    </a:lnTo>
                    <a:lnTo>
                      <a:pt x="1404" y="14"/>
                    </a:lnTo>
                    <a:lnTo>
                      <a:pt x="1418" y="14"/>
                    </a:lnTo>
                    <a:lnTo>
                      <a:pt x="1432" y="14"/>
                    </a:lnTo>
                    <a:lnTo>
                      <a:pt x="1446" y="0"/>
                    </a:lnTo>
                    <a:lnTo>
                      <a:pt x="1460" y="0"/>
                    </a:lnTo>
                    <a:lnTo>
                      <a:pt x="1460" y="14"/>
                    </a:lnTo>
                    <a:lnTo>
                      <a:pt x="1474" y="28"/>
                    </a:lnTo>
                    <a:close/>
                  </a:path>
                </a:pathLst>
              </a:custGeom>
              <a:noFill/>
              <a:ln w="0" cap="flat">
                <a:solidFill>
                  <a:srgbClr val="000000"/>
                </a:solidFill>
                <a:prstDash val="solid"/>
                <a:round/>
                <a:headEnd/>
                <a:tailEnd/>
              </a:ln>
              <a:extLst>
                <a:ext uri="{909E8E84-426E-40DD-AFC4-6F175D3DCCD1}">
                  <a14:hiddenFill xmlns="" xmlns:a14="http://schemas.microsoft.com/office/drawing/2010/main">
                    <a:solidFill>
                      <a:srgbClr val="FFFFFF"/>
                    </a:solidFill>
                  </a14:hiddenFill>
                </a:ext>
              </a:extLst>
            </p:spPr>
            <p:txBody>
              <a:bodyPr/>
              <a:lstStyle/>
              <a:p>
                <a:endParaRPr lang="ja-JP" altLang="en-US"/>
              </a:p>
            </p:txBody>
          </p:sp>
          <p:sp>
            <p:nvSpPr>
              <p:cNvPr id="40080" name="Freeform 180"/>
              <p:cNvSpPr>
                <a:spLocks noChangeAspect="1"/>
              </p:cNvSpPr>
              <p:nvPr/>
            </p:nvSpPr>
            <p:spPr bwMode="auto">
              <a:xfrm>
                <a:off x="12906" y="7454"/>
                <a:ext cx="653" cy="665"/>
              </a:xfrm>
              <a:custGeom>
                <a:avLst/>
                <a:gdLst>
                  <a:gd name="T0" fmla="*/ 0 w 1418"/>
                  <a:gd name="T1" fmla="*/ 0 h 1447"/>
                  <a:gd name="T2" fmla="*/ 0 w 1418"/>
                  <a:gd name="T3" fmla="*/ 0 h 1447"/>
                  <a:gd name="T4" fmla="*/ 0 w 1418"/>
                  <a:gd name="T5" fmla="*/ 0 h 1447"/>
                  <a:gd name="T6" fmla="*/ 0 w 1418"/>
                  <a:gd name="T7" fmla="*/ 0 h 1447"/>
                  <a:gd name="T8" fmla="*/ 0 w 1418"/>
                  <a:gd name="T9" fmla="*/ 0 h 1447"/>
                  <a:gd name="T10" fmla="*/ 0 w 1418"/>
                  <a:gd name="T11" fmla="*/ 0 h 1447"/>
                  <a:gd name="T12" fmla="*/ 0 w 1418"/>
                  <a:gd name="T13" fmla="*/ 0 h 1447"/>
                  <a:gd name="T14" fmla="*/ 0 w 1418"/>
                  <a:gd name="T15" fmla="*/ 0 h 1447"/>
                  <a:gd name="T16" fmla="*/ 0 w 1418"/>
                  <a:gd name="T17" fmla="*/ 0 h 1447"/>
                  <a:gd name="T18" fmla="*/ 0 w 1418"/>
                  <a:gd name="T19" fmla="*/ 0 h 1447"/>
                  <a:gd name="T20" fmla="*/ 0 w 1418"/>
                  <a:gd name="T21" fmla="*/ 0 h 1447"/>
                  <a:gd name="T22" fmla="*/ 0 w 1418"/>
                  <a:gd name="T23" fmla="*/ 0 h 1447"/>
                  <a:gd name="T24" fmla="*/ 0 w 1418"/>
                  <a:gd name="T25" fmla="*/ 0 h 1447"/>
                  <a:gd name="T26" fmla="*/ 0 w 1418"/>
                  <a:gd name="T27" fmla="*/ 0 h 1447"/>
                  <a:gd name="T28" fmla="*/ 0 w 1418"/>
                  <a:gd name="T29" fmla="*/ 0 h 1447"/>
                  <a:gd name="T30" fmla="*/ 0 w 1418"/>
                  <a:gd name="T31" fmla="*/ 0 h 1447"/>
                  <a:gd name="T32" fmla="*/ 0 w 1418"/>
                  <a:gd name="T33" fmla="*/ 0 h 1447"/>
                  <a:gd name="T34" fmla="*/ 0 w 1418"/>
                  <a:gd name="T35" fmla="*/ 0 h 1447"/>
                  <a:gd name="T36" fmla="*/ 0 w 1418"/>
                  <a:gd name="T37" fmla="*/ 0 h 1447"/>
                  <a:gd name="T38" fmla="*/ 0 w 1418"/>
                  <a:gd name="T39" fmla="*/ 0 h 1447"/>
                  <a:gd name="T40" fmla="*/ 0 w 1418"/>
                  <a:gd name="T41" fmla="*/ 0 h 1447"/>
                  <a:gd name="T42" fmla="*/ 0 w 1418"/>
                  <a:gd name="T43" fmla="*/ 0 h 1447"/>
                  <a:gd name="T44" fmla="*/ 0 w 1418"/>
                  <a:gd name="T45" fmla="*/ 0 h 1447"/>
                  <a:gd name="T46" fmla="*/ 0 w 1418"/>
                  <a:gd name="T47" fmla="*/ 0 h 1447"/>
                  <a:gd name="T48" fmla="*/ 0 w 1418"/>
                  <a:gd name="T49" fmla="*/ 0 h 1447"/>
                  <a:gd name="T50" fmla="*/ 0 w 1418"/>
                  <a:gd name="T51" fmla="*/ 0 h 1447"/>
                  <a:gd name="T52" fmla="*/ 0 w 1418"/>
                  <a:gd name="T53" fmla="*/ 0 h 1447"/>
                  <a:gd name="T54" fmla="*/ 0 w 1418"/>
                  <a:gd name="T55" fmla="*/ 0 h 1447"/>
                  <a:gd name="T56" fmla="*/ 0 w 1418"/>
                  <a:gd name="T57" fmla="*/ 0 h 1447"/>
                  <a:gd name="T58" fmla="*/ 0 w 1418"/>
                  <a:gd name="T59" fmla="*/ 0 h 1447"/>
                  <a:gd name="T60" fmla="*/ 0 w 1418"/>
                  <a:gd name="T61" fmla="*/ 0 h 1447"/>
                  <a:gd name="T62" fmla="*/ 0 w 1418"/>
                  <a:gd name="T63" fmla="*/ 0 h 1447"/>
                  <a:gd name="T64" fmla="*/ 0 w 1418"/>
                  <a:gd name="T65" fmla="*/ 0 h 1447"/>
                  <a:gd name="T66" fmla="*/ 0 w 1418"/>
                  <a:gd name="T67" fmla="*/ 0 h 1447"/>
                  <a:gd name="T68" fmla="*/ 0 w 1418"/>
                  <a:gd name="T69" fmla="*/ 0 h 1447"/>
                  <a:gd name="T70" fmla="*/ 0 w 1418"/>
                  <a:gd name="T71" fmla="*/ 0 h 1447"/>
                  <a:gd name="T72" fmla="*/ 0 w 1418"/>
                  <a:gd name="T73" fmla="*/ 0 h 1447"/>
                  <a:gd name="T74" fmla="*/ 0 w 1418"/>
                  <a:gd name="T75" fmla="*/ 0 h 1447"/>
                  <a:gd name="T76" fmla="*/ 0 w 1418"/>
                  <a:gd name="T77" fmla="*/ 0 h 1447"/>
                  <a:gd name="T78" fmla="*/ 0 w 1418"/>
                  <a:gd name="T79" fmla="*/ 0 h 1447"/>
                  <a:gd name="T80" fmla="*/ 0 w 1418"/>
                  <a:gd name="T81" fmla="*/ 0 h 1447"/>
                  <a:gd name="T82" fmla="*/ 0 w 1418"/>
                  <a:gd name="T83" fmla="*/ 0 h 1447"/>
                  <a:gd name="T84" fmla="*/ 0 w 1418"/>
                  <a:gd name="T85" fmla="*/ 0 h 1447"/>
                  <a:gd name="T86" fmla="*/ 0 w 1418"/>
                  <a:gd name="T87" fmla="*/ 0 h 1447"/>
                  <a:gd name="T88" fmla="*/ 0 w 1418"/>
                  <a:gd name="T89" fmla="*/ 0 h 1447"/>
                  <a:gd name="T90" fmla="*/ 0 w 1418"/>
                  <a:gd name="T91" fmla="*/ 0 h 1447"/>
                  <a:gd name="T92" fmla="*/ 0 w 1418"/>
                  <a:gd name="T93" fmla="*/ 0 h 1447"/>
                  <a:gd name="T94" fmla="*/ 0 w 1418"/>
                  <a:gd name="T95" fmla="*/ 0 h 1447"/>
                  <a:gd name="T96" fmla="*/ 0 w 1418"/>
                  <a:gd name="T97" fmla="*/ 0 h 1447"/>
                  <a:gd name="T98" fmla="*/ 0 w 1418"/>
                  <a:gd name="T99" fmla="*/ 0 h 1447"/>
                  <a:gd name="T100" fmla="*/ 0 w 1418"/>
                  <a:gd name="T101" fmla="*/ 0 h 1447"/>
                  <a:gd name="T102" fmla="*/ 0 w 1418"/>
                  <a:gd name="T103" fmla="*/ 0 h 1447"/>
                  <a:gd name="T104" fmla="*/ 0 w 1418"/>
                  <a:gd name="T105" fmla="*/ 0 h 1447"/>
                  <a:gd name="T106" fmla="*/ 0 w 1418"/>
                  <a:gd name="T107" fmla="*/ 0 h 1447"/>
                  <a:gd name="T108" fmla="*/ 0 w 1418"/>
                  <a:gd name="T109" fmla="*/ 0 h 1447"/>
                  <a:gd name="T110" fmla="*/ 0 w 1418"/>
                  <a:gd name="T111" fmla="*/ 0 h 1447"/>
                  <a:gd name="T112" fmla="*/ 0 w 1418"/>
                  <a:gd name="T113" fmla="*/ 0 h 1447"/>
                  <a:gd name="T114" fmla="*/ 0 w 1418"/>
                  <a:gd name="T115" fmla="*/ 0 h 1447"/>
                  <a:gd name="T116" fmla="*/ 0 w 1418"/>
                  <a:gd name="T117" fmla="*/ 0 h 1447"/>
                  <a:gd name="T118" fmla="*/ 0 w 1418"/>
                  <a:gd name="T119" fmla="*/ 0 h 1447"/>
                  <a:gd name="T120" fmla="*/ 0 w 1418"/>
                  <a:gd name="T121" fmla="*/ 0 h 1447"/>
                  <a:gd name="T122" fmla="*/ 0 w 1418"/>
                  <a:gd name="T123" fmla="*/ 0 h 144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418"/>
                  <a:gd name="T187" fmla="*/ 0 h 1447"/>
                  <a:gd name="T188" fmla="*/ 1418 w 1418"/>
                  <a:gd name="T189" fmla="*/ 1447 h 1447"/>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418" h="1447">
                    <a:moveTo>
                      <a:pt x="1418" y="85"/>
                    </a:moveTo>
                    <a:lnTo>
                      <a:pt x="1418" y="85"/>
                    </a:lnTo>
                    <a:lnTo>
                      <a:pt x="1418" y="100"/>
                    </a:lnTo>
                    <a:lnTo>
                      <a:pt x="1418" y="114"/>
                    </a:lnTo>
                    <a:lnTo>
                      <a:pt x="1418" y="128"/>
                    </a:lnTo>
                    <a:lnTo>
                      <a:pt x="1418" y="142"/>
                    </a:lnTo>
                    <a:lnTo>
                      <a:pt x="1404" y="156"/>
                    </a:lnTo>
                    <a:lnTo>
                      <a:pt x="1404" y="170"/>
                    </a:lnTo>
                    <a:lnTo>
                      <a:pt x="1404" y="185"/>
                    </a:lnTo>
                    <a:lnTo>
                      <a:pt x="1404" y="199"/>
                    </a:lnTo>
                    <a:lnTo>
                      <a:pt x="1390" y="213"/>
                    </a:lnTo>
                    <a:lnTo>
                      <a:pt x="1390" y="227"/>
                    </a:lnTo>
                    <a:lnTo>
                      <a:pt x="1390" y="241"/>
                    </a:lnTo>
                    <a:lnTo>
                      <a:pt x="1390" y="256"/>
                    </a:lnTo>
                    <a:lnTo>
                      <a:pt x="1390" y="270"/>
                    </a:lnTo>
                    <a:lnTo>
                      <a:pt x="1376" y="284"/>
                    </a:lnTo>
                    <a:lnTo>
                      <a:pt x="1376" y="298"/>
                    </a:lnTo>
                    <a:lnTo>
                      <a:pt x="1376" y="312"/>
                    </a:lnTo>
                    <a:lnTo>
                      <a:pt x="1376" y="369"/>
                    </a:lnTo>
                    <a:lnTo>
                      <a:pt x="1376" y="397"/>
                    </a:lnTo>
                    <a:lnTo>
                      <a:pt x="1361" y="582"/>
                    </a:lnTo>
                    <a:lnTo>
                      <a:pt x="1361" y="596"/>
                    </a:lnTo>
                    <a:lnTo>
                      <a:pt x="1361" y="610"/>
                    </a:lnTo>
                    <a:lnTo>
                      <a:pt x="1361" y="624"/>
                    </a:lnTo>
                    <a:lnTo>
                      <a:pt x="1361" y="639"/>
                    </a:lnTo>
                    <a:lnTo>
                      <a:pt x="1361" y="653"/>
                    </a:lnTo>
                    <a:lnTo>
                      <a:pt x="1361" y="667"/>
                    </a:lnTo>
                    <a:lnTo>
                      <a:pt x="1361" y="681"/>
                    </a:lnTo>
                    <a:lnTo>
                      <a:pt x="1361" y="695"/>
                    </a:lnTo>
                    <a:lnTo>
                      <a:pt x="1361" y="709"/>
                    </a:lnTo>
                    <a:lnTo>
                      <a:pt x="1361" y="724"/>
                    </a:lnTo>
                    <a:lnTo>
                      <a:pt x="1361" y="738"/>
                    </a:lnTo>
                    <a:lnTo>
                      <a:pt x="1361" y="752"/>
                    </a:lnTo>
                    <a:lnTo>
                      <a:pt x="1361" y="766"/>
                    </a:lnTo>
                    <a:lnTo>
                      <a:pt x="1361" y="780"/>
                    </a:lnTo>
                    <a:lnTo>
                      <a:pt x="1361" y="795"/>
                    </a:lnTo>
                    <a:lnTo>
                      <a:pt x="1361" y="809"/>
                    </a:lnTo>
                    <a:lnTo>
                      <a:pt x="1333" y="922"/>
                    </a:lnTo>
                    <a:lnTo>
                      <a:pt x="1319" y="922"/>
                    </a:lnTo>
                    <a:lnTo>
                      <a:pt x="1262" y="922"/>
                    </a:lnTo>
                    <a:lnTo>
                      <a:pt x="1220" y="922"/>
                    </a:lnTo>
                    <a:lnTo>
                      <a:pt x="1205" y="922"/>
                    </a:lnTo>
                    <a:lnTo>
                      <a:pt x="1205" y="908"/>
                    </a:lnTo>
                    <a:lnTo>
                      <a:pt x="1191" y="908"/>
                    </a:lnTo>
                    <a:lnTo>
                      <a:pt x="1149" y="908"/>
                    </a:lnTo>
                    <a:lnTo>
                      <a:pt x="1134" y="908"/>
                    </a:lnTo>
                    <a:lnTo>
                      <a:pt x="1120" y="908"/>
                    </a:lnTo>
                    <a:lnTo>
                      <a:pt x="1078" y="894"/>
                    </a:lnTo>
                    <a:lnTo>
                      <a:pt x="1021" y="880"/>
                    </a:lnTo>
                    <a:lnTo>
                      <a:pt x="936" y="866"/>
                    </a:lnTo>
                    <a:lnTo>
                      <a:pt x="908" y="866"/>
                    </a:lnTo>
                    <a:lnTo>
                      <a:pt x="879" y="866"/>
                    </a:lnTo>
                    <a:lnTo>
                      <a:pt x="865" y="922"/>
                    </a:lnTo>
                    <a:lnTo>
                      <a:pt x="865" y="979"/>
                    </a:lnTo>
                    <a:lnTo>
                      <a:pt x="851" y="1050"/>
                    </a:lnTo>
                    <a:lnTo>
                      <a:pt x="851" y="1064"/>
                    </a:lnTo>
                    <a:lnTo>
                      <a:pt x="837" y="1149"/>
                    </a:lnTo>
                    <a:lnTo>
                      <a:pt x="822" y="1248"/>
                    </a:lnTo>
                    <a:lnTo>
                      <a:pt x="808" y="1291"/>
                    </a:lnTo>
                    <a:lnTo>
                      <a:pt x="794" y="1291"/>
                    </a:lnTo>
                    <a:lnTo>
                      <a:pt x="780" y="1291"/>
                    </a:lnTo>
                    <a:lnTo>
                      <a:pt x="780" y="1277"/>
                    </a:lnTo>
                    <a:lnTo>
                      <a:pt x="766" y="1277"/>
                    </a:lnTo>
                    <a:lnTo>
                      <a:pt x="752" y="1277"/>
                    </a:lnTo>
                    <a:lnTo>
                      <a:pt x="737" y="1277"/>
                    </a:lnTo>
                    <a:lnTo>
                      <a:pt x="723" y="1277"/>
                    </a:lnTo>
                    <a:lnTo>
                      <a:pt x="681" y="1263"/>
                    </a:lnTo>
                    <a:lnTo>
                      <a:pt x="666" y="1263"/>
                    </a:lnTo>
                    <a:lnTo>
                      <a:pt x="638" y="1263"/>
                    </a:lnTo>
                    <a:lnTo>
                      <a:pt x="624" y="1263"/>
                    </a:lnTo>
                    <a:lnTo>
                      <a:pt x="581" y="1263"/>
                    </a:lnTo>
                    <a:lnTo>
                      <a:pt x="525" y="1263"/>
                    </a:lnTo>
                    <a:lnTo>
                      <a:pt x="525" y="1277"/>
                    </a:lnTo>
                    <a:lnTo>
                      <a:pt x="525" y="1291"/>
                    </a:lnTo>
                    <a:lnTo>
                      <a:pt x="525" y="1334"/>
                    </a:lnTo>
                    <a:lnTo>
                      <a:pt x="525" y="1362"/>
                    </a:lnTo>
                    <a:lnTo>
                      <a:pt x="510" y="1405"/>
                    </a:lnTo>
                    <a:lnTo>
                      <a:pt x="510" y="1447"/>
                    </a:lnTo>
                    <a:lnTo>
                      <a:pt x="496" y="1447"/>
                    </a:lnTo>
                    <a:lnTo>
                      <a:pt x="482" y="1447"/>
                    </a:lnTo>
                    <a:lnTo>
                      <a:pt x="468" y="1447"/>
                    </a:lnTo>
                    <a:lnTo>
                      <a:pt x="440" y="1433"/>
                    </a:lnTo>
                    <a:lnTo>
                      <a:pt x="411" y="1433"/>
                    </a:lnTo>
                    <a:lnTo>
                      <a:pt x="369" y="1433"/>
                    </a:lnTo>
                    <a:lnTo>
                      <a:pt x="354" y="1419"/>
                    </a:lnTo>
                    <a:lnTo>
                      <a:pt x="340" y="1419"/>
                    </a:lnTo>
                    <a:lnTo>
                      <a:pt x="326" y="1419"/>
                    </a:lnTo>
                    <a:lnTo>
                      <a:pt x="298" y="1419"/>
                    </a:lnTo>
                    <a:lnTo>
                      <a:pt x="284" y="1419"/>
                    </a:lnTo>
                    <a:lnTo>
                      <a:pt x="269" y="1419"/>
                    </a:lnTo>
                    <a:lnTo>
                      <a:pt x="241" y="1419"/>
                    </a:lnTo>
                    <a:lnTo>
                      <a:pt x="227" y="1419"/>
                    </a:lnTo>
                    <a:lnTo>
                      <a:pt x="227" y="1405"/>
                    </a:lnTo>
                    <a:lnTo>
                      <a:pt x="213" y="1405"/>
                    </a:lnTo>
                    <a:lnTo>
                      <a:pt x="213" y="1390"/>
                    </a:lnTo>
                    <a:lnTo>
                      <a:pt x="198" y="1390"/>
                    </a:lnTo>
                    <a:lnTo>
                      <a:pt x="198" y="1405"/>
                    </a:lnTo>
                    <a:lnTo>
                      <a:pt x="170" y="1405"/>
                    </a:lnTo>
                    <a:lnTo>
                      <a:pt x="156" y="1390"/>
                    </a:lnTo>
                    <a:lnTo>
                      <a:pt x="142" y="1405"/>
                    </a:lnTo>
                    <a:lnTo>
                      <a:pt x="128" y="1390"/>
                    </a:lnTo>
                    <a:lnTo>
                      <a:pt x="128" y="1376"/>
                    </a:lnTo>
                    <a:lnTo>
                      <a:pt x="113" y="1362"/>
                    </a:lnTo>
                    <a:lnTo>
                      <a:pt x="113" y="1348"/>
                    </a:lnTo>
                    <a:lnTo>
                      <a:pt x="99" y="1334"/>
                    </a:lnTo>
                    <a:lnTo>
                      <a:pt x="99" y="1319"/>
                    </a:lnTo>
                    <a:lnTo>
                      <a:pt x="85" y="1305"/>
                    </a:lnTo>
                    <a:lnTo>
                      <a:pt x="71" y="1277"/>
                    </a:lnTo>
                    <a:lnTo>
                      <a:pt x="71" y="1263"/>
                    </a:lnTo>
                    <a:lnTo>
                      <a:pt x="57" y="1263"/>
                    </a:lnTo>
                    <a:lnTo>
                      <a:pt x="57" y="1248"/>
                    </a:lnTo>
                    <a:lnTo>
                      <a:pt x="57" y="1234"/>
                    </a:lnTo>
                    <a:lnTo>
                      <a:pt x="42" y="1234"/>
                    </a:lnTo>
                    <a:lnTo>
                      <a:pt x="42" y="1220"/>
                    </a:lnTo>
                    <a:lnTo>
                      <a:pt x="28" y="1192"/>
                    </a:lnTo>
                    <a:lnTo>
                      <a:pt x="14" y="1178"/>
                    </a:lnTo>
                    <a:lnTo>
                      <a:pt x="14" y="1163"/>
                    </a:lnTo>
                    <a:lnTo>
                      <a:pt x="14" y="1149"/>
                    </a:lnTo>
                    <a:lnTo>
                      <a:pt x="0" y="1149"/>
                    </a:lnTo>
                    <a:lnTo>
                      <a:pt x="0" y="1135"/>
                    </a:lnTo>
                    <a:lnTo>
                      <a:pt x="14" y="1135"/>
                    </a:lnTo>
                    <a:lnTo>
                      <a:pt x="14" y="1092"/>
                    </a:lnTo>
                    <a:lnTo>
                      <a:pt x="14" y="1064"/>
                    </a:lnTo>
                    <a:lnTo>
                      <a:pt x="14" y="1050"/>
                    </a:lnTo>
                    <a:lnTo>
                      <a:pt x="14" y="1036"/>
                    </a:lnTo>
                    <a:lnTo>
                      <a:pt x="14" y="1007"/>
                    </a:lnTo>
                    <a:lnTo>
                      <a:pt x="28" y="951"/>
                    </a:lnTo>
                    <a:lnTo>
                      <a:pt x="28" y="908"/>
                    </a:lnTo>
                    <a:lnTo>
                      <a:pt x="28" y="894"/>
                    </a:lnTo>
                    <a:lnTo>
                      <a:pt x="28" y="866"/>
                    </a:lnTo>
                    <a:lnTo>
                      <a:pt x="28" y="851"/>
                    </a:lnTo>
                    <a:lnTo>
                      <a:pt x="28" y="809"/>
                    </a:lnTo>
                    <a:lnTo>
                      <a:pt x="42" y="795"/>
                    </a:lnTo>
                    <a:lnTo>
                      <a:pt x="42" y="780"/>
                    </a:lnTo>
                    <a:lnTo>
                      <a:pt x="42" y="766"/>
                    </a:lnTo>
                    <a:lnTo>
                      <a:pt x="42" y="752"/>
                    </a:lnTo>
                    <a:lnTo>
                      <a:pt x="42" y="738"/>
                    </a:lnTo>
                    <a:lnTo>
                      <a:pt x="42" y="724"/>
                    </a:lnTo>
                    <a:lnTo>
                      <a:pt x="42" y="709"/>
                    </a:lnTo>
                    <a:lnTo>
                      <a:pt x="42" y="695"/>
                    </a:lnTo>
                    <a:lnTo>
                      <a:pt x="42" y="681"/>
                    </a:lnTo>
                    <a:lnTo>
                      <a:pt x="42" y="639"/>
                    </a:lnTo>
                    <a:lnTo>
                      <a:pt x="42" y="624"/>
                    </a:lnTo>
                    <a:lnTo>
                      <a:pt x="42" y="610"/>
                    </a:lnTo>
                    <a:lnTo>
                      <a:pt x="42" y="596"/>
                    </a:lnTo>
                    <a:lnTo>
                      <a:pt x="42" y="582"/>
                    </a:lnTo>
                    <a:lnTo>
                      <a:pt x="42" y="568"/>
                    </a:lnTo>
                    <a:lnTo>
                      <a:pt x="42" y="553"/>
                    </a:lnTo>
                    <a:lnTo>
                      <a:pt x="42" y="539"/>
                    </a:lnTo>
                    <a:lnTo>
                      <a:pt x="42" y="511"/>
                    </a:lnTo>
                    <a:lnTo>
                      <a:pt x="42" y="497"/>
                    </a:lnTo>
                    <a:lnTo>
                      <a:pt x="42" y="483"/>
                    </a:lnTo>
                    <a:lnTo>
                      <a:pt x="42" y="440"/>
                    </a:lnTo>
                    <a:lnTo>
                      <a:pt x="42" y="426"/>
                    </a:lnTo>
                    <a:lnTo>
                      <a:pt x="42" y="397"/>
                    </a:lnTo>
                    <a:lnTo>
                      <a:pt x="42" y="383"/>
                    </a:lnTo>
                    <a:lnTo>
                      <a:pt x="42" y="369"/>
                    </a:lnTo>
                    <a:lnTo>
                      <a:pt x="42" y="355"/>
                    </a:lnTo>
                    <a:lnTo>
                      <a:pt x="42" y="327"/>
                    </a:lnTo>
                    <a:lnTo>
                      <a:pt x="42" y="312"/>
                    </a:lnTo>
                    <a:lnTo>
                      <a:pt x="42" y="298"/>
                    </a:lnTo>
                    <a:lnTo>
                      <a:pt x="42" y="270"/>
                    </a:lnTo>
                    <a:lnTo>
                      <a:pt x="42" y="256"/>
                    </a:lnTo>
                    <a:lnTo>
                      <a:pt x="28" y="241"/>
                    </a:lnTo>
                    <a:lnTo>
                      <a:pt x="28" y="213"/>
                    </a:lnTo>
                    <a:lnTo>
                      <a:pt x="28" y="199"/>
                    </a:lnTo>
                    <a:lnTo>
                      <a:pt x="28" y="156"/>
                    </a:lnTo>
                    <a:lnTo>
                      <a:pt x="28" y="142"/>
                    </a:lnTo>
                    <a:lnTo>
                      <a:pt x="28" y="128"/>
                    </a:lnTo>
                    <a:lnTo>
                      <a:pt x="28" y="114"/>
                    </a:lnTo>
                    <a:lnTo>
                      <a:pt x="28" y="100"/>
                    </a:lnTo>
                    <a:lnTo>
                      <a:pt x="42" y="100"/>
                    </a:lnTo>
                    <a:lnTo>
                      <a:pt x="57" y="100"/>
                    </a:lnTo>
                    <a:lnTo>
                      <a:pt x="71" y="100"/>
                    </a:lnTo>
                    <a:lnTo>
                      <a:pt x="85" y="100"/>
                    </a:lnTo>
                    <a:lnTo>
                      <a:pt x="99" y="100"/>
                    </a:lnTo>
                    <a:lnTo>
                      <a:pt x="113" y="100"/>
                    </a:lnTo>
                    <a:lnTo>
                      <a:pt x="128" y="100"/>
                    </a:lnTo>
                    <a:lnTo>
                      <a:pt x="156" y="100"/>
                    </a:lnTo>
                    <a:lnTo>
                      <a:pt x="170" y="100"/>
                    </a:lnTo>
                    <a:lnTo>
                      <a:pt x="184" y="100"/>
                    </a:lnTo>
                    <a:lnTo>
                      <a:pt x="198" y="100"/>
                    </a:lnTo>
                    <a:lnTo>
                      <a:pt x="213" y="100"/>
                    </a:lnTo>
                    <a:lnTo>
                      <a:pt x="227" y="114"/>
                    </a:lnTo>
                    <a:lnTo>
                      <a:pt x="255" y="114"/>
                    </a:lnTo>
                    <a:lnTo>
                      <a:pt x="269" y="114"/>
                    </a:lnTo>
                    <a:lnTo>
                      <a:pt x="284" y="114"/>
                    </a:lnTo>
                    <a:lnTo>
                      <a:pt x="298" y="114"/>
                    </a:lnTo>
                    <a:lnTo>
                      <a:pt x="326" y="114"/>
                    </a:lnTo>
                    <a:lnTo>
                      <a:pt x="326" y="128"/>
                    </a:lnTo>
                    <a:lnTo>
                      <a:pt x="354" y="128"/>
                    </a:lnTo>
                    <a:lnTo>
                      <a:pt x="369" y="128"/>
                    </a:lnTo>
                    <a:lnTo>
                      <a:pt x="383" y="142"/>
                    </a:lnTo>
                    <a:lnTo>
                      <a:pt x="397" y="142"/>
                    </a:lnTo>
                    <a:lnTo>
                      <a:pt x="425" y="156"/>
                    </a:lnTo>
                    <a:lnTo>
                      <a:pt x="440" y="156"/>
                    </a:lnTo>
                    <a:lnTo>
                      <a:pt x="454" y="170"/>
                    </a:lnTo>
                    <a:lnTo>
                      <a:pt x="468" y="170"/>
                    </a:lnTo>
                    <a:lnTo>
                      <a:pt x="468" y="185"/>
                    </a:lnTo>
                    <a:lnTo>
                      <a:pt x="482" y="185"/>
                    </a:lnTo>
                    <a:lnTo>
                      <a:pt x="496" y="185"/>
                    </a:lnTo>
                    <a:lnTo>
                      <a:pt x="510" y="185"/>
                    </a:lnTo>
                    <a:lnTo>
                      <a:pt x="510" y="199"/>
                    </a:lnTo>
                    <a:lnTo>
                      <a:pt x="539" y="185"/>
                    </a:lnTo>
                    <a:lnTo>
                      <a:pt x="553" y="185"/>
                    </a:lnTo>
                    <a:lnTo>
                      <a:pt x="581" y="185"/>
                    </a:lnTo>
                    <a:lnTo>
                      <a:pt x="596" y="185"/>
                    </a:lnTo>
                    <a:lnTo>
                      <a:pt x="610" y="185"/>
                    </a:lnTo>
                    <a:lnTo>
                      <a:pt x="624" y="170"/>
                    </a:lnTo>
                    <a:lnTo>
                      <a:pt x="638" y="170"/>
                    </a:lnTo>
                    <a:lnTo>
                      <a:pt x="652" y="170"/>
                    </a:lnTo>
                    <a:lnTo>
                      <a:pt x="666" y="170"/>
                    </a:lnTo>
                    <a:lnTo>
                      <a:pt x="695" y="170"/>
                    </a:lnTo>
                    <a:lnTo>
                      <a:pt x="737" y="185"/>
                    </a:lnTo>
                    <a:lnTo>
                      <a:pt x="752" y="185"/>
                    </a:lnTo>
                    <a:lnTo>
                      <a:pt x="766" y="185"/>
                    </a:lnTo>
                    <a:lnTo>
                      <a:pt x="780" y="170"/>
                    </a:lnTo>
                    <a:lnTo>
                      <a:pt x="822" y="170"/>
                    </a:lnTo>
                    <a:lnTo>
                      <a:pt x="837" y="170"/>
                    </a:lnTo>
                    <a:lnTo>
                      <a:pt x="851" y="156"/>
                    </a:lnTo>
                    <a:lnTo>
                      <a:pt x="865" y="156"/>
                    </a:lnTo>
                    <a:lnTo>
                      <a:pt x="879" y="156"/>
                    </a:lnTo>
                    <a:lnTo>
                      <a:pt x="879" y="170"/>
                    </a:lnTo>
                    <a:lnTo>
                      <a:pt x="893" y="170"/>
                    </a:lnTo>
                    <a:lnTo>
                      <a:pt x="908" y="170"/>
                    </a:lnTo>
                    <a:lnTo>
                      <a:pt x="908" y="185"/>
                    </a:lnTo>
                    <a:lnTo>
                      <a:pt x="922" y="185"/>
                    </a:lnTo>
                    <a:lnTo>
                      <a:pt x="936" y="185"/>
                    </a:lnTo>
                    <a:lnTo>
                      <a:pt x="950" y="185"/>
                    </a:lnTo>
                    <a:lnTo>
                      <a:pt x="964" y="185"/>
                    </a:lnTo>
                    <a:lnTo>
                      <a:pt x="978" y="185"/>
                    </a:lnTo>
                    <a:lnTo>
                      <a:pt x="993" y="170"/>
                    </a:lnTo>
                    <a:lnTo>
                      <a:pt x="1007" y="170"/>
                    </a:lnTo>
                    <a:lnTo>
                      <a:pt x="1021" y="170"/>
                    </a:lnTo>
                    <a:lnTo>
                      <a:pt x="1021" y="156"/>
                    </a:lnTo>
                    <a:lnTo>
                      <a:pt x="1035" y="156"/>
                    </a:lnTo>
                    <a:lnTo>
                      <a:pt x="1049" y="156"/>
                    </a:lnTo>
                    <a:lnTo>
                      <a:pt x="1064" y="142"/>
                    </a:lnTo>
                    <a:lnTo>
                      <a:pt x="1078" y="142"/>
                    </a:lnTo>
                    <a:lnTo>
                      <a:pt x="1092" y="142"/>
                    </a:lnTo>
                    <a:lnTo>
                      <a:pt x="1092" y="128"/>
                    </a:lnTo>
                    <a:lnTo>
                      <a:pt x="1106" y="128"/>
                    </a:lnTo>
                    <a:lnTo>
                      <a:pt x="1120" y="128"/>
                    </a:lnTo>
                    <a:lnTo>
                      <a:pt x="1120" y="114"/>
                    </a:lnTo>
                    <a:lnTo>
                      <a:pt x="1134" y="114"/>
                    </a:lnTo>
                    <a:lnTo>
                      <a:pt x="1149" y="100"/>
                    </a:lnTo>
                    <a:lnTo>
                      <a:pt x="1163" y="100"/>
                    </a:lnTo>
                    <a:lnTo>
                      <a:pt x="1163" y="85"/>
                    </a:lnTo>
                    <a:lnTo>
                      <a:pt x="1177" y="85"/>
                    </a:lnTo>
                    <a:lnTo>
                      <a:pt x="1191" y="85"/>
                    </a:lnTo>
                    <a:lnTo>
                      <a:pt x="1191" y="71"/>
                    </a:lnTo>
                    <a:lnTo>
                      <a:pt x="1205" y="71"/>
                    </a:lnTo>
                    <a:lnTo>
                      <a:pt x="1220" y="71"/>
                    </a:lnTo>
                    <a:lnTo>
                      <a:pt x="1220" y="57"/>
                    </a:lnTo>
                    <a:lnTo>
                      <a:pt x="1234" y="57"/>
                    </a:lnTo>
                    <a:lnTo>
                      <a:pt x="1248" y="57"/>
                    </a:lnTo>
                    <a:lnTo>
                      <a:pt x="1248" y="43"/>
                    </a:lnTo>
                    <a:lnTo>
                      <a:pt x="1262" y="43"/>
                    </a:lnTo>
                    <a:lnTo>
                      <a:pt x="1276" y="43"/>
                    </a:lnTo>
                    <a:lnTo>
                      <a:pt x="1276" y="29"/>
                    </a:lnTo>
                    <a:lnTo>
                      <a:pt x="1290" y="29"/>
                    </a:lnTo>
                    <a:lnTo>
                      <a:pt x="1305" y="29"/>
                    </a:lnTo>
                    <a:lnTo>
                      <a:pt x="1319" y="29"/>
                    </a:lnTo>
                    <a:lnTo>
                      <a:pt x="1319" y="14"/>
                    </a:lnTo>
                    <a:lnTo>
                      <a:pt x="1333" y="14"/>
                    </a:lnTo>
                    <a:lnTo>
                      <a:pt x="1347" y="14"/>
                    </a:lnTo>
                    <a:lnTo>
                      <a:pt x="1361" y="0"/>
                    </a:lnTo>
                    <a:lnTo>
                      <a:pt x="1376" y="0"/>
                    </a:lnTo>
                    <a:lnTo>
                      <a:pt x="1390" y="0"/>
                    </a:lnTo>
                    <a:lnTo>
                      <a:pt x="1390" y="14"/>
                    </a:lnTo>
                    <a:lnTo>
                      <a:pt x="1390" y="29"/>
                    </a:lnTo>
                    <a:lnTo>
                      <a:pt x="1404" y="43"/>
                    </a:lnTo>
                    <a:lnTo>
                      <a:pt x="1404" y="57"/>
                    </a:lnTo>
                    <a:lnTo>
                      <a:pt x="1404" y="71"/>
                    </a:lnTo>
                    <a:lnTo>
                      <a:pt x="1418" y="85"/>
                    </a:lnTo>
                    <a:close/>
                  </a:path>
                </a:pathLst>
              </a:custGeom>
              <a:noFill/>
              <a:ln w="0" cap="flat">
                <a:solidFill>
                  <a:srgbClr val="000000"/>
                </a:solidFill>
                <a:prstDash val="solid"/>
                <a:round/>
                <a:headEnd/>
                <a:tailEnd/>
              </a:ln>
              <a:extLst>
                <a:ext uri="{909E8E84-426E-40DD-AFC4-6F175D3DCCD1}">
                  <a14:hiddenFill xmlns="" xmlns:a14="http://schemas.microsoft.com/office/drawing/2010/main">
                    <a:solidFill>
                      <a:srgbClr val="FFFFFF"/>
                    </a:solidFill>
                  </a14:hiddenFill>
                </a:ext>
              </a:extLst>
            </p:spPr>
            <p:txBody>
              <a:bodyPr/>
              <a:lstStyle/>
              <a:p>
                <a:endParaRPr lang="ja-JP" altLang="en-US"/>
              </a:p>
            </p:txBody>
          </p:sp>
          <p:sp>
            <p:nvSpPr>
              <p:cNvPr id="40081" name="Freeform 181"/>
              <p:cNvSpPr>
                <a:spLocks noChangeAspect="1"/>
              </p:cNvSpPr>
              <p:nvPr/>
            </p:nvSpPr>
            <p:spPr bwMode="auto">
              <a:xfrm>
                <a:off x="13951" y="6888"/>
                <a:ext cx="679" cy="736"/>
              </a:xfrm>
              <a:custGeom>
                <a:avLst/>
                <a:gdLst>
                  <a:gd name="T0" fmla="*/ 0 w 1475"/>
                  <a:gd name="T1" fmla="*/ 0 h 1603"/>
                  <a:gd name="T2" fmla="*/ 0 w 1475"/>
                  <a:gd name="T3" fmla="*/ 0 h 1603"/>
                  <a:gd name="T4" fmla="*/ 0 w 1475"/>
                  <a:gd name="T5" fmla="*/ 0 h 1603"/>
                  <a:gd name="T6" fmla="*/ 0 w 1475"/>
                  <a:gd name="T7" fmla="*/ 0 h 1603"/>
                  <a:gd name="T8" fmla="*/ 0 w 1475"/>
                  <a:gd name="T9" fmla="*/ 0 h 1603"/>
                  <a:gd name="T10" fmla="*/ 0 w 1475"/>
                  <a:gd name="T11" fmla="*/ 0 h 1603"/>
                  <a:gd name="T12" fmla="*/ 0 w 1475"/>
                  <a:gd name="T13" fmla="*/ 0 h 1603"/>
                  <a:gd name="T14" fmla="*/ 0 w 1475"/>
                  <a:gd name="T15" fmla="*/ 0 h 1603"/>
                  <a:gd name="T16" fmla="*/ 0 w 1475"/>
                  <a:gd name="T17" fmla="*/ 0 h 1603"/>
                  <a:gd name="T18" fmla="*/ 0 w 1475"/>
                  <a:gd name="T19" fmla="*/ 0 h 1603"/>
                  <a:gd name="T20" fmla="*/ 0 w 1475"/>
                  <a:gd name="T21" fmla="*/ 0 h 1603"/>
                  <a:gd name="T22" fmla="*/ 0 w 1475"/>
                  <a:gd name="T23" fmla="*/ 0 h 1603"/>
                  <a:gd name="T24" fmla="*/ 0 w 1475"/>
                  <a:gd name="T25" fmla="*/ 0 h 1603"/>
                  <a:gd name="T26" fmla="*/ 0 w 1475"/>
                  <a:gd name="T27" fmla="*/ 0 h 1603"/>
                  <a:gd name="T28" fmla="*/ 0 w 1475"/>
                  <a:gd name="T29" fmla="*/ 0 h 1603"/>
                  <a:gd name="T30" fmla="*/ 0 w 1475"/>
                  <a:gd name="T31" fmla="*/ 0 h 1603"/>
                  <a:gd name="T32" fmla="*/ 0 w 1475"/>
                  <a:gd name="T33" fmla="*/ 0 h 1603"/>
                  <a:gd name="T34" fmla="*/ 0 w 1475"/>
                  <a:gd name="T35" fmla="*/ 0 h 1603"/>
                  <a:gd name="T36" fmla="*/ 0 w 1475"/>
                  <a:gd name="T37" fmla="*/ 0 h 1603"/>
                  <a:gd name="T38" fmla="*/ 0 w 1475"/>
                  <a:gd name="T39" fmla="*/ 0 h 1603"/>
                  <a:gd name="T40" fmla="*/ 0 w 1475"/>
                  <a:gd name="T41" fmla="*/ 0 h 1603"/>
                  <a:gd name="T42" fmla="*/ 0 w 1475"/>
                  <a:gd name="T43" fmla="*/ 0 h 1603"/>
                  <a:gd name="T44" fmla="*/ 0 w 1475"/>
                  <a:gd name="T45" fmla="*/ 0 h 1603"/>
                  <a:gd name="T46" fmla="*/ 0 w 1475"/>
                  <a:gd name="T47" fmla="*/ 0 h 1603"/>
                  <a:gd name="T48" fmla="*/ 0 w 1475"/>
                  <a:gd name="T49" fmla="*/ 0 h 1603"/>
                  <a:gd name="T50" fmla="*/ 0 w 1475"/>
                  <a:gd name="T51" fmla="*/ 0 h 1603"/>
                  <a:gd name="T52" fmla="*/ 0 w 1475"/>
                  <a:gd name="T53" fmla="*/ 0 h 1603"/>
                  <a:gd name="T54" fmla="*/ 0 w 1475"/>
                  <a:gd name="T55" fmla="*/ 0 h 1603"/>
                  <a:gd name="T56" fmla="*/ 0 w 1475"/>
                  <a:gd name="T57" fmla="*/ 0 h 1603"/>
                  <a:gd name="T58" fmla="*/ 0 w 1475"/>
                  <a:gd name="T59" fmla="*/ 0 h 1603"/>
                  <a:gd name="T60" fmla="*/ 0 w 1475"/>
                  <a:gd name="T61" fmla="*/ 0 h 1603"/>
                  <a:gd name="T62" fmla="*/ 0 w 1475"/>
                  <a:gd name="T63" fmla="*/ 0 h 1603"/>
                  <a:gd name="T64" fmla="*/ 0 w 1475"/>
                  <a:gd name="T65" fmla="*/ 0 h 1603"/>
                  <a:gd name="T66" fmla="*/ 0 w 1475"/>
                  <a:gd name="T67" fmla="*/ 0 h 1603"/>
                  <a:gd name="T68" fmla="*/ 0 w 1475"/>
                  <a:gd name="T69" fmla="*/ 0 h 1603"/>
                  <a:gd name="T70" fmla="*/ 0 w 1475"/>
                  <a:gd name="T71" fmla="*/ 0 h 1603"/>
                  <a:gd name="T72" fmla="*/ 0 w 1475"/>
                  <a:gd name="T73" fmla="*/ 0 h 1603"/>
                  <a:gd name="T74" fmla="*/ 0 w 1475"/>
                  <a:gd name="T75" fmla="*/ 0 h 1603"/>
                  <a:gd name="T76" fmla="*/ 0 w 1475"/>
                  <a:gd name="T77" fmla="*/ 0 h 1603"/>
                  <a:gd name="T78" fmla="*/ 0 w 1475"/>
                  <a:gd name="T79" fmla="*/ 0 h 1603"/>
                  <a:gd name="T80" fmla="*/ 0 w 1475"/>
                  <a:gd name="T81" fmla="*/ 0 h 1603"/>
                  <a:gd name="T82" fmla="*/ 0 w 1475"/>
                  <a:gd name="T83" fmla="*/ 0 h 1603"/>
                  <a:gd name="T84" fmla="*/ 0 w 1475"/>
                  <a:gd name="T85" fmla="*/ 0 h 1603"/>
                  <a:gd name="T86" fmla="*/ 0 w 1475"/>
                  <a:gd name="T87" fmla="*/ 0 h 1603"/>
                  <a:gd name="T88" fmla="*/ 0 w 1475"/>
                  <a:gd name="T89" fmla="*/ 0 h 1603"/>
                  <a:gd name="T90" fmla="*/ 0 w 1475"/>
                  <a:gd name="T91" fmla="*/ 0 h 1603"/>
                  <a:gd name="T92" fmla="*/ 0 w 1475"/>
                  <a:gd name="T93" fmla="*/ 0 h 1603"/>
                  <a:gd name="T94" fmla="*/ 0 w 1475"/>
                  <a:gd name="T95" fmla="*/ 0 h 1603"/>
                  <a:gd name="T96" fmla="*/ 0 w 1475"/>
                  <a:gd name="T97" fmla="*/ 0 h 1603"/>
                  <a:gd name="T98" fmla="*/ 0 w 1475"/>
                  <a:gd name="T99" fmla="*/ 0 h 1603"/>
                  <a:gd name="T100" fmla="*/ 0 w 1475"/>
                  <a:gd name="T101" fmla="*/ 0 h 1603"/>
                  <a:gd name="T102" fmla="*/ 0 w 1475"/>
                  <a:gd name="T103" fmla="*/ 0 h 1603"/>
                  <a:gd name="T104" fmla="*/ 0 w 1475"/>
                  <a:gd name="T105" fmla="*/ 0 h 1603"/>
                  <a:gd name="T106" fmla="*/ 0 w 1475"/>
                  <a:gd name="T107" fmla="*/ 0 h 1603"/>
                  <a:gd name="T108" fmla="*/ 0 w 1475"/>
                  <a:gd name="T109" fmla="*/ 0 h 1603"/>
                  <a:gd name="T110" fmla="*/ 0 w 1475"/>
                  <a:gd name="T111" fmla="*/ 0 h 1603"/>
                  <a:gd name="T112" fmla="*/ 0 w 1475"/>
                  <a:gd name="T113" fmla="*/ 0 h 1603"/>
                  <a:gd name="T114" fmla="*/ 0 w 1475"/>
                  <a:gd name="T115" fmla="*/ 0 h 1603"/>
                  <a:gd name="T116" fmla="*/ 0 w 1475"/>
                  <a:gd name="T117" fmla="*/ 0 h 1603"/>
                  <a:gd name="T118" fmla="*/ 0 w 1475"/>
                  <a:gd name="T119" fmla="*/ 0 h 1603"/>
                  <a:gd name="T120" fmla="*/ 0 w 1475"/>
                  <a:gd name="T121" fmla="*/ 0 h 1603"/>
                  <a:gd name="T122" fmla="*/ 0 w 1475"/>
                  <a:gd name="T123" fmla="*/ 0 h 160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475"/>
                  <a:gd name="T187" fmla="*/ 0 h 1603"/>
                  <a:gd name="T188" fmla="*/ 1475 w 1475"/>
                  <a:gd name="T189" fmla="*/ 1603 h 1603"/>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475" h="1603">
                    <a:moveTo>
                      <a:pt x="879" y="43"/>
                    </a:moveTo>
                    <a:lnTo>
                      <a:pt x="879" y="43"/>
                    </a:lnTo>
                    <a:lnTo>
                      <a:pt x="879" y="29"/>
                    </a:lnTo>
                    <a:lnTo>
                      <a:pt x="879" y="14"/>
                    </a:lnTo>
                    <a:lnTo>
                      <a:pt x="894" y="14"/>
                    </a:lnTo>
                    <a:lnTo>
                      <a:pt x="894" y="29"/>
                    </a:lnTo>
                    <a:lnTo>
                      <a:pt x="894" y="43"/>
                    </a:lnTo>
                    <a:lnTo>
                      <a:pt x="894" y="57"/>
                    </a:lnTo>
                    <a:lnTo>
                      <a:pt x="908" y="57"/>
                    </a:lnTo>
                    <a:lnTo>
                      <a:pt x="908" y="43"/>
                    </a:lnTo>
                    <a:lnTo>
                      <a:pt x="922" y="43"/>
                    </a:lnTo>
                    <a:lnTo>
                      <a:pt x="936" y="57"/>
                    </a:lnTo>
                    <a:lnTo>
                      <a:pt x="950" y="57"/>
                    </a:lnTo>
                    <a:lnTo>
                      <a:pt x="950" y="71"/>
                    </a:lnTo>
                    <a:lnTo>
                      <a:pt x="964" y="71"/>
                    </a:lnTo>
                    <a:lnTo>
                      <a:pt x="979" y="71"/>
                    </a:lnTo>
                    <a:lnTo>
                      <a:pt x="993" y="71"/>
                    </a:lnTo>
                    <a:lnTo>
                      <a:pt x="993" y="85"/>
                    </a:lnTo>
                    <a:lnTo>
                      <a:pt x="1007" y="85"/>
                    </a:lnTo>
                    <a:lnTo>
                      <a:pt x="1021" y="85"/>
                    </a:lnTo>
                    <a:lnTo>
                      <a:pt x="1021" y="114"/>
                    </a:lnTo>
                    <a:lnTo>
                      <a:pt x="1035" y="142"/>
                    </a:lnTo>
                    <a:lnTo>
                      <a:pt x="1021" y="142"/>
                    </a:lnTo>
                    <a:lnTo>
                      <a:pt x="1007" y="142"/>
                    </a:lnTo>
                    <a:lnTo>
                      <a:pt x="1007" y="128"/>
                    </a:lnTo>
                    <a:lnTo>
                      <a:pt x="1007" y="142"/>
                    </a:lnTo>
                    <a:lnTo>
                      <a:pt x="1007" y="156"/>
                    </a:lnTo>
                    <a:lnTo>
                      <a:pt x="1021" y="156"/>
                    </a:lnTo>
                    <a:lnTo>
                      <a:pt x="1035" y="156"/>
                    </a:lnTo>
                    <a:lnTo>
                      <a:pt x="1035" y="170"/>
                    </a:lnTo>
                    <a:lnTo>
                      <a:pt x="1050" y="185"/>
                    </a:lnTo>
                    <a:lnTo>
                      <a:pt x="1035" y="185"/>
                    </a:lnTo>
                    <a:lnTo>
                      <a:pt x="1035" y="199"/>
                    </a:lnTo>
                    <a:lnTo>
                      <a:pt x="1035" y="213"/>
                    </a:lnTo>
                    <a:lnTo>
                      <a:pt x="1035" y="227"/>
                    </a:lnTo>
                    <a:lnTo>
                      <a:pt x="1035" y="241"/>
                    </a:lnTo>
                    <a:lnTo>
                      <a:pt x="1035" y="256"/>
                    </a:lnTo>
                    <a:lnTo>
                      <a:pt x="1035" y="270"/>
                    </a:lnTo>
                    <a:lnTo>
                      <a:pt x="1035" y="284"/>
                    </a:lnTo>
                    <a:lnTo>
                      <a:pt x="1035" y="298"/>
                    </a:lnTo>
                    <a:lnTo>
                      <a:pt x="1035" y="312"/>
                    </a:lnTo>
                    <a:lnTo>
                      <a:pt x="1035" y="326"/>
                    </a:lnTo>
                    <a:lnTo>
                      <a:pt x="1021" y="341"/>
                    </a:lnTo>
                    <a:lnTo>
                      <a:pt x="1021" y="355"/>
                    </a:lnTo>
                    <a:lnTo>
                      <a:pt x="1021" y="369"/>
                    </a:lnTo>
                    <a:lnTo>
                      <a:pt x="1021" y="383"/>
                    </a:lnTo>
                    <a:lnTo>
                      <a:pt x="1021" y="397"/>
                    </a:lnTo>
                    <a:lnTo>
                      <a:pt x="1021" y="412"/>
                    </a:lnTo>
                    <a:lnTo>
                      <a:pt x="1021" y="426"/>
                    </a:lnTo>
                    <a:lnTo>
                      <a:pt x="1007" y="426"/>
                    </a:lnTo>
                    <a:lnTo>
                      <a:pt x="1007" y="440"/>
                    </a:lnTo>
                    <a:lnTo>
                      <a:pt x="1007" y="454"/>
                    </a:lnTo>
                    <a:lnTo>
                      <a:pt x="993" y="454"/>
                    </a:lnTo>
                    <a:lnTo>
                      <a:pt x="993" y="468"/>
                    </a:lnTo>
                    <a:lnTo>
                      <a:pt x="993" y="482"/>
                    </a:lnTo>
                    <a:lnTo>
                      <a:pt x="979" y="482"/>
                    </a:lnTo>
                    <a:lnTo>
                      <a:pt x="979" y="497"/>
                    </a:lnTo>
                    <a:lnTo>
                      <a:pt x="979" y="511"/>
                    </a:lnTo>
                    <a:lnTo>
                      <a:pt x="979" y="525"/>
                    </a:lnTo>
                    <a:lnTo>
                      <a:pt x="979" y="539"/>
                    </a:lnTo>
                    <a:lnTo>
                      <a:pt x="993" y="539"/>
                    </a:lnTo>
                    <a:lnTo>
                      <a:pt x="1007" y="539"/>
                    </a:lnTo>
                    <a:lnTo>
                      <a:pt x="1007" y="553"/>
                    </a:lnTo>
                    <a:lnTo>
                      <a:pt x="1021" y="553"/>
                    </a:lnTo>
                    <a:lnTo>
                      <a:pt x="1035" y="553"/>
                    </a:lnTo>
                    <a:lnTo>
                      <a:pt x="1050" y="553"/>
                    </a:lnTo>
                    <a:lnTo>
                      <a:pt x="1050" y="525"/>
                    </a:lnTo>
                    <a:lnTo>
                      <a:pt x="1050" y="511"/>
                    </a:lnTo>
                    <a:lnTo>
                      <a:pt x="1050" y="497"/>
                    </a:lnTo>
                    <a:lnTo>
                      <a:pt x="1064" y="482"/>
                    </a:lnTo>
                    <a:lnTo>
                      <a:pt x="1064" y="468"/>
                    </a:lnTo>
                    <a:lnTo>
                      <a:pt x="1078" y="468"/>
                    </a:lnTo>
                    <a:lnTo>
                      <a:pt x="1078" y="454"/>
                    </a:lnTo>
                    <a:lnTo>
                      <a:pt x="1092" y="454"/>
                    </a:lnTo>
                    <a:lnTo>
                      <a:pt x="1092" y="440"/>
                    </a:lnTo>
                    <a:lnTo>
                      <a:pt x="1106" y="440"/>
                    </a:lnTo>
                    <a:lnTo>
                      <a:pt x="1120" y="426"/>
                    </a:lnTo>
                    <a:lnTo>
                      <a:pt x="1135" y="426"/>
                    </a:lnTo>
                    <a:lnTo>
                      <a:pt x="1149" y="426"/>
                    </a:lnTo>
                    <a:lnTo>
                      <a:pt x="1163" y="426"/>
                    </a:lnTo>
                    <a:lnTo>
                      <a:pt x="1177" y="426"/>
                    </a:lnTo>
                    <a:lnTo>
                      <a:pt x="1177" y="412"/>
                    </a:lnTo>
                    <a:lnTo>
                      <a:pt x="1177" y="426"/>
                    </a:lnTo>
                    <a:lnTo>
                      <a:pt x="1191" y="426"/>
                    </a:lnTo>
                    <a:lnTo>
                      <a:pt x="1206" y="426"/>
                    </a:lnTo>
                    <a:lnTo>
                      <a:pt x="1220" y="426"/>
                    </a:lnTo>
                    <a:lnTo>
                      <a:pt x="1234" y="426"/>
                    </a:lnTo>
                    <a:lnTo>
                      <a:pt x="1234" y="440"/>
                    </a:lnTo>
                    <a:lnTo>
                      <a:pt x="1248" y="440"/>
                    </a:lnTo>
                    <a:lnTo>
                      <a:pt x="1262" y="440"/>
                    </a:lnTo>
                    <a:lnTo>
                      <a:pt x="1276" y="440"/>
                    </a:lnTo>
                    <a:lnTo>
                      <a:pt x="1291" y="440"/>
                    </a:lnTo>
                    <a:lnTo>
                      <a:pt x="1305" y="440"/>
                    </a:lnTo>
                    <a:lnTo>
                      <a:pt x="1305" y="426"/>
                    </a:lnTo>
                    <a:lnTo>
                      <a:pt x="1319" y="426"/>
                    </a:lnTo>
                    <a:lnTo>
                      <a:pt x="1333" y="426"/>
                    </a:lnTo>
                    <a:lnTo>
                      <a:pt x="1347" y="426"/>
                    </a:lnTo>
                    <a:lnTo>
                      <a:pt x="1362" y="412"/>
                    </a:lnTo>
                    <a:lnTo>
                      <a:pt x="1376" y="412"/>
                    </a:lnTo>
                    <a:lnTo>
                      <a:pt x="1390" y="412"/>
                    </a:lnTo>
                    <a:lnTo>
                      <a:pt x="1404" y="412"/>
                    </a:lnTo>
                    <a:lnTo>
                      <a:pt x="1418" y="412"/>
                    </a:lnTo>
                    <a:lnTo>
                      <a:pt x="1432" y="397"/>
                    </a:lnTo>
                    <a:lnTo>
                      <a:pt x="1447" y="397"/>
                    </a:lnTo>
                    <a:lnTo>
                      <a:pt x="1461" y="397"/>
                    </a:lnTo>
                    <a:lnTo>
                      <a:pt x="1475" y="397"/>
                    </a:lnTo>
                    <a:lnTo>
                      <a:pt x="1475" y="412"/>
                    </a:lnTo>
                    <a:lnTo>
                      <a:pt x="1475" y="426"/>
                    </a:lnTo>
                    <a:lnTo>
                      <a:pt x="1461" y="426"/>
                    </a:lnTo>
                    <a:lnTo>
                      <a:pt x="1461" y="440"/>
                    </a:lnTo>
                    <a:lnTo>
                      <a:pt x="1461" y="454"/>
                    </a:lnTo>
                    <a:lnTo>
                      <a:pt x="1461" y="468"/>
                    </a:lnTo>
                    <a:lnTo>
                      <a:pt x="1461" y="482"/>
                    </a:lnTo>
                    <a:lnTo>
                      <a:pt x="1447" y="497"/>
                    </a:lnTo>
                    <a:lnTo>
                      <a:pt x="1447" y="511"/>
                    </a:lnTo>
                    <a:lnTo>
                      <a:pt x="1447" y="525"/>
                    </a:lnTo>
                    <a:lnTo>
                      <a:pt x="1447" y="539"/>
                    </a:lnTo>
                    <a:lnTo>
                      <a:pt x="1432" y="553"/>
                    </a:lnTo>
                    <a:lnTo>
                      <a:pt x="1432" y="568"/>
                    </a:lnTo>
                    <a:lnTo>
                      <a:pt x="1432" y="582"/>
                    </a:lnTo>
                    <a:lnTo>
                      <a:pt x="1432" y="596"/>
                    </a:lnTo>
                    <a:lnTo>
                      <a:pt x="1418" y="610"/>
                    </a:lnTo>
                    <a:lnTo>
                      <a:pt x="1418" y="624"/>
                    </a:lnTo>
                    <a:lnTo>
                      <a:pt x="1418" y="639"/>
                    </a:lnTo>
                    <a:lnTo>
                      <a:pt x="1418" y="653"/>
                    </a:lnTo>
                    <a:lnTo>
                      <a:pt x="1418" y="667"/>
                    </a:lnTo>
                    <a:lnTo>
                      <a:pt x="1404" y="667"/>
                    </a:lnTo>
                    <a:lnTo>
                      <a:pt x="1404" y="681"/>
                    </a:lnTo>
                    <a:lnTo>
                      <a:pt x="1404" y="695"/>
                    </a:lnTo>
                    <a:lnTo>
                      <a:pt x="1404" y="709"/>
                    </a:lnTo>
                    <a:lnTo>
                      <a:pt x="1404" y="738"/>
                    </a:lnTo>
                    <a:lnTo>
                      <a:pt x="1390" y="738"/>
                    </a:lnTo>
                    <a:lnTo>
                      <a:pt x="1376" y="738"/>
                    </a:lnTo>
                    <a:lnTo>
                      <a:pt x="1362" y="738"/>
                    </a:lnTo>
                    <a:lnTo>
                      <a:pt x="1248" y="724"/>
                    </a:lnTo>
                    <a:lnTo>
                      <a:pt x="1234" y="724"/>
                    </a:lnTo>
                    <a:lnTo>
                      <a:pt x="1220" y="724"/>
                    </a:lnTo>
                    <a:lnTo>
                      <a:pt x="1206" y="724"/>
                    </a:lnTo>
                    <a:lnTo>
                      <a:pt x="1191" y="724"/>
                    </a:lnTo>
                    <a:lnTo>
                      <a:pt x="1177" y="724"/>
                    </a:lnTo>
                    <a:lnTo>
                      <a:pt x="1177" y="709"/>
                    </a:lnTo>
                    <a:lnTo>
                      <a:pt x="1177" y="724"/>
                    </a:lnTo>
                    <a:lnTo>
                      <a:pt x="1177" y="709"/>
                    </a:lnTo>
                    <a:lnTo>
                      <a:pt x="1163" y="709"/>
                    </a:lnTo>
                    <a:lnTo>
                      <a:pt x="1163" y="695"/>
                    </a:lnTo>
                    <a:lnTo>
                      <a:pt x="1149" y="695"/>
                    </a:lnTo>
                    <a:lnTo>
                      <a:pt x="1163" y="724"/>
                    </a:lnTo>
                    <a:lnTo>
                      <a:pt x="1177" y="724"/>
                    </a:lnTo>
                    <a:lnTo>
                      <a:pt x="1177" y="738"/>
                    </a:lnTo>
                    <a:lnTo>
                      <a:pt x="1191" y="738"/>
                    </a:lnTo>
                    <a:lnTo>
                      <a:pt x="1191" y="752"/>
                    </a:lnTo>
                    <a:lnTo>
                      <a:pt x="1206" y="752"/>
                    </a:lnTo>
                    <a:lnTo>
                      <a:pt x="1206" y="766"/>
                    </a:lnTo>
                    <a:lnTo>
                      <a:pt x="1220" y="766"/>
                    </a:lnTo>
                    <a:lnTo>
                      <a:pt x="1220" y="780"/>
                    </a:lnTo>
                    <a:lnTo>
                      <a:pt x="1234" y="780"/>
                    </a:lnTo>
                    <a:lnTo>
                      <a:pt x="1234" y="795"/>
                    </a:lnTo>
                    <a:lnTo>
                      <a:pt x="1248" y="795"/>
                    </a:lnTo>
                    <a:lnTo>
                      <a:pt x="1248" y="809"/>
                    </a:lnTo>
                    <a:lnTo>
                      <a:pt x="1262" y="809"/>
                    </a:lnTo>
                    <a:lnTo>
                      <a:pt x="1276" y="809"/>
                    </a:lnTo>
                    <a:lnTo>
                      <a:pt x="1291" y="809"/>
                    </a:lnTo>
                    <a:lnTo>
                      <a:pt x="1291" y="823"/>
                    </a:lnTo>
                    <a:lnTo>
                      <a:pt x="1276" y="823"/>
                    </a:lnTo>
                    <a:lnTo>
                      <a:pt x="1276" y="837"/>
                    </a:lnTo>
                    <a:lnTo>
                      <a:pt x="1291" y="837"/>
                    </a:lnTo>
                    <a:lnTo>
                      <a:pt x="1319" y="865"/>
                    </a:lnTo>
                    <a:lnTo>
                      <a:pt x="1319" y="880"/>
                    </a:lnTo>
                    <a:lnTo>
                      <a:pt x="1333" y="908"/>
                    </a:lnTo>
                    <a:lnTo>
                      <a:pt x="1319" y="894"/>
                    </a:lnTo>
                    <a:lnTo>
                      <a:pt x="1305" y="894"/>
                    </a:lnTo>
                    <a:lnTo>
                      <a:pt x="1291" y="894"/>
                    </a:lnTo>
                    <a:lnTo>
                      <a:pt x="1291" y="908"/>
                    </a:lnTo>
                    <a:lnTo>
                      <a:pt x="1262" y="908"/>
                    </a:lnTo>
                    <a:lnTo>
                      <a:pt x="1248" y="908"/>
                    </a:lnTo>
                    <a:lnTo>
                      <a:pt x="1234" y="908"/>
                    </a:lnTo>
                    <a:lnTo>
                      <a:pt x="1234" y="922"/>
                    </a:lnTo>
                    <a:lnTo>
                      <a:pt x="1220" y="922"/>
                    </a:lnTo>
                    <a:lnTo>
                      <a:pt x="1206" y="922"/>
                    </a:lnTo>
                    <a:lnTo>
                      <a:pt x="1191" y="922"/>
                    </a:lnTo>
                    <a:lnTo>
                      <a:pt x="1177" y="936"/>
                    </a:lnTo>
                    <a:lnTo>
                      <a:pt x="1163" y="936"/>
                    </a:lnTo>
                    <a:lnTo>
                      <a:pt x="1149" y="951"/>
                    </a:lnTo>
                    <a:lnTo>
                      <a:pt x="1149" y="965"/>
                    </a:lnTo>
                    <a:lnTo>
                      <a:pt x="1149" y="979"/>
                    </a:lnTo>
                    <a:lnTo>
                      <a:pt x="1149" y="1007"/>
                    </a:lnTo>
                    <a:lnTo>
                      <a:pt x="1120" y="1021"/>
                    </a:lnTo>
                    <a:lnTo>
                      <a:pt x="1106" y="1021"/>
                    </a:lnTo>
                    <a:lnTo>
                      <a:pt x="1106" y="1036"/>
                    </a:lnTo>
                    <a:lnTo>
                      <a:pt x="1092" y="1036"/>
                    </a:lnTo>
                    <a:lnTo>
                      <a:pt x="1078" y="1036"/>
                    </a:lnTo>
                    <a:lnTo>
                      <a:pt x="1064" y="1050"/>
                    </a:lnTo>
                    <a:lnTo>
                      <a:pt x="1064" y="1064"/>
                    </a:lnTo>
                    <a:lnTo>
                      <a:pt x="1050" y="1064"/>
                    </a:lnTo>
                    <a:lnTo>
                      <a:pt x="1035" y="1092"/>
                    </a:lnTo>
                    <a:lnTo>
                      <a:pt x="1021" y="1092"/>
                    </a:lnTo>
                    <a:lnTo>
                      <a:pt x="1021" y="1107"/>
                    </a:lnTo>
                    <a:lnTo>
                      <a:pt x="1007" y="1107"/>
                    </a:lnTo>
                    <a:lnTo>
                      <a:pt x="993" y="1107"/>
                    </a:lnTo>
                    <a:lnTo>
                      <a:pt x="979" y="1107"/>
                    </a:lnTo>
                    <a:lnTo>
                      <a:pt x="964" y="1107"/>
                    </a:lnTo>
                    <a:lnTo>
                      <a:pt x="950" y="1107"/>
                    </a:lnTo>
                    <a:lnTo>
                      <a:pt x="950" y="1092"/>
                    </a:lnTo>
                    <a:lnTo>
                      <a:pt x="950" y="1107"/>
                    </a:lnTo>
                    <a:lnTo>
                      <a:pt x="936" y="1107"/>
                    </a:lnTo>
                    <a:lnTo>
                      <a:pt x="922" y="1107"/>
                    </a:lnTo>
                    <a:lnTo>
                      <a:pt x="922" y="1121"/>
                    </a:lnTo>
                    <a:lnTo>
                      <a:pt x="908" y="1121"/>
                    </a:lnTo>
                    <a:lnTo>
                      <a:pt x="894" y="1121"/>
                    </a:lnTo>
                    <a:lnTo>
                      <a:pt x="894" y="1135"/>
                    </a:lnTo>
                    <a:lnTo>
                      <a:pt x="879" y="1135"/>
                    </a:lnTo>
                    <a:lnTo>
                      <a:pt x="879" y="1149"/>
                    </a:lnTo>
                    <a:lnTo>
                      <a:pt x="865" y="1163"/>
                    </a:lnTo>
                    <a:lnTo>
                      <a:pt x="879" y="1163"/>
                    </a:lnTo>
                    <a:lnTo>
                      <a:pt x="879" y="1178"/>
                    </a:lnTo>
                    <a:lnTo>
                      <a:pt x="879" y="1192"/>
                    </a:lnTo>
                    <a:lnTo>
                      <a:pt x="865" y="1192"/>
                    </a:lnTo>
                    <a:lnTo>
                      <a:pt x="865" y="1206"/>
                    </a:lnTo>
                    <a:lnTo>
                      <a:pt x="865" y="1234"/>
                    </a:lnTo>
                    <a:lnTo>
                      <a:pt x="851" y="1263"/>
                    </a:lnTo>
                    <a:lnTo>
                      <a:pt x="837" y="1291"/>
                    </a:lnTo>
                    <a:lnTo>
                      <a:pt x="837" y="1305"/>
                    </a:lnTo>
                    <a:lnTo>
                      <a:pt x="823" y="1319"/>
                    </a:lnTo>
                    <a:lnTo>
                      <a:pt x="808" y="1348"/>
                    </a:lnTo>
                    <a:lnTo>
                      <a:pt x="808" y="1362"/>
                    </a:lnTo>
                    <a:lnTo>
                      <a:pt x="794" y="1376"/>
                    </a:lnTo>
                    <a:lnTo>
                      <a:pt x="794" y="1390"/>
                    </a:lnTo>
                    <a:lnTo>
                      <a:pt x="794" y="1404"/>
                    </a:lnTo>
                    <a:lnTo>
                      <a:pt x="780" y="1404"/>
                    </a:lnTo>
                    <a:lnTo>
                      <a:pt x="780" y="1419"/>
                    </a:lnTo>
                    <a:lnTo>
                      <a:pt x="780" y="1433"/>
                    </a:lnTo>
                    <a:lnTo>
                      <a:pt x="780" y="1447"/>
                    </a:lnTo>
                    <a:lnTo>
                      <a:pt x="766" y="1447"/>
                    </a:lnTo>
                    <a:lnTo>
                      <a:pt x="752" y="1475"/>
                    </a:lnTo>
                    <a:lnTo>
                      <a:pt x="738" y="1490"/>
                    </a:lnTo>
                    <a:lnTo>
                      <a:pt x="723" y="1504"/>
                    </a:lnTo>
                    <a:lnTo>
                      <a:pt x="709" y="1504"/>
                    </a:lnTo>
                    <a:lnTo>
                      <a:pt x="695" y="1518"/>
                    </a:lnTo>
                    <a:lnTo>
                      <a:pt x="681" y="1532"/>
                    </a:lnTo>
                    <a:lnTo>
                      <a:pt x="681" y="1546"/>
                    </a:lnTo>
                    <a:lnTo>
                      <a:pt x="667" y="1546"/>
                    </a:lnTo>
                    <a:lnTo>
                      <a:pt x="652" y="1561"/>
                    </a:lnTo>
                    <a:lnTo>
                      <a:pt x="638" y="1561"/>
                    </a:lnTo>
                    <a:lnTo>
                      <a:pt x="624" y="1561"/>
                    </a:lnTo>
                    <a:lnTo>
                      <a:pt x="610" y="1561"/>
                    </a:lnTo>
                    <a:lnTo>
                      <a:pt x="596" y="1561"/>
                    </a:lnTo>
                    <a:lnTo>
                      <a:pt x="582" y="1561"/>
                    </a:lnTo>
                    <a:lnTo>
                      <a:pt x="567" y="1561"/>
                    </a:lnTo>
                    <a:lnTo>
                      <a:pt x="553" y="1561"/>
                    </a:lnTo>
                    <a:lnTo>
                      <a:pt x="539" y="1561"/>
                    </a:lnTo>
                    <a:lnTo>
                      <a:pt x="539" y="1546"/>
                    </a:lnTo>
                    <a:lnTo>
                      <a:pt x="525" y="1546"/>
                    </a:lnTo>
                    <a:lnTo>
                      <a:pt x="511" y="1546"/>
                    </a:lnTo>
                    <a:lnTo>
                      <a:pt x="496" y="1532"/>
                    </a:lnTo>
                    <a:lnTo>
                      <a:pt x="482" y="1532"/>
                    </a:lnTo>
                    <a:lnTo>
                      <a:pt x="496" y="1532"/>
                    </a:lnTo>
                    <a:lnTo>
                      <a:pt x="496" y="1546"/>
                    </a:lnTo>
                    <a:lnTo>
                      <a:pt x="511" y="1546"/>
                    </a:lnTo>
                    <a:lnTo>
                      <a:pt x="511" y="1561"/>
                    </a:lnTo>
                    <a:lnTo>
                      <a:pt x="525" y="1561"/>
                    </a:lnTo>
                    <a:lnTo>
                      <a:pt x="539" y="1561"/>
                    </a:lnTo>
                    <a:lnTo>
                      <a:pt x="539" y="1575"/>
                    </a:lnTo>
                    <a:lnTo>
                      <a:pt x="525" y="1575"/>
                    </a:lnTo>
                    <a:lnTo>
                      <a:pt x="511" y="1575"/>
                    </a:lnTo>
                    <a:lnTo>
                      <a:pt x="496" y="1561"/>
                    </a:lnTo>
                    <a:lnTo>
                      <a:pt x="482" y="1561"/>
                    </a:lnTo>
                    <a:lnTo>
                      <a:pt x="468" y="1561"/>
                    </a:lnTo>
                    <a:lnTo>
                      <a:pt x="454" y="1561"/>
                    </a:lnTo>
                    <a:lnTo>
                      <a:pt x="440" y="1561"/>
                    </a:lnTo>
                    <a:lnTo>
                      <a:pt x="440" y="1546"/>
                    </a:lnTo>
                    <a:lnTo>
                      <a:pt x="426" y="1546"/>
                    </a:lnTo>
                    <a:lnTo>
                      <a:pt x="411" y="1546"/>
                    </a:lnTo>
                    <a:lnTo>
                      <a:pt x="411" y="1561"/>
                    </a:lnTo>
                    <a:lnTo>
                      <a:pt x="411" y="1575"/>
                    </a:lnTo>
                    <a:lnTo>
                      <a:pt x="383" y="1575"/>
                    </a:lnTo>
                    <a:lnTo>
                      <a:pt x="369" y="1575"/>
                    </a:lnTo>
                    <a:lnTo>
                      <a:pt x="340" y="1575"/>
                    </a:lnTo>
                    <a:lnTo>
                      <a:pt x="326" y="1575"/>
                    </a:lnTo>
                    <a:lnTo>
                      <a:pt x="312" y="1575"/>
                    </a:lnTo>
                    <a:lnTo>
                      <a:pt x="298" y="1575"/>
                    </a:lnTo>
                    <a:lnTo>
                      <a:pt x="284" y="1575"/>
                    </a:lnTo>
                    <a:lnTo>
                      <a:pt x="255" y="1575"/>
                    </a:lnTo>
                    <a:lnTo>
                      <a:pt x="241" y="1575"/>
                    </a:lnTo>
                    <a:lnTo>
                      <a:pt x="227" y="1575"/>
                    </a:lnTo>
                    <a:lnTo>
                      <a:pt x="213" y="1575"/>
                    </a:lnTo>
                    <a:lnTo>
                      <a:pt x="213" y="1589"/>
                    </a:lnTo>
                    <a:lnTo>
                      <a:pt x="199" y="1589"/>
                    </a:lnTo>
                    <a:lnTo>
                      <a:pt x="199" y="1603"/>
                    </a:lnTo>
                    <a:lnTo>
                      <a:pt x="184" y="1603"/>
                    </a:lnTo>
                    <a:lnTo>
                      <a:pt x="170" y="1603"/>
                    </a:lnTo>
                    <a:lnTo>
                      <a:pt x="128" y="1603"/>
                    </a:lnTo>
                    <a:lnTo>
                      <a:pt x="85" y="1589"/>
                    </a:lnTo>
                    <a:lnTo>
                      <a:pt x="57" y="1589"/>
                    </a:lnTo>
                    <a:lnTo>
                      <a:pt x="28" y="1589"/>
                    </a:lnTo>
                    <a:lnTo>
                      <a:pt x="14" y="1575"/>
                    </a:lnTo>
                    <a:lnTo>
                      <a:pt x="0" y="1575"/>
                    </a:lnTo>
                    <a:lnTo>
                      <a:pt x="0" y="1546"/>
                    </a:lnTo>
                    <a:lnTo>
                      <a:pt x="14" y="1532"/>
                    </a:lnTo>
                    <a:lnTo>
                      <a:pt x="0" y="1532"/>
                    </a:lnTo>
                    <a:lnTo>
                      <a:pt x="14" y="1447"/>
                    </a:lnTo>
                    <a:lnTo>
                      <a:pt x="14" y="1433"/>
                    </a:lnTo>
                    <a:lnTo>
                      <a:pt x="14" y="1419"/>
                    </a:lnTo>
                    <a:lnTo>
                      <a:pt x="14" y="1390"/>
                    </a:lnTo>
                    <a:lnTo>
                      <a:pt x="28" y="1334"/>
                    </a:lnTo>
                    <a:lnTo>
                      <a:pt x="28" y="1206"/>
                    </a:lnTo>
                    <a:lnTo>
                      <a:pt x="28" y="1149"/>
                    </a:lnTo>
                    <a:lnTo>
                      <a:pt x="43" y="1092"/>
                    </a:lnTo>
                    <a:lnTo>
                      <a:pt x="43" y="1078"/>
                    </a:lnTo>
                    <a:lnTo>
                      <a:pt x="43" y="1050"/>
                    </a:lnTo>
                    <a:lnTo>
                      <a:pt x="43" y="1036"/>
                    </a:lnTo>
                    <a:lnTo>
                      <a:pt x="43" y="1021"/>
                    </a:lnTo>
                    <a:lnTo>
                      <a:pt x="43" y="993"/>
                    </a:lnTo>
                    <a:lnTo>
                      <a:pt x="43" y="951"/>
                    </a:lnTo>
                    <a:lnTo>
                      <a:pt x="43" y="922"/>
                    </a:lnTo>
                    <a:lnTo>
                      <a:pt x="43" y="880"/>
                    </a:lnTo>
                    <a:lnTo>
                      <a:pt x="43" y="865"/>
                    </a:lnTo>
                    <a:lnTo>
                      <a:pt x="43" y="851"/>
                    </a:lnTo>
                    <a:lnTo>
                      <a:pt x="43" y="837"/>
                    </a:lnTo>
                    <a:lnTo>
                      <a:pt x="43" y="823"/>
                    </a:lnTo>
                    <a:lnTo>
                      <a:pt x="43" y="809"/>
                    </a:lnTo>
                    <a:lnTo>
                      <a:pt x="43" y="795"/>
                    </a:lnTo>
                    <a:lnTo>
                      <a:pt x="43" y="766"/>
                    </a:lnTo>
                    <a:lnTo>
                      <a:pt x="43" y="752"/>
                    </a:lnTo>
                    <a:lnTo>
                      <a:pt x="57" y="738"/>
                    </a:lnTo>
                    <a:lnTo>
                      <a:pt x="57" y="724"/>
                    </a:lnTo>
                    <a:lnTo>
                      <a:pt x="57" y="709"/>
                    </a:lnTo>
                    <a:lnTo>
                      <a:pt x="57" y="681"/>
                    </a:lnTo>
                    <a:lnTo>
                      <a:pt x="57" y="667"/>
                    </a:lnTo>
                    <a:lnTo>
                      <a:pt x="57" y="639"/>
                    </a:lnTo>
                    <a:lnTo>
                      <a:pt x="57" y="610"/>
                    </a:lnTo>
                    <a:lnTo>
                      <a:pt x="57" y="582"/>
                    </a:lnTo>
                    <a:lnTo>
                      <a:pt x="57" y="553"/>
                    </a:lnTo>
                    <a:lnTo>
                      <a:pt x="57" y="539"/>
                    </a:lnTo>
                    <a:lnTo>
                      <a:pt x="57" y="511"/>
                    </a:lnTo>
                    <a:lnTo>
                      <a:pt x="57" y="468"/>
                    </a:lnTo>
                    <a:lnTo>
                      <a:pt x="57" y="440"/>
                    </a:lnTo>
                    <a:lnTo>
                      <a:pt x="57" y="383"/>
                    </a:lnTo>
                    <a:lnTo>
                      <a:pt x="57" y="369"/>
                    </a:lnTo>
                    <a:lnTo>
                      <a:pt x="99" y="369"/>
                    </a:lnTo>
                    <a:lnTo>
                      <a:pt x="114" y="369"/>
                    </a:lnTo>
                    <a:lnTo>
                      <a:pt x="142" y="369"/>
                    </a:lnTo>
                    <a:lnTo>
                      <a:pt x="156" y="369"/>
                    </a:lnTo>
                    <a:lnTo>
                      <a:pt x="156" y="355"/>
                    </a:lnTo>
                    <a:lnTo>
                      <a:pt x="156" y="341"/>
                    </a:lnTo>
                    <a:lnTo>
                      <a:pt x="170" y="326"/>
                    </a:lnTo>
                    <a:lnTo>
                      <a:pt x="170" y="312"/>
                    </a:lnTo>
                    <a:lnTo>
                      <a:pt x="156" y="312"/>
                    </a:lnTo>
                    <a:lnTo>
                      <a:pt x="156" y="298"/>
                    </a:lnTo>
                    <a:lnTo>
                      <a:pt x="142" y="284"/>
                    </a:lnTo>
                    <a:lnTo>
                      <a:pt x="142" y="270"/>
                    </a:lnTo>
                    <a:lnTo>
                      <a:pt x="142" y="256"/>
                    </a:lnTo>
                    <a:lnTo>
                      <a:pt x="170" y="256"/>
                    </a:lnTo>
                    <a:lnTo>
                      <a:pt x="184" y="256"/>
                    </a:lnTo>
                    <a:lnTo>
                      <a:pt x="199" y="270"/>
                    </a:lnTo>
                    <a:lnTo>
                      <a:pt x="213" y="270"/>
                    </a:lnTo>
                    <a:lnTo>
                      <a:pt x="241" y="270"/>
                    </a:lnTo>
                    <a:lnTo>
                      <a:pt x="255" y="270"/>
                    </a:lnTo>
                    <a:lnTo>
                      <a:pt x="284" y="270"/>
                    </a:lnTo>
                    <a:lnTo>
                      <a:pt x="312" y="270"/>
                    </a:lnTo>
                    <a:lnTo>
                      <a:pt x="326" y="270"/>
                    </a:lnTo>
                    <a:lnTo>
                      <a:pt x="340" y="312"/>
                    </a:lnTo>
                    <a:lnTo>
                      <a:pt x="355" y="355"/>
                    </a:lnTo>
                    <a:lnTo>
                      <a:pt x="355" y="369"/>
                    </a:lnTo>
                    <a:lnTo>
                      <a:pt x="369" y="412"/>
                    </a:lnTo>
                    <a:lnTo>
                      <a:pt x="369" y="454"/>
                    </a:lnTo>
                    <a:lnTo>
                      <a:pt x="383" y="468"/>
                    </a:lnTo>
                    <a:lnTo>
                      <a:pt x="383" y="482"/>
                    </a:lnTo>
                    <a:lnTo>
                      <a:pt x="369" y="482"/>
                    </a:lnTo>
                    <a:lnTo>
                      <a:pt x="369" y="497"/>
                    </a:lnTo>
                    <a:lnTo>
                      <a:pt x="369" y="511"/>
                    </a:lnTo>
                    <a:lnTo>
                      <a:pt x="369" y="525"/>
                    </a:lnTo>
                    <a:lnTo>
                      <a:pt x="383" y="525"/>
                    </a:lnTo>
                    <a:lnTo>
                      <a:pt x="383" y="539"/>
                    </a:lnTo>
                    <a:lnTo>
                      <a:pt x="383" y="553"/>
                    </a:lnTo>
                    <a:lnTo>
                      <a:pt x="383" y="568"/>
                    </a:lnTo>
                    <a:lnTo>
                      <a:pt x="383" y="582"/>
                    </a:lnTo>
                    <a:lnTo>
                      <a:pt x="411" y="582"/>
                    </a:lnTo>
                    <a:lnTo>
                      <a:pt x="411" y="610"/>
                    </a:lnTo>
                    <a:lnTo>
                      <a:pt x="411" y="624"/>
                    </a:lnTo>
                    <a:lnTo>
                      <a:pt x="411" y="639"/>
                    </a:lnTo>
                    <a:lnTo>
                      <a:pt x="426" y="653"/>
                    </a:lnTo>
                    <a:lnTo>
                      <a:pt x="440" y="653"/>
                    </a:lnTo>
                    <a:lnTo>
                      <a:pt x="454" y="653"/>
                    </a:lnTo>
                    <a:lnTo>
                      <a:pt x="482" y="653"/>
                    </a:lnTo>
                    <a:lnTo>
                      <a:pt x="496" y="653"/>
                    </a:lnTo>
                    <a:lnTo>
                      <a:pt x="511" y="653"/>
                    </a:lnTo>
                    <a:lnTo>
                      <a:pt x="525" y="653"/>
                    </a:lnTo>
                    <a:lnTo>
                      <a:pt x="539" y="653"/>
                    </a:lnTo>
                    <a:lnTo>
                      <a:pt x="553" y="653"/>
                    </a:lnTo>
                    <a:lnTo>
                      <a:pt x="567" y="639"/>
                    </a:lnTo>
                    <a:lnTo>
                      <a:pt x="567" y="624"/>
                    </a:lnTo>
                    <a:lnTo>
                      <a:pt x="567" y="610"/>
                    </a:lnTo>
                    <a:lnTo>
                      <a:pt x="567" y="596"/>
                    </a:lnTo>
                    <a:lnTo>
                      <a:pt x="567" y="539"/>
                    </a:lnTo>
                    <a:lnTo>
                      <a:pt x="582" y="539"/>
                    </a:lnTo>
                    <a:lnTo>
                      <a:pt x="582" y="525"/>
                    </a:lnTo>
                    <a:lnTo>
                      <a:pt x="582" y="511"/>
                    </a:lnTo>
                    <a:lnTo>
                      <a:pt x="582" y="497"/>
                    </a:lnTo>
                    <a:lnTo>
                      <a:pt x="582" y="482"/>
                    </a:lnTo>
                    <a:lnTo>
                      <a:pt x="582" y="454"/>
                    </a:lnTo>
                    <a:lnTo>
                      <a:pt x="596" y="454"/>
                    </a:lnTo>
                    <a:lnTo>
                      <a:pt x="610" y="454"/>
                    </a:lnTo>
                    <a:lnTo>
                      <a:pt x="624" y="454"/>
                    </a:lnTo>
                    <a:lnTo>
                      <a:pt x="652" y="454"/>
                    </a:lnTo>
                    <a:lnTo>
                      <a:pt x="667" y="454"/>
                    </a:lnTo>
                    <a:lnTo>
                      <a:pt x="652" y="412"/>
                    </a:lnTo>
                    <a:lnTo>
                      <a:pt x="652" y="397"/>
                    </a:lnTo>
                    <a:lnTo>
                      <a:pt x="652" y="383"/>
                    </a:lnTo>
                    <a:lnTo>
                      <a:pt x="638" y="369"/>
                    </a:lnTo>
                    <a:lnTo>
                      <a:pt x="638" y="355"/>
                    </a:lnTo>
                    <a:lnTo>
                      <a:pt x="624" y="341"/>
                    </a:lnTo>
                    <a:lnTo>
                      <a:pt x="624" y="326"/>
                    </a:lnTo>
                    <a:lnTo>
                      <a:pt x="610" y="326"/>
                    </a:lnTo>
                    <a:lnTo>
                      <a:pt x="610" y="312"/>
                    </a:lnTo>
                    <a:lnTo>
                      <a:pt x="610" y="298"/>
                    </a:lnTo>
                    <a:lnTo>
                      <a:pt x="596" y="284"/>
                    </a:lnTo>
                    <a:lnTo>
                      <a:pt x="596" y="270"/>
                    </a:lnTo>
                    <a:lnTo>
                      <a:pt x="610" y="270"/>
                    </a:lnTo>
                    <a:lnTo>
                      <a:pt x="624" y="270"/>
                    </a:lnTo>
                    <a:lnTo>
                      <a:pt x="638" y="270"/>
                    </a:lnTo>
                    <a:lnTo>
                      <a:pt x="652" y="270"/>
                    </a:lnTo>
                    <a:lnTo>
                      <a:pt x="667" y="270"/>
                    </a:lnTo>
                    <a:lnTo>
                      <a:pt x="681" y="270"/>
                    </a:lnTo>
                    <a:lnTo>
                      <a:pt x="695" y="270"/>
                    </a:lnTo>
                    <a:lnTo>
                      <a:pt x="709" y="270"/>
                    </a:lnTo>
                    <a:lnTo>
                      <a:pt x="723" y="270"/>
                    </a:lnTo>
                    <a:lnTo>
                      <a:pt x="794" y="270"/>
                    </a:lnTo>
                    <a:lnTo>
                      <a:pt x="808" y="270"/>
                    </a:lnTo>
                    <a:lnTo>
                      <a:pt x="823" y="284"/>
                    </a:lnTo>
                    <a:lnTo>
                      <a:pt x="837" y="284"/>
                    </a:lnTo>
                    <a:lnTo>
                      <a:pt x="865" y="284"/>
                    </a:lnTo>
                    <a:lnTo>
                      <a:pt x="879" y="284"/>
                    </a:lnTo>
                    <a:lnTo>
                      <a:pt x="879" y="270"/>
                    </a:lnTo>
                    <a:lnTo>
                      <a:pt x="865" y="270"/>
                    </a:lnTo>
                    <a:lnTo>
                      <a:pt x="879" y="256"/>
                    </a:lnTo>
                    <a:lnTo>
                      <a:pt x="879" y="241"/>
                    </a:lnTo>
                    <a:lnTo>
                      <a:pt x="894" y="241"/>
                    </a:lnTo>
                    <a:lnTo>
                      <a:pt x="894" y="227"/>
                    </a:lnTo>
                    <a:lnTo>
                      <a:pt x="908" y="227"/>
                    </a:lnTo>
                    <a:lnTo>
                      <a:pt x="908" y="213"/>
                    </a:lnTo>
                    <a:lnTo>
                      <a:pt x="894" y="199"/>
                    </a:lnTo>
                    <a:lnTo>
                      <a:pt x="894" y="213"/>
                    </a:lnTo>
                    <a:lnTo>
                      <a:pt x="894" y="227"/>
                    </a:lnTo>
                    <a:lnTo>
                      <a:pt x="879" y="227"/>
                    </a:lnTo>
                    <a:lnTo>
                      <a:pt x="865" y="213"/>
                    </a:lnTo>
                    <a:lnTo>
                      <a:pt x="851" y="213"/>
                    </a:lnTo>
                    <a:lnTo>
                      <a:pt x="851" y="199"/>
                    </a:lnTo>
                    <a:lnTo>
                      <a:pt x="865" y="199"/>
                    </a:lnTo>
                    <a:lnTo>
                      <a:pt x="865" y="185"/>
                    </a:lnTo>
                    <a:lnTo>
                      <a:pt x="865" y="170"/>
                    </a:lnTo>
                    <a:lnTo>
                      <a:pt x="865" y="185"/>
                    </a:lnTo>
                    <a:lnTo>
                      <a:pt x="879" y="185"/>
                    </a:lnTo>
                    <a:lnTo>
                      <a:pt x="894" y="185"/>
                    </a:lnTo>
                    <a:lnTo>
                      <a:pt x="894" y="170"/>
                    </a:lnTo>
                    <a:lnTo>
                      <a:pt x="879" y="170"/>
                    </a:lnTo>
                    <a:lnTo>
                      <a:pt x="865" y="170"/>
                    </a:lnTo>
                    <a:lnTo>
                      <a:pt x="879" y="170"/>
                    </a:lnTo>
                    <a:lnTo>
                      <a:pt x="879" y="156"/>
                    </a:lnTo>
                    <a:lnTo>
                      <a:pt x="865" y="156"/>
                    </a:lnTo>
                    <a:lnTo>
                      <a:pt x="865" y="142"/>
                    </a:lnTo>
                    <a:lnTo>
                      <a:pt x="894" y="142"/>
                    </a:lnTo>
                    <a:lnTo>
                      <a:pt x="908" y="142"/>
                    </a:lnTo>
                    <a:lnTo>
                      <a:pt x="894" y="156"/>
                    </a:lnTo>
                    <a:lnTo>
                      <a:pt x="908" y="142"/>
                    </a:lnTo>
                    <a:lnTo>
                      <a:pt x="908" y="114"/>
                    </a:lnTo>
                    <a:lnTo>
                      <a:pt x="894" y="99"/>
                    </a:lnTo>
                    <a:lnTo>
                      <a:pt x="879" y="99"/>
                    </a:lnTo>
                    <a:lnTo>
                      <a:pt x="865" y="99"/>
                    </a:lnTo>
                    <a:lnTo>
                      <a:pt x="851" y="99"/>
                    </a:lnTo>
                    <a:lnTo>
                      <a:pt x="865" y="71"/>
                    </a:lnTo>
                    <a:lnTo>
                      <a:pt x="851" y="71"/>
                    </a:lnTo>
                    <a:lnTo>
                      <a:pt x="851" y="43"/>
                    </a:lnTo>
                    <a:lnTo>
                      <a:pt x="851" y="29"/>
                    </a:lnTo>
                    <a:lnTo>
                      <a:pt x="865" y="14"/>
                    </a:lnTo>
                    <a:lnTo>
                      <a:pt x="865" y="0"/>
                    </a:lnTo>
                    <a:lnTo>
                      <a:pt x="865" y="14"/>
                    </a:lnTo>
                    <a:lnTo>
                      <a:pt x="865" y="29"/>
                    </a:lnTo>
                    <a:lnTo>
                      <a:pt x="865" y="43"/>
                    </a:lnTo>
                    <a:lnTo>
                      <a:pt x="879" y="43"/>
                    </a:lnTo>
                    <a:close/>
                  </a:path>
                </a:pathLst>
              </a:custGeom>
              <a:noFill/>
              <a:ln w="0" cap="flat">
                <a:solidFill>
                  <a:srgbClr val="000000"/>
                </a:solidFill>
                <a:prstDash val="solid"/>
                <a:round/>
                <a:headEnd/>
                <a:tailEnd/>
              </a:ln>
              <a:extLst>
                <a:ext uri="{909E8E84-426E-40DD-AFC4-6F175D3DCCD1}">
                  <a14:hiddenFill xmlns="" xmlns:a14="http://schemas.microsoft.com/office/drawing/2010/main">
                    <a:solidFill>
                      <a:srgbClr val="FFFFFF"/>
                    </a:solidFill>
                  </a14:hiddenFill>
                </a:ext>
              </a:extLst>
            </p:spPr>
            <p:txBody>
              <a:bodyPr/>
              <a:lstStyle/>
              <a:p>
                <a:endParaRPr lang="ja-JP" altLang="en-US"/>
              </a:p>
            </p:txBody>
          </p:sp>
          <p:sp>
            <p:nvSpPr>
              <p:cNvPr id="40082" name="Freeform 182" descr="50%"/>
              <p:cNvSpPr>
                <a:spLocks noChangeAspect="1"/>
              </p:cNvSpPr>
              <p:nvPr/>
            </p:nvSpPr>
            <p:spPr bwMode="auto">
              <a:xfrm>
                <a:off x="13063" y="7852"/>
                <a:ext cx="457" cy="606"/>
              </a:xfrm>
              <a:custGeom>
                <a:avLst/>
                <a:gdLst>
                  <a:gd name="T0" fmla="*/ 0 w 993"/>
                  <a:gd name="T1" fmla="*/ 0 h 1319"/>
                  <a:gd name="T2" fmla="*/ 0 w 993"/>
                  <a:gd name="T3" fmla="*/ 0 h 1319"/>
                  <a:gd name="T4" fmla="*/ 0 w 993"/>
                  <a:gd name="T5" fmla="*/ 0 h 1319"/>
                  <a:gd name="T6" fmla="*/ 0 w 993"/>
                  <a:gd name="T7" fmla="*/ 0 h 1319"/>
                  <a:gd name="T8" fmla="*/ 0 w 993"/>
                  <a:gd name="T9" fmla="*/ 0 h 1319"/>
                  <a:gd name="T10" fmla="*/ 0 w 993"/>
                  <a:gd name="T11" fmla="*/ 0 h 1319"/>
                  <a:gd name="T12" fmla="*/ 0 w 993"/>
                  <a:gd name="T13" fmla="*/ 0 h 1319"/>
                  <a:gd name="T14" fmla="*/ 0 w 993"/>
                  <a:gd name="T15" fmla="*/ 0 h 1319"/>
                  <a:gd name="T16" fmla="*/ 0 w 993"/>
                  <a:gd name="T17" fmla="*/ 0 h 1319"/>
                  <a:gd name="T18" fmla="*/ 0 w 993"/>
                  <a:gd name="T19" fmla="*/ 0 h 1319"/>
                  <a:gd name="T20" fmla="*/ 0 w 993"/>
                  <a:gd name="T21" fmla="*/ 0 h 1319"/>
                  <a:gd name="T22" fmla="*/ 0 w 993"/>
                  <a:gd name="T23" fmla="*/ 0 h 1319"/>
                  <a:gd name="T24" fmla="*/ 0 w 993"/>
                  <a:gd name="T25" fmla="*/ 0 h 1319"/>
                  <a:gd name="T26" fmla="*/ 0 w 993"/>
                  <a:gd name="T27" fmla="*/ 0 h 1319"/>
                  <a:gd name="T28" fmla="*/ 0 w 993"/>
                  <a:gd name="T29" fmla="*/ 0 h 1319"/>
                  <a:gd name="T30" fmla="*/ 0 w 993"/>
                  <a:gd name="T31" fmla="*/ 0 h 1319"/>
                  <a:gd name="T32" fmla="*/ 0 w 993"/>
                  <a:gd name="T33" fmla="*/ 0 h 1319"/>
                  <a:gd name="T34" fmla="*/ 0 w 993"/>
                  <a:gd name="T35" fmla="*/ 0 h 1319"/>
                  <a:gd name="T36" fmla="*/ 0 w 993"/>
                  <a:gd name="T37" fmla="*/ 0 h 1319"/>
                  <a:gd name="T38" fmla="*/ 0 w 993"/>
                  <a:gd name="T39" fmla="*/ 0 h 1319"/>
                  <a:gd name="T40" fmla="*/ 0 w 993"/>
                  <a:gd name="T41" fmla="*/ 0 h 1319"/>
                  <a:gd name="T42" fmla="*/ 0 w 993"/>
                  <a:gd name="T43" fmla="*/ 0 h 1319"/>
                  <a:gd name="T44" fmla="*/ 0 w 993"/>
                  <a:gd name="T45" fmla="*/ 0 h 1319"/>
                  <a:gd name="T46" fmla="*/ 0 w 993"/>
                  <a:gd name="T47" fmla="*/ 0 h 1319"/>
                  <a:gd name="T48" fmla="*/ 0 w 993"/>
                  <a:gd name="T49" fmla="*/ 0 h 1319"/>
                  <a:gd name="T50" fmla="*/ 0 w 993"/>
                  <a:gd name="T51" fmla="*/ 0 h 1319"/>
                  <a:gd name="T52" fmla="*/ 0 w 993"/>
                  <a:gd name="T53" fmla="*/ 0 h 1319"/>
                  <a:gd name="T54" fmla="*/ 0 w 993"/>
                  <a:gd name="T55" fmla="*/ 0 h 1319"/>
                  <a:gd name="T56" fmla="*/ 0 w 993"/>
                  <a:gd name="T57" fmla="*/ 0 h 1319"/>
                  <a:gd name="T58" fmla="*/ 0 w 993"/>
                  <a:gd name="T59" fmla="*/ 0 h 1319"/>
                  <a:gd name="T60" fmla="*/ 0 w 993"/>
                  <a:gd name="T61" fmla="*/ 0 h 1319"/>
                  <a:gd name="T62" fmla="*/ 0 w 993"/>
                  <a:gd name="T63" fmla="*/ 0 h 1319"/>
                  <a:gd name="T64" fmla="*/ 0 w 993"/>
                  <a:gd name="T65" fmla="*/ 0 h 1319"/>
                  <a:gd name="T66" fmla="*/ 0 w 993"/>
                  <a:gd name="T67" fmla="*/ 0 h 1319"/>
                  <a:gd name="T68" fmla="*/ 0 w 993"/>
                  <a:gd name="T69" fmla="*/ 0 h 1319"/>
                  <a:gd name="T70" fmla="*/ 0 w 993"/>
                  <a:gd name="T71" fmla="*/ 0 h 1319"/>
                  <a:gd name="T72" fmla="*/ 0 w 993"/>
                  <a:gd name="T73" fmla="*/ 0 h 1319"/>
                  <a:gd name="T74" fmla="*/ 0 w 993"/>
                  <a:gd name="T75" fmla="*/ 0 h 1319"/>
                  <a:gd name="T76" fmla="*/ 0 w 993"/>
                  <a:gd name="T77" fmla="*/ 0 h 1319"/>
                  <a:gd name="T78" fmla="*/ 0 w 993"/>
                  <a:gd name="T79" fmla="*/ 0 h 1319"/>
                  <a:gd name="T80" fmla="*/ 0 w 993"/>
                  <a:gd name="T81" fmla="*/ 0 h 1319"/>
                  <a:gd name="T82" fmla="*/ 0 w 993"/>
                  <a:gd name="T83" fmla="*/ 0 h 1319"/>
                  <a:gd name="T84" fmla="*/ 0 w 993"/>
                  <a:gd name="T85" fmla="*/ 0 h 1319"/>
                  <a:gd name="T86" fmla="*/ 0 w 993"/>
                  <a:gd name="T87" fmla="*/ 0 h 1319"/>
                  <a:gd name="T88" fmla="*/ 0 w 993"/>
                  <a:gd name="T89" fmla="*/ 0 h 1319"/>
                  <a:gd name="T90" fmla="*/ 0 w 993"/>
                  <a:gd name="T91" fmla="*/ 0 h 1319"/>
                  <a:gd name="T92" fmla="*/ 0 w 993"/>
                  <a:gd name="T93" fmla="*/ 0 h 1319"/>
                  <a:gd name="T94" fmla="*/ 0 w 993"/>
                  <a:gd name="T95" fmla="*/ 0 h 1319"/>
                  <a:gd name="T96" fmla="*/ 0 w 993"/>
                  <a:gd name="T97" fmla="*/ 0 h 1319"/>
                  <a:gd name="T98" fmla="*/ 0 w 993"/>
                  <a:gd name="T99" fmla="*/ 0 h 1319"/>
                  <a:gd name="T100" fmla="*/ 0 w 993"/>
                  <a:gd name="T101" fmla="*/ 0 h 1319"/>
                  <a:gd name="T102" fmla="*/ 0 w 993"/>
                  <a:gd name="T103" fmla="*/ 0 h 1319"/>
                  <a:gd name="T104" fmla="*/ 0 w 993"/>
                  <a:gd name="T105" fmla="*/ 0 h 1319"/>
                  <a:gd name="T106" fmla="*/ 0 w 993"/>
                  <a:gd name="T107" fmla="*/ 0 h 1319"/>
                  <a:gd name="T108" fmla="*/ 0 w 993"/>
                  <a:gd name="T109" fmla="*/ 0 h 1319"/>
                  <a:gd name="T110" fmla="*/ 0 w 993"/>
                  <a:gd name="T111" fmla="*/ 0 h 1319"/>
                  <a:gd name="T112" fmla="*/ 0 w 993"/>
                  <a:gd name="T113" fmla="*/ 0 h 1319"/>
                  <a:gd name="T114" fmla="*/ 0 w 993"/>
                  <a:gd name="T115" fmla="*/ 0 h 1319"/>
                  <a:gd name="T116" fmla="*/ 0 w 993"/>
                  <a:gd name="T117" fmla="*/ 0 h 1319"/>
                  <a:gd name="T118" fmla="*/ 0 w 993"/>
                  <a:gd name="T119" fmla="*/ 0 h 1319"/>
                  <a:gd name="T120" fmla="*/ 0 w 993"/>
                  <a:gd name="T121" fmla="*/ 0 h 1319"/>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993"/>
                  <a:gd name="T184" fmla="*/ 0 h 1319"/>
                  <a:gd name="T185" fmla="*/ 993 w 993"/>
                  <a:gd name="T186" fmla="*/ 1319 h 1319"/>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993" h="1319">
                    <a:moveTo>
                      <a:pt x="979" y="113"/>
                    </a:moveTo>
                    <a:lnTo>
                      <a:pt x="979" y="141"/>
                    </a:lnTo>
                    <a:lnTo>
                      <a:pt x="965" y="156"/>
                    </a:lnTo>
                    <a:lnTo>
                      <a:pt x="965" y="170"/>
                    </a:lnTo>
                    <a:lnTo>
                      <a:pt x="965" y="184"/>
                    </a:lnTo>
                    <a:lnTo>
                      <a:pt x="950" y="198"/>
                    </a:lnTo>
                    <a:lnTo>
                      <a:pt x="950" y="212"/>
                    </a:lnTo>
                    <a:lnTo>
                      <a:pt x="922" y="283"/>
                    </a:lnTo>
                    <a:lnTo>
                      <a:pt x="922" y="326"/>
                    </a:lnTo>
                    <a:lnTo>
                      <a:pt x="908" y="368"/>
                    </a:lnTo>
                    <a:lnTo>
                      <a:pt x="908" y="382"/>
                    </a:lnTo>
                    <a:lnTo>
                      <a:pt x="894" y="382"/>
                    </a:lnTo>
                    <a:lnTo>
                      <a:pt x="894" y="397"/>
                    </a:lnTo>
                    <a:lnTo>
                      <a:pt x="894" y="425"/>
                    </a:lnTo>
                    <a:lnTo>
                      <a:pt x="880" y="425"/>
                    </a:lnTo>
                    <a:lnTo>
                      <a:pt x="880" y="439"/>
                    </a:lnTo>
                    <a:lnTo>
                      <a:pt x="880" y="453"/>
                    </a:lnTo>
                    <a:lnTo>
                      <a:pt x="880" y="468"/>
                    </a:lnTo>
                    <a:lnTo>
                      <a:pt x="865" y="496"/>
                    </a:lnTo>
                    <a:lnTo>
                      <a:pt x="865" y="510"/>
                    </a:lnTo>
                    <a:lnTo>
                      <a:pt x="865" y="524"/>
                    </a:lnTo>
                    <a:lnTo>
                      <a:pt x="851" y="539"/>
                    </a:lnTo>
                    <a:lnTo>
                      <a:pt x="851" y="553"/>
                    </a:lnTo>
                    <a:lnTo>
                      <a:pt x="851" y="567"/>
                    </a:lnTo>
                    <a:lnTo>
                      <a:pt x="851" y="581"/>
                    </a:lnTo>
                    <a:lnTo>
                      <a:pt x="837" y="595"/>
                    </a:lnTo>
                    <a:lnTo>
                      <a:pt x="837" y="609"/>
                    </a:lnTo>
                    <a:lnTo>
                      <a:pt x="837" y="624"/>
                    </a:lnTo>
                    <a:lnTo>
                      <a:pt x="837" y="638"/>
                    </a:lnTo>
                    <a:lnTo>
                      <a:pt x="823" y="638"/>
                    </a:lnTo>
                    <a:lnTo>
                      <a:pt x="823" y="652"/>
                    </a:lnTo>
                    <a:lnTo>
                      <a:pt x="823" y="695"/>
                    </a:lnTo>
                    <a:lnTo>
                      <a:pt x="809" y="709"/>
                    </a:lnTo>
                    <a:lnTo>
                      <a:pt x="809" y="723"/>
                    </a:lnTo>
                    <a:lnTo>
                      <a:pt x="794" y="751"/>
                    </a:lnTo>
                    <a:lnTo>
                      <a:pt x="794" y="794"/>
                    </a:lnTo>
                    <a:lnTo>
                      <a:pt x="780" y="794"/>
                    </a:lnTo>
                    <a:lnTo>
                      <a:pt x="780" y="808"/>
                    </a:lnTo>
                    <a:lnTo>
                      <a:pt x="780" y="822"/>
                    </a:lnTo>
                    <a:lnTo>
                      <a:pt x="780" y="836"/>
                    </a:lnTo>
                    <a:lnTo>
                      <a:pt x="766" y="851"/>
                    </a:lnTo>
                    <a:lnTo>
                      <a:pt x="766" y="865"/>
                    </a:lnTo>
                    <a:lnTo>
                      <a:pt x="766" y="879"/>
                    </a:lnTo>
                    <a:lnTo>
                      <a:pt x="766" y="893"/>
                    </a:lnTo>
                    <a:lnTo>
                      <a:pt x="752" y="907"/>
                    </a:lnTo>
                    <a:lnTo>
                      <a:pt x="752" y="922"/>
                    </a:lnTo>
                    <a:lnTo>
                      <a:pt x="752" y="936"/>
                    </a:lnTo>
                    <a:lnTo>
                      <a:pt x="752" y="950"/>
                    </a:lnTo>
                    <a:lnTo>
                      <a:pt x="738" y="950"/>
                    </a:lnTo>
                    <a:lnTo>
                      <a:pt x="738" y="964"/>
                    </a:lnTo>
                    <a:lnTo>
                      <a:pt x="738" y="978"/>
                    </a:lnTo>
                    <a:lnTo>
                      <a:pt x="738" y="992"/>
                    </a:lnTo>
                    <a:lnTo>
                      <a:pt x="738" y="1007"/>
                    </a:lnTo>
                    <a:lnTo>
                      <a:pt x="724" y="1007"/>
                    </a:lnTo>
                    <a:lnTo>
                      <a:pt x="724" y="1021"/>
                    </a:lnTo>
                    <a:lnTo>
                      <a:pt x="724" y="1035"/>
                    </a:lnTo>
                    <a:lnTo>
                      <a:pt x="724" y="1049"/>
                    </a:lnTo>
                    <a:lnTo>
                      <a:pt x="724" y="1063"/>
                    </a:lnTo>
                    <a:lnTo>
                      <a:pt x="709" y="1063"/>
                    </a:lnTo>
                    <a:lnTo>
                      <a:pt x="709" y="1078"/>
                    </a:lnTo>
                    <a:lnTo>
                      <a:pt x="709" y="1092"/>
                    </a:lnTo>
                    <a:lnTo>
                      <a:pt x="695" y="1106"/>
                    </a:lnTo>
                    <a:lnTo>
                      <a:pt x="695" y="1120"/>
                    </a:lnTo>
                    <a:lnTo>
                      <a:pt x="695" y="1134"/>
                    </a:lnTo>
                    <a:lnTo>
                      <a:pt x="695" y="1148"/>
                    </a:lnTo>
                    <a:lnTo>
                      <a:pt x="681" y="1148"/>
                    </a:lnTo>
                    <a:lnTo>
                      <a:pt x="681" y="1163"/>
                    </a:lnTo>
                    <a:lnTo>
                      <a:pt x="667" y="1177"/>
                    </a:lnTo>
                    <a:lnTo>
                      <a:pt x="667" y="1191"/>
                    </a:lnTo>
                    <a:lnTo>
                      <a:pt x="653" y="1191"/>
                    </a:lnTo>
                    <a:lnTo>
                      <a:pt x="653" y="1205"/>
                    </a:lnTo>
                    <a:lnTo>
                      <a:pt x="638" y="1205"/>
                    </a:lnTo>
                    <a:lnTo>
                      <a:pt x="638" y="1219"/>
                    </a:lnTo>
                    <a:lnTo>
                      <a:pt x="624" y="1219"/>
                    </a:lnTo>
                    <a:lnTo>
                      <a:pt x="624" y="1234"/>
                    </a:lnTo>
                    <a:lnTo>
                      <a:pt x="610" y="1248"/>
                    </a:lnTo>
                    <a:lnTo>
                      <a:pt x="610" y="1262"/>
                    </a:lnTo>
                    <a:lnTo>
                      <a:pt x="596" y="1262"/>
                    </a:lnTo>
                    <a:lnTo>
                      <a:pt x="596" y="1276"/>
                    </a:lnTo>
                    <a:lnTo>
                      <a:pt x="582" y="1276"/>
                    </a:lnTo>
                    <a:lnTo>
                      <a:pt x="568" y="1290"/>
                    </a:lnTo>
                    <a:lnTo>
                      <a:pt x="553" y="1290"/>
                    </a:lnTo>
                    <a:lnTo>
                      <a:pt x="553" y="1304"/>
                    </a:lnTo>
                    <a:lnTo>
                      <a:pt x="539" y="1304"/>
                    </a:lnTo>
                    <a:lnTo>
                      <a:pt x="525" y="1304"/>
                    </a:lnTo>
                    <a:lnTo>
                      <a:pt x="525" y="1319"/>
                    </a:lnTo>
                    <a:lnTo>
                      <a:pt x="511" y="1319"/>
                    </a:lnTo>
                    <a:lnTo>
                      <a:pt x="497" y="1319"/>
                    </a:lnTo>
                    <a:lnTo>
                      <a:pt x="482" y="1319"/>
                    </a:lnTo>
                    <a:lnTo>
                      <a:pt x="468" y="1319"/>
                    </a:lnTo>
                    <a:lnTo>
                      <a:pt x="454" y="1319"/>
                    </a:lnTo>
                    <a:lnTo>
                      <a:pt x="440" y="1319"/>
                    </a:lnTo>
                    <a:lnTo>
                      <a:pt x="426" y="1319"/>
                    </a:lnTo>
                    <a:lnTo>
                      <a:pt x="412" y="1319"/>
                    </a:lnTo>
                    <a:lnTo>
                      <a:pt x="397" y="1319"/>
                    </a:lnTo>
                    <a:lnTo>
                      <a:pt x="341" y="1304"/>
                    </a:lnTo>
                    <a:lnTo>
                      <a:pt x="270" y="1276"/>
                    </a:lnTo>
                    <a:lnTo>
                      <a:pt x="256" y="1276"/>
                    </a:lnTo>
                    <a:lnTo>
                      <a:pt x="241" y="1262"/>
                    </a:lnTo>
                    <a:lnTo>
                      <a:pt x="227" y="1262"/>
                    </a:lnTo>
                    <a:lnTo>
                      <a:pt x="213" y="1262"/>
                    </a:lnTo>
                    <a:lnTo>
                      <a:pt x="199" y="1248"/>
                    </a:lnTo>
                    <a:lnTo>
                      <a:pt x="185" y="1248"/>
                    </a:lnTo>
                    <a:lnTo>
                      <a:pt x="170" y="1234"/>
                    </a:lnTo>
                    <a:lnTo>
                      <a:pt x="156" y="1234"/>
                    </a:lnTo>
                    <a:lnTo>
                      <a:pt x="142" y="1234"/>
                    </a:lnTo>
                    <a:lnTo>
                      <a:pt x="128" y="1234"/>
                    </a:lnTo>
                    <a:lnTo>
                      <a:pt x="128" y="1219"/>
                    </a:lnTo>
                    <a:lnTo>
                      <a:pt x="114" y="1219"/>
                    </a:lnTo>
                    <a:lnTo>
                      <a:pt x="100" y="1219"/>
                    </a:lnTo>
                    <a:lnTo>
                      <a:pt x="85" y="1219"/>
                    </a:lnTo>
                    <a:lnTo>
                      <a:pt x="85" y="1205"/>
                    </a:lnTo>
                    <a:lnTo>
                      <a:pt x="71" y="1205"/>
                    </a:lnTo>
                    <a:lnTo>
                      <a:pt x="57" y="1205"/>
                    </a:lnTo>
                    <a:lnTo>
                      <a:pt x="43" y="1205"/>
                    </a:lnTo>
                    <a:lnTo>
                      <a:pt x="29" y="1191"/>
                    </a:lnTo>
                    <a:lnTo>
                      <a:pt x="14" y="1191"/>
                    </a:lnTo>
                    <a:lnTo>
                      <a:pt x="0" y="1191"/>
                    </a:lnTo>
                    <a:lnTo>
                      <a:pt x="0" y="1177"/>
                    </a:lnTo>
                    <a:lnTo>
                      <a:pt x="14" y="1148"/>
                    </a:lnTo>
                    <a:lnTo>
                      <a:pt x="14" y="1134"/>
                    </a:lnTo>
                    <a:lnTo>
                      <a:pt x="29" y="1092"/>
                    </a:lnTo>
                    <a:lnTo>
                      <a:pt x="43" y="1035"/>
                    </a:lnTo>
                    <a:lnTo>
                      <a:pt x="57" y="1021"/>
                    </a:lnTo>
                    <a:lnTo>
                      <a:pt x="57" y="1007"/>
                    </a:lnTo>
                    <a:lnTo>
                      <a:pt x="57" y="992"/>
                    </a:lnTo>
                    <a:lnTo>
                      <a:pt x="57" y="978"/>
                    </a:lnTo>
                    <a:lnTo>
                      <a:pt x="71" y="964"/>
                    </a:lnTo>
                    <a:lnTo>
                      <a:pt x="85" y="964"/>
                    </a:lnTo>
                    <a:lnTo>
                      <a:pt x="114" y="964"/>
                    </a:lnTo>
                    <a:lnTo>
                      <a:pt x="128" y="964"/>
                    </a:lnTo>
                    <a:lnTo>
                      <a:pt x="128" y="922"/>
                    </a:lnTo>
                    <a:lnTo>
                      <a:pt x="128" y="907"/>
                    </a:lnTo>
                    <a:lnTo>
                      <a:pt x="156" y="780"/>
                    </a:lnTo>
                    <a:lnTo>
                      <a:pt x="156" y="765"/>
                    </a:lnTo>
                    <a:lnTo>
                      <a:pt x="156" y="751"/>
                    </a:lnTo>
                    <a:lnTo>
                      <a:pt x="156" y="737"/>
                    </a:lnTo>
                    <a:lnTo>
                      <a:pt x="170" y="709"/>
                    </a:lnTo>
                    <a:lnTo>
                      <a:pt x="170" y="680"/>
                    </a:lnTo>
                    <a:lnTo>
                      <a:pt x="170" y="638"/>
                    </a:lnTo>
                    <a:lnTo>
                      <a:pt x="170" y="581"/>
                    </a:lnTo>
                    <a:lnTo>
                      <a:pt x="170" y="539"/>
                    </a:lnTo>
                    <a:lnTo>
                      <a:pt x="185" y="496"/>
                    </a:lnTo>
                    <a:lnTo>
                      <a:pt x="185" y="468"/>
                    </a:lnTo>
                    <a:lnTo>
                      <a:pt x="185" y="425"/>
                    </a:lnTo>
                    <a:lnTo>
                      <a:pt x="185" y="411"/>
                    </a:lnTo>
                    <a:lnTo>
                      <a:pt x="185" y="397"/>
                    </a:lnTo>
                    <a:lnTo>
                      <a:pt x="241" y="397"/>
                    </a:lnTo>
                    <a:lnTo>
                      <a:pt x="284" y="397"/>
                    </a:lnTo>
                    <a:lnTo>
                      <a:pt x="298" y="397"/>
                    </a:lnTo>
                    <a:lnTo>
                      <a:pt x="326" y="397"/>
                    </a:lnTo>
                    <a:lnTo>
                      <a:pt x="341" y="397"/>
                    </a:lnTo>
                    <a:lnTo>
                      <a:pt x="383" y="411"/>
                    </a:lnTo>
                    <a:lnTo>
                      <a:pt x="397" y="411"/>
                    </a:lnTo>
                    <a:lnTo>
                      <a:pt x="412" y="411"/>
                    </a:lnTo>
                    <a:lnTo>
                      <a:pt x="426" y="411"/>
                    </a:lnTo>
                    <a:lnTo>
                      <a:pt x="440" y="411"/>
                    </a:lnTo>
                    <a:lnTo>
                      <a:pt x="440" y="425"/>
                    </a:lnTo>
                    <a:lnTo>
                      <a:pt x="454" y="425"/>
                    </a:lnTo>
                    <a:lnTo>
                      <a:pt x="468" y="425"/>
                    </a:lnTo>
                    <a:lnTo>
                      <a:pt x="482" y="382"/>
                    </a:lnTo>
                    <a:lnTo>
                      <a:pt x="497" y="283"/>
                    </a:lnTo>
                    <a:lnTo>
                      <a:pt x="511" y="198"/>
                    </a:lnTo>
                    <a:lnTo>
                      <a:pt x="511" y="184"/>
                    </a:lnTo>
                    <a:lnTo>
                      <a:pt x="525" y="113"/>
                    </a:lnTo>
                    <a:lnTo>
                      <a:pt x="525" y="56"/>
                    </a:lnTo>
                    <a:lnTo>
                      <a:pt x="539" y="0"/>
                    </a:lnTo>
                    <a:lnTo>
                      <a:pt x="568" y="0"/>
                    </a:lnTo>
                    <a:lnTo>
                      <a:pt x="596" y="0"/>
                    </a:lnTo>
                    <a:lnTo>
                      <a:pt x="681" y="14"/>
                    </a:lnTo>
                    <a:lnTo>
                      <a:pt x="738" y="28"/>
                    </a:lnTo>
                    <a:lnTo>
                      <a:pt x="780" y="42"/>
                    </a:lnTo>
                    <a:lnTo>
                      <a:pt x="794" y="42"/>
                    </a:lnTo>
                    <a:lnTo>
                      <a:pt x="809" y="42"/>
                    </a:lnTo>
                    <a:lnTo>
                      <a:pt x="851" y="42"/>
                    </a:lnTo>
                    <a:lnTo>
                      <a:pt x="865" y="42"/>
                    </a:lnTo>
                    <a:lnTo>
                      <a:pt x="865" y="56"/>
                    </a:lnTo>
                    <a:lnTo>
                      <a:pt x="880" y="56"/>
                    </a:lnTo>
                    <a:lnTo>
                      <a:pt x="922" y="56"/>
                    </a:lnTo>
                    <a:lnTo>
                      <a:pt x="979" y="56"/>
                    </a:lnTo>
                    <a:lnTo>
                      <a:pt x="993" y="56"/>
                    </a:lnTo>
                    <a:lnTo>
                      <a:pt x="979" y="70"/>
                    </a:lnTo>
                    <a:lnTo>
                      <a:pt x="993" y="70"/>
                    </a:lnTo>
                    <a:lnTo>
                      <a:pt x="979" y="85"/>
                    </a:lnTo>
                    <a:lnTo>
                      <a:pt x="979" y="99"/>
                    </a:lnTo>
                    <a:lnTo>
                      <a:pt x="979" y="113"/>
                    </a:lnTo>
                    <a:close/>
                  </a:path>
                </a:pathLst>
              </a:custGeom>
              <a:pattFill prst="pct50">
                <a:fgClr>
                  <a:srgbClr val="000000"/>
                </a:fgClr>
                <a:bgClr>
                  <a:srgbClr val="FFFFFF"/>
                </a:bgClr>
              </a:pattFill>
              <a:ln w="0" cap="flat">
                <a:solidFill>
                  <a:srgbClr val="000000"/>
                </a:solidFill>
                <a:prstDash val="solid"/>
                <a:round/>
                <a:headEnd/>
                <a:tailEnd/>
              </a:ln>
            </p:spPr>
            <p:txBody>
              <a:bodyPr/>
              <a:lstStyle/>
              <a:p>
                <a:endParaRPr lang="ja-JP" altLang="en-US"/>
              </a:p>
            </p:txBody>
          </p:sp>
          <p:sp>
            <p:nvSpPr>
              <p:cNvPr id="40083" name="Freeform 183"/>
              <p:cNvSpPr>
                <a:spLocks noChangeAspect="1"/>
              </p:cNvSpPr>
              <p:nvPr/>
            </p:nvSpPr>
            <p:spPr bwMode="auto">
              <a:xfrm>
                <a:off x="13181" y="6679"/>
                <a:ext cx="463" cy="860"/>
              </a:xfrm>
              <a:custGeom>
                <a:avLst/>
                <a:gdLst>
                  <a:gd name="T0" fmla="*/ 0 w 1006"/>
                  <a:gd name="T1" fmla="*/ 0 h 1873"/>
                  <a:gd name="T2" fmla="*/ 0 w 1006"/>
                  <a:gd name="T3" fmla="*/ 0 h 1873"/>
                  <a:gd name="T4" fmla="*/ 0 w 1006"/>
                  <a:gd name="T5" fmla="*/ 0 h 1873"/>
                  <a:gd name="T6" fmla="*/ 0 w 1006"/>
                  <a:gd name="T7" fmla="*/ 0 h 1873"/>
                  <a:gd name="T8" fmla="*/ 0 w 1006"/>
                  <a:gd name="T9" fmla="*/ 0 h 1873"/>
                  <a:gd name="T10" fmla="*/ 0 w 1006"/>
                  <a:gd name="T11" fmla="*/ 0 h 1873"/>
                  <a:gd name="T12" fmla="*/ 0 w 1006"/>
                  <a:gd name="T13" fmla="*/ 0 h 1873"/>
                  <a:gd name="T14" fmla="*/ 0 w 1006"/>
                  <a:gd name="T15" fmla="*/ 0 h 1873"/>
                  <a:gd name="T16" fmla="*/ 0 w 1006"/>
                  <a:gd name="T17" fmla="*/ 0 h 1873"/>
                  <a:gd name="T18" fmla="*/ 0 w 1006"/>
                  <a:gd name="T19" fmla="*/ 0 h 1873"/>
                  <a:gd name="T20" fmla="*/ 0 w 1006"/>
                  <a:gd name="T21" fmla="*/ 0 h 1873"/>
                  <a:gd name="T22" fmla="*/ 0 w 1006"/>
                  <a:gd name="T23" fmla="*/ 0 h 1873"/>
                  <a:gd name="T24" fmla="*/ 0 w 1006"/>
                  <a:gd name="T25" fmla="*/ 0 h 1873"/>
                  <a:gd name="T26" fmla="*/ 0 w 1006"/>
                  <a:gd name="T27" fmla="*/ 0 h 1873"/>
                  <a:gd name="T28" fmla="*/ 0 w 1006"/>
                  <a:gd name="T29" fmla="*/ 0 h 1873"/>
                  <a:gd name="T30" fmla="*/ 0 w 1006"/>
                  <a:gd name="T31" fmla="*/ 0 h 1873"/>
                  <a:gd name="T32" fmla="*/ 0 w 1006"/>
                  <a:gd name="T33" fmla="*/ 0 h 1873"/>
                  <a:gd name="T34" fmla="*/ 0 w 1006"/>
                  <a:gd name="T35" fmla="*/ 0 h 1873"/>
                  <a:gd name="T36" fmla="*/ 0 w 1006"/>
                  <a:gd name="T37" fmla="*/ 0 h 1873"/>
                  <a:gd name="T38" fmla="*/ 0 w 1006"/>
                  <a:gd name="T39" fmla="*/ 0 h 1873"/>
                  <a:gd name="T40" fmla="*/ 0 w 1006"/>
                  <a:gd name="T41" fmla="*/ 0 h 1873"/>
                  <a:gd name="T42" fmla="*/ 0 w 1006"/>
                  <a:gd name="T43" fmla="*/ 0 h 1873"/>
                  <a:gd name="T44" fmla="*/ 0 w 1006"/>
                  <a:gd name="T45" fmla="*/ 0 h 1873"/>
                  <a:gd name="T46" fmla="*/ 0 w 1006"/>
                  <a:gd name="T47" fmla="*/ 0 h 1873"/>
                  <a:gd name="T48" fmla="*/ 0 w 1006"/>
                  <a:gd name="T49" fmla="*/ 0 h 1873"/>
                  <a:gd name="T50" fmla="*/ 0 w 1006"/>
                  <a:gd name="T51" fmla="*/ 0 h 1873"/>
                  <a:gd name="T52" fmla="*/ 0 w 1006"/>
                  <a:gd name="T53" fmla="*/ 0 h 1873"/>
                  <a:gd name="T54" fmla="*/ 0 w 1006"/>
                  <a:gd name="T55" fmla="*/ 0 h 1873"/>
                  <a:gd name="T56" fmla="*/ 0 w 1006"/>
                  <a:gd name="T57" fmla="*/ 0 h 1873"/>
                  <a:gd name="T58" fmla="*/ 0 w 1006"/>
                  <a:gd name="T59" fmla="*/ 0 h 1873"/>
                  <a:gd name="T60" fmla="*/ 0 w 1006"/>
                  <a:gd name="T61" fmla="*/ 0 h 1873"/>
                  <a:gd name="T62" fmla="*/ 0 w 1006"/>
                  <a:gd name="T63" fmla="*/ 0 h 1873"/>
                  <a:gd name="T64" fmla="*/ 0 w 1006"/>
                  <a:gd name="T65" fmla="*/ 0 h 1873"/>
                  <a:gd name="T66" fmla="*/ 0 w 1006"/>
                  <a:gd name="T67" fmla="*/ 0 h 1873"/>
                  <a:gd name="T68" fmla="*/ 0 w 1006"/>
                  <a:gd name="T69" fmla="*/ 0 h 1873"/>
                  <a:gd name="T70" fmla="*/ 0 w 1006"/>
                  <a:gd name="T71" fmla="*/ 0 h 1873"/>
                  <a:gd name="T72" fmla="*/ 0 w 1006"/>
                  <a:gd name="T73" fmla="*/ 0 h 1873"/>
                  <a:gd name="T74" fmla="*/ 0 w 1006"/>
                  <a:gd name="T75" fmla="*/ 0 h 1873"/>
                  <a:gd name="T76" fmla="*/ 0 w 1006"/>
                  <a:gd name="T77" fmla="*/ 0 h 1873"/>
                  <a:gd name="T78" fmla="*/ 0 w 1006"/>
                  <a:gd name="T79" fmla="*/ 0 h 1873"/>
                  <a:gd name="T80" fmla="*/ 0 w 1006"/>
                  <a:gd name="T81" fmla="*/ 0 h 1873"/>
                  <a:gd name="T82" fmla="*/ 0 w 1006"/>
                  <a:gd name="T83" fmla="*/ 0 h 1873"/>
                  <a:gd name="T84" fmla="*/ 0 w 1006"/>
                  <a:gd name="T85" fmla="*/ 0 h 1873"/>
                  <a:gd name="T86" fmla="*/ 0 w 1006"/>
                  <a:gd name="T87" fmla="*/ 0 h 1873"/>
                  <a:gd name="T88" fmla="*/ 0 w 1006"/>
                  <a:gd name="T89" fmla="*/ 0 h 1873"/>
                  <a:gd name="T90" fmla="*/ 0 w 1006"/>
                  <a:gd name="T91" fmla="*/ 0 h 1873"/>
                  <a:gd name="T92" fmla="*/ 0 w 1006"/>
                  <a:gd name="T93" fmla="*/ 0 h 1873"/>
                  <a:gd name="T94" fmla="*/ 0 w 1006"/>
                  <a:gd name="T95" fmla="*/ 0 h 1873"/>
                  <a:gd name="T96" fmla="*/ 0 w 1006"/>
                  <a:gd name="T97" fmla="*/ 0 h 1873"/>
                  <a:gd name="T98" fmla="*/ 0 w 1006"/>
                  <a:gd name="T99" fmla="*/ 0 h 1873"/>
                  <a:gd name="T100" fmla="*/ 0 w 1006"/>
                  <a:gd name="T101" fmla="*/ 0 h 1873"/>
                  <a:gd name="T102" fmla="*/ 0 w 1006"/>
                  <a:gd name="T103" fmla="*/ 0 h 1873"/>
                  <a:gd name="T104" fmla="*/ 0 w 1006"/>
                  <a:gd name="T105" fmla="*/ 0 h 1873"/>
                  <a:gd name="T106" fmla="*/ 0 w 1006"/>
                  <a:gd name="T107" fmla="*/ 0 h 1873"/>
                  <a:gd name="T108" fmla="*/ 0 w 1006"/>
                  <a:gd name="T109" fmla="*/ 0 h 1873"/>
                  <a:gd name="T110" fmla="*/ 0 w 1006"/>
                  <a:gd name="T111" fmla="*/ 0 h 1873"/>
                  <a:gd name="T112" fmla="*/ 0 w 1006"/>
                  <a:gd name="T113" fmla="*/ 0 h 1873"/>
                  <a:gd name="T114" fmla="*/ 0 w 1006"/>
                  <a:gd name="T115" fmla="*/ 0 h 1873"/>
                  <a:gd name="T116" fmla="*/ 0 w 1006"/>
                  <a:gd name="T117" fmla="*/ 0 h 1873"/>
                  <a:gd name="T118" fmla="*/ 0 w 1006"/>
                  <a:gd name="T119" fmla="*/ 0 h 1873"/>
                  <a:gd name="T120" fmla="*/ 0 w 1006"/>
                  <a:gd name="T121" fmla="*/ 0 h 187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006"/>
                  <a:gd name="T184" fmla="*/ 0 h 1873"/>
                  <a:gd name="T185" fmla="*/ 1006 w 1006"/>
                  <a:gd name="T186" fmla="*/ 1873 h 187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006" h="1873">
                    <a:moveTo>
                      <a:pt x="723" y="553"/>
                    </a:moveTo>
                    <a:lnTo>
                      <a:pt x="723" y="568"/>
                    </a:lnTo>
                    <a:lnTo>
                      <a:pt x="737" y="582"/>
                    </a:lnTo>
                    <a:lnTo>
                      <a:pt x="751" y="596"/>
                    </a:lnTo>
                    <a:lnTo>
                      <a:pt x="765" y="610"/>
                    </a:lnTo>
                    <a:lnTo>
                      <a:pt x="765" y="624"/>
                    </a:lnTo>
                    <a:lnTo>
                      <a:pt x="780" y="639"/>
                    </a:lnTo>
                    <a:lnTo>
                      <a:pt x="780" y="653"/>
                    </a:lnTo>
                    <a:lnTo>
                      <a:pt x="794" y="653"/>
                    </a:lnTo>
                    <a:lnTo>
                      <a:pt x="794" y="667"/>
                    </a:lnTo>
                    <a:lnTo>
                      <a:pt x="808" y="681"/>
                    </a:lnTo>
                    <a:lnTo>
                      <a:pt x="808" y="695"/>
                    </a:lnTo>
                    <a:lnTo>
                      <a:pt x="822" y="695"/>
                    </a:lnTo>
                    <a:lnTo>
                      <a:pt x="822" y="710"/>
                    </a:lnTo>
                    <a:lnTo>
                      <a:pt x="836" y="724"/>
                    </a:lnTo>
                    <a:lnTo>
                      <a:pt x="850" y="752"/>
                    </a:lnTo>
                    <a:lnTo>
                      <a:pt x="865" y="752"/>
                    </a:lnTo>
                    <a:lnTo>
                      <a:pt x="865" y="780"/>
                    </a:lnTo>
                    <a:lnTo>
                      <a:pt x="893" y="809"/>
                    </a:lnTo>
                    <a:lnTo>
                      <a:pt x="907" y="823"/>
                    </a:lnTo>
                    <a:lnTo>
                      <a:pt x="907" y="837"/>
                    </a:lnTo>
                    <a:lnTo>
                      <a:pt x="921" y="851"/>
                    </a:lnTo>
                    <a:lnTo>
                      <a:pt x="936" y="866"/>
                    </a:lnTo>
                    <a:lnTo>
                      <a:pt x="950" y="880"/>
                    </a:lnTo>
                    <a:lnTo>
                      <a:pt x="950" y="894"/>
                    </a:lnTo>
                    <a:lnTo>
                      <a:pt x="964" y="894"/>
                    </a:lnTo>
                    <a:lnTo>
                      <a:pt x="964" y="908"/>
                    </a:lnTo>
                    <a:lnTo>
                      <a:pt x="978" y="922"/>
                    </a:lnTo>
                    <a:lnTo>
                      <a:pt x="992" y="936"/>
                    </a:lnTo>
                    <a:lnTo>
                      <a:pt x="992" y="951"/>
                    </a:lnTo>
                    <a:lnTo>
                      <a:pt x="1006" y="965"/>
                    </a:lnTo>
                    <a:lnTo>
                      <a:pt x="1006" y="979"/>
                    </a:lnTo>
                    <a:lnTo>
                      <a:pt x="1006" y="993"/>
                    </a:lnTo>
                    <a:lnTo>
                      <a:pt x="992" y="1007"/>
                    </a:lnTo>
                    <a:lnTo>
                      <a:pt x="978" y="1022"/>
                    </a:lnTo>
                    <a:lnTo>
                      <a:pt x="964" y="1036"/>
                    </a:lnTo>
                    <a:lnTo>
                      <a:pt x="936" y="1064"/>
                    </a:lnTo>
                    <a:lnTo>
                      <a:pt x="921" y="1078"/>
                    </a:lnTo>
                    <a:lnTo>
                      <a:pt x="907" y="1093"/>
                    </a:lnTo>
                    <a:lnTo>
                      <a:pt x="907" y="1107"/>
                    </a:lnTo>
                    <a:lnTo>
                      <a:pt x="893" y="1107"/>
                    </a:lnTo>
                    <a:lnTo>
                      <a:pt x="865" y="1107"/>
                    </a:lnTo>
                    <a:lnTo>
                      <a:pt x="850" y="1107"/>
                    </a:lnTo>
                    <a:lnTo>
                      <a:pt x="836" y="1107"/>
                    </a:lnTo>
                    <a:lnTo>
                      <a:pt x="836" y="1121"/>
                    </a:lnTo>
                    <a:lnTo>
                      <a:pt x="850" y="1121"/>
                    </a:lnTo>
                    <a:lnTo>
                      <a:pt x="850" y="1135"/>
                    </a:lnTo>
                    <a:lnTo>
                      <a:pt x="850" y="1149"/>
                    </a:lnTo>
                    <a:lnTo>
                      <a:pt x="850" y="1163"/>
                    </a:lnTo>
                    <a:lnTo>
                      <a:pt x="850" y="1178"/>
                    </a:lnTo>
                    <a:lnTo>
                      <a:pt x="850" y="1192"/>
                    </a:lnTo>
                    <a:lnTo>
                      <a:pt x="850" y="1206"/>
                    </a:lnTo>
                    <a:lnTo>
                      <a:pt x="850" y="1220"/>
                    </a:lnTo>
                    <a:lnTo>
                      <a:pt x="865" y="1220"/>
                    </a:lnTo>
                    <a:lnTo>
                      <a:pt x="865" y="1234"/>
                    </a:lnTo>
                    <a:lnTo>
                      <a:pt x="865" y="1249"/>
                    </a:lnTo>
                    <a:lnTo>
                      <a:pt x="865" y="1263"/>
                    </a:lnTo>
                    <a:lnTo>
                      <a:pt x="865" y="1277"/>
                    </a:lnTo>
                    <a:lnTo>
                      <a:pt x="850" y="1291"/>
                    </a:lnTo>
                    <a:lnTo>
                      <a:pt x="850" y="1305"/>
                    </a:lnTo>
                    <a:lnTo>
                      <a:pt x="865" y="1319"/>
                    </a:lnTo>
                    <a:lnTo>
                      <a:pt x="865" y="1334"/>
                    </a:lnTo>
                    <a:lnTo>
                      <a:pt x="865" y="1348"/>
                    </a:lnTo>
                    <a:lnTo>
                      <a:pt x="879" y="1348"/>
                    </a:lnTo>
                    <a:lnTo>
                      <a:pt x="879" y="1362"/>
                    </a:lnTo>
                    <a:lnTo>
                      <a:pt x="879" y="1376"/>
                    </a:lnTo>
                    <a:lnTo>
                      <a:pt x="879" y="1390"/>
                    </a:lnTo>
                    <a:lnTo>
                      <a:pt x="865" y="1405"/>
                    </a:lnTo>
                    <a:lnTo>
                      <a:pt x="865" y="1433"/>
                    </a:lnTo>
                    <a:lnTo>
                      <a:pt x="865" y="1447"/>
                    </a:lnTo>
                    <a:lnTo>
                      <a:pt x="865" y="1461"/>
                    </a:lnTo>
                    <a:lnTo>
                      <a:pt x="865" y="1475"/>
                    </a:lnTo>
                    <a:lnTo>
                      <a:pt x="865" y="1490"/>
                    </a:lnTo>
                    <a:lnTo>
                      <a:pt x="850" y="1504"/>
                    </a:lnTo>
                    <a:lnTo>
                      <a:pt x="850" y="1518"/>
                    </a:lnTo>
                    <a:lnTo>
                      <a:pt x="850" y="1532"/>
                    </a:lnTo>
                    <a:lnTo>
                      <a:pt x="850" y="1546"/>
                    </a:lnTo>
                    <a:lnTo>
                      <a:pt x="850" y="1561"/>
                    </a:lnTo>
                    <a:lnTo>
                      <a:pt x="836" y="1561"/>
                    </a:lnTo>
                    <a:lnTo>
                      <a:pt x="836" y="1575"/>
                    </a:lnTo>
                    <a:lnTo>
                      <a:pt x="822" y="1617"/>
                    </a:lnTo>
                    <a:lnTo>
                      <a:pt x="808" y="1617"/>
                    </a:lnTo>
                    <a:lnTo>
                      <a:pt x="794" y="1617"/>
                    </a:lnTo>
                    <a:lnTo>
                      <a:pt x="780" y="1617"/>
                    </a:lnTo>
                    <a:lnTo>
                      <a:pt x="765" y="1617"/>
                    </a:lnTo>
                    <a:lnTo>
                      <a:pt x="780" y="1632"/>
                    </a:lnTo>
                    <a:lnTo>
                      <a:pt x="780" y="1646"/>
                    </a:lnTo>
                    <a:lnTo>
                      <a:pt x="780" y="1660"/>
                    </a:lnTo>
                    <a:lnTo>
                      <a:pt x="794" y="1674"/>
                    </a:lnTo>
                    <a:lnTo>
                      <a:pt x="794" y="1688"/>
                    </a:lnTo>
                    <a:lnTo>
                      <a:pt x="780" y="1688"/>
                    </a:lnTo>
                    <a:lnTo>
                      <a:pt x="765" y="1688"/>
                    </a:lnTo>
                    <a:lnTo>
                      <a:pt x="751" y="1702"/>
                    </a:lnTo>
                    <a:lnTo>
                      <a:pt x="737" y="1702"/>
                    </a:lnTo>
                    <a:lnTo>
                      <a:pt x="723" y="1702"/>
                    </a:lnTo>
                    <a:lnTo>
                      <a:pt x="723" y="1717"/>
                    </a:lnTo>
                    <a:lnTo>
                      <a:pt x="709" y="1717"/>
                    </a:lnTo>
                    <a:lnTo>
                      <a:pt x="694" y="1717"/>
                    </a:lnTo>
                    <a:lnTo>
                      <a:pt x="680" y="1717"/>
                    </a:lnTo>
                    <a:lnTo>
                      <a:pt x="680" y="1731"/>
                    </a:lnTo>
                    <a:lnTo>
                      <a:pt x="666" y="1731"/>
                    </a:lnTo>
                    <a:lnTo>
                      <a:pt x="652" y="1731"/>
                    </a:lnTo>
                    <a:lnTo>
                      <a:pt x="652" y="1745"/>
                    </a:lnTo>
                    <a:lnTo>
                      <a:pt x="638" y="1745"/>
                    </a:lnTo>
                    <a:lnTo>
                      <a:pt x="624" y="1745"/>
                    </a:lnTo>
                    <a:lnTo>
                      <a:pt x="624" y="1759"/>
                    </a:lnTo>
                    <a:lnTo>
                      <a:pt x="609" y="1759"/>
                    </a:lnTo>
                    <a:lnTo>
                      <a:pt x="595" y="1759"/>
                    </a:lnTo>
                    <a:lnTo>
                      <a:pt x="595" y="1773"/>
                    </a:lnTo>
                    <a:lnTo>
                      <a:pt x="581" y="1773"/>
                    </a:lnTo>
                    <a:lnTo>
                      <a:pt x="567" y="1773"/>
                    </a:lnTo>
                    <a:lnTo>
                      <a:pt x="567" y="1788"/>
                    </a:lnTo>
                    <a:lnTo>
                      <a:pt x="553" y="1788"/>
                    </a:lnTo>
                    <a:lnTo>
                      <a:pt x="538" y="1802"/>
                    </a:lnTo>
                    <a:lnTo>
                      <a:pt x="524" y="1802"/>
                    </a:lnTo>
                    <a:lnTo>
                      <a:pt x="524" y="1816"/>
                    </a:lnTo>
                    <a:lnTo>
                      <a:pt x="510" y="1816"/>
                    </a:lnTo>
                    <a:lnTo>
                      <a:pt x="496" y="1816"/>
                    </a:lnTo>
                    <a:lnTo>
                      <a:pt x="496" y="1830"/>
                    </a:lnTo>
                    <a:lnTo>
                      <a:pt x="482" y="1830"/>
                    </a:lnTo>
                    <a:lnTo>
                      <a:pt x="468" y="1830"/>
                    </a:lnTo>
                    <a:lnTo>
                      <a:pt x="453" y="1844"/>
                    </a:lnTo>
                    <a:lnTo>
                      <a:pt x="439" y="1844"/>
                    </a:lnTo>
                    <a:lnTo>
                      <a:pt x="425" y="1844"/>
                    </a:lnTo>
                    <a:lnTo>
                      <a:pt x="425" y="1858"/>
                    </a:lnTo>
                    <a:lnTo>
                      <a:pt x="411" y="1858"/>
                    </a:lnTo>
                    <a:lnTo>
                      <a:pt x="397" y="1858"/>
                    </a:lnTo>
                    <a:lnTo>
                      <a:pt x="382" y="1873"/>
                    </a:lnTo>
                    <a:lnTo>
                      <a:pt x="368" y="1873"/>
                    </a:lnTo>
                    <a:lnTo>
                      <a:pt x="354" y="1873"/>
                    </a:lnTo>
                    <a:lnTo>
                      <a:pt x="340" y="1873"/>
                    </a:lnTo>
                    <a:lnTo>
                      <a:pt x="326" y="1873"/>
                    </a:lnTo>
                    <a:lnTo>
                      <a:pt x="312" y="1873"/>
                    </a:lnTo>
                    <a:lnTo>
                      <a:pt x="312" y="1858"/>
                    </a:lnTo>
                    <a:lnTo>
                      <a:pt x="297" y="1858"/>
                    </a:lnTo>
                    <a:lnTo>
                      <a:pt x="283" y="1858"/>
                    </a:lnTo>
                    <a:lnTo>
                      <a:pt x="283" y="1844"/>
                    </a:lnTo>
                    <a:lnTo>
                      <a:pt x="269" y="1844"/>
                    </a:lnTo>
                    <a:lnTo>
                      <a:pt x="269" y="1830"/>
                    </a:lnTo>
                    <a:lnTo>
                      <a:pt x="283" y="1830"/>
                    </a:lnTo>
                    <a:lnTo>
                      <a:pt x="283" y="1816"/>
                    </a:lnTo>
                    <a:lnTo>
                      <a:pt x="297" y="1816"/>
                    </a:lnTo>
                    <a:lnTo>
                      <a:pt x="297" y="1802"/>
                    </a:lnTo>
                    <a:lnTo>
                      <a:pt x="312" y="1788"/>
                    </a:lnTo>
                    <a:lnTo>
                      <a:pt x="312" y="1773"/>
                    </a:lnTo>
                    <a:lnTo>
                      <a:pt x="326" y="1773"/>
                    </a:lnTo>
                    <a:lnTo>
                      <a:pt x="326" y="1759"/>
                    </a:lnTo>
                    <a:lnTo>
                      <a:pt x="340" y="1745"/>
                    </a:lnTo>
                    <a:lnTo>
                      <a:pt x="340" y="1731"/>
                    </a:lnTo>
                    <a:lnTo>
                      <a:pt x="354" y="1717"/>
                    </a:lnTo>
                    <a:lnTo>
                      <a:pt x="354" y="1702"/>
                    </a:lnTo>
                    <a:lnTo>
                      <a:pt x="354" y="1688"/>
                    </a:lnTo>
                    <a:lnTo>
                      <a:pt x="354" y="1674"/>
                    </a:lnTo>
                    <a:lnTo>
                      <a:pt x="354" y="1660"/>
                    </a:lnTo>
                    <a:lnTo>
                      <a:pt x="354" y="1646"/>
                    </a:lnTo>
                    <a:lnTo>
                      <a:pt x="368" y="1632"/>
                    </a:lnTo>
                    <a:lnTo>
                      <a:pt x="368" y="1617"/>
                    </a:lnTo>
                    <a:lnTo>
                      <a:pt x="354" y="1603"/>
                    </a:lnTo>
                    <a:lnTo>
                      <a:pt x="354" y="1589"/>
                    </a:lnTo>
                    <a:lnTo>
                      <a:pt x="354" y="1575"/>
                    </a:lnTo>
                    <a:lnTo>
                      <a:pt x="354" y="1561"/>
                    </a:lnTo>
                    <a:lnTo>
                      <a:pt x="354" y="1546"/>
                    </a:lnTo>
                    <a:lnTo>
                      <a:pt x="340" y="1546"/>
                    </a:lnTo>
                    <a:lnTo>
                      <a:pt x="340" y="1532"/>
                    </a:lnTo>
                    <a:lnTo>
                      <a:pt x="340" y="1518"/>
                    </a:lnTo>
                    <a:lnTo>
                      <a:pt x="340" y="1504"/>
                    </a:lnTo>
                    <a:lnTo>
                      <a:pt x="326" y="1504"/>
                    </a:lnTo>
                    <a:lnTo>
                      <a:pt x="326" y="1490"/>
                    </a:lnTo>
                    <a:lnTo>
                      <a:pt x="312" y="1475"/>
                    </a:lnTo>
                    <a:lnTo>
                      <a:pt x="312" y="1461"/>
                    </a:lnTo>
                    <a:lnTo>
                      <a:pt x="297" y="1461"/>
                    </a:lnTo>
                    <a:lnTo>
                      <a:pt x="297" y="1447"/>
                    </a:lnTo>
                    <a:lnTo>
                      <a:pt x="297" y="1433"/>
                    </a:lnTo>
                    <a:lnTo>
                      <a:pt x="283" y="1433"/>
                    </a:lnTo>
                    <a:lnTo>
                      <a:pt x="283" y="1419"/>
                    </a:lnTo>
                    <a:lnTo>
                      <a:pt x="269" y="1419"/>
                    </a:lnTo>
                    <a:lnTo>
                      <a:pt x="269" y="1405"/>
                    </a:lnTo>
                    <a:lnTo>
                      <a:pt x="255" y="1390"/>
                    </a:lnTo>
                    <a:lnTo>
                      <a:pt x="255" y="1376"/>
                    </a:lnTo>
                    <a:lnTo>
                      <a:pt x="241" y="1376"/>
                    </a:lnTo>
                    <a:lnTo>
                      <a:pt x="241" y="1362"/>
                    </a:lnTo>
                    <a:lnTo>
                      <a:pt x="226" y="1362"/>
                    </a:lnTo>
                    <a:lnTo>
                      <a:pt x="226" y="1348"/>
                    </a:lnTo>
                    <a:lnTo>
                      <a:pt x="226" y="1334"/>
                    </a:lnTo>
                    <a:lnTo>
                      <a:pt x="212" y="1319"/>
                    </a:lnTo>
                    <a:lnTo>
                      <a:pt x="212" y="1305"/>
                    </a:lnTo>
                    <a:lnTo>
                      <a:pt x="198" y="1305"/>
                    </a:lnTo>
                    <a:lnTo>
                      <a:pt x="198" y="1291"/>
                    </a:lnTo>
                    <a:lnTo>
                      <a:pt x="198" y="1277"/>
                    </a:lnTo>
                    <a:lnTo>
                      <a:pt x="198" y="1263"/>
                    </a:lnTo>
                    <a:lnTo>
                      <a:pt x="184" y="1263"/>
                    </a:lnTo>
                    <a:lnTo>
                      <a:pt x="184" y="1249"/>
                    </a:lnTo>
                    <a:lnTo>
                      <a:pt x="184" y="1234"/>
                    </a:lnTo>
                    <a:lnTo>
                      <a:pt x="184" y="1220"/>
                    </a:lnTo>
                    <a:lnTo>
                      <a:pt x="170" y="1220"/>
                    </a:lnTo>
                    <a:lnTo>
                      <a:pt x="170" y="1206"/>
                    </a:lnTo>
                    <a:lnTo>
                      <a:pt x="170" y="1192"/>
                    </a:lnTo>
                    <a:lnTo>
                      <a:pt x="170" y="1178"/>
                    </a:lnTo>
                    <a:lnTo>
                      <a:pt x="184" y="1163"/>
                    </a:lnTo>
                    <a:lnTo>
                      <a:pt x="184" y="1149"/>
                    </a:lnTo>
                    <a:lnTo>
                      <a:pt x="184" y="1135"/>
                    </a:lnTo>
                    <a:lnTo>
                      <a:pt x="184" y="1121"/>
                    </a:lnTo>
                    <a:lnTo>
                      <a:pt x="198" y="1121"/>
                    </a:lnTo>
                    <a:lnTo>
                      <a:pt x="198" y="1107"/>
                    </a:lnTo>
                    <a:lnTo>
                      <a:pt x="212" y="1093"/>
                    </a:lnTo>
                    <a:lnTo>
                      <a:pt x="212" y="1078"/>
                    </a:lnTo>
                    <a:lnTo>
                      <a:pt x="226" y="1064"/>
                    </a:lnTo>
                    <a:lnTo>
                      <a:pt x="241" y="1050"/>
                    </a:lnTo>
                    <a:lnTo>
                      <a:pt x="255" y="1036"/>
                    </a:lnTo>
                    <a:lnTo>
                      <a:pt x="283" y="1007"/>
                    </a:lnTo>
                    <a:lnTo>
                      <a:pt x="283" y="993"/>
                    </a:lnTo>
                    <a:lnTo>
                      <a:pt x="297" y="993"/>
                    </a:lnTo>
                    <a:lnTo>
                      <a:pt x="297" y="979"/>
                    </a:lnTo>
                    <a:lnTo>
                      <a:pt x="297" y="965"/>
                    </a:lnTo>
                    <a:lnTo>
                      <a:pt x="312" y="951"/>
                    </a:lnTo>
                    <a:lnTo>
                      <a:pt x="312" y="936"/>
                    </a:lnTo>
                    <a:lnTo>
                      <a:pt x="312" y="922"/>
                    </a:lnTo>
                    <a:lnTo>
                      <a:pt x="312" y="894"/>
                    </a:lnTo>
                    <a:lnTo>
                      <a:pt x="312" y="866"/>
                    </a:lnTo>
                    <a:lnTo>
                      <a:pt x="312" y="837"/>
                    </a:lnTo>
                    <a:lnTo>
                      <a:pt x="312" y="823"/>
                    </a:lnTo>
                    <a:lnTo>
                      <a:pt x="312" y="809"/>
                    </a:lnTo>
                    <a:lnTo>
                      <a:pt x="312" y="795"/>
                    </a:lnTo>
                    <a:lnTo>
                      <a:pt x="297" y="780"/>
                    </a:lnTo>
                    <a:lnTo>
                      <a:pt x="297" y="766"/>
                    </a:lnTo>
                    <a:lnTo>
                      <a:pt x="297" y="752"/>
                    </a:lnTo>
                    <a:lnTo>
                      <a:pt x="283" y="752"/>
                    </a:lnTo>
                    <a:lnTo>
                      <a:pt x="269" y="738"/>
                    </a:lnTo>
                    <a:lnTo>
                      <a:pt x="269" y="724"/>
                    </a:lnTo>
                    <a:lnTo>
                      <a:pt x="255" y="710"/>
                    </a:lnTo>
                    <a:lnTo>
                      <a:pt x="255" y="695"/>
                    </a:lnTo>
                    <a:lnTo>
                      <a:pt x="241" y="695"/>
                    </a:lnTo>
                    <a:lnTo>
                      <a:pt x="241" y="681"/>
                    </a:lnTo>
                    <a:lnTo>
                      <a:pt x="241" y="667"/>
                    </a:lnTo>
                    <a:lnTo>
                      <a:pt x="226" y="653"/>
                    </a:lnTo>
                    <a:lnTo>
                      <a:pt x="212" y="653"/>
                    </a:lnTo>
                    <a:lnTo>
                      <a:pt x="212" y="639"/>
                    </a:lnTo>
                    <a:lnTo>
                      <a:pt x="184" y="639"/>
                    </a:lnTo>
                    <a:lnTo>
                      <a:pt x="170" y="624"/>
                    </a:lnTo>
                    <a:lnTo>
                      <a:pt x="141" y="610"/>
                    </a:lnTo>
                    <a:lnTo>
                      <a:pt x="127" y="610"/>
                    </a:lnTo>
                    <a:lnTo>
                      <a:pt x="127" y="596"/>
                    </a:lnTo>
                    <a:lnTo>
                      <a:pt x="113" y="596"/>
                    </a:lnTo>
                    <a:lnTo>
                      <a:pt x="99" y="596"/>
                    </a:lnTo>
                    <a:lnTo>
                      <a:pt x="99" y="582"/>
                    </a:lnTo>
                    <a:lnTo>
                      <a:pt x="85" y="582"/>
                    </a:lnTo>
                    <a:lnTo>
                      <a:pt x="70" y="582"/>
                    </a:lnTo>
                    <a:lnTo>
                      <a:pt x="70" y="568"/>
                    </a:lnTo>
                    <a:lnTo>
                      <a:pt x="56" y="568"/>
                    </a:lnTo>
                    <a:lnTo>
                      <a:pt x="42" y="539"/>
                    </a:lnTo>
                    <a:lnTo>
                      <a:pt x="14" y="511"/>
                    </a:lnTo>
                    <a:lnTo>
                      <a:pt x="0" y="497"/>
                    </a:lnTo>
                    <a:lnTo>
                      <a:pt x="14" y="468"/>
                    </a:lnTo>
                    <a:lnTo>
                      <a:pt x="42" y="440"/>
                    </a:lnTo>
                    <a:lnTo>
                      <a:pt x="56" y="426"/>
                    </a:lnTo>
                    <a:lnTo>
                      <a:pt x="141" y="327"/>
                    </a:lnTo>
                    <a:lnTo>
                      <a:pt x="184" y="270"/>
                    </a:lnTo>
                    <a:lnTo>
                      <a:pt x="184" y="256"/>
                    </a:lnTo>
                    <a:lnTo>
                      <a:pt x="198" y="241"/>
                    </a:lnTo>
                    <a:lnTo>
                      <a:pt x="198" y="227"/>
                    </a:lnTo>
                    <a:lnTo>
                      <a:pt x="212" y="213"/>
                    </a:lnTo>
                    <a:lnTo>
                      <a:pt x="226" y="199"/>
                    </a:lnTo>
                    <a:lnTo>
                      <a:pt x="241" y="185"/>
                    </a:lnTo>
                    <a:lnTo>
                      <a:pt x="255" y="156"/>
                    </a:lnTo>
                    <a:lnTo>
                      <a:pt x="255" y="142"/>
                    </a:lnTo>
                    <a:lnTo>
                      <a:pt x="269" y="128"/>
                    </a:lnTo>
                    <a:lnTo>
                      <a:pt x="283" y="114"/>
                    </a:lnTo>
                    <a:lnTo>
                      <a:pt x="297" y="100"/>
                    </a:lnTo>
                    <a:lnTo>
                      <a:pt x="312" y="85"/>
                    </a:lnTo>
                    <a:lnTo>
                      <a:pt x="326" y="85"/>
                    </a:lnTo>
                    <a:lnTo>
                      <a:pt x="340" y="71"/>
                    </a:lnTo>
                    <a:lnTo>
                      <a:pt x="354" y="71"/>
                    </a:lnTo>
                    <a:lnTo>
                      <a:pt x="354" y="57"/>
                    </a:lnTo>
                    <a:lnTo>
                      <a:pt x="368" y="57"/>
                    </a:lnTo>
                    <a:lnTo>
                      <a:pt x="368" y="43"/>
                    </a:lnTo>
                    <a:lnTo>
                      <a:pt x="382" y="43"/>
                    </a:lnTo>
                    <a:lnTo>
                      <a:pt x="397" y="43"/>
                    </a:lnTo>
                    <a:lnTo>
                      <a:pt x="397" y="29"/>
                    </a:lnTo>
                    <a:lnTo>
                      <a:pt x="411" y="29"/>
                    </a:lnTo>
                    <a:lnTo>
                      <a:pt x="425" y="14"/>
                    </a:lnTo>
                    <a:lnTo>
                      <a:pt x="439" y="14"/>
                    </a:lnTo>
                    <a:lnTo>
                      <a:pt x="453" y="14"/>
                    </a:lnTo>
                    <a:lnTo>
                      <a:pt x="453" y="0"/>
                    </a:lnTo>
                    <a:lnTo>
                      <a:pt x="468" y="0"/>
                    </a:lnTo>
                    <a:lnTo>
                      <a:pt x="482" y="43"/>
                    </a:lnTo>
                    <a:lnTo>
                      <a:pt x="482" y="57"/>
                    </a:lnTo>
                    <a:lnTo>
                      <a:pt x="496" y="71"/>
                    </a:lnTo>
                    <a:lnTo>
                      <a:pt x="496" y="85"/>
                    </a:lnTo>
                    <a:lnTo>
                      <a:pt x="510" y="100"/>
                    </a:lnTo>
                    <a:lnTo>
                      <a:pt x="510" y="128"/>
                    </a:lnTo>
                    <a:lnTo>
                      <a:pt x="524" y="156"/>
                    </a:lnTo>
                    <a:lnTo>
                      <a:pt x="538" y="171"/>
                    </a:lnTo>
                    <a:lnTo>
                      <a:pt x="538" y="185"/>
                    </a:lnTo>
                    <a:lnTo>
                      <a:pt x="553" y="199"/>
                    </a:lnTo>
                    <a:lnTo>
                      <a:pt x="553" y="213"/>
                    </a:lnTo>
                    <a:lnTo>
                      <a:pt x="567" y="227"/>
                    </a:lnTo>
                    <a:lnTo>
                      <a:pt x="567" y="241"/>
                    </a:lnTo>
                    <a:lnTo>
                      <a:pt x="581" y="270"/>
                    </a:lnTo>
                    <a:lnTo>
                      <a:pt x="581" y="284"/>
                    </a:lnTo>
                    <a:lnTo>
                      <a:pt x="595" y="298"/>
                    </a:lnTo>
                    <a:lnTo>
                      <a:pt x="595" y="312"/>
                    </a:lnTo>
                    <a:lnTo>
                      <a:pt x="595" y="327"/>
                    </a:lnTo>
                    <a:lnTo>
                      <a:pt x="609" y="327"/>
                    </a:lnTo>
                    <a:lnTo>
                      <a:pt x="609" y="341"/>
                    </a:lnTo>
                    <a:lnTo>
                      <a:pt x="609" y="355"/>
                    </a:lnTo>
                    <a:lnTo>
                      <a:pt x="624" y="369"/>
                    </a:lnTo>
                    <a:lnTo>
                      <a:pt x="624" y="383"/>
                    </a:lnTo>
                    <a:lnTo>
                      <a:pt x="638" y="397"/>
                    </a:lnTo>
                    <a:lnTo>
                      <a:pt x="638" y="426"/>
                    </a:lnTo>
                    <a:lnTo>
                      <a:pt x="652" y="426"/>
                    </a:lnTo>
                    <a:lnTo>
                      <a:pt x="652" y="440"/>
                    </a:lnTo>
                    <a:lnTo>
                      <a:pt x="666" y="454"/>
                    </a:lnTo>
                    <a:lnTo>
                      <a:pt x="666" y="468"/>
                    </a:lnTo>
                    <a:lnTo>
                      <a:pt x="680" y="483"/>
                    </a:lnTo>
                    <a:lnTo>
                      <a:pt x="680" y="497"/>
                    </a:lnTo>
                    <a:lnTo>
                      <a:pt x="694" y="511"/>
                    </a:lnTo>
                    <a:lnTo>
                      <a:pt x="694" y="525"/>
                    </a:lnTo>
                    <a:lnTo>
                      <a:pt x="709" y="525"/>
                    </a:lnTo>
                    <a:lnTo>
                      <a:pt x="709" y="539"/>
                    </a:lnTo>
                    <a:lnTo>
                      <a:pt x="723" y="553"/>
                    </a:lnTo>
                    <a:close/>
                  </a:path>
                </a:pathLst>
              </a:custGeom>
              <a:noFill/>
              <a:ln w="0" cap="flat">
                <a:solidFill>
                  <a:srgbClr val="000000"/>
                </a:solidFill>
                <a:prstDash val="solid"/>
                <a:round/>
                <a:headEnd/>
                <a:tailEnd/>
              </a:ln>
              <a:extLst>
                <a:ext uri="{909E8E84-426E-40DD-AFC4-6F175D3DCCD1}">
                  <a14:hiddenFill xmlns="" xmlns:a14="http://schemas.microsoft.com/office/drawing/2010/main">
                    <a:solidFill>
                      <a:srgbClr val="FFFFFF"/>
                    </a:solidFill>
                  </a14:hiddenFill>
                </a:ext>
              </a:extLst>
            </p:spPr>
            <p:txBody>
              <a:bodyPr/>
              <a:lstStyle/>
              <a:p>
                <a:endParaRPr lang="ja-JP" altLang="en-US"/>
              </a:p>
            </p:txBody>
          </p:sp>
          <p:sp>
            <p:nvSpPr>
              <p:cNvPr id="40084" name="Freeform 184"/>
              <p:cNvSpPr>
                <a:spLocks noChangeAspect="1"/>
              </p:cNvSpPr>
              <p:nvPr/>
            </p:nvSpPr>
            <p:spPr bwMode="auto">
              <a:xfrm>
                <a:off x="13181" y="8483"/>
                <a:ext cx="575" cy="1126"/>
              </a:xfrm>
              <a:custGeom>
                <a:avLst/>
                <a:gdLst>
                  <a:gd name="T0" fmla="*/ 0 w 1248"/>
                  <a:gd name="T1" fmla="*/ 0 h 2454"/>
                  <a:gd name="T2" fmla="*/ 0 w 1248"/>
                  <a:gd name="T3" fmla="*/ 0 h 2454"/>
                  <a:gd name="T4" fmla="*/ 0 w 1248"/>
                  <a:gd name="T5" fmla="*/ 0 h 2454"/>
                  <a:gd name="T6" fmla="*/ 0 w 1248"/>
                  <a:gd name="T7" fmla="*/ 0 h 2454"/>
                  <a:gd name="T8" fmla="*/ 0 w 1248"/>
                  <a:gd name="T9" fmla="*/ 0 h 2454"/>
                  <a:gd name="T10" fmla="*/ 0 w 1248"/>
                  <a:gd name="T11" fmla="*/ 0 h 2454"/>
                  <a:gd name="T12" fmla="*/ 0 w 1248"/>
                  <a:gd name="T13" fmla="*/ 0 h 2454"/>
                  <a:gd name="T14" fmla="*/ 0 w 1248"/>
                  <a:gd name="T15" fmla="*/ 0 h 2454"/>
                  <a:gd name="T16" fmla="*/ 0 w 1248"/>
                  <a:gd name="T17" fmla="*/ 0 h 2454"/>
                  <a:gd name="T18" fmla="*/ 0 w 1248"/>
                  <a:gd name="T19" fmla="*/ 0 h 2454"/>
                  <a:gd name="T20" fmla="*/ 0 w 1248"/>
                  <a:gd name="T21" fmla="*/ 0 h 2454"/>
                  <a:gd name="T22" fmla="*/ 0 w 1248"/>
                  <a:gd name="T23" fmla="*/ 0 h 2454"/>
                  <a:gd name="T24" fmla="*/ 0 w 1248"/>
                  <a:gd name="T25" fmla="*/ 0 h 2454"/>
                  <a:gd name="T26" fmla="*/ 0 w 1248"/>
                  <a:gd name="T27" fmla="*/ 0 h 2454"/>
                  <a:gd name="T28" fmla="*/ 0 w 1248"/>
                  <a:gd name="T29" fmla="*/ 0 h 2454"/>
                  <a:gd name="T30" fmla="*/ 0 w 1248"/>
                  <a:gd name="T31" fmla="*/ 0 h 2454"/>
                  <a:gd name="T32" fmla="*/ 0 w 1248"/>
                  <a:gd name="T33" fmla="*/ 0 h 2454"/>
                  <a:gd name="T34" fmla="*/ 0 w 1248"/>
                  <a:gd name="T35" fmla="*/ 0 h 2454"/>
                  <a:gd name="T36" fmla="*/ 0 w 1248"/>
                  <a:gd name="T37" fmla="*/ 0 h 2454"/>
                  <a:gd name="T38" fmla="*/ 0 w 1248"/>
                  <a:gd name="T39" fmla="*/ 0 h 2454"/>
                  <a:gd name="T40" fmla="*/ 0 w 1248"/>
                  <a:gd name="T41" fmla="*/ 0 h 2454"/>
                  <a:gd name="T42" fmla="*/ 0 w 1248"/>
                  <a:gd name="T43" fmla="*/ 0 h 2454"/>
                  <a:gd name="T44" fmla="*/ 0 w 1248"/>
                  <a:gd name="T45" fmla="*/ 0 h 2454"/>
                  <a:gd name="T46" fmla="*/ 0 w 1248"/>
                  <a:gd name="T47" fmla="*/ 0 h 2454"/>
                  <a:gd name="T48" fmla="*/ 0 w 1248"/>
                  <a:gd name="T49" fmla="*/ 0 h 2454"/>
                  <a:gd name="T50" fmla="*/ 0 w 1248"/>
                  <a:gd name="T51" fmla="*/ 0 h 2454"/>
                  <a:gd name="T52" fmla="*/ 0 w 1248"/>
                  <a:gd name="T53" fmla="*/ 0 h 2454"/>
                  <a:gd name="T54" fmla="*/ 0 w 1248"/>
                  <a:gd name="T55" fmla="*/ 0 h 2454"/>
                  <a:gd name="T56" fmla="*/ 0 w 1248"/>
                  <a:gd name="T57" fmla="*/ 0 h 2454"/>
                  <a:gd name="T58" fmla="*/ 0 w 1248"/>
                  <a:gd name="T59" fmla="*/ 0 h 2454"/>
                  <a:gd name="T60" fmla="*/ 0 w 1248"/>
                  <a:gd name="T61" fmla="*/ 0 h 2454"/>
                  <a:gd name="T62" fmla="*/ 0 w 1248"/>
                  <a:gd name="T63" fmla="*/ 0 h 2454"/>
                  <a:gd name="T64" fmla="*/ 0 w 1248"/>
                  <a:gd name="T65" fmla="*/ 0 h 2454"/>
                  <a:gd name="T66" fmla="*/ 0 w 1248"/>
                  <a:gd name="T67" fmla="*/ 0 h 2454"/>
                  <a:gd name="T68" fmla="*/ 0 w 1248"/>
                  <a:gd name="T69" fmla="*/ 0 h 2454"/>
                  <a:gd name="T70" fmla="*/ 0 w 1248"/>
                  <a:gd name="T71" fmla="*/ 0 h 2454"/>
                  <a:gd name="T72" fmla="*/ 0 w 1248"/>
                  <a:gd name="T73" fmla="*/ 0 h 2454"/>
                  <a:gd name="T74" fmla="*/ 0 w 1248"/>
                  <a:gd name="T75" fmla="*/ 0 h 2454"/>
                  <a:gd name="T76" fmla="*/ 0 w 1248"/>
                  <a:gd name="T77" fmla="*/ 0 h 2454"/>
                  <a:gd name="T78" fmla="*/ 0 w 1248"/>
                  <a:gd name="T79" fmla="*/ 0 h 2454"/>
                  <a:gd name="T80" fmla="*/ 0 w 1248"/>
                  <a:gd name="T81" fmla="*/ 0 h 2454"/>
                  <a:gd name="T82" fmla="*/ 0 w 1248"/>
                  <a:gd name="T83" fmla="*/ 0 h 2454"/>
                  <a:gd name="T84" fmla="*/ 0 w 1248"/>
                  <a:gd name="T85" fmla="*/ 0 h 2454"/>
                  <a:gd name="T86" fmla="*/ 0 w 1248"/>
                  <a:gd name="T87" fmla="*/ 0 h 2454"/>
                  <a:gd name="T88" fmla="*/ 0 w 1248"/>
                  <a:gd name="T89" fmla="*/ 0 h 2454"/>
                  <a:gd name="T90" fmla="*/ 0 w 1248"/>
                  <a:gd name="T91" fmla="*/ 0 h 2454"/>
                  <a:gd name="T92" fmla="*/ 0 w 1248"/>
                  <a:gd name="T93" fmla="*/ 0 h 2454"/>
                  <a:gd name="T94" fmla="*/ 0 w 1248"/>
                  <a:gd name="T95" fmla="*/ 0 h 2454"/>
                  <a:gd name="T96" fmla="*/ 0 w 1248"/>
                  <a:gd name="T97" fmla="*/ 0 h 2454"/>
                  <a:gd name="T98" fmla="*/ 0 w 1248"/>
                  <a:gd name="T99" fmla="*/ 0 h 2454"/>
                  <a:gd name="T100" fmla="*/ 0 w 1248"/>
                  <a:gd name="T101" fmla="*/ 0 h 2454"/>
                  <a:gd name="T102" fmla="*/ 0 w 1248"/>
                  <a:gd name="T103" fmla="*/ 0 h 2454"/>
                  <a:gd name="T104" fmla="*/ 0 w 1248"/>
                  <a:gd name="T105" fmla="*/ 0 h 2454"/>
                  <a:gd name="T106" fmla="*/ 0 w 1248"/>
                  <a:gd name="T107" fmla="*/ 0 h 2454"/>
                  <a:gd name="T108" fmla="*/ 0 w 1248"/>
                  <a:gd name="T109" fmla="*/ 0 h 2454"/>
                  <a:gd name="T110" fmla="*/ 0 w 1248"/>
                  <a:gd name="T111" fmla="*/ 0 h 2454"/>
                  <a:gd name="T112" fmla="*/ 0 w 1248"/>
                  <a:gd name="T113" fmla="*/ 0 h 2454"/>
                  <a:gd name="T114" fmla="*/ 0 w 1248"/>
                  <a:gd name="T115" fmla="*/ 0 h 2454"/>
                  <a:gd name="T116" fmla="*/ 0 w 1248"/>
                  <a:gd name="T117" fmla="*/ 0 h 2454"/>
                  <a:gd name="T118" fmla="*/ 0 w 1248"/>
                  <a:gd name="T119" fmla="*/ 0 h 2454"/>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248"/>
                  <a:gd name="T181" fmla="*/ 0 h 2454"/>
                  <a:gd name="T182" fmla="*/ 1248 w 1248"/>
                  <a:gd name="T183" fmla="*/ 2454 h 2454"/>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248" h="2454">
                    <a:moveTo>
                      <a:pt x="794" y="227"/>
                    </a:moveTo>
                    <a:lnTo>
                      <a:pt x="808" y="199"/>
                    </a:lnTo>
                    <a:lnTo>
                      <a:pt x="808" y="185"/>
                    </a:lnTo>
                    <a:lnTo>
                      <a:pt x="808" y="171"/>
                    </a:lnTo>
                    <a:lnTo>
                      <a:pt x="822" y="171"/>
                    </a:lnTo>
                    <a:lnTo>
                      <a:pt x="836" y="156"/>
                    </a:lnTo>
                    <a:lnTo>
                      <a:pt x="850" y="142"/>
                    </a:lnTo>
                    <a:lnTo>
                      <a:pt x="865" y="128"/>
                    </a:lnTo>
                    <a:lnTo>
                      <a:pt x="879" y="128"/>
                    </a:lnTo>
                    <a:lnTo>
                      <a:pt x="907" y="142"/>
                    </a:lnTo>
                    <a:lnTo>
                      <a:pt x="921" y="142"/>
                    </a:lnTo>
                    <a:lnTo>
                      <a:pt x="936" y="142"/>
                    </a:lnTo>
                    <a:lnTo>
                      <a:pt x="950" y="142"/>
                    </a:lnTo>
                    <a:lnTo>
                      <a:pt x="978" y="142"/>
                    </a:lnTo>
                    <a:lnTo>
                      <a:pt x="1021" y="156"/>
                    </a:lnTo>
                    <a:lnTo>
                      <a:pt x="1035" y="156"/>
                    </a:lnTo>
                    <a:lnTo>
                      <a:pt x="1092" y="156"/>
                    </a:lnTo>
                    <a:lnTo>
                      <a:pt x="1120" y="171"/>
                    </a:lnTo>
                    <a:lnTo>
                      <a:pt x="1148" y="171"/>
                    </a:lnTo>
                    <a:lnTo>
                      <a:pt x="1148" y="185"/>
                    </a:lnTo>
                    <a:lnTo>
                      <a:pt x="1162" y="185"/>
                    </a:lnTo>
                    <a:lnTo>
                      <a:pt x="1148" y="185"/>
                    </a:lnTo>
                    <a:lnTo>
                      <a:pt x="1148" y="199"/>
                    </a:lnTo>
                    <a:lnTo>
                      <a:pt x="1148" y="213"/>
                    </a:lnTo>
                    <a:lnTo>
                      <a:pt x="1148" y="227"/>
                    </a:lnTo>
                    <a:lnTo>
                      <a:pt x="1148" y="242"/>
                    </a:lnTo>
                    <a:lnTo>
                      <a:pt x="1148" y="256"/>
                    </a:lnTo>
                    <a:lnTo>
                      <a:pt x="1162" y="270"/>
                    </a:lnTo>
                    <a:lnTo>
                      <a:pt x="1162" y="284"/>
                    </a:lnTo>
                    <a:lnTo>
                      <a:pt x="1177" y="284"/>
                    </a:lnTo>
                    <a:lnTo>
                      <a:pt x="1177" y="298"/>
                    </a:lnTo>
                    <a:lnTo>
                      <a:pt x="1191" y="312"/>
                    </a:lnTo>
                    <a:lnTo>
                      <a:pt x="1219" y="327"/>
                    </a:lnTo>
                    <a:lnTo>
                      <a:pt x="1233" y="341"/>
                    </a:lnTo>
                    <a:lnTo>
                      <a:pt x="1233" y="355"/>
                    </a:lnTo>
                    <a:lnTo>
                      <a:pt x="1248" y="355"/>
                    </a:lnTo>
                    <a:lnTo>
                      <a:pt x="1162" y="469"/>
                    </a:lnTo>
                    <a:lnTo>
                      <a:pt x="1148" y="483"/>
                    </a:lnTo>
                    <a:lnTo>
                      <a:pt x="1134" y="497"/>
                    </a:lnTo>
                    <a:lnTo>
                      <a:pt x="1120" y="511"/>
                    </a:lnTo>
                    <a:lnTo>
                      <a:pt x="1106" y="539"/>
                    </a:lnTo>
                    <a:lnTo>
                      <a:pt x="1106" y="582"/>
                    </a:lnTo>
                    <a:lnTo>
                      <a:pt x="1106" y="681"/>
                    </a:lnTo>
                    <a:lnTo>
                      <a:pt x="1106" y="724"/>
                    </a:lnTo>
                    <a:lnTo>
                      <a:pt x="1106" y="809"/>
                    </a:lnTo>
                    <a:lnTo>
                      <a:pt x="1106" y="851"/>
                    </a:lnTo>
                    <a:lnTo>
                      <a:pt x="1049" y="851"/>
                    </a:lnTo>
                    <a:lnTo>
                      <a:pt x="992" y="851"/>
                    </a:lnTo>
                    <a:lnTo>
                      <a:pt x="992" y="908"/>
                    </a:lnTo>
                    <a:lnTo>
                      <a:pt x="992" y="951"/>
                    </a:lnTo>
                    <a:lnTo>
                      <a:pt x="992" y="979"/>
                    </a:lnTo>
                    <a:lnTo>
                      <a:pt x="992" y="993"/>
                    </a:lnTo>
                    <a:lnTo>
                      <a:pt x="992" y="1008"/>
                    </a:lnTo>
                    <a:lnTo>
                      <a:pt x="992" y="1022"/>
                    </a:lnTo>
                    <a:lnTo>
                      <a:pt x="992" y="1050"/>
                    </a:lnTo>
                    <a:lnTo>
                      <a:pt x="992" y="1078"/>
                    </a:lnTo>
                    <a:lnTo>
                      <a:pt x="992" y="1093"/>
                    </a:lnTo>
                    <a:lnTo>
                      <a:pt x="992" y="1121"/>
                    </a:lnTo>
                    <a:lnTo>
                      <a:pt x="992" y="1149"/>
                    </a:lnTo>
                    <a:lnTo>
                      <a:pt x="992" y="1178"/>
                    </a:lnTo>
                    <a:lnTo>
                      <a:pt x="992" y="1206"/>
                    </a:lnTo>
                    <a:lnTo>
                      <a:pt x="992" y="1220"/>
                    </a:lnTo>
                    <a:lnTo>
                      <a:pt x="992" y="1234"/>
                    </a:lnTo>
                    <a:lnTo>
                      <a:pt x="992" y="1263"/>
                    </a:lnTo>
                    <a:lnTo>
                      <a:pt x="992" y="1277"/>
                    </a:lnTo>
                    <a:lnTo>
                      <a:pt x="992" y="1291"/>
                    </a:lnTo>
                    <a:lnTo>
                      <a:pt x="992" y="1305"/>
                    </a:lnTo>
                    <a:lnTo>
                      <a:pt x="992" y="1320"/>
                    </a:lnTo>
                    <a:lnTo>
                      <a:pt x="992" y="1334"/>
                    </a:lnTo>
                    <a:lnTo>
                      <a:pt x="1006" y="1348"/>
                    </a:lnTo>
                    <a:lnTo>
                      <a:pt x="992" y="1362"/>
                    </a:lnTo>
                    <a:lnTo>
                      <a:pt x="992" y="1376"/>
                    </a:lnTo>
                    <a:lnTo>
                      <a:pt x="992" y="1390"/>
                    </a:lnTo>
                    <a:lnTo>
                      <a:pt x="992" y="1405"/>
                    </a:lnTo>
                    <a:lnTo>
                      <a:pt x="992" y="1433"/>
                    </a:lnTo>
                    <a:lnTo>
                      <a:pt x="992" y="1447"/>
                    </a:lnTo>
                    <a:lnTo>
                      <a:pt x="992" y="1476"/>
                    </a:lnTo>
                    <a:lnTo>
                      <a:pt x="992" y="1490"/>
                    </a:lnTo>
                    <a:lnTo>
                      <a:pt x="992" y="1518"/>
                    </a:lnTo>
                    <a:lnTo>
                      <a:pt x="992" y="1532"/>
                    </a:lnTo>
                    <a:lnTo>
                      <a:pt x="992" y="1547"/>
                    </a:lnTo>
                    <a:lnTo>
                      <a:pt x="992" y="1561"/>
                    </a:lnTo>
                    <a:lnTo>
                      <a:pt x="1120" y="1561"/>
                    </a:lnTo>
                    <a:lnTo>
                      <a:pt x="1120" y="1575"/>
                    </a:lnTo>
                    <a:lnTo>
                      <a:pt x="1120" y="1589"/>
                    </a:lnTo>
                    <a:lnTo>
                      <a:pt x="1120" y="1603"/>
                    </a:lnTo>
                    <a:lnTo>
                      <a:pt x="1120" y="1632"/>
                    </a:lnTo>
                    <a:lnTo>
                      <a:pt x="1120" y="1646"/>
                    </a:lnTo>
                    <a:lnTo>
                      <a:pt x="1120" y="1674"/>
                    </a:lnTo>
                    <a:lnTo>
                      <a:pt x="1120" y="1688"/>
                    </a:lnTo>
                    <a:lnTo>
                      <a:pt x="1120" y="1717"/>
                    </a:lnTo>
                    <a:lnTo>
                      <a:pt x="1120" y="1731"/>
                    </a:lnTo>
                    <a:lnTo>
                      <a:pt x="1120" y="1745"/>
                    </a:lnTo>
                    <a:lnTo>
                      <a:pt x="1120" y="1759"/>
                    </a:lnTo>
                    <a:lnTo>
                      <a:pt x="1120" y="1773"/>
                    </a:lnTo>
                    <a:lnTo>
                      <a:pt x="1120" y="1788"/>
                    </a:lnTo>
                    <a:lnTo>
                      <a:pt x="1120" y="1802"/>
                    </a:lnTo>
                    <a:lnTo>
                      <a:pt x="1120" y="1816"/>
                    </a:lnTo>
                    <a:lnTo>
                      <a:pt x="1120" y="1830"/>
                    </a:lnTo>
                    <a:lnTo>
                      <a:pt x="1120" y="1844"/>
                    </a:lnTo>
                    <a:lnTo>
                      <a:pt x="1106" y="1873"/>
                    </a:lnTo>
                    <a:lnTo>
                      <a:pt x="1106" y="1887"/>
                    </a:lnTo>
                    <a:lnTo>
                      <a:pt x="1106" y="1901"/>
                    </a:lnTo>
                    <a:lnTo>
                      <a:pt x="1106" y="1915"/>
                    </a:lnTo>
                    <a:lnTo>
                      <a:pt x="1106" y="1930"/>
                    </a:lnTo>
                    <a:lnTo>
                      <a:pt x="1106" y="1944"/>
                    </a:lnTo>
                    <a:lnTo>
                      <a:pt x="1106" y="1958"/>
                    </a:lnTo>
                    <a:lnTo>
                      <a:pt x="1106" y="1972"/>
                    </a:lnTo>
                    <a:lnTo>
                      <a:pt x="1106" y="1986"/>
                    </a:lnTo>
                    <a:lnTo>
                      <a:pt x="1106" y="2000"/>
                    </a:lnTo>
                    <a:lnTo>
                      <a:pt x="1092" y="2000"/>
                    </a:lnTo>
                    <a:lnTo>
                      <a:pt x="1049" y="2015"/>
                    </a:lnTo>
                    <a:lnTo>
                      <a:pt x="1035" y="2015"/>
                    </a:lnTo>
                    <a:lnTo>
                      <a:pt x="1021" y="2015"/>
                    </a:lnTo>
                    <a:lnTo>
                      <a:pt x="1021" y="2000"/>
                    </a:lnTo>
                    <a:lnTo>
                      <a:pt x="1006" y="2000"/>
                    </a:lnTo>
                    <a:lnTo>
                      <a:pt x="992" y="2000"/>
                    </a:lnTo>
                    <a:lnTo>
                      <a:pt x="978" y="2000"/>
                    </a:lnTo>
                    <a:lnTo>
                      <a:pt x="964" y="2000"/>
                    </a:lnTo>
                    <a:lnTo>
                      <a:pt x="950" y="2000"/>
                    </a:lnTo>
                    <a:lnTo>
                      <a:pt x="936" y="2000"/>
                    </a:lnTo>
                    <a:lnTo>
                      <a:pt x="921" y="2000"/>
                    </a:lnTo>
                    <a:lnTo>
                      <a:pt x="907" y="2000"/>
                    </a:lnTo>
                    <a:lnTo>
                      <a:pt x="893" y="2015"/>
                    </a:lnTo>
                    <a:lnTo>
                      <a:pt x="865" y="2015"/>
                    </a:lnTo>
                    <a:lnTo>
                      <a:pt x="850" y="2015"/>
                    </a:lnTo>
                    <a:lnTo>
                      <a:pt x="836" y="2015"/>
                    </a:lnTo>
                    <a:lnTo>
                      <a:pt x="822" y="2015"/>
                    </a:lnTo>
                    <a:lnTo>
                      <a:pt x="808" y="2015"/>
                    </a:lnTo>
                    <a:lnTo>
                      <a:pt x="794" y="2015"/>
                    </a:lnTo>
                    <a:lnTo>
                      <a:pt x="780" y="2015"/>
                    </a:lnTo>
                    <a:lnTo>
                      <a:pt x="765" y="2015"/>
                    </a:lnTo>
                    <a:lnTo>
                      <a:pt x="737" y="2015"/>
                    </a:lnTo>
                    <a:lnTo>
                      <a:pt x="751" y="2015"/>
                    </a:lnTo>
                    <a:lnTo>
                      <a:pt x="751" y="2029"/>
                    </a:lnTo>
                    <a:lnTo>
                      <a:pt x="694" y="2029"/>
                    </a:lnTo>
                    <a:lnTo>
                      <a:pt x="680" y="2029"/>
                    </a:lnTo>
                    <a:lnTo>
                      <a:pt x="652" y="2043"/>
                    </a:lnTo>
                    <a:lnTo>
                      <a:pt x="652" y="2071"/>
                    </a:lnTo>
                    <a:lnTo>
                      <a:pt x="652" y="2086"/>
                    </a:lnTo>
                    <a:lnTo>
                      <a:pt x="666" y="2114"/>
                    </a:lnTo>
                    <a:lnTo>
                      <a:pt x="666" y="2128"/>
                    </a:lnTo>
                    <a:lnTo>
                      <a:pt x="652" y="2128"/>
                    </a:lnTo>
                    <a:lnTo>
                      <a:pt x="638" y="2142"/>
                    </a:lnTo>
                    <a:lnTo>
                      <a:pt x="638" y="2128"/>
                    </a:lnTo>
                    <a:lnTo>
                      <a:pt x="638" y="2142"/>
                    </a:lnTo>
                    <a:lnTo>
                      <a:pt x="624" y="2156"/>
                    </a:lnTo>
                    <a:lnTo>
                      <a:pt x="624" y="2171"/>
                    </a:lnTo>
                    <a:lnTo>
                      <a:pt x="638" y="2185"/>
                    </a:lnTo>
                    <a:lnTo>
                      <a:pt x="638" y="2199"/>
                    </a:lnTo>
                    <a:lnTo>
                      <a:pt x="624" y="2199"/>
                    </a:lnTo>
                    <a:lnTo>
                      <a:pt x="609" y="2199"/>
                    </a:lnTo>
                    <a:lnTo>
                      <a:pt x="595" y="2213"/>
                    </a:lnTo>
                    <a:lnTo>
                      <a:pt x="595" y="2227"/>
                    </a:lnTo>
                    <a:lnTo>
                      <a:pt x="595" y="2242"/>
                    </a:lnTo>
                    <a:lnTo>
                      <a:pt x="595" y="2256"/>
                    </a:lnTo>
                    <a:lnTo>
                      <a:pt x="595" y="2270"/>
                    </a:lnTo>
                    <a:lnTo>
                      <a:pt x="595" y="2284"/>
                    </a:lnTo>
                    <a:lnTo>
                      <a:pt x="609" y="2284"/>
                    </a:lnTo>
                    <a:lnTo>
                      <a:pt x="609" y="2298"/>
                    </a:lnTo>
                    <a:lnTo>
                      <a:pt x="609" y="2312"/>
                    </a:lnTo>
                    <a:lnTo>
                      <a:pt x="609" y="2327"/>
                    </a:lnTo>
                    <a:lnTo>
                      <a:pt x="609" y="2341"/>
                    </a:lnTo>
                    <a:lnTo>
                      <a:pt x="609" y="2355"/>
                    </a:lnTo>
                    <a:lnTo>
                      <a:pt x="609" y="2369"/>
                    </a:lnTo>
                    <a:lnTo>
                      <a:pt x="624" y="2383"/>
                    </a:lnTo>
                    <a:lnTo>
                      <a:pt x="609" y="2383"/>
                    </a:lnTo>
                    <a:lnTo>
                      <a:pt x="624" y="2383"/>
                    </a:lnTo>
                    <a:lnTo>
                      <a:pt x="624" y="2398"/>
                    </a:lnTo>
                    <a:lnTo>
                      <a:pt x="624" y="2412"/>
                    </a:lnTo>
                    <a:lnTo>
                      <a:pt x="624" y="2426"/>
                    </a:lnTo>
                    <a:lnTo>
                      <a:pt x="624" y="2440"/>
                    </a:lnTo>
                    <a:lnTo>
                      <a:pt x="624" y="2454"/>
                    </a:lnTo>
                    <a:lnTo>
                      <a:pt x="624" y="2440"/>
                    </a:lnTo>
                    <a:lnTo>
                      <a:pt x="624" y="2426"/>
                    </a:lnTo>
                    <a:lnTo>
                      <a:pt x="624" y="2412"/>
                    </a:lnTo>
                    <a:lnTo>
                      <a:pt x="609" y="2412"/>
                    </a:lnTo>
                    <a:lnTo>
                      <a:pt x="609" y="2398"/>
                    </a:lnTo>
                    <a:lnTo>
                      <a:pt x="609" y="2383"/>
                    </a:lnTo>
                    <a:lnTo>
                      <a:pt x="609" y="2369"/>
                    </a:lnTo>
                    <a:lnTo>
                      <a:pt x="609" y="2355"/>
                    </a:lnTo>
                    <a:lnTo>
                      <a:pt x="609" y="2341"/>
                    </a:lnTo>
                    <a:lnTo>
                      <a:pt x="609" y="2327"/>
                    </a:lnTo>
                    <a:lnTo>
                      <a:pt x="609" y="2312"/>
                    </a:lnTo>
                    <a:lnTo>
                      <a:pt x="609" y="2298"/>
                    </a:lnTo>
                    <a:lnTo>
                      <a:pt x="595" y="2298"/>
                    </a:lnTo>
                    <a:lnTo>
                      <a:pt x="595" y="2284"/>
                    </a:lnTo>
                    <a:lnTo>
                      <a:pt x="595" y="2270"/>
                    </a:lnTo>
                    <a:lnTo>
                      <a:pt x="595" y="2256"/>
                    </a:lnTo>
                    <a:lnTo>
                      <a:pt x="595" y="2242"/>
                    </a:lnTo>
                    <a:lnTo>
                      <a:pt x="595" y="2227"/>
                    </a:lnTo>
                    <a:lnTo>
                      <a:pt x="581" y="2213"/>
                    </a:lnTo>
                    <a:lnTo>
                      <a:pt x="567" y="2213"/>
                    </a:lnTo>
                    <a:lnTo>
                      <a:pt x="553" y="2213"/>
                    </a:lnTo>
                    <a:lnTo>
                      <a:pt x="553" y="2199"/>
                    </a:lnTo>
                    <a:lnTo>
                      <a:pt x="538" y="2199"/>
                    </a:lnTo>
                    <a:lnTo>
                      <a:pt x="524" y="2199"/>
                    </a:lnTo>
                    <a:lnTo>
                      <a:pt x="510" y="2199"/>
                    </a:lnTo>
                    <a:lnTo>
                      <a:pt x="510" y="2185"/>
                    </a:lnTo>
                    <a:lnTo>
                      <a:pt x="496" y="2199"/>
                    </a:lnTo>
                    <a:lnTo>
                      <a:pt x="482" y="2199"/>
                    </a:lnTo>
                    <a:lnTo>
                      <a:pt x="468" y="2199"/>
                    </a:lnTo>
                    <a:lnTo>
                      <a:pt x="453" y="2199"/>
                    </a:lnTo>
                    <a:lnTo>
                      <a:pt x="453" y="2185"/>
                    </a:lnTo>
                    <a:lnTo>
                      <a:pt x="439" y="2171"/>
                    </a:lnTo>
                    <a:lnTo>
                      <a:pt x="439" y="2156"/>
                    </a:lnTo>
                    <a:lnTo>
                      <a:pt x="425" y="2156"/>
                    </a:lnTo>
                    <a:lnTo>
                      <a:pt x="411" y="2156"/>
                    </a:lnTo>
                    <a:lnTo>
                      <a:pt x="411" y="2171"/>
                    </a:lnTo>
                    <a:lnTo>
                      <a:pt x="397" y="2171"/>
                    </a:lnTo>
                    <a:lnTo>
                      <a:pt x="382" y="2171"/>
                    </a:lnTo>
                    <a:lnTo>
                      <a:pt x="368" y="2185"/>
                    </a:lnTo>
                    <a:lnTo>
                      <a:pt x="354" y="2199"/>
                    </a:lnTo>
                    <a:lnTo>
                      <a:pt x="340" y="2199"/>
                    </a:lnTo>
                    <a:lnTo>
                      <a:pt x="326" y="2185"/>
                    </a:lnTo>
                    <a:lnTo>
                      <a:pt x="326" y="2171"/>
                    </a:lnTo>
                    <a:lnTo>
                      <a:pt x="326" y="2156"/>
                    </a:lnTo>
                    <a:lnTo>
                      <a:pt x="326" y="2142"/>
                    </a:lnTo>
                    <a:lnTo>
                      <a:pt x="326" y="2128"/>
                    </a:lnTo>
                    <a:lnTo>
                      <a:pt x="326" y="2114"/>
                    </a:lnTo>
                    <a:lnTo>
                      <a:pt x="340" y="2100"/>
                    </a:lnTo>
                    <a:lnTo>
                      <a:pt x="326" y="2100"/>
                    </a:lnTo>
                    <a:lnTo>
                      <a:pt x="340" y="2100"/>
                    </a:lnTo>
                    <a:lnTo>
                      <a:pt x="326" y="2100"/>
                    </a:lnTo>
                    <a:lnTo>
                      <a:pt x="326" y="2086"/>
                    </a:lnTo>
                    <a:lnTo>
                      <a:pt x="326" y="2071"/>
                    </a:lnTo>
                    <a:lnTo>
                      <a:pt x="326" y="2057"/>
                    </a:lnTo>
                    <a:lnTo>
                      <a:pt x="326" y="2043"/>
                    </a:lnTo>
                    <a:lnTo>
                      <a:pt x="340" y="2043"/>
                    </a:lnTo>
                    <a:lnTo>
                      <a:pt x="340" y="2029"/>
                    </a:lnTo>
                    <a:lnTo>
                      <a:pt x="340" y="2015"/>
                    </a:lnTo>
                    <a:lnTo>
                      <a:pt x="340" y="1986"/>
                    </a:lnTo>
                    <a:lnTo>
                      <a:pt x="326" y="1986"/>
                    </a:lnTo>
                    <a:lnTo>
                      <a:pt x="326" y="1972"/>
                    </a:lnTo>
                    <a:lnTo>
                      <a:pt x="326" y="1958"/>
                    </a:lnTo>
                    <a:lnTo>
                      <a:pt x="340" y="1958"/>
                    </a:lnTo>
                    <a:lnTo>
                      <a:pt x="340" y="1944"/>
                    </a:lnTo>
                    <a:lnTo>
                      <a:pt x="340" y="1930"/>
                    </a:lnTo>
                    <a:lnTo>
                      <a:pt x="340" y="1915"/>
                    </a:lnTo>
                    <a:lnTo>
                      <a:pt x="326" y="1915"/>
                    </a:lnTo>
                    <a:lnTo>
                      <a:pt x="326" y="1901"/>
                    </a:lnTo>
                    <a:lnTo>
                      <a:pt x="326" y="1887"/>
                    </a:lnTo>
                    <a:lnTo>
                      <a:pt x="326" y="1873"/>
                    </a:lnTo>
                    <a:lnTo>
                      <a:pt x="326" y="1859"/>
                    </a:lnTo>
                    <a:lnTo>
                      <a:pt x="326" y="1844"/>
                    </a:lnTo>
                    <a:lnTo>
                      <a:pt x="326" y="1830"/>
                    </a:lnTo>
                    <a:lnTo>
                      <a:pt x="326" y="1816"/>
                    </a:lnTo>
                    <a:lnTo>
                      <a:pt x="326" y="1788"/>
                    </a:lnTo>
                    <a:lnTo>
                      <a:pt x="340" y="1788"/>
                    </a:lnTo>
                    <a:lnTo>
                      <a:pt x="340" y="1773"/>
                    </a:lnTo>
                    <a:lnTo>
                      <a:pt x="340" y="1759"/>
                    </a:lnTo>
                    <a:lnTo>
                      <a:pt x="340" y="1745"/>
                    </a:lnTo>
                    <a:lnTo>
                      <a:pt x="340" y="1731"/>
                    </a:lnTo>
                    <a:lnTo>
                      <a:pt x="340" y="1717"/>
                    </a:lnTo>
                    <a:lnTo>
                      <a:pt x="340" y="1703"/>
                    </a:lnTo>
                    <a:lnTo>
                      <a:pt x="340" y="1688"/>
                    </a:lnTo>
                    <a:lnTo>
                      <a:pt x="340" y="1674"/>
                    </a:lnTo>
                    <a:lnTo>
                      <a:pt x="340" y="1660"/>
                    </a:lnTo>
                    <a:lnTo>
                      <a:pt x="340" y="1646"/>
                    </a:lnTo>
                    <a:lnTo>
                      <a:pt x="340" y="1632"/>
                    </a:lnTo>
                    <a:lnTo>
                      <a:pt x="340" y="1617"/>
                    </a:lnTo>
                    <a:lnTo>
                      <a:pt x="340" y="1603"/>
                    </a:lnTo>
                    <a:lnTo>
                      <a:pt x="340" y="1589"/>
                    </a:lnTo>
                    <a:lnTo>
                      <a:pt x="354" y="1589"/>
                    </a:lnTo>
                    <a:lnTo>
                      <a:pt x="368" y="1589"/>
                    </a:lnTo>
                    <a:lnTo>
                      <a:pt x="368" y="1561"/>
                    </a:lnTo>
                    <a:lnTo>
                      <a:pt x="354" y="1561"/>
                    </a:lnTo>
                    <a:lnTo>
                      <a:pt x="312" y="1561"/>
                    </a:lnTo>
                    <a:lnTo>
                      <a:pt x="283" y="1561"/>
                    </a:lnTo>
                    <a:lnTo>
                      <a:pt x="255" y="1561"/>
                    </a:lnTo>
                    <a:lnTo>
                      <a:pt x="241" y="1561"/>
                    </a:lnTo>
                    <a:lnTo>
                      <a:pt x="198" y="1561"/>
                    </a:lnTo>
                    <a:lnTo>
                      <a:pt x="184" y="1561"/>
                    </a:lnTo>
                    <a:lnTo>
                      <a:pt x="170" y="1561"/>
                    </a:lnTo>
                    <a:lnTo>
                      <a:pt x="141" y="1561"/>
                    </a:lnTo>
                    <a:lnTo>
                      <a:pt x="113" y="1561"/>
                    </a:lnTo>
                    <a:lnTo>
                      <a:pt x="85" y="1561"/>
                    </a:lnTo>
                    <a:lnTo>
                      <a:pt x="42" y="1561"/>
                    </a:lnTo>
                    <a:lnTo>
                      <a:pt x="0" y="1561"/>
                    </a:lnTo>
                    <a:lnTo>
                      <a:pt x="0" y="1547"/>
                    </a:lnTo>
                    <a:lnTo>
                      <a:pt x="14" y="1518"/>
                    </a:lnTo>
                    <a:lnTo>
                      <a:pt x="14" y="1490"/>
                    </a:lnTo>
                    <a:lnTo>
                      <a:pt x="14" y="1447"/>
                    </a:lnTo>
                    <a:lnTo>
                      <a:pt x="14" y="1405"/>
                    </a:lnTo>
                    <a:lnTo>
                      <a:pt x="28" y="1390"/>
                    </a:lnTo>
                    <a:lnTo>
                      <a:pt x="28" y="1376"/>
                    </a:lnTo>
                    <a:lnTo>
                      <a:pt x="14" y="1376"/>
                    </a:lnTo>
                    <a:lnTo>
                      <a:pt x="28" y="1376"/>
                    </a:lnTo>
                    <a:lnTo>
                      <a:pt x="28" y="1362"/>
                    </a:lnTo>
                    <a:lnTo>
                      <a:pt x="42" y="1334"/>
                    </a:lnTo>
                    <a:lnTo>
                      <a:pt x="56" y="1305"/>
                    </a:lnTo>
                    <a:lnTo>
                      <a:pt x="70" y="1277"/>
                    </a:lnTo>
                    <a:lnTo>
                      <a:pt x="85" y="1249"/>
                    </a:lnTo>
                    <a:lnTo>
                      <a:pt x="99" y="1249"/>
                    </a:lnTo>
                    <a:lnTo>
                      <a:pt x="99" y="1234"/>
                    </a:lnTo>
                    <a:lnTo>
                      <a:pt x="99" y="1220"/>
                    </a:lnTo>
                    <a:lnTo>
                      <a:pt x="113" y="1206"/>
                    </a:lnTo>
                    <a:lnTo>
                      <a:pt x="113" y="1192"/>
                    </a:lnTo>
                    <a:lnTo>
                      <a:pt x="127" y="1178"/>
                    </a:lnTo>
                    <a:lnTo>
                      <a:pt x="127" y="1164"/>
                    </a:lnTo>
                    <a:lnTo>
                      <a:pt x="141" y="1164"/>
                    </a:lnTo>
                    <a:lnTo>
                      <a:pt x="141" y="1135"/>
                    </a:lnTo>
                    <a:lnTo>
                      <a:pt x="141" y="1121"/>
                    </a:lnTo>
                    <a:lnTo>
                      <a:pt x="156" y="1121"/>
                    </a:lnTo>
                    <a:lnTo>
                      <a:pt x="170" y="1093"/>
                    </a:lnTo>
                    <a:lnTo>
                      <a:pt x="170" y="1064"/>
                    </a:lnTo>
                    <a:lnTo>
                      <a:pt x="184" y="1050"/>
                    </a:lnTo>
                    <a:lnTo>
                      <a:pt x="184" y="1036"/>
                    </a:lnTo>
                    <a:lnTo>
                      <a:pt x="198" y="1022"/>
                    </a:lnTo>
                    <a:lnTo>
                      <a:pt x="198" y="1008"/>
                    </a:lnTo>
                    <a:lnTo>
                      <a:pt x="212" y="979"/>
                    </a:lnTo>
                    <a:lnTo>
                      <a:pt x="212" y="965"/>
                    </a:lnTo>
                    <a:lnTo>
                      <a:pt x="226" y="951"/>
                    </a:lnTo>
                    <a:lnTo>
                      <a:pt x="226" y="937"/>
                    </a:lnTo>
                    <a:lnTo>
                      <a:pt x="241" y="922"/>
                    </a:lnTo>
                    <a:lnTo>
                      <a:pt x="241" y="894"/>
                    </a:lnTo>
                    <a:lnTo>
                      <a:pt x="255" y="880"/>
                    </a:lnTo>
                    <a:lnTo>
                      <a:pt x="255" y="851"/>
                    </a:lnTo>
                    <a:lnTo>
                      <a:pt x="283" y="809"/>
                    </a:lnTo>
                    <a:lnTo>
                      <a:pt x="297" y="781"/>
                    </a:lnTo>
                    <a:lnTo>
                      <a:pt x="297" y="766"/>
                    </a:lnTo>
                    <a:lnTo>
                      <a:pt x="312" y="738"/>
                    </a:lnTo>
                    <a:lnTo>
                      <a:pt x="312" y="710"/>
                    </a:lnTo>
                    <a:lnTo>
                      <a:pt x="326" y="695"/>
                    </a:lnTo>
                    <a:lnTo>
                      <a:pt x="326" y="667"/>
                    </a:lnTo>
                    <a:lnTo>
                      <a:pt x="340" y="653"/>
                    </a:lnTo>
                    <a:lnTo>
                      <a:pt x="340" y="639"/>
                    </a:lnTo>
                    <a:lnTo>
                      <a:pt x="354" y="610"/>
                    </a:lnTo>
                    <a:lnTo>
                      <a:pt x="354" y="596"/>
                    </a:lnTo>
                    <a:lnTo>
                      <a:pt x="368" y="568"/>
                    </a:lnTo>
                    <a:lnTo>
                      <a:pt x="368" y="554"/>
                    </a:lnTo>
                    <a:lnTo>
                      <a:pt x="368" y="539"/>
                    </a:lnTo>
                    <a:lnTo>
                      <a:pt x="368" y="525"/>
                    </a:lnTo>
                    <a:lnTo>
                      <a:pt x="368" y="511"/>
                    </a:lnTo>
                    <a:lnTo>
                      <a:pt x="368" y="497"/>
                    </a:lnTo>
                    <a:lnTo>
                      <a:pt x="368" y="454"/>
                    </a:lnTo>
                    <a:lnTo>
                      <a:pt x="368" y="426"/>
                    </a:lnTo>
                    <a:lnTo>
                      <a:pt x="382" y="383"/>
                    </a:lnTo>
                    <a:lnTo>
                      <a:pt x="382" y="355"/>
                    </a:lnTo>
                    <a:lnTo>
                      <a:pt x="382" y="341"/>
                    </a:lnTo>
                    <a:lnTo>
                      <a:pt x="382" y="298"/>
                    </a:lnTo>
                    <a:lnTo>
                      <a:pt x="453" y="312"/>
                    </a:lnTo>
                    <a:lnTo>
                      <a:pt x="468" y="270"/>
                    </a:lnTo>
                    <a:lnTo>
                      <a:pt x="482" y="256"/>
                    </a:lnTo>
                    <a:lnTo>
                      <a:pt x="482" y="242"/>
                    </a:lnTo>
                    <a:lnTo>
                      <a:pt x="482" y="227"/>
                    </a:lnTo>
                    <a:lnTo>
                      <a:pt x="510" y="156"/>
                    </a:lnTo>
                    <a:lnTo>
                      <a:pt x="510" y="142"/>
                    </a:lnTo>
                    <a:lnTo>
                      <a:pt x="524" y="128"/>
                    </a:lnTo>
                    <a:lnTo>
                      <a:pt x="524" y="114"/>
                    </a:lnTo>
                    <a:lnTo>
                      <a:pt x="538" y="114"/>
                    </a:lnTo>
                    <a:lnTo>
                      <a:pt x="538" y="100"/>
                    </a:lnTo>
                    <a:lnTo>
                      <a:pt x="553" y="57"/>
                    </a:lnTo>
                    <a:lnTo>
                      <a:pt x="567" y="29"/>
                    </a:lnTo>
                    <a:lnTo>
                      <a:pt x="581" y="0"/>
                    </a:lnTo>
                    <a:lnTo>
                      <a:pt x="581" y="15"/>
                    </a:lnTo>
                    <a:lnTo>
                      <a:pt x="595" y="29"/>
                    </a:lnTo>
                    <a:lnTo>
                      <a:pt x="609" y="29"/>
                    </a:lnTo>
                    <a:lnTo>
                      <a:pt x="624" y="57"/>
                    </a:lnTo>
                    <a:lnTo>
                      <a:pt x="638" y="71"/>
                    </a:lnTo>
                    <a:lnTo>
                      <a:pt x="666" y="86"/>
                    </a:lnTo>
                    <a:lnTo>
                      <a:pt x="680" y="100"/>
                    </a:lnTo>
                    <a:lnTo>
                      <a:pt x="694" y="114"/>
                    </a:lnTo>
                    <a:lnTo>
                      <a:pt x="709" y="128"/>
                    </a:lnTo>
                    <a:lnTo>
                      <a:pt x="723" y="128"/>
                    </a:lnTo>
                    <a:lnTo>
                      <a:pt x="723" y="142"/>
                    </a:lnTo>
                    <a:lnTo>
                      <a:pt x="723" y="156"/>
                    </a:lnTo>
                    <a:lnTo>
                      <a:pt x="737" y="171"/>
                    </a:lnTo>
                    <a:lnTo>
                      <a:pt x="751" y="185"/>
                    </a:lnTo>
                    <a:lnTo>
                      <a:pt x="751" y="199"/>
                    </a:lnTo>
                    <a:lnTo>
                      <a:pt x="765" y="199"/>
                    </a:lnTo>
                    <a:lnTo>
                      <a:pt x="765" y="213"/>
                    </a:lnTo>
                    <a:lnTo>
                      <a:pt x="794" y="227"/>
                    </a:lnTo>
                    <a:close/>
                  </a:path>
                </a:pathLst>
              </a:custGeom>
              <a:noFill/>
              <a:ln w="0" cap="flat">
                <a:solidFill>
                  <a:srgbClr val="000000"/>
                </a:solidFill>
                <a:prstDash val="solid"/>
                <a:round/>
                <a:headEnd/>
                <a:tailEnd/>
              </a:ln>
              <a:extLst>
                <a:ext uri="{909E8E84-426E-40DD-AFC4-6F175D3DCCD1}">
                  <a14:hiddenFill xmlns="" xmlns:a14="http://schemas.microsoft.com/office/drawing/2010/main">
                    <a:solidFill>
                      <a:srgbClr val="FFFFFF"/>
                    </a:solidFill>
                  </a14:hiddenFill>
                </a:ext>
              </a:extLst>
            </p:spPr>
            <p:txBody>
              <a:bodyPr/>
              <a:lstStyle/>
              <a:p>
                <a:endParaRPr lang="ja-JP" altLang="en-US"/>
              </a:p>
            </p:txBody>
          </p:sp>
          <p:sp>
            <p:nvSpPr>
              <p:cNvPr id="40085" name="Freeform 185"/>
              <p:cNvSpPr>
                <a:spLocks noChangeAspect="1"/>
              </p:cNvSpPr>
              <p:nvPr/>
            </p:nvSpPr>
            <p:spPr bwMode="auto">
              <a:xfrm>
                <a:off x="13468" y="7689"/>
                <a:ext cx="555" cy="397"/>
              </a:xfrm>
              <a:custGeom>
                <a:avLst/>
                <a:gdLst>
                  <a:gd name="T0" fmla="*/ 0 w 1205"/>
                  <a:gd name="T1" fmla="*/ 0 h 865"/>
                  <a:gd name="T2" fmla="*/ 0 w 1205"/>
                  <a:gd name="T3" fmla="*/ 0 h 865"/>
                  <a:gd name="T4" fmla="*/ 0 w 1205"/>
                  <a:gd name="T5" fmla="*/ 0 h 865"/>
                  <a:gd name="T6" fmla="*/ 0 w 1205"/>
                  <a:gd name="T7" fmla="*/ 0 h 865"/>
                  <a:gd name="T8" fmla="*/ 0 w 1205"/>
                  <a:gd name="T9" fmla="*/ 0 h 865"/>
                  <a:gd name="T10" fmla="*/ 0 w 1205"/>
                  <a:gd name="T11" fmla="*/ 0 h 865"/>
                  <a:gd name="T12" fmla="*/ 0 w 1205"/>
                  <a:gd name="T13" fmla="*/ 0 h 865"/>
                  <a:gd name="T14" fmla="*/ 0 w 1205"/>
                  <a:gd name="T15" fmla="*/ 0 h 865"/>
                  <a:gd name="T16" fmla="*/ 0 w 1205"/>
                  <a:gd name="T17" fmla="*/ 0 h 865"/>
                  <a:gd name="T18" fmla="*/ 0 w 1205"/>
                  <a:gd name="T19" fmla="*/ 0 h 865"/>
                  <a:gd name="T20" fmla="*/ 0 w 1205"/>
                  <a:gd name="T21" fmla="*/ 0 h 865"/>
                  <a:gd name="T22" fmla="*/ 0 w 1205"/>
                  <a:gd name="T23" fmla="*/ 0 h 865"/>
                  <a:gd name="T24" fmla="*/ 0 w 1205"/>
                  <a:gd name="T25" fmla="*/ 0 h 865"/>
                  <a:gd name="T26" fmla="*/ 0 w 1205"/>
                  <a:gd name="T27" fmla="*/ 0 h 865"/>
                  <a:gd name="T28" fmla="*/ 0 w 1205"/>
                  <a:gd name="T29" fmla="*/ 0 h 865"/>
                  <a:gd name="T30" fmla="*/ 0 w 1205"/>
                  <a:gd name="T31" fmla="*/ 0 h 865"/>
                  <a:gd name="T32" fmla="*/ 0 w 1205"/>
                  <a:gd name="T33" fmla="*/ 0 h 865"/>
                  <a:gd name="T34" fmla="*/ 0 w 1205"/>
                  <a:gd name="T35" fmla="*/ 0 h 865"/>
                  <a:gd name="T36" fmla="*/ 0 w 1205"/>
                  <a:gd name="T37" fmla="*/ 0 h 865"/>
                  <a:gd name="T38" fmla="*/ 0 w 1205"/>
                  <a:gd name="T39" fmla="*/ 0 h 865"/>
                  <a:gd name="T40" fmla="*/ 0 w 1205"/>
                  <a:gd name="T41" fmla="*/ 0 h 865"/>
                  <a:gd name="T42" fmla="*/ 0 w 1205"/>
                  <a:gd name="T43" fmla="*/ 0 h 865"/>
                  <a:gd name="T44" fmla="*/ 0 w 1205"/>
                  <a:gd name="T45" fmla="*/ 0 h 865"/>
                  <a:gd name="T46" fmla="*/ 0 w 1205"/>
                  <a:gd name="T47" fmla="*/ 0 h 865"/>
                  <a:gd name="T48" fmla="*/ 0 w 1205"/>
                  <a:gd name="T49" fmla="*/ 0 h 865"/>
                  <a:gd name="T50" fmla="*/ 0 w 1205"/>
                  <a:gd name="T51" fmla="*/ 0 h 865"/>
                  <a:gd name="T52" fmla="*/ 0 w 1205"/>
                  <a:gd name="T53" fmla="*/ 0 h 865"/>
                  <a:gd name="T54" fmla="*/ 0 w 1205"/>
                  <a:gd name="T55" fmla="*/ 0 h 865"/>
                  <a:gd name="T56" fmla="*/ 0 w 1205"/>
                  <a:gd name="T57" fmla="*/ 0 h 865"/>
                  <a:gd name="T58" fmla="*/ 0 w 1205"/>
                  <a:gd name="T59" fmla="*/ 0 h 865"/>
                  <a:gd name="T60" fmla="*/ 0 w 1205"/>
                  <a:gd name="T61" fmla="*/ 0 h 865"/>
                  <a:gd name="T62" fmla="*/ 0 w 1205"/>
                  <a:gd name="T63" fmla="*/ 0 h 865"/>
                  <a:gd name="T64" fmla="*/ 0 w 1205"/>
                  <a:gd name="T65" fmla="*/ 0 h 865"/>
                  <a:gd name="T66" fmla="*/ 0 w 1205"/>
                  <a:gd name="T67" fmla="*/ 0 h 865"/>
                  <a:gd name="T68" fmla="*/ 0 w 1205"/>
                  <a:gd name="T69" fmla="*/ 0 h 865"/>
                  <a:gd name="T70" fmla="*/ 0 w 1205"/>
                  <a:gd name="T71" fmla="*/ 0 h 865"/>
                  <a:gd name="T72" fmla="*/ 0 w 1205"/>
                  <a:gd name="T73" fmla="*/ 0 h 865"/>
                  <a:gd name="T74" fmla="*/ 0 w 1205"/>
                  <a:gd name="T75" fmla="*/ 0 h 865"/>
                  <a:gd name="T76" fmla="*/ 0 w 1205"/>
                  <a:gd name="T77" fmla="*/ 0 h 865"/>
                  <a:gd name="T78" fmla="*/ 0 w 1205"/>
                  <a:gd name="T79" fmla="*/ 0 h 865"/>
                  <a:gd name="T80" fmla="*/ 0 w 1205"/>
                  <a:gd name="T81" fmla="*/ 0 h 865"/>
                  <a:gd name="T82" fmla="*/ 0 w 1205"/>
                  <a:gd name="T83" fmla="*/ 0 h 865"/>
                  <a:gd name="T84" fmla="*/ 0 w 1205"/>
                  <a:gd name="T85" fmla="*/ 0 h 865"/>
                  <a:gd name="T86" fmla="*/ 0 w 1205"/>
                  <a:gd name="T87" fmla="*/ 0 h 865"/>
                  <a:gd name="T88" fmla="*/ 0 w 1205"/>
                  <a:gd name="T89" fmla="*/ 0 h 865"/>
                  <a:gd name="T90" fmla="*/ 0 w 1205"/>
                  <a:gd name="T91" fmla="*/ 0 h 865"/>
                  <a:gd name="T92" fmla="*/ 0 w 1205"/>
                  <a:gd name="T93" fmla="*/ 0 h 865"/>
                  <a:gd name="T94" fmla="*/ 0 w 1205"/>
                  <a:gd name="T95" fmla="*/ 0 h 865"/>
                  <a:gd name="T96" fmla="*/ 0 w 1205"/>
                  <a:gd name="T97" fmla="*/ 0 h 865"/>
                  <a:gd name="T98" fmla="*/ 0 w 1205"/>
                  <a:gd name="T99" fmla="*/ 0 h 865"/>
                  <a:gd name="T100" fmla="*/ 0 w 1205"/>
                  <a:gd name="T101" fmla="*/ 0 h 865"/>
                  <a:gd name="T102" fmla="*/ 0 w 1205"/>
                  <a:gd name="T103" fmla="*/ 0 h 865"/>
                  <a:gd name="T104" fmla="*/ 0 w 1205"/>
                  <a:gd name="T105" fmla="*/ 0 h 865"/>
                  <a:gd name="T106" fmla="*/ 0 w 1205"/>
                  <a:gd name="T107" fmla="*/ 0 h 865"/>
                  <a:gd name="T108" fmla="*/ 0 w 1205"/>
                  <a:gd name="T109" fmla="*/ 0 h 865"/>
                  <a:gd name="T110" fmla="*/ 0 w 1205"/>
                  <a:gd name="T111" fmla="*/ 0 h 86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205"/>
                  <a:gd name="T169" fmla="*/ 0 h 865"/>
                  <a:gd name="T170" fmla="*/ 1205 w 1205"/>
                  <a:gd name="T171" fmla="*/ 865 h 86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205" h="865">
                    <a:moveTo>
                      <a:pt x="652" y="99"/>
                    </a:moveTo>
                    <a:lnTo>
                      <a:pt x="666" y="113"/>
                    </a:lnTo>
                    <a:lnTo>
                      <a:pt x="680" y="113"/>
                    </a:lnTo>
                    <a:lnTo>
                      <a:pt x="695" y="113"/>
                    </a:lnTo>
                    <a:lnTo>
                      <a:pt x="709" y="113"/>
                    </a:lnTo>
                    <a:lnTo>
                      <a:pt x="723" y="113"/>
                    </a:lnTo>
                    <a:lnTo>
                      <a:pt x="737" y="113"/>
                    </a:lnTo>
                    <a:lnTo>
                      <a:pt x="751" y="128"/>
                    </a:lnTo>
                    <a:lnTo>
                      <a:pt x="765" y="128"/>
                    </a:lnTo>
                    <a:lnTo>
                      <a:pt x="794" y="128"/>
                    </a:lnTo>
                    <a:lnTo>
                      <a:pt x="808" y="128"/>
                    </a:lnTo>
                    <a:lnTo>
                      <a:pt x="822" y="128"/>
                    </a:lnTo>
                    <a:lnTo>
                      <a:pt x="836" y="128"/>
                    </a:lnTo>
                    <a:lnTo>
                      <a:pt x="851" y="128"/>
                    </a:lnTo>
                    <a:lnTo>
                      <a:pt x="851" y="142"/>
                    </a:lnTo>
                    <a:lnTo>
                      <a:pt x="865" y="142"/>
                    </a:lnTo>
                    <a:lnTo>
                      <a:pt x="879" y="142"/>
                    </a:lnTo>
                    <a:lnTo>
                      <a:pt x="907" y="156"/>
                    </a:lnTo>
                    <a:lnTo>
                      <a:pt x="936" y="170"/>
                    </a:lnTo>
                    <a:lnTo>
                      <a:pt x="950" y="170"/>
                    </a:lnTo>
                    <a:lnTo>
                      <a:pt x="964" y="184"/>
                    </a:lnTo>
                    <a:lnTo>
                      <a:pt x="978" y="184"/>
                    </a:lnTo>
                    <a:lnTo>
                      <a:pt x="992" y="198"/>
                    </a:lnTo>
                    <a:lnTo>
                      <a:pt x="1007" y="198"/>
                    </a:lnTo>
                    <a:lnTo>
                      <a:pt x="1021" y="198"/>
                    </a:lnTo>
                    <a:lnTo>
                      <a:pt x="1092" y="213"/>
                    </a:lnTo>
                    <a:lnTo>
                      <a:pt x="1092" y="227"/>
                    </a:lnTo>
                    <a:lnTo>
                      <a:pt x="1106" y="227"/>
                    </a:lnTo>
                    <a:lnTo>
                      <a:pt x="1134" y="227"/>
                    </a:lnTo>
                    <a:lnTo>
                      <a:pt x="1177" y="241"/>
                    </a:lnTo>
                    <a:lnTo>
                      <a:pt x="1205" y="241"/>
                    </a:lnTo>
                    <a:lnTo>
                      <a:pt x="1205" y="255"/>
                    </a:lnTo>
                    <a:lnTo>
                      <a:pt x="1205" y="284"/>
                    </a:lnTo>
                    <a:lnTo>
                      <a:pt x="1205" y="298"/>
                    </a:lnTo>
                    <a:lnTo>
                      <a:pt x="1191" y="312"/>
                    </a:lnTo>
                    <a:lnTo>
                      <a:pt x="1191" y="326"/>
                    </a:lnTo>
                    <a:lnTo>
                      <a:pt x="1205" y="326"/>
                    </a:lnTo>
                    <a:lnTo>
                      <a:pt x="1205" y="340"/>
                    </a:lnTo>
                    <a:lnTo>
                      <a:pt x="1205" y="355"/>
                    </a:lnTo>
                    <a:lnTo>
                      <a:pt x="1191" y="369"/>
                    </a:lnTo>
                    <a:lnTo>
                      <a:pt x="1191" y="383"/>
                    </a:lnTo>
                    <a:lnTo>
                      <a:pt x="1191" y="397"/>
                    </a:lnTo>
                    <a:lnTo>
                      <a:pt x="1191" y="411"/>
                    </a:lnTo>
                    <a:lnTo>
                      <a:pt x="1177" y="411"/>
                    </a:lnTo>
                    <a:lnTo>
                      <a:pt x="1177" y="425"/>
                    </a:lnTo>
                    <a:lnTo>
                      <a:pt x="1177" y="440"/>
                    </a:lnTo>
                    <a:lnTo>
                      <a:pt x="1177" y="454"/>
                    </a:lnTo>
                    <a:lnTo>
                      <a:pt x="1177" y="468"/>
                    </a:lnTo>
                    <a:lnTo>
                      <a:pt x="1163" y="468"/>
                    </a:lnTo>
                    <a:lnTo>
                      <a:pt x="1163" y="482"/>
                    </a:lnTo>
                    <a:lnTo>
                      <a:pt x="1163" y="511"/>
                    </a:lnTo>
                    <a:lnTo>
                      <a:pt x="1163" y="539"/>
                    </a:lnTo>
                    <a:lnTo>
                      <a:pt x="1163" y="553"/>
                    </a:lnTo>
                    <a:lnTo>
                      <a:pt x="1163" y="567"/>
                    </a:lnTo>
                    <a:lnTo>
                      <a:pt x="1163" y="581"/>
                    </a:lnTo>
                    <a:lnTo>
                      <a:pt x="1163" y="596"/>
                    </a:lnTo>
                    <a:lnTo>
                      <a:pt x="1163" y="610"/>
                    </a:lnTo>
                    <a:lnTo>
                      <a:pt x="1148" y="610"/>
                    </a:lnTo>
                    <a:lnTo>
                      <a:pt x="1148" y="624"/>
                    </a:lnTo>
                    <a:lnTo>
                      <a:pt x="1148" y="638"/>
                    </a:lnTo>
                    <a:lnTo>
                      <a:pt x="1163" y="652"/>
                    </a:lnTo>
                    <a:lnTo>
                      <a:pt x="1163" y="667"/>
                    </a:lnTo>
                    <a:lnTo>
                      <a:pt x="1163" y="695"/>
                    </a:lnTo>
                    <a:lnTo>
                      <a:pt x="1134" y="695"/>
                    </a:lnTo>
                    <a:lnTo>
                      <a:pt x="1106" y="695"/>
                    </a:lnTo>
                    <a:lnTo>
                      <a:pt x="1077" y="695"/>
                    </a:lnTo>
                    <a:lnTo>
                      <a:pt x="1063" y="695"/>
                    </a:lnTo>
                    <a:lnTo>
                      <a:pt x="1049" y="695"/>
                    </a:lnTo>
                    <a:lnTo>
                      <a:pt x="1035" y="695"/>
                    </a:lnTo>
                    <a:lnTo>
                      <a:pt x="992" y="695"/>
                    </a:lnTo>
                    <a:lnTo>
                      <a:pt x="992" y="752"/>
                    </a:lnTo>
                    <a:lnTo>
                      <a:pt x="992" y="794"/>
                    </a:lnTo>
                    <a:lnTo>
                      <a:pt x="978" y="823"/>
                    </a:lnTo>
                    <a:lnTo>
                      <a:pt x="978" y="851"/>
                    </a:lnTo>
                    <a:lnTo>
                      <a:pt x="978" y="865"/>
                    </a:lnTo>
                    <a:lnTo>
                      <a:pt x="964" y="865"/>
                    </a:lnTo>
                    <a:lnTo>
                      <a:pt x="950" y="865"/>
                    </a:lnTo>
                    <a:lnTo>
                      <a:pt x="936" y="865"/>
                    </a:lnTo>
                    <a:lnTo>
                      <a:pt x="921" y="851"/>
                    </a:lnTo>
                    <a:lnTo>
                      <a:pt x="907" y="851"/>
                    </a:lnTo>
                    <a:lnTo>
                      <a:pt x="893" y="851"/>
                    </a:lnTo>
                    <a:lnTo>
                      <a:pt x="879" y="851"/>
                    </a:lnTo>
                    <a:lnTo>
                      <a:pt x="865" y="851"/>
                    </a:lnTo>
                    <a:lnTo>
                      <a:pt x="851" y="851"/>
                    </a:lnTo>
                    <a:lnTo>
                      <a:pt x="836" y="851"/>
                    </a:lnTo>
                    <a:lnTo>
                      <a:pt x="822" y="851"/>
                    </a:lnTo>
                    <a:lnTo>
                      <a:pt x="808" y="851"/>
                    </a:lnTo>
                    <a:lnTo>
                      <a:pt x="794" y="851"/>
                    </a:lnTo>
                    <a:lnTo>
                      <a:pt x="765" y="837"/>
                    </a:lnTo>
                    <a:lnTo>
                      <a:pt x="751" y="837"/>
                    </a:lnTo>
                    <a:lnTo>
                      <a:pt x="737" y="837"/>
                    </a:lnTo>
                    <a:lnTo>
                      <a:pt x="723" y="837"/>
                    </a:lnTo>
                    <a:lnTo>
                      <a:pt x="695" y="837"/>
                    </a:lnTo>
                    <a:lnTo>
                      <a:pt x="680" y="837"/>
                    </a:lnTo>
                    <a:lnTo>
                      <a:pt x="666" y="837"/>
                    </a:lnTo>
                    <a:lnTo>
                      <a:pt x="652" y="823"/>
                    </a:lnTo>
                    <a:lnTo>
                      <a:pt x="638" y="823"/>
                    </a:lnTo>
                    <a:lnTo>
                      <a:pt x="624" y="823"/>
                    </a:lnTo>
                    <a:lnTo>
                      <a:pt x="595" y="823"/>
                    </a:lnTo>
                    <a:lnTo>
                      <a:pt x="581" y="823"/>
                    </a:lnTo>
                    <a:lnTo>
                      <a:pt x="567" y="823"/>
                    </a:lnTo>
                    <a:lnTo>
                      <a:pt x="553" y="823"/>
                    </a:lnTo>
                    <a:lnTo>
                      <a:pt x="510" y="823"/>
                    </a:lnTo>
                    <a:lnTo>
                      <a:pt x="510" y="808"/>
                    </a:lnTo>
                    <a:lnTo>
                      <a:pt x="496" y="808"/>
                    </a:lnTo>
                    <a:lnTo>
                      <a:pt x="496" y="823"/>
                    </a:lnTo>
                    <a:lnTo>
                      <a:pt x="496" y="808"/>
                    </a:lnTo>
                    <a:lnTo>
                      <a:pt x="482" y="808"/>
                    </a:lnTo>
                    <a:lnTo>
                      <a:pt x="468" y="808"/>
                    </a:lnTo>
                    <a:lnTo>
                      <a:pt x="453" y="808"/>
                    </a:lnTo>
                    <a:lnTo>
                      <a:pt x="439" y="808"/>
                    </a:lnTo>
                    <a:lnTo>
                      <a:pt x="425" y="808"/>
                    </a:lnTo>
                    <a:lnTo>
                      <a:pt x="411" y="808"/>
                    </a:lnTo>
                    <a:lnTo>
                      <a:pt x="397" y="808"/>
                    </a:lnTo>
                    <a:lnTo>
                      <a:pt x="382" y="808"/>
                    </a:lnTo>
                    <a:lnTo>
                      <a:pt x="340" y="808"/>
                    </a:lnTo>
                    <a:lnTo>
                      <a:pt x="326" y="808"/>
                    </a:lnTo>
                    <a:lnTo>
                      <a:pt x="326" y="794"/>
                    </a:lnTo>
                    <a:lnTo>
                      <a:pt x="312" y="794"/>
                    </a:lnTo>
                    <a:lnTo>
                      <a:pt x="297" y="794"/>
                    </a:lnTo>
                    <a:lnTo>
                      <a:pt x="283" y="794"/>
                    </a:lnTo>
                    <a:lnTo>
                      <a:pt x="269" y="794"/>
                    </a:lnTo>
                    <a:lnTo>
                      <a:pt x="241" y="808"/>
                    </a:lnTo>
                    <a:lnTo>
                      <a:pt x="226" y="808"/>
                    </a:lnTo>
                    <a:lnTo>
                      <a:pt x="198" y="808"/>
                    </a:lnTo>
                    <a:lnTo>
                      <a:pt x="184" y="808"/>
                    </a:lnTo>
                    <a:lnTo>
                      <a:pt x="141" y="808"/>
                    </a:lnTo>
                    <a:lnTo>
                      <a:pt x="127" y="808"/>
                    </a:lnTo>
                    <a:lnTo>
                      <a:pt x="113" y="808"/>
                    </a:lnTo>
                    <a:lnTo>
                      <a:pt x="99" y="808"/>
                    </a:lnTo>
                    <a:lnTo>
                      <a:pt x="85" y="808"/>
                    </a:lnTo>
                    <a:lnTo>
                      <a:pt x="70" y="808"/>
                    </a:lnTo>
                    <a:lnTo>
                      <a:pt x="56" y="808"/>
                    </a:lnTo>
                    <a:lnTo>
                      <a:pt x="42" y="808"/>
                    </a:lnTo>
                    <a:lnTo>
                      <a:pt x="28" y="808"/>
                    </a:lnTo>
                    <a:lnTo>
                      <a:pt x="14" y="808"/>
                    </a:lnTo>
                    <a:lnTo>
                      <a:pt x="0" y="808"/>
                    </a:lnTo>
                    <a:lnTo>
                      <a:pt x="0" y="794"/>
                    </a:lnTo>
                    <a:lnTo>
                      <a:pt x="0" y="780"/>
                    </a:lnTo>
                    <a:lnTo>
                      <a:pt x="14" y="780"/>
                    </a:lnTo>
                    <a:lnTo>
                      <a:pt x="14" y="752"/>
                    </a:lnTo>
                    <a:lnTo>
                      <a:pt x="14" y="737"/>
                    </a:lnTo>
                    <a:lnTo>
                      <a:pt x="28" y="737"/>
                    </a:lnTo>
                    <a:lnTo>
                      <a:pt x="28" y="723"/>
                    </a:lnTo>
                    <a:lnTo>
                      <a:pt x="42" y="681"/>
                    </a:lnTo>
                    <a:lnTo>
                      <a:pt x="42" y="638"/>
                    </a:lnTo>
                    <a:lnTo>
                      <a:pt x="70" y="567"/>
                    </a:lnTo>
                    <a:lnTo>
                      <a:pt x="70" y="553"/>
                    </a:lnTo>
                    <a:lnTo>
                      <a:pt x="85" y="539"/>
                    </a:lnTo>
                    <a:lnTo>
                      <a:pt x="85" y="525"/>
                    </a:lnTo>
                    <a:lnTo>
                      <a:pt x="85" y="511"/>
                    </a:lnTo>
                    <a:lnTo>
                      <a:pt x="99" y="496"/>
                    </a:lnTo>
                    <a:lnTo>
                      <a:pt x="99" y="468"/>
                    </a:lnTo>
                    <a:lnTo>
                      <a:pt x="99" y="454"/>
                    </a:lnTo>
                    <a:lnTo>
                      <a:pt x="99" y="440"/>
                    </a:lnTo>
                    <a:lnTo>
                      <a:pt x="113" y="425"/>
                    </a:lnTo>
                    <a:lnTo>
                      <a:pt x="99" y="425"/>
                    </a:lnTo>
                    <a:lnTo>
                      <a:pt x="113" y="411"/>
                    </a:lnTo>
                    <a:lnTo>
                      <a:pt x="141" y="298"/>
                    </a:lnTo>
                    <a:lnTo>
                      <a:pt x="141" y="284"/>
                    </a:lnTo>
                    <a:lnTo>
                      <a:pt x="141" y="269"/>
                    </a:lnTo>
                    <a:lnTo>
                      <a:pt x="141" y="255"/>
                    </a:lnTo>
                    <a:lnTo>
                      <a:pt x="141" y="241"/>
                    </a:lnTo>
                    <a:lnTo>
                      <a:pt x="141" y="227"/>
                    </a:lnTo>
                    <a:lnTo>
                      <a:pt x="141" y="213"/>
                    </a:lnTo>
                    <a:lnTo>
                      <a:pt x="141" y="198"/>
                    </a:lnTo>
                    <a:lnTo>
                      <a:pt x="141" y="184"/>
                    </a:lnTo>
                    <a:lnTo>
                      <a:pt x="141" y="170"/>
                    </a:lnTo>
                    <a:lnTo>
                      <a:pt x="141" y="156"/>
                    </a:lnTo>
                    <a:lnTo>
                      <a:pt x="141" y="142"/>
                    </a:lnTo>
                    <a:lnTo>
                      <a:pt x="141" y="128"/>
                    </a:lnTo>
                    <a:lnTo>
                      <a:pt x="141" y="113"/>
                    </a:lnTo>
                    <a:lnTo>
                      <a:pt x="141" y="99"/>
                    </a:lnTo>
                    <a:lnTo>
                      <a:pt x="241" y="99"/>
                    </a:lnTo>
                    <a:lnTo>
                      <a:pt x="255" y="99"/>
                    </a:lnTo>
                    <a:lnTo>
                      <a:pt x="269" y="99"/>
                    </a:lnTo>
                    <a:lnTo>
                      <a:pt x="312" y="99"/>
                    </a:lnTo>
                    <a:lnTo>
                      <a:pt x="326" y="99"/>
                    </a:lnTo>
                    <a:lnTo>
                      <a:pt x="340" y="99"/>
                    </a:lnTo>
                    <a:lnTo>
                      <a:pt x="354" y="99"/>
                    </a:lnTo>
                    <a:lnTo>
                      <a:pt x="368" y="113"/>
                    </a:lnTo>
                    <a:lnTo>
                      <a:pt x="368" y="99"/>
                    </a:lnTo>
                    <a:lnTo>
                      <a:pt x="368" y="85"/>
                    </a:lnTo>
                    <a:lnTo>
                      <a:pt x="368" y="71"/>
                    </a:lnTo>
                    <a:lnTo>
                      <a:pt x="354" y="71"/>
                    </a:lnTo>
                    <a:lnTo>
                      <a:pt x="368" y="57"/>
                    </a:lnTo>
                    <a:lnTo>
                      <a:pt x="368" y="0"/>
                    </a:lnTo>
                    <a:lnTo>
                      <a:pt x="368" y="14"/>
                    </a:lnTo>
                    <a:lnTo>
                      <a:pt x="382" y="28"/>
                    </a:lnTo>
                    <a:lnTo>
                      <a:pt x="411" y="57"/>
                    </a:lnTo>
                    <a:lnTo>
                      <a:pt x="411" y="71"/>
                    </a:lnTo>
                    <a:lnTo>
                      <a:pt x="524" y="85"/>
                    </a:lnTo>
                    <a:lnTo>
                      <a:pt x="567" y="99"/>
                    </a:lnTo>
                    <a:lnTo>
                      <a:pt x="581" y="99"/>
                    </a:lnTo>
                    <a:lnTo>
                      <a:pt x="595" y="99"/>
                    </a:lnTo>
                    <a:lnTo>
                      <a:pt x="624" y="99"/>
                    </a:lnTo>
                    <a:lnTo>
                      <a:pt x="652" y="99"/>
                    </a:lnTo>
                    <a:close/>
                  </a:path>
                </a:pathLst>
              </a:custGeom>
              <a:noFill/>
              <a:ln w="0" cap="flat">
                <a:solidFill>
                  <a:srgbClr val="000000"/>
                </a:solidFill>
                <a:prstDash val="solid"/>
                <a:round/>
                <a:headEnd/>
                <a:tailEnd/>
              </a:ln>
              <a:extLst>
                <a:ext uri="{909E8E84-426E-40DD-AFC4-6F175D3DCCD1}">
                  <a14:hiddenFill xmlns="" xmlns:a14="http://schemas.microsoft.com/office/drawing/2010/main">
                    <a:solidFill>
                      <a:srgbClr val="FFFFFF"/>
                    </a:solidFill>
                  </a14:hiddenFill>
                </a:ext>
              </a:extLst>
            </p:spPr>
            <p:txBody>
              <a:bodyPr/>
              <a:lstStyle/>
              <a:p>
                <a:endParaRPr lang="ja-JP" altLang="en-US"/>
              </a:p>
            </p:txBody>
          </p:sp>
          <p:sp>
            <p:nvSpPr>
              <p:cNvPr id="40086" name="Freeform 186" descr="20%"/>
              <p:cNvSpPr>
                <a:spLocks noChangeAspect="1"/>
              </p:cNvSpPr>
              <p:nvPr/>
            </p:nvSpPr>
            <p:spPr bwMode="auto">
              <a:xfrm>
                <a:off x="12998" y="5963"/>
                <a:ext cx="979" cy="990"/>
              </a:xfrm>
              <a:custGeom>
                <a:avLst/>
                <a:gdLst>
                  <a:gd name="T0" fmla="*/ 0 w 2128"/>
                  <a:gd name="T1" fmla="*/ 0 h 2156"/>
                  <a:gd name="T2" fmla="*/ 0 w 2128"/>
                  <a:gd name="T3" fmla="*/ 0 h 2156"/>
                  <a:gd name="T4" fmla="*/ 0 w 2128"/>
                  <a:gd name="T5" fmla="*/ 0 h 2156"/>
                  <a:gd name="T6" fmla="*/ 0 w 2128"/>
                  <a:gd name="T7" fmla="*/ 0 h 2156"/>
                  <a:gd name="T8" fmla="*/ 0 w 2128"/>
                  <a:gd name="T9" fmla="*/ 0 h 2156"/>
                  <a:gd name="T10" fmla="*/ 0 w 2128"/>
                  <a:gd name="T11" fmla="*/ 0 h 2156"/>
                  <a:gd name="T12" fmla="*/ 0 w 2128"/>
                  <a:gd name="T13" fmla="*/ 0 h 2156"/>
                  <a:gd name="T14" fmla="*/ 0 w 2128"/>
                  <a:gd name="T15" fmla="*/ 0 h 2156"/>
                  <a:gd name="T16" fmla="*/ 0 w 2128"/>
                  <a:gd name="T17" fmla="*/ 0 h 2156"/>
                  <a:gd name="T18" fmla="*/ 0 w 2128"/>
                  <a:gd name="T19" fmla="*/ 0 h 2156"/>
                  <a:gd name="T20" fmla="*/ 0 w 2128"/>
                  <a:gd name="T21" fmla="*/ 0 h 2156"/>
                  <a:gd name="T22" fmla="*/ 0 w 2128"/>
                  <a:gd name="T23" fmla="*/ 0 h 2156"/>
                  <a:gd name="T24" fmla="*/ 0 w 2128"/>
                  <a:gd name="T25" fmla="*/ 0 h 2156"/>
                  <a:gd name="T26" fmla="*/ 0 w 2128"/>
                  <a:gd name="T27" fmla="*/ 0 h 2156"/>
                  <a:gd name="T28" fmla="*/ 0 w 2128"/>
                  <a:gd name="T29" fmla="*/ 0 h 2156"/>
                  <a:gd name="T30" fmla="*/ 0 w 2128"/>
                  <a:gd name="T31" fmla="*/ 0 h 2156"/>
                  <a:gd name="T32" fmla="*/ 0 w 2128"/>
                  <a:gd name="T33" fmla="*/ 0 h 2156"/>
                  <a:gd name="T34" fmla="*/ 0 w 2128"/>
                  <a:gd name="T35" fmla="*/ 0 h 2156"/>
                  <a:gd name="T36" fmla="*/ 0 w 2128"/>
                  <a:gd name="T37" fmla="*/ 0 h 2156"/>
                  <a:gd name="T38" fmla="*/ 0 w 2128"/>
                  <a:gd name="T39" fmla="*/ 0 h 2156"/>
                  <a:gd name="T40" fmla="*/ 0 w 2128"/>
                  <a:gd name="T41" fmla="*/ 0 h 2156"/>
                  <a:gd name="T42" fmla="*/ 0 w 2128"/>
                  <a:gd name="T43" fmla="*/ 0 h 2156"/>
                  <a:gd name="T44" fmla="*/ 0 w 2128"/>
                  <a:gd name="T45" fmla="*/ 0 h 2156"/>
                  <a:gd name="T46" fmla="*/ 0 w 2128"/>
                  <a:gd name="T47" fmla="*/ 0 h 2156"/>
                  <a:gd name="T48" fmla="*/ 0 w 2128"/>
                  <a:gd name="T49" fmla="*/ 0 h 2156"/>
                  <a:gd name="T50" fmla="*/ 0 w 2128"/>
                  <a:gd name="T51" fmla="*/ 0 h 2156"/>
                  <a:gd name="T52" fmla="*/ 0 w 2128"/>
                  <a:gd name="T53" fmla="*/ 0 h 2156"/>
                  <a:gd name="T54" fmla="*/ 0 w 2128"/>
                  <a:gd name="T55" fmla="*/ 0 h 2156"/>
                  <a:gd name="T56" fmla="*/ 0 w 2128"/>
                  <a:gd name="T57" fmla="*/ 0 h 2156"/>
                  <a:gd name="T58" fmla="*/ 0 w 2128"/>
                  <a:gd name="T59" fmla="*/ 0 h 2156"/>
                  <a:gd name="T60" fmla="*/ 0 w 2128"/>
                  <a:gd name="T61" fmla="*/ 0 h 2156"/>
                  <a:gd name="T62" fmla="*/ 0 w 2128"/>
                  <a:gd name="T63" fmla="*/ 0 h 2156"/>
                  <a:gd name="T64" fmla="*/ 0 w 2128"/>
                  <a:gd name="T65" fmla="*/ 0 h 2156"/>
                  <a:gd name="T66" fmla="*/ 0 w 2128"/>
                  <a:gd name="T67" fmla="*/ 0 h 2156"/>
                  <a:gd name="T68" fmla="*/ 0 w 2128"/>
                  <a:gd name="T69" fmla="*/ 0 h 2156"/>
                  <a:gd name="T70" fmla="*/ 0 w 2128"/>
                  <a:gd name="T71" fmla="*/ 0 h 2156"/>
                  <a:gd name="T72" fmla="*/ 0 w 2128"/>
                  <a:gd name="T73" fmla="*/ 0 h 2156"/>
                  <a:gd name="T74" fmla="*/ 0 w 2128"/>
                  <a:gd name="T75" fmla="*/ 0 h 2156"/>
                  <a:gd name="T76" fmla="*/ 0 w 2128"/>
                  <a:gd name="T77" fmla="*/ 0 h 2156"/>
                  <a:gd name="T78" fmla="*/ 0 w 2128"/>
                  <a:gd name="T79" fmla="*/ 0 h 2156"/>
                  <a:gd name="T80" fmla="*/ 0 w 2128"/>
                  <a:gd name="T81" fmla="*/ 0 h 2156"/>
                  <a:gd name="T82" fmla="*/ 0 w 2128"/>
                  <a:gd name="T83" fmla="*/ 0 h 2156"/>
                  <a:gd name="T84" fmla="*/ 0 w 2128"/>
                  <a:gd name="T85" fmla="*/ 0 h 2156"/>
                  <a:gd name="T86" fmla="*/ 0 w 2128"/>
                  <a:gd name="T87" fmla="*/ 0 h 2156"/>
                  <a:gd name="T88" fmla="*/ 0 w 2128"/>
                  <a:gd name="T89" fmla="*/ 0 h 2156"/>
                  <a:gd name="T90" fmla="*/ 0 w 2128"/>
                  <a:gd name="T91" fmla="*/ 0 h 2156"/>
                  <a:gd name="T92" fmla="*/ 0 w 2128"/>
                  <a:gd name="T93" fmla="*/ 0 h 2156"/>
                  <a:gd name="T94" fmla="*/ 0 w 2128"/>
                  <a:gd name="T95" fmla="*/ 0 h 2156"/>
                  <a:gd name="T96" fmla="*/ 0 w 2128"/>
                  <a:gd name="T97" fmla="*/ 0 h 2156"/>
                  <a:gd name="T98" fmla="*/ 0 w 2128"/>
                  <a:gd name="T99" fmla="*/ 0 h 2156"/>
                  <a:gd name="T100" fmla="*/ 0 w 2128"/>
                  <a:gd name="T101" fmla="*/ 0 h 2156"/>
                  <a:gd name="T102" fmla="*/ 0 w 2128"/>
                  <a:gd name="T103" fmla="*/ 0 h 2156"/>
                  <a:gd name="T104" fmla="*/ 0 w 2128"/>
                  <a:gd name="T105" fmla="*/ 0 h 2156"/>
                  <a:gd name="T106" fmla="*/ 0 w 2128"/>
                  <a:gd name="T107" fmla="*/ 0 h 2156"/>
                  <a:gd name="T108" fmla="*/ 0 w 2128"/>
                  <a:gd name="T109" fmla="*/ 0 h 2156"/>
                  <a:gd name="T110" fmla="*/ 0 w 2128"/>
                  <a:gd name="T111" fmla="*/ 0 h 2156"/>
                  <a:gd name="T112" fmla="*/ 0 w 2128"/>
                  <a:gd name="T113" fmla="*/ 0 h 2156"/>
                  <a:gd name="T114" fmla="*/ 0 w 2128"/>
                  <a:gd name="T115" fmla="*/ 0 h 2156"/>
                  <a:gd name="T116" fmla="*/ 0 w 2128"/>
                  <a:gd name="T117" fmla="*/ 0 h 2156"/>
                  <a:gd name="T118" fmla="*/ 0 w 2128"/>
                  <a:gd name="T119" fmla="*/ 0 h 215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2128"/>
                  <a:gd name="T181" fmla="*/ 0 h 2156"/>
                  <a:gd name="T182" fmla="*/ 2128 w 2128"/>
                  <a:gd name="T183" fmla="*/ 2156 h 215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2128" h="2156">
                    <a:moveTo>
                      <a:pt x="1660" y="28"/>
                    </a:moveTo>
                    <a:lnTo>
                      <a:pt x="1674" y="28"/>
                    </a:lnTo>
                    <a:lnTo>
                      <a:pt x="1688" y="28"/>
                    </a:lnTo>
                    <a:lnTo>
                      <a:pt x="1702" y="28"/>
                    </a:lnTo>
                    <a:lnTo>
                      <a:pt x="1717" y="14"/>
                    </a:lnTo>
                    <a:lnTo>
                      <a:pt x="1731" y="14"/>
                    </a:lnTo>
                    <a:lnTo>
                      <a:pt x="1731" y="28"/>
                    </a:lnTo>
                    <a:lnTo>
                      <a:pt x="1745" y="28"/>
                    </a:lnTo>
                    <a:lnTo>
                      <a:pt x="1759" y="28"/>
                    </a:lnTo>
                    <a:lnTo>
                      <a:pt x="1759" y="43"/>
                    </a:lnTo>
                    <a:lnTo>
                      <a:pt x="1773" y="57"/>
                    </a:lnTo>
                    <a:lnTo>
                      <a:pt x="1787" y="57"/>
                    </a:lnTo>
                    <a:lnTo>
                      <a:pt x="1787" y="71"/>
                    </a:lnTo>
                    <a:lnTo>
                      <a:pt x="1802" y="71"/>
                    </a:lnTo>
                    <a:lnTo>
                      <a:pt x="1802" y="85"/>
                    </a:lnTo>
                    <a:lnTo>
                      <a:pt x="1802" y="99"/>
                    </a:lnTo>
                    <a:lnTo>
                      <a:pt x="1802" y="113"/>
                    </a:lnTo>
                    <a:lnTo>
                      <a:pt x="1802" y="128"/>
                    </a:lnTo>
                    <a:lnTo>
                      <a:pt x="1816" y="128"/>
                    </a:lnTo>
                    <a:lnTo>
                      <a:pt x="1802" y="142"/>
                    </a:lnTo>
                    <a:lnTo>
                      <a:pt x="1802" y="156"/>
                    </a:lnTo>
                    <a:lnTo>
                      <a:pt x="1802" y="170"/>
                    </a:lnTo>
                    <a:lnTo>
                      <a:pt x="1802" y="184"/>
                    </a:lnTo>
                    <a:lnTo>
                      <a:pt x="1802" y="199"/>
                    </a:lnTo>
                    <a:lnTo>
                      <a:pt x="1802" y="213"/>
                    </a:lnTo>
                    <a:lnTo>
                      <a:pt x="1802" y="227"/>
                    </a:lnTo>
                    <a:lnTo>
                      <a:pt x="1802" y="241"/>
                    </a:lnTo>
                    <a:lnTo>
                      <a:pt x="1787" y="241"/>
                    </a:lnTo>
                    <a:lnTo>
                      <a:pt x="1787" y="255"/>
                    </a:lnTo>
                    <a:lnTo>
                      <a:pt x="1787" y="270"/>
                    </a:lnTo>
                    <a:lnTo>
                      <a:pt x="1787" y="284"/>
                    </a:lnTo>
                    <a:lnTo>
                      <a:pt x="1773" y="284"/>
                    </a:lnTo>
                    <a:lnTo>
                      <a:pt x="1773" y="298"/>
                    </a:lnTo>
                    <a:lnTo>
                      <a:pt x="1773" y="312"/>
                    </a:lnTo>
                    <a:lnTo>
                      <a:pt x="1773" y="326"/>
                    </a:lnTo>
                    <a:lnTo>
                      <a:pt x="1759" y="326"/>
                    </a:lnTo>
                    <a:lnTo>
                      <a:pt x="1759" y="340"/>
                    </a:lnTo>
                    <a:lnTo>
                      <a:pt x="1773" y="355"/>
                    </a:lnTo>
                    <a:lnTo>
                      <a:pt x="1773" y="369"/>
                    </a:lnTo>
                    <a:lnTo>
                      <a:pt x="1773" y="383"/>
                    </a:lnTo>
                    <a:lnTo>
                      <a:pt x="1773" y="397"/>
                    </a:lnTo>
                    <a:lnTo>
                      <a:pt x="1773" y="411"/>
                    </a:lnTo>
                    <a:lnTo>
                      <a:pt x="1773" y="426"/>
                    </a:lnTo>
                    <a:lnTo>
                      <a:pt x="1773" y="440"/>
                    </a:lnTo>
                    <a:lnTo>
                      <a:pt x="1773" y="454"/>
                    </a:lnTo>
                    <a:lnTo>
                      <a:pt x="1787" y="454"/>
                    </a:lnTo>
                    <a:lnTo>
                      <a:pt x="1787" y="468"/>
                    </a:lnTo>
                    <a:lnTo>
                      <a:pt x="1787" y="482"/>
                    </a:lnTo>
                    <a:lnTo>
                      <a:pt x="1802" y="496"/>
                    </a:lnTo>
                    <a:lnTo>
                      <a:pt x="1816" y="496"/>
                    </a:lnTo>
                    <a:lnTo>
                      <a:pt x="1816" y="511"/>
                    </a:lnTo>
                    <a:lnTo>
                      <a:pt x="1830" y="525"/>
                    </a:lnTo>
                    <a:lnTo>
                      <a:pt x="1929" y="525"/>
                    </a:lnTo>
                    <a:lnTo>
                      <a:pt x="1972" y="525"/>
                    </a:lnTo>
                    <a:lnTo>
                      <a:pt x="1958" y="539"/>
                    </a:lnTo>
                    <a:lnTo>
                      <a:pt x="1958" y="553"/>
                    </a:lnTo>
                    <a:lnTo>
                      <a:pt x="1958" y="567"/>
                    </a:lnTo>
                    <a:lnTo>
                      <a:pt x="1958" y="582"/>
                    </a:lnTo>
                    <a:lnTo>
                      <a:pt x="1943" y="582"/>
                    </a:lnTo>
                    <a:lnTo>
                      <a:pt x="1929" y="582"/>
                    </a:lnTo>
                    <a:lnTo>
                      <a:pt x="1901" y="567"/>
                    </a:lnTo>
                    <a:lnTo>
                      <a:pt x="1887" y="567"/>
                    </a:lnTo>
                    <a:lnTo>
                      <a:pt x="1887" y="582"/>
                    </a:lnTo>
                    <a:lnTo>
                      <a:pt x="1901" y="582"/>
                    </a:lnTo>
                    <a:lnTo>
                      <a:pt x="1915" y="596"/>
                    </a:lnTo>
                    <a:lnTo>
                      <a:pt x="1929" y="596"/>
                    </a:lnTo>
                    <a:lnTo>
                      <a:pt x="1943" y="596"/>
                    </a:lnTo>
                    <a:lnTo>
                      <a:pt x="1958" y="596"/>
                    </a:lnTo>
                    <a:lnTo>
                      <a:pt x="1972" y="596"/>
                    </a:lnTo>
                    <a:lnTo>
                      <a:pt x="1972" y="582"/>
                    </a:lnTo>
                    <a:lnTo>
                      <a:pt x="1986" y="582"/>
                    </a:lnTo>
                    <a:lnTo>
                      <a:pt x="1986" y="567"/>
                    </a:lnTo>
                    <a:lnTo>
                      <a:pt x="1986" y="553"/>
                    </a:lnTo>
                    <a:lnTo>
                      <a:pt x="2000" y="539"/>
                    </a:lnTo>
                    <a:lnTo>
                      <a:pt x="2014" y="539"/>
                    </a:lnTo>
                    <a:lnTo>
                      <a:pt x="2029" y="539"/>
                    </a:lnTo>
                    <a:lnTo>
                      <a:pt x="2029" y="553"/>
                    </a:lnTo>
                    <a:lnTo>
                      <a:pt x="2043" y="553"/>
                    </a:lnTo>
                    <a:lnTo>
                      <a:pt x="2057" y="553"/>
                    </a:lnTo>
                    <a:lnTo>
                      <a:pt x="2071" y="567"/>
                    </a:lnTo>
                    <a:lnTo>
                      <a:pt x="2071" y="582"/>
                    </a:lnTo>
                    <a:lnTo>
                      <a:pt x="2085" y="582"/>
                    </a:lnTo>
                    <a:lnTo>
                      <a:pt x="2085" y="596"/>
                    </a:lnTo>
                    <a:lnTo>
                      <a:pt x="2114" y="638"/>
                    </a:lnTo>
                    <a:lnTo>
                      <a:pt x="2128" y="652"/>
                    </a:lnTo>
                    <a:lnTo>
                      <a:pt x="2114" y="667"/>
                    </a:lnTo>
                    <a:lnTo>
                      <a:pt x="2099" y="667"/>
                    </a:lnTo>
                    <a:lnTo>
                      <a:pt x="2099" y="681"/>
                    </a:lnTo>
                    <a:lnTo>
                      <a:pt x="2085" y="695"/>
                    </a:lnTo>
                    <a:lnTo>
                      <a:pt x="2057" y="723"/>
                    </a:lnTo>
                    <a:lnTo>
                      <a:pt x="2043" y="738"/>
                    </a:lnTo>
                    <a:lnTo>
                      <a:pt x="2043" y="752"/>
                    </a:lnTo>
                    <a:lnTo>
                      <a:pt x="2029" y="752"/>
                    </a:lnTo>
                    <a:lnTo>
                      <a:pt x="2029" y="766"/>
                    </a:lnTo>
                    <a:lnTo>
                      <a:pt x="2029" y="780"/>
                    </a:lnTo>
                    <a:lnTo>
                      <a:pt x="2014" y="780"/>
                    </a:lnTo>
                    <a:lnTo>
                      <a:pt x="2014" y="794"/>
                    </a:lnTo>
                    <a:lnTo>
                      <a:pt x="2014" y="823"/>
                    </a:lnTo>
                    <a:lnTo>
                      <a:pt x="2000" y="837"/>
                    </a:lnTo>
                    <a:lnTo>
                      <a:pt x="2000" y="851"/>
                    </a:lnTo>
                    <a:lnTo>
                      <a:pt x="1986" y="879"/>
                    </a:lnTo>
                    <a:lnTo>
                      <a:pt x="1986" y="894"/>
                    </a:lnTo>
                    <a:lnTo>
                      <a:pt x="1986" y="908"/>
                    </a:lnTo>
                    <a:lnTo>
                      <a:pt x="1986" y="936"/>
                    </a:lnTo>
                    <a:lnTo>
                      <a:pt x="1986" y="965"/>
                    </a:lnTo>
                    <a:lnTo>
                      <a:pt x="1986" y="979"/>
                    </a:lnTo>
                    <a:lnTo>
                      <a:pt x="1986" y="993"/>
                    </a:lnTo>
                    <a:lnTo>
                      <a:pt x="1972" y="1007"/>
                    </a:lnTo>
                    <a:lnTo>
                      <a:pt x="1972" y="1021"/>
                    </a:lnTo>
                    <a:lnTo>
                      <a:pt x="1958" y="1035"/>
                    </a:lnTo>
                    <a:lnTo>
                      <a:pt x="1958" y="1064"/>
                    </a:lnTo>
                    <a:lnTo>
                      <a:pt x="1958" y="1078"/>
                    </a:lnTo>
                    <a:lnTo>
                      <a:pt x="1958" y="1092"/>
                    </a:lnTo>
                    <a:lnTo>
                      <a:pt x="1958" y="1106"/>
                    </a:lnTo>
                    <a:lnTo>
                      <a:pt x="1958" y="1135"/>
                    </a:lnTo>
                    <a:lnTo>
                      <a:pt x="1958" y="1149"/>
                    </a:lnTo>
                    <a:lnTo>
                      <a:pt x="1972" y="1163"/>
                    </a:lnTo>
                    <a:lnTo>
                      <a:pt x="1958" y="1163"/>
                    </a:lnTo>
                    <a:lnTo>
                      <a:pt x="1958" y="1177"/>
                    </a:lnTo>
                    <a:lnTo>
                      <a:pt x="1958" y="1220"/>
                    </a:lnTo>
                    <a:lnTo>
                      <a:pt x="1943" y="1248"/>
                    </a:lnTo>
                    <a:lnTo>
                      <a:pt x="1943" y="1262"/>
                    </a:lnTo>
                    <a:lnTo>
                      <a:pt x="1943" y="1277"/>
                    </a:lnTo>
                    <a:lnTo>
                      <a:pt x="1929" y="1291"/>
                    </a:lnTo>
                    <a:lnTo>
                      <a:pt x="1929" y="1305"/>
                    </a:lnTo>
                    <a:lnTo>
                      <a:pt x="1915" y="1305"/>
                    </a:lnTo>
                    <a:lnTo>
                      <a:pt x="1915" y="1319"/>
                    </a:lnTo>
                    <a:lnTo>
                      <a:pt x="1915" y="1333"/>
                    </a:lnTo>
                    <a:lnTo>
                      <a:pt x="1901" y="1333"/>
                    </a:lnTo>
                    <a:lnTo>
                      <a:pt x="1887" y="1348"/>
                    </a:lnTo>
                    <a:lnTo>
                      <a:pt x="1887" y="1362"/>
                    </a:lnTo>
                    <a:lnTo>
                      <a:pt x="1858" y="1376"/>
                    </a:lnTo>
                    <a:lnTo>
                      <a:pt x="1844" y="1390"/>
                    </a:lnTo>
                    <a:lnTo>
                      <a:pt x="1816" y="1404"/>
                    </a:lnTo>
                    <a:lnTo>
                      <a:pt x="1802" y="1418"/>
                    </a:lnTo>
                    <a:lnTo>
                      <a:pt x="1773" y="1433"/>
                    </a:lnTo>
                    <a:lnTo>
                      <a:pt x="1759" y="1447"/>
                    </a:lnTo>
                    <a:lnTo>
                      <a:pt x="1745" y="1461"/>
                    </a:lnTo>
                    <a:lnTo>
                      <a:pt x="1731" y="1461"/>
                    </a:lnTo>
                    <a:lnTo>
                      <a:pt x="1717" y="1461"/>
                    </a:lnTo>
                    <a:lnTo>
                      <a:pt x="1717" y="1475"/>
                    </a:lnTo>
                    <a:lnTo>
                      <a:pt x="1702" y="1475"/>
                    </a:lnTo>
                    <a:lnTo>
                      <a:pt x="1688" y="1489"/>
                    </a:lnTo>
                    <a:lnTo>
                      <a:pt x="1674" y="1489"/>
                    </a:lnTo>
                    <a:lnTo>
                      <a:pt x="1660" y="1489"/>
                    </a:lnTo>
                    <a:lnTo>
                      <a:pt x="1646" y="1504"/>
                    </a:lnTo>
                    <a:lnTo>
                      <a:pt x="1631" y="1504"/>
                    </a:lnTo>
                    <a:lnTo>
                      <a:pt x="1617" y="1518"/>
                    </a:lnTo>
                    <a:lnTo>
                      <a:pt x="1603" y="1518"/>
                    </a:lnTo>
                    <a:lnTo>
                      <a:pt x="1589" y="1518"/>
                    </a:lnTo>
                    <a:lnTo>
                      <a:pt x="1575" y="1532"/>
                    </a:lnTo>
                    <a:lnTo>
                      <a:pt x="1560" y="1532"/>
                    </a:lnTo>
                    <a:lnTo>
                      <a:pt x="1532" y="1532"/>
                    </a:lnTo>
                    <a:lnTo>
                      <a:pt x="1532" y="1546"/>
                    </a:lnTo>
                    <a:lnTo>
                      <a:pt x="1518" y="1546"/>
                    </a:lnTo>
                    <a:lnTo>
                      <a:pt x="1504" y="1546"/>
                    </a:lnTo>
                    <a:lnTo>
                      <a:pt x="1490" y="1546"/>
                    </a:lnTo>
                    <a:lnTo>
                      <a:pt x="1461" y="1546"/>
                    </a:lnTo>
                    <a:lnTo>
                      <a:pt x="1447" y="1560"/>
                    </a:lnTo>
                    <a:lnTo>
                      <a:pt x="1419" y="1560"/>
                    </a:lnTo>
                    <a:lnTo>
                      <a:pt x="1404" y="1560"/>
                    </a:lnTo>
                    <a:lnTo>
                      <a:pt x="1390" y="1560"/>
                    </a:lnTo>
                    <a:lnTo>
                      <a:pt x="1376" y="1560"/>
                    </a:lnTo>
                    <a:lnTo>
                      <a:pt x="1362" y="1574"/>
                    </a:lnTo>
                    <a:lnTo>
                      <a:pt x="1348" y="1574"/>
                    </a:lnTo>
                    <a:lnTo>
                      <a:pt x="1334" y="1574"/>
                    </a:lnTo>
                    <a:lnTo>
                      <a:pt x="1319" y="1574"/>
                    </a:lnTo>
                    <a:lnTo>
                      <a:pt x="1305" y="1574"/>
                    </a:lnTo>
                    <a:lnTo>
                      <a:pt x="1291" y="1574"/>
                    </a:lnTo>
                    <a:lnTo>
                      <a:pt x="1277" y="1574"/>
                    </a:lnTo>
                    <a:lnTo>
                      <a:pt x="1263" y="1574"/>
                    </a:lnTo>
                    <a:lnTo>
                      <a:pt x="1248" y="1574"/>
                    </a:lnTo>
                    <a:lnTo>
                      <a:pt x="1234" y="1574"/>
                    </a:lnTo>
                    <a:lnTo>
                      <a:pt x="1220" y="1574"/>
                    </a:lnTo>
                    <a:lnTo>
                      <a:pt x="1192" y="1574"/>
                    </a:lnTo>
                    <a:lnTo>
                      <a:pt x="1163" y="1574"/>
                    </a:lnTo>
                    <a:lnTo>
                      <a:pt x="1149" y="1574"/>
                    </a:lnTo>
                    <a:lnTo>
                      <a:pt x="1135" y="1574"/>
                    </a:lnTo>
                    <a:lnTo>
                      <a:pt x="1121" y="1560"/>
                    </a:lnTo>
                    <a:lnTo>
                      <a:pt x="1107" y="1560"/>
                    </a:lnTo>
                    <a:lnTo>
                      <a:pt x="1092" y="1560"/>
                    </a:lnTo>
                    <a:lnTo>
                      <a:pt x="1078" y="1560"/>
                    </a:lnTo>
                    <a:lnTo>
                      <a:pt x="1064" y="1560"/>
                    </a:lnTo>
                    <a:lnTo>
                      <a:pt x="1036" y="1560"/>
                    </a:lnTo>
                    <a:lnTo>
                      <a:pt x="1022" y="1560"/>
                    </a:lnTo>
                    <a:lnTo>
                      <a:pt x="1007" y="1546"/>
                    </a:lnTo>
                    <a:lnTo>
                      <a:pt x="979" y="1546"/>
                    </a:lnTo>
                    <a:lnTo>
                      <a:pt x="965" y="1546"/>
                    </a:lnTo>
                    <a:lnTo>
                      <a:pt x="951" y="1546"/>
                    </a:lnTo>
                    <a:lnTo>
                      <a:pt x="936" y="1546"/>
                    </a:lnTo>
                    <a:lnTo>
                      <a:pt x="922" y="1546"/>
                    </a:lnTo>
                    <a:lnTo>
                      <a:pt x="908" y="1546"/>
                    </a:lnTo>
                    <a:lnTo>
                      <a:pt x="894" y="1546"/>
                    </a:lnTo>
                    <a:lnTo>
                      <a:pt x="894" y="1560"/>
                    </a:lnTo>
                    <a:lnTo>
                      <a:pt x="880" y="1560"/>
                    </a:lnTo>
                    <a:lnTo>
                      <a:pt x="866" y="1560"/>
                    </a:lnTo>
                    <a:lnTo>
                      <a:pt x="851" y="1560"/>
                    </a:lnTo>
                    <a:lnTo>
                      <a:pt x="851" y="1574"/>
                    </a:lnTo>
                    <a:lnTo>
                      <a:pt x="837" y="1574"/>
                    </a:lnTo>
                    <a:lnTo>
                      <a:pt x="823" y="1574"/>
                    </a:lnTo>
                    <a:lnTo>
                      <a:pt x="809" y="1589"/>
                    </a:lnTo>
                    <a:lnTo>
                      <a:pt x="795" y="1589"/>
                    </a:lnTo>
                    <a:lnTo>
                      <a:pt x="795" y="1603"/>
                    </a:lnTo>
                    <a:lnTo>
                      <a:pt x="780" y="1603"/>
                    </a:lnTo>
                    <a:lnTo>
                      <a:pt x="766" y="1603"/>
                    </a:lnTo>
                    <a:lnTo>
                      <a:pt x="766" y="1617"/>
                    </a:lnTo>
                    <a:lnTo>
                      <a:pt x="752" y="1617"/>
                    </a:lnTo>
                    <a:lnTo>
                      <a:pt x="752" y="1631"/>
                    </a:lnTo>
                    <a:lnTo>
                      <a:pt x="738" y="1631"/>
                    </a:lnTo>
                    <a:lnTo>
                      <a:pt x="724" y="1645"/>
                    </a:lnTo>
                    <a:lnTo>
                      <a:pt x="710" y="1645"/>
                    </a:lnTo>
                    <a:lnTo>
                      <a:pt x="695" y="1660"/>
                    </a:lnTo>
                    <a:lnTo>
                      <a:pt x="681" y="1674"/>
                    </a:lnTo>
                    <a:lnTo>
                      <a:pt x="667" y="1688"/>
                    </a:lnTo>
                    <a:lnTo>
                      <a:pt x="653" y="1702"/>
                    </a:lnTo>
                    <a:lnTo>
                      <a:pt x="653" y="1716"/>
                    </a:lnTo>
                    <a:lnTo>
                      <a:pt x="639" y="1745"/>
                    </a:lnTo>
                    <a:lnTo>
                      <a:pt x="624" y="1759"/>
                    </a:lnTo>
                    <a:lnTo>
                      <a:pt x="610" y="1773"/>
                    </a:lnTo>
                    <a:lnTo>
                      <a:pt x="596" y="1787"/>
                    </a:lnTo>
                    <a:lnTo>
                      <a:pt x="596" y="1801"/>
                    </a:lnTo>
                    <a:lnTo>
                      <a:pt x="582" y="1816"/>
                    </a:lnTo>
                    <a:lnTo>
                      <a:pt x="582" y="1830"/>
                    </a:lnTo>
                    <a:lnTo>
                      <a:pt x="539" y="1887"/>
                    </a:lnTo>
                    <a:lnTo>
                      <a:pt x="454" y="1986"/>
                    </a:lnTo>
                    <a:lnTo>
                      <a:pt x="440" y="2000"/>
                    </a:lnTo>
                    <a:lnTo>
                      <a:pt x="412" y="2028"/>
                    </a:lnTo>
                    <a:lnTo>
                      <a:pt x="398" y="2057"/>
                    </a:lnTo>
                    <a:lnTo>
                      <a:pt x="327" y="2085"/>
                    </a:lnTo>
                    <a:lnTo>
                      <a:pt x="298" y="2085"/>
                    </a:lnTo>
                    <a:lnTo>
                      <a:pt x="284" y="2099"/>
                    </a:lnTo>
                    <a:lnTo>
                      <a:pt x="171" y="2156"/>
                    </a:lnTo>
                    <a:lnTo>
                      <a:pt x="156" y="2156"/>
                    </a:lnTo>
                    <a:lnTo>
                      <a:pt x="57" y="2156"/>
                    </a:lnTo>
                    <a:lnTo>
                      <a:pt x="57" y="2142"/>
                    </a:lnTo>
                    <a:lnTo>
                      <a:pt x="57" y="2128"/>
                    </a:lnTo>
                    <a:lnTo>
                      <a:pt x="57" y="2113"/>
                    </a:lnTo>
                    <a:lnTo>
                      <a:pt x="57" y="2085"/>
                    </a:lnTo>
                    <a:lnTo>
                      <a:pt x="57" y="2071"/>
                    </a:lnTo>
                    <a:lnTo>
                      <a:pt x="57" y="2057"/>
                    </a:lnTo>
                    <a:lnTo>
                      <a:pt x="57" y="2014"/>
                    </a:lnTo>
                    <a:lnTo>
                      <a:pt x="57" y="2000"/>
                    </a:lnTo>
                    <a:lnTo>
                      <a:pt x="57" y="1986"/>
                    </a:lnTo>
                    <a:lnTo>
                      <a:pt x="57" y="1943"/>
                    </a:lnTo>
                    <a:lnTo>
                      <a:pt x="57" y="1915"/>
                    </a:lnTo>
                    <a:lnTo>
                      <a:pt x="43" y="1915"/>
                    </a:lnTo>
                    <a:lnTo>
                      <a:pt x="43" y="1901"/>
                    </a:lnTo>
                    <a:lnTo>
                      <a:pt x="43" y="1887"/>
                    </a:lnTo>
                    <a:lnTo>
                      <a:pt x="43" y="1872"/>
                    </a:lnTo>
                    <a:lnTo>
                      <a:pt x="29" y="1872"/>
                    </a:lnTo>
                    <a:lnTo>
                      <a:pt x="29" y="1858"/>
                    </a:lnTo>
                    <a:lnTo>
                      <a:pt x="29" y="1844"/>
                    </a:lnTo>
                    <a:lnTo>
                      <a:pt x="29" y="1830"/>
                    </a:lnTo>
                    <a:lnTo>
                      <a:pt x="15" y="1801"/>
                    </a:lnTo>
                    <a:lnTo>
                      <a:pt x="15" y="1773"/>
                    </a:lnTo>
                    <a:lnTo>
                      <a:pt x="0" y="1759"/>
                    </a:lnTo>
                    <a:lnTo>
                      <a:pt x="0" y="1745"/>
                    </a:lnTo>
                    <a:lnTo>
                      <a:pt x="0" y="1731"/>
                    </a:lnTo>
                    <a:lnTo>
                      <a:pt x="0" y="1716"/>
                    </a:lnTo>
                    <a:lnTo>
                      <a:pt x="0" y="1702"/>
                    </a:lnTo>
                    <a:lnTo>
                      <a:pt x="0" y="1688"/>
                    </a:lnTo>
                    <a:lnTo>
                      <a:pt x="0" y="1674"/>
                    </a:lnTo>
                    <a:lnTo>
                      <a:pt x="0" y="1660"/>
                    </a:lnTo>
                    <a:lnTo>
                      <a:pt x="0" y="1645"/>
                    </a:lnTo>
                    <a:lnTo>
                      <a:pt x="0" y="1631"/>
                    </a:lnTo>
                    <a:lnTo>
                      <a:pt x="0" y="1617"/>
                    </a:lnTo>
                    <a:lnTo>
                      <a:pt x="0" y="1603"/>
                    </a:lnTo>
                    <a:lnTo>
                      <a:pt x="0" y="1589"/>
                    </a:lnTo>
                    <a:lnTo>
                      <a:pt x="15" y="1574"/>
                    </a:lnTo>
                    <a:lnTo>
                      <a:pt x="15" y="1560"/>
                    </a:lnTo>
                    <a:lnTo>
                      <a:pt x="15" y="1546"/>
                    </a:lnTo>
                    <a:lnTo>
                      <a:pt x="15" y="1532"/>
                    </a:lnTo>
                    <a:lnTo>
                      <a:pt x="15" y="1518"/>
                    </a:lnTo>
                    <a:lnTo>
                      <a:pt x="29" y="1518"/>
                    </a:lnTo>
                    <a:lnTo>
                      <a:pt x="29" y="1504"/>
                    </a:lnTo>
                    <a:lnTo>
                      <a:pt x="29" y="1489"/>
                    </a:lnTo>
                    <a:lnTo>
                      <a:pt x="29" y="1475"/>
                    </a:lnTo>
                    <a:lnTo>
                      <a:pt x="29" y="1461"/>
                    </a:lnTo>
                    <a:lnTo>
                      <a:pt x="43" y="1447"/>
                    </a:lnTo>
                    <a:lnTo>
                      <a:pt x="43" y="1433"/>
                    </a:lnTo>
                    <a:lnTo>
                      <a:pt x="43" y="1418"/>
                    </a:lnTo>
                    <a:lnTo>
                      <a:pt x="57" y="1404"/>
                    </a:lnTo>
                    <a:lnTo>
                      <a:pt x="57" y="1390"/>
                    </a:lnTo>
                    <a:lnTo>
                      <a:pt x="71" y="1348"/>
                    </a:lnTo>
                    <a:lnTo>
                      <a:pt x="100" y="1291"/>
                    </a:lnTo>
                    <a:lnTo>
                      <a:pt x="100" y="1277"/>
                    </a:lnTo>
                    <a:lnTo>
                      <a:pt x="100" y="1262"/>
                    </a:lnTo>
                    <a:lnTo>
                      <a:pt x="114" y="1262"/>
                    </a:lnTo>
                    <a:lnTo>
                      <a:pt x="128" y="1262"/>
                    </a:lnTo>
                    <a:lnTo>
                      <a:pt x="128" y="1248"/>
                    </a:lnTo>
                    <a:lnTo>
                      <a:pt x="114" y="1234"/>
                    </a:lnTo>
                    <a:lnTo>
                      <a:pt x="114" y="1220"/>
                    </a:lnTo>
                    <a:lnTo>
                      <a:pt x="128" y="1206"/>
                    </a:lnTo>
                    <a:lnTo>
                      <a:pt x="128" y="1192"/>
                    </a:lnTo>
                    <a:lnTo>
                      <a:pt x="128" y="1177"/>
                    </a:lnTo>
                    <a:lnTo>
                      <a:pt x="142" y="1177"/>
                    </a:lnTo>
                    <a:lnTo>
                      <a:pt x="142" y="1163"/>
                    </a:lnTo>
                    <a:lnTo>
                      <a:pt x="142" y="1149"/>
                    </a:lnTo>
                    <a:lnTo>
                      <a:pt x="142" y="1135"/>
                    </a:lnTo>
                    <a:lnTo>
                      <a:pt x="156" y="1135"/>
                    </a:lnTo>
                    <a:lnTo>
                      <a:pt x="156" y="1121"/>
                    </a:lnTo>
                    <a:lnTo>
                      <a:pt x="156" y="1106"/>
                    </a:lnTo>
                    <a:lnTo>
                      <a:pt x="156" y="1092"/>
                    </a:lnTo>
                    <a:lnTo>
                      <a:pt x="171" y="1092"/>
                    </a:lnTo>
                    <a:lnTo>
                      <a:pt x="171" y="1078"/>
                    </a:lnTo>
                    <a:lnTo>
                      <a:pt x="171" y="1064"/>
                    </a:lnTo>
                    <a:lnTo>
                      <a:pt x="185" y="1064"/>
                    </a:lnTo>
                    <a:lnTo>
                      <a:pt x="199" y="1064"/>
                    </a:lnTo>
                    <a:lnTo>
                      <a:pt x="213" y="1064"/>
                    </a:lnTo>
                    <a:lnTo>
                      <a:pt x="227" y="1064"/>
                    </a:lnTo>
                    <a:lnTo>
                      <a:pt x="242" y="1064"/>
                    </a:lnTo>
                    <a:lnTo>
                      <a:pt x="256" y="1064"/>
                    </a:lnTo>
                    <a:lnTo>
                      <a:pt x="256" y="1050"/>
                    </a:lnTo>
                    <a:lnTo>
                      <a:pt x="270" y="1050"/>
                    </a:lnTo>
                    <a:lnTo>
                      <a:pt x="284" y="1035"/>
                    </a:lnTo>
                    <a:lnTo>
                      <a:pt x="327" y="993"/>
                    </a:lnTo>
                    <a:lnTo>
                      <a:pt x="355" y="965"/>
                    </a:lnTo>
                    <a:lnTo>
                      <a:pt x="369" y="965"/>
                    </a:lnTo>
                    <a:lnTo>
                      <a:pt x="369" y="950"/>
                    </a:lnTo>
                    <a:lnTo>
                      <a:pt x="383" y="936"/>
                    </a:lnTo>
                    <a:lnTo>
                      <a:pt x="412" y="922"/>
                    </a:lnTo>
                    <a:lnTo>
                      <a:pt x="426" y="894"/>
                    </a:lnTo>
                    <a:lnTo>
                      <a:pt x="440" y="894"/>
                    </a:lnTo>
                    <a:lnTo>
                      <a:pt x="440" y="879"/>
                    </a:lnTo>
                    <a:lnTo>
                      <a:pt x="454" y="879"/>
                    </a:lnTo>
                    <a:lnTo>
                      <a:pt x="468" y="879"/>
                    </a:lnTo>
                    <a:lnTo>
                      <a:pt x="468" y="865"/>
                    </a:lnTo>
                    <a:lnTo>
                      <a:pt x="483" y="865"/>
                    </a:lnTo>
                    <a:lnTo>
                      <a:pt x="497" y="851"/>
                    </a:lnTo>
                    <a:lnTo>
                      <a:pt x="511" y="851"/>
                    </a:lnTo>
                    <a:lnTo>
                      <a:pt x="525" y="851"/>
                    </a:lnTo>
                    <a:lnTo>
                      <a:pt x="539" y="837"/>
                    </a:lnTo>
                    <a:lnTo>
                      <a:pt x="554" y="837"/>
                    </a:lnTo>
                    <a:lnTo>
                      <a:pt x="568" y="837"/>
                    </a:lnTo>
                    <a:lnTo>
                      <a:pt x="582" y="837"/>
                    </a:lnTo>
                    <a:lnTo>
                      <a:pt x="596" y="837"/>
                    </a:lnTo>
                    <a:lnTo>
                      <a:pt x="610" y="823"/>
                    </a:lnTo>
                    <a:lnTo>
                      <a:pt x="624" y="823"/>
                    </a:lnTo>
                    <a:lnTo>
                      <a:pt x="624" y="837"/>
                    </a:lnTo>
                    <a:lnTo>
                      <a:pt x="624" y="851"/>
                    </a:lnTo>
                    <a:lnTo>
                      <a:pt x="639" y="851"/>
                    </a:lnTo>
                    <a:lnTo>
                      <a:pt x="639" y="879"/>
                    </a:lnTo>
                    <a:lnTo>
                      <a:pt x="639" y="865"/>
                    </a:lnTo>
                    <a:lnTo>
                      <a:pt x="653" y="879"/>
                    </a:lnTo>
                    <a:lnTo>
                      <a:pt x="653" y="865"/>
                    </a:lnTo>
                    <a:lnTo>
                      <a:pt x="667" y="865"/>
                    </a:lnTo>
                    <a:lnTo>
                      <a:pt x="681" y="865"/>
                    </a:lnTo>
                    <a:lnTo>
                      <a:pt x="695" y="865"/>
                    </a:lnTo>
                    <a:lnTo>
                      <a:pt x="710" y="865"/>
                    </a:lnTo>
                    <a:lnTo>
                      <a:pt x="724" y="865"/>
                    </a:lnTo>
                    <a:lnTo>
                      <a:pt x="724" y="879"/>
                    </a:lnTo>
                    <a:lnTo>
                      <a:pt x="738" y="879"/>
                    </a:lnTo>
                    <a:lnTo>
                      <a:pt x="752" y="879"/>
                    </a:lnTo>
                    <a:lnTo>
                      <a:pt x="766" y="879"/>
                    </a:lnTo>
                    <a:lnTo>
                      <a:pt x="780" y="879"/>
                    </a:lnTo>
                    <a:lnTo>
                      <a:pt x="780" y="894"/>
                    </a:lnTo>
                    <a:lnTo>
                      <a:pt x="795" y="894"/>
                    </a:lnTo>
                    <a:lnTo>
                      <a:pt x="809" y="908"/>
                    </a:lnTo>
                    <a:lnTo>
                      <a:pt x="823" y="908"/>
                    </a:lnTo>
                    <a:lnTo>
                      <a:pt x="823" y="922"/>
                    </a:lnTo>
                    <a:lnTo>
                      <a:pt x="837" y="922"/>
                    </a:lnTo>
                    <a:lnTo>
                      <a:pt x="837" y="908"/>
                    </a:lnTo>
                    <a:lnTo>
                      <a:pt x="851" y="908"/>
                    </a:lnTo>
                    <a:lnTo>
                      <a:pt x="866" y="908"/>
                    </a:lnTo>
                    <a:lnTo>
                      <a:pt x="894" y="908"/>
                    </a:lnTo>
                    <a:lnTo>
                      <a:pt x="908" y="908"/>
                    </a:lnTo>
                    <a:lnTo>
                      <a:pt x="908" y="894"/>
                    </a:lnTo>
                    <a:lnTo>
                      <a:pt x="922" y="894"/>
                    </a:lnTo>
                    <a:lnTo>
                      <a:pt x="936" y="894"/>
                    </a:lnTo>
                    <a:lnTo>
                      <a:pt x="951" y="879"/>
                    </a:lnTo>
                    <a:lnTo>
                      <a:pt x="965" y="879"/>
                    </a:lnTo>
                    <a:lnTo>
                      <a:pt x="979" y="865"/>
                    </a:lnTo>
                    <a:lnTo>
                      <a:pt x="993" y="851"/>
                    </a:lnTo>
                    <a:lnTo>
                      <a:pt x="993" y="837"/>
                    </a:lnTo>
                    <a:lnTo>
                      <a:pt x="993" y="823"/>
                    </a:lnTo>
                    <a:lnTo>
                      <a:pt x="993" y="809"/>
                    </a:lnTo>
                    <a:lnTo>
                      <a:pt x="1007" y="809"/>
                    </a:lnTo>
                    <a:lnTo>
                      <a:pt x="1022" y="809"/>
                    </a:lnTo>
                    <a:lnTo>
                      <a:pt x="1022" y="794"/>
                    </a:lnTo>
                    <a:lnTo>
                      <a:pt x="1036" y="794"/>
                    </a:lnTo>
                    <a:lnTo>
                      <a:pt x="1050" y="794"/>
                    </a:lnTo>
                    <a:lnTo>
                      <a:pt x="1064" y="794"/>
                    </a:lnTo>
                    <a:lnTo>
                      <a:pt x="1064" y="780"/>
                    </a:lnTo>
                    <a:lnTo>
                      <a:pt x="1064" y="766"/>
                    </a:lnTo>
                    <a:lnTo>
                      <a:pt x="1064" y="752"/>
                    </a:lnTo>
                    <a:lnTo>
                      <a:pt x="1064" y="738"/>
                    </a:lnTo>
                    <a:lnTo>
                      <a:pt x="1078" y="723"/>
                    </a:lnTo>
                    <a:lnTo>
                      <a:pt x="1092" y="723"/>
                    </a:lnTo>
                    <a:lnTo>
                      <a:pt x="1092" y="709"/>
                    </a:lnTo>
                    <a:lnTo>
                      <a:pt x="1064" y="695"/>
                    </a:lnTo>
                    <a:lnTo>
                      <a:pt x="1036" y="681"/>
                    </a:lnTo>
                    <a:lnTo>
                      <a:pt x="1036" y="667"/>
                    </a:lnTo>
                    <a:lnTo>
                      <a:pt x="1036" y="652"/>
                    </a:lnTo>
                    <a:lnTo>
                      <a:pt x="1022" y="652"/>
                    </a:lnTo>
                    <a:lnTo>
                      <a:pt x="979" y="667"/>
                    </a:lnTo>
                    <a:lnTo>
                      <a:pt x="979" y="638"/>
                    </a:lnTo>
                    <a:lnTo>
                      <a:pt x="993" y="638"/>
                    </a:lnTo>
                    <a:lnTo>
                      <a:pt x="993" y="624"/>
                    </a:lnTo>
                    <a:lnTo>
                      <a:pt x="1007" y="610"/>
                    </a:lnTo>
                    <a:lnTo>
                      <a:pt x="1022" y="610"/>
                    </a:lnTo>
                    <a:lnTo>
                      <a:pt x="1022" y="596"/>
                    </a:lnTo>
                    <a:lnTo>
                      <a:pt x="1036" y="582"/>
                    </a:lnTo>
                    <a:lnTo>
                      <a:pt x="1036" y="567"/>
                    </a:lnTo>
                    <a:lnTo>
                      <a:pt x="1050" y="553"/>
                    </a:lnTo>
                    <a:lnTo>
                      <a:pt x="1064" y="539"/>
                    </a:lnTo>
                    <a:lnTo>
                      <a:pt x="1078" y="525"/>
                    </a:lnTo>
                    <a:lnTo>
                      <a:pt x="1078" y="511"/>
                    </a:lnTo>
                    <a:lnTo>
                      <a:pt x="1078" y="496"/>
                    </a:lnTo>
                    <a:lnTo>
                      <a:pt x="1092" y="482"/>
                    </a:lnTo>
                    <a:lnTo>
                      <a:pt x="1092" y="468"/>
                    </a:lnTo>
                    <a:lnTo>
                      <a:pt x="1092" y="454"/>
                    </a:lnTo>
                    <a:lnTo>
                      <a:pt x="1107" y="454"/>
                    </a:lnTo>
                    <a:lnTo>
                      <a:pt x="1107" y="440"/>
                    </a:lnTo>
                    <a:lnTo>
                      <a:pt x="1107" y="426"/>
                    </a:lnTo>
                    <a:lnTo>
                      <a:pt x="1121" y="426"/>
                    </a:lnTo>
                    <a:lnTo>
                      <a:pt x="1121" y="411"/>
                    </a:lnTo>
                    <a:lnTo>
                      <a:pt x="1135" y="411"/>
                    </a:lnTo>
                    <a:lnTo>
                      <a:pt x="1135" y="397"/>
                    </a:lnTo>
                    <a:lnTo>
                      <a:pt x="1149" y="397"/>
                    </a:lnTo>
                    <a:lnTo>
                      <a:pt x="1163" y="383"/>
                    </a:lnTo>
                    <a:lnTo>
                      <a:pt x="1178" y="383"/>
                    </a:lnTo>
                    <a:lnTo>
                      <a:pt x="1192" y="383"/>
                    </a:lnTo>
                    <a:lnTo>
                      <a:pt x="1206" y="383"/>
                    </a:lnTo>
                    <a:lnTo>
                      <a:pt x="1206" y="369"/>
                    </a:lnTo>
                    <a:lnTo>
                      <a:pt x="1263" y="369"/>
                    </a:lnTo>
                    <a:lnTo>
                      <a:pt x="1277" y="369"/>
                    </a:lnTo>
                    <a:lnTo>
                      <a:pt x="1291" y="369"/>
                    </a:lnTo>
                    <a:lnTo>
                      <a:pt x="1305" y="355"/>
                    </a:lnTo>
                    <a:lnTo>
                      <a:pt x="1319" y="355"/>
                    </a:lnTo>
                    <a:lnTo>
                      <a:pt x="1334" y="355"/>
                    </a:lnTo>
                    <a:lnTo>
                      <a:pt x="1348" y="340"/>
                    </a:lnTo>
                    <a:lnTo>
                      <a:pt x="1362" y="340"/>
                    </a:lnTo>
                    <a:lnTo>
                      <a:pt x="1362" y="326"/>
                    </a:lnTo>
                    <a:lnTo>
                      <a:pt x="1376" y="326"/>
                    </a:lnTo>
                    <a:lnTo>
                      <a:pt x="1390" y="312"/>
                    </a:lnTo>
                    <a:lnTo>
                      <a:pt x="1404" y="298"/>
                    </a:lnTo>
                    <a:lnTo>
                      <a:pt x="1404" y="284"/>
                    </a:lnTo>
                    <a:lnTo>
                      <a:pt x="1419" y="270"/>
                    </a:lnTo>
                    <a:lnTo>
                      <a:pt x="1419" y="255"/>
                    </a:lnTo>
                    <a:lnTo>
                      <a:pt x="1433" y="241"/>
                    </a:lnTo>
                    <a:lnTo>
                      <a:pt x="1433" y="227"/>
                    </a:lnTo>
                    <a:lnTo>
                      <a:pt x="1433" y="213"/>
                    </a:lnTo>
                    <a:lnTo>
                      <a:pt x="1433" y="199"/>
                    </a:lnTo>
                    <a:lnTo>
                      <a:pt x="1433" y="184"/>
                    </a:lnTo>
                    <a:lnTo>
                      <a:pt x="1447" y="170"/>
                    </a:lnTo>
                    <a:lnTo>
                      <a:pt x="1447" y="156"/>
                    </a:lnTo>
                    <a:lnTo>
                      <a:pt x="1447" y="142"/>
                    </a:lnTo>
                    <a:lnTo>
                      <a:pt x="1461" y="128"/>
                    </a:lnTo>
                    <a:lnTo>
                      <a:pt x="1461" y="113"/>
                    </a:lnTo>
                    <a:lnTo>
                      <a:pt x="1475" y="113"/>
                    </a:lnTo>
                    <a:lnTo>
                      <a:pt x="1475" y="99"/>
                    </a:lnTo>
                    <a:lnTo>
                      <a:pt x="1490" y="85"/>
                    </a:lnTo>
                    <a:lnTo>
                      <a:pt x="1490" y="71"/>
                    </a:lnTo>
                    <a:lnTo>
                      <a:pt x="1504" y="71"/>
                    </a:lnTo>
                    <a:lnTo>
                      <a:pt x="1504" y="57"/>
                    </a:lnTo>
                    <a:lnTo>
                      <a:pt x="1518" y="57"/>
                    </a:lnTo>
                    <a:lnTo>
                      <a:pt x="1532" y="43"/>
                    </a:lnTo>
                    <a:lnTo>
                      <a:pt x="1546" y="28"/>
                    </a:lnTo>
                    <a:lnTo>
                      <a:pt x="1560" y="28"/>
                    </a:lnTo>
                    <a:lnTo>
                      <a:pt x="1560" y="14"/>
                    </a:lnTo>
                    <a:lnTo>
                      <a:pt x="1575" y="14"/>
                    </a:lnTo>
                    <a:lnTo>
                      <a:pt x="1589" y="14"/>
                    </a:lnTo>
                    <a:lnTo>
                      <a:pt x="1589" y="0"/>
                    </a:lnTo>
                    <a:lnTo>
                      <a:pt x="1603" y="14"/>
                    </a:lnTo>
                    <a:lnTo>
                      <a:pt x="1617" y="14"/>
                    </a:lnTo>
                    <a:lnTo>
                      <a:pt x="1631" y="14"/>
                    </a:lnTo>
                    <a:lnTo>
                      <a:pt x="1631" y="28"/>
                    </a:lnTo>
                    <a:lnTo>
                      <a:pt x="1646" y="28"/>
                    </a:lnTo>
                    <a:lnTo>
                      <a:pt x="1660" y="28"/>
                    </a:lnTo>
                    <a:close/>
                  </a:path>
                </a:pathLst>
              </a:custGeom>
              <a:noFill/>
              <a:ln w="0" cap="flat">
                <a:solidFill>
                  <a:srgbClr val="000000"/>
                </a:solidFill>
                <a:prstDash val="solid"/>
                <a:round/>
                <a:headEnd/>
                <a:tailEnd/>
              </a:ln>
              <a:extLst>
                <a:ext uri="{909E8E84-426E-40DD-AFC4-6F175D3DCCD1}">
                  <a14:hiddenFill xmlns="" xmlns:a14="http://schemas.microsoft.com/office/drawing/2010/main">
                    <a:solidFill>
                      <a:srgbClr val="FFFFFF"/>
                    </a:solidFill>
                  </a14:hiddenFill>
                </a:ext>
              </a:extLst>
            </p:spPr>
            <p:txBody>
              <a:bodyPr/>
              <a:lstStyle/>
              <a:p>
                <a:endParaRPr lang="ja-JP" altLang="en-US"/>
              </a:p>
            </p:txBody>
          </p:sp>
          <p:sp>
            <p:nvSpPr>
              <p:cNvPr id="40087" name="Freeform 187"/>
              <p:cNvSpPr>
                <a:spLocks noChangeAspect="1"/>
              </p:cNvSpPr>
              <p:nvPr/>
            </p:nvSpPr>
            <p:spPr bwMode="auto">
              <a:xfrm>
                <a:off x="12325" y="7220"/>
                <a:ext cx="490" cy="528"/>
              </a:xfrm>
              <a:custGeom>
                <a:avLst/>
                <a:gdLst>
                  <a:gd name="T0" fmla="*/ 0 w 1063"/>
                  <a:gd name="T1" fmla="*/ 0 h 1149"/>
                  <a:gd name="T2" fmla="*/ 0 w 1063"/>
                  <a:gd name="T3" fmla="*/ 0 h 1149"/>
                  <a:gd name="T4" fmla="*/ 0 w 1063"/>
                  <a:gd name="T5" fmla="*/ 0 h 1149"/>
                  <a:gd name="T6" fmla="*/ 0 w 1063"/>
                  <a:gd name="T7" fmla="*/ 0 h 1149"/>
                  <a:gd name="T8" fmla="*/ 0 w 1063"/>
                  <a:gd name="T9" fmla="*/ 0 h 1149"/>
                  <a:gd name="T10" fmla="*/ 0 w 1063"/>
                  <a:gd name="T11" fmla="*/ 0 h 1149"/>
                  <a:gd name="T12" fmla="*/ 0 w 1063"/>
                  <a:gd name="T13" fmla="*/ 0 h 1149"/>
                  <a:gd name="T14" fmla="*/ 0 w 1063"/>
                  <a:gd name="T15" fmla="*/ 0 h 1149"/>
                  <a:gd name="T16" fmla="*/ 0 w 1063"/>
                  <a:gd name="T17" fmla="*/ 0 h 1149"/>
                  <a:gd name="T18" fmla="*/ 0 w 1063"/>
                  <a:gd name="T19" fmla="*/ 0 h 1149"/>
                  <a:gd name="T20" fmla="*/ 0 w 1063"/>
                  <a:gd name="T21" fmla="*/ 0 h 1149"/>
                  <a:gd name="T22" fmla="*/ 0 w 1063"/>
                  <a:gd name="T23" fmla="*/ 0 h 1149"/>
                  <a:gd name="T24" fmla="*/ 0 w 1063"/>
                  <a:gd name="T25" fmla="*/ 0 h 1149"/>
                  <a:gd name="T26" fmla="*/ 0 w 1063"/>
                  <a:gd name="T27" fmla="*/ 0 h 1149"/>
                  <a:gd name="T28" fmla="*/ 0 w 1063"/>
                  <a:gd name="T29" fmla="*/ 0 h 1149"/>
                  <a:gd name="T30" fmla="*/ 0 w 1063"/>
                  <a:gd name="T31" fmla="*/ 0 h 1149"/>
                  <a:gd name="T32" fmla="*/ 0 w 1063"/>
                  <a:gd name="T33" fmla="*/ 0 h 1149"/>
                  <a:gd name="T34" fmla="*/ 0 w 1063"/>
                  <a:gd name="T35" fmla="*/ 0 h 1149"/>
                  <a:gd name="T36" fmla="*/ 0 w 1063"/>
                  <a:gd name="T37" fmla="*/ 0 h 1149"/>
                  <a:gd name="T38" fmla="*/ 0 w 1063"/>
                  <a:gd name="T39" fmla="*/ 0 h 1149"/>
                  <a:gd name="T40" fmla="*/ 0 w 1063"/>
                  <a:gd name="T41" fmla="*/ 0 h 1149"/>
                  <a:gd name="T42" fmla="*/ 0 w 1063"/>
                  <a:gd name="T43" fmla="*/ 0 h 1149"/>
                  <a:gd name="T44" fmla="*/ 0 w 1063"/>
                  <a:gd name="T45" fmla="*/ 0 h 1149"/>
                  <a:gd name="T46" fmla="*/ 0 w 1063"/>
                  <a:gd name="T47" fmla="*/ 0 h 1149"/>
                  <a:gd name="T48" fmla="*/ 0 w 1063"/>
                  <a:gd name="T49" fmla="*/ 0 h 1149"/>
                  <a:gd name="T50" fmla="*/ 0 w 1063"/>
                  <a:gd name="T51" fmla="*/ 0 h 1149"/>
                  <a:gd name="T52" fmla="*/ 0 w 1063"/>
                  <a:gd name="T53" fmla="*/ 0 h 1149"/>
                  <a:gd name="T54" fmla="*/ 0 w 1063"/>
                  <a:gd name="T55" fmla="*/ 0 h 1149"/>
                  <a:gd name="T56" fmla="*/ 0 w 1063"/>
                  <a:gd name="T57" fmla="*/ 0 h 1149"/>
                  <a:gd name="T58" fmla="*/ 0 w 1063"/>
                  <a:gd name="T59" fmla="*/ 0 h 1149"/>
                  <a:gd name="T60" fmla="*/ 0 w 1063"/>
                  <a:gd name="T61" fmla="*/ 0 h 1149"/>
                  <a:gd name="T62" fmla="*/ 0 w 1063"/>
                  <a:gd name="T63" fmla="*/ 0 h 1149"/>
                  <a:gd name="T64" fmla="*/ 0 w 1063"/>
                  <a:gd name="T65" fmla="*/ 0 h 1149"/>
                  <a:gd name="T66" fmla="*/ 0 w 1063"/>
                  <a:gd name="T67" fmla="*/ 0 h 1149"/>
                  <a:gd name="T68" fmla="*/ 0 w 1063"/>
                  <a:gd name="T69" fmla="*/ 0 h 1149"/>
                  <a:gd name="T70" fmla="*/ 0 w 1063"/>
                  <a:gd name="T71" fmla="*/ 0 h 1149"/>
                  <a:gd name="T72" fmla="*/ 0 w 1063"/>
                  <a:gd name="T73" fmla="*/ 0 h 1149"/>
                  <a:gd name="T74" fmla="*/ 0 w 1063"/>
                  <a:gd name="T75" fmla="*/ 0 h 1149"/>
                  <a:gd name="T76" fmla="*/ 0 w 1063"/>
                  <a:gd name="T77" fmla="*/ 0 h 1149"/>
                  <a:gd name="T78" fmla="*/ 0 w 1063"/>
                  <a:gd name="T79" fmla="*/ 0 h 1149"/>
                  <a:gd name="T80" fmla="*/ 0 w 1063"/>
                  <a:gd name="T81" fmla="*/ 0 h 1149"/>
                  <a:gd name="T82" fmla="*/ 0 w 1063"/>
                  <a:gd name="T83" fmla="*/ 0 h 1149"/>
                  <a:gd name="T84" fmla="*/ 0 w 1063"/>
                  <a:gd name="T85" fmla="*/ 0 h 1149"/>
                  <a:gd name="T86" fmla="*/ 0 w 1063"/>
                  <a:gd name="T87" fmla="*/ 0 h 1149"/>
                  <a:gd name="T88" fmla="*/ 0 w 1063"/>
                  <a:gd name="T89" fmla="*/ 0 h 1149"/>
                  <a:gd name="T90" fmla="*/ 0 w 1063"/>
                  <a:gd name="T91" fmla="*/ 0 h 1149"/>
                  <a:gd name="T92" fmla="*/ 0 w 1063"/>
                  <a:gd name="T93" fmla="*/ 0 h 1149"/>
                  <a:gd name="T94" fmla="*/ 0 w 1063"/>
                  <a:gd name="T95" fmla="*/ 0 h 1149"/>
                  <a:gd name="T96" fmla="*/ 0 w 1063"/>
                  <a:gd name="T97" fmla="*/ 0 h 1149"/>
                  <a:gd name="T98" fmla="*/ 0 w 1063"/>
                  <a:gd name="T99" fmla="*/ 0 h 1149"/>
                  <a:gd name="T100" fmla="*/ 0 w 1063"/>
                  <a:gd name="T101" fmla="*/ 0 h 1149"/>
                  <a:gd name="T102" fmla="*/ 0 w 1063"/>
                  <a:gd name="T103" fmla="*/ 0 h 1149"/>
                  <a:gd name="T104" fmla="*/ 0 w 1063"/>
                  <a:gd name="T105" fmla="*/ 0 h 1149"/>
                  <a:gd name="T106" fmla="*/ 0 w 1063"/>
                  <a:gd name="T107" fmla="*/ 0 h 1149"/>
                  <a:gd name="T108" fmla="*/ 0 w 1063"/>
                  <a:gd name="T109" fmla="*/ 0 h 1149"/>
                  <a:gd name="T110" fmla="*/ 0 w 1063"/>
                  <a:gd name="T111" fmla="*/ 0 h 1149"/>
                  <a:gd name="T112" fmla="*/ 0 w 1063"/>
                  <a:gd name="T113" fmla="*/ 0 h 1149"/>
                  <a:gd name="T114" fmla="*/ 0 w 1063"/>
                  <a:gd name="T115" fmla="*/ 0 h 1149"/>
                  <a:gd name="T116" fmla="*/ 0 w 1063"/>
                  <a:gd name="T117" fmla="*/ 0 h 1149"/>
                  <a:gd name="T118" fmla="*/ 0 w 1063"/>
                  <a:gd name="T119" fmla="*/ 0 h 1149"/>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063"/>
                  <a:gd name="T181" fmla="*/ 0 h 1149"/>
                  <a:gd name="T182" fmla="*/ 1063 w 1063"/>
                  <a:gd name="T183" fmla="*/ 1149 h 1149"/>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063" h="1149">
                    <a:moveTo>
                      <a:pt x="610" y="212"/>
                    </a:moveTo>
                    <a:lnTo>
                      <a:pt x="610" y="212"/>
                    </a:lnTo>
                    <a:lnTo>
                      <a:pt x="624" y="212"/>
                    </a:lnTo>
                    <a:lnTo>
                      <a:pt x="624" y="227"/>
                    </a:lnTo>
                    <a:lnTo>
                      <a:pt x="638" y="227"/>
                    </a:lnTo>
                    <a:lnTo>
                      <a:pt x="638" y="241"/>
                    </a:lnTo>
                    <a:lnTo>
                      <a:pt x="652" y="241"/>
                    </a:lnTo>
                    <a:lnTo>
                      <a:pt x="666" y="241"/>
                    </a:lnTo>
                    <a:lnTo>
                      <a:pt x="666" y="255"/>
                    </a:lnTo>
                    <a:lnTo>
                      <a:pt x="680" y="255"/>
                    </a:lnTo>
                    <a:lnTo>
                      <a:pt x="709" y="269"/>
                    </a:lnTo>
                    <a:lnTo>
                      <a:pt x="766" y="297"/>
                    </a:lnTo>
                    <a:lnTo>
                      <a:pt x="794" y="312"/>
                    </a:lnTo>
                    <a:lnTo>
                      <a:pt x="808" y="297"/>
                    </a:lnTo>
                    <a:lnTo>
                      <a:pt x="808" y="283"/>
                    </a:lnTo>
                    <a:lnTo>
                      <a:pt x="822" y="283"/>
                    </a:lnTo>
                    <a:lnTo>
                      <a:pt x="865" y="269"/>
                    </a:lnTo>
                    <a:lnTo>
                      <a:pt x="879" y="255"/>
                    </a:lnTo>
                    <a:lnTo>
                      <a:pt x="879" y="241"/>
                    </a:lnTo>
                    <a:lnTo>
                      <a:pt x="893" y="241"/>
                    </a:lnTo>
                    <a:lnTo>
                      <a:pt x="922" y="241"/>
                    </a:lnTo>
                    <a:lnTo>
                      <a:pt x="936" y="241"/>
                    </a:lnTo>
                    <a:lnTo>
                      <a:pt x="950" y="241"/>
                    </a:lnTo>
                    <a:lnTo>
                      <a:pt x="950" y="212"/>
                    </a:lnTo>
                    <a:lnTo>
                      <a:pt x="950" y="198"/>
                    </a:lnTo>
                    <a:lnTo>
                      <a:pt x="964" y="184"/>
                    </a:lnTo>
                    <a:lnTo>
                      <a:pt x="992" y="184"/>
                    </a:lnTo>
                    <a:lnTo>
                      <a:pt x="1035" y="184"/>
                    </a:lnTo>
                    <a:lnTo>
                      <a:pt x="1049" y="184"/>
                    </a:lnTo>
                    <a:lnTo>
                      <a:pt x="1049" y="198"/>
                    </a:lnTo>
                    <a:lnTo>
                      <a:pt x="1049" y="212"/>
                    </a:lnTo>
                    <a:lnTo>
                      <a:pt x="1035" y="212"/>
                    </a:lnTo>
                    <a:lnTo>
                      <a:pt x="1035" y="227"/>
                    </a:lnTo>
                    <a:lnTo>
                      <a:pt x="1035" y="241"/>
                    </a:lnTo>
                    <a:lnTo>
                      <a:pt x="1035" y="255"/>
                    </a:lnTo>
                    <a:lnTo>
                      <a:pt x="1021" y="269"/>
                    </a:lnTo>
                    <a:lnTo>
                      <a:pt x="1021" y="283"/>
                    </a:lnTo>
                    <a:lnTo>
                      <a:pt x="1021" y="297"/>
                    </a:lnTo>
                    <a:lnTo>
                      <a:pt x="1007" y="297"/>
                    </a:lnTo>
                    <a:lnTo>
                      <a:pt x="1007" y="312"/>
                    </a:lnTo>
                    <a:lnTo>
                      <a:pt x="1007" y="326"/>
                    </a:lnTo>
                    <a:lnTo>
                      <a:pt x="1007" y="340"/>
                    </a:lnTo>
                    <a:lnTo>
                      <a:pt x="1007" y="354"/>
                    </a:lnTo>
                    <a:lnTo>
                      <a:pt x="1007" y="368"/>
                    </a:lnTo>
                    <a:lnTo>
                      <a:pt x="1007" y="383"/>
                    </a:lnTo>
                    <a:lnTo>
                      <a:pt x="1007" y="397"/>
                    </a:lnTo>
                    <a:lnTo>
                      <a:pt x="1021" y="397"/>
                    </a:lnTo>
                    <a:lnTo>
                      <a:pt x="1021" y="411"/>
                    </a:lnTo>
                    <a:lnTo>
                      <a:pt x="1035" y="439"/>
                    </a:lnTo>
                    <a:lnTo>
                      <a:pt x="1035" y="454"/>
                    </a:lnTo>
                    <a:lnTo>
                      <a:pt x="1035" y="482"/>
                    </a:lnTo>
                    <a:lnTo>
                      <a:pt x="1049" y="524"/>
                    </a:lnTo>
                    <a:lnTo>
                      <a:pt x="1049" y="553"/>
                    </a:lnTo>
                    <a:lnTo>
                      <a:pt x="1063" y="567"/>
                    </a:lnTo>
                    <a:lnTo>
                      <a:pt x="1049" y="567"/>
                    </a:lnTo>
                    <a:lnTo>
                      <a:pt x="1049" y="581"/>
                    </a:lnTo>
                    <a:lnTo>
                      <a:pt x="1035" y="581"/>
                    </a:lnTo>
                    <a:lnTo>
                      <a:pt x="1021" y="581"/>
                    </a:lnTo>
                    <a:lnTo>
                      <a:pt x="1007" y="595"/>
                    </a:lnTo>
                    <a:lnTo>
                      <a:pt x="992" y="595"/>
                    </a:lnTo>
                    <a:lnTo>
                      <a:pt x="978" y="610"/>
                    </a:lnTo>
                    <a:lnTo>
                      <a:pt x="964" y="610"/>
                    </a:lnTo>
                    <a:lnTo>
                      <a:pt x="964" y="624"/>
                    </a:lnTo>
                    <a:lnTo>
                      <a:pt x="950" y="624"/>
                    </a:lnTo>
                    <a:lnTo>
                      <a:pt x="936" y="638"/>
                    </a:lnTo>
                    <a:lnTo>
                      <a:pt x="922" y="638"/>
                    </a:lnTo>
                    <a:lnTo>
                      <a:pt x="922" y="652"/>
                    </a:lnTo>
                    <a:lnTo>
                      <a:pt x="907" y="652"/>
                    </a:lnTo>
                    <a:lnTo>
                      <a:pt x="907" y="666"/>
                    </a:lnTo>
                    <a:lnTo>
                      <a:pt x="893" y="666"/>
                    </a:lnTo>
                    <a:lnTo>
                      <a:pt x="893" y="680"/>
                    </a:lnTo>
                    <a:lnTo>
                      <a:pt x="879" y="680"/>
                    </a:lnTo>
                    <a:lnTo>
                      <a:pt x="879" y="695"/>
                    </a:lnTo>
                    <a:lnTo>
                      <a:pt x="865" y="695"/>
                    </a:lnTo>
                    <a:lnTo>
                      <a:pt x="865" y="709"/>
                    </a:lnTo>
                    <a:lnTo>
                      <a:pt x="836" y="751"/>
                    </a:lnTo>
                    <a:lnTo>
                      <a:pt x="822" y="751"/>
                    </a:lnTo>
                    <a:lnTo>
                      <a:pt x="808" y="780"/>
                    </a:lnTo>
                    <a:lnTo>
                      <a:pt x="780" y="808"/>
                    </a:lnTo>
                    <a:lnTo>
                      <a:pt x="751" y="865"/>
                    </a:lnTo>
                    <a:lnTo>
                      <a:pt x="737" y="879"/>
                    </a:lnTo>
                    <a:lnTo>
                      <a:pt x="723" y="922"/>
                    </a:lnTo>
                    <a:lnTo>
                      <a:pt x="709" y="922"/>
                    </a:lnTo>
                    <a:lnTo>
                      <a:pt x="680" y="978"/>
                    </a:lnTo>
                    <a:lnTo>
                      <a:pt x="652" y="1021"/>
                    </a:lnTo>
                    <a:lnTo>
                      <a:pt x="624" y="1035"/>
                    </a:lnTo>
                    <a:lnTo>
                      <a:pt x="581" y="1063"/>
                    </a:lnTo>
                    <a:lnTo>
                      <a:pt x="524" y="1078"/>
                    </a:lnTo>
                    <a:lnTo>
                      <a:pt x="510" y="1092"/>
                    </a:lnTo>
                    <a:lnTo>
                      <a:pt x="496" y="1092"/>
                    </a:lnTo>
                    <a:lnTo>
                      <a:pt x="411" y="1134"/>
                    </a:lnTo>
                    <a:lnTo>
                      <a:pt x="397" y="1134"/>
                    </a:lnTo>
                    <a:lnTo>
                      <a:pt x="383" y="1134"/>
                    </a:lnTo>
                    <a:lnTo>
                      <a:pt x="383" y="1149"/>
                    </a:lnTo>
                    <a:lnTo>
                      <a:pt x="368" y="1149"/>
                    </a:lnTo>
                    <a:lnTo>
                      <a:pt x="354" y="1134"/>
                    </a:lnTo>
                    <a:lnTo>
                      <a:pt x="354" y="1120"/>
                    </a:lnTo>
                    <a:lnTo>
                      <a:pt x="340" y="1120"/>
                    </a:lnTo>
                    <a:lnTo>
                      <a:pt x="340" y="1106"/>
                    </a:lnTo>
                    <a:lnTo>
                      <a:pt x="340" y="1092"/>
                    </a:lnTo>
                    <a:lnTo>
                      <a:pt x="326" y="1092"/>
                    </a:lnTo>
                    <a:lnTo>
                      <a:pt x="326" y="1078"/>
                    </a:lnTo>
                    <a:lnTo>
                      <a:pt x="312" y="1063"/>
                    </a:lnTo>
                    <a:lnTo>
                      <a:pt x="312" y="1049"/>
                    </a:lnTo>
                    <a:lnTo>
                      <a:pt x="298" y="1035"/>
                    </a:lnTo>
                    <a:lnTo>
                      <a:pt x="283" y="1007"/>
                    </a:lnTo>
                    <a:lnTo>
                      <a:pt x="255" y="978"/>
                    </a:lnTo>
                    <a:lnTo>
                      <a:pt x="255" y="964"/>
                    </a:lnTo>
                    <a:lnTo>
                      <a:pt x="241" y="964"/>
                    </a:lnTo>
                    <a:lnTo>
                      <a:pt x="241" y="950"/>
                    </a:lnTo>
                    <a:lnTo>
                      <a:pt x="241" y="936"/>
                    </a:lnTo>
                    <a:lnTo>
                      <a:pt x="227" y="936"/>
                    </a:lnTo>
                    <a:lnTo>
                      <a:pt x="227" y="922"/>
                    </a:lnTo>
                    <a:lnTo>
                      <a:pt x="212" y="922"/>
                    </a:lnTo>
                    <a:lnTo>
                      <a:pt x="212" y="907"/>
                    </a:lnTo>
                    <a:lnTo>
                      <a:pt x="198" y="907"/>
                    </a:lnTo>
                    <a:lnTo>
                      <a:pt x="198" y="893"/>
                    </a:lnTo>
                    <a:lnTo>
                      <a:pt x="170" y="879"/>
                    </a:lnTo>
                    <a:lnTo>
                      <a:pt x="156" y="879"/>
                    </a:lnTo>
                    <a:lnTo>
                      <a:pt x="142" y="879"/>
                    </a:lnTo>
                    <a:lnTo>
                      <a:pt x="127" y="879"/>
                    </a:lnTo>
                    <a:lnTo>
                      <a:pt x="113" y="879"/>
                    </a:lnTo>
                    <a:lnTo>
                      <a:pt x="99" y="865"/>
                    </a:lnTo>
                    <a:lnTo>
                      <a:pt x="85" y="865"/>
                    </a:lnTo>
                    <a:lnTo>
                      <a:pt x="71" y="865"/>
                    </a:lnTo>
                    <a:lnTo>
                      <a:pt x="42" y="865"/>
                    </a:lnTo>
                    <a:lnTo>
                      <a:pt x="14" y="851"/>
                    </a:lnTo>
                    <a:lnTo>
                      <a:pt x="14" y="837"/>
                    </a:lnTo>
                    <a:lnTo>
                      <a:pt x="14" y="822"/>
                    </a:lnTo>
                    <a:lnTo>
                      <a:pt x="14" y="808"/>
                    </a:lnTo>
                    <a:lnTo>
                      <a:pt x="14" y="780"/>
                    </a:lnTo>
                    <a:lnTo>
                      <a:pt x="28" y="766"/>
                    </a:lnTo>
                    <a:lnTo>
                      <a:pt x="56" y="709"/>
                    </a:lnTo>
                    <a:lnTo>
                      <a:pt x="71" y="709"/>
                    </a:lnTo>
                    <a:lnTo>
                      <a:pt x="71" y="695"/>
                    </a:lnTo>
                    <a:lnTo>
                      <a:pt x="71" y="680"/>
                    </a:lnTo>
                    <a:lnTo>
                      <a:pt x="71" y="652"/>
                    </a:lnTo>
                    <a:lnTo>
                      <a:pt x="71" y="638"/>
                    </a:lnTo>
                    <a:lnTo>
                      <a:pt x="71" y="624"/>
                    </a:lnTo>
                    <a:lnTo>
                      <a:pt x="71" y="610"/>
                    </a:lnTo>
                    <a:lnTo>
                      <a:pt x="71" y="595"/>
                    </a:lnTo>
                    <a:lnTo>
                      <a:pt x="56" y="581"/>
                    </a:lnTo>
                    <a:lnTo>
                      <a:pt x="56" y="567"/>
                    </a:lnTo>
                    <a:lnTo>
                      <a:pt x="56" y="553"/>
                    </a:lnTo>
                    <a:lnTo>
                      <a:pt x="56" y="539"/>
                    </a:lnTo>
                    <a:lnTo>
                      <a:pt x="42" y="539"/>
                    </a:lnTo>
                    <a:lnTo>
                      <a:pt x="42" y="510"/>
                    </a:lnTo>
                    <a:lnTo>
                      <a:pt x="28" y="496"/>
                    </a:lnTo>
                    <a:lnTo>
                      <a:pt x="28" y="482"/>
                    </a:lnTo>
                    <a:lnTo>
                      <a:pt x="42" y="468"/>
                    </a:lnTo>
                    <a:lnTo>
                      <a:pt x="42" y="454"/>
                    </a:lnTo>
                    <a:lnTo>
                      <a:pt x="56" y="454"/>
                    </a:lnTo>
                    <a:lnTo>
                      <a:pt x="71" y="439"/>
                    </a:lnTo>
                    <a:lnTo>
                      <a:pt x="85" y="439"/>
                    </a:lnTo>
                    <a:lnTo>
                      <a:pt x="85" y="425"/>
                    </a:lnTo>
                    <a:lnTo>
                      <a:pt x="71" y="411"/>
                    </a:lnTo>
                    <a:lnTo>
                      <a:pt x="56" y="397"/>
                    </a:lnTo>
                    <a:lnTo>
                      <a:pt x="42" y="354"/>
                    </a:lnTo>
                    <a:lnTo>
                      <a:pt x="0" y="312"/>
                    </a:lnTo>
                    <a:lnTo>
                      <a:pt x="0" y="297"/>
                    </a:lnTo>
                    <a:lnTo>
                      <a:pt x="28" y="283"/>
                    </a:lnTo>
                    <a:lnTo>
                      <a:pt x="71" y="255"/>
                    </a:lnTo>
                    <a:lnTo>
                      <a:pt x="85" y="241"/>
                    </a:lnTo>
                    <a:lnTo>
                      <a:pt x="99" y="241"/>
                    </a:lnTo>
                    <a:lnTo>
                      <a:pt x="113" y="227"/>
                    </a:lnTo>
                    <a:lnTo>
                      <a:pt x="142" y="212"/>
                    </a:lnTo>
                    <a:lnTo>
                      <a:pt x="156" y="198"/>
                    </a:lnTo>
                    <a:lnTo>
                      <a:pt x="170" y="198"/>
                    </a:lnTo>
                    <a:lnTo>
                      <a:pt x="170" y="184"/>
                    </a:lnTo>
                    <a:lnTo>
                      <a:pt x="198" y="170"/>
                    </a:lnTo>
                    <a:lnTo>
                      <a:pt x="227" y="141"/>
                    </a:lnTo>
                    <a:lnTo>
                      <a:pt x="241" y="127"/>
                    </a:lnTo>
                    <a:lnTo>
                      <a:pt x="269" y="113"/>
                    </a:lnTo>
                    <a:lnTo>
                      <a:pt x="283" y="99"/>
                    </a:lnTo>
                    <a:lnTo>
                      <a:pt x="312" y="85"/>
                    </a:lnTo>
                    <a:lnTo>
                      <a:pt x="340" y="71"/>
                    </a:lnTo>
                    <a:lnTo>
                      <a:pt x="368" y="42"/>
                    </a:lnTo>
                    <a:lnTo>
                      <a:pt x="411" y="14"/>
                    </a:lnTo>
                    <a:lnTo>
                      <a:pt x="425" y="0"/>
                    </a:lnTo>
                    <a:lnTo>
                      <a:pt x="439" y="0"/>
                    </a:lnTo>
                    <a:lnTo>
                      <a:pt x="454" y="28"/>
                    </a:lnTo>
                    <a:lnTo>
                      <a:pt x="468" y="28"/>
                    </a:lnTo>
                    <a:lnTo>
                      <a:pt x="482" y="42"/>
                    </a:lnTo>
                    <a:lnTo>
                      <a:pt x="496" y="71"/>
                    </a:lnTo>
                    <a:lnTo>
                      <a:pt x="510" y="85"/>
                    </a:lnTo>
                    <a:lnTo>
                      <a:pt x="510" y="99"/>
                    </a:lnTo>
                    <a:lnTo>
                      <a:pt x="524" y="99"/>
                    </a:lnTo>
                    <a:lnTo>
                      <a:pt x="524" y="113"/>
                    </a:lnTo>
                    <a:lnTo>
                      <a:pt x="539" y="113"/>
                    </a:lnTo>
                    <a:lnTo>
                      <a:pt x="539" y="127"/>
                    </a:lnTo>
                    <a:lnTo>
                      <a:pt x="553" y="141"/>
                    </a:lnTo>
                    <a:lnTo>
                      <a:pt x="567" y="156"/>
                    </a:lnTo>
                    <a:lnTo>
                      <a:pt x="567" y="170"/>
                    </a:lnTo>
                    <a:lnTo>
                      <a:pt x="581" y="170"/>
                    </a:lnTo>
                    <a:lnTo>
                      <a:pt x="581" y="184"/>
                    </a:lnTo>
                    <a:lnTo>
                      <a:pt x="595" y="198"/>
                    </a:lnTo>
                    <a:lnTo>
                      <a:pt x="610" y="212"/>
                    </a:lnTo>
                    <a:close/>
                  </a:path>
                </a:pathLst>
              </a:custGeom>
              <a:noFill/>
              <a:ln w="0" cap="flat">
                <a:solidFill>
                  <a:srgbClr val="000000"/>
                </a:solidFill>
                <a:prstDash val="solid"/>
                <a:round/>
                <a:headEnd/>
                <a:tailEnd/>
              </a:ln>
              <a:extLst>
                <a:ext uri="{909E8E84-426E-40DD-AFC4-6F175D3DCCD1}">
                  <a14:hiddenFill xmlns="" xmlns:a14="http://schemas.microsoft.com/office/drawing/2010/main">
                    <a:solidFill>
                      <a:srgbClr val="FFFFFF"/>
                    </a:solidFill>
                  </a14:hiddenFill>
                </a:ext>
              </a:extLst>
            </p:spPr>
            <p:txBody>
              <a:bodyPr/>
              <a:lstStyle/>
              <a:p>
                <a:endParaRPr lang="ja-JP" altLang="en-US"/>
              </a:p>
            </p:txBody>
          </p:sp>
          <p:sp>
            <p:nvSpPr>
              <p:cNvPr id="40088" name="Freeform 188"/>
              <p:cNvSpPr>
                <a:spLocks noChangeAspect="1"/>
              </p:cNvSpPr>
              <p:nvPr/>
            </p:nvSpPr>
            <p:spPr bwMode="auto">
              <a:xfrm>
                <a:off x="13637" y="8490"/>
                <a:ext cx="784" cy="1166"/>
              </a:xfrm>
              <a:custGeom>
                <a:avLst/>
                <a:gdLst>
                  <a:gd name="T0" fmla="*/ 0 w 1702"/>
                  <a:gd name="T1" fmla="*/ 0 h 2539"/>
                  <a:gd name="T2" fmla="*/ 0 w 1702"/>
                  <a:gd name="T3" fmla="*/ 0 h 2539"/>
                  <a:gd name="T4" fmla="*/ 0 w 1702"/>
                  <a:gd name="T5" fmla="*/ 0 h 2539"/>
                  <a:gd name="T6" fmla="*/ 0 w 1702"/>
                  <a:gd name="T7" fmla="*/ 0 h 2539"/>
                  <a:gd name="T8" fmla="*/ 0 w 1702"/>
                  <a:gd name="T9" fmla="*/ 0 h 2539"/>
                  <a:gd name="T10" fmla="*/ 0 w 1702"/>
                  <a:gd name="T11" fmla="*/ 0 h 2539"/>
                  <a:gd name="T12" fmla="*/ 0 w 1702"/>
                  <a:gd name="T13" fmla="*/ 0 h 2539"/>
                  <a:gd name="T14" fmla="*/ 0 w 1702"/>
                  <a:gd name="T15" fmla="*/ 0 h 2539"/>
                  <a:gd name="T16" fmla="*/ 0 w 1702"/>
                  <a:gd name="T17" fmla="*/ 0 h 2539"/>
                  <a:gd name="T18" fmla="*/ 0 w 1702"/>
                  <a:gd name="T19" fmla="*/ 0 h 2539"/>
                  <a:gd name="T20" fmla="*/ 0 w 1702"/>
                  <a:gd name="T21" fmla="*/ 0 h 2539"/>
                  <a:gd name="T22" fmla="*/ 0 w 1702"/>
                  <a:gd name="T23" fmla="*/ 0 h 2539"/>
                  <a:gd name="T24" fmla="*/ 0 w 1702"/>
                  <a:gd name="T25" fmla="*/ 0 h 2539"/>
                  <a:gd name="T26" fmla="*/ 0 w 1702"/>
                  <a:gd name="T27" fmla="*/ 0 h 2539"/>
                  <a:gd name="T28" fmla="*/ 0 w 1702"/>
                  <a:gd name="T29" fmla="*/ 0 h 2539"/>
                  <a:gd name="T30" fmla="*/ 0 w 1702"/>
                  <a:gd name="T31" fmla="*/ 0 h 2539"/>
                  <a:gd name="T32" fmla="*/ 0 w 1702"/>
                  <a:gd name="T33" fmla="*/ 0 h 2539"/>
                  <a:gd name="T34" fmla="*/ 0 w 1702"/>
                  <a:gd name="T35" fmla="*/ 0 h 2539"/>
                  <a:gd name="T36" fmla="*/ 0 w 1702"/>
                  <a:gd name="T37" fmla="*/ 0 h 2539"/>
                  <a:gd name="T38" fmla="*/ 0 w 1702"/>
                  <a:gd name="T39" fmla="*/ 0 h 2539"/>
                  <a:gd name="T40" fmla="*/ 0 w 1702"/>
                  <a:gd name="T41" fmla="*/ 0 h 2539"/>
                  <a:gd name="T42" fmla="*/ 0 w 1702"/>
                  <a:gd name="T43" fmla="*/ 0 h 2539"/>
                  <a:gd name="T44" fmla="*/ 0 w 1702"/>
                  <a:gd name="T45" fmla="*/ 0 h 2539"/>
                  <a:gd name="T46" fmla="*/ 0 w 1702"/>
                  <a:gd name="T47" fmla="*/ 0 h 2539"/>
                  <a:gd name="T48" fmla="*/ 0 w 1702"/>
                  <a:gd name="T49" fmla="*/ 0 h 2539"/>
                  <a:gd name="T50" fmla="*/ 0 w 1702"/>
                  <a:gd name="T51" fmla="*/ 0 h 2539"/>
                  <a:gd name="T52" fmla="*/ 0 w 1702"/>
                  <a:gd name="T53" fmla="*/ 0 h 2539"/>
                  <a:gd name="T54" fmla="*/ 0 w 1702"/>
                  <a:gd name="T55" fmla="*/ 0 h 2539"/>
                  <a:gd name="T56" fmla="*/ 0 w 1702"/>
                  <a:gd name="T57" fmla="*/ 0 h 2539"/>
                  <a:gd name="T58" fmla="*/ 0 w 1702"/>
                  <a:gd name="T59" fmla="*/ 0 h 2539"/>
                  <a:gd name="T60" fmla="*/ 0 w 1702"/>
                  <a:gd name="T61" fmla="*/ 0 h 2539"/>
                  <a:gd name="T62" fmla="*/ 0 w 1702"/>
                  <a:gd name="T63" fmla="*/ 0 h 2539"/>
                  <a:gd name="T64" fmla="*/ 0 w 1702"/>
                  <a:gd name="T65" fmla="*/ 0 h 2539"/>
                  <a:gd name="T66" fmla="*/ 0 w 1702"/>
                  <a:gd name="T67" fmla="*/ 0 h 2539"/>
                  <a:gd name="T68" fmla="*/ 0 w 1702"/>
                  <a:gd name="T69" fmla="*/ 0 h 2539"/>
                  <a:gd name="T70" fmla="*/ 0 w 1702"/>
                  <a:gd name="T71" fmla="*/ 0 h 2539"/>
                  <a:gd name="T72" fmla="*/ 0 w 1702"/>
                  <a:gd name="T73" fmla="*/ 0 h 2539"/>
                  <a:gd name="T74" fmla="*/ 0 w 1702"/>
                  <a:gd name="T75" fmla="*/ 0 h 2539"/>
                  <a:gd name="T76" fmla="*/ 0 w 1702"/>
                  <a:gd name="T77" fmla="*/ 0 h 2539"/>
                  <a:gd name="T78" fmla="*/ 0 w 1702"/>
                  <a:gd name="T79" fmla="*/ 0 h 2539"/>
                  <a:gd name="T80" fmla="*/ 0 w 1702"/>
                  <a:gd name="T81" fmla="*/ 0 h 2539"/>
                  <a:gd name="T82" fmla="*/ 0 w 1702"/>
                  <a:gd name="T83" fmla="*/ 0 h 2539"/>
                  <a:gd name="T84" fmla="*/ 0 w 1702"/>
                  <a:gd name="T85" fmla="*/ 0 h 2539"/>
                  <a:gd name="T86" fmla="*/ 0 w 1702"/>
                  <a:gd name="T87" fmla="*/ 0 h 2539"/>
                  <a:gd name="T88" fmla="*/ 0 w 1702"/>
                  <a:gd name="T89" fmla="*/ 0 h 2539"/>
                  <a:gd name="T90" fmla="*/ 0 w 1702"/>
                  <a:gd name="T91" fmla="*/ 0 h 2539"/>
                  <a:gd name="T92" fmla="*/ 0 w 1702"/>
                  <a:gd name="T93" fmla="*/ 0 h 2539"/>
                  <a:gd name="T94" fmla="*/ 0 w 1702"/>
                  <a:gd name="T95" fmla="*/ 0 h 2539"/>
                  <a:gd name="T96" fmla="*/ 0 w 1702"/>
                  <a:gd name="T97" fmla="*/ 0 h 2539"/>
                  <a:gd name="T98" fmla="*/ 0 w 1702"/>
                  <a:gd name="T99" fmla="*/ 0 h 2539"/>
                  <a:gd name="T100" fmla="*/ 0 w 1702"/>
                  <a:gd name="T101" fmla="*/ 0 h 2539"/>
                  <a:gd name="T102" fmla="*/ 0 w 1702"/>
                  <a:gd name="T103" fmla="*/ 0 h 2539"/>
                  <a:gd name="T104" fmla="*/ 0 w 1702"/>
                  <a:gd name="T105" fmla="*/ 0 h 2539"/>
                  <a:gd name="T106" fmla="*/ 0 w 1702"/>
                  <a:gd name="T107" fmla="*/ 0 h 2539"/>
                  <a:gd name="T108" fmla="*/ 0 w 1702"/>
                  <a:gd name="T109" fmla="*/ 0 h 2539"/>
                  <a:gd name="T110" fmla="*/ 0 w 1702"/>
                  <a:gd name="T111" fmla="*/ 0 h 2539"/>
                  <a:gd name="T112" fmla="*/ 0 w 1702"/>
                  <a:gd name="T113" fmla="*/ 0 h 2539"/>
                  <a:gd name="T114" fmla="*/ 0 w 1702"/>
                  <a:gd name="T115" fmla="*/ 0 h 2539"/>
                  <a:gd name="T116" fmla="*/ 0 w 1702"/>
                  <a:gd name="T117" fmla="*/ 0 h 2539"/>
                  <a:gd name="T118" fmla="*/ 0 w 1702"/>
                  <a:gd name="T119" fmla="*/ 0 h 2539"/>
                  <a:gd name="T120" fmla="*/ 0 w 1702"/>
                  <a:gd name="T121" fmla="*/ 0 h 2539"/>
                  <a:gd name="T122" fmla="*/ 0 w 1702"/>
                  <a:gd name="T123" fmla="*/ 0 h 2539"/>
                  <a:gd name="T124" fmla="*/ 0 w 1702"/>
                  <a:gd name="T125" fmla="*/ 0 h 2539"/>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702"/>
                  <a:gd name="T190" fmla="*/ 0 h 2539"/>
                  <a:gd name="T191" fmla="*/ 1702 w 1702"/>
                  <a:gd name="T192" fmla="*/ 2539 h 2539"/>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702" h="2539">
                    <a:moveTo>
                      <a:pt x="610" y="0"/>
                    </a:moveTo>
                    <a:lnTo>
                      <a:pt x="610" y="42"/>
                    </a:lnTo>
                    <a:lnTo>
                      <a:pt x="653" y="42"/>
                    </a:lnTo>
                    <a:lnTo>
                      <a:pt x="695" y="42"/>
                    </a:lnTo>
                    <a:lnTo>
                      <a:pt x="738" y="42"/>
                    </a:lnTo>
                    <a:lnTo>
                      <a:pt x="752" y="42"/>
                    </a:lnTo>
                    <a:lnTo>
                      <a:pt x="752" y="71"/>
                    </a:lnTo>
                    <a:lnTo>
                      <a:pt x="752" y="85"/>
                    </a:lnTo>
                    <a:lnTo>
                      <a:pt x="752" y="113"/>
                    </a:lnTo>
                    <a:lnTo>
                      <a:pt x="752" y="156"/>
                    </a:lnTo>
                    <a:lnTo>
                      <a:pt x="780" y="156"/>
                    </a:lnTo>
                    <a:lnTo>
                      <a:pt x="795" y="156"/>
                    </a:lnTo>
                    <a:lnTo>
                      <a:pt x="823" y="156"/>
                    </a:lnTo>
                    <a:lnTo>
                      <a:pt x="837" y="156"/>
                    </a:lnTo>
                    <a:lnTo>
                      <a:pt x="908" y="156"/>
                    </a:lnTo>
                    <a:lnTo>
                      <a:pt x="922" y="269"/>
                    </a:lnTo>
                    <a:lnTo>
                      <a:pt x="936" y="269"/>
                    </a:lnTo>
                    <a:lnTo>
                      <a:pt x="965" y="269"/>
                    </a:lnTo>
                    <a:lnTo>
                      <a:pt x="1021" y="269"/>
                    </a:lnTo>
                    <a:lnTo>
                      <a:pt x="1021" y="340"/>
                    </a:lnTo>
                    <a:lnTo>
                      <a:pt x="1021" y="354"/>
                    </a:lnTo>
                    <a:lnTo>
                      <a:pt x="1021" y="383"/>
                    </a:lnTo>
                    <a:lnTo>
                      <a:pt x="1021" y="397"/>
                    </a:lnTo>
                    <a:lnTo>
                      <a:pt x="1021" y="411"/>
                    </a:lnTo>
                    <a:lnTo>
                      <a:pt x="1021" y="439"/>
                    </a:lnTo>
                    <a:lnTo>
                      <a:pt x="1036" y="439"/>
                    </a:lnTo>
                    <a:lnTo>
                      <a:pt x="1064" y="439"/>
                    </a:lnTo>
                    <a:lnTo>
                      <a:pt x="1135" y="439"/>
                    </a:lnTo>
                    <a:lnTo>
                      <a:pt x="1135" y="468"/>
                    </a:lnTo>
                    <a:lnTo>
                      <a:pt x="1149" y="468"/>
                    </a:lnTo>
                    <a:lnTo>
                      <a:pt x="1163" y="468"/>
                    </a:lnTo>
                    <a:lnTo>
                      <a:pt x="1177" y="468"/>
                    </a:lnTo>
                    <a:lnTo>
                      <a:pt x="1206" y="468"/>
                    </a:lnTo>
                    <a:lnTo>
                      <a:pt x="1220" y="468"/>
                    </a:lnTo>
                    <a:lnTo>
                      <a:pt x="1234" y="468"/>
                    </a:lnTo>
                    <a:lnTo>
                      <a:pt x="1248" y="468"/>
                    </a:lnTo>
                    <a:lnTo>
                      <a:pt x="1248" y="496"/>
                    </a:lnTo>
                    <a:lnTo>
                      <a:pt x="1248" y="539"/>
                    </a:lnTo>
                    <a:lnTo>
                      <a:pt x="1248" y="553"/>
                    </a:lnTo>
                    <a:lnTo>
                      <a:pt x="1248" y="567"/>
                    </a:lnTo>
                    <a:lnTo>
                      <a:pt x="1248" y="581"/>
                    </a:lnTo>
                    <a:lnTo>
                      <a:pt x="1248" y="595"/>
                    </a:lnTo>
                    <a:lnTo>
                      <a:pt x="1248" y="610"/>
                    </a:lnTo>
                    <a:lnTo>
                      <a:pt x="1248" y="624"/>
                    </a:lnTo>
                    <a:lnTo>
                      <a:pt x="1277" y="624"/>
                    </a:lnTo>
                    <a:lnTo>
                      <a:pt x="1291" y="624"/>
                    </a:lnTo>
                    <a:lnTo>
                      <a:pt x="1291" y="638"/>
                    </a:lnTo>
                    <a:lnTo>
                      <a:pt x="1291" y="652"/>
                    </a:lnTo>
                    <a:lnTo>
                      <a:pt x="1291" y="666"/>
                    </a:lnTo>
                    <a:lnTo>
                      <a:pt x="1291" y="680"/>
                    </a:lnTo>
                    <a:lnTo>
                      <a:pt x="1291" y="695"/>
                    </a:lnTo>
                    <a:lnTo>
                      <a:pt x="1291" y="709"/>
                    </a:lnTo>
                    <a:lnTo>
                      <a:pt x="1305" y="737"/>
                    </a:lnTo>
                    <a:lnTo>
                      <a:pt x="1305" y="751"/>
                    </a:lnTo>
                    <a:lnTo>
                      <a:pt x="1319" y="751"/>
                    </a:lnTo>
                    <a:lnTo>
                      <a:pt x="1319" y="766"/>
                    </a:lnTo>
                    <a:lnTo>
                      <a:pt x="1319" y="780"/>
                    </a:lnTo>
                    <a:lnTo>
                      <a:pt x="1333" y="794"/>
                    </a:lnTo>
                    <a:lnTo>
                      <a:pt x="1319" y="794"/>
                    </a:lnTo>
                    <a:lnTo>
                      <a:pt x="1305" y="794"/>
                    </a:lnTo>
                    <a:lnTo>
                      <a:pt x="1305" y="808"/>
                    </a:lnTo>
                    <a:lnTo>
                      <a:pt x="1305" y="822"/>
                    </a:lnTo>
                    <a:lnTo>
                      <a:pt x="1291" y="836"/>
                    </a:lnTo>
                    <a:lnTo>
                      <a:pt x="1291" y="851"/>
                    </a:lnTo>
                    <a:lnTo>
                      <a:pt x="1291" y="865"/>
                    </a:lnTo>
                    <a:lnTo>
                      <a:pt x="1277" y="865"/>
                    </a:lnTo>
                    <a:lnTo>
                      <a:pt x="1277" y="879"/>
                    </a:lnTo>
                    <a:lnTo>
                      <a:pt x="1277" y="893"/>
                    </a:lnTo>
                    <a:lnTo>
                      <a:pt x="1277" y="907"/>
                    </a:lnTo>
                    <a:lnTo>
                      <a:pt x="1263" y="907"/>
                    </a:lnTo>
                    <a:lnTo>
                      <a:pt x="1263" y="922"/>
                    </a:lnTo>
                    <a:lnTo>
                      <a:pt x="1263" y="936"/>
                    </a:lnTo>
                    <a:lnTo>
                      <a:pt x="1263" y="950"/>
                    </a:lnTo>
                    <a:lnTo>
                      <a:pt x="1263" y="964"/>
                    </a:lnTo>
                    <a:lnTo>
                      <a:pt x="1263" y="978"/>
                    </a:lnTo>
                    <a:lnTo>
                      <a:pt x="1277" y="978"/>
                    </a:lnTo>
                    <a:lnTo>
                      <a:pt x="1277" y="993"/>
                    </a:lnTo>
                    <a:lnTo>
                      <a:pt x="1277" y="1007"/>
                    </a:lnTo>
                    <a:lnTo>
                      <a:pt x="1277" y="1021"/>
                    </a:lnTo>
                    <a:lnTo>
                      <a:pt x="1277" y="1035"/>
                    </a:lnTo>
                    <a:lnTo>
                      <a:pt x="1277" y="1049"/>
                    </a:lnTo>
                    <a:lnTo>
                      <a:pt x="1277" y="1063"/>
                    </a:lnTo>
                    <a:lnTo>
                      <a:pt x="1263" y="1063"/>
                    </a:lnTo>
                    <a:lnTo>
                      <a:pt x="1248" y="1063"/>
                    </a:lnTo>
                    <a:lnTo>
                      <a:pt x="1248" y="1078"/>
                    </a:lnTo>
                    <a:lnTo>
                      <a:pt x="1248" y="1092"/>
                    </a:lnTo>
                    <a:lnTo>
                      <a:pt x="1263" y="1092"/>
                    </a:lnTo>
                    <a:lnTo>
                      <a:pt x="1277" y="1106"/>
                    </a:lnTo>
                    <a:lnTo>
                      <a:pt x="1277" y="1120"/>
                    </a:lnTo>
                    <a:lnTo>
                      <a:pt x="1277" y="1134"/>
                    </a:lnTo>
                    <a:lnTo>
                      <a:pt x="1277" y="1149"/>
                    </a:lnTo>
                    <a:lnTo>
                      <a:pt x="1263" y="1149"/>
                    </a:lnTo>
                    <a:lnTo>
                      <a:pt x="1248" y="1149"/>
                    </a:lnTo>
                    <a:lnTo>
                      <a:pt x="1248" y="1163"/>
                    </a:lnTo>
                    <a:lnTo>
                      <a:pt x="1234" y="1149"/>
                    </a:lnTo>
                    <a:lnTo>
                      <a:pt x="1220" y="1149"/>
                    </a:lnTo>
                    <a:lnTo>
                      <a:pt x="1220" y="1134"/>
                    </a:lnTo>
                    <a:lnTo>
                      <a:pt x="1206" y="1134"/>
                    </a:lnTo>
                    <a:lnTo>
                      <a:pt x="1192" y="1134"/>
                    </a:lnTo>
                    <a:lnTo>
                      <a:pt x="1177" y="1120"/>
                    </a:lnTo>
                    <a:lnTo>
                      <a:pt x="1163" y="1120"/>
                    </a:lnTo>
                    <a:lnTo>
                      <a:pt x="1149" y="1120"/>
                    </a:lnTo>
                    <a:lnTo>
                      <a:pt x="1149" y="1106"/>
                    </a:lnTo>
                    <a:lnTo>
                      <a:pt x="1135" y="1106"/>
                    </a:lnTo>
                    <a:lnTo>
                      <a:pt x="1121" y="1106"/>
                    </a:lnTo>
                    <a:lnTo>
                      <a:pt x="1107" y="1106"/>
                    </a:lnTo>
                    <a:lnTo>
                      <a:pt x="1092" y="1092"/>
                    </a:lnTo>
                    <a:lnTo>
                      <a:pt x="1064" y="1092"/>
                    </a:lnTo>
                    <a:lnTo>
                      <a:pt x="1050" y="1078"/>
                    </a:lnTo>
                    <a:lnTo>
                      <a:pt x="1036" y="1078"/>
                    </a:lnTo>
                    <a:lnTo>
                      <a:pt x="1050" y="1078"/>
                    </a:lnTo>
                    <a:lnTo>
                      <a:pt x="1050" y="1063"/>
                    </a:lnTo>
                    <a:lnTo>
                      <a:pt x="1036" y="1063"/>
                    </a:lnTo>
                    <a:lnTo>
                      <a:pt x="1021" y="1063"/>
                    </a:lnTo>
                    <a:lnTo>
                      <a:pt x="1021" y="1049"/>
                    </a:lnTo>
                    <a:lnTo>
                      <a:pt x="1021" y="1035"/>
                    </a:lnTo>
                    <a:lnTo>
                      <a:pt x="1007" y="1035"/>
                    </a:lnTo>
                    <a:lnTo>
                      <a:pt x="993" y="1035"/>
                    </a:lnTo>
                    <a:lnTo>
                      <a:pt x="979" y="1035"/>
                    </a:lnTo>
                    <a:lnTo>
                      <a:pt x="965" y="1035"/>
                    </a:lnTo>
                    <a:lnTo>
                      <a:pt x="951" y="1035"/>
                    </a:lnTo>
                    <a:lnTo>
                      <a:pt x="936" y="1035"/>
                    </a:lnTo>
                    <a:lnTo>
                      <a:pt x="922" y="1035"/>
                    </a:lnTo>
                    <a:lnTo>
                      <a:pt x="908" y="1021"/>
                    </a:lnTo>
                    <a:lnTo>
                      <a:pt x="894" y="1021"/>
                    </a:lnTo>
                    <a:lnTo>
                      <a:pt x="880" y="1007"/>
                    </a:lnTo>
                    <a:lnTo>
                      <a:pt x="865" y="1007"/>
                    </a:lnTo>
                    <a:lnTo>
                      <a:pt x="865" y="1021"/>
                    </a:lnTo>
                    <a:lnTo>
                      <a:pt x="851" y="1021"/>
                    </a:lnTo>
                    <a:lnTo>
                      <a:pt x="837" y="1021"/>
                    </a:lnTo>
                    <a:lnTo>
                      <a:pt x="837" y="1007"/>
                    </a:lnTo>
                    <a:lnTo>
                      <a:pt x="837" y="993"/>
                    </a:lnTo>
                    <a:lnTo>
                      <a:pt x="837" y="978"/>
                    </a:lnTo>
                    <a:lnTo>
                      <a:pt x="837" y="964"/>
                    </a:lnTo>
                    <a:lnTo>
                      <a:pt x="823" y="964"/>
                    </a:lnTo>
                    <a:lnTo>
                      <a:pt x="823" y="950"/>
                    </a:lnTo>
                    <a:lnTo>
                      <a:pt x="809" y="936"/>
                    </a:lnTo>
                    <a:lnTo>
                      <a:pt x="795" y="936"/>
                    </a:lnTo>
                    <a:lnTo>
                      <a:pt x="795" y="950"/>
                    </a:lnTo>
                    <a:lnTo>
                      <a:pt x="795" y="964"/>
                    </a:lnTo>
                    <a:lnTo>
                      <a:pt x="795" y="978"/>
                    </a:lnTo>
                    <a:lnTo>
                      <a:pt x="795" y="993"/>
                    </a:lnTo>
                    <a:lnTo>
                      <a:pt x="780" y="993"/>
                    </a:lnTo>
                    <a:lnTo>
                      <a:pt x="780" y="1007"/>
                    </a:lnTo>
                    <a:lnTo>
                      <a:pt x="780" y="1021"/>
                    </a:lnTo>
                    <a:lnTo>
                      <a:pt x="780" y="1035"/>
                    </a:lnTo>
                    <a:lnTo>
                      <a:pt x="780" y="1049"/>
                    </a:lnTo>
                    <a:lnTo>
                      <a:pt x="780" y="1063"/>
                    </a:lnTo>
                    <a:lnTo>
                      <a:pt x="780" y="1078"/>
                    </a:lnTo>
                    <a:lnTo>
                      <a:pt x="780" y="1092"/>
                    </a:lnTo>
                    <a:lnTo>
                      <a:pt x="780" y="1106"/>
                    </a:lnTo>
                    <a:lnTo>
                      <a:pt x="780" y="1120"/>
                    </a:lnTo>
                    <a:lnTo>
                      <a:pt x="780" y="1134"/>
                    </a:lnTo>
                    <a:lnTo>
                      <a:pt x="780" y="1149"/>
                    </a:lnTo>
                    <a:lnTo>
                      <a:pt x="780" y="1163"/>
                    </a:lnTo>
                    <a:lnTo>
                      <a:pt x="780" y="1177"/>
                    </a:lnTo>
                    <a:lnTo>
                      <a:pt x="780" y="1191"/>
                    </a:lnTo>
                    <a:lnTo>
                      <a:pt x="780" y="1205"/>
                    </a:lnTo>
                    <a:lnTo>
                      <a:pt x="780" y="1219"/>
                    </a:lnTo>
                    <a:lnTo>
                      <a:pt x="795" y="1219"/>
                    </a:lnTo>
                    <a:lnTo>
                      <a:pt x="809" y="1219"/>
                    </a:lnTo>
                    <a:lnTo>
                      <a:pt x="823" y="1219"/>
                    </a:lnTo>
                    <a:lnTo>
                      <a:pt x="837" y="1234"/>
                    </a:lnTo>
                    <a:lnTo>
                      <a:pt x="851" y="1234"/>
                    </a:lnTo>
                    <a:lnTo>
                      <a:pt x="865" y="1234"/>
                    </a:lnTo>
                    <a:lnTo>
                      <a:pt x="880" y="1219"/>
                    </a:lnTo>
                    <a:lnTo>
                      <a:pt x="894" y="1219"/>
                    </a:lnTo>
                    <a:lnTo>
                      <a:pt x="894" y="1234"/>
                    </a:lnTo>
                    <a:lnTo>
                      <a:pt x="908" y="1234"/>
                    </a:lnTo>
                    <a:lnTo>
                      <a:pt x="922" y="1248"/>
                    </a:lnTo>
                    <a:lnTo>
                      <a:pt x="951" y="1248"/>
                    </a:lnTo>
                    <a:lnTo>
                      <a:pt x="951" y="1262"/>
                    </a:lnTo>
                    <a:lnTo>
                      <a:pt x="965" y="1262"/>
                    </a:lnTo>
                    <a:lnTo>
                      <a:pt x="979" y="1262"/>
                    </a:lnTo>
                    <a:lnTo>
                      <a:pt x="993" y="1262"/>
                    </a:lnTo>
                    <a:lnTo>
                      <a:pt x="993" y="1276"/>
                    </a:lnTo>
                    <a:lnTo>
                      <a:pt x="993" y="1290"/>
                    </a:lnTo>
                    <a:lnTo>
                      <a:pt x="993" y="1305"/>
                    </a:lnTo>
                    <a:lnTo>
                      <a:pt x="1036" y="1305"/>
                    </a:lnTo>
                    <a:lnTo>
                      <a:pt x="1036" y="1319"/>
                    </a:lnTo>
                    <a:lnTo>
                      <a:pt x="1036" y="1347"/>
                    </a:lnTo>
                    <a:lnTo>
                      <a:pt x="1050" y="1347"/>
                    </a:lnTo>
                    <a:lnTo>
                      <a:pt x="1050" y="1361"/>
                    </a:lnTo>
                    <a:lnTo>
                      <a:pt x="1078" y="1361"/>
                    </a:lnTo>
                    <a:lnTo>
                      <a:pt x="1107" y="1361"/>
                    </a:lnTo>
                    <a:lnTo>
                      <a:pt x="1121" y="1361"/>
                    </a:lnTo>
                    <a:lnTo>
                      <a:pt x="1135" y="1361"/>
                    </a:lnTo>
                    <a:lnTo>
                      <a:pt x="1149" y="1361"/>
                    </a:lnTo>
                    <a:lnTo>
                      <a:pt x="1163" y="1361"/>
                    </a:lnTo>
                    <a:lnTo>
                      <a:pt x="1177" y="1361"/>
                    </a:lnTo>
                    <a:lnTo>
                      <a:pt x="1192" y="1361"/>
                    </a:lnTo>
                    <a:lnTo>
                      <a:pt x="1206" y="1361"/>
                    </a:lnTo>
                    <a:lnTo>
                      <a:pt x="1220" y="1347"/>
                    </a:lnTo>
                    <a:lnTo>
                      <a:pt x="1234" y="1347"/>
                    </a:lnTo>
                    <a:lnTo>
                      <a:pt x="1234" y="1333"/>
                    </a:lnTo>
                    <a:lnTo>
                      <a:pt x="1234" y="1319"/>
                    </a:lnTo>
                    <a:lnTo>
                      <a:pt x="1234" y="1305"/>
                    </a:lnTo>
                    <a:lnTo>
                      <a:pt x="1234" y="1290"/>
                    </a:lnTo>
                    <a:lnTo>
                      <a:pt x="1234" y="1276"/>
                    </a:lnTo>
                    <a:lnTo>
                      <a:pt x="1220" y="1276"/>
                    </a:lnTo>
                    <a:lnTo>
                      <a:pt x="1220" y="1262"/>
                    </a:lnTo>
                    <a:lnTo>
                      <a:pt x="1206" y="1262"/>
                    </a:lnTo>
                    <a:lnTo>
                      <a:pt x="1206" y="1248"/>
                    </a:lnTo>
                    <a:lnTo>
                      <a:pt x="1206" y="1234"/>
                    </a:lnTo>
                    <a:lnTo>
                      <a:pt x="1206" y="1219"/>
                    </a:lnTo>
                    <a:lnTo>
                      <a:pt x="1206" y="1205"/>
                    </a:lnTo>
                    <a:lnTo>
                      <a:pt x="1192" y="1205"/>
                    </a:lnTo>
                    <a:lnTo>
                      <a:pt x="1206" y="1205"/>
                    </a:lnTo>
                    <a:lnTo>
                      <a:pt x="1206" y="1191"/>
                    </a:lnTo>
                    <a:lnTo>
                      <a:pt x="1206" y="1205"/>
                    </a:lnTo>
                    <a:lnTo>
                      <a:pt x="1206" y="1219"/>
                    </a:lnTo>
                    <a:lnTo>
                      <a:pt x="1220" y="1219"/>
                    </a:lnTo>
                    <a:lnTo>
                      <a:pt x="1220" y="1234"/>
                    </a:lnTo>
                    <a:lnTo>
                      <a:pt x="1220" y="1248"/>
                    </a:lnTo>
                    <a:lnTo>
                      <a:pt x="1220" y="1262"/>
                    </a:lnTo>
                    <a:lnTo>
                      <a:pt x="1234" y="1262"/>
                    </a:lnTo>
                    <a:lnTo>
                      <a:pt x="1234" y="1276"/>
                    </a:lnTo>
                    <a:lnTo>
                      <a:pt x="1248" y="1276"/>
                    </a:lnTo>
                    <a:lnTo>
                      <a:pt x="1248" y="1290"/>
                    </a:lnTo>
                    <a:lnTo>
                      <a:pt x="1248" y="1305"/>
                    </a:lnTo>
                    <a:lnTo>
                      <a:pt x="1263" y="1305"/>
                    </a:lnTo>
                    <a:lnTo>
                      <a:pt x="1277" y="1305"/>
                    </a:lnTo>
                    <a:lnTo>
                      <a:pt x="1291" y="1305"/>
                    </a:lnTo>
                    <a:lnTo>
                      <a:pt x="1305" y="1305"/>
                    </a:lnTo>
                    <a:lnTo>
                      <a:pt x="1319" y="1305"/>
                    </a:lnTo>
                    <a:lnTo>
                      <a:pt x="1319" y="1319"/>
                    </a:lnTo>
                    <a:lnTo>
                      <a:pt x="1333" y="1319"/>
                    </a:lnTo>
                    <a:lnTo>
                      <a:pt x="1333" y="1305"/>
                    </a:lnTo>
                    <a:lnTo>
                      <a:pt x="1348" y="1305"/>
                    </a:lnTo>
                    <a:lnTo>
                      <a:pt x="1348" y="1319"/>
                    </a:lnTo>
                    <a:lnTo>
                      <a:pt x="1348" y="1333"/>
                    </a:lnTo>
                    <a:lnTo>
                      <a:pt x="1348" y="1347"/>
                    </a:lnTo>
                    <a:lnTo>
                      <a:pt x="1362" y="1347"/>
                    </a:lnTo>
                    <a:lnTo>
                      <a:pt x="1362" y="1361"/>
                    </a:lnTo>
                    <a:lnTo>
                      <a:pt x="1348" y="1361"/>
                    </a:lnTo>
                    <a:lnTo>
                      <a:pt x="1333" y="1361"/>
                    </a:lnTo>
                    <a:lnTo>
                      <a:pt x="1319" y="1361"/>
                    </a:lnTo>
                    <a:lnTo>
                      <a:pt x="1305" y="1361"/>
                    </a:lnTo>
                    <a:lnTo>
                      <a:pt x="1305" y="1375"/>
                    </a:lnTo>
                    <a:lnTo>
                      <a:pt x="1305" y="1390"/>
                    </a:lnTo>
                    <a:lnTo>
                      <a:pt x="1305" y="1418"/>
                    </a:lnTo>
                    <a:lnTo>
                      <a:pt x="1305" y="1432"/>
                    </a:lnTo>
                    <a:lnTo>
                      <a:pt x="1305" y="1446"/>
                    </a:lnTo>
                    <a:lnTo>
                      <a:pt x="1333" y="1446"/>
                    </a:lnTo>
                    <a:lnTo>
                      <a:pt x="1348" y="1446"/>
                    </a:lnTo>
                    <a:lnTo>
                      <a:pt x="1362" y="1446"/>
                    </a:lnTo>
                    <a:lnTo>
                      <a:pt x="1376" y="1446"/>
                    </a:lnTo>
                    <a:lnTo>
                      <a:pt x="1390" y="1446"/>
                    </a:lnTo>
                    <a:lnTo>
                      <a:pt x="1404" y="1446"/>
                    </a:lnTo>
                    <a:lnTo>
                      <a:pt x="1419" y="1446"/>
                    </a:lnTo>
                    <a:lnTo>
                      <a:pt x="1433" y="1446"/>
                    </a:lnTo>
                    <a:lnTo>
                      <a:pt x="1447" y="1446"/>
                    </a:lnTo>
                    <a:lnTo>
                      <a:pt x="1461" y="1432"/>
                    </a:lnTo>
                    <a:lnTo>
                      <a:pt x="1475" y="1432"/>
                    </a:lnTo>
                    <a:lnTo>
                      <a:pt x="1489" y="1432"/>
                    </a:lnTo>
                    <a:lnTo>
                      <a:pt x="1504" y="1432"/>
                    </a:lnTo>
                    <a:lnTo>
                      <a:pt x="1518" y="1432"/>
                    </a:lnTo>
                    <a:lnTo>
                      <a:pt x="1518" y="1446"/>
                    </a:lnTo>
                    <a:lnTo>
                      <a:pt x="1532" y="1446"/>
                    </a:lnTo>
                    <a:lnTo>
                      <a:pt x="1532" y="1461"/>
                    </a:lnTo>
                    <a:lnTo>
                      <a:pt x="1532" y="1475"/>
                    </a:lnTo>
                    <a:lnTo>
                      <a:pt x="1546" y="1475"/>
                    </a:lnTo>
                    <a:lnTo>
                      <a:pt x="1546" y="1489"/>
                    </a:lnTo>
                    <a:lnTo>
                      <a:pt x="1546" y="1503"/>
                    </a:lnTo>
                    <a:lnTo>
                      <a:pt x="1560" y="1503"/>
                    </a:lnTo>
                    <a:lnTo>
                      <a:pt x="1560" y="1517"/>
                    </a:lnTo>
                    <a:lnTo>
                      <a:pt x="1575" y="1517"/>
                    </a:lnTo>
                    <a:lnTo>
                      <a:pt x="1575" y="1532"/>
                    </a:lnTo>
                    <a:lnTo>
                      <a:pt x="1589" y="1532"/>
                    </a:lnTo>
                    <a:lnTo>
                      <a:pt x="1603" y="1546"/>
                    </a:lnTo>
                    <a:lnTo>
                      <a:pt x="1617" y="1560"/>
                    </a:lnTo>
                    <a:lnTo>
                      <a:pt x="1631" y="1560"/>
                    </a:lnTo>
                    <a:lnTo>
                      <a:pt x="1645" y="1560"/>
                    </a:lnTo>
                    <a:lnTo>
                      <a:pt x="1660" y="1560"/>
                    </a:lnTo>
                    <a:lnTo>
                      <a:pt x="1660" y="1546"/>
                    </a:lnTo>
                    <a:lnTo>
                      <a:pt x="1674" y="1546"/>
                    </a:lnTo>
                    <a:lnTo>
                      <a:pt x="1688" y="1546"/>
                    </a:lnTo>
                    <a:lnTo>
                      <a:pt x="1688" y="1560"/>
                    </a:lnTo>
                    <a:lnTo>
                      <a:pt x="1702" y="1560"/>
                    </a:lnTo>
                    <a:lnTo>
                      <a:pt x="1702" y="1574"/>
                    </a:lnTo>
                    <a:lnTo>
                      <a:pt x="1702" y="1588"/>
                    </a:lnTo>
                    <a:lnTo>
                      <a:pt x="1688" y="1602"/>
                    </a:lnTo>
                    <a:lnTo>
                      <a:pt x="1702" y="1602"/>
                    </a:lnTo>
                    <a:lnTo>
                      <a:pt x="1702" y="1617"/>
                    </a:lnTo>
                    <a:lnTo>
                      <a:pt x="1702" y="1631"/>
                    </a:lnTo>
                    <a:lnTo>
                      <a:pt x="1702" y="1645"/>
                    </a:lnTo>
                    <a:lnTo>
                      <a:pt x="1702" y="1659"/>
                    </a:lnTo>
                    <a:lnTo>
                      <a:pt x="1702" y="1673"/>
                    </a:lnTo>
                    <a:lnTo>
                      <a:pt x="1702" y="1688"/>
                    </a:lnTo>
                    <a:lnTo>
                      <a:pt x="1702" y="1702"/>
                    </a:lnTo>
                    <a:lnTo>
                      <a:pt x="1702" y="1716"/>
                    </a:lnTo>
                    <a:lnTo>
                      <a:pt x="1702" y="1730"/>
                    </a:lnTo>
                    <a:lnTo>
                      <a:pt x="1702" y="1744"/>
                    </a:lnTo>
                    <a:lnTo>
                      <a:pt x="1702" y="1758"/>
                    </a:lnTo>
                    <a:lnTo>
                      <a:pt x="1688" y="1758"/>
                    </a:lnTo>
                    <a:lnTo>
                      <a:pt x="1674" y="1758"/>
                    </a:lnTo>
                    <a:lnTo>
                      <a:pt x="1660" y="1758"/>
                    </a:lnTo>
                    <a:lnTo>
                      <a:pt x="1660" y="1744"/>
                    </a:lnTo>
                    <a:lnTo>
                      <a:pt x="1645" y="1744"/>
                    </a:lnTo>
                    <a:lnTo>
                      <a:pt x="1645" y="1758"/>
                    </a:lnTo>
                    <a:lnTo>
                      <a:pt x="1645" y="1773"/>
                    </a:lnTo>
                    <a:lnTo>
                      <a:pt x="1631" y="1773"/>
                    </a:lnTo>
                    <a:lnTo>
                      <a:pt x="1617" y="1773"/>
                    </a:lnTo>
                    <a:lnTo>
                      <a:pt x="1617" y="1787"/>
                    </a:lnTo>
                    <a:lnTo>
                      <a:pt x="1617" y="1801"/>
                    </a:lnTo>
                    <a:lnTo>
                      <a:pt x="1603" y="1801"/>
                    </a:lnTo>
                    <a:lnTo>
                      <a:pt x="1589" y="1801"/>
                    </a:lnTo>
                    <a:lnTo>
                      <a:pt x="1575" y="1801"/>
                    </a:lnTo>
                    <a:lnTo>
                      <a:pt x="1575" y="1815"/>
                    </a:lnTo>
                    <a:lnTo>
                      <a:pt x="1575" y="1829"/>
                    </a:lnTo>
                    <a:lnTo>
                      <a:pt x="1575" y="1844"/>
                    </a:lnTo>
                    <a:lnTo>
                      <a:pt x="1560" y="1844"/>
                    </a:lnTo>
                    <a:lnTo>
                      <a:pt x="1546" y="1844"/>
                    </a:lnTo>
                    <a:lnTo>
                      <a:pt x="1532" y="1844"/>
                    </a:lnTo>
                    <a:lnTo>
                      <a:pt x="1532" y="1829"/>
                    </a:lnTo>
                    <a:lnTo>
                      <a:pt x="1518" y="1829"/>
                    </a:lnTo>
                    <a:lnTo>
                      <a:pt x="1475" y="1829"/>
                    </a:lnTo>
                    <a:lnTo>
                      <a:pt x="1475" y="1844"/>
                    </a:lnTo>
                    <a:lnTo>
                      <a:pt x="1475" y="1858"/>
                    </a:lnTo>
                    <a:lnTo>
                      <a:pt x="1475" y="1872"/>
                    </a:lnTo>
                    <a:lnTo>
                      <a:pt x="1475" y="1915"/>
                    </a:lnTo>
                    <a:lnTo>
                      <a:pt x="1447" y="1929"/>
                    </a:lnTo>
                    <a:lnTo>
                      <a:pt x="1433" y="1929"/>
                    </a:lnTo>
                    <a:lnTo>
                      <a:pt x="1433" y="1971"/>
                    </a:lnTo>
                    <a:lnTo>
                      <a:pt x="1433" y="1985"/>
                    </a:lnTo>
                    <a:lnTo>
                      <a:pt x="1433" y="2000"/>
                    </a:lnTo>
                    <a:lnTo>
                      <a:pt x="1433" y="2014"/>
                    </a:lnTo>
                    <a:lnTo>
                      <a:pt x="1433" y="2028"/>
                    </a:lnTo>
                    <a:lnTo>
                      <a:pt x="1433" y="2042"/>
                    </a:lnTo>
                    <a:lnTo>
                      <a:pt x="1433" y="2056"/>
                    </a:lnTo>
                    <a:lnTo>
                      <a:pt x="1433" y="2071"/>
                    </a:lnTo>
                    <a:lnTo>
                      <a:pt x="1433" y="2085"/>
                    </a:lnTo>
                    <a:lnTo>
                      <a:pt x="1433" y="2099"/>
                    </a:lnTo>
                    <a:lnTo>
                      <a:pt x="1433" y="2113"/>
                    </a:lnTo>
                    <a:lnTo>
                      <a:pt x="1433" y="2127"/>
                    </a:lnTo>
                    <a:lnTo>
                      <a:pt x="1433" y="2141"/>
                    </a:lnTo>
                    <a:lnTo>
                      <a:pt x="1433" y="2156"/>
                    </a:lnTo>
                    <a:lnTo>
                      <a:pt x="1433" y="2170"/>
                    </a:lnTo>
                    <a:lnTo>
                      <a:pt x="1433" y="2184"/>
                    </a:lnTo>
                    <a:lnTo>
                      <a:pt x="1433" y="2198"/>
                    </a:lnTo>
                    <a:lnTo>
                      <a:pt x="1433" y="2212"/>
                    </a:lnTo>
                    <a:lnTo>
                      <a:pt x="1433" y="2227"/>
                    </a:lnTo>
                    <a:lnTo>
                      <a:pt x="1419" y="2227"/>
                    </a:lnTo>
                    <a:lnTo>
                      <a:pt x="1404" y="2227"/>
                    </a:lnTo>
                    <a:lnTo>
                      <a:pt x="1390" y="2227"/>
                    </a:lnTo>
                    <a:lnTo>
                      <a:pt x="1362" y="2227"/>
                    </a:lnTo>
                    <a:lnTo>
                      <a:pt x="1348" y="2227"/>
                    </a:lnTo>
                    <a:lnTo>
                      <a:pt x="1348" y="2241"/>
                    </a:lnTo>
                    <a:lnTo>
                      <a:pt x="1348" y="2255"/>
                    </a:lnTo>
                    <a:lnTo>
                      <a:pt x="1333" y="2269"/>
                    </a:lnTo>
                    <a:lnTo>
                      <a:pt x="1291" y="2269"/>
                    </a:lnTo>
                    <a:lnTo>
                      <a:pt x="1277" y="2269"/>
                    </a:lnTo>
                    <a:lnTo>
                      <a:pt x="1263" y="2255"/>
                    </a:lnTo>
                    <a:lnTo>
                      <a:pt x="1220" y="2241"/>
                    </a:lnTo>
                    <a:lnTo>
                      <a:pt x="1206" y="2241"/>
                    </a:lnTo>
                    <a:lnTo>
                      <a:pt x="1192" y="2241"/>
                    </a:lnTo>
                    <a:lnTo>
                      <a:pt x="1177" y="2227"/>
                    </a:lnTo>
                    <a:lnTo>
                      <a:pt x="1163" y="2227"/>
                    </a:lnTo>
                    <a:lnTo>
                      <a:pt x="1163" y="2241"/>
                    </a:lnTo>
                    <a:lnTo>
                      <a:pt x="1163" y="2227"/>
                    </a:lnTo>
                    <a:lnTo>
                      <a:pt x="1149" y="2227"/>
                    </a:lnTo>
                    <a:lnTo>
                      <a:pt x="1135" y="2227"/>
                    </a:lnTo>
                    <a:lnTo>
                      <a:pt x="1121" y="2227"/>
                    </a:lnTo>
                    <a:lnTo>
                      <a:pt x="1121" y="2241"/>
                    </a:lnTo>
                    <a:lnTo>
                      <a:pt x="1135" y="2241"/>
                    </a:lnTo>
                    <a:lnTo>
                      <a:pt x="1135" y="2255"/>
                    </a:lnTo>
                    <a:lnTo>
                      <a:pt x="1135" y="2269"/>
                    </a:lnTo>
                    <a:lnTo>
                      <a:pt x="1107" y="2269"/>
                    </a:lnTo>
                    <a:lnTo>
                      <a:pt x="1092" y="2269"/>
                    </a:lnTo>
                    <a:lnTo>
                      <a:pt x="1107" y="2283"/>
                    </a:lnTo>
                    <a:lnTo>
                      <a:pt x="1121" y="2283"/>
                    </a:lnTo>
                    <a:lnTo>
                      <a:pt x="1135" y="2297"/>
                    </a:lnTo>
                    <a:lnTo>
                      <a:pt x="1149" y="2297"/>
                    </a:lnTo>
                    <a:lnTo>
                      <a:pt x="1149" y="2312"/>
                    </a:lnTo>
                    <a:lnTo>
                      <a:pt x="1149" y="2297"/>
                    </a:lnTo>
                    <a:lnTo>
                      <a:pt x="1135" y="2297"/>
                    </a:lnTo>
                    <a:lnTo>
                      <a:pt x="1121" y="2297"/>
                    </a:lnTo>
                    <a:lnTo>
                      <a:pt x="1107" y="2283"/>
                    </a:lnTo>
                    <a:lnTo>
                      <a:pt x="1078" y="2283"/>
                    </a:lnTo>
                    <a:lnTo>
                      <a:pt x="1078" y="2297"/>
                    </a:lnTo>
                    <a:lnTo>
                      <a:pt x="1078" y="2312"/>
                    </a:lnTo>
                    <a:lnTo>
                      <a:pt x="1078" y="2326"/>
                    </a:lnTo>
                    <a:lnTo>
                      <a:pt x="1078" y="2340"/>
                    </a:lnTo>
                    <a:lnTo>
                      <a:pt x="1078" y="2354"/>
                    </a:lnTo>
                    <a:lnTo>
                      <a:pt x="1078" y="2368"/>
                    </a:lnTo>
                    <a:lnTo>
                      <a:pt x="1092" y="2368"/>
                    </a:lnTo>
                    <a:lnTo>
                      <a:pt x="1092" y="2383"/>
                    </a:lnTo>
                    <a:lnTo>
                      <a:pt x="1092" y="2397"/>
                    </a:lnTo>
                    <a:lnTo>
                      <a:pt x="1107" y="2411"/>
                    </a:lnTo>
                    <a:lnTo>
                      <a:pt x="1107" y="2425"/>
                    </a:lnTo>
                    <a:lnTo>
                      <a:pt x="1107" y="2439"/>
                    </a:lnTo>
                    <a:lnTo>
                      <a:pt x="1107" y="2454"/>
                    </a:lnTo>
                    <a:lnTo>
                      <a:pt x="1107" y="2468"/>
                    </a:lnTo>
                    <a:lnTo>
                      <a:pt x="1107" y="2482"/>
                    </a:lnTo>
                    <a:lnTo>
                      <a:pt x="1107" y="2496"/>
                    </a:lnTo>
                    <a:lnTo>
                      <a:pt x="1107" y="2510"/>
                    </a:lnTo>
                    <a:lnTo>
                      <a:pt x="1107" y="2524"/>
                    </a:lnTo>
                    <a:lnTo>
                      <a:pt x="1107" y="2539"/>
                    </a:lnTo>
                    <a:lnTo>
                      <a:pt x="1092" y="2539"/>
                    </a:lnTo>
                    <a:lnTo>
                      <a:pt x="1078" y="2539"/>
                    </a:lnTo>
                    <a:lnTo>
                      <a:pt x="1064" y="2539"/>
                    </a:lnTo>
                    <a:lnTo>
                      <a:pt x="1050" y="2539"/>
                    </a:lnTo>
                    <a:lnTo>
                      <a:pt x="1050" y="2524"/>
                    </a:lnTo>
                    <a:lnTo>
                      <a:pt x="1050" y="2510"/>
                    </a:lnTo>
                    <a:lnTo>
                      <a:pt x="1050" y="2496"/>
                    </a:lnTo>
                    <a:lnTo>
                      <a:pt x="1050" y="2482"/>
                    </a:lnTo>
                    <a:lnTo>
                      <a:pt x="1050" y="2468"/>
                    </a:lnTo>
                    <a:lnTo>
                      <a:pt x="1050" y="2454"/>
                    </a:lnTo>
                    <a:lnTo>
                      <a:pt x="1050" y="2439"/>
                    </a:lnTo>
                    <a:lnTo>
                      <a:pt x="1050" y="2425"/>
                    </a:lnTo>
                    <a:lnTo>
                      <a:pt x="1050" y="2411"/>
                    </a:lnTo>
                    <a:lnTo>
                      <a:pt x="1050" y="2397"/>
                    </a:lnTo>
                    <a:lnTo>
                      <a:pt x="1036" y="2397"/>
                    </a:lnTo>
                    <a:lnTo>
                      <a:pt x="1036" y="2383"/>
                    </a:lnTo>
                    <a:lnTo>
                      <a:pt x="1036" y="2368"/>
                    </a:lnTo>
                    <a:lnTo>
                      <a:pt x="1021" y="2368"/>
                    </a:lnTo>
                    <a:lnTo>
                      <a:pt x="1021" y="2354"/>
                    </a:lnTo>
                    <a:lnTo>
                      <a:pt x="1007" y="2354"/>
                    </a:lnTo>
                    <a:lnTo>
                      <a:pt x="1007" y="2340"/>
                    </a:lnTo>
                    <a:lnTo>
                      <a:pt x="993" y="2340"/>
                    </a:lnTo>
                    <a:lnTo>
                      <a:pt x="993" y="2326"/>
                    </a:lnTo>
                    <a:lnTo>
                      <a:pt x="993" y="2312"/>
                    </a:lnTo>
                    <a:lnTo>
                      <a:pt x="979" y="2312"/>
                    </a:lnTo>
                    <a:lnTo>
                      <a:pt x="993" y="2297"/>
                    </a:lnTo>
                    <a:lnTo>
                      <a:pt x="979" y="2297"/>
                    </a:lnTo>
                    <a:lnTo>
                      <a:pt x="965" y="2297"/>
                    </a:lnTo>
                    <a:lnTo>
                      <a:pt x="965" y="2283"/>
                    </a:lnTo>
                    <a:lnTo>
                      <a:pt x="965" y="2269"/>
                    </a:lnTo>
                    <a:lnTo>
                      <a:pt x="965" y="2255"/>
                    </a:lnTo>
                    <a:lnTo>
                      <a:pt x="965" y="2241"/>
                    </a:lnTo>
                    <a:lnTo>
                      <a:pt x="951" y="2241"/>
                    </a:lnTo>
                    <a:lnTo>
                      <a:pt x="936" y="2227"/>
                    </a:lnTo>
                    <a:lnTo>
                      <a:pt x="936" y="2212"/>
                    </a:lnTo>
                    <a:lnTo>
                      <a:pt x="936" y="2198"/>
                    </a:lnTo>
                    <a:lnTo>
                      <a:pt x="951" y="2184"/>
                    </a:lnTo>
                    <a:lnTo>
                      <a:pt x="951" y="2170"/>
                    </a:lnTo>
                    <a:lnTo>
                      <a:pt x="951" y="2156"/>
                    </a:lnTo>
                    <a:lnTo>
                      <a:pt x="936" y="2156"/>
                    </a:lnTo>
                    <a:lnTo>
                      <a:pt x="908" y="2141"/>
                    </a:lnTo>
                    <a:lnTo>
                      <a:pt x="880" y="2127"/>
                    </a:lnTo>
                    <a:lnTo>
                      <a:pt x="865" y="2127"/>
                    </a:lnTo>
                    <a:lnTo>
                      <a:pt x="851" y="2156"/>
                    </a:lnTo>
                    <a:lnTo>
                      <a:pt x="851" y="2170"/>
                    </a:lnTo>
                    <a:lnTo>
                      <a:pt x="851" y="2184"/>
                    </a:lnTo>
                    <a:lnTo>
                      <a:pt x="851" y="2198"/>
                    </a:lnTo>
                    <a:lnTo>
                      <a:pt x="837" y="2198"/>
                    </a:lnTo>
                    <a:lnTo>
                      <a:pt x="823" y="2198"/>
                    </a:lnTo>
                    <a:lnTo>
                      <a:pt x="809" y="2198"/>
                    </a:lnTo>
                    <a:lnTo>
                      <a:pt x="795" y="2198"/>
                    </a:lnTo>
                    <a:lnTo>
                      <a:pt x="795" y="2184"/>
                    </a:lnTo>
                    <a:lnTo>
                      <a:pt x="780" y="2184"/>
                    </a:lnTo>
                    <a:lnTo>
                      <a:pt x="766" y="2184"/>
                    </a:lnTo>
                    <a:lnTo>
                      <a:pt x="752" y="2184"/>
                    </a:lnTo>
                    <a:lnTo>
                      <a:pt x="738" y="2184"/>
                    </a:lnTo>
                    <a:lnTo>
                      <a:pt x="738" y="2170"/>
                    </a:lnTo>
                    <a:lnTo>
                      <a:pt x="724" y="2184"/>
                    </a:lnTo>
                    <a:lnTo>
                      <a:pt x="709" y="2184"/>
                    </a:lnTo>
                    <a:lnTo>
                      <a:pt x="695" y="2184"/>
                    </a:lnTo>
                    <a:lnTo>
                      <a:pt x="681" y="2184"/>
                    </a:lnTo>
                    <a:lnTo>
                      <a:pt x="667" y="2184"/>
                    </a:lnTo>
                    <a:lnTo>
                      <a:pt x="653" y="2184"/>
                    </a:lnTo>
                    <a:lnTo>
                      <a:pt x="639" y="2184"/>
                    </a:lnTo>
                    <a:lnTo>
                      <a:pt x="624" y="2184"/>
                    </a:lnTo>
                    <a:lnTo>
                      <a:pt x="610" y="2184"/>
                    </a:lnTo>
                    <a:lnTo>
                      <a:pt x="596" y="2184"/>
                    </a:lnTo>
                    <a:lnTo>
                      <a:pt x="582" y="2184"/>
                    </a:lnTo>
                    <a:lnTo>
                      <a:pt x="568" y="2184"/>
                    </a:lnTo>
                    <a:lnTo>
                      <a:pt x="553" y="2184"/>
                    </a:lnTo>
                    <a:lnTo>
                      <a:pt x="539" y="2184"/>
                    </a:lnTo>
                    <a:lnTo>
                      <a:pt x="525" y="2184"/>
                    </a:lnTo>
                    <a:lnTo>
                      <a:pt x="511" y="2184"/>
                    </a:lnTo>
                    <a:lnTo>
                      <a:pt x="497" y="2184"/>
                    </a:lnTo>
                    <a:lnTo>
                      <a:pt x="483" y="2184"/>
                    </a:lnTo>
                    <a:lnTo>
                      <a:pt x="468" y="2184"/>
                    </a:lnTo>
                    <a:lnTo>
                      <a:pt x="454" y="2184"/>
                    </a:lnTo>
                    <a:lnTo>
                      <a:pt x="440" y="2184"/>
                    </a:lnTo>
                    <a:lnTo>
                      <a:pt x="426" y="2184"/>
                    </a:lnTo>
                    <a:lnTo>
                      <a:pt x="412" y="2184"/>
                    </a:lnTo>
                    <a:lnTo>
                      <a:pt x="397" y="2184"/>
                    </a:lnTo>
                    <a:lnTo>
                      <a:pt x="383" y="2184"/>
                    </a:lnTo>
                    <a:lnTo>
                      <a:pt x="369" y="2184"/>
                    </a:lnTo>
                    <a:lnTo>
                      <a:pt x="355" y="2184"/>
                    </a:lnTo>
                    <a:lnTo>
                      <a:pt x="341" y="2184"/>
                    </a:lnTo>
                    <a:lnTo>
                      <a:pt x="327" y="2184"/>
                    </a:lnTo>
                    <a:lnTo>
                      <a:pt x="327" y="2170"/>
                    </a:lnTo>
                    <a:lnTo>
                      <a:pt x="327" y="2156"/>
                    </a:lnTo>
                    <a:lnTo>
                      <a:pt x="341" y="2141"/>
                    </a:lnTo>
                    <a:lnTo>
                      <a:pt x="327" y="2141"/>
                    </a:lnTo>
                    <a:lnTo>
                      <a:pt x="312" y="2141"/>
                    </a:lnTo>
                    <a:lnTo>
                      <a:pt x="312" y="2156"/>
                    </a:lnTo>
                    <a:lnTo>
                      <a:pt x="298" y="2156"/>
                    </a:lnTo>
                    <a:lnTo>
                      <a:pt x="298" y="2170"/>
                    </a:lnTo>
                    <a:lnTo>
                      <a:pt x="284" y="2170"/>
                    </a:lnTo>
                    <a:lnTo>
                      <a:pt x="284" y="2184"/>
                    </a:lnTo>
                    <a:lnTo>
                      <a:pt x="270" y="2184"/>
                    </a:lnTo>
                    <a:lnTo>
                      <a:pt x="256" y="2184"/>
                    </a:lnTo>
                    <a:lnTo>
                      <a:pt x="256" y="2170"/>
                    </a:lnTo>
                    <a:lnTo>
                      <a:pt x="241" y="2170"/>
                    </a:lnTo>
                    <a:lnTo>
                      <a:pt x="227" y="2170"/>
                    </a:lnTo>
                    <a:lnTo>
                      <a:pt x="199" y="2170"/>
                    </a:lnTo>
                    <a:lnTo>
                      <a:pt x="185" y="2170"/>
                    </a:lnTo>
                    <a:lnTo>
                      <a:pt x="170" y="2170"/>
                    </a:lnTo>
                    <a:lnTo>
                      <a:pt x="156" y="2170"/>
                    </a:lnTo>
                    <a:lnTo>
                      <a:pt x="142" y="2170"/>
                    </a:lnTo>
                    <a:lnTo>
                      <a:pt x="128" y="2170"/>
                    </a:lnTo>
                    <a:lnTo>
                      <a:pt x="128" y="2156"/>
                    </a:lnTo>
                    <a:lnTo>
                      <a:pt x="128" y="2127"/>
                    </a:lnTo>
                    <a:lnTo>
                      <a:pt x="114" y="2127"/>
                    </a:lnTo>
                    <a:lnTo>
                      <a:pt x="114" y="2113"/>
                    </a:lnTo>
                    <a:lnTo>
                      <a:pt x="114" y="2099"/>
                    </a:lnTo>
                    <a:lnTo>
                      <a:pt x="114" y="2085"/>
                    </a:lnTo>
                    <a:lnTo>
                      <a:pt x="114" y="2071"/>
                    </a:lnTo>
                    <a:lnTo>
                      <a:pt x="114" y="2056"/>
                    </a:lnTo>
                    <a:lnTo>
                      <a:pt x="114" y="2028"/>
                    </a:lnTo>
                    <a:lnTo>
                      <a:pt x="114" y="2014"/>
                    </a:lnTo>
                    <a:lnTo>
                      <a:pt x="114" y="2000"/>
                    </a:lnTo>
                    <a:lnTo>
                      <a:pt x="114" y="1985"/>
                    </a:lnTo>
                    <a:lnTo>
                      <a:pt x="114" y="1971"/>
                    </a:lnTo>
                    <a:lnTo>
                      <a:pt x="114" y="1957"/>
                    </a:lnTo>
                    <a:lnTo>
                      <a:pt x="114" y="1943"/>
                    </a:lnTo>
                    <a:lnTo>
                      <a:pt x="114" y="1929"/>
                    </a:lnTo>
                    <a:lnTo>
                      <a:pt x="114" y="1915"/>
                    </a:lnTo>
                    <a:lnTo>
                      <a:pt x="114" y="1900"/>
                    </a:lnTo>
                    <a:lnTo>
                      <a:pt x="114" y="1886"/>
                    </a:lnTo>
                    <a:lnTo>
                      <a:pt x="114" y="1872"/>
                    </a:lnTo>
                    <a:lnTo>
                      <a:pt x="114" y="1858"/>
                    </a:lnTo>
                    <a:lnTo>
                      <a:pt x="128" y="1829"/>
                    </a:lnTo>
                    <a:lnTo>
                      <a:pt x="128" y="1815"/>
                    </a:lnTo>
                    <a:lnTo>
                      <a:pt x="128" y="1801"/>
                    </a:lnTo>
                    <a:lnTo>
                      <a:pt x="128" y="1787"/>
                    </a:lnTo>
                    <a:lnTo>
                      <a:pt x="128" y="1773"/>
                    </a:lnTo>
                    <a:lnTo>
                      <a:pt x="128" y="1758"/>
                    </a:lnTo>
                    <a:lnTo>
                      <a:pt x="128" y="1744"/>
                    </a:lnTo>
                    <a:lnTo>
                      <a:pt x="128" y="1730"/>
                    </a:lnTo>
                    <a:lnTo>
                      <a:pt x="128" y="1716"/>
                    </a:lnTo>
                    <a:lnTo>
                      <a:pt x="128" y="1702"/>
                    </a:lnTo>
                    <a:lnTo>
                      <a:pt x="128" y="1673"/>
                    </a:lnTo>
                    <a:lnTo>
                      <a:pt x="128" y="1659"/>
                    </a:lnTo>
                    <a:lnTo>
                      <a:pt x="128" y="1631"/>
                    </a:lnTo>
                    <a:lnTo>
                      <a:pt x="128" y="1617"/>
                    </a:lnTo>
                    <a:lnTo>
                      <a:pt x="128" y="1588"/>
                    </a:lnTo>
                    <a:lnTo>
                      <a:pt x="128" y="1574"/>
                    </a:lnTo>
                    <a:lnTo>
                      <a:pt x="128" y="1560"/>
                    </a:lnTo>
                    <a:lnTo>
                      <a:pt x="128" y="1546"/>
                    </a:lnTo>
                    <a:lnTo>
                      <a:pt x="0" y="1546"/>
                    </a:lnTo>
                    <a:lnTo>
                      <a:pt x="0" y="1532"/>
                    </a:lnTo>
                    <a:lnTo>
                      <a:pt x="0" y="1517"/>
                    </a:lnTo>
                    <a:lnTo>
                      <a:pt x="0" y="1503"/>
                    </a:lnTo>
                    <a:lnTo>
                      <a:pt x="0" y="1475"/>
                    </a:lnTo>
                    <a:lnTo>
                      <a:pt x="0" y="1461"/>
                    </a:lnTo>
                    <a:lnTo>
                      <a:pt x="0" y="1432"/>
                    </a:lnTo>
                    <a:lnTo>
                      <a:pt x="0" y="1418"/>
                    </a:lnTo>
                    <a:lnTo>
                      <a:pt x="0" y="1390"/>
                    </a:lnTo>
                    <a:lnTo>
                      <a:pt x="0" y="1375"/>
                    </a:lnTo>
                    <a:lnTo>
                      <a:pt x="0" y="1361"/>
                    </a:lnTo>
                    <a:lnTo>
                      <a:pt x="0" y="1347"/>
                    </a:lnTo>
                    <a:lnTo>
                      <a:pt x="14" y="1333"/>
                    </a:lnTo>
                    <a:lnTo>
                      <a:pt x="0" y="1319"/>
                    </a:lnTo>
                    <a:lnTo>
                      <a:pt x="0" y="1305"/>
                    </a:lnTo>
                    <a:lnTo>
                      <a:pt x="0" y="1290"/>
                    </a:lnTo>
                    <a:lnTo>
                      <a:pt x="0" y="1276"/>
                    </a:lnTo>
                    <a:lnTo>
                      <a:pt x="0" y="1262"/>
                    </a:lnTo>
                    <a:lnTo>
                      <a:pt x="0" y="1248"/>
                    </a:lnTo>
                    <a:lnTo>
                      <a:pt x="0" y="1219"/>
                    </a:lnTo>
                    <a:lnTo>
                      <a:pt x="0" y="1205"/>
                    </a:lnTo>
                    <a:lnTo>
                      <a:pt x="0" y="1191"/>
                    </a:lnTo>
                    <a:lnTo>
                      <a:pt x="0" y="1163"/>
                    </a:lnTo>
                    <a:lnTo>
                      <a:pt x="0" y="1134"/>
                    </a:lnTo>
                    <a:lnTo>
                      <a:pt x="0" y="1106"/>
                    </a:lnTo>
                    <a:lnTo>
                      <a:pt x="0" y="1078"/>
                    </a:lnTo>
                    <a:lnTo>
                      <a:pt x="0" y="1063"/>
                    </a:lnTo>
                    <a:lnTo>
                      <a:pt x="0" y="1035"/>
                    </a:lnTo>
                    <a:lnTo>
                      <a:pt x="0" y="1007"/>
                    </a:lnTo>
                    <a:lnTo>
                      <a:pt x="0" y="993"/>
                    </a:lnTo>
                    <a:lnTo>
                      <a:pt x="0" y="978"/>
                    </a:lnTo>
                    <a:lnTo>
                      <a:pt x="0" y="964"/>
                    </a:lnTo>
                    <a:lnTo>
                      <a:pt x="0" y="936"/>
                    </a:lnTo>
                    <a:lnTo>
                      <a:pt x="0" y="893"/>
                    </a:lnTo>
                    <a:lnTo>
                      <a:pt x="0" y="836"/>
                    </a:lnTo>
                    <a:lnTo>
                      <a:pt x="57" y="836"/>
                    </a:lnTo>
                    <a:lnTo>
                      <a:pt x="114" y="836"/>
                    </a:lnTo>
                    <a:lnTo>
                      <a:pt x="114" y="794"/>
                    </a:lnTo>
                    <a:lnTo>
                      <a:pt x="114" y="709"/>
                    </a:lnTo>
                    <a:lnTo>
                      <a:pt x="114" y="666"/>
                    </a:lnTo>
                    <a:lnTo>
                      <a:pt x="114" y="567"/>
                    </a:lnTo>
                    <a:lnTo>
                      <a:pt x="114" y="524"/>
                    </a:lnTo>
                    <a:lnTo>
                      <a:pt x="128" y="496"/>
                    </a:lnTo>
                    <a:lnTo>
                      <a:pt x="142" y="482"/>
                    </a:lnTo>
                    <a:lnTo>
                      <a:pt x="156" y="468"/>
                    </a:lnTo>
                    <a:lnTo>
                      <a:pt x="170" y="454"/>
                    </a:lnTo>
                    <a:lnTo>
                      <a:pt x="256" y="340"/>
                    </a:lnTo>
                    <a:lnTo>
                      <a:pt x="298" y="368"/>
                    </a:lnTo>
                    <a:lnTo>
                      <a:pt x="312" y="368"/>
                    </a:lnTo>
                    <a:lnTo>
                      <a:pt x="312" y="383"/>
                    </a:lnTo>
                    <a:lnTo>
                      <a:pt x="327" y="397"/>
                    </a:lnTo>
                    <a:lnTo>
                      <a:pt x="327" y="411"/>
                    </a:lnTo>
                    <a:lnTo>
                      <a:pt x="355" y="439"/>
                    </a:lnTo>
                    <a:lnTo>
                      <a:pt x="383" y="454"/>
                    </a:lnTo>
                    <a:lnTo>
                      <a:pt x="383" y="468"/>
                    </a:lnTo>
                    <a:lnTo>
                      <a:pt x="397" y="468"/>
                    </a:lnTo>
                    <a:lnTo>
                      <a:pt x="412" y="482"/>
                    </a:lnTo>
                    <a:lnTo>
                      <a:pt x="426" y="482"/>
                    </a:lnTo>
                    <a:lnTo>
                      <a:pt x="440" y="482"/>
                    </a:lnTo>
                    <a:lnTo>
                      <a:pt x="440" y="496"/>
                    </a:lnTo>
                    <a:lnTo>
                      <a:pt x="454" y="496"/>
                    </a:lnTo>
                    <a:lnTo>
                      <a:pt x="468" y="482"/>
                    </a:lnTo>
                    <a:lnTo>
                      <a:pt x="483" y="482"/>
                    </a:lnTo>
                    <a:lnTo>
                      <a:pt x="483" y="496"/>
                    </a:lnTo>
                    <a:lnTo>
                      <a:pt x="497" y="496"/>
                    </a:lnTo>
                    <a:lnTo>
                      <a:pt x="497" y="482"/>
                    </a:lnTo>
                    <a:lnTo>
                      <a:pt x="497" y="468"/>
                    </a:lnTo>
                    <a:lnTo>
                      <a:pt x="497" y="454"/>
                    </a:lnTo>
                    <a:lnTo>
                      <a:pt x="497" y="439"/>
                    </a:lnTo>
                    <a:lnTo>
                      <a:pt x="497" y="425"/>
                    </a:lnTo>
                    <a:lnTo>
                      <a:pt x="454" y="425"/>
                    </a:lnTo>
                    <a:lnTo>
                      <a:pt x="454" y="411"/>
                    </a:lnTo>
                    <a:lnTo>
                      <a:pt x="454" y="397"/>
                    </a:lnTo>
                    <a:lnTo>
                      <a:pt x="454" y="383"/>
                    </a:lnTo>
                    <a:lnTo>
                      <a:pt x="454" y="368"/>
                    </a:lnTo>
                    <a:lnTo>
                      <a:pt x="440" y="368"/>
                    </a:lnTo>
                    <a:lnTo>
                      <a:pt x="426" y="383"/>
                    </a:lnTo>
                    <a:lnTo>
                      <a:pt x="426" y="368"/>
                    </a:lnTo>
                    <a:lnTo>
                      <a:pt x="426" y="354"/>
                    </a:lnTo>
                    <a:lnTo>
                      <a:pt x="426" y="340"/>
                    </a:lnTo>
                    <a:lnTo>
                      <a:pt x="426" y="326"/>
                    </a:lnTo>
                    <a:lnTo>
                      <a:pt x="454" y="326"/>
                    </a:lnTo>
                    <a:lnTo>
                      <a:pt x="454" y="312"/>
                    </a:lnTo>
                    <a:lnTo>
                      <a:pt x="454" y="297"/>
                    </a:lnTo>
                    <a:lnTo>
                      <a:pt x="454" y="283"/>
                    </a:lnTo>
                    <a:lnTo>
                      <a:pt x="454" y="269"/>
                    </a:lnTo>
                    <a:lnTo>
                      <a:pt x="454" y="255"/>
                    </a:lnTo>
                    <a:lnTo>
                      <a:pt x="483" y="255"/>
                    </a:lnTo>
                    <a:lnTo>
                      <a:pt x="483" y="184"/>
                    </a:lnTo>
                    <a:lnTo>
                      <a:pt x="483" y="170"/>
                    </a:lnTo>
                    <a:lnTo>
                      <a:pt x="483" y="127"/>
                    </a:lnTo>
                    <a:lnTo>
                      <a:pt x="497" y="127"/>
                    </a:lnTo>
                    <a:lnTo>
                      <a:pt x="497" y="113"/>
                    </a:lnTo>
                    <a:lnTo>
                      <a:pt x="497" y="99"/>
                    </a:lnTo>
                    <a:lnTo>
                      <a:pt x="497" y="85"/>
                    </a:lnTo>
                    <a:lnTo>
                      <a:pt x="497" y="71"/>
                    </a:lnTo>
                    <a:lnTo>
                      <a:pt x="497" y="56"/>
                    </a:lnTo>
                    <a:lnTo>
                      <a:pt x="497" y="42"/>
                    </a:lnTo>
                    <a:lnTo>
                      <a:pt x="497" y="28"/>
                    </a:lnTo>
                    <a:lnTo>
                      <a:pt x="497" y="14"/>
                    </a:lnTo>
                    <a:lnTo>
                      <a:pt x="497" y="0"/>
                    </a:lnTo>
                    <a:lnTo>
                      <a:pt x="525" y="0"/>
                    </a:lnTo>
                    <a:lnTo>
                      <a:pt x="610" y="0"/>
                    </a:lnTo>
                    <a:close/>
                  </a:path>
                </a:pathLst>
              </a:custGeom>
              <a:noFill/>
              <a:ln w="0" cap="flat">
                <a:solidFill>
                  <a:srgbClr val="000000"/>
                </a:solidFill>
                <a:prstDash val="solid"/>
                <a:round/>
                <a:headEnd/>
                <a:tailEnd/>
              </a:ln>
              <a:extLst>
                <a:ext uri="{909E8E84-426E-40DD-AFC4-6F175D3DCCD1}">
                  <a14:hiddenFill xmlns="" xmlns:a14="http://schemas.microsoft.com/office/drawing/2010/main">
                    <a:solidFill>
                      <a:srgbClr val="FFFFFF"/>
                    </a:solidFill>
                  </a14:hiddenFill>
                </a:ext>
              </a:extLst>
            </p:spPr>
            <p:txBody>
              <a:bodyPr/>
              <a:lstStyle/>
              <a:p>
                <a:endParaRPr lang="ja-JP" altLang="en-US"/>
              </a:p>
            </p:txBody>
          </p:sp>
          <p:sp>
            <p:nvSpPr>
              <p:cNvPr id="40089" name="Freeform 189"/>
              <p:cNvSpPr>
                <a:spLocks noChangeAspect="1"/>
              </p:cNvSpPr>
              <p:nvPr/>
            </p:nvSpPr>
            <p:spPr bwMode="auto">
              <a:xfrm>
                <a:off x="12528" y="6907"/>
                <a:ext cx="822" cy="762"/>
              </a:xfrm>
              <a:custGeom>
                <a:avLst/>
                <a:gdLst>
                  <a:gd name="T0" fmla="*/ 0 w 1787"/>
                  <a:gd name="T1" fmla="*/ 0 h 1659"/>
                  <a:gd name="T2" fmla="*/ 0 w 1787"/>
                  <a:gd name="T3" fmla="*/ 0 h 1659"/>
                  <a:gd name="T4" fmla="*/ 0 w 1787"/>
                  <a:gd name="T5" fmla="*/ 0 h 1659"/>
                  <a:gd name="T6" fmla="*/ 0 w 1787"/>
                  <a:gd name="T7" fmla="*/ 0 h 1659"/>
                  <a:gd name="T8" fmla="*/ 0 w 1787"/>
                  <a:gd name="T9" fmla="*/ 0 h 1659"/>
                  <a:gd name="T10" fmla="*/ 0 w 1787"/>
                  <a:gd name="T11" fmla="*/ 0 h 1659"/>
                  <a:gd name="T12" fmla="*/ 0 w 1787"/>
                  <a:gd name="T13" fmla="*/ 0 h 1659"/>
                  <a:gd name="T14" fmla="*/ 0 w 1787"/>
                  <a:gd name="T15" fmla="*/ 0 h 1659"/>
                  <a:gd name="T16" fmla="*/ 0 w 1787"/>
                  <a:gd name="T17" fmla="*/ 0 h 1659"/>
                  <a:gd name="T18" fmla="*/ 0 w 1787"/>
                  <a:gd name="T19" fmla="*/ 0 h 1659"/>
                  <a:gd name="T20" fmla="*/ 0 w 1787"/>
                  <a:gd name="T21" fmla="*/ 0 h 1659"/>
                  <a:gd name="T22" fmla="*/ 0 w 1787"/>
                  <a:gd name="T23" fmla="*/ 0 h 1659"/>
                  <a:gd name="T24" fmla="*/ 0 w 1787"/>
                  <a:gd name="T25" fmla="*/ 0 h 1659"/>
                  <a:gd name="T26" fmla="*/ 0 w 1787"/>
                  <a:gd name="T27" fmla="*/ 0 h 1659"/>
                  <a:gd name="T28" fmla="*/ 0 w 1787"/>
                  <a:gd name="T29" fmla="*/ 0 h 1659"/>
                  <a:gd name="T30" fmla="*/ 0 w 1787"/>
                  <a:gd name="T31" fmla="*/ 0 h 1659"/>
                  <a:gd name="T32" fmla="*/ 0 w 1787"/>
                  <a:gd name="T33" fmla="*/ 0 h 1659"/>
                  <a:gd name="T34" fmla="*/ 0 w 1787"/>
                  <a:gd name="T35" fmla="*/ 0 h 1659"/>
                  <a:gd name="T36" fmla="*/ 0 w 1787"/>
                  <a:gd name="T37" fmla="*/ 0 h 1659"/>
                  <a:gd name="T38" fmla="*/ 0 w 1787"/>
                  <a:gd name="T39" fmla="*/ 0 h 1659"/>
                  <a:gd name="T40" fmla="*/ 0 w 1787"/>
                  <a:gd name="T41" fmla="*/ 0 h 1659"/>
                  <a:gd name="T42" fmla="*/ 0 w 1787"/>
                  <a:gd name="T43" fmla="*/ 0 h 1659"/>
                  <a:gd name="T44" fmla="*/ 0 w 1787"/>
                  <a:gd name="T45" fmla="*/ 0 h 1659"/>
                  <a:gd name="T46" fmla="*/ 0 w 1787"/>
                  <a:gd name="T47" fmla="*/ 0 h 1659"/>
                  <a:gd name="T48" fmla="*/ 0 w 1787"/>
                  <a:gd name="T49" fmla="*/ 0 h 1659"/>
                  <a:gd name="T50" fmla="*/ 0 w 1787"/>
                  <a:gd name="T51" fmla="*/ 0 h 1659"/>
                  <a:gd name="T52" fmla="*/ 0 w 1787"/>
                  <a:gd name="T53" fmla="*/ 0 h 1659"/>
                  <a:gd name="T54" fmla="*/ 0 w 1787"/>
                  <a:gd name="T55" fmla="*/ 0 h 1659"/>
                  <a:gd name="T56" fmla="*/ 0 w 1787"/>
                  <a:gd name="T57" fmla="*/ 0 h 1659"/>
                  <a:gd name="T58" fmla="*/ 0 w 1787"/>
                  <a:gd name="T59" fmla="*/ 0 h 1659"/>
                  <a:gd name="T60" fmla="*/ 0 w 1787"/>
                  <a:gd name="T61" fmla="*/ 0 h 1659"/>
                  <a:gd name="T62" fmla="*/ 0 w 1787"/>
                  <a:gd name="T63" fmla="*/ 0 h 1659"/>
                  <a:gd name="T64" fmla="*/ 0 w 1787"/>
                  <a:gd name="T65" fmla="*/ 0 h 1659"/>
                  <a:gd name="T66" fmla="*/ 0 w 1787"/>
                  <a:gd name="T67" fmla="*/ 0 h 1659"/>
                  <a:gd name="T68" fmla="*/ 0 w 1787"/>
                  <a:gd name="T69" fmla="*/ 0 h 1659"/>
                  <a:gd name="T70" fmla="*/ 0 w 1787"/>
                  <a:gd name="T71" fmla="*/ 0 h 1659"/>
                  <a:gd name="T72" fmla="*/ 0 w 1787"/>
                  <a:gd name="T73" fmla="*/ 0 h 1659"/>
                  <a:gd name="T74" fmla="*/ 0 w 1787"/>
                  <a:gd name="T75" fmla="*/ 0 h 1659"/>
                  <a:gd name="T76" fmla="*/ 0 w 1787"/>
                  <a:gd name="T77" fmla="*/ 0 h 1659"/>
                  <a:gd name="T78" fmla="*/ 0 w 1787"/>
                  <a:gd name="T79" fmla="*/ 0 h 1659"/>
                  <a:gd name="T80" fmla="*/ 0 w 1787"/>
                  <a:gd name="T81" fmla="*/ 0 h 1659"/>
                  <a:gd name="T82" fmla="*/ 0 w 1787"/>
                  <a:gd name="T83" fmla="*/ 0 h 1659"/>
                  <a:gd name="T84" fmla="*/ 0 w 1787"/>
                  <a:gd name="T85" fmla="*/ 0 h 1659"/>
                  <a:gd name="T86" fmla="*/ 0 w 1787"/>
                  <a:gd name="T87" fmla="*/ 0 h 1659"/>
                  <a:gd name="T88" fmla="*/ 0 w 1787"/>
                  <a:gd name="T89" fmla="*/ 0 h 1659"/>
                  <a:gd name="T90" fmla="*/ 0 w 1787"/>
                  <a:gd name="T91" fmla="*/ 0 h 1659"/>
                  <a:gd name="T92" fmla="*/ 0 w 1787"/>
                  <a:gd name="T93" fmla="*/ 0 h 1659"/>
                  <a:gd name="T94" fmla="*/ 0 w 1787"/>
                  <a:gd name="T95" fmla="*/ 0 h 1659"/>
                  <a:gd name="T96" fmla="*/ 0 w 1787"/>
                  <a:gd name="T97" fmla="*/ 0 h 1659"/>
                  <a:gd name="T98" fmla="*/ 0 w 1787"/>
                  <a:gd name="T99" fmla="*/ 0 h 1659"/>
                  <a:gd name="T100" fmla="*/ 0 w 1787"/>
                  <a:gd name="T101" fmla="*/ 0 h 1659"/>
                  <a:gd name="T102" fmla="*/ 0 w 1787"/>
                  <a:gd name="T103" fmla="*/ 0 h 1659"/>
                  <a:gd name="T104" fmla="*/ 0 w 1787"/>
                  <a:gd name="T105" fmla="*/ 0 h 1659"/>
                  <a:gd name="T106" fmla="*/ 0 w 1787"/>
                  <a:gd name="T107" fmla="*/ 0 h 1659"/>
                  <a:gd name="T108" fmla="*/ 0 w 1787"/>
                  <a:gd name="T109" fmla="*/ 0 h 1659"/>
                  <a:gd name="T110" fmla="*/ 0 w 1787"/>
                  <a:gd name="T111" fmla="*/ 0 h 1659"/>
                  <a:gd name="T112" fmla="*/ 0 w 1787"/>
                  <a:gd name="T113" fmla="*/ 0 h 1659"/>
                  <a:gd name="T114" fmla="*/ 0 w 1787"/>
                  <a:gd name="T115" fmla="*/ 0 h 1659"/>
                  <a:gd name="T116" fmla="*/ 0 w 1787"/>
                  <a:gd name="T117" fmla="*/ 0 h 1659"/>
                  <a:gd name="T118" fmla="*/ 0 w 1787"/>
                  <a:gd name="T119" fmla="*/ 0 h 1659"/>
                  <a:gd name="T120" fmla="*/ 0 w 1787"/>
                  <a:gd name="T121" fmla="*/ 0 h 1659"/>
                  <a:gd name="T122" fmla="*/ 0 w 1787"/>
                  <a:gd name="T123" fmla="*/ 0 h 1659"/>
                  <a:gd name="T124" fmla="*/ 0 w 1787"/>
                  <a:gd name="T125" fmla="*/ 0 h 1659"/>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787"/>
                  <a:gd name="T190" fmla="*/ 0 h 1659"/>
                  <a:gd name="T191" fmla="*/ 1787 w 1787"/>
                  <a:gd name="T192" fmla="*/ 1659 h 1659"/>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787" h="1659">
                    <a:moveTo>
                      <a:pt x="1461" y="42"/>
                    </a:moveTo>
                    <a:lnTo>
                      <a:pt x="1475" y="71"/>
                    </a:lnTo>
                    <a:lnTo>
                      <a:pt x="1489" y="71"/>
                    </a:lnTo>
                    <a:lnTo>
                      <a:pt x="1489" y="85"/>
                    </a:lnTo>
                    <a:lnTo>
                      <a:pt x="1504" y="85"/>
                    </a:lnTo>
                    <a:lnTo>
                      <a:pt x="1518" y="85"/>
                    </a:lnTo>
                    <a:lnTo>
                      <a:pt x="1518" y="99"/>
                    </a:lnTo>
                    <a:lnTo>
                      <a:pt x="1532" y="99"/>
                    </a:lnTo>
                    <a:lnTo>
                      <a:pt x="1546" y="99"/>
                    </a:lnTo>
                    <a:lnTo>
                      <a:pt x="1546" y="113"/>
                    </a:lnTo>
                    <a:lnTo>
                      <a:pt x="1560" y="113"/>
                    </a:lnTo>
                    <a:lnTo>
                      <a:pt x="1589" y="127"/>
                    </a:lnTo>
                    <a:lnTo>
                      <a:pt x="1603" y="142"/>
                    </a:lnTo>
                    <a:lnTo>
                      <a:pt x="1631" y="142"/>
                    </a:lnTo>
                    <a:lnTo>
                      <a:pt x="1631" y="156"/>
                    </a:lnTo>
                    <a:lnTo>
                      <a:pt x="1645" y="156"/>
                    </a:lnTo>
                    <a:lnTo>
                      <a:pt x="1660" y="170"/>
                    </a:lnTo>
                    <a:lnTo>
                      <a:pt x="1660" y="184"/>
                    </a:lnTo>
                    <a:lnTo>
                      <a:pt x="1660" y="198"/>
                    </a:lnTo>
                    <a:lnTo>
                      <a:pt x="1674" y="198"/>
                    </a:lnTo>
                    <a:lnTo>
                      <a:pt x="1674" y="213"/>
                    </a:lnTo>
                    <a:lnTo>
                      <a:pt x="1688" y="227"/>
                    </a:lnTo>
                    <a:lnTo>
                      <a:pt x="1688" y="241"/>
                    </a:lnTo>
                    <a:lnTo>
                      <a:pt x="1702" y="255"/>
                    </a:lnTo>
                    <a:lnTo>
                      <a:pt x="1716" y="255"/>
                    </a:lnTo>
                    <a:lnTo>
                      <a:pt x="1716" y="269"/>
                    </a:lnTo>
                    <a:lnTo>
                      <a:pt x="1716" y="283"/>
                    </a:lnTo>
                    <a:lnTo>
                      <a:pt x="1731" y="298"/>
                    </a:lnTo>
                    <a:lnTo>
                      <a:pt x="1731" y="312"/>
                    </a:lnTo>
                    <a:lnTo>
                      <a:pt x="1731" y="326"/>
                    </a:lnTo>
                    <a:lnTo>
                      <a:pt x="1731" y="340"/>
                    </a:lnTo>
                    <a:lnTo>
                      <a:pt x="1731" y="369"/>
                    </a:lnTo>
                    <a:lnTo>
                      <a:pt x="1731" y="397"/>
                    </a:lnTo>
                    <a:lnTo>
                      <a:pt x="1731" y="425"/>
                    </a:lnTo>
                    <a:lnTo>
                      <a:pt x="1731" y="439"/>
                    </a:lnTo>
                    <a:lnTo>
                      <a:pt x="1731" y="454"/>
                    </a:lnTo>
                    <a:lnTo>
                      <a:pt x="1716" y="468"/>
                    </a:lnTo>
                    <a:lnTo>
                      <a:pt x="1716" y="482"/>
                    </a:lnTo>
                    <a:lnTo>
                      <a:pt x="1716" y="496"/>
                    </a:lnTo>
                    <a:lnTo>
                      <a:pt x="1702" y="496"/>
                    </a:lnTo>
                    <a:lnTo>
                      <a:pt x="1702" y="510"/>
                    </a:lnTo>
                    <a:lnTo>
                      <a:pt x="1674" y="539"/>
                    </a:lnTo>
                    <a:lnTo>
                      <a:pt x="1660" y="553"/>
                    </a:lnTo>
                    <a:lnTo>
                      <a:pt x="1645" y="567"/>
                    </a:lnTo>
                    <a:lnTo>
                      <a:pt x="1631" y="581"/>
                    </a:lnTo>
                    <a:lnTo>
                      <a:pt x="1631" y="596"/>
                    </a:lnTo>
                    <a:lnTo>
                      <a:pt x="1617" y="610"/>
                    </a:lnTo>
                    <a:lnTo>
                      <a:pt x="1617" y="624"/>
                    </a:lnTo>
                    <a:lnTo>
                      <a:pt x="1603" y="624"/>
                    </a:lnTo>
                    <a:lnTo>
                      <a:pt x="1603" y="638"/>
                    </a:lnTo>
                    <a:lnTo>
                      <a:pt x="1603" y="652"/>
                    </a:lnTo>
                    <a:lnTo>
                      <a:pt x="1603" y="666"/>
                    </a:lnTo>
                    <a:lnTo>
                      <a:pt x="1589" y="681"/>
                    </a:lnTo>
                    <a:lnTo>
                      <a:pt x="1589" y="695"/>
                    </a:lnTo>
                    <a:lnTo>
                      <a:pt x="1589" y="709"/>
                    </a:lnTo>
                    <a:lnTo>
                      <a:pt x="1589" y="723"/>
                    </a:lnTo>
                    <a:lnTo>
                      <a:pt x="1603" y="723"/>
                    </a:lnTo>
                    <a:lnTo>
                      <a:pt x="1603" y="737"/>
                    </a:lnTo>
                    <a:lnTo>
                      <a:pt x="1603" y="752"/>
                    </a:lnTo>
                    <a:lnTo>
                      <a:pt x="1603" y="766"/>
                    </a:lnTo>
                    <a:lnTo>
                      <a:pt x="1617" y="766"/>
                    </a:lnTo>
                    <a:lnTo>
                      <a:pt x="1617" y="780"/>
                    </a:lnTo>
                    <a:lnTo>
                      <a:pt x="1617" y="794"/>
                    </a:lnTo>
                    <a:lnTo>
                      <a:pt x="1617" y="808"/>
                    </a:lnTo>
                    <a:lnTo>
                      <a:pt x="1631" y="808"/>
                    </a:lnTo>
                    <a:lnTo>
                      <a:pt x="1631" y="822"/>
                    </a:lnTo>
                    <a:lnTo>
                      <a:pt x="1645" y="837"/>
                    </a:lnTo>
                    <a:lnTo>
                      <a:pt x="1645" y="851"/>
                    </a:lnTo>
                    <a:lnTo>
                      <a:pt x="1645" y="865"/>
                    </a:lnTo>
                    <a:lnTo>
                      <a:pt x="1660" y="865"/>
                    </a:lnTo>
                    <a:lnTo>
                      <a:pt x="1660" y="879"/>
                    </a:lnTo>
                    <a:lnTo>
                      <a:pt x="1674" y="879"/>
                    </a:lnTo>
                    <a:lnTo>
                      <a:pt x="1674" y="893"/>
                    </a:lnTo>
                    <a:lnTo>
                      <a:pt x="1688" y="908"/>
                    </a:lnTo>
                    <a:lnTo>
                      <a:pt x="1688" y="922"/>
                    </a:lnTo>
                    <a:lnTo>
                      <a:pt x="1702" y="922"/>
                    </a:lnTo>
                    <a:lnTo>
                      <a:pt x="1702" y="936"/>
                    </a:lnTo>
                    <a:lnTo>
                      <a:pt x="1716" y="936"/>
                    </a:lnTo>
                    <a:lnTo>
                      <a:pt x="1716" y="950"/>
                    </a:lnTo>
                    <a:lnTo>
                      <a:pt x="1716" y="964"/>
                    </a:lnTo>
                    <a:lnTo>
                      <a:pt x="1731" y="964"/>
                    </a:lnTo>
                    <a:lnTo>
                      <a:pt x="1731" y="978"/>
                    </a:lnTo>
                    <a:lnTo>
                      <a:pt x="1745" y="993"/>
                    </a:lnTo>
                    <a:lnTo>
                      <a:pt x="1745" y="1007"/>
                    </a:lnTo>
                    <a:lnTo>
                      <a:pt x="1759" y="1007"/>
                    </a:lnTo>
                    <a:lnTo>
                      <a:pt x="1759" y="1021"/>
                    </a:lnTo>
                    <a:lnTo>
                      <a:pt x="1759" y="1035"/>
                    </a:lnTo>
                    <a:lnTo>
                      <a:pt x="1759" y="1049"/>
                    </a:lnTo>
                    <a:lnTo>
                      <a:pt x="1773" y="1049"/>
                    </a:lnTo>
                    <a:lnTo>
                      <a:pt x="1773" y="1064"/>
                    </a:lnTo>
                    <a:lnTo>
                      <a:pt x="1773" y="1078"/>
                    </a:lnTo>
                    <a:lnTo>
                      <a:pt x="1773" y="1092"/>
                    </a:lnTo>
                    <a:lnTo>
                      <a:pt x="1773" y="1106"/>
                    </a:lnTo>
                    <a:lnTo>
                      <a:pt x="1787" y="1120"/>
                    </a:lnTo>
                    <a:lnTo>
                      <a:pt x="1787" y="1135"/>
                    </a:lnTo>
                    <a:lnTo>
                      <a:pt x="1773" y="1149"/>
                    </a:lnTo>
                    <a:lnTo>
                      <a:pt x="1773" y="1163"/>
                    </a:lnTo>
                    <a:lnTo>
                      <a:pt x="1773" y="1177"/>
                    </a:lnTo>
                    <a:lnTo>
                      <a:pt x="1773" y="1191"/>
                    </a:lnTo>
                    <a:lnTo>
                      <a:pt x="1773" y="1205"/>
                    </a:lnTo>
                    <a:lnTo>
                      <a:pt x="1773" y="1220"/>
                    </a:lnTo>
                    <a:lnTo>
                      <a:pt x="1759" y="1234"/>
                    </a:lnTo>
                    <a:lnTo>
                      <a:pt x="1759" y="1248"/>
                    </a:lnTo>
                    <a:lnTo>
                      <a:pt x="1745" y="1262"/>
                    </a:lnTo>
                    <a:lnTo>
                      <a:pt x="1745" y="1276"/>
                    </a:lnTo>
                    <a:lnTo>
                      <a:pt x="1731" y="1276"/>
                    </a:lnTo>
                    <a:lnTo>
                      <a:pt x="1731" y="1291"/>
                    </a:lnTo>
                    <a:lnTo>
                      <a:pt x="1716" y="1305"/>
                    </a:lnTo>
                    <a:lnTo>
                      <a:pt x="1716" y="1319"/>
                    </a:lnTo>
                    <a:lnTo>
                      <a:pt x="1702" y="1319"/>
                    </a:lnTo>
                    <a:lnTo>
                      <a:pt x="1702" y="1333"/>
                    </a:lnTo>
                    <a:lnTo>
                      <a:pt x="1688" y="1333"/>
                    </a:lnTo>
                    <a:lnTo>
                      <a:pt x="1688" y="1347"/>
                    </a:lnTo>
                    <a:lnTo>
                      <a:pt x="1674" y="1347"/>
                    </a:lnTo>
                    <a:lnTo>
                      <a:pt x="1660" y="1361"/>
                    </a:lnTo>
                    <a:lnTo>
                      <a:pt x="1645" y="1361"/>
                    </a:lnTo>
                    <a:lnTo>
                      <a:pt x="1603" y="1361"/>
                    </a:lnTo>
                    <a:lnTo>
                      <a:pt x="1589" y="1376"/>
                    </a:lnTo>
                    <a:lnTo>
                      <a:pt x="1575" y="1376"/>
                    </a:lnTo>
                    <a:lnTo>
                      <a:pt x="1560" y="1376"/>
                    </a:lnTo>
                    <a:lnTo>
                      <a:pt x="1518" y="1361"/>
                    </a:lnTo>
                    <a:lnTo>
                      <a:pt x="1489" y="1361"/>
                    </a:lnTo>
                    <a:lnTo>
                      <a:pt x="1475" y="1361"/>
                    </a:lnTo>
                    <a:lnTo>
                      <a:pt x="1461" y="1361"/>
                    </a:lnTo>
                    <a:lnTo>
                      <a:pt x="1447" y="1361"/>
                    </a:lnTo>
                    <a:lnTo>
                      <a:pt x="1433" y="1376"/>
                    </a:lnTo>
                    <a:lnTo>
                      <a:pt x="1419" y="1376"/>
                    </a:lnTo>
                    <a:lnTo>
                      <a:pt x="1404" y="1376"/>
                    </a:lnTo>
                    <a:lnTo>
                      <a:pt x="1376" y="1376"/>
                    </a:lnTo>
                    <a:lnTo>
                      <a:pt x="1362" y="1376"/>
                    </a:lnTo>
                    <a:lnTo>
                      <a:pt x="1333" y="1390"/>
                    </a:lnTo>
                    <a:lnTo>
                      <a:pt x="1333" y="1376"/>
                    </a:lnTo>
                    <a:lnTo>
                      <a:pt x="1319" y="1376"/>
                    </a:lnTo>
                    <a:lnTo>
                      <a:pt x="1305" y="1376"/>
                    </a:lnTo>
                    <a:lnTo>
                      <a:pt x="1291" y="1376"/>
                    </a:lnTo>
                    <a:lnTo>
                      <a:pt x="1291" y="1361"/>
                    </a:lnTo>
                    <a:lnTo>
                      <a:pt x="1277" y="1361"/>
                    </a:lnTo>
                    <a:lnTo>
                      <a:pt x="1263" y="1347"/>
                    </a:lnTo>
                    <a:lnTo>
                      <a:pt x="1248" y="1347"/>
                    </a:lnTo>
                    <a:lnTo>
                      <a:pt x="1220" y="1333"/>
                    </a:lnTo>
                    <a:lnTo>
                      <a:pt x="1206" y="1333"/>
                    </a:lnTo>
                    <a:lnTo>
                      <a:pt x="1192" y="1319"/>
                    </a:lnTo>
                    <a:lnTo>
                      <a:pt x="1177" y="1319"/>
                    </a:lnTo>
                    <a:lnTo>
                      <a:pt x="1149" y="1319"/>
                    </a:lnTo>
                    <a:lnTo>
                      <a:pt x="1149" y="1305"/>
                    </a:lnTo>
                    <a:lnTo>
                      <a:pt x="1121" y="1305"/>
                    </a:lnTo>
                    <a:lnTo>
                      <a:pt x="1107" y="1305"/>
                    </a:lnTo>
                    <a:lnTo>
                      <a:pt x="1092" y="1305"/>
                    </a:lnTo>
                    <a:lnTo>
                      <a:pt x="1078" y="1305"/>
                    </a:lnTo>
                    <a:lnTo>
                      <a:pt x="1050" y="1305"/>
                    </a:lnTo>
                    <a:lnTo>
                      <a:pt x="1036" y="1291"/>
                    </a:lnTo>
                    <a:lnTo>
                      <a:pt x="1021" y="1291"/>
                    </a:lnTo>
                    <a:lnTo>
                      <a:pt x="1007" y="1291"/>
                    </a:lnTo>
                    <a:lnTo>
                      <a:pt x="993" y="1291"/>
                    </a:lnTo>
                    <a:lnTo>
                      <a:pt x="979" y="1291"/>
                    </a:lnTo>
                    <a:lnTo>
                      <a:pt x="951" y="1291"/>
                    </a:lnTo>
                    <a:lnTo>
                      <a:pt x="936" y="1291"/>
                    </a:lnTo>
                    <a:lnTo>
                      <a:pt x="922" y="1291"/>
                    </a:lnTo>
                    <a:lnTo>
                      <a:pt x="908" y="1291"/>
                    </a:lnTo>
                    <a:lnTo>
                      <a:pt x="894" y="1291"/>
                    </a:lnTo>
                    <a:lnTo>
                      <a:pt x="880" y="1291"/>
                    </a:lnTo>
                    <a:lnTo>
                      <a:pt x="865" y="1291"/>
                    </a:lnTo>
                    <a:lnTo>
                      <a:pt x="851" y="1291"/>
                    </a:lnTo>
                    <a:lnTo>
                      <a:pt x="837" y="1291"/>
                    </a:lnTo>
                    <a:lnTo>
                      <a:pt x="823" y="1291"/>
                    </a:lnTo>
                    <a:lnTo>
                      <a:pt x="809" y="1305"/>
                    </a:lnTo>
                    <a:lnTo>
                      <a:pt x="795" y="1305"/>
                    </a:lnTo>
                    <a:lnTo>
                      <a:pt x="780" y="1305"/>
                    </a:lnTo>
                    <a:lnTo>
                      <a:pt x="766" y="1305"/>
                    </a:lnTo>
                    <a:lnTo>
                      <a:pt x="752" y="1305"/>
                    </a:lnTo>
                    <a:lnTo>
                      <a:pt x="738" y="1305"/>
                    </a:lnTo>
                    <a:lnTo>
                      <a:pt x="738" y="1319"/>
                    </a:lnTo>
                    <a:lnTo>
                      <a:pt x="724" y="1319"/>
                    </a:lnTo>
                    <a:lnTo>
                      <a:pt x="724" y="1333"/>
                    </a:lnTo>
                    <a:lnTo>
                      <a:pt x="709" y="1347"/>
                    </a:lnTo>
                    <a:lnTo>
                      <a:pt x="695" y="1361"/>
                    </a:lnTo>
                    <a:lnTo>
                      <a:pt x="681" y="1361"/>
                    </a:lnTo>
                    <a:lnTo>
                      <a:pt x="681" y="1376"/>
                    </a:lnTo>
                    <a:lnTo>
                      <a:pt x="667" y="1376"/>
                    </a:lnTo>
                    <a:lnTo>
                      <a:pt x="653" y="1390"/>
                    </a:lnTo>
                    <a:lnTo>
                      <a:pt x="653" y="1404"/>
                    </a:lnTo>
                    <a:lnTo>
                      <a:pt x="639" y="1418"/>
                    </a:lnTo>
                    <a:lnTo>
                      <a:pt x="624" y="1418"/>
                    </a:lnTo>
                    <a:lnTo>
                      <a:pt x="624" y="1432"/>
                    </a:lnTo>
                    <a:lnTo>
                      <a:pt x="610" y="1432"/>
                    </a:lnTo>
                    <a:lnTo>
                      <a:pt x="596" y="1432"/>
                    </a:lnTo>
                    <a:lnTo>
                      <a:pt x="525" y="1475"/>
                    </a:lnTo>
                    <a:lnTo>
                      <a:pt x="525" y="1489"/>
                    </a:lnTo>
                    <a:lnTo>
                      <a:pt x="511" y="1489"/>
                    </a:lnTo>
                    <a:lnTo>
                      <a:pt x="483" y="1518"/>
                    </a:lnTo>
                    <a:lnTo>
                      <a:pt x="412" y="1560"/>
                    </a:lnTo>
                    <a:lnTo>
                      <a:pt x="397" y="1574"/>
                    </a:lnTo>
                    <a:lnTo>
                      <a:pt x="383" y="1574"/>
                    </a:lnTo>
                    <a:lnTo>
                      <a:pt x="369" y="1588"/>
                    </a:lnTo>
                    <a:lnTo>
                      <a:pt x="355" y="1588"/>
                    </a:lnTo>
                    <a:lnTo>
                      <a:pt x="355" y="1603"/>
                    </a:lnTo>
                    <a:lnTo>
                      <a:pt x="341" y="1603"/>
                    </a:lnTo>
                    <a:lnTo>
                      <a:pt x="327" y="1631"/>
                    </a:lnTo>
                    <a:lnTo>
                      <a:pt x="312" y="1631"/>
                    </a:lnTo>
                    <a:lnTo>
                      <a:pt x="298" y="1645"/>
                    </a:lnTo>
                    <a:lnTo>
                      <a:pt x="270" y="1645"/>
                    </a:lnTo>
                    <a:lnTo>
                      <a:pt x="241" y="1659"/>
                    </a:lnTo>
                    <a:lnTo>
                      <a:pt x="270" y="1603"/>
                    </a:lnTo>
                    <a:lnTo>
                      <a:pt x="284" y="1603"/>
                    </a:lnTo>
                    <a:lnTo>
                      <a:pt x="298" y="1560"/>
                    </a:lnTo>
                    <a:lnTo>
                      <a:pt x="312" y="1546"/>
                    </a:lnTo>
                    <a:lnTo>
                      <a:pt x="341" y="1489"/>
                    </a:lnTo>
                    <a:lnTo>
                      <a:pt x="369" y="1461"/>
                    </a:lnTo>
                    <a:lnTo>
                      <a:pt x="383" y="1432"/>
                    </a:lnTo>
                    <a:lnTo>
                      <a:pt x="397" y="1432"/>
                    </a:lnTo>
                    <a:lnTo>
                      <a:pt x="426" y="1390"/>
                    </a:lnTo>
                    <a:lnTo>
                      <a:pt x="426" y="1376"/>
                    </a:lnTo>
                    <a:lnTo>
                      <a:pt x="440" y="1376"/>
                    </a:lnTo>
                    <a:lnTo>
                      <a:pt x="440" y="1361"/>
                    </a:lnTo>
                    <a:lnTo>
                      <a:pt x="454" y="1361"/>
                    </a:lnTo>
                    <a:lnTo>
                      <a:pt x="454" y="1347"/>
                    </a:lnTo>
                    <a:lnTo>
                      <a:pt x="468" y="1347"/>
                    </a:lnTo>
                    <a:lnTo>
                      <a:pt x="468" y="1333"/>
                    </a:lnTo>
                    <a:lnTo>
                      <a:pt x="483" y="1333"/>
                    </a:lnTo>
                    <a:lnTo>
                      <a:pt x="483" y="1319"/>
                    </a:lnTo>
                    <a:lnTo>
                      <a:pt x="497" y="1319"/>
                    </a:lnTo>
                    <a:lnTo>
                      <a:pt x="511" y="1305"/>
                    </a:lnTo>
                    <a:lnTo>
                      <a:pt x="525" y="1305"/>
                    </a:lnTo>
                    <a:lnTo>
                      <a:pt x="525" y="1291"/>
                    </a:lnTo>
                    <a:lnTo>
                      <a:pt x="539" y="1291"/>
                    </a:lnTo>
                    <a:lnTo>
                      <a:pt x="553" y="1276"/>
                    </a:lnTo>
                    <a:lnTo>
                      <a:pt x="568" y="1276"/>
                    </a:lnTo>
                    <a:lnTo>
                      <a:pt x="582" y="1262"/>
                    </a:lnTo>
                    <a:lnTo>
                      <a:pt x="596" y="1262"/>
                    </a:lnTo>
                    <a:lnTo>
                      <a:pt x="610" y="1262"/>
                    </a:lnTo>
                    <a:lnTo>
                      <a:pt x="610" y="1248"/>
                    </a:lnTo>
                    <a:lnTo>
                      <a:pt x="624" y="1248"/>
                    </a:lnTo>
                    <a:lnTo>
                      <a:pt x="610" y="1234"/>
                    </a:lnTo>
                    <a:lnTo>
                      <a:pt x="610" y="1205"/>
                    </a:lnTo>
                    <a:lnTo>
                      <a:pt x="596" y="1163"/>
                    </a:lnTo>
                    <a:lnTo>
                      <a:pt x="596" y="1135"/>
                    </a:lnTo>
                    <a:lnTo>
                      <a:pt x="596" y="1120"/>
                    </a:lnTo>
                    <a:lnTo>
                      <a:pt x="582" y="1092"/>
                    </a:lnTo>
                    <a:lnTo>
                      <a:pt x="582" y="1078"/>
                    </a:lnTo>
                    <a:lnTo>
                      <a:pt x="568" y="1078"/>
                    </a:lnTo>
                    <a:lnTo>
                      <a:pt x="568" y="1064"/>
                    </a:lnTo>
                    <a:lnTo>
                      <a:pt x="568" y="1049"/>
                    </a:lnTo>
                    <a:lnTo>
                      <a:pt x="568" y="1035"/>
                    </a:lnTo>
                    <a:lnTo>
                      <a:pt x="568" y="1021"/>
                    </a:lnTo>
                    <a:lnTo>
                      <a:pt x="568" y="1007"/>
                    </a:lnTo>
                    <a:lnTo>
                      <a:pt x="568" y="993"/>
                    </a:lnTo>
                    <a:lnTo>
                      <a:pt x="568" y="978"/>
                    </a:lnTo>
                    <a:lnTo>
                      <a:pt x="582" y="978"/>
                    </a:lnTo>
                    <a:lnTo>
                      <a:pt x="582" y="964"/>
                    </a:lnTo>
                    <a:lnTo>
                      <a:pt x="582" y="950"/>
                    </a:lnTo>
                    <a:lnTo>
                      <a:pt x="596" y="936"/>
                    </a:lnTo>
                    <a:lnTo>
                      <a:pt x="596" y="922"/>
                    </a:lnTo>
                    <a:lnTo>
                      <a:pt x="596" y="908"/>
                    </a:lnTo>
                    <a:lnTo>
                      <a:pt x="596" y="893"/>
                    </a:lnTo>
                    <a:lnTo>
                      <a:pt x="610" y="893"/>
                    </a:lnTo>
                    <a:lnTo>
                      <a:pt x="610" y="879"/>
                    </a:lnTo>
                    <a:lnTo>
                      <a:pt x="610" y="865"/>
                    </a:lnTo>
                    <a:lnTo>
                      <a:pt x="596" y="865"/>
                    </a:lnTo>
                    <a:lnTo>
                      <a:pt x="553" y="865"/>
                    </a:lnTo>
                    <a:lnTo>
                      <a:pt x="525" y="865"/>
                    </a:lnTo>
                    <a:lnTo>
                      <a:pt x="511" y="879"/>
                    </a:lnTo>
                    <a:lnTo>
                      <a:pt x="511" y="893"/>
                    </a:lnTo>
                    <a:lnTo>
                      <a:pt x="511" y="922"/>
                    </a:lnTo>
                    <a:lnTo>
                      <a:pt x="497" y="922"/>
                    </a:lnTo>
                    <a:lnTo>
                      <a:pt x="483" y="922"/>
                    </a:lnTo>
                    <a:lnTo>
                      <a:pt x="454" y="922"/>
                    </a:lnTo>
                    <a:lnTo>
                      <a:pt x="440" y="922"/>
                    </a:lnTo>
                    <a:lnTo>
                      <a:pt x="440" y="936"/>
                    </a:lnTo>
                    <a:lnTo>
                      <a:pt x="426" y="950"/>
                    </a:lnTo>
                    <a:lnTo>
                      <a:pt x="383" y="964"/>
                    </a:lnTo>
                    <a:lnTo>
                      <a:pt x="369" y="964"/>
                    </a:lnTo>
                    <a:lnTo>
                      <a:pt x="369" y="978"/>
                    </a:lnTo>
                    <a:lnTo>
                      <a:pt x="355" y="993"/>
                    </a:lnTo>
                    <a:lnTo>
                      <a:pt x="327" y="978"/>
                    </a:lnTo>
                    <a:lnTo>
                      <a:pt x="270" y="950"/>
                    </a:lnTo>
                    <a:lnTo>
                      <a:pt x="241" y="936"/>
                    </a:lnTo>
                    <a:lnTo>
                      <a:pt x="227" y="936"/>
                    </a:lnTo>
                    <a:lnTo>
                      <a:pt x="227" y="922"/>
                    </a:lnTo>
                    <a:lnTo>
                      <a:pt x="213" y="922"/>
                    </a:lnTo>
                    <a:lnTo>
                      <a:pt x="199" y="922"/>
                    </a:lnTo>
                    <a:lnTo>
                      <a:pt x="199" y="908"/>
                    </a:lnTo>
                    <a:lnTo>
                      <a:pt x="185" y="908"/>
                    </a:lnTo>
                    <a:lnTo>
                      <a:pt x="185" y="893"/>
                    </a:lnTo>
                    <a:lnTo>
                      <a:pt x="171" y="893"/>
                    </a:lnTo>
                    <a:lnTo>
                      <a:pt x="156" y="879"/>
                    </a:lnTo>
                    <a:lnTo>
                      <a:pt x="142" y="865"/>
                    </a:lnTo>
                    <a:lnTo>
                      <a:pt x="142" y="851"/>
                    </a:lnTo>
                    <a:lnTo>
                      <a:pt x="128" y="851"/>
                    </a:lnTo>
                    <a:lnTo>
                      <a:pt x="128" y="837"/>
                    </a:lnTo>
                    <a:lnTo>
                      <a:pt x="114" y="822"/>
                    </a:lnTo>
                    <a:lnTo>
                      <a:pt x="100" y="808"/>
                    </a:lnTo>
                    <a:lnTo>
                      <a:pt x="100" y="794"/>
                    </a:lnTo>
                    <a:lnTo>
                      <a:pt x="85" y="794"/>
                    </a:lnTo>
                    <a:lnTo>
                      <a:pt x="85" y="780"/>
                    </a:lnTo>
                    <a:lnTo>
                      <a:pt x="71" y="780"/>
                    </a:lnTo>
                    <a:lnTo>
                      <a:pt x="71" y="766"/>
                    </a:lnTo>
                    <a:lnTo>
                      <a:pt x="57" y="752"/>
                    </a:lnTo>
                    <a:lnTo>
                      <a:pt x="43" y="723"/>
                    </a:lnTo>
                    <a:lnTo>
                      <a:pt x="29" y="709"/>
                    </a:lnTo>
                    <a:lnTo>
                      <a:pt x="15" y="709"/>
                    </a:lnTo>
                    <a:lnTo>
                      <a:pt x="0" y="681"/>
                    </a:lnTo>
                    <a:lnTo>
                      <a:pt x="43" y="638"/>
                    </a:lnTo>
                    <a:lnTo>
                      <a:pt x="57" y="624"/>
                    </a:lnTo>
                    <a:lnTo>
                      <a:pt x="85" y="610"/>
                    </a:lnTo>
                    <a:lnTo>
                      <a:pt x="114" y="596"/>
                    </a:lnTo>
                    <a:lnTo>
                      <a:pt x="156" y="553"/>
                    </a:lnTo>
                    <a:lnTo>
                      <a:pt x="185" y="539"/>
                    </a:lnTo>
                    <a:lnTo>
                      <a:pt x="199" y="525"/>
                    </a:lnTo>
                    <a:lnTo>
                      <a:pt x="241" y="496"/>
                    </a:lnTo>
                    <a:lnTo>
                      <a:pt x="270" y="468"/>
                    </a:lnTo>
                    <a:lnTo>
                      <a:pt x="298" y="454"/>
                    </a:lnTo>
                    <a:lnTo>
                      <a:pt x="312" y="439"/>
                    </a:lnTo>
                    <a:lnTo>
                      <a:pt x="327" y="425"/>
                    </a:lnTo>
                    <a:lnTo>
                      <a:pt x="341" y="425"/>
                    </a:lnTo>
                    <a:lnTo>
                      <a:pt x="355" y="411"/>
                    </a:lnTo>
                    <a:lnTo>
                      <a:pt x="369" y="397"/>
                    </a:lnTo>
                    <a:lnTo>
                      <a:pt x="383" y="383"/>
                    </a:lnTo>
                    <a:lnTo>
                      <a:pt x="397" y="383"/>
                    </a:lnTo>
                    <a:lnTo>
                      <a:pt x="412" y="369"/>
                    </a:lnTo>
                    <a:lnTo>
                      <a:pt x="440" y="354"/>
                    </a:lnTo>
                    <a:lnTo>
                      <a:pt x="440" y="340"/>
                    </a:lnTo>
                    <a:lnTo>
                      <a:pt x="454" y="340"/>
                    </a:lnTo>
                    <a:lnTo>
                      <a:pt x="468" y="340"/>
                    </a:lnTo>
                    <a:lnTo>
                      <a:pt x="468" y="326"/>
                    </a:lnTo>
                    <a:lnTo>
                      <a:pt x="497" y="312"/>
                    </a:lnTo>
                    <a:lnTo>
                      <a:pt x="525" y="298"/>
                    </a:lnTo>
                    <a:lnTo>
                      <a:pt x="539" y="283"/>
                    </a:lnTo>
                    <a:lnTo>
                      <a:pt x="568" y="269"/>
                    </a:lnTo>
                    <a:lnTo>
                      <a:pt x="596" y="241"/>
                    </a:lnTo>
                    <a:lnTo>
                      <a:pt x="610" y="227"/>
                    </a:lnTo>
                    <a:lnTo>
                      <a:pt x="624" y="227"/>
                    </a:lnTo>
                    <a:lnTo>
                      <a:pt x="639" y="213"/>
                    </a:lnTo>
                    <a:lnTo>
                      <a:pt x="653" y="213"/>
                    </a:lnTo>
                    <a:lnTo>
                      <a:pt x="667" y="198"/>
                    </a:lnTo>
                    <a:lnTo>
                      <a:pt x="681" y="184"/>
                    </a:lnTo>
                    <a:lnTo>
                      <a:pt x="709" y="170"/>
                    </a:lnTo>
                    <a:lnTo>
                      <a:pt x="738" y="156"/>
                    </a:lnTo>
                    <a:lnTo>
                      <a:pt x="752" y="142"/>
                    </a:lnTo>
                    <a:lnTo>
                      <a:pt x="766" y="142"/>
                    </a:lnTo>
                    <a:lnTo>
                      <a:pt x="780" y="127"/>
                    </a:lnTo>
                    <a:lnTo>
                      <a:pt x="795" y="127"/>
                    </a:lnTo>
                    <a:lnTo>
                      <a:pt x="809" y="113"/>
                    </a:lnTo>
                    <a:lnTo>
                      <a:pt x="823" y="113"/>
                    </a:lnTo>
                    <a:lnTo>
                      <a:pt x="837" y="113"/>
                    </a:lnTo>
                    <a:lnTo>
                      <a:pt x="851" y="99"/>
                    </a:lnTo>
                    <a:lnTo>
                      <a:pt x="865" y="99"/>
                    </a:lnTo>
                    <a:lnTo>
                      <a:pt x="880" y="99"/>
                    </a:lnTo>
                    <a:lnTo>
                      <a:pt x="894" y="99"/>
                    </a:lnTo>
                    <a:lnTo>
                      <a:pt x="922" y="99"/>
                    </a:lnTo>
                    <a:lnTo>
                      <a:pt x="936" y="99"/>
                    </a:lnTo>
                    <a:lnTo>
                      <a:pt x="965" y="99"/>
                    </a:lnTo>
                    <a:lnTo>
                      <a:pt x="979" y="99"/>
                    </a:lnTo>
                    <a:lnTo>
                      <a:pt x="1007" y="99"/>
                    </a:lnTo>
                    <a:lnTo>
                      <a:pt x="1036" y="99"/>
                    </a:lnTo>
                    <a:lnTo>
                      <a:pt x="1050" y="99"/>
                    </a:lnTo>
                    <a:lnTo>
                      <a:pt x="1064" y="99"/>
                    </a:lnTo>
                    <a:lnTo>
                      <a:pt x="1078" y="99"/>
                    </a:lnTo>
                    <a:lnTo>
                      <a:pt x="1177" y="99"/>
                    </a:lnTo>
                    <a:lnTo>
                      <a:pt x="1192" y="99"/>
                    </a:lnTo>
                    <a:lnTo>
                      <a:pt x="1305" y="42"/>
                    </a:lnTo>
                    <a:lnTo>
                      <a:pt x="1319" y="28"/>
                    </a:lnTo>
                    <a:lnTo>
                      <a:pt x="1348" y="28"/>
                    </a:lnTo>
                    <a:lnTo>
                      <a:pt x="1419" y="0"/>
                    </a:lnTo>
                    <a:lnTo>
                      <a:pt x="1433" y="14"/>
                    </a:lnTo>
                    <a:lnTo>
                      <a:pt x="1461" y="42"/>
                    </a:lnTo>
                    <a:close/>
                  </a:path>
                </a:pathLst>
              </a:custGeom>
              <a:noFill/>
              <a:ln w="0" cap="flat">
                <a:solidFill>
                  <a:srgbClr val="000000"/>
                </a:solidFill>
                <a:prstDash val="solid"/>
                <a:round/>
                <a:headEnd/>
                <a:tailEnd/>
              </a:ln>
              <a:extLst>
                <a:ext uri="{909E8E84-426E-40DD-AFC4-6F175D3DCCD1}">
                  <a14:hiddenFill xmlns="" xmlns:a14="http://schemas.microsoft.com/office/drawing/2010/main">
                    <a:solidFill>
                      <a:srgbClr val="FFFFFF"/>
                    </a:solidFill>
                  </a14:hiddenFill>
                </a:ext>
              </a:extLst>
            </p:spPr>
            <p:txBody>
              <a:bodyPr/>
              <a:lstStyle/>
              <a:p>
                <a:endParaRPr lang="ja-JP" altLang="en-US"/>
              </a:p>
            </p:txBody>
          </p:sp>
          <p:sp>
            <p:nvSpPr>
              <p:cNvPr id="40090" name="Freeform 190" descr="20%"/>
              <p:cNvSpPr>
                <a:spLocks noChangeAspect="1"/>
              </p:cNvSpPr>
              <p:nvPr/>
            </p:nvSpPr>
            <p:spPr bwMode="auto">
              <a:xfrm>
                <a:off x="12051" y="6315"/>
                <a:ext cx="1025" cy="905"/>
              </a:xfrm>
              <a:custGeom>
                <a:avLst/>
                <a:gdLst>
                  <a:gd name="T0" fmla="*/ 0 w 2227"/>
                  <a:gd name="T1" fmla="*/ 0 h 1972"/>
                  <a:gd name="T2" fmla="*/ 0 w 2227"/>
                  <a:gd name="T3" fmla="*/ 0 h 1972"/>
                  <a:gd name="T4" fmla="*/ 0 w 2227"/>
                  <a:gd name="T5" fmla="*/ 0 h 1972"/>
                  <a:gd name="T6" fmla="*/ 0 w 2227"/>
                  <a:gd name="T7" fmla="*/ 0 h 1972"/>
                  <a:gd name="T8" fmla="*/ 0 w 2227"/>
                  <a:gd name="T9" fmla="*/ 0 h 1972"/>
                  <a:gd name="T10" fmla="*/ 0 w 2227"/>
                  <a:gd name="T11" fmla="*/ 0 h 1972"/>
                  <a:gd name="T12" fmla="*/ 0 w 2227"/>
                  <a:gd name="T13" fmla="*/ 0 h 1972"/>
                  <a:gd name="T14" fmla="*/ 0 w 2227"/>
                  <a:gd name="T15" fmla="*/ 0 h 1972"/>
                  <a:gd name="T16" fmla="*/ 0 w 2227"/>
                  <a:gd name="T17" fmla="*/ 0 h 1972"/>
                  <a:gd name="T18" fmla="*/ 0 w 2227"/>
                  <a:gd name="T19" fmla="*/ 0 h 1972"/>
                  <a:gd name="T20" fmla="*/ 0 w 2227"/>
                  <a:gd name="T21" fmla="*/ 0 h 1972"/>
                  <a:gd name="T22" fmla="*/ 0 w 2227"/>
                  <a:gd name="T23" fmla="*/ 0 h 1972"/>
                  <a:gd name="T24" fmla="*/ 0 w 2227"/>
                  <a:gd name="T25" fmla="*/ 0 h 1972"/>
                  <a:gd name="T26" fmla="*/ 0 w 2227"/>
                  <a:gd name="T27" fmla="*/ 0 h 1972"/>
                  <a:gd name="T28" fmla="*/ 0 w 2227"/>
                  <a:gd name="T29" fmla="*/ 0 h 1972"/>
                  <a:gd name="T30" fmla="*/ 0 w 2227"/>
                  <a:gd name="T31" fmla="*/ 0 h 1972"/>
                  <a:gd name="T32" fmla="*/ 0 w 2227"/>
                  <a:gd name="T33" fmla="*/ 0 h 1972"/>
                  <a:gd name="T34" fmla="*/ 0 w 2227"/>
                  <a:gd name="T35" fmla="*/ 0 h 1972"/>
                  <a:gd name="T36" fmla="*/ 0 w 2227"/>
                  <a:gd name="T37" fmla="*/ 0 h 1972"/>
                  <a:gd name="T38" fmla="*/ 0 w 2227"/>
                  <a:gd name="T39" fmla="*/ 0 h 1972"/>
                  <a:gd name="T40" fmla="*/ 0 w 2227"/>
                  <a:gd name="T41" fmla="*/ 0 h 1972"/>
                  <a:gd name="T42" fmla="*/ 0 w 2227"/>
                  <a:gd name="T43" fmla="*/ 0 h 1972"/>
                  <a:gd name="T44" fmla="*/ 0 w 2227"/>
                  <a:gd name="T45" fmla="*/ 0 h 1972"/>
                  <a:gd name="T46" fmla="*/ 0 w 2227"/>
                  <a:gd name="T47" fmla="*/ 0 h 1972"/>
                  <a:gd name="T48" fmla="*/ 0 w 2227"/>
                  <a:gd name="T49" fmla="*/ 0 h 1972"/>
                  <a:gd name="T50" fmla="*/ 0 w 2227"/>
                  <a:gd name="T51" fmla="*/ 0 h 1972"/>
                  <a:gd name="T52" fmla="*/ 0 w 2227"/>
                  <a:gd name="T53" fmla="*/ 0 h 1972"/>
                  <a:gd name="T54" fmla="*/ 0 w 2227"/>
                  <a:gd name="T55" fmla="*/ 0 h 1972"/>
                  <a:gd name="T56" fmla="*/ 0 w 2227"/>
                  <a:gd name="T57" fmla="*/ 0 h 1972"/>
                  <a:gd name="T58" fmla="*/ 0 w 2227"/>
                  <a:gd name="T59" fmla="*/ 0 h 1972"/>
                  <a:gd name="T60" fmla="*/ 0 w 2227"/>
                  <a:gd name="T61" fmla="*/ 0 h 1972"/>
                  <a:gd name="T62" fmla="*/ 0 w 2227"/>
                  <a:gd name="T63" fmla="*/ 0 h 1972"/>
                  <a:gd name="T64" fmla="*/ 0 w 2227"/>
                  <a:gd name="T65" fmla="*/ 0 h 1972"/>
                  <a:gd name="T66" fmla="*/ 0 w 2227"/>
                  <a:gd name="T67" fmla="*/ 0 h 1972"/>
                  <a:gd name="T68" fmla="*/ 0 w 2227"/>
                  <a:gd name="T69" fmla="*/ 0 h 1972"/>
                  <a:gd name="T70" fmla="*/ 0 w 2227"/>
                  <a:gd name="T71" fmla="*/ 0 h 1972"/>
                  <a:gd name="T72" fmla="*/ 0 w 2227"/>
                  <a:gd name="T73" fmla="*/ 0 h 1972"/>
                  <a:gd name="T74" fmla="*/ 0 w 2227"/>
                  <a:gd name="T75" fmla="*/ 0 h 1972"/>
                  <a:gd name="T76" fmla="*/ 0 w 2227"/>
                  <a:gd name="T77" fmla="*/ 0 h 1972"/>
                  <a:gd name="T78" fmla="*/ 0 w 2227"/>
                  <a:gd name="T79" fmla="*/ 0 h 1972"/>
                  <a:gd name="T80" fmla="*/ 0 w 2227"/>
                  <a:gd name="T81" fmla="*/ 0 h 1972"/>
                  <a:gd name="T82" fmla="*/ 0 w 2227"/>
                  <a:gd name="T83" fmla="*/ 0 h 1972"/>
                  <a:gd name="T84" fmla="*/ 0 w 2227"/>
                  <a:gd name="T85" fmla="*/ 0 h 1972"/>
                  <a:gd name="T86" fmla="*/ 0 w 2227"/>
                  <a:gd name="T87" fmla="*/ 0 h 1972"/>
                  <a:gd name="T88" fmla="*/ 0 w 2227"/>
                  <a:gd name="T89" fmla="*/ 0 h 1972"/>
                  <a:gd name="T90" fmla="*/ 0 w 2227"/>
                  <a:gd name="T91" fmla="*/ 0 h 1972"/>
                  <a:gd name="T92" fmla="*/ 0 w 2227"/>
                  <a:gd name="T93" fmla="*/ 0 h 1972"/>
                  <a:gd name="T94" fmla="*/ 0 w 2227"/>
                  <a:gd name="T95" fmla="*/ 0 h 1972"/>
                  <a:gd name="T96" fmla="*/ 0 w 2227"/>
                  <a:gd name="T97" fmla="*/ 0 h 1972"/>
                  <a:gd name="T98" fmla="*/ 0 w 2227"/>
                  <a:gd name="T99" fmla="*/ 0 h 1972"/>
                  <a:gd name="T100" fmla="*/ 0 w 2227"/>
                  <a:gd name="T101" fmla="*/ 0 h 1972"/>
                  <a:gd name="T102" fmla="*/ 0 w 2227"/>
                  <a:gd name="T103" fmla="*/ 0 h 1972"/>
                  <a:gd name="T104" fmla="*/ 0 w 2227"/>
                  <a:gd name="T105" fmla="*/ 0 h 1972"/>
                  <a:gd name="T106" fmla="*/ 0 w 2227"/>
                  <a:gd name="T107" fmla="*/ 0 h 1972"/>
                  <a:gd name="T108" fmla="*/ 0 w 2227"/>
                  <a:gd name="T109" fmla="*/ 0 h 1972"/>
                  <a:gd name="T110" fmla="*/ 0 w 2227"/>
                  <a:gd name="T111" fmla="*/ 0 h 1972"/>
                  <a:gd name="T112" fmla="*/ 0 w 2227"/>
                  <a:gd name="T113" fmla="*/ 0 h 1972"/>
                  <a:gd name="T114" fmla="*/ 0 w 2227"/>
                  <a:gd name="T115" fmla="*/ 0 h 1972"/>
                  <a:gd name="T116" fmla="*/ 0 w 2227"/>
                  <a:gd name="T117" fmla="*/ 0 h 1972"/>
                  <a:gd name="T118" fmla="*/ 0 w 2227"/>
                  <a:gd name="T119" fmla="*/ 0 h 1972"/>
                  <a:gd name="T120" fmla="*/ 0 w 2227"/>
                  <a:gd name="T121" fmla="*/ 0 h 1972"/>
                  <a:gd name="T122" fmla="*/ 0 w 2227"/>
                  <a:gd name="T123" fmla="*/ 0 h 197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227"/>
                  <a:gd name="T187" fmla="*/ 0 h 1972"/>
                  <a:gd name="T188" fmla="*/ 2227 w 2227"/>
                  <a:gd name="T189" fmla="*/ 1972 h 197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227" h="1972">
                    <a:moveTo>
                      <a:pt x="1773" y="28"/>
                    </a:moveTo>
                    <a:lnTo>
                      <a:pt x="1773" y="28"/>
                    </a:lnTo>
                    <a:lnTo>
                      <a:pt x="1801" y="14"/>
                    </a:lnTo>
                    <a:lnTo>
                      <a:pt x="1815" y="14"/>
                    </a:lnTo>
                    <a:lnTo>
                      <a:pt x="1830" y="28"/>
                    </a:lnTo>
                    <a:lnTo>
                      <a:pt x="1844" y="28"/>
                    </a:lnTo>
                    <a:lnTo>
                      <a:pt x="1858" y="28"/>
                    </a:lnTo>
                    <a:lnTo>
                      <a:pt x="1872" y="28"/>
                    </a:lnTo>
                    <a:lnTo>
                      <a:pt x="1886" y="28"/>
                    </a:lnTo>
                    <a:lnTo>
                      <a:pt x="1900" y="43"/>
                    </a:lnTo>
                    <a:lnTo>
                      <a:pt x="1915" y="43"/>
                    </a:lnTo>
                    <a:lnTo>
                      <a:pt x="1929" y="57"/>
                    </a:lnTo>
                    <a:lnTo>
                      <a:pt x="1943" y="57"/>
                    </a:lnTo>
                    <a:lnTo>
                      <a:pt x="1957" y="57"/>
                    </a:lnTo>
                    <a:lnTo>
                      <a:pt x="1971" y="57"/>
                    </a:lnTo>
                    <a:lnTo>
                      <a:pt x="1986" y="57"/>
                    </a:lnTo>
                    <a:lnTo>
                      <a:pt x="1986" y="71"/>
                    </a:lnTo>
                    <a:lnTo>
                      <a:pt x="1986" y="85"/>
                    </a:lnTo>
                    <a:lnTo>
                      <a:pt x="1986" y="99"/>
                    </a:lnTo>
                    <a:lnTo>
                      <a:pt x="1986" y="113"/>
                    </a:lnTo>
                    <a:lnTo>
                      <a:pt x="1971" y="128"/>
                    </a:lnTo>
                    <a:lnTo>
                      <a:pt x="1971" y="142"/>
                    </a:lnTo>
                    <a:lnTo>
                      <a:pt x="1957" y="156"/>
                    </a:lnTo>
                    <a:lnTo>
                      <a:pt x="2085" y="213"/>
                    </a:lnTo>
                    <a:lnTo>
                      <a:pt x="2142" y="255"/>
                    </a:lnTo>
                    <a:lnTo>
                      <a:pt x="2170" y="269"/>
                    </a:lnTo>
                    <a:lnTo>
                      <a:pt x="2184" y="284"/>
                    </a:lnTo>
                    <a:lnTo>
                      <a:pt x="2198" y="284"/>
                    </a:lnTo>
                    <a:lnTo>
                      <a:pt x="2212" y="284"/>
                    </a:lnTo>
                    <a:lnTo>
                      <a:pt x="2212" y="298"/>
                    </a:lnTo>
                    <a:lnTo>
                      <a:pt x="2227" y="298"/>
                    </a:lnTo>
                    <a:lnTo>
                      <a:pt x="2227" y="312"/>
                    </a:lnTo>
                    <a:lnTo>
                      <a:pt x="2227" y="326"/>
                    </a:lnTo>
                    <a:lnTo>
                      <a:pt x="2212" y="326"/>
                    </a:lnTo>
                    <a:lnTo>
                      <a:pt x="2212" y="340"/>
                    </a:lnTo>
                    <a:lnTo>
                      <a:pt x="2212" y="355"/>
                    </a:lnTo>
                    <a:lnTo>
                      <a:pt x="2212" y="369"/>
                    </a:lnTo>
                    <a:lnTo>
                      <a:pt x="2198" y="369"/>
                    </a:lnTo>
                    <a:lnTo>
                      <a:pt x="2198" y="383"/>
                    </a:lnTo>
                    <a:lnTo>
                      <a:pt x="2198" y="397"/>
                    </a:lnTo>
                    <a:lnTo>
                      <a:pt x="2198" y="411"/>
                    </a:lnTo>
                    <a:lnTo>
                      <a:pt x="2184" y="411"/>
                    </a:lnTo>
                    <a:lnTo>
                      <a:pt x="2184" y="426"/>
                    </a:lnTo>
                    <a:lnTo>
                      <a:pt x="2184" y="440"/>
                    </a:lnTo>
                    <a:lnTo>
                      <a:pt x="2170" y="454"/>
                    </a:lnTo>
                    <a:lnTo>
                      <a:pt x="2170" y="468"/>
                    </a:lnTo>
                    <a:lnTo>
                      <a:pt x="2184" y="482"/>
                    </a:lnTo>
                    <a:lnTo>
                      <a:pt x="2184" y="496"/>
                    </a:lnTo>
                    <a:lnTo>
                      <a:pt x="2170" y="496"/>
                    </a:lnTo>
                    <a:lnTo>
                      <a:pt x="2156" y="496"/>
                    </a:lnTo>
                    <a:lnTo>
                      <a:pt x="2156" y="511"/>
                    </a:lnTo>
                    <a:lnTo>
                      <a:pt x="2156" y="525"/>
                    </a:lnTo>
                    <a:lnTo>
                      <a:pt x="2127" y="582"/>
                    </a:lnTo>
                    <a:lnTo>
                      <a:pt x="2113" y="624"/>
                    </a:lnTo>
                    <a:lnTo>
                      <a:pt x="2113" y="638"/>
                    </a:lnTo>
                    <a:lnTo>
                      <a:pt x="2099" y="652"/>
                    </a:lnTo>
                    <a:lnTo>
                      <a:pt x="2099" y="667"/>
                    </a:lnTo>
                    <a:lnTo>
                      <a:pt x="2099" y="681"/>
                    </a:lnTo>
                    <a:lnTo>
                      <a:pt x="2085" y="695"/>
                    </a:lnTo>
                    <a:lnTo>
                      <a:pt x="2085" y="709"/>
                    </a:lnTo>
                    <a:lnTo>
                      <a:pt x="2085" y="723"/>
                    </a:lnTo>
                    <a:lnTo>
                      <a:pt x="2085" y="738"/>
                    </a:lnTo>
                    <a:lnTo>
                      <a:pt x="2085" y="752"/>
                    </a:lnTo>
                    <a:lnTo>
                      <a:pt x="2071" y="752"/>
                    </a:lnTo>
                    <a:lnTo>
                      <a:pt x="2071" y="766"/>
                    </a:lnTo>
                    <a:lnTo>
                      <a:pt x="2071" y="780"/>
                    </a:lnTo>
                    <a:lnTo>
                      <a:pt x="2071" y="794"/>
                    </a:lnTo>
                    <a:lnTo>
                      <a:pt x="2071" y="808"/>
                    </a:lnTo>
                    <a:lnTo>
                      <a:pt x="2056" y="823"/>
                    </a:lnTo>
                    <a:lnTo>
                      <a:pt x="2056" y="837"/>
                    </a:lnTo>
                    <a:lnTo>
                      <a:pt x="2056" y="851"/>
                    </a:lnTo>
                    <a:lnTo>
                      <a:pt x="2056" y="865"/>
                    </a:lnTo>
                    <a:lnTo>
                      <a:pt x="2056" y="879"/>
                    </a:lnTo>
                    <a:lnTo>
                      <a:pt x="2056" y="894"/>
                    </a:lnTo>
                    <a:lnTo>
                      <a:pt x="2056" y="908"/>
                    </a:lnTo>
                    <a:lnTo>
                      <a:pt x="2056" y="922"/>
                    </a:lnTo>
                    <a:lnTo>
                      <a:pt x="2056" y="936"/>
                    </a:lnTo>
                    <a:lnTo>
                      <a:pt x="2056" y="950"/>
                    </a:lnTo>
                    <a:lnTo>
                      <a:pt x="2056" y="965"/>
                    </a:lnTo>
                    <a:lnTo>
                      <a:pt x="2056" y="979"/>
                    </a:lnTo>
                    <a:lnTo>
                      <a:pt x="2056" y="993"/>
                    </a:lnTo>
                    <a:lnTo>
                      <a:pt x="2071" y="1007"/>
                    </a:lnTo>
                    <a:lnTo>
                      <a:pt x="2071" y="1035"/>
                    </a:lnTo>
                    <a:lnTo>
                      <a:pt x="2085" y="1064"/>
                    </a:lnTo>
                    <a:lnTo>
                      <a:pt x="2085" y="1078"/>
                    </a:lnTo>
                    <a:lnTo>
                      <a:pt x="2085" y="1092"/>
                    </a:lnTo>
                    <a:lnTo>
                      <a:pt x="2085" y="1106"/>
                    </a:lnTo>
                    <a:lnTo>
                      <a:pt x="2099" y="1106"/>
                    </a:lnTo>
                    <a:lnTo>
                      <a:pt x="2099" y="1121"/>
                    </a:lnTo>
                    <a:lnTo>
                      <a:pt x="2099" y="1135"/>
                    </a:lnTo>
                    <a:lnTo>
                      <a:pt x="2099" y="1149"/>
                    </a:lnTo>
                    <a:lnTo>
                      <a:pt x="2113" y="1149"/>
                    </a:lnTo>
                    <a:lnTo>
                      <a:pt x="2113" y="1177"/>
                    </a:lnTo>
                    <a:lnTo>
                      <a:pt x="2113" y="1220"/>
                    </a:lnTo>
                    <a:lnTo>
                      <a:pt x="2113" y="1234"/>
                    </a:lnTo>
                    <a:lnTo>
                      <a:pt x="2113" y="1248"/>
                    </a:lnTo>
                    <a:lnTo>
                      <a:pt x="2113" y="1291"/>
                    </a:lnTo>
                    <a:lnTo>
                      <a:pt x="2113" y="1305"/>
                    </a:lnTo>
                    <a:lnTo>
                      <a:pt x="2113" y="1319"/>
                    </a:lnTo>
                    <a:lnTo>
                      <a:pt x="2113" y="1347"/>
                    </a:lnTo>
                    <a:lnTo>
                      <a:pt x="2113" y="1362"/>
                    </a:lnTo>
                    <a:lnTo>
                      <a:pt x="2113" y="1376"/>
                    </a:lnTo>
                    <a:lnTo>
                      <a:pt x="2113" y="1390"/>
                    </a:lnTo>
                    <a:lnTo>
                      <a:pt x="2099" y="1390"/>
                    </a:lnTo>
                    <a:lnTo>
                      <a:pt x="2085" y="1390"/>
                    </a:lnTo>
                    <a:lnTo>
                      <a:pt x="2071" y="1390"/>
                    </a:lnTo>
                    <a:lnTo>
                      <a:pt x="2042" y="1390"/>
                    </a:lnTo>
                    <a:lnTo>
                      <a:pt x="2014" y="1390"/>
                    </a:lnTo>
                    <a:lnTo>
                      <a:pt x="2000" y="1390"/>
                    </a:lnTo>
                    <a:lnTo>
                      <a:pt x="1971" y="1390"/>
                    </a:lnTo>
                    <a:lnTo>
                      <a:pt x="1957" y="1390"/>
                    </a:lnTo>
                    <a:lnTo>
                      <a:pt x="1929" y="1390"/>
                    </a:lnTo>
                    <a:lnTo>
                      <a:pt x="1915" y="1390"/>
                    </a:lnTo>
                    <a:lnTo>
                      <a:pt x="1900" y="1390"/>
                    </a:lnTo>
                    <a:lnTo>
                      <a:pt x="1886" y="1390"/>
                    </a:lnTo>
                    <a:lnTo>
                      <a:pt x="1872" y="1404"/>
                    </a:lnTo>
                    <a:lnTo>
                      <a:pt x="1858" y="1404"/>
                    </a:lnTo>
                    <a:lnTo>
                      <a:pt x="1844" y="1404"/>
                    </a:lnTo>
                    <a:lnTo>
                      <a:pt x="1830" y="1418"/>
                    </a:lnTo>
                    <a:lnTo>
                      <a:pt x="1815" y="1418"/>
                    </a:lnTo>
                    <a:lnTo>
                      <a:pt x="1801" y="1433"/>
                    </a:lnTo>
                    <a:lnTo>
                      <a:pt x="1787" y="1433"/>
                    </a:lnTo>
                    <a:lnTo>
                      <a:pt x="1773" y="1447"/>
                    </a:lnTo>
                    <a:lnTo>
                      <a:pt x="1744" y="1461"/>
                    </a:lnTo>
                    <a:lnTo>
                      <a:pt x="1716" y="1475"/>
                    </a:lnTo>
                    <a:lnTo>
                      <a:pt x="1702" y="1489"/>
                    </a:lnTo>
                    <a:lnTo>
                      <a:pt x="1688" y="1504"/>
                    </a:lnTo>
                    <a:lnTo>
                      <a:pt x="1674" y="1504"/>
                    </a:lnTo>
                    <a:lnTo>
                      <a:pt x="1659" y="1518"/>
                    </a:lnTo>
                    <a:lnTo>
                      <a:pt x="1645" y="1518"/>
                    </a:lnTo>
                    <a:lnTo>
                      <a:pt x="1631" y="1532"/>
                    </a:lnTo>
                    <a:lnTo>
                      <a:pt x="1603" y="1560"/>
                    </a:lnTo>
                    <a:lnTo>
                      <a:pt x="1574" y="1574"/>
                    </a:lnTo>
                    <a:lnTo>
                      <a:pt x="1560" y="1589"/>
                    </a:lnTo>
                    <a:lnTo>
                      <a:pt x="1532" y="1603"/>
                    </a:lnTo>
                    <a:lnTo>
                      <a:pt x="1503" y="1617"/>
                    </a:lnTo>
                    <a:lnTo>
                      <a:pt x="1503" y="1631"/>
                    </a:lnTo>
                    <a:lnTo>
                      <a:pt x="1489" y="1631"/>
                    </a:lnTo>
                    <a:lnTo>
                      <a:pt x="1475" y="1631"/>
                    </a:lnTo>
                    <a:lnTo>
                      <a:pt x="1475" y="1645"/>
                    </a:lnTo>
                    <a:lnTo>
                      <a:pt x="1447" y="1660"/>
                    </a:lnTo>
                    <a:lnTo>
                      <a:pt x="1432" y="1674"/>
                    </a:lnTo>
                    <a:lnTo>
                      <a:pt x="1418" y="1674"/>
                    </a:lnTo>
                    <a:lnTo>
                      <a:pt x="1404" y="1688"/>
                    </a:lnTo>
                    <a:lnTo>
                      <a:pt x="1390" y="1702"/>
                    </a:lnTo>
                    <a:lnTo>
                      <a:pt x="1376" y="1716"/>
                    </a:lnTo>
                    <a:lnTo>
                      <a:pt x="1362" y="1716"/>
                    </a:lnTo>
                    <a:lnTo>
                      <a:pt x="1347" y="1730"/>
                    </a:lnTo>
                    <a:lnTo>
                      <a:pt x="1333" y="1745"/>
                    </a:lnTo>
                    <a:lnTo>
                      <a:pt x="1305" y="1759"/>
                    </a:lnTo>
                    <a:lnTo>
                      <a:pt x="1276" y="1787"/>
                    </a:lnTo>
                    <a:lnTo>
                      <a:pt x="1234" y="1816"/>
                    </a:lnTo>
                    <a:lnTo>
                      <a:pt x="1220" y="1830"/>
                    </a:lnTo>
                    <a:lnTo>
                      <a:pt x="1191" y="1844"/>
                    </a:lnTo>
                    <a:lnTo>
                      <a:pt x="1149" y="1887"/>
                    </a:lnTo>
                    <a:lnTo>
                      <a:pt x="1120" y="1901"/>
                    </a:lnTo>
                    <a:lnTo>
                      <a:pt x="1092" y="1915"/>
                    </a:lnTo>
                    <a:lnTo>
                      <a:pt x="1078" y="1929"/>
                    </a:lnTo>
                    <a:lnTo>
                      <a:pt x="1035" y="1972"/>
                    </a:lnTo>
                    <a:lnTo>
                      <a:pt x="1021" y="1972"/>
                    </a:lnTo>
                    <a:lnTo>
                      <a:pt x="1007" y="1929"/>
                    </a:lnTo>
                    <a:lnTo>
                      <a:pt x="993" y="1915"/>
                    </a:lnTo>
                    <a:lnTo>
                      <a:pt x="964" y="1887"/>
                    </a:lnTo>
                    <a:lnTo>
                      <a:pt x="964" y="1872"/>
                    </a:lnTo>
                    <a:lnTo>
                      <a:pt x="950" y="1858"/>
                    </a:lnTo>
                    <a:lnTo>
                      <a:pt x="936" y="1858"/>
                    </a:lnTo>
                    <a:lnTo>
                      <a:pt x="936" y="1844"/>
                    </a:lnTo>
                    <a:lnTo>
                      <a:pt x="922" y="1830"/>
                    </a:lnTo>
                    <a:lnTo>
                      <a:pt x="922" y="1816"/>
                    </a:lnTo>
                    <a:lnTo>
                      <a:pt x="908" y="1801"/>
                    </a:lnTo>
                    <a:lnTo>
                      <a:pt x="894" y="1787"/>
                    </a:lnTo>
                    <a:lnTo>
                      <a:pt x="894" y="1773"/>
                    </a:lnTo>
                    <a:lnTo>
                      <a:pt x="879" y="1759"/>
                    </a:lnTo>
                    <a:lnTo>
                      <a:pt x="865" y="1745"/>
                    </a:lnTo>
                    <a:lnTo>
                      <a:pt x="851" y="1730"/>
                    </a:lnTo>
                    <a:lnTo>
                      <a:pt x="851" y="1716"/>
                    </a:lnTo>
                    <a:lnTo>
                      <a:pt x="837" y="1702"/>
                    </a:lnTo>
                    <a:lnTo>
                      <a:pt x="823" y="1688"/>
                    </a:lnTo>
                    <a:lnTo>
                      <a:pt x="823" y="1674"/>
                    </a:lnTo>
                    <a:lnTo>
                      <a:pt x="808" y="1660"/>
                    </a:lnTo>
                    <a:lnTo>
                      <a:pt x="808" y="1645"/>
                    </a:lnTo>
                    <a:lnTo>
                      <a:pt x="794" y="1645"/>
                    </a:lnTo>
                    <a:lnTo>
                      <a:pt x="794" y="1631"/>
                    </a:lnTo>
                    <a:lnTo>
                      <a:pt x="780" y="1617"/>
                    </a:lnTo>
                    <a:lnTo>
                      <a:pt x="766" y="1603"/>
                    </a:lnTo>
                    <a:lnTo>
                      <a:pt x="766" y="1589"/>
                    </a:lnTo>
                    <a:lnTo>
                      <a:pt x="752" y="1589"/>
                    </a:lnTo>
                    <a:lnTo>
                      <a:pt x="752" y="1574"/>
                    </a:lnTo>
                    <a:lnTo>
                      <a:pt x="738" y="1546"/>
                    </a:lnTo>
                    <a:lnTo>
                      <a:pt x="723" y="1532"/>
                    </a:lnTo>
                    <a:lnTo>
                      <a:pt x="709" y="1518"/>
                    </a:lnTo>
                    <a:lnTo>
                      <a:pt x="695" y="1504"/>
                    </a:lnTo>
                    <a:lnTo>
                      <a:pt x="695" y="1489"/>
                    </a:lnTo>
                    <a:lnTo>
                      <a:pt x="681" y="1489"/>
                    </a:lnTo>
                    <a:lnTo>
                      <a:pt x="681" y="1475"/>
                    </a:lnTo>
                    <a:lnTo>
                      <a:pt x="667" y="1461"/>
                    </a:lnTo>
                    <a:lnTo>
                      <a:pt x="652" y="1447"/>
                    </a:lnTo>
                    <a:lnTo>
                      <a:pt x="652" y="1433"/>
                    </a:lnTo>
                    <a:lnTo>
                      <a:pt x="638" y="1433"/>
                    </a:lnTo>
                    <a:lnTo>
                      <a:pt x="638" y="1418"/>
                    </a:lnTo>
                    <a:lnTo>
                      <a:pt x="624" y="1404"/>
                    </a:lnTo>
                    <a:lnTo>
                      <a:pt x="624" y="1390"/>
                    </a:lnTo>
                    <a:lnTo>
                      <a:pt x="610" y="1376"/>
                    </a:lnTo>
                    <a:lnTo>
                      <a:pt x="596" y="1362"/>
                    </a:lnTo>
                    <a:lnTo>
                      <a:pt x="596" y="1347"/>
                    </a:lnTo>
                    <a:lnTo>
                      <a:pt x="582" y="1333"/>
                    </a:lnTo>
                    <a:lnTo>
                      <a:pt x="567" y="1305"/>
                    </a:lnTo>
                    <a:lnTo>
                      <a:pt x="553" y="1291"/>
                    </a:lnTo>
                    <a:lnTo>
                      <a:pt x="539" y="1291"/>
                    </a:lnTo>
                    <a:lnTo>
                      <a:pt x="539" y="1277"/>
                    </a:lnTo>
                    <a:lnTo>
                      <a:pt x="525" y="1277"/>
                    </a:lnTo>
                    <a:lnTo>
                      <a:pt x="525" y="1262"/>
                    </a:lnTo>
                    <a:lnTo>
                      <a:pt x="511" y="1248"/>
                    </a:lnTo>
                    <a:lnTo>
                      <a:pt x="496" y="1248"/>
                    </a:lnTo>
                    <a:lnTo>
                      <a:pt x="496" y="1234"/>
                    </a:lnTo>
                    <a:lnTo>
                      <a:pt x="482" y="1234"/>
                    </a:lnTo>
                    <a:lnTo>
                      <a:pt x="482" y="1220"/>
                    </a:lnTo>
                    <a:lnTo>
                      <a:pt x="468" y="1220"/>
                    </a:lnTo>
                    <a:lnTo>
                      <a:pt x="468" y="1206"/>
                    </a:lnTo>
                    <a:lnTo>
                      <a:pt x="454" y="1191"/>
                    </a:lnTo>
                    <a:lnTo>
                      <a:pt x="454" y="1177"/>
                    </a:lnTo>
                    <a:lnTo>
                      <a:pt x="440" y="1177"/>
                    </a:lnTo>
                    <a:lnTo>
                      <a:pt x="440" y="1163"/>
                    </a:lnTo>
                    <a:lnTo>
                      <a:pt x="426" y="1163"/>
                    </a:lnTo>
                    <a:lnTo>
                      <a:pt x="426" y="1149"/>
                    </a:lnTo>
                    <a:lnTo>
                      <a:pt x="411" y="1135"/>
                    </a:lnTo>
                    <a:lnTo>
                      <a:pt x="411" y="1121"/>
                    </a:lnTo>
                    <a:lnTo>
                      <a:pt x="397" y="1121"/>
                    </a:lnTo>
                    <a:lnTo>
                      <a:pt x="383" y="1106"/>
                    </a:lnTo>
                    <a:lnTo>
                      <a:pt x="369" y="1092"/>
                    </a:lnTo>
                    <a:lnTo>
                      <a:pt x="355" y="1078"/>
                    </a:lnTo>
                    <a:lnTo>
                      <a:pt x="340" y="1078"/>
                    </a:lnTo>
                    <a:lnTo>
                      <a:pt x="340" y="1064"/>
                    </a:lnTo>
                    <a:lnTo>
                      <a:pt x="326" y="1064"/>
                    </a:lnTo>
                    <a:lnTo>
                      <a:pt x="312" y="1064"/>
                    </a:lnTo>
                    <a:lnTo>
                      <a:pt x="298" y="1050"/>
                    </a:lnTo>
                    <a:lnTo>
                      <a:pt x="284" y="1050"/>
                    </a:lnTo>
                    <a:lnTo>
                      <a:pt x="270" y="1035"/>
                    </a:lnTo>
                    <a:lnTo>
                      <a:pt x="255" y="1035"/>
                    </a:lnTo>
                    <a:lnTo>
                      <a:pt x="241" y="1035"/>
                    </a:lnTo>
                    <a:lnTo>
                      <a:pt x="241" y="1021"/>
                    </a:lnTo>
                    <a:lnTo>
                      <a:pt x="227" y="1021"/>
                    </a:lnTo>
                    <a:lnTo>
                      <a:pt x="213" y="1021"/>
                    </a:lnTo>
                    <a:lnTo>
                      <a:pt x="199" y="1021"/>
                    </a:lnTo>
                    <a:lnTo>
                      <a:pt x="99" y="993"/>
                    </a:lnTo>
                    <a:lnTo>
                      <a:pt x="71" y="979"/>
                    </a:lnTo>
                    <a:lnTo>
                      <a:pt x="43" y="979"/>
                    </a:lnTo>
                    <a:lnTo>
                      <a:pt x="0" y="965"/>
                    </a:lnTo>
                    <a:lnTo>
                      <a:pt x="0" y="950"/>
                    </a:lnTo>
                    <a:lnTo>
                      <a:pt x="0" y="936"/>
                    </a:lnTo>
                    <a:lnTo>
                      <a:pt x="0" y="922"/>
                    </a:lnTo>
                    <a:lnTo>
                      <a:pt x="14" y="908"/>
                    </a:lnTo>
                    <a:lnTo>
                      <a:pt x="14" y="894"/>
                    </a:lnTo>
                    <a:lnTo>
                      <a:pt x="14" y="879"/>
                    </a:lnTo>
                    <a:lnTo>
                      <a:pt x="14" y="865"/>
                    </a:lnTo>
                    <a:lnTo>
                      <a:pt x="28" y="865"/>
                    </a:lnTo>
                    <a:lnTo>
                      <a:pt x="28" y="851"/>
                    </a:lnTo>
                    <a:lnTo>
                      <a:pt x="28" y="837"/>
                    </a:lnTo>
                    <a:lnTo>
                      <a:pt x="43" y="837"/>
                    </a:lnTo>
                    <a:lnTo>
                      <a:pt x="43" y="823"/>
                    </a:lnTo>
                    <a:lnTo>
                      <a:pt x="57" y="808"/>
                    </a:lnTo>
                    <a:lnTo>
                      <a:pt x="57" y="794"/>
                    </a:lnTo>
                    <a:lnTo>
                      <a:pt x="71" y="794"/>
                    </a:lnTo>
                    <a:lnTo>
                      <a:pt x="71" y="780"/>
                    </a:lnTo>
                    <a:lnTo>
                      <a:pt x="85" y="780"/>
                    </a:lnTo>
                    <a:lnTo>
                      <a:pt x="85" y="766"/>
                    </a:lnTo>
                    <a:lnTo>
                      <a:pt x="99" y="766"/>
                    </a:lnTo>
                    <a:lnTo>
                      <a:pt x="99" y="752"/>
                    </a:lnTo>
                    <a:lnTo>
                      <a:pt x="114" y="752"/>
                    </a:lnTo>
                    <a:lnTo>
                      <a:pt x="128" y="752"/>
                    </a:lnTo>
                    <a:lnTo>
                      <a:pt x="142" y="738"/>
                    </a:lnTo>
                    <a:lnTo>
                      <a:pt x="156" y="738"/>
                    </a:lnTo>
                    <a:lnTo>
                      <a:pt x="170" y="738"/>
                    </a:lnTo>
                    <a:lnTo>
                      <a:pt x="184" y="738"/>
                    </a:lnTo>
                    <a:lnTo>
                      <a:pt x="199" y="738"/>
                    </a:lnTo>
                    <a:lnTo>
                      <a:pt x="213" y="738"/>
                    </a:lnTo>
                    <a:lnTo>
                      <a:pt x="227" y="738"/>
                    </a:lnTo>
                    <a:lnTo>
                      <a:pt x="241" y="738"/>
                    </a:lnTo>
                    <a:lnTo>
                      <a:pt x="255" y="738"/>
                    </a:lnTo>
                    <a:lnTo>
                      <a:pt x="312" y="738"/>
                    </a:lnTo>
                    <a:lnTo>
                      <a:pt x="340" y="738"/>
                    </a:lnTo>
                    <a:lnTo>
                      <a:pt x="355" y="738"/>
                    </a:lnTo>
                    <a:lnTo>
                      <a:pt x="369" y="738"/>
                    </a:lnTo>
                    <a:lnTo>
                      <a:pt x="383" y="738"/>
                    </a:lnTo>
                    <a:lnTo>
                      <a:pt x="397" y="738"/>
                    </a:lnTo>
                    <a:lnTo>
                      <a:pt x="411" y="752"/>
                    </a:lnTo>
                    <a:lnTo>
                      <a:pt x="426" y="752"/>
                    </a:lnTo>
                    <a:lnTo>
                      <a:pt x="440" y="766"/>
                    </a:lnTo>
                    <a:lnTo>
                      <a:pt x="454" y="766"/>
                    </a:lnTo>
                    <a:lnTo>
                      <a:pt x="482" y="780"/>
                    </a:lnTo>
                    <a:lnTo>
                      <a:pt x="496" y="780"/>
                    </a:lnTo>
                    <a:lnTo>
                      <a:pt x="511" y="794"/>
                    </a:lnTo>
                    <a:lnTo>
                      <a:pt x="525" y="794"/>
                    </a:lnTo>
                    <a:lnTo>
                      <a:pt x="539" y="794"/>
                    </a:lnTo>
                    <a:lnTo>
                      <a:pt x="553" y="794"/>
                    </a:lnTo>
                    <a:lnTo>
                      <a:pt x="567" y="808"/>
                    </a:lnTo>
                    <a:lnTo>
                      <a:pt x="582" y="808"/>
                    </a:lnTo>
                    <a:lnTo>
                      <a:pt x="596" y="808"/>
                    </a:lnTo>
                    <a:lnTo>
                      <a:pt x="610" y="823"/>
                    </a:lnTo>
                    <a:lnTo>
                      <a:pt x="624" y="823"/>
                    </a:lnTo>
                    <a:lnTo>
                      <a:pt x="638" y="837"/>
                    </a:lnTo>
                    <a:lnTo>
                      <a:pt x="652" y="851"/>
                    </a:lnTo>
                    <a:lnTo>
                      <a:pt x="667" y="851"/>
                    </a:lnTo>
                    <a:lnTo>
                      <a:pt x="681" y="851"/>
                    </a:lnTo>
                    <a:lnTo>
                      <a:pt x="695" y="851"/>
                    </a:lnTo>
                    <a:lnTo>
                      <a:pt x="695" y="865"/>
                    </a:lnTo>
                    <a:lnTo>
                      <a:pt x="709" y="865"/>
                    </a:lnTo>
                    <a:lnTo>
                      <a:pt x="709" y="894"/>
                    </a:lnTo>
                    <a:lnTo>
                      <a:pt x="709" y="908"/>
                    </a:lnTo>
                    <a:lnTo>
                      <a:pt x="723" y="908"/>
                    </a:lnTo>
                    <a:lnTo>
                      <a:pt x="738" y="908"/>
                    </a:lnTo>
                    <a:lnTo>
                      <a:pt x="752" y="908"/>
                    </a:lnTo>
                    <a:lnTo>
                      <a:pt x="766" y="908"/>
                    </a:lnTo>
                    <a:lnTo>
                      <a:pt x="780" y="908"/>
                    </a:lnTo>
                    <a:lnTo>
                      <a:pt x="794" y="908"/>
                    </a:lnTo>
                    <a:lnTo>
                      <a:pt x="808" y="908"/>
                    </a:lnTo>
                    <a:lnTo>
                      <a:pt x="823" y="908"/>
                    </a:lnTo>
                    <a:lnTo>
                      <a:pt x="837" y="908"/>
                    </a:lnTo>
                    <a:lnTo>
                      <a:pt x="851" y="908"/>
                    </a:lnTo>
                    <a:lnTo>
                      <a:pt x="894" y="894"/>
                    </a:lnTo>
                    <a:lnTo>
                      <a:pt x="894" y="879"/>
                    </a:lnTo>
                    <a:lnTo>
                      <a:pt x="894" y="865"/>
                    </a:lnTo>
                    <a:lnTo>
                      <a:pt x="908" y="865"/>
                    </a:lnTo>
                    <a:lnTo>
                      <a:pt x="908" y="851"/>
                    </a:lnTo>
                    <a:lnTo>
                      <a:pt x="894" y="823"/>
                    </a:lnTo>
                    <a:lnTo>
                      <a:pt x="908" y="823"/>
                    </a:lnTo>
                    <a:lnTo>
                      <a:pt x="922" y="823"/>
                    </a:lnTo>
                    <a:lnTo>
                      <a:pt x="936" y="808"/>
                    </a:lnTo>
                    <a:lnTo>
                      <a:pt x="950" y="808"/>
                    </a:lnTo>
                    <a:lnTo>
                      <a:pt x="950" y="794"/>
                    </a:lnTo>
                    <a:lnTo>
                      <a:pt x="964" y="794"/>
                    </a:lnTo>
                    <a:lnTo>
                      <a:pt x="979" y="780"/>
                    </a:lnTo>
                    <a:lnTo>
                      <a:pt x="993" y="780"/>
                    </a:lnTo>
                    <a:lnTo>
                      <a:pt x="993" y="766"/>
                    </a:lnTo>
                    <a:lnTo>
                      <a:pt x="1007" y="766"/>
                    </a:lnTo>
                    <a:lnTo>
                      <a:pt x="1007" y="752"/>
                    </a:lnTo>
                    <a:lnTo>
                      <a:pt x="1021" y="752"/>
                    </a:lnTo>
                    <a:lnTo>
                      <a:pt x="1021" y="738"/>
                    </a:lnTo>
                    <a:lnTo>
                      <a:pt x="1035" y="738"/>
                    </a:lnTo>
                    <a:lnTo>
                      <a:pt x="1035" y="723"/>
                    </a:lnTo>
                    <a:lnTo>
                      <a:pt x="1050" y="709"/>
                    </a:lnTo>
                    <a:lnTo>
                      <a:pt x="1064" y="695"/>
                    </a:lnTo>
                    <a:lnTo>
                      <a:pt x="1078" y="695"/>
                    </a:lnTo>
                    <a:lnTo>
                      <a:pt x="1078" y="681"/>
                    </a:lnTo>
                    <a:lnTo>
                      <a:pt x="1092" y="681"/>
                    </a:lnTo>
                    <a:lnTo>
                      <a:pt x="1106" y="667"/>
                    </a:lnTo>
                    <a:lnTo>
                      <a:pt x="1120" y="667"/>
                    </a:lnTo>
                    <a:lnTo>
                      <a:pt x="1135" y="667"/>
                    </a:lnTo>
                    <a:lnTo>
                      <a:pt x="1135" y="652"/>
                    </a:lnTo>
                    <a:lnTo>
                      <a:pt x="1149" y="652"/>
                    </a:lnTo>
                    <a:lnTo>
                      <a:pt x="1163" y="652"/>
                    </a:lnTo>
                    <a:lnTo>
                      <a:pt x="1177" y="638"/>
                    </a:lnTo>
                    <a:lnTo>
                      <a:pt x="1191" y="638"/>
                    </a:lnTo>
                    <a:lnTo>
                      <a:pt x="1206" y="624"/>
                    </a:lnTo>
                    <a:lnTo>
                      <a:pt x="1220" y="624"/>
                    </a:lnTo>
                    <a:lnTo>
                      <a:pt x="1234" y="624"/>
                    </a:lnTo>
                    <a:lnTo>
                      <a:pt x="1248" y="610"/>
                    </a:lnTo>
                    <a:lnTo>
                      <a:pt x="1262" y="596"/>
                    </a:lnTo>
                    <a:lnTo>
                      <a:pt x="1276" y="596"/>
                    </a:lnTo>
                    <a:lnTo>
                      <a:pt x="1291" y="582"/>
                    </a:lnTo>
                    <a:lnTo>
                      <a:pt x="1305" y="567"/>
                    </a:lnTo>
                    <a:lnTo>
                      <a:pt x="1319" y="567"/>
                    </a:lnTo>
                    <a:lnTo>
                      <a:pt x="1319" y="553"/>
                    </a:lnTo>
                    <a:lnTo>
                      <a:pt x="1333" y="539"/>
                    </a:lnTo>
                    <a:lnTo>
                      <a:pt x="1333" y="525"/>
                    </a:lnTo>
                    <a:lnTo>
                      <a:pt x="1347" y="511"/>
                    </a:lnTo>
                    <a:lnTo>
                      <a:pt x="1319" y="468"/>
                    </a:lnTo>
                    <a:lnTo>
                      <a:pt x="1305" y="440"/>
                    </a:lnTo>
                    <a:lnTo>
                      <a:pt x="1305" y="426"/>
                    </a:lnTo>
                    <a:lnTo>
                      <a:pt x="1319" y="426"/>
                    </a:lnTo>
                    <a:lnTo>
                      <a:pt x="1333" y="426"/>
                    </a:lnTo>
                    <a:lnTo>
                      <a:pt x="1333" y="411"/>
                    </a:lnTo>
                    <a:lnTo>
                      <a:pt x="1347" y="426"/>
                    </a:lnTo>
                    <a:lnTo>
                      <a:pt x="1362" y="426"/>
                    </a:lnTo>
                    <a:lnTo>
                      <a:pt x="1376" y="426"/>
                    </a:lnTo>
                    <a:lnTo>
                      <a:pt x="1404" y="383"/>
                    </a:lnTo>
                    <a:lnTo>
                      <a:pt x="1404" y="369"/>
                    </a:lnTo>
                    <a:lnTo>
                      <a:pt x="1404" y="355"/>
                    </a:lnTo>
                    <a:lnTo>
                      <a:pt x="1418" y="340"/>
                    </a:lnTo>
                    <a:lnTo>
                      <a:pt x="1418" y="326"/>
                    </a:lnTo>
                    <a:lnTo>
                      <a:pt x="1418" y="312"/>
                    </a:lnTo>
                    <a:lnTo>
                      <a:pt x="1418" y="298"/>
                    </a:lnTo>
                    <a:lnTo>
                      <a:pt x="1432" y="284"/>
                    </a:lnTo>
                    <a:lnTo>
                      <a:pt x="1404" y="284"/>
                    </a:lnTo>
                    <a:lnTo>
                      <a:pt x="1404" y="269"/>
                    </a:lnTo>
                    <a:lnTo>
                      <a:pt x="1404" y="255"/>
                    </a:lnTo>
                    <a:lnTo>
                      <a:pt x="1404" y="241"/>
                    </a:lnTo>
                    <a:lnTo>
                      <a:pt x="1404" y="213"/>
                    </a:lnTo>
                    <a:lnTo>
                      <a:pt x="1404" y="199"/>
                    </a:lnTo>
                    <a:lnTo>
                      <a:pt x="1404" y="184"/>
                    </a:lnTo>
                    <a:lnTo>
                      <a:pt x="1418" y="184"/>
                    </a:lnTo>
                    <a:lnTo>
                      <a:pt x="1418" y="170"/>
                    </a:lnTo>
                    <a:lnTo>
                      <a:pt x="1432" y="170"/>
                    </a:lnTo>
                    <a:lnTo>
                      <a:pt x="1447" y="142"/>
                    </a:lnTo>
                    <a:lnTo>
                      <a:pt x="1461" y="128"/>
                    </a:lnTo>
                    <a:lnTo>
                      <a:pt x="1475" y="113"/>
                    </a:lnTo>
                    <a:lnTo>
                      <a:pt x="1489" y="128"/>
                    </a:lnTo>
                    <a:lnTo>
                      <a:pt x="1503" y="142"/>
                    </a:lnTo>
                    <a:lnTo>
                      <a:pt x="1503" y="128"/>
                    </a:lnTo>
                    <a:lnTo>
                      <a:pt x="1518" y="128"/>
                    </a:lnTo>
                    <a:lnTo>
                      <a:pt x="1518" y="113"/>
                    </a:lnTo>
                    <a:lnTo>
                      <a:pt x="1532" y="99"/>
                    </a:lnTo>
                    <a:lnTo>
                      <a:pt x="1546" y="85"/>
                    </a:lnTo>
                    <a:lnTo>
                      <a:pt x="1546" y="71"/>
                    </a:lnTo>
                    <a:lnTo>
                      <a:pt x="1560" y="71"/>
                    </a:lnTo>
                    <a:lnTo>
                      <a:pt x="1560" y="57"/>
                    </a:lnTo>
                    <a:lnTo>
                      <a:pt x="1574" y="43"/>
                    </a:lnTo>
                    <a:lnTo>
                      <a:pt x="1588" y="28"/>
                    </a:lnTo>
                    <a:lnTo>
                      <a:pt x="1603" y="28"/>
                    </a:lnTo>
                    <a:lnTo>
                      <a:pt x="1617" y="14"/>
                    </a:lnTo>
                    <a:lnTo>
                      <a:pt x="1631" y="14"/>
                    </a:lnTo>
                    <a:lnTo>
                      <a:pt x="1645" y="14"/>
                    </a:lnTo>
                    <a:lnTo>
                      <a:pt x="1645" y="0"/>
                    </a:lnTo>
                    <a:lnTo>
                      <a:pt x="1659" y="0"/>
                    </a:lnTo>
                    <a:lnTo>
                      <a:pt x="1674" y="0"/>
                    </a:lnTo>
                    <a:lnTo>
                      <a:pt x="1688" y="0"/>
                    </a:lnTo>
                    <a:lnTo>
                      <a:pt x="1702" y="0"/>
                    </a:lnTo>
                    <a:lnTo>
                      <a:pt x="1716" y="0"/>
                    </a:lnTo>
                    <a:lnTo>
                      <a:pt x="1716" y="14"/>
                    </a:lnTo>
                    <a:lnTo>
                      <a:pt x="1730" y="14"/>
                    </a:lnTo>
                    <a:lnTo>
                      <a:pt x="1744" y="14"/>
                    </a:lnTo>
                    <a:lnTo>
                      <a:pt x="1759" y="28"/>
                    </a:lnTo>
                    <a:lnTo>
                      <a:pt x="1773" y="28"/>
                    </a:lnTo>
                    <a:close/>
                  </a:path>
                </a:pathLst>
              </a:custGeom>
              <a:noFill/>
              <a:ln w="0" cap="flat">
                <a:solidFill>
                  <a:srgbClr val="000000"/>
                </a:solidFill>
                <a:prstDash val="solid"/>
                <a:round/>
                <a:headEnd/>
                <a:tailEnd/>
              </a:ln>
              <a:extLst>
                <a:ext uri="{909E8E84-426E-40DD-AFC4-6F175D3DCCD1}">
                  <a14:hiddenFill xmlns="" xmlns:a14="http://schemas.microsoft.com/office/drawing/2010/main">
                    <a:solidFill>
                      <a:srgbClr val="FFFFFF"/>
                    </a:solidFill>
                  </a14:hiddenFill>
                </a:ext>
              </a:extLst>
            </p:spPr>
            <p:txBody>
              <a:bodyPr/>
              <a:lstStyle/>
              <a:p>
                <a:endParaRPr lang="ja-JP" altLang="en-US"/>
              </a:p>
            </p:txBody>
          </p:sp>
          <p:sp>
            <p:nvSpPr>
              <p:cNvPr id="40091" name="Freeform 191"/>
              <p:cNvSpPr>
                <a:spLocks noChangeAspect="1"/>
              </p:cNvSpPr>
              <p:nvPr/>
            </p:nvSpPr>
            <p:spPr bwMode="auto">
              <a:xfrm>
                <a:off x="12632" y="7963"/>
                <a:ext cx="509" cy="436"/>
              </a:xfrm>
              <a:custGeom>
                <a:avLst/>
                <a:gdLst>
                  <a:gd name="T0" fmla="*/ 0 w 1106"/>
                  <a:gd name="T1" fmla="*/ 0 h 950"/>
                  <a:gd name="T2" fmla="*/ 0 w 1106"/>
                  <a:gd name="T3" fmla="*/ 0 h 950"/>
                  <a:gd name="T4" fmla="*/ 0 w 1106"/>
                  <a:gd name="T5" fmla="*/ 0 h 950"/>
                  <a:gd name="T6" fmla="*/ 0 w 1106"/>
                  <a:gd name="T7" fmla="*/ 0 h 950"/>
                  <a:gd name="T8" fmla="*/ 0 w 1106"/>
                  <a:gd name="T9" fmla="*/ 0 h 950"/>
                  <a:gd name="T10" fmla="*/ 0 w 1106"/>
                  <a:gd name="T11" fmla="*/ 0 h 950"/>
                  <a:gd name="T12" fmla="*/ 0 w 1106"/>
                  <a:gd name="T13" fmla="*/ 0 h 950"/>
                  <a:gd name="T14" fmla="*/ 0 w 1106"/>
                  <a:gd name="T15" fmla="*/ 0 h 950"/>
                  <a:gd name="T16" fmla="*/ 0 w 1106"/>
                  <a:gd name="T17" fmla="*/ 0 h 950"/>
                  <a:gd name="T18" fmla="*/ 0 w 1106"/>
                  <a:gd name="T19" fmla="*/ 0 h 950"/>
                  <a:gd name="T20" fmla="*/ 0 w 1106"/>
                  <a:gd name="T21" fmla="*/ 0 h 950"/>
                  <a:gd name="T22" fmla="*/ 0 w 1106"/>
                  <a:gd name="T23" fmla="*/ 0 h 950"/>
                  <a:gd name="T24" fmla="*/ 0 w 1106"/>
                  <a:gd name="T25" fmla="*/ 0 h 950"/>
                  <a:gd name="T26" fmla="*/ 0 w 1106"/>
                  <a:gd name="T27" fmla="*/ 0 h 950"/>
                  <a:gd name="T28" fmla="*/ 0 w 1106"/>
                  <a:gd name="T29" fmla="*/ 0 h 950"/>
                  <a:gd name="T30" fmla="*/ 0 w 1106"/>
                  <a:gd name="T31" fmla="*/ 0 h 950"/>
                  <a:gd name="T32" fmla="*/ 0 w 1106"/>
                  <a:gd name="T33" fmla="*/ 0 h 950"/>
                  <a:gd name="T34" fmla="*/ 0 w 1106"/>
                  <a:gd name="T35" fmla="*/ 0 h 950"/>
                  <a:gd name="T36" fmla="*/ 0 w 1106"/>
                  <a:gd name="T37" fmla="*/ 0 h 950"/>
                  <a:gd name="T38" fmla="*/ 0 w 1106"/>
                  <a:gd name="T39" fmla="*/ 0 h 950"/>
                  <a:gd name="T40" fmla="*/ 0 w 1106"/>
                  <a:gd name="T41" fmla="*/ 0 h 950"/>
                  <a:gd name="T42" fmla="*/ 0 w 1106"/>
                  <a:gd name="T43" fmla="*/ 0 h 950"/>
                  <a:gd name="T44" fmla="*/ 0 w 1106"/>
                  <a:gd name="T45" fmla="*/ 0 h 950"/>
                  <a:gd name="T46" fmla="*/ 0 w 1106"/>
                  <a:gd name="T47" fmla="*/ 0 h 950"/>
                  <a:gd name="T48" fmla="*/ 0 w 1106"/>
                  <a:gd name="T49" fmla="*/ 0 h 950"/>
                  <a:gd name="T50" fmla="*/ 0 w 1106"/>
                  <a:gd name="T51" fmla="*/ 0 h 950"/>
                  <a:gd name="T52" fmla="*/ 0 w 1106"/>
                  <a:gd name="T53" fmla="*/ 0 h 950"/>
                  <a:gd name="T54" fmla="*/ 0 w 1106"/>
                  <a:gd name="T55" fmla="*/ 0 h 950"/>
                  <a:gd name="T56" fmla="*/ 0 w 1106"/>
                  <a:gd name="T57" fmla="*/ 0 h 950"/>
                  <a:gd name="T58" fmla="*/ 0 w 1106"/>
                  <a:gd name="T59" fmla="*/ 0 h 950"/>
                  <a:gd name="T60" fmla="*/ 0 w 1106"/>
                  <a:gd name="T61" fmla="*/ 0 h 950"/>
                  <a:gd name="T62" fmla="*/ 0 w 1106"/>
                  <a:gd name="T63" fmla="*/ 0 h 950"/>
                  <a:gd name="T64" fmla="*/ 0 w 1106"/>
                  <a:gd name="T65" fmla="*/ 0 h 950"/>
                  <a:gd name="T66" fmla="*/ 0 w 1106"/>
                  <a:gd name="T67" fmla="*/ 0 h 950"/>
                  <a:gd name="T68" fmla="*/ 0 w 1106"/>
                  <a:gd name="T69" fmla="*/ 0 h 950"/>
                  <a:gd name="T70" fmla="*/ 0 w 1106"/>
                  <a:gd name="T71" fmla="*/ 0 h 950"/>
                  <a:gd name="T72" fmla="*/ 0 w 1106"/>
                  <a:gd name="T73" fmla="*/ 0 h 950"/>
                  <a:gd name="T74" fmla="*/ 0 w 1106"/>
                  <a:gd name="T75" fmla="*/ 0 h 950"/>
                  <a:gd name="T76" fmla="*/ 0 w 1106"/>
                  <a:gd name="T77" fmla="*/ 0 h 950"/>
                  <a:gd name="T78" fmla="*/ 0 w 1106"/>
                  <a:gd name="T79" fmla="*/ 0 h 950"/>
                  <a:gd name="T80" fmla="*/ 0 w 1106"/>
                  <a:gd name="T81" fmla="*/ 0 h 950"/>
                  <a:gd name="T82" fmla="*/ 0 w 1106"/>
                  <a:gd name="T83" fmla="*/ 0 h 950"/>
                  <a:gd name="T84" fmla="*/ 0 w 1106"/>
                  <a:gd name="T85" fmla="*/ 0 h 950"/>
                  <a:gd name="T86" fmla="*/ 0 w 1106"/>
                  <a:gd name="T87" fmla="*/ 0 h 950"/>
                  <a:gd name="T88" fmla="*/ 0 w 1106"/>
                  <a:gd name="T89" fmla="*/ 0 h 950"/>
                  <a:gd name="T90" fmla="*/ 0 w 1106"/>
                  <a:gd name="T91" fmla="*/ 0 h 950"/>
                  <a:gd name="T92" fmla="*/ 0 w 1106"/>
                  <a:gd name="T93" fmla="*/ 0 h 950"/>
                  <a:gd name="T94" fmla="*/ 0 w 1106"/>
                  <a:gd name="T95" fmla="*/ 0 h 950"/>
                  <a:gd name="T96" fmla="*/ 0 w 1106"/>
                  <a:gd name="T97" fmla="*/ 0 h 950"/>
                  <a:gd name="T98" fmla="*/ 0 w 1106"/>
                  <a:gd name="T99" fmla="*/ 0 h 950"/>
                  <a:gd name="T100" fmla="*/ 0 w 1106"/>
                  <a:gd name="T101" fmla="*/ 0 h 950"/>
                  <a:gd name="T102" fmla="*/ 0 w 1106"/>
                  <a:gd name="T103" fmla="*/ 0 h 950"/>
                  <a:gd name="T104" fmla="*/ 0 w 1106"/>
                  <a:gd name="T105" fmla="*/ 0 h 950"/>
                  <a:gd name="T106" fmla="*/ 0 w 1106"/>
                  <a:gd name="T107" fmla="*/ 0 h 950"/>
                  <a:gd name="T108" fmla="*/ 0 w 1106"/>
                  <a:gd name="T109" fmla="*/ 0 h 950"/>
                  <a:gd name="T110" fmla="*/ 0 w 1106"/>
                  <a:gd name="T111" fmla="*/ 0 h 950"/>
                  <a:gd name="T112" fmla="*/ 0 w 1106"/>
                  <a:gd name="T113" fmla="*/ 0 h 950"/>
                  <a:gd name="T114" fmla="*/ 0 w 1106"/>
                  <a:gd name="T115" fmla="*/ 0 h 950"/>
                  <a:gd name="T116" fmla="*/ 0 w 1106"/>
                  <a:gd name="T117" fmla="*/ 0 h 950"/>
                  <a:gd name="T118" fmla="*/ 0 w 1106"/>
                  <a:gd name="T119" fmla="*/ 0 h 950"/>
                  <a:gd name="T120" fmla="*/ 0 w 1106"/>
                  <a:gd name="T121" fmla="*/ 0 h 950"/>
                  <a:gd name="T122" fmla="*/ 0 w 1106"/>
                  <a:gd name="T123" fmla="*/ 0 h 950"/>
                  <a:gd name="T124" fmla="*/ 0 w 1106"/>
                  <a:gd name="T125" fmla="*/ 0 h 950"/>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106"/>
                  <a:gd name="T190" fmla="*/ 0 h 950"/>
                  <a:gd name="T191" fmla="*/ 1106 w 1106"/>
                  <a:gd name="T192" fmla="*/ 950 h 950"/>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106" h="950">
                    <a:moveTo>
                      <a:pt x="596" y="42"/>
                    </a:moveTo>
                    <a:lnTo>
                      <a:pt x="610" y="42"/>
                    </a:lnTo>
                    <a:lnTo>
                      <a:pt x="610" y="56"/>
                    </a:lnTo>
                    <a:lnTo>
                      <a:pt x="610" y="71"/>
                    </a:lnTo>
                    <a:lnTo>
                      <a:pt x="624" y="85"/>
                    </a:lnTo>
                    <a:lnTo>
                      <a:pt x="638" y="113"/>
                    </a:lnTo>
                    <a:lnTo>
                      <a:pt x="638" y="127"/>
                    </a:lnTo>
                    <a:lnTo>
                      <a:pt x="653" y="127"/>
                    </a:lnTo>
                    <a:lnTo>
                      <a:pt x="653" y="141"/>
                    </a:lnTo>
                    <a:lnTo>
                      <a:pt x="653" y="156"/>
                    </a:lnTo>
                    <a:lnTo>
                      <a:pt x="667" y="156"/>
                    </a:lnTo>
                    <a:lnTo>
                      <a:pt x="667" y="170"/>
                    </a:lnTo>
                    <a:lnTo>
                      <a:pt x="681" y="198"/>
                    </a:lnTo>
                    <a:lnTo>
                      <a:pt x="695" y="212"/>
                    </a:lnTo>
                    <a:lnTo>
                      <a:pt x="695" y="227"/>
                    </a:lnTo>
                    <a:lnTo>
                      <a:pt x="709" y="241"/>
                    </a:lnTo>
                    <a:lnTo>
                      <a:pt x="709" y="255"/>
                    </a:lnTo>
                    <a:lnTo>
                      <a:pt x="724" y="269"/>
                    </a:lnTo>
                    <a:lnTo>
                      <a:pt x="724" y="283"/>
                    </a:lnTo>
                    <a:lnTo>
                      <a:pt x="738" y="298"/>
                    </a:lnTo>
                    <a:lnTo>
                      <a:pt x="752" y="283"/>
                    </a:lnTo>
                    <a:lnTo>
                      <a:pt x="766" y="298"/>
                    </a:lnTo>
                    <a:lnTo>
                      <a:pt x="794" y="298"/>
                    </a:lnTo>
                    <a:lnTo>
                      <a:pt x="794" y="283"/>
                    </a:lnTo>
                    <a:lnTo>
                      <a:pt x="809" y="283"/>
                    </a:lnTo>
                    <a:lnTo>
                      <a:pt x="809" y="298"/>
                    </a:lnTo>
                    <a:lnTo>
                      <a:pt x="823" y="298"/>
                    </a:lnTo>
                    <a:lnTo>
                      <a:pt x="823" y="312"/>
                    </a:lnTo>
                    <a:lnTo>
                      <a:pt x="837" y="312"/>
                    </a:lnTo>
                    <a:lnTo>
                      <a:pt x="865" y="312"/>
                    </a:lnTo>
                    <a:lnTo>
                      <a:pt x="880" y="312"/>
                    </a:lnTo>
                    <a:lnTo>
                      <a:pt x="894" y="312"/>
                    </a:lnTo>
                    <a:lnTo>
                      <a:pt x="922" y="312"/>
                    </a:lnTo>
                    <a:lnTo>
                      <a:pt x="936" y="312"/>
                    </a:lnTo>
                    <a:lnTo>
                      <a:pt x="950" y="312"/>
                    </a:lnTo>
                    <a:lnTo>
                      <a:pt x="965" y="326"/>
                    </a:lnTo>
                    <a:lnTo>
                      <a:pt x="1007" y="326"/>
                    </a:lnTo>
                    <a:lnTo>
                      <a:pt x="1036" y="326"/>
                    </a:lnTo>
                    <a:lnTo>
                      <a:pt x="1064" y="340"/>
                    </a:lnTo>
                    <a:lnTo>
                      <a:pt x="1078" y="340"/>
                    </a:lnTo>
                    <a:lnTo>
                      <a:pt x="1092" y="340"/>
                    </a:lnTo>
                    <a:lnTo>
                      <a:pt x="1106" y="340"/>
                    </a:lnTo>
                    <a:lnTo>
                      <a:pt x="1106" y="397"/>
                    </a:lnTo>
                    <a:lnTo>
                      <a:pt x="1106" y="439"/>
                    </a:lnTo>
                    <a:lnTo>
                      <a:pt x="1106" y="468"/>
                    </a:lnTo>
                    <a:lnTo>
                      <a:pt x="1092" y="496"/>
                    </a:lnTo>
                    <a:lnTo>
                      <a:pt x="1092" y="510"/>
                    </a:lnTo>
                    <a:lnTo>
                      <a:pt x="1092" y="524"/>
                    </a:lnTo>
                    <a:lnTo>
                      <a:pt x="1092" y="539"/>
                    </a:lnTo>
                    <a:lnTo>
                      <a:pt x="1064" y="666"/>
                    </a:lnTo>
                    <a:lnTo>
                      <a:pt x="1064" y="681"/>
                    </a:lnTo>
                    <a:lnTo>
                      <a:pt x="1064" y="723"/>
                    </a:lnTo>
                    <a:lnTo>
                      <a:pt x="1050" y="723"/>
                    </a:lnTo>
                    <a:lnTo>
                      <a:pt x="1021" y="723"/>
                    </a:lnTo>
                    <a:lnTo>
                      <a:pt x="1007" y="723"/>
                    </a:lnTo>
                    <a:lnTo>
                      <a:pt x="993" y="737"/>
                    </a:lnTo>
                    <a:lnTo>
                      <a:pt x="993" y="751"/>
                    </a:lnTo>
                    <a:lnTo>
                      <a:pt x="993" y="766"/>
                    </a:lnTo>
                    <a:lnTo>
                      <a:pt x="993" y="780"/>
                    </a:lnTo>
                    <a:lnTo>
                      <a:pt x="979" y="794"/>
                    </a:lnTo>
                    <a:lnTo>
                      <a:pt x="965" y="851"/>
                    </a:lnTo>
                    <a:lnTo>
                      <a:pt x="950" y="893"/>
                    </a:lnTo>
                    <a:lnTo>
                      <a:pt x="950" y="907"/>
                    </a:lnTo>
                    <a:lnTo>
                      <a:pt x="936" y="936"/>
                    </a:lnTo>
                    <a:lnTo>
                      <a:pt x="936" y="950"/>
                    </a:lnTo>
                    <a:lnTo>
                      <a:pt x="936" y="936"/>
                    </a:lnTo>
                    <a:lnTo>
                      <a:pt x="922" y="936"/>
                    </a:lnTo>
                    <a:lnTo>
                      <a:pt x="894" y="936"/>
                    </a:lnTo>
                    <a:lnTo>
                      <a:pt x="880" y="936"/>
                    </a:lnTo>
                    <a:lnTo>
                      <a:pt x="880" y="922"/>
                    </a:lnTo>
                    <a:lnTo>
                      <a:pt x="865" y="922"/>
                    </a:lnTo>
                    <a:lnTo>
                      <a:pt x="851" y="922"/>
                    </a:lnTo>
                    <a:lnTo>
                      <a:pt x="837" y="922"/>
                    </a:lnTo>
                    <a:lnTo>
                      <a:pt x="823" y="907"/>
                    </a:lnTo>
                    <a:lnTo>
                      <a:pt x="809" y="907"/>
                    </a:lnTo>
                    <a:lnTo>
                      <a:pt x="794" y="907"/>
                    </a:lnTo>
                    <a:lnTo>
                      <a:pt x="780" y="893"/>
                    </a:lnTo>
                    <a:lnTo>
                      <a:pt x="766" y="893"/>
                    </a:lnTo>
                    <a:lnTo>
                      <a:pt x="752" y="893"/>
                    </a:lnTo>
                    <a:lnTo>
                      <a:pt x="738" y="893"/>
                    </a:lnTo>
                    <a:lnTo>
                      <a:pt x="738" y="879"/>
                    </a:lnTo>
                    <a:lnTo>
                      <a:pt x="724" y="879"/>
                    </a:lnTo>
                    <a:lnTo>
                      <a:pt x="709" y="879"/>
                    </a:lnTo>
                    <a:lnTo>
                      <a:pt x="695" y="879"/>
                    </a:lnTo>
                    <a:lnTo>
                      <a:pt x="681" y="865"/>
                    </a:lnTo>
                    <a:lnTo>
                      <a:pt x="667" y="865"/>
                    </a:lnTo>
                    <a:lnTo>
                      <a:pt x="653" y="865"/>
                    </a:lnTo>
                    <a:lnTo>
                      <a:pt x="638" y="865"/>
                    </a:lnTo>
                    <a:lnTo>
                      <a:pt x="624" y="851"/>
                    </a:lnTo>
                    <a:lnTo>
                      <a:pt x="610" y="851"/>
                    </a:lnTo>
                    <a:lnTo>
                      <a:pt x="596" y="851"/>
                    </a:lnTo>
                    <a:lnTo>
                      <a:pt x="596" y="837"/>
                    </a:lnTo>
                    <a:lnTo>
                      <a:pt x="582" y="837"/>
                    </a:lnTo>
                    <a:lnTo>
                      <a:pt x="568" y="837"/>
                    </a:lnTo>
                    <a:lnTo>
                      <a:pt x="553" y="837"/>
                    </a:lnTo>
                    <a:lnTo>
                      <a:pt x="553" y="822"/>
                    </a:lnTo>
                    <a:lnTo>
                      <a:pt x="539" y="822"/>
                    </a:lnTo>
                    <a:lnTo>
                      <a:pt x="525" y="822"/>
                    </a:lnTo>
                    <a:lnTo>
                      <a:pt x="525" y="808"/>
                    </a:lnTo>
                    <a:lnTo>
                      <a:pt x="511" y="808"/>
                    </a:lnTo>
                    <a:lnTo>
                      <a:pt x="511" y="794"/>
                    </a:lnTo>
                    <a:lnTo>
                      <a:pt x="497" y="794"/>
                    </a:lnTo>
                    <a:lnTo>
                      <a:pt x="482" y="794"/>
                    </a:lnTo>
                    <a:lnTo>
                      <a:pt x="482" y="780"/>
                    </a:lnTo>
                    <a:lnTo>
                      <a:pt x="468" y="780"/>
                    </a:lnTo>
                    <a:lnTo>
                      <a:pt x="468" y="766"/>
                    </a:lnTo>
                    <a:lnTo>
                      <a:pt x="454" y="766"/>
                    </a:lnTo>
                    <a:lnTo>
                      <a:pt x="454" y="751"/>
                    </a:lnTo>
                    <a:lnTo>
                      <a:pt x="440" y="751"/>
                    </a:lnTo>
                    <a:lnTo>
                      <a:pt x="426" y="737"/>
                    </a:lnTo>
                    <a:lnTo>
                      <a:pt x="412" y="737"/>
                    </a:lnTo>
                    <a:lnTo>
                      <a:pt x="412" y="723"/>
                    </a:lnTo>
                    <a:lnTo>
                      <a:pt x="397" y="723"/>
                    </a:lnTo>
                    <a:lnTo>
                      <a:pt x="383" y="723"/>
                    </a:lnTo>
                    <a:lnTo>
                      <a:pt x="369" y="723"/>
                    </a:lnTo>
                    <a:lnTo>
                      <a:pt x="355" y="723"/>
                    </a:lnTo>
                    <a:lnTo>
                      <a:pt x="355" y="709"/>
                    </a:lnTo>
                    <a:lnTo>
                      <a:pt x="341" y="709"/>
                    </a:lnTo>
                    <a:lnTo>
                      <a:pt x="326" y="709"/>
                    </a:lnTo>
                    <a:lnTo>
                      <a:pt x="312" y="709"/>
                    </a:lnTo>
                    <a:lnTo>
                      <a:pt x="298" y="709"/>
                    </a:lnTo>
                    <a:lnTo>
                      <a:pt x="284" y="709"/>
                    </a:lnTo>
                    <a:lnTo>
                      <a:pt x="270" y="723"/>
                    </a:lnTo>
                    <a:lnTo>
                      <a:pt x="270" y="737"/>
                    </a:lnTo>
                    <a:lnTo>
                      <a:pt x="256" y="766"/>
                    </a:lnTo>
                    <a:lnTo>
                      <a:pt x="227" y="780"/>
                    </a:lnTo>
                    <a:lnTo>
                      <a:pt x="227" y="794"/>
                    </a:lnTo>
                    <a:lnTo>
                      <a:pt x="199" y="794"/>
                    </a:lnTo>
                    <a:lnTo>
                      <a:pt x="185" y="808"/>
                    </a:lnTo>
                    <a:lnTo>
                      <a:pt x="185" y="766"/>
                    </a:lnTo>
                    <a:lnTo>
                      <a:pt x="185" y="751"/>
                    </a:lnTo>
                    <a:lnTo>
                      <a:pt x="185" y="737"/>
                    </a:lnTo>
                    <a:lnTo>
                      <a:pt x="170" y="723"/>
                    </a:lnTo>
                    <a:lnTo>
                      <a:pt x="170" y="709"/>
                    </a:lnTo>
                    <a:lnTo>
                      <a:pt x="170" y="681"/>
                    </a:lnTo>
                    <a:lnTo>
                      <a:pt x="170" y="652"/>
                    </a:lnTo>
                    <a:lnTo>
                      <a:pt x="170" y="638"/>
                    </a:lnTo>
                    <a:lnTo>
                      <a:pt x="170" y="624"/>
                    </a:lnTo>
                    <a:lnTo>
                      <a:pt x="170" y="610"/>
                    </a:lnTo>
                    <a:lnTo>
                      <a:pt x="170" y="595"/>
                    </a:lnTo>
                    <a:lnTo>
                      <a:pt x="170" y="581"/>
                    </a:lnTo>
                    <a:lnTo>
                      <a:pt x="185" y="567"/>
                    </a:lnTo>
                    <a:lnTo>
                      <a:pt x="185" y="553"/>
                    </a:lnTo>
                    <a:lnTo>
                      <a:pt x="170" y="553"/>
                    </a:lnTo>
                    <a:lnTo>
                      <a:pt x="156" y="567"/>
                    </a:lnTo>
                    <a:lnTo>
                      <a:pt x="156" y="581"/>
                    </a:lnTo>
                    <a:lnTo>
                      <a:pt x="142" y="581"/>
                    </a:lnTo>
                    <a:lnTo>
                      <a:pt x="128" y="595"/>
                    </a:lnTo>
                    <a:lnTo>
                      <a:pt x="114" y="595"/>
                    </a:lnTo>
                    <a:lnTo>
                      <a:pt x="100" y="595"/>
                    </a:lnTo>
                    <a:lnTo>
                      <a:pt x="100" y="610"/>
                    </a:lnTo>
                    <a:lnTo>
                      <a:pt x="85" y="610"/>
                    </a:lnTo>
                    <a:lnTo>
                      <a:pt x="85" y="624"/>
                    </a:lnTo>
                    <a:lnTo>
                      <a:pt x="71" y="624"/>
                    </a:lnTo>
                    <a:lnTo>
                      <a:pt x="71" y="638"/>
                    </a:lnTo>
                    <a:lnTo>
                      <a:pt x="57" y="638"/>
                    </a:lnTo>
                    <a:lnTo>
                      <a:pt x="43" y="638"/>
                    </a:lnTo>
                    <a:lnTo>
                      <a:pt x="43" y="652"/>
                    </a:lnTo>
                    <a:lnTo>
                      <a:pt x="29" y="652"/>
                    </a:lnTo>
                    <a:lnTo>
                      <a:pt x="29" y="638"/>
                    </a:lnTo>
                    <a:lnTo>
                      <a:pt x="29" y="624"/>
                    </a:lnTo>
                    <a:lnTo>
                      <a:pt x="43" y="595"/>
                    </a:lnTo>
                    <a:lnTo>
                      <a:pt x="43" y="567"/>
                    </a:lnTo>
                    <a:lnTo>
                      <a:pt x="43" y="553"/>
                    </a:lnTo>
                    <a:lnTo>
                      <a:pt x="43" y="539"/>
                    </a:lnTo>
                    <a:lnTo>
                      <a:pt x="43" y="524"/>
                    </a:lnTo>
                    <a:lnTo>
                      <a:pt x="57" y="496"/>
                    </a:lnTo>
                    <a:lnTo>
                      <a:pt x="57" y="482"/>
                    </a:lnTo>
                    <a:lnTo>
                      <a:pt x="57" y="468"/>
                    </a:lnTo>
                    <a:lnTo>
                      <a:pt x="57" y="454"/>
                    </a:lnTo>
                    <a:lnTo>
                      <a:pt x="57" y="425"/>
                    </a:lnTo>
                    <a:lnTo>
                      <a:pt x="57" y="411"/>
                    </a:lnTo>
                    <a:lnTo>
                      <a:pt x="57" y="397"/>
                    </a:lnTo>
                    <a:lnTo>
                      <a:pt x="57" y="368"/>
                    </a:lnTo>
                    <a:lnTo>
                      <a:pt x="57" y="354"/>
                    </a:lnTo>
                    <a:lnTo>
                      <a:pt x="57" y="326"/>
                    </a:lnTo>
                    <a:lnTo>
                      <a:pt x="57" y="312"/>
                    </a:lnTo>
                    <a:lnTo>
                      <a:pt x="43" y="298"/>
                    </a:lnTo>
                    <a:lnTo>
                      <a:pt x="57" y="298"/>
                    </a:lnTo>
                    <a:lnTo>
                      <a:pt x="57" y="283"/>
                    </a:lnTo>
                    <a:lnTo>
                      <a:pt x="43" y="269"/>
                    </a:lnTo>
                    <a:lnTo>
                      <a:pt x="43" y="255"/>
                    </a:lnTo>
                    <a:lnTo>
                      <a:pt x="43" y="241"/>
                    </a:lnTo>
                    <a:lnTo>
                      <a:pt x="43" y="227"/>
                    </a:lnTo>
                    <a:lnTo>
                      <a:pt x="43" y="212"/>
                    </a:lnTo>
                    <a:lnTo>
                      <a:pt x="29" y="170"/>
                    </a:lnTo>
                    <a:lnTo>
                      <a:pt x="29" y="156"/>
                    </a:lnTo>
                    <a:lnTo>
                      <a:pt x="14" y="113"/>
                    </a:lnTo>
                    <a:lnTo>
                      <a:pt x="0" y="99"/>
                    </a:lnTo>
                    <a:lnTo>
                      <a:pt x="0" y="85"/>
                    </a:lnTo>
                    <a:lnTo>
                      <a:pt x="14" y="71"/>
                    </a:lnTo>
                    <a:lnTo>
                      <a:pt x="29" y="56"/>
                    </a:lnTo>
                    <a:lnTo>
                      <a:pt x="29" y="42"/>
                    </a:lnTo>
                    <a:lnTo>
                      <a:pt x="43" y="42"/>
                    </a:lnTo>
                    <a:lnTo>
                      <a:pt x="57" y="28"/>
                    </a:lnTo>
                    <a:lnTo>
                      <a:pt x="71" y="28"/>
                    </a:lnTo>
                    <a:lnTo>
                      <a:pt x="85" y="28"/>
                    </a:lnTo>
                    <a:lnTo>
                      <a:pt x="114" y="28"/>
                    </a:lnTo>
                    <a:lnTo>
                      <a:pt x="142" y="14"/>
                    </a:lnTo>
                    <a:lnTo>
                      <a:pt x="185" y="14"/>
                    </a:lnTo>
                    <a:lnTo>
                      <a:pt x="199" y="0"/>
                    </a:lnTo>
                    <a:lnTo>
                      <a:pt x="213" y="0"/>
                    </a:lnTo>
                    <a:lnTo>
                      <a:pt x="227" y="0"/>
                    </a:lnTo>
                    <a:lnTo>
                      <a:pt x="241" y="0"/>
                    </a:lnTo>
                    <a:lnTo>
                      <a:pt x="284" y="14"/>
                    </a:lnTo>
                    <a:lnTo>
                      <a:pt x="298" y="14"/>
                    </a:lnTo>
                    <a:lnTo>
                      <a:pt x="341" y="14"/>
                    </a:lnTo>
                    <a:lnTo>
                      <a:pt x="355" y="14"/>
                    </a:lnTo>
                    <a:lnTo>
                      <a:pt x="369" y="14"/>
                    </a:lnTo>
                    <a:lnTo>
                      <a:pt x="412" y="14"/>
                    </a:lnTo>
                    <a:lnTo>
                      <a:pt x="426" y="28"/>
                    </a:lnTo>
                    <a:lnTo>
                      <a:pt x="454" y="28"/>
                    </a:lnTo>
                    <a:lnTo>
                      <a:pt x="468" y="28"/>
                    </a:lnTo>
                    <a:lnTo>
                      <a:pt x="482" y="28"/>
                    </a:lnTo>
                    <a:lnTo>
                      <a:pt x="497" y="28"/>
                    </a:lnTo>
                    <a:lnTo>
                      <a:pt x="511" y="42"/>
                    </a:lnTo>
                    <a:lnTo>
                      <a:pt x="525" y="42"/>
                    </a:lnTo>
                    <a:lnTo>
                      <a:pt x="539" y="42"/>
                    </a:lnTo>
                    <a:lnTo>
                      <a:pt x="582" y="42"/>
                    </a:lnTo>
                    <a:lnTo>
                      <a:pt x="596" y="42"/>
                    </a:lnTo>
                    <a:close/>
                  </a:path>
                </a:pathLst>
              </a:custGeom>
              <a:noFill/>
              <a:ln w="0" cap="flat">
                <a:solidFill>
                  <a:srgbClr val="000000"/>
                </a:solidFill>
                <a:prstDash val="solid"/>
                <a:round/>
                <a:headEnd/>
                <a:tailEnd/>
              </a:ln>
              <a:extLst>
                <a:ext uri="{909E8E84-426E-40DD-AFC4-6F175D3DCCD1}">
                  <a14:hiddenFill xmlns="" xmlns:a14="http://schemas.microsoft.com/office/drawing/2010/main">
                    <a:solidFill>
                      <a:srgbClr val="FFFFFF"/>
                    </a:solidFill>
                  </a14:hiddenFill>
                </a:ext>
              </a:extLst>
            </p:spPr>
            <p:txBody>
              <a:bodyPr/>
              <a:lstStyle/>
              <a:p>
                <a:endParaRPr lang="ja-JP" altLang="en-US"/>
              </a:p>
            </p:txBody>
          </p:sp>
        </p:grpSp>
        <p:sp>
          <p:nvSpPr>
            <p:cNvPr id="40065" name="AutoShape 170"/>
            <p:cNvSpPr>
              <a:spLocks/>
            </p:cNvSpPr>
            <p:nvPr/>
          </p:nvSpPr>
          <p:spPr bwMode="auto">
            <a:xfrm>
              <a:off x="8388350" y="549275"/>
              <a:ext cx="431800" cy="179388"/>
            </a:xfrm>
            <a:prstGeom prst="borderCallout2">
              <a:avLst>
                <a:gd name="adj1" fmla="val 108319"/>
                <a:gd name="adj2" fmla="val 81616"/>
                <a:gd name="adj3" fmla="val 182653"/>
                <a:gd name="adj4" fmla="val 79120"/>
                <a:gd name="adj5" fmla="val 213273"/>
                <a:gd name="adj6" fmla="val 56472"/>
              </a:avLst>
            </a:prstGeom>
            <a:solidFill>
              <a:srgbClr val="FFFF99">
                <a:alpha val="79999"/>
              </a:srgbClr>
            </a:solidFill>
            <a:ln w="9525" algn="ctr">
              <a:solidFill>
                <a:srgbClr val="FF9900"/>
              </a:solidFill>
              <a:miter lim="800000"/>
              <a:headEnd/>
              <a:tailEnd/>
            </a:ln>
          </p:spPr>
          <p:txBody>
            <a:bodyPr lIns="0" tIns="0" rIns="0" bIns="0" anchor="ct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algn="ctr" eaLnBrk="1" hangingPunct="1"/>
              <a:r>
                <a:rPr lang="ja-JP" altLang="en-US" sz="800"/>
                <a:t>生野区</a:t>
              </a:r>
            </a:p>
          </p:txBody>
        </p:sp>
        <p:sp>
          <p:nvSpPr>
            <p:cNvPr id="40066" name="AutoShape 170"/>
            <p:cNvSpPr>
              <a:spLocks/>
            </p:cNvSpPr>
            <p:nvPr/>
          </p:nvSpPr>
          <p:spPr bwMode="auto">
            <a:xfrm>
              <a:off x="7885113" y="620713"/>
              <a:ext cx="431800" cy="179387"/>
            </a:xfrm>
            <a:prstGeom prst="borderCallout2">
              <a:avLst>
                <a:gd name="adj1" fmla="val 103009"/>
                <a:gd name="adj2" fmla="val 70588"/>
                <a:gd name="adj3" fmla="val 182653"/>
                <a:gd name="adj4" fmla="val 79120"/>
                <a:gd name="adj5" fmla="val 202657"/>
                <a:gd name="adj6" fmla="val 111616"/>
              </a:avLst>
            </a:prstGeom>
            <a:solidFill>
              <a:srgbClr val="FFFF99">
                <a:alpha val="79999"/>
              </a:srgbClr>
            </a:solidFill>
            <a:ln w="9525" algn="ctr">
              <a:solidFill>
                <a:srgbClr val="FF9900"/>
              </a:solidFill>
              <a:miter lim="800000"/>
              <a:headEnd/>
              <a:tailEnd/>
            </a:ln>
          </p:spPr>
          <p:txBody>
            <a:bodyPr lIns="0" tIns="0" rIns="0" bIns="0" anchor="ct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algn="ctr" eaLnBrk="1" hangingPunct="1"/>
              <a:r>
                <a:rPr lang="ja-JP" altLang="en-US" sz="800"/>
                <a:t>天王寺区</a:t>
              </a:r>
            </a:p>
          </p:txBody>
        </p:sp>
        <p:sp>
          <p:nvSpPr>
            <p:cNvPr id="40067" name="AutoShape 170"/>
            <p:cNvSpPr>
              <a:spLocks/>
            </p:cNvSpPr>
            <p:nvPr/>
          </p:nvSpPr>
          <p:spPr bwMode="auto">
            <a:xfrm>
              <a:off x="7667625" y="908050"/>
              <a:ext cx="431800" cy="179388"/>
            </a:xfrm>
            <a:prstGeom prst="borderCallout2">
              <a:avLst>
                <a:gd name="adj1" fmla="val 103009"/>
                <a:gd name="adj2" fmla="val 81616"/>
                <a:gd name="adj3" fmla="val 161417"/>
                <a:gd name="adj4" fmla="val 85736"/>
                <a:gd name="adj5" fmla="val 165486"/>
                <a:gd name="adj6" fmla="val 149116"/>
              </a:avLst>
            </a:prstGeom>
            <a:solidFill>
              <a:srgbClr val="FFFF99">
                <a:alpha val="79999"/>
              </a:srgbClr>
            </a:solidFill>
            <a:ln w="9525" algn="ctr">
              <a:solidFill>
                <a:srgbClr val="FF9900"/>
              </a:solidFill>
              <a:miter lim="800000"/>
              <a:headEnd/>
              <a:tailEnd/>
            </a:ln>
          </p:spPr>
          <p:txBody>
            <a:bodyPr lIns="0" tIns="0" rIns="0" bIns="0" anchor="ct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algn="ctr" eaLnBrk="1" hangingPunct="1"/>
              <a:r>
                <a:rPr lang="ja-JP" altLang="en-US" sz="800"/>
                <a:t>阿倍野区</a:t>
              </a:r>
            </a:p>
          </p:txBody>
        </p:sp>
      </p:grpSp>
      <p:grpSp>
        <p:nvGrpSpPr>
          <p:cNvPr id="6" name="グループ化 82"/>
          <p:cNvGrpSpPr>
            <a:grpSpLocks/>
          </p:cNvGrpSpPr>
          <p:nvPr/>
        </p:nvGrpSpPr>
        <p:grpSpPr bwMode="auto">
          <a:xfrm>
            <a:off x="4624388" y="2636838"/>
            <a:ext cx="3875087" cy="3933825"/>
            <a:chOff x="4624388" y="2636838"/>
            <a:chExt cx="3875087" cy="3933825"/>
          </a:xfrm>
        </p:grpSpPr>
        <p:grpSp>
          <p:nvGrpSpPr>
            <p:cNvPr id="7" name="グループ化 99"/>
            <p:cNvGrpSpPr>
              <a:grpSpLocks/>
            </p:cNvGrpSpPr>
            <p:nvPr/>
          </p:nvGrpSpPr>
          <p:grpSpPr bwMode="auto">
            <a:xfrm>
              <a:off x="4624388" y="2636838"/>
              <a:ext cx="3875087" cy="3933825"/>
              <a:chOff x="3275856" y="836712"/>
              <a:chExt cx="5152306" cy="5230144"/>
            </a:xfrm>
          </p:grpSpPr>
          <p:grpSp>
            <p:nvGrpSpPr>
              <p:cNvPr id="8" name="グループ化 53"/>
              <p:cNvGrpSpPr>
                <a:grpSpLocks/>
              </p:cNvGrpSpPr>
              <p:nvPr/>
            </p:nvGrpSpPr>
            <p:grpSpPr bwMode="auto">
              <a:xfrm>
                <a:off x="3275856" y="836712"/>
                <a:ext cx="5152306" cy="5230144"/>
                <a:chOff x="1475656" y="908720"/>
                <a:chExt cx="5152306" cy="5230144"/>
              </a:xfrm>
            </p:grpSpPr>
            <p:grpSp>
              <p:nvGrpSpPr>
                <p:cNvPr id="9" name="グループ化 50"/>
                <p:cNvGrpSpPr>
                  <a:grpSpLocks/>
                </p:cNvGrpSpPr>
                <p:nvPr/>
              </p:nvGrpSpPr>
              <p:grpSpPr bwMode="auto">
                <a:xfrm>
                  <a:off x="1475656" y="1196752"/>
                  <a:ext cx="5152306" cy="4942112"/>
                  <a:chOff x="1907704" y="1052736"/>
                  <a:chExt cx="5152306" cy="4942112"/>
                </a:xfrm>
              </p:grpSpPr>
              <p:pic>
                <p:nvPicPr>
                  <p:cNvPr id="40037" name="図 108"/>
                  <p:cNvPicPr>
                    <a:picLocks noChangeAspect="1"/>
                  </p:cNvPicPr>
                  <p:nvPr/>
                </p:nvPicPr>
                <p:blipFill>
                  <a:blip r:embed="rId3" cstate="print">
                    <a:extLst>
                      <a:ext uri="{28A0092B-C50C-407E-A947-70E740481C1C}">
                        <a14:useLocalDpi xmlns="" xmlns:a14="http://schemas.microsoft.com/office/drawing/2010/main" val="0"/>
                      </a:ext>
                    </a:extLst>
                  </a:blip>
                  <a:srcRect l="38013" t="21251" r="35289" b="21021"/>
                  <a:stretch>
                    <a:fillRect/>
                  </a:stretch>
                </p:blipFill>
                <p:spPr bwMode="gray">
                  <a:xfrm>
                    <a:off x="2107593" y="1052736"/>
                    <a:ext cx="4858872" cy="4922183"/>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pic>
              <p:sp>
                <p:nvSpPr>
                  <p:cNvPr id="110" name="正方形/長方形 109"/>
                  <p:cNvSpPr/>
                  <p:nvPr/>
                </p:nvSpPr>
                <p:spPr bwMode="gray">
                  <a:xfrm>
                    <a:off x="2053344" y="1053859"/>
                    <a:ext cx="1374090" cy="1034209"/>
                  </a:xfrm>
                  <a:prstGeom prst="rect">
                    <a:avLst/>
                  </a:prstGeom>
                  <a:solidFill>
                    <a:sysClr val="window" lastClr="FFFFF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defRPr/>
                    </a:pPr>
                    <a:endParaRPr lang="ja-JP" altLang="en-US"/>
                  </a:p>
                </p:txBody>
              </p:sp>
              <p:sp>
                <p:nvSpPr>
                  <p:cNvPr id="111" name="正方形/長方形 5"/>
                  <p:cNvSpPr/>
                  <p:nvPr/>
                </p:nvSpPr>
                <p:spPr bwMode="gray">
                  <a:xfrm>
                    <a:off x="1943586" y="2674824"/>
                    <a:ext cx="1188345" cy="567760"/>
                  </a:xfrm>
                  <a:prstGeom prst="rect">
                    <a:avLst/>
                  </a:prstGeom>
                  <a:solidFill>
                    <a:sysClr val="window" lastClr="FFFFF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defRPr/>
                    </a:pPr>
                    <a:endParaRPr lang="ja-JP" altLang="en-US"/>
                  </a:p>
                </p:txBody>
              </p:sp>
              <p:sp>
                <p:nvSpPr>
                  <p:cNvPr id="112" name="正方形/長方形 111"/>
                  <p:cNvSpPr/>
                  <p:nvPr/>
                </p:nvSpPr>
                <p:spPr bwMode="gray">
                  <a:xfrm>
                    <a:off x="1907704" y="5066170"/>
                    <a:ext cx="470693" cy="669069"/>
                  </a:xfrm>
                  <a:prstGeom prst="rect">
                    <a:avLst/>
                  </a:prstGeom>
                  <a:solidFill>
                    <a:sysClr val="window" lastClr="FFFFF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defRPr/>
                    </a:pPr>
                    <a:endParaRPr lang="ja-JP" altLang="en-US"/>
                  </a:p>
                </p:txBody>
              </p:sp>
              <p:sp>
                <p:nvSpPr>
                  <p:cNvPr id="113" name="正方形/長方形 112"/>
                  <p:cNvSpPr/>
                  <p:nvPr/>
                </p:nvSpPr>
                <p:spPr bwMode="gray">
                  <a:xfrm>
                    <a:off x="5284882" y="4143824"/>
                    <a:ext cx="470693" cy="1851024"/>
                  </a:xfrm>
                  <a:prstGeom prst="rect">
                    <a:avLst/>
                  </a:prstGeom>
                  <a:solidFill>
                    <a:sysClr val="window" lastClr="FFFFF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defRPr/>
                    </a:pPr>
                    <a:endParaRPr lang="ja-JP" altLang="en-US"/>
                  </a:p>
                </p:txBody>
              </p:sp>
              <p:sp>
                <p:nvSpPr>
                  <p:cNvPr id="114" name="正方形/長方形 113"/>
                  <p:cNvSpPr/>
                  <p:nvPr/>
                </p:nvSpPr>
                <p:spPr bwMode="gray">
                  <a:xfrm>
                    <a:off x="6648417" y="3561289"/>
                    <a:ext cx="411593" cy="2393456"/>
                  </a:xfrm>
                  <a:prstGeom prst="rect">
                    <a:avLst/>
                  </a:prstGeom>
                  <a:solidFill>
                    <a:sysClr val="window" lastClr="FFFFF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defRPr/>
                    </a:pPr>
                    <a:endParaRPr lang="ja-JP" altLang="en-US"/>
                  </a:p>
                </p:txBody>
              </p:sp>
              <p:sp>
                <p:nvSpPr>
                  <p:cNvPr id="115" name="正方形/長方形 114"/>
                  <p:cNvSpPr/>
                  <p:nvPr/>
                </p:nvSpPr>
                <p:spPr bwMode="gray">
                  <a:xfrm>
                    <a:off x="6452118" y="1068635"/>
                    <a:ext cx="472805" cy="812592"/>
                  </a:xfrm>
                  <a:prstGeom prst="rect">
                    <a:avLst/>
                  </a:prstGeom>
                  <a:solidFill>
                    <a:sysClr val="window" lastClr="FFFFF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defRPr/>
                    </a:pPr>
                    <a:endParaRPr lang="ja-JP" altLang="en-US"/>
                  </a:p>
                </p:txBody>
              </p:sp>
              <p:sp>
                <p:nvSpPr>
                  <p:cNvPr id="116" name="正方形/長方形 115"/>
                  <p:cNvSpPr/>
                  <p:nvPr/>
                </p:nvSpPr>
                <p:spPr bwMode="gray">
                  <a:xfrm>
                    <a:off x="4928167" y="1072856"/>
                    <a:ext cx="130866" cy="141412"/>
                  </a:xfrm>
                  <a:prstGeom prst="rect">
                    <a:avLst/>
                  </a:prstGeom>
                  <a:solidFill>
                    <a:sysClr val="window" lastClr="FFFFF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defRPr/>
                    </a:pPr>
                    <a:endParaRPr lang="ja-JP" altLang="en-US"/>
                  </a:p>
                </p:txBody>
              </p:sp>
              <p:grpSp>
                <p:nvGrpSpPr>
                  <p:cNvPr id="10" name="グループ化 47"/>
                  <p:cNvGrpSpPr>
                    <a:grpSpLocks/>
                  </p:cNvGrpSpPr>
                  <p:nvPr/>
                </p:nvGrpSpPr>
                <p:grpSpPr bwMode="auto">
                  <a:xfrm>
                    <a:off x="2030127" y="1466392"/>
                    <a:ext cx="4499032" cy="4410075"/>
                    <a:chOff x="2102135" y="1371600"/>
                    <a:chExt cx="4499032" cy="4410075"/>
                  </a:xfrm>
                </p:grpSpPr>
                <p:sp>
                  <p:nvSpPr>
                    <p:cNvPr id="119" name="正方形/長方形 118"/>
                    <p:cNvSpPr/>
                    <p:nvPr/>
                  </p:nvSpPr>
                  <p:spPr bwMode="gray">
                    <a:xfrm>
                      <a:off x="2102135" y="3924505"/>
                      <a:ext cx="1648484" cy="479113"/>
                    </a:xfrm>
                    <a:prstGeom prst="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900" dirty="0">
                          <a:solidFill>
                            <a:schemeClr val="tx1"/>
                          </a:solidFill>
                        </a:rPr>
                        <a:t>阿倍野区役所</a:t>
                      </a:r>
                      <a:endParaRPr lang="en-US" altLang="ja-JP" sz="900" dirty="0">
                        <a:solidFill>
                          <a:schemeClr val="tx1"/>
                        </a:solidFill>
                      </a:endParaRPr>
                    </a:p>
                    <a:p>
                      <a:pPr algn="ctr">
                        <a:defRPr/>
                      </a:pPr>
                      <a:r>
                        <a:rPr lang="ja-JP" altLang="en-US" sz="900" dirty="0">
                          <a:solidFill>
                            <a:schemeClr val="tx1"/>
                          </a:solidFill>
                        </a:rPr>
                        <a:t>（地域自治区事務所）</a:t>
                      </a:r>
                    </a:p>
                  </p:txBody>
                </p:sp>
                <p:sp>
                  <p:nvSpPr>
                    <p:cNvPr id="120" name="円/楕円 119"/>
                    <p:cNvSpPr/>
                    <p:nvPr/>
                  </p:nvSpPr>
                  <p:spPr bwMode="gray">
                    <a:xfrm>
                      <a:off x="4894638" y="2643352"/>
                      <a:ext cx="143530" cy="145634"/>
                    </a:xfrm>
                    <a:prstGeom prst="ellipse">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sp>
                  <p:nvSpPr>
                    <p:cNvPr id="121" name="正方形/長方形 120"/>
                    <p:cNvSpPr/>
                    <p:nvPr/>
                  </p:nvSpPr>
                  <p:spPr bwMode="gray">
                    <a:xfrm>
                      <a:off x="4972736" y="2088256"/>
                      <a:ext cx="1627377" cy="495998"/>
                    </a:xfrm>
                    <a:prstGeom prst="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900" dirty="0">
                          <a:solidFill>
                            <a:schemeClr val="tx1"/>
                          </a:solidFill>
                        </a:rPr>
                        <a:t>生野区役所</a:t>
                      </a:r>
                      <a:endParaRPr lang="en-US" altLang="ja-JP" sz="900" dirty="0">
                        <a:solidFill>
                          <a:schemeClr val="tx1"/>
                        </a:solidFill>
                      </a:endParaRPr>
                    </a:p>
                    <a:p>
                      <a:pPr algn="ctr">
                        <a:defRPr/>
                      </a:pPr>
                      <a:r>
                        <a:rPr lang="ja-JP" altLang="en-US" sz="900" dirty="0">
                          <a:solidFill>
                            <a:schemeClr val="tx1"/>
                          </a:solidFill>
                        </a:rPr>
                        <a:t>（地域自治区事務所）</a:t>
                      </a:r>
                      <a:endParaRPr lang="en-US" altLang="ja-JP" sz="900" dirty="0">
                        <a:solidFill>
                          <a:schemeClr val="tx1"/>
                        </a:solidFill>
                      </a:endParaRPr>
                    </a:p>
                  </p:txBody>
                </p:sp>
                <p:grpSp>
                  <p:nvGrpSpPr>
                    <p:cNvPr id="11" name="グループ化 43"/>
                    <p:cNvGrpSpPr>
                      <a:grpSpLocks/>
                    </p:cNvGrpSpPr>
                    <p:nvPr/>
                  </p:nvGrpSpPr>
                  <p:grpSpPr bwMode="auto">
                    <a:xfrm>
                      <a:off x="3286125" y="1371600"/>
                      <a:ext cx="3295650" cy="4410075"/>
                      <a:chOff x="3286125" y="1371600"/>
                      <a:chExt cx="3295650" cy="4410075"/>
                    </a:xfrm>
                  </p:grpSpPr>
                  <p:sp>
                    <p:nvSpPr>
                      <p:cNvPr id="124" name="フリーフォーム 123"/>
                      <p:cNvSpPr/>
                      <p:nvPr/>
                    </p:nvSpPr>
                    <p:spPr bwMode="gray">
                      <a:xfrm>
                        <a:off x="3286257" y="2951504"/>
                        <a:ext cx="930835" cy="2830357"/>
                      </a:xfrm>
                      <a:custGeom>
                        <a:avLst/>
                        <a:gdLst>
                          <a:gd name="connsiteX0" fmla="*/ 381000 w 930275"/>
                          <a:gd name="connsiteY0" fmla="*/ 2828925 h 2828925"/>
                          <a:gd name="connsiteX1" fmla="*/ 666750 w 930275"/>
                          <a:gd name="connsiteY1" fmla="*/ 1066800 h 2828925"/>
                          <a:gd name="connsiteX2" fmla="*/ 819150 w 930275"/>
                          <a:gd name="connsiteY2" fmla="*/ 361950 h 2828925"/>
                          <a:gd name="connsiteX3" fmla="*/ 0 w 930275"/>
                          <a:gd name="connsiteY3" fmla="*/ 0 h 2828925"/>
                        </a:gdLst>
                        <a:ahLst/>
                        <a:cxnLst>
                          <a:cxn ang="0">
                            <a:pos x="connsiteX0" y="connsiteY0"/>
                          </a:cxn>
                          <a:cxn ang="0">
                            <a:pos x="connsiteX1" y="connsiteY1"/>
                          </a:cxn>
                          <a:cxn ang="0">
                            <a:pos x="connsiteX2" y="connsiteY2"/>
                          </a:cxn>
                          <a:cxn ang="0">
                            <a:pos x="connsiteX3" y="connsiteY3"/>
                          </a:cxn>
                        </a:cxnLst>
                        <a:rect l="l" t="t" r="r" b="b"/>
                        <a:pathLst>
                          <a:path w="930275" h="2828925">
                            <a:moveTo>
                              <a:pt x="381000" y="2828925"/>
                            </a:moveTo>
                            <a:cubicBezTo>
                              <a:pt x="487362" y="2153443"/>
                              <a:pt x="593725" y="1477962"/>
                              <a:pt x="666750" y="1066800"/>
                            </a:cubicBezTo>
                            <a:cubicBezTo>
                              <a:pt x="739775" y="655638"/>
                              <a:pt x="930275" y="539750"/>
                              <a:pt x="819150" y="361950"/>
                            </a:cubicBezTo>
                            <a:cubicBezTo>
                              <a:pt x="708025" y="184150"/>
                              <a:pt x="354012" y="92075"/>
                              <a:pt x="0" y="0"/>
                            </a:cubicBezTo>
                          </a:path>
                        </a:pathLst>
                      </a:custGeom>
                      <a:ln w="63500" cmpd="tri">
                        <a:solidFill>
                          <a:srgbClr val="FF0000"/>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ja-JP" altLang="en-US"/>
                      </a:p>
                    </p:txBody>
                  </p:sp>
                  <p:sp>
                    <p:nvSpPr>
                      <p:cNvPr id="125" name="フリーフォーム 124"/>
                      <p:cNvSpPr/>
                      <p:nvPr/>
                    </p:nvSpPr>
                    <p:spPr bwMode="gray">
                      <a:xfrm>
                        <a:off x="3495220" y="1370641"/>
                        <a:ext cx="875955" cy="3047752"/>
                      </a:xfrm>
                      <a:custGeom>
                        <a:avLst/>
                        <a:gdLst>
                          <a:gd name="connsiteX0" fmla="*/ 877887 w 877887"/>
                          <a:gd name="connsiteY0" fmla="*/ 3048000 h 3048000"/>
                          <a:gd name="connsiteX1" fmla="*/ 115887 w 877887"/>
                          <a:gd name="connsiteY1" fmla="*/ 2238375 h 3048000"/>
                          <a:gd name="connsiteX2" fmla="*/ 182562 w 877887"/>
                          <a:gd name="connsiteY2" fmla="*/ 1819275 h 3048000"/>
                          <a:gd name="connsiteX3" fmla="*/ 268287 w 877887"/>
                          <a:gd name="connsiteY3" fmla="*/ 1219200 h 3048000"/>
                          <a:gd name="connsiteX4" fmla="*/ 515937 w 877887"/>
                          <a:gd name="connsiteY4" fmla="*/ 0 h 304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7887" h="3048000">
                            <a:moveTo>
                              <a:pt x="877887" y="3048000"/>
                            </a:moveTo>
                            <a:cubicBezTo>
                              <a:pt x="554831" y="2745581"/>
                              <a:pt x="231775" y="2443163"/>
                              <a:pt x="115887" y="2238375"/>
                            </a:cubicBezTo>
                            <a:cubicBezTo>
                              <a:pt x="0" y="2033588"/>
                              <a:pt x="157162" y="1989138"/>
                              <a:pt x="182562" y="1819275"/>
                            </a:cubicBezTo>
                            <a:cubicBezTo>
                              <a:pt x="207962" y="1649413"/>
                              <a:pt x="212725" y="1522412"/>
                              <a:pt x="268287" y="1219200"/>
                            </a:cubicBezTo>
                            <a:cubicBezTo>
                              <a:pt x="323849" y="915988"/>
                              <a:pt x="419893" y="457994"/>
                              <a:pt x="515937" y="0"/>
                            </a:cubicBezTo>
                          </a:path>
                        </a:pathLst>
                      </a:custGeom>
                      <a:ln w="63500" cmpd="tri">
                        <a:solidFill>
                          <a:srgbClr val="7030A0"/>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ja-JP" altLang="en-US"/>
                      </a:p>
                    </p:txBody>
                  </p:sp>
                  <p:sp>
                    <p:nvSpPr>
                      <p:cNvPr id="126" name="フリーフォーム 125"/>
                      <p:cNvSpPr/>
                      <p:nvPr/>
                    </p:nvSpPr>
                    <p:spPr bwMode="gray">
                      <a:xfrm>
                        <a:off x="6391149" y="1856087"/>
                        <a:ext cx="189966" cy="1534428"/>
                      </a:xfrm>
                      <a:custGeom>
                        <a:avLst/>
                        <a:gdLst>
                          <a:gd name="connsiteX0" fmla="*/ 190500 w 190500"/>
                          <a:gd name="connsiteY0" fmla="*/ 0 h 1533525"/>
                          <a:gd name="connsiteX1" fmla="*/ 0 w 190500"/>
                          <a:gd name="connsiteY1" fmla="*/ 1533525 h 1533525"/>
                        </a:gdLst>
                        <a:ahLst/>
                        <a:cxnLst>
                          <a:cxn ang="0">
                            <a:pos x="connsiteX0" y="connsiteY0"/>
                          </a:cxn>
                          <a:cxn ang="0">
                            <a:pos x="connsiteX1" y="connsiteY1"/>
                          </a:cxn>
                        </a:cxnLst>
                        <a:rect l="l" t="t" r="r" b="b"/>
                        <a:pathLst>
                          <a:path w="190500" h="1533525">
                            <a:moveTo>
                              <a:pt x="190500" y="0"/>
                            </a:moveTo>
                            <a:lnTo>
                              <a:pt x="0" y="1533525"/>
                            </a:lnTo>
                          </a:path>
                        </a:pathLst>
                      </a:custGeom>
                      <a:ln w="63500" cmpd="tri">
                        <a:solidFill>
                          <a:srgbClr val="F412E4"/>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ja-JP" altLang="en-US"/>
                      </a:p>
                    </p:txBody>
                  </p:sp>
                </p:grpSp>
                <p:sp>
                  <p:nvSpPr>
                    <p:cNvPr id="118" name="正方形/長方形 117"/>
                    <p:cNvSpPr/>
                    <p:nvPr/>
                  </p:nvSpPr>
                  <p:spPr bwMode="gray">
                    <a:xfrm>
                      <a:off x="2484178" y="1723116"/>
                      <a:ext cx="1475405" cy="574092"/>
                    </a:xfrm>
                    <a:prstGeom prst="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1050" dirty="0">
                          <a:solidFill>
                            <a:schemeClr val="tx1"/>
                          </a:solidFill>
                        </a:rPr>
                        <a:t>天王寺区役所</a:t>
                      </a:r>
                      <a:endParaRPr lang="en-US" altLang="ja-JP" sz="1050" dirty="0">
                        <a:solidFill>
                          <a:schemeClr val="tx1"/>
                        </a:solidFill>
                      </a:endParaRPr>
                    </a:p>
                    <a:p>
                      <a:pPr algn="ctr">
                        <a:defRPr/>
                      </a:pPr>
                      <a:r>
                        <a:rPr lang="ja-JP" altLang="en-US" sz="1050" dirty="0">
                          <a:solidFill>
                            <a:schemeClr val="tx1"/>
                          </a:solidFill>
                        </a:rPr>
                        <a:t>（総合区役所）</a:t>
                      </a:r>
                      <a:endParaRPr lang="en-US" altLang="ja-JP" sz="1050" dirty="0">
                        <a:solidFill>
                          <a:schemeClr val="tx1"/>
                        </a:solidFill>
                      </a:endParaRPr>
                    </a:p>
                  </p:txBody>
                </p:sp>
              </p:grpSp>
            </p:grpSp>
            <p:sp>
              <p:nvSpPr>
                <p:cNvPr id="105" name="フローチャート : 判断 104"/>
                <p:cNvSpPr/>
                <p:nvPr/>
              </p:nvSpPr>
              <p:spPr bwMode="gray">
                <a:xfrm>
                  <a:off x="5104011" y="3013019"/>
                  <a:ext cx="130866" cy="143523"/>
                </a:xfrm>
                <a:prstGeom prst="flowChartDecision">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sp>
              <p:nvSpPr>
                <p:cNvPr id="106" name="正方形/長方形 105"/>
                <p:cNvSpPr/>
                <p:nvPr/>
              </p:nvSpPr>
              <p:spPr bwMode="gray">
                <a:xfrm>
                  <a:off x="4852834" y="3067895"/>
                  <a:ext cx="1091250" cy="375692"/>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900" dirty="0">
                      <a:solidFill>
                        <a:schemeClr val="tx1"/>
                      </a:solidFill>
                    </a:rPr>
                    <a:t>田島工営所</a:t>
                  </a:r>
                  <a:endParaRPr lang="en-US" altLang="ja-JP" sz="900" dirty="0">
                    <a:solidFill>
                      <a:schemeClr val="tx1"/>
                    </a:solidFill>
                  </a:endParaRPr>
                </a:p>
              </p:txBody>
            </p:sp>
            <p:sp>
              <p:nvSpPr>
                <p:cNvPr id="107" name="二等辺三角形 106"/>
                <p:cNvSpPr/>
                <p:nvPr/>
              </p:nvSpPr>
              <p:spPr bwMode="gray">
                <a:xfrm>
                  <a:off x="4038090" y="1531356"/>
                  <a:ext cx="143530" cy="143523"/>
                </a:xfrm>
                <a:prstGeom prst="triangle">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sp>
              <p:nvSpPr>
                <p:cNvPr id="108" name="正方形/長方形 107"/>
                <p:cNvSpPr/>
                <p:nvPr/>
              </p:nvSpPr>
              <p:spPr bwMode="gray">
                <a:xfrm>
                  <a:off x="3702482" y="908720"/>
                  <a:ext cx="1013153" cy="360917"/>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900" dirty="0">
                      <a:solidFill>
                        <a:schemeClr val="tx1"/>
                      </a:solidFill>
                    </a:rPr>
                    <a:t>真田山</a:t>
                  </a:r>
                  <a:endParaRPr lang="en-US" altLang="ja-JP" sz="900" dirty="0">
                    <a:solidFill>
                      <a:schemeClr val="tx1"/>
                    </a:solidFill>
                  </a:endParaRPr>
                </a:p>
                <a:p>
                  <a:pPr algn="ctr">
                    <a:defRPr/>
                  </a:pPr>
                  <a:r>
                    <a:rPr lang="ja-JP" altLang="en-US" sz="900" dirty="0">
                      <a:solidFill>
                        <a:schemeClr val="tx1"/>
                      </a:solidFill>
                    </a:rPr>
                    <a:t>公園事務所</a:t>
                  </a:r>
                  <a:endParaRPr lang="en-US" altLang="ja-JP" sz="900" dirty="0">
                    <a:solidFill>
                      <a:schemeClr val="tx1"/>
                    </a:solidFill>
                  </a:endParaRPr>
                </a:p>
              </p:txBody>
            </p:sp>
          </p:grpSp>
          <p:sp>
            <p:nvSpPr>
              <p:cNvPr id="102" name="円/楕円 101"/>
              <p:cNvSpPr/>
              <p:nvPr/>
            </p:nvSpPr>
            <p:spPr bwMode="gray">
              <a:xfrm>
                <a:off x="5312716" y="4091305"/>
                <a:ext cx="143530" cy="145633"/>
              </a:xfrm>
              <a:prstGeom prst="ellipse">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sp>
            <p:nvSpPr>
              <p:cNvPr id="103" name="円/楕円 102"/>
              <p:cNvSpPr/>
              <p:nvPr/>
            </p:nvSpPr>
            <p:spPr bwMode="gray">
              <a:xfrm>
                <a:off x="5295830" y="2430238"/>
                <a:ext cx="217406" cy="217396"/>
              </a:xfrm>
              <a:prstGeom prst="ellipse">
                <a:avLst/>
              </a:prstGeom>
              <a:blipFill dpi="0" rotWithShape="1">
                <a:blip r:embed="rId4" cstate="print"/>
                <a:srcRect/>
                <a:tile tx="0" ty="0" sx="100000" sy="100000" flip="none" algn="tl"/>
              </a:blip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grpSp>
        <p:sp>
          <p:nvSpPr>
            <p:cNvPr id="82" name="フリーフォーム 81"/>
            <p:cNvSpPr/>
            <p:nvPr/>
          </p:nvSpPr>
          <p:spPr bwMode="auto">
            <a:xfrm>
              <a:off x="6588125" y="2924175"/>
              <a:ext cx="400050" cy="114300"/>
            </a:xfrm>
            <a:custGeom>
              <a:avLst/>
              <a:gdLst>
                <a:gd name="connsiteX0" fmla="*/ 0 w 400050"/>
                <a:gd name="connsiteY0" fmla="*/ 0 h 114300"/>
                <a:gd name="connsiteX1" fmla="*/ 400050 w 400050"/>
                <a:gd name="connsiteY1" fmla="*/ 114300 h 114300"/>
                <a:gd name="connsiteX2" fmla="*/ 400050 w 400050"/>
                <a:gd name="connsiteY2" fmla="*/ 114300 h 114300"/>
              </a:gdLst>
              <a:ahLst/>
              <a:cxnLst>
                <a:cxn ang="0">
                  <a:pos x="connsiteX0" y="connsiteY0"/>
                </a:cxn>
                <a:cxn ang="0">
                  <a:pos x="connsiteX1" y="connsiteY1"/>
                </a:cxn>
                <a:cxn ang="0">
                  <a:pos x="connsiteX2" y="connsiteY2"/>
                </a:cxn>
              </a:cxnLst>
              <a:rect l="l" t="t" r="r" b="b"/>
              <a:pathLst>
                <a:path w="400050" h="114300">
                  <a:moveTo>
                    <a:pt x="0" y="0"/>
                  </a:moveTo>
                  <a:lnTo>
                    <a:pt x="400050" y="114300"/>
                  </a:lnTo>
                  <a:lnTo>
                    <a:pt x="400050" y="114300"/>
                  </a:lnTo>
                </a:path>
              </a:pathLst>
            </a:custGeom>
            <a:ln w="63500" cmpd="tri">
              <a:solidFill>
                <a:srgbClr val="92D050"/>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ja-JP" altLang="en-US"/>
            </a:p>
          </p:txBody>
        </p:sp>
      </p:grpSp>
      <p:sp>
        <p:nvSpPr>
          <p:cNvPr id="84" name="テキスト ボックス 24"/>
          <p:cNvSpPr txBox="1">
            <a:spLocks noChangeArrowheads="1"/>
          </p:cNvSpPr>
          <p:nvPr/>
        </p:nvSpPr>
        <p:spPr bwMode="gray">
          <a:xfrm>
            <a:off x="4090988" y="620713"/>
            <a:ext cx="1800000" cy="215900"/>
          </a:xfrm>
          <a:prstGeom prst="rect">
            <a:avLst/>
          </a:prstGeom>
          <a:solidFill>
            <a:srgbClr val="953735"/>
          </a:solidFill>
          <a:ln w="22225">
            <a:solidFill>
              <a:srgbClr val="953735"/>
            </a:solidFill>
            <a:miter lim="800000"/>
            <a:headEnd/>
            <a:tailEnd/>
          </a:ln>
        </p:spPr>
        <p:txBody>
          <a:bodyPr lIns="0" tIns="0" rIns="0" bIns="0" anchor="ct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algn="ctr" eaLnBrk="1" hangingPunct="1"/>
            <a:r>
              <a:rPr lang="ja-JP" altLang="en-US" sz="1200" b="1" dirty="0">
                <a:solidFill>
                  <a:schemeClr val="bg1"/>
                </a:solidFill>
                <a:latin typeface="ＭＳ Ｐゴシック" charset="-128"/>
              </a:rPr>
              <a:t>区</a:t>
            </a:r>
            <a:r>
              <a:rPr lang="ja-JP" altLang="en-US" sz="1200" b="1" dirty="0" smtClean="0">
                <a:solidFill>
                  <a:schemeClr val="bg1"/>
                </a:solidFill>
                <a:latin typeface="ＭＳ Ｐゴシック" charset="-128"/>
              </a:rPr>
              <a:t>役所等の現況位置図</a:t>
            </a:r>
            <a:endParaRPr lang="ja-JP" altLang="en-US" sz="1200" b="1" dirty="0">
              <a:solidFill>
                <a:schemeClr val="bg1"/>
              </a:solidFill>
              <a:latin typeface="ＭＳ Ｐゴシック" charset="-128"/>
            </a:endParaRPr>
          </a:p>
        </p:txBody>
      </p:sp>
      <p:grpSp>
        <p:nvGrpSpPr>
          <p:cNvPr id="12" name="グループ化 64"/>
          <p:cNvGrpSpPr>
            <a:grpSpLocks/>
          </p:cNvGrpSpPr>
          <p:nvPr/>
        </p:nvGrpSpPr>
        <p:grpSpPr bwMode="auto">
          <a:xfrm>
            <a:off x="4090988" y="908051"/>
            <a:ext cx="2281212" cy="1872115"/>
            <a:chOff x="5508104" y="3645025"/>
            <a:chExt cx="2281509" cy="1872207"/>
          </a:xfrm>
        </p:grpSpPr>
        <p:sp>
          <p:nvSpPr>
            <p:cNvPr id="90" name="Rectangle 63"/>
            <p:cNvSpPr>
              <a:spLocks noChangeArrowheads="1"/>
            </p:cNvSpPr>
            <p:nvPr/>
          </p:nvSpPr>
          <p:spPr bwMode="auto">
            <a:xfrm>
              <a:off x="5508104" y="3645025"/>
              <a:ext cx="2209492" cy="1800957"/>
            </a:xfrm>
            <a:prstGeom prst="rect">
              <a:avLst/>
            </a:prstGeom>
            <a:solidFill>
              <a:srgbClr val="FFFFFF"/>
            </a:solidFill>
            <a:ln w="9525">
              <a:solidFill>
                <a:srgbClr val="000000"/>
              </a:solidFill>
              <a:miter lim="800000"/>
              <a:headEnd/>
              <a:tailEnd/>
            </a:ln>
          </p:spPr>
          <p:txBody>
            <a:bodyPr lIns="74295" tIns="8890" rIns="74295" bIns="8890"/>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endParaRPr lang="ja-JP" altLang="en-US"/>
            </a:p>
          </p:txBody>
        </p:sp>
        <p:sp>
          <p:nvSpPr>
            <p:cNvPr id="91" name="Line 65"/>
            <p:cNvSpPr>
              <a:spLocks noChangeShapeType="1"/>
            </p:cNvSpPr>
            <p:nvPr/>
          </p:nvSpPr>
          <p:spPr bwMode="auto">
            <a:xfrm>
              <a:off x="5566842" y="3873624"/>
              <a:ext cx="457200" cy="0"/>
            </a:xfrm>
            <a:prstGeom prst="line">
              <a:avLst/>
            </a:prstGeom>
            <a:noFill/>
            <a:ln w="63500" cmpd="tri">
              <a:solidFill>
                <a:srgbClr val="FF0000"/>
              </a:solidFill>
              <a:round/>
              <a:headEnd/>
              <a:tailEnd/>
            </a:ln>
            <a:extLst>
              <a:ext uri="{909E8E84-426E-40DD-AFC4-6F175D3DCCD1}">
                <a14:hiddenFill xmlns="" xmlns:a14="http://schemas.microsoft.com/office/drawing/2010/main">
                  <a:noFill/>
                </a14:hiddenFill>
              </a:ext>
            </a:extLst>
          </p:spPr>
          <p:txBody>
            <a:bodyPr lIns="74295" tIns="8890" rIns="74295" bIns="8890"/>
            <a:lstStyle/>
            <a:p>
              <a:endParaRPr lang="ja-JP" altLang="en-US"/>
            </a:p>
          </p:txBody>
        </p:sp>
        <p:sp>
          <p:nvSpPr>
            <p:cNvPr id="92" name="Line 66"/>
            <p:cNvSpPr>
              <a:spLocks noChangeShapeType="1"/>
            </p:cNvSpPr>
            <p:nvPr/>
          </p:nvSpPr>
          <p:spPr bwMode="auto">
            <a:xfrm>
              <a:off x="5566842" y="4102224"/>
              <a:ext cx="457200" cy="0"/>
            </a:xfrm>
            <a:prstGeom prst="line">
              <a:avLst/>
            </a:prstGeom>
            <a:noFill/>
            <a:ln w="22225">
              <a:solidFill>
                <a:schemeClr val="tx1"/>
              </a:solidFill>
              <a:round/>
              <a:headEnd/>
              <a:tailEnd/>
            </a:ln>
            <a:extLst>
              <a:ext uri="{909E8E84-426E-40DD-AFC4-6F175D3DCCD1}">
                <a14:hiddenFill xmlns="" xmlns:a14="http://schemas.microsoft.com/office/drawing/2010/main">
                  <a:noFill/>
                </a14:hiddenFill>
              </a:ext>
            </a:extLst>
          </p:spPr>
          <p:txBody>
            <a:bodyPr lIns="74295" tIns="8890" rIns="74295" bIns="8890"/>
            <a:lstStyle/>
            <a:p>
              <a:endParaRPr lang="ja-JP" altLang="en-US"/>
            </a:p>
          </p:txBody>
        </p:sp>
        <p:sp>
          <p:nvSpPr>
            <p:cNvPr id="93" name="Text Box 67"/>
            <p:cNvSpPr txBox="1">
              <a:spLocks noChangeArrowheads="1"/>
            </p:cNvSpPr>
            <p:nvPr/>
          </p:nvSpPr>
          <p:spPr bwMode="auto">
            <a:xfrm>
              <a:off x="6025627" y="3759324"/>
              <a:ext cx="1763986" cy="175790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74295" tIns="8890" rIns="74295" bIns="8890"/>
            <a:lstStyle>
              <a:lvl1pPr marL="85725" indent="-85725"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algn="just" eaLnBrk="1" hangingPunct="1">
                <a:spcBef>
                  <a:spcPct val="50000"/>
                </a:spcBef>
                <a:buFont typeface="Wingdings" pitchFamily="2" charset="2"/>
                <a:buNone/>
              </a:pPr>
              <a:r>
                <a:rPr lang="ja-JP" altLang="en-US" sz="1000" dirty="0">
                  <a:solidFill>
                    <a:srgbClr val="000000"/>
                  </a:solidFill>
                  <a:latin typeface="ＭＳ ゴシック" pitchFamily="49" charset="-128"/>
                  <a:ea typeface="ＭＳ ゴシック" pitchFamily="49" charset="-128"/>
                </a:rPr>
                <a:t>地下鉄</a:t>
              </a:r>
            </a:p>
            <a:p>
              <a:pPr algn="just" eaLnBrk="1" hangingPunct="1">
                <a:spcBef>
                  <a:spcPct val="50000"/>
                </a:spcBef>
                <a:buFont typeface="Wingdings" pitchFamily="2" charset="2"/>
                <a:buNone/>
              </a:pPr>
              <a:r>
                <a:rPr lang="ja-JP" altLang="en-US" sz="1000" dirty="0">
                  <a:solidFill>
                    <a:srgbClr val="000000"/>
                  </a:solidFill>
                  <a:latin typeface="ＭＳ ゴシック" pitchFamily="49" charset="-128"/>
                  <a:ea typeface="ＭＳ ゴシック" pitchFamily="49" charset="-128"/>
                </a:rPr>
                <a:t>私鉄</a:t>
              </a:r>
            </a:p>
            <a:p>
              <a:pPr algn="just" eaLnBrk="1" hangingPunct="1">
                <a:spcBef>
                  <a:spcPct val="50000"/>
                </a:spcBef>
                <a:buFont typeface="Wingdings" pitchFamily="2" charset="2"/>
                <a:buNone/>
              </a:pPr>
              <a:r>
                <a:rPr lang="ja-JP" altLang="en-US" sz="1000" dirty="0">
                  <a:solidFill>
                    <a:srgbClr val="000000"/>
                  </a:solidFill>
                  <a:latin typeface="ＭＳ ゴシック" pitchFamily="49" charset="-128"/>
                  <a:ea typeface="ＭＳ ゴシック" pitchFamily="49" charset="-128"/>
                </a:rPr>
                <a:t>ＪＲ</a:t>
              </a:r>
              <a:endParaRPr lang="en-US" altLang="ja-JP" sz="1000" dirty="0">
                <a:solidFill>
                  <a:srgbClr val="000000"/>
                </a:solidFill>
                <a:latin typeface="ＭＳ ゴシック" pitchFamily="49" charset="-128"/>
                <a:ea typeface="ＭＳ ゴシック" pitchFamily="49" charset="-128"/>
              </a:endParaRPr>
            </a:p>
            <a:p>
              <a:pPr algn="just" eaLnBrk="1" hangingPunct="1">
                <a:spcBef>
                  <a:spcPct val="50000"/>
                </a:spcBef>
                <a:buFont typeface="Wingdings" pitchFamily="2" charset="2"/>
                <a:buNone/>
              </a:pPr>
              <a:r>
                <a:rPr lang="ja-JP" altLang="en-US" sz="1000" dirty="0" smtClean="0">
                  <a:solidFill>
                    <a:srgbClr val="000000"/>
                  </a:solidFill>
                  <a:latin typeface="ＭＳ ゴシック" pitchFamily="49" charset="-128"/>
                  <a:ea typeface="ＭＳ ゴシック" pitchFamily="49" charset="-128"/>
                </a:rPr>
                <a:t>区役所</a:t>
              </a:r>
              <a:r>
                <a:rPr lang="en-US" altLang="ja-JP" sz="1000" dirty="0" smtClean="0">
                  <a:solidFill>
                    <a:srgbClr val="000000"/>
                  </a:solidFill>
                  <a:latin typeface="ＭＳ ゴシック" pitchFamily="49" charset="-128"/>
                  <a:ea typeface="ＭＳ ゴシック" pitchFamily="49" charset="-128"/>
                </a:rPr>
                <a:t>(</a:t>
              </a:r>
              <a:r>
                <a:rPr lang="ja-JP" altLang="en-US" sz="1000" dirty="0" smtClean="0">
                  <a:solidFill>
                    <a:srgbClr val="000000"/>
                  </a:solidFill>
                  <a:latin typeface="ＭＳ ゴシック" pitchFamily="49" charset="-128"/>
                  <a:ea typeface="ＭＳ ゴシック" pitchFamily="49" charset="-128"/>
                </a:rPr>
                <a:t>総合</a:t>
              </a:r>
              <a:r>
                <a:rPr lang="ja-JP" altLang="en-US" sz="1000" dirty="0">
                  <a:solidFill>
                    <a:srgbClr val="000000"/>
                  </a:solidFill>
                  <a:latin typeface="ＭＳ ゴシック" pitchFamily="49" charset="-128"/>
                  <a:ea typeface="ＭＳ ゴシック" pitchFamily="49" charset="-128"/>
                </a:rPr>
                <a:t>区</a:t>
              </a:r>
              <a:r>
                <a:rPr lang="ja-JP" altLang="en-US" sz="1000" dirty="0" smtClean="0">
                  <a:solidFill>
                    <a:srgbClr val="000000"/>
                  </a:solidFill>
                  <a:latin typeface="ＭＳ ゴシック" pitchFamily="49" charset="-128"/>
                  <a:ea typeface="ＭＳ ゴシック" pitchFamily="49" charset="-128"/>
                </a:rPr>
                <a:t>役所</a:t>
              </a:r>
              <a:r>
                <a:rPr lang="en-US" altLang="ja-JP" sz="1000" dirty="0" smtClean="0">
                  <a:solidFill>
                    <a:srgbClr val="000000"/>
                  </a:solidFill>
                  <a:latin typeface="ＭＳ ゴシック" pitchFamily="49" charset="-128"/>
                  <a:ea typeface="ＭＳ ゴシック" pitchFamily="49" charset="-128"/>
                </a:rPr>
                <a:t>)</a:t>
              </a:r>
              <a:endParaRPr lang="en-US" altLang="ja-JP" sz="1000" dirty="0">
                <a:solidFill>
                  <a:srgbClr val="000000"/>
                </a:solidFill>
                <a:latin typeface="ＭＳ ゴシック" pitchFamily="49" charset="-128"/>
                <a:ea typeface="ＭＳ ゴシック" pitchFamily="49" charset="-128"/>
              </a:endParaRPr>
            </a:p>
            <a:p>
              <a:pPr algn="just" eaLnBrk="1" hangingPunct="1">
                <a:spcBef>
                  <a:spcPct val="50000"/>
                </a:spcBef>
                <a:buFont typeface="Wingdings" pitchFamily="2" charset="2"/>
                <a:buNone/>
              </a:pPr>
              <a:r>
                <a:rPr lang="ja-JP" altLang="en-US" sz="1000" dirty="0" smtClean="0">
                  <a:solidFill>
                    <a:srgbClr val="000000"/>
                  </a:solidFill>
                  <a:latin typeface="ＭＳ ゴシック" pitchFamily="49" charset="-128"/>
                  <a:ea typeface="ＭＳ ゴシック" pitchFamily="49" charset="-128"/>
                </a:rPr>
                <a:t>区役所</a:t>
              </a:r>
              <a:r>
                <a:rPr lang="en-US" altLang="ja-JP" sz="1000" dirty="0" smtClean="0">
                  <a:solidFill>
                    <a:srgbClr val="000000"/>
                  </a:solidFill>
                  <a:latin typeface="ＭＳ ゴシック" pitchFamily="49" charset="-128"/>
                  <a:ea typeface="ＭＳ ゴシック" pitchFamily="49" charset="-128"/>
                </a:rPr>
                <a:t>(</a:t>
              </a:r>
              <a:r>
                <a:rPr lang="ja-JP" altLang="en-US" sz="1000" dirty="0" smtClean="0">
                  <a:solidFill>
                    <a:srgbClr val="000000"/>
                  </a:solidFill>
                  <a:latin typeface="ＭＳ ゴシック" pitchFamily="49" charset="-128"/>
                  <a:ea typeface="ＭＳ ゴシック" pitchFamily="49" charset="-128"/>
                </a:rPr>
                <a:t>地域</a:t>
              </a:r>
              <a:r>
                <a:rPr lang="ja-JP" altLang="en-US" sz="1000" dirty="0">
                  <a:solidFill>
                    <a:srgbClr val="000000"/>
                  </a:solidFill>
                  <a:latin typeface="ＭＳ ゴシック" pitchFamily="49" charset="-128"/>
                  <a:ea typeface="ＭＳ ゴシック" pitchFamily="49" charset="-128"/>
                </a:rPr>
                <a:t>自治区</a:t>
              </a:r>
              <a:r>
                <a:rPr lang="ja-JP" altLang="en-US" sz="1000" dirty="0" smtClean="0">
                  <a:solidFill>
                    <a:srgbClr val="000000"/>
                  </a:solidFill>
                  <a:latin typeface="ＭＳ ゴシック" pitchFamily="49" charset="-128"/>
                  <a:ea typeface="ＭＳ ゴシック" pitchFamily="49" charset="-128"/>
                </a:rPr>
                <a:t>事務所</a:t>
              </a:r>
              <a:r>
                <a:rPr lang="en-US" altLang="ja-JP" sz="1000" dirty="0" smtClean="0">
                  <a:solidFill>
                    <a:srgbClr val="000000"/>
                  </a:solidFill>
                  <a:latin typeface="ＭＳ ゴシック" pitchFamily="49" charset="-128"/>
                  <a:ea typeface="ＭＳ ゴシック" pitchFamily="49" charset="-128"/>
                </a:rPr>
                <a:t>)</a:t>
              </a:r>
              <a:endParaRPr lang="en-US" altLang="ja-JP" sz="1000" dirty="0">
                <a:solidFill>
                  <a:srgbClr val="000000"/>
                </a:solidFill>
                <a:latin typeface="ＭＳ ゴシック" pitchFamily="49" charset="-128"/>
                <a:ea typeface="ＭＳ ゴシック" pitchFamily="49" charset="-128"/>
              </a:endParaRPr>
            </a:p>
            <a:p>
              <a:pPr algn="just" eaLnBrk="1" hangingPunct="1">
                <a:spcBef>
                  <a:spcPct val="50000"/>
                </a:spcBef>
                <a:buFont typeface="Wingdings" pitchFamily="2" charset="2"/>
                <a:buNone/>
              </a:pPr>
              <a:r>
                <a:rPr lang="ja-JP" altLang="en-US" sz="1000" dirty="0" smtClean="0">
                  <a:solidFill>
                    <a:srgbClr val="000000"/>
                  </a:solidFill>
                  <a:latin typeface="ＭＳ ゴシック" pitchFamily="49" charset="-128"/>
                  <a:ea typeface="ＭＳ ゴシック" pitchFamily="49" charset="-128"/>
                </a:rPr>
                <a:t>工営所</a:t>
              </a:r>
              <a:endParaRPr lang="en-US" altLang="ja-JP" sz="1000" dirty="0">
                <a:solidFill>
                  <a:srgbClr val="000000"/>
                </a:solidFill>
                <a:latin typeface="ＭＳ ゴシック" pitchFamily="49" charset="-128"/>
                <a:ea typeface="ＭＳ ゴシック" pitchFamily="49" charset="-128"/>
              </a:endParaRPr>
            </a:p>
            <a:p>
              <a:pPr algn="just" eaLnBrk="1" hangingPunct="1">
                <a:spcBef>
                  <a:spcPct val="50000"/>
                </a:spcBef>
                <a:buFont typeface="Wingdings" pitchFamily="2" charset="2"/>
                <a:buNone/>
              </a:pPr>
              <a:r>
                <a:rPr lang="ja-JP" altLang="en-US" sz="1000" dirty="0">
                  <a:solidFill>
                    <a:srgbClr val="000000"/>
                  </a:solidFill>
                  <a:latin typeface="ＭＳ ゴシック" pitchFamily="49" charset="-128"/>
                  <a:ea typeface="ＭＳ ゴシック" pitchFamily="49" charset="-128"/>
                </a:rPr>
                <a:t>公園事務所</a:t>
              </a:r>
              <a:endParaRPr lang="en-US" altLang="ja-JP" sz="1000" dirty="0">
                <a:solidFill>
                  <a:srgbClr val="000000"/>
                </a:solidFill>
                <a:latin typeface="ＭＳ ゴシック" pitchFamily="49" charset="-128"/>
                <a:ea typeface="ＭＳ ゴシック" pitchFamily="49" charset="-128"/>
              </a:endParaRPr>
            </a:p>
            <a:p>
              <a:pPr algn="just" eaLnBrk="1" hangingPunct="1">
                <a:spcBef>
                  <a:spcPct val="50000"/>
                </a:spcBef>
                <a:buFont typeface="Wingdings" pitchFamily="2" charset="2"/>
                <a:buNone/>
              </a:pPr>
              <a:endParaRPr lang="en-US" altLang="ja-JP" sz="1000" dirty="0">
                <a:solidFill>
                  <a:srgbClr val="000000"/>
                </a:solidFill>
                <a:latin typeface="ＭＳ ゴシック" pitchFamily="49" charset="-128"/>
                <a:ea typeface="ＭＳ ゴシック" pitchFamily="49" charset="-128"/>
              </a:endParaRPr>
            </a:p>
          </p:txBody>
        </p:sp>
        <p:sp>
          <p:nvSpPr>
            <p:cNvPr id="94" name="円/楕円 93"/>
            <p:cNvSpPr/>
            <p:nvPr/>
          </p:nvSpPr>
          <p:spPr>
            <a:xfrm>
              <a:off x="5678782" y="4724577"/>
              <a:ext cx="142894" cy="144470"/>
            </a:xfrm>
            <a:prstGeom prst="ellipse">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sp>
          <p:nvSpPr>
            <p:cNvPr id="95" name="円/楕円 94"/>
            <p:cNvSpPr/>
            <p:nvPr/>
          </p:nvSpPr>
          <p:spPr>
            <a:xfrm>
              <a:off x="5652585" y="4437226"/>
              <a:ext cx="215928" cy="215911"/>
            </a:xfrm>
            <a:prstGeom prst="ellipse">
              <a:avLst/>
            </a:prstGeom>
            <a:blipFill dpi="0" rotWithShape="1">
              <a:blip r:embed="rId4" cstate="print"/>
              <a:srcRect/>
              <a:tile tx="0" ty="0" sx="100000" sy="100000" flip="none" algn="tl"/>
            </a:blip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sp>
          <p:nvSpPr>
            <p:cNvPr id="96" name="Line 64"/>
            <p:cNvSpPr>
              <a:spLocks noChangeShapeType="1"/>
            </p:cNvSpPr>
            <p:nvPr/>
          </p:nvSpPr>
          <p:spPr bwMode="auto">
            <a:xfrm>
              <a:off x="5580112" y="4293096"/>
              <a:ext cx="457200" cy="0"/>
            </a:xfrm>
            <a:prstGeom prst="line">
              <a:avLst/>
            </a:prstGeom>
            <a:noFill/>
            <a:ln w="22225">
              <a:solidFill>
                <a:srgbClr val="000000"/>
              </a:solidFill>
              <a:round/>
              <a:headEnd/>
              <a:tailEnd/>
            </a:ln>
            <a:extLst>
              <a:ext uri="{909E8E84-426E-40DD-AFC4-6F175D3DCCD1}">
                <a14:hiddenFill xmlns="" xmlns:a14="http://schemas.microsoft.com/office/drawing/2010/main">
                  <a:noFill/>
                </a14:hiddenFill>
              </a:ext>
            </a:extLst>
          </p:spPr>
          <p:txBody>
            <a:bodyPr lIns="74295" tIns="8890" rIns="74295" bIns="8890"/>
            <a:lstStyle/>
            <a:p>
              <a:endParaRPr lang="ja-JP" altLang="en-US"/>
            </a:p>
          </p:txBody>
        </p:sp>
        <p:sp>
          <p:nvSpPr>
            <p:cNvPr id="97" name="Line 68"/>
            <p:cNvSpPr>
              <a:spLocks noChangeShapeType="1"/>
            </p:cNvSpPr>
            <p:nvPr/>
          </p:nvSpPr>
          <p:spPr bwMode="auto">
            <a:xfrm>
              <a:off x="5580112" y="4293096"/>
              <a:ext cx="457200" cy="0"/>
            </a:xfrm>
            <a:prstGeom prst="line">
              <a:avLst/>
            </a:prstGeom>
            <a:noFill/>
            <a:ln w="12700">
              <a:solidFill>
                <a:srgbClr val="FFFFFF"/>
              </a:solidFill>
              <a:prstDash val="dash"/>
              <a:round/>
              <a:headEnd/>
              <a:tailEnd/>
            </a:ln>
            <a:extLst>
              <a:ext uri="{909E8E84-426E-40DD-AFC4-6F175D3DCCD1}">
                <a14:hiddenFill xmlns="" xmlns:a14="http://schemas.microsoft.com/office/drawing/2010/main">
                  <a:noFill/>
                </a14:hiddenFill>
              </a:ext>
            </a:extLst>
          </p:spPr>
          <p:txBody>
            <a:bodyPr lIns="74295" tIns="8890" rIns="74295" bIns="8890"/>
            <a:lstStyle/>
            <a:p>
              <a:endParaRPr lang="ja-JP" altLang="en-US"/>
            </a:p>
          </p:txBody>
        </p:sp>
        <p:sp>
          <p:nvSpPr>
            <p:cNvPr id="98" name="フローチャート : 判断 97"/>
            <p:cNvSpPr/>
            <p:nvPr/>
          </p:nvSpPr>
          <p:spPr>
            <a:xfrm>
              <a:off x="5685133" y="4919041"/>
              <a:ext cx="130192" cy="144469"/>
            </a:xfrm>
            <a:prstGeom prst="flowChartDecision">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sp>
          <p:nvSpPr>
            <p:cNvPr id="99" name="二等辺三角形 98"/>
            <p:cNvSpPr/>
            <p:nvPr/>
          </p:nvSpPr>
          <p:spPr>
            <a:xfrm>
              <a:off x="5677988" y="5125426"/>
              <a:ext cx="144481" cy="142882"/>
            </a:xfrm>
            <a:prstGeom prst="triangle">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grpSp>
      <p:sp>
        <p:nvSpPr>
          <p:cNvPr id="85" name="正方形/長方形 27"/>
          <p:cNvSpPr>
            <a:spLocks noChangeArrowheads="1"/>
          </p:cNvSpPr>
          <p:nvPr/>
        </p:nvSpPr>
        <p:spPr bwMode="auto">
          <a:xfrm>
            <a:off x="8112125" y="-29065"/>
            <a:ext cx="1031875" cy="261937"/>
          </a:xfrm>
          <a:prstGeom prst="rect">
            <a:avLst/>
          </a:prstGeom>
          <a:noFill/>
          <a:ln w="9525">
            <a:noFill/>
            <a:miter lim="800000"/>
            <a:headEnd/>
            <a:tailEnd/>
          </a:ln>
        </p:spPr>
        <p:txBody>
          <a:bodyPr>
            <a:spAutoFit/>
          </a:bodyPr>
          <a:lstStyle/>
          <a:p>
            <a:pPr algn="r"/>
            <a:r>
              <a:rPr lang="ja-JP" altLang="en-US" sz="1100" b="1" dirty="0" smtClean="0">
                <a:solidFill>
                  <a:srgbClr val="000000"/>
                </a:solidFill>
                <a:latin typeface="ＭＳ Ｐゴシック" charset="-128"/>
                <a:ea typeface="Meiryo UI" pitchFamily="50" charset="-128"/>
                <a:cs typeface="Meiryo UI" pitchFamily="50" charset="-128"/>
              </a:rPr>
              <a:t>すがた</a:t>
            </a:r>
            <a:r>
              <a:rPr lang="en-US" altLang="ja-JP" sz="1100" b="1" dirty="0" smtClean="0">
                <a:solidFill>
                  <a:srgbClr val="000000"/>
                </a:solidFill>
                <a:latin typeface="ＭＳ Ｐゴシック" charset="-128"/>
                <a:ea typeface="Meiryo UI" pitchFamily="50" charset="-128"/>
                <a:cs typeface="Meiryo UI" pitchFamily="50" charset="-128"/>
              </a:rPr>
              <a:t>-</a:t>
            </a:r>
            <a:r>
              <a:rPr lang="ja-JP" altLang="en-US" sz="1100" b="1" dirty="0" smtClean="0">
                <a:solidFill>
                  <a:srgbClr val="000000"/>
                </a:solidFill>
                <a:latin typeface="ＭＳ Ｐゴシック" charset="-128"/>
                <a:ea typeface="Meiryo UI" pitchFamily="50" charset="-128"/>
                <a:cs typeface="Meiryo UI" pitchFamily="50" charset="-128"/>
              </a:rPr>
              <a:t>３６</a:t>
            </a:r>
            <a:endParaRPr lang="ja-JP" altLang="en-US" sz="1200" b="1" dirty="0">
              <a:solidFill>
                <a:srgbClr val="000000"/>
              </a:solidFill>
              <a:latin typeface="ＭＳ Ｐゴシック" charset="-128"/>
              <a:ea typeface="Meiryo UI" pitchFamily="50" charset="-128"/>
              <a:cs typeface="Meiryo UI" pitchFamily="50" charset="-128"/>
            </a:endParaRPr>
          </a:p>
        </p:txBody>
      </p:sp>
    </p:spTree>
  </p:cSld>
  <p:clrMapOvr>
    <a:masterClrMapping/>
  </p:clrMapOvr>
  <p:timing>
    <p:tnLst>
      <p:par>
        <p:cTn id="1" dur="indefinite" restart="never" nodeType="tmRoot"/>
      </p:par>
    </p:tnLst>
  </p:timing>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テキスト ボックス 24"/>
          <p:cNvSpPr txBox="1"/>
          <p:nvPr/>
        </p:nvSpPr>
        <p:spPr bwMode="gray">
          <a:xfrm>
            <a:off x="179388" y="73025"/>
            <a:ext cx="1439862" cy="217488"/>
          </a:xfrm>
          <a:prstGeom prst="rect">
            <a:avLst/>
          </a:prstGeom>
          <a:solidFill>
            <a:schemeClr val="accent2">
              <a:lumMod val="75000"/>
            </a:schemeClr>
          </a:solidFill>
          <a:ln w="22225">
            <a:solidFill>
              <a:schemeClr val="accent2">
                <a:lumMod val="75000"/>
              </a:schemeClr>
            </a:solidFill>
          </a:ln>
        </p:spPr>
        <p:txBody>
          <a:bodyPr lIns="0" tIns="0" rIns="0" bIns="0" anchor="ctr">
            <a:spAutoFit/>
          </a:bodyPr>
          <a:lstStyle>
            <a:lvl1pPr eaLnBrk="0" hangingPunct="0">
              <a:spcBef>
                <a:spcPct val="0"/>
              </a:spcBef>
              <a:defRPr kumimoji="1">
                <a:solidFill>
                  <a:schemeClr val="tx1"/>
                </a:solidFill>
                <a:latin typeface="Arial" charset="0"/>
                <a:ea typeface="ＭＳ Ｐゴシック" pitchFamily="50" charset="-128"/>
              </a:defRPr>
            </a:lvl1pPr>
            <a:lvl2pPr marL="742950" indent="-285750" eaLnBrk="0" hangingPunct="0">
              <a:spcBef>
                <a:spcPct val="0"/>
              </a:spcBef>
              <a:defRPr kumimoji="1">
                <a:solidFill>
                  <a:schemeClr val="tx1"/>
                </a:solidFill>
                <a:latin typeface="Arial" charset="0"/>
                <a:ea typeface="ＭＳ Ｐゴシック" pitchFamily="50" charset="-128"/>
              </a:defRPr>
            </a:lvl2pPr>
            <a:lvl3pPr marL="1143000" indent="-228600" eaLnBrk="0" hangingPunct="0">
              <a:spcBef>
                <a:spcPct val="0"/>
              </a:spcBef>
              <a:defRPr kumimoji="1">
                <a:solidFill>
                  <a:schemeClr val="tx1"/>
                </a:solidFill>
                <a:latin typeface="Arial" charset="0"/>
                <a:ea typeface="ＭＳ Ｐゴシック" pitchFamily="50" charset="-128"/>
              </a:defRPr>
            </a:lvl3pPr>
            <a:lvl4pPr marL="1600200" indent="-228600" eaLnBrk="0" hangingPunct="0">
              <a:spcBef>
                <a:spcPct val="0"/>
              </a:spcBef>
              <a:defRPr kumimoji="1">
                <a:solidFill>
                  <a:schemeClr val="tx1"/>
                </a:solidFill>
                <a:latin typeface="Arial" charset="0"/>
                <a:ea typeface="ＭＳ Ｐゴシック" pitchFamily="50" charset="-128"/>
              </a:defRPr>
            </a:lvl4pPr>
            <a:lvl5pPr marL="2057400" indent="-228600" eaLnBrk="0" hangingPunct="0">
              <a:spcBef>
                <a:spcPct val="0"/>
              </a:spcBef>
              <a:defRPr kumimoji="1">
                <a:solidFill>
                  <a:schemeClr val="tx1"/>
                </a:solidFill>
                <a:latin typeface="Arial" charset="0"/>
                <a:ea typeface="ＭＳ Ｐゴシック" pitchFamily="50"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pitchFamily="50"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pitchFamily="50"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pitchFamily="50"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pitchFamily="50" charset="-128"/>
              </a:defRPr>
            </a:lvl9pPr>
          </a:lstStyle>
          <a:p>
            <a:pPr algn="ctr" eaLnBrk="1" hangingPunct="1">
              <a:defRPr/>
            </a:pPr>
            <a:r>
              <a:rPr lang="ja-JP" altLang="en-US" sz="1200" b="1" dirty="0" smtClean="0">
                <a:solidFill>
                  <a:schemeClr val="bg1"/>
                </a:solidFill>
                <a:latin typeface="ＭＳ Ｐゴシック" pitchFamily="50" charset="-128"/>
              </a:rPr>
              <a:t>特徴</a:t>
            </a:r>
          </a:p>
        </p:txBody>
      </p:sp>
      <p:sp>
        <p:nvSpPr>
          <p:cNvPr id="40963" name="タイトル 3"/>
          <p:cNvSpPr txBox="1">
            <a:spLocks/>
          </p:cNvSpPr>
          <p:nvPr/>
        </p:nvSpPr>
        <p:spPr bwMode="auto">
          <a:xfrm>
            <a:off x="4029075" y="27296"/>
            <a:ext cx="5000625" cy="6587722"/>
          </a:xfrm>
          <a:prstGeom prst="rect">
            <a:avLst/>
          </a:prstGeom>
          <a:noFill/>
          <a:ln w="22225" algn="ctr">
            <a:solidFill>
              <a:schemeClr val="accent2"/>
            </a:solidFill>
            <a:miter lim="800000"/>
            <a:headEnd/>
            <a:tailEnd/>
          </a:ln>
          <a:extLst>
            <a:ext uri="{909E8E84-426E-40DD-AFC4-6F175D3DCCD1}">
              <a14:hiddenFill xmlns="" xmlns:a14="http://schemas.microsoft.com/office/drawing/2010/main">
                <a:solidFill>
                  <a:srgbClr val="FFFFFF"/>
                </a:solidFill>
              </a14:hiddenFill>
            </a:ext>
          </a:extLst>
        </p:spPr>
        <p:txBody>
          <a:bodyPr/>
          <a:lstStyle>
            <a:lvl1pPr marL="171450" indent="-171450"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buFont typeface="Wingdings" pitchFamily="2" charset="2"/>
              <a:buChar char="u"/>
            </a:pPr>
            <a:endParaRPr lang="ja-JP" altLang="ja-JP" sz="900">
              <a:solidFill>
                <a:srgbClr val="000000"/>
              </a:solidFill>
              <a:latin typeface="Meiryo UI" pitchFamily="50" charset="-128"/>
              <a:ea typeface="Meiryo UI" pitchFamily="50" charset="-128"/>
              <a:cs typeface="Meiryo UI" pitchFamily="50" charset="-128"/>
            </a:endParaRPr>
          </a:p>
        </p:txBody>
      </p:sp>
      <p:sp>
        <p:nvSpPr>
          <p:cNvPr id="5125" name="タイトル 3"/>
          <p:cNvSpPr>
            <a:spLocks/>
          </p:cNvSpPr>
          <p:nvPr/>
        </p:nvSpPr>
        <p:spPr bwMode="auto">
          <a:xfrm>
            <a:off x="107950" y="30163"/>
            <a:ext cx="3816350" cy="3203575"/>
          </a:xfrm>
          <a:prstGeom prst="rect">
            <a:avLst/>
          </a:prstGeom>
          <a:noFill/>
          <a:ln w="22225" algn="ctr">
            <a:solidFill>
              <a:schemeClr val="accent2"/>
            </a:solidFill>
            <a:miter lim="800000"/>
            <a:headEnd/>
            <a:tailEnd/>
          </a:ln>
        </p:spPr>
        <p:txBody>
          <a:bodyPr lIns="108000" tIns="72000" rIns="108000" bIns="72000"/>
          <a:lstStyle/>
          <a:p>
            <a:pPr marL="85725" indent="-85725">
              <a:lnSpc>
                <a:spcPct val="40000"/>
              </a:lnSpc>
              <a:buFont typeface="Wingdings" pitchFamily="2" charset="2"/>
              <a:buNone/>
              <a:defRPr/>
            </a:pPr>
            <a:endParaRPr lang="en-US" altLang="ja-JP" sz="1000" dirty="0">
              <a:solidFill>
                <a:srgbClr val="000000"/>
              </a:solidFill>
              <a:latin typeface="HGP創英角ｺﾞｼｯｸUB" pitchFamily="50" charset="-128"/>
              <a:ea typeface="HGP創英角ｺﾞｼｯｸUB" pitchFamily="50" charset="-128"/>
            </a:endParaRPr>
          </a:p>
          <a:p>
            <a:pPr marL="85725" indent="-85725">
              <a:lnSpc>
                <a:spcPts val="1800"/>
              </a:lnSpc>
              <a:buFont typeface="Wingdings" pitchFamily="2" charset="2"/>
              <a:buNone/>
              <a:defRPr/>
            </a:pPr>
            <a:endParaRPr lang="en-US" altLang="ja-JP" sz="1000" dirty="0">
              <a:solidFill>
                <a:srgbClr val="000000"/>
              </a:solidFill>
              <a:latin typeface="HGP創英角ｺﾞｼｯｸUB" pitchFamily="50" charset="-128"/>
              <a:ea typeface="HGP創英角ｺﾞｼｯｸUB" pitchFamily="50" charset="-128"/>
            </a:endParaRPr>
          </a:p>
          <a:p>
            <a:pPr marL="144000" indent="-457200">
              <a:lnSpc>
                <a:spcPts val="1600"/>
              </a:lnSpc>
              <a:defRPr/>
            </a:pPr>
            <a:r>
              <a:rPr lang="ja-JP" altLang="en-US" sz="1300" dirty="0">
                <a:latin typeface="HGP創英角ｺﾞｼｯｸUB" pitchFamily="50" charset="-128"/>
                <a:ea typeface="HGP創英角ｺﾞｼｯｸUB" pitchFamily="50" charset="-128"/>
              </a:rPr>
              <a:t>○日本で最も高層の商業ビルであるあべのハルカス、天王寺公園、</a:t>
            </a:r>
            <a:r>
              <a:rPr lang="ja-JP" altLang="ja-JP" sz="1300" dirty="0">
                <a:latin typeface="HGP創英角ｺﾞｼｯｸUB" pitchFamily="50" charset="-128"/>
                <a:ea typeface="HGP創英角ｺﾞｼｯｸUB" pitchFamily="50" charset="-128"/>
              </a:rPr>
              <a:t>コリアタウンなど</a:t>
            </a:r>
            <a:r>
              <a:rPr lang="ja-JP" altLang="en-US" sz="1300" dirty="0">
                <a:latin typeface="HGP創英角ｺﾞｼｯｸUB" pitchFamily="50" charset="-128"/>
                <a:ea typeface="HGP創英角ｺﾞｼｯｸUB" pitchFamily="50" charset="-128"/>
              </a:rPr>
              <a:t>の</a:t>
            </a:r>
            <a:r>
              <a:rPr lang="ja-JP" altLang="ja-JP" sz="1300" dirty="0">
                <a:latin typeface="HGP創英角ｺﾞｼｯｸUB" pitchFamily="50" charset="-128"/>
                <a:ea typeface="HGP創英角ｺﾞｼｯｸUB" pitchFamily="50" charset="-128"/>
              </a:rPr>
              <a:t>集客施設が多い一方で、区内の住宅地の割合が高</a:t>
            </a:r>
            <a:r>
              <a:rPr lang="ja-JP" altLang="en-US" sz="1300" dirty="0">
                <a:latin typeface="HGP創英角ｺﾞｼｯｸUB" pitchFamily="50" charset="-128"/>
                <a:ea typeface="HGP創英角ｺﾞｼｯｸUB" pitchFamily="50" charset="-128"/>
              </a:rPr>
              <a:t>い商業</a:t>
            </a:r>
            <a:r>
              <a:rPr lang="ja-JP" altLang="ja-JP" sz="1300" dirty="0">
                <a:latin typeface="HGP創英角ｺﾞｼｯｸUB" pitchFamily="50" charset="-128"/>
                <a:ea typeface="HGP創英角ｺﾞｼｯｸUB" pitchFamily="50" charset="-128"/>
              </a:rPr>
              <a:t>・住宅エリア</a:t>
            </a:r>
          </a:p>
          <a:p>
            <a:pPr marL="144000" indent="-457200">
              <a:lnSpc>
                <a:spcPts val="1600"/>
              </a:lnSpc>
              <a:defRPr/>
            </a:pPr>
            <a:r>
              <a:rPr lang="ja-JP" altLang="en-US" sz="1300" dirty="0">
                <a:latin typeface="HGP創英角ｺﾞｼｯｸUB" pitchFamily="50" charset="-128"/>
                <a:ea typeface="HGP創英角ｺﾞｼｯｸUB" pitchFamily="50" charset="-128"/>
              </a:rPr>
              <a:t>○聖徳太子建立の寺として有名な四天王寺などの歴史的建造物を有するとともに、数多くの学校が立地する市内屈指の</a:t>
            </a:r>
            <a:r>
              <a:rPr lang="ja-JP" altLang="ja-JP" sz="1300" dirty="0">
                <a:latin typeface="HGP創英角ｺﾞｼｯｸUB" pitchFamily="50" charset="-128"/>
                <a:ea typeface="HGP創英角ｺﾞｼｯｸUB" pitchFamily="50" charset="-128"/>
              </a:rPr>
              <a:t>文教</a:t>
            </a:r>
            <a:r>
              <a:rPr lang="ja-JP" altLang="en-US" sz="1300" dirty="0">
                <a:latin typeface="HGP創英角ｺﾞｼｯｸUB" pitchFamily="50" charset="-128"/>
                <a:ea typeface="HGP創英角ｺﾞｼｯｸUB" pitchFamily="50" charset="-128"/>
              </a:rPr>
              <a:t>地区である</a:t>
            </a:r>
            <a:r>
              <a:rPr lang="ja-JP" altLang="ja-JP" sz="1100" dirty="0">
                <a:ea typeface="ＭＳ Ｐゴシック" pitchFamily="50" charset="-128"/>
              </a:rPr>
              <a:t>　</a:t>
            </a:r>
          </a:p>
          <a:p>
            <a:pPr marL="144000" indent="-457200">
              <a:lnSpc>
                <a:spcPts val="1600"/>
              </a:lnSpc>
              <a:defRPr/>
            </a:pPr>
            <a:r>
              <a:rPr lang="ja-JP" altLang="en-US" sz="1300" dirty="0">
                <a:latin typeface="HGP創英角ｺﾞｼｯｸUB" pitchFamily="50" charset="-128"/>
                <a:ea typeface="HGP創英角ｺﾞｼｯｸUB" pitchFamily="50" charset="-128"/>
              </a:rPr>
              <a:t>○民間活力により整備された天王寺公園エントランスエリア「てんしば」や、ナイト</a:t>
            </a:r>
            <a:r>
              <a:rPr lang="en-US" altLang="ja-JP" sz="1300" dirty="0">
                <a:latin typeface="HGP創英角ｺﾞｼｯｸUB" pitchFamily="50" charset="-128"/>
                <a:ea typeface="HGP創英角ｺﾞｼｯｸUB" pitchFamily="50" charset="-128"/>
              </a:rPr>
              <a:t>ZOO</a:t>
            </a:r>
            <a:r>
              <a:rPr lang="ja-JP" altLang="en-US" sz="1300" dirty="0">
                <a:latin typeface="HGP創英角ｺﾞｼｯｸUB" pitchFamily="50" charset="-128"/>
                <a:ea typeface="HGP創英角ｺﾞｼｯｸUB" pitchFamily="50" charset="-128"/>
              </a:rPr>
              <a:t>など新たな魅力づくりが進む天王寺動物園など、天王寺・阿倍野地区では都市魅力向上の取組みが進む。</a:t>
            </a:r>
            <a:endParaRPr lang="en-US" altLang="ja-JP" sz="1300" dirty="0">
              <a:latin typeface="HGP創英角ｺﾞｼｯｸUB" pitchFamily="50" charset="-128"/>
              <a:ea typeface="HGP創英角ｺﾞｼｯｸUB" pitchFamily="50" charset="-128"/>
            </a:endParaRPr>
          </a:p>
          <a:p>
            <a:pPr marL="144000" indent="-457200">
              <a:lnSpc>
                <a:spcPts val="1600"/>
              </a:lnSpc>
              <a:defRPr/>
            </a:pPr>
            <a:r>
              <a:rPr lang="ja-JP" altLang="en-US" sz="1300" dirty="0">
                <a:latin typeface="HGP創英角ｺﾞｼｯｸUB" pitchFamily="50" charset="-128"/>
                <a:ea typeface="HGP創英角ｺﾞｼｯｸUB" pitchFamily="50" charset="-128"/>
              </a:rPr>
              <a:t>　 一方、生野地区は、市内随一の製造業事業所を有するものづくりの集積地である</a:t>
            </a:r>
            <a:endParaRPr lang="en-US" altLang="ja-JP" sz="1300" dirty="0">
              <a:latin typeface="HGP創英角ｺﾞｼｯｸUB" pitchFamily="50" charset="-128"/>
              <a:ea typeface="HGP創英角ｺﾞｼｯｸUB" pitchFamily="50" charset="-128"/>
            </a:endParaRPr>
          </a:p>
        </p:txBody>
      </p:sp>
      <p:sp>
        <p:nvSpPr>
          <p:cNvPr id="40965" name="テキスト ボックス 24"/>
          <p:cNvSpPr txBox="1">
            <a:spLocks noChangeArrowheads="1"/>
          </p:cNvSpPr>
          <p:nvPr/>
        </p:nvSpPr>
        <p:spPr bwMode="gray">
          <a:xfrm>
            <a:off x="4102100" y="73025"/>
            <a:ext cx="1692275" cy="215900"/>
          </a:xfrm>
          <a:prstGeom prst="rect">
            <a:avLst/>
          </a:prstGeom>
          <a:solidFill>
            <a:srgbClr val="953735"/>
          </a:solidFill>
          <a:ln w="22225">
            <a:solidFill>
              <a:srgbClr val="953735"/>
            </a:solidFill>
            <a:miter lim="800000"/>
            <a:headEnd/>
            <a:tailEnd/>
          </a:ln>
        </p:spPr>
        <p:txBody>
          <a:bodyPr lIns="0" tIns="0" rIns="0" bIns="0" anchor="ct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algn="ctr" eaLnBrk="1" hangingPunct="1"/>
            <a:r>
              <a:rPr lang="ja-JP" altLang="en-US" sz="1200" b="1">
                <a:solidFill>
                  <a:schemeClr val="bg1"/>
                </a:solidFill>
                <a:latin typeface="ＭＳ Ｐゴシック" charset="-128"/>
              </a:rPr>
              <a:t>鉄道、地域特性</a:t>
            </a:r>
          </a:p>
        </p:txBody>
      </p:sp>
      <p:sp>
        <p:nvSpPr>
          <p:cNvPr id="83" name="テキスト ボックス 24"/>
          <p:cNvSpPr txBox="1"/>
          <p:nvPr/>
        </p:nvSpPr>
        <p:spPr bwMode="gray">
          <a:xfrm>
            <a:off x="179388" y="3405188"/>
            <a:ext cx="1439862" cy="215900"/>
          </a:xfrm>
          <a:prstGeom prst="rect">
            <a:avLst/>
          </a:prstGeom>
          <a:solidFill>
            <a:schemeClr val="accent2">
              <a:lumMod val="75000"/>
            </a:schemeClr>
          </a:solidFill>
          <a:ln w="22225">
            <a:solidFill>
              <a:schemeClr val="accent2">
                <a:lumMod val="75000"/>
              </a:schemeClr>
            </a:solidFill>
          </a:ln>
        </p:spPr>
        <p:txBody>
          <a:bodyPr lIns="0" tIns="0" rIns="0" bIns="0" anchor="ctr">
            <a:spAutoFit/>
          </a:bodyPr>
          <a:lstStyle>
            <a:lvl1pPr eaLnBrk="0" hangingPunct="0">
              <a:spcBef>
                <a:spcPct val="0"/>
              </a:spcBef>
              <a:defRPr kumimoji="1">
                <a:solidFill>
                  <a:schemeClr val="tx1"/>
                </a:solidFill>
                <a:latin typeface="Arial" charset="0"/>
                <a:ea typeface="ＭＳ Ｐゴシック" pitchFamily="50" charset="-128"/>
              </a:defRPr>
            </a:lvl1pPr>
            <a:lvl2pPr marL="742950" indent="-285750" eaLnBrk="0" hangingPunct="0">
              <a:spcBef>
                <a:spcPct val="0"/>
              </a:spcBef>
              <a:defRPr kumimoji="1">
                <a:solidFill>
                  <a:schemeClr val="tx1"/>
                </a:solidFill>
                <a:latin typeface="Arial" charset="0"/>
                <a:ea typeface="ＭＳ Ｐゴシック" pitchFamily="50" charset="-128"/>
              </a:defRPr>
            </a:lvl2pPr>
            <a:lvl3pPr marL="1143000" indent="-228600" eaLnBrk="0" hangingPunct="0">
              <a:spcBef>
                <a:spcPct val="0"/>
              </a:spcBef>
              <a:defRPr kumimoji="1">
                <a:solidFill>
                  <a:schemeClr val="tx1"/>
                </a:solidFill>
                <a:latin typeface="Arial" charset="0"/>
                <a:ea typeface="ＭＳ Ｐゴシック" pitchFamily="50" charset="-128"/>
              </a:defRPr>
            </a:lvl3pPr>
            <a:lvl4pPr marL="1600200" indent="-228600" eaLnBrk="0" hangingPunct="0">
              <a:spcBef>
                <a:spcPct val="0"/>
              </a:spcBef>
              <a:defRPr kumimoji="1">
                <a:solidFill>
                  <a:schemeClr val="tx1"/>
                </a:solidFill>
                <a:latin typeface="Arial" charset="0"/>
                <a:ea typeface="ＭＳ Ｐゴシック" pitchFamily="50" charset="-128"/>
              </a:defRPr>
            </a:lvl4pPr>
            <a:lvl5pPr marL="2057400" indent="-228600" eaLnBrk="0" hangingPunct="0">
              <a:spcBef>
                <a:spcPct val="0"/>
              </a:spcBef>
              <a:defRPr kumimoji="1">
                <a:solidFill>
                  <a:schemeClr val="tx1"/>
                </a:solidFill>
                <a:latin typeface="Arial" charset="0"/>
                <a:ea typeface="ＭＳ Ｐゴシック" pitchFamily="50"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pitchFamily="50"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pitchFamily="50"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pitchFamily="50"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pitchFamily="50" charset="-128"/>
              </a:defRPr>
            </a:lvl9pPr>
          </a:lstStyle>
          <a:p>
            <a:pPr algn="ctr" eaLnBrk="1" hangingPunct="1">
              <a:defRPr/>
            </a:pPr>
            <a:r>
              <a:rPr lang="ja-JP" altLang="en-US" sz="1200" b="1" dirty="0" smtClean="0">
                <a:solidFill>
                  <a:schemeClr val="bg1"/>
                </a:solidFill>
                <a:latin typeface="ＭＳ Ｐゴシック" pitchFamily="50" charset="-128"/>
              </a:rPr>
              <a:t>状況</a:t>
            </a:r>
          </a:p>
        </p:txBody>
      </p:sp>
      <p:sp>
        <p:nvSpPr>
          <p:cNvPr id="6152" name="タイトル 3"/>
          <p:cNvSpPr>
            <a:spLocks/>
          </p:cNvSpPr>
          <p:nvPr/>
        </p:nvSpPr>
        <p:spPr bwMode="auto">
          <a:xfrm>
            <a:off x="107950" y="3357563"/>
            <a:ext cx="3816350" cy="3261601"/>
          </a:xfrm>
          <a:prstGeom prst="rect">
            <a:avLst/>
          </a:prstGeom>
          <a:noFill/>
          <a:ln w="22225" algn="ctr">
            <a:solidFill>
              <a:schemeClr val="accent2"/>
            </a:solidFill>
            <a:miter lim="800000"/>
            <a:headEnd/>
            <a:tailEnd/>
          </a:ln>
        </p:spPr>
        <p:txBody>
          <a:bodyPr lIns="108000" tIns="72000" rIns="108000" bIns="72000"/>
          <a:lstStyle/>
          <a:p>
            <a:pPr marL="85725" indent="-85725">
              <a:lnSpc>
                <a:spcPct val="40000"/>
              </a:lnSpc>
              <a:buFont typeface="Wingdings" pitchFamily="2" charset="2"/>
              <a:buNone/>
              <a:defRPr/>
            </a:pPr>
            <a:r>
              <a:rPr lang="ja-JP" altLang="en-US" sz="1000" dirty="0">
                <a:solidFill>
                  <a:srgbClr val="000000"/>
                </a:solidFill>
                <a:latin typeface="HGP創英角ｺﾞｼｯｸUB" pitchFamily="50" charset="-128"/>
                <a:ea typeface="HGP創英角ｺﾞｼｯｸUB" pitchFamily="50" charset="-128"/>
              </a:rPr>
              <a:t>　　　　　　　　　　　　</a:t>
            </a:r>
          </a:p>
          <a:p>
            <a:pPr marL="85725" indent="-85725">
              <a:buFont typeface="Wingdings" pitchFamily="2" charset="2"/>
              <a:buNone/>
              <a:defRPr/>
            </a:pPr>
            <a:r>
              <a:rPr lang="ja-JP" altLang="en-US" sz="1000" dirty="0">
                <a:solidFill>
                  <a:srgbClr val="000000"/>
                </a:solidFill>
                <a:latin typeface="HGP創英角ｺﾞｼｯｸUB" pitchFamily="50" charset="-128"/>
                <a:ea typeface="HGP創英角ｺﾞｼｯｸUB" pitchFamily="50" charset="-128"/>
              </a:rPr>
              <a:t>　　　　　　　　　　　　　　</a:t>
            </a:r>
            <a:endParaRPr lang="ja-JP" altLang="en-US" sz="800" dirty="0">
              <a:solidFill>
                <a:srgbClr val="000000"/>
              </a:solidFill>
              <a:latin typeface="HGP創英角ｺﾞｼｯｸUB" pitchFamily="50" charset="-128"/>
              <a:ea typeface="HGP創英角ｺﾞｼｯｸUB" pitchFamily="50" charset="-128"/>
            </a:endParaRPr>
          </a:p>
          <a:p>
            <a:pPr marL="144000" indent="-457200" eaLnBrk="0" hangingPunct="0">
              <a:defRPr/>
            </a:pPr>
            <a:r>
              <a:rPr lang="en-US" altLang="ja-JP" sz="1100" dirty="0">
                <a:solidFill>
                  <a:srgbClr val="000000"/>
                </a:solidFill>
                <a:latin typeface="ＭＳ Ｐゴシック" pitchFamily="50" charset="-128"/>
                <a:ea typeface="ＭＳ Ｐゴシック" pitchFamily="50" charset="-128"/>
                <a:cs typeface="Times New Roman" pitchFamily="18" charset="0"/>
              </a:rPr>
              <a:t>【</a:t>
            </a:r>
            <a:r>
              <a:rPr lang="ja-JP" altLang="en-US" sz="1100" dirty="0">
                <a:solidFill>
                  <a:srgbClr val="000000"/>
                </a:solidFill>
                <a:latin typeface="ＭＳ Ｐゴシック" pitchFamily="50" charset="-128"/>
                <a:ea typeface="ＭＳ Ｐゴシック" pitchFamily="50" charset="-128"/>
                <a:cs typeface="Times New Roman" pitchFamily="18" charset="0"/>
              </a:rPr>
              <a:t>人口</a:t>
            </a:r>
            <a:r>
              <a:rPr lang="en-US" altLang="ja-JP" sz="1100" dirty="0">
                <a:solidFill>
                  <a:srgbClr val="000000"/>
                </a:solidFill>
                <a:latin typeface="ＭＳ Ｐゴシック" pitchFamily="50" charset="-128"/>
                <a:ea typeface="ＭＳ Ｐゴシック" pitchFamily="50" charset="-128"/>
                <a:cs typeface="Times New Roman" pitchFamily="18" charset="0"/>
              </a:rPr>
              <a:t>】</a:t>
            </a:r>
          </a:p>
          <a:p>
            <a:pPr marL="144000" indent="-457200" eaLnBrk="0" hangingPunct="0">
              <a:defRPr/>
            </a:pPr>
            <a:r>
              <a:rPr lang="ja-JP" altLang="en-US" sz="1100" dirty="0">
                <a:solidFill>
                  <a:srgbClr val="000000"/>
                </a:solidFill>
                <a:latin typeface="ＭＳ Ｐゴシック" pitchFamily="50" charset="-128"/>
                <a:ea typeface="ＭＳ Ｐゴシック" pitchFamily="50" charset="-128"/>
                <a:cs typeface="Times New Roman" pitchFamily="18" charset="0"/>
              </a:rPr>
              <a:t>○平成</a:t>
            </a:r>
            <a:r>
              <a:rPr lang="en-US" altLang="ja-JP" sz="1100" dirty="0">
                <a:solidFill>
                  <a:srgbClr val="000000"/>
                </a:solidFill>
                <a:latin typeface="ＭＳ Ｐゴシック" pitchFamily="50" charset="-128"/>
                <a:ea typeface="ＭＳ Ｐゴシック" pitchFamily="50" charset="-128"/>
                <a:cs typeface="Times New Roman" pitchFamily="18" charset="0"/>
              </a:rPr>
              <a:t>27</a:t>
            </a:r>
            <a:r>
              <a:rPr lang="ja-JP" altLang="en-US" sz="1100" dirty="0">
                <a:solidFill>
                  <a:srgbClr val="000000"/>
                </a:solidFill>
                <a:latin typeface="ＭＳ Ｐゴシック" pitchFamily="50" charset="-128"/>
                <a:ea typeface="ＭＳ Ｐゴシック" pitchFamily="50" charset="-128"/>
                <a:cs typeface="Times New Roman" pitchFamily="18" charset="0"/>
              </a:rPr>
              <a:t>年の人口は</a:t>
            </a:r>
            <a:r>
              <a:rPr lang="en-US" altLang="ja-JP" sz="1100" dirty="0">
                <a:solidFill>
                  <a:srgbClr val="000000"/>
                </a:solidFill>
                <a:latin typeface="ＭＳ Ｐゴシック" pitchFamily="50" charset="-128"/>
                <a:ea typeface="ＭＳ Ｐゴシック" pitchFamily="50" charset="-128"/>
                <a:cs typeface="Times New Roman" pitchFamily="18" charset="0"/>
              </a:rPr>
              <a:t>313,522</a:t>
            </a:r>
            <a:r>
              <a:rPr lang="ja-JP" altLang="en-US" sz="1100" dirty="0">
                <a:solidFill>
                  <a:srgbClr val="000000"/>
                </a:solidFill>
                <a:latin typeface="ＭＳ Ｐゴシック" pitchFamily="50" charset="-128"/>
                <a:ea typeface="ＭＳ Ｐゴシック" pitchFamily="50" charset="-128"/>
                <a:cs typeface="Times New Roman" pitchFamily="18" charset="0"/>
              </a:rPr>
              <a:t>人で</a:t>
            </a:r>
            <a:r>
              <a:rPr lang="ja-JP" altLang="ja-JP" sz="1100" dirty="0">
                <a:solidFill>
                  <a:srgbClr val="000000"/>
                </a:solidFill>
                <a:latin typeface="ＭＳ Ｐゴシック" charset="-128"/>
              </a:rPr>
              <a:t>人口推移を見ると</a:t>
            </a:r>
            <a:r>
              <a:rPr lang="ja-JP" altLang="en-US" sz="1100" dirty="0">
                <a:solidFill>
                  <a:srgbClr val="000000"/>
                </a:solidFill>
                <a:latin typeface="ＭＳ Ｐゴシック" pitchFamily="50" charset="-128"/>
                <a:ea typeface="ＭＳ Ｐゴシック" pitchFamily="50" charset="-128"/>
                <a:cs typeface="Times New Roman" pitchFamily="18" charset="0"/>
              </a:rPr>
              <a:t>増加傾向</a:t>
            </a:r>
            <a:endParaRPr lang="en-US" altLang="ja-JP" sz="1100" dirty="0">
              <a:solidFill>
                <a:srgbClr val="000000"/>
              </a:solidFill>
              <a:latin typeface="ＭＳ Ｐゴシック" pitchFamily="50" charset="-128"/>
              <a:ea typeface="ＭＳ Ｐゴシック" pitchFamily="50" charset="-128"/>
              <a:cs typeface="Times New Roman" pitchFamily="18" charset="0"/>
            </a:endParaRPr>
          </a:p>
          <a:p>
            <a:pPr marL="144000" indent="-457200" eaLnBrk="0" hangingPunct="0">
              <a:defRPr/>
            </a:pPr>
            <a:r>
              <a:rPr lang="ja-JP" altLang="en-US" sz="1100" dirty="0">
                <a:solidFill>
                  <a:srgbClr val="000000"/>
                </a:solidFill>
                <a:latin typeface="ＭＳ Ｐゴシック" pitchFamily="50" charset="-128"/>
                <a:ea typeface="ＭＳ Ｐゴシック" pitchFamily="50" charset="-128"/>
                <a:cs typeface="Times New Roman" pitchFamily="18" charset="0"/>
              </a:rPr>
              <a:t>○平成</a:t>
            </a:r>
            <a:r>
              <a:rPr lang="en-US" altLang="ja-JP" sz="1100" dirty="0">
                <a:solidFill>
                  <a:srgbClr val="000000"/>
                </a:solidFill>
                <a:latin typeface="ＭＳ Ｐゴシック" pitchFamily="50" charset="-128"/>
                <a:ea typeface="ＭＳ Ｐゴシック" pitchFamily="50" charset="-128"/>
                <a:cs typeface="Times New Roman" pitchFamily="18" charset="0"/>
              </a:rPr>
              <a:t>47</a:t>
            </a:r>
            <a:r>
              <a:rPr lang="ja-JP" altLang="en-US" sz="1100" dirty="0">
                <a:solidFill>
                  <a:srgbClr val="000000"/>
                </a:solidFill>
                <a:latin typeface="ＭＳ Ｐゴシック" pitchFamily="50" charset="-128"/>
                <a:ea typeface="ＭＳ Ｐゴシック" pitchFamily="50" charset="-128"/>
                <a:cs typeface="Times New Roman" pitchFamily="18" charset="0"/>
              </a:rPr>
              <a:t>年の将来推計人口は</a:t>
            </a:r>
            <a:r>
              <a:rPr lang="en-US" altLang="ja-JP" sz="1100" dirty="0">
                <a:solidFill>
                  <a:srgbClr val="000000"/>
                </a:solidFill>
                <a:latin typeface="ＭＳ Ｐゴシック" pitchFamily="50" charset="-128"/>
                <a:ea typeface="ＭＳ Ｐゴシック" pitchFamily="50" charset="-128"/>
                <a:cs typeface="Times New Roman" pitchFamily="18" charset="0"/>
              </a:rPr>
              <a:t>280,490</a:t>
            </a:r>
            <a:r>
              <a:rPr lang="ja-JP" altLang="en-US" sz="1100" dirty="0">
                <a:solidFill>
                  <a:srgbClr val="000000"/>
                </a:solidFill>
                <a:latin typeface="ＭＳ Ｐゴシック" pitchFamily="50" charset="-128"/>
                <a:ea typeface="ＭＳ Ｐゴシック" pitchFamily="50" charset="-128"/>
                <a:cs typeface="Times New Roman" pitchFamily="18" charset="0"/>
              </a:rPr>
              <a:t>人で今後は減少傾向と予測される</a:t>
            </a:r>
            <a:endParaRPr lang="en-US" altLang="ja-JP" sz="1100" dirty="0">
              <a:solidFill>
                <a:srgbClr val="000000"/>
              </a:solidFill>
              <a:latin typeface="ＭＳ Ｐゴシック" pitchFamily="50" charset="-128"/>
              <a:ea typeface="ＭＳ Ｐゴシック" pitchFamily="50" charset="-128"/>
              <a:cs typeface="Times New Roman" pitchFamily="18" charset="0"/>
            </a:endParaRPr>
          </a:p>
          <a:p>
            <a:pPr marL="144000" indent="-457200" eaLnBrk="0" hangingPunct="0">
              <a:defRPr/>
            </a:pPr>
            <a:r>
              <a:rPr lang="en-US" altLang="ja-JP" sz="1100" dirty="0">
                <a:solidFill>
                  <a:srgbClr val="000000"/>
                </a:solidFill>
                <a:latin typeface="ＭＳ Ｐゴシック" pitchFamily="50" charset="-128"/>
                <a:ea typeface="ＭＳ Ｐゴシック" pitchFamily="50" charset="-128"/>
                <a:cs typeface="Times New Roman" pitchFamily="18" charset="0"/>
              </a:rPr>
              <a:t>【</a:t>
            </a:r>
            <a:r>
              <a:rPr lang="ja-JP" altLang="en-US" sz="1100" dirty="0">
                <a:solidFill>
                  <a:srgbClr val="000000"/>
                </a:solidFill>
                <a:latin typeface="ＭＳ Ｐゴシック" pitchFamily="50" charset="-128"/>
                <a:ea typeface="ＭＳ Ｐゴシック" pitchFamily="50" charset="-128"/>
                <a:cs typeface="Times New Roman" pitchFamily="18" charset="0"/>
              </a:rPr>
              <a:t>産業</a:t>
            </a:r>
            <a:r>
              <a:rPr lang="en-US" altLang="ja-JP" sz="1100" dirty="0">
                <a:solidFill>
                  <a:srgbClr val="000000"/>
                </a:solidFill>
                <a:latin typeface="ＭＳ Ｐゴシック" pitchFamily="50" charset="-128"/>
                <a:ea typeface="ＭＳ Ｐゴシック" pitchFamily="50" charset="-128"/>
                <a:cs typeface="Times New Roman" pitchFamily="18" charset="0"/>
              </a:rPr>
              <a:t>】</a:t>
            </a:r>
          </a:p>
          <a:p>
            <a:pPr marL="144000" indent="-457200" eaLnBrk="0" hangingPunct="0">
              <a:defRPr/>
            </a:pPr>
            <a:r>
              <a:rPr lang="ja-JP" altLang="en-US" sz="1100" dirty="0">
                <a:solidFill>
                  <a:srgbClr val="000000"/>
                </a:solidFill>
                <a:latin typeface="ＭＳ Ｐゴシック" pitchFamily="50" charset="-128"/>
                <a:ea typeface="ＭＳ Ｐゴシック" pitchFamily="50" charset="-128"/>
                <a:cs typeface="Times New Roman" pitchFamily="18" charset="0"/>
              </a:rPr>
              <a:t>○全産業の総生産は</a:t>
            </a:r>
            <a:r>
              <a:rPr lang="en-US" altLang="ja-JP" sz="1100" dirty="0">
                <a:solidFill>
                  <a:srgbClr val="000000"/>
                </a:solidFill>
                <a:latin typeface="ＭＳ Ｐゴシック" pitchFamily="50" charset="-128"/>
                <a:ea typeface="ＭＳ Ｐゴシック" pitchFamily="50" charset="-128"/>
                <a:cs typeface="Times New Roman" pitchFamily="18" charset="0"/>
              </a:rPr>
              <a:t>7,471</a:t>
            </a:r>
            <a:r>
              <a:rPr lang="ja-JP" altLang="en-US" sz="1100" dirty="0">
                <a:solidFill>
                  <a:srgbClr val="000000"/>
                </a:solidFill>
                <a:latin typeface="ＭＳ Ｐゴシック" pitchFamily="50" charset="-128"/>
                <a:ea typeface="ＭＳ Ｐゴシック" pitchFamily="50" charset="-128"/>
                <a:cs typeface="Times New Roman" pitchFamily="18" charset="0"/>
              </a:rPr>
              <a:t>億円</a:t>
            </a:r>
            <a:endParaRPr lang="en-US" altLang="ja-JP" sz="1100" dirty="0">
              <a:solidFill>
                <a:srgbClr val="000000"/>
              </a:solidFill>
              <a:latin typeface="ＭＳ Ｐゴシック" pitchFamily="50" charset="-128"/>
              <a:ea typeface="ＭＳ Ｐゴシック" pitchFamily="50" charset="-128"/>
              <a:cs typeface="Times New Roman" pitchFamily="18" charset="0"/>
            </a:endParaRPr>
          </a:p>
          <a:p>
            <a:pPr marL="144000" indent="-457200" eaLnBrk="0" hangingPunct="0">
              <a:defRPr/>
            </a:pPr>
            <a:r>
              <a:rPr lang="ja-JP" altLang="en-US" sz="1100" dirty="0">
                <a:solidFill>
                  <a:srgbClr val="000000"/>
                </a:solidFill>
                <a:latin typeface="ＭＳ Ｐゴシック" pitchFamily="50" charset="-128"/>
                <a:ea typeface="ＭＳ Ｐゴシック" pitchFamily="50" charset="-128"/>
                <a:cs typeface="Times New Roman" pitchFamily="18" charset="0"/>
              </a:rPr>
              <a:t>○工業の出荷額は</a:t>
            </a:r>
            <a:r>
              <a:rPr lang="en-US" altLang="ja-JP" sz="1100" dirty="0">
                <a:solidFill>
                  <a:srgbClr val="000000"/>
                </a:solidFill>
                <a:latin typeface="ＭＳ Ｐゴシック" pitchFamily="50" charset="-128"/>
                <a:ea typeface="ＭＳ Ｐゴシック" pitchFamily="50" charset="-128"/>
                <a:cs typeface="Times New Roman" pitchFamily="18" charset="0"/>
              </a:rPr>
              <a:t>2,291</a:t>
            </a:r>
            <a:r>
              <a:rPr lang="ja-JP" altLang="en-US" sz="1100" dirty="0">
                <a:solidFill>
                  <a:srgbClr val="000000"/>
                </a:solidFill>
                <a:latin typeface="ＭＳ Ｐゴシック" pitchFamily="50" charset="-128"/>
                <a:ea typeface="ＭＳ Ｐゴシック" pitchFamily="50" charset="-128"/>
                <a:cs typeface="Times New Roman" pitchFamily="18" charset="0"/>
              </a:rPr>
              <a:t>億円となっており、総合区</a:t>
            </a:r>
            <a:r>
              <a:rPr lang="en-US" altLang="ja-JP" sz="1100" dirty="0">
                <a:solidFill>
                  <a:srgbClr val="000000"/>
                </a:solidFill>
                <a:latin typeface="ＭＳ Ｐゴシック" pitchFamily="50" charset="-128"/>
                <a:ea typeface="ＭＳ Ｐゴシック" pitchFamily="50" charset="-128"/>
                <a:cs typeface="Times New Roman" pitchFamily="18" charset="0"/>
              </a:rPr>
              <a:t>(8</a:t>
            </a:r>
            <a:r>
              <a:rPr lang="ja-JP" altLang="en-US" sz="1100" dirty="0">
                <a:solidFill>
                  <a:srgbClr val="000000"/>
                </a:solidFill>
                <a:latin typeface="ＭＳ Ｐゴシック" pitchFamily="50" charset="-128"/>
                <a:ea typeface="ＭＳ Ｐゴシック" pitchFamily="50" charset="-128"/>
                <a:cs typeface="Times New Roman" pitchFamily="18" charset="0"/>
              </a:rPr>
              <a:t>区</a:t>
            </a:r>
            <a:r>
              <a:rPr lang="en-US" altLang="ja-JP" sz="1100" dirty="0">
                <a:solidFill>
                  <a:srgbClr val="000000"/>
                </a:solidFill>
                <a:latin typeface="ＭＳ Ｐゴシック" pitchFamily="50" charset="-128"/>
                <a:ea typeface="ＭＳ Ｐゴシック" pitchFamily="50" charset="-128"/>
                <a:cs typeface="Times New Roman" pitchFamily="18" charset="0"/>
              </a:rPr>
              <a:t>)</a:t>
            </a:r>
            <a:r>
              <a:rPr lang="ja-JP" altLang="en-US" sz="1100" dirty="0">
                <a:solidFill>
                  <a:srgbClr val="000000"/>
                </a:solidFill>
                <a:latin typeface="ＭＳ Ｐゴシック" pitchFamily="50" charset="-128"/>
                <a:ea typeface="ＭＳ Ｐゴシック" pitchFamily="50" charset="-128"/>
                <a:cs typeface="Times New Roman" pitchFamily="18" charset="0"/>
              </a:rPr>
              <a:t>平均の</a:t>
            </a:r>
            <a:r>
              <a:rPr lang="en-US" altLang="ja-JP" sz="1100" dirty="0">
                <a:solidFill>
                  <a:srgbClr val="000000"/>
                </a:solidFill>
                <a:latin typeface="ＭＳ Ｐゴシック" pitchFamily="50" charset="-128"/>
                <a:ea typeface="ＭＳ Ｐゴシック" pitchFamily="50" charset="-128"/>
                <a:cs typeface="Times New Roman" pitchFamily="18" charset="0"/>
              </a:rPr>
              <a:t>4,544</a:t>
            </a:r>
            <a:r>
              <a:rPr lang="ja-JP" altLang="en-US" sz="1100" dirty="0">
                <a:solidFill>
                  <a:srgbClr val="000000"/>
                </a:solidFill>
                <a:latin typeface="ＭＳ Ｐゴシック" pitchFamily="50" charset="-128"/>
                <a:ea typeface="ＭＳ Ｐゴシック" pitchFamily="50" charset="-128"/>
                <a:cs typeface="Times New Roman" pitchFamily="18" charset="0"/>
              </a:rPr>
              <a:t>億円を下回っている </a:t>
            </a:r>
            <a:endParaRPr lang="en-US" altLang="ja-JP" sz="1100" dirty="0">
              <a:solidFill>
                <a:srgbClr val="000000"/>
              </a:solidFill>
              <a:latin typeface="ＭＳ Ｐゴシック" pitchFamily="50" charset="-128"/>
              <a:ea typeface="ＭＳ Ｐゴシック" pitchFamily="50" charset="-128"/>
              <a:cs typeface="Times New Roman" pitchFamily="18" charset="0"/>
            </a:endParaRPr>
          </a:p>
          <a:p>
            <a:pPr marL="144000" indent="-457200" eaLnBrk="0" hangingPunct="0">
              <a:defRPr/>
            </a:pPr>
            <a:r>
              <a:rPr lang="en-US" altLang="ja-JP" sz="1100" dirty="0">
                <a:solidFill>
                  <a:srgbClr val="000000"/>
                </a:solidFill>
                <a:latin typeface="ＭＳ Ｐゴシック" pitchFamily="50" charset="-128"/>
                <a:ea typeface="ＭＳ Ｐゴシック" pitchFamily="50" charset="-128"/>
                <a:cs typeface="Times New Roman" pitchFamily="18" charset="0"/>
              </a:rPr>
              <a:t>【</a:t>
            </a:r>
            <a:r>
              <a:rPr lang="ja-JP" altLang="en-US" sz="1100" dirty="0">
                <a:solidFill>
                  <a:srgbClr val="000000"/>
                </a:solidFill>
                <a:latin typeface="ＭＳ Ｐゴシック" pitchFamily="50" charset="-128"/>
                <a:ea typeface="ＭＳ Ｐゴシック" pitchFamily="50" charset="-128"/>
                <a:cs typeface="Times New Roman" pitchFamily="18" charset="0"/>
              </a:rPr>
              <a:t>まち・暮らし</a:t>
            </a:r>
            <a:r>
              <a:rPr lang="en-US" altLang="ja-JP" sz="1100" dirty="0">
                <a:solidFill>
                  <a:srgbClr val="000000"/>
                </a:solidFill>
                <a:latin typeface="ＭＳ Ｐゴシック" pitchFamily="50" charset="-128"/>
                <a:ea typeface="ＭＳ Ｐゴシック" pitchFamily="50" charset="-128"/>
                <a:cs typeface="Times New Roman" pitchFamily="18" charset="0"/>
              </a:rPr>
              <a:t>】</a:t>
            </a:r>
          </a:p>
          <a:p>
            <a:pPr marL="144000" indent="-457200" eaLnBrk="0" hangingPunct="0">
              <a:defRPr/>
            </a:pPr>
            <a:r>
              <a:rPr lang="ja-JP" altLang="en-US" sz="1100" dirty="0">
                <a:solidFill>
                  <a:srgbClr val="000000"/>
                </a:solidFill>
                <a:latin typeface="ＭＳ Ｐゴシック" pitchFamily="50" charset="-128"/>
                <a:ea typeface="ＭＳ Ｐゴシック" pitchFamily="50" charset="-128"/>
                <a:cs typeface="Times New Roman" pitchFamily="18" charset="0"/>
              </a:rPr>
              <a:t>○建物用途の割合は住宅が</a:t>
            </a:r>
            <a:r>
              <a:rPr lang="en-US" altLang="ja-JP" sz="1100" dirty="0">
                <a:solidFill>
                  <a:srgbClr val="000000"/>
                </a:solidFill>
                <a:latin typeface="ＭＳ Ｐゴシック" pitchFamily="50" charset="-128"/>
                <a:ea typeface="ＭＳ Ｐゴシック" pitchFamily="50" charset="-128"/>
                <a:cs typeface="Times New Roman" pitchFamily="18" charset="0"/>
              </a:rPr>
              <a:t>50.1</a:t>
            </a:r>
            <a:r>
              <a:rPr lang="ja-JP" altLang="en-US" sz="1100" dirty="0">
                <a:solidFill>
                  <a:srgbClr val="000000"/>
                </a:solidFill>
                <a:latin typeface="ＭＳ Ｐゴシック" pitchFamily="50" charset="-128"/>
                <a:ea typeface="ＭＳ Ｐゴシック" pitchFamily="50" charset="-128"/>
                <a:cs typeface="Times New Roman" pitchFamily="18" charset="0"/>
              </a:rPr>
              <a:t>％と半数を占めている</a:t>
            </a:r>
            <a:endParaRPr lang="en-US" altLang="ja-JP" sz="1100" dirty="0">
              <a:solidFill>
                <a:srgbClr val="000000"/>
              </a:solidFill>
              <a:latin typeface="ＭＳ Ｐゴシック" pitchFamily="50" charset="-128"/>
              <a:ea typeface="ＭＳ Ｐゴシック" pitchFamily="50" charset="-128"/>
              <a:cs typeface="Times New Roman" pitchFamily="18" charset="0"/>
            </a:endParaRPr>
          </a:p>
          <a:p>
            <a:pPr marL="144000" indent="-457200" eaLnBrk="0" hangingPunct="0">
              <a:defRPr/>
            </a:pPr>
            <a:r>
              <a:rPr lang="ja-JP" altLang="ja-JP" sz="1100" dirty="0">
                <a:latin typeface="ＭＳ Ｐゴシック" pitchFamily="50" charset="-128"/>
                <a:ea typeface="ＭＳ Ｐゴシック" pitchFamily="50" charset="-128"/>
              </a:rPr>
              <a:t>○区域内には鉄道駅が</a:t>
            </a:r>
            <a:r>
              <a:rPr lang="en-US" altLang="ja-JP" sz="1100" dirty="0">
                <a:latin typeface="ＭＳ Ｐゴシック" pitchFamily="50" charset="-128"/>
                <a:ea typeface="ＭＳ Ｐゴシック" pitchFamily="50" charset="-128"/>
              </a:rPr>
              <a:t>36</a:t>
            </a:r>
            <a:r>
              <a:rPr lang="ja-JP" altLang="ja-JP" sz="1100" dirty="0">
                <a:latin typeface="ＭＳ Ｐゴシック" pitchFamily="50" charset="-128"/>
                <a:ea typeface="ＭＳ Ｐゴシック" pitchFamily="50" charset="-128"/>
              </a:rPr>
              <a:t>駅設置されており、１ｋ㎡あたりの鉄道駅数は</a:t>
            </a:r>
            <a:r>
              <a:rPr lang="en-US" altLang="ja-JP" sz="1100" dirty="0">
                <a:latin typeface="ＭＳ Ｐゴシック" pitchFamily="50" charset="-128"/>
                <a:ea typeface="ＭＳ Ｐゴシック" pitchFamily="50" charset="-128"/>
              </a:rPr>
              <a:t>1.9</a:t>
            </a:r>
            <a:r>
              <a:rPr lang="ja-JP" altLang="ja-JP" sz="1100" dirty="0">
                <a:latin typeface="ＭＳ Ｐゴシック" pitchFamily="50" charset="-128"/>
                <a:ea typeface="ＭＳ Ｐゴシック" pitchFamily="50" charset="-128"/>
              </a:rPr>
              <a:t>駅ある</a:t>
            </a:r>
            <a:endParaRPr lang="en-US" altLang="ja-JP" sz="1100" dirty="0">
              <a:latin typeface="ＭＳ Ｐゴシック" pitchFamily="50" charset="-128"/>
              <a:ea typeface="ＭＳ Ｐゴシック" pitchFamily="50" charset="-128"/>
            </a:endParaRPr>
          </a:p>
          <a:p>
            <a:pPr marL="144000" indent="-457200" eaLnBrk="0" hangingPunct="0">
              <a:defRPr/>
            </a:pPr>
            <a:r>
              <a:rPr lang="ja-JP" altLang="en-US" sz="1100" dirty="0">
                <a:latin typeface="ＭＳ Ｐゴシック" pitchFamily="50" charset="-128"/>
                <a:ea typeface="ＭＳ Ｐゴシック" pitchFamily="50" charset="-128"/>
              </a:rPr>
              <a:t>○病院・診療所数は</a:t>
            </a:r>
            <a:r>
              <a:rPr lang="en-US" altLang="ja-JP" sz="1100" dirty="0">
                <a:latin typeface="ＭＳ Ｐゴシック" pitchFamily="50" charset="-128"/>
                <a:ea typeface="ＭＳ Ｐゴシック" pitchFamily="50" charset="-128"/>
              </a:rPr>
              <a:t>782</a:t>
            </a:r>
            <a:r>
              <a:rPr lang="ja-JP" altLang="en-US" sz="1100" dirty="0">
                <a:latin typeface="ＭＳ Ｐゴシック" pitchFamily="50" charset="-128"/>
                <a:ea typeface="ＭＳ Ｐゴシック" pitchFamily="50" charset="-128"/>
              </a:rPr>
              <a:t>カ所で、千人あたりの病院・診療所数は</a:t>
            </a:r>
            <a:r>
              <a:rPr lang="en-US" altLang="ja-JP" sz="1100" dirty="0">
                <a:latin typeface="ＭＳ Ｐゴシック" pitchFamily="50" charset="-128"/>
                <a:ea typeface="ＭＳ Ｐゴシック" pitchFamily="50" charset="-128"/>
              </a:rPr>
              <a:t>2.5</a:t>
            </a:r>
            <a:r>
              <a:rPr lang="ja-JP" altLang="en-US" sz="1100" dirty="0">
                <a:latin typeface="ＭＳ Ｐゴシック" pitchFamily="50" charset="-128"/>
                <a:ea typeface="ＭＳ Ｐゴシック" pitchFamily="50" charset="-128"/>
              </a:rPr>
              <a:t>カ所である</a:t>
            </a:r>
            <a:endParaRPr lang="en-US" altLang="ja-JP" sz="1100" dirty="0">
              <a:latin typeface="ＭＳ Ｐゴシック" pitchFamily="50" charset="-128"/>
              <a:ea typeface="ＭＳ Ｐゴシック" pitchFamily="50" charset="-128"/>
            </a:endParaRPr>
          </a:p>
          <a:p>
            <a:pPr marL="85725" indent="-85725">
              <a:lnSpc>
                <a:spcPts val="1800"/>
              </a:lnSpc>
              <a:buFont typeface="Wingdings" pitchFamily="2" charset="2"/>
              <a:buNone/>
              <a:defRPr/>
            </a:pPr>
            <a:endParaRPr lang="ja-JP" altLang="en-US" sz="1200" dirty="0">
              <a:solidFill>
                <a:srgbClr val="000000"/>
              </a:solidFill>
              <a:latin typeface="HGP創英角ｺﾞｼｯｸUB" pitchFamily="50" charset="-128"/>
              <a:ea typeface="HGP創英角ｺﾞｼｯｸUB" pitchFamily="50" charset="-128"/>
            </a:endParaRPr>
          </a:p>
        </p:txBody>
      </p:sp>
      <p:sp>
        <p:nvSpPr>
          <p:cNvPr id="40969" name="テキスト ボックス 57"/>
          <p:cNvSpPr>
            <a:spLocks noChangeArrowheads="1"/>
          </p:cNvSpPr>
          <p:nvPr/>
        </p:nvSpPr>
        <p:spPr bwMode="auto">
          <a:xfrm>
            <a:off x="4211638" y="5661248"/>
            <a:ext cx="4679950" cy="792162"/>
          </a:xfrm>
          <a:prstGeom prst="roundRect">
            <a:avLst>
              <a:gd name="adj" fmla="val 9315"/>
            </a:avLst>
          </a:prstGeom>
          <a:noFill/>
          <a:ln w="19050" algn="ctr">
            <a:solidFill>
              <a:schemeClr val="tx1"/>
            </a:solidFill>
            <a:round/>
            <a:headEnd/>
            <a:tailEnd/>
          </a:ln>
          <a:extLst>
            <a:ext uri="{909E8E84-426E-40DD-AFC4-6F175D3DCCD1}">
              <a14:hiddenFill xmlns="" xmlns:a14="http://schemas.microsoft.com/office/drawing/2010/main">
                <a:solidFill>
                  <a:srgbClr val="FFFFFF"/>
                </a:solidFill>
              </a14:hiddenFill>
            </a:ext>
          </a:extLst>
        </p:spPr>
        <p:txBody>
          <a:bodyPr lIns="36000" tIns="36000" rIns="0" anchor="ct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buFont typeface="Wingdings" pitchFamily="2" charset="2"/>
              <a:buChar char="ü"/>
            </a:pPr>
            <a:r>
              <a:rPr lang="ja-JP" altLang="en-US" sz="1100"/>
              <a:t>地下鉄４路線、</a:t>
            </a:r>
            <a:r>
              <a:rPr lang="ja-JP" altLang="en-US" sz="1100">
                <a:latin typeface="HGP創英角ｺﾞｼｯｸUB" pitchFamily="50" charset="-128"/>
              </a:rPr>
              <a:t>ＪＲ３路線、</a:t>
            </a:r>
            <a:r>
              <a:rPr lang="ja-JP" altLang="en-US" sz="1100"/>
              <a:t>私鉄４路線が走り、主要駅として、鶴橋駅、天王寺・阿倍野橋</a:t>
            </a:r>
            <a:r>
              <a:rPr lang="ja-JP" altLang="en-US" sz="1100">
                <a:solidFill>
                  <a:srgbClr val="000000"/>
                </a:solidFill>
              </a:rPr>
              <a:t>駅を有する</a:t>
            </a:r>
            <a:endParaRPr lang="en-US" altLang="ja-JP" sz="1100">
              <a:solidFill>
                <a:srgbClr val="000000"/>
              </a:solidFill>
            </a:endParaRPr>
          </a:p>
          <a:p>
            <a:pPr eaLnBrk="1" hangingPunct="1">
              <a:buFont typeface="Wingdings" pitchFamily="2" charset="2"/>
              <a:buChar char="ü"/>
            </a:pPr>
            <a:endParaRPr lang="ja-JP" altLang="en-US" sz="1100">
              <a:solidFill>
                <a:srgbClr val="000000"/>
              </a:solidFill>
            </a:endParaRPr>
          </a:p>
          <a:p>
            <a:pPr eaLnBrk="1" hangingPunct="1">
              <a:buFont typeface="Wingdings" pitchFamily="2" charset="2"/>
              <a:buChar char="ü"/>
            </a:pPr>
            <a:r>
              <a:rPr lang="ja-JP" altLang="en-US" sz="1100"/>
              <a:t>東部を南北に平野川・平野川分水路が流れ、西部を上町台地が縦断</a:t>
            </a:r>
            <a:endParaRPr lang="ja-JP" altLang="en-US" sz="1100">
              <a:solidFill>
                <a:srgbClr val="000000"/>
              </a:solidFill>
            </a:endParaRPr>
          </a:p>
        </p:txBody>
      </p:sp>
      <p:grpSp>
        <p:nvGrpSpPr>
          <p:cNvPr id="2" name="グループ化 76"/>
          <p:cNvGrpSpPr>
            <a:grpSpLocks/>
          </p:cNvGrpSpPr>
          <p:nvPr/>
        </p:nvGrpSpPr>
        <p:grpSpPr bwMode="auto">
          <a:xfrm>
            <a:off x="4356100" y="1700213"/>
            <a:ext cx="4392613" cy="3844925"/>
            <a:chOff x="4283950" y="1556792"/>
            <a:chExt cx="4393325" cy="3843883"/>
          </a:xfrm>
        </p:grpSpPr>
        <p:grpSp>
          <p:nvGrpSpPr>
            <p:cNvPr id="3" name="グループ化 74"/>
            <p:cNvGrpSpPr>
              <a:grpSpLocks/>
            </p:cNvGrpSpPr>
            <p:nvPr/>
          </p:nvGrpSpPr>
          <p:grpSpPr bwMode="auto">
            <a:xfrm>
              <a:off x="4283950" y="1556792"/>
              <a:ext cx="4393325" cy="3843883"/>
              <a:chOff x="4283950" y="1556792"/>
              <a:chExt cx="4393325" cy="3843883"/>
            </a:xfrm>
          </p:grpSpPr>
          <p:grpSp>
            <p:nvGrpSpPr>
              <p:cNvPr id="5" name="グループ化 72"/>
              <p:cNvGrpSpPr>
                <a:grpSpLocks/>
              </p:cNvGrpSpPr>
              <p:nvPr/>
            </p:nvGrpSpPr>
            <p:grpSpPr bwMode="auto">
              <a:xfrm>
                <a:off x="4283950" y="1556792"/>
                <a:ext cx="4393325" cy="3843883"/>
                <a:chOff x="4283950" y="1556792"/>
                <a:chExt cx="4393325" cy="3843883"/>
              </a:xfrm>
            </p:grpSpPr>
            <p:grpSp>
              <p:nvGrpSpPr>
                <p:cNvPr id="6" name="グループ化 70"/>
                <p:cNvGrpSpPr>
                  <a:grpSpLocks/>
                </p:cNvGrpSpPr>
                <p:nvPr/>
              </p:nvGrpSpPr>
              <p:grpSpPr bwMode="auto">
                <a:xfrm>
                  <a:off x="4283950" y="1701215"/>
                  <a:ext cx="4393325" cy="3699460"/>
                  <a:chOff x="2762766" y="1098626"/>
                  <a:chExt cx="5985698" cy="5040238"/>
                </a:xfrm>
              </p:grpSpPr>
              <p:grpSp>
                <p:nvGrpSpPr>
                  <p:cNvPr id="7" name="グループ化 84"/>
                  <p:cNvGrpSpPr>
                    <a:grpSpLocks/>
                  </p:cNvGrpSpPr>
                  <p:nvPr/>
                </p:nvGrpSpPr>
                <p:grpSpPr bwMode="auto">
                  <a:xfrm>
                    <a:off x="3251814" y="1098626"/>
                    <a:ext cx="5496650" cy="5040238"/>
                    <a:chOff x="3251814" y="1098626"/>
                    <a:chExt cx="5496650" cy="5040238"/>
                  </a:xfrm>
                </p:grpSpPr>
                <p:grpSp>
                  <p:nvGrpSpPr>
                    <p:cNvPr id="8" name="グループ化 62"/>
                    <p:cNvGrpSpPr>
                      <a:grpSpLocks/>
                    </p:cNvGrpSpPr>
                    <p:nvPr/>
                  </p:nvGrpSpPr>
                  <p:grpSpPr bwMode="auto">
                    <a:xfrm>
                      <a:off x="3251814" y="1098626"/>
                      <a:ext cx="5496650" cy="5040238"/>
                      <a:chOff x="3251814" y="1098626"/>
                      <a:chExt cx="5496650" cy="5040238"/>
                    </a:xfrm>
                  </p:grpSpPr>
                  <p:grpSp>
                    <p:nvGrpSpPr>
                      <p:cNvPr id="9" name="グループ化 52"/>
                      <p:cNvGrpSpPr>
                        <a:grpSpLocks/>
                      </p:cNvGrpSpPr>
                      <p:nvPr/>
                    </p:nvGrpSpPr>
                    <p:grpSpPr bwMode="auto">
                      <a:xfrm>
                        <a:off x="3251814" y="1098626"/>
                        <a:ext cx="5496650" cy="5040238"/>
                        <a:chOff x="1379606" y="1170634"/>
                        <a:chExt cx="5496650" cy="5040238"/>
                      </a:xfrm>
                    </p:grpSpPr>
                    <p:grpSp>
                      <p:nvGrpSpPr>
                        <p:cNvPr id="10" name="グループ化 71"/>
                        <p:cNvGrpSpPr>
                          <a:grpSpLocks/>
                        </p:cNvGrpSpPr>
                        <p:nvPr/>
                      </p:nvGrpSpPr>
                      <p:grpSpPr bwMode="auto">
                        <a:xfrm>
                          <a:off x="1379606" y="1170634"/>
                          <a:ext cx="5319269" cy="5040238"/>
                          <a:chOff x="1739646" y="1098626"/>
                          <a:chExt cx="5319269" cy="5040238"/>
                        </a:xfrm>
                      </p:grpSpPr>
                      <p:grpSp>
                        <p:nvGrpSpPr>
                          <p:cNvPr id="11" name="グループ化 50"/>
                          <p:cNvGrpSpPr>
                            <a:grpSpLocks/>
                          </p:cNvGrpSpPr>
                          <p:nvPr/>
                        </p:nvGrpSpPr>
                        <p:grpSpPr bwMode="auto">
                          <a:xfrm>
                            <a:off x="1906212" y="1098626"/>
                            <a:ext cx="5152703" cy="5040238"/>
                            <a:chOff x="1906212" y="954610"/>
                            <a:chExt cx="5152703" cy="5040238"/>
                          </a:xfrm>
                        </p:grpSpPr>
                        <p:pic>
                          <p:nvPicPr>
                            <p:cNvPr id="41017" name="図 149"/>
                            <p:cNvPicPr>
                              <a:picLocks noChangeAspect="1"/>
                            </p:cNvPicPr>
                            <p:nvPr/>
                          </p:nvPicPr>
                          <p:blipFill>
                            <a:blip r:embed="rId3" cstate="print">
                              <a:extLst>
                                <a:ext uri="{28A0092B-C50C-407E-A947-70E740481C1C}">
                                  <a14:useLocalDpi xmlns="" xmlns:a14="http://schemas.microsoft.com/office/drawing/2010/main" val="0"/>
                                </a:ext>
                              </a:extLst>
                            </a:blip>
                            <a:srcRect l="38013" t="21251" r="35289" b="21021"/>
                            <a:stretch>
                              <a:fillRect/>
                            </a:stretch>
                          </p:blipFill>
                          <p:spPr bwMode="gray">
                            <a:xfrm>
                              <a:off x="2107593" y="1052736"/>
                              <a:ext cx="4858872" cy="4922183"/>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pic>
                        <p:sp>
                          <p:nvSpPr>
                            <p:cNvPr id="125" name="正方形/長方形 124"/>
                            <p:cNvSpPr/>
                            <p:nvPr/>
                          </p:nvSpPr>
                          <p:spPr bwMode="gray">
                            <a:xfrm>
                              <a:off x="2050997" y="1054074"/>
                              <a:ext cx="1373661" cy="1033562"/>
                            </a:xfrm>
                            <a:prstGeom prst="rect">
                              <a:avLst/>
                            </a:prstGeom>
                            <a:solidFill>
                              <a:sysClr val="window" lastClr="FFFFF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defRPr/>
                              </a:pPr>
                              <a:endParaRPr lang="ja-JP" altLang="en-US"/>
                            </a:p>
                          </p:txBody>
                        </p:sp>
                        <p:sp>
                          <p:nvSpPr>
                            <p:cNvPr id="126" name="正方形/長方形 125"/>
                            <p:cNvSpPr/>
                            <p:nvPr/>
                          </p:nvSpPr>
                          <p:spPr bwMode="gray">
                            <a:xfrm>
                              <a:off x="1942835" y="2673611"/>
                              <a:ext cx="1187622" cy="568675"/>
                            </a:xfrm>
                            <a:prstGeom prst="rect">
                              <a:avLst/>
                            </a:prstGeom>
                            <a:solidFill>
                              <a:sysClr val="window" lastClr="FFFFF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defRPr/>
                              </a:pPr>
                              <a:endParaRPr lang="ja-JP" altLang="en-US"/>
                            </a:p>
                          </p:txBody>
                        </p:sp>
                        <p:sp>
                          <p:nvSpPr>
                            <p:cNvPr id="127" name="正方形/長方形 126"/>
                            <p:cNvSpPr/>
                            <p:nvPr/>
                          </p:nvSpPr>
                          <p:spPr bwMode="gray">
                            <a:xfrm>
                              <a:off x="1906061" y="5067236"/>
                              <a:ext cx="471587" cy="668140"/>
                            </a:xfrm>
                            <a:prstGeom prst="rect">
                              <a:avLst/>
                            </a:prstGeom>
                            <a:solidFill>
                              <a:sysClr val="window" lastClr="FFFFF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defRPr/>
                              </a:pPr>
                              <a:endParaRPr lang="ja-JP" altLang="en-US"/>
                            </a:p>
                          </p:txBody>
                        </p:sp>
                        <p:sp>
                          <p:nvSpPr>
                            <p:cNvPr id="128" name="正方形/長方形 127"/>
                            <p:cNvSpPr/>
                            <p:nvPr/>
                          </p:nvSpPr>
                          <p:spPr bwMode="gray">
                            <a:xfrm>
                              <a:off x="5282885" y="4143950"/>
                              <a:ext cx="471587" cy="1850898"/>
                            </a:xfrm>
                            <a:prstGeom prst="rect">
                              <a:avLst/>
                            </a:prstGeom>
                            <a:solidFill>
                              <a:sysClr val="window" lastClr="FFFFF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defRPr/>
                              </a:pPr>
                              <a:endParaRPr lang="ja-JP" altLang="en-US"/>
                            </a:p>
                          </p:txBody>
                        </p:sp>
                        <p:sp>
                          <p:nvSpPr>
                            <p:cNvPr id="129" name="正方形/長方形 128"/>
                            <p:cNvSpPr/>
                            <p:nvPr/>
                          </p:nvSpPr>
                          <p:spPr bwMode="gray">
                            <a:xfrm>
                              <a:off x="6647893" y="3562300"/>
                              <a:ext cx="411016" cy="2391464"/>
                            </a:xfrm>
                            <a:prstGeom prst="rect">
                              <a:avLst/>
                            </a:prstGeom>
                            <a:solidFill>
                              <a:sysClr val="window" lastClr="FFFFF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defRPr/>
                              </a:pPr>
                              <a:endParaRPr lang="ja-JP" altLang="en-US"/>
                            </a:p>
                          </p:txBody>
                        </p:sp>
                        <p:sp>
                          <p:nvSpPr>
                            <p:cNvPr id="130" name="正方形/長方形 9"/>
                            <p:cNvSpPr/>
                            <p:nvPr/>
                          </p:nvSpPr>
                          <p:spPr bwMode="gray">
                            <a:xfrm>
                              <a:off x="6451037" y="954610"/>
                              <a:ext cx="588403" cy="927612"/>
                            </a:xfrm>
                            <a:prstGeom prst="rect">
                              <a:avLst/>
                            </a:prstGeom>
                            <a:solidFill>
                              <a:sysClr val="window" lastClr="FFFFF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defRPr/>
                              </a:pPr>
                              <a:endParaRPr lang="ja-JP" altLang="en-US"/>
                            </a:p>
                          </p:txBody>
                        </p:sp>
                        <p:sp>
                          <p:nvSpPr>
                            <p:cNvPr id="131" name="正方形/長方形 130"/>
                            <p:cNvSpPr/>
                            <p:nvPr/>
                          </p:nvSpPr>
                          <p:spPr bwMode="gray">
                            <a:xfrm>
                              <a:off x="4928113" y="1071372"/>
                              <a:ext cx="129795" cy="142709"/>
                            </a:xfrm>
                            <a:prstGeom prst="rect">
                              <a:avLst/>
                            </a:prstGeom>
                            <a:solidFill>
                              <a:sysClr val="window" lastClr="FFFFF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defRPr/>
                              </a:pPr>
                              <a:endParaRPr lang="ja-JP" altLang="en-US"/>
                            </a:p>
                          </p:txBody>
                        </p:sp>
                        <p:grpSp>
                          <p:nvGrpSpPr>
                            <p:cNvPr id="12" name="グループ化 47"/>
                            <p:cNvGrpSpPr>
                              <a:grpSpLocks/>
                            </p:cNvGrpSpPr>
                            <p:nvPr/>
                          </p:nvGrpSpPr>
                          <p:grpSpPr bwMode="auto">
                            <a:xfrm>
                              <a:off x="3208448" y="1445208"/>
                              <a:ext cx="3301018" cy="4430714"/>
                              <a:chOff x="3280456" y="1350416"/>
                              <a:chExt cx="3301018" cy="4430714"/>
                            </a:xfrm>
                          </p:grpSpPr>
                          <p:sp>
                            <p:nvSpPr>
                              <p:cNvPr id="133" name="円/楕円 132"/>
                              <p:cNvSpPr/>
                              <p:nvPr/>
                            </p:nvSpPr>
                            <p:spPr bwMode="gray">
                              <a:xfrm>
                                <a:off x="4952529" y="2626389"/>
                                <a:ext cx="142774" cy="144871"/>
                              </a:xfrm>
                              <a:prstGeom prst="ellipse">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grpSp>
                            <p:nvGrpSpPr>
                              <p:cNvPr id="13" name="グループ化 43"/>
                              <p:cNvGrpSpPr>
                                <a:grpSpLocks/>
                              </p:cNvGrpSpPr>
                              <p:nvPr/>
                            </p:nvGrpSpPr>
                            <p:grpSpPr bwMode="auto">
                              <a:xfrm>
                                <a:off x="3280456" y="1350416"/>
                                <a:ext cx="3301018" cy="4430714"/>
                                <a:chOff x="3280456" y="1350416"/>
                                <a:chExt cx="3301018" cy="4430714"/>
                              </a:xfrm>
                            </p:grpSpPr>
                            <p:sp>
                              <p:nvSpPr>
                                <p:cNvPr id="135" name="フリーフォーム 134"/>
                                <p:cNvSpPr/>
                                <p:nvPr/>
                              </p:nvSpPr>
                              <p:spPr bwMode="gray">
                                <a:xfrm>
                                  <a:off x="3280342" y="2929106"/>
                                  <a:ext cx="934522" cy="2852026"/>
                                </a:xfrm>
                                <a:custGeom>
                                  <a:avLst/>
                                  <a:gdLst>
                                    <a:gd name="connsiteX0" fmla="*/ 381000 w 930275"/>
                                    <a:gd name="connsiteY0" fmla="*/ 2828925 h 2828925"/>
                                    <a:gd name="connsiteX1" fmla="*/ 666750 w 930275"/>
                                    <a:gd name="connsiteY1" fmla="*/ 1066800 h 2828925"/>
                                    <a:gd name="connsiteX2" fmla="*/ 819150 w 930275"/>
                                    <a:gd name="connsiteY2" fmla="*/ 361950 h 2828925"/>
                                    <a:gd name="connsiteX3" fmla="*/ 0 w 930275"/>
                                    <a:gd name="connsiteY3" fmla="*/ 0 h 2828925"/>
                                  </a:gdLst>
                                  <a:ahLst/>
                                  <a:cxnLst>
                                    <a:cxn ang="0">
                                      <a:pos x="connsiteX0" y="connsiteY0"/>
                                    </a:cxn>
                                    <a:cxn ang="0">
                                      <a:pos x="connsiteX1" y="connsiteY1"/>
                                    </a:cxn>
                                    <a:cxn ang="0">
                                      <a:pos x="connsiteX2" y="connsiteY2"/>
                                    </a:cxn>
                                    <a:cxn ang="0">
                                      <a:pos x="connsiteX3" y="connsiteY3"/>
                                    </a:cxn>
                                  </a:cxnLst>
                                  <a:rect l="l" t="t" r="r" b="b"/>
                                  <a:pathLst>
                                    <a:path w="930275" h="2828925">
                                      <a:moveTo>
                                        <a:pt x="381000" y="2828925"/>
                                      </a:moveTo>
                                      <a:cubicBezTo>
                                        <a:pt x="487362" y="2153443"/>
                                        <a:pt x="593725" y="1477962"/>
                                        <a:pt x="666750" y="1066800"/>
                                      </a:cubicBezTo>
                                      <a:cubicBezTo>
                                        <a:pt x="739775" y="655638"/>
                                        <a:pt x="930275" y="539750"/>
                                        <a:pt x="819150" y="361950"/>
                                      </a:cubicBezTo>
                                      <a:cubicBezTo>
                                        <a:pt x="708025" y="184150"/>
                                        <a:pt x="354012" y="92075"/>
                                        <a:pt x="0" y="0"/>
                                      </a:cubicBezTo>
                                    </a:path>
                                  </a:pathLst>
                                </a:custGeom>
                                <a:ln w="63500" cmpd="tri">
                                  <a:solidFill>
                                    <a:srgbClr val="FF0000"/>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ja-JP" altLang="en-US"/>
                                </a:p>
                              </p:txBody>
                            </p:sp>
                            <p:sp>
                              <p:nvSpPr>
                                <p:cNvPr id="144" name="フリーフォーム 143"/>
                                <p:cNvSpPr/>
                                <p:nvPr/>
                              </p:nvSpPr>
                              <p:spPr bwMode="gray">
                                <a:xfrm>
                                  <a:off x="3488013" y="1350653"/>
                                  <a:ext cx="882604" cy="3066090"/>
                                </a:xfrm>
                                <a:custGeom>
                                  <a:avLst/>
                                  <a:gdLst>
                                    <a:gd name="connsiteX0" fmla="*/ 877887 w 877887"/>
                                    <a:gd name="connsiteY0" fmla="*/ 3048000 h 3048000"/>
                                    <a:gd name="connsiteX1" fmla="*/ 115887 w 877887"/>
                                    <a:gd name="connsiteY1" fmla="*/ 2238375 h 3048000"/>
                                    <a:gd name="connsiteX2" fmla="*/ 182562 w 877887"/>
                                    <a:gd name="connsiteY2" fmla="*/ 1819275 h 3048000"/>
                                    <a:gd name="connsiteX3" fmla="*/ 268287 w 877887"/>
                                    <a:gd name="connsiteY3" fmla="*/ 1219200 h 3048000"/>
                                    <a:gd name="connsiteX4" fmla="*/ 515937 w 877887"/>
                                    <a:gd name="connsiteY4" fmla="*/ 0 h 304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7887" h="3048000">
                                      <a:moveTo>
                                        <a:pt x="877887" y="3048000"/>
                                      </a:moveTo>
                                      <a:cubicBezTo>
                                        <a:pt x="554831" y="2745581"/>
                                        <a:pt x="231775" y="2443163"/>
                                        <a:pt x="115887" y="2238375"/>
                                      </a:cubicBezTo>
                                      <a:cubicBezTo>
                                        <a:pt x="0" y="2033588"/>
                                        <a:pt x="157162" y="1989138"/>
                                        <a:pt x="182562" y="1819275"/>
                                      </a:cubicBezTo>
                                      <a:cubicBezTo>
                                        <a:pt x="207962" y="1649413"/>
                                        <a:pt x="212725" y="1522412"/>
                                        <a:pt x="268287" y="1219200"/>
                                      </a:cubicBezTo>
                                      <a:cubicBezTo>
                                        <a:pt x="323849" y="915988"/>
                                        <a:pt x="419893" y="457994"/>
                                        <a:pt x="515937" y="0"/>
                                      </a:cubicBezTo>
                                    </a:path>
                                  </a:pathLst>
                                </a:custGeom>
                                <a:ln w="63500" cmpd="tri">
                                  <a:solidFill>
                                    <a:srgbClr val="7030A0"/>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ja-JP" altLang="en-US"/>
                                </a:p>
                              </p:txBody>
                            </p:sp>
                            <p:sp>
                              <p:nvSpPr>
                                <p:cNvPr id="147" name="フリーフォーム 146"/>
                                <p:cNvSpPr/>
                                <p:nvPr/>
                              </p:nvSpPr>
                              <p:spPr bwMode="gray">
                                <a:xfrm>
                                  <a:off x="6391088" y="1835000"/>
                                  <a:ext cx="190366" cy="1554667"/>
                                </a:xfrm>
                                <a:custGeom>
                                  <a:avLst/>
                                  <a:gdLst>
                                    <a:gd name="connsiteX0" fmla="*/ 190500 w 190500"/>
                                    <a:gd name="connsiteY0" fmla="*/ 0 h 1533525"/>
                                    <a:gd name="connsiteX1" fmla="*/ 0 w 190500"/>
                                    <a:gd name="connsiteY1" fmla="*/ 1533525 h 1533525"/>
                                  </a:gdLst>
                                  <a:ahLst/>
                                  <a:cxnLst>
                                    <a:cxn ang="0">
                                      <a:pos x="connsiteX0" y="connsiteY0"/>
                                    </a:cxn>
                                    <a:cxn ang="0">
                                      <a:pos x="connsiteX1" y="connsiteY1"/>
                                    </a:cxn>
                                  </a:cxnLst>
                                  <a:rect l="l" t="t" r="r" b="b"/>
                                  <a:pathLst>
                                    <a:path w="190500" h="1533525">
                                      <a:moveTo>
                                        <a:pt x="190500" y="0"/>
                                      </a:moveTo>
                                      <a:lnTo>
                                        <a:pt x="0" y="1533525"/>
                                      </a:lnTo>
                                    </a:path>
                                  </a:pathLst>
                                </a:custGeom>
                                <a:ln w="63500" cmpd="tri">
                                  <a:solidFill>
                                    <a:srgbClr val="F412E4"/>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ja-JP" altLang="en-US"/>
                                </a:p>
                              </p:txBody>
                            </p:sp>
                          </p:grpSp>
                        </p:grpSp>
                      </p:grpSp>
                      <p:grpSp>
                        <p:nvGrpSpPr>
                          <p:cNvPr id="14" name="グループ化 70"/>
                          <p:cNvGrpSpPr>
                            <a:grpSpLocks/>
                          </p:cNvGrpSpPr>
                          <p:nvPr/>
                        </p:nvGrpSpPr>
                        <p:grpSpPr bwMode="auto">
                          <a:xfrm>
                            <a:off x="1739646" y="1704060"/>
                            <a:ext cx="5280626" cy="3781800"/>
                            <a:chOff x="1739646" y="1704060"/>
                            <a:chExt cx="5280626" cy="3781800"/>
                          </a:xfrm>
                        </p:grpSpPr>
                        <p:sp>
                          <p:nvSpPr>
                            <p:cNvPr id="111" name="円/楕円 110"/>
                            <p:cNvSpPr/>
                            <p:nvPr/>
                          </p:nvSpPr>
                          <p:spPr bwMode="gray">
                            <a:xfrm>
                              <a:off x="3130457" y="3211159"/>
                              <a:ext cx="575423" cy="867067"/>
                            </a:xfrm>
                            <a:prstGeom prst="ellipse">
                              <a:avLst/>
                            </a:prstGeom>
                            <a:gradFill>
                              <a:gsLst>
                                <a:gs pos="100000">
                                  <a:srgbClr val="0070C0">
                                    <a:alpha val="70000"/>
                                  </a:srgbClr>
                                </a:gs>
                                <a:gs pos="30000">
                                  <a:schemeClr val="accent1">
                                    <a:lumMod val="40000"/>
                                    <a:lumOff val="60000"/>
                                    <a:alpha val="70000"/>
                                  </a:schemeClr>
                                </a:gs>
                              </a:gsLst>
                              <a:path path="shape">
                                <a:fillToRect l="50000" t="50000" r="50000" b="50000"/>
                              </a:path>
                            </a:gradFill>
                            <a:ln w="9525">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sp>
                          <p:nvSpPr>
                            <p:cNvPr id="112" name="正方形/長方形 111"/>
                            <p:cNvSpPr/>
                            <p:nvPr/>
                          </p:nvSpPr>
                          <p:spPr bwMode="gray">
                            <a:xfrm>
                              <a:off x="1739491" y="3018716"/>
                              <a:ext cx="1103255" cy="432453"/>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900" dirty="0">
                                  <a:solidFill>
                                    <a:schemeClr val="tx1"/>
                                  </a:solidFill>
                                </a:rPr>
                                <a:t>商業・</a:t>
                              </a:r>
                              <a:endParaRPr lang="en-US" altLang="ja-JP" sz="900" dirty="0">
                                <a:solidFill>
                                  <a:schemeClr val="tx1"/>
                                </a:solidFill>
                              </a:endParaRPr>
                            </a:p>
                            <a:p>
                              <a:pPr algn="ctr">
                                <a:defRPr/>
                              </a:pPr>
                              <a:r>
                                <a:rPr lang="ja-JP" altLang="en-US" sz="900" dirty="0">
                                  <a:solidFill>
                                    <a:schemeClr val="tx1"/>
                                  </a:solidFill>
                                </a:rPr>
                                <a:t>業務集積地</a:t>
                              </a:r>
                              <a:endParaRPr lang="en-US" altLang="ja-JP" sz="900" dirty="0">
                                <a:solidFill>
                                  <a:schemeClr val="tx1"/>
                                </a:solidFill>
                              </a:endParaRPr>
                            </a:p>
                          </p:txBody>
                        </p:sp>
                        <p:cxnSp>
                          <p:nvCxnSpPr>
                            <p:cNvPr id="113" name="直線コネクタ 112"/>
                            <p:cNvCxnSpPr/>
                            <p:nvPr/>
                          </p:nvCxnSpPr>
                          <p:spPr bwMode="gray">
                            <a:xfrm flipH="1" flipV="1">
                              <a:off x="2697809" y="3356030"/>
                              <a:ext cx="462934" cy="88653"/>
                            </a:xfrm>
                            <a:prstGeom prst="line">
                              <a:avLst/>
                            </a:prstGeom>
                            <a:ln w="12700" cmpd="sng">
                              <a:solidFill>
                                <a:schemeClr val="tx1"/>
                              </a:solidFill>
                              <a:prstDash val="sysDot"/>
                            </a:ln>
                          </p:spPr>
                          <p:style>
                            <a:lnRef idx="1">
                              <a:schemeClr val="accent1"/>
                            </a:lnRef>
                            <a:fillRef idx="0">
                              <a:schemeClr val="accent1"/>
                            </a:fillRef>
                            <a:effectRef idx="0">
                              <a:schemeClr val="accent1"/>
                            </a:effectRef>
                            <a:fontRef idx="minor">
                              <a:schemeClr val="tx1"/>
                            </a:fontRef>
                          </p:style>
                        </p:cxnSp>
                        <p:sp>
                          <p:nvSpPr>
                            <p:cNvPr id="114" name="正方形/長方形 113"/>
                            <p:cNvSpPr/>
                            <p:nvPr/>
                          </p:nvSpPr>
                          <p:spPr bwMode="gray">
                            <a:xfrm>
                              <a:off x="3563106" y="2936550"/>
                              <a:ext cx="951828" cy="36326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900" dirty="0">
                                  <a:solidFill>
                                    <a:schemeClr val="tx1"/>
                                  </a:solidFill>
                                </a:rPr>
                                <a:t>四天王寺</a:t>
                              </a:r>
                              <a:endParaRPr lang="en-US" altLang="ja-JP" sz="900" dirty="0">
                                <a:solidFill>
                                  <a:schemeClr val="tx1"/>
                                </a:solidFill>
                              </a:endParaRPr>
                            </a:p>
                          </p:txBody>
                        </p:sp>
                        <p:sp>
                          <p:nvSpPr>
                            <p:cNvPr id="115" name="正方形/長方形 114"/>
                            <p:cNvSpPr/>
                            <p:nvPr/>
                          </p:nvSpPr>
                          <p:spPr bwMode="gray">
                            <a:xfrm>
                              <a:off x="3723186" y="2765732"/>
                              <a:ext cx="144937" cy="142709"/>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dirty="0">
                                <a:solidFill>
                                  <a:schemeClr val="tx1"/>
                                </a:solidFill>
                              </a:endParaRPr>
                            </a:p>
                          </p:txBody>
                        </p:sp>
                        <p:sp>
                          <p:nvSpPr>
                            <p:cNvPr id="116" name="正方形/長方形 115"/>
                            <p:cNvSpPr/>
                            <p:nvPr/>
                          </p:nvSpPr>
                          <p:spPr bwMode="gray">
                            <a:xfrm>
                              <a:off x="2418749" y="2666268"/>
                              <a:ext cx="1185458" cy="425965"/>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900" dirty="0">
                                  <a:solidFill>
                                    <a:schemeClr val="tx1"/>
                                  </a:solidFill>
                                </a:rPr>
                                <a:t>天王寺公園・動物園</a:t>
                              </a:r>
                              <a:endParaRPr lang="en-US" altLang="ja-JP" sz="900" dirty="0">
                                <a:solidFill>
                                  <a:schemeClr val="tx1"/>
                                </a:solidFill>
                              </a:endParaRPr>
                            </a:p>
                          </p:txBody>
                        </p:sp>
                        <p:sp>
                          <p:nvSpPr>
                            <p:cNvPr id="117" name="正方形/長方形 116"/>
                            <p:cNvSpPr/>
                            <p:nvPr/>
                          </p:nvSpPr>
                          <p:spPr bwMode="gray">
                            <a:xfrm>
                              <a:off x="3418168" y="2994932"/>
                              <a:ext cx="144938" cy="144871"/>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dirty="0">
                                <a:solidFill>
                                  <a:schemeClr val="tx1"/>
                                </a:solidFill>
                              </a:endParaRPr>
                            </a:p>
                          </p:txBody>
                        </p:sp>
                        <p:sp>
                          <p:nvSpPr>
                            <p:cNvPr id="118" name="円/楕円 117"/>
                            <p:cNvSpPr/>
                            <p:nvPr/>
                          </p:nvSpPr>
                          <p:spPr bwMode="gray">
                            <a:xfrm>
                              <a:off x="5292080" y="1772816"/>
                              <a:ext cx="1728192" cy="3096344"/>
                            </a:xfrm>
                            <a:prstGeom prst="ellipse">
                              <a:avLst/>
                            </a:prstGeom>
                            <a:gradFill>
                              <a:gsLst>
                                <a:gs pos="100000">
                                  <a:srgbClr val="0070C0">
                                    <a:alpha val="70000"/>
                                  </a:srgbClr>
                                </a:gs>
                                <a:gs pos="30000">
                                  <a:schemeClr val="accent1">
                                    <a:lumMod val="40000"/>
                                    <a:lumOff val="60000"/>
                                    <a:alpha val="80000"/>
                                  </a:schemeClr>
                                </a:gs>
                              </a:gsLst>
                              <a:path path="shape">
                                <a:fillToRect l="50000" t="50000" r="50000" b="50000"/>
                              </a:path>
                            </a:gradFill>
                            <a:ln w="9525">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sp>
                          <p:nvSpPr>
                            <p:cNvPr id="121" name="フリーフォーム 120"/>
                            <p:cNvSpPr/>
                            <p:nvPr/>
                          </p:nvSpPr>
                          <p:spPr bwMode="gray">
                            <a:xfrm>
                              <a:off x="5336967" y="1704060"/>
                              <a:ext cx="1678678" cy="3781800"/>
                            </a:xfrm>
                            <a:custGeom>
                              <a:avLst/>
                              <a:gdLst>
                                <a:gd name="connsiteX0" fmla="*/ 429655 w 1696480"/>
                                <a:gd name="connsiteY0" fmla="*/ 219075 h 3781425"/>
                                <a:gd name="connsiteX1" fmla="*/ 629680 w 1696480"/>
                                <a:gd name="connsiteY1" fmla="*/ 66675 h 3781425"/>
                                <a:gd name="connsiteX2" fmla="*/ 658255 w 1696480"/>
                                <a:gd name="connsiteY2" fmla="*/ 57150 h 3781425"/>
                                <a:gd name="connsiteX3" fmla="*/ 696355 w 1696480"/>
                                <a:gd name="connsiteY3" fmla="*/ 38100 h 3781425"/>
                                <a:gd name="connsiteX4" fmla="*/ 743980 w 1696480"/>
                                <a:gd name="connsiteY4" fmla="*/ 28575 h 3781425"/>
                                <a:gd name="connsiteX5" fmla="*/ 772555 w 1696480"/>
                                <a:gd name="connsiteY5" fmla="*/ 9525 h 3781425"/>
                                <a:gd name="connsiteX6" fmla="*/ 810655 w 1696480"/>
                                <a:gd name="connsiteY6" fmla="*/ 0 h 3781425"/>
                                <a:gd name="connsiteX7" fmla="*/ 1077355 w 1696480"/>
                                <a:gd name="connsiteY7" fmla="*/ 9525 h 3781425"/>
                                <a:gd name="connsiteX8" fmla="*/ 1163080 w 1696480"/>
                                <a:gd name="connsiteY8" fmla="*/ 38100 h 3781425"/>
                                <a:gd name="connsiteX9" fmla="*/ 1201180 w 1696480"/>
                                <a:gd name="connsiteY9" fmla="*/ 47625 h 3781425"/>
                                <a:gd name="connsiteX10" fmla="*/ 1286905 w 1696480"/>
                                <a:gd name="connsiteY10" fmla="*/ 85725 h 3781425"/>
                                <a:gd name="connsiteX11" fmla="*/ 1372630 w 1696480"/>
                                <a:gd name="connsiteY11" fmla="*/ 133350 h 3781425"/>
                                <a:gd name="connsiteX12" fmla="*/ 1448830 w 1696480"/>
                                <a:gd name="connsiteY12" fmla="*/ 219075 h 3781425"/>
                                <a:gd name="connsiteX13" fmla="*/ 1477405 w 1696480"/>
                                <a:gd name="connsiteY13" fmla="*/ 247650 h 3781425"/>
                                <a:gd name="connsiteX14" fmla="*/ 1496455 w 1696480"/>
                                <a:gd name="connsiteY14" fmla="*/ 295275 h 3781425"/>
                                <a:gd name="connsiteX15" fmla="*/ 1525030 w 1696480"/>
                                <a:gd name="connsiteY15" fmla="*/ 333375 h 3781425"/>
                                <a:gd name="connsiteX16" fmla="*/ 1534555 w 1696480"/>
                                <a:gd name="connsiteY16" fmla="*/ 371475 h 3781425"/>
                                <a:gd name="connsiteX17" fmla="*/ 1563130 w 1696480"/>
                                <a:gd name="connsiteY17" fmla="*/ 428625 h 3781425"/>
                                <a:gd name="connsiteX18" fmla="*/ 1572655 w 1696480"/>
                                <a:gd name="connsiteY18" fmla="*/ 466725 h 3781425"/>
                                <a:gd name="connsiteX19" fmla="*/ 1591705 w 1696480"/>
                                <a:gd name="connsiteY19" fmla="*/ 523875 h 3781425"/>
                                <a:gd name="connsiteX20" fmla="*/ 1601230 w 1696480"/>
                                <a:gd name="connsiteY20" fmla="*/ 628650 h 3781425"/>
                                <a:gd name="connsiteX21" fmla="*/ 1620280 w 1696480"/>
                                <a:gd name="connsiteY21" fmla="*/ 666750 h 3781425"/>
                                <a:gd name="connsiteX22" fmla="*/ 1639330 w 1696480"/>
                                <a:gd name="connsiteY22" fmla="*/ 723900 h 3781425"/>
                                <a:gd name="connsiteX23" fmla="*/ 1658380 w 1696480"/>
                                <a:gd name="connsiteY23" fmla="*/ 857250 h 3781425"/>
                                <a:gd name="connsiteX24" fmla="*/ 1667905 w 1696480"/>
                                <a:gd name="connsiteY24" fmla="*/ 914400 h 3781425"/>
                                <a:gd name="connsiteX25" fmla="*/ 1677430 w 1696480"/>
                                <a:gd name="connsiteY25" fmla="*/ 990600 h 3781425"/>
                                <a:gd name="connsiteX26" fmla="*/ 1686955 w 1696480"/>
                                <a:gd name="connsiteY26" fmla="*/ 1485900 h 3781425"/>
                                <a:gd name="connsiteX27" fmla="*/ 1696480 w 1696480"/>
                                <a:gd name="connsiteY27" fmla="*/ 1514475 h 3781425"/>
                                <a:gd name="connsiteX28" fmla="*/ 1686955 w 1696480"/>
                                <a:gd name="connsiteY28" fmla="*/ 2924175 h 3781425"/>
                                <a:gd name="connsiteX29" fmla="*/ 1667905 w 1696480"/>
                                <a:gd name="connsiteY29" fmla="*/ 2962275 h 3781425"/>
                                <a:gd name="connsiteX30" fmla="*/ 1639330 w 1696480"/>
                                <a:gd name="connsiteY30" fmla="*/ 3057525 h 3781425"/>
                                <a:gd name="connsiteX31" fmla="*/ 1620280 w 1696480"/>
                                <a:gd name="connsiteY31" fmla="*/ 3086100 h 3781425"/>
                                <a:gd name="connsiteX32" fmla="*/ 1591705 w 1696480"/>
                                <a:gd name="connsiteY32" fmla="*/ 3162300 h 3781425"/>
                                <a:gd name="connsiteX33" fmla="*/ 1572655 w 1696480"/>
                                <a:gd name="connsiteY33" fmla="*/ 3219450 h 3781425"/>
                                <a:gd name="connsiteX34" fmla="*/ 1553605 w 1696480"/>
                                <a:gd name="connsiteY34" fmla="*/ 3248025 h 3781425"/>
                                <a:gd name="connsiteX35" fmla="*/ 1525030 w 1696480"/>
                                <a:gd name="connsiteY35" fmla="*/ 3305175 h 3781425"/>
                                <a:gd name="connsiteX36" fmla="*/ 1486930 w 1696480"/>
                                <a:gd name="connsiteY36" fmla="*/ 3343275 h 3781425"/>
                                <a:gd name="connsiteX37" fmla="*/ 1420255 w 1696480"/>
                                <a:gd name="connsiteY37" fmla="*/ 3429000 h 3781425"/>
                                <a:gd name="connsiteX38" fmla="*/ 1382155 w 1696480"/>
                                <a:gd name="connsiteY38" fmla="*/ 3457575 h 3781425"/>
                                <a:gd name="connsiteX39" fmla="*/ 1363105 w 1696480"/>
                                <a:gd name="connsiteY39" fmla="*/ 3486150 h 3781425"/>
                                <a:gd name="connsiteX40" fmla="*/ 1315480 w 1696480"/>
                                <a:gd name="connsiteY40" fmla="*/ 3514725 h 3781425"/>
                                <a:gd name="connsiteX41" fmla="*/ 1286905 w 1696480"/>
                                <a:gd name="connsiteY41" fmla="*/ 3533775 h 3781425"/>
                                <a:gd name="connsiteX42" fmla="*/ 1248805 w 1696480"/>
                                <a:gd name="connsiteY42" fmla="*/ 3562350 h 3781425"/>
                                <a:gd name="connsiteX43" fmla="*/ 1201180 w 1696480"/>
                                <a:gd name="connsiteY43" fmla="*/ 3581400 h 3781425"/>
                                <a:gd name="connsiteX44" fmla="*/ 1172605 w 1696480"/>
                                <a:gd name="connsiteY44" fmla="*/ 3600450 h 3781425"/>
                                <a:gd name="connsiteX45" fmla="*/ 1144030 w 1696480"/>
                                <a:gd name="connsiteY45" fmla="*/ 3609975 h 3781425"/>
                                <a:gd name="connsiteX46" fmla="*/ 1067830 w 1696480"/>
                                <a:gd name="connsiteY46" fmla="*/ 3657600 h 3781425"/>
                                <a:gd name="connsiteX47" fmla="*/ 1039255 w 1696480"/>
                                <a:gd name="connsiteY47" fmla="*/ 3676650 h 3781425"/>
                                <a:gd name="connsiteX48" fmla="*/ 972580 w 1696480"/>
                                <a:gd name="connsiteY48" fmla="*/ 3695700 h 3781425"/>
                                <a:gd name="connsiteX49" fmla="*/ 924955 w 1696480"/>
                                <a:gd name="connsiteY49" fmla="*/ 3724275 h 3781425"/>
                                <a:gd name="connsiteX50" fmla="*/ 867805 w 1696480"/>
                                <a:gd name="connsiteY50" fmla="*/ 3743325 h 3781425"/>
                                <a:gd name="connsiteX51" fmla="*/ 763030 w 1696480"/>
                                <a:gd name="connsiteY51" fmla="*/ 3771900 h 3781425"/>
                                <a:gd name="connsiteX52" fmla="*/ 686830 w 1696480"/>
                                <a:gd name="connsiteY52" fmla="*/ 3781425 h 3781425"/>
                                <a:gd name="connsiteX53" fmla="*/ 610630 w 1696480"/>
                                <a:gd name="connsiteY53" fmla="*/ 3771900 h 3781425"/>
                                <a:gd name="connsiteX54" fmla="*/ 553480 w 1696480"/>
                                <a:gd name="connsiteY54" fmla="*/ 3752850 h 3781425"/>
                                <a:gd name="connsiteX55" fmla="*/ 515380 w 1696480"/>
                                <a:gd name="connsiteY55" fmla="*/ 3743325 h 3781425"/>
                                <a:gd name="connsiteX56" fmla="*/ 448705 w 1696480"/>
                                <a:gd name="connsiteY56" fmla="*/ 3695700 h 3781425"/>
                                <a:gd name="connsiteX57" fmla="*/ 410605 w 1696480"/>
                                <a:gd name="connsiteY57" fmla="*/ 3638550 h 3781425"/>
                                <a:gd name="connsiteX58" fmla="*/ 353455 w 1696480"/>
                                <a:gd name="connsiteY58" fmla="*/ 3571875 h 3781425"/>
                                <a:gd name="connsiteX59" fmla="*/ 305830 w 1696480"/>
                                <a:gd name="connsiteY59" fmla="*/ 3495675 h 3781425"/>
                                <a:gd name="connsiteX60" fmla="*/ 277255 w 1696480"/>
                                <a:gd name="connsiteY60" fmla="*/ 3467100 h 3781425"/>
                                <a:gd name="connsiteX61" fmla="*/ 258205 w 1696480"/>
                                <a:gd name="connsiteY61" fmla="*/ 3419475 h 3781425"/>
                                <a:gd name="connsiteX62" fmla="*/ 229630 w 1696480"/>
                                <a:gd name="connsiteY62" fmla="*/ 3352800 h 3781425"/>
                                <a:gd name="connsiteX63" fmla="*/ 201055 w 1696480"/>
                                <a:gd name="connsiteY63" fmla="*/ 3257550 h 3781425"/>
                                <a:gd name="connsiteX64" fmla="*/ 182005 w 1696480"/>
                                <a:gd name="connsiteY64" fmla="*/ 3228975 h 3781425"/>
                                <a:gd name="connsiteX65" fmla="*/ 153430 w 1696480"/>
                                <a:gd name="connsiteY65" fmla="*/ 3105150 h 3781425"/>
                                <a:gd name="connsiteX66" fmla="*/ 143905 w 1696480"/>
                                <a:gd name="connsiteY66" fmla="*/ 3076575 h 3781425"/>
                                <a:gd name="connsiteX67" fmla="*/ 134380 w 1696480"/>
                                <a:gd name="connsiteY67" fmla="*/ 3028950 h 3781425"/>
                                <a:gd name="connsiteX68" fmla="*/ 115330 w 1696480"/>
                                <a:gd name="connsiteY68" fmla="*/ 2952750 h 3781425"/>
                                <a:gd name="connsiteX69" fmla="*/ 105805 w 1696480"/>
                                <a:gd name="connsiteY69" fmla="*/ 2847975 h 3781425"/>
                                <a:gd name="connsiteX70" fmla="*/ 86755 w 1696480"/>
                                <a:gd name="connsiteY70" fmla="*/ 2790825 h 3781425"/>
                                <a:gd name="connsiteX71" fmla="*/ 77230 w 1696480"/>
                                <a:gd name="connsiteY71" fmla="*/ 2705100 h 3781425"/>
                                <a:gd name="connsiteX72" fmla="*/ 58180 w 1696480"/>
                                <a:gd name="connsiteY72" fmla="*/ 2590800 h 3781425"/>
                                <a:gd name="connsiteX73" fmla="*/ 39130 w 1696480"/>
                                <a:gd name="connsiteY73" fmla="*/ 2466975 h 3781425"/>
                                <a:gd name="connsiteX74" fmla="*/ 29605 w 1696480"/>
                                <a:gd name="connsiteY74" fmla="*/ 2438400 h 3781425"/>
                                <a:gd name="connsiteX75" fmla="*/ 10555 w 1696480"/>
                                <a:gd name="connsiteY75" fmla="*/ 2362200 h 3781425"/>
                                <a:gd name="connsiteX76" fmla="*/ 20080 w 1696480"/>
                                <a:gd name="connsiteY76" fmla="*/ 2295525 h 3781425"/>
                                <a:gd name="connsiteX77" fmla="*/ 124855 w 1696480"/>
                                <a:gd name="connsiteY77" fmla="*/ 2305050 h 3781425"/>
                                <a:gd name="connsiteX78" fmla="*/ 162955 w 1696480"/>
                                <a:gd name="connsiteY78" fmla="*/ 2314575 h 3781425"/>
                                <a:gd name="connsiteX79" fmla="*/ 210580 w 1696480"/>
                                <a:gd name="connsiteY79" fmla="*/ 2324100 h 3781425"/>
                                <a:gd name="connsiteX80" fmla="*/ 267730 w 1696480"/>
                                <a:gd name="connsiteY80" fmla="*/ 2371725 h 3781425"/>
                                <a:gd name="connsiteX81" fmla="*/ 286780 w 1696480"/>
                                <a:gd name="connsiteY81" fmla="*/ 2428875 h 3781425"/>
                                <a:gd name="connsiteX82" fmla="*/ 315355 w 1696480"/>
                                <a:gd name="connsiteY82" fmla="*/ 2447925 h 3781425"/>
                                <a:gd name="connsiteX83" fmla="*/ 362980 w 1696480"/>
                                <a:gd name="connsiteY83" fmla="*/ 2457450 h 3781425"/>
                                <a:gd name="connsiteX84" fmla="*/ 401080 w 1696480"/>
                                <a:gd name="connsiteY84" fmla="*/ 2466975 h 3781425"/>
                                <a:gd name="connsiteX85" fmla="*/ 410605 w 1696480"/>
                                <a:gd name="connsiteY85" fmla="*/ 2495550 h 3781425"/>
                                <a:gd name="connsiteX86" fmla="*/ 429655 w 1696480"/>
                                <a:gd name="connsiteY86" fmla="*/ 2524125 h 3781425"/>
                                <a:gd name="connsiteX87" fmla="*/ 439180 w 1696480"/>
                                <a:gd name="connsiteY87" fmla="*/ 2590800 h 3781425"/>
                                <a:gd name="connsiteX88" fmla="*/ 496330 w 1696480"/>
                                <a:gd name="connsiteY88" fmla="*/ 2638425 h 3781425"/>
                                <a:gd name="connsiteX89" fmla="*/ 553480 w 1696480"/>
                                <a:gd name="connsiteY89" fmla="*/ 2686050 h 3781425"/>
                                <a:gd name="connsiteX90" fmla="*/ 591580 w 1696480"/>
                                <a:gd name="connsiteY90" fmla="*/ 2695575 h 3781425"/>
                                <a:gd name="connsiteX91" fmla="*/ 610630 w 1696480"/>
                                <a:gd name="connsiteY91" fmla="*/ 2724150 h 3781425"/>
                                <a:gd name="connsiteX92" fmla="*/ 667780 w 1696480"/>
                                <a:gd name="connsiteY92" fmla="*/ 2762250 h 3781425"/>
                                <a:gd name="connsiteX93" fmla="*/ 686830 w 1696480"/>
                                <a:gd name="connsiteY93" fmla="*/ 2790825 h 3781425"/>
                                <a:gd name="connsiteX94" fmla="*/ 743980 w 1696480"/>
                                <a:gd name="connsiteY94" fmla="*/ 2828925 h 3781425"/>
                                <a:gd name="connsiteX95" fmla="*/ 801130 w 1696480"/>
                                <a:gd name="connsiteY95" fmla="*/ 2857500 h 3781425"/>
                                <a:gd name="connsiteX96" fmla="*/ 829705 w 1696480"/>
                                <a:gd name="connsiteY96" fmla="*/ 2838450 h 3781425"/>
                                <a:gd name="connsiteX97" fmla="*/ 858280 w 1696480"/>
                                <a:gd name="connsiteY97" fmla="*/ 2781300 h 3781425"/>
                                <a:gd name="connsiteX98" fmla="*/ 915430 w 1696480"/>
                                <a:gd name="connsiteY98" fmla="*/ 2752725 h 3781425"/>
                                <a:gd name="connsiteX99" fmla="*/ 905905 w 1696480"/>
                                <a:gd name="connsiteY99" fmla="*/ 2076450 h 3781425"/>
                                <a:gd name="connsiteX100" fmla="*/ 915430 w 1696480"/>
                                <a:gd name="connsiteY100" fmla="*/ 2047875 h 3781425"/>
                                <a:gd name="connsiteX101" fmla="*/ 944005 w 1696480"/>
                                <a:gd name="connsiteY101" fmla="*/ 1981200 h 3781425"/>
                                <a:gd name="connsiteX102" fmla="*/ 1001155 w 1696480"/>
                                <a:gd name="connsiteY102" fmla="*/ 1924050 h 3781425"/>
                                <a:gd name="connsiteX103" fmla="*/ 1058305 w 1696480"/>
                                <a:gd name="connsiteY103" fmla="*/ 1895475 h 3781425"/>
                                <a:gd name="connsiteX104" fmla="*/ 1115455 w 1696480"/>
                                <a:gd name="connsiteY104" fmla="*/ 1914525 h 3781425"/>
                                <a:gd name="connsiteX105" fmla="*/ 1134505 w 1696480"/>
                                <a:gd name="connsiteY105" fmla="*/ 1943100 h 3781425"/>
                                <a:gd name="connsiteX106" fmla="*/ 1191655 w 1696480"/>
                                <a:gd name="connsiteY106" fmla="*/ 1962150 h 3781425"/>
                                <a:gd name="connsiteX107" fmla="*/ 1220230 w 1696480"/>
                                <a:gd name="connsiteY107" fmla="*/ 1971675 h 3781425"/>
                                <a:gd name="connsiteX108" fmla="*/ 1248805 w 1696480"/>
                                <a:gd name="connsiteY108" fmla="*/ 1990725 h 3781425"/>
                                <a:gd name="connsiteX109" fmla="*/ 1334530 w 1696480"/>
                                <a:gd name="connsiteY109" fmla="*/ 1971675 h 3781425"/>
                                <a:gd name="connsiteX110" fmla="*/ 1344055 w 1696480"/>
                                <a:gd name="connsiteY110" fmla="*/ 1943100 h 3781425"/>
                                <a:gd name="connsiteX111" fmla="*/ 1334530 w 1696480"/>
                                <a:gd name="connsiteY111" fmla="*/ 1790700 h 3781425"/>
                                <a:gd name="connsiteX112" fmla="*/ 1305955 w 1696480"/>
                                <a:gd name="connsiteY112" fmla="*/ 1733550 h 3781425"/>
                                <a:gd name="connsiteX113" fmla="*/ 1286905 w 1696480"/>
                                <a:gd name="connsiteY113" fmla="*/ 1676400 h 3781425"/>
                                <a:gd name="connsiteX114" fmla="*/ 1277380 w 1696480"/>
                                <a:gd name="connsiteY114" fmla="*/ 1600200 h 3781425"/>
                                <a:gd name="connsiteX115" fmla="*/ 1267855 w 1696480"/>
                                <a:gd name="connsiteY115" fmla="*/ 1562100 h 3781425"/>
                                <a:gd name="connsiteX116" fmla="*/ 1258330 w 1696480"/>
                                <a:gd name="connsiteY116" fmla="*/ 1476375 h 3781425"/>
                                <a:gd name="connsiteX117" fmla="*/ 1239280 w 1696480"/>
                                <a:gd name="connsiteY117" fmla="*/ 1419225 h 3781425"/>
                                <a:gd name="connsiteX118" fmla="*/ 1229755 w 1696480"/>
                                <a:gd name="connsiteY118" fmla="*/ 1371600 h 3781425"/>
                                <a:gd name="connsiteX119" fmla="*/ 1210705 w 1696480"/>
                                <a:gd name="connsiteY119" fmla="*/ 1314450 h 3781425"/>
                                <a:gd name="connsiteX120" fmla="*/ 1220230 w 1696480"/>
                                <a:gd name="connsiteY120" fmla="*/ 1162050 h 3781425"/>
                                <a:gd name="connsiteX121" fmla="*/ 1248805 w 1696480"/>
                                <a:gd name="connsiteY121" fmla="*/ 1104900 h 3781425"/>
                                <a:gd name="connsiteX122" fmla="*/ 1429780 w 1696480"/>
                                <a:gd name="connsiteY122" fmla="*/ 1095375 h 3781425"/>
                                <a:gd name="connsiteX123" fmla="*/ 1563130 w 1696480"/>
                                <a:gd name="connsiteY123" fmla="*/ 1085850 h 3781425"/>
                                <a:gd name="connsiteX124" fmla="*/ 1572655 w 1696480"/>
                                <a:gd name="connsiteY124" fmla="*/ 1047750 h 3781425"/>
                                <a:gd name="connsiteX125" fmla="*/ 1572655 w 1696480"/>
                                <a:gd name="connsiteY125" fmla="*/ 933450 h 3781425"/>
                                <a:gd name="connsiteX126" fmla="*/ 1477405 w 1696480"/>
                                <a:gd name="connsiteY126" fmla="*/ 923925 h 3781425"/>
                                <a:gd name="connsiteX127" fmla="*/ 1391680 w 1696480"/>
                                <a:gd name="connsiteY127" fmla="*/ 885825 h 3781425"/>
                                <a:gd name="connsiteX128" fmla="*/ 1372630 w 1696480"/>
                                <a:gd name="connsiteY128" fmla="*/ 857250 h 3781425"/>
                                <a:gd name="connsiteX129" fmla="*/ 1325005 w 1696480"/>
                                <a:gd name="connsiteY129" fmla="*/ 809625 h 3781425"/>
                                <a:gd name="connsiteX130" fmla="*/ 1315480 w 1696480"/>
                                <a:gd name="connsiteY130" fmla="*/ 781050 h 3781425"/>
                                <a:gd name="connsiteX131" fmla="*/ 1258330 w 1696480"/>
                                <a:gd name="connsiteY131" fmla="*/ 685800 h 3781425"/>
                                <a:gd name="connsiteX132" fmla="*/ 1248805 w 1696480"/>
                                <a:gd name="connsiteY132" fmla="*/ 647700 h 3781425"/>
                                <a:gd name="connsiteX133" fmla="*/ 1210705 w 1696480"/>
                                <a:gd name="connsiteY133" fmla="*/ 590550 h 3781425"/>
                                <a:gd name="connsiteX134" fmla="*/ 1182130 w 1696480"/>
                                <a:gd name="connsiteY134" fmla="*/ 504825 h 3781425"/>
                                <a:gd name="connsiteX135" fmla="*/ 1172605 w 1696480"/>
                                <a:gd name="connsiteY135" fmla="*/ 476250 h 3781425"/>
                                <a:gd name="connsiteX136" fmla="*/ 1153555 w 1696480"/>
                                <a:gd name="connsiteY136" fmla="*/ 447675 h 3781425"/>
                                <a:gd name="connsiteX137" fmla="*/ 1096405 w 1696480"/>
                                <a:gd name="connsiteY137" fmla="*/ 314325 h 3781425"/>
                                <a:gd name="connsiteX138" fmla="*/ 1039255 w 1696480"/>
                                <a:gd name="connsiteY138" fmla="*/ 276225 h 3781425"/>
                                <a:gd name="connsiteX139" fmla="*/ 924955 w 1696480"/>
                                <a:gd name="connsiteY139" fmla="*/ 247650 h 3781425"/>
                                <a:gd name="connsiteX140" fmla="*/ 896380 w 1696480"/>
                                <a:gd name="connsiteY140" fmla="*/ 228600 h 3781425"/>
                                <a:gd name="connsiteX141" fmla="*/ 763030 w 1696480"/>
                                <a:gd name="connsiteY141" fmla="*/ 209550 h 3781425"/>
                                <a:gd name="connsiteX142" fmla="*/ 648730 w 1696480"/>
                                <a:gd name="connsiteY142" fmla="*/ 190500 h 3781425"/>
                                <a:gd name="connsiteX143" fmla="*/ 429655 w 1696480"/>
                                <a:gd name="connsiteY143" fmla="*/ 219075 h 3781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Lst>
                              <a:rect l="l" t="t" r="r" b="b"/>
                              <a:pathLst>
                                <a:path w="1696480" h="3781425">
                                  <a:moveTo>
                                    <a:pt x="429655" y="219075"/>
                                  </a:moveTo>
                                  <a:cubicBezTo>
                                    <a:pt x="426480" y="198438"/>
                                    <a:pt x="549570" y="93378"/>
                                    <a:pt x="629680" y="66675"/>
                                  </a:cubicBezTo>
                                  <a:cubicBezTo>
                                    <a:pt x="639205" y="63500"/>
                                    <a:pt x="649027" y="61105"/>
                                    <a:pt x="658255" y="57150"/>
                                  </a:cubicBezTo>
                                  <a:cubicBezTo>
                                    <a:pt x="671306" y="51557"/>
                                    <a:pt x="682885" y="42590"/>
                                    <a:pt x="696355" y="38100"/>
                                  </a:cubicBezTo>
                                  <a:cubicBezTo>
                                    <a:pt x="711714" y="32980"/>
                                    <a:pt x="728105" y="31750"/>
                                    <a:pt x="743980" y="28575"/>
                                  </a:cubicBezTo>
                                  <a:cubicBezTo>
                                    <a:pt x="753505" y="22225"/>
                                    <a:pt x="762033" y="14034"/>
                                    <a:pt x="772555" y="9525"/>
                                  </a:cubicBezTo>
                                  <a:cubicBezTo>
                                    <a:pt x="784587" y="4368"/>
                                    <a:pt x="797564" y="0"/>
                                    <a:pt x="810655" y="0"/>
                                  </a:cubicBezTo>
                                  <a:cubicBezTo>
                                    <a:pt x="899612" y="0"/>
                                    <a:pt x="988455" y="6350"/>
                                    <a:pt x="1077355" y="9525"/>
                                  </a:cubicBezTo>
                                  <a:cubicBezTo>
                                    <a:pt x="1181725" y="30399"/>
                                    <a:pt x="1072942" y="4298"/>
                                    <a:pt x="1163080" y="38100"/>
                                  </a:cubicBezTo>
                                  <a:cubicBezTo>
                                    <a:pt x="1175337" y="42697"/>
                                    <a:pt x="1188761" y="43485"/>
                                    <a:pt x="1201180" y="47625"/>
                                  </a:cubicBezTo>
                                  <a:cubicBezTo>
                                    <a:pt x="1257650" y="66448"/>
                                    <a:pt x="1237115" y="63596"/>
                                    <a:pt x="1286905" y="85725"/>
                                  </a:cubicBezTo>
                                  <a:cubicBezTo>
                                    <a:pt x="1341508" y="109993"/>
                                    <a:pt x="1328058" y="95146"/>
                                    <a:pt x="1372630" y="133350"/>
                                  </a:cubicBezTo>
                                  <a:cubicBezTo>
                                    <a:pt x="1402703" y="159127"/>
                                    <a:pt x="1422103" y="189007"/>
                                    <a:pt x="1448830" y="219075"/>
                                  </a:cubicBezTo>
                                  <a:cubicBezTo>
                                    <a:pt x="1457779" y="229143"/>
                                    <a:pt x="1467880" y="238125"/>
                                    <a:pt x="1477405" y="247650"/>
                                  </a:cubicBezTo>
                                  <a:cubicBezTo>
                                    <a:pt x="1483755" y="263525"/>
                                    <a:pt x="1488152" y="280329"/>
                                    <a:pt x="1496455" y="295275"/>
                                  </a:cubicBezTo>
                                  <a:cubicBezTo>
                                    <a:pt x="1504165" y="309152"/>
                                    <a:pt x="1517930" y="319176"/>
                                    <a:pt x="1525030" y="333375"/>
                                  </a:cubicBezTo>
                                  <a:cubicBezTo>
                                    <a:pt x="1530884" y="345084"/>
                                    <a:pt x="1530959" y="358888"/>
                                    <a:pt x="1534555" y="371475"/>
                                  </a:cubicBezTo>
                                  <a:cubicBezTo>
                                    <a:pt x="1544414" y="405981"/>
                                    <a:pt x="1542258" y="397316"/>
                                    <a:pt x="1563130" y="428625"/>
                                  </a:cubicBezTo>
                                  <a:cubicBezTo>
                                    <a:pt x="1566305" y="441325"/>
                                    <a:pt x="1568893" y="454186"/>
                                    <a:pt x="1572655" y="466725"/>
                                  </a:cubicBezTo>
                                  <a:cubicBezTo>
                                    <a:pt x="1578425" y="485959"/>
                                    <a:pt x="1588215" y="504100"/>
                                    <a:pt x="1591705" y="523875"/>
                                  </a:cubicBezTo>
                                  <a:cubicBezTo>
                                    <a:pt x="1597799" y="558410"/>
                                    <a:pt x="1594352" y="594262"/>
                                    <a:pt x="1601230" y="628650"/>
                                  </a:cubicBezTo>
                                  <a:cubicBezTo>
                                    <a:pt x="1604015" y="642573"/>
                                    <a:pt x="1615007" y="653567"/>
                                    <a:pt x="1620280" y="666750"/>
                                  </a:cubicBezTo>
                                  <a:cubicBezTo>
                                    <a:pt x="1627738" y="685394"/>
                                    <a:pt x="1632980" y="704850"/>
                                    <a:pt x="1639330" y="723900"/>
                                  </a:cubicBezTo>
                                  <a:cubicBezTo>
                                    <a:pt x="1645680" y="768350"/>
                                    <a:pt x="1651719" y="812845"/>
                                    <a:pt x="1658380" y="857250"/>
                                  </a:cubicBezTo>
                                  <a:cubicBezTo>
                                    <a:pt x="1661245" y="876349"/>
                                    <a:pt x="1665174" y="895281"/>
                                    <a:pt x="1667905" y="914400"/>
                                  </a:cubicBezTo>
                                  <a:cubicBezTo>
                                    <a:pt x="1671525" y="939740"/>
                                    <a:pt x="1674255" y="965200"/>
                                    <a:pt x="1677430" y="990600"/>
                                  </a:cubicBezTo>
                                  <a:cubicBezTo>
                                    <a:pt x="1680605" y="1155700"/>
                                    <a:pt x="1680954" y="1320879"/>
                                    <a:pt x="1686955" y="1485900"/>
                                  </a:cubicBezTo>
                                  <a:cubicBezTo>
                                    <a:pt x="1687320" y="1495934"/>
                                    <a:pt x="1696480" y="1504435"/>
                                    <a:pt x="1696480" y="1514475"/>
                                  </a:cubicBezTo>
                                  <a:cubicBezTo>
                                    <a:pt x="1696480" y="1984386"/>
                                    <a:pt x="1696228" y="2454356"/>
                                    <a:pt x="1686955" y="2924175"/>
                                  </a:cubicBezTo>
                                  <a:cubicBezTo>
                                    <a:pt x="1686675" y="2938371"/>
                                    <a:pt x="1672891" y="2948980"/>
                                    <a:pt x="1667905" y="2962275"/>
                                  </a:cubicBezTo>
                                  <a:cubicBezTo>
                                    <a:pt x="1656495" y="2992701"/>
                                    <a:pt x="1657940" y="3029610"/>
                                    <a:pt x="1639330" y="3057525"/>
                                  </a:cubicBezTo>
                                  <a:lnTo>
                                    <a:pt x="1620280" y="3086100"/>
                                  </a:lnTo>
                                  <a:cubicBezTo>
                                    <a:pt x="1597699" y="3199006"/>
                                    <a:pt x="1627380" y="3082032"/>
                                    <a:pt x="1591705" y="3162300"/>
                                  </a:cubicBezTo>
                                  <a:cubicBezTo>
                                    <a:pt x="1583550" y="3180650"/>
                                    <a:pt x="1583794" y="3202742"/>
                                    <a:pt x="1572655" y="3219450"/>
                                  </a:cubicBezTo>
                                  <a:cubicBezTo>
                                    <a:pt x="1566305" y="3228975"/>
                                    <a:pt x="1558725" y="3237786"/>
                                    <a:pt x="1553605" y="3248025"/>
                                  </a:cubicBezTo>
                                  <a:cubicBezTo>
                                    <a:pt x="1533323" y="3288589"/>
                                    <a:pt x="1557787" y="3266959"/>
                                    <a:pt x="1525030" y="3305175"/>
                                  </a:cubicBezTo>
                                  <a:cubicBezTo>
                                    <a:pt x="1513341" y="3318812"/>
                                    <a:pt x="1498531" y="3329564"/>
                                    <a:pt x="1486930" y="3343275"/>
                                  </a:cubicBezTo>
                                  <a:cubicBezTo>
                                    <a:pt x="1463547" y="3370910"/>
                                    <a:pt x="1449215" y="3407280"/>
                                    <a:pt x="1420255" y="3429000"/>
                                  </a:cubicBezTo>
                                  <a:cubicBezTo>
                                    <a:pt x="1407555" y="3438525"/>
                                    <a:pt x="1393380" y="3446350"/>
                                    <a:pt x="1382155" y="3457575"/>
                                  </a:cubicBezTo>
                                  <a:cubicBezTo>
                                    <a:pt x="1374060" y="3465670"/>
                                    <a:pt x="1371797" y="3478700"/>
                                    <a:pt x="1363105" y="3486150"/>
                                  </a:cubicBezTo>
                                  <a:cubicBezTo>
                                    <a:pt x="1349049" y="3498198"/>
                                    <a:pt x="1331179" y="3504913"/>
                                    <a:pt x="1315480" y="3514725"/>
                                  </a:cubicBezTo>
                                  <a:cubicBezTo>
                                    <a:pt x="1305772" y="3520792"/>
                                    <a:pt x="1296220" y="3527121"/>
                                    <a:pt x="1286905" y="3533775"/>
                                  </a:cubicBezTo>
                                  <a:cubicBezTo>
                                    <a:pt x="1273987" y="3543002"/>
                                    <a:pt x="1262682" y="3554640"/>
                                    <a:pt x="1248805" y="3562350"/>
                                  </a:cubicBezTo>
                                  <a:cubicBezTo>
                                    <a:pt x="1233859" y="3570653"/>
                                    <a:pt x="1216473" y="3573754"/>
                                    <a:pt x="1201180" y="3581400"/>
                                  </a:cubicBezTo>
                                  <a:cubicBezTo>
                                    <a:pt x="1190941" y="3586520"/>
                                    <a:pt x="1182844" y="3595330"/>
                                    <a:pt x="1172605" y="3600450"/>
                                  </a:cubicBezTo>
                                  <a:cubicBezTo>
                                    <a:pt x="1163625" y="3604940"/>
                                    <a:pt x="1152844" y="3605167"/>
                                    <a:pt x="1144030" y="3609975"/>
                                  </a:cubicBezTo>
                                  <a:cubicBezTo>
                                    <a:pt x="1117734" y="3624318"/>
                                    <a:pt x="1092752" y="3640985"/>
                                    <a:pt x="1067830" y="3657600"/>
                                  </a:cubicBezTo>
                                  <a:cubicBezTo>
                                    <a:pt x="1058305" y="3663950"/>
                                    <a:pt x="1049494" y="3671530"/>
                                    <a:pt x="1039255" y="3676650"/>
                                  </a:cubicBezTo>
                                  <a:cubicBezTo>
                                    <a:pt x="1025590" y="3683482"/>
                                    <a:pt x="984787" y="3692648"/>
                                    <a:pt x="972580" y="3695700"/>
                                  </a:cubicBezTo>
                                  <a:cubicBezTo>
                                    <a:pt x="956705" y="3705225"/>
                                    <a:pt x="941809" y="3716614"/>
                                    <a:pt x="924955" y="3724275"/>
                                  </a:cubicBezTo>
                                  <a:cubicBezTo>
                                    <a:pt x="906674" y="3732584"/>
                                    <a:pt x="887113" y="3737808"/>
                                    <a:pt x="867805" y="3743325"/>
                                  </a:cubicBezTo>
                                  <a:cubicBezTo>
                                    <a:pt x="863350" y="3744598"/>
                                    <a:pt x="781187" y="3768874"/>
                                    <a:pt x="763030" y="3771900"/>
                                  </a:cubicBezTo>
                                  <a:cubicBezTo>
                                    <a:pt x="737781" y="3776108"/>
                                    <a:pt x="712230" y="3778250"/>
                                    <a:pt x="686830" y="3781425"/>
                                  </a:cubicBezTo>
                                  <a:cubicBezTo>
                                    <a:pt x="661430" y="3778250"/>
                                    <a:pt x="635659" y="3777263"/>
                                    <a:pt x="610630" y="3771900"/>
                                  </a:cubicBezTo>
                                  <a:cubicBezTo>
                                    <a:pt x="590995" y="3767693"/>
                                    <a:pt x="572961" y="3757720"/>
                                    <a:pt x="553480" y="3752850"/>
                                  </a:cubicBezTo>
                                  <a:lnTo>
                                    <a:pt x="515380" y="3743325"/>
                                  </a:lnTo>
                                  <a:cubicBezTo>
                                    <a:pt x="501478" y="3734057"/>
                                    <a:pt x="457297" y="3705366"/>
                                    <a:pt x="448705" y="3695700"/>
                                  </a:cubicBezTo>
                                  <a:cubicBezTo>
                                    <a:pt x="433494" y="3678588"/>
                                    <a:pt x="426794" y="3654739"/>
                                    <a:pt x="410605" y="3638550"/>
                                  </a:cubicBezTo>
                                  <a:cubicBezTo>
                                    <a:pt x="381173" y="3609118"/>
                                    <a:pt x="377893" y="3608532"/>
                                    <a:pt x="353455" y="3571875"/>
                                  </a:cubicBezTo>
                                  <a:cubicBezTo>
                                    <a:pt x="347259" y="3562581"/>
                                    <a:pt x="317670" y="3509882"/>
                                    <a:pt x="305830" y="3495675"/>
                                  </a:cubicBezTo>
                                  <a:cubicBezTo>
                                    <a:pt x="297206" y="3485327"/>
                                    <a:pt x="286780" y="3476625"/>
                                    <a:pt x="277255" y="3467100"/>
                                  </a:cubicBezTo>
                                  <a:cubicBezTo>
                                    <a:pt x="270905" y="3451225"/>
                                    <a:pt x="265149" y="3435099"/>
                                    <a:pt x="258205" y="3419475"/>
                                  </a:cubicBezTo>
                                  <a:cubicBezTo>
                                    <a:pt x="237885" y="3373755"/>
                                    <a:pt x="241368" y="3393884"/>
                                    <a:pt x="229630" y="3352800"/>
                                  </a:cubicBezTo>
                                  <a:cubicBezTo>
                                    <a:pt x="222974" y="3329505"/>
                                    <a:pt x="212373" y="3274527"/>
                                    <a:pt x="201055" y="3257550"/>
                                  </a:cubicBezTo>
                                  <a:lnTo>
                                    <a:pt x="182005" y="3228975"/>
                                  </a:lnTo>
                                  <a:cubicBezTo>
                                    <a:pt x="174449" y="3191195"/>
                                    <a:pt x="164918" y="3139615"/>
                                    <a:pt x="153430" y="3105150"/>
                                  </a:cubicBezTo>
                                  <a:cubicBezTo>
                                    <a:pt x="150255" y="3095625"/>
                                    <a:pt x="146340" y="3086315"/>
                                    <a:pt x="143905" y="3076575"/>
                                  </a:cubicBezTo>
                                  <a:cubicBezTo>
                                    <a:pt x="139978" y="3060869"/>
                                    <a:pt x="138020" y="3044725"/>
                                    <a:pt x="134380" y="3028950"/>
                                  </a:cubicBezTo>
                                  <a:cubicBezTo>
                                    <a:pt x="128493" y="3003439"/>
                                    <a:pt x="121680" y="2978150"/>
                                    <a:pt x="115330" y="2952750"/>
                                  </a:cubicBezTo>
                                  <a:cubicBezTo>
                                    <a:pt x="112155" y="2917825"/>
                                    <a:pt x="111899" y="2882510"/>
                                    <a:pt x="105805" y="2847975"/>
                                  </a:cubicBezTo>
                                  <a:cubicBezTo>
                                    <a:pt x="102315" y="2828200"/>
                                    <a:pt x="86755" y="2790825"/>
                                    <a:pt x="86755" y="2790825"/>
                                  </a:cubicBezTo>
                                  <a:cubicBezTo>
                                    <a:pt x="83580" y="2762250"/>
                                    <a:pt x="81296" y="2733562"/>
                                    <a:pt x="77230" y="2705100"/>
                                  </a:cubicBezTo>
                                  <a:cubicBezTo>
                                    <a:pt x="71768" y="2666863"/>
                                    <a:pt x="62971" y="2629127"/>
                                    <a:pt x="58180" y="2590800"/>
                                  </a:cubicBezTo>
                                  <a:cubicBezTo>
                                    <a:pt x="52396" y="2544531"/>
                                    <a:pt x="50039" y="2510610"/>
                                    <a:pt x="39130" y="2466975"/>
                                  </a:cubicBezTo>
                                  <a:cubicBezTo>
                                    <a:pt x="36695" y="2457235"/>
                                    <a:pt x="32040" y="2448140"/>
                                    <a:pt x="29605" y="2438400"/>
                                  </a:cubicBezTo>
                                  <a:lnTo>
                                    <a:pt x="10555" y="2362200"/>
                                  </a:lnTo>
                                  <a:cubicBezTo>
                                    <a:pt x="13730" y="2339975"/>
                                    <a:pt x="0" y="2305565"/>
                                    <a:pt x="20080" y="2295525"/>
                                  </a:cubicBezTo>
                                  <a:cubicBezTo>
                                    <a:pt x="51447" y="2279842"/>
                                    <a:pt x="90094" y="2300415"/>
                                    <a:pt x="124855" y="2305050"/>
                                  </a:cubicBezTo>
                                  <a:cubicBezTo>
                                    <a:pt x="137831" y="2306780"/>
                                    <a:pt x="150176" y="2311735"/>
                                    <a:pt x="162955" y="2314575"/>
                                  </a:cubicBezTo>
                                  <a:cubicBezTo>
                                    <a:pt x="178759" y="2318087"/>
                                    <a:pt x="194705" y="2320925"/>
                                    <a:pt x="210580" y="2324100"/>
                                  </a:cubicBezTo>
                                  <a:cubicBezTo>
                                    <a:pt x="228365" y="2335957"/>
                                    <a:pt x="256945" y="2352312"/>
                                    <a:pt x="267730" y="2371725"/>
                                  </a:cubicBezTo>
                                  <a:cubicBezTo>
                                    <a:pt x="277482" y="2389278"/>
                                    <a:pt x="270072" y="2417736"/>
                                    <a:pt x="286780" y="2428875"/>
                                  </a:cubicBezTo>
                                  <a:cubicBezTo>
                                    <a:pt x="296305" y="2435225"/>
                                    <a:pt x="304636" y="2443905"/>
                                    <a:pt x="315355" y="2447925"/>
                                  </a:cubicBezTo>
                                  <a:cubicBezTo>
                                    <a:pt x="330514" y="2453609"/>
                                    <a:pt x="347176" y="2453938"/>
                                    <a:pt x="362980" y="2457450"/>
                                  </a:cubicBezTo>
                                  <a:cubicBezTo>
                                    <a:pt x="375759" y="2460290"/>
                                    <a:pt x="388380" y="2463800"/>
                                    <a:pt x="401080" y="2466975"/>
                                  </a:cubicBezTo>
                                  <a:cubicBezTo>
                                    <a:pt x="404255" y="2476500"/>
                                    <a:pt x="406115" y="2486570"/>
                                    <a:pt x="410605" y="2495550"/>
                                  </a:cubicBezTo>
                                  <a:cubicBezTo>
                                    <a:pt x="415725" y="2505789"/>
                                    <a:pt x="426366" y="2513160"/>
                                    <a:pt x="429655" y="2524125"/>
                                  </a:cubicBezTo>
                                  <a:cubicBezTo>
                                    <a:pt x="436106" y="2545629"/>
                                    <a:pt x="430842" y="2569955"/>
                                    <a:pt x="439180" y="2590800"/>
                                  </a:cubicBezTo>
                                  <a:cubicBezTo>
                                    <a:pt x="447528" y="2611671"/>
                                    <a:pt x="480616" y="2625330"/>
                                    <a:pt x="496330" y="2638425"/>
                                  </a:cubicBezTo>
                                  <a:cubicBezTo>
                                    <a:pt x="520562" y="2658618"/>
                                    <a:pt x="524267" y="2673530"/>
                                    <a:pt x="553480" y="2686050"/>
                                  </a:cubicBezTo>
                                  <a:cubicBezTo>
                                    <a:pt x="565512" y="2691207"/>
                                    <a:pt x="578880" y="2692400"/>
                                    <a:pt x="591580" y="2695575"/>
                                  </a:cubicBezTo>
                                  <a:cubicBezTo>
                                    <a:pt x="597930" y="2705100"/>
                                    <a:pt x="602015" y="2716612"/>
                                    <a:pt x="610630" y="2724150"/>
                                  </a:cubicBezTo>
                                  <a:cubicBezTo>
                                    <a:pt x="627860" y="2739227"/>
                                    <a:pt x="667780" y="2762250"/>
                                    <a:pt x="667780" y="2762250"/>
                                  </a:cubicBezTo>
                                  <a:cubicBezTo>
                                    <a:pt x="674130" y="2771775"/>
                                    <a:pt x="678215" y="2783287"/>
                                    <a:pt x="686830" y="2790825"/>
                                  </a:cubicBezTo>
                                  <a:cubicBezTo>
                                    <a:pt x="704060" y="2805902"/>
                                    <a:pt x="724930" y="2816225"/>
                                    <a:pt x="743980" y="2828925"/>
                                  </a:cubicBezTo>
                                  <a:cubicBezTo>
                                    <a:pt x="780909" y="2853544"/>
                                    <a:pt x="761695" y="2844355"/>
                                    <a:pt x="801130" y="2857500"/>
                                  </a:cubicBezTo>
                                  <a:cubicBezTo>
                                    <a:pt x="810655" y="2851150"/>
                                    <a:pt x="822554" y="2847389"/>
                                    <a:pt x="829705" y="2838450"/>
                                  </a:cubicBezTo>
                                  <a:cubicBezTo>
                                    <a:pt x="891680" y="2760981"/>
                                    <a:pt x="777986" y="2861594"/>
                                    <a:pt x="858280" y="2781300"/>
                                  </a:cubicBezTo>
                                  <a:cubicBezTo>
                                    <a:pt x="876744" y="2762836"/>
                                    <a:pt x="892189" y="2760472"/>
                                    <a:pt x="915430" y="2752725"/>
                                  </a:cubicBezTo>
                                  <a:cubicBezTo>
                                    <a:pt x="887382" y="2416144"/>
                                    <a:pt x="888123" y="2521004"/>
                                    <a:pt x="905905" y="2076450"/>
                                  </a:cubicBezTo>
                                  <a:cubicBezTo>
                                    <a:pt x="906306" y="2066418"/>
                                    <a:pt x="912672" y="2057529"/>
                                    <a:pt x="915430" y="2047875"/>
                                  </a:cubicBezTo>
                                  <a:cubicBezTo>
                                    <a:pt x="925570" y="2012383"/>
                                    <a:pt x="919583" y="2008674"/>
                                    <a:pt x="944005" y="1981200"/>
                                  </a:cubicBezTo>
                                  <a:cubicBezTo>
                                    <a:pt x="961903" y="1961064"/>
                                    <a:pt x="975597" y="1932569"/>
                                    <a:pt x="1001155" y="1924050"/>
                                  </a:cubicBezTo>
                                  <a:cubicBezTo>
                                    <a:pt x="1040590" y="1910905"/>
                                    <a:pt x="1021376" y="1920094"/>
                                    <a:pt x="1058305" y="1895475"/>
                                  </a:cubicBezTo>
                                  <a:cubicBezTo>
                                    <a:pt x="1077355" y="1901825"/>
                                    <a:pt x="1104316" y="1897817"/>
                                    <a:pt x="1115455" y="1914525"/>
                                  </a:cubicBezTo>
                                  <a:cubicBezTo>
                                    <a:pt x="1121805" y="1924050"/>
                                    <a:pt x="1124797" y="1937033"/>
                                    <a:pt x="1134505" y="1943100"/>
                                  </a:cubicBezTo>
                                  <a:cubicBezTo>
                                    <a:pt x="1151533" y="1953743"/>
                                    <a:pt x="1172605" y="1955800"/>
                                    <a:pt x="1191655" y="1962150"/>
                                  </a:cubicBezTo>
                                  <a:cubicBezTo>
                                    <a:pt x="1201180" y="1965325"/>
                                    <a:pt x="1211876" y="1966106"/>
                                    <a:pt x="1220230" y="1971675"/>
                                  </a:cubicBezTo>
                                  <a:lnTo>
                                    <a:pt x="1248805" y="1990725"/>
                                  </a:lnTo>
                                  <a:cubicBezTo>
                                    <a:pt x="1277380" y="1984375"/>
                                    <a:pt x="1308348" y="1984766"/>
                                    <a:pt x="1334530" y="1971675"/>
                                  </a:cubicBezTo>
                                  <a:cubicBezTo>
                                    <a:pt x="1343510" y="1967185"/>
                                    <a:pt x="1344055" y="1953140"/>
                                    <a:pt x="1344055" y="1943100"/>
                                  </a:cubicBezTo>
                                  <a:cubicBezTo>
                                    <a:pt x="1344055" y="1892201"/>
                                    <a:pt x="1339858" y="1841319"/>
                                    <a:pt x="1334530" y="1790700"/>
                                  </a:cubicBezTo>
                                  <a:cubicBezTo>
                                    <a:pt x="1330936" y="1756561"/>
                                    <a:pt x="1319684" y="1764440"/>
                                    <a:pt x="1305955" y="1733550"/>
                                  </a:cubicBezTo>
                                  <a:cubicBezTo>
                                    <a:pt x="1297800" y="1715200"/>
                                    <a:pt x="1286905" y="1676400"/>
                                    <a:pt x="1286905" y="1676400"/>
                                  </a:cubicBezTo>
                                  <a:cubicBezTo>
                                    <a:pt x="1283730" y="1651000"/>
                                    <a:pt x="1281588" y="1625449"/>
                                    <a:pt x="1277380" y="1600200"/>
                                  </a:cubicBezTo>
                                  <a:cubicBezTo>
                                    <a:pt x="1275228" y="1587287"/>
                                    <a:pt x="1269846" y="1575039"/>
                                    <a:pt x="1267855" y="1562100"/>
                                  </a:cubicBezTo>
                                  <a:cubicBezTo>
                                    <a:pt x="1263483" y="1533683"/>
                                    <a:pt x="1263969" y="1504568"/>
                                    <a:pt x="1258330" y="1476375"/>
                                  </a:cubicBezTo>
                                  <a:cubicBezTo>
                                    <a:pt x="1254392" y="1456684"/>
                                    <a:pt x="1243218" y="1438916"/>
                                    <a:pt x="1239280" y="1419225"/>
                                  </a:cubicBezTo>
                                  <a:cubicBezTo>
                                    <a:pt x="1236105" y="1403350"/>
                                    <a:pt x="1234015" y="1387219"/>
                                    <a:pt x="1229755" y="1371600"/>
                                  </a:cubicBezTo>
                                  <a:cubicBezTo>
                                    <a:pt x="1224471" y="1352227"/>
                                    <a:pt x="1210705" y="1314450"/>
                                    <a:pt x="1210705" y="1314450"/>
                                  </a:cubicBezTo>
                                  <a:cubicBezTo>
                                    <a:pt x="1213880" y="1263650"/>
                                    <a:pt x="1214902" y="1212669"/>
                                    <a:pt x="1220230" y="1162050"/>
                                  </a:cubicBezTo>
                                  <a:cubicBezTo>
                                    <a:pt x="1221160" y="1153218"/>
                                    <a:pt x="1238113" y="1106937"/>
                                    <a:pt x="1248805" y="1104900"/>
                                  </a:cubicBezTo>
                                  <a:cubicBezTo>
                                    <a:pt x="1308147" y="1093597"/>
                                    <a:pt x="1369482" y="1099029"/>
                                    <a:pt x="1429780" y="1095375"/>
                                  </a:cubicBezTo>
                                  <a:cubicBezTo>
                                    <a:pt x="1474262" y="1092679"/>
                                    <a:pt x="1518680" y="1089025"/>
                                    <a:pt x="1563130" y="1085850"/>
                                  </a:cubicBezTo>
                                  <a:cubicBezTo>
                                    <a:pt x="1566305" y="1073150"/>
                                    <a:pt x="1569059" y="1060337"/>
                                    <a:pt x="1572655" y="1047750"/>
                                  </a:cubicBezTo>
                                  <a:cubicBezTo>
                                    <a:pt x="1582346" y="1013831"/>
                                    <a:pt x="1608848" y="966353"/>
                                    <a:pt x="1572655" y="933450"/>
                                  </a:cubicBezTo>
                                  <a:cubicBezTo>
                                    <a:pt x="1549045" y="911986"/>
                                    <a:pt x="1509155" y="927100"/>
                                    <a:pt x="1477405" y="923925"/>
                                  </a:cubicBezTo>
                                  <a:cubicBezTo>
                                    <a:pt x="1409395" y="901255"/>
                                    <a:pt x="1436963" y="916014"/>
                                    <a:pt x="1391680" y="885825"/>
                                  </a:cubicBezTo>
                                  <a:cubicBezTo>
                                    <a:pt x="1385330" y="876300"/>
                                    <a:pt x="1380725" y="865345"/>
                                    <a:pt x="1372630" y="857250"/>
                                  </a:cubicBezTo>
                                  <a:cubicBezTo>
                                    <a:pt x="1334530" y="819150"/>
                                    <a:pt x="1350405" y="860425"/>
                                    <a:pt x="1325005" y="809625"/>
                                  </a:cubicBezTo>
                                  <a:cubicBezTo>
                                    <a:pt x="1320515" y="800645"/>
                                    <a:pt x="1320356" y="789827"/>
                                    <a:pt x="1315480" y="781050"/>
                                  </a:cubicBezTo>
                                  <a:cubicBezTo>
                                    <a:pt x="1289918" y="735038"/>
                                    <a:pt x="1274959" y="730144"/>
                                    <a:pt x="1258330" y="685800"/>
                                  </a:cubicBezTo>
                                  <a:cubicBezTo>
                                    <a:pt x="1253733" y="673543"/>
                                    <a:pt x="1254659" y="659409"/>
                                    <a:pt x="1248805" y="647700"/>
                                  </a:cubicBezTo>
                                  <a:cubicBezTo>
                                    <a:pt x="1238566" y="627222"/>
                                    <a:pt x="1217945" y="612270"/>
                                    <a:pt x="1210705" y="590550"/>
                                  </a:cubicBezTo>
                                  <a:lnTo>
                                    <a:pt x="1182130" y="504825"/>
                                  </a:lnTo>
                                  <a:cubicBezTo>
                                    <a:pt x="1178955" y="495300"/>
                                    <a:pt x="1178174" y="484604"/>
                                    <a:pt x="1172605" y="476250"/>
                                  </a:cubicBezTo>
                                  <a:lnTo>
                                    <a:pt x="1153555" y="447675"/>
                                  </a:lnTo>
                                  <a:cubicBezTo>
                                    <a:pt x="1143996" y="409440"/>
                                    <a:pt x="1135872" y="340637"/>
                                    <a:pt x="1096405" y="314325"/>
                                  </a:cubicBezTo>
                                  <a:cubicBezTo>
                                    <a:pt x="1077355" y="301625"/>
                                    <a:pt x="1061839" y="279989"/>
                                    <a:pt x="1039255" y="276225"/>
                                  </a:cubicBezTo>
                                  <a:cubicBezTo>
                                    <a:pt x="1010689" y="271464"/>
                                    <a:pt x="950112" y="264421"/>
                                    <a:pt x="924955" y="247650"/>
                                  </a:cubicBezTo>
                                  <a:cubicBezTo>
                                    <a:pt x="915430" y="241300"/>
                                    <a:pt x="907099" y="232620"/>
                                    <a:pt x="896380" y="228600"/>
                                  </a:cubicBezTo>
                                  <a:cubicBezTo>
                                    <a:pt x="869877" y="218661"/>
                                    <a:pt x="777267" y="211584"/>
                                    <a:pt x="763030" y="209550"/>
                                  </a:cubicBezTo>
                                  <a:cubicBezTo>
                                    <a:pt x="700798" y="200660"/>
                                    <a:pt x="721160" y="195329"/>
                                    <a:pt x="648730" y="190500"/>
                                  </a:cubicBezTo>
                                  <a:cubicBezTo>
                                    <a:pt x="575798" y="185638"/>
                                    <a:pt x="432830" y="239713"/>
                                    <a:pt x="429655" y="219075"/>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sp>
                          <p:nvSpPr>
                            <p:cNvPr id="122" name="正方形/長方形 121"/>
                            <p:cNvSpPr/>
                            <p:nvPr/>
                          </p:nvSpPr>
                          <p:spPr bwMode="gray">
                            <a:xfrm>
                              <a:off x="4586320" y="2456528"/>
                              <a:ext cx="1142193" cy="408669"/>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900" dirty="0">
                                  <a:solidFill>
                                    <a:schemeClr val="tx1"/>
                                  </a:solidFill>
                                </a:rPr>
                                <a:t>コリアタウン</a:t>
                              </a:r>
                              <a:endParaRPr lang="en-US" altLang="ja-JP" sz="900" dirty="0">
                                <a:solidFill>
                                  <a:schemeClr val="tx1"/>
                                </a:solidFill>
                              </a:endParaRPr>
                            </a:p>
                          </p:txBody>
                        </p:sp>
                        <p:sp>
                          <p:nvSpPr>
                            <p:cNvPr id="123" name="正方形/長方形 122"/>
                            <p:cNvSpPr/>
                            <p:nvPr/>
                          </p:nvSpPr>
                          <p:spPr bwMode="gray">
                            <a:xfrm>
                              <a:off x="4977868" y="2374362"/>
                              <a:ext cx="142774" cy="144872"/>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dirty="0">
                                <a:solidFill>
                                  <a:schemeClr val="tx1"/>
                                </a:solidFill>
                              </a:endParaRPr>
                            </a:p>
                          </p:txBody>
                        </p:sp>
                        <p:sp>
                          <p:nvSpPr>
                            <p:cNvPr id="119" name="正方形/長方形 118"/>
                            <p:cNvSpPr/>
                            <p:nvPr/>
                          </p:nvSpPr>
                          <p:spPr bwMode="gray">
                            <a:xfrm>
                              <a:off x="4923786" y="4413377"/>
                              <a:ext cx="915053" cy="168657"/>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900" dirty="0">
                                  <a:solidFill>
                                    <a:schemeClr val="tx1"/>
                                  </a:solidFill>
                                </a:rPr>
                                <a:t>中小工場立地</a:t>
                              </a:r>
                              <a:endParaRPr lang="en-US" altLang="ja-JP" sz="900" dirty="0">
                                <a:solidFill>
                                  <a:schemeClr val="tx1"/>
                                </a:solidFill>
                              </a:endParaRPr>
                            </a:p>
                          </p:txBody>
                        </p:sp>
                        <p:cxnSp>
                          <p:nvCxnSpPr>
                            <p:cNvPr id="120" name="直線コネクタ 119"/>
                            <p:cNvCxnSpPr/>
                            <p:nvPr/>
                          </p:nvCxnSpPr>
                          <p:spPr bwMode="gray">
                            <a:xfrm flipH="1">
                              <a:off x="5256926" y="4004709"/>
                              <a:ext cx="287712" cy="287582"/>
                            </a:xfrm>
                            <a:prstGeom prst="line">
                              <a:avLst/>
                            </a:prstGeom>
                            <a:ln w="12700" cmpd="sng">
                              <a:solidFill>
                                <a:schemeClr val="tx1"/>
                              </a:solidFill>
                              <a:prstDash val="sysDot"/>
                            </a:ln>
                          </p:spPr>
                          <p:style>
                            <a:lnRef idx="1">
                              <a:schemeClr val="accent1"/>
                            </a:lnRef>
                            <a:fillRef idx="0">
                              <a:schemeClr val="accent1"/>
                            </a:fillRef>
                            <a:effectRef idx="0">
                              <a:schemeClr val="accent1"/>
                            </a:effectRef>
                            <a:fontRef idx="minor">
                              <a:schemeClr val="tx1"/>
                            </a:fontRef>
                          </p:style>
                        </p:cxnSp>
                      </p:grpSp>
                    </p:grpSp>
                    <p:sp>
                      <p:nvSpPr>
                        <p:cNvPr id="106" name="正方形/長方形 105"/>
                        <p:cNvSpPr/>
                        <p:nvPr/>
                      </p:nvSpPr>
                      <p:spPr bwMode="gray">
                        <a:xfrm>
                          <a:off x="4211139" y="2204196"/>
                          <a:ext cx="936684" cy="166495"/>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900" dirty="0">
                              <a:solidFill>
                                <a:schemeClr val="tx1"/>
                              </a:solidFill>
                            </a:rPr>
                            <a:t>平野川</a:t>
                          </a:r>
                          <a:endParaRPr lang="en-US" altLang="ja-JP" sz="900" dirty="0">
                            <a:solidFill>
                              <a:schemeClr val="tx1"/>
                            </a:solidFill>
                          </a:endParaRPr>
                        </a:p>
                      </p:txBody>
                    </p:sp>
                    <p:sp>
                      <p:nvSpPr>
                        <p:cNvPr id="107" name="正方形/長方形 106"/>
                        <p:cNvSpPr/>
                        <p:nvPr/>
                      </p:nvSpPr>
                      <p:spPr bwMode="gray">
                        <a:xfrm>
                          <a:off x="6084508" y="2132842"/>
                          <a:ext cx="791748" cy="28758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900" dirty="0">
                              <a:solidFill>
                                <a:schemeClr val="tx1"/>
                              </a:solidFill>
                            </a:rPr>
                            <a:t>平野川</a:t>
                          </a:r>
                          <a:endParaRPr lang="en-US" altLang="ja-JP" sz="900" dirty="0">
                            <a:solidFill>
                              <a:schemeClr val="tx1"/>
                            </a:solidFill>
                          </a:endParaRPr>
                        </a:p>
                        <a:p>
                          <a:pPr algn="ctr">
                            <a:defRPr/>
                          </a:pPr>
                          <a:r>
                            <a:rPr lang="ja-JP" altLang="en-US" sz="900" dirty="0">
                              <a:solidFill>
                                <a:schemeClr val="tx1"/>
                              </a:solidFill>
                            </a:rPr>
                            <a:t>分水路</a:t>
                          </a:r>
                          <a:endParaRPr lang="en-US" altLang="ja-JP" sz="900" dirty="0">
                            <a:solidFill>
                              <a:schemeClr val="tx1"/>
                            </a:solidFill>
                          </a:endParaRPr>
                        </a:p>
                      </p:txBody>
                    </p:sp>
                    <p:sp>
                      <p:nvSpPr>
                        <p:cNvPr id="108" name="正方形/長方形 107"/>
                        <p:cNvSpPr/>
                        <p:nvPr/>
                      </p:nvSpPr>
                      <p:spPr bwMode="gray">
                        <a:xfrm>
                          <a:off x="1762346" y="4126450"/>
                          <a:ext cx="936684" cy="166494"/>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900" dirty="0">
                              <a:solidFill>
                                <a:schemeClr val="tx1"/>
                              </a:solidFill>
                            </a:rPr>
                            <a:t>上町台地</a:t>
                          </a:r>
                          <a:endParaRPr lang="en-US" altLang="ja-JP" sz="900" dirty="0">
                            <a:solidFill>
                              <a:schemeClr val="tx1"/>
                            </a:solidFill>
                          </a:endParaRPr>
                        </a:p>
                      </p:txBody>
                    </p:sp>
                  </p:grpSp>
                  <p:sp>
                    <p:nvSpPr>
                      <p:cNvPr id="100" name="円/楕円 99"/>
                      <p:cNvSpPr/>
                      <p:nvPr/>
                    </p:nvSpPr>
                    <p:spPr bwMode="gray">
                      <a:xfrm>
                        <a:off x="5445189" y="4171204"/>
                        <a:ext cx="142774" cy="144871"/>
                      </a:xfrm>
                      <a:prstGeom prst="ellipse">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sp>
                    <p:nvSpPr>
                      <p:cNvPr id="101" name="円/楕円 100"/>
                      <p:cNvSpPr/>
                      <p:nvPr/>
                    </p:nvSpPr>
                    <p:spPr bwMode="gray">
                      <a:xfrm>
                        <a:off x="5412741" y="2514910"/>
                        <a:ext cx="216324" cy="216226"/>
                      </a:xfrm>
                      <a:prstGeom prst="ellipse">
                        <a:avLst/>
                      </a:prstGeom>
                      <a:blipFill dpi="0" rotWithShape="1">
                        <a:blip r:embed="rId4" cstate="print"/>
                        <a:srcRect/>
                        <a:tile tx="0" ty="0" sx="100000" sy="100000" flip="none" algn="tl"/>
                      </a:blip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grpSp>
                <p:sp>
                  <p:nvSpPr>
                    <p:cNvPr id="92" name="正方形/長方形 91"/>
                    <p:cNvSpPr/>
                    <p:nvPr/>
                  </p:nvSpPr>
                  <p:spPr bwMode="gray">
                    <a:xfrm rot="17614949">
                      <a:off x="3949579" y="4299771"/>
                      <a:ext cx="1206543" cy="382894"/>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900" dirty="0">
                          <a:solidFill>
                            <a:schemeClr val="tx1"/>
                          </a:solidFill>
                        </a:rPr>
                        <a:t>阪堺　上町線</a:t>
                      </a:r>
                    </a:p>
                  </p:txBody>
                </p:sp>
                <p:sp>
                  <p:nvSpPr>
                    <p:cNvPr id="93" name="正方形/長方形 92"/>
                    <p:cNvSpPr/>
                    <p:nvPr/>
                  </p:nvSpPr>
                  <p:spPr bwMode="gray">
                    <a:xfrm rot="17614949">
                      <a:off x="5274486" y="4951693"/>
                      <a:ext cx="851932" cy="385058"/>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900" dirty="0">
                          <a:solidFill>
                            <a:schemeClr val="tx1"/>
                          </a:solidFill>
                        </a:rPr>
                        <a:t>ＪＲ</a:t>
                      </a:r>
                      <a:endParaRPr lang="en-US" altLang="ja-JP" sz="900" dirty="0">
                        <a:solidFill>
                          <a:schemeClr val="tx1"/>
                        </a:solidFill>
                      </a:endParaRPr>
                    </a:p>
                    <a:p>
                      <a:pPr algn="ctr">
                        <a:defRPr/>
                      </a:pPr>
                      <a:r>
                        <a:rPr lang="ja-JP" altLang="en-US" sz="900" dirty="0">
                          <a:solidFill>
                            <a:schemeClr val="tx1"/>
                          </a:solidFill>
                        </a:rPr>
                        <a:t>阪和線</a:t>
                      </a:r>
                    </a:p>
                  </p:txBody>
                </p:sp>
                <p:sp>
                  <p:nvSpPr>
                    <p:cNvPr id="94" name="正方形/長方形 93"/>
                    <p:cNvSpPr/>
                    <p:nvPr/>
                  </p:nvSpPr>
                  <p:spPr bwMode="gray">
                    <a:xfrm rot="17009658">
                      <a:off x="5250735" y="2166684"/>
                      <a:ext cx="1044373" cy="443464"/>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900" dirty="0">
                          <a:solidFill>
                            <a:schemeClr val="tx1"/>
                          </a:solidFill>
                        </a:rPr>
                        <a:t>ＪＲ</a:t>
                      </a:r>
                      <a:endParaRPr lang="en-US" altLang="ja-JP" sz="900" dirty="0">
                        <a:solidFill>
                          <a:schemeClr val="tx1"/>
                        </a:solidFill>
                      </a:endParaRPr>
                    </a:p>
                    <a:p>
                      <a:pPr algn="ctr">
                        <a:defRPr/>
                      </a:pPr>
                      <a:r>
                        <a:rPr lang="ja-JP" altLang="en-US" sz="900" dirty="0">
                          <a:solidFill>
                            <a:schemeClr val="tx1"/>
                          </a:solidFill>
                        </a:rPr>
                        <a:t>大阪環状線</a:t>
                      </a:r>
                    </a:p>
                  </p:txBody>
                </p:sp>
                <p:sp>
                  <p:nvSpPr>
                    <p:cNvPr id="95" name="正方形/長方形 94"/>
                    <p:cNvSpPr/>
                    <p:nvPr/>
                  </p:nvSpPr>
                  <p:spPr bwMode="gray">
                    <a:xfrm rot="21442110">
                      <a:off x="6444608" y="1701898"/>
                      <a:ext cx="1611618" cy="218388"/>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900" dirty="0">
                          <a:solidFill>
                            <a:schemeClr val="tx1"/>
                          </a:solidFill>
                        </a:rPr>
                        <a:t>近鉄大阪線・難波線</a:t>
                      </a:r>
                    </a:p>
                  </p:txBody>
                </p:sp>
                <p:sp>
                  <p:nvSpPr>
                    <p:cNvPr id="96" name="正方形/長方形 95"/>
                    <p:cNvSpPr/>
                    <p:nvPr/>
                  </p:nvSpPr>
                  <p:spPr bwMode="gray">
                    <a:xfrm rot="16844225">
                      <a:off x="4642824" y="4430575"/>
                      <a:ext cx="875718" cy="439139"/>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900" dirty="0">
                          <a:solidFill>
                            <a:srgbClr val="FF0000"/>
                          </a:solidFill>
                        </a:rPr>
                        <a:t>地下鉄</a:t>
                      </a:r>
                      <a:endParaRPr lang="en-US" altLang="ja-JP" sz="900" dirty="0">
                        <a:solidFill>
                          <a:srgbClr val="FF0000"/>
                        </a:solidFill>
                      </a:endParaRPr>
                    </a:p>
                    <a:p>
                      <a:pPr algn="ctr">
                        <a:defRPr/>
                      </a:pPr>
                      <a:r>
                        <a:rPr lang="ja-JP" altLang="en-US" sz="900" dirty="0">
                          <a:solidFill>
                            <a:srgbClr val="FF0000"/>
                          </a:solidFill>
                        </a:rPr>
                        <a:t>御堂筋線</a:t>
                      </a:r>
                    </a:p>
                  </p:txBody>
                </p:sp>
                <p:sp>
                  <p:nvSpPr>
                    <p:cNvPr id="97" name="正方形/長方形 96"/>
                    <p:cNvSpPr/>
                    <p:nvPr/>
                  </p:nvSpPr>
                  <p:spPr bwMode="gray">
                    <a:xfrm rot="16844225">
                      <a:off x="4727176" y="2071582"/>
                      <a:ext cx="813011" cy="276895"/>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900" dirty="0">
                          <a:solidFill>
                            <a:srgbClr val="7030A0"/>
                          </a:solidFill>
                        </a:rPr>
                        <a:t>地下鉄</a:t>
                      </a:r>
                      <a:endParaRPr lang="en-US" altLang="ja-JP" sz="900" dirty="0">
                        <a:solidFill>
                          <a:srgbClr val="7030A0"/>
                        </a:solidFill>
                      </a:endParaRPr>
                    </a:p>
                    <a:p>
                      <a:pPr algn="ctr">
                        <a:defRPr/>
                      </a:pPr>
                      <a:r>
                        <a:rPr lang="ja-JP" altLang="en-US" sz="900" dirty="0">
                          <a:solidFill>
                            <a:srgbClr val="7030A0"/>
                          </a:solidFill>
                        </a:rPr>
                        <a:t>谷町線</a:t>
                      </a:r>
                    </a:p>
                  </p:txBody>
                </p:sp>
                <p:sp>
                  <p:nvSpPr>
                    <p:cNvPr id="98" name="正方形/長方形 97"/>
                    <p:cNvSpPr/>
                    <p:nvPr/>
                  </p:nvSpPr>
                  <p:spPr bwMode="gray">
                    <a:xfrm rot="16844225">
                      <a:off x="7535102" y="2940790"/>
                      <a:ext cx="960045" cy="376405"/>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900" dirty="0">
                          <a:solidFill>
                            <a:srgbClr val="F412E4"/>
                          </a:solidFill>
                        </a:rPr>
                        <a:t>地下鉄</a:t>
                      </a:r>
                      <a:endParaRPr lang="en-US" altLang="ja-JP" sz="900" dirty="0">
                        <a:solidFill>
                          <a:srgbClr val="F412E4"/>
                        </a:solidFill>
                      </a:endParaRPr>
                    </a:p>
                    <a:p>
                      <a:pPr algn="ctr">
                        <a:defRPr/>
                      </a:pPr>
                      <a:r>
                        <a:rPr lang="ja-JP" altLang="en-US" sz="900" dirty="0">
                          <a:solidFill>
                            <a:srgbClr val="F412E4"/>
                          </a:solidFill>
                        </a:rPr>
                        <a:t>千日前線</a:t>
                      </a:r>
                    </a:p>
                  </p:txBody>
                </p:sp>
              </p:grpSp>
              <p:sp>
                <p:nvSpPr>
                  <p:cNvPr id="85" name="正方形/長方形 84"/>
                  <p:cNvSpPr/>
                  <p:nvPr/>
                </p:nvSpPr>
                <p:spPr bwMode="gray">
                  <a:xfrm>
                    <a:off x="2762766" y="3453332"/>
                    <a:ext cx="1352028" cy="544891"/>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1200" dirty="0">
                        <a:solidFill>
                          <a:schemeClr val="tx1"/>
                        </a:solidFill>
                      </a:rPr>
                      <a:t>天王寺駅・</a:t>
                    </a:r>
                    <a:endParaRPr lang="en-US" altLang="ja-JP" sz="1200" dirty="0">
                      <a:solidFill>
                        <a:schemeClr val="tx1"/>
                      </a:solidFill>
                    </a:endParaRPr>
                  </a:p>
                  <a:p>
                    <a:pPr algn="ctr">
                      <a:defRPr/>
                    </a:pPr>
                    <a:r>
                      <a:rPr lang="ja-JP" altLang="en-US" sz="1200" dirty="0">
                        <a:solidFill>
                          <a:schemeClr val="tx1"/>
                        </a:solidFill>
                      </a:rPr>
                      <a:t>阿倍野橋駅</a:t>
                    </a:r>
                  </a:p>
                </p:txBody>
              </p:sp>
              <p:cxnSp>
                <p:nvCxnSpPr>
                  <p:cNvPr id="86" name="直線コネクタ 85"/>
                  <p:cNvCxnSpPr>
                    <a:stCxn id="85" idx="3"/>
                    <a:endCxn id="90" idx="2"/>
                  </p:cNvCxnSpPr>
                  <p:nvPr/>
                </p:nvCxnSpPr>
                <p:spPr bwMode="gray">
                  <a:xfrm flipV="1">
                    <a:off x="4114794" y="3609015"/>
                    <a:ext cx="1105417" cy="116762"/>
                  </a:xfrm>
                  <a:prstGeom prst="line">
                    <a:avLst/>
                  </a:prstGeom>
                  <a:ln w="12700" cmpd="sng">
                    <a:solidFill>
                      <a:schemeClr val="tx1"/>
                    </a:solidFill>
                    <a:prstDash val="sysDot"/>
                  </a:ln>
                </p:spPr>
                <p:style>
                  <a:lnRef idx="1">
                    <a:schemeClr val="accent1"/>
                  </a:lnRef>
                  <a:fillRef idx="0">
                    <a:schemeClr val="accent1"/>
                  </a:fillRef>
                  <a:effectRef idx="0">
                    <a:schemeClr val="accent1"/>
                  </a:effectRef>
                  <a:fontRef idx="minor">
                    <a:schemeClr val="tx1"/>
                  </a:fontRef>
                </p:style>
              </p:cxnSp>
              <p:sp>
                <p:nvSpPr>
                  <p:cNvPr id="87" name="正方形/長方形 86"/>
                  <p:cNvSpPr/>
                  <p:nvPr/>
                </p:nvSpPr>
                <p:spPr bwMode="gray">
                  <a:xfrm>
                    <a:off x="6948645" y="1362422"/>
                    <a:ext cx="1014561" cy="324340"/>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1200" dirty="0">
                        <a:solidFill>
                          <a:schemeClr val="tx1"/>
                        </a:solidFill>
                      </a:rPr>
                      <a:t>鶴橋駅</a:t>
                    </a:r>
                  </a:p>
                </p:txBody>
              </p:sp>
              <p:cxnSp>
                <p:nvCxnSpPr>
                  <p:cNvPr id="88" name="直線コネクタ 87"/>
                  <p:cNvCxnSpPr>
                    <a:stCxn id="87" idx="1"/>
                    <a:endCxn id="89" idx="7"/>
                  </p:cNvCxnSpPr>
                  <p:nvPr/>
                </p:nvCxnSpPr>
                <p:spPr bwMode="gray">
                  <a:xfrm flipH="1">
                    <a:off x="6319140" y="1524593"/>
                    <a:ext cx="629505" cy="322177"/>
                  </a:xfrm>
                  <a:prstGeom prst="line">
                    <a:avLst/>
                  </a:prstGeom>
                  <a:ln w="12700" cmpd="sng">
                    <a:solidFill>
                      <a:schemeClr val="tx1"/>
                    </a:solidFill>
                    <a:prstDash val="sysDot"/>
                  </a:ln>
                </p:spPr>
                <p:style>
                  <a:lnRef idx="1">
                    <a:schemeClr val="accent1"/>
                  </a:lnRef>
                  <a:fillRef idx="0">
                    <a:schemeClr val="accent1"/>
                  </a:fillRef>
                  <a:effectRef idx="0">
                    <a:schemeClr val="accent1"/>
                  </a:effectRef>
                  <a:fontRef idx="minor">
                    <a:schemeClr val="tx1"/>
                  </a:fontRef>
                </p:style>
              </p:cxnSp>
              <p:sp>
                <p:nvSpPr>
                  <p:cNvPr id="89" name="円/楕円 88"/>
                  <p:cNvSpPr/>
                  <p:nvPr/>
                </p:nvSpPr>
                <p:spPr bwMode="gray">
                  <a:xfrm>
                    <a:off x="6011959" y="1794875"/>
                    <a:ext cx="359099" cy="358936"/>
                  </a:xfrm>
                  <a:prstGeom prst="ellipse">
                    <a:avLst/>
                  </a:prstGeom>
                  <a:gradFill>
                    <a:gsLst>
                      <a:gs pos="100000">
                        <a:srgbClr val="FF0000"/>
                      </a:gs>
                      <a:gs pos="30000">
                        <a:schemeClr val="bg1"/>
                      </a:gs>
                    </a:gsLst>
                    <a:path path="shape">
                      <a:fillToRect l="50000" t="50000" r="50000" b="50000"/>
                    </a:path>
                  </a:gradFill>
                  <a:ln w="9525">
                    <a:solidFill>
                      <a:srgbClr val="92D05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sp>
                <p:nvSpPr>
                  <p:cNvPr id="90" name="円/楕円 89"/>
                  <p:cNvSpPr/>
                  <p:nvPr/>
                </p:nvSpPr>
                <p:spPr bwMode="gray">
                  <a:xfrm>
                    <a:off x="5220212" y="3427385"/>
                    <a:ext cx="359099" cy="363260"/>
                  </a:xfrm>
                  <a:prstGeom prst="ellipse">
                    <a:avLst/>
                  </a:prstGeom>
                  <a:gradFill>
                    <a:gsLst>
                      <a:gs pos="100000">
                        <a:srgbClr val="FF0000"/>
                      </a:gs>
                      <a:gs pos="30000">
                        <a:schemeClr val="bg1"/>
                      </a:gs>
                    </a:gsLst>
                    <a:path path="shape">
                      <a:fillToRect l="50000" t="50000" r="50000" b="50000"/>
                    </a:path>
                  </a:gradFill>
                  <a:ln w="9525">
                    <a:solidFill>
                      <a:srgbClr val="92D05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grpSp>
            <p:sp>
              <p:nvSpPr>
                <p:cNvPr id="71" name="フリーフォーム 70"/>
                <p:cNvSpPr/>
                <p:nvPr/>
              </p:nvSpPr>
              <p:spPr>
                <a:xfrm>
                  <a:off x="6619542" y="1828180"/>
                  <a:ext cx="400115" cy="114269"/>
                </a:xfrm>
                <a:custGeom>
                  <a:avLst/>
                  <a:gdLst>
                    <a:gd name="connsiteX0" fmla="*/ 0 w 400050"/>
                    <a:gd name="connsiteY0" fmla="*/ 0 h 114300"/>
                    <a:gd name="connsiteX1" fmla="*/ 400050 w 400050"/>
                    <a:gd name="connsiteY1" fmla="*/ 114300 h 114300"/>
                    <a:gd name="connsiteX2" fmla="*/ 400050 w 400050"/>
                    <a:gd name="connsiteY2" fmla="*/ 114300 h 114300"/>
                  </a:gdLst>
                  <a:ahLst/>
                  <a:cxnLst>
                    <a:cxn ang="0">
                      <a:pos x="connsiteX0" y="connsiteY0"/>
                    </a:cxn>
                    <a:cxn ang="0">
                      <a:pos x="connsiteX1" y="connsiteY1"/>
                    </a:cxn>
                    <a:cxn ang="0">
                      <a:pos x="connsiteX2" y="connsiteY2"/>
                    </a:cxn>
                  </a:cxnLst>
                  <a:rect l="l" t="t" r="r" b="b"/>
                  <a:pathLst>
                    <a:path w="400050" h="114300">
                      <a:moveTo>
                        <a:pt x="0" y="0"/>
                      </a:moveTo>
                      <a:lnTo>
                        <a:pt x="400050" y="114300"/>
                      </a:lnTo>
                      <a:lnTo>
                        <a:pt x="400050" y="114300"/>
                      </a:lnTo>
                    </a:path>
                  </a:pathLst>
                </a:custGeom>
                <a:ln w="63500" cmpd="tri">
                  <a:solidFill>
                    <a:srgbClr val="92D050"/>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ja-JP" altLang="en-US"/>
                </a:p>
              </p:txBody>
            </p:sp>
            <p:sp>
              <p:nvSpPr>
                <p:cNvPr id="72" name="正方形/長方形 71"/>
                <p:cNvSpPr/>
                <p:nvPr/>
              </p:nvSpPr>
              <p:spPr bwMode="auto">
                <a:xfrm>
                  <a:off x="6875170" y="1556792"/>
                  <a:ext cx="749421" cy="266628"/>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900" dirty="0">
                      <a:solidFill>
                        <a:srgbClr val="92D050"/>
                      </a:solidFill>
                    </a:rPr>
                    <a:t>地下鉄</a:t>
                  </a:r>
                  <a:endParaRPr lang="en-US" altLang="ja-JP" sz="900" dirty="0">
                    <a:solidFill>
                      <a:srgbClr val="92D050"/>
                    </a:solidFill>
                  </a:endParaRPr>
                </a:p>
                <a:p>
                  <a:pPr algn="ctr">
                    <a:defRPr/>
                  </a:pPr>
                  <a:r>
                    <a:rPr lang="ja-JP" altLang="en-US" sz="900" dirty="0">
                      <a:solidFill>
                        <a:srgbClr val="92D050"/>
                      </a:solidFill>
                    </a:rPr>
                    <a:t>長堀鶴見緑地線</a:t>
                  </a:r>
                </a:p>
              </p:txBody>
            </p:sp>
          </p:grpSp>
          <p:sp>
            <p:nvSpPr>
              <p:cNvPr id="74" name="正方形/長方形 73"/>
              <p:cNvSpPr/>
              <p:nvPr/>
            </p:nvSpPr>
            <p:spPr bwMode="gray">
              <a:xfrm>
                <a:off x="6602076" y="3702510"/>
                <a:ext cx="706553" cy="282498"/>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900" dirty="0">
                    <a:solidFill>
                      <a:schemeClr val="tx1"/>
                    </a:solidFill>
                  </a:rPr>
                  <a:t>ＪＲ</a:t>
                </a:r>
                <a:endParaRPr lang="en-US" altLang="ja-JP" sz="900" dirty="0">
                  <a:solidFill>
                    <a:schemeClr val="tx1"/>
                  </a:solidFill>
                </a:endParaRPr>
              </a:p>
              <a:p>
                <a:pPr algn="ctr">
                  <a:defRPr/>
                </a:pPr>
                <a:r>
                  <a:rPr lang="ja-JP" altLang="en-US" sz="900" dirty="0">
                    <a:solidFill>
                      <a:schemeClr val="tx1"/>
                    </a:solidFill>
                  </a:rPr>
                  <a:t>大和路線</a:t>
                </a:r>
              </a:p>
            </p:txBody>
          </p:sp>
        </p:grpSp>
        <p:sp>
          <p:nvSpPr>
            <p:cNvPr id="76" name="正方形/長方形 75"/>
            <p:cNvSpPr/>
            <p:nvPr/>
          </p:nvSpPr>
          <p:spPr bwMode="gray">
            <a:xfrm>
              <a:off x="6451239" y="4097690"/>
              <a:ext cx="712903" cy="19521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900" dirty="0">
                  <a:solidFill>
                    <a:schemeClr val="tx1"/>
                  </a:solidFill>
                </a:rPr>
                <a:t>近鉄</a:t>
              </a:r>
              <a:endParaRPr lang="en-US" altLang="ja-JP" sz="900" dirty="0">
                <a:solidFill>
                  <a:schemeClr val="tx1"/>
                </a:solidFill>
              </a:endParaRPr>
            </a:p>
            <a:p>
              <a:pPr algn="ctr">
                <a:defRPr/>
              </a:pPr>
              <a:r>
                <a:rPr lang="ja-JP" altLang="en-US" sz="900" dirty="0">
                  <a:solidFill>
                    <a:schemeClr val="tx1"/>
                  </a:solidFill>
                </a:rPr>
                <a:t>南大阪線</a:t>
              </a:r>
            </a:p>
          </p:txBody>
        </p:sp>
      </p:grpSp>
      <p:grpSp>
        <p:nvGrpSpPr>
          <p:cNvPr id="15" name="グループ化 64"/>
          <p:cNvGrpSpPr>
            <a:grpSpLocks/>
          </p:cNvGrpSpPr>
          <p:nvPr/>
        </p:nvGrpSpPr>
        <p:grpSpPr bwMode="auto">
          <a:xfrm>
            <a:off x="4102100" y="378792"/>
            <a:ext cx="2198092" cy="1970087"/>
            <a:chOff x="5508104" y="3645026"/>
            <a:chExt cx="2863688" cy="2566101"/>
          </a:xfrm>
        </p:grpSpPr>
        <p:sp>
          <p:nvSpPr>
            <p:cNvPr id="78" name="Rectangle 63"/>
            <p:cNvSpPr>
              <a:spLocks noChangeArrowheads="1"/>
            </p:cNvSpPr>
            <p:nvPr/>
          </p:nvSpPr>
          <p:spPr bwMode="auto">
            <a:xfrm>
              <a:off x="5508104" y="3645026"/>
              <a:ext cx="2769876" cy="1721968"/>
            </a:xfrm>
            <a:prstGeom prst="rect">
              <a:avLst/>
            </a:prstGeom>
            <a:solidFill>
              <a:srgbClr val="FFFFFF"/>
            </a:solidFill>
            <a:ln w="9525">
              <a:solidFill>
                <a:srgbClr val="000000"/>
              </a:solidFill>
              <a:miter lim="800000"/>
              <a:headEnd/>
              <a:tailEnd/>
            </a:ln>
          </p:spPr>
          <p:txBody>
            <a:bodyPr lIns="74295" tIns="8890" rIns="74295" bIns="8890"/>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endParaRPr lang="ja-JP" altLang="en-US"/>
            </a:p>
          </p:txBody>
        </p:sp>
        <p:sp>
          <p:nvSpPr>
            <p:cNvPr id="79" name="Line 65"/>
            <p:cNvSpPr>
              <a:spLocks noChangeShapeType="1"/>
            </p:cNvSpPr>
            <p:nvPr/>
          </p:nvSpPr>
          <p:spPr bwMode="auto">
            <a:xfrm>
              <a:off x="5573476" y="3873624"/>
              <a:ext cx="457200" cy="0"/>
            </a:xfrm>
            <a:prstGeom prst="line">
              <a:avLst/>
            </a:prstGeom>
            <a:noFill/>
            <a:ln w="63500" cmpd="tri">
              <a:solidFill>
                <a:srgbClr val="FF0000"/>
              </a:solidFill>
              <a:round/>
              <a:headEnd/>
              <a:tailEnd/>
            </a:ln>
            <a:extLst>
              <a:ext uri="{909E8E84-426E-40DD-AFC4-6F175D3DCCD1}">
                <a14:hiddenFill xmlns="" xmlns:a14="http://schemas.microsoft.com/office/drawing/2010/main">
                  <a:noFill/>
                </a14:hiddenFill>
              </a:ext>
            </a:extLst>
          </p:spPr>
          <p:txBody>
            <a:bodyPr lIns="74295" tIns="8890" rIns="74295" bIns="8890"/>
            <a:lstStyle/>
            <a:p>
              <a:endParaRPr lang="ja-JP" altLang="en-US"/>
            </a:p>
          </p:txBody>
        </p:sp>
        <p:sp>
          <p:nvSpPr>
            <p:cNvPr id="80" name="Line 66"/>
            <p:cNvSpPr>
              <a:spLocks noChangeShapeType="1"/>
            </p:cNvSpPr>
            <p:nvPr/>
          </p:nvSpPr>
          <p:spPr bwMode="auto">
            <a:xfrm>
              <a:off x="5573476" y="4150714"/>
              <a:ext cx="457199" cy="0"/>
            </a:xfrm>
            <a:prstGeom prst="line">
              <a:avLst/>
            </a:prstGeom>
            <a:noFill/>
            <a:ln w="22225">
              <a:solidFill>
                <a:schemeClr val="tx1"/>
              </a:solidFill>
              <a:round/>
              <a:headEnd/>
              <a:tailEnd/>
            </a:ln>
            <a:extLst>
              <a:ext uri="{909E8E84-426E-40DD-AFC4-6F175D3DCCD1}">
                <a14:hiddenFill xmlns="" xmlns:a14="http://schemas.microsoft.com/office/drawing/2010/main">
                  <a:noFill/>
                </a14:hiddenFill>
              </a:ext>
            </a:extLst>
          </p:spPr>
          <p:txBody>
            <a:bodyPr lIns="74295" tIns="8890" rIns="74295" bIns="8890"/>
            <a:lstStyle/>
            <a:p>
              <a:endParaRPr lang="ja-JP" altLang="en-US"/>
            </a:p>
          </p:txBody>
        </p:sp>
        <p:sp>
          <p:nvSpPr>
            <p:cNvPr id="81" name="Text Box 67"/>
            <p:cNvSpPr txBox="1">
              <a:spLocks noChangeArrowheads="1"/>
            </p:cNvSpPr>
            <p:nvPr/>
          </p:nvSpPr>
          <p:spPr bwMode="auto">
            <a:xfrm>
              <a:off x="6025628" y="3759323"/>
              <a:ext cx="2346164" cy="245180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74295" tIns="8890" rIns="74295" bIns="8890"/>
            <a:lstStyle>
              <a:lvl1pPr marL="85725" indent="-85725"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algn="just" eaLnBrk="1" hangingPunct="1">
                <a:spcBef>
                  <a:spcPct val="50000"/>
                </a:spcBef>
                <a:buFont typeface="Wingdings" pitchFamily="2" charset="2"/>
                <a:buNone/>
              </a:pPr>
              <a:r>
                <a:rPr lang="ja-JP" altLang="en-US" sz="1000" dirty="0">
                  <a:solidFill>
                    <a:srgbClr val="000000"/>
                  </a:solidFill>
                  <a:latin typeface="ＭＳ ゴシック" pitchFamily="49" charset="-128"/>
                  <a:ea typeface="ＭＳ ゴシック" pitchFamily="49" charset="-128"/>
                </a:rPr>
                <a:t>地下鉄</a:t>
              </a:r>
            </a:p>
            <a:p>
              <a:pPr algn="just" eaLnBrk="1" hangingPunct="1">
                <a:spcBef>
                  <a:spcPct val="50000"/>
                </a:spcBef>
                <a:buFont typeface="Wingdings" pitchFamily="2" charset="2"/>
                <a:buNone/>
              </a:pPr>
              <a:r>
                <a:rPr lang="ja-JP" altLang="en-US" sz="1000" dirty="0">
                  <a:solidFill>
                    <a:srgbClr val="000000"/>
                  </a:solidFill>
                  <a:latin typeface="ＭＳ ゴシック" pitchFamily="49" charset="-128"/>
                  <a:ea typeface="ＭＳ ゴシック" pitchFamily="49" charset="-128"/>
                </a:rPr>
                <a:t>私鉄</a:t>
              </a:r>
            </a:p>
            <a:p>
              <a:pPr algn="just" eaLnBrk="1" hangingPunct="1">
                <a:spcBef>
                  <a:spcPct val="50000"/>
                </a:spcBef>
                <a:buFont typeface="Wingdings" pitchFamily="2" charset="2"/>
                <a:buNone/>
              </a:pPr>
              <a:r>
                <a:rPr lang="ja-JP" altLang="en-US" sz="1000" dirty="0">
                  <a:solidFill>
                    <a:srgbClr val="000000"/>
                  </a:solidFill>
                  <a:latin typeface="ＭＳ ゴシック" pitchFamily="49" charset="-128"/>
                  <a:ea typeface="ＭＳ ゴシック" pitchFamily="49" charset="-128"/>
                </a:rPr>
                <a:t>ＪＲ</a:t>
              </a:r>
              <a:endParaRPr lang="en-US" altLang="ja-JP" sz="1000" dirty="0">
                <a:solidFill>
                  <a:srgbClr val="000000"/>
                </a:solidFill>
                <a:latin typeface="ＭＳ ゴシック" pitchFamily="49" charset="-128"/>
                <a:ea typeface="ＭＳ ゴシック" pitchFamily="49" charset="-128"/>
              </a:endParaRPr>
            </a:p>
            <a:p>
              <a:pPr algn="just" eaLnBrk="1" hangingPunct="1">
                <a:spcBef>
                  <a:spcPct val="50000"/>
                </a:spcBef>
                <a:buFont typeface="Wingdings" pitchFamily="2" charset="2"/>
                <a:buNone/>
              </a:pPr>
              <a:r>
                <a:rPr lang="ja-JP" altLang="en-US" sz="1000" dirty="0" smtClean="0">
                  <a:solidFill>
                    <a:srgbClr val="000000"/>
                  </a:solidFill>
                  <a:latin typeface="ＭＳ ゴシック" pitchFamily="49" charset="-128"/>
                  <a:ea typeface="ＭＳ ゴシック" pitchFamily="49" charset="-128"/>
                </a:rPr>
                <a:t>区役所</a:t>
              </a:r>
              <a:r>
                <a:rPr lang="en-US" altLang="ja-JP" sz="1000" dirty="0" smtClean="0">
                  <a:solidFill>
                    <a:srgbClr val="000000"/>
                  </a:solidFill>
                  <a:latin typeface="ＭＳ ゴシック" pitchFamily="49" charset="-128"/>
                  <a:ea typeface="ＭＳ ゴシック" pitchFamily="49" charset="-128"/>
                </a:rPr>
                <a:t>(</a:t>
              </a:r>
              <a:r>
                <a:rPr lang="ja-JP" altLang="en-US" sz="1000" dirty="0" smtClean="0">
                  <a:solidFill>
                    <a:srgbClr val="000000"/>
                  </a:solidFill>
                  <a:latin typeface="ＭＳ ゴシック" pitchFamily="49" charset="-128"/>
                  <a:ea typeface="ＭＳ ゴシック" pitchFamily="49" charset="-128"/>
                </a:rPr>
                <a:t>総合区役所</a:t>
              </a:r>
              <a:r>
                <a:rPr lang="en-US" altLang="ja-JP" sz="1000" dirty="0" smtClean="0">
                  <a:solidFill>
                    <a:srgbClr val="000000"/>
                  </a:solidFill>
                  <a:latin typeface="ＭＳ ゴシック" pitchFamily="49" charset="-128"/>
                  <a:ea typeface="ＭＳ ゴシック" pitchFamily="49" charset="-128"/>
                </a:rPr>
                <a:t>)</a:t>
              </a:r>
            </a:p>
            <a:p>
              <a:pPr algn="just" eaLnBrk="1" hangingPunct="1">
                <a:spcBef>
                  <a:spcPct val="50000"/>
                </a:spcBef>
                <a:buFont typeface="Wingdings" pitchFamily="2" charset="2"/>
                <a:buNone/>
              </a:pPr>
              <a:r>
                <a:rPr lang="ja-JP" altLang="en-US" sz="1000" dirty="0" smtClean="0">
                  <a:solidFill>
                    <a:srgbClr val="000000"/>
                  </a:solidFill>
                  <a:latin typeface="ＭＳ ゴシック" pitchFamily="49" charset="-128"/>
                  <a:ea typeface="ＭＳ ゴシック" pitchFamily="49" charset="-128"/>
                </a:rPr>
                <a:t>区役所</a:t>
              </a:r>
              <a:r>
                <a:rPr lang="en-US" altLang="ja-JP" sz="1000" dirty="0" smtClean="0">
                  <a:solidFill>
                    <a:srgbClr val="000000"/>
                  </a:solidFill>
                  <a:latin typeface="ＭＳ ゴシック" pitchFamily="49" charset="-128"/>
                  <a:ea typeface="ＭＳ ゴシック" pitchFamily="49" charset="-128"/>
                </a:rPr>
                <a:t>(</a:t>
              </a:r>
              <a:r>
                <a:rPr lang="ja-JP" altLang="en-US" sz="1000" dirty="0" smtClean="0">
                  <a:solidFill>
                    <a:srgbClr val="000000"/>
                  </a:solidFill>
                  <a:latin typeface="ＭＳ ゴシック" pitchFamily="49" charset="-128"/>
                  <a:ea typeface="ＭＳ ゴシック" pitchFamily="49" charset="-128"/>
                </a:rPr>
                <a:t>地域自治区事務所</a:t>
              </a:r>
              <a:r>
                <a:rPr lang="en-US" altLang="ja-JP" sz="1000" dirty="0" smtClean="0">
                  <a:solidFill>
                    <a:srgbClr val="000000"/>
                  </a:solidFill>
                  <a:latin typeface="ＭＳ ゴシック" pitchFamily="49" charset="-128"/>
                  <a:ea typeface="ＭＳ ゴシック" pitchFamily="49" charset="-128"/>
                </a:rPr>
                <a:t>)</a:t>
              </a:r>
            </a:p>
            <a:p>
              <a:pPr algn="just" eaLnBrk="1" hangingPunct="1">
                <a:spcBef>
                  <a:spcPct val="50000"/>
                </a:spcBef>
                <a:buFont typeface="Wingdings" pitchFamily="2" charset="2"/>
                <a:buNone/>
              </a:pPr>
              <a:endParaRPr lang="en-US" altLang="ja-JP" sz="1000" dirty="0">
                <a:solidFill>
                  <a:srgbClr val="000000"/>
                </a:solidFill>
                <a:latin typeface="ＭＳ ゴシック" pitchFamily="49" charset="-128"/>
                <a:ea typeface="ＭＳ ゴシック" pitchFamily="49" charset="-128"/>
              </a:endParaRPr>
            </a:p>
            <a:p>
              <a:pPr algn="just" eaLnBrk="1" hangingPunct="1">
                <a:spcBef>
                  <a:spcPct val="50000"/>
                </a:spcBef>
                <a:buFont typeface="Wingdings" pitchFamily="2" charset="2"/>
                <a:buNone/>
              </a:pPr>
              <a:endParaRPr lang="en-US" altLang="ja-JP" sz="1000" dirty="0">
                <a:solidFill>
                  <a:srgbClr val="000000"/>
                </a:solidFill>
                <a:latin typeface="ＭＳ ゴシック" pitchFamily="49" charset="-128"/>
                <a:ea typeface="ＭＳ ゴシック" pitchFamily="49" charset="-128"/>
              </a:endParaRPr>
            </a:p>
          </p:txBody>
        </p:sp>
        <p:sp>
          <p:nvSpPr>
            <p:cNvPr id="82" name="円/楕円 81"/>
            <p:cNvSpPr/>
            <p:nvPr/>
          </p:nvSpPr>
          <p:spPr>
            <a:xfrm>
              <a:off x="5731724" y="5005617"/>
              <a:ext cx="140703" cy="142677"/>
            </a:xfrm>
            <a:prstGeom prst="ellipse">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sp>
          <p:nvSpPr>
            <p:cNvPr id="84" name="円/楕円 83"/>
            <p:cNvSpPr/>
            <p:nvPr/>
          </p:nvSpPr>
          <p:spPr>
            <a:xfrm>
              <a:off x="5694529" y="4670638"/>
              <a:ext cx="215093" cy="215048"/>
            </a:xfrm>
            <a:prstGeom prst="ellipse">
              <a:avLst/>
            </a:prstGeom>
            <a:blipFill dpi="0" rotWithShape="1">
              <a:blip r:embed="rId4" cstate="print"/>
              <a:srcRect/>
              <a:tile tx="0" ty="0" sx="100000" sy="100000" flip="none" algn="tl"/>
            </a:blip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sp>
          <p:nvSpPr>
            <p:cNvPr id="91" name="Line 64"/>
            <p:cNvSpPr>
              <a:spLocks noChangeShapeType="1"/>
            </p:cNvSpPr>
            <p:nvPr/>
          </p:nvSpPr>
          <p:spPr bwMode="auto">
            <a:xfrm>
              <a:off x="5580112" y="4469843"/>
              <a:ext cx="457199" cy="0"/>
            </a:xfrm>
            <a:prstGeom prst="line">
              <a:avLst/>
            </a:prstGeom>
            <a:noFill/>
            <a:ln w="22225">
              <a:solidFill>
                <a:srgbClr val="000000"/>
              </a:solidFill>
              <a:round/>
              <a:headEnd/>
              <a:tailEnd/>
            </a:ln>
            <a:extLst>
              <a:ext uri="{909E8E84-426E-40DD-AFC4-6F175D3DCCD1}">
                <a14:hiddenFill xmlns="" xmlns:a14="http://schemas.microsoft.com/office/drawing/2010/main">
                  <a:noFill/>
                </a14:hiddenFill>
              </a:ext>
            </a:extLst>
          </p:spPr>
          <p:txBody>
            <a:bodyPr lIns="74295" tIns="8890" rIns="74295" bIns="8890"/>
            <a:lstStyle/>
            <a:p>
              <a:endParaRPr lang="ja-JP" altLang="en-US"/>
            </a:p>
          </p:txBody>
        </p:sp>
        <p:sp>
          <p:nvSpPr>
            <p:cNvPr id="99" name="Line 68"/>
            <p:cNvSpPr>
              <a:spLocks noChangeShapeType="1"/>
            </p:cNvSpPr>
            <p:nvPr/>
          </p:nvSpPr>
          <p:spPr bwMode="auto">
            <a:xfrm>
              <a:off x="5573476" y="4469843"/>
              <a:ext cx="457199" cy="0"/>
            </a:xfrm>
            <a:prstGeom prst="line">
              <a:avLst/>
            </a:prstGeom>
            <a:noFill/>
            <a:ln w="12700">
              <a:solidFill>
                <a:srgbClr val="FFFFFF"/>
              </a:solidFill>
              <a:prstDash val="dash"/>
              <a:round/>
              <a:headEnd/>
              <a:tailEnd/>
            </a:ln>
            <a:extLst>
              <a:ext uri="{909E8E84-426E-40DD-AFC4-6F175D3DCCD1}">
                <a14:hiddenFill xmlns="" xmlns:a14="http://schemas.microsoft.com/office/drawing/2010/main">
                  <a:noFill/>
                </a14:hiddenFill>
              </a:ext>
            </a:extLst>
          </p:spPr>
          <p:txBody>
            <a:bodyPr lIns="74295" tIns="8890" rIns="74295" bIns="8890"/>
            <a:lstStyle/>
            <a:p>
              <a:endParaRPr lang="ja-JP" altLang="en-US"/>
            </a:p>
          </p:txBody>
        </p:sp>
      </p:grpSp>
      <p:sp>
        <p:nvSpPr>
          <p:cNvPr id="102" name="正方形/長方形 27"/>
          <p:cNvSpPr>
            <a:spLocks noChangeArrowheads="1"/>
          </p:cNvSpPr>
          <p:nvPr/>
        </p:nvSpPr>
        <p:spPr bwMode="auto">
          <a:xfrm>
            <a:off x="8112125" y="6637006"/>
            <a:ext cx="1031875" cy="261937"/>
          </a:xfrm>
          <a:prstGeom prst="rect">
            <a:avLst/>
          </a:prstGeom>
          <a:noFill/>
          <a:ln w="9525">
            <a:noFill/>
            <a:miter lim="800000"/>
            <a:headEnd/>
            <a:tailEnd/>
          </a:ln>
        </p:spPr>
        <p:txBody>
          <a:bodyPr>
            <a:spAutoFit/>
          </a:bodyPr>
          <a:lstStyle/>
          <a:p>
            <a:pPr algn="r"/>
            <a:r>
              <a:rPr lang="ja-JP" altLang="en-US" sz="1100" b="1" dirty="0" smtClean="0">
                <a:solidFill>
                  <a:srgbClr val="000000"/>
                </a:solidFill>
                <a:latin typeface="ＭＳ Ｐゴシック" charset="-128"/>
                <a:ea typeface="Meiryo UI" pitchFamily="50" charset="-128"/>
                <a:cs typeface="Meiryo UI" pitchFamily="50" charset="-128"/>
              </a:rPr>
              <a:t>すがた</a:t>
            </a:r>
            <a:r>
              <a:rPr lang="en-US" altLang="ja-JP" sz="1100" b="1" dirty="0" smtClean="0">
                <a:solidFill>
                  <a:srgbClr val="000000"/>
                </a:solidFill>
                <a:latin typeface="ＭＳ Ｐゴシック" charset="-128"/>
                <a:ea typeface="Meiryo UI" pitchFamily="50" charset="-128"/>
                <a:cs typeface="Meiryo UI" pitchFamily="50" charset="-128"/>
              </a:rPr>
              <a:t>-</a:t>
            </a:r>
            <a:r>
              <a:rPr lang="ja-JP" altLang="en-US" sz="1100" b="1" dirty="0" smtClean="0">
                <a:solidFill>
                  <a:srgbClr val="000000"/>
                </a:solidFill>
                <a:latin typeface="ＭＳ Ｐゴシック" charset="-128"/>
                <a:ea typeface="Meiryo UI" pitchFamily="50" charset="-128"/>
                <a:cs typeface="Meiryo UI" pitchFamily="50" charset="-128"/>
              </a:rPr>
              <a:t>３７</a:t>
            </a:r>
            <a:endParaRPr lang="ja-JP" altLang="en-US" sz="1200" b="1" dirty="0">
              <a:solidFill>
                <a:srgbClr val="000000"/>
              </a:solidFill>
              <a:latin typeface="ＭＳ Ｐゴシック" charset="-128"/>
              <a:ea typeface="Meiryo UI" pitchFamily="50" charset="-128"/>
              <a:cs typeface="Meiryo UI" pitchFamily="50" charset="-128"/>
            </a:endParaRPr>
          </a:p>
        </p:txBody>
      </p:sp>
    </p:spTree>
  </p:cSld>
  <p:clrMapOvr>
    <a:masterClrMapping/>
  </p:clrMapOvr>
  <p:timing>
    <p:tnLst>
      <p:par>
        <p:cTn id="1" dur="indefinite" restart="never" nodeType="tmRoot"/>
      </p:par>
    </p:tnLst>
  </p:timing>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6" name="タイトル 3"/>
          <p:cNvSpPr txBox="1">
            <a:spLocks/>
          </p:cNvSpPr>
          <p:nvPr/>
        </p:nvSpPr>
        <p:spPr bwMode="auto">
          <a:xfrm>
            <a:off x="107950" y="620712"/>
            <a:ext cx="8928100" cy="6180137"/>
          </a:xfrm>
          <a:prstGeom prst="rect">
            <a:avLst/>
          </a:prstGeom>
          <a:noFill/>
          <a:ln w="19050" algn="ctr">
            <a:solidFill>
              <a:schemeClr val="accent2"/>
            </a:solidFill>
            <a:miter lim="800000"/>
            <a:headEnd/>
            <a:tailEnd/>
          </a:ln>
          <a:extLst>
            <a:ext uri="{909E8E84-426E-40DD-AFC4-6F175D3DCCD1}">
              <a14:hiddenFill xmlns="" xmlns:a14="http://schemas.microsoft.com/office/drawing/2010/main">
                <a:solidFill>
                  <a:srgbClr val="FFFFFF"/>
                </a:solidFill>
              </a14:hiddenFill>
            </a:ext>
          </a:extLst>
        </p:spPr>
        <p:txBody>
          <a:bodyPr/>
          <a:lstStyle>
            <a:lvl1pPr marL="171450" indent="-171450"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buFont typeface="Wingdings" pitchFamily="2" charset="2"/>
              <a:buChar char="u"/>
            </a:pPr>
            <a:endParaRPr lang="en-US" altLang="ja-JP" sz="900">
              <a:solidFill>
                <a:srgbClr val="000000"/>
              </a:solidFill>
              <a:latin typeface="Meiryo UI" pitchFamily="50" charset="-128"/>
              <a:ea typeface="Meiryo UI" pitchFamily="50" charset="-128"/>
              <a:cs typeface="Meiryo UI" pitchFamily="50" charset="-128"/>
            </a:endParaRPr>
          </a:p>
        </p:txBody>
      </p:sp>
      <p:sp>
        <p:nvSpPr>
          <p:cNvPr id="25" name="テキスト ボックス 24"/>
          <p:cNvSpPr txBox="1"/>
          <p:nvPr/>
        </p:nvSpPr>
        <p:spPr bwMode="gray">
          <a:xfrm>
            <a:off x="250825" y="523875"/>
            <a:ext cx="3960813" cy="185738"/>
          </a:xfrm>
          <a:prstGeom prst="rect">
            <a:avLst/>
          </a:prstGeom>
          <a:solidFill>
            <a:schemeClr val="accent2">
              <a:lumMod val="75000"/>
            </a:schemeClr>
          </a:solidFill>
          <a:ln w="22225">
            <a:solidFill>
              <a:schemeClr val="accent2">
                <a:lumMod val="75000"/>
              </a:schemeClr>
            </a:solidFill>
          </a:ln>
        </p:spPr>
        <p:txBody>
          <a:bodyPr lIns="0" tIns="0" rIns="0" bIns="0" anchor="ctr">
            <a:spAutoFit/>
          </a:bodyPr>
          <a:lstStyle/>
          <a:p>
            <a:pPr algn="ctr">
              <a:defRPr/>
            </a:pPr>
            <a:r>
              <a:rPr lang="ja-JP" altLang="en-US" sz="1200" b="1" dirty="0">
                <a:solidFill>
                  <a:schemeClr val="bg1"/>
                </a:solidFill>
                <a:latin typeface="Meiryo UI" pitchFamily="50" charset="-128"/>
                <a:ea typeface="Meiryo UI" pitchFamily="50" charset="-128"/>
                <a:cs typeface="Meiryo UI" pitchFamily="50" charset="-128"/>
              </a:rPr>
              <a:t>総合区の状況（統計データ）＜</a:t>
            </a:r>
            <a:r>
              <a:rPr lang="en-US" altLang="ja-JP" sz="1200" b="1" dirty="0">
                <a:solidFill>
                  <a:schemeClr val="bg1"/>
                </a:solidFill>
                <a:latin typeface="Meiryo UI" pitchFamily="50" charset="-128"/>
                <a:ea typeface="Meiryo UI" pitchFamily="50" charset="-128"/>
                <a:cs typeface="Meiryo UI" pitchFamily="50" charset="-128"/>
              </a:rPr>
              <a:t>1</a:t>
            </a:r>
            <a:r>
              <a:rPr lang="ja-JP" altLang="en-US" sz="1200" b="1" dirty="0">
                <a:solidFill>
                  <a:schemeClr val="bg1"/>
                </a:solidFill>
                <a:latin typeface="Meiryo UI" pitchFamily="50" charset="-128"/>
                <a:ea typeface="Meiryo UI" pitchFamily="50" charset="-128"/>
                <a:cs typeface="Meiryo UI" pitchFamily="50" charset="-128"/>
              </a:rPr>
              <a:t>／</a:t>
            </a:r>
            <a:r>
              <a:rPr lang="en-US" altLang="ja-JP" sz="1200" b="1" dirty="0">
                <a:solidFill>
                  <a:schemeClr val="bg1"/>
                </a:solidFill>
                <a:latin typeface="Meiryo UI" pitchFamily="50" charset="-128"/>
                <a:ea typeface="Meiryo UI" pitchFamily="50" charset="-128"/>
                <a:cs typeface="Meiryo UI" pitchFamily="50" charset="-128"/>
              </a:rPr>
              <a:t>3</a:t>
            </a:r>
            <a:r>
              <a:rPr lang="ja-JP" altLang="en-US" sz="1200" b="1" dirty="0">
                <a:solidFill>
                  <a:schemeClr val="bg1"/>
                </a:solidFill>
                <a:latin typeface="Meiryo UI" pitchFamily="50" charset="-128"/>
                <a:ea typeface="Meiryo UI" pitchFamily="50" charset="-128"/>
                <a:cs typeface="Meiryo UI" pitchFamily="50" charset="-128"/>
              </a:rPr>
              <a:t>＞</a:t>
            </a:r>
          </a:p>
        </p:txBody>
      </p:sp>
      <p:sp>
        <p:nvSpPr>
          <p:cNvPr id="41988" name="テキスト ボックス 24"/>
          <p:cNvSpPr txBox="1">
            <a:spLocks noChangeArrowheads="1"/>
          </p:cNvSpPr>
          <p:nvPr/>
        </p:nvSpPr>
        <p:spPr bwMode="auto">
          <a:xfrm>
            <a:off x="179388" y="765175"/>
            <a:ext cx="360362" cy="5949950"/>
          </a:xfrm>
          <a:prstGeom prst="rect">
            <a:avLst/>
          </a:prstGeom>
          <a:solidFill>
            <a:srgbClr val="993300"/>
          </a:solidFill>
          <a:ln>
            <a:noFill/>
          </a:ln>
          <a:extLst>
            <a:ext uri="{91240B29-F687-4F45-9708-019B960494DF}">
              <a14:hiddenLine xmlns="" xmlns:a14="http://schemas.microsoft.com/office/drawing/2010/main" w="22225">
                <a:solidFill>
                  <a:srgbClr val="000000"/>
                </a:solidFill>
                <a:miter lim="800000"/>
                <a:headEnd/>
                <a:tailEnd/>
              </a14:hiddenLine>
            </a:ext>
          </a:extLst>
        </p:spPr>
        <p:txBody>
          <a:bodyPr vert="eaVert" lIns="0" tIns="0" rIns="0" bIns="0" anchor="ct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algn="ctr" eaLnBrk="1" hangingPunct="1"/>
            <a:r>
              <a:rPr lang="ja-JP" altLang="en-US" sz="1200" b="1">
                <a:solidFill>
                  <a:schemeClr val="bg1"/>
                </a:solidFill>
                <a:latin typeface="ＭＳ ゴシック" pitchFamily="49" charset="-128"/>
                <a:ea typeface="ＭＳ ゴシック" pitchFamily="49" charset="-128"/>
              </a:rPr>
              <a:t>人口・面積</a:t>
            </a:r>
          </a:p>
        </p:txBody>
      </p:sp>
      <p:sp>
        <p:nvSpPr>
          <p:cNvPr id="41989" name="Rectangle 86"/>
          <p:cNvSpPr>
            <a:spLocks noChangeArrowheads="1"/>
          </p:cNvSpPr>
          <p:nvPr/>
        </p:nvSpPr>
        <p:spPr bwMode="auto">
          <a:xfrm>
            <a:off x="2967038" y="1628775"/>
            <a:ext cx="2159000" cy="157163"/>
          </a:xfrm>
          <a:prstGeom prst="rect">
            <a:avLst/>
          </a:prstGeom>
          <a:solidFill>
            <a:srgbClr val="008000"/>
          </a:solidFill>
          <a:ln>
            <a:noFill/>
          </a:ln>
          <a:extLst>
            <a:ext uri="{91240B29-F687-4F45-9708-019B960494DF}">
              <a14:hiddenLine xmlns="" xmlns:a14="http://schemas.microsoft.com/office/drawing/2010/main" w="9525" algn="ctr">
                <a:solidFill>
                  <a:srgbClr val="000000"/>
                </a:solidFill>
                <a:miter lim="800000"/>
                <a:headEnd/>
                <a:tailEnd/>
              </a14:hiddenLine>
            </a:ext>
          </a:extLst>
        </p:spPr>
        <p:txBody>
          <a:bodyPr wrap="none" anchor="ct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algn="ctr" eaLnBrk="1" hangingPunct="1"/>
            <a:r>
              <a:rPr lang="ja-JP" altLang="en-US" sz="1000" b="1">
                <a:solidFill>
                  <a:schemeClr val="bg1"/>
                </a:solidFill>
              </a:rPr>
              <a:t>将来人口の見通し</a:t>
            </a:r>
          </a:p>
        </p:txBody>
      </p:sp>
      <p:sp>
        <p:nvSpPr>
          <p:cNvPr id="41990" name="Rectangle 86"/>
          <p:cNvSpPr>
            <a:spLocks noChangeArrowheads="1"/>
          </p:cNvSpPr>
          <p:nvPr/>
        </p:nvSpPr>
        <p:spPr bwMode="auto">
          <a:xfrm>
            <a:off x="3182938" y="4208463"/>
            <a:ext cx="2159000" cy="157162"/>
          </a:xfrm>
          <a:prstGeom prst="rect">
            <a:avLst/>
          </a:prstGeom>
          <a:solidFill>
            <a:srgbClr val="008000"/>
          </a:solidFill>
          <a:ln>
            <a:noFill/>
          </a:ln>
          <a:extLst>
            <a:ext uri="{91240B29-F687-4F45-9708-019B960494DF}">
              <a14:hiddenLine xmlns="" xmlns:a14="http://schemas.microsoft.com/office/drawing/2010/main" w="9525" algn="ctr">
                <a:solidFill>
                  <a:srgbClr val="000000"/>
                </a:solidFill>
                <a:miter lim="800000"/>
                <a:headEnd/>
                <a:tailEnd/>
              </a14:hiddenLine>
            </a:ext>
          </a:extLst>
        </p:spPr>
        <p:txBody>
          <a:bodyPr wrap="none" anchor="ct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algn="ctr" eaLnBrk="1" hangingPunct="1"/>
            <a:r>
              <a:rPr lang="ja-JP" altLang="en-US" sz="1000" b="1">
                <a:solidFill>
                  <a:schemeClr val="bg1"/>
                </a:solidFill>
              </a:rPr>
              <a:t>年齢別人口構成比の推移</a:t>
            </a:r>
          </a:p>
        </p:txBody>
      </p:sp>
      <p:sp>
        <p:nvSpPr>
          <p:cNvPr id="41991" name="Rectangle 86"/>
          <p:cNvSpPr>
            <a:spLocks noChangeArrowheads="1"/>
          </p:cNvSpPr>
          <p:nvPr/>
        </p:nvSpPr>
        <p:spPr bwMode="auto">
          <a:xfrm>
            <a:off x="6372225" y="4208463"/>
            <a:ext cx="2159000" cy="157162"/>
          </a:xfrm>
          <a:prstGeom prst="rect">
            <a:avLst/>
          </a:prstGeom>
          <a:solidFill>
            <a:srgbClr val="008000"/>
          </a:solidFill>
          <a:ln>
            <a:noFill/>
          </a:ln>
          <a:extLst>
            <a:ext uri="{91240B29-F687-4F45-9708-019B960494DF}">
              <a14:hiddenLine xmlns="" xmlns:a14="http://schemas.microsoft.com/office/drawing/2010/main" w="9525" algn="ctr">
                <a:solidFill>
                  <a:srgbClr val="000000"/>
                </a:solidFill>
                <a:miter lim="800000"/>
                <a:headEnd/>
                <a:tailEnd/>
              </a14:hiddenLine>
            </a:ext>
          </a:extLst>
        </p:spPr>
        <p:txBody>
          <a:bodyPr wrap="none" anchor="ct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algn="ctr" eaLnBrk="1" hangingPunct="1"/>
            <a:r>
              <a:rPr lang="ja-JP" altLang="en-US" sz="1000" b="1">
                <a:solidFill>
                  <a:schemeClr val="bg1"/>
                </a:solidFill>
              </a:rPr>
              <a:t>世帯数と１世帯当たりの人員の推移</a:t>
            </a:r>
            <a:endParaRPr lang="en-US" altLang="ja-JP" sz="1000" b="1">
              <a:solidFill>
                <a:schemeClr val="bg1"/>
              </a:solidFill>
            </a:endParaRPr>
          </a:p>
        </p:txBody>
      </p:sp>
      <p:sp>
        <p:nvSpPr>
          <p:cNvPr id="41992" name="テキスト ボックス 21"/>
          <p:cNvSpPr txBox="1">
            <a:spLocks noChangeArrowheads="1"/>
          </p:cNvSpPr>
          <p:nvPr/>
        </p:nvSpPr>
        <p:spPr bwMode="auto">
          <a:xfrm>
            <a:off x="6804025" y="1700213"/>
            <a:ext cx="1657350" cy="2143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r>
              <a:rPr lang="en-US" altLang="ja-JP" sz="800"/>
              <a:t>※</a:t>
            </a:r>
            <a:r>
              <a:rPr lang="ja-JP" altLang="en-US" sz="800"/>
              <a:t>平成</a:t>
            </a:r>
            <a:r>
              <a:rPr lang="en-US" altLang="ja-JP" sz="800"/>
              <a:t>37</a:t>
            </a:r>
            <a:r>
              <a:rPr lang="ja-JP" altLang="en-US" sz="800"/>
              <a:t>～</a:t>
            </a:r>
            <a:r>
              <a:rPr lang="en-US" altLang="ja-JP" sz="800"/>
              <a:t>47</a:t>
            </a:r>
            <a:r>
              <a:rPr lang="ja-JP" altLang="en-US" sz="800"/>
              <a:t>年は将来推計人口</a:t>
            </a:r>
          </a:p>
        </p:txBody>
      </p:sp>
      <p:sp>
        <p:nvSpPr>
          <p:cNvPr id="41993" name="テキスト ボックス 35"/>
          <p:cNvSpPr txBox="1">
            <a:spLocks noChangeArrowheads="1"/>
          </p:cNvSpPr>
          <p:nvPr/>
        </p:nvSpPr>
        <p:spPr bwMode="auto">
          <a:xfrm>
            <a:off x="6750050" y="4005263"/>
            <a:ext cx="2382838" cy="2000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r>
              <a:rPr lang="ja-JP" altLang="en-US" sz="700" dirty="0"/>
              <a:t>（人口：</a:t>
            </a:r>
            <a:r>
              <a:rPr lang="en-US" altLang="ja-JP" sz="700" dirty="0"/>
              <a:t>H27</a:t>
            </a:r>
            <a:r>
              <a:rPr lang="ja-JP" altLang="en-US" sz="700" dirty="0"/>
              <a:t>国勢調査、推計人口：大阪市政策企画室作成）</a:t>
            </a:r>
            <a:endParaRPr lang="en-US" altLang="ja-JP" sz="700" dirty="0"/>
          </a:p>
        </p:txBody>
      </p:sp>
      <p:sp>
        <p:nvSpPr>
          <p:cNvPr id="41994" name="テキスト ボックス 36"/>
          <p:cNvSpPr txBox="1">
            <a:spLocks noChangeArrowheads="1"/>
          </p:cNvSpPr>
          <p:nvPr/>
        </p:nvSpPr>
        <p:spPr bwMode="auto">
          <a:xfrm>
            <a:off x="4932363" y="6594475"/>
            <a:ext cx="792162" cy="2000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r>
              <a:rPr lang="ja-JP" altLang="en-US" sz="700"/>
              <a:t>（</a:t>
            </a:r>
            <a:r>
              <a:rPr lang="en-US" altLang="ja-JP" sz="700"/>
              <a:t>H27</a:t>
            </a:r>
            <a:r>
              <a:rPr lang="ja-JP" altLang="en-US" sz="700"/>
              <a:t>国勢調査）</a:t>
            </a:r>
            <a:endParaRPr lang="en-US" altLang="ja-JP" sz="700"/>
          </a:p>
        </p:txBody>
      </p:sp>
      <p:sp>
        <p:nvSpPr>
          <p:cNvPr id="41995" name="テキスト ボックス 37"/>
          <p:cNvSpPr txBox="1">
            <a:spLocks noChangeArrowheads="1"/>
          </p:cNvSpPr>
          <p:nvPr/>
        </p:nvSpPr>
        <p:spPr bwMode="auto">
          <a:xfrm>
            <a:off x="8316913" y="6623050"/>
            <a:ext cx="863600" cy="2000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r>
              <a:rPr lang="ja-JP" altLang="en-US" sz="700"/>
              <a:t>（</a:t>
            </a:r>
            <a:r>
              <a:rPr lang="en-US" altLang="ja-JP" sz="700"/>
              <a:t>H27</a:t>
            </a:r>
            <a:r>
              <a:rPr lang="ja-JP" altLang="en-US" sz="700"/>
              <a:t>国勢調査）</a:t>
            </a:r>
            <a:endParaRPr lang="en-US" altLang="ja-JP" sz="700"/>
          </a:p>
        </p:txBody>
      </p:sp>
      <p:sp>
        <p:nvSpPr>
          <p:cNvPr id="41996" name="正方形/長方形 25"/>
          <p:cNvSpPr>
            <a:spLocks noChangeArrowheads="1"/>
          </p:cNvSpPr>
          <p:nvPr/>
        </p:nvSpPr>
        <p:spPr bwMode="gray">
          <a:xfrm>
            <a:off x="0" y="0"/>
            <a:ext cx="9144000" cy="360000"/>
          </a:xfrm>
          <a:prstGeom prst="rect">
            <a:avLst/>
          </a:prstGeom>
          <a:solidFill>
            <a:srgbClr val="E6B9B8"/>
          </a:solidFill>
          <a:ln w="22225" algn="ctr">
            <a:solidFill>
              <a:srgbClr val="E6B9B8"/>
            </a:solidFill>
            <a:miter lim="800000"/>
            <a:headEnd/>
            <a:tailEnd/>
          </a:ln>
        </p:spPr>
        <p:txBody>
          <a:bodyPr anchor="ct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spcBef>
                <a:spcPct val="50000"/>
              </a:spcBef>
              <a:buFont typeface="Wingdings" pitchFamily="2" charset="2"/>
              <a:buNone/>
            </a:pPr>
            <a:r>
              <a:rPr lang="ja-JP" altLang="en-US" sz="2000" b="1" dirty="0">
                <a:latin typeface="HGS創英角ｺﾞｼｯｸUB" pitchFamily="50" charset="-128"/>
              </a:rPr>
              <a:t>　</a:t>
            </a:r>
            <a:r>
              <a:rPr lang="ja-JP" altLang="en-US" sz="2000" b="1" dirty="0">
                <a:latin typeface="Meiryo UI" panose="020B0604030504040204" pitchFamily="50" charset="-128"/>
                <a:ea typeface="Meiryo UI" panose="020B0604030504040204" pitchFamily="50" charset="-128"/>
                <a:cs typeface="Meiryo UI" panose="020B0604030504040204" pitchFamily="50" charset="-128"/>
              </a:rPr>
              <a:t>第六区（天王寺区・生野区・阿倍野区）</a:t>
            </a:r>
          </a:p>
        </p:txBody>
      </p:sp>
      <p:sp>
        <p:nvSpPr>
          <p:cNvPr id="41997" name="タイトル 3"/>
          <p:cNvSpPr>
            <a:spLocks/>
          </p:cNvSpPr>
          <p:nvPr/>
        </p:nvSpPr>
        <p:spPr bwMode="gray">
          <a:xfrm>
            <a:off x="611188" y="788988"/>
            <a:ext cx="8281987" cy="720725"/>
          </a:xfrm>
          <a:prstGeom prst="rect">
            <a:avLst/>
          </a:prstGeom>
          <a:noFill/>
          <a:ln w="57150" cmpd="thickThin" algn="ctr">
            <a:solidFill>
              <a:schemeClr val="accent2"/>
            </a:solidFill>
            <a:miter lim="800000"/>
            <a:headEnd/>
            <a:tailEnd/>
          </a:ln>
          <a:extLst>
            <a:ext uri="{909E8E84-426E-40DD-AFC4-6F175D3DCCD1}">
              <a14:hiddenFill xmlns="" xmlns:a14="http://schemas.microsoft.com/office/drawing/2010/main">
                <a:solidFill>
                  <a:srgbClr val="FFFFFF"/>
                </a:solidFill>
              </a14:hiddenFill>
            </a:ext>
          </a:extLst>
        </p:spPr>
        <p:txBody>
          <a:bodyPr lIns="108000" rIns="108000"/>
          <a:lstStyle>
            <a:lvl1pPr marL="85725"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lnSpc>
                <a:spcPts val="1000"/>
              </a:lnSpc>
              <a:buFont typeface="Wingdings" pitchFamily="2" charset="2"/>
              <a:buNone/>
            </a:pPr>
            <a:endParaRPr lang="ja-JP" altLang="ja-JP" sz="1200">
              <a:latin typeface="ＭＳ Ｐゴシック" charset="-128"/>
            </a:endParaRPr>
          </a:p>
        </p:txBody>
      </p:sp>
      <p:sp>
        <p:nvSpPr>
          <p:cNvPr id="41998" name="テキスト ボックス 17"/>
          <p:cNvSpPr txBox="1">
            <a:spLocks noChangeArrowheads="1"/>
          </p:cNvSpPr>
          <p:nvPr/>
        </p:nvSpPr>
        <p:spPr bwMode="auto">
          <a:xfrm>
            <a:off x="611188" y="846138"/>
            <a:ext cx="8064500" cy="4413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marL="85725"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lnSpc>
                <a:spcPts val="1000"/>
              </a:lnSpc>
              <a:buFont typeface="Wingdings" pitchFamily="2" charset="2"/>
              <a:buNone/>
            </a:pPr>
            <a:r>
              <a:rPr lang="ja-JP" altLang="en-US" sz="1200">
                <a:solidFill>
                  <a:srgbClr val="000000"/>
                </a:solidFill>
                <a:latin typeface="ＭＳ Ｐゴシック" charset="-128"/>
              </a:rPr>
              <a:t>○</a:t>
            </a:r>
            <a:r>
              <a:rPr lang="ja-JP" altLang="ja-JP" sz="1200">
                <a:latin typeface="ＭＳ Ｐゴシック" charset="-128"/>
              </a:rPr>
              <a:t>平成</a:t>
            </a:r>
            <a:r>
              <a:rPr lang="en-US" altLang="ja-JP" sz="1200">
                <a:latin typeface="ＭＳ Ｐゴシック" charset="-128"/>
              </a:rPr>
              <a:t>27</a:t>
            </a:r>
            <a:r>
              <a:rPr lang="ja-JP" altLang="ja-JP" sz="1200">
                <a:latin typeface="ＭＳ Ｐゴシック" charset="-128"/>
              </a:rPr>
              <a:t>年の人口は、</a:t>
            </a:r>
            <a:r>
              <a:rPr lang="en-US" altLang="ja-JP" sz="1200">
                <a:latin typeface="ＭＳ Ｐゴシック" charset="-128"/>
              </a:rPr>
              <a:t>313,522</a:t>
            </a:r>
            <a:r>
              <a:rPr lang="ja-JP" altLang="ja-JP" sz="1200">
                <a:latin typeface="ＭＳ Ｐゴシック" charset="-128"/>
              </a:rPr>
              <a:t>人で人口推移を見ると増加傾向</a:t>
            </a:r>
            <a:endParaRPr lang="ja-JP" altLang="en-US" sz="1200">
              <a:solidFill>
                <a:srgbClr val="000000"/>
              </a:solidFill>
              <a:latin typeface="ＭＳ Ｐゴシック" charset="-128"/>
            </a:endParaRPr>
          </a:p>
          <a:p>
            <a:pPr eaLnBrk="1" hangingPunct="1">
              <a:lnSpc>
                <a:spcPts val="1000"/>
              </a:lnSpc>
              <a:spcBef>
                <a:spcPct val="50000"/>
              </a:spcBef>
              <a:buFont typeface="Wingdings" pitchFamily="2" charset="2"/>
              <a:buNone/>
            </a:pPr>
            <a:r>
              <a:rPr lang="ja-JP" altLang="en-US" sz="1200">
                <a:solidFill>
                  <a:srgbClr val="000000"/>
                </a:solidFill>
                <a:latin typeface="ＭＳ Ｐゴシック" charset="-128"/>
              </a:rPr>
              <a:t>○</a:t>
            </a:r>
            <a:r>
              <a:rPr lang="ja-JP" altLang="ja-JP" sz="1200">
                <a:latin typeface="ＭＳ Ｐゴシック" charset="-128"/>
              </a:rPr>
              <a:t>平成</a:t>
            </a:r>
            <a:r>
              <a:rPr lang="en-US" altLang="ja-JP" sz="1200">
                <a:latin typeface="ＭＳ Ｐゴシック" charset="-128"/>
              </a:rPr>
              <a:t>47</a:t>
            </a:r>
            <a:r>
              <a:rPr lang="ja-JP" altLang="ja-JP" sz="1200">
                <a:latin typeface="ＭＳ Ｐゴシック" charset="-128"/>
              </a:rPr>
              <a:t>年の</a:t>
            </a:r>
            <a:r>
              <a:rPr lang="ja-JP" altLang="en-US" sz="1200">
                <a:latin typeface="ＭＳ Ｐゴシック" charset="-128"/>
              </a:rPr>
              <a:t>将来推計</a:t>
            </a:r>
            <a:r>
              <a:rPr lang="ja-JP" altLang="ja-JP" sz="1200">
                <a:latin typeface="ＭＳ Ｐゴシック" charset="-128"/>
              </a:rPr>
              <a:t>人口は</a:t>
            </a:r>
            <a:r>
              <a:rPr lang="en-US" altLang="ja-JP" sz="1200">
                <a:latin typeface="ＭＳ Ｐゴシック" charset="-128"/>
              </a:rPr>
              <a:t>280,490</a:t>
            </a:r>
            <a:r>
              <a:rPr lang="ja-JP" altLang="ja-JP" sz="1200">
                <a:latin typeface="ＭＳ Ｐゴシック" charset="-128"/>
              </a:rPr>
              <a:t>人</a:t>
            </a:r>
            <a:r>
              <a:rPr lang="ja-JP" altLang="en-US" sz="1200">
                <a:latin typeface="ＭＳ Ｐゴシック" charset="-128"/>
              </a:rPr>
              <a:t>で、今後は</a:t>
            </a:r>
            <a:r>
              <a:rPr lang="ja-JP" altLang="ja-JP" sz="1200">
                <a:latin typeface="ＭＳ Ｐゴシック" charset="-128"/>
              </a:rPr>
              <a:t>減少傾向</a:t>
            </a:r>
            <a:r>
              <a:rPr lang="ja-JP" altLang="en-US" sz="1200">
                <a:latin typeface="ＭＳ Ｐゴシック" charset="-128"/>
              </a:rPr>
              <a:t>と予測される</a:t>
            </a:r>
            <a:endParaRPr lang="en-US" altLang="ja-JP" sz="1200">
              <a:latin typeface="ＭＳ Ｐゴシック" charset="-128"/>
            </a:endParaRPr>
          </a:p>
        </p:txBody>
      </p:sp>
      <p:graphicFrame>
        <p:nvGraphicFramePr>
          <p:cNvPr id="19" name="Group 23"/>
          <p:cNvGraphicFramePr>
            <a:graphicFrameLocks noGrp="1"/>
          </p:cNvGraphicFramePr>
          <p:nvPr/>
        </p:nvGraphicFramePr>
        <p:xfrm>
          <a:off x="611188" y="1700213"/>
          <a:ext cx="2016125" cy="4824804"/>
        </p:xfrm>
        <a:graphic>
          <a:graphicData uri="http://schemas.openxmlformats.org/drawingml/2006/table">
            <a:tbl>
              <a:tblPr/>
              <a:tblGrid>
                <a:gridCol w="216013"/>
                <a:gridCol w="936058"/>
                <a:gridCol w="864054"/>
              </a:tblGrid>
              <a:tr h="245960">
                <a:tc gridSpan="2">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000" b="1" i="0" u="none" strike="noStrike" cap="none" normalizeH="0" baseline="0" dirty="0" smtClean="0">
                          <a:ln>
                            <a:noFill/>
                          </a:ln>
                          <a:solidFill>
                            <a:schemeClr val="tx1"/>
                          </a:solidFill>
                          <a:effectLst/>
                          <a:latin typeface="ＭＳ Ｐゴシック" pitchFamily="50" charset="-128"/>
                          <a:ea typeface="ＭＳ Ｐゴシック" pitchFamily="50" charset="-128"/>
                        </a:rPr>
                        <a:t>項目</a:t>
                      </a:r>
                    </a:p>
                  </a:txBody>
                  <a:tcPr marL="0" marR="0" marT="46792" marB="46792"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9900"/>
                    </a:solidFill>
                  </a:tcPr>
                </a:tc>
                <a:tc hMerge="1">
                  <a:txBody>
                    <a:bodyPr/>
                    <a:lstStyle/>
                    <a:p>
                      <a:endParaRPr kumimoji="1" lang="ja-JP" altLang="en-US"/>
                    </a:p>
                  </a:txBody>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000" b="1" i="0" u="none" strike="noStrike" cap="none" normalizeH="0" baseline="0" dirty="0" smtClean="0">
                          <a:ln>
                            <a:noFill/>
                          </a:ln>
                          <a:solidFill>
                            <a:schemeClr val="tx1"/>
                          </a:solidFill>
                          <a:effectLst/>
                          <a:latin typeface="ＭＳ Ｐゴシック" pitchFamily="50" charset="-128"/>
                          <a:ea typeface="ＭＳ Ｐゴシック" pitchFamily="50" charset="-128"/>
                        </a:rPr>
                        <a:t>状況</a:t>
                      </a:r>
                    </a:p>
                  </a:txBody>
                  <a:tcPr marL="0" marR="0" marT="46792" marB="46792"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9900"/>
                    </a:solidFill>
                  </a:tcPr>
                </a:tc>
              </a:tr>
              <a:tr h="245960">
                <a:tc gridSpan="2">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人口</a:t>
                      </a: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〔H27〕</a:t>
                      </a:r>
                    </a:p>
                  </a:txBody>
                  <a:tcPr marL="0" marR="0" marT="46792" marB="46792"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alpha val="80000"/>
                      </a:srgbClr>
                    </a:solidFill>
                  </a:tcPr>
                </a:tc>
                <a:tc hMerge="1">
                  <a:txBody>
                    <a:bodyPr/>
                    <a:lstStyle/>
                    <a:p>
                      <a:endParaRPr kumimoji="1" lang="ja-JP" altLang="en-US"/>
                    </a:p>
                  </a:txBody>
                  <a:tcPr/>
                </a:tc>
                <a:tc>
                  <a:txBody>
                    <a:bodyPr/>
                    <a:lstStyle/>
                    <a:p>
                      <a:pPr algn="ctr" fontAlgn="ctr"/>
                      <a:r>
                        <a:rPr lang="en-US" altLang="ja-JP" sz="1000" b="0" i="0" u="none" strike="noStrike" dirty="0">
                          <a:latin typeface="ＭＳ Ｐゴシック" pitchFamily="50" charset="-128"/>
                          <a:ea typeface="ＭＳ Ｐゴシック" pitchFamily="50" charset="-128"/>
                        </a:rPr>
                        <a:t>313,522</a:t>
                      </a:r>
                      <a:r>
                        <a:rPr lang="ja-JP" altLang="en-US" sz="1000" b="0" i="0" u="none" strike="noStrike" dirty="0">
                          <a:latin typeface="ＭＳ Ｐゴシック" pitchFamily="50" charset="-128"/>
                          <a:ea typeface="ＭＳ Ｐゴシック" pitchFamily="50" charset="-128"/>
                        </a:rPr>
                        <a:t>人</a:t>
                      </a:r>
                    </a:p>
                  </a:txBody>
                  <a:tcPr marL="9526" marR="9526" marT="9523"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alpha val="80000"/>
                      </a:srgbClr>
                    </a:solidFill>
                  </a:tcPr>
                </a:tc>
              </a:tr>
              <a:tr h="374590">
                <a:tc rowSpan="3">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年齢別人口割合</a:t>
                      </a:r>
                    </a:p>
                  </a:txBody>
                  <a:tcPr marL="0" marR="0" marT="46792" marB="46792" vert="eaVert"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15</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歳未満</a:t>
                      </a:r>
                    </a:p>
                  </a:txBody>
                  <a:tcPr marL="0" marR="0" marT="46792" marB="46792"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c>
                  <a:txBody>
                    <a:bodyPr/>
                    <a:lstStyle/>
                    <a:p>
                      <a:pPr algn="ctr" fontAlgn="ctr"/>
                      <a:r>
                        <a:rPr lang="en-US" altLang="ja-JP" sz="1000" b="0" i="0" u="none" strike="noStrike" dirty="0">
                          <a:latin typeface="ＭＳ Ｐゴシック" pitchFamily="50" charset="-128"/>
                          <a:ea typeface="ＭＳ Ｐゴシック" pitchFamily="50" charset="-128"/>
                        </a:rPr>
                        <a:t>11.3%</a:t>
                      </a:r>
                    </a:p>
                  </a:txBody>
                  <a:tcPr marL="9526" marR="9526" marT="9523"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r>
              <a:tr h="358717">
                <a:tc vMerge="1">
                  <a:txBody>
                    <a:bodyPr/>
                    <a:lstStyle/>
                    <a:p>
                      <a:endParaRPr kumimoji="1" lang="ja-JP" altLang="en-US"/>
                    </a:p>
                  </a:txBody>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en-US" altLang="ja-JP" sz="900" b="0" i="0" u="none" strike="noStrike" cap="none" normalizeH="0" baseline="0" smtClean="0">
                          <a:ln>
                            <a:noFill/>
                          </a:ln>
                          <a:solidFill>
                            <a:schemeClr val="tx1"/>
                          </a:solidFill>
                          <a:effectLst/>
                          <a:latin typeface="ＭＳ Ｐゴシック" pitchFamily="50" charset="-128"/>
                          <a:ea typeface="ＭＳ Ｐゴシック" pitchFamily="50" charset="-128"/>
                        </a:rPr>
                        <a:t>15</a:t>
                      </a:r>
                      <a:r>
                        <a:rPr kumimoji="1" lang="ja-JP" altLang="en-US" sz="900" b="0" i="0" u="none" strike="noStrike" cap="none" normalizeH="0" baseline="0" smtClean="0">
                          <a:ln>
                            <a:noFill/>
                          </a:ln>
                          <a:solidFill>
                            <a:schemeClr val="tx1"/>
                          </a:solidFill>
                          <a:effectLst/>
                          <a:latin typeface="ＭＳ Ｐゴシック" pitchFamily="50" charset="-128"/>
                          <a:ea typeface="ＭＳ Ｐゴシック" pitchFamily="50" charset="-128"/>
                        </a:rPr>
                        <a:t>歳以上</a:t>
                      </a:r>
                      <a:r>
                        <a:rPr kumimoji="1" lang="en-US" altLang="ja-JP" sz="900" b="0" i="0" u="none" strike="noStrike" cap="none" normalizeH="0" baseline="0" smtClean="0">
                          <a:ln>
                            <a:noFill/>
                          </a:ln>
                          <a:solidFill>
                            <a:schemeClr val="tx1"/>
                          </a:solidFill>
                          <a:effectLst/>
                          <a:latin typeface="ＭＳ Ｐゴシック" pitchFamily="50" charset="-128"/>
                          <a:ea typeface="ＭＳ Ｐゴシック" pitchFamily="50" charset="-128"/>
                        </a:rPr>
                        <a:t>65</a:t>
                      </a:r>
                      <a:r>
                        <a:rPr kumimoji="1" lang="ja-JP" altLang="en-US" sz="900" b="0" i="0" u="none" strike="noStrike" cap="none" normalizeH="0" baseline="0" smtClean="0">
                          <a:ln>
                            <a:noFill/>
                          </a:ln>
                          <a:solidFill>
                            <a:schemeClr val="tx1"/>
                          </a:solidFill>
                          <a:effectLst/>
                          <a:latin typeface="ＭＳ Ｐゴシック" pitchFamily="50" charset="-128"/>
                          <a:ea typeface="ＭＳ Ｐゴシック" pitchFamily="50" charset="-128"/>
                        </a:rPr>
                        <a:t>歳未満</a:t>
                      </a:r>
                    </a:p>
                  </a:txBody>
                  <a:tcPr marL="0" marR="0" marT="46792" marB="46792"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c>
                  <a:txBody>
                    <a:bodyPr/>
                    <a:lstStyle/>
                    <a:p>
                      <a:pPr algn="ctr" fontAlgn="ctr"/>
                      <a:r>
                        <a:rPr lang="en-US" altLang="ja-JP" sz="1000" b="0" i="0" u="none" strike="noStrike" dirty="0">
                          <a:latin typeface="ＭＳ Ｐゴシック" pitchFamily="50" charset="-128"/>
                          <a:ea typeface="ＭＳ Ｐゴシック" pitchFamily="50" charset="-128"/>
                        </a:rPr>
                        <a:t>62.1%</a:t>
                      </a:r>
                    </a:p>
                  </a:txBody>
                  <a:tcPr marL="9526" marR="9526" marT="9523"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r>
              <a:tr h="360305">
                <a:tc vMerge="1">
                  <a:txBody>
                    <a:bodyPr/>
                    <a:lstStyle/>
                    <a:p>
                      <a:endParaRPr kumimoji="1" lang="ja-JP" altLang="en-US"/>
                    </a:p>
                  </a:txBody>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en-US" altLang="ja-JP" sz="1000" b="0" i="0" u="none" strike="noStrike" cap="none" normalizeH="0" baseline="0" smtClean="0">
                          <a:ln>
                            <a:noFill/>
                          </a:ln>
                          <a:solidFill>
                            <a:schemeClr val="tx1"/>
                          </a:solidFill>
                          <a:effectLst/>
                          <a:latin typeface="ＭＳ Ｐゴシック" pitchFamily="50" charset="-128"/>
                          <a:ea typeface="ＭＳ Ｐゴシック" pitchFamily="50" charset="-128"/>
                        </a:rPr>
                        <a:t>65</a:t>
                      </a:r>
                      <a:r>
                        <a:rPr kumimoji="1" lang="ja-JP" altLang="en-US" sz="1000" b="0" i="0" u="none" strike="noStrike" cap="none" normalizeH="0" baseline="0" smtClean="0">
                          <a:ln>
                            <a:noFill/>
                          </a:ln>
                          <a:solidFill>
                            <a:schemeClr val="tx1"/>
                          </a:solidFill>
                          <a:effectLst/>
                          <a:latin typeface="ＭＳ Ｐゴシック" pitchFamily="50" charset="-128"/>
                          <a:ea typeface="ＭＳ Ｐゴシック" pitchFamily="50" charset="-128"/>
                        </a:rPr>
                        <a:t>歳以上</a:t>
                      </a:r>
                    </a:p>
                  </a:txBody>
                  <a:tcPr marL="0" marR="0" marT="46792" marB="46792"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algn="ctr" fontAlgn="ctr"/>
                      <a:r>
                        <a:rPr lang="en-US" altLang="ja-JP" sz="1000" b="0" i="0" u="none" strike="noStrike" dirty="0">
                          <a:latin typeface="ＭＳ Ｐゴシック" pitchFamily="50" charset="-128"/>
                          <a:ea typeface="ＭＳ Ｐゴシック" pitchFamily="50" charset="-128"/>
                        </a:rPr>
                        <a:t>26.6%</a:t>
                      </a:r>
                    </a:p>
                  </a:txBody>
                  <a:tcPr marL="9526" marR="9526" marT="9523"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245960">
                <a:tc gridSpan="2">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将来推計人口</a:t>
                      </a: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〔H47〕</a:t>
                      </a:r>
                    </a:p>
                  </a:txBody>
                  <a:tcPr marL="0" marR="0" marT="46792" marB="46792"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alpha val="80000"/>
                      </a:srgbClr>
                    </a:solidFill>
                  </a:tcPr>
                </a:tc>
                <a:tc hMerge="1">
                  <a:txBody>
                    <a:bodyPr/>
                    <a:lstStyle/>
                    <a:p>
                      <a:endParaRPr kumimoji="1" lang="ja-JP" altLang="en-US"/>
                    </a:p>
                  </a:txBody>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280,490</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人</a:t>
                      </a:r>
                    </a:p>
                  </a:txBody>
                  <a:tcPr marL="0" marR="0" marT="46792" marB="46792"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alpha val="80000"/>
                      </a:srgbClr>
                    </a:solidFill>
                  </a:tcPr>
                </a:tc>
              </a:tr>
              <a:tr h="245960">
                <a:tc gridSpan="2">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世帯数</a:t>
                      </a: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〔H27〕</a:t>
                      </a:r>
                    </a:p>
                  </a:txBody>
                  <a:tcPr marL="0" marR="0" marT="46792" marB="46792"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alpha val="80000"/>
                      </a:srgbClr>
                    </a:solidFill>
                  </a:tcPr>
                </a:tc>
                <a:tc hMerge="1">
                  <a:txBody>
                    <a:bodyPr/>
                    <a:lstStyle/>
                    <a:p>
                      <a:endParaRPr kumimoji="1" lang="ja-JP" altLang="en-US"/>
                    </a:p>
                  </a:txBody>
                  <a:tcPr/>
                </a:tc>
                <a:tc>
                  <a:txBody>
                    <a:bodyPr/>
                    <a:lstStyle/>
                    <a:p>
                      <a:pPr algn="ctr" fontAlgn="ctr"/>
                      <a:r>
                        <a:rPr lang="en-US" altLang="ja-JP" sz="1000" b="0" i="0" u="none" strike="noStrike" dirty="0">
                          <a:latin typeface="ＭＳ Ｐゴシック" pitchFamily="50" charset="-128"/>
                          <a:ea typeface="ＭＳ Ｐゴシック" pitchFamily="50" charset="-128"/>
                        </a:rPr>
                        <a:t>151,784</a:t>
                      </a:r>
                      <a:r>
                        <a:rPr lang="ja-JP" altLang="en-US" sz="1000" b="0" i="0" u="none" strike="noStrike" dirty="0">
                          <a:latin typeface="ＭＳ Ｐゴシック" pitchFamily="50" charset="-128"/>
                          <a:ea typeface="ＭＳ Ｐゴシック" pitchFamily="50" charset="-128"/>
                        </a:rPr>
                        <a:t>世帯</a:t>
                      </a:r>
                    </a:p>
                  </a:txBody>
                  <a:tcPr marL="9526" marR="9526" marT="9523"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alpha val="80000"/>
                      </a:srgbClr>
                    </a:solidFill>
                  </a:tcPr>
                </a:tc>
              </a:tr>
              <a:tr h="383098">
                <a:tc rowSpan="5">
                  <a:txBody>
                    <a:bodyPr/>
                    <a:lstStyle/>
                    <a:p>
                      <a:pPr marL="0" marR="0" lvl="0" indent="0" algn="ctr" defTabSz="914400" rtl="0" eaLnBrk="1" fontAlgn="base" latinLnBrk="0" hangingPunct="1">
                        <a:lnSpc>
                          <a:spcPct val="80000"/>
                        </a:lnSpc>
                        <a:spcBef>
                          <a:spcPct val="0"/>
                        </a:spcBef>
                        <a:spcAft>
                          <a:spcPct val="0"/>
                        </a:spcAft>
                        <a:buClrTx/>
                        <a:buSzTx/>
                        <a:buFontTx/>
                        <a:buNone/>
                        <a:tabLst/>
                      </a:pPr>
                      <a:r>
                        <a:rPr kumimoji="1" lang="ja-JP" altLang="en-US" sz="1000" b="0" i="0" u="none" strike="noStrike" cap="none" normalizeH="0" baseline="0" smtClean="0">
                          <a:ln>
                            <a:noFill/>
                          </a:ln>
                          <a:solidFill>
                            <a:schemeClr val="tx1"/>
                          </a:solidFill>
                          <a:effectLst/>
                          <a:latin typeface="ＭＳ Ｐゴシック" pitchFamily="50" charset="-128"/>
                          <a:ea typeface="ＭＳ Ｐゴシック" pitchFamily="50" charset="-128"/>
                        </a:rPr>
                        <a:t>世帯構成割合</a:t>
                      </a:r>
                    </a:p>
                  </a:txBody>
                  <a:tcPr marL="0" marR="0" marT="46792" marB="46792" vert="eaVert"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単身世帯</a:t>
                      </a:r>
                    </a:p>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900" b="0" i="0" u="none" strike="noStrike" cap="none" normalizeH="0" baseline="0" dirty="0" smtClean="0">
                          <a:ln>
                            <a:noFill/>
                          </a:ln>
                          <a:solidFill>
                            <a:schemeClr val="tx1"/>
                          </a:solidFill>
                          <a:effectLst/>
                          <a:latin typeface="ＭＳ Ｐゴシック" pitchFamily="50" charset="-128"/>
                          <a:ea typeface="ＭＳ Ｐゴシック" pitchFamily="50" charset="-128"/>
                        </a:rPr>
                        <a:t>（高齢単身除く）</a:t>
                      </a:r>
                    </a:p>
                  </a:txBody>
                  <a:tcPr marL="0" marR="0" marT="46792" marB="46792"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c>
                  <a:txBody>
                    <a:bodyPr/>
                    <a:lstStyle/>
                    <a:p>
                      <a:pPr algn="ctr" fontAlgn="ctr"/>
                      <a:r>
                        <a:rPr lang="en-US" altLang="ja-JP" sz="1000" b="0" i="0" u="none" strike="noStrike" dirty="0">
                          <a:latin typeface="ＭＳ Ｐゴシック" pitchFamily="50" charset="-128"/>
                          <a:ea typeface="ＭＳ Ｐゴシック" pitchFamily="50" charset="-128"/>
                        </a:rPr>
                        <a:t>29.7%</a:t>
                      </a:r>
                    </a:p>
                  </a:txBody>
                  <a:tcPr marL="9526" marR="9526" marT="9523"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r>
              <a:tr h="245960">
                <a:tc vMerge="1">
                  <a:txBody>
                    <a:bodyPr/>
                    <a:lstStyle/>
                    <a:p>
                      <a:endParaRPr kumimoji="1" lang="ja-JP" altLang="en-US"/>
                    </a:p>
                  </a:txBody>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高齢者単身世帯</a:t>
                      </a:r>
                    </a:p>
                  </a:txBody>
                  <a:tcPr marL="0" marR="0" marT="46792" marB="46792"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c>
                  <a:txBody>
                    <a:bodyPr/>
                    <a:lstStyle/>
                    <a:p>
                      <a:pPr algn="ctr" fontAlgn="ctr"/>
                      <a:r>
                        <a:rPr lang="en-US" altLang="ja-JP" sz="1000" b="0" i="0" u="none" strike="noStrike" dirty="0">
                          <a:latin typeface="ＭＳ Ｐゴシック" pitchFamily="50" charset="-128"/>
                          <a:ea typeface="ＭＳ Ｐゴシック" pitchFamily="50" charset="-128"/>
                        </a:rPr>
                        <a:t>16.5%</a:t>
                      </a:r>
                    </a:p>
                  </a:txBody>
                  <a:tcPr marL="9526" marR="9526" marT="9523"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r>
              <a:tr h="367861">
                <a:tc vMerge="1">
                  <a:txBody>
                    <a:bodyPr/>
                    <a:lstStyle/>
                    <a:p>
                      <a:endParaRPr kumimoji="1" lang="ja-JP" altLang="en-US"/>
                    </a:p>
                  </a:txBody>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2</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人世帯</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800" b="0" i="0" u="none" strike="noStrike" cap="none" normalizeH="0" baseline="0" dirty="0" smtClean="0">
                          <a:ln>
                            <a:noFill/>
                          </a:ln>
                          <a:solidFill>
                            <a:schemeClr val="tx1"/>
                          </a:solidFill>
                          <a:effectLst/>
                          <a:latin typeface="ＭＳ Ｐゴシック" pitchFamily="50" charset="-128"/>
                          <a:ea typeface="ＭＳ Ｐゴシック" pitchFamily="50" charset="-128"/>
                        </a:rPr>
                        <a:t>（高齢者夫婦除く）</a:t>
                      </a:r>
                    </a:p>
                  </a:txBody>
                  <a:tcPr marL="0" marR="0" marT="46792" marB="46792"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c>
                  <a:txBody>
                    <a:bodyPr/>
                    <a:lstStyle/>
                    <a:p>
                      <a:pPr algn="ctr" fontAlgn="ctr"/>
                      <a:r>
                        <a:rPr lang="en-US" altLang="ja-JP" sz="1000" b="0" i="0" u="none" strike="noStrike" smtClean="0">
                          <a:latin typeface="ＭＳ Ｐゴシック" pitchFamily="50" charset="-128"/>
                          <a:ea typeface="ＭＳ Ｐゴシック" pitchFamily="50" charset="-128"/>
                        </a:rPr>
                        <a:t>17.4%</a:t>
                      </a:r>
                      <a:endParaRPr lang="en-US" altLang="ja-JP" sz="1000" b="0" i="0" u="none" strike="noStrike" dirty="0">
                        <a:latin typeface="ＭＳ Ｐゴシック" pitchFamily="50" charset="-128"/>
                        <a:ea typeface="ＭＳ Ｐゴシック" pitchFamily="50" charset="-128"/>
                      </a:endParaRPr>
                    </a:p>
                  </a:txBody>
                  <a:tcPr marL="9526" marR="9526" marT="9523"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r>
              <a:tr h="245960">
                <a:tc vMerge="1">
                  <a:txBody>
                    <a:bodyPr/>
                    <a:lstStyle/>
                    <a:p>
                      <a:endParaRPr kumimoji="1" lang="ja-JP" altLang="en-US"/>
                    </a:p>
                  </a:txBody>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高齢者夫婦世帯</a:t>
                      </a:r>
                    </a:p>
                  </a:txBody>
                  <a:tcPr marL="0" marR="0" marT="46792" marB="46792"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c>
                  <a:txBody>
                    <a:bodyPr/>
                    <a:lstStyle/>
                    <a:p>
                      <a:pPr algn="ctr" fontAlgn="ctr"/>
                      <a:r>
                        <a:rPr lang="en-US" altLang="ja-JP" sz="1000" b="0" i="0" u="none" strike="noStrike" dirty="0">
                          <a:latin typeface="ＭＳ Ｐゴシック" pitchFamily="50" charset="-128"/>
                          <a:ea typeface="ＭＳ Ｐゴシック" pitchFamily="50" charset="-128"/>
                        </a:rPr>
                        <a:t>7.4%</a:t>
                      </a:r>
                    </a:p>
                  </a:txBody>
                  <a:tcPr marL="9526" marR="9526" marT="9523"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r>
              <a:tr h="383098">
                <a:tc vMerge="1">
                  <a:txBody>
                    <a:bodyPr/>
                    <a:lstStyle/>
                    <a:p>
                      <a:endParaRPr kumimoji="1" lang="ja-JP" altLang="en-US"/>
                    </a:p>
                  </a:txBody>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その他</a:t>
                      </a:r>
                    </a:p>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900" b="0" i="0" u="none" strike="noStrike" cap="none" normalizeH="0" baseline="0" dirty="0" smtClean="0">
                          <a:ln>
                            <a:noFill/>
                          </a:ln>
                          <a:solidFill>
                            <a:schemeClr val="tx1"/>
                          </a:solidFill>
                          <a:effectLst/>
                          <a:latin typeface="ＭＳ Ｐゴシック" pitchFamily="50" charset="-128"/>
                          <a:ea typeface="ＭＳ Ｐゴシック" pitchFamily="50" charset="-128"/>
                        </a:rPr>
                        <a:t>（</a:t>
                      </a:r>
                      <a:r>
                        <a:rPr kumimoji="1" lang="en-US" altLang="ja-JP" sz="900" b="0" i="0" u="none" strike="noStrike" cap="none" normalizeH="0" baseline="0" dirty="0" smtClean="0">
                          <a:ln>
                            <a:noFill/>
                          </a:ln>
                          <a:solidFill>
                            <a:schemeClr val="tx1"/>
                          </a:solidFill>
                          <a:effectLst/>
                          <a:latin typeface="ＭＳ Ｐゴシック" pitchFamily="50" charset="-128"/>
                          <a:ea typeface="ＭＳ Ｐゴシック" pitchFamily="50" charset="-128"/>
                        </a:rPr>
                        <a:t>3</a:t>
                      </a:r>
                      <a:r>
                        <a:rPr kumimoji="1" lang="ja-JP" altLang="en-US" sz="900" b="0" i="0" u="none" strike="noStrike" cap="none" normalizeH="0" baseline="0" dirty="0" smtClean="0">
                          <a:ln>
                            <a:noFill/>
                          </a:ln>
                          <a:solidFill>
                            <a:schemeClr val="tx1"/>
                          </a:solidFill>
                          <a:effectLst/>
                          <a:latin typeface="ＭＳ Ｐゴシック" pitchFamily="50" charset="-128"/>
                          <a:ea typeface="ＭＳ Ｐゴシック" pitchFamily="50" charset="-128"/>
                        </a:rPr>
                        <a:t>人以上世帯）</a:t>
                      </a:r>
                    </a:p>
                  </a:txBody>
                  <a:tcPr marL="0" marR="0" marT="46792" marB="46792"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algn="ctr" fontAlgn="ctr"/>
                      <a:r>
                        <a:rPr lang="en-US" altLang="ja-JP" sz="1000" b="0" i="0" u="none" strike="noStrike" dirty="0">
                          <a:latin typeface="ＭＳ Ｐゴシック" pitchFamily="50" charset="-128"/>
                          <a:ea typeface="ＭＳ Ｐゴシック" pitchFamily="50" charset="-128"/>
                        </a:rPr>
                        <a:t>29.0%</a:t>
                      </a:r>
                    </a:p>
                  </a:txBody>
                  <a:tcPr marL="9526" marR="9526" marT="9523"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383098">
                <a:tc gridSpan="2">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昼間人口</a:t>
                      </a: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〔H27〕</a:t>
                      </a:r>
                    </a:p>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900" b="0" i="0" u="none" strike="noStrike" cap="none" normalizeH="0" baseline="0" dirty="0" smtClean="0">
                          <a:ln>
                            <a:noFill/>
                          </a:ln>
                          <a:solidFill>
                            <a:schemeClr val="tx1"/>
                          </a:solidFill>
                          <a:effectLst/>
                          <a:latin typeface="ＭＳ Ｐゴシック" pitchFamily="50" charset="-128"/>
                          <a:ea typeface="ＭＳ Ｐゴシック" pitchFamily="50" charset="-128"/>
                        </a:rPr>
                        <a:t>（昼夜間人口比率）</a:t>
                      </a:r>
                    </a:p>
                  </a:txBody>
                  <a:tcPr marL="0" marR="0" marT="46792" marB="46792"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alpha val="80000"/>
                      </a:srgbClr>
                    </a:solidFill>
                  </a:tcPr>
                </a:tc>
                <a:tc hMerge="1">
                  <a:txBody>
                    <a:bodyPr/>
                    <a:lstStyle/>
                    <a:p>
                      <a:endParaRPr kumimoji="1" lang="ja-JP" altLang="en-US"/>
                    </a:p>
                  </a:txBody>
                  <a:tcPr/>
                </a:tc>
                <a:tc>
                  <a:txBody>
                    <a:bodyPr/>
                    <a:lstStyle/>
                    <a:p>
                      <a:pPr marL="85725" marR="0" lvl="0" indent="-85725" algn="ctr" defTabSz="914400" rtl="0" eaLnBrk="1" fontAlgn="base" latinLnBrk="0" hangingPunct="1">
                        <a:lnSpc>
                          <a:spcPct val="100000"/>
                        </a:lnSpc>
                        <a:spcBef>
                          <a:spcPct val="20000"/>
                        </a:spcBef>
                        <a:spcAft>
                          <a:spcPct val="0"/>
                        </a:spcAft>
                        <a:buClrTx/>
                        <a:buSzTx/>
                        <a:buFontTx/>
                        <a:buNone/>
                        <a:tabLst/>
                      </a:pP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366,959</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人（</a:t>
                      </a: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117%</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 </a:t>
                      </a:r>
                    </a:p>
                  </a:txBody>
                  <a:tcPr marL="9526" marR="9526" marT="9523"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alpha val="80000"/>
                      </a:srgbClr>
                    </a:solidFill>
                  </a:tcPr>
                </a:tc>
              </a:tr>
              <a:tr h="245960">
                <a:tc gridSpan="2">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人口密度</a:t>
                      </a: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〔H27〕</a:t>
                      </a:r>
                    </a:p>
                  </a:txBody>
                  <a:tcPr marL="0" marR="0" marT="46792" marB="46792"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kumimoji="1" lang="ja-JP" altLang="en-US"/>
                    </a:p>
                  </a:txBody>
                  <a:tcPr/>
                </a:tc>
                <a:tc>
                  <a:txBody>
                    <a:bodyPr/>
                    <a:lstStyle/>
                    <a:p>
                      <a:pPr algn="ctr" fontAlgn="ctr"/>
                      <a:r>
                        <a:rPr lang="en-US" altLang="ja-JP" sz="1000" b="0" i="0" u="none" strike="noStrike" dirty="0">
                          <a:latin typeface="ＭＳ Ｐゴシック" pitchFamily="50" charset="-128"/>
                          <a:ea typeface="ＭＳ Ｐゴシック" pitchFamily="50" charset="-128"/>
                        </a:rPr>
                        <a:t>16,338</a:t>
                      </a:r>
                      <a:r>
                        <a:rPr lang="ja-JP" altLang="en-US" sz="1000" b="0" i="0" u="none" strike="noStrike" dirty="0">
                          <a:latin typeface="ＭＳ Ｐゴシック" pitchFamily="50" charset="-128"/>
                          <a:ea typeface="ＭＳ Ｐゴシック" pitchFamily="50" charset="-128"/>
                        </a:rPr>
                        <a:t>人</a:t>
                      </a:r>
                      <a:r>
                        <a:rPr lang="en-US" altLang="ja-JP" sz="1000" b="0" i="0" u="none" strike="noStrike" dirty="0">
                          <a:latin typeface="ＭＳ Ｐゴシック" pitchFamily="50" charset="-128"/>
                          <a:ea typeface="ＭＳ Ｐゴシック" pitchFamily="50" charset="-128"/>
                        </a:rPr>
                        <a:t>/</a:t>
                      </a:r>
                      <a:r>
                        <a:rPr lang="en-US" sz="1000" b="0" i="0" u="none" strike="noStrike" dirty="0">
                          <a:latin typeface="ＭＳ Ｐゴシック" pitchFamily="50" charset="-128"/>
                          <a:ea typeface="ＭＳ Ｐゴシック" pitchFamily="50" charset="-128"/>
                        </a:rPr>
                        <a:t>ｋ㎡</a:t>
                      </a:r>
                    </a:p>
                  </a:txBody>
                  <a:tcPr marL="9526" marR="9526" marT="9523"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245960">
                <a:tc gridSpan="2">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外国籍住民数</a:t>
                      </a: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〔H27〕</a:t>
                      </a:r>
                    </a:p>
                  </a:txBody>
                  <a:tcPr marL="0" marR="0" marT="46792" marB="46792"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kumimoji="1" lang="ja-JP" altLang="en-US"/>
                    </a:p>
                  </a:txBody>
                  <a:tcPr/>
                </a:tc>
                <a:tc>
                  <a:txBody>
                    <a:bodyPr/>
                    <a:lstStyle/>
                    <a:p>
                      <a:pPr algn="ctr" fontAlgn="ctr"/>
                      <a:r>
                        <a:rPr lang="en-US" altLang="ja-JP" sz="1000" b="0" i="0" u="none" strike="noStrike" dirty="0">
                          <a:latin typeface="ＭＳ Ｐゴシック" pitchFamily="50" charset="-128"/>
                          <a:ea typeface="ＭＳ Ｐゴシック" pitchFamily="50" charset="-128"/>
                        </a:rPr>
                        <a:t>21,340</a:t>
                      </a:r>
                      <a:r>
                        <a:rPr lang="ja-JP" altLang="en-US" sz="1000" b="0" i="0" u="none" strike="noStrike" dirty="0">
                          <a:latin typeface="ＭＳ Ｐゴシック" pitchFamily="50" charset="-128"/>
                          <a:ea typeface="ＭＳ Ｐゴシック" pitchFamily="50" charset="-128"/>
                        </a:rPr>
                        <a:t>人</a:t>
                      </a:r>
                    </a:p>
                  </a:txBody>
                  <a:tcPr marL="9526" marR="9526" marT="9523"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245960">
                <a:tc gridSpan="2">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000" b="0" i="0" u="none" strike="noStrike" cap="none" normalizeH="0" baseline="0" smtClean="0">
                          <a:ln>
                            <a:noFill/>
                          </a:ln>
                          <a:solidFill>
                            <a:schemeClr val="tx1"/>
                          </a:solidFill>
                          <a:effectLst/>
                          <a:latin typeface="ＭＳ Ｐゴシック" pitchFamily="50" charset="-128"/>
                          <a:ea typeface="ＭＳ Ｐゴシック" pitchFamily="50" charset="-128"/>
                        </a:rPr>
                        <a:t>面積</a:t>
                      </a:r>
                    </a:p>
                  </a:txBody>
                  <a:tcPr marL="0" marR="0" marT="46792" marB="46792"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FFFF99">
                        <a:alpha val="80000"/>
                      </a:srgbClr>
                    </a:solidFill>
                  </a:tcPr>
                </a:tc>
                <a:tc hMerge="1">
                  <a:txBody>
                    <a:bodyPr/>
                    <a:lstStyle/>
                    <a:p>
                      <a:endParaRPr kumimoji="1" lang="ja-JP" altLang="en-US"/>
                    </a:p>
                  </a:txBody>
                  <a:tcPr/>
                </a:tc>
                <a:tc>
                  <a:txBody>
                    <a:bodyPr/>
                    <a:lstStyle/>
                    <a:p>
                      <a:pPr algn="ctr" fontAlgn="ctr"/>
                      <a:r>
                        <a:rPr lang="en-US" sz="1000" b="0" i="0" u="none" strike="noStrike" dirty="0">
                          <a:latin typeface="ＭＳ Ｐゴシック" pitchFamily="50" charset="-128"/>
                          <a:ea typeface="ＭＳ Ｐゴシック" pitchFamily="50" charset="-128"/>
                        </a:rPr>
                        <a:t>19.19ｋ㎡</a:t>
                      </a:r>
                    </a:p>
                  </a:txBody>
                  <a:tcPr marL="9526" marR="9526" marT="9523"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FFFF99">
                        <a:alpha val="80000"/>
                      </a:srgbClr>
                    </a:solidFill>
                  </a:tcPr>
                </a:tc>
              </a:tr>
            </a:tbl>
          </a:graphicData>
        </a:graphic>
      </p:graphicFrame>
      <p:graphicFrame>
        <p:nvGraphicFramePr>
          <p:cNvPr id="20" name="グラフ 19"/>
          <p:cNvGraphicFramePr>
            <a:graphicFrameLocks/>
          </p:cNvGraphicFramePr>
          <p:nvPr/>
        </p:nvGraphicFramePr>
        <p:xfrm>
          <a:off x="2699792" y="1844824"/>
          <a:ext cx="5789209" cy="2300918"/>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22" name="グラフ 21"/>
          <p:cNvGraphicFramePr>
            <a:graphicFrameLocks/>
          </p:cNvGraphicFramePr>
          <p:nvPr/>
        </p:nvGraphicFramePr>
        <p:xfrm>
          <a:off x="5868000" y="4221088"/>
          <a:ext cx="3276000" cy="2520000"/>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23" name="グラフ 22"/>
          <p:cNvGraphicFramePr>
            <a:graphicFrameLocks/>
          </p:cNvGraphicFramePr>
          <p:nvPr/>
        </p:nvGraphicFramePr>
        <p:xfrm>
          <a:off x="2627784" y="4338000"/>
          <a:ext cx="3456000" cy="2520000"/>
        </p:xfrm>
        <a:graphic>
          <a:graphicData uri="http://schemas.openxmlformats.org/drawingml/2006/chart">
            <c:chart xmlns:c="http://schemas.openxmlformats.org/drawingml/2006/chart" xmlns:r="http://schemas.openxmlformats.org/officeDocument/2006/relationships" r:id="rId4"/>
          </a:graphicData>
        </a:graphic>
      </p:graphicFrame>
      <p:sp>
        <p:nvSpPr>
          <p:cNvPr id="21" name="正方形/長方形 27"/>
          <p:cNvSpPr>
            <a:spLocks noChangeArrowheads="1"/>
          </p:cNvSpPr>
          <p:nvPr/>
        </p:nvSpPr>
        <p:spPr bwMode="auto">
          <a:xfrm>
            <a:off x="8112125" y="24526"/>
            <a:ext cx="1031875" cy="261937"/>
          </a:xfrm>
          <a:prstGeom prst="rect">
            <a:avLst/>
          </a:prstGeom>
          <a:noFill/>
          <a:ln w="9525">
            <a:noFill/>
            <a:miter lim="800000"/>
            <a:headEnd/>
            <a:tailEnd/>
          </a:ln>
        </p:spPr>
        <p:txBody>
          <a:bodyPr>
            <a:spAutoFit/>
          </a:bodyPr>
          <a:lstStyle/>
          <a:p>
            <a:pPr algn="r"/>
            <a:r>
              <a:rPr lang="ja-JP" altLang="en-US" sz="1100" b="1" dirty="0" smtClean="0">
                <a:solidFill>
                  <a:srgbClr val="000000"/>
                </a:solidFill>
                <a:latin typeface="ＭＳ Ｐゴシック" charset="-128"/>
                <a:ea typeface="Meiryo UI" pitchFamily="50" charset="-128"/>
                <a:cs typeface="Meiryo UI" pitchFamily="50" charset="-128"/>
              </a:rPr>
              <a:t>すがた</a:t>
            </a:r>
            <a:r>
              <a:rPr lang="en-US" altLang="ja-JP" sz="1100" b="1" dirty="0" smtClean="0">
                <a:solidFill>
                  <a:srgbClr val="000000"/>
                </a:solidFill>
                <a:latin typeface="ＭＳ Ｐゴシック" charset="-128"/>
                <a:ea typeface="Meiryo UI" pitchFamily="50" charset="-128"/>
                <a:cs typeface="Meiryo UI" pitchFamily="50" charset="-128"/>
              </a:rPr>
              <a:t>-</a:t>
            </a:r>
            <a:r>
              <a:rPr lang="ja-JP" altLang="en-US" sz="1100" b="1" dirty="0" smtClean="0">
                <a:solidFill>
                  <a:srgbClr val="000000"/>
                </a:solidFill>
                <a:latin typeface="ＭＳ Ｐゴシック" charset="-128"/>
                <a:ea typeface="Meiryo UI" pitchFamily="50" charset="-128"/>
                <a:cs typeface="Meiryo UI" pitchFamily="50" charset="-128"/>
              </a:rPr>
              <a:t>３８</a:t>
            </a:r>
            <a:endParaRPr lang="ja-JP" altLang="en-US" sz="1200" b="1" dirty="0">
              <a:solidFill>
                <a:srgbClr val="000000"/>
              </a:solidFill>
              <a:latin typeface="ＭＳ Ｐゴシック" charset="-128"/>
              <a:ea typeface="Meiryo UI" pitchFamily="50" charset="-128"/>
              <a:cs typeface="Meiryo UI" pitchFamily="50" charset="-128"/>
            </a:endParaRPr>
          </a:p>
        </p:txBody>
      </p:sp>
    </p:spTree>
  </p:cSld>
  <p:clrMapOvr>
    <a:masterClrMapping/>
  </p:clrMapOvr>
  <p:timing>
    <p:tnLst>
      <p:par>
        <p:cTn id="1" dur="indefinite" restart="never" nodeType="tmRoot"/>
      </p:par>
    </p:tnLst>
  </p:timing>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010" name="タイトル 3"/>
          <p:cNvSpPr txBox="1">
            <a:spLocks/>
          </p:cNvSpPr>
          <p:nvPr/>
        </p:nvSpPr>
        <p:spPr bwMode="auto">
          <a:xfrm>
            <a:off x="107950" y="260351"/>
            <a:ext cx="8928100" cy="6386110"/>
          </a:xfrm>
          <a:prstGeom prst="rect">
            <a:avLst/>
          </a:prstGeom>
          <a:noFill/>
          <a:ln w="19050" algn="ctr">
            <a:solidFill>
              <a:schemeClr val="accent2"/>
            </a:solidFill>
            <a:miter lim="800000"/>
            <a:headEnd/>
            <a:tailEnd/>
          </a:ln>
          <a:extLst>
            <a:ext uri="{909E8E84-426E-40DD-AFC4-6F175D3DCCD1}">
              <a14:hiddenFill xmlns="" xmlns:a14="http://schemas.microsoft.com/office/drawing/2010/main">
                <a:solidFill>
                  <a:srgbClr val="FFFFFF"/>
                </a:solidFill>
              </a14:hiddenFill>
            </a:ext>
          </a:extLst>
        </p:spPr>
        <p:txBody>
          <a:bodyPr/>
          <a:lstStyle>
            <a:lvl1pPr marL="171450" indent="-171450"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buFont typeface="Wingdings" pitchFamily="2" charset="2"/>
              <a:buChar char="u"/>
            </a:pPr>
            <a:endParaRPr lang="en-US" altLang="ja-JP" sz="900">
              <a:solidFill>
                <a:srgbClr val="000000"/>
              </a:solidFill>
              <a:latin typeface="Meiryo UI" pitchFamily="50" charset="-128"/>
              <a:ea typeface="Meiryo UI" pitchFamily="50" charset="-128"/>
              <a:cs typeface="Meiryo UI" pitchFamily="50" charset="-128"/>
            </a:endParaRPr>
          </a:p>
        </p:txBody>
      </p:sp>
      <p:sp>
        <p:nvSpPr>
          <p:cNvPr id="3" name="テキスト ボックス 2"/>
          <p:cNvSpPr txBox="1"/>
          <p:nvPr/>
        </p:nvSpPr>
        <p:spPr bwMode="gray">
          <a:xfrm>
            <a:off x="250825" y="163513"/>
            <a:ext cx="3960813" cy="185737"/>
          </a:xfrm>
          <a:prstGeom prst="rect">
            <a:avLst/>
          </a:prstGeom>
          <a:solidFill>
            <a:schemeClr val="accent2">
              <a:lumMod val="75000"/>
            </a:schemeClr>
          </a:solidFill>
          <a:ln w="22225">
            <a:solidFill>
              <a:schemeClr val="accent2">
                <a:lumMod val="75000"/>
              </a:schemeClr>
            </a:solidFill>
          </a:ln>
        </p:spPr>
        <p:txBody>
          <a:bodyPr lIns="0" tIns="0" rIns="0" bIns="0" anchor="ctr">
            <a:spAutoFit/>
          </a:bodyPr>
          <a:lstStyle/>
          <a:p>
            <a:pPr algn="ctr">
              <a:defRPr/>
            </a:pPr>
            <a:r>
              <a:rPr lang="ja-JP" altLang="en-US" sz="1200" b="1" dirty="0">
                <a:solidFill>
                  <a:schemeClr val="bg1"/>
                </a:solidFill>
                <a:latin typeface="Meiryo UI" pitchFamily="50" charset="-128"/>
                <a:ea typeface="Meiryo UI" pitchFamily="50" charset="-128"/>
                <a:cs typeface="Meiryo UI" pitchFamily="50" charset="-128"/>
              </a:rPr>
              <a:t>総合区の状況（統計データ）＜</a:t>
            </a:r>
            <a:r>
              <a:rPr lang="en-US" altLang="ja-JP" sz="1200" b="1" dirty="0">
                <a:solidFill>
                  <a:schemeClr val="bg1"/>
                </a:solidFill>
                <a:latin typeface="Meiryo UI" pitchFamily="50" charset="-128"/>
                <a:ea typeface="Meiryo UI" pitchFamily="50" charset="-128"/>
                <a:cs typeface="Meiryo UI" pitchFamily="50" charset="-128"/>
              </a:rPr>
              <a:t>2</a:t>
            </a:r>
            <a:r>
              <a:rPr lang="ja-JP" altLang="en-US" sz="1200" b="1" dirty="0">
                <a:solidFill>
                  <a:schemeClr val="bg1"/>
                </a:solidFill>
                <a:latin typeface="Meiryo UI" pitchFamily="50" charset="-128"/>
                <a:ea typeface="Meiryo UI" pitchFamily="50" charset="-128"/>
                <a:cs typeface="Meiryo UI" pitchFamily="50" charset="-128"/>
              </a:rPr>
              <a:t>／</a:t>
            </a:r>
            <a:r>
              <a:rPr lang="en-US" altLang="ja-JP" sz="1200" b="1" dirty="0">
                <a:solidFill>
                  <a:schemeClr val="bg1"/>
                </a:solidFill>
                <a:latin typeface="Meiryo UI" pitchFamily="50" charset="-128"/>
                <a:ea typeface="Meiryo UI" pitchFamily="50" charset="-128"/>
                <a:cs typeface="Meiryo UI" pitchFamily="50" charset="-128"/>
              </a:rPr>
              <a:t>3</a:t>
            </a:r>
            <a:r>
              <a:rPr lang="ja-JP" altLang="en-US" sz="1200" b="1" dirty="0">
                <a:solidFill>
                  <a:schemeClr val="bg1"/>
                </a:solidFill>
                <a:latin typeface="Meiryo UI" pitchFamily="50" charset="-128"/>
                <a:ea typeface="Meiryo UI" pitchFamily="50" charset="-128"/>
                <a:cs typeface="Meiryo UI" pitchFamily="50" charset="-128"/>
              </a:rPr>
              <a:t>＞</a:t>
            </a:r>
          </a:p>
        </p:txBody>
      </p:sp>
      <p:sp>
        <p:nvSpPr>
          <p:cNvPr id="43012" name="テキスト ボックス 24"/>
          <p:cNvSpPr txBox="1">
            <a:spLocks noChangeArrowheads="1"/>
          </p:cNvSpPr>
          <p:nvPr/>
        </p:nvSpPr>
        <p:spPr bwMode="auto">
          <a:xfrm>
            <a:off x="187325" y="401639"/>
            <a:ext cx="360363" cy="6195714"/>
          </a:xfrm>
          <a:prstGeom prst="rect">
            <a:avLst/>
          </a:prstGeom>
          <a:solidFill>
            <a:srgbClr val="993300"/>
          </a:solidFill>
          <a:ln>
            <a:noFill/>
          </a:ln>
          <a:extLst>
            <a:ext uri="{91240B29-F687-4F45-9708-019B960494DF}">
              <a14:hiddenLine xmlns="" xmlns:a14="http://schemas.microsoft.com/office/drawing/2010/main" w="22225">
                <a:solidFill>
                  <a:srgbClr val="000000"/>
                </a:solidFill>
                <a:miter lim="800000"/>
                <a:headEnd/>
                <a:tailEnd/>
              </a14:hiddenLine>
            </a:ext>
          </a:extLst>
        </p:spPr>
        <p:txBody>
          <a:bodyPr vert="eaVert" lIns="0" tIns="0" rIns="0" bIns="0" anchor="ct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algn="ctr" eaLnBrk="1" hangingPunct="1"/>
            <a:r>
              <a:rPr lang="ja-JP" altLang="en-US" sz="1200" b="1">
                <a:solidFill>
                  <a:schemeClr val="bg1"/>
                </a:solidFill>
                <a:latin typeface="ＭＳ ゴシック" pitchFamily="49" charset="-128"/>
                <a:ea typeface="ＭＳ ゴシック" pitchFamily="49" charset="-128"/>
              </a:rPr>
              <a:t>産　業</a:t>
            </a:r>
          </a:p>
        </p:txBody>
      </p:sp>
      <p:graphicFrame>
        <p:nvGraphicFramePr>
          <p:cNvPr id="5" name="Group 30"/>
          <p:cNvGraphicFramePr>
            <a:graphicFrameLocks noGrp="1"/>
          </p:cNvGraphicFramePr>
          <p:nvPr/>
        </p:nvGraphicFramePr>
        <p:xfrm>
          <a:off x="828675" y="1268413"/>
          <a:ext cx="2268537" cy="1971701"/>
        </p:xfrm>
        <a:graphic>
          <a:graphicData uri="http://schemas.openxmlformats.org/drawingml/2006/table">
            <a:tbl>
              <a:tblPr/>
              <a:tblGrid>
                <a:gridCol w="239074"/>
                <a:gridCol w="877191"/>
                <a:gridCol w="1152272"/>
              </a:tblGrid>
              <a:tr h="245958">
                <a:tc gridSpan="3">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000" b="1" i="0" u="none" strike="noStrike" cap="none" normalizeH="0" baseline="0" dirty="0" smtClean="0">
                          <a:ln>
                            <a:noFill/>
                          </a:ln>
                          <a:solidFill>
                            <a:schemeClr val="tx1"/>
                          </a:solidFill>
                          <a:effectLst/>
                          <a:latin typeface="ＭＳ Ｐゴシック" pitchFamily="50" charset="-128"/>
                          <a:ea typeface="ＭＳ Ｐゴシック" pitchFamily="50" charset="-128"/>
                        </a:rPr>
                        <a:t>区内総生産</a:t>
                      </a:r>
                    </a:p>
                  </a:txBody>
                  <a:tcPr marL="54013" marR="54013" marT="46792" marB="46792" anchor="ct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9900"/>
                    </a:solidFill>
                  </a:tcPr>
                </a:tc>
                <a:tc hMerge="1">
                  <a:txBody>
                    <a:bodyPr/>
                    <a:lstStyle/>
                    <a:p>
                      <a:endParaRPr kumimoji="1" lang="ja-JP" altLang="en-US"/>
                    </a:p>
                  </a:txBody>
                  <a:tcPr/>
                </a:tc>
                <a:tc hMerge="1">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1" lang="ja-JP" altLang="en-US" sz="1000" b="1"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54000" marR="54000" marT="46800" marB="46800" anchor="ct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9900"/>
                    </a:solidFill>
                  </a:tcPr>
                </a:tc>
              </a:tr>
              <a:tr h="287950">
                <a:tc gridSpan="2">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総生産</a:t>
                      </a:r>
                    </a:p>
                  </a:txBody>
                  <a:tcPr marL="54013" marR="54013" marT="46792" marB="46792"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solidFill>
                      <a:schemeClr val="bg1"/>
                    </a:solidFill>
                  </a:tcPr>
                </a:tc>
                <a:tc hMerge="1">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54000" marR="54000" marT="46800" marB="46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c>
                  <a:txBody>
                    <a:bodyPr/>
                    <a:lstStyle/>
                    <a:p>
                      <a:pPr algn="ctr" fontAlgn="ctr"/>
                      <a:r>
                        <a:rPr lang="ja-JP" altLang="en-US" sz="1000" b="0" i="0" u="none" strike="noStrike" dirty="0">
                          <a:latin typeface="ＭＳ Ｐゴシック" pitchFamily="50" charset="-128"/>
                          <a:ea typeface="ＭＳ Ｐゴシック" pitchFamily="50" charset="-128"/>
                        </a:rPr>
                        <a:t> </a:t>
                      </a:r>
                      <a:r>
                        <a:rPr lang="en-US" altLang="ja-JP" sz="1000" b="0" i="0" u="none" strike="noStrike" dirty="0">
                          <a:latin typeface="ＭＳ Ｐゴシック" pitchFamily="50" charset="-128"/>
                          <a:ea typeface="ＭＳ Ｐゴシック" pitchFamily="50" charset="-128"/>
                        </a:rPr>
                        <a:t>7,471</a:t>
                      </a:r>
                      <a:r>
                        <a:rPr lang="ja-JP" altLang="en-US" sz="1000" b="0" i="0" u="none" strike="noStrike" dirty="0">
                          <a:latin typeface="ＭＳ Ｐゴシック" pitchFamily="50" charset="-128"/>
                          <a:ea typeface="ＭＳ Ｐゴシック" pitchFamily="50" charset="-128"/>
                        </a:rPr>
                        <a:t>億円</a:t>
                      </a:r>
                    </a:p>
                  </a:txBody>
                  <a:tcPr marL="9527" marR="9527" marT="9523"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r>
              <a:tr h="287289">
                <a:tc rowSpan="4">
                  <a:txBody>
                    <a:bodyPr/>
                    <a:lstStyle/>
                    <a:p>
                      <a:pPr marL="0" marR="0" lvl="0" indent="0" algn="ctr" defTabSz="914400" rtl="0" eaLnBrk="1" fontAlgn="base" latinLnBrk="0" hangingPunct="1">
                        <a:lnSpc>
                          <a:spcPct val="80000"/>
                        </a:lnSpc>
                        <a:spcBef>
                          <a:spcPct val="0"/>
                        </a:spcBef>
                        <a:spcAft>
                          <a:spcPct val="0"/>
                        </a:spcAft>
                        <a:buClrTx/>
                        <a:buSzTx/>
                        <a:buFontTx/>
                        <a:buNone/>
                        <a:tabLst/>
                        <a:defRPr/>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業種</a:t>
                      </a: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4</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分類別</a:t>
                      </a:r>
                    </a:p>
                  </a:txBody>
                  <a:tcPr marL="54013" marR="54013" marT="46792" marB="46792" vert="eaVert"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製造業</a:t>
                      </a:r>
                    </a:p>
                  </a:txBody>
                  <a:tcPr marL="54013" marR="54013" marT="46792" marB="46792"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c>
                  <a:txBody>
                    <a:bodyPr/>
                    <a:lstStyle/>
                    <a:p>
                      <a:pPr algn="ctr" fontAlgn="ctr"/>
                      <a:r>
                        <a:rPr lang="en-US" altLang="ja-JP" sz="1000" b="0" i="0" u="none" strike="noStrike" dirty="0">
                          <a:latin typeface="ＭＳ Ｐゴシック" pitchFamily="50" charset="-128"/>
                          <a:ea typeface="ＭＳ Ｐゴシック" pitchFamily="50" charset="-128"/>
                        </a:rPr>
                        <a:t>19.3%</a:t>
                      </a:r>
                    </a:p>
                  </a:txBody>
                  <a:tcPr marL="9527" marR="9527" marT="9523"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r>
              <a:tr h="287289">
                <a:tc vMerge="1">
                  <a:txBody>
                    <a:bodyPr/>
                    <a:lstStyle/>
                    <a:p>
                      <a:endParaRPr kumimoji="1" lang="ja-JP" altLang="en-US"/>
                    </a:p>
                  </a:txBody>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卸・小売業</a:t>
                      </a:r>
                    </a:p>
                  </a:txBody>
                  <a:tcPr marL="54013" marR="54013" marT="46792" marB="46792"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c>
                  <a:txBody>
                    <a:bodyPr/>
                    <a:lstStyle/>
                    <a:p>
                      <a:pPr algn="ctr" fontAlgn="ctr"/>
                      <a:r>
                        <a:rPr lang="en-US" altLang="ja-JP" sz="1000" b="0" i="0" u="none" strike="noStrike" dirty="0">
                          <a:latin typeface="ＭＳ Ｐゴシック" pitchFamily="50" charset="-128"/>
                          <a:ea typeface="ＭＳ Ｐゴシック" pitchFamily="50" charset="-128"/>
                        </a:rPr>
                        <a:t>16.9%</a:t>
                      </a:r>
                    </a:p>
                  </a:txBody>
                  <a:tcPr marL="9527" marR="9527" marT="9523"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r>
              <a:tr h="287289">
                <a:tc vMerge="1">
                  <a:txBody>
                    <a:bodyPr/>
                    <a:lstStyle/>
                    <a:p>
                      <a:endParaRPr kumimoji="1" lang="ja-JP" altLang="en-US"/>
                    </a:p>
                  </a:txBody>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サービス業</a:t>
                      </a:r>
                    </a:p>
                  </a:txBody>
                  <a:tcPr marL="54013" marR="54013" marT="46792" marB="46792"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c>
                  <a:txBody>
                    <a:bodyPr/>
                    <a:lstStyle/>
                    <a:p>
                      <a:pPr algn="ctr" fontAlgn="ctr"/>
                      <a:r>
                        <a:rPr lang="en-US" altLang="ja-JP" sz="1000" b="0" i="0" u="none" strike="noStrike" dirty="0">
                          <a:latin typeface="ＭＳ Ｐゴシック" pitchFamily="50" charset="-128"/>
                          <a:ea typeface="ＭＳ Ｐゴシック" pitchFamily="50" charset="-128"/>
                        </a:rPr>
                        <a:t>60.7%</a:t>
                      </a:r>
                    </a:p>
                  </a:txBody>
                  <a:tcPr marL="9527" marR="9527" marT="9523"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r>
              <a:tr h="287950">
                <a:tc vMerge="1">
                  <a:txBody>
                    <a:bodyPr/>
                    <a:lstStyle/>
                    <a:p>
                      <a:endParaRPr kumimoji="1" lang="ja-JP" altLang="en-US"/>
                    </a:p>
                  </a:txBody>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その他</a:t>
                      </a:r>
                    </a:p>
                  </a:txBody>
                  <a:tcPr marL="54013" marR="54013" marT="46792" marB="46792"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algn="ctr" fontAlgn="ctr"/>
                      <a:r>
                        <a:rPr lang="en-US" altLang="ja-JP" sz="1000" b="0" i="0" u="none" strike="noStrike" dirty="0">
                          <a:latin typeface="ＭＳ Ｐゴシック" pitchFamily="50" charset="-128"/>
                          <a:ea typeface="ＭＳ Ｐゴシック" pitchFamily="50" charset="-128"/>
                        </a:rPr>
                        <a:t>3.1%</a:t>
                      </a:r>
                    </a:p>
                  </a:txBody>
                  <a:tcPr marL="9527" marR="9527" marT="9523"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287950">
                <a:tc gridSpan="2">
                  <a:txBody>
                    <a:bodyPr/>
                    <a:lstStyle/>
                    <a:p>
                      <a:pPr marL="0" marR="0" lvl="0" indent="0" algn="ctr" defTabSz="914400" rtl="0" eaLnBrk="1" fontAlgn="base" latinLnBrk="0" hangingPunct="1">
                        <a:lnSpc>
                          <a:spcPct val="8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企業本社数</a:t>
                      </a:r>
                    </a:p>
                  </a:txBody>
                  <a:tcPr marL="54013" marR="54013" marT="46792" marB="46792"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kumimoji="1" lang="ja-JP" altLang="en-US"/>
                    </a:p>
                  </a:txBody>
                  <a:tcPr/>
                </a:tc>
                <a:tc>
                  <a:txBody>
                    <a:bodyPr/>
                    <a:lstStyle/>
                    <a:p>
                      <a:pPr algn="ctr" fontAlgn="ctr"/>
                      <a:r>
                        <a:rPr lang="en-US" altLang="ja-JP" sz="1000" b="0" i="0" u="none" strike="noStrike" dirty="0" smtClean="0">
                          <a:latin typeface="ＭＳ Ｐゴシック" pitchFamily="50" charset="-128"/>
                          <a:ea typeface="ＭＳ Ｐゴシック" pitchFamily="50" charset="-128"/>
                        </a:rPr>
                        <a:t>13,032</a:t>
                      </a:r>
                      <a:r>
                        <a:rPr lang="ja-JP" altLang="en-US" sz="1000" b="0" i="0" u="none" strike="noStrike" dirty="0" smtClean="0">
                          <a:latin typeface="ＭＳ Ｐゴシック" pitchFamily="50" charset="-128"/>
                          <a:ea typeface="ＭＳ Ｐゴシック" pitchFamily="50" charset="-128"/>
                        </a:rPr>
                        <a:t>社</a:t>
                      </a:r>
                      <a:endParaRPr lang="ja-JP" altLang="en-US" sz="1000" b="0" i="0" u="none" strike="noStrike" dirty="0">
                        <a:latin typeface="ＭＳ Ｐゴシック" pitchFamily="50" charset="-128"/>
                        <a:ea typeface="ＭＳ Ｐゴシック" pitchFamily="50" charset="-128"/>
                      </a:endParaRPr>
                    </a:p>
                  </a:txBody>
                  <a:tcPr marL="9527" marR="9527" marT="9523"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r>
            </a:tbl>
          </a:graphicData>
        </a:graphic>
      </p:graphicFrame>
      <p:sp>
        <p:nvSpPr>
          <p:cNvPr id="43040" name="Rectangle 86"/>
          <p:cNvSpPr>
            <a:spLocks noChangeArrowheads="1"/>
          </p:cNvSpPr>
          <p:nvPr/>
        </p:nvSpPr>
        <p:spPr bwMode="auto">
          <a:xfrm>
            <a:off x="5586413" y="3426035"/>
            <a:ext cx="2159000" cy="157162"/>
          </a:xfrm>
          <a:prstGeom prst="rect">
            <a:avLst/>
          </a:prstGeom>
          <a:solidFill>
            <a:srgbClr val="008000"/>
          </a:solidFill>
          <a:ln>
            <a:noFill/>
          </a:ln>
          <a:extLst>
            <a:ext uri="{91240B29-F687-4F45-9708-019B960494DF}">
              <a14:hiddenLine xmlns="" xmlns:a14="http://schemas.microsoft.com/office/drawing/2010/main" w="9525" algn="ctr">
                <a:solidFill>
                  <a:srgbClr val="000000"/>
                </a:solidFill>
                <a:miter lim="800000"/>
                <a:headEnd/>
                <a:tailEnd/>
              </a14:hiddenLine>
            </a:ext>
          </a:extLst>
        </p:spPr>
        <p:txBody>
          <a:bodyPr wrap="none" anchor="ct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algn="ctr" eaLnBrk="1" hangingPunct="1"/>
            <a:r>
              <a:rPr lang="ja-JP" altLang="en-US" sz="1000" b="1">
                <a:solidFill>
                  <a:schemeClr val="bg1"/>
                </a:solidFill>
              </a:rPr>
              <a:t>産業別就業者数の推移</a:t>
            </a:r>
          </a:p>
        </p:txBody>
      </p:sp>
      <p:sp>
        <p:nvSpPr>
          <p:cNvPr id="43041" name="テキスト ボックス 33"/>
          <p:cNvSpPr txBox="1">
            <a:spLocks noChangeArrowheads="1"/>
          </p:cNvSpPr>
          <p:nvPr/>
        </p:nvSpPr>
        <p:spPr bwMode="auto">
          <a:xfrm>
            <a:off x="8027988" y="6440697"/>
            <a:ext cx="865187" cy="2000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r>
              <a:rPr lang="ja-JP" altLang="en-US" sz="700"/>
              <a:t>（</a:t>
            </a:r>
            <a:r>
              <a:rPr lang="en-US" altLang="ja-JP" sz="700"/>
              <a:t>H27</a:t>
            </a:r>
            <a:r>
              <a:rPr lang="ja-JP" altLang="en-US" sz="700"/>
              <a:t>国勢調査）</a:t>
            </a:r>
            <a:endParaRPr lang="en-US" altLang="ja-JP" sz="700"/>
          </a:p>
        </p:txBody>
      </p:sp>
      <p:graphicFrame>
        <p:nvGraphicFramePr>
          <p:cNvPr id="9" name="Group 30"/>
          <p:cNvGraphicFramePr>
            <a:graphicFrameLocks noGrp="1"/>
          </p:cNvGraphicFramePr>
          <p:nvPr/>
        </p:nvGraphicFramePr>
        <p:xfrm>
          <a:off x="3203575" y="1268413"/>
          <a:ext cx="2124075" cy="1973318"/>
        </p:xfrm>
        <a:graphic>
          <a:graphicData uri="http://schemas.openxmlformats.org/drawingml/2006/table">
            <a:tbl>
              <a:tblPr/>
              <a:tblGrid>
                <a:gridCol w="239026"/>
                <a:gridCol w="877014"/>
                <a:gridCol w="1008035"/>
              </a:tblGrid>
              <a:tr h="245908">
                <a:tc gridSpan="3">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000" b="1" i="0" u="none" strike="noStrike" cap="none" normalizeH="0" baseline="0" dirty="0" smtClean="0">
                          <a:ln>
                            <a:noFill/>
                          </a:ln>
                          <a:solidFill>
                            <a:schemeClr val="tx1"/>
                          </a:solidFill>
                          <a:effectLst/>
                          <a:latin typeface="ＭＳ Ｐゴシック" pitchFamily="50" charset="-128"/>
                          <a:ea typeface="ＭＳ Ｐゴシック" pitchFamily="50" charset="-128"/>
                        </a:rPr>
                        <a:t>産業別就業者数</a:t>
                      </a:r>
                    </a:p>
                  </a:txBody>
                  <a:tcPr marL="54002" marR="54002" marT="46783" marB="46783" anchor="ct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9900"/>
                    </a:solidFill>
                  </a:tcPr>
                </a:tc>
                <a:tc hMerge="1">
                  <a:txBody>
                    <a:bodyPr/>
                    <a:lstStyle/>
                    <a:p>
                      <a:endParaRPr kumimoji="1" lang="ja-JP" altLang="en-US" dirty="0"/>
                    </a:p>
                  </a:txBody>
                  <a:tcPr/>
                </a:tc>
                <a:tc hMerge="1">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1" lang="ja-JP" altLang="en-US" sz="1000" b="1"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54000" marR="54000" marT="46800" marB="46800"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9900"/>
                    </a:solidFill>
                  </a:tcPr>
                </a:tc>
              </a:tr>
              <a:tr h="431838">
                <a:tc gridSpan="2">
                  <a:txBody>
                    <a:bodyPr/>
                    <a:lstStyle/>
                    <a:p>
                      <a:pPr marL="0" marR="0" lvl="0" indent="0" algn="ctr" defTabSz="914400" rtl="0" eaLnBrk="1" fontAlgn="base" latinLnBrk="0" hangingPunct="1">
                        <a:lnSpc>
                          <a:spcPct val="8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就業者数</a:t>
                      </a:r>
                    </a:p>
                  </a:txBody>
                  <a:tcPr marL="54002" marR="54002" marT="46783" marB="46783"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kumimoji="1" lang="ja-JP" altLang="en-US"/>
                    </a:p>
                  </a:txBody>
                  <a:tcPr/>
                </a:tc>
                <a:tc>
                  <a:txBody>
                    <a:bodyPr/>
                    <a:lstStyle/>
                    <a:p>
                      <a:pPr algn="ctr" fontAlgn="ctr"/>
                      <a:r>
                        <a:rPr lang="en-US" altLang="ja-JP" sz="1000" b="0" i="0" u="none" strike="noStrike" dirty="0" smtClean="0">
                          <a:latin typeface="ＭＳ Ｐゴシック" pitchFamily="50" charset="-128"/>
                          <a:ea typeface="ＭＳ Ｐゴシック" pitchFamily="50" charset="-128"/>
                        </a:rPr>
                        <a:t>126,664</a:t>
                      </a:r>
                      <a:r>
                        <a:rPr lang="ja-JP" altLang="en-US" sz="1000" b="0" i="0" u="none" strike="noStrike" dirty="0" smtClean="0">
                          <a:latin typeface="ＭＳ Ｐゴシック" pitchFamily="50" charset="-128"/>
                          <a:ea typeface="ＭＳ Ｐゴシック" pitchFamily="50" charset="-128"/>
                        </a:rPr>
                        <a:t>人</a:t>
                      </a:r>
                      <a:endParaRPr lang="en-US" altLang="ja-JP" sz="1000" b="0" i="0" u="none" strike="noStrike" dirty="0">
                        <a:latin typeface="ＭＳ Ｐゴシック" pitchFamily="50" charset="-128"/>
                        <a:ea typeface="ＭＳ Ｐゴシック" pitchFamily="50" charset="-128"/>
                      </a:endParaRPr>
                    </a:p>
                  </a:txBody>
                  <a:tcPr marL="9525" marR="9525" marT="9521"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359865">
                <a:tc rowSpan="4">
                  <a:txBody>
                    <a:bodyPr/>
                    <a:lstStyle/>
                    <a:p>
                      <a:pPr marL="0" marR="0" lvl="0" indent="0" algn="ctr" defTabSz="914400" rtl="0" eaLnBrk="1" fontAlgn="base" latinLnBrk="0" hangingPunct="1">
                        <a:lnSpc>
                          <a:spcPct val="8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内訳</a:t>
                      </a:r>
                    </a:p>
                  </a:txBody>
                  <a:tcPr marL="54002" marR="54002" marT="46783" marB="46783"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algn="ctr"/>
                      <a:r>
                        <a:rPr kumimoji="1" lang="ja-JP" altLang="en-US" sz="1000" dirty="0" smtClean="0">
                          <a:latin typeface="+mn-ea"/>
                          <a:ea typeface="+mn-ea"/>
                        </a:rPr>
                        <a:t>第一次産業</a:t>
                      </a:r>
                      <a:endParaRPr kumimoji="1" lang="ja-JP" altLang="en-US" sz="1000" dirty="0">
                        <a:latin typeface="+mn-ea"/>
                        <a:ea typeface="+mn-ea"/>
                      </a:endParaRPr>
                    </a:p>
                  </a:txBody>
                  <a:tcPr marL="54002" marR="54002" marT="46783" marB="4678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algn="ctr" fontAlgn="ctr"/>
                      <a:r>
                        <a:rPr lang="en-US" altLang="ja-JP" sz="1000" b="0" i="0" u="none" strike="noStrike" dirty="0">
                          <a:latin typeface="ＭＳ Ｐゴシック" pitchFamily="50" charset="-128"/>
                          <a:ea typeface="ＭＳ Ｐゴシック" pitchFamily="50" charset="-128"/>
                        </a:rPr>
                        <a:t>0.1%  </a:t>
                      </a:r>
                    </a:p>
                  </a:txBody>
                  <a:tcPr marL="9525" marR="9525" marT="9521"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359865">
                <a:tc vMerge="1">
                  <a:txBody>
                    <a:bodyPr/>
                    <a:lstStyle/>
                    <a:p>
                      <a:pPr marL="0" marR="0" lvl="0" indent="0" algn="ctr" defTabSz="914400" rtl="0" eaLnBrk="1" fontAlgn="base" latinLnBrk="0" hangingPunct="1">
                        <a:lnSpc>
                          <a:spcPct val="80000"/>
                        </a:lnSpc>
                        <a:spcBef>
                          <a:spcPct val="0"/>
                        </a:spcBef>
                        <a:spcAft>
                          <a:spcPct val="0"/>
                        </a:spcAft>
                        <a:buClrTx/>
                        <a:buSzTx/>
                        <a:buFontTx/>
                        <a:buNone/>
                        <a:tabLst/>
                      </a:pPr>
                      <a:endPar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54000" marR="54000" marT="46800" marB="4680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1000" dirty="0" smtClean="0">
                          <a:latin typeface="+mn-ea"/>
                          <a:ea typeface="+mn-ea"/>
                        </a:rPr>
                        <a:t>第二次産業</a:t>
                      </a:r>
                    </a:p>
                  </a:txBody>
                  <a:tcPr marL="54002" marR="54002" marT="46783" marB="4678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algn="ctr" fontAlgn="ctr"/>
                      <a:r>
                        <a:rPr lang="en-US" altLang="ja-JP" sz="1000" b="0" i="0" u="none" strike="noStrike" dirty="0">
                          <a:latin typeface="ＭＳ Ｐゴシック" pitchFamily="50" charset="-128"/>
                          <a:ea typeface="ＭＳ Ｐゴシック" pitchFamily="50" charset="-128"/>
                        </a:rPr>
                        <a:t>22.6%  </a:t>
                      </a:r>
                    </a:p>
                  </a:txBody>
                  <a:tcPr marL="9525" marR="9525" marT="9521"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359865">
                <a:tc vMerge="1">
                  <a:txBody>
                    <a:bodyPr/>
                    <a:lstStyle/>
                    <a:p>
                      <a:pPr marL="0" marR="0" lvl="0" indent="0" algn="ctr" defTabSz="914400" rtl="0" eaLnBrk="1" fontAlgn="base" latinLnBrk="0" hangingPunct="1">
                        <a:lnSpc>
                          <a:spcPct val="80000"/>
                        </a:lnSpc>
                        <a:spcBef>
                          <a:spcPct val="0"/>
                        </a:spcBef>
                        <a:spcAft>
                          <a:spcPct val="0"/>
                        </a:spcAft>
                        <a:buClrTx/>
                        <a:buSzTx/>
                        <a:buFontTx/>
                        <a:buNone/>
                        <a:tabLst/>
                      </a:pPr>
                      <a:endPar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54000" marR="54000" marT="46800" marB="4680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1000" smtClean="0">
                          <a:latin typeface="+mn-ea"/>
                          <a:ea typeface="+mn-ea"/>
                        </a:rPr>
                        <a:t>第三次産業</a:t>
                      </a:r>
                      <a:endParaRPr kumimoji="1" lang="ja-JP" altLang="en-US" sz="1000" dirty="0" smtClean="0">
                        <a:latin typeface="+mn-ea"/>
                        <a:ea typeface="+mn-ea"/>
                      </a:endParaRPr>
                    </a:p>
                  </a:txBody>
                  <a:tcPr marL="54002" marR="54002" marT="46783" marB="4678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algn="ctr" fontAlgn="ctr"/>
                      <a:r>
                        <a:rPr lang="en-US" altLang="ja-JP" sz="1000" b="0" i="0" u="none" strike="noStrike" dirty="0">
                          <a:latin typeface="ＭＳ Ｐゴシック" pitchFamily="50" charset="-128"/>
                          <a:ea typeface="ＭＳ Ｐゴシック" pitchFamily="50" charset="-128"/>
                        </a:rPr>
                        <a:t>77.3%  </a:t>
                      </a:r>
                    </a:p>
                  </a:txBody>
                  <a:tcPr marL="9525" marR="9525" marT="9521"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215919">
                <a:tc vMerge="1">
                  <a:txBody>
                    <a:bodyPr/>
                    <a:lstStyle/>
                    <a:p>
                      <a:pPr marL="0" marR="0" lvl="0" indent="0" algn="ctr" defTabSz="914400" rtl="0" eaLnBrk="1" fontAlgn="base" latinLnBrk="0" hangingPunct="1">
                        <a:lnSpc>
                          <a:spcPct val="80000"/>
                        </a:lnSpc>
                        <a:spcBef>
                          <a:spcPct val="0"/>
                        </a:spcBef>
                        <a:spcAft>
                          <a:spcPct val="0"/>
                        </a:spcAft>
                        <a:buClrTx/>
                        <a:buSzTx/>
                        <a:buFontTx/>
                        <a:buNone/>
                        <a:tabLst/>
                      </a:pPr>
                      <a:endPar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54000" marR="54000" marT="46800" marB="4680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gridSpan="2">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kumimoji="1" lang="en-US" altLang="ja-JP" sz="800" dirty="0" smtClean="0">
                          <a:latin typeface="+mn-ea"/>
                          <a:ea typeface="+mn-ea"/>
                        </a:rPr>
                        <a:t>※</a:t>
                      </a:r>
                      <a:r>
                        <a:rPr kumimoji="1" lang="ja-JP" altLang="en-US" sz="800" dirty="0" smtClean="0">
                          <a:latin typeface="+mn-ea"/>
                          <a:ea typeface="+mn-ea"/>
                        </a:rPr>
                        <a:t>構成比に分類不能は含まず</a:t>
                      </a:r>
                    </a:p>
                  </a:txBody>
                  <a:tcPr marL="54002" marR="54002" marT="46783" marB="46783"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hMerge="1">
                  <a:txBody>
                    <a:bodyPr/>
                    <a:lstStyle/>
                    <a:p>
                      <a:pPr algn="ctr" fontAlgn="ctr"/>
                      <a:endParaRPr lang="en-US" altLang="ja-JP" sz="1000" b="0" i="0" u="none" strike="noStrike" dirty="0">
                        <a:latin typeface="ＭＳ Ｐゴシック" pitchFamily="50" charset="-128"/>
                        <a:ea typeface="ＭＳ Ｐゴシック" pitchFamily="50" charset="-128"/>
                      </a:endParaRPr>
                    </a:p>
                  </a:txBody>
                  <a:tcPr marL="9525" marR="9525" marT="9525"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r>
            </a:tbl>
          </a:graphicData>
        </a:graphic>
      </p:graphicFrame>
      <p:graphicFrame>
        <p:nvGraphicFramePr>
          <p:cNvPr id="10" name="Group 30"/>
          <p:cNvGraphicFramePr>
            <a:graphicFrameLocks noGrp="1"/>
          </p:cNvGraphicFramePr>
          <p:nvPr/>
        </p:nvGraphicFramePr>
        <p:xfrm>
          <a:off x="5437188" y="1268413"/>
          <a:ext cx="3311525" cy="1541461"/>
        </p:xfrm>
        <a:graphic>
          <a:graphicData uri="http://schemas.openxmlformats.org/drawingml/2006/table">
            <a:tbl>
              <a:tblPr/>
              <a:tblGrid>
                <a:gridCol w="719897"/>
                <a:gridCol w="899871"/>
                <a:gridCol w="791886"/>
                <a:gridCol w="899871"/>
              </a:tblGrid>
              <a:tr h="245077">
                <a:tc gridSpan="2">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000" b="1" i="0" u="none" strike="noStrike" cap="none" normalizeH="0" baseline="0" dirty="0" smtClean="0">
                          <a:ln>
                            <a:noFill/>
                          </a:ln>
                          <a:solidFill>
                            <a:schemeClr val="tx1"/>
                          </a:solidFill>
                          <a:effectLst/>
                          <a:latin typeface="ＭＳ Ｐゴシック" pitchFamily="50" charset="-128"/>
                          <a:ea typeface="ＭＳ Ｐゴシック" pitchFamily="50" charset="-128"/>
                        </a:rPr>
                        <a:t>商業</a:t>
                      </a:r>
                    </a:p>
                  </a:txBody>
                  <a:tcPr marL="53418" marR="53418" marT="46316" marB="46316"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9900"/>
                    </a:solidFill>
                  </a:tcPr>
                </a:tc>
                <a:tc hMerge="1">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1" lang="ja-JP" altLang="en-US" sz="1000" b="1"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54000" marR="54000" marT="46800" marB="46800"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9900"/>
                    </a:solidFill>
                  </a:tcPr>
                </a:tc>
                <a:tc gridSpan="2">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000" b="1" i="0" u="none" strike="noStrike" cap="none" normalizeH="0" baseline="0" dirty="0" smtClean="0">
                          <a:ln>
                            <a:noFill/>
                          </a:ln>
                          <a:solidFill>
                            <a:schemeClr val="tx1"/>
                          </a:solidFill>
                          <a:effectLst/>
                          <a:latin typeface="ＭＳ Ｐゴシック" pitchFamily="50" charset="-128"/>
                          <a:ea typeface="ＭＳ Ｐゴシック" pitchFamily="50" charset="-128"/>
                        </a:rPr>
                        <a:t>工業</a:t>
                      </a:r>
                    </a:p>
                  </a:txBody>
                  <a:tcPr marL="53418" marR="53418" marT="46316" marB="46316"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9900"/>
                    </a:solidFill>
                  </a:tcPr>
                </a:tc>
                <a:tc hMerge="1">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1" lang="ja-JP" altLang="en-US" sz="1000" b="1"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54000" marR="54000" marT="46800" marB="46800" anchor="ct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9900"/>
                    </a:solidFill>
                  </a:tcPr>
                </a:tc>
              </a:tr>
              <a:tr h="432128">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販売額</a:t>
                      </a:r>
                    </a:p>
                  </a:txBody>
                  <a:tcPr marL="53418" marR="53418" marT="46316" marB="46316"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c>
                  <a:txBody>
                    <a:bodyPr/>
                    <a:lstStyle/>
                    <a:p>
                      <a:pPr algn="ctr" fontAlgn="ctr"/>
                      <a:r>
                        <a:rPr lang="ja-JP" altLang="en-US" sz="1000" b="0" i="0" u="none" strike="noStrike" dirty="0">
                          <a:latin typeface="ＭＳ Ｐゴシック" pitchFamily="50" charset="-128"/>
                          <a:ea typeface="ＭＳ Ｐゴシック" pitchFamily="50" charset="-128"/>
                        </a:rPr>
                        <a:t>  </a:t>
                      </a:r>
                      <a:r>
                        <a:rPr lang="en-US" altLang="ja-JP" sz="1000" b="0" i="0" u="none" strike="noStrike" dirty="0">
                          <a:latin typeface="ＭＳ Ｐゴシック" pitchFamily="50" charset="-128"/>
                          <a:ea typeface="ＭＳ Ｐゴシック" pitchFamily="50" charset="-128"/>
                        </a:rPr>
                        <a:t>9,715</a:t>
                      </a:r>
                      <a:r>
                        <a:rPr lang="ja-JP" altLang="en-US" sz="1000" b="0" i="0" u="none" strike="noStrike" dirty="0">
                          <a:latin typeface="ＭＳ Ｐゴシック" pitchFamily="50" charset="-128"/>
                          <a:ea typeface="ＭＳ Ｐゴシック" pitchFamily="50" charset="-128"/>
                        </a:rPr>
                        <a:t>億円</a:t>
                      </a:r>
                    </a:p>
                  </a:txBody>
                  <a:tcPr marL="9524" marR="9524" marT="9528"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出荷額</a:t>
                      </a:r>
                    </a:p>
                    <a:p>
                      <a:pPr marL="0" marR="0" lvl="0" indent="0" algn="ctr" defTabSz="914400" rtl="0" eaLnBrk="1" fontAlgn="base" latinLnBrk="0" hangingPunct="1">
                        <a:lnSpc>
                          <a:spcPct val="100000"/>
                        </a:lnSpc>
                        <a:spcBef>
                          <a:spcPct val="20000"/>
                        </a:spcBef>
                        <a:spcAft>
                          <a:spcPct val="0"/>
                        </a:spcAft>
                        <a:buClrTx/>
                        <a:buSzTx/>
                        <a:buFontTx/>
                        <a:buNone/>
                        <a:tabLst/>
                      </a:pPr>
                      <a:r>
                        <a:rPr kumimoji="1" lang="ja-JP" altLang="en-US" sz="800" b="0" i="0" u="none" strike="noStrike" cap="none" normalizeH="0" baseline="0" dirty="0" smtClean="0">
                          <a:ln>
                            <a:noFill/>
                          </a:ln>
                          <a:solidFill>
                            <a:schemeClr val="tx1"/>
                          </a:solidFill>
                          <a:effectLst/>
                          <a:latin typeface="ＭＳ Ｐゴシック" pitchFamily="50" charset="-128"/>
                          <a:ea typeface="ＭＳ Ｐゴシック" pitchFamily="50" charset="-128"/>
                        </a:rPr>
                        <a:t>（事業所あたり）</a:t>
                      </a:r>
                    </a:p>
                  </a:txBody>
                  <a:tcPr marL="53418" marR="53418" marT="46316" marB="46316"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c>
                  <a:txBody>
                    <a:bodyPr/>
                    <a:lstStyle/>
                    <a:p>
                      <a:pPr algn="ctr" fontAlgn="ctr"/>
                      <a:r>
                        <a:rPr lang="en-US" altLang="zh-TW" sz="1000" b="0" i="0" u="none" strike="noStrike" dirty="0">
                          <a:latin typeface="ＭＳ Ｐゴシック" pitchFamily="50" charset="-128"/>
                          <a:ea typeface="ＭＳ Ｐゴシック" pitchFamily="50" charset="-128"/>
                        </a:rPr>
                        <a:t>2,291</a:t>
                      </a:r>
                      <a:r>
                        <a:rPr lang="zh-TW" altLang="en-US" sz="1000" b="0" i="0" u="none" strike="noStrike" dirty="0">
                          <a:latin typeface="ＭＳ Ｐゴシック" pitchFamily="50" charset="-128"/>
                          <a:ea typeface="ＭＳ Ｐゴシック" pitchFamily="50" charset="-128"/>
                        </a:rPr>
                        <a:t>億円</a:t>
                      </a:r>
                      <a:br>
                        <a:rPr lang="zh-TW" altLang="en-US" sz="1000" b="0" i="0" u="none" strike="noStrike" dirty="0">
                          <a:latin typeface="ＭＳ Ｐゴシック" pitchFamily="50" charset="-128"/>
                          <a:ea typeface="ＭＳ Ｐゴシック" pitchFamily="50" charset="-128"/>
                        </a:rPr>
                      </a:br>
                      <a:r>
                        <a:rPr lang="zh-TW" altLang="en-US" sz="1000" b="0" i="0" u="none" strike="noStrike" dirty="0">
                          <a:latin typeface="ＭＳ Ｐゴシック" pitchFamily="50" charset="-128"/>
                          <a:ea typeface="ＭＳ Ｐゴシック" pitchFamily="50" charset="-128"/>
                        </a:rPr>
                        <a:t>（</a:t>
                      </a:r>
                      <a:r>
                        <a:rPr lang="en-US" altLang="zh-TW" sz="1000" b="0" i="0" u="none" strike="noStrike" dirty="0">
                          <a:latin typeface="ＭＳ Ｐゴシック" pitchFamily="50" charset="-128"/>
                          <a:ea typeface="ＭＳ Ｐゴシック" pitchFamily="50" charset="-128"/>
                        </a:rPr>
                        <a:t>2.8</a:t>
                      </a:r>
                      <a:r>
                        <a:rPr lang="zh-TW" altLang="en-US" sz="1000" b="0" i="0" u="none" strike="noStrike" dirty="0">
                          <a:latin typeface="ＭＳ Ｐゴシック" pitchFamily="50" charset="-128"/>
                          <a:ea typeface="ＭＳ Ｐゴシック" pitchFamily="50" charset="-128"/>
                        </a:rPr>
                        <a:t>億円）</a:t>
                      </a:r>
                    </a:p>
                  </a:txBody>
                  <a:tcPr marL="9524" marR="9524" marT="9528"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r>
              <a:tr h="432128">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事業所</a:t>
                      </a:r>
                    </a:p>
                  </a:txBody>
                  <a:tcPr marL="53418" marR="53418" marT="46316" marB="46316"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c>
                  <a:txBody>
                    <a:bodyPr/>
                    <a:lstStyle/>
                    <a:p>
                      <a:pPr algn="ctr" fontAlgn="ctr"/>
                      <a:r>
                        <a:rPr lang="en-US" altLang="ja-JP" sz="1000" b="0" i="0" u="none" strike="noStrike" dirty="0">
                          <a:latin typeface="ＭＳ Ｐゴシック" pitchFamily="50" charset="-128"/>
                          <a:ea typeface="ＭＳ Ｐゴシック" pitchFamily="50" charset="-128"/>
                        </a:rPr>
                        <a:t>3,941</a:t>
                      </a:r>
                      <a:r>
                        <a:rPr lang="ja-JP" altLang="en-US" sz="1000" b="0" i="0" u="none" strike="noStrike" dirty="0">
                          <a:latin typeface="ＭＳ Ｐゴシック" pitchFamily="50" charset="-128"/>
                          <a:ea typeface="ＭＳ Ｐゴシック" pitchFamily="50" charset="-128"/>
                        </a:rPr>
                        <a:t>ヵ所</a:t>
                      </a:r>
                    </a:p>
                  </a:txBody>
                  <a:tcPr marL="9524" marR="9524" marT="9528"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事業所</a:t>
                      </a:r>
                    </a:p>
                  </a:txBody>
                  <a:tcPr marL="53418" marR="53418" marT="46316" marB="46316"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c>
                  <a:txBody>
                    <a:bodyPr/>
                    <a:lstStyle/>
                    <a:p>
                      <a:pPr algn="ctr" fontAlgn="ctr"/>
                      <a:r>
                        <a:rPr lang="en-US" altLang="ja-JP" sz="1000" b="0" i="0" u="none" strike="noStrike" dirty="0">
                          <a:latin typeface="ＭＳ Ｐゴシック" pitchFamily="50" charset="-128"/>
                          <a:ea typeface="ＭＳ Ｐゴシック" pitchFamily="50" charset="-128"/>
                        </a:rPr>
                        <a:t>832</a:t>
                      </a:r>
                      <a:r>
                        <a:rPr lang="ja-JP" altLang="en-US" sz="1000" b="0" i="0" u="none" strike="noStrike" dirty="0">
                          <a:latin typeface="ＭＳ Ｐゴシック" pitchFamily="50" charset="-128"/>
                          <a:ea typeface="ＭＳ Ｐゴシック" pitchFamily="50" charset="-128"/>
                        </a:rPr>
                        <a:t>ヵ所</a:t>
                      </a:r>
                    </a:p>
                  </a:txBody>
                  <a:tcPr marL="9524" marR="9524" marT="9528"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r>
              <a:tr h="432128">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従業者</a:t>
                      </a:r>
                    </a:p>
                  </a:txBody>
                  <a:tcPr marL="53418" marR="53418" marT="46316" marB="46316"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algn="ctr" fontAlgn="ctr"/>
                      <a:r>
                        <a:rPr lang="en-US" altLang="ja-JP" sz="1000" b="0" i="0" u="none" strike="noStrike" dirty="0">
                          <a:latin typeface="ＭＳ Ｐゴシック" pitchFamily="50" charset="-128"/>
                          <a:ea typeface="ＭＳ Ｐゴシック" pitchFamily="50" charset="-128"/>
                        </a:rPr>
                        <a:t>28,172</a:t>
                      </a:r>
                      <a:r>
                        <a:rPr lang="ja-JP" altLang="en-US" sz="1000" b="0" i="0" u="none" strike="noStrike" dirty="0">
                          <a:latin typeface="ＭＳ Ｐゴシック" pitchFamily="50" charset="-128"/>
                          <a:ea typeface="ＭＳ Ｐゴシック" pitchFamily="50" charset="-128"/>
                        </a:rPr>
                        <a:t>人</a:t>
                      </a:r>
                    </a:p>
                  </a:txBody>
                  <a:tcPr marL="9524" marR="9524" marT="9528"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従業者</a:t>
                      </a:r>
                      <a:endParaRPr kumimoji="1" lang="ja-JP" altLang="en-US" sz="8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53418" marR="53418" marT="46316" marB="46316"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algn="ctr" fontAlgn="ctr"/>
                      <a:r>
                        <a:rPr lang="en-US" altLang="ja-JP" sz="1000" b="0" i="0" u="none" strike="noStrike" dirty="0">
                          <a:latin typeface="ＭＳ Ｐゴシック" pitchFamily="50" charset="-128"/>
                          <a:ea typeface="ＭＳ Ｐゴシック" pitchFamily="50" charset="-128"/>
                        </a:rPr>
                        <a:t>12,902</a:t>
                      </a:r>
                      <a:r>
                        <a:rPr lang="ja-JP" altLang="en-US" sz="1000" b="0" i="0" u="none" strike="noStrike" dirty="0">
                          <a:latin typeface="ＭＳ Ｐゴシック" pitchFamily="50" charset="-128"/>
                          <a:ea typeface="ＭＳ Ｐゴシック" pitchFamily="50" charset="-128"/>
                        </a:rPr>
                        <a:t>人</a:t>
                      </a:r>
                    </a:p>
                  </a:txBody>
                  <a:tcPr marL="9524" marR="9524" marT="9528"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r>
            </a:tbl>
          </a:graphicData>
        </a:graphic>
      </p:graphicFrame>
      <p:sp>
        <p:nvSpPr>
          <p:cNvPr id="43090" name="Rectangle 86"/>
          <p:cNvSpPr>
            <a:spLocks noChangeArrowheads="1"/>
          </p:cNvSpPr>
          <p:nvPr/>
        </p:nvSpPr>
        <p:spPr bwMode="auto">
          <a:xfrm>
            <a:off x="1512888" y="3426035"/>
            <a:ext cx="2159000" cy="157162"/>
          </a:xfrm>
          <a:prstGeom prst="rect">
            <a:avLst/>
          </a:prstGeom>
          <a:solidFill>
            <a:srgbClr val="008000"/>
          </a:solidFill>
          <a:ln>
            <a:noFill/>
          </a:ln>
          <a:extLst>
            <a:ext uri="{91240B29-F687-4F45-9708-019B960494DF}">
              <a14:hiddenLine xmlns="" xmlns:a14="http://schemas.microsoft.com/office/drawing/2010/main" w="9525" algn="ctr">
                <a:solidFill>
                  <a:srgbClr val="000000"/>
                </a:solidFill>
                <a:miter lim="800000"/>
                <a:headEnd/>
                <a:tailEnd/>
              </a14:hiddenLine>
            </a:ext>
          </a:extLst>
        </p:spPr>
        <p:txBody>
          <a:bodyPr wrap="none" anchor="ct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algn="ctr" eaLnBrk="1" hangingPunct="1"/>
            <a:r>
              <a:rPr lang="ja-JP" altLang="en-US" sz="1000" b="1">
                <a:solidFill>
                  <a:schemeClr val="bg1"/>
                </a:solidFill>
              </a:rPr>
              <a:t>区内総生産</a:t>
            </a:r>
          </a:p>
        </p:txBody>
      </p:sp>
      <p:sp>
        <p:nvSpPr>
          <p:cNvPr id="43091" name="タイトル 3"/>
          <p:cNvSpPr>
            <a:spLocks/>
          </p:cNvSpPr>
          <p:nvPr/>
        </p:nvSpPr>
        <p:spPr bwMode="gray">
          <a:xfrm>
            <a:off x="611188" y="428625"/>
            <a:ext cx="8281987" cy="720725"/>
          </a:xfrm>
          <a:prstGeom prst="rect">
            <a:avLst/>
          </a:prstGeom>
          <a:noFill/>
          <a:ln w="57150" cmpd="thickThin" algn="ctr">
            <a:solidFill>
              <a:schemeClr val="accent2"/>
            </a:solidFill>
            <a:miter lim="800000"/>
            <a:headEnd/>
            <a:tailEnd/>
          </a:ln>
          <a:extLst>
            <a:ext uri="{909E8E84-426E-40DD-AFC4-6F175D3DCCD1}">
              <a14:hiddenFill xmlns="" xmlns:a14="http://schemas.microsoft.com/office/drawing/2010/main">
                <a:solidFill>
                  <a:srgbClr val="FFFFFF"/>
                </a:solidFill>
              </a14:hiddenFill>
            </a:ext>
          </a:extLst>
        </p:spPr>
        <p:txBody>
          <a:bodyPr lIns="108000" rIns="108000"/>
          <a:lstStyle>
            <a:lvl1pPr marL="85725"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lnSpc>
                <a:spcPts val="1600"/>
              </a:lnSpc>
              <a:buFont typeface="Wingdings" pitchFamily="2" charset="2"/>
              <a:buNone/>
            </a:pPr>
            <a:endParaRPr lang="en-US" altLang="ja-JP" sz="1200">
              <a:solidFill>
                <a:srgbClr val="000000"/>
              </a:solidFill>
              <a:latin typeface="HGP創英角ｺﾞｼｯｸUB" pitchFamily="50" charset="-128"/>
              <a:ea typeface="HGP創英角ｺﾞｼｯｸUB" pitchFamily="50" charset="-128"/>
            </a:endParaRPr>
          </a:p>
        </p:txBody>
      </p:sp>
      <p:sp>
        <p:nvSpPr>
          <p:cNvPr id="14" name="テキスト ボックス 13"/>
          <p:cNvSpPr txBox="1"/>
          <p:nvPr/>
        </p:nvSpPr>
        <p:spPr>
          <a:xfrm>
            <a:off x="611188" y="568325"/>
            <a:ext cx="8064500" cy="441325"/>
          </a:xfrm>
          <a:prstGeom prst="rect">
            <a:avLst/>
          </a:prstGeom>
          <a:noFill/>
        </p:spPr>
        <p:txBody>
          <a:bodyPr>
            <a:spAutoFit/>
          </a:bodyPr>
          <a:lstStyle/>
          <a:p>
            <a:pPr marL="85725">
              <a:lnSpc>
                <a:spcPts val="1000"/>
              </a:lnSpc>
              <a:defRPr/>
            </a:pPr>
            <a:r>
              <a:rPr lang="ja-JP" altLang="en-US" sz="1200" dirty="0">
                <a:solidFill>
                  <a:srgbClr val="000000"/>
                </a:solidFill>
                <a:latin typeface="+mn-ea"/>
                <a:ea typeface="ＭＳ Ｐゴシック" pitchFamily="50" charset="-128"/>
              </a:rPr>
              <a:t>○</a:t>
            </a:r>
            <a:r>
              <a:rPr lang="ja-JP" altLang="ja-JP" sz="1200" dirty="0">
                <a:latin typeface="+mn-ea"/>
                <a:ea typeface="ＭＳ Ｐゴシック" pitchFamily="50" charset="-128"/>
              </a:rPr>
              <a:t>全産業の総生産は</a:t>
            </a:r>
            <a:r>
              <a:rPr lang="en-US" altLang="ja-JP" sz="1200" dirty="0">
                <a:latin typeface="+mn-ea"/>
                <a:ea typeface="ＭＳ Ｐゴシック" pitchFamily="50" charset="-128"/>
              </a:rPr>
              <a:t>7,471</a:t>
            </a:r>
            <a:r>
              <a:rPr lang="ja-JP" altLang="ja-JP" sz="1200" dirty="0">
                <a:latin typeface="+mn-ea"/>
                <a:ea typeface="ＭＳ Ｐゴシック" pitchFamily="50" charset="-128"/>
              </a:rPr>
              <a:t>億円</a:t>
            </a:r>
            <a:endParaRPr lang="en-US" altLang="ja-JP" sz="1200" dirty="0">
              <a:latin typeface="+mn-ea"/>
              <a:ea typeface="ＭＳ Ｐゴシック" pitchFamily="50" charset="-128"/>
            </a:endParaRPr>
          </a:p>
          <a:p>
            <a:pPr marL="85725">
              <a:lnSpc>
                <a:spcPts val="1000"/>
              </a:lnSpc>
              <a:spcBef>
                <a:spcPct val="50000"/>
              </a:spcBef>
              <a:defRPr/>
            </a:pPr>
            <a:r>
              <a:rPr lang="ja-JP" altLang="ja-JP" sz="1200" dirty="0">
                <a:latin typeface="+mn-ea"/>
                <a:ea typeface="ＭＳ Ｐゴシック" pitchFamily="50" charset="-128"/>
              </a:rPr>
              <a:t>○工業の出荷額は</a:t>
            </a:r>
            <a:r>
              <a:rPr lang="en-US" altLang="ja-JP" sz="1200" dirty="0">
                <a:latin typeface="+mn-ea"/>
                <a:ea typeface="ＭＳ Ｐゴシック" pitchFamily="50" charset="-128"/>
              </a:rPr>
              <a:t>2,291</a:t>
            </a:r>
            <a:r>
              <a:rPr lang="ja-JP" altLang="ja-JP" sz="1200" dirty="0">
                <a:latin typeface="+mn-ea"/>
                <a:ea typeface="ＭＳ Ｐゴシック" pitchFamily="50" charset="-128"/>
              </a:rPr>
              <a:t>億円となっており、</a:t>
            </a:r>
            <a:r>
              <a:rPr lang="ja-JP" altLang="en-US" sz="1200" dirty="0">
                <a:latin typeface="+mn-ea"/>
                <a:ea typeface="ＭＳ Ｐゴシック" pitchFamily="50" charset="-128"/>
              </a:rPr>
              <a:t>総合区</a:t>
            </a:r>
            <a:r>
              <a:rPr lang="en-US" altLang="ja-JP" sz="1200" dirty="0">
                <a:latin typeface="+mn-ea"/>
                <a:ea typeface="ＭＳ Ｐゴシック" pitchFamily="50" charset="-128"/>
              </a:rPr>
              <a:t>(8</a:t>
            </a:r>
            <a:r>
              <a:rPr lang="ja-JP" altLang="en-US" sz="1200" dirty="0">
                <a:latin typeface="+mn-ea"/>
                <a:ea typeface="ＭＳ Ｐゴシック" pitchFamily="50" charset="-128"/>
              </a:rPr>
              <a:t>区</a:t>
            </a:r>
            <a:r>
              <a:rPr lang="en-US" altLang="ja-JP" sz="1200" dirty="0">
                <a:latin typeface="+mn-ea"/>
                <a:ea typeface="ＭＳ Ｐゴシック" pitchFamily="50" charset="-128"/>
              </a:rPr>
              <a:t>)</a:t>
            </a:r>
            <a:r>
              <a:rPr lang="ja-JP" altLang="ja-JP" sz="1200" dirty="0">
                <a:latin typeface="+mn-ea"/>
                <a:ea typeface="ＭＳ Ｐゴシック" pitchFamily="50" charset="-128"/>
              </a:rPr>
              <a:t>平均</a:t>
            </a:r>
            <a:r>
              <a:rPr lang="ja-JP" altLang="en-US" sz="1200" dirty="0">
                <a:latin typeface="+mn-ea"/>
                <a:ea typeface="ＭＳ Ｐゴシック" pitchFamily="50" charset="-128"/>
              </a:rPr>
              <a:t>の</a:t>
            </a:r>
            <a:r>
              <a:rPr lang="en-US" altLang="ja-JP" sz="1200" dirty="0">
                <a:latin typeface="+mn-ea"/>
                <a:ea typeface="ＭＳ Ｐゴシック" pitchFamily="50" charset="-128"/>
              </a:rPr>
              <a:t>4,544</a:t>
            </a:r>
            <a:r>
              <a:rPr lang="ja-JP" altLang="ja-JP" sz="1200" dirty="0">
                <a:latin typeface="+mn-ea"/>
                <a:ea typeface="ＭＳ Ｐゴシック" pitchFamily="50" charset="-128"/>
              </a:rPr>
              <a:t>億円を</a:t>
            </a:r>
            <a:r>
              <a:rPr lang="ja-JP" altLang="en-US" sz="1200" dirty="0">
                <a:latin typeface="+mn-ea"/>
                <a:ea typeface="ＭＳ Ｐゴシック" pitchFamily="50" charset="-128"/>
              </a:rPr>
              <a:t>下</a:t>
            </a:r>
            <a:r>
              <a:rPr lang="ja-JP" altLang="ja-JP" sz="1200" dirty="0">
                <a:latin typeface="+mn-ea"/>
                <a:ea typeface="ＭＳ Ｐゴシック" pitchFamily="50" charset="-128"/>
              </a:rPr>
              <a:t>回っている</a:t>
            </a:r>
            <a:endParaRPr lang="en-US" altLang="ja-JP" sz="1200" dirty="0">
              <a:solidFill>
                <a:srgbClr val="000000"/>
              </a:solidFill>
              <a:latin typeface="+mn-ea"/>
              <a:ea typeface="ＭＳ Ｐゴシック" pitchFamily="50" charset="-128"/>
            </a:endParaRPr>
          </a:p>
        </p:txBody>
      </p:sp>
      <p:graphicFrame>
        <p:nvGraphicFramePr>
          <p:cNvPr id="16" name="グラフ 15"/>
          <p:cNvGraphicFramePr>
            <a:graphicFrameLocks/>
          </p:cNvGraphicFramePr>
          <p:nvPr/>
        </p:nvGraphicFramePr>
        <p:xfrm>
          <a:off x="4663877" y="3713620"/>
          <a:ext cx="4003200" cy="2782800"/>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15" name="グラフ 14"/>
          <p:cNvGraphicFramePr>
            <a:graphicFrameLocks/>
          </p:cNvGraphicFramePr>
          <p:nvPr/>
        </p:nvGraphicFramePr>
        <p:xfrm>
          <a:off x="611560" y="3569604"/>
          <a:ext cx="3960440" cy="2980800"/>
        </p:xfrm>
        <a:graphic>
          <a:graphicData uri="http://schemas.openxmlformats.org/drawingml/2006/chart">
            <c:chart xmlns:c="http://schemas.openxmlformats.org/drawingml/2006/chart" xmlns:r="http://schemas.openxmlformats.org/officeDocument/2006/relationships" r:id="rId3"/>
          </a:graphicData>
        </a:graphic>
      </p:graphicFrame>
      <p:sp>
        <p:nvSpPr>
          <p:cNvPr id="43095" name="テキスト ボックス 33"/>
          <p:cNvSpPr txBox="1">
            <a:spLocks noChangeArrowheads="1"/>
          </p:cNvSpPr>
          <p:nvPr/>
        </p:nvSpPr>
        <p:spPr bwMode="auto">
          <a:xfrm>
            <a:off x="2987675" y="6440697"/>
            <a:ext cx="1512888" cy="2000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r>
              <a:rPr lang="ja-JP" altLang="en-US" sz="700"/>
              <a:t>（大阪の経済</a:t>
            </a:r>
            <a:r>
              <a:rPr lang="en-US" altLang="ja-JP" sz="700"/>
              <a:t>2017</a:t>
            </a:r>
            <a:r>
              <a:rPr lang="ja-JP" altLang="en-US" sz="700"/>
              <a:t>年版）</a:t>
            </a:r>
            <a:endParaRPr lang="en-US" altLang="ja-JP" sz="700"/>
          </a:p>
        </p:txBody>
      </p:sp>
      <p:sp>
        <p:nvSpPr>
          <p:cNvPr id="17" name="正方形/長方形 27"/>
          <p:cNvSpPr>
            <a:spLocks noChangeArrowheads="1"/>
          </p:cNvSpPr>
          <p:nvPr/>
        </p:nvSpPr>
        <p:spPr bwMode="auto">
          <a:xfrm>
            <a:off x="8112125" y="6619232"/>
            <a:ext cx="1031875" cy="261937"/>
          </a:xfrm>
          <a:prstGeom prst="rect">
            <a:avLst/>
          </a:prstGeom>
          <a:noFill/>
          <a:ln w="9525">
            <a:noFill/>
            <a:miter lim="800000"/>
            <a:headEnd/>
            <a:tailEnd/>
          </a:ln>
        </p:spPr>
        <p:txBody>
          <a:bodyPr>
            <a:spAutoFit/>
          </a:bodyPr>
          <a:lstStyle/>
          <a:p>
            <a:pPr algn="r"/>
            <a:r>
              <a:rPr lang="ja-JP" altLang="en-US" sz="1100" b="1" dirty="0" smtClean="0">
                <a:solidFill>
                  <a:srgbClr val="000000"/>
                </a:solidFill>
                <a:latin typeface="ＭＳ Ｐゴシック" charset="-128"/>
                <a:ea typeface="Meiryo UI" pitchFamily="50" charset="-128"/>
                <a:cs typeface="Meiryo UI" pitchFamily="50" charset="-128"/>
              </a:rPr>
              <a:t>すがた</a:t>
            </a:r>
            <a:r>
              <a:rPr lang="en-US" altLang="ja-JP" sz="1100" b="1" dirty="0" smtClean="0">
                <a:solidFill>
                  <a:srgbClr val="000000"/>
                </a:solidFill>
                <a:latin typeface="ＭＳ Ｐゴシック" charset="-128"/>
                <a:ea typeface="Meiryo UI" pitchFamily="50" charset="-128"/>
                <a:cs typeface="Meiryo UI" pitchFamily="50" charset="-128"/>
              </a:rPr>
              <a:t>-</a:t>
            </a:r>
            <a:r>
              <a:rPr lang="ja-JP" altLang="en-US" sz="1100" b="1" dirty="0" smtClean="0">
                <a:solidFill>
                  <a:srgbClr val="000000"/>
                </a:solidFill>
                <a:latin typeface="ＭＳ Ｐゴシック" charset="-128"/>
                <a:ea typeface="Meiryo UI" pitchFamily="50" charset="-128"/>
                <a:cs typeface="Meiryo UI" pitchFamily="50" charset="-128"/>
              </a:rPr>
              <a:t>３９</a:t>
            </a:r>
            <a:endParaRPr lang="ja-JP" altLang="en-US" sz="1200" b="1" dirty="0">
              <a:solidFill>
                <a:srgbClr val="000000"/>
              </a:solidFill>
              <a:latin typeface="ＭＳ Ｐゴシック" charset="-128"/>
              <a:ea typeface="Meiryo UI" pitchFamily="50" charset="-128"/>
              <a:cs typeface="Meiryo UI" pitchFamily="50" charset="-128"/>
            </a:endParaRPr>
          </a:p>
        </p:txBody>
      </p:sp>
    </p:spTree>
  </p:cSld>
  <p:clrMapOvr>
    <a:masterClrMapping/>
  </p:clrMapOvr>
  <p:timing>
    <p:tnLst>
      <p:par>
        <p:cTn id="1" dur="indefinite" restart="never" nodeType="tmRoot"/>
      </p:par>
    </p:tnLst>
  </p:timing>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034" name="タイトル 3"/>
          <p:cNvSpPr txBox="1">
            <a:spLocks/>
          </p:cNvSpPr>
          <p:nvPr/>
        </p:nvSpPr>
        <p:spPr bwMode="auto">
          <a:xfrm>
            <a:off x="107950" y="260350"/>
            <a:ext cx="8928100" cy="6488113"/>
          </a:xfrm>
          <a:prstGeom prst="rect">
            <a:avLst/>
          </a:prstGeom>
          <a:noFill/>
          <a:ln w="19050" algn="ctr">
            <a:solidFill>
              <a:schemeClr val="accent2"/>
            </a:solidFill>
            <a:miter lim="800000"/>
            <a:headEnd/>
            <a:tailEnd/>
          </a:ln>
          <a:extLst>
            <a:ext uri="{909E8E84-426E-40DD-AFC4-6F175D3DCCD1}">
              <a14:hiddenFill xmlns="" xmlns:a14="http://schemas.microsoft.com/office/drawing/2010/main">
                <a:solidFill>
                  <a:srgbClr val="FFFFFF"/>
                </a:solidFill>
              </a14:hiddenFill>
            </a:ext>
          </a:extLst>
        </p:spPr>
        <p:txBody>
          <a:bodyPr/>
          <a:lstStyle>
            <a:lvl1pPr marL="171450" indent="-171450"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buFont typeface="Wingdings" pitchFamily="2" charset="2"/>
              <a:buChar char="u"/>
            </a:pPr>
            <a:endParaRPr lang="en-US" altLang="ja-JP" sz="900">
              <a:solidFill>
                <a:srgbClr val="000000"/>
              </a:solidFill>
              <a:latin typeface="Meiryo UI" pitchFamily="50" charset="-128"/>
              <a:ea typeface="Meiryo UI" pitchFamily="50" charset="-128"/>
              <a:cs typeface="Meiryo UI" pitchFamily="50" charset="-128"/>
            </a:endParaRPr>
          </a:p>
        </p:txBody>
      </p:sp>
      <p:sp>
        <p:nvSpPr>
          <p:cNvPr id="4" name="テキスト ボックス 3"/>
          <p:cNvSpPr txBox="1"/>
          <p:nvPr/>
        </p:nvSpPr>
        <p:spPr bwMode="gray">
          <a:xfrm>
            <a:off x="250825" y="160338"/>
            <a:ext cx="3960813" cy="187325"/>
          </a:xfrm>
          <a:prstGeom prst="rect">
            <a:avLst/>
          </a:prstGeom>
          <a:solidFill>
            <a:schemeClr val="accent2">
              <a:lumMod val="75000"/>
            </a:schemeClr>
          </a:solidFill>
          <a:ln w="22225">
            <a:solidFill>
              <a:schemeClr val="accent2">
                <a:lumMod val="75000"/>
              </a:schemeClr>
            </a:solidFill>
          </a:ln>
        </p:spPr>
        <p:txBody>
          <a:bodyPr lIns="0" tIns="0" rIns="0" bIns="0" anchor="ctr">
            <a:spAutoFit/>
          </a:bodyPr>
          <a:lstStyle/>
          <a:p>
            <a:pPr algn="ctr">
              <a:defRPr/>
            </a:pPr>
            <a:r>
              <a:rPr lang="ja-JP" altLang="en-US" sz="1200" b="1" dirty="0">
                <a:solidFill>
                  <a:schemeClr val="bg1"/>
                </a:solidFill>
                <a:latin typeface="Meiryo UI" pitchFamily="50" charset="-128"/>
                <a:ea typeface="Meiryo UI" pitchFamily="50" charset="-128"/>
                <a:cs typeface="Meiryo UI" pitchFamily="50" charset="-128"/>
              </a:rPr>
              <a:t>総合区の状況（統計データ）＜</a:t>
            </a:r>
            <a:r>
              <a:rPr lang="en-US" altLang="ja-JP" sz="1200" b="1" dirty="0">
                <a:solidFill>
                  <a:schemeClr val="bg1"/>
                </a:solidFill>
                <a:latin typeface="Meiryo UI" pitchFamily="50" charset="-128"/>
                <a:ea typeface="Meiryo UI" pitchFamily="50" charset="-128"/>
                <a:cs typeface="Meiryo UI" pitchFamily="50" charset="-128"/>
              </a:rPr>
              <a:t>3</a:t>
            </a:r>
            <a:r>
              <a:rPr lang="ja-JP" altLang="en-US" sz="1200" b="1" dirty="0">
                <a:solidFill>
                  <a:schemeClr val="bg1"/>
                </a:solidFill>
                <a:latin typeface="Meiryo UI" pitchFamily="50" charset="-128"/>
                <a:ea typeface="Meiryo UI" pitchFamily="50" charset="-128"/>
                <a:cs typeface="Meiryo UI" pitchFamily="50" charset="-128"/>
              </a:rPr>
              <a:t>／</a:t>
            </a:r>
            <a:r>
              <a:rPr lang="en-US" altLang="ja-JP" sz="1200" b="1" dirty="0">
                <a:solidFill>
                  <a:schemeClr val="bg1"/>
                </a:solidFill>
                <a:latin typeface="Meiryo UI" pitchFamily="50" charset="-128"/>
                <a:ea typeface="Meiryo UI" pitchFamily="50" charset="-128"/>
                <a:cs typeface="Meiryo UI" pitchFamily="50" charset="-128"/>
              </a:rPr>
              <a:t>3</a:t>
            </a:r>
            <a:r>
              <a:rPr lang="ja-JP" altLang="en-US" sz="1200" b="1" dirty="0">
                <a:solidFill>
                  <a:schemeClr val="bg1"/>
                </a:solidFill>
                <a:latin typeface="Meiryo UI" pitchFamily="50" charset="-128"/>
                <a:ea typeface="Meiryo UI" pitchFamily="50" charset="-128"/>
                <a:cs typeface="Meiryo UI" pitchFamily="50" charset="-128"/>
              </a:rPr>
              <a:t>＞</a:t>
            </a:r>
          </a:p>
        </p:txBody>
      </p:sp>
      <p:sp>
        <p:nvSpPr>
          <p:cNvPr id="44036" name="テキスト ボックス 24"/>
          <p:cNvSpPr txBox="1">
            <a:spLocks noChangeArrowheads="1"/>
          </p:cNvSpPr>
          <p:nvPr/>
        </p:nvSpPr>
        <p:spPr bwMode="auto">
          <a:xfrm>
            <a:off x="179388" y="401638"/>
            <a:ext cx="360362" cy="6300787"/>
          </a:xfrm>
          <a:prstGeom prst="rect">
            <a:avLst/>
          </a:prstGeom>
          <a:solidFill>
            <a:srgbClr val="993300"/>
          </a:solidFill>
          <a:ln>
            <a:noFill/>
          </a:ln>
          <a:extLst>
            <a:ext uri="{91240B29-F687-4F45-9708-019B960494DF}">
              <a14:hiddenLine xmlns="" xmlns:a14="http://schemas.microsoft.com/office/drawing/2010/main" w="22225">
                <a:solidFill>
                  <a:srgbClr val="000000"/>
                </a:solidFill>
                <a:miter lim="800000"/>
                <a:headEnd/>
                <a:tailEnd/>
              </a14:hiddenLine>
            </a:ext>
          </a:extLst>
        </p:spPr>
        <p:txBody>
          <a:bodyPr vert="eaVert" lIns="0" tIns="0" rIns="0" bIns="0" anchor="ct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algn="ctr" eaLnBrk="1" hangingPunct="1"/>
            <a:r>
              <a:rPr lang="ja-JP" altLang="en-US" sz="1200" b="1">
                <a:solidFill>
                  <a:schemeClr val="bg1"/>
                </a:solidFill>
                <a:latin typeface="ＭＳ ゴシック" pitchFamily="49" charset="-128"/>
                <a:ea typeface="ＭＳ ゴシック" pitchFamily="49" charset="-128"/>
              </a:rPr>
              <a:t>まち・暮らし</a:t>
            </a:r>
          </a:p>
        </p:txBody>
      </p:sp>
      <p:graphicFrame>
        <p:nvGraphicFramePr>
          <p:cNvPr id="6" name="Group 22"/>
          <p:cNvGraphicFramePr>
            <a:graphicFrameLocks noGrp="1"/>
          </p:cNvGraphicFramePr>
          <p:nvPr/>
        </p:nvGraphicFramePr>
        <p:xfrm>
          <a:off x="831850" y="1268413"/>
          <a:ext cx="2012950" cy="2160588"/>
        </p:xfrm>
        <a:graphic>
          <a:graphicData uri="http://schemas.openxmlformats.org/drawingml/2006/table">
            <a:tbl>
              <a:tblPr/>
              <a:tblGrid>
                <a:gridCol w="249636"/>
                <a:gridCol w="935636"/>
                <a:gridCol w="827678"/>
              </a:tblGrid>
              <a:tr h="360098">
                <a:tc gridSpan="2">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建物用途</a:t>
                      </a:r>
                    </a:p>
                  </a:txBody>
                  <a:tcPr marL="53979" marR="53979" marT="46813" marB="46813"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66"/>
                    </a:solidFill>
                  </a:tcPr>
                </a:tc>
                <a:tc hMerge="1">
                  <a:txBody>
                    <a:bodyPr/>
                    <a:lstStyle/>
                    <a:p>
                      <a:endParaRPr kumimoji="1" lang="ja-JP" altLang="en-US"/>
                    </a:p>
                  </a:txBody>
                  <a:tcPr/>
                </a:tc>
                <a:tc>
                  <a:txBody>
                    <a:bodyPr/>
                    <a:lstStyle/>
                    <a:p>
                      <a:pPr algn="ctr" fontAlgn="ctr"/>
                      <a:r>
                        <a:rPr lang="en-US" altLang="ja-JP" sz="1000" b="0" i="0" u="none" strike="noStrike" dirty="0">
                          <a:latin typeface="ＭＳ Ｐゴシック" pitchFamily="50" charset="-128"/>
                          <a:ea typeface="ＭＳ Ｐゴシック" pitchFamily="50" charset="-128"/>
                        </a:rPr>
                        <a:t>67.6%</a:t>
                      </a:r>
                    </a:p>
                  </a:txBody>
                  <a:tcPr marL="9521" marR="9521" marT="9528"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66"/>
                    </a:solidFill>
                  </a:tcPr>
                </a:tc>
              </a:tr>
              <a:tr h="360098">
                <a:tc rowSpan="4">
                  <a:txBody>
                    <a:bodyPr/>
                    <a:lstStyle/>
                    <a:p>
                      <a:pPr marL="0" marR="0" lvl="0" indent="0" algn="ctr" defTabSz="914400" rtl="0" eaLnBrk="1" fontAlgn="base" latinLnBrk="0" hangingPunct="1">
                        <a:lnSpc>
                          <a:spcPct val="90000"/>
                        </a:lnSpc>
                        <a:spcBef>
                          <a:spcPct val="0"/>
                        </a:spcBef>
                        <a:spcAft>
                          <a:spcPct val="0"/>
                        </a:spcAft>
                        <a:buClrTx/>
                        <a:buSzTx/>
                        <a:buFontTx/>
                        <a:buNone/>
                        <a:tabLst/>
                        <a:defRPr/>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内訳</a:t>
                      </a:r>
                    </a:p>
                  </a:txBody>
                  <a:tcPr marL="53979" marR="53979" marT="46813" marB="46813"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住宅</a:t>
                      </a:r>
                    </a:p>
                  </a:txBody>
                  <a:tcPr marL="53979" marR="53979" marT="46813" marB="4681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175" cap="flat" cmpd="sng" algn="ctr">
                      <a:solidFill>
                        <a:schemeClr val="tx1"/>
                      </a:solidFill>
                      <a:prstDash val="dash"/>
                      <a:round/>
                      <a:headEnd type="none" w="med" len="med"/>
                      <a:tailEnd type="none" w="med" len="med"/>
                    </a:lnB>
                    <a:lnTlToBr>
                      <a:noFill/>
                    </a:lnTlToBr>
                    <a:lnBlToTr>
                      <a:noFill/>
                    </a:lnBlToTr>
                    <a:noFill/>
                  </a:tcPr>
                </a:tc>
                <a:tc>
                  <a:txBody>
                    <a:bodyPr/>
                    <a:lstStyle/>
                    <a:p>
                      <a:pPr algn="ctr" fontAlgn="ctr"/>
                      <a:r>
                        <a:rPr lang="en-US" altLang="ja-JP" sz="1000" b="0" i="0" u="none" strike="noStrike" dirty="0">
                          <a:latin typeface="ＭＳ Ｐゴシック" pitchFamily="50" charset="-128"/>
                          <a:ea typeface="ＭＳ Ｐゴシック" pitchFamily="50" charset="-128"/>
                        </a:rPr>
                        <a:t>50.1%</a:t>
                      </a:r>
                    </a:p>
                  </a:txBody>
                  <a:tcPr marL="9521" marR="9521" marT="9528"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175" cap="flat" cmpd="sng" algn="ctr">
                      <a:solidFill>
                        <a:schemeClr val="tx1"/>
                      </a:solidFill>
                      <a:prstDash val="dash"/>
                      <a:round/>
                      <a:headEnd type="none" w="med" len="med"/>
                      <a:tailEnd type="none" w="med" len="med"/>
                    </a:lnB>
                    <a:lnTlToBr>
                      <a:noFill/>
                    </a:lnTlToBr>
                    <a:lnBlToTr>
                      <a:noFill/>
                    </a:lnBlToTr>
                    <a:noFill/>
                  </a:tcPr>
                </a:tc>
              </a:tr>
              <a:tr h="360098">
                <a:tc vMerge="1">
                  <a:txBody>
                    <a:bodyPr/>
                    <a:lstStyle/>
                    <a:p>
                      <a:pPr marL="0" marR="0" lvl="0" indent="0" algn="ctr" defTabSz="914400" rtl="0" eaLnBrk="1" fontAlgn="base" latinLnBrk="0" hangingPunct="1">
                        <a:lnSpc>
                          <a:spcPct val="90000"/>
                        </a:lnSpc>
                        <a:spcBef>
                          <a:spcPct val="0"/>
                        </a:spcBef>
                        <a:spcAft>
                          <a:spcPct val="0"/>
                        </a:spcAft>
                        <a:buClrTx/>
                        <a:buSzTx/>
                        <a:buFontTx/>
                        <a:buNone/>
                        <a:tabLst/>
                      </a:pPr>
                      <a:endPar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54000" marR="54000" marT="46800" marB="46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商業</a:t>
                      </a:r>
                    </a:p>
                  </a:txBody>
                  <a:tcPr marL="53979" marR="53979" marT="46813" marB="4681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175" cap="flat" cmpd="sng" algn="ctr">
                      <a:solidFill>
                        <a:schemeClr val="tx1"/>
                      </a:solidFill>
                      <a:prstDash val="dash"/>
                      <a:round/>
                      <a:headEnd type="none" w="med" len="med"/>
                      <a:tailEnd type="none" w="med" len="med"/>
                    </a:lnT>
                    <a:lnB w="3175" cap="flat" cmpd="sng" algn="ctr">
                      <a:solidFill>
                        <a:schemeClr val="tx1"/>
                      </a:solidFill>
                      <a:prstDash val="dash"/>
                      <a:round/>
                      <a:headEnd type="none" w="med" len="med"/>
                      <a:tailEnd type="none" w="med" len="med"/>
                    </a:lnB>
                    <a:lnTlToBr>
                      <a:noFill/>
                    </a:lnTlToBr>
                    <a:lnBlToTr>
                      <a:noFill/>
                    </a:lnBlToTr>
                    <a:noFill/>
                  </a:tcPr>
                </a:tc>
                <a:tc>
                  <a:txBody>
                    <a:bodyPr/>
                    <a:lstStyle/>
                    <a:p>
                      <a:pPr algn="ctr" fontAlgn="ctr"/>
                      <a:r>
                        <a:rPr lang="en-US" altLang="ja-JP" sz="1000" b="0" i="0" u="none" strike="noStrike" dirty="0">
                          <a:latin typeface="ＭＳ Ｐゴシック" pitchFamily="50" charset="-128"/>
                          <a:ea typeface="ＭＳ Ｐゴシック" pitchFamily="50" charset="-128"/>
                        </a:rPr>
                        <a:t>16.7%</a:t>
                      </a:r>
                    </a:p>
                  </a:txBody>
                  <a:tcPr marL="9521" marR="9521" marT="9528"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3175" cap="flat" cmpd="sng" algn="ctr">
                      <a:solidFill>
                        <a:schemeClr val="tx1"/>
                      </a:solidFill>
                      <a:prstDash val="dash"/>
                      <a:round/>
                      <a:headEnd type="none" w="med" len="med"/>
                      <a:tailEnd type="none" w="med" len="med"/>
                    </a:lnT>
                    <a:lnB w="3175" cap="flat" cmpd="sng" algn="ctr">
                      <a:solidFill>
                        <a:schemeClr val="tx1"/>
                      </a:solidFill>
                      <a:prstDash val="dash"/>
                      <a:round/>
                      <a:headEnd type="none" w="med" len="med"/>
                      <a:tailEnd type="none" w="med" len="med"/>
                    </a:lnB>
                    <a:lnTlToBr>
                      <a:noFill/>
                    </a:lnTlToBr>
                    <a:lnBlToTr>
                      <a:noFill/>
                    </a:lnBlToTr>
                    <a:noFill/>
                  </a:tcPr>
                </a:tc>
              </a:tr>
              <a:tr h="360098">
                <a:tc vMerge="1">
                  <a:txBody>
                    <a:bodyPr/>
                    <a:lstStyle/>
                    <a:p>
                      <a:pPr marL="0" marR="0" lvl="0" indent="0" algn="ctr" defTabSz="914400" rtl="0" eaLnBrk="1" fontAlgn="base" latinLnBrk="0" hangingPunct="1">
                        <a:lnSpc>
                          <a:spcPct val="90000"/>
                        </a:lnSpc>
                        <a:spcBef>
                          <a:spcPct val="0"/>
                        </a:spcBef>
                        <a:spcAft>
                          <a:spcPct val="0"/>
                        </a:spcAft>
                        <a:buClrTx/>
                        <a:buSzTx/>
                        <a:buFontTx/>
                        <a:buNone/>
                        <a:tabLst/>
                      </a:pPr>
                      <a:endPar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54000" marR="54000" marT="46800" marB="46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工業</a:t>
                      </a:r>
                    </a:p>
                  </a:txBody>
                  <a:tcPr marL="53979" marR="53979" marT="46813" marB="4681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175" cap="flat" cmpd="sng" algn="ctr">
                      <a:solidFill>
                        <a:schemeClr val="tx1"/>
                      </a:solidFill>
                      <a:prstDash val="dash"/>
                      <a:round/>
                      <a:headEnd type="none" w="med" len="med"/>
                      <a:tailEnd type="none" w="med" len="med"/>
                    </a:lnT>
                    <a:lnB w="3175" cap="flat" cmpd="sng" algn="ctr">
                      <a:solidFill>
                        <a:schemeClr val="tx1"/>
                      </a:solidFill>
                      <a:prstDash val="dash"/>
                      <a:round/>
                      <a:headEnd type="none" w="med" len="med"/>
                      <a:tailEnd type="none" w="med" len="med"/>
                    </a:lnB>
                    <a:lnTlToBr>
                      <a:noFill/>
                    </a:lnTlToBr>
                    <a:lnBlToTr>
                      <a:noFill/>
                    </a:lnBlToTr>
                    <a:noFill/>
                  </a:tcPr>
                </a:tc>
                <a:tc>
                  <a:txBody>
                    <a:bodyPr/>
                    <a:lstStyle/>
                    <a:p>
                      <a:pPr algn="ctr" fontAlgn="ctr"/>
                      <a:r>
                        <a:rPr lang="en-US" altLang="ja-JP" sz="1000" b="0" i="0" u="none" strike="noStrike" dirty="0">
                          <a:latin typeface="ＭＳ Ｐゴシック" pitchFamily="50" charset="-128"/>
                          <a:ea typeface="ＭＳ Ｐゴシック" pitchFamily="50" charset="-128"/>
                        </a:rPr>
                        <a:t>11.1%</a:t>
                      </a:r>
                    </a:p>
                  </a:txBody>
                  <a:tcPr marL="9521" marR="9521" marT="9528"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3175" cap="flat" cmpd="sng" algn="ctr">
                      <a:solidFill>
                        <a:schemeClr val="tx1"/>
                      </a:solidFill>
                      <a:prstDash val="dash"/>
                      <a:round/>
                      <a:headEnd type="none" w="med" len="med"/>
                      <a:tailEnd type="none" w="med" len="med"/>
                    </a:lnT>
                    <a:lnB w="3175" cap="flat" cmpd="sng" algn="ctr">
                      <a:solidFill>
                        <a:schemeClr val="tx1"/>
                      </a:solidFill>
                      <a:prstDash val="dash"/>
                      <a:round/>
                      <a:headEnd type="none" w="med" len="med"/>
                      <a:tailEnd type="none" w="med" len="med"/>
                    </a:lnB>
                    <a:lnTlToBr>
                      <a:noFill/>
                    </a:lnTlToBr>
                    <a:lnBlToTr>
                      <a:noFill/>
                    </a:lnBlToTr>
                    <a:noFill/>
                  </a:tcPr>
                </a:tc>
              </a:tr>
              <a:tr h="360098">
                <a:tc vMerge="1">
                  <a:txBody>
                    <a:bodyPr/>
                    <a:lstStyle/>
                    <a:p>
                      <a:pPr marL="0" marR="0" lvl="0" indent="0" algn="ctr" defTabSz="914400" rtl="0" eaLnBrk="1" fontAlgn="base" latinLnBrk="0" hangingPunct="1">
                        <a:lnSpc>
                          <a:spcPct val="90000"/>
                        </a:lnSpc>
                        <a:spcBef>
                          <a:spcPct val="0"/>
                        </a:spcBef>
                        <a:spcAft>
                          <a:spcPct val="0"/>
                        </a:spcAft>
                        <a:buClrTx/>
                        <a:buSzTx/>
                        <a:buFontTx/>
                        <a:buNone/>
                        <a:tabLst/>
                      </a:pPr>
                      <a:endPar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54000" marR="54000" marT="46800" marB="46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その他</a:t>
                      </a:r>
                    </a:p>
                  </a:txBody>
                  <a:tcPr marL="53979" marR="53979" marT="46813" marB="4681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175" cap="flat" cmpd="sng" algn="ctr">
                      <a:solidFill>
                        <a:schemeClr val="tx1"/>
                      </a:solidFill>
                      <a:prstDash val="dash"/>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algn="ctr" fontAlgn="ctr"/>
                      <a:r>
                        <a:rPr lang="en-US" altLang="ja-JP" sz="1000" b="0" i="0" u="none" strike="noStrike" dirty="0">
                          <a:latin typeface="ＭＳ Ｐゴシック" pitchFamily="50" charset="-128"/>
                          <a:ea typeface="ＭＳ Ｐゴシック" pitchFamily="50" charset="-128"/>
                        </a:rPr>
                        <a:t>22.1%</a:t>
                      </a:r>
                    </a:p>
                  </a:txBody>
                  <a:tcPr marL="9521" marR="9521" marT="9528"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3175" cap="flat" cmpd="sng" algn="ctr">
                      <a:solidFill>
                        <a:schemeClr val="tx1"/>
                      </a:solidFill>
                      <a:prstDash val="dash"/>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360098">
                <a:tc gridSpan="2">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900" b="0" i="0" u="none" strike="noStrike" cap="none" normalizeH="0" baseline="0" dirty="0" smtClean="0">
                          <a:ln>
                            <a:noFill/>
                          </a:ln>
                          <a:solidFill>
                            <a:schemeClr val="tx1"/>
                          </a:solidFill>
                          <a:effectLst/>
                          <a:latin typeface="ＭＳ Ｐゴシック" pitchFamily="50" charset="-128"/>
                          <a:ea typeface="ＭＳ Ｐゴシック" pitchFamily="50" charset="-128"/>
                        </a:rPr>
                        <a:t>持ち家割合：借家割合</a:t>
                      </a:r>
                    </a:p>
                  </a:txBody>
                  <a:tcPr marL="53979" marR="53979" marT="46813" marB="46813"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kumimoji="1" lang="ja-JP" altLang="en-US"/>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54.4%</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a:t>
                      </a: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45.6%</a:t>
                      </a:r>
                    </a:p>
                  </a:txBody>
                  <a:tcPr marL="53979" marR="53979" marT="46813" marB="46813"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r>
            </a:tbl>
          </a:graphicData>
        </a:graphic>
      </p:graphicFrame>
      <p:sp>
        <p:nvSpPr>
          <p:cNvPr id="44062" name="Rectangle 86"/>
          <p:cNvSpPr>
            <a:spLocks noChangeArrowheads="1"/>
          </p:cNvSpPr>
          <p:nvPr/>
        </p:nvSpPr>
        <p:spPr bwMode="auto">
          <a:xfrm>
            <a:off x="3348038" y="1268413"/>
            <a:ext cx="2159000" cy="157162"/>
          </a:xfrm>
          <a:prstGeom prst="rect">
            <a:avLst/>
          </a:prstGeom>
          <a:solidFill>
            <a:srgbClr val="008000"/>
          </a:solidFill>
          <a:ln>
            <a:noFill/>
          </a:ln>
          <a:extLst>
            <a:ext uri="{91240B29-F687-4F45-9708-019B960494DF}">
              <a14:hiddenLine xmlns="" xmlns:a14="http://schemas.microsoft.com/office/drawing/2010/main" w="9525" algn="ctr">
                <a:solidFill>
                  <a:srgbClr val="000000"/>
                </a:solidFill>
                <a:miter lim="800000"/>
                <a:headEnd/>
                <a:tailEnd/>
              </a14:hiddenLine>
            </a:ext>
          </a:extLst>
        </p:spPr>
        <p:txBody>
          <a:bodyPr wrap="none" anchor="ct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algn="ctr" eaLnBrk="1" hangingPunct="1"/>
            <a:r>
              <a:rPr lang="ja-JP" altLang="en-US" sz="1000" b="1">
                <a:solidFill>
                  <a:schemeClr val="bg1"/>
                </a:solidFill>
              </a:rPr>
              <a:t>建物用途の内訳</a:t>
            </a:r>
          </a:p>
        </p:txBody>
      </p:sp>
      <p:sp>
        <p:nvSpPr>
          <p:cNvPr id="44063" name="テキスト ボックス 34"/>
          <p:cNvSpPr txBox="1">
            <a:spLocks noChangeArrowheads="1"/>
          </p:cNvSpPr>
          <p:nvPr/>
        </p:nvSpPr>
        <p:spPr bwMode="auto">
          <a:xfrm>
            <a:off x="4427538" y="3716338"/>
            <a:ext cx="1727200" cy="2000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r>
              <a:rPr lang="ja-JP" altLang="en-US" sz="700"/>
              <a:t>（</a:t>
            </a:r>
            <a:r>
              <a:rPr lang="en-US" altLang="ja-JP" sz="700"/>
              <a:t>H25</a:t>
            </a:r>
            <a:r>
              <a:rPr lang="ja-JP" altLang="en-US" sz="700"/>
              <a:t>建物用途別土地利用現況調査）</a:t>
            </a:r>
            <a:endParaRPr lang="en-US" altLang="ja-JP" sz="700"/>
          </a:p>
        </p:txBody>
      </p:sp>
      <p:graphicFrame>
        <p:nvGraphicFramePr>
          <p:cNvPr id="11" name="Group 22"/>
          <p:cNvGraphicFramePr>
            <a:graphicFrameLocks noGrp="1"/>
          </p:cNvGraphicFramePr>
          <p:nvPr/>
        </p:nvGraphicFramePr>
        <p:xfrm>
          <a:off x="6084888" y="1268413"/>
          <a:ext cx="2663825" cy="5130821"/>
        </p:xfrm>
        <a:graphic>
          <a:graphicData uri="http://schemas.openxmlformats.org/drawingml/2006/table">
            <a:tbl>
              <a:tblPr/>
              <a:tblGrid>
                <a:gridCol w="288010"/>
                <a:gridCol w="719944"/>
                <a:gridCol w="719944"/>
                <a:gridCol w="935927"/>
              </a:tblGrid>
              <a:tr h="243837">
                <a:tc gridSpan="3">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000" b="1" i="0" u="none" strike="noStrike" cap="none" normalizeH="0" baseline="0" dirty="0" smtClean="0">
                          <a:ln>
                            <a:noFill/>
                          </a:ln>
                          <a:solidFill>
                            <a:schemeClr val="tx1"/>
                          </a:solidFill>
                          <a:effectLst/>
                          <a:latin typeface="ＭＳ Ｐゴシック" pitchFamily="50" charset="-128"/>
                          <a:ea typeface="ＭＳ Ｐゴシック" pitchFamily="50" charset="-128"/>
                        </a:rPr>
                        <a:t>項目</a:t>
                      </a:r>
                    </a:p>
                  </a:txBody>
                  <a:tcPr marL="54860" marR="54860" marT="45719" marB="45719"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9900"/>
                    </a:solidFill>
                  </a:tcPr>
                </a:tc>
                <a:tc hMerge="1">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1" lang="ja-JP" altLang="en-US" sz="1000" b="1"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54864" marR="54864"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9900"/>
                    </a:solidFill>
                  </a:tcPr>
                </a:tc>
                <a:tc hMerge="1">
                  <a:txBody>
                    <a:bodyPr/>
                    <a:lstStyle/>
                    <a:p>
                      <a:endParaRPr kumimoji="1" lang="ja-JP" altLang="en-US"/>
                    </a:p>
                  </a:txBody>
                  <a:tcPr/>
                </a:tc>
                <a:tc>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1" i="0" u="none" strike="noStrike" cap="none" normalizeH="0" baseline="0" dirty="0" smtClean="0">
                          <a:ln>
                            <a:noFill/>
                          </a:ln>
                          <a:solidFill>
                            <a:schemeClr val="tx1"/>
                          </a:solidFill>
                          <a:effectLst/>
                          <a:latin typeface="ＭＳ Ｐゴシック" pitchFamily="50" charset="-128"/>
                          <a:ea typeface="ＭＳ Ｐゴシック" pitchFamily="50" charset="-128"/>
                        </a:rPr>
                        <a:t>状況</a:t>
                      </a:r>
                    </a:p>
                  </a:txBody>
                  <a:tcPr marL="53996" marR="53996" marT="46799" marB="46799"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9900"/>
                    </a:solidFill>
                  </a:tcPr>
                </a:tc>
              </a:tr>
              <a:tr h="287996">
                <a:tc rowSpan="9">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子ども・教育</a:t>
                      </a:r>
                    </a:p>
                  </a:txBody>
                  <a:tcPr marL="53996" marR="53996" marT="46799" marB="46799" vert="eaVert"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gridSpan="2">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認可保育所数</a:t>
                      </a:r>
                    </a:p>
                  </a:txBody>
                  <a:tcPr marL="53996" marR="53996" marT="46799" marB="46799"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kumimoji="1" lang="ja-JP" altLang="en-US"/>
                    </a:p>
                  </a:txBody>
                  <a:tcPr/>
                </a:tc>
                <a:tc>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51</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園</a:t>
                      </a:r>
                    </a:p>
                  </a:txBody>
                  <a:tcPr marL="53996" marR="53996" marT="46799" marB="46799"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367915">
                <a:tc vMerge="1">
                  <a:txBody>
                    <a:bodyPr/>
                    <a:lstStyle/>
                    <a:p>
                      <a:pPr marL="0" marR="0" lvl="0" indent="0" algn="ctr" defTabSz="914400" rtl="0" eaLnBrk="1" fontAlgn="base" latinLnBrk="0" hangingPunct="1">
                        <a:lnSpc>
                          <a:spcPct val="90000"/>
                        </a:lnSpc>
                        <a:spcBef>
                          <a:spcPct val="0"/>
                        </a:spcBef>
                        <a:spcAft>
                          <a:spcPct val="0"/>
                        </a:spcAft>
                        <a:buClrTx/>
                        <a:buSzTx/>
                        <a:buFontTx/>
                        <a:buNone/>
                        <a:tabLst/>
                      </a:pPr>
                      <a:endParaRPr kumimoji="1" lang="ja-JP" altLang="en-US" sz="8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54000" marR="54000" marT="46800" marB="4680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gridSpan="2">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900" b="0" i="0" u="none" strike="noStrike" cap="none" normalizeH="0" baseline="0" dirty="0" smtClean="0">
                          <a:ln>
                            <a:noFill/>
                          </a:ln>
                          <a:solidFill>
                            <a:schemeClr val="tx1"/>
                          </a:solidFill>
                          <a:effectLst/>
                          <a:latin typeface="ＭＳ Ｐゴシック" pitchFamily="50" charset="-128"/>
                          <a:ea typeface="ＭＳ Ｐゴシック" pitchFamily="50" charset="-128"/>
                        </a:rPr>
                        <a:t>認可保育所定員</a:t>
                      </a:r>
                    </a:p>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800" b="0" i="0" u="none" strike="noStrike" cap="none" normalizeH="0" baseline="0" dirty="0" smtClean="0">
                          <a:ln>
                            <a:noFill/>
                          </a:ln>
                          <a:solidFill>
                            <a:schemeClr val="tx1"/>
                          </a:solidFill>
                          <a:effectLst/>
                          <a:latin typeface="ＭＳ Ｐゴシック" pitchFamily="50" charset="-128"/>
                          <a:ea typeface="ＭＳ Ｐゴシック" pitchFamily="50" charset="-128"/>
                        </a:rPr>
                        <a:t>（就学前児童</a:t>
                      </a:r>
                      <a:r>
                        <a:rPr kumimoji="1" lang="en-US" altLang="ja-JP" sz="800" b="0" i="0" u="none" strike="noStrike" cap="none" normalizeH="0" baseline="0" dirty="0" smtClean="0">
                          <a:ln>
                            <a:noFill/>
                          </a:ln>
                          <a:solidFill>
                            <a:schemeClr val="tx1"/>
                          </a:solidFill>
                          <a:effectLst/>
                          <a:latin typeface="ＭＳ Ｐゴシック" pitchFamily="50" charset="-128"/>
                          <a:ea typeface="ＭＳ Ｐゴシック" pitchFamily="50" charset="-128"/>
                        </a:rPr>
                        <a:t>100</a:t>
                      </a:r>
                      <a:r>
                        <a:rPr kumimoji="1" lang="ja-JP" altLang="en-US" sz="800" b="0" i="0" u="none" strike="noStrike" cap="none" normalizeH="0" baseline="0" dirty="0" smtClean="0">
                          <a:ln>
                            <a:noFill/>
                          </a:ln>
                          <a:solidFill>
                            <a:schemeClr val="tx1"/>
                          </a:solidFill>
                          <a:effectLst/>
                          <a:latin typeface="ＭＳ Ｐゴシック" pitchFamily="50" charset="-128"/>
                          <a:ea typeface="ＭＳ Ｐゴシック" pitchFamily="50" charset="-128"/>
                        </a:rPr>
                        <a:t>人あたり）</a:t>
                      </a:r>
                    </a:p>
                  </a:txBody>
                  <a:tcPr marL="53996" marR="53996" marT="46799" marB="46799"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kumimoji="1" lang="ja-JP" altLang="en-US"/>
                    </a:p>
                  </a:txBody>
                  <a:tcPr/>
                </a:tc>
                <a:tc>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5,650</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人</a:t>
                      </a:r>
                    </a:p>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a:t>
                      </a: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37.8</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人） </a:t>
                      </a:r>
                    </a:p>
                  </a:txBody>
                  <a:tcPr marL="53996" marR="53996" marT="46799" marB="46799"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287996">
                <a:tc vMerge="1">
                  <a:txBody>
                    <a:bodyPr/>
                    <a:lstStyle/>
                    <a:p>
                      <a:pPr marL="0" marR="0" lvl="0" indent="0" algn="ctr" defTabSz="914400" rtl="0" eaLnBrk="1" fontAlgn="base" latinLnBrk="0" hangingPunct="1">
                        <a:lnSpc>
                          <a:spcPct val="90000"/>
                        </a:lnSpc>
                        <a:spcBef>
                          <a:spcPct val="0"/>
                        </a:spcBef>
                        <a:spcAft>
                          <a:spcPct val="0"/>
                        </a:spcAft>
                        <a:buClrTx/>
                        <a:buSzTx/>
                        <a:buFontTx/>
                        <a:buNone/>
                        <a:tabLst/>
                      </a:pPr>
                      <a:endPar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54000" marR="54000" marT="46800" marB="4680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gridSpan="2">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0" i="0" u="none" strike="noStrike" cap="none" normalizeH="0" baseline="0" smtClean="0">
                          <a:ln>
                            <a:noFill/>
                          </a:ln>
                          <a:solidFill>
                            <a:schemeClr val="tx1"/>
                          </a:solidFill>
                          <a:effectLst/>
                          <a:latin typeface="ＭＳ Ｐゴシック" pitchFamily="50" charset="-128"/>
                          <a:ea typeface="ＭＳ Ｐゴシック" pitchFamily="50" charset="-128"/>
                        </a:rPr>
                        <a:t>待機児童数</a:t>
                      </a:r>
                      <a:endPar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53996" marR="53996" marT="46799" marB="46799"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kumimoji="1" lang="ja-JP" altLang="en-US"/>
                    </a:p>
                  </a:txBody>
                  <a:tcPr/>
                </a:tc>
                <a:tc>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58</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人</a:t>
                      </a:r>
                      <a:endPar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53996" marR="53996" marT="46799" marB="46799"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251997">
                <a:tc vMerge="1">
                  <a:txBody>
                    <a:bodyPr/>
                    <a:lstStyle/>
                    <a:p>
                      <a:pPr marL="0" marR="0" lvl="0" indent="0" algn="ctr" defTabSz="914400" rtl="0" eaLnBrk="1" fontAlgn="base" latinLnBrk="0" hangingPunct="1">
                        <a:lnSpc>
                          <a:spcPct val="90000"/>
                        </a:lnSpc>
                        <a:spcBef>
                          <a:spcPct val="0"/>
                        </a:spcBef>
                        <a:spcAft>
                          <a:spcPct val="0"/>
                        </a:spcAft>
                        <a:buClrTx/>
                        <a:buSzTx/>
                        <a:buFontTx/>
                        <a:buNone/>
                        <a:tabLst/>
                      </a:pPr>
                      <a:endPar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54000" marR="54000" marT="46800" marB="4680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c gridSpan="2">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幼稚園数</a:t>
                      </a:r>
                    </a:p>
                  </a:txBody>
                  <a:tcPr marL="53996" marR="53996" marT="46799" marB="46799"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c hMerge="1">
                  <a:txBody>
                    <a:bodyPr/>
                    <a:lstStyle/>
                    <a:p>
                      <a:endParaRPr kumimoji="1" lang="ja-JP" altLang="en-US"/>
                    </a:p>
                  </a:txBody>
                  <a:tcPr/>
                </a:tc>
                <a:tc>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31</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園</a:t>
                      </a:r>
                    </a:p>
                  </a:txBody>
                  <a:tcPr marL="53996" marR="53996" marT="46799" marB="46799"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r>
              <a:tr h="230757">
                <a:tc vMerge="1">
                  <a:txBody>
                    <a:bodyPr/>
                    <a:lstStyle/>
                    <a:p>
                      <a:pPr marL="0" marR="0" lvl="0" indent="0" algn="ctr" defTabSz="914400" rtl="0" eaLnBrk="1" fontAlgn="base" latinLnBrk="0" hangingPunct="1">
                        <a:lnSpc>
                          <a:spcPct val="90000"/>
                        </a:lnSpc>
                        <a:spcBef>
                          <a:spcPct val="0"/>
                        </a:spcBef>
                        <a:spcAft>
                          <a:spcPct val="0"/>
                        </a:spcAft>
                        <a:buClrTx/>
                        <a:buSzTx/>
                        <a:buFontTx/>
                        <a:buNone/>
                        <a:tabLst/>
                      </a:pPr>
                      <a:endPar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54000" marR="54000" marT="46800" marB="4680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c gridSpan="2">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小学校数</a:t>
                      </a:r>
                    </a:p>
                  </a:txBody>
                  <a:tcPr marL="53996" marR="53996" marT="46799" marB="46799"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c hMerge="1">
                  <a:txBody>
                    <a:bodyPr/>
                    <a:lstStyle/>
                    <a:p>
                      <a:endParaRPr kumimoji="1" lang="ja-JP" altLang="en-US"/>
                    </a:p>
                  </a:txBody>
                  <a:tcPr/>
                </a:tc>
                <a:tc>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39</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校</a:t>
                      </a:r>
                    </a:p>
                  </a:txBody>
                  <a:tcPr marL="53996" marR="53996" marT="46799" marB="46799"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r>
              <a:tr h="230757">
                <a:tc vMerge="1">
                  <a:txBody>
                    <a:bodyPr/>
                    <a:lstStyle/>
                    <a:p>
                      <a:pPr marL="0" marR="0" lvl="0" indent="0" algn="ctr" defTabSz="914400" rtl="0" eaLnBrk="1" fontAlgn="base" latinLnBrk="0" hangingPunct="1">
                        <a:lnSpc>
                          <a:spcPct val="90000"/>
                        </a:lnSpc>
                        <a:spcBef>
                          <a:spcPct val="0"/>
                        </a:spcBef>
                        <a:spcAft>
                          <a:spcPct val="0"/>
                        </a:spcAft>
                        <a:buClrTx/>
                        <a:buSzTx/>
                        <a:buFontTx/>
                        <a:buNone/>
                        <a:tabLst/>
                      </a:pPr>
                      <a:endPar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54000" marR="54000" marT="46800" marB="4680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c gridSpan="2">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0" i="0" u="none" strike="noStrike" cap="none" normalizeH="0" baseline="0" smtClean="0">
                          <a:ln>
                            <a:noFill/>
                          </a:ln>
                          <a:solidFill>
                            <a:schemeClr val="tx1"/>
                          </a:solidFill>
                          <a:effectLst/>
                          <a:latin typeface="ＭＳ Ｐゴシック" pitchFamily="50" charset="-128"/>
                          <a:ea typeface="ＭＳ Ｐゴシック" pitchFamily="50" charset="-128"/>
                        </a:rPr>
                        <a:t>中学校数</a:t>
                      </a:r>
                    </a:p>
                  </a:txBody>
                  <a:tcPr marL="53996" marR="53996" marT="46799" marB="46799"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c hMerge="1">
                  <a:txBody>
                    <a:bodyPr/>
                    <a:lstStyle/>
                    <a:p>
                      <a:endParaRPr kumimoji="1" lang="ja-JP" altLang="en-US"/>
                    </a:p>
                  </a:txBody>
                  <a:tcPr/>
                </a:tc>
                <a:tc>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26</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校</a:t>
                      </a:r>
                    </a:p>
                  </a:txBody>
                  <a:tcPr marL="53996" marR="53996" marT="46799" marB="46799"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r>
              <a:tr h="230757">
                <a:tc vMerge="1">
                  <a:txBody>
                    <a:bodyPr/>
                    <a:lstStyle/>
                    <a:p>
                      <a:pPr marL="0" marR="0" lvl="0" indent="0" algn="ctr" defTabSz="914400" rtl="0" eaLnBrk="1" fontAlgn="base" latinLnBrk="0" hangingPunct="1">
                        <a:lnSpc>
                          <a:spcPct val="90000"/>
                        </a:lnSpc>
                        <a:spcBef>
                          <a:spcPct val="0"/>
                        </a:spcBef>
                        <a:spcAft>
                          <a:spcPct val="0"/>
                        </a:spcAft>
                        <a:buClrTx/>
                        <a:buSzTx/>
                        <a:buFontTx/>
                        <a:buNone/>
                        <a:tabLst/>
                      </a:pPr>
                      <a:endParaRPr kumimoji="1" lang="ja-JP" altLang="en-US" sz="1000" b="0" i="0" u="none" strike="noStrike" cap="none" normalizeH="0" baseline="0" smtClean="0">
                        <a:ln>
                          <a:noFill/>
                        </a:ln>
                        <a:solidFill>
                          <a:schemeClr val="tx1"/>
                        </a:solidFill>
                        <a:effectLst/>
                        <a:latin typeface="ＭＳ Ｐゴシック" pitchFamily="50" charset="-128"/>
                        <a:ea typeface="ＭＳ Ｐゴシック" pitchFamily="50" charset="-128"/>
                      </a:endParaRPr>
                    </a:p>
                  </a:txBody>
                  <a:tcPr marL="54000" marR="54000" marT="46800" marB="4680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c gridSpan="2">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0" i="0" u="none" strike="noStrike" cap="none" normalizeH="0" baseline="0" smtClean="0">
                          <a:ln>
                            <a:noFill/>
                          </a:ln>
                          <a:solidFill>
                            <a:schemeClr val="tx1"/>
                          </a:solidFill>
                          <a:effectLst/>
                          <a:latin typeface="ＭＳ Ｐゴシック" pitchFamily="50" charset="-128"/>
                          <a:ea typeface="ＭＳ Ｐゴシック" pitchFamily="50" charset="-128"/>
                        </a:rPr>
                        <a:t>高等学校数（全日）</a:t>
                      </a:r>
                    </a:p>
                  </a:txBody>
                  <a:tcPr marL="53996" marR="53996" marT="46799" marB="46799"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c hMerge="1">
                  <a:txBody>
                    <a:bodyPr/>
                    <a:lstStyle/>
                    <a:p>
                      <a:endParaRPr kumimoji="1" lang="ja-JP" altLang="en-US"/>
                    </a:p>
                  </a:txBody>
                  <a:tcPr/>
                </a:tc>
                <a:tc>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25</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校</a:t>
                      </a:r>
                    </a:p>
                  </a:txBody>
                  <a:tcPr marL="53996" marR="53996" marT="46799" marB="46799"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r>
              <a:tr h="230757">
                <a:tc vMerge="1">
                  <a:txBody>
                    <a:bodyPr/>
                    <a:lstStyle/>
                    <a:p>
                      <a:pPr marL="0" marR="0" lvl="0" indent="0" algn="ctr" defTabSz="914400" rtl="0" eaLnBrk="1" fontAlgn="base" latinLnBrk="0" hangingPunct="1">
                        <a:lnSpc>
                          <a:spcPct val="90000"/>
                        </a:lnSpc>
                        <a:spcBef>
                          <a:spcPct val="0"/>
                        </a:spcBef>
                        <a:spcAft>
                          <a:spcPct val="0"/>
                        </a:spcAft>
                        <a:buClrTx/>
                        <a:buSzTx/>
                        <a:buFontTx/>
                        <a:buNone/>
                        <a:tabLst/>
                      </a:pPr>
                      <a:endParaRPr kumimoji="1" lang="ja-JP" altLang="en-US" sz="1000" b="0" i="0" u="none" strike="noStrike" cap="none" normalizeH="0" baseline="0" smtClean="0">
                        <a:ln>
                          <a:noFill/>
                        </a:ln>
                        <a:solidFill>
                          <a:schemeClr val="tx1"/>
                        </a:solidFill>
                        <a:effectLst/>
                        <a:latin typeface="ＭＳ Ｐゴシック" pitchFamily="50" charset="-128"/>
                        <a:ea typeface="ＭＳ Ｐゴシック" pitchFamily="50" charset="-128"/>
                      </a:endParaRPr>
                    </a:p>
                  </a:txBody>
                  <a:tcPr marL="54000" marR="54000" marT="46800" marB="4680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c gridSpan="2">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0" i="0" u="none" strike="noStrike" cap="none" normalizeH="0" baseline="0" smtClean="0">
                          <a:ln>
                            <a:noFill/>
                          </a:ln>
                          <a:solidFill>
                            <a:schemeClr val="tx1"/>
                          </a:solidFill>
                          <a:effectLst/>
                          <a:latin typeface="ＭＳ Ｐゴシック" pitchFamily="50" charset="-128"/>
                          <a:ea typeface="ＭＳ Ｐゴシック" pitchFamily="50" charset="-128"/>
                        </a:rPr>
                        <a:t>短期大学数</a:t>
                      </a:r>
                    </a:p>
                  </a:txBody>
                  <a:tcPr marL="53996" marR="53996" marT="46799" marB="46799"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c hMerge="1">
                  <a:txBody>
                    <a:bodyPr/>
                    <a:lstStyle/>
                    <a:p>
                      <a:endParaRPr kumimoji="1" lang="ja-JP" altLang="en-US"/>
                    </a:p>
                  </a:txBody>
                  <a:tcPr/>
                </a:tc>
                <a:tc>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2</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校</a:t>
                      </a:r>
                    </a:p>
                  </a:txBody>
                  <a:tcPr marL="53996" marR="53996" marT="46799" marB="46799"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r>
              <a:tr h="230757">
                <a:tc vMerge="1">
                  <a:txBody>
                    <a:bodyPr/>
                    <a:lstStyle/>
                    <a:p>
                      <a:pPr marL="0" marR="0" lvl="0" indent="0" algn="ctr" defTabSz="914400" rtl="0" eaLnBrk="1" fontAlgn="base" latinLnBrk="0" hangingPunct="1">
                        <a:lnSpc>
                          <a:spcPct val="90000"/>
                        </a:lnSpc>
                        <a:spcBef>
                          <a:spcPct val="0"/>
                        </a:spcBef>
                        <a:spcAft>
                          <a:spcPct val="0"/>
                        </a:spcAft>
                        <a:buClrTx/>
                        <a:buSzTx/>
                        <a:buFontTx/>
                        <a:buNone/>
                        <a:tabLst/>
                      </a:pPr>
                      <a:endParaRPr kumimoji="1" lang="ja-JP" altLang="en-US" sz="1000" b="0" i="0" u="none" strike="noStrike" cap="none" normalizeH="0" baseline="0" smtClean="0">
                        <a:ln>
                          <a:noFill/>
                        </a:ln>
                        <a:solidFill>
                          <a:schemeClr val="tx1"/>
                        </a:solidFill>
                        <a:effectLst/>
                        <a:latin typeface="ＭＳ Ｐゴシック" pitchFamily="50" charset="-128"/>
                        <a:ea typeface="ＭＳ Ｐゴシック" pitchFamily="50" charset="-128"/>
                      </a:endParaRPr>
                    </a:p>
                  </a:txBody>
                  <a:tcPr marL="54000" marR="54000" marT="46800" marB="4680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gridSpan="2">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0" i="0" u="none" strike="noStrike" cap="none" normalizeH="0" baseline="0" smtClean="0">
                          <a:ln>
                            <a:noFill/>
                          </a:ln>
                          <a:solidFill>
                            <a:schemeClr val="tx1"/>
                          </a:solidFill>
                          <a:effectLst/>
                          <a:latin typeface="ＭＳ Ｐゴシック" pitchFamily="50" charset="-128"/>
                          <a:ea typeface="ＭＳ Ｐゴシック" pitchFamily="50" charset="-128"/>
                        </a:rPr>
                        <a:t>大学数</a:t>
                      </a:r>
                    </a:p>
                  </a:txBody>
                  <a:tcPr marL="53996" marR="53996" marT="46799" marB="46799"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kumimoji="1" lang="ja-JP" altLang="en-US"/>
                    </a:p>
                  </a:txBody>
                  <a:tcPr/>
                </a:tc>
                <a:tc>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0</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校</a:t>
                      </a:r>
                    </a:p>
                  </a:txBody>
                  <a:tcPr marL="53996" marR="53996" marT="46799" marB="46799"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367915">
                <a:tc rowSpan="4">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900" b="0" i="0" u="none" strike="noStrike" cap="none" normalizeH="0" baseline="0" dirty="0" smtClean="0">
                          <a:ln>
                            <a:noFill/>
                          </a:ln>
                          <a:solidFill>
                            <a:schemeClr val="tx1"/>
                          </a:solidFill>
                          <a:effectLst/>
                          <a:latin typeface="ＭＳ Ｐゴシック" pitchFamily="50" charset="-128"/>
                          <a:ea typeface="ＭＳ Ｐゴシック" pitchFamily="50" charset="-128"/>
                        </a:rPr>
                        <a:t>福祉・医療</a:t>
                      </a:r>
                    </a:p>
                  </a:txBody>
                  <a:tcPr marL="53996" marR="53996" marT="46799" marB="46799" vert="eaVert"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gridSpan="2">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居宅介護事業者</a:t>
                      </a:r>
                    </a:p>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a:t>
                      </a: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1k㎡</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あたり）</a:t>
                      </a:r>
                    </a:p>
                  </a:txBody>
                  <a:tcPr marL="53996" marR="53996" marT="46799" marB="46799"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kumimoji="1" lang="ja-JP" altLang="en-US"/>
                    </a:p>
                  </a:txBody>
                  <a:tcPr/>
                </a:tc>
                <a:tc>
                  <a:txBody>
                    <a:bodyPr/>
                    <a:lstStyle/>
                    <a:p>
                      <a:pPr marL="0" marR="0" lvl="0" indent="0" algn="ctr" defTabSz="914400" rtl="0" eaLnBrk="1" fontAlgn="base" latinLnBrk="0" hangingPunct="1">
                        <a:lnSpc>
                          <a:spcPct val="90000"/>
                        </a:lnSpc>
                        <a:spcBef>
                          <a:spcPct val="0"/>
                        </a:spcBef>
                        <a:spcAft>
                          <a:spcPct val="0"/>
                        </a:spcAft>
                        <a:buClrTx/>
                        <a:buSzTx/>
                        <a:buFontTx/>
                        <a:buNone/>
                        <a:tabLst/>
                        <a:defRPr/>
                      </a:pPr>
                      <a:r>
                        <a:rPr lang="en-US" altLang="zh-TW" sz="1000" b="0" i="0" u="none" strike="noStrike" dirty="0" smtClean="0">
                          <a:latin typeface="ＭＳ Ｐゴシック" pitchFamily="50" charset="-128"/>
                          <a:ea typeface="ＭＳ Ｐゴシック" pitchFamily="50" charset="-128"/>
                        </a:rPr>
                        <a:t>651</a:t>
                      </a:r>
                      <a:r>
                        <a:rPr lang="zh-TW" altLang="en-US" sz="1000" b="0" i="0" u="none" strike="noStrike" dirty="0" smtClean="0">
                          <a:latin typeface="ＭＳ Ｐゴシック" pitchFamily="50" charset="-128"/>
                          <a:ea typeface="ＭＳ Ｐゴシック" pitchFamily="50" charset="-128"/>
                        </a:rPr>
                        <a:t>業者</a:t>
                      </a:r>
                      <a:br>
                        <a:rPr lang="zh-TW" altLang="en-US" sz="1000" b="0" i="0" u="none" strike="noStrike" dirty="0" smtClean="0">
                          <a:latin typeface="ＭＳ Ｐゴシック" pitchFamily="50" charset="-128"/>
                          <a:ea typeface="ＭＳ Ｐゴシック" pitchFamily="50" charset="-128"/>
                        </a:rPr>
                      </a:br>
                      <a:r>
                        <a:rPr lang="zh-TW" altLang="en-US" sz="1000" b="0" i="0" u="none" strike="noStrike" dirty="0" smtClean="0">
                          <a:latin typeface="ＭＳ Ｐゴシック" pitchFamily="50" charset="-128"/>
                          <a:ea typeface="ＭＳ Ｐゴシック" pitchFamily="50" charset="-128"/>
                        </a:rPr>
                        <a:t>（</a:t>
                      </a:r>
                      <a:r>
                        <a:rPr lang="en-US" altLang="zh-TW" sz="1000" b="0" i="0" u="none" strike="noStrike" dirty="0" smtClean="0">
                          <a:latin typeface="ＭＳ Ｐゴシック" pitchFamily="50" charset="-128"/>
                          <a:ea typeface="ＭＳ Ｐゴシック" pitchFamily="50" charset="-128"/>
                        </a:rPr>
                        <a:t>33.9</a:t>
                      </a:r>
                      <a:r>
                        <a:rPr lang="zh-TW" altLang="en-US" sz="1000" b="0" i="0" u="none" strike="noStrike" dirty="0" smtClean="0">
                          <a:latin typeface="ＭＳ Ｐゴシック" pitchFamily="50" charset="-128"/>
                          <a:ea typeface="ＭＳ Ｐゴシック" pitchFamily="50" charset="-128"/>
                        </a:rPr>
                        <a:t>業者） </a:t>
                      </a:r>
                    </a:p>
                  </a:txBody>
                  <a:tcPr marL="53996" marR="53996" marT="46799" marB="46799"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340484">
                <a:tc vMerge="1">
                  <a:txBody>
                    <a:bodyPr/>
                    <a:lstStyle/>
                    <a:p>
                      <a:pPr marL="0" marR="0" lvl="0" indent="0" algn="ctr" defTabSz="914400" rtl="0" eaLnBrk="1" fontAlgn="base" latinLnBrk="0" hangingPunct="1">
                        <a:lnSpc>
                          <a:spcPct val="90000"/>
                        </a:lnSpc>
                        <a:spcBef>
                          <a:spcPct val="0"/>
                        </a:spcBef>
                        <a:spcAft>
                          <a:spcPct val="0"/>
                        </a:spcAft>
                        <a:buClrTx/>
                        <a:buSzTx/>
                        <a:buFontTx/>
                        <a:buNone/>
                        <a:tabLst/>
                      </a:pPr>
                      <a:endParaRPr kumimoji="1" lang="ja-JP" altLang="en-US" sz="9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54000" marR="54000" marT="46800" marB="4680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gridSpan="2">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900" b="0" i="0" u="none" strike="noStrike" cap="none" normalizeH="0" baseline="0" dirty="0" smtClean="0">
                          <a:ln>
                            <a:noFill/>
                          </a:ln>
                          <a:solidFill>
                            <a:schemeClr val="tx1"/>
                          </a:solidFill>
                          <a:effectLst/>
                          <a:latin typeface="ＭＳ Ｐゴシック" pitchFamily="50" charset="-128"/>
                          <a:ea typeface="ＭＳ Ｐゴシック" pitchFamily="50" charset="-128"/>
                        </a:rPr>
                        <a:t>病院・診療所数</a:t>
                      </a:r>
                    </a:p>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900" b="0" i="0" u="none" strike="noStrike" cap="none" normalizeH="0" baseline="0" dirty="0" smtClean="0">
                          <a:ln>
                            <a:noFill/>
                          </a:ln>
                          <a:solidFill>
                            <a:schemeClr val="tx1"/>
                          </a:solidFill>
                          <a:effectLst/>
                          <a:latin typeface="ＭＳ Ｐゴシック" pitchFamily="50" charset="-128"/>
                          <a:ea typeface="ＭＳ Ｐゴシック" pitchFamily="50" charset="-128"/>
                        </a:rPr>
                        <a:t>（千人あたり）</a:t>
                      </a:r>
                    </a:p>
                  </a:txBody>
                  <a:tcPr marL="53996" marR="53996" marT="46799" marB="46799"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kumimoji="1" lang="ja-JP" altLang="en-US"/>
                    </a:p>
                  </a:txBody>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en-US" altLang="ja-JP" sz="1000" b="0" i="0" u="none" strike="noStrike" dirty="0" smtClean="0">
                          <a:latin typeface="ＭＳ Ｐゴシック" pitchFamily="50" charset="-128"/>
                          <a:ea typeface="ＭＳ Ｐゴシック" pitchFamily="50" charset="-128"/>
                        </a:rPr>
                        <a:t>782</a:t>
                      </a:r>
                      <a:r>
                        <a:rPr lang="ja-JP" altLang="en-US" sz="1000" b="0" i="0" u="none" strike="noStrike" dirty="0" smtClean="0">
                          <a:latin typeface="ＭＳ Ｐゴシック" pitchFamily="50" charset="-128"/>
                          <a:ea typeface="ＭＳ Ｐゴシック" pitchFamily="50" charset="-128"/>
                        </a:rPr>
                        <a:t>ヵ所</a:t>
                      </a:r>
                      <a:br>
                        <a:rPr lang="ja-JP" altLang="en-US" sz="1000" b="0" i="0" u="none" strike="noStrike" dirty="0" smtClean="0">
                          <a:latin typeface="ＭＳ Ｐゴシック" pitchFamily="50" charset="-128"/>
                          <a:ea typeface="ＭＳ Ｐゴシック" pitchFamily="50" charset="-128"/>
                        </a:rPr>
                      </a:br>
                      <a:r>
                        <a:rPr lang="ja-JP" altLang="en-US" sz="1000" b="0" i="0" u="none" strike="noStrike" dirty="0" smtClean="0">
                          <a:latin typeface="ＭＳ Ｐゴシック" pitchFamily="50" charset="-128"/>
                          <a:ea typeface="ＭＳ Ｐゴシック" pitchFamily="50" charset="-128"/>
                        </a:rPr>
                        <a:t>（</a:t>
                      </a:r>
                      <a:r>
                        <a:rPr lang="en-US" altLang="ja-JP" sz="1000" b="0" i="0" u="none" strike="noStrike" dirty="0" smtClean="0">
                          <a:latin typeface="ＭＳ Ｐゴシック" pitchFamily="50" charset="-128"/>
                          <a:ea typeface="ＭＳ Ｐゴシック" pitchFamily="50" charset="-128"/>
                        </a:rPr>
                        <a:t>2.5</a:t>
                      </a:r>
                      <a:r>
                        <a:rPr lang="ja-JP" altLang="en-US" sz="1000" b="0" i="0" u="none" strike="noStrike" dirty="0" smtClean="0">
                          <a:latin typeface="ＭＳ Ｐゴシック" pitchFamily="50" charset="-128"/>
                          <a:ea typeface="ＭＳ Ｐゴシック" pitchFamily="50" charset="-128"/>
                        </a:rPr>
                        <a:t>ヵ所）</a:t>
                      </a:r>
                    </a:p>
                  </a:txBody>
                  <a:tcPr marL="9524" marR="9524" marT="9525"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340484">
                <a:tc vMerge="1">
                  <a:txBody>
                    <a:bodyPr/>
                    <a:lstStyle/>
                    <a:p>
                      <a:pPr marL="0" marR="0" lvl="0" indent="0" algn="ctr" defTabSz="914400" rtl="0" eaLnBrk="1" fontAlgn="base" latinLnBrk="0" hangingPunct="1">
                        <a:lnSpc>
                          <a:spcPct val="90000"/>
                        </a:lnSpc>
                        <a:spcBef>
                          <a:spcPct val="0"/>
                        </a:spcBef>
                        <a:spcAft>
                          <a:spcPct val="0"/>
                        </a:spcAft>
                        <a:buClrTx/>
                        <a:buSzTx/>
                        <a:buFontTx/>
                        <a:buNone/>
                        <a:tabLst/>
                      </a:pPr>
                      <a:endParaRPr kumimoji="1" lang="ja-JP" altLang="en-US" sz="9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54000" marR="54000" marT="46800" marB="4680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gridSpan="2">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900" b="0" i="0" u="none" strike="noStrike" cap="none" normalizeH="0" baseline="0" dirty="0" smtClean="0">
                          <a:ln>
                            <a:noFill/>
                          </a:ln>
                          <a:solidFill>
                            <a:schemeClr val="tx1"/>
                          </a:solidFill>
                          <a:effectLst/>
                          <a:latin typeface="ＭＳ Ｐゴシック" pitchFamily="50" charset="-128"/>
                          <a:ea typeface="ＭＳ Ｐゴシック" pitchFamily="50" charset="-128"/>
                        </a:rPr>
                        <a:t>国民健康保険加入者数</a:t>
                      </a:r>
                    </a:p>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900" b="0" i="0" u="none" strike="noStrike" cap="none" normalizeH="0" baseline="0" dirty="0" smtClean="0">
                          <a:ln>
                            <a:noFill/>
                          </a:ln>
                          <a:solidFill>
                            <a:schemeClr val="tx1"/>
                          </a:solidFill>
                          <a:effectLst/>
                          <a:latin typeface="ＭＳ Ｐゴシック" pitchFamily="50" charset="-128"/>
                          <a:ea typeface="ＭＳ Ｐゴシック" pitchFamily="50" charset="-128"/>
                        </a:rPr>
                        <a:t>（加入率）</a:t>
                      </a:r>
                    </a:p>
                  </a:txBody>
                  <a:tcPr marL="53996" marR="53996" marT="46799" marB="46799"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kumimoji="1" lang="ja-JP" altLang="en-US"/>
                    </a:p>
                  </a:txBody>
                  <a:tcPr/>
                </a:tc>
                <a:tc>
                  <a:txBody>
                    <a:bodyPr/>
                    <a:lstStyle/>
                    <a:p>
                      <a:pPr algn="ctr" fontAlgn="ctr"/>
                      <a:r>
                        <a:rPr lang="en-US" altLang="ja-JP" sz="1000" b="0" i="0" u="none" strike="noStrike" dirty="0">
                          <a:latin typeface="ＭＳ Ｐゴシック" pitchFamily="50" charset="-128"/>
                          <a:ea typeface="ＭＳ Ｐゴシック" pitchFamily="50" charset="-128"/>
                        </a:rPr>
                        <a:t>86,598</a:t>
                      </a:r>
                      <a:r>
                        <a:rPr lang="ja-JP" altLang="en-US" sz="1000" b="0" i="0" u="none" strike="noStrike" dirty="0">
                          <a:latin typeface="ＭＳ Ｐゴシック" pitchFamily="50" charset="-128"/>
                          <a:ea typeface="ＭＳ Ｐゴシック" pitchFamily="50" charset="-128"/>
                        </a:rPr>
                        <a:t>人</a:t>
                      </a:r>
                      <a:br>
                        <a:rPr lang="ja-JP" altLang="en-US" sz="1000" b="0" i="0" u="none" strike="noStrike" dirty="0">
                          <a:latin typeface="ＭＳ Ｐゴシック" pitchFamily="50" charset="-128"/>
                          <a:ea typeface="ＭＳ Ｐゴシック" pitchFamily="50" charset="-128"/>
                        </a:rPr>
                      </a:br>
                      <a:r>
                        <a:rPr lang="ja-JP" altLang="en-US" sz="1000" b="0" i="0" u="none" strike="noStrike" dirty="0">
                          <a:latin typeface="ＭＳ Ｐゴシック" pitchFamily="50" charset="-128"/>
                          <a:ea typeface="ＭＳ Ｐゴシック" pitchFamily="50" charset="-128"/>
                        </a:rPr>
                        <a:t>（</a:t>
                      </a:r>
                      <a:r>
                        <a:rPr lang="en-US" altLang="ja-JP" sz="1000" b="0" i="0" u="none" strike="noStrike" dirty="0">
                          <a:latin typeface="ＭＳ Ｐゴシック" pitchFamily="50" charset="-128"/>
                          <a:ea typeface="ＭＳ Ｐゴシック" pitchFamily="50" charset="-128"/>
                        </a:rPr>
                        <a:t>27.6%</a:t>
                      </a:r>
                      <a:r>
                        <a:rPr lang="ja-JP" altLang="en-US" sz="1000" b="0" i="0" u="none" strike="noStrike" dirty="0">
                          <a:latin typeface="ＭＳ Ｐゴシック" pitchFamily="50" charset="-128"/>
                          <a:ea typeface="ＭＳ Ｐゴシック" pitchFamily="50" charset="-128"/>
                        </a:rPr>
                        <a:t>）</a:t>
                      </a:r>
                    </a:p>
                  </a:txBody>
                  <a:tcPr marL="9524" marR="9524" marT="9525"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340484">
                <a:tc vMerge="1">
                  <a:txBody>
                    <a:bodyPr/>
                    <a:lstStyle/>
                    <a:p>
                      <a:pPr marL="0" marR="0" lvl="0" indent="0" algn="ctr" defTabSz="914400" rtl="0" eaLnBrk="1" fontAlgn="base" latinLnBrk="0" hangingPunct="1">
                        <a:lnSpc>
                          <a:spcPct val="90000"/>
                        </a:lnSpc>
                        <a:spcBef>
                          <a:spcPct val="0"/>
                        </a:spcBef>
                        <a:spcAft>
                          <a:spcPct val="0"/>
                        </a:spcAft>
                        <a:buClrTx/>
                        <a:buSzTx/>
                        <a:buFontTx/>
                        <a:buNone/>
                        <a:tabLst/>
                      </a:pPr>
                      <a:endParaRPr kumimoji="1" lang="ja-JP" altLang="en-US" sz="9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54000" marR="54000" marT="46800" marB="4680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gridSpan="2">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900" b="0" i="0" u="none" strike="noStrike" cap="none" normalizeH="0" baseline="0" dirty="0" smtClean="0">
                          <a:ln>
                            <a:noFill/>
                          </a:ln>
                          <a:solidFill>
                            <a:schemeClr val="tx1"/>
                          </a:solidFill>
                          <a:effectLst/>
                          <a:latin typeface="ＭＳ Ｐゴシック" pitchFamily="50" charset="-128"/>
                          <a:ea typeface="ＭＳ Ｐゴシック" pitchFamily="50" charset="-128"/>
                        </a:rPr>
                        <a:t>被保護実人員（生活保護）</a:t>
                      </a:r>
                    </a:p>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900" b="0" i="0" u="none" strike="noStrike" cap="none" normalizeH="0" baseline="0" dirty="0" smtClean="0">
                          <a:ln>
                            <a:noFill/>
                          </a:ln>
                          <a:solidFill>
                            <a:schemeClr val="tx1"/>
                          </a:solidFill>
                          <a:effectLst/>
                          <a:latin typeface="ＭＳ Ｐゴシック" pitchFamily="50" charset="-128"/>
                          <a:ea typeface="ＭＳ Ｐゴシック" pitchFamily="50" charset="-128"/>
                        </a:rPr>
                        <a:t>（保護率</a:t>
                      </a:r>
                      <a:r>
                        <a:rPr kumimoji="1" lang="en-US" altLang="ja-JP" sz="900" b="0" i="0" u="none" strike="noStrike" cap="none" normalizeH="0" baseline="0" dirty="0" smtClean="0">
                          <a:ln>
                            <a:noFill/>
                          </a:ln>
                          <a:solidFill>
                            <a:schemeClr val="tx1"/>
                          </a:solidFill>
                          <a:effectLst/>
                          <a:latin typeface="ＭＳ Ｐゴシック" pitchFamily="50" charset="-128"/>
                          <a:ea typeface="ＭＳ Ｐゴシック" pitchFamily="50" charset="-128"/>
                        </a:rPr>
                        <a:t>[</a:t>
                      </a:r>
                      <a:r>
                        <a:rPr kumimoji="1" lang="ja-JP" altLang="en-US" sz="900" b="0" i="0" u="none" strike="noStrike" cap="none" normalizeH="0" baseline="0" dirty="0" smtClean="0">
                          <a:ln>
                            <a:noFill/>
                          </a:ln>
                          <a:solidFill>
                            <a:schemeClr val="tx1"/>
                          </a:solidFill>
                          <a:effectLst/>
                          <a:latin typeface="ＭＳ Ｐゴシック" pitchFamily="50" charset="-128"/>
                          <a:ea typeface="ＭＳ Ｐゴシック" pitchFamily="50" charset="-128"/>
                        </a:rPr>
                        <a:t>千分比</a:t>
                      </a:r>
                      <a:r>
                        <a:rPr kumimoji="1" lang="en-US" altLang="ja-JP" sz="900" b="0" i="0" u="none" strike="noStrike" cap="none" normalizeH="0" baseline="0" dirty="0" smtClean="0">
                          <a:ln>
                            <a:noFill/>
                          </a:ln>
                          <a:solidFill>
                            <a:schemeClr val="tx1"/>
                          </a:solidFill>
                          <a:effectLst/>
                          <a:latin typeface="ＭＳ Ｐゴシック" pitchFamily="50" charset="-128"/>
                          <a:ea typeface="ＭＳ Ｐゴシック" pitchFamily="50" charset="-128"/>
                        </a:rPr>
                        <a:t>]</a:t>
                      </a:r>
                      <a:r>
                        <a:rPr kumimoji="1" lang="ja-JP" altLang="en-US" sz="900" b="0" i="0" u="none" strike="noStrike" cap="none" normalizeH="0" baseline="0" dirty="0" smtClean="0">
                          <a:ln>
                            <a:noFill/>
                          </a:ln>
                          <a:solidFill>
                            <a:schemeClr val="tx1"/>
                          </a:solidFill>
                          <a:effectLst/>
                          <a:latin typeface="ＭＳ Ｐゴシック" pitchFamily="50" charset="-128"/>
                          <a:ea typeface="ＭＳ Ｐゴシック" pitchFamily="50" charset="-128"/>
                        </a:rPr>
                        <a:t>）</a:t>
                      </a:r>
                    </a:p>
                  </a:txBody>
                  <a:tcPr marL="53996" marR="53996" marT="46799" marB="46799"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kumimoji="1" lang="ja-JP" altLang="en-US"/>
                    </a:p>
                  </a:txBody>
                  <a:tcPr/>
                </a:tc>
                <a:tc>
                  <a:txBody>
                    <a:bodyPr/>
                    <a:lstStyle/>
                    <a:p>
                      <a:pPr algn="ctr" fontAlgn="ctr"/>
                      <a:r>
                        <a:rPr lang="en-US" altLang="ja-JP" sz="1000" b="0" i="0" u="none" strike="noStrike" dirty="0">
                          <a:latin typeface="ＭＳ Ｐゴシック" pitchFamily="50" charset="-128"/>
                          <a:ea typeface="ＭＳ Ｐゴシック" pitchFamily="50" charset="-128"/>
                        </a:rPr>
                        <a:t>14,106</a:t>
                      </a:r>
                      <a:r>
                        <a:rPr lang="ja-JP" altLang="en-US" sz="1000" b="0" i="0" u="none" strike="noStrike" dirty="0">
                          <a:latin typeface="ＭＳ Ｐゴシック" pitchFamily="50" charset="-128"/>
                          <a:ea typeface="ＭＳ Ｐゴシック" pitchFamily="50" charset="-128"/>
                        </a:rPr>
                        <a:t>人</a:t>
                      </a:r>
                      <a:br>
                        <a:rPr lang="ja-JP" altLang="en-US" sz="1000" b="0" i="0" u="none" strike="noStrike" dirty="0">
                          <a:latin typeface="ＭＳ Ｐゴシック" pitchFamily="50" charset="-128"/>
                          <a:ea typeface="ＭＳ Ｐゴシック" pitchFamily="50" charset="-128"/>
                        </a:rPr>
                      </a:br>
                      <a:r>
                        <a:rPr lang="ja-JP" altLang="en-US" sz="1000" b="0" i="0" u="none" strike="noStrike" dirty="0">
                          <a:latin typeface="ＭＳ Ｐゴシック" pitchFamily="50" charset="-128"/>
                          <a:ea typeface="ＭＳ Ｐゴシック" pitchFamily="50" charset="-128"/>
                        </a:rPr>
                        <a:t>（</a:t>
                      </a:r>
                      <a:r>
                        <a:rPr lang="en-US" altLang="ja-JP" sz="1000" b="0" i="0" u="none" strike="noStrike" dirty="0">
                          <a:latin typeface="ＭＳ Ｐゴシック" pitchFamily="50" charset="-128"/>
                          <a:ea typeface="ＭＳ Ｐゴシック" pitchFamily="50" charset="-128"/>
                        </a:rPr>
                        <a:t>44.9‰</a:t>
                      </a:r>
                      <a:r>
                        <a:rPr lang="ja-JP" altLang="en-US" sz="1000" b="0" i="0" u="none" strike="noStrike" dirty="0">
                          <a:latin typeface="ＭＳ Ｐゴシック" pitchFamily="50" charset="-128"/>
                          <a:ea typeface="ＭＳ Ｐゴシック" pitchFamily="50" charset="-128"/>
                        </a:rPr>
                        <a:t>）</a:t>
                      </a:r>
                    </a:p>
                  </a:txBody>
                  <a:tcPr marL="9524" marR="9524" marT="9525"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398395">
                <a:tc rowSpan="4">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900" b="0" i="0" u="none" strike="noStrike" cap="none" normalizeH="0" baseline="0" dirty="0" smtClean="0">
                          <a:ln>
                            <a:noFill/>
                          </a:ln>
                          <a:solidFill>
                            <a:schemeClr val="tx1"/>
                          </a:solidFill>
                          <a:effectLst/>
                          <a:latin typeface="ＭＳ Ｐゴシック" pitchFamily="50" charset="-128"/>
                          <a:ea typeface="ＭＳ Ｐゴシック" pitchFamily="50" charset="-128"/>
                        </a:rPr>
                        <a:t>交通</a:t>
                      </a:r>
                    </a:p>
                  </a:txBody>
                  <a:tcPr marL="53996" marR="53996" marT="46799" marB="46799" vert="eaVert"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gridSpan="2">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鉄道駅数</a:t>
                      </a:r>
                    </a:p>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a:t>
                      </a: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1k㎡</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あたり）</a:t>
                      </a:r>
                    </a:p>
                  </a:txBody>
                  <a:tcPr marL="53996" marR="53996" marT="46799" marB="46799"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kumimoji="1" lang="ja-JP" altLang="en-US"/>
                    </a:p>
                  </a:txBody>
                  <a:tcPr/>
                </a:tc>
                <a:tc>
                  <a:txBody>
                    <a:bodyPr/>
                    <a:lstStyle/>
                    <a:p>
                      <a:pPr algn="ctr" fontAlgn="ctr"/>
                      <a:r>
                        <a:rPr lang="en-US" altLang="ja-JP" sz="1000" b="0" i="0" u="none" strike="noStrike" dirty="0" smtClean="0">
                          <a:latin typeface="ＭＳ Ｐゴシック" pitchFamily="50" charset="-128"/>
                          <a:ea typeface="ＭＳ Ｐゴシック" pitchFamily="50" charset="-128"/>
                        </a:rPr>
                        <a:t>36</a:t>
                      </a:r>
                      <a:r>
                        <a:rPr lang="ja-JP" altLang="en-US" sz="1000" b="0" i="0" u="none" strike="noStrike" dirty="0" smtClean="0">
                          <a:latin typeface="ＭＳ Ｐゴシック" pitchFamily="50" charset="-128"/>
                          <a:ea typeface="ＭＳ Ｐゴシック" pitchFamily="50" charset="-128"/>
                        </a:rPr>
                        <a:t>駅</a:t>
                      </a:r>
                      <a:endParaRPr lang="en-US" altLang="ja-JP" sz="1000" b="0" i="0" u="none" strike="noStrike" dirty="0" smtClean="0">
                        <a:latin typeface="ＭＳ Ｐゴシック" pitchFamily="50" charset="-128"/>
                        <a:ea typeface="ＭＳ Ｐゴシック" pitchFamily="50" charset="-128"/>
                      </a:endParaRPr>
                    </a:p>
                    <a:p>
                      <a:pPr algn="ctr" fontAlgn="ctr"/>
                      <a:r>
                        <a:rPr lang="ja-JP" altLang="en-US" sz="1000" b="0" i="0" u="none" strike="noStrike" dirty="0" smtClean="0">
                          <a:latin typeface="ＭＳ Ｐゴシック" pitchFamily="50" charset="-128"/>
                          <a:ea typeface="ＭＳ Ｐゴシック" pitchFamily="50" charset="-128"/>
                        </a:rPr>
                        <a:t>（</a:t>
                      </a:r>
                      <a:r>
                        <a:rPr lang="en-US" altLang="ja-JP" sz="1000" b="0" i="0" u="none" strike="noStrike" dirty="0" smtClean="0">
                          <a:latin typeface="ＭＳ Ｐゴシック" pitchFamily="50" charset="-128"/>
                          <a:ea typeface="ＭＳ Ｐゴシック" pitchFamily="50" charset="-128"/>
                        </a:rPr>
                        <a:t>1.9</a:t>
                      </a:r>
                      <a:r>
                        <a:rPr lang="ja-JP" altLang="en-US" sz="1000" b="0" i="0" u="none" strike="noStrike" dirty="0" smtClean="0">
                          <a:latin typeface="ＭＳ Ｐゴシック" pitchFamily="50" charset="-128"/>
                          <a:ea typeface="ＭＳ Ｐゴシック" pitchFamily="50" charset="-128"/>
                        </a:rPr>
                        <a:t>駅）</a:t>
                      </a:r>
                    </a:p>
                  </a:txBody>
                  <a:tcPr marL="53996" marR="53996" marT="46799" marB="46799"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287996">
                <a:tc vMerge="1">
                  <a:txBody>
                    <a:bodyPr/>
                    <a:lstStyle/>
                    <a:p>
                      <a:pPr marL="0" marR="0" lvl="0" indent="0" algn="ctr" defTabSz="914400" rtl="0" eaLnBrk="1" fontAlgn="base" latinLnBrk="0" hangingPunct="1">
                        <a:lnSpc>
                          <a:spcPct val="90000"/>
                        </a:lnSpc>
                        <a:spcBef>
                          <a:spcPct val="0"/>
                        </a:spcBef>
                        <a:spcAft>
                          <a:spcPct val="0"/>
                        </a:spcAft>
                        <a:buClrTx/>
                        <a:buSzTx/>
                        <a:buFontTx/>
                        <a:buNone/>
                        <a:tabLst/>
                      </a:pPr>
                      <a:endParaRPr kumimoji="1" lang="ja-JP" altLang="en-US" sz="9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54000" marR="54000" marT="46800" marB="4680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gridSpan="2">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800" b="0" i="0" u="none" strike="noStrike" cap="none" normalizeH="0" baseline="0" dirty="0" smtClean="0">
                          <a:ln>
                            <a:noFill/>
                          </a:ln>
                          <a:solidFill>
                            <a:schemeClr val="tx1"/>
                          </a:solidFill>
                          <a:effectLst/>
                          <a:latin typeface="ＭＳ Ｐゴシック" pitchFamily="50" charset="-128"/>
                          <a:ea typeface="ＭＳ Ｐゴシック" pitchFamily="50" charset="-128"/>
                        </a:rPr>
                        <a:t>放置自転車台数（原付除く）</a:t>
                      </a:r>
                    </a:p>
                  </a:txBody>
                  <a:tcPr marL="53996" marR="53996" marT="46799" marB="46799"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kumimoji="1" lang="ja-JP" altLang="en-US"/>
                    </a:p>
                  </a:txBody>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en-US" altLang="ja-JP" sz="1000" b="0" i="0" u="none" strike="noStrike" dirty="0" smtClean="0">
                          <a:latin typeface="ＭＳ Ｐゴシック" pitchFamily="50" charset="-128"/>
                          <a:ea typeface="ＭＳ Ｐゴシック" pitchFamily="50" charset="-128"/>
                        </a:rPr>
                        <a:t>599</a:t>
                      </a:r>
                      <a:r>
                        <a:rPr lang="ja-JP" altLang="en-US" sz="1000" b="0" i="0" u="none" strike="noStrike" dirty="0" smtClean="0">
                          <a:latin typeface="ＭＳ Ｐゴシック" pitchFamily="50" charset="-128"/>
                          <a:ea typeface="ＭＳ Ｐゴシック" pitchFamily="50" charset="-128"/>
                        </a:rPr>
                        <a:t>台</a:t>
                      </a:r>
                      <a:endParaRPr lang="en-US" altLang="ja-JP" sz="1000" b="0" i="0" u="none" strike="noStrike" dirty="0" smtClean="0">
                        <a:latin typeface="ＭＳ Ｐゴシック" pitchFamily="50" charset="-128"/>
                        <a:ea typeface="ＭＳ Ｐゴシック" pitchFamily="50" charset="-128"/>
                      </a:endParaRPr>
                    </a:p>
                  </a:txBody>
                  <a:tcPr marL="9524" marR="9524" marT="9525"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230757">
                <a:tc vMerge="1">
                  <a:txBody>
                    <a:bodyPr/>
                    <a:lstStyle/>
                    <a:p>
                      <a:pPr marL="0" marR="0" lvl="0" indent="0" algn="ctr" defTabSz="914400" rtl="0" eaLnBrk="1" fontAlgn="base" latinLnBrk="0" hangingPunct="1">
                        <a:lnSpc>
                          <a:spcPct val="90000"/>
                        </a:lnSpc>
                        <a:spcBef>
                          <a:spcPct val="0"/>
                        </a:spcBef>
                        <a:spcAft>
                          <a:spcPct val="0"/>
                        </a:spcAft>
                        <a:buClrTx/>
                        <a:buSzTx/>
                        <a:buFontTx/>
                        <a:buNone/>
                        <a:tabLst/>
                      </a:pPr>
                      <a:endParaRPr kumimoji="1" lang="ja-JP" altLang="en-US" sz="9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54000" marR="54000" marT="46800" marB="46800" vert="eaVert"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rowSpan="2">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800" b="0" i="0" u="none" strike="noStrike" cap="none" normalizeH="0" baseline="0" dirty="0" smtClean="0">
                          <a:ln>
                            <a:noFill/>
                          </a:ln>
                          <a:solidFill>
                            <a:schemeClr val="tx1"/>
                          </a:solidFill>
                          <a:effectLst/>
                          <a:latin typeface="ＭＳ Ｐゴシック" pitchFamily="50" charset="-128"/>
                          <a:ea typeface="ＭＳ Ｐゴシック" pitchFamily="50" charset="-128"/>
                        </a:rPr>
                        <a:t>通勤・通学者</a:t>
                      </a:r>
                    </a:p>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800" b="0" i="0" u="none" strike="noStrike" cap="none" normalizeH="0" baseline="0" dirty="0" smtClean="0">
                          <a:ln>
                            <a:noFill/>
                          </a:ln>
                          <a:solidFill>
                            <a:schemeClr val="tx1"/>
                          </a:solidFill>
                          <a:effectLst/>
                          <a:latin typeface="ＭＳ Ｐゴシック" pitchFamily="50" charset="-128"/>
                          <a:ea typeface="ＭＳ Ｐゴシック" pitchFamily="50" charset="-128"/>
                        </a:rPr>
                        <a:t>割合</a:t>
                      </a:r>
                      <a:endPar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53996" marR="53996" marT="46799" marB="46799"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域内</a:t>
                      </a:r>
                    </a:p>
                  </a:txBody>
                  <a:tcPr marL="53996" marR="53996" marT="46799" marB="46799" anchor="ctr" horzOverflow="overflow">
                    <a:lnL w="12700" cap="flat" cmpd="sng" algn="ctr">
                      <a:solidFill>
                        <a:schemeClr val="tx1"/>
                      </a:solidFill>
                      <a:prstDash val="solid"/>
                      <a:round/>
                      <a:headEnd type="none" w="med" len="med"/>
                      <a:tailEnd type="none" w="med" len="med"/>
                    </a:lnL>
                  </a:tcPr>
                </a:tc>
                <a:tc>
                  <a:txBody>
                    <a:bodyPr/>
                    <a:lstStyle/>
                    <a:p>
                      <a:pPr algn="ctr" fontAlgn="ctr"/>
                      <a:r>
                        <a:rPr lang="en-US" altLang="ja-JP" sz="1000" b="0" i="0" u="none" strike="noStrike" dirty="0" smtClean="0">
                          <a:solidFill>
                            <a:schemeClr val="tx1"/>
                          </a:solidFill>
                          <a:latin typeface="ＭＳ Ｐゴシック" pitchFamily="50" charset="-128"/>
                          <a:ea typeface="ＭＳ Ｐゴシック" pitchFamily="50" charset="-128"/>
                        </a:rPr>
                        <a:t>40.5%</a:t>
                      </a:r>
                      <a:endParaRPr lang="en-US" altLang="ja-JP" sz="1000" b="0" i="0" u="none" strike="noStrike" dirty="0">
                        <a:solidFill>
                          <a:schemeClr val="tx1"/>
                        </a:solidFill>
                        <a:latin typeface="ＭＳ Ｐゴシック" pitchFamily="50" charset="-128"/>
                        <a:ea typeface="ＭＳ Ｐゴシック" pitchFamily="50" charset="-128"/>
                      </a:endParaRPr>
                    </a:p>
                  </a:txBody>
                  <a:tcPr marL="9524" marR="9524" marT="9525" marB="0" anchor="ctr">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230757">
                <a:tc vMerge="1">
                  <a:txBody>
                    <a:bodyPr/>
                    <a:lstStyle/>
                    <a:p>
                      <a:pPr marL="0" marR="0" lvl="0" indent="0" algn="ctr" defTabSz="914400" rtl="0" eaLnBrk="1" fontAlgn="base" latinLnBrk="0" hangingPunct="1">
                        <a:lnSpc>
                          <a:spcPct val="90000"/>
                        </a:lnSpc>
                        <a:spcBef>
                          <a:spcPct val="0"/>
                        </a:spcBef>
                        <a:spcAft>
                          <a:spcPct val="0"/>
                        </a:spcAft>
                        <a:buClrTx/>
                        <a:buSzTx/>
                        <a:buFontTx/>
                        <a:buNone/>
                        <a:tabLst/>
                      </a:pPr>
                      <a:endParaRPr kumimoji="1" lang="ja-JP" altLang="en-US" sz="9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54000" marR="54000" marT="46800" marB="46800" vert="eaVert"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vMerge="1">
                  <a:txBody>
                    <a:bodyPr/>
                    <a:lstStyle/>
                    <a:p>
                      <a:endParaRPr kumimoji="1" lang="ja-JP" altLang="en-US"/>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域外</a:t>
                      </a:r>
                      <a:endPar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53996" marR="53996" marT="46799" marB="46799" anchor="ctr" horzOverflow="overflow">
                    <a:lnB w="28575" cap="flat" cmpd="sng" algn="ctr">
                      <a:solidFill>
                        <a:schemeClr val="tx1"/>
                      </a:solidFill>
                      <a:prstDash val="solid"/>
                      <a:round/>
                      <a:headEnd type="none" w="med" len="med"/>
                      <a:tailEnd type="none" w="med" len="med"/>
                    </a:lnB>
                  </a:tcPr>
                </a:tc>
                <a:tc>
                  <a:txBody>
                    <a:bodyPr/>
                    <a:lstStyle/>
                    <a:p>
                      <a:pPr algn="ctr" fontAlgn="ctr"/>
                      <a:r>
                        <a:rPr lang="en-US" altLang="ja-JP" sz="1000" b="0" i="0" u="none" strike="noStrike" dirty="0" smtClean="0">
                          <a:solidFill>
                            <a:schemeClr val="tx1"/>
                          </a:solidFill>
                          <a:latin typeface="ＭＳ Ｐゴシック" pitchFamily="50" charset="-128"/>
                          <a:ea typeface="ＭＳ Ｐゴシック" pitchFamily="50" charset="-128"/>
                        </a:rPr>
                        <a:t>59.5%</a:t>
                      </a:r>
                      <a:endParaRPr lang="en-US" altLang="ja-JP" sz="1000" b="0" i="0" u="none" strike="noStrike" dirty="0">
                        <a:solidFill>
                          <a:schemeClr val="tx1"/>
                        </a:solidFill>
                        <a:latin typeface="ＭＳ Ｐゴシック" pitchFamily="50" charset="-128"/>
                        <a:ea typeface="ＭＳ Ｐゴシック" pitchFamily="50" charset="-128"/>
                      </a:endParaRPr>
                    </a:p>
                  </a:txBody>
                  <a:tcPr marL="9524" marR="9524" marT="9525" marB="0" anchor="ctr">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r>
            </a:tbl>
          </a:graphicData>
        </a:graphic>
      </p:graphicFrame>
      <p:sp>
        <p:nvSpPr>
          <p:cNvPr id="44134" name="タイトル 3"/>
          <p:cNvSpPr>
            <a:spLocks/>
          </p:cNvSpPr>
          <p:nvPr/>
        </p:nvSpPr>
        <p:spPr bwMode="gray">
          <a:xfrm>
            <a:off x="611188" y="428625"/>
            <a:ext cx="8281987" cy="720725"/>
          </a:xfrm>
          <a:prstGeom prst="rect">
            <a:avLst/>
          </a:prstGeom>
          <a:noFill/>
          <a:ln w="57150" cmpd="thickThin" algn="ctr">
            <a:solidFill>
              <a:schemeClr val="accent2"/>
            </a:solidFill>
            <a:miter lim="800000"/>
            <a:headEnd/>
            <a:tailEnd/>
          </a:ln>
          <a:extLst>
            <a:ext uri="{909E8E84-426E-40DD-AFC4-6F175D3DCCD1}">
              <a14:hiddenFill xmlns="" xmlns:a14="http://schemas.microsoft.com/office/drawing/2010/main">
                <a:solidFill>
                  <a:srgbClr val="FFFFFF"/>
                </a:solidFill>
              </a14:hiddenFill>
            </a:ext>
          </a:extLst>
        </p:spPr>
        <p:txBody>
          <a:bodyPr lIns="108000" rIns="108000"/>
          <a:lstStyle>
            <a:lvl1pPr marL="85725"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lnSpc>
                <a:spcPts val="1600"/>
              </a:lnSpc>
              <a:buFont typeface="Wingdings" pitchFamily="2" charset="2"/>
              <a:buNone/>
            </a:pPr>
            <a:endParaRPr lang="en-US" altLang="ja-JP" sz="1200">
              <a:solidFill>
                <a:srgbClr val="000000"/>
              </a:solidFill>
              <a:latin typeface="HGP創英角ｺﾞｼｯｸUB" pitchFamily="50" charset="-128"/>
              <a:ea typeface="HGP創英角ｺﾞｼｯｸUB" pitchFamily="50" charset="-128"/>
            </a:endParaRPr>
          </a:p>
        </p:txBody>
      </p:sp>
      <p:sp>
        <p:nvSpPr>
          <p:cNvPr id="44135" name="Rectangle 86"/>
          <p:cNvSpPr>
            <a:spLocks noChangeArrowheads="1"/>
          </p:cNvSpPr>
          <p:nvPr/>
        </p:nvSpPr>
        <p:spPr bwMode="auto">
          <a:xfrm>
            <a:off x="3348038" y="4076700"/>
            <a:ext cx="2159000" cy="157163"/>
          </a:xfrm>
          <a:prstGeom prst="rect">
            <a:avLst/>
          </a:prstGeom>
          <a:solidFill>
            <a:srgbClr val="008000"/>
          </a:solidFill>
          <a:ln>
            <a:noFill/>
          </a:ln>
          <a:extLst>
            <a:ext uri="{91240B29-F687-4F45-9708-019B960494DF}">
              <a14:hiddenLine xmlns="" xmlns:a14="http://schemas.microsoft.com/office/drawing/2010/main" w="9525" algn="ctr">
                <a:solidFill>
                  <a:srgbClr val="000000"/>
                </a:solidFill>
                <a:miter lim="800000"/>
                <a:headEnd/>
                <a:tailEnd/>
              </a14:hiddenLine>
            </a:ext>
          </a:extLst>
        </p:spPr>
        <p:txBody>
          <a:bodyPr wrap="none" anchor="ct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algn="ctr" eaLnBrk="1" hangingPunct="1"/>
            <a:r>
              <a:rPr lang="ja-JP" altLang="en-US" sz="1000" b="1">
                <a:solidFill>
                  <a:schemeClr val="bg1"/>
                </a:solidFill>
              </a:rPr>
              <a:t>非建物用途の内訳</a:t>
            </a:r>
          </a:p>
        </p:txBody>
      </p:sp>
      <p:sp>
        <p:nvSpPr>
          <p:cNvPr id="44136" name="テキスト ボックス 34"/>
          <p:cNvSpPr txBox="1">
            <a:spLocks noChangeArrowheads="1"/>
          </p:cNvSpPr>
          <p:nvPr/>
        </p:nvSpPr>
        <p:spPr bwMode="auto">
          <a:xfrm>
            <a:off x="4572000" y="6562725"/>
            <a:ext cx="1727200" cy="2000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r>
              <a:rPr lang="ja-JP" altLang="en-US" sz="700"/>
              <a:t>（</a:t>
            </a:r>
            <a:r>
              <a:rPr lang="en-US" altLang="ja-JP" sz="700"/>
              <a:t>H25</a:t>
            </a:r>
            <a:r>
              <a:rPr lang="ja-JP" altLang="en-US" sz="700"/>
              <a:t>建物用途別土地利用現況調査）</a:t>
            </a:r>
            <a:endParaRPr lang="en-US" altLang="ja-JP" sz="700"/>
          </a:p>
        </p:txBody>
      </p:sp>
      <p:sp>
        <p:nvSpPr>
          <p:cNvPr id="15" name="テキスト ボックス 14"/>
          <p:cNvSpPr txBox="1"/>
          <p:nvPr/>
        </p:nvSpPr>
        <p:spPr>
          <a:xfrm>
            <a:off x="611188" y="485775"/>
            <a:ext cx="8064500" cy="661988"/>
          </a:xfrm>
          <a:prstGeom prst="rect">
            <a:avLst/>
          </a:prstGeom>
          <a:noFill/>
        </p:spPr>
        <p:txBody>
          <a:bodyPr>
            <a:spAutoFit/>
          </a:bodyPr>
          <a:lstStyle/>
          <a:p>
            <a:pPr marL="85725">
              <a:lnSpc>
                <a:spcPts val="1000"/>
              </a:lnSpc>
              <a:buFont typeface="Wingdings" pitchFamily="2" charset="2"/>
              <a:buNone/>
              <a:defRPr/>
            </a:pPr>
            <a:r>
              <a:rPr lang="en-US" altLang="ja-JP" sz="1200" dirty="0">
                <a:solidFill>
                  <a:srgbClr val="000000"/>
                </a:solidFill>
                <a:latin typeface="+mn-ea"/>
                <a:ea typeface="ＭＳ Ｐゴシック" pitchFamily="50" charset="-128"/>
              </a:rPr>
              <a:t>○</a:t>
            </a:r>
            <a:r>
              <a:rPr lang="ja-JP" altLang="ja-JP" sz="1200" dirty="0">
                <a:latin typeface="+mn-ea"/>
                <a:ea typeface="ＭＳ Ｐゴシック" pitchFamily="50" charset="-128"/>
              </a:rPr>
              <a:t>建物用途の割合は</a:t>
            </a:r>
            <a:r>
              <a:rPr lang="ja-JP" altLang="en-US" sz="1200" dirty="0">
                <a:latin typeface="+mn-ea"/>
                <a:ea typeface="ＭＳ Ｐゴシック" pitchFamily="50" charset="-128"/>
              </a:rPr>
              <a:t>住宅</a:t>
            </a:r>
            <a:r>
              <a:rPr lang="ja-JP" altLang="ja-JP" sz="1200" dirty="0">
                <a:latin typeface="+mn-ea"/>
                <a:ea typeface="ＭＳ Ｐゴシック" pitchFamily="50" charset="-128"/>
              </a:rPr>
              <a:t>が</a:t>
            </a:r>
            <a:r>
              <a:rPr lang="en-US" altLang="ja-JP" sz="1200" dirty="0">
                <a:latin typeface="+mn-ea"/>
                <a:ea typeface="ＭＳ Ｐゴシック" pitchFamily="50" charset="-128"/>
              </a:rPr>
              <a:t>50.1</a:t>
            </a:r>
            <a:r>
              <a:rPr lang="ja-JP" altLang="ja-JP" sz="1200" dirty="0">
                <a:latin typeface="+mn-ea"/>
                <a:ea typeface="ＭＳ Ｐゴシック" pitchFamily="50" charset="-128"/>
              </a:rPr>
              <a:t>％と</a:t>
            </a:r>
            <a:r>
              <a:rPr lang="ja-JP" altLang="en-US" sz="1200" dirty="0">
                <a:latin typeface="+mn-ea"/>
                <a:ea typeface="ＭＳ Ｐゴシック" pitchFamily="50" charset="-128"/>
              </a:rPr>
              <a:t>半数を占めている</a:t>
            </a:r>
          </a:p>
          <a:p>
            <a:pPr marL="85725">
              <a:lnSpc>
                <a:spcPts val="1000"/>
              </a:lnSpc>
              <a:spcBef>
                <a:spcPct val="50000"/>
              </a:spcBef>
              <a:defRPr/>
            </a:pPr>
            <a:r>
              <a:rPr lang="ja-JP" altLang="ja-JP" sz="1200" dirty="0">
                <a:latin typeface="+mn-ea"/>
                <a:ea typeface="ＭＳ Ｐゴシック" pitchFamily="50" charset="-128"/>
              </a:rPr>
              <a:t>○区域内には鉄道駅が</a:t>
            </a:r>
            <a:r>
              <a:rPr lang="en-US" altLang="ja-JP" sz="1200" dirty="0">
                <a:latin typeface="+mn-ea"/>
                <a:ea typeface="ＭＳ Ｐゴシック" pitchFamily="50" charset="-128"/>
              </a:rPr>
              <a:t>36</a:t>
            </a:r>
            <a:r>
              <a:rPr lang="ja-JP" altLang="ja-JP" sz="1200" dirty="0">
                <a:latin typeface="+mn-ea"/>
                <a:ea typeface="ＭＳ Ｐゴシック" pitchFamily="50" charset="-128"/>
              </a:rPr>
              <a:t>駅設置されており、１ｋ㎡あたりの鉄道駅数は</a:t>
            </a:r>
            <a:r>
              <a:rPr lang="en-US" altLang="ja-JP" sz="1200" dirty="0">
                <a:latin typeface="+mn-ea"/>
                <a:ea typeface="ＭＳ Ｐゴシック" pitchFamily="50" charset="-128"/>
              </a:rPr>
              <a:t>1.9</a:t>
            </a:r>
            <a:r>
              <a:rPr lang="ja-JP" altLang="ja-JP" sz="1200" dirty="0">
                <a:latin typeface="+mn-ea"/>
                <a:ea typeface="ＭＳ Ｐゴシック" pitchFamily="50" charset="-128"/>
              </a:rPr>
              <a:t>駅ある</a:t>
            </a:r>
            <a:endParaRPr lang="en-US" altLang="ja-JP" sz="1200" dirty="0">
              <a:latin typeface="+mn-ea"/>
              <a:ea typeface="ＭＳ Ｐゴシック" pitchFamily="50" charset="-128"/>
            </a:endParaRPr>
          </a:p>
          <a:p>
            <a:pPr marL="85725">
              <a:lnSpc>
                <a:spcPts val="1000"/>
              </a:lnSpc>
              <a:spcBef>
                <a:spcPct val="50000"/>
              </a:spcBef>
              <a:defRPr/>
            </a:pPr>
            <a:r>
              <a:rPr lang="ja-JP" altLang="ja-JP" sz="1200" dirty="0">
                <a:latin typeface="+mn-ea"/>
                <a:ea typeface="ＭＳ Ｐゴシック" pitchFamily="50" charset="-128"/>
              </a:rPr>
              <a:t>○病院・診療所数は</a:t>
            </a:r>
            <a:r>
              <a:rPr lang="en-US" altLang="ja-JP" sz="1200" dirty="0">
                <a:latin typeface="+mn-ea"/>
                <a:ea typeface="ＭＳ Ｐゴシック" pitchFamily="50" charset="-128"/>
              </a:rPr>
              <a:t>782</a:t>
            </a:r>
            <a:r>
              <a:rPr lang="ja-JP" altLang="ja-JP" sz="1200" dirty="0">
                <a:latin typeface="+mn-ea"/>
                <a:ea typeface="ＭＳ Ｐゴシック" pitchFamily="50" charset="-128"/>
              </a:rPr>
              <a:t>カ所で、千人あたりの病院・診療所数は</a:t>
            </a:r>
            <a:r>
              <a:rPr lang="en-US" altLang="ja-JP" sz="1200" dirty="0">
                <a:latin typeface="+mn-ea"/>
                <a:ea typeface="ＭＳ Ｐゴシック" pitchFamily="50" charset="-128"/>
              </a:rPr>
              <a:t>2.5</a:t>
            </a:r>
            <a:r>
              <a:rPr lang="ja-JP" altLang="ja-JP" sz="1200" dirty="0">
                <a:latin typeface="+mn-ea"/>
                <a:ea typeface="ＭＳ Ｐゴシック" pitchFamily="50" charset="-128"/>
              </a:rPr>
              <a:t>カ所である</a:t>
            </a:r>
          </a:p>
        </p:txBody>
      </p:sp>
      <p:graphicFrame>
        <p:nvGraphicFramePr>
          <p:cNvPr id="18" name="Group 22"/>
          <p:cNvGraphicFramePr>
            <a:graphicFrameLocks noGrp="1"/>
          </p:cNvGraphicFramePr>
          <p:nvPr/>
        </p:nvGraphicFramePr>
        <p:xfrm>
          <a:off x="831850" y="4095750"/>
          <a:ext cx="2012950" cy="2160588"/>
        </p:xfrm>
        <a:graphic>
          <a:graphicData uri="http://schemas.openxmlformats.org/drawingml/2006/table">
            <a:tbl>
              <a:tblPr/>
              <a:tblGrid>
                <a:gridCol w="249636"/>
                <a:gridCol w="935636"/>
                <a:gridCol w="827678"/>
              </a:tblGrid>
              <a:tr h="360098">
                <a:tc gridSpan="2">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非建物用途</a:t>
                      </a:r>
                    </a:p>
                  </a:txBody>
                  <a:tcPr marL="53979" marR="53979" marT="46813" marB="46813"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66"/>
                    </a:solidFill>
                  </a:tcPr>
                </a:tc>
                <a:tc hMerge="1">
                  <a:txBody>
                    <a:bodyPr/>
                    <a:lstStyle/>
                    <a:p>
                      <a:endParaRPr kumimoji="1" lang="ja-JP" altLang="en-US"/>
                    </a:p>
                  </a:txBody>
                  <a:tcPr/>
                </a:tc>
                <a:tc>
                  <a:txBody>
                    <a:bodyPr/>
                    <a:lstStyle/>
                    <a:p>
                      <a:pPr algn="ctr" fontAlgn="ctr"/>
                      <a:r>
                        <a:rPr lang="en-US" altLang="ja-JP" sz="1000" b="0" i="0" u="none" strike="noStrike" dirty="0" smtClean="0">
                          <a:latin typeface="ＭＳ Ｐゴシック" pitchFamily="50" charset="-128"/>
                          <a:ea typeface="ＭＳ Ｐゴシック" pitchFamily="50" charset="-128"/>
                        </a:rPr>
                        <a:t>32.4%</a:t>
                      </a:r>
                      <a:endParaRPr lang="en-US" altLang="ja-JP" sz="1000" b="0" i="0" u="none" strike="noStrike" dirty="0">
                        <a:latin typeface="ＭＳ Ｐゴシック" pitchFamily="50" charset="-128"/>
                        <a:ea typeface="ＭＳ Ｐゴシック" pitchFamily="50" charset="-128"/>
                      </a:endParaRPr>
                    </a:p>
                  </a:txBody>
                  <a:tcPr marL="9521" marR="9521" marT="9528"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66"/>
                    </a:solidFill>
                  </a:tcPr>
                </a:tc>
              </a:tr>
              <a:tr h="360098">
                <a:tc rowSpan="5">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内訳</a:t>
                      </a:r>
                    </a:p>
                  </a:txBody>
                  <a:tcPr marL="53979" marR="53979" marT="46813" marB="46813" vert="eaVert"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道路</a:t>
                      </a:r>
                    </a:p>
                  </a:txBody>
                  <a:tcPr marL="53979" marR="53979" marT="46813" marB="4681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c>
                  <a:txBody>
                    <a:bodyPr/>
                    <a:lstStyle/>
                    <a:p>
                      <a:pPr algn="ctr" fontAlgn="ctr"/>
                      <a:r>
                        <a:rPr lang="en-US" altLang="ja-JP" sz="1000" b="0" i="0" u="none" strike="noStrike" dirty="0" smtClean="0">
                          <a:latin typeface="ＭＳ Ｐゴシック"/>
                        </a:rPr>
                        <a:t>65.4%</a:t>
                      </a:r>
                      <a:endParaRPr lang="en-US" altLang="ja-JP" sz="1000" b="0" i="0" u="none" strike="noStrike" dirty="0">
                        <a:latin typeface="ＭＳ Ｐゴシック"/>
                      </a:endParaRPr>
                    </a:p>
                  </a:txBody>
                  <a:tcPr marL="0" marR="0" marT="0"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r>
              <a:tr h="360098">
                <a:tc vMerge="1">
                  <a:txBody>
                    <a:bodyPr/>
                    <a:lstStyle/>
                    <a:p>
                      <a:endParaRPr kumimoji="1" lang="ja-JP" altLang="en-US"/>
                    </a:p>
                  </a:txBody>
                  <a:tcPr/>
                </a:tc>
                <a:tc>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水面</a:t>
                      </a:r>
                    </a:p>
                  </a:txBody>
                  <a:tcPr marL="53979" marR="53979" marT="46813" marB="4681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c>
                  <a:txBody>
                    <a:bodyPr/>
                    <a:lstStyle/>
                    <a:p>
                      <a:pPr algn="ctr" fontAlgn="ctr"/>
                      <a:r>
                        <a:rPr lang="en-US" altLang="ja-JP" sz="1000" b="0" i="0" u="none" strike="noStrike" dirty="0" smtClean="0">
                          <a:latin typeface="ＭＳ Ｐゴシック"/>
                        </a:rPr>
                        <a:t>2.8%</a:t>
                      </a:r>
                      <a:endParaRPr lang="en-US" altLang="ja-JP" sz="1000" b="0" i="0" u="none" strike="noStrike" dirty="0">
                        <a:latin typeface="ＭＳ Ｐゴシック"/>
                      </a:endParaRPr>
                    </a:p>
                  </a:txBody>
                  <a:tcPr marL="0" marR="0" marT="0"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r>
              <a:tr h="360098">
                <a:tc vMerge="1">
                  <a:txBody>
                    <a:bodyPr/>
                    <a:lstStyle/>
                    <a:p>
                      <a:endParaRPr kumimoji="1" lang="ja-JP" altLang="en-US"/>
                    </a:p>
                  </a:txBody>
                  <a:tcPr/>
                </a:tc>
                <a:tc>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公園緑地</a:t>
                      </a:r>
                    </a:p>
                  </a:txBody>
                  <a:tcPr marL="53979" marR="53979" marT="46813" marB="4681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c>
                  <a:txBody>
                    <a:bodyPr/>
                    <a:lstStyle/>
                    <a:p>
                      <a:pPr algn="ctr" fontAlgn="ctr"/>
                      <a:r>
                        <a:rPr lang="en-US" altLang="ja-JP" sz="1000" b="0" i="0" u="none" strike="noStrike" dirty="0" smtClean="0">
                          <a:latin typeface="ＭＳ Ｐゴシック"/>
                        </a:rPr>
                        <a:t>10.9%</a:t>
                      </a:r>
                      <a:endParaRPr lang="en-US" altLang="ja-JP" sz="1000" b="0" i="0" u="none" strike="noStrike" dirty="0">
                        <a:latin typeface="ＭＳ Ｐゴシック"/>
                      </a:endParaRPr>
                    </a:p>
                  </a:txBody>
                  <a:tcPr marL="0" marR="0" marT="0"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r>
              <a:tr h="360098">
                <a:tc vMerge="1">
                  <a:txBody>
                    <a:bodyPr/>
                    <a:lstStyle/>
                    <a:p>
                      <a:endParaRPr kumimoji="1" lang="ja-JP" altLang="en-US"/>
                    </a:p>
                  </a:txBody>
                  <a:tcPr/>
                </a:tc>
                <a:tc>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農地</a:t>
                      </a:r>
                    </a:p>
                  </a:txBody>
                  <a:tcPr marL="53979" marR="53979" marT="46813" marB="4681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3175" cap="flat" cmpd="sng" algn="ctr">
                      <a:solidFill>
                        <a:schemeClr val="tx1"/>
                      </a:solidFill>
                      <a:prstDash val="dash"/>
                      <a:round/>
                      <a:headEnd type="none" w="med" len="med"/>
                      <a:tailEnd type="none" w="med" len="med"/>
                    </a:lnB>
                    <a:lnTlToBr>
                      <a:noFill/>
                    </a:lnTlToBr>
                    <a:lnBlToTr>
                      <a:noFill/>
                    </a:lnBlToTr>
                    <a:noFill/>
                  </a:tcPr>
                </a:tc>
                <a:tc>
                  <a:txBody>
                    <a:bodyPr/>
                    <a:lstStyle/>
                    <a:p>
                      <a:pPr algn="ctr" fontAlgn="ctr"/>
                      <a:r>
                        <a:rPr lang="en-US" altLang="ja-JP" sz="1000" b="0" i="0" u="none" strike="noStrike" dirty="0" smtClean="0">
                          <a:latin typeface="ＭＳ Ｐゴシック"/>
                        </a:rPr>
                        <a:t>0.9%</a:t>
                      </a:r>
                      <a:endParaRPr lang="en-US" altLang="ja-JP" sz="1000" b="0" i="0" u="none" strike="noStrike" dirty="0">
                        <a:latin typeface="ＭＳ Ｐゴシック"/>
                      </a:endParaRPr>
                    </a:p>
                  </a:txBody>
                  <a:tcPr marL="0" marR="0" marT="0"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3175" cap="flat" cmpd="sng" algn="ctr">
                      <a:solidFill>
                        <a:schemeClr val="tx1"/>
                      </a:solidFill>
                      <a:prstDash val="dash"/>
                      <a:round/>
                      <a:headEnd type="none" w="med" len="med"/>
                      <a:tailEnd type="none" w="med" len="med"/>
                    </a:lnB>
                    <a:lnTlToBr>
                      <a:noFill/>
                    </a:lnTlToBr>
                    <a:lnBlToTr>
                      <a:noFill/>
                    </a:lnBlToTr>
                    <a:noFill/>
                  </a:tcPr>
                </a:tc>
              </a:tr>
              <a:tr h="360098">
                <a:tc vMerge="1">
                  <a:txBody>
                    <a:bodyPr/>
                    <a:lstStyle/>
                    <a:p>
                      <a:pPr marL="0" marR="0" lvl="0" indent="0" algn="ctr" defTabSz="914400" rtl="0" eaLnBrk="1" fontAlgn="base" latinLnBrk="0" hangingPunct="1">
                        <a:lnSpc>
                          <a:spcPct val="90000"/>
                        </a:lnSpc>
                        <a:spcBef>
                          <a:spcPct val="0"/>
                        </a:spcBef>
                        <a:spcAft>
                          <a:spcPct val="0"/>
                        </a:spcAft>
                        <a:buClrTx/>
                        <a:buSzTx/>
                        <a:buFontTx/>
                        <a:buNone/>
                        <a:tabLst/>
                      </a:pPr>
                      <a:endPar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54000" marR="54000" marT="46800" marB="46800" vert="eaVert"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その他</a:t>
                      </a:r>
                    </a:p>
                  </a:txBody>
                  <a:tcPr marL="53979" marR="53979" marT="46813" marB="4681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175" cap="flat" cmpd="sng" algn="ctr">
                      <a:solidFill>
                        <a:schemeClr val="tx1"/>
                      </a:solidFill>
                      <a:prstDash val="dash"/>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algn="ctr" fontAlgn="ctr"/>
                      <a:r>
                        <a:rPr lang="en-US" altLang="ja-JP" sz="1000" b="0" i="0" u="none" strike="noStrike" dirty="0" smtClean="0">
                          <a:latin typeface="ＭＳ Ｐゴシック"/>
                        </a:rPr>
                        <a:t>20.0%</a:t>
                      </a:r>
                      <a:endParaRPr lang="en-US" altLang="ja-JP" sz="1000" b="0" i="0" u="none" strike="noStrike" dirty="0">
                        <a:latin typeface="ＭＳ Ｐゴシック"/>
                      </a:endParaRPr>
                    </a:p>
                  </a:txBody>
                  <a:tcPr marL="0" marR="0" marT="0"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3175" cap="flat" cmpd="sng" algn="ctr">
                      <a:solidFill>
                        <a:schemeClr val="tx1"/>
                      </a:solidFill>
                      <a:prstDash val="dash"/>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r>
            </a:tbl>
          </a:graphicData>
        </a:graphic>
      </p:graphicFrame>
      <p:graphicFrame>
        <p:nvGraphicFramePr>
          <p:cNvPr id="16" name="グラフ 15"/>
          <p:cNvGraphicFramePr>
            <a:graphicFrameLocks/>
          </p:cNvGraphicFramePr>
          <p:nvPr/>
        </p:nvGraphicFramePr>
        <p:xfrm>
          <a:off x="2915816" y="1476375"/>
          <a:ext cx="3024000" cy="2494800"/>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19" name="グラフ 18"/>
          <p:cNvGraphicFramePr>
            <a:graphicFrameLocks/>
          </p:cNvGraphicFramePr>
          <p:nvPr/>
        </p:nvGraphicFramePr>
        <p:xfrm>
          <a:off x="2915816" y="4221088"/>
          <a:ext cx="3024000" cy="2494800"/>
        </p:xfrm>
        <a:graphic>
          <a:graphicData uri="http://schemas.openxmlformats.org/drawingml/2006/chart">
            <c:chart xmlns:c="http://schemas.openxmlformats.org/drawingml/2006/chart" xmlns:r="http://schemas.openxmlformats.org/officeDocument/2006/relationships" r:id="rId3"/>
          </a:graphicData>
        </a:graphic>
      </p:graphicFrame>
      <p:sp>
        <p:nvSpPr>
          <p:cNvPr id="17" name="正方形/長方形 27"/>
          <p:cNvSpPr>
            <a:spLocks noChangeArrowheads="1"/>
          </p:cNvSpPr>
          <p:nvPr/>
        </p:nvSpPr>
        <p:spPr bwMode="auto">
          <a:xfrm>
            <a:off x="8112125" y="24526"/>
            <a:ext cx="1031875" cy="261937"/>
          </a:xfrm>
          <a:prstGeom prst="rect">
            <a:avLst/>
          </a:prstGeom>
          <a:noFill/>
          <a:ln w="9525">
            <a:noFill/>
            <a:miter lim="800000"/>
            <a:headEnd/>
            <a:tailEnd/>
          </a:ln>
        </p:spPr>
        <p:txBody>
          <a:bodyPr>
            <a:spAutoFit/>
          </a:bodyPr>
          <a:lstStyle/>
          <a:p>
            <a:pPr algn="r"/>
            <a:r>
              <a:rPr lang="ja-JP" altLang="en-US" sz="1100" b="1" dirty="0" smtClean="0">
                <a:solidFill>
                  <a:srgbClr val="000000"/>
                </a:solidFill>
                <a:latin typeface="ＭＳ Ｐゴシック" charset="-128"/>
                <a:ea typeface="Meiryo UI" pitchFamily="50" charset="-128"/>
                <a:cs typeface="Meiryo UI" pitchFamily="50" charset="-128"/>
              </a:rPr>
              <a:t>すがた</a:t>
            </a:r>
            <a:r>
              <a:rPr lang="en-US" altLang="ja-JP" sz="1100" b="1" dirty="0" smtClean="0">
                <a:solidFill>
                  <a:srgbClr val="000000"/>
                </a:solidFill>
                <a:latin typeface="ＭＳ Ｐゴシック" charset="-128"/>
                <a:ea typeface="Meiryo UI" pitchFamily="50" charset="-128"/>
                <a:cs typeface="Meiryo UI" pitchFamily="50" charset="-128"/>
              </a:rPr>
              <a:t>-</a:t>
            </a:r>
            <a:r>
              <a:rPr lang="ja-JP" altLang="en-US" sz="1100" b="1" dirty="0" smtClean="0">
                <a:solidFill>
                  <a:srgbClr val="000000"/>
                </a:solidFill>
                <a:latin typeface="ＭＳ Ｐゴシック" charset="-128"/>
                <a:ea typeface="Meiryo UI" pitchFamily="50" charset="-128"/>
                <a:cs typeface="Meiryo UI" pitchFamily="50" charset="-128"/>
              </a:rPr>
              <a:t>４０</a:t>
            </a:r>
            <a:endParaRPr lang="ja-JP" altLang="en-US" sz="1200" b="1" dirty="0">
              <a:solidFill>
                <a:srgbClr val="000000"/>
              </a:solidFill>
              <a:latin typeface="ＭＳ Ｐゴシック" charset="-128"/>
              <a:ea typeface="Meiryo UI" pitchFamily="50" charset="-128"/>
              <a:cs typeface="Meiryo UI" pitchFamily="50" charset="-128"/>
            </a:endParaRPr>
          </a:p>
        </p:txBody>
      </p:sp>
    </p:spTree>
  </p:cSld>
  <p:clrMapOvr>
    <a:masterClrMapping/>
  </p:clrMapOvr>
  <p:timing>
    <p:tnLst>
      <p:par>
        <p:cTn id="1" dur="indefinite" restart="never" nodeType="tmRoot"/>
      </p:par>
    </p:tnLst>
  </p:timing>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058" name="正方形/長方形 25"/>
          <p:cNvSpPr>
            <a:spLocks noChangeArrowheads="1"/>
          </p:cNvSpPr>
          <p:nvPr/>
        </p:nvSpPr>
        <p:spPr bwMode="gray">
          <a:xfrm>
            <a:off x="0" y="2924175"/>
            <a:ext cx="9144000" cy="1009650"/>
          </a:xfrm>
          <a:prstGeom prst="rect">
            <a:avLst/>
          </a:prstGeom>
          <a:solidFill>
            <a:srgbClr val="E6B9B8"/>
          </a:solidFill>
          <a:ln w="22225" algn="ctr">
            <a:solidFill>
              <a:srgbClr val="E6B9B8"/>
            </a:solidFill>
            <a:miter lim="800000"/>
            <a:headEnd/>
            <a:tailEnd/>
          </a:ln>
        </p:spPr>
        <p:txBody>
          <a:bodyPr anchor="ct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algn="ctr" eaLnBrk="1" hangingPunct="1">
              <a:spcBef>
                <a:spcPct val="50000"/>
              </a:spcBef>
              <a:buFont typeface="Wingdings" pitchFamily="2" charset="2"/>
              <a:buNone/>
            </a:pPr>
            <a:r>
              <a:rPr lang="ja-JP" altLang="en-US" sz="2400" b="1">
                <a:latin typeface="ＭＳ Ｐゴシック" charset="-128"/>
              </a:rPr>
              <a:t>第七区</a:t>
            </a:r>
          </a:p>
          <a:p>
            <a:pPr algn="ctr" eaLnBrk="1" hangingPunct="1">
              <a:spcBef>
                <a:spcPct val="50000"/>
              </a:spcBef>
              <a:buFont typeface="Wingdings" pitchFamily="2" charset="2"/>
              <a:buNone/>
            </a:pPr>
            <a:r>
              <a:rPr lang="ja-JP" altLang="en-US" sz="2400" b="1">
                <a:latin typeface="ＭＳ Ｐゴシック" charset="-128"/>
              </a:rPr>
              <a:t>（住之江区・住吉区・西成区）</a:t>
            </a:r>
            <a:endParaRPr lang="ja-JP" altLang="en-US" sz="2400" b="1">
              <a:latin typeface="HGS創英角ｺﾞｼｯｸUB" pitchFamily="50" charset="-128"/>
            </a:endParaRPr>
          </a:p>
        </p:txBody>
      </p:sp>
      <p:sp>
        <p:nvSpPr>
          <p:cNvPr id="4" name="正方形/長方形 27"/>
          <p:cNvSpPr>
            <a:spLocks noChangeArrowheads="1"/>
          </p:cNvSpPr>
          <p:nvPr/>
        </p:nvSpPr>
        <p:spPr bwMode="auto">
          <a:xfrm>
            <a:off x="8112125" y="6637006"/>
            <a:ext cx="1031875" cy="261937"/>
          </a:xfrm>
          <a:prstGeom prst="rect">
            <a:avLst/>
          </a:prstGeom>
          <a:noFill/>
          <a:ln w="9525">
            <a:noFill/>
            <a:miter lim="800000"/>
            <a:headEnd/>
            <a:tailEnd/>
          </a:ln>
        </p:spPr>
        <p:txBody>
          <a:bodyPr>
            <a:spAutoFit/>
          </a:bodyPr>
          <a:lstStyle/>
          <a:p>
            <a:pPr algn="r"/>
            <a:r>
              <a:rPr lang="ja-JP" altLang="en-US" sz="1100" b="1" dirty="0" smtClean="0">
                <a:solidFill>
                  <a:srgbClr val="000000"/>
                </a:solidFill>
                <a:latin typeface="ＭＳ Ｐゴシック" charset="-128"/>
                <a:ea typeface="Meiryo UI" pitchFamily="50" charset="-128"/>
                <a:cs typeface="Meiryo UI" pitchFamily="50" charset="-128"/>
              </a:rPr>
              <a:t>すがた</a:t>
            </a:r>
            <a:r>
              <a:rPr lang="en-US" altLang="ja-JP" sz="1100" b="1" dirty="0" smtClean="0">
                <a:solidFill>
                  <a:srgbClr val="000000"/>
                </a:solidFill>
                <a:latin typeface="ＭＳ Ｐゴシック" charset="-128"/>
                <a:ea typeface="Meiryo UI" pitchFamily="50" charset="-128"/>
                <a:cs typeface="Meiryo UI" pitchFamily="50" charset="-128"/>
              </a:rPr>
              <a:t>-</a:t>
            </a:r>
            <a:r>
              <a:rPr lang="ja-JP" altLang="en-US" sz="1100" b="1" dirty="0" smtClean="0">
                <a:solidFill>
                  <a:srgbClr val="000000"/>
                </a:solidFill>
                <a:latin typeface="ＭＳ Ｐゴシック" charset="-128"/>
                <a:ea typeface="Meiryo UI" pitchFamily="50" charset="-128"/>
                <a:cs typeface="Meiryo UI" pitchFamily="50" charset="-128"/>
              </a:rPr>
              <a:t>４１</a:t>
            </a:r>
            <a:endParaRPr lang="ja-JP" altLang="en-US" sz="1200" b="1" dirty="0">
              <a:solidFill>
                <a:srgbClr val="000000"/>
              </a:solidFill>
              <a:latin typeface="ＭＳ Ｐゴシック" charset="-128"/>
              <a:ea typeface="Meiryo UI" pitchFamily="50" charset="-128"/>
              <a:cs typeface="Meiryo UI" pitchFamily="50" charset="-128"/>
            </a:endParaRPr>
          </a:p>
        </p:txBody>
      </p:sp>
    </p:spTree>
  </p:cSld>
  <p:clrMapOvr>
    <a:masterClrMapping/>
  </p:clrMapOvr>
  <p:timing>
    <p:tnLst>
      <p:par>
        <p:cTn id="1" dur="indefinite" restart="never" nodeType="tmRoot"/>
      </p:par>
    </p:tnLst>
  </p:timing>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082" name="正方形/長方形 25"/>
          <p:cNvSpPr>
            <a:spLocks noChangeArrowheads="1"/>
          </p:cNvSpPr>
          <p:nvPr/>
        </p:nvSpPr>
        <p:spPr bwMode="gray">
          <a:xfrm>
            <a:off x="0" y="0"/>
            <a:ext cx="9144000" cy="360000"/>
          </a:xfrm>
          <a:prstGeom prst="rect">
            <a:avLst/>
          </a:prstGeom>
          <a:solidFill>
            <a:srgbClr val="E6B9B8"/>
          </a:solidFill>
          <a:ln w="22225" algn="ctr">
            <a:solidFill>
              <a:srgbClr val="E6B9B8"/>
            </a:solidFill>
            <a:miter lim="800000"/>
            <a:headEnd/>
            <a:tailEnd/>
          </a:ln>
        </p:spPr>
        <p:txBody>
          <a:bodyPr anchor="ct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spcBef>
                <a:spcPct val="50000"/>
              </a:spcBef>
              <a:buFont typeface="Wingdings" pitchFamily="2" charset="2"/>
              <a:buNone/>
            </a:pPr>
            <a:r>
              <a:rPr lang="ja-JP" altLang="en-US" sz="2000" b="1" dirty="0">
                <a:latin typeface="HGS創英角ｺﾞｼｯｸUB" pitchFamily="50" charset="-128"/>
              </a:rPr>
              <a:t>　</a:t>
            </a:r>
            <a:r>
              <a:rPr lang="ja-JP" altLang="en-US" sz="2000" b="1" dirty="0">
                <a:latin typeface="Meiryo UI" panose="020B0604030504040204" pitchFamily="50" charset="-128"/>
                <a:ea typeface="Meiryo UI" panose="020B0604030504040204" pitchFamily="50" charset="-128"/>
                <a:cs typeface="Meiryo UI" panose="020B0604030504040204" pitchFamily="50" charset="-128"/>
              </a:rPr>
              <a:t>第七区（住之江区・住吉区・西成区）</a:t>
            </a:r>
          </a:p>
        </p:txBody>
      </p:sp>
      <p:sp>
        <p:nvSpPr>
          <p:cNvPr id="46084" name="タイトル 3"/>
          <p:cNvSpPr txBox="1">
            <a:spLocks/>
          </p:cNvSpPr>
          <p:nvPr/>
        </p:nvSpPr>
        <p:spPr bwMode="auto">
          <a:xfrm>
            <a:off x="4019550" y="549275"/>
            <a:ext cx="5040313" cy="6192838"/>
          </a:xfrm>
          <a:prstGeom prst="rect">
            <a:avLst/>
          </a:prstGeom>
          <a:noFill/>
          <a:ln w="22225" algn="ctr">
            <a:solidFill>
              <a:schemeClr val="accent2"/>
            </a:solidFill>
            <a:miter lim="800000"/>
            <a:headEnd/>
            <a:tailEnd/>
          </a:ln>
          <a:extLst>
            <a:ext uri="{909E8E84-426E-40DD-AFC4-6F175D3DCCD1}">
              <a14:hiddenFill xmlns="" xmlns:a14="http://schemas.microsoft.com/office/drawing/2010/main">
                <a:solidFill>
                  <a:srgbClr val="FFFFFF"/>
                </a:solidFill>
              </a14:hiddenFill>
            </a:ext>
          </a:extLst>
        </p:spPr>
        <p:txBody>
          <a:bodyPr/>
          <a:lstStyle>
            <a:lvl1pPr marL="171450" indent="-171450"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buFont typeface="Wingdings" pitchFamily="2" charset="2"/>
              <a:buChar char="u"/>
            </a:pPr>
            <a:endParaRPr lang="en-US" altLang="ja-JP" sz="900">
              <a:solidFill>
                <a:srgbClr val="000000"/>
              </a:solidFill>
              <a:latin typeface="Meiryo UI" pitchFamily="50" charset="-128"/>
              <a:ea typeface="Meiryo UI" pitchFamily="50" charset="-128"/>
              <a:cs typeface="Meiryo UI" pitchFamily="50" charset="-128"/>
            </a:endParaRPr>
          </a:p>
        </p:txBody>
      </p:sp>
      <p:sp>
        <p:nvSpPr>
          <p:cNvPr id="46085" name="タイトル 3"/>
          <p:cNvSpPr>
            <a:spLocks/>
          </p:cNvSpPr>
          <p:nvPr/>
        </p:nvSpPr>
        <p:spPr bwMode="auto">
          <a:xfrm>
            <a:off x="114299" y="549275"/>
            <a:ext cx="3776663" cy="6192838"/>
          </a:xfrm>
          <a:prstGeom prst="rect">
            <a:avLst/>
          </a:prstGeom>
          <a:noFill/>
          <a:ln w="22225" algn="ctr">
            <a:solidFill>
              <a:schemeClr val="accent2"/>
            </a:solidFill>
            <a:miter lim="800000"/>
            <a:headEnd/>
            <a:tailEnd/>
          </a:ln>
          <a:extLst>
            <a:ext uri="{909E8E84-426E-40DD-AFC4-6F175D3DCCD1}">
              <a14:hiddenFill xmlns="" xmlns:a14="http://schemas.microsoft.com/office/drawing/2010/main">
                <a:solidFill>
                  <a:srgbClr val="FFFFFF"/>
                </a:solidFill>
              </a14:hiddenFill>
            </a:ext>
          </a:extLst>
        </p:spPr>
        <p:txBody>
          <a:bodyPr lIns="72000" rIns="36000"/>
          <a:lstStyle>
            <a:lvl1pPr marL="85725" indent="-85725"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lnSpc>
                <a:spcPct val="40000"/>
              </a:lnSpc>
              <a:buFont typeface="Wingdings" pitchFamily="2" charset="2"/>
              <a:buNone/>
            </a:pPr>
            <a:r>
              <a:rPr lang="ja-JP" altLang="en-US" sz="1000">
                <a:solidFill>
                  <a:srgbClr val="000000"/>
                </a:solidFill>
                <a:latin typeface="HGP創英角ｺﾞｼｯｸUB" pitchFamily="50" charset="-128"/>
                <a:ea typeface="HGP創英角ｺﾞｼｯｸUB" pitchFamily="50" charset="-128"/>
              </a:rPr>
              <a:t>　　　　　　　　　　　　　　　　　　　　　　　</a:t>
            </a:r>
            <a:endParaRPr lang="ja-JP" altLang="en-US" sz="800">
              <a:solidFill>
                <a:srgbClr val="000000"/>
              </a:solidFill>
              <a:latin typeface="HGP創英角ｺﾞｼｯｸUB" pitchFamily="50" charset="-128"/>
              <a:ea typeface="HGP創英角ｺﾞｼｯｸUB" pitchFamily="50" charset="-128"/>
            </a:endParaRPr>
          </a:p>
        </p:txBody>
      </p:sp>
      <p:sp>
        <p:nvSpPr>
          <p:cNvPr id="3" name="テキスト ボックス 24"/>
          <p:cNvSpPr txBox="1"/>
          <p:nvPr/>
        </p:nvSpPr>
        <p:spPr bwMode="gray">
          <a:xfrm>
            <a:off x="162322" y="631825"/>
            <a:ext cx="1223962" cy="215900"/>
          </a:xfrm>
          <a:prstGeom prst="rect">
            <a:avLst/>
          </a:prstGeom>
          <a:solidFill>
            <a:schemeClr val="accent2">
              <a:lumMod val="75000"/>
            </a:schemeClr>
          </a:solidFill>
          <a:ln w="22225">
            <a:solidFill>
              <a:schemeClr val="accent2">
                <a:lumMod val="75000"/>
              </a:schemeClr>
            </a:solidFill>
          </a:ln>
        </p:spPr>
        <p:txBody>
          <a:bodyPr lIns="0" tIns="0" rIns="0" bIns="0" anchor="ctr">
            <a:spAutoFit/>
          </a:bodyPr>
          <a:lstStyle/>
          <a:p>
            <a:pPr algn="ctr">
              <a:defRPr/>
            </a:pPr>
            <a:r>
              <a:rPr lang="ja-JP" altLang="en-US" sz="1200" b="1" dirty="0">
                <a:solidFill>
                  <a:schemeClr val="bg1"/>
                </a:solidFill>
                <a:latin typeface="ＭＳ Ｐゴシック" pitchFamily="50" charset="-128"/>
                <a:ea typeface="ＭＳ Ｐゴシック" pitchFamily="50" charset="-128"/>
              </a:rPr>
              <a:t>総合区の概要</a:t>
            </a:r>
          </a:p>
        </p:txBody>
      </p:sp>
      <p:sp>
        <p:nvSpPr>
          <p:cNvPr id="46087" name="Text Box 8"/>
          <p:cNvSpPr txBox="1">
            <a:spLocks noChangeArrowheads="1"/>
          </p:cNvSpPr>
          <p:nvPr/>
        </p:nvSpPr>
        <p:spPr bwMode="auto">
          <a:xfrm>
            <a:off x="74613" y="2692400"/>
            <a:ext cx="1223962" cy="2603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57150" cmpd="thickThin" algn="ctr">
                <a:solidFill>
                  <a:srgbClr val="000000"/>
                </a:solidFill>
                <a:miter lim="800000"/>
                <a:headEnd/>
                <a:tailEnd/>
              </a14:hiddenLine>
            </a:ext>
          </a:extLst>
        </p:spPr>
        <p:txBody>
          <a:bodyPr>
            <a:spAutoFit/>
          </a:bodyPr>
          <a:lstStyle>
            <a:lvl1pPr marL="85725" indent="-85725"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spcBef>
                <a:spcPct val="50000"/>
              </a:spcBef>
              <a:buFont typeface="Wingdings" pitchFamily="2" charset="2"/>
              <a:buNone/>
            </a:pPr>
            <a:r>
              <a:rPr lang="en-US" altLang="ja-JP" sz="1100" dirty="0" smtClean="0">
                <a:solidFill>
                  <a:srgbClr val="000000"/>
                </a:solidFill>
                <a:latin typeface="HGP創英角ｺﾞｼｯｸUB" pitchFamily="50" charset="-128"/>
                <a:ea typeface="HGP創英角ｺﾞｼｯｸUB" pitchFamily="50" charset="-128"/>
              </a:rPr>
              <a:t>【</a:t>
            </a:r>
            <a:r>
              <a:rPr lang="ja-JP" altLang="en-US" sz="1100" dirty="0" smtClean="0">
                <a:solidFill>
                  <a:srgbClr val="000000"/>
                </a:solidFill>
                <a:latin typeface="HGP創英角ｺﾞｼｯｸUB" pitchFamily="50" charset="-128"/>
                <a:ea typeface="HGP創英角ｺﾞｼｯｸUB" pitchFamily="50" charset="-128"/>
              </a:rPr>
              <a:t>区役所関係</a:t>
            </a:r>
            <a:r>
              <a:rPr lang="en-US" altLang="ja-JP" sz="1100" dirty="0" smtClean="0">
                <a:solidFill>
                  <a:srgbClr val="000000"/>
                </a:solidFill>
                <a:latin typeface="HGP創英角ｺﾞｼｯｸUB" pitchFamily="50" charset="-128"/>
                <a:ea typeface="HGP創英角ｺﾞｼｯｸUB" pitchFamily="50" charset="-128"/>
              </a:rPr>
              <a:t>】</a:t>
            </a:r>
            <a:endParaRPr lang="en-US" altLang="ja-JP" sz="1100" dirty="0">
              <a:solidFill>
                <a:srgbClr val="000000"/>
              </a:solidFill>
              <a:latin typeface="HGP創英角ｺﾞｼｯｸUB" pitchFamily="50" charset="-128"/>
              <a:ea typeface="HGP創英角ｺﾞｼｯｸUB" pitchFamily="50" charset="-128"/>
            </a:endParaRPr>
          </a:p>
        </p:txBody>
      </p:sp>
      <p:sp>
        <p:nvSpPr>
          <p:cNvPr id="46088" name="Text Box 9"/>
          <p:cNvSpPr txBox="1">
            <a:spLocks noChangeArrowheads="1"/>
          </p:cNvSpPr>
          <p:nvPr/>
        </p:nvSpPr>
        <p:spPr bwMode="auto">
          <a:xfrm>
            <a:off x="74613" y="836613"/>
            <a:ext cx="1223962" cy="2603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57150" cmpd="thickThin" algn="ctr">
                <a:solidFill>
                  <a:srgbClr val="000000"/>
                </a:solidFill>
                <a:miter lim="800000"/>
                <a:headEnd/>
                <a:tailEnd/>
              </a14:hiddenLine>
            </a:ext>
          </a:extLst>
        </p:spPr>
        <p:txBody>
          <a:bodyPr>
            <a:spAutoFit/>
          </a:bodyPr>
          <a:lstStyle>
            <a:lvl1pPr marL="85725" indent="-85725"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spcBef>
                <a:spcPct val="50000"/>
              </a:spcBef>
              <a:buFont typeface="Wingdings" pitchFamily="2" charset="2"/>
              <a:buNone/>
            </a:pPr>
            <a:r>
              <a:rPr lang="en-US" altLang="ja-JP" sz="1100">
                <a:solidFill>
                  <a:srgbClr val="000000"/>
                </a:solidFill>
                <a:latin typeface="HGP創英角ｺﾞｼｯｸUB" pitchFamily="50" charset="-128"/>
                <a:ea typeface="HGP創英角ｺﾞｼｯｸUB" pitchFamily="50" charset="-128"/>
              </a:rPr>
              <a:t>【</a:t>
            </a:r>
            <a:r>
              <a:rPr lang="ja-JP" altLang="en-US" sz="1100">
                <a:solidFill>
                  <a:srgbClr val="000000"/>
                </a:solidFill>
                <a:latin typeface="HGP創英角ｺﾞｼｯｸUB" pitchFamily="50" charset="-128"/>
                <a:ea typeface="HGP創英角ｺﾞｼｯｸUB" pitchFamily="50" charset="-128"/>
              </a:rPr>
              <a:t>人口・面積</a:t>
            </a:r>
            <a:r>
              <a:rPr lang="en-US" altLang="ja-JP" sz="1100">
                <a:solidFill>
                  <a:srgbClr val="000000"/>
                </a:solidFill>
                <a:latin typeface="HGP創英角ｺﾞｼｯｸUB" pitchFamily="50" charset="-128"/>
                <a:ea typeface="HGP創英角ｺﾞｼｯｸUB" pitchFamily="50" charset="-128"/>
              </a:rPr>
              <a:t>】</a:t>
            </a:r>
          </a:p>
        </p:txBody>
      </p:sp>
      <p:sp>
        <p:nvSpPr>
          <p:cNvPr id="46089" name="Text Box 10"/>
          <p:cNvSpPr txBox="1">
            <a:spLocks noChangeArrowheads="1"/>
          </p:cNvSpPr>
          <p:nvPr/>
        </p:nvSpPr>
        <p:spPr bwMode="auto">
          <a:xfrm>
            <a:off x="74613" y="4230688"/>
            <a:ext cx="2592387" cy="2603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57150" cmpd="thickThin" algn="ctr">
                <a:solidFill>
                  <a:srgbClr val="000000"/>
                </a:solidFill>
                <a:miter lim="800000"/>
                <a:headEnd/>
                <a:tailEnd/>
              </a14:hiddenLine>
            </a:ext>
          </a:extLst>
        </p:spPr>
        <p:txBody>
          <a:bodyPr>
            <a:spAutoFit/>
          </a:bodyPr>
          <a:lstStyle>
            <a:lvl1pPr marL="85725" indent="-85725"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spcBef>
                <a:spcPct val="50000"/>
              </a:spcBef>
              <a:buFont typeface="Wingdings" pitchFamily="2" charset="2"/>
              <a:buNone/>
            </a:pPr>
            <a:r>
              <a:rPr lang="en-US" altLang="ja-JP" sz="1100">
                <a:solidFill>
                  <a:srgbClr val="000000"/>
                </a:solidFill>
                <a:latin typeface="HGP創英角ｺﾞｼｯｸUB" pitchFamily="50" charset="-128"/>
                <a:ea typeface="HGP創英角ｺﾞｼｯｸUB" pitchFamily="50" charset="-128"/>
              </a:rPr>
              <a:t>【</a:t>
            </a:r>
            <a:r>
              <a:rPr lang="ja-JP" altLang="en-US" sz="1100">
                <a:solidFill>
                  <a:srgbClr val="000000"/>
                </a:solidFill>
                <a:latin typeface="HGP創英角ｺﾞｼｯｸUB" pitchFamily="50" charset="-128"/>
                <a:ea typeface="HGP創英角ｺﾞｼｯｸUB" pitchFamily="50" charset="-128"/>
              </a:rPr>
              <a:t>市民利用施設</a:t>
            </a:r>
            <a:r>
              <a:rPr lang="ja-JP" altLang="en-US" sz="900">
                <a:solidFill>
                  <a:srgbClr val="000000"/>
                </a:solidFill>
                <a:latin typeface="HGP創英角ｺﾞｼｯｸUB" pitchFamily="50" charset="-128"/>
                <a:ea typeface="HGP創英角ｺﾞｼｯｸUB" pitchFamily="50" charset="-128"/>
              </a:rPr>
              <a:t>（Ｈ</a:t>
            </a:r>
            <a:r>
              <a:rPr lang="en-US" altLang="ja-JP" sz="900">
                <a:solidFill>
                  <a:srgbClr val="000000"/>
                </a:solidFill>
                <a:latin typeface="HGP創英角ｺﾞｼｯｸUB" pitchFamily="50" charset="-128"/>
                <a:ea typeface="HGP創英角ｺﾞｼｯｸUB" pitchFamily="50" charset="-128"/>
              </a:rPr>
              <a:t>29</a:t>
            </a:r>
            <a:r>
              <a:rPr lang="ja-JP" altLang="en-US" sz="900">
                <a:solidFill>
                  <a:srgbClr val="000000"/>
                </a:solidFill>
                <a:latin typeface="HGP創英角ｺﾞｼｯｸUB" pitchFamily="50" charset="-128"/>
                <a:ea typeface="HGP創英角ｺﾞｼｯｸUB" pitchFamily="50" charset="-128"/>
              </a:rPr>
              <a:t>年</a:t>
            </a:r>
            <a:r>
              <a:rPr lang="en-US" altLang="ja-JP" sz="900">
                <a:solidFill>
                  <a:srgbClr val="000000"/>
                </a:solidFill>
                <a:latin typeface="HGP創英角ｺﾞｼｯｸUB" pitchFamily="50" charset="-128"/>
                <a:ea typeface="HGP創英角ｺﾞｼｯｸUB" pitchFamily="50" charset="-128"/>
              </a:rPr>
              <a:t>4</a:t>
            </a:r>
            <a:r>
              <a:rPr lang="ja-JP" altLang="en-US" sz="900">
                <a:solidFill>
                  <a:srgbClr val="000000"/>
                </a:solidFill>
                <a:latin typeface="HGP創英角ｺﾞｼｯｸUB" pitchFamily="50" charset="-128"/>
                <a:ea typeface="HGP創英角ｺﾞｼｯｸUB" pitchFamily="50" charset="-128"/>
              </a:rPr>
              <a:t>月現在）</a:t>
            </a:r>
            <a:r>
              <a:rPr lang="en-US" altLang="ja-JP" sz="1100">
                <a:solidFill>
                  <a:srgbClr val="000000"/>
                </a:solidFill>
                <a:latin typeface="HGP創英角ｺﾞｼｯｸUB" pitchFamily="50" charset="-128"/>
                <a:ea typeface="HGP創英角ｺﾞｼｯｸUB" pitchFamily="50" charset="-128"/>
              </a:rPr>
              <a:t>】</a:t>
            </a:r>
          </a:p>
        </p:txBody>
      </p:sp>
      <p:graphicFrame>
        <p:nvGraphicFramePr>
          <p:cNvPr id="49163" name="Group 11"/>
          <p:cNvGraphicFramePr>
            <a:graphicFrameLocks noGrp="1"/>
          </p:cNvGraphicFramePr>
          <p:nvPr/>
        </p:nvGraphicFramePr>
        <p:xfrm>
          <a:off x="190499" y="1125538"/>
          <a:ext cx="3629026" cy="1368723"/>
        </p:xfrm>
        <a:graphic>
          <a:graphicData uri="http://schemas.openxmlformats.org/drawingml/2006/table">
            <a:tbl>
              <a:tblPr/>
              <a:tblGrid>
                <a:gridCol w="1209675"/>
                <a:gridCol w="1209676"/>
                <a:gridCol w="1209675"/>
              </a:tblGrid>
              <a:tr h="242770">
                <a:tc>
                  <a:txBody>
                    <a:bodyPr/>
                    <a:lstStyle/>
                    <a:p>
                      <a:pPr marL="85725" marR="0" lvl="0" indent="-85725" algn="ctr" defTabSz="914400" rtl="0" eaLnBrk="1" fontAlgn="base" latinLnBrk="0" hangingPunct="1">
                        <a:lnSpc>
                          <a:spcPct val="100000"/>
                        </a:lnSpc>
                        <a:spcBef>
                          <a:spcPct val="50000"/>
                        </a:spcBef>
                        <a:spcAft>
                          <a:spcPct val="0"/>
                        </a:spcAft>
                        <a:buClrTx/>
                        <a:buSzTx/>
                        <a:buFont typeface="Wingdings" pitchFamily="2" charset="2"/>
                        <a:buNone/>
                        <a:tabLst/>
                      </a:pPr>
                      <a:r>
                        <a:rPr kumimoji="1" lang="ja-JP" altLang="en-US" sz="1000" b="0" i="0" u="none" strike="noStrike" cap="none" normalizeH="0" baseline="0" dirty="0" smtClean="0">
                          <a:ln>
                            <a:noFill/>
                          </a:ln>
                          <a:solidFill>
                            <a:srgbClr val="000000"/>
                          </a:solidFill>
                          <a:effectLst/>
                          <a:latin typeface="ＭＳ Ｐゴシック" pitchFamily="50" charset="-128"/>
                          <a:ea typeface="ＭＳ Ｐゴシック" pitchFamily="50" charset="-128"/>
                        </a:rPr>
                        <a:t>人　口</a:t>
                      </a:r>
                      <a:r>
                        <a:rPr kumimoji="1" lang="en-US" altLang="ja-JP" sz="1000" b="0" i="0" u="none" strike="noStrike" cap="none" normalizeH="0" baseline="0" dirty="0" smtClean="0">
                          <a:ln>
                            <a:noFill/>
                          </a:ln>
                          <a:solidFill>
                            <a:srgbClr val="000000"/>
                          </a:solidFill>
                          <a:effectLst/>
                          <a:latin typeface="ＭＳ Ｐゴシック" pitchFamily="50" charset="-128"/>
                          <a:ea typeface="ＭＳ Ｐゴシック" pitchFamily="50" charset="-128"/>
                        </a:rPr>
                        <a:t>〔H27〕</a:t>
                      </a:r>
                    </a:p>
                  </a:txBody>
                  <a:tcPr marL="18000" marR="18000" marT="35983" marB="35983" anchor="ctr" horzOverflow="overflow">
                    <a:lnL w="19050" cap="flat" cmpd="sng" algn="ctr">
                      <a:solidFill>
                        <a:schemeClr val="tx1"/>
                      </a:solidFill>
                      <a:prstDash val="solid"/>
                      <a:round/>
                      <a:headEnd type="none" w="med" len="med"/>
                      <a:tailEnd type="none" w="med" len="med"/>
                    </a:lnL>
                    <a:lnR w="12700" cap="flat" cmpd="thickThin" algn="ctr">
                      <a:solidFill>
                        <a:srgbClr val="000000"/>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thickThin" algn="ctr">
                      <a:solidFill>
                        <a:srgbClr val="000000"/>
                      </a:solidFill>
                      <a:prstDash val="solid"/>
                      <a:round/>
                      <a:headEnd type="none" w="med" len="med"/>
                      <a:tailEnd type="none" w="med" len="med"/>
                    </a:lnB>
                    <a:lnTlToBr>
                      <a:noFill/>
                    </a:lnTlToBr>
                    <a:lnBlToTr>
                      <a:noFill/>
                    </a:lnBlToTr>
                    <a:solidFill>
                      <a:srgbClr val="CCECFF"/>
                    </a:solidFill>
                  </a:tcPr>
                </a:tc>
                <a:tc>
                  <a:txBody>
                    <a:bodyPr/>
                    <a:lstStyle/>
                    <a:p>
                      <a:pPr marL="85725" marR="0" lvl="0" indent="-85725" algn="ctr" defTabSz="914400" rtl="0" eaLnBrk="1" fontAlgn="base" latinLnBrk="0" hangingPunct="1">
                        <a:lnSpc>
                          <a:spcPct val="100000"/>
                        </a:lnSpc>
                        <a:spcBef>
                          <a:spcPct val="50000"/>
                        </a:spcBef>
                        <a:spcAft>
                          <a:spcPct val="0"/>
                        </a:spcAft>
                        <a:buClrTx/>
                        <a:buSzTx/>
                        <a:buFont typeface="Wingdings" pitchFamily="2" charset="2"/>
                        <a:buNone/>
                        <a:tabLst/>
                      </a:pPr>
                      <a:r>
                        <a:rPr kumimoji="1" lang="ja-JP" altLang="en-US" sz="1000" b="0" i="0" u="none" strike="noStrike" cap="none" normalizeH="0" baseline="0" dirty="0" smtClean="0">
                          <a:ln>
                            <a:noFill/>
                          </a:ln>
                          <a:solidFill>
                            <a:srgbClr val="000000"/>
                          </a:solidFill>
                          <a:effectLst/>
                          <a:latin typeface="ＭＳ Ｐゴシック" pitchFamily="50" charset="-128"/>
                          <a:ea typeface="ＭＳ Ｐゴシック" pitchFamily="50" charset="-128"/>
                        </a:rPr>
                        <a:t>将来推計人口</a:t>
                      </a:r>
                      <a:r>
                        <a:rPr kumimoji="1" lang="en-US" altLang="ja-JP" sz="1000" b="0" i="0" u="none" strike="noStrike" cap="none" normalizeH="0" baseline="0" dirty="0" smtClean="0">
                          <a:ln>
                            <a:noFill/>
                          </a:ln>
                          <a:solidFill>
                            <a:srgbClr val="000000"/>
                          </a:solidFill>
                          <a:effectLst/>
                          <a:latin typeface="ＭＳ Ｐゴシック" pitchFamily="50" charset="-128"/>
                          <a:ea typeface="ＭＳ Ｐゴシック" pitchFamily="50" charset="-128"/>
                        </a:rPr>
                        <a:t>〔H37〕</a:t>
                      </a:r>
                    </a:p>
                  </a:txBody>
                  <a:tcPr marL="18000" marR="18000" marT="35983" marB="35983" anchor="ctr" horzOverflow="overflow">
                    <a:lnL w="12700" cap="flat" cmpd="thickThin" algn="ctr">
                      <a:solidFill>
                        <a:srgbClr val="000000"/>
                      </a:solidFill>
                      <a:prstDash val="solid"/>
                      <a:round/>
                      <a:headEnd type="none" w="med" len="med"/>
                      <a:tailEnd type="none" w="med" len="med"/>
                    </a:lnL>
                    <a:lnR w="12700" cap="flat" cmpd="thickThin" algn="ctr">
                      <a:solidFill>
                        <a:srgbClr val="000000"/>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thickThin" algn="ctr">
                      <a:solidFill>
                        <a:srgbClr val="000000"/>
                      </a:solidFill>
                      <a:prstDash val="solid"/>
                      <a:round/>
                      <a:headEnd type="none" w="med" len="med"/>
                      <a:tailEnd type="none" w="med" len="med"/>
                    </a:lnB>
                    <a:lnTlToBr>
                      <a:noFill/>
                    </a:lnTlToBr>
                    <a:lnBlToTr>
                      <a:noFill/>
                    </a:lnBlToTr>
                    <a:solidFill>
                      <a:srgbClr val="CCECFF"/>
                    </a:solidFill>
                  </a:tcPr>
                </a:tc>
                <a:tc>
                  <a:txBody>
                    <a:bodyPr/>
                    <a:lstStyle/>
                    <a:p>
                      <a:pPr marL="85725" marR="0" lvl="0" indent="-85725" algn="ctr" defTabSz="914400" rtl="0" eaLnBrk="1" fontAlgn="base" latinLnBrk="0" hangingPunct="1">
                        <a:lnSpc>
                          <a:spcPct val="100000"/>
                        </a:lnSpc>
                        <a:spcBef>
                          <a:spcPct val="50000"/>
                        </a:spcBef>
                        <a:spcAft>
                          <a:spcPct val="0"/>
                        </a:spcAft>
                        <a:buClrTx/>
                        <a:buSzTx/>
                        <a:buFont typeface="Wingdings" pitchFamily="2" charset="2"/>
                        <a:buNone/>
                        <a:tabLst/>
                      </a:pPr>
                      <a:r>
                        <a:rPr kumimoji="1" lang="ja-JP" altLang="en-US" sz="1000" b="0" i="0" u="none" strike="noStrike" cap="none" normalizeH="0" baseline="0" dirty="0" smtClean="0">
                          <a:ln>
                            <a:noFill/>
                          </a:ln>
                          <a:solidFill>
                            <a:srgbClr val="000000"/>
                          </a:solidFill>
                          <a:effectLst/>
                          <a:latin typeface="ＭＳ Ｐゴシック" pitchFamily="50" charset="-128"/>
                          <a:ea typeface="ＭＳ Ｐゴシック" pitchFamily="50" charset="-128"/>
                        </a:rPr>
                        <a:t>将来推計人口</a:t>
                      </a:r>
                      <a:r>
                        <a:rPr kumimoji="1" lang="en-US" altLang="ja-JP" sz="1000" b="0" i="0" u="none" strike="noStrike" cap="none" normalizeH="0" baseline="0" dirty="0" smtClean="0">
                          <a:ln>
                            <a:noFill/>
                          </a:ln>
                          <a:solidFill>
                            <a:srgbClr val="000000"/>
                          </a:solidFill>
                          <a:effectLst/>
                          <a:latin typeface="ＭＳ Ｐゴシック" pitchFamily="50" charset="-128"/>
                          <a:ea typeface="ＭＳ Ｐゴシック" pitchFamily="50" charset="-128"/>
                        </a:rPr>
                        <a:t>〔H47〕</a:t>
                      </a:r>
                    </a:p>
                  </a:txBody>
                  <a:tcPr marL="18000" marR="18000" marT="35983" marB="35983" anchor="ctr" horzOverflow="overflow">
                    <a:lnL w="12700" cap="flat" cmpd="thickThin"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thickThin" algn="ctr">
                      <a:solidFill>
                        <a:srgbClr val="000000"/>
                      </a:solidFill>
                      <a:prstDash val="solid"/>
                      <a:round/>
                      <a:headEnd type="none" w="med" len="med"/>
                      <a:tailEnd type="none" w="med" len="med"/>
                    </a:lnB>
                    <a:lnTlToBr>
                      <a:noFill/>
                    </a:lnTlToBr>
                    <a:lnBlToTr>
                      <a:noFill/>
                    </a:lnBlToTr>
                    <a:solidFill>
                      <a:srgbClr val="CCECFF"/>
                    </a:solidFill>
                  </a:tcPr>
                </a:tc>
              </a:tr>
              <a:tr h="224291">
                <a:tc>
                  <a:txBody>
                    <a:bodyPr/>
                    <a:lstStyle/>
                    <a:p>
                      <a:pPr marL="85725" marR="0" lvl="0" indent="-85725" algn="ctr" defTabSz="914400" rtl="0" eaLnBrk="1" fontAlgn="base" latinLnBrk="0" hangingPunct="1">
                        <a:lnSpc>
                          <a:spcPct val="100000"/>
                        </a:lnSpc>
                        <a:spcBef>
                          <a:spcPct val="50000"/>
                        </a:spcBef>
                        <a:spcAft>
                          <a:spcPct val="0"/>
                        </a:spcAft>
                        <a:buClrTx/>
                        <a:buSzTx/>
                        <a:buFont typeface="Wingdings" pitchFamily="2" charset="2"/>
                        <a:buNone/>
                        <a:tabLst/>
                      </a:pP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389,110</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人</a:t>
                      </a:r>
                    </a:p>
                  </a:txBody>
                  <a:tcPr marL="18000" marR="18000" marT="35983" marB="35983" anchor="ctr" horzOverflow="overflow">
                    <a:lnL w="19050" cap="flat" cmpd="sng" algn="ctr">
                      <a:solidFill>
                        <a:schemeClr val="tx1"/>
                      </a:solidFill>
                      <a:prstDash val="solid"/>
                      <a:round/>
                      <a:headEnd type="none" w="med" len="med"/>
                      <a:tailEnd type="none" w="med" len="med"/>
                    </a:lnL>
                    <a:lnR w="12700" cap="flat" cmpd="thickThin" algn="ctr">
                      <a:solidFill>
                        <a:srgbClr val="000000"/>
                      </a:solidFill>
                      <a:prstDash val="solid"/>
                      <a:round/>
                      <a:headEnd type="none" w="med" len="med"/>
                      <a:tailEnd type="none" w="med" len="med"/>
                    </a:lnR>
                    <a:lnT w="6350" cap="flat" cmpd="thickThin" algn="ctr">
                      <a:solidFill>
                        <a:srgbClr val="000000"/>
                      </a:solidFill>
                      <a:prstDash val="solid"/>
                      <a:round/>
                      <a:headEnd type="none" w="med" len="med"/>
                      <a:tailEnd type="none" w="med" len="med"/>
                    </a:lnT>
                    <a:lnB w="12700" cap="flat" cmpd="thickThin" algn="ctr">
                      <a:solidFill>
                        <a:srgbClr val="000000"/>
                      </a:solidFill>
                      <a:prstDash val="solid"/>
                      <a:round/>
                      <a:headEnd type="none" w="med" len="med"/>
                      <a:tailEnd type="none" w="med" len="med"/>
                    </a:lnB>
                    <a:lnTlToBr>
                      <a:noFill/>
                    </a:lnTlToBr>
                    <a:lnBlToTr>
                      <a:noFill/>
                    </a:lnBlToTr>
                    <a:noFill/>
                  </a:tcPr>
                </a:tc>
                <a:tc>
                  <a:txBody>
                    <a:bodyPr/>
                    <a:lstStyle/>
                    <a:p>
                      <a:pPr marL="85725" marR="0" lvl="0" indent="-85725" algn="ctr" defTabSz="914400" rtl="0" eaLnBrk="1" fontAlgn="base" latinLnBrk="0" hangingPunct="1">
                        <a:lnSpc>
                          <a:spcPct val="100000"/>
                        </a:lnSpc>
                        <a:spcBef>
                          <a:spcPct val="50000"/>
                        </a:spcBef>
                        <a:spcAft>
                          <a:spcPct val="0"/>
                        </a:spcAft>
                        <a:buClrTx/>
                        <a:buSzTx/>
                        <a:buFont typeface="Wingdings" pitchFamily="2" charset="2"/>
                        <a:buNone/>
                        <a:tabLst/>
                      </a:pP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354,179</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人</a:t>
                      </a:r>
                    </a:p>
                  </a:txBody>
                  <a:tcPr marL="18000" marR="18000" marT="35983" marB="35983" anchor="ctr" horzOverflow="overflow">
                    <a:lnL w="12700" cap="flat" cmpd="thickThin" algn="ctr">
                      <a:solidFill>
                        <a:srgbClr val="000000"/>
                      </a:solidFill>
                      <a:prstDash val="solid"/>
                      <a:round/>
                      <a:headEnd type="none" w="med" len="med"/>
                      <a:tailEnd type="none" w="med" len="med"/>
                    </a:lnL>
                    <a:lnR w="12700" cap="flat" cmpd="thickThin" algn="ctr">
                      <a:solidFill>
                        <a:srgbClr val="000000"/>
                      </a:solidFill>
                      <a:prstDash val="solid"/>
                      <a:round/>
                      <a:headEnd type="none" w="med" len="med"/>
                      <a:tailEnd type="none" w="med" len="med"/>
                    </a:lnR>
                    <a:lnT w="6350" cap="flat" cmpd="thickThin" algn="ctr">
                      <a:solidFill>
                        <a:srgbClr val="000000"/>
                      </a:solidFill>
                      <a:prstDash val="solid"/>
                      <a:round/>
                      <a:headEnd type="none" w="med" len="med"/>
                      <a:tailEnd type="none" w="med" len="med"/>
                    </a:lnT>
                    <a:lnB w="12700" cap="flat" cmpd="thickThin" algn="ctr">
                      <a:solidFill>
                        <a:srgbClr val="000000"/>
                      </a:solidFill>
                      <a:prstDash val="solid"/>
                      <a:round/>
                      <a:headEnd type="none" w="med" len="med"/>
                      <a:tailEnd type="none" w="med" len="med"/>
                    </a:lnB>
                    <a:lnTlToBr>
                      <a:noFill/>
                    </a:lnTlToBr>
                    <a:lnBlToTr>
                      <a:noFill/>
                    </a:lnBlToTr>
                    <a:noFill/>
                  </a:tcPr>
                </a:tc>
                <a:tc>
                  <a:txBody>
                    <a:bodyPr/>
                    <a:lstStyle/>
                    <a:p>
                      <a:pPr marL="85725" marR="0" lvl="0" indent="-85725" algn="ctr" defTabSz="914400" rtl="0" eaLnBrk="1" fontAlgn="base" latinLnBrk="0" hangingPunct="1">
                        <a:lnSpc>
                          <a:spcPct val="100000"/>
                        </a:lnSpc>
                        <a:spcBef>
                          <a:spcPct val="50000"/>
                        </a:spcBef>
                        <a:spcAft>
                          <a:spcPct val="0"/>
                        </a:spcAft>
                        <a:buClrTx/>
                        <a:buSzTx/>
                        <a:buFont typeface="Wingdings" pitchFamily="2" charset="2"/>
                        <a:buNone/>
                        <a:tabLst/>
                      </a:pP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311,355</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人</a:t>
                      </a:r>
                    </a:p>
                  </a:txBody>
                  <a:tcPr marL="18000" marR="18000" marT="35983" marB="35983" anchor="ctr" horzOverflow="overflow">
                    <a:lnL w="12700" cap="flat" cmpd="thickThin"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thickThin" algn="ctr">
                      <a:solidFill>
                        <a:srgbClr val="000000"/>
                      </a:solidFill>
                      <a:prstDash val="solid"/>
                      <a:round/>
                      <a:headEnd type="none" w="med" len="med"/>
                      <a:tailEnd type="none" w="med" len="med"/>
                    </a:lnT>
                    <a:lnB w="12700" cap="flat" cmpd="thickThin" algn="ctr">
                      <a:solidFill>
                        <a:srgbClr val="000000"/>
                      </a:solidFill>
                      <a:prstDash val="solid"/>
                      <a:round/>
                      <a:headEnd type="none" w="med" len="med"/>
                      <a:tailEnd type="none" w="med" len="med"/>
                    </a:lnB>
                    <a:lnTlToBr>
                      <a:noFill/>
                    </a:lnTlToBr>
                    <a:lnBlToTr>
                      <a:noFill/>
                    </a:lnBlToTr>
                    <a:noFill/>
                  </a:tcPr>
                </a:tc>
              </a:tr>
              <a:tr h="224291">
                <a:tc>
                  <a:txBody>
                    <a:bodyPr/>
                    <a:lstStyle/>
                    <a:p>
                      <a:pPr marL="85725" marR="0" lvl="0" indent="-85725" algn="ctr" defTabSz="914400" rtl="0" eaLnBrk="1" fontAlgn="base" latinLnBrk="0" hangingPunct="1">
                        <a:lnSpc>
                          <a:spcPct val="100000"/>
                        </a:lnSpc>
                        <a:spcBef>
                          <a:spcPct val="50000"/>
                        </a:spcBef>
                        <a:spcAft>
                          <a:spcPct val="0"/>
                        </a:spcAft>
                        <a:buClrTx/>
                        <a:buSzTx/>
                        <a:buFont typeface="Wingdings" pitchFamily="2" charset="2"/>
                        <a:buNone/>
                        <a:tabLst/>
                      </a:pPr>
                      <a:r>
                        <a:rPr kumimoji="1" lang="ja-JP" altLang="en-US" sz="1000" b="0" i="0" u="none" strike="noStrike" cap="none" normalizeH="0" baseline="0" dirty="0" smtClean="0">
                          <a:ln>
                            <a:noFill/>
                          </a:ln>
                          <a:solidFill>
                            <a:srgbClr val="000000"/>
                          </a:solidFill>
                          <a:effectLst/>
                          <a:latin typeface="ＭＳ Ｐゴシック" pitchFamily="50" charset="-128"/>
                          <a:ea typeface="ＭＳ Ｐゴシック" pitchFamily="50" charset="-128"/>
                        </a:rPr>
                        <a:t>世帯数</a:t>
                      </a:r>
                      <a:r>
                        <a:rPr kumimoji="1" lang="en-US" altLang="ja-JP" sz="1000" b="0" i="0" u="none" strike="noStrike" cap="none" normalizeH="0" baseline="0" dirty="0" smtClean="0">
                          <a:ln>
                            <a:noFill/>
                          </a:ln>
                          <a:solidFill>
                            <a:srgbClr val="000000"/>
                          </a:solidFill>
                          <a:effectLst/>
                          <a:latin typeface="ＭＳ Ｐゴシック" pitchFamily="50" charset="-128"/>
                          <a:ea typeface="ＭＳ Ｐゴシック" pitchFamily="50" charset="-128"/>
                        </a:rPr>
                        <a:t>〔H27〕</a:t>
                      </a:r>
                    </a:p>
                  </a:txBody>
                  <a:tcPr marL="18000" marR="18000" marT="35983" marB="35983" anchor="ctr" horzOverflow="overflow">
                    <a:lnL w="19050" cap="flat" cmpd="sng" algn="ctr">
                      <a:solidFill>
                        <a:schemeClr val="tx1"/>
                      </a:solidFill>
                      <a:prstDash val="solid"/>
                      <a:round/>
                      <a:headEnd type="none" w="med" len="med"/>
                      <a:tailEnd type="none" w="med" len="med"/>
                    </a:lnL>
                    <a:lnR w="12700" cap="flat" cmpd="thickThin" algn="ctr">
                      <a:solidFill>
                        <a:srgbClr val="000000"/>
                      </a:solidFill>
                      <a:prstDash val="solid"/>
                      <a:round/>
                      <a:headEnd type="none" w="med" len="med"/>
                      <a:tailEnd type="none" w="med" len="med"/>
                    </a:lnR>
                    <a:lnT w="12700" cap="flat" cmpd="thickThin" algn="ctr">
                      <a:solidFill>
                        <a:srgbClr val="000000"/>
                      </a:solidFill>
                      <a:prstDash val="solid"/>
                      <a:round/>
                      <a:headEnd type="none" w="med" len="med"/>
                      <a:tailEnd type="none" w="med" len="med"/>
                    </a:lnT>
                    <a:lnB w="6350" cap="flat" cmpd="thickThin" algn="ctr">
                      <a:solidFill>
                        <a:srgbClr val="000000"/>
                      </a:solidFill>
                      <a:prstDash val="solid"/>
                      <a:round/>
                      <a:headEnd type="none" w="med" len="med"/>
                      <a:tailEnd type="none" w="med" len="med"/>
                    </a:lnB>
                    <a:lnTlToBr>
                      <a:noFill/>
                    </a:lnTlToBr>
                    <a:lnBlToTr>
                      <a:noFill/>
                    </a:lnBlToTr>
                    <a:solidFill>
                      <a:srgbClr val="CCECFF"/>
                    </a:solidFill>
                  </a:tcPr>
                </a:tc>
                <a:tc gridSpan="2">
                  <a:txBody>
                    <a:bodyPr/>
                    <a:lstStyle/>
                    <a:p>
                      <a:pPr marL="85725" marR="0" lvl="0" indent="-85725" algn="ctr" defTabSz="914400" rtl="0" eaLnBrk="1" fontAlgn="base" latinLnBrk="0" hangingPunct="1">
                        <a:lnSpc>
                          <a:spcPct val="100000"/>
                        </a:lnSpc>
                        <a:spcBef>
                          <a:spcPct val="50000"/>
                        </a:spcBef>
                        <a:spcAft>
                          <a:spcPct val="0"/>
                        </a:spcAft>
                        <a:buClrTx/>
                        <a:buSzTx/>
                        <a:buFont typeface="Wingdings" pitchFamily="2" charset="2"/>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昼間人口（昼夜間人口比率）</a:t>
                      </a: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〔H27〕</a:t>
                      </a:r>
                    </a:p>
                  </a:txBody>
                  <a:tcPr marL="18000" marR="18000" marT="35983" marB="35983" anchor="ctr" horzOverflow="overflow">
                    <a:lnL w="12700" cap="flat" cmpd="thickThin"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12700" cap="flat" cmpd="thickThin" algn="ctr">
                      <a:solidFill>
                        <a:srgbClr val="000000"/>
                      </a:solidFill>
                      <a:prstDash val="solid"/>
                      <a:round/>
                      <a:headEnd type="none" w="med" len="med"/>
                      <a:tailEnd type="none" w="med" len="med"/>
                    </a:lnT>
                    <a:lnB w="6350" cap="flat" cmpd="thickThin" algn="ctr">
                      <a:solidFill>
                        <a:srgbClr val="000000"/>
                      </a:solidFill>
                      <a:prstDash val="solid"/>
                      <a:round/>
                      <a:headEnd type="none" w="med" len="med"/>
                      <a:tailEnd type="none" w="med" len="med"/>
                    </a:lnB>
                    <a:lnTlToBr>
                      <a:noFill/>
                    </a:lnTlToBr>
                    <a:lnBlToTr>
                      <a:noFill/>
                    </a:lnBlToTr>
                    <a:solidFill>
                      <a:srgbClr val="CCECFF"/>
                    </a:solidFill>
                  </a:tcPr>
                </a:tc>
                <a:tc hMerge="1">
                  <a:txBody>
                    <a:bodyPr/>
                    <a:lstStyle/>
                    <a:p>
                      <a:endParaRPr kumimoji="1" lang="ja-JP" altLang="en-US"/>
                    </a:p>
                  </a:txBody>
                  <a:tcPr/>
                </a:tc>
              </a:tr>
              <a:tr h="224291">
                <a:tc>
                  <a:txBody>
                    <a:bodyPr/>
                    <a:lstStyle/>
                    <a:p>
                      <a:pPr marL="85725" marR="0" lvl="0" indent="-85725" algn="ctr" defTabSz="914400" rtl="0" eaLnBrk="1" fontAlgn="base" latinLnBrk="0" hangingPunct="1">
                        <a:lnSpc>
                          <a:spcPct val="100000"/>
                        </a:lnSpc>
                        <a:spcBef>
                          <a:spcPct val="50000"/>
                        </a:spcBef>
                        <a:spcAft>
                          <a:spcPct val="0"/>
                        </a:spcAft>
                        <a:buClrTx/>
                        <a:buSzTx/>
                        <a:buFont typeface="Wingdings" pitchFamily="2" charset="2"/>
                        <a:buNone/>
                        <a:tabLst/>
                      </a:pP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197,863</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世帯</a:t>
                      </a:r>
                    </a:p>
                  </a:txBody>
                  <a:tcPr marL="18000" marR="18000" marT="35983" marB="35983" anchor="ctr" horzOverflow="overflow">
                    <a:lnL w="19050" cap="flat" cmpd="sng" algn="ctr">
                      <a:solidFill>
                        <a:schemeClr val="tx1"/>
                      </a:solidFill>
                      <a:prstDash val="solid"/>
                      <a:round/>
                      <a:headEnd type="none" w="med" len="med"/>
                      <a:tailEnd type="none" w="med" len="med"/>
                    </a:lnL>
                    <a:lnR w="12700" cap="flat" cmpd="thickThin" algn="ctr">
                      <a:solidFill>
                        <a:srgbClr val="000000"/>
                      </a:solidFill>
                      <a:prstDash val="solid"/>
                      <a:round/>
                      <a:headEnd type="none" w="med" len="med"/>
                      <a:tailEnd type="none" w="med" len="med"/>
                    </a:lnR>
                    <a:lnT w="6350" cap="flat" cmpd="thickThin" algn="ctr">
                      <a:solidFill>
                        <a:srgbClr val="000000"/>
                      </a:solidFill>
                      <a:prstDash val="solid"/>
                      <a:round/>
                      <a:headEnd type="none" w="med" len="med"/>
                      <a:tailEnd type="none" w="med" len="med"/>
                    </a:lnT>
                    <a:lnB w="12700" cap="flat" cmpd="thickThin" algn="ctr">
                      <a:solidFill>
                        <a:srgbClr val="000000"/>
                      </a:solidFill>
                      <a:prstDash val="solid"/>
                      <a:round/>
                      <a:headEnd type="none" w="med" len="med"/>
                      <a:tailEnd type="none" w="med" len="med"/>
                    </a:lnB>
                    <a:lnTlToBr>
                      <a:noFill/>
                    </a:lnTlToBr>
                    <a:lnBlToTr>
                      <a:noFill/>
                    </a:lnBlToTr>
                    <a:solidFill>
                      <a:srgbClr val="FFFFFF"/>
                    </a:solidFill>
                  </a:tcPr>
                </a:tc>
                <a:tc gridSpan="2">
                  <a:txBody>
                    <a:bodyPr/>
                    <a:lstStyle/>
                    <a:p>
                      <a:pPr marL="85725" marR="0" lvl="0" indent="-85725" algn="ctr" defTabSz="914400" rtl="0" eaLnBrk="1" fontAlgn="base" latinLnBrk="0" hangingPunct="1">
                        <a:lnSpc>
                          <a:spcPct val="100000"/>
                        </a:lnSpc>
                        <a:spcBef>
                          <a:spcPct val="20000"/>
                        </a:spcBef>
                        <a:spcAft>
                          <a:spcPct val="0"/>
                        </a:spcAft>
                        <a:buClrTx/>
                        <a:buSzTx/>
                        <a:buFontTx/>
                        <a:buNone/>
                        <a:tabLst/>
                      </a:pP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398,531</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人（</a:t>
                      </a: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102%</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 </a:t>
                      </a:r>
                    </a:p>
                  </a:txBody>
                  <a:tcPr marL="18000" marR="18000" marT="35983" marB="35983" anchor="ctr" horzOverflow="overflow">
                    <a:lnL w="12700" cap="flat" cmpd="thickThin"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thickThin" algn="ctr">
                      <a:solidFill>
                        <a:srgbClr val="000000"/>
                      </a:solidFill>
                      <a:prstDash val="solid"/>
                      <a:round/>
                      <a:headEnd type="none" w="med" len="med"/>
                      <a:tailEnd type="none" w="med" len="med"/>
                    </a:lnT>
                    <a:lnB w="12700" cap="flat" cmpd="thickThin" algn="ctr">
                      <a:solidFill>
                        <a:srgbClr val="000000"/>
                      </a:solidFill>
                      <a:prstDash val="solid"/>
                      <a:round/>
                      <a:headEnd type="none" w="med" len="med"/>
                      <a:tailEnd type="none" w="med" len="med"/>
                    </a:lnB>
                    <a:lnTlToBr>
                      <a:noFill/>
                    </a:lnTlToBr>
                    <a:lnBlToTr>
                      <a:noFill/>
                    </a:lnBlToTr>
                    <a:solidFill>
                      <a:srgbClr val="FFFFFF"/>
                    </a:solidFill>
                  </a:tcPr>
                </a:tc>
                <a:tc hMerge="1">
                  <a:txBody>
                    <a:bodyPr/>
                    <a:lstStyle/>
                    <a:p>
                      <a:endParaRPr kumimoji="1" lang="ja-JP" altLang="en-US"/>
                    </a:p>
                  </a:txBody>
                  <a:tcPr/>
                </a:tc>
              </a:tr>
              <a:tr h="228489">
                <a:tc>
                  <a:txBody>
                    <a:bodyPr/>
                    <a:lstStyle/>
                    <a:p>
                      <a:pPr marL="85725" marR="0" lvl="0" indent="-85725" algn="ctr" defTabSz="914400" rtl="0" eaLnBrk="1" fontAlgn="base" latinLnBrk="0" hangingPunct="1">
                        <a:lnSpc>
                          <a:spcPct val="100000"/>
                        </a:lnSpc>
                        <a:spcBef>
                          <a:spcPct val="50000"/>
                        </a:spcBef>
                        <a:spcAft>
                          <a:spcPct val="0"/>
                        </a:spcAft>
                        <a:buClrTx/>
                        <a:buSzTx/>
                        <a:buFont typeface="Wingdings" pitchFamily="2" charset="2"/>
                        <a:buNone/>
                        <a:tabLst/>
                      </a:pPr>
                      <a:r>
                        <a:rPr kumimoji="1" lang="ja-JP" altLang="en-US" sz="1000" b="0" i="0" u="none" strike="noStrike" cap="none" normalizeH="0" baseline="0" dirty="0" smtClean="0">
                          <a:ln>
                            <a:noFill/>
                          </a:ln>
                          <a:solidFill>
                            <a:srgbClr val="000000"/>
                          </a:solidFill>
                          <a:effectLst/>
                          <a:latin typeface="ＭＳ Ｐゴシック" pitchFamily="50" charset="-128"/>
                          <a:ea typeface="ＭＳ Ｐゴシック" pitchFamily="50" charset="-128"/>
                        </a:rPr>
                        <a:t>人口密度</a:t>
                      </a:r>
                      <a:r>
                        <a:rPr kumimoji="1" lang="en-US" altLang="ja-JP" sz="1000" b="0" i="0" u="none" strike="noStrike" cap="none" normalizeH="0" baseline="0" dirty="0" smtClean="0">
                          <a:ln>
                            <a:noFill/>
                          </a:ln>
                          <a:solidFill>
                            <a:srgbClr val="000000"/>
                          </a:solidFill>
                          <a:effectLst/>
                          <a:latin typeface="ＭＳ Ｐゴシック" pitchFamily="50" charset="-128"/>
                          <a:ea typeface="ＭＳ Ｐゴシック" pitchFamily="50" charset="-128"/>
                        </a:rPr>
                        <a:t>〔H27〕</a:t>
                      </a:r>
                    </a:p>
                  </a:txBody>
                  <a:tcPr marL="18000" marR="18000" marT="35983" marB="35983" anchor="ctr" horzOverflow="overflow">
                    <a:lnL w="19050" cap="flat" cmpd="sng" algn="ctr">
                      <a:solidFill>
                        <a:schemeClr val="tx1"/>
                      </a:solidFill>
                      <a:prstDash val="solid"/>
                      <a:round/>
                      <a:headEnd type="none" w="med" len="med"/>
                      <a:tailEnd type="none" w="med" len="med"/>
                    </a:lnL>
                    <a:lnR w="12700" cap="flat" cmpd="thickThin" algn="ctr">
                      <a:solidFill>
                        <a:srgbClr val="000000"/>
                      </a:solidFill>
                      <a:prstDash val="solid"/>
                      <a:round/>
                      <a:headEnd type="none" w="med" len="med"/>
                      <a:tailEnd type="none" w="med" len="med"/>
                    </a:lnR>
                    <a:lnT w="12700" cap="flat" cmpd="thickThin" algn="ctr">
                      <a:solidFill>
                        <a:srgbClr val="000000"/>
                      </a:solidFill>
                      <a:prstDash val="solid"/>
                      <a:round/>
                      <a:headEnd type="none" w="med" len="med"/>
                      <a:tailEnd type="none" w="med" len="med"/>
                    </a:lnT>
                    <a:lnB w="6350" cap="flat" cmpd="thickThin" algn="ctr">
                      <a:solidFill>
                        <a:srgbClr val="000000"/>
                      </a:solidFill>
                      <a:prstDash val="solid"/>
                      <a:round/>
                      <a:headEnd type="none" w="med" len="med"/>
                      <a:tailEnd type="none" w="med" len="med"/>
                    </a:lnB>
                    <a:lnTlToBr>
                      <a:noFill/>
                    </a:lnTlToBr>
                    <a:lnBlToTr>
                      <a:noFill/>
                    </a:lnBlToTr>
                    <a:solidFill>
                      <a:srgbClr val="CCECFF"/>
                    </a:solidFill>
                  </a:tcPr>
                </a:tc>
                <a:tc>
                  <a:txBody>
                    <a:bodyPr/>
                    <a:lstStyle/>
                    <a:p>
                      <a:pPr marL="85725" marR="0" lvl="0" indent="-85725" algn="ctr" defTabSz="914400" rtl="0" eaLnBrk="1" fontAlgn="base" latinLnBrk="0" hangingPunct="1">
                        <a:lnSpc>
                          <a:spcPct val="100000"/>
                        </a:lnSpc>
                        <a:spcBef>
                          <a:spcPct val="50000"/>
                        </a:spcBef>
                        <a:spcAft>
                          <a:spcPct val="0"/>
                        </a:spcAft>
                        <a:buClrTx/>
                        <a:buSzTx/>
                        <a:buFont typeface="Wingdings" pitchFamily="2" charset="2"/>
                        <a:buNone/>
                        <a:tabLst/>
                      </a:pPr>
                      <a:r>
                        <a:rPr kumimoji="1" lang="ja-JP" altLang="en-US" sz="1000" b="0" i="0" u="none" strike="noStrike" cap="none" normalizeH="0" baseline="0" dirty="0" smtClean="0">
                          <a:ln>
                            <a:noFill/>
                          </a:ln>
                          <a:solidFill>
                            <a:srgbClr val="000000"/>
                          </a:solidFill>
                          <a:effectLst/>
                          <a:latin typeface="ＭＳ Ｐゴシック" pitchFamily="50" charset="-128"/>
                          <a:ea typeface="ＭＳ Ｐゴシック" pitchFamily="50" charset="-128"/>
                        </a:rPr>
                        <a:t>外国籍住民数</a:t>
                      </a:r>
                      <a:r>
                        <a:rPr kumimoji="1" lang="en-US" altLang="ja-JP" sz="1000" b="0" i="0" u="none" strike="noStrike" cap="none" normalizeH="0" baseline="0" dirty="0" smtClean="0">
                          <a:ln>
                            <a:noFill/>
                          </a:ln>
                          <a:solidFill>
                            <a:srgbClr val="000000"/>
                          </a:solidFill>
                          <a:effectLst/>
                          <a:latin typeface="ＭＳ Ｐゴシック" pitchFamily="50" charset="-128"/>
                          <a:ea typeface="ＭＳ Ｐゴシック" pitchFamily="50" charset="-128"/>
                        </a:rPr>
                        <a:t>〔H27〕</a:t>
                      </a:r>
                    </a:p>
                  </a:txBody>
                  <a:tcPr marL="18000" marR="18000" marT="35983" marB="35983" anchor="ctr" horzOverflow="overflow">
                    <a:lnL w="12700" cap="flat" cmpd="thickThin" algn="ctr">
                      <a:solidFill>
                        <a:srgbClr val="000000"/>
                      </a:solidFill>
                      <a:prstDash val="solid"/>
                      <a:round/>
                      <a:headEnd type="none" w="med" len="med"/>
                      <a:tailEnd type="none" w="med" len="med"/>
                    </a:lnL>
                    <a:lnR w="12700" cap="flat" cmpd="thickThin" algn="ctr">
                      <a:solidFill>
                        <a:srgbClr val="000000"/>
                      </a:solidFill>
                      <a:prstDash val="solid"/>
                      <a:round/>
                      <a:headEnd type="none" w="med" len="med"/>
                      <a:tailEnd type="none" w="med" len="med"/>
                    </a:lnR>
                    <a:lnT w="12700" cap="flat" cmpd="thickThin" algn="ctr">
                      <a:solidFill>
                        <a:srgbClr val="000000"/>
                      </a:solidFill>
                      <a:prstDash val="solid"/>
                      <a:round/>
                      <a:headEnd type="none" w="med" len="med"/>
                      <a:tailEnd type="none" w="med" len="med"/>
                    </a:lnT>
                    <a:lnB w="6350" cap="flat" cmpd="thickThin" algn="ctr">
                      <a:solidFill>
                        <a:srgbClr val="000000"/>
                      </a:solidFill>
                      <a:prstDash val="solid"/>
                      <a:round/>
                      <a:headEnd type="none" w="med" len="med"/>
                      <a:tailEnd type="none" w="med" len="med"/>
                    </a:lnB>
                    <a:lnTlToBr>
                      <a:noFill/>
                    </a:lnTlToBr>
                    <a:lnBlToTr>
                      <a:noFill/>
                    </a:lnBlToTr>
                    <a:solidFill>
                      <a:srgbClr val="CCECFF"/>
                    </a:solidFill>
                  </a:tcPr>
                </a:tc>
                <a:tc>
                  <a:txBody>
                    <a:bodyPr/>
                    <a:lstStyle/>
                    <a:p>
                      <a:pPr marL="85725" marR="0" lvl="0" indent="-85725" algn="ctr" defTabSz="914400" rtl="0" eaLnBrk="1" fontAlgn="base" latinLnBrk="0" hangingPunct="1">
                        <a:lnSpc>
                          <a:spcPct val="100000"/>
                        </a:lnSpc>
                        <a:spcBef>
                          <a:spcPct val="50000"/>
                        </a:spcBef>
                        <a:spcAft>
                          <a:spcPct val="0"/>
                        </a:spcAft>
                        <a:buClrTx/>
                        <a:buSzTx/>
                        <a:buFont typeface="Wingdings" pitchFamily="2" charset="2"/>
                        <a:buNone/>
                        <a:tabLst/>
                      </a:pPr>
                      <a:r>
                        <a:rPr kumimoji="1" lang="ja-JP" altLang="en-US" sz="1000" b="0" i="0" u="none" strike="noStrike" cap="none" normalizeH="0" baseline="0" dirty="0" smtClean="0">
                          <a:ln>
                            <a:noFill/>
                          </a:ln>
                          <a:solidFill>
                            <a:srgbClr val="000000"/>
                          </a:solidFill>
                          <a:effectLst/>
                          <a:latin typeface="ＭＳ Ｐゴシック" pitchFamily="50" charset="-128"/>
                          <a:ea typeface="ＭＳ Ｐゴシック" pitchFamily="50" charset="-128"/>
                        </a:rPr>
                        <a:t>面　積</a:t>
                      </a:r>
                    </a:p>
                  </a:txBody>
                  <a:tcPr marL="18000" marR="18000" marT="35983" marB="35983" anchor="ctr" horzOverflow="overflow">
                    <a:lnL w="12700" cap="flat" cmpd="thickThin"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12700" cap="flat" cmpd="thickThin" algn="ctr">
                      <a:solidFill>
                        <a:srgbClr val="000000"/>
                      </a:solidFill>
                      <a:prstDash val="solid"/>
                      <a:round/>
                      <a:headEnd type="none" w="med" len="med"/>
                      <a:tailEnd type="none" w="med" len="med"/>
                    </a:lnT>
                    <a:lnB w="6350" cap="flat" cmpd="thickThin" algn="ctr">
                      <a:solidFill>
                        <a:srgbClr val="000000"/>
                      </a:solidFill>
                      <a:prstDash val="solid"/>
                      <a:round/>
                      <a:headEnd type="none" w="med" len="med"/>
                      <a:tailEnd type="none" w="med" len="med"/>
                    </a:lnB>
                    <a:lnTlToBr>
                      <a:noFill/>
                    </a:lnTlToBr>
                    <a:lnBlToTr>
                      <a:noFill/>
                    </a:lnBlToTr>
                    <a:solidFill>
                      <a:srgbClr val="CCECFF"/>
                    </a:solidFill>
                  </a:tcPr>
                </a:tc>
              </a:tr>
              <a:tr h="224291">
                <a:tc>
                  <a:txBody>
                    <a:bodyPr/>
                    <a:lstStyle/>
                    <a:p>
                      <a:pPr marL="85725" marR="0" lvl="0" indent="-85725" algn="ctr" defTabSz="914400" rtl="0" eaLnBrk="1" fontAlgn="base" latinLnBrk="0" hangingPunct="1">
                        <a:lnSpc>
                          <a:spcPct val="100000"/>
                        </a:lnSpc>
                        <a:spcBef>
                          <a:spcPct val="50000"/>
                        </a:spcBef>
                        <a:spcAft>
                          <a:spcPct val="0"/>
                        </a:spcAft>
                        <a:buClrTx/>
                        <a:buSzTx/>
                        <a:buFont typeface="Wingdings" pitchFamily="2" charset="2"/>
                        <a:buNone/>
                        <a:tabLst/>
                      </a:pP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10,410</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人</a:t>
                      </a: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a:t>
                      </a:r>
                      <a:r>
                        <a:rPr kumimoji="1" lang="ja-JP" altLang="en-US" sz="1000" b="0" i="0" u="none" strike="noStrike" cap="none" normalizeH="0" baseline="0" dirty="0" err="1" smtClean="0">
                          <a:ln>
                            <a:noFill/>
                          </a:ln>
                          <a:solidFill>
                            <a:schemeClr val="tx1"/>
                          </a:solidFill>
                          <a:effectLst/>
                          <a:latin typeface="ＭＳ Ｐゴシック" pitchFamily="50" charset="-128"/>
                          <a:ea typeface="ＭＳ Ｐゴシック" pitchFamily="50" charset="-128"/>
                        </a:rPr>
                        <a:t>ｋ</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a:t>
                      </a:r>
                    </a:p>
                  </a:txBody>
                  <a:tcPr marL="18000" marR="18000" marT="35983" marB="35983" anchor="ctr" horzOverflow="overflow">
                    <a:lnL w="19050" cap="flat" cmpd="sng" algn="ctr">
                      <a:solidFill>
                        <a:schemeClr val="tx1"/>
                      </a:solidFill>
                      <a:prstDash val="solid"/>
                      <a:round/>
                      <a:headEnd type="none" w="med" len="med"/>
                      <a:tailEnd type="none" w="med" len="med"/>
                    </a:lnL>
                    <a:lnR w="12700" cap="flat" cmpd="thickThin" algn="ctr">
                      <a:solidFill>
                        <a:srgbClr val="000000"/>
                      </a:solidFill>
                      <a:prstDash val="solid"/>
                      <a:round/>
                      <a:headEnd type="none" w="med" len="med"/>
                      <a:tailEnd type="none" w="med" len="med"/>
                    </a:lnR>
                    <a:lnT w="6350" cap="flat" cmpd="thickThin"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FFFFFF"/>
                    </a:solidFill>
                  </a:tcPr>
                </a:tc>
                <a:tc>
                  <a:txBody>
                    <a:bodyPr/>
                    <a:lstStyle/>
                    <a:p>
                      <a:pPr marL="85725" marR="0" lvl="0" indent="-85725" algn="ctr" defTabSz="914400" rtl="0" eaLnBrk="1" fontAlgn="base" latinLnBrk="0" hangingPunct="1">
                        <a:lnSpc>
                          <a:spcPct val="100000"/>
                        </a:lnSpc>
                        <a:spcBef>
                          <a:spcPct val="50000"/>
                        </a:spcBef>
                        <a:spcAft>
                          <a:spcPct val="0"/>
                        </a:spcAft>
                        <a:buClrTx/>
                        <a:buSzTx/>
                        <a:buFont typeface="Wingdings" pitchFamily="2" charset="2"/>
                        <a:buNone/>
                        <a:tabLst/>
                      </a:pP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9,626</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人</a:t>
                      </a:r>
                    </a:p>
                  </a:txBody>
                  <a:tcPr marL="18000" marR="18000" marT="35983" marB="35983" anchor="ctr" horzOverflow="overflow">
                    <a:lnL w="12700" cap="flat" cmpd="thickThin" algn="ctr">
                      <a:solidFill>
                        <a:srgbClr val="000000"/>
                      </a:solidFill>
                      <a:prstDash val="solid"/>
                      <a:round/>
                      <a:headEnd type="none" w="med" len="med"/>
                      <a:tailEnd type="none" w="med" len="med"/>
                    </a:lnL>
                    <a:lnR w="12700" cap="flat" cmpd="thickThin" algn="ctr">
                      <a:solidFill>
                        <a:srgbClr val="000000"/>
                      </a:solidFill>
                      <a:prstDash val="solid"/>
                      <a:round/>
                      <a:headEnd type="none" w="med" len="med"/>
                      <a:tailEnd type="none" w="med" len="med"/>
                    </a:lnR>
                    <a:lnT w="6350" cap="flat" cmpd="thickThin"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FFFFFF"/>
                    </a:solidFill>
                  </a:tcPr>
                </a:tc>
                <a:tc>
                  <a:txBody>
                    <a:bodyPr/>
                    <a:lstStyle/>
                    <a:p>
                      <a:pPr marL="85725" marR="0" lvl="0" indent="-85725" algn="ctr" defTabSz="914400" rtl="0" eaLnBrk="1" fontAlgn="base" latinLnBrk="0" hangingPunct="1">
                        <a:lnSpc>
                          <a:spcPct val="100000"/>
                        </a:lnSpc>
                        <a:spcBef>
                          <a:spcPct val="50000"/>
                        </a:spcBef>
                        <a:spcAft>
                          <a:spcPct val="0"/>
                        </a:spcAft>
                        <a:buClrTx/>
                        <a:buSzTx/>
                        <a:buFont typeface="Wingdings" pitchFamily="2" charset="2"/>
                        <a:buNone/>
                        <a:tabLst/>
                      </a:pP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37.38</a:t>
                      </a:r>
                      <a:r>
                        <a:rPr kumimoji="1" lang="ja-JP" altLang="en-US" sz="1000" b="0" i="0" u="none" strike="noStrike" cap="none" normalizeH="0" baseline="0" dirty="0" err="1" smtClean="0">
                          <a:ln>
                            <a:noFill/>
                          </a:ln>
                          <a:solidFill>
                            <a:schemeClr val="tx1"/>
                          </a:solidFill>
                          <a:effectLst/>
                          <a:latin typeface="ＭＳ Ｐゴシック" pitchFamily="50" charset="-128"/>
                          <a:ea typeface="ＭＳ Ｐゴシック" pitchFamily="50" charset="-128"/>
                        </a:rPr>
                        <a:t>ｋ</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a:t>
                      </a:r>
                    </a:p>
                  </a:txBody>
                  <a:tcPr marL="18000" marR="18000" marT="35983" marB="35983" anchor="ctr" horzOverflow="overflow">
                    <a:lnL w="12700" cap="flat" cmpd="thickThin"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thickThin"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bl>
          </a:graphicData>
        </a:graphic>
      </p:graphicFrame>
      <p:graphicFrame>
        <p:nvGraphicFramePr>
          <p:cNvPr id="49192" name="Group 40"/>
          <p:cNvGraphicFramePr>
            <a:graphicFrameLocks noGrp="1"/>
          </p:cNvGraphicFramePr>
          <p:nvPr/>
        </p:nvGraphicFramePr>
        <p:xfrm>
          <a:off x="190499" y="4529138"/>
          <a:ext cx="3629026" cy="1346340"/>
        </p:xfrm>
        <a:graphic>
          <a:graphicData uri="http://schemas.openxmlformats.org/drawingml/2006/table">
            <a:tbl>
              <a:tblPr/>
              <a:tblGrid>
                <a:gridCol w="1209675"/>
                <a:gridCol w="1209676"/>
                <a:gridCol w="1209675"/>
              </a:tblGrid>
              <a:tr h="224367">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図書館</a:t>
                      </a:r>
                    </a:p>
                  </a:txBody>
                  <a:tcPr marL="18000" marR="18000" marT="35995" marB="35995" anchor="ctr" horzOverflow="overflow">
                    <a:lnL w="19050" cap="flat" cmpd="sng" algn="ctr">
                      <a:solidFill>
                        <a:schemeClr val="tx1"/>
                      </a:solidFill>
                      <a:prstDash val="solid"/>
                      <a:round/>
                      <a:headEnd type="none" w="med" len="med"/>
                      <a:tailEnd type="none" w="med" len="med"/>
                    </a:lnL>
                    <a:lnR w="12700" cap="flat" cmpd="thickThin"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thickThin" algn="ctr">
                      <a:solidFill>
                        <a:schemeClr val="tx1"/>
                      </a:solidFill>
                      <a:prstDash val="solid"/>
                      <a:round/>
                      <a:headEnd type="none" w="med" len="med"/>
                      <a:tailEnd type="none" w="med" len="med"/>
                    </a:lnB>
                    <a:lnTlToBr>
                      <a:noFill/>
                    </a:lnTlToBr>
                    <a:lnBlToTr>
                      <a:noFill/>
                    </a:lnBlToTr>
                    <a:solidFill>
                      <a:srgbClr val="CCECFF"/>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000" b="0" i="0" u="none" strike="noStrike" cap="none" normalizeH="0" baseline="0" smtClean="0">
                          <a:ln>
                            <a:noFill/>
                          </a:ln>
                          <a:solidFill>
                            <a:schemeClr val="tx1"/>
                          </a:solidFill>
                          <a:effectLst/>
                          <a:latin typeface="ＭＳ Ｐゴシック" pitchFamily="50" charset="-128"/>
                          <a:ea typeface="ＭＳ Ｐゴシック" pitchFamily="50" charset="-128"/>
                        </a:rPr>
                        <a:t>スポーツセンター</a:t>
                      </a:r>
                    </a:p>
                  </a:txBody>
                  <a:tcPr marL="18000" marR="18000" marT="35995" marB="35995" anchor="ctr" horzOverflow="overflow">
                    <a:lnL w="12700" cap="flat" cmpd="thickThin" algn="ctr">
                      <a:solidFill>
                        <a:schemeClr val="tx1"/>
                      </a:solidFill>
                      <a:prstDash val="solid"/>
                      <a:round/>
                      <a:headEnd type="none" w="med" len="med"/>
                      <a:tailEnd type="none" w="med" len="med"/>
                    </a:lnL>
                    <a:lnR w="12700" cap="flat" cmpd="thickThin"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thickThin" algn="ctr">
                      <a:solidFill>
                        <a:schemeClr val="tx1"/>
                      </a:solidFill>
                      <a:prstDash val="solid"/>
                      <a:round/>
                      <a:headEnd type="none" w="med" len="med"/>
                      <a:tailEnd type="none" w="med" len="med"/>
                    </a:lnB>
                    <a:lnTlToBr>
                      <a:noFill/>
                    </a:lnTlToBr>
                    <a:lnBlToTr>
                      <a:noFill/>
                    </a:lnBlToTr>
                    <a:solidFill>
                      <a:srgbClr val="CCECFF"/>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000" b="0" i="0" u="none" strike="noStrike" cap="none" normalizeH="0" baseline="0" smtClean="0">
                          <a:ln>
                            <a:noFill/>
                          </a:ln>
                          <a:solidFill>
                            <a:schemeClr val="tx1"/>
                          </a:solidFill>
                          <a:effectLst/>
                          <a:latin typeface="ＭＳ Ｐゴシック" pitchFamily="50" charset="-128"/>
                          <a:ea typeface="ＭＳ Ｐゴシック" pitchFamily="50" charset="-128"/>
                        </a:rPr>
                        <a:t>プール施設</a:t>
                      </a:r>
                    </a:p>
                  </a:txBody>
                  <a:tcPr marL="18000" marR="18000" marT="35995" marB="35995" anchor="ctr" horzOverflow="overflow">
                    <a:lnL w="12700" cap="flat" cmpd="thickThin"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thickThin" algn="ctr">
                      <a:solidFill>
                        <a:schemeClr val="tx1"/>
                      </a:solidFill>
                      <a:prstDash val="solid"/>
                      <a:round/>
                      <a:headEnd type="none" w="med" len="med"/>
                      <a:tailEnd type="none" w="med" len="med"/>
                    </a:lnB>
                    <a:lnTlToBr>
                      <a:noFill/>
                    </a:lnTlToBr>
                    <a:lnBlToTr>
                      <a:noFill/>
                    </a:lnBlToTr>
                    <a:solidFill>
                      <a:srgbClr val="CCECFF"/>
                    </a:solidFill>
                  </a:tcPr>
                </a:tc>
              </a:tr>
              <a:tr h="224367">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3</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館</a:t>
                      </a:r>
                    </a:p>
                  </a:txBody>
                  <a:tcPr marL="18000" marR="18000" marT="35995" marB="35995" anchor="ctr" horzOverflow="overflow">
                    <a:lnL w="19050" cap="flat" cmpd="sng" algn="ctr">
                      <a:solidFill>
                        <a:schemeClr val="tx1"/>
                      </a:solidFill>
                      <a:prstDash val="solid"/>
                      <a:round/>
                      <a:headEnd type="none" w="med" len="med"/>
                      <a:tailEnd type="none" w="med" len="med"/>
                    </a:lnL>
                    <a:lnR w="12700" cap="flat" cmpd="thickThin" algn="ctr">
                      <a:solidFill>
                        <a:schemeClr val="tx1"/>
                      </a:solidFill>
                      <a:prstDash val="solid"/>
                      <a:round/>
                      <a:headEnd type="none" w="med" len="med"/>
                      <a:tailEnd type="none" w="med" len="med"/>
                    </a:lnR>
                    <a:lnT w="6350" cap="flat" cmpd="thickThin" algn="ctr">
                      <a:solidFill>
                        <a:schemeClr val="tx1"/>
                      </a:solidFill>
                      <a:prstDash val="solid"/>
                      <a:round/>
                      <a:headEnd type="none" w="med" len="med"/>
                      <a:tailEnd type="none" w="med" len="med"/>
                    </a:lnT>
                    <a:lnB w="12700" cap="flat" cmpd="thickThin"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3</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ヵ所</a:t>
                      </a:r>
                    </a:p>
                  </a:txBody>
                  <a:tcPr marL="18000" marR="18000" marT="35995" marB="35995" anchor="ctr" horzOverflow="overflow">
                    <a:lnL w="12700" cap="flat" cmpd="thickThin" algn="ctr">
                      <a:solidFill>
                        <a:schemeClr val="tx1"/>
                      </a:solidFill>
                      <a:prstDash val="solid"/>
                      <a:round/>
                      <a:headEnd type="none" w="med" len="med"/>
                      <a:tailEnd type="none" w="med" len="med"/>
                    </a:lnL>
                    <a:lnR w="12700" cap="flat" cmpd="thickThin" algn="ctr">
                      <a:solidFill>
                        <a:schemeClr val="tx1"/>
                      </a:solidFill>
                      <a:prstDash val="solid"/>
                      <a:round/>
                      <a:headEnd type="none" w="med" len="med"/>
                      <a:tailEnd type="none" w="med" len="med"/>
                    </a:lnR>
                    <a:lnT w="6350" cap="flat" cmpd="thickThin" algn="ctr">
                      <a:solidFill>
                        <a:schemeClr val="tx1"/>
                      </a:solidFill>
                      <a:prstDash val="solid"/>
                      <a:round/>
                      <a:headEnd type="none" w="med" len="med"/>
                      <a:tailEnd type="none" w="med" len="med"/>
                    </a:lnT>
                    <a:lnB w="12700" cap="flat" cmpd="thickThin"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3</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ヵ所</a:t>
                      </a:r>
                    </a:p>
                  </a:txBody>
                  <a:tcPr marL="18000" marR="18000" marT="35995" marB="35995" anchor="ctr" horzOverflow="overflow">
                    <a:lnL w="12700" cap="flat" cmpd="thickThin"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thickThin" algn="ctr">
                      <a:solidFill>
                        <a:schemeClr val="tx1"/>
                      </a:solidFill>
                      <a:prstDash val="solid"/>
                      <a:round/>
                      <a:headEnd type="none" w="med" len="med"/>
                      <a:tailEnd type="none" w="med" len="med"/>
                    </a:lnT>
                    <a:lnB w="12700" cap="flat" cmpd="thickThin" algn="ctr">
                      <a:solidFill>
                        <a:schemeClr val="tx1"/>
                      </a:solidFill>
                      <a:prstDash val="solid"/>
                      <a:round/>
                      <a:headEnd type="none" w="med" len="med"/>
                      <a:tailEnd type="none" w="med" len="med"/>
                    </a:lnB>
                    <a:lnTlToBr>
                      <a:noFill/>
                    </a:lnTlToBr>
                    <a:lnBlToTr>
                      <a:noFill/>
                    </a:lnBlToTr>
                    <a:noFill/>
                  </a:tcPr>
                </a:tc>
              </a:tr>
              <a:tr h="224367">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区民センター・ホール</a:t>
                      </a:r>
                    </a:p>
                  </a:txBody>
                  <a:tcPr marL="18000" marR="18000" marT="35995" marB="35995" anchor="ctr" horzOverflow="overflow">
                    <a:lnL w="19050" cap="flat" cmpd="sng" algn="ctr">
                      <a:solidFill>
                        <a:schemeClr val="tx1"/>
                      </a:solidFill>
                      <a:prstDash val="solid"/>
                      <a:round/>
                      <a:headEnd type="none" w="med" len="med"/>
                      <a:tailEnd type="none" w="med" len="med"/>
                    </a:lnL>
                    <a:lnR w="12700" cap="flat" cmpd="thickThin" algn="ctr">
                      <a:solidFill>
                        <a:schemeClr val="tx1"/>
                      </a:solidFill>
                      <a:prstDash val="solid"/>
                      <a:round/>
                      <a:headEnd type="none" w="med" len="med"/>
                      <a:tailEnd type="none" w="med" len="med"/>
                    </a:lnR>
                    <a:lnT w="12700" cap="flat" cmpd="thickThin" algn="ctr">
                      <a:solidFill>
                        <a:schemeClr val="tx1"/>
                      </a:solidFill>
                      <a:prstDash val="solid"/>
                      <a:round/>
                      <a:headEnd type="none" w="med" len="med"/>
                      <a:tailEnd type="none" w="med" len="med"/>
                    </a:lnT>
                    <a:lnB w="6350" cap="flat" cmpd="thickThin" algn="ctr">
                      <a:solidFill>
                        <a:schemeClr val="tx1"/>
                      </a:solidFill>
                      <a:prstDash val="solid"/>
                      <a:round/>
                      <a:headEnd type="none" w="med" len="med"/>
                      <a:tailEnd type="none" w="med" len="med"/>
                    </a:lnB>
                    <a:lnTlToBr>
                      <a:noFill/>
                    </a:lnTlToBr>
                    <a:lnBlToTr>
                      <a:noFill/>
                    </a:lnBlToTr>
                    <a:solidFill>
                      <a:srgbClr val="CCECFF"/>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老人福祉センター</a:t>
                      </a:r>
                    </a:p>
                  </a:txBody>
                  <a:tcPr marL="18000" marR="18000" marT="35995" marB="35995" anchor="ctr" horzOverflow="overflow">
                    <a:lnL w="12700" cap="flat" cmpd="thickThin" algn="ctr">
                      <a:solidFill>
                        <a:schemeClr val="tx1"/>
                      </a:solidFill>
                      <a:prstDash val="solid"/>
                      <a:round/>
                      <a:headEnd type="none" w="med" len="med"/>
                      <a:tailEnd type="none" w="med" len="med"/>
                    </a:lnL>
                    <a:lnR w="12700" cap="flat" cmpd="thickThin" algn="ctr">
                      <a:solidFill>
                        <a:schemeClr val="tx1"/>
                      </a:solidFill>
                      <a:prstDash val="solid"/>
                      <a:round/>
                      <a:headEnd type="none" w="med" len="med"/>
                      <a:tailEnd type="none" w="med" len="med"/>
                    </a:lnR>
                    <a:lnT w="12700" cap="flat" cmpd="thickThin" algn="ctr">
                      <a:solidFill>
                        <a:schemeClr val="tx1"/>
                      </a:solidFill>
                      <a:prstDash val="solid"/>
                      <a:round/>
                      <a:headEnd type="none" w="med" len="med"/>
                      <a:tailEnd type="none" w="med" len="med"/>
                    </a:lnT>
                    <a:lnB w="6350" cap="flat" cmpd="thickThin" algn="ctr">
                      <a:solidFill>
                        <a:schemeClr val="tx1"/>
                      </a:solidFill>
                      <a:prstDash val="solid"/>
                      <a:round/>
                      <a:headEnd type="none" w="med" len="med"/>
                      <a:tailEnd type="none" w="med" len="med"/>
                    </a:lnB>
                    <a:lnTlToBr>
                      <a:noFill/>
                    </a:lnTlToBr>
                    <a:lnBlToTr>
                      <a:noFill/>
                    </a:lnBlToTr>
                    <a:solidFill>
                      <a:srgbClr val="CCECFF"/>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000" b="0" i="0" u="none" strike="noStrike" cap="none" normalizeH="0" baseline="0" smtClean="0">
                          <a:ln>
                            <a:noFill/>
                          </a:ln>
                          <a:solidFill>
                            <a:schemeClr val="tx1"/>
                          </a:solidFill>
                          <a:effectLst/>
                          <a:latin typeface="ＭＳ Ｐゴシック" pitchFamily="50" charset="-128"/>
                          <a:ea typeface="ＭＳ Ｐゴシック" pitchFamily="50" charset="-128"/>
                        </a:rPr>
                        <a:t>子ども・子育てプラザ</a:t>
                      </a:r>
                    </a:p>
                  </a:txBody>
                  <a:tcPr marL="18000" marR="18000" marT="35995" marB="35995" anchor="ctr" horzOverflow="overflow">
                    <a:lnL w="12700" cap="flat" cmpd="thickThin"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2700" cap="flat" cmpd="thickThin" algn="ctr">
                      <a:solidFill>
                        <a:schemeClr val="tx1"/>
                      </a:solidFill>
                      <a:prstDash val="solid"/>
                      <a:round/>
                      <a:headEnd type="none" w="med" len="med"/>
                      <a:tailEnd type="none" w="med" len="med"/>
                    </a:lnT>
                    <a:lnB w="6350" cap="flat" cmpd="thickThin" algn="ctr">
                      <a:solidFill>
                        <a:schemeClr val="tx1"/>
                      </a:solidFill>
                      <a:prstDash val="solid"/>
                      <a:round/>
                      <a:headEnd type="none" w="med" len="med"/>
                      <a:tailEnd type="none" w="med" len="med"/>
                    </a:lnB>
                    <a:lnTlToBr>
                      <a:noFill/>
                    </a:lnTlToBr>
                    <a:lnBlToTr>
                      <a:noFill/>
                    </a:lnBlToTr>
                    <a:solidFill>
                      <a:srgbClr val="CCECFF"/>
                    </a:solidFill>
                  </a:tcPr>
                </a:tc>
              </a:tr>
              <a:tr h="224367">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4</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ヵ所</a:t>
                      </a:r>
                    </a:p>
                  </a:txBody>
                  <a:tcPr marL="18000" marR="18000" marT="35995" marB="35995" anchor="ctr" horzOverflow="overflow">
                    <a:lnL w="19050" cap="flat" cmpd="sng" algn="ctr">
                      <a:solidFill>
                        <a:schemeClr val="tx1"/>
                      </a:solidFill>
                      <a:prstDash val="solid"/>
                      <a:round/>
                      <a:headEnd type="none" w="med" len="med"/>
                      <a:tailEnd type="none" w="med" len="med"/>
                    </a:lnL>
                    <a:lnR w="12700" cap="flat" cmpd="thickThin" algn="ctr">
                      <a:solidFill>
                        <a:schemeClr val="tx1"/>
                      </a:solidFill>
                      <a:prstDash val="solid"/>
                      <a:round/>
                      <a:headEnd type="none" w="med" len="med"/>
                      <a:tailEnd type="none" w="med" len="med"/>
                    </a:lnR>
                    <a:lnT w="6350" cap="flat" cmpd="thickThin" algn="ctr">
                      <a:solidFill>
                        <a:schemeClr val="tx1"/>
                      </a:solidFill>
                      <a:prstDash val="solid"/>
                      <a:round/>
                      <a:headEnd type="none" w="med" len="med"/>
                      <a:tailEnd type="none" w="med" len="med"/>
                    </a:lnT>
                    <a:lnB w="6350" cap="flat" cmpd="thickThin"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3</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ヵ所</a:t>
                      </a:r>
                    </a:p>
                  </a:txBody>
                  <a:tcPr marL="18000" marR="18000" marT="35995" marB="35995" anchor="ctr" horzOverflow="overflow">
                    <a:lnL w="12700" cap="flat" cmpd="thickThin" algn="ctr">
                      <a:solidFill>
                        <a:schemeClr val="tx1"/>
                      </a:solidFill>
                      <a:prstDash val="solid"/>
                      <a:round/>
                      <a:headEnd type="none" w="med" len="med"/>
                      <a:tailEnd type="none" w="med" len="med"/>
                    </a:lnL>
                    <a:lnR w="12700" cap="flat" cmpd="thickThin" algn="ctr">
                      <a:solidFill>
                        <a:schemeClr val="tx1"/>
                      </a:solidFill>
                      <a:prstDash val="solid"/>
                      <a:round/>
                      <a:headEnd type="none" w="med" len="med"/>
                      <a:tailEnd type="none" w="med" len="med"/>
                    </a:lnR>
                    <a:lnT w="6350" cap="flat" cmpd="thickThin" algn="ctr">
                      <a:solidFill>
                        <a:schemeClr val="tx1"/>
                      </a:solidFill>
                      <a:prstDash val="solid"/>
                      <a:round/>
                      <a:headEnd type="none" w="med" len="med"/>
                      <a:tailEnd type="none" w="med" len="med"/>
                    </a:lnT>
                    <a:lnB w="6350" cap="flat" cmpd="thickThin"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3</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ヵ所</a:t>
                      </a:r>
                    </a:p>
                  </a:txBody>
                  <a:tcPr marL="18000" marR="18000" marT="35995" marB="35995" anchor="ctr" horzOverflow="overflow">
                    <a:lnL w="12700" cap="flat" cmpd="thickThin"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thickThin"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224367">
                <a:tc gridSpan="2">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公園数（</a:t>
                      </a: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1</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人あたりの面積）</a:t>
                      </a:r>
                    </a:p>
                  </a:txBody>
                  <a:tcPr marL="18000" marR="18000" marT="35995" marB="35995" anchor="ctr"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thickThin" algn="ctr">
                      <a:solidFill>
                        <a:schemeClr val="tx1"/>
                      </a:solidFill>
                      <a:prstDash val="solid"/>
                      <a:round/>
                      <a:headEnd type="none" w="med" len="med"/>
                      <a:tailEnd type="none" w="med" len="med"/>
                    </a:lnT>
                    <a:lnB w="6350" cap="flat" cmpd="thickThin" algn="ctr">
                      <a:solidFill>
                        <a:schemeClr val="tx1"/>
                      </a:solidFill>
                      <a:prstDash val="solid"/>
                      <a:round/>
                      <a:headEnd type="none" w="med" len="med"/>
                      <a:tailEnd type="none" w="med" len="med"/>
                    </a:lnB>
                    <a:lnTlToBr>
                      <a:noFill/>
                    </a:lnTlToBr>
                    <a:lnBlToTr>
                      <a:noFill/>
                    </a:lnBlToTr>
                    <a:solidFill>
                      <a:schemeClr val="accent5">
                        <a:lumMod val="40000"/>
                        <a:lumOff val="60000"/>
                      </a:schemeClr>
                    </a:solidFill>
                  </a:tcPr>
                </a:tc>
                <a:tc hMerge="1">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18000" marR="18000" marT="36000" marB="36000" anchor="ctr" horzOverflow="overflow">
                    <a:lnL w="12700" cap="flat" cmpd="thickThin" algn="ctr">
                      <a:solidFill>
                        <a:schemeClr val="tx1"/>
                      </a:solidFill>
                      <a:prstDash val="solid"/>
                      <a:round/>
                      <a:headEnd type="none" w="med" len="med"/>
                      <a:tailEnd type="none" w="med" len="med"/>
                    </a:lnL>
                    <a:lnR w="12700" cap="flat" cmpd="thickThin" algn="ctr">
                      <a:solidFill>
                        <a:schemeClr val="tx1"/>
                      </a:solidFill>
                      <a:prstDash val="solid"/>
                      <a:round/>
                      <a:headEnd type="none" w="med" len="med"/>
                      <a:tailEnd type="none" w="med" len="med"/>
                    </a:lnR>
                    <a:lnT w="6350" cap="flat" cmpd="thickThin" algn="ctr">
                      <a:solidFill>
                        <a:schemeClr val="tx1"/>
                      </a:solidFill>
                      <a:prstDash val="solid"/>
                      <a:round/>
                      <a:headEnd type="none" w="med" len="med"/>
                      <a:tailEnd type="none" w="med" len="med"/>
                    </a:lnT>
                    <a:lnB w="6350" cap="flat" cmpd="thickThin" algn="ctr">
                      <a:solidFill>
                        <a:schemeClr val="tx1"/>
                      </a:solidFill>
                      <a:prstDash val="solid"/>
                      <a:round/>
                      <a:headEnd type="none" w="med" len="med"/>
                      <a:tailEnd type="none" w="med" len="med"/>
                    </a:lnB>
                    <a:lnTlToBr>
                      <a:noFill/>
                    </a:lnTlToBr>
                    <a:lnBlToTr>
                      <a:noFill/>
                    </a:lnBlToTr>
                    <a:noFill/>
                  </a:tcPr>
                </a:tc>
                <a:tc rowSpan="2">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18000" marR="18000" marT="35995" marB="35995" anchor="ctr" horzOverflow="overflow">
                    <a:lnL w="19050" cap="flat" cmpd="sng" algn="ctr">
                      <a:solidFill>
                        <a:schemeClr val="tx1"/>
                      </a:solidFill>
                      <a:prstDash val="solid"/>
                      <a:round/>
                      <a:headEnd type="none" w="med" len="med"/>
                      <a:tailEnd type="none" w="med" len="med"/>
                    </a:lnL>
                    <a:lnR w="19050" cap="flat" cmpd="sng" algn="ctr">
                      <a:no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noFill/>
                      <a:prstDash val="solid"/>
                      <a:round/>
                      <a:headEnd type="none" w="med" len="med"/>
                      <a:tailEnd type="none" w="med" len="med"/>
                    </a:lnB>
                    <a:lnTlToBr>
                      <a:noFill/>
                    </a:lnTlToBr>
                    <a:lnBlToTr>
                      <a:noFill/>
                    </a:lnBlToTr>
                    <a:noFill/>
                  </a:tcPr>
                </a:tc>
              </a:tr>
              <a:tr h="224367">
                <a:tc gridSpan="2">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157</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ヵ所（</a:t>
                      </a: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2.82㎡</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a:t>
                      </a:r>
                    </a:p>
                  </a:txBody>
                  <a:tcPr marL="18000" marR="18000" marT="35995" marB="35995" anchor="ctr"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thickThin"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hMerge="1">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18000" marR="18000" marT="36000" marB="36000" anchor="ctr" horzOverflow="overflow">
                    <a:lnL w="12700" cap="flat" cmpd="thickThin" algn="ctr">
                      <a:solidFill>
                        <a:schemeClr val="tx1"/>
                      </a:solidFill>
                      <a:prstDash val="solid"/>
                      <a:round/>
                      <a:headEnd type="none" w="med" len="med"/>
                      <a:tailEnd type="none" w="med" len="med"/>
                    </a:lnL>
                    <a:lnR w="12700" cap="flat" cmpd="thickThin" algn="ctr">
                      <a:solidFill>
                        <a:schemeClr val="tx1"/>
                      </a:solidFill>
                      <a:prstDash val="solid"/>
                      <a:round/>
                      <a:headEnd type="none" w="med" len="med"/>
                      <a:tailEnd type="none" w="med" len="med"/>
                    </a:lnR>
                    <a:lnT w="6350" cap="flat" cmpd="thickThin" algn="ctr">
                      <a:solidFill>
                        <a:schemeClr val="tx1"/>
                      </a:solidFill>
                      <a:prstDash val="solid"/>
                      <a:round/>
                      <a:headEnd type="none" w="med" len="med"/>
                      <a:tailEnd type="none" w="med" len="med"/>
                    </a:lnT>
                    <a:lnB w="28575" cap="flat" cmpd="thickThin" algn="ctr">
                      <a:solidFill>
                        <a:schemeClr val="tx1"/>
                      </a:solidFill>
                      <a:prstDash val="solid"/>
                      <a:round/>
                      <a:headEnd type="none" w="med" len="med"/>
                      <a:tailEnd type="none" w="med" len="med"/>
                    </a:lnB>
                    <a:lnTlToBr>
                      <a:noFill/>
                    </a:lnTlToBr>
                    <a:lnBlToTr>
                      <a:noFill/>
                    </a:lnBlToTr>
                    <a:noFill/>
                  </a:tcPr>
                </a:tc>
                <a:tc vMerge="1">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18000" marR="18000" marT="36000" marB="36000" anchor="ctr" horzOverflow="overflow">
                    <a:lnL w="12700" cap="flat" cmpd="thickThin" algn="ctr">
                      <a:solidFill>
                        <a:schemeClr val="tx1"/>
                      </a:solidFill>
                      <a:prstDash val="solid"/>
                      <a:round/>
                      <a:headEnd type="none" w="med" len="med"/>
                      <a:tailEnd type="none" w="med" len="med"/>
                    </a:lnL>
                    <a:lnR w="28575" cap="flat" cmpd="thickThin" algn="ctr">
                      <a:solidFill>
                        <a:schemeClr val="tx1"/>
                      </a:solidFill>
                      <a:prstDash val="solid"/>
                      <a:round/>
                      <a:headEnd type="none" w="med" len="med"/>
                      <a:tailEnd type="none" w="med" len="med"/>
                    </a:lnR>
                    <a:lnT w="6350" cap="flat" cmpd="thickThin" algn="ctr">
                      <a:solidFill>
                        <a:schemeClr val="tx1"/>
                      </a:solidFill>
                      <a:prstDash val="solid"/>
                      <a:round/>
                      <a:headEnd type="none" w="med" len="med"/>
                      <a:tailEnd type="none" w="med" len="med"/>
                    </a:lnT>
                    <a:lnB w="28575" cap="flat" cmpd="thickThin" algn="ctr">
                      <a:solidFill>
                        <a:schemeClr val="tx1"/>
                      </a:solidFill>
                      <a:prstDash val="solid"/>
                      <a:round/>
                      <a:headEnd type="none" w="med" len="med"/>
                      <a:tailEnd type="none" w="med" len="med"/>
                    </a:lnB>
                    <a:lnTlToBr>
                      <a:noFill/>
                    </a:lnTlToBr>
                    <a:lnBlToTr>
                      <a:noFill/>
                    </a:lnBlToTr>
                    <a:noFill/>
                  </a:tcPr>
                </a:tc>
              </a:tr>
            </a:tbl>
          </a:graphicData>
        </a:graphic>
      </p:graphicFrame>
      <p:graphicFrame>
        <p:nvGraphicFramePr>
          <p:cNvPr id="49332" name="Group 180"/>
          <p:cNvGraphicFramePr>
            <a:graphicFrameLocks noGrp="1"/>
          </p:cNvGraphicFramePr>
          <p:nvPr/>
        </p:nvGraphicFramePr>
        <p:xfrm>
          <a:off x="190500" y="2979738"/>
          <a:ext cx="3629025" cy="1033504"/>
        </p:xfrm>
        <a:graphic>
          <a:graphicData uri="http://schemas.openxmlformats.org/drawingml/2006/table">
            <a:tbl>
              <a:tblPr/>
              <a:tblGrid>
                <a:gridCol w="1209675"/>
                <a:gridCol w="601013"/>
                <a:gridCol w="608662"/>
                <a:gridCol w="1209675"/>
              </a:tblGrid>
              <a:tr h="360328">
                <a:tc gridSpan="2">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職員配置数案</a:t>
                      </a:r>
                    </a:p>
                  </a:txBody>
                  <a:tcPr marL="18000" marR="18000" marT="35996" marB="35996" anchor="ctr"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thickThin" algn="ctr">
                      <a:solidFill>
                        <a:schemeClr val="tx1"/>
                      </a:solidFill>
                      <a:prstDash val="solid"/>
                      <a:round/>
                      <a:headEnd type="none" w="med" len="med"/>
                      <a:tailEnd type="none" w="med" len="med"/>
                    </a:lnB>
                    <a:lnTlToBr>
                      <a:noFill/>
                    </a:lnTlToBr>
                    <a:lnBlToTr>
                      <a:noFill/>
                    </a:lnBlToTr>
                    <a:solidFill>
                      <a:srgbClr val="CCECFF"/>
                    </a:solidFill>
                  </a:tcPr>
                </a:tc>
                <a:tc hMerge="1">
                  <a:txBody>
                    <a:bodyPr/>
                    <a:lstStyle/>
                    <a:p>
                      <a:endParaRPr kumimoji="1" lang="ja-JP" altLang="en-US"/>
                    </a:p>
                  </a:txBody>
                  <a:tcPr/>
                </a:tc>
                <a:tc rowSpan="2" gridSpan="2">
                  <a:txBody>
                    <a:bodyPr/>
                    <a:lstStyle/>
                    <a:p>
                      <a:pPr marL="0" marR="0" lvl="0" indent="0" algn="ctr" defTabSz="914400" rtl="0" eaLnBrk="1" fontAlgn="base" latinLnBrk="0" hangingPunct="1">
                        <a:lnSpc>
                          <a:spcPct val="90000"/>
                        </a:lnSpc>
                        <a:spcBef>
                          <a:spcPct val="0"/>
                        </a:spcBef>
                        <a:spcAft>
                          <a:spcPct val="0"/>
                        </a:spcAft>
                        <a:buClrTx/>
                        <a:buSzTx/>
                        <a:buFontTx/>
                        <a:buNone/>
                        <a:tabLst/>
                      </a:pPr>
                      <a:endParaRPr kumimoji="1" lang="en-US" altLang="ja-JP" sz="1000" b="0" i="0" u="none" strike="noStrike" cap="none" normalizeH="0" baseline="0" dirty="0" smtClean="0">
                        <a:ln>
                          <a:noFill/>
                        </a:ln>
                        <a:solidFill>
                          <a:srgbClr val="FF0000"/>
                        </a:solidFill>
                        <a:effectLst/>
                        <a:latin typeface="ＭＳ Ｐゴシック" pitchFamily="50" charset="-128"/>
                        <a:ea typeface="ＭＳ Ｐゴシック" pitchFamily="50" charset="-128"/>
                      </a:endParaRPr>
                    </a:p>
                  </a:txBody>
                  <a:tcPr marL="18000" marR="18000" marT="35996" marB="35996" anchor="ctr" horzOverflow="overflow">
                    <a:lnL w="19050" cap="flat" cmpd="sng" algn="ctr">
                      <a:solidFill>
                        <a:schemeClr val="tx1"/>
                      </a:solidFill>
                      <a:prstDash val="solid"/>
                      <a:round/>
                      <a:headEnd type="none" w="med" len="med"/>
                      <a:tailEnd type="none" w="med" len="med"/>
                    </a:lnL>
                    <a:lnR w="19050" cap="flat" cmpd="sng" algn="ctr">
                      <a:noFill/>
                      <a:prstDash val="solid"/>
                      <a:round/>
                      <a:headEnd type="none" w="med" len="med"/>
                      <a:tailEnd type="none" w="med" len="med"/>
                    </a:lnR>
                    <a:lnT w="19050" cap="flat" cmpd="sng" algn="ctr">
                      <a:no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rowSpan="2" hMerge="1">
                  <a:txBody>
                    <a:bodyPr/>
                    <a:lstStyle/>
                    <a:p>
                      <a:endParaRPr kumimoji="1" lang="ja-JP" altLang="en-US"/>
                    </a:p>
                  </a:txBody>
                  <a:tcPr/>
                </a:tc>
              </a:tr>
              <a:tr h="224378">
                <a:tc gridSpan="2">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1,292</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人</a:t>
                      </a:r>
                      <a:endParaRPr kumimoji="1" lang="ja-JP" altLang="en-US" sz="9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18000" marR="18000" marT="35996" marB="35996" anchor="ctr"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thickThin" algn="ctr">
                      <a:solidFill>
                        <a:schemeClr val="tx1"/>
                      </a:solidFill>
                      <a:prstDash val="solid"/>
                      <a:round/>
                      <a:headEnd type="none" w="med" len="med"/>
                      <a:tailEnd type="none" w="med" len="med"/>
                    </a:lnT>
                    <a:lnB w="12700" cap="flat" cmpd="thickThin" algn="ctr">
                      <a:solidFill>
                        <a:schemeClr val="tx1"/>
                      </a:solidFill>
                      <a:prstDash val="solid"/>
                      <a:round/>
                      <a:headEnd type="none" w="med" len="med"/>
                      <a:tailEnd type="none" w="med" len="med"/>
                    </a:lnB>
                    <a:lnTlToBr>
                      <a:noFill/>
                    </a:lnTlToBr>
                    <a:lnBlToTr>
                      <a:noFill/>
                    </a:lnBlToTr>
                    <a:noFill/>
                  </a:tcPr>
                </a:tc>
                <a:tc hMerge="1">
                  <a:txBody>
                    <a:bodyPr/>
                    <a:lstStyle/>
                    <a:p>
                      <a:endParaRPr kumimoji="1" lang="ja-JP" altLang="en-US"/>
                    </a:p>
                  </a:txBody>
                  <a:tcPr/>
                </a:tc>
                <a:tc gridSpan="2" vMerge="1">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18000" marR="18000" marT="35996" marB="35996" anchor="ctr"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thickThin"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hMerge="1" vMerge="1">
                  <a:txBody>
                    <a:bodyPr/>
                    <a:lstStyle/>
                    <a:p>
                      <a:endParaRPr kumimoji="1" lang="ja-JP" altLang="en-US"/>
                    </a:p>
                  </a:txBody>
                  <a:tcPr/>
                </a:tc>
              </a:tr>
              <a:tr h="224378">
                <a:tc gridSpan="4">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区役所間道路距離</a:t>
                      </a:r>
                    </a:p>
                  </a:txBody>
                  <a:tcPr marL="18000" marR="18000" marT="35996" marB="35996" anchor="ctr"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2700" cap="flat" cmpd="thickThin" algn="ctr">
                      <a:solidFill>
                        <a:schemeClr val="tx1"/>
                      </a:solidFill>
                      <a:prstDash val="solid"/>
                      <a:round/>
                      <a:headEnd type="none" w="med" len="med"/>
                      <a:tailEnd type="none" w="med" len="med"/>
                    </a:lnT>
                    <a:lnB w="6350" cap="flat" cmpd="thickThin" algn="ctr">
                      <a:solidFill>
                        <a:schemeClr val="tx1"/>
                      </a:solidFill>
                      <a:prstDash val="solid"/>
                      <a:round/>
                      <a:headEnd type="none" w="med" len="med"/>
                      <a:tailEnd type="none" w="med" len="med"/>
                    </a:lnB>
                    <a:lnTlToBr>
                      <a:noFill/>
                    </a:lnTlToBr>
                    <a:lnBlToTr>
                      <a:noFill/>
                    </a:lnBlToTr>
                    <a:solidFill>
                      <a:srgbClr val="CCECFF"/>
                    </a:solidFill>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r>
              <a:tr h="224378">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zh-TW"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住之江 ⇔住吉 </a:t>
                      </a:r>
                      <a:r>
                        <a:rPr kumimoji="1" lang="en-US" altLang="zh-TW" sz="1000" b="0" i="0" u="none" strike="noStrike" cap="none" normalizeH="0" baseline="0" dirty="0" smtClean="0">
                          <a:ln>
                            <a:noFill/>
                          </a:ln>
                          <a:solidFill>
                            <a:schemeClr val="tx1"/>
                          </a:solidFill>
                          <a:effectLst/>
                          <a:latin typeface="ＭＳ Ｐゴシック" pitchFamily="50" charset="-128"/>
                          <a:ea typeface="ＭＳ Ｐゴシック" pitchFamily="50" charset="-128"/>
                        </a:rPr>
                        <a:t>2.1km</a:t>
                      </a:r>
                      <a:endPar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18000" marR="18000" marT="35996" marB="35996" anchor="ctr" horzOverflow="overflow">
                    <a:lnL w="19050" cap="flat" cmpd="sng" algn="ctr">
                      <a:solidFill>
                        <a:schemeClr val="tx1"/>
                      </a:solidFill>
                      <a:prstDash val="solid"/>
                      <a:round/>
                      <a:headEnd type="none" w="med" len="med"/>
                      <a:tailEnd type="none" w="med" len="med"/>
                    </a:lnL>
                    <a:lnR w="12700" cap="flat" cmpd="thickThin" algn="ctr">
                      <a:solidFill>
                        <a:schemeClr val="tx1"/>
                      </a:solidFill>
                      <a:prstDash val="solid"/>
                      <a:round/>
                      <a:headEnd type="none" w="med" len="med"/>
                      <a:tailEnd type="none" w="med" len="med"/>
                    </a:lnR>
                    <a:lnT w="6350" cap="flat" cmpd="thickThin"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gridSpan="2">
                  <a:txBody>
                    <a:bodyPr/>
                    <a:lstStyle/>
                    <a:p>
                      <a:pPr algn="ctr"/>
                      <a:r>
                        <a:rPr lang="ja-JP" altLang="en-US" sz="1000" dirty="0" smtClean="0">
                          <a:latin typeface="ＭＳ Ｐゴシック" pitchFamily="50" charset="-128"/>
                          <a:ea typeface="ＭＳ Ｐゴシック" pitchFamily="50" charset="-128"/>
                        </a:rPr>
                        <a:t>住之江 ⇔西成 </a:t>
                      </a:r>
                      <a:r>
                        <a:rPr lang="en-US" altLang="ja-JP" sz="1000" dirty="0" smtClean="0">
                          <a:latin typeface="ＭＳ Ｐゴシック" pitchFamily="50" charset="-128"/>
                          <a:ea typeface="ＭＳ Ｐゴシック" pitchFamily="50" charset="-128"/>
                        </a:rPr>
                        <a:t>3.3km</a:t>
                      </a:r>
                      <a:endParaRPr lang="ja-JP" altLang="en-US" sz="1000" dirty="0">
                        <a:latin typeface="ＭＳ Ｐゴシック" pitchFamily="50" charset="-128"/>
                        <a:ea typeface="ＭＳ Ｐゴシック" pitchFamily="50" charset="-128"/>
                      </a:endParaRPr>
                    </a:p>
                  </a:txBody>
                  <a:tcPr marL="18000" marR="18000" marT="35996" marB="35996" anchor="ctr" horzOverflow="overflow">
                    <a:lnL w="12700" cap="flat" cmpd="thickThin" algn="ctr">
                      <a:solidFill>
                        <a:schemeClr val="tx1"/>
                      </a:solidFill>
                      <a:prstDash val="solid"/>
                      <a:round/>
                      <a:headEnd type="none" w="med" len="med"/>
                      <a:tailEnd type="none" w="med" len="med"/>
                    </a:lnL>
                    <a:lnR w="12700" cap="flat" cmpd="thickThin" algn="ctr">
                      <a:solidFill>
                        <a:schemeClr val="tx1"/>
                      </a:solidFill>
                      <a:prstDash val="solid"/>
                      <a:round/>
                      <a:headEnd type="none" w="med" len="med"/>
                      <a:tailEnd type="none" w="med" len="med"/>
                    </a:lnR>
                    <a:lnT w="6350" cap="flat" cmpd="thickThin"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kumimoji="1" lang="ja-JP" altLang="en-US"/>
                    </a:p>
                  </a:txBody>
                  <a:tcPr/>
                </a:tc>
                <a:tc>
                  <a:txBody>
                    <a:bodyPr/>
                    <a:lstStyle/>
                    <a:p>
                      <a:pPr algn="ctr"/>
                      <a:r>
                        <a:rPr lang="ja-JP" altLang="en-US" sz="1000" dirty="0" smtClean="0">
                          <a:latin typeface="ＭＳ Ｐゴシック" pitchFamily="50" charset="-128"/>
                          <a:ea typeface="ＭＳ Ｐゴシック" pitchFamily="50" charset="-128"/>
                        </a:rPr>
                        <a:t>住吉</a:t>
                      </a:r>
                      <a:r>
                        <a:rPr lang="ja-JP" altLang="en-US" sz="1000" baseline="0" dirty="0" smtClean="0">
                          <a:latin typeface="ＭＳ Ｐゴシック" pitchFamily="50" charset="-128"/>
                          <a:ea typeface="ＭＳ Ｐゴシック" pitchFamily="50" charset="-128"/>
                        </a:rPr>
                        <a:t> </a:t>
                      </a:r>
                      <a:r>
                        <a:rPr lang="ja-JP" altLang="en-US" sz="1000" dirty="0" smtClean="0">
                          <a:latin typeface="ＭＳ Ｐゴシック" pitchFamily="50" charset="-128"/>
                          <a:ea typeface="ＭＳ Ｐゴシック" pitchFamily="50" charset="-128"/>
                        </a:rPr>
                        <a:t>⇔ 西成  </a:t>
                      </a:r>
                      <a:r>
                        <a:rPr lang="en-US" altLang="ja-JP" sz="1000" dirty="0" smtClean="0">
                          <a:latin typeface="ＭＳ Ｐゴシック" pitchFamily="50" charset="-128"/>
                          <a:ea typeface="ＭＳ Ｐゴシック" pitchFamily="50" charset="-128"/>
                        </a:rPr>
                        <a:t>4.2km</a:t>
                      </a:r>
                      <a:endParaRPr lang="ja-JP" altLang="en-US" sz="1000" dirty="0">
                        <a:latin typeface="ＭＳ Ｐゴシック" pitchFamily="50" charset="-128"/>
                        <a:ea typeface="ＭＳ Ｐゴシック" pitchFamily="50" charset="-128"/>
                      </a:endParaRPr>
                    </a:p>
                  </a:txBody>
                  <a:tcPr marL="18000" marR="18000" marT="35996" marB="35996" anchor="ctr" horzOverflow="overflow">
                    <a:lnL w="12700" cap="flat" cmpd="thickThin"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thickThin"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bl>
          </a:graphicData>
        </a:graphic>
      </p:graphicFrame>
      <p:grpSp>
        <p:nvGrpSpPr>
          <p:cNvPr id="2" name="グループ化 81"/>
          <p:cNvGrpSpPr>
            <a:grpSpLocks/>
          </p:cNvGrpSpPr>
          <p:nvPr/>
        </p:nvGrpSpPr>
        <p:grpSpPr bwMode="auto">
          <a:xfrm>
            <a:off x="7308850" y="163773"/>
            <a:ext cx="1835150" cy="1700213"/>
            <a:chOff x="7308304" y="0"/>
            <a:chExt cx="1835696" cy="1700808"/>
          </a:xfrm>
        </p:grpSpPr>
        <p:sp>
          <p:nvSpPr>
            <p:cNvPr id="83" name="正方形/長方形 82"/>
            <p:cNvSpPr>
              <a:spLocks/>
            </p:cNvSpPr>
            <p:nvPr/>
          </p:nvSpPr>
          <p:spPr bwMode="gray">
            <a:xfrm>
              <a:off x="7308304" y="0"/>
              <a:ext cx="1835696" cy="1700808"/>
            </a:xfrm>
            <a:prstGeom prst="rect">
              <a:avLst/>
            </a:prstGeom>
            <a:solidFill>
              <a:srgbClr val="E6B9B8"/>
            </a:solidFill>
            <a:ln w="22225" algn="ctr">
              <a:solidFill>
                <a:srgbClr val="E6B9B8"/>
              </a:solidFill>
              <a:miter lim="800000"/>
              <a:headEnd/>
              <a:tailEnd/>
            </a:ln>
          </p:spPr>
          <p:txBody>
            <a:bodyPr anchor="ctr"/>
            <a:lstStyle/>
            <a:p>
              <a:pPr algn="ctr">
                <a:defRPr/>
              </a:pPr>
              <a:endParaRPr lang="ja-JP" altLang="en-US">
                <a:solidFill>
                  <a:schemeClr val="lt1"/>
                </a:solidFill>
                <a:latin typeface="+mn-lt"/>
                <a:ea typeface="+mn-ea"/>
              </a:endParaRPr>
            </a:p>
          </p:txBody>
        </p:sp>
        <p:sp>
          <p:nvSpPr>
            <p:cNvPr id="84" name="正方形/長方形 26"/>
            <p:cNvSpPr>
              <a:spLocks/>
            </p:cNvSpPr>
            <p:nvPr/>
          </p:nvSpPr>
          <p:spPr bwMode="gray">
            <a:xfrm>
              <a:off x="7400406" y="85755"/>
              <a:ext cx="1651491" cy="152929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grpSp>
      <p:grpSp>
        <p:nvGrpSpPr>
          <p:cNvPr id="4" name="グループ化 84"/>
          <p:cNvGrpSpPr>
            <a:grpSpLocks/>
          </p:cNvGrpSpPr>
          <p:nvPr/>
        </p:nvGrpSpPr>
        <p:grpSpPr bwMode="auto">
          <a:xfrm>
            <a:off x="7466013" y="293948"/>
            <a:ext cx="1520825" cy="1441450"/>
            <a:chOff x="7399338" y="76200"/>
            <a:chExt cx="1520825" cy="1441450"/>
          </a:xfrm>
        </p:grpSpPr>
        <p:grpSp>
          <p:nvGrpSpPr>
            <p:cNvPr id="5" name="Group 167"/>
            <p:cNvGrpSpPr>
              <a:grpSpLocks noChangeAspect="1"/>
            </p:cNvGrpSpPr>
            <p:nvPr/>
          </p:nvGrpSpPr>
          <p:grpSpPr bwMode="auto">
            <a:xfrm>
              <a:off x="7437438" y="76200"/>
              <a:ext cx="1482725" cy="1441450"/>
              <a:chOff x="1698" y="1802"/>
              <a:chExt cx="13239" cy="12848"/>
            </a:xfrm>
          </p:grpSpPr>
          <p:sp>
            <p:nvSpPr>
              <p:cNvPr id="46212" name="Freeform 168"/>
              <p:cNvSpPr>
                <a:spLocks noChangeAspect="1"/>
              </p:cNvSpPr>
              <p:nvPr/>
            </p:nvSpPr>
            <p:spPr bwMode="auto">
              <a:xfrm>
                <a:off x="8871" y="10269"/>
                <a:ext cx="1970" cy="2259"/>
              </a:xfrm>
              <a:custGeom>
                <a:avLst/>
                <a:gdLst>
                  <a:gd name="T0" fmla="*/ 2147483647 w 1234"/>
                  <a:gd name="T1" fmla="*/ 2147483647 h 1419"/>
                  <a:gd name="T2" fmla="*/ 2147483647 w 1234"/>
                  <a:gd name="T3" fmla="*/ 2147483647 h 1419"/>
                  <a:gd name="T4" fmla="*/ 2147483647 w 1234"/>
                  <a:gd name="T5" fmla="*/ 2147483647 h 1419"/>
                  <a:gd name="T6" fmla="*/ 2147483647 w 1234"/>
                  <a:gd name="T7" fmla="*/ 2147483647 h 1419"/>
                  <a:gd name="T8" fmla="*/ 2147483647 w 1234"/>
                  <a:gd name="T9" fmla="*/ 2147483647 h 1419"/>
                  <a:gd name="T10" fmla="*/ 2147483647 w 1234"/>
                  <a:gd name="T11" fmla="*/ 2147483647 h 1419"/>
                  <a:gd name="T12" fmla="*/ 2147483647 w 1234"/>
                  <a:gd name="T13" fmla="*/ 2147483647 h 1419"/>
                  <a:gd name="T14" fmla="*/ 2147483647 w 1234"/>
                  <a:gd name="T15" fmla="*/ 2147483647 h 1419"/>
                  <a:gd name="T16" fmla="*/ 2147483647 w 1234"/>
                  <a:gd name="T17" fmla="*/ 2147483647 h 1419"/>
                  <a:gd name="T18" fmla="*/ 2147483647 w 1234"/>
                  <a:gd name="T19" fmla="*/ 2147483647 h 1419"/>
                  <a:gd name="T20" fmla="*/ 2147483647 w 1234"/>
                  <a:gd name="T21" fmla="*/ 2147483647 h 1419"/>
                  <a:gd name="T22" fmla="*/ 2147483647 w 1234"/>
                  <a:gd name="T23" fmla="*/ 2147483647 h 1419"/>
                  <a:gd name="T24" fmla="*/ 2147483647 w 1234"/>
                  <a:gd name="T25" fmla="*/ 2147483647 h 1419"/>
                  <a:gd name="T26" fmla="*/ 2147483647 w 1234"/>
                  <a:gd name="T27" fmla="*/ 2147483647 h 1419"/>
                  <a:gd name="T28" fmla="*/ 2147483647 w 1234"/>
                  <a:gd name="T29" fmla="*/ 2147483647 h 1419"/>
                  <a:gd name="T30" fmla="*/ 2147483647 w 1234"/>
                  <a:gd name="T31" fmla="*/ 2147483647 h 1419"/>
                  <a:gd name="T32" fmla="*/ 2147483647 w 1234"/>
                  <a:gd name="T33" fmla="*/ 2147483647 h 1419"/>
                  <a:gd name="T34" fmla="*/ 2147483647 w 1234"/>
                  <a:gd name="T35" fmla="*/ 2147483647 h 1419"/>
                  <a:gd name="T36" fmla="*/ 2147483647 w 1234"/>
                  <a:gd name="T37" fmla="*/ 2147483647 h 1419"/>
                  <a:gd name="T38" fmla="*/ 2147483647 w 1234"/>
                  <a:gd name="T39" fmla="*/ 2147483647 h 1419"/>
                  <a:gd name="T40" fmla="*/ 2147483647 w 1234"/>
                  <a:gd name="T41" fmla="*/ 2147483647 h 1419"/>
                  <a:gd name="T42" fmla="*/ 2147483647 w 1234"/>
                  <a:gd name="T43" fmla="*/ 2147483647 h 1419"/>
                  <a:gd name="T44" fmla="*/ 2147483647 w 1234"/>
                  <a:gd name="T45" fmla="*/ 2147483647 h 1419"/>
                  <a:gd name="T46" fmla="*/ 0 w 1234"/>
                  <a:gd name="T47" fmla="*/ 2147483647 h 1419"/>
                  <a:gd name="T48" fmla="*/ 2147483647 w 1234"/>
                  <a:gd name="T49" fmla="*/ 2147483647 h 1419"/>
                  <a:gd name="T50" fmla="*/ 2147483647 w 1234"/>
                  <a:gd name="T51" fmla="*/ 2147483647 h 1419"/>
                  <a:gd name="T52" fmla="*/ 2147483647 w 1234"/>
                  <a:gd name="T53" fmla="*/ 2147483647 h 1419"/>
                  <a:gd name="T54" fmla="*/ 2147483647 w 1234"/>
                  <a:gd name="T55" fmla="*/ 2147483647 h 1419"/>
                  <a:gd name="T56" fmla="*/ 2147483647 w 1234"/>
                  <a:gd name="T57" fmla="*/ 2147483647 h 1419"/>
                  <a:gd name="T58" fmla="*/ 2147483647 w 1234"/>
                  <a:gd name="T59" fmla="*/ 2147483647 h 1419"/>
                  <a:gd name="T60" fmla="*/ 2147483647 w 1234"/>
                  <a:gd name="T61" fmla="*/ 2147483647 h 1419"/>
                  <a:gd name="T62" fmla="*/ 2147483647 w 1234"/>
                  <a:gd name="T63" fmla="*/ 2147483647 h 1419"/>
                  <a:gd name="T64" fmla="*/ 2147483647 w 1234"/>
                  <a:gd name="T65" fmla="*/ 2147483647 h 1419"/>
                  <a:gd name="T66" fmla="*/ 2147483647 w 1234"/>
                  <a:gd name="T67" fmla="*/ 2147483647 h 1419"/>
                  <a:gd name="T68" fmla="*/ 2147483647 w 1234"/>
                  <a:gd name="T69" fmla="*/ 2147483647 h 1419"/>
                  <a:gd name="T70" fmla="*/ 2147483647 w 1234"/>
                  <a:gd name="T71" fmla="*/ 2147483647 h 1419"/>
                  <a:gd name="T72" fmla="*/ 2147483647 w 1234"/>
                  <a:gd name="T73" fmla="*/ 2147483647 h 1419"/>
                  <a:gd name="T74" fmla="*/ 2147483647 w 1234"/>
                  <a:gd name="T75" fmla="*/ 2147483647 h 1419"/>
                  <a:gd name="T76" fmla="*/ 2147483647 w 1234"/>
                  <a:gd name="T77" fmla="*/ 2147483647 h 1419"/>
                  <a:gd name="T78" fmla="*/ 2147483647 w 1234"/>
                  <a:gd name="T79" fmla="*/ 2147483647 h 1419"/>
                  <a:gd name="T80" fmla="*/ 2147483647 w 1234"/>
                  <a:gd name="T81" fmla="*/ 2147483647 h 1419"/>
                  <a:gd name="T82" fmla="*/ 2147483647 w 1234"/>
                  <a:gd name="T83" fmla="*/ 2147483647 h 1419"/>
                  <a:gd name="T84" fmla="*/ 2147483647 w 1234"/>
                  <a:gd name="T85" fmla="*/ 2147483647 h 1419"/>
                  <a:gd name="T86" fmla="*/ 2147483647 w 1234"/>
                  <a:gd name="T87" fmla="*/ 2147483647 h 1419"/>
                  <a:gd name="T88" fmla="*/ 2147483647 w 1234"/>
                  <a:gd name="T89" fmla="*/ 2147483647 h 1419"/>
                  <a:gd name="T90" fmla="*/ 2147483647 w 1234"/>
                  <a:gd name="T91" fmla="*/ 2147483647 h 1419"/>
                  <a:gd name="T92" fmla="*/ 2147483647 w 1234"/>
                  <a:gd name="T93" fmla="*/ 2147483647 h 1419"/>
                  <a:gd name="T94" fmla="*/ 2147483647 w 1234"/>
                  <a:gd name="T95" fmla="*/ 2147483647 h 1419"/>
                  <a:gd name="T96" fmla="*/ 2147483647 w 1234"/>
                  <a:gd name="T97" fmla="*/ 2147483647 h 1419"/>
                  <a:gd name="T98" fmla="*/ 2147483647 w 1234"/>
                  <a:gd name="T99" fmla="*/ 2147483647 h 1419"/>
                  <a:gd name="T100" fmla="*/ 2147483647 w 1234"/>
                  <a:gd name="T101" fmla="*/ 2147483647 h 1419"/>
                  <a:gd name="T102" fmla="*/ 2147483647 w 1234"/>
                  <a:gd name="T103" fmla="*/ 2147483647 h 1419"/>
                  <a:gd name="T104" fmla="*/ 2147483647 w 1234"/>
                  <a:gd name="T105" fmla="*/ 2147483647 h 1419"/>
                  <a:gd name="T106" fmla="*/ 2147483647 w 1234"/>
                  <a:gd name="T107" fmla="*/ 2147483647 h 1419"/>
                  <a:gd name="T108" fmla="*/ 2147483647 w 1234"/>
                  <a:gd name="T109" fmla="*/ 2147483647 h 1419"/>
                  <a:gd name="T110" fmla="*/ 2147483647 w 1234"/>
                  <a:gd name="T111" fmla="*/ 2147483647 h 1419"/>
                  <a:gd name="T112" fmla="*/ 2147483647 w 1234"/>
                  <a:gd name="T113" fmla="*/ 2147483647 h 1419"/>
                  <a:gd name="T114" fmla="*/ 2147483647 w 1234"/>
                  <a:gd name="T115" fmla="*/ 2147483647 h 1419"/>
                  <a:gd name="T116" fmla="*/ 2147483647 w 1234"/>
                  <a:gd name="T117" fmla="*/ 2147483647 h 1419"/>
                  <a:gd name="T118" fmla="*/ 2147483647 w 1234"/>
                  <a:gd name="T119" fmla="*/ 2147483647 h 1419"/>
                  <a:gd name="T120" fmla="*/ 2147483647 w 1234"/>
                  <a:gd name="T121" fmla="*/ 2147483647 h 1419"/>
                  <a:gd name="T122" fmla="*/ 2147483647 w 1234"/>
                  <a:gd name="T123" fmla="*/ 2147483647 h 1419"/>
                  <a:gd name="T124" fmla="*/ 2147483647 w 1234"/>
                  <a:gd name="T125" fmla="*/ 2147483647 h 1419"/>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234"/>
                  <a:gd name="T190" fmla="*/ 0 h 1419"/>
                  <a:gd name="T191" fmla="*/ 1234 w 1234"/>
                  <a:gd name="T192" fmla="*/ 1419 h 1419"/>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234" h="1419">
                    <a:moveTo>
                      <a:pt x="1149" y="99"/>
                    </a:moveTo>
                    <a:lnTo>
                      <a:pt x="1163" y="114"/>
                    </a:lnTo>
                    <a:lnTo>
                      <a:pt x="1163" y="128"/>
                    </a:lnTo>
                    <a:lnTo>
                      <a:pt x="1191" y="142"/>
                    </a:lnTo>
                    <a:lnTo>
                      <a:pt x="1206" y="156"/>
                    </a:lnTo>
                    <a:lnTo>
                      <a:pt x="1234" y="170"/>
                    </a:lnTo>
                    <a:lnTo>
                      <a:pt x="1220" y="199"/>
                    </a:lnTo>
                    <a:lnTo>
                      <a:pt x="1206" y="227"/>
                    </a:lnTo>
                    <a:lnTo>
                      <a:pt x="1191" y="270"/>
                    </a:lnTo>
                    <a:lnTo>
                      <a:pt x="1191" y="284"/>
                    </a:lnTo>
                    <a:lnTo>
                      <a:pt x="1177" y="284"/>
                    </a:lnTo>
                    <a:lnTo>
                      <a:pt x="1177" y="298"/>
                    </a:lnTo>
                    <a:lnTo>
                      <a:pt x="1163" y="312"/>
                    </a:lnTo>
                    <a:lnTo>
                      <a:pt x="1163" y="326"/>
                    </a:lnTo>
                    <a:lnTo>
                      <a:pt x="1135" y="397"/>
                    </a:lnTo>
                    <a:lnTo>
                      <a:pt x="1135" y="412"/>
                    </a:lnTo>
                    <a:lnTo>
                      <a:pt x="1135" y="426"/>
                    </a:lnTo>
                    <a:lnTo>
                      <a:pt x="1121" y="440"/>
                    </a:lnTo>
                    <a:lnTo>
                      <a:pt x="1106" y="482"/>
                    </a:lnTo>
                    <a:lnTo>
                      <a:pt x="1035" y="468"/>
                    </a:lnTo>
                    <a:lnTo>
                      <a:pt x="1035" y="511"/>
                    </a:lnTo>
                    <a:lnTo>
                      <a:pt x="1035" y="525"/>
                    </a:lnTo>
                    <a:lnTo>
                      <a:pt x="1035" y="553"/>
                    </a:lnTo>
                    <a:lnTo>
                      <a:pt x="1021" y="596"/>
                    </a:lnTo>
                    <a:lnTo>
                      <a:pt x="1021" y="624"/>
                    </a:lnTo>
                    <a:lnTo>
                      <a:pt x="1021" y="667"/>
                    </a:lnTo>
                    <a:lnTo>
                      <a:pt x="1021" y="681"/>
                    </a:lnTo>
                    <a:lnTo>
                      <a:pt x="1021" y="695"/>
                    </a:lnTo>
                    <a:lnTo>
                      <a:pt x="1021" y="709"/>
                    </a:lnTo>
                    <a:lnTo>
                      <a:pt x="1021" y="724"/>
                    </a:lnTo>
                    <a:lnTo>
                      <a:pt x="1021" y="738"/>
                    </a:lnTo>
                    <a:lnTo>
                      <a:pt x="1007" y="766"/>
                    </a:lnTo>
                    <a:lnTo>
                      <a:pt x="1007" y="780"/>
                    </a:lnTo>
                    <a:lnTo>
                      <a:pt x="993" y="809"/>
                    </a:lnTo>
                    <a:lnTo>
                      <a:pt x="993" y="823"/>
                    </a:lnTo>
                    <a:lnTo>
                      <a:pt x="979" y="837"/>
                    </a:lnTo>
                    <a:lnTo>
                      <a:pt x="979" y="865"/>
                    </a:lnTo>
                    <a:lnTo>
                      <a:pt x="965" y="880"/>
                    </a:lnTo>
                    <a:lnTo>
                      <a:pt x="965" y="908"/>
                    </a:lnTo>
                    <a:lnTo>
                      <a:pt x="950" y="936"/>
                    </a:lnTo>
                    <a:lnTo>
                      <a:pt x="950" y="951"/>
                    </a:lnTo>
                    <a:lnTo>
                      <a:pt x="936" y="979"/>
                    </a:lnTo>
                    <a:lnTo>
                      <a:pt x="908" y="1021"/>
                    </a:lnTo>
                    <a:lnTo>
                      <a:pt x="908" y="1050"/>
                    </a:lnTo>
                    <a:lnTo>
                      <a:pt x="894" y="1064"/>
                    </a:lnTo>
                    <a:lnTo>
                      <a:pt x="894" y="1092"/>
                    </a:lnTo>
                    <a:lnTo>
                      <a:pt x="879" y="1107"/>
                    </a:lnTo>
                    <a:lnTo>
                      <a:pt x="879" y="1121"/>
                    </a:lnTo>
                    <a:lnTo>
                      <a:pt x="865" y="1135"/>
                    </a:lnTo>
                    <a:lnTo>
                      <a:pt x="865" y="1149"/>
                    </a:lnTo>
                    <a:lnTo>
                      <a:pt x="851" y="1178"/>
                    </a:lnTo>
                    <a:lnTo>
                      <a:pt x="851" y="1192"/>
                    </a:lnTo>
                    <a:lnTo>
                      <a:pt x="837" y="1206"/>
                    </a:lnTo>
                    <a:lnTo>
                      <a:pt x="837" y="1220"/>
                    </a:lnTo>
                    <a:lnTo>
                      <a:pt x="823" y="1234"/>
                    </a:lnTo>
                    <a:lnTo>
                      <a:pt x="823" y="1263"/>
                    </a:lnTo>
                    <a:lnTo>
                      <a:pt x="809" y="1291"/>
                    </a:lnTo>
                    <a:lnTo>
                      <a:pt x="794" y="1291"/>
                    </a:lnTo>
                    <a:lnTo>
                      <a:pt x="794" y="1305"/>
                    </a:lnTo>
                    <a:lnTo>
                      <a:pt x="794" y="1334"/>
                    </a:lnTo>
                    <a:lnTo>
                      <a:pt x="780" y="1334"/>
                    </a:lnTo>
                    <a:lnTo>
                      <a:pt x="780" y="1348"/>
                    </a:lnTo>
                    <a:lnTo>
                      <a:pt x="766" y="1362"/>
                    </a:lnTo>
                    <a:lnTo>
                      <a:pt x="766" y="1376"/>
                    </a:lnTo>
                    <a:lnTo>
                      <a:pt x="752" y="1390"/>
                    </a:lnTo>
                    <a:lnTo>
                      <a:pt x="752" y="1404"/>
                    </a:lnTo>
                    <a:lnTo>
                      <a:pt x="752" y="1419"/>
                    </a:lnTo>
                    <a:lnTo>
                      <a:pt x="738" y="1419"/>
                    </a:lnTo>
                    <a:lnTo>
                      <a:pt x="695" y="1419"/>
                    </a:lnTo>
                    <a:lnTo>
                      <a:pt x="681" y="1419"/>
                    </a:lnTo>
                    <a:lnTo>
                      <a:pt x="638" y="1404"/>
                    </a:lnTo>
                    <a:lnTo>
                      <a:pt x="610" y="1404"/>
                    </a:lnTo>
                    <a:lnTo>
                      <a:pt x="596" y="1404"/>
                    </a:lnTo>
                    <a:lnTo>
                      <a:pt x="567" y="1404"/>
                    </a:lnTo>
                    <a:lnTo>
                      <a:pt x="539" y="1404"/>
                    </a:lnTo>
                    <a:lnTo>
                      <a:pt x="525" y="1390"/>
                    </a:lnTo>
                    <a:lnTo>
                      <a:pt x="511" y="1390"/>
                    </a:lnTo>
                    <a:lnTo>
                      <a:pt x="497" y="1390"/>
                    </a:lnTo>
                    <a:lnTo>
                      <a:pt x="468" y="1390"/>
                    </a:lnTo>
                    <a:lnTo>
                      <a:pt x="468" y="1376"/>
                    </a:lnTo>
                    <a:lnTo>
                      <a:pt x="468" y="1362"/>
                    </a:lnTo>
                    <a:lnTo>
                      <a:pt x="468" y="1348"/>
                    </a:lnTo>
                    <a:lnTo>
                      <a:pt x="454" y="1334"/>
                    </a:lnTo>
                    <a:lnTo>
                      <a:pt x="468" y="1319"/>
                    </a:lnTo>
                    <a:lnTo>
                      <a:pt x="468" y="1305"/>
                    </a:lnTo>
                    <a:lnTo>
                      <a:pt x="468" y="1291"/>
                    </a:lnTo>
                    <a:lnTo>
                      <a:pt x="468" y="1277"/>
                    </a:lnTo>
                    <a:lnTo>
                      <a:pt x="468" y="1263"/>
                    </a:lnTo>
                    <a:lnTo>
                      <a:pt x="468" y="1248"/>
                    </a:lnTo>
                    <a:lnTo>
                      <a:pt x="468" y="1234"/>
                    </a:lnTo>
                    <a:lnTo>
                      <a:pt x="468" y="1206"/>
                    </a:lnTo>
                    <a:lnTo>
                      <a:pt x="482" y="1192"/>
                    </a:lnTo>
                    <a:lnTo>
                      <a:pt x="482" y="1178"/>
                    </a:lnTo>
                    <a:lnTo>
                      <a:pt x="482" y="1149"/>
                    </a:lnTo>
                    <a:lnTo>
                      <a:pt x="454" y="1149"/>
                    </a:lnTo>
                    <a:lnTo>
                      <a:pt x="440" y="1149"/>
                    </a:lnTo>
                    <a:lnTo>
                      <a:pt x="426" y="1149"/>
                    </a:lnTo>
                    <a:lnTo>
                      <a:pt x="411" y="1149"/>
                    </a:lnTo>
                    <a:lnTo>
                      <a:pt x="383" y="1135"/>
                    </a:lnTo>
                    <a:lnTo>
                      <a:pt x="355" y="1121"/>
                    </a:lnTo>
                    <a:lnTo>
                      <a:pt x="326" y="1107"/>
                    </a:lnTo>
                    <a:lnTo>
                      <a:pt x="298" y="1107"/>
                    </a:lnTo>
                    <a:lnTo>
                      <a:pt x="284" y="1092"/>
                    </a:lnTo>
                    <a:lnTo>
                      <a:pt x="270" y="1092"/>
                    </a:lnTo>
                    <a:lnTo>
                      <a:pt x="241" y="1078"/>
                    </a:lnTo>
                    <a:lnTo>
                      <a:pt x="213" y="1064"/>
                    </a:lnTo>
                    <a:lnTo>
                      <a:pt x="170" y="1050"/>
                    </a:lnTo>
                    <a:lnTo>
                      <a:pt x="156" y="1050"/>
                    </a:lnTo>
                    <a:lnTo>
                      <a:pt x="142" y="1050"/>
                    </a:lnTo>
                    <a:lnTo>
                      <a:pt x="128" y="1050"/>
                    </a:lnTo>
                    <a:lnTo>
                      <a:pt x="114" y="1050"/>
                    </a:lnTo>
                    <a:lnTo>
                      <a:pt x="99" y="1050"/>
                    </a:lnTo>
                    <a:lnTo>
                      <a:pt x="99" y="1036"/>
                    </a:lnTo>
                    <a:lnTo>
                      <a:pt x="71" y="1064"/>
                    </a:lnTo>
                    <a:lnTo>
                      <a:pt x="29" y="1092"/>
                    </a:lnTo>
                    <a:lnTo>
                      <a:pt x="29" y="1107"/>
                    </a:lnTo>
                    <a:lnTo>
                      <a:pt x="14" y="1107"/>
                    </a:lnTo>
                    <a:lnTo>
                      <a:pt x="0" y="1092"/>
                    </a:lnTo>
                    <a:lnTo>
                      <a:pt x="14" y="1092"/>
                    </a:lnTo>
                    <a:lnTo>
                      <a:pt x="14" y="1078"/>
                    </a:lnTo>
                    <a:lnTo>
                      <a:pt x="14" y="1064"/>
                    </a:lnTo>
                    <a:lnTo>
                      <a:pt x="14" y="1050"/>
                    </a:lnTo>
                    <a:lnTo>
                      <a:pt x="14" y="1036"/>
                    </a:lnTo>
                    <a:lnTo>
                      <a:pt x="29" y="1036"/>
                    </a:lnTo>
                    <a:lnTo>
                      <a:pt x="29" y="1021"/>
                    </a:lnTo>
                    <a:lnTo>
                      <a:pt x="29" y="1007"/>
                    </a:lnTo>
                    <a:lnTo>
                      <a:pt x="29" y="993"/>
                    </a:lnTo>
                    <a:lnTo>
                      <a:pt x="29" y="979"/>
                    </a:lnTo>
                    <a:lnTo>
                      <a:pt x="43" y="965"/>
                    </a:lnTo>
                    <a:lnTo>
                      <a:pt x="57" y="965"/>
                    </a:lnTo>
                    <a:lnTo>
                      <a:pt x="57" y="951"/>
                    </a:lnTo>
                    <a:lnTo>
                      <a:pt x="57" y="936"/>
                    </a:lnTo>
                    <a:lnTo>
                      <a:pt x="71" y="936"/>
                    </a:lnTo>
                    <a:lnTo>
                      <a:pt x="71" y="922"/>
                    </a:lnTo>
                    <a:lnTo>
                      <a:pt x="85" y="908"/>
                    </a:lnTo>
                    <a:lnTo>
                      <a:pt x="99" y="880"/>
                    </a:lnTo>
                    <a:lnTo>
                      <a:pt x="99" y="865"/>
                    </a:lnTo>
                    <a:lnTo>
                      <a:pt x="114" y="865"/>
                    </a:lnTo>
                    <a:lnTo>
                      <a:pt x="114" y="851"/>
                    </a:lnTo>
                    <a:lnTo>
                      <a:pt x="128" y="837"/>
                    </a:lnTo>
                    <a:lnTo>
                      <a:pt x="128" y="823"/>
                    </a:lnTo>
                    <a:lnTo>
                      <a:pt x="142" y="823"/>
                    </a:lnTo>
                    <a:lnTo>
                      <a:pt x="142" y="809"/>
                    </a:lnTo>
                    <a:lnTo>
                      <a:pt x="142" y="795"/>
                    </a:lnTo>
                    <a:lnTo>
                      <a:pt x="156" y="795"/>
                    </a:lnTo>
                    <a:lnTo>
                      <a:pt x="170" y="795"/>
                    </a:lnTo>
                    <a:lnTo>
                      <a:pt x="170" y="780"/>
                    </a:lnTo>
                    <a:lnTo>
                      <a:pt x="170" y="766"/>
                    </a:lnTo>
                    <a:lnTo>
                      <a:pt x="185" y="766"/>
                    </a:lnTo>
                    <a:lnTo>
                      <a:pt x="185" y="752"/>
                    </a:lnTo>
                    <a:lnTo>
                      <a:pt x="170" y="752"/>
                    </a:lnTo>
                    <a:lnTo>
                      <a:pt x="185" y="752"/>
                    </a:lnTo>
                    <a:lnTo>
                      <a:pt x="185" y="738"/>
                    </a:lnTo>
                    <a:lnTo>
                      <a:pt x="185" y="724"/>
                    </a:lnTo>
                    <a:lnTo>
                      <a:pt x="199" y="709"/>
                    </a:lnTo>
                    <a:lnTo>
                      <a:pt x="199" y="695"/>
                    </a:lnTo>
                    <a:lnTo>
                      <a:pt x="213" y="695"/>
                    </a:lnTo>
                    <a:lnTo>
                      <a:pt x="213" y="681"/>
                    </a:lnTo>
                    <a:lnTo>
                      <a:pt x="213" y="667"/>
                    </a:lnTo>
                    <a:lnTo>
                      <a:pt x="213" y="653"/>
                    </a:lnTo>
                    <a:lnTo>
                      <a:pt x="227" y="653"/>
                    </a:lnTo>
                    <a:lnTo>
                      <a:pt x="227" y="639"/>
                    </a:lnTo>
                    <a:lnTo>
                      <a:pt x="227" y="624"/>
                    </a:lnTo>
                    <a:lnTo>
                      <a:pt x="227" y="610"/>
                    </a:lnTo>
                    <a:lnTo>
                      <a:pt x="241" y="610"/>
                    </a:lnTo>
                    <a:lnTo>
                      <a:pt x="241" y="596"/>
                    </a:lnTo>
                    <a:lnTo>
                      <a:pt x="255" y="596"/>
                    </a:lnTo>
                    <a:lnTo>
                      <a:pt x="255" y="582"/>
                    </a:lnTo>
                    <a:lnTo>
                      <a:pt x="255" y="568"/>
                    </a:lnTo>
                    <a:lnTo>
                      <a:pt x="255" y="553"/>
                    </a:lnTo>
                    <a:lnTo>
                      <a:pt x="270" y="539"/>
                    </a:lnTo>
                    <a:lnTo>
                      <a:pt x="270" y="525"/>
                    </a:lnTo>
                    <a:lnTo>
                      <a:pt x="284" y="525"/>
                    </a:lnTo>
                    <a:lnTo>
                      <a:pt x="270" y="525"/>
                    </a:lnTo>
                    <a:lnTo>
                      <a:pt x="284" y="525"/>
                    </a:lnTo>
                    <a:lnTo>
                      <a:pt x="284" y="511"/>
                    </a:lnTo>
                    <a:lnTo>
                      <a:pt x="284" y="497"/>
                    </a:lnTo>
                    <a:lnTo>
                      <a:pt x="298" y="482"/>
                    </a:lnTo>
                    <a:lnTo>
                      <a:pt x="298" y="468"/>
                    </a:lnTo>
                    <a:lnTo>
                      <a:pt x="298" y="454"/>
                    </a:lnTo>
                    <a:lnTo>
                      <a:pt x="312" y="454"/>
                    </a:lnTo>
                    <a:lnTo>
                      <a:pt x="326" y="440"/>
                    </a:lnTo>
                    <a:lnTo>
                      <a:pt x="326" y="426"/>
                    </a:lnTo>
                    <a:lnTo>
                      <a:pt x="355" y="383"/>
                    </a:lnTo>
                    <a:lnTo>
                      <a:pt x="355" y="369"/>
                    </a:lnTo>
                    <a:lnTo>
                      <a:pt x="369" y="341"/>
                    </a:lnTo>
                    <a:lnTo>
                      <a:pt x="383" y="312"/>
                    </a:lnTo>
                    <a:lnTo>
                      <a:pt x="397" y="284"/>
                    </a:lnTo>
                    <a:lnTo>
                      <a:pt x="397" y="270"/>
                    </a:lnTo>
                    <a:lnTo>
                      <a:pt x="397" y="256"/>
                    </a:lnTo>
                    <a:lnTo>
                      <a:pt x="397" y="241"/>
                    </a:lnTo>
                    <a:lnTo>
                      <a:pt x="411" y="241"/>
                    </a:lnTo>
                    <a:lnTo>
                      <a:pt x="411" y="227"/>
                    </a:lnTo>
                    <a:lnTo>
                      <a:pt x="426" y="213"/>
                    </a:lnTo>
                    <a:lnTo>
                      <a:pt x="426" y="199"/>
                    </a:lnTo>
                    <a:lnTo>
                      <a:pt x="426" y="185"/>
                    </a:lnTo>
                    <a:lnTo>
                      <a:pt x="440" y="170"/>
                    </a:lnTo>
                    <a:lnTo>
                      <a:pt x="426" y="170"/>
                    </a:lnTo>
                    <a:lnTo>
                      <a:pt x="440" y="170"/>
                    </a:lnTo>
                    <a:lnTo>
                      <a:pt x="440" y="156"/>
                    </a:lnTo>
                    <a:lnTo>
                      <a:pt x="440" y="142"/>
                    </a:lnTo>
                    <a:lnTo>
                      <a:pt x="440" y="128"/>
                    </a:lnTo>
                    <a:lnTo>
                      <a:pt x="454" y="114"/>
                    </a:lnTo>
                    <a:lnTo>
                      <a:pt x="454" y="99"/>
                    </a:lnTo>
                    <a:lnTo>
                      <a:pt x="468" y="99"/>
                    </a:lnTo>
                    <a:lnTo>
                      <a:pt x="468" y="85"/>
                    </a:lnTo>
                    <a:lnTo>
                      <a:pt x="468" y="71"/>
                    </a:lnTo>
                    <a:lnTo>
                      <a:pt x="468" y="57"/>
                    </a:lnTo>
                    <a:lnTo>
                      <a:pt x="482" y="57"/>
                    </a:lnTo>
                    <a:lnTo>
                      <a:pt x="482" y="43"/>
                    </a:lnTo>
                    <a:lnTo>
                      <a:pt x="482" y="29"/>
                    </a:lnTo>
                    <a:lnTo>
                      <a:pt x="468" y="29"/>
                    </a:lnTo>
                    <a:lnTo>
                      <a:pt x="482" y="14"/>
                    </a:lnTo>
                    <a:lnTo>
                      <a:pt x="497" y="14"/>
                    </a:lnTo>
                    <a:lnTo>
                      <a:pt x="511" y="14"/>
                    </a:lnTo>
                    <a:lnTo>
                      <a:pt x="525" y="14"/>
                    </a:lnTo>
                    <a:lnTo>
                      <a:pt x="525" y="29"/>
                    </a:lnTo>
                    <a:lnTo>
                      <a:pt x="539" y="29"/>
                    </a:lnTo>
                    <a:lnTo>
                      <a:pt x="553" y="29"/>
                    </a:lnTo>
                    <a:lnTo>
                      <a:pt x="567" y="29"/>
                    </a:lnTo>
                    <a:lnTo>
                      <a:pt x="582" y="43"/>
                    </a:lnTo>
                    <a:lnTo>
                      <a:pt x="596" y="43"/>
                    </a:lnTo>
                    <a:lnTo>
                      <a:pt x="610" y="57"/>
                    </a:lnTo>
                    <a:lnTo>
                      <a:pt x="624" y="57"/>
                    </a:lnTo>
                    <a:lnTo>
                      <a:pt x="638" y="57"/>
                    </a:lnTo>
                    <a:lnTo>
                      <a:pt x="653" y="71"/>
                    </a:lnTo>
                    <a:lnTo>
                      <a:pt x="667" y="71"/>
                    </a:lnTo>
                    <a:lnTo>
                      <a:pt x="738" y="99"/>
                    </a:lnTo>
                    <a:lnTo>
                      <a:pt x="794" y="114"/>
                    </a:lnTo>
                    <a:lnTo>
                      <a:pt x="809" y="114"/>
                    </a:lnTo>
                    <a:lnTo>
                      <a:pt x="823" y="114"/>
                    </a:lnTo>
                    <a:lnTo>
                      <a:pt x="837" y="114"/>
                    </a:lnTo>
                    <a:lnTo>
                      <a:pt x="851" y="114"/>
                    </a:lnTo>
                    <a:lnTo>
                      <a:pt x="865" y="114"/>
                    </a:lnTo>
                    <a:lnTo>
                      <a:pt x="879" y="114"/>
                    </a:lnTo>
                    <a:lnTo>
                      <a:pt x="894" y="114"/>
                    </a:lnTo>
                    <a:lnTo>
                      <a:pt x="908" y="114"/>
                    </a:lnTo>
                    <a:lnTo>
                      <a:pt x="922" y="114"/>
                    </a:lnTo>
                    <a:lnTo>
                      <a:pt x="922" y="99"/>
                    </a:lnTo>
                    <a:lnTo>
                      <a:pt x="936" y="99"/>
                    </a:lnTo>
                    <a:lnTo>
                      <a:pt x="950" y="99"/>
                    </a:lnTo>
                    <a:lnTo>
                      <a:pt x="950" y="85"/>
                    </a:lnTo>
                    <a:lnTo>
                      <a:pt x="965" y="85"/>
                    </a:lnTo>
                    <a:lnTo>
                      <a:pt x="979" y="71"/>
                    </a:lnTo>
                    <a:lnTo>
                      <a:pt x="993" y="71"/>
                    </a:lnTo>
                    <a:lnTo>
                      <a:pt x="993" y="57"/>
                    </a:lnTo>
                    <a:lnTo>
                      <a:pt x="1007" y="57"/>
                    </a:lnTo>
                    <a:lnTo>
                      <a:pt x="1007" y="43"/>
                    </a:lnTo>
                    <a:lnTo>
                      <a:pt x="1021" y="29"/>
                    </a:lnTo>
                    <a:lnTo>
                      <a:pt x="1021" y="14"/>
                    </a:lnTo>
                    <a:lnTo>
                      <a:pt x="1035" y="14"/>
                    </a:lnTo>
                    <a:lnTo>
                      <a:pt x="1035" y="0"/>
                    </a:lnTo>
                    <a:lnTo>
                      <a:pt x="1050" y="0"/>
                    </a:lnTo>
                    <a:lnTo>
                      <a:pt x="1064" y="14"/>
                    </a:lnTo>
                    <a:lnTo>
                      <a:pt x="1078" y="43"/>
                    </a:lnTo>
                    <a:lnTo>
                      <a:pt x="1092" y="43"/>
                    </a:lnTo>
                    <a:lnTo>
                      <a:pt x="1092" y="57"/>
                    </a:lnTo>
                    <a:lnTo>
                      <a:pt x="1121" y="71"/>
                    </a:lnTo>
                    <a:lnTo>
                      <a:pt x="1135" y="85"/>
                    </a:lnTo>
                    <a:lnTo>
                      <a:pt x="1149" y="99"/>
                    </a:lnTo>
                    <a:close/>
                  </a:path>
                </a:pathLst>
              </a:custGeom>
              <a:noFill/>
              <a:ln w="0" cap="flat">
                <a:solidFill>
                  <a:srgbClr val="000000"/>
                </a:solidFill>
                <a:prstDash val="solid"/>
                <a:round/>
                <a:headEnd/>
                <a:tailEnd/>
              </a:ln>
              <a:extLst>
                <a:ext uri="{909E8E84-426E-40DD-AFC4-6F175D3DCCD1}">
                  <a14:hiddenFill xmlns="" xmlns:a14="http://schemas.microsoft.com/office/drawing/2010/main">
                    <a:solidFill>
                      <a:srgbClr val="FFFFFF"/>
                    </a:solidFill>
                  </a14:hiddenFill>
                </a:ext>
              </a:extLst>
            </p:spPr>
            <p:txBody>
              <a:bodyPr/>
              <a:lstStyle/>
              <a:p>
                <a:endParaRPr lang="ja-JP" altLang="en-US"/>
              </a:p>
            </p:txBody>
          </p:sp>
          <p:sp>
            <p:nvSpPr>
              <p:cNvPr id="46213" name="Freeform 169"/>
              <p:cNvSpPr>
                <a:spLocks noChangeAspect="1"/>
              </p:cNvSpPr>
              <p:nvPr/>
            </p:nvSpPr>
            <p:spPr bwMode="auto">
              <a:xfrm>
                <a:off x="10660" y="3383"/>
                <a:ext cx="2443" cy="2461"/>
              </a:xfrm>
              <a:custGeom>
                <a:avLst/>
                <a:gdLst>
                  <a:gd name="T0" fmla="*/ 2147483647 w 1531"/>
                  <a:gd name="T1" fmla="*/ 2147483647 h 1546"/>
                  <a:gd name="T2" fmla="*/ 2147483647 w 1531"/>
                  <a:gd name="T3" fmla="*/ 2147483647 h 1546"/>
                  <a:gd name="T4" fmla="*/ 2147483647 w 1531"/>
                  <a:gd name="T5" fmla="*/ 2147483647 h 1546"/>
                  <a:gd name="T6" fmla="*/ 2147483647 w 1531"/>
                  <a:gd name="T7" fmla="*/ 2147483647 h 1546"/>
                  <a:gd name="T8" fmla="*/ 2147483647 w 1531"/>
                  <a:gd name="T9" fmla="*/ 2147483647 h 1546"/>
                  <a:gd name="T10" fmla="*/ 2147483647 w 1531"/>
                  <a:gd name="T11" fmla="*/ 2147483647 h 1546"/>
                  <a:gd name="T12" fmla="*/ 2147483647 w 1531"/>
                  <a:gd name="T13" fmla="*/ 2147483647 h 1546"/>
                  <a:gd name="T14" fmla="*/ 2147483647 w 1531"/>
                  <a:gd name="T15" fmla="*/ 2147483647 h 1546"/>
                  <a:gd name="T16" fmla="*/ 2147483647 w 1531"/>
                  <a:gd name="T17" fmla="*/ 2147483647 h 1546"/>
                  <a:gd name="T18" fmla="*/ 2147483647 w 1531"/>
                  <a:gd name="T19" fmla="*/ 2147483647 h 1546"/>
                  <a:gd name="T20" fmla="*/ 2147483647 w 1531"/>
                  <a:gd name="T21" fmla="*/ 2147483647 h 1546"/>
                  <a:gd name="T22" fmla="*/ 2147483647 w 1531"/>
                  <a:gd name="T23" fmla="*/ 2147483647 h 1546"/>
                  <a:gd name="T24" fmla="*/ 2147483647 w 1531"/>
                  <a:gd name="T25" fmla="*/ 2147483647 h 1546"/>
                  <a:gd name="T26" fmla="*/ 2147483647 w 1531"/>
                  <a:gd name="T27" fmla="*/ 2147483647 h 1546"/>
                  <a:gd name="T28" fmla="*/ 2147483647 w 1531"/>
                  <a:gd name="T29" fmla="*/ 2147483647 h 1546"/>
                  <a:gd name="T30" fmla="*/ 2147483647 w 1531"/>
                  <a:gd name="T31" fmla="*/ 2147483647 h 1546"/>
                  <a:gd name="T32" fmla="*/ 2147483647 w 1531"/>
                  <a:gd name="T33" fmla="*/ 2147483647 h 1546"/>
                  <a:gd name="T34" fmla="*/ 2147483647 w 1531"/>
                  <a:gd name="T35" fmla="*/ 2147483647 h 1546"/>
                  <a:gd name="T36" fmla="*/ 2147483647 w 1531"/>
                  <a:gd name="T37" fmla="*/ 2147483647 h 1546"/>
                  <a:gd name="T38" fmla="*/ 2147483647 w 1531"/>
                  <a:gd name="T39" fmla="*/ 2147483647 h 1546"/>
                  <a:gd name="T40" fmla="*/ 2147483647 w 1531"/>
                  <a:gd name="T41" fmla="*/ 2147483647 h 1546"/>
                  <a:gd name="T42" fmla="*/ 2147483647 w 1531"/>
                  <a:gd name="T43" fmla="*/ 2147483647 h 1546"/>
                  <a:gd name="T44" fmla="*/ 2147483647 w 1531"/>
                  <a:gd name="T45" fmla="*/ 2147483647 h 1546"/>
                  <a:gd name="T46" fmla="*/ 2147483647 w 1531"/>
                  <a:gd name="T47" fmla="*/ 2147483647 h 1546"/>
                  <a:gd name="T48" fmla="*/ 2147483647 w 1531"/>
                  <a:gd name="T49" fmla="*/ 2147483647 h 1546"/>
                  <a:gd name="T50" fmla="*/ 2147483647 w 1531"/>
                  <a:gd name="T51" fmla="*/ 2147483647 h 1546"/>
                  <a:gd name="T52" fmla="*/ 2147483647 w 1531"/>
                  <a:gd name="T53" fmla="*/ 2147483647 h 1546"/>
                  <a:gd name="T54" fmla="*/ 2147483647 w 1531"/>
                  <a:gd name="T55" fmla="*/ 2147483647 h 1546"/>
                  <a:gd name="T56" fmla="*/ 2147483647 w 1531"/>
                  <a:gd name="T57" fmla="*/ 2147483647 h 1546"/>
                  <a:gd name="T58" fmla="*/ 2147483647 w 1531"/>
                  <a:gd name="T59" fmla="*/ 2147483647 h 1546"/>
                  <a:gd name="T60" fmla="*/ 2147483647 w 1531"/>
                  <a:gd name="T61" fmla="*/ 2147483647 h 1546"/>
                  <a:gd name="T62" fmla="*/ 2147483647 w 1531"/>
                  <a:gd name="T63" fmla="*/ 2147483647 h 1546"/>
                  <a:gd name="T64" fmla="*/ 2147483647 w 1531"/>
                  <a:gd name="T65" fmla="*/ 2147483647 h 1546"/>
                  <a:gd name="T66" fmla="*/ 2147483647 w 1531"/>
                  <a:gd name="T67" fmla="*/ 2147483647 h 1546"/>
                  <a:gd name="T68" fmla="*/ 2147483647 w 1531"/>
                  <a:gd name="T69" fmla="*/ 2147483647 h 1546"/>
                  <a:gd name="T70" fmla="*/ 2147483647 w 1531"/>
                  <a:gd name="T71" fmla="*/ 2147483647 h 1546"/>
                  <a:gd name="T72" fmla="*/ 2147483647 w 1531"/>
                  <a:gd name="T73" fmla="*/ 2147483647 h 1546"/>
                  <a:gd name="T74" fmla="*/ 2147483647 w 1531"/>
                  <a:gd name="T75" fmla="*/ 2147483647 h 1546"/>
                  <a:gd name="T76" fmla="*/ 2147483647 w 1531"/>
                  <a:gd name="T77" fmla="*/ 2147483647 h 1546"/>
                  <a:gd name="T78" fmla="*/ 2147483647 w 1531"/>
                  <a:gd name="T79" fmla="*/ 2147483647 h 1546"/>
                  <a:gd name="T80" fmla="*/ 2147483647 w 1531"/>
                  <a:gd name="T81" fmla="*/ 2147483647 h 1546"/>
                  <a:gd name="T82" fmla="*/ 2147483647 w 1531"/>
                  <a:gd name="T83" fmla="*/ 2147483647 h 1546"/>
                  <a:gd name="T84" fmla="*/ 2147483647 w 1531"/>
                  <a:gd name="T85" fmla="*/ 2147483647 h 1546"/>
                  <a:gd name="T86" fmla="*/ 2147483647 w 1531"/>
                  <a:gd name="T87" fmla="*/ 2147483647 h 1546"/>
                  <a:gd name="T88" fmla="*/ 2147483647 w 1531"/>
                  <a:gd name="T89" fmla="*/ 2147483647 h 1546"/>
                  <a:gd name="T90" fmla="*/ 2147483647 w 1531"/>
                  <a:gd name="T91" fmla="*/ 2147483647 h 1546"/>
                  <a:gd name="T92" fmla="*/ 2147483647 w 1531"/>
                  <a:gd name="T93" fmla="*/ 2147483647 h 1546"/>
                  <a:gd name="T94" fmla="*/ 2147483647 w 1531"/>
                  <a:gd name="T95" fmla="*/ 2147483647 h 1546"/>
                  <a:gd name="T96" fmla="*/ 2147483647 w 1531"/>
                  <a:gd name="T97" fmla="*/ 2147483647 h 1546"/>
                  <a:gd name="T98" fmla="*/ 2147483647 w 1531"/>
                  <a:gd name="T99" fmla="*/ 2147483647 h 1546"/>
                  <a:gd name="T100" fmla="*/ 2147483647 w 1531"/>
                  <a:gd name="T101" fmla="*/ 2147483647 h 1546"/>
                  <a:gd name="T102" fmla="*/ 2147483647 w 1531"/>
                  <a:gd name="T103" fmla="*/ 2147483647 h 1546"/>
                  <a:gd name="T104" fmla="*/ 2147483647 w 1531"/>
                  <a:gd name="T105" fmla="*/ 2147483647 h 1546"/>
                  <a:gd name="T106" fmla="*/ 2147483647 w 1531"/>
                  <a:gd name="T107" fmla="*/ 2147483647 h 1546"/>
                  <a:gd name="T108" fmla="*/ 2147483647 w 1531"/>
                  <a:gd name="T109" fmla="*/ 2147483647 h 1546"/>
                  <a:gd name="T110" fmla="*/ 2147483647 w 1531"/>
                  <a:gd name="T111" fmla="*/ 2147483647 h 1546"/>
                  <a:gd name="T112" fmla="*/ 2147483647 w 1531"/>
                  <a:gd name="T113" fmla="*/ 2147483647 h 1546"/>
                  <a:gd name="T114" fmla="*/ 2147483647 w 1531"/>
                  <a:gd name="T115" fmla="*/ 2147483647 h 1546"/>
                  <a:gd name="T116" fmla="*/ 2147483647 w 1531"/>
                  <a:gd name="T117" fmla="*/ 2147483647 h 1546"/>
                  <a:gd name="T118" fmla="*/ 2147483647 w 1531"/>
                  <a:gd name="T119" fmla="*/ 2147483647 h 154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531"/>
                  <a:gd name="T181" fmla="*/ 0 h 1546"/>
                  <a:gd name="T182" fmla="*/ 1531 w 1531"/>
                  <a:gd name="T183" fmla="*/ 1546 h 154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531" h="1546">
                    <a:moveTo>
                      <a:pt x="1276" y="213"/>
                    </a:moveTo>
                    <a:lnTo>
                      <a:pt x="1276" y="213"/>
                    </a:lnTo>
                    <a:lnTo>
                      <a:pt x="1276" y="227"/>
                    </a:lnTo>
                    <a:lnTo>
                      <a:pt x="1276" y="241"/>
                    </a:lnTo>
                    <a:lnTo>
                      <a:pt x="1276" y="255"/>
                    </a:lnTo>
                    <a:lnTo>
                      <a:pt x="1290" y="255"/>
                    </a:lnTo>
                    <a:lnTo>
                      <a:pt x="1290" y="269"/>
                    </a:lnTo>
                    <a:lnTo>
                      <a:pt x="1290" y="284"/>
                    </a:lnTo>
                    <a:lnTo>
                      <a:pt x="1290" y="298"/>
                    </a:lnTo>
                    <a:lnTo>
                      <a:pt x="1290" y="312"/>
                    </a:lnTo>
                    <a:lnTo>
                      <a:pt x="1290" y="326"/>
                    </a:lnTo>
                    <a:lnTo>
                      <a:pt x="1290" y="340"/>
                    </a:lnTo>
                    <a:lnTo>
                      <a:pt x="1290" y="355"/>
                    </a:lnTo>
                    <a:lnTo>
                      <a:pt x="1290" y="369"/>
                    </a:lnTo>
                    <a:lnTo>
                      <a:pt x="1276" y="369"/>
                    </a:lnTo>
                    <a:lnTo>
                      <a:pt x="1276" y="383"/>
                    </a:lnTo>
                    <a:lnTo>
                      <a:pt x="1276" y="397"/>
                    </a:lnTo>
                    <a:lnTo>
                      <a:pt x="1276" y="411"/>
                    </a:lnTo>
                    <a:lnTo>
                      <a:pt x="1262" y="411"/>
                    </a:lnTo>
                    <a:lnTo>
                      <a:pt x="1262" y="425"/>
                    </a:lnTo>
                    <a:lnTo>
                      <a:pt x="1248" y="425"/>
                    </a:lnTo>
                    <a:lnTo>
                      <a:pt x="1233" y="440"/>
                    </a:lnTo>
                    <a:lnTo>
                      <a:pt x="1219" y="454"/>
                    </a:lnTo>
                    <a:lnTo>
                      <a:pt x="1191" y="468"/>
                    </a:lnTo>
                    <a:lnTo>
                      <a:pt x="1177" y="482"/>
                    </a:lnTo>
                    <a:lnTo>
                      <a:pt x="1163" y="496"/>
                    </a:lnTo>
                    <a:lnTo>
                      <a:pt x="1148" y="496"/>
                    </a:lnTo>
                    <a:lnTo>
                      <a:pt x="1134" y="511"/>
                    </a:lnTo>
                    <a:lnTo>
                      <a:pt x="1120" y="511"/>
                    </a:lnTo>
                    <a:lnTo>
                      <a:pt x="1120" y="525"/>
                    </a:lnTo>
                    <a:lnTo>
                      <a:pt x="1106" y="525"/>
                    </a:lnTo>
                    <a:lnTo>
                      <a:pt x="1092" y="525"/>
                    </a:lnTo>
                    <a:lnTo>
                      <a:pt x="1077" y="539"/>
                    </a:lnTo>
                    <a:lnTo>
                      <a:pt x="1063" y="553"/>
                    </a:lnTo>
                    <a:lnTo>
                      <a:pt x="1049" y="553"/>
                    </a:lnTo>
                    <a:lnTo>
                      <a:pt x="1035" y="567"/>
                    </a:lnTo>
                    <a:lnTo>
                      <a:pt x="1021" y="581"/>
                    </a:lnTo>
                    <a:lnTo>
                      <a:pt x="1007" y="581"/>
                    </a:lnTo>
                    <a:lnTo>
                      <a:pt x="1007" y="596"/>
                    </a:lnTo>
                    <a:lnTo>
                      <a:pt x="1021" y="596"/>
                    </a:lnTo>
                    <a:lnTo>
                      <a:pt x="1021" y="610"/>
                    </a:lnTo>
                    <a:lnTo>
                      <a:pt x="1035" y="624"/>
                    </a:lnTo>
                    <a:lnTo>
                      <a:pt x="1035" y="638"/>
                    </a:lnTo>
                    <a:lnTo>
                      <a:pt x="1035" y="652"/>
                    </a:lnTo>
                    <a:lnTo>
                      <a:pt x="1035" y="667"/>
                    </a:lnTo>
                    <a:lnTo>
                      <a:pt x="1049" y="667"/>
                    </a:lnTo>
                    <a:lnTo>
                      <a:pt x="1049" y="681"/>
                    </a:lnTo>
                    <a:lnTo>
                      <a:pt x="1049" y="695"/>
                    </a:lnTo>
                    <a:lnTo>
                      <a:pt x="1049" y="709"/>
                    </a:lnTo>
                    <a:lnTo>
                      <a:pt x="1063" y="738"/>
                    </a:lnTo>
                    <a:lnTo>
                      <a:pt x="1063" y="766"/>
                    </a:lnTo>
                    <a:lnTo>
                      <a:pt x="1063" y="780"/>
                    </a:lnTo>
                    <a:lnTo>
                      <a:pt x="1063" y="794"/>
                    </a:lnTo>
                    <a:lnTo>
                      <a:pt x="1063" y="808"/>
                    </a:lnTo>
                    <a:lnTo>
                      <a:pt x="1063" y="823"/>
                    </a:lnTo>
                    <a:lnTo>
                      <a:pt x="1063" y="837"/>
                    </a:lnTo>
                    <a:lnTo>
                      <a:pt x="1063" y="851"/>
                    </a:lnTo>
                    <a:lnTo>
                      <a:pt x="1063" y="865"/>
                    </a:lnTo>
                    <a:lnTo>
                      <a:pt x="1063" y="879"/>
                    </a:lnTo>
                    <a:lnTo>
                      <a:pt x="1063" y="894"/>
                    </a:lnTo>
                    <a:lnTo>
                      <a:pt x="1063" y="922"/>
                    </a:lnTo>
                    <a:lnTo>
                      <a:pt x="1063" y="936"/>
                    </a:lnTo>
                    <a:lnTo>
                      <a:pt x="1063" y="964"/>
                    </a:lnTo>
                    <a:lnTo>
                      <a:pt x="1077" y="964"/>
                    </a:lnTo>
                    <a:lnTo>
                      <a:pt x="1077" y="950"/>
                    </a:lnTo>
                    <a:lnTo>
                      <a:pt x="1092" y="950"/>
                    </a:lnTo>
                    <a:lnTo>
                      <a:pt x="1106" y="950"/>
                    </a:lnTo>
                    <a:lnTo>
                      <a:pt x="1120" y="950"/>
                    </a:lnTo>
                    <a:lnTo>
                      <a:pt x="1120" y="936"/>
                    </a:lnTo>
                    <a:lnTo>
                      <a:pt x="1134" y="936"/>
                    </a:lnTo>
                    <a:lnTo>
                      <a:pt x="1148" y="936"/>
                    </a:lnTo>
                    <a:lnTo>
                      <a:pt x="1163" y="936"/>
                    </a:lnTo>
                    <a:lnTo>
                      <a:pt x="1177" y="922"/>
                    </a:lnTo>
                    <a:lnTo>
                      <a:pt x="1191" y="922"/>
                    </a:lnTo>
                    <a:lnTo>
                      <a:pt x="1205" y="922"/>
                    </a:lnTo>
                    <a:lnTo>
                      <a:pt x="1219" y="922"/>
                    </a:lnTo>
                    <a:lnTo>
                      <a:pt x="1233" y="908"/>
                    </a:lnTo>
                    <a:lnTo>
                      <a:pt x="1248" y="908"/>
                    </a:lnTo>
                    <a:lnTo>
                      <a:pt x="1262" y="922"/>
                    </a:lnTo>
                    <a:lnTo>
                      <a:pt x="1276" y="922"/>
                    </a:lnTo>
                    <a:lnTo>
                      <a:pt x="1276" y="936"/>
                    </a:lnTo>
                    <a:lnTo>
                      <a:pt x="1304" y="950"/>
                    </a:lnTo>
                    <a:lnTo>
                      <a:pt x="1304" y="936"/>
                    </a:lnTo>
                    <a:lnTo>
                      <a:pt x="1319" y="936"/>
                    </a:lnTo>
                    <a:lnTo>
                      <a:pt x="1319" y="950"/>
                    </a:lnTo>
                    <a:lnTo>
                      <a:pt x="1333" y="936"/>
                    </a:lnTo>
                    <a:lnTo>
                      <a:pt x="1347" y="950"/>
                    </a:lnTo>
                    <a:lnTo>
                      <a:pt x="1361" y="950"/>
                    </a:lnTo>
                    <a:lnTo>
                      <a:pt x="1375" y="964"/>
                    </a:lnTo>
                    <a:lnTo>
                      <a:pt x="1389" y="964"/>
                    </a:lnTo>
                    <a:lnTo>
                      <a:pt x="1389" y="979"/>
                    </a:lnTo>
                    <a:lnTo>
                      <a:pt x="1404" y="979"/>
                    </a:lnTo>
                    <a:lnTo>
                      <a:pt x="1418" y="1007"/>
                    </a:lnTo>
                    <a:lnTo>
                      <a:pt x="1418" y="1021"/>
                    </a:lnTo>
                    <a:lnTo>
                      <a:pt x="1432" y="1035"/>
                    </a:lnTo>
                    <a:lnTo>
                      <a:pt x="1432" y="1050"/>
                    </a:lnTo>
                    <a:lnTo>
                      <a:pt x="1446" y="1050"/>
                    </a:lnTo>
                    <a:lnTo>
                      <a:pt x="1446" y="1064"/>
                    </a:lnTo>
                    <a:lnTo>
                      <a:pt x="1446" y="1078"/>
                    </a:lnTo>
                    <a:lnTo>
                      <a:pt x="1446" y="1092"/>
                    </a:lnTo>
                    <a:lnTo>
                      <a:pt x="1446" y="1106"/>
                    </a:lnTo>
                    <a:lnTo>
                      <a:pt x="1446" y="1120"/>
                    </a:lnTo>
                    <a:lnTo>
                      <a:pt x="1460" y="1120"/>
                    </a:lnTo>
                    <a:lnTo>
                      <a:pt x="1460" y="1135"/>
                    </a:lnTo>
                    <a:lnTo>
                      <a:pt x="1460" y="1149"/>
                    </a:lnTo>
                    <a:lnTo>
                      <a:pt x="1460" y="1163"/>
                    </a:lnTo>
                    <a:lnTo>
                      <a:pt x="1460" y="1177"/>
                    </a:lnTo>
                    <a:lnTo>
                      <a:pt x="1475" y="1191"/>
                    </a:lnTo>
                    <a:lnTo>
                      <a:pt x="1489" y="1206"/>
                    </a:lnTo>
                    <a:lnTo>
                      <a:pt x="1503" y="1220"/>
                    </a:lnTo>
                    <a:lnTo>
                      <a:pt x="1503" y="1234"/>
                    </a:lnTo>
                    <a:lnTo>
                      <a:pt x="1517" y="1234"/>
                    </a:lnTo>
                    <a:lnTo>
                      <a:pt x="1517" y="1248"/>
                    </a:lnTo>
                    <a:lnTo>
                      <a:pt x="1517" y="1262"/>
                    </a:lnTo>
                    <a:lnTo>
                      <a:pt x="1531" y="1291"/>
                    </a:lnTo>
                    <a:lnTo>
                      <a:pt x="1517" y="1291"/>
                    </a:lnTo>
                    <a:lnTo>
                      <a:pt x="1489" y="1291"/>
                    </a:lnTo>
                    <a:lnTo>
                      <a:pt x="1460" y="1291"/>
                    </a:lnTo>
                    <a:lnTo>
                      <a:pt x="1446" y="1291"/>
                    </a:lnTo>
                    <a:lnTo>
                      <a:pt x="1418" y="1291"/>
                    </a:lnTo>
                    <a:lnTo>
                      <a:pt x="1404" y="1291"/>
                    </a:lnTo>
                    <a:lnTo>
                      <a:pt x="1389" y="1277"/>
                    </a:lnTo>
                    <a:lnTo>
                      <a:pt x="1375" y="1277"/>
                    </a:lnTo>
                    <a:lnTo>
                      <a:pt x="1347" y="1277"/>
                    </a:lnTo>
                    <a:lnTo>
                      <a:pt x="1347" y="1291"/>
                    </a:lnTo>
                    <a:lnTo>
                      <a:pt x="1347" y="1305"/>
                    </a:lnTo>
                    <a:lnTo>
                      <a:pt x="1361" y="1319"/>
                    </a:lnTo>
                    <a:lnTo>
                      <a:pt x="1361" y="1333"/>
                    </a:lnTo>
                    <a:lnTo>
                      <a:pt x="1375" y="1333"/>
                    </a:lnTo>
                    <a:lnTo>
                      <a:pt x="1375" y="1347"/>
                    </a:lnTo>
                    <a:lnTo>
                      <a:pt x="1361" y="1362"/>
                    </a:lnTo>
                    <a:lnTo>
                      <a:pt x="1361" y="1376"/>
                    </a:lnTo>
                    <a:lnTo>
                      <a:pt x="1361" y="1390"/>
                    </a:lnTo>
                    <a:lnTo>
                      <a:pt x="1347" y="1390"/>
                    </a:lnTo>
                    <a:lnTo>
                      <a:pt x="1319" y="1390"/>
                    </a:lnTo>
                    <a:lnTo>
                      <a:pt x="1304" y="1390"/>
                    </a:lnTo>
                    <a:lnTo>
                      <a:pt x="1262" y="1390"/>
                    </a:lnTo>
                    <a:lnTo>
                      <a:pt x="1248" y="1390"/>
                    </a:lnTo>
                    <a:lnTo>
                      <a:pt x="1219" y="1390"/>
                    </a:lnTo>
                    <a:lnTo>
                      <a:pt x="1191" y="1376"/>
                    </a:lnTo>
                    <a:lnTo>
                      <a:pt x="1163" y="1376"/>
                    </a:lnTo>
                    <a:lnTo>
                      <a:pt x="1134" y="1376"/>
                    </a:lnTo>
                    <a:lnTo>
                      <a:pt x="1106" y="1376"/>
                    </a:lnTo>
                    <a:lnTo>
                      <a:pt x="1092" y="1376"/>
                    </a:lnTo>
                    <a:lnTo>
                      <a:pt x="1077" y="1376"/>
                    </a:lnTo>
                    <a:lnTo>
                      <a:pt x="1063" y="1376"/>
                    </a:lnTo>
                    <a:lnTo>
                      <a:pt x="1049" y="1376"/>
                    </a:lnTo>
                    <a:lnTo>
                      <a:pt x="1035" y="1376"/>
                    </a:lnTo>
                    <a:lnTo>
                      <a:pt x="1007" y="1376"/>
                    </a:lnTo>
                    <a:lnTo>
                      <a:pt x="978" y="1376"/>
                    </a:lnTo>
                    <a:lnTo>
                      <a:pt x="950" y="1376"/>
                    </a:lnTo>
                    <a:lnTo>
                      <a:pt x="921" y="1376"/>
                    </a:lnTo>
                    <a:lnTo>
                      <a:pt x="893" y="1376"/>
                    </a:lnTo>
                    <a:lnTo>
                      <a:pt x="865" y="1376"/>
                    </a:lnTo>
                    <a:lnTo>
                      <a:pt x="851" y="1376"/>
                    </a:lnTo>
                    <a:lnTo>
                      <a:pt x="836" y="1376"/>
                    </a:lnTo>
                    <a:lnTo>
                      <a:pt x="822" y="1376"/>
                    </a:lnTo>
                    <a:lnTo>
                      <a:pt x="794" y="1376"/>
                    </a:lnTo>
                    <a:lnTo>
                      <a:pt x="765" y="1376"/>
                    </a:lnTo>
                    <a:lnTo>
                      <a:pt x="751" y="1376"/>
                    </a:lnTo>
                    <a:lnTo>
                      <a:pt x="737" y="1376"/>
                    </a:lnTo>
                    <a:lnTo>
                      <a:pt x="723" y="1390"/>
                    </a:lnTo>
                    <a:lnTo>
                      <a:pt x="709" y="1390"/>
                    </a:lnTo>
                    <a:lnTo>
                      <a:pt x="694" y="1404"/>
                    </a:lnTo>
                    <a:lnTo>
                      <a:pt x="680" y="1404"/>
                    </a:lnTo>
                    <a:lnTo>
                      <a:pt x="666" y="1418"/>
                    </a:lnTo>
                    <a:lnTo>
                      <a:pt x="652" y="1418"/>
                    </a:lnTo>
                    <a:lnTo>
                      <a:pt x="652" y="1433"/>
                    </a:lnTo>
                    <a:lnTo>
                      <a:pt x="624" y="1447"/>
                    </a:lnTo>
                    <a:lnTo>
                      <a:pt x="609" y="1461"/>
                    </a:lnTo>
                    <a:lnTo>
                      <a:pt x="595" y="1475"/>
                    </a:lnTo>
                    <a:lnTo>
                      <a:pt x="581" y="1489"/>
                    </a:lnTo>
                    <a:lnTo>
                      <a:pt x="567" y="1532"/>
                    </a:lnTo>
                    <a:lnTo>
                      <a:pt x="553" y="1532"/>
                    </a:lnTo>
                    <a:lnTo>
                      <a:pt x="538" y="1546"/>
                    </a:lnTo>
                    <a:lnTo>
                      <a:pt x="538" y="1532"/>
                    </a:lnTo>
                    <a:lnTo>
                      <a:pt x="524" y="1518"/>
                    </a:lnTo>
                    <a:lnTo>
                      <a:pt x="524" y="1503"/>
                    </a:lnTo>
                    <a:lnTo>
                      <a:pt x="510" y="1489"/>
                    </a:lnTo>
                    <a:lnTo>
                      <a:pt x="496" y="1475"/>
                    </a:lnTo>
                    <a:lnTo>
                      <a:pt x="496" y="1461"/>
                    </a:lnTo>
                    <a:lnTo>
                      <a:pt x="482" y="1461"/>
                    </a:lnTo>
                    <a:lnTo>
                      <a:pt x="482" y="1447"/>
                    </a:lnTo>
                    <a:lnTo>
                      <a:pt x="468" y="1433"/>
                    </a:lnTo>
                    <a:lnTo>
                      <a:pt x="453" y="1418"/>
                    </a:lnTo>
                    <a:lnTo>
                      <a:pt x="439" y="1404"/>
                    </a:lnTo>
                    <a:lnTo>
                      <a:pt x="439" y="1390"/>
                    </a:lnTo>
                    <a:lnTo>
                      <a:pt x="425" y="1376"/>
                    </a:lnTo>
                    <a:lnTo>
                      <a:pt x="397" y="1347"/>
                    </a:lnTo>
                    <a:lnTo>
                      <a:pt x="397" y="1319"/>
                    </a:lnTo>
                    <a:lnTo>
                      <a:pt x="382" y="1319"/>
                    </a:lnTo>
                    <a:lnTo>
                      <a:pt x="368" y="1291"/>
                    </a:lnTo>
                    <a:lnTo>
                      <a:pt x="354" y="1277"/>
                    </a:lnTo>
                    <a:lnTo>
                      <a:pt x="354" y="1262"/>
                    </a:lnTo>
                    <a:lnTo>
                      <a:pt x="340" y="1262"/>
                    </a:lnTo>
                    <a:lnTo>
                      <a:pt x="340" y="1248"/>
                    </a:lnTo>
                    <a:lnTo>
                      <a:pt x="326" y="1234"/>
                    </a:lnTo>
                    <a:lnTo>
                      <a:pt x="326" y="1220"/>
                    </a:lnTo>
                    <a:lnTo>
                      <a:pt x="312" y="1220"/>
                    </a:lnTo>
                    <a:lnTo>
                      <a:pt x="312" y="1206"/>
                    </a:lnTo>
                    <a:lnTo>
                      <a:pt x="297" y="1191"/>
                    </a:lnTo>
                    <a:lnTo>
                      <a:pt x="297" y="1177"/>
                    </a:lnTo>
                    <a:lnTo>
                      <a:pt x="283" y="1163"/>
                    </a:lnTo>
                    <a:lnTo>
                      <a:pt x="269" y="1149"/>
                    </a:lnTo>
                    <a:lnTo>
                      <a:pt x="255" y="1135"/>
                    </a:lnTo>
                    <a:lnTo>
                      <a:pt x="255" y="1120"/>
                    </a:lnTo>
                    <a:lnTo>
                      <a:pt x="241" y="1106"/>
                    </a:lnTo>
                    <a:lnTo>
                      <a:pt x="241" y="1092"/>
                    </a:lnTo>
                    <a:lnTo>
                      <a:pt x="226" y="1092"/>
                    </a:lnTo>
                    <a:lnTo>
                      <a:pt x="226" y="1078"/>
                    </a:lnTo>
                    <a:lnTo>
                      <a:pt x="212" y="1064"/>
                    </a:lnTo>
                    <a:lnTo>
                      <a:pt x="212" y="1050"/>
                    </a:lnTo>
                    <a:lnTo>
                      <a:pt x="198" y="1035"/>
                    </a:lnTo>
                    <a:lnTo>
                      <a:pt x="198" y="1021"/>
                    </a:lnTo>
                    <a:lnTo>
                      <a:pt x="184" y="1007"/>
                    </a:lnTo>
                    <a:lnTo>
                      <a:pt x="184" y="993"/>
                    </a:lnTo>
                    <a:lnTo>
                      <a:pt x="170" y="993"/>
                    </a:lnTo>
                    <a:lnTo>
                      <a:pt x="170" y="964"/>
                    </a:lnTo>
                    <a:lnTo>
                      <a:pt x="156" y="950"/>
                    </a:lnTo>
                    <a:lnTo>
                      <a:pt x="156" y="936"/>
                    </a:lnTo>
                    <a:lnTo>
                      <a:pt x="141" y="922"/>
                    </a:lnTo>
                    <a:lnTo>
                      <a:pt x="141" y="908"/>
                    </a:lnTo>
                    <a:lnTo>
                      <a:pt x="141" y="894"/>
                    </a:lnTo>
                    <a:lnTo>
                      <a:pt x="127" y="894"/>
                    </a:lnTo>
                    <a:lnTo>
                      <a:pt x="127" y="879"/>
                    </a:lnTo>
                    <a:lnTo>
                      <a:pt x="127" y="865"/>
                    </a:lnTo>
                    <a:lnTo>
                      <a:pt x="113" y="851"/>
                    </a:lnTo>
                    <a:lnTo>
                      <a:pt x="113" y="837"/>
                    </a:lnTo>
                    <a:lnTo>
                      <a:pt x="99" y="808"/>
                    </a:lnTo>
                    <a:lnTo>
                      <a:pt x="99" y="794"/>
                    </a:lnTo>
                    <a:lnTo>
                      <a:pt x="85" y="780"/>
                    </a:lnTo>
                    <a:lnTo>
                      <a:pt x="85" y="766"/>
                    </a:lnTo>
                    <a:lnTo>
                      <a:pt x="70" y="752"/>
                    </a:lnTo>
                    <a:lnTo>
                      <a:pt x="70" y="738"/>
                    </a:lnTo>
                    <a:lnTo>
                      <a:pt x="56" y="723"/>
                    </a:lnTo>
                    <a:lnTo>
                      <a:pt x="42" y="695"/>
                    </a:lnTo>
                    <a:lnTo>
                      <a:pt x="42" y="667"/>
                    </a:lnTo>
                    <a:lnTo>
                      <a:pt x="28" y="652"/>
                    </a:lnTo>
                    <a:lnTo>
                      <a:pt x="28" y="638"/>
                    </a:lnTo>
                    <a:lnTo>
                      <a:pt x="14" y="624"/>
                    </a:lnTo>
                    <a:lnTo>
                      <a:pt x="14" y="610"/>
                    </a:lnTo>
                    <a:lnTo>
                      <a:pt x="0" y="567"/>
                    </a:lnTo>
                    <a:lnTo>
                      <a:pt x="14" y="567"/>
                    </a:lnTo>
                    <a:lnTo>
                      <a:pt x="28" y="567"/>
                    </a:lnTo>
                    <a:lnTo>
                      <a:pt x="28" y="553"/>
                    </a:lnTo>
                    <a:lnTo>
                      <a:pt x="42" y="553"/>
                    </a:lnTo>
                    <a:lnTo>
                      <a:pt x="56" y="553"/>
                    </a:lnTo>
                    <a:lnTo>
                      <a:pt x="70" y="553"/>
                    </a:lnTo>
                    <a:lnTo>
                      <a:pt x="85" y="553"/>
                    </a:lnTo>
                    <a:lnTo>
                      <a:pt x="99" y="553"/>
                    </a:lnTo>
                    <a:lnTo>
                      <a:pt x="113" y="553"/>
                    </a:lnTo>
                    <a:lnTo>
                      <a:pt x="141" y="553"/>
                    </a:lnTo>
                    <a:lnTo>
                      <a:pt x="156" y="567"/>
                    </a:lnTo>
                    <a:lnTo>
                      <a:pt x="170" y="567"/>
                    </a:lnTo>
                    <a:lnTo>
                      <a:pt x="198" y="567"/>
                    </a:lnTo>
                    <a:lnTo>
                      <a:pt x="212" y="567"/>
                    </a:lnTo>
                    <a:lnTo>
                      <a:pt x="226" y="567"/>
                    </a:lnTo>
                    <a:lnTo>
                      <a:pt x="241" y="567"/>
                    </a:lnTo>
                    <a:lnTo>
                      <a:pt x="255" y="567"/>
                    </a:lnTo>
                    <a:lnTo>
                      <a:pt x="269" y="581"/>
                    </a:lnTo>
                    <a:lnTo>
                      <a:pt x="283" y="581"/>
                    </a:lnTo>
                    <a:lnTo>
                      <a:pt x="297" y="581"/>
                    </a:lnTo>
                    <a:lnTo>
                      <a:pt x="326" y="581"/>
                    </a:lnTo>
                    <a:lnTo>
                      <a:pt x="354" y="581"/>
                    </a:lnTo>
                    <a:lnTo>
                      <a:pt x="368" y="581"/>
                    </a:lnTo>
                    <a:lnTo>
                      <a:pt x="382" y="581"/>
                    </a:lnTo>
                    <a:lnTo>
                      <a:pt x="397" y="581"/>
                    </a:lnTo>
                    <a:lnTo>
                      <a:pt x="411" y="581"/>
                    </a:lnTo>
                    <a:lnTo>
                      <a:pt x="425" y="581"/>
                    </a:lnTo>
                    <a:lnTo>
                      <a:pt x="439" y="581"/>
                    </a:lnTo>
                    <a:lnTo>
                      <a:pt x="453" y="581"/>
                    </a:lnTo>
                    <a:lnTo>
                      <a:pt x="468" y="581"/>
                    </a:lnTo>
                    <a:lnTo>
                      <a:pt x="482" y="581"/>
                    </a:lnTo>
                    <a:lnTo>
                      <a:pt x="496" y="581"/>
                    </a:lnTo>
                    <a:lnTo>
                      <a:pt x="510" y="567"/>
                    </a:lnTo>
                    <a:lnTo>
                      <a:pt x="524" y="567"/>
                    </a:lnTo>
                    <a:lnTo>
                      <a:pt x="538" y="567"/>
                    </a:lnTo>
                    <a:lnTo>
                      <a:pt x="553" y="567"/>
                    </a:lnTo>
                    <a:lnTo>
                      <a:pt x="581" y="567"/>
                    </a:lnTo>
                    <a:lnTo>
                      <a:pt x="595" y="553"/>
                    </a:lnTo>
                    <a:lnTo>
                      <a:pt x="624" y="553"/>
                    </a:lnTo>
                    <a:lnTo>
                      <a:pt x="638" y="553"/>
                    </a:lnTo>
                    <a:lnTo>
                      <a:pt x="652" y="553"/>
                    </a:lnTo>
                    <a:lnTo>
                      <a:pt x="666" y="553"/>
                    </a:lnTo>
                    <a:lnTo>
                      <a:pt x="666" y="539"/>
                    </a:lnTo>
                    <a:lnTo>
                      <a:pt x="694" y="539"/>
                    </a:lnTo>
                    <a:lnTo>
                      <a:pt x="709" y="539"/>
                    </a:lnTo>
                    <a:lnTo>
                      <a:pt x="723" y="525"/>
                    </a:lnTo>
                    <a:lnTo>
                      <a:pt x="737" y="525"/>
                    </a:lnTo>
                    <a:lnTo>
                      <a:pt x="751" y="525"/>
                    </a:lnTo>
                    <a:lnTo>
                      <a:pt x="765" y="511"/>
                    </a:lnTo>
                    <a:lnTo>
                      <a:pt x="780" y="511"/>
                    </a:lnTo>
                    <a:lnTo>
                      <a:pt x="794" y="496"/>
                    </a:lnTo>
                    <a:lnTo>
                      <a:pt x="808" y="496"/>
                    </a:lnTo>
                    <a:lnTo>
                      <a:pt x="822" y="496"/>
                    </a:lnTo>
                    <a:lnTo>
                      <a:pt x="836" y="482"/>
                    </a:lnTo>
                    <a:lnTo>
                      <a:pt x="851" y="482"/>
                    </a:lnTo>
                    <a:lnTo>
                      <a:pt x="851" y="468"/>
                    </a:lnTo>
                    <a:lnTo>
                      <a:pt x="865" y="468"/>
                    </a:lnTo>
                    <a:lnTo>
                      <a:pt x="879" y="468"/>
                    </a:lnTo>
                    <a:lnTo>
                      <a:pt x="893" y="454"/>
                    </a:lnTo>
                    <a:lnTo>
                      <a:pt x="907" y="440"/>
                    </a:lnTo>
                    <a:lnTo>
                      <a:pt x="936" y="425"/>
                    </a:lnTo>
                    <a:lnTo>
                      <a:pt x="950" y="411"/>
                    </a:lnTo>
                    <a:lnTo>
                      <a:pt x="978" y="397"/>
                    </a:lnTo>
                    <a:lnTo>
                      <a:pt x="992" y="383"/>
                    </a:lnTo>
                    <a:lnTo>
                      <a:pt x="1021" y="369"/>
                    </a:lnTo>
                    <a:lnTo>
                      <a:pt x="1021" y="355"/>
                    </a:lnTo>
                    <a:lnTo>
                      <a:pt x="1035" y="340"/>
                    </a:lnTo>
                    <a:lnTo>
                      <a:pt x="1049" y="340"/>
                    </a:lnTo>
                    <a:lnTo>
                      <a:pt x="1049" y="326"/>
                    </a:lnTo>
                    <a:lnTo>
                      <a:pt x="1049" y="312"/>
                    </a:lnTo>
                    <a:lnTo>
                      <a:pt x="1063" y="312"/>
                    </a:lnTo>
                    <a:lnTo>
                      <a:pt x="1063" y="298"/>
                    </a:lnTo>
                    <a:lnTo>
                      <a:pt x="1077" y="284"/>
                    </a:lnTo>
                    <a:lnTo>
                      <a:pt x="1077" y="269"/>
                    </a:lnTo>
                    <a:lnTo>
                      <a:pt x="1077" y="255"/>
                    </a:lnTo>
                    <a:lnTo>
                      <a:pt x="1092" y="227"/>
                    </a:lnTo>
                    <a:lnTo>
                      <a:pt x="1092" y="184"/>
                    </a:lnTo>
                    <a:lnTo>
                      <a:pt x="1092" y="170"/>
                    </a:lnTo>
                    <a:lnTo>
                      <a:pt x="1106" y="170"/>
                    </a:lnTo>
                    <a:lnTo>
                      <a:pt x="1092" y="156"/>
                    </a:lnTo>
                    <a:lnTo>
                      <a:pt x="1092" y="142"/>
                    </a:lnTo>
                    <a:lnTo>
                      <a:pt x="1092" y="113"/>
                    </a:lnTo>
                    <a:lnTo>
                      <a:pt x="1092" y="99"/>
                    </a:lnTo>
                    <a:lnTo>
                      <a:pt x="1092" y="85"/>
                    </a:lnTo>
                    <a:lnTo>
                      <a:pt x="1092" y="71"/>
                    </a:lnTo>
                    <a:lnTo>
                      <a:pt x="1092" y="42"/>
                    </a:lnTo>
                    <a:lnTo>
                      <a:pt x="1106" y="28"/>
                    </a:lnTo>
                    <a:lnTo>
                      <a:pt x="1106" y="14"/>
                    </a:lnTo>
                    <a:lnTo>
                      <a:pt x="1120" y="0"/>
                    </a:lnTo>
                    <a:lnTo>
                      <a:pt x="1134" y="28"/>
                    </a:lnTo>
                    <a:lnTo>
                      <a:pt x="1134" y="42"/>
                    </a:lnTo>
                    <a:lnTo>
                      <a:pt x="1148" y="57"/>
                    </a:lnTo>
                    <a:lnTo>
                      <a:pt x="1163" y="71"/>
                    </a:lnTo>
                    <a:lnTo>
                      <a:pt x="1163" y="85"/>
                    </a:lnTo>
                    <a:lnTo>
                      <a:pt x="1177" y="85"/>
                    </a:lnTo>
                    <a:lnTo>
                      <a:pt x="1177" y="99"/>
                    </a:lnTo>
                    <a:lnTo>
                      <a:pt x="1191" y="99"/>
                    </a:lnTo>
                    <a:lnTo>
                      <a:pt x="1191" y="113"/>
                    </a:lnTo>
                    <a:lnTo>
                      <a:pt x="1205" y="113"/>
                    </a:lnTo>
                    <a:lnTo>
                      <a:pt x="1205" y="128"/>
                    </a:lnTo>
                    <a:lnTo>
                      <a:pt x="1219" y="128"/>
                    </a:lnTo>
                    <a:lnTo>
                      <a:pt x="1219" y="142"/>
                    </a:lnTo>
                    <a:lnTo>
                      <a:pt x="1233" y="142"/>
                    </a:lnTo>
                    <a:lnTo>
                      <a:pt x="1233" y="156"/>
                    </a:lnTo>
                    <a:lnTo>
                      <a:pt x="1248" y="156"/>
                    </a:lnTo>
                    <a:lnTo>
                      <a:pt x="1248" y="170"/>
                    </a:lnTo>
                    <a:lnTo>
                      <a:pt x="1248" y="184"/>
                    </a:lnTo>
                    <a:lnTo>
                      <a:pt x="1262" y="184"/>
                    </a:lnTo>
                    <a:lnTo>
                      <a:pt x="1262" y="199"/>
                    </a:lnTo>
                    <a:lnTo>
                      <a:pt x="1262" y="213"/>
                    </a:lnTo>
                    <a:lnTo>
                      <a:pt x="1276" y="213"/>
                    </a:lnTo>
                    <a:close/>
                  </a:path>
                </a:pathLst>
              </a:custGeom>
              <a:noFill/>
              <a:ln w="0" cap="flat">
                <a:solidFill>
                  <a:srgbClr val="000000"/>
                </a:solidFill>
                <a:prstDash val="solid"/>
                <a:round/>
                <a:headEnd/>
                <a:tailEnd/>
              </a:ln>
              <a:extLst>
                <a:ext uri="{909E8E84-426E-40DD-AFC4-6F175D3DCCD1}">
                  <a14:hiddenFill xmlns="" xmlns:a14="http://schemas.microsoft.com/office/drawing/2010/main">
                    <a:solidFill>
                      <a:srgbClr val="FFFFFF"/>
                    </a:solidFill>
                  </a14:hiddenFill>
                </a:ext>
              </a:extLst>
            </p:spPr>
            <p:txBody>
              <a:bodyPr/>
              <a:lstStyle/>
              <a:p>
                <a:endParaRPr lang="ja-JP" altLang="en-US"/>
              </a:p>
            </p:txBody>
          </p:sp>
          <p:sp>
            <p:nvSpPr>
              <p:cNvPr id="46214" name="Freeform 170"/>
              <p:cNvSpPr>
                <a:spLocks noChangeAspect="1"/>
              </p:cNvSpPr>
              <p:nvPr/>
            </p:nvSpPr>
            <p:spPr bwMode="auto">
              <a:xfrm>
                <a:off x="4526" y="8192"/>
                <a:ext cx="3147" cy="2461"/>
              </a:xfrm>
              <a:custGeom>
                <a:avLst/>
                <a:gdLst>
                  <a:gd name="T0" fmla="*/ 2147483647 w 1972"/>
                  <a:gd name="T1" fmla="*/ 2147483647 h 1546"/>
                  <a:gd name="T2" fmla="*/ 2147483647 w 1972"/>
                  <a:gd name="T3" fmla="*/ 2147483647 h 1546"/>
                  <a:gd name="T4" fmla="*/ 2147483647 w 1972"/>
                  <a:gd name="T5" fmla="*/ 2147483647 h 1546"/>
                  <a:gd name="T6" fmla="*/ 2147483647 w 1972"/>
                  <a:gd name="T7" fmla="*/ 2147483647 h 1546"/>
                  <a:gd name="T8" fmla="*/ 2147483647 w 1972"/>
                  <a:gd name="T9" fmla="*/ 2147483647 h 1546"/>
                  <a:gd name="T10" fmla="*/ 2147483647 w 1972"/>
                  <a:gd name="T11" fmla="*/ 2147483647 h 1546"/>
                  <a:gd name="T12" fmla="*/ 2147483647 w 1972"/>
                  <a:gd name="T13" fmla="*/ 2147483647 h 1546"/>
                  <a:gd name="T14" fmla="*/ 2147483647 w 1972"/>
                  <a:gd name="T15" fmla="*/ 2147483647 h 1546"/>
                  <a:gd name="T16" fmla="*/ 2147483647 w 1972"/>
                  <a:gd name="T17" fmla="*/ 2147483647 h 1546"/>
                  <a:gd name="T18" fmla="*/ 2147483647 w 1972"/>
                  <a:gd name="T19" fmla="*/ 2147483647 h 1546"/>
                  <a:gd name="T20" fmla="*/ 2147483647 w 1972"/>
                  <a:gd name="T21" fmla="*/ 2147483647 h 1546"/>
                  <a:gd name="T22" fmla="*/ 2147483647 w 1972"/>
                  <a:gd name="T23" fmla="*/ 2147483647 h 1546"/>
                  <a:gd name="T24" fmla="*/ 2147483647 w 1972"/>
                  <a:gd name="T25" fmla="*/ 2147483647 h 1546"/>
                  <a:gd name="T26" fmla="*/ 2147483647 w 1972"/>
                  <a:gd name="T27" fmla="*/ 2147483647 h 1546"/>
                  <a:gd name="T28" fmla="*/ 2147483647 w 1972"/>
                  <a:gd name="T29" fmla="*/ 2147483647 h 1546"/>
                  <a:gd name="T30" fmla="*/ 2147483647 w 1972"/>
                  <a:gd name="T31" fmla="*/ 2147483647 h 1546"/>
                  <a:gd name="T32" fmla="*/ 2147483647 w 1972"/>
                  <a:gd name="T33" fmla="*/ 2147483647 h 1546"/>
                  <a:gd name="T34" fmla="*/ 2147483647 w 1972"/>
                  <a:gd name="T35" fmla="*/ 2147483647 h 1546"/>
                  <a:gd name="T36" fmla="*/ 2147483647 w 1972"/>
                  <a:gd name="T37" fmla="*/ 2147483647 h 1546"/>
                  <a:gd name="T38" fmla="*/ 2147483647 w 1972"/>
                  <a:gd name="T39" fmla="*/ 2147483647 h 1546"/>
                  <a:gd name="T40" fmla="*/ 2147483647 w 1972"/>
                  <a:gd name="T41" fmla="*/ 2147483647 h 1546"/>
                  <a:gd name="T42" fmla="*/ 2147483647 w 1972"/>
                  <a:gd name="T43" fmla="*/ 2147483647 h 1546"/>
                  <a:gd name="T44" fmla="*/ 2147483647 w 1972"/>
                  <a:gd name="T45" fmla="*/ 2147483647 h 1546"/>
                  <a:gd name="T46" fmla="*/ 2147483647 w 1972"/>
                  <a:gd name="T47" fmla="*/ 2147483647 h 1546"/>
                  <a:gd name="T48" fmla="*/ 2147483647 w 1972"/>
                  <a:gd name="T49" fmla="*/ 2147483647 h 1546"/>
                  <a:gd name="T50" fmla="*/ 2147483647 w 1972"/>
                  <a:gd name="T51" fmla="*/ 2147483647 h 1546"/>
                  <a:gd name="T52" fmla="*/ 2147483647 w 1972"/>
                  <a:gd name="T53" fmla="*/ 2147483647 h 1546"/>
                  <a:gd name="T54" fmla="*/ 2147483647 w 1972"/>
                  <a:gd name="T55" fmla="*/ 2147483647 h 1546"/>
                  <a:gd name="T56" fmla="*/ 2147483647 w 1972"/>
                  <a:gd name="T57" fmla="*/ 2147483647 h 1546"/>
                  <a:gd name="T58" fmla="*/ 2147483647 w 1972"/>
                  <a:gd name="T59" fmla="*/ 2147483647 h 1546"/>
                  <a:gd name="T60" fmla="*/ 2147483647 w 1972"/>
                  <a:gd name="T61" fmla="*/ 2147483647 h 1546"/>
                  <a:gd name="T62" fmla="*/ 2147483647 w 1972"/>
                  <a:gd name="T63" fmla="*/ 2147483647 h 1546"/>
                  <a:gd name="T64" fmla="*/ 2147483647 w 1972"/>
                  <a:gd name="T65" fmla="*/ 2147483647 h 1546"/>
                  <a:gd name="T66" fmla="*/ 2147483647 w 1972"/>
                  <a:gd name="T67" fmla="*/ 2147483647 h 1546"/>
                  <a:gd name="T68" fmla="*/ 2147483647 w 1972"/>
                  <a:gd name="T69" fmla="*/ 2147483647 h 1546"/>
                  <a:gd name="T70" fmla="*/ 2147483647 w 1972"/>
                  <a:gd name="T71" fmla="*/ 2147483647 h 1546"/>
                  <a:gd name="T72" fmla="*/ 2147483647 w 1972"/>
                  <a:gd name="T73" fmla="*/ 2147483647 h 1546"/>
                  <a:gd name="T74" fmla="*/ 2147483647 w 1972"/>
                  <a:gd name="T75" fmla="*/ 2147483647 h 1546"/>
                  <a:gd name="T76" fmla="*/ 2147483647 w 1972"/>
                  <a:gd name="T77" fmla="*/ 2147483647 h 1546"/>
                  <a:gd name="T78" fmla="*/ 2147483647 w 1972"/>
                  <a:gd name="T79" fmla="*/ 2147483647 h 1546"/>
                  <a:gd name="T80" fmla="*/ 2147483647 w 1972"/>
                  <a:gd name="T81" fmla="*/ 2147483647 h 1546"/>
                  <a:gd name="T82" fmla="*/ 2147483647 w 1972"/>
                  <a:gd name="T83" fmla="*/ 2147483647 h 1546"/>
                  <a:gd name="T84" fmla="*/ 2147483647 w 1972"/>
                  <a:gd name="T85" fmla="*/ 2147483647 h 1546"/>
                  <a:gd name="T86" fmla="*/ 2147483647 w 1972"/>
                  <a:gd name="T87" fmla="*/ 2147483647 h 1546"/>
                  <a:gd name="T88" fmla="*/ 2147483647 w 1972"/>
                  <a:gd name="T89" fmla="*/ 2147483647 h 1546"/>
                  <a:gd name="T90" fmla="*/ 2147483647 w 1972"/>
                  <a:gd name="T91" fmla="*/ 2147483647 h 1546"/>
                  <a:gd name="T92" fmla="*/ 2147483647 w 1972"/>
                  <a:gd name="T93" fmla="*/ 2147483647 h 1546"/>
                  <a:gd name="T94" fmla="*/ 2147483647 w 1972"/>
                  <a:gd name="T95" fmla="*/ 2147483647 h 1546"/>
                  <a:gd name="T96" fmla="*/ 2147483647 w 1972"/>
                  <a:gd name="T97" fmla="*/ 2147483647 h 1546"/>
                  <a:gd name="T98" fmla="*/ 2147483647 w 1972"/>
                  <a:gd name="T99" fmla="*/ 2147483647 h 1546"/>
                  <a:gd name="T100" fmla="*/ 2147483647 w 1972"/>
                  <a:gd name="T101" fmla="*/ 2147483647 h 1546"/>
                  <a:gd name="T102" fmla="*/ 2147483647 w 1972"/>
                  <a:gd name="T103" fmla="*/ 2147483647 h 1546"/>
                  <a:gd name="T104" fmla="*/ 2147483647 w 1972"/>
                  <a:gd name="T105" fmla="*/ 2147483647 h 1546"/>
                  <a:gd name="T106" fmla="*/ 2147483647 w 1972"/>
                  <a:gd name="T107" fmla="*/ 2147483647 h 1546"/>
                  <a:gd name="T108" fmla="*/ 2147483647 w 1972"/>
                  <a:gd name="T109" fmla="*/ 2147483647 h 154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972"/>
                  <a:gd name="T166" fmla="*/ 0 h 1546"/>
                  <a:gd name="T167" fmla="*/ 1972 w 1972"/>
                  <a:gd name="T168" fmla="*/ 1546 h 154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972" h="1546">
                    <a:moveTo>
                      <a:pt x="1943" y="454"/>
                    </a:moveTo>
                    <a:lnTo>
                      <a:pt x="1972" y="482"/>
                    </a:lnTo>
                    <a:lnTo>
                      <a:pt x="1943" y="482"/>
                    </a:lnTo>
                    <a:lnTo>
                      <a:pt x="1929" y="482"/>
                    </a:lnTo>
                    <a:lnTo>
                      <a:pt x="1915" y="482"/>
                    </a:lnTo>
                    <a:lnTo>
                      <a:pt x="1901" y="497"/>
                    </a:lnTo>
                    <a:lnTo>
                      <a:pt x="1872" y="511"/>
                    </a:lnTo>
                    <a:lnTo>
                      <a:pt x="1858" y="525"/>
                    </a:lnTo>
                    <a:lnTo>
                      <a:pt x="1844" y="539"/>
                    </a:lnTo>
                    <a:lnTo>
                      <a:pt x="1830" y="539"/>
                    </a:lnTo>
                    <a:lnTo>
                      <a:pt x="1816" y="553"/>
                    </a:lnTo>
                    <a:lnTo>
                      <a:pt x="1801" y="568"/>
                    </a:lnTo>
                    <a:lnTo>
                      <a:pt x="1787" y="596"/>
                    </a:lnTo>
                    <a:lnTo>
                      <a:pt x="1773" y="610"/>
                    </a:lnTo>
                    <a:lnTo>
                      <a:pt x="1759" y="610"/>
                    </a:lnTo>
                    <a:lnTo>
                      <a:pt x="1745" y="624"/>
                    </a:lnTo>
                    <a:lnTo>
                      <a:pt x="1745" y="639"/>
                    </a:lnTo>
                    <a:lnTo>
                      <a:pt x="1702" y="667"/>
                    </a:lnTo>
                    <a:lnTo>
                      <a:pt x="1688" y="695"/>
                    </a:lnTo>
                    <a:lnTo>
                      <a:pt x="1674" y="709"/>
                    </a:lnTo>
                    <a:lnTo>
                      <a:pt x="1660" y="724"/>
                    </a:lnTo>
                    <a:lnTo>
                      <a:pt x="1645" y="738"/>
                    </a:lnTo>
                    <a:lnTo>
                      <a:pt x="1631" y="766"/>
                    </a:lnTo>
                    <a:lnTo>
                      <a:pt x="1617" y="795"/>
                    </a:lnTo>
                    <a:lnTo>
                      <a:pt x="1603" y="809"/>
                    </a:lnTo>
                    <a:lnTo>
                      <a:pt x="1589" y="823"/>
                    </a:lnTo>
                    <a:lnTo>
                      <a:pt x="1574" y="851"/>
                    </a:lnTo>
                    <a:lnTo>
                      <a:pt x="1560" y="865"/>
                    </a:lnTo>
                    <a:lnTo>
                      <a:pt x="1546" y="894"/>
                    </a:lnTo>
                    <a:lnTo>
                      <a:pt x="1546" y="908"/>
                    </a:lnTo>
                    <a:lnTo>
                      <a:pt x="1532" y="922"/>
                    </a:lnTo>
                    <a:lnTo>
                      <a:pt x="1518" y="951"/>
                    </a:lnTo>
                    <a:lnTo>
                      <a:pt x="1504" y="979"/>
                    </a:lnTo>
                    <a:lnTo>
                      <a:pt x="1475" y="993"/>
                    </a:lnTo>
                    <a:lnTo>
                      <a:pt x="1475" y="1007"/>
                    </a:lnTo>
                    <a:lnTo>
                      <a:pt x="1461" y="1022"/>
                    </a:lnTo>
                    <a:lnTo>
                      <a:pt x="1447" y="1050"/>
                    </a:lnTo>
                    <a:lnTo>
                      <a:pt x="1433" y="1064"/>
                    </a:lnTo>
                    <a:lnTo>
                      <a:pt x="1418" y="1078"/>
                    </a:lnTo>
                    <a:lnTo>
                      <a:pt x="1418" y="1092"/>
                    </a:lnTo>
                    <a:lnTo>
                      <a:pt x="1418" y="1107"/>
                    </a:lnTo>
                    <a:lnTo>
                      <a:pt x="1404" y="1121"/>
                    </a:lnTo>
                    <a:lnTo>
                      <a:pt x="1390" y="1149"/>
                    </a:lnTo>
                    <a:lnTo>
                      <a:pt x="1376" y="1178"/>
                    </a:lnTo>
                    <a:lnTo>
                      <a:pt x="1362" y="1192"/>
                    </a:lnTo>
                    <a:lnTo>
                      <a:pt x="1348" y="1220"/>
                    </a:lnTo>
                    <a:lnTo>
                      <a:pt x="1333" y="1234"/>
                    </a:lnTo>
                    <a:lnTo>
                      <a:pt x="1291" y="1305"/>
                    </a:lnTo>
                    <a:lnTo>
                      <a:pt x="1177" y="1348"/>
                    </a:lnTo>
                    <a:lnTo>
                      <a:pt x="1135" y="1376"/>
                    </a:lnTo>
                    <a:lnTo>
                      <a:pt x="1092" y="1390"/>
                    </a:lnTo>
                    <a:lnTo>
                      <a:pt x="1064" y="1404"/>
                    </a:lnTo>
                    <a:lnTo>
                      <a:pt x="724" y="1546"/>
                    </a:lnTo>
                    <a:lnTo>
                      <a:pt x="610" y="1490"/>
                    </a:lnTo>
                    <a:lnTo>
                      <a:pt x="596" y="1490"/>
                    </a:lnTo>
                    <a:lnTo>
                      <a:pt x="582" y="1490"/>
                    </a:lnTo>
                    <a:lnTo>
                      <a:pt x="426" y="1419"/>
                    </a:lnTo>
                    <a:lnTo>
                      <a:pt x="298" y="1376"/>
                    </a:lnTo>
                    <a:lnTo>
                      <a:pt x="227" y="1334"/>
                    </a:lnTo>
                    <a:lnTo>
                      <a:pt x="185" y="1319"/>
                    </a:lnTo>
                    <a:lnTo>
                      <a:pt x="128" y="1291"/>
                    </a:lnTo>
                    <a:lnTo>
                      <a:pt x="99" y="1277"/>
                    </a:lnTo>
                    <a:lnTo>
                      <a:pt x="57" y="1263"/>
                    </a:lnTo>
                    <a:lnTo>
                      <a:pt x="0" y="1248"/>
                    </a:lnTo>
                    <a:lnTo>
                      <a:pt x="142" y="1022"/>
                    </a:lnTo>
                    <a:lnTo>
                      <a:pt x="185" y="965"/>
                    </a:lnTo>
                    <a:lnTo>
                      <a:pt x="213" y="922"/>
                    </a:lnTo>
                    <a:lnTo>
                      <a:pt x="326" y="865"/>
                    </a:lnTo>
                    <a:lnTo>
                      <a:pt x="341" y="851"/>
                    </a:lnTo>
                    <a:lnTo>
                      <a:pt x="355" y="851"/>
                    </a:lnTo>
                    <a:lnTo>
                      <a:pt x="355" y="837"/>
                    </a:lnTo>
                    <a:lnTo>
                      <a:pt x="369" y="837"/>
                    </a:lnTo>
                    <a:lnTo>
                      <a:pt x="383" y="823"/>
                    </a:lnTo>
                    <a:lnTo>
                      <a:pt x="397" y="823"/>
                    </a:lnTo>
                    <a:lnTo>
                      <a:pt x="411" y="823"/>
                    </a:lnTo>
                    <a:lnTo>
                      <a:pt x="411" y="809"/>
                    </a:lnTo>
                    <a:lnTo>
                      <a:pt x="426" y="809"/>
                    </a:lnTo>
                    <a:lnTo>
                      <a:pt x="440" y="795"/>
                    </a:lnTo>
                    <a:lnTo>
                      <a:pt x="454" y="795"/>
                    </a:lnTo>
                    <a:lnTo>
                      <a:pt x="468" y="780"/>
                    </a:lnTo>
                    <a:lnTo>
                      <a:pt x="482" y="780"/>
                    </a:lnTo>
                    <a:lnTo>
                      <a:pt x="482" y="766"/>
                    </a:lnTo>
                    <a:lnTo>
                      <a:pt x="497" y="766"/>
                    </a:lnTo>
                    <a:lnTo>
                      <a:pt x="525" y="752"/>
                    </a:lnTo>
                    <a:lnTo>
                      <a:pt x="539" y="752"/>
                    </a:lnTo>
                    <a:lnTo>
                      <a:pt x="553" y="738"/>
                    </a:lnTo>
                    <a:lnTo>
                      <a:pt x="567" y="738"/>
                    </a:lnTo>
                    <a:lnTo>
                      <a:pt x="567" y="724"/>
                    </a:lnTo>
                    <a:lnTo>
                      <a:pt x="596" y="709"/>
                    </a:lnTo>
                    <a:lnTo>
                      <a:pt x="610" y="709"/>
                    </a:lnTo>
                    <a:lnTo>
                      <a:pt x="610" y="695"/>
                    </a:lnTo>
                    <a:lnTo>
                      <a:pt x="624" y="695"/>
                    </a:lnTo>
                    <a:lnTo>
                      <a:pt x="638" y="695"/>
                    </a:lnTo>
                    <a:lnTo>
                      <a:pt x="653" y="681"/>
                    </a:lnTo>
                    <a:lnTo>
                      <a:pt x="667" y="681"/>
                    </a:lnTo>
                    <a:lnTo>
                      <a:pt x="681" y="681"/>
                    </a:lnTo>
                    <a:lnTo>
                      <a:pt x="695" y="681"/>
                    </a:lnTo>
                    <a:lnTo>
                      <a:pt x="695" y="667"/>
                    </a:lnTo>
                    <a:lnTo>
                      <a:pt x="709" y="667"/>
                    </a:lnTo>
                    <a:lnTo>
                      <a:pt x="724" y="653"/>
                    </a:lnTo>
                    <a:lnTo>
                      <a:pt x="724" y="639"/>
                    </a:lnTo>
                    <a:lnTo>
                      <a:pt x="738" y="639"/>
                    </a:lnTo>
                    <a:lnTo>
                      <a:pt x="752" y="596"/>
                    </a:lnTo>
                    <a:lnTo>
                      <a:pt x="766" y="582"/>
                    </a:lnTo>
                    <a:lnTo>
                      <a:pt x="780" y="553"/>
                    </a:lnTo>
                    <a:lnTo>
                      <a:pt x="865" y="397"/>
                    </a:lnTo>
                    <a:lnTo>
                      <a:pt x="880" y="369"/>
                    </a:lnTo>
                    <a:lnTo>
                      <a:pt x="894" y="341"/>
                    </a:lnTo>
                    <a:lnTo>
                      <a:pt x="908" y="326"/>
                    </a:lnTo>
                    <a:lnTo>
                      <a:pt x="922" y="312"/>
                    </a:lnTo>
                    <a:lnTo>
                      <a:pt x="922" y="298"/>
                    </a:lnTo>
                    <a:lnTo>
                      <a:pt x="936" y="298"/>
                    </a:lnTo>
                    <a:lnTo>
                      <a:pt x="936" y="284"/>
                    </a:lnTo>
                    <a:lnTo>
                      <a:pt x="950" y="284"/>
                    </a:lnTo>
                    <a:lnTo>
                      <a:pt x="950" y="270"/>
                    </a:lnTo>
                    <a:lnTo>
                      <a:pt x="965" y="270"/>
                    </a:lnTo>
                    <a:lnTo>
                      <a:pt x="979" y="256"/>
                    </a:lnTo>
                    <a:lnTo>
                      <a:pt x="1064" y="199"/>
                    </a:lnTo>
                    <a:lnTo>
                      <a:pt x="1078" y="185"/>
                    </a:lnTo>
                    <a:lnTo>
                      <a:pt x="1092" y="185"/>
                    </a:lnTo>
                    <a:lnTo>
                      <a:pt x="1106" y="170"/>
                    </a:lnTo>
                    <a:lnTo>
                      <a:pt x="1135" y="156"/>
                    </a:lnTo>
                    <a:lnTo>
                      <a:pt x="1149" y="142"/>
                    </a:lnTo>
                    <a:lnTo>
                      <a:pt x="1177" y="114"/>
                    </a:lnTo>
                    <a:lnTo>
                      <a:pt x="1206" y="114"/>
                    </a:lnTo>
                    <a:lnTo>
                      <a:pt x="1234" y="100"/>
                    </a:lnTo>
                    <a:lnTo>
                      <a:pt x="1291" y="85"/>
                    </a:lnTo>
                    <a:lnTo>
                      <a:pt x="1305" y="85"/>
                    </a:lnTo>
                    <a:lnTo>
                      <a:pt x="1333" y="71"/>
                    </a:lnTo>
                    <a:lnTo>
                      <a:pt x="1348" y="71"/>
                    </a:lnTo>
                    <a:lnTo>
                      <a:pt x="1362" y="57"/>
                    </a:lnTo>
                    <a:lnTo>
                      <a:pt x="1376" y="57"/>
                    </a:lnTo>
                    <a:lnTo>
                      <a:pt x="1433" y="43"/>
                    </a:lnTo>
                    <a:lnTo>
                      <a:pt x="1504" y="14"/>
                    </a:lnTo>
                    <a:lnTo>
                      <a:pt x="1504" y="0"/>
                    </a:lnTo>
                    <a:lnTo>
                      <a:pt x="1518" y="0"/>
                    </a:lnTo>
                    <a:lnTo>
                      <a:pt x="1518" y="14"/>
                    </a:lnTo>
                    <a:lnTo>
                      <a:pt x="1518" y="29"/>
                    </a:lnTo>
                    <a:lnTo>
                      <a:pt x="1518" y="43"/>
                    </a:lnTo>
                    <a:lnTo>
                      <a:pt x="1532" y="43"/>
                    </a:lnTo>
                    <a:lnTo>
                      <a:pt x="1532" y="57"/>
                    </a:lnTo>
                    <a:lnTo>
                      <a:pt x="1560" y="85"/>
                    </a:lnTo>
                    <a:lnTo>
                      <a:pt x="1574" y="100"/>
                    </a:lnTo>
                    <a:lnTo>
                      <a:pt x="1603" y="128"/>
                    </a:lnTo>
                    <a:lnTo>
                      <a:pt x="1645" y="170"/>
                    </a:lnTo>
                    <a:lnTo>
                      <a:pt x="1688" y="199"/>
                    </a:lnTo>
                    <a:lnTo>
                      <a:pt x="1745" y="256"/>
                    </a:lnTo>
                    <a:lnTo>
                      <a:pt x="1745" y="270"/>
                    </a:lnTo>
                    <a:lnTo>
                      <a:pt x="1801" y="326"/>
                    </a:lnTo>
                    <a:lnTo>
                      <a:pt x="1844" y="355"/>
                    </a:lnTo>
                    <a:lnTo>
                      <a:pt x="1872" y="383"/>
                    </a:lnTo>
                    <a:lnTo>
                      <a:pt x="1886" y="397"/>
                    </a:lnTo>
                    <a:lnTo>
                      <a:pt x="1901" y="412"/>
                    </a:lnTo>
                    <a:lnTo>
                      <a:pt x="1915" y="426"/>
                    </a:lnTo>
                    <a:lnTo>
                      <a:pt x="1929" y="426"/>
                    </a:lnTo>
                    <a:lnTo>
                      <a:pt x="1929" y="440"/>
                    </a:lnTo>
                    <a:lnTo>
                      <a:pt x="1943" y="454"/>
                    </a:lnTo>
                    <a:close/>
                  </a:path>
                </a:pathLst>
              </a:custGeom>
              <a:noFill/>
              <a:ln w="0">
                <a:solidFill>
                  <a:srgbClr val="000000"/>
                </a:solidFill>
                <a:prstDash val="dash"/>
                <a:round/>
                <a:headEnd/>
                <a:tailEnd/>
              </a:ln>
              <a:extLst>
                <a:ext uri="{909E8E84-426E-40DD-AFC4-6F175D3DCCD1}">
                  <a14:hiddenFill xmlns="" xmlns:a14="http://schemas.microsoft.com/office/drawing/2010/main">
                    <a:solidFill>
                      <a:srgbClr val="FFFFFF"/>
                    </a:solidFill>
                  </a14:hiddenFill>
                </a:ext>
              </a:extLst>
            </p:spPr>
            <p:txBody>
              <a:bodyPr/>
              <a:lstStyle/>
              <a:p>
                <a:endParaRPr lang="ja-JP" altLang="en-US"/>
              </a:p>
            </p:txBody>
          </p:sp>
          <p:sp>
            <p:nvSpPr>
              <p:cNvPr id="46215" name="Freeform 171"/>
              <p:cNvSpPr>
                <a:spLocks noChangeAspect="1"/>
              </p:cNvSpPr>
              <p:nvPr/>
            </p:nvSpPr>
            <p:spPr bwMode="auto">
              <a:xfrm>
                <a:off x="1698" y="6633"/>
                <a:ext cx="5838" cy="4133"/>
              </a:xfrm>
              <a:custGeom>
                <a:avLst/>
                <a:gdLst>
                  <a:gd name="T0" fmla="*/ 5613 w 5838"/>
                  <a:gd name="T1" fmla="*/ 1017 h 4133"/>
                  <a:gd name="T2" fmla="*/ 5635 w 5838"/>
                  <a:gd name="T3" fmla="*/ 1017 h 4133"/>
                  <a:gd name="T4" fmla="*/ 5635 w 5838"/>
                  <a:gd name="T5" fmla="*/ 1040 h 4133"/>
                  <a:gd name="T6" fmla="*/ 5635 w 5838"/>
                  <a:gd name="T7" fmla="*/ 1040 h 4133"/>
                  <a:gd name="T8" fmla="*/ 5658 w 5838"/>
                  <a:gd name="T9" fmla="*/ 1062 h 4133"/>
                  <a:gd name="T10" fmla="*/ 5726 w 5838"/>
                  <a:gd name="T11" fmla="*/ 1175 h 4133"/>
                  <a:gd name="T12" fmla="*/ 5793 w 5838"/>
                  <a:gd name="T13" fmla="*/ 1288 h 4133"/>
                  <a:gd name="T14" fmla="*/ 5816 w 5838"/>
                  <a:gd name="T15" fmla="*/ 1333 h 4133"/>
                  <a:gd name="T16" fmla="*/ 5680 w 5838"/>
                  <a:gd name="T17" fmla="*/ 1401 h 4133"/>
                  <a:gd name="T18" fmla="*/ 5477 w 5838"/>
                  <a:gd name="T19" fmla="*/ 1468 h 4133"/>
                  <a:gd name="T20" fmla="*/ 5228 w 5838"/>
                  <a:gd name="T21" fmla="*/ 1559 h 4133"/>
                  <a:gd name="T22" fmla="*/ 4979 w 5838"/>
                  <a:gd name="T23" fmla="*/ 1672 h 4133"/>
                  <a:gd name="T24" fmla="*/ 4753 w 5838"/>
                  <a:gd name="T25" fmla="*/ 1740 h 4133"/>
                  <a:gd name="T26" fmla="*/ 4571 w 5838"/>
                  <a:gd name="T27" fmla="*/ 1853 h 4133"/>
                  <a:gd name="T28" fmla="*/ 4344 w 5838"/>
                  <a:gd name="T29" fmla="*/ 1988 h 4133"/>
                  <a:gd name="T30" fmla="*/ 4300 w 5838"/>
                  <a:gd name="T31" fmla="*/ 2055 h 4133"/>
                  <a:gd name="T32" fmla="*/ 4051 w 5838"/>
                  <a:gd name="T33" fmla="*/ 2485 h 4133"/>
                  <a:gd name="T34" fmla="*/ 3984 w 5838"/>
                  <a:gd name="T35" fmla="*/ 2598 h 4133"/>
                  <a:gd name="T36" fmla="*/ 3937 w 5838"/>
                  <a:gd name="T37" fmla="*/ 2621 h 4133"/>
                  <a:gd name="T38" fmla="*/ 3893 w 5838"/>
                  <a:gd name="T39" fmla="*/ 2643 h 4133"/>
                  <a:gd name="T40" fmla="*/ 3824 w 5838"/>
                  <a:gd name="T41" fmla="*/ 2665 h 4133"/>
                  <a:gd name="T42" fmla="*/ 3733 w 5838"/>
                  <a:gd name="T43" fmla="*/ 2734 h 4133"/>
                  <a:gd name="T44" fmla="*/ 3621 w 5838"/>
                  <a:gd name="T45" fmla="*/ 2778 h 4133"/>
                  <a:gd name="T46" fmla="*/ 3530 w 5838"/>
                  <a:gd name="T47" fmla="*/ 2824 h 4133"/>
                  <a:gd name="T48" fmla="*/ 3508 w 5838"/>
                  <a:gd name="T49" fmla="*/ 2847 h 4133"/>
                  <a:gd name="T50" fmla="*/ 3395 w 5838"/>
                  <a:gd name="T51" fmla="*/ 2891 h 4133"/>
                  <a:gd name="T52" fmla="*/ 3123 w 5838"/>
                  <a:gd name="T53" fmla="*/ 3095 h 4133"/>
                  <a:gd name="T54" fmla="*/ 2601 w 5838"/>
                  <a:gd name="T55" fmla="*/ 3614 h 4133"/>
                  <a:gd name="T56" fmla="*/ 1403 w 5838"/>
                  <a:gd name="T57" fmla="*/ 4133 h 4133"/>
                  <a:gd name="T58" fmla="*/ 814 w 5838"/>
                  <a:gd name="T59" fmla="*/ 2576 h 4133"/>
                  <a:gd name="T60" fmla="*/ 1765 w 5838"/>
                  <a:gd name="T61" fmla="*/ 1446 h 4133"/>
                  <a:gd name="T62" fmla="*/ 2466 w 5838"/>
                  <a:gd name="T63" fmla="*/ 1266 h 4133"/>
                  <a:gd name="T64" fmla="*/ 3348 w 5838"/>
                  <a:gd name="T65" fmla="*/ 995 h 4133"/>
                  <a:gd name="T66" fmla="*/ 3484 w 5838"/>
                  <a:gd name="T67" fmla="*/ 927 h 4133"/>
                  <a:gd name="T68" fmla="*/ 3621 w 5838"/>
                  <a:gd name="T69" fmla="*/ 860 h 4133"/>
                  <a:gd name="T70" fmla="*/ 3757 w 5838"/>
                  <a:gd name="T71" fmla="*/ 814 h 4133"/>
                  <a:gd name="T72" fmla="*/ 3960 w 5838"/>
                  <a:gd name="T73" fmla="*/ 723 h 4133"/>
                  <a:gd name="T74" fmla="*/ 4368 w 5838"/>
                  <a:gd name="T75" fmla="*/ 498 h 4133"/>
                  <a:gd name="T76" fmla="*/ 4435 w 5838"/>
                  <a:gd name="T77" fmla="*/ 474 h 4133"/>
                  <a:gd name="T78" fmla="*/ 4706 w 5838"/>
                  <a:gd name="T79" fmla="*/ 317 h 4133"/>
                  <a:gd name="T80" fmla="*/ 4911 w 5838"/>
                  <a:gd name="T81" fmla="*/ 226 h 4133"/>
                  <a:gd name="T82" fmla="*/ 5046 w 5838"/>
                  <a:gd name="T83" fmla="*/ 137 h 4133"/>
                  <a:gd name="T84" fmla="*/ 5251 w 5838"/>
                  <a:gd name="T85" fmla="*/ 0 h 4133"/>
                  <a:gd name="T86" fmla="*/ 5364 w 5838"/>
                  <a:gd name="T87" fmla="*/ 181 h 4133"/>
                  <a:gd name="T88" fmla="*/ 5386 w 5838"/>
                  <a:gd name="T89" fmla="*/ 204 h 4133"/>
                  <a:gd name="T90" fmla="*/ 5364 w 5838"/>
                  <a:gd name="T91" fmla="*/ 226 h 4133"/>
                  <a:gd name="T92" fmla="*/ 5318 w 5838"/>
                  <a:gd name="T93" fmla="*/ 272 h 4133"/>
                  <a:gd name="T94" fmla="*/ 5295 w 5838"/>
                  <a:gd name="T95" fmla="*/ 295 h 4133"/>
                  <a:gd name="T96" fmla="*/ 5295 w 5838"/>
                  <a:gd name="T97" fmla="*/ 317 h 4133"/>
                  <a:gd name="T98" fmla="*/ 5340 w 5838"/>
                  <a:gd name="T99" fmla="*/ 408 h 4133"/>
                  <a:gd name="T100" fmla="*/ 5364 w 5838"/>
                  <a:gd name="T101" fmla="*/ 521 h 4133"/>
                  <a:gd name="T102" fmla="*/ 5364 w 5838"/>
                  <a:gd name="T103" fmla="*/ 610 h 4133"/>
                  <a:gd name="T104" fmla="*/ 5295 w 5838"/>
                  <a:gd name="T105" fmla="*/ 747 h 4133"/>
                  <a:gd name="T106" fmla="*/ 5273 w 5838"/>
                  <a:gd name="T107" fmla="*/ 836 h 4133"/>
                  <a:gd name="T108" fmla="*/ 5273 w 5838"/>
                  <a:gd name="T109" fmla="*/ 860 h 4133"/>
                  <a:gd name="T110" fmla="*/ 5273 w 5838"/>
                  <a:gd name="T111" fmla="*/ 882 h 4133"/>
                  <a:gd name="T112" fmla="*/ 5364 w 5838"/>
                  <a:gd name="T113" fmla="*/ 904 h 4133"/>
                  <a:gd name="T114" fmla="*/ 5409 w 5838"/>
                  <a:gd name="T115" fmla="*/ 904 h 4133"/>
                  <a:gd name="T116" fmla="*/ 5477 w 5838"/>
                  <a:gd name="T117" fmla="*/ 927 h 4133"/>
                  <a:gd name="T118" fmla="*/ 5522 w 5838"/>
                  <a:gd name="T119" fmla="*/ 927 h 4133"/>
                  <a:gd name="T120" fmla="*/ 5589 w 5838"/>
                  <a:gd name="T121" fmla="*/ 971 h 4133"/>
                  <a:gd name="T122" fmla="*/ 5613 w 5838"/>
                  <a:gd name="T123" fmla="*/ 995 h 4133"/>
                  <a:gd name="T124" fmla="*/ 5613 w 5838"/>
                  <a:gd name="T125" fmla="*/ 995 h 4133"/>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5838"/>
                  <a:gd name="T190" fmla="*/ 0 h 4133"/>
                  <a:gd name="T191" fmla="*/ 5838 w 5838"/>
                  <a:gd name="T192" fmla="*/ 4133 h 4133"/>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5838" h="4133">
                    <a:moveTo>
                      <a:pt x="5613" y="995"/>
                    </a:moveTo>
                    <a:lnTo>
                      <a:pt x="5613" y="995"/>
                    </a:lnTo>
                    <a:lnTo>
                      <a:pt x="5613" y="1017"/>
                    </a:lnTo>
                    <a:lnTo>
                      <a:pt x="5635" y="1017"/>
                    </a:lnTo>
                    <a:lnTo>
                      <a:pt x="5635" y="1040"/>
                    </a:lnTo>
                    <a:lnTo>
                      <a:pt x="5635" y="1062"/>
                    </a:lnTo>
                    <a:lnTo>
                      <a:pt x="5658" y="1062"/>
                    </a:lnTo>
                    <a:lnTo>
                      <a:pt x="5658" y="1084"/>
                    </a:lnTo>
                    <a:lnTo>
                      <a:pt x="5702" y="1130"/>
                    </a:lnTo>
                    <a:lnTo>
                      <a:pt x="5726" y="1175"/>
                    </a:lnTo>
                    <a:lnTo>
                      <a:pt x="5749" y="1197"/>
                    </a:lnTo>
                    <a:lnTo>
                      <a:pt x="5749" y="1220"/>
                    </a:lnTo>
                    <a:lnTo>
                      <a:pt x="5771" y="1243"/>
                    </a:lnTo>
                    <a:lnTo>
                      <a:pt x="5771" y="1266"/>
                    </a:lnTo>
                    <a:lnTo>
                      <a:pt x="5793" y="1266"/>
                    </a:lnTo>
                    <a:lnTo>
                      <a:pt x="5793" y="1288"/>
                    </a:lnTo>
                    <a:lnTo>
                      <a:pt x="5793" y="1310"/>
                    </a:lnTo>
                    <a:lnTo>
                      <a:pt x="5816" y="1310"/>
                    </a:lnTo>
                    <a:lnTo>
                      <a:pt x="5816" y="1333"/>
                    </a:lnTo>
                    <a:lnTo>
                      <a:pt x="5838" y="1356"/>
                    </a:lnTo>
                    <a:lnTo>
                      <a:pt x="5816" y="1356"/>
                    </a:lnTo>
                    <a:lnTo>
                      <a:pt x="5793" y="1356"/>
                    </a:lnTo>
                    <a:lnTo>
                      <a:pt x="5771" y="1356"/>
                    </a:lnTo>
                    <a:lnTo>
                      <a:pt x="5726" y="1379"/>
                    </a:lnTo>
                    <a:lnTo>
                      <a:pt x="5680" y="1401"/>
                    </a:lnTo>
                    <a:lnTo>
                      <a:pt x="5658" y="1401"/>
                    </a:lnTo>
                    <a:lnTo>
                      <a:pt x="5589" y="1423"/>
                    </a:lnTo>
                    <a:lnTo>
                      <a:pt x="5544" y="1446"/>
                    </a:lnTo>
                    <a:lnTo>
                      <a:pt x="5522" y="1446"/>
                    </a:lnTo>
                    <a:lnTo>
                      <a:pt x="5477" y="1468"/>
                    </a:lnTo>
                    <a:lnTo>
                      <a:pt x="5431" y="1492"/>
                    </a:lnTo>
                    <a:lnTo>
                      <a:pt x="5409" y="1492"/>
                    </a:lnTo>
                    <a:lnTo>
                      <a:pt x="5340" y="1536"/>
                    </a:lnTo>
                    <a:lnTo>
                      <a:pt x="5273" y="1559"/>
                    </a:lnTo>
                    <a:lnTo>
                      <a:pt x="5251" y="1559"/>
                    </a:lnTo>
                    <a:lnTo>
                      <a:pt x="5228" y="1559"/>
                    </a:lnTo>
                    <a:lnTo>
                      <a:pt x="5228" y="1581"/>
                    </a:lnTo>
                    <a:lnTo>
                      <a:pt x="5115" y="1627"/>
                    </a:lnTo>
                    <a:lnTo>
                      <a:pt x="5024" y="1649"/>
                    </a:lnTo>
                    <a:lnTo>
                      <a:pt x="5002" y="1649"/>
                    </a:lnTo>
                    <a:lnTo>
                      <a:pt x="4979" y="1672"/>
                    </a:lnTo>
                    <a:lnTo>
                      <a:pt x="4955" y="1672"/>
                    </a:lnTo>
                    <a:lnTo>
                      <a:pt x="4911" y="1694"/>
                    </a:lnTo>
                    <a:lnTo>
                      <a:pt x="4888" y="1694"/>
                    </a:lnTo>
                    <a:lnTo>
                      <a:pt x="4797" y="1718"/>
                    </a:lnTo>
                    <a:lnTo>
                      <a:pt x="4753" y="1740"/>
                    </a:lnTo>
                    <a:lnTo>
                      <a:pt x="4706" y="1740"/>
                    </a:lnTo>
                    <a:lnTo>
                      <a:pt x="4662" y="1785"/>
                    </a:lnTo>
                    <a:lnTo>
                      <a:pt x="4639" y="1807"/>
                    </a:lnTo>
                    <a:lnTo>
                      <a:pt x="4593" y="1829"/>
                    </a:lnTo>
                    <a:lnTo>
                      <a:pt x="4571" y="1853"/>
                    </a:lnTo>
                    <a:lnTo>
                      <a:pt x="4548" y="1853"/>
                    </a:lnTo>
                    <a:lnTo>
                      <a:pt x="4526" y="1875"/>
                    </a:lnTo>
                    <a:lnTo>
                      <a:pt x="4390" y="1966"/>
                    </a:lnTo>
                    <a:lnTo>
                      <a:pt x="4368" y="1988"/>
                    </a:lnTo>
                    <a:lnTo>
                      <a:pt x="4344" y="1988"/>
                    </a:lnTo>
                    <a:lnTo>
                      <a:pt x="4344" y="2011"/>
                    </a:lnTo>
                    <a:lnTo>
                      <a:pt x="4322" y="2011"/>
                    </a:lnTo>
                    <a:lnTo>
                      <a:pt x="4322" y="2033"/>
                    </a:lnTo>
                    <a:lnTo>
                      <a:pt x="4300" y="2033"/>
                    </a:lnTo>
                    <a:lnTo>
                      <a:pt x="4300" y="2055"/>
                    </a:lnTo>
                    <a:lnTo>
                      <a:pt x="4277" y="2078"/>
                    </a:lnTo>
                    <a:lnTo>
                      <a:pt x="4255" y="2102"/>
                    </a:lnTo>
                    <a:lnTo>
                      <a:pt x="4232" y="2146"/>
                    </a:lnTo>
                    <a:lnTo>
                      <a:pt x="4209" y="2191"/>
                    </a:lnTo>
                    <a:lnTo>
                      <a:pt x="4073" y="2439"/>
                    </a:lnTo>
                    <a:lnTo>
                      <a:pt x="4051" y="2485"/>
                    </a:lnTo>
                    <a:lnTo>
                      <a:pt x="4028" y="2508"/>
                    </a:lnTo>
                    <a:lnTo>
                      <a:pt x="4006" y="2576"/>
                    </a:lnTo>
                    <a:lnTo>
                      <a:pt x="3984" y="2576"/>
                    </a:lnTo>
                    <a:lnTo>
                      <a:pt x="3984" y="2598"/>
                    </a:lnTo>
                    <a:lnTo>
                      <a:pt x="3960" y="2621"/>
                    </a:lnTo>
                    <a:lnTo>
                      <a:pt x="3937" y="2621"/>
                    </a:lnTo>
                    <a:lnTo>
                      <a:pt x="3937" y="2643"/>
                    </a:lnTo>
                    <a:lnTo>
                      <a:pt x="3915" y="2643"/>
                    </a:lnTo>
                    <a:lnTo>
                      <a:pt x="3893" y="2643"/>
                    </a:lnTo>
                    <a:lnTo>
                      <a:pt x="3870" y="2643"/>
                    </a:lnTo>
                    <a:lnTo>
                      <a:pt x="3846" y="2665"/>
                    </a:lnTo>
                    <a:lnTo>
                      <a:pt x="3824" y="2665"/>
                    </a:lnTo>
                    <a:lnTo>
                      <a:pt x="3802" y="2665"/>
                    </a:lnTo>
                    <a:lnTo>
                      <a:pt x="3802" y="2687"/>
                    </a:lnTo>
                    <a:lnTo>
                      <a:pt x="3779" y="2687"/>
                    </a:lnTo>
                    <a:lnTo>
                      <a:pt x="3733" y="2711"/>
                    </a:lnTo>
                    <a:lnTo>
                      <a:pt x="3733" y="2734"/>
                    </a:lnTo>
                    <a:lnTo>
                      <a:pt x="3711" y="2734"/>
                    </a:lnTo>
                    <a:lnTo>
                      <a:pt x="3688" y="2756"/>
                    </a:lnTo>
                    <a:lnTo>
                      <a:pt x="3666" y="2756"/>
                    </a:lnTo>
                    <a:lnTo>
                      <a:pt x="3621" y="2778"/>
                    </a:lnTo>
                    <a:lnTo>
                      <a:pt x="3597" y="2778"/>
                    </a:lnTo>
                    <a:lnTo>
                      <a:pt x="3597" y="2800"/>
                    </a:lnTo>
                    <a:lnTo>
                      <a:pt x="3575" y="2800"/>
                    </a:lnTo>
                    <a:lnTo>
                      <a:pt x="3553" y="2824"/>
                    </a:lnTo>
                    <a:lnTo>
                      <a:pt x="3530" y="2824"/>
                    </a:lnTo>
                    <a:lnTo>
                      <a:pt x="3508" y="2847"/>
                    </a:lnTo>
                    <a:lnTo>
                      <a:pt x="3484" y="2847"/>
                    </a:lnTo>
                    <a:lnTo>
                      <a:pt x="3484" y="2869"/>
                    </a:lnTo>
                    <a:lnTo>
                      <a:pt x="3462" y="2869"/>
                    </a:lnTo>
                    <a:lnTo>
                      <a:pt x="3439" y="2869"/>
                    </a:lnTo>
                    <a:lnTo>
                      <a:pt x="3417" y="2891"/>
                    </a:lnTo>
                    <a:lnTo>
                      <a:pt x="3395" y="2891"/>
                    </a:lnTo>
                    <a:lnTo>
                      <a:pt x="3395" y="2913"/>
                    </a:lnTo>
                    <a:lnTo>
                      <a:pt x="3372" y="2913"/>
                    </a:lnTo>
                    <a:lnTo>
                      <a:pt x="3348" y="2936"/>
                    </a:lnTo>
                    <a:lnTo>
                      <a:pt x="3168" y="3027"/>
                    </a:lnTo>
                    <a:lnTo>
                      <a:pt x="3123" y="3095"/>
                    </a:lnTo>
                    <a:lnTo>
                      <a:pt x="3055" y="3186"/>
                    </a:lnTo>
                    <a:lnTo>
                      <a:pt x="2828" y="3546"/>
                    </a:lnTo>
                    <a:lnTo>
                      <a:pt x="2806" y="3523"/>
                    </a:lnTo>
                    <a:lnTo>
                      <a:pt x="2601" y="3614"/>
                    </a:lnTo>
                    <a:lnTo>
                      <a:pt x="2081" y="3840"/>
                    </a:lnTo>
                    <a:lnTo>
                      <a:pt x="1788" y="3975"/>
                    </a:lnTo>
                    <a:lnTo>
                      <a:pt x="1606" y="4066"/>
                    </a:lnTo>
                    <a:lnTo>
                      <a:pt x="1403" y="4133"/>
                    </a:lnTo>
                    <a:lnTo>
                      <a:pt x="387" y="4050"/>
                    </a:lnTo>
                    <a:lnTo>
                      <a:pt x="0" y="3354"/>
                    </a:lnTo>
                    <a:lnTo>
                      <a:pt x="438" y="2715"/>
                    </a:lnTo>
                    <a:lnTo>
                      <a:pt x="814" y="2643"/>
                    </a:lnTo>
                    <a:lnTo>
                      <a:pt x="814" y="2576"/>
                    </a:lnTo>
                    <a:lnTo>
                      <a:pt x="814" y="2281"/>
                    </a:lnTo>
                    <a:lnTo>
                      <a:pt x="814" y="2168"/>
                    </a:lnTo>
                    <a:lnTo>
                      <a:pt x="1697" y="1785"/>
                    </a:lnTo>
                    <a:lnTo>
                      <a:pt x="1765" y="1762"/>
                    </a:lnTo>
                    <a:lnTo>
                      <a:pt x="1765" y="1627"/>
                    </a:lnTo>
                    <a:lnTo>
                      <a:pt x="1765" y="1446"/>
                    </a:lnTo>
                    <a:lnTo>
                      <a:pt x="2081" y="1401"/>
                    </a:lnTo>
                    <a:lnTo>
                      <a:pt x="2150" y="1379"/>
                    </a:lnTo>
                    <a:lnTo>
                      <a:pt x="2376" y="1310"/>
                    </a:lnTo>
                    <a:lnTo>
                      <a:pt x="2399" y="1310"/>
                    </a:lnTo>
                    <a:lnTo>
                      <a:pt x="2466" y="1266"/>
                    </a:lnTo>
                    <a:lnTo>
                      <a:pt x="2512" y="1266"/>
                    </a:lnTo>
                    <a:lnTo>
                      <a:pt x="2534" y="1243"/>
                    </a:lnTo>
                    <a:lnTo>
                      <a:pt x="2737" y="1197"/>
                    </a:lnTo>
                    <a:lnTo>
                      <a:pt x="2761" y="1175"/>
                    </a:lnTo>
                    <a:lnTo>
                      <a:pt x="3235" y="1017"/>
                    </a:lnTo>
                    <a:lnTo>
                      <a:pt x="3348" y="995"/>
                    </a:lnTo>
                    <a:lnTo>
                      <a:pt x="3372" y="971"/>
                    </a:lnTo>
                    <a:lnTo>
                      <a:pt x="3395" y="971"/>
                    </a:lnTo>
                    <a:lnTo>
                      <a:pt x="3417" y="949"/>
                    </a:lnTo>
                    <a:lnTo>
                      <a:pt x="3439" y="949"/>
                    </a:lnTo>
                    <a:lnTo>
                      <a:pt x="3462" y="949"/>
                    </a:lnTo>
                    <a:lnTo>
                      <a:pt x="3484" y="927"/>
                    </a:lnTo>
                    <a:lnTo>
                      <a:pt x="3508" y="927"/>
                    </a:lnTo>
                    <a:lnTo>
                      <a:pt x="3530" y="904"/>
                    </a:lnTo>
                    <a:lnTo>
                      <a:pt x="3553" y="904"/>
                    </a:lnTo>
                    <a:lnTo>
                      <a:pt x="3575" y="882"/>
                    </a:lnTo>
                    <a:lnTo>
                      <a:pt x="3597" y="882"/>
                    </a:lnTo>
                    <a:lnTo>
                      <a:pt x="3621" y="860"/>
                    </a:lnTo>
                    <a:lnTo>
                      <a:pt x="3644" y="860"/>
                    </a:lnTo>
                    <a:lnTo>
                      <a:pt x="3666" y="860"/>
                    </a:lnTo>
                    <a:lnTo>
                      <a:pt x="3711" y="836"/>
                    </a:lnTo>
                    <a:lnTo>
                      <a:pt x="3733" y="814"/>
                    </a:lnTo>
                    <a:lnTo>
                      <a:pt x="3757" y="814"/>
                    </a:lnTo>
                    <a:lnTo>
                      <a:pt x="3802" y="791"/>
                    </a:lnTo>
                    <a:lnTo>
                      <a:pt x="3824" y="769"/>
                    </a:lnTo>
                    <a:lnTo>
                      <a:pt x="3870" y="769"/>
                    </a:lnTo>
                    <a:lnTo>
                      <a:pt x="3915" y="747"/>
                    </a:lnTo>
                    <a:lnTo>
                      <a:pt x="3937" y="723"/>
                    </a:lnTo>
                    <a:lnTo>
                      <a:pt x="3960" y="723"/>
                    </a:lnTo>
                    <a:lnTo>
                      <a:pt x="3984" y="701"/>
                    </a:lnTo>
                    <a:lnTo>
                      <a:pt x="4006" y="701"/>
                    </a:lnTo>
                    <a:lnTo>
                      <a:pt x="4051" y="678"/>
                    </a:lnTo>
                    <a:lnTo>
                      <a:pt x="4073" y="656"/>
                    </a:lnTo>
                    <a:lnTo>
                      <a:pt x="4368" y="498"/>
                    </a:lnTo>
                    <a:lnTo>
                      <a:pt x="4390" y="498"/>
                    </a:lnTo>
                    <a:lnTo>
                      <a:pt x="4435" y="474"/>
                    </a:lnTo>
                    <a:lnTo>
                      <a:pt x="4458" y="452"/>
                    </a:lnTo>
                    <a:lnTo>
                      <a:pt x="4617" y="361"/>
                    </a:lnTo>
                    <a:lnTo>
                      <a:pt x="4639" y="361"/>
                    </a:lnTo>
                    <a:lnTo>
                      <a:pt x="4706" y="317"/>
                    </a:lnTo>
                    <a:lnTo>
                      <a:pt x="4730" y="317"/>
                    </a:lnTo>
                    <a:lnTo>
                      <a:pt x="4775" y="295"/>
                    </a:lnTo>
                    <a:lnTo>
                      <a:pt x="4820" y="272"/>
                    </a:lnTo>
                    <a:lnTo>
                      <a:pt x="4866" y="250"/>
                    </a:lnTo>
                    <a:lnTo>
                      <a:pt x="4888" y="226"/>
                    </a:lnTo>
                    <a:lnTo>
                      <a:pt x="4911" y="226"/>
                    </a:lnTo>
                    <a:lnTo>
                      <a:pt x="4933" y="204"/>
                    </a:lnTo>
                    <a:lnTo>
                      <a:pt x="4955" y="204"/>
                    </a:lnTo>
                    <a:lnTo>
                      <a:pt x="4955" y="181"/>
                    </a:lnTo>
                    <a:lnTo>
                      <a:pt x="5002" y="159"/>
                    </a:lnTo>
                    <a:lnTo>
                      <a:pt x="5046" y="137"/>
                    </a:lnTo>
                    <a:lnTo>
                      <a:pt x="5091" y="113"/>
                    </a:lnTo>
                    <a:lnTo>
                      <a:pt x="5160" y="68"/>
                    </a:lnTo>
                    <a:lnTo>
                      <a:pt x="5204" y="46"/>
                    </a:lnTo>
                    <a:lnTo>
                      <a:pt x="5228" y="24"/>
                    </a:lnTo>
                    <a:lnTo>
                      <a:pt x="5251" y="0"/>
                    </a:lnTo>
                    <a:lnTo>
                      <a:pt x="5251" y="24"/>
                    </a:lnTo>
                    <a:lnTo>
                      <a:pt x="5318" y="91"/>
                    </a:lnTo>
                    <a:lnTo>
                      <a:pt x="5340" y="159"/>
                    </a:lnTo>
                    <a:lnTo>
                      <a:pt x="5364" y="181"/>
                    </a:lnTo>
                    <a:lnTo>
                      <a:pt x="5386" y="204"/>
                    </a:lnTo>
                    <a:lnTo>
                      <a:pt x="5386" y="226"/>
                    </a:lnTo>
                    <a:lnTo>
                      <a:pt x="5364" y="226"/>
                    </a:lnTo>
                    <a:lnTo>
                      <a:pt x="5340" y="250"/>
                    </a:lnTo>
                    <a:lnTo>
                      <a:pt x="5318" y="250"/>
                    </a:lnTo>
                    <a:lnTo>
                      <a:pt x="5318" y="272"/>
                    </a:lnTo>
                    <a:lnTo>
                      <a:pt x="5295" y="295"/>
                    </a:lnTo>
                    <a:lnTo>
                      <a:pt x="5295" y="317"/>
                    </a:lnTo>
                    <a:lnTo>
                      <a:pt x="5318" y="339"/>
                    </a:lnTo>
                    <a:lnTo>
                      <a:pt x="5318" y="385"/>
                    </a:lnTo>
                    <a:lnTo>
                      <a:pt x="5340" y="385"/>
                    </a:lnTo>
                    <a:lnTo>
                      <a:pt x="5340" y="408"/>
                    </a:lnTo>
                    <a:lnTo>
                      <a:pt x="5340" y="430"/>
                    </a:lnTo>
                    <a:lnTo>
                      <a:pt x="5340" y="452"/>
                    </a:lnTo>
                    <a:lnTo>
                      <a:pt x="5364" y="474"/>
                    </a:lnTo>
                    <a:lnTo>
                      <a:pt x="5364" y="498"/>
                    </a:lnTo>
                    <a:lnTo>
                      <a:pt x="5364" y="521"/>
                    </a:lnTo>
                    <a:lnTo>
                      <a:pt x="5364" y="543"/>
                    </a:lnTo>
                    <a:lnTo>
                      <a:pt x="5364" y="565"/>
                    </a:lnTo>
                    <a:lnTo>
                      <a:pt x="5364" y="610"/>
                    </a:lnTo>
                    <a:lnTo>
                      <a:pt x="5364" y="634"/>
                    </a:lnTo>
                    <a:lnTo>
                      <a:pt x="5364" y="656"/>
                    </a:lnTo>
                    <a:lnTo>
                      <a:pt x="5340" y="656"/>
                    </a:lnTo>
                    <a:lnTo>
                      <a:pt x="5295" y="747"/>
                    </a:lnTo>
                    <a:lnTo>
                      <a:pt x="5273" y="769"/>
                    </a:lnTo>
                    <a:lnTo>
                      <a:pt x="5273" y="814"/>
                    </a:lnTo>
                    <a:lnTo>
                      <a:pt x="5273" y="836"/>
                    </a:lnTo>
                    <a:lnTo>
                      <a:pt x="5273" y="860"/>
                    </a:lnTo>
                    <a:lnTo>
                      <a:pt x="5273" y="882"/>
                    </a:lnTo>
                    <a:lnTo>
                      <a:pt x="5318" y="904"/>
                    </a:lnTo>
                    <a:lnTo>
                      <a:pt x="5364" y="904"/>
                    </a:lnTo>
                    <a:lnTo>
                      <a:pt x="5386" y="904"/>
                    </a:lnTo>
                    <a:lnTo>
                      <a:pt x="5409" y="904"/>
                    </a:lnTo>
                    <a:lnTo>
                      <a:pt x="5431" y="927"/>
                    </a:lnTo>
                    <a:lnTo>
                      <a:pt x="5453" y="927"/>
                    </a:lnTo>
                    <a:lnTo>
                      <a:pt x="5477" y="927"/>
                    </a:lnTo>
                    <a:lnTo>
                      <a:pt x="5500" y="927"/>
                    </a:lnTo>
                    <a:lnTo>
                      <a:pt x="5522" y="927"/>
                    </a:lnTo>
                    <a:lnTo>
                      <a:pt x="5567" y="949"/>
                    </a:lnTo>
                    <a:lnTo>
                      <a:pt x="5567" y="971"/>
                    </a:lnTo>
                    <a:lnTo>
                      <a:pt x="5589" y="971"/>
                    </a:lnTo>
                    <a:lnTo>
                      <a:pt x="5589" y="995"/>
                    </a:lnTo>
                    <a:lnTo>
                      <a:pt x="5613" y="995"/>
                    </a:lnTo>
                    <a:close/>
                  </a:path>
                </a:pathLst>
              </a:custGeom>
              <a:noFill/>
              <a:ln w="0" cap="flat">
                <a:solidFill>
                  <a:srgbClr val="000000"/>
                </a:solidFill>
                <a:prstDash val="solid"/>
                <a:round/>
                <a:headEnd/>
                <a:tailEnd/>
              </a:ln>
              <a:extLst>
                <a:ext uri="{909E8E84-426E-40DD-AFC4-6F175D3DCCD1}">
                  <a14:hiddenFill xmlns="" xmlns:a14="http://schemas.microsoft.com/office/drawing/2010/main">
                    <a:solidFill>
                      <a:srgbClr val="FFFFFF"/>
                    </a:solidFill>
                  </a14:hiddenFill>
                </a:ext>
              </a:extLst>
            </p:spPr>
            <p:txBody>
              <a:bodyPr/>
              <a:lstStyle/>
              <a:p>
                <a:endParaRPr lang="ja-JP" altLang="en-US"/>
              </a:p>
            </p:txBody>
          </p:sp>
          <p:sp>
            <p:nvSpPr>
              <p:cNvPr id="46216" name="Freeform 172" descr="50%"/>
              <p:cNvSpPr>
                <a:spLocks noChangeAspect="1"/>
              </p:cNvSpPr>
              <p:nvPr/>
            </p:nvSpPr>
            <p:spPr bwMode="auto">
              <a:xfrm>
                <a:off x="8373" y="11918"/>
                <a:ext cx="2128" cy="2732"/>
              </a:xfrm>
              <a:custGeom>
                <a:avLst/>
                <a:gdLst>
                  <a:gd name="T0" fmla="*/ 2147483647 w 1333"/>
                  <a:gd name="T1" fmla="*/ 2147483647 h 1716"/>
                  <a:gd name="T2" fmla="*/ 2147483647 w 1333"/>
                  <a:gd name="T3" fmla="*/ 2147483647 h 1716"/>
                  <a:gd name="T4" fmla="*/ 2147483647 w 1333"/>
                  <a:gd name="T5" fmla="*/ 2147483647 h 1716"/>
                  <a:gd name="T6" fmla="*/ 2147483647 w 1333"/>
                  <a:gd name="T7" fmla="*/ 2147483647 h 1716"/>
                  <a:gd name="T8" fmla="*/ 2147483647 w 1333"/>
                  <a:gd name="T9" fmla="*/ 2147483647 h 1716"/>
                  <a:gd name="T10" fmla="*/ 2147483647 w 1333"/>
                  <a:gd name="T11" fmla="*/ 2147483647 h 1716"/>
                  <a:gd name="T12" fmla="*/ 2147483647 w 1333"/>
                  <a:gd name="T13" fmla="*/ 2147483647 h 1716"/>
                  <a:gd name="T14" fmla="*/ 2147483647 w 1333"/>
                  <a:gd name="T15" fmla="*/ 2147483647 h 1716"/>
                  <a:gd name="T16" fmla="*/ 2147483647 w 1333"/>
                  <a:gd name="T17" fmla="*/ 2147483647 h 1716"/>
                  <a:gd name="T18" fmla="*/ 2147483647 w 1333"/>
                  <a:gd name="T19" fmla="*/ 2147483647 h 1716"/>
                  <a:gd name="T20" fmla="*/ 2147483647 w 1333"/>
                  <a:gd name="T21" fmla="*/ 2147483647 h 1716"/>
                  <a:gd name="T22" fmla="*/ 2147483647 w 1333"/>
                  <a:gd name="T23" fmla="*/ 2147483647 h 1716"/>
                  <a:gd name="T24" fmla="*/ 2147483647 w 1333"/>
                  <a:gd name="T25" fmla="*/ 2147483647 h 1716"/>
                  <a:gd name="T26" fmla="*/ 2147483647 w 1333"/>
                  <a:gd name="T27" fmla="*/ 2147483647 h 1716"/>
                  <a:gd name="T28" fmla="*/ 2147483647 w 1333"/>
                  <a:gd name="T29" fmla="*/ 2147483647 h 1716"/>
                  <a:gd name="T30" fmla="*/ 2147483647 w 1333"/>
                  <a:gd name="T31" fmla="*/ 2147483647 h 1716"/>
                  <a:gd name="T32" fmla="*/ 2147483647 w 1333"/>
                  <a:gd name="T33" fmla="*/ 2147483647 h 1716"/>
                  <a:gd name="T34" fmla="*/ 2147483647 w 1333"/>
                  <a:gd name="T35" fmla="*/ 2147483647 h 1716"/>
                  <a:gd name="T36" fmla="*/ 2147483647 w 1333"/>
                  <a:gd name="T37" fmla="*/ 2147483647 h 1716"/>
                  <a:gd name="T38" fmla="*/ 2147483647 w 1333"/>
                  <a:gd name="T39" fmla="*/ 2147483647 h 1716"/>
                  <a:gd name="T40" fmla="*/ 2147483647 w 1333"/>
                  <a:gd name="T41" fmla="*/ 2147483647 h 1716"/>
                  <a:gd name="T42" fmla="*/ 2147483647 w 1333"/>
                  <a:gd name="T43" fmla="*/ 2147483647 h 1716"/>
                  <a:gd name="T44" fmla="*/ 2147483647 w 1333"/>
                  <a:gd name="T45" fmla="*/ 2147483647 h 1716"/>
                  <a:gd name="T46" fmla="*/ 2147483647 w 1333"/>
                  <a:gd name="T47" fmla="*/ 2147483647 h 1716"/>
                  <a:gd name="T48" fmla="*/ 2147483647 w 1333"/>
                  <a:gd name="T49" fmla="*/ 2147483647 h 1716"/>
                  <a:gd name="T50" fmla="*/ 2147483647 w 1333"/>
                  <a:gd name="T51" fmla="*/ 2147483647 h 1716"/>
                  <a:gd name="T52" fmla="*/ 2147483647 w 1333"/>
                  <a:gd name="T53" fmla="*/ 2147483647 h 1716"/>
                  <a:gd name="T54" fmla="*/ 2147483647 w 1333"/>
                  <a:gd name="T55" fmla="*/ 2147483647 h 1716"/>
                  <a:gd name="T56" fmla="*/ 2147483647 w 1333"/>
                  <a:gd name="T57" fmla="*/ 2147483647 h 1716"/>
                  <a:gd name="T58" fmla="*/ 2147483647 w 1333"/>
                  <a:gd name="T59" fmla="*/ 2147483647 h 1716"/>
                  <a:gd name="T60" fmla="*/ 2147483647 w 1333"/>
                  <a:gd name="T61" fmla="*/ 2147483647 h 1716"/>
                  <a:gd name="T62" fmla="*/ 2147483647 w 1333"/>
                  <a:gd name="T63" fmla="*/ 2147483647 h 1716"/>
                  <a:gd name="T64" fmla="*/ 2147483647 w 1333"/>
                  <a:gd name="T65" fmla="*/ 2147483647 h 1716"/>
                  <a:gd name="T66" fmla="*/ 2147483647 w 1333"/>
                  <a:gd name="T67" fmla="*/ 2147483647 h 1716"/>
                  <a:gd name="T68" fmla="*/ 2147483647 w 1333"/>
                  <a:gd name="T69" fmla="*/ 2147483647 h 1716"/>
                  <a:gd name="T70" fmla="*/ 2147483647 w 1333"/>
                  <a:gd name="T71" fmla="*/ 2147483647 h 1716"/>
                  <a:gd name="T72" fmla="*/ 2147483647 w 1333"/>
                  <a:gd name="T73" fmla="*/ 2147483647 h 1716"/>
                  <a:gd name="T74" fmla="*/ 2147483647 w 1333"/>
                  <a:gd name="T75" fmla="*/ 2147483647 h 1716"/>
                  <a:gd name="T76" fmla="*/ 2147483647 w 1333"/>
                  <a:gd name="T77" fmla="*/ 2147483647 h 1716"/>
                  <a:gd name="T78" fmla="*/ 2147483647 w 1333"/>
                  <a:gd name="T79" fmla="*/ 2147483647 h 1716"/>
                  <a:gd name="T80" fmla="*/ 2147483647 w 1333"/>
                  <a:gd name="T81" fmla="*/ 2147483647 h 1716"/>
                  <a:gd name="T82" fmla="*/ 2147483647 w 1333"/>
                  <a:gd name="T83" fmla="*/ 2147483647 h 1716"/>
                  <a:gd name="T84" fmla="*/ 2147483647 w 1333"/>
                  <a:gd name="T85" fmla="*/ 2147483647 h 1716"/>
                  <a:gd name="T86" fmla="*/ 2147483647 w 1333"/>
                  <a:gd name="T87" fmla="*/ 2147483647 h 1716"/>
                  <a:gd name="T88" fmla="*/ 2147483647 w 1333"/>
                  <a:gd name="T89" fmla="*/ 2147483647 h 1716"/>
                  <a:gd name="T90" fmla="*/ 2147483647 w 1333"/>
                  <a:gd name="T91" fmla="*/ 2147483647 h 1716"/>
                  <a:gd name="T92" fmla="*/ 2147483647 w 1333"/>
                  <a:gd name="T93" fmla="*/ 2147483647 h 1716"/>
                  <a:gd name="T94" fmla="*/ 2147483647 w 1333"/>
                  <a:gd name="T95" fmla="*/ 2147483647 h 1716"/>
                  <a:gd name="T96" fmla="*/ 2147483647 w 1333"/>
                  <a:gd name="T97" fmla="*/ 2147483647 h 1716"/>
                  <a:gd name="T98" fmla="*/ 2147483647 w 1333"/>
                  <a:gd name="T99" fmla="*/ 2147483647 h 1716"/>
                  <a:gd name="T100" fmla="*/ 2147483647 w 1333"/>
                  <a:gd name="T101" fmla="*/ 2147483647 h 1716"/>
                  <a:gd name="T102" fmla="*/ 2147483647 w 1333"/>
                  <a:gd name="T103" fmla="*/ 2147483647 h 1716"/>
                  <a:gd name="T104" fmla="*/ 2147483647 w 1333"/>
                  <a:gd name="T105" fmla="*/ 2147483647 h 1716"/>
                  <a:gd name="T106" fmla="*/ 2147483647 w 1333"/>
                  <a:gd name="T107" fmla="*/ 2147483647 h 1716"/>
                  <a:gd name="T108" fmla="*/ 2147483647 w 1333"/>
                  <a:gd name="T109" fmla="*/ 2147483647 h 1716"/>
                  <a:gd name="T110" fmla="*/ 2147483647 w 1333"/>
                  <a:gd name="T111" fmla="*/ 2147483647 h 1716"/>
                  <a:gd name="T112" fmla="*/ 2147483647 w 1333"/>
                  <a:gd name="T113" fmla="*/ 2147483647 h 1716"/>
                  <a:gd name="T114" fmla="*/ 2147483647 w 1333"/>
                  <a:gd name="T115" fmla="*/ 2147483647 h 171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333"/>
                  <a:gd name="T175" fmla="*/ 0 h 1716"/>
                  <a:gd name="T176" fmla="*/ 1333 w 1333"/>
                  <a:gd name="T177" fmla="*/ 1716 h 171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333" h="1716">
                    <a:moveTo>
                      <a:pt x="411" y="14"/>
                    </a:moveTo>
                    <a:lnTo>
                      <a:pt x="411" y="14"/>
                    </a:lnTo>
                    <a:lnTo>
                      <a:pt x="426" y="14"/>
                    </a:lnTo>
                    <a:lnTo>
                      <a:pt x="440" y="14"/>
                    </a:lnTo>
                    <a:lnTo>
                      <a:pt x="454" y="14"/>
                    </a:lnTo>
                    <a:lnTo>
                      <a:pt x="468" y="14"/>
                    </a:lnTo>
                    <a:lnTo>
                      <a:pt x="482" y="14"/>
                    </a:lnTo>
                    <a:lnTo>
                      <a:pt x="525" y="28"/>
                    </a:lnTo>
                    <a:lnTo>
                      <a:pt x="553" y="42"/>
                    </a:lnTo>
                    <a:lnTo>
                      <a:pt x="582" y="56"/>
                    </a:lnTo>
                    <a:lnTo>
                      <a:pt x="596" y="56"/>
                    </a:lnTo>
                    <a:lnTo>
                      <a:pt x="610" y="71"/>
                    </a:lnTo>
                    <a:lnTo>
                      <a:pt x="638" y="71"/>
                    </a:lnTo>
                    <a:lnTo>
                      <a:pt x="667" y="85"/>
                    </a:lnTo>
                    <a:lnTo>
                      <a:pt x="695" y="99"/>
                    </a:lnTo>
                    <a:lnTo>
                      <a:pt x="723" y="113"/>
                    </a:lnTo>
                    <a:lnTo>
                      <a:pt x="738" y="113"/>
                    </a:lnTo>
                    <a:lnTo>
                      <a:pt x="752" y="113"/>
                    </a:lnTo>
                    <a:lnTo>
                      <a:pt x="766" y="113"/>
                    </a:lnTo>
                    <a:lnTo>
                      <a:pt x="794" y="113"/>
                    </a:lnTo>
                    <a:lnTo>
                      <a:pt x="794" y="142"/>
                    </a:lnTo>
                    <a:lnTo>
                      <a:pt x="794" y="156"/>
                    </a:lnTo>
                    <a:lnTo>
                      <a:pt x="780" y="170"/>
                    </a:lnTo>
                    <a:lnTo>
                      <a:pt x="780" y="198"/>
                    </a:lnTo>
                    <a:lnTo>
                      <a:pt x="780" y="212"/>
                    </a:lnTo>
                    <a:lnTo>
                      <a:pt x="780" y="227"/>
                    </a:lnTo>
                    <a:lnTo>
                      <a:pt x="780" y="241"/>
                    </a:lnTo>
                    <a:lnTo>
                      <a:pt x="780" y="255"/>
                    </a:lnTo>
                    <a:lnTo>
                      <a:pt x="780" y="269"/>
                    </a:lnTo>
                    <a:lnTo>
                      <a:pt x="780" y="283"/>
                    </a:lnTo>
                    <a:lnTo>
                      <a:pt x="766" y="298"/>
                    </a:lnTo>
                    <a:lnTo>
                      <a:pt x="780" y="312"/>
                    </a:lnTo>
                    <a:lnTo>
                      <a:pt x="780" y="326"/>
                    </a:lnTo>
                    <a:lnTo>
                      <a:pt x="780" y="340"/>
                    </a:lnTo>
                    <a:lnTo>
                      <a:pt x="780" y="354"/>
                    </a:lnTo>
                    <a:lnTo>
                      <a:pt x="809" y="354"/>
                    </a:lnTo>
                    <a:lnTo>
                      <a:pt x="823" y="354"/>
                    </a:lnTo>
                    <a:lnTo>
                      <a:pt x="837" y="354"/>
                    </a:lnTo>
                    <a:lnTo>
                      <a:pt x="851" y="368"/>
                    </a:lnTo>
                    <a:lnTo>
                      <a:pt x="879" y="368"/>
                    </a:lnTo>
                    <a:lnTo>
                      <a:pt x="908" y="368"/>
                    </a:lnTo>
                    <a:lnTo>
                      <a:pt x="922" y="368"/>
                    </a:lnTo>
                    <a:lnTo>
                      <a:pt x="950" y="368"/>
                    </a:lnTo>
                    <a:lnTo>
                      <a:pt x="993" y="383"/>
                    </a:lnTo>
                    <a:lnTo>
                      <a:pt x="1007" y="383"/>
                    </a:lnTo>
                    <a:lnTo>
                      <a:pt x="1050" y="383"/>
                    </a:lnTo>
                    <a:lnTo>
                      <a:pt x="1035" y="411"/>
                    </a:lnTo>
                    <a:lnTo>
                      <a:pt x="1021" y="439"/>
                    </a:lnTo>
                    <a:lnTo>
                      <a:pt x="1007" y="468"/>
                    </a:lnTo>
                    <a:lnTo>
                      <a:pt x="993" y="496"/>
                    </a:lnTo>
                    <a:lnTo>
                      <a:pt x="993" y="510"/>
                    </a:lnTo>
                    <a:lnTo>
                      <a:pt x="979" y="510"/>
                    </a:lnTo>
                    <a:lnTo>
                      <a:pt x="993" y="510"/>
                    </a:lnTo>
                    <a:lnTo>
                      <a:pt x="993" y="524"/>
                    </a:lnTo>
                    <a:lnTo>
                      <a:pt x="979" y="539"/>
                    </a:lnTo>
                    <a:lnTo>
                      <a:pt x="979" y="581"/>
                    </a:lnTo>
                    <a:lnTo>
                      <a:pt x="979" y="624"/>
                    </a:lnTo>
                    <a:lnTo>
                      <a:pt x="979" y="652"/>
                    </a:lnTo>
                    <a:lnTo>
                      <a:pt x="965" y="681"/>
                    </a:lnTo>
                    <a:lnTo>
                      <a:pt x="965" y="695"/>
                    </a:lnTo>
                    <a:lnTo>
                      <a:pt x="1007" y="695"/>
                    </a:lnTo>
                    <a:lnTo>
                      <a:pt x="1050" y="695"/>
                    </a:lnTo>
                    <a:lnTo>
                      <a:pt x="1078" y="695"/>
                    </a:lnTo>
                    <a:lnTo>
                      <a:pt x="1106" y="695"/>
                    </a:lnTo>
                    <a:lnTo>
                      <a:pt x="1135" y="695"/>
                    </a:lnTo>
                    <a:lnTo>
                      <a:pt x="1149" y="695"/>
                    </a:lnTo>
                    <a:lnTo>
                      <a:pt x="1163" y="695"/>
                    </a:lnTo>
                    <a:lnTo>
                      <a:pt x="1206" y="695"/>
                    </a:lnTo>
                    <a:lnTo>
                      <a:pt x="1220" y="695"/>
                    </a:lnTo>
                    <a:lnTo>
                      <a:pt x="1248" y="695"/>
                    </a:lnTo>
                    <a:lnTo>
                      <a:pt x="1277" y="695"/>
                    </a:lnTo>
                    <a:lnTo>
                      <a:pt x="1319" y="695"/>
                    </a:lnTo>
                    <a:lnTo>
                      <a:pt x="1333" y="695"/>
                    </a:lnTo>
                    <a:lnTo>
                      <a:pt x="1333" y="723"/>
                    </a:lnTo>
                    <a:lnTo>
                      <a:pt x="1319" y="723"/>
                    </a:lnTo>
                    <a:lnTo>
                      <a:pt x="1305" y="723"/>
                    </a:lnTo>
                    <a:lnTo>
                      <a:pt x="1305" y="737"/>
                    </a:lnTo>
                    <a:lnTo>
                      <a:pt x="1305" y="751"/>
                    </a:lnTo>
                    <a:lnTo>
                      <a:pt x="1305" y="766"/>
                    </a:lnTo>
                    <a:lnTo>
                      <a:pt x="1305" y="780"/>
                    </a:lnTo>
                    <a:lnTo>
                      <a:pt x="1305" y="794"/>
                    </a:lnTo>
                    <a:lnTo>
                      <a:pt x="1305" y="808"/>
                    </a:lnTo>
                    <a:lnTo>
                      <a:pt x="1305" y="822"/>
                    </a:lnTo>
                    <a:lnTo>
                      <a:pt x="1305" y="837"/>
                    </a:lnTo>
                    <a:lnTo>
                      <a:pt x="1305" y="851"/>
                    </a:lnTo>
                    <a:lnTo>
                      <a:pt x="1305" y="865"/>
                    </a:lnTo>
                    <a:lnTo>
                      <a:pt x="1305" y="879"/>
                    </a:lnTo>
                    <a:lnTo>
                      <a:pt x="1305" y="893"/>
                    </a:lnTo>
                    <a:lnTo>
                      <a:pt x="1305" y="907"/>
                    </a:lnTo>
                    <a:lnTo>
                      <a:pt x="1305" y="922"/>
                    </a:lnTo>
                    <a:lnTo>
                      <a:pt x="1291" y="922"/>
                    </a:lnTo>
                    <a:lnTo>
                      <a:pt x="1291" y="950"/>
                    </a:lnTo>
                    <a:lnTo>
                      <a:pt x="1291" y="964"/>
                    </a:lnTo>
                    <a:lnTo>
                      <a:pt x="1291" y="978"/>
                    </a:lnTo>
                    <a:lnTo>
                      <a:pt x="1291" y="993"/>
                    </a:lnTo>
                    <a:lnTo>
                      <a:pt x="1291" y="1007"/>
                    </a:lnTo>
                    <a:lnTo>
                      <a:pt x="1291" y="1021"/>
                    </a:lnTo>
                    <a:lnTo>
                      <a:pt x="1291" y="1035"/>
                    </a:lnTo>
                    <a:lnTo>
                      <a:pt x="1291" y="1049"/>
                    </a:lnTo>
                    <a:lnTo>
                      <a:pt x="1305" y="1049"/>
                    </a:lnTo>
                    <a:lnTo>
                      <a:pt x="1305" y="1064"/>
                    </a:lnTo>
                    <a:lnTo>
                      <a:pt x="1305" y="1078"/>
                    </a:lnTo>
                    <a:lnTo>
                      <a:pt x="1305" y="1092"/>
                    </a:lnTo>
                    <a:lnTo>
                      <a:pt x="1291" y="1092"/>
                    </a:lnTo>
                    <a:lnTo>
                      <a:pt x="1291" y="1106"/>
                    </a:lnTo>
                    <a:lnTo>
                      <a:pt x="1291" y="1120"/>
                    </a:lnTo>
                    <a:lnTo>
                      <a:pt x="1305" y="1120"/>
                    </a:lnTo>
                    <a:lnTo>
                      <a:pt x="1305" y="1149"/>
                    </a:lnTo>
                    <a:lnTo>
                      <a:pt x="1305" y="1163"/>
                    </a:lnTo>
                    <a:lnTo>
                      <a:pt x="1305" y="1177"/>
                    </a:lnTo>
                    <a:lnTo>
                      <a:pt x="1291" y="1177"/>
                    </a:lnTo>
                    <a:lnTo>
                      <a:pt x="1291" y="1191"/>
                    </a:lnTo>
                    <a:lnTo>
                      <a:pt x="1291" y="1205"/>
                    </a:lnTo>
                    <a:lnTo>
                      <a:pt x="1291" y="1220"/>
                    </a:lnTo>
                    <a:lnTo>
                      <a:pt x="1291" y="1234"/>
                    </a:lnTo>
                    <a:lnTo>
                      <a:pt x="1305" y="1234"/>
                    </a:lnTo>
                    <a:lnTo>
                      <a:pt x="1291" y="1234"/>
                    </a:lnTo>
                    <a:lnTo>
                      <a:pt x="1305" y="1234"/>
                    </a:lnTo>
                    <a:lnTo>
                      <a:pt x="1291" y="1248"/>
                    </a:lnTo>
                    <a:lnTo>
                      <a:pt x="1291" y="1262"/>
                    </a:lnTo>
                    <a:lnTo>
                      <a:pt x="1291" y="1276"/>
                    </a:lnTo>
                    <a:lnTo>
                      <a:pt x="1291" y="1290"/>
                    </a:lnTo>
                    <a:lnTo>
                      <a:pt x="1291" y="1305"/>
                    </a:lnTo>
                    <a:lnTo>
                      <a:pt x="1291" y="1319"/>
                    </a:lnTo>
                    <a:lnTo>
                      <a:pt x="1305" y="1333"/>
                    </a:lnTo>
                    <a:lnTo>
                      <a:pt x="1291" y="1347"/>
                    </a:lnTo>
                    <a:lnTo>
                      <a:pt x="1277" y="1347"/>
                    </a:lnTo>
                    <a:lnTo>
                      <a:pt x="1277" y="1361"/>
                    </a:lnTo>
                    <a:lnTo>
                      <a:pt x="1262" y="1361"/>
                    </a:lnTo>
                    <a:lnTo>
                      <a:pt x="1248" y="1361"/>
                    </a:lnTo>
                    <a:lnTo>
                      <a:pt x="1234" y="1376"/>
                    </a:lnTo>
                    <a:lnTo>
                      <a:pt x="1220" y="1376"/>
                    </a:lnTo>
                    <a:lnTo>
                      <a:pt x="1206" y="1390"/>
                    </a:lnTo>
                    <a:lnTo>
                      <a:pt x="1191" y="1390"/>
                    </a:lnTo>
                    <a:lnTo>
                      <a:pt x="1177" y="1404"/>
                    </a:lnTo>
                    <a:lnTo>
                      <a:pt x="1149" y="1404"/>
                    </a:lnTo>
                    <a:lnTo>
                      <a:pt x="1149" y="1418"/>
                    </a:lnTo>
                    <a:lnTo>
                      <a:pt x="1135" y="1418"/>
                    </a:lnTo>
                    <a:lnTo>
                      <a:pt x="1121" y="1418"/>
                    </a:lnTo>
                    <a:lnTo>
                      <a:pt x="1121" y="1432"/>
                    </a:lnTo>
                    <a:lnTo>
                      <a:pt x="1106" y="1432"/>
                    </a:lnTo>
                    <a:lnTo>
                      <a:pt x="1078" y="1461"/>
                    </a:lnTo>
                    <a:lnTo>
                      <a:pt x="1078" y="1475"/>
                    </a:lnTo>
                    <a:lnTo>
                      <a:pt x="1064" y="1475"/>
                    </a:lnTo>
                    <a:lnTo>
                      <a:pt x="1050" y="1489"/>
                    </a:lnTo>
                    <a:lnTo>
                      <a:pt x="1021" y="1503"/>
                    </a:lnTo>
                    <a:lnTo>
                      <a:pt x="1007" y="1503"/>
                    </a:lnTo>
                    <a:lnTo>
                      <a:pt x="993" y="1517"/>
                    </a:lnTo>
                    <a:lnTo>
                      <a:pt x="979" y="1517"/>
                    </a:lnTo>
                    <a:lnTo>
                      <a:pt x="965" y="1532"/>
                    </a:lnTo>
                    <a:lnTo>
                      <a:pt x="950" y="1532"/>
                    </a:lnTo>
                    <a:lnTo>
                      <a:pt x="936" y="1546"/>
                    </a:lnTo>
                    <a:lnTo>
                      <a:pt x="922" y="1560"/>
                    </a:lnTo>
                    <a:lnTo>
                      <a:pt x="908" y="1560"/>
                    </a:lnTo>
                    <a:lnTo>
                      <a:pt x="894" y="1574"/>
                    </a:lnTo>
                    <a:lnTo>
                      <a:pt x="865" y="1574"/>
                    </a:lnTo>
                    <a:lnTo>
                      <a:pt x="851" y="1588"/>
                    </a:lnTo>
                    <a:lnTo>
                      <a:pt x="823" y="1603"/>
                    </a:lnTo>
                    <a:lnTo>
                      <a:pt x="809" y="1617"/>
                    </a:lnTo>
                    <a:lnTo>
                      <a:pt x="780" y="1631"/>
                    </a:lnTo>
                    <a:lnTo>
                      <a:pt x="766" y="1631"/>
                    </a:lnTo>
                    <a:lnTo>
                      <a:pt x="752" y="1645"/>
                    </a:lnTo>
                    <a:lnTo>
                      <a:pt x="738" y="1659"/>
                    </a:lnTo>
                    <a:lnTo>
                      <a:pt x="723" y="1659"/>
                    </a:lnTo>
                    <a:lnTo>
                      <a:pt x="709" y="1673"/>
                    </a:lnTo>
                    <a:lnTo>
                      <a:pt x="681" y="1688"/>
                    </a:lnTo>
                    <a:lnTo>
                      <a:pt x="667" y="1688"/>
                    </a:lnTo>
                    <a:lnTo>
                      <a:pt x="653" y="1688"/>
                    </a:lnTo>
                    <a:lnTo>
                      <a:pt x="638" y="1702"/>
                    </a:lnTo>
                    <a:lnTo>
                      <a:pt x="624" y="1702"/>
                    </a:lnTo>
                    <a:lnTo>
                      <a:pt x="610" y="1702"/>
                    </a:lnTo>
                    <a:lnTo>
                      <a:pt x="596" y="1702"/>
                    </a:lnTo>
                    <a:lnTo>
                      <a:pt x="582" y="1702"/>
                    </a:lnTo>
                    <a:lnTo>
                      <a:pt x="567" y="1716"/>
                    </a:lnTo>
                    <a:lnTo>
                      <a:pt x="553" y="1716"/>
                    </a:lnTo>
                    <a:lnTo>
                      <a:pt x="553" y="1702"/>
                    </a:lnTo>
                    <a:lnTo>
                      <a:pt x="539" y="1702"/>
                    </a:lnTo>
                    <a:lnTo>
                      <a:pt x="525" y="1702"/>
                    </a:lnTo>
                    <a:lnTo>
                      <a:pt x="525" y="1688"/>
                    </a:lnTo>
                    <a:lnTo>
                      <a:pt x="511" y="1688"/>
                    </a:lnTo>
                    <a:lnTo>
                      <a:pt x="497" y="1688"/>
                    </a:lnTo>
                    <a:lnTo>
                      <a:pt x="482" y="1673"/>
                    </a:lnTo>
                    <a:lnTo>
                      <a:pt x="468" y="1659"/>
                    </a:lnTo>
                    <a:lnTo>
                      <a:pt x="454" y="1659"/>
                    </a:lnTo>
                    <a:lnTo>
                      <a:pt x="454" y="1645"/>
                    </a:lnTo>
                    <a:lnTo>
                      <a:pt x="440" y="1631"/>
                    </a:lnTo>
                    <a:lnTo>
                      <a:pt x="440" y="1617"/>
                    </a:lnTo>
                    <a:lnTo>
                      <a:pt x="440" y="1603"/>
                    </a:lnTo>
                    <a:lnTo>
                      <a:pt x="440" y="1588"/>
                    </a:lnTo>
                    <a:lnTo>
                      <a:pt x="426" y="1588"/>
                    </a:lnTo>
                    <a:lnTo>
                      <a:pt x="426" y="1574"/>
                    </a:lnTo>
                    <a:lnTo>
                      <a:pt x="426" y="1560"/>
                    </a:lnTo>
                    <a:lnTo>
                      <a:pt x="426" y="1546"/>
                    </a:lnTo>
                    <a:lnTo>
                      <a:pt x="411" y="1532"/>
                    </a:lnTo>
                    <a:lnTo>
                      <a:pt x="411" y="1517"/>
                    </a:lnTo>
                    <a:lnTo>
                      <a:pt x="411" y="1503"/>
                    </a:lnTo>
                    <a:lnTo>
                      <a:pt x="397" y="1489"/>
                    </a:lnTo>
                    <a:lnTo>
                      <a:pt x="397" y="1475"/>
                    </a:lnTo>
                    <a:lnTo>
                      <a:pt x="383" y="1461"/>
                    </a:lnTo>
                    <a:lnTo>
                      <a:pt x="383" y="1446"/>
                    </a:lnTo>
                    <a:lnTo>
                      <a:pt x="369" y="1446"/>
                    </a:lnTo>
                    <a:lnTo>
                      <a:pt x="369" y="1432"/>
                    </a:lnTo>
                    <a:lnTo>
                      <a:pt x="369" y="1418"/>
                    </a:lnTo>
                    <a:lnTo>
                      <a:pt x="355" y="1418"/>
                    </a:lnTo>
                    <a:lnTo>
                      <a:pt x="355" y="1404"/>
                    </a:lnTo>
                    <a:lnTo>
                      <a:pt x="341" y="1390"/>
                    </a:lnTo>
                    <a:lnTo>
                      <a:pt x="341" y="1376"/>
                    </a:lnTo>
                    <a:lnTo>
                      <a:pt x="326" y="1376"/>
                    </a:lnTo>
                    <a:lnTo>
                      <a:pt x="326" y="1361"/>
                    </a:lnTo>
                    <a:lnTo>
                      <a:pt x="312" y="1361"/>
                    </a:lnTo>
                    <a:lnTo>
                      <a:pt x="298" y="1347"/>
                    </a:lnTo>
                    <a:lnTo>
                      <a:pt x="284" y="1347"/>
                    </a:lnTo>
                    <a:lnTo>
                      <a:pt x="284" y="1333"/>
                    </a:lnTo>
                    <a:lnTo>
                      <a:pt x="270" y="1333"/>
                    </a:lnTo>
                    <a:lnTo>
                      <a:pt x="255" y="1333"/>
                    </a:lnTo>
                    <a:lnTo>
                      <a:pt x="241" y="1333"/>
                    </a:lnTo>
                    <a:lnTo>
                      <a:pt x="241" y="1319"/>
                    </a:lnTo>
                    <a:lnTo>
                      <a:pt x="227" y="1319"/>
                    </a:lnTo>
                    <a:lnTo>
                      <a:pt x="199" y="1319"/>
                    </a:lnTo>
                    <a:lnTo>
                      <a:pt x="128" y="1305"/>
                    </a:lnTo>
                    <a:lnTo>
                      <a:pt x="114" y="1305"/>
                    </a:lnTo>
                    <a:lnTo>
                      <a:pt x="99" y="1290"/>
                    </a:lnTo>
                    <a:lnTo>
                      <a:pt x="71" y="1290"/>
                    </a:lnTo>
                    <a:lnTo>
                      <a:pt x="43" y="1276"/>
                    </a:lnTo>
                    <a:lnTo>
                      <a:pt x="29" y="1276"/>
                    </a:lnTo>
                    <a:lnTo>
                      <a:pt x="14" y="1276"/>
                    </a:lnTo>
                    <a:lnTo>
                      <a:pt x="0" y="1276"/>
                    </a:lnTo>
                    <a:lnTo>
                      <a:pt x="14" y="1248"/>
                    </a:lnTo>
                    <a:lnTo>
                      <a:pt x="14" y="1234"/>
                    </a:lnTo>
                    <a:lnTo>
                      <a:pt x="29" y="1205"/>
                    </a:lnTo>
                    <a:lnTo>
                      <a:pt x="29" y="1191"/>
                    </a:lnTo>
                    <a:lnTo>
                      <a:pt x="43" y="1163"/>
                    </a:lnTo>
                    <a:lnTo>
                      <a:pt x="57" y="1106"/>
                    </a:lnTo>
                    <a:lnTo>
                      <a:pt x="57" y="1092"/>
                    </a:lnTo>
                    <a:lnTo>
                      <a:pt x="57" y="1078"/>
                    </a:lnTo>
                    <a:lnTo>
                      <a:pt x="57" y="1064"/>
                    </a:lnTo>
                    <a:lnTo>
                      <a:pt x="71" y="1035"/>
                    </a:lnTo>
                    <a:lnTo>
                      <a:pt x="85" y="950"/>
                    </a:lnTo>
                    <a:lnTo>
                      <a:pt x="85" y="936"/>
                    </a:lnTo>
                    <a:lnTo>
                      <a:pt x="99" y="893"/>
                    </a:lnTo>
                    <a:lnTo>
                      <a:pt x="99" y="879"/>
                    </a:lnTo>
                    <a:lnTo>
                      <a:pt x="114" y="851"/>
                    </a:lnTo>
                    <a:lnTo>
                      <a:pt x="114" y="822"/>
                    </a:lnTo>
                    <a:lnTo>
                      <a:pt x="114" y="808"/>
                    </a:lnTo>
                    <a:lnTo>
                      <a:pt x="128" y="766"/>
                    </a:lnTo>
                    <a:lnTo>
                      <a:pt x="128" y="751"/>
                    </a:lnTo>
                    <a:lnTo>
                      <a:pt x="142" y="709"/>
                    </a:lnTo>
                    <a:lnTo>
                      <a:pt x="142" y="695"/>
                    </a:lnTo>
                    <a:lnTo>
                      <a:pt x="142" y="681"/>
                    </a:lnTo>
                    <a:lnTo>
                      <a:pt x="142" y="666"/>
                    </a:lnTo>
                    <a:lnTo>
                      <a:pt x="156" y="666"/>
                    </a:lnTo>
                    <a:lnTo>
                      <a:pt x="156" y="652"/>
                    </a:lnTo>
                    <a:lnTo>
                      <a:pt x="142" y="652"/>
                    </a:lnTo>
                    <a:lnTo>
                      <a:pt x="128" y="652"/>
                    </a:lnTo>
                    <a:lnTo>
                      <a:pt x="128" y="638"/>
                    </a:lnTo>
                    <a:lnTo>
                      <a:pt x="114" y="638"/>
                    </a:lnTo>
                    <a:lnTo>
                      <a:pt x="99" y="638"/>
                    </a:lnTo>
                    <a:lnTo>
                      <a:pt x="99" y="624"/>
                    </a:lnTo>
                    <a:lnTo>
                      <a:pt x="85" y="624"/>
                    </a:lnTo>
                    <a:lnTo>
                      <a:pt x="99" y="610"/>
                    </a:lnTo>
                    <a:lnTo>
                      <a:pt x="99" y="595"/>
                    </a:lnTo>
                    <a:lnTo>
                      <a:pt x="99" y="581"/>
                    </a:lnTo>
                    <a:lnTo>
                      <a:pt x="99" y="567"/>
                    </a:lnTo>
                    <a:lnTo>
                      <a:pt x="99" y="553"/>
                    </a:lnTo>
                    <a:lnTo>
                      <a:pt x="114" y="539"/>
                    </a:lnTo>
                    <a:lnTo>
                      <a:pt x="114" y="524"/>
                    </a:lnTo>
                    <a:lnTo>
                      <a:pt x="114" y="510"/>
                    </a:lnTo>
                    <a:lnTo>
                      <a:pt x="114" y="496"/>
                    </a:lnTo>
                    <a:lnTo>
                      <a:pt x="128" y="482"/>
                    </a:lnTo>
                    <a:lnTo>
                      <a:pt x="128" y="468"/>
                    </a:lnTo>
                    <a:lnTo>
                      <a:pt x="128" y="454"/>
                    </a:lnTo>
                    <a:lnTo>
                      <a:pt x="128" y="439"/>
                    </a:lnTo>
                    <a:lnTo>
                      <a:pt x="142" y="439"/>
                    </a:lnTo>
                    <a:lnTo>
                      <a:pt x="142" y="425"/>
                    </a:lnTo>
                    <a:lnTo>
                      <a:pt x="142" y="411"/>
                    </a:lnTo>
                    <a:lnTo>
                      <a:pt x="142" y="397"/>
                    </a:lnTo>
                    <a:lnTo>
                      <a:pt x="142" y="383"/>
                    </a:lnTo>
                    <a:lnTo>
                      <a:pt x="156" y="368"/>
                    </a:lnTo>
                    <a:lnTo>
                      <a:pt x="156" y="354"/>
                    </a:lnTo>
                    <a:lnTo>
                      <a:pt x="156" y="340"/>
                    </a:lnTo>
                    <a:lnTo>
                      <a:pt x="156" y="326"/>
                    </a:lnTo>
                    <a:lnTo>
                      <a:pt x="156" y="312"/>
                    </a:lnTo>
                    <a:lnTo>
                      <a:pt x="170" y="312"/>
                    </a:lnTo>
                    <a:lnTo>
                      <a:pt x="170" y="298"/>
                    </a:lnTo>
                    <a:lnTo>
                      <a:pt x="170" y="283"/>
                    </a:lnTo>
                    <a:lnTo>
                      <a:pt x="170" y="269"/>
                    </a:lnTo>
                    <a:lnTo>
                      <a:pt x="170" y="255"/>
                    </a:lnTo>
                    <a:lnTo>
                      <a:pt x="185" y="241"/>
                    </a:lnTo>
                    <a:lnTo>
                      <a:pt x="185" y="227"/>
                    </a:lnTo>
                    <a:lnTo>
                      <a:pt x="185" y="198"/>
                    </a:lnTo>
                    <a:lnTo>
                      <a:pt x="199" y="170"/>
                    </a:lnTo>
                    <a:lnTo>
                      <a:pt x="199" y="156"/>
                    </a:lnTo>
                    <a:lnTo>
                      <a:pt x="199" y="142"/>
                    </a:lnTo>
                    <a:lnTo>
                      <a:pt x="199" y="127"/>
                    </a:lnTo>
                    <a:lnTo>
                      <a:pt x="199" y="113"/>
                    </a:lnTo>
                    <a:lnTo>
                      <a:pt x="213" y="113"/>
                    </a:lnTo>
                    <a:lnTo>
                      <a:pt x="213" y="99"/>
                    </a:lnTo>
                    <a:lnTo>
                      <a:pt x="213" y="85"/>
                    </a:lnTo>
                    <a:lnTo>
                      <a:pt x="213" y="71"/>
                    </a:lnTo>
                    <a:lnTo>
                      <a:pt x="227" y="71"/>
                    </a:lnTo>
                    <a:lnTo>
                      <a:pt x="270" y="71"/>
                    </a:lnTo>
                    <a:lnTo>
                      <a:pt x="298" y="71"/>
                    </a:lnTo>
                    <a:lnTo>
                      <a:pt x="312" y="71"/>
                    </a:lnTo>
                    <a:lnTo>
                      <a:pt x="312" y="56"/>
                    </a:lnTo>
                    <a:lnTo>
                      <a:pt x="326" y="71"/>
                    </a:lnTo>
                    <a:lnTo>
                      <a:pt x="341" y="71"/>
                    </a:lnTo>
                    <a:lnTo>
                      <a:pt x="341" y="56"/>
                    </a:lnTo>
                    <a:lnTo>
                      <a:pt x="383" y="28"/>
                    </a:lnTo>
                    <a:lnTo>
                      <a:pt x="411" y="0"/>
                    </a:lnTo>
                    <a:lnTo>
                      <a:pt x="411" y="14"/>
                    </a:lnTo>
                    <a:close/>
                  </a:path>
                </a:pathLst>
              </a:custGeom>
              <a:pattFill prst="pct50">
                <a:fgClr>
                  <a:srgbClr val="000000"/>
                </a:fgClr>
                <a:bgClr>
                  <a:srgbClr val="FFFFFF"/>
                </a:bgClr>
              </a:pattFill>
              <a:ln w="0" cap="flat">
                <a:solidFill>
                  <a:srgbClr val="000000"/>
                </a:solidFill>
                <a:prstDash val="solid"/>
                <a:round/>
                <a:headEnd/>
                <a:tailEnd/>
              </a:ln>
            </p:spPr>
            <p:txBody>
              <a:bodyPr/>
              <a:lstStyle/>
              <a:p>
                <a:endParaRPr lang="ja-JP" altLang="en-US"/>
              </a:p>
            </p:txBody>
          </p:sp>
          <p:sp>
            <p:nvSpPr>
              <p:cNvPr id="46217" name="Freeform 173" descr="50%"/>
              <p:cNvSpPr>
                <a:spLocks noChangeAspect="1"/>
              </p:cNvSpPr>
              <p:nvPr/>
            </p:nvSpPr>
            <p:spPr bwMode="auto">
              <a:xfrm>
                <a:off x="2670" y="10156"/>
                <a:ext cx="6043" cy="3794"/>
              </a:xfrm>
              <a:custGeom>
                <a:avLst/>
                <a:gdLst>
                  <a:gd name="T0" fmla="*/ 2147483647 w 3787"/>
                  <a:gd name="T1" fmla="*/ 2147483647 h 2383"/>
                  <a:gd name="T2" fmla="*/ 2147483647 w 3787"/>
                  <a:gd name="T3" fmla="*/ 2147483647 h 2383"/>
                  <a:gd name="T4" fmla="*/ 2147483647 w 3787"/>
                  <a:gd name="T5" fmla="*/ 2147483647 h 2383"/>
                  <a:gd name="T6" fmla="*/ 2147483647 w 3787"/>
                  <a:gd name="T7" fmla="*/ 2147483647 h 2383"/>
                  <a:gd name="T8" fmla="*/ 2147483647 w 3787"/>
                  <a:gd name="T9" fmla="*/ 2147483647 h 2383"/>
                  <a:gd name="T10" fmla="*/ 2147483647 w 3787"/>
                  <a:gd name="T11" fmla="*/ 2147483647 h 2383"/>
                  <a:gd name="T12" fmla="*/ 2147483647 w 3787"/>
                  <a:gd name="T13" fmla="*/ 2147483647 h 2383"/>
                  <a:gd name="T14" fmla="*/ 2147483647 w 3787"/>
                  <a:gd name="T15" fmla="*/ 2147483647 h 2383"/>
                  <a:gd name="T16" fmla="*/ 2147483647 w 3787"/>
                  <a:gd name="T17" fmla="*/ 2147483647 h 2383"/>
                  <a:gd name="T18" fmla="*/ 2147483647 w 3787"/>
                  <a:gd name="T19" fmla="*/ 2147483647 h 2383"/>
                  <a:gd name="T20" fmla="*/ 2147483647 w 3787"/>
                  <a:gd name="T21" fmla="*/ 2147483647 h 2383"/>
                  <a:gd name="T22" fmla="*/ 2147483647 w 3787"/>
                  <a:gd name="T23" fmla="*/ 2147483647 h 2383"/>
                  <a:gd name="T24" fmla="*/ 2147483647 w 3787"/>
                  <a:gd name="T25" fmla="*/ 2147483647 h 2383"/>
                  <a:gd name="T26" fmla="*/ 2147483647 w 3787"/>
                  <a:gd name="T27" fmla="*/ 2147483647 h 2383"/>
                  <a:gd name="T28" fmla="*/ 2147483647 w 3787"/>
                  <a:gd name="T29" fmla="*/ 2147483647 h 2383"/>
                  <a:gd name="T30" fmla="*/ 2147483647 w 3787"/>
                  <a:gd name="T31" fmla="*/ 2147483647 h 2383"/>
                  <a:gd name="T32" fmla="*/ 2147483647 w 3787"/>
                  <a:gd name="T33" fmla="*/ 2147483647 h 2383"/>
                  <a:gd name="T34" fmla="*/ 2147483647 w 3787"/>
                  <a:gd name="T35" fmla="*/ 2147483647 h 2383"/>
                  <a:gd name="T36" fmla="*/ 2147483647 w 3787"/>
                  <a:gd name="T37" fmla="*/ 2147483647 h 2383"/>
                  <a:gd name="T38" fmla="*/ 2147483647 w 3787"/>
                  <a:gd name="T39" fmla="*/ 2147483647 h 2383"/>
                  <a:gd name="T40" fmla="*/ 2147483647 w 3787"/>
                  <a:gd name="T41" fmla="*/ 2147483647 h 2383"/>
                  <a:gd name="T42" fmla="*/ 2147483647 w 3787"/>
                  <a:gd name="T43" fmla="*/ 2147483647 h 2383"/>
                  <a:gd name="T44" fmla="*/ 2147483647 w 3787"/>
                  <a:gd name="T45" fmla="*/ 2147483647 h 2383"/>
                  <a:gd name="T46" fmla="*/ 2147483647 w 3787"/>
                  <a:gd name="T47" fmla="*/ 2147483647 h 2383"/>
                  <a:gd name="T48" fmla="*/ 2147483647 w 3787"/>
                  <a:gd name="T49" fmla="*/ 2147483647 h 2383"/>
                  <a:gd name="T50" fmla="*/ 2147483647 w 3787"/>
                  <a:gd name="T51" fmla="*/ 2147483647 h 2383"/>
                  <a:gd name="T52" fmla="*/ 2147483647 w 3787"/>
                  <a:gd name="T53" fmla="*/ 2147483647 h 2383"/>
                  <a:gd name="T54" fmla="*/ 2147483647 w 3787"/>
                  <a:gd name="T55" fmla="*/ 2147483647 h 2383"/>
                  <a:gd name="T56" fmla="*/ 2147483647 w 3787"/>
                  <a:gd name="T57" fmla="*/ 2147483647 h 2383"/>
                  <a:gd name="T58" fmla="*/ 2147483647 w 3787"/>
                  <a:gd name="T59" fmla="*/ 2147483647 h 2383"/>
                  <a:gd name="T60" fmla="*/ 2147483647 w 3787"/>
                  <a:gd name="T61" fmla="*/ 2147483647 h 2383"/>
                  <a:gd name="T62" fmla="*/ 2147483647 w 3787"/>
                  <a:gd name="T63" fmla="*/ 2147483647 h 2383"/>
                  <a:gd name="T64" fmla="*/ 2147483647 w 3787"/>
                  <a:gd name="T65" fmla="*/ 2147483647 h 2383"/>
                  <a:gd name="T66" fmla="*/ 2147483647 w 3787"/>
                  <a:gd name="T67" fmla="*/ 2147483647 h 2383"/>
                  <a:gd name="T68" fmla="*/ 2147483647 w 3787"/>
                  <a:gd name="T69" fmla="*/ 2147483647 h 2383"/>
                  <a:gd name="T70" fmla="*/ 2147483647 w 3787"/>
                  <a:gd name="T71" fmla="*/ 2147483647 h 2383"/>
                  <a:gd name="T72" fmla="*/ 2147483647 w 3787"/>
                  <a:gd name="T73" fmla="*/ 2147483647 h 2383"/>
                  <a:gd name="T74" fmla="*/ 2147483647 w 3787"/>
                  <a:gd name="T75" fmla="*/ 2147483647 h 2383"/>
                  <a:gd name="T76" fmla="*/ 2147483647 w 3787"/>
                  <a:gd name="T77" fmla="*/ 2147483647 h 2383"/>
                  <a:gd name="T78" fmla="*/ 2147483647 w 3787"/>
                  <a:gd name="T79" fmla="*/ 2147483647 h 2383"/>
                  <a:gd name="T80" fmla="*/ 2147483647 w 3787"/>
                  <a:gd name="T81" fmla="*/ 2147483647 h 2383"/>
                  <a:gd name="T82" fmla="*/ 2147483647 w 3787"/>
                  <a:gd name="T83" fmla="*/ 2147483647 h 2383"/>
                  <a:gd name="T84" fmla="*/ 2147483647 w 3787"/>
                  <a:gd name="T85" fmla="*/ 2147483647 h 2383"/>
                  <a:gd name="T86" fmla="*/ 2147483647 w 3787"/>
                  <a:gd name="T87" fmla="*/ 2147483647 h 2383"/>
                  <a:gd name="T88" fmla="*/ 2147483647 w 3787"/>
                  <a:gd name="T89" fmla="*/ 2147483647 h 2383"/>
                  <a:gd name="T90" fmla="*/ 2147483647 w 3787"/>
                  <a:gd name="T91" fmla="*/ 2147483647 h 2383"/>
                  <a:gd name="T92" fmla="*/ 2147483647 w 3787"/>
                  <a:gd name="T93" fmla="*/ 2147483647 h 2383"/>
                  <a:gd name="T94" fmla="*/ 2147483647 w 3787"/>
                  <a:gd name="T95" fmla="*/ 2147483647 h 2383"/>
                  <a:gd name="T96" fmla="*/ 2147483647 w 3787"/>
                  <a:gd name="T97" fmla="*/ 2147483647 h 2383"/>
                  <a:gd name="T98" fmla="*/ 2147483647 w 3787"/>
                  <a:gd name="T99" fmla="*/ 2147483647 h 2383"/>
                  <a:gd name="T100" fmla="*/ 2147483647 w 3787"/>
                  <a:gd name="T101" fmla="*/ 2147483647 h 2383"/>
                  <a:gd name="T102" fmla="*/ 2147483647 w 3787"/>
                  <a:gd name="T103" fmla="*/ 2147483647 h 2383"/>
                  <a:gd name="T104" fmla="*/ 2147483647 w 3787"/>
                  <a:gd name="T105" fmla="*/ 2147483647 h 2383"/>
                  <a:gd name="T106" fmla="*/ 2147483647 w 3787"/>
                  <a:gd name="T107" fmla="*/ 2147483647 h 2383"/>
                  <a:gd name="T108" fmla="*/ 2147483647 w 3787"/>
                  <a:gd name="T109" fmla="*/ 2147483647 h 2383"/>
                  <a:gd name="T110" fmla="*/ 2147483647 w 3787"/>
                  <a:gd name="T111" fmla="*/ 2147483647 h 238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787"/>
                  <a:gd name="T169" fmla="*/ 0 h 2383"/>
                  <a:gd name="T170" fmla="*/ 3787 w 3787"/>
                  <a:gd name="T171" fmla="*/ 2383 h 2383"/>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787" h="2383">
                    <a:moveTo>
                      <a:pt x="2000" y="639"/>
                    </a:moveTo>
                    <a:lnTo>
                      <a:pt x="2043" y="809"/>
                    </a:lnTo>
                    <a:lnTo>
                      <a:pt x="2071" y="936"/>
                    </a:lnTo>
                    <a:lnTo>
                      <a:pt x="2071" y="979"/>
                    </a:lnTo>
                    <a:lnTo>
                      <a:pt x="2085" y="979"/>
                    </a:lnTo>
                    <a:lnTo>
                      <a:pt x="2142" y="1007"/>
                    </a:lnTo>
                    <a:lnTo>
                      <a:pt x="2156" y="1007"/>
                    </a:lnTo>
                    <a:lnTo>
                      <a:pt x="2170" y="1022"/>
                    </a:lnTo>
                    <a:lnTo>
                      <a:pt x="2255" y="1064"/>
                    </a:lnTo>
                    <a:lnTo>
                      <a:pt x="2269" y="1064"/>
                    </a:lnTo>
                    <a:lnTo>
                      <a:pt x="2284" y="1078"/>
                    </a:lnTo>
                    <a:lnTo>
                      <a:pt x="2298" y="1078"/>
                    </a:lnTo>
                    <a:lnTo>
                      <a:pt x="2312" y="1078"/>
                    </a:lnTo>
                    <a:lnTo>
                      <a:pt x="2326" y="1092"/>
                    </a:lnTo>
                    <a:lnTo>
                      <a:pt x="2340" y="1092"/>
                    </a:lnTo>
                    <a:lnTo>
                      <a:pt x="2355" y="1092"/>
                    </a:lnTo>
                    <a:lnTo>
                      <a:pt x="2369" y="1107"/>
                    </a:lnTo>
                    <a:lnTo>
                      <a:pt x="2383" y="1107"/>
                    </a:lnTo>
                    <a:lnTo>
                      <a:pt x="2397" y="1107"/>
                    </a:lnTo>
                    <a:lnTo>
                      <a:pt x="2411" y="1107"/>
                    </a:lnTo>
                    <a:lnTo>
                      <a:pt x="2425" y="1107"/>
                    </a:lnTo>
                    <a:lnTo>
                      <a:pt x="2440" y="1107"/>
                    </a:lnTo>
                    <a:lnTo>
                      <a:pt x="2468" y="1107"/>
                    </a:lnTo>
                    <a:lnTo>
                      <a:pt x="2482" y="1107"/>
                    </a:lnTo>
                    <a:lnTo>
                      <a:pt x="2496" y="1107"/>
                    </a:lnTo>
                    <a:lnTo>
                      <a:pt x="2511" y="1107"/>
                    </a:lnTo>
                    <a:lnTo>
                      <a:pt x="2525" y="1092"/>
                    </a:lnTo>
                    <a:lnTo>
                      <a:pt x="2553" y="1092"/>
                    </a:lnTo>
                    <a:lnTo>
                      <a:pt x="2567" y="1092"/>
                    </a:lnTo>
                    <a:lnTo>
                      <a:pt x="2667" y="1064"/>
                    </a:lnTo>
                    <a:lnTo>
                      <a:pt x="2695" y="1064"/>
                    </a:lnTo>
                    <a:lnTo>
                      <a:pt x="2709" y="1064"/>
                    </a:lnTo>
                    <a:lnTo>
                      <a:pt x="2752" y="1050"/>
                    </a:lnTo>
                    <a:lnTo>
                      <a:pt x="2794" y="1036"/>
                    </a:lnTo>
                    <a:lnTo>
                      <a:pt x="2823" y="1036"/>
                    </a:lnTo>
                    <a:lnTo>
                      <a:pt x="2851" y="1022"/>
                    </a:lnTo>
                    <a:lnTo>
                      <a:pt x="2865" y="1022"/>
                    </a:lnTo>
                    <a:lnTo>
                      <a:pt x="2879" y="1022"/>
                    </a:lnTo>
                    <a:lnTo>
                      <a:pt x="2908" y="1007"/>
                    </a:lnTo>
                    <a:lnTo>
                      <a:pt x="2922" y="1007"/>
                    </a:lnTo>
                    <a:lnTo>
                      <a:pt x="2936" y="1007"/>
                    </a:lnTo>
                    <a:lnTo>
                      <a:pt x="2950" y="993"/>
                    </a:lnTo>
                    <a:lnTo>
                      <a:pt x="2964" y="993"/>
                    </a:lnTo>
                    <a:lnTo>
                      <a:pt x="2979" y="993"/>
                    </a:lnTo>
                    <a:lnTo>
                      <a:pt x="2993" y="979"/>
                    </a:lnTo>
                    <a:lnTo>
                      <a:pt x="3007" y="965"/>
                    </a:lnTo>
                    <a:lnTo>
                      <a:pt x="3021" y="951"/>
                    </a:lnTo>
                    <a:lnTo>
                      <a:pt x="3049" y="951"/>
                    </a:lnTo>
                    <a:lnTo>
                      <a:pt x="3049" y="936"/>
                    </a:lnTo>
                    <a:lnTo>
                      <a:pt x="3064" y="936"/>
                    </a:lnTo>
                    <a:lnTo>
                      <a:pt x="3078" y="922"/>
                    </a:lnTo>
                    <a:lnTo>
                      <a:pt x="3092" y="908"/>
                    </a:lnTo>
                    <a:lnTo>
                      <a:pt x="3120" y="936"/>
                    </a:lnTo>
                    <a:lnTo>
                      <a:pt x="3120" y="951"/>
                    </a:lnTo>
                    <a:lnTo>
                      <a:pt x="3149" y="965"/>
                    </a:lnTo>
                    <a:lnTo>
                      <a:pt x="3177" y="979"/>
                    </a:lnTo>
                    <a:lnTo>
                      <a:pt x="3191" y="993"/>
                    </a:lnTo>
                    <a:lnTo>
                      <a:pt x="3191" y="1007"/>
                    </a:lnTo>
                    <a:lnTo>
                      <a:pt x="3291" y="1064"/>
                    </a:lnTo>
                    <a:lnTo>
                      <a:pt x="3333" y="1078"/>
                    </a:lnTo>
                    <a:lnTo>
                      <a:pt x="3333" y="1092"/>
                    </a:lnTo>
                    <a:lnTo>
                      <a:pt x="3376" y="1107"/>
                    </a:lnTo>
                    <a:lnTo>
                      <a:pt x="3376" y="1121"/>
                    </a:lnTo>
                    <a:lnTo>
                      <a:pt x="3390" y="1135"/>
                    </a:lnTo>
                    <a:lnTo>
                      <a:pt x="3390" y="1163"/>
                    </a:lnTo>
                    <a:lnTo>
                      <a:pt x="3404" y="1192"/>
                    </a:lnTo>
                    <a:lnTo>
                      <a:pt x="3404" y="1206"/>
                    </a:lnTo>
                    <a:lnTo>
                      <a:pt x="3404" y="1234"/>
                    </a:lnTo>
                    <a:lnTo>
                      <a:pt x="3461" y="1220"/>
                    </a:lnTo>
                    <a:lnTo>
                      <a:pt x="3517" y="1206"/>
                    </a:lnTo>
                    <a:lnTo>
                      <a:pt x="3560" y="1206"/>
                    </a:lnTo>
                    <a:lnTo>
                      <a:pt x="3574" y="1206"/>
                    </a:lnTo>
                    <a:lnTo>
                      <a:pt x="3603" y="1192"/>
                    </a:lnTo>
                    <a:lnTo>
                      <a:pt x="3617" y="1192"/>
                    </a:lnTo>
                    <a:lnTo>
                      <a:pt x="3673" y="1178"/>
                    </a:lnTo>
                    <a:lnTo>
                      <a:pt x="3688" y="1178"/>
                    </a:lnTo>
                    <a:lnTo>
                      <a:pt x="3702" y="1178"/>
                    </a:lnTo>
                    <a:lnTo>
                      <a:pt x="3716" y="1178"/>
                    </a:lnTo>
                    <a:lnTo>
                      <a:pt x="3730" y="1178"/>
                    </a:lnTo>
                    <a:lnTo>
                      <a:pt x="3759" y="1178"/>
                    </a:lnTo>
                    <a:lnTo>
                      <a:pt x="3787" y="1178"/>
                    </a:lnTo>
                    <a:lnTo>
                      <a:pt x="3787" y="1192"/>
                    </a:lnTo>
                    <a:lnTo>
                      <a:pt x="3787" y="1206"/>
                    </a:lnTo>
                    <a:lnTo>
                      <a:pt x="3787" y="1220"/>
                    </a:lnTo>
                    <a:lnTo>
                      <a:pt x="3773" y="1220"/>
                    </a:lnTo>
                    <a:lnTo>
                      <a:pt x="3773" y="1234"/>
                    </a:lnTo>
                    <a:lnTo>
                      <a:pt x="3773" y="1249"/>
                    </a:lnTo>
                    <a:lnTo>
                      <a:pt x="3773" y="1263"/>
                    </a:lnTo>
                    <a:lnTo>
                      <a:pt x="3773" y="1277"/>
                    </a:lnTo>
                    <a:lnTo>
                      <a:pt x="3759" y="1305"/>
                    </a:lnTo>
                    <a:lnTo>
                      <a:pt x="3759" y="1334"/>
                    </a:lnTo>
                    <a:lnTo>
                      <a:pt x="3759" y="1348"/>
                    </a:lnTo>
                    <a:lnTo>
                      <a:pt x="3744" y="1362"/>
                    </a:lnTo>
                    <a:lnTo>
                      <a:pt x="3744" y="1376"/>
                    </a:lnTo>
                    <a:lnTo>
                      <a:pt x="3744" y="1390"/>
                    </a:lnTo>
                    <a:lnTo>
                      <a:pt x="3744" y="1405"/>
                    </a:lnTo>
                    <a:lnTo>
                      <a:pt x="3744" y="1419"/>
                    </a:lnTo>
                    <a:lnTo>
                      <a:pt x="3730" y="1419"/>
                    </a:lnTo>
                    <a:lnTo>
                      <a:pt x="3730" y="1433"/>
                    </a:lnTo>
                    <a:lnTo>
                      <a:pt x="3730" y="1447"/>
                    </a:lnTo>
                    <a:lnTo>
                      <a:pt x="3730" y="1461"/>
                    </a:lnTo>
                    <a:lnTo>
                      <a:pt x="3730" y="1475"/>
                    </a:lnTo>
                    <a:lnTo>
                      <a:pt x="3716" y="1490"/>
                    </a:lnTo>
                    <a:lnTo>
                      <a:pt x="3716" y="1504"/>
                    </a:lnTo>
                    <a:lnTo>
                      <a:pt x="3716" y="1518"/>
                    </a:lnTo>
                    <a:lnTo>
                      <a:pt x="3716" y="1532"/>
                    </a:lnTo>
                    <a:lnTo>
                      <a:pt x="3716" y="1546"/>
                    </a:lnTo>
                    <a:lnTo>
                      <a:pt x="3702" y="1546"/>
                    </a:lnTo>
                    <a:lnTo>
                      <a:pt x="3702" y="1561"/>
                    </a:lnTo>
                    <a:lnTo>
                      <a:pt x="3702" y="1575"/>
                    </a:lnTo>
                    <a:lnTo>
                      <a:pt x="3702" y="1589"/>
                    </a:lnTo>
                    <a:lnTo>
                      <a:pt x="3688" y="1603"/>
                    </a:lnTo>
                    <a:lnTo>
                      <a:pt x="3688" y="1617"/>
                    </a:lnTo>
                    <a:lnTo>
                      <a:pt x="3688" y="1631"/>
                    </a:lnTo>
                    <a:lnTo>
                      <a:pt x="3688" y="1646"/>
                    </a:lnTo>
                    <a:lnTo>
                      <a:pt x="3673" y="1660"/>
                    </a:lnTo>
                    <a:lnTo>
                      <a:pt x="3673" y="1674"/>
                    </a:lnTo>
                    <a:lnTo>
                      <a:pt x="3673" y="1688"/>
                    </a:lnTo>
                    <a:lnTo>
                      <a:pt x="3673" y="1702"/>
                    </a:lnTo>
                    <a:lnTo>
                      <a:pt x="3673" y="1717"/>
                    </a:lnTo>
                    <a:lnTo>
                      <a:pt x="3659" y="1731"/>
                    </a:lnTo>
                    <a:lnTo>
                      <a:pt x="3673" y="1731"/>
                    </a:lnTo>
                    <a:lnTo>
                      <a:pt x="3673" y="1745"/>
                    </a:lnTo>
                    <a:lnTo>
                      <a:pt x="3688" y="1745"/>
                    </a:lnTo>
                    <a:lnTo>
                      <a:pt x="3702" y="1745"/>
                    </a:lnTo>
                    <a:lnTo>
                      <a:pt x="3702" y="1759"/>
                    </a:lnTo>
                    <a:lnTo>
                      <a:pt x="3716" y="1759"/>
                    </a:lnTo>
                    <a:lnTo>
                      <a:pt x="3730" y="1759"/>
                    </a:lnTo>
                    <a:lnTo>
                      <a:pt x="3730" y="1773"/>
                    </a:lnTo>
                    <a:lnTo>
                      <a:pt x="3716" y="1773"/>
                    </a:lnTo>
                    <a:lnTo>
                      <a:pt x="3716" y="1788"/>
                    </a:lnTo>
                    <a:lnTo>
                      <a:pt x="3716" y="1802"/>
                    </a:lnTo>
                    <a:lnTo>
                      <a:pt x="3716" y="1816"/>
                    </a:lnTo>
                    <a:lnTo>
                      <a:pt x="3702" y="1858"/>
                    </a:lnTo>
                    <a:lnTo>
                      <a:pt x="3702" y="1873"/>
                    </a:lnTo>
                    <a:lnTo>
                      <a:pt x="3688" y="1915"/>
                    </a:lnTo>
                    <a:lnTo>
                      <a:pt x="3688" y="1929"/>
                    </a:lnTo>
                    <a:lnTo>
                      <a:pt x="3688" y="1958"/>
                    </a:lnTo>
                    <a:lnTo>
                      <a:pt x="3673" y="1986"/>
                    </a:lnTo>
                    <a:lnTo>
                      <a:pt x="3673" y="2000"/>
                    </a:lnTo>
                    <a:lnTo>
                      <a:pt x="3659" y="2043"/>
                    </a:lnTo>
                    <a:lnTo>
                      <a:pt x="3659" y="2057"/>
                    </a:lnTo>
                    <a:lnTo>
                      <a:pt x="3645" y="2142"/>
                    </a:lnTo>
                    <a:lnTo>
                      <a:pt x="3631" y="2171"/>
                    </a:lnTo>
                    <a:lnTo>
                      <a:pt x="3631" y="2185"/>
                    </a:lnTo>
                    <a:lnTo>
                      <a:pt x="3631" y="2199"/>
                    </a:lnTo>
                    <a:lnTo>
                      <a:pt x="3631" y="2213"/>
                    </a:lnTo>
                    <a:lnTo>
                      <a:pt x="3617" y="2270"/>
                    </a:lnTo>
                    <a:lnTo>
                      <a:pt x="3603" y="2298"/>
                    </a:lnTo>
                    <a:lnTo>
                      <a:pt x="3603" y="2312"/>
                    </a:lnTo>
                    <a:lnTo>
                      <a:pt x="3588" y="2341"/>
                    </a:lnTo>
                    <a:lnTo>
                      <a:pt x="3588" y="2355"/>
                    </a:lnTo>
                    <a:lnTo>
                      <a:pt x="3574" y="2383"/>
                    </a:lnTo>
                    <a:lnTo>
                      <a:pt x="3560" y="2369"/>
                    </a:lnTo>
                    <a:lnTo>
                      <a:pt x="3546" y="2369"/>
                    </a:lnTo>
                    <a:lnTo>
                      <a:pt x="3532" y="2369"/>
                    </a:lnTo>
                    <a:lnTo>
                      <a:pt x="3517" y="2369"/>
                    </a:lnTo>
                    <a:lnTo>
                      <a:pt x="3503" y="2369"/>
                    </a:lnTo>
                    <a:lnTo>
                      <a:pt x="3475" y="2355"/>
                    </a:lnTo>
                    <a:lnTo>
                      <a:pt x="3461" y="2355"/>
                    </a:lnTo>
                    <a:lnTo>
                      <a:pt x="3447" y="2355"/>
                    </a:lnTo>
                    <a:lnTo>
                      <a:pt x="3432" y="2355"/>
                    </a:lnTo>
                    <a:lnTo>
                      <a:pt x="3432" y="2341"/>
                    </a:lnTo>
                    <a:lnTo>
                      <a:pt x="3418" y="2341"/>
                    </a:lnTo>
                    <a:lnTo>
                      <a:pt x="3404" y="2341"/>
                    </a:lnTo>
                    <a:lnTo>
                      <a:pt x="3376" y="2327"/>
                    </a:lnTo>
                    <a:lnTo>
                      <a:pt x="3361" y="2312"/>
                    </a:lnTo>
                    <a:lnTo>
                      <a:pt x="3333" y="2312"/>
                    </a:lnTo>
                    <a:lnTo>
                      <a:pt x="3333" y="2298"/>
                    </a:lnTo>
                    <a:lnTo>
                      <a:pt x="3319" y="2298"/>
                    </a:lnTo>
                    <a:lnTo>
                      <a:pt x="3305" y="2298"/>
                    </a:lnTo>
                    <a:lnTo>
                      <a:pt x="3291" y="2284"/>
                    </a:lnTo>
                    <a:lnTo>
                      <a:pt x="3262" y="2270"/>
                    </a:lnTo>
                    <a:lnTo>
                      <a:pt x="3248" y="2270"/>
                    </a:lnTo>
                    <a:lnTo>
                      <a:pt x="3234" y="2256"/>
                    </a:lnTo>
                    <a:lnTo>
                      <a:pt x="3220" y="2256"/>
                    </a:lnTo>
                    <a:lnTo>
                      <a:pt x="3205" y="2241"/>
                    </a:lnTo>
                    <a:lnTo>
                      <a:pt x="3191" y="2241"/>
                    </a:lnTo>
                    <a:lnTo>
                      <a:pt x="3177" y="2227"/>
                    </a:lnTo>
                    <a:lnTo>
                      <a:pt x="3163" y="2227"/>
                    </a:lnTo>
                    <a:lnTo>
                      <a:pt x="3149" y="2213"/>
                    </a:lnTo>
                    <a:lnTo>
                      <a:pt x="3120" y="2213"/>
                    </a:lnTo>
                    <a:lnTo>
                      <a:pt x="3120" y="2199"/>
                    </a:lnTo>
                    <a:lnTo>
                      <a:pt x="3106" y="2199"/>
                    </a:lnTo>
                    <a:lnTo>
                      <a:pt x="3092" y="2185"/>
                    </a:lnTo>
                    <a:lnTo>
                      <a:pt x="3078" y="2185"/>
                    </a:lnTo>
                    <a:lnTo>
                      <a:pt x="3064" y="2171"/>
                    </a:lnTo>
                    <a:lnTo>
                      <a:pt x="3049" y="2171"/>
                    </a:lnTo>
                    <a:lnTo>
                      <a:pt x="3035" y="2156"/>
                    </a:lnTo>
                    <a:lnTo>
                      <a:pt x="3021" y="2156"/>
                    </a:lnTo>
                    <a:lnTo>
                      <a:pt x="3007" y="2156"/>
                    </a:lnTo>
                    <a:lnTo>
                      <a:pt x="2993" y="2142"/>
                    </a:lnTo>
                    <a:lnTo>
                      <a:pt x="2964" y="2128"/>
                    </a:lnTo>
                    <a:lnTo>
                      <a:pt x="2950" y="2128"/>
                    </a:lnTo>
                    <a:lnTo>
                      <a:pt x="2936" y="2114"/>
                    </a:lnTo>
                    <a:lnTo>
                      <a:pt x="2908" y="2100"/>
                    </a:lnTo>
                    <a:lnTo>
                      <a:pt x="2893" y="2100"/>
                    </a:lnTo>
                    <a:lnTo>
                      <a:pt x="2879" y="2100"/>
                    </a:lnTo>
                    <a:lnTo>
                      <a:pt x="2865" y="2100"/>
                    </a:lnTo>
                    <a:lnTo>
                      <a:pt x="2865" y="2085"/>
                    </a:lnTo>
                    <a:lnTo>
                      <a:pt x="2851" y="2085"/>
                    </a:lnTo>
                    <a:lnTo>
                      <a:pt x="2837" y="2085"/>
                    </a:lnTo>
                    <a:lnTo>
                      <a:pt x="2823" y="2071"/>
                    </a:lnTo>
                    <a:lnTo>
                      <a:pt x="2808" y="2071"/>
                    </a:lnTo>
                    <a:lnTo>
                      <a:pt x="2780" y="2071"/>
                    </a:lnTo>
                    <a:lnTo>
                      <a:pt x="2709" y="2043"/>
                    </a:lnTo>
                    <a:lnTo>
                      <a:pt x="2695" y="2029"/>
                    </a:lnTo>
                    <a:lnTo>
                      <a:pt x="2681" y="2029"/>
                    </a:lnTo>
                    <a:lnTo>
                      <a:pt x="2667" y="2029"/>
                    </a:lnTo>
                    <a:lnTo>
                      <a:pt x="2652" y="2014"/>
                    </a:lnTo>
                    <a:lnTo>
                      <a:pt x="2624" y="2000"/>
                    </a:lnTo>
                    <a:lnTo>
                      <a:pt x="2610" y="2000"/>
                    </a:lnTo>
                    <a:lnTo>
                      <a:pt x="2581" y="2000"/>
                    </a:lnTo>
                    <a:lnTo>
                      <a:pt x="2581" y="1986"/>
                    </a:lnTo>
                    <a:lnTo>
                      <a:pt x="2567" y="1986"/>
                    </a:lnTo>
                    <a:lnTo>
                      <a:pt x="2553" y="1986"/>
                    </a:lnTo>
                    <a:lnTo>
                      <a:pt x="2539" y="1972"/>
                    </a:lnTo>
                    <a:lnTo>
                      <a:pt x="2525" y="1972"/>
                    </a:lnTo>
                    <a:lnTo>
                      <a:pt x="2511" y="1958"/>
                    </a:lnTo>
                    <a:lnTo>
                      <a:pt x="2496" y="1958"/>
                    </a:lnTo>
                    <a:lnTo>
                      <a:pt x="2482" y="1958"/>
                    </a:lnTo>
                    <a:lnTo>
                      <a:pt x="2425" y="1929"/>
                    </a:lnTo>
                    <a:lnTo>
                      <a:pt x="2298" y="1887"/>
                    </a:lnTo>
                    <a:lnTo>
                      <a:pt x="2085" y="1816"/>
                    </a:lnTo>
                    <a:lnTo>
                      <a:pt x="2071" y="1816"/>
                    </a:lnTo>
                    <a:lnTo>
                      <a:pt x="2057" y="1816"/>
                    </a:lnTo>
                    <a:lnTo>
                      <a:pt x="2043" y="1816"/>
                    </a:lnTo>
                    <a:lnTo>
                      <a:pt x="2014" y="1816"/>
                    </a:lnTo>
                    <a:lnTo>
                      <a:pt x="1986" y="1816"/>
                    </a:lnTo>
                    <a:lnTo>
                      <a:pt x="1957" y="1816"/>
                    </a:lnTo>
                    <a:lnTo>
                      <a:pt x="1943" y="1816"/>
                    </a:lnTo>
                    <a:lnTo>
                      <a:pt x="1915" y="1816"/>
                    </a:lnTo>
                    <a:lnTo>
                      <a:pt x="1887" y="1816"/>
                    </a:lnTo>
                    <a:lnTo>
                      <a:pt x="1844" y="1816"/>
                    </a:lnTo>
                    <a:lnTo>
                      <a:pt x="1801" y="1816"/>
                    </a:lnTo>
                    <a:lnTo>
                      <a:pt x="1773" y="1816"/>
                    </a:lnTo>
                    <a:lnTo>
                      <a:pt x="1759" y="1816"/>
                    </a:lnTo>
                    <a:lnTo>
                      <a:pt x="1716" y="1816"/>
                    </a:lnTo>
                    <a:lnTo>
                      <a:pt x="1688" y="1816"/>
                    </a:lnTo>
                    <a:lnTo>
                      <a:pt x="1645" y="1816"/>
                    </a:lnTo>
                    <a:lnTo>
                      <a:pt x="1589" y="1816"/>
                    </a:lnTo>
                    <a:lnTo>
                      <a:pt x="1532" y="1816"/>
                    </a:lnTo>
                    <a:lnTo>
                      <a:pt x="1489" y="1816"/>
                    </a:lnTo>
                    <a:lnTo>
                      <a:pt x="1177" y="1816"/>
                    </a:lnTo>
                    <a:lnTo>
                      <a:pt x="809" y="1816"/>
                    </a:lnTo>
                    <a:lnTo>
                      <a:pt x="695" y="1816"/>
                    </a:lnTo>
                    <a:lnTo>
                      <a:pt x="695" y="1788"/>
                    </a:lnTo>
                    <a:lnTo>
                      <a:pt x="454" y="1788"/>
                    </a:lnTo>
                    <a:lnTo>
                      <a:pt x="426" y="1788"/>
                    </a:lnTo>
                    <a:lnTo>
                      <a:pt x="426" y="1702"/>
                    </a:lnTo>
                    <a:lnTo>
                      <a:pt x="482" y="1646"/>
                    </a:lnTo>
                    <a:lnTo>
                      <a:pt x="454" y="1532"/>
                    </a:lnTo>
                    <a:lnTo>
                      <a:pt x="440" y="1532"/>
                    </a:lnTo>
                    <a:lnTo>
                      <a:pt x="397" y="1362"/>
                    </a:lnTo>
                    <a:lnTo>
                      <a:pt x="369" y="1277"/>
                    </a:lnTo>
                    <a:lnTo>
                      <a:pt x="270" y="1192"/>
                    </a:lnTo>
                    <a:lnTo>
                      <a:pt x="0" y="922"/>
                    </a:lnTo>
                    <a:lnTo>
                      <a:pt x="14" y="908"/>
                    </a:lnTo>
                    <a:lnTo>
                      <a:pt x="298" y="1163"/>
                    </a:lnTo>
                    <a:lnTo>
                      <a:pt x="653" y="880"/>
                    </a:lnTo>
                    <a:lnTo>
                      <a:pt x="653" y="866"/>
                    </a:lnTo>
                    <a:lnTo>
                      <a:pt x="695" y="837"/>
                    </a:lnTo>
                    <a:lnTo>
                      <a:pt x="780" y="766"/>
                    </a:lnTo>
                    <a:lnTo>
                      <a:pt x="724" y="681"/>
                    </a:lnTo>
                    <a:lnTo>
                      <a:pt x="695" y="710"/>
                    </a:lnTo>
                    <a:lnTo>
                      <a:pt x="582" y="823"/>
                    </a:lnTo>
                    <a:lnTo>
                      <a:pt x="355" y="823"/>
                    </a:lnTo>
                    <a:lnTo>
                      <a:pt x="284" y="936"/>
                    </a:lnTo>
                    <a:lnTo>
                      <a:pt x="256" y="922"/>
                    </a:lnTo>
                    <a:lnTo>
                      <a:pt x="270" y="880"/>
                    </a:lnTo>
                    <a:lnTo>
                      <a:pt x="270" y="596"/>
                    </a:lnTo>
                    <a:lnTo>
                      <a:pt x="270" y="397"/>
                    </a:lnTo>
                    <a:lnTo>
                      <a:pt x="270" y="383"/>
                    </a:lnTo>
                    <a:lnTo>
                      <a:pt x="397" y="341"/>
                    </a:lnTo>
                    <a:lnTo>
                      <a:pt x="511" y="284"/>
                    </a:lnTo>
                    <a:lnTo>
                      <a:pt x="695" y="199"/>
                    </a:lnTo>
                    <a:lnTo>
                      <a:pt x="1021" y="57"/>
                    </a:lnTo>
                    <a:lnTo>
                      <a:pt x="1149" y="0"/>
                    </a:lnTo>
                    <a:lnTo>
                      <a:pt x="1163" y="14"/>
                    </a:lnTo>
                    <a:lnTo>
                      <a:pt x="1220" y="29"/>
                    </a:lnTo>
                    <a:lnTo>
                      <a:pt x="1262" y="43"/>
                    </a:lnTo>
                    <a:lnTo>
                      <a:pt x="1291" y="57"/>
                    </a:lnTo>
                    <a:lnTo>
                      <a:pt x="1348" y="85"/>
                    </a:lnTo>
                    <a:lnTo>
                      <a:pt x="1390" y="100"/>
                    </a:lnTo>
                    <a:lnTo>
                      <a:pt x="1461" y="142"/>
                    </a:lnTo>
                    <a:lnTo>
                      <a:pt x="1589" y="185"/>
                    </a:lnTo>
                    <a:lnTo>
                      <a:pt x="1745" y="256"/>
                    </a:lnTo>
                    <a:lnTo>
                      <a:pt x="1759" y="256"/>
                    </a:lnTo>
                    <a:lnTo>
                      <a:pt x="1773" y="256"/>
                    </a:lnTo>
                    <a:lnTo>
                      <a:pt x="1887" y="312"/>
                    </a:lnTo>
                    <a:lnTo>
                      <a:pt x="1901" y="312"/>
                    </a:lnTo>
                    <a:lnTo>
                      <a:pt x="1915" y="341"/>
                    </a:lnTo>
                    <a:lnTo>
                      <a:pt x="1929" y="383"/>
                    </a:lnTo>
                    <a:lnTo>
                      <a:pt x="1957" y="511"/>
                    </a:lnTo>
                    <a:lnTo>
                      <a:pt x="2000" y="639"/>
                    </a:lnTo>
                    <a:close/>
                  </a:path>
                </a:pathLst>
              </a:custGeom>
              <a:pattFill prst="pct50">
                <a:fgClr>
                  <a:srgbClr val="000000"/>
                </a:fgClr>
                <a:bgClr>
                  <a:srgbClr val="FFFFFF"/>
                </a:bgClr>
              </a:pattFill>
              <a:ln w="0" cap="flat">
                <a:solidFill>
                  <a:srgbClr val="000000"/>
                </a:solidFill>
                <a:prstDash val="solid"/>
                <a:round/>
                <a:headEnd/>
                <a:tailEnd/>
              </a:ln>
            </p:spPr>
            <p:txBody>
              <a:bodyPr/>
              <a:lstStyle/>
              <a:p>
                <a:endParaRPr lang="ja-JP" altLang="en-US"/>
              </a:p>
            </p:txBody>
          </p:sp>
          <p:sp>
            <p:nvSpPr>
              <p:cNvPr id="46218" name="Freeform 174"/>
              <p:cNvSpPr>
                <a:spLocks noChangeAspect="1"/>
              </p:cNvSpPr>
              <p:nvPr/>
            </p:nvSpPr>
            <p:spPr bwMode="auto">
              <a:xfrm>
                <a:off x="11134" y="5573"/>
                <a:ext cx="1925" cy="2596"/>
              </a:xfrm>
              <a:custGeom>
                <a:avLst/>
                <a:gdLst>
                  <a:gd name="T0" fmla="*/ 2147483647 w 1206"/>
                  <a:gd name="T1" fmla="*/ 0 h 1631"/>
                  <a:gd name="T2" fmla="*/ 2147483647 w 1206"/>
                  <a:gd name="T3" fmla="*/ 0 h 1631"/>
                  <a:gd name="T4" fmla="*/ 2147483647 w 1206"/>
                  <a:gd name="T5" fmla="*/ 2147483647 h 1631"/>
                  <a:gd name="T6" fmla="*/ 2147483647 w 1206"/>
                  <a:gd name="T7" fmla="*/ 2147483647 h 1631"/>
                  <a:gd name="T8" fmla="*/ 2147483647 w 1206"/>
                  <a:gd name="T9" fmla="*/ 2147483647 h 1631"/>
                  <a:gd name="T10" fmla="*/ 2147483647 w 1206"/>
                  <a:gd name="T11" fmla="*/ 2147483647 h 1631"/>
                  <a:gd name="T12" fmla="*/ 2147483647 w 1206"/>
                  <a:gd name="T13" fmla="*/ 2147483647 h 1631"/>
                  <a:gd name="T14" fmla="*/ 2147483647 w 1206"/>
                  <a:gd name="T15" fmla="*/ 2147483647 h 1631"/>
                  <a:gd name="T16" fmla="*/ 2147483647 w 1206"/>
                  <a:gd name="T17" fmla="*/ 2147483647 h 1631"/>
                  <a:gd name="T18" fmla="*/ 2147483647 w 1206"/>
                  <a:gd name="T19" fmla="*/ 2147483647 h 1631"/>
                  <a:gd name="T20" fmla="*/ 2147483647 w 1206"/>
                  <a:gd name="T21" fmla="*/ 2147483647 h 1631"/>
                  <a:gd name="T22" fmla="*/ 2147483647 w 1206"/>
                  <a:gd name="T23" fmla="*/ 2147483647 h 1631"/>
                  <a:gd name="T24" fmla="*/ 2147483647 w 1206"/>
                  <a:gd name="T25" fmla="*/ 2147483647 h 1631"/>
                  <a:gd name="T26" fmla="*/ 2147483647 w 1206"/>
                  <a:gd name="T27" fmla="*/ 2147483647 h 1631"/>
                  <a:gd name="T28" fmla="*/ 2147483647 w 1206"/>
                  <a:gd name="T29" fmla="*/ 2147483647 h 1631"/>
                  <a:gd name="T30" fmla="*/ 2147483647 w 1206"/>
                  <a:gd name="T31" fmla="*/ 2147483647 h 1631"/>
                  <a:gd name="T32" fmla="*/ 2147483647 w 1206"/>
                  <a:gd name="T33" fmla="*/ 2147483647 h 1631"/>
                  <a:gd name="T34" fmla="*/ 2147483647 w 1206"/>
                  <a:gd name="T35" fmla="*/ 2147483647 h 1631"/>
                  <a:gd name="T36" fmla="*/ 2147483647 w 1206"/>
                  <a:gd name="T37" fmla="*/ 2147483647 h 1631"/>
                  <a:gd name="T38" fmla="*/ 2147483647 w 1206"/>
                  <a:gd name="T39" fmla="*/ 2147483647 h 1631"/>
                  <a:gd name="T40" fmla="*/ 2147483647 w 1206"/>
                  <a:gd name="T41" fmla="*/ 2147483647 h 1631"/>
                  <a:gd name="T42" fmla="*/ 2147483647 w 1206"/>
                  <a:gd name="T43" fmla="*/ 2147483647 h 1631"/>
                  <a:gd name="T44" fmla="*/ 2147483647 w 1206"/>
                  <a:gd name="T45" fmla="*/ 2147483647 h 1631"/>
                  <a:gd name="T46" fmla="*/ 2147483647 w 1206"/>
                  <a:gd name="T47" fmla="*/ 2147483647 h 1631"/>
                  <a:gd name="T48" fmla="*/ 2147483647 w 1206"/>
                  <a:gd name="T49" fmla="*/ 2147483647 h 1631"/>
                  <a:gd name="T50" fmla="*/ 2147483647 w 1206"/>
                  <a:gd name="T51" fmla="*/ 2147483647 h 1631"/>
                  <a:gd name="T52" fmla="*/ 2147483647 w 1206"/>
                  <a:gd name="T53" fmla="*/ 2147483647 h 1631"/>
                  <a:gd name="T54" fmla="*/ 2147483647 w 1206"/>
                  <a:gd name="T55" fmla="*/ 2147483647 h 1631"/>
                  <a:gd name="T56" fmla="*/ 2147483647 w 1206"/>
                  <a:gd name="T57" fmla="*/ 2147483647 h 1631"/>
                  <a:gd name="T58" fmla="*/ 2147483647 w 1206"/>
                  <a:gd name="T59" fmla="*/ 2147483647 h 1631"/>
                  <a:gd name="T60" fmla="*/ 2147483647 w 1206"/>
                  <a:gd name="T61" fmla="*/ 2147483647 h 1631"/>
                  <a:gd name="T62" fmla="*/ 2147483647 w 1206"/>
                  <a:gd name="T63" fmla="*/ 2147483647 h 1631"/>
                  <a:gd name="T64" fmla="*/ 2147483647 w 1206"/>
                  <a:gd name="T65" fmla="*/ 2147483647 h 1631"/>
                  <a:gd name="T66" fmla="*/ 2147483647 w 1206"/>
                  <a:gd name="T67" fmla="*/ 2147483647 h 1631"/>
                  <a:gd name="T68" fmla="*/ 2147483647 w 1206"/>
                  <a:gd name="T69" fmla="*/ 2147483647 h 1631"/>
                  <a:gd name="T70" fmla="*/ 2147483647 w 1206"/>
                  <a:gd name="T71" fmla="*/ 2147483647 h 1631"/>
                  <a:gd name="T72" fmla="*/ 0 w 1206"/>
                  <a:gd name="T73" fmla="*/ 2147483647 h 1631"/>
                  <a:gd name="T74" fmla="*/ 2147483647 w 1206"/>
                  <a:gd name="T75" fmla="*/ 2147483647 h 1631"/>
                  <a:gd name="T76" fmla="*/ 2147483647 w 1206"/>
                  <a:gd name="T77" fmla="*/ 2147483647 h 1631"/>
                  <a:gd name="T78" fmla="*/ 2147483647 w 1206"/>
                  <a:gd name="T79" fmla="*/ 2147483647 h 1631"/>
                  <a:gd name="T80" fmla="*/ 2147483647 w 1206"/>
                  <a:gd name="T81" fmla="*/ 2147483647 h 1631"/>
                  <a:gd name="T82" fmla="*/ 2147483647 w 1206"/>
                  <a:gd name="T83" fmla="*/ 2147483647 h 1631"/>
                  <a:gd name="T84" fmla="*/ 2147483647 w 1206"/>
                  <a:gd name="T85" fmla="*/ 2147483647 h 1631"/>
                  <a:gd name="T86" fmla="*/ 2147483647 w 1206"/>
                  <a:gd name="T87" fmla="*/ 2147483647 h 1631"/>
                  <a:gd name="T88" fmla="*/ 2147483647 w 1206"/>
                  <a:gd name="T89" fmla="*/ 2147483647 h 1631"/>
                  <a:gd name="T90" fmla="*/ 2147483647 w 1206"/>
                  <a:gd name="T91" fmla="*/ 2147483647 h 1631"/>
                  <a:gd name="T92" fmla="*/ 2147483647 w 1206"/>
                  <a:gd name="T93" fmla="*/ 2147483647 h 1631"/>
                  <a:gd name="T94" fmla="*/ 2147483647 w 1206"/>
                  <a:gd name="T95" fmla="*/ 2147483647 h 1631"/>
                  <a:gd name="T96" fmla="*/ 2147483647 w 1206"/>
                  <a:gd name="T97" fmla="*/ 2147483647 h 1631"/>
                  <a:gd name="T98" fmla="*/ 2147483647 w 1206"/>
                  <a:gd name="T99" fmla="*/ 2147483647 h 1631"/>
                  <a:gd name="T100" fmla="*/ 2147483647 w 1206"/>
                  <a:gd name="T101" fmla="*/ 2147483647 h 1631"/>
                  <a:gd name="T102" fmla="*/ 2147483647 w 1206"/>
                  <a:gd name="T103" fmla="*/ 2147483647 h 1631"/>
                  <a:gd name="T104" fmla="*/ 2147483647 w 1206"/>
                  <a:gd name="T105" fmla="*/ 2147483647 h 1631"/>
                  <a:gd name="T106" fmla="*/ 2147483647 w 1206"/>
                  <a:gd name="T107" fmla="*/ 2147483647 h 1631"/>
                  <a:gd name="T108" fmla="*/ 2147483647 w 1206"/>
                  <a:gd name="T109" fmla="*/ 2147483647 h 1631"/>
                  <a:gd name="T110" fmla="*/ 2147483647 w 1206"/>
                  <a:gd name="T111" fmla="*/ 2147483647 h 1631"/>
                  <a:gd name="T112" fmla="*/ 2147483647 w 1206"/>
                  <a:gd name="T113" fmla="*/ 2147483647 h 1631"/>
                  <a:gd name="T114" fmla="*/ 2147483647 w 1206"/>
                  <a:gd name="T115" fmla="*/ 2147483647 h 1631"/>
                  <a:gd name="T116" fmla="*/ 2147483647 w 1206"/>
                  <a:gd name="T117" fmla="*/ 0 h 1631"/>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206"/>
                  <a:gd name="T178" fmla="*/ 0 h 1631"/>
                  <a:gd name="T179" fmla="*/ 1206 w 1206"/>
                  <a:gd name="T180" fmla="*/ 1631 h 1631"/>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206" h="1631">
                    <a:moveTo>
                      <a:pt x="539" y="0"/>
                    </a:moveTo>
                    <a:lnTo>
                      <a:pt x="539" y="0"/>
                    </a:lnTo>
                    <a:lnTo>
                      <a:pt x="554" y="0"/>
                    </a:lnTo>
                    <a:lnTo>
                      <a:pt x="568" y="0"/>
                    </a:lnTo>
                    <a:lnTo>
                      <a:pt x="596" y="0"/>
                    </a:lnTo>
                    <a:lnTo>
                      <a:pt x="624" y="0"/>
                    </a:lnTo>
                    <a:lnTo>
                      <a:pt x="653" y="0"/>
                    </a:lnTo>
                    <a:lnTo>
                      <a:pt x="681" y="0"/>
                    </a:lnTo>
                    <a:lnTo>
                      <a:pt x="710" y="0"/>
                    </a:lnTo>
                    <a:lnTo>
                      <a:pt x="738" y="0"/>
                    </a:lnTo>
                    <a:lnTo>
                      <a:pt x="752" y="0"/>
                    </a:lnTo>
                    <a:lnTo>
                      <a:pt x="766" y="0"/>
                    </a:lnTo>
                    <a:lnTo>
                      <a:pt x="780" y="0"/>
                    </a:lnTo>
                    <a:lnTo>
                      <a:pt x="795" y="0"/>
                    </a:lnTo>
                    <a:lnTo>
                      <a:pt x="809" y="0"/>
                    </a:lnTo>
                    <a:lnTo>
                      <a:pt x="837" y="0"/>
                    </a:lnTo>
                    <a:lnTo>
                      <a:pt x="866" y="0"/>
                    </a:lnTo>
                    <a:lnTo>
                      <a:pt x="894" y="0"/>
                    </a:lnTo>
                    <a:lnTo>
                      <a:pt x="922" y="14"/>
                    </a:lnTo>
                    <a:lnTo>
                      <a:pt x="951" y="14"/>
                    </a:lnTo>
                    <a:lnTo>
                      <a:pt x="965" y="14"/>
                    </a:lnTo>
                    <a:lnTo>
                      <a:pt x="965" y="28"/>
                    </a:lnTo>
                    <a:lnTo>
                      <a:pt x="965" y="85"/>
                    </a:lnTo>
                    <a:lnTo>
                      <a:pt x="965" y="113"/>
                    </a:lnTo>
                    <a:lnTo>
                      <a:pt x="965" y="156"/>
                    </a:lnTo>
                    <a:lnTo>
                      <a:pt x="965" y="184"/>
                    </a:lnTo>
                    <a:lnTo>
                      <a:pt x="965" y="198"/>
                    </a:lnTo>
                    <a:lnTo>
                      <a:pt x="965" y="227"/>
                    </a:lnTo>
                    <a:lnTo>
                      <a:pt x="965" y="255"/>
                    </a:lnTo>
                    <a:lnTo>
                      <a:pt x="965" y="284"/>
                    </a:lnTo>
                    <a:lnTo>
                      <a:pt x="965" y="312"/>
                    </a:lnTo>
                    <a:lnTo>
                      <a:pt x="965" y="326"/>
                    </a:lnTo>
                    <a:lnTo>
                      <a:pt x="965" y="354"/>
                    </a:lnTo>
                    <a:lnTo>
                      <a:pt x="965" y="369"/>
                    </a:lnTo>
                    <a:lnTo>
                      <a:pt x="965" y="383"/>
                    </a:lnTo>
                    <a:lnTo>
                      <a:pt x="951" y="397"/>
                    </a:lnTo>
                    <a:lnTo>
                      <a:pt x="951" y="411"/>
                    </a:lnTo>
                    <a:lnTo>
                      <a:pt x="951" y="440"/>
                    </a:lnTo>
                    <a:lnTo>
                      <a:pt x="951" y="454"/>
                    </a:lnTo>
                    <a:lnTo>
                      <a:pt x="951" y="468"/>
                    </a:lnTo>
                    <a:lnTo>
                      <a:pt x="951" y="482"/>
                    </a:lnTo>
                    <a:lnTo>
                      <a:pt x="951" y="496"/>
                    </a:lnTo>
                    <a:lnTo>
                      <a:pt x="951" y="510"/>
                    </a:lnTo>
                    <a:lnTo>
                      <a:pt x="951" y="525"/>
                    </a:lnTo>
                    <a:lnTo>
                      <a:pt x="951" y="567"/>
                    </a:lnTo>
                    <a:lnTo>
                      <a:pt x="951" y="596"/>
                    </a:lnTo>
                    <a:lnTo>
                      <a:pt x="951" y="638"/>
                    </a:lnTo>
                    <a:lnTo>
                      <a:pt x="951" y="666"/>
                    </a:lnTo>
                    <a:lnTo>
                      <a:pt x="951" y="681"/>
                    </a:lnTo>
                    <a:lnTo>
                      <a:pt x="951" y="695"/>
                    </a:lnTo>
                    <a:lnTo>
                      <a:pt x="951" y="723"/>
                    </a:lnTo>
                    <a:lnTo>
                      <a:pt x="951" y="737"/>
                    </a:lnTo>
                    <a:lnTo>
                      <a:pt x="936" y="794"/>
                    </a:lnTo>
                    <a:lnTo>
                      <a:pt x="936" y="851"/>
                    </a:lnTo>
                    <a:lnTo>
                      <a:pt x="936" y="979"/>
                    </a:lnTo>
                    <a:lnTo>
                      <a:pt x="922" y="1035"/>
                    </a:lnTo>
                    <a:lnTo>
                      <a:pt x="922" y="1064"/>
                    </a:lnTo>
                    <a:lnTo>
                      <a:pt x="922" y="1078"/>
                    </a:lnTo>
                    <a:lnTo>
                      <a:pt x="922" y="1092"/>
                    </a:lnTo>
                    <a:lnTo>
                      <a:pt x="908" y="1177"/>
                    </a:lnTo>
                    <a:lnTo>
                      <a:pt x="922" y="1177"/>
                    </a:lnTo>
                    <a:lnTo>
                      <a:pt x="908" y="1191"/>
                    </a:lnTo>
                    <a:lnTo>
                      <a:pt x="908" y="1220"/>
                    </a:lnTo>
                    <a:lnTo>
                      <a:pt x="922" y="1220"/>
                    </a:lnTo>
                    <a:lnTo>
                      <a:pt x="936" y="1234"/>
                    </a:lnTo>
                    <a:lnTo>
                      <a:pt x="965" y="1234"/>
                    </a:lnTo>
                    <a:lnTo>
                      <a:pt x="993" y="1234"/>
                    </a:lnTo>
                    <a:lnTo>
                      <a:pt x="1036" y="1248"/>
                    </a:lnTo>
                    <a:lnTo>
                      <a:pt x="1078" y="1248"/>
                    </a:lnTo>
                    <a:lnTo>
                      <a:pt x="1092" y="1248"/>
                    </a:lnTo>
                    <a:lnTo>
                      <a:pt x="1107" y="1248"/>
                    </a:lnTo>
                    <a:lnTo>
                      <a:pt x="1107" y="1234"/>
                    </a:lnTo>
                    <a:lnTo>
                      <a:pt x="1121" y="1234"/>
                    </a:lnTo>
                    <a:lnTo>
                      <a:pt x="1121" y="1220"/>
                    </a:lnTo>
                    <a:lnTo>
                      <a:pt x="1135" y="1220"/>
                    </a:lnTo>
                    <a:lnTo>
                      <a:pt x="1149" y="1220"/>
                    </a:lnTo>
                    <a:lnTo>
                      <a:pt x="1163" y="1220"/>
                    </a:lnTo>
                    <a:lnTo>
                      <a:pt x="1192" y="1220"/>
                    </a:lnTo>
                    <a:lnTo>
                      <a:pt x="1178" y="1220"/>
                    </a:lnTo>
                    <a:lnTo>
                      <a:pt x="1163" y="1220"/>
                    </a:lnTo>
                    <a:lnTo>
                      <a:pt x="1163" y="1234"/>
                    </a:lnTo>
                    <a:lnTo>
                      <a:pt x="1149" y="1234"/>
                    </a:lnTo>
                    <a:lnTo>
                      <a:pt x="1135" y="1234"/>
                    </a:lnTo>
                    <a:lnTo>
                      <a:pt x="1149" y="1234"/>
                    </a:lnTo>
                    <a:lnTo>
                      <a:pt x="1149" y="1248"/>
                    </a:lnTo>
                    <a:lnTo>
                      <a:pt x="1163" y="1248"/>
                    </a:lnTo>
                    <a:lnTo>
                      <a:pt x="1178" y="1234"/>
                    </a:lnTo>
                    <a:lnTo>
                      <a:pt x="1192" y="1234"/>
                    </a:lnTo>
                    <a:lnTo>
                      <a:pt x="1206" y="1234"/>
                    </a:lnTo>
                    <a:lnTo>
                      <a:pt x="1206" y="1248"/>
                    </a:lnTo>
                    <a:lnTo>
                      <a:pt x="1192" y="1248"/>
                    </a:lnTo>
                    <a:lnTo>
                      <a:pt x="1178" y="1248"/>
                    </a:lnTo>
                    <a:lnTo>
                      <a:pt x="1163" y="1248"/>
                    </a:lnTo>
                    <a:lnTo>
                      <a:pt x="1149" y="1248"/>
                    </a:lnTo>
                    <a:lnTo>
                      <a:pt x="1135" y="1248"/>
                    </a:lnTo>
                    <a:lnTo>
                      <a:pt x="1135" y="1234"/>
                    </a:lnTo>
                    <a:lnTo>
                      <a:pt x="1121" y="1248"/>
                    </a:lnTo>
                    <a:lnTo>
                      <a:pt x="1121" y="1262"/>
                    </a:lnTo>
                    <a:lnTo>
                      <a:pt x="1107" y="1276"/>
                    </a:lnTo>
                    <a:lnTo>
                      <a:pt x="1121" y="1276"/>
                    </a:lnTo>
                    <a:lnTo>
                      <a:pt x="1121" y="1291"/>
                    </a:lnTo>
                    <a:lnTo>
                      <a:pt x="1121" y="1305"/>
                    </a:lnTo>
                    <a:lnTo>
                      <a:pt x="1107" y="1305"/>
                    </a:lnTo>
                    <a:lnTo>
                      <a:pt x="1107" y="1319"/>
                    </a:lnTo>
                    <a:lnTo>
                      <a:pt x="1107" y="1333"/>
                    </a:lnTo>
                    <a:lnTo>
                      <a:pt x="1107" y="1347"/>
                    </a:lnTo>
                    <a:lnTo>
                      <a:pt x="1092" y="1362"/>
                    </a:lnTo>
                    <a:lnTo>
                      <a:pt x="1092" y="1376"/>
                    </a:lnTo>
                    <a:lnTo>
                      <a:pt x="1107" y="1376"/>
                    </a:lnTo>
                    <a:lnTo>
                      <a:pt x="1107" y="1390"/>
                    </a:lnTo>
                    <a:lnTo>
                      <a:pt x="1107" y="1404"/>
                    </a:lnTo>
                    <a:lnTo>
                      <a:pt x="1107" y="1418"/>
                    </a:lnTo>
                    <a:lnTo>
                      <a:pt x="1107" y="1432"/>
                    </a:lnTo>
                    <a:lnTo>
                      <a:pt x="1092" y="1432"/>
                    </a:lnTo>
                    <a:lnTo>
                      <a:pt x="1092" y="1447"/>
                    </a:lnTo>
                    <a:lnTo>
                      <a:pt x="1078" y="1461"/>
                    </a:lnTo>
                    <a:lnTo>
                      <a:pt x="1078" y="1475"/>
                    </a:lnTo>
                    <a:lnTo>
                      <a:pt x="1078" y="1489"/>
                    </a:lnTo>
                    <a:lnTo>
                      <a:pt x="1078" y="1518"/>
                    </a:lnTo>
                    <a:lnTo>
                      <a:pt x="1078" y="1546"/>
                    </a:lnTo>
                    <a:lnTo>
                      <a:pt x="1078" y="1560"/>
                    </a:lnTo>
                    <a:lnTo>
                      <a:pt x="1064" y="1560"/>
                    </a:lnTo>
                    <a:lnTo>
                      <a:pt x="1064" y="1574"/>
                    </a:lnTo>
                    <a:lnTo>
                      <a:pt x="1064" y="1588"/>
                    </a:lnTo>
                    <a:lnTo>
                      <a:pt x="1064" y="1631"/>
                    </a:lnTo>
                    <a:lnTo>
                      <a:pt x="1036" y="1631"/>
                    </a:lnTo>
                    <a:lnTo>
                      <a:pt x="993" y="1617"/>
                    </a:lnTo>
                    <a:lnTo>
                      <a:pt x="965" y="1617"/>
                    </a:lnTo>
                    <a:lnTo>
                      <a:pt x="951" y="1617"/>
                    </a:lnTo>
                    <a:lnTo>
                      <a:pt x="951" y="1603"/>
                    </a:lnTo>
                    <a:lnTo>
                      <a:pt x="880" y="1588"/>
                    </a:lnTo>
                    <a:lnTo>
                      <a:pt x="866" y="1588"/>
                    </a:lnTo>
                    <a:lnTo>
                      <a:pt x="851" y="1588"/>
                    </a:lnTo>
                    <a:lnTo>
                      <a:pt x="837" y="1574"/>
                    </a:lnTo>
                    <a:lnTo>
                      <a:pt x="823" y="1574"/>
                    </a:lnTo>
                    <a:lnTo>
                      <a:pt x="809" y="1560"/>
                    </a:lnTo>
                    <a:lnTo>
                      <a:pt x="795" y="1560"/>
                    </a:lnTo>
                    <a:lnTo>
                      <a:pt x="766" y="1546"/>
                    </a:lnTo>
                    <a:lnTo>
                      <a:pt x="738" y="1532"/>
                    </a:lnTo>
                    <a:lnTo>
                      <a:pt x="724" y="1532"/>
                    </a:lnTo>
                    <a:lnTo>
                      <a:pt x="710" y="1532"/>
                    </a:lnTo>
                    <a:lnTo>
                      <a:pt x="710" y="1518"/>
                    </a:lnTo>
                    <a:lnTo>
                      <a:pt x="695" y="1518"/>
                    </a:lnTo>
                    <a:lnTo>
                      <a:pt x="681" y="1518"/>
                    </a:lnTo>
                    <a:lnTo>
                      <a:pt x="667" y="1518"/>
                    </a:lnTo>
                    <a:lnTo>
                      <a:pt x="653" y="1518"/>
                    </a:lnTo>
                    <a:lnTo>
                      <a:pt x="624" y="1518"/>
                    </a:lnTo>
                    <a:lnTo>
                      <a:pt x="610" y="1518"/>
                    </a:lnTo>
                    <a:lnTo>
                      <a:pt x="596" y="1503"/>
                    </a:lnTo>
                    <a:lnTo>
                      <a:pt x="582" y="1503"/>
                    </a:lnTo>
                    <a:lnTo>
                      <a:pt x="568" y="1503"/>
                    </a:lnTo>
                    <a:lnTo>
                      <a:pt x="554" y="1503"/>
                    </a:lnTo>
                    <a:lnTo>
                      <a:pt x="539" y="1503"/>
                    </a:lnTo>
                    <a:lnTo>
                      <a:pt x="525" y="1503"/>
                    </a:lnTo>
                    <a:lnTo>
                      <a:pt x="511" y="1489"/>
                    </a:lnTo>
                    <a:lnTo>
                      <a:pt x="483" y="1489"/>
                    </a:lnTo>
                    <a:lnTo>
                      <a:pt x="454" y="1489"/>
                    </a:lnTo>
                    <a:lnTo>
                      <a:pt x="440" y="1489"/>
                    </a:lnTo>
                    <a:lnTo>
                      <a:pt x="426" y="1489"/>
                    </a:lnTo>
                    <a:lnTo>
                      <a:pt x="383" y="1475"/>
                    </a:lnTo>
                    <a:lnTo>
                      <a:pt x="270" y="1461"/>
                    </a:lnTo>
                    <a:lnTo>
                      <a:pt x="270" y="1447"/>
                    </a:lnTo>
                    <a:lnTo>
                      <a:pt x="241" y="1418"/>
                    </a:lnTo>
                    <a:lnTo>
                      <a:pt x="227" y="1404"/>
                    </a:lnTo>
                    <a:lnTo>
                      <a:pt x="227" y="1390"/>
                    </a:lnTo>
                    <a:lnTo>
                      <a:pt x="227" y="1447"/>
                    </a:lnTo>
                    <a:lnTo>
                      <a:pt x="213" y="1461"/>
                    </a:lnTo>
                    <a:lnTo>
                      <a:pt x="227" y="1461"/>
                    </a:lnTo>
                    <a:lnTo>
                      <a:pt x="227" y="1475"/>
                    </a:lnTo>
                    <a:lnTo>
                      <a:pt x="227" y="1489"/>
                    </a:lnTo>
                    <a:lnTo>
                      <a:pt x="227" y="1503"/>
                    </a:lnTo>
                    <a:lnTo>
                      <a:pt x="213" y="1489"/>
                    </a:lnTo>
                    <a:lnTo>
                      <a:pt x="199" y="1489"/>
                    </a:lnTo>
                    <a:lnTo>
                      <a:pt x="185" y="1489"/>
                    </a:lnTo>
                    <a:lnTo>
                      <a:pt x="171" y="1489"/>
                    </a:lnTo>
                    <a:lnTo>
                      <a:pt x="128" y="1489"/>
                    </a:lnTo>
                    <a:lnTo>
                      <a:pt x="114" y="1489"/>
                    </a:lnTo>
                    <a:lnTo>
                      <a:pt x="100" y="1489"/>
                    </a:lnTo>
                    <a:lnTo>
                      <a:pt x="0" y="1489"/>
                    </a:lnTo>
                    <a:lnTo>
                      <a:pt x="0" y="1475"/>
                    </a:lnTo>
                    <a:lnTo>
                      <a:pt x="0" y="1461"/>
                    </a:lnTo>
                    <a:lnTo>
                      <a:pt x="15" y="1276"/>
                    </a:lnTo>
                    <a:lnTo>
                      <a:pt x="15" y="1248"/>
                    </a:lnTo>
                    <a:lnTo>
                      <a:pt x="15" y="1191"/>
                    </a:lnTo>
                    <a:lnTo>
                      <a:pt x="15" y="1177"/>
                    </a:lnTo>
                    <a:lnTo>
                      <a:pt x="15" y="1163"/>
                    </a:lnTo>
                    <a:lnTo>
                      <a:pt x="29" y="1149"/>
                    </a:lnTo>
                    <a:lnTo>
                      <a:pt x="29" y="1135"/>
                    </a:lnTo>
                    <a:lnTo>
                      <a:pt x="29" y="1120"/>
                    </a:lnTo>
                    <a:lnTo>
                      <a:pt x="29" y="1106"/>
                    </a:lnTo>
                    <a:lnTo>
                      <a:pt x="29" y="1092"/>
                    </a:lnTo>
                    <a:lnTo>
                      <a:pt x="43" y="1078"/>
                    </a:lnTo>
                    <a:lnTo>
                      <a:pt x="43" y="1064"/>
                    </a:lnTo>
                    <a:lnTo>
                      <a:pt x="43" y="1049"/>
                    </a:lnTo>
                    <a:lnTo>
                      <a:pt x="43" y="1035"/>
                    </a:lnTo>
                    <a:lnTo>
                      <a:pt x="57" y="1021"/>
                    </a:lnTo>
                    <a:lnTo>
                      <a:pt x="57" y="1007"/>
                    </a:lnTo>
                    <a:lnTo>
                      <a:pt x="57" y="993"/>
                    </a:lnTo>
                    <a:lnTo>
                      <a:pt x="57" y="979"/>
                    </a:lnTo>
                    <a:lnTo>
                      <a:pt x="57" y="964"/>
                    </a:lnTo>
                    <a:lnTo>
                      <a:pt x="43" y="950"/>
                    </a:lnTo>
                    <a:lnTo>
                      <a:pt x="43" y="936"/>
                    </a:lnTo>
                    <a:lnTo>
                      <a:pt x="43" y="922"/>
                    </a:lnTo>
                    <a:lnTo>
                      <a:pt x="29" y="908"/>
                    </a:lnTo>
                    <a:lnTo>
                      <a:pt x="29" y="893"/>
                    </a:lnTo>
                    <a:lnTo>
                      <a:pt x="29" y="879"/>
                    </a:lnTo>
                    <a:lnTo>
                      <a:pt x="29" y="865"/>
                    </a:lnTo>
                    <a:lnTo>
                      <a:pt x="15" y="851"/>
                    </a:lnTo>
                    <a:lnTo>
                      <a:pt x="15" y="837"/>
                    </a:lnTo>
                    <a:lnTo>
                      <a:pt x="15" y="823"/>
                    </a:lnTo>
                    <a:lnTo>
                      <a:pt x="0" y="808"/>
                    </a:lnTo>
                    <a:lnTo>
                      <a:pt x="15" y="808"/>
                    </a:lnTo>
                    <a:lnTo>
                      <a:pt x="29" y="808"/>
                    </a:lnTo>
                    <a:lnTo>
                      <a:pt x="43" y="808"/>
                    </a:lnTo>
                    <a:lnTo>
                      <a:pt x="57" y="808"/>
                    </a:lnTo>
                    <a:lnTo>
                      <a:pt x="71" y="766"/>
                    </a:lnTo>
                    <a:lnTo>
                      <a:pt x="71" y="752"/>
                    </a:lnTo>
                    <a:lnTo>
                      <a:pt x="85" y="752"/>
                    </a:lnTo>
                    <a:lnTo>
                      <a:pt x="85" y="737"/>
                    </a:lnTo>
                    <a:lnTo>
                      <a:pt x="85" y="723"/>
                    </a:lnTo>
                    <a:lnTo>
                      <a:pt x="85" y="709"/>
                    </a:lnTo>
                    <a:lnTo>
                      <a:pt x="85" y="695"/>
                    </a:lnTo>
                    <a:lnTo>
                      <a:pt x="100" y="681"/>
                    </a:lnTo>
                    <a:lnTo>
                      <a:pt x="100" y="666"/>
                    </a:lnTo>
                    <a:lnTo>
                      <a:pt x="100" y="652"/>
                    </a:lnTo>
                    <a:lnTo>
                      <a:pt x="100" y="638"/>
                    </a:lnTo>
                    <a:lnTo>
                      <a:pt x="100" y="624"/>
                    </a:lnTo>
                    <a:lnTo>
                      <a:pt x="100" y="596"/>
                    </a:lnTo>
                    <a:lnTo>
                      <a:pt x="114" y="581"/>
                    </a:lnTo>
                    <a:lnTo>
                      <a:pt x="114" y="567"/>
                    </a:lnTo>
                    <a:lnTo>
                      <a:pt x="114" y="553"/>
                    </a:lnTo>
                    <a:lnTo>
                      <a:pt x="114" y="539"/>
                    </a:lnTo>
                    <a:lnTo>
                      <a:pt x="100" y="539"/>
                    </a:lnTo>
                    <a:lnTo>
                      <a:pt x="100" y="525"/>
                    </a:lnTo>
                    <a:lnTo>
                      <a:pt x="100" y="510"/>
                    </a:lnTo>
                    <a:lnTo>
                      <a:pt x="85" y="496"/>
                    </a:lnTo>
                    <a:lnTo>
                      <a:pt x="85" y="482"/>
                    </a:lnTo>
                    <a:lnTo>
                      <a:pt x="100" y="468"/>
                    </a:lnTo>
                    <a:lnTo>
                      <a:pt x="100" y="454"/>
                    </a:lnTo>
                    <a:lnTo>
                      <a:pt x="100" y="440"/>
                    </a:lnTo>
                    <a:lnTo>
                      <a:pt x="100" y="425"/>
                    </a:lnTo>
                    <a:lnTo>
                      <a:pt x="100" y="411"/>
                    </a:lnTo>
                    <a:lnTo>
                      <a:pt x="85" y="411"/>
                    </a:lnTo>
                    <a:lnTo>
                      <a:pt x="85" y="397"/>
                    </a:lnTo>
                    <a:lnTo>
                      <a:pt x="85" y="383"/>
                    </a:lnTo>
                    <a:lnTo>
                      <a:pt x="85" y="369"/>
                    </a:lnTo>
                    <a:lnTo>
                      <a:pt x="85" y="354"/>
                    </a:lnTo>
                    <a:lnTo>
                      <a:pt x="85" y="340"/>
                    </a:lnTo>
                    <a:lnTo>
                      <a:pt x="85" y="326"/>
                    </a:lnTo>
                    <a:lnTo>
                      <a:pt x="85" y="312"/>
                    </a:lnTo>
                    <a:lnTo>
                      <a:pt x="71" y="312"/>
                    </a:lnTo>
                    <a:lnTo>
                      <a:pt x="71" y="298"/>
                    </a:lnTo>
                    <a:lnTo>
                      <a:pt x="85" y="298"/>
                    </a:lnTo>
                    <a:lnTo>
                      <a:pt x="100" y="298"/>
                    </a:lnTo>
                    <a:lnTo>
                      <a:pt x="128" y="298"/>
                    </a:lnTo>
                    <a:lnTo>
                      <a:pt x="142" y="298"/>
                    </a:lnTo>
                    <a:lnTo>
                      <a:pt x="142" y="284"/>
                    </a:lnTo>
                    <a:lnTo>
                      <a:pt x="156" y="269"/>
                    </a:lnTo>
                    <a:lnTo>
                      <a:pt x="171" y="255"/>
                    </a:lnTo>
                    <a:lnTo>
                      <a:pt x="199" y="227"/>
                    </a:lnTo>
                    <a:lnTo>
                      <a:pt x="213" y="213"/>
                    </a:lnTo>
                    <a:lnTo>
                      <a:pt x="227" y="198"/>
                    </a:lnTo>
                    <a:lnTo>
                      <a:pt x="241" y="184"/>
                    </a:lnTo>
                    <a:lnTo>
                      <a:pt x="241" y="170"/>
                    </a:lnTo>
                    <a:lnTo>
                      <a:pt x="256" y="156"/>
                    </a:lnTo>
                    <a:lnTo>
                      <a:pt x="270" y="156"/>
                    </a:lnTo>
                    <a:lnTo>
                      <a:pt x="284" y="113"/>
                    </a:lnTo>
                    <a:lnTo>
                      <a:pt x="298" y="99"/>
                    </a:lnTo>
                    <a:lnTo>
                      <a:pt x="312" y="85"/>
                    </a:lnTo>
                    <a:lnTo>
                      <a:pt x="327" y="71"/>
                    </a:lnTo>
                    <a:lnTo>
                      <a:pt x="355" y="57"/>
                    </a:lnTo>
                    <a:lnTo>
                      <a:pt x="355" y="42"/>
                    </a:lnTo>
                    <a:lnTo>
                      <a:pt x="369" y="42"/>
                    </a:lnTo>
                    <a:lnTo>
                      <a:pt x="383" y="28"/>
                    </a:lnTo>
                    <a:lnTo>
                      <a:pt x="397" y="28"/>
                    </a:lnTo>
                    <a:lnTo>
                      <a:pt x="412" y="14"/>
                    </a:lnTo>
                    <a:lnTo>
                      <a:pt x="426" y="14"/>
                    </a:lnTo>
                    <a:lnTo>
                      <a:pt x="440" y="0"/>
                    </a:lnTo>
                    <a:lnTo>
                      <a:pt x="454" y="0"/>
                    </a:lnTo>
                    <a:lnTo>
                      <a:pt x="468" y="0"/>
                    </a:lnTo>
                    <a:lnTo>
                      <a:pt x="497" y="0"/>
                    </a:lnTo>
                    <a:lnTo>
                      <a:pt x="525" y="0"/>
                    </a:lnTo>
                    <a:lnTo>
                      <a:pt x="539" y="0"/>
                    </a:lnTo>
                    <a:close/>
                  </a:path>
                </a:pathLst>
              </a:custGeom>
              <a:noFill/>
              <a:ln w="0" cap="flat">
                <a:solidFill>
                  <a:srgbClr val="000000"/>
                </a:solidFill>
                <a:prstDash val="solid"/>
                <a:round/>
                <a:headEnd/>
                <a:tailEnd/>
              </a:ln>
              <a:extLst>
                <a:ext uri="{909E8E84-426E-40DD-AFC4-6F175D3DCCD1}">
                  <a14:hiddenFill xmlns="" xmlns:a14="http://schemas.microsoft.com/office/drawing/2010/main">
                    <a:solidFill>
                      <a:srgbClr val="FFFFFF"/>
                    </a:solidFill>
                  </a14:hiddenFill>
                </a:ext>
              </a:extLst>
            </p:spPr>
            <p:txBody>
              <a:bodyPr/>
              <a:lstStyle/>
              <a:p>
                <a:endParaRPr lang="ja-JP" altLang="en-US"/>
              </a:p>
            </p:txBody>
          </p:sp>
          <p:sp>
            <p:nvSpPr>
              <p:cNvPr id="46219" name="Freeform 175"/>
              <p:cNvSpPr>
                <a:spLocks noChangeAspect="1"/>
              </p:cNvSpPr>
              <p:nvPr/>
            </p:nvSpPr>
            <p:spPr bwMode="auto">
              <a:xfrm>
                <a:off x="10547" y="9050"/>
                <a:ext cx="2330" cy="2303"/>
              </a:xfrm>
              <a:custGeom>
                <a:avLst/>
                <a:gdLst>
                  <a:gd name="T0" fmla="*/ 2147483647 w 1460"/>
                  <a:gd name="T1" fmla="*/ 2147483647 h 1447"/>
                  <a:gd name="T2" fmla="*/ 2147483647 w 1460"/>
                  <a:gd name="T3" fmla="*/ 2147483647 h 1447"/>
                  <a:gd name="T4" fmla="*/ 2147483647 w 1460"/>
                  <a:gd name="T5" fmla="*/ 2147483647 h 1447"/>
                  <a:gd name="T6" fmla="*/ 2147483647 w 1460"/>
                  <a:gd name="T7" fmla="*/ 2147483647 h 1447"/>
                  <a:gd name="T8" fmla="*/ 2147483647 w 1460"/>
                  <a:gd name="T9" fmla="*/ 2147483647 h 1447"/>
                  <a:gd name="T10" fmla="*/ 2147483647 w 1460"/>
                  <a:gd name="T11" fmla="*/ 2147483647 h 1447"/>
                  <a:gd name="T12" fmla="*/ 2147483647 w 1460"/>
                  <a:gd name="T13" fmla="*/ 2147483647 h 1447"/>
                  <a:gd name="T14" fmla="*/ 2147483647 w 1460"/>
                  <a:gd name="T15" fmla="*/ 2147483647 h 1447"/>
                  <a:gd name="T16" fmla="*/ 2147483647 w 1460"/>
                  <a:gd name="T17" fmla="*/ 2147483647 h 1447"/>
                  <a:gd name="T18" fmla="*/ 2147483647 w 1460"/>
                  <a:gd name="T19" fmla="*/ 2147483647 h 1447"/>
                  <a:gd name="T20" fmla="*/ 2147483647 w 1460"/>
                  <a:gd name="T21" fmla="*/ 2147483647 h 1447"/>
                  <a:gd name="T22" fmla="*/ 2147483647 w 1460"/>
                  <a:gd name="T23" fmla="*/ 2147483647 h 1447"/>
                  <a:gd name="T24" fmla="*/ 2147483647 w 1460"/>
                  <a:gd name="T25" fmla="*/ 2147483647 h 1447"/>
                  <a:gd name="T26" fmla="*/ 2147483647 w 1460"/>
                  <a:gd name="T27" fmla="*/ 2147483647 h 1447"/>
                  <a:gd name="T28" fmla="*/ 2147483647 w 1460"/>
                  <a:gd name="T29" fmla="*/ 2147483647 h 1447"/>
                  <a:gd name="T30" fmla="*/ 2147483647 w 1460"/>
                  <a:gd name="T31" fmla="*/ 2147483647 h 1447"/>
                  <a:gd name="T32" fmla="*/ 2147483647 w 1460"/>
                  <a:gd name="T33" fmla="*/ 2147483647 h 1447"/>
                  <a:gd name="T34" fmla="*/ 2147483647 w 1460"/>
                  <a:gd name="T35" fmla="*/ 2147483647 h 1447"/>
                  <a:gd name="T36" fmla="*/ 2147483647 w 1460"/>
                  <a:gd name="T37" fmla="*/ 2147483647 h 1447"/>
                  <a:gd name="T38" fmla="*/ 2147483647 w 1460"/>
                  <a:gd name="T39" fmla="*/ 2147483647 h 1447"/>
                  <a:gd name="T40" fmla="*/ 2147483647 w 1460"/>
                  <a:gd name="T41" fmla="*/ 2147483647 h 1447"/>
                  <a:gd name="T42" fmla="*/ 2147483647 w 1460"/>
                  <a:gd name="T43" fmla="*/ 2147483647 h 1447"/>
                  <a:gd name="T44" fmla="*/ 2147483647 w 1460"/>
                  <a:gd name="T45" fmla="*/ 2147483647 h 1447"/>
                  <a:gd name="T46" fmla="*/ 2147483647 w 1460"/>
                  <a:gd name="T47" fmla="*/ 2147483647 h 1447"/>
                  <a:gd name="T48" fmla="*/ 2147483647 w 1460"/>
                  <a:gd name="T49" fmla="*/ 2147483647 h 1447"/>
                  <a:gd name="T50" fmla="*/ 2147483647 w 1460"/>
                  <a:gd name="T51" fmla="*/ 2147483647 h 1447"/>
                  <a:gd name="T52" fmla="*/ 2147483647 w 1460"/>
                  <a:gd name="T53" fmla="*/ 2147483647 h 1447"/>
                  <a:gd name="T54" fmla="*/ 2147483647 w 1460"/>
                  <a:gd name="T55" fmla="*/ 2147483647 h 1447"/>
                  <a:gd name="T56" fmla="*/ 2147483647 w 1460"/>
                  <a:gd name="T57" fmla="*/ 2147483647 h 1447"/>
                  <a:gd name="T58" fmla="*/ 2147483647 w 1460"/>
                  <a:gd name="T59" fmla="*/ 2147483647 h 1447"/>
                  <a:gd name="T60" fmla="*/ 2147483647 w 1460"/>
                  <a:gd name="T61" fmla="*/ 2147483647 h 1447"/>
                  <a:gd name="T62" fmla="*/ 2147483647 w 1460"/>
                  <a:gd name="T63" fmla="*/ 2147483647 h 1447"/>
                  <a:gd name="T64" fmla="*/ 2147483647 w 1460"/>
                  <a:gd name="T65" fmla="*/ 2147483647 h 1447"/>
                  <a:gd name="T66" fmla="*/ 2147483647 w 1460"/>
                  <a:gd name="T67" fmla="*/ 2147483647 h 1447"/>
                  <a:gd name="T68" fmla="*/ 2147483647 w 1460"/>
                  <a:gd name="T69" fmla="*/ 2147483647 h 1447"/>
                  <a:gd name="T70" fmla="*/ 2147483647 w 1460"/>
                  <a:gd name="T71" fmla="*/ 2147483647 h 1447"/>
                  <a:gd name="T72" fmla="*/ 2147483647 w 1460"/>
                  <a:gd name="T73" fmla="*/ 2147483647 h 1447"/>
                  <a:gd name="T74" fmla="*/ 2147483647 w 1460"/>
                  <a:gd name="T75" fmla="*/ 2147483647 h 1447"/>
                  <a:gd name="T76" fmla="*/ 2147483647 w 1460"/>
                  <a:gd name="T77" fmla="*/ 2147483647 h 1447"/>
                  <a:gd name="T78" fmla="*/ 2147483647 w 1460"/>
                  <a:gd name="T79" fmla="*/ 2147483647 h 1447"/>
                  <a:gd name="T80" fmla="*/ 2147483647 w 1460"/>
                  <a:gd name="T81" fmla="*/ 2147483647 h 1447"/>
                  <a:gd name="T82" fmla="*/ 2147483647 w 1460"/>
                  <a:gd name="T83" fmla="*/ 2147483647 h 1447"/>
                  <a:gd name="T84" fmla="*/ 2147483647 w 1460"/>
                  <a:gd name="T85" fmla="*/ 2147483647 h 1447"/>
                  <a:gd name="T86" fmla="*/ 2147483647 w 1460"/>
                  <a:gd name="T87" fmla="*/ 2147483647 h 1447"/>
                  <a:gd name="T88" fmla="*/ 2147483647 w 1460"/>
                  <a:gd name="T89" fmla="*/ 2147483647 h 1447"/>
                  <a:gd name="T90" fmla="*/ 2147483647 w 1460"/>
                  <a:gd name="T91" fmla="*/ 2147483647 h 1447"/>
                  <a:gd name="T92" fmla="*/ 2147483647 w 1460"/>
                  <a:gd name="T93" fmla="*/ 2147483647 h 1447"/>
                  <a:gd name="T94" fmla="*/ 2147483647 w 1460"/>
                  <a:gd name="T95" fmla="*/ 2147483647 h 1447"/>
                  <a:gd name="T96" fmla="*/ 2147483647 w 1460"/>
                  <a:gd name="T97" fmla="*/ 2147483647 h 1447"/>
                  <a:gd name="T98" fmla="*/ 2147483647 w 1460"/>
                  <a:gd name="T99" fmla="*/ 2147483647 h 1447"/>
                  <a:gd name="T100" fmla="*/ 2147483647 w 1460"/>
                  <a:gd name="T101" fmla="*/ 2147483647 h 1447"/>
                  <a:gd name="T102" fmla="*/ 2147483647 w 1460"/>
                  <a:gd name="T103" fmla="*/ 2147483647 h 1447"/>
                  <a:gd name="T104" fmla="*/ 2147483647 w 1460"/>
                  <a:gd name="T105" fmla="*/ 2147483647 h 1447"/>
                  <a:gd name="T106" fmla="*/ 2147483647 w 1460"/>
                  <a:gd name="T107" fmla="*/ 2147483647 h 1447"/>
                  <a:gd name="T108" fmla="*/ 2147483647 w 1460"/>
                  <a:gd name="T109" fmla="*/ 2147483647 h 1447"/>
                  <a:gd name="T110" fmla="*/ 2147483647 w 1460"/>
                  <a:gd name="T111" fmla="*/ 2147483647 h 1447"/>
                  <a:gd name="T112" fmla="*/ 2147483647 w 1460"/>
                  <a:gd name="T113" fmla="*/ 2147483647 h 1447"/>
                  <a:gd name="T114" fmla="*/ 2147483647 w 1460"/>
                  <a:gd name="T115" fmla="*/ 2147483647 h 1447"/>
                  <a:gd name="T116" fmla="*/ 2147483647 w 1460"/>
                  <a:gd name="T117" fmla="*/ 2147483647 h 1447"/>
                  <a:gd name="T118" fmla="*/ 2147483647 w 1460"/>
                  <a:gd name="T119" fmla="*/ 2147483647 h 1447"/>
                  <a:gd name="T120" fmla="*/ 2147483647 w 1460"/>
                  <a:gd name="T121" fmla="*/ 2147483647 h 1447"/>
                  <a:gd name="T122" fmla="*/ 2147483647 w 1460"/>
                  <a:gd name="T123" fmla="*/ 2147483647 h 1447"/>
                  <a:gd name="T124" fmla="*/ 2147483647 w 1460"/>
                  <a:gd name="T125" fmla="*/ 0 h 1447"/>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460"/>
                  <a:gd name="T190" fmla="*/ 0 h 1447"/>
                  <a:gd name="T191" fmla="*/ 1460 w 1460"/>
                  <a:gd name="T192" fmla="*/ 1447 h 1447"/>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460" h="1447">
                    <a:moveTo>
                      <a:pt x="609" y="14"/>
                    </a:moveTo>
                    <a:lnTo>
                      <a:pt x="624" y="14"/>
                    </a:lnTo>
                    <a:lnTo>
                      <a:pt x="638" y="14"/>
                    </a:lnTo>
                    <a:lnTo>
                      <a:pt x="652" y="14"/>
                    </a:lnTo>
                    <a:lnTo>
                      <a:pt x="666" y="14"/>
                    </a:lnTo>
                    <a:lnTo>
                      <a:pt x="680" y="14"/>
                    </a:lnTo>
                    <a:lnTo>
                      <a:pt x="695" y="14"/>
                    </a:lnTo>
                    <a:lnTo>
                      <a:pt x="709" y="14"/>
                    </a:lnTo>
                    <a:lnTo>
                      <a:pt x="723" y="14"/>
                    </a:lnTo>
                    <a:lnTo>
                      <a:pt x="723" y="29"/>
                    </a:lnTo>
                    <a:lnTo>
                      <a:pt x="723" y="14"/>
                    </a:lnTo>
                    <a:lnTo>
                      <a:pt x="737" y="14"/>
                    </a:lnTo>
                    <a:lnTo>
                      <a:pt x="737" y="29"/>
                    </a:lnTo>
                    <a:lnTo>
                      <a:pt x="780" y="29"/>
                    </a:lnTo>
                    <a:lnTo>
                      <a:pt x="794" y="29"/>
                    </a:lnTo>
                    <a:lnTo>
                      <a:pt x="808" y="29"/>
                    </a:lnTo>
                    <a:lnTo>
                      <a:pt x="822" y="29"/>
                    </a:lnTo>
                    <a:lnTo>
                      <a:pt x="851" y="29"/>
                    </a:lnTo>
                    <a:lnTo>
                      <a:pt x="865" y="29"/>
                    </a:lnTo>
                    <a:lnTo>
                      <a:pt x="879" y="29"/>
                    </a:lnTo>
                    <a:lnTo>
                      <a:pt x="893" y="43"/>
                    </a:lnTo>
                    <a:lnTo>
                      <a:pt x="907" y="43"/>
                    </a:lnTo>
                    <a:lnTo>
                      <a:pt x="922" y="43"/>
                    </a:lnTo>
                    <a:lnTo>
                      <a:pt x="950" y="43"/>
                    </a:lnTo>
                    <a:lnTo>
                      <a:pt x="964" y="43"/>
                    </a:lnTo>
                    <a:lnTo>
                      <a:pt x="978" y="43"/>
                    </a:lnTo>
                    <a:lnTo>
                      <a:pt x="992" y="43"/>
                    </a:lnTo>
                    <a:lnTo>
                      <a:pt x="1021" y="57"/>
                    </a:lnTo>
                    <a:lnTo>
                      <a:pt x="1035" y="57"/>
                    </a:lnTo>
                    <a:lnTo>
                      <a:pt x="1049" y="57"/>
                    </a:lnTo>
                    <a:lnTo>
                      <a:pt x="1063" y="57"/>
                    </a:lnTo>
                    <a:lnTo>
                      <a:pt x="1078" y="57"/>
                    </a:lnTo>
                    <a:lnTo>
                      <a:pt x="1092" y="57"/>
                    </a:lnTo>
                    <a:lnTo>
                      <a:pt x="1106" y="57"/>
                    </a:lnTo>
                    <a:lnTo>
                      <a:pt x="1120" y="57"/>
                    </a:lnTo>
                    <a:lnTo>
                      <a:pt x="1134" y="57"/>
                    </a:lnTo>
                    <a:lnTo>
                      <a:pt x="1148" y="57"/>
                    </a:lnTo>
                    <a:lnTo>
                      <a:pt x="1163" y="71"/>
                    </a:lnTo>
                    <a:lnTo>
                      <a:pt x="1177" y="71"/>
                    </a:lnTo>
                    <a:lnTo>
                      <a:pt x="1191" y="71"/>
                    </a:lnTo>
                    <a:lnTo>
                      <a:pt x="1205" y="71"/>
                    </a:lnTo>
                    <a:lnTo>
                      <a:pt x="1205" y="100"/>
                    </a:lnTo>
                    <a:lnTo>
                      <a:pt x="1219" y="100"/>
                    </a:lnTo>
                    <a:lnTo>
                      <a:pt x="1234" y="100"/>
                    </a:lnTo>
                    <a:lnTo>
                      <a:pt x="1248" y="114"/>
                    </a:lnTo>
                    <a:lnTo>
                      <a:pt x="1262" y="114"/>
                    </a:lnTo>
                    <a:lnTo>
                      <a:pt x="1276" y="114"/>
                    </a:lnTo>
                    <a:lnTo>
                      <a:pt x="1276" y="128"/>
                    </a:lnTo>
                    <a:lnTo>
                      <a:pt x="1290" y="128"/>
                    </a:lnTo>
                    <a:lnTo>
                      <a:pt x="1304" y="128"/>
                    </a:lnTo>
                    <a:lnTo>
                      <a:pt x="1319" y="128"/>
                    </a:lnTo>
                    <a:lnTo>
                      <a:pt x="1333" y="128"/>
                    </a:lnTo>
                    <a:lnTo>
                      <a:pt x="1347" y="128"/>
                    </a:lnTo>
                    <a:lnTo>
                      <a:pt x="1347" y="142"/>
                    </a:lnTo>
                    <a:lnTo>
                      <a:pt x="1361" y="142"/>
                    </a:lnTo>
                    <a:lnTo>
                      <a:pt x="1361" y="156"/>
                    </a:lnTo>
                    <a:lnTo>
                      <a:pt x="1361" y="170"/>
                    </a:lnTo>
                    <a:lnTo>
                      <a:pt x="1361" y="156"/>
                    </a:lnTo>
                    <a:lnTo>
                      <a:pt x="1361" y="170"/>
                    </a:lnTo>
                    <a:lnTo>
                      <a:pt x="1361" y="185"/>
                    </a:lnTo>
                    <a:lnTo>
                      <a:pt x="1361" y="199"/>
                    </a:lnTo>
                    <a:lnTo>
                      <a:pt x="1347" y="199"/>
                    </a:lnTo>
                    <a:lnTo>
                      <a:pt x="1347" y="213"/>
                    </a:lnTo>
                    <a:lnTo>
                      <a:pt x="1347" y="227"/>
                    </a:lnTo>
                    <a:lnTo>
                      <a:pt x="1361" y="227"/>
                    </a:lnTo>
                    <a:lnTo>
                      <a:pt x="1361" y="241"/>
                    </a:lnTo>
                    <a:lnTo>
                      <a:pt x="1361" y="256"/>
                    </a:lnTo>
                    <a:lnTo>
                      <a:pt x="1361" y="270"/>
                    </a:lnTo>
                    <a:lnTo>
                      <a:pt x="1361" y="284"/>
                    </a:lnTo>
                    <a:lnTo>
                      <a:pt x="1375" y="284"/>
                    </a:lnTo>
                    <a:lnTo>
                      <a:pt x="1375" y="298"/>
                    </a:lnTo>
                    <a:lnTo>
                      <a:pt x="1375" y="312"/>
                    </a:lnTo>
                    <a:lnTo>
                      <a:pt x="1375" y="326"/>
                    </a:lnTo>
                    <a:lnTo>
                      <a:pt x="1390" y="326"/>
                    </a:lnTo>
                    <a:lnTo>
                      <a:pt x="1404" y="326"/>
                    </a:lnTo>
                    <a:lnTo>
                      <a:pt x="1418" y="326"/>
                    </a:lnTo>
                    <a:lnTo>
                      <a:pt x="1432" y="326"/>
                    </a:lnTo>
                    <a:lnTo>
                      <a:pt x="1446" y="326"/>
                    </a:lnTo>
                    <a:lnTo>
                      <a:pt x="1460" y="326"/>
                    </a:lnTo>
                    <a:lnTo>
                      <a:pt x="1460" y="341"/>
                    </a:lnTo>
                    <a:lnTo>
                      <a:pt x="1460" y="355"/>
                    </a:lnTo>
                    <a:lnTo>
                      <a:pt x="1460" y="369"/>
                    </a:lnTo>
                    <a:lnTo>
                      <a:pt x="1460" y="383"/>
                    </a:lnTo>
                    <a:lnTo>
                      <a:pt x="1460" y="397"/>
                    </a:lnTo>
                    <a:lnTo>
                      <a:pt x="1460" y="412"/>
                    </a:lnTo>
                    <a:lnTo>
                      <a:pt x="1432" y="412"/>
                    </a:lnTo>
                    <a:lnTo>
                      <a:pt x="1418" y="412"/>
                    </a:lnTo>
                    <a:lnTo>
                      <a:pt x="1418" y="426"/>
                    </a:lnTo>
                    <a:lnTo>
                      <a:pt x="1418" y="440"/>
                    </a:lnTo>
                    <a:lnTo>
                      <a:pt x="1418" y="454"/>
                    </a:lnTo>
                    <a:lnTo>
                      <a:pt x="1375" y="454"/>
                    </a:lnTo>
                    <a:lnTo>
                      <a:pt x="1347" y="440"/>
                    </a:lnTo>
                    <a:lnTo>
                      <a:pt x="1347" y="454"/>
                    </a:lnTo>
                    <a:lnTo>
                      <a:pt x="1333" y="454"/>
                    </a:lnTo>
                    <a:lnTo>
                      <a:pt x="1304" y="454"/>
                    </a:lnTo>
                    <a:lnTo>
                      <a:pt x="1304" y="440"/>
                    </a:lnTo>
                    <a:lnTo>
                      <a:pt x="1262" y="440"/>
                    </a:lnTo>
                    <a:lnTo>
                      <a:pt x="1248" y="440"/>
                    </a:lnTo>
                    <a:lnTo>
                      <a:pt x="1248" y="454"/>
                    </a:lnTo>
                    <a:lnTo>
                      <a:pt x="1248" y="468"/>
                    </a:lnTo>
                    <a:lnTo>
                      <a:pt x="1248" y="483"/>
                    </a:lnTo>
                    <a:lnTo>
                      <a:pt x="1276" y="483"/>
                    </a:lnTo>
                    <a:lnTo>
                      <a:pt x="1276" y="497"/>
                    </a:lnTo>
                    <a:lnTo>
                      <a:pt x="1276" y="511"/>
                    </a:lnTo>
                    <a:lnTo>
                      <a:pt x="1276" y="525"/>
                    </a:lnTo>
                    <a:lnTo>
                      <a:pt x="1276" y="539"/>
                    </a:lnTo>
                    <a:lnTo>
                      <a:pt x="1276" y="553"/>
                    </a:lnTo>
                    <a:lnTo>
                      <a:pt x="1276" y="568"/>
                    </a:lnTo>
                    <a:lnTo>
                      <a:pt x="1333" y="568"/>
                    </a:lnTo>
                    <a:lnTo>
                      <a:pt x="1375" y="568"/>
                    </a:lnTo>
                    <a:lnTo>
                      <a:pt x="1375" y="624"/>
                    </a:lnTo>
                    <a:lnTo>
                      <a:pt x="1375" y="639"/>
                    </a:lnTo>
                    <a:lnTo>
                      <a:pt x="1375" y="653"/>
                    </a:lnTo>
                    <a:lnTo>
                      <a:pt x="1375" y="695"/>
                    </a:lnTo>
                    <a:lnTo>
                      <a:pt x="1333" y="695"/>
                    </a:lnTo>
                    <a:lnTo>
                      <a:pt x="1333" y="738"/>
                    </a:lnTo>
                    <a:lnTo>
                      <a:pt x="1333" y="780"/>
                    </a:lnTo>
                    <a:lnTo>
                      <a:pt x="1333" y="809"/>
                    </a:lnTo>
                    <a:lnTo>
                      <a:pt x="1333" y="823"/>
                    </a:lnTo>
                    <a:lnTo>
                      <a:pt x="1333" y="837"/>
                    </a:lnTo>
                    <a:lnTo>
                      <a:pt x="1333" y="851"/>
                    </a:lnTo>
                    <a:lnTo>
                      <a:pt x="1333" y="865"/>
                    </a:lnTo>
                    <a:lnTo>
                      <a:pt x="1333" y="880"/>
                    </a:lnTo>
                    <a:lnTo>
                      <a:pt x="1333" y="894"/>
                    </a:lnTo>
                    <a:lnTo>
                      <a:pt x="1333" y="936"/>
                    </a:lnTo>
                    <a:lnTo>
                      <a:pt x="1333" y="951"/>
                    </a:lnTo>
                    <a:lnTo>
                      <a:pt x="1347" y="993"/>
                    </a:lnTo>
                    <a:lnTo>
                      <a:pt x="1333" y="993"/>
                    </a:lnTo>
                    <a:lnTo>
                      <a:pt x="1290" y="993"/>
                    </a:lnTo>
                    <a:lnTo>
                      <a:pt x="1248" y="993"/>
                    </a:lnTo>
                    <a:lnTo>
                      <a:pt x="1205" y="993"/>
                    </a:lnTo>
                    <a:lnTo>
                      <a:pt x="1205" y="951"/>
                    </a:lnTo>
                    <a:lnTo>
                      <a:pt x="1120" y="951"/>
                    </a:lnTo>
                    <a:lnTo>
                      <a:pt x="1092" y="951"/>
                    </a:lnTo>
                    <a:lnTo>
                      <a:pt x="1092" y="965"/>
                    </a:lnTo>
                    <a:lnTo>
                      <a:pt x="1092" y="979"/>
                    </a:lnTo>
                    <a:lnTo>
                      <a:pt x="1092" y="993"/>
                    </a:lnTo>
                    <a:lnTo>
                      <a:pt x="1092" y="1007"/>
                    </a:lnTo>
                    <a:lnTo>
                      <a:pt x="1092" y="1022"/>
                    </a:lnTo>
                    <a:lnTo>
                      <a:pt x="1092" y="1036"/>
                    </a:lnTo>
                    <a:lnTo>
                      <a:pt x="1092" y="1050"/>
                    </a:lnTo>
                    <a:lnTo>
                      <a:pt x="1092" y="1064"/>
                    </a:lnTo>
                    <a:lnTo>
                      <a:pt x="1092" y="1078"/>
                    </a:lnTo>
                    <a:lnTo>
                      <a:pt x="1078" y="1078"/>
                    </a:lnTo>
                    <a:lnTo>
                      <a:pt x="1078" y="1121"/>
                    </a:lnTo>
                    <a:lnTo>
                      <a:pt x="1078" y="1135"/>
                    </a:lnTo>
                    <a:lnTo>
                      <a:pt x="1078" y="1206"/>
                    </a:lnTo>
                    <a:lnTo>
                      <a:pt x="1049" y="1206"/>
                    </a:lnTo>
                    <a:lnTo>
                      <a:pt x="1049" y="1220"/>
                    </a:lnTo>
                    <a:lnTo>
                      <a:pt x="1049" y="1234"/>
                    </a:lnTo>
                    <a:lnTo>
                      <a:pt x="1049" y="1248"/>
                    </a:lnTo>
                    <a:lnTo>
                      <a:pt x="1049" y="1263"/>
                    </a:lnTo>
                    <a:lnTo>
                      <a:pt x="1049" y="1277"/>
                    </a:lnTo>
                    <a:lnTo>
                      <a:pt x="1021" y="1277"/>
                    </a:lnTo>
                    <a:lnTo>
                      <a:pt x="1021" y="1291"/>
                    </a:lnTo>
                    <a:lnTo>
                      <a:pt x="1021" y="1305"/>
                    </a:lnTo>
                    <a:lnTo>
                      <a:pt x="1021" y="1319"/>
                    </a:lnTo>
                    <a:lnTo>
                      <a:pt x="1021" y="1334"/>
                    </a:lnTo>
                    <a:lnTo>
                      <a:pt x="1035" y="1319"/>
                    </a:lnTo>
                    <a:lnTo>
                      <a:pt x="1049" y="1319"/>
                    </a:lnTo>
                    <a:lnTo>
                      <a:pt x="1049" y="1334"/>
                    </a:lnTo>
                    <a:lnTo>
                      <a:pt x="1049" y="1348"/>
                    </a:lnTo>
                    <a:lnTo>
                      <a:pt x="1049" y="1362"/>
                    </a:lnTo>
                    <a:lnTo>
                      <a:pt x="1049" y="1376"/>
                    </a:lnTo>
                    <a:lnTo>
                      <a:pt x="1092" y="1376"/>
                    </a:lnTo>
                    <a:lnTo>
                      <a:pt x="1092" y="1390"/>
                    </a:lnTo>
                    <a:lnTo>
                      <a:pt x="1092" y="1405"/>
                    </a:lnTo>
                    <a:lnTo>
                      <a:pt x="1092" y="1419"/>
                    </a:lnTo>
                    <a:lnTo>
                      <a:pt x="1092" y="1433"/>
                    </a:lnTo>
                    <a:lnTo>
                      <a:pt x="1092" y="1447"/>
                    </a:lnTo>
                    <a:lnTo>
                      <a:pt x="1078" y="1447"/>
                    </a:lnTo>
                    <a:lnTo>
                      <a:pt x="1078" y="1433"/>
                    </a:lnTo>
                    <a:lnTo>
                      <a:pt x="1063" y="1433"/>
                    </a:lnTo>
                    <a:lnTo>
                      <a:pt x="1049" y="1447"/>
                    </a:lnTo>
                    <a:lnTo>
                      <a:pt x="1035" y="1447"/>
                    </a:lnTo>
                    <a:lnTo>
                      <a:pt x="1035" y="1433"/>
                    </a:lnTo>
                    <a:lnTo>
                      <a:pt x="1021" y="1433"/>
                    </a:lnTo>
                    <a:lnTo>
                      <a:pt x="1007" y="1433"/>
                    </a:lnTo>
                    <a:lnTo>
                      <a:pt x="992" y="1419"/>
                    </a:lnTo>
                    <a:lnTo>
                      <a:pt x="978" y="1419"/>
                    </a:lnTo>
                    <a:lnTo>
                      <a:pt x="978" y="1405"/>
                    </a:lnTo>
                    <a:lnTo>
                      <a:pt x="950" y="1390"/>
                    </a:lnTo>
                    <a:lnTo>
                      <a:pt x="922" y="1362"/>
                    </a:lnTo>
                    <a:lnTo>
                      <a:pt x="922" y="1348"/>
                    </a:lnTo>
                    <a:lnTo>
                      <a:pt x="907" y="1334"/>
                    </a:lnTo>
                    <a:lnTo>
                      <a:pt x="907" y="1319"/>
                    </a:lnTo>
                    <a:lnTo>
                      <a:pt x="893" y="1319"/>
                    </a:lnTo>
                    <a:lnTo>
                      <a:pt x="851" y="1291"/>
                    </a:lnTo>
                    <a:lnTo>
                      <a:pt x="836" y="1291"/>
                    </a:lnTo>
                    <a:lnTo>
                      <a:pt x="836" y="1277"/>
                    </a:lnTo>
                    <a:lnTo>
                      <a:pt x="822" y="1263"/>
                    </a:lnTo>
                    <a:lnTo>
                      <a:pt x="794" y="1248"/>
                    </a:lnTo>
                    <a:lnTo>
                      <a:pt x="780" y="1234"/>
                    </a:lnTo>
                    <a:lnTo>
                      <a:pt x="780" y="1220"/>
                    </a:lnTo>
                    <a:lnTo>
                      <a:pt x="765" y="1220"/>
                    </a:lnTo>
                    <a:lnTo>
                      <a:pt x="765" y="1206"/>
                    </a:lnTo>
                    <a:lnTo>
                      <a:pt x="751" y="1192"/>
                    </a:lnTo>
                    <a:lnTo>
                      <a:pt x="751" y="1178"/>
                    </a:lnTo>
                    <a:lnTo>
                      <a:pt x="751" y="1163"/>
                    </a:lnTo>
                    <a:lnTo>
                      <a:pt x="751" y="1149"/>
                    </a:lnTo>
                    <a:lnTo>
                      <a:pt x="751" y="1135"/>
                    </a:lnTo>
                    <a:lnTo>
                      <a:pt x="751" y="1121"/>
                    </a:lnTo>
                    <a:lnTo>
                      <a:pt x="765" y="1121"/>
                    </a:lnTo>
                    <a:lnTo>
                      <a:pt x="751" y="1121"/>
                    </a:lnTo>
                    <a:lnTo>
                      <a:pt x="751" y="1107"/>
                    </a:lnTo>
                    <a:lnTo>
                      <a:pt x="723" y="1107"/>
                    </a:lnTo>
                    <a:lnTo>
                      <a:pt x="695" y="1092"/>
                    </a:lnTo>
                    <a:lnTo>
                      <a:pt x="638" y="1092"/>
                    </a:lnTo>
                    <a:lnTo>
                      <a:pt x="624" y="1092"/>
                    </a:lnTo>
                    <a:lnTo>
                      <a:pt x="581" y="1078"/>
                    </a:lnTo>
                    <a:lnTo>
                      <a:pt x="553" y="1078"/>
                    </a:lnTo>
                    <a:lnTo>
                      <a:pt x="539" y="1078"/>
                    </a:lnTo>
                    <a:lnTo>
                      <a:pt x="524" y="1078"/>
                    </a:lnTo>
                    <a:lnTo>
                      <a:pt x="510" y="1078"/>
                    </a:lnTo>
                    <a:lnTo>
                      <a:pt x="482" y="1064"/>
                    </a:lnTo>
                    <a:lnTo>
                      <a:pt x="468" y="1064"/>
                    </a:lnTo>
                    <a:lnTo>
                      <a:pt x="453" y="1078"/>
                    </a:lnTo>
                    <a:lnTo>
                      <a:pt x="439" y="1092"/>
                    </a:lnTo>
                    <a:lnTo>
                      <a:pt x="425" y="1107"/>
                    </a:lnTo>
                    <a:lnTo>
                      <a:pt x="411" y="1107"/>
                    </a:lnTo>
                    <a:lnTo>
                      <a:pt x="411" y="1121"/>
                    </a:lnTo>
                    <a:lnTo>
                      <a:pt x="411" y="1135"/>
                    </a:lnTo>
                    <a:lnTo>
                      <a:pt x="397" y="1163"/>
                    </a:lnTo>
                    <a:lnTo>
                      <a:pt x="368" y="1149"/>
                    </a:lnTo>
                    <a:lnTo>
                      <a:pt x="368" y="1135"/>
                    </a:lnTo>
                    <a:lnTo>
                      <a:pt x="354" y="1135"/>
                    </a:lnTo>
                    <a:lnTo>
                      <a:pt x="354" y="1121"/>
                    </a:lnTo>
                    <a:lnTo>
                      <a:pt x="340" y="1107"/>
                    </a:lnTo>
                    <a:lnTo>
                      <a:pt x="326" y="1092"/>
                    </a:lnTo>
                    <a:lnTo>
                      <a:pt x="326" y="1078"/>
                    </a:lnTo>
                    <a:lnTo>
                      <a:pt x="326" y="1064"/>
                    </a:lnTo>
                    <a:lnTo>
                      <a:pt x="312" y="1064"/>
                    </a:lnTo>
                    <a:lnTo>
                      <a:pt x="297" y="1050"/>
                    </a:lnTo>
                    <a:lnTo>
                      <a:pt x="283" y="1036"/>
                    </a:lnTo>
                    <a:lnTo>
                      <a:pt x="269" y="1022"/>
                    </a:lnTo>
                    <a:lnTo>
                      <a:pt x="241" y="1007"/>
                    </a:lnTo>
                    <a:lnTo>
                      <a:pt x="227" y="993"/>
                    </a:lnTo>
                    <a:lnTo>
                      <a:pt x="212" y="965"/>
                    </a:lnTo>
                    <a:lnTo>
                      <a:pt x="198" y="965"/>
                    </a:lnTo>
                    <a:lnTo>
                      <a:pt x="184" y="951"/>
                    </a:lnTo>
                    <a:lnTo>
                      <a:pt x="184" y="936"/>
                    </a:lnTo>
                    <a:lnTo>
                      <a:pt x="156" y="922"/>
                    </a:lnTo>
                    <a:lnTo>
                      <a:pt x="141" y="908"/>
                    </a:lnTo>
                    <a:lnTo>
                      <a:pt x="113" y="894"/>
                    </a:lnTo>
                    <a:lnTo>
                      <a:pt x="113" y="880"/>
                    </a:lnTo>
                    <a:lnTo>
                      <a:pt x="99" y="865"/>
                    </a:lnTo>
                    <a:lnTo>
                      <a:pt x="85" y="851"/>
                    </a:lnTo>
                    <a:lnTo>
                      <a:pt x="71" y="837"/>
                    </a:lnTo>
                    <a:lnTo>
                      <a:pt x="42" y="823"/>
                    </a:lnTo>
                    <a:lnTo>
                      <a:pt x="42" y="809"/>
                    </a:lnTo>
                    <a:lnTo>
                      <a:pt x="28" y="809"/>
                    </a:lnTo>
                    <a:lnTo>
                      <a:pt x="14" y="780"/>
                    </a:lnTo>
                    <a:lnTo>
                      <a:pt x="0" y="766"/>
                    </a:lnTo>
                    <a:lnTo>
                      <a:pt x="0" y="752"/>
                    </a:lnTo>
                    <a:lnTo>
                      <a:pt x="14" y="752"/>
                    </a:lnTo>
                    <a:lnTo>
                      <a:pt x="14" y="738"/>
                    </a:lnTo>
                    <a:lnTo>
                      <a:pt x="28" y="724"/>
                    </a:lnTo>
                    <a:lnTo>
                      <a:pt x="28" y="709"/>
                    </a:lnTo>
                    <a:lnTo>
                      <a:pt x="42" y="709"/>
                    </a:lnTo>
                    <a:lnTo>
                      <a:pt x="42" y="695"/>
                    </a:lnTo>
                    <a:lnTo>
                      <a:pt x="42" y="681"/>
                    </a:lnTo>
                    <a:lnTo>
                      <a:pt x="42" y="667"/>
                    </a:lnTo>
                    <a:lnTo>
                      <a:pt x="56" y="653"/>
                    </a:lnTo>
                    <a:lnTo>
                      <a:pt x="56" y="639"/>
                    </a:lnTo>
                    <a:lnTo>
                      <a:pt x="56" y="624"/>
                    </a:lnTo>
                    <a:lnTo>
                      <a:pt x="71" y="624"/>
                    </a:lnTo>
                    <a:lnTo>
                      <a:pt x="71" y="610"/>
                    </a:lnTo>
                    <a:lnTo>
                      <a:pt x="71" y="596"/>
                    </a:lnTo>
                    <a:lnTo>
                      <a:pt x="71" y="582"/>
                    </a:lnTo>
                    <a:lnTo>
                      <a:pt x="71" y="568"/>
                    </a:lnTo>
                    <a:lnTo>
                      <a:pt x="85" y="568"/>
                    </a:lnTo>
                    <a:lnTo>
                      <a:pt x="85" y="553"/>
                    </a:lnTo>
                    <a:lnTo>
                      <a:pt x="85" y="539"/>
                    </a:lnTo>
                    <a:lnTo>
                      <a:pt x="85" y="525"/>
                    </a:lnTo>
                    <a:lnTo>
                      <a:pt x="85" y="511"/>
                    </a:lnTo>
                    <a:lnTo>
                      <a:pt x="99" y="511"/>
                    </a:lnTo>
                    <a:lnTo>
                      <a:pt x="99" y="497"/>
                    </a:lnTo>
                    <a:lnTo>
                      <a:pt x="99" y="483"/>
                    </a:lnTo>
                    <a:lnTo>
                      <a:pt x="99" y="468"/>
                    </a:lnTo>
                    <a:lnTo>
                      <a:pt x="113" y="454"/>
                    </a:lnTo>
                    <a:lnTo>
                      <a:pt x="113" y="440"/>
                    </a:lnTo>
                    <a:lnTo>
                      <a:pt x="113" y="426"/>
                    </a:lnTo>
                    <a:lnTo>
                      <a:pt x="113" y="412"/>
                    </a:lnTo>
                    <a:lnTo>
                      <a:pt x="127" y="397"/>
                    </a:lnTo>
                    <a:lnTo>
                      <a:pt x="127" y="383"/>
                    </a:lnTo>
                    <a:lnTo>
                      <a:pt x="127" y="369"/>
                    </a:lnTo>
                    <a:lnTo>
                      <a:pt x="127" y="355"/>
                    </a:lnTo>
                    <a:lnTo>
                      <a:pt x="141" y="355"/>
                    </a:lnTo>
                    <a:lnTo>
                      <a:pt x="141" y="312"/>
                    </a:lnTo>
                    <a:lnTo>
                      <a:pt x="156" y="284"/>
                    </a:lnTo>
                    <a:lnTo>
                      <a:pt x="156" y="270"/>
                    </a:lnTo>
                    <a:lnTo>
                      <a:pt x="170" y="256"/>
                    </a:lnTo>
                    <a:lnTo>
                      <a:pt x="170" y="213"/>
                    </a:lnTo>
                    <a:lnTo>
                      <a:pt x="170" y="199"/>
                    </a:lnTo>
                    <a:lnTo>
                      <a:pt x="184" y="199"/>
                    </a:lnTo>
                    <a:lnTo>
                      <a:pt x="184" y="185"/>
                    </a:lnTo>
                    <a:lnTo>
                      <a:pt x="184" y="170"/>
                    </a:lnTo>
                    <a:lnTo>
                      <a:pt x="184" y="156"/>
                    </a:lnTo>
                    <a:lnTo>
                      <a:pt x="198" y="142"/>
                    </a:lnTo>
                    <a:lnTo>
                      <a:pt x="198" y="128"/>
                    </a:lnTo>
                    <a:lnTo>
                      <a:pt x="198" y="114"/>
                    </a:lnTo>
                    <a:lnTo>
                      <a:pt x="198" y="100"/>
                    </a:lnTo>
                    <a:lnTo>
                      <a:pt x="212" y="85"/>
                    </a:lnTo>
                    <a:lnTo>
                      <a:pt x="212" y="71"/>
                    </a:lnTo>
                    <a:lnTo>
                      <a:pt x="212" y="57"/>
                    </a:lnTo>
                    <a:lnTo>
                      <a:pt x="227" y="29"/>
                    </a:lnTo>
                    <a:lnTo>
                      <a:pt x="227" y="14"/>
                    </a:lnTo>
                    <a:lnTo>
                      <a:pt x="241" y="14"/>
                    </a:lnTo>
                    <a:lnTo>
                      <a:pt x="255" y="14"/>
                    </a:lnTo>
                    <a:lnTo>
                      <a:pt x="269" y="14"/>
                    </a:lnTo>
                    <a:lnTo>
                      <a:pt x="283" y="14"/>
                    </a:lnTo>
                    <a:lnTo>
                      <a:pt x="297" y="14"/>
                    </a:lnTo>
                    <a:lnTo>
                      <a:pt x="312" y="14"/>
                    </a:lnTo>
                    <a:lnTo>
                      <a:pt x="326" y="14"/>
                    </a:lnTo>
                    <a:lnTo>
                      <a:pt x="340" y="14"/>
                    </a:lnTo>
                    <a:lnTo>
                      <a:pt x="354" y="14"/>
                    </a:lnTo>
                    <a:lnTo>
                      <a:pt x="368" y="14"/>
                    </a:lnTo>
                    <a:lnTo>
                      <a:pt x="411" y="14"/>
                    </a:lnTo>
                    <a:lnTo>
                      <a:pt x="425" y="14"/>
                    </a:lnTo>
                    <a:lnTo>
                      <a:pt x="453" y="14"/>
                    </a:lnTo>
                    <a:lnTo>
                      <a:pt x="468" y="14"/>
                    </a:lnTo>
                    <a:lnTo>
                      <a:pt x="496" y="0"/>
                    </a:lnTo>
                    <a:lnTo>
                      <a:pt x="510" y="0"/>
                    </a:lnTo>
                    <a:lnTo>
                      <a:pt x="524" y="0"/>
                    </a:lnTo>
                    <a:lnTo>
                      <a:pt x="539" y="0"/>
                    </a:lnTo>
                    <a:lnTo>
                      <a:pt x="553" y="0"/>
                    </a:lnTo>
                    <a:lnTo>
                      <a:pt x="553" y="14"/>
                    </a:lnTo>
                    <a:lnTo>
                      <a:pt x="567" y="14"/>
                    </a:lnTo>
                    <a:lnTo>
                      <a:pt x="609" y="14"/>
                    </a:lnTo>
                    <a:close/>
                  </a:path>
                </a:pathLst>
              </a:custGeom>
              <a:noFill/>
              <a:ln w="0" cap="flat">
                <a:solidFill>
                  <a:srgbClr val="000000"/>
                </a:solidFill>
                <a:prstDash val="solid"/>
                <a:round/>
                <a:headEnd/>
                <a:tailEnd/>
              </a:ln>
              <a:extLst>
                <a:ext uri="{909E8E84-426E-40DD-AFC4-6F175D3DCCD1}">
                  <a14:hiddenFill xmlns="" xmlns:a14="http://schemas.microsoft.com/office/drawing/2010/main">
                    <a:solidFill>
                      <a:srgbClr val="FFFFFF"/>
                    </a:solidFill>
                  </a14:hiddenFill>
                </a:ext>
              </a:extLst>
            </p:spPr>
            <p:txBody>
              <a:bodyPr/>
              <a:lstStyle/>
              <a:p>
                <a:endParaRPr lang="ja-JP" altLang="en-US"/>
              </a:p>
            </p:txBody>
          </p:sp>
          <p:sp>
            <p:nvSpPr>
              <p:cNvPr id="46220" name="Freeform 176"/>
              <p:cNvSpPr>
                <a:spLocks noChangeAspect="1"/>
              </p:cNvSpPr>
              <p:nvPr/>
            </p:nvSpPr>
            <p:spPr bwMode="auto">
              <a:xfrm>
                <a:off x="6948" y="7132"/>
                <a:ext cx="2081" cy="1827"/>
              </a:xfrm>
              <a:custGeom>
                <a:avLst/>
                <a:gdLst>
                  <a:gd name="T0" fmla="*/ 2147483647 w 1304"/>
                  <a:gd name="T1" fmla="*/ 2147483647 h 1148"/>
                  <a:gd name="T2" fmla="*/ 2147483647 w 1304"/>
                  <a:gd name="T3" fmla="*/ 2147483647 h 1148"/>
                  <a:gd name="T4" fmla="*/ 2147483647 w 1304"/>
                  <a:gd name="T5" fmla="*/ 2147483647 h 1148"/>
                  <a:gd name="T6" fmla="*/ 2147483647 w 1304"/>
                  <a:gd name="T7" fmla="*/ 2147483647 h 1148"/>
                  <a:gd name="T8" fmla="*/ 2147483647 w 1304"/>
                  <a:gd name="T9" fmla="*/ 2147483647 h 1148"/>
                  <a:gd name="T10" fmla="*/ 2147483647 w 1304"/>
                  <a:gd name="T11" fmla="*/ 2147483647 h 1148"/>
                  <a:gd name="T12" fmla="*/ 2147483647 w 1304"/>
                  <a:gd name="T13" fmla="*/ 2147483647 h 1148"/>
                  <a:gd name="T14" fmla="*/ 2147483647 w 1304"/>
                  <a:gd name="T15" fmla="*/ 2147483647 h 1148"/>
                  <a:gd name="T16" fmla="*/ 2147483647 w 1304"/>
                  <a:gd name="T17" fmla="*/ 2147483647 h 1148"/>
                  <a:gd name="T18" fmla="*/ 2147483647 w 1304"/>
                  <a:gd name="T19" fmla="*/ 2147483647 h 1148"/>
                  <a:gd name="T20" fmla="*/ 2147483647 w 1304"/>
                  <a:gd name="T21" fmla="*/ 2147483647 h 1148"/>
                  <a:gd name="T22" fmla="*/ 2147483647 w 1304"/>
                  <a:gd name="T23" fmla="*/ 2147483647 h 1148"/>
                  <a:gd name="T24" fmla="*/ 2147483647 w 1304"/>
                  <a:gd name="T25" fmla="*/ 2147483647 h 1148"/>
                  <a:gd name="T26" fmla="*/ 2147483647 w 1304"/>
                  <a:gd name="T27" fmla="*/ 2147483647 h 1148"/>
                  <a:gd name="T28" fmla="*/ 2147483647 w 1304"/>
                  <a:gd name="T29" fmla="*/ 2147483647 h 1148"/>
                  <a:gd name="T30" fmla="*/ 2147483647 w 1304"/>
                  <a:gd name="T31" fmla="*/ 2147483647 h 1148"/>
                  <a:gd name="T32" fmla="*/ 2147483647 w 1304"/>
                  <a:gd name="T33" fmla="*/ 2147483647 h 1148"/>
                  <a:gd name="T34" fmla="*/ 2147483647 w 1304"/>
                  <a:gd name="T35" fmla="*/ 2147483647 h 1148"/>
                  <a:gd name="T36" fmla="*/ 2147483647 w 1304"/>
                  <a:gd name="T37" fmla="*/ 2147483647 h 1148"/>
                  <a:gd name="T38" fmla="*/ 2147483647 w 1304"/>
                  <a:gd name="T39" fmla="*/ 2147483647 h 1148"/>
                  <a:gd name="T40" fmla="*/ 2147483647 w 1304"/>
                  <a:gd name="T41" fmla="*/ 2147483647 h 1148"/>
                  <a:gd name="T42" fmla="*/ 2147483647 w 1304"/>
                  <a:gd name="T43" fmla="*/ 2147483647 h 1148"/>
                  <a:gd name="T44" fmla="*/ 2147483647 w 1304"/>
                  <a:gd name="T45" fmla="*/ 2147483647 h 1148"/>
                  <a:gd name="T46" fmla="*/ 2147483647 w 1304"/>
                  <a:gd name="T47" fmla="*/ 2147483647 h 1148"/>
                  <a:gd name="T48" fmla="*/ 2147483647 w 1304"/>
                  <a:gd name="T49" fmla="*/ 2147483647 h 1148"/>
                  <a:gd name="T50" fmla="*/ 2147483647 w 1304"/>
                  <a:gd name="T51" fmla="*/ 2147483647 h 1148"/>
                  <a:gd name="T52" fmla="*/ 2147483647 w 1304"/>
                  <a:gd name="T53" fmla="*/ 2147483647 h 1148"/>
                  <a:gd name="T54" fmla="*/ 2147483647 w 1304"/>
                  <a:gd name="T55" fmla="*/ 2147483647 h 1148"/>
                  <a:gd name="T56" fmla="*/ 2147483647 w 1304"/>
                  <a:gd name="T57" fmla="*/ 2147483647 h 1148"/>
                  <a:gd name="T58" fmla="*/ 2147483647 w 1304"/>
                  <a:gd name="T59" fmla="*/ 2147483647 h 1148"/>
                  <a:gd name="T60" fmla="*/ 2147483647 w 1304"/>
                  <a:gd name="T61" fmla="*/ 2147483647 h 1148"/>
                  <a:gd name="T62" fmla="*/ 2147483647 w 1304"/>
                  <a:gd name="T63" fmla="*/ 2147483647 h 1148"/>
                  <a:gd name="T64" fmla="*/ 2147483647 w 1304"/>
                  <a:gd name="T65" fmla="*/ 2147483647 h 1148"/>
                  <a:gd name="T66" fmla="*/ 2147483647 w 1304"/>
                  <a:gd name="T67" fmla="*/ 2147483647 h 1148"/>
                  <a:gd name="T68" fmla="*/ 2147483647 w 1304"/>
                  <a:gd name="T69" fmla="*/ 2147483647 h 1148"/>
                  <a:gd name="T70" fmla="*/ 2147483647 w 1304"/>
                  <a:gd name="T71" fmla="*/ 2147483647 h 1148"/>
                  <a:gd name="T72" fmla="*/ 2147483647 w 1304"/>
                  <a:gd name="T73" fmla="*/ 2147483647 h 1148"/>
                  <a:gd name="T74" fmla="*/ 2147483647 w 1304"/>
                  <a:gd name="T75" fmla="*/ 2147483647 h 1148"/>
                  <a:gd name="T76" fmla="*/ 2147483647 w 1304"/>
                  <a:gd name="T77" fmla="*/ 2147483647 h 1148"/>
                  <a:gd name="T78" fmla="*/ 2147483647 w 1304"/>
                  <a:gd name="T79" fmla="*/ 2147483647 h 1148"/>
                  <a:gd name="T80" fmla="*/ 2147483647 w 1304"/>
                  <a:gd name="T81" fmla="*/ 2147483647 h 1148"/>
                  <a:gd name="T82" fmla="*/ 2147483647 w 1304"/>
                  <a:gd name="T83" fmla="*/ 2147483647 h 1148"/>
                  <a:gd name="T84" fmla="*/ 2147483647 w 1304"/>
                  <a:gd name="T85" fmla="*/ 2147483647 h 1148"/>
                  <a:gd name="T86" fmla="*/ 2147483647 w 1304"/>
                  <a:gd name="T87" fmla="*/ 2147483647 h 1148"/>
                  <a:gd name="T88" fmla="*/ 2147483647 w 1304"/>
                  <a:gd name="T89" fmla="*/ 2147483647 h 1148"/>
                  <a:gd name="T90" fmla="*/ 2147483647 w 1304"/>
                  <a:gd name="T91" fmla="*/ 2147483647 h 1148"/>
                  <a:gd name="T92" fmla="*/ 2147483647 w 1304"/>
                  <a:gd name="T93" fmla="*/ 2147483647 h 1148"/>
                  <a:gd name="T94" fmla="*/ 2147483647 w 1304"/>
                  <a:gd name="T95" fmla="*/ 2147483647 h 1148"/>
                  <a:gd name="T96" fmla="*/ 2147483647 w 1304"/>
                  <a:gd name="T97" fmla="*/ 2147483647 h 1148"/>
                  <a:gd name="T98" fmla="*/ 2147483647 w 1304"/>
                  <a:gd name="T99" fmla="*/ 2147483647 h 1148"/>
                  <a:gd name="T100" fmla="*/ 2147483647 w 1304"/>
                  <a:gd name="T101" fmla="*/ 2147483647 h 1148"/>
                  <a:gd name="T102" fmla="*/ 2147483647 w 1304"/>
                  <a:gd name="T103" fmla="*/ 2147483647 h 1148"/>
                  <a:gd name="T104" fmla="*/ 2147483647 w 1304"/>
                  <a:gd name="T105" fmla="*/ 2147483647 h 1148"/>
                  <a:gd name="T106" fmla="*/ 2147483647 w 1304"/>
                  <a:gd name="T107" fmla="*/ 2147483647 h 1148"/>
                  <a:gd name="T108" fmla="*/ 2147483647 w 1304"/>
                  <a:gd name="T109" fmla="*/ 2147483647 h 1148"/>
                  <a:gd name="T110" fmla="*/ 2147483647 w 1304"/>
                  <a:gd name="T111" fmla="*/ 2147483647 h 1148"/>
                  <a:gd name="T112" fmla="*/ 2147483647 w 1304"/>
                  <a:gd name="T113" fmla="*/ 2147483647 h 1148"/>
                  <a:gd name="T114" fmla="*/ 2147483647 w 1304"/>
                  <a:gd name="T115" fmla="*/ 2147483647 h 1148"/>
                  <a:gd name="T116" fmla="*/ 2147483647 w 1304"/>
                  <a:gd name="T117" fmla="*/ 2147483647 h 1148"/>
                  <a:gd name="T118" fmla="*/ 2147483647 w 1304"/>
                  <a:gd name="T119" fmla="*/ 2147483647 h 1148"/>
                  <a:gd name="T120" fmla="*/ 2147483647 w 1304"/>
                  <a:gd name="T121" fmla="*/ 2147483647 h 1148"/>
                  <a:gd name="T122" fmla="*/ 2147483647 w 1304"/>
                  <a:gd name="T123" fmla="*/ 2147483647 h 1148"/>
                  <a:gd name="T124" fmla="*/ 2147483647 w 1304"/>
                  <a:gd name="T125" fmla="*/ 0 h 1148"/>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304"/>
                  <a:gd name="T190" fmla="*/ 0 h 1148"/>
                  <a:gd name="T191" fmla="*/ 1304 w 1304"/>
                  <a:gd name="T192" fmla="*/ 1148 h 1148"/>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304" h="1148">
                    <a:moveTo>
                      <a:pt x="1290" y="0"/>
                    </a:moveTo>
                    <a:lnTo>
                      <a:pt x="1290" y="14"/>
                    </a:lnTo>
                    <a:lnTo>
                      <a:pt x="1290" y="28"/>
                    </a:lnTo>
                    <a:lnTo>
                      <a:pt x="1290" y="42"/>
                    </a:lnTo>
                    <a:lnTo>
                      <a:pt x="1290" y="56"/>
                    </a:lnTo>
                    <a:lnTo>
                      <a:pt x="1290" y="99"/>
                    </a:lnTo>
                    <a:lnTo>
                      <a:pt x="1290" y="113"/>
                    </a:lnTo>
                    <a:lnTo>
                      <a:pt x="1290" y="141"/>
                    </a:lnTo>
                    <a:lnTo>
                      <a:pt x="1304" y="156"/>
                    </a:lnTo>
                    <a:lnTo>
                      <a:pt x="1304" y="170"/>
                    </a:lnTo>
                    <a:lnTo>
                      <a:pt x="1304" y="198"/>
                    </a:lnTo>
                    <a:lnTo>
                      <a:pt x="1304" y="212"/>
                    </a:lnTo>
                    <a:lnTo>
                      <a:pt x="1304" y="227"/>
                    </a:lnTo>
                    <a:lnTo>
                      <a:pt x="1304" y="255"/>
                    </a:lnTo>
                    <a:lnTo>
                      <a:pt x="1304" y="269"/>
                    </a:lnTo>
                    <a:lnTo>
                      <a:pt x="1304" y="283"/>
                    </a:lnTo>
                    <a:lnTo>
                      <a:pt x="1304" y="297"/>
                    </a:lnTo>
                    <a:lnTo>
                      <a:pt x="1304" y="326"/>
                    </a:lnTo>
                    <a:lnTo>
                      <a:pt x="1304" y="340"/>
                    </a:lnTo>
                    <a:lnTo>
                      <a:pt x="1304" y="383"/>
                    </a:lnTo>
                    <a:lnTo>
                      <a:pt x="1304" y="397"/>
                    </a:lnTo>
                    <a:lnTo>
                      <a:pt x="1304" y="411"/>
                    </a:lnTo>
                    <a:lnTo>
                      <a:pt x="1304" y="439"/>
                    </a:lnTo>
                    <a:lnTo>
                      <a:pt x="1304" y="453"/>
                    </a:lnTo>
                    <a:lnTo>
                      <a:pt x="1304" y="468"/>
                    </a:lnTo>
                    <a:lnTo>
                      <a:pt x="1304" y="482"/>
                    </a:lnTo>
                    <a:lnTo>
                      <a:pt x="1304" y="496"/>
                    </a:lnTo>
                    <a:lnTo>
                      <a:pt x="1304" y="510"/>
                    </a:lnTo>
                    <a:lnTo>
                      <a:pt x="1304" y="524"/>
                    </a:lnTo>
                    <a:lnTo>
                      <a:pt x="1304" y="539"/>
                    </a:lnTo>
                    <a:lnTo>
                      <a:pt x="1304" y="581"/>
                    </a:lnTo>
                    <a:lnTo>
                      <a:pt x="1304" y="595"/>
                    </a:lnTo>
                    <a:lnTo>
                      <a:pt x="1304" y="609"/>
                    </a:lnTo>
                    <a:lnTo>
                      <a:pt x="1304" y="624"/>
                    </a:lnTo>
                    <a:lnTo>
                      <a:pt x="1304" y="638"/>
                    </a:lnTo>
                    <a:lnTo>
                      <a:pt x="1304" y="652"/>
                    </a:lnTo>
                    <a:lnTo>
                      <a:pt x="1304" y="666"/>
                    </a:lnTo>
                    <a:lnTo>
                      <a:pt x="1304" y="680"/>
                    </a:lnTo>
                    <a:lnTo>
                      <a:pt x="1304" y="695"/>
                    </a:lnTo>
                    <a:lnTo>
                      <a:pt x="1290" y="709"/>
                    </a:lnTo>
                    <a:lnTo>
                      <a:pt x="1290" y="751"/>
                    </a:lnTo>
                    <a:lnTo>
                      <a:pt x="1290" y="766"/>
                    </a:lnTo>
                    <a:lnTo>
                      <a:pt x="1290" y="794"/>
                    </a:lnTo>
                    <a:lnTo>
                      <a:pt x="1290" y="808"/>
                    </a:lnTo>
                    <a:lnTo>
                      <a:pt x="1290" y="851"/>
                    </a:lnTo>
                    <a:lnTo>
                      <a:pt x="1276" y="907"/>
                    </a:lnTo>
                    <a:lnTo>
                      <a:pt x="1276" y="936"/>
                    </a:lnTo>
                    <a:lnTo>
                      <a:pt x="1276" y="950"/>
                    </a:lnTo>
                    <a:lnTo>
                      <a:pt x="1276" y="964"/>
                    </a:lnTo>
                    <a:lnTo>
                      <a:pt x="1276" y="992"/>
                    </a:lnTo>
                    <a:lnTo>
                      <a:pt x="1276" y="1035"/>
                    </a:lnTo>
                    <a:lnTo>
                      <a:pt x="1262" y="1035"/>
                    </a:lnTo>
                    <a:lnTo>
                      <a:pt x="1262" y="1049"/>
                    </a:lnTo>
                    <a:lnTo>
                      <a:pt x="1248" y="1049"/>
                    </a:lnTo>
                    <a:lnTo>
                      <a:pt x="1205" y="1049"/>
                    </a:lnTo>
                    <a:lnTo>
                      <a:pt x="1191" y="1049"/>
                    </a:lnTo>
                    <a:lnTo>
                      <a:pt x="1177" y="1049"/>
                    </a:lnTo>
                    <a:lnTo>
                      <a:pt x="1163" y="1035"/>
                    </a:lnTo>
                    <a:lnTo>
                      <a:pt x="1148" y="1035"/>
                    </a:lnTo>
                    <a:lnTo>
                      <a:pt x="1134" y="1035"/>
                    </a:lnTo>
                    <a:lnTo>
                      <a:pt x="1120" y="1035"/>
                    </a:lnTo>
                    <a:lnTo>
                      <a:pt x="1092" y="1035"/>
                    </a:lnTo>
                    <a:lnTo>
                      <a:pt x="1078" y="1021"/>
                    </a:lnTo>
                    <a:lnTo>
                      <a:pt x="1035" y="1021"/>
                    </a:lnTo>
                    <a:lnTo>
                      <a:pt x="1021" y="1021"/>
                    </a:lnTo>
                    <a:lnTo>
                      <a:pt x="1007" y="1021"/>
                    </a:lnTo>
                    <a:lnTo>
                      <a:pt x="964" y="1021"/>
                    </a:lnTo>
                    <a:lnTo>
                      <a:pt x="950" y="1021"/>
                    </a:lnTo>
                    <a:lnTo>
                      <a:pt x="907" y="1007"/>
                    </a:lnTo>
                    <a:lnTo>
                      <a:pt x="893" y="1007"/>
                    </a:lnTo>
                    <a:lnTo>
                      <a:pt x="879" y="1007"/>
                    </a:lnTo>
                    <a:lnTo>
                      <a:pt x="865" y="1007"/>
                    </a:lnTo>
                    <a:lnTo>
                      <a:pt x="851" y="1021"/>
                    </a:lnTo>
                    <a:lnTo>
                      <a:pt x="808" y="1021"/>
                    </a:lnTo>
                    <a:lnTo>
                      <a:pt x="780" y="1035"/>
                    </a:lnTo>
                    <a:lnTo>
                      <a:pt x="751" y="1035"/>
                    </a:lnTo>
                    <a:lnTo>
                      <a:pt x="737" y="1035"/>
                    </a:lnTo>
                    <a:lnTo>
                      <a:pt x="723" y="1035"/>
                    </a:lnTo>
                    <a:lnTo>
                      <a:pt x="709" y="1049"/>
                    </a:lnTo>
                    <a:lnTo>
                      <a:pt x="695" y="1049"/>
                    </a:lnTo>
                    <a:lnTo>
                      <a:pt x="695" y="1063"/>
                    </a:lnTo>
                    <a:lnTo>
                      <a:pt x="680" y="1078"/>
                    </a:lnTo>
                    <a:lnTo>
                      <a:pt x="666" y="1092"/>
                    </a:lnTo>
                    <a:lnTo>
                      <a:pt x="652" y="1092"/>
                    </a:lnTo>
                    <a:lnTo>
                      <a:pt x="638" y="1106"/>
                    </a:lnTo>
                    <a:lnTo>
                      <a:pt x="624" y="1106"/>
                    </a:lnTo>
                    <a:lnTo>
                      <a:pt x="610" y="1106"/>
                    </a:lnTo>
                    <a:lnTo>
                      <a:pt x="567" y="1120"/>
                    </a:lnTo>
                    <a:lnTo>
                      <a:pt x="524" y="1134"/>
                    </a:lnTo>
                    <a:lnTo>
                      <a:pt x="510" y="1134"/>
                    </a:lnTo>
                    <a:lnTo>
                      <a:pt x="496" y="1134"/>
                    </a:lnTo>
                    <a:lnTo>
                      <a:pt x="482" y="1134"/>
                    </a:lnTo>
                    <a:lnTo>
                      <a:pt x="454" y="1148"/>
                    </a:lnTo>
                    <a:lnTo>
                      <a:pt x="425" y="1120"/>
                    </a:lnTo>
                    <a:lnTo>
                      <a:pt x="411" y="1106"/>
                    </a:lnTo>
                    <a:lnTo>
                      <a:pt x="411" y="1092"/>
                    </a:lnTo>
                    <a:lnTo>
                      <a:pt x="397" y="1092"/>
                    </a:lnTo>
                    <a:lnTo>
                      <a:pt x="383" y="1078"/>
                    </a:lnTo>
                    <a:lnTo>
                      <a:pt x="368" y="1063"/>
                    </a:lnTo>
                    <a:lnTo>
                      <a:pt x="354" y="1049"/>
                    </a:lnTo>
                    <a:lnTo>
                      <a:pt x="326" y="1021"/>
                    </a:lnTo>
                    <a:lnTo>
                      <a:pt x="283" y="992"/>
                    </a:lnTo>
                    <a:lnTo>
                      <a:pt x="227" y="936"/>
                    </a:lnTo>
                    <a:lnTo>
                      <a:pt x="227" y="922"/>
                    </a:lnTo>
                    <a:lnTo>
                      <a:pt x="170" y="865"/>
                    </a:lnTo>
                    <a:lnTo>
                      <a:pt x="127" y="836"/>
                    </a:lnTo>
                    <a:lnTo>
                      <a:pt x="85" y="794"/>
                    </a:lnTo>
                    <a:lnTo>
                      <a:pt x="56" y="766"/>
                    </a:lnTo>
                    <a:lnTo>
                      <a:pt x="42" y="751"/>
                    </a:lnTo>
                    <a:lnTo>
                      <a:pt x="14" y="723"/>
                    </a:lnTo>
                    <a:lnTo>
                      <a:pt x="14" y="709"/>
                    </a:lnTo>
                    <a:lnTo>
                      <a:pt x="0" y="709"/>
                    </a:lnTo>
                    <a:lnTo>
                      <a:pt x="0" y="695"/>
                    </a:lnTo>
                    <a:lnTo>
                      <a:pt x="0" y="680"/>
                    </a:lnTo>
                    <a:lnTo>
                      <a:pt x="0" y="666"/>
                    </a:lnTo>
                    <a:lnTo>
                      <a:pt x="14" y="666"/>
                    </a:lnTo>
                    <a:lnTo>
                      <a:pt x="56" y="652"/>
                    </a:lnTo>
                    <a:lnTo>
                      <a:pt x="99" y="624"/>
                    </a:lnTo>
                    <a:lnTo>
                      <a:pt x="113" y="624"/>
                    </a:lnTo>
                    <a:lnTo>
                      <a:pt x="142" y="609"/>
                    </a:lnTo>
                    <a:lnTo>
                      <a:pt x="170" y="595"/>
                    </a:lnTo>
                    <a:lnTo>
                      <a:pt x="184" y="595"/>
                    </a:lnTo>
                    <a:lnTo>
                      <a:pt x="212" y="581"/>
                    </a:lnTo>
                    <a:lnTo>
                      <a:pt x="255" y="567"/>
                    </a:lnTo>
                    <a:lnTo>
                      <a:pt x="269" y="567"/>
                    </a:lnTo>
                    <a:lnTo>
                      <a:pt x="298" y="553"/>
                    </a:lnTo>
                    <a:lnTo>
                      <a:pt x="326" y="539"/>
                    </a:lnTo>
                    <a:lnTo>
                      <a:pt x="340" y="539"/>
                    </a:lnTo>
                    <a:lnTo>
                      <a:pt x="354" y="539"/>
                    </a:lnTo>
                    <a:lnTo>
                      <a:pt x="368" y="539"/>
                    </a:lnTo>
                    <a:lnTo>
                      <a:pt x="383" y="539"/>
                    </a:lnTo>
                    <a:lnTo>
                      <a:pt x="383" y="524"/>
                    </a:lnTo>
                    <a:lnTo>
                      <a:pt x="397" y="524"/>
                    </a:lnTo>
                    <a:lnTo>
                      <a:pt x="411" y="524"/>
                    </a:lnTo>
                    <a:lnTo>
                      <a:pt x="496" y="482"/>
                    </a:lnTo>
                    <a:lnTo>
                      <a:pt x="510" y="482"/>
                    </a:lnTo>
                    <a:lnTo>
                      <a:pt x="524" y="468"/>
                    </a:lnTo>
                    <a:lnTo>
                      <a:pt x="581" y="453"/>
                    </a:lnTo>
                    <a:lnTo>
                      <a:pt x="624" y="425"/>
                    </a:lnTo>
                    <a:lnTo>
                      <a:pt x="652" y="411"/>
                    </a:lnTo>
                    <a:lnTo>
                      <a:pt x="680" y="368"/>
                    </a:lnTo>
                    <a:lnTo>
                      <a:pt x="709" y="354"/>
                    </a:lnTo>
                    <a:lnTo>
                      <a:pt x="737" y="354"/>
                    </a:lnTo>
                    <a:lnTo>
                      <a:pt x="751" y="340"/>
                    </a:lnTo>
                    <a:lnTo>
                      <a:pt x="766" y="340"/>
                    </a:lnTo>
                    <a:lnTo>
                      <a:pt x="780" y="312"/>
                    </a:lnTo>
                    <a:lnTo>
                      <a:pt x="794" y="312"/>
                    </a:lnTo>
                    <a:lnTo>
                      <a:pt x="794" y="297"/>
                    </a:lnTo>
                    <a:lnTo>
                      <a:pt x="808" y="297"/>
                    </a:lnTo>
                    <a:lnTo>
                      <a:pt x="822" y="283"/>
                    </a:lnTo>
                    <a:lnTo>
                      <a:pt x="836" y="283"/>
                    </a:lnTo>
                    <a:lnTo>
                      <a:pt x="851" y="269"/>
                    </a:lnTo>
                    <a:lnTo>
                      <a:pt x="922" y="227"/>
                    </a:lnTo>
                    <a:lnTo>
                      <a:pt x="950" y="198"/>
                    </a:lnTo>
                    <a:lnTo>
                      <a:pt x="964" y="198"/>
                    </a:lnTo>
                    <a:lnTo>
                      <a:pt x="964" y="184"/>
                    </a:lnTo>
                    <a:lnTo>
                      <a:pt x="1035" y="141"/>
                    </a:lnTo>
                    <a:lnTo>
                      <a:pt x="1049" y="141"/>
                    </a:lnTo>
                    <a:lnTo>
                      <a:pt x="1063" y="141"/>
                    </a:lnTo>
                    <a:lnTo>
                      <a:pt x="1063" y="127"/>
                    </a:lnTo>
                    <a:lnTo>
                      <a:pt x="1078" y="127"/>
                    </a:lnTo>
                    <a:lnTo>
                      <a:pt x="1092" y="113"/>
                    </a:lnTo>
                    <a:lnTo>
                      <a:pt x="1092" y="99"/>
                    </a:lnTo>
                    <a:lnTo>
                      <a:pt x="1106" y="85"/>
                    </a:lnTo>
                    <a:lnTo>
                      <a:pt x="1120" y="85"/>
                    </a:lnTo>
                    <a:lnTo>
                      <a:pt x="1120" y="70"/>
                    </a:lnTo>
                    <a:lnTo>
                      <a:pt x="1134" y="70"/>
                    </a:lnTo>
                    <a:lnTo>
                      <a:pt x="1148" y="56"/>
                    </a:lnTo>
                    <a:lnTo>
                      <a:pt x="1163" y="42"/>
                    </a:lnTo>
                    <a:lnTo>
                      <a:pt x="1163" y="28"/>
                    </a:lnTo>
                    <a:lnTo>
                      <a:pt x="1177" y="28"/>
                    </a:lnTo>
                    <a:lnTo>
                      <a:pt x="1177" y="14"/>
                    </a:lnTo>
                    <a:lnTo>
                      <a:pt x="1191" y="14"/>
                    </a:lnTo>
                    <a:lnTo>
                      <a:pt x="1205" y="14"/>
                    </a:lnTo>
                    <a:lnTo>
                      <a:pt x="1219" y="14"/>
                    </a:lnTo>
                    <a:lnTo>
                      <a:pt x="1234" y="14"/>
                    </a:lnTo>
                    <a:lnTo>
                      <a:pt x="1248" y="14"/>
                    </a:lnTo>
                    <a:lnTo>
                      <a:pt x="1262" y="0"/>
                    </a:lnTo>
                    <a:lnTo>
                      <a:pt x="1276" y="0"/>
                    </a:lnTo>
                    <a:lnTo>
                      <a:pt x="1290" y="0"/>
                    </a:lnTo>
                    <a:close/>
                  </a:path>
                </a:pathLst>
              </a:custGeom>
              <a:noFill/>
              <a:ln w="0" cap="flat">
                <a:solidFill>
                  <a:srgbClr val="000000"/>
                </a:solidFill>
                <a:prstDash val="solid"/>
                <a:round/>
                <a:headEnd/>
                <a:tailEnd/>
              </a:ln>
              <a:extLst>
                <a:ext uri="{909E8E84-426E-40DD-AFC4-6F175D3DCCD1}">
                  <a14:hiddenFill xmlns="" xmlns:a14="http://schemas.microsoft.com/office/drawing/2010/main">
                    <a:solidFill>
                      <a:srgbClr val="FFFFFF"/>
                    </a:solidFill>
                  </a14:hiddenFill>
                </a:ext>
              </a:extLst>
            </p:spPr>
            <p:txBody>
              <a:bodyPr/>
              <a:lstStyle/>
              <a:p>
                <a:endParaRPr lang="ja-JP" altLang="en-US"/>
              </a:p>
            </p:txBody>
          </p:sp>
          <p:sp>
            <p:nvSpPr>
              <p:cNvPr id="46221" name="Freeform 177" descr="50%"/>
              <p:cNvSpPr>
                <a:spLocks noChangeAspect="1"/>
              </p:cNvSpPr>
              <p:nvPr/>
            </p:nvSpPr>
            <p:spPr bwMode="auto">
              <a:xfrm>
                <a:off x="7604" y="9615"/>
                <a:ext cx="2036" cy="2506"/>
              </a:xfrm>
              <a:custGeom>
                <a:avLst/>
                <a:gdLst>
                  <a:gd name="T0" fmla="*/ 2147483647 w 1276"/>
                  <a:gd name="T1" fmla="*/ 2147483647 h 1574"/>
                  <a:gd name="T2" fmla="*/ 2147483647 w 1276"/>
                  <a:gd name="T3" fmla="*/ 2147483647 h 1574"/>
                  <a:gd name="T4" fmla="*/ 2147483647 w 1276"/>
                  <a:gd name="T5" fmla="*/ 2147483647 h 1574"/>
                  <a:gd name="T6" fmla="*/ 2147483647 w 1276"/>
                  <a:gd name="T7" fmla="*/ 2147483647 h 1574"/>
                  <a:gd name="T8" fmla="*/ 2147483647 w 1276"/>
                  <a:gd name="T9" fmla="*/ 2147483647 h 1574"/>
                  <a:gd name="T10" fmla="*/ 2147483647 w 1276"/>
                  <a:gd name="T11" fmla="*/ 2147483647 h 1574"/>
                  <a:gd name="T12" fmla="*/ 2147483647 w 1276"/>
                  <a:gd name="T13" fmla="*/ 2147483647 h 1574"/>
                  <a:gd name="T14" fmla="*/ 2147483647 w 1276"/>
                  <a:gd name="T15" fmla="*/ 2147483647 h 1574"/>
                  <a:gd name="T16" fmla="*/ 2147483647 w 1276"/>
                  <a:gd name="T17" fmla="*/ 2147483647 h 1574"/>
                  <a:gd name="T18" fmla="*/ 2147483647 w 1276"/>
                  <a:gd name="T19" fmla="*/ 2147483647 h 1574"/>
                  <a:gd name="T20" fmla="*/ 2147483647 w 1276"/>
                  <a:gd name="T21" fmla="*/ 2147483647 h 1574"/>
                  <a:gd name="T22" fmla="*/ 2147483647 w 1276"/>
                  <a:gd name="T23" fmla="*/ 2147483647 h 1574"/>
                  <a:gd name="T24" fmla="*/ 2147483647 w 1276"/>
                  <a:gd name="T25" fmla="*/ 2147483647 h 1574"/>
                  <a:gd name="T26" fmla="*/ 2147483647 w 1276"/>
                  <a:gd name="T27" fmla="*/ 2147483647 h 1574"/>
                  <a:gd name="T28" fmla="*/ 2147483647 w 1276"/>
                  <a:gd name="T29" fmla="*/ 2147483647 h 1574"/>
                  <a:gd name="T30" fmla="*/ 2147483647 w 1276"/>
                  <a:gd name="T31" fmla="*/ 2147483647 h 1574"/>
                  <a:gd name="T32" fmla="*/ 2147483647 w 1276"/>
                  <a:gd name="T33" fmla="*/ 2147483647 h 1574"/>
                  <a:gd name="T34" fmla="*/ 2147483647 w 1276"/>
                  <a:gd name="T35" fmla="*/ 2147483647 h 1574"/>
                  <a:gd name="T36" fmla="*/ 2147483647 w 1276"/>
                  <a:gd name="T37" fmla="*/ 2147483647 h 1574"/>
                  <a:gd name="T38" fmla="*/ 2147483647 w 1276"/>
                  <a:gd name="T39" fmla="*/ 2147483647 h 1574"/>
                  <a:gd name="T40" fmla="*/ 2147483647 w 1276"/>
                  <a:gd name="T41" fmla="*/ 2147483647 h 1574"/>
                  <a:gd name="T42" fmla="*/ 2147483647 w 1276"/>
                  <a:gd name="T43" fmla="*/ 2147483647 h 1574"/>
                  <a:gd name="T44" fmla="*/ 2147483647 w 1276"/>
                  <a:gd name="T45" fmla="*/ 2147483647 h 1574"/>
                  <a:gd name="T46" fmla="*/ 2147483647 w 1276"/>
                  <a:gd name="T47" fmla="*/ 2147483647 h 1574"/>
                  <a:gd name="T48" fmla="*/ 2147483647 w 1276"/>
                  <a:gd name="T49" fmla="*/ 2147483647 h 1574"/>
                  <a:gd name="T50" fmla="*/ 2147483647 w 1276"/>
                  <a:gd name="T51" fmla="*/ 2147483647 h 1574"/>
                  <a:gd name="T52" fmla="*/ 2147483647 w 1276"/>
                  <a:gd name="T53" fmla="*/ 2147483647 h 1574"/>
                  <a:gd name="T54" fmla="*/ 2147483647 w 1276"/>
                  <a:gd name="T55" fmla="*/ 2147483647 h 1574"/>
                  <a:gd name="T56" fmla="*/ 2147483647 w 1276"/>
                  <a:gd name="T57" fmla="*/ 2147483647 h 1574"/>
                  <a:gd name="T58" fmla="*/ 2147483647 w 1276"/>
                  <a:gd name="T59" fmla="*/ 2147483647 h 1574"/>
                  <a:gd name="T60" fmla="*/ 2147483647 w 1276"/>
                  <a:gd name="T61" fmla="*/ 2147483647 h 1574"/>
                  <a:gd name="T62" fmla="*/ 2147483647 w 1276"/>
                  <a:gd name="T63" fmla="*/ 2147483647 h 1574"/>
                  <a:gd name="T64" fmla="*/ 2147483647 w 1276"/>
                  <a:gd name="T65" fmla="*/ 2147483647 h 1574"/>
                  <a:gd name="T66" fmla="*/ 2147483647 w 1276"/>
                  <a:gd name="T67" fmla="*/ 2147483647 h 1574"/>
                  <a:gd name="T68" fmla="*/ 2147483647 w 1276"/>
                  <a:gd name="T69" fmla="*/ 2147483647 h 1574"/>
                  <a:gd name="T70" fmla="*/ 2147483647 w 1276"/>
                  <a:gd name="T71" fmla="*/ 2147483647 h 1574"/>
                  <a:gd name="T72" fmla="*/ 2147483647 w 1276"/>
                  <a:gd name="T73" fmla="*/ 2147483647 h 1574"/>
                  <a:gd name="T74" fmla="*/ 2147483647 w 1276"/>
                  <a:gd name="T75" fmla="*/ 2147483647 h 1574"/>
                  <a:gd name="T76" fmla="*/ 2147483647 w 1276"/>
                  <a:gd name="T77" fmla="*/ 2147483647 h 1574"/>
                  <a:gd name="T78" fmla="*/ 2147483647 w 1276"/>
                  <a:gd name="T79" fmla="*/ 2147483647 h 1574"/>
                  <a:gd name="T80" fmla="*/ 2147483647 w 1276"/>
                  <a:gd name="T81" fmla="*/ 2147483647 h 1574"/>
                  <a:gd name="T82" fmla="*/ 2147483647 w 1276"/>
                  <a:gd name="T83" fmla="*/ 2147483647 h 1574"/>
                  <a:gd name="T84" fmla="*/ 2147483647 w 1276"/>
                  <a:gd name="T85" fmla="*/ 2147483647 h 1574"/>
                  <a:gd name="T86" fmla="*/ 2147483647 w 1276"/>
                  <a:gd name="T87" fmla="*/ 2147483647 h 1574"/>
                  <a:gd name="T88" fmla="*/ 2147483647 w 1276"/>
                  <a:gd name="T89" fmla="*/ 2147483647 h 1574"/>
                  <a:gd name="T90" fmla="*/ 2147483647 w 1276"/>
                  <a:gd name="T91" fmla="*/ 2147483647 h 1574"/>
                  <a:gd name="T92" fmla="*/ 2147483647 w 1276"/>
                  <a:gd name="T93" fmla="*/ 2147483647 h 1574"/>
                  <a:gd name="T94" fmla="*/ 0 w 1276"/>
                  <a:gd name="T95" fmla="*/ 2147483647 h 1574"/>
                  <a:gd name="T96" fmla="*/ 2147483647 w 1276"/>
                  <a:gd name="T97" fmla="*/ 2147483647 h 1574"/>
                  <a:gd name="T98" fmla="*/ 2147483647 w 1276"/>
                  <a:gd name="T99" fmla="*/ 2147483647 h 1574"/>
                  <a:gd name="T100" fmla="*/ 2147483647 w 1276"/>
                  <a:gd name="T101" fmla="*/ 2147483647 h 1574"/>
                  <a:gd name="T102" fmla="*/ 2147483647 w 1276"/>
                  <a:gd name="T103" fmla="*/ 2147483647 h 1574"/>
                  <a:gd name="T104" fmla="*/ 2147483647 w 1276"/>
                  <a:gd name="T105" fmla="*/ 2147483647 h 1574"/>
                  <a:gd name="T106" fmla="*/ 2147483647 w 1276"/>
                  <a:gd name="T107" fmla="*/ 2147483647 h 1574"/>
                  <a:gd name="T108" fmla="*/ 2147483647 w 1276"/>
                  <a:gd name="T109" fmla="*/ 2147483647 h 1574"/>
                  <a:gd name="T110" fmla="*/ 2147483647 w 1276"/>
                  <a:gd name="T111" fmla="*/ 2147483647 h 1574"/>
                  <a:gd name="T112" fmla="*/ 2147483647 w 1276"/>
                  <a:gd name="T113" fmla="*/ 2147483647 h 1574"/>
                  <a:gd name="T114" fmla="*/ 2147483647 w 1276"/>
                  <a:gd name="T115" fmla="*/ 2147483647 h 1574"/>
                  <a:gd name="T116" fmla="*/ 2147483647 w 1276"/>
                  <a:gd name="T117" fmla="*/ 2147483647 h 1574"/>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276"/>
                  <a:gd name="T178" fmla="*/ 0 h 1574"/>
                  <a:gd name="T179" fmla="*/ 1276 w 1276"/>
                  <a:gd name="T180" fmla="*/ 1574 h 1574"/>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276" h="1574">
                    <a:moveTo>
                      <a:pt x="440" y="14"/>
                    </a:moveTo>
                    <a:lnTo>
                      <a:pt x="425" y="28"/>
                    </a:lnTo>
                    <a:lnTo>
                      <a:pt x="425" y="42"/>
                    </a:lnTo>
                    <a:lnTo>
                      <a:pt x="425" y="57"/>
                    </a:lnTo>
                    <a:lnTo>
                      <a:pt x="425" y="71"/>
                    </a:lnTo>
                    <a:lnTo>
                      <a:pt x="425" y="85"/>
                    </a:lnTo>
                    <a:lnTo>
                      <a:pt x="425" y="99"/>
                    </a:lnTo>
                    <a:lnTo>
                      <a:pt x="425" y="128"/>
                    </a:lnTo>
                    <a:lnTo>
                      <a:pt x="425" y="156"/>
                    </a:lnTo>
                    <a:lnTo>
                      <a:pt x="425" y="170"/>
                    </a:lnTo>
                    <a:lnTo>
                      <a:pt x="440" y="184"/>
                    </a:lnTo>
                    <a:lnTo>
                      <a:pt x="440" y="198"/>
                    </a:lnTo>
                    <a:lnTo>
                      <a:pt x="440" y="213"/>
                    </a:lnTo>
                    <a:lnTo>
                      <a:pt x="440" y="255"/>
                    </a:lnTo>
                    <a:lnTo>
                      <a:pt x="454" y="241"/>
                    </a:lnTo>
                    <a:lnTo>
                      <a:pt x="482" y="241"/>
                    </a:lnTo>
                    <a:lnTo>
                      <a:pt x="482" y="227"/>
                    </a:lnTo>
                    <a:lnTo>
                      <a:pt x="511" y="213"/>
                    </a:lnTo>
                    <a:lnTo>
                      <a:pt x="525" y="184"/>
                    </a:lnTo>
                    <a:lnTo>
                      <a:pt x="525" y="170"/>
                    </a:lnTo>
                    <a:lnTo>
                      <a:pt x="539" y="156"/>
                    </a:lnTo>
                    <a:lnTo>
                      <a:pt x="553" y="156"/>
                    </a:lnTo>
                    <a:lnTo>
                      <a:pt x="567" y="156"/>
                    </a:lnTo>
                    <a:lnTo>
                      <a:pt x="581" y="156"/>
                    </a:lnTo>
                    <a:lnTo>
                      <a:pt x="596" y="156"/>
                    </a:lnTo>
                    <a:lnTo>
                      <a:pt x="610" y="156"/>
                    </a:lnTo>
                    <a:lnTo>
                      <a:pt x="610" y="170"/>
                    </a:lnTo>
                    <a:lnTo>
                      <a:pt x="624" y="170"/>
                    </a:lnTo>
                    <a:lnTo>
                      <a:pt x="638" y="170"/>
                    </a:lnTo>
                    <a:lnTo>
                      <a:pt x="652" y="170"/>
                    </a:lnTo>
                    <a:lnTo>
                      <a:pt x="667" y="170"/>
                    </a:lnTo>
                    <a:lnTo>
                      <a:pt x="667" y="184"/>
                    </a:lnTo>
                    <a:lnTo>
                      <a:pt x="681" y="184"/>
                    </a:lnTo>
                    <a:lnTo>
                      <a:pt x="695" y="198"/>
                    </a:lnTo>
                    <a:lnTo>
                      <a:pt x="709" y="198"/>
                    </a:lnTo>
                    <a:lnTo>
                      <a:pt x="709" y="213"/>
                    </a:lnTo>
                    <a:lnTo>
                      <a:pt x="723" y="213"/>
                    </a:lnTo>
                    <a:lnTo>
                      <a:pt x="723" y="227"/>
                    </a:lnTo>
                    <a:lnTo>
                      <a:pt x="737" y="227"/>
                    </a:lnTo>
                    <a:lnTo>
                      <a:pt x="737" y="241"/>
                    </a:lnTo>
                    <a:lnTo>
                      <a:pt x="752" y="241"/>
                    </a:lnTo>
                    <a:lnTo>
                      <a:pt x="766" y="241"/>
                    </a:lnTo>
                    <a:lnTo>
                      <a:pt x="766" y="255"/>
                    </a:lnTo>
                    <a:lnTo>
                      <a:pt x="780" y="255"/>
                    </a:lnTo>
                    <a:lnTo>
                      <a:pt x="780" y="269"/>
                    </a:lnTo>
                    <a:lnTo>
                      <a:pt x="794" y="269"/>
                    </a:lnTo>
                    <a:lnTo>
                      <a:pt x="808" y="269"/>
                    </a:lnTo>
                    <a:lnTo>
                      <a:pt x="808" y="284"/>
                    </a:lnTo>
                    <a:lnTo>
                      <a:pt x="823" y="284"/>
                    </a:lnTo>
                    <a:lnTo>
                      <a:pt x="837" y="284"/>
                    </a:lnTo>
                    <a:lnTo>
                      <a:pt x="851" y="284"/>
                    </a:lnTo>
                    <a:lnTo>
                      <a:pt x="851" y="298"/>
                    </a:lnTo>
                    <a:lnTo>
                      <a:pt x="865" y="298"/>
                    </a:lnTo>
                    <a:lnTo>
                      <a:pt x="879" y="298"/>
                    </a:lnTo>
                    <a:lnTo>
                      <a:pt x="893" y="312"/>
                    </a:lnTo>
                    <a:lnTo>
                      <a:pt x="908" y="312"/>
                    </a:lnTo>
                    <a:lnTo>
                      <a:pt x="922" y="312"/>
                    </a:lnTo>
                    <a:lnTo>
                      <a:pt x="936" y="312"/>
                    </a:lnTo>
                    <a:lnTo>
                      <a:pt x="950" y="326"/>
                    </a:lnTo>
                    <a:lnTo>
                      <a:pt x="964" y="326"/>
                    </a:lnTo>
                    <a:lnTo>
                      <a:pt x="979" y="326"/>
                    </a:lnTo>
                    <a:lnTo>
                      <a:pt x="993" y="326"/>
                    </a:lnTo>
                    <a:lnTo>
                      <a:pt x="993" y="340"/>
                    </a:lnTo>
                    <a:lnTo>
                      <a:pt x="1007" y="340"/>
                    </a:lnTo>
                    <a:lnTo>
                      <a:pt x="1021" y="340"/>
                    </a:lnTo>
                    <a:lnTo>
                      <a:pt x="1035" y="340"/>
                    </a:lnTo>
                    <a:lnTo>
                      <a:pt x="1049" y="354"/>
                    </a:lnTo>
                    <a:lnTo>
                      <a:pt x="1064" y="354"/>
                    </a:lnTo>
                    <a:lnTo>
                      <a:pt x="1078" y="354"/>
                    </a:lnTo>
                    <a:lnTo>
                      <a:pt x="1092" y="369"/>
                    </a:lnTo>
                    <a:lnTo>
                      <a:pt x="1106" y="369"/>
                    </a:lnTo>
                    <a:lnTo>
                      <a:pt x="1120" y="369"/>
                    </a:lnTo>
                    <a:lnTo>
                      <a:pt x="1135" y="369"/>
                    </a:lnTo>
                    <a:lnTo>
                      <a:pt x="1135" y="383"/>
                    </a:lnTo>
                    <a:lnTo>
                      <a:pt x="1149" y="383"/>
                    </a:lnTo>
                    <a:lnTo>
                      <a:pt x="1177" y="383"/>
                    </a:lnTo>
                    <a:lnTo>
                      <a:pt x="1191" y="383"/>
                    </a:lnTo>
                    <a:lnTo>
                      <a:pt x="1191" y="397"/>
                    </a:lnTo>
                    <a:lnTo>
                      <a:pt x="1205" y="397"/>
                    </a:lnTo>
                    <a:lnTo>
                      <a:pt x="1220" y="397"/>
                    </a:lnTo>
                    <a:lnTo>
                      <a:pt x="1234" y="411"/>
                    </a:lnTo>
                    <a:lnTo>
                      <a:pt x="1248" y="411"/>
                    </a:lnTo>
                    <a:lnTo>
                      <a:pt x="1262" y="411"/>
                    </a:lnTo>
                    <a:lnTo>
                      <a:pt x="1276" y="411"/>
                    </a:lnTo>
                    <a:lnTo>
                      <a:pt x="1276" y="425"/>
                    </a:lnTo>
                    <a:lnTo>
                      <a:pt x="1262" y="440"/>
                    </a:lnTo>
                    <a:lnTo>
                      <a:pt x="1276" y="440"/>
                    </a:lnTo>
                    <a:lnTo>
                      <a:pt x="1276" y="454"/>
                    </a:lnTo>
                    <a:lnTo>
                      <a:pt x="1276" y="468"/>
                    </a:lnTo>
                    <a:lnTo>
                      <a:pt x="1262" y="468"/>
                    </a:lnTo>
                    <a:lnTo>
                      <a:pt x="1262" y="482"/>
                    </a:lnTo>
                    <a:lnTo>
                      <a:pt x="1262" y="496"/>
                    </a:lnTo>
                    <a:lnTo>
                      <a:pt x="1262" y="510"/>
                    </a:lnTo>
                    <a:lnTo>
                      <a:pt x="1248" y="510"/>
                    </a:lnTo>
                    <a:lnTo>
                      <a:pt x="1248" y="525"/>
                    </a:lnTo>
                    <a:lnTo>
                      <a:pt x="1234" y="539"/>
                    </a:lnTo>
                    <a:lnTo>
                      <a:pt x="1234" y="553"/>
                    </a:lnTo>
                    <a:lnTo>
                      <a:pt x="1234" y="567"/>
                    </a:lnTo>
                    <a:lnTo>
                      <a:pt x="1234" y="581"/>
                    </a:lnTo>
                    <a:lnTo>
                      <a:pt x="1220" y="581"/>
                    </a:lnTo>
                    <a:lnTo>
                      <a:pt x="1234" y="581"/>
                    </a:lnTo>
                    <a:lnTo>
                      <a:pt x="1220" y="596"/>
                    </a:lnTo>
                    <a:lnTo>
                      <a:pt x="1220" y="610"/>
                    </a:lnTo>
                    <a:lnTo>
                      <a:pt x="1220" y="624"/>
                    </a:lnTo>
                    <a:lnTo>
                      <a:pt x="1205" y="638"/>
                    </a:lnTo>
                    <a:lnTo>
                      <a:pt x="1205" y="652"/>
                    </a:lnTo>
                    <a:lnTo>
                      <a:pt x="1191" y="652"/>
                    </a:lnTo>
                    <a:lnTo>
                      <a:pt x="1191" y="667"/>
                    </a:lnTo>
                    <a:lnTo>
                      <a:pt x="1191" y="681"/>
                    </a:lnTo>
                    <a:lnTo>
                      <a:pt x="1191" y="695"/>
                    </a:lnTo>
                    <a:lnTo>
                      <a:pt x="1177" y="723"/>
                    </a:lnTo>
                    <a:lnTo>
                      <a:pt x="1163" y="752"/>
                    </a:lnTo>
                    <a:lnTo>
                      <a:pt x="1149" y="780"/>
                    </a:lnTo>
                    <a:lnTo>
                      <a:pt x="1149" y="794"/>
                    </a:lnTo>
                    <a:lnTo>
                      <a:pt x="1120" y="837"/>
                    </a:lnTo>
                    <a:lnTo>
                      <a:pt x="1120" y="851"/>
                    </a:lnTo>
                    <a:lnTo>
                      <a:pt x="1106" y="865"/>
                    </a:lnTo>
                    <a:lnTo>
                      <a:pt x="1092" y="865"/>
                    </a:lnTo>
                    <a:lnTo>
                      <a:pt x="1092" y="879"/>
                    </a:lnTo>
                    <a:lnTo>
                      <a:pt x="1092" y="893"/>
                    </a:lnTo>
                    <a:lnTo>
                      <a:pt x="1078" y="908"/>
                    </a:lnTo>
                    <a:lnTo>
                      <a:pt x="1078" y="922"/>
                    </a:lnTo>
                    <a:lnTo>
                      <a:pt x="1078" y="936"/>
                    </a:lnTo>
                    <a:lnTo>
                      <a:pt x="1064" y="936"/>
                    </a:lnTo>
                    <a:lnTo>
                      <a:pt x="1078" y="936"/>
                    </a:lnTo>
                    <a:lnTo>
                      <a:pt x="1064" y="936"/>
                    </a:lnTo>
                    <a:lnTo>
                      <a:pt x="1064" y="950"/>
                    </a:lnTo>
                    <a:lnTo>
                      <a:pt x="1049" y="964"/>
                    </a:lnTo>
                    <a:lnTo>
                      <a:pt x="1049" y="979"/>
                    </a:lnTo>
                    <a:lnTo>
                      <a:pt x="1049" y="993"/>
                    </a:lnTo>
                    <a:lnTo>
                      <a:pt x="1049" y="1007"/>
                    </a:lnTo>
                    <a:lnTo>
                      <a:pt x="1035" y="1007"/>
                    </a:lnTo>
                    <a:lnTo>
                      <a:pt x="1035" y="1021"/>
                    </a:lnTo>
                    <a:lnTo>
                      <a:pt x="1021" y="1021"/>
                    </a:lnTo>
                    <a:lnTo>
                      <a:pt x="1021" y="1035"/>
                    </a:lnTo>
                    <a:lnTo>
                      <a:pt x="1021" y="1050"/>
                    </a:lnTo>
                    <a:lnTo>
                      <a:pt x="1021" y="1064"/>
                    </a:lnTo>
                    <a:lnTo>
                      <a:pt x="1007" y="1064"/>
                    </a:lnTo>
                    <a:lnTo>
                      <a:pt x="1007" y="1078"/>
                    </a:lnTo>
                    <a:lnTo>
                      <a:pt x="1007" y="1092"/>
                    </a:lnTo>
                    <a:lnTo>
                      <a:pt x="1007" y="1106"/>
                    </a:lnTo>
                    <a:lnTo>
                      <a:pt x="993" y="1106"/>
                    </a:lnTo>
                    <a:lnTo>
                      <a:pt x="993" y="1120"/>
                    </a:lnTo>
                    <a:lnTo>
                      <a:pt x="979" y="1135"/>
                    </a:lnTo>
                    <a:lnTo>
                      <a:pt x="979" y="1149"/>
                    </a:lnTo>
                    <a:lnTo>
                      <a:pt x="979" y="1163"/>
                    </a:lnTo>
                    <a:lnTo>
                      <a:pt x="964" y="1163"/>
                    </a:lnTo>
                    <a:lnTo>
                      <a:pt x="979" y="1163"/>
                    </a:lnTo>
                    <a:lnTo>
                      <a:pt x="979" y="1177"/>
                    </a:lnTo>
                    <a:lnTo>
                      <a:pt x="964" y="1177"/>
                    </a:lnTo>
                    <a:lnTo>
                      <a:pt x="964" y="1191"/>
                    </a:lnTo>
                    <a:lnTo>
                      <a:pt x="964" y="1206"/>
                    </a:lnTo>
                    <a:lnTo>
                      <a:pt x="950" y="1206"/>
                    </a:lnTo>
                    <a:lnTo>
                      <a:pt x="936" y="1206"/>
                    </a:lnTo>
                    <a:lnTo>
                      <a:pt x="936" y="1220"/>
                    </a:lnTo>
                    <a:lnTo>
                      <a:pt x="936" y="1234"/>
                    </a:lnTo>
                    <a:lnTo>
                      <a:pt x="922" y="1234"/>
                    </a:lnTo>
                    <a:lnTo>
                      <a:pt x="922" y="1248"/>
                    </a:lnTo>
                    <a:lnTo>
                      <a:pt x="908" y="1262"/>
                    </a:lnTo>
                    <a:lnTo>
                      <a:pt x="908" y="1276"/>
                    </a:lnTo>
                    <a:lnTo>
                      <a:pt x="893" y="1276"/>
                    </a:lnTo>
                    <a:lnTo>
                      <a:pt x="893" y="1291"/>
                    </a:lnTo>
                    <a:lnTo>
                      <a:pt x="879" y="1319"/>
                    </a:lnTo>
                    <a:lnTo>
                      <a:pt x="865" y="1333"/>
                    </a:lnTo>
                    <a:lnTo>
                      <a:pt x="865" y="1347"/>
                    </a:lnTo>
                    <a:lnTo>
                      <a:pt x="851" y="1347"/>
                    </a:lnTo>
                    <a:lnTo>
                      <a:pt x="851" y="1362"/>
                    </a:lnTo>
                    <a:lnTo>
                      <a:pt x="851" y="1376"/>
                    </a:lnTo>
                    <a:lnTo>
                      <a:pt x="837" y="1376"/>
                    </a:lnTo>
                    <a:lnTo>
                      <a:pt x="823" y="1390"/>
                    </a:lnTo>
                    <a:lnTo>
                      <a:pt x="823" y="1404"/>
                    </a:lnTo>
                    <a:lnTo>
                      <a:pt x="823" y="1418"/>
                    </a:lnTo>
                    <a:lnTo>
                      <a:pt x="823" y="1432"/>
                    </a:lnTo>
                    <a:lnTo>
                      <a:pt x="823" y="1447"/>
                    </a:lnTo>
                    <a:lnTo>
                      <a:pt x="808" y="1447"/>
                    </a:lnTo>
                    <a:lnTo>
                      <a:pt x="808" y="1461"/>
                    </a:lnTo>
                    <a:lnTo>
                      <a:pt x="808" y="1475"/>
                    </a:lnTo>
                    <a:lnTo>
                      <a:pt x="808" y="1489"/>
                    </a:lnTo>
                    <a:lnTo>
                      <a:pt x="808" y="1503"/>
                    </a:lnTo>
                    <a:lnTo>
                      <a:pt x="794" y="1503"/>
                    </a:lnTo>
                    <a:lnTo>
                      <a:pt x="794" y="1518"/>
                    </a:lnTo>
                    <a:lnTo>
                      <a:pt x="780" y="1518"/>
                    </a:lnTo>
                    <a:lnTo>
                      <a:pt x="752" y="1518"/>
                    </a:lnTo>
                    <a:lnTo>
                      <a:pt x="709" y="1518"/>
                    </a:lnTo>
                    <a:lnTo>
                      <a:pt x="695" y="1518"/>
                    </a:lnTo>
                    <a:lnTo>
                      <a:pt x="667" y="1518"/>
                    </a:lnTo>
                    <a:lnTo>
                      <a:pt x="638" y="1518"/>
                    </a:lnTo>
                    <a:lnTo>
                      <a:pt x="624" y="1518"/>
                    </a:lnTo>
                    <a:lnTo>
                      <a:pt x="610" y="1518"/>
                    </a:lnTo>
                    <a:lnTo>
                      <a:pt x="596" y="1518"/>
                    </a:lnTo>
                    <a:lnTo>
                      <a:pt x="581" y="1518"/>
                    </a:lnTo>
                    <a:lnTo>
                      <a:pt x="525" y="1532"/>
                    </a:lnTo>
                    <a:lnTo>
                      <a:pt x="511" y="1532"/>
                    </a:lnTo>
                    <a:lnTo>
                      <a:pt x="482" y="1546"/>
                    </a:lnTo>
                    <a:lnTo>
                      <a:pt x="468" y="1546"/>
                    </a:lnTo>
                    <a:lnTo>
                      <a:pt x="425" y="1546"/>
                    </a:lnTo>
                    <a:lnTo>
                      <a:pt x="369" y="1560"/>
                    </a:lnTo>
                    <a:lnTo>
                      <a:pt x="312" y="1574"/>
                    </a:lnTo>
                    <a:lnTo>
                      <a:pt x="312" y="1546"/>
                    </a:lnTo>
                    <a:lnTo>
                      <a:pt x="312" y="1532"/>
                    </a:lnTo>
                    <a:lnTo>
                      <a:pt x="298" y="1503"/>
                    </a:lnTo>
                    <a:lnTo>
                      <a:pt x="298" y="1475"/>
                    </a:lnTo>
                    <a:lnTo>
                      <a:pt x="284" y="1461"/>
                    </a:lnTo>
                    <a:lnTo>
                      <a:pt x="284" y="1447"/>
                    </a:lnTo>
                    <a:lnTo>
                      <a:pt x="241" y="1432"/>
                    </a:lnTo>
                    <a:lnTo>
                      <a:pt x="241" y="1418"/>
                    </a:lnTo>
                    <a:lnTo>
                      <a:pt x="199" y="1404"/>
                    </a:lnTo>
                    <a:lnTo>
                      <a:pt x="99" y="1347"/>
                    </a:lnTo>
                    <a:lnTo>
                      <a:pt x="99" y="1333"/>
                    </a:lnTo>
                    <a:lnTo>
                      <a:pt x="85" y="1319"/>
                    </a:lnTo>
                    <a:lnTo>
                      <a:pt x="57" y="1305"/>
                    </a:lnTo>
                    <a:lnTo>
                      <a:pt x="28" y="1291"/>
                    </a:lnTo>
                    <a:lnTo>
                      <a:pt x="28" y="1276"/>
                    </a:lnTo>
                    <a:lnTo>
                      <a:pt x="0" y="1248"/>
                    </a:lnTo>
                    <a:lnTo>
                      <a:pt x="28" y="1206"/>
                    </a:lnTo>
                    <a:lnTo>
                      <a:pt x="71" y="1149"/>
                    </a:lnTo>
                    <a:lnTo>
                      <a:pt x="85" y="1106"/>
                    </a:lnTo>
                    <a:lnTo>
                      <a:pt x="99" y="1106"/>
                    </a:lnTo>
                    <a:lnTo>
                      <a:pt x="128" y="1035"/>
                    </a:lnTo>
                    <a:lnTo>
                      <a:pt x="142" y="979"/>
                    </a:lnTo>
                    <a:lnTo>
                      <a:pt x="142" y="964"/>
                    </a:lnTo>
                    <a:lnTo>
                      <a:pt x="156" y="936"/>
                    </a:lnTo>
                    <a:lnTo>
                      <a:pt x="156" y="922"/>
                    </a:lnTo>
                    <a:lnTo>
                      <a:pt x="156" y="908"/>
                    </a:lnTo>
                    <a:lnTo>
                      <a:pt x="156" y="893"/>
                    </a:lnTo>
                    <a:lnTo>
                      <a:pt x="170" y="879"/>
                    </a:lnTo>
                    <a:lnTo>
                      <a:pt x="170" y="865"/>
                    </a:lnTo>
                    <a:lnTo>
                      <a:pt x="170" y="851"/>
                    </a:lnTo>
                    <a:lnTo>
                      <a:pt x="184" y="823"/>
                    </a:lnTo>
                    <a:lnTo>
                      <a:pt x="184" y="794"/>
                    </a:lnTo>
                    <a:lnTo>
                      <a:pt x="184" y="766"/>
                    </a:lnTo>
                    <a:lnTo>
                      <a:pt x="199" y="737"/>
                    </a:lnTo>
                    <a:lnTo>
                      <a:pt x="199" y="723"/>
                    </a:lnTo>
                    <a:lnTo>
                      <a:pt x="199" y="709"/>
                    </a:lnTo>
                    <a:lnTo>
                      <a:pt x="199" y="667"/>
                    </a:lnTo>
                    <a:lnTo>
                      <a:pt x="199" y="652"/>
                    </a:lnTo>
                    <a:lnTo>
                      <a:pt x="199" y="610"/>
                    </a:lnTo>
                    <a:lnTo>
                      <a:pt x="199" y="596"/>
                    </a:lnTo>
                    <a:lnTo>
                      <a:pt x="199" y="581"/>
                    </a:lnTo>
                    <a:lnTo>
                      <a:pt x="199" y="567"/>
                    </a:lnTo>
                    <a:lnTo>
                      <a:pt x="199" y="539"/>
                    </a:lnTo>
                    <a:lnTo>
                      <a:pt x="199" y="510"/>
                    </a:lnTo>
                    <a:lnTo>
                      <a:pt x="199" y="482"/>
                    </a:lnTo>
                    <a:lnTo>
                      <a:pt x="199" y="468"/>
                    </a:lnTo>
                    <a:lnTo>
                      <a:pt x="184" y="425"/>
                    </a:lnTo>
                    <a:lnTo>
                      <a:pt x="184" y="411"/>
                    </a:lnTo>
                    <a:lnTo>
                      <a:pt x="184" y="383"/>
                    </a:lnTo>
                    <a:lnTo>
                      <a:pt x="184" y="340"/>
                    </a:lnTo>
                    <a:lnTo>
                      <a:pt x="184" y="326"/>
                    </a:lnTo>
                    <a:lnTo>
                      <a:pt x="199" y="326"/>
                    </a:lnTo>
                    <a:lnTo>
                      <a:pt x="199" y="312"/>
                    </a:lnTo>
                    <a:lnTo>
                      <a:pt x="199" y="298"/>
                    </a:lnTo>
                    <a:lnTo>
                      <a:pt x="199" y="284"/>
                    </a:lnTo>
                    <a:lnTo>
                      <a:pt x="213" y="269"/>
                    </a:lnTo>
                    <a:lnTo>
                      <a:pt x="213" y="255"/>
                    </a:lnTo>
                    <a:lnTo>
                      <a:pt x="213" y="241"/>
                    </a:lnTo>
                    <a:lnTo>
                      <a:pt x="227" y="227"/>
                    </a:lnTo>
                    <a:lnTo>
                      <a:pt x="227" y="213"/>
                    </a:lnTo>
                    <a:lnTo>
                      <a:pt x="241" y="198"/>
                    </a:lnTo>
                    <a:lnTo>
                      <a:pt x="241" y="184"/>
                    </a:lnTo>
                    <a:lnTo>
                      <a:pt x="241" y="170"/>
                    </a:lnTo>
                    <a:lnTo>
                      <a:pt x="255" y="170"/>
                    </a:lnTo>
                    <a:lnTo>
                      <a:pt x="255" y="156"/>
                    </a:lnTo>
                    <a:lnTo>
                      <a:pt x="255" y="142"/>
                    </a:lnTo>
                    <a:lnTo>
                      <a:pt x="269" y="142"/>
                    </a:lnTo>
                    <a:lnTo>
                      <a:pt x="269" y="128"/>
                    </a:lnTo>
                    <a:lnTo>
                      <a:pt x="269" y="113"/>
                    </a:lnTo>
                    <a:lnTo>
                      <a:pt x="284" y="99"/>
                    </a:lnTo>
                    <a:lnTo>
                      <a:pt x="298" y="99"/>
                    </a:lnTo>
                    <a:lnTo>
                      <a:pt x="298" y="85"/>
                    </a:lnTo>
                    <a:lnTo>
                      <a:pt x="312" y="85"/>
                    </a:lnTo>
                    <a:lnTo>
                      <a:pt x="326" y="85"/>
                    </a:lnTo>
                    <a:lnTo>
                      <a:pt x="326" y="71"/>
                    </a:lnTo>
                    <a:lnTo>
                      <a:pt x="340" y="71"/>
                    </a:lnTo>
                    <a:lnTo>
                      <a:pt x="340" y="57"/>
                    </a:lnTo>
                    <a:lnTo>
                      <a:pt x="355" y="57"/>
                    </a:lnTo>
                    <a:lnTo>
                      <a:pt x="355" y="42"/>
                    </a:lnTo>
                    <a:lnTo>
                      <a:pt x="369" y="42"/>
                    </a:lnTo>
                    <a:lnTo>
                      <a:pt x="383" y="42"/>
                    </a:lnTo>
                    <a:lnTo>
                      <a:pt x="397" y="28"/>
                    </a:lnTo>
                    <a:lnTo>
                      <a:pt x="411" y="28"/>
                    </a:lnTo>
                    <a:lnTo>
                      <a:pt x="411" y="14"/>
                    </a:lnTo>
                    <a:lnTo>
                      <a:pt x="425" y="0"/>
                    </a:lnTo>
                    <a:lnTo>
                      <a:pt x="440" y="0"/>
                    </a:lnTo>
                    <a:lnTo>
                      <a:pt x="440" y="14"/>
                    </a:lnTo>
                    <a:close/>
                  </a:path>
                </a:pathLst>
              </a:custGeom>
              <a:pattFill prst="pct50">
                <a:fgClr>
                  <a:srgbClr val="000000"/>
                </a:fgClr>
                <a:bgClr>
                  <a:srgbClr val="FFFFFF"/>
                </a:bgClr>
              </a:pattFill>
              <a:ln w="0" cap="flat">
                <a:solidFill>
                  <a:srgbClr val="000000"/>
                </a:solidFill>
                <a:prstDash val="solid"/>
                <a:round/>
                <a:headEnd/>
                <a:tailEnd/>
              </a:ln>
            </p:spPr>
            <p:txBody>
              <a:bodyPr/>
              <a:lstStyle/>
              <a:p>
                <a:endParaRPr lang="ja-JP" altLang="en-US"/>
              </a:p>
            </p:txBody>
          </p:sp>
          <p:sp>
            <p:nvSpPr>
              <p:cNvPr id="46222" name="Freeform 178"/>
              <p:cNvSpPr>
                <a:spLocks noChangeAspect="1"/>
              </p:cNvSpPr>
              <p:nvPr/>
            </p:nvSpPr>
            <p:spPr bwMode="auto">
              <a:xfrm>
                <a:off x="3372" y="4558"/>
                <a:ext cx="4255" cy="3454"/>
              </a:xfrm>
              <a:custGeom>
                <a:avLst/>
                <a:gdLst>
                  <a:gd name="T0" fmla="*/ 0 w 2666"/>
                  <a:gd name="T1" fmla="*/ 2147483647 h 2170"/>
                  <a:gd name="T2" fmla="*/ 2147483647 w 2666"/>
                  <a:gd name="T3" fmla="*/ 2147483647 h 2170"/>
                  <a:gd name="T4" fmla="*/ 2147483647 w 2666"/>
                  <a:gd name="T5" fmla="*/ 2147483647 h 2170"/>
                  <a:gd name="T6" fmla="*/ 2147483647 w 2666"/>
                  <a:gd name="T7" fmla="*/ 2147483647 h 2170"/>
                  <a:gd name="T8" fmla="*/ 2147483647 w 2666"/>
                  <a:gd name="T9" fmla="*/ 2147483647 h 2170"/>
                  <a:gd name="T10" fmla="*/ 2147483647 w 2666"/>
                  <a:gd name="T11" fmla="*/ 2147483647 h 2170"/>
                  <a:gd name="T12" fmla="*/ 2147483647 w 2666"/>
                  <a:gd name="T13" fmla="*/ 2147483647 h 2170"/>
                  <a:gd name="T14" fmla="*/ 2147483647 w 2666"/>
                  <a:gd name="T15" fmla="*/ 2147483647 h 2170"/>
                  <a:gd name="T16" fmla="*/ 2147483647 w 2666"/>
                  <a:gd name="T17" fmla="*/ 2147483647 h 2170"/>
                  <a:gd name="T18" fmla="*/ 2147483647 w 2666"/>
                  <a:gd name="T19" fmla="*/ 2147483647 h 2170"/>
                  <a:gd name="T20" fmla="*/ 2147483647 w 2666"/>
                  <a:gd name="T21" fmla="*/ 2147483647 h 2170"/>
                  <a:gd name="T22" fmla="*/ 2147483647 w 2666"/>
                  <a:gd name="T23" fmla="*/ 2147483647 h 2170"/>
                  <a:gd name="T24" fmla="*/ 2147483647 w 2666"/>
                  <a:gd name="T25" fmla="*/ 2147483647 h 2170"/>
                  <a:gd name="T26" fmla="*/ 2147483647 w 2666"/>
                  <a:gd name="T27" fmla="*/ 2147483647 h 2170"/>
                  <a:gd name="T28" fmla="*/ 2147483647 w 2666"/>
                  <a:gd name="T29" fmla="*/ 2147483647 h 2170"/>
                  <a:gd name="T30" fmla="*/ 2147483647 w 2666"/>
                  <a:gd name="T31" fmla="*/ 2147483647 h 2170"/>
                  <a:gd name="T32" fmla="*/ 2147483647 w 2666"/>
                  <a:gd name="T33" fmla="*/ 2147483647 h 2170"/>
                  <a:gd name="T34" fmla="*/ 2147483647 w 2666"/>
                  <a:gd name="T35" fmla="*/ 2147483647 h 2170"/>
                  <a:gd name="T36" fmla="*/ 2147483647 w 2666"/>
                  <a:gd name="T37" fmla="*/ 2147483647 h 2170"/>
                  <a:gd name="T38" fmla="*/ 2147483647 w 2666"/>
                  <a:gd name="T39" fmla="*/ 2147483647 h 2170"/>
                  <a:gd name="T40" fmla="*/ 2147483647 w 2666"/>
                  <a:gd name="T41" fmla="*/ 2147483647 h 2170"/>
                  <a:gd name="T42" fmla="*/ 2147483647 w 2666"/>
                  <a:gd name="T43" fmla="*/ 2147483647 h 2170"/>
                  <a:gd name="T44" fmla="*/ 2147483647 w 2666"/>
                  <a:gd name="T45" fmla="*/ 2147483647 h 2170"/>
                  <a:gd name="T46" fmla="*/ 2147483647 w 2666"/>
                  <a:gd name="T47" fmla="*/ 2147483647 h 2170"/>
                  <a:gd name="T48" fmla="*/ 2147483647 w 2666"/>
                  <a:gd name="T49" fmla="*/ 2147483647 h 2170"/>
                  <a:gd name="T50" fmla="*/ 2147483647 w 2666"/>
                  <a:gd name="T51" fmla="*/ 2147483647 h 2170"/>
                  <a:gd name="T52" fmla="*/ 2147483647 w 2666"/>
                  <a:gd name="T53" fmla="*/ 2147483647 h 2170"/>
                  <a:gd name="T54" fmla="*/ 2147483647 w 2666"/>
                  <a:gd name="T55" fmla="*/ 2147483647 h 2170"/>
                  <a:gd name="T56" fmla="*/ 2147483647 w 2666"/>
                  <a:gd name="T57" fmla="*/ 2147483647 h 2170"/>
                  <a:gd name="T58" fmla="*/ 2147483647 w 2666"/>
                  <a:gd name="T59" fmla="*/ 2147483647 h 2170"/>
                  <a:gd name="T60" fmla="*/ 2147483647 w 2666"/>
                  <a:gd name="T61" fmla="*/ 2147483647 h 2170"/>
                  <a:gd name="T62" fmla="*/ 2147483647 w 2666"/>
                  <a:gd name="T63" fmla="*/ 2147483647 h 2170"/>
                  <a:gd name="T64" fmla="*/ 2147483647 w 2666"/>
                  <a:gd name="T65" fmla="*/ 2147483647 h 2170"/>
                  <a:gd name="T66" fmla="*/ 2147483647 w 2666"/>
                  <a:gd name="T67" fmla="*/ 2147483647 h 2170"/>
                  <a:gd name="T68" fmla="*/ 2147483647 w 2666"/>
                  <a:gd name="T69" fmla="*/ 2147483647 h 2170"/>
                  <a:gd name="T70" fmla="*/ 2147483647 w 2666"/>
                  <a:gd name="T71" fmla="*/ 2147483647 h 2170"/>
                  <a:gd name="T72" fmla="*/ 2147483647 w 2666"/>
                  <a:gd name="T73" fmla="*/ 2147483647 h 2170"/>
                  <a:gd name="T74" fmla="*/ 2147483647 w 2666"/>
                  <a:gd name="T75" fmla="*/ 2147483647 h 2170"/>
                  <a:gd name="T76" fmla="*/ 2147483647 w 2666"/>
                  <a:gd name="T77" fmla="*/ 2147483647 h 2170"/>
                  <a:gd name="T78" fmla="*/ 2147483647 w 2666"/>
                  <a:gd name="T79" fmla="*/ 2147483647 h 2170"/>
                  <a:gd name="T80" fmla="*/ 2147483647 w 2666"/>
                  <a:gd name="T81" fmla="*/ 2147483647 h 2170"/>
                  <a:gd name="T82" fmla="*/ 2147483647 w 2666"/>
                  <a:gd name="T83" fmla="*/ 2147483647 h 2170"/>
                  <a:gd name="T84" fmla="*/ 2147483647 w 2666"/>
                  <a:gd name="T85" fmla="*/ 2147483647 h 2170"/>
                  <a:gd name="T86" fmla="*/ 2147483647 w 2666"/>
                  <a:gd name="T87" fmla="*/ 2147483647 h 2170"/>
                  <a:gd name="T88" fmla="*/ 2147483647 w 2666"/>
                  <a:gd name="T89" fmla="*/ 2147483647 h 2170"/>
                  <a:gd name="T90" fmla="*/ 2147483647 w 2666"/>
                  <a:gd name="T91" fmla="*/ 2147483647 h 2170"/>
                  <a:gd name="T92" fmla="*/ 2147483647 w 2666"/>
                  <a:gd name="T93" fmla="*/ 2147483647 h 2170"/>
                  <a:gd name="T94" fmla="*/ 2147483647 w 2666"/>
                  <a:gd name="T95" fmla="*/ 2147483647 h 2170"/>
                  <a:gd name="T96" fmla="*/ 2147483647 w 2666"/>
                  <a:gd name="T97" fmla="*/ 2147483647 h 2170"/>
                  <a:gd name="T98" fmla="*/ 2147483647 w 2666"/>
                  <a:gd name="T99" fmla="*/ 2147483647 h 2170"/>
                  <a:gd name="T100" fmla="*/ 2147483647 w 2666"/>
                  <a:gd name="T101" fmla="*/ 2147483647 h 2170"/>
                  <a:gd name="T102" fmla="*/ 2147483647 w 2666"/>
                  <a:gd name="T103" fmla="*/ 2147483647 h 2170"/>
                  <a:gd name="T104" fmla="*/ 2147483647 w 2666"/>
                  <a:gd name="T105" fmla="*/ 2147483647 h 2170"/>
                  <a:gd name="T106" fmla="*/ 2147483647 w 2666"/>
                  <a:gd name="T107" fmla="*/ 2147483647 h 2170"/>
                  <a:gd name="T108" fmla="*/ 2147483647 w 2666"/>
                  <a:gd name="T109" fmla="*/ 2147483647 h 2170"/>
                  <a:gd name="T110" fmla="*/ 2147483647 w 2666"/>
                  <a:gd name="T111" fmla="*/ 2147483647 h 2170"/>
                  <a:gd name="T112" fmla="*/ 2147483647 w 2666"/>
                  <a:gd name="T113" fmla="*/ 2147483647 h 2170"/>
                  <a:gd name="T114" fmla="*/ 2147483647 w 2666"/>
                  <a:gd name="T115" fmla="*/ 2147483647 h 2170"/>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2666"/>
                  <a:gd name="T175" fmla="*/ 0 h 2170"/>
                  <a:gd name="T176" fmla="*/ 2666 w 2666"/>
                  <a:gd name="T177" fmla="*/ 2170 h 2170"/>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2666" h="2170">
                    <a:moveTo>
                      <a:pt x="440" y="2127"/>
                    </a:moveTo>
                    <a:lnTo>
                      <a:pt x="298" y="2170"/>
                    </a:lnTo>
                    <a:lnTo>
                      <a:pt x="284" y="2156"/>
                    </a:lnTo>
                    <a:lnTo>
                      <a:pt x="255" y="2127"/>
                    </a:lnTo>
                    <a:lnTo>
                      <a:pt x="170" y="2028"/>
                    </a:lnTo>
                    <a:lnTo>
                      <a:pt x="156" y="2014"/>
                    </a:lnTo>
                    <a:lnTo>
                      <a:pt x="0" y="1829"/>
                    </a:lnTo>
                    <a:lnTo>
                      <a:pt x="14" y="1815"/>
                    </a:lnTo>
                    <a:lnTo>
                      <a:pt x="14" y="1801"/>
                    </a:lnTo>
                    <a:lnTo>
                      <a:pt x="28" y="1787"/>
                    </a:lnTo>
                    <a:lnTo>
                      <a:pt x="42" y="1773"/>
                    </a:lnTo>
                    <a:lnTo>
                      <a:pt x="42" y="1744"/>
                    </a:lnTo>
                    <a:lnTo>
                      <a:pt x="57" y="1730"/>
                    </a:lnTo>
                    <a:lnTo>
                      <a:pt x="57" y="1716"/>
                    </a:lnTo>
                    <a:lnTo>
                      <a:pt x="71" y="1716"/>
                    </a:lnTo>
                    <a:lnTo>
                      <a:pt x="85" y="1687"/>
                    </a:lnTo>
                    <a:lnTo>
                      <a:pt x="85" y="1673"/>
                    </a:lnTo>
                    <a:lnTo>
                      <a:pt x="113" y="1631"/>
                    </a:lnTo>
                    <a:lnTo>
                      <a:pt x="142" y="1602"/>
                    </a:lnTo>
                    <a:lnTo>
                      <a:pt x="142" y="1588"/>
                    </a:lnTo>
                    <a:lnTo>
                      <a:pt x="170" y="1546"/>
                    </a:lnTo>
                    <a:lnTo>
                      <a:pt x="184" y="1517"/>
                    </a:lnTo>
                    <a:lnTo>
                      <a:pt x="184" y="1503"/>
                    </a:lnTo>
                    <a:lnTo>
                      <a:pt x="198" y="1489"/>
                    </a:lnTo>
                    <a:lnTo>
                      <a:pt x="227" y="1446"/>
                    </a:lnTo>
                    <a:lnTo>
                      <a:pt x="241" y="1418"/>
                    </a:lnTo>
                    <a:lnTo>
                      <a:pt x="255" y="1404"/>
                    </a:lnTo>
                    <a:lnTo>
                      <a:pt x="269" y="1375"/>
                    </a:lnTo>
                    <a:lnTo>
                      <a:pt x="284" y="1361"/>
                    </a:lnTo>
                    <a:lnTo>
                      <a:pt x="298" y="1347"/>
                    </a:lnTo>
                    <a:lnTo>
                      <a:pt x="312" y="1333"/>
                    </a:lnTo>
                    <a:lnTo>
                      <a:pt x="326" y="1304"/>
                    </a:lnTo>
                    <a:lnTo>
                      <a:pt x="340" y="1290"/>
                    </a:lnTo>
                    <a:lnTo>
                      <a:pt x="354" y="1276"/>
                    </a:lnTo>
                    <a:lnTo>
                      <a:pt x="369" y="1262"/>
                    </a:lnTo>
                    <a:lnTo>
                      <a:pt x="383" y="1234"/>
                    </a:lnTo>
                    <a:lnTo>
                      <a:pt x="411" y="1219"/>
                    </a:lnTo>
                    <a:lnTo>
                      <a:pt x="425" y="1205"/>
                    </a:lnTo>
                    <a:lnTo>
                      <a:pt x="440" y="1191"/>
                    </a:lnTo>
                    <a:lnTo>
                      <a:pt x="454" y="1177"/>
                    </a:lnTo>
                    <a:lnTo>
                      <a:pt x="468" y="1177"/>
                    </a:lnTo>
                    <a:lnTo>
                      <a:pt x="482" y="1163"/>
                    </a:lnTo>
                    <a:lnTo>
                      <a:pt x="510" y="1163"/>
                    </a:lnTo>
                    <a:lnTo>
                      <a:pt x="525" y="1148"/>
                    </a:lnTo>
                    <a:lnTo>
                      <a:pt x="539" y="1148"/>
                    </a:lnTo>
                    <a:lnTo>
                      <a:pt x="553" y="1134"/>
                    </a:lnTo>
                    <a:lnTo>
                      <a:pt x="567" y="1134"/>
                    </a:lnTo>
                    <a:lnTo>
                      <a:pt x="581" y="1134"/>
                    </a:lnTo>
                    <a:lnTo>
                      <a:pt x="596" y="1120"/>
                    </a:lnTo>
                    <a:lnTo>
                      <a:pt x="638" y="1106"/>
                    </a:lnTo>
                    <a:lnTo>
                      <a:pt x="652" y="1106"/>
                    </a:lnTo>
                    <a:lnTo>
                      <a:pt x="709" y="1092"/>
                    </a:lnTo>
                    <a:lnTo>
                      <a:pt x="752" y="1078"/>
                    </a:lnTo>
                    <a:lnTo>
                      <a:pt x="794" y="1063"/>
                    </a:lnTo>
                    <a:lnTo>
                      <a:pt x="837" y="1049"/>
                    </a:lnTo>
                    <a:lnTo>
                      <a:pt x="879" y="1035"/>
                    </a:lnTo>
                    <a:lnTo>
                      <a:pt x="893" y="1021"/>
                    </a:lnTo>
                    <a:lnTo>
                      <a:pt x="908" y="1021"/>
                    </a:lnTo>
                    <a:lnTo>
                      <a:pt x="908" y="1007"/>
                    </a:lnTo>
                    <a:lnTo>
                      <a:pt x="922" y="1007"/>
                    </a:lnTo>
                    <a:lnTo>
                      <a:pt x="922" y="992"/>
                    </a:lnTo>
                    <a:lnTo>
                      <a:pt x="936" y="978"/>
                    </a:lnTo>
                    <a:lnTo>
                      <a:pt x="936" y="964"/>
                    </a:lnTo>
                    <a:lnTo>
                      <a:pt x="950" y="950"/>
                    </a:lnTo>
                    <a:lnTo>
                      <a:pt x="964" y="936"/>
                    </a:lnTo>
                    <a:lnTo>
                      <a:pt x="964" y="922"/>
                    </a:lnTo>
                    <a:lnTo>
                      <a:pt x="978" y="893"/>
                    </a:lnTo>
                    <a:lnTo>
                      <a:pt x="978" y="879"/>
                    </a:lnTo>
                    <a:lnTo>
                      <a:pt x="993" y="865"/>
                    </a:lnTo>
                    <a:lnTo>
                      <a:pt x="993" y="851"/>
                    </a:lnTo>
                    <a:lnTo>
                      <a:pt x="1007" y="851"/>
                    </a:lnTo>
                    <a:lnTo>
                      <a:pt x="1007" y="836"/>
                    </a:lnTo>
                    <a:lnTo>
                      <a:pt x="1021" y="836"/>
                    </a:lnTo>
                    <a:lnTo>
                      <a:pt x="1021" y="822"/>
                    </a:lnTo>
                    <a:lnTo>
                      <a:pt x="1035" y="822"/>
                    </a:lnTo>
                    <a:lnTo>
                      <a:pt x="1035" y="808"/>
                    </a:lnTo>
                    <a:lnTo>
                      <a:pt x="1049" y="794"/>
                    </a:lnTo>
                    <a:lnTo>
                      <a:pt x="1064" y="794"/>
                    </a:lnTo>
                    <a:lnTo>
                      <a:pt x="1064" y="780"/>
                    </a:lnTo>
                    <a:lnTo>
                      <a:pt x="1078" y="780"/>
                    </a:lnTo>
                    <a:lnTo>
                      <a:pt x="1078" y="765"/>
                    </a:lnTo>
                    <a:lnTo>
                      <a:pt x="1092" y="765"/>
                    </a:lnTo>
                    <a:lnTo>
                      <a:pt x="1106" y="751"/>
                    </a:lnTo>
                    <a:lnTo>
                      <a:pt x="1120" y="737"/>
                    </a:lnTo>
                    <a:lnTo>
                      <a:pt x="1134" y="737"/>
                    </a:lnTo>
                    <a:lnTo>
                      <a:pt x="1149" y="723"/>
                    </a:lnTo>
                    <a:lnTo>
                      <a:pt x="1163" y="723"/>
                    </a:lnTo>
                    <a:lnTo>
                      <a:pt x="1163" y="709"/>
                    </a:lnTo>
                    <a:lnTo>
                      <a:pt x="1177" y="709"/>
                    </a:lnTo>
                    <a:lnTo>
                      <a:pt x="1191" y="695"/>
                    </a:lnTo>
                    <a:lnTo>
                      <a:pt x="1205" y="695"/>
                    </a:lnTo>
                    <a:lnTo>
                      <a:pt x="1220" y="695"/>
                    </a:lnTo>
                    <a:lnTo>
                      <a:pt x="1234" y="680"/>
                    </a:lnTo>
                    <a:lnTo>
                      <a:pt x="1248" y="666"/>
                    </a:lnTo>
                    <a:lnTo>
                      <a:pt x="1262" y="666"/>
                    </a:lnTo>
                    <a:lnTo>
                      <a:pt x="1276" y="652"/>
                    </a:lnTo>
                    <a:lnTo>
                      <a:pt x="1290" y="652"/>
                    </a:lnTo>
                    <a:lnTo>
                      <a:pt x="1305" y="652"/>
                    </a:lnTo>
                    <a:lnTo>
                      <a:pt x="1305" y="638"/>
                    </a:lnTo>
                    <a:lnTo>
                      <a:pt x="1319" y="638"/>
                    </a:lnTo>
                    <a:lnTo>
                      <a:pt x="1333" y="624"/>
                    </a:lnTo>
                    <a:lnTo>
                      <a:pt x="1347" y="624"/>
                    </a:lnTo>
                    <a:lnTo>
                      <a:pt x="1361" y="624"/>
                    </a:lnTo>
                    <a:lnTo>
                      <a:pt x="1376" y="609"/>
                    </a:lnTo>
                    <a:lnTo>
                      <a:pt x="1390" y="609"/>
                    </a:lnTo>
                    <a:lnTo>
                      <a:pt x="1404" y="595"/>
                    </a:lnTo>
                    <a:lnTo>
                      <a:pt x="1418" y="595"/>
                    </a:lnTo>
                    <a:lnTo>
                      <a:pt x="1432" y="595"/>
                    </a:lnTo>
                    <a:lnTo>
                      <a:pt x="1447" y="581"/>
                    </a:lnTo>
                    <a:lnTo>
                      <a:pt x="1461" y="581"/>
                    </a:lnTo>
                    <a:lnTo>
                      <a:pt x="1489" y="567"/>
                    </a:lnTo>
                    <a:lnTo>
                      <a:pt x="1503" y="567"/>
                    </a:lnTo>
                    <a:lnTo>
                      <a:pt x="1532" y="553"/>
                    </a:lnTo>
                    <a:lnTo>
                      <a:pt x="1546" y="553"/>
                    </a:lnTo>
                    <a:lnTo>
                      <a:pt x="1560" y="539"/>
                    </a:lnTo>
                    <a:lnTo>
                      <a:pt x="1574" y="539"/>
                    </a:lnTo>
                    <a:lnTo>
                      <a:pt x="1588" y="524"/>
                    </a:lnTo>
                    <a:lnTo>
                      <a:pt x="1603" y="524"/>
                    </a:lnTo>
                    <a:lnTo>
                      <a:pt x="1617" y="510"/>
                    </a:lnTo>
                    <a:lnTo>
                      <a:pt x="1631" y="510"/>
                    </a:lnTo>
                    <a:lnTo>
                      <a:pt x="1631" y="496"/>
                    </a:lnTo>
                    <a:lnTo>
                      <a:pt x="1645" y="496"/>
                    </a:lnTo>
                    <a:lnTo>
                      <a:pt x="1659" y="482"/>
                    </a:lnTo>
                    <a:lnTo>
                      <a:pt x="1673" y="468"/>
                    </a:lnTo>
                    <a:lnTo>
                      <a:pt x="1688" y="453"/>
                    </a:lnTo>
                    <a:lnTo>
                      <a:pt x="1702" y="439"/>
                    </a:lnTo>
                    <a:lnTo>
                      <a:pt x="1716" y="425"/>
                    </a:lnTo>
                    <a:lnTo>
                      <a:pt x="1716" y="411"/>
                    </a:lnTo>
                    <a:lnTo>
                      <a:pt x="1716" y="397"/>
                    </a:lnTo>
                    <a:lnTo>
                      <a:pt x="1730" y="382"/>
                    </a:lnTo>
                    <a:lnTo>
                      <a:pt x="1730" y="368"/>
                    </a:lnTo>
                    <a:lnTo>
                      <a:pt x="1744" y="354"/>
                    </a:lnTo>
                    <a:lnTo>
                      <a:pt x="1744" y="340"/>
                    </a:lnTo>
                    <a:lnTo>
                      <a:pt x="1744" y="326"/>
                    </a:lnTo>
                    <a:lnTo>
                      <a:pt x="1744" y="312"/>
                    </a:lnTo>
                    <a:lnTo>
                      <a:pt x="1744" y="297"/>
                    </a:lnTo>
                    <a:lnTo>
                      <a:pt x="1744" y="283"/>
                    </a:lnTo>
                    <a:lnTo>
                      <a:pt x="1730" y="269"/>
                    </a:lnTo>
                    <a:lnTo>
                      <a:pt x="1730" y="255"/>
                    </a:lnTo>
                    <a:lnTo>
                      <a:pt x="1730" y="241"/>
                    </a:lnTo>
                    <a:lnTo>
                      <a:pt x="1716" y="226"/>
                    </a:lnTo>
                    <a:lnTo>
                      <a:pt x="1716" y="212"/>
                    </a:lnTo>
                    <a:lnTo>
                      <a:pt x="1702" y="198"/>
                    </a:lnTo>
                    <a:lnTo>
                      <a:pt x="1702" y="170"/>
                    </a:lnTo>
                    <a:lnTo>
                      <a:pt x="1688" y="156"/>
                    </a:lnTo>
                    <a:lnTo>
                      <a:pt x="1673" y="127"/>
                    </a:lnTo>
                    <a:lnTo>
                      <a:pt x="1673" y="113"/>
                    </a:lnTo>
                    <a:lnTo>
                      <a:pt x="1659" y="99"/>
                    </a:lnTo>
                    <a:lnTo>
                      <a:pt x="1659" y="85"/>
                    </a:lnTo>
                    <a:lnTo>
                      <a:pt x="1659" y="70"/>
                    </a:lnTo>
                    <a:lnTo>
                      <a:pt x="1659" y="56"/>
                    </a:lnTo>
                    <a:lnTo>
                      <a:pt x="1645" y="42"/>
                    </a:lnTo>
                    <a:lnTo>
                      <a:pt x="1645" y="28"/>
                    </a:lnTo>
                    <a:lnTo>
                      <a:pt x="1645" y="14"/>
                    </a:lnTo>
                    <a:lnTo>
                      <a:pt x="1645" y="0"/>
                    </a:lnTo>
                    <a:lnTo>
                      <a:pt x="1688" y="14"/>
                    </a:lnTo>
                    <a:lnTo>
                      <a:pt x="1716" y="14"/>
                    </a:lnTo>
                    <a:lnTo>
                      <a:pt x="1744" y="28"/>
                    </a:lnTo>
                    <a:lnTo>
                      <a:pt x="1844" y="56"/>
                    </a:lnTo>
                    <a:lnTo>
                      <a:pt x="1858" y="56"/>
                    </a:lnTo>
                    <a:lnTo>
                      <a:pt x="1872" y="56"/>
                    </a:lnTo>
                    <a:lnTo>
                      <a:pt x="1886" y="56"/>
                    </a:lnTo>
                    <a:lnTo>
                      <a:pt x="1886" y="70"/>
                    </a:lnTo>
                    <a:lnTo>
                      <a:pt x="1900" y="70"/>
                    </a:lnTo>
                    <a:lnTo>
                      <a:pt x="1915" y="70"/>
                    </a:lnTo>
                    <a:lnTo>
                      <a:pt x="1929" y="85"/>
                    </a:lnTo>
                    <a:lnTo>
                      <a:pt x="1943" y="85"/>
                    </a:lnTo>
                    <a:lnTo>
                      <a:pt x="1957" y="99"/>
                    </a:lnTo>
                    <a:lnTo>
                      <a:pt x="1971" y="99"/>
                    </a:lnTo>
                    <a:lnTo>
                      <a:pt x="1985" y="99"/>
                    </a:lnTo>
                    <a:lnTo>
                      <a:pt x="1985" y="113"/>
                    </a:lnTo>
                    <a:lnTo>
                      <a:pt x="2000" y="113"/>
                    </a:lnTo>
                    <a:lnTo>
                      <a:pt x="2014" y="127"/>
                    </a:lnTo>
                    <a:lnTo>
                      <a:pt x="2028" y="141"/>
                    </a:lnTo>
                    <a:lnTo>
                      <a:pt x="2042" y="156"/>
                    </a:lnTo>
                    <a:lnTo>
                      <a:pt x="2056" y="156"/>
                    </a:lnTo>
                    <a:lnTo>
                      <a:pt x="2056" y="170"/>
                    </a:lnTo>
                    <a:lnTo>
                      <a:pt x="2071" y="184"/>
                    </a:lnTo>
                    <a:lnTo>
                      <a:pt x="2071" y="198"/>
                    </a:lnTo>
                    <a:lnTo>
                      <a:pt x="2085" y="198"/>
                    </a:lnTo>
                    <a:lnTo>
                      <a:pt x="2085" y="212"/>
                    </a:lnTo>
                    <a:lnTo>
                      <a:pt x="2099" y="212"/>
                    </a:lnTo>
                    <a:lnTo>
                      <a:pt x="2099" y="226"/>
                    </a:lnTo>
                    <a:lnTo>
                      <a:pt x="2113" y="241"/>
                    </a:lnTo>
                    <a:lnTo>
                      <a:pt x="2113" y="255"/>
                    </a:lnTo>
                    <a:lnTo>
                      <a:pt x="2127" y="255"/>
                    </a:lnTo>
                    <a:lnTo>
                      <a:pt x="2127" y="269"/>
                    </a:lnTo>
                    <a:lnTo>
                      <a:pt x="2141" y="269"/>
                    </a:lnTo>
                    <a:lnTo>
                      <a:pt x="2141" y="283"/>
                    </a:lnTo>
                    <a:lnTo>
                      <a:pt x="2156" y="283"/>
                    </a:lnTo>
                    <a:lnTo>
                      <a:pt x="2170" y="297"/>
                    </a:lnTo>
                    <a:lnTo>
                      <a:pt x="2170" y="312"/>
                    </a:lnTo>
                    <a:lnTo>
                      <a:pt x="2184" y="312"/>
                    </a:lnTo>
                    <a:lnTo>
                      <a:pt x="2184" y="326"/>
                    </a:lnTo>
                    <a:lnTo>
                      <a:pt x="2198" y="326"/>
                    </a:lnTo>
                    <a:lnTo>
                      <a:pt x="2212" y="340"/>
                    </a:lnTo>
                    <a:lnTo>
                      <a:pt x="2227" y="368"/>
                    </a:lnTo>
                    <a:lnTo>
                      <a:pt x="2241" y="382"/>
                    </a:lnTo>
                    <a:lnTo>
                      <a:pt x="2241" y="397"/>
                    </a:lnTo>
                    <a:lnTo>
                      <a:pt x="2255" y="411"/>
                    </a:lnTo>
                    <a:lnTo>
                      <a:pt x="2269" y="425"/>
                    </a:lnTo>
                    <a:lnTo>
                      <a:pt x="2269" y="439"/>
                    </a:lnTo>
                    <a:lnTo>
                      <a:pt x="2283" y="453"/>
                    </a:lnTo>
                    <a:lnTo>
                      <a:pt x="2283" y="468"/>
                    </a:lnTo>
                    <a:lnTo>
                      <a:pt x="2297" y="468"/>
                    </a:lnTo>
                    <a:lnTo>
                      <a:pt x="2297" y="482"/>
                    </a:lnTo>
                    <a:lnTo>
                      <a:pt x="2312" y="496"/>
                    </a:lnTo>
                    <a:lnTo>
                      <a:pt x="2326" y="510"/>
                    </a:lnTo>
                    <a:lnTo>
                      <a:pt x="2326" y="524"/>
                    </a:lnTo>
                    <a:lnTo>
                      <a:pt x="2340" y="524"/>
                    </a:lnTo>
                    <a:lnTo>
                      <a:pt x="2340" y="539"/>
                    </a:lnTo>
                    <a:lnTo>
                      <a:pt x="2354" y="553"/>
                    </a:lnTo>
                    <a:lnTo>
                      <a:pt x="2368" y="567"/>
                    </a:lnTo>
                    <a:lnTo>
                      <a:pt x="2383" y="581"/>
                    </a:lnTo>
                    <a:lnTo>
                      <a:pt x="2397" y="609"/>
                    </a:lnTo>
                    <a:lnTo>
                      <a:pt x="2397" y="624"/>
                    </a:lnTo>
                    <a:lnTo>
                      <a:pt x="2411" y="624"/>
                    </a:lnTo>
                    <a:lnTo>
                      <a:pt x="2411" y="638"/>
                    </a:lnTo>
                    <a:lnTo>
                      <a:pt x="2425" y="652"/>
                    </a:lnTo>
                    <a:lnTo>
                      <a:pt x="2439" y="666"/>
                    </a:lnTo>
                    <a:lnTo>
                      <a:pt x="2439" y="680"/>
                    </a:lnTo>
                    <a:lnTo>
                      <a:pt x="2453" y="680"/>
                    </a:lnTo>
                    <a:lnTo>
                      <a:pt x="2453" y="695"/>
                    </a:lnTo>
                    <a:lnTo>
                      <a:pt x="2468" y="709"/>
                    </a:lnTo>
                    <a:lnTo>
                      <a:pt x="2468" y="723"/>
                    </a:lnTo>
                    <a:lnTo>
                      <a:pt x="2482" y="737"/>
                    </a:lnTo>
                    <a:lnTo>
                      <a:pt x="2496" y="751"/>
                    </a:lnTo>
                    <a:lnTo>
                      <a:pt x="2496" y="765"/>
                    </a:lnTo>
                    <a:lnTo>
                      <a:pt x="2510" y="780"/>
                    </a:lnTo>
                    <a:lnTo>
                      <a:pt x="2524" y="794"/>
                    </a:lnTo>
                    <a:lnTo>
                      <a:pt x="2539" y="808"/>
                    </a:lnTo>
                    <a:lnTo>
                      <a:pt x="2539" y="822"/>
                    </a:lnTo>
                    <a:lnTo>
                      <a:pt x="2553" y="836"/>
                    </a:lnTo>
                    <a:lnTo>
                      <a:pt x="2567" y="851"/>
                    </a:lnTo>
                    <a:lnTo>
                      <a:pt x="2567" y="865"/>
                    </a:lnTo>
                    <a:lnTo>
                      <a:pt x="2581" y="879"/>
                    </a:lnTo>
                    <a:lnTo>
                      <a:pt x="2581" y="893"/>
                    </a:lnTo>
                    <a:lnTo>
                      <a:pt x="2595" y="893"/>
                    </a:lnTo>
                    <a:lnTo>
                      <a:pt x="2609" y="907"/>
                    </a:lnTo>
                    <a:lnTo>
                      <a:pt x="2609" y="922"/>
                    </a:lnTo>
                    <a:lnTo>
                      <a:pt x="2638" y="950"/>
                    </a:lnTo>
                    <a:lnTo>
                      <a:pt x="2652" y="964"/>
                    </a:lnTo>
                    <a:lnTo>
                      <a:pt x="2666" y="1007"/>
                    </a:lnTo>
                    <a:lnTo>
                      <a:pt x="2652" y="1021"/>
                    </a:lnTo>
                    <a:lnTo>
                      <a:pt x="2609" y="1049"/>
                    </a:lnTo>
                    <a:lnTo>
                      <a:pt x="2581" y="1078"/>
                    </a:lnTo>
                    <a:lnTo>
                      <a:pt x="2553" y="1092"/>
                    </a:lnTo>
                    <a:lnTo>
                      <a:pt x="2524" y="1106"/>
                    </a:lnTo>
                    <a:lnTo>
                      <a:pt x="2510" y="1120"/>
                    </a:lnTo>
                    <a:lnTo>
                      <a:pt x="2482" y="1134"/>
                    </a:lnTo>
                    <a:lnTo>
                      <a:pt x="2468" y="1148"/>
                    </a:lnTo>
                    <a:lnTo>
                      <a:pt x="2439" y="1177"/>
                    </a:lnTo>
                    <a:lnTo>
                      <a:pt x="2411" y="1191"/>
                    </a:lnTo>
                    <a:lnTo>
                      <a:pt x="2411" y="1205"/>
                    </a:lnTo>
                    <a:lnTo>
                      <a:pt x="2397" y="1205"/>
                    </a:lnTo>
                    <a:lnTo>
                      <a:pt x="2383" y="1219"/>
                    </a:lnTo>
                    <a:lnTo>
                      <a:pt x="2354" y="1234"/>
                    </a:lnTo>
                    <a:lnTo>
                      <a:pt x="2340" y="1248"/>
                    </a:lnTo>
                    <a:lnTo>
                      <a:pt x="2326" y="1248"/>
                    </a:lnTo>
                    <a:lnTo>
                      <a:pt x="2312" y="1262"/>
                    </a:lnTo>
                    <a:lnTo>
                      <a:pt x="2269" y="1290"/>
                    </a:lnTo>
                    <a:lnTo>
                      <a:pt x="2241" y="1304"/>
                    </a:lnTo>
                    <a:lnTo>
                      <a:pt x="2227" y="1319"/>
                    </a:lnTo>
                    <a:lnTo>
                      <a:pt x="2212" y="1333"/>
                    </a:lnTo>
                    <a:lnTo>
                      <a:pt x="2184" y="1347"/>
                    </a:lnTo>
                    <a:lnTo>
                      <a:pt x="2141" y="1375"/>
                    </a:lnTo>
                    <a:lnTo>
                      <a:pt x="2113" y="1390"/>
                    </a:lnTo>
                    <a:lnTo>
                      <a:pt x="2085" y="1404"/>
                    </a:lnTo>
                    <a:lnTo>
                      <a:pt x="2056" y="1418"/>
                    </a:lnTo>
                    <a:lnTo>
                      <a:pt x="2056" y="1432"/>
                    </a:lnTo>
                    <a:lnTo>
                      <a:pt x="2042" y="1432"/>
                    </a:lnTo>
                    <a:lnTo>
                      <a:pt x="2028" y="1446"/>
                    </a:lnTo>
                    <a:lnTo>
                      <a:pt x="2014" y="1446"/>
                    </a:lnTo>
                    <a:lnTo>
                      <a:pt x="2000" y="1461"/>
                    </a:lnTo>
                    <a:lnTo>
                      <a:pt x="1971" y="1475"/>
                    </a:lnTo>
                    <a:lnTo>
                      <a:pt x="1943" y="1489"/>
                    </a:lnTo>
                    <a:lnTo>
                      <a:pt x="1915" y="1503"/>
                    </a:lnTo>
                    <a:lnTo>
                      <a:pt x="1900" y="1503"/>
                    </a:lnTo>
                    <a:lnTo>
                      <a:pt x="1858" y="1531"/>
                    </a:lnTo>
                    <a:lnTo>
                      <a:pt x="1844" y="1531"/>
                    </a:lnTo>
                    <a:lnTo>
                      <a:pt x="1744" y="1588"/>
                    </a:lnTo>
                    <a:lnTo>
                      <a:pt x="1730" y="1602"/>
                    </a:lnTo>
                    <a:lnTo>
                      <a:pt x="1702" y="1617"/>
                    </a:lnTo>
                    <a:lnTo>
                      <a:pt x="1688" y="1617"/>
                    </a:lnTo>
                    <a:lnTo>
                      <a:pt x="1503" y="1716"/>
                    </a:lnTo>
                    <a:lnTo>
                      <a:pt x="1489" y="1730"/>
                    </a:lnTo>
                    <a:lnTo>
                      <a:pt x="1461" y="1744"/>
                    </a:lnTo>
                    <a:lnTo>
                      <a:pt x="1447" y="1744"/>
                    </a:lnTo>
                    <a:lnTo>
                      <a:pt x="1432" y="1758"/>
                    </a:lnTo>
                    <a:lnTo>
                      <a:pt x="1418" y="1758"/>
                    </a:lnTo>
                    <a:lnTo>
                      <a:pt x="1404" y="1773"/>
                    </a:lnTo>
                    <a:lnTo>
                      <a:pt x="1376" y="1787"/>
                    </a:lnTo>
                    <a:lnTo>
                      <a:pt x="1347" y="1787"/>
                    </a:lnTo>
                    <a:lnTo>
                      <a:pt x="1333" y="1801"/>
                    </a:lnTo>
                    <a:lnTo>
                      <a:pt x="1305" y="1815"/>
                    </a:lnTo>
                    <a:lnTo>
                      <a:pt x="1290" y="1815"/>
                    </a:lnTo>
                    <a:lnTo>
                      <a:pt x="1276" y="1829"/>
                    </a:lnTo>
                    <a:lnTo>
                      <a:pt x="1248" y="1844"/>
                    </a:lnTo>
                    <a:lnTo>
                      <a:pt x="1234" y="1844"/>
                    </a:lnTo>
                    <a:lnTo>
                      <a:pt x="1220" y="1844"/>
                    </a:lnTo>
                    <a:lnTo>
                      <a:pt x="1205" y="1858"/>
                    </a:lnTo>
                    <a:lnTo>
                      <a:pt x="1191" y="1858"/>
                    </a:lnTo>
                    <a:lnTo>
                      <a:pt x="1177" y="1872"/>
                    </a:lnTo>
                    <a:lnTo>
                      <a:pt x="1163" y="1872"/>
                    </a:lnTo>
                    <a:lnTo>
                      <a:pt x="1149" y="1886"/>
                    </a:lnTo>
                    <a:lnTo>
                      <a:pt x="1134" y="1886"/>
                    </a:lnTo>
                    <a:lnTo>
                      <a:pt x="1120" y="1900"/>
                    </a:lnTo>
                    <a:lnTo>
                      <a:pt x="1106" y="1900"/>
                    </a:lnTo>
                    <a:lnTo>
                      <a:pt x="1092" y="1900"/>
                    </a:lnTo>
                    <a:lnTo>
                      <a:pt x="1078" y="1914"/>
                    </a:lnTo>
                    <a:lnTo>
                      <a:pt x="1064" y="1914"/>
                    </a:lnTo>
                    <a:lnTo>
                      <a:pt x="1049" y="1929"/>
                    </a:lnTo>
                    <a:lnTo>
                      <a:pt x="978" y="1943"/>
                    </a:lnTo>
                    <a:lnTo>
                      <a:pt x="681" y="2042"/>
                    </a:lnTo>
                    <a:lnTo>
                      <a:pt x="666" y="2056"/>
                    </a:lnTo>
                    <a:lnTo>
                      <a:pt x="539" y="2085"/>
                    </a:lnTo>
                    <a:lnTo>
                      <a:pt x="525" y="2099"/>
                    </a:lnTo>
                    <a:lnTo>
                      <a:pt x="496" y="2099"/>
                    </a:lnTo>
                    <a:lnTo>
                      <a:pt x="454" y="2127"/>
                    </a:lnTo>
                    <a:lnTo>
                      <a:pt x="440" y="2127"/>
                    </a:lnTo>
                    <a:close/>
                  </a:path>
                </a:pathLst>
              </a:custGeom>
              <a:noFill/>
              <a:ln w="0" cap="flat">
                <a:solidFill>
                  <a:srgbClr val="000000"/>
                </a:solidFill>
                <a:prstDash val="solid"/>
                <a:round/>
                <a:headEnd/>
                <a:tailEnd/>
              </a:ln>
              <a:extLst>
                <a:ext uri="{909E8E84-426E-40DD-AFC4-6F175D3DCCD1}">
                  <a14:hiddenFill xmlns="" xmlns:a14="http://schemas.microsoft.com/office/drawing/2010/main">
                    <a:solidFill>
                      <a:srgbClr val="FFFFFF"/>
                    </a:solidFill>
                  </a14:hiddenFill>
                </a:ext>
              </a:extLst>
            </p:spPr>
            <p:txBody>
              <a:bodyPr/>
              <a:lstStyle/>
              <a:p>
                <a:endParaRPr lang="ja-JP" altLang="en-US"/>
              </a:p>
            </p:txBody>
          </p:sp>
          <p:sp>
            <p:nvSpPr>
              <p:cNvPr id="46223" name="Freeform 179"/>
              <p:cNvSpPr>
                <a:spLocks noChangeAspect="1"/>
              </p:cNvSpPr>
              <p:nvPr/>
            </p:nvSpPr>
            <p:spPr bwMode="auto">
              <a:xfrm>
                <a:off x="5681" y="8870"/>
                <a:ext cx="2421" cy="3048"/>
              </a:xfrm>
              <a:custGeom>
                <a:avLst/>
                <a:gdLst>
                  <a:gd name="T0" fmla="*/ 2147483647 w 1517"/>
                  <a:gd name="T1" fmla="*/ 2147483647 h 1915"/>
                  <a:gd name="T2" fmla="*/ 2147483647 w 1517"/>
                  <a:gd name="T3" fmla="*/ 2147483647 h 1915"/>
                  <a:gd name="T4" fmla="*/ 2147483647 w 1517"/>
                  <a:gd name="T5" fmla="*/ 2147483647 h 1915"/>
                  <a:gd name="T6" fmla="*/ 2147483647 w 1517"/>
                  <a:gd name="T7" fmla="*/ 2147483647 h 1915"/>
                  <a:gd name="T8" fmla="*/ 2147483647 w 1517"/>
                  <a:gd name="T9" fmla="*/ 2147483647 h 1915"/>
                  <a:gd name="T10" fmla="*/ 2147483647 w 1517"/>
                  <a:gd name="T11" fmla="*/ 2147483647 h 1915"/>
                  <a:gd name="T12" fmla="*/ 2147483647 w 1517"/>
                  <a:gd name="T13" fmla="*/ 2147483647 h 1915"/>
                  <a:gd name="T14" fmla="*/ 2147483647 w 1517"/>
                  <a:gd name="T15" fmla="*/ 2147483647 h 1915"/>
                  <a:gd name="T16" fmla="*/ 2147483647 w 1517"/>
                  <a:gd name="T17" fmla="*/ 2147483647 h 1915"/>
                  <a:gd name="T18" fmla="*/ 2147483647 w 1517"/>
                  <a:gd name="T19" fmla="*/ 2147483647 h 1915"/>
                  <a:gd name="T20" fmla="*/ 2147483647 w 1517"/>
                  <a:gd name="T21" fmla="*/ 2147483647 h 1915"/>
                  <a:gd name="T22" fmla="*/ 2147483647 w 1517"/>
                  <a:gd name="T23" fmla="*/ 2147483647 h 1915"/>
                  <a:gd name="T24" fmla="*/ 2147483647 w 1517"/>
                  <a:gd name="T25" fmla="*/ 2147483647 h 1915"/>
                  <a:gd name="T26" fmla="*/ 2147483647 w 1517"/>
                  <a:gd name="T27" fmla="*/ 2147483647 h 1915"/>
                  <a:gd name="T28" fmla="*/ 2147483647 w 1517"/>
                  <a:gd name="T29" fmla="*/ 2147483647 h 1915"/>
                  <a:gd name="T30" fmla="*/ 2147483647 w 1517"/>
                  <a:gd name="T31" fmla="*/ 2147483647 h 1915"/>
                  <a:gd name="T32" fmla="*/ 2147483647 w 1517"/>
                  <a:gd name="T33" fmla="*/ 2147483647 h 1915"/>
                  <a:gd name="T34" fmla="*/ 2147483647 w 1517"/>
                  <a:gd name="T35" fmla="*/ 2147483647 h 1915"/>
                  <a:gd name="T36" fmla="*/ 2147483647 w 1517"/>
                  <a:gd name="T37" fmla="*/ 2147483647 h 1915"/>
                  <a:gd name="T38" fmla="*/ 2147483647 w 1517"/>
                  <a:gd name="T39" fmla="*/ 2147483647 h 1915"/>
                  <a:gd name="T40" fmla="*/ 2147483647 w 1517"/>
                  <a:gd name="T41" fmla="*/ 2147483647 h 1915"/>
                  <a:gd name="T42" fmla="*/ 2147483647 w 1517"/>
                  <a:gd name="T43" fmla="*/ 2147483647 h 1915"/>
                  <a:gd name="T44" fmla="*/ 2147483647 w 1517"/>
                  <a:gd name="T45" fmla="*/ 2147483647 h 1915"/>
                  <a:gd name="T46" fmla="*/ 2147483647 w 1517"/>
                  <a:gd name="T47" fmla="*/ 2147483647 h 1915"/>
                  <a:gd name="T48" fmla="*/ 2147483647 w 1517"/>
                  <a:gd name="T49" fmla="*/ 2147483647 h 1915"/>
                  <a:gd name="T50" fmla="*/ 2147483647 w 1517"/>
                  <a:gd name="T51" fmla="*/ 2147483647 h 1915"/>
                  <a:gd name="T52" fmla="*/ 2147483647 w 1517"/>
                  <a:gd name="T53" fmla="*/ 2147483647 h 1915"/>
                  <a:gd name="T54" fmla="*/ 2147483647 w 1517"/>
                  <a:gd name="T55" fmla="*/ 2147483647 h 1915"/>
                  <a:gd name="T56" fmla="*/ 2147483647 w 1517"/>
                  <a:gd name="T57" fmla="*/ 2147483647 h 1915"/>
                  <a:gd name="T58" fmla="*/ 2147483647 w 1517"/>
                  <a:gd name="T59" fmla="*/ 2147483647 h 1915"/>
                  <a:gd name="T60" fmla="*/ 2147483647 w 1517"/>
                  <a:gd name="T61" fmla="*/ 2147483647 h 1915"/>
                  <a:gd name="T62" fmla="*/ 2147483647 w 1517"/>
                  <a:gd name="T63" fmla="*/ 2147483647 h 1915"/>
                  <a:gd name="T64" fmla="*/ 2147483647 w 1517"/>
                  <a:gd name="T65" fmla="*/ 2147483647 h 1915"/>
                  <a:gd name="T66" fmla="*/ 2147483647 w 1517"/>
                  <a:gd name="T67" fmla="*/ 2147483647 h 1915"/>
                  <a:gd name="T68" fmla="*/ 2147483647 w 1517"/>
                  <a:gd name="T69" fmla="*/ 2147483647 h 1915"/>
                  <a:gd name="T70" fmla="*/ 2147483647 w 1517"/>
                  <a:gd name="T71" fmla="*/ 2147483647 h 1915"/>
                  <a:gd name="T72" fmla="*/ 2147483647 w 1517"/>
                  <a:gd name="T73" fmla="*/ 2147483647 h 1915"/>
                  <a:gd name="T74" fmla="*/ 2147483647 w 1517"/>
                  <a:gd name="T75" fmla="*/ 2147483647 h 1915"/>
                  <a:gd name="T76" fmla="*/ 2147483647 w 1517"/>
                  <a:gd name="T77" fmla="*/ 2147483647 h 1915"/>
                  <a:gd name="T78" fmla="*/ 2147483647 w 1517"/>
                  <a:gd name="T79" fmla="*/ 2147483647 h 1915"/>
                  <a:gd name="T80" fmla="*/ 2147483647 w 1517"/>
                  <a:gd name="T81" fmla="*/ 2147483647 h 1915"/>
                  <a:gd name="T82" fmla="*/ 2147483647 w 1517"/>
                  <a:gd name="T83" fmla="*/ 2147483647 h 1915"/>
                  <a:gd name="T84" fmla="*/ 2147483647 w 1517"/>
                  <a:gd name="T85" fmla="*/ 2147483647 h 1915"/>
                  <a:gd name="T86" fmla="*/ 2147483647 w 1517"/>
                  <a:gd name="T87" fmla="*/ 2147483647 h 1915"/>
                  <a:gd name="T88" fmla="*/ 2147483647 w 1517"/>
                  <a:gd name="T89" fmla="*/ 2147483647 h 1915"/>
                  <a:gd name="T90" fmla="*/ 2147483647 w 1517"/>
                  <a:gd name="T91" fmla="*/ 2147483647 h 1915"/>
                  <a:gd name="T92" fmla="*/ 2147483647 w 1517"/>
                  <a:gd name="T93" fmla="*/ 2147483647 h 1915"/>
                  <a:gd name="T94" fmla="*/ 2147483647 w 1517"/>
                  <a:gd name="T95" fmla="*/ 2147483647 h 1915"/>
                  <a:gd name="T96" fmla="*/ 2147483647 w 1517"/>
                  <a:gd name="T97" fmla="*/ 2147483647 h 1915"/>
                  <a:gd name="T98" fmla="*/ 2147483647 w 1517"/>
                  <a:gd name="T99" fmla="*/ 2147483647 h 1915"/>
                  <a:gd name="T100" fmla="*/ 2147483647 w 1517"/>
                  <a:gd name="T101" fmla="*/ 2147483647 h 1915"/>
                  <a:gd name="T102" fmla="*/ 2147483647 w 1517"/>
                  <a:gd name="T103" fmla="*/ 2147483647 h 1915"/>
                  <a:gd name="T104" fmla="*/ 2147483647 w 1517"/>
                  <a:gd name="T105" fmla="*/ 2147483647 h 1915"/>
                  <a:gd name="T106" fmla="*/ 2147483647 w 1517"/>
                  <a:gd name="T107" fmla="*/ 2147483647 h 1915"/>
                  <a:gd name="T108" fmla="*/ 2147483647 w 1517"/>
                  <a:gd name="T109" fmla="*/ 2147483647 h 1915"/>
                  <a:gd name="T110" fmla="*/ 2147483647 w 1517"/>
                  <a:gd name="T111" fmla="*/ 2147483647 h 1915"/>
                  <a:gd name="T112" fmla="*/ 2147483647 w 1517"/>
                  <a:gd name="T113" fmla="*/ 2147483647 h 1915"/>
                  <a:gd name="T114" fmla="*/ 2147483647 w 1517"/>
                  <a:gd name="T115" fmla="*/ 2147483647 h 1915"/>
                  <a:gd name="T116" fmla="*/ 2147483647 w 1517"/>
                  <a:gd name="T117" fmla="*/ 2147483647 h 1915"/>
                  <a:gd name="T118" fmla="*/ 2147483647 w 1517"/>
                  <a:gd name="T119" fmla="*/ 0 h 1915"/>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517"/>
                  <a:gd name="T181" fmla="*/ 0 h 1915"/>
                  <a:gd name="T182" fmla="*/ 1517 w 1517"/>
                  <a:gd name="T183" fmla="*/ 1915 h 1915"/>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517" h="1915">
                    <a:moveTo>
                      <a:pt x="1474" y="28"/>
                    </a:moveTo>
                    <a:lnTo>
                      <a:pt x="1489" y="71"/>
                    </a:lnTo>
                    <a:lnTo>
                      <a:pt x="1489" y="85"/>
                    </a:lnTo>
                    <a:lnTo>
                      <a:pt x="1503" y="127"/>
                    </a:lnTo>
                    <a:lnTo>
                      <a:pt x="1503" y="142"/>
                    </a:lnTo>
                    <a:lnTo>
                      <a:pt x="1503" y="156"/>
                    </a:lnTo>
                    <a:lnTo>
                      <a:pt x="1503" y="170"/>
                    </a:lnTo>
                    <a:lnTo>
                      <a:pt x="1503" y="184"/>
                    </a:lnTo>
                    <a:lnTo>
                      <a:pt x="1517" y="198"/>
                    </a:lnTo>
                    <a:lnTo>
                      <a:pt x="1517" y="213"/>
                    </a:lnTo>
                    <a:lnTo>
                      <a:pt x="1503" y="213"/>
                    </a:lnTo>
                    <a:lnTo>
                      <a:pt x="1517" y="227"/>
                    </a:lnTo>
                    <a:lnTo>
                      <a:pt x="1517" y="241"/>
                    </a:lnTo>
                    <a:lnTo>
                      <a:pt x="1517" y="269"/>
                    </a:lnTo>
                    <a:lnTo>
                      <a:pt x="1517" y="283"/>
                    </a:lnTo>
                    <a:lnTo>
                      <a:pt x="1517" y="312"/>
                    </a:lnTo>
                    <a:lnTo>
                      <a:pt x="1517" y="326"/>
                    </a:lnTo>
                    <a:lnTo>
                      <a:pt x="1517" y="340"/>
                    </a:lnTo>
                    <a:lnTo>
                      <a:pt x="1517" y="369"/>
                    </a:lnTo>
                    <a:lnTo>
                      <a:pt x="1517" y="383"/>
                    </a:lnTo>
                    <a:lnTo>
                      <a:pt x="1517" y="397"/>
                    </a:lnTo>
                    <a:lnTo>
                      <a:pt x="1517" y="411"/>
                    </a:lnTo>
                    <a:lnTo>
                      <a:pt x="1503" y="439"/>
                    </a:lnTo>
                    <a:lnTo>
                      <a:pt x="1503" y="454"/>
                    </a:lnTo>
                    <a:lnTo>
                      <a:pt x="1503" y="468"/>
                    </a:lnTo>
                    <a:lnTo>
                      <a:pt x="1503" y="482"/>
                    </a:lnTo>
                    <a:lnTo>
                      <a:pt x="1503" y="510"/>
                    </a:lnTo>
                    <a:lnTo>
                      <a:pt x="1489" y="539"/>
                    </a:lnTo>
                    <a:lnTo>
                      <a:pt x="1489" y="553"/>
                    </a:lnTo>
                    <a:lnTo>
                      <a:pt x="1489" y="567"/>
                    </a:lnTo>
                    <a:lnTo>
                      <a:pt x="1474" y="581"/>
                    </a:lnTo>
                    <a:lnTo>
                      <a:pt x="1474" y="596"/>
                    </a:lnTo>
                    <a:lnTo>
                      <a:pt x="1474" y="610"/>
                    </a:lnTo>
                    <a:lnTo>
                      <a:pt x="1460" y="610"/>
                    </a:lnTo>
                    <a:lnTo>
                      <a:pt x="1460" y="624"/>
                    </a:lnTo>
                    <a:lnTo>
                      <a:pt x="1460" y="638"/>
                    </a:lnTo>
                    <a:lnTo>
                      <a:pt x="1446" y="638"/>
                    </a:lnTo>
                    <a:lnTo>
                      <a:pt x="1446" y="652"/>
                    </a:lnTo>
                    <a:lnTo>
                      <a:pt x="1446" y="666"/>
                    </a:lnTo>
                    <a:lnTo>
                      <a:pt x="1432" y="681"/>
                    </a:lnTo>
                    <a:lnTo>
                      <a:pt x="1432" y="695"/>
                    </a:lnTo>
                    <a:lnTo>
                      <a:pt x="1418" y="709"/>
                    </a:lnTo>
                    <a:lnTo>
                      <a:pt x="1418" y="723"/>
                    </a:lnTo>
                    <a:lnTo>
                      <a:pt x="1418" y="737"/>
                    </a:lnTo>
                    <a:lnTo>
                      <a:pt x="1404" y="752"/>
                    </a:lnTo>
                    <a:lnTo>
                      <a:pt x="1404" y="766"/>
                    </a:lnTo>
                    <a:lnTo>
                      <a:pt x="1404" y="780"/>
                    </a:lnTo>
                    <a:lnTo>
                      <a:pt x="1404" y="794"/>
                    </a:lnTo>
                    <a:lnTo>
                      <a:pt x="1389" y="794"/>
                    </a:lnTo>
                    <a:lnTo>
                      <a:pt x="1389" y="808"/>
                    </a:lnTo>
                    <a:lnTo>
                      <a:pt x="1389" y="851"/>
                    </a:lnTo>
                    <a:lnTo>
                      <a:pt x="1389" y="879"/>
                    </a:lnTo>
                    <a:lnTo>
                      <a:pt x="1389" y="893"/>
                    </a:lnTo>
                    <a:lnTo>
                      <a:pt x="1404" y="936"/>
                    </a:lnTo>
                    <a:lnTo>
                      <a:pt x="1404" y="950"/>
                    </a:lnTo>
                    <a:lnTo>
                      <a:pt x="1404" y="978"/>
                    </a:lnTo>
                    <a:lnTo>
                      <a:pt x="1404" y="1007"/>
                    </a:lnTo>
                    <a:lnTo>
                      <a:pt x="1404" y="1035"/>
                    </a:lnTo>
                    <a:lnTo>
                      <a:pt x="1404" y="1049"/>
                    </a:lnTo>
                    <a:lnTo>
                      <a:pt x="1404" y="1064"/>
                    </a:lnTo>
                    <a:lnTo>
                      <a:pt x="1404" y="1078"/>
                    </a:lnTo>
                    <a:lnTo>
                      <a:pt x="1404" y="1120"/>
                    </a:lnTo>
                    <a:lnTo>
                      <a:pt x="1404" y="1135"/>
                    </a:lnTo>
                    <a:lnTo>
                      <a:pt x="1404" y="1177"/>
                    </a:lnTo>
                    <a:lnTo>
                      <a:pt x="1404" y="1191"/>
                    </a:lnTo>
                    <a:lnTo>
                      <a:pt x="1404" y="1205"/>
                    </a:lnTo>
                    <a:lnTo>
                      <a:pt x="1389" y="1234"/>
                    </a:lnTo>
                    <a:lnTo>
                      <a:pt x="1389" y="1262"/>
                    </a:lnTo>
                    <a:lnTo>
                      <a:pt x="1389" y="1291"/>
                    </a:lnTo>
                    <a:lnTo>
                      <a:pt x="1375" y="1319"/>
                    </a:lnTo>
                    <a:lnTo>
                      <a:pt x="1375" y="1333"/>
                    </a:lnTo>
                    <a:lnTo>
                      <a:pt x="1375" y="1347"/>
                    </a:lnTo>
                    <a:lnTo>
                      <a:pt x="1361" y="1361"/>
                    </a:lnTo>
                    <a:lnTo>
                      <a:pt x="1361" y="1376"/>
                    </a:lnTo>
                    <a:lnTo>
                      <a:pt x="1361" y="1390"/>
                    </a:lnTo>
                    <a:lnTo>
                      <a:pt x="1361" y="1404"/>
                    </a:lnTo>
                    <a:lnTo>
                      <a:pt x="1347" y="1432"/>
                    </a:lnTo>
                    <a:lnTo>
                      <a:pt x="1347" y="1447"/>
                    </a:lnTo>
                    <a:lnTo>
                      <a:pt x="1333" y="1503"/>
                    </a:lnTo>
                    <a:lnTo>
                      <a:pt x="1304" y="1574"/>
                    </a:lnTo>
                    <a:lnTo>
                      <a:pt x="1290" y="1574"/>
                    </a:lnTo>
                    <a:lnTo>
                      <a:pt x="1276" y="1617"/>
                    </a:lnTo>
                    <a:lnTo>
                      <a:pt x="1233" y="1674"/>
                    </a:lnTo>
                    <a:lnTo>
                      <a:pt x="1205" y="1716"/>
                    </a:lnTo>
                    <a:lnTo>
                      <a:pt x="1191" y="1730"/>
                    </a:lnTo>
                    <a:lnTo>
                      <a:pt x="1177" y="1744"/>
                    </a:lnTo>
                    <a:lnTo>
                      <a:pt x="1162" y="1744"/>
                    </a:lnTo>
                    <a:lnTo>
                      <a:pt x="1162" y="1759"/>
                    </a:lnTo>
                    <a:lnTo>
                      <a:pt x="1134" y="1759"/>
                    </a:lnTo>
                    <a:lnTo>
                      <a:pt x="1120" y="1773"/>
                    </a:lnTo>
                    <a:lnTo>
                      <a:pt x="1106" y="1787"/>
                    </a:lnTo>
                    <a:lnTo>
                      <a:pt x="1092" y="1801"/>
                    </a:lnTo>
                    <a:lnTo>
                      <a:pt x="1077" y="1801"/>
                    </a:lnTo>
                    <a:lnTo>
                      <a:pt x="1063" y="1801"/>
                    </a:lnTo>
                    <a:lnTo>
                      <a:pt x="1049" y="1815"/>
                    </a:lnTo>
                    <a:lnTo>
                      <a:pt x="1035" y="1815"/>
                    </a:lnTo>
                    <a:lnTo>
                      <a:pt x="1021" y="1815"/>
                    </a:lnTo>
                    <a:lnTo>
                      <a:pt x="992" y="1830"/>
                    </a:lnTo>
                    <a:lnTo>
                      <a:pt x="978" y="1830"/>
                    </a:lnTo>
                    <a:lnTo>
                      <a:pt x="964" y="1830"/>
                    </a:lnTo>
                    <a:lnTo>
                      <a:pt x="936" y="1844"/>
                    </a:lnTo>
                    <a:lnTo>
                      <a:pt x="907" y="1844"/>
                    </a:lnTo>
                    <a:lnTo>
                      <a:pt x="865" y="1858"/>
                    </a:lnTo>
                    <a:lnTo>
                      <a:pt x="822" y="1872"/>
                    </a:lnTo>
                    <a:lnTo>
                      <a:pt x="808" y="1872"/>
                    </a:lnTo>
                    <a:lnTo>
                      <a:pt x="780" y="1872"/>
                    </a:lnTo>
                    <a:lnTo>
                      <a:pt x="680" y="1900"/>
                    </a:lnTo>
                    <a:lnTo>
                      <a:pt x="666" y="1900"/>
                    </a:lnTo>
                    <a:lnTo>
                      <a:pt x="638" y="1900"/>
                    </a:lnTo>
                    <a:lnTo>
                      <a:pt x="624" y="1915"/>
                    </a:lnTo>
                    <a:lnTo>
                      <a:pt x="609" y="1915"/>
                    </a:lnTo>
                    <a:lnTo>
                      <a:pt x="595" y="1915"/>
                    </a:lnTo>
                    <a:lnTo>
                      <a:pt x="581" y="1915"/>
                    </a:lnTo>
                    <a:lnTo>
                      <a:pt x="553" y="1915"/>
                    </a:lnTo>
                    <a:lnTo>
                      <a:pt x="538" y="1915"/>
                    </a:lnTo>
                    <a:lnTo>
                      <a:pt x="524" y="1915"/>
                    </a:lnTo>
                    <a:lnTo>
                      <a:pt x="510" y="1915"/>
                    </a:lnTo>
                    <a:lnTo>
                      <a:pt x="496" y="1915"/>
                    </a:lnTo>
                    <a:lnTo>
                      <a:pt x="482" y="1915"/>
                    </a:lnTo>
                    <a:lnTo>
                      <a:pt x="468" y="1900"/>
                    </a:lnTo>
                    <a:lnTo>
                      <a:pt x="453" y="1900"/>
                    </a:lnTo>
                    <a:lnTo>
                      <a:pt x="439" y="1900"/>
                    </a:lnTo>
                    <a:lnTo>
                      <a:pt x="425" y="1886"/>
                    </a:lnTo>
                    <a:lnTo>
                      <a:pt x="411" y="1886"/>
                    </a:lnTo>
                    <a:lnTo>
                      <a:pt x="397" y="1886"/>
                    </a:lnTo>
                    <a:lnTo>
                      <a:pt x="382" y="1872"/>
                    </a:lnTo>
                    <a:lnTo>
                      <a:pt x="368" y="1872"/>
                    </a:lnTo>
                    <a:lnTo>
                      <a:pt x="283" y="1830"/>
                    </a:lnTo>
                    <a:lnTo>
                      <a:pt x="269" y="1815"/>
                    </a:lnTo>
                    <a:lnTo>
                      <a:pt x="255" y="1815"/>
                    </a:lnTo>
                    <a:lnTo>
                      <a:pt x="198" y="1787"/>
                    </a:lnTo>
                    <a:lnTo>
                      <a:pt x="184" y="1787"/>
                    </a:lnTo>
                    <a:lnTo>
                      <a:pt x="184" y="1744"/>
                    </a:lnTo>
                    <a:lnTo>
                      <a:pt x="156" y="1617"/>
                    </a:lnTo>
                    <a:lnTo>
                      <a:pt x="113" y="1447"/>
                    </a:lnTo>
                    <a:lnTo>
                      <a:pt x="70" y="1319"/>
                    </a:lnTo>
                    <a:lnTo>
                      <a:pt x="42" y="1191"/>
                    </a:lnTo>
                    <a:lnTo>
                      <a:pt x="28" y="1149"/>
                    </a:lnTo>
                    <a:lnTo>
                      <a:pt x="14" y="1120"/>
                    </a:lnTo>
                    <a:lnTo>
                      <a:pt x="0" y="1120"/>
                    </a:lnTo>
                    <a:lnTo>
                      <a:pt x="340" y="978"/>
                    </a:lnTo>
                    <a:lnTo>
                      <a:pt x="368" y="964"/>
                    </a:lnTo>
                    <a:lnTo>
                      <a:pt x="411" y="950"/>
                    </a:lnTo>
                    <a:lnTo>
                      <a:pt x="453" y="922"/>
                    </a:lnTo>
                    <a:lnTo>
                      <a:pt x="567" y="879"/>
                    </a:lnTo>
                    <a:lnTo>
                      <a:pt x="609" y="808"/>
                    </a:lnTo>
                    <a:lnTo>
                      <a:pt x="624" y="794"/>
                    </a:lnTo>
                    <a:lnTo>
                      <a:pt x="638" y="766"/>
                    </a:lnTo>
                    <a:lnTo>
                      <a:pt x="652" y="752"/>
                    </a:lnTo>
                    <a:lnTo>
                      <a:pt x="666" y="723"/>
                    </a:lnTo>
                    <a:lnTo>
                      <a:pt x="680" y="695"/>
                    </a:lnTo>
                    <a:lnTo>
                      <a:pt x="694" y="681"/>
                    </a:lnTo>
                    <a:lnTo>
                      <a:pt x="694" y="666"/>
                    </a:lnTo>
                    <a:lnTo>
                      <a:pt x="694" y="652"/>
                    </a:lnTo>
                    <a:lnTo>
                      <a:pt x="709" y="638"/>
                    </a:lnTo>
                    <a:lnTo>
                      <a:pt x="723" y="624"/>
                    </a:lnTo>
                    <a:lnTo>
                      <a:pt x="737" y="596"/>
                    </a:lnTo>
                    <a:lnTo>
                      <a:pt x="751" y="581"/>
                    </a:lnTo>
                    <a:lnTo>
                      <a:pt x="751" y="567"/>
                    </a:lnTo>
                    <a:lnTo>
                      <a:pt x="780" y="553"/>
                    </a:lnTo>
                    <a:lnTo>
                      <a:pt x="794" y="525"/>
                    </a:lnTo>
                    <a:lnTo>
                      <a:pt x="808" y="496"/>
                    </a:lnTo>
                    <a:lnTo>
                      <a:pt x="822" y="482"/>
                    </a:lnTo>
                    <a:lnTo>
                      <a:pt x="822" y="468"/>
                    </a:lnTo>
                    <a:lnTo>
                      <a:pt x="836" y="439"/>
                    </a:lnTo>
                    <a:lnTo>
                      <a:pt x="850" y="425"/>
                    </a:lnTo>
                    <a:lnTo>
                      <a:pt x="865" y="397"/>
                    </a:lnTo>
                    <a:lnTo>
                      <a:pt x="879" y="383"/>
                    </a:lnTo>
                    <a:lnTo>
                      <a:pt x="893" y="369"/>
                    </a:lnTo>
                    <a:lnTo>
                      <a:pt x="907" y="340"/>
                    </a:lnTo>
                    <a:lnTo>
                      <a:pt x="921" y="312"/>
                    </a:lnTo>
                    <a:lnTo>
                      <a:pt x="936" y="298"/>
                    </a:lnTo>
                    <a:lnTo>
                      <a:pt x="950" y="283"/>
                    </a:lnTo>
                    <a:lnTo>
                      <a:pt x="964" y="269"/>
                    </a:lnTo>
                    <a:lnTo>
                      <a:pt x="978" y="241"/>
                    </a:lnTo>
                    <a:lnTo>
                      <a:pt x="1021" y="213"/>
                    </a:lnTo>
                    <a:lnTo>
                      <a:pt x="1021" y="198"/>
                    </a:lnTo>
                    <a:lnTo>
                      <a:pt x="1035" y="184"/>
                    </a:lnTo>
                    <a:lnTo>
                      <a:pt x="1049" y="184"/>
                    </a:lnTo>
                    <a:lnTo>
                      <a:pt x="1063" y="170"/>
                    </a:lnTo>
                    <a:lnTo>
                      <a:pt x="1077" y="142"/>
                    </a:lnTo>
                    <a:lnTo>
                      <a:pt x="1092" y="127"/>
                    </a:lnTo>
                    <a:lnTo>
                      <a:pt x="1106" y="113"/>
                    </a:lnTo>
                    <a:lnTo>
                      <a:pt x="1120" y="113"/>
                    </a:lnTo>
                    <a:lnTo>
                      <a:pt x="1134" y="99"/>
                    </a:lnTo>
                    <a:lnTo>
                      <a:pt x="1148" y="85"/>
                    </a:lnTo>
                    <a:lnTo>
                      <a:pt x="1177" y="71"/>
                    </a:lnTo>
                    <a:lnTo>
                      <a:pt x="1191" y="56"/>
                    </a:lnTo>
                    <a:lnTo>
                      <a:pt x="1205" y="56"/>
                    </a:lnTo>
                    <a:lnTo>
                      <a:pt x="1219" y="56"/>
                    </a:lnTo>
                    <a:lnTo>
                      <a:pt x="1248" y="56"/>
                    </a:lnTo>
                    <a:lnTo>
                      <a:pt x="1276" y="42"/>
                    </a:lnTo>
                    <a:lnTo>
                      <a:pt x="1290" y="42"/>
                    </a:lnTo>
                    <a:lnTo>
                      <a:pt x="1304" y="42"/>
                    </a:lnTo>
                    <a:lnTo>
                      <a:pt x="1318" y="42"/>
                    </a:lnTo>
                    <a:lnTo>
                      <a:pt x="1361" y="28"/>
                    </a:lnTo>
                    <a:lnTo>
                      <a:pt x="1404" y="14"/>
                    </a:lnTo>
                    <a:lnTo>
                      <a:pt x="1418" y="14"/>
                    </a:lnTo>
                    <a:lnTo>
                      <a:pt x="1432" y="14"/>
                    </a:lnTo>
                    <a:lnTo>
                      <a:pt x="1446" y="0"/>
                    </a:lnTo>
                    <a:lnTo>
                      <a:pt x="1460" y="0"/>
                    </a:lnTo>
                    <a:lnTo>
                      <a:pt x="1460" y="14"/>
                    </a:lnTo>
                    <a:lnTo>
                      <a:pt x="1474" y="28"/>
                    </a:lnTo>
                    <a:close/>
                  </a:path>
                </a:pathLst>
              </a:custGeom>
              <a:noFill/>
              <a:ln w="0" cap="flat">
                <a:solidFill>
                  <a:srgbClr val="000000"/>
                </a:solidFill>
                <a:prstDash val="solid"/>
                <a:round/>
                <a:headEnd/>
                <a:tailEnd/>
              </a:ln>
              <a:extLst>
                <a:ext uri="{909E8E84-426E-40DD-AFC4-6F175D3DCCD1}">
                  <a14:hiddenFill xmlns="" xmlns:a14="http://schemas.microsoft.com/office/drawing/2010/main">
                    <a:solidFill>
                      <a:srgbClr val="FFFFFF"/>
                    </a:solidFill>
                  </a14:hiddenFill>
                </a:ext>
              </a:extLst>
            </p:spPr>
            <p:txBody>
              <a:bodyPr/>
              <a:lstStyle/>
              <a:p>
                <a:endParaRPr lang="ja-JP" altLang="en-US"/>
              </a:p>
            </p:txBody>
          </p:sp>
          <p:sp>
            <p:nvSpPr>
              <p:cNvPr id="46224" name="Freeform 180"/>
              <p:cNvSpPr>
                <a:spLocks noChangeAspect="1"/>
              </p:cNvSpPr>
              <p:nvPr/>
            </p:nvSpPr>
            <p:spPr bwMode="auto">
              <a:xfrm>
                <a:off x="8962" y="6972"/>
                <a:ext cx="2263" cy="2304"/>
              </a:xfrm>
              <a:custGeom>
                <a:avLst/>
                <a:gdLst>
                  <a:gd name="T0" fmla="*/ 2147483647 w 1418"/>
                  <a:gd name="T1" fmla="*/ 2147483647 h 1447"/>
                  <a:gd name="T2" fmla="*/ 2147483647 w 1418"/>
                  <a:gd name="T3" fmla="*/ 2147483647 h 1447"/>
                  <a:gd name="T4" fmla="*/ 2147483647 w 1418"/>
                  <a:gd name="T5" fmla="*/ 2147483647 h 1447"/>
                  <a:gd name="T6" fmla="*/ 2147483647 w 1418"/>
                  <a:gd name="T7" fmla="*/ 2147483647 h 1447"/>
                  <a:gd name="T8" fmla="*/ 2147483647 w 1418"/>
                  <a:gd name="T9" fmla="*/ 2147483647 h 1447"/>
                  <a:gd name="T10" fmla="*/ 2147483647 w 1418"/>
                  <a:gd name="T11" fmla="*/ 2147483647 h 1447"/>
                  <a:gd name="T12" fmla="*/ 2147483647 w 1418"/>
                  <a:gd name="T13" fmla="*/ 2147483647 h 1447"/>
                  <a:gd name="T14" fmla="*/ 2147483647 w 1418"/>
                  <a:gd name="T15" fmla="*/ 2147483647 h 1447"/>
                  <a:gd name="T16" fmla="*/ 2147483647 w 1418"/>
                  <a:gd name="T17" fmla="*/ 2147483647 h 1447"/>
                  <a:gd name="T18" fmla="*/ 2147483647 w 1418"/>
                  <a:gd name="T19" fmla="*/ 2147483647 h 1447"/>
                  <a:gd name="T20" fmla="*/ 2147483647 w 1418"/>
                  <a:gd name="T21" fmla="*/ 2147483647 h 1447"/>
                  <a:gd name="T22" fmla="*/ 2147483647 w 1418"/>
                  <a:gd name="T23" fmla="*/ 2147483647 h 1447"/>
                  <a:gd name="T24" fmla="*/ 2147483647 w 1418"/>
                  <a:gd name="T25" fmla="*/ 2147483647 h 1447"/>
                  <a:gd name="T26" fmla="*/ 2147483647 w 1418"/>
                  <a:gd name="T27" fmla="*/ 2147483647 h 1447"/>
                  <a:gd name="T28" fmla="*/ 2147483647 w 1418"/>
                  <a:gd name="T29" fmla="*/ 2147483647 h 1447"/>
                  <a:gd name="T30" fmla="*/ 2147483647 w 1418"/>
                  <a:gd name="T31" fmla="*/ 2147483647 h 1447"/>
                  <a:gd name="T32" fmla="*/ 2147483647 w 1418"/>
                  <a:gd name="T33" fmla="*/ 2147483647 h 1447"/>
                  <a:gd name="T34" fmla="*/ 2147483647 w 1418"/>
                  <a:gd name="T35" fmla="*/ 2147483647 h 1447"/>
                  <a:gd name="T36" fmla="*/ 2147483647 w 1418"/>
                  <a:gd name="T37" fmla="*/ 2147483647 h 1447"/>
                  <a:gd name="T38" fmla="*/ 2147483647 w 1418"/>
                  <a:gd name="T39" fmla="*/ 2147483647 h 1447"/>
                  <a:gd name="T40" fmla="*/ 2147483647 w 1418"/>
                  <a:gd name="T41" fmla="*/ 2147483647 h 1447"/>
                  <a:gd name="T42" fmla="*/ 2147483647 w 1418"/>
                  <a:gd name="T43" fmla="*/ 2147483647 h 1447"/>
                  <a:gd name="T44" fmla="*/ 2147483647 w 1418"/>
                  <a:gd name="T45" fmla="*/ 2147483647 h 1447"/>
                  <a:gd name="T46" fmla="*/ 2147483647 w 1418"/>
                  <a:gd name="T47" fmla="*/ 2147483647 h 1447"/>
                  <a:gd name="T48" fmla="*/ 2147483647 w 1418"/>
                  <a:gd name="T49" fmla="*/ 2147483647 h 1447"/>
                  <a:gd name="T50" fmla="*/ 2147483647 w 1418"/>
                  <a:gd name="T51" fmla="*/ 2147483647 h 1447"/>
                  <a:gd name="T52" fmla="*/ 2147483647 w 1418"/>
                  <a:gd name="T53" fmla="*/ 2147483647 h 1447"/>
                  <a:gd name="T54" fmla="*/ 2147483647 w 1418"/>
                  <a:gd name="T55" fmla="*/ 2147483647 h 1447"/>
                  <a:gd name="T56" fmla="*/ 2147483647 w 1418"/>
                  <a:gd name="T57" fmla="*/ 2147483647 h 1447"/>
                  <a:gd name="T58" fmla="*/ 2147483647 w 1418"/>
                  <a:gd name="T59" fmla="*/ 2147483647 h 1447"/>
                  <a:gd name="T60" fmla="*/ 2147483647 w 1418"/>
                  <a:gd name="T61" fmla="*/ 2147483647 h 1447"/>
                  <a:gd name="T62" fmla="*/ 2147483647 w 1418"/>
                  <a:gd name="T63" fmla="*/ 2147483647 h 1447"/>
                  <a:gd name="T64" fmla="*/ 2147483647 w 1418"/>
                  <a:gd name="T65" fmla="*/ 2147483647 h 1447"/>
                  <a:gd name="T66" fmla="*/ 2147483647 w 1418"/>
                  <a:gd name="T67" fmla="*/ 2147483647 h 1447"/>
                  <a:gd name="T68" fmla="*/ 2147483647 w 1418"/>
                  <a:gd name="T69" fmla="*/ 2147483647 h 1447"/>
                  <a:gd name="T70" fmla="*/ 2147483647 w 1418"/>
                  <a:gd name="T71" fmla="*/ 2147483647 h 1447"/>
                  <a:gd name="T72" fmla="*/ 2147483647 w 1418"/>
                  <a:gd name="T73" fmla="*/ 2147483647 h 1447"/>
                  <a:gd name="T74" fmla="*/ 2147483647 w 1418"/>
                  <a:gd name="T75" fmla="*/ 2147483647 h 1447"/>
                  <a:gd name="T76" fmla="*/ 2147483647 w 1418"/>
                  <a:gd name="T77" fmla="*/ 2147483647 h 1447"/>
                  <a:gd name="T78" fmla="*/ 2147483647 w 1418"/>
                  <a:gd name="T79" fmla="*/ 2147483647 h 1447"/>
                  <a:gd name="T80" fmla="*/ 2147483647 w 1418"/>
                  <a:gd name="T81" fmla="*/ 2147483647 h 1447"/>
                  <a:gd name="T82" fmla="*/ 2147483647 w 1418"/>
                  <a:gd name="T83" fmla="*/ 2147483647 h 1447"/>
                  <a:gd name="T84" fmla="*/ 2147483647 w 1418"/>
                  <a:gd name="T85" fmla="*/ 2147483647 h 1447"/>
                  <a:gd name="T86" fmla="*/ 2147483647 w 1418"/>
                  <a:gd name="T87" fmla="*/ 2147483647 h 1447"/>
                  <a:gd name="T88" fmla="*/ 2147483647 w 1418"/>
                  <a:gd name="T89" fmla="*/ 2147483647 h 1447"/>
                  <a:gd name="T90" fmla="*/ 2147483647 w 1418"/>
                  <a:gd name="T91" fmla="*/ 2147483647 h 1447"/>
                  <a:gd name="T92" fmla="*/ 2147483647 w 1418"/>
                  <a:gd name="T93" fmla="*/ 2147483647 h 1447"/>
                  <a:gd name="T94" fmla="*/ 2147483647 w 1418"/>
                  <a:gd name="T95" fmla="*/ 2147483647 h 1447"/>
                  <a:gd name="T96" fmla="*/ 2147483647 w 1418"/>
                  <a:gd name="T97" fmla="*/ 2147483647 h 1447"/>
                  <a:gd name="T98" fmla="*/ 2147483647 w 1418"/>
                  <a:gd name="T99" fmla="*/ 2147483647 h 1447"/>
                  <a:gd name="T100" fmla="*/ 2147483647 w 1418"/>
                  <a:gd name="T101" fmla="*/ 2147483647 h 1447"/>
                  <a:gd name="T102" fmla="*/ 2147483647 w 1418"/>
                  <a:gd name="T103" fmla="*/ 2147483647 h 1447"/>
                  <a:gd name="T104" fmla="*/ 2147483647 w 1418"/>
                  <a:gd name="T105" fmla="*/ 2147483647 h 1447"/>
                  <a:gd name="T106" fmla="*/ 2147483647 w 1418"/>
                  <a:gd name="T107" fmla="*/ 2147483647 h 1447"/>
                  <a:gd name="T108" fmla="*/ 2147483647 w 1418"/>
                  <a:gd name="T109" fmla="*/ 2147483647 h 1447"/>
                  <a:gd name="T110" fmla="*/ 2147483647 w 1418"/>
                  <a:gd name="T111" fmla="*/ 2147483647 h 1447"/>
                  <a:gd name="T112" fmla="*/ 2147483647 w 1418"/>
                  <a:gd name="T113" fmla="*/ 2147483647 h 1447"/>
                  <a:gd name="T114" fmla="*/ 2147483647 w 1418"/>
                  <a:gd name="T115" fmla="*/ 2147483647 h 1447"/>
                  <a:gd name="T116" fmla="*/ 2147483647 w 1418"/>
                  <a:gd name="T117" fmla="*/ 2147483647 h 1447"/>
                  <a:gd name="T118" fmla="*/ 2147483647 w 1418"/>
                  <a:gd name="T119" fmla="*/ 2147483647 h 1447"/>
                  <a:gd name="T120" fmla="*/ 2147483647 w 1418"/>
                  <a:gd name="T121" fmla="*/ 0 h 1447"/>
                  <a:gd name="T122" fmla="*/ 2147483647 w 1418"/>
                  <a:gd name="T123" fmla="*/ 2147483647 h 144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418"/>
                  <a:gd name="T187" fmla="*/ 0 h 1447"/>
                  <a:gd name="T188" fmla="*/ 1418 w 1418"/>
                  <a:gd name="T189" fmla="*/ 1447 h 1447"/>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418" h="1447">
                    <a:moveTo>
                      <a:pt x="1418" y="85"/>
                    </a:moveTo>
                    <a:lnTo>
                      <a:pt x="1418" y="85"/>
                    </a:lnTo>
                    <a:lnTo>
                      <a:pt x="1418" y="100"/>
                    </a:lnTo>
                    <a:lnTo>
                      <a:pt x="1418" y="114"/>
                    </a:lnTo>
                    <a:lnTo>
                      <a:pt x="1418" y="128"/>
                    </a:lnTo>
                    <a:lnTo>
                      <a:pt x="1418" y="142"/>
                    </a:lnTo>
                    <a:lnTo>
                      <a:pt x="1404" y="156"/>
                    </a:lnTo>
                    <a:lnTo>
                      <a:pt x="1404" y="170"/>
                    </a:lnTo>
                    <a:lnTo>
                      <a:pt x="1404" y="185"/>
                    </a:lnTo>
                    <a:lnTo>
                      <a:pt x="1404" y="199"/>
                    </a:lnTo>
                    <a:lnTo>
                      <a:pt x="1390" y="213"/>
                    </a:lnTo>
                    <a:lnTo>
                      <a:pt x="1390" y="227"/>
                    </a:lnTo>
                    <a:lnTo>
                      <a:pt x="1390" y="241"/>
                    </a:lnTo>
                    <a:lnTo>
                      <a:pt x="1390" y="256"/>
                    </a:lnTo>
                    <a:lnTo>
                      <a:pt x="1390" y="270"/>
                    </a:lnTo>
                    <a:lnTo>
                      <a:pt x="1376" y="284"/>
                    </a:lnTo>
                    <a:lnTo>
                      <a:pt x="1376" y="298"/>
                    </a:lnTo>
                    <a:lnTo>
                      <a:pt x="1376" y="312"/>
                    </a:lnTo>
                    <a:lnTo>
                      <a:pt x="1376" y="369"/>
                    </a:lnTo>
                    <a:lnTo>
                      <a:pt x="1376" y="397"/>
                    </a:lnTo>
                    <a:lnTo>
                      <a:pt x="1361" y="582"/>
                    </a:lnTo>
                    <a:lnTo>
                      <a:pt x="1361" y="596"/>
                    </a:lnTo>
                    <a:lnTo>
                      <a:pt x="1361" y="610"/>
                    </a:lnTo>
                    <a:lnTo>
                      <a:pt x="1361" y="624"/>
                    </a:lnTo>
                    <a:lnTo>
                      <a:pt x="1361" y="639"/>
                    </a:lnTo>
                    <a:lnTo>
                      <a:pt x="1361" y="653"/>
                    </a:lnTo>
                    <a:lnTo>
                      <a:pt x="1361" y="667"/>
                    </a:lnTo>
                    <a:lnTo>
                      <a:pt x="1361" y="681"/>
                    </a:lnTo>
                    <a:lnTo>
                      <a:pt x="1361" y="695"/>
                    </a:lnTo>
                    <a:lnTo>
                      <a:pt x="1361" y="709"/>
                    </a:lnTo>
                    <a:lnTo>
                      <a:pt x="1361" y="724"/>
                    </a:lnTo>
                    <a:lnTo>
                      <a:pt x="1361" y="738"/>
                    </a:lnTo>
                    <a:lnTo>
                      <a:pt x="1361" y="752"/>
                    </a:lnTo>
                    <a:lnTo>
                      <a:pt x="1361" y="766"/>
                    </a:lnTo>
                    <a:lnTo>
                      <a:pt x="1361" y="780"/>
                    </a:lnTo>
                    <a:lnTo>
                      <a:pt x="1361" y="795"/>
                    </a:lnTo>
                    <a:lnTo>
                      <a:pt x="1361" y="809"/>
                    </a:lnTo>
                    <a:lnTo>
                      <a:pt x="1333" y="922"/>
                    </a:lnTo>
                    <a:lnTo>
                      <a:pt x="1319" y="922"/>
                    </a:lnTo>
                    <a:lnTo>
                      <a:pt x="1262" y="922"/>
                    </a:lnTo>
                    <a:lnTo>
                      <a:pt x="1220" y="922"/>
                    </a:lnTo>
                    <a:lnTo>
                      <a:pt x="1205" y="922"/>
                    </a:lnTo>
                    <a:lnTo>
                      <a:pt x="1205" y="908"/>
                    </a:lnTo>
                    <a:lnTo>
                      <a:pt x="1191" y="908"/>
                    </a:lnTo>
                    <a:lnTo>
                      <a:pt x="1149" y="908"/>
                    </a:lnTo>
                    <a:lnTo>
                      <a:pt x="1134" y="908"/>
                    </a:lnTo>
                    <a:lnTo>
                      <a:pt x="1120" y="908"/>
                    </a:lnTo>
                    <a:lnTo>
                      <a:pt x="1078" y="894"/>
                    </a:lnTo>
                    <a:lnTo>
                      <a:pt x="1021" y="880"/>
                    </a:lnTo>
                    <a:lnTo>
                      <a:pt x="936" y="866"/>
                    </a:lnTo>
                    <a:lnTo>
                      <a:pt x="908" y="866"/>
                    </a:lnTo>
                    <a:lnTo>
                      <a:pt x="879" y="866"/>
                    </a:lnTo>
                    <a:lnTo>
                      <a:pt x="865" y="922"/>
                    </a:lnTo>
                    <a:lnTo>
                      <a:pt x="865" y="979"/>
                    </a:lnTo>
                    <a:lnTo>
                      <a:pt x="851" y="1050"/>
                    </a:lnTo>
                    <a:lnTo>
                      <a:pt x="851" y="1064"/>
                    </a:lnTo>
                    <a:lnTo>
                      <a:pt x="837" y="1149"/>
                    </a:lnTo>
                    <a:lnTo>
                      <a:pt x="822" y="1248"/>
                    </a:lnTo>
                    <a:lnTo>
                      <a:pt x="808" y="1291"/>
                    </a:lnTo>
                    <a:lnTo>
                      <a:pt x="794" y="1291"/>
                    </a:lnTo>
                    <a:lnTo>
                      <a:pt x="780" y="1291"/>
                    </a:lnTo>
                    <a:lnTo>
                      <a:pt x="780" y="1277"/>
                    </a:lnTo>
                    <a:lnTo>
                      <a:pt x="766" y="1277"/>
                    </a:lnTo>
                    <a:lnTo>
                      <a:pt x="752" y="1277"/>
                    </a:lnTo>
                    <a:lnTo>
                      <a:pt x="737" y="1277"/>
                    </a:lnTo>
                    <a:lnTo>
                      <a:pt x="723" y="1277"/>
                    </a:lnTo>
                    <a:lnTo>
                      <a:pt x="681" y="1263"/>
                    </a:lnTo>
                    <a:lnTo>
                      <a:pt x="666" y="1263"/>
                    </a:lnTo>
                    <a:lnTo>
                      <a:pt x="638" y="1263"/>
                    </a:lnTo>
                    <a:lnTo>
                      <a:pt x="624" y="1263"/>
                    </a:lnTo>
                    <a:lnTo>
                      <a:pt x="581" y="1263"/>
                    </a:lnTo>
                    <a:lnTo>
                      <a:pt x="525" y="1263"/>
                    </a:lnTo>
                    <a:lnTo>
                      <a:pt x="525" y="1277"/>
                    </a:lnTo>
                    <a:lnTo>
                      <a:pt x="525" y="1291"/>
                    </a:lnTo>
                    <a:lnTo>
                      <a:pt x="525" y="1334"/>
                    </a:lnTo>
                    <a:lnTo>
                      <a:pt x="525" y="1362"/>
                    </a:lnTo>
                    <a:lnTo>
                      <a:pt x="510" y="1405"/>
                    </a:lnTo>
                    <a:lnTo>
                      <a:pt x="510" y="1447"/>
                    </a:lnTo>
                    <a:lnTo>
                      <a:pt x="496" y="1447"/>
                    </a:lnTo>
                    <a:lnTo>
                      <a:pt x="482" y="1447"/>
                    </a:lnTo>
                    <a:lnTo>
                      <a:pt x="468" y="1447"/>
                    </a:lnTo>
                    <a:lnTo>
                      <a:pt x="440" y="1433"/>
                    </a:lnTo>
                    <a:lnTo>
                      <a:pt x="411" y="1433"/>
                    </a:lnTo>
                    <a:lnTo>
                      <a:pt x="369" y="1433"/>
                    </a:lnTo>
                    <a:lnTo>
                      <a:pt x="354" y="1419"/>
                    </a:lnTo>
                    <a:lnTo>
                      <a:pt x="340" y="1419"/>
                    </a:lnTo>
                    <a:lnTo>
                      <a:pt x="326" y="1419"/>
                    </a:lnTo>
                    <a:lnTo>
                      <a:pt x="298" y="1419"/>
                    </a:lnTo>
                    <a:lnTo>
                      <a:pt x="284" y="1419"/>
                    </a:lnTo>
                    <a:lnTo>
                      <a:pt x="269" y="1419"/>
                    </a:lnTo>
                    <a:lnTo>
                      <a:pt x="241" y="1419"/>
                    </a:lnTo>
                    <a:lnTo>
                      <a:pt x="227" y="1419"/>
                    </a:lnTo>
                    <a:lnTo>
                      <a:pt x="227" y="1405"/>
                    </a:lnTo>
                    <a:lnTo>
                      <a:pt x="213" y="1405"/>
                    </a:lnTo>
                    <a:lnTo>
                      <a:pt x="213" y="1390"/>
                    </a:lnTo>
                    <a:lnTo>
                      <a:pt x="198" y="1390"/>
                    </a:lnTo>
                    <a:lnTo>
                      <a:pt x="198" y="1405"/>
                    </a:lnTo>
                    <a:lnTo>
                      <a:pt x="170" y="1405"/>
                    </a:lnTo>
                    <a:lnTo>
                      <a:pt x="156" y="1390"/>
                    </a:lnTo>
                    <a:lnTo>
                      <a:pt x="142" y="1405"/>
                    </a:lnTo>
                    <a:lnTo>
                      <a:pt x="128" y="1390"/>
                    </a:lnTo>
                    <a:lnTo>
                      <a:pt x="128" y="1376"/>
                    </a:lnTo>
                    <a:lnTo>
                      <a:pt x="113" y="1362"/>
                    </a:lnTo>
                    <a:lnTo>
                      <a:pt x="113" y="1348"/>
                    </a:lnTo>
                    <a:lnTo>
                      <a:pt x="99" y="1334"/>
                    </a:lnTo>
                    <a:lnTo>
                      <a:pt x="99" y="1319"/>
                    </a:lnTo>
                    <a:lnTo>
                      <a:pt x="85" y="1305"/>
                    </a:lnTo>
                    <a:lnTo>
                      <a:pt x="71" y="1277"/>
                    </a:lnTo>
                    <a:lnTo>
                      <a:pt x="71" y="1263"/>
                    </a:lnTo>
                    <a:lnTo>
                      <a:pt x="57" y="1263"/>
                    </a:lnTo>
                    <a:lnTo>
                      <a:pt x="57" y="1248"/>
                    </a:lnTo>
                    <a:lnTo>
                      <a:pt x="57" y="1234"/>
                    </a:lnTo>
                    <a:lnTo>
                      <a:pt x="42" y="1234"/>
                    </a:lnTo>
                    <a:lnTo>
                      <a:pt x="42" y="1220"/>
                    </a:lnTo>
                    <a:lnTo>
                      <a:pt x="28" y="1192"/>
                    </a:lnTo>
                    <a:lnTo>
                      <a:pt x="14" y="1178"/>
                    </a:lnTo>
                    <a:lnTo>
                      <a:pt x="14" y="1163"/>
                    </a:lnTo>
                    <a:lnTo>
                      <a:pt x="14" y="1149"/>
                    </a:lnTo>
                    <a:lnTo>
                      <a:pt x="0" y="1149"/>
                    </a:lnTo>
                    <a:lnTo>
                      <a:pt x="0" y="1135"/>
                    </a:lnTo>
                    <a:lnTo>
                      <a:pt x="14" y="1135"/>
                    </a:lnTo>
                    <a:lnTo>
                      <a:pt x="14" y="1092"/>
                    </a:lnTo>
                    <a:lnTo>
                      <a:pt x="14" y="1064"/>
                    </a:lnTo>
                    <a:lnTo>
                      <a:pt x="14" y="1050"/>
                    </a:lnTo>
                    <a:lnTo>
                      <a:pt x="14" y="1036"/>
                    </a:lnTo>
                    <a:lnTo>
                      <a:pt x="14" y="1007"/>
                    </a:lnTo>
                    <a:lnTo>
                      <a:pt x="28" y="951"/>
                    </a:lnTo>
                    <a:lnTo>
                      <a:pt x="28" y="908"/>
                    </a:lnTo>
                    <a:lnTo>
                      <a:pt x="28" y="894"/>
                    </a:lnTo>
                    <a:lnTo>
                      <a:pt x="28" y="866"/>
                    </a:lnTo>
                    <a:lnTo>
                      <a:pt x="28" y="851"/>
                    </a:lnTo>
                    <a:lnTo>
                      <a:pt x="28" y="809"/>
                    </a:lnTo>
                    <a:lnTo>
                      <a:pt x="42" y="795"/>
                    </a:lnTo>
                    <a:lnTo>
                      <a:pt x="42" y="780"/>
                    </a:lnTo>
                    <a:lnTo>
                      <a:pt x="42" y="766"/>
                    </a:lnTo>
                    <a:lnTo>
                      <a:pt x="42" y="752"/>
                    </a:lnTo>
                    <a:lnTo>
                      <a:pt x="42" y="738"/>
                    </a:lnTo>
                    <a:lnTo>
                      <a:pt x="42" y="724"/>
                    </a:lnTo>
                    <a:lnTo>
                      <a:pt x="42" y="709"/>
                    </a:lnTo>
                    <a:lnTo>
                      <a:pt x="42" y="695"/>
                    </a:lnTo>
                    <a:lnTo>
                      <a:pt x="42" y="681"/>
                    </a:lnTo>
                    <a:lnTo>
                      <a:pt x="42" y="639"/>
                    </a:lnTo>
                    <a:lnTo>
                      <a:pt x="42" y="624"/>
                    </a:lnTo>
                    <a:lnTo>
                      <a:pt x="42" y="610"/>
                    </a:lnTo>
                    <a:lnTo>
                      <a:pt x="42" y="596"/>
                    </a:lnTo>
                    <a:lnTo>
                      <a:pt x="42" y="582"/>
                    </a:lnTo>
                    <a:lnTo>
                      <a:pt x="42" y="568"/>
                    </a:lnTo>
                    <a:lnTo>
                      <a:pt x="42" y="553"/>
                    </a:lnTo>
                    <a:lnTo>
                      <a:pt x="42" y="539"/>
                    </a:lnTo>
                    <a:lnTo>
                      <a:pt x="42" y="511"/>
                    </a:lnTo>
                    <a:lnTo>
                      <a:pt x="42" y="497"/>
                    </a:lnTo>
                    <a:lnTo>
                      <a:pt x="42" y="483"/>
                    </a:lnTo>
                    <a:lnTo>
                      <a:pt x="42" y="440"/>
                    </a:lnTo>
                    <a:lnTo>
                      <a:pt x="42" y="426"/>
                    </a:lnTo>
                    <a:lnTo>
                      <a:pt x="42" y="397"/>
                    </a:lnTo>
                    <a:lnTo>
                      <a:pt x="42" y="383"/>
                    </a:lnTo>
                    <a:lnTo>
                      <a:pt x="42" y="369"/>
                    </a:lnTo>
                    <a:lnTo>
                      <a:pt x="42" y="355"/>
                    </a:lnTo>
                    <a:lnTo>
                      <a:pt x="42" y="327"/>
                    </a:lnTo>
                    <a:lnTo>
                      <a:pt x="42" y="312"/>
                    </a:lnTo>
                    <a:lnTo>
                      <a:pt x="42" y="298"/>
                    </a:lnTo>
                    <a:lnTo>
                      <a:pt x="42" y="270"/>
                    </a:lnTo>
                    <a:lnTo>
                      <a:pt x="42" y="256"/>
                    </a:lnTo>
                    <a:lnTo>
                      <a:pt x="28" y="241"/>
                    </a:lnTo>
                    <a:lnTo>
                      <a:pt x="28" y="213"/>
                    </a:lnTo>
                    <a:lnTo>
                      <a:pt x="28" y="199"/>
                    </a:lnTo>
                    <a:lnTo>
                      <a:pt x="28" y="156"/>
                    </a:lnTo>
                    <a:lnTo>
                      <a:pt x="28" y="142"/>
                    </a:lnTo>
                    <a:lnTo>
                      <a:pt x="28" y="128"/>
                    </a:lnTo>
                    <a:lnTo>
                      <a:pt x="28" y="114"/>
                    </a:lnTo>
                    <a:lnTo>
                      <a:pt x="28" y="100"/>
                    </a:lnTo>
                    <a:lnTo>
                      <a:pt x="42" y="100"/>
                    </a:lnTo>
                    <a:lnTo>
                      <a:pt x="57" y="100"/>
                    </a:lnTo>
                    <a:lnTo>
                      <a:pt x="71" y="100"/>
                    </a:lnTo>
                    <a:lnTo>
                      <a:pt x="85" y="100"/>
                    </a:lnTo>
                    <a:lnTo>
                      <a:pt x="99" y="100"/>
                    </a:lnTo>
                    <a:lnTo>
                      <a:pt x="113" y="100"/>
                    </a:lnTo>
                    <a:lnTo>
                      <a:pt x="128" y="100"/>
                    </a:lnTo>
                    <a:lnTo>
                      <a:pt x="156" y="100"/>
                    </a:lnTo>
                    <a:lnTo>
                      <a:pt x="170" y="100"/>
                    </a:lnTo>
                    <a:lnTo>
                      <a:pt x="184" y="100"/>
                    </a:lnTo>
                    <a:lnTo>
                      <a:pt x="198" y="100"/>
                    </a:lnTo>
                    <a:lnTo>
                      <a:pt x="213" y="100"/>
                    </a:lnTo>
                    <a:lnTo>
                      <a:pt x="227" y="114"/>
                    </a:lnTo>
                    <a:lnTo>
                      <a:pt x="255" y="114"/>
                    </a:lnTo>
                    <a:lnTo>
                      <a:pt x="269" y="114"/>
                    </a:lnTo>
                    <a:lnTo>
                      <a:pt x="284" y="114"/>
                    </a:lnTo>
                    <a:lnTo>
                      <a:pt x="298" y="114"/>
                    </a:lnTo>
                    <a:lnTo>
                      <a:pt x="326" y="114"/>
                    </a:lnTo>
                    <a:lnTo>
                      <a:pt x="326" y="128"/>
                    </a:lnTo>
                    <a:lnTo>
                      <a:pt x="354" y="128"/>
                    </a:lnTo>
                    <a:lnTo>
                      <a:pt x="369" y="128"/>
                    </a:lnTo>
                    <a:lnTo>
                      <a:pt x="383" y="142"/>
                    </a:lnTo>
                    <a:lnTo>
                      <a:pt x="397" y="142"/>
                    </a:lnTo>
                    <a:lnTo>
                      <a:pt x="425" y="156"/>
                    </a:lnTo>
                    <a:lnTo>
                      <a:pt x="440" y="156"/>
                    </a:lnTo>
                    <a:lnTo>
                      <a:pt x="454" y="170"/>
                    </a:lnTo>
                    <a:lnTo>
                      <a:pt x="468" y="170"/>
                    </a:lnTo>
                    <a:lnTo>
                      <a:pt x="468" y="185"/>
                    </a:lnTo>
                    <a:lnTo>
                      <a:pt x="482" y="185"/>
                    </a:lnTo>
                    <a:lnTo>
                      <a:pt x="496" y="185"/>
                    </a:lnTo>
                    <a:lnTo>
                      <a:pt x="510" y="185"/>
                    </a:lnTo>
                    <a:lnTo>
                      <a:pt x="510" y="199"/>
                    </a:lnTo>
                    <a:lnTo>
                      <a:pt x="539" y="185"/>
                    </a:lnTo>
                    <a:lnTo>
                      <a:pt x="553" y="185"/>
                    </a:lnTo>
                    <a:lnTo>
                      <a:pt x="581" y="185"/>
                    </a:lnTo>
                    <a:lnTo>
                      <a:pt x="596" y="185"/>
                    </a:lnTo>
                    <a:lnTo>
                      <a:pt x="610" y="185"/>
                    </a:lnTo>
                    <a:lnTo>
                      <a:pt x="624" y="170"/>
                    </a:lnTo>
                    <a:lnTo>
                      <a:pt x="638" y="170"/>
                    </a:lnTo>
                    <a:lnTo>
                      <a:pt x="652" y="170"/>
                    </a:lnTo>
                    <a:lnTo>
                      <a:pt x="666" y="170"/>
                    </a:lnTo>
                    <a:lnTo>
                      <a:pt x="695" y="170"/>
                    </a:lnTo>
                    <a:lnTo>
                      <a:pt x="737" y="185"/>
                    </a:lnTo>
                    <a:lnTo>
                      <a:pt x="752" y="185"/>
                    </a:lnTo>
                    <a:lnTo>
                      <a:pt x="766" y="185"/>
                    </a:lnTo>
                    <a:lnTo>
                      <a:pt x="780" y="170"/>
                    </a:lnTo>
                    <a:lnTo>
                      <a:pt x="822" y="170"/>
                    </a:lnTo>
                    <a:lnTo>
                      <a:pt x="837" y="170"/>
                    </a:lnTo>
                    <a:lnTo>
                      <a:pt x="851" y="156"/>
                    </a:lnTo>
                    <a:lnTo>
                      <a:pt x="865" y="156"/>
                    </a:lnTo>
                    <a:lnTo>
                      <a:pt x="879" y="156"/>
                    </a:lnTo>
                    <a:lnTo>
                      <a:pt x="879" y="170"/>
                    </a:lnTo>
                    <a:lnTo>
                      <a:pt x="893" y="170"/>
                    </a:lnTo>
                    <a:lnTo>
                      <a:pt x="908" y="170"/>
                    </a:lnTo>
                    <a:lnTo>
                      <a:pt x="908" y="185"/>
                    </a:lnTo>
                    <a:lnTo>
                      <a:pt x="922" y="185"/>
                    </a:lnTo>
                    <a:lnTo>
                      <a:pt x="936" y="185"/>
                    </a:lnTo>
                    <a:lnTo>
                      <a:pt x="950" y="185"/>
                    </a:lnTo>
                    <a:lnTo>
                      <a:pt x="964" y="185"/>
                    </a:lnTo>
                    <a:lnTo>
                      <a:pt x="978" y="185"/>
                    </a:lnTo>
                    <a:lnTo>
                      <a:pt x="993" y="170"/>
                    </a:lnTo>
                    <a:lnTo>
                      <a:pt x="1007" y="170"/>
                    </a:lnTo>
                    <a:lnTo>
                      <a:pt x="1021" y="170"/>
                    </a:lnTo>
                    <a:lnTo>
                      <a:pt x="1021" y="156"/>
                    </a:lnTo>
                    <a:lnTo>
                      <a:pt x="1035" y="156"/>
                    </a:lnTo>
                    <a:lnTo>
                      <a:pt x="1049" y="156"/>
                    </a:lnTo>
                    <a:lnTo>
                      <a:pt x="1064" y="142"/>
                    </a:lnTo>
                    <a:lnTo>
                      <a:pt x="1078" y="142"/>
                    </a:lnTo>
                    <a:lnTo>
                      <a:pt x="1092" y="142"/>
                    </a:lnTo>
                    <a:lnTo>
                      <a:pt x="1092" y="128"/>
                    </a:lnTo>
                    <a:lnTo>
                      <a:pt x="1106" y="128"/>
                    </a:lnTo>
                    <a:lnTo>
                      <a:pt x="1120" y="128"/>
                    </a:lnTo>
                    <a:lnTo>
                      <a:pt x="1120" y="114"/>
                    </a:lnTo>
                    <a:lnTo>
                      <a:pt x="1134" y="114"/>
                    </a:lnTo>
                    <a:lnTo>
                      <a:pt x="1149" y="100"/>
                    </a:lnTo>
                    <a:lnTo>
                      <a:pt x="1163" y="100"/>
                    </a:lnTo>
                    <a:lnTo>
                      <a:pt x="1163" y="85"/>
                    </a:lnTo>
                    <a:lnTo>
                      <a:pt x="1177" y="85"/>
                    </a:lnTo>
                    <a:lnTo>
                      <a:pt x="1191" y="85"/>
                    </a:lnTo>
                    <a:lnTo>
                      <a:pt x="1191" y="71"/>
                    </a:lnTo>
                    <a:lnTo>
                      <a:pt x="1205" y="71"/>
                    </a:lnTo>
                    <a:lnTo>
                      <a:pt x="1220" y="71"/>
                    </a:lnTo>
                    <a:lnTo>
                      <a:pt x="1220" y="57"/>
                    </a:lnTo>
                    <a:lnTo>
                      <a:pt x="1234" y="57"/>
                    </a:lnTo>
                    <a:lnTo>
                      <a:pt x="1248" y="57"/>
                    </a:lnTo>
                    <a:lnTo>
                      <a:pt x="1248" y="43"/>
                    </a:lnTo>
                    <a:lnTo>
                      <a:pt x="1262" y="43"/>
                    </a:lnTo>
                    <a:lnTo>
                      <a:pt x="1276" y="43"/>
                    </a:lnTo>
                    <a:lnTo>
                      <a:pt x="1276" y="29"/>
                    </a:lnTo>
                    <a:lnTo>
                      <a:pt x="1290" y="29"/>
                    </a:lnTo>
                    <a:lnTo>
                      <a:pt x="1305" y="29"/>
                    </a:lnTo>
                    <a:lnTo>
                      <a:pt x="1319" y="29"/>
                    </a:lnTo>
                    <a:lnTo>
                      <a:pt x="1319" y="14"/>
                    </a:lnTo>
                    <a:lnTo>
                      <a:pt x="1333" y="14"/>
                    </a:lnTo>
                    <a:lnTo>
                      <a:pt x="1347" y="14"/>
                    </a:lnTo>
                    <a:lnTo>
                      <a:pt x="1361" y="0"/>
                    </a:lnTo>
                    <a:lnTo>
                      <a:pt x="1376" y="0"/>
                    </a:lnTo>
                    <a:lnTo>
                      <a:pt x="1390" y="0"/>
                    </a:lnTo>
                    <a:lnTo>
                      <a:pt x="1390" y="14"/>
                    </a:lnTo>
                    <a:lnTo>
                      <a:pt x="1390" y="29"/>
                    </a:lnTo>
                    <a:lnTo>
                      <a:pt x="1404" y="43"/>
                    </a:lnTo>
                    <a:lnTo>
                      <a:pt x="1404" y="57"/>
                    </a:lnTo>
                    <a:lnTo>
                      <a:pt x="1404" y="71"/>
                    </a:lnTo>
                    <a:lnTo>
                      <a:pt x="1418" y="85"/>
                    </a:lnTo>
                    <a:close/>
                  </a:path>
                </a:pathLst>
              </a:custGeom>
              <a:noFill/>
              <a:ln w="0" cap="flat">
                <a:solidFill>
                  <a:srgbClr val="000000"/>
                </a:solidFill>
                <a:prstDash val="solid"/>
                <a:round/>
                <a:headEnd/>
                <a:tailEnd/>
              </a:ln>
              <a:extLst>
                <a:ext uri="{909E8E84-426E-40DD-AFC4-6F175D3DCCD1}">
                  <a14:hiddenFill xmlns="" xmlns:a14="http://schemas.microsoft.com/office/drawing/2010/main">
                    <a:solidFill>
                      <a:srgbClr val="FFFFFF"/>
                    </a:solidFill>
                  </a14:hiddenFill>
                </a:ext>
              </a:extLst>
            </p:spPr>
            <p:txBody>
              <a:bodyPr/>
              <a:lstStyle/>
              <a:p>
                <a:endParaRPr lang="ja-JP" altLang="en-US"/>
              </a:p>
            </p:txBody>
          </p:sp>
          <p:sp>
            <p:nvSpPr>
              <p:cNvPr id="46225" name="Freeform 181"/>
              <p:cNvSpPr>
                <a:spLocks noChangeAspect="1"/>
              </p:cNvSpPr>
              <p:nvPr/>
            </p:nvSpPr>
            <p:spPr bwMode="auto">
              <a:xfrm>
                <a:off x="12583" y="5008"/>
                <a:ext cx="2354" cy="2552"/>
              </a:xfrm>
              <a:custGeom>
                <a:avLst/>
                <a:gdLst>
                  <a:gd name="T0" fmla="*/ 2147483647 w 1475"/>
                  <a:gd name="T1" fmla="*/ 2147483647 h 1603"/>
                  <a:gd name="T2" fmla="*/ 2147483647 w 1475"/>
                  <a:gd name="T3" fmla="*/ 2147483647 h 1603"/>
                  <a:gd name="T4" fmla="*/ 2147483647 w 1475"/>
                  <a:gd name="T5" fmla="*/ 2147483647 h 1603"/>
                  <a:gd name="T6" fmla="*/ 2147483647 w 1475"/>
                  <a:gd name="T7" fmla="*/ 2147483647 h 1603"/>
                  <a:gd name="T8" fmla="*/ 2147483647 w 1475"/>
                  <a:gd name="T9" fmla="*/ 2147483647 h 1603"/>
                  <a:gd name="T10" fmla="*/ 2147483647 w 1475"/>
                  <a:gd name="T11" fmla="*/ 2147483647 h 1603"/>
                  <a:gd name="T12" fmla="*/ 2147483647 w 1475"/>
                  <a:gd name="T13" fmla="*/ 2147483647 h 1603"/>
                  <a:gd name="T14" fmla="*/ 2147483647 w 1475"/>
                  <a:gd name="T15" fmla="*/ 2147483647 h 1603"/>
                  <a:gd name="T16" fmla="*/ 2147483647 w 1475"/>
                  <a:gd name="T17" fmla="*/ 2147483647 h 1603"/>
                  <a:gd name="T18" fmla="*/ 2147483647 w 1475"/>
                  <a:gd name="T19" fmla="*/ 2147483647 h 1603"/>
                  <a:gd name="T20" fmla="*/ 2147483647 w 1475"/>
                  <a:gd name="T21" fmla="*/ 2147483647 h 1603"/>
                  <a:gd name="T22" fmla="*/ 2147483647 w 1475"/>
                  <a:gd name="T23" fmla="*/ 2147483647 h 1603"/>
                  <a:gd name="T24" fmla="*/ 2147483647 w 1475"/>
                  <a:gd name="T25" fmla="*/ 2147483647 h 1603"/>
                  <a:gd name="T26" fmla="*/ 2147483647 w 1475"/>
                  <a:gd name="T27" fmla="*/ 2147483647 h 1603"/>
                  <a:gd name="T28" fmla="*/ 2147483647 w 1475"/>
                  <a:gd name="T29" fmla="*/ 2147483647 h 1603"/>
                  <a:gd name="T30" fmla="*/ 2147483647 w 1475"/>
                  <a:gd name="T31" fmla="*/ 2147483647 h 1603"/>
                  <a:gd name="T32" fmla="*/ 2147483647 w 1475"/>
                  <a:gd name="T33" fmla="*/ 2147483647 h 1603"/>
                  <a:gd name="T34" fmla="*/ 2147483647 w 1475"/>
                  <a:gd name="T35" fmla="*/ 2147483647 h 1603"/>
                  <a:gd name="T36" fmla="*/ 2147483647 w 1475"/>
                  <a:gd name="T37" fmla="*/ 2147483647 h 1603"/>
                  <a:gd name="T38" fmla="*/ 2147483647 w 1475"/>
                  <a:gd name="T39" fmla="*/ 2147483647 h 1603"/>
                  <a:gd name="T40" fmla="*/ 2147483647 w 1475"/>
                  <a:gd name="T41" fmla="*/ 2147483647 h 1603"/>
                  <a:gd name="T42" fmla="*/ 2147483647 w 1475"/>
                  <a:gd name="T43" fmla="*/ 2147483647 h 1603"/>
                  <a:gd name="T44" fmla="*/ 2147483647 w 1475"/>
                  <a:gd name="T45" fmla="*/ 2147483647 h 1603"/>
                  <a:gd name="T46" fmla="*/ 2147483647 w 1475"/>
                  <a:gd name="T47" fmla="*/ 2147483647 h 1603"/>
                  <a:gd name="T48" fmla="*/ 2147483647 w 1475"/>
                  <a:gd name="T49" fmla="*/ 2147483647 h 1603"/>
                  <a:gd name="T50" fmla="*/ 2147483647 w 1475"/>
                  <a:gd name="T51" fmla="*/ 2147483647 h 1603"/>
                  <a:gd name="T52" fmla="*/ 2147483647 w 1475"/>
                  <a:gd name="T53" fmla="*/ 2147483647 h 1603"/>
                  <a:gd name="T54" fmla="*/ 2147483647 w 1475"/>
                  <a:gd name="T55" fmla="*/ 2147483647 h 1603"/>
                  <a:gd name="T56" fmla="*/ 2147483647 w 1475"/>
                  <a:gd name="T57" fmla="*/ 2147483647 h 1603"/>
                  <a:gd name="T58" fmla="*/ 2147483647 w 1475"/>
                  <a:gd name="T59" fmla="*/ 2147483647 h 1603"/>
                  <a:gd name="T60" fmla="*/ 2147483647 w 1475"/>
                  <a:gd name="T61" fmla="*/ 2147483647 h 1603"/>
                  <a:gd name="T62" fmla="*/ 2147483647 w 1475"/>
                  <a:gd name="T63" fmla="*/ 2147483647 h 1603"/>
                  <a:gd name="T64" fmla="*/ 2147483647 w 1475"/>
                  <a:gd name="T65" fmla="*/ 2147483647 h 1603"/>
                  <a:gd name="T66" fmla="*/ 2147483647 w 1475"/>
                  <a:gd name="T67" fmla="*/ 2147483647 h 1603"/>
                  <a:gd name="T68" fmla="*/ 2147483647 w 1475"/>
                  <a:gd name="T69" fmla="*/ 2147483647 h 1603"/>
                  <a:gd name="T70" fmla="*/ 2147483647 w 1475"/>
                  <a:gd name="T71" fmla="*/ 2147483647 h 1603"/>
                  <a:gd name="T72" fmla="*/ 2147483647 w 1475"/>
                  <a:gd name="T73" fmla="*/ 2147483647 h 1603"/>
                  <a:gd name="T74" fmla="*/ 2147483647 w 1475"/>
                  <a:gd name="T75" fmla="*/ 2147483647 h 1603"/>
                  <a:gd name="T76" fmla="*/ 2147483647 w 1475"/>
                  <a:gd name="T77" fmla="*/ 2147483647 h 1603"/>
                  <a:gd name="T78" fmla="*/ 2147483647 w 1475"/>
                  <a:gd name="T79" fmla="*/ 2147483647 h 1603"/>
                  <a:gd name="T80" fmla="*/ 2147483647 w 1475"/>
                  <a:gd name="T81" fmla="*/ 2147483647 h 1603"/>
                  <a:gd name="T82" fmla="*/ 2147483647 w 1475"/>
                  <a:gd name="T83" fmla="*/ 2147483647 h 1603"/>
                  <a:gd name="T84" fmla="*/ 2147483647 w 1475"/>
                  <a:gd name="T85" fmla="*/ 2147483647 h 1603"/>
                  <a:gd name="T86" fmla="*/ 2147483647 w 1475"/>
                  <a:gd name="T87" fmla="*/ 2147483647 h 1603"/>
                  <a:gd name="T88" fmla="*/ 2147483647 w 1475"/>
                  <a:gd name="T89" fmla="*/ 2147483647 h 1603"/>
                  <a:gd name="T90" fmla="*/ 2147483647 w 1475"/>
                  <a:gd name="T91" fmla="*/ 2147483647 h 1603"/>
                  <a:gd name="T92" fmla="*/ 2147483647 w 1475"/>
                  <a:gd name="T93" fmla="*/ 2147483647 h 1603"/>
                  <a:gd name="T94" fmla="*/ 2147483647 w 1475"/>
                  <a:gd name="T95" fmla="*/ 2147483647 h 1603"/>
                  <a:gd name="T96" fmla="*/ 2147483647 w 1475"/>
                  <a:gd name="T97" fmla="*/ 2147483647 h 1603"/>
                  <a:gd name="T98" fmla="*/ 2147483647 w 1475"/>
                  <a:gd name="T99" fmla="*/ 2147483647 h 1603"/>
                  <a:gd name="T100" fmla="*/ 2147483647 w 1475"/>
                  <a:gd name="T101" fmla="*/ 2147483647 h 1603"/>
                  <a:gd name="T102" fmla="*/ 2147483647 w 1475"/>
                  <a:gd name="T103" fmla="*/ 2147483647 h 1603"/>
                  <a:gd name="T104" fmla="*/ 2147483647 w 1475"/>
                  <a:gd name="T105" fmla="*/ 2147483647 h 1603"/>
                  <a:gd name="T106" fmla="*/ 2147483647 w 1475"/>
                  <a:gd name="T107" fmla="*/ 2147483647 h 1603"/>
                  <a:gd name="T108" fmla="*/ 2147483647 w 1475"/>
                  <a:gd name="T109" fmla="*/ 2147483647 h 1603"/>
                  <a:gd name="T110" fmla="*/ 2147483647 w 1475"/>
                  <a:gd name="T111" fmla="*/ 2147483647 h 1603"/>
                  <a:gd name="T112" fmla="*/ 2147483647 w 1475"/>
                  <a:gd name="T113" fmla="*/ 2147483647 h 1603"/>
                  <a:gd name="T114" fmla="*/ 2147483647 w 1475"/>
                  <a:gd name="T115" fmla="*/ 2147483647 h 1603"/>
                  <a:gd name="T116" fmla="*/ 2147483647 w 1475"/>
                  <a:gd name="T117" fmla="*/ 2147483647 h 1603"/>
                  <a:gd name="T118" fmla="*/ 2147483647 w 1475"/>
                  <a:gd name="T119" fmla="*/ 2147483647 h 1603"/>
                  <a:gd name="T120" fmla="*/ 2147483647 w 1475"/>
                  <a:gd name="T121" fmla="*/ 2147483647 h 1603"/>
                  <a:gd name="T122" fmla="*/ 2147483647 w 1475"/>
                  <a:gd name="T123" fmla="*/ 0 h 160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475"/>
                  <a:gd name="T187" fmla="*/ 0 h 1603"/>
                  <a:gd name="T188" fmla="*/ 1475 w 1475"/>
                  <a:gd name="T189" fmla="*/ 1603 h 1603"/>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475" h="1603">
                    <a:moveTo>
                      <a:pt x="879" y="43"/>
                    </a:moveTo>
                    <a:lnTo>
                      <a:pt x="879" y="43"/>
                    </a:lnTo>
                    <a:lnTo>
                      <a:pt x="879" y="29"/>
                    </a:lnTo>
                    <a:lnTo>
                      <a:pt x="879" y="14"/>
                    </a:lnTo>
                    <a:lnTo>
                      <a:pt x="894" y="14"/>
                    </a:lnTo>
                    <a:lnTo>
                      <a:pt x="894" y="29"/>
                    </a:lnTo>
                    <a:lnTo>
                      <a:pt x="894" y="43"/>
                    </a:lnTo>
                    <a:lnTo>
                      <a:pt x="894" y="57"/>
                    </a:lnTo>
                    <a:lnTo>
                      <a:pt x="908" y="57"/>
                    </a:lnTo>
                    <a:lnTo>
                      <a:pt x="908" y="43"/>
                    </a:lnTo>
                    <a:lnTo>
                      <a:pt x="922" y="43"/>
                    </a:lnTo>
                    <a:lnTo>
                      <a:pt x="936" y="57"/>
                    </a:lnTo>
                    <a:lnTo>
                      <a:pt x="950" y="57"/>
                    </a:lnTo>
                    <a:lnTo>
                      <a:pt x="950" y="71"/>
                    </a:lnTo>
                    <a:lnTo>
                      <a:pt x="964" y="71"/>
                    </a:lnTo>
                    <a:lnTo>
                      <a:pt x="979" y="71"/>
                    </a:lnTo>
                    <a:lnTo>
                      <a:pt x="993" y="71"/>
                    </a:lnTo>
                    <a:lnTo>
                      <a:pt x="993" y="85"/>
                    </a:lnTo>
                    <a:lnTo>
                      <a:pt x="1007" y="85"/>
                    </a:lnTo>
                    <a:lnTo>
                      <a:pt x="1021" y="85"/>
                    </a:lnTo>
                    <a:lnTo>
                      <a:pt x="1021" y="114"/>
                    </a:lnTo>
                    <a:lnTo>
                      <a:pt x="1035" y="142"/>
                    </a:lnTo>
                    <a:lnTo>
                      <a:pt x="1021" y="142"/>
                    </a:lnTo>
                    <a:lnTo>
                      <a:pt x="1007" y="142"/>
                    </a:lnTo>
                    <a:lnTo>
                      <a:pt x="1007" y="128"/>
                    </a:lnTo>
                    <a:lnTo>
                      <a:pt x="1007" y="142"/>
                    </a:lnTo>
                    <a:lnTo>
                      <a:pt x="1007" y="156"/>
                    </a:lnTo>
                    <a:lnTo>
                      <a:pt x="1021" y="156"/>
                    </a:lnTo>
                    <a:lnTo>
                      <a:pt x="1035" y="156"/>
                    </a:lnTo>
                    <a:lnTo>
                      <a:pt x="1035" y="170"/>
                    </a:lnTo>
                    <a:lnTo>
                      <a:pt x="1050" y="185"/>
                    </a:lnTo>
                    <a:lnTo>
                      <a:pt x="1035" y="185"/>
                    </a:lnTo>
                    <a:lnTo>
                      <a:pt x="1035" y="199"/>
                    </a:lnTo>
                    <a:lnTo>
                      <a:pt x="1035" y="213"/>
                    </a:lnTo>
                    <a:lnTo>
                      <a:pt x="1035" y="227"/>
                    </a:lnTo>
                    <a:lnTo>
                      <a:pt x="1035" y="241"/>
                    </a:lnTo>
                    <a:lnTo>
                      <a:pt x="1035" y="256"/>
                    </a:lnTo>
                    <a:lnTo>
                      <a:pt x="1035" y="270"/>
                    </a:lnTo>
                    <a:lnTo>
                      <a:pt x="1035" y="284"/>
                    </a:lnTo>
                    <a:lnTo>
                      <a:pt x="1035" y="298"/>
                    </a:lnTo>
                    <a:lnTo>
                      <a:pt x="1035" y="312"/>
                    </a:lnTo>
                    <a:lnTo>
                      <a:pt x="1035" y="326"/>
                    </a:lnTo>
                    <a:lnTo>
                      <a:pt x="1021" y="341"/>
                    </a:lnTo>
                    <a:lnTo>
                      <a:pt x="1021" y="355"/>
                    </a:lnTo>
                    <a:lnTo>
                      <a:pt x="1021" y="369"/>
                    </a:lnTo>
                    <a:lnTo>
                      <a:pt x="1021" y="383"/>
                    </a:lnTo>
                    <a:lnTo>
                      <a:pt x="1021" y="397"/>
                    </a:lnTo>
                    <a:lnTo>
                      <a:pt x="1021" y="412"/>
                    </a:lnTo>
                    <a:lnTo>
                      <a:pt x="1021" y="426"/>
                    </a:lnTo>
                    <a:lnTo>
                      <a:pt x="1007" y="426"/>
                    </a:lnTo>
                    <a:lnTo>
                      <a:pt x="1007" y="440"/>
                    </a:lnTo>
                    <a:lnTo>
                      <a:pt x="1007" y="454"/>
                    </a:lnTo>
                    <a:lnTo>
                      <a:pt x="993" y="454"/>
                    </a:lnTo>
                    <a:lnTo>
                      <a:pt x="993" y="468"/>
                    </a:lnTo>
                    <a:lnTo>
                      <a:pt x="993" y="482"/>
                    </a:lnTo>
                    <a:lnTo>
                      <a:pt x="979" y="482"/>
                    </a:lnTo>
                    <a:lnTo>
                      <a:pt x="979" y="497"/>
                    </a:lnTo>
                    <a:lnTo>
                      <a:pt x="979" y="511"/>
                    </a:lnTo>
                    <a:lnTo>
                      <a:pt x="979" y="525"/>
                    </a:lnTo>
                    <a:lnTo>
                      <a:pt x="979" y="539"/>
                    </a:lnTo>
                    <a:lnTo>
                      <a:pt x="993" y="539"/>
                    </a:lnTo>
                    <a:lnTo>
                      <a:pt x="1007" y="539"/>
                    </a:lnTo>
                    <a:lnTo>
                      <a:pt x="1007" y="553"/>
                    </a:lnTo>
                    <a:lnTo>
                      <a:pt x="1021" y="553"/>
                    </a:lnTo>
                    <a:lnTo>
                      <a:pt x="1035" y="553"/>
                    </a:lnTo>
                    <a:lnTo>
                      <a:pt x="1050" y="553"/>
                    </a:lnTo>
                    <a:lnTo>
                      <a:pt x="1050" y="525"/>
                    </a:lnTo>
                    <a:lnTo>
                      <a:pt x="1050" y="511"/>
                    </a:lnTo>
                    <a:lnTo>
                      <a:pt x="1050" y="497"/>
                    </a:lnTo>
                    <a:lnTo>
                      <a:pt x="1064" y="482"/>
                    </a:lnTo>
                    <a:lnTo>
                      <a:pt x="1064" y="468"/>
                    </a:lnTo>
                    <a:lnTo>
                      <a:pt x="1078" y="468"/>
                    </a:lnTo>
                    <a:lnTo>
                      <a:pt x="1078" y="454"/>
                    </a:lnTo>
                    <a:lnTo>
                      <a:pt x="1092" y="454"/>
                    </a:lnTo>
                    <a:lnTo>
                      <a:pt x="1092" y="440"/>
                    </a:lnTo>
                    <a:lnTo>
                      <a:pt x="1106" y="440"/>
                    </a:lnTo>
                    <a:lnTo>
                      <a:pt x="1120" y="426"/>
                    </a:lnTo>
                    <a:lnTo>
                      <a:pt x="1135" y="426"/>
                    </a:lnTo>
                    <a:lnTo>
                      <a:pt x="1149" y="426"/>
                    </a:lnTo>
                    <a:lnTo>
                      <a:pt x="1163" y="426"/>
                    </a:lnTo>
                    <a:lnTo>
                      <a:pt x="1177" y="426"/>
                    </a:lnTo>
                    <a:lnTo>
                      <a:pt x="1177" y="412"/>
                    </a:lnTo>
                    <a:lnTo>
                      <a:pt x="1177" y="426"/>
                    </a:lnTo>
                    <a:lnTo>
                      <a:pt x="1191" y="426"/>
                    </a:lnTo>
                    <a:lnTo>
                      <a:pt x="1206" y="426"/>
                    </a:lnTo>
                    <a:lnTo>
                      <a:pt x="1220" y="426"/>
                    </a:lnTo>
                    <a:lnTo>
                      <a:pt x="1234" y="426"/>
                    </a:lnTo>
                    <a:lnTo>
                      <a:pt x="1234" y="440"/>
                    </a:lnTo>
                    <a:lnTo>
                      <a:pt x="1248" y="440"/>
                    </a:lnTo>
                    <a:lnTo>
                      <a:pt x="1262" y="440"/>
                    </a:lnTo>
                    <a:lnTo>
                      <a:pt x="1276" y="440"/>
                    </a:lnTo>
                    <a:lnTo>
                      <a:pt x="1291" y="440"/>
                    </a:lnTo>
                    <a:lnTo>
                      <a:pt x="1305" y="440"/>
                    </a:lnTo>
                    <a:lnTo>
                      <a:pt x="1305" y="426"/>
                    </a:lnTo>
                    <a:lnTo>
                      <a:pt x="1319" y="426"/>
                    </a:lnTo>
                    <a:lnTo>
                      <a:pt x="1333" y="426"/>
                    </a:lnTo>
                    <a:lnTo>
                      <a:pt x="1347" y="426"/>
                    </a:lnTo>
                    <a:lnTo>
                      <a:pt x="1362" y="412"/>
                    </a:lnTo>
                    <a:lnTo>
                      <a:pt x="1376" y="412"/>
                    </a:lnTo>
                    <a:lnTo>
                      <a:pt x="1390" y="412"/>
                    </a:lnTo>
                    <a:lnTo>
                      <a:pt x="1404" y="412"/>
                    </a:lnTo>
                    <a:lnTo>
                      <a:pt x="1418" y="412"/>
                    </a:lnTo>
                    <a:lnTo>
                      <a:pt x="1432" y="397"/>
                    </a:lnTo>
                    <a:lnTo>
                      <a:pt x="1447" y="397"/>
                    </a:lnTo>
                    <a:lnTo>
                      <a:pt x="1461" y="397"/>
                    </a:lnTo>
                    <a:lnTo>
                      <a:pt x="1475" y="397"/>
                    </a:lnTo>
                    <a:lnTo>
                      <a:pt x="1475" y="412"/>
                    </a:lnTo>
                    <a:lnTo>
                      <a:pt x="1475" y="426"/>
                    </a:lnTo>
                    <a:lnTo>
                      <a:pt x="1461" y="426"/>
                    </a:lnTo>
                    <a:lnTo>
                      <a:pt x="1461" y="440"/>
                    </a:lnTo>
                    <a:lnTo>
                      <a:pt x="1461" y="454"/>
                    </a:lnTo>
                    <a:lnTo>
                      <a:pt x="1461" y="468"/>
                    </a:lnTo>
                    <a:lnTo>
                      <a:pt x="1461" y="482"/>
                    </a:lnTo>
                    <a:lnTo>
                      <a:pt x="1447" y="497"/>
                    </a:lnTo>
                    <a:lnTo>
                      <a:pt x="1447" y="511"/>
                    </a:lnTo>
                    <a:lnTo>
                      <a:pt x="1447" y="525"/>
                    </a:lnTo>
                    <a:lnTo>
                      <a:pt x="1447" y="539"/>
                    </a:lnTo>
                    <a:lnTo>
                      <a:pt x="1432" y="553"/>
                    </a:lnTo>
                    <a:lnTo>
                      <a:pt x="1432" y="568"/>
                    </a:lnTo>
                    <a:lnTo>
                      <a:pt x="1432" y="582"/>
                    </a:lnTo>
                    <a:lnTo>
                      <a:pt x="1432" y="596"/>
                    </a:lnTo>
                    <a:lnTo>
                      <a:pt x="1418" y="610"/>
                    </a:lnTo>
                    <a:lnTo>
                      <a:pt x="1418" y="624"/>
                    </a:lnTo>
                    <a:lnTo>
                      <a:pt x="1418" y="639"/>
                    </a:lnTo>
                    <a:lnTo>
                      <a:pt x="1418" y="653"/>
                    </a:lnTo>
                    <a:lnTo>
                      <a:pt x="1418" y="667"/>
                    </a:lnTo>
                    <a:lnTo>
                      <a:pt x="1404" y="667"/>
                    </a:lnTo>
                    <a:lnTo>
                      <a:pt x="1404" y="681"/>
                    </a:lnTo>
                    <a:lnTo>
                      <a:pt x="1404" y="695"/>
                    </a:lnTo>
                    <a:lnTo>
                      <a:pt x="1404" y="709"/>
                    </a:lnTo>
                    <a:lnTo>
                      <a:pt x="1404" y="738"/>
                    </a:lnTo>
                    <a:lnTo>
                      <a:pt x="1390" y="738"/>
                    </a:lnTo>
                    <a:lnTo>
                      <a:pt x="1376" y="738"/>
                    </a:lnTo>
                    <a:lnTo>
                      <a:pt x="1362" y="738"/>
                    </a:lnTo>
                    <a:lnTo>
                      <a:pt x="1248" y="724"/>
                    </a:lnTo>
                    <a:lnTo>
                      <a:pt x="1234" y="724"/>
                    </a:lnTo>
                    <a:lnTo>
                      <a:pt x="1220" y="724"/>
                    </a:lnTo>
                    <a:lnTo>
                      <a:pt x="1206" y="724"/>
                    </a:lnTo>
                    <a:lnTo>
                      <a:pt x="1191" y="724"/>
                    </a:lnTo>
                    <a:lnTo>
                      <a:pt x="1177" y="724"/>
                    </a:lnTo>
                    <a:lnTo>
                      <a:pt x="1177" y="709"/>
                    </a:lnTo>
                    <a:lnTo>
                      <a:pt x="1177" y="724"/>
                    </a:lnTo>
                    <a:lnTo>
                      <a:pt x="1177" y="709"/>
                    </a:lnTo>
                    <a:lnTo>
                      <a:pt x="1163" y="709"/>
                    </a:lnTo>
                    <a:lnTo>
                      <a:pt x="1163" y="695"/>
                    </a:lnTo>
                    <a:lnTo>
                      <a:pt x="1149" y="695"/>
                    </a:lnTo>
                    <a:lnTo>
                      <a:pt x="1163" y="724"/>
                    </a:lnTo>
                    <a:lnTo>
                      <a:pt x="1177" y="724"/>
                    </a:lnTo>
                    <a:lnTo>
                      <a:pt x="1177" y="738"/>
                    </a:lnTo>
                    <a:lnTo>
                      <a:pt x="1191" y="738"/>
                    </a:lnTo>
                    <a:lnTo>
                      <a:pt x="1191" y="752"/>
                    </a:lnTo>
                    <a:lnTo>
                      <a:pt x="1206" y="752"/>
                    </a:lnTo>
                    <a:lnTo>
                      <a:pt x="1206" y="766"/>
                    </a:lnTo>
                    <a:lnTo>
                      <a:pt x="1220" y="766"/>
                    </a:lnTo>
                    <a:lnTo>
                      <a:pt x="1220" y="780"/>
                    </a:lnTo>
                    <a:lnTo>
                      <a:pt x="1234" y="780"/>
                    </a:lnTo>
                    <a:lnTo>
                      <a:pt x="1234" y="795"/>
                    </a:lnTo>
                    <a:lnTo>
                      <a:pt x="1248" y="795"/>
                    </a:lnTo>
                    <a:lnTo>
                      <a:pt x="1248" y="809"/>
                    </a:lnTo>
                    <a:lnTo>
                      <a:pt x="1262" y="809"/>
                    </a:lnTo>
                    <a:lnTo>
                      <a:pt x="1276" y="809"/>
                    </a:lnTo>
                    <a:lnTo>
                      <a:pt x="1291" y="809"/>
                    </a:lnTo>
                    <a:lnTo>
                      <a:pt x="1291" y="823"/>
                    </a:lnTo>
                    <a:lnTo>
                      <a:pt x="1276" y="823"/>
                    </a:lnTo>
                    <a:lnTo>
                      <a:pt x="1276" y="837"/>
                    </a:lnTo>
                    <a:lnTo>
                      <a:pt x="1291" y="837"/>
                    </a:lnTo>
                    <a:lnTo>
                      <a:pt x="1319" y="865"/>
                    </a:lnTo>
                    <a:lnTo>
                      <a:pt x="1319" y="880"/>
                    </a:lnTo>
                    <a:lnTo>
                      <a:pt x="1333" y="908"/>
                    </a:lnTo>
                    <a:lnTo>
                      <a:pt x="1319" y="894"/>
                    </a:lnTo>
                    <a:lnTo>
                      <a:pt x="1305" y="894"/>
                    </a:lnTo>
                    <a:lnTo>
                      <a:pt x="1291" y="894"/>
                    </a:lnTo>
                    <a:lnTo>
                      <a:pt x="1291" y="908"/>
                    </a:lnTo>
                    <a:lnTo>
                      <a:pt x="1262" y="908"/>
                    </a:lnTo>
                    <a:lnTo>
                      <a:pt x="1248" y="908"/>
                    </a:lnTo>
                    <a:lnTo>
                      <a:pt x="1234" y="908"/>
                    </a:lnTo>
                    <a:lnTo>
                      <a:pt x="1234" y="922"/>
                    </a:lnTo>
                    <a:lnTo>
                      <a:pt x="1220" y="922"/>
                    </a:lnTo>
                    <a:lnTo>
                      <a:pt x="1206" y="922"/>
                    </a:lnTo>
                    <a:lnTo>
                      <a:pt x="1191" y="922"/>
                    </a:lnTo>
                    <a:lnTo>
                      <a:pt x="1177" y="936"/>
                    </a:lnTo>
                    <a:lnTo>
                      <a:pt x="1163" y="936"/>
                    </a:lnTo>
                    <a:lnTo>
                      <a:pt x="1149" y="951"/>
                    </a:lnTo>
                    <a:lnTo>
                      <a:pt x="1149" y="965"/>
                    </a:lnTo>
                    <a:lnTo>
                      <a:pt x="1149" y="979"/>
                    </a:lnTo>
                    <a:lnTo>
                      <a:pt x="1149" y="1007"/>
                    </a:lnTo>
                    <a:lnTo>
                      <a:pt x="1120" y="1021"/>
                    </a:lnTo>
                    <a:lnTo>
                      <a:pt x="1106" y="1021"/>
                    </a:lnTo>
                    <a:lnTo>
                      <a:pt x="1106" y="1036"/>
                    </a:lnTo>
                    <a:lnTo>
                      <a:pt x="1092" y="1036"/>
                    </a:lnTo>
                    <a:lnTo>
                      <a:pt x="1078" y="1036"/>
                    </a:lnTo>
                    <a:lnTo>
                      <a:pt x="1064" y="1050"/>
                    </a:lnTo>
                    <a:lnTo>
                      <a:pt x="1064" y="1064"/>
                    </a:lnTo>
                    <a:lnTo>
                      <a:pt x="1050" y="1064"/>
                    </a:lnTo>
                    <a:lnTo>
                      <a:pt x="1035" y="1092"/>
                    </a:lnTo>
                    <a:lnTo>
                      <a:pt x="1021" y="1092"/>
                    </a:lnTo>
                    <a:lnTo>
                      <a:pt x="1021" y="1107"/>
                    </a:lnTo>
                    <a:lnTo>
                      <a:pt x="1007" y="1107"/>
                    </a:lnTo>
                    <a:lnTo>
                      <a:pt x="993" y="1107"/>
                    </a:lnTo>
                    <a:lnTo>
                      <a:pt x="979" y="1107"/>
                    </a:lnTo>
                    <a:lnTo>
                      <a:pt x="964" y="1107"/>
                    </a:lnTo>
                    <a:lnTo>
                      <a:pt x="950" y="1107"/>
                    </a:lnTo>
                    <a:lnTo>
                      <a:pt x="950" y="1092"/>
                    </a:lnTo>
                    <a:lnTo>
                      <a:pt x="950" y="1107"/>
                    </a:lnTo>
                    <a:lnTo>
                      <a:pt x="936" y="1107"/>
                    </a:lnTo>
                    <a:lnTo>
                      <a:pt x="922" y="1107"/>
                    </a:lnTo>
                    <a:lnTo>
                      <a:pt x="922" y="1121"/>
                    </a:lnTo>
                    <a:lnTo>
                      <a:pt x="908" y="1121"/>
                    </a:lnTo>
                    <a:lnTo>
                      <a:pt x="894" y="1121"/>
                    </a:lnTo>
                    <a:lnTo>
                      <a:pt x="894" y="1135"/>
                    </a:lnTo>
                    <a:lnTo>
                      <a:pt x="879" y="1135"/>
                    </a:lnTo>
                    <a:lnTo>
                      <a:pt x="879" y="1149"/>
                    </a:lnTo>
                    <a:lnTo>
                      <a:pt x="865" y="1163"/>
                    </a:lnTo>
                    <a:lnTo>
                      <a:pt x="879" y="1163"/>
                    </a:lnTo>
                    <a:lnTo>
                      <a:pt x="879" y="1178"/>
                    </a:lnTo>
                    <a:lnTo>
                      <a:pt x="879" y="1192"/>
                    </a:lnTo>
                    <a:lnTo>
                      <a:pt x="865" y="1192"/>
                    </a:lnTo>
                    <a:lnTo>
                      <a:pt x="865" y="1206"/>
                    </a:lnTo>
                    <a:lnTo>
                      <a:pt x="865" y="1234"/>
                    </a:lnTo>
                    <a:lnTo>
                      <a:pt x="851" y="1263"/>
                    </a:lnTo>
                    <a:lnTo>
                      <a:pt x="837" y="1291"/>
                    </a:lnTo>
                    <a:lnTo>
                      <a:pt x="837" y="1305"/>
                    </a:lnTo>
                    <a:lnTo>
                      <a:pt x="823" y="1319"/>
                    </a:lnTo>
                    <a:lnTo>
                      <a:pt x="808" y="1348"/>
                    </a:lnTo>
                    <a:lnTo>
                      <a:pt x="808" y="1362"/>
                    </a:lnTo>
                    <a:lnTo>
                      <a:pt x="794" y="1376"/>
                    </a:lnTo>
                    <a:lnTo>
                      <a:pt x="794" y="1390"/>
                    </a:lnTo>
                    <a:lnTo>
                      <a:pt x="794" y="1404"/>
                    </a:lnTo>
                    <a:lnTo>
                      <a:pt x="780" y="1404"/>
                    </a:lnTo>
                    <a:lnTo>
                      <a:pt x="780" y="1419"/>
                    </a:lnTo>
                    <a:lnTo>
                      <a:pt x="780" y="1433"/>
                    </a:lnTo>
                    <a:lnTo>
                      <a:pt x="780" y="1447"/>
                    </a:lnTo>
                    <a:lnTo>
                      <a:pt x="766" y="1447"/>
                    </a:lnTo>
                    <a:lnTo>
                      <a:pt x="752" y="1475"/>
                    </a:lnTo>
                    <a:lnTo>
                      <a:pt x="738" y="1490"/>
                    </a:lnTo>
                    <a:lnTo>
                      <a:pt x="723" y="1504"/>
                    </a:lnTo>
                    <a:lnTo>
                      <a:pt x="709" y="1504"/>
                    </a:lnTo>
                    <a:lnTo>
                      <a:pt x="695" y="1518"/>
                    </a:lnTo>
                    <a:lnTo>
                      <a:pt x="681" y="1532"/>
                    </a:lnTo>
                    <a:lnTo>
                      <a:pt x="681" y="1546"/>
                    </a:lnTo>
                    <a:lnTo>
                      <a:pt x="667" y="1546"/>
                    </a:lnTo>
                    <a:lnTo>
                      <a:pt x="652" y="1561"/>
                    </a:lnTo>
                    <a:lnTo>
                      <a:pt x="638" y="1561"/>
                    </a:lnTo>
                    <a:lnTo>
                      <a:pt x="624" y="1561"/>
                    </a:lnTo>
                    <a:lnTo>
                      <a:pt x="610" y="1561"/>
                    </a:lnTo>
                    <a:lnTo>
                      <a:pt x="596" y="1561"/>
                    </a:lnTo>
                    <a:lnTo>
                      <a:pt x="582" y="1561"/>
                    </a:lnTo>
                    <a:lnTo>
                      <a:pt x="567" y="1561"/>
                    </a:lnTo>
                    <a:lnTo>
                      <a:pt x="553" y="1561"/>
                    </a:lnTo>
                    <a:lnTo>
                      <a:pt x="539" y="1561"/>
                    </a:lnTo>
                    <a:lnTo>
                      <a:pt x="539" y="1546"/>
                    </a:lnTo>
                    <a:lnTo>
                      <a:pt x="525" y="1546"/>
                    </a:lnTo>
                    <a:lnTo>
                      <a:pt x="511" y="1546"/>
                    </a:lnTo>
                    <a:lnTo>
                      <a:pt x="496" y="1532"/>
                    </a:lnTo>
                    <a:lnTo>
                      <a:pt x="482" y="1532"/>
                    </a:lnTo>
                    <a:lnTo>
                      <a:pt x="496" y="1532"/>
                    </a:lnTo>
                    <a:lnTo>
                      <a:pt x="496" y="1546"/>
                    </a:lnTo>
                    <a:lnTo>
                      <a:pt x="511" y="1546"/>
                    </a:lnTo>
                    <a:lnTo>
                      <a:pt x="511" y="1561"/>
                    </a:lnTo>
                    <a:lnTo>
                      <a:pt x="525" y="1561"/>
                    </a:lnTo>
                    <a:lnTo>
                      <a:pt x="539" y="1561"/>
                    </a:lnTo>
                    <a:lnTo>
                      <a:pt x="539" y="1575"/>
                    </a:lnTo>
                    <a:lnTo>
                      <a:pt x="525" y="1575"/>
                    </a:lnTo>
                    <a:lnTo>
                      <a:pt x="511" y="1575"/>
                    </a:lnTo>
                    <a:lnTo>
                      <a:pt x="496" y="1561"/>
                    </a:lnTo>
                    <a:lnTo>
                      <a:pt x="482" y="1561"/>
                    </a:lnTo>
                    <a:lnTo>
                      <a:pt x="468" y="1561"/>
                    </a:lnTo>
                    <a:lnTo>
                      <a:pt x="454" y="1561"/>
                    </a:lnTo>
                    <a:lnTo>
                      <a:pt x="440" y="1561"/>
                    </a:lnTo>
                    <a:lnTo>
                      <a:pt x="440" y="1546"/>
                    </a:lnTo>
                    <a:lnTo>
                      <a:pt x="426" y="1546"/>
                    </a:lnTo>
                    <a:lnTo>
                      <a:pt x="411" y="1546"/>
                    </a:lnTo>
                    <a:lnTo>
                      <a:pt x="411" y="1561"/>
                    </a:lnTo>
                    <a:lnTo>
                      <a:pt x="411" y="1575"/>
                    </a:lnTo>
                    <a:lnTo>
                      <a:pt x="383" y="1575"/>
                    </a:lnTo>
                    <a:lnTo>
                      <a:pt x="369" y="1575"/>
                    </a:lnTo>
                    <a:lnTo>
                      <a:pt x="340" y="1575"/>
                    </a:lnTo>
                    <a:lnTo>
                      <a:pt x="326" y="1575"/>
                    </a:lnTo>
                    <a:lnTo>
                      <a:pt x="312" y="1575"/>
                    </a:lnTo>
                    <a:lnTo>
                      <a:pt x="298" y="1575"/>
                    </a:lnTo>
                    <a:lnTo>
                      <a:pt x="284" y="1575"/>
                    </a:lnTo>
                    <a:lnTo>
                      <a:pt x="255" y="1575"/>
                    </a:lnTo>
                    <a:lnTo>
                      <a:pt x="241" y="1575"/>
                    </a:lnTo>
                    <a:lnTo>
                      <a:pt x="227" y="1575"/>
                    </a:lnTo>
                    <a:lnTo>
                      <a:pt x="213" y="1575"/>
                    </a:lnTo>
                    <a:lnTo>
                      <a:pt x="213" y="1589"/>
                    </a:lnTo>
                    <a:lnTo>
                      <a:pt x="199" y="1589"/>
                    </a:lnTo>
                    <a:lnTo>
                      <a:pt x="199" y="1603"/>
                    </a:lnTo>
                    <a:lnTo>
                      <a:pt x="184" y="1603"/>
                    </a:lnTo>
                    <a:lnTo>
                      <a:pt x="170" y="1603"/>
                    </a:lnTo>
                    <a:lnTo>
                      <a:pt x="128" y="1603"/>
                    </a:lnTo>
                    <a:lnTo>
                      <a:pt x="85" y="1589"/>
                    </a:lnTo>
                    <a:lnTo>
                      <a:pt x="57" y="1589"/>
                    </a:lnTo>
                    <a:lnTo>
                      <a:pt x="28" y="1589"/>
                    </a:lnTo>
                    <a:lnTo>
                      <a:pt x="14" y="1575"/>
                    </a:lnTo>
                    <a:lnTo>
                      <a:pt x="0" y="1575"/>
                    </a:lnTo>
                    <a:lnTo>
                      <a:pt x="0" y="1546"/>
                    </a:lnTo>
                    <a:lnTo>
                      <a:pt x="14" y="1532"/>
                    </a:lnTo>
                    <a:lnTo>
                      <a:pt x="0" y="1532"/>
                    </a:lnTo>
                    <a:lnTo>
                      <a:pt x="14" y="1447"/>
                    </a:lnTo>
                    <a:lnTo>
                      <a:pt x="14" y="1433"/>
                    </a:lnTo>
                    <a:lnTo>
                      <a:pt x="14" y="1419"/>
                    </a:lnTo>
                    <a:lnTo>
                      <a:pt x="14" y="1390"/>
                    </a:lnTo>
                    <a:lnTo>
                      <a:pt x="28" y="1334"/>
                    </a:lnTo>
                    <a:lnTo>
                      <a:pt x="28" y="1206"/>
                    </a:lnTo>
                    <a:lnTo>
                      <a:pt x="28" y="1149"/>
                    </a:lnTo>
                    <a:lnTo>
                      <a:pt x="43" y="1092"/>
                    </a:lnTo>
                    <a:lnTo>
                      <a:pt x="43" y="1078"/>
                    </a:lnTo>
                    <a:lnTo>
                      <a:pt x="43" y="1050"/>
                    </a:lnTo>
                    <a:lnTo>
                      <a:pt x="43" y="1036"/>
                    </a:lnTo>
                    <a:lnTo>
                      <a:pt x="43" y="1021"/>
                    </a:lnTo>
                    <a:lnTo>
                      <a:pt x="43" y="993"/>
                    </a:lnTo>
                    <a:lnTo>
                      <a:pt x="43" y="951"/>
                    </a:lnTo>
                    <a:lnTo>
                      <a:pt x="43" y="922"/>
                    </a:lnTo>
                    <a:lnTo>
                      <a:pt x="43" y="880"/>
                    </a:lnTo>
                    <a:lnTo>
                      <a:pt x="43" y="865"/>
                    </a:lnTo>
                    <a:lnTo>
                      <a:pt x="43" y="851"/>
                    </a:lnTo>
                    <a:lnTo>
                      <a:pt x="43" y="837"/>
                    </a:lnTo>
                    <a:lnTo>
                      <a:pt x="43" y="823"/>
                    </a:lnTo>
                    <a:lnTo>
                      <a:pt x="43" y="809"/>
                    </a:lnTo>
                    <a:lnTo>
                      <a:pt x="43" y="795"/>
                    </a:lnTo>
                    <a:lnTo>
                      <a:pt x="43" y="766"/>
                    </a:lnTo>
                    <a:lnTo>
                      <a:pt x="43" y="752"/>
                    </a:lnTo>
                    <a:lnTo>
                      <a:pt x="57" y="738"/>
                    </a:lnTo>
                    <a:lnTo>
                      <a:pt x="57" y="724"/>
                    </a:lnTo>
                    <a:lnTo>
                      <a:pt x="57" y="709"/>
                    </a:lnTo>
                    <a:lnTo>
                      <a:pt x="57" y="681"/>
                    </a:lnTo>
                    <a:lnTo>
                      <a:pt x="57" y="667"/>
                    </a:lnTo>
                    <a:lnTo>
                      <a:pt x="57" y="639"/>
                    </a:lnTo>
                    <a:lnTo>
                      <a:pt x="57" y="610"/>
                    </a:lnTo>
                    <a:lnTo>
                      <a:pt x="57" y="582"/>
                    </a:lnTo>
                    <a:lnTo>
                      <a:pt x="57" y="553"/>
                    </a:lnTo>
                    <a:lnTo>
                      <a:pt x="57" y="539"/>
                    </a:lnTo>
                    <a:lnTo>
                      <a:pt x="57" y="511"/>
                    </a:lnTo>
                    <a:lnTo>
                      <a:pt x="57" y="468"/>
                    </a:lnTo>
                    <a:lnTo>
                      <a:pt x="57" y="440"/>
                    </a:lnTo>
                    <a:lnTo>
                      <a:pt x="57" y="383"/>
                    </a:lnTo>
                    <a:lnTo>
                      <a:pt x="57" y="369"/>
                    </a:lnTo>
                    <a:lnTo>
                      <a:pt x="99" y="369"/>
                    </a:lnTo>
                    <a:lnTo>
                      <a:pt x="114" y="369"/>
                    </a:lnTo>
                    <a:lnTo>
                      <a:pt x="142" y="369"/>
                    </a:lnTo>
                    <a:lnTo>
                      <a:pt x="156" y="369"/>
                    </a:lnTo>
                    <a:lnTo>
                      <a:pt x="156" y="355"/>
                    </a:lnTo>
                    <a:lnTo>
                      <a:pt x="156" y="341"/>
                    </a:lnTo>
                    <a:lnTo>
                      <a:pt x="170" y="326"/>
                    </a:lnTo>
                    <a:lnTo>
                      <a:pt x="170" y="312"/>
                    </a:lnTo>
                    <a:lnTo>
                      <a:pt x="156" y="312"/>
                    </a:lnTo>
                    <a:lnTo>
                      <a:pt x="156" y="298"/>
                    </a:lnTo>
                    <a:lnTo>
                      <a:pt x="142" y="284"/>
                    </a:lnTo>
                    <a:lnTo>
                      <a:pt x="142" y="270"/>
                    </a:lnTo>
                    <a:lnTo>
                      <a:pt x="142" y="256"/>
                    </a:lnTo>
                    <a:lnTo>
                      <a:pt x="170" y="256"/>
                    </a:lnTo>
                    <a:lnTo>
                      <a:pt x="184" y="256"/>
                    </a:lnTo>
                    <a:lnTo>
                      <a:pt x="199" y="270"/>
                    </a:lnTo>
                    <a:lnTo>
                      <a:pt x="213" y="270"/>
                    </a:lnTo>
                    <a:lnTo>
                      <a:pt x="241" y="270"/>
                    </a:lnTo>
                    <a:lnTo>
                      <a:pt x="255" y="270"/>
                    </a:lnTo>
                    <a:lnTo>
                      <a:pt x="284" y="270"/>
                    </a:lnTo>
                    <a:lnTo>
                      <a:pt x="312" y="270"/>
                    </a:lnTo>
                    <a:lnTo>
                      <a:pt x="326" y="270"/>
                    </a:lnTo>
                    <a:lnTo>
                      <a:pt x="340" y="312"/>
                    </a:lnTo>
                    <a:lnTo>
                      <a:pt x="355" y="355"/>
                    </a:lnTo>
                    <a:lnTo>
                      <a:pt x="355" y="369"/>
                    </a:lnTo>
                    <a:lnTo>
                      <a:pt x="369" y="412"/>
                    </a:lnTo>
                    <a:lnTo>
                      <a:pt x="369" y="454"/>
                    </a:lnTo>
                    <a:lnTo>
                      <a:pt x="383" y="468"/>
                    </a:lnTo>
                    <a:lnTo>
                      <a:pt x="383" y="482"/>
                    </a:lnTo>
                    <a:lnTo>
                      <a:pt x="369" y="482"/>
                    </a:lnTo>
                    <a:lnTo>
                      <a:pt x="369" y="497"/>
                    </a:lnTo>
                    <a:lnTo>
                      <a:pt x="369" y="511"/>
                    </a:lnTo>
                    <a:lnTo>
                      <a:pt x="369" y="525"/>
                    </a:lnTo>
                    <a:lnTo>
                      <a:pt x="383" y="525"/>
                    </a:lnTo>
                    <a:lnTo>
                      <a:pt x="383" y="539"/>
                    </a:lnTo>
                    <a:lnTo>
                      <a:pt x="383" y="553"/>
                    </a:lnTo>
                    <a:lnTo>
                      <a:pt x="383" y="568"/>
                    </a:lnTo>
                    <a:lnTo>
                      <a:pt x="383" y="582"/>
                    </a:lnTo>
                    <a:lnTo>
                      <a:pt x="411" y="582"/>
                    </a:lnTo>
                    <a:lnTo>
                      <a:pt x="411" y="610"/>
                    </a:lnTo>
                    <a:lnTo>
                      <a:pt x="411" y="624"/>
                    </a:lnTo>
                    <a:lnTo>
                      <a:pt x="411" y="639"/>
                    </a:lnTo>
                    <a:lnTo>
                      <a:pt x="426" y="653"/>
                    </a:lnTo>
                    <a:lnTo>
                      <a:pt x="440" y="653"/>
                    </a:lnTo>
                    <a:lnTo>
                      <a:pt x="454" y="653"/>
                    </a:lnTo>
                    <a:lnTo>
                      <a:pt x="482" y="653"/>
                    </a:lnTo>
                    <a:lnTo>
                      <a:pt x="496" y="653"/>
                    </a:lnTo>
                    <a:lnTo>
                      <a:pt x="511" y="653"/>
                    </a:lnTo>
                    <a:lnTo>
                      <a:pt x="525" y="653"/>
                    </a:lnTo>
                    <a:lnTo>
                      <a:pt x="539" y="653"/>
                    </a:lnTo>
                    <a:lnTo>
                      <a:pt x="553" y="653"/>
                    </a:lnTo>
                    <a:lnTo>
                      <a:pt x="567" y="639"/>
                    </a:lnTo>
                    <a:lnTo>
                      <a:pt x="567" y="624"/>
                    </a:lnTo>
                    <a:lnTo>
                      <a:pt x="567" y="610"/>
                    </a:lnTo>
                    <a:lnTo>
                      <a:pt x="567" y="596"/>
                    </a:lnTo>
                    <a:lnTo>
                      <a:pt x="567" y="539"/>
                    </a:lnTo>
                    <a:lnTo>
                      <a:pt x="582" y="539"/>
                    </a:lnTo>
                    <a:lnTo>
                      <a:pt x="582" y="525"/>
                    </a:lnTo>
                    <a:lnTo>
                      <a:pt x="582" y="511"/>
                    </a:lnTo>
                    <a:lnTo>
                      <a:pt x="582" y="497"/>
                    </a:lnTo>
                    <a:lnTo>
                      <a:pt x="582" y="482"/>
                    </a:lnTo>
                    <a:lnTo>
                      <a:pt x="582" y="454"/>
                    </a:lnTo>
                    <a:lnTo>
                      <a:pt x="596" y="454"/>
                    </a:lnTo>
                    <a:lnTo>
                      <a:pt x="610" y="454"/>
                    </a:lnTo>
                    <a:lnTo>
                      <a:pt x="624" y="454"/>
                    </a:lnTo>
                    <a:lnTo>
                      <a:pt x="652" y="454"/>
                    </a:lnTo>
                    <a:lnTo>
                      <a:pt x="667" y="454"/>
                    </a:lnTo>
                    <a:lnTo>
                      <a:pt x="652" y="412"/>
                    </a:lnTo>
                    <a:lnTo>
                      <a:pt x="652" y="397"/>
                    </a:lnTo>
                    <a:lnTo>
                      <a:pt x="652" y="383"/>
                    </a:lnTo>
                    <a:lnTo>
                      <a:pt x="638" y="369"/>
                    </a:lnTo>
                    <a:lnTo>
                      <a:pt x="638" y="355"/>
                    </a:lnTo>
                    <a:lnTo>
                      <a:pt x="624" y="341"/>
                    </a:lnTo>
                    <a:lnTo>
                      <a:pt x="624" y="326"/>
                    </a:lnTo>
                    <a:lnTo>
                      <a:pt x="610" y="326"/>
                    </a:lnTo>
                    <a:lnTo>
                      <a:pt x="610" y="312"/>
                    </a:lnTo>
                    <a:lnTo>
                      <a:pt x="610" y="298"/>
                    </a:lnTo>
                    <a:lnTo>
                      <a:pt x="596" y="284"/>
                    </a:lnTo>
                    <a:lnTo>
                      <a:pt x="596" y="270"/>
                    </a:lnTo>
                    <a:lnTo>
                      <a:pt x="610" y="270"/>
                    </a:lnTo>
                    <a:lnTo>
                      <a:pt x="624" y="270"/>
                    </a:lnTo>
                    <a:lnTo>
                      <a:pt x="638" y="270"/>
                    </a:lnTo>
                    <a:lnTo>
                      <a:pt x="652" y="270"/>
                    </a:lnTo>
                    <a:lnTo>
                      <a:pt x="667" y="270"/>
                    </a:lnTo>
                    <a:lnTo>
                      <a:pt x="681" y="270"/>
                    </a:lnTo>
                    <a:lnTo>
                      <a:pt x="695" y="270"/>
                    </a:lnTo>
                    <a:lnTo>
                      <a:pt x="709" y="270"/>
                    </a:lnTo>
                    <a:lnTo>
                      <a:pt x="723" y="270"/>
                    </a:lnTo>
                    <a:lnTo>
                      <a:pt x="794" y="270"/>
                    </a:lnTo>
                    <a:lnTo>
                      <a:pt x="808" y="270"/>
                    </a:lnTo>
                    <a:lnTo>
                      <a:pt x="823" y="284"/>
                    </a:lnTo>
                    <a:lnTo>
                      <a:pt x="837" y="284"/>
                    </a:lnTo>
                    <a:lnTo>
                      <a:pt x="865" y="284"/>
                    </a:lnTo>
                    <a:lnTo>
                      <a:pt x="879" y="284"/>
                    </a:lnTo>
                    <a:lnTo>
                      <a:pt x="879" y="270"/>
                    </a:lnTo>
                    <a:lnTo>
                      <a:pt x="865" y="270"/>
                    </a:lnTo>
                    <a:lnTo>
                      <a:pt x="879" y="256"/>
                    </a:lnTo>
                    <a:lnTo>
                      <a:pt x="879" y="241"/>
                    </a:lnTo>
                    <a:lnTo>
                      <a:pt x="894" y="241"/>
                    </a:lnTo>
                    <a:lnTo>
                      <a:pt x="894" y="227"/>
                    </a:lnTo>
                    <a:lnTo>
                      <a:pt x="908" y="227"/>
                    </a:lnTo>
                    <a:lnTo>
                      <a:pt x="908" y="213"/>
                    </a:lnTo>
                    <a:lnTo>
                      <a:pt x="894" y="199"/>
                    </a:lnTo>
                    <a:lnTo>
                      <a:pt x="894" y="213"/>
                    </a:lnTo>
                    <a:lnTo>
                      <a:pt x="894" y="227"/>
                    </a:lnTo>
                    <a:lnTo>
                      <a:pt x="879" y="227"/>
                    </a:lnTo>
                    <a:lnTo>
                      <a:pt x="865" y="213"/>
                    </a:lnTo>
                    <a:lnTo>
                      <a:pt x="851" y="213"/>
                    </a:lnTo>
                    <a:lnTo>
                      <a:pt x="851" y="199"/>
                    </a:lnTo>
                    <a:lnTo>
                      <a:pt x="865" y="199"/>
                    </a:lnTo>
                    <a:lnTo>
                      <a:pt x="865" y="185"/>
                    </a:lnTo>
                    <a:lnTo>
                      <a:pt x="865" y="170"/>
                    </a:lnTo>
                    <a:lnTo>
                      <a:pt x="865" y="185"/>
                    </a:lnTo>
                    <a:lnTo>
                      <a:pt x="879" y="185"/>
                    </a:lnTo>
                    <a:lnTo>
                      <a:pt x="894" y="185"/>
                    </a:lnTo>
                    <a:lnTo>
                      <a:pt x="894" y="170"/>
                    </a:lnTo>
                    <a:lnTo>
                      <a:pt x="879" y="170"/>
                    </a:lnTo>
                    <a:lnTo>
                      <a:pt x="865" y="170"/>
                    </a:lnTo>
                    <a:lnTo>
                      <a:pt x="879" y="170"/>
                    </a:lnTo>
                    <a:lnTo>
                      <a:pt x="879" y="156"/>
                    </a:lnTo>
                    <a:lnTo>
                      <a:pt x="865" y="156"/>
                    </a:lnTo>
                    <a:lnTo>
                      <a:pt x="865" y="142"/>
                    </a:lnTo>
                    <a:lnTo>
                      <a:pt x="894" y="142"/>
                    </a:lnTo>
                    <a:lnTo>
                      <a:pt x="908" y="142"/>
                    </a:lnTo>
                    <a:lnTo>
                      <a:pt x="894" y="156"/>
                    </a:lnTo>
                    <a:lnTo>
                      <a:pt x="908" y="142"/>
                    </a:lnTo>
                    <a:lnTo>
                      <a:pt x="908" y="114"/>
                    </a:lnTo>
                    <a:lnTo>
                      <a:pt x="894" y="99"/>
                    </a:lnTo>
                    <a:lnTo>
                      <a:pt x="879" y="99"/>
                    </a:lnTo>
                    <a:lnTo>
                      <a:pt x="865" y="99"/>
                    </a:lnTo>
                    <a:lnTo>
                      <a:pt x="851" y="99"/>
                    </a:lnTo>
                    <a:lnTo>
                      <a:pt x="865" y="71"/>
                    </a:lnTo>
                    <a:lnTo>
                      <a:pt x="851" y="71"/>
                    </a:lnTo>
                    <a:lnTo>
                      <a:pt x="851" y="43"/>
                    </a:lnTo>
                    <a:lnTo>
                      <a:pt x="851" y="29"/>
                    </a:lnTo>
                    <a:lnTo>
                      <a:pt x="865" y="14"/>
                    </a:lnTo>
                    <a:lnTo>
                      <a:pt x="865" y="0"/>
                    </a:lnTo>
                    <a:lnTo>
                      <a:pt x="865" y="14"/>
                    </a:lnTo>
                    <a:lnTo>
                      <a:pt x="865" y="29"/>
                    </a:lnTo>
                    <a:lnTo>
                      <a:pt x="865" y="43"/>
                    </a:lnTo>
                    <a:lnTo>
                      <a:pt x="879" y="43"/>
                    </a:lnTo>
                    <a:close/>
                  </a:path>
                </a:pathLst>
              </a:custGeom>
              <a:noFill/>
              <a:ln w="0" cap="flat">
                <a:solidFill>
                  <a:srgbClr val="000000"/>
                </a:solidFill>
                <a:prstDash val="solid"/>
                <a:round/>
                <a:headEnd/>
                <a:tailEnd/>
              </a:ln>
              <a:extLst>
                <a:ext uri="{909E8E84-426E-40DD-AFC4-6F175D3DCCD1}">
                  <a14:hiddenFill xmlns="" xmlns:a14="http://schemas.microsoft.com/office/drawing/2010/main">
                    <a:solidFill>
                      <a:srgbClr val="FFFFFF"/>
                    </a:solidFill>
                  </a14:hiddenFill>
                </a:ext>
              </a:extLst>
            </p:spPr>
            <p:txBody>
              <a:bodyPr/>
              <a:lstStyle/>
              <a:p>
                <a:endParaRPr lang="ja-JP" altLang="en-US"/>
              </a:p>
            </p:txBody>
          </p:sp>
          <p:sp>
            <p:nvSpPr>
              <p:cNvPr id="46226" name="Freeform 182"/>
              <p:cNvSpPr>
                <a:spLocks noChangeAspect="1"/>
              </p:cNvSpPr>
              <p:nvPr/>
            </p:nvSpPr>
            <p:spPr bwMode="auto">
              <a:xfrm>
                <a:off x="9505" y="8351"/>
                <a:ext cx="1584" cy="2100"/>
              </a:xfrm>
              <a:custGeom>
                <a:avLst/>
                <a:gdLst>
                  <a:gd name="T0" fmla="*/ 2147483647 w 993"/>
                  <a:gd name="T1" fmla="*/ 2147483647 h 1319"/>
                  <a:gd name="T2" fmla="*/ 2147483647 w 993"/>
                  <a:gd name="T3" fmla="*/ 2147483647 h 1319"/>
                  <a:gd name="T4" fmla="*/ 2147483647 w 993"/>
                  <a:gd name="T5" fmla="*/ 2147483647 h 1319"/>
                  <a:gd name="T6" fmla="*/ 2147483647 w 993"/>
                  <a:gd name="T7" fmla="*/ 2147483647 h 1319"/>
                  <a:gd name="T8" fmla="*/ 2147483647 w 993"/>
                  <a:gd name="T9" fmla="*/ 2147483647 h 1319"/>
                  <a:gd name="T10" fmla="*/ 2147483647 w 993"/>
                  <a:gd name="T11" fmla="*/ 2147483647 h 1319"/>
                  <a:gd name="T12" fmla="*/ 2147483647 w 993"/>
                  <a:gd name="T13" fmla="*/ 2147483647 h 1319"/>
                  <a:gd name="T14" fmla="*/ 2147483647 w 993"/>
                  <a:gd name="T15" fmla="*/ 2147483647 h 1319"/>
                  <a:gd name="T16" fmla="*/ 2147483647 w 993"/>
                  <a:gd name="T17" fmla="*/ 2147483647 h 1319"/>
                  <a:gd name="T18" fmla="*/ 2147483647 w 993"/>
                  <a:gd name="T19" fmla="*/ 2147483647 h 1319"/>
                  <a:gd name="T20" fmla="*/ 2147483647 w 993"/>
                  <a:gd name="T21" fmla="*/ 2147483647 h 1319"/>
                  <a:gd name="T22" fmla="*/ 2147483647 w 993"/>
                  <a:gd name="T23" fmla="*/ 2147483647 h 1319"/>
                  <a:gd name="T24" fmla="*/ 2147483647 w 993"/>
                  <a:gd name="T25" fmla="*/ 2147483647 h 1319"/>
                  <a:gd name="T26" fmla="*/ 2147483647 w 993"/>
                  <a:gd name="T27" fmla="*/ 2147483647 h 1319"/>
                  <a:gd name="T28" fmla="*/ 2147483647 w 993"/>
                  <a:gd name="T29" fmla="*/ 2147483647 h 1319"/>
                  <a:gd name="T30" fmla="*/ 2147483647 w 993"/>
                  <a:gd name="T31" fmla="*/ 2147483647 h 1319"/>
                  <a:gd name="T32" fmla="*/ 2147483647 w 993"/>
                  <a:gd name="T33" fmla="*/ 2147483647 h 1319"/>
                  <a:gd name="T34" fmla="*/ 2147483647 w 993"/>
                  <a:gd name="T35" fmla="*/ 2147483647 h 1319"/>
                  <a:gd name="T36" fmla="*/ 2147483647 w 993"/>
                  <a:gd name="T37" fmla="*/ 2147483647 h 1319"/>
                  <a:gd name="T38" fmla="*/ 2147483647 w 993"/>
                  <a:gd name="T39" fmla="*/ 2147483647 h 1319"/>
                  <a:gd name="T40" fmla="*/ 2147483647 w 993"/>
                  <a:gd name="T41" fmla="*/ 2147483647 h 1319"/>
                  <a:gd name="T42" fmla="*/ 2147483647 w 993"/>
                  <a:gd name="T43" fmla="*/ 2147483647 h 1319"/>
                  <a:gd name="T44" fmla="*/ 2147483647 w 993"/>
                  <a:gd name="T45" fmla="*/ 2147483647 h 1319"/>
                  <a:gd name="T46" fmla="*/ 2147483647 w 993"/>
                  <a:gd name="T47" fmla="*/ 2147483647 h 1319"/>
                  <a:gd name="T48" fmla="*/ 2147483647 w 993"/>
                  <a:gd name="T49" fmla="*/ 2147483647 h 1319"/>
                  <a:gd name="T50" fmla="*/ 2147483647 w 993"/>
                  <a:gd name="T51" fmla="*/ 2147483647 h 1319"/>
                  <a:gd name="T52" fmla="*/ 2147483647 w 993"/>
                  <a:gd name="T53" fmla="*/ 2147483647 h 1319"/>
                  <a:gd name="T54" fmla="*/ 2147483647 w 993"/>
                  <a:gd name="T55" fmla="*/ 2147483647 h 1319"/>
                  <a:gd name="T56" fmla="*/ 2147483647 w 993"/>
                  <a:gd name="T57" fmla="*/ 2147483647 h 1319"/>
                  <a:gd name="T58" fmla="*/ 2147483647 w 993"/>
                  <a:gd name="T59" fmla="*/ 2147483647 h 1319"/>
                  <a:gd name="T60" fmla="*/ 2147483647 w 993"/>
                  <a:gd name="T61" fmla="*/ 2147483647 h 1319"/>
                  <a:gd name="T62" fmla="*/ 2147483647 w 993"/>
                  <a:gd name="T63" fmla="*/ 2147483647 h 1319"/>
                  <a:gd name="T64" fmla="*/ 2147483647 w 993"/>
                  <a:gd name="T65" fmla="*/ 2147483647 h 1319"/>
                  <a:gd name="T66" fmla="*/ 2147483647 w 993"/>
                  <a:gd name="T67" fmla="*/ 2147483647 h 1319"/>
                  <a:gd name="T68" fmla="*/ 2147483647 w 993"/>
                  <a:gd name="T69" fmla="*/ 2147483647 h 1319"/>
                  <a:gd name="T70" fmla="*/ 2147483647 w 993"/>
                  <a:gd name="T71" fmla="*/ 2147483647 h 1319"/>
                  <a:gd name="T72" fmla="*/ 2147483647 w 993"/>
                  <a:gd name="T73" fmla="*/ 2147483647 h 1319"/>
                  <a:gd name="T74" fmla="*/ 2147483647 w 993"/>
                  <a:gd name="T75" fmla="*/ 2147483647 h 1319"/>
                  <a:gd name="T76" fmla="*/ 2147483647 w 993"/>
                  <a:gd name="T77" fmla="*/ 2147483647 h 1319"/>
                  <a:gd name="T78" fmla="*/ 2147483647 w 993"/>
                  <a:gd name="T79" fmla="*/ 2147483647 h 1319"/>
                  <a:gd name="T80" fmla="*/ 2147483647 w 993"/>
                  <a:gd name="T81" fmla="*/ 2147483647 h 1319"/>
                  <a:gd name="T82" fmla="*/ 2147483647 w 993"/>
                  <a:gd name="T83" fmla="*/ 2147483647 h 1319"/>
                  <a:gd name="T84" fmla="*/ 2147483647 w 993"/>
                  <a:gd name="T85" fmla="*/ 2147483647 h 1319"/>
                  <a:gd name="T86" fmla="*/ 2147483647 w 993"/>
                  <a:gd name="T87" fmla="*/ 2147483647 h 1319"/>
                  <a:gd name="T88" fmla="*/ 0 w 993"/>
                  <a:gd name="T89" fmla="*/ 2147483647 h 1319"/>
                  <a:gd name="T90" fmla="*/ 2147483647 w 993"/>
                  <a:gd name="T91" fmla="*/ 2147483647 h 1319"/>
                  <a:gd name="T92" fmla="*/ 2147483647 w 993"/>
                  <a:gd name="T93" fmla="*/ 2147483647 h 1319"/>
                  <a:gd name="T94" fmla="*/ 2147483647 w 993"/>
                  <a:gd name="T95" fmla="*/ 2147483647 h 1319"/>
                  <a:gd name="T96" fmla="*/ 2147483647 w 993"/>
                  <a:gd name="T97" fmla="*/ 2147483647 h 1319"/>
                  <a:gd name="T98" fmla="*/ 2147483647 w 993"/>
                  <a:gd name="T99" fmla="*/ 2147483647 h 1319"/>
                  <a:gd name="T100" fmla="*/ 2147483647 w 993"/>
                  <a:gd name="T101" fmla="*/ 2147483647 h 1319"/>
                  <a:gd name="T102" fmla="*/ 2147483647 w 993"/>
                  <a:gd name="T103" fmla="*/ 2147483647 h 1319"/>
                  <a:gd name="T104" fmla="*/ 2147483647 w 993"/>
                  <a:gd name="T105" fmla="*/ 2147483647 h 1319"/>
                  <a:gd name="T106" fmla="*/ 2147483647 w 993"/>
                  <a:gd name="T107" fmla="*/ 2147483647 h 1319"/>
                  <a:gd name="T108" fmla="*/ 2147483647 w 993"/>
                  <a:gd name="T109" fmla="*/ 2147483647 h 1319"/>
                  <a:gd name="T110" fmla="*/ 2147483647 w 993"/>
                  <a:gd name="T111" fmla="*/ 0 h 1319"/>
                  <a:gd name="T112" fmla="*/ 2147483647 w 993"/>
                  <a:gd name="T113" fmla="*/ 2147483647 h 1319"/>
                  <a:gd name="T114" fmla="*/ 2147483647 w 993"/>
                  <a:gd name="T115" fmla="*/ 2147483647 h 1319"/>
                  <a:gd name="T116" fmla="*/ 2147483647 w 993"/>
                  <a:gd name="T117" fmla="*/ 2147483647 h 1319"/>
                  <a:gd name="T118" fmla="*/ 2147483647 w 993"/>
                  <a:gd name="T119" fmla="*/ 2147483647 h 1319"/>
                  <a:gd name="T120" fmla="*/ 2147483647 w 993"/>
                  <a:gd name="T121" fmla="*/ 2147483647 h 1319"/>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993"/>
                  <a:gd name="T184" fmla="*/ 0 h 1319"/>
                  <a:gd name="T185" fmla="*/ 993 w 993"/>
                  <a:gd name="T186" fmla="*/ 1319 h 1319"/>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993" h="1319">
                    <a:moveTo>
                      <a:pt x="979" y="113"/>
                    </a:moveTo>
                    <a:lnTo>
                      <a:pt x="979" y="141"/>
                    </a:lnTo>
                    <a:lnTo>
                      <a:pt x="965" y="156"/>
                    </a:lnTo>
                    <a:lnTo>
                      <a:pt x="965" y="170"/>
                    </a:lnTo>
                    <a:lnTo>
                      <a:pt x="965" y="184"/>
                    </a:lnTo>
                    <a:lnTo>
                      <a:pt x="950" y="198"/>
                    </a:lnTo>
                    <a:lnTo>
                      <a:pt x="950" y="212"/>
                    </a:lnTo>
                    <a:lnTo>
                      <a:pt x="922" y="283"/>
                    </a:lnTo>
                    <a:lnTo>
                      <a:pt x="922" y="326"/>
                    </a:lnTo>
                    <a:lnTo>
                      <a:pt x="908" y="368"/>
                    </a:lnTo>
                    <a:lnTo>
                      <a:pt x="908" y="382"/>
                    </a:lnTo>
                    <a:lnTo>
                      <a:pt x="894" y="382"/>
                    </a:lnTo>
                    <a:lnTo>
                      <a:pt x="894" y="397"/>
                    </a:lnTo>
                    <a:lnTo>
                      <a:pt x="894" y="425"/>
                    </a:lnTo>
                    <a:lnTo>
                      <a:pt x="880" y="425"/>
                    </a:lnTo>
                    <a:lnTo>
                      <a:pt x="880" y="439"/>
                    </a:lnTo>
                    <a:lnTo>
                      <a:pt x="880" y="453"/>
                    </a:lnTo>
                    <a:lnTo>
                      <a:pt x="880" y="468"/>
                    </a:lnTo>
                    <a:lnTo>
                      <a:pt x="865" y="496"/>
                    </a:lnTo>
                    <a:lnTo>
                      <a:pt x="865" y="510"/>
                    </a:lnTo>
                    <a:lnTo>
                      <a:pt x="865" y="524"/>
                    </a:lnTo>
                    <a:lnTo>
                      <a:pt x="851" y="539"/>
                    </a:lnTo>
                    <a:lnTo>
                      <a:pt x="851" y="553"/>
                    </a:lnTo>
                    <a:lnTo>
                      <a:pt x="851" y="567"/>
                    </a:lnTo>
                    <a:lnTo>
                      <a:pt x="851" y="581"/>
                    </a:lnTo>
                    <a:lnTo>
                      <a:pt x="837" y="595"/>
                    </a:lnTo>
                    <a:lnTo>
                      <a:pt x="837" y="609"/>
                    </a:lnTo>
                    <a:lnTo>
                      <a:pt x="837" y="624"/>
                    </a:lnTo>
                    <a:lnTo>
                      <a:pt x="837" y="638"/>
                    </a:lnTo>
                    <a:lnTo>
                      <a:pt x="823" y="638"/>
                    </a:lnTo>
                    <a:lnTo>
                      <a:pt x="823" y="652"/>
                    </a:lnTo>
                    <a:lnTo>
                      <a:pt x="823" y="695"/>
                    </a:lnTo>
                    <a:lnTo>
                      <a:pt x="809" y="709"/>
                    </a:lnTo>
                    <a:lnTo>
                      <a:pt x="809" y="723"/>
                    </a:lnTo>
                    <a:lnTo>
                      <a:pt x="794" y="751"/>
                    </a:lnTo>
                    <a:lnTo>
                      <a:pt x="794" y="794"/>
                    </a:lnTo>
                    <a:lnTo>
                      <a:pt x="780" y="794"/>
                    </a:lnTo>
                    <a:lnTo>
                      <a:pt x="780" y="808"/>
                    </a:lnTo>
                    <a:lnTo>
                      <a:pt x="780" y="822"/>
                    </a:lnTo>
                    <a:lnTo>
                      <a:pt x="780" y="836"/>
                    </a:lnTo>
                    <a:lnTo>
                      <a:pt x="766" y="851"/>
                    </a:lnTo>
                    <a:lnTo>
                      <a:pt x="766" y="865"/>
                    </a:lnTo>
                    <a:lnTo>
                      <a:pt x="766" y="879"/>
                    </a:lnTo>
                    <a:lnTo>
                      <a:pt x="766" y="893"/>
                    </a:lnTo>
                    <a:lnTo>
                      <a:pt x="752" y="907"/>
                    </a:lnTo>
                    <a:lnTo>
                      <a:pt x="752" y="922"/>
                    </a:lnTo>
                    <a:lnTo>
                      <a:pt x="752" y="936"/>
                    </a:lnTo>
                    <a:lnTo>
                      <a:pt x="752" y="950"/>
                    </a:lnTo>
                    <a:lnTo>
                      <a:pt x="738" y="950"/>
                    </a:lnTo>
                    <a:lnTo>
                      <a:pt x="738" y="964"/>
                    </a:lnTo>
                    <a:lnTo>
                      <a:pt x="738" y="978"/>
                    </a:lnTo>
                    <a:lnTo>
                      <a:pt x="738" y="992"/>
                    </a:lnTo>
                    <a:lnTo>
                      <a:pt x="738" y="1007"/>
                    </a:lnTo>
                    <a:lnTo>
                      <a:pt x="724" y="1007"/>
                    </a:lnTo>
                    <a:lnTo>
                      <a:pt x="724" y="1021"/>
                    </a:lnTo>
                    <a:lnTo>
                      <a:pt x="724" y="1035"/>
                    </a:lnTo>
                    <a:lnTo>
                      <a:pt x="724" y="1049"/>
                    </a:lnTo>
                    <a:lnTo>
                      <a:pt x="724" y="1063"/>
                    </a:lnTo>
                    <a:lnTo>
                      <a:pt x="709" y="1063"/>
                    </a:lnTo>
                    <a:lnTo>
                      <a:pt x="709" y="1078"/>
                    </a:lnTo>
                    <a:lnTo>
                      <a:pt x="709" y="1092"/>
                    </a:lnTo>
                    <a:lnTo>
                      <a:pt x="695" y="1106"/>
                    </a:lnTo>
                    <a:lnTo>
                      <a:pt x="695" y="1120"/>
                    </a:lnTo>
                    <a:lnTo>
                      <a:pt x="695" y="1134"/>
                    </a:lnTo>
                    <a:lnTo>
                      <a:pt x="695" y="1148"/>
                    </a:lnTo>
                    <a:lnTo>
                      <a:pt x="681" y="1148"/>
                    </a:lnTo>
                    <a:lnTo>
                      <a:pt x="681" y="1163"/>
                    </a:lnTo>
                    <a:lnTo>
                      <a:pt x="667" y="1177"/>
                    </a:lnTo>
                    <a:lnTo>
                      <a:pt x="667" y="1191"/>
                    </a:lnTo>
                    <a:lnTo>
                      <a:pt x="653" y="1191"/>
                    </a:lnTo>
                    <a:lnTo>
                      <a:pt x="653" y="1205"/>
                    </a:lnTo>
                    <a:lnTo>
                      <a:pt x="638" y="1205"/>
                    </a:lnTo>
                    <a:lnTo>
                      <a:pt x="638" y="1219"/>
                    </a:lnTo>
                    <a:lnTo>
                      <a:pt x="624" y="1219"/>
                    </a:lnTo>
                    <a:lnTo>
                      <a:pt x="624" y="1234"/>
                    </a:lnTo>
                    <a:lnTo>
                      <a:pt x="610" y="1248"/>
                    </a:lnTo>
                    <a:lnTo>
                      <a:pt x="610" y="1262"/>
                    </a:lnTo>
                    <a:lnTo>
                      <a:pt x="596" y="1262"/>
                    </a:lnTo>
                    <a:lnTo>
                      <a:pt x="596" y="1276"/>
                    </a:lnTo>
                    <a:lnTo>
                      <a:pt x="582" y="1276"/>
                    </a:lnTo>
                    <a:lnTo>
                      <a:pt x="568" y="1290"/>
                    </a:lnTo>
                    <a:lnTo>
                      <a:pt x="553" y="1290"/>
                    </a:lnTo>
                    <a:lnTo>
                      <a:pt x="553" y="1304"/>
                    </a:lnTo>
                    <a:lnTo>
                      <a:pt x="539" y="1304"/>
                    </a:lnTo>
                    <a:lnTo>
                      <a:pt x="525" y="1304"/>
                    </a:lnTo>
                    <a:lnTo>
                      <a:pt x="525" y="1319"/>
                    </a:lnTo>
                    <a:lnTo>
                      <a:pt x="511" y="1319"/>
                    </a:lnTo>
                    <a:lnTo>
                      <a:pt x="497" y="1319"/>
                    </a:lnTo>
                    <a:lnTo>
                      <a:pt x="482" y="1319"/>
                    </a:lnTo>
                    <a:lnTo>
                      <a:pt x="468" y="1319"/>
                    </a:lnTo>
                    <a:lnTo>
                      <a:pt x="454" y="1319"/>
                    </a:lnTo>
                    <a:lnTo>
                      <a:pt x="440" y="1319"/>
                    </a:lnTo>
                    <a:lnTo>
                      <a:pt x="426" y="1319"/>
                    </a:lnTo>
                    <a:lnTo>
                      <a:pt x="412" y="1319"/>
                    </a:lnTo>
                    <a:lnTo>
                      <a:pt x="397" y="1319"/>
                    </a:lnTo>
                    <a:lnTo>
                      <a:pt x="341" y="1304"/>
                    </a:lnTo>
                    <a:lnTo>
                      <a:pt x="270" y="1276"/>
                    </a:lnTo>
                    <a:lnTo>
                      <a:pt x="256" y="1276"/>
                    </a:lnTo>
                    <a:lnTo>
                      <a:pt x="241" y="1262"/>
                    </a:lnTo>
                    <a:lnTo>
                      <a:pt x="227" y="1262"/>
                    </a:lnTo>
                    <a:lnTo>
                      <a:pt x="213" y="1262"/>
                    </a:lnTo>
                    <a:lnTo>
                      <a:pt x="199" y="1248"/>
                    </a:lnTo>
                    <a:lnTo>
                      <a:pt x="185" y="1248"/>
                    </a:lnTo>
                    <a:lnTo>
                      <a:pt x="170" y="1234"/>
                    </a:lnTo>
                    <a:lnTo>
                      <a:pt x="156" y="1234"/>
                    </a:lnTo>
                    <a:lnTo>
                      <a:pt x="142" y="1234"/>
                    </a:lnTo>
                    <a:lnTo>
                      <a:pt x="128" y="1234"/>
                    </a:lnTo>
                    <a:lnTo>
                      <a:pt x="128" y="1219"/>
                    </a:lnTo>
                    <a:lnTo>
                      <a:pt x="114" y="1219"/>
                    </a:lnTo>
                    <a:lnTo>
                      <a:pt x="100" y="1219"/>
                    </a:lnTo>
                    <a:lnTo>
                      <a:pt x="85" y="1219"/>
                    </a:lnTo>
                    <a:lnTo>
                      <a:pt x="85" y="1205"/>
                    </a:lnTo>
                    <a:lnTo>
                      <a:pt x="71" y="1205"/>
                    </a:lnTo>
                    <a:lnTo>
                      <a:pt x="57" y="1205"/>
                    </a:lnTo>
                    <a:lnTo>
                      <a:pt x="43" y="1205"/>
                    </a:lnTo>
                    <a:lnTo>
                      <a:pt x="29" y="1191"/>
                    </a:lnTo>
                    <a:lnTo>
                      <a:pt x="14" y="1191"/>
                    </a:lnTo>
                    <a:lnTo>
                      <a:pt x="0" y="1191"/>
                    </a:lnTo>
                    <a:lnTo>
                      <a:pt x="0" y="1177"/>
                    </a:lnTo>
                    <a:lnTo>
                      <a:pt x="14" y="1148"/>
                    </a:lnTo>
                    <a:lnTo>
                      <a:pt x="14" y="1134"/>
                    </a:lnTo>
                    <a:lnTo>
                      <a:pt x="29" y="1092"/>
                    </a:lnTo>
                    <a:lnTo>
                      <a:pt x="43" y="1035"/>
                    </a:lnTo>
                    <a:lnTo>
                      <a:pt x="57" y="1021"/>
                    </a:lnTo>
                    <a:lnTo>
                      <a:pt x="57" y="1007"/>
                    </a:lnTo>
                    <a:lnTo>
                      <a:pt x="57" y="992"/>
                    </a:lnTo>
                    <a:lnTo>
                      <a:pt x="57" y="978"/>
                    </a:lnTo>
                    <a:lnTo>
                      <a:pt x="71" y="964"/>
                    </a:lnTo>
                    <a:lnTo>
                      <a:pt x="85" y="964"/>
                    </a:lnTo>
                    <a:lnTo>
                      <a:pt x="114" y="964"/>
                    </a:lnTo>
                    <a:lnTo>
                      <a:pt x="128" y="964"/>
                    </a:lnTo>
                    <a:lnTo>
                      <a:pt x="128" y="922"/>
                    </a:lnTo>
                    <a:lnTo>
                      <a:pt x="128" y="907"/>
                    </a:lnTo>
                    <a:lnTo>
                      <a:pt x="156" y="780"/>
                    </a:lnTo>
                    <a:lnTo>
                      <a:pt x="156" y="765"/>
                    </a:lnTo>
                    <a:lnTo>
                      <a:pt x="156" y="751"/>
                    </a:lnTo>
                    <a:lnTo>
                      <a:pt x="156" y="737"/>
                    </a:lnTo>
                    <a:lnTo>
                      <a:pt x="170" y="709"/>
                    </a:lnTo>
                    <a:lnTo>
                      <a:pt x="170" y="680"/>
                    </a:lnTo>
                    <a:lnTo>
                      <a:pt x="170" y="638"/>
                    </a:lnTo>
                    <a:lnTo>
                      <a:pt x="170" y="581"/>
                    </a:lnTo>
                    <a:lnTo>
                      <a:pt x="170" y="539"/>
                    </a:lnTo>
                    <a:lnTo>
                      <a:pt x="185" y="496"/>
                    </a:lnTo>
                    <a:lnTo>
                      <a:pt x="185" y="468"/>
                    </a:lnTo>
                    <a:lnTo>
                      <a:pt x="185" y="425"/>
                    </a:lnTo>
                    <a:lnTo>
                      <a:pt x="185" y="411"/>
                    </a:lnTo>
                    <a:lnTo>
                      <a:pt x="185" y="397"/>
                    </a:lnTo>
                    <a:lnTo>
                      <a:pt x="241" y="397"/>
                    </a:lnTo>
                    <a:lnTo>
                      <a:pt x="284" y="397"/>
                    </a:lnTo>
                    <a:lnTo>
                      <a:pt x="298" y="397"/>
                    </a:lnTo>
                    <a:lnTo>
                      <a:pt x="326" y="397"/>
                    </a:lnTo>
                    <a:lnTo>
                      <a:pt x="341" y="397"/>
                    </a:lnTo>
                    <a:lnTo>
                      <a:pt x="383" y="411"/>
                    </a:lnTo>
                    <a:lnTo>
                      <a:pt x="397" y="411"/>
                    </a:lnTo>
                    <a:lnTo>
                      <a:pt x="412" y="411"/>
                    </a:lnTo>
                    <a:lnTo>
                      <a:pt x="426" y="411"/>
                    </a:lnTo>
                    <a:lnTo>
                      <a:pt x="440" y="411"/>
                    </a:lnTo>
                    <a:lnTo>
                      <a:pt x="440" y="425"/>
                    </a:lnTo>
                    <a:lnTo>
                      <a:pt x="454" y="425"/>
                    </a:lnTo>
                    <a:lnTo>
                      <a:pt x="468" y="425"/>
                    </a:lnTo>
                    <a:lnTo>
                      <a:pt x="482" y="382"/>
                    </a:lnTo>
                    <a:lnTo>
                      <a:pt x="497" y="283"/>
                    </a:lnTo>
                    <a:lnTo>
                      <a:pt x="511" y="198"/>
                    </a:lnTo>
                    <a:lnTo>
                      <a:pt x="511" y="184"/>
                    </a:lnTo>
                    <a:lnTo>
                      <a:pt x="525" y="113"/>
                    </a:lnTo>
                    <a:lnTo>
                      <a:pt x="525" y="56"/>
                    </a:lnTo>
                    <a:lnTo>
                      <a:pt x="539" y="0"/>
                    </a:lnTo>
                    <a:lnTo>
                      <a:pt x="568" y="0"/>
                    </a:lnTo>
                    <a:lnTo>
                      <a:pt x="596" y="0"/>
                    </a:lnTo>
                    <a:lnTo>
                      <a:pt x="681" y="14"/>
                    </a:lnTo>
                    <a:lnTo>
                      <a:pt x="738" y="28"/>
                    </a:lnTo>
                    <a:lnTo>
                      <a:pt x="780" y="42"/>
                    </a:lnTo>
                    <a:lnTo>
                      <a:pt x="794" y="42"/>
                    </a:lnTo>
                    <a:lnTo>
                      <a:pt x="809" y="42"/>
                    </a:lnTo>
                    <a:lnTo>
                      <a:pt x="851" y="42"/>
                    </a:lnTo>
                    <a:lnTo>
                      <a:pt x="865" y="42"/>
                    </a:lnTo>
                    <a:lnTo>
                      <a:pt x="865" y="56"/>
                    </a:lnTo>
                    <a:lnTo>
                      <a:pt x="880" y="56"/>
                    </a:lnTo>
                    <a:lnTo>
                      <a:pt x="922" y="56"/>
                    </a:lnTo>
                    <a:lnTo>
                      <a:pt x="979" y="56"/>
                    </a:lnTo>
                    <a:lnTo>
                      <a:pt x="993" y="56"/>
                    </a:lnTo>
                    <a:lnTo>
                      <a:pt x="979" y="70"/>
                    </a:lnTo>
                    <a:lnTo>
                      <a:pt x="993" y="70"/>
                    </a:lnTo>
                    <a:lnTo>
                      <a:pt x="979" y="85"/>
                    </a:lnTo>
                    <a:lnTo>
                      <a:pt x="979" y="99"/>
                    </a:lnTo>
                    <a:lnTo>
                      <a:pt x="979" y="113"/>
                    </a:lnTo>
                    <a:close/>
                  </a:path>
                </a:pathLst>
              </a:custGeom>
              <a:noFill/>
              <a:ln w="0" cap="flat">
                <a:solidFill>
                  <a:srgbClr val="000000"/>
                </a:solidFill>
                <a:prstDash val="solid"/>
                <a:round/>
                <a:headEnd/>
                <a:tailEnd/>
              </a:ln>
              <a:extLst>
                <a:ext uri="{909E8E84-426E-40DD-AFC4-6F175D3DCCD1}">
                  <a14:hiddenFill xmlns="" xmlns:a14="http://schemas.microsoft.com/office/drawing/2010/main">
                    <a:solidFill>
                      <a:srgbClr val="FFFFFF"/>
                    </a:solidFill>
                  </a14:hiddenFill>
                </a:ext>
              </a:extLst>
            </p:spPr>
            <p:txBody>
              <a:bodyPr/>
              <a:lstStyle/>
              <a:p>
                <a:endParaRPr lang="ja-JP" altLang="en-US"/>
              </a:p>
            </p:txBody>
          </p:sp>
          <p:sp>
            <p:nvSpPr>
              <p:cNvPr id="46227" name="Freeform 183"/>
              <p:cNvSpPr>
                <a:spLocks noChangeAspect="1"/>
              </p:cNvSpPr>
              <p:nvPr/>
            </p:nvSpPr>
            <p:spPr bwMode="auto">
              <a:xfrm>
                <a:off x="9913" y="4285"/>
                <a:ext cx="1606" cy="2982"/>
              </a:xfrm>
              <a:custGeom>
                <a:avLst/>
                <a:gdLst>
                  <a:gd name="T0" fmla="*/ 2147483647 w 1006"/>
                  <a:gd name="T1" fmla="*/ 2147483647 h 1873"/>
                  <a:gd name="T2" fmla="*/ 2147483647 w 1006"/>
                  <a:gd name="T3" fmla="*/ 2147483647 h 1873"/>
                  <a:gd name="T4" fmla="*/ 2147483647 w 1006"/>
                  <a:gd name="T5" fmla="*/ 2147483647 h 1873"/>
                  <a:gd name="T6" fmla="*/ 2147483647 w 1006"/>
                  <a:gd name="T7" fmla="*/ 2147483647 h 1873"/>
                  <a:gd name="T8" fmla="*/ 2147483647 w 1006"/>
                  <a:gd name="T9" fmla="*/ 2147483647 h 1873"/>
                  <a:gd name="T10" fmla="*/ 2147483647 w 1006"/>
                  <a:gd name="T11" fmla="*/ 2147483647 h 1873"/>
                  <a:gd name="T12" fmla="*/ 2147483647 w 1006"/>
                  <a:gd name="T13" fmla="*/ 2147483647 h 1873"/>
                  <a:gd name="T14" fmla="*/ 2147483647 w 1006"/>
                  <a:gd name="T15" fmla="*/ 2147483647 h 1873"/>
                  <a:gd name="T16" fmla="*/ 2147483647 w 1006"/>
                  <a:gd name="T17" fmla="*/ 2147483647 h 1873"/>
                  <a:gd name="T18" fmla="*/ 2147483647 w 1006"/>
                  <a:gd name="T19" fmla="*/ 2147483647 h 1873"/>
                  <a:gd name="T20" fmla="*/ 2147483647 w 1006"/>
                  <a:gd name="T21" fmla="*/ 2147483647 h 1873"/>
                  <a:gd name="T22" fmla="*/ 2147483647 w 1006"/>
                  <a:gd name="T23" fmla="*/ 2147483647 h 1873"/>
                  <a:gd name="T24" fmla="*/ 2147483647 w 1006"/>
                  <a:gd name="T25" fmla="*/ 2147483647 h 1873"/>
                  <a:gd name="T26" fmla="*/ 2147483647 w 1006"/>
                  <a:gd name="T27" fmla="*/ 2147483647 h 1873"/>
                  <a:gd name="T28" fmla="*/ 2147483647 w 1006"/>
                  <a:gd name="T29" fmla="*/ 2147483647 h 1873"/>
                  <a:gd name="T30" fmla="*/ 2147483647 w 1006"/>
                  <a:gd name="T31" fmla="*/ 2147483647 h 1873"/>
                  <a:gd name="T32" fmla="*/ 2147483647 w 1006"/>
                  <a:gd name="T33" fmla="*/ 2147483647 h 1873"/>
                  <a:gd name="T34" fmla="*/ 2147483647 w 1006"/>
                  <a:gd name="T35" fmla="*/ 2147483647 h 1873"/>
                  <a:gd name="T36" fmla="*/ 2147483647 w 1006"/>
                  <a:gd name="T37" fmla="*/ 2147483647 h 1873"/>
                  <a:gd name="T38" fmla="*/ 2147483647 w 1006"/>
                  <a:gd name="T39" fmla="*/ 2147483647 h 1873"/>
                  <a:gd name="T40" fmla="*/ 2147483647 w 1006"/>
                  <a:gd name="T41" fmla="*/ 2147483647 h 1873"/>
                  <a:gd name="T42" fmla="*/ 2147483647 w 1006"/>
                  <a:gd name="T43" fmla="*/ 2147483647 h 1873"/>
                  <a:gd name="T44" fmla="*/ 2147483647 w 1006"/>
                  <a:gd name="T45" fmla="*/ 2147483647 h 1873"/>
                  <a:gd name="T46" fmla="*/ 2147483647 w 1006"/>
                  <a:gd name="T47" fmla="*/ 2147483647 h 1873"/>
                  <a:gd name="T48" fmla="*/ 2147483647 w 1006"/>
                  <a:gd name="T49" fmla="*/ 2147483647 h 1873"/>
                  <a:gd name="T50" fmla="*/ 2147483647 w 1006"/>
                  <a:gd name="T51" fmla="*/ 2147483647 h 1873"/>
                  <a:gd name="T52" fmla="*/ 2147483647 w 1006"/>
                  <a:gd name="T53" fmla="*/ 2147483647 h 1873"/>
                  <a:gd name="T54" fmla="*/ 2147483647 w 1006"/>
                  <a:gd name="T55" fmla="*/ 2147483647 h 1873"/>
                  <a:gd name="T56" fmla="*/ 2147483647 w 1006"/>
                  <a:gd name="T57" fmla="*/ 2147483647 h 1873"/>
                  <a:gd name="T58" fmla="*/ 2147483647 w 1006"/>
                  <a:gd name="T59" fmla="*/ 2147483647 h 1873"/>
                  <a:gd name="T60" fmla="*/ 2147483647 w 1006"/>
                  <a:gd name="T61" fmla="*/ 2147483647 h 1873"/>
                  <a:gd name="T62" fmla="*/ 2147483647 w 1006"/>
                  <a:gd name="T63" fmla="*/ 2147483647 h 1873"/>
                  <a:gd name="T64" fmla="*/ 2147483647 w 1006"/>
                  <a:gd name="T65" fmla="*/ 2147483647 h 1873"/>
                  <a:gd name="T66" fmla="*/ 2147483647 w 1006"/>
                  <a:gd name="T67" fmla="*/ 2147483647 h 1873"/>
                  <a:gd name="T68" fmla="*/ 2147483647 w 1006"/>
                  <a:gd name="T69" fmla="*/ 2147483647 h 1873"/>
                  <a:gd name="T70" fmla="*/ 2147483647 w 1006"/>
                  <a:gd name="T71" fmla="*/ 2147483647 h 1873"/>
                  <a:gd name="T72" fmla="*/ 2147483647 w 1006"/>
                  <a:gd name="T73" fmla="*/ 2147483647 h 1873"/>
                  <a:gd name="T74" fmla="*/ 2147483647 w 1006"/>
                  <a:gd name="T75" fmla="*/ 2147483647 h 1873"/>
                  <a:gd name="T76" fmla="*/ 2147483647 w 1006"/>
                  <a:gd name="T77" fmla="*/ 2147483647 h 1873"/>
                  <a:gd name="T78" fmla="*/ 2147483647 w 1006"/>
                  <a:gd name="T79" fmla="*/ 2147483647 h 1873"/>
                  <a:gd name="T80" fmla="*/ 2147483647 w 1006"/>
                  <a:gd name="T81" fmla="*/ 2147483647 h 1873"/>
                  <a:gd name="T82" fmla="*/ 2147483647 w 1006"/>
                  <a:gd name="T83" fmla="*/ 2147483647 h 1873"/>
                  <a:gd name="T84" fmla="*/ 2147483647 w 1006"/>
                  <a:gd name="T85" fmla="*/ 2147483647 h 1873"/>
                  <a:gd name="T86" fmla="*/ 2147483647 w 1006"/>
                  <a:gd name="T87" fmla="*/ 2147483647 h 1873"/>
                  <a:gd name="T88" fmla="*/ 2147483647 w 1006"/>
                  <a:gd name="T89" fmla="*/ 2147483647 h 1873"/>
                  <a:gd name="T90" fmla="*/ 2147483647 w 1006"/>
                  <a:gd name="T91" fmla="*/ 2147483647 h 1873"/>
                  <a:gd name="T92" fmla="*/ 2147483647 w 1006"/>
                  <a:gd name="T93" fmla="*/ 2147483647 h 1873"/>
                  <a:gd name="T94" fmla="*/ 2147483647 w 1006"/>
                  <a:gd name="T95" fmla="*/ 2147483647 h 1873"/>
                  <a:gd name="T96" fmla="*/ 2147483647 w 1006"/>
                  <a:gd name="T97" fmla="*/ 2147483647 h 1873"/>
                  <a:gd name="T98" fmla="*/ 2147483647 w 1006"/>
                  <a:gd name="T99" fmla="*/ 2147483647 h 1873"/>
                  <a:gd name="T100" fmla="*/ 2147483647 w 1006"/>
                  <a:gd name="T101" fmla="*/ 2147483647 h 1873"/>
                  <a:gd name="T102" fmla="*/ 2147483647 w 1006"/>
                  <a:gd name="T103" fmla="*/ 2147483647 h 1873"/>
                  <a:gd name="T104" fmla="*/ 2147483647 w 1006"/>
                  <a:gd name="T105" fmla="*/ 2147483647 h 1873"/>
                  <a:gd name="T106" fmla="*/ 2147483647 w 1006"/>
                  <a:gd name="T107" fmla="*/ 0 h 1873"/>
                  <a:gd name="T108" fmla="*/ 2147483647 w 1006"/>
                  <a:gd name="T109" fmla="*/ 2147483647 h 1873"/>
                  <a:gd name="T110" fmla="*/ 2147483647 w 1006"/>
                  <a:gd name="T111" fmla="*/ 2147483647 h 1873"/>
                  <a:gd name="T112" fmla="*/ 2147483647 w 1006"/>
                  <a:gd name="T113" fmla="*/ 2147483647 h 1873"/>
                  <a:gd name="T114" fmla="*/ 2147483647 w 1006"/>
                  <a:gd name="T115" fmla="*/ 2147483647 h 1873"/>
                  <a:gd name="T116" fmla="*/ 2147483647 w 1006"/>
                  <a:gd name="T117" fmla="*/ 2147483647 h 1873"/>
                  <a:gd name="T118" fmla="*/ 2147483647 w 1006"/>
                  <a:gd name="T119" fmla="*/ 2147483647 h 1873"/>
                  <a:gd name="T120" fmla="*/ 2147483647 w 1006"/>
                  <a:gd name="T121" fmla="*/ 2147483647 h 187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006"/>
                  <a:gd name="T184" fmla="*/ 0 h 1873"/>
                  <a:gd name="T185" fmla="*/ 1006 w 1006"/>
                  <a:gd name="T186" fmla="*/ 1873 h 187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006" h="1873">
                    <a:moveTo>
                      <a:pt x="723" y="553"/>
                    </a:moveTo>
                    <a:lnTo>
                      <a:pt x="723" y="568"/>
                    </a:lnTo>
                    <a:lnTo>
                      <a:pt x="737" y="582"/>
                    </a:lnTo>
                    <a:lnTo>
                      <a:pt x="751" y="596"/>
                    </a:lnTo>
                    <a:lnTo>
                      <a:pt x="765" y="610"/>
                    </a:lnTo>
                    <a:lnTo>
                      <a:pt x="765" y="624"/>
                    </a:lnTo>
                    <a:lnTo>
                      <a:pt x="780" y="639"/>
                    </a:lnTo>
                    <a:lnTo>
                      <a:pt x="780" y="653"/>
                    </a:lnTo>
                    <a:lnTo>
                      <a:pt x="794" y="653"/>
                    </a:lnTo>
                    <a:lnTo>
                      <a:pt x="794" y="667"/>
                    </a:lnTo>
                    <a:lnTo>
                      <a:pt x="808" y="681"/>
                    </a:lnTo>
                    <a:lnTo>
                      <a:pt x="808" y="695"/>
                    </a:lnTo>
                    <a:lnTo>
                      <a:pt x="822" y="695"/>
                    </a:lnTo>
                    <a:lnTo>
                      <a:pt x="822" y="710"/>
                    </a:lnTo>
                    <a:lnTo>
                      <a:pt x="836" y="724"/>
                    </a:lnTo>
                    <a:lnTo>
                      <a:pt x="850" y="752"/>
                    </a:lnTo>
                    <a:lnTo>
                      <a:pt x="865" y="752"/>
                    </a:lnTo>
                    <a:lnTo>
                      <a:pt x="865" y="780"/>
                    </a:lnTo>
                    <a:lnTo>
                      <a:pt x="893" y="809"/>
                    </a:lnTo>
                    <a:lnTo>
                      <a:pt x="907" y="823"/>
                    </a:lnTo>
                    <a:lnTo>
                      <a:pt x="907" y="837"/>
                    </a:lnTo>
                    <a:lnTo>
                      <a:pt x="921" y="851"/>
                    </a:lnTo>
                    <a:lnTo>
                      <a:pt x="936" y="866"/>
                    </a:lnTo>
                    <a:lnTo>
                      <a:pt x="950" y="880"/>
                    </a:lnTo>
                    <a:lnTo>
                      <a:pt x="950" y="894"/>
                    </a:lnTo>
                    <a:lnTo>
                      <a:pt x="964" y="894"/>
                    </a:lnTo>
                    <a:lnTo>
                      <a:pt x="964" y="908"/>
                    </a:lnTo>
                    <a:lnTo>
                      <a:pt x="978" y="922"/>
                    </a:lnTo>
                    <a:lnTo>
                      <a:pt x="992" y="936"/>
                    </a:lnTo>
                    <a:lnTo>
                      <a:pt x="992" y="951"/>
                    </a:lnTo>
                    <a:lnTo>
                      <a:pt x="1006" y="965"/>
                    </a:lnTo>
                    <a:lnTo>
                      <a:pt x="1006" y="979"/>
                    </a:lnTo>
                    <a:lnTo>
                      <a:pt x="1006" y="993"/>
                    </a:lnTo>
                    <a:lnTo>
                      <a:pt x="992" y="1007"/>
                    </a:lnTo>
                    <a:lnTo>
                      <a:pt x="978" y="1022"/>
                    </a:lnTo>
                    <a:lnTo>
                      <a:pt x="964" y="1036"/>
                    </a:lnTo>
                    <a:lnTo>
                      <a:pt x="936" y="1064"/>
                    </a:lnTo>
                    <a:lnTo>
                      <a:pt x="921" y="1078"/>
                    </a:lnTo>
                    <a:lnTo>
                      <a:pt x="907" y="1093"/>
                    </a:lnTo>
                    <a:lnTo>
                      <a:pt x="907" y="1107"/>
                    </a:lnTo>
                    <a:lnTo>
                      <a:pt x="893" y="1107"/>
                    </a:lnTo>
                    <a:lnTo>
                      <a:pt x="865" y="1107"/>
                    </a:lnTo>
                    <a:lnTo>
                      <a:pt x="850" y="1107"/>
                    </a:lnTo>
                    <a:lnTo>
                      <a:pt x="836" y="1107"/>
                    </a:lnTo>
                    <a:lnTo>
                      <a:pt x="836" y="1121"/>
                    </a:lnTo>
                    <a:lnTo>
                      <a:pt x="850" y="1121"/>
                    </a:lnTo>
                    <a:lnTo>
                      <a:pt x="850" y="1135"/>
                    </a:lnTo>
                    <a:lnTo>
                      <a:pt x="850" y="1149"/>
                    </a:lnTo>
                    <a:lnTo>
                      <a:pt x="850" y="1163"/>
                    </a:lnTo>
                    <a:lnTo>
                      <a:pt x="850" y="1178"/>
                    </a:lnTo>
                    <a:lnTo>
                      <a:pt x="850" y="1192"/>
                    </a:lnTo>
                    <a:lnTo>
                      <a:pt x="850" y="1206"/>
                    </a:lnTo>
                    <a:lnTo>
                      <a:pt x="850" y="1220"/>
                    </a:lnTo>
                    <a:lnTo>
                      <a:pt x="865" y="1220"/>
                    </a:lnTo>
                    <a:lnTo>
                      <a:pt x="865" y="1234"/>
                    </a:lnTo>
                    <a:lnTo>
                      <a:pt x="865" y="1249"/>
                    </a:lnTo>
                    <a:lnTo>
                      <a:pt x="865" y="1263"/>
                    </a:lnTo>
                    <a:lnTo>
                      <a:pt x="865" y="1277"/>
                    </a:lnTo>
                    <a:lnTo>
                      <a:pt x="850" y="1291"/>
                    </a:lnTo>
                    <a:lnTo>
                      <a:pt x="850" y="1305"/>
                    </a:lnTo>
                    <a:lnTo>
                      <a:pt x="865" y="1319"/>
                    </a:lnTo>
                    <a:lnTo>
                      <a:pt x="865" y="1334"/>
                    </a:lnTo>
                    <a:lnTo>
                      <a:pt x="865" y="1348"/>
                    </a:lnTo>
                    <a:lnTo>
                      <a:pt x="879" y="1348"/>
                    </a:lnTo>
                    <a:lnTo>
                      <a:pt x="879" y="1362"/>
                    </a:lnTo>
                    <a:lnTo>
                      <a:pt x="879" y="1376"/>
                    </a:lnTo>
                    <a:lnTo>
                      <a:pt x="879" y="1390"/>
                    </a:lnTo>
                    <a:lnTo>
                      <a:pt x="865" y="1405"/>
                    </a:lnTo>
                    <a:lnTo>
                      <a:pt x="865" y="1433"/>
                    </a:lnTo>
                    <a:lnTo>
                      <a:pt x="865" y="1447"/>
                    </a:lnTo>
                    <a:lnTo>
                      <a:pt x="865" y="1461"/>
                    </a:lnTo>
                    <a:lnTo>
                      <a:pt x="865" y="1475"/>
                    </a:lnTo>
                    <a:lnTo>
                      <a:pt x="865" y="1490"/>
                    </a:lnTo>
                    <a:lnTo>
                      <a:pt x="850" y="1504"/>
                    </a:lnTo>
                    <a:lnTo>
                      <a:pt x="850" y="1518"/>
                    </a:lnTo>
                    <a:lnTo>
                      <a:pt x="850" y="1532"/>
                    </a:lnTo>
                    <a:lnTo>
                      <a:pt x="850" y="1546"/>
                    </a:lnTo>
                    <a:lnTo>
                      <a:pt x="850" y="1561"/>
                    </a:lnTo>
                    <a:lnTo>
                      <a:pt x="836" y="1561"/>
                    </a:lnTo>
                    <a:lnTo>
                      <a:pt x="836" y="1575"/>
                    </a:lnTo>
                    <a:lnTo>
                      <a:pt x="822" y="1617"/>
                    </a:lnTo>
                    <a:lnTo>
                      <a:pt x="808" y="1617"/>
                    </a:lnTo>
                    <a:lnTo>
                      <a:pt x="794" y="1617"/>
                    </a:lnTo>
                    <a:lnTo>
                      <a:pt x="780" y="1617"/>
                    </a:lnTo>
                    <a:lnTo>
                      <a:pt x="765" y="1617"/>
                    </a:lnTo>
                    <a:lnTo>
                      <a:pt x="780" y="1632"/>
                    </a:lnTo>
                    <a:lnTo>
                      <a:pt x="780" y="1646"/>
                    </a:lnTo>
                    <a:lnTo>
                      <a:pt x="780" y="1660"/>
                    </a:lnTo>
                    <a:lnTo>
                      <a:pt x="794" y="1674"/>
                    </a:lnTo>
                    <a:lnTo>
                      <a:pt x="794" y="1688"/>
                    </a:lnTo>
                    <a:lnTo>
                      <a:pt x="780" y="1688"/>
                    </a:lnTo>
                    <a:lnTo>
                      <a:pt x="765" y="1688"/>
                    </a:lnTo>
                    <a:lnTo>
                      <a:pt x="751" y="1702"/>
                    </a:lnTo>
                    <a:lnTo>
                      <a:pt x="737" y="1702"/>
                    </a:lnTo>
                    <a:lnTo>
                      <a:pt x="723" y="1702"/>
                    </a:lnTo>
                    <a:lnTo>
                      <a:pt x="723" y="1717"/>
                    </a:lnTo>
                    <a:lnTo>
                      <a:pt x="709" y="1717"/>
                    </a:lnTo>
                    <a:lnTo>
                      <a:pt x="694" y="1717"/>
                    </a:lnTo>
                    <a:lnTo>
                      <a:pt x="680" y="1717"/>
                    </a:lnTo>
                    <a:lnTo>
                      <a:pt x="680" y="1731"/>
                    </a:lnTo>
                    <a:lnTo>
                      <a:pt x="666" y="1731"/>
                    </a:lnTo>
                    <a:lnTo>
                      <a:pt x="652" y="1731"/>
                    </a:lnTo>
                    <a:lnTo>
                      <a:pt x="652" y="1745"/>
                    </a:lnTo>
                    <a:lnTo>
                      <a:pt x="638" y="1745"/>
                    </a:lnTo>
                    <a:lnTo>
                      <a:pt x="624" y="1745"/>
                    </a:lnTo>
                    <a:lnTo>
                      <a:pt x="624" y="1759"/>
                    </a:lnTo>
                    <a:lnTo>
                      <a:pt x="609" y="1759"/>
                    </a:lnTo>
                    <a:lnTo>
                      <a:pt x="595" y="1759"/>
                    </a:lnTo>
                    <a:lnTo>
                      <a:pt x="595" y="1773"/>
                    </a:lnTo>
                    <a:lnTo>
                      <a:pt x="581" y="1773"/>
                    </a:lnTo>
                    <a:lnTo>
                      <a:pt x="567" y="1773"/>
                    </a:lnTo>
                    <a:lnTo>
                      <a:pt x="567" y="1788"/>
                    </a:lnTo>
                    <a:lnTo>
                      <a:pt x="553" y="1788"/>
                    </a:lnTo>
                    <a:lnTo>
                      <a:pt x="538" y="1802"/>
                    </a:lnTo>
                    <a:lnTo>
                      <a:pt x="524" y="1802"/>
                    </a:lnTo>
                    <a:lnTo>
                      <a:pt x="524" y="1816"/>
                    </a:lnTo>
                    <a:lnTo>
                      <a:pt x="510" y="1816"/>
                    </a:lnTo>
                    <a:lnTo>
                      <a:pt x="496" y="1816"/>
                    </a:lnTo>
                    <a:lnTo>
                      <a:pt x="496" y="1830"/>
                    </a:lnTo>
                    <a:lnTo>
                      <a:pt x="482" y="1830"/>
                    </a:lnTo>
                    <a:lnTo>
                      <a:pt x="468" y="1830"/>
                    </a:lnTo>
                    <a:lnTo>
                      <a:pt x="453" y="1844"/>
                    </a:lnTo>
                    <a:lnTo>
                      <a:pt x="439" y="1844"/>
                    </a:lnTo>
                    <a:lnTo>
                      <a:pt x="425" y="1844"/>
                    </a:lnTo>
                    <a:lnTo>
                      <a:pt x="425" y="1858"/>
                    </a:lnTo>
                    <a:lnTo>
                      <a:pt x="411" y="1858"/>
                    </a:lnTo>
                    <a:lnTo>
                      <a:pt x="397" y="1858"/>
                    </a:lnTo>
                    <a:lnTo>
                      <a:pt x="382" y="1873"/>
                    </a:lnTo>
                    <a:lnTo>
                      <a:pt x="368" y="1873"/>
                    </a:lnTo>
                    <a:lnTo>
                      <a:pt x="354" y="1873"/>
                    </a:lnTo>
                    <a:lnTo>
                      <a:pt x="340" y="1873"/>
                    </a:lnTo>
                    <a:lnTo>
                      <a:pt x="326" y="1873"/>
                    </a:lnTo>
                    <a:lnTo>
                      <a:pt x="312" y="1873"/>
                    </a:lnTo>
                    <a:lnTo>
                      <a:pt x="312" y="1858"/>
                    </a:lnTo>
                    <a:lnTo>
                      <a:pt x="297" y="1858"/>
                    </a:lnTo>
                    <a:lnTo>
                      <a:pt x="283" y="1858"/>
                    </a:lnTo>
                    <a:lnTo>
                      <a:pt x="283" y="1844"/>
                    </a:lnTo>
                    <a:lnTo>
                      <a:pt x="269" y="1844"/>
                    </a:lnTo>
                    <a:lnTo>
                      <a:pt x="269" y="1830"/>
                    </a:lnTo>
                    <a:lnTo>
                      <a:pt x="283" y="1830"/>
                    </a:lnTo>
                    <a:lnTo>
                      <a:pt x="283" y="1816"/>
                    </a:lnTo>
                    <a:lnTo>
                      <a:pt x="297" y="1816"/>
                    </a:lnTo>
                    <a:lnTo>
                      <a:pt x="297" y="1802"/>
                    </a:lnTo>
                    <a:lnTo>
                      <a:pt x="312" y="1788"/>
                    </a:lnTo>
                    <a:lnTo>
                      <a:pt x="312" y="1773"/>
                    </a:lnTo>
                    <a:lnTo>
                      <a:pt x="326" y="1773"/>
                    </a:lnTo>
                    <a:lnTo>
                      <a:pt x="326" y="1759"/>
                    </a:lnTo>
                    <a:lnTo>
                      <a:pt x="340" y="1745"/>
                    </a:lnTo>
                    <a:lnTo>
                      <a:pt x="340" y="1731"/>
                    </a:lnTo>
                    <a:lnTo>
                      <a:pt x="354" y="1717"/>
                    </a:lnTo>
                    <a:lnTo>
                      <a:pt x="354" y="1702"/>
                    </a:lnTo>
                    <a:lnTo>
                      <a:pt x="354" y="1688"/>
                    </a:lnTo>
                    <a:lnTo>
                      <a:pt x="354" y="1674"/>
                    </a:lnTo>
                    <a:lnTo>
                      <a:pt x="354" y="1660"/>
                    </a:lnTo>
                    <a:lnTo>
                      <a:pt x="354" y="1646"/>
                    </a:lnTo>
                    <a:lnTo>
                      <a:pt x="368" y="1632"/>
                    </a:lnTo>
                    <a:lnTo>
                      <a:pt x="368" y="1617"/>
                    </a:lnTo>
                    <a:lnTo>
                      <a:pt x="354" y="1603"/>
                    </a:lnTo>
                    <a:lnTo>
                      <a:pt x="354" y="1589"/>
                    </a:lnTo>
                    <a:lnTo>
                      <a:pt x="354" y="1575"/>
                    </a:lnTo>
                    <a:lnTo>
                      <a:pt x="354" y="1561"/>
                    </a:lnTo>
                    <a:lnTo>
                      <a:pt x="354" y="1546"/>
                    </a:lnTo>
                    <a:lnTo>
                      <a:pt x="340" y="1546"/>
                    </a:lnTo>
                    <a:lnTo>
                      <a:pt x="340" y="1532"/>
                    </a:lnTo>
                    <a:lnTo>
                      <a:pt x="340" y="1518"/>
                    </a:lnTo>
                    <a:lnTo>
                      <a:pt x="340" y="1504"/>
                    </a:lnTo>
                    <a:lnTo>
                      <a:pt x="326" y="1504"/>
                    </a:lnTo>
                    <a:lnTo>
                      <a:pt x="326" y="1490"/>
                    </a:lnTo>
                    <a:lnTo>
                      <a:pt x="312" y="1475"/>
                    </a:lnTo>
                    <a:lnTo>
                      <a:pt x="312" y="1461"/>
                    </a:lnTo>
                    <a:lnTo>
                      <a:pt x="297" y="1461"/>
                    </a:lnTo>
                    <a:lnTo>
                      <a:pt x="297" y="1447"/>
                    </a:lnTo>
                    <a:lnTo>
                      <a:pt x="297" y="1433"/>
                    </a:lnTo>
                    <a:lnTo>
                      <a:pt x="283" y="1433"/>
                    </a:lnTo>
                    <a:lnTo>
                      <a:pt x="283" y="1419"/>
                    </a:lnTo>
                    <a:lnTo>
                      <a:pt x="269" y="1419"/>
                    </a:lnTo>
                    <a:lnTo>
                      <a:pt x="269" y="1405"/>
                    </a:lnTo>
                    <a:lnTo>
                      <a:pt x="255" y="1390"/>
                    </a:lnTo>
                    <a:lnTo>
                      <a:pt x="255" y="1376"/>
                    </a:lnTo>
                    <a:lnTo>
                      <a:pt x="241" y="1376"/>
                    </a:lnTo>
                    <a:lnTo>
                      <a:pt x="241" y="1362"/>
                    </a:lnTo>
                    <a:lnTo>
                      <a:pt x="226" y="1362"/>
                    </a:lnTo>
                    <a:lnTo>
                      <a:pt x="226" y="1348"/>
                    </a:lnTo>
                    <a:lnTo>
                      <a:pt x="226" y="1334"/>
                    </a:lnTo>
                    <a:lnTo>
                      <a:pt x="212" y="1319"/>
                    </a:lnTo>
                    <a:lnTo>
                      <a:pt x="212" y="1305"/>
                    </a:lnTo>
                    <a:lnTo>
                      <a:pt x="198" y="1305"/>
                    </a:lnTo>
                    <a:lnTo>
                      <a:pt x="198" y="1291"/>
                    </a:lnTo>
                    <a:lnTo>
                      <a:pt x="198" y="1277"/>
                    </a:lnTo>
                    <a:lnTo>
                      <a:pt x="198" y="1263"/>
                    </a:lnTo>
                    <a:lnTo>
                      <a:pt x="184" y="1263"/>
                    </a:lnTo>
                    <a:lnTo>
                      <a:pt x="184" y="1249"/>
                    </a:lnTo>
                    <a:lnTo>
                      <a:pt x="184" y="1234"/>
                    </a:lnTo>
                    <a:lnTo>
                      <a:pt x="184" y="1220"/>
                    </a:lnTo>
                    <a:lnTo>
                      <a:pt x="170" y="1220"/>
                    </a:lnTo>
                    <a:lnTo>
                      <a:pt x="170" y="1206"/>
                    </a:lnTo>
                    <a:lnTo>
                      <a:pt x="170" y="1192"/>
                    </a:lnTo>
                    <a:lnTo>
                      <a:pt x="170" y="1178"/>
                    </a:lnTo>
                    <a:lnTo>
                      <a:pt x="184" y="1163"/>
                    </a:lnTo>
                    <a:lnTo>
                      <a:pt x="184" y="1149"/>
                    </a:lnTo>
                    <a:lnTo>
                      <a:pt x="184" y="1135"/>
                    </a:lnTo>
                    <a:lnTo>
                      <a:pt x="184" y="1121"/>
                    </a:lnTo>
                    <a:lnTo>
                      <a:pt x="198" y="1121"/>
                    </a:lnTo>
                    <a:lnTo>
                      <a:pt x="198" y="1107"/>
                    </a:lnTo>
                    <a:lnTo>
                      <a:pt x="212" y="1093"/>
                    </a:lnTo>
                    <a:lnTo>
                      <a:pt x="212" y="1078"/>
                    </a:lnTo>
                    <a:lnTo>
                      <a:pt x="226" y="1064"/>
                    </a:lnTo>
                    <a:lnTo>
                      <a:pt x="241" y="1050"/>
                    </a:lnTo>
                    <a:lnTo>
                      <a:pt x="255" y="1036"/>
                    </a:lnTo>
                    <a:lnTo>
                      <a:pt x="283" y="1007"/>
                    </a:lnTo>
                    <a:lnTo>
                      <a:pt x="283" y="993"/>
                    </a:lnTo>
                    <a:lnTo>
                      <a:pt x="297" y="993"/>
                    </a:lnTo>
                    <a:lnTo>
                      <a:pt x="297" y="979"/>
                    </a:lnTo>
                    <a:lnTo>
                      <a:pt x="297" y="965"/>
                    </a:lnTo>
                    <a:lnTo>
                      <a:pt x="312" y="951"/>
                    </a:lnTo>
                    <a:lnTo>
                      <a:pt x="312" y="936"/>
                    </a:lnTo>
                    <a:lnTo>
                      <a:pt x="312" y="922"/>
                    </a:lnTo>
                    <a:lnTo>
                      <a:pt x="312" y="894"/>
                    </a:lnTo>
                    <a:lnTo>
                      <a:pt x="312" y="866"/>
                    </a:lnTo>
                    <a:lnTo>
                      <a:pt x="312" y="837"/>
                    </a:lnTo>
                    <a:lnTo>
                      <a:pt x="312" y="823"/>
                    </a:lnTo>
                    <a:lnTo>
                      <a:pt x="312" y="809"/>
                    </a:lnTo>
                    <a:lnTo>
                      <a:pt x="312" y="795"/>
                    </a:lnTo>
                    <a:lnTo>
                      <a:pt x="297" y="780"/>
                    </a:lnTo>
                    <a:lnTo>
                      <a:pt x="297" y="766"/>
                    </a:lnTo>
                    <a:lnTo>
                      <a:pt x="297" y="752"/>
                    </a:lnTo>
                    <a:lnTo>
                      <a:pt x="283" y="752"/>
                    </a:lnTo>
                    <a:lnTo>
                      <a:pt x="269" y="738"/>
                    </a:lnTo>
                    <a:lnTo>
                      <a:pt x="269" y="724"/>
                    </a:lnTo>
                    <a:lnTo>
                      <a:pt x="255" y="710"/>
                    </a:lnTo>
                    <a:lnTo>
                      <a:pt x="255" y="695"/>
                    </a:lnTo>
                    <a:lnTo>
                      <a:pt x="241" y="695"/>
                    </a:lnTo>
                    <a:lnTo>
                      <a:pt x="241" y="681"/>
                    </a:lnTo>
                    <a:lnTo>
                      <a:pt x="241" y="667"/>
                    </a:lnTo>
                    <a:lnTo>
                      <a:pt x="226" y="653"/>
                    </a:lnTo>
                    <a:lnTo>
                      <a:pt x="212" y="653"/>
                    </a:lnTo>
                    <a:lnTo>
                      <a:pt x="212" y="639"/>
                    </a:lnTo>
                    <a:lnTo>
                      <a:pt x="184" y="639"/>
                    </a:lnTo>
                    <a:lnTo>
                      <a:pt x="170" y="624"/>
                    </a:lnTo>
                    <a:lnTo>
                      <a:pt x="141" y="610"/>
                    </a:lnTo>
                    <a:lnTo>
                      <a:pt x="127" y="610"/>
                    </a:lnTo>
                    <a:lnTo>
                      <a:pt x="127" y="596"/>
                    </a:lnTo>
                    <a:lnTo>
                      <a:pt x="113" y="596"/>
                    </a:lnTo>
                    <a:lnTo>
                      <a:pt x="99" y="596"/>
                    </a:lnTo>
                    <a:lnTo>
                      <a:pt x="99" y="582"/>
                    </a:lnTo>
                    <a:lnTo>
                      <a:pt x="85" y="582"/>
                    </a:lnTo>
                    <a:lnTo>
                      <a:pt x="70" y="582"/>
                    </a:lnTo>
                    <a:lnTo>
                      <a:pt x="70" y="568"/>
                    </a:lnTo>
                    <a:lnTo>
                      <a:pt x="56" y="568"/>
                    </a:lnTo>
                    <a:lnTo>
                      <a:pt x="42" y="539"/>
                    </a:lnTo>
                    <a:lnTo>
                      <a:pt x="14" y="511"/>
                    </a:lnTo>
                    <a:lnTo>
                      <a:pt x="0" y="497"/>
                    </a:lnTo>
                    <a:lnTo>
                      <a:pt x="14" y="468"/>
                    </a:lnTo>
                    <a:lnTo>
                      <a:pt x="42" y="440"/>
                    </a:lnTo>
                    <a:lnTo>
                      <a:pt x="56" y="426"/>
                    </a:lnTo>
                    <a:lnTo>
                      <a:pt x="141" y="327"/>
                    </a:lnTo>
                    <a:lnTo>
                      <a:pt x="184" y="270"/>
                    </a:lnTo>
                    <a:lnTo>
                      <a:pt x="184" y="256"/>
                    </a:lnTo>
                    <a:lnTo>
                      <a:pt x="198" y="241"/>
                    </a:lnTo>
                    <a:lnTo>
                      <a:pt x="198" y="227"/>
                    </a:lnTo>
                    <a:lnTo>
                      <a:pt x="212" y="213"/>
                    </a:lnTo>
                    <a:lnTo>
                      <a:pt x="226" y="199"/>
                    </a:lnTo>
                    <a:lnTo>
                      <a:pt x="241" y="185"/>
                    </a:lnTo>
                    <a:lnTo>
                      <a:pt x="255" y="156"/>
                    </a:lnTo>
                    <a:lnTo>
                      <a:pt x="255" y="142"/>
                    </a:lnTo>
                    <a:lnTo>
                      <a:pt x="269" y="128"/>
                    </a:lnTo>
                    <a:lnTo>
                      <a:pt x="283" y="114"/>
                    </a:lnTo>
                    <a:lnTo>
                      <a:pt x="297" y="100"/>
                    </a:lnTo>
                    <a:lnTo>
                      <a:pt x="312" y="85"/>
                    </a:lnTo>
                    <a:lnTo>
                      <a:pt x="326" y="85"/>
                    </a:lnTo>
                    <a:lnTo>
                      <a:pt x="340" y="71"/>
                    </a:lnTo>
                    <a:lnTo>
                      <a:pt x="354" y="71"/>
                    </a:lnTo>
                    <a:lnTo>
                      <a:pt x="354" y="57"/>
                    </a:lnTo>
                    <a:lnTo>
                      <a:pt x="368" y="57"/>
                    </a:lnTo>
                    <a:lnTo>
                      <a:pt x="368" y="43"/>
                    </a:lnTo>
                    <a:lnTo>
                      <a:pt x="382" y="43"/>
                    </a:lnTo>
                    <a:lnTo>
                      <a:pt x="397" y="43"/>
                    </a:lnTo>
                    <a:lnTo>
                      <a:pt x="397" y="29"/>
                    </a:lnTo>
                    <a:lnTo>
                      <a:pt x="411" y="29"/>
                    </a:lnTo>
                    <a:lnTo>
                      <a:pt x="425" y="14"/>
                    </a:lnTo>
                    <a:lnTo>
                      <a:pt x="439" y="14"/>
                    </a:lnTo>
                    <a:lnTo>
                      <a:pt x="453" y="14"/>
                    </a:lnTo>
                    <a:lnTo>
                      <a:pt x="453" y="0"/>
                    </a:lnTo>
                    <a:lnTo>
                      <a:pt x="468" y="0"/>
                    </a:lnTo>
                    <a:lnTo>
                      <a:pt x="482" y="43"/>
                    </a:lnTo>
                    <a:lnTo>
                      <a:pt x="482" y="57"/>
                    </a:lnTo>
                    <a:lnTo>
                      <a:pt x="496" y="71"/>
                    </a:lnTo>
                    <a:lnTo>
                      <a:pt x="496" y="85"/>
                    </a:lnTo>
                    <a:lnTo>
                      <a:pt x="510" y="100"/>
                    </a:lnTo>
                    <a:lnTo>
                      <a:pt x="510" y="128"/>
                    </a:lnTo>
                    <a:lnTo>
                      <a:pt x="524" y="156"/>
                    </a:lnTo>
                    <a:lnTo>
                      <a:pt x="538" y="171"/>
                    </a:lnTo>
                    <a:lnTo>
                      <a:pt x="538" y="185"/>
                    </a:lnTo>
                    <a:lnTo>
                      <a:pt x="553" y="199"/>
                    </a:lnTo>
                    <a:lnTo>
                      <a:pt x="553" y="213"/>
                    </a:lnTo>
                    <a:lnTo>
                      <a:pt x="567" y="227"/>
                    </a:lnTo>
                    <a:lnTo>
                      <a:pt x="567" y="241"/>
                    </a:lnTo>
                    <a:lnTo>
                      <a:pt x="581" y="270"/>
                    </a:lnTo>
                    <a:lnTo>
                      <a:pt x="581" y="284"/>
                    </a:lnTo>
                    <a:lnTo>
                      <a:pt x="595" y="298"/>
                    </a:lnTo>
                    <a:lnTo>
                      <a:pt x="595" y="312"/>
                    </a:lnTo>
                    <a:lnTo>
                      <a:pt x="595" y="327"/>
                    </a:lnTo>
                    <a:lnTo>
                      <a:pt x="609" y="327"/>
                    </a:lnTo>
                    <a:lnTo>
                      <a:pt x="609" y="341"/>
                    </a:lnTo>
                    <a:lnTo>
                      <a:pt x="609" y="355"/>
                    </a:lnTo>
                    <a:lnTo>
                      <a:pt x="624" y="369"/>
                    </a:lnTo>
                    <a:lnTo>
                      <a:pt x="624" y="383"/>
                    </a:lnTo>
                    <a:lnTo>
                      <a:pt x="638" y="397"/>
                    </a:lnTo>
                    <a:lnTo>
                      <a:pt x="638" y="426"/>
                    </a:lnTo>
                    <a:lnTo>
                      <a:pt x="652" y="426"/>
                    </a:lnTo>
                    <a:lnTo>
                      <a:pt x="652" y="440"/>
                    </a:lnTo>
                    <a:lnTo>
                      <a:pt x="666" y="454"/>
                    </a:lnTo>
                    <a:lnTo>
                      <a:pt x="666" y="468"/>
                    </a:lnTo>
                    <a:lnTo>
                      <a:pt x="680" y="483"/>
                    </a:lnTo>
                    <a:lnTo>
                      <a:pt x="680" y="497"/>
                    </a:lnTo>
                    <a:lnTo>
                      <a:pt x="694" y="511"/>
                    </a:lnTo>
                    <a:lnTo>
                      <a:pt x="694" y="525"/>
                    </a:lnTo>
                    <a:lnTo>
                      <a:pt x="709" y="525"/>
                    </a:lnTo>
                    <a:lnTo>
                      <a:pt x="709" y="539"/>
                    </a:lnTo>
                    <a:lnTo>
                      <a:pt x="723" y="553"/>
                    </a:lnTo>
                    <a:close/>
                  </a:path>
                </a:pathLst>
              </a:custGeom>
              <a:noFill/>
              <a:ln w="0" cap="flat">
                <a:solidFill>
                  <a:srgbClr val="000000"/>
                </a:solidFill>
                <a:prstDash val="solid"/>
                <a:round/>
                <a:headEnd/>
                <a:tailEnd/>
              </a:ln>
              <a:extLst>
                <a:ext uri="{909E8E84-426E-40DD-AFC4-6F175D3DCCD1}">
                  <a14:hiddenFill xmlns="" xmlns:a14="http://schemas.microsoft.com/office/drawing/2010/main">
                    <a:solidFill>
                      <a:srgbClr val="FFFFFF"/>
                    </a:solidFill>
                  </a14:hiddenFill>
                </a:ext>
              </a:extLst>
            </p:spPr>
            <p:txBody>
              <a:bodyPr/>
              <a:lstStyle/>
              <a:p>
                <a:endParaRPr lang="ja-JP" altLang="en-US"/>
              </a:p>
            </p:txBody>
          </p:sp>
          <p:sp>
            <p:nvSpPr>
              <p:cNvPr id="46228" name="Freeform 184"/>
              <p:cNvSpPr>
                <a:spLocks noChangeAspect="1"/>
              </p:cNvSpPr>
              <p:nvPr/>
            </p:nvSpPr>
            <p:spPr bwMode="auto">
              <a:xfrm>
                <a:off x="9918" y="10537"/>
                <a:ext cx="1992" cy="3906"/>
              </a:xfrm>
              <a:custGeom>
                <a:avLst/>
                <a:gdLst>
                  <a:gd name="T0" fmla="*/ 2147483647 w 1248"/>
                  <a:gd name="T1" fmla="*/ 2147483647 h 2454"/>
                  <a:gd name="T2" fmla="*/ 2147483647 w 1248"/>
                  <a:gd name="T3" fmla="*/ 2147483647 h 2454"/>
                  <a:gd name="T4" fmla="*/ 2147483647 w 1248"/>
                  <a:gd name="T5" fmla="*/ 2147483647 h 2454"/>
                  <a:gd name="T6" fmla="*/ 2147483647 w 1248"/>
                  <a:gd name="T7" fmla="*/ 2147483647 h 2454"/>
                  <a:gd name="T8" fmla="*/ 2147483647 w 1248"/>
                  <a:gd name="T9" fmla="*/ 2147483647 h 2454"/>
                  <a:gd name="T10" fmla="*/ 2147483647 w 1248"/>
                  <a:gd name="T11" fmla="*/ 2147483647 h 2454"/>
                  <a:gd name="T12" fmla="*/ 2147483647 w 1248"/>
                  <a:gd name="T13" fmla="*/ 2147483647 h 2454"/>
                  <a:gd name="T14" fmla="*/ 2147483647 w 1248"/>
                  <a:gd name="T15" fmla="*/ 2147483647 h 2454"/>
                  <a:gd name="T16" fmla="*/ 2147483647 w 1248"/>
                  <a:gd name="T17" fmla="*/ 2147483647 h 2454"/>
                  <a:gd name="T18" fmla="*/ 2147483647 w 1248"/>
                  <a:gd name="T19" fmla="*/ 2147483647 h 2454"/>
                  <a:gd name="T20" fmla="*/ 2147483647 w 1248"/>
                  <a:gd name="T21" fmla="*/ 2147483647 h 2454"/>
                  <a:gd name="T22" fmla="*/ 2147483647 w 1248"/>
                  <a:gd name="T23" fmla="*/ 2147483647 h 2454"/>
                  <a:gd name="T24" fmla="*/ 2147483647 w 1248"/>
                  <a:gd name="T25" fmla="*/ 2147483647 h 2454"/>
                  <a:gd name="T26" fmla="*/ 2147483647 w 1248"/>
                  <a:gd name="T27" fmla="*/ 2147483647 h 2454"/>
                  <a:gd name="T28" fmla="*/ 2147483647 w 1248"/>
                  <a:gd name="T29" fmla="*/ 2147483647 h 2454"/>
                  <a:gd name="T30" fmla="*/ 2147483647 w 1248"/>
                  <a:gd name="T31" fmla="*/ 2147483647 h 2454"/>
                  <a:gd name="T32" fmla="*/ 2147483647 w 1248"/>
                  <a:gd name="T33" fmla="*/ 2147483647 h 2454"/>
                  <a:gd name="T34" fmla="*/ 2147483647 w 1248"/>
                  <a:gd name="T35" fmla="*/ 2147483647 h 2454"/>
                  <a:gd name="T36" fmla="*/ 2147483647 w 1248"/>
                  <a:gd name="T37" fmla="*/ 2147483647 h 2454"/>
                  <a:gd name="T38" fmla="*/ 2147483647 w 1248"/>
                  <a:gd name="T39" fmla="*/ 2147483647 h 2454"/>
                  <a:gd name="T40" fmla="*/ 2147483647 w 1248"/>
                  <a:gd name="T41" fmla="*/ 2147483647 h 2454"/>
                  <a:gd name="T42" fmla="*/ 2147483647 w 1248"/>
                  <a:gd name="T43" fmla="*/ 2147483647 h 2454"/>
                  <a:gd name="T44" fmla="*/ 2147483647 w 1248"/>
                  <a:gd name="T45" fmla="*/ 2147483647 h 2454"/>
                  <a:gd name="T46" fmla="*/ 2147483647 w 1248"/>
                  <a:gd name="T47" fmla="*/ 2147483647 h 2454"/>
                  <a:gd name="T48" fmla="*/ 2147483647 w 1248"/>
                  <a:gd name="T49" fmla="*/ 2147483647 h 2454"/>
                  <a:gd name="T50" fmla="*/ 2147483647 w 1248"/>
                  <a:gd name="T51" fmla="*/ 2147483647 h 2454"/>
                  <a:gd name="T52" fmla="*/ 2147483647 w 1248"/>
                  <a:gd name="T53" fmla="*/ 2147483647 h 2454"/>
                  <a:gd name="T54" fmla="*/ 2147483647 w 1248"/>
                  <a:gd name="T55" fmla="*/ 2147483647 h 2454"/>
                  <a:gd name="T56" fmla="*/ 2147483647 w 1248"/>
                  <a:gd name="T57" fmla="*/ 2147483647 h 2454"/>
                  <a:gd name="T58" fmla="*/ 2147483647 w 1248"/>
                  <a:gd name="T59" fmla="*/ 2147483647 h 2454"/>
                  <a:gd name="T60" fmla="*/ 2147483647 w 1248"/>
                  <a:gd name="T61" fmla="*/ 2147483647 h 2454"/>
                  <a:gd name="T62" fmla="*/ 2147483647 w 1248"/>
                  <a:gd name="T63" fmla="*/ 2147483647 h 2454"/>
                  <a:gd name="T64" fmla="*/ 2147483647 w 1248"/>
                  <a:gd name="T65" fmla="*/ 2147483647 h 2454"/>
                  <a:gd name="T66" fmla="*/ 2147483647 w 1248"/>
                  <a:gd name="T67" fmla="*/ 2147483647 h 2454"/>
                  <a:gd name="T68" fmla="*/ 2147483647 w 1248"/>
                  <a:gd name="T69" fmla="*/ 2147483647 h 2454"/>
                  <a:gd name="T70" fmla="*/ 2147483647 w 1248"/>
                  <a:gd name="T71" fmla="*/ 2147483647 h 2454"/>
                  <a:gd name="T72" fmla="*/ 2147483647 w 1248"/>
                  <a:gd name="T73" fmla="*/ 2147483647 h 2454"/>
                  <a:gd name="T74" fmla="*/ 2147483647 w 1248"/>
                  <a:gd name="T75" fmla="*/ 2147483647 h 2454"/>
                  <a:gd name="T76" fmla="*/ 2147483647 w 1248"/>
                  <a:gd name="T77" fmla="*/ 2147483647 h 2454"/>
                  <a:gd name="T78" fmla="*/ 2147483647 w 1248"/>
                  <a:gd name="T79" fmla="*/ 2147483647 h 2454"/>
                  <a:gd name="T80" fmla="*/ 2147483647 w 1248"/>
                  <a:gd name="T81" fmla="*/ 2147483647 h 2454"/>
                  <a:gd name="T82" fmla="*/ 2147483647 w 1248"/>
                  <a:gd name="T83" fmla="*/ 2147483647 h 2454"/>
                  <a:gd name="T84" fmla="*/ 2147483647 w 1248"/>
                  <a:gd name="T85" fmla="*/ 2147483647 h 2454"/>
                  <a:gd name="T86" fmla="*/ 2147483647 w 1248"/>
                  <a:gd name="T87" fmla="*/ 2147483647 h 2454"/>
                  <a:gd name="T88" fmla="*/ 2147483647 w 1248"/>
                  <a:gd name="T89" fmla="*/ 2147483647 h 2454"/>
                  <a:gd name="T90" fmla="*/ 2147483647 w 1248"/>
                  <a:gd name="T91" fmla="*/ 2147483647 h 2454"/>
                  <a:gd name="T92" fmla="*/ 2147483647 w 1248"/>
                  <a:gd name="T93" fmla="*/ 2147483647 h 2454"/>
                  <a:gd name="T94" fmla="*/ 2147483647 w 1248"/>
                  <a:gd name="T95" fmla="*/ 2147483647 h 2454"/>
                  <a:gd name="T96" fmla="*/ 2147483647 w 1248"/>
                  <a:gd name="T97" fmla="*/ 2147483647 h 2454"/>
                  <a:gd name="T98" fmla="*/ 2147483647 w 1248"/>
                  <a:gd name="T99" fmla="*/ 2147483647 h 2454"/>
                  <a:gd name="T100" fmla="*/ 2147483647 w 1248"/>
                  <a:gd name="T101" fmla="*/ 2147483647 h 2454"/>
                  <a:gd name="T102" fmla="*/ 2147483647 w 1248"/>
                  <a:gd name="T103" fmla="*/ 2147483647 h 2454"/>
                  <a:gd name="T104" fmla="*/ 2147483647 w 1248"/>
                  <a:gd name="T105" fmla="*/ 2147483647 h 2454"/>
                  <a:gd name="T106" fmla="*/ 2147483647 w 1248"/>
                  <a:gd name="T107" fmla="*/ 2147483647 h 2454"/>
                  <a:gd name="T108" fmla="*/ 2147483647 w 1248"/>
                  <a:gd name="T109" fmla="*/ 2147483647 h 2454"/>
                  <a:gd name="T110" fmla="*/ 2147483647 w 1248"/>
                  <a:gd name="T111" fmla="*/ 2147483647 h 2454"/>
                  <a:gd name="T112" fmla="*/ 2147483647 w 1248"/>
                  <a:gd name="T113" fmla="*/ 2147483647 h 2454"/>
                  <a:gd name="T114" fmla="*/ 2147483647 w 1248"/>
                  <a:gd name="T115" fmla="*/ 2147483647 h 2454"/>
                  <a:gd name="T116" fmla="*/ 2147483647 w 1248"/>
                  <a:gd name="T117" fmla="*/ 2147483647 h 2454"/>
                  <a:gd name="T118" fmla="*/ 2147483647 w 1248"/>
                  <a:gd name="T119" fmla="*/ 2147483647 h 2454"/>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248"/>
                  <a:gd name="T181" fmla="*/ 0 h 2454"/>
                  <a:gd name="T182" fmla="*/ 1248 w 1248"/>
                  <a:gd name="T183" fmla="*/ 2454 h 2454"/>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248" h="2454">
                    <a:moveTo>
                      <a:pt x="794" y="227"/>
                    </a:moveTo>
                    <a:lnTo>
                      <a:pt x="808" y="199"/>
                    </a:lnTo>
                    <a:lnTo>
                      <a:pt x="808" y="185"/>
                    </a:lnTo>
                    <a:lnTo>
                      <a:pt x="808" y="171"/>
                    </a:lnTo>
                    <a:lnTo>
                      <a:pt x="822" y="171"/>
                    </a:lnTo>
                    <a:lnTo>
                      <a:pt x="836" y="156"/>
                    </a:lnTo>
                    <a:lnTo>
                      <a:pt x="850" y="142"/>
                    </a:lnTo>
                    <a:lnTo>
                      <a:pt x="865" y="128"/>
                    </a:lnTo>
                    <a:lnTo>
                      <a:pt x="879" y="128"/>
                    </a:lnTo>
                    <a:lnTo>
                      <a:pt x="907" y="142"/>
                    </a:lnTo>
                    <a:lnTo>
                      <a:pt x="921" y="142"/>
                    </a:lnTo>
                    <a:lnTo>
                      <a:pt x="936" y="142"/>
                    </a:lnTo>
                    <a:lnTo>
                      <a:pt x="950" y="142"/>
                    </a:lnTo>
                    <a:lnTo>
                      <a:pt x="978" y="142"/>
                    </a:lnTo>
                    <a:lnTo>
                      <a:pt x="1021" y="156"/>
                    </a:lnTo>
                    <a:lnTo>
                      <a:pt x="1035" y="156"/>
                    </a:lnTo>
                    <a:lnTo>
                      <a:pt x="1092" y="156"/>
                    </a:lnTo>
                    <a:lnTo>
                      <a:pt x="1120" y="171"/>
                    </a:lnTo>
                    <a:lnTo>
                      <a:pt x="1148" y="171"/>
                    </a:lnTo>
                    <a:lnTo>
                      <a:pt x="1148" y="185"/>
                    </a:lnTo>
                    <a:lnTo>
                      <a:pt x="1162" y="185"/>
                    </a:lnTo>
                    <a:lnTo>
                      <a:pt x="1148" y="185"/>
                    </a:lnTo>
                    <a:lnTo>
                      <a:pt x="1148" y="199"/>
                    </a:lnTo>
                    <a:lnTo>
                      <a:pt x="1148" y="213"/>
                    </a:lnTo>
                    <a:lnTo>
                      <a:pt x="1148" y="227"/>
                    </a:lnTo>
                    <a:lnTo>
                      <a:pt x="1148" y="242"/>
                    </a:lnTo>
                    <a:lnTo>
                      <a:pt x="1148" y="256"/>
                    </a:lnTo>
                    <a:lnTo>
                      <a:pt x="1162" y="270"/>
                    </a:lnTo>
                    <a:lnTo>
                      <a:pt x="1162" y="284"/>
                    </a:lnTo>
                    <a:lnTo>
                      <a:pt x="1177" y="284"/>
                    </a:lnTo>
                    <a:lnTo>
                      <a:pt x="1177" y="298"/>
                    </a:lnTo>
                    <a:lnTo>
                      <a:pt x="1191" y="312"/>
                    </a:lnTo>
                    <a:lnTo>
                      <a:pt x="1219" y="327"/>
                    </a:lnTo>
                    <a:lnTo>
                      <a:pt x="1233" y="341"/>
                    </a:lnTo>
                    <a:lnTo>
                      <a:pt x="1233" y="355"/>
                    </a:lnTo>
                    <a:lnTo>
                      <a:pt x="1248" y="355"/>
                    </a:lnTo>
                    <a:lnTo>
                      <a:pt x="1162" y="469"/>
                    </a:lnTo>
                    <a:lnTo>
                      <a:pt x="1148" y="483"/>
                    </a:lnTo>
                    <a:lnTo>
                      <a:pt x="1134" y="497"/>
                    </a:lnTo>
                    <a:lnTo>
                      <a:pt x="1120" y="511"/>
                    </a:lnTo>
                    <a:lnTo>
                      <a:pt x="1106" y="539"/>
                    </a:lnTo>
                    <a:lnTo>
                      <a:pt x="1106" y="582"/>
                    </a:lnTo>
                    <a:lnTo>
                      <a:pt x="1106" y="681"/>
                    </a:lnTo>
                    <a:lnTo>
                      <a:pt x="1106" y="724"/>
                    </a:lnTo>
                    <a:lnTo>
                      <a:pt x="1106" y="809"/>
                    </a:lnTo>
                    <a:lnTo>
                      <a:pt x="1106" y="851"/>
                    </a:lnTo>
                    <a:lnTo>
                      <a:pt x="1049" y="851"/>
                    </a:lnTo>
                    <a:lnTo>
                      <a:pt x="992" y="851"/>
                    </a:lnTo>
                    <a:lnTo>
                      <a:pt x="992" y="908"/>
                    </a:lnTo>
                    <a:lnTo>
                      <a:pt x="992" y="951"/>
                    </a:lnTo>
                    <a:lnTo>
                      <a:pt x="992" y="979"/>
                    </a:lnTo>
                    <a:lnTo>
                      <a:pt x="992" y="993"/>
                    </a:lnTo>
                    <a:lnTo>
                      <a:pt x="992" y="1008"/>
                    </a:lnTo>
                    <a:lnTo>
                      <a:pt x="992" y="1022"/>
                    </a:lnTo>
                    <a:lnTo>
                      <a:pt x="992" y="1050"/>
                    </a:lnTo>
                    <a:lnTo>
                      <a:pt x="992" y="1078"/>
                    </a:lnTo>
                    <a:lnTo>
                      <a:pt x="992" y="1093"/>
                    </a:lnTo>
                    <a:lnTo>
                      <a:pt x="992" y="1121"/>
                    </a:lnTo>
                    <a:lnTo>
                      <a:pt x="992" y="1149"/>
                    </a:lnTo>
                    <a:lnTo>
                      <a:pt x="992" y="1178"/>
                    </a:lnTo>
                    <a:lnTo>
                      <a:pt x="992" y="1206"/>
                    </a:lnTo>
                    <a:lnTo>
                      <a:pt x="992" y="1220"/>
                    </a:lnTo>
                    <a:lnTo>
                      <a:pt x="992" y="1234"/>
                    </a:lnTo>
                    <a:lnTo>
                      <a:pt x="992" y="1263"/>
                    </a:lnTo>
                    <a:lnTo>
                      <a:pt x="992" y="1277"/>
                    </a:lnTo>
                    <a:lnTo>
                      <a:pt x="992" y="1291"/>
                    </a:lnTo>
                    <a:lnTo>
                      <a:pt x="992" y="1305"/>
                    </a:lnTo>
                    <a:lnTo>
                      <a:pt x="992" y="1320"/>
                    </a:lnTo>
                    <a:lnTo>
                      <a:pt x="992" y="1334"/>
                    </a:lnTo>
                    <a:lnTo>
                      <a:pt x="1006" y="1348"/>
                    </a:lnTo>
                    <a:lnTo>
                      <a:pt x="992" y="1362"/>
                    </a:lnTo>
                    <a:lnTo>
                      <a:pt x="992" y="1376"/>
                    </a:lnTo>
                    <a:lnTo>
                      <a:pt x="992" y="1390"/>
                    </a:lnTo>
                    <a:lnTo>
                      <a:pt x="992" y="1405"/>
                    </a:lnTo>
                    <a:lnTo>
                      <a:pt x="992" y="1433"/>
                    </a:lnTo>
                    <a:lnTo>
                      <a:pt x="992" y="1447"/>
                    </a:lnTo>
                    <a:lnTo>
                      <a:pt x="992" y="1476"/>
                    </a:lnTo>
                    <a:lnTo>
                      <a:pt x="992" y="1490"/>
                    </a:lnTo>
                    <a:lnTo>
                      <a:pt x="992" y="1518"/>
                    </a:lnTo>
                    <a:lnTo>
                      <a:pt x="992" y="1532"/>
                    </a:lnTo>
                    <a:lnTo>
                      <a:pt x="992" y="1547"/>
                    </a:lnTo>
                    <a:lnTo>
                      <a:pt x="992" y="1561"/>
                    </a:lnTo>
                    <a:lnTo>
                      <a:pt x="1120" y="1561"/>
                    </a:lnTo>
                    <a:lnTo>
                      <a:pt x="1120" y="1575"/>
                    </a:lnTo>
                    <a:lnTo>
                      <a:pt x="1120" y="1589"/>
                    </a:lnTo>
                    <a:lnTo>
                      <a:pt x="1120" y="1603"/>
                    </a:lnTo>
                    <a:lnTo>
                      <a:pt x="1120" y="1632"/>
                    </a:lnTo>
                    <a:lnTo>
                      <a:pt x="1120" y="1646"/>
                    </a:lnTo>
                    <a:lnTo>
                      <a:pt x="1120" y="1674"/>
                    </a:lnTo>
                    <a:lnTo>
                      <a:pt x="1120" y="1688"/>
                    </a:lnTo>
                    <a:lnTo>
                      <a:pt x="1120" y="1717"/>
                    </a:lnTo>
                    <a:lnTo>
                      <a:pt x="1120" y="1731"/>
                    </a:lnTo>
                    <a:lnTo>
                      <a:pt x="1120" y="1745"/>
                    </a:lnTo>
                    <a:lnTo>
                      <a:pt x="1120" y="1759"/>
                    </a:lnTo>
                    <a:lnTo>
                      <a:pt x="1120" y="1773"/>
                    </a:lnTo>
                    <a:lnTo>
                      <a:pt x="1120" y="1788"/>
                    </a:lnTo>
                    <a:lnTo>
                      <a:pt x="1120" y="1802"/>
                    </a:lnTo>
                    <a:lnTo>
                      <a:pt x="1120" y="1816"/>
                    </a:lnTo>
                    <a:lnTo>
                      <a:pt x="1120" y="1830"/>
                    </a:lnTo>
                    <a:lnTo>
                      <a:pt x="1120" y="1844"/>
                    </a:lnTo>
                    <a:lnTo>
                      <a:pt x="1106" y="1873"/>
                    </a:lnTo>
                    <a:lnTo>
                      <a:pt x="1106" y="1887"/>
                    </a:lnTo>
                    <a:lnTo>
                      <a:pt x="1106" y="1901"/>
                    </a:lnTo>
                    <a:lnTo>
                      <a:pt x="1106" y="1915"/>
                    </a:lnTo>
                    <a:lnTo>
                      <a:pt x="1106" y="1930"/>
                    </a:lnTo>
                    <a:lnTo>
                      <a:pt x="1106" y="1944"/>
                    </a:lnTo>
                    <a:lnTo>
                      <a:pt x="1106" y="1958"/>
                    </a:lnTo>
                    <a:lnTo>
                      <a:pt x="1106" y="1972"/>
                    </a:lnTo>
                    <a:lnTo>
                      <a:pt x="1106" y="1986"/>
                    </a:lnTo>
                    <a:lnTo>
                      <a:pt x="1106" y="2000"/>
                    </a:lnTo>
                    <a:lnTo>
                      <a:pt x="1092" y="2000"/>
                    </a:lnTo>
                    <a:lnTo>
                      <a:pt x="1049" y="2015"/>
                    </a:lnTo>
                    <a:lnTo>
                      <a:pt x="1035" y="2015"/>
                    </a:lnTo>
                    <a:lnTo>
                      <a:pt x="1021" y="2015"/>
                    </a:lnTo>
                    <a:lnTo>
                      <a:pt x="1021" y="2000"/>
                    </a:lnTo>
                    <a:lnTo>
                      <a:pt x="1006" y="2000"/>
                    </a:lnTo>
                    <a:lnTo>
                      <a:pt x="992" y="2000"/>
                    </a:lnTo>
                    <a:lnTo>
                      <a:pt x="978" y="2000"/>
                    </a:lnTo>
                    <a:lnTo>
                      <a:pt x="964" y="2000"/>
                    </a:lnTo>
                    <a:lnTo>
                      <a:pt x="950" y="2000"/>
                    </a:lnTo>
                    <a:lnTo>
                      <a:pt x="936" y="2000"/>
                    </a:lnTo>
                    <a:lnTo>
                      <a:pt x="921" y="2000"/>
                    </a:lnTo>
                    <a:lnTo>
                      <a:pt x="907" y="2000"/>
                    </a:lnTo>
                    <a:lnTo>
                      <a:pt x="893" y="2015"/>
                    </a:lnTo>
                    <a:lnTo>
                      <a:pt x="865" y="2015"/>
                    </a:lnTo>
                    <a:lnTo>
                      <a:pt x="850" y="2015"/>
                    </a:lnTo>
                    <a:lnTo>
                      <a:pt x="836" y="2015"/>
                    </a:lnTo>
                    <a:lnTo>
                      <a:pt x="822" y="2015"/>
                    </a:lnTo>
                    <a:lnTo>
                      <a:pt x="808" y="2015"/>
                    </a:lnTo>
                    <a:lnTo>
                      <a:pt x="794" y="2015"/>
                    </a:lnTo>
                    <a:lnTo>
                      <a:pt x="780" y="2015"/>
                    </a:lnTo>
                    <a:lnTo>
                      <a:pt x="765" y="2015"/>
                    </a:lnTo>
                    <a:lnTo>
                      <a:pt x="737" y="2015"/>
                    </a:lnTo>
                    <a:lnTo>
                      <a:pt x="751" y="2015"/>
                    </a:lnTo>
                    <a:lnTo>
                      <a:pt x="751" y="2029"/>
                    </a:lnTo>
                    <a:lnTo>
                      <a:pt x="694" y="2029"/>
                    </a:lnTo>
                    <a:lnTo>
                      <a:pt x="680" y="2029"/>
                    </a:lnTo>
                    <a:lnTo>
                      <a:pt x="652" y="2043"/>
                    </a:lnTo>
                    <a:lnTo>
                      <a:pt x="652" y="2071"/>
                    </a:lnTo>
                    <a:lnTo>
                      <a:pt x="652" y="2086"/>
                    </a:lnTo>
                    <a:lnTo>
                      <a:pt x="666" y="2114"/>
                    </a:lnTo>
                    <a:lnTo>
                      <a:pt x="666" y="2128"/>
                    </a:lnTo>
                    <a:lnTo>
                      <a:pt x="652" y="2128"/>
                    </a:lnTo>
                    <a:lnTo>
                      <a:pt x="638" y="2142"/>
                    </a:lnTo>
                    <a:lnTo>
                      <a:pt x="638" y="2128"/>
                    </a:lnTo>
                    <a:lnTo>
                      <a:pt x="638" y="2142"/>
                    </a:lnTo>
                    <a:lnTo>
                      <a:pt x="624" y="2156"/>
                    </a:lnTo>
                    <a:lnTo>
                      <a:pt x="624" y="2171"/>
                    </a:lnTo>
                    <a:lnTo>
                      <a:pt x="638" y="2185"/>
                    </a:lnTo>
                    <a:lnTo>
                      <a:pt x="638" y="2199"/>
                    </a:lnTo>
                    <a:lnTo>
                      <a:pt x="624" y="2199"/>
                    </a:lnTo>
                    <a:lnTo>
                      <a:pt x="609" y="2199"/>
                    </a:lnTo>
                    <a:lnTo>
                      <a:pt x="595" y="2213"/>
                    </a:lnTo>
                    <a:lnTo>
                      <a:pt x="595" y="2227"/>
                    </a:lnTo>
                    <a:lnTo>
                      <a:pt x="595" y="2242"/>
                    </a:lnTo>
                    <a:lnTo>
                      <a:pt x="595" y="2256"/>
                    </a:lnTo>
                    <a:lnTo>
                      <a:pt x="595" y="2270"/>
                    </a:lnTo>
                    <a:lnTo>
                      <a:pt x="595" y="2284"/>
                    </a:lnTo>
                    <a:lnTo>
                      <a:pt x="609" y="2284"/>
                    </a:lnTo>
                    <a:lnTo>
                      <a:pt x="609" y="2298"/>
                    </a:lnTo>
                    <a:lnTo>
                      <a:pt x="609" y="2312"/>
                    </a:lnTo>
                    <a:lnTo>
                      <a:pt x="609" y="2327"/>
                    </a:lnTo>
                    <a:lnTo>
                      <a:pt x="609" y="2341"/>
                    </a:lnTo>
                    <a:lnTo>
                      <a:pt x="609" y="2355"/>
                    </a:lnTo>
                    <a:lnTo>
                      <a:pt x="609" y="2369"/>
                    </a:lnTo>
                    <a:lnTo>
                      <a:pt x="624" y="2383"/>
                    </a:lnTo>
                    <a:lnTo>
                      <a:pt x="609" y="2383"/>
                    </a:lnTo>
                    <a:lnTo>
                      <a:pt x="624" y="2383"/>
                    </a:lnTo>
                    <a:lnTo>
                      <a:pt x="624" y="2398"/>
                    </a:lnTo>
                    <a:lnTo>
                      <a:pt x="624" y="2412"/>
                    </a:lnTo>
                    <a:lnTo>
                      <a:pt x="624" y="2426"/>
                    </a:lnTo>
                    <a:lnTo>
                      <a:pt x="624" y="2440"/>
                    </a:lnTo>
                    <a:lnTo>
                      <a:pt x="624" y="2454"/>
                    </a:lnTo>
                    <a:lnTo>
                      <a:pt x="624" y="2440"/>
                    </a:lnTo>
                    <a:lnTo>
                      <a:pt x="624" y="2426"/>
                    </a:lnTo>
                    <a:lnTo>
                      <a:pt x="624" y="2412"/>
                    </a:lnTo>
                    <a:lnTo>
                      <a:pt x="609" y="2412"/>
                    </a:lnTo>
                    <a:lnTo>
                      <a:pt x="609" y="2398"/>
                    </a:lnTo>
                    <a:lnTo>
                      <a:pt x="609" y="2383"/>
                    </a:lnTo>
                    <a:lnTo>
                      <a:pt x="609" y="2369"/>
                    </a:lnTo>
                    <a:lnTo>
                      <a:pt x="609" y="2355"/>
                    </a:lnTo>
                    <a:lnTo>
                      <a:pt x="609" y="2341"/>
                    </a:lnTo>
                    <a:lnTo>
                      <a:pt x="609" y="2327"/>
                    </a:lnTo>
                    <a:lnTo>
                      <a:pt x="609" y="2312"/>
                    </a:lnTo>
                    <a:lnTo>
                      <a:pt x="609" y="2298"/>
                    </a:lnTo>
                    <a:lnTo>
                      <a:pt x="595" y="2298"/>
                    </a:lnTo>
                    <a:lnTo>
                      <a:pt x="595" y="2284"/>
                    </a:lnTo>
                    <a:lnTo>
                      <a:pt x="595" y="2270"/>
                    </a:lnTo>
                    <a:lnTo>
                      <a:pt x="595" y="2256"/>
                    </a:lnTo>
                    <a:lnTo>
                      <a:pt x="595" y="2242"/>
                    </a:lnTo>
                    <a:lnTo>
                      <a:pt x="595" y="2227"/>
                    </a:lnTo>
                    <a:lnTo>
                      <a:pt x="581" y="2213"/>
                    </a:lnTo>
                    <a:lnTo>
                      <a:pt x="567" y="2213"/>
                    </a:lnTo>
                    <a:lnTo>
                      <a:pt x="553" y="2213"/>
                    </a:lnTo>
                    <a:lnTo>
                      <a:pt x="553" y="2199"/>
                    </a:lnTo>
                    <a:lnTo>
                      <a:pt x="538" y="2199"/>
                    </a:lnTo>
                    <a:lnTo>
                      <a:pt x="524" y="2199"/>
                    </a:lnTo>
                    <a:lnTo>
                      <a:pt x="510" y="2199"/>
                    </a:lnTo>
                    <a:lnTo>
                      <a:pt x="510" y="2185"/>
                    </a:lnTo>
                    <a:lnTo>
                      <a:pt x="496" y="2199"/>
                    </a:lnTo>
                    <a:lnTo>
                      <a:pt x="482" y="2199"/>
                    </a:lnTo>
                    <a:lnTo>
                      <a:pt x="468" y="2199"/>
                    </a:lnTo>
                    <a:lnTo>
                      <a:pt x="453" y="2199"/>
                    </a:lnTo>
                    <a:lnTo>
                      <a:pt x="453" y="2185"/>
                    </a:lnTo>
                    <a:lnTo>
                      <a:pt x="439" y="2171"/>
                    </a:lnTo>
                    <a:lnTo>
                      <a:pt x="439" y="2156"/>
                    </a:lnTo>
                    <a:lnTo>
                      <a:pt x="425" y="2156"/>
                    </a:lnTo>
                    <a:lnTo>
                      <a:pt x="411" y="2156"/>
                    </a:lnTo>
                    <a:lnTo>
                      <a:pt x="411" y="2171"/>
                    </a:lnTo>
                    <a:lnTo>
                      <a:pt x="397" y="2171"/>
                    </a:lnTo>
                    <a:lnTo>
                      <a:pt x="382" y="2171"/>
                    </a:lnTo>
                    <a:lnTo>
                      <a:pt x="368" y="2185"/>
                    </a:lnTo>
                    <a:lnTo>
                      <a:pt x="354" y="2199"/>
                    </a:lnTo>
                    <a:lnTo>
                      <a:pt x="340" y="2199"/>
                    </a:lnTo>
                    <a:lnTo>
                      <a:pt x="326" y="2185"/>
                    </a:lnTo>
                    <a:lnTo>
                      <a:pt x="326" y="2171"/>
                    </a:lnTo>
                    <a:lnTo>
                      <a:pt x="326" y="2156"/>
                    </a:lnTo>
                    <a:lnTo>
                      <a:pt x="326" y="2142"/>
                    </a:lnTo>
                    <a:lnTo>
                      <a:pt x="326" y="2128"/>
                    </a:lnTo>
                    <a:lnTo>
                      <a:pt x="326" y="2114"/>
                    </a:lnTo>
                    <a:lnTo>
                      <a:pt x="340" y="2100"/>
                    </a:lnTo>
                    <a:lnTo>
                      <a:pt x="326" y="2100"/>
                    </a:lnTo>
                    <a:lnTo>
                      <a:pt x="340" y="2100"/>
                    </a:lnTo>
                    <a:lnTo>
                      <a:pt x="326" y="2100"/>
                    </a:lnTo>
                    <a:lnTo>
                      <a:pt x="326" y="2086"/>
                    </a:lnTo>
                    <a:lnTo>
                      <a:pt x="326" y="2071"/>
                    </a:lnTo>
                    <a:lnTo>
                      <a:pt x="326" y="2057"/>
                    </a:lnTo>
                    <a:lnTo>
                      <a:pt x="326" y="2043"/>
                    </a:lnTo>
                    <a:lnTo>
                      <a:pt x="340" y="2043"/>
                    </a:lnTo>
                    <a:lnTo>
                      <a:pt x="340" y="2029"/>
                    </a:lnTo>
                    <a:lnTo>
                      <a:pt x="340" y="2015"/>
                    </a:lnTo>
                    <a:lnTo>
                      <a:pt x="340" y="1986"/>
                    </a:lnTo>
                    <a:lnTo>
                      <a:pt x="326" y="1986"/>
                    </a:lnTo>
                    <a:lnTo>
                      <a:pt x="326" y="1972"/>
                    </a:lnTo>
                    <a:lnTo>
                      <a:pt x="326" y="1958"/>
                    </a:lnTo>
                    <a:lnTo>
                      <a:pt x="340" y="1958"/>
                    </a:lnTo>
                    <a:lnTo>
                      <a:pt x="340" y="1944"/>
                    </a:lnTo>
                    <a:lnTo>
                      <a:pt x="340" y="1930"/>
                    </a:lnTo>
                    <a:lnTo>
                      <a:pt x="340" y="1915"/>
                    </a:lnTo>
                    <a:lnTo>
                      <a:pt x="326" y="1915"/>
                    </a:lnTo>
                    <a:lnTo>
                      <a:pt x="326" y="1901"/>
                    </a:lnTo>
                    <a:lnTo>
                      <a:pt x="326" y="1887"/>
                    </a:lnTo>
                    <a:lnTo>
                      <a:pt x="326" y="1873"/>
                    </a:lnTo>
                    <a:lnTo>
                      <a:pt x="326" y="1859"/>
                    </a:lnTo>
                    <a:lnTo>
                      <a:pt x="326" y="1844"/>
                    </a:lnTo>
                    <a:lnTo>
                      <a:pt x="326" y="1830"/>
                    </a:lnTo>
                    <a:lnTo>
                      <a:pt x="326" y="1816"/>
                    </a:lnTo>
                    <a:lnTo>
                      <a:pt x="326" y="1788"/>
                    </a:lnTo>
                    <a:lnTo>
                      <a:pt x="340" y="1788"/>
                    </a:lnTo>
                    <a:lnTo>
                      <a:pt x="340" y="1773"/>
                    </a:lnTo>
                    <a:lnTo>
                      <a:pt x="340" y="1759"/>
                    </a:lnTo>
                    <a:lnTo>
                      <a:pt x="340" y="1745"/>
                    </a:lnTo>
                    <a:lnTo>
                      <a:pt x="340" y="1731"/>
                    </a:lnTo>
                    <a:lnTo>
                      <a:pt x="340" y="1717"/>
                    </a:lnTo>
                    <a:lnTo>
                      <a:pt x="340" y="1703"/>
                    </a:lnTo>
                    <a:lnTo>
                      <a:pt x="340" y="1688"/>
                    </a:lnTo>
                    <a:lnTo>
                      <a:pt x="340" y="1674"/>
                    </a:lnTo>
                    <a:lnTo>
                      <a:pt x="340" y="1660"/>
                    </a:lnTo>
                    <a:lnTo>
                      <a:pt x="340" y="1646"/>
                    </a:lnTo>
                    <a:lnTo>
                      <a:pt x="340" y="1632"/>
                    </a:lnTo>
                    <a:lnTo>
                      <a:pt x="340" y="1617"/>
                    </a:lnTo>
                    <a:lnTo>
                      <a:pt x="340" y="1603"/>
                    </a:lnTo>
                    <a:lnTo>
                      <a:pt x="340" y="1589"/>
                    </a:lnTo>
                    <a:lnTo>
                      <a:pt x="354" y="1589"/>
                    </a:lnTo>
                    <a:lnTo>
                      <a:pt x="368" y="1589"/>
                    </a:lnTo>
                    <a:lnTo>
                      <a:pt x="368" y="1561"/>
                    </a:lnTo>
                    <a:lnTo>
                      <a:pt x="354" y="1561"/>
                    </a:lnTo>
                    <a:lnTo>
                      <a:pt x="312" y="1561"/>
                    </a:lnTo>
                    <a:lnTo>
                      <a:pt x="283" y="1561"/>
                    </a:lnTo>
                    <a:lnTo>
                      <a:pt x="255" y="1561"/>
                    </a:lnTo>
                    <a:lnTo>
                      <a:pt x="241" y="1561"/>
                    </a:lnTo>
                    <a:lnTo>
                      <a:pt x="198" y="1561"/>
                    </a:lnTo>
                    <a:lnTo>
                      <a:pt x="184" y="1561"/>
                    </a:lnTo>
                    <a:lnTo>
                      <a:pt x="170" y="1561"/>
                    </a:lnTo>
                    <a:lnTo>
                      <a:pt x="141" y="1561"/>
                    </a:lnTo>
                    <a:lnTo>
                      <a:pt x="113" y="1561"/>
                    </a:lnTo>
                    <a:lnTo>
                      <a:pt x="85" y="1561"/>
                    </a:lnTo>
                    <a:lnTo>
                      <a:pt x="42" y="1561"/>
                    </a:lnTo>
                    <a:lnTo>
                      <a:pt x="0" y="1561"/>
                    </a:lnTo>
                    <a:lnTo>
                      <a:pt x="0" y="1547"/>
                    </a:lnTo>
                    <a:lnTo>
                      <a:pt x="14" y="1518"/>
                    </a:lnTo>
                    <a:lnTo>
                      <a:pt x="14" y="1490"/>
                    </a:lnTo>
                    <a:lnTo>
                      <a:pt x="14" y="1447"/>
                    </a:lnTo>
                    <a:lnTo>
                      <a:pt x="14" y="1405"/>
                    </a:lnTo>
                    <a:lnTo>
                      <a:pt x="28" y="1390"/>
                    </a:lnTo>
                    <a:lnTo>
                      <a:pt x="28" y="1376"/>
                    </a:lnTo>
                    <a:lnTo>
                      <a:pt x="14" y="1376"/>
                    </a:lnTo>
                    <a:lnTo>
                      <a:pt x="28" y="1376"/>
                    </a:lnTo>
                    <a:lnTo>
                      <a:pt x="28" y="1362"/>
                    </a:lnTo>
                    <a:lnTo>
                      <a:pt x="42" y="1334"/>
                    </a:lnTo>
                    <a:lnTo>
                      <a:pt x="56" y="1305"/>
                    </a:lnTo>
                    <a:lnTo>
                      <a:pt x="70" y="1277"/>
                    </a:lnTo>
                    <a:lnTo>
                      <a:pt x="85" y="1249"/>
                    </a:lnTo>
                    <a:lnTo>
                      <a:pt x="99" y="1249"/>
                    </a:lnTo>
                    <a:lnTo>
                      <a:pt x="99" y="1234"/>
                    </a:lnTo>
                    <a:lnTo>
                      <a:pt x="99" y="1220"/>
                    </a:lnTo>
                    <a:lnTo>
                      <a:pt x="113" y="1206"/>
                    </a:lnTo>
                    <a:lnTo>
                      <a:pt x="113" y="1192"/>
                    </a:lnTo>
                    <a:lnTo>
                      <a:pt x="127" y="1178"/>
                    </a:lnTo>
                    <a:lnTo>
                      <a:pt x="127" y="1164"/>
                    </a:lnTo>
                    <a:lnTo>
                      <a:pt x="141" y="1164"/>
                    </a:lnTo>
                    <a:lnTo>
                      <a:pt x="141" y="1135"/>
                    </a:lnTo>
                    <a:lnTo>
                      <a:pt x="141" y="1121"/>
                    </a:lnTo>
                    <a:lnTo>
                      <a:pt x="156" y="1121"/>
                    </a:lnTo>
                    <a:lnTo>
                      <a:pt x="170" y="1093"/>
                    </a:lnTo>
                    <a:lnTo>
                      <a:pt x="170" y="1064"/>
                    </a:lnTo>
                    <a:lnTo>
                      <a:pt x="184" y="1050"/>
                    </a:lnTo>
                    <a:lnTo>
                      <a:pt x="184" y="1036"/>
                    </a:lnTo>
                    <a:lnTo>
                      <a:pt x="198" y="1022"/>
                    </a:lnTo>
                    <a:lnTo>
                      <a:pt x="198" y="1008"/>
                    </a:lnTo>
                    <a:lnTo>
                      <a:pt x="212" y="979"/>
                    </a:lnTo>
                    <a:lnTo>
                      <a:pt x="212" y="965"/>
                    </a:lnTo>
                    <a:lnTo>
                      <a:pt x="226" y="951"/>
                    </a:lnTo>
                    <a:lnTo>
                      <a:pt x="226" y="937"/>
                    </a:lnTo>
                    <a:lnTo>
                      <a:pt x="241" y="922"/>
                    </a:lnTo>
                    <a:lnTo>
                      <a:pt x="241" y="894"/>
                    </a:lnTo>
                    <a:lnTo>
                      <a:pt x="255" y="880"/>
                    </a:lnTo>
                    <a:lnTo>
                      <a:pt x="255" y="851"/>
                    </a:lnTo>
                    <a:lnTo>
                      <a:pt x="283" y="809"/>
                    </a:lnTo>
                    <a:lnTo>
                      <a:pt x="297" y="781"/>
                    </a:lnTo>
                    <a:lnTo>
                      <a:pt x="297" y="766"/>
                    </a:lnTo>
                    <a:lnTo>
                      <a:pt x="312" y="738"/>
                    </a:lnTo>
                    <a:lnTo>
                      <a:pt x="312" y="710"/>
                    </a:lnTo>
                    <a:lnTo>
                      <a:pt x="326" y="695"/>
                    </a:lnTo>
                    <a:lnTo>
                      <a:pt x="326" y="667"/>
                    </a:lnTo>
                    <a:lnTo>
                      <a:pt x="340" y="653"/>
                    </a:lnTo>
                    <a:lnTo>
                      <a:pt x="340" y="639"/>
                    </a:lnTo>
                    <a:lnTo>
                      <a:pt x="354" y="610"/>
                    </a:lnTo>
                    <a:lnTo>
                      <a:pt x="354" y="596"/>
                    </a:lnTo>
                    <a:lnTo>
                      <a:pt x="368" y="568"/>
                    </a:lnTo>
                    <a:lnTo>
                      <a:pt x="368" y="554"/>
                    </a:lnTo>
                    <a:lnTo>
                      <a:pt x="368" y="539"/>
                    </a:lnTo>
                    <a:lnTo>
                      <a:pt x="368" y="525"/>
                    </a:lnTo>
                    <a:lnTo>
                      <a:pt x="368" y="511"/>
                    </a:lnTo>
                    <a:lnTo>
                      <a:pt x="368" y="497"/>
                    </a:lnTo>
                    <a:lnTo>
                      <a:pt x="368" y="454"/>
                    </a:lnTo>
                    <a:lnTo>
                      <a:pt x="368" y="426"/>
                    </a:lnTo>
                    <a:lnTo>
                      <a:pt x="382" y="383"/>
                    </a:lnTo>
                    <a:lnTo>
                      <a:pt x="382" y="355"/>
                    </a:lnTo>
                    <a:lnTo>
                      <a:pt x="382" y="341"/>
                    </a:lnTo>
                    <a:lnTo>
                      <a:pt x="382" y="298"/>
                    </a:lnTo>
                    <a:lnTo>
                      <a:pt x="453" y="312"/>
                    </a:lnTo>
                    <a:lnTo>
                      <a:pt x="468" y="270"/>
                    </a:lnTo>
                    <a:lnTo>
                      <a:pt x="482" y="256"/>
                    </a:lnTo>
                    <a:lnTo>
                      <a:pt x="482" y="242"/>
                    </a:lnTo>
                    <a:lnTo>
                      <a:pt x="482" y="227"/>
                    </a:lnTo>
                    <a:lnTo>
                      <a:pt x="510" y="156"/>
                    </a:lnTo>
                    <a:lnTo>
                      <a:pt x="510" y="142"/>
                    </a:lnTo>
                    <a:lnTo>
                      <a:pt x="524" y="128"/>
                    </a:lnTo>
                    <a:lnTo>
                      <a:pt x="524" y="114"/>
                    </a:lnTo>
                    <a:lnTo>
                      <a:pt x="538" y="114"/>
                    </a:lnTo>
                    <a:lnTo>
                      <a:pt x="538" y="100"/>
                    </a:lnTo>
                    <a:lnTo>
                      <a:pt x="553" y="57"/>
                    </a:lnTo>
                    <a:lnTo>
                      <a:pt x="567" y="29"/>
                    </a:lnTo>
                    <a:lnTo>
                      <a:pt x="581" y="0"/>
                    </a:lnTo>
                    <a:lnTo>
                      <a:pt x="581" y="15"/>
                    </a:lnTo>
                    <a:lnTo>
                      <a:pt x="595" y="29"/>
                    </a:lnTo>
                    <a:lnTo>
                      <a:pt x="609" y="29"/>
                    </a:lnTo>
                    <a:lnTo>
                      <a:pt x="624" y="57"/>
                    </a:lnTo>
                    <a:lnTo>
                      <a:pt x="638" y="71"/>
                    </a:lnTo>
                    <a:lnTo>
                      <a:pt x="666" y="86"/>
                    </a:lnTo>
                    <a:lnTo>
                      <a:pt x="680" y="100"/>
                    </a:lnTo>
                    <a:lnTo>
                      <a:pt x="694" y="114"/>
                    </a:lnTo>
                    <a:lnTo>
                      <a:pt x="709" y="128"/>
                    </a:lnTo>
                    <a:lnTo>
                      <a:pt x="723" y="128"/>
                    </a:lnTo>
                    <a:lnTo>
                      <a:pt x="723" y="142"/>
                    </a:lnTo>
                    <a:lnTo>
                      <a:pt x="723" y="156"/>
                    </a:lnTo>
                    <a:lnTo>
                      <a:pt x="737" y="171"/>
                    </a:lnTo>
                    <a:lnTo>
                      <a:pt x="751" y="185"/>
                    </a:lnTo>
                    <a:lnTo>
                      <a:pt x="751" y="199"/>
                    </a:lnTo>
                    <a:lnTo>
                      <a:pt x="765" y="199"/>
                    </a:lnTo>
                    <a:lnTo>
                      <a:pt x="765" y="213"/>
                    </a:lnTo>
                    <a:lnTo>
                      <a:pt x="794" y="227"/>
                    </a:lnTo>
                    <a:close/>
                  </a:path>
                </a:pathLst>
              </a:custGeom>
              <a:noFill/>
              <a:ln w="0" cap="flat">
                <a:solidFill>
                  <a:srgbClr val="000000"/>
                </a:solidFill>
                <a:prstDash val="solid"/>
                <a:round/>
                <a:headEnd/>
                <a:tailEnd/>
              </a:ln>
              <a:extLst>
                <a:ext uri="{909E8E84-426E-40DD-AFC4-6F175D3DCCD1}">
                  <a14:hiddenFill xmlns="" xmlns:a14="http://schemas.microsoft.com/office/drawing/2010/main">
                    <a:solidFill>
                      <a:srgbClr val="FFFFFF"/>
                    </a:solidFill>
                  </a14:hiddenFill>
                </a:ext>
              </a:extLst>
            </p:spPr>
            <p:txBody>
              <a:bodyPr/>
              <a:lstStyle/>
              <a:p>
                <a:endParaRPr lang="ja-JP" altLang="en-US"/>
              </a:p>
            </p:txBody>
          </p:sp>
          <p:sp>
            <p:nvSpPr>
              <p:cNvPr id="46229" name="Freeform 185"/>
              <p:cNvSpPr>
                <a:spLocks noChangeAspect="1"/>
              </p:cNvSpPr>
              <p:nvPr/>
            </p:nvSpPr>
            <p:spPr bwMode="auto">
              <a:xfrm>
                <a:off x="10909" y="7786"/>
                <a:ext cx="1923" cy="1377"/>
              </a:xfrm>
              <a:custGeom>
                <a:avLst/>
                <a:gdLst>
                  <a:gd name="T0" fmla="*/ 2147483647 w 1205"/>
                  <a:gd name="T1" fmla="*/ 2147483647 h 865"/>
                  <a:gd name="T2" fmla="*/ 2147483647 w 1205"/>
                  <a:gd name="T3" fmla="*/ 2147483647 h 865"/>
                  <a:gd name="T4" fmla="*/ 2147483647 w 1205"/>
                  <a:gd name="T5" fmla="*/ 2147483647 h 865"/>
                  <a:gd name="T6" fmla="*/ 2147483647 w 1205"/>
                  <a:gd name="T7" fmla="*/ 2147483647 h 865"/>
                  <a:gd name="T8" fmla="*/ 2147483647 w 1205"/>
                  <a:gd name="T9" fmla="*/ 2147483647 h 865"/>
                  <a:gd name="T10" fmla="*/ 2147483647 w 1205"/>
                  <a:gd name="T11" fmla="*/ 2147483647 h 865"/>
                  <a:gd name="T12" fmla="*/ 2147483647 w 1205"/>
                  <a:gd name="T13" fmla="*/ 2147483647 h 865"/>
                  <a:gd name="T14" fmla="*/ 2147483647 w 1205"/>
                  <a:gd name="T15" fmla="*/ 2147483647 h 865"/>
                  <a:gd name="T16" fmla="*/ 2147483647 w 1205"/>
                  <a:gd name="T17" fmla="*/ 2147483647 h 865"/>
                  <a:gd name="T18" fmla="*/ 2147483647 w 1205"/>
                  <a:gd name="T19" fmla="*/ 2147483647 h 865"/>
                  <a:gd name="T20" fmla="*/ 2147483647 w 1205"/>
                  <a:gd name="T21" fmla="*/ 2147483647 h 865"/>
                  <a:gd name="T22" fmla="*/ 2147483647 w 1205"/>
                  <a:gd name="T23" fmla="*/ 2147483647 h 865"/>
                  <a:gd name="T24" fmla="*/ 2147483647 w 1205"/>
                  <a:gd name="T25" fmla="*/ 2147483647 h 865"/>
                  <a:gd name="T26" fmla="*/ 2147483647 w 1205"/>
                  <a:gd name="T27" fmla="*/ 2147483647 h 865"/>
                  <a:gd name="T28" fmla="*/ 2147483647 w 1205"/>
                  <a:gd name="T29" fmla="*/ 2147483647 h 865"/>
                  <a:gd name="T30" fmla="*/ 2147483647 w 1205"/>
                  <a:gd name="T31" fmla="*/ 2147483647 h 865"/>
                  <a:gd name="T32" fmla="*/ 2147483647 w 1205"/>
                  <a:gd name="T33" fmla="*/ 2147483647 h 865"/>
                  <a:gd name="T34" fmla="*/ 2147483647 w 1205"/>
                  <a:gd name="T35" fmla="*/ 2147483647 h 865"/>
                  <a:gd name="T36" fmla="*/ 2147483647 w 1205"/>
                  <a:gd name="T37" fmla="*/ 2147483647 h 865"/>
                  <a:gd name="T38" fmla="*/ 2147483647 w 1205"/>
                  <a:gd name="T39" fmla="*/ 2147483647 h 865"/>
                  <a:gd name="T40" fmla="*/ 2147483647 w 1205"/>
                  <a:gd name="T41" fmla="*/ 2147483647 h 865"/>
                  <a:gd name="T42" fmla="*/ 2147483647 w 1205"/>
                  <a:gd name="T43" fmla="*/ 2147483647 h 865"/>
                  <a:gd name="T44" fmla="*/ 2147483647 w 1205"/>
                  <a:gd name="T45" fmla="*/ 2147483647 h 865"/>
                  <a:gd name="T46" fmla="*/ 2147483647 w 1205"/>
                  <a:gd name="T47" fmla="*/ 2147483647 h 865"/>
                  <a:gd name="T48" fmla="*/ 2147483647 w 1205"/>
                  <a:gd name="T49" fmla="*/ 2147483647 h 865"/>
                  <a:gd name="T50" fmla="*/ 2147483647 w 1205"/>
                  <a:gd name="T51" fmla="*/ 2147483647 h 865"/>
                  <a:gd name="T52" fmla="*/ 2147483647 w 1205"/>
                  <a:gd name="T53" fmla="*/ 2147483647 h 865"/>
                  <a:gd name="T54" fmla="*/ 2147483647 w 1205"/>
                  <a:gd name="T55" fmla="*/ 2147483647 h 865"/>
                  <a:gd name="T56" fmla="*/ 2147483647 w 1205"/>
                  <a:gd name="T57" fmla="*/ 2147483647 h 865"/>
                  <a:gd name="T58" fmla="*/ 2147483647 w 1205"/>
                  <a:gd name="T59" fmla="*/ 2147483647 h 865"/>
                  <a:gd name="T60" fmla="*/ 2147483647 w 1205"/>
                  <a:gd name="T61" fmla="*/ 2147483647 h 865"/>
                  <a:gd name="T62" fmla="*/ 2147483647 w 1205"/>
                  <a:gd name="T63" fmla="*/ 2147483647 h 865"/>
                  <a:gd name="T64" fmla="*/ 2147483647 w 1205"/>
                  <a:gd name="T65" fmla="*/ 2147483647 h 865"/>
                  <a:gd name="T66" fmla="*/ 2147483647 w 1205"/>
                  <a:gd name="T67" fmla="*/ 2147483647 h 865"/>
                  <a:gd name="T68" fmla="*/ 2147483647 w 1205"/>
                  <a:gd name="T69" fmla="*/ 2147483647 h 865"/>
                  <a:gd name="T70" fmla="*/ 2147483647 w 1205"/>
                  <a:gd name="T71" fmla="*/ 2147483647 h 865"/>
                  <a:gd name="T72" fmla="*/ 2147483647 w 1205"/>
                  <a:gd name="T73" fmla="*/ 2147483647 h 865"/>
                  <a:gd name="T74" fmla="*/ 2147483647 w 1205"/>
                  <a:gd name="T75" fmla="*/ 2147483647 h 865"/>
                  <a:gd name="T76" fmla="*/ 2147483647 w 1205"/>
                  <a:gd name="T77" fmla="*/ 2147483647 h 865"/>
                  <a:gd name="T78" fmla="*/ 2147483647 w 1205"/>
                  <a:gd name="T79" fmla="*/ 2147483647 h 865"/>
                  <a:gd name="T80" fmla="*/ 2147483647 w 1205"/>
                  <a:gd name="T81" fmla="*/ 2147483647 h 865"/>
                  <a:gd name="T82" fmla="*/ 0 w 1205"/>
                  <a:gd name="T83" fmla="*/ 2147483647 h 865"/>
                  <a:gd name="T84" fmla="*/ 2147483647 w 1205"/>
                  <a:gd name="T85" fmla="*/ 2147483647 h 865"/>
                  <a:gd name="T86" fmla="*/ 2147483647 w 1205"/>
                  <a:gd name="T87" fmla="*/ 2147483647 h 865"/>
                  <a:gd name="T88" fmla="*/ 2147483647 w 1205"/>
                  <a:gd name="T89" fmla="*/ 2147483647 h 865"/>
                  <a:gd name="T90" fmla="*/ 2147483647 w 1205"/>
                  <a:gd name="T91" fmla="*/ 2147483647 h 865"/>
                  <a:gd name="T92" fmla="*/ 2147483647 w 1205"/>
                  <a:gd name="T93" fmla="*/ 2147483647 h 865"/>
                  <a:gd name="T94" fmla="*/ 2147483647 w 1205"/>
                  <a:gd name="T95" fmla="*/ 2147483647 h 865"/>
                  <a:gd name="T96" fmla="*/ 2147483647 w 1205"/>
                  <a:gd name="T97" fmla="*/ 2147483647 h 865"/>
                  <a:gd name="T98" fmla="*/ 2147483647 w 1205"/>
                  <a:gd name="T99" fmla="*/ 2147483647 h 865"/>
                  <a:gd name="T100" fmla="*/ 2147483647 w 1205"/>
                  <a:gd name="T101" fmla="*/ 2147483647 h 865"/>
                  <a:gd name="T102" fmla="*/ 2147483647 w 1205"/>
                  <a:gd name="T103" fmla="*/ 2147483647 h 865"/>
                  <a:gd name="T104" fmla="*/ 2147483647 w 1205"/>
                  <a:gd name="T105" fmla="*/ 2147483647 h 865"/>
                  <a:gd name="T106" fmla="*/ 2147483647 w 1205"/>
                  <a:gd name="T107" fmla="*/ 2147483647 h 865"/>
                  <a:gd name="T108" fmla="*/ 2147483647 w 1205"/>
                  <a:gd name="T109" fmla="*/ 2147483647 h 865"/>
                  <a:gd name="T110" fmla="*/ 2147483647 w 1205"/>
                  <a:gd name="T111" fmla="*/ 2147483647 h 86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205"/>
                  <a:gd name="T169" fmla="*/ 0 h 865"/>
                  <a:gd name="T170" fmla="*/ 1205 w 1205"/>
                  <a:gd name="T171" fmla="*/ 865 h 86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205" h="865">
                    <a:moveTo>
                      <a:pt x="652" y="99"/>
                    </a:moveTo>
                    <a:lnTo>
                      <a:pt x="666" y="113"/>
                    </a:lnTo>
                    <a:lnTo>
                      <a:pt x="680" y="113"/>
                    </a:lnTo>
                    <a:lnTo>
                      <a:pt x="695" y="113"/>
                    </a:lnTo>
                    <a:lnTo>
                      <a:pt x="709" y="113"/>
                    </a:lnTo>
                    <a:lnTo>
                      <a:pt x="723" y="113"/>
                    </a:lnTo>
                    <a:lnTo>
                      <a:pt x="737" y="113"/>
                    </a:lnTo>
                    <a:lnTo>
                      <a:pt x="751" y="128"/>
                    </a:lnTo>
                    <a:lnTo>
                      <a:pt x="765" y="128"/>
                    </a:lnTo>
                    <a:lnTo>
                      <a:pt x="794" y="128"/>
                    </a:lnTo>
                    <a:lnTo>
                      <a:pt x="808" y="128"/>
                    </a:lnTo>
                    <a:lnTo>
                      <a:pt x="822" y="128"/>
                    </a:lnTo>
                    <a:lnTo>
                      <a:pt x="836" y="128"/>
                    </a:lnTo>
                    <a:lnTo>
                      <a:pt x="851" y="128"/>
                    </a:lnTo>
                    <a:lnTo>
                      <a:pt x="851" y="142"/>
                    </a:lnTo>
                    <a:lnTo>
                      <a:pt x="865" y="142"/>
                    </a:lnTo>
                    <a:lnTo>
                      <a:pt x="879" y="142"/>
                    </a:lnTo>
                    <a:lnTo>
                      <a:pt x="907" y="156"/>
                    </a:lnTo>
                    <a:lnTo>
                      <a:pt x="936" y="170"/>
                    </a:lnTo>
                    <a:lnTo>
                      <a:pt x="950" y="170"/>
                    </a:lnTo>
                    <a:lnTo>
                      <a:pt x="964" y="184"/>
                    </a:lnTo>
                    <a:lnTo>
                      <a:pt x="978" y="184"/>
                    </a:lnTo>
                    <a:lnTo>
                      <a:pt x="992" y="198"/>
                    </a:lnTo>
                    <a:lnTo>
                      <a:pt x="1007" y="198"/>
                    </a:lnTo>
                    <a:lnTo>
                      <a:pt x="1021" y="198"/>
                    </a:lnTo>
                    <a:lnTo>
                      <a:pt x="1092" y="213"/>
                    </a:lnTo>
                    <a:lnTo>
                      <a:pt x="1092" y="227"/>
                    </a:lnTo>
                    <a:lnTo>
                      <a:pt x="1106" y="227"/>
                    </a:lnTo>
                    <a:lnTo>
                      <a:pt x="1134" y="227"/>
                    </a:lnTo>
                    <a:lnTo>
                      <a:pt x="1177" y="241"/>
                    </a:lnTo>
                    <a:lnTo>
                      <a:pt x="1205" y="241"/>
                    </a:lnTo>
                    <a:lnTo>
                      <a:pt x="1205" y="255"/>
                    </a:lnTo>
                    <a:lnTo>
                      <a:pt x="1205" y="284"/>
                    </a:lnTo>
                    <a:lnTo>
                      <a:pt x="1205" y="298"/>
                    </a:lnTo>
                    <a:lnTo>
                      <a:pt x="1191" y="312"/>
                    </a:lnTo>
                    <a:lnTo>
                      <a:pt x="1191" y="326"/>
                    </a:lnTo>
                    <a:lnTo>
                      <a:pt x="1205" y="326"/>
                    </a:lnTo>
                    <a:lnTo>
                      <a:pt x="1205" y="340"/>
                    </a:lnTo>
                    <a:lnTo>
                      <a:pt x="1205" y="355"/>
                    </a:lnTo>
                    <a:lnTo>
                      <a:pt x="1191" y="369"/>
                    </a:lnTo>
                    <a:lnTo>
                      <a:pt x="1191" y="383"/>
                    </a:lnTo>
                    <a:lnTo>
                      <a:pt x="1191" y="397"/>
                    </a:lnTo>
                    <a:lnTo>
                      <a:pt x="1191" y="411"/>
                    </a:lnTo>
                    <a:lnTo>
                      <a:pt x="1177" y="411"/>
                    </a:lnTo>
                    <a:lnTo>
                      <a:pt x="1177" y="425"/>
                    </a:lnTo>
                    <a:lnTo>
                      <a:pt x="1177" y="440"/>
                    </a:lnTo>
                    <a:lnTo>
                      <a:pt x="1177" y="454"/>
                    </a:lnTo>
                    <a:lnTo>
                      <a:pt x="1177" y="468"/>
                    </a:lnTo>
                    <a:lnTo>
                      <a:pt x="1163" y="468"/>
                    </a:lnTo>
                    <a:lnTo>
                      <a:pt x="1163" y="482"/>
                    </a:lnTo>
                    <a:lnTo>
                      <a:pt x="1163" y="511"/>
                    </a:lnTo>
                    <a:lnTo>
                      <a:pt x="1163" y="539"/>
                    </a:lnTo>
                    <a:lnTo>
                      <a:pt x="1163" y="553"/>
                    </a:lnTo>
                    <a:lnTo>
                      <a:pt x="1163" y="567"/>
                    </a:lnTo>
                    <a:lnTo>
                      <a:pt x="1163" y="581"/>
                    </a:lnTo>
                    <a:lnTo>
                      <a:pt x="1163" y="596"/>
                    </a:lnTo>
                    <a:lnTo>
                      <a:pt x="1163" y="610"/>
                    </a:lnTo>
                    <a:lnTo>
                      <a:pt x="1148" y="610"/>
                    </a:lnTo>
                    <a:lnTo>
                      <a:pt x="1148" y="624"/>
                    </a:lnTo>
                    <a:lnTo>
                      <a:pt x="1148" y="638"/>
                    </a:lnTo>
                    <a:lnTo>
                      <a:pt x="1163" y="652"/>
                    </a:lnTo>
                    <a:lnTo>
                      <a:pt x="1163" y="667"/>
                    </a:lnTo>
                    <a:lnTo>
                      <a:pt x="1163" y="695"/>
                    </a:lnTo>
                    <a:lnTo>
                      <a:pt x="1134" y="695"/>
                    </a:lnTo>
                    <a:lnTo>
                      <a:pt x="1106" y="695"/>
                    </a:lnTo>
                    <a:lnTo>
                      <a:pt x="1077" y="695"/>
                    </a:lnTo>
                    <a:lnTo>
                      <a:pt x="1063" y="695"/>
                    </a:lnTo>
                    <a:lnTo>
                      <a:pt x="1049" y="695"/>
                    </a:lnTo>
                    <a:lnTo>
                      <a:pt x="1035" y="695"/>
                    </a:lnTo>
                    <a:lnTo>
                      <a:pt x="992" y="695"/>
                    </a:lnTo>
                    <a:lnTo>
                      <a:pt x="992" y="752"/>
                    </a:lnTo>
                    <a:lnTo>
                      <a:pt x="992" y="794"/>
                    </a:lnTo>
                    <a:lnTo>
                      <a:pt x="978" y="823"/>
                    </a:lnTo>
                    <a:lnTo>
                      <a:pt x="978" y="851"/>
                    </a:lnTo>
                    <a:lnTo>
                      <a:pt x="978" y="865"/>
                    </a:lnTo>
                    <a:lnTo>
                      <a:pt x="964" y="865"/>
                    </a:lnTo>
                    <a:lnTo>
                      <a:pt x="950" y="865"/>
                    </a:lnTo>
                    <a:lnTo>
                      <a:pt x="936" y="865"/>
                    </a:lnTo>
                    <a:lnTo>
                      <a:pt x="921" y="851"/>
                    </a:lnTo>
                    <a:lnTo>
                      <a:pt x="907" y="851"/>
                    </a:lnTo>
                    <a:lnTo>
                      <a:pt x="893" y="851"/>
                    </a:lnTo>
                    <a:lnTo>
                      <a:pt x="879" y="851"/>
                    </a:lnTo>
                    <a:lnTo>
                      <a:pt x="865" y="851"/>
                    </a:lnTo>
                    <a:lnTo>
                      <a:pt x="851" y="851"/>
                    </a:lnTo>
                    <a:lnTo>
                      <a:pt x="836" y="851"/>
                    </a:lnTo>
                    <a:lnTo>
                      <a:pt x="822" y="851"/>
                    </a:lnTo>
                    <a:lnTo>
                      <a:pt x="808" y="851"/>
                    </a:lnTo>
                    <a:lnTo>
                      <a:pt x="794" y="851"/>
                    </a:lnTo>
                    <a:lnTo>
                      <a:pt x="765" y="837"/>
                    </a:lnTo>
                    <a:lnTo>
                      <a:pt x="751" y="837"/>
                    </a:lnTo>
                    <a:lnTo>
                      <a:pt x="737" y="837"/>
                    </a:lnTo>
                    <a:lnTo>
                      <a:pt x="723" y="837"/>
                    </a:lnTo>
                    <a:lnTo>
                      <a:pt x="695" y="837"/>
                    </a:lnTo>
                    <a:lnTo>
                      <a:pt x="680" y="837"/>
                    </a:lnTo>
                    <a:lnTo>
                      <a:pt x="666" y="837"/>
                    </a:lnTo>
                    <a:lnTo>
                      <a:pt x="652" y="823"/>
                    </a:lnTo>
                    <a:lnTo>
                      <a:pt x="638" y="823"/>
                    </a:lnTo>
                    <a:lnTo>
                      <a:pt x="624" y="823"/>
                    </a:lnTo>
                    <a:lnTo>
                      <a:pt x="595" y="823"/>
                    </a:lnTo>
                    <a:lnTo>
                      <a:pt x="581" y="823"/>
                    </a:lnTo>
                    <a:lnTo>
                      <a:pt x="567" y="823"/>
                    </a:lnTo>
                    <a:lnTo>
                      <a:pt x="553" y="823"/>
                    </a:lnTo>
                    <a:lnTo>
                      <a:pt x="510" y="823"/>
                    </a:lnTo>
                    <a:lnTo>
                      <a:pt x="510" y="808"/>
                    </a:lnTo>
                    <a:lnTo>
                      <a:pt x="496" y="808"/>
                    </a:lnTo>
                    <a:lnTo>
                      <a:pt x="496" y="823"/>
                    </a:lnTo>
                    <a:lnTo>
                      <a:pt x="496" y="808"/>
                    </a:lnTo>
                    <a:lnTo>
                      <a:pt x="482" y="808"/>
                    </a:lnTo>
                    <a:lnTo>
                      <a:pt x="468" y="808"/>
                    </a:lnTo>
                    <a:lnTo>
                      <a:pt x="453" y="808"/>
                    </a:lnTo>
                    <a:lnTo>
                      <a:pt x="439" y="808"/>
                    </a:lnTo>
                    <a:lnTo>
                      <a:pt x="425" y="808"/>
                    </a:lnTo>
                    <a:lnTo>
                      <a:pt x="411" y="808"/>
                    </a:lnTo>
                    <a:lnTo>
                      <a:pt x="397" y="808"/>
                    </a:lnTo>
                    <a:lnTo>
                      <a:pt x="382" y="808"/>
                    </a:lnTo>
                    <a:lnTo>
                      <a:pt x="340" y="808"/>
                    </a:lnTo>
                    <a:lnTo>
                      <a:pt x="326" y="808"/>
                    </a:lnTo>
                    <a:lnTo>
                      <a:pt x="326" y="794"/>
                    </a:lnTo>
                    <a:lnTo>
                      <a:pt x="312" y="794"/>
                    </a:lnTo>
                    <a:lnTo>
                      <a:pt x="297" y="794"/>
                    </a:lnTo>
                    <a:lnTo>
                      <a:pt x="283" y="794"/>
                    </a:lnTo>
                    <a:lnTo>
                      <a:pt x="269" y="794"/>
                    </a:lnTo>
                    <a:lnTo>
                      <a:pt x="241" y="808"/>
                    </a:lnTo>
                    <a:lnTo>
                      <a:pt x="226" y="808"/>
                    </a:lnTo>
                    <a:lnTo>
                      <a:pt x="198" y="808"/>
                    </a:lnTo>
                    <a:lnTo>
                      <a:pt x="184" y="808"/>
                    </a:lnTo>
                    <a:lnTo>
                      <a:pt x="141" y="808"/>
                    </a:lnTo>
                    <a:lnTo>
                      <a:pt x="127" y="808"/>
                    </a:lnTo>
                    <a:lnTo>
                      <a:pt x="113" y="808"/>
                    </a:lnTo>
                    <a:lnTo>
                      <a:pt x="99" y="808"/>
                    </a:lnTo>
                    <a:lnTo>
                      <a:pt x="85" y="808"/>
                    </a:lnTo>
                    <a:lnTo>
                      <a:pt x="70" y="808"/>
                    </a:lnTo>
                    <a:lnTo>
                      <a:pt x="56" y="808"/>
                    </a:lnTo>
                    <a:lnTo>
                      <a:pt x="42" y="808"/>
                    </a:lnTo>
                    <a:lnTo>
                      <a:pt x="28" y="808"/>
                    </a:lnTo>
                    <a:lnTo>
                      <a:pt x="14" y="808"/>
                    </a:lnTo>
                    <a:lnTo>
                      <a:pt x="0" y="808"/>
                    </a:lnTo>
                    <a:lnTo>
                      <a:pt x="0" y="794"/>
                    </a:lnTo>
                    <a:lnTo>
                      <a:pt x="0" y="780"/>
                    </a:lnTo>
                    <a:lnTo>
                      <a:pt x="14" y="780"/>
                    </a:lnTo>
                    <a:lnTo>
                      <a:pt x="14" y="752"/>
                    </a:lnTo>
                    <a:lnTo>
                      <a:pt x="14" y="737"/>
                    </a:lnTo>
                    <a:lnTo>
                      <a:pt x="28" y="737"/>
                    </a:lnTo>
                    <a:lnTo>
                      <a:pt x="28" y="723"/>
                    </a:lnTo>
                    <a:lnTo>
                      <a:pt x="42" y="681"/>
                    </a:lnTo>
                    <a:lnTo>
                      <a:pt x="42" y="638"/>
                    </a:lnTo>
                    <a:lnTo>
                      <a:pt x="70" y="567"/>
                    </a:lnTo>
                    <a:lnTo>
                      <a:pt x="70" y="553"/>
                    </a:lnTo>
                    <a:lnTo>
                      <a:pt x="85" y="539"/>
                    </a:lnTo>
                    <a:lnTo>
                      <a:pt x="85" y="525"/>
                    </a:lnTo>
                    <a:lnTo>
                      <a:pt x="85" y="511"/>
                    </a:lnTo>
                    <a:lnTo>
                      <a:pt x="99" y="496"/>
                    </a:lnTo>
                    <a:lnTo>
                      <a:pt x="99" y="468"/>
                    </a:lnTo>
                    <a:lnTo>
                      <a:pt x="99" y="454"/>
                    </a:lnTo>
                    <a:lnTo>
                      <a:pt x="99" y="440"/>
                    </a:lnTo>
                    <a:lnTo>
                      <a:pt x="113" y="425"/>
                    </a:lnTo>
                    <a:lnTo>
                      <a:pt x="99" y="425"/>
                    </a:lnTo>
                    <a:lnTo>
                      <a:pt x="113" y="411"/>
                    </a:lnTo>
                    <a:lnTo>
                      <a:pt x="141" y="298"/>
                    </a:lnTo>
                    <a:lnTo>
                      <a:pt x="141" y="284"/>
                    </a:lnTo>
                    <a:lnTo>
                      <a:pt x="141" y="269"/>
                    </a:lnTo>
                    <a:lnTo>
                      <a:pt x="141" y="255"/>
                    </a:lnTo>
                    <a:lnTo>
                      <a:pt x="141" y="241"/>
                    </a:lnTo>
                    <a:lnTo>
                      <a:pt x="141" y="227"/>
                    </a:lnTo>
                    <a:lnTo>
                      <a:pt x="141" y="213"/>
                    </a:lnTo>
                    <a:lnTo>
                      <a:pt x="141" y="198"/>
                    </a:lnTo>
                    <a:lnTo>
                      <a:pt x="141" y="184"/>
                    </a:lnTo>
                    <a:lnTo>
                      <a:pt x="141" y="170"/>
                    </a:lnTo>
                    <a:lnTo>
                      <a:pt x="141" y="156"/>
                    </a:lnTo>
                    <a:lnTo>
                      <a:pt x="141" y="142"/>
                    </a:lnTo>
                    <a:lnTo>
                      <a:pt x="141" y="128"/>
                    </a:lnTo>
                    <a:lnTo>
                      <a:pt x="141" y="113"/>
                    </a:lnTo>
                    <a:lnTo>
                      <a:pt x="141" y="99"/>
                    </a:lnTo>
                    <a:lnTo>
                      <a:pt x="241" y="99"/>
                    </a:lnTo>
                    <a:lnTo>
                      <a:pt x="255" y="99"/>
                    </a:lnTo>
                    <a:lnTo>
                      <a:pt x="269" y="99"/>
                    </a:lnTo>
                    <a:lnTo>
                      <a:pt x="312" y="99"/>
                    </a:lnTo>
                    <a:lnTo>
                      <a:pt x="326" y="99"/>
                    </a:lnTo>
                    <a:lnTo>
                      <a:pt x="340" y="99"/>
                    </a:lnTo>
                    <a:lnTo>
                      <a:pt x="354" y="99"/>
                    </a:lnTo>
                    <a:lnTo>
                      <a:pt x="368" y="113"/>
                    </a:lnTo>
                    <a:lnTo>
                      <a:pt x="368" y="99"/>
                    </a:lnTo>
                    <a:lnTo>
                      <a:pt x="368" y="85"/>
                    </a:lnTo>
                    <a:lnTo>
                      <a:pt x="368" y="71"/>
                    </a:lnTo>
                    <a:lnTo>
                      <a:pt x="354" y="71"/>
                    </a:lnTo>
                    <a:lnTo>
                      <a:pt x="368" y="57"/>
                    </a:lnTo>
                    <a:lnTo>
                      <a:pt x="368" y="0"/>
                    </a:lnTo>
                    <a:lnTo>
                      <a:pt x="368" y="14"/>
                    </a:lnTo>
                    <a:lnTo>
                      <a:pt x="382" y="28"/>
                    </a:lnTo>
                    <a:lnTo>
                      <a:pt x="411" y="57"/>
                    </a:lnTo>
                    <a:lnTo>
                      <a:pt x="411" y="71"/>
                    </a:lnTo>
                    <a:lnTo>
                      <a:pt x="524" y="85"/>
                    </a:lnTo>
                    <a:lnTo>
                      <a:pt x="567" y="99"/>
                    </a:lnTo>
                    <a:lnTo>
                      <a:pt x="581" y="99"/>
                    </a:lnTo>
                    <a:lnTo>
                      <a:pt x="595" y="99"/>
                    </a:lnTo>
                    <a:lnTo>
                      <a:pt x="624" y="99"/>
                    </a:lnTo>
                    <a:lnTo>
                      <a:pt x="652" y="99"/>
                    </a:lnTo>
                    <a:close/>
                  </a:path>
                </a:pathLst>
              </a:custGeom>
              <a:noFill/>
              <a:ln w="0" cap="flat">
                <a:solidFill>
                  <a:srgbClr val="000000"/>
                </a:solidFill>
                <a:prstDash val="solid"/>
                <a:round/>
                <a:headEnd/>
                <a:tailEnd/>
              </a:ln>
              <a:extLst>
                <a:ext uri="{909E8E84-426E-40DD-AFC4-6F175D3DCCD1}">
                  <a14:hiddenFill xmlns="" xmlns:a14="http://schemas.microsoft.com/office/drawing/2010/main">
                    <a:solidFill>
                      <a:srgbClr val="FFFFFF"/>
                    </a:solidFill>
                  </a14:hiddenFill>
                </a:ext>
              </a:extLst>
            </p:spPr>
            <p:txBody>
              <a:bodyPr/>
              <a:lstStyle/>
              <a:p>
                <a:endParaRPr lang="ja-JP" altLang="en-US"/>
              </a:p>
            </p:txBody>
          </p:sp>
          <p:sp>
            <p:nvSpPr>
              <p:cNvPr id="46230" name="Freeform 186" descr="20%"/>
              <p:cNvSpPr>
                <a:spLocks noChangeAspect="1"/>
              </p:cNvSpPr>
              <p:nvPr/>
            </p:nvSpPr>
            <p:spPr bwMode="auto">
              <a:xfrm>
                <a:off x="9278" y="1802"/>
                <a:ext cx="3396" cy="3432"/>
              </a:xfrm>
              <a:custGeom>
                <a:avLst/>
                <a:gdLst>
                  <a:gd name="T0" fmla="*/ 2147483647 w 2128"/>
                  <a:gd name="T1" fmla="*/ 2147483647 h 2156"/>
                  <a:gd name="T2" fmla="*/ 2147483647 w 2128"/>
                  <a:gd name="T3" fmla="*/ 2147483647 h 2156"/>
                  <a:gd name="T4" fmla="*/ 2147483647 w 2128"/>
                  <a:gd name="T5" fmla="*/ 2147483647 h 2156"/>
                  <a:gd name="T6" fmla="*/ 2147483647 w 2128"/>
                  <a:gd name="T7" fmla="*/ 2147483647 h 2156"/>
                  <a:gd name="T8" fmla="*/ 2147483647 w 2128"/>
                  <a:gd name="T9" fmla="*/ 2147483647 h 2156"/>
                  <a:gd name="T10" fmla="*/ 2147483647 w 2128"/>
                  <a:gd name="T11" fmla="*/ 2147483647 h 2156"/>
                  <a:gd name="T12" fmla="*/ 2147483647 w 2128"/>
                  <a:gd name="T13" fmla="*/ 2147483647 h 2156"/>
                  <a:gd name="T14" fmla="*/ 2147483647 w 2128"/>
                  <a:gd name="T15" fmla="*/ 2147483647 h 2156"/>
                  <a:gd name="T16" fmla="*/ 2147483647 w 2128"/>
                  <a:gd name="T17" fmla="*/ 2147483647 h 2156"/>
                  <a:gd name="T18" fmla="*/ 2147483647 w 2128"/>
                  <a:gd name="T19" fmla="*/ 2147483647 h 2156"/>
                  <a:gd name="T20" fmla="*/ 2147483647 w 2128"/>
                  <a:gd name="T21" fmla="*/ 2147483647 h 2156"/>
                  <a:gd name="T22" fmla="*/ 2147483647 w 2128"/>
                  <a:gd name="T23" fmla="*/ 2147483647 h 2156"/>
                  <a:gd name="T24" fmla="*/ 2147483647 w 2128"/>
                  <a:gd name="T25" fmla="*/ 2147483647 h 2156"/>
                  <a:gd name="T26" fmla="*/ 2147483647 w 2128"/>
                  <a:gd name="T27" fmla="*/ 2147483647 h 2156"/>
                  <a:gd name="T28" fmla="*/ 2147483647 w 2128"/>
                  <a:gd name="T29" fmla="*/ 2147483647 h 2156"/>
                  <a:gd name="T30" fmla="*/ 2147483647 w 2128"/>
                  <a:gd name="T31" fmla="*/ 2147483647 h 2156"/>
                  <a:gd name="T32" fmla="*/ 2147483647 w 2128"/>
                  <a:gd name="T33" fmla="*/ 2147483647 h 2156"/>
                  <a:gd name="T34" fmla="*/ 2147483647 w 2128"/>
                  <a:gd name="T35" fmla="*/ 2147483647 h 2156"/>
                  <a:gd name="T36" fmla="*/ 2147483647 w 2128"/>
                  <a:gd name="T37" fmla="*/ 2147483647 h 2156"/>
                  <a:gd name="T38" fmla="*/ 2147483647 w 2128"/>
                  <a:gd name="T39" fmla="*/ 2147483647 h 2156"/>
                  <a:gd name="T40" fmla="*/ 2147483647 w 2128"/>
                  <a:gd name="T41" fmla="*/ 2147483647 h 2156"/>
                  <a:gd name="T42" fmla="*/ 2147483647 w 2128"/>
                  <a:gd name="T43" fmla="*/ 2147483647 h 2156"/>
                  <a:gd name="T44" fmla="*/ 2147483647 w 2128"/>
                  <a:gd name="T45" fmla="*/ 2147483647 h 2156"/>
                  <a:gd name="T46" fmla="*/ 2147483647 w 2128"/>
                  <a:gd name="T47" fmla="*/ 2147483647 h 2156"/>
                  <a:gd name="T48" fmla="*/ 2147483647 w 2128"/>
                  <a:gd name="T49" fmla="*/ 2147483647 h 2156"/>
                  <a:gd name="T50" fmla="*/ 2147483647 w 2128"/>
                  <a:gd name="T51" fmla="*/ 2147483647 h 2156"/>
                  <a:gd name="T52" fmla="*/ 2147483647 w 2128"/>
                  <a:gd name="T53" fmla="*/ 2147483647 h 2156"/>
                  <a:gd name="T54" fmla="*/ 2147483647 w 2128"/>
                  <a:gd name="T55" fmla="*/ 2147483647 h 2156"/>
                  <a:gd name="T56" fmla="*/ 2147483647 w 2128"/>
                  <a:gd name="T57" fmla="*/ 2147483647 h 2156"/>
                  <a:gd name="T58" fmla="*/ 0 w 2128"/>
                  <a:gd name="T59" fmla="*/ 2147483647 h 2156"/>
                  <a:gd name="T60" fmla="*/ 0 w 2128"/>
                  <a:gd name="T61" fmla="*/ 2147483647 h 2156"/>
                  <a:gd name="T62" fmla="*/ 2147483647 w 2128"/>
                  <a:gd name="T63" fmla="*/ 2147483647 h 2156"/>
                  <a:gd name="T64" fmla="*/ 2147483647 w 2128"/>
                  <a:gd name="T65" fmla="*/ 2147483647 h 2156"/>
                  <a:gd name="T66" fmla="*/ 2147483647 w 2128"/>
                  <a:gd name="T67" fmla="*/ 2147483647 h 2156"/>
                  <a:gd name="T68" fmla="*/ 2147483647 w 2128"/>
                  <a:gd name="T69" fmla="*/ 2147483647 h 2156"/>
                  <a:gd name="T70" fmla="*/ 2147483647 w 2128"/>
                  <a:gd name="T71" fmla="*/ 2147483647 h 2156"/>
                  <a:gd name="T72" fmla="*/ 2147483647 w 2128"/>
                  <a:gd name="T73" fmla="*/ 2147483647 h 2156"/>
                  <a:gd name="T74" fmla="*/ 2147483647 w 2128"/>
                  <a:gd name="T75" fmla="*/ 2147483647 h 2156"/>
                  <a:gd name="T76" fmla="*/ 2147483647 w 2128"/>
                  <a:gd name="T77" fmla="*/ 2147483647 h 2156"/>
                  <a:gd name="T78" fmla="*/ 2147483647 w 2128"/>
                  <a:gd name="T79" fmla="*/ 2147483647 h 2156"/>
                  <a:gd name="T80" fmla="*/ 2147483647 w 2128"/>
                  <a:gd name="T81" fmla="*/ 2147483647 h 2156"/>
                  <a:gd name="T82" fmla="*/ 2147483647 w 2128"/>
                  <a:gd name="T83" fmla="*/ 2147483647 h 2156"/>
                  <a:gd name="T84" fmla="*/ 2147483647 w 2128"/>
                  <a:gd name="T85" fmla="*/ 2147483647 h 2156"/>
                  <a:gd name="T86" fmla="*/ 2147483647 w 2128"/>
                  <a:gd name="T87" fmla="*/ 2147483647 h 2156"/>
                  <a:gd name="T88" fmla="*/ 2147483647 w 2128"/>
                  <a:gd name="T89" fmla="*/ 2147483647 h 2156"/>
                  <a:gd name="T90" fmla="*/ 2147483647 w 2128"/>
                  <a:gd name="T91" fmla="*/ 2147483647 h 2156"/>
                  <a:gd name="T92" fmla="*/ 2147483647 w 2128"/>
                  <a:gd name="T93" fmla="*/ 2147483647 h 2156"/>
                  <a:gd name="T94" fmla="*/ 2147483647 w 2128"/>
                  <a:gd name="T95" fmla="*/ 2147483647 h 2156"/>
                  <a:gd name="T96" fmla="*/ 2147483647 w 2128"/>
                  <a:gd name="T97" fmla="*/ 2147483647 h 2156"/>
                  <a:gd name="T98" fmla="*/ 2147483647 w 2128"/>
                  <a:gd name="T99" fmla="*/ 2147483647 h 2156"/>
                  <a:gd name="T100" fmla="*/ 2147483647 w 2128"/>
                  <a:gd name="T101" fmla="*/ 2147483647 h 2156"/>
                  <a:gd name="T102" fmla="*/ 2147483647 w 2128"/>
                  <a:gd name="T103" fmla="*/ 2147483647 h 2156"/>
                  <a:gd name="T104" fmla="*/ 2147483647 w 2128"/>
                  <a:gd name="T105" fmla="*/ 2147483647 h 2156"/>
                  <a:gd name="T106" fmla="*/ 2147483647 w 2128"/>
                  <a:gd name="T107" fmla="*/ 2147483647 h 2156"/>
                  <a:gd name="T108" fmla="*/ 2147483647 w 2128"/>
                  <a:gd name="T109" fmla="*/ 2147483647 h 2156"/>
                  <a:gd name="T110" fmla="*/ 2147483647 w 2128"/>
                  <a:gd name="T111" fmla="*/ 2147483647 h 2156"/>
                  <a:gd name="T112" fmla="*/ 2147483647 w 2128"/>
                  <a:gd name="T113" fmla="*/ 2147483647 h 2156"/>
                  <a:gd name="T114" fmla="*/ 2147483647 w 2128"/>
                  <a:gd name="T115" fmla="*/ 2147483647 h 2156"/>
                  <a:gd name="T116" fmla="*/ 2147483647 w 2128"/>
                  <a:gd name="T117" fmla="*/ 2147483647 h 2156"/>
                  <a:gd name="T118" fmla="*/ 2147483647 w 2128"/>
                  <a:gd name="T119" fmla="*/ 2147483647 h 215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2128"/>
                  <a:gd name="T181" fmla="*/ 0 h 2156"/>
                  <a:gd name="T182" fmla="*/ 2128 w 2128"/>
                  <a:gd name="T183" fmla="*/ 2156 h 215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2128" h="2156">
                    <a:moveTo>
                      <a:pt x="1660" y="28"/>
                    </a:moveTo>
                    <a:lnTo>
                      <a:pt x="1674" y="28"/>
                    </a:lnTo>
                    <a:lnTo>
                      <a:pt x="1688" y="28"/>
                    </a:lnTo>
                    <a:lnTo>
                      <a:pt x="1702" y="28"/>
                    </a:lnTo>
                    <a:lnTo>
                      <a:pt x="1717" y="14"/>
                    </a:lnTo>
                    <a:lnTo>
                      <a:pt x="1731" y="14"/>
                    </a:lnTo>
                    <a:lnTo>
                      <a:pt x="1731" y="28"/>
                    </a:lnTo>
                    <a:lnTo>
                      <a:pt x="1745" y="28"/>
                    </a:lnTo>
                    <a:lnTo>
                      <a:pt x="1759" y="28"/>
                    </a:lnTo>
                    <a:lnTo>
                      <a:pt x="1759" y="43"/>
                    </a:lnTo>
                    <a:lnTo>
                      <a:pt x="1773" y="57"/>
                    </a:lnTo>
                    <a:lnTo>
                      <a:pt x="1787" y="57"/>
                    </a:lnTo>
                    <a:lnTo>
                      <a:pt x="1787" y="71"/>
                    </a:lnTo>
                    <a:lnTo>
                      <a:pt x="1802" y="71"/>
                    </a:lnTo>
                    <a:lnTo>
                      <a:pt x="1802" y="85"/>
                    </a:lnTo>
                    <a:lnTo>
                      <a:pt x="1802" y="99"/>
                    </a:lnTo>
                    <a:lnTo>
                      <a:pt x="1802" y="113"/>
                    </a:lnTo>
                    <a:lnTo>
                      <a:pt x="1802" y="128"/>
                    </a:lnTo>
                    <a:lnTo>
                      <a:pt x="1816" y="128"/>
                    </a:lnTo>
                    <a:lnTo>
                      <a:pt x="1802" y="142"/>
                    </a:lnTo>
                    <a:lnTo>
                      <a:pt x="1802" y="156"/>
                    </a:lnTo>
                    <a:lnTo>
                      <a:pt x="1802" y="170"/>
                    </a:lnTo>
                    <a:lnTo>
                      <a:pt x="1802" y="184"/>
                    </a:lnTo>
                    <a:lnTo>
                      <a:pt x="1802" y="199"/>
                    </a:lnTo>
                    <a:lnTo>
                      <a:pt x="1802" y="213"/>
                    </a:lnTo>
                    <a:lnTo>
                      <a:pt x="1802" y="227"/>
                    </a:lnTo>
                    <a:lnTo>
                      <a:pt x="1802" y="241"/>
                    </a:lnTo>
                    <a:lnTo>
                      <a:pt x="1787" y="241"/>
                    </a:lnTo>
                    <a:lnTo>
                      <a:pt x="1787" y="255"/>
                    </a:lnTo>
                    <a:lnTo>
                      <a:pt x="1787" y="270"/>
                    </a:lnTo>
                    <a:lnTo>
                      <a:pt x="1787" y="284"/>
                    </a:lnTo>
                    <a:lnTo>
                      <a:pt x="1773" y="284"/>
                    </a:lnTo>
                    <a:lnTo>
                      <a:pt x="1773" y="298"/>
                    </a:lnTo>
                    <a:lnTo>
                      <a:pt x="1773" y="312"/>
                    </a:lnTo>
                    <a:lnTo>
                      <a:pt x="1773" y="326"/>
                    </a:lnTo>
                    <a:lnTo>
                      <a:pt x="1759" y="326"/>
                    </a:lnTo>
                    <a:lnTo>
                      <a:pt x="1759" y="340"/>
                    </a:lnTo>
                    <a:lnTo>
                      <a:pt x="1773" y="355"/>
                    </a:lnTo>
                    <a:lnTo>
                      <a:pt x="1773" y="369"/>
                    </a:lnTo>
                    <a:lnTo>
                      <a:pt x="1773" y="383"/>
                    </a:lnTo>
                    <a:lnTo>
                      <a:pt x="1773" y="397"/>
                    </a:lnTo>
                    <a:lnTo>
                      <a:pt x="1773" y="411"/>
                    </a:lnTo>
                    <a:lnTo>
                      <a:pt x="1773" y="426"/>
                    </a:lnTo>
                    <a:lnTo>
                      <a:pt x="1773" y="440"/>
                    </a:lnTo>
                    <a:lnTo>
                      <a:pt x="1773" y="454"/>
                    </a:lnTo>
                    <a:lnTo>
                      <a:pt x="1787" y="454"/>
                    </a:lnTo>
                    <a:lnTo>
                      <a:pt x="1787" y="468"/>
                    </a:lnTo>
                    <a:lnTo>
                      <a:pt x="1787" y="482"/>
                    </a:lnTo>
                    <a:lnTo>
                      <a:pt x="1802" y="496"/>
                    </a:lnTo>
                    <a:lnTo>
                      <a:pt x="1816" y="496"/>
                    </a:lnTo>
                    <a:lnTo>
                      <a:pt x="1816" y="511"/>
                    </a:lnTo>
                    <a:lnTo>
                      <a:pt x="1830" y="525"/>
                    </a:lnTo>
                    <a:lnTo>
                      <a:pt x="1929" y="525"/>
                    </a:lnTo>
                    <a:lnTo>
                      <a:pt x="1972" y="525"/>
                    </a:lnTo>
                    <a:lnTo>
                      <a:pt x="1958" y="539"/>
                    </a:lnTo>
                    <a:lnTo>
                      <a:pt x="1958" y="553"/>
                    </a:lnTo>
                    <a:lnTo>
                      <a:pt x="1958" y="567"/>
                    </a:lnTo>
                    <a:lnTo>
                      <a:pt x="1958" y="582"/>
                    </a:lnTo>
                    <a:lnTo>
                      <a:pt x="1943" y="582"/>
                    </a:lnTo>
                    <a:lnTo>
                      <a:pt x="1929" y="582"/>
                    </a:lnTo>
                    <a:lnTo>
                      <a:pt x="1901" y="567"/>
                    </a:lnTo>
                    <a:lnTo>
                      <a:pt x="1887" y="567"/>
                    </a:lnTo>
                    <a:lnTo>
                      <a:pt x="1887" y="582"/>
                    </a:lnTo>
                    <a:lnTo>
                      <a:pt x="1901" y="582"/>
                    </a:lnTo>
                    <a:lnTo>
                      <a:pt x="1915" y="596"/>
                    </a:lnTo>
                    <a:lnTo>
                      <a:pt x="1929" y="596"/>
                    </a:lnTo>
                    <a:lnTo>
                      <a:pt x="1943" y="596"/>
                    </a:lnTo>
                    <a:lnTo>
                      <a:pt x="1958" y="596"/>
                    </a:lnTo>
                    <a:lnTo>
                      <a:pt x="1972" y="596"/>
                    </a:lnTo>
                    <a:lnTo>
                      <a:pt x="1972" y="582"/>
                    </a:lnTo>
                    <a:lnTo>
                      <a:pt x="1986" y="582"/>
                    </a:lnTo>
                    <a:lnTo>
                      <a:pt x="1986" y="567"/>
                    </a:lnTo>
                    <a:lnTo>
                      <a:pt x="1986" y="553"/>
                    </a:lnTo>
                    <a:lnTo>
                      <a:pt x="2000" y="539"/>
                    </a:lnTo>
                    <a:lnTo>
                      <a:pt x="2014" y="539"/>
                    </a:lnTo>
                    <a:lnTo>
                      <a:pt x="2029" y="539"/>
                    </a:lnTo>
                    <a:lnTo>
                      <a:pt x="2029" y="553"/>
                    </a:lnTo>
                    <a:lnTo>
                      <a:pt x="2043" y="553"/>
                    </a:lnTo>
                    <a:lnTo>
                      <a:pt x="2057" y="553"/>
                    </a:lnTo>
                    <a:lnTo>
                      <a:pt x="2071" y="567"/>
                    </a:lnTo>
                    <a:lnTo>
                      <a:pt x="2071" y="582"/>
                    </a:lnTo>
                    <a:lnTo>
                      <a:pt x="2085" y="582"/>
                    </a:lnTo>
                    <a:lnTo>
                      <a:pt x="2085" y="596"/>
                    </a:lnTo>
                    <a:lnTo>
                      <a:pt x="2114" y="638"/>
                    </a:lnTo>
                    <a:lnTo>
                      <a:pt x="2128" y="652"/>
                    </a:lnTo>
                    <a:lnTo>
                      <a:pt x="2114" y="667"/>
                    </a:lnTo>
                    <a:lnTo>
                      <a:pt x="2099" y="667"/>
                    </a:lnTo>
                    <a:lnTo>
                      <a:pt x="2099" y="681"/>
                    </a:lnTo>
                    <a:lnTo>
                      <a:pt x="2085" y="695"/>
                    </a:lnTo>
                    <a:lnTo>
                      <a:pt x="2057" y="723"/>
                    </a:lnTo>
                    <a:lnTo>
                      <a:pt x="2043" y="738"/>
                    </a:lnTo>
                    <a:lnTo>
                      <a:pt x="2043" y="752"/>
                    </a:lnTo>
                    <a:lnTo>
                      <a:pt x="2029" y="752"/>
                    </a:lnTo>
                    <a:lnTo>
                      <a:pt x="2029" y="766"/>
                    </a:lnTo>
                    <a:lnTo>
                      <a:pt x="2029" y="780"/>
                    </a:lnTo>
                    <a:lnTo>
                      <a:pt x="2014" y="780"/>
                    </a:lnTo>
                    <a:lnTo>
                      <a:pt x="2014" y="794"/>
                    </a:lnTo>
                    <a:lnTo>
                      <a:pt x="2014" y="823"/>
                    </a:lnTo>
                    <a:lnTo>
                      <a:pt x="2000" y="837"/>
                    </a:lnTo>
                    <a:lnTo>
                      <a:pt x="2000" y="851"/>
                    </a:lnTo>
                    <a:lnTo>
                      <a:pt x="1986" y="879"/>
                    </a:lnTo>
                    <a:lnTo>
                      <a:pt x="1986" y="894"/>
                    </a:lnTo>
                    <a:lnTo>
                      <a:pt x="1986" y="908"/>
                    </a:lnTo>
                    <a:lnTo>
                      <a:pt x="1986" y="936"/>
                    </a:lnTo>
                    <a:lnTo>
                      <a:pt x="1986" y="965"/>
                    </a:lnTo>
                    <a:lnTo>
                      <a:pt x="1986" y="979"/>
                    </a:lnTo>
                    <a:lnTo>
                      <a:pt x="1986" y="993"/>
                    </a:lnTo>
                    <a:lnTo>
                      <a:pt x="1972" y="1007"/>
                    </a:lnTo>
                    <a:lnTo>
                      <a:pt x="1972" y="1021"/>
                    </a:lnTo>
                    <a:lnTo>
                      <a:pt x="1958" y="1035"/>
                    </a:lnTo>
                    <a:lnTo>
                      <a:pt x="1958" y="1064"/>
                    </a:lnTo>
                    <a:lnTo>
                      <a:pt x="1958" y="1078"/>
                    </a:lnTo>
                    <a:lnTo>
                      <a:pt x="1958" y="1092"/>
                    </a:lnTo>
                    <a:lnTo>
                      <a:pt x="1958" y="1106"/>
                    </a:lnTo>
                    <a:lnTo>
                      <a:pt x="1958" y="1135"/>
                    </a:lnTo>
                    <a:lnTo>
                      <a:pt x="1958" y="1149"/>
                    </a:lnTo>
                    <a:lnTo>
                      <a:pt x="1972" y="1163"/>
                    </a:lnTo>
                    <a:lnTo>
                      <a:pt x="1958" y="1163"/>
                    </a:lnTo>
                    <a:lnTo>
                      <a:pt x="1958" y="1177"/>
                    </a:lnTo>
                    <a:lnTo>
                      <a:pt x="1958" y="1220"/>
                    </a:lnTo>
                    <a:lnTo>
                      <a:pt x="1943" y="1248"/>
                    </a:lnTo>
                    <a:lnTo>
                      <a:pt x="1943" y="1262"/>
                    </a:lnTo>
                    <a:lnTo>
                      <a:pt x="1943" y="1277"/>
                    </a:lnTo>
                    <a:lnTo>
                      <a:pt x="1929" y="1291"/>
                    </a:lnTo>
                    <a:lnTo>
                      <a:pt x="1929" y="1305"/>
                    </a:lnTo>
                    <a:lnTo>
                      <a:pt x="1915" y="1305"/>
                    </a:lnTo>
                    <a:lnTo>
                      <a:pt x="1915" y="1319"/>
                    </a:lnTo>
                    <a:lnTo>
                      <a:pt x="1915" y="1333"/>
                    </a:lnTo>
                    <a:lnTo>
                      <a:pt x="1901" y="1333"/>
                    </a:lnTo>
                    <a:lnTo>
                      <a:pt x="1887" y="1348"/>
                    </a:lnTo>
                    <a:lnTo>
                      <a:pt x="1887" y="1362"/>
                    </a:lnTo>
                    <a:lnTo>
                      <a:pt x="1858" y="1376"/>
                    </a:lnTo>
                    <a:lnTo>
                      <a:pt x="1844" y="1390"/>
                    </a:lnTo>
                    <a:lnTo>
                      <a:pt x="1816" y="1404"/>
                    </a:lnTo>
                    <a:lnTo>
                      <a:pt x="1802" y="1418"/>
                    </a:lnTo>
                    <a:lnTo>
                      <a:pt x="1773" y="1433"/>
                    </a:lnTo>
                    <a:lnTo>
                      <a:pt x="1759" y="1447"/>
                    </a:lnTo>
                    <a:lnTo>
                      <a:pt x="1745" y="1461"/>
                    </a:lnTo>
                    <a:lnTo>
                      <a:pt x="1731" y="1461"/>
                    </a:lnTo>
                    <a:lnTo>
                      <a:pt x="1717" y="1461"/>
                    </a:lnTo>
                    <a:lnTo>
                      <a:pt x="1717" y="1475"/>
                    </a:lnTo>
                    <a:lnTo>
                      <a:pt x="1702" y="1475"/>
                    </a:lnTo>
                    <a:lnTo>
                      <a:pt x="1688" y="1489"/>
                    </a:lnTo>
                    <a:lnTo>
                      <a:pt x="1674" y="1489"/>
                    </a:lnTo>
                    <a:lnTo>
                      <a:pt x="1660" y="1489"/>
                    </a:lnTo>
                    <a:lnTo>
                      <a:pt x="1646" y="1504"/>
                    </a:lnTo>
                    <a:lnTo>
                      <a:pt x="1631" y="1504"/>
                    </a:lnTo>
                    <a:lnTo>
                      <a:pt x="1617" y="1518"/>
                    </a:lnTo>
                    <a:lnTo>
                      <a:pt x="1603" y="1518"/>
                    </a:lnTo>
                    <a:lnTo>
                      <a:pt x="1589" y="1518"/>
                    </a:lnTo>
                    <a:lnTo>
                      <a:pt x="1575" y="1532"/>
                    </a:lnTo>
                    <a:lnTo>
                      <a:pt x="1560" y="1532"/>
                    </a:lnTo>
                    <a:lnTo>
                      <a:pt x="1532" y="1532"/>
                    </a:lnTo>
                    <a:lnTo>
                      <a:pt x="1532" y="1546"/>
                    </a:lnTo>
                    <a:lnTo>
                      <a:pt x="1518" y="1546"/>
                    </a:lnTo>
                    <a:lnTo>
                      <a:pt x="1504" y="1546"/>
                    </a:lnTo>
                    <a:lnTo>
                      <a:pt x="1490" y="1546"/>
                    </a:lnTo>
                    <a:lnTo>
                      <a:pt x="1461" y="1546"/>
                    </a:lnTo>
                    <a:lnTo>
                      <a:pt x="1447" y="1560"/>
                    </a:lnTo>
                    <a:lnTo>
                      <a:pt x="1419" y="1560"/>
                    </a:lnTo>
                    <a:lnTo>
                      <a:pt x="1404" y="1560"/>
                    </a:lnTo>
                    <a:lnTo>
                      <a:pt x="1390" y="1560"/>
                    </a:lnTo>
                    <a:lnTo>
                      <a:pt x="1376" y="1560"/>
                    </a:lnTo>
                    <a:lnTo>
                      <a:pt x="1362" y="1574"/>
                    </a:lnTo>
                    <a:lnTo>
                      <a:pt x="1348" y="1574"/>
                    </a:lnTo>
                    <a:lnTo>
                      <a:pt x="1334" y="1574"/>
                    </a:lnTo>
                    <a:lnTo>
                      <a:pt x="1319" y="1574"/>
                    </a:lnTo>
                    <a:lnTo>
                      <a:pt x="1305" y="1574"/>
                    </a:lnTo>
                    <a:lnTo>
                      <a:pt x="1291" y="1574"/>
                    </a:lnTo>
                    <a:lnTo>
                      <a:pt x="1277" y="1574"/>
                    </a:lnTo>
                    <a:lnTo>
                      <a:pt x="1263" y="1574"/>
                    </a:lnTo>
                    <a:lnTo>
                      <a:pt x="1248" y="1574"/>
                    </a:lnTo>
                    <a:lnTo>
                      <a:pt x="1234" y="1574"/>
                    </a:lnTo>
                    <a:lnTo>
                      <a:pt x="1220" y="1574"/>
                    </a:lnTo>
                    <a:lnTo>
                      <a:pt x="1192" y="1574"/>
                    </a:lnTo>
                    <a:lnTo>
                      <a:pt x="1163" y="1574"/>
                    </a:lnTo>
                    <a:lnTo>
                      <a:pt x="1149" y="1574"/>
                    </a:lnTo>
                    <a:lnTo>
                      <a:pt x="1135" y="1574"/>
                    </a:lnTo>
                    <a:lnTo>
                      <a:pt x="1121" y="1560"/>
                    </a:lnTo>
                    <a:lnTo>
                      <a:pt x="1107" y="1560"/>
                    </a:lnTo>
                    <a:lnTo>
                      <a:pt x="1092" y="1560"/>
                    </a:lnTo>
                    <a:lnTo>
                      <a:pt x="1078" y="1560"/>
                    </a:lnTo>
                    <a:lnTo>
                      <a:pt x="1064" y="1560"/>
                    </a:lnTo>
                    <a:lnTo>
                      <a:pt x="1036" y="1560"/>
                    </a:lnTo>
                    <a:lnTo>
                      <a:pt x="1022" y="1560"/>
                    </a:lnTo>
                    <a:lnTo>
                      <a:pt x="1007" y="1546"/>
                    </a:lnTo>
                    <a:lnTo>
                      <a:pt x="979" y="1546"/>
                    </a:lnTo>
                    <a:lnTo>
                      <a:pt x="965" y="1546"/>
                    </a:lnTo>
                    <a:lnTo>
                      <a:pt x="951" y="1546"/>
                    </a:lnTo>
                    <a:lnTo>
                      <a:pt x="936" y="1546"/>
                    </a:lnTo>
                    <a:lnTo>
                      <a:pt x="922" y="1546"/>
                    </a:lnTo>
                    <a:lnTo>
                      <a:pt x="908" y="1546"/>
                    </a:lnTo>
                    <a:lnTo>
                      <a:pt x="894" y="1546"/>
                    </a:lnTo>
                    <a:lnTo>
                      <a:pt x="894" y="1560"/>
                    </a:lnTo>
                    <a:lnTo>
                      <a:pt x="880" y="1560"/>
                    </a:lnTo>
                    <a:lnTo>
                      <a:pt x="866" y="1560"/>
                    </a:lnTo>
                    <a:lnTo>
                      <a:pt x="851" y="1560"/>
                    </a:lnTo>
                    <a:lnTo>
                      <a:pt x="851" y="1574"/>
                    </a:lnTo>
                    <a:lnTo>
                      <a:pt x="837" y="1574"/>
                    </a:lnTo>
                    <a:lnTo>
                      <a:pt x="823" y="1574"/>
                    </a:lnTo>
                    <a:lnTo>
                      <a:pt x="809" y="1589"/>
                    </a:lnTo>
                    <a:lnTo>
                      <a:pt x="795" y="1589"/>
                    </a:lnTo>
                    <a:lnTo>
                      <a:pt x="795" y="1603"/>
                    </a:lnTo>
                    <a:lnTo>
                      <a:pt x="780" y="1603"/>
                    </a:lnTo>
                    <a:lnTo>
                      <a:pt x="766" y="1603"/>
                    </a:lnTo>
                    <a:lnTo>
                      <a:pt x="766" y="1617"/>
                    </a:lnTo>
                    <a:lnTo>
                      <a:pt x="752" y="1617"/>
                    </a:lnTo>
                    <a:lnTo>
                      <a:pt x="752" y="1631"/>
                    </a:lnTo>
                    <a:lnTo>
                      <a:pt x="738" y="1631"/>
                    </a:lnTo>
                    <a:lnTo>
                      <a:pt x="724" y="1645"/>
                    </a:lnTo>
                    <a:lnTo>
                      <a:pt x="710" y="1645"/>
                    </a:lnTo>
                    <a:lnTo>
                      <a:pt x="695" y="1660"/>
                    </a:lnTo>
                    <a:lnTo>
                      <a:pt x="681" y="1674"/>
                    </a:lnTo>
                    <a:lnTo>
                      <a:pt x="667" y="1688"/>
                    </a:lnTo>
                    <a:lnTo>
                      <a:pt x="653" y="1702"/>
                    </a:lnTo>
                    <a:lnTo>
                      <a:pt x="653" y="1716"/>
                    </a:lnTo>
                    <a:lnTo>
                      <a:pt x="639" y="1745"/>
                    </a:lnTo>
                    <a:lnTo>
                      <a:pt x="624" y="1759"/>
                    </a:lnTo>
                    <a:lnTo>
                      <a:pt x="610" y="1773"/>
                    </a:lnTo>
                    <a:lnTo>
                      <a:pt x="596" y="1787"/>
                    </a:lnTo>
                    <a:lnTo>
                      <a:pt x="596" y="1801"/>
                    </a:lnTo>
                    <a:lnTo>
                      <a:pt x="582" y="1816"/>
                    </a:lnTo>
                    <a:lnTo>
                      <a:pt x="582" y="1830"/>
                    </a:lnTo>
                    <a:lnTo>
                      <a:pt x="539" y="1887"/>
                    </a:lnTo>
                    <a:lnTo>
                      <a:pt x="454" y="1986"/>
                    </a:lnTo>
                    <a:lnTo>
                      <a:pt x="440" y="2000"/>
                    </a:lnTo>
                    <a:lnTo>
                      <a:pt x="412" y="2028"/>
                    </a:lnTo>
                    <a:lnTo>
                      <a:pt x="398" y="2057"/>
                    </a:lnTo>
                    <a:lnTo>
                      <a:pt x="327" y="2085"/>
                    </a:lnTo>
                    <a:lnTo>
                      <a:pt x="298" y="2085"/>
                    </a:lnTo>
                    <a:lnTo>
                      <a:pt x="284" y="2099"/>
                    </a:lnTo>
                    <a:lnTo>
                      <a:pt x="171" y="2156"/>
                    </a:lnTo>
                    <a:lnTo>
                      <a:pt x="156" y="2156"/>
                    </a:lnTo>
                    <a:lnTo>
                      <a:pt x="57" y="2156"/>
                    </a:lnTo>
                    <a:lnTo>
                      <a:pt x="57" y="2142"/>
                    </a:lnTo>
                    <a:lnTo>
                      <a:pt x="57" y="2128"/>
                    </a:lnTo>
                    <a:lnTo>
                      <a:pt x="57" y="2113"/>
                    </a:lnTo>
                    <a:lnTo>
                      <a:pt x="57" y="2085"/>
                    </a:lnTo>
                    <a:lnTo>
                      <a:pt x="57" y="2071"/>
                    </a:lnTo>
                    <a:lnTo>
                      <a:pt x="57" y="2057"/>
                    </a:lnTo>
                    <a:lnTo>
                      <a:pt x="57" y="2014"/>
                    </a:lnTo>
                    <a:lnTo>
                      <a:pt x="57" y="2000"/>
                    </a:lnTo>
                    <a:lnTo>
                      <a:pt x="57" y="1986"/>
                    </a:lnTo>
                    <a:lnTo>
                      <a:pt x="57" y="1943"/>
                    </a:lnTo>
                    <a:lnTo>
                      <a:pt x="57" y="1915"/>
                    </a:lnTo>
                    <a:lnTo>
                      <a:pt x="43" y="1915"/>
                    </a:lnTo>
                    <a:lnTo>
                      <a:pt x="43" y="1901"/>
                    </a:lnTo>
                    <a:lnTo>
                      <a:pt x="43" y="1887"/>
                    </a:lnTo>
                    <a:lnTo>
                      <a:pt x="43" y="1872"/>
                    </a:lnTo>
                    <a:lnTo>
                      <a:pt x="29" y="1872"/>
                    </a:lnTo>
                    <a:lnTo>
                      <a:pt x="29" y="1858"/>
                    </a:lnTo>
                    <a:lnTo>
                      <a:pt x="29" y="1844"/>
                    </a:lnTo>
                    <a:lnTo>
                      <a:pt x="29" y="1830"/>
                    </a:lnTo>
                    <a:lnTo>
                      <a:pt x="15" y="1801"/>
                    </a:lnTo>
                    <a:lnTo>
                      <a:pt x="15" y="1773"/>
                    </a:lnTo>
                    <a:lnTo>
                      <a:pt x="0" y="1759"/>
                    </a:lnTo>
                    <a:lnTo>
                      <a:pt x="0" y="1745"/>
                    </a:lnTo>
                    <a:lnTo>
                      <a:pt x="0" y="1731"/>
                    </a:lnTo>
                    <a:lnTo>
                      <a:pt x="0" y="1716"/>
                    </a:lnTo>
                    <a:lnTo>
                      <a:pt x="0" y="1702"/>
                    </a:lnTo>
                    <a:lnTo>
                      <a:pt x="0" y="1688"/>
                    </a:lnTo>
                    <a:lnTo>
                      <a:pt x="0" y="1674"/>
                    </a:lnTo>
                    <a:lnTo>
                      <a:pt x="0" y="1660"/>
                    </a:lnTo>
                    <a:lnTo>
                      <a:pt x="0" y="1645"/>
                    </a:lnTo>
                    <a:lnTo>
                      <a:pt x="0" y="1631"/>
                    </a:lnTo>
                    <a:lnTo>
                      <a:pt x="0" y="1617"/>
                    </a:lnTo>
                    <a:lnTo>
                      <a:pt x="0" y="1603"/>
                    </a:lnTo>
                    <a:lnTo>
                      <a:pt x="0" y="1589"/>
                    </a:lnTo>
                    <a:lnTo>
                      <a:pt x="15" y="1574"/>
                    </a:lnTo>
                    <a:lnTo>
                      <a:pt x="15" y="1560"/>
                    </a:lnTo>
                    <a:lnTo>
                      <a:pt x="15" y="1546"/>
                    </a:lnTo>
                    <a:lnTo>
                      <a:pt x="15" y="1532"/>
                    </a:lnTo>
                    <a:lnTo>
                      <a:pt x="15" y="1518"/>
                    </a:lnTo>
                    <a:lnTo>
                      <a:pt x="29" y="1518"/>
                    </a:lnTo>
                    <a:lnTo>
                      <a:pt x="29" y="1504"/>
                    </a:lnTo>
                    <a:lnTo>
                      <a:pt x="29" y="1489"/>
                    </a:lnTo>
                    <a:lnTo>
                      <a:pt x="29" y="1475"/>
                    </a:lnTo>
                    <a:lnTo>
                      <a:pt x="29" y="1461"/>
                    </a:lnTo>
                    <a:lnTo>
                      <a:pt x="43" y="1447"/>
                    </a:lnTo>
                    <a:lnTo>
                      <a:pt x="43" y="1433"/>
                    </a:lnTo>
                    <a:lnTo>
                      <a:pt x="43" y="1418"/>
                    </a:lnTo>
                    <a:lnTo>
                      <a:pt x="57" y="1404"/>
                    </a:lnTo>
                    <a:lnTo>
                      <a:pt x="57" y="1390"/>
                    </a:lnTo>
                    <a:lnTo>
                      <a:pt x="71" y="1348"/>
                    </a:lnTo>
                    <a:lnTo>
                      <a:pt x="100" y="1291"/>
                    </a:lnTo>
                    <a:lnTo>
                      <a:pt x="100" y="1277"/>
                    </a:lnTo>
                    <a:lnTo>
                      <a:pt x="100" y="1262"/>
                    </a:lnTo>
                    <a:lnTo>
                      <a:pt x="114" y="1262"/>
                    </a:lnTo>
                    <a:lnTo>
                      <a:pt x="128" y="1262"/>
                    </a:lnTo>
                    <a:lnTo>
                      <a:pt x="128" y="1248"/>
                    </a:lnTo>
                    <a:lnTo>
                      <a:pt x="114" y="1234"/>
                    </a:lnTo>
                    <a:lnTo>
                      <a:pt x="114" y="1220"/>
                    </a:lnTo>
                    <a:lnTo>
                      <a:pt x="128" y="1206"/>
                    </a:lnTo>
                    <a:lnTo>
                      <a:pt x="128" y="1192"/>
                    </a:lnTo>
                    <a:lnTo>
                      <a:pt x="128" y="1177"/>
                    </a:lnTo>
                    <a:lnTo>
                      <a:pt x="142" y="1177"/>
                    </a:lnTo>
                    <a:lnTo>
                      <a:pt x="142" y="1163"/>
                    </a:lnTo>
                    <a:lnTo>
                      <a:pt x="142" y="1149"/>
                    </a:lnTo>
                    <a:lnTo>
                      <a:pt x="142" y="1135"/>
                    </a:lnTo>
                    <a:lnTo>
                      <a:pt x="156" y="1135"/>
                    </a:lnTo>
                    <a:lnTo>
                      <a:pt x="156" y="1121"/>
                    </a:lnTo>
                    <a:lnTo>
                      <a:pt x="156" y="1106"/>
                    </a:lnTo>
                    <a:lnTo>
                      <a:pt x="156" y="1092"/>
                    </a:lnTo>
                    <a:lnTo>
                      <a:pt x="171" y="1092"/>
                    </a:lnTo>
                    <a:lnTo>
                      <a:pt x="171" y="1078"/>
                    </a:lnTo>
                    <a:lnTo>
                      <a:pt x="171" y="1064"/>
                    </a:lnTo>
                    <a:lnTo>
                      <a:pt x="185" y="1064"/>
                    </a:lnTo>
                    <a:lnTo>
                      <a:pt x="199" y="1064"/>
                    </a:lnTo>
                    <a:lnTo>
                      <a:pt x="213" y="1064"/>
                    </a:lnTo>
                    <a:lnTo>
                      <a:pt x="227" y="1064"/>
                    </a:lnTo>
                    <a:lnTo>
                      <a:pt x="242" y="1064"/>
                    </a:lnTo>
                    <a:lnTo>
                      <a:pt x="256" y="1064"/>
                    </a:lnTo>
                    <a:lnTo>
                      <a:pt x="256" y="1050"/>
                    </a:lnTo>
                    <a:lnTo>
                      <a:pt x="270" y="1050"/>
                    </a:lnTo>
                    <a:lnTo>
                      <a:pt x="284" y="1035"/>
                    </a:lnTo>
                    <a:lnTo>
                      <a:pt x="327" y="993"/>
                    </a:lnTo>
                    <a:lnTo>
                      <a:pt x="355" y="965"/>
                    </a:lnTo>
                    <a:lnTo>
                      <a:pt x="369" y="965"/>
                    </a:lnTo>
                    <a:lnTo>
                      <a:pt x="369" y="950"/>
                    </a:lnTo>
                    <a:lnTo>
                      <a:pt x="383" y="936"/>
                    </a:lnTo>
                    <a:lnTo>
                      <a:pt x="412" y="922"/>
                    </a:lnTo>
                    <a:lnTo>
                      <a:pt x="426" y="894"/>
                    </a:lnTo>
                    <a:lnTo>
                      <a:pt x="440" y="894"/>
                    </a:lnTo>
                    <a:lnTo>
                      <a:pt x="440" y="879"/>
                    </a:lnTo>
                    <a:lnTo>
                      <a:pt x="454" y="879"/>
                    </a:lnTo>
                    <a:lnTo>
                      <a:pt x="468" y="879"/>
                    </a:lnTo>
                    <a:lnTo>
                      <a:pt x="468" y="865"/>
                    </a:lnTo>
                    <a:lnTo>
                      <a:pt x="483" y="865"/>
                    </a:lnTo>
                    <a:lnTo>
                      <a:pt x="497" y="851"/>
                    </a:lnTo>
                    <a:lnTo>
                      <a:pt x="511" y="851"/>
                    </a:lnTo>
                    <a:lnTo>
                      <a:pt x="525" y="851"/>
                    </a:lnTo>
                    <a:lnTo>
                      <a:pt x="539" y="837"/>
                    </a:lnTo>
                    <a:lnTo>
                      <a:pt x="554" y="837"/>
                    </a:lnTo>
                    <a:lnTo>
                      <a:pt x="568" y="837"/>
                    </a:lnTo>
                    <a:lnTo>
                      <a:pt x="582" y="837"/>
                    </a:lnTo>
                    <a:lnTo>
                      <a:pt x="596" y="837"/>
                    </a:lnTo>
                    <a:lnTo>
                      <a:pt x="610" y="823"/>
                    </a:lnTo>
                    <a:lnTo>
                      <a:pt x="624" y="823"/>
                    </a:lnTo>
                    <a:lnTo>
                      <a:pt x="624" y="837"/>
                    </a:lnTo>
                    <a:lnTo>
                      <a:pt x="624" y="851"/>
                    </a:lnTo>
                    <a:lnTo>
                      <a:pt x="639" y="851"/>
                    </a:lnTo>
                    <a:lnTo>
                      <a:pt x="639" y="879"/>
                    </a:lnTo>
                    <a:lnTo>
                      <a:pt x="639" y="865"/>
                    </a:lnTo>
                    <a:lnTo>
                      <a:pt x="653" y="879"/>
                    </a:lnTo>
                    <a:lnTo>
                      <a:pt x="653" y="865"/>
                    </a:lnTo>
                    <a:lnTo>
                      <a:pt x="667" y="865"/>
                    </a:lnTo>
                    <a:lnTo>
                      <a:pt x="681" y="865"/>
                    </a:lnTo>
                    <a:lnTo>
                      <a:pt x="695" y="865"/>
                    </a:lnTo>
                    <a:lnTo>
                      <a:pt x="710" y="865"/>
                    </a:lnTo>
                    <a:lnTo>
                      <a:pt x="724" y="865"/>
                    </a:lnTo>
                    <a:lnTo>
                      <a:pt x="724" y="879"/>
                    </a:lnTo>
                    <a:lnTo>
                      <a:pt x="738" y="879"/>
                    </a:lnTo>
                    <a:lnTo>
                      <a:pt x="752" y="879"/>
                    </a:lnTo>
                    <a:lnTo>
                      <a:pt x="766" y="879"/>
                    </a:lnTo>
                    <a:lnTo>
                      <a:pt x="780" y="879"/>
                    </a:lnTo>
                    <a:lnTo>
                      <a:pt x="780" y="894"/>
                    </a:lnTo>
                    <a:lnTo>
                      <a:pt x="795" y="894"/>
                    </a:lnTo>
                    <a:lnTo>
                      <a:pt x="809" y="908"/>
                    </a:lnTo>
                    <a:lnTo>
                      <a:pt x="823" y="908"/>
                    </a:lnTo>
                    <a:lnTo>
                      <a:pt x="823" y="922"/>
                    </a:lnTo>
                    <a:lnTo>
                      <a:pt x="837" y="922"/>
                    </a:lnTo>
                    <a:lnTo>
                      <a:pt x="837" y="908"/>
                    </a:lnTo>
                    <a:lnTo>
                      <a:pt x="851" y="908"/>
                    </a:lnTo>
                    <a:lnTo>
                      <a:pt x="866" y="908"/>
                    </a:lnTo>
                    <a:lnTo>
                      <a:pt x="894" y="908"/>
                    </a:lnTo>
                    <a:lnTo>
                      <a:pt x="908" y="908"/>
                    </a:lnTo>
                    <a:lnTo>
                      <a:pt x="908" y="894"/>
                    </a:lnTo>
                    <a:lnTo>
                      <a:pt x="922" y="894"/>
                    </a:lnTo>
                    <a:lnTo>
                      <a:pt x="936" y="894"/>
                    </a:lnTo>
                    <a:lnTo>
                      <a:pt x="951" y="879"/>
                    </a:lnTo>
                    <a:lnTo>
                      <a:pt x="965" y="879"/>
                    </a:lnTo>
                    <a:lnTo>
                      <a:pt x="979" y="865"/>
                    </a:lnTo>
                    <a:lnTo>
                      <a:pt x="993" y="851"/>
                    </a:lnTo>
                    <a:lnTo>
                      <a:pt x="993" y="837"/>
                    </a:lnTo>
                    <a:lnTo>
                      <a:pt x="993" y="823"/>
                    </a:lnTo>
                    <a:lnTo>
                      <a:pt x="993" y="809"/>
                    </a:lnTo>
                    <a:lnTo>
                      <a:pt x="1007" y="809"/>
                    </a:lnTo>
                    <a:lnTo>
                      <a:pt x="1022" y="809"/>
                    </a:lnTo>
                    <a:lnTo>
                      <a:pt x="1022" y="794"/>
                    </a:lnTo>
                    <a:lnTo>
                      <a:pt x="1036" y="794"/>
                    </a:lnTo>
                    <a:lnTo>
                      <a:pt x="1050" y="794"/>
                    </a:lnTo>
                    <a:lnTo>
                      <a:pt x="1064" y="794"/>
                    </a:lnTo>
                    <a:lnTo>
                      <a:pt x="1064" y="780"/>
                    </a:lnTo>
                    <a:lnTo>
                      <a:pt x="1064" y="766"/>
                    </a:lnTo>
                    <a:lnTo>
                      <a:pt x="1064" y="752"/>
                    </a:lnTo>
                    <a:lnTo>
                      <a:pt x="1064" y="738"/>
                    </a:lnTo>
                    <a:lnTo>
                      <a:pt x="1078" y="723"/>
                    </a:lnTo>
                    <a:lnTo>
                      <a:pt x="1092" y="723"/>
                    </a:lnTo>
                    <a:lnTo>
                      <a:pt x="1092" y="709"/>
                    </a:lnTo>
                    <a:lnTo>
                      <a:pt x="1064" y="695"/>
                    </a:lnTo>
                    <a:lnTo>
                      <a:pt x="1036" y="681"/>
                    </a:lnTo>
                    <a:lnTo>
                      <a:pt x="1036" y="667"/>
                    </a:lnTo>
                    <a:lnTo>
                      <a:pt x="1036" y="652"/>
                    </a:lnTo>
                    <a:lnTo>
                      <a:pt x="1022" y="652"/>
                    </a:lnTo>
                    <a:lnTo>
                      <a:pt x="979" y="667"/>
                    </a:lnTo>
                    <a:lnTo>
                      <a:pt x="979" y="638"/>
                    </a:lnTo>
                    <a:lnTo>
                      <a:pt x="993" y="638"/>
                    </a:lnTo>
                    <a:lnTo>
                      <a:pt x="993" y="624"/>
                    </a:lnTo>
                    <a:lnTo>
                      <a:pt x="1007" y="610"/>
                    </a:lnTo>
                    <a:lnTo>
                      <a:pt x="1022" y="610"/>
                    </a:lnTo>
                    <a:lnTo>
                      <a:pt x="1022" y="596"/>
                    </a:lnTo>
                    <a:lnTo>
                      <a:pt x="1036" y="582"/>
                    </a:lnTo>
                    <a:lnTo>
                      <a:pt x="1036" y="567"/>
                    </a:lnTo>
                    <a:lnTo>
                      <a:pt x="1050" y="553"/>
                    </a:lnTo>
                    <a:lnTo>
                      <a:pt x="1064" y="539"/>
                    </a:lnTo>
                    <a:lnTo>
                      <a:pt x="1078" y="525"/>
                    </a:lnTo>
                    <a:lnTo>
                      <a:pt x="1078" y="511"/>
                    </a:lnTo>
                    <a:lnTo>
                      <a:pt x="1078" y="496"/>
                    </a:lnTo>
                    <a:lnTo>
                      <a:pt x="1092" y="482"/>
                    </a:lnTo>
                    <a:lnTo>
                      <a:pt x="1092" y="468"/>
                    </a:lnTo>
                    <a:lnTo>
                      <a:pt x="1092" y="454"/>
                    </a:lnTo>
                    <a:lnTo>
                      <a:pt x="1107" y="454"/>
                    </a:lnTo>
                    <a:lnTo>
                      <a:pt x="1107" y="440"/>
                    </a:lnTo>
                    <a:lnTo>
                      <a:pt x="1107" y="426"/>
                    </a:lnTo>
                    <a:lnTo>
                      <a:pt x="1121" y="426"/>
                    </a:lnTo>
                    <a:lnTo>
                      <a:pt x="1121" y="411"/>
                    </a:lnTo>
                    <a:lnTo>
                      <a:pt x="1135" y="411"/>
                    </a:lnTo>
                    <a:lnTo>
                      <a:pt x="1135" y="397"/>
                    </a:lnTo>
                    <a:lnTo>
                      <a:pt x="1149" y="397"/>
                    </a:lnTo>
                    <a:lnTo>
                      <a:pt x="1163" y="383"/>
                    </a:lnTo>
                    <a:lnTo>
                      <a:pt x="1178" y="383"/>
                    </a:lnTo>
                    <a:lnTo>
                      <a:pt x="1192" y="383"/>
                    </a:lnTo>
                    <a:lnTo>
                      <a:pt x="1206" y="383"/>
                    </a:lnTo>
                    <a:lnTo>
                      <a:pt x="1206" y="369"/>
                    </a:lnTo>
                    <a:lnTo>
                      <a:pt x="1263" y="369"/>
                    </a:lnTo>
                    <a:lnTo>
                      <a:pt x="1277" y="369"/>
                    </a:lnTo>
                    <a:lnTo>
                      <a:pt x="1291" y="369"/>
                    </a:lnTo>
                    <a:lnTo>
                      <a:pt x="1305" y="355"/>
                    </a:lnTo>
                    <a:lnTo>
                      <a:pt x="1319" y="355"/>
                    </a:lnTo>
                    <a:lnTo>
                      <a:pt x="1334" y="355"/>
                    </a:lnTo>
                    <a:lnTo>
                      <a:pt x="1348" y="340"/>
                    </a:lnTo>
                    <a:lnTo>
                      <a:pt x="1362" y="340"/>
                    </a:lnTo>
                    <a:lnTo>
                      <a:pt x="1362" y="326"/>
                    </a:lnTo>
                    <a:lnTo>
                      <a:pt x="1376" y="326"/>
                    </a:lnTo>
                    <a:lnTo>
                      <a:pt x="1390" y="312"/>
                    </a:lnTo>
                    <a:lnTo>
                      <a:pt x="1404" y="298"/>
                    </a:lnTo>
                    <a:lnTo>
                      <a:pt x="1404" y="284"/>
                    </a:lnTo>
                    <a:lnTo>
                      <a:pt x="1419" y="270"/>
                    </a:lnTo>
                    <a:lnTo>
                      <a:pt x="1419" y="255"/>
                    </a:lnTo>
                    <a:lnTo>
                      <a:pt x="1433" y="241"/>
                    </a:lnTo>
                    <a:lnTo>
                      <a:pt x="1433" y="227"/>
                    </a:lnTo>
                    <a:lnTo>
                      <a:pt x="1433" y="213"/>
                    </a:lnTo>
                    <a:lnTo>
                      <a:pt x="1433" y="199"/>
                    </a:lnTo>
                    <a:lnTo>
                      <a:pt x="1433" y="184"/>
                    </a:lnTo>
                    <a:lnTo>
                      <a:pt x="1447" y="170"/>
                    </a:lnTo>
                    <a:lnTo>
                      <a:pt x="1447" y="156"/>
                    </a:lnTo>
                    <a:lnTo>
                      <a:pt x="1447" y="142"/>
                    </a:lnTo>
                    <a:lnTo>
                      <a:pt x="1461" y="128"/>
                    </a:lnTo>
                    <a:lnTo>
                      <a:pt x="1461" y="113"/>
                    </a:lnTo>
                    <a:lnTo>
                      <a:pt x="1475" y="113"/>
                    </a:lnTo>
                    <a:lnTo>
                      <a:pt x="1475" y="99"/>
                    </a:lnTo>
                    <a:lnTo>
                      <a:pt x="1490" y="85"/>
                    </a:lnTo>
                    <a:lnTo>
                      <a:pt x="1490" y="71"/>
                    </a:lnTo>
                    <a:lnTo>
                      <a:pt x="1504" y="71"/>
                    </a:lnTo>
                    <a:lnTo>
                      <a:pt x="1504" y="57"/>
                    </a:lnTo>
                    <a:lnTo>
                      <a:pt x="1518" y="57"/>
                    </a:lnTo>
                    <a:lnTo>
                      <a:pt x="1532" y="43"/>
                    </a:lnTo>
                    <a:lnTo>
                      <a:pt x="1546" y="28"/>
                    </a:lnTo>
                    <a:lnTo>
                      <a:pt x="1560" y="28"/>
                    </a:lnTo>
                    <a:lnTo>
                      <a:pt x="1560" y="14"/>
                    </a:lnTo>
                    <a:lnTo>
                      <a:pt x="1575" y="14"/>
                    </a:lnTo>
                    <a:lnTo>
                      <a:pt x="1589" y="14"/>
                    </a:lnTo>
                    <a:lnTo>
                      <a:pt x="1589" y="0"/>
                    </a:lnTo>
                    <a:lnTo>
                      <a:pt x="1603" y="14"/>
                    </a:lnTo>
                    <a:lnTo>
                      <a:pt x="1617" y="14"/>
                    </a:lnTo>
                    <a:lnTo>
                      <a:pt x="1631" y="14"/>
                    </a:lnTo>
                    <a:lnTo>
                      <a:pt x="1631" y="28"/>
                    </a:lnTo>
                    <a:lnTo>
                      <a:pt x="1646" y="28"/>
                    </a:lnTo>
                    <a:lnTo>
                      <a:pt x="1660" y="28"/>
                    </a:lnTo>
                    <a:close/>
                  </a:path>
                </a:pathLst>
              </a:custGeom>
              <a:noFill/>
              <a:ln w="0" cap="flat">
                <a:solidFill>
                  <a:srgbClr val="000000"/>
                </a:solidFill>
                <a:prstDash val="solid"/>
                <a:round/>
                <a:headEnd/>
                <a:tailEnd/>
              </a:ln>
              <a:extLst>
                <a:ext uri="{909E8E84-426E-40DD-AFC4-6F175D3DCCD1}">
                  <a14:hiddenFill xmlns="" xmlns:a14="http://schemas.microsoft.com/office/drawing/2010/main">
                    <a:solidFill>
                      <a:srgbClr val="FFFFFF"/>
                    </a:solidFill>
                  </a14:hiddenFill>
                </a:ext>
              </a:extLst>
            </p:spPr>
            <p:txBody>
              <a:bodyPr/>
              <a:lstStyle/>
              <a:p>
                <a:endParaRPr lang="ja-JP" altLang="en-US"/>
              </a:p>
            </p:txBody>
          </p:sp>
          <p:sp>
            <p:nvSpPr>
              <p:cNvPr id="46231" name="Freeform 187"/>
              <p:cNvSpPr>
                <a:spLocks noChangeAspect="1"/>
              </p:cNvSpPr>
              <p:nvPr/>
            </p:nvSpPr>
            <p:spPr bwMode="auto">
              <a:xfrm>
                <a:off x="6948" y="6161"/>
                <a:ext cx="1697" cy="1829"/>
              </a:xfrm>
              <a:custGeom>
                <a:avLst/>
                <a:gdLst>
                  <a:gd name="T0" fmla="*/ 2147483647 w 1063"/>
                  <a:gd name="T1" fmla="*/ 2147483647 h 1149"/>
                  <a:gd name="T2" fmla="*/ 2147483647 w 1063"/>
                  <a:gd name="T3" fmla="*/ 2147483647 h 1149"/>
                  <a:gd name="T4" fmla="*/ 2147483647 w 1063"/>
                  <a:gd name="T5" fmla="*/ 2147483647 h 1149"/>
                  <a:gd name="T6" fmla="*/ 2147483647 w 1063"/>
                  <a:gd name="T7" fmla="*/ 2147483647 h 1149"/>
                  <a:gd name="T8" fmla="*/ 2147483647 w 1063"/>
                  <a:gd name="T9" fmla="*/ 2147483647 h 1149"/>
                  <a:gd name="T10" fmla="*/ 2147483647 w 1063"/>
                  <a:gd name="T11" fmla="*/ 2147483647 h 1149"/>
                  <a:gd name="T12" fmla="*/ 2147483647 w 1063"/>
                  <a:gd name="T13" fmla="*/ 2147483647 h 1149"/>
                  <a:gd name="T14" fmla="*/ 2147483647 w 1063"/>
                  <a:gd name="T15" fmla="*/ 2147483647 h 1149"/>
                  <a:gd name="T16" fmla="*/ 2147483647 w 1063"/>
                  <a:gd name="T17" fmla="*/ 2147483647 h 1149"/>
                  <a:gd name="T18" fmla="*/ 2147483647 w 1063"/>
                  <a:gd name="T19" fmla="*/ 2147483647 h 1149"/>
                  <a:gd name="T20" fmla="*/ 2147483647 w 1063"/>
                  <a:gd name="T21" fmla="*/ 2147483647 h 1149"/>
                  <a:gd name="T22" fmla="*/ 2147483647 w 1063"/>
                  <a:gd name="T23" fmla="*/ 2147483647 h 1149"/>
                  <a:gd name="T24" fmla="*/ 2147483647 w 1063"/>
                  <a:gd name="T25" fmla="*/ 2147483647 h 1149"/>
                  <a:gd name="T26" fmla="*/ 2147483647 w 1063"/>
                  <a:gd name="T27" fmla="*/ 2147483647 h 1149"/>
                  <a:gd name="T28" fmla="*/ 2147483647 w 1063"/>
                  <a:gd name="T29" fmla="*/ 2147483647 h 1149"/>
                  <a:gd name="T30" fmla="*/ 2147483647 w 1063"/>
                  <a:gd name="T31" fmla="*/ 2147483647 h 1149"/>
                  <a:gd name="T32" fmla="*/ 2147483647 w 1063"/>
                  <a:gd name="T33" fmla="*/ 2147483647 h 1149"/>
                  <a:gd name="T34" fmla="*/ 2147483647 w 1063"/>
                  <a:gd name="T35" fmla="*/ 2147483647 h 1149"/>
                  <a:gd name="T36" fmla="*/ 2147483647 w 1063"/>
                  <a:gd name="T37" fmla="*/ 2147483647 h 1149"/>
                  <a:gd name="T38" fmla="*/ 2147483647 w 1063"/>
                  <a:gd name="T39" fmla="*/ 2147483647 h 1149"/>
                  <a:gd name="T40" fmla="*/ 2147483647 w 1063"/>
                  <a:gd name="T41" fmla="*/ 2147483647 h 1149"/>
                  <a:gd name="T42" fmla="*/ 2147483647 w 1063"/>
                  <a:gd name="T43" fmla="*/ 2147483647 h 1149"/>
                  <a:gd name="T44" fmla="*/ 2147483647 w 1063"/>
                  <a:gd name="T45" fmla="*/ 2147483647 h 1149"/>
                  <a:gd name="T46" fmla="*/ 2147483647 w 1063"/>
                  <a:gd name="T47" fmla="*/ 2147483647 h 1149"/>
                  <a:gd name="T48" fmla="*/ 2147483647 w 1063"/>
                  <a:gd name="T49" fmla="*/ 2147483647 h 1149"/>
                  <a:gd name="T50" fmla="*/ 2147483647 w 1063"/>
                  <a:gd name="T51" fmla="*/ 2147483647 h 1149"/>
                  <a:gd name="T52" fmla="*/ 2147483647 w 1063"/>
                  <a:gd name="T53" fmla="*/ 2147483647 h 1149"/>
                  <a:gd name="T54" fmla="*/ 2147483647 w 1063"/>
                  <a:gd name="T55" fmla="*/ 2147483647 h 1149"/>
                  <a:gd name="T56" fmla="*/ 2147483647 w 1063"/>
                  <a:gd name="T57" fmla="*/ 2147483647 h 1149"/>
                  <a:gd name="T58" fmla="*/ 2147483647 w 1063"/>
                  <a:gd name="T59" fmla="*/ 2147483647 h 1149"/>
                  <a:gd name="T60" fmla="*/ 2147483647 w 1063"/>
                  <a:gd name="T61" fmla="*/ 2147483647 h 1149"/>
                  <a:gd name="T62" fmla="*/ 2147483647 w 1063"/>
                  <a:gd name="T63" fmla="*/ 2147483647 h 1149"/>
                  <a:gd name="T64" fmla="*/ 2147483647 w 1063"/>
                  <a:gd name="T65" fmla="*/ 2147483647 h 1149"/>
                  <a:gd name="T66" fmla="*/ 2147483647 w 1063"/>
                  <a:gd name="T67" fmla="*/ 2147483647 h 1149"/>
                  <a:gd name="T68" fmla="*/ 2147483647 w 1063"/>
                  <a:gd name="T69" fmla="*/ 2147483647 h 1149"/>
                  <a:gd name="T70" fmla="*/ 2147483647 w 1063"/>
                  <a:gd name="T71" fmla="*/ 2147483647 h 1149"/>
                  <a:gd name="T72" fmla="*/ 2147483647 w 1063"/>
                  <a:gd name="T73" fmla="*/ 2147483647 h 1149"/>
                  <a:gd name="T74" fmla="*/ 2147483647 w 1063"/>
                  <a:gd name="T75" fmla="*/ 2147483647 h 1149"/>
                  <a:gd name="T76" fmla="*/ 2147483647 w 1063"/>
                  <a:gd name="T77" fmla="*/ 2147483647 h 1149"/>
                  <a:gd name="T78" fmla="*/ 2147483647 w 1063"/>
                  <a:gd name="T79" fmla="*/ 2147483647 h 1149"/>
                  <a:gd name="T80" fmla="*/ 2147483647 w 1063"/>
                  <a:gd name="T81" fmla="*/ 2147483647 h 1149"/>
                  <a:gd name="T82" fmla="*/ 2147483647 w 1063"/>
                  <a:gd name="T83" fmla="*/ 2147483647 h 1149"/>
                  <a:gd name="T84" fmla="*/ 2147483647 w 1063"/>
                  <a:gd name="T85" fmla="*/ 2147483647 h 1149"/>
                  <a:gd name="T86" fmla="*/ 2147483647 w 1063"/>
                  <a:gd name="T87" fmla="*/ 2147483647 h 1149"/>
                  <a:gd name="T88" fmla="*/ 2147483647 w 1063"/>
                  <a:gd name="T89" fmla="*/ 2147483647 h 1149"/>
                  <a:gd name="T90" fmla="*/ 2147483647 w 1063"/>
                  <a:gd name="T91" fmla="*/ 2147483647 h 1149"/>
                  <a:gd name="T92" fmla="*/ 2147483647 w 1063"/>
                  <a:gd name="T93" fmla="*/ 2147483647 h 1149"/>
                  <a:gd name="T94" fmla="*/ 2147483647 w 1063"/>
                  <a:gd name="T95" fmla="*/ 2147483647 h 1149"/>
                  <a:gd name="T96" fmla="*/ 2147483647 w 1063"/>
                  <a:gd name="T97" fmla="*/ 2147483647 h 1149"/>
                  <a:gd name="T98" fmla="*/ 2147483647 w 1063"/>
                  <a:gd name="T99" fmla="*/ 2147483647 h 1149"/>
                  <a:gd name="T100" fmla="*/ 2147483647 w 1063"/>
                  <a:gd name="T101" fmla="*/ 2147483647 h 1149"/>
                  <a:gd name="T102" fmla="*/ 2147483647 w 1063"/>
                  <a:gd name="T103" fmla="*/ 2147483647 h 1149"/>
                  <a:gd name="T104" fmla="*/ 2147483647 w 1063"/>
                  <a:gd name="T105" fmla="*/ 0 h 1149"/>
                  <a:gd name="T106" fmla="*/ 2147483647 w 1063"/>
                  <a:gd name="T107" fmla="*/ 2147483647 h 1149"/>
                  <a:gd name="T108" fmla="*/ 2147483647 w 1063"/>
                  <a:gd name="T109" fmla="*/ 2147483647 h 1149"/>
                  <a:gd name="T110" fmla="*/ 2147483647 w 1063"/>
                  <a:gd name="T111" fmla="*/ 2147483647 h 1149"/>
                  <a:gd name="T112" fmla="*/ 2147483647 w 1063"/>
                  <a:gd name="T113" fmla="*/ 2147483647 h 1149"/>
                  <a:gd name="T114" fmla="*/ 2147483647 w 1063"/>
                  <a:gd name="T115" fmla="*/ 2147483647 h 1149"/>
                  <a:gd name="T116" fmla="*/ 2147483647 w 1063"/>
                  <a:gd name="T117" fmla="*/ 2147483647 h 1149"/>
                  <a:gd name="T118" fmla="*/ 2147483647 w 1063"/>
                  <a:gd name="T119" fmla="*/ 2147483647 h 1149"/>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063"/>
                  <a:gd name="T181" fmla="*/ 0 h 1149"/>
                  <a:gd name="T182" fmla="*/ 1063 w 1063"/>
                  <a:gd name="T183" fmla="*/ 1149 h 1149"/>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063" h="1149">
                    <a:moveTo>
                      <a:pt x="610" y="212"/>
                    </a:moveTo>
                    <a:lnTo>
                      <a:pt x="610" y="212"/>
                    </a:lnTo>
                    <a:lnTo>
                      <a:pt x="624" y="212"/>
                    </a:lnTo>
                    <a:lnTo>
                      <a:pt x="624" y="227"/>
                    </a:lnTo>
                    <a:lnTo>
                      <a:pt x="638" y="227"/>
                    </a:lnTo>
                    <a:lnTo>
                      <a:pt x="638" y="241"/>
                    </a:lnTo>
                    <a:lnTo>
                      <a:pt x="652" y="241"/>
                    </a:lnTo>
                    <a:lnTo>
                      <a:pt x="666" y="241"/>
                    </a:lnTo>
                    <a:lnTo>
                      <a:pt x="666" y="255"/>
                    </a:lnTo>
                    <a:lnTo>
                      <a:pt x="680" y="255"/>
                    </a:lnTo>
                    <a:lnTo>
                      <a:pt x="709" y="269"/>
                    </a:lnTo>
                    <a:lnTo>
                      <a:pt x="766" y="297"/>
                    </a:lnTo>
                    <a:lnTo>
                      <a:pt x="794" y="312"/>
                    </a:lnTo>
                    <a:lnTo>
                      <a:pt x="808" y="297"/>
                    </a:lnTo>
                    <a:lnTo>
                      <a:pt x="808" y="283"/>
                    </a:lnTo>
                    <a:lnTo>
                      <a:pt x="822" y="283"/>
                    </a:lnTo>
                    <a:lnTo>
                      <a:pt x="865" y="269"/>
                    </a:lnTo>
                    <a:lnTo>
                      <a:pt x="879" y="255"/>
                    </a:lnTo>
                    <a:lnTo>
                      <a:pt x="879" y="241"/>
                    </a:lnTo>
                    <a:lnTo>
                      <a:pt x="893" y="241"/>
                    </a:lnTo>
                    <a:lnTo>
                      <a:pt x="922" y="241"/>
                    </a:lnTo>
                    <a:lnTo>
                      <a:pt x="936" y="241"/>
                    </a:lnTo>
                    <a:lnTo>
                      <a:pt x="950" y="241"/>
                    </a:lnTo>
                    <a:lnTo>
                      <a:pt x="950" y="212"/>
                    </a:lnTo>
                    <a:lnTo>
                      <a:pt x="950" y="198"/>
                    </a:lnTo>
                    <a:lnTo>
                      <a:pt x="964" y="184"/>
                    </a:lnTo>
                    <a:lnTo>
                      <a:pt x="992" y="184"/>
                    </a:lnTo>
                    <a:lnTo>
                      <a:pt x="1035" y="184"/>
                    </a:lnTo>
                    <a:lnTo>
                      <a:pt x="1049" y="184"/>
                    </a:lnTo>
                    <a:lnTo>
                      <a:pt x="1049" y="198"/>
                    </a:lnTo>
                    <a:lnTo>
                      <a:pt x="1049" y="212"/>
                    </a:lnTo>
                    <a:lnTo>
                      <a:pt x="1035" y="212"/>
                    </a:lnTo>
                    <a:lnTo>
                      <a:pt x="1035" y="227"/>
                    </a:lnTo>
                    <a:lnTo>
                      <a:pt x="1035" y="241"/>
                    </a:lnTo>
                    <a:lnTo>
                      <a:pt x="1035" y="255"/>
                    </a:lnTo>
                    <a:lnTo>
                      <a:pt x="1021" y="269"/>
                    </a:lnTo>
                    <a:lnTo>
                      <a:pt x="1021" y="283"/>
                    </a:lnTo>
                    <a:lnTo>
                      <a:pt x="1021" y="297"/>
                    </a:lnTo>
                    <a:lnTo>
                      <a:pt x="1007" y="297"/>
                    </a:lnTo>
                    <a:lnTo>
                      <a:pt x="1007" y="312"/>
                    </a:lnTo>
                    <a:lnTo>
                      <a:pt x="1007" y="326"/>
                    </a:lnTo>
                    <a:lnTo>
                      <a:pt x="1007" y="340"/>
                    </a:lnTo>
                    <a:lnTo>
                      <a:pt x="1007" y="354"/>
                    </a:lnTo>
                    <a:lnTo>
                      <a:pt x="1007" y="368"/>
                    </a:lnTo>
                    <a:lnTo>
                      <a:pt x="1007" y="383"/>
                    </a:lnTo>
                    <a:lnTo>
                      <a:pt x="1007" y="397"/>
                    </a:lnTo>
                    <a:lnTo>
                      <a:pt x="1021" y="397"/>
                    </a:lnTo>
                    <a:lnTo>
                      <a:pt x="1021" y="411"/>
                    </a:lnTo>
                    <a:lnTo>
                      <a:pt x="1035" y="439"/>
                    </a:lnTo>
                    <a:lnTo>
                      <a:pt x="1035" y="454"/>
                    </a:lnTo>
                    <a:lnTo>
                      <a:pt x="1035" y="482"/>
                    </a:lnTo>
                    <a:lnTo>
                      <a:pt x="1049" y="524"/>
                    </a:lnTo>
                    <a:lnTo>
                      <a:pt x="1049" y="553"/>
                    </a:lnTo>
                    <a:lnTo>
                      <a:pt x="1063" y="567"/>
                    </a:lnTo>
                    <a:lnTo>
                      <a:pt x="1049" y="567"/>
                    </a:lnTo>
                    <a:lnTo>
                      <a:pt x="1049" y="581"/>
                    </a:lnTo>
                    <a:lnTo>
                      <a:pt x="1035" y="581"/>
                    </a:lnTo>
                    <a:lnTo>
                      <a:pt x="1021" y="581"/>
                    </a:lnTo>
                    <a:lnTo>
                      <a:pt x="1007" y="595"/>
                    </a:lnTo>
                    <a:lnTo>
                      <a:pt x="992" y="595"/>
                    </a:lnTo>
                    <a:lnTo>
                      <a:pt x="978" y="610"/>
                    </a:lnTo>
                    <a:lnTo>
                      <a:pt x="964" y="610"/>
                    </a:lnTo>
                    <a:lnTo>
                      <a:pt x="964" y="624"/>
                    </a:lnTo>
                    <a:lnTo>
                      <a:pt x="950" y="624"/>
                    </a:lnTo>
                    <a:lnTo>
                      <a:pt x="936" y="638"/>
                    </a:lnTo>
                    <a:lnTo>
                      <a:pt x="922" y="638"/>
                    </a:lnTo>
                    <a:lnTo>
                      <a:pt x="922" y="652"/>
                    </a:lnTo>
                    <a:lnTo>
                      <a:pt x="907" y="652"/>
                    </a:lnTo>
                    <a:lnTo>
                      <a:pt x="907" y="666"/>
                    </a:lnTo>
                    <a:lnTo>
                      <a:pt x="893" y="666"/>
                    </a:lnTo>
                    <a:lnTo>
                      <a:pt x="893" y="680"/>
                    </a:lnTo>
                    <a:lnTo>
                      <a:pt x="879" y="680"/>
                    </a:lnTo>
                    <a:lnTo>
                      <a:pt x="879" y="695"/>
                    </a:lnTo>
                    <a:lnTo>
                      <a:pt x="865" y="695"/>
                    </a:lnTo>
                    <a:lnTo>
                      <a:pt x="865" y="709"/>
                    </a:lnTo>
                    <a:lnTo>
                      <a:pt x="836" y="751"/>
                    </a:lnTo>
                    <a:lnTo>
                      <a:pt x="822" y="751"/>
                    </a:lnTo>
                    <a:lnTo>
                      <a:pt x="808" y="780"/>
                    </a:lnTo>
                    <a:lnTo>
                      <a:pt x="780" y="808"/>
                    </a:lnTo>
                    <a:lnTo>
                      <a:pt x="751" y="865"/>
                    </a:lnTo>
                    <a:lnTo>
                      <a:pt x="737" y="879"/>
                    </a:lnTo>
                    <a:lnTo>
                      <a:pt x="723" y="922"/>
                    </a:lnTo>
                    <a:lnTo>
                      <a:pt x="709" y="922"/>
                    </a:lnTo>
                    <a:lnTo>
                      <a:pt x="680" y="978"/>
                    </a:lnTo>
                    <a:lnTo>
                      <a:pt x="652" y="1021"/>
                    </a:lnTo>
                    <a:lnTo>
                      <a:pt x="624" y="1035"/>
                    </a:lnTo>
                    <a:lnTo>
                      <a:pt x="581" y="1063"/>
                    </a:lnTo>
                    <a:lnTo>
                      <a:pt x="524" y="1078"/>
                    </a:lnTo>
                    <a:lnTo>
                      <a:pt x="510" y="1092"/>
                    </a:lnTo>
                    <a:lnTo>
                      <a:pt x="496" y="1092"/>
                    </a:lnTo>
                    <a:lnTo>
                      <a:pt x="411" y="1134"/>
                    </a:lnTo>
                    <a:lnTo>
                      <a:pt x="397" y="1134"/>
                    </a:lnTo>
                    <a:lnTo>
                      <a:pt x="383" y="1134"/>
                    </a:lnTo>
                    <a:lnTo>
                      <a:pt x="383" y="1149"/>
                    </a:lnTo>
                    <a:lnTo>
                      <a:pt x="368" y="1149"/>
                    </a:lnTo>
                    <a:lnTo>
                      <a:pt x="354" y="1134"/>
                    </a:lnTo>
                    <a:lnTo>
                      <a:pt x="354" y="1120"/>
                    </a:lnTo>
                    <a:lnTo>
                      <a:pt x="340" y="1120"/>
                    </a:lnTo>
                    <a:lnTo>
                      <a:pt x="340" y="1106"/>
                    </a:lnTo>
                    <a:lnTo>
                      <a:pt x="340" y="1092"/>
                    </a:lnTo>
                    <a:lnTo>
                      <a:pt x="326" y="1092"/>
                    </a:lnTo>
                    <a:lnTo>
                      <a:pt x="326" y="1078"/>
                    </a:lnTo>
                    <a:lnTo>
                      <a:pt x="312" y="1063"/>
                    </a:lnTo>
                    <a:lnTo>
                      <a:pt x="312" y="1049"/>
                    </a:lnTo>
                    <a:lnTo>
                      <a:pt x="298" y="1035"/>
                    </a:lnTo>
                    <a:lnTo>
                      <a:pt x="283" y="1007"/>
                    </a:lnTo>
                    <a:lnTo>
                      <a:pt x="255" y="978"/>
                    </a:lnTo>
                    <a:lnTo>
                      <a:pt x="255" y="964"/>
                    </a:lnTo>
                    <a:lnTo>
                      <a:pt x="241" y="964"/>
                    </a:lnTo>
                    <a:lnTo>
                      <a:pt x="241" y="950"/>
                    </a:lnTo>
                    <a:lnTo>
                      <a:pt x="241" y="936"/>
                    </a:lnTo>
                    <a:lnTo>
                      <a:pt x="227" y="936"/>
                    </a:lnTo>
                    <a:lnTo>
                      <a:pt x="227" y="922"/>
                    </a:lnTo>
                    <a:lnTo>
                      <a:pt x="212" y="922"/>
                    </a:lnTo>
                    <a:lnTo>
                      <a:pt x="212" y="907"/>
                    </a:lnTo>
                    <a:lnTo>
                      <a:pt x="198" y="907"/>
                    </a:lnTo>
                    <a:lnTo>
                      <a:pt x="198" y="893"/>
                    </a:lnTo>
                    <a:lnTo>
                      <a:pt x="170" y="879"/>
                    </a:lnTo>
                    <a:lnTo>
                      <a:pt x="156" y="879"/>
                    </a:lnTo>
                    <a:lnTo>
                      <a:pt x="142" y="879"/>
                    </a:lnTo>
                    <a:lnTo>
                      <a:pt x="127" y="879"/>
                    </a:lnTo>
                    <a:lnTo>
                      <a:pt x="113" y="879"/>
                    </a:lnTo>
                    <a:lnTo>
                      <a:pt x="99" y="865"/>
                    </a:lnTo>
                    <a:lnTo>
                      <a:pt x="85" y="865"/>
                    </a:lnTo>
                    <a:lnTo>
                      <a:pt x="71" y="865"/>
                    </a:lnTo>
                    <a:lnTo>
                      <a:pt x="42" y="865"/>
                    </a:lnTo>
                    <a:lnTo>
                      <a:pt x="14" y="851"/>
                    </a:lnTo>
                    <a:lnTo>
                      <a:pt x="14" y="837"/>
                    </a:lnTo>
                    <a:lnTo>
                      <a:pt x="14" y="822"/>
                    </a:lnTo>
                    <a:lnTo>
                      <a:pt x="14" y="808"/>
                    </a:lnTo>
                    <a:lnTo>
                      <a:pt x="14" y="780"/>
                    </a:lnTo>
                    <a:lnTo>
                      <a:pt x="28" y="766"/>
                    </a:lnTo>
                    <a:lnTo>
                      <a:pt x="56" y="709"/>
                    </a:lnTo>
                    <a:lnTo>
                      <a:pt x="71" y="709"/>
                    </a:lnTo>
                    <a:lnTo>
                      <a:pt x="71" y="695"/>
                    </a:lnTo>
                    <a:lnTo>
                      <a:pt x="71" y="680"/>
                    </a:lnTo>
                    <a:lnTo>
                      <a:pt x="71" y="652"/>
                    </a:lnTo>
                    <a:lnTo>
                      <a:pt x="71" y="638"/>
                    </a:lnTo>
                    <a:lnTo>
                      <a:pt x="71" y="624"/>
                    </a:lnTo>
                    <a:lnTo>
                      <a:pt x="71" y="610"/>
                    </a:lnTo>
                    <a:lnTo>
                      <a:pt x="71" y="595"/>
                    </a:lnTo>
                    <a:lnTo>
                      <a:pt x="56" y="581"/>
                    </a:lnTo>
                    <a:lnTo>
                      <a:pt x="56" y="567"/>
                    </a:lnTo>
                    <a:lnTo>
                      <a:pt x="56" y="553"/>
                    </a:lnTo>
                    <a:lnTo>
                      <a:pt x="56" y="539"/>
                    </a:lnTo>
                    <a:lnTo>
                      <a:pt x="42" y="539"/>
                    </a:lnTo>
                    <a:lnTo>
                      <a:pt x="42" y="510"/>
                    </a:lnTo>
                    <a:lnTo>
                      <a:pt x="28" y="496"/>
                    </a:lnTo>
                    <a:lnTo>
                      <a:pt x="28" y="482"/>
                    </a:lnTo>
                    <a:lnTo>
                      <a:pt x="42" y="468"/>
                    </a:lnTo>
                    <a:lnTo>
                      <a:pt x="42" y="454"/>
                    </a:lnTo>
                    <a:lnTo>
                      <a:pt x="56" y="454"/>
                    </a:lnTo>
                    <a:lnTo>
                      <a:pt x="71" y="439"/>
                    </a:lnTo>
                    <a:lnTo>
                      <a:pt x="85" y="439"/>
                    </a:lnTo>
                    <a:lnTo>
                      <a:pt x="85" y="425"/>
                    </a:lnTo>
                    <a:lnTo>
                      <a:pt x="71" y="411"/>
                    </a:lnTo>
                    <a:lnTo>
                      <a:pt x="56" y="397"/>
                    </a:lnTo>
                    <a:lnTo>
                      <a:pt x="42" y="354"/>
                    </a:lnTo>
                    <a:lnTo>
                      <a:pt x="0" y="312"/>
                    </a:lnTo>
                    <a:lnTo>
                      <a:pt x="0" y="297"/>
                    </a:lnTo>
                    <a:lnTo>
                      <a:pt x="28" y="283"/>
                    </a:lnTo>
                    <a:lnTo>
                      <a:pt x="71" y="255"/>
                    </a:lnTo>
                    <a:lnTo>
                      <a:pt x="85" y="241"/>
                    </a:lnTo>
                    <a:lnTo>
                      <a:pt x="99" y="241"/>
                    </a:lnTo>
                    <a:lnTo>
                      <a:pt x="113" y="227"/>
                    </a:lnTo>
                    <a:lnTo>
                      <a:pt x="142" y="212"/>
                    </a:lnTo>
                    <a:lnTo>
                      <a:pt x="156" y="198"/>
                    </a:lnTo>
                    <a:lnTo>
                      <a:pt x="170" y="198"/>
                    </a:lnTo>
                    <a:lnTo>
                      <a:pt x="170" y="184"/>
                    </a:lnTo>
                    <a:lnTo>
                      <a:pt x="198" y="170"/>
                    </a:lnTo>
                    <a:lnTo>
                      <a:pt x="227" y="141"/>
                    </a:lnTo>
                    <a:lnTo>
                      <a:pt x="241" y="127"/>
                    </a:lnTo>
                    <a:lnTo>
                      <a:pt x="269" y="113"/>
                    </a:lnTo>
                    <a:lnTo>
                      <a:pt x="283" y="99"/>
                    </a:lnTo>
                    <a:lnTo>
                      <a:pt x="312" y="85"/>
                    </a:lnTo>
                    <a:lnTo>
                      <a:pt x="340" y="71"/>
                    </a:lnTo>
                    <a:lnTo>
                      <a:pt x="368" y="42"/>
                    </a:lnTo>
                    <a:lnTo>
                      <a:pt x="411" y="14"/>
                    </a:lnTo>
                    <a:lnTo>
                      <a:pt x="425" y="0"/>
                    </a:lnTo>
                    <a:lnTo>
                      <a:pt x="439" y="0"/>
                    </a:lnTo>
                    <a:lnTo>
                      <a:pt x="454" y="28"/>
                    </a:lnTo>
                    <a:lnTo>
                      <a:pt x="468" y="28"/>
                    </a:lnTo>
                    <a:lnTo>
                      <a:pt x="482" y="42"/>
                    </a:lnTo>
                    <a:lnTo>
                      <a:pt x="496" y="71"/>
                    </a:lnTo>
                    <a:lnTo>
                      <a:pt x="510" y="85"/>
                    </a:lnTo>
                    <a:lnTo>
                      <a:pt x="510" y="99"/>
                    </a:lnTo>
                    <a:lnTo>
                      <a:pt x="524" y="99"/>
                    </a:lnTo>
                    <a:lnTo>
                      <a:pt x="524" y="113"/>
                    </a:lnTo>
                    <a:lnTo>
                      <a:pt x="539" y="113"/>
                    </a:lnTo>
                    <a:lnTo>
                      <a:pt x="539" y="127"/>
                    </a:lnTo>
                    <a:lnTo>
                      <a:pt x="553" y="141"/>
                    </a:lnTo>
                    <a:lnTo>
                      <a:pt x="567" y="156"/>
                    </a:lnTo>
                    <a:lnTo>
                      <a:pt x="567" y="170"/>
                    </a:lnTo>
                    <a:lnTo>
                      <a:pt x="581" y="170"/>
                    </a:lnTo>
                    <a:lnTo>
                      <a:pt x="581" y="184"/>
                    </a:lnTo>
                    <a:lnTo>
                      <a:pt x="595" y="198"/>
                    </a:lnTo>
                    <a:lnTo>
                      <a:pt x="610" y="212"/>
                    </a:lnTo>
                    <a:close/>
                  </a:path>
                </a:pathLst>
              </a:custGeom>
              <a:noFill/>
              <a:ln w="0" cap="flat">
                <a:solidFill>
                  <a:srgbClr val="000000"/>
                </a:solidFill>
                <a:prstDash val="solid"/>
                <a:round/>
                <a:headEnd/>
                <a:tailEnd/>
              </a:ln>
              <a:extLst>
                <a:ext uri="{909E8E84-426E-40DD-AFC4-6F175D3DCCD1}">
                  <a14:hiddenFill xmlns="" xmlns:a14="http://schemas.microsoft.com/office/drawing/2010/main">
                    <a:solidFill>
                      <a:srgbClr val="FFFFFF"/>
                    </a:solidFill>
                  </a14:hiddenFill>
                </a:ext>
              </a:extLst>
            </p:spPr>
            <p:txBody>
              <a:bodyPr/>
              <a:lstStyle/>
              <a:p>
                <a:endParaRPr lang="ja-JP" altLang="en-US"/>
              </a:p>
            </p:txBody>
          </p:sp>
          <p:sp>
            <p:nvSpPr>
              <p:cNvPr id="46232" name="Freeform 188"/>
              <p:cNvSpPr>
                <a:spLocks noChangeAspect="1"/>
              </p:cNvSpPr>
              <p:nvPr/>
            </p:nvSpPr>
            <p:spPr bwMode="auto">
              <a:xfrm>
                <a:off x="11496" y="10564"/>
                <a:ext cx="2717" cy="4041"/>
              </a:xfrm>
              <a:custGeom>
                <a:avLst/>
                <a:gdLst>
                  <a:gd name="T0" fmla="*/ 2147483647 w 1702"/>
                  <a:gd name="T1" fmla="*/ 2147483647 h 2539"/>
                  <a:gd name="T2" fmla="*/ 2147483647 w 1702"/>
                  <a:gd name="T3" fmla="*/ 2147483647 h 2539"/>
                  <a:gd name="T4" fmla="*/ 2147483647 w 1702"/>
                  <a:gd name="T5" fmla="*/ 2147483647 h 2539"/>
                  <a:gd name="T6" fmla="*/ 2147483647 w 1702"/>
                  <a:gd name="T7" fmla="*/ 2147483647 h 2539"/>
                  <a:gd name="T8" fmla="*/ 2147483647 w 1702"/>
                  <a:gd name="T9" fmla="*/ 2147483647 h 2539"/>
                  <a:gd name="T10" fmla="*/ 2147483647 w 1702"/>
                  <a:gd name="T11" fmla="*/ 2147483647 h 2539"/>
                  <a:gd name="T12" fmla="*/ 2147483647 w 1702"/>
                  <a:gd name="T13" fmla="*/ 2147483647 h 2539"/>
                  <a:gd name="T14" fmla="*/ 2147483647 w 1702"/>
                  <a:gd name="T15" fmla="*/ 2147483647 h 2539"/>
                  <a:gd name="T16" fmla="*/ 2147483647 w 1702"/>
                  <a:gd name="T17" fmla="*/ 2147483647 h 2539"/>
                  <a:gd name="T18" fmla="*/ 2147483647 w 1702"/>
                  <a:gd name="T19" fmla="*/ 2147483647 h 2539"/>
                  <a:gd name="T20" fmla="*/ 2147483647 w 1702"/>
                  <a:gd name="T21" fmla="*/ 2147483647 h 2539"/>
                  <a:gd name="T22" fmla="*/ 2147483647 w 1702"/>
                  <a:gd name="T23" fmla="*/ 2147483647 h 2539"/>
                  <a:gd name="T24" fmla="*/ 2147483647 w 1702"/>
                  <a:gd name="T25" fmla="*/ 2147483647 h 2539"/>
                  <a:gd name="T26" fmla="*/ 2147483647 w 1702"/>
                  <a:gd name="T27" fmla="*/ 2147483647 h 2539"/>
                  <a:gd name="T28" fmla="*/ 2147483647 w 1702"/>
                  <a:gd name="T29" fmla="*/ 2147483647 h 2539"/>
                  <a:gd name="T30" fmla="*/ 2147483647 w 1702"/>
                  <a:gd name="T31" fmla="*/ 2147483647 h 2539"/>
                  <a:gd name="T32" fmla="*/ 2147483647 w 1702"/>
                  <a:gd name="T33" fmla="*/ 2147483647 h 2539"/>
                  <a:gd name="T34" fmla="*/ 2147483647 w 1702"/>
                  <a:gd name="T35" fmla="*/ 2147483647 h 2539"/>
                  <a:gd name="T36" fmla="*/ 2147483647 w 1702"/>
                  <a:gd name="T37" fmla="*/ 2147483647 h 2539"/>
                  <a:gd name="T38" fmla="*/ 2147483647 w 1702"/>
                  <a:gd name="T39" fmla="*/ 2147483647 h 2539"/>
                  <a:gd name="T40" fmla="*/ 2147483647 w 1702"/>
                  <a:gd name="T41" fmla="*/ 2147483647 h 2539"/>
                  <a:gd name="T42" fmla="*/ 2147483647 w 1702"/>
                  <a:gd name="T43" fmla="*/ 2147483647 h 2539"/>
                  <a:gd name="T44" fmla="*/ 2147483647 w 1702"/>
                  <a:gd name="T45" fmla="*/ 2147483647 h 2539"/>
                  <a:gd name="T46" fmla="*/ 2147483647 w 1702"/>
                  <a:gd name="T47" fmla="*/ 2147483647 h 2539"/>
                  <a:gd name="T48" fmla="*/ 2147483647 w 1702"/>
                  <a:gd name="T49" fmla="*/ 2147483647 h 2539"/>
                  <a:gd name="T50" fmla="*/ 2147483647 w 1702"/>
                  <a:gd name="T51" fmla="*/ 2147483647 h 2539"/>
                  <a:gd name="T52" fmla="*/ 2147483647 w 1702"/>
                  <a:gd name="T53" fmla="*/ 2147483647 h 2539"/>
                  <a:gd name="T54" fmla="*/ 2147483647 w 1702"/>
                  <a:gd name="T55" fmla="*/ 2147483647 h 2539"/>
                  <a:gd name="T56" fmla="*/ 2147483647 w 1702"/>
                  <a:gd name="T57" fmla="*/ 2147483647 h 2539"/>
                  <a:gd name="T58" fmla="*/ 2147483647 w 1702"/>
                  <a:gd name="T59" fmla="*/ 2147483647 h 2539"/>
                  <a:gd name="T60" fmla="*/ 2147483647 w 1702"/>
                  <a:gd name="T61" fmla="*/ 2147483647 h 2539"/>
                  <a:gd name="T62" fmla="*/ 2147483647 w 1702"/>
                  <a:gd name="T63" fmla="*/ 2147483647 h 2539"/>
                  <a:gd name="T64" fmla="*/ 2147483647 w 1702"/>
                  <a:gd name="T65" fmla="*/ 2147483647 h 2539"/>
                  <a:gd name="T66" fmla="*/ 2147483647 w 1702"/>
                  <a:gd name="T67" fmla="*/ 2147483647 h 2539"/>
                  <a:gd name="T68" fmla="*/ 2147483647 w 1702"/>
                  <a:gd name="T69" fmla="*/ 2147483647 h 2539"/>
                  <a:gd name="T70" fmla="*/ 2147483647 w 1702"/>
                  <a:gd name="T71" fmla="*/ 2147483647 h 2539"/>
                  <a:gd name="T72" fmla="*/ 2147483647 w 1702"/>
                  <a:gd name="T73" fmla="*/ 2147483647 h 2539"/>
                  <a:gd name="T74" fmla="*/ 2147483647 w 1702"/>
                  <a:gd name="T75" fmla="*/ 2147483647 h 2539"/>
                  <a:gd name="T76" fmla="*/ 2147483647 w 1702"/>
                  <a:gd name="T77" fmla="*/ 2147483647 h 2539"/>
                  <a:gd name="T78" fmla="*/ 2147483647 w 1702"/>
                  <a:gd name="T79" fmla="*/ 2147483647 h 2539"/>
                  <a:gd name="T80" fmla="*/ 2147483647 w 1702"/>
                  <a:gd name="T81" fmla="*/ 2147483647 h 2539"/>
                  <a:gd name="T82" fmla="*/ 2147483647 w 1702"/>
                  <a:gd name="T83" fmla="*/ 2147483647 h 2539"/>
                  <a:gd name="T84" fmla="*/ 2147483647 w 1702"/>
                  <a:gd name="T85" fmla="*/ 2147483647 h 2539"/>
                  <a:gd name="T86" fmla="*/ 2147483647 w 1702"/>
                  <a:gd name="T87" fmla="*/ 2147483647 h 2539"/>
                  <a:gd name="T88" fmla="*/ 2147483647 w 1702"/>
                  <a:gd name="T89" fmla="*/ 2147483647 h 2539"/>
                  <a:gd name="T90" fmla="*/ 2147483647 w 1702"/>
                  <a:gd name="T91" fmla="*/ 2147483647 h 2539"/>
                  <a:gd name="T92" fmla="*/ 2147483647 w 1702"/>
                  <a:gd name="T93" fmla="*/ 2147483647 h 2539"/>
                  <a:gd name="T94" fmla="*/ 2147483647 w 1702"/>
                  <a:gd name="T95" fmla="*/ 2147483647 h 2539"/>
                  <a:gd name="T96" fmla="*/ 2147483647 w 1702"/>
                  <a:gd name="T97" fmla="*/ 2147483647 h 2539"/>
                  <a:gd name="T98" fmla="*/ 2147483647 w 1702"/>
                  <a:gd name="T99" fmla="*/ 2147483647 h 2539"/>
                  <a:gd name="T100" fmla="*/ 2147483647 w 1702"/>
                  <a:gd name="T101" fmla="*/ 2147483647 h 2539"/>
                  <a:gd name="T102" fmla="*/ 2147483647 w 1702"/>
                  <a:gd name="T103" fmla="*/ 2147483647 h 2539"/>
                  <a:gd name="T104" fmla="*/ 2147483647 w 1702"/>
                  <a:gd name="T105" fmla="*/ 2147483647 h 2539"/>
                  <a:gd name="T106" fmla="*/ 2147483647 w 1702"/>
                  <a:gd name="T107" fmla="*/ 2147483647 h 2539"/>
                  <a:gd name="T108" fmla="*/ 2147483647 w 1702"/>
                  <a:gd name="T109" fmla="*/ 2147483647 h 2539"/>
                  <a:gd name="T110" fmla="*/ 0 w 1702"/>
                  <a:gd name="T111" fmla="*/ 2147483647 h 2539"/>
                  <a:gd name="T112" fmla="*/ 0 w 1702"/>
                  <a:gd name="T113" fmla="*/ 2147483647 h 2539"/>
                  <a:gd name="T114" fmla="*/ 2147483647 w 1702"/>
                  <a:gd name="T115" fmla="*/ 2147483647 h 2539"/>
                  <a:gd name="T116" fmla="*/ 2147483647 w 1702"/>
                  <a:gd name="T117" fmla="*/ 2147483647 h 2539"/>
                  <a:gd name="T118" fmla="*/ 2147483647 w 1702"/>
                  <a:gd name="T119" fmla="*/ 2147483647 h 2539"/>
                  <a:gd name="T120" fmla="*/ 2147483647 w 1702"/>
                  <a:gd name="T121" fmla="*/ 2147483647 h 2539"/>
                  <a:gd name="T122" fmla="*/ 2147483647 w 1702"/>
                  <a:gd name="T123" fmla="*/ 2147483647 h 2539"/>
                  <a:gd name="T124" fmla="*/ 2147483647 w 1702"/>
                  <a:gd name="T125" fmla="*/ 2147483647 h 2539"/>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702"/>
                  <a:gd name="T190" fmla="*/ 0 h 2539"/>
                  <a:gd name="T191" fmla="*/ 1702 w 1702"/>
                  <a:gd name="T192" fmla="*/ 2539 h 2539"/>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702" h="2539">
                    <a:moveTo>
                      <a:pt x="610" y="0"/>
                    </a:moveTo>
                    <a:lnTo>
                      <a:pt x="610" y="42"/>
                    </a:lnTo>
                    <a:lnTo>
                      <a:pt x="653" y="42"/>
                    </a:lnTo>
                    <a:lnTo>
                      <a:pt x="695" y="42"/>
                    </a:lnTo>
                    <a:lnTo>
                      <a:pt x="738" y="42"/>
                    </a:lnTo>
                    <a:lnTo>
                      <a:pt x="752" y="42"/>
                    </a:lnTo>
                    <a:lnTo>
                      <a:pt x="752" y="71"/>
                    </a:lnTo>
                    <a:lnTo>
                      <a:pt x="752" y="85"/>
                    </a:lnTo>
                    <a:lnTo>
                      <a:pt x="752" y="113"/>
                    </a:lnTo>
                    <a:lnTo>
                      <a:pt x="752" y="156"/>
                    </a:lnTo>
                    <a:lnTo>
                      <a:pt x="780" y="156"/>
                    </a:lnTo>
                    <a:lnTo>
                      <a:pt x="795" y="156"/>
                    </a:lnTo>
                    <a:lnTo>
                      <a:pt x="823" y="156"/>
                    </a:lnTo>
                    <a:lnTo>
                      <a:pt x="837" y="156"/>
                    </a:lnTo>
                    <a:lnTo>
                      <a:pt x="908" y="156"/>
                    </a:lnTo>
                    <a:lnTo>
                      <a:pt x="922" y="269"/>
                    </a:lnTo>
                    <a:lnTo>
                      <a:pt x="936" y="269"/>
                    </a:lnTo>
                    <a:lnTo>
                      <a:pt x="965" y="269"/>
                    </a:lnTo>
                    <a:lnTo>
                      <a:pt x="1021" y="269"/>
                    </a:lnTo>
                    <a:lnTo>
                      <a:pt x="1021" y="340"/>
                    </a:lnTo>
                    <a:lnTo>
                      <a:pt x="1021" y="354"/>
                    </a:lnTo>
                    <a:lnTo>
                      <a:pt x="1021" y="383"/>
                    </a:lnTo>
                    <a:lnTo>
                      <a:pt x="1021" y="397"/>
                    </a:lnTo>
                    <a:lnTo>
                      <a:pt x="1021" y="411"/>
                    </a:lnTo>
                    <a:lnTo>
                      <a:pt x="1021" y="439"/>
                    </a:lnTo>
                    <a:lnTo>
                      <a:pt x="1036" y="439"/>
                    </a:lnTo>
                    <a:lnTo>
                      <a:pt x="1064" y="439"/>
                    </a:lnTo>
                    <a:lnTo>
                      <a:pt x="1135" y="439"/>
                    </a:lnTo>
                    <a:lnTo>
                      <a:pt x="1135" y="468"/>
                    </a:lnTo>
                    <a:lnTo>
                      <a:pt x="1149" y="468"/>
                    </a:lnTo>
                    <a:lnTo>
                      <a:pt x="1163" y="468"/>
                    </a:lnTo>
                    <a:lnTo>
                      <a:pt x="1177" y="468"/>
                    </a:lnTo>
                    <a:lnTo>
                      <a:pt x="1206" y="468"/>
                    </a:lnTo>
                    <a:lnTo>
                      <a:pt x="1220" y="468"/>
                    </a:lnTo>
                    <a:lnTo>
                      <a:pt x="1234" y="468"/>
                    </a:lnTo>
                    <a:lnTo>
                      <a:pt x="1248" y="468"/>
                    </a:lnTo>
                    <a:lnTo>
                      <a:pt x="1248" y="496"/>
                    </a:lnTo>
                    <a:lnTo>
                      <a:pt x="1248" y="539"/>
                    </a:lnTo>
                    <a:lnTo>
                      <a:pt x="1248" y="553"/>
                    </a:lnTo>
                    <a:lnTo>
                      <a:pt x="1248" y="567"/>
                    </a:lnTo>
                    <a:lnTo>
                      <a:pt x="1248" y="581"/>
                    </a:lnTo>
                    <a:lnTo>
                      <a:pt x="1248" y="595"/>
                    </a:lnTo>
                    <a:lnTo>
                      <a:pt x="1248" y="610"/>
                    </a:lnTo>
                    <a:lnTo>
                      <a:pt x="1248" y="624"/>
                    </a:lnTo>
                    <a:lnTo>
                      <a:pt x="1277" y="624"/>
                    </a:lnTo>
                    <a:lnTo>
                      <a:pt x="1291" y="624"/>
                    </a:lnTo>
                    <a:lnTo>
                      <a:pt x="1291" y="638"/>
                    </a:lnTo>
                    <a:lnTo>
                      <a:pt x="1291" y="652"/>
                    </a:lnTo>
                    <a:lnTo>
                      <a:pt x="1291" y="666"/>
                    </a:lnTo>
                    <a:lnTo>
                      <a:pt x="1291" y="680"/>
                    </a:lnTo>
                    <a:lnTo>
                      <a:pt x="1291" y="695"/>
                    </a:lnTo>
                    <a:lnTo>
                      <a:pt x="1291" y="709"/>
                    </a:lnTo>
                    <a:lnTo>
                      <a:pt x="1305" y="737"/>
                    </a:lnTo>
                    <a:lnTo>
                      <a:pt x="1305" y="751"/>
                    </a:lnTo>
                    <a:lnTo>
                      <a:pt x="1319" y="751"/>
                    </a:lnTo>
                    <a:lnTo>
                      <a:pt x="1319" y="766"/>
                    </a:lnTo>
                    <a:lnTo>
                      <a:pt x="1319" y="780"/>
                    </a:lnTo>
                    <a:lnTo>
                      <a:pt x="1333" y="794"/>
                    </a:lnTo>
                    <a:lnTo>
                      <a:pt x="1319" y="794"/>
                    </a:lnTo>
                    <a:lnTo>
                      <a:pt x="1305" y="794"/>
                    </a:lnTo>
                    <a:lnTo>
                      <a:pt x="1305" y="808"/>
                    </a:lnTo>
                    <a:lnTo>
                      <a:pt x="1305" y="822"/>
                    </a:lnTo>
                    <a:lnTo>
                      <a:pt x="1291" y="836"/>
                    </a:lnTo>
                    <a:lnTo>
                      <a:pt x="1291" y="851"/>
                    </a:lnTo>
                    <a:lnTo>
                      <a:pt x="1291" y="865"/>
                    </a:lnTo>
                    <a:lnTo>
                      <a:pt x="1277" y="865"/>
                    </a:lnTo>
                    <a:lnTo>
                      <a:pt x="1277" y="879"/>
                    </a:lnTo>
                    <a:lnTo>
                      <a:pt x="1277" y="893"/>
                    </a:lnTo>
                    <a:lnTo>
                      <a:pt x="1277" y="907"/>
                    </a:lnTo>
                    <a:lnTo>
                      <a:pt x="1263" y="907"/>
                    </a:lnTo>
                    <a:lnTo>
                      <a:pt x="1263" y="922"/>
                    </a:lnTo>
                    <a:lnTo>
                      <a:pt x="1263" y="936"/>
                    </a:lnTo>
                    <a:lnTo>
                      <a:pt x="1263" y="950"/>
                    </a:lnTo>
                    <a:lnTo>
                      <a:pt x="1263" y="964"/>
                    </a:lnTo>
                    <a:lnTo>
                      <a:pt x="1263" y="978"/>
                    </a:lnTo>
                    <a:lnTo>
                      <a:pt x="1277" y="978"/>
                    </a:lnTo>
                    <a:lnTo>
                      <a:pt x="1277" y="993"/>
                    </a:lnTo>
                    <a:lnTo>
                      <a:pt x="1277" y="1007"/>
                    </a:lnTo>
                    <a:lnTo>
                      <a:pt x="1277" y="1021"/>
                    </a:lnTo>
                    <a:lnTo>
                      <a:pt x="1277" y="1035"/>
                    </a:lnTo>
                    <a:lnTo>
                      <a:pt x="1277" y="1049"/>
                    </a:lnTo>
                    <a:lnTo>
                      <a:pt x="1277" y="1063"/>
                    </a:lnTo>
                    <a:lnTo>
                      <a:pt x="1263" y="1063"/>
                    </a:lnTo>
                    <a:lnTo>
                      <a:pt x="1248" y="1063"/>
                    </a:lnTo>
                    <a:lnTo>
                      <a:pt x="1248" y="1078"/>
                    </a:lnTo>
                    <a:lnTo>
                      <a:pt x="1248" y="1092"/>
                    </a:lnTo>
                    <a:lnTo>
                      <a:pt x="1263" y="1092"/>
                    </a:lnTo>
                    <a:lnTo>
                      <a:pt x="1277" y="1106"/>
                    </a:lnTo>
                    <a:lnTo>
                      <a:pt x="1277" y="1120"/>
                    </a:lnTo>
                    <a:lnTo>
                      <a:pt x="1277" y="1134"/>
                    </a:lnTo>
                    <a:lnTo>
                      <a:pt x="1277" y="1149"/>
                    </a:lnTo>
                    <a:lnTo>
                      <a:pt x="1263" y="1149"/>
                    </a:lnTo>
                    <a:lnTo>
                      <a:pt x="1248" y="1149"/>
                    </a:lnTo>
                    <a:lnTo>
                      <a:pt x="1248" y="1163"/>
                    </a:lnTo>
                    <a:lnTo>
                      <a:pt x="1234" y="1149"/>
                    </a:lnTo>
                    <a:lnTo>
                      <a:pt x="1220" y="1149"/>
                    </a:lnTo>
                    <a:lnTo>
                      <a:pt x="1220" y="1134"/>
                    </a:lnTo>
                    <a:lnTo>
                      <a:pt x="1206" y="1134"/>
                    </a:lnTo>
                    <a:lnTo>
                      <a:pt x="1192" y="1134"/>
                    </a:lnTo>
                    <a:lnTo>
                      <a:pt x="1177" y="1120"/>
                    </a:lnTo>
                    <a:lnTo>
                      <a:pt x="1163" y="1120"/>
                    </a:lnTo>
                    <a:lnTo>
                      <a:pt x="1149" y="1120"/>
                    </a:lnTo>
                    <a:lnTo>
                      <a:pt x="1149" y="1106"/>
                    </a:lnTo>
                    <a:lnTo>
                      <a:pt x="1135" y="1106"/>
                    </a:lnTo>
                    <a:lnTo>
                      <a:pt x="1121" y="1106"/>
                    </a:lnTo>
                    <a:lnTo>
                      <a:pt x="1107" y="1106"/>
                    </a:lnTo>
                    <a:lnTo>
                      <a:pt x="1092" y="1092"/>
                    </a:lnTo>
                    <a:lnTo>
                      <a:pt x="1064" y="1092"/>
                    </a:lnTo>
                    <a:lnTo>
                      <a:pt x="1050" y="1078"/>
                    </a:lnTo>
                    <a:lnTo>
                      <a:pt x="1036" y="1078"/>
                    </a:lnTo>
                    <a:lnTo>
                      <a:pt x="1050" y="1078"/>
                    </a:lnTo>
                    <a:lnTo>
                      <a:pt x="1050" y="1063"/>
                    </a:lnTo>
                    <a:lnTo>
                      <a:pt x="1036" y="1063"/>
                    </a:lnTo>
                    <a:lnTo>
                      <a:pt x="1021" y="1063"/>
                    </a:lnTo>
                    <a:lnTo>
                      <a:pt x="1021" y="1049"/>
                    </a:lnTo>
                    <a:lnTo>
                      <a:pt x="1021" y="1035"/>
                    </a:lnTo>
                    <a:lnTo>
                      <a:pt x="1007" y="1035"/>
                    </a:lnTo>
                    <a:lnTo>
                      <a:pt x="993" y="1035"/>
                    </a:lnTo>
                    <a:lnTo>
                      <a:pt x="979" y="1035"/>
                    </a:lnTo>
                    <a:lnTo>
                      <a:pt x="965" y="1035"/>
                    </a:lnTo>
                    <a:lnTo>
                      <a:pt x="951" y="1035"/>
                    </a:lnTo>
                    <a:lnTo>
                      <a:pt x="936" y="1035"/>
                    </a:lnTo>
                    <a:lnTo>
                      <a:pt x="922" y="1035"/>
                    </a:lnTo>
                    <a:lnTo>
                      <a:pt x="908" y="1021"/>
                    </a:lnTo>
                    <a:lnTo>
                      <a:pt x="894" y="1021"/>
                    </a:lnTo>
                    <a:lnTo>
                      <a:pt x="880" y="1007"/>
                    </a:lnTo>
                    <a:lnTo>
                      <a:pt x="865" y="1007"/>
                    </a:lnTo>
                    <a:lnTo>
                      <a:pt x="865" y="1021"/>
                    </a:lnTo>
                    <a:lnTo>
                      <a:pt x="851" y="1021"/>
                    </a:lnTo>
                    <a:lnTo>
                      <a:pt x="837" y="1021"/>
                    </a:lnTo>
                    <a:lnTo>
                      <a:pt x="837" y="1007"/>
                    </a:lnTo>
                    <a:lnTo>
                      <a:pt x="837" y="993"/>
                    </a:lnTo>
                    <a:lnTo>
                      <a:pt x="837" y="978"/>
                    </a:lnTo>
                    <a:lnTo>
                      <a:pt x="837" y="964"/>
                    </a:lnTo>
                    <a:lnTo>
                      <a:pt x="823" y="964"/>
                    </a:lnTo>
                    <a:lnTo>
                      <a:pt x="823" y="950"/>
                    </a:lnTo>
                    <a:lnTo>
                      <a:pt x="809" y="936"/>
                    </a:lnTo>
                    <a:lnTo>
                      <a:pt x="795" y="936"/>
                    </a:lnTo>
                    <a:lnTo>
                      <a:pt x="795" y="950"/>
                    </a:lnTo>
                    <a:lnTo>
                      <a:pt x="795" y="964"/>
                    </a:lnTo>
                    <a:lnTo>
                      <a:pt x="795" y="978"/>
                    </a:lnTo>
                    <a:lnTo>
                      <a:pt x="795" y="993"/>
                    </a:lnTo>
                    <a:lnTo>
                      <a:pt x="780" y="993"/>
                    </a:lnTo>
                    <a:lnTo>
                      <a:pt x="780" y="1007"/>
                    </a:lnTo>
                    <a:lnTo>
                      <a:pt x="780" y="1021"/>
                    </a:lnTo>
                    <a:lnTo>
                      <a:pt x="780" y="1035"/>
                    </a:lnTo>
                    <a:lnTo>
                      <a:pt x="780" y="1049"/>
                    </a:lnTo>
                    <a:lnTo>
                      <a:pt x="780" y="1063"/>
                    </a:lnTo>
                    <a:lnTo>
                      <a:pt x="780" y="1078"/>
                    </a:lnTo>
                    <a:lnTo>
                      <a:pt x="780" y="1092"/>
                    </a:lnTo>
                    <a:lnTo>
                      <a:pt x="780" y="1106"/>
                    </a:lnTo>
                    <a:lnTo>
                      <a:pt x="780" y="1120"/>
                    </a:lnTo>
                    <a:lnTo>
                      <a:pt x="780" y="1134"/>
                    </a:lnTo>
                    <a:lnTo>
                      <a:pt x="780" y="1149"/>
                    </a:lnTo>
                    <a:lnTo>
                      <a:pt x="780" y="1163"/>
                    </a:lnTo>
                    <a:lnTo>
                      <a:pt x="780" y="1177"/>
                    </a:lnTo>
                    <a:lnTo>
                      <a:pt x="780" y="1191"/>
                    </a:lnTo>
                    <a:lnTo>
                      <a:pt x="780" y="1205"/>
                    </a:lnTo>
                    <a:lnTo>
                      <a:pt x="780" y="1219"/>
                    </a:lnTo>
                    <a:lnTo>
                      <a:pt x="795" y="1219"/>
                    </a:lnTo>
                    <a:lnTo>
                      <a:pt x="809" y="1219"/>
                    </a:lnTo>
                    <a:lnTo>
                      <a:pt x="823" y="1219"/>
                    </a:lnTo>
                    <a:lnTo>
                      <a:pt x="837" y="1234"/>
                    </a:lnTo>
                    <a:lnTo>
                      <a:pt x="851" y="1234"/>
                    </a:lnTo>
                    <a:lnTo>
                      <a:pt x="865" y="1234"/>
                    </a:lnTo>
                    <a:lnTo>
                      <a:pt x="880" y="1219"/>
                    </a:lnTo>
                    <a:lnTo>
                      <a:pt x="894" y="1219"/>
                    </a:lnTo>
                    <a:lnTo>
                      <a:pt x="894" y="1234"/>
                    </a:lnTo>
                    <a:lnTo>
                      <a:pt x="908" y="1234"/>
                    </a:lnTo>
                    <a:lnTo>
                      <a:pt x="922" y="1248"/>
                    </a:lnTo>
                    <a:lnTo>
                      <a:pt x="951" y="1248"/>
                    </a:lnTo>
                    <a:lnTo>
                      <a:pt x="951" y="1262"/>
                    </a:lnTo>
                    <a:lnTo>
                      <a:pt x="965" y="1262"/>
                    </a:lnTo>
                    <a:lnTo>
                      <a:pt x="979" y="1262"/>
                    </a:lnTo>
                    <a:lnTo>
                      <a:pt x="993" y="1262"/>
                    </a:lnTo>
                    <a:lnTo>
                      <a:pt x="993" y="1276"/>
                    </a:lnTo>
                    <a:lnTo>
                      <a:pt x="993" y="1290"/>
                    </a:lnTo>
                    <a:lnTo>
                      <a:pt x="993" y="1305"/>
                    </a:lnTo>
                    <a:lnTo>
                      <a:pt x="1036" y="1305"/>
                    </a:lnTo>
                    <a:lnTo>
                      <a:pt x="1036" y="1319"/>
                    </a:lnTo>
                    <a:lnTo>
                      <a:pt x="1036" y="1347"/>
                    </a:lnTo>
                    <a:lnTo>
                      <a:pt x="1050" y="1347"/>
                    </a:lnTo>
                    <a:lnTo>
                      <a:pt x="1050" y="1361"/>
                    </a:lnTo>
                    <a:lnTo>
                      <a:pt x="1078" y="1361"/>
                    </a:lnTo>
                    <a:lnTo>
                      <a:pt x="1107" y="1361"/>
                    </a:lnTo>
                    <a:lnTo>
                      <a:pt x="1121" y="1361"/>
                    </a:lnTo>
                    <a:lnTo>
                      <a:pt x="1135" y="1361"/>
                    </a:lnTo>
                    <a:lnTo>
                      <a:pt x="1149" y="1361"/>
                    </a:lnTo>
                    <a:lnTo>
                      <a:pt x="1163" y="1361"/>
                    </a:lnTo>
                    <a:lnTo>
                      <a:pt x="1177" y="1361"/>
                    </a:lnTo>
                    <a:lnTo>
                      <a:pt x="1192" y="1361"/>
                    </a:lnTo>
                    <a:lnTo>
                      <a:pt x="1206" y="1361"/>
                    </a:lnTo>
                    <a:lnTo>
                      <a:pt x="1220" y="1347"/>
                    </a:lnTo>
                    <a:lnTo>
                      <a:pt x="1234" y="1347"/>
                    </a:lnTo>
                    <a:lnTo>
                      <a:pt x="1234" y="1333"/>
                    </a:lnTo>
                    <a:lnTo>
                      <a:pt x="1234" y="1319"/>
                    </a:lnTo>
                    <a:lnTo>
                      <a:pt x="1234" y="1305"/>
                    </a:lnTo>
                    <a:lnTo>
                      <a:pt x="1234" y="1290"/>
                    </a:lnTo>
                    <a:lnTo>
                      <a:pt x="1234" y="1276"/>
                    </a:lnTo>
                    <a:lnTo>
                      <a:pt x="1220" y="1276"/>
                    </a:lnTo>
                    <a:lnTo>
                      <a:pt x="1220" y="1262"/>
                    </a:lnTo>
                    <a:lnTo>
                      <a:pt x="1206" y="1262"/>
                    </a:lnTo>
                    <a:lnTo>
                      <a:pt x="1206" y="1248"/>
                    </a:lnTo>
                    <a:lnTo>
                      <a:pt x="1206" y="1234"/>
                    </a:lnTo>
                    <a:lnTo>
                      <a:pt x="1206" y="1219"/>
                    </a:lnTo>
                    <a:lnTo>
                      <a:pt x="1206" y="1205"/>
                    </a:lnTo>
                    <a:lnTo>
                      <a:pt x="1192" y="1205"/>
                    </a:lnTo>
                    <a:lnTo>
                      <a:pt x="1206" y="1205"/>
                    </a:lnTo>
                    <a:lnTo>
                      <a:pt x="1206" y="1191"/>
                    </a:lnTo>
                    <a:lnTo>
                      <a:pt x="1206" y="1205"/>
                    </a:lnTo>
                    <a:lnTo>
                      <a:pt x="1206" y="1219"/>
                    </a:lnTo>
                    <a:lnTo>
                      <a:pt x="1220" y="1219"/>
                    </a:lnTo>
                    <a:lnTo>
                      <a:pt x="1220" y="1234"/>
                    </a:lnTo>
                    <a:lnTo>
                      <a:pt x="1220" y="1248"/>
                    </a:lnTo>
                    <a:lnTo>
                      <a:pt x="1220" y="1262"/>
                    </a:lnTo>
                    <a:lnTo>
                      <a:pt x="1234" y="1262"/>
                    </a:lnTo>
                    <a:lnTo>
                      <a:pt x="1234" y="1276"/>
                    </a:lnTo>
                    <a:lnTo>
                      <a:pt x="1248" y="1276"/>
                    </a:lnTo>
                    <a:lnTo>
                      <a:pt x="1248" y="1290"/>
                    </a:lnTo>
                    <a:lnTo>
                      <a:pt x="1248" y="1305"/>
                    </a:lnTo>
                    <a:lnTo>
                      <a:pt x="1263" y="1305"/>
                    </a:lnTo>
                    <a:lnTo>
                      <a:pt x="1277" y="1305"/>
                    </a:lnTo>
                    <a:lnTo>
                      <a:pt x="1291" y="1305"/>
                    </a:lnTo>
                    <a:lnTo>
                      <a:pt x="1305" y="1305"/>
                    </a:lnTo>
                    <a:lnTo>
                      <a:pt x="1319" y="1305"/>
                    </a:lnTo>
                    <a:lnTo>
                      <a:pt x="1319" y="1319"/>
                    </a:lnTo>
                    <a:lnTo>
                      <a:pt x="1333" y="1319"/>
                    </a:lnTo>
                    <a:lnTo>
                      <a:pt x="1333" y="1305"/>
                    </a:lnTo>
                    <a:lnTo>
                      <a:pt x="1348" y="1305"/>
                    </a:lnTo>
                    <a:lnTo>
                      <a:pt x="1348" y="1319"/>
                    </a:lnTo>
                    <a:lnTo>
                      <a:pt x="1348" y="1333"/>
                    </a:lnTo>
                    <a:lnTo>
                      <a:pt x="1348" y="1347"/>
                    </a:lnTo>
                    <a:lnTo>
                      <a:pt x="1362" y="1347"/>
                    </a:lnTo>
                    <a:lnTo>
                      <a:pt x="1362" y="1361"/>
                    </a:lnTo>
                    <a:lnTo>
                      <a:pt x="1348" y="1361"/>
                    </a:lnTo>
                    <a:lnTo>
                      <a:pt x="1333" y="1361"/>
                    </a:lnTo>
                    <a:lnTo>
                      <a:pt x="1319" y="1361"/>
                    </a:lnTo>
                    <a:lnTo>
                      <a:pt x="1305" y="1361"/>
                    </a:lnTo>
                    <a:lnTo>
                      <a:pt x="1305" y="1375"/>
                    </a:lnTo>
                    <a:lnTo>
                      <a:pt x="1305" y="1390"/>
                    </a:lnTo>
                    <a:lnTo>
                      <a:pt x="1305" y="1418"/>
                    </a:lnTo>
                    <a:lnTo>
                      <a:pt x="1305" y="1432"/>
                    </a:lnTo>
                    <a:lnTo>
                      <a:pt x="1305" y="1446"/>
                    </a:lnTo>
                    <a:lnTo>
                      <a:pt x="1333" y="1446"/>
                    </a:lnTo>
                    <a:lnTo>
                      <a:pt x="1348" y="1446"/>
                    </a:lnTo>
                    <a:lnTo>
                      <a:pt x="1362" y="1446"/>
                    </a:lnTo>
                    <a:lnTo>
                      <a:pt x="1376" y="1446"/>
                    </a:lnTo>
                    <a:lnTo>
                      <a:pt x="1390" y="1446"/>
                    </a:lnTo>
                    <a:lnTo>
                      <a:pt x="1404" y="1446"/>
                    </a:lnTo>
                    <a:lnTo>
                      <a:pt x="1419" y="1446"/>
                    </a:lnTo>
                    <a:lnTo>
                      <a:pt x="1433" y="1446"/>
                    </a:lnTo>
                    <a:lnTo>
                      <a:pt x="1447" y="1446"/>
                    </a:lnTo>
                    <a:lnTo>
                      <a:pt x="1461" y="1432"/>
                    </a:lnTo>
                    <a:lnTo>
                      <a:pt x="1475" y="1432"/>
                    </a:lnTo>
                    <a:lnTo>
                      <a:pt x="1489" y="1432"/>
                    </a:lnTo>
                    <a:lnTo>
                      <a:pt x="1504" y="1432"/>
                    </a:lnTo>
                    <a:lnTo>
                      <a:pt x="1518" y="1432"/>
                    </a:lnTo>
                    <a:lnTo>
                      <a:pt x="1518" y="1446"/>
                    </a:lnTo>
                    <a:lnTo>
                      <a:pt x="1532" y="1446"/>
                    </a:lnTo>
                    <a:lnTo>
                      <a:pt x="1532" y="1461"/>
                    </a:lnTo>
                    <a:lnTo>
                      <a:pt x="1532" y="1475"/>
                    </a:lnTo>
                    <a:lnTo>
                      <a:pt x="1546" y="1475"/>
                    </a:lnTo>
                    <a:lnTo>
                      <a:pt x="1546" y="1489"/>
                    </a:lnTo>
                    <a:lnTo>
                      <a:pt x="1546" y="1503"/>
                    </a:lnTo>
                    <a:lnTo>
                      <a:pt x="1560" y="1503"/>
                    </a:lnTo>
                    <a:lnTo>
                      <a:pt x="1560" y="1517"/>
                    </a:lnTo>
                    <a:lnTo>
                      <a:pt x="1575" y="1517"/>
                    </a:lnTo>
                    <a:lnTo>
                      <a:pt x="1575" y="1532"/>
                    </a:lnTo>
                    <a:lnTo>
                      <a:pt x="1589" y="1532"/>
                    </a:lnTo>
                    <a:lnTo>
                      <a:pt x="1603" y="1546"/>
                    </a:lnTo>
                    <a:lnTo>
                      <a:pt x="1617" y="1560"/>
                    </a:lnTo>
                    <a:lnTo>
                      <a:pt x="1631" y="1560"/>
                    </a:lnTo>
                    <a:lnTo>
                      <a:pt x="1645" y="1560"/>
                    </a:lnTo>
                    <a:lnTo>
                      <a:pt x="1660" y="1560"/>
                    </a:lnTo>
                    <a:lnTo>
                      <a:pt x="1660" y="1546"/>
                    </a:lnTo>
                    <a:lnTo>
                      <a:pt x="1674" y="1546"/>
                    </a:lnTo>
                    <a:lnTo>
                      <a:pt x="1688" y="1546"/>
                    </a:lnTo>
                    <a:lnTo>
                      <a:pt x="1688" y="1560"/>
                    </a:lnTo>
                    <a:lnTo>
                      <a:pt x="1702" y="1560"/>
                    </a:lnTo>
                    <a:lnTo>
                      <a:pt x="1702" y="1574"/>
                    </a:lnTo>
                    <a:lnTo>
                      <a:pt x="1702" y="1588"/>
                    </a:lnTo>
                    <a:lnTo>
                      <a:pt x="1688" y="1602"/>
                    </a:lnTo>
                    <a:lnTo>
                      <a:pt x="1702" y="1602"/>
                    </a:lnTo>
                    <a:lnTo>
                      <a:pt x="1702" y="1617"/>
                    </a:lnTo>
                    <a:lnTo>
                      <a:pt x="1702" y="1631"/>
                    </a:lnTo>
                    <a:lnTo>
                      <a:pt x="1702" y="1645"/>
                    </a:lnTo>
                    <a:lnTo>
                      <a:pt x="1702" y="1659"/>
                    </a:lnTo>
                    <a:lnTo>
                      <a:pt x="1702" y="1673"/>
                    </a:lnTo>
                    <a:lnTo>
                      <a:pt x="1702" y="1688"/>
                    </a:lnTo>
                    <a:lnTo>
                      <a:pt x="1702" y="1702"/>
                    </a:lnTo>
                    <a:lnTo>
                      <a:pt x="1702" y="1716"/>
                    </a:lnTo>
                    <a:lnTo>
                      <a:pt x="1702" y="1730"/>
                    </a:lnTo>
                    <a:lnTo>
                      <a:pt x="1702" y="1744"/>
                    </a:lnTo>
                    <a:lnTo>
                      <a:pt x="1702" y="1758"/>
                    </a:lnTo>
                    <a:lnTo>
                      <a:pt x="1688" y="1758"/>
                    </a:lnTo>
                    <a:lnTo>
                      <a:pt x="1674" y="1758"/>
                    </a:lnTo>
                    <a:lnTo>
                      <a:pt x="1660" y="1758"/>
                    </a:lnTo>
                    <a:lnTo>
                      <a:pt x="1660" y="1744"/>
                    </a:lnTo>
                    <a:lnTo>
                      <a:pt x="1645" y="1744"/>
                    </a:lnTo>
                    <a:lnTo>
                      <a:pt x="1645" y="1758"/>
                    </a:lnTo>
                    <a:lnTo>
                      <a:pt x="1645" y="1773"/>
                    </a:lnTo>
                    <a:lnTo>
                      <a:pt x="1631" y="1773"/>
                    </a:lnTo>
                    <a:lnTo>
                      <a:pt x="1617" y="1773"/>
                    </a:lnTo>
                    <a:lnTo>
                      <a:pt x="1617" y="1787"/>
                    </a:lnTo>
                    <a:lnTo>
                      <a:pt x="1617" y="1801"/>
                    </a:lnTo>
                    <a:lnTo>
                      <a:pt x="1603" y="1801"/>
                    </a:lnTo>
                    <a:lnTo>
                      <a:pt x="1589" y="1801"/>
                    </a:lnTo>
                    <a:lnTo>
                      <a:pt x="1575" y="1801"/>
                    </a:lnTo>
                    <a:lnTo>
                      <a:pt x="1575" y="1815"/>
                    </a:lnTo>
                    <a:lnTo>
                      <a:pt x="1575" y="1829"/>
                    </a:lnTo>
                    <a:lnTo>
                      <a:pt x="1575" y="1844"/>
                    </a:lnTo>
                    <a:lnTo>
                      <a:pt x="1560" y="1844"/>
                    </a:lnTo>
                    <a:lnTo>
                      <a:pt x="1546" y="1844"/>
                    </a:lnTo>
                    <a:lnTo>
                      <a:pt x="1532" y="1844"/>
                    </a:lnTo>
                    <a:lnTo>
                      <a:pt x="1532" y="1829"/>
                    </a:lnTo>
                    <a:lnTo>
                      <a:pt x="1518" y="1829"/>
                    </a:lnTo>
                    <a:lnTo>
                      <a:pt x="1475" y="1829"/>
                    </a:lnTo>
                    <a:lnTo>
                      <a:pt x="1475" y="1844"/>
                    </a:lnTo>
                    <a:lnTo>
                      <a:pt x="1475" y="1858"/>
                    </a:lnTo>
                    <a:lnTo>
                      <a:pt x="1475" y="1872"/>
                    </a:lnTo>
                    <a:lnTo>
                      <a:pt x="1475" y="1915"/>
                    </a:lnTo>
                    <a:lnTo>
                      <a:pt x="1447" y="1929"/>
                    </a:lnTo>
                    <a:lnTo>
                      <a:pt x="1433" y="1929"/>
                    </a:lnTo>
                    <a:lnTo>
                      <a:pt x="1433" y="1971"/>
                    </a:lnTo>
                    <a:lnTo>
                      <a:pt x="1433" y="1985"/>
                    </a:lnTo>
                    <a:lnTo>
                      <a:pt x="1433" y="2000"/>
                    </a:lnTo>
                    <a:lnTo>
                      <a:pt x="1433" y="2014"/>
                    </a:lnTo>
                    <a:lnTo>
                      <a:pt x="1433" y="2028"/>
                    </a:lnTo>
                    <a:lnTo>
                      <a:pt x="1433" y="2042"/>
                    </a:lnTo>
                    <a:lnTo>
                      <a:pt x="1433" y="2056"/>
                    </a:lnTo>
                    <a:lnTo>
                      <a:pt x="1433" y="2071"/>
                    </a:lnTo>
                    <a:lnTo>
                      <a:pt x="1433" y="2085"/>
                    </a:lnTo>
                    <a:lnTo>
                      <a:pt x="1433" y="2099"/>
                    </a:lnTo>
                    <a:lnTo>
                      <a:pt x="1433" y="2113"/>
                    </a:lnTo>
                    <a:lnTo>
                      <a:pt x="1433" y="2127"/>
                    </a:lnTo>
                    <a:lnTo>
                      <a:pt x="1433" y="2141"/>
                    </a:lnTo>
                    <a:lnTo>
                      <a:pt x="1433" y="2156"/>
                    </a:lnTo>
                    <a:lnTo>
                      <a:pt x="1433" y="2170"/>
                    </a:lnTo>
                    <a:lnTo>
                      <a:pt x="1433" y="2184"/>
                    </a:lnTo>
                    <a:lnTo>
                      <a:pt x="1433" y="2198"/>
                    </a:lnTo>
                    <a:lnTo>
                      <a:pt x="1433" y="2212"/>
                    </a:lnTo>
                    <a:lnTo>
                      <a:pt x="1433" y="2227"/>
                    </a:lnTo>
                    <a:lnTo>
                      <a:pt x="1419" y="2227"/>
                    </a:lnTo>
                    <a:lnTo>
                      <a:pt x="1404" y="2227"/>
                    </a:lnTo>
                    <a:lnTo>
                      <a:pt x="1390" y="2227"/>
                    </a:lnTo>
                    <a:lnTo>
                      <a:pt x="1362" y="2227"/>
                    </a:lnTo>
                    <a:lnTo>
                      <a:pt x="1348" y="2227"/>
                    </a:lnTo>
                    <a:lnTo>
                      <a:pt x="1348" y="2241"/>
                    </a:lnTo>
                    <a:lnTo>
                      <a:pt x="1348" y="2255"/>
                    </a:lnTo>
                    <a:lnTo>
                      <a:pt x="1333" y="2269"/>
                    </a:lnTo>
                    <a:lnTo>
                      <a:pt x="1291" y="2269"/>
                    </a:lnTo>
                    <a:lnTo>
                      <a:pt x="1277" y="2269"/>
                    </a:lnTo>
                    <a:lnTo>
                      <a:pt x="1263" y="2255"/>
                    </a:lnTo>
                    <a:lnTo>
                      <a:pt x="1220" y="2241"/>
                    </a:lnTo>
                    <a:lnTo>
                      <a:pt x="1206" y="2241"/>
                    </a:lnTo>
                    <a:lnTo>
                      <a:pt x="1192" y="2241"/>
                    </a:lnTo>
                    <a:lnTo>
                      <a:pt x="1177" y="2227"/>
                    </a:lnTo>
                    <a:lnTo>
                      <a:pt x="1163" y="2227"/>
                    </a:lnTo>
                    <a:lnTo>
                      <a:pt x="1163" y="2241"/>
                    </a:lnTo>
                    <a:lnTo>
                      <a:pt x="1163" y="2227"/>
                    </a:lnTo>
                    <a:lnTo>
                      <a:pt x="1149" y="2227"/>
                    </a:lnTo>
                    <a:lnTo>
                      <a:pt x="1135" y="2227"/>
                    </a:lnTo>
                    <a:lnTo>
                      <a:pt x="1121" y="2227"/>
                    </a:lnTo>
                    <a:lnTo>
                      <a:pt x="1121" y="2241"/>
                    </a:lnTo>
                    <a:lnTo>
                      <a:pt x="1135" y="2241"/>
                    </a:lnTo>
                    <a:lnTo>
                      <a:pt x="1135" y="2255"/>
                    </a:lnTo>
                    <a:lnTo>
                      <a:pt x="1135" y="2269"/>
                    </a:lnTo>
                    <a:lnTo>
                      <a:pt x="1107" y="2269"/>
                    </a:lnTo>
                    <a:lnTo>
                      <a:pt x="1092" y="2269"/>
                    </a:lnTo>
                    <a:lnTo>
                      <a:pt x="1107" y="2283"/>
                    </a:lnTo>
                    <a:lnTo>
                      <a:pt x="1121" y="2283"/>
                    </a:lnTo>
                    <a:lnTo>
                      <a:pt x="1135" y="2297"/>
                    </a:lnTo>
                    <a:lnTo>
                      <a:pt x="1149" y="2297"/>
                    </a:lnTo>
                    <a:lnTo>
                      <a:pt x="1149" y="2312"/>
                    </a:lnTo>
                    <a:lnTo>
                      <a:pt x="1149" y="2297"/>
                    </a:lnTo>
                    <a:lnTo>
                      <a:pt x="1135" y="2297"/>
                    </a:lnTo>
                    <a:lnTo>
                      <a:pt x="1121" y="2297"/>
                    </a:lnTo>
                    <a:lnTo>
                      <a:pt x="1107" y="2283"/>
                    </a:lnTo>
                    <a:lnTo>
                      <a:pt x="1078" y="2283"/>
                    </a:lnTo>
                    <a:lnTo>
                      <a:pt x="1078" y="2297"/>
                    </a:lnTo>
                    <a:lnTo>
                      <a:pt x="1078" y="2312"/>
                    </a:lnTo>
                    <a:lnTo>
                      <a:pt x="1078" y="2326"/>
                    </a:lnTo>
                    <a:lnTo>
                      <a:pt x="1078" y="2340"/>
                    </a:lnTo>
                    <a:lnTo>
                      <a:pt x="1078" y="2354"/>
                    </a:lnTo>
                    <a:lnTo>
                      <a:pt x="1078" y="2368"/>
                    </a:lnTo>
                    <a:lnTo>
                      <a:pt x="1092" y="2368"/>
                    </a:lnTo>
                    <a:lnTo>
                      <a:pt x="1092" y="2383"/>
                    </a:lnTo>
                    <a:lnTo>
                      <a:pt x="1092" y="2397"/>
                    </a:lnTo>
                    <a:lnTo>
                      <a:pt x="1107" y="2411"/>
                    </a:lnTo>
                    <a:lnTo>
                      <a:pt x="1107" y="2425"/>
                    </a:lnTo>
                    <a:lnTo>
                      <a:pt x="1107" y="2439"/>
                    </a:lnTo>
                    <a:lnTo>
                      <a:pt x="1107" y="2454"/>
                    </a:lnTo>
                    <a:lnTo>
                      <a:pt x="1107" y="2468"/>
                    </a:lnTo>
                    <a:lnTo>
                      <a:pt x="1107" y="2482"/>
                    </a:lnTo>
                    <a:lnTo>
                      <a:pt x="1107" y="2496"/>
                    </a:lnTo>
                    <a:lnTo>
                      <a:pt x="1107" y="2510"/>
                    </a:lnTo>
                    <a:lnTo>
                      <a:pt x="1107" y="2524"/>
                    </a:lnTo>
                    <a:lnTo>
                      <a:pt x="1107" y="2539"/>
                    </a:lnTo>
                    <a:lnTo>
                      <a:pt x="1092" y="2539"/>
                    </a:lnTo>
                    <a:lnTo>
                      <a:pt x="1078" y="2539"/>
                    </a:lnTo>
                    <a:lnTo>
                      <a:pt x="1064" y="2539"/>
                    </a:lnTo>
                    <a:lnTo>
                      <a:pt x="1050" y="2539"/>
                    </a:lnTo>
                    <a:lnTo>
                      <a:pt x="1050" y="2524"/>
                    </a:lnTo>
                    <a:lnTo>
                      <a:pt x="1050" y="2510"/>
                    </a:lnTo>
                    <a:lnTo>
                      <a:pt x="1050" y="2496"/>
                    </a:lnTo>
                    <a:lnTo>
                      <a:pt x="1050" y="2482"/>
                    </a:lnTo>
                    <a:lnTo>
                      <a:pt x="1050" y="2468"/>
                    </a:lnTo>
                    <a:lnTo>
                      <a:pt x="1050" y="2454"/>
                    </a:lnTo>
                    <a:lnTo>
                      <a:pt x="1050" y="2439"/>
                    </a:lnTo>
                    <a:lnTo>
                      <a:pt x="1050" y="2425"/>
                    </a:lnTo>
                    <a:lnTo>
                      <a:pt x="1050" y="2411"/>
                    </a:lnTo>
                    <a:lnTo>
                      <a:pt x="1050" y="2397"/>
                    </a:lnTo>
                    <a:lnTo>
                      <a:pt x="1036" y="2397"/>
                    </a:lnTo>
                    <a:lnTo>
                      <a:pt x="1036" y="2383"/>
                    </a:lnTo>
                    <a:lnTo>
                      <a:pt x="1036" y="2368"/>
                    </a:lnTo>
                    <a:lnTo>
                      <a:pt x="1021" y="2368"/>
                    </a:lnTo>
                    <a:lnTo>
                      <a:pt x="1021" y="2354"/>
                    </a:lnTo>
                    <a:lnTo>
                      <a:pt x="1007" y="2354"/>
                    </a:lnTo>
                    <a:lnTo>
                      <a:pt x="1007" y="2340"/>
                    </a:lnTo>
                    <a:lnTo>
                      <a:pt x="993" y="2340"/>
                    </a:lnTo>
                    <a:lnTo>
                      <a:pt x="993" y="2326"/>
                    </a:lnTo>
                    <a:lnTo>
                      <a:pt x="993" y="2312"/>
                    </a:lnTo>
                    <a:lnTo>
                      <a:pt x="979" y="2312"/>
                    </a:lnTo>
                    <a:lnTo>
                      <a:pt x="993" y="2297"/>
                    </a:lnTo>
                    <a:lnTo>
                      <a:pt x="979" y="2297"/>
                    </a:lnTo>
                    <a:lnTo>
                      <a:pt x="965" y="2297"/>
                    </a:lnTo>
                    <a:lnTo>
                      <a:pt x="965" y="2283"/>
                    </a:lnTo>
                    <a:lnTo>
                      <a:pt x="965" y="2269"/>
                    </a:lnTo>
                    <a:lnTo>
                      <a:pt x="965" y="2255"/>
                    </a:lnTo>
                    <a:lnTo>
                      <a:pt x="965" y="2241"/>
                    </a:lnTo>
                    <a:lnTo>
                      <a:pt x="951" y="2241"/>
                    </a:lnTo>
                    <a:lnTo>
                      <a:pt x="936" y="2227"/>
                    </a:lnTo>
                    <a:lnTo>
                      <a:pt x="936" y="2212"/>
                    </a:lnTo>
                    <a:lnTo>
                      <a:pt x="936" y="2198"/>
                    </a:lnTo>
                    <a:lnTo>
                      <a:pt x="951" y="2184"/>
                    </a:lnTo>
                    <a:lnTo>
                      <a:pt x="951" y="2170"/>
                    </a:lnTo>
                    <a:lnTo>
                      <a:pt x="951" y="2156"/>
                    </a:lnTo>
                    <a:lnTo>
                      <a:pt x="936" y="2156"/>
                    </a:lnTo>
                    <a:lnTo>
                      <a:pt x="908" y="2141"/>
                    </a:lnTo>
                    <a:lnTo>
                      <a:pt x="880" y="2127"/>
                    </a:lnTo>
                    <a:lnTo>
                      <a:pt x="865" y="2127"/>
                    </a:lnTo>
                    <a:lnTo>
                      <a:pt x="851" y="2156"/>
                    </a:lnTo>
                    <a:lnTo>
                      <a:pt x="851" y="2170"/>
                    </a:lnTo>
                    <a:lnTo>
                      <a:pt x="851" y="2184"/>
                    </a:lnTo>
                    <a:lnTo>
                      <a:pt x="851" y="2198"/>
                    </a:lnTo>
                    <a:lnTo>
                      <a:pt x="837" y="2198"/>
                    </a:lnTo>
                    <a:lnTo>
                      <a:pt x="823" y="2198"/>
                    </a:lnTo>
                    <a:lnTo>
                      <a:pt x="809" y="2198"/>
                    </a:lnTo>
                    <a:lnTo>
                      <a:pt x="795" y="2198"/>
                    </a:lnTo>
                    <a:lnTo>
                      <a:pt x="795" y="2184"/>
                    </a:lnTo>
                    <a:lnTo>
                      <a:pt x="780" y="2184"/>
                    </a:lnTo>
                    <a:lnTo>
                      <a:pt x="766" y="2184"/>
                    </a:lnTo>
                    <a:lnTo>
                      <a:pt x="752" y="2184"/>
                    </a:lnTo>
                    <a:lnTo>
                      <a:pt x="738" y="2184"/>
                    </a:lnTo>
                    <a:lnTo>
                      <a:pt x="738" y="2170"/>
                    </a:lnTo>
                    <a:lnTo>
                      <a:pt x="724" y="2184"/>
                    </a:lnTo>
                    <a:lnTo>
                      <a:pt x="709" y="2184"/>
                    </a:lnTo>
                    <a:lnTo>
                      <a:pt x="695" y="2184"/>
                    </a:lnTo>
                    <a:lnTo>
                      <a:pt x="681" y="2184"/>
                    </a:lnTo>
                    <a:lnTo>
                      <a:pt x="667" y="2184"/>
                    </a:lnTo>
                    <a:lnTo>
                      <a:pt x="653" y="2184"/>
                    </a:lnTo>
                    <a:lnTo>
                      <a:pt x="639" y="2184"/>
                    </a:lnTo>
                    <a:lnTo>
                      <a:pt x="624" y="2184"/>
                    </a:lnTo>
                    <a:lnTo>
                      <a:pt x="610" y="2184"/>
                    </a:lnTo>
                    <a:lnTo>
                      <a:pt x="596" y="2184"/>
                    </a:lnTo>
                    <a:lnTo>
                      <a:pt x="582" y="2184"/>
                    </a:lnTo>
                    <a:lnTo>
                      <a:pt x="568" y="2184"/>
                    </a:lnTo>
                    <a:lnTo>
                      <a:pt x="553" y="2184"/>
                    </a:lnTo>
                    <a:lnTo>
                      <a:pt x="539" y="2184"/>
                    </a:lnTo>
                    <a:lnTo>
                      <a:pt x="525" y="2184"/>
                    </a:lnTo>
                    <a:lnTo>
                      <a:pt x="511" y="2184"/>
                    </a:lnTo>
                    <a:lnTo>
                      <a:pt x="497" y="2184"/>
                    </a:lnTo>
                    <a:lnTo>
                      <a:pt x="483" y="2184"/>
                    </a:lnTo>
                    <a:lnTo>
                      <a:pt x="468" y="2184"/>
                    </a:lnTo>
                    <a:lnTo>
                      <a:pt x="454" y="2184"/>
                    </a:lnTo>
                    <a:lnTo>
                      <a:pt x="440" y="2184"/>
                    </a:lnTo>
                    <a:lnTo>
                      <a:pt x="426" y="2184"/>
                    </a:lnTo>
                    <a:lnTo>
                      <a:pt x="412" y="2184"/>
                    </a:lnTo>
                    <a:lnTo>
                      <a:pt x="397" y="2184"/>
                    </a:lnTo>
                    <a:lnTo>
                      <a:pt x="383" y="2184"/>
                    </a:lnTo>
                    <a:lnTo>
                      <a:pt x="369" y="2184"/>
                    </a:lnTo>
                    <a:lnTo>
                      <a:pt x="355" y="2184"/>
                    </a:lnTo>
                    <a:lnTo>
                      <a:pt x="341" y="2184"/>
                    </a:lnTo>
                    <a:lnTo>
                      <a:pt x="327" y="2184"/>
                    </a:lnTo>
                    <a:lnTo>
                      <a:pt x="327" y="2170"/>
                    </a:lnTo>
                    <a:lnTo>
                      <a:pt x="327" y="2156"/>
                    </a:lnTo>
                    <a:lnTo>
                      <a:pt x="341" y="2141"/>
                    </a:lnTo>
                    <a:lnTo>
                      <a:pt x="327" y="2141"/>
                    </a:lnTo>
                    <a:lnTo>
                      <a:pt x="312" y="2141"/>
                    </a:lnTo>
                    <a:lnTo>
                      <a:pt x="312" y="2156"/>
                    </a:lnTo>
                    <a:lnTo>
                      <a:pt x="298" y="2156"/>
                    </a:lnTo>
                    <a:lnTo>
                      <a:pt x="298" y="2170"/>
                    </a:lnTo>
                    <a:lnTo>
                      <a:pt x="284" y="2170"/>
                    </a:lnTo>
                    <a:lnTo>
                      <a:pt x="284" y="2184"/>
                    </a:lnTo>
                    <a:lnTo>
                      <a:pt x="270" y="2184"/>
                    </a:lnTo>
                    <a:lnTo>
                      <a:pt x="256" y="2184"/>
                    </a:lnTo>
                    <a:lnTo>
                      <a:pt x="256" y="2170"/>
                    </a:lnTo>
                    <a:lnTo>
                      <a:pt x="241" y="2170"/>
                    </a:lnTo>
                    <a:lnTo>
                      <a:pt x="227" y="2170"/>
                    </a:lnTo>
                    <a:lnTo>
                      <a:pt x="199" y="2170"/>
                    </a:lnTo>
                    <a:lnTo>
                      <a:pt x="185" y="2170"/>
                    </a:lnTo>
                    <a:lnTo>
                      <a:pt x="170" y="2170"/>
                    </a:lnTo>
                    <a:lnTo>
                      <a:pt x="156" y="2170"/>
                    </a:lnTo>
                    <a:lnTo>
                      <a:pt x="142" y="2170"/>
                    </a:lnTo>
                    <a:lnTo>
                      <a:pt x="128" y="2170"/>
                    </a:lnTo>
                    <a:lnTo>
                      <a:pt x="128" y="2156"/>
                    </a:lnTo>
                    <a:lnTo>
                      <a:pt x="128" y="2127"/>
                    </a:lnTo>
                    <a:lnTo>
                      <a:pt x="114" y="2127"/>
                    </a:lnTo>
                    <a:lnTo>
                      <a:pt x="114" y="2113"/>
                    </a:lnTo>
                    <a:lnTo>
                      <a:pt x="114" y="2099"/>
                    </a:lnTo>
                    <a:lnTo>
                      <a:pt x="114" y="2085"/>
                    </a:lnTo>
                    <a:lnTo>
                      <a:pt x="114" y="2071"/>
                    </a:lnTo>
                    <a:lnTo>
                      <a:pt x="114" y="2056"/>
                    </a:lnTo>
                    <a:lnTo>
                      <a:pt x="114" y="2028"/>
                    </a:lnTo>
                    <a:lnTo>
                      <a:pt x="114" y="2014"/>
                    </a:lnTo>
                    <a:lnTo>
                      <a:pt x="114" y="2000"/>
                    </a:lnTo>
                    <a:lnTo>
                      <a:pt x="114" y="1985"/>
                    </a:lnTo>
                    <a:lnTo>
                      <a:pt x="114" y="1971"/>
                    </a:lnTo>
                    <a:lnTo>
                      <a:pt x="114" y="1957"/>
                    </a:lnTo>
                    <a:lnTo>
                      <a:pt x="114" y="1943"/>
                    </a:lnTo>
                    <a:lnTo>
                      <a:pt x="114" y="1929"/>
                    </a:lnTo>
                    <a:lnTo>
                      <a:pt x="114" y="1915"/>
                    </a:lnTo>
                    <a:lnTo>
                      <a:pt x="114" y="1900"/>
                    </a:lnTo>
                    <a:lnTo>
                      <a:pt x="114" y="1886"/>
                    </a:lnTo>
                    <a:lnTo>
                      <a:pt x="114" y="1872"/>
                    </a:lnTo>
                    <a:lnTo>
                      <a:pt x="114" y="1858"/>
                    </a:lnTo>
                    <a:lnTo>
                      <a:pt x="128" y="1829"/>
                    </a:lnTo>
                    <a:lnTo>
                      <a:pt x="128" y="1815"/>
                    </a:lnTo>
                    <a:lnTo>
                      <a:pt x="128" y="1801"/>
                    </a:lnTo>
                    <a:lnTo>
                      <a:pt x="128" y="1787"/>
                    </a:lnTo>
                    <a:lnTo>
                      <a:pt x="128" y="1773"/>
                    </a:lnTo>
                    <a:lnTo>
                      <a:pt x="128" y="1758"/>
                    </a:lnTo>
                    <a:lnTo>
                      <a:pt x="128" y="1744"/>
                    </a:lnTo>
                    <a:lnTo>
                      <a:pt x="128" y="1730"/>
                    </a:lnTo>
                    <a:lnTo>
                      <a:pt x="128" y="1716"/>
                    </a:lnTo>
                    <a:lnTo>
                      <a:pt x="128" y="1702"/>
                    </a:lnTo>
                    <a:lnTo>
                      <a:pt x="128" y="1673"/>
                    </a:lnTo>
                    <a:lnTo>
                      <a:pt x="128" y="1659"/>
                    </a:lnTo>
                    <a:lnTo>
                      <a:pt x="128" y="1631"/>
                    </a:lnTo>
                    <a:lnTo>
                      <a:pt x="128" y="1617"/>
                    </a:lnTo>
                    <a:lnTo>
                      <a:pt x="128" y="1588"/>
                    </a:lnTo>
                    <a:lnTo>
                      <a:pt x="128" y="1574"/>
                    </a:lnTo>
                    <a:lnTo>
                      <a:pt x="128" y="1560"/>
                    </a:lnTo>
                    <a:lnTo>
                      <a:pt x="128" y="1546"/>
                    </a:lnTo>
                    <a:lnTo>
                      <a:pt x="0" y="1546"/>
                    </a:lnTo>
                    <a:lnTo>
                      <a:pt x="0" y="1532"/>
                    </a:lnTo>
                    <a:lnTo>
                      <a:pt x="0" y="1517"/>
                    </a:lnTo>
                    <a:lnTo>
                      <a:pt x="0" y="1503"/>
                    </a:lnTo>
                    <a:lnTo>
                      <a:pt x="0" y="1475"/>
                    </a:lnTo>
                    <a:lnTo>
                      <a:pt x="0" y="1461"/>
                    </a:lnTo>
                    <a:lnTo>
                      <a:pt x="0" y="1432"/>
                    </a:lnTo>
                    <a:lnTo>
                      <a:pt x="0" y="1418"/>
                    </a:lnTo>
                    <a:lnTo>
                      <a:pt x="0" y="1390"/>
                    </a:lnTo>
                    <a:lnTo>
                      <a:pt x="0" y="1375"/>
                    </a:lnTo>
                    <a:lnTo>
                      <a:pt x="0" y="1361"/>
                    </a:lnTo>
                    <a:lnTo>
                      <a:pt x="0" y="1347"/>
                    </a:lnTo>
                    <a:lnTo>
                      <a:pt x="14" y="1333"/>
                    </a:lnTo>
                    <a:lnTo>
                      <a:pt x="0" y="1319"/>
                    </a:lnTo>
                    <a:lnTo>
                      <a:pt x="0" y="1305"/>
                    </a:lnTo>
                    <a:lnTo>
                      <a:pt x="0" y="1290"/>
                    </a:lnTo>
                    <a:lnTo>
                      <a:pt x="0" y="1276"/>
                    </a:lnTo>
                    <a:lnTo>
                      <a:pt x="0" y="1262"/>
                    </a:lnTo>
                    <a:lnTo>
                      <a:pt x="0" y="1248"/>
                    </a:lnTo>
                    <a:lnTo>
                      <a:pt x="0" y="1219"/>
                    </a:lnTo>
                    <a:lnTo>
                      <a:pt x="0" y="1205"/>
                    </a:lnTo>
                    <a:lnTo>
                      <a:pt x="0" y="1191"/>
                    </a:lnTo>
                    <a:lnTo>
                      <a:pt x="0" y="1163"/>
                    </a:lnTo>
                    <a:lnTo>
                      <a:pt x="0" y="1134"/>
                    </a:lnTo>
                    <a:lnTo>
                      <a:pt x="0" y="1106"/>
                    </a:lnTo>
                    <a:lnTo>
                      <a:pt x="0" y="1078"/>
                    </a:lnTo>
                    <a:lnTo>
                      <a:pt x="0" y="1063"/>
                    </a:lnTo>
                    <a:lnTo>
                      <a:pt x="0" y="1035"/>
                    </a:lnTo>
                    <a:lnTo>
                      <a:pt x="0" y="1007"/>
                    </a:lnTo>
                    <a:lnTo>
                      <a:pt x="0" y="993"/>
                    </a:lnTo>
                    <a:lnTo>
                      <a:pt x="0" y="978"/>
                    </a:lnTo>
                    <a:lnTo>
                      <a:pt x="0" y="964"/>
                    </a:lnTo>
                    <a:lnTo>
                      <a:pt x="0" y="936"/>
                    </a:lnTo>
                    <a:lnTo>
                      <a:pt x="0" y="893"/>
                    </a:lnTo>
                    <a:lnTo>
                      <a:pt x="0" y="836"/>
                    </a:lnTo>
                    <a:lnTo>
                      <a:pt x="57" y="836"/>
                    </a:lnTo>
                    <a:lnTo>
                      <a:pt x="114" y="836"/>
                    </a:lnTo>
                    <a:lnTo>
                      <a:pt x="114" y="794"/>
                    </a:lnTo>
                    <a:lnTo>
                      <a:pt x="114" y="709"/>
                    </a:lnTo>
                    <a:lnTo>
                      <a:pt x="114" y="666"/>
                    </a:lnTo>
                    <a:lnTo>
                      <a:pt x="114" y="567"/>
                    </a:lnTo>
                    <a:lnTo>
                      <a:pt x="114" y="524"/>
                    </a:lnTo>
                    <a:lnTo>
                      <a:pt x="128" y="496"/>
                    </a:lnTo>
                    <a:lnTo>
                      <a:pt x="142" y="482"/>
                    </a:lnTo>
                    <a:lnTo>
                      <a:pt x="156" y="468"/>
                    </a:lnTo>
                    <a:lnTo>
                      <a:pt x="170" y="454"/>
                    </a:lnTo>
                    <a:lnTo>
                      <a:pt x="256" y="340"/>
                    </a:lnTo>
                    <a:lnTo>
                      <a:pt x="298" y="368"/>
                    </a:lnTo>
                    <a:lnTo>
                      <a:pt x="312" y="368"/>
                    </a:lnTo>
                    <a:lnTo>
                      <a:pt x="312" y="383"/>
                    </a:lnTo>
                    <a:lnTo>
                      <a:pt x="327" y="397"/>
                    </a:lnTo>
                    <a:lnTo>
                      <a:pt x="327" y="411"/>
                    </a:lnTo>
                    <a:lnTo>
                      <a:pt x="355" y="439"/>
                    </a:lnTo>
                    <a:lnTo>
                      <a:pt x="383" y="454"/>
                    </a:lnTo>
                    <a:lnTo>
                      <a:pt x="383" y="468"/>
                    </a:lnTo>
                    <a:lnTo>
                      <a:pt x="397" y="468"/>
                    </a:lnTo>
                    <a:lnTo>
                      <a:pt x="412" y="482"/>
                    </a:lnTo>
                    <a:lnTo>
                      <a:pt x="426" y="482"/>
                    </a:lnTo>
                    <a:lnTo>
                      <a:pt x="440" y="482"/>
                    </a:lnTo>
                    <a:lnTo>
                      <a:pt x="440" y="496"/>
                    </a:lnTo>
                    <a:lnTo>
                      <a:pt x="454" y="496"/>
                    </a:lnTo>
                    <a:lnTo>
                      <a:pt x="468" y="482"/>
                    </a:lnTo>
                    <a:lnTo>
                      <a:pt x="483" y="482"/>
                    </a:lnTo>
                    <a:lnTo>
                      <a:pt x="483" y="496"/>
                    </a:lnTo>
                    <a:lnTo>
                      <a:pt x="497" y="496"/>
                    </a:lnTo>
                    <a:lnTo>
                      <a:pt x="497" y="482"/>
                    </a:lnTo>
                    <a:lnTo>
                      <a:pt x="497" y="468"/>
                    </a:lnTo>
                    <a:lnTo>
                      <a:pt x="497" y="454"/>
                    </a:lnTo>
                    <a:lnTo>
                      <a:pt x="497" y="439"/>
                    </a:lnTo>
                    <a:lnTo>
                      <a:pt x="497" y="425"/>
                    </a:lnTo>
                    <a:lnTo>
                      <a:pt x="454" y="425"/>
                    </a:lnTo>
                    <a:lnTo>
                      <a:pt x="454" y="411"/>
                    </a:lnTo>
                    <a:lnTo>
                      <a:pt x="454" y="397"/>
                    </a:lnTo>
                    <a:lnTo>
                      <a:pt x="454" y="383"/>
                    </a:lnTo>
                    <a:lnTo>
                      <a:pt x="454" y="368"/>
                    </a:lnTo>
                    <a:lnTo>
                      <a:pt x="440" y="368"/>
                    </a:lnTo>
                    <a:lnTo>
                      <a:pt x="426" y="383"/>
                    </a:lnTo>
                    <a:lnTo>
                      <a:pt x="426" y="368"/>
                    </a:lnTo>
                    <a:lnTo>
                      <a:pt x="426" y="354"/>
                    </a:lnTo>
                    <a:lnTo>
                      <a:pt x="426" y="340"/>
                    </a:lnTo>
                    <a:lnTo>
                      <a:pt x="426" y="326"/>
                    </a:lnTo>
                    <a:lnTo>
                      <a:pt x="454" y="326"/>
                    </a:lnTo>
                    <a:lnTo>
                      <a:pt x="454" y="312"/>
                    </a:lnTo>
                    <a:lnTo>
                      <a:pt x="454" y="297"/>
                    </a:lnTo>
                    <a:lnTo>
                      <a:pt x="454" y="283"/>
                    </a:lnTo>
                    <a:lnTo>
                      <a:pt x="454" y="269"/>
                    </a:lnTo>
                    <a:lnTo>
                      <a:pt x="454" y="255"/>
                    </a:lnTo>
                    <a:lnTo>
                      <a:pt x="483" y="255"/>
                    </a:lnTo>
                    <a:lnTo>
                      <a:pt x="483" y="184"/>
                    </a:lnTo>
                    <a:lnTo>
                      <a:pt x="483" y="170"/>
                    </a:lnTo>
                    <a:lnTo>
                      <a:pt x="483" y="127"/>
                    </a:lnTo>
                    <a:lnTo>
                      <a:pt x="497" y="127"/>
                    </a:lnTo>
                    <a:lnTo>
                      <a:pt x="497" y="113"/>
                    </a:lnTo>
                    <a:lnTo>
                      <a:pt x="497" y="99"/>
                    </a:lnTo>
                    <a:lnTo>
                      <a:pt x="497" y="85"/>
                    </a:lnTo>
                    <a:lnTo>
                      <a:pt x="497" y="71"/>
                    </a:lnTo>
                    <a:lnTo>
                      <a:pt x="497" y="56"/>
                    </a:lnTo>
                    <a:lnTo>
                      <a:pt x="497" y="42"/>
                    </a:lnTo>
                    <a:lnTo>
                      <a:pt x="497" y="28"/>
                    </a:lnTo>
                    <a:lnTo>
                      <a:pt x="497" y="14"/>
                    </a:lnTo>
                    <a:lnTo>
                      <a:pt x="497" y="0"/>
                    </a:lnTo>
                    <a:lnTo>
                      <a:pt x="525" y="0"/>
                    </a:lnTo>
                    <a:lnTo>
                      <a:pt x="610" y="0"/>
                    </a:lnTo>
                    <a:close/>
                  </a:path>
                </a:pathLst>
              </a:custGeom>
              <a:noFill/>
              <a:ln w="0" cap="flat">
                <a:solidFill>
                  <a:srgbClr val="000000"/>
                </a:solidFill>
                <a:prstDash val="solid"/>
                <a:round/>
                <a:headEnd/>
                <a:tailEnd/>
              </a:ln>
              <a:extLst>
                <a:ext uri="{909E8E84-426E-40DD-AFC4-6F175D3DCCD1}">
                  <a14:hiddenFill xmlns="" xmlns:a14="http://schemas.microsoft.com/office/drawing/2010/main">
                    <a:solidFill>
                      <a:srgbClr val="FFFFFF"/>
                    </a:solidFill>
                  </a14:hiddenFill>
                </a:ext>
              </a:extLst>
            </p:spPr>
            <p:txBody>
              <a:bodyPr/>
              <a:lstStyle/>
              <a:p>
                <a:endParaRPr lang="ja-JP" altLang="en-US"/>
              </a:p>
            </p:txBody>
          </p:sp>
          <p:sp>
            <p:nvSpPr>
              <p:cNvPr id="46233" name="Freeform 189"/>
              <p:cNvSpPr>
                <a:spLocks noChangeAspect="1"/>
              </p:cNvSpPr>
              <p:nvPr/>
            </p:nvSpPr>
            <p:spPr bwMode="auto">
              <a:xfrm>
                <a:off x="7649" y="5076"/>
                <a:ext cx="2852" cy="2641"/>
              </a:xfrm>
              <a:custGeom>
                <a:avLst/>
                <a:gdLst>
                  <a:gd name="T0" fmla="*/ 2147483647 w 1787"/>
                  <a:gd name="T1" fmla="*/ 2147483647 h 1659"/>
                  <a:gd name="T2" fmla="*/ 2147483647 w 1787"/>
                  <a:gd name="T3" fmla="*/ 2147483647 h 1659"/>
                  <a:gd name="T4" fmla="*/ 2147483647 w 1787"/>
                  <a:gd name="T5" fmla="*/ 2147483647 h 1659"/>
                  <a:gd name="T6" fmla="*/ 2147483647 w 1787"/>
                  <a:gd name="T7" fmla="*/ 2147483647 h 1659"/>
                  <a:gd name="T8" fmla="*/ 2147483647 w 1787"/>
                  <a:gd name="T9" fmla="*/ 2147483647 h 1659"/>
                  <a:gd name="T10" fmla="*/ 2147483647 w 1787"/>
                  <a:gd name="T11" fmla="*/ 2147483647 h 1659"/>
                  <a:gd name="T12" fmla="*/ 2147483647 w 1787"/>
                  <a:gd name="T13" fmla="*/ 2147483647 h 1659"/>
                  <a:gd name="T14" fmla="*/ 2147483647 w 1787"/>
                  <a:gd name="T15" fmla="*/ 2147483647 h 1659"/>
                  <a:gd name="T16" fmla="*/ 2147483647 w 1787"/>
                  <a:gd name="T17" fmla="*/ 2147483647 h 1659"/>
                  <a:gd name="T18" fmla="*/ 2147483647 w 1787"/>
                  <a:gd name="T19" fmla="*/ 2147483647 h 1659"/>
                  <a:gd name="T20" fmla="*/ 2147483647 w 1787"/>
                  <a:gd name="T21" fmla="*/ 2147483647 h 1659"/>
                  <a:gd name="T22" fmla="*/ 2147483647 w 1787"/>
                  <a:gd name="T23" fmla="*/ 2147483647 h 1659"/>
                  <a:gd name="T24" fmla="*/ 2147483647 w 1787"/>
                  <a:gd name="T25" fmla="*/ 2147483647 h 1659"/>
                  <a:gd name="T26" fmla="*/ 2147483647 w 1787"/>
                  <a:gd name="T27" fmla="*/ 2147483647 h 1659"/>
                  <a:gd name="T28" fmla="*/ 2147483647 w 1787"/>
                  <a:gd name="T29" fmla="*/ 2147483647 h 1659"/>
                  <a:gd name="T30" fmla="*/ 2147483647 w 1787"/>
                  <a:gd name="T31" fmla="*/ 2147483647 h 1659"/>
                  <a:gd name="T32" fmla="*/ 2147483647 w 1787"/>
                  <a:gd name="T33" fmla="*/ 2147483647 h 1659"/>
                  <a:gd name="T34" fmla="*/ 2147483647 w 1787"/>
                  <a:gd name="T35" fmla="*/ 2147483647 h 1659"/>
                  <a:gd name="T36" fmla="*/ 2147483647 w 1787"/>
                  <a:gd name="T37" fmla="*/ 2147483647 h 1659"/>
                  <a:gd name="T38" fmla="*/ 2147483647 w 1787"/>
                  <a:gd name="T39" fmla="*/ 2147483647 h 1659"/>
                  <a:gd name="T40" fmla="*/ 2147483647 w 1787"/>
                  <a:gd name="T41" fmla="*/ 2147483647 h 1659"/>
                  <a:gd name="T42" fmla="*/ 2147483647 w 1787"/>
                  <a:gd name="T43" fmla="*/ 2147483647 h 1659"/>
                  <a:gd name="T44" fmla="*/ 2147483647 w 1787"/>
                  <a:gd name="T45" fmla="*/ 2147483647 h 1659"/>
                  <a:gd name="T46" fmla="*/ 2147483647 w 1787"/>
                  <a:gd name="T47" fmla="*/ 2147483647 h 1659"/>
                  <a:gd name="T48" fmla="*/ 2147483647 w 1787"/>
                  <a:gd name="T49" fmla="*/ 2147483647 h 1659"/>
                  <a:gd name="T50" fmla="*/ 2147483647 w 1787"/>
                  <a:gd name="T51" fmla="*/ 2147483647 h 1659"/>
                  <a:gd name="T52" fmla="*/ 2147483647 w 1787"/>
                  <a:gd name="T53" fmla="*/ 2147483647 h 1659"/>
                  <a:gd name="T54" fmla="*/ 2147483647 w 1787"/>
                  <a:gd name="T55" fmla="*/ 2147483647 h 1659"/>
                  <a:gd name="T56" fmla="*/ 2147483647 w 1787"/>
                  <a:gd name="T57" fmla="*/ 2147483647 h 1659"/>
                  <a:gd name="T58" fmla="*/ 2147483647 w 1787"/>
                  <a:gd name="T59" fmla="*/ 2147483647 h 1659"/>
                  <a:gd name="T60" fmla="*/ 2147483647 w 1787"/>
                  <a:gd name="T61" fmla="*/ 2147483647 h 1659"/>
                  <a:gd name="T62" fmla="*/ 2147483647 w 1787"/>
                  <a:gd name="T63" fmla="*/ 2147483647 h 1659"/>
                  <a:gd name="T64" fmla="*/ 2147483647 w 1787"/>
                  <a:gd name="T65" fmla="*/ 2147483647 h 1659"/>
                  <a:gd name="T66" fmla="*/ 2147483647 w 1787"/>
                  <a:gd name="T67" fmla="*/ 2147483647 h 1659"/>
                  <a:gd name="T68" fmla="*/ 2147483647 w 1787"/>
                  <a:gd name="T69" fmla="*/ 2147483647 h 1659"/>
                  <a:gd name="T70" fmla="*/ 2147483647 w 1787"/>
                  <a:gd name="T71" fmla="*/ 2147483647 h 1659"/>
                  <a:gd name="T72" fmla="*/ 2147483647 w 1787"/>
                  <a:gd name="T73" fmla="*/ 2147483647 h 1659"/>
                  <a:gd name="T74" fmla="*/ 2147483647 w 1787"/>
                  <a:gd name="T75" fmla="*/ 2147483647 h 1659"/>
                  <a:gd name="T76" fmla="*/ 2147483647 w 1787"/>
                  <a:gd name="T77" fmla="*/ 2147483647 h 1659"/>
                  <a:gd name="T78" fmla="*/ 2147483647 w 1787"/>
                  <a:gd name="T79" fmla="*/ 2147483647 h 1659"/>
                  <a:gd name="T80" fmla="*/ 2147483647 w 1787"/>
                  <a:gd name="T81" fmla="*/ 2147483647 h 1659"/>
                  <a:gd name="T82" fmla="*/ 2147483647 w 1787"/>
                  <a:gd name="T83" fmla="*/ 2147483647 h 1659"/>
                  <a:gd name="T84" fmla="*/ 2147483647 w 1787"/>
                  <a:gd name="T85" fmla="*/ 2147483647 h 1659"/>
                  <a:gd name="T86" fmla="*/ 2147483647 w 1787"/>
                  <a:gd name="T87" fmla="*/ 2147483647 h 1659"/>
                  <a:gd name="T88" fmla="*/ 2147483647 w 1787"/>
                  <a:gd name="T89" fmla="*/ 2147483647 h 1659"/>
                  <a:gd name="T90" fmla="*/ 2147483647 w 1787"/>
                  <a:gd name="T91" fmla="*/ 2147483647 h 1659"/>
                  <a:gd name="T92" fmla="*/ 2147483647 w 1787"/>
                  <a:gd name="T93" fmla="*/ 2147483647 h 1659"/>
                  <a:gd name="T94" fmla="*/ 2147483647 w 1787"/>
                  <a:gd name="T95" fmla="*/ 2147483647 h 1659"/>
                  <a:gd name="T96" fmla="*/ 2147483647 w 1787"/>
                  <a:gd name="T97" fmla="*/ 2147483647 h 1659"/>
                  <a:gd name="T98" fmla="*/ 2147483647 w 1787"/>
                  <a:gd name="T99" fmla="*/ 2147483647 h 1659"/>
                  <a:gd name="T100" fmla="*/ 2147483647 w 1787"/>
                  <a:gd name="T101" fmla="*/ 2147483647 h 1659"/>
                  <a:gd name="T102" fmla="*/ 2147483647 w 1787"/>
                  <a:gd name="T103" fmla="*/ 2147483647 h 1659"/>
                  <a:gd name="T104" fmla="*/ 2147483647 w 1787"/>
                  <a:gd name="T105" fmla="*/ 2147483647 h 1659"/>
                  <a:gd name="T106" fmla="*/ 2147483647 w 1787"/>
                  <a:gd name="T107" fmla="*/ 2147483647 h 1659"/>
                  <a:gd name="T108" fmla="*/ 2147483647 w 1787"/>
                  <a:gd name="T109" fmla="*/ 2147483647 h 1659"/>
                  <a:gd name="T110" fmla="*/ 2147483647 w 1787"/>
                  <a:gd name="T111" fmla="*/ 2147483647 h 1659"/>
                  <a:gd name="T112" fmla="*/ 2147483647 w 1787"/>
                  <a:gd name="T113" fmla="*/ 2147483647 h 1659"/>
                  <a:gd name="T114" fmla="*/ 2147483647 w 1787"/>
                  <a:gd name="T115" fmla="*/ 2147483647 h 1659"/>
                  <a:gd name="T116" fmla="*/ 2147483647 w 1787"/>
                  <a:gd name="T117" fmla="*/ 2147483647 h 1659"/>
                  <a:gd name="T118" fmla="*/ 2147483647 w 1787"/>
                  <a:gd name="T119" fmla="*/ 2147483647 h 1659"/>
                  <a:gd name="T120" fmla="*/ 2147483647 w 1787"/>
                  <a:gd name="T121" fmla="*/ 2147483647 h 1659"/>
                  <a:gd name="T122" fmla="*/ 2147483647 w 1787"/>
                  <a:gd name="T123" fmla="*/ 2147483647 h 1659"/>
                  <a:gd name="T124" fmla="*/ 2147483647 w 1787"/>
                  <a:gd name="T125" fmla="*/ 2147483647 h 1659"/>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787"/>
                  <a:gd name="T190" fmla="*/ 0 h 1659"/>
                  <a:gd name="T191" fmla="*/ 1787 w 1787"/>
                  <a:gd name="T192" fmla="*/ 1659 h 1659"/>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787" h="1659">
                    <a:moveTo>
                      <a:pt x="1461" y="42"/>
                    </a:moveTo>
                    <a:lnTo>
                      <a:pt x="1475" y="71"/>
                    </a:lnTo>
                    <a:lnTo>
                      <a:pt x="1489" y="71"/>
                    </a:lnTo>
                    <a:lnTo>
                      <a:pt x="1489" y="85"/>
                    </a:lnTo>
                    <a:lnTo>
                      <a:pt x="1504" y="85"/>
                    </a:lnTo>
                    <a:lnTo>
                      <a:pt x="1518" y="85"/>
                    </a:lnTo>
                    <a:lnTo>
                      <a:pt x="1518" y="99"/>
                    </a:lnTo>
                    <a:lnTo>
                      <a:pt x="1532" y="99"/>
                    </a:lnTo>
                    <a:lnTo>
                      <a:pt x="1546" y="99"/>
                    </a:lnTo>
                    <a:lnTo>
                      <a:pt x="1546" y="113"/>
                    </a:lnTo>
                    <a:lnTo>
                      <a:pt x="1560" y="113"/>
                    </a:lnTo>
                    <a:lnTo>
                      <a:pt x="1589" y="127"/>
                    </a:lnTo>
                    <a:lnTo>
                      <a:pt x="1603" y="142"/>
                    </a:lnTo>
                    <a:lnTo>
                      <a:pt x="1631" y="142"/>
                    </a:lnTo>
                    <a:lnTo>
                      <a:pt x="1631" y="156"/>
                    </a:lnTo>
                    <a:lnTo>
                      <a:pt x="1645" y="156"/>
                    </a:lnTo>
                    <a:lnTo>
                      <a:pt x="1660" y="170"/>
                    </a:lnTo>
                    <a:lnTo>
                      <a:pt x="1660" y="184"/>
                    </a:lnTo>
                    <a:lnTo>
                      <a:pt x="1660" y="198"/>
                    </a:lnTo>
                    <a:lnTo>
                      <a:pt x="1674" y="198"/>
                    </a:lnTo>
                    <a:lnTo>
                      <a:pt x="1674" y="213"/>
                    </a:lnTo>
                    <a:lnTo>
                      <a:pt x="1688" y="227"/>
                    </a:lnTo>
                    <a:lnTo>
                      <a:pt x="1688" y="241"/>
                    </a:lnTo>
                    <a:lnTo>
                      <a:pt x="1702" y="255"/>
                    </a:lnTo>
                    <a:lnTo>
                      <a:pt x="1716" y="255"/>
                    </a:lnTo>
                    <a:lnTo>
                      <a:pt x="1716" y="269"/>
                    </a:lnTo>
                    <a:lnTo>
                      <a:pt x="1716" y="283"/>
                    </a:lnTo>
                    <a:lnTo>
                      <a:pt x="1731" y="298"/>
                    </a:lnTo>
                    <a:lnTo>
                      <a:pt x="1731" y="312"/>
                    </a:lnTo>
                    <a:lnTo>
                      <a:pt x="1731" y="326"/>
                    </a:lnTo>
                    <a:lnTo>
                      <a:pt x="1731" y="340"/>
                    </a:lnTo>
                    <a:lnTo>
                      <a:pt x="1731" y="369"/>
                    </a:lnTo>
                    <a:lnTo>
                      <a:pt x="1731" y="397"/>
                    </a:lnTo>
                    <a:lnTo>
                      <a:pt x="1731" y="425"/>
                    </a:lnTo>
                    <a:lnTo>
                      <a:pt x="1731" y="439"/>
                    </a:lnTo>
                    <a:lnTo>
                      <a:pt x="1731" y="454"/>
                    </a:lnTo>
                    <a:lnTo>
                      <a:pt x="1716" y="468"/>
                    </a:lnTo>
                    <a:lnTo>
                      <a:pt x="1716" y="482"/>
                    </a:lnTo>
                    <a:lnTo>
                      <a:pt x="1716" y="496"/>
                    </a:lnTo>
                    <a:lnTo>
                      <a:pt x="1702" y="496"/>
                    </a:lnTo>
                    <a:lnTo>
                      <a:pt x="1702" y="510"/>
                    </a:lnTo>
                    <a:lnTo>
                      <a:pt x="1674" y="539"/>
                    </a:lnTo>
                    <a:lnTo>
                      <a:pt x="1660" y="553"/>
                    </a:lnTo>
                    <a:lnTo>
                      <a:pt x="1645" y="567"/>
                    </a:lnTo>
                    <a:lnTo>
                      <a:pt x="1631" y="581"/>
                    </a:lnTo>
                    <a:lnTo>
                      <a:pt x="1631" y="596"/>
                    </a:lnTo>
                    <a:lnTo>
                      <a:pt x="1617" y="610"/>
                    </a:lnTo>
                    <a:lnTo>
                      <a:pt x="1617" y="624"/>
                    </a:lnTo>
                    <a:lnTo>
                      <a:pt x="1603" y="624"/>
                    </a:lnTo>
                    <a:lnTo>
                      <a:pt x="1603" y="638"/>
                    </a:lnTo>
                    <a:lnTo>
                      <a:pt x="1603" y="652"/>
                    </a:lnTo>
                    <a:lnTo>
                      <a:pt x="1603" y="666"/>
                    </a:lnTo>
                    <a:lnTo>
                      <a:pt x="1589" y="681"/>
                    </a:lnTo>
                    <a:lnTo>
                      <a:pt x="1589" y="695"/>
                    </a:lnTo>
                    <a:lnTo>
                      <a:pt x="1589" y="709"/>
                    </a:lnTo>
                    <a:lnTo>
                      <a:pt x="1589" y="723"/>
                    </a:lnTo>
                    <a:lnTo>
                      <a:pt x="1603" y="723"/>
                    </a:lnTo>
                    <a:lnTo>
                      <a:pt x="1603" y="737"/>
                    </a:lnTo>
                    <a:lnTo>
                      <a:pt x="1603" y="752"/>
                    </a:lnTo>
                    <a:lnTo>
                      <a:pt x="1603" y="766"/>
                    </a:lnTo>
                    <a:lnTo>
                      <a:pt x="1617" y="766"/>
                    </a:lnTo>
                    <a:lnTo>
                      <a:pt x="1617" y="780"/>
                    </a:lnTo>
                    <a:lnTo>
                      <a:pt x="1617" y="794"/>
                    </a:lnTo>
                    <a:lnTo>
                      <a:pt x="1617" y="808"/>
                    </a:lnTo>
                    <a:lnTo>
                      <a:pt x="1631" y="808"/>
                    </a:lnTo>
                    <a:lnTo>
                      <a:pt x="1631" y="822"/>
                    </a:lnTo>
                    <a:lnTo>
                      <a:pt x="1645" y="837"/>
                    </a:lnTo>
                    <a:lnTo>
                      <a:pt x="1645" y="851"/>
                    </a:lnTo>
                    <a:lnTo>
                      <a:pt x="1645" y="865"/>
                    </a:lnTo>
                    <a:lnTo>
                      <a:pt x="1660" y="865"/>
                    </a:lnTo>
                    <a:lnTo>
                      <a:pt x="1660" y="879"/>
                    </a:lnTo>
                    <a:lnTo>
                      <a:pt x="1674" y="879"/>
                    </a:lnTo>
                    <a:lnTo>
                      <a:pt x="1674" y="893"/>
                    </a:lnTo>
                    <a:lnTo>
                      <a:pt x="1688" y="908"/>
                    </a:lnTo>
                    <a:lnTo>
                      <a:pt x="1688" y="922"/>
                    </a:lnTo>
                    <a:lnTo>
                      <a:pt x="1702" y="922"/>
                    </a:lnTo>
                    <a:lnTo>
                      <a:pt x="1702" y="936"/>
                    </a:lnTo>
                    <a:lnTo>
                      <a:pt x="1716" y="936"/>
                    </a:lnTo>
                    <a:lnTo>
                      <a:pt x="1716" y="950"/>
                    </a:lnTo>
                    <a:lnTo>
                      <a:pt x="1716" y="964"/>
                    </a:lnTo>
                    <a:lnTo>
                      <a:pt x="1731" y="964"/>
                    </a:lnTo>
                    <a:lnTo>
                      <a:pt x="1731" y="978"/>
                    </a:lnTo>
                    <a:lnTo>
                      <a:pt x="1745" y="993"/>
                    </a:lnTo>
                    <a:lnTo>
                      <a:pt x="1745" y="1007"/>
                    </a:lnTo>
                    <a:lnTo>
                      <a:pt x="1759" y="1007"/>
                    </a:lnTo>
                    <a:lnTo>
                      <a:pt x="1759" y="1021"/>
                    </a:lnTo>
                    <a:lnTo>
                      <a:pt x="1759" y="1035"/>
                    </a:lnTo>
                    <a:lnTo>
                      <a:pt x="1759" y="1049"/>
                    </a:lnTo>
                    <a:lnTo>
                      <a:pt x="1773" y="1049"/>
                    </a:lnTo>
                    <a:lnTo>
                      <a:pt x="1773" y="1064"/>
                    </a:lnTo>
                    <a:lnTo>
                      <a:pt x="1773" y="1078"/>
                    </a:lnTo>
                    <a:lnTo>
                      <a:pt x="1773" y="1092"/>
                    </a:lnTo>
                    <a:lnTo>
                      <a:pt x="1773" y="1106"/>
                    </a:lnTo>
                    <a:lnTo>
                      <a:pt x="1787" y="1120"/>
                    </a:lnTo>
                    <a:lnTo>
                      <a:pt x="1787" y="1135"/>
                    </a:lnTo>
                    <a:lnTo>
                      <a:pt x="1773" y="1149"/>
                    </a:lnTo>
                    <a:lnTo>
                      <a:pt x="1773" y="1163"/>
                    </a:lnTo>
                    <a:lnTo>
                      <a:pt x="1773" y="1177"/>
                    </a:lnTo>
                    <a:lnTo>
                      <a:pt x="1773" y="1191"/>
                    </a:lnTo>
                    <a:lnTo>
                      <a:pt x="1773" y="1205"/>
                    </a:lnTo>
                    <a:lnTo>
                      <a:pt x="1773" y="1220"/>
                    </a:lnTo>
                    <a:lnTo>
                      <a:pt x="1759" y="1234"/>
                    </a:lnTo>
                    <a:lnTo>
                      <a:pt x="1759" y="1248"/>
                    </a:lnTo>
                    <a:lnTo>
                      <a:pt x="1745" y="1262"/>
                    </a:lnTo>
                    <a:lnTo>
                      <a:pt x="1745" y="1276"/>
                    </a:lnTo>
                    <a:lnTo>
                      <a:pt x="1731" y="1276"/>
                    </a:lnTo>
                    <a:lnTo>
                      <a:pt x="1731" y="1291"/>
                    </a:lnTo>
                    <a:lnTo>
                      <a:pt x="1716" y="1305"/>
                    </a:lnTo>
                    <a:lnTo>
                      <a:pt x="1716" y="1319"/>
                    </a:lnTo>
                    <a:lnTo>
                      <a:pt x="1702" y="1319"/>
                    </a:lnTo>
                    <a:lnTo>
                      <a:pt x="1702" y="1333"/>
                    </a:lnTo>
                    <a:lnTo>
                      <a:pt x="1688" y="1333"/>
                    </a:lnTo>
                    <a:lnTo>
                      <a:pt x="1688" y="1347"/>
                    </a:lnTo>
                    <a:lnTo>
                      <a:pt x="1674" y="1347"/>
                    </a:lnTo>
                    <a:lnTo>
                      <a:pt x="1660" y="1361"/>
                    </a:lnTo>
                    <a:lnTo>
                      <a:pt x="1645" y="1361"/>
                    </a:lnTo>
                    <a:lnTo>
                      <a:pt x="1603" y="1361"/>
                    </a:lnTo>
                    <a:lnTo>
                      <a:pt x="1589" y="1376"/>
                    </a:lnTo>
                    <a:lnTo>
                      <a:pt x="1575" y="1376"/>
                    </a:lnTo>
                    <a:lnTo>
                      <a:pt x="1560" y="1376"/>
                    </a:lnTo>
                    <a:lnTo>
                      <a:pt x="1518" y="1361"/>
                    </a:lnTo>
                    <a:lnTo>
                      <a:pt x="1489" y="1361"/>
                    </a:lnTo>
                    <a:lnTo>
                      <a:pt x="1475" y="1361"/>
                    </a:lnTo>
                    <a:lnTo>
                      <a:pt x="1461" y="1361"/>
                    </a:lnTo>
                    <a:lnTo>
                      <a:pt x="1447" y="1361"/>
                    </a:lnTo>
                    <a:lnTo>
                      <a:pt x="1433" y="1376"/>
                    </a:lnTo>
                    <a:lnTo>
                      <a:pt x="1419" y="1376"/>
                    </a:lnTo>
                    <a:lnTo>
                      <a:pt x="1404" y="1376"/>
                    </a:lnTo>
                    <a:lnTo>
                      <a:pt x="1376" y="1376"/>
                    </a:lnTo>
                    <a:lnTo>
                      <a:pt x="1362" y="1376"/>
                    </a:lnTo>
                    <a:lnTo>
                      <a:pt x="1333" y="1390"/>
                    </a:lnTo>
                    <a:lnTo>
                      <a:pt x="1333" y="1376"/>
                    </a:lnTo>
                    <a:lnTo>
                      <a:pt x="1319" y="1376"/>
                    </a:lnTo>
                    <a:lnTo>
                      <a:pt x="1305" y="1376"/>
                    </a:lnTo>
                    <a:lnTo>
                      <a:pt x="1291" y="1376"/>
                    </a:lnTo>
                    <a:lnTo>
                      <a:pt x="1291" y="1361"/>
                    </a:lnTo>
                    <a:lnTo>
                      <a:pt x="1277" y="1361"/>
                    </a:lnTo>
                    <a:lnTo>
                      <a:pt x="1263" y="1347"/>
                    </a:lnTo>
                    <a:lnTo>
                      <a:pt x="1248" y="1347"/>
                    </a:lnTo>
                    <a:lnTo>
                      <a:pt x="1220" y="1333"/>
                    </a:lnTo>
                    <a:lnTo>
                      <a:pt x="1206" y="1333"/>
                    </a:lnTo>
                    <a:lnTo>
                      <a:pt x="1192" y="1319"/>
                    </a:lnTo>
                    <a:lnTo>
                      <a:pt x="1177" y="1319"/>
                    </a:lnTo>
                    <a:lnTo>
                      <a:pt x="1149" y="1319"/>
                    </a:lnTo>
                    <a:lnTo>
                      <a:pt x="1149" y="1305"/>
                    </a:lnTo>
                    <a:lnTo>
                      <a:pt x="1121" y="1305"/>
                    </a:lnTo>
                    <a:lnTo>
                      <a:pt x="1107" y="1305"/>
                    </a:lnTo>
                    <a:lnTo>
                      <a:pt x="1092" y="1305"/>
                    </a:lnTo>
                    <a:lnTo>
                      <a:pt x="1078" y="1305"/>
                    </a:lnTo>
                    <a:lnTo>
                      <a:pt x="1050" y="1305"/>
                    </a:lnTo>
                    <a:lnTo>
                      <a:pt x="1036" y="1291"/>
                    </a:lnTo>
                    <a:lnTo>
                      <a:pt x="1021" y="1291"/>
                    </a:lnTo>
                    <a:lnTo>
                      <a:pt x="1007" y="1291"/>
                    </a:lnTo>
                    <a:lnTo>
                      <a:pt x="993" y="1291"/>
                    </a:lnTo>
                    <a:lnTo>
                      <a:pt x="979" y="1291"/>
                    </a:lnTo>
                    <a:lnTo>
                      <a:pt x="951" y="1291"/>
                    </a:lnTo>
                    <a:lnTo>
                      <a:pt x="936" y="1291"/>
                    </a:lnTo>
                    <a:lnTo>
                      <a:pt x="922" y="1291"/>
                    </a:lnTo>
                    <a:lnTo>
                      <a:pt x="908" y="1291"/>
                    </a:lnTo>
                    <a:lnTo>
                      <a:pt x="894" y="1291"/>
                    </a:lnTo>
                    <a:lnTo>
                      <a:pt x="880" y="1291"/>
                    </a:lnTo>
                    <a:lnTo>
                      <a:pt x="865" y="1291"/>
                    </a:lnTo>
                    <a:lnTo>
                      <a:pt x="851" y="1291"/>
                    </a:lnTo>
                    <a:lnTo>
                      <a:pt x="837" y="1291"/>
                    </a:lnTo>
                    <a:lnTo>
                      <a:pt x="823" y="1291"/>
                    </a:lnTo>
                    <a:lnTo>
                      <a:pt x="809" y="1305"/>
                    </a:lnTo>
                    <a:lnTo>
                      <a:pt x="795" y="1305"/>
                    </a:lnTo>
                    <a:lnTo>
                      <a:pt x="780" y="1305"/>
                    </a:lnTo>
                    <a:lnTo>
                      <a:pt x="766" y="1305"/>
                    </a:lnTo>
                    <a:lnTo>
                      <a:pt x="752" y="1305"/>
                    </a:lnTo>
                    <a:lnTo>
                      <a:pt x="738" y="1305"/>
                    </a:lnTo>
                    <a:lnTo>
                      <a:pt x="738" y="1319"/>
                    </a:lnTo>
                    <a:lnTo>
                      <a:pt x="724" y="1319"/>
                    </a:lnTo>
                    <a:lnTo>
                      <a:pt x="724" y="1333"/>
                    </a:lnTo>
                    <a:lnTo>
                      <a:pt x="709" y="1347"/>
                    </a:lnTo>
                    <a:lnTo>
                      <a:pt x="695" y="1361"/>
                    </a:lnTo>
                    <a:lnTo>
                      <a:pt x="681" y="1361"/>
                    </a:lnTo>
                    <a:lnTo>
                      <a:pt x="681" y="1376"/>
                    </a:lnTo>
                    <a:lnTo>
                      <a:pt x="667" y="1376"/>
                    </a:lnTo>
                    <a:lnTo>
                      <a:pt x="653" y="1390"/>
                    </a:lnTo>
                    <a:lnTo>
                      <a:pt x="653" y="1404"/>
                    </a:lnTo>
                    <a:lnTo>
                      <a:pt x="639" y="1418"/>
                    </a:lnTo>
                    <a:lnTo>
                      <a:pt x="624" y="1418"/>
                    </a:lnTo>
                    <a:lnTo>
                      <a:pt x="624" y="1432"/>
                    </a:lnTo>
                    <a:lnTo>
                      <a:pt x="610" y="1432"/>
                    </a:lnTo>
                    <a:lnTo>
                      <a:pt x="596" y="1432"/>
                    </a:lnTo>
                    <a:lnTo>
                      <a:pt x="525" y="1475"/>
                    </a:lnTo>
                    <a:lnTo>
                      <a:pt x="525" y="1489"/>
                    </a:lnTo>
                    <a:lnTo>
                      <a:pt x="511" y="1489"/>
                    </a:lnTo>
                    <a:lnTo>
                      <a:pt x="483" y="1518"/>
                    </a:lnTo>
                    <a:lnTo>
                      <a:pt x="412" y="1560"/>
                    </a:lnTo>
                    <a:lnTo>
                      <a:pt x="397" y="1574"/>
                    </a:lnTo>
                    <a:lnTo>
                      <a:pt x="383" y="1574"/>
                    </a:lnTo>
                    <a:lnTo>
                      <a:pt x="369" y="1588"/>
                    </a:lnTo>
                    <a:lnTo>
                      <a:pt x="355" y="1588"/>
                    </a:lnTo>
                    <a:lnTo>
                      <a:pt x="355" y="1603"/>
                    </a:lnTo>
                    <a:lnTo>
                      <a:pt x="341" y="1603"/>
                    </a:lnTo>
                    <a:lnTo>
                      <a:pt x="327" y="1631"/>
                    </a:lnTo>
                    <a:lnTo>
                      <a:pt x="312" y="1631"/>
                    </a:lnTo>
                    <a:lnTo>
                      <a:pt x="298" y="1645"/>
                    </a:lnTo>
                    <a:lnTo>
                      <a:pt x="270" y="1645"/>
                    </a:lnTo>
                    <a:lnTo>
                      <a:pt x="241" y="1659"/>
                    </a:lnTo>
                    <a:lnTo>
                      <a:pt x="270" y="1603"/>
                    </a:lnTo>
                    <a:lnTo>
                      <a:pt x="284" y="1603"/>
                    </a:lnTo>
                    <a:lnTo>
                      <a:pt x="298" y="1560"/>
                    </a:lnTo>
                    <a:lnTo>
                      <a:pt x="312" y="1546"/>
                    </a:lnTo>
                    <a:lnTo>
                      <a:pt x="341" y="1489"/>
                    </a:lnTo>
                    <a:lnTo>
                      <a:pt x="369" y="1461"/>
                    </a:lnTo>
                    <a:lnTo>
                      <a:pt x="383" y="1432"/>
                    </a:lnTo>
                    <a:lnTo>
                      <a:pt x="397" y="1432"/>
                    </a:lnTo>
                    <a:lnTo>
                      <a:pt x="426" y="1390"/>
                    </a:lnTo>
                    <a:lnTo>
                      <a:pt x="426" y="1376"/>
                    </a:lnTo>
                    <a:lnTo>
                      <a:pt x="440" y="1376"/>
                    </a:lnTo>
                    <a:lnTo>
                      <a:pt x="440" y="1361"/>
                    </a:lnTo>
                    <a:lnTo>
                      <a:pt x="454" y="1361"/>
                    </a:lnTo>
                    <a:lnTo>
                      <a:pt x="454" y="1347"/>
                    </a:lnTo>
                    <a:lnTo>
                      <a:pt x="468" y="1347"/>
                    </a:lnTo>
                    <a:lnTo>
                      <a:pt x="468" y="1333"/>
                    </a:lnTo>
                    <a:lnTo>
                      <a:pt x="483" y="1333"/>
                    </a:lnTo>
                    <a:lnTo>
                      <a:pt x="483" y="1319"/>
                    </a:lnTo>
                    <a:lnTo>
                      <a:pt x="497" y="1319"/>
                    </a:lnTo>
                    <a:lnTo>
                      <a:pt x="511" y="1305"/>
                    </a:lnTo>
                    <a:lnTo>
                      <a:pt x="525" y="1305"/>
                    </a:lnTo>
                    <a:lnTo>
                      <a:pt x="525" y="1291"/>
                    </a:lnTo>
                    <a:lnTo>
                      <a:pt x="539" y="1291"/>
                    </a:lnTo>
                    <a:lnTo>
                      <a:pt x="553" y="1276"/>
                    </a:lnTo>
                    <a:lnTo>
                      <a:pt x="568" y="1276"/>
                    </a:lnTo>
                    <a:lnTo>
                      <a:pt x="582" y="1262"/>
                    </a:lnTo>
                    <a:lnTo>
                      <a:pt x="596" y="1262"/>
                    </a:lnTo>
                    <a:lnTo>
                      <a:pt x="610" y="1262"/>
                    </a:lnTo>
                    <a:lnTo>
                      <a:pt x="610" y="1248"/>
                    </a:lnTo>
                    <a:lnTo>
                      <a:pt x="624" y="1248"/>
                    </a:lnTo>
                    <a:lnTo>
                      <a:pt x="610" y="1234"/>
                    </a:lnTo>
                    <a:lnTo>
                      <a:pt x="610" y="1205"/>
                    </a:lnTo>
                    <a:lnTo>
                      <a:pt x="596" y="1163"/>
                    </a:lnTo>
                    <a:lnTo>
                      <a:pt x="596" y="1135"/>
                    </a:lnTo>
                    <a:lnTo>
                      <a:pt x="596" y="1120"/>
                    </a:lnTo>
                    <a:lnTo>
                      <a:pt x="582" y="1092"/>
                    </a:lnTo>
                    <a:lnTo>
                      <a:pt x="582" y="1078"/>
                    </a:lnTo>
                    <a:lnTo>
                      <a:pt x="568" y="1078"/>
                    </a:lnTo>
                    <a:lnTo>
                      <a:pt x="568" y="1064"/>
                    </a:lnTo>
                    <a:lnTo>
                      <a:pt x="568" y="1049"/>
                    </a:lnTo>
                    <a:lnTo>
                      <a:pt x="568" y="1035"/>
                    </a:lnTo>
                    <a:lnTo>
                      <a:pt x="568" y="1021"/>
                    </a:lnTo>
                    <a:lnTo>
                      <a:pt x="568" y="1007"/>
                    </a:lnTo>
                    <a:lnTo>
                      <a:pt x="568" y="993"/>
                    </a:lnTo>
                    <a:lnTo>
                      <a:pt x="568" y="978"/>
                    </a:lnTo>
                    <a:lnTo>
                      <a:pt x="582" y="978"/>
                    </a:lnTo>
                    <a:lnTo>
                      <a:pt x="582" y="964"/>
                    </a:lnTo>
                    <a:lnTo>
                      <a:pt x="582" y="950"/>
                    </a:lnTo>
                    <a:lnTo>
                      <a:pt x="596" y="936"/>
                    </a:lnTo>
                    <a:lnTo>
                      <a:pt x="596" y="922"/>
                    </a:lnTo>
                    <a:lnTo>
                      <a:pt x="596" y="908"/>
                    </a:lnTo>
                    <a:lnTo>
                      <a:pt x="596" y="893"/>
                    </a:lnTo>
                    <a:lnTo>
                      <a:pt x="610" y="893"/>
                    </a:lnTo>
                    <a:lnTo>
                      <a:pt x="610" y="879"/>
                    </a:lnTo>
                    <a:lnTo>
                      <a:pt x="610" y="865"/>
                    </a:lnTo>
                    <a:lnTo>
                      <a:pt x="596" y="865"/>
                    </a:lnTo>
                    <a:lnTo>
                      <a:pt x="553" y="865"/>
                    </a:lnTo>
                    <a:lnTo>
                      <a:pt x="525" y="865"/>
                    </a:lnTo>
                    <a:lnTo>
                      <a:pt x="511" y="879"/>
                    </a:lnTo>
                    <a:lnTo>
                      <a:pt x="511" y="893"/>
                    </a:lnTo>
                    <a:lnTo>
                      <a:pt x="511" y="922"/>
                    </a:lnTo>
                    <a:lnTo>
                      <a:pt x="497" y="922"/>
                    </a:lnTo>
                    <a:lnTo>
                      <a:pt x="483" y="922"/>
                    </a:lnTo>
                    <a:lnTo>
                      <a:pt x="454" y="922"/>
                    </a:lnTo>
                    <a:lnTo>
                      <a:pt x="440" y="922"/>
                    </a:lnTo>
                    <a:lnTo>
                      <a:pt x="440" y="936"/>
                    </a:lnTo>
                    <a:lnTo>
                      <a:pt x="426" y="950"/>
                    </a:lnTo>
                    <a:lnTo>
                      <a:pt x="383" y="964"/>
                    </a:lnTo>
                    <a:lnTo>
                      <a:pt x="369" y="964"/>
                    </a:lnTo>
                    <a:lnTo>
                      <a:pt x="369" y="978"/>
                    </a:lnTo>
                    <a:lnTo>
                      <a:pt x="355" y="993"/>
                    </a:lnTo>
                    <a:lnTo>
                      <a:pt x="327" y="978"/>
                    </a:lnTo>
                    <a:lnTo>
                      <a:pt x="270" y="950"/>
                    </a:lnTo>
                    <a:lnTo>
                      <a:pt x="241" y="936"/>
                    </a:lnTo>
                    <a:lnTo>
                      <a:pt x="227" y="936"/>
                    </a:lnTo>
                    <a:lnTo>
                      <a:pt x="227" y="922"/>
                    </a:lnTo>
                    <a:lnTo>
                      <a:pt x="213" y="922"/>
                    </a:lnTo>
                    <a:lnTo>
                      <a:pt x="199" y="922"/>
                    </a:lnTo>
                    <a:lnTo>
                      <a:pt x="199" y="908"/>
                    </a:lnTo>
                    <a:lnTo>
                      <a:pt x="185" y="908"/>
                    </a:lnTo>
                    <a:lnTo>
                      <a:pt x="185" y="893"/>
                    </a:lnTo>
                    <a:lnTo>
                      <a:pt x="171" y="893"/>
                    </a:lnTo>
                    <a:lnTo>
                      <a:pt x="156" y="879"/>
                    </a:lnTo>
                    <a:lnTo>
                      <a:pt x="142" y="865"/>
                    </a:lnTo>
                    <a:lnTo>
                      <a:pt x="142" y="851"/>
                    </a:lnTo>
                    <a:lnTo>
                      <a:pt x="128" y="851"/>
                    </a:lnTo>
                    <a:lnTo>
                      <a:pt x="128" y="837"/>
                    </a:lnTo>
                    <a:lnTo>
                      <a:pt x="114" y="822"/>
                    </a:lnTo>
                    <a:lnTo>
                      <a:pt x="100" y="808"/>
                    </a:lnTo>
                    <a:lnTo>
                      <a:pt x="100" y="794"/>
                    </a:lnTo>
                    <a:lnTo>
                      <a:pt x="85" y="794"/>
                    </a:lnTo>
                    <a:lnTo>
                      <a:pt x="85" y="780"/>
                    </a:lnTo>
                    <a:lnTo>
                      <a:pt x="71" y="780"/>
                    </a:lnTo>
                    <a:lnTo>
                      <a:pt x="71" y="766"/>
                    </a:lnTo>
                    <a:lnTo>
                      <a:pt x="57" y="752"/>
                    </a:lnTo>
                    <a:lnTo>
                      <a:pt x="43" y="723"/>
                    </a:lnTo>
                    <a:lnTo>
                      <a:pt x="29" y="709"/>
                    </a:lnTo>
                    <a:lnTo>
                      <a:pt x="15" y="709"/>
                    </a:lnTo>
                    <a:lnTo>
                      <a:pt x="0" y="681"/>
                    </a:lnTo>
                    <a:lnTo>
                      <a:pt x="43" y="638"/>
                    </a:lnTo>
                    <a:lnTo>
                      <a:pt x="57" y="624"/>
                    </a:lnTo>
                    <a:lnTo>
                      <a:pt x="85" y="610"/>
                    </a:lnTo>
                    <a:lnTo>
                      <a:pt x="114" y="596"/>
                    </a:lnTo>
                    <a:lnTo>
                      <a:pt x="156" y="553"/>
                    </a:lnTo>
                    <a:lnTo>
                      <a:pt x="185" y="539"/>
                    </a:lnTo>
                    <a:lnTo>
                      <a:pt x="199" y="525"/>
                    </a:lnTo>
                    <a:lnTo>
                      <a:pt x="241" y="496"/>
                    </a:lnTo>
                    <a:lnTo>
                      <a:pt x="270" y="468"/>
                    </a:lnTo>
                    <a:lnTo>
                      <a:pt x="298" y="454"/>
                    </a:lnTo>
                    <a:lnTo>
                      <a:pt x="312" y="439"/>
                    </a:lnTo>
                    <a:lnTo>
                      <a:pt x="327" y="425"/>
                    </a:lnTo>
                    <a:lnTo>
                      <a:pt x="341" y="425"/>
                    </a:lnTo>
                    <a:lnTo>
                      <a:pt x="355" y="411"/>
                    </a:lnTo>
                    <a:lnTo>
                      <a:pt x="369" y="397"/>
                    </a:lnTo>
                    <a:lnTo>
                      <a:pt x="383" y="383"/>
                    </a:lnTo>
                    <a:lnTo>
                      <a:pt x="397" y="383"/>
                    </a:lnTo>
                    <a:lnTo>
                      <a:pt x="412" y="369"/>
                    </a:lnTo>
                    <a:lnTo>
                      <a:pt x="440" y="354"/>
                    </a:lnTo>
                    <a:lnTo>
                      <a:pt x="440" y="340"/>
                    </a:lnTo>
                    <a:lnTo>
                      <a:pt x="454" y="340"/>
                    </a:lnTo>
                    <a:lnTo>
                      <a:pt x="468" y="340"/>
                    </a:lnTo>
                    <a:lnTo>
                      <a:pt x="468" y="326"/>
                    </a:lnTo>
                    <a:lnTo>
                      <a:pt x="497" y="312"/>
                    </a:lnTo>
                    <a:lnTo>
                      <a:pt x="525" y="298"/>
                    </a:lnTo>
                    <a:lnTo>
                      <a:pt x="539" y="283"/>
                    </a:lnTo>
                    <a:lnTo>
                      <a:pt x="568" y="269"/>
                    </a:lnTo>
                    <a:lnTo>
                      <a:pt x="596" y="241"/>
                    </a:lnTo>
                    <a:lnTo>
                      <a:pt x="610" y="227"/>
                    </a:lnTo>
                    <a:lnTo>
                      <a:pt x="624" y="227"/>
                    </a:lnTo>
                    <a:lnTo>
                      <a:pt x="639" y="213"/>
                    </a:lnTo>
                    <a:lnTo>
                      <a:pt x="653" y="213"/>
                    </a:lnTo>
                    <a:lnTo>
                      <a:pt x="667" y="198"/>
                    </a:lnTo>
                    <a:lnTo>
                      <a:pt x="681" y="184"/>
                    </a:lnTo>
                    <a:lnTo>
                      <a:pt x="709" y="170"/>
                    </a:lnTo>
                    <a:lnTo>
                      <a:pt x="738" y="156"/>
                    </a:lnTo>
                    <a:lnTo>
                      <a:pt x="752" y="142"/>
                    </a:lnTo>
                    <a:lnTo>
                      <a:pt x="766" y="142"/>
                    </a:lnTo>
                    <a:lnTo>
                      <a:pt x="780" y="127"/>
                    </a:lnTo>
                    <a:lnTo>
                      <a:pt x="795" y="127"/>
                    </a:lnTo>
                    <a:lnTo>
                      <a:pt x="809" y="113"/>
                    </a:lnTo>
                    <a:lnTo>
                      <a:pt x="823" y="113"/>
                    </a:lnTo>
                    <a:lnTo>
                      <a:pt x="837" y="113"/>
                    </a:lnTo>
                    <a:lnTo>
                      <a:pt x="851" y="99"/>
                    </a:lnTo>
                    <a:lnTo>
                      <a:pt x="865" y="99"/>
                    </a:lnTo>
                    <a:lnTo>
                      <a:pt x="880" y="99"/>
                    </a:lnTo>
                    <a:lnTo>
                      <a:pt x="894" y="99"/>
                    </a:lnTo>
                    <a:lnTo>
                      <a:pt x="922" y="99"/>
                    </a:lnTo>
                    <a:lnTo>
                      <a:pt x="936" y="99"/>
                    </a:lnTo>
                    <a:lnTo>
                      <a:pt x="965" y="99"/>
                    </a:lnTo>
                    <a:lnTo>
                      <a:pt x="979" y="99"/>
                    </a:lnTo>
                    <a:lnTo>
                      <a:pt x="1007" y="99"/>
                    </a:lnTo>
                    <a:lnTo>
                      <a:pt x="1036" y="99"/>
                    </a:lnTo>
                    <a:lnTo>
                      <a:pt x="1050" y="99"/>
                    </a:lnTo>
                    <a:lnTo>
                      <a:pt x="1064" y="99"/>
                    </a:lnTo>
                    <a:lnTo>
                      <a:pt x="1078" y="99"/>
                    </a:lnTo>
                    <a:lnTo>
                      <a:pt x="1177" y="99"/>
                    </a:lnTo>
                    <a:lnTo>
                      <a:pt x="1192" y="99"/>
                    </a:lnTo>
                    <a:lnTo>
                      <a:pt x="1305" y="42"/>
                    </a:lnTo>
                    <a:lnTo>
                      <a:pt x="1319" y="28"/>
                    </a:lnTo>
                    <a:lnTo>
                      <a:pt x="1348" y="28"/>
                    </a:lnTo>
                    <a:lnTo>
                      <a:pt x="1419" y="0"/>
                    </a:lnTo>
                    <a:lnTo>
                      <a:pt x="1433" y="14"/>
                    </a:lnTo>
                    <a:lnTo>
                      <a:pt x="1461" y="42"/>
                    </a:lnTo>
                    <a:close/>
                  </a:path>
                </a:pathLst>
              </a:custGeom>
              <a:noFill/>
              <a:ln w="0" cap="flat">
                <a:solidFill>
                  <a:srgbClr val="000000"/>
                </a:solidFill>
                <a:prstDash val="solid"/>
                <a:round/>
                <a:headEnd/>
                <a:tailEnd/>
              </a:ln>
              <a:extLst>
                <a:ext uri="{909E8E84-426E-40DD-AFC4-6F175D3DCCD1}">
                  <a14:hiddenFill xmlns="" xmlns:a14="http://schemas.microsoft.com/office/drawing/2010/main">
                    <a:solidFill>
                      <a:srgbClr val="FFFFFF"/>
                    </a:solidFill>
                  </a14:hiddenFill>
                </a:ext>
              </a:extLst>
            </p:spPr>
            <p:txBody>
              <a:bodyPr/>
              <a:lstStyle/>
              <a:p>
                <a:endParaRPr lang="ja-JP" altLang="en-US"/>
              </a:p>
            </p:txBody>
          </p:sp>
          <p:sp>
            <p:nvSpPr>
              <p:cNvPr id="46234" name="Freeform 190" descr="20%"/>
              <p:cNvSpPr>
                <a:spLocks noChangeAspect="1"/>
              </p:cNvSpPr>
              <p:nvPr/>
            </p:nvSpPr>
            <p:spPr bwMode="auto">
              <a:xfrm>
                <a:off x="5997" y="3021"/>
                <a:ext cx="3554" cy="3140"/>
              </a:xfrm>
              <a:custGeom>
                <a:avLst/>
                <a:gdLst>
                  <a:gd name="T0" fmla="*/ 2147483647 w 2227"/>
                  <a:gd name="T1" fmla="*/ 2147483647 h 1972"/>
                  <a:gd name="T2" fmla="*/ 2147483647 w 2227"/>
                  <a:gd name="T3" fmla="*/ 2147483647 h 1972"/>
                  <a:gd name="T4" fmla="*/ 2147483647 w 2227"/>
                  <a:gd name="T5" fmla="*/ 2147483647 h 1972"/>
                  <a:gd name="T6" fmla="*/ 2147483647 w 2227"/>
                  <a:gd name="T7" fmla="*/ 2147483647 h 1972"/>
                  <a:gd name="T8" fmla="*/ 2147483647 w 2227"/>
                  <a:gd name="T9" fmla="*/ 2147483647 h 1972"/>
                  <a:gd name="T10" fmla="*/ 2147483647 w 2227"/>
                  <a:gd name="T11" fmla="*/ 2147483647 h 1972"/>
                  <a:gd name="T12" fmla="*/ 2147483647 w 2227"/>
                  <a:gd name="T13" fmla="*/ 2147483647 h 1972"/>
                  <a:gd name="T14" fmla="*/ 2147483647 w 2227"/>
                  <a:gd name="T15" fmla="*/ 2147483647 h 1972"/>
                  <a:gd name="T16" fmla="*/ 2147483647 w 2227"/>
                  <a:gd name="T17" fmla="*/ 2147483647 h 1972"/>
                  <a:gd name="T18" fmla="*/ 2147483647 w 2227"/>
                  <a:gd name="T19" fmla="*/ 2147483647 h 1972"/>
                  <a:gd name="T20" fmla="*/ 2147483647 w 2227"/>
                  <a:gd name="T21" fmla="*/ 2147483647 h 1972"/>
                  <a:gd name="T22" fmla="*/ 2147483647 w 2227"/>
                  <a:gd name="T23" fmla="*/ 2147483647 h 1972"/>
                  <a:gd name="T24" fmla="*/ 2147483647 w 2227"/>
                  <a:gd name="T25" fmla="*/ 2147483647 h 1972"/>
                  <a:gd name="T26" fmla="*/ 2147483647 w 2227"/>
                  <a:gd name="T27" fmla="*/ 2147483647 h 1972"/>
                  <a:gd name="T28" fmla="*/ 2147483647 w 2227"/>
                  <a:gd name="T29" fmla="*/ 2147483647 h 1972"/>
                  <a:gd name="T30" fmla="*/ 2147483647 w 2227"/>
                  <a:gd name="T31" fmla="*/ 2147483647 h 1972"/>
                  <a:gd name="T32" fmla="*/ 2147483647 w 2227"/>
                  <a:gd name="T33" fmla="*/ 2147483647 h 1972"/>
                  <a:gd name="T34" fmla="*/ 2147483647 w 2227"/>
                  <a:gd name="T35" fmla="*/ 2147483647 h 1972"/>
                  <a:gd name="T36" fmla="*/ 2147483647 w 2227"/>
                  <a:gd name="T37" fmla="*/ 2147483647 h 1972"/>
                  <a:gd name="T38" fmla="*/ 2147483647 w 2227"/>
                  <a:gd name="T39" fmla="*/ 2147483647 h 1972"/>
                  <a:gd name="T40" fmla="*/ 2147483647 w 2227"/>
                  <a:gd name="T41" fmla="*/ 2147483647 h 1972"/>
                  <a:gd name="T42" fmla="*/ 2147483647 w 2227"/>
                  <a:gd name="T43" fmla="*/ 2147483647 h 1972"/>
                  <a:gd name="T44" fmla="*/ 2147483647 w 2227"/>
                  <a:gd name="T45" fmla="*/ 2147483647 h 1972"/>
                  <a:gd name="T46" fmla="*/ 2147483647 w 2227"/>
                  <a:gd name="T47" fmla="*/ 2147483647 h 1972"/>
                  <a:gd name="T48" fmla="*/ 2147483647 w 2227"/>
                  <a:gd name="T49" fmla="*/ 2147483647 h 1972"/>
                  <a:gd name="T50" fmla="*/ 2147483647 w 2227"/>
                  <a:gd name="T51" fmla="*/ 2147483647 h 1972"/>
                  <a:gd name="T52" fmla="*/ 2147483647 w 2227"/>
                  <a:gd name="T53" fmla="*/ 2147483647 h 1972"/>
                  <a:gd name="T54" fmla="*/ 2147483647 w 2227"/>
                  <a:gd name="T55" fmla="*/ 2147483647 h 1972"/>
                  <a:gd name="T56" fmla="*/ 2147483647 w 2227"/>
                  <a:gd name="T57" fmla="*/ 2147483647 h 1972"/>
                  <a:gd name="T58" fmla="*/ 2147483647 w 2227"/>
                  <a:gd name="T59" fmla="*/ 2147483647 h 1972"/>
                  <a:gd name="T60" fmla="*/ 2147483647 w 2227"/>
                  <a:gd name="T61" fmla="*/ 2147483647 h 1972"/>
                  <a:gd name="T62" fmla="*/ 2147483647 w 2227"/>
                  <a:gd name="T63" fmla="*/ 2147483647 h 1972"/>
                  <a:gd name="T64" fmla="*/ 2147483647 w 2227"/>
                  <a:gd name="T65" fmla="*/ 2147483647 h 1972"/>
                  <a:gd name="T66" fmla="*/ 2147483647 w 2227"/>
                  <a:gd name="T67" fmla="*/ 2147483647 h 1972"/>
                  <a:gd name="T68" fmla="*/ 2147483647 w 2227"/>
                  <a:gd name="T69" fmla="*/ 2147483647 h 1972"/>
                  <a:gd name="T70" fmla="*/ 2147483647 w 2227"/>
                  <a:gd name="T71" fmla="*/ 2147483647 h 1972"/>
                  <a:gd name="T72" fmla="*/ 2147483647 w 2227"/>
                  <a:gd name="T73" fmla="*/ 2147483647 h 1972"/>
                  <a:gd name="T74" fmla="*/ 0 w 2227"/>
                  <a:gd name="T75" fmla="*/ 2147483647 h 1972"/>
                  <a:gd name="T76" fmla="*/ 2147483647 w 2227"/>
                  <a:gd name="T77" fmla="*/ 2147483647 h 1972"/>
                  <a:gd name="T78" fmla="*/ 2147483647 w 2227"/>
                  <a:gd name="T79" fmla="*/ 2147483647 h 1972"/>
                  <a:gd name="T80" fmla="*/ 2147483647 w 2227"/>
                  <a:gd name="T81" fmla="*/ 2147483647 h 1972"/>
                  <a:gd name="T82" fmla="*/ 2147483647 w 2227"/>
                  <a:gd name="T83" fmla="*/ 2147483647 h 1972"/>
                  <a:gd name="T84" fmla="*/ 2147483647 w 2227"/>
                  <a:gd name="T85" fmla="*/ 2147483647 h 1972"/>
                  <a:gd name="T86" fmla="*/ 2147483647 w 2227"/>
                  <a:gd name="T87" fmla="*/ 2147483647 h 1972"/>
                  <a:gd name="T88" fmla="*/ 2147483647 w 2227"/>
                  <a:gd name="T89" fmla="*/ 2147483647 h 1972"/>
                  <a:gd name="T90" fmla="*/ 2147483647 w 2227"/>
                  <a:gd name="T91" fmla="*/ 2147483647 h 1972"/>
                  <a:gd name="T92" fmla="*/ 2147483647 w 2227"/>
                  <a:gd name="T93" fmla="*/ 2147483647 h 1972"/>
                  <a:gd name="T94" fmla="*/ 2147483647 w 2227"/>
                  <a:gd name="T95" fmla="*/ 2147483647 h 1972"/>
                  <a:gd name="T96" fmla="*/ 2147483647 w 2227"/>
                  <a:gd name="T97" fmla="*/ 2147483647 h 1972"/>
                  <a:gd name="T98" fmla="*/ 2147483647 w 2227"/>
                  <a:gd name="T99" fmla="*/ 2147483647 h 1972"/>
                  <a:gd name="T100" fmla="*/ 2147483647 w 2227"/>
                  <a:gd name="T101" fmla="*/ 2147483647 h 1972"/>
                  <a:gd name="T102" fmla="*/ 2147483647 w 2227"/>
                  <a:gd name="T103" fmla="*/ 2147483647 h 1972"/>
                  <a:gd name="T104" fmla="*/ 2147483647 w 2227"/>
                  <a:gd name="T105" fmla="*/ 2147483647 h 1972"/>
                  <a:gd name="T106" fmla="*/ 2147483647 w 2227"/>
                  <a:gd name="T107" fmla="*/ 2147483647 h 1972"/>
                  <a:gd name="T108" fmla="*/ 2147483647 w 2227"/>
                  <a:gd name="T109" fmla="*/ 2147483647 h 1972"/>
                  <a:gd name="T110" fmla="*/ 2147483647 w 2227"/>
                  <a:gd name="T111" fmla="*/ 2147483647 h 1972"/>
                  <a:gd name="T112" fmla="*/ 2147483647 w 2227"/>
                  <a:gd name="T113" fmla="*/ 2147483647 h 1972"/>
                  <a:gd name="T114" fmla="*/ 2147483647 w 2227"/>
                  <a:gd name="T115" fmla="*/ 2147483647 h 1972"/>
                  <a:gd name="T116" fmla="*/ 2147483647 w 2227"/>
                  <a:gd name="T117" fmla="*/ 2147483647 h 1972"/>
                  <a:gd name="T118" fmla="*/ 2147483647 w 2227"/>
                  <a:gd name="T119" fmla="*/ 2147483647 h 1972"/>
                  <a:gd name="T120" fmla="*/ 2147483647 w 2227"/>
                  <a:gd name="T121" fmla="*/ 2147483647 h 1972"/>
                  <a:gd name="T122" fmla="*/ 2147483647 w 2227"/>
                  <a:gd name="T123" fmla="*/ 0 h 197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227"/>
                  <a:gd name="T187" fmla="*/ 0 h 1972"/>
                  <a:gd name="T188" fmla="*/ 2227 w 2227"/>
                  <a:gd name="T189" fmla="*/ 1972 h 197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227" h="1972">
                    <a:moveTo>
                      <a:pt x="1773" y="28"/>
                    </a:moveTo>
                    <a:lnTo>
                      <a:pt x="1773" y="28"/>
                    </a:lnTo>
                    <a:lnTo>
                      <a:pt x="1801" y="14"/>
                    </a:lnTo>
                    <a:lnTo>
                      <a:pt x="1815" y="14"/>
                    </a:lnTo>
                    <a:lnTo>
                      <a:pt x="1830" y="28"/>
                    </a:lnTo>
                    <a:lnTo>
                      <a:pt x="1844" y="28"/>
                    </a:lnTo>
                    <a:lnTo>
                      <a:pt x="1858" y="28"/>
                    </a:lnTo>
                    <a:lnTo>
                      <a:pt x="1872" y="28"/>
                    </a:lnTo>
                    <a:lnTo>
                      <a:pt x="1886" y="28"/>
                    </a:lnTo>
                    <a:lnTo>
                      <a:pt x="1900" y="43"/>
                    </a:lnTo>
                    <a:lnTo>
                      <a:pt x="1915" y="43"/>
                    </a:lnTo>
                    <a:lnTo>
                      <a:pt x="1929" y="57"/>
                    </a:lnTo>
                    <a:lnTo>
                      <a:pt x="1943" y="57"/>
                    </a:lnTo>
                    <a:lnTo>
                      <a:pt x="1957" y="57"/>
                    </a:lnTo>
                    <a:lnTo>
                      <a:pt x="1971" y="57"/>
                    </a:lnTo>
                    <a:lnTo>
                      <a:pt x="1986" y="57"/>
                    </a:lnTo>
                    <a:lnTo>
                      <a:pt x="1986" y="71"/>
                    </a:lnTo>
                    <a:lnTo>
                      <a:pt x="1986" y="85"/>
                    </a:lnTo>
                    <a:lnTo>
                      <a:pt x="1986" y="99"/>
                    </a:lnTo>
                    <a:lnTo>
                      <a:pt x="1986" y="113"/>
                    </a:lnTo>
                    <a:lnTo>
                      <a:pt x="1971" y="128"/>
                    </a:lnTo>
                    <a:lnTo>
                      <a:pt x="1971" y="142"/>
                    </a:lnTo>
                    <a:lnTo>
                      <a:pt x="1957" y="156"/>
                    </a:lnTo>
                    <a:lnTo>
                      <a:pt x="2085" y="213"/>
                    </a:lnTo>
                    <a:lnTo>
                      <a:pt x="2142" y="255"/>
                    </a:lnTo>
                    <a:lnTo>
                      <a:pt x="2170" y="269"/>
                    </a:lnTo>
                    <a:lnTo>
                      <a:pt x="2184" y="284"/>
                    </a:lnTo>
                    <a:lnTo>
                      <a:pt x="2198" y="284"/>
                    </a:lnTo>
                    <a:lnTo>
                      <a:pt x="2212" y="284"/>
                    </a:lnTo>
                    <a:lnTo>
                      <a:pt x="2212" y="298"/>
                    </a:lnTo>
                    <a:lnTo>
                      <a:pt x="2227" y="298"/>
                    </a:lnTo>
                    <a:lnTo>
                      <a:pt x="2227" y="312"/>
                    </a:lnTo>
                    <a:lnTo>
                      <a:pt x="2227" y="326"/>
                    </a:lnTo>
                    <a:lnTo>
                      <a:pt x="2212" y="326"/>
                    </a:lnTo>
                    <a:lnTo>
                      <a:pt x="2212" y="340"/>
                    </a:lnTo>
                    <a:lnTo>
                      <a:pt x="2212" y="355"/>
                    </a:lnTo>
                    <a:lnTo>
                      <a:pt x="2212" y="369"/>
                    </a:lnTo>
                    <a:lnTo>
                      <a:pt x="2198" y="369"/>
                    </a:lnTo>
                    <a:lnTo>
                      <a:pt x="2198" y="383"/>
                    </a:lnTo>
                    <a:lnTo>
                      <a:pt x="2198" y="397"/>
                    </a:lnTo>
                    <a:lnTo>
                      <a:pt x="2198" y="411"/>
                    </a:lnTo>
                    <a:lnTo>
                      <a:pt x="2184" y="411"/>
                    </a:lnTo>
                    <a:lnTo>
                      <a:pt x="2184" y="426"/>
                    </a:lnTo>
                    <a:lnTo>
                      <a:pt x="2184" y="440"/>
                    </a:lnTo>
                    <a:lnTo>
                      <a:pt x="2170" y="454"/>
                    </a:lnTo>
                    <a:lnTo>
                      <a:pt x="2170" y="468"/>
                    </a:lnTo>
                    <a:lnTo>
                      <a:pt x="2184" y="482"/>
                    </a:lnTo>
                    <a:lnTo>
                      <a:pt x="2184" y="496"/>
                    </a:lnTo>
                    <a:lnTo>
                      <a:pt x="2170" y="496"/>
                    </a:lnTo>
                    <a:lnTo>
                      <a:pt x="2156" y="496"/>
                    </a:lnTo>
                    <a:lnTo>
                      <a:pt x="2156" y="511"/>
                    </a:lnTo>
                    <a:lnTo>
                      <a:pt x="2156" y="525"/>
                    </a:lnTo>
                    <a:lnTo>
                      <a:pt x="2127" y="582"/>
                    </a:lnTo>
                    <a:lnTo>
                      <a:pt x="2113" y="624"/>
                    </a:lnTo>
                    <a:lnTo>
                      <a:pt x="2113" y="638"/>
                    </a:lnTo>
                    <a:lnTo>
                      <a:pt x="2099" y="652"/>
                    </a:lnTo>
                    <a:lnTo>
                      <a:pt x="2099" y="667"/>
                    </a:lnTo>
                    <a:lnTo>
                      <a:pt x="2099" y="681"/>
                    </a:lnTo>
                    <a:lnTo>
                      <a:pt x="2085" y="695"/>
                    </a:lnTo>
                    <a:lnTo>
                      <a:pt x="2085" y="709"/>
                    </a:lnTo>
                    <a:lnTo>
                      <a:pt x="2085" y="723"/>
                    </a:lnTo>
                    <a:lnTo>
                      <a:pt x="2085" y="738"/>
                    </a:lnTo>
                    <a:lnTo>
                      <a:pt x="2085" y="752"/>
                    </a:lnTo>
                    <a:lnTo>
                      <a:pt x="2071" y="752"/>
                    </a:lnTo>
                    <a:lnTo>
                      <a:pt x="2071" y="766"/>
                    </a:lnTo>
                    <a:lnTo>
                      <a:pt x="2071" y="780"/>
                    </a:lnTo>
                    <a:lnTo>
                      <a:pt x="2071" y="794"/>
                    </a:lnTo>
                    <a:lnTo>
                      <a:pt x="2071" y="808"/>
                    </a:lnTo>
                    <a:lnTo>
                      <a:pt x="2056" y="823"/>
                    </a:lnTo>
                    <a:lnTo>
                      <a:pt x="2056" y="837"/>
                    </a:lnTo>
                    <a:lnTo>
                      <a:pt x="2056" y="851"/>
                    </a:lnTo>
                    <a:lnTo>
                      <a:pt x="2056" y="865"/>
                    </a:lnTo>
                    <a:lnTo>
                      <a:pt x="2056" y="879"/>
                    </a:lnTo>
                    <a:lnTo>
                      <a:pt x="2056" y="894"/>
                    </a:lnTo>
                    <a:lnTo>
                      <a:pt x="2056" y="908"/>
                    </a:lnTo>
                    <a:lnTo>
                      <a:pt x="2056" y="922"/>
                    </a:lnTo>
                    <a:lnTo>
                      <a:pt x="2056" y="936"/>
                    </a:lnTo>
                    <a:lnTo>
                      <a:pt x="2056" y="950"/>
                    </a:lnTo>
                    <a:lnTo>
                      <a:pt x="2056" y="965"/>
                    </a:lnTo>
                    <a:lnTo>
                      <a:pt x="2056" y="979"/>
                    </a:lnTo>
                    <a:lnTo>
                      <a:pt x="2056" y="993"/>
                    </a:lnTo>
                    <a:lnTo>
                      <a:pt x="2071" y="1007"/>
                    </a:lnTo>
                    <a:lnTo>
                      <a:pt x="2071" y="1035"/>
                    </a:lnTo>
                    <a:lnTo>
                      <a:pt x="2085" y="1064"/>
                    </a:lnTo>
                    <a:lnTo>
                      <a:pt x="2085" y="1078"/>
                    </a:lnTo>
                    <a:lnTo>
                      <a:pt x="2085" y="1092"/>
                    </a:lnTo>
                    <a:lnTo>
                      <a:pt x="2085" y="1106"/>
                    </a:lnTo>
                    <a:lnTo>
                      <a:pt x="2099" y="1106"/>
                    </a:lnTo>
                    <a:lnTo>
                      <a:pt x="2099" y="1121"/>
                    </a:lnTo>
                    <a:lnTo>
                      <a:pt x="2099" y="1135"/>
                    </a:lnTo>
                    <a:lnTo>
                      <a:pt x="2099" y="1149"/>
                    </a:lnTo>
                    <a:lnTo>
                      <a:pt x="2113" y="1149"/>
                    </a:lnTo>
                    <a:lnTo>
                      <a:pt x="2113" y="1177"/>
                    </a:lnTo>
                    <a:lnTo>
                      <a:pt x="2113" y="1220"/>
                    </a:lnTo>
                    <a:lnTo>
                      <a:pt x="2113" y="1234"/>
                    </a:lnTo>
                    <a:lnTo>
                      <a:pt x="2113" y="1248"/>
                    </a:lnTo>
                    <a:lnTo>
                      <a:pt x="2113" y="1291"/>
                    </a:lnTo>
                    <a:lnTo>
                      <a:pt x="2113" y="1305"/>
                    </a:lnTo>
                    <a:lnTo>
                      <a:pt x="2113" y="1319"/>
                    </a:lnTo>
                    <a:lnTo>
                      <a:pt x="2113" y="1347"/>
                    </a:lnTo>
                    <a:lnTo>
                      <a:pt x="2113" y="1362"/>
                    </a:lnTo>
                    <a:lnTo>
                      <a:pt x="2113" y="1376"/>
                    </a:lnTo>
                    <a:lnTo>
                      <a:pt x="2113" y="1390"/>
                    </a:lnTo>
                    <a:lnTo>
                      <a:pt x="2099" y="1390"/>
                    </a:lnTo>
                    <a:lnTo>
                      <a:pt x="2085" y="1390"/>
                    </a:lnTo>
                    <a:lnTo>
                      <a:pt x="2071" y="1390"/>
                    </a:lnTo>
                    <a:lnTo>
                      <a:pt x="2042" y="1390"/>
                    </a:lnTo>
                    <a:lnTo>
                      <a:pt x="2014" y="1390"/>
                    </a:lnTo>
                    <a:lnTo>
                      <a:pt x="2000" y="1390"/>
                    </a:lnTo>
                    <a:lnTo>
                      <a:pt x="1971" y="1390"/>
                    </a:lnTo>
                    <a:lnTo>
                      <a:pt x="1957" y="1390"/>
                    </a:lnTo>
                    <a:lnTo>
                      <a:pt x="1929" y="1390"/>
                    </a:lnTo>
                    <a:lnTo>
                      <a:pt x="1915" y="1390"/>
                    </a:lnTo>
                    <a:lnTo>
                      <a:pt x="1900" y="1390"/>
                    </a:lnTo>
                    <a:lnTo>
                      <a:pt x="1886" y="1390"/>
                    </a:lnTo>
                    <a:lnTo>
                      <a:pt x="1872" y="1404"/>
                    </a:lnTo>
                    <a:lnTo>
                      <a:pt x="1858" y="1404"/>
                    </a:lnTo>
                    <a:lnTo>
                      <a:pt x="1844" y="1404"/>
                    </a:lnTo>
                    <a:lnTo>
                      <a:pt x="1830" y="1418"/>
                    </a:lnTo>
                    <a:lnTo>
                      <a:pt x="1815" y="1418"/>
                    </a:lnTo>
                    <a:lnTo>
                      <a:pt x="1801" y="1433"/>
                    </a:lnTo>
                    <a:lnTo>
                      <a:pt x="1787" y="1433"/>
                    </a:lnTo>
                    <a:lnTo>
                      <a:pt x="1773" y="1447"/>
                    </a:lnTo>
                    <a:lnTo>
                      <a:pt x="1744" y="1461"/>
                    </a:lnTo>
                    <a:lnTo>
                      <a:pt x="1716" y="1475"/>
                    </a:lnTo>
                    <a:lnTo>
                      <a:pt x="1702" y="1489"/>
                    </a:lnTo>
                    <a:lnTo>
                      <a:pt x="1688" y="1504"/>
                    </a:lnTo>
                    <a:lnTo>
                      <a:pt x="1674" y="1504"/>
                    </a:lnTo>
                    <a:lnTo>
                      <a:pt x="1659" y="1518"/>
                    </a:lnTo>
                    <a:lnTo>
                      <a:pt x="1645" y="1518"/>
                    </a:lnTo>
                    <a:lnTo>
                      <a:pt x="1631" y="1532"/>
                    </a:lnTo>
                    <a:lnTo>
                      <a:pt x="1603" y="1560"/>
                    </a:lnTo>
                    <a:lnTo>
                      <a:pt x="1574" y="1574"/>
                    </a:lnTo>
                    <a:lnTo>
                      <a:pt x="1560" y="1589"/>
                    </a:lnTo>
                    <a:lnTo>
                      <a:pt x="1532" y="1603"/>
                    </a:lnTo>
                    <a:lnTo>
                      <a:pt x="1503" y="1617"/>
                    </a:lnTo>
                    <a:lnTo>
                      <a:pt x="1503" y="1631"/>
                    </a:lnTo>
                    <a:lnTo>
                      <a:pt x="1489" y="1631"/>
                    </a:lnTo>
                    <a:lnTo>
                      <a:pt x="1475" y="1631"/>
                    </a:lnTo>
                    <a:lnTo>
                      <a:pt x="1475" y="1645"/>
                    </a:lnTo>
                    <a:lnTo>
                      <a:pt x="1447" y="1660"/>
                    </a:lnTo>
                    <a:lnTo>
                      <a:pt x="1432" y="1674"/>
                    </a:lnTo>
                    <a:lnTo>
                      <a:pt x="1418" y="1674"/>
                    </a:lnTo>
                    <a:lnTo>
                      <a:pt x="1404" y="1688"/>
                    </a:lnTo>
                    <a:lnTo>
                      <a:pt x="1390" y="1702"/>
                    </a:lnTo>
                    <a:lnTo>
                      <a:pt x="1376" y="1716"/>
                    </a:lnTo>
                    <a:lnTo>
                      <a:pt x="1362" y="1716"/>
                    </a:lnTo>
                    <a:lnTo>
                      <a:pt x="1347" y="1730"/>
                    </a:lnTo>
                    <a:lnTo>
                      <a:pt x="1333" y="1745"/>
                    </a:lnTo>
                    <a:lnTo>
                      <a:pt x="1305" y="1759"/>
                    </a:lnTo>
                    <a:lnTo>
                      <a:pt x="1276" y="1787"/>
                    </a:lnTo>
                    <a:lnTo>
                      <a:pt x="1234" y="1816"/>
                    </a:lnTo>
                    <a:lnTo>
                      <a:pt x="1220" y="1830"/>
                    </a:lnTo>
                    <a:lnTo>
                      <a:pt x="1191" y="1844"/>
                    </a:lnTo>
                    <a:lnTo>
                      <a:pt x="1149" y="1887"/>
                    </a:lnTo>
                    <a:lnTo>
                      <a:pt x="1120" y="1901"/>
                    </a:lnTo>
                    <a:lnTo>
                      <a:pt x="1092" y="1915"/>
                    </a:lnTo>
                    <a:lnTo>
                      <a:pt x="1078" y="1929"/>
                    </a:lnTo>
                    <a:lnTo>
                      <a:pt x="1035" y="1972"/>
                    </a:lnTo>
                    <a:lnTo>
                      <a:pt x="1021" y="1972"/>
                    </a:lnTo>
                    <a:lnTo>
                      <a:pt x="1007" y="1929"/>
                    </a:lnTo>
                    <a:lnTo>
                      <a:pt x="993" y="1915"/>
                    </a:lnTo>
                    <a:lnTo>
                      <a:pt x="964" y="1887"/>
                    </a:lnTo>
                    <a:lnTo>
                      <a:pt x="964" y="1872"/>
                    </a:lnTo>
                    <a:lnTo>
                      <a:pt x="950" y="1858"/>
                    </a:lnTo>
                    <a:lnTo>
                      <a:pt x="936" y="1858"/>
                    </a:lnTo>
                    <a:lnTo>
                      <a:pt x="936" y="1844"/>
                    </a:lnTo>
                    <a:lnTo>
                      <a:pt x="922" y="1830"/>
                    </a:lnTo>
                    <a:lnTo>
                      <a:pt x="922" y="1816"/>
                    </a:lnTo>
                    <a:lnTo>
                      <a:pt x="908" y="1801"/>
                    </a:lnTo>
                    <a:lnTo>
                      <a:pt x="894" y="1787"/>
                    </a:lnTo>
                    <a:lnTo>
                      <a:pt x="894" y="1773"/>
                    </a:lnTo>
                    <a:lnTo>
                      <a:pt x="879" y="1759"/>
                    </a:lnTo>
                    <a:lnTo>
                      <a:pt x="865" y="1745"/>
                    </a:lnTo>
                    <a:lnTo>
                      <a:pt x="851" y="1730"/>
                    </a:lnTo>
                    <a:lnTo>
                      <a:pt x="851" y="1716"/>
                    </a:lnTo>
                    <a:lnTo>
                      <a:pt x="837" y="1702"/>
                    </a:lnTo>
                    <a:lnTo>
                      <a:pt x="823" y="1688"/>
                    </a:lnTo>
                    <a:lnTo>
                      <a:pt x="823" y="1674"/>
                    </a:lnTo>
                    <a:lnTo>
                      <a:pt x="808" y="1660"/>
                    </a:lnTo>
                    <a:lnTo>
                      <a:pt x="808" y="1645"/>
                    </a:lnTo>
                    <a:lnTo>
                      <a:pt x="794" y="1645"/>
                    </a:lnTo>
                    <a:lnTo>
                      <a:pt x="794" y="1631"/>
                    </a:lnTo>
                    <a:lnTo>
                      <a:pt x="780" y="1617"/>
                    </a:lnTo>
                    <a:lnTo>
                      <a:pt x="766" y="1603"/>
                    </a:lnTo>
                    <a:lnTo>
                      <a:pt x="766" y="1589"/>
                    </a:lnTo>
                    <a:lnTo>
                      <a:pt x="752" y="1589"/>
                    </a:lnTo>
                    <a:lnTo>
                      <a:pt x="752" y="1574"/>
                    </a:lnTo>
                    <a:lnTo>
                      <a:pt x="738" y="1546"/>
                    </a:lnTo>
                    <a:lnTo>
                      <a:pt x="723" y="1532"/>
                    </a:lnTo>
                    <a:lnTo>
                      <a:pt x="709" y="1518"/>
                    </a:lnTo>
                    <a:lnTo>
                      <a:pt x="695" y="1504"/>
                    </a:lnTo>
                    <a:lnTo>
                      <a:pt x="695" y="1489"/>
                    </a:lnTo>
                    <a:lnTo>
                      <a:pt x="681" y="1489"/>
                    </a:lnTo>
                    <a:lnTo>
                      <a:pt x="681" y="1475"/>
                    </a:lnTo>
                    <a:lnTo>
                      <a:pt x="667" y="1461"/>
                    </a:lnTo>
                    <a:lnTo>
                      <a:pt x="652" y="1447"/>
                    </a:lnTo>
                    <a:lnTo>
                      <a:pt x="652" y="1433"/>
                    </a:lnTo>
                    <a:lnTo>
                      <a:pt x="638" y="1433"/>
                    </a:lnTo>
                    <a:lnTo>
                      <a:pt x="638" y="1418"/>
                    </a:lnTo>
                    <a:lnTo>
                      <a:pt x="624" y="1404"/>
                    </a:lnTo>
                    <a:lnTo>
                      <a:pt x="624" y="1390"/>
                    </a:lnTo>
                    <a:lnTo>
                      <a:pt x="610" y="1376"/>
                    </a:lnTo>
                    <a:lnTo>
                      <a:pt x="596" y="1362"/>
                    </a:lnTo>
                    <a:lnTo>
                      <a:pt x="596" y="1347"/>
                    </a:lnTo>
                    <a:lnTo>
                      <a:pt x="582" y="1333"/>
                    </a:lnTo>
                    <a:lnTo>
                      <a:pt x="567" y="1305"/>
                    </a:lnTo>
                    <a:lnTo>
                      <a:pt x="553" y="1291"/>
                    </a:lnTo>
                    <a:lnTo>
                      <a:pt x="539" y="1291"/>
                    </a:lnTo>
                    <a:lnTo>
                      <a:pt x="539" y="1277"/>
                    </a:lnTo>
                    <a:lnTo>
                      <a:pt x="525" y="1277"/>
                    </a:lnTo>
                    <a:lnTo>
                      <a:pt x="525" y="1262"/>
                    </a:lnTo>
                    <a:lnTo>
                      <a:pt x="511" y="1248"/>
                    </a:lnTo>
                    <a:lnTo>
                      <a:pt x="496" y="1248"/>
                    </a:lnTo>
                    <a:lnTo>
                      <a:pt x="496" y="1234"/>
                    </a:lnTo>
                    <a:lnTo>
                      <a:pt x="482" y="1234"/>
                    </a:lnTo>
                    <a:lnTo>
                      <a:pt x="482" y="1220"/>
                    </a:lnTo>
                    <a:lnTo>
                      <a:pt x="468" y="1220"/>
                    </a:lnTo>
                    <a:lnTo>
                      <a:pt x="468" y="1206"/>
                    </a:lnTo>
                    <a:lnTo>
                      <a:pt x="454" y="1191"/>
                    </a:lnTo>
                    <a:lnTo>
                      <a:pt x="454" y="1177"/>
                    </a:lnTo>
                    <a:lnTo>
                      <a:pt x="440" y="1177"/>
                    </a:lnTo>
                    <a:lnTo>
                      <a:pt x="440" y="1163"/>
                    </a:lnTo>
                    <a:lnTo>
                      <a:pt x="426" y="1163"/>
                    </a:lnTo>
                    <a:lnTo>
                      <a:pt x="426" y="1149"/>
                    </a:lnTo>
                    <a:lnTo>
                      <a:pt x="411" y="1135"/>
                    </a:lnTo>
                    <a:lnTo>
                      <a:pt x="411" y="1121"/>
                    </a:lnTo>
                    <a:lnTo>
                      <a:pt x="397" y="1121"/>
                    </a:lnTo>
                    <a:lnTo>
                      <a:pt x="383" y="1106"/>
                    </a:lnTo>
                    <a:lnTo>
                      <a:pt x="369" y="1092"/>
                    </a:lnTo>
                    <a:lnTo>
                      <a:pt x="355" y="1078"/>
                    </a:lnTo>
                    <a:lnTo>
                      <a:pt x="340" y="1078"/>
                    </a:lnTo>
                    <a:lnTo>
                      <a:pt x="340" y="1064"/>
                    </a:lnTo>
                    <a:lnTo>
                      <a:pt x="326" y="1064"/>
                    </a:lnTo>
                    <a:lnTo>
                      <a:pt x="312" y="1064"/>
                    </a:lnTo>
                    <a:lnTo>
                      <a:pt x="298" y="1050"/>
                    </a:lnTo>
                    <a:lnTo>
                      <a:pt x="284" y="1050"/>
                    </a:lnTo>
                    <a:lnTo>
                      <a:pt x="270" y="1035"/>
                    </a:lnTo>
                    <a:lnTo>
                      <a:pt x="255" y="1035"/>
                    </a:lnTo>
                    <a:lnTo>
                      <a:pt x="241" y="1035"/>
                    </a:lnTo>
                    <a:lnTo>
                      <a:pt x="241" y="1021"/>
                    </a:lnTo>
                    <a:lnTo>
                      <a:pt x="227" y="1021"/>
                    </a:lnTo>
                    <a:lnTo>
                      <a:pt x="213" y="1021"/>
                    </a:lnTo>
                    <a:lnTo>
                      <a:pt x="199" y="1021"/>
                    </a:lnTo>
                    <a:lnTo>
                      <a:pt x="99" y="993"/>
                    </a:lnTo>
                    <a:lnTo>
                      <a:pt x="71" y="979"/>
                    </a:lnTo>
                    <a:lnTo>
                      <a:pt x="43" y="979"/>
                    </a:lnTo>
                    <a:lnTo>
                      <a:pt x="0" y="965"/>
                    </a:lnTo>
                    <a:lnTo>
                      <a:pt x="0" y="950"/>
                    </a:lnTo>
                    <a:lnTo>
                      <a:pt x="0" y="936"/>
                    </a:lnTo>
                    <a:lnTo>
                      <a:pt x="0" y="922"/>
                    </a:lnTo>
                    <a:lnTo>
                      <a:pt x="14" y="908"/>
                    </a:lnTo>
                    <a:lnTo>
                      <a:pt x="14" y="894"/>
                    </a:lnTo>
                    <a:lnTo>
                      <a:pt x="14" y="879"/>
                    </a:lnTo>
                    <a:lnTo>
                      <a:pt x="14" y="865"/>
                    </a:lnTo>
                    <a:lnTo>
                      <a:pt x="28" y="865"/>
                    </a:lnTo>
                    <a:lnTo>
                      <a:pt x="28" y="851"/>
                    </a:lnTo>
                    <a:lnTo>
                      <a:pt x="28" y="837"/>
                    </a:lnTo>
                    <a:lnTo>
                      <a:pt x="43" y="837"/>
                    </a:lnTo>
                    <a:lnTo>
                      <a:pt x="43" y="823"/>
                    </a:lnTo>
                    <a:lnTo>
                      <a:pt x="57" y="808"/>
                    </a:lnTo>
                    <a:lnTo>
                      <a:pt x="57" y="794"/>
                    </a:lnTo>
                    <a:lnTo>
                      <a:pt x="71" y="794"/>
                    </a:lnTo>
                    <a:lnTo>
                      <a:pt x="71" y="780"/>
                    </a:lnTo>
                    <a:lnTo>
                      <a:pt x="85" y="780"/>
                    </a:lnTo>
                    <a:lnTo>
                      <a:pt x="85" y="766"/>
                    </a:lnTo>
                    <a:lnTo>
                      <a:pt x="99" y="766"/>
                    </a:lnTo>
                    <a:lnTo>
                      <a:pt x="99" y="752"/>
                    </a:lnTo>
                    <a:lnTo>
                      <a:pt x="114" y="752"/>
                    </a:lnTo>
                    <a:lnTo>
                      <a:pt x="128" y="752"/>
                    </a:lnTo>
                    <a:lnTo>
                      <a:pt x="142" y="738"/>
                    </a:lnTo>
                    <a:lnTo>
                      <a:pt x="156" y="738"/>
                    </a:lnTo>
                    <a:lnTo>
                      <a:pt x="170" y="738"/>
                    </a:lnTo>
                    <a:lnTo>
                      <a:pt x="184" y="738"/>
                    </a:lnTo>
                    <a:lnTo>
                      <a:pt x="199" y="738"/>
                    </a:lnTo>
                    <a:lnTo>
                      <a:pt x="213" y="738"/>
                    </a:lnTo>
                    <a:lnTo>
                      <a:pt x="227" y="738"/>
                    </a:lnTo>
                    <a:lnTo>
                      <a:pt x="241" y="738"/>
                    </a:lnTo>
                    <a:lnTo>
                      <a:pt x="255" y="738"/>
                    </a:lnTo>
                    <a:lnTo>
                      <a:pt x="312" y="738"/>
                    </a:lnTo>
                    <a:lnTo>
                      <a:pt x="340" y="738"/>
                    </a:lnTo>
                    <a:lnTo>
                      <a:pt x="355" y="738"/>
                    </a:lnTo>
                    <a:lnTo>
                      <a:pt x="369" y="738"/>
                    </a:lnTo>
                    <a:lnTo>
                      <a:pt x="383" y="738"/>
                    </a:lnTo>
                    <a:lnTo>
                      <a:pt x="397" y="738"/>
                    </a:lnTo>
                    <a:lnTo>
                      <a:pt x="411" y="752"/>
                    </a:lnTo>
                    <a:lnTo>
                      <a:pt x="426" y="752"/>
                    </a:lnTo>
                    <a:lnTo>
                      <a:pt x="440" y="766"/>
                    </a:lnTo>
                    <a:lnTo>
                      <a:pt x="454" y="766"/>
                    </a:lnTo>
                    <a:lnTo>
                      <a:pt x="482" y="780"/>
                    </a:lnTo>
                    <a:lnTo>
                      <a:pt x="496" y="780"/>
                    </a:lnTo>
                    <a:lnTo>
                      <a:pt x="511" y="794"/>
                    </a:lnTo>
                    <a:lnTo>
                      <a:pt x="525" y="794"/>
                    </a:lnTo>
                    <a:lnTo>
                      <a:pt x="539" y="794"/>
                    </a:lnTo>
                    <a:lnTo>
                      <a:pt x="553" y="794"/>
                    </a:lnTo>
                    <a:lnTo>
                      <a:pt x="567" y="808"/>
                    </a:lnTo>
                    <a:lnTo>
                      <a:pt x="582" y="808"/>
                    </a:lnTo>
                    <a:lnTo>
                      <a:pt x="596" y="808"/>
                    </a:lnTo>
                    <a:lnTo>
                      <a:pt x="610" y="823"/>
                    </a:lnTo>
                    <a:lnTo>
                      <a:pt x="624" y="823"/>
                    </a:lnTo>
                    <a:lnTo>
                      <a:pt x="638" y="837"/>
                    </a:lnTo>
                    <a:lnTo>
                      <a:pt x="652" y="851"/>
                    </a:lnTo>
                    <a:lnTo>
                      <a:pt x="667" y="851"/>
                    </a:lnTo>
                    <a:lnTo>
                      <a:pt x="681" y="851"/>
                    </a:lnTo>
                    <a:lnTo>
                      <a:pt x="695" y="851"/>
                    </a:lnTo>
                    <a:lnTo>
                      <a:pt x="695" y="865"/>
                    </a:lnTo>
                    <a:lnTo>
                      <a:pt x="709" y="865"/>
                    </a:lnTo>
                    <a:lnTo>
                      <a:pt x="709" y="894"/>
                    </a:lnTo>
                    <a:lnTo>
                      <a:pt x="709" y="908"/>
                    </a:lnTo>
                    <a:lnTo>
                      <a:pt x="723" y="908"/>
                    </a:lnTo>
                    <a:lnTo>
                      <a:pt x="738" y="908"/>
                    </a:lnTo>
                    <a:lnTo>
                      <a:pt x="752" y="908"/>
                    </a:lnTo>
                    <a:lnTo>
                      <a:pt x="766" y="908"/>
                    </a:lnTo>
                    <a:lnTo>
                      <a:pt x="780" y="908"/>
                    </a:lnTo>
                    <a:lnTo>
                      <a:pt x="794" y="908"/>
                    </a:lnTo>
                    <a:lnTo>
                      <a:pt x="808" y="908"/>
                    </a:lnTo>
                    <a:lnTo>
                      <a:pt x="823" y="908"/>
                    </a:lnTo>
                    <a:lnTo>
                      <a:pt x="837" y="908"/>
                    </a:lnTo>
                    <a:lnTo>
                      <a:pt x="851" y="908"/>
                    </a:lnTo>
                    <a:lnTo>
                      <a:pt x="894" y="894"/>
                    </a:lnTo>
                    <a:lnTo>
                      <a:pt x="894" y="879"/>
                    </a:lnTo>
                    <a:lnTo>
                      <a:pt x="894" y="865"/>
                    </a:lnTo>
                    <a:lnTo>
                      <a:pt x="908" y="865"/>
                    </a:lnTo>
                    <a:lnTo>
                      <a:pt x="908" y="851"/>
                    </a:lnTo>
                    <a:lnTo>
                      <a:pt x="894" y="823"/>
                    </a:lnTo>
                    <a:lnTo>
                      <a:pt x="908" y="823"/>
                    </a:lnTo>
                    <a:lnTo>
                      <a:pt x="922" y="823"/>
                    </a:lnTo>
                    <a:lnTo>
                      <a:pt x="936" y="808"/>
                    </a:lnTo>
                    <a:lnTo>
                      <a:pt x="950" y="808"/>
                    </a:lnTo>
                    <a:lnTo>
                      <a:pt x="950" y="794"/>
                    </a:lnTo>
                    <a:lnTo>
                      <a:pt x="964" y="794"/>
                    </a:lnTo>
                    <a:lnTo>
                      <a:pt x="979" y="780"/>
                    </a:lnTo>
                    <a:lnTo>
                      <a:pt x="993" y="780"/>
                    </a:lnTo>
                    <a:lnTo>
                      <a:pt x="993" y="766"/>
                    </a:lnTo>
                    <a:lnTo>
                      <a:pt x="1007" y="766"/>
                    </a:lnTo>
                    <a:lnTo>
                      <a:pt x="1007" y="752"/>
                    </a:lnTo>
                    <a:lnTo>
                      <a:pt x="1021" y="752"/>
                    </a:lnTo>
                    <a:lnTo>
                      <a:pt x="1021" y="738"/>
                    </a:lnTo>
                    <a:lnTo>
                      <a:pt x="1035" y="738"/>
                    </a:lnTo>
                    <a:lnTo>
                      <a:pt x="1035" y="723"/>
                    </a:lnTo>
                    <a:lnTo>
                      <a:pt x="1050" y="709"/>
                    </a:lnTo>
                    <a:lnTo>
                      <a:pt x="1064" y="695"/>
                    </a:lnTo>
                    <a:lnTo>
                      <a:pt x="1078" y="695"/>
                    </a:lnTo>
                    <a:lnTo>
                      <a:pt x="1078" y="681"/>
                    </a:lnTo>
                    <a:lnTo>
                      <a:pt x="1092" y="681"/>
                    </a:lnTo>
                    <a:lnTo>
                      <a:pt x="1106" y="667"/>
                    </a:lnTo>
                    <a:lnTo>
                      <a:pt x="1120" y="667"/>
                    </a:lnTo>
                    <a:lnTo>
                      <a:pt x="1135" y="667"/>
                    </a:lnTo>
                    <a:lnTo>
                      <a:pt x="1135" y="652"/>
                    </a:lnTo>
                    <a:lnTo>
                      <a:pt x="1149" y="652"/>
                    </a:lnTo>
                    <a:lnTo>
                      <a:pt x="1163" y="652"/>
                    </a:lnTo>
                    <a:lnTo>
                      <a:pt x="1177" y="638"/>
                    </a:lnTo>
                    <a:lnTo>
                      <a:pt x="1191" y="638"/>
                    </a:lnTo>
                    <a:lnTo>
                      <a:pt x="1206" y="624"/>
                    </a:lnTo>
                    <a:lnTo>
                      <a:pt x="1220" y="624"/>
                    </a:lnTo>
                    <a:lnTo>
                      <a:pt x="1234" y="624"/>
                    </a:lnTo>
                    <a:lnTo>
                      <a:pt x="1248" y="610"/>
                    </a:lnTo>
                    <a:lnTo>
                      <a:pt x="1262" y="596"/>
                    </a:lnTo>
                    <a:lnTo>
                      <a:pt x="1276" y="596"/>
                    </a:lnTo>
                    <a:lnTo>
                      <a:pt x="1291" y="582"/>
                    </a:lnTo>
                    <a:lnTo>
                      <a:pt x="1305" y="567"/>
                    </a:lnTo>
                    <a:lnTo>
                      <a:pt x="1319" y="567"/>
                    </a:lnTo>
                    <a:lnTo>
                      <a:pt x="1319" y="553"/>
                    </a:lnTo>
                    <a:lnTo>
                      <a:pt x="1333" y="539"/>
                    </a:lnTo>
                    <a:lnTo>
                      <a:pt x="1333" y="525"/>
                    </a:lnTo>
                    <a:lnTo>
                      <a:pt x="1347" y="511"/>
                    </a:lnTo>
                    <a:lnTo>
                      <a:pt x="1319" y="468"/>
                    </a:lnTo>
                    <a:lnTo>
                      <a:pt x="1305" y="440"/>
                    </a:lnTo>
                    <a:lnTo>
                      <a:pt x="1305" y="426"/>
                    </a:lnTo>
                    <a:lnTo>
                      <a:pt x="1319" y="426"/>
                    </a:lnTo>
                    <a:lnTo>
                      <a:pt x="1333" y="426"/>
                    </a:lnTo>
                    <a:lnTo>
                      <a:pt x="1333" y="411"/>
                    </a:lnTo>
                    <a:lnTo>
                      <a:pt x="1347" y="426"/>
                    </a:lnTo>
                    <a:lnTo>
                      <a:pt x="1362" y="426"/>
                    </a:lnTo>
                    <a:lnTo>
                      <a:pt x="1376" y="426"/>
                    </a:lnTo>
                    <a:lnTo>
                      <a:pt x="1404" y="383"/>
                    </a:lnTo>
                    <a:lnTo>
                      <a:pt x="1404" y="369"/>
                    </a:lnTo>
                    <a:lnTo>
                      <a:pt x="1404" y="355"/>
                    </a:lnTo>
                    <a:lnTo>
                      <a:pt x="1418" y="340"/>
                    </a:lnTo>
                    <a:lnTo>
                      <a:pt x="1418" y="326"/>
                    </a:lnTo>
                    <a:lnTo>
                      <a:pt x="1418" y="312"/>
                    </a:lnTo>
                    <a:lnTo>
                      <a:pt x="1418" y="298"/>
                    </a:lnTo>
                    <a:lnTo>
                      <a:pt x="1432" y="284"/>
                    </a:lnTo>
                    <a:lnTo>
                      <a:pt x="1404" y="284"/>
                    </a:lnTo>
                    <a:lnTo>
                      <a:pt x="1404" y="269"/>
                    </a:lnTo>
                    <a:lnTo>
                      <a:pt x="1404" y="255"/>
                    </a:lnTo>
                    <a:lnTo>
                      <a:pt x="1404" y="241"/>
                    </a:lnTo>
                    <a:lnTo>
                      <a:pt x="1404" y="213"/>
                    </a:lnTo>
                    <a:lnTo>
                      <a:pt x="1404" y="199"/>
                    </a:lnTo>
                    <a:lnTo>
                      <a:pt x="1404" y="184"/>
                    </a:lnTo>
                    <a:lnTo>
                      <a:pt x="1418" y="184"/>
                    </a:lnTo>
                    <a:lnTo>
                      <a:pt x="1418" y="170"/>
                    </a:lnTo>
                    <a:lnTo>
                      <a:pt x="1432" y="170"/>
                    </a:lnTo>
                    <a:lnTo>
                      <a:pt x="1447" y="142"/>
                    </a:lnTo>
                    <a:lnTo>
                      <a:pt x="1461" y="128"/>
                    </a:lnTo>
                    <a:lnTo>
                      <a:pt x="1475" y="113"/>
                    </a:lnTo>
                    <a:lnTo>
                      <a:pt x="1489" y="128"/>
                    </a:lnTo>
                    <a:lnTo>
                      <a:pt x="1503" y="142"/>
                    </a:lnTo>
                    <a:lnTo>
                      <a:pt x="1503" y="128"/>
                    </a:lnTo>
                    <a:lnTo>
                      <a:pt x="1518" y="128"/>
                    </a:lnTo>
                    <a:lnTo>
                      <a:pt x="1518" y="113"/>
                    </a:lnTo>
                    <a:lnTo>
                      <a:pt x="1532" y="99"/>
                    </a:lnTo>
                    <a:lnTo>
                      <a:pt x="1546" y="85"/>
                    </a:lnTo>
                    <a:lnTo>
                      <a:pt x="1546" y="71"/>
                    </a:lnTo>
                    <a:lnTo>
                      <a:pt x="1560" y="71"/>
                    </a:lnTo>
                    <a:lnTo>
                      <a:pt x="1560" y="57"/>
                    </a:lnTo>
                    <a:lnTo>
                      <a:pt x="1574" y="43"/>
                    </a:lnTo>
                    <a:lnTo>
                      <a:pt x="1588" y="28"/>
                    </a:lnTo>
                    <a:lnTo>
                      <a:pt x="1603" y="28"/>
                    </a:lnTo>
                    <a:lnTo>
                      <a:pt x="1617" y="14"/>
                    </a:lnTo>
                    <a:lnTo>
                      <a:pt x="1631" y="14"/>
                    </a:lnTo>
                    <a:lnTo>
                      <a:pt x="1645" y="14"/>
                    </a:lnTo>
                    <a:lnTo>
                      <a:pt x="1645" y="0"/>
                    </a:lnTo>
                    <a:lnTo>
                      <a:pt x="1659" y="0"/>
                    </a:lnTo>
                    <a:lnTo>
                      <a:pt x="1674" y="0"/>
                    </a:lnTo>
                    <a:lnTo>
                      <a:pt x="1688" y="0"/>
                    </a:lnTo>
                    <a:lnTo>
                      <a:pt x="1702" y="0"/>
                    </a:lnTo>
                    <a:lnTo>
                      <a:pt x="1716" y="0"/>
                    </a:lnTo>
                    <a:lnTo>
                      <a:pt x="1716" y="14"/>
                    </a:lnTo>
                    <a:lnTo>
                      <a:pt x="1730" y="14"/>
                    </a:lnTo>
                    <a:lnTo>
                      <a:pt x="1744" y="14"/>
                    </a:lnTo>
                    <a:lnTo>
                      <a:pt x="1759" y="28"/>
                    </a:lnTo>
                    <a:lnTo>
                      <a:pt x="1773" y="28"/>
                    </a:lnTo>
                    <a:close/>
                  </a:path>
                </a:pathLst>
              </a:custGeom>
              <a:noFill/>
              <a:ln w="0" cap="flat">
                <a:solidFill>
                  <a:srgbClr val="000000"/>
                </a:solidFill>
                <a:prstDash val="solid"/>
                <a:round/>
                <a:headEnd/>
                <a:tailEnd/>
              </a:ln>
              <a:extLst>
                <a:ext uri="{909E8E84-426E-40DD-AFC4-6F175D3DCCD1}">
                  <a14:hiddenFill xmlns="" xmlns:a14="http://schemas.microsoft.com/office/drawing/2010/main">
                    <a:solidFill>
                      <a:srgbClr val="FFFFFF"/>
                    </a:solidFill>
                  </a14:hiddenFill>
                </a:ext>
              </a:extLst>
            </p:spPr>
            <p:txBody>
              <a:bodyPr/>
              <a:lstStyle/>
              <a:p>
                <a:endParaRPr lang="ja-JP" altLang="en-US"/>
              </a:p>
            </p:txBody>
          </p:sp>
          <p:sp>
            <p:nvSpPr>
              <p:cNvPr id="46235" name="Freeform 191"/>
              <p:cNvSpPr>
                <a:spLocks noChangeAspect="1"/>
              </p:cNvSpPr>
              <p:nvPr/>
            </p:nvSpPr>
            <p:spPr bwMode="auto">
              <a:xfrm>
                <a:off x="8011" y="8735"/>
                <a:ext cx="1765" cy="1512"/>
              </a:xfrm>
              <a:custGeom>
                <a:avLst/>
                <a:gdLst>
                  <a:gd name="T0" fmla="*/ 2147483647 w 1106"/>
                  <a:gd name="T1" fmla="*/ 2147483647 h 950"/>
                  <a:gd name="T2" fmla="*/ 2147483647 w 1106"/>
                  <a:gd name="T3" fmla="*/ 2147483647 h 950"/>
                  <a:gd name="T4" fmla="*/ 2147483647 w 1106"/>
                  <a:gd name="T5" fmla="*/ 2147483647 h 950"/>
                  <a:gd name="T6" fmla="*/ 2147483647 w 1106"/>
                  <a:gd name="T7" fmla="*/ 2147483647 h 950"/>
                  <a:gd name="T8" fmla="*/ 2147483647 w 1106"/>
                  <a:gd name="T9" fmla="*/ 2147483647 h 950"/>
                  <a:gd name="T10" fmla="*/ 2147483647 w 1106"/>
                  <a:gd name="T11" fmla="*/ 2147483647 h 950"/>
                  <a:gd name="T12" fmla="*/ 2147483647 w 1106"/>
                  <a:gd name="T13" fmla="*/ 2147483647 h 950"/>
                  <a:gd name="T14" fmla="*/ 2147483647 w 1106"/>
                  <a:gd name="T15" fmla="*/ 2147483647 h 950"/>
                  <a:gd name="T16" fmla="*/ 2147483647 w 1106"/>
                  <a:gd name="T17" fmla="*/ 2147483647 h 950"/>
                  <a:gd name="T18" fmla="*/ 2147483647 w 1106"/>
                  <a:gd name="T19" fmla="*/ 2147483647 h 950"/>
                  <a:gd name="T20" fmla="*/ 2147483647 w 1106"/>
                  <a:gd name="T21" fmla="*/ 2147483647 h 950"/>
                  <a:gd name="T22" fmla="*/ 2147483647 w 1106"/>
                  <a:gd name="T23" fmla="*/ 2147483647 h 950"/>
                  <a:gd name="T24" fmla="*/ 2147483647 w 1106"/>
                  <a:gd name="T25" fmla="*/ 2147483647 h 950"/>
                  <a:gd name="T26" fmla="*/ 2147483647 w 1106"/>
                  <a:gd name="T27" fmla="*/ 2147483647 h 950"/>
                  <a:gd name="T28" fmla="*/ 2147483647 w 1106"/>
                  <a:gd name="T29" fmla="*/ 2147483647 h 950"/>
                  <a:gd name="T30" fmla="*/ 2147483647 w 1106"/>
                  <a:gd name="T31" fmla="*/ 2147483647 h 950"/>
                  <a:gd name="T32" fmla="*/ 2147483647 w 1106"/>
                  <a:gd name="T33" fmla="*/ 2147483647 h 950"/>
                  <a:gd name="T34" fmla="*/ 2147483647 w 1106"/>
                  <a:gd name="T35" fmla="*/ 2147483647 h 950"/>
                  <a:gd name="T36" fmla="*/ 2147483647 w 1106"/>
                  <a:gd name="T37" fmla="*/ 2147483647 h 950"/>
                  <a:gd name="T38" fmla="*/ 2147483647 w 1106"/>
                  <a:gd name="T39" fmla="*/ 2147483647 h 950"/>
                  <a:gd name="T40" fmla="*/ 2147483647 w 1106"/>
                  <a:gd name="T41" fmla="*/ 2147483647 h 950"/>
                  <a:gd name="T42" fmla="*/ 2147483647 w 1106"/>
                  <a:gd name="T43" fmla="*/ 2147483647 h 950"/>
                  <a:gd name="T44" fmla="*/ 2147483647 w 1106"/>
                  <a:gd name="T45" fmla="*/ 2147483647 h 950"/>
                  <a:gd name="T46" fmla="*/ 2147483647 w 1106"/>
                  <a:gd name="T47" fmla="*/ 2147483647 h 950"/>
                  <a:gd name="T48" fmla="*/ 2147483647 w 1106"/>
                  <a:gd name="T49" fmla="*/ 2147483647 h 950"/>
                  <a:gd name="T50" fmla="*/ 2147483647 w 1106"/>
                  <a:gd name="T51" fmla="*/ 2147483647 h 950"/>
                  <a:gd name="T52" fmla="*/ 2147483647 w 1106"/>
                  <a:gd name="T53" fmla="*/ 2147483647 h 950"/>
                  <a:gd name="T54" fmla="*/ 2147483647 w 1106"/>
                  <a:gd name="T55" fmla="*/ 2147483647 h 950"/>
                  <a:gd name="T56" fmla="*/ 2147483647 w 1106"/>
                  <a:gd name="T57" fmla="*/ 2147483647 h 950"/>
                  <a:gd name="T58" fmla="*/ 2147483647 w 1106"/>
                  <a:gd name="T59" fmla="*/ 2147483647 h 950"/>
                  <a:gd name="T60" fmla="*/ 2147483647 w 1106"/>
                  <a:gd name="T61" fmla="*/ 2147483647 h 950"/>
                  <a:gd name="T62" fmla="*/ 2147483647 w 1106"/>
                  <a:gd name="T63" fmla="*/ 2147483647 h 950"/>
                  <a:gd name="T64" fmla="*/ 2147483647 w 1106"/>
                  <a:gd name="T65" fmla="*/ 2147483647 h 950"/>
                  <a:gd name="T66" fmla="*/ 2147483647 w 1106"/>
                  <a:gd name="T67" fmla="*/ 2147483647 h 950"/>
                  <a:gd name="T68" fmla="*/ 2147483647 w 1106"/>
                  <a:gd name="T69" fmla="*/ 2147483647 h 950"/>
                  <a:gd name="T70" fmla="*/ 2147483647 w 1106"/>
                  <a:gd name="T71" fmla="*/ 2147483647 h 950"/>
                  <a:gd name="T72" fmla="*/ 2147483647 w 1106"/>
                  <a:gd name="T73" fmla="*/ 2147483647 h 950"/>
                  <a:gd name="T74" fmla="*/ 2147483647 w 1106"/>
                  <a:gd name="T75" fmla="*/ 2147483647 h 950"/>
                  <a:gd name="T76" fmla="*/ 2147483647 w 1106"/>
                  <a:gd name="T77" fmla="*/ 2147483647 h 950"/>
                  <a:gd name="T78" fmla="*/ 2147483647 w 1106"/>
                  <a:gd name="T79" fmla="*/ 2147483647 h 950"/>
                  <a:gd name="T80" fmla="*/ 2147483647 w 1106"/>
                  <a:gd name="T81" fmla="*/ 2147483647 h 950"/>
                  <a:gd name="T82" fmla="*/ 2147483647 w 1106"/>
                  <a:gd name="T83" fmla="*/ 2147483647 h 950"/>
                  <a:gd name="T84" fmla="*/ 2147483647 w 1106"/>
                  <a:gd name="T85" fmla="*/ 2147483647 h 950"/>
                  <a:gd name="T86" fmla="*/ 2147483647 w 1106"/>
                  <a:gd name="T87" fmla="*/ 2147483647 h 950"/>
                  <a:gd name="T88" fmla="*/ 2147483647 w 1106"/>
                  <a:gd name="T89" fmla="*/ 2147483647 h 950"/>
                  <a:gd name="T90" fmla="*/ 2147483647 w 1106"/>
                  <a:gd name="T91" fmla="*/ 2147483647 h 950"/>
                  <a:gd name="T92" fmla="*/ 2147483647 w 1106"/>
                  <a:gd name="T93" fmla="*/ 2147483647 h 950"/>
                  <a:gd name="T94" fmla="*/ 2147483647 w 1106"/>
                  <a:gd name="T95" fmla="*/ 2147483647 h 950"/>
                  <a:gd name="T96" fmla="*/ 2147483647 w 1106"/>
                  <a:gd name="T97" fmla="*/ 2147483647 h 950"/>
                  <a:gd name="T98" fmla="*/ 2147483647 w 1106"/>
                  <a:gd name="T99" fmla="*/ 2147483647 h 950"/>
                  <a:gd name="T100" fmla="*/ 2147483647 w 1106"/>
                  <a:gd name="T101" fmla="*/ 2147483647 h 950"/>
                  <a:gd name="T102" fmla="*/ 2147483647 w 1106"/>
                  <a:gd name="T103" fmla="*/ 2147483647 h 950"/>
                  <a:gd name="T104" fmla="*/ 2147483647 w 1106"/>
                  <a:gd name="T105" fmla="*/ 2147483647 h 950"/>
                  <a:gd name="T106" fmla="*/ 2147483647 w 1106"/>
                  <a:gd name="T107" fmla="*/ 2147483647 h 950"/>
                  <a:gd name="T108" fmla="*/ 2147483647 w 1106"/>
                  <a:gd name="T109" fmla="*/ 2147483647 h 950"/>
                  <a:gd name="T110" fmla="*/ 2147483647 w 1106"/>
                  <a:gd name="T111" fmla="*/ 2147483647 h 950"/>
                  <a:gd name="T112" fmla="*/ 2147483647 w 1106"/>
                  <a:gd name="T113" fmla="*/ 2147483647 h 950"/>
                  <a:gd name="T114" fmla="*/ 2147483647 w 1106"/>
                  <a:gd name="T115" fmla="*/ 2147483647 h 950"/>
                  <a:gd name="T116" fmla="*/ 2147483647 w 1106"/>
                  <a:gd name="T117" fmla="*/ 0 h 950"/>
                  <a:gd name="T118" fmla="*/ 2147483647 w 1106"/>
                  <a:gd name="T119" fmla="*/ 2147483647 h 950"/>
                  <a:gd name="T120" fmla="*/ 2147483647 w 1106"/>
                  <a:gd name="T121" fmla="*/ 2147483647 h 950"/>
                  <a:gd name="T122" fmla="*/ 2147483647 w 1106"/>
                  <a:gd name="T123" fmla="*/ 2147483647 h 950"/>
                  <a:gd name="T124" fmla="*/ 2147483647 w 1106"/>
                  <a:gd name="T125" fmla="*/ 2147483647 h 950"/>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106"/>
                  <a:gd name="T190" fmla="*/ 0 h 950"/>
                  <a:gd name="T191" fmla="*/ 1106 w 1106"/>
                  <a:gd name="T192" fmla="*/ 950 h 950"/>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106" h="950">
                    <a:moveTo>
                      <a:pt x="596" y="42"/>
                    </a:moveTo>
                    <a:lnTo>
                      <a:pt x="610" y="42"/>
                    </a:lnTo>
                    <a:lnTo>
                      <a:pt x="610" y="56"/>
                    </a:lnTo>
                    <a:lnTo>
                      <a:pt x="610" y="71"/>
                    </a:lnTo>
                    <a:lnTo>
                      <a:pt x="624" y="85"/>
                    </a:lnTo>
                    <a:lnTo>
                      <a:pt x="638" y="113"/>
                    </a:lnTo>
                    <a:lnTo>
                      <a:pt x="638" y="127"/>
                    </a:lnTo>
                    <a:lnTo>
                      <a:pt x="653" y="127"/>
                    </a:lnTo>
                    <a:lnTo>
                      <a:pt x="653" y="141"/>
                    </a:lnTo>
                    <a:lnTo>
                      <a:pt x="653" y="156"/>
                    </a:lnTo>
                    <a:lnTo>
                      <a:pt x="667" y="156"/>
                    </a:lnTo>
                    <a:lnTo>
                      <a:pt x="667" y="170"/>
                    </a:lnTo>
                    <a:lnTo>
                      <a:pt x="681" y="198"/>
                    </a:lnTo>
                    <a:lnTo>
                      <a:pt x="695" y="212"/>
                    </a:lnTo>
                    <a:lnTo>
                      <a:pt x="695" y="227"/>
                    </a:lnTo>
                    <a:lnTo>
                      <a:pt x="709" y="241"/>
                    </a:lnTo>
                    <a:lnTo>
                      <a:pt x="709" y="255"/>
                    </a:lnTo>
                    <a:lnTo>
                      <a:pt x="724" y="269"/>
                    </a:lnTo>
                    <a:lnTo>
                      <a:pt x="724" y="283"/>
                    </a:lnTo>
                    <a:lnTo>
                      <a:pt x="738" y="298"/>
                    </a:lnTo>
                    <a:lnTo>
                      <a:pt x="752" y="283"/>
                    </a:lnTo>
                    <a:lnTo>
                      <a:pt x="766" y="298"/>
                    </a:lnTo>
                    <a:lnTo>
                      <a:pt x="794" y="298"/>
                    </a:lnTo>
                    <a:lnTo>
                      <a:pt x="794" y="283"/>
                    </a:lnTo>
                    <a:lnTo>
                      <a:pt x="809" y="283"/>
                    </a:lnTo>
                    <a:lnTo>
                      <a:pt x="809" y="298"/>
                    </a:lnTo>
                    <a:lnTo>
                      <a:pt x="823" y="298"/>
                    </a:lnTo>
                    <a:lnTo>
                      <a:pt x="823" y="312"/>
                    </a:lnTo>
                    <a:lnTo>
                      <a:pt x="837" y="312"/>
                    </a:lnTo>
                    <a:lnTo>
                      <a:pt x="865" y="312"/>
                    </a:lnTo>
                    <a:lnTo>
                      <a:pt x="880" y="312"/>
                    </a:lnTo>
                    <a:lnTo>
                      <a:pt x="894" y="312"/>
                    </a:lnTo>
                    <a:lnTo>
                      <a:pt x="922" y="312"/>
                    </a:lnTo>
                    <a:lnTo>
                      <a:pt x="936" y="312"/>
                    </a:lnTo>
                    <a:lnTo>
                      <a:pt x="950" y="312"/>
                    </a:lnTo>
                    <a:lnTo>
                      <a:pt x="965" y="326"/>
                    </a:lnTo>
                    <a:lnTo>
                      <a:pt x="1007" y="326"/>
                    </a:lnTo>
                    <a:lnTo>
                      <a:pt x="1036" y="326"/>
                    </a:lnTo>
                    <a:lnTo>
                      <a:pt x="1064" y="340"/>
                    </a:lnTo>
                    <a:lnTo>
                      <a:pt x="1078" y="340"/>
                    </a:lnTo>
                    <a:lnTo>
                      <a:pt x="1092" y="340"/>
                    </a:lnTo>
                    <a:lnTo>
                      <a:pt x="1106" y="340"/>
                    </a:lnTo>
                    <a:lnTo>
                      <a:pt x="1106" y="397"/>
                    </a:lnTo>
                    <a:lnTo>
                      <a:pt x="1106" y="439"/>
                    </a:lnTo>
                    <a:lnTo>
                      <a:pt x="1106" y="468"/>
                    </a:lnTo>
                    <a:lnTo>
                      <a:pt x="1092" y="496"/>
                    </a:lnTo>
                    <a:lnTo>
                      <a:pt x="1092" y="510"/>
                    </a:lnTo>
                    <a:lnTo>
                      <a:pt x="1092" y="524"/>
                    </a:lnTo>
                    <a:lnTo>
                      <a:pt x="1092" y="539"/>
                    </a:lnTo>
                    <a:lnTo>
                      <a:pt x="1064" y="666"/>
                    </a:lnTo>
                    <a:lnTo>
                      <a:pt x="1064" y="681"/>
                    </a:lnTo>
                    <a:lnTo>
                      <a:pt x="1064" y="723"/>
                    </a:lnTo>
                    <a:lnTo>
                      <a:pt x="1050" y="723"/>
                    </a:lnTo>
                    <a:lnTo>
                      <a:pt x="1021" y="723"/>
                    </a:lnTo>
                    <a:lnTo>
                      <a:pt x="1007" y="723"/>
                    </a:lnTo>
                    <a:lnTo>
                      <a:pt x="993" y="737"/>
                    </a:lnTo>
                    <a:lnTo>
                      <a:pt x="993" y="751"/>
                    </a:lnTo>
                    <a:lnTo>
                      <a:pt x="993" y="766"/>
                    </a:lnTo>
                    <a:lnTo>
                      <a:pt x="993" y="780"/>
                    </a:lnTo>
                    <a:lnTo>
                      <a:pt x="979" y="794"/>
                    </a:lnTo>
                    <a:lnTo>
                      <a:pt x="965" y="851"/>
                    </a:lnTo>
                    <a:lnTo>
                      <a:pt x="950" y="893"/>
                    </a:lnTo>
                    <a:lnTo>
                      <a:pt x="950" y="907"/>
                    </a:lnTo>
                    <a:lnTo>
                      <a:pt x="936" y="936"/>
                    </a:lnTo>
                    <a:lnTo>
                      <a:pt x="936" y="950"/>
                    </a:lnTo>
                    <a:lnTo>
                      <a:pt x="936" y="936"/>
                    </a:lnTo>
                    <a:lnTo>
                      <a:pt x="922" y="936"/>
                    </a:lnTo>
                    <a:lnTo>
                      <a:pt x="894" y="936"/>
                    </a:lnTo>
                    <a:lnTo>
                      <a:pt x="880" y="936"/>
                    </a:lnTo>
                    <a:lnTo>
                      <a:pt x="880" y="922"/>
                    </a:lnTo>
                    <a:lnTo>
                      <a:pt x="865" y="922"/>
                    </a:lnTo>
                    <a:lnTo>
                      <a:pt x="851" y="922"/>
                    </a:lnTo>
                    <a:lnTo>
                      <a:pt x="837" y="922"/>
                    </a:lnTo>
                    <a:lnTo>
                      <a:pt x="823" y="907"/>
                    </a:lnTo>
                    <a:lnTo>
                      <a:pt x="809" y="907"/>
                    </a:lnTo>
                    <a:lnTo>
                      <a:pt x="794" y="907"/>
                    </a:lnTo>
                    <a:lnTo>
                      <a:pt x="780" y="893"/>
                    </a:lnTo>
                    <a:lnTo>
                      <a:pt x="766" y="893"/>
                    </a:lnTo>
                    <a:lnTo>
                      <a:pt x="752" y="893"/>
                    </a:lnTo>
                    <a:lnTo>
                      <a:pt x="738" y="893"/>
                    </a:lnTo>
                    <a:lnTo>
                      <a:pt x="738" y="879"/>
                    </a:lnTo>
                    <a:lnTo>
                      <a:pt x="724" y="879"/>
                    </a:lnTo>
                    <a:lnTo>
                      <a:pt x="709" y="879"/>
                    </a:lnTo>
                    <a:lnTo>
                      <a:pt x="695" y="879"/>
                    </a:lnTo>
                    <a:lnTo>
                      <a:pt x="681" y="865"/>
                    </a:lnTo>
                    <a:lnTo>
                      <a:pt x="667" y="865"/>
                    </a:lnTo>
                    <a:lnTo>
                      <a:pt x="653" y="865"/>
                    </a:lnTo>
                    <a:lnTo>
                      <a:pt x="638" y="865"/>
                    </a:lnTo>
                    <a:lnTo>
                      <a:pt x="624" y="851"/>
                    </a:lnTo>
                    <a:lnTo>
                      <a:pt x="610" y="851"/>
                    </a:lnTo>
                    <a:lnTo>
                      <a:pt x="596" y="851"/>
                    </a:lnTo>
                    <a:lnTo>
                      <a:pt x="596" y="837"/>
                    </a:lnTo>
                    <a:lnTo>
                      <a:pt x="582" y="837"/>
                    </a:lnTo>
                    <a:lnTo>
                      <a:pt x="568" y="837"/>
                    </a:lnTo>
                    <a:lnTo>
                      <a:pt x="553" y="837"/>
                    </a:lnTo>
                    <a:lnTo>
                      <a:pt x="553" y="822"/>
                    </a:lnTo>
                    <a:lnTo>
                      <a:pt x="539" y="822"/>
                    </a:lnTo>
                    <a:lnTo>
                      <a:pt x="525" y="822"/>
                    </a:lnTo>
                    <a:lnTo>
                      <a:pt x="525" y="808"/>
                    </a:lnTo>
                    <a:lnTo>
                      <a:pt x="511" y="808"/>
                    </a:lnTo>
                    <a:lnTo>
                      <a:pt x="511" y="794"/>
                    </a:lnTo>
                    <a:lnTo>
                      <a:pt x="497" y="794"/>
                    </a:lnTo>
                    <a:lnTo>
                      <a:pt x="482" y="794"/>
                    </a:lnTo>
                    <a:lnTo>
                      <a:pt x="482" y="780"/>
                    </a:lnTo>
                    <a:lnTo>
                      <a:pt x="468" y="780"/>
                    </a:lnTo>
                    <a:lnTo>
                      <a:pt x="468" y="766"/>
                    </a:lnTo>
                    <a:lnTo>
                      <a:pt x="454" y="766"/>
                    </a:lnTo>
                    <a:lnTo>
                      <a:pt x="454" y="751"/>
                    </a:lnTo>
                    <a:lnTo>
                      <a:pt x="440" y="751"/>
                    </a:lnTo>
                    <a:lnTo>
                      <a:pt x="426" y="737"/>
                    </a:lnTo>
                    <a:lnTo>
                      <a:pt x="412" y="737"/>
                    </a:lnTo>
                    <a:lnTo>
                      <a:pt x="412" y="723"/>
                    </a:lnTo>
                    <a:lnTo>
                      <a:pt x="397" y="723"/>
                    </a:lnTo>
                    <a:lnTo>
                      <a:pt x="383" y="723"/>
                    </a:lnTo>
                    <a:lnTo>
                      <a:pt x="369" y="723"/>
                    </a:lnTo>
                    <a:lnTo>
                      <a:pt x="355" y="723"/>
                    </a:lnTo>
                    <a:lnTo>
                      <a:pt x="355" y="709"/>
                    </a:lnTo>
                    <a:lnTo>
                      <a:pt x="341" y="709"/>
                    </a:lnTo>
                    <a:lnTo>
                      <a:pt x="326" y="709"/>
                    </a:lnTo>
                    <a:lnTo>
                      <a:pt x="312" y="709"/>
                    </a:lnTo>
                    <a:lnTo>
                      <a:pt x="298" y="709"/>
                    </a:lnTo>
                    <a:lnTo>
                      <a:pt x="284" y="709"/>
                    </a:lnTo>
                    <a:lnTo>
                      <a:pt x="270" y="723"/>
                    </a:lnTo>
                    <a:lnTo>
                      <a:pt x="270" y="737"/>
                    </a:lnTo>
                    <a:lnTo>
                      <a:pt x="256" y="766"/>
                    </a:lnTo>
                    <a:lnTo>
                      <a:pt x="227" y="780"/>
                    </a:lnTo>
                    <a:lnTo>
                      <a:pt x="227" y="794"/>
                    </a:lnTo>
                    <a:lnTo>
                      <a:pt x="199" y="794"/>
                    </a:lnTo>
                    <a:lnTo>
                      <a:pt x="185" y="808"/>
                    </a:lnTo>
                    <a:lnTo>
                      <a:pt x="185" y="766"/>
                    </a:lnTo>
                    <a:lnTo>
                      <a:pt x="185" y="751"/>
                    </a:lnTo>
                    <a:lnTo>
                      <a:pt x="185" y="737"/>
                    </a:lnTo>
                    <a:lnTo>
                      <a:pt x="170" y="723"/>
                    </a:lnTo>
                    <a:lnTo>
                      <a:pt x="170" y="709"/>
                    </a:lnTo>
                    <a:lnTo>
                      <a:pt x="170" y="681"/>
                    </a:lnTo>
                    <a:lnTo>
                      <a:pt x="170" y="652"/>
                    </a:lnTo>
                    <a:lnTo>
                      <a:pt x="170" y="638"/>
                    </a:lnTo>
                    <a:lnTo>
                      <a:pt x="170" y="624"/>
                    </a:lnTo>
                    <a:lnTo>
                      <a:pt x="170" y="610"/>
                    </a:lnTo>
                    <a:lnTo>
                      <a:pt x="170" y="595"/>
                    </a:lnTo>
                    <a:lnTo>
                      <a:pt x="170" y="581"/>
                    </a:lnTo>
                    <a:lnTo>
                      <a:pt x="185" y="567"/>
                    </a:lnTo>
                    <a:lnTo>
                      <a:pt x="185" y="553"/>
                    </a:lnTo>
                    <a:lnTo>
                      <a:pt x="170" y="553"/>
                    </a:lnTo>
                    <a:lnTo>
                      <a:pt x="156" y="567"/>
                    </a:lnTo>
                    <a:lnTo>
                      <a:pt x="156" y="581"/>
                    </a:lnTo>
                    <a:lnTo>
                      <a:pt x="142" y="581"/>
                    </a:lnTo>
                    <a:lnTo>
                      <a:pt x="128" y="595"/>
                    </a:lnTo>
                    <a:lnTo>
                      <a:pt x="114" y="595"/>
                    </a:lnTo>
                    <a:lnTo>
                      <a:pt x="100" y="595"/>
                    </a:lnTo>
                    <a:lnTo>
                      <a:pt x="100" y="610"/>
                    </a:lnTo>
                    <a:lnTo>
                      <a:pt x="85" y="610"/>
                    </a:lnTo>
                    <a:lnTo>
                      <a:pt x="85" y="624"/>
                    </a:lnTo>
                    <a:lnTo>
                      <a:pt x="71" y="624"/>
                    </a:lnTo>
                    <a:lnTo>
                      <a:pt x="71" y="638"/>
                    </a:lnTo>
                    <a:lnTo>
                      <a:pt x="57" y="638"/>
                    </a:lnTo>
                    <a:lnTo>
                      <a:pt x="43" y="638"/>
                    </a:lnTo>
                    <a:lnTo>
                      <a:pt x="43" y="652"/>
                    </a:lnTo>
                    <a:lnTo>
                      <a:pt x="29" y="652"/>
                    </a:lnTo>
                    <a:lnTo>
                      <a:pt x="29" y="638"/>
                    </a:lnTo>
                    <a:lnTo>
                      <a:pt x="29" y="624"/>
                    </a:lnTo>
                    <a:lnTo>
                      <a:pt x="43" y="595"/>
                    </a:lnTo>
                    <a:lnTo>
                      <a:pt x="43" y="567"/>
                    </a:lnTo>
                    <a:lnTo>
                      <a:pt x="43" y="553"/>
                    </a:lnTo>
                    <a:lnTo>
                      <a:pt x="43" y="539"/>
                    </a:lnTo>
                    <a:lnTo>
                      <a:pt x="43" y="524"/>
                    </a:lnTo>
                    <a:lnTo>
                      <a:pt x="57" y="496"/>
                    </a:lnTo>
                    <a:lnTo>
                      <a:pt x="57" y="482"/>
                    </a:lnTo>
                    <a:lnTo>
                      <a:pt x="57" y="468"/>
                    </a:lnTo>
                    <a:lnTo>
                      <a:pt x="57" y="454"/>
                    </a:lnTo>
                    <a:lnTo>
                      <a:pt x="57" y="425"/>
                    </a:lnTo>
                    <a:lnTo>
                      <a:pt x="57" y="411"/>
                    </a:lnTo>
                    <a:lnTo>
                      <a:pt x="57" y="397"/>
                    </a:lnTo>
                    <a:lnTo>
                      <a:pt x="57" y="368"/>
                    </a:lnTo>
                    <a:lnTo>
                      <a:pt x="57" y="354"/>
                    </a:lnTo>
                    <a:lnTo>
                      <a:pt x="57" y="326"/>
                    </a:lnTo>
                    <a:lnTo>
                      <a:pt x="57" y="312"/>
                    </a:lnTo>
                    <a:lnTo>
                      <a:pt x="43" y="298"/>
                    </a:lnTo>
                    <a:lnTo>
                      <a:pt x="57" y="298"/>
                    </a:lnTo>
                    <a:lnTo>
                      <a:pt x="57" y="283"/>
                    </a:lnTo>
                    <a:lnTo>
                      <a:pt x="43" y="269"/>
                    </a:lnTo>
                    <a:lnTo>
                      <a:pt x="43" y="255"/>
                    </a:lnTo>
                    <a:lnTo>
                      <a:pt x="43" y="241"/>
                    </a:lnTo>
                    <a:lnTo>
                      <a:pt x="43" y="227"/>
                    </a:lnTo>
                    <a:lnTo>
                      <a:pt x="43" y="212"/>
                    </a:lnTo>
                    <a:lnTo>
                      <a:pt x="29" y="170"/>
                    </a:lnTo>
                    <a:lnTo>
                      <a:pt x="29" y="156"/>
                    </a:lnTo>
                    <a:lnTo>
                      <a:pt x="14" y="113"/>
                    </a:lnTo>
                    <a:lnTo>
                      <a:pt x="0" y="99"/>
                    </a:lnTo>
                    <a:lnTo>
                      <a:pt x="0" y="85"/>
                    </a:lnTo>
                    <a:lnTo>
                      <a:pt x="14" y="71"/>
                    </a:lnTo>
                    <a:lnTo>
                      <a:pt x="29" y="56"/>
                    </a:lnTo>
                    <a:lnTo>
                      <a:pt x="29" y="42"/>
                    </a:lnTo>
                    <a:lnTo>
                      <a:pt x="43" y="42"/>
                    </a:lnTo>
                    <a:lnTo>
                      <a:pt x="57" y="28"/>
                    </a:lnTo>
                    <a:lnTo>
                      <a:pt x="71" y="28"/>
                    </a:lnTo>
                    <a:lnTo>
                      <a:pt x="85" y="28"/>
                    </a:lnTo>
                    <a:lnTo>
                      <a:pt x="114" y="28"/>
                    </a:lnTo>
                    <a:lnTo>
                      <a:pt x="142" y="14"/>
                    </a:lnTo>
                    <a:lnTo>
                      <a:pt x="185" y="14"/>
                    </a:lnTo>
                    <a:lnTo>
                      <a:pt x="199" y="0"/>
                    </a:lnTo>
                    <a:lnTo>
                      <a:pt x="213" y="0"/>
                    </a:lnTo>
                    <a:lnTo>
                      <a:pt x="227" y="0"/>
                    </a:lnTo>
                    <a:lnTo>
                      <a:pt x="241" y="0"/>
                    </a:lnTo>
                    <a:lnTo>
                      <a:pt x="284" y="14"/>
                    </a:lnTo>
                    <a:lnTo>
                      <a:pt x="298" y="14"/>
                    </a:lnTo>
                    <a:lnTo>
                      <a:pt x="341" y="14"/>
                    </a:lnTo>
                    <a:lnTo>
                      <a:pt x="355" y="14"/>
                    </a:lnTo>
                    <a:lnTo>
                      <a:pt x="369" y="14"/>
                    </a:lnTo>
                    <a:lnTo>
                      <a:pt x="412" y="14"/>
                    </a:lnTo>
                    <a:lnTo>
                      <a:pt x="426" y="28"/>
                    </a:lnTo>
                    <a:lnTo>
                      <a:pt x="454" y="28"/>
                    </a:lnTo>
                    <a:lnTo>
                      <a:pt x="468" y="28"/>
                    </a:lnTo>
                    <a:lnTo>
                      <a:pt x="482" y="28"/>
                    </a:lnTo>
                    <a:lnTo>
                      <a:pt x="497" y="28"/>
                    </a:lnTo>
                    <a:lnTo>
                      <a:pt x="511" y="42"/>
                    </a:lnTo>
                    <a:lnTo>
                      <a:pt x="525" y="42"/>
                    </a:lnTo>
                    <a:lnTo>
                      <a:pt x="539" y="42"/>
                    </a:lnTo>
                    <a:lnTo>
                      <a:pt x="582" y="42"/>
                    </a:lnTo>
                    <a:lnTo>
                      <a:pt x="596" y="42"/>
                    </a:lnTo>
                    <a:close/>
                  </a:path>
                </a:pathLst>
              </a:custGeom>
              <a:noFill/>
              <a:ln w="0" cap="flat">
                <a:solidFill>
                  <a:srgbClr val="000000"/>
                </a:solidFill>
                <a:prstDash val="solid"/>
                <a:round/>
                <a:headEnd/>
                <a:tailEnd/>
              </a:ln>
              <a:extLst>
                <a:ext uri="{909E8E84-426E-40DD-AFC4-6F175D3DCCD1}">
                  <a14:hiddenFill xmlns="" xmlns:a14="http://schemas.microsoft.com/office/drawing/2010/main">
                    <a:solidFill>
                      <a:srgbClr val="FFFFFF"/>
                    </a:solidFill>
                  </a14:hiddenFill>
                </a:ext>
              </a:extLst>
            </p:spPr>
            <p:txBody>
              <a:bodyPr/>
              <a:lstStyle/>
              <a:p>
                <a:endParaRPr lang="ja-JP" altLang="en-US"/>
              </a:p>
            </p:txBody>
          </p:sp>
        </p:grpSp>
        <p:sp>
          <p:nvSpPr>
            <p:cNvPr id="46209" name="AutoShape 170"/>
            <p:cNvSpPr>
              <a:spLocks/>
            </p:cNvSpPr>
            <p:nvPr/>
          </p:nvSpPr>
          <p:spPr bwMode="auto">
            <a:xfrm>
              <a:off x="7975600" y="620713"/>
              <a:ext cx="431800" cy="179387"/>
            </a:xfrm>
            <a:prstGeom prst="borderCallout2">
              <a:avLst>
                <a:gd name="adj1" fmla="val 103009"/>
                <a:gd name="adj2" fmla="val 70588"/>
                <a:gd name="adj3" fmla="val 177347"/>
                <a:gd name="adj4" fmla="val 70296"/>
                <a:gd name="adj5" fmla="val 255750"/>
                <a:gd name="adj6" fmla="val 54264"/>
              </a:avLst>
            </a:prstGeom>
            <a:solidFill>
              <a:srgbClr val="FFFF99">
                <a:alpha val="79999"/>
              </a:srgbClr>
            </a:solidFill>
            <a:ln w="9525" algn="ctr">
              <a:solidFill>
                <a:srgbClr val="FF9900"/>
              </a:solidFill>
              <a:miter lim="800000"/>
              <a:headEnd/>
              <a:tailEnd/>
            </a:ln>
          </p:spPr>
          <p:txBody>
            <a:bodyPr lIns="0" tIns="0" rIns="0" bIns="0" anchor="ct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algn="ctr" eaLnBrk="1" hangingPunct="1"/>
              <a:r>
                <a:rPr lang="ja-JP" altLang="en-US" sz="800"/>
                <a:t>西成区</a:t>
              </a:r>
            </a:p>
          </p:txBody>
        </p:sp>
        <p:sp>
          <p:nvSpPr>
            <p:cNvPr id="46210" name="AutoShape 170"/>
            <p:cNvSpPr>
              <a:spLocks/>
            </p:cNvSpPr>
            <p:nvPr/>
          </p:nvSpPr>
          <p:spPr bwMode="auto">
            <a:xfrm>
              <a:off x="8407400" y="981075"/>
              <a:ext cx="431800" cy="179388"/>
            </a:xfrm>
            <a:prstGeom prst="borderCallout2">
              <a:avLst>
                <a:gd name="adj1" fmla="val 113630"/>
                <a:gd name="adj2" fmla="val 30880"/>
                <a:gd name="adj3" fmla="val 177347"/>
                <a:gd name="adj4" fmla="val 30588"/>
                <a:gd name="adj5" fmla="val 213273"/>
                <a:gd name="adj6" fmla="val -11912"/>
              </a:avLst>
            </a:prstGeom>
            <a:solidFill>
              <a:srgbClr val="FFFF99">
                <a:alpha val="79999"/>
              </a:srgbClr>
            </a:solidFill>
            <a:ln w="9525" algn="ctr">
              <a:solidFill>
                <a:srgbClr val="FF9900"/>
              </a:solidFill>
              <a:miter lim="800000"/>
              <a:headEnd/>
              <a:tailEnd/>
            </a:ln>
          </p:spPr>
          <p:txBody>
            <a:bodyPr lIns="0" tIns="0" rIns="0" bIns="0" anchor="ct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algn="ctr" eaLnBrk="1" hangingPunct="1"/>
              <a:r>
                <a:rPr lang="ja-JP" altLang="en-US" sz="800"/>
                <a:t>住吉区</a:t>
              </a:r>
            </a:p>
          </p:txBody>
        </p:sp>
        <p:sp>
          <p:nvSpPr>
            <p:cNvPr id="46211" name="AutoShape 170"/>
            <p:cNvSpPr>
              <a:spLocks/>
            </p:cNvSpPr>
            <p:nvPr/>
          </p:nvSpPr>
          <p:spPr bwMode="auto">
            <a:xfrm>
              <a:off x="7399338" y="692150"/>
              <a:ext cx="431800" cy="179388"/>
            </a:xfrm>
            <a:prstGeom prst="borderCallout2">
              <a:avLst>
                <a:gd name="adj1" fmla="val 113630"/>
                <a:gd name="adj2" fmla="val 30880"/>
                <a:gd name="adj3" fmla="val 187963"/>
                <a:gd name="adj4" fmla="val 35000"/>
                <a:gd name="adj5" fmla="val 218583"/>
                <a:gd name="adj6" fmla="val 69708"/>
              </a:avLst>
            </a:prstGeom>
            <a:solidFill>
              <a:srgbClr val="FFFF99">
                <a:alpha val="79999"/>
              </a:srgbClr>
            </a:solidFill>
            <a:ln w="9525" algn="ctr">
              <a:solidFill>
                <a:srgbClr val="FF9900"/>
              </a:solidFill>
              <a:miter lim="800000"/>
              <a:headEnd/>
              <a:tailEnd/>
            </a:ln>
          </p:spPr>
          <p:txBody>
            <a:bodyPr lIns="0" tIns="0" rIns="0" bIns="0" anchor="ct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algn="ctr" eaLnBrk="1" hangingPunct="1"/>
              <a:r>
                <a:rPr lang="ja-JP" altLang="en-US" sz="800"/>
                <a:t>住之江区</a:t>
              </a:r>
            </a:p>
          </p:txBody>
        </p:sp>
      </p:grpSp>
      <p:grpSp>
        <p:nvGrpSpPr>
          <p:cNvPr id="6" name="グループ化 85"/>
          <p:cNvGrpSpPr>
            <a:grpSpLocks/>
          </p:cNvGrpSpPr>
          <p:nvPr/>
        </p:nvGrpSpPr>
        <p:grpSpPr bwMode="auto">
          <a:xfrm>
            <a:off x="4162425" y="2852738"/>
            <a:ext cx="4802188" cy="3138487"/>
            <a:chOff x="4162425" y="2852738"/>
            <a:chExt cx="4802188" cy="3138487"/>
          </a:xfrm>
        </p:grpSpPr>
        <p:grpSp>
          <p:nvGrpSpPr>
            <p:cNvPr id="7" name="グループ化 100"/>
            <p:cNvGrpSpPr>
              <a:grpSpLocks/>
            </p:cNvGrpSpPr>
            <p:nvPr/>
          </p:nvGrpSpPr>
          <p:grpSpPr bwMode="auto">
            <a:xfrm>
              <a:off x="4162425" y="2852738"/>
              <a:ext cx="4802188" cy="3138487"/>
              <a:chOff x="611560" y="1628800"/>
              <a:chExt cx="6454888" cy="4219575"/>
            </a:xfrm>
          </p:grpSpPr>
          <p:grpSp>
            <p:nvGrpSpPr>
              <p:cNvPr id="8" name="グループ化 67"/>
              <p:cNvGrpSpPr>
                <a:grpSpLocks/>
              </p:cNvGrpSpPr>
              <p:nvPr/>
            </p:nvGrpSpPr>
            <p:grpSpPr bwMode="auto">
              <a:xfrm>
                <a:off x="611560" y="1628800"/>
                <a:ext cx="6454888" cy="4219575"/>
                <a:chOff x="611560" y="1628800"/>
                <a:chExt cx="6454888" cy="4219575"/>
              </a:xfrm>
            </p:grpSpPr>
            <p:grpSp>
              <p:nvGrpSpPr>
                <p:cNvPr id="9" name="グループ化 72"/>
                <p:cNvGrpSpPr>
                  <a:grpSpLocks/>
                </p:cNvGrpSpPr>
                <p:nvPr/>
              </p:nvGrpSpPr>
              <p:grpSpPr bwMode="auto">
                <a:xfrm>
                  <a:off x="611560" y="1628800"/>
                  <a:ext cx="6454888" cy="4219575"/>
                  <a:chOff x="1187624" y="1628800"/>
                  <a:chExt cx="6454888" cy="4219575"/>
                </a:xfrm>
              </p:grpSpPr>
              <p:grpSp>
                <p:nvGrpSpPr>
                  <p:cNvPr id="10" name="グループ化 64"/>
                  <p:cNvGrpSpPr>
                    <a:grpSpLocks/>
                  </p:cNvGrpSpPr>
                  <p:nvPr/>
                </p:nvGrpSpPr>
                <p:grpSpPr bwMode="auto">
                  <a:xfrm>
                    <a:off x="1187624" y="1628800"/>
                    <a:ext cx="6454888" cy="4219575"/>
                    <a:chOff x="1331640" y="1484784"/>
                    <a:chExt cx="6454888" cy="4219575"/>
                  </a:xfrm>
                </p:grpSpPr>
                <p:grpSp>
                  <p:nvGrpSpPr>
                    <p:cNvPr id="11" name="グループ化 60"/>
                    <p:cNvGrpSpPr>
                      <a:grpSpLocks/>
                    </p:cNvGrpSpPr>
                    <p:nvPr/>
                  </p:nvGrpSpPr>
                  <p:grpSpPr bwMode="auto">
                    <a:xfrm>
                      <a:off x="1331640" y="1484784"/>
                      <a:ext cx="6454888" cy="4219575"/>
                      <a:chOff x="1115616" y="1412776"/>
                      <a:chExt cx="6454888" cy="4219575"/>
                    </a:xfrm>
                  </p:grpSpPr>
                  <p:grpSp>
                    <p:nvGrpSpPr>
                      <p:cNvPr id="12" name="グループ化 51"/>
                      <p:cNvGrpSpPr>
                        <a:grpSpLocks/>
                      </p:cNvGrpSpPr>
                      <p:nvPr/>
                    </p:nvGrpSpPr>
                    <p:grpSpPr bwMode="auto">
                      <a:xfrm>
                        <a:off x="1115616" y="1412776"/>
                        <a:ext cx="6454888" cy="4219575"/>
                        <a:chOff x="0" y="0"/>
                        <a:chExt cx="6454888" cy="4219575"/>
                      </a:xfrm>
                    </p:grpSpPr>
                    <p:pic>
                      <p:nvPicPr>
                        <p:cNvPr id="46192" name="Picture 2"/>
                        <p:cNvPicPr>
                          <a:picLocks noChangeAspect="1" noChangeArrowheads="1"/>
                        </p:cNvPicPr>
                        <p:nvPr/>
                      </p:nvPicPr>
                      <p:blipFill>
                        <a:blip r:embed="rId3" cstate="print">
                          <a:extLst>
                            <a:ext uri="{28A0092B-C50C-407E-A947-70E740481C1C}">
                              <a14:useLocalDpi xmlns="" xmlns:a14="http://schemas.microsoft.com/office/drawing/2010/main" val="0"/>
                            </a:ext>
                          </a:extLst>
                        </a:blip>
                        <a:srcRect l="16826" t="19646" r="34975" b="2655"/>
                        <a:stretch>
                          <a:fillRect/>
                        </a:stretch>
                      </p:blipFill>
                      <p:spPr bwMode="gray">
                        <a:xfrm>
                          <a:off x="28575" y="38100"/>
                          <a:ext cx="6248400" cy="4181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
                              <a:solidFill>
                                <a:srgbClr val="000000"/>
                              </a:solidFill>
                              <a:miter lim="800000"/>
                              <a:headEnd/>
                              <a:tailEnd/>
                            </a14:hiddenLine>
                          </a:ext>
                        </a:extLst>
                      </p:spPr>
                    </p:pic>
                    <p:sp>
                      <p:nvSpPr>
                        <p:cNvPr id="126" name="正方形/長方形 125"/>
                        <p:cNvSpPr/>
                        <p:nvPr/>
                      </p:nvSpPr>
                      <p:spPr bwMode="gray">
                        <a:xfrm>
                          <a:off x="1476622" y="0"/>
                          <a:ext cx="2067698" cy="53358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defRPr/>
                          </a:pPr>
                          <a:endParaRPr lang="ja-JP" altLang="en-US"/>
                        </a:p>
                      </p:txBody>
                    </p:sp>
                    <p:sp>
                      <p:nvSpPr>
                        <p:cNvPr id="134" name="正方形/長方形 133"/>
                        <p:cNvSpPr/>
                        <p:nvPr/>
                      </p:nvSpPr>
                      <p:spPr bwMode="gray">
                        <a:xfrm>
                          <a:off x="5535199" y="0"/>
                          <a:ext cx="919689" cy="198066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defRPr/>
                          </a:pPr>
                          <a:endParaRPr lang="ja-JP" altLang="en-US"/>
                        </a:p>
                      </p:txBody>
                    </p:sp>
                    <p:sp>
                      <p:nvSpPr>
                        <p:cNvPr id="143" name="正方形/長方形 142"/>
                        <p:cNvSpPr/>
                        <p:nvPr/>
                      </p:nvSpPr>
                      <p:spPr bwMode="gray">
                        <a:xfrm>
                          <a:off x="2458192" y="437538"/>
                          <a:ext cx="1113868" cy="49516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defRPr/>
                          </a:pPr>
                          <a:endParaRPr lang="ja-JP" altLang="en-US"/>
                        </a:p>
                      </p:txBody>
                    </p:sp>
                    <p:sp>
                      <p:nvSpPr>
                        <p:cNvPr id="150" name="正方形/長方形 149"/>
                        <p:cNvSpPr/>
                        <p:nvPr/>
                      </p:nvSpPr>
                      <p:spPr bwMode="gray">
                        <a:xfrm>
                          <a:off x="5887285" y="1933705"/>
                          <a:ext cx="471580" cy="65737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defRPr/>
                          </a:pPr>
                          <a:endParaRPr lang="ja-JP" altLang="en-US"/>
                        </a:p>
                      </p:txBody>
                    </p:sp>
                    <p:sp>
                      <p:nvSpPr>
                        <p:cNvPr id="151" name="正方形/長方形 150"/>
                        <p:cNvSpPr/>
                        <p:nvPr/>
                      </p:nvSpPr>
                      <p:spPr bwMode="gray">
                        <a:xfrm>
                          <a:off x="0" y="761956"/>
                          <a:ext cx="181378" cy="49516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defRPr/>
                          </a:pPr>
                          <a:endParaRPr lang="ja-JP" altLang="en-US"/>
                        </a:p>
                      </p:txBody>
                    </p:sp>
                    <p:sp>
                      <p:nvSpPr>
                        <p:cNvPr id="153" name="正方形/長方形 152"/>
                        <p:cNvSpPr/>
                        <p:nvPr/>
                      </p:nvSpPr>
                      <p:spPr bwMode="gray">
                        <a:xfrm>
                          <a:off x="6192424" y="3685992"/>
                          <a:ext cx="181378" cy="49516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defRPr/>
                          </a:pPr>
                          <a:endParaRPr lang="ja-JP" altLang="en-US"/>
                        </a:p>
                      </p:txBody>
                    </p:sp>
                  </p:grpSp>
                  <p:sp>
                    <p:nvSpPr>
                      <p:cNvPr id="117" name="正方形/長方形 116"/>
                      <p:cNvSpPr/>
                      <p:nvPr/>
                    </p:nvSpPr>
                    <p:spPr bwMode="gray">
                      <a:xfrm>
                        <a:off x="3601548" y="4511827"/>
                        <a:ext cx="1719881" cy="480224"/>
                      </a:xfrm>
                      <a:prstGeom prst="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900" dirty="0">
                            <a:solidFill>
                              <a:schemeClr val="tx1"/>
                            </a:solidFill>
                          </a:rPr>
                          <a:t>住之江区役所</a:t>
                        </a:r>
                        <a:endParaRPr lang="en-US" altLang="ja-JP" sz="900" dirty="0">
                          <a:solidFill>
                            <a:schemeClr val="tx1"/>
                          </a:solidFill>
                        </a:endParaRPr>
                      </a:p>
                      <a:p>
                        <a:pPr algn="ctr">
                          <a:defRPr/>
                        </a:pPr>
                        <a:r>
                          <a:rPr lang="ja-JP" altLang="en-US" sz="900" dirty="0">
                            <a:solidFill>
                              <a:schemeClr val="tx1"/>
                            </a:solidFill>
                          </a:rPr>
                          <a:t>（地域自治区事務所）</a:t>
                        </a:r>
                      </a:p>
                    </p:txBody>
                  </p:sp>
                  <p:grpSp>
                    <p:nvGrpSpPr>
                      <p:cNvPr id="13" name="グループ化 32"/>
                      <p:cNvGrpSpPr>
                        <a:grpSpLocks/>
                      </p:cNvGrpSpPr>
                      <p:nvPr/>
                    </p:nvGrpSpPr>
                    <p:grpSpPr bwMode="auto">
                      <a:xfrm>
                        <a:off x="4826377" y="1769209"/>
                        <a:ext cx="2426184" cy="3312484"/>
                        <a:chOff x="5216200" y="1961295"/>
                        <a:chExt cx="2426184" cy="3312484"/>
                      </a:xfrm>
                    </p:grpSpPr>
                    <p:sp>
                      <p:nvSpPr>
                        <p:cNvPr id="122" name="フリーフォーム 121"/>
                        <p:cNvSpPr/>
                        <p:nvPr/>
                      </p:nvSpPr>
                      <p:spPr bwMode="gray">
                        <a:xfrm>
                          <a:off x="7478078" y="4492613"/>
                          <a:ext cx="164306" cy="781166"/>
                        </a:xfrm>
                        <a:custGeom>
                          <a:avLst/>
                          <a:gdLst>
                            <a:gd name="connsiteX0" fmla="*/ 39687 w 163512"/>
                            <a:gd name="connsiteY0" fmla="*/ 0 h 781050"/>
                            <a:gd name="connsiteX1" fmla="*/ 20637 w 163512"/>
                            <a:gd name="connsiteY1" fmla="*/ 600075 h 781050"/>
                            <a:gd name="connsiteX2" fmla="*/ 163512 w 163512"/>
                            <a:gd name="connsiteY2" fmla="*/ 781050 h 781050"/>
                            <a:gd name="connsiteX3" fmla="*/ 163512 w 163512"/>
                            <a:gd name="connsiteY3" fmla="*/ 781050 h 781050"/>
                          </a:gdLst>
                          <a:ahLst/>
                          <a:cxnLst>
                            <a:cxn ang="0">
                              <a:pos x="connsiteX0" y="connsiteY0"/>
                            </a:cxn>
                            <a:cxn ang="0">
                              <a:pos x="connsiteX1" y="connsiteY1"/>
                            </a:cxn>
                            <a:cxn ang="0">
                              <a:pos x="connsiteX2" y="connsiteY2"/>
                            </a:cxn>
                            <a:cxn ang="0">
                              <a:pos x="connsiteX3" y="connsiteY3"/>
                            </a:cxn>
                          </a:cxnLst>
                          <a:rect l="l" t="t" r="r" b="b"/>
                          <a:pathLst>
                            <a:path w="163512" h="781050">
                              <a:moveTo>
                                <a:pt x="39687" y="0"/>
                              </a:moveTo>
                              <a:cubicBezTo>
                                <a:pt x="19843" y="234950"/>
                                <a:pt x="0" y="469900"/>
                                <a:pt x="20637" y="600075"/>
                              </a:cubicBezTo>
                              <a:cubicBezTo>
                                <a:pt x="41274" y="730250"/>
                                <a:pt x="163512" y="781050"/>
                                <a:pt x="163512" y="781050"/>
                              </a:cubicBezTo>
                              <a:lnTo>
                                <a:pt x="163512" y="781050"/>
                              </a:lnTo>
                            </a:path>
                          </a:pathLst>
                        </a:custGeom>
                        <a:ln w="63500" cmpd="tri">
                          <a:solidFill>
                            <a:srgbClr val="FF0000"/>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ja-JP" altLang="en-US"/>
                        </a:p>
                      </p:txBody>
                    </p:sp>
                    <p:sp>
                      <p:nvSpPr>
                        <p:cNvPr id="123" name="フリーフォーム 122"/>
                        <p:cNvSpPr/>
                        <p:nvPr/>
                      </p:nvSpPr>
                      <p:spPr bwMode="gray">
                        <a:xfrm>
                          <a:off x="5216200" y="1961295"/>
                          <a:ext cx="1092530" cy="2315751"/>
                        </a:xfrm>
                        <a:custGeom>
                          <a:avLst/>
                          <a:gdLst>
                            <a:gd name="connsiteX0" fmla="*/ 41275 w 1092200"/>
                            <a:gd name="connsiteY0" fmla="*/ 2314575 h 2314575"/>
                            <a:gd name="connsiteX1" fmla="*/ 117475 w 1092200"/>
                            <a:gd name="connsiteY1" fmla="*/ 1819275 h 2314575"/>
                            <a:gd name="connsiteX2" fmla="*/ 746125 w 1092200"/>
                            <a:gd name="connsiteY2" fmla="*/ 1609725 h 2314575"/>
                            <a:gd name="connsiteX3" fmla="*/ 1041400 w 1092200"/>
                            <a:gd name="connsiteY3" fmla="*/ 361950 h 2314575"/>
                            <a:gd name="connsiteX4" fmla="*/ 1050925 w 1092200"/>
                            <a:gd name="connsiteY4" fmla="*/ 0 h 23145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92200" h="2314575">
                              <a:moveTo>
                                <a:pt x="41275" y="2314575"/>
                              </a:moveTo>
                              <a:cubicBezTo>
                                <a:pt x="20637" y="2125662"/>
                                <a:pt x="0" y="1936750"/>
                                <a:pt x="117475" y="1819275"/>
                              </a:cubicBezTo>
                              <a:cubicBezTo>
                                <a:pt x="234950" y="1701800"/>
                                <a:pt x="592138" y="1852613"/>
                                <a:pt x="746125" y="1609725"/>
                              </a:cubicBezTo>
                              <a:cubicBezTo>
                                <a:pt x="900113" y="1366838"/>
                                <a:pt x="990600" y="630237"/>
                                <a:pt x="1041400" y="361950"/>
                              </a:cubicBezTo>
                              <a:cubicBezTo>
                                <a:pt x="1092200" y="93663"/>
                                <a:pt x="1071562" y="46831"/>
                                <a:pt x="1050925" y="0"/>
                              </a:cubicBezTo>
                            </a:path>
                          </a:pathLst>
                        </a:custGeom>
                        <a:ln w="63500" cmpd="tri">
                          <a:solidFill>
                            <a:srgbClr val="0070C0"/>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ja-JP" altLang="en-US"/>
                        </a:p>
                      </p:txBody>
                    </p:sp>
                  </p:grpSp>
                  <p:sp>
                    <p:nvSpPr>
                      <p:cNvPr id="118" name="正方形/長方形 117"/>
                      <p:cNvSpPr/>
                      <p:nvPr/>
                    </p:nvSpPr>
                    <p:spPr bwMode="gray">
                      <a:xfrm>
                        <a:off x="5568955" y="4940827"/>
                        <a:ext cx="1645195" cy="484494"/>
                      </a:xfrm>
                      <a:prstGeom prst="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900" dirty="0">
                            <a:solidFill>
                              <a:schemeClr val="tx1"/>
                            </a:solidFill>
                          </a:rPr>
                          <a:t>住吉区役所</a:t>
                        </a:r>
                        <a:endParaRPr lang="en-US" altLang="ja-JP" sz="900" dirty="0">
                          <a:solidFill>
                            <a:schemeClr val="tx1"/>
                          </a:solidFill>
                        </a:endParaRPr>
                      </a:p>
                      <a:p>
                        <a:pPr algn="ctr">
                          <a:defRPr/>
                        </a:pPr>
                        <a:r>
                          <a:rPr lang="ja-JP" altLang="en-US" sz="900" dirty="0">
                            <a:solidFill>
                              <a:schemeClr val="tx1"/>
                            </a:solidFill>
                          </a:rPr>
                          <a:t>（地域自治区事務所）</a:t>
                        </a:r>
                      </a:p>
                    </p:txBody>
                  </p:sp>
                </p:grpSp>
                <p:sp>
                  <p:nvSpPr>
                    <p:cNvPr id="115" name="正方形/長方形 114"/>
                    <p:cNvSpPr/>
                    <p:nvPr/>
                  </p:nvSpPr>
                  <p:spPr bwMode="gray">
                    <a:xfrm>
                      <a:off x="5590799" y="3032175"/>
                      <a:ext cx="1658000" cy="484494"/>
                    </a:xfrm>
                    <a:prstGeom prst="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1050" dirty="0">
                          <a:solidFill>
                            <a:schemeClr val="tx1"/>
                          </a:solidFill>
                        </a:rPr>
                        <a:t>西成区役所</a:t>
                      </a:r>
                      <a:endParaRPr lang="en-US" altLang="ja-JP" sz="1050" dirty="0">
                        <a:solidFill>
                          <a:schemeClr val="tx1"/>
                        </a:solidFill>
                      </a:endParaRPr>
                    </a:p>
                    <a:p>
                      <a:pPr algn="ctr">
                        <a:defRPr/>
                      </a:pPr>
                      <a:r>
                        <a:rPr lang="ja-JP" altLang="en-US" sz="1050" dirty="0">
                          <a:solidFill>
                            <a:schemeClr val="tx1"/>
                          </a:solidFill>
                        </a:rPr>
                        <a:t>（総合区役所）</a:t>
                      </a:r>
                      <a:endParaRPr lang="en-US" altLang="ja-JP" sz="1050" dirty="0">
                        <a:solidFill>
                          <a:schemeClr val="tx1"/>
                        </a:solidFill>
                      </a:endParaRPr>
                    </a:p>
                  </p:txBody>
                </p:sp>
              </p:grpSp>
              <p:sp>
                <p:nvSpPr>
                  <p:cNvPr id="110" name="フローチャート : 判断 109"/>
                  <p:cNvSpPr/>
                  <p:nvPr/>
                </p:nvSpPr>
                <p:spPr bwMode="gray">
                  <a:xfrm>
                    <a:off x="5416909" y="2286174"/>
                    <a:ext cx="132299" cy="145135"/>
                  </a:xfrm>
                  <a:prstGeom prst="flowChartDecision">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sp>
                <p:nvSpPr>
                  <p:cNvPr id="111" name="正方形/長方形 110"/>
                  <p:cNvSpPr/>
                  <p:nvPr/>
                </p:nvSpPr>
                <p:spPr bwMode="gray">
                  <a:xfrm>
                    <a:off x="4285970" y="2132503"/>
                    <a:ext cx="1077593" cy="367105"/>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900" dirty="0">
                        <a:solidFill>
                          <a:schemeClr val="tx1"/>
                        </a:solidFill>
                      </a:rPr>
                      <a:t>津守工営所</a:t>
                    </a:r>
                    <a:endParaRPr lang="en-US" altLang="ja-JP" sz="900" dirty="0">
                      <a:solidFill>
                        <a:schemeClr val="tx1"/>
                      </a:solidFill>
                    </a:endParaRPr>
                  </a:p>
                </p:txBody>
              </p:sp>
              <p:sp>
                <p:nvSpPr>
                  <p:cNvPr id="112" name="フローチャート : 判断 111"/>
                  <p:cNvSpPr/>
                  <p:nvPr/>
                </p:nvSpPr>
                <p:spPr bwMode="gray">
                  <a:xfrm>
                    <a:off x="4755416" y="3953088"/>
                    <a:ext cx="130165" cy="143001"/>
                  </a:xfrm>
                  <a:prstGeom prst="flowChartDecision">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sp>
                <p:nvSpPr>
                  <p:cNvPr id="113" name="正方形/長方形 112"/>
                  <p:cNvSpPr/>
                  <p:nvPr/>
                </p:nvSpPr>
                <p:spPr bwMode="gray">
                  <a:xfrm>
                    <a:off x="4283837" y="4168656"/>
                    <a:ext cx="791657" cy="288134"/>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900" dirty="0">
                        <a:solidFill>
                          <a:schemeClr val="tx1"/>
                        </a:solidFill>
                      </a:rPr>
                      <a:t>住之江</a:t>
                    </a:r>
                    <a:endParaRPr lang="en-US" altLang="ja-JP" sz="900" dirty="0">
                      <a:solidFill>
                        <a:schemeClr val="tx1"/>
                      </a:solidFill>
                    </a:endParaRPr>
                  </a:p>
                  <a:p>
                    <a:pPr algn="ctr">
                      <a:defRPr/>
                    </a:pPr>
                    <a:r>
                      <a:rPr lang="ja-JP" altLang="en-US" sz="900" dirty="0">
                        <a:solidFill>
                          <a:schemeClr val="tx1"/>
                        </a:solidFill>
                      </a:rPr>
                      <a:t>工営所</a:t>
                    </a:r>
                    <a:endParaRPr lang="en-US" altLang="ja-JP" sz="900" dirty="0">
                      <a:solidFill>
                        <a:schemeClr val="tx1"/>
                      </a:solidFill>
                    </a:endParaRPr>
                  </a:p>
                </p:txBody>
              </p:sp>
            </p:grpSp>
            <p:sp>
              <p:nvSpPr>
                <p:cNvPr id="108" name="円/楕円 107"/>
                <p:cNvSpPr/>
                <p:nvPr/>
              </p:nvSpPr>
              <p:spPr bwMode="gray">
                <a:xfrm>
                  <a:off x="5711454" y="4776940"/>
                  <a:ext cx="145102" cy="143001"/>
                </a:xfrm>
                <a:prstGeom prst="ellipse">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grpSp>
          <p:sp>
            <p:nvSpPr>
              <p:cNvPr id="103" name="円/楕円 102"/>
              <p:cNvSpPr/>
              <p:nvPr/>
            </p:nvSpPr>
            <p:spPr bwMode="gray">
              <a:xfrm>
                <a:off x="5517275" y="2888056"/>
                <a:ext cx="215518" cy="215567"/>
              </a:xfrm>
              <a:prstGeom prst="ellipse">
                <a:avLst/>
              </a:prstGeom>
              <a:blipFill dpi="0" rotWithShape="1">
                <a:blip r:embed="rId4" cstate="print"/>
                <a:srcRect/>
                <a:tile tx="0" ty="0" sx="100000" sy="100000" flip="none" algn="tl"/>
              </a:blip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sp>
            <p:nvSpPr>
              <p:cNvPr id="104" name="円/楕円 103"/>
              <p:cNvSpPr/>
              <p:nvPr/>
            </p:nvSpPr>
            <p:spPr bwMode="gray">
              <a:xfrm>
                <a:off x="4898459" y="4339402"/>
                <a:ext cx="142967" cy="143000"/>
              </a:xfrm>
              <a:prstGeom prst="ellipse">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grpSp>
        <p:sp>
          <p:nvSpPr>
            <p:cNvPr id="82" name="フリーフォーム 30"/>
            <p:cNvSpPr/>
            <p:nvPr/>
          </p:nvSpPr>
          <p:spPr bwMode="gray">
            <a:xfrm>
              <a:off x="4932363" y="3284538"/>
              <a:ext cx="471487" cy="282575"/>
            </a:xfrm>
            <a:custGeom>
              <a:avLst/>
              <a:gdLst>
                <a:gd name="connsiteX0" fmla="*/ 100013 w 766763"/>
                <a:gd name="connsiteY0" fmla="*/ 457200 h 457200"/>
                <a:gd name="connsiteX1" fmla="*/ 61913 w 766763"/>
                <a:gd name="connsiteY1" fmla="*/ 314325 h 457200"/>
                <a:gd name="connsiteX2" fmla="*/ 471488 w 766763"/>
                <a:gd name="connsiteY2" fmla="*/ 228600 h 457200"/>
                <a:gd name="connsiteX3" fmla="*/ 766763 w 766763"/>
                <a:gd name="connsiteY3" fmla="*/ 0 h 457200"/>
              </a:gdLst>
              <a:ahLst/>
              <a:cxnLst>
                <a:cxn ang="0">
                  <a:pos x="connsiteX0" y="connsiteY0"/>
                </a:cxn>
                <a:cxn ang="0">
                  <a:pos x="connsiteX1" y="connsiteY1"/>
                </a:cxn>
                <a:cxn ang="0">
                  <a:pos x="connsiteX2" y="connsiteY2"/>
                </a:cxn>
                <a:cxn ang="0">
                  <a:pos x="connsiteX3" y="connsiteY3"/>
                </a:cxn>
              </a:cxnLst>
              <a:rect l="l" t="t" r="r" b="b"/>
              <a:pathLst>
                <a:path w="766763" h="457200">
                  <a:moveTo>
                    <a:pt x="100013" y="457200"/>
                  </a:moveTo>
                  <a:cubicBezTo>
                    <a:pt x="50006" y="404812"/>
                    <a:pt x="0" y="352425"/>
                    <a:pt x="61913" y="314325"/>
                  </a:cubicBezTo>
                  <a:cubicBezTo>
                    <a:pt x="123826" y="276225"/>
                    <a:pt x="354013" y="280988"/>
                    <a:pt x="471488" y="228600"/>
                  </a:cubicBezTo>
                  <a:cubicBezTo>
                    <a:pt x="588963" y="176213"/>
                    <a:pt x="677863" y="88106"/>
                    <a:pt x="766763" y="0"/>
                  </a:cubicBezTo>
                </a:path>
              </a:pathLst>
            </a:custGeom>
            <a:ln w="63500" cmpd="tri">
              <a:solidFill>
                <a:srgbClr val="00B050"/>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ja-JP" altLang="en-US"/>
            </a:p>
          </p:txBody>
        </p:sp>
        <p:sp>
          <p:nvSpPr>
            <p:cNvPr id="85" name="フリーフォーム 84"/>
            <p:cNvSpPr/>
            <p:nvPr/>
          </p:nvSpPr>
          <p:spPr bwMode="auto">
            <a:xfrm>
              <a:off x="7956550" y="3284538"/>
              <a:ext cx="142875" cy="523875"/>
            </a:xfrm>
            <a:custGeom>
              <a:avLst/>
              <a:gdLst>
                <a:gd name="connsiteX0" fmla="*/ 142875 w 142875"/>
                <a:gd name="connsiteY0" fmla="*/ 0 h 523875"/>
                <a:gd name="connsiteX1" fmla="*/ 0 w 142875"/>
                <a:gd name="connsiteY1" fmla="*/ 523875 h 523875"/>
              </a:gdLst>
              <a:ahLst/>
              <a:cxnLst>
                <a:cxn ang="0">
                  <a:pos x="connsiteX0" y="connsiteY0"/>
                </a:cxn>
                <a:cxn ang="0">
                  <a:pos x="connsiteX1" y="connsiteY1"/>
                </a:cxn>
              </a:cxnLst>
              <a:rect l="l" t="t" r="r" b="b"/>
              <a:pathLst>
                <a:path w="142875" h="523875">
                  <a:moveTo>
                    <a:pt x="142875" y="0"/>
                  </a:moveTo>
                  <a:lnTo>
                    <a:pt x="0" y="523875"/>
                  </a:lnTo>
                </a:path>
              </a:pathLst>
            </a:custGeom>
            <a:ln w="63500" cmpd="tri">
              <a:solidFill>
                <a:srgbClr val="C00000"/>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ja-JP" altLang="en-US"/>
            </a:p>
          </p:txBody>
        </p:sp>
      </p:grpSp>
      <p:sp>
        <p:nvSpPr>
          <p:cNvPr id="87" name="テキスト ボックス 24"/>
          <p:cNvSpPr txBox="1">
            <a:spLocks noChangeArrowheads="1"/>
          </p:cNvSpPr>
          <p:nvPr/>
        </p:nvSpPr>
        <p:spPr bwMode="gray">
          <a:xfrm>
            <a:off x="4090988" y="620713"/>
            <a:ext cx="1800000" cy="215900"/>
          </a:xfrm>
          <a:prstGeom prst="rect">
            <a:avLst/>
          </a:prstGeom>
          <a:solidFill>
            <a:srgbClr val="953735"/>
          </a:solidFill>
          <a:ln w="22225">
            <a:solidFill>
              <a:srgbClr val="953735"/>
            </a:solidFill>
            <a:miter lim="800000"/>
            <a:headEnd/>
            <a:tailEnd/>
          </a:ln>
        </p:spPr>
        <p:txBody>
          <a:bodyPr lIns="0" tIns="0" rIns="0" bIns="0" anchor="ct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algn="ctr" eaLnBrk="1" hangingPunct="1"/>
            <a:r>
              <a:rPr lang="ja-JP" altLang="en-US" sz="1200" b="1" dirty="0">
                <a:solidFill>
                  <a:schemeClr val="bg1"/>
                </a:solidFill>
                <a:latin typeface="ＭＳ Ｐゴシック" charset="-128"/>
              </a:rPr>
              <a:t>区</a:t>
            </a:r>
            <a:r>
              <a:rPr lang="ja-JP" altLang="en-US" sz="1200" b="1" dirty="0" smtClean="0">
                <a:solidFill>
                  <a:schemeClr val="bg1"/>
                </a:solidFill>
                <a:latin typeface="ＭＳ Ｐゴシック" charset="-128"/>
              </a:rPr>
              <a:t>役所等の現況位置図</a:t>
            </a:r>
            <a:endParaRPr lang="ja-JP" altLang="en-US" sz="1200" b="1" dirty="0">
              <a:solidFill>
                <a:schemeClr val="bg1"/>
              </a:solidFill>
              <a:latin typeface="ＭＳ Ｐゴシック" charset="-128"/>
            </a:endParaRPr>
          </a:p>
        </p:txBody>
      </p:sp>
      <p:grpSp>
        <p:nvGrpSpPr>
          <p:cNvPr id="14" name="グループ化 64"/>
          <p:cNvGrpSpPr>
            <a:grpSpLocks/>
          </p:cNvGrpSpPr>
          <p:nvPr/>
        </p:nvGrpSpPr>
        <p:grpSpPr bwMode="auto">
          <a:xfrm>
            <a:off x="4090988" y="908051"/>
            <a:ext cx="2281212" cy="1872115"/>
            <a:chOff x="5508104" y="3645025"/>
            <a:chExt cx="2281509" cy="1872207"/>
          </a:xfrm>
        </p:grpSpPr>
        <p:sp>
          <p:nvSpPr>
            <p:cNvPr id="106" name="Rectangle 63"/>
            <p:cNvSpPr>
              <a:spLocks noChangeArrowheads="1"/>
            </p:cNvSpPr>
            <p:nvPr/>
          </p:nvSpPr>
          <p:spPr bwMode="auto">
            <a:xfrm>
              <a:off x="5508104" y="3645025"/>
              <a:ext cx="2209492" cy="1584924"/>
            </a:xfrm>
            <a:prstGeom prst="rect">
              <a:avLst/>
            </a:prstGeom>
            <a:solidFill>
              <a:srgbClr val="FFFFFF"/>
            </a:solidFill>
            <a:ln w="9525">
              <a:solidFill>
                <a:srgbClr val="000000"/>
              </a:solidFill>
              <a:miter lim="800000"/>
              <a:headEnd/>
              <a:tailEnd/>
            </a:ln>
          </p:spPr>
          <p:txBody>
            <a:bodyPr lIns="74295" tIns="8890" rIns="74295" bIns="8890"/>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endParaRPr lang="ja-JP" altLang="en-US"/>
            </a:p>
          </p:txBody>
        </p:sp>
        <p:sp>
          <p:nvSpPr>
            <p:cNvPr id="107" name="Line 65"/>
            <p:cNvSpPr>
              <a:spLocks noChangeShapeType="1"/>
            </p:cNvSpPr>
            <p:nvPr/>
          </p:nvSpPr>
          <p:spPr bwMode="auto">
            <a:xfrm>
              <a:off x="5566842" y="3873624"/>
              <a:ext cx="457200" cy="0"/>
            </a:xfrm>
            <a:prstGeom prst="line">
              <a:avLst/>
            </a:prstGeom>
            <a:noFill/>
            <a:ln w="63500" cmpd="tri">
              <a:solidFill>
                <a:srgbClr val="FF0000"/>
              </a:solidFill>
              <a:round/>
              <a:headEnd/>
              <a:tailEnd/>
            </a:ln>
            <a:extLst>
              <a:ext uri="{909E8E84-426E-40DD-AFC4-6F175D3DCCD1}">
                <a14:hiddenFill xmlns="" xmlns:a14="http://schemas.microsoft.com/office/drawing/2010/main">
                  <a:noFill/>
                </a14:hiddenFill>
              </a:ext>
            </a:extLst>
          </p:spPr>
          <p:txBody>
            <a:bodyPr lIns="74295" tIns="8890" rIns="74295" bIns="8890"/>
            <a:lstStyle/>
            <a:p>
              <a:endParaRPr lang="ja-JP" altLang="en-US"/>
            </a:p>
          </p:txBody>
        </p:sp>
        <p:sp>
          <p:nvSpPr>
            <p:cNvPr id="109" name="Line 66"/>
            <p:cNvSpPr>
              <a:spLocks noChangeShapeType="1"/>
            </p:cNvSpPr>
            <p:nvPr/>
          </p:nvSpPr>
          <p:spPr bwMode="auto">
            <a:xfrm>
              <a:off x="5566842" y="4102224"/>
              <a:ext cx="457200" cy="0"/>
            </a:xfrm>
            <a:prstGeom prst="line">
              <a:avLst/>
            </a:prstGeom>
            <a:noFill/>
            <a:ln w="22225">
              <a:solidFill>
                <a:schemeClr val="tx1"/>
              </a:solidFill>
              <a:round/>
              <a:headEnd/>
              <a:tailEnd/>
            </a:ln>
            <a:extLst>
              <a:ext uri="{909E8E84-426E-40DD-AFC4-6F175D3DCCD1}">
                <a14:hiddenFill xmlns="" xmlns:a14="http://schemas.microsoft.com/office/drawing/2010/main">
                  <a:noFill/>
                </a14:hiddenFill>
              </a:ext>
            </a:extLst>
          </p:spPr>
          <p:txBody>
            <a:bodyPr lIns="74295" tIns="8890" rIns="74295" bIns="8890"/>
            <a:lstStyle/>
            <a:p>
              <a:endParaRPr lang="ja-JP" altLang="en-US"/>
            </a:p>
          </p:txBody>
        </p:sp>
        <p:sp>
          <p:nvSpPr>
            <p:cNvPr id="114" name="Text Box 67"/>
            <p:cNvSpPr txBox="1">
              <a:spLocks noChangeArrowheads="1"/>
            </p:cNvSpPr>
            <p:nvPr/>
          </p:nvSpPr>
          <p:spPr bwMode="auto">
            <a:xfrm>
              <a:off x="6025627" y="3759324"/>
              <a:ext cx="1763986" cy="175790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74295" tIns="8890" rIns="74295" bIns="8890"/>
            <a:lstStyle>
              <a:lvl1pPr marL="85725" indent="-85725"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algn="just" eaLnBrk="1" hangingPunct="1">
                <a:spcBef>
                  <a:spcPct val="50000"/>
                </a:spcBef>
                <a:buFont typeface="Wingdings" pitchFamily="2" charset="2"/>
                <a:buNone/>
              </a:pPr>
              <a:r>
                <a:rPr lang="ja-JP" altLang="en-US" sz="1000" dirty="0">
                  <a:solidFill>
                    <a:srgbClr val="000000"/>
                  </a:solidFill>
                  <a:latin typeface="ＭＳ ゴシック" pitchFamily="49" charset="-128"/>
                  <a:ea typeface="ＭＳ ゴシック" pitchFamily="49" charset="-128"/>
                </a:rPr>
                <a:t>地下鉄</a:t>
              </a:r>
            </a:p>
            <a:p>
              <a:pPr algn="just" eaLnBrk="1" hangingPunct="1">
                <a:spcBef>
                  <a:spcPct val="50000"/>
                </a:spcBef>
                <a:buFont typeface="Wingdings" pitchFamily="2" charset="2"/>
                <a:buNone/>
              </a:pPr>
              <a:r>
                <a:rPr lang="ja-JP" altLang="en-US" sz="1000" dirty="0">
                  <a:solidFill>
                    <a:srgbClr val="000000"/>
                  </a:solidFill>
                  <a:latin typeface="ＭＳ ゴシック" pitchFamily="49" charset="-128"/>
                  <a:ea typeface="ＭＳ ゴシック" pitchFamily="49" charset="-128"/>
                </a:rPr>
                <a:t>私鉄</a:t>
              </a:r>
            </a:p>
            <a:p>
              <a:pPr algn="just" eaLnBrk="1" hangingPunct="1">
                <a:spcBef>
                  <a:spcPct val="50000"/>
                </a:spcBef>
                <a:buFont typeface="Wingdings" pitchFamily="2" charset="2"/>
                <a:buNone/>
              </a:pPr>
              <a:r>
                <a:rPr lang="ja-JP" altLang="en-US" sz="1000" dirty="0">
                  <a:solidFill>
                    <a:srgbClr val="000000"/>
                  </a:solidFill>
                  <a:latin typeface="ＭＳ ゴシック" pitchFamily="49" charset="-128"/>
                  <a:ea typeface="ＭＳ ゴシック" pitchFamily="49" charset="-128"/>
                </a:rPr>
                <a:t>ＪＲ</a:t>
              </a:r>
              <a:endParaRPr lang="en-US" altLang="ja-JP" sz="1000" dirty="0">
                <a:solidFill>
                  <a:srgbClr val="000000"/>
                </a:solidFill>
                <a:latin typeface="ＭＳ ゴシック" pitchFamily="49" charset="-128"/>
                <a:ea typeface="ＭＳ ゴシック" pitchFamily="49" charset="-128"/>
              </a:endParaRPr>
            </a:p>
            <a:p>
              <a:pPr algn="just" eaLnBrk="1" hangingPunct="1">
                <a:spcBef>
                  <a:spcPct val="50000"/>
                </a:spcBef>
                <a:buFont typeface="Wingdings" pitchFamily="2" charset="2"/>
                <a:buNone/>
              </a:pPr>
              <a:r>
                <a:rPr lang="ja-JP" altLang="en-US" sz="1000" dirty="0" smtClean="0">
                  <a:solidFill>
                    <a:srgbClr val="000000"/>
                  </a:solidFill>
                  <a:latin typeface="ＭＳ ゴシック" pitchFamily="49" charset="-128"/>
                  <a:ea typeface="ＭＳ ゴシック" pitchFamily="49" charset="-128"/>
                </a:rPr>
                <a:t>区役所</a:t>
              </a:r>
              <a:r>
                <a:rPr lang="en-US" altLang="ja-JP" sz="1000" dirty="0" smtClean="0">
                  <a:solidFill>
                    <a:srgbClr val="000000"/>
                  </a:solidFill>
                  <a:latin typeface="ＭＳ ゴシック" pitchFamily="49" charset="-128"/>
                  <a:ea typeface="ＭＳ ゴシック" pitchFamily="49" charset="-128"/>
                </a:rPr>
                <a:t>(</a:t>
              </a:r>
              <a:r>
                <a:rPr lang="ja-JP" altLang="en-US" sz="1000" dirty="0" smtClean="0">
                  <a:solidFill>
                    <a:srgbClr val="000000"/>
                  </a:solidFill>
                  <a:latin typeface="ＭＳ ゴシック" pitchFamily="49" charset="-128"/>
                  <a:ea typeface="ＭＳ ゴシック" pitchFamily="49" charset="-128"/>
                </a:rPr>
                <a:t>総合</a:t>
              </a:r>
              <a:r>
                <a:rPr lang="ja-JP" altLang="en-US" sz="1000" dirty="0">
                  <a:solidFill>
                    <a:srgbClr val="000000"/>
                  </a:solidFill>
                  <a:latin typeface="ＭＳ ゴシック" pitchFamily="49" charset="-128"/>
                  <a:ea typeface="ＭＳ ゴシック" pitchFamily="49" charset="-128"/>
                </a:rPr>
                <a:t>区</a:t>
              </a:r>
              <a:r>
                <a:rPr lang="ja-JP" altLang="en-US" sz="1000" dirty="0" smtClean="0">
                  <a:solidFill>
                    <a:srgbClr val="000000"/>
                  </a:solidFill>
                  <a:latin typeface="ＭＳ ゴシック" pitchFamily="49" charset="-128"/>
                  <a:ea typeface="ＭＳ ゴシック" pitchFamily="49" charset="-128"/>
                </a:rPr>
                <a:t>役所</a:t>
              </a:r>
              <a:r>
                <a:rPr lang="en-US" altLang="ja-JP" sz="1000" dirty="0" smtClean="0">
                  <a:solidFill>
                    <a:srgbClr val="000000"/>
                  </a:solidFill>
                  <a:latin typeface="ＭＳ ゴシック" pitchFamily="49" charset="-128"/>
                  <a:ea typeface="ＭＳ ゴシック" pitchFamily="49" charset="-128"/>
                </a:rPr>
                <a:t>)</a:t>
              </a:r>
              <a:endParaRPr lang="en-US" altLang="ja-JP" sz="1000" dirty="0">
                <a:solidFill>
                  <a:srgbClr val="000000"/>
                </a:solidFill>
                <a:latin typeface="ＭＳ ゴシック" pitchFamily="49" charset="-128"/>
                <a:ea typeface="ＭＳ ゴシック" pitchFamily="49" charset="-128"/>
              </a:endParaRPr>
            </a:p>
            <a:p>
              <a:pPr algn="just" eaLnBrk="1" hangingPunct="1">
                <a:spcBef>
                  <a:spcPct val="50000"/>
                </a:spcBef>
                <a:buFont typeface="Wingdings" pitchFamily="2" charset="2"/>
                <a:buNone/>
              </a:pPr>
              <a:r>
                <a:rPr lang="ja-JP" altLang="en-US" sz="1000" dirty="0" smtClean="0">
                  <a:solidFill>
                    <a:srgbClr val="000000"/>
                  </a:solidFill>
                  <a:latin typeface="ＭＳ ゴシック" pitchFamily="49" charset="-128"/>
                  <a:ea typeface="ＭＳ ゴシック" pitchFamily="49" charset="-128"/>
                </a:rPr>
                <a:t>区役所</a:t>
              </a:r>
              <a:r>
                <a:rPr lang="en-US" altLang="ja-JP" sz="1000" dirty="0" smtClean="0">
                  <a:solidFill>
                    <a:srgbClr val="000000"/>
                  </a:solidFill>
                  <a:latin typeface="ＭＳ ゴシック" pitchFamily="49" charset="-128"/>
                  <a:ea typeface="ＭＳ ゴシック" pitchFamily="49" charset="-128"/>
                </a:rPr>
                <a:t>(</a:t>
              </a:r>
              <a:r>
                <a:rPr lang="ja-JP" altLang="en-US" sz="1000" dirty="0" smtClean="0">
                  <a:solidFill>
                    <a:srgbClr val="000000"/>
                  </a:solidFill>
                  <a:latin typeface="ＭＳ ゴシック" pitchFamily="49" charset="-128"/>
                  <a:ea typeface="ＭＳ ゴシック" pitchFamily="49" charset="-128"/>
                </a:rPr>
                <a:t>地域</a:t>
              </a:r>
              <a:r>
                <a:rPr lang="ja-JP" altLang="en-US" sz="1000" dirty="0">
                  <a:solidFill>
                    <a:srgbClr val="000000"/>
                  </a:solidFill>
                  <a:latin typeface="ＭＳ ゴシック" pitchFamily="49" charset="-128"/>
                  <a:ea typeface="ＭＳ ゴシック" pitchFamily="49" charset="-128"/>
                </a:rPr>
                <a:t>自治区</a:t>
              </a:r>
              <a:r>
                <a:rPr lang="ja-JP" altLang="en-US" sz="1000" dirty="0" smtClean="0">
                  <a:solidFill>
                    <a:srgbClr val="000000"/>
                  </a:solidFill>
                  <a:latin typeface="ＭＳ ゴシック" pitchFamily="49" charset="-128"/>
                  <a:ea typeface="ＭＳ ゴシック" pitchFamily="49" charset="-128"/>
                </a:rPr>
                <a:t>事務所</a:t>
              </a:r>
              <a:r>
                <a:rPr lang="en-US" altLang="ja-JP" sz="1000" dirty="0" smtClean="0">
                  <a:solidFill>
                    <a:srgbClr val="000000"/>
                  </a:solidFill>
                  <a:latin typeface="ＭＳ ゴシック" pitchFamily="49" charset="-128"/>
                  <a:ea typeface="ＭＳ ゴシック" pitchFamily="49" charset="-128"/>
                </a:rPr>
                <a:t>)</a:t>
              </a:r>
              <a:endParaRPr lang="en-US" altLang="ja-JP" sz="1000" dirty="0">
                <a:solidFill>
                  <a:srgbClr val="000000"/>
                </a:solidFill>
                <a:latin typeface="ＭＳ ゴシック" pitchFamily="49" charset="-128"/>
                <a:ea typeface="ＭＳ ゴシック" pitchFamily="49" charset="-128"/>
              </a:endParaRPr>
            </a:p>
            <a:p>
              <a:pPr algn="just" eaLnBrk="1" hangingPunct="1">
                <a:spcBef>
                  <a:spcPct val="50000"/>
                </a:spcBef>
                <a:buFont typeface="Wingdings" pitchFamily="2" charset="2"/>
                <a:buNone/>
              </a:pPr>
              <a:r>
                <a:rPr lang="ja-JP" altLang="en-US" sz="1000" dirty="0" smtClean="0">
                  <a:solidFill>
                    <a:srgbClr val="000000"/>
                  </a:solidFill>
                  <a:latin typeface="ＭＳ ゴシック" pitchFamily="49" charset="-128"/>
                  <a:ea typeface="ＭＳ ゴシック" pitchFamily="49" charset="-128"/>
                </a:rPr>
                <a:t>工営所</a:t>
              </a:r>
              <a:endParaRPr lang="en-US" altLang="ja-JP" sz="1000" dirty="0">
                <a:solidFill>
                  <a:srgbClr val="000000"/>
                </a:solidFill>
                <a:latin typeface="ＭＳ ゴシック" pitchFamily="49" charset="-128"/>
                <a:ea typeface="ＭＳ ゴシック" pitchFamily="49" charset="-128"/>
              </a:endParaRPr>
            </a:p>
            <a:p>
              <a:pPr algn="just" eaLnBrk="1" hangingPunct="1">
                <a:spcBef>
                  <a:spcPct val="50000"/>
                </a:spcBef>
                <a:buFont typeface="Wingdings" pitchFamily="2" charset="2"/>
                <a:buNone/>
              </a:pPr>
              <a:endParaRPr lang="en-US" altLang="ja-JP" sz="1000" dirty="0">
                <a:solidFill>
                  <a:srgbClr val="000000"/>
                </a:solidFill>
                <a:latin typeface="ＭＳ ゴシック" pitchFamily="49" charset="-128"/>
                <a:ea typeface="ＭＳ ゴシック" pitchFamily="49" charset="-128"/>
              </a:endParaRPr>
            </a:p>
            <a:p>
              <a:pPr algn="just" eaLnBrk="1" hangingPunct="1">
                <a:spcBef>
                  <a:spcPct val="50000"/>
                </a:spcBef>
                <a:buFont typeface="Wingdings" pitchFamily="2" charset="2"/>
                <a:buNone/>
              </a:pPr>
              <a:endParaRPr lang="en-US" altLang="ja-JP" sz="1000" dirty="0">
                <a:solidFill>
                  <a:srgbClr val="000000"/>
                </a:solidFill>
                <a:latin typeface="ＭＳ ゴシック" pitchFamily="49" charset="-128"/>
                <a:ea typeface="ＭＳ ゴシック" pitchFamily="49" charset="-128"/>
              </a:endParaRPr>
            </a:p>
          </p:txBody>
        </p:sp>
        <p:sp>
          <p:nvSpPr>
            <p:cNvPr id="116" name="円/楕円 115"/>
            <p:cNvSpPr/>
            <p:nvPr/>
          </p:nvSpPr>
          <p:spPr>
            <a:xfrm>
              <a:off x="5681164" y="4724577"/>
              <a:ext cx="142894" cy="144470"/>
            </a:xfrm>
            <a:prstGeom prst="ellipse">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sp>
          <p:nvSpPr>
            <p:cNvPr id="119" name="円/楕円 118"/>
            <p:cNvSpPr/>
            <p:nvPr/>
          </p:nvSpPr>
          <p:spPr>
            <a:xfrm>
              <a:off x="5652585" y="4437226"/>
              <a:ext cx="215928" cy="215911"/>
            </a:xfrm>
            <a:prstGeom prst="ellipse">
              <a:avLst/>
            </a:prstGeom>
            <a:blipFill dpi="0" rotWithShape="1">
              <a:blip r:embed="rId4" cstate="print"/>
              <a:srcRect/>
              <a:tile tx="0" ty="0" sx="100000" sy="100000" flip="none" algn="tl"/>
            </a:blip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sp>
          <p:nvSpPr>
            <p:cNvPr id="120" name="Line 64"/>
            <p:cNvSpPr>
              <a:spLocks noChangeShapeType="1"/>
            </p:cNvSpPr>
            <p:nvPr/>
          </p:nvSpPr>
          <p:spPr bwMode="auto">
            <a:xfrm>
              <a:off x="5580112" y="4293096"/>
              <a:ext cx="457200" cy="0"/>
            </a:xfrm>
            <a:prstGeom prst="line">
              <a:avLst/>
            </a:prstGeom>
            <a:noFill/>
            <a:ln w="22225">
              <a:solidFill>
                <a:srgbClr val="000000"/>
              </a:solidFill>
              <a:round/>
              <a:headEnd/>
              <a:tailEnd/>
            </a:ln>
            <a:extLst>
              <a:ext uri="{909E8E84-426E-40DD-AFC4-6F175D3DCCD1}">
                <a14:hiddenFill xmlns="" xmlns:a14="http://schemas.microsoft.com/office/drawing/2010/main">
                  <a:noFill/>
                </a14:hiddenFill>
              </a:ext>
            </a:extLst>
          </p:spPr>
          <p:txBody>
            <a:bodyPr lIns="74295" tIns="8890" rIns="74295" bIns="8890"/>
            <a:lstStyle/>
            <a:p>
              <a:endParaRPr lang="ja-JP" altLang="en-US"/>
            </a:p>
          </p:txBody>
        </p:sp>
        <p:sp>
          <p:nvSpPr>
            <p:cNvPr id="121" name="Line 68"/>
            <p:cNvSpPr>
              <a:spLocks noChangeShapeType="1"/>
            </p:cNvSpPr>
            <p:nvPr/>
          </p:nvSpPr>
          <p:spPr bwMode="auto">
            <a:xfrm>
              <a:off x="5580112" y="4293096"/>
              <a:ext cx="457200" cy="0"/>
            </a:xfrm>
            <a:prstGeom prst="line">
              <a:avLst/>
            </a:prstGeom>
            <a:noFill/>
            <a:ln w="12700">
              <a:solidFill>
                <a:srgbClr val="FFFFFF"/>
              </a:solidFill>
              <a:prstDash val="dash"/>
              <a:round/>
              <a:headEnd/>
              <a:tailEnd/>
            </a:ln>
            <a:extLst>
              <a:ext uri="{909E8E84-426E-40DD-AFC4-6F175D3DCCD1}">
                <a14:hiddenFill xmlns="" xmlns:a14="http://schemas.microsoft.com/office/drawing/2010/main">
                  <a:noFill/>
                </a14:hiddenFill>
              </a:ext>
            </a:extLst>
          </p:spPr>
          <p:txBody>
            <a:bodyPr lIns="74295" tIns="8890" rIns="74295" bIns="8890"/>
            <a:lstStyle/>
            <a:p>
              <a:endParaRPr lang="ja-JP" altLang="en-US"/>
            </a:p>
          </p:txBody>
        </p:sp>
        <p:sp>
          <p:nvSpPr>
            <p:cNvPr id="124" name="フローチャート : 判断 123"/>
            <p:cNvSpPr/>
            <p:nvPr/>
          </p:nvSpPr>
          <p:spPr>
            <a:xfrm>
              <a:off x="5687514" y="4919041"/>
              <a:ext cx="130192" cy="144469"/>
            </a:xfrm>
            <a:prstGeom prst="flowChartDecision">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grpSp>
      <p:sp>
        <p:nvSpPr>
          <p:cNvPr id="86" name="正方形/長方形 27"/>
          <p:cNvSpPr>
            <a:spLocks noChangeArrowheads="1"/>
          </p:cNvSpPr>
          <p:nvPr/>
        </p:nvSpPr>
        <p:spPr bwMode="auto">
          <a:xfrm>
            <a:off x="8112125" y="24526"/>
            <a:ext cx="1031875" cy="261610"/>
          </a:xfrm>
          <a:prstGeom prst="rect">
            <a:avLst/>
          </a:prstGeom>
          <a:noFill/>
          <a:ln w="9525">
            <a:noFill/>
            <a:miter lim="800000"/>
            <a:headEnd/>
            <a:tailEnd/>
          </a:ln>
        </p:spPr>
        <p:txBody>
          <a:bodyPr>
            <a:spAutoFit/>
          </a:bodyPr>
          <a:lstStyle/>
          <a:p>
            <a:pPr algn="r"/>
            <a:r>
              <a:rPr lang="ja-JP" altLang="en-US" sz="1100" b="1" dirty="0" smtClean="0">
                <a:solidFill>
                  <a:srgbClr val="000000"/>
                </a:solidFill>
                <a:latin typeface="ＭＳ Ｐゴシック" charset="-128"/>
                <a:ea typeface="Meiryo UI" pitchFamily="50" charset="-128"/>
                <a:cs typeface="Meiryo UI" pitchFamily="50" charset="-128"/>
              </a:rPr>
              <a:t>すがた</a:t>
            </a:r>
            <a:r>
              <a:rPr lang="en-US" altLang="ja-JP" sz="1100" b="1" dirty="0" smtClean="0">
                <a:solidFill>
                  <a:srgbClr val="000000"/>
                </a:solidFill>
                <a:latin typeface="ＭＳ Ｐゴシック" charset="-128"/>
                <a:ea typeface="Meiryo UI" pitchFamily="50" charset="-128"/>
                <a:cs typeface="Meiryo UI" pitchFamily="50" charset="-128"/>
              </a:rPr>
              <a:t>-</a:t>
            </a:r>
            <a:r>
              <a:rPr lang="ja-JP" altLang="en-US" sz="1100" b="1" dirty="0" smtClean="0">
                <a:solidFill>
                  <a:srgbClr val="000000"/>
                </a:solidFill>
                <a:latin typeface="ＭＳ Ｐゴシック" charset="-128"/>
                <a:ea typeface="Meiryo UI" pitchFamily="50" charset="-128"/>
                <a:cs typeface="Meiryo UI" pitchFamily="50" charset="-128"/>
              </a:rPr>
              <a:t>４２</a:t>
            </a:r>
            <a:endParaRPr lang="ja-JP" altLang="en-US" sz="1200" b="1" dirty="0">
              <a:solidFill>
                <a:srgbClr val="000000"/>
              </a:solidFill>
              <a:latin typeface="ＭＳ Ｐゴシック" charset="-128"/>
              <a:ea typeface="Meiryo UI" pitchFamily="50" charset="-128"/>
              <a:cs typeface="Meiryo UI" pitchFamily="50" charset="-128"/>
            </a:endParaRPr>
          </a:p>
        </p:txBody>
      </p:sp>
    </p:spTree>
  </p:cSld>
  <p:clrMapOvr>
    <a:masterClrMapping/>
  </p:clrMapOvr>
  <p:timing>
    <p:tnLst>
      <p:par>
        <p:cTn id="1" dur="indefinite" restart="never" nodeType="tmRoot"/>
      </p:par>
    </p:tnLst>
  </p:timing>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テキスト ボックス 24"/>
          <p:cNvSpPr txBox="1"/>
          <p:nvPr/>
        </p:nvSpPr>
        <p:spPr bwMode="gray">
          <a:xfrm>
            <a:off x="179388" y="73025"/>
            <a:ext cx="1439862" cy="217488"/>
          </a:xfrm>
          <a:prstGeom prst="rect">
            <a:avLst/>
          </a:prstGeom>
          <a:solidFill>
            <a:schemeClr val="accent2">
              <a:lumMod val="75000"/>
            </a:schemeClr>
          </a:solidFill>
          <a:ln w="22225">
            <a:solidFill>
              <a:schemeClr val="accent2">
                <a:lumMod val="75000"/>
              </a:schemeClr>
            </a:solidFill>
          </a:ln>
        </p:spPr>
        <p:txBody>
          <a:bodyPr lIns="0" tIns="0" rIns="0" bIns="0" anchor="ctr">
            <a:spAutoFit/>
          </a:bodyPr>
          <a:lstStyle>
            <a:lvl1pPr eaLnBrk="0" hangingPunct="0">
              <a:spcBef>
                <a:spcPct val="0"/>
              </a:spcBef>
              <a:defRPr kumimoji="1">
                <a:solidFill>
                  <a:schemeClr val="tx1"/>
                </a:solidFill>
                <a:latin typeface="Arial" charset="0"/>
                <a:ea typeface="ＭＳ Ｐゴシック" pitchFamily="50" charset="-128"/>
              </a:defRPr>
            </a:lvl1pPr>
            <a:lvl2pPr marL="742950" indent="-285750" eaLnBrk="0" hangingPunct="0">
              <a:spcBef>
                <a:spcPct val="0"/>
              </a:spcBef>
              <a:defRPr kumimoji="1">
                <a:solidFill>
                  <a:schemeClr val="tx1"/>
                </a:solidFill>
                <a:latin typeface="Arial" charset="0"/>
                <a:ea typeface="ＭＳ Ｐゴシック" pitchFamily="50" charset="-128"/>
              </a:defRPr>
            </a:lvl2pPr>
            <a:lvl3pPr marL="1143000" indent="-228600" eaLnBrk="0" hangingPunct="0">
              <a:spcBef>
                <a:spcPct val="0"/>
              </a:spcBef>
              <a:defRPr kumimoji="1">
                <a:solidFill>
                  <a:schemeClr val="tx1"/>
                </a:solidFill>
                <a:latin typeface="Arial" charset="0"/>
                <a:ea typeface="ＭＳ Ｐゴシック" pitchFamily="50" charset="-128"/>
              </a:defRPr>
            </a:lvl3pPr>
            <a:lvl4pPr marL="1600200" indent="-228600" eaLnBrk="0" hangingPunct="0">
              <a:spcBef>
                <a:spcPct val="0"/>
              </a:spcBef>
              <a:defRPr kumimoji="1">
                <a:solidFill>
                  <a:schemeClr val="tx1"/>
                </a:solidFill>
                <a:latin typeface="Arial" charset="0"/>
                <a:ea typeface="ＭＳ Ｐゴシック" pitchFamily="50" charset="-128"/>
              </a:defRPr>
            </a:lvl4pPr>
            <a:lvl5pPr marL="2057400" indent="-228600" eaLnBrk="0" hangingPunct="0">
              <a:spcBef>
                <a:spcPct val="0"/>
              </a:spcBef>
              <a:defRPr kumimoji="1">
                <a:solidFill>
                  <a:schemeClr val="tx1"/>
                </a:solidFill>
                <a:latin typeface="Arial" charset="0"/>
                <a:ea typeface="ＭＳ Ｐゴシック" pitchFamily="50"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pitchFamily="50"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pitchFamily="50"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pitchFamily="50"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pitchFamily="50" charset="-128"/>
              </a:defRPr>
            </a:lvl9pPr>
          </a:lstStyle>
          <a:p>
            <a:pPr algn="ctr" eaLnBrk="1" hangingPunct="1">
              <a:defRPr/>
            </a:pPr>
            <a:r>
              <a:rPr lang="ja-JP" altLang="en-US" sz="1200" b="1" dirty="0" smtClean="0">
                <a:solidFill>
                  <a:schemeClr val="bg1"/>
                </a:solidFill>
                <a:latin typeface="ＭＳ Ｐゴシック" pitchFamily="50" charset="-128"/>
              </a:rPr>
              <a:t>特徴</a:t>
            </a:r>
          </a:p>
        </p:txBody>
      </p:sp>
      <p:sp>
        <p:nvSpPr>
          <p:cNvPr id="47107" name="Rectangle 37"/>
          <p:cNvSpPr>
            <a:spLocks noChangeArrowheads="1"/>
          </p:cNvSpPr>
          <p:nvPr/>
        </p:nvSpPr>
        <p:spPr bwMode="gray">
          <a:xfrm>
            <a:off x="3609975" y="2060575"/>
            <a:ext cx="241300" cy="4032250"/>
          </a:xfrm>
          <a:prstGeom prst="rect">
            <a:avLst/>
          </a:prstGeom>
          <a:solidFill>
            <a:schemeClr val="bg1"/>
          </a:solidFill>
          <a:ln>
            <a:noFill/>
          </a:ln>
          <a:extLst>
            <a:ext uri="{91240B29-F687-4F45-9708-019B960494DF}">
              <a14:hiddenLine xmlns="" xmlns:a14="http://schemas.microsoft.com/office/drawing/2010/main" w="57150" cmpd="thickThin" algn="ctr">
                <a:solidFill>
                  <a:srgbClr val="000000"/>
                </a:solidFill>
                <a:miter lim="800000"/>
                <a:headEnd/>
                <a:tailEnd/>
              </a14:hiddenLine>
            </a:ext>
          </a:extLst>
        </p:spPr>
        <p:txBody>
          <a:bodyPr wrap="none" anchor="ct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endParaRPr lang="ja-JP" altLang="en-US"/>
          </a:p>
        </p:txBody>
      </p:sp>
      <p:sp>
        <p:nvSpPr>
          <p:cNvPr id="47108" name="タイトル 3"/>
          <p:cNvSpPr txBox="1">
            <a:spLocks/>
          </p:cNvSpPr>
          <p:nvPr/>
        </p:nvSpPr>
        <p:spPr bwMode="auto">
          <a:xfrm>
            <a:off x="4029075" y="30163"/>
            <a:ext cx="4987925" cy="6629944"/>
          </a:xfrm>
          <a:prstGeom prst="rect">
            <a:avLst/>
          </a:prstGeom>
          <a:noFill/>
          <a:ln w="22225" algn="ctr">
            <a:solidFill>
              <a:schemeClr val="accent2"/>
            </a:solidFill>
            <a:miter lim="800000"/>
            <a:headEnd/>
            <a:tailEnd/>
          </a:ln>
          <a:extLst>
            <a:ext uri="{909E8E84-426E-40DD-AFC4-6F175D3DCCD1}">
              <a14:hiddenFill xmlns="" xmlns:a14="http://schemas.microsoft.com/office/drawing/2010/main">
                <a:solidFill>
                  <a:srgbClr val="FFFFFF"/>
                </a:solidFill>
              </a14:hiddenFill>
            </a:ext>
          </a:extLst>
        </p:spPr>
        <p:txBody>
          <a:bodyPr/>
          <a:lstStyle>
            <a:lvl1pPr marL="171450" indent="-171450"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buFont typeface="Wingdings" pitchFamily="2" charset="2"/>
              <a:buChar char="u"/>
            </a:pPr>
            <a:endParaRPr lang="ja-JP" altLang="ja-JP" sz="900">
              <a:solidFill>
                <a:srgbClr val="000000"/>
              </a:solidFill>
              <a:latin typeface="Meiryo UI" pitchFamily="50" charset="-128"/>
              <a:ea typeface="Meiryo UI" pitchFamily="50" charset="-128"/>
              <a:cs typeface="Meiryo UI" pitchFamily="50" charset="-128"/>
            </a:endParaRPr>
          </a:p>
        </p:txBody>
      </p:sp>
      <p:sp>
        <p:nvSpPr>
          <p:cNvPr id="4101" name="タイトル 3"/>
          <p:cNvSpPr>
            <a:spLocks/>
          </p:cNvSpPr>
          <p:nvPr/>
        </p:nvSpPr>
        <p:spPr bwMode="auto">
          <a:xfrm>
            <a:off x="107950" y="30163"/>
            <a:ext cx="3779838" cy="3470275"/>
          </a:xfrm>
          <a:prstGeom prst="rect">
            <a:avLst/>
          </a:prstGeom>
          <a:noFill/>
          <a:ln w="22225" algn="ctr">
            <a:solidFill>
              <a:schemeClr val="accent2"/>
            </a:solidFill>
            <a:miter lim="800000"/>
            <a:headEnd/>
            <a:tailEnd/>
          </a:ln>
        </p:spPr>
        <p:txBody>
          <a:bodyPr lIns="108000" tIns="72000" rIns="108000" bIns="72000"/>
          <a:lstStyle/>
          <a:p>
            <a:pPr marL="85725" indent="-85725">
              <a:lnSpc>
                <a:spcPct val="40000"/>
              </a:lnSpc>
              <a:buFont typeface="Wingdings" pitchFamily="2" charset="2"/>
              <a:buNone/>
              <a:defRPr/>
            </a:pPr>
            <a:endParaRPr lang="en-US" altLang="ja-JP" sz="1000" dirty="0">
              <a:solidFill>
                <a:srgbClr val="000000"/>
              </a:solidFill>
              <a:latin typeface="HGP創英角ｺﾞｼｯｸUB" pitchFamily="50" charset="-128"/>
              <a:ea typeface="HGP創英角ｺﾞｼｯｸUB" pitchFamily="50" charset="-128"/>
            </a:endParaRPr>
          </a:p>
          <a:p>
            <a:pPr marL="85725" indent="-85725">
              <a:lnSpc>
                <a:spcPts val="1800"/>
              </a:lnSpc>
              <a:buFont typeface="Wingdings" pitchFamily="2" charset="2"/>
              <a:buNone/>
              <a:defRPr/>
            </a:pPr>
            <a:endParaRPr lang="en-US" altLang="ja-JP" sz="1100" dirty="0">
              <a:solidFill>
                <a:srgbClr val="000000"/>
              </a:solidFill>
              <a:latin typeface="HGP創英角ｺﾞｼｯｸUB" pitchFamily="50" charset="-128"/>
              <a:ea typeface="HGP創英角ｺﾞｼｯｸUB" pitchFamily="50" charset="-128"/>
            </a:endParaRPr>
          </a:p>
          <a:p>
            <a:pPr marL="144000" indent="-457200">
              <a:lnSpc>
                <a:spcPts val="1600"/>
              </a:lnSpc>
              <a:defRPr/>
            </a:pPr>
            <a:r>
              <a:rPr lang="ja-JP" altLang="ja-JP" sz="1300" dirty="0">
                <a:latin typeface="HGP創英角ｺﾞｼｯｸUB" pitchFamily="50" charset="-128"/>
                <a:ea typeface="HGP創英角ｺﾞｼｯｸUB" pitchFamily="50" charset="-128"/>
              </a:rPr>
              <a:t>○全国的に有名な住吉大社</a:t>
            </a:r>
            <a:r>
              <a:rPr lang="ja-JP" altLang="en-US" sz="1300" dirty="0">
                <a:latin typeface="HGP創英角ｺﾞｼｯｸUB" pitchFamily="50" charset="-128"/>
                <a:ea typeface="HGP創英角ｺﾞｼｯｸUB" pitchFamily="50" charset="-128"/>
              </a:rPr>
              <a:t>、</a:t>
            </a:r>
            <a:r>
              <a:rPr lang="ja-JP" altLang="ja-JP" sz="1300" dirty="0">
                <a:latin typeface="HGP創英角ｺﾞｼｯｸUB" pitchFamily="50" charset="-128"/>
                <a:ea typeface="HGP創英角ｺﾞｼｯｸUB" pitchFamily="50" charset="-128"/>
              </a:rPr>
              <a:t>路面電車</a:t>
            </a:r>
            <a:r>
              <a:rPr lang="ja-JP" altLang="en-US" sz="1300" dirty="0">
                <a:latin typeface="HGP創英角ｺﾞｼｯｸUB" pitchFamily="50" charset="-128"/>
                <a:ea typeface="HGP創英角ｺﾞｼｯｸUB" pitchFamily="50" charset="-128"/>
              </a:rPr>
              <a:t>、インテックス大阪（大阪国際見本市会場）</a:t>
            </a:r>
            <a:r>
              <a:rPr lang="ja-JP" altLang="ja-JP" sz="1300" dirty="0">
                <a:latin typeface="HGP創英角ｺﾞｼｯｸUB" pitchFamily="50" charset="-128"/>
                <a:ea typeface="HGP創英角ｺﾞｼｯｸUB" pitchFamily="50" charset="-128"/>
              </a:rPr>
              <a:t>などの都市魅力を有し</a:t>
            </a:r>
            <a:r>
              <a:rPr lang="ja-JP" altLang="en-US" sz="1300" dirty="0">
                <a:latin typeface="HGP創英角ｺﾞｼｯｸUB" pitchFamily="50" charset="-128"/>
                <a:ea typeface="HGP創英角ｺﾞｼｯｸUB" pitchFamily="50" charset="-128"/>
              </a:rPr>
              <a:t>、住宅と工業が共存する住</a:t>
            </a:r>
            <a:r>
              <a:rPr lang="ja-JP" altLang="ja-JP" sz="1300" dirty="0">
                <a:latin typeface="HGP創英角ｺﾞｼｯｸUB" pitchFamily="50" charset="-128"/>
                <a:ea typeface="HGP創英角ｺﾞｼｯｸUB" pitchFamily="50" charset="-128"/>
              </a:rPr>
              <a:t>工共生エリア</a:t>
            </a:r>
            <a:endParaRPr lang="ja-JP" altLang="en-US" sz="1300" dirty="0">
              <a:solidFill>
                <a:srgbClr val="000000"/>
              </a:solidFill>
              <a:latin typeface="HGP創英角ｺﾞｼｯｸUB" pitchFamily="50" charset="-128"/>
              <a:ea typeface="HGP創英角ｺﾞｼｯｸUB" pitchFamily="50" charset="-128"/>
            </a:endParaRPr>
          </a:p>
          <a:p>
            <a:pPr marL="144000" indent="-457200">
              <a:lnSpc>
                <a:spcPts val="1600"/>
              </a:lnSpc>
              <a:defRPr/>
            </a:pPr>
            <a:r>
              <a:rPr lang="ja-JP" altLang="en-US" sz="1300" dirty="0">
                <a:latin typeface="HGP創英角ｺﾞｼｯｸUB" pitchFamily="50" charset="-128"/>
                <a:ea typeface="HGP創英角ｺﾞｼｯｸUB" pitchFamily="50" charset="-128"/>
              </a:rPr>
              <a:t>○ベイ</a:t>
            </a:r>
            <a:r>
              <a:rPr lang="ja-JP" altLang="ja-JP" sz="1300" dirty="0">
                <a:latin typeface="HGP創英角ｺﾞｼｯｸUB" pitchFamily="50" charset="-128"/>
                <a:ea typeface="HGP創英角ｺﾞｼｯｸUB" pitchFamily="50" charset="-128"/>
              </a:rPr>
              <a:t>エリアでは、国際コンテナ戦略港湾に選定されている大阪港の国際競争力の強化、咲洲地区の活性化などの取組みが進</a:t>
            </a:r>
            <a:r>
              <a:rPr lang="ja-JP" altLang="en-US" sz="1300" dirty="0">
                <a:latin typeface="HGP創英角ｺﾞｼｯｸUB" pitchFamily="50" charset="-128"/>
                <a:ea typeface="HGP創英角ｺﾞｼｯｸUB" pitchFamily="50" charset="-128"/>
              </a:rPr>
              <a:t>む</a:t>
            </a:r>
            <a:endParaRPr lang="ja-JP" altLang="ja-JP" sz="1300" dirty="0">
              <a:latin typeface="HGP創英角ｺﾞｼｯｸUB" pitchFamily="50" charset="-128"/>
              <a:ea typeface="HGP創英角ｺﾞｼｯｸUB" pitchFamily="50" charset="-128"/>
            </a:endParaRPr>
          </a:p>
          <a:p>
            <a:pPr marL="144000" indent="-457200">
              <a:lnSpc>
                <a:spcPts val="1600"/>
              </a:lnSpc>
              <a:defRPr/>
            </a:pPr>
            <a:r>
              <a:rPr lang="ja-JP" altLang="en-US" sz="1300" dirty="0">
                <a:latin typeface="HGP創英角ｺﾞｼｯｸUB" pitchFamily="50" charset="-128"/>
                <a:ea typeface="HGP創英角ｺﾞｼｯｸUB" pitchFamily="50" charset="-128"/>
              </a:rPr>
              <a:t>○</a:t>
            </a:r>
            <a:r>
              <a:rPr lang="ja-JP" altLang="ja-JP" sz="1300" dirty="0">
                <a:latin typeface="HGP創英角ｺﾞｼｯｸUB" pitchFamily="50" charset="-128"/>
                <a:ea typeface="HGP創英角ｺﾞｼｯｸUB" pitchFamily="50" charset="-128"/>
              </a:rPr>
              <a:t>杉本</a:t>
            </a:r>
            <a:r>
              <a:rPr lang="ja-JP" altLang="en-US" sz="1300" dirty="0">
                <a:latin typeface="HGP創英角ｺﾞｼｯｸUB" pitchFamily="50" charset="-128"/>
                <a:ea typeface="HGP創英角ｺﾞｼｯｸUB" pitchFamily="50" charset="-128"/>
              </a:rPr>
              <a:t>地区</a:t>
            </a:r>
            <a:r>
              <a:rPr lang="ja-JP" altLang="ja-JP" sz="1300" dirty="0">
                <a:latin typeface="HGP創英角ｺﾞｼｯｸUB" pitchFamily="50" charset="-128"/>
                <a:ea typeface="HGP創英角ｺﾞｼｯｸUB" pitchFamily="50" charset="-128"/>
              </a:rPr>
              <a:t>には、機能強化に向けて大阪府立大学との統合が検討されている大阪市立大学のキャンパスが立地。南港地区には、国際バカロレアコースを設ける新たな中高一貫教育校が公設民営校として開設予定（</a:t>
            </a:r>
            <a:r>
              <a:rPr lang="en-US" altLang="ja-JP" sz="1300" dirty="0">
                <a:latin typeface="HGP創英角ｺﾞｼｯｸUB" pitchFamily="50" charset="-128"/>
                <a:ea typeface="HGP創英角ｺﾞｼｯｸUB" pitchFamily="50" charset="-128"/>
              </a:rPr>
              <a:t>2019</a:t>
            </a:r>
            <a:r>
              <a:rPr lang="ja-JP" altLang="ja-JP" sz="1300" dirty="0">
                <a:latin typeface="HGP創英角ｺﾞｼｯｸUB" pitchFamily="50" charset="-128"/>
                <a:ea typeface="HGP創英角ｺﾞｼｯｸUB" pitchFamily="50" charset="-128"/>
              </a:rPr>
              <a:t>年）</a:t>
            </a:r>
          </a:p>
          <a:p>
            <a:pPr marL="144000" indent="-457200">
              <a:lnSpc>
                <a:spcPts val="1600"/>
              </a:lnSpc>
              <a:defRPr/>
            </a:pPr>
            <a:r>
              <a:rPr lang="ja-JP" altLang="en-US" sz="1300" dirty="0">
                <a:latin typeface="HGP創英角ｺﾞｼｯｸUB" pitchFamily="50" charset="-128"/>
                <a:ea typeface="HGP創英角ｺﾞｼｯｸUB" pitchFamily="50" charset="-128"/>
              </a:rPr>
              <a:t>○</a:t>
            </a:r>
            <a:r>
              <a:rPr lang="ja-JP" altLang="ja-JP" sz="1300" dirty="0">
                <a:latin typeface="HGP創英角ｺﾞｼｯｸUB" pitchFamily="50" charset="-128"/>
                <a:ea typeface="HGP創英角ｺﾞｼｯｸUB" pitchFamily="50" charset="-128"/>
              </a:rPr>
              <a:t>西成特区構想により地域と警察・行政が連携した安全なまちづくりに向けた取組みが進められて</a:t>
            </a:r>
            <a:r>
              <a:rPr lang="ja-JP" altLang="en-US" sz="1300" dirty="0">
                <a:latin typeface="HGP創英角ｺﾞｼｯｸUB" pitchFamily="50" charset="-128"/>
                <a:ea typeface="HGP創英角ｺﾞｼｯｸUB" pitchFamily="50" charset="-128"/>
              </a:rPr>
              <a:t>いる。</a:t>
            </a:r>
            <a:r>
              <a:rPr lang="ja-JP" altLang="ja-JP" sz="1300" dirty="0">
                <a:latin typeface="HGP創英角ｺﾞｼｯｸUB" pitchFamily="50" charset="-128"/>
                <a:ea typeface="HGP創英角ｺﾞｼｯｸUB" pitchFamily="50" charset="-128"/>
              </a:rPr>
              <a:t>近年、バックパッカーをはじめとした外国人観光客受入も増加</a:t>
            </a:r>
          </a:p>
        </p:txBody>
      </p:sp>
      <p:sp>
        <p:nvSpPr>
          <p:cNvPr id="47110" name="テキスト ボックス 24"/>
          <p:cNvSpPr txBox="1">
            <a:spLocks noChangeArrowheads="1"/>
          </p:cNvSpPr>
          <p:nvPr/>
        </p:nvSpPr>
        <p:spPr bwMode="gray">
          <a:xfrm>
            <a:off x="4102100" y="73025"/>
            <a:ext cx="1692275" cy="215900"/>
          </a:xfrm>
          <a:prstGeom prst="rect">
            <a:avLst/>
          </a:prstGeom>
          <a:solidFill>
            <a:srgbClr val="953735"/>
          </a:solidFill>
          <a:ln w="22225">
            <a:solidFill>
              <a:srgbClr val="953735"/>
            </a:solidFill>
            <a:miter lim="800000"/>
            <a:headEnd/>
            <a:tailEnd/>
          </a:ln>
        </p:spPr>
        <p:txBody>
          <a:bodyPr lIns="0" tIns="0" rIns="0" bIns="0" anchor="ct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algn="ctr" eaLnBrk="1" hangingPunct="1"/>
            <a:r>
              <a:rPr lang="ja-JP" altLang="en-US" sz="1200" b="1">
                <a:solidFill>
                  <a:schemeClr val="bg1"/>
                </a:solidFill>
                <a:latin typeface="ＭＳ Ｐゴシック" charset="-128"/>
              </a:rPr>
              <a:t>鉄道、地域特性</a:t>
            </a:r>
          </a:p>
        </p:txBody>
      </p:sp>
      <p:sp>
        <p:nvSpPr>
          <p:cNvPr id="83" name="テキスト ボックス 24"/>
          <p:cNvSpPr txBox="1"/>
          <p:nvPr/>
        </p:nvSpPr>
        <p:spPr bwMode="gray">
          <a:xfrm>
            <a:off x="179388" y="3697288"/>
            <a:ext cx="1439862" cy="217487"/>
          </a:xfrm>
          <a:prstGeom prst="rect">
            <a:avLst/>
          </a:prstGeom>
          <a:solidFill>
            <a:schemeClr val="accent2">
              <a:lumMod val="75000"/>
            </a:schemeClr>
          </a:solidFill>
          <a:ln w="22225">
            <a:solidFill>
              <a:schemeClr val="accent2">
                <a:lumMod val="75000"/>
              </a:schemeClr>
            </a:solidFill>
          </a:ln>
        </p:spPr>
        <p:txBody>
          <a:bodyPr lIns="0" tIns="0" rIns="0" bIns="0" anchor="ctr">
            <a:spAutoFit/>
          </a:bodyPr>
          <a:lstStyle>
            <a:lvl1pPr eaLnBrk="0" hangingPunct="0">
              <a:spcBef>
                <a:spcPct val="0"/>
              </a:spcBef>
              <a:defRPr kumimoji="1">
                <a:solidFill>
                  <a:schemeClr val="tx1"/>
                </a:solidFill>
                <a:latin typeface="Arial" charset="0"/>
                <a:ea typeface="ＭＳ Ｐゴシック" pitchFamily="50" charset="-128"/>
              </a:defRPr>
            </a:lvl1pPr>
            <a:lvl2pPr marL="742950" indent="-285750" eaLnBrk="0" hangingPunct="0">
              <a:spcBef>
                <a:spcPct val="0"/>
              </a:spcBef>
              <a:defRPr kumimoji="1">
                <a:solidFill>
                  <a:schemeClr val="tx1"/>
                </a:solidFill>
                <a:latin typeface="Arial" charset="0"/>
                <a:ea typeface="ＭＳ Ｐゴシック" pitchFamily="50" charset="-128"/>
              </a:defRPr>
            </a:lvl2pPr>
            <a:lvl3pPr marL="1143000" indent="-228600" eaLnBrk="0" hangingPunct="0">
              <a:spcBef>
                <a:spcPct val="0"/>
              </a:spcBef>
              <a:defRPr kumimoji="1">
                <a:solidFill>
                  <a:schemeClr val="tx1"/>
                </a:solidFill>
                <a:latin typeface="Arial" charset="0"/>
                <a:ea typeface="ＭＳ Ｐゴシック" pitchFamily="50" charset="-128"/>
              </a:defRPr>
            </a:lvl3pPr>
            <a:lvl4pPr marL="1600200" indent="-228600" eaLnBrk="0" hangingPunct="0">
              <a:spcBef>
                <a:spcPct val="0"/>
              </a:spcBef>
              <a:defRPr kumimoji="1">
                <a:solidFill>
                  <a:schemeClr val="tx1"/>
                </a:solidFill>
                <a:latin typeface="Arial" charset="0"/>
                <a:ea typeface="ＭＳ Ｐゴシック" pitchFamily="50" charset="-128"/>
              </a:defRPr>
            </a:lvl4pPr>
            <a:lvl5pPr marL="2057400" indent="-228600" eaLnBrk="0" hangingPunct="0">
              <a:spcBef>
                <a:spcPct val="0"/>
              </a:spcBef>
              <a:defRPr kumimoji="1">
                <a:solidFill>
                  <a:schemeClr val="tx1"/>
                </a:solidFill>
                <a:latin typeface="Arial" charset="0"/>
                <a:ea typeface="ＭＳ Ｐゴシック" pitchFamily="50"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pitchFamily="50"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pitchFamily="50"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pitchFamily="50"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pitchFamily="50" charset="-128"/>
              </a:defRPr>
            </a:lvl9pPr>
          </a:lstStyle>
          <a:p>
            <a:pPr algn="ctr" eaLnBrk="1" hangingPunct="1">
              <a:defRPr/>
            </a:pPr>
            <a:r>
              <a:rPr lang="ja-JP" altLang="en-US" sz="1200" b="1" dirty="0" smtClean="0">
                <a:solidFill>
                  <a:schemeClr val="bg1"/>
                </a:solidFill>
                <a:latin typeface="ＭＳ Ｐゴシック" pitchFamily="50" charset="-128"/>
              </a:rPr>
              <a:t>状況</a:t>
            </a:r>
          </a:p>
        </p:txBody>
      </p:sp>
      <p:sp>
        <p:nvSpPr>
          <p:cNvPr id="5128" name="タイトル 3"/>
          <p:cNvSpPr>
            <a:spLocks/>
          </p:cNvSpPr>
          <p:nvPr/>
        </p:nvSpPr>
        <p:spPr bwMode="auto">
          <a:xfrm>
            <a:off x="107950" y="3644900"/>
            <a:ext cx="3779838" cy="3015207"/>
          </a:xfrm>
          <a:prstGeom prst="rect">
            <a:avLst/>
          </a:prstGeom>
          <a:noFill/>
          <a:ln w="22225" algn="ctr">
            <a:solidFill>
              <a:schemeClr val="accent2"/>
            </a:solidFill>
            <a:miter lim="800000"/>
            <a:headEnd/>
            <a:tailEnd/>
          </a:ln>
        </p:spPr>
        <p:txBody>
          <a:bodyPr lIns="108000" tIns="72000" rIns="108000" bIns="72000"/>
          <a:lstStyle/>
          <a:p>
            <a:pPr marL="85725" indent="-85725">
              <a:lnSpc>
                <a:spcPct val="40000"/>
              </a:lnSpc>
              <a:buFont typeface="Wingdings" pitchFamily="2" charset="2"/>
              <a:buNone/>
              <a:defRPr/>
            </a:pPr>
            <a:r>
              <a:rPr lang="ja-JP" altLang="en-US" sz="1000" dirty="0">
                <a:solidFill>
                  <a:srgbClr val="000000"/>
                </a:solidFill>
                <a:latin typeface="HGP創英角ｺﾞｼｯｸUB" pitchFamily="50" charset="-128"/>
                <a:ea typeface="HGP創英角ｺﾞｼｯｸUB" pitchFamily="50" charset="-128"/>
              </a:rPr>
              <a:t>　　　　　　　　　　　　</a:t>
            </a:r>
          </a:p>
          <a:p>
            <a:pPr marL="85725" indent="-85725">
              <a:buFont typeface="Wingdings" pitchFamily="2" charset="2"/>
              <a:buNone/>
              <a:defRPr/>
            </a:pPr>
            <a:r>
              <a:rPr lang="ja-JP" altLang="en-US" sz="1000" dirty="0">
                <a:solidFill>
                  <a:srgbClr val="000000"/>
                </a:solidFill>
                <a:latin typeface="HGP創英角ｺﾞｼｯｸUB" pitchFamily="50" charset="-128"/>
                <a:ea typeface="HGP創英角ｺﾞｼｯｸUB" pitchFamily="50" charset="-128"/>
              </a:rPr>
              <a:t>　　　　　　　　　　　　　　</a:t>
            </a:r>
            <a:endParaRPr lang="ja-JP" altLang="en-US" sz="800" dirty="0">
              <a:solidFill>
                <a:srgbClr val="000000"/>
              </a:solidFill>
              <a:latin typeface="HGP創英角ｺﾞｼｯｸUB" pitchFamily="50" charset="-128"/>
              <a:ea typeface="HGP創英角ｺﾞｼｯｸUB" pitchFamily="50" charset="-128"/>
            </a:endParaRPr>
          </a:p>
          <a:p>
            <a:pPr marL="144000" indent="-457200" eaLnBrk="0" hangingPunct="0">
              <a:defRPr/>
            </a:pPr>
            <a:r>
              <a:rPr lang="en-US" altLang="ja-JP" sz="1050" dirty="0">
                <a:solidFill>
                  <a:srgbClr val="000000"/>
                </a:solidFill>
                <a:latin typeface="ＭＳ Ｐゴシック" pitchFamily="50" charset="-128"/>
                <a:ea typeface="ＭＳ Ｐゴシック" pitchFamily="50" charset="-128"/>
                <a:cs typeface="Times New Roman" pitchFamily="18" charset="0"/>
              </a:rPr>
              <a:t>【</a:t>
            </a:r>
            <a:r>
              <a:rPr lang="ja-JP" altLang="en-US" sz="1050" dirty="0">
                <a:solidFill>
                  <a:srgbClr val="000000"/>
                </a:solidFill>
                <a:latin typeface="ＭＳ Ｐゴシック" pitchFamily="50" charset="-128"/>
                <a:ea typeface="ＭＳ Ｐゴシック" pitchFamily="50" charset="-128"/>
                <a:cs typeface="Times New Roman" pitchFamily="18" charset="0"/>
              </a:rPr>
              <a:t>人口</a:t>
            </a:r>
            <a:r>
              <a:rPr lang="en-US" altLang="ja-JP" sz="1050" dirty="0">
                <a:solidFill>
                  <a:srgbClr val="000000"/>
                </a:solidFill>
                <a:latin typeface="ＭＳ Ｐゴシック" pitchFamily="50" charset="-128"/>
                <a:ea typeface="ＭＳ Ｐゴシック" pitchFamily="50" charset="-128"/>
                <a:cs typeface="Times New Roman" pitchFamily="18" charset="0"/>
              </a:rPr>
              <a:t>】</a:t>
            </a:r>
          </a:p>
          <a:p>
            <a:pPr marL="144000" indent="-457200" eaLnBrk="0" hangingPunct="0">
              <a:defRPr/>
            </a:pPr>
            <a:r>
              <a:rPr lang="ja-JP" altLang="en-US" sz="1050" dirty="0">
                <a:solidFill>
                  <a:srgbClr val="000000"/>
                </a:solidFill>
                <a:latin typeface="ＭＳ Ｐゴシック" pitchFamily="50" charset="-128"/>
                <a:ea typeface="ＭＳ Ｐゴシック" pitchFamily="50" charset="-128"/>
                <a:cs typeface="Times New Roman" pitchFamily="18" charset="0"/>
              </a:rPr>
              <a:t>○平成</a:t>
            </a:r>
            <a:r>
              <a:rPr lang="en-US" altLang="ja-JP" sz="1050" dirty="0">
                <a:solidFill>
                  <a:srgbClr val="000000"/>
                </a:solidFill>
                <a:latin typeface="ＭＳ Ｐゴシック" pitchFamily="50" charset="-128"/>
                <a:ea typeface="ＭＳ Ｐゴシック" pitchFamily="50" charset="-128"/>
                <a:cs typeface="Times New Roman" pitchFamily="18" charset="0"/>
              </a:rPr>
              <a:t>27</a:t>
            </a:r>
            <a:r>
              <a:rPr lang="ja-JP" altLang="en-US" sz="1050" dirty="0">
                <a:solidFill>
                  <a:srgbClr val="000000"/>
                </a:solidFill>
                <a:latin typeface="ＭＳ Ｐゴシック" pitchFamily="50" charset="-128"/>
                <a:ea typeface="ＭＳ Ｐゴシック" pitchFamily="50" charset="-128"/>
                <a:cs typeface="Times New Roman" pitchFamily="18" charset="0"/>
              </a:rPr>
              <a:t>年の人口は、</a:t>
            </a:r>
            <a:r>
              <a:rPr lang="en-US" altLang="ja-JP" sz="1050" dirty="0">
                <a:solidFill>
                  <a:srgbClr val="000000"/>
                </a:solidFill>
                <a:latin typeface="ＭＳ Ｐゴシック" pitchFamily="50" charset="-128"/>
                <a:ea typeface="ＭＳ Ｐゴシック" pitchFamily="50" charset="-128"/>
                <a:cs typeface="Times New Roman" pitchFamily="18" charset="0"/>
              </a:rPr>
              <a:t>389,110</a:t>
            </a:r>
            <a:r>
              <a:rPr lang="ja-JP" altLang="en-US" sz="1050" dirty="0">
                <a:solidFill>
                  <a:srgbClr val="000000"/>
                </a:solidFill>
                <a:latin typeface="ＭＳ Ｐゴシック" pitchFamily="50" charset="-128"/>
                <a:ea typeface="ＭＳ Ｐゴシック" pitchFamily="50" charset="-128"/>
                <a:cs typeface="Times New Roman" pitchFamily="18" charset="0"/>
              </a:rPr>
              <a:t>人で</a:t>
            </a:r>
            <a:r>
              <a:rPr lang="ja-JP" altLang="ja-JP" sz="1050" dirty="0">
                <a:solidFill>
                  <a:srgbClr val="000000"/>
                </a:solidFill>
                <a:latin typeface="ＭＳ Ｐゴシック" charset="-128"/>
              </a:rPr>
              <a:t>人口推移を見ると</a:t>
            </a:r>
            <a:r>
              <a:rPr lang="ja-JP" altLang="en-US" sz="1050" dirty="0">
                <a:solidFill>
                  <a:srgbClr val="000000"/>
                </a:solidFill>
                <a:latin typeface="ＭＳ Ｐゴシック" pitchFamily="50" charset="-128"/>
                <a:ea typeface="ＭＳ Ｐゴシック" pitchFamily="50" charset="-128"/>
                <a:cs typeface="Times New Roman" pitchFamily="18" charset="0"/>
              </a:rPr>
              <a:t>増加傾向</a:t>
            </a:r>
            <a:endParaRPr lang="en-US" altLang="ja-JP" sz="1050" dirty="0">
              <a:solidFill>
                <a:srgbClr val="000000"/>
              </a:solidFill>
              <a:latin typeface="ＭＳ Ｐゴシック" pitchFamily="50" charset="-128"/>
              <a:ea typeface="ＭＳ Ｐゴシック" pitchFamily="50" charset="-128"/>
              <a:cs typeface="Times New Roman" pitchFamily="18" charset="0"/>
            </a:endParaRPr>
          </a:p>
          <a:p>
            <a:pPr marL="144000" indent="-457200" eaLnBrk="0" hangingPunct="0">
              <a:defRPr/>
            </a:pPr>
            <a:r>
              <a:rPr lang="ja-JP" altLang="en-US" sz="1050" dirty="0">
                <a:solidFill>
                  <a:srgbClr val="000000"/>
                </a:solidFill>
                <a:latin typeface="ＭＳ Ｐゴシック" pitchFamily="50" charset="-128"/>
                <a:ea typeface="ＭＳ Ｐゴシック" pitchFamily="50" charset="-128"/>
                <a:cs typeface="Times New Roman" pitchFamily="18" charset="0"/>
              </a:rPr>
              <a:t>○平成</a:t>
            </a:r>
            <a:r>
              <a:rPr lang="en-US" altLang="ja-JP" sz="1050" dirty="0">
                <a:solidFill>
                  <a:srgbClr val="000000"/>
                </a:solidFill>
                <a:latin typeface="ＭＳ Ｐゴシック" pitchFamily="50" charset="-128"/>
                <a:ea typeface="ＭＳ Ｐゴシック" pitchFamily="50" charset="-128"/>
                <a:cs typeface="Times New Roman" pitchFamily="18" charset="0"/>
              </a:rPr>
              <a:t>27</a:t>
            </a:r>
            <a:r>
              <a:rPr lang="ja-JP" altLang="en-US" sz="1050" dirty="0">
                <a:solidFill>
                  <a:srgbClr val="000000"/>
                </a:solidFill>
                <a:latin typeface="ＭＳ Ｐゴシック" pitchFamily="50" charset="-128"/>
                <a:ea typeface="ＭＳ Ｐゴシック" pitchFamily="50" charset="-128"/>
                <a:cs typeface="Times New Roman" pitchFamily="18" charset="0"/>
              </a:rPr>
              <a:t>年の老年人口</a:t>
            </a:r>
            <a:r>
              <a:rPr lang="en-US" altLang="ja-JP" sz="1050" dirty="0">
                <a:solidFill>
                  <a:srgbClr val="000000"/>
                </a:solidFill>
                <a:latin typeface="ＭＳ Ｐゴシック" pitchFamily="50" charset="-128"/>
                <a:ea typeface="ＭＳ Ｐゴシック" pitchFamily="50" charset="-128"/>
                <a:cs typeface="Times New Roman" pitchFamily="18" charset="0"/>
              </a:rPr>
              <a:t>(65</a:t>
            </a:r>
            <a:r>
              <a:rPr lang="ja-JP" altLang="en-US" sz="1050" dirty="0">
                <a:solidFill>
                  <a:srgbClr val="000000"/>
                </a:solidFill>
                <a:latin typeface="ＭＳ Ｐゴシック" pitchFamily="50" charset="-128"/>
                <a:ea typeface="ＭＳ Ｐゴシック" pitchFamily="50" charset="-128"/>
                <a:cs typeface="Times New Roman" pitchFamily="18" charset="0"/>
              </a:rPr>
              <a:t>歳以上</a:t>
            </a:r>
            <a:r>
              <a:rPr lang="en-US" altLang="ja-JP" sz="1050" dirty="0">
                <a:solidFill>
                  <a:srgbClr val="000000"/>
                </a:solidFill>
                <a:latin typeface="ＭＳ Ｐゴシック" pitchFamily="50" charset="-128"/>
                <a:ea typeface="ＭＳ Ｐゴシック" pitchFamily="50" charset="-128"/>
                <a:cs typeface="Times New Roman" pitchFamily="18" charset="0"/>
              </a:rPr>
              <a:t>)</a:t>
            </a:r>
            <a:r>
              <a:rPr lang="ja-JP" altLang="en-US" sz="1050" dirty="0">
                <a:solidFill>
                  <a:srgbClr val="000000"/>
                </a:solidFill>
                <a:latin typeface="ＭＳ Ｐゴシック" pitchFamily="50" charset="-128"/>
                <a:ea typeface="ＭＳ Ｐゴシック" pitchFamily="50" charset="-128"/>
                <a:cs typeface="Times New Roman" pitchFamily="18" charset="0"/>
              </a:rPr>
              <a:t>の割合は</a:t>
            </a:r>
            <a:r>
              <a:rPr lang="en-US" altLang="ja-JP" sz="1050" dirty="0">
                <a:solidFill>
                  <a:srgbClr val="000000"/>
                </a:solidFill>
                <a:latin typeface="ＭＳ Ｐゴシック" pitchFamily="50" charset="-128"/>
                <a:ea typeface="ＭＳ Ｐゴシック" pitchFamily="50" charset="-128"/>
                <a:cs typeface="Times New Roman" pitchFamily="18" charset="0"/>
              </a:rPr>
              <a:t>30.7</a:t>
            </a:r>
            <a:r>
              <a:rPr lang="ja-JP" altLang="en-US" sz="1050" dirty="0">
                <a:solidFill>
                  <a:srgbClr val="000000"/>
                </a:solidFill>
                <a:latin typeface="ＭＳ Ｐゴシック" pitchFamily="50" charset="-128"/>
                <a:ea typeface="ＭＳ Ｐゴシック" pitchFamily="50" charset="-128"/>
                <a:cs typeface="Times New Roman" pitchFamily="18" charset="0"/>
              </a:rPr>
              <a:t>％となっており、総合区</a:t>
            </a:r>
            <a:r>
              <a:rPr lang="en-US" altLang="ja-JP" sz="1050" dirty="0">
                <a:solidFill>
                  <a:srgbClr val="000000"/>
                </a:solidFill>
                <a:latin typeface="ＭＳ Ｐゴシック" pitchFamily="50" charset="-128"/>
                <a:ea typeface="ＭＳ Ｐゴシック" pitchFamily="50" charset="-128"/>
                <a:cs typeface="Times New Roman" pitchFamily="18" charset="0"/>
              </a:rPr>
              <a:t>(8</a:t>
            </a:r>
            <a:r>
              <a:rPr lang="ja-JP" altLang="en-US" sz="1050" dirty="0">
                <a:solidFill>
                  <a:srgbClr val="000000"/>
                </a:solidFill>
                <a:latin typeface="ＭＳ Ｐゴシック" pitchFamily="50" charset="-128"/>
                <a:ea typeface="ＭＳ Ｐゴシック" pitchFamily="50" charset="-128"/>
                <a:cs typeface="Times New Roman" pitchFamily="18" charset="0"/>
              </a:rPr>
              <a:t>区</a:t>
            </a:r>
            <a:r>
              <a:rPr lang="en-US" altLang="ja-JP" sz="1050" dirty="0">
                <a:solidFill>
                  <a:srgbClr val="000000"/>
                </a:solidFill>
                <a:latin typeface="ＭＳ Ｐゴシック" pitchFamily="50" charset="-128"/>
                <a:ea typeface="ＭＳ Ｐゴシック" pitchFamily="50" charset="-128"/>
                <a:cs typeface="Times New Roman" pitchFamily="18" charset="0"/>
              </a:rPr>
              <a:t>)</a:t>
            </a:r>
            <a:r>
              <a:rPr lang="ja-JP" altLang="en-US" sz="1050" dirty="0">
                <a:solidFill>
                  <a:srgbClr val="000000"/>
                </a:solidFill>
                <a:latin typeface="ＭＳ Ｐゴシック" pitchFamily="50" charset="-128"/>
                <a:ea typeface="ＭＳ Ｐゴシック" pitchFamily="50" charset="-128"/>
                <a:cs typeface="Times New Roman" pitchFamily="18" charset="0"/>
              </a:rPr>
              <a:t>平均</a:t>
            </a:r>
            <a:r>
              <a:rPr lang="en-US" altLang="ja-JP" sz="1050" dirty="0">
                <a:solidFill>
                  <a:srgbClr val="000000"/>
                </a:solidFill>
                <a:latin typeface="ＭＳ Ｐゴシック" pitchFamily="50" charset="-128"/>
                <a:ea typeface="ＭＳ Ｐゴシック" pitchFamily="50" charset="-128"/>
                <a:cs typeface="Times New Roman" pitchFamily="18" charset="0"/>
              </a:rPr>
              <a:t>25.1</a:t>
            </a:r>
            <a:r>
              <a:rPr lang="ja-JP" altLang="en-US" sz="1050" dirty="0">
                <a:solidFill>
                  <a:srgbClr val="000000"/>
                </a:solidFill>
                <a:latin typeface="ＭＳ Ｐゴシック" pitchFamily="50" charset="-128"/>
                <a:ea typeface="ＭＳ Ｐゴシック" pitchFamily="50" charset="-128"/>
                <a:cs typeface="Times New Roman" pitchFamily="18" charset="0"/>
              </a:rPr>
              <a:t>％を上回っている</a:t>
            </a:r>
            <a:endParaRPr lang="en-US" altLang="ja-JP" sz="1050" dirty="0">
              <a:solidFill>
                <a:srgbClr val="000000"/>
              </a:solidFill>
              <a:latin typeface="ＭＳ Ｐゴシック" pitchFamily="50" charset="-128"/>
              <a:ea typeface="ＭＳ Ｐゴシック" pitchFamily="50" charset="-128"/>
              <a:cs typeface="Times New Roman" pitchFamily="18" charset="0"/>
            </a:endParaRPr>
          </a:p>
          <a:p>
            <a:pPr marL="144000" indent="-457200" eaLnBrk="0" hangingPunct="0">
              <a:defRPr/>
            </a:pPr>
            <a:r>
              <a:rPr lang="ja-JP" altLang="en-US" sz="1050" dirty="0">
                <a:solidFill>
                  <a:srgbClr val="000000"/>
                </a:solidFill>
                <a:latin typeface="ＭＳ Ｐゴシック" pitchFamily="50" charset="-128"/>
                <a:ea typeface="ＭＳ Ｐゴシック" pitchFamily="50" charset="-128"/>
                <a:cs typeface="Times New Roman" pitchFamily="18" charset="0"/>
              </a:rPr>
              <a:t>○平成</a:t>
            </a:r>
            <a:r>
              <a:rPr lang="en-US" altLang="ja-JP" sz="1050" dirty="0">
                <a:solidFill>
                  <a:srgbClr val="000000"/>
                </a:solidFill>
                <a:latin typeface="ＭＳ Ｐゴシック" pitchFamily="50" charset="-128"/>
                <a:ea typeface="ＭＳ Ｐゴシック" pitchFamily="50" charset="-128"/>
                <a:cs typeface="Times New Roman" pitchFamily="18" charset="0"/>
              </a:rPr>
              <a:t>47</a:t>
            </a:r>
            <a:r>
              <a:rPr lang="ja-JP" altLang="en-US" sz="1050" dirty="0">
                <a:solidFill>
                  <a:srgbClr val="000000"/>
                </a:solidFill>
                <a:latin typeface="ＭＳ Ｐゴシック" pitchFamily="50" charset="-128"/>
                <a:ea typeface="ＭＳ Ｐゴシック" pitchFamily="50" charset="-128"/>
                <a:cs typeface="Times New Roman" pitchFamily="18" charset="0"/>
              </a:rPr>
              <a:t>年の将来推計人口は</a:t>
            </a:r>
            <a:r>
              <a:rPr lang="en-US" altLang="ja-JP" sz="1050" dirty="0">
                <a:solidFill>
                  <a:srgbClr val="000000"/>
                </a:solidFill>
                <a:latin typeface="ＭＳ Ｐゴシック" pitchFamily="50" charset="-128"/>
                <a:ea typeface="ＭＳ Ｐゴシック" pitchFamily="50" charset="-128"/>
                <a:cs typeface="Times New Roman" pitchFamily="18" charset="0"/>
              </a:rPr>
              <a:t>311,355</a:t>
            </a:r>
            <a:r>
              <a:rPr lang="ja-JP" altLang="en-US" sz="1050" dirty="0">
                <a:solidFill>
                  <a:srgbClr val="000000"/>
                </a:solidFill>
                <a:latin typeface="ＭＳ Ｐゴシック" pitchFamily="50" charset="-128"/>
                <a:ea typeface="ＭＳ Ｐゴシック" pitchFamily="50" charset="-128"/>
                <a:cs typeface="Times New Roman" pitchFamily="18" charset="0"/>
              </a:rPr>
              <a:t>人で今後は減少傾向と予測される</a:t>
            </a:r>
            <a:endParaRPr lang="en-US" altLang="ja-JP" sz="1050" dirty="0">
              <a:solidFill>
                <a:srgbClr val="000000"/>
              </a:solidFill>
              <a:latin typeface="ＭＳ Ｐゴシック" pitchFamily="50" charset="-128"/>
              <a:ea typeface="ＭＳ Ｐゴシック" pitchFamily="50" charset="-128"/>
              <a:cs typeface="Times New Roman" pitchFamily="18" charset="0"/>
            </a:endParaRPr>
          </a:p>
          <a:p>
            <a:pPr marL="144000" indent="-457200" eaLnBrk="0" hangingPunct="0">
              <a:defRPr/>
            </a:pPr>
            <a:r>
              <a:rPr lang="en-US" altLang="ja-JP" sz="1050" dirty="0">
                <a:solidFill>
                  <a:srgbClr val="000000"/>
                </a:solidFill>
                <a:latin typeface="ＭＳ Ｐゴシック" pitchFamily="50" charset="-128"/>
                <a:ea typeface="ＭＳ Ｐゴシック" pitchFamily="50" charset="-128"/>
                <a:cs typeface="Times New Roman" pitchFamily="18" charset="0"/>
              </a:rPr>
              <a:t>【</a:t>
            </a:r>
            <a:r>
              <a:rPr lang="ja-JP" altLang="en-US" sz="1050" dirty="0">
                <a:solidFill>
                  <a:srgbClr val="000000"/>
                </a:solidFill>
                <a:latin typeface="ＭＳ Ｐゴシック" pitchFamily="50" charset="-128"/>
                <a:ea typeface="ＭＳ Ｐゴシック" pitchFamily="50" charset="-128"/>
                <a:cs typeface="Times New Roman" pitchFamily="18" charset="0"/>
              </a:rPr>
              <a:t>産業</a:t>
            </a:r>
            <a:r>
              <a:rPr lang="en-US" altLang="ja-JP" sz="1050" dirty="0">
                <a:solidFill>
                  <a:srgbClr val="000000"/>
                </a:solidFill>
                <a:latin typeface="ＭＳ Ｐゴシック" pitchFamily="50" charset="-128"/>
                <a:ea typeface="ＭＳ Ｐゴシック" pitchFamily="50" charset="-128"/>
                <a:cs typeface="Times New Roman" pitchFamily="18" charset="0"/>
              </a:rPr>
              <a:t>】</a:t>
            </a:r>
          </a:p>
          <a:p>
            <a:pPr marL="144000" indent="-457200" eaLnBrk="0" hangingPunct="0">
              <a:defRPr/>
            </a:pPr>
            <a:r>
              <a:rPr lang="ja-JP" altLang="en-US" sz="1050" dirty="0">
                <a:solidFill>
                  <a:srgbClr val="000000"/>
                </a:solidFill>
                <a:latin typeface="ＭＳ Ｐゴシック" pitchFamily="50" charset="-128"/>
                <a:ea typeface="ＭＳ Ｐゴシック" pitchFamily="50" charset="-128"/>
                <a:cs typeface="Times New Roman" pitchFamily="18" charset="0"/>
              </a:rPr>
              <a:t>○全産業の総生産は</a:t>
            </a:r>
            <a:r>
              <a:rPr lang="en-US" altLang="ja-JP" sz="1050" dirty="0">
                <a:solidFill>
                  <a:srgbClr val="000000"/>
                </a:solidFill>
                <a:latin typeface="ＭＳ Ｐゴシック" pitchFamily="50" charset="-128"/>
                <a:ea typeface="ＭＳ Ｐゴシック" pitchFamily="50" charset="-128"/>
                <a:cs typeface="Times New Roman" pitchFamily="18" charset="0"/>
              </a:rPr>
              <a:t>7,054</a:t>
            </a:r>
            <a:r>
              <a:rPr lang="ja-JP" altLang="en-US" sz="1050" dirty="0">
                <a:solidFill>
                  <a:srgbClr val="000000"/>
                </a:solidFill>
                <a:latin typeface="ＭＳ Ｐゴシック" pitchFamily="50" charset="-128"/>
                <a:ea typeface="ＭＳ Ｐゴシック" pitchFamily="50" charset="-128"/>
                <a:cs typeface="Times New Roman" pitchFamily="18" charset="0"/>
              </a:rPr>
              <a:t>億円</a:t>
            </a:r>
            <a:endParaRPr lang="en-US" altLang="ja-JP" sz="1050" dirty="0">
              <a:solidFill>
                <a:srgbClr val="000000"/>
              </a:solidFill>
              <a:latin typeface="ＭＳ Ｐゴシック" pitchFamily="50" charset="-128"/>
              <a:ea typeface="ＭＳ Ｐゴシック" pitchFamily="50" charset="-128"/>
              <a:cs typeface="Times New Roman" pitchFamily="18" charset="0"/>
            </a:endParaRPr>
          </a:p>
          <a:p>
            <a:pPr marL="144000" indent="-457200" eaLnBrk="0" hangingPunct="0">
              <a:defRPr/>
            </a:pPr>
            <a:r>
              <a:rPr lang="ja-JP" altLang="en-US" sz="1050" dirty="0">
                <a:solidFill>
                  <a:srgbClr val="000000"/>
                </a:solidFill>
                <a:latin typeface="ＭＳ Ｐゴシック" pitchFamily="50" charset="-128"/>
                <a:ea typeface="ＭＳ Ｐゴシック" pitchFamily="50" charset="-128"/>
                <a:cs typeface="Times New Roman" pitchFamily="18" charset="0"/>
              </a:rPr>
              <a:t>○工業の出荷額は</a:t>
            </a:r>
            <a:r>
              <a:rPr lang="en-US" altLang="ja-JP" sz="1050" dirty="0">
                <a:solidFill>
                  <a:srgbClr val="000000"/>
                </a:solidFill>
                <a:latin typeface="ＭＳ Ｐゴシック" pitchFamily="50" charset="-128"/>
                <a:ea typeface="ＭＳ Ｐゴシック" pitchFamily="50" charset="-128"/>
                <a:cs typeface="Times New Roman" pitchFamily="18" charset="0"/>
              </a:rPr>
              <a:t>3,746</a:t>
            </a:r>
            <a:r>
              <a:rPr lang="ja-JP" altLang="en-US" sz="1050" dirty="0">
                <a:solidFill>
                  <a:srgbClr val="000000"/>
                </a:solidFill>
                <a:latin typeface="ＭＳ Ｐゴシック" pitchFamily="50" charset="-128"/>
                <a:ea typeface="ＭＳ Ｐゴシック" pitchFamily="50" charset="-128"/>
                <a:cs typeface="Times New Roman" pitchFamily="18" charset="0"/>
              </a:rPr>
              <a:t>億円となっており、総合区</a:t>
            </a:r>
            <a:r>
              <a:rPr lang="en-US" altLang="ja-JP" sz="1050" dirty="0">
                <a:solidFill>
                  <a:srgbClr val="000000"/>
                </a:solidFill>
                <a:latin typeface="ＭＳ Ｐゴシック" pitchFamily="50" charset="-128"/>
                <a:ea typeface="ＭＳ Ｐゴシック" pitchFamily="50" charset="-128"/>
                <a:cs typeface="Times New Roman" pitchFamily="18" charset="0"/>
              </a:rPr>
              <a:t>(8</a:t>
            </a:r>
            <a:r>
              <a:rPr lang="ja-JP" altLang="en-US" sz="1050" dirty="0">
                <a:solidFill>
                  <a:srgbClr val="000000"/>
                </a:solidFill>
                <a:latin typeface="ＭＳ Ｐゴシック" pitchFamily="50" charset="-128"/>
                <a:ea typeface="ＭＳ Ｐゴシック" pitchFamily="50" charset="-128"/>
                <a:cs typeface="Times New Roman" pitchFamily="18" charset="0"/>
              </a:rPr>
              <a:t>区</a:t>
            </a:r>
            <a:r>
              <a:rPr lang="en-US" altLang="ja-JP" sz="1050" dirty="0">
                <a:solidFill>
                  <a:srgbClr val="000000"/>
                </a:solidFill>
                <a:latin typeface="ＭＳ Ｐゴシック" pitchFamily="50" charset="-128"/>
                <a:ea typeface="ＭＳ Ｐゴシック" pitchFamily="50" charset="-128"/>
                <a:cs typeface="Times New Roman" pitchFamily="18" charset="0"/>
              </a:rPr>
              <a:t>)</a:t>
            </a:r>
            <a:r>
              <a:rPr lang="ja-JP" altLang="en-US" sz="1050" dirty="0">
                <a:solidFill>
                  <a:srgbClr val="000000"/>
                </a:solidFill>
                <a:latin typeface="ＭＳ Ｐゴシック" pitchFamily="50" charset="-128"/>
                <a:ea typeface="ＭＳ Ｐゴシック" pitchFamily="50" charset="-128"/>
                <a:cs typeface="Times New Roman" pitchFamily="18" charset="0"/>
              </a:rPr>
              <a:t>の平均</a:t>
            </a:r>
            <a:r>
              <a:rPr lang="en-US" altLang="ja-JP" sz="1050" dirty="0">
                <a:solidFill>
                  <a:srgbClr val="000000"/>
                </a:solidFill>
                <a:latin typeface="ＭＳ Ｐゴシック" pitchFamily="50" charset="-128"/>
                <a:ea typeface="ＭＳ Ｐゴシック" pitchFamily="50" charset="-128"/>
                <a:cs typeface="Times New Roman" pitchFamily="18" charset="0"/>
              </a:rPr>
              <a:t>4,544</a:t>
            </a:r>
            <a:r>
              <a:rPr lang="ja-JP" altLang="en-US" sz="1050" dirty="0">
                <a:solidFill>
                  <a:srgbClr val="000000"/>
                </a:solidFill>
                <a:latin typeface="ＭＳ Ｐゴシック" pitchFamily="50" charset="-128"/>
                <a:ea typeface="ＭＳ Ｐゴシック" pitchFamily="50" charset="-128"/>
                <a:cs typeface="Times New Roman" pitchFamily="18" charset="0"/>
              </a:rPr>
              <a:t>億円を下回っている </a:t>
            </a:r>
            <a:endParaRPr lang="en-US" altLang="ja-JP" sz="1050" dirty="0">
              <a:solidFill>
                <a:srgbClr val="000000"/>
              </a:solidFill>
              <a:latin typeface="ＭＳ Ｐゴシック" pitchFamily="50" charset="-128"/>
              <a:ea typeface="ＭＳ Ｐゴシック" pitchFamily="50" charset="-128"/>
              <a:cs typeface="Times New Roman" pitchFamily="18" charset="0"/>
            </a:endParaRPr>
          </a:p>
          <a:p>
            <a:pPr marL="144000" indent="-457200" eaLnBrk="0" hangingPunct="0">
              <a:defRPr/>
            </a:pPr>
            <a:r>
              <a:rPr lang="en-US" altLang="ja-JP" sz="1050" dirty="0">
                <a:solidFill>
                  <a:srgbClr val="000000"/>
                </a:solidFill>
                <a:latin typeface="ＭＳ Ｐゴシック" pitchFamily="50" charset="-128"/>
                <a:ea typeface="ＭＳ Ｐゴシック" pitchFamily="50" charset="-128"/>
                <a:cs typeface="Times New Roman" pitchFamily="18" charset="0"/>
              </a:rPr>
              <a:t>【</a:t>
            </a:r>
            <a:r>
              <a:rPr lang="ja-JP" altLang="en-US" sz="1050" dirty="0">
                <a:solidFill>
                  <a:srgbClr val="000000"/>
                </a:solidFill>
                <a:latin typeface="ＭＳ Ｐゴシック" pitchFamily="50" charset="-128"/>
                <a:ea typeface="ＭＳ Ｐゴシック" pitchFamily="50" charset="-128"/>
                <a:cs typeface="Times New Roman" pitchFamily="18" charset="0"/>
              </a:rPr>
              <a:t>まち・暮らし</a:t>
            </a:r>
            <a:r>
              <a:rPr lang="en-US" altLang="ja-JP" sz="1050" dirty="0">
                <a:solidFill>
                  <a:srgbClr val="000000"/>
                </a:solidFill>
                <a:latin typeface="ＭＳ Ｐゴシック" pitchFamily="50" charset="-128"/>
                <a:ea typeface="ＭＳ Ｐゴシック" pitchFamily="50" charset="-128"/>
                <a:cs typeface="Times New Roman" pitchFamily="18" charset="0"/>
              </a:rPr>
              <a:t>】</a:t>
            </a:r>
          </a:p>
          <a:p>
            <a:pPr marL="144000" indent="-457200" eaLnBrk="0" hangingPunct="0">
              <a:defRPr/>
            </a:pPr>
            <a:r>
              <a:rPr lang="ja-JP" altLang="en-US" sz="1050" dirty="0">
                <a:solidFill>
                  <a:srgbClr val="000000"/>
                </a:solidFill>
                <a:latin typeface="ＭＳ Ｐゴシック" pitchFamily="50" charset="-128"/>
                <a:ea typeface="ＭＳ Ｐゴシック" pitchFamily="50" charset="-128"/>
                <a:cs typeface="Times New Roman" pitchFamily="18" charset="0"/>
              </a:rPr>
              <a:t>○建物用途の割合は住宅が</a:t>
            </a:r>
            <a:r>
              <a:rPr lang="en-US" altLang="ja-JP" sz="1050" dirty="0">
                <a:solidFill>
                  <a:srgbClr val="000000"/>
                </a:solidFill>
                <a:latin typeface="ＭＳ Ｐゴシック" pitchFamily="50" charset="-128"/>
                <a:ea typeface="ＭＳ Ｐゴシック" pitchFamily="50" charset="-128"/>
                <a:cs typeface="Times New Roman" pitchFamily="18" charset="0"/>
              </a:rPr>
              <a:t>34.8</a:t>
            </a:r>
            <a:r>
              <a:rPr lang="ja-JP" altLang="en-US" sz="1050" dirty="0">
                <a:solidFill>
                  <a:srgbClr val="000000"/>
                </a:solidFill>
                <a:latin typeface="ＭＳ Ｐゴシック" pitchFamily="50" charset="-128"/>
                <a:ea typeface="ＭＳ Ｐゴシック" pitchFamily="50" charset="-128"/>
                <a:cs typeface="Times New Roman" pitchFamily="18" charset="0"/>
              </a:rPr>
              <a:t>％、工業が</a:t>
            </a:r>
            <a:r>
              <a:rPr lang="en-US" altLang="ja-JP" sz="1050" dirty="0">
                <a:solidFill>
                  <a:srgbClr val="000000"/>
                </a:solidFill>
                <a:latin typeface="ＭＳ Ｐゴシック" pitchFamily="50" charset="-128"/>
                <a:ea typeface="ＭＳ Ｐゴシック" pitchFamily="50" charset="-128"/>
                <a:cs typeface="Times New Roman" pitchFamily="18" charset="0"/>
              </a:rPr>
              <a:t>37.9</a:t>
            </a:r>
            <a:r>
              <a:rPr lang="ja-JP" altLang="en-US" sz="1050" dirty="0">
                <a:solidFill>
                  <a:srgbClr val="000000"/>
                </a:solidFill>
                <a:latin typeface="ＭＳ Ｐゴシック" pitchFamily="50" charset="-128"/>
                <a:ea typeface="ＭＳ Ｐゴシック" pitchFamily="50" charset="-128"/>
                <a:cs typeface="Times New Roman" pitchFamily="18" charset="0"/>
              </a:rPr>
              <a:t>％となっており、工業と住宅ともに全体に占める割合が大きい</a:t>
            </a:r>
            <a:endParaRPr lang="en-US" altLang="ja-JP" sz="1050" dirty="0">
              <a:solidFill>
                <a:srgbClr val="000000"/>
              </a:solidFill>
              <a:latin typeface="ＭＳ Ｐゴシック" pitchFamily="50" charset="-128"/>
              <a:ea typeface="ＭＳ Ｐゴシック" pitchFamily="50" charset="-128"/>
              <a:cs typeface="Times New Roman" pitchFamily="18" charset="0"/>
            </a:endParaRPr>
          </a:p>
          <a:p>
            <a:pPr marL="144000" indent="-457200" eaLnBrk="0" hangingPunct="0">
              <a:defRPr/>
            </a:pPr>
            <a:r>
              <a:rPr lang="ja-JP" altLang="ja-JP" sz="1050" dirty="0">
                <a:latin typeface="ＭＳ Ｐゴシック" pitchFamily="50" charset="-128"/>
                <a:ea typeface="ＭＳ Ｐゴシック" pitchFamily="50" charset="-128"/>
              </a:rPr>
              <a:t>○区域内には鉄道駅が</a:t>
            </a:r>
            <a:r>
              <a:rPr lang="en-US" altLang="ja-JP" sz="1050" dirty="0">
                <a:latin typeface="ＭＳ Ｐゴシック" pitchFamily="50" charset="-128"/>
                <a:ea typeface="ＭＳ Ｐゴシック" pitchFamily="50" charset="-128"/>
              </a:rPr>
              <a:t>63</a:t>
            </a:r>
            <a:r>
              <a:rPr lang="ja-JP" altLang="ja-JP" sz="1050" dirty="0">
                <a:latin typeface="ＭＳ Ｐゴシック" pitchFamily="50" charset="-128"/>
                <a:ea typeface="ＭＳ Ｐゴシック" pitchFamily="50" charset="-128"/>
              </a:rPr>
              <a:t>駅設置されており、１ｋ㎡あたりの鉄道駅数は</a:t>
            </a:r>
            <a:r>
              <a:rPr lang="en-US" altLang="ja-JP" sz="1050" dirty="0">
                <a:latin typeface="ＭＳ Ｐゴシック" pitchFamily="50" charset="-128"/>
                <a:ea typeface="ＭＳ Ｐゴシック" pitchFamily="50" charset="-128"/>
              </a:rPr>
              <a:t>1.7</a:t>
            </a:r>
            <a:r>
              <a:rPr lang="ja-JP" altLang="ja-JP" sz="1050" dirty="0">
                <a:latin typeface="ＭＳ Ｐゴシック" pitchFamily="50" charset="-128"/>
                <a:ea typeface="ＭＳ Ｐゴシック" pitchFamily="50" charset="-128"/>
              </a:rPr>
              <a:t>駅ある</a:t>
            </a:r>
            <a:endParaRPr lang="en-US" altLang="ja-JP" sz="1050" dirty="0">
              <a:latin typeface="ＭＳ Ｐゴシック" pitchFamily="50" charset="-128"/>
              <a:ea typeface="ＭＳ Ｐゴシック" pitchFamily="50" charset="-128"/>
            </a:endParaRPr>
          </a:p>
          <a:p>
            <a:pPr marL="144000" indent="-457200" eaLnBrk="0" hangingPunct="0">
              <a:defRPr/>
            </a:pPr>
            <a:r>
              <a:rPr lang="ja-JP" altLang="en-US" sz="1050" dirty="0">
                <a:latin typeface="ＭＳ Ｐゴシック" pitchFamily="50" charset="-128"/>
                <a:ea typeface="ＭＳ Ｐゴシック" pitchFamily="50" charset="-128"/>
              </a:rPr>
              <a:t>○病院・診療所数は</a:t>
            </a:r>
            <a:r>
              <a:rPr lang="en-US" altLang="ja-JP" sz="1050" dirty="0">
                <a:latin typeface="ＭＳ Ｐゴシック" pitchFamily="50" charset="-128"/>
                <a:ea typeface="ＭＳ Ｐゴシック" pitchFamily="50" charset="-128"/>
              </a:rPr>
              <a:t>714</a:t>
            </a:r>
            <a:r>
              <a:rPr lang="ja-JP" altLang="en-US" sz="1050" dirty="0">
                <a:latin typeface="ＭＳ Ｐゴシック" pitchFamily="50" charset="-128"/>
                <a:ea typeface="ＭＳ Ｐゴシック" pitchFamily="50" charset="-128"/>
              </a:rPr>
              <a:t>カ所で、千人あたりの病院・診療所数は</a:t>
            </a:r>
            <a:r>
              <a:rPr lang="en-US" altLang="ja-JP" sz="1050" dirty="0">
                <a:latin typeface="ＭＳ Ｐゴシック" pitchFamily="50" charset="-128"/>
                <a:ea typeface="ＭＳ Ｐゴシック" pitchFamily="50" charset="-128"/>
              </a:rPr>
              <a:t>1.8</a:t>
            </a:r>
            <a:r>
              <a:rPr lang="ja-JP" altLang="en-US" sz="1050" dirty="0">
                <a:latin typeface="ＭＳ Ｐゴシック" pitchFamily="50" charset="-128"/>
                <a:ea typeface="ＭＳ Ｐゴシック" pitchFamily="50" charset="-128"/>
              </a:rPr>
              <a:t>カ所となっている。</a:t>
            </a:r>
            <a:endParaRPr lang="en-US" altLang="ja-JP" sz="1050" dirty="0">
              <a:latin typeface="ＭＳ Ｐゴシック" pitchFamily="50" charset="-128"/>
              <a:ea typeface="ＭＳ Ｐゴシック" pitchFamily="50" charset="-128"/>
            </a:endParaRPr>
          </a:p>
          <a:p>
            <a:pPr marL="85725" indent="-85725">
              <a:buFont typeface="Wingdings" pitchFamily="2" charset="2"/>
              <a:buNone/>
              <a:defRPr/>
            </a:pPr>
            <a:endParaRPr lang="en-US" altLang="ja-JP" sz="800" dirty="0">
              <a:solidFill>
                <a:srgbClr val="000000"/>
              </a:solidFill>
              <a:latin typeface="HGP創英角ｺﾞｼｯｸUB" pitchFamily="50" charset="-128"/>
              <a:ea typeface="HGP創英角ｺﾞｼｯｸUB" pitchFamily="50" charset="-128"/>
            </a:endParaRPr>
          </a:p>
          <a:p>
            <a:pPr marL="85725" indent="-85725">
              <a:lnSpc>
                <a:spcPts val="1800"/>
              </a:lnSpc>
              <a:buFont typeface="Wingdings" pitchFamily="2" charset="2"/>
              <a:buNone/>
              <a:defRPr/>
            </a:pPr>
            <a:endParaRPr lang="ja-JP" altLang="en-US" sz="1200" dirty="0">
              <a:solidFill>
                <a:srgbClr val="000000"/>
              </a:solidFill>
              <a:latin typeface="HGP創英角ｺﾞｼｯｸUB" pitchFamily="50" charset="-128"/>
              <a:ea typeface="HGP創英角ｺﾞｼｯｸUB" pitchFamily="50" charset="-128"/>
            </a:endParaRPr>
          </a:p>
        </p:txBody>
      </p:sp>
      <p:sp>
        <p:nvSpPr>
          <p:cNvPr id="47114" name="テキスト ボックス 57"/>
          <p:cNvSpPr>
            <a:spLocks noChangeArrowheads="1"/>
          </p:cNvSpPr>
          <p:nvPr/>
        </p:nvSpPr>
        <p:spPr bwMode="auto">
          <a:xfrm>
            <a:off x="4211638" y="5805488"/>
            <a:ext cx="4679950" cy="792162"/>
          </a:xfrm>
          <a:prstGeom prst="roundRect">
            <a:avLst>
              <a:gd name="adj" fmla="val 9315"/>
            </a:avLst>
          </a:prstGeom>
          <a:noFill/>
          <a:ln w="19050" algn="ctr">
            <a:solidFill>
              <a:schemeClr val="tx1"/>
            </a:solidFill>
            <a:round/>
            <a:headEnd/>
            <a:tailEnd/>
          </a:ln>
          <a:extLst>
            <a:ext uri="{909E8E84-426E-40DD-AFC4-6F175D3DCCD1}">
              <a14:hiddenFill xmlns="" xmlns:a14="http://schemas.microsoft.com/office/drawing/2010/main">
                <a:solidFill>
                  <a:srgbClr val="FFFFFF"/>
                </a:solidFill>
              </a14:hiddenFill>
            </a:ext>
          </a:extLst>
        </p:spPr>
        <p:txBody>
          <a:bodyPr lIns="36000" tIns="36000" rIns="0" anchor="ct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buFont typeface="Wingdings" pitchFamily="2" charset="2"/>
              <a:buChar char="ü"/>
            </a:pPr>
            <a:r>
              <a:rPr lang="ja-JP" altLang="en-US" sz="1100"/>
              <a:t>地下鉄５路線、</a:t>
            </a:r>
            <a:r>
              <a:rPr lang="ja-JP" altLang="en-US" sz="1100">
                <a:latin typeface="HGP創英角ｺﾞｼｯｸUB" pitchFamily="50" charset="-128"/>
              </a:rPr>
              <a:t>ＪＲ１路線、</a:t>
            </a:r>
            <a:r>
              <a:rPr lang="ja-JP" altLang="en-US" sz="1100"/>
              <a:t>私鉄５路線が</a:t>
            </a:r>
            <a:r>
              <a:rPr lang="ja-JP" altLang="en-US" sz="1100">
                <a:solidFill>
                  <a:srgbClr val="000000"/>
                </a:solidFill>
              </a:rPr>
              <a:t>走り、主要駅として天下茶屋駅、長居駅を有する</a:t>
            </a:r>
          </a:p>
          <a:p>
            <a:pPr eaLnBrk="1" hangingPunct="1">
              <a:buFont typeface="Wingdings" pitchFamily="2" charset="2"/>
              <a:buChar char="ü"/>
            </a:pPr>
            <a:r>
              <a:rPr lang="ja-JP" altLang="en-US" sz="1100"/>
              <a:t>西は大阪湾に面し、南を大和川、中央部を東西に尻無川、南北に木津川</a:t>
            </a:r>
            <a:r>
              <a:rPr lang="ja-JP" altLang="ja-JP" sz="1100"/>
              <a:t>が流れる</a:t>
            </a:r>
            <a:endParaRPr lang="ja-JP" altLang="en-US" sz="1100">
              <a:solidFill>
                <a:srgbClr val="000000"/>
              </a:solidFill>
            </a:endParaRPr>
          </a:p>
        </p:txBody>
      </p:sp>
      <p:grpSp>
        <p:nvGrpSpPr>
          <p:cNvPr id="2" name="グループ化 78"/>
          <p:cNvGrpSpPr>
            <a:grpSpLocks/>
          </p:cNvGrpSpPr>
          <p:nvPr/>
        </p:nvGrpSpPr>
        <p:grpSpPr bwMode="auto">
          <a:xfrm>
            <a:off x="4356100" y="2060575"/>
            <a:ext cx="4535488" cy="2879725"/>
            <a:chOff x="4284663" y="2071688"/>
            <a:chExt cx="4535809" cy="2879725"/>
          </a:xfrm>
        </p:grpSpPr>
        <p:grpSp>
          <p:nvGrpSpPr>
            <p:cNvPr id="3" name="グループ化 73"/>
            <p:cNvGrpSpPr>
              <a:grpSpLocks/>
            </p:cNvGrpSpPr>
            <p:nvPr/>
          </p:nvGrpSpPr>
          <p:grpSpPr bwMode="auto">
            <a:xfrm>
              <a:off x="4284663" y="2071688"/>
              <a:ext cx="4535809" cy="2879725"/>
              <a:chOff x="4529138" y="2071688"/>
              <a:chExt cx="4536826" cy="2879725"/>
            </a:xfrm>
          </p:grpSpPr>
          <p:grpSp>
            <p:nvGrpSpPr>
              <p:cNvPr id="5" name="グループ化 87"/>
              <p:cNvGrpSpPr>
                <a:grpSpLocks/>
              </p:cNvGrpSpPr>
              <p:nvPr/>
            </p:nvGrpSpPr>
            <p:grpSpPr bwMode="auto">
              <a:xfrm>
                <a:off x="4529138" y="2071688"/>
                <a:ext cx="4374853" cy="2879725"/>
                <a:chOff x="683568" y="1232787"/>
                <a:chExt cx="7119841" cy="4687596"/>
              </a:xfrm>
            </p:grpSpPr>
            <p:grpSp>
              <p:nvGrpSpPr>
                <p:cNvPr id="6" name="グループ化 62"/>
                <p:cNvGrpSpPr>
                  <a:grpSpLocks/>
                </p:cNvGrpSpPr>
                <p:nvPr/>
              </p:nvGrpSpPr>
              <p:grpSpPr bwMode="auto">
                <a:xfrm>
                  <a:off x="683568" y="1700808"/>
                  <a:ext cx="6648450" cy="4219575"/>
                  <a:chOff x="683568" y="1700808"/>
                  <a:chExt cx="6648450" cy="4219575"/>
                </a:xfrm>
              </p:grpSpPr>
              <p:grpSp>
                <p:nvGrpSpPr>
                  <p:cNvPr id="7" name="グループ化 59"/>
                  <p:cNvGrpSpPr>
                    <a:grpSpLocks/>
                  </p:cNvGrpSpPr>
                  <p:nvPr/>
                </p:nvGrpSpPr>
                <p:grpSpPr bwMode="auto">
                  <a:xfrm>
                    <a:off x="683568" y="1700808"/>
                    <a:ext cx="6648450" cy="4219575"/>
                    <a:chOff x="683568" y="1700808"/>
                    <a:chExt cx="6648450" cy="4219575"/>
                  </a:xfrm>
                </p:grpSpPr>
                <p:grpSp>
                  <p:nvGrpSpPr>
                    <p:cNvPr id="8" name="グループ化 57"/>
                    <p:cNvGrpSpPr>
                      <a:grpSpLocks/>
                    </p:cNvGrpSpPr>
                    <p:nvPr/>
                  </p:nvGrpSpPr>
                  <p:grpSpPr bwMode="auto">
                    <a:xfrm>
                      <a:off x="683568" y="1700808"/>
                      <a:ext cx="6648450" cy="4219575"/>
                      <a:chOff x="1115616" y="1628800"/>
                      <a:chExt cx="6648450" cy="4219575"/>
                    </a:xfrm>
                  </p:grpSpPr>
                  <p:grpSp>
                    <p:nvGrpSpPr>
                      <p:cNvPr id="9" name="グループ化 104"/>
                      <p:cNvGrpSpPr>
                        <a:grpSpLocks/>
                      </p:cNvGrpSpPr>
                      <p:nvPr/>
                    </p:nvGrpSpPr>
                    <p:grpSpPr bwMode="auto">
                      <a:xfrm>
                        <a:off x="1115616" y="1628800"/>
                        <a:ext cx="6648450" cy="4219575"/>
                        <a:chOff x="1187624" y="1628800"/>
                        <a:chExt cx="6648450" cy="4219575"/>
                      </a:xfrm>
                    </p:grpSpPr>
                    <p:grpSp>
                      <p:nvGrpSpPr>
                        <p:cNvPr id="10" name="グループ化 54"/>
                        <p:cNvGrpSpPr>
                          <a:grpSpLocks/>
                        </p:cNvGrpSpPr>
                        <p:nvPr/>
                      </p:nvGrpSpPr>
                      <p:grpSpPr bwMode="auto">
                        <a:xfrm>
                          <a:off x="1187624" y="1628800"/>
                          <a:ext cx="6648450" cy="4219575"/>
                          <a:chOff x="1331640" y="1484784"/>
                          <a:chExt cx="6648450" cy="4219575"/>
                        </a:xfrm>
                      </p:grpSpPr>
                      <p:grpSp>
                        <p:nvGrpSpPr>
                          <p:cNvPr id="11" name="グループ化 60"/>
                          <p:cNvGrpSpPr>
                            <a:grpSpLocks/>
                          </p:cNvGrpSpPr>
                          <p:nvPr/>
                        </p:nvGrpSpPr>
                        <p:grpSpPr bwMode="auto">
                          <a:xfrm>
                            <a:off x="1331640" y="1484784"/>
                            <a:ext cx="6648450" cy="4219575"/>
                            <a:chOff x="1115616" y="1412776"/>
                            <a:chExt cx="6648450" cy="4219575"/>
                          </a:xfrm>
                        </p:grpSpPr>
                        <p:grpSp>
                          <p:nvGrpSpPr>
                            <p:cNvPr id="12" name="グループ化 51"/>
                            <p:cNvGrpSpPr>
                              <a:grpSpLocks/>
                            </p:cNvGrpSpPr>
                            <p:nvPr/>
                          </p:nvGrpSpPr>
                          <p:grpSpPr bwMode="auto">
                            <a:xfrm>
                              <a:off x="1115616" y="1412776"/>
                              <a:ext cx="6648450" cy="4219575"/>
                              <a:chOff x="0" y="0"/>
                              <a:chExt cx="6648450" cy="4219575"/>
                            </a:xfrm>
                          </p:grpSpPr>
                          <p:pic>
                            <p:nvPicPr>
                              <p:cNvPr id="47171" name="Picture 2"/>
                              <p:cNvPicPr>
                                <a:picLocks noChangeAspect="1" noChangeArrowheads="1"/>
                              </p:cNvPicPr>
                              <p:nvPr/>
                            </p:nvPicPr>
                            <p:blipFill>
                              <a:blip r:embed="rId3" cstate="print">
                                <a:extLst>
                                  <a:ext uri="{28A0092B-C50C-407E-A947-70E740481C1C}">
                                    <a14:useLocalDpi xmlns="" xmlns:a14="http://schemas.microsoft.com/office/drawing/2010/main" val="0"/>
                                  </a:ext>
                                </a:extLst>
                              </a:blip>
                              <a:srcRect l="16826" t="19646" r="34975" b="2655"/>
                              <a:stretch>
                                <a:fillRect/>
                              </a:stretch>
                            </p:blipFill>
                            <p:spPr bwMode="gray">
                              <a:xfrm>
                                <a:off x="28575" y="38100"/>
                                <a:ext cx="6248400" cy="4181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
                                    <a:solidFill>
                                      <a:srgbClr val="000000"/>
                                    </a:solidFill>
                                    <a:miter lim="800000"/>
                                    <a:headEnd/>
                                    <a:tailEnd/>
                                  </a14:hiddenLine>
                                </a:ext>
                              </a:extLst>
                            </p:spPr>
                          </p:pic>
                          <p:sp>
                            <p:nvSpPr>
                              <p:cNvPr id="128" name="正方形/長方形 127"/>
                              <p:cNvSpPr/>
                              <p:nvPr/>
                            </p:nvSpPr>
                            <p:spPr bwMode="gray">
                              <a:xfrm>
                                <a:off x="1475655" y="38466"/>
                                <a:ext cx="2064882" cy="49356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defRPr/>
                                </a:pPr>
                                <a:endParaRPr lang="ja-JP" altLang="en-US"/>
                              </a:p>
                            </p:txBody>
                          </p:sp>
                          <p:sp>
                            <p:nvSpPr>
                              <p:cNvPr id="129" name="正方形/長方形 128"/>
                              <p:cNvSpPr/>
                              <p:nvPr/>
                            </p:nvSpPr>
                            <p:spPr bwMode="gray">
                              <a:xfrm>
                                <a:off x="5509800" y="-295"/>
                                <a:ext cx="1113849" cy="197943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defRPr/>
                                </a:pPr>
                                <a:endParaRPr lang="ja-JP" altLang="en-US"/>
                              </a:p>
                            </p:txBody>
                          </p:sp>
                          <p:sp>
                            <p:nvSpPr>
                              <p:cNvPr id="130" name="正方形/長方形 129"/>
                              <p:cNvSpPr/>
                              <p:nvPr/>
                            </p:nvSpPr>
                            <p:spPr bwMode="gray">
                              <a:xfrm>
                                <a:off x="2455117" y="436421"/>
                                <a:ext cx="1113849" cy="49356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defRPr/>
                                </a:pPr>
                                <a:endParaRPr lang="ja-JP" altLang="en-US"/>
                              </a:p>
                            </p:txBody>
                          </p:sp>
                          <p:sp>
                            <p:nvSpPr>
                              <p:cNvPr id="131" name="正方形/長方形 130"/>
                              <p:cNvSpPr/>
                              <p:nvPr/>
                            </p:nvSpPr>
                            <p:spPr bwMode="gray">
                              <a:xfrm>
                                <a:off x="5861269" y="1932628"/>
                                <a:ext cx="744288" cy="65636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defRPr/>
                                </a:pPr>
                                <a:endParaRPr lang="ja-JP" altLang="en-US"/>
                              </a:p>
                            </p:txBody>
                          </p:sp>
                          <p:sp>
                            <p:nvSpPr>
                              <p:cNvPr id="132" name="正方形/長方形 131"/>
                              <p:cNvSpPr/>
                              <p:nvPr/>
                            </p:nvSpPr>
                            <p:spPr bwMode="gray">
                              <a:xfrm>
                                <a:off x="0" y="759437"/>
                                <a:ext cx="180903" cy="49615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defRPr/>
                                </a:pPr>
                                <a:endParaRPr lang="ja-JP" altLang="en-US"/>
                              </a:p>
                            </p:txBody>
                          </p:sp>
                          <p:sp>
                            <p:nvSpPr>
                              <p:cNvPr id="133" name="正方形/長方形 132"/>
                              <p:cNvSpPr/>
                              <p:nvPr/>
                            </p:nvSpPr>
                            <p:spPr bwMode="gray">
                              <a:xfrm>
                                <a:off x="6166221" y="3684663"/>
                                <a:ext cx="180903" cy="49615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defRPr/>
                                </a:pPr>
                                <a:endParaRPr lang="ja-JP" altLang="en-US"/>
                              </a:p>
                            </p:txBody>
                          </p:sp>
                        </p:grpSp>
                        <p:grpSp>
                          <p:nvGrpSpPr>
                            <p:cNvPr id="13" name="グループ化 32"/>
                            <p:cNvGrpSpPr>
                              <a:grpSpLocks/>
                            </p:cNvGrpSpPr>
                            <p:nvPr/>
                          </p:nvGrpSpPr>
                          <p:grpSpPr bwMode="auto">
                            <a:xfrm>
                              <a:off x="2025238" y="1766506"/>
                              <a:ext cx="5225154" cy="3315427"/>
                              <a:chOff x="2415061" y="1958592"/>
                              <a:chExt cx="5225154" cy="3315427"/>
                            </a:xfrm>
                          </p:grpSpPr>
                          <p:sp>
                            <p:nvSpPr>
                              <p:cNvPr id="124" name="フリーフォーム 123"/>
                              <p:cNvSpPr/>
                              <p:nvPr/>
                            </p:nvSpPr>
                            <p:spPr bwMode="gray">
                              <a:xfrm>
                                <a:off x="7477836" y="4491031"/>
                                <a:ext cx="162812" cy="782990"/>
                              </a:xfrm>
                              <a:custGeom>
                                <a:avLst/>
                                <a:gdLst>
                                  <a:gd name="connsiteX0" fmla="*/ 39687 w 163512"/>
                                  <a:gd name="connsiteY0" fmla="*/ 0 h 781050"/>
                                  <a:gd name="connsiteX1" fmla="*/ 20637 w 163512"/>
                                  <a:gd name="connsiteY1" fmla="*/ 600075 h 781050"/>
                                  <a:gd name="connsiteX2" fmla="*/ 163512 w 163512"/>
                                  <a:gd name="connsiteY2" fmla="*/ 781050 h 781050"/>
                                  <a:gd name="connsiteX3" fmla="*/ 163512 w 163512"/>
                                  <a:gd name="connsiteY3" fmla="*/ 781050 h 781050"/>
                                </a:gdLst>
                                <a:ahLst/>
                                <a:cxnLst>
                                  <a:cxn ang="0">
                                    <a:pos x="connsiteX0" y="connsiteY0"/>
                                  </a:cxn>
                                  <a:cxn ang="0">
                                    <a:pos x="connsiteX1" y="connsiteY1"/>
                                  </a:cxn>
                                  <a:cxn ang="0">
                                    <a:pos x="connsiteX2" y="connsiteY2"/>
                                  </a:cxn>
                                  <a:cxn ang="0">
                                    <a:pos x="connsiteX3" y="connsiteY3"/>
                                  </a:cxn>
                                </a:cxnLst>
                                <a:rect l="l" t="t" r="r" b="b"/>
                                <a:pathLst>
                                  <a:path w="163512" h="781050">
                                    <a:moveTo>
                                      <a:pt x="39687" y="0"/>
                                    </a:moveTo>
                                    <a:cubicBezTo>
                                      <a:pt x="19843" y="234950"/>
                                      <a:pt x="0" y="469900"/>
                                      <a:pt x="20637" y="600075"/>
                                    </a:cubicBezTo>
                                    <a:cubicBezTo>
                                      <a:pt x="41274" y="730250"/>
                                      <a:pt x="163512" y="781050"/>
                                      <a:pt x="163512" y="781050"/>
                                    </a:cubicBezTo>
                                    <a:lnTo>
                                      <a:pt x="163512" y="781050"/>
                                    </a:lnTo>
                                  </a:path>
                                </a:pathLst>
                              </a:custGeom>
                              <a:ln w="63500" cmpd="tri">
                                <a:solidFill>
                                  <a:srgbClr val="FF0000"/>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ja-JP" altLang="en-US"/>
                              </a:p>
                            </p:txBody>
                          </p:sp>
                          <p:sp>
                            <p:nvSpPr>
                              <p:cNvPr id="125" name="フリーフォーム 124"/>
                              <p:cNvSpPr/>
                              <p:nvPr/>
                            </p:nvSpPr>
                            <p:spPr bwMode="gray">
                              <a:xfrm>
                                <a:off x="5255308" y="1958592"/>
                                <a:ext cx="1051823" cy="2441996"/>
                              </a:xfrm>
                              <a:custGeom>
                                <a:avLst/>
                                <a:gdLst>
                                  <a:gd name="connsiteX0" fmla="*/ 41275 w 1092200"/>
                                  <a:gd name="connsiteY0" fmla="*/ 2314575 h 2314575"/>
                                  <a:gd name="connsiteX1" fmla="*/ 117475 w 1092200"/>
                                  <a:gd name="connsiteY1" fmla="*/ 1819275 h 2314575"/>
                                  <a:gd name="connsiteX2" fmla="*/ 746125 w 1092200"/>
                                  <a:gd name="connsiteY2" fmla="*/ 1609725 h 2314575"/>
                                  <a:gd name="connsiteX3" fmla="*/ 1041400 w 1092200"/>
                                  <a:gd name="connsiteY3" fmla="*/ 361950 h 2314575"/>
                                  <a:gd name="connsiteX4" fmla="*/ 1050925 w 1092200"/>
                                  <a:gd name="connsiteY4" fmla="*/ 0 h 23145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92200" h="2314575">
                                    <a:moveTo>
                                      <a:pt x="41275" y="2314575"/>
                                    </a:moveTo>
                                    <a:cubicBezTo>
                                      <a:pt x="20637" y="2125662"/>
                                      <a:pt x="0" y="1936750"/>
                                      <a:pt x="117475" y="1819275"/>
                                    </a:cubicBezTo>
                                    <a:cubicBezTo>
                                      <a:pt x="234950" y="1701800"/>
                                      <a:pt x="592138" y="1852613"/>
                                      <a:pt x="746125" y="1609725"/>
                                    </a:cubicBezTo>
                                    <a:cubicBezTo>
                                      <a:pt x="900113" y="1366838"/>
                                      <a:pt x="990600" y="630237"/>
                                      <a:pt x="1041400" y="361950"/>
                                    </a:cubicBezTo>
                                    <a:cubicBezTo>
                                      <a:pt x="1092200" y="93663"/>
                                      <a:pt x="1071562" y="46831"/>
                                      <a:pt x="1050925" y="0"/>
                                    </a:cubicBezTo>
                                  </a:path>
                                </a:pathLst>
                              </a:custGeom>
                              <a:ln w="63500" cmpd="tri">
                                <a:solidFill>
                                  <a:srgbClr val="0070C0"/>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ja-JP" altLang="en-US"/>
                              </a:p>
                            </p:txBody>
                          </p:sp>
                          <p:sp>
                            <p:nvSpPr>
                              <p:cNvPr id="126" name="フリーフォーム 30"/>
                              <p:cNvSpPr/>
                              <p:nvPr/>
                            </p:nvSpPr>
                            <p:spPr bwMode="gray">
                              <a:xfrm>
                                <a:off x="2415124" y="2157570"/>
                                <a:ext cx="767548" cy="459974"/>
                              </a:xfrm>
                              <a:custGeom>
                                <a:avLst/>
                                <a:gdLst>
                                  <a:gd name="connsiteX0" fmla="*/ 100013 w 766763"/>
                                  <a:gd name="connsiteY0" fmla="*/ 457200 h 457200"/>
                                  <a:gd name="connsiteX1" fmla="*/ 61913 w 766763"/>
                                  <a:gd name="connsiteY1" fmla="*/ 314325 h 457200"/>
                                  <a:gd name="connsiteX2" fmla="*/ 471488 w 766763"/>
                                  <a:gd name="connsiteY2" fmla="*/ 228600 h 457200"/>
                                  <a:gd name="connsiteX3" fmla="*/ 766763 w 766763"/>
                                  <a:gd name="connsiteY3" fmla="*/ 0 h 457200"/>
                                </a:gdLst>
                                <a:ahLst/>
                                <a:cxnLst>
                                  <a:cxn ang="0">
                                    <a:pos x="connsiteX0" y="connsiteY0"/>
                                  </a:cxn>
                                  <a:cxn ang="0">
                                    <a:pos x="connsiteX1" y="connsiteY1"/>
                                  </a:cxn>
                                  <a:cxn ang="0">
                                    <a:pos x="connsiteX2" y="connsiteY2"/>
                                  </a:cxn>
                                  <a:cxn ang="0">
                                    <a:pos x="connsiteX3" y="connsiteY3"/>
                                  </a:cxn>
                                </a:cxnLst>
                                <a:rect l="l" t="t" r="r" b="b"/>
                                <a:pathLst>
                                  <a:path w="766763" h="457200">
                                    <a:moveTo>
                                      <a:pt x="100013" y="457200"/>
                                    </a:moveTo>
                                    <a:cubicBezTo>
                                      <a:pt x="50006" y="404812"/>
                                      <a:pt x="0" y="352425"/>
                                      <a:pt x="61913" y="314325"/>
                                    </a:cubicBezTo>
                                    <a:cubicBezTo>
                                      <a:pt x="123826" y="276225"/>
                                      <a:pt x="354013" y="280988"/>
                                      <a:pt x="471488" y="228600"/>
                                    </a:cubicBezTo>
                                    <a:cubicBezTo>
                                      <a:pt x="588963" y="176213"/>
                                      <a:pt x="677863" y="88106"/>
                                      <a:pt x="766763" y="0"/>
                                    </a:cubicBezTo>
                                  </a:path>
                                </a:pathLst>
                              </a:custGeom>
                              <a:ln w="63500" cmpd="tri">
                                <a:solidFill>
                                  <a:srgbClr val="00B050"/>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ja-JP" altLang="en-US"/>
                              </a:p>
                            </p:txBody>
                          </p:sp>
                        </p:grpSp>
                      </p:grpSp>
                      <p:sp>
                        <p:nvSpPr>
                          <p:cNvPr id="120" name="正方形/長方形 119"/>
                          <p:cNvSpPr/>
                          <p:nvPr/>
                        </p:nvSpPr>
                        <p:spPr bwMode="gray">
                          <a:xfrm rot="1232530">
                            <a:off x="2132784" y="2637008"/>
                            <a:ext cx="1266324" cy="27650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900" dirty="0">
                                <a:solidFill>
                                  <a:schemeClr val="tx1"/>
                                </a:solidFill>
                              </a:rPr>
                              <a:t>ニュートラム</a:t>
                            </a:r>
                            <a:endParaRPr lang="en-US" altLang="ja-JP" sz="900" dirty="0">
                              <a:solidFill>
                                <a:schemeClr val="tx1"/>
                              </a:solidFill>
                            </a:endParaRPr>
                          </a:p>
                        </p:txBody>
                      </p:sp>
                    </p:grpSp>
                    <p:grpSp>
                      <p:nvGrpSpPr>
                        <p:cNvPr id="14" name="グループ化 51"/>
                        <p:cNvGrpSpPr>
                          <a:grpSpLocks/>
                        </p:cNvGrpSpPr>
                        <p:nvPr/>
                      </p:nvGrpSpPr>
                      <p:grpSpPr bwMode="auto">
                        <a:xfrm>
                          <a:off x="1422781" y="2080726"/>
                          <a:ext cx="3545818" cy="2715910"/>
                          <a:chOff x="1422779" y="2008718"/>
                          <a:chExt cx="3545818" cy="2715910"/>
                        </a:xfrm>
                      </p:grpSpPr>
                      <p:sp>
                        <p:nvSpPr>
                          <p:cNvPr id="108" name="正方形/長方形 107"/>
                          <p:cNvSpPr/>
                          <p:nvPr/>
                        </p:nvSpPr>
                        <p:spPr bwMode="gray">
                          <a:xfrm>
                            <a:off x="3697010" y="2845974"/>
                            <a:ext cx="1271492" cy="377282"/>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900" dirty="0">
                                <a:solidFill>
                                  <a:schemeClr val="tx1"/>
                                </a:solidFill>
                              </a:rPr>
                              <a:t>工場集積地</a:t>
                            </a:r>
                            <a:endParaRPr lang="en-US" altLang="ja-JP" sz="900" dirty="0">
                              <a:solidFill>
                                <a:schemeClr val="tx1"/>
                              </a:solidFill>
                            </a:endParaRPr>
                          </a:p>
                          <a:p>
                            <a:pPr algn="ctr">
                              <a:defRPr/>
                            </a:pPr>
                            <a:endParaRPr lang="en-US" altLang="ja-JP" sz="900" dirty="0">
                              <a:solidFill>
                                <a:schemeClr val="tx1"/>
                              </a:solidFill>
                            </a:endParaRPr>
                          </a:p>
                        </p:txBody>
                      </p:sp>
                      <p:sp>
                        <p:nvSpPr>
                          <p:cNvPr id="109" name="円/楕円 108"/>
                          <p:cNvSpPr/>
                          <p:nvPr/>
                        </p:nvSpPr>
                        <p:spPr bwMode="gray">
                          <a:xfrm>
                            <a:off x="3851920" y="3356992"/>
                            <a:ext cx="936104" cy="360040"/>
                          </a:xfrm>
                          <a:prstGeom prst="ellipse">
                            <a:avLst/>
                          </a:prstGeom>
                          <a:gradFill>
                            <a:gsLst>
                              <a:gs pos="100000">
                                <a:srgbClr val="92D050"/>
                              </a:gs>
                              <a:gs pos="30000">
                                <a:schemeClr val="accent3">
                                  <a:lumMod val="40000"/>
                                  <a:lumOff val="60000"/>
                                  <a:alpha val="80000"/>
                                </a:schemeClr>
                              </a:gs>
                            </a:gsLst>
                            <a:path path="shape">
                              <a:fillToRect l="50000" t="50000" r="50000" b="50000"/>
                            </a:path>
                          </a:gradFill>
                          <a:ln w="9525">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cxnSp>
                        <p:nvCxnSpPr>
                          <p:cNvPr id="110" name="直線コネクタ 109"/>
                          <p:cNvCxnSpPr/>
                          <p:nvPr/>
                        </p:nvCxnSpPr>
                        <p:spPr bwMode="gray">
                          <a:xfrm flipH="1">
                            <a:off x="4250058" y="3065625"/>
                            <a:ext cx="77530" cy="289422"/>
                          </a:xfrm>
                          <a:prstGeom prst="line">
                            <a:avLst/>
                          </a:prstGeom>
                          <a:ln w="12700" cmpd="sng">
                            <a:solidFill>
                              <a:schemeClr val="tx1"/>
                            </a:solidFill>
                            <a:prstDash val="sysDot"/>
                          </a:ln>
                        </p:spPr>
                        <p:style>
                          <a:lnRef idx="1">
                            <a:schemeClr val="accent1"/>
                          </a:lnRef>
                          <a:fillRef idx="0">
                            <a:schemeClr val="accent1"/>
                          </a:fillRef>
                          <a:effectRef idx="0">
                            <a:schemeClr val="accent1"/>
                          </a:effectRef>
                          <a:fontRef idx="minor">
                            <a:schemeClr val="tx1"/>
                          </a:fontRef>
                        </p:style>
                      </p:cxnSp>
                      <p:sp>
                        <p:nvSpPr>
                          <p:cNvPr id="111" name="円/楕円 110"/>
                          <p:cNvSpPr/>
                          <p:nvPr/>
                        </p:nvSpPr>
                        <p:spPr bwMode="gray">
                          <a:xfrm rot="15253950">
                            <a:off x="2459258" y="3067854"/>
                            <a:ext cx="1792541" cy="442375"/>
                          </a:xfrm>
                          <a:prstGeom prst="ellipse">
                            <a:avLst/>
                          </a:prstGeom>
                          <a:gradFill>
                            <a:gsLst>
                              <a:gs pos="100000">
                                <a:schemeClr val="accent6">
                                  <a:lumMod val="75000"/>
                                </a:schemeClr>
                              </a:gs>
                              <a:gs pos="30000">
                                <a:schemeClr val="accent6">
                                  <a:lumMod val="40000"/>
                                  <a:lumOff val="60000"/>
                                  <a:alpha val="80000"/>
                                </a:schemeClr>
                              </a:gs>
                            </a:gsLst>
                            <a:path path="shape">
                              <a:fillToRect l="50000" t="50000" r="50000" b="50000"/>
                            </a:path>
                          </a:gradFill>
                          <a:ln w="9525">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sp>
                        <p:nvSpPr>
                          <p:cNvPr id="112" name="正方形/長方形 111"/>
                          <p:cNvSpPr/>
                          <p:nvPr/>
                        </p:nvSpPr>
                        <p:spPr bwMode="gray">
                          <a:xfrm>
                            <a:off x="3205987" y="2008718"/>
                            <a:ext cx="1496328" cy="351441"/>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900" dirty="0">
                                <a:solidFill>
                                  <a:schemeClr val="tx1"/>
                                </a:solidFill>
                              </a:rPr>
                              <a:t>大型物流施設</a:t>
                            </a:r>
                            <a:endParaRPr lang="en-US" altLang="ja-JP" sz="900" dirty="0">
                              <a:solidFill>
                                <a:schemeClr val="tx1"/>
                              </a:solidFill>
                            </a:endParaRPr>
                          </a:p>
                        </p:txBody>
                      </p:sp>
                      <p:cxnSp>
                        <p:nvCxnSpPr>
                          <p:cNvPr id="113" name="直線コネクタ 112"/>
                          <p:cNvCxnSpPr>
                            <a:stCxn id="112" idx="2"/>
                          </p:cNvCxnSpPr>
                          <p:nvPr/>
                        </p:nvCxnSpPr>
                        <p:spPr bwMode="gray">
                          <a:xfrm flipH="1">
                            <a:off x="3262842" y="2360159"/>
                            <a:ext cx="692601" cy="273917"/>
                          </a:xfrm>
                          <a:prstGeom prst="line">
                            <a:avLst/>
                          </a:prstGeom>
                          <a:ln w="12700" cmpd="sng">
                            <a:solidFill>
                              <a:schemeClr val="tx1"/>
                            </a:solidFill>
                            <a:prstDash val="sysDot"/>
                          </a:ln>
                        </p:spPr>
                        <p:style>
                          <a:lnRef idx="1">
                            <a:schemeClr val="accent1"/>
                          </a:lnRef>
                          <a:fillRef idx="0">
                            <a:schemeClr val="accent1"/>
                          </a:fillRef>
                          <a:effectRef idx="0">
                            <a:schemeClr val="accent1"/>
                          </a:effectRef>
                          <a:fontRef idx="minor">
                            <a:schemeClr val="tx1"/>
                          </a:fontRef>
                        </p:style>
                      </p:cxnSp>
                      <p:sp>
                        <p:nvSpPr>
                          <p:cNvPr id="114" name="正方形/長方形 113"/>
                          <p:cNvSpPr/>
                          <p:nvPr/>
                        </p:nvSpPr>
                        <p:spPr bwMode="gray">
                          <a:xfrm>
                            <a:off x="1474484" y="3259433"/>
                            <a:ext cx="1010474" cy="31268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900" dirty="0">
                                <a:solidFill>
                                  <a:schemeClr val="tx1"/>
                                </a:solidFill>
                              </a:rPr>
                              <a:t>インテックス大阪</a:t>
                            </a:r>
                            <a:endParaRPr lang="en-US" altLang="ja-JP" sz="900" dirty="0">
                              <a:solidFill>
                                <a:schemeClr val="tx1"/>
                              </a:solidFill>
                            </a:endParaRPr>
                          </a:p>
                        </p:txBody>
                      </p:sp>
                      <p:sp>
                        <p:nvSpPr>
                          <p:cNvPr id="115" name="正方形/長方形 114"/>
                          <p:cNvSpPr/>
                          <p:nvPr/>
                        </p:nvSpPr>
                        <p:spPr bwMode="gray">
                          <a:xfrm>
                            <a:off x="2340235" y="3068208"/>
                            <a:ext cx="144723" cy="142128"/>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dirty="0">
                              <a:solidFill>
                                <a:schemeClr val="tx1"/>
                              </a:solidFill>
                            </a:endParaRPr>
                          </a:p>
                        </p:txBody>
                      </p:sp>
                      <p:sp>
                        <p:nvSpPr>
                          <p:cNvPr id="116" name="正方形/長方形 115"/>
                          <p:cNvSpPr/>
                          <p:nvPr/>
                        </p:nvSpPr>
                        <p:spPr bwMode="gray">
                          <a:xfrm>
                            <a:off x="1422797" y="2706431"/>
                            <a:ext cx="775300" cy="31268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900" dirty="0">
                                <a:solidFill>
                                  <a:schemeClr val="tx1"/>
                                </a:solidFill>
                              </a:rPr>
                              <a:t>ＡＴＣ</a:t>
                            </a:r>
                            <a:endParaRPr lang="en-US" altLang="ja-JP" sz="900" dirty="0">
                              <a:solidFill>
                                <a:schemeClr val="tx1"/>
                              </a:solidFill>
                            </a:endParaRPr>
                          </a:p>
                        </p:txBody>
                      </p:sp>
                      <p:sp>
                        <p:nvSpPr>
                          <p:cNvPr id="117" name="正方形/長方形 116"/>
                          <p:cNvSpPr/>
                          <p:nvPr/>
                        </p:nvSpPr>
                        <p:spPr bwMode="gray">
                          <a:xfrm>
                            <a:off x="1983596" y="2778786"/>
                            <a:ext cx="142139" cy="144711"/>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dirty="0">
                              <a:solidFill>
                                <a:schemeClr val="tx1"/>
                              </a:solidFill>
                            </a:endParaRPr>
                          </a:p>
                        </p:txBody>
                      </p:sp>
                      <p:sp>
                        <p:nvSpPr>
                          <p:cNvPr id="118" name="正方形/長方形 117"/>
                          <p:cNvSpPr/>
                          <p:nvPr/>
                        </p:nvSpPr>
                        <p:spPr bwMode="gray">
                          <a:xfrm>
                            <a:off x="3133626" y="4411952"/>
                            <a:ext cx="1080251" cy="31268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900" dirty="0">
                                <a:solidFill>
                                  <a:schemeClr val="tx1"/>
                                </a:solidFill>
                              </a:rPr>
                              <a:t>大和川</a:t>
                            </a:r>
                            <a:endParaRPr lang="en-US" altLang="ja-JP" sz="900" dirty="0">
                              <a:solidFill>
                                <a:schemeClr val="tx1"/>
                              </a:solidFill>
                            </a:endParaRPr>
                          </a:p>
                        </p:txBody>
                      </p:sp>
                    </p:grpSp>
                    <p:sp>
                      <p:nvSpPr>
                        <p:cNvPr id="106" name="正方形/長方形 105"/>
                        <p:cNvSpPr/>
                        <p:nvPr/>
                      </p:nvSpPr>
                      <p:spPr bwMode="gray">
                        <a:xfrm>
                          <a:off x="4565349" y="2129825"/>
                          <a:ext cx="1056992" cy="312678"/>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900" dirty="0">
                              <a:solidFill>
                                <a:schemeClr val="tx1"/>
                              </a:solidFill>
                            </a:rPr>
                            <a:t>木津川</a:t>
                          </a:r>
                          <a:endParaRPr lang="en-US" altLang="ja-JP" sz="900" dirty="0">
                            <a:solidFill>
                              <a:schemeClr val="tx1"/>
                            </a:solidFill>
                          </a:endParaRPr>
                        </a:p>
                      </p:txBody>
                    </p:sp>
                    <p:sp>
                      <p:nvSpPr>
                        <p:cNvPr id="107" name="正方形/長方形 106"/>
                        <p:cNvSpPr/>
                        <p:nvPr/>
                      </p:nvSpPr>
                      <p:spPr bwMode="gray">
                        <a:xfrm>
                          <a:off x="4353434" y="3140216"/>
                          <a:ext cx="1080252" cy="310095"/>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900" dirty="0">
                              <a:solidFill>
                                <a:schemeClr val="tx1"/>
                              </a:solidFill>
                            </a:rPr>
                            <a:t>尻無川</a:t>
                          </a:r>
                          <a:endParaRPr lang="en-US" altLang="ja-JP" sz="900" dirty="0">
                            <a:solidFill>
                              <a:schemeClr val="tx1"/>
                            </a:solidFill>
                          </a:endParaRPr>
                        </a:p>
                      </p:txBody>
                    </p:sp>
                  </p:grpSp>
                  <p:sp>
                    <p:nvSpPr>
                      <p:cNvPr id="103" name="フローチャート : 判断 102"/>
                      <p:cNvSpPr/>
                      <p:nvPr/>
                    </p:nvSpPr>
                    <p:spPr bwMode="gray">
                      <a:xfrm>
                        <a:off x="4583792" y="3930957"/>
                        <a:ext cx="129217" cy="144711"/>
                      </a:xfrm>
                      <a:prstGeom prst="flowChartDecision">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grpSp>
                <p:sp>
                  <p:nvSpPr>
                    <p:cNvPr id="100" name="円/楕円 8"/>
                    <p:cNvSpPr/>
                    <p:nvPr/>
                  </p:nvSpPr>
                  <p:spPr bwMode="gray">
                    <a:xfrm>
                      <a:off x="5792797" y="4840220"/>
                      <a:ext cx="142138" cy="144711"/>
                    </a:xfrm>
                    <a:prstGeom prst="ellipse">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grpSp>
              <p:sp>
                <p:nvSpPr>
                  <p:cNvPr id="97" name="円/楕円 96"/>
                  <p:cNvSpPr/>
                  <p:nvPr/>
                </p:nvSpPr>
                <p:spPr bwMode="gray">
                  <a:xfrm>
                    <a:off x="5606725" y="2891793"/>
                    <a:ext cx="193824" cy="217066"/>
                  </a:xfrm>
                  <a:prstGeom prst="ellipse">
                    <a:avLst/>
                  </a:prstGeom>
                  <a:blipFill dpi="0" rotWithShape="1">
                    <a:blip r:embed="rId4" cstate="print"/>
                    <a:srcRect/>
                    <a:tile tx="0" ty="0" sx="100000" sy="100000" flip="none" algn="tl"/>
                  </a:blip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sp>
                <p:nvSpPr>
                  <p:cNvPr id="98" name="円/楕円 8"/>
                  <p:cNvSpPr/>
                  <p:nvPr/>
                </p:nvSpPr>
                <p:spPr bwMode="gray">
                  <a:xfrm>
                    <a:off x="4973562" y="4406088"/>
                    <a:ext cx="144723" cy="142127"/>
                  </a:xfrm>
                  <a:prstGeom prst="ellipse">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grpSp>
            <p:sp>
              <p:nvSpPr>
                <p:cNvPr id="85" name="正方形/長方形 84"/>
                <p:cNvSpPr/>
                <p:nvPr/>
              </p:nvSpPr>
              <p:spPr bwMode="gray">
                <a:xfrm rot="17794029">
                  <a:off x="6064195" y="3566220"/>
                  <a:ext cx="1023312" cy="677096"/>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900" dirty="0">
                      <a:solidFill>
                        <a:schemeClr val="tx1"/>
                      </a:solidFill>
                    </a:rPr>
                    <a:t>ＪＲ</a:t>
                  </a:r>
                  <a:endParaRPr lang="en-US" altLang="ja-JP" sz="900" dirty="0">
                    <a:solidFill>
                      <a:schemeClr val="tx1"/>
                    </a:solidFill>
                  </a:endParaRPr>
                </a:p>
                <a:p>
                  <a:pPr algn="ctr">
                    <a:defRPr/>
                  </a:pPr>
                  <a:r>
                    <a:rPr lang="ja-JP" altLang="en-US" sz="900" dirty="0">
                      <a:solidFill>
                        <a:schemeClr val="tx1"/>
                      </a:solidFill>
                    </a:rPr>
                    <a:t>阪和線</a:t>
                  </a:r>
                </a:p>
              </p:txBody>
            </p:sp>
            <p:sp>
              <p:nvSpPr>
                <p:cNvPr id="86" name="正方形/長方形 85"/>
                <p:cNvSpPr/>
                <p:nvPr/>
              </p:nvSpPr>
              <p:spPr bwMode="gray">
                <a:xfrm rot="17959098">
                  <a:off x="5631327" y="3484829"/>
                  <a:ext cx="1253298" cy="496192"/>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900" dirty="0">
                      <a:solidFill>
                        <a:schemeClr val="tx1"/>
                      </a:solidFill>
                    </a:rPr>
                    <a:t>阪堺上町線</a:t>
                  </a:r>
                </a:p>
              </p:txBody>
            </p:sp>
            <p:sp>
              <p:nvSpPr>
                <p:cNvPr id="87" name="正方形/長方形 86"/>
                <p:cNvSpPr/>
                <p:nvPr/>
              </p:nvSpPr>
              <p:spPr bwMode="gray">
                <a:xfrm rot="16602501">
                  <a:off x="4950358" y="4881547"/>
                  <a:ext cx="1310149" cy="457428"/>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900" dirty="0">
                      <a:solidFill>
                        <a:schemeClr val="tx1"/>
                      </a:solidFill>
                    </a:rPr>
                    <a:t>南海高野線</a:t>
                  </a:r>
                </a:p>
              </p:txBody>
            </p:sp>
            <p:sp>
              <p:nvSpPr>
                <p:cNvPr id="88" name="正方形/長方形 87"/>
                <p:cNvSpPr/>
                <p:nvPr/>
              </p:nvSpPr>
              <p:spPr bwMode="gray">
                <a:xfrm>
                  <a:off x="4699623" y="5398391"/>
                  <a:ext cx="1054408" cy="312679"/>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900" dirty="0">
                      <a:solidFill>
                        <a:schemeClr val="tx1"/>
                      </a:solidFill>
                    </a:rPr>
                    <a:t>阪堺</a:t>
                  </a:r>
                  <a:endParaRPr lang="en-US" altLang="ja-JP" sz="900" dirty="0">
                    <a:solidFill>
                      <a:schemeClr val="tx1"/>
                    </a:solidFill>
                  </a:endParaRPr>
                </a:p>
                <a:p>
                  <a:pPr algn="ctr">
                    <a:defRPr/>
                  </a:pPr>
                  <a:r>
                    <a:rPr lang="ja-JP" altLang="en-US" sz="900" dirty="0">
                      <a:solidFill>
                        <a:schemeClr val="tx1"/>
                      </a:solidFill>
                    </a:rPr>
                    <a:t>上町線</a:t>
                  </a:r>
                </a:p>
              </p:txBody>
            </p:sp>
            <p:sp>
              <p:nvSpPr>
                <p:cNvPr id="89" name="正方形/長方形 88"/>
                <p:cNvSpPr/>
                <p:nvPr/>
              </p:nvSpPr>
              <p:spPr bwMode="gray">
                <a:xfrm>
                  <a:off x="4286130" y="5300194"/>
                  <a:ext cx="997553" cy="268749"/>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900" dirty="0">
                      <a:solidFill>
                        <a:schemeClr val="tx1"/>
                      </a:solidFill>
                    </a:rPr>
                    <a:t>南海</a:t>
                  </a:r>
                  <a:endParaRPr lang="en-US" altLang="ja-JP" sz="900" dirty="0">
                    <a:solidFill>
                      <a:schemeClr val="tx1"/>
                    </a:solidFill>
                  </a:endParaRPr>
                </a:p>
                <a:p>
                  <a:pPr algn="ctr">
                    <a:defRPr/>
                  </a:pPr>
                  <a:r>
                    <a:rPr lang="ja-JP" altLang="en-US" sz="900" dirty="0">
                      <a:solidFill>
                        <a:schemeClr val="tx1"/>
                      </a:solidFill>
                    </a:rPr>
                    <a:t>本線</a:t>
                  </a:r>
                </a:p>
              </p:txBody>
            </p:sp>
            <p:sp>
              <p:nvSpPr>
                <p:cNvPr id="90" name="正方形/長方形 89"/>
                <p:cNvSpPr/>
                <p:nvPr/>
              </p:nvSpPr>
              <p:spPr bwMode="gray">
                <a:xfrm rot="17521172">
                  <a:off x="5544754" y="2602351"/>
                  <a:ext cx="1284307" cy="503946"/>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900" dirty="0">
                      <a:solidFill>
                        <a:schemeClr val="tx1"/>
                      </a:solidFill>
                    </a:rPr>
                    <a:t>阪堺阪堺線</a:t>
                  </a:r>
                </a:p>
              </p:txBody>
            </p:sp>
            <p:sp>
              <p:nvSpPr>
                <p:cNvPr id="91" name="正方形/長方形 90"/>
                <p:cNvSpPr/>
                <p:nvPr/>
              </p:nvSpPr>
              <p:spPr bwMode="gray">
                <a:xfrm>
                  <a:off x="5340538" y="1576476"/>
                  <a:ext cx="1046656" cy="594348"/>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900" dirty="0">
                      <a:solidFill>
                        <a:schemeClr val="tx1"/>
                      </a:solidFill>
                    </a:rPr>
                    <a:t>南海</a:t>
                  </a:r>
                  <a:endParaRPr lang="en-US" altLang="ja-JP" sz="900" dirty="0">
                    <a:solidFill>
                      <a:schemeClr val="tx1"/>
                    </a:solidFill>
                  </a:endParaRPr>
                </a:p>
                <a:p>
                  <a:pPr algn="ctr">
                    <a:defRPr/>
                  </a:pPr>
                  <a:r>
                    <a:rPr lang="ja-JP" altLang="en-US" sz="900" dirty="0">
                      <a:solidFill>
                        <a:schemeClr val="tx1"/>
                      </a:solidFill>
                    </a:rPr>
                    <a:t>本線</a:t>
                  </a:r>
                </a:p>
              </p:txBody>
            </p:sp>
            <p:sp>
              <p:nvSpPr>
                <p:cNvPr id="92" name="正方形/長方形 91"/>
                <p:cNvSpPr/>
                <p:nvPr/>
              </p:nvSpPr>
              <p:spPr bwMode="gray">
                <a:xfrm>
                  <a:off x="6749001" y="5349293"/>
                  <a:ext cx="1054408" cy="335936"/>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900" dirty="0">
                      <a:solidFill>
                        <a:srgbClr val="FF0000"/>
                      </a:solidFill>
                    </a:rPr>
                    <a:t>地下鉄</a:t>
                  </a:r>
                  <a:endParaRPr lang="en-US" altLang="ja-JP" sz="900" dirty="0">
                    <a:solidFill>
                      <a:srgbClr val="FF0000"/>
                    </a:solidFill>
                  </a:endParaRPr>
                </a:p>
                <a:p>
                  <a:pPr algn="ctr">
                    <a:defRPr/>
                  </a:pPr>
                  <a:r>
                    <a:rPr lang="ja-JP" altLang="en-US" sz="900" dirty="0">
                      <a:solidFill>
                        <a:srgbClr val="FF0000"/>
                      </a:solidFill>
                    </a:rPr>
                    <a:t>御堂筋線</a:t>
                  </a:r>
                </a:p>
              </p:txBody>
            </p:sp>
            <p:sp>
              <p:nvSpPr>
                <p:cNvPr id="93" name="正方形/長方形 92"/>
                <p:cNvSpPr/>
                <p:nvPr/>
              </p:nvSpPr>
              <p:spPr bwMode="gray">
                <a:xfrm>
                  <a:off x="4756478" y="1232787"/>
                  <a:ext cx="1038902" cy="521992"/>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900" dirty="0">
                      <a:solidFill>
                        <a:srgbClr val="0070C0"/>
                      </a:solidFill>
                    </a:rPr>
                    <a:t>地下鉄</a:t>
                  </a:r>
                  <a:endParaRPr lang="en-US" altLang="ja-JP" sz="900" dirty="0">
                    <a:solidFill>
                      <a:srgbClr val="0070C0"/>
                    </a:solidFill>
                  </a:endParaRPr>
                </a:p>
                <a:p>
                  <a:pPr algn="ctr">
                    <a:defRPr/>
                  </a:pPr>
                  <a:r>
                    <a:rPr lang="ja-JP" altLang="en-US" sz="900" dirty="0">
                      <a:solidFill>
                        <a:srgbClr val="0070C0"/>
                      </a:solidFill>
                    </a:rPr>
                    <a:t>四ツ橋線</a:t>
                  </a:r>
                </a:p>
              </p:txBody>
            </p:sp>
            <p:sp>
              <p:nvSpPr>
                <p:cNvPr id="94" name="正方形/長方形 93"/>
                <p:cNvSpPr/>
                <p:nvPr/>
              </p:nvSpPr>
              <p:spPr bwMode="gray">
                <a:xfrm>
                  <a:off x="1709549" y="1845225"/>
                  <a:ext cx="1088004" cy="325599"/>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900" dirty="0">
                      <a:solidFill>
                        <a:srgbClr val="00B050"/>
                      </a:solidFill>
                    </a:rPr>
                    <a:t>地下鉄</a:t>
                  </a:r>
                  <a:endParaRPr lang="en-US" altLang="ja-JP" sz="900" dirty="0">
                    <a:solidFill>
                      <a:srgbClr val="00B050"/>
                    </a:solidFill>
                  </a:endParaRPr>
                </a:p>
                <a:p>
                  <a:pPr algn="ctr">
                    <a:defRPr/>
                  </a:pPr>
                  <a:r>
                    <a:rPr lang="ja-JP" altLang="en-US" sz="900" dirty="0">
                      <a:solidFill>
                        <a:srgbClr val="00B050"/>
                      </a:solidFill>
                    </a:rPr>
                    <a:t>中央線</a:t>
                  </a:r>
                </a:p>
              </p:txBody>
            </p:sp>
            <p:sp>
              <p:nvSpPr>
                <p:cNvPr id="95" name="正方形/長方形 94"/>
                <p:cNvSpPr/>
                <p:nvPr/>
              </p:nvSpPr>
              <p:spPr bwMode="gray">
                <a:xfrm rot="3339681">
                  <a:off x="4380506" y="2732851"/>
                  <a:ext cx="1170606" cy="460011"/>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900" dirty="0">
                      <a:solidFill>
                        <a:schemeClr val="tx1"/>
                      </a:solidFill>
                    </a:rPr>
                    <a:t>南海</a:t>
                  </a:r>
                  <a:endParaRPr lang="en-US" altLang="ja-JP" sz="900" dirty="0">
                    <a:solidFill>
                      <a:schemeClr val="tx1"/>
                    </a:solidFill>
                  </a:endParaRPr>
                </a:p>
                <a:p>
                  <a:pPr algn="ctr">
                    <a:defRPr/>
                  </a:pPr>
                  <a:r>
                    <a:rPr lang="ja-JP" altLang="en-US" sz="900" dirty="0">
                      <a:solidFill>
                        <a:schemeClr val="tx1"/>
                      </a:solidFill>
                    </a:rPr>
                    <a:t>汐見橋線</a:t>
                  </a:r>
                </a:p>
              </p:txBody>
            </p:sp>
          </p:grpSp>
          <p:sp>
            <p:nvSpPr>
              <p:cNvPr id="68" name="正方形/長方形 67"/>
              <p:cNvSpPr/>
              <p:nvPr/>
            </p:nvSpPr>
            <p:spPr bwMode="gray">
              <a:xfrm>
                <a:off x="5682003" y="4508501"/>
                <a:ext cx="960721" cy="288925"/>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1200" dirty="0">
                    <a:solidFill>
                      <a:schemeClr val="tx1"/>
                    </a:solidFill>
                  </a:rPr>
                  <a:t>天下茶屋駅</a:t>
                </a:r>
              </a:p>
            </p:txBody>
          </p:sp>
          <p:cxnSp>
            <p:nvCxnSpPr>
              <p:cNvPr id="69" name="直線コネクタ 68"/>
              <p:cNvCxnSpPr>
                <a:stCxn id="68" idx="3"/>
                <a:endCxn id="70" idx="2"/>
              </p:cNvCxnSpPr>
              <p:nvPr/>
            </p:nvCxnSpPr>
            <p:spPr bwMode="gray">
              <a:xfrm flipV="1">
                <a:off x="6642724" y="4208463"/>
                <a:ext cx="982952" cy="444500"/>
              </a:xfrm>
              <a:prstGeom prst="line">
                <a:avLst/>
              </a:prstGeom>
              <a:ln w="12700" cmpd="sng">
                <a:solidFill>
                  <a:schemeClr val="tx1"/>
                </a:solidFill>
                <a:prstDash val="sysDot"/>
              </a:ln>
            </p:spPr>
            <p:style>
              <a:lnRef idx="1">
                <a:schemeClr val="accent1"/>
              </a:lnRef>
              <a:fillRef idx="0">
                <a:schemeClr val="accent1"/>
              </a:fillRef>
              <a:effectRef idx="0">
                <a:schemeClr val="accent1"/>
              </a:effectRef>
              <a:fontRef idx="minor">
                <a:schemeClr val="tx1"/>
              </a:fontRef>
            </p:style>
          </p:cxnSp>
          <p:sp>
            <p:nvSpPr>
              <p:cNvPr id="70" name="円/楕円 69"/>
              <p:cNvSpPr/>
              <p:nvPr/>
            </p:nvSpPr>
            <p:spPr bwMode="gray">
              <a:xfrm>
                <a:off x="7625676" y="4076701"/>
                <a:ext cx="263603" cy="263525"/>
              </a:xfrm>
              <a:prstGeom prst="ellipse">
                <a:avLst/>
              </a:prstGeom>
              <a:gradFill>
                <a:gsLst>
                  <a:gs pos="100000">
                    <a:srgbClr val="FF0000"/>
                  </a:gs>
                  <a:gs pos="30000">
                    <a:schemeClr val="bg1"/>
                  </a:gs>
                </a:gsLst>
                <a:path path="shape">
                  <a:fillToRect l="50000" t="50000" r="50000" b="50000"/>
                </a:path>
              </a:gradFill>
              <a:ln w="9525">
                <a:solidFill>
                  <a:srgbClr val="92D05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sp>
            <p:nvSpPr>
              <p:cNvPr id="71" name="正方形/長方形 70"/>
              <p:cNvSpPr/>
              <p:nvPr/>
            </p:nvSpPr>
            <p:spPr bwMode="gray">
              <a:xfrm>
                <a:off x="8418073" y="3716338"/>
                <a:ext cx="647891" cy="290513"/>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1200" dirty="0">
                    <a:solidFill>
                      <a:schemeClr val="tx1"/>
                    </a:solidFill>
                  </a:rPr>
                  <a:t>長居駅</a:t>
                </a:r>
              </a:p>
            </p:txBody>
          </p:sp>
          <p:cxnSp>
            <p:nvCxnSpPr>
              <p:cNvPr id="72" name="直線コネクタ 71"/>
              <p:cNvCxnSpPr>
                <a:stCxn id="71" idx="1"/>
                <a:endCxn id="73" idx="7"/>
              </p:cNvCxnSpPr>
              <p:nvPr/>
            </p:nvCxnSpPr>
            <p:spPr bwMode="gray">
              <a:xfrm flipH="1">
                <a:off x="8210049" y="3860801"/>
                <a:ext cx="208024" cy="109537"/>
              </a:xfrm>
              <a:prstGeom prst="line">
                <a:avLst/>
              </a:prstGeom>
              <a:ln w="12700" cmpd="sng">
                <a:solidFill>
                  <a:schemeClr val="tx1"/>
                </a:solidFill>
                <a:prstDash val="sysDot"/>
              </a:ln>
            </p:spPr>
            <p:style>
              <a:lnRef idx="1">
                <a:schemeClr val="accent1"/>
              </a:lnRef>
              <a:fillRef idx="0">
                <a:schemeClr val="accent1"/>
              </a:fillRef>
              <a:effectRef idx="0">
                <a:schemeClr val="accent1"/>
              </a:effectRef>
              <a:fontRef idx="minor">
                <a:schemeClr val="tx1"/>
              </a:fontRef>
            </p:style>
          </p:cxnSp>
          <p:sp>
            <p:nvSpPr>
              <p:cNvPr id="73" name="円/楕円 72"/>
              <p:cNvSpPr/>
              <p:nvPr/>
            </p:nvSpPr>
            <p:spPr bwMode="gray">
              <a:xfrm>
                <a:off x="7986146" y="3932238"/>
                <a:ext cx="263603" cy="263525"/>
              </a:xfrm>
              <a:prstGeom prst="ellipse">
                <a:avLst/>
              </a:prstGeom>
              <a:gradFill>
                <a:gsLst>
                  <a:gs pos="100000">
                    <a:srgbClr val="FF0000"/>
                  </a:gs>
                  <a:gs pos="30000">
                    <a:schemeClr val="bg1"/>
                  </a:gs>
                </a:gsLst>
                <a:path path="shape">
                  <a:fillToRect l="50000" t="50000" r="50000" b="50000"/>
                </a:path>
              </a:gradFill>
              <a:ln w="9525">
                <a:solidFill>
                  <a:srgbClr val="92D05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grpSp>
        <p:sp>
          <p:nvSpPr>
            <p:cNvPr id="77" name="フリーフォーム 76"/>
            <p:cNvSpPr/>
            <p:nvPr/>
          </p:nvSpPr>
          <p:spPr>
            <a:xfrm>
              <a:off x="7391621" y="2689226"/>
              <a:ext cx="142885" cy="523875"/>
            </a:xfrm>
            <a:custGeom>
              <a:avLst/>
              <a:gdLst>
                <a:gd name="connsiteX0" fmla="*/ 142875 w 142875"/>
                <a:gd name="connsiteY0" fmla="*/ 0 h 523875"/>
                <a:gd name="connsiteX1" fmla="*/ 0 w 142875"/>
                <a:gd name="connsiteY1" fmla="*/ 523875 h 523875"/>
              </a:gdLst>
              <a:ahLst/>
              <a:cxnLst>
                <a:cxn ang="0">
                  <a:pos x="connsiteX0" y="connsiteY0"/>
                </a:cxn>
                <a:cxn ang="0">
                  <a:pos x="connsiteX1" y="connsiteY1"/>
                </a:cxn>
              </a:cxnLst>
              <a:rect l="l" t="t" r="r" b="b"/>
              <a:pathLst>
                <a:path w="142875" h="523875">
                  <a:moveTo>
                    <a:pt x="142875" y="0"/>
                  </a:moveTo>
                  <a:lnTo>
                    <a:pt x="0" y="523875"/>
                  </a:lnTo>
                </a:path>
              </a:pathLst>
            </a:custGeom>
            <a:ln w="63500" cmpd="tri">
              <a:solidFill>
                <a:srgbClr val="C00000"/>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ja-JP" altLang="en-US"/>
            </a:p>
          </p:txBody>
        </p:sp>
        <p:sp>
          <p:nvSpPr>
            <p:cNvPr id="78" name="正方形/長方形 77"/>
            <p:cNvSpPr/>
            <p:nvPr/>
          </p:nvSpPr>
          <p:spPr bwMode="gray">
            <a:xfrm>
              <a:off x="7451950" y="2387601"/>
              <a:ext cx="638220" cy="320675"/>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900" dirty="0">
                  <a:solidFill>
                    <a:srgbClr val="3F1D20"/>
                  </a:solidFill>
                </a:rPr>
                <a:t>地下鉄</a:t>
              </a:r>
              <a:endParaRPr lang="en-US" altLang="ja-JP" sz="900" dirty="0">
                <a:solidFill>
                  <a:srgbClr val="3F1D20"/>
                </a:solidFill>
              </a:endParaRPr>
            </a:p>
            <a:p>
              <a:pPr algn="ctr">
                <a:defRPr/>
              </a:pPr>
              <a:r>
                <a:rPr lang="ja-JP" altLang="en-US" sz="900" dirty="0">
                  <a:solidFill>
                    <a:srgbClr val="3F1D20"/>
                  </a:solidFill>
                </a:rPr>
                <a:t>堺筋線</a:t>
              </a:r>
            </a:p>
          </p:txBody>
        </p:sp>
      </p:grpSp>
      <p:grpSp>
        <p:nvGrpSpPr>
          <p:cNvPr id="15" name="グループ化 64"/>
          <p:cNvGrpSpPr>
            <a:grpSpLocks/>
          </p:cNvGrpSpPr>
          <p:nvPr/>
        </p:nvGrpSpPr>
        <p:grpSpPr bwMode="auto">
          <a:xfrm>
            <a:off x="4102100" y="378792"/>
            <a:ext cx="2198092" cy="1970087"/>
            <a:chOff x="5508104" y="3645026"/>
            <a:chExt cx="2863688" cy="2566101"/>
          </a:xfrm>
        </p:grpSpPr>
        <p:sp>
          <p:nvSpPr>
            <p:cNvPr id="82" name="Rectangle 63"/>
            <p:cNvSpPr>
              <a:spLocks noChangeArrowheads="1"/>
            </p:cNvSpPr>
            <p:nvPr/>
          </p:nvSpPr>
          <p:spPr bwMode="auto">
            <a:xfrm>
              <a:off x="5508104" y="3645026"/>
              <a:ext cx="2769876" cy="1721968"/>
            </a:xfrm>
            <a:prstGeom prst="rect">
              <a:avLst/>
            </a:prstGeom>
            <a:solidFill>
              <a:srgbClr val="FFFFFF"/>
            </a:solidFill>
            <a:ln w="9525">
              <a:solidFill>
                <a:srgbClr val="000000"/>
              </a:solidFill>
              <a:miter lim="800000"/>
              <a:headEnd/>
              <a:tailEnd/>
            </a:ln>
          </p:spPr>
          <p:txBody>
            <a:bodyPr lIns="74295" tIns="8890" rIns="74295" bIns="8890"/>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endParaRPr lang="ja-JP" altLang="en-US"/>
            </a:p>
          </p:txBody>
        </p:sp>
        <p:sp>
          <p:nvSpPr>
            <p:cNvPr id="84" name="Line 65"/>
            <p:cNvSpPr>
              <a:spLocks noChangeShapeType="1"/>
            </p:cNvSpPr>
            <p:nvPr/>
          </p:nvSpPr>
          <p:spPr bwMode="auto">
            <a:xfrm>
              <a:off x="5573476" y="3873624"/>
              <a:ext cx="457200" cy="0"/>
            </a:xfrm>
            <a:prstGeom prst="line">
              <a:avLst/>
            </a:prstGeom>
            <a:noFill/>
            <a:ln w="63500" cmpd="tri">
              <a:solidFill>
                <a:srgbClr val="FF0000"/>
              </a:solidFill>
              <a:round/>
              <a:headEnd/>
              <a:tailEnd/>
            </a:ln>
            <a:extLst>
              <a:ext uri="{909E8E84-426E-40DD-AFC4-6F175D3DCCD1}">
                <a14:hiddenFill xmlns="" xmlns:a14="http://schemas.microsoft.com/office/drawing/2010/main">
                  <a:noFill/>
                </a14:hiddenFill>
              </a:ext>
            </a:extLst>
          </p:spPr>
          <p:txBody>
            <a:bodyPr lIns="74295" tIns="8890" rIns="74295" bIns="8890"/>
            <a:lstStyle/>
            <a:p>
              <a:endParaRPr lang="ja-JP" altLang="en-US"/>
            </a:p>
          </p:txBody>
        </p:sp>
        <p:sp>
          <p:nvSpPr>
            <p:cNvPr id="96" name="Line 66"/>
            <p:cNvSpPr>
              <a:spLocks noChangeShapeType="1"/>
            </p:cNvSpPr>
            <p:nvPr/>
          </p:nvSpPr>
          <p:spPr bwMode="auto">
            <a:xfrm>
              <a:off x="5573476" y="4150714"/>
              <a:ext cx="457199" cy="0"/>
            </a:xfrm>
            <a:prstGeom prst="line">
              <a:avLst/>
            </a:prstGeom>
            <a:noFill/>
            <a:ln w="22225">
              <a:solidFill>
                <a:schemeClr val="tx1"/>
              </a:solidFill>
              <a:round/>
              <a:headEnd/>
              <a:tailEnd/>
            </a:ln>
            <a:extLst>
              <a:ext uri="{909E8E84-426E-40DD-AFC4-6F175D3DCCD1}">
                <a14:hiddenFill xmlns="" xmlns:a14="http://schemas.microsoft.com/office/drawing/2010/main">
                  <a:noFill/>
                </a14:hiddenFill>
              </a:ext>
            </a:extLst>
          </p:spPr>
          <p:txBody>
            <a:bodyPr lIns="74295" tIns="8890" rIns="74295" bIns="8890"/>
            <a:lstStyle/>
            <a:p>
              <a:endParaRPr lang="ja-JP" altLang="en-US"/>
            </a:p>
          </p:txBody>
        </p:sp>
        <p:sp>
          <p:nvSpPr>
            <p:cNvPr id="99" name="Text Box 67"/>
            <p:cNvSpPr txBox="1">
              <a:spLocks noChangeArrowheads="1"/>
            </p:cNvSpPr>
            <p:nvPr/>
          </p:nvSpPr>
          <p:spPr bwMode="auto">
            <a:xfrm>
              <a:off x="6025628" y="3759323"/>
              <a:ext cx="2346164" cy="245180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74295" tIns="8890" rIns="74295" bIns="8890"/>
            <a:lstStyle>
              <a:lvl1pPr marL="85725" indent="-85725"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algn="just" eaLnBrk="1" hangingPunct="1">
                <a:spcBef>
                  <a:spcPct val="50000"/>
                </a:spcBef>
                <a:buFont typeface="Wingdings" pitchFamily="2" charset="2"/>
                <a:buNone/>
              </a:pPr>
              <a:r>
                <a:rPr lang="ja-JP" altLang="en-US" sz="1000" dirty="0">
                  <a:solidFill>
                    <a:srgbClr val="000000"/>
                  </a:solidFill>
                  <a:latin typeface="ＭＳ ゴシック" pitchFamily="49" charset="-128"/>
                  <a:ea typeface="ＭＳ ゴシック" pitchFamily="49" charset="-128"/>
                </a:rPr>
                <a:t>地下鉄</a:t>
              </a:r>
            </a:p>
            <a:p>
              <a:pPr algn="just" eaLnBrk="1" hangingPunct="1">
                <a:spcBef>
                  <a:spcPct val="50000"/>
                </a:spcBef>
                <a:buFont typeface="Wingdings" pitchFamily="2" charset="2"/>
                <a:buNone/>
              </a:pPr>
              <a:r>
                <a:rPr lang="ja-JP" altLang="en-US" sz="1000" dirty="0">
                  <a:solidFill>
                    <a:srgbClr val="000000"/>
                  </a:solidFill>
                  <a:latin typeface="ＭＳ ゴシック" pitchFamily="49" charset="-128"/>
                  <a:ea typeface="ＭＳ ゴシック" pitchFamily="49" charset="-128"/>
                </a:rPr>
                <a:t>私鉄</a:t>
              </a:r>
            </a:p>
            <a:p>
              <a:pPr algn="just" eaLnBrk="1" hangingPunct="1">
                <a:spcBef>
                  <a:spcPct val="50000"/>
                </a:spcBef>
                <a:buFont typeface="Wingdings" pitchFamily="2" charset="2"/>
                <a:buNone/>
              </a:pPr>
              <a:r>
                <a:rPr lang="ja-JP" altLang="en-US" sz="1000" dirty="0">
                  <a:solidFill>
                    <a:srgbClr val="000000"/>
                  </a:solidFill>
                  <a:latin typeface="ＭＳ ゴシック" pitchFamily="49" charset="-128"/>
                  <a:ea typeface="ＭＳ ゴシック" pitchFamily="49" charset="-128"/>
                </a:rPr>
                <a:t>ＪＲ</a:t>
              </a:r>
              <a:endParaRPr lang="en-US" altLang="ja-JP" sz="1000" dirty="0">
                <a:solidFill>
                  <a:srgbClr val="000000"/>
                </a:solidFill>
                <a:latin typeface="ＭＳ ゴシック" pitchFamily="49" charset="-128"/>
                <a:ea typeface="ＭＳ ゴシック" pitchFamily="49" charset="-128"/>
              </a:endParaRPr>
            </a:p>
            <a:p>
              <a:pPr algn="just" eaLnBrk="1" hangingPunct="1">
                <a:spcBef>
                  <a:spcPct val="50000"/>
                </a:spcBef>
                <a:buFont typeface="Wingdings" pitchFamily="2" charset="2"/>
                <a:buNone/>
              </a:pPr>
              <a:r>
                <a:rPr lang="ja-JP" altLang="en-US" sz="1000" dirty="0" smtClean="0">
                  <a:solidFill>
                    <a:srgbClr val="000000"/>
                  </a:solidFill>
                  <a:latin typeface="ＭＳ ゴシック" pitchFamily="49" charset="-128"/>
                  <a:ea typeface="ＭＳ ゴシック" pitchFamily="49" charset="-128"/>
                </a:rPr>
                <a:t>区役所</a:t>
              </a:r>
              <a:r>
                <a:rPr lang="en-US" altLang="ja-JP" sz="1000" dirty="0" smtClean="0">
                  <a:solidFill>
                    <a:srgbClr val="000000"/>
                  </a:solidFill>
                  <a:latin typeface="ＭＳ ゴシック" pitchFamily="49" charset="-128"/>
                  <a:ea typeface="ＭＳ ゴシック" pitchFamily="49" charset="-128"/>
                </a:rPr>
                <a:t>(</a:t>
              </a:r>
              <a:r>
                <a:rPr lang="ja-JP" altLang="en-US" sz="1000" dirty="0" smtClean="0">
                  <a:solidFill>
                    <a:srgbClr val="000000"/>
                  </a:solidFill>
                  <a:latin typeface="ＭＳ ゴシック" pitchFamily="49" charset="-128"/>
                  <a:ea typeface="ＭＳ ゴシック" pitchFamily="49" charset="-128"/>
                </a:rPr>
                <a:t>総合区役所</a:t>
              </a:r>
              <a:r>
                <a:rPr lang="en-US" altLang="ja-JP" sz="1000" dirty="0" smtClean="0">
                  <a:solidFill>
                    <a:srgbClr val="000000"/>
                  </a:solidFill>
                  <a:latin typeface="ＭＳ ゴシック" pitchFamily="49" charset="-128"/>
                  <a:ea typeface="ＭＳ ゴシック" pitchFamily="49" charset="-128"/>
                </a:rPr>
                <a:t>)</a:t>
              </a:r>
            </a:p>
            <a:p>
              <a:pPr algn="just" eaLnBrk="1" hangingPunct="1">
                <a:spcBef>
                  <a:spcPct val="50000"/>
                </a:spcBef>
                <a:buFont typeface="Wingdings" pitchFamily="2" charset="2"/>
                <a:buNone/>
              </a:pPr>
              <a:r>
                <a:rPr lang="ja-JP" altLang="en-US" sz="1000" dirty="0" smtClean="0">
                  <a:solidFill>
                    <a:srgbClr val="000000"/>
                  </a:solidFill>
                  <a:latin typeface="ＭＳ ゴシック" pitchFamily="49" charset="-128"/>
                  <a:ea typeface="ＭＳ ゴシック" pitchFamily="49" charset="-128"/>
                </a:rPr>
                <a:t>区役所</a:t>
              </a:r>
              <a:r>
                <a:rPr lang="en-US" altLang="ja-JP" sz="1000" dirty="0" smtClean="0">
                  <a:solidFill>
                    <a:srgbClr val="000000"/>
                  </a:solidFill>
                  <a:latin typeface="ＭＳ ゴシック" pitchFamily="49" charset="-128"/>
                  <a:ea typeface="ＭＳ ゴシック" pitchFamily="49" charset="-128"/>
                </a:rPr>
                <a:t>(</a:t>
              </a:r>
              <a:r>
                <a:rPr lang="ja-JP" altLang="en-US" sz="1000" dirty="0" smtClean="0">
                  <a:solidFill>
                    <a:srgbClr val="000000"/>
                  </a:solidFill>
                  <a:latin typeface="ＭＳ ゴシック" pitchFamily="49" charset="-128"/>
                  <a:ea typeface="ＭＳ ゴシック" pitchFamily="49" charset="-128"/>
                </a:rPr>
                <a:t>地域自治区事務所</a:t>
              </a:r>
              <a:r>
                <a:rPr lang="en-US" altLang="ja-JP" sz="1000" dirty="0" smtClean="0">
                  <a:solidFill>
                    <a:srgbClr val="000000"/>
                  </a:solidFill>
                  <a:latin typeface="ＭＳ ゴシック" pitchFamily="49" charset="-128"/>
                  <a:ea typeface="ＭＳ ゴシック" pitchFamily="49" charset="-128"/>
                </a:rPr>
                <a:t>)</a:t>
              </a:r>
            </a:p>
            <a:p>
              <a:pPr algn="just" eaLnBrk="1" hangingPunct="1">
                <a:spcBef>
                  <a:spcPct val="50000"/>
                </a:spcBef>
                <a:buFont typeface="Wingdings" pitchFamily="2" charset="2"/>
                <a:buNone/>
              </a:pPr>
              <a:endParaRPr lang="en-US" altLang="ja-JP" sz="1000" dirty="0">
                <a:solidFill>
                  <a:srgbClr val="000000"/>
                </a:solidFill>
                <a:latin typeface="ＭＳ ゴシック" pitchFamily="49" charset="-128"/>
                <a:ea typeface="ＭＳ ゴシック" pitchFamily="49" charset="-128"/>
              </a:endParaRPr>
            </a:p>
            <a:p>
              <a:pPr algn="just" eaLnBrk="1" hangingPunct="1">
                <a:spcBef>
                  <a:spcPct val="50000"/>
                </a:spcBef>
                <a:buFont typeface="Wingdings" pitchFamily="2" charset="2"/>
                <a:buNone/>
              </a:pPr>
              <a:endParaRPr lang="en-US" altLang="ja-JP" sz="1000" dirty="0">
                <a:solidFill>
                  <a:srgbClr val="000000"/>
                </a:solidFill>
                <a:latin typeface="ＭＳ ゴシック" pitchFamily="49" charset="-128"/>
                <a:ea typeface="ＭＳ ゴシック" pitchFamily="49" charset="-128"/>
              </a:endParaRPr>
            </a:p>
          </p:txBody>
        </p:sp>
        <p:sp>
          <p:nvSpPr>
            <p:cNvPr id="101" name="円/楕円 100"/>
            <p:cNvSpPr/>
            <p:nvPr/>
          </p:nvSpPr>
          <p:spPr>
            <a:xfrm>
              <a:off x="5731724" y="5005617"/>
              <a:ext cx="140703" cy="142677"/>
            </a:xfrm>
            <a:prstGeom prst="ellipse">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sp>
          <p:nvSpPr>
            <p:cNvPr id="102" name="円/楕円 101"/>
            <p:cNvSpPr/>
            <p:nvPr/>
          </p:nvSpPr>
          <p:spPr>
            <a:xfrm>
              <a:off x="5694529" y="4670638"/>
              <a:ext cx="215093" cy="215048"/>
            </a:xfrm>
            <a:prstGeom prst="ellipse">
              <a:avLst/>
            </a:prstGeom>
            <a:blipFill dpi="0" rotWithShape="1">
              <a:blip r:embed="rId4" cstate="print"/>
              <a:srcRect/>
              <a:tile tx="0" ty="0" sx="100000" sy="100000" flip="none" algn="tl"/>
            </a:blip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sp>
          <p:nvSpPr>
            <p:cNvPr id="104" name="Line 64"/>
            <p:cNvSpPr>
              <a:spLocks noChangeShapeType="1"/>
            </p:cNvSpPr>
            <p:nvPr/>
          </p:nvSpPr>
          <p:spPr bwMode="auto">
            <a:xfrm>
              <a:off x="5580112" y="4469843"/>
              <a:ext cx="457199" cy="0"/>
            </a:xfrm>
            <a:prstGeom prst="line">
              <a:avLst/>
            </a:prstGeom>
            <a:noFill/>
            <a:ln w="22225">
              <a:solidFill>
                <a:srgbClr val="000000"/>
              </a:solidFill>
              <a:round/>
              <a:headEnd/>
              <a:tailEnd/>
            </a:ln>
            <a:extLst>
              <a:ext uri="{909E8E84-426E-40DD-AFC4-6F175D3DCCD1}">
                <a14:hiddenFill xmlns="" xmlns:a14="http://schemas.microsoft.com/office/drawing/2010/main">
                  <a:noFill/>
                </a14:hiddenFill>
              </a:ext>
            </a:extLst>
          </p:spPr>
          <p:txBody>
            <a:bodyPr lIns="74295" tIns="8890" rIns="74295" bIns="8890"/>
            <a:lstStyle/>
            <a:p>
              <a:endParaRPr lang="ja-JP" altLang="en-US"/>
            </a:p>
          </p:txBody>
        </p:sp>
        <p:sp>
          <p:nvSpPr>
            <p:cNvPr id="105" name="Line 68"/>
            <p:cNvSpPr>
              <a:spLocks noChangeShapeType="1"/>
            </p:cNvSpPr>
            <p:nvPr/>
          </p:nvSpPr>
          <p:spPr bwMode="auto">
            <a:xfrm>
              <a:off x="5573476" y="4469843"/>
              <a:ext cx="457199" cy="0"/>
            </a:xfrm>
            <a:prstGeom prst="line">
              <a:avLst/>
            </a:prstGeom>
            <a:noFill/>
            <a:ln w="12700">
              <a:solidFill>
                <a:srgbClr val="FFFFFF"/>
              </a:solidFill>
              <a:prstDash val="dash"/>
              <a:round/>
              <a:headEnd/>
              <a:tailEnd/>
            </a:ln>
            <a:extLst>
              <a:ext uri="{909E8E84-426E-40DD-AFC4-6F175D3DCCD1}">
                <a14:hiddenFill xmlns="" xmlns:a14="http://schemas.microsoft.com/office/drawing/2010/main">
                  <a:noFill/>
                </a14:hiddenFill>
              </a:ext>
            </a:extLst>
          </p:spPr>
          <p:txBody>
            <a:bodyPr lIns="74295" tIns="8890" rIns="74295" bIns="8890"/>
            <a:lstStyle/>
            <a:p>
              <a:endParaRPr lang="ja-JP" altLang="en-US"/>
            </a:p>
          </p:txBody>
        </p:sp>
      </p:grpSp>
      <p:sp>
        <p:nvSpPr>
          <p:cNvPr id="81" name="正方形/長方形 27"/>
          <p:cNvSpPr>
            <a:spLocks noChangeArrowheads="1"/>
          </p:cNvSpPr>
          <p:nvPr/>
        </p:nvSpPr>
        <p:spPr bwMode="auto">
          <a:xfrm>
            <a:off x="8112125" y="6637006"/>
            <a:ext cx="1031875" cy="261937"/>
          </a:xfrm>
          <a:prstGeom prst="rect">
            <a:avLst/>
          </a:prstGeom>
          <a:noFill/>
          <a:ln w="9525">
            <a:noFill/>
            <a:miter lim="800000"/>
            <a:headEnd/>
            <a:tailEnd/>
          </a:ln>
        </p:spPr>
        <p:txBody>
          <a:bodyPr>
            <a:spAutoFit/>
          </a:bodyPr>
          <a:lstStyle/>
          <a:p>
            <a:pPr algn="r"/>
            <a:r>
              <a:rPr lang="ja-JP" altLang="en-US" sz="1100" b="1" dirty="0" smtClean="0">
                <a:solidFill>
                  <a:srgbClr val="000000"/>
                </a:solidFill>
                <a:latin typeface="ＭＳ Ｐゴシック" charset="-128"/>
                <a:ea typeface="Meiryo UI" pitchFamily="50" charset="-128"/>
                <a:cs typeface="Meiryo UI" pitchFamily="50" charset="-128"/>
              </a:rPr>
              <a:t>すがた</a:t>
            </a:r>
            <a:r>
              <a:rPr lang="en-US" altLang="ja-JP" sz="1100" b="1" dirty="0" smtClean="0">
                <a:solidFill>
                  <a:srgbClr val="000000"/>
                </a:solidFill>
                <a:latin typeface="ＭＳ Ｐゴシック" charset="-128"/>
                <a:ea typeface="Meiryo UI" pitchFamily="50" charset="-128"/>
                <a:cs typeface="Meiryo UI" pitchFamily="50" charset="-128"/>
              </a:rPr>
              <a:t>-</a:t>
            </a:r>
            <a:r>
              <a:rPr lang="ja-JP" altLang="en-US" sz="1100" b="1" dirty="0" smtClean="0">
                <a:solidFill>
                  <a:srgbClr val="000000"/>
                </a:solidFill>
                <a:latin typeface="ＭＳ Ｐゴシック" charset="-128"/>
                <a:ea typeface="Meiryo UI" pitchFamily="50" charset="-128"/>
                <a:cs typeface="Meiryo UI" pitchFamily="50" charset="-128"/>
              </a:rPr>
              <a:t>４３</a:t>
            </a:r>
            <a:endParaRPr lang="ja-JP" altLang="en-US" sz="1200" b="1" dirty="0">
              <a:solidFill>
                <a:srgbClr val="000000"/>
              </a:solidFill>
              <a:latin typeface="ＭＳ Ｐゴシック" charset="-128"/>
              <a:ea typeface="Meiryo UI" pitchFamily="50" charset="-128"/>
              <a:cs typeface="Meiryo UI" pitchFamily="50" charset="-128"/>
            </a:endParaRPr>
          </a:p>
        </p:txBody>
      </p:sp>
    </p:spTree>
  </p:cSld>
  <p:clrMapOvr>
    <a:masterClrMapping/>
  </p:clrMapOvr>
  <p:timing>
    <p:tnLst>
      <p:par>
        <p:cTn id="1" dur="indefinite" restart="never" nodeType="tmRoot"/>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スライド番号プレースホルダー 2"/>
          <p:cNvSpPr txBox="1">
            <a:spLocks/>
          </p:cNvSpPr>
          <p:nvPr/>
        </p:nvSpPr>
        <p:spPr>
          <a:xfrm>
            <a:off x="7032206" y="13123"/>
            <a:ext cx="2125114" cy="365125"/>
          </a:xfrm>
          <a:prstGeom prst="rect">
            <a:avLst/>
          </a:prstGeom>
        </p:spPr>
        <p:txBody>
          <a:bodyPr vert="horz" lIns="91440" tIns="45720" rIns="91440" bIns="45720" rtlCol="0" anchor="ct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1" lang="ja-JP" altLang="en-US" sz="1600" b="0" i="0" u="none" strike="noStrike" kern="0" cap="none" spc="0" normalizeH="0" baseline="0" noProof="0" dirty="0">
              <a:ln>
                <a:noFill/>
              </a:ln>
              <a:solidFill>
                <a:sysClr val="windowText" lastClr="000000"/>
              </a:solidFill>
              <a:effectLst/>
              <a:uLnTx/>
              <a:uFillTx/>
              <a:latin typeface="HGPｺﾞｼｯｸE" pitchFamily="50" charset="-128"/>
              <a:ea typeface="HGPｺﾞｼｯｸE" pitchFamily="50" charset="-128"/>
              <a:cs typeface="+mn-cs"/>
            </a:endParaRPr>
          </a:p>
        </p:txBody>
      </p:sp>
      <p:graphicFrame>
        <p:nvGraphicFramePr>
          <p:cNvPr id="4" name="表 3"/>
          <p:cNvGraphicFramePr>
            <a:graphicFrameLocks noGrp="1"/>
          </p:cNvGraphicFramePr>
          <p:nvPr>
            <p:extLst>
              <p:ext uri="{D42A27DB-BD31-4B8C-83A1-F6EECF244321}">
                <p14:modId xmlns="" xmlns:p14="http://schemas.microsoft.com/office/powerpoint/2010/main" val="4083403233"/>
              </p:ext>
            </p:extLst>
          </p:nvPr>
        </p:nvGraphicFramePr>
        <p:xfrm>
          <a:off x="79368" y="522384"/>
          <a:ext cx="8945732" cy="6087665"/>
        </p:xfrm>
        <a:graphic>
          <a:graphicData uri="http://schemas.openxmlformats.org/drawingml/2006/table">
            <a:tbl>
              <a:tblPr firstRow="1" bandRow="1">
                <a:tableStyleId>{5C22544A-7EE6-4342-B048-85BDC9FD1C3A}</a:tableStyleId>
              </a:tblPr>
              <a:tblGrid>
                <a:gridCol w="372577"/>
                <a:gridCol w="1188000"/>
                <a:gridCol w="1188000"/>
                <a:gridCol w="1188000"/>
                <a:gridCol w="1188000"/>
                <a:gridCol w="900000"/>
                <a:gridCol w="149155"/>
                <a:gridCol w="1260000"/>
                <a:gridCol w="144000"/>
                <a:gridCol w="1368000"/>
              </a:tblGrid>
              <a:tr h="246982">
                <a:tc rowSpan="2">
                  <a:txBody>
                    <a:bodyPr/>
                    <a:lstStyle/>
                    <a:p>
                      <a:pPr algn="ctr"/>
                      <a:endParaRPr kumimoji="1" lang="ja-JP" altLang="en-US" sz="1200" b="0" dirty="0">
                        <a:solidFill>
                          <a:sysClr val="windowText" lastClr="000000"/>
                        </a:solidFill>
                      </a:endParaRPr>
                    </a:p>
                  </a:txBody>
                  <a:tcPr marL="57115" marR="57115" marT="28557" marB="28557" anchor="ctr">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rowSpan="2">
                  <a:txBody>
                    <a:bodyPr/>
                    <a:lstStyle/>
                    <a:p>
                      <a:pPr algn="ctr"/>
                      <a:r>
                        <a:rPr kumimoji="1" lang="ja-JP" altLang="en-US" sz="1200" b="1" dirty="0" smtClean="0">
                          <a:solidFill>
                            <a:sysClr val="windowText" lastClr="000000"/>
                          </a:solidFill>
                          <a:latin typeface="ＭＳ Ｐゴシック" pitchFamily="50" charset="-128"/>
                          <a:ea typeface="ＭＳ Ｐゴシック" pitchFamily="50" charset="-128"/>
                        </a:rPr>
                        <a:t>現区庁舎</a:t>
                      </a:r>
                      <a:endParaRPr kumimoji="1" lang="en-US" altLang="ja-JP" sz="1200" b="1" dirty="0" smtClean="0">
                        <a:solidFill>
                          <a:sysClr val="windowText" lastClr="000000"/>
                        </a:solidFill>
                        <a:latin typeface="ＭＳ Ｐゴシック" pitchFamily="50" charset="-128"/>
                        <a:ea typeface="ＭＳ Ｐゴシック" pitchFamily="50" charset="-128"/>
                      </a:endParaRPr>
                    </a:p>
                    <a:p>
                      <a:pPr algn="ctr"/>
                      <a:r>
                        <a:rPr kumimoji="1" lang="ja-JP" altLang="en-US" sz="1200" b="1" dirty="0" smtClean="0">
                          <a:solidFill>
                            <a:sysClr val="windowText" lastClr="000000"/>
                          </a:solidFill>
                          <a:latin typeface="ＭＳ Ｐゴシック" pitchFamily="50" charset="-128"/>
                          <a:ea typeface="ＭＳ Ｐゴシック" pitchFamily="50" charset="-128"/>
                        </a:rPr>
                        <a:t>（庁舎延床面積）</a:t>
                      </a:r>
                      <a:endParaRPr kumimoji="1" lang="ja-JP" altLang="en-US" sz="1200" b="1" dirty="0">
                        <a:solidFill>
                          <a:sysClr val="windowText" lastClr="000000"/>
                        </a:solidFill>
                        <a:latin typeface="ＭＳ Ｐゴシック" pitchFamily="50" charset="-128"/>
                        <a:ea typeface="ＭＳ Ｐゴシック" pitchFamily="50" charset="-128"/>
                      </a:endParaRPr>
                    </a:p>
                  </a:txBody>
                  <a:tcPr marL="57115" marR="57115" marT="28557" marB="28557"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gridSpan="4">
                  <a:txBody>
                    <a:bodyPr/>
                    <a:lstStyle/>
                    <a:p>
                      <a:pPr algn="ctr"/>
                      <a:r>
                        <a:rPr kumimoji="1" lang="ja-JP" altLang="en-US" sz="1200" b="1" dirty="0" smtClean="0">
                          <a:solidFill>
                            <a:sysClr val="windowText" lastClr="000000"/>
                          </a:solidFill>
                          <a:latin typeface="ＭＳ Ｐゴシック" pitchFamily="50" charset="-128"/>
                          <a:ea typeface="ＭＳ Ｐゴシック" pitchFamily="50" charset="-128"/>
                        </a:rPr>
                        <a:t>評価項目点数</a:t>
                      </a:r>
                      <a:endParaRPr kumimoji="1" lang="ja-JP" altLang="en-US" sz="1200" b="1" dirty="0">
                        <a:solidFill>
                          <a:sysClr val="windowText" lastClr="000000"/>
                        </a:solidFill>
                        <a:latin typeface="ＭＳ Ｐゴシック" pitchFamily="50" charset="-128"/>
                        <a:ea typeface="ＭＳ Ｐゴシック" pitchFamily="50" charset="-128"/>
                      </a:endParaRPr>
                    </a:p>
                  </a:txBody>
                  <a:tcPr marL="57115" marR="57115" marT="28557" marB="28557"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ctr"/>
                      <a:endParaRPr kumimoji="1" lang="ja-JP" altLang="en-US" sz="1200" b="0" dirty="0">
                        <a:solidFill>
                          <a:sysClr val="windowText" lastClr="000000"/>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ctr"/>
                      <a:endParaRPr kumimoji="1" lang="ja-JP" altLang="en-US" sz="1200" b="0" dirty="0">
                        <a:solidFill>
                          <a:sysClr val="windowText" lastClr="000000"/>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ctr"/>
                      <a:endParaRPr kumimoji="1" lang="ja-JP" altLang="en-US" sz="1200" b="0" dirty="0">
                        <a:solidFill>
                          <a:sysClr val="windowText" lastClr="000000"/>
                        </a:solidFill>
                        <a:latin typeface="+mj-ea"/>
                        <a:ea typeface="+mj-ea"/>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rowSpan="9">
                  <a:txBody>
                    <a:bodyPr/>
                    <a:lstStyle/>
                    <a:p>
                      <a:pPr algn="ctr"/>
                      <a:endParaRPr kumimoji="1" lang="ja-JP" altLang="en-US" sz="1200" b="1" dirty="0">
                        <a:solidFill>
                          <a:schemeClr val="tx1"/>
                        </a:solidFill>
                      </a:endParaRPr>
                    </a:p>
                  </a:txBody>
                  <a:tcPr marL="57115" marR="57115" marT="28557" marB="28557" anchor="ct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kumimoji="1" lang="ja-JP" altLang="en-US" sz="1200" b="1" dirty="0" smtClean="0">
                          <a:solidFill>
                            <a:sysClr val="windowText" lastClr="000000"/>
                          </a:solidFill>
                          <a:latin typeface="ＭＳ Ｐゴシック" pitchFamily="50" charset="-128"/>
                          <a:ea typeface="ＭＳ Ｐゴシック" pitchFamily="50" charset="-128"/>
                        </a:rPr>
                        <a:t>庁舎の整備条件</a:t>
                      </a:r>
                      <a:endParaRPr kumimoji="1" lang="en-US" altLang="ja-JP" sz="1200" b="1" dirty="0" smtClean="0">
                        <a:solidFill>
                          <a:sysClr val="windowText" lastClr="000000"/>
                        </a:solidFill>
                        <a:latin typeface="ＭＳ Ｐゴシック" pitchFamily="50" charset="-128"/>
                        <a:ea typeface="ＭＳ Ｐゴシック" pitchFamily="50" charset="-128"/>
                      </a:endParaRPr>
                    </a:p>
                  </a:txBody>
                  <a:tcPr marL="57115" marR="57115" marT="28557" marB="28557" anchor="ct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rowSpan="9">
                  <a:txBody>
                    <a:bodyPr/>
                    <a:lstStyle/>
                    <a:p>
                      <a:pPr algn="ctr"/>
                      <a:endParaRPr kumimoji="1" lang="ja-JP" altLang="en-US" sz="1200" b="1" dirty="0">
                        <a:solidFill>
                          <a:sysClr val="windowText" lastClr="000000"/>
                        </a:solidFill>
                      </a:endParaRPr>
                    </a:p>
                  </a:txBody>
                  <a:tcPr marL="57115" marR="57115" marT="28557" marB="28557" anchor="ct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rowSpan="2">
                  <a:txBody>
                    <a:bodyPr/>
                    <a:lstStyle/>
                    <a:p>
                      <a:pPr algn="ctr"/>
                      <a:r>
                        <a:rPr kumimoji="1" lang="ja-JP" altLang="en-US" sz="1200" b="1" dirty="0" smtClean="0">
                          <a:solidFill>
                            <a:sysClr val="windowText" lastClr="000000"/>
                          </a:solidFill>
                          <a:latin typeface="ＭＳ Ｐゴシック" pitchFamily="50" charset="-128"/>
                          <a:ea typeface="ＭＳ Ｐゴシック" pitchFamily="50" charset="-128"/>
                        </a:rPr>
                        <a:t>選定庁舎</a:t>
                      </a:r>
                      <a:endParaRPr kumimoji="1" lang="ja-JP" altLang="en-US" sz="1200" b="1" dirty="0">
                        <a:solidFill>
                          <a:sysClr val="windowText" lastClr="000000"/>
                        </a:solidFill>
                        <a:latin typeface="ＭＳ Ｐゴシック" pitchFamily="50" charset="-128"/>
                        <a:ea typeface="ＭＳ Ｐゴシック" pitchFamily="50" charset="-128"/>
                      </a:endParaRPr>
                    </a:p>
                  </a:txBody>
                  <a:tcPr marL="57115" marR="57115" marT="28557" marB="28557" anchor="ct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r>
              <a:tr h="780659">
                <a:tc vMerge="1">
                  <a:txBody>
                    <a:bodyPr/>
                    <a:lstStyle/>
                    <a:p>
                      <a:pPr algn="ctr"/>
                      <a:endParaRPr kumimoji="1" lang="ja-JP" altLang="en-US" sz="1600" b="0" dirty="0">
                        <a:solidFill>
                          <a:sysClr val="windowText" lastClr="000000"/>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pPr algn="ctr"/>
                      <a:endParaRPr kumimoji="1" lang="ja-JP" altLang="en-US" sz="1200" b="0" dirty="0">
                        <a:solidFill>
                          <a:sysClr val="windowText" lastClr="000000"/>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kumimoji="1" lang="ja-JP" altLang="en-US" sz="1200" b="1" dirty="0" smtClean="0">
                          <a:solidFill>
                            <a:sysClr val="windowText" lastClr="000000"/>
                          </a:solidFill>
                          <a:latin typeface="ＭＳ Ｐゴシック" pitchFamily="50" charset="-128"/>
                          <a:ea typeface="ＭＳ Ｐゴシック" pitchFamily="50" charset="-128"/>
                        </a:rPr>
                        <a:t>①人口重心</a:t>
                      </a:r>
                      <a:endParaRPr kumimoji="1" lang="en-US" altLang="ja-JP" sz="1200" b="1" dirty="0" smtClean="0">
                        <a:solidFill>
                          <a:sysClr val="windowText" lastClr="000000"/>
                        </a:solidFill>
                        <a:latin typeface="ＭＳ Ｐゴシック" pitchFamily="50" charset="-128"/>
                        <a:ea typeface="ＭＳ Ｐゴシック" pitchFamily="50" charset="-128"/>
                      </a:endParaRPr>
                    </a:p>
                    <a:p>
                      <a:pPr algn="ctr"/>
                      <a:r>
                        <a:rPr kumimoji="1" lang="ja-JP" altLang="en-US" sz="1200" b="1" dirty="0" smtClean="0">
                          <a:solidFill>
                            <a:sysClr val="windowText" lastClr="000000"/>
                          </a:solidFill>
                          <a:latin typeface="ＭＳ Ｐゴシック" pitchFamily="50" charset="-128"/>
                          <a:ea typeface="ＭＳ Ｐゴシック" pitchFamily="50" charset="-128"/>
                        </a:rPr>
                        <a:t>からの距離</a:t>
                      </a:r>
                      <a:endParaRPr kumimoji="1" lang="ja-JP" altLang="en-US" sz="1200" b="1" dirty="0">
                        <a:solidFill>
                          <a:sysClr val="windowText" lastClr="000000"/>
                        </a:solidFill>
                        <a:latin typeface="ＭＳ Ｐゴシック" pitchFamily="50" charset="-128"/>
                        <a:ea typeface="ＭＳ Ｐゴシック" pitchFamily="50" charset="-128"/>
                      </a:endParaRPr>
                    </a:p>
                  </a:txBody>
                  <a:tcPr marL="57115" marR="57115" marT="28557" marB="28557"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kumimoji="1" lang="ja-JP" altLang="en-US" sz="1200" b="1" dirty="0" smtClean="0">
                          <a:solidFill>
                            <a:sysClr val="windowText" lastClr="000000"/>
                          </a:solidFill>
                          <a:latin typeface="ＭＳ Ｐゴシック" pitchFamily="50" charset="-128"/>
                          <a:ea typeface="ＭＳ Ｐゴシック" pitchFamily="50" charset="-128"/>
                        </a:rPr>
                        <a:t>②現区役所間</a:t>
                      </a:r>
                      <a:endParaRPr kumimoji="1" lang="en-US" altLang="ja-JP" sz="1200" b="1" dirty="0" smtClean="0">
                        <a:solidFill>
                          <a:sysClr val="windowText" lastClr="000000"/>
                        </a:solidFill>
                        <a:latin typeface="ＭＳ Ｐゴシック" pitchFamily="50" charset="-128"/>
                        <a:ea typeface="ＭＳ Ｐゴシック" pitchFamily="50" charset="-128"/>
                      </a:endParaRPr>
                    </a:p>
                    <a:p>
                      <a:pPr algn="ctr"/>
                      <a:r>
                        <a:rPr kumimoji="1" lang="ja-JP" altLang="en-US" sz="1200" b="1" dirty="0" smtClean="0">
                          <a:solidFill>
                            <a:sysClr val="windowText" lastClr="000000"/>
                          </a:solidFill>
                          <a:latin typeface="ＭＳ Ｐゴシック" pitchFamily="50" charset="-128"/>
                          <a:ea typeface="ＭＳ Ｐゴシック" pitchFamily="50" charset="-128"/>
                        </a:rPr>
                        <a:t>公共交通</a:t>
                      </a:r>
                      <a:endParaRPr kumimoji="1" lang="en-US" altLang="ja-JP" sz="1200" b="1" dirty="0" smtClean="0">
                        <a:solidFill>
                          <a:sysClr val="windowText" lastClr="000000"/>
                        </a:solidFill>
                        <a:latin typeface="ＭＳ Ｐゴシック" pitchFamily="50" charset="-128"/>
                        <a:ea typeface="ＭＳ Ｐゴシック" pitchFamily="50" charset="-128"/>
                      </a:endParaRPr>
                    </a:p>
                    <a:p>
                      <a:pPr algn="ctr"/>
                      <a:r>
                        <a:rPr kumimoji="1" lang="ja-JP" altLang="en-US" sz="1200" b="1" dirty="0" smtClean="0">
                          <a:solidFill>
                            <a:sysClr val="windowText" lastClr="000000"/>
                          </a:solidFill>
                          <a:latin typeface="ＭＳ Ｐゴシック" pitchFamily="50" charset="-128"/>
                          <a:ea typeface="ＭＳ Ｐゴシック" pitchFamily="50" charset="-128"/>
                        </a:rPr>
                        <a:t>所要時間</a:t>
                      </a:r>
                      <a:endParaRPr kumimoji="1" lang="ja-JP" altLang="en-US" sz="1200" b="1" dirty="0">
                        <a:solidFill>
                          <a:sysClr val="windowText" lastClr="000000"/>
                        </a:solidFill>
                        <a:latin typeface="ＭＳ Ｐゴシック" pitchFamily="50" charset="-128"/>
                        <a:ea typeface="ＭＳ Ｐゴシック" pitchFamily="50" charset="-128"/>
                      </a:endParaRPr>
                    </a:p>
                  </a:txBody>
                  <a:tcPr marL="57115" marR="57115" marT="28557" marB="28557"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kumimoji="1" lang="ja-JP" altLang="en-US" sz="1200" b="1" dirty="0" smtClean="0">
                          <a:solidFill>
                            <a:sysClr val="windowText" lastClr="000000"/>
                          </a:solidFill>
                          <a:latin typeface="ＭＳ Ｐゴシック" pitchFamily="50" charset="-128"/>
                          <a:ea typeface="ＭＳ Ｐゴシック" pitchFamily="50" charset="-128"/>
                        </a:rPr>
                        <a:t>③各区間の移動者数</a:t>
                      </a:r>
                      <a:endParaRPr kumimoji="1" lang="ja-JP" altLang="en-US" sz="1200" b="1" dirty="0">
                        <a:solidFill>
                          <a:sysClr val="windowText" lastClr="000000"/>
                        </a:solidFill>
                        <a:latin typeface="ＭＳ Ｐゴシック" pitchFamily="50" charset="-128"/>
                        <a:ea typeface="ＭＳ Ｐゴシック" pitchFamily="50" charset="-128"/>
                      </a:endParaRPr>
                    </a:p>
                  </a:txBody>
                  <a:tcPr marL="57115" marR="57115" marT="28557" marB="28557"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kumimoji="1" lang="ja-JP" altLang="en-US" sz="1200" b="1" dirty="0" smtClean="0">
                          <a:solidFill>
                            <a:sysClr val="windowText" lastClr="000000"/>
                          </a:solidFill>
                          <a:latin typeface="ＭＳ Ｐゴシック" pitchFamily="50" charset="-128"/>
                          <a:ea typeface="ＭＳ Ｐゴシック" pitchFamily="50" charset="-128"/>
                        </a:rPr>
                        <a:t>合計</a:t>
                      </a:r>
                      <a:endParaRPr kumimoji="1" lang="en-US" altLang="ja-JP" sz="1200" b="1" dirty="0" smtClean="0">
                        <a:solidFill>
                          <a:sysClr val="windowText" lastClr="000000"/>
                        </a:solidFill>
                        <a:latin typeface="ＭＳ Ｐゴシック" pitchFamily="50" charset="-128"/>
                        <a:ea typeface="ＭＳ Ｐゴシック" pitchFamily="50" charset="-128"/>
                      </a:endParaRPr>
                    </a:p>
                    <a:p>
                      <a:pPr algn="ctr"/>
                      <a:r>
                        <a:rPr kumimoji="1" lang="ja-JP" altLang="en-US" sz="1200" b="1" dirty="0" smtClean="0">
                          <a:solidFill>
                            <a:sysClr val="windowText" lastClr="000000"/>
                          </a:solidFill>
                          <a:latin typeface="ＭＳ Ｐゴシック" pitchFamily="50" charset="-128"/>
                          <a:ea typeface="ＭＳ Ｐゴシック" pitchFamily="50" charset="-128"/>
                        </a:rPr>
                        <a:t>点数</a:t>
                      </a:r>
                      <a:endParaRPr kumimoji="1" lang="ja-JP" altLang="en-US" sz="1200" b="1" dirty="0">
                        <a:solidFill>
                          <a:sysClr val="windowText" lastClr="000000"/>
                        </a:solidFill>
                        <a:latin typeface="ＭＳ Ｐゴシック" pitchFamily="50" charset="-128"/>
                        <a:ea typeface="ＭＳ Ｐゴシック" pitchFamily="50" charset="-128"/>
                      </a:endParaRPr>
                    </a:p>
                  </a:txBody>
                  <a:tcPr marL="57115" marR="57115" marT="28557" marB="28557"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pPr algn="ctr"/>
                      <a:endParaRPr kumimoji="1" lang="ja-JP" altLang="en-US" sz="1200" b="1" dirty="0">
                        <a:solidFill>
                          <a:sysClr val="windowText" lastClr="000000"/>
                        </a:solidFill>
                        <a:latin typeface="+mj-ea"/>
                        <a:ea typeface="+mj-ea"/>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kumimoji="1" lang="ja-JP" altLang="en-US" sz="1200" b="1" dirty="0" smtClean="0">
                          <a:solidFill>
                            <a:sysClr val="windowText" lastClr="000000"/>
                          </a:solidFill>
                          <a:latin typeface="ＭＳ Ｐゴシック" pitchFamily="50" charset="-128"/>
                          <a:ea typeface="ＭＳ Ｐゴシック" pitchFamily="50" charset="-128"/>
                        </a:rPr>
                        <a:t>必要延床面積</a:t>
                      </a:r>
                      <a:endParaRPr kumimoji="1" lang="en-US" altLang="ja-JP" sz="1200" b="1" dirty="0" smtClean="0">
                        <a:solidFill>
                          <a:sysClr val="windowText" lastClr="000000"/>
                        </a:solidFill>
                        <a:latin typeface="ＭＳ Ｐゴシック" pitchFamily="50" charset="-128"/>
                        <a:ea typeface="ＭＳ Ｐゴシック" pitchFamily="50" charset="-128"/>
                      </a:endParaRPr>
                    </a:p>
                    <a:p>
                      <a:pPr algn="ctr"/>
                      <a:r>
                        <a:rPr kumimoji="1" lang="ja-JP" altLang="en-US" sz="1200" b="1" dirty="0" smtClean="0">
                          <a:solidFill>
                            <a:sysClr val="windowText" lastClr="000000"/>
                          </a:solidFill>
                          <a:latin typeface="ＭＳ Ｐゴシック" pitchFamily="50" charset="-128"/>
                          <a:ea typeface="ＭＳ Ｐゴシック" pitchFamily="50" charset="-128"/>
                        </a:rPr>
                        <a:t>充足状況</a:t>
                      </a:r>
                      <a:endParaRPr kumimoji="1" lang="en-US" altLang="ja-JP" sz="1200" b="1" dirty="0" smtClean="0">
                        <a:solidFill>
                          <a:sysClr val="windowText" lastClr="000000"/>
                        </a:solidFill>
                        <a:latin typeface="ＭＳ Ｐゴシック" pitchFamily="50" charset="-128"/>
                        <a:ea typeface="ＭＳ Ｐゴシック" pitchFamily="50" charset="-128"/>
                      </a:endParaRPr>
                    </a:p>
                    <a:p>
                      <a:pPr algn="ctr"/>
                      <a:r>
                        <a:rPr kumimoji="1" lang="ja-JP" altLang="en-US" sz="1200" b="1" dirty="0" smtClean="0">
                          <a:solidFill>
                            <a:sysClr val="windowText" lastClr="000000"/>
                          </a:solidFill>
                          <a:latin typeface="ＭＳ Ｐゴシック" pitchFamily="50" charset="-128"/>
                          <a:ea typeface="ＭＳ Ｐゴシック" pitchFamily="50" charset="-128"/>
                        </a:rPr>
                        <a:t>（過不足面積）</a:t>
                      </a:r>
                      <a:endParaRPr kumimoji="1" lang="en-US" altLang="ja-JP" sz="1200" b="1" dirty="0" smtClean="0">
                        <a:solidFill>
                          <a:sysClr val="windowText" lastClr="000000"/>
                        </a:solidFill>
                        <a:latin typeface="ＭＳ Ｐゴシック" pitchFamily="50" charset="-128"/>
                        <a:ea typeface="ＭＳ Ｐゴシック" pitchFamily="50" charset="-128"/>
                      </a:endParaRPr>
                    </a:p>
                  </a:txBody>
                  <a:tcPr marL="57115" marR="57115" marT="28557" marB="28557" anchor="ct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endParaRPr kumimoji="1" lang="ja-JP" altLang="en-US"/>
                    </a:p>
                  </a:txBody>
                  <a:tcPr/>
                </a:tc>
                <a:tc vMerge="1">
                  <a:txBody>
                    <a:bodyPr/>
                    <a:lstStyle/>
                    <a:p>
                      <a:pPr algn="ctr"/>
                      <a:endParaRPr kumimoji="1" lang="ja-JP" altLang="en-US" sz="1200" b="0" dirty="0">
                        <a:solidFill>
                          <a:sysClr val="windowText" lastClr="000000"/>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r>
              <a:tr h="720000">
                <a:tc rowSpan="4">
                  <a:txBody>
                    <a:bodyPr/>
                    <a:lstStyle/>
                    <a:p>
                      <a:pPr algn="ctr"/>
                      <a:r>
                        <a:rPr kumimoji="1" lang="ja-JP" altLang="en-US" sz="1200" b="1" dirty="0" smtClean="0">
                          <a:solidFill>
                            <a:sysClr val="windowText" lastClr="000000"/>
                          </a:solidFill>
                        </a:rPr>
                        <a:t>第</a:t>
                      </a:r>
                      <a:endParaRPr kumimoji="1" lang="en-US" altLang="ja-JP" sz="1200" b="1" dirty="0" smtClean="0">
                        <a:solidFill>
                          <a:sysClr val="windowText" lastClr="000000"/>
                        </a:solidFill>
                      </a:endParaRPr>
                    </a:p>
                    <a:p>
                      <a:pPr algn="ctr"/>
                      <a:r>
                        <a:rPr kumimoji="1" lang="ja-JP" altLang="en-US" sz="1200" b="1" dirty="0" smtClean="0">
                          <a:solidFill>
                            <a:sysClr val="windowText" lastClr="000000"/>
                          </a:solidFill>
                        </a:rPr>
                        <a:t>三</a:t>
                      </a:r>
                      <a:endParaRPr kumimoji="1" lang="en-US" altLang="ja-JP" sz="1200" b="1" dirty="0" smtClean="0">
                        <a:solidFill>
                          <a:sysClr val="windowText" lastClr="000000"/>
                        </a:solidFill>
                      </a:endParaRPr>
                    </a:p>
                    <a:p>
                      <a:pPr algn="ctr"/>
                      <a:r>
                        <a:rPr kumimoji="1" lang="ja-JP" altLang="en-US" sz="1200" b="1" dirty="0" smtClean="0">
                          <a:solidFill>
                            <a:sysClr val="windowText" lastClr="000000"/>
                          </a:solidFill>
                        </a:rPr>
                        <a:t>区</a:t>
                      </a:r>
                      <a:endParaRPr kumimoji="1" lang="ja-JP" altLang="en-US" sz="1200" b="1" dirty="0">
                        <a:solidFill>
                          <a:sysClr val="windowText" lastClr="000000"/>
                        </a:solidFill>
                      </a:endParaRPr>
                    </a:p>
                  </a:txBody>
                  <a:tcPr marL="57115" marR="57115" marT="28557" marB="28557"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kumimoji="1" lang="ja-JP" altLang="en-US" sz="1200" b="0" dirty="0" smtClean="0">
                          <a:solidFill>
                            <a:sysClr val="windowText" lastClr="000000"/>
                          </a:solidFill>
                          <a:latin typeface="ＭＳ Ｐゴシック" pitchFamily="50" charset="-128"/>
                          <a:ea typeface="ＭＳ Ｐゴシック" pitchFamily="50" charset="-128"/>
                        </a:rPr>
                        <a:t>福島区役所</a:t>
                      </a:r>
                      <a:endParaRPr kumimoji="1" lang="en-US" altLang="ja-JP" sz="1200" b="0" dirty="0" smtClean="0">
                        <a:solidFill>
                          <a:sysClr val="windowText" lastClr="000000"/>
                        </a:solidFill>
                        <a:latin typeface="ＭＳ Ｐゴシック" pitchFamily="50" charset="-128"/>
                        <a:ea typeface="ＭＳ Ｐゴシック" pitchFamily="50" charset="-128"/>
                      </a:endParaRPr>
                    </a:p>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kern="1200" dirty="0" smtClean="0">
                          <a:solidFill>
                            <a:sysClr val="windowText" lastClr="000000"/>
                          </a:solidFill>
                          <a:latin typeface="ＭＳ Ｐゴシック" pitchFamily="50" charset="-128"/>
                          <a:ea typeface="ＭＳ Ｐゴシック" pitchFamily="50" charset="-128"/>
                          <a:cs typeface="+mn-cs"/>
                        </a:rPr>
                        <a:t>（</a:t>
                      </a:r>
                      <a:r>
                        <a:rPr kumimoji="1" lang="en-US" altLang="ja-JP" sz="1200" b="0" kern="1200" dirty="0" smtClean="0">
                          <a:solidFill>
                            <a:sysClr val="windowText" lastClr="000000"/>
                          </a:solidFill>
                          <a:latin typeface="ＭＳ Ｐゴシック" pitchFamily="50" charset="-128"/>
                          <a:ea typeface="ＭＳ Ｐゴシック" pitchFamily="50" charset="-128"/>
                          <a:cs typeface="+mn-cs"/>
                        </a:rPr>
                        <a:t>7,865</a:t>
                      </a:r>
                      <a:r>
                        <a:rPr kumimoji="1" lang="ja-JP" altLang="en-US" sz="1200" b="0" kern="1200" dirty="0" smtClean="0">
                          <a:solidFill>
                            <a:sysClr val="windowText" lastClr="000000"/>
                          </a:solidFill>
                          <a:latin typeface="ＭＳ Ｐゴシック" pitchFamily="50" charset="-128"/>
                          <a:ea typeface="ＭＳ Ｐゴシック" pitchFamily="50" charset="-128"/>
                          <a:cs typeface="+mn-cs"/>
                        </a:rPr>
                        <a:t>㎡）</a:t>
                      </a:r>
                      <a:endParaRPr kumimoji="1" lang="en-US" altLang="ja-JP" sz="1200" b="0" kern="1200" dirty="0" smtClean="0">
                        <a:solidFill>
                          <a:sysClr val="windowText" lastClr="000000"/>
                        </a:solidFill>
                        <a:latin typeface="ＭＳ Ｐゴシック" pitchFamily="50" charset="-128"/>
                        <a:ea typeface="ＭＳ Ｐゴシック" pitchFamily="50" charset="-128"/>
                        <a:cs typeface="+mn-cs"/>
                      </a:endParaRPr>
                    </a:p>
                  </a:txBody>
                  <a:tcPr marL="57115" marR="57115" marT="28557" marB="28557"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C000"/>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en-US" altLang="ja-JP" sz="1200" b="0" dirty="0" smtClean="0">
                          <a:solidFill>
                            <a:sysClr val="windowText" lastClr="000000"/>
                          </a:solidFill>
                          <a:latin typeface="ＭＳ Ｐゴシック" pitchFamily="50" charset="-128"/>
                          <a:ea typeface="ＭＳ Ｐゴシック" pitchFamily="50" charset="-128"/>
                        </a:rPr>
                        <a:t>3.9</a:t>
                      </a:r>
                      <a:r>
                        <a:rPr kumimoji="1" lang="ja-JP" altLang="en-US" sz="1200" b="0" dirty="0" smtClean="0">
                          <a:solidFill>
                            <a:sysClr val="windowText" lastClr="000000"/>
                          </a:solidFill>
                          <a:latin typeface="ＭＳ Ｐゴシック" pitchFamily="50" charset="-128"/>
                          <a:ea typeface="ＭＳ Ｐゴシック" pitchFamily="50" charset="-128"/>
                        </a:rPr>
                        <a:t>点</a:t>
                      </a:r>
                      <a:endParaRPr kumimoji="1" lang="en-US" altLang="ja-JP" sz="1200" b="0" dirty="0" smtClean="0">
                        <a:solidFill>
                          <a:sysClr val="windowText" lastClr="000000"/>
                        </a:solidFill>
                        <a:latin typeface="ＭＳ Ｐゴシック" pitchFamily="50" charset="-128"/>
                        <a:ea typeface="ＭＳ Ｐゴシック" pitchFamily="50" charset="-128"/>
                      </a:endParaRPr>
                    </a:p>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kern="1200" dirty="0" smtClean="0">
                          <a:solidFill>
                            <a:sysClr val="windowText" lastClr="000000"/>
                          </a:solidFill>
                          <a:latin typeface="ＭＳ Ｐゴシック" pitchFamily="50" charset="-128"/>
                          <a:ea typeface="ＭＳ Ｐゴシック" pitchFamily="50" charset="-128"/>
                          <a:cs typeface="+mn-cs"/>
                        </a:rPr>
                        <a:t>（</a:t>
                      </a:r>
                      <a:r>
                        <a:rPr kumimoji="1" lang="en-US" altLang="ja-JP" sz="1200" b="0" kern="1200" dirty="0" smtClean="0">
                          <a:solidFill>
                            <a:sysClr val="windowText" lastClr="000000"/>
                          </a:solidFill>
                          <a:latin typeface="ＭＳ Ｐゴシック" pitchFamily="50" charset="-128"/>
                          <a:ea typeface="ＭＳ Ｐゴシック" pitchFamily="50" charset="-128"/>
                          <a:cs typeface="+mn-cs"/>
                        </a:rPr>
                        <a:t>1.3</a:t>
                      </a:r>
                      <a:r>
                        <a:rPr kumimoji="1" lang="ja-JP" altLang="en-US" sz="1200" b="0" kern="1200" dirty="0" smtClean="0">
                          <a:solidFill>
                            <a:sysClr val="windowText" lastClr="000000"/>
                          </a:solidFill>
                          <a:latin typeface="ＭＳ Ｐゴシック" pitchFamily="50" charset="-128"/>
                          <a:ea typeface="ＭＳ Ｐゴシック" pitchFamily="50" charset="-128"/>
                          <a:cs typeface="+mn-cs"/>
                        </a:rPr>
                        <a:t>㎞）</a:t>
                      </a:r>
                      <a:endParaRPr kumimoji="1" lang="en-US" altLang="ja-JP" sz="1200" b="0" kern="1200" dirty="0" smtClean="0">
                        <a:solidFill>
                          <a:sysClr val="windowText" lastClr="000000"/>
                        </a:solidFill>
                        <a:latin typeface="ＭＳ Ｐゴシック" pitchFamily="50" charset="-128"/>
                        <a:ea typeface="ＭＳ Ｐゴシック" pitchFamily="50" charset="-128"/>
                        <a:cs typeface="+mn-cs"/>
                      </a:endParaRPr>
                    </a:p>
                  </a:txBody>
                  <a:tcPr marL="57115" marR="57115" marT="28557" marB="28557"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C000"/>
                    </a:solidFill>
                  </a:tcPr>
                </a:tc>
                <a:tc>
                  <a:txBody>
                    <a:bodyPr/>
                    <a:lstStyle/>
                    <a:p>
                      <a:pPr algn="ctr"/>
                      <a:r>
                        <a:rPr kumimoji="1" lang="en-US" altLang="ja-JP" sz="1200" b="0" kern="1200" dirty="0" smtClean="0">
                          <a:solidFill>
                            <a:sysClr val="windowText" lastClr="000000"/>
                          </a:solidFill>
                          <a:latin typeface="ＭＳ Ｐゴシック" pitchFamily="50" charset="-128"/>
                          <a:ea typeface="ＭＳ Ｐゴシック" pitchFamily="50" charset="-128"/>
                          <a:cs typeface="+mn-cs"/>
                        </a:rPr>
                        <a:t>5.0</a:t>
                      </a:r>
                      <a:r>
                        <a:rPr kumimoji="1" lang="ja-JP" altLang="en-US" sz="1200" b="0" kern="1200" dirty="0" smtClean="0">
                          <a:solidFill>
                            <a:sysClr val="windowText" lastClr="000000"/>
                          </a:solidFill>
                          <a:latin typeface="ＭＳ Ｐゴシック" pitchFamily="50" charset="-128"/>
                          <a:ea typeface="ＭＳ Ｐゴシック" pitchFamily="50" charset="-128"/>
                          <a:cs typeface="+mn-cs"/>
                        </a:rPr>
                        <a:t>点</a:t>
                      </a:r>
                      <a:endParaRPr kumimoji="1" lang="en-US" altLang="ja-JP" sz="1200" b="0" kern="1200" dirty="0" smtClean="0">
                        <a:solidFill>
                          <a:sysClr val="windowText" lastClr="000000"/>
                        </a:solidFill>
                        <a:latin typeface="ＭＳ Ｐゴシック" pitchFamily="50" charset="-128"/>
                        <a:ea typeface="ＭＳ Ｐゴシック" pitchFamily="50" charset="-128"/>
                        <a:cs typeface="+mn-cs"/>
                      </a:endParaRPr>
                    </a:p>
                    <a:p>
                      <a:pPr algn="ctr"/>
                      <a:r>
                        <a:rPr kumimoji="1" lang="ja-JP" altLang="en-US" sz="1200" b="0" kern="1200" dirty="0" smtClean="0">
                          <a:solidFill>
                            <a:sysClr val="windowText" lastClr="000000"/>
                          </a:solidFill>
                          <a:latin typeface="ＭＳ Ｐゴシック" pitchFamily="50" charset="-128"/>
                          <a:ea typeface="ＭＳ Ｐゴシック" pitchFamily="50" charset="-128"/>
                          <a:cs typeface="+mn-cs"/>
                        </a:rPr>
                        <a:t>（平均</a:t>
                      </a:r>
                      <a:r>
                        <a:rPr kumimoji="1" lang="en-US" altLang="ja-JP" sz="1200" b="0" kern="1200" dirty="0" smtClean="0">
                          <a:solidFill>
                            <a:sysClr val="windowText" lastClr="000000"/>
                          </a:solidFill>
                          <a:latin typeface="ＭＳ Ｐゴシック" pitchFamily="50" charset="-128"/>
                          <a:ea typeface="ＭＳ Ｐゴシック" pitchFamily="50" charset="-128"/>
                          <a:cs typeface="+mn-cs"/>
                        </a:rPr>
                        <a:t>22.2</a:t>
                      </a:r>
                      <a:r>
                        <a:rPr kumimoji="1" lang="ja-JP" altLang="en-US" sz="1200" b="0" kern="1200" dirty="0" smtClean="0">
                          <a:solidFill>
                            <a:sysClr val="windowText" lastClr="000000"/>
                          </a:solidFill>
                          <a:latin typeface="ＭＳ Ｐゴシック" pitchFamily="50" charset="-128"/>
                          <a:ea typeface="ＭＳ Ｐゴシック" pitchFamily="50" charset="-128"/>
                          <a:cs typeface="+mn-cs"/>
                        </a:rPr>
                        <a:t>分）</a:t>
                      </a:r>
                      <a:endParaRPr kumimoji="1" lang="en-US" altLang="ja-JP" sz="1200" b="0" kern="1200" dirty="0" smtClean="0">
                        <a:solidFill>
                          <a:sysClr val="windowText" lastClr="000000"/>
                        </a:solidFill>
                        <a:latin typeface="ＭＳ Ｐゴシック" pitchFamily="50" charset="-128"/>
                        <a:ea typeface="ＭＳ Ｐゴシック" pitchFamily="50" charset="-128"/>
                        <a:cs typeface="+mn-cs"/>
                      </a:endParaRPr>
                    </a:p>
                  </a:txBody>
                  <a:tcPr marL="57115" marR="57115" marT="28557" marB="28557"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C000"/>
                    </a:solidFill>
                  </a:tcPr>
                </a:tc>
                <a:tc>
                  <a:txBody>
                    <a:bodyPr/>
                    <a:lstStyle/>
                    <a:p>
                      <a:pPr algn="ctr"/>
                      <a:r>
                        <a:rPr kumimoji="1" lang="en-US" altLang="ja-JP" sz="1200" b="0" dirty="0" smtClean="0">
                          <a:solidFill>
                            <a:schemeClr val="tx1"/>
                          </a:solidFill>
                          <a:latin typeface="ＭＳ Ｐゴシック" pitchFamily="50" charset="-128"/>
                          <a:ea typeface="ＭＳ Ｐゴシック" pitchFamily="50" charset="-128"/>
                        </a:rPr>
                        <a:t>5.0</a:t>
                      </a:r>
                      <a:r>
                        <a:rPr kumimoji="1" lang="ja-JP" altLang="en-US" sz="1200" b="0" dirty="0" smtClean="0">
                          <a:solidFill>
                            <a:schemeClr val="tx1"/>
                          </a:solidFill>
                          <a:latin typeface="ＭＳ Ｐゴシック" pitchFamily="50" charset="-128"/>
                          <a:ea typeface="ＭＳ Ｐゴシック" pitchFamily="50" charset="-128"/>
                        </a:rPr>
                        <a:t>点</a:t>
                      </a:r>
                      <a:endParaRPr kumimoji="1" lang="en-US" altLang="ja-JP" sz="1200" b="0" dirty="0" smtClean="0">
                        <a:solidFill>
                          <a:schemeClr val="tx1"/>
                        </a:solidFill>
                        <a:latin typeface="ＭＳ Ｐゴシック" pitchFamily="50" charset="-128"/>
                        <a:ea typeface="ＭＳ Ｐゴシック" pitchFamily="50" charset="-128"/>
                      </a:endParaRPr>
                    </a:p>
                    <a:p>
                      <a:pPr algn="ctr"/>
                      <a:r>
                        <a:rPr kumimoji="1" lang="ja-JP" altLang="en-US" sz="1200" b="0" dirty="0" smtClean="0">
                          <a:solidFill>
                            <a:schemeClr val="tx1"/>
                          </a:solidFill>
                          <a:latin typeface="ＭＳ Ｐゴシック" pitchFamily="50" charset="-128"/>
                          <a:ea typeface="ＭＳ Ｐゴシック" pitchFamily="50" charset="-128"/>
                        </a:rPr>
                        <a:t>（</a:t>
                      </a:r>
                      <a:r>
                        <a:rPr kumimoji="1" lang="en-US" altLang="ja-JP" sz="1200" b="0" dirty="0" smtClean="0">
                          <a:solidFill>
                            <a:schemeClr val="tx1"/>
                          </a:solidFill>
                          <a:latin typeface="ＭＳ Ｐゴシック" pitchFamily="50" charset="-128"/>
                          <a:ea typeface="ＭＳ Ｐゴシック" pitchFamily="50" charset="-128"/>
                        </a:rPr>
                        <a:t>10,555</a:t>
                      </a:r>
                      <a:r>
                        <a:rPr kumimoji="1" lang="ja-JP" altLang="en-US" sz="1200" b="0" dirty="0" smtClean="0">
                          <a:solidFill>
                            <a:schemeClr val="tx1"/>
                          </a:solidFill>
                          <a:latin typeface="ＭＳ Ｐゴシック" pitchFamily="50" charset="-128"/>
                          <a:ea typeface="ＭＳ Ｐゴシック" pitchFamily="50" charset="-128"/>
                        </a:rPr>
                        <a:t>人）</a:t>
                      </a:r>
                      <a:endParaRPr kumimoji="1" lang="en-US" altLang="ja-JP" sz="1200" b="0" dirty="0" smtClean="0">
                        <a:solidFill>
                          <a:schemeClr val="tx1"/>
                        </a:solidFill>
                        <a:latin typeface="ＭＳ Ｐゴシック" pitchFamily="50" charset="-128"/>
                        <a:ea typeface="ＭＳ Ｐゴシック" pitchFamily="50" charset="-128"/>
                      </a:endParaRPr>
                    </a:p>
                  </a:txBody>
                  <a:tcPr marL="57115" marR="57115" marT="28557" marB="28557"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C000"/>
                    </a:solidFill>
                  </a:tcPr>
                </a:tc>
                <a:tc>
                  <a:txBody>
                    <a:bodyPr/>
                    <a:lstStyle/>
                    <a:p>
                      <a:pPr algn="ctr"/>
                      <a:r>
                        <a:rPr kumimoji="1" lang="en-US" altLang="ja-JP" sz="1200" b="1" dirty="0" smtClean="0">
                          <a:solidFill>
                            <a:schemeClr val="tx1"/>
                          </a:solidFill>
                          <a:latin typeface="ＭＳ Ｐゴシック" pitchFamily="50" charset="-128"/>
                          <a:ea typeface="ＭＳ Ｐゴシック" pitchFamily="50" charset="-128"/>
                        </a:rPr>
                        <a:t>13.9</a:t>
                      </a:r>
                      <a:r>
                        <a:rPr kumimoji="1" lang="ja-JP" altLang="en-US" sz="1200" b="1" dirty="0" smtClean="0">
                          <a:solidFill>
                            <a:schemeClr val="tx1"/>
                          </a:solidFill>
                          <a:latin typeface="ＭＳ Ｐゴシック" pitchFamily="50" charset="-128"/>
                          <a:ea typeface="ＭＳ Ｐゴシック" pitchFamily="50" charset="-128"/>
                        </a:rPr>
                        <a:t>点</a:t>
                      </a:r>
                      <a:endParaRPr kumimoji="1" lang="en-US" altLang="ja-JP" sz="1200" b="1" dirty="0" smtClean="0">
                        <a:solidFill>
                          <a:schemeClr val="tx1"/>
                        </a:solidFill>
                        <a:latin typeface="ＭＳ Ｐゴシック" pitchFamily="50" charset="-128"/>
                        <a:ea typeface="ＭＳ Ｐゴシック" pitchFamily="50" charset="-128"/>
                      </a:endParaRPr>
                    </a:p>
                  </a:txBody>
                  <a:tcPr marL="57115" marR="57115" marT="28557" marB="28557"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C000"/>
                    </a:solidFill>
                  </a:tcPr>
                </a:tc>
                <a:tc vMerge="1">
                  <a:txBody>
                    <a:bodyPr/>
                    <a:lstStyle/>
                    <a:p>
                      <a:pPr algn="ctr"/>
                      <a:endParaRPr kumimoji="1" lang="en-US" altLang="ja-JP" sz="1200" b="0" dirty="0" smtClean="0">
                        <a:solidFill>
                          <a:sysClr val="windowText" lastClr="000000"/>
                        </a:solidFill>
                        <a:latin typeface="+mj-ea"/>
                        <a:ea typeface="+mj-ea"/>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kern="1200" dirty="0" smtClean="0">
                          <a:solidFill>
                            <a:schemeClr val="tx1"/>
                          </a:solidFill>
                          <a:latin typeface="ＭＳ Ｐゴシック" pitchFamily="50" charset="-128"/>
                          <a:ea typeface="ＭＳ Ｐゴシック" pitchFamily="50" charset="-128"/>
                          <a:cs typeface="+mn-cs"/>
                        </a:rPr>
                        <a:t>充足</a:t>
                      </a:r>
                      <a:endParaRPr kumimoji="1" lang="en-US" altLang="ja-JP" sz="1200" b="0" kern="1200" dirty="0" smtClean="0">
                        <a:solidFill>
                          <a:schemeClr val="tx1"/>
                        </a:solidFill>
                        <a:latin typeface="ＭＳ Ｐゴシック" pitchFamily="50" charset="-128"/>
                        <a:ea typeface="ＭＳ Ｐゴシック" pitchFamily="50" charset="-128"/>
                        <a:cs typeface="+mn-cs"/>
                      </a:endParaRPr>
                    </a:p>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kern="1200" dirty="0" smtClean="0">
                          <a:solidFill>
                            <a:schemeClr val="tx1"/>
                          </a:solidFill>
                          <a:latin typeface="ＭＳ Ｐゴシック" pitchFamily="50" charset="-128"/>
                          <a:ea typeface="ＭＳ Ｐゴシック" pitchFamily="50" charset="-128"/>
                          <a:cs typeface="+mn-cs"/>
                        </a:rPr>
                        <a:t>（</a:t>
                      </a:r>
                      <a:r>
                        <a:rPr kumimoji="1" lang="en-US" altLang="ja-JP" sz="1200" b="0" kern="1200" dirty="0" smtClean="0">
                          <a:solidFill>
                            <a:schemeClr val="tx1"/>
                          </a:solidFill>
                          <a:latin typeface="ＭＳ Ｐゴシック" pitchFamily="50" charset="-128"/>
                          <a:ea typeface="ＭＳ Ｐゴシック" pitchFamily="50" charset="-128"/>
                          <a:cs typeface="+mn-cs"/>
                        </a:rPr>
                        <a:t>810</a:t>
                      </a:r>
                      <a:r>
                        <a:rPr kumimoji="1" lang="ja-JP" altLang="en-US" sz="1200" b="0" kern="1200" dirty="0" smtClean="0">
                          <a:solidFill>
                            <a:schemeClr val="tx1"/>
                          </a:solidFill>
                          <a:latin typeface="ＭＳ Ｐゴシック" pitchFamily="50" charset="-128"/>
                          <a:ea typeface="ＭＳ Ｐゴシック" pitchFamily="50" charset="-128"/>
                          <a:cs typeface="+mn-cs"/>
                        </a:rPr>
                        <a:t>㎡）</a:t>
                      </a:r>
                      <a:endParaRPr kumimoji="1" lang="en-US" altLang="ja-JP" sz="1200" b="0" kern="1200" dirty="0" smtClean="0">
                        <a:solidFill>
                          <a:schemeClr val="tx1"/>
                        </a:solidFill>
                        <a:latin typeface="ＭＳ Ｐゴシック" pitchFamily="50" charset="-128"/>
                        <a:ea typeface="ＭＳ Ｐゴシック" pitchFamily="50" charset="-128"/>
                        <a:cs typeface="+mn-cs"/>
                      </a:endParaRPr>
                    </a:p>
                  </a:txBody>
                  <a:tcPr marL="57115" marR="57115" marT="28557" marB="28557"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C000"/>
                    </a:solidFill>
                  </a:tcPr>
                </a:tc>
                <a:tc vMerge="1">
                  <a:txBody>
                    <a:bodyPr/>
                    <a:lstStyle/>
                    <a:p>
                      <a:endParaRPr kumimoji="1" lang="ja-JP" altLang="en-US" sz="1200" b="1" dirty="0">
                        <a:solidFill>
                          <a:sysClr val="windowText" lastClr="000000"/>
                        </a:solidFill>
                        <a:latin typeface="+mj-ea"/>
                        <a:ea typeface="+mj-ea"/>
                      </a:endParaRPr>
                    </a:p>
                  </a:txBody>
                  <a:tcPr marL="86897" marR="86897" marT="43449" marB="43449"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rowSpan="4">
                  <a:txBody>
                    <a:bodyPr/>
                    <a:lstStyle/>
                    <a:p>
                      <a:pPr algn="ctr"/>
                      <a:r>
                        <a:rPr kumimoji="1" lang="ja-JP" altLang="en-US" sz="1400" b="1" dirty="0" smtClean="0">
                          <a:solidFill>
                            <a:sysClr val="windowText" lastClr="000000"/>
                          </a:solidFill>
                          <a:latin typeface="ＭＳ Ｐゴシック" pitchFamily="50" charset="-128"/>
                          <a:ea typeface="ＭＳ Ｐゴシック" pitchFamily="50" charset="-128"/>
                        </a:rPr>
                        <a:t>福島区役所</a:t>
                      </a:r>
                      <a:endParaRPr kumimoji="1" lang="ja-JP" altLang="en-US" sz="1400" b="1" dirty="0">
                        <a:solidFill>
                          <a:sysClr val="windowText" lastClr="000000"/>
                        </a:solidFill>
                        <a:latin typeface="ＭＳ Ｐゴシック" pitchFamily="50" charset="-128"/>
                        <a:ea typeface="ＭＳ Ｐゴシック" pitchFamily="50" charset="-128"/>
                      </a:endParaRPr>
                    </a:p>
                  </a:txBody>
                  <a:tcPr marL="84705" marR="84705" marT="42352" marB="42352"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r>
              <a:tr h="720000">
                <a:tc vMerge="1">
                  <a:txBody>
                    <a:bodyPr/>
                    <a:lstStyle/>
                    <a:p>
                      <a:pPr algn="ctr"/>
                      <a:endParaRPr kumimoji="1" lang="en-US" altLang="ja-JP" sz="1600" b="0" dirty="0" smtClean="0">
                        <a:solidFill>
                          <a:sysClr val="windowText" lastClr="000000"/>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kumimoji="1" lang="ja-JP" altLang="en-US" sz="1200" b="0" dirty="0" smtClean="0">
                          <a:solidFill>
                            <a:sysClr val="windowText" lastClr="000000"/>
                          </a:solidFill>
                          <a:latin typeface="ＭＳ Ｐゴシック" pitchFamily="50" charset="-128"/>
                          <a:ea typeface="ＭＳ Ｐゴシック" pitchFamily="50" charset="-128"/>
                        </a:rPr>
                        <a:t>此花区役所</a:t>
                      </a:r>
                      <a:endParaRPr kumimoji="1" lang="en-US" altLang="ja-JP" sz="1200" b="0" dirty="0" smtClean="0">
                        <a:solidFill>
                          <a:sysClr val="windowText" lastClr="000000"/>
                        </a:solidFill>
                        <a:latin typeface="ＭＳ Ｐゴシック" pitchFamily="50" charset="-128"/>
                        <a:ea typeface="ＭＳ Ｐゴシック" pitchFamily="50" charset="-128"/>
                      </a:endParaRPr>
                    </a:p>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dirty="0" smtClean="0">
                          <a:solidFill>
                            <a:sysClr val="windowText" lastClr="000000"/>
                          </a:solidFill>
                          <a:latin typeface="ＭＳ Ｐゴシック" pitchFamily="50" charset="-128"/>
                          <a:ea typeface="ＭＳ Ｐゴシック" pitchFamily="50" charset="-128"/>
                        </a:rPr>
                        <a:t>　</a:t>
                      </a:r>
                      <a:r>
                        <a:rPr kumimoji="1" lang="ja-JP" altLang="en-US" sz="1200" b="0" baseline="0" dirty="0" smtClean="0">
                          <a:solidFill>
                            <a:sysClr val="windowText" lastClr="000000"/>
                          </a:solidFill>
                          <a:latin typeface="ＭＳ Ｐゴシック" pitchFamily="50" charset="-128"/>
                          <a:ea typeface="ＭＳ Ｐゴシック" pitchFamily="50" charset="-128"/>
                        </a:rPr>
                        <a:t> （</a:t>
                      </a:r>
                      <a:r>
                        <a:rPr kumimoji="1" lang="en-US" altLang="ja-JP" sz="1200" b="0" kern="1200" dirty="0" smtClean="0">
                          <a:solidFill>
                            <a:sysClr val="windowText" lastClr="000000"/>
                          </a:solidFill>
                          <a:latin typeface="ＭＳ Ｐゴシック" pitchFamily="50" charset="-128"/>
                          <a:ea typeface="ＭＳ Ｐゴシック" pitchFamily="50" charset="-128"/>
                          <a:cs typeface="+mn-cs"/>
                        </a:rPr>
                        <a:t>5,458</a:t>
                      </a:r>
                      <a:r>
                        <a:rPr kumimoji="1" lang="ja-JP" altLang="en-US" sz="1200" b="0" kern="1200" dirty="0" smtClean="0">
                          <a:solidFill>
                            <a:sysClr val="windowText" lastClr="000000"/>
                          </a:solidFill>
                          <a:latin typeface="ＭＳ Ｐゴシック" pitchFamily="50" charset="-128"/>
                          <a:ea typeface="ＭＳ Ｐゴシック" pitchFamily="50" charset="-128"/>
                          <a:cs typeface="+mn-cs"/>
                        </a:rPr>
                        <a:t>㎡）</a:t>
                      </a:r>
                      <a:endParaRPr kumimoji="1" lang="en-US" altLang="ja-JP" sz="1200" b="0" kern="1200" dirty="0" smtClean="0">
                        <a:solidFill>
                          <a:sysClr val="windowText" lastClr="000000"/>
                        </a:solidFill>
                        <a:latin typeface="ＭＳ Ｐゴシック" pitchFamily="50" charset="-128"/>
                        <a:ea typeface="ＭＳ Ｐゴシック" pitchFamily="50" charset="-128"/>
                        <a:cs typeface="+mn-cs"/>
                      </a:endParaRPr>
                    </a:p>
                  </a:txBody>
                  <a:tcPr marL="57115" marR="57115" marT="28557" marB="28557"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en-US" altLang="ja-JP" sz="1200" b="0" dirty="0" smtClean="0">
                          <a:solidFill>
                            <a:sysClr val="windowText" lastClr="000000"/>
                          </a:solidFill>
                          <a:latin typeface="ＭＳ Ｐゴシック" pitchFamily="50" charset="-128"/>
                          <a:ea typeface="ＭＳ Ｐゴシック" pitchFamily="50" charset="-128"/>
                        </a:rPr>
                        <a:t>5.0</a:t>
                      </a:r>
                      <a:r>
                        <a:rPr kumimoji="1" lang="ja-JP" altLang="en-US" sz="1200" b="0" dirty="0" smtClean="0">
                          <a:solidFill>
                            <a:sysClr val="windowText" lastClr="000000"/>
                          </a:solidFill>
                          <a:latin typeface="ＭＳ Ｐゴシック" pitchFamily="50" charset="-128"/>
                          <a:ea typeface="ＭＳ Ｐゴシック" pitchFamily="50" charset="-128"/>
                        </a:rPr>
                        <a:t>点</a:t>
                      </a:r>
                      <a:endParaRPr kumimoji="1" lang="en-US" altLang="ja-JP" sz="1200" b="0" dirty="0" smtClean="0">
                        <a:solidFill>
                          <a:sysClr val="windowText" lastClr="000000"/>
                        </a:solidFill>
                        <a:latin typeface="ＭＳ Ｐゴシック" pitchFamily="50" charset="-128"/>
                        <a:ea typeface="ＭＳ Ｐゴシック" pitchFamily="50" charset="-128"/>
                      </a:endParaRPr>
                    </a:p>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kern="1200" dirty="0" smtClean="0">
                          <a:solidFill>
                            <a:sysClr val="windowText" lastClr="000000"/>
                          </a:solidFill>
                          <a:latin typeface="ＭＳ Ｐゴシック" pitchFamily="50" charset="-128"/>
                          <a:ea typeface="ＭＳ Ｐゴシック" pitchFamily="50" charset="-128"/>
                          <a:cs typeface="+mn-cs"/>
                        </a:rPr>
                        <a:t>（</a:t>
                      </a:r>
                      <a:r>
                        <a:rPr kumimoji="1" lang="en-US" altLang="ja-JP" sz="1200" b="0" kern="1200" dirty="0" smtClean="0">
                          <a:solidFill>
                            <a:sysClr val="windowText" lastClr="000000"/>
                          </a:solidFill>
                          <a:latin typeface="ＭＳ Ｐゴシック" pitchFamily="50" charset="-128"/>
                          <a:ea typeface="ＭＳ Ｐゴシック" pitchFamily="50" charset="-128"/>
                          <a:cs typeface="+mn-cs"/>
                        </a:rPr>
                        <a:t>0.8</a:t>
                      </a:r>
                      <a:r>
                        <a:rPr kumimoji="1" lang="ja-JP" altLang="en-US" sz="1200" b="0" kern="1200" dirty="0" smtClean="0">
                          <a:solidFill>
                            <a:sysClr val="windowText" lastClr="000000"/>
                          </a:solidFill>
                          <a:latin typeface="ＭＳ Ｐゴシック" pitchFamily="50" charset="-128"/>
                          <a:ea typeface="ＭＳ Ｐゴシック" pitchFamily="50" charset="-128"/>
                          <a:cs typeface="+mn-cs"/>
                        </a:rPr>
                        <a:t>㎞）</a:t>
                      </a:r>
                      <a:endParaRPr kumimoji="1" lang="en-US" altLang="ja-JP" sz="1200" b="0" kern="1200" dirty="0" smtClean="0">
                        <a:solidFill>
                          <a:sysClr val="windowText" lastClr="000000"/>
                        </a:solidFill>
                        <a:latin typeface="ＭＳ Ｐゴシック" pitchFamily="50" charset="-128"/>
                        <a:ea typeface="ＭＳ Ｐゴシック" pitchFamily="50" charset="-128"/>
                        <a:cs typeface="+mn-cs"/>
                      </a:endParaRPr>
                    </a:p>
                  </a:txBody>
                  <a:tcPr marL="57115" marR="57115" marT="28557" marB="28557"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kumimoji="1" lang="en-US" altLang="ja-JP" sz="1200" b="0" dirty="0" smtClean="0">
                          <a:solidFill>
                            <a:sysClr val="windowText" lastClr="000000"/>
                          </a:solidFill>
                          <a:latin typeface="ＭＳ Ｐゴシック" pitchFamily="50" charset="-128"/>
                          <a:ea typeface="ＭＳ Ｐゴシック" pitchFamily="50" charset="-128"/>
                        </a:rPr>
                        <a:t>1.8</a:t>
                      </a:r>
                      <a:r>
                        <a:rPr kumimoji="1" lang="ja-JP" altLang="en-US" sz="1200" b="0" dirty="0" smtClean="0">
                          <a:solidFill>
                            <a:sysClr val="windowText" lastClr="000000"/>
                          </a:solidFill>
                          <a:latin typeface="ＭＳ Ｐゴシック" pitchFamily="50" charset="-128"/>
                          <a:ea typeface="ＭＳ Ｐゴシック" pitchFamily="50" charset="-128"/>
                        </a:rPr>
                        <a:t>点</a:t>
                      </a:r>
                      <a:endParaRPr kumimoji="1" lang="en-US" altLang="ja-JP" sz="1200" b="0" dirty="0" smtClean="0">
                        <a:solidFill>
                          <a:sysClr val="windowText" lastClr="000000"/>
                        </a:solidFill>
                        <a:latin typeface="ＭＳ Ｐゴシック" pitchFamily="50" charset="-128"/>
                        <a:ea typeface="ＭＳ Ｐゴシック" pitchFamily="50" charset="-128"/>
                      </a:endParaRPr>
                    </a:p>
                    <a:p>
                      <a:pPr algn="ctr"/>
                      <a:r>
                        <a:rPr kumimoji="1" lang="ja-JP" altLang="en-US" sz="1200" b="0" dirty="0" smtClean="0">
                          <a:solidFill>
                            <a:sysClr val="windowText" lastClr="000000"/>
                          </a:solidFill>
                          <a:latin typeface="ＭＳ Ｐゴシック" pitchFamily="50" charset="-128"/>
                          <a:ea typeface="ＭＳ Ｐゴシック" pitchFamily="50" charset="-128"/>
                        </a:rPr>
                        <a:t>（平均</a:t>
                      </a:r>
                      <a:r>
                        <a:rPr kumimoji="1" lang="en-US" altLang="ja-JP" sz="1200" b="0" dirty="0" smtClean="0">
                          <a:solidFill>
                            <a:sysClr val="windowText" lastClr="000000"/>
                          </a:solidFill>
                          <a:latin typeface="ＭＳ Ｐゴシック" pitchFamily="50" charset="-128"/>
                          <a:ea typeface="ＭＳ Ｐゴシック" pitchFamily="50" charset="-128"/>
                        </a:rPr>
                        <a:t>32.6</a:t>
                      </a:r>
                      <a:r>
                        <a:rPr kumimoji="1" lang="ja-JP" altLang="en-US" sz="1200" b="0" dirty="0" smtClean="0">
                          <a:solidFill>
                            <a:sysClr val="windowText" lastClr="000000"/>
                          </a:solidFill>
                          <a:latin typeface="ＭＳ Ｐゴシック" pitchFamily="50" charset="-128"/>
                          <a:ea typeface="ＭＳ Ｐゴシック" pitchFamily="50" charset="-128"/>
                        </a:rPr>
                        <a:t>分）</a:t>
                      </a:r>
                      <a:endParaRPr kumimoji="1" lang="en-US" altLang="ja-JP" sz="1200" b="0" dirty="0" smtClean="0">
                        <a:solidFill>
                          <a:sysClr val="windowText" lastClr="000000"/>
                        </a:solidFill>
                        <a:latin typeface="ＭＳ Ｐゴシック" pitchFamily="50" charset="-128"/>
                        <a:ea typeface="ＭＳ Ｐゴシック" pitchFamily="50" charset="-128"/>
                      </a:endParaRPr>
                    </a:p>
                  </a:txBody>
                  <a:tcPr marL="57115" marR="57115" marT="28557" marB="28557"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kumimoji="1" lang="en-US" altLang="ja-JP" sz="1200" b="0" dirty="0" smtClean="0">
                          <a:solidFill>
                            <a:schemeClr val="tx1"/>
                          </a:solidFill>
                          <a:latin typeface="ＭＳ Ｐゴシック" pitchFamily="50" charset="-128"/>
                          <a:ea typeface="ＭＳ Ｐゴシック" pitchFamily="50" charset="-128"/>
                        </a:rPr>
                        <a:t>2.6</a:t>
                      </a:r>
                      <a:r>
                        <a:rPr kumimoji="1" lang="ja-JP" altLang="en-US" sz="1200" b="0" dirty="0" smtClean="0">
                          <a:solidFill>
                            <a:schemeClr val="tx1"/>
                          </a:solidFill>
                          <a:latin typeface="ＭＳ Ｐゴシック" pitchFamily="50" charset="-128"/>
                          <a:ea typeface="ＭＳ Ｐゴシック" pitchFamily="50" charset="-128"/>
                        </a:rPr>
                        <a:t>点</a:t>
                      </a:r>
                      <a:endParaRPr kumimoji="1" lang="en-US" altLang="ja-JP" sz="1200" b="0" dirty="0" smtClean="0">
                        <a:solidFill>
                          <a:schemeClr val="tx1"/>
                        </a:solidFill>
                        <a:latin typeface="ＭＳ Ｐゴシック" pitchFamily="50" charset="-128"/>
                        <a:ea typeface="ＭＳ Ｐゴシック" pitchFamily="50" charset="-128"/>
                      </a:endParaRPr>
                    </a:p>
                    <a:p>
                      <a:pPr algn="ctr"/>
                      <a:r>
                        <a:rPr kumimoji="1" lang="ja-JP" altLang="en-US" sz="1200" b="0" dirty="0" smtClean="0">
                          <a:solidFill>
                            <a:schemeClr val="tx1"/>
                          </a:solidFill>
                          <a:latin typeface="ＭＳ Ｐゴシック" pitchFamily="50" charset="-128"/>
                          <a:ea typeface="ＭＳ Ｐゴシック" pitchFamily="50" charset="-128"/>
                        </a:rPr>
                        <a:t>（</a:t>
                      </a:r>
                      <a:r>
                        <a:rPr kumimoji="1" lang="en-US" altLang="ja-JP" sz="1200" b="0" dirty="0" smtClean="0">
                          <a:solidFill>
                            <a:schemeClr val="tx1"/>
                          </a:solidFill>
                          <a:latin typeface="ＭＳ Ｐゴシック" pitchFamily="50" charset="-128"/>
                          <a:ea typeface="ＭＳ Ｐゴシック" pitchFamily="50" charset="-128"/>
                        </a:rPr>
                        <a:t>6,049</a:t>
                      </a:r>
                      <a:r>
                        <a:rPr kumimoji="1" lang="ja-JP" altLang="en-US" sz="1200" b="0" dirty="0" smtClean="0">
                          <a:solidFill>
                            <a:schemeClr val="tx1"/>
                          </a:solidFill>
                          <a:latin typeface="ＭＳ Ｐゴシック" pitchFamily="50" charset="-128"/>
                          <a:ea typeface="ＭＳ Ｐゴシック" pitchFamily="50" charset="-128"/>
                        </a:rPr>
                        <a:t>人）</a:t>
                      </a:r>
                      <a:endParaRPr kumimoji="1" lang="en-US" altLang="ja-JP" sz="1200" b="0" dirty="0" smtClean="0">
                        <a:solidFill>
                          <a:schemeClr val="tx1"/>
                        </a:solidFill>
                        <a:latin typeface="ＭＳ Ｐゴシック" pitchFamily="50" charset="-128"/>
                        <a:ea typeface="ＭＳ Ｐゴシック" pitchFamily="50" charset="-128"/>
                      </a:endParaRPr>
                    </a:p>
                  </a:txBody>
                  <a:tcPr marL="57115" marR="57115" marT="28557" marB="28557"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kumimoji="1" lang="en-US" altLang="ja-JP" sz="1200" b="1" dirty="0" smtClean="0">
                          <a:solidFill>
                            <a:schemeClr val="tx1"/>
                          </a:solidFill>
                          <a:latin typeface="ＭＳ Ｐゴシック" pitchFamily="50" charset="-128"/>
                          <a:ea typeface="ＭＳ Ｐゴシック" pitchFamily="50" charset="-128"/>
                        </a:rPr>
                        <a:t>9.4</a:t>
                      </a:r>
                      <a:r>
                        <a:rPr kumimoji="1" lang="ja-JP" altLang="en-US" sz="1200" b="1" dirty="0" smtClean="0">
                          <a:solidFill>
                            <a:schemeClr val="tx1"/>
                          </a:solidFill>
                          <a:latin typeface="ＭＳ Ｐゴシック" pitchFamily="50" charset="-128"/>
                          <a:ea typeface="ＭＳ Ｐゴシック" pitchFamily="50" charset="-128"/>
                        </a:rPr>
                        <a:t>点</a:t>
                      </a:r>
                      <a:endParaRPr kumimoji="1" lang="en-US" altLang="ja-JP" sz="1200" b="1" dirty="0" smtClean="0">
                        <a:solidFill>
                          <a:schemeClr val="tx1"/>
                        </a:solidFill>
                        <a:latin typeface="ＭＳ Ｐゴシック" pitchFamily="50" charset="-128"/>
                        <a:ea typeface="ＭＳ Ｐゴシック" pitchFamily="50" charset="-128"/>
                      </a:endParaRPr>
                    </a:p>
                  </a:txBody>
                  <a:tcPr marL="57115" marR="57115" marT="28557" marB="28557"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pPr algn="ctr"/>
                      <a:endParaRPr kumimoji="1" lang="en-US" altLang="ja-JP" sz="1200" b="0" dirty="0" smtClean="0">
                        <a:solidFill>
                          <a:sysClr val="windowText" lastClr="000000"/>
                        </a:solidFill>
                        <a:latin typeface="+mj-ea"/>
                        <a:ea typeface="+mj-ea"/>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kumimoji="1" lang="ja-JP" altLang="en-US" sz="1200" b="0" dirty="0" smtClean="0">
                          <a:solidFill>
                            <a:schemeClr val="tx1"/>
                          </a:solidFill>
                          <a:latin typeface="ＭＳ Ｐゴシック" pitchFamily="50" charset="-128"/>
                          <a:ea typeface="ＭＳ Ｐゴシック" pitchFamily="50" charset="-128"/>
                        </a:rPr>
                        <a:t>不足</a:t>
                      </a:r>
                      <a:endParaRPr kumimoji="1" lang="en-US" altLang="ja-JP" sz="1200" b="0" dirty="0" smtClean="0">
                        <a:solidFill>
                          <a:schemeClr val="tx1"/>
                        </a:solidFill>
                        <a:latin typeface="ＭＳ Ｐゴシック" pitchFamily="50" charset="-128"/>
                        <a:ea typeface="ＭＳ Ｐゴシック" pitchFamily="50" charset="-128"/>
                      </a:endParaRPr>
                    </a:p>
                    <a:p>
                      <a:pPr algn="ctr"/>
                      <a:r>
                        <a:rPr kumimoji="1" lang="ja-JP" altLang="en-US" sz="1200" b="0" dirty="0" smtClean="0">
                          <a:solidFill>
                            <a:schemeClr val="tx1"/>
                          </a:solidFill>
                          <a:latin typeface="ＭＳ Ｐゴシック" pitchFamily="50" charset="-128"/>
                          <a:ea typeface="ＭＳ Ｐゴシック" pitchFamily="50" charset="-128"/>
                        </a:rPr>
                        <a:t>（△</a:t>
                      </a:r>
                      <a:r>
                        <a:rPr kumimoji="1" lang="en-US" altLang="ja-JP" sz="1200" b="0" dirty="0" smtClean="0">
                          <a:solidFill>
                            <a:schemeClr val="tx1"/>
                          </a:solidFill>
                          <a:latin typeface="ＭＳ Ｐゴシック" pitchFamily="50" charset="-128"/>
                          <a:ea typeface="ＭＳ Ｐゴシック" pitchFamily="50" charset="-128"/>
                        </a:rPr>
                        <a:t>1,040</a:t>
                      </a:r>
                      <a:r>
                        <a:rPr kumimoji="1" lang="ja-JP" altLang="en-US" sz="1200" b="0" dirty="0" smtClean="0">
                          <a:solidFill>
                            <a:schemeClr val="tx1"/>
                          </a:solidFill>
                          <a:latin typeface="ＭＳ Ｐゴシック" pitchFamily="50" charset="-128"/>
                          <a:ea typeface="ＭＳ Ｐゴシック" pitchFamily="50" charset="-128"/>
                        </a:rPr>
                        <a:t>㎡）</a:t>
                      </a:r>
                      <a:endParaRPr kumimoji="1" lang="ja-JP" altLang="en-US" sz="1200" b="0" dirty="0">
                        <a:solidFill>
                          <a:schemeClr val="tx1"/>
                        </a:solidFill>
                        <a:latin typeface="ＭＳ Ｐゴシック" pitchFamily="50" charset="-128"/>
                        <a:ea typeface="ＭＳ Ｐゴシック" pitchFamily="50" charset="-128"/>
                      </a:endParaRPr>
                    </a:p>
                  </a:txBody>
                  <a:tcPr marL="57115" marR="57115" marT="28557" marB="28557"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endParaRPr kumimoji="1" lang="ja-JP" altLang="en-US"/>
                    </a:p>
                  </a:txBody>
                  <a:tcPr/>
                </a:tc>
                <a:tc vMerge="1">
                  <a:txBody>
                    <a:bodyPr/>
                    <a:lstStyle/>
                    <a:p>
                      <a:endParaRPr kumimoji="1" lang="ja-JP" altLang="en-US" sz="1200" b="0" dirty="0">
                        <a:solidFill>
                          <a:sysClr val="windowText" lastClr="000000"/>
                        </a:solidFill>
                        <a:latin typeface="+mj-ea"/>
                        <a:ea typeface="+mj-ea"/>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r>
              <a:tr h="720000">
                <a:tc vMerge="1">
                  <a:txBody>
                    <a:bodyPr/>
                    <a:lstStyle/>
                    <a:p>
                      <a:endParaRPr kumimoji="1" lang="ja-JP" altLang="en-US"/>
                    </a:p>
                  </a:txBody>
                  <a:tcPr/>
                </a:tc>
                <a:tc>
                  <a:txBody>
                    <a:bodyPr/>
                    <a:lstStyle/>
                    <a:p>
                      <a:pPr algn="ctr"/>
                      <a:r>
                        <a:rPr kumimoji="1" lang="ja-JP" altLang="en-US" sz="1200" b="0" dirty="0" smtClean="0">
                          <a:solidFill>
                            <a:sysClr val="windowText" lastClr="000000"/>
                          </a:solidFill>
                          <a:latin typeface="ＭＳ Ｐゴシック" pitchFamily="50" charset="-128"/>
                          <a:ea typeface="ＭＳ Ｐゴシック" pitchFamily="50" charset="-128"/>
                        </a:rPr>
                        <a:t>港区役所</a:t>
                      </a:r>
                      <a:endParaRPr kumimoji="1" lang="en-US" altLang="ja-JP" sz="1200" b="0" dirty="0" smtClean="0">
                        <a:solidFill>
                          <a:sysClr val="windowText" lastClr="000000"/>
                        </a:solidFill>
                        <a:latin typeface="ＭＳ Ｐゴシック" pitchFamily="50" charset="-128"/>
                        <a:ea typeface="ＭＳ Ｐゴシック" pitchFamily="50" charset="-128"/>
                      </a:endParaRPr>
                    </a:p>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kern="1200" dirty="0" smtClean="0">
                          <a:solidFill>
                            <a:sysClr val="windowText" lastClr="000000"/>
                          </a:solidFill>
                          <a:latin typeface="ＭＳ Ｐゴシック" pitchFamily="50" charset="-128"/>
                          <a:ea typeface="ＭＳ Ｐゴシック" pitchFamily="50" charset="-128"/>
                          <a:cs typeface="+mn-cs"/>
                        </a:rPr>
                        <a:t>（</a:t>
                      </a:r>
                      <a:r>
                        <a:rPr kumimoji="1" lang="en-US" altLang="ja-JP" sz="1200" b="0" kern="1200" dirty="0" smtClean="0">
                          <a:solidFill>
                            <a:sysClr val="windowText" lastClr="000000"/>
                          </a:solidFill>
                          <a:latin typeface="ＭＳ Ｐゴシック" pitchFamily="50" charset="-128"/>
                          <a:ea typeface="ＭＳ Ｐゴシック" pitchFamily="50" charset="-128"/>
                          <a:cs typeface="+mn-cs"/>
                        </a:rPr>
                        <a:t>7,584</a:t>
                      </a:r>
                      <a:r>
                        <a:rPr kumimoji="1" lang="ja-JP" altLang="en-US" sz="1200" b="0" kern="1200" dirty="0" smtClean="0">
                          <a:solidFill>
                            <a:sysClr val="windowText" lastClr="000000"/>
                          </a:solidFill>
                          <a:latin typeface="ＭＳ Ｐゴシック" pitchFamily="50" charset="-128"/>
                          <a:ea typeface="ＭＳ Ｐゴシック" pitchFamily="50" charset="-128"/>
                          <a:cs typeface="+mn-cs"/>
                        </a:rPr>
                        <a:t>㎡）</a:t>
                      </a:r>
                      <a:endParaRPr kumimoji="1" lang="en-US" altLang="ja-JP" sz="1200" b="0" kern="1200" dirty="0" smtClean="0">
                        <a:solidFill>
                          <a:sysClr val="windowText" lastClr="000000"/>
                        </a:solidFill>
                        <a:latin typeface="ＭＳ Ｐゴシック" pitchFamily="50" charset="-128"/>
                        <a:ea typeface="ＭＳ Ｐゴシック" pitchFamily="50" charset="-128"/>
                        <a:cs typeface="+mn-cs"/>
                      </a:endParaRPr>
                    </a:p>
                  </a:txBody>
                  <a:tcPr marL="57115" marR="57115" marT="28557" marB="28557"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en-US" altLang="ja-JP" sz="1200" b="0" dirty="0" smtClean="0">
                          <a:solidFill>
                            <a:sysClr val="windowText" lastClr="000000"/>
                          </a:solidFill>
                          <a:latin typeface="ＭＳ Ｐゴシック" pitchFamily="50" charset="-128"/>
                          <a:ea typeface="ＭＳ Ｐゴシック" pitchFamily="50" charset="-128"/>
                        </a:rPr>
                        <a:t>1.0</a:t>
                      </a:r>
                      <a:r>
                        <a:rPr kumimoji="1" lang="ja-JP" altLang="en-US" sz="1200" b="0" dirty="0" smtClean="0">
                          <a:solidFill>
                            <a:sysClr val="windowText" lastClr="000000"/>
                          </a:solidFill>
                          <a:latin typeface="ＭＳ Ｐゴシック" pitchFamily="50" charset="-128"/>
                          <a:ea typeface="ＭＳ Ｐゴシック" pitchFamily="50" charset="-128"/>
                        </a:rPr>
                        <a:t>点</a:t>
                      </a:r>
                      <a:endParaRPr kumimoji="1" lang="en-US" altLang="ja-JP" sz="1200" b="0" dirty="0" smtClean="0">
                        <a:solidFill>
                          <a:sysClr val="windowText" lastClr="000000"/>
                        </a:solidFill>
                        <a:latin typeface="ＭＳ Ｐゴシック" pitchFamily="50" charset="-128"/>
                        <a:ea typeface="ＭＳ Ｐゴシック" pitchFamily="50" charset="-128"/>
                      </a:endParaRPr>
                    </a:p>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kern="1200" dirty="0" smtClean="0">
                          <a:solidFill>
                            <a:sysClr val="windowText" lastClr="000000"/>
                          </a:solidFill>
                          <a:latin typeface="ＭＳ Ｐゴシック" pitchFamily="50" charset="-128"/>
                          <a:ea typeface="ＭＳ Ｐゴシック" pitchFamily="50" charset="-128"/>
                          <a:cs typeface="+mn-cs"/>
                        </a:rPr>
                        <a:t>（</a:t>
                      </a:r>
                      <a:r>
                        <a:rPr kumimoji="1" lang="en-US" altLang="ja-JP" sz="1200" b="0" kern="1200" dirty="0" smtClean="0">
                          <a:solidFill>
                            <a:sysClr val="windowText" lastClr="000000"/>
                          </a:solidFill>
                          <a:latin typeface="ＭＳ Ｐゴシック" pitchFamily="50" charset="-128"/>
                          <a:ea typeface="ＭＳ Ｐゴシック" pitchFamily="50" charset="-128"/>
                          <a:cs typeface="+mn-cs"/>
                        </a:rPr>
                        <a:t>2.7</a:t>
                      </a:r>
                      <a:r>
                        <a:rPr kumimoji="1" lang="ja-JP" altLang="en-US" sz="1200" b="0" kern="1200" dirty="0" smtClean="0">
                          <a:solidFill>
                            <a:sysClr val="windowText" lastClr="000000"/>
                          </a:solidFill>
                          <a:latin typeface="ＭＳ Ｐゴシック" pitchFamily="50" charset="-128"/>
                          <a:ea typeface="ＭＳ Ｐゴシック" pitchFamily="50" charset="-128"/>
                          <a:cs typeface="+mn-cs"/>
                        </a:rPr>
                        <a:t>㎞）</a:t>
                      </a:r>
                      <a:endParaRPr kumimoji="1" lang="en-US" altLang="ja-JP" sz="1200" b="0" kern="1200" dirty="0" smtClean="0">
                        <a:solidFill>
                          <a:sysClr val="windowText" lastClr="000000"/>
                        </a:solidFill>
                        <a:latin typeface="ＭＳ Ｐゴシック" pitchFamily="50" charset="-128"/>
                        <a:ea typeface="ＭＳ Ｐゴシック" pitchFamily="50" charset="-128"/>
                        <a:cs typeface="+mn-cs"/>
                      </a:endParaRPr>
                    </a:p>
                  </a:txBody>
                  <a:tcPr marL="57115" marR="57115" marT="28557" marB="28557"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kumimoji="1" lang="en-US" altLang="ja-JP" sz="1200" b="0" dirty="0" smtClean="0">
                          <a:solidFill>
                            <a:sysClr val="windowText" lastClr="000000"/>
                          </a:solidFill>
                          <a:latin typeface="ＭＳ Ｐゴシック" pitchFamily="50" charset="-128"/>
                          <a:ea typeface="ＭＳ Ｐゴシック" pitchFamily="50" charset="-128"/>
                        </a:rPr>
                        <a:t>1.0</a:t>
                      </a:r>
                      <a:r>
                        <a:rPr kumimoji="1" lang="ja-JP" altLang="en-US" sz="1200" b="0" dirty="0" smtClean="0">
                          <a:solidFill>
                            <a:sysClr val="windowText" lastClr="000000"/>
                          </a:solidFill>
                          <a:latin typeface="ＭＳ Ｐゴシック" pitchFamily="50" charset="-128"/>
                          <a:ea typeface="ＭＳ Ｐゴシック" pitchFamily="50" charset="-128"/>
                        </a:rPr>
                        <a:t>点</a:t>
                      </a:r>
                      <a:endParaRPr kumimoji="1" lang="en-US" altLang="ja-JP" sz="1200" b="0" dirty="0" smtClean="0">
                        <a:solidFill>
                          <a:sysClr val="windowText" lastClr="000000"/>
                        </a:solidFill>
                        <a:latin typeface="ＭＳ Ｐゴシック" pitchFamily="50" charset="-128"/>
                        <a:ea typeface="ＭＳ Ｐゴシック" pitchFamily="50" charset="-128"/>
                      </a:endParaRPr>
                    </a:p>
                    <a:p>
                      <a:pPr algn="ctr"/>
                      <a:r>
                        <a:rPr kumimoji="1" lang="ja-JP" altLang="en-US" sz="1200" b="0" dirty="0" smtClean="0">
                          <a:solidFill>
                            <a:sysClr val="windowText" lastClr="000000"/>
                          </a:solidFill>
                          <a:latin typeface="ＭＳ Ｐゴシック" pitchFamily="50" charset="-128"/>
                          <a:ea typeface="ＭＳ Ｐゴシック" pitchFamily="50" charset="-128"/>
                        </a:rPr>
                        <a:t>（平均</a:t>
                      </a:r>
                      <a:r>
                        <a:rPr kumimoji="1" lang="en-US" altLang="ja-JP" sz="1200" b="0" dirty="0" smtClean="0">
                          <a:solidFill>
                            <a:sysClr val="windowText" lastClr="000000"/>
                          </a:solidFill>
                          <a:latin typeface="ＭＳ Ｐゴシック" pitchFamily="50" charset="-128"/>
                          <a:ea typeface="ＭＳ Ｐゴシック" pitchFamily="50" charset="-128"/>
                        </a:rPr>
                        <a:t>35.3</a:t>
                      </a:r>
                      <a:r>
                        <a:rPr kumimoji="1" lang="ja-JP" altLang="en-US" sz="1200" b="0" dirty="0" smtClean="0">
                          <a:solidFill>
                            <a:sysClr val="windowText" lastClr="000000"/>
                          </a:solidFill>
                          <a:latin typeface="ＭＳ Ｐゴシック" pitchFamily="50" charset="-128"/>
                          <a:ea typeface="ＭＳ Ｐゴシック" pitchFamily="50" charset="-128"/>
                        </a:rPr>
                        <a:t>分）</a:t>
                      </a:r>
                      <a:endParaRPr kumimoji="1" lang="en-US" altLang="ja-JP" sz="1200" b="0" dirty="0" smtClean="0">
                        <a:solidFill>
                          <a:sysClr val="windowText" lastClr="000000"/>
                        </a:solidFill>
                        <a:latin typeface="ＭＳ Ｐゴシック" pitchFamily="50" charset="-128"/>
                        <a:ea typeface="ＭＳ Ｐゴシック" pitchFamily="50" charset="-128"/>
                      </a:endParaRPr>
                    </a:p>
                  </a:txBody>
                  <a:tcPr marL="57115" marR="57115" marT="28557" marB="28557"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kumimoji="1" lang="en-US" altLang="ja-JP" sz="1200" b="0" dirty="0" smtClean="0">
                          <a:solidFill>
                            <a:schemeClr val="tx1"/>
                          </a:solidFill>
                          <a:latin typeface="ＭＳ Ｐゴシック" pitchFamily="50" charset="-128"/>
                          <a:ea typeface="ＭＳ Ｐゴシック" pitchFamily="50" charset="-128"/>
                        </a:rPr>
                        <a:t>1.0</a:t>
                      </a:r>
                      <a:r>
                        <a:rPr kumimoji="1" lang="ja-JP" altLang="en-US" sz="1200" b="0" dirty="0" smtClean="0">
                          <a:solidFill>
                            <a:schemeClr val="tx1"/>
                          </a:solidFill>
                          <a:latin typeface="ＭＳ Ｐゴシック" pitchFamily="50" charset="-128"/>
                          <a:ea typeface="ＭＳ Ｐゴシック" pitchFamily="50" charset="-128"/>
                        </a:rPr>
                        <a:t>点</a:t>
                      </a:r>
                      <a:endParaRPr kumimoji="1" lang="en-US" altLang="ja-JP" sz="1200" b="0" dirty="0" smtClean="0">
                        <a:solidFill>
                          <a:schemeClr val="tx1"/>
                        </a:solidFill>
                        <a:latin typeface="ＭＳ Ｐゴシック" pitchFamily="50" charset="-128"/>
                        <a:ea typeface="ＭＳ Ｐゴシック" pitchFamily="50" charset="-128"/>
                      </a:endParaRPr>
                    </a:p>
                    <a:p>
                      <a:pPr algn="ctr"/>
                      <a:r>
                        <a:rPr kumimoji="1" lang="ja-JP" altLang="en-US" sz="1200" b="0" dirty="0" smtClean="0">
                          <a:solidFill>
                            <a:schemeClr val="tx1"/>
                          </a:solidFill>
                          <a:latin typeface="ＭＳ Ｐゴシック" pitchFamily="50" charset="-128"/>
                          <a:ea typeface="ＭＳ Ｐゴシック" pitchFamily="50" charset="-128"/>
                        </a:rPr>
                        <a:t>（</a:t>
                      </a:r>
                      <a:r>
                        <a:rPr kumimoji="1" lang="en-US" altLang="ja-JP" sz="1200" b="0" dirty="0" smtClean="0">
                          <a:solidFill>
                            <a:schemeClr val="tx1"/>
                          </a:solidFill>
                          <a:latin typeface="ＭＳ Ｐゴシック" pitchFamily="50" charset="-128"/>
                          <a:ea typeface="ＭＳ Ｐゴシック" pitchFamily="50" charset="-128"/>
                        </a:rPr>
                        <a:t>3,039</a:t>
                      </a:r>
                      <a:r>
                        <a:rPr kumimoji="1" lang="ja-JP" altLang="en-US" sz="1200" b="0" dirty="0" smtClean="0">
                          <a:solidFill>
                            <a:schemeClr val="tx1"/>
                          </a:solidFill>
                          <a:latin typeface="ＭＳ Ｐゴシック" pitchFamily="50" charset="-128"/>
                          <a:ea typeface="ＭＳ Ｐゴシック" pitchFamily="50" charset="-128"/>
                        </a:rPr>
                        <a:t>人）</a:t>
                      </a:r>
                      <a:endParaRPr kumimoji="1" lang="en-US" altLang="ja-JP" sz="1200" b="0" dirty="0" smtClean="0">
                        <a:solidFill>
                          <a:schemeClr val="tx1"/>
                        </a:solidFill>
                        <a:latin typeface="ＭＳ Ｐゴシック" pitchFamily="50" charset="-128"/>
                        <a:ea typeface="ＭＳ Ｐゴシック" pitchFamily="50" charset="-128"/>
                      </a:endParaRPr>
                    </a:p>
                  </a:txBody>
                  <a:tcPr marL="57115" marR="57115" marT="28557" marB="28557"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kumimoji="1" lang="en-US" altLang="ja-JP" sz="1200" b="1" dirty="0" smtClean="0">
                          <a:solidFill>
                            <a:schemeClr val="tx1"/>
                          </a:solidFill>
                          <a:latin typeface="ＭＳ Ｐゴシック" pitchFamily="50" charset="-128"/>
                          <a:ea typeface="ＭＳ Ｐゴシック" pitchFamily="50" charset="-128"/>
                        </a:rPr>
                        <a:t>3.0</a:t>
                      </a:r>
                      <a:r>
                        <a:rPr kumimoji="1" lang="ja-JP" altLang="en-US" sz="1200" b="1" dirty="0" smtClean="0">
                          <a:solidFill>
                            <a:schemeClr val="tx1"/>
                          </a:solidFill>
                          <a:latin typeface="ＭＳ Ｐゴシック" pitchFamily="50" charset="-128"/>
                          <a:ea typeface="ＭＳ Ｐゴシック" pitchFamily="50" charset="-128"/>
                        </a:rPr>
                        <a:t>点</a:t>
                      </a:r>
                      <a:endParaRPr kumimoji="1" lang="en-US" altLang="ja-JP" sz="1200" b="1" dirty="0" smtClean="0">
                        <a:solidFill>
                          <a:schemeClr val="tx1"/>
                        </a:solidFill>
                        <a:latin typeface="ＭＳ Ｐゴシック" pitchFamily="50" charset="-128"/>
                        <a:ea typeface="ＭＳ Ｐゴシック" pitchFamily="50" charset="-128"/>
                      </a:endParaRPr>
                    </a:p>
                  </a:txBody>
                  <a:tcPr marL="57115" marR="57115" marT="28557" marB="28557"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endParaRPr kumimoji="1" lang="ja-JP" altLang="en-US"/>
                    </a:p>
                  </a:txBody>
                  <a:tcPr/>
                </a:tc>
                <a:tc>
                  <a:txBody>
                    <a:bodyPr/>
                    <a:lstStyle/>
                    <a:p>
                      <a:pPr algn="ctr"/>
                      <a:r>
                        <a:rPr kumimoji="1" lang="ja-JP" altLang="en-US" sz="1200" b="0" dirty="0" smtClean="0">
                          <a:solidFill>
                            <a:schemeClr val="tx1"/>
                          </a:solidFill>
                          <a:latin typeface="ＭＳ Ｐゴシック" pitchFamily="50" charset="-128"/>
                          <a:ea typeface="ＭＳ Ｐゴシック" pitchFamily="50" charset="-128"/>
                        </a:rPr>
                        <a:t>充足</a:t>
                      </a:r>
                      <a:endParaRPr kumimoji="1" lang="en-US" altLang="ja-JP" sz="1200" b="0" dirty="0" smtClean="0">
                        <a:solidFill>
                          <a:schemeClr val="tx1"/>
                        </a:solidFill>
                        <a:latin typeface="ＭＳ Ｐゴシック" pitchFamily="50" charset="-128"/>
                        <a:ea typeface="ＭＳ Ｐゴシック" pitchFamily="50" charset="-128"/>
                      </a:endParaRPr>
                    </a:p>
                    <a:p>
                      <a:pPr algn="ctr"/>
                      <a:r>
                        <a:rPr kumimoji="1" lang="en-US" altLang="ja-JP" sz="1200" b="0" dirty="0" smtClean="0">
                          <a:solidFill>
                            <a:schemeClr val="tx1"/>
                          </a:solidFill>
                          <a:latin typeface="ＭＳ Ｐゴシック" pitchFamily="50" charset="-128"/>
                          <a:ea typeface="ＭＳ Ｐゴシック" pitchFamily="50" charset="-128"/>
                        </a:rPr>
                        <a:t>(90</a:t>
                      </a:r>
                      <a:r>
                        <a:rPr kumimoji="1" lang="ja-JP" altLang="en-US" sz="1200" b="0" dirty="0" smtClean="0">
                          <a:solidFill>
                            <a:schemeClr val="tx1"/>
                          </a:solidFill>
                          <a:latin typeface="ＭＳ Ｐゴシック" pitchFamily="50" charset="-128"/>
                          <a:ea typeface="ＭＳ Ｐゴシック" pitchFamily="50" charset="-128"/>
                        </a:rPr>
                        <a:t>㎡）</a:t>
                      </a:r>
                      <a:endParaRPr kumimoji="1" lang="ja-JP" altLang="en-US" sz="1200" b="0" dirty="0">
                        <a:solidFill>
                          <a:schemeClr val="tx1"/>
                        </a:solidFill>
                        <a:latin typeface="ＭＳ Ｐゴシック" pitchFamily="50" charset="-128"/>
                        <a:ea typeface="ＭＳ Ｐゴシック" pitchFamily="50" charset="-128"/>
                      </a:endParaRPr>
                    </a:p>
                  </a:txBody>
                  <a:tcPr marL="57115" marR="57115" marT="28557" marB="28557"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endParaRPr kumimoji="1" lang="ja-JP" altLang="en-US"/>
                    </a:p>
                  </a:txBody>
                  <a:tcPr/>
                </a:tc>
                <a:tc vMerge="1">
                  <a:txBody>
                    <a:bodyPr/>
                    <a:lstStyle/>
                    <a:p>
                      <a:endParaRPr kumimoji="1" lang="ja-JP" altLang="en-US"/>
                    </a:p>
                  </a:txBody>
                  <a:tcPr/>
                </a:tc>
              </a:tr>
              <a:tr h="720000">
                <a:tc vMerge="1">
                  <a:txBody>
                    <a:bodyPr/>
                    <a:lstStyle/>
                    <a:p>
                      <a:pPr algn="ctr"/>
                      <a:endParaRPr kumimoji="1" lang="ja-JP" altLang="en-US" sz="1200" b="1" dirty="0">
                        <a:solidFill>
                          <a:sysClr val="windowText" lastClr="000000"/>
                        </a:solidFill>
                      </a:endParaRPr>
                    </a:p>
                  </a:txBody>
                  <a:tcPr marL="57115" marR="57115" marT="28557" marB="28557"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kumimoji="1" lang="ja-JP" altLang="en-US" sz="1200" b="0" dirty="0" smtClean="0">
                          <a:solidFill>
                            <a:sysClr val="windowText" lastClr="000000"/>
                          </a:solidFill>
                          <a:latin typeface="ＭＳ Ｐゴシック" pitchFamily="50" charset="-128"/>
                          <a:ea typeface="ＭＳ Ｐゴシック" pitchFamily="50" charset="-128"/>
                        </a:rPr>
                        <a:t>西淀川区役所</a:t>
                      </a:r>
                      <a:endParaRPr kumimoji="1" lang="en-US" altLang="ja-JP" sz="1200" b="0" dirty="0" smtClean="0">
                        <a:solidFill>
                          <a:sysClr val="windowText" lastClr="000000"/>
                        </a:solidFill>
                        <a:latin typeface="ＭＳ Ｐゴシック" pitchFamily="50" charset="-128"/>
                        <a:ea typeface="ＭＳ Ｐゴシック" pitchFamily="50" charset="-128"/>
                      </a:endParaRPr>
                    </a:p>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kern="1200" dirty="0" smtClean="0">
                          <a:solidFill>
                            <a:sysClr val="windowText" lastClr="000000"/>
                          </a:solidFill>
                          <a:latin typeface="ＭＳ Ｐゴシック" pitchFamily="50" charset="-128"/>
                          <a:ea typeface="ＭＳ Ｐゴシック" pitchFamily="50" charset="-128"/>
                          <a:cs typeface="+mn-cs"/>
                        </a:rPr>
                        <a:t>（</a:t>
                      </a:r>
                      <a:r>
                        <a:rPr kumimoji="1" lang="en-US" altLang="ja-JP" sz="1200" b="0" kern="1200" dirty="0" smtClean="0">
                          <a:solidFill>
                            <a:sysClr val="windowText" lastClr="000000"/>
                          </a:solidFill>
                          <a:latin typeface="ＭＳ Ｐゴシック" pitchFamily="50" charset="-128"/>
                          <a:ea typeface="ＭＳ Ｐゴシック" pitchFamily="50" charset="-128"/>
                          <a:cs typeface="+mn-cs"/>
                        </a:rPr>
                        <a:t>8,593</a:t>
                      </a:r>
                      <a:r>
                        <a:rPr kumimoji="1" lang="ja-JP" altLang="en-US" sz="1200" b="0" kern="1200" dirty="0" smtClean="0">
                          <a:solidFill>
                            <a:sysClr val="windowText" lastClr="000000"/>
                          </a:solidFill>
                          <a:latin typeface="ＭＳ Ｐゴシック" pitchFamily="50" charset="-128"/>
                          <a:ea typeface="ＭＳ Ｐゴシック" pitchFamily="50" charset="-128"/>
                          <a:cs typeface="+mn-cs"/>
                        </a:rPr>
                        <a:t>㎡）</a:t>
                      </a:r>
                      <a:endParaRPr kumimoji="1" lang="en-US" altLang="ja-JP" sz="1200" b="0" kern="1200" dirty="0" smtClean="0">
                        <a:solidFill>
                          <a:sysClr val="windowText" lastClr="000000"/>
                        </a:solidFill>
                        <a:latin typeface="ＭＳ Ｐゴシック" pitchFamily="50" charset="-128"/>
                        <a:ea typeface="ＭＳ Ｐゴシック" pitchFamily="50" charset="-128"/>
                        <a:cs typeface="+mn-cs"/>
                      </a:endParaRPr>
                    </a:p>
                  </a:txBody>
                  <a:tcPr marL="57115" marR="57115" marT="28557" marB="28557"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en-US" altLang="ja-JP" sz="1200" b="0" dirty="0" smtClean="0">
                          <a:solidFill>
                            <a:sysClr val="windowText" lastClr="000000"/>
                          </a:solidFill>
                          <a:latin typeface="ＭＳ Ｐゴシック" pitchFamily="50" charset="-128"/>
                          <a:ea typeface="ＭＳ Ｐゴシック" pitchFamily="50" charset="-128"/>
                        </a:rPr>
                        <a:t>1.4</a:t>
                      </a:r>
                      <a:r>
                        <a:rPr kumimoji="1" lang="ja-JP" altLang="en-US" sz="1200" b="0" dirty="0" smtClean="0">
                          <a:solidFill>
                            <a:sysClr val="windowText" lastClr="000000"/>
                          </a:solidFill>
                          <a:latin typeface="ＭＳ Ｐゴシック" pitchFamily="50" charset="-128"/>
                          <a:ea typeface="ＭＳ Ｐゴシック" pitchFamily="50" charset="-128"/>
                        </a:rPr>
                        <a:t>点</a:t>
                      </a:r>
                      <a:endParaRPr kumimoji="1" lang="en-US" altLang="ja-JP" sz="1200" b="0" dirty="0" smtClean="0">
                        <a:solidFill>
                          <a:sysClr val="windowText" lastClr="000000"/>
                        </a:solidFill>
                        <a:latin typeface="ＭＳ Ｐゴシック" pitchFamily="50" charset="-128"/>
                        <a:ea typeface="ＭＳ Ｐゴシック" pitchFamily="50" charset="-128"/>
                      </a:endParaRPr>
                    </a:p>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kern="1200" dirty="0" smtClean="0">
                          <a:solidFill>
                            <a:sysClr val="windowText" lastClr="000000"/>
                          </a:solidFill>
                          <a:latin typeface="ＭＳ Ｐゴシック" pitchFamily="50" charset="-128"/>
                          <a:ea typeface="ＭＳ Ｐゴシック" pitchFamily="50" charset="-128"/>
                          <a:cs typeface="+mn-cs"/>
                        </a:rPr>
                        <a:t>（</a:t>
                      </a:r>
                      <a:r>
                        <a:rPr kumimoji="1" lang="en-US" altLang="ja-JP" sz="1200" b="0" kern="1200" dirty="0" smtClean="0">
                          <a:solidFill>
                            <a:sysClr val="windowText" lastClr="000000"/>
                          </a:solidFill>
                          <a:latin typeface="ＭＳ Ｐゴシック" pitchFamily="50" charset="-128"/>
                          <a:ea typeface="ＭＳ Ｐゴシック" pitchFamily="50" charset="-128"/>
                          <a:cs typeface="+mn-cs"/>
                        </a:rPr>
                        <a:t>2.6</a:t>
                      </a:r>
                      <a:r>
                        <a:rPr kumimoji="1" lang="ja-JP" altLang="en-US" sz="1200" b="0" kern="1200" dirty="0" smtClean="0">
                          <a:solidFill>
                            <a:sysClr val="windowText" lastClr="000000"/>
                          </a:solidFill>
                          <a:latin typeface="ＭＳ Ｐゴシック" pitchFamily="50" charset="-128"/>
                          <a:ea typeface="ＭＳ Ｐゴシック" pitchFamily="50" charset="-128"/>
                          <a:cs typeface="+mn-cs"/>
                        </a:rPr>
                        <a:t>㎞）</a:t>
                      </a:r>
                      <a:endParaRPr kumimoji="1" lang="en-US" altLang="ja-JP" sz="1200" b="0" kern="1200" dirty="0" smtClean="0">
                        <a:solidFill>
                          <a:sysClr val="windowText" lastClr="000000"/>
                        </a:solidFill>
                        <a:latin typeface="ＭＳ Ｐゴシック" pitchFamily="50" charset="-128"/>
                        <a:ea typeface="ＭＳ Ｐゴシック" pitchFamily="50" charset="-128"/>
                        <a:cs typeface="+mn-cs"/>
                      </a:endParaRPr>
                    </a:p>
                  </a:txBody>
                  <a:tcPr marL="57115" marR="57115" marT="28557" marB="28557"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kumimoji="1" lang="en-US" altLang="ja-JP" sz="1200" b="0" dirty="0" smtClean="0">
                          <a:solidFill>
                            <a:sysClr val="windowText" lastClr="000000"/>
                          </a:solidFill>
                          <a:latin typeface="ＭＳ Ｐゴシック" pitchFamily="50" charset="-128"/>
                          <a:ea typeface="ＭＳ Ｐゴシック" pitchFamily="50" charset="-128"/>
                        </a:rPr>
                        <a:t>2.0</a:t>
                      </a:r>
                      <a:r>
                        <a:rPr kumimoji="1" lang="ja-JP" altLang="en-US" sz="1200" b="0" dirty="0" smtClean="0">
                          <a:solidFill>
                            <a:sysClr val="windowText" lastClr="000000"/>
                          </a:solidFill>
                          <a:latin typeface="ＭＳ Ｐゴシック" pitchFamily="50" charset="-128"/>
                          <a:ea typeface="ＭＳ Ｐゴシック" pitchFamily="50" charset="-128"/>
                        </a:rPr>
                        <a:t>点</a:t>
                      </a:r>
                      <a:endParaRPr kumimoji="1" lang="en-US" altLang="ja-JP" sz="1200" b="0" dirty="0" smtClean="0">
                        <a:solidFill>
                          <a:sysClr val="windowText" lastClr="000000"/>
                        </a:solidFill>
                        <a:latin typeface="ＭＳ Ｐゴシック" pitchFamily="50" charset="-128"/>
                        <a:ea typeface="ＭＳ Ｐゴシック" pitchFamily="50" charset="-128"/>
                      </a:endParaRPr>
                    </a:p>
                    <a:p>
                      <a:pPr algn="ctr"/>
                      <a:r>
                        <a:rPr kumimoji="1" lang="ja-JP" altLang="en-US" sz="1200" b="0" dirty="0" smtClean="0">
                          <a:solidFill>
                            <a:sysClr val="windowText" lastClr="000000"/>
                          </a:solidFill>
                          <a:latin typeface="ＭＳ Ｐゴシック" pitchFamily="50" charset="-128"/>
                          <a:ea typeface="ＭＳ Ｐゴシック" pitchFamily="50" charset="-128"/>
                        </a:rPr>
                        <a:t>（平均</a:t>
                      </a:r>
                      <a:r>
                        <a:rPr kumimoji="1" lang="en-US" altLang="ja-JP" sz="1200" b="0" dirty="0" smtClean="0">
                          <a:solidFill>
                            <a:sysClr val="windowText" lastClr="000000"/>
                          </a:solidFill>
                          <a:latin typeface="ＭＳ Ｐゴシック" pitchFamily="50" charset="-128"/>
                          <a:ea typeface="ＭＳ Ｐゴシック" pitchFamily="50" charset="-128"/>
                        </a:rPr>
                        <a:t>31.8</a:t>
                      </a:r>
                      <a:r>
                        <a:rPr kumimoji="1" lang="ja-JP" altLang="en-US" sz="1200" b="0" dirty="0" smtClean="0">
                          <a:solidFill>
                            <a:sysClr val="windowText" lastClr="000000"/>
                          </a:solidFill>
                          <a:latin typeface="ＭＳ Ｐゴシック" pitchFamily="50" charset="-128"/>
                          <a:ea typeface="ＭＳ Ｐゴシック" pitchFamily="50" charset="-128"/>
                        </a:rPr>
                        <a:t>分）</a:t>
                      </a:r>
                      <a:endParaRPr kumimoji="1" lang="en-US" altLang="ja-JP" sz="1200" b="0" dirty="0" smtClean="0">
                        <a:solidFill>
                          <a:sysClr val="windowText" lastClr="000000"/>
                        </a:solidFill>
                        <a:latin typeface="ＭＳ Ｐゴシック" pitchFamily="50" charset="-128"/>
                        <a:ea typeface="ＭＳ Ｐゴシック" pitchFamily="50" charset="-128"/>
                      </a:endParaRPr>
                    </a:p>
                  </a:txBody>
                  <a:tcPr marL="57115" marR="57115" marT="28557" marB="28557"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kumimoji="1" lang="en-US" altLang="ja-JP" sz="1200" b="0" dirty="0" smtClean="0">
                          <a:solidFill>
                            <a:schemeClr val="tx1"/>
                          </a:solidFill>
                          <a:latin typeface="ＭＳ Ｐゴシック" pitchFamily="50" charset="-128"/>
                          <a:ea typeface="ＭＳ Ｐゴシック" pitchFamily="50" charset="-128"/>
                        </a:rPr>
                        <a:t>1.6</a:t>
                      </a:r>
                      <a:r>
                        <a:rPr kumimoji="1" lang="ja-JP" altLang="en-US" sz="1200" b="0" dirty="0" smtClean="0">
                          <a:solidFill>
                            <a:schemeClr val="tx1"/>
                          </a:solidFill>
                          <a:latin typeface="ＭＳ Ｐゴシック" pitchFamily="50" charset="-128"/>
                          <a:ea typeface="ＭＳ Ｐゴシック" pitchFamily="50" charset="-128"/>
                        </a:rPr>
                        <a:t>点</a:t>
                      </a:r>
                      <a:endParaRPr kumimoji="1" lang="en-US" altLang="ja-JP" sz="1200" b="0" dirty="0" smtClean="0">
                        <a:solidFill>
                          <a:schemeClr val="tx1"/>
                        </a:solidFill>
                        <a:latin typeface="ＭＳ Ｐゴシック" pitchFamily="50" charset="-128"/>
                        <a:ea typeface="ＭＳ Ｐゴシック" pitchFamily="50" charset="-128"/>
                      </a:endParaRPr>
                    </a:p>
                    <a:p>
                      <a:pPr algn="ctr"/>
                      <a:r>
                        <a:rPr kumimoji="1" lang="ja-JP" altLang="en-US" sz="1200" b="0" dirty="0" smtClean="0">
                          <a:solidFill>
                            <a:schemeClr val="tx1"/>
                          </a:solidFill>
                          <a:latin typeface="ＭＳ Ｐゴシック" pitchFamily="50" charset="-128"/>
                          <a:ea typeface="ＭＳ Ｐゴシック" pitchFamily="50" charset="-128"/>
                        </a:rPr>
                        <a:t>（</a:t>
                      </a:r>
                      <a:r>
                        <a:rPr kumimoji="1" lang="en-US" altLang="ja-JP" sz="1200" b="0" dirty="0" smtClean="0">
                          <a:solidFill>
                            <a:schemeClr val="tx1"/>
                          </a:solidFill>
                          <a:latin typeface="ＭＳ Ｐゴシック" pitchFamily="50" charset="-128"/>
                          <a:ea typeface="ＭＳ Ｐゴシック" pitchFamily="50" charset="-128"/>
                        </a:rPr>
                        <a:t>4,125</a:t>
                      </a:r>
                      <a:r>
                        <a:rPr kumimoji="1" lang="ja-JP" altLang="en-US" sz="1200" b="0" dirty="0" smtClean="0">
                          <a:solidFill>
                            <a:schemeClr val="tx1"/>
                          </a:solidFill>
                          <a:latin typeface="ＭＳ Ｐゴシック" pitchFamily="50" charset="-128"/>
                          <a:ea typeface="ＭＳ Ｐゴシック" pitchFamily="50" charset="-128"/>
                        </a:rPr>
                        <a:t>人）</a:t>
                      </a:r>
                      <a:endParaRPr kumimoji="1" lang="en-US" altLang="ja-JP" sz="1200" b="0" dirty="0" smtClean="0">
                        <a:solidFill>
                          <a:schemeClr val="tx1"/>
                        </a:solidFill>
                        <a:latin typeface="ＭＳ Ｐゴシック" pitchFamily="50" charset="-128"/>
                        <a:ea typeface="ＭＳ Ｐゴシック" pitchFamily="50" charset="-128"/>
                      </a:endParaRPr>
                    </a:p>
                  </a:txBody>
                  <a:tcPr marL="57115" marR="57115" marT="28557" marB="28557"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kumimoji="1" lang="en-US" altLang="ja-JP" sz="1200" b="1" dirty="0" smtClean="0">
                          <a:solidFill>
                            <a:schemeClr val="tx1"/>
                          </a:solidFill>
                          <a:latin typeface="ＭＳ Ｐゴシック" pitchFamily="50" charset="-128"/>
                          <a:ea typeface="ＭＳ Ｐゴシック" pitchFamily="50" charset="-128"/>
                        </a:rPr>
                        <a:t>5.0</a:t>
                      </a:r>
                      <a:r>
                        <a:rPr kumimoji="1" lang="ja-JP" altLang="en-US" sz="1200" b="1" dirty="0" smtClean="0">
                          <a:solidFill>
                            <a:schemeClr val="tx1"/>
                          </a:solidFill>
                          <a:latin typeface="ＭＳ Ｐゴシック" pitchFamily="50" charset="-128"/>
                          <a:ea typeface="ＭＳ Ｐゴシック" pitchFamily="50" charset="-128"/>
                        </a:rPr>
                        <a:t>点</a:t>
                      </a:r>
                      <a:endParaRPr kumimoji="1" lang="en-US" altLang="ja-JP" sz="1200" b="1" dirty="0" smtClean="0">
                        <a:solidFill>
                          <a:schemeClr val="tx1"/>
                        </a:solidFill>
                        <a:latin typeface="ＭＳ Ｐゴシック" pitchFamily="50" charset="-128"/>
                        <a:ea typeface="ＭＳ Ｐゴシック" pitchFamily="50" charset="-128"/>
                      </a:endParaRPr>
                    </a:p>
                  </a:txBody>
                  <a:tcPr marL="57115" marR="57115" marT="28557" marB="28557"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pPr algn="ctr"/>
                      <a:endParaRPr kumimoji="1" lang="en-US" altLang="ja-JP" sz="1200" b="0" dirty="0" smtClean="0">
                        <a:solidFill>
                          <a:sysClr val="windowText" lastClr="000000"/>
                        </a:solidFill>
                        <a:latin typeface="+mj-ea"/>
                        <a:ea typeface="+mj-ea"/>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kumimoji="1" lang="ja-JP" altLang="en-US" sz="1200" b="0" dirty="0" smtClean="0">
                          <a:solidFill>
                            <a:schemeClr val="tx1"/>
                          </a:solidFill>
                          <a:latin typeface="ＭＳ Ｐゴシック" pitchFamily="50" charset="-128"/>
                          <a:ea typeface="ＭＳ Ｐゴシック" pitchFamily="50" charset="-128"/>
                        </a:rPr>
                        <a:t>充足</a:t>
                      </a:r>
                      <a:endParaRPr kumimoji="1" lang="en-US" altLang="ja-JP" sz="1200" b="0" dirty="0" smtClean="0">
                        <a:solidFill>
                          <a:schemeClr val="tx1"/>
                        </a:solidFill>
                        <a:latin typeface="ＭＳ Ｐゴシック" pitchFamily="50" charset="-128"/>
                        <a:ea typeface="ＭＳ Ｐゴシック" pitchFamily="50" charset="-128"/>
                      </a:endParaRPr>
                    </a:p>
                    <a:p>
                      <a:pPr algn="ctr"/>
                      <a:r>
                        <a:rPr kumimoji="1" lang="ja-JP" altLang="en-US" sz="1200" b="0" dirty="0" smtClean="0">
                          <a:solidFill>
                            <a:schemeClr val="tx1"/>
                          </a:solidFill>
                          <a:latin typeface="ＭＳ Ｐゴシック" pitchFamily="50" charset="-128"/>
                          <a:ea typeface="ＭＳ Ｐゴシック" pitchFamily="50" charset="-128"/>
                        </a:rPr>
                        <a:t>（</a:t>
                      </a:r>
                      <a:r>
                        <a:rPr kumimoji="1" lang="en-US" altLang="ja-JP" sz="1200" b="0" dirty="0" smtClean="0">
                          <a:solidFill>
                            <a:schemeClr val="tx1"/>
                          </a:solidFill>
                          <a:latin typeface="ＭＳ Ｐゴシック" pitchFamily="50" charset="-128"/>
                          <a:ea typeface="ＭＳ Ｐゴシック" pitchFamily="50" charset="-128"/>
                        </a:rPr>
                        <a:t>730</a:t>
                      </a:r>
                      <a:r>
                        <a:rPr kumimoji="1" lang="ja-JP" altLang="en-US" sz="1200" b="0" dirty="0" smtClean="0">
                          <a:solidFill>
                            <a:schemeClr val="tx1"/>
                          </a:solidFill>
                          <a:latin typeface="ＭＳ Ｐゴシック" pitchFamily="50" charset="-128"/>
                          <a:ea typeface="ＭＳ Ｐゴシック" pitchFamily="50" charset="-128"/>
                        </a:rPr>
                        <a:t>㎡）</a:t>
                      </a:r>
                      <a:endParaRPr kumimoji="1" lang="ja-JP" altLang="en-US" sz="1200" b="0" dirty="0">
                        <a:solidFill>
                          <a:schemeClr val="tx1"/>
                        </a:solidFill>
                        <a:latin typeface="ＭＳ Ｐゴシック" pitchFamily="50" charset="-128"/>
                        <a:ea typeface="ＭＳ Ｐゴシック" pitchFamily="50" charset="-128"/>
                      </a:endParaRPr>
                    </a:p>
                  </a:txBody>
                  <a:tcPr marL="57115" marR="57115" marT="28557" marB="28557"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endParaRPr kumimoji="1" lang="ja-JP" altLang="en-US" sz="1200" b="1" dirty="0">
                        <a:solidFill>
                          <a:sysClr val="windowText" lastClr="000000"/>
                        </a:solidFill>
                        <a:latin typeface="+mj-ea"/>
                        <a:ea typeface="+mj-ea"/>
                      </a:endParaRPr>
                    </a:p>
                  </a:txBody>
                  <a:tcPr marL="86897" marR="86897" marT="43449" marB="43449"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vMerge="1">
                  <a:txBody>
                    <a:bodyPr/>
                    <a:lstStyle/>
                    <a:p>
                      <a:endParaRPr kumimoji="1" lang="ja-JP" altLang="en-US" sz="1200" b="1" dirty="0">
                        <a:solidFill>
                          <a:sysClr val="windowText" lastClr="000000"/>
                        </a:solidFill>
                        <a:latin typeface="+mj-ea"/>
                        <a:ea typeface="+mj-ea"/>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r>
              <a:tr h="720000">
                <a:tc rowSpan="3">
                  <a:txBody>
                    <a:bodyPr/>
                    <a:lstStyle/>
                    <a:p>
                      <a:pPr algn="ctr"/>
                      <a:r>
                        <a:rPr kumimoji="1" lang="ja-JP" altLang="en-US" sz="1200" b="1" dirty="0" smtClean="0">
                          <a:solidFill>
                            <a:sysClr val="windowText" lastClr="000000"/>
                          </a:solidFill>
                        </a:rPr>
                        <a:t>第</a:t>
                      </a:r>
                      <a:endParaRPr kumimoji="1" lang="en-US" altLang="ja-JP" sz="1200" b="1" dirty="0" smtClean="0">
                        <a:solidFill>
                          <a:sysClr val="windowText" lastClr="000000"/>
                        </a:solidFill>
                      </a:endParaRPr>
                    </a:p>
                    <a:p>
                      <a:pPr algn="ctr"/>
                      <a:r>
                        <a:rPr kumimoji="1" lang="ja-JP" altLang="en-US" sz="1200" b="1" dirty="0" smtClean="0">
                          <a:solidFill>
                            <a:sysClr val="windowText" lastClr="000000"/>
                          </a:solidFill>
                        </a:rPr>
                        <a:t>四</a:t>
                      </a:r>
                      <a:endParaRPr kumimoji="1" lang="en-US" altLang="ja-JP" sz="1200" b="1" dirty="0" smtClean="0">
                        <a:solidFill>
                          <a:sysClr val="windowText" lastClr="000000"/>
                        </a:solidFill>
                      </a:endParaRPr>
                    </a:p>
                    <a:p>
                      <a:pPr algn="ctr"/>
                      <a:r>
                        <a:rPr kumimoji="1" lang="ja-JP" altLang="en-US" sz="1200" b="1" dirty="0" smtClean="0">
                          <a:solidFill>
                            <a:sysClr val="windowText" lastClr="000000"/>
                          </a:solidFill>
                        </a:rPr>
                        <a:t>区</a:t>
                      </a:r>
                    </a:p>
                    <a:p>
                      <a:pPr algn="ctr"/>
                      <a:endParaRPr kumimoji="1" lang="ja-JP" altLang="en-US" sz="1200" b="1" dirty="0">
                        <a:solidFill>
                          <a:sysClr val="windowText" lastClr="000000"/>
                        </a:solidFill>
                      </a:endParaRPr>
                    </a:p>
                  </a:txBody>
                  <a:tcPr marL="57115" marR="57115" marT="28557" marB="28557"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1200" dirty="0" smtClean="0">
                          <a:latin typeface="ＭＳ Ｐゴシック" pitchFamily="50" charset="-128"/>
                          <a:ea typeface="ＭＳ Ｐゴシック" pitchFamily="50" charset="-128"/>
                        </a:rPr>
                        <a:t>東成区役所</a:t>
                      </a:r>
                      <a:endParaRPr kumimoji="1" lang="en-US" altLang="ja-JP" sz="1200" dirty="0" smtClean="0">
                        <a:latin typeface="ＭＳ Ｐゴシック" pitchFamily="50" charset="-128"/>
                        <a:ea typeface="ＭＳ Ｐゴシック" pitchFamily="50" charset="-128"/>
                      </a:endParaRPr>
                    </a:p>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kern="1200" dirty="0" smtClean="0">
                          <a:solidFill>
                            <a:sysClr val="windowText" lastClr="000000"/>
                          </a:solidFill>
                          <a:latin typeface="ＭＳ Ｐゴシック" pitchFamily="50" charset="-128"/>
                          <a:ea typeface="ＭＳ Ｐゴシック" pitchFamily="50" charset="-128"/>
                          <a:cs typeface="+mn-cs"/>
                        </a:rPr>
                        <a:t>（</a:t>
                      </a:r>
                      <a:r>
                        <a:rPr kumimoji="1" lang="en-US" altLang="ja-JP" sz="1200" b="0" kern="1200" dirty="0" smtClean="0">
                          <a:solidFill>
                            <a:sysClr val="windowText" lastClr="000000"/>
                          </a:solidFill>
                          <a:latin typeface="ＭＳ Ｐゴシック" pitchFamily="50" charset="-128"/>
                          <a:ea typeface="ＭＳ Ｐゴシック" pitchFamily="50" charset="-128"/>
                          <a:cs typeface="+mn-cs"/>
                        </a:rPr>
                        <a:t>7,079</a:t>
                      </a:r>
                      <a:r>
                        <a:rPr kumimoji="1" lang="ja-JP" altLang="en-US" sz="1200" b="0" kern="1200" dirty="0" smtClean="0">
                          <a:solidFill>
                            <a:sysClr val="windowText" lastClr="000000"/>
                          </a:solidFill>
                          <a:latin typeface="ＭＳ Ｐゴシック" pitchFamily="50" charset="-128"/>
                          <a:ea typeface="ＭＳ Ｐゴシック" pitchFamily="50" charset="-128"/>
                          <a:cs typeface="+mn-cs"/>
                        </a:rPr>
                        <a:t>㎡）</a:t>
                      </a:r>
                      <a:endParaRPr kumimoji="1" lang="ja-JP" altLang="en-US" sz="1200" dirty="0" smtClean="0">
                        <a:latin typeface="ＭＳ Ｐゴシック" pitchFamily="50" charset="-128"/>
                        <a:ea typeface="ＭＳ Ｐゴシック" pitchFamily="50" charset="-128"/>
                      </a:endParaRPr>
                    </a:p>
                  </a:txBody>
                  <a:tcPr marL="54713" marR="27357" marT="29636" marB="29636"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kumimoji="1" lang="en-US" altLang="ja-JP" sz="1200" b="0" i="0" u="none" strike="noStrike" dirty="0" smtClean="0">
                          <a:solidFill>
                            <a:schemeClr val="dk1"/>
                          </a:solidFill>
                          <a:latin typeface="ＭＳ Ｐゴシック" pitchFamily="50" charset="-128"/>
                          <a:ea typeface="ＭＳ Ｐゴシック" pitchFamily="50" charset="-128"/>
                        </a:rPr>
                        <a:t>1.0</a:t>
                      </a:r>
                      <a:r>
                        <a:rPr kumimoji="1" lang="ja-JP" altLang="en-US" sz="1200" b="0" dirty="0" smtClean="0">
                          <a:solidFill>
                            <a:sysClr val="windowText" lastClr="000000"/>
                          </a:solidFill>
                          <a:latin typeface="ＭＳ Ｐゴシック" pitchFamily="50" charset="-128"/>
                          <a:ea typeface="ＭＳ Ｐゴシック" pitchFamily="50" charset="-128"/>
                        </a:rPr>
                        <a:t>点</a:t>
                      </a:r>
                      <a:endParaRPr kumimoji="1" lang="en-US" altLang="ja-JP" sz="1200" b="0" dirty="0" smtClean="0">
                        <a:solidFill>
                          <a:sysClr val="windowText" lastClr="000000"/>
                        </a:solidFill>
                        <a:latin typeface="ＭＳ Ｐゴシック" pitchFamily="50" charset="-128"/>
                        <a:ea typeface="ＭＳ Ｐゴシック" pitchFamily="50" charset="-128"/>
                      </a:endParaRPr>
                    </a:p>
                    <a:p>
                      <a:pPr algn="ctr"/>
                      <a:r>
                        <a:rPr kumimoji="1" lang="ja-JP" altLang="en-US" sz="1200" b="0" dirty="0" smtClean="0">
                          <a:solidFill>
                            <a:sysClr val="windowText" lastClr="000000"/>
                          </a:solidFill>
                          <a:latin typeface="ＭＳ Ｐゴシック" pitchFamily="50" charset="-128"/>
                          <a:ea typeface="ＭＳ Ｐゴシック" pitchFamily="50" charset="-128"/>
                        </a:rPr>
                        <a:t>（</a:t>
                      </a:r>
                      <a:r>
                        <a:rPr kumimoji="1" lang="en-US" altLang="ja-JP" sz="1200" b="0" dirty="0" smtClean="0">
                          <a:solidFill>
                            <a:sysClr val="windowText" lastClr="000000"/>
                          </a:solidFill>
                          <a:latin typeface="ＭＳ Ｐゴシック" pitchFamily="50" charset="-128"/>
                          <a:ea typeface="ＭＳ Ｐゴシック" pitchFamily="50" charset="-128"/>
                        </a:rPr>
                        <a:t>2.9</a:t>
                      </a:r>
                      <a:r>
                        <a:rPr kumimoji="1" lang="ja-JP" altLang="en-US" sz="1200" b="0" dirty="0" smtClean="0">
                          <a:solidFill>
                            <a:sysClr val="windowText" lastClr="000000"/>
                          </a:solidFill>
                          <a:latin typeface="ＭＳ Ｐゴシック" pitchFamily="50" charset="-128"/>
                          <a:ea typeface="ＭＳ Ｐゴシック" pitchFamily="50" charset="-128"/>
                        </a:rPr>
                        <a:t>㎞）</a:t>
                      </a:r>
                      <a:endParaRPr kumimoji="1" lang="en-US" altLang="ja-JP" sz="1200" b="0" dirty="0" smtClean="0">
                        <a:solidFill>
                          <a:sysClr val="windowText" lastClr="000000"/>
                        </a:solidFill>
                        <a:latin typeface="ＭＳ Ｐゴシック" pitchFamily="50" charset="-128"/>
                        <a:ea typeface="ＭＳ Ｐゴシック" pitchFamily="50" charset="-128"/>
                      </a:endParaRPr>
                    </a:p>
                  </a:txBody>
                  <a:tcPr marL="84705" marR="84705" marT="42352" marB="42352"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kumimoji="1" lang="en-US" altLang="ja-JP" sz="1200" b="0" dirty="0" smtClean="0">
                          <a:solidFill>
                            <a:sysClr val="windowText" lastClr="000000"/>
                          </a:solidFill>
                          <a:latin typeface="ＭＳ Ｐゴシック" pitchFamily="50" charset="-128"/>
                          <a:ea typeface="ＭＳ Ｐゴシック" pitchFamily="50" charset="-128"/>
                        </a:rPr>
                        <a:t>1.0</a:t>
                      </a:r>
                      <a:r>
                        <a:rPr kumimoji="1" lang="ja-JP" altLang="en-US" sz="1200" b="0" dirty="0" smtClean="0">
                          <a:solidFill>
                            <a:sysClr val="windowText" lastClr="000000"/>
                          </a:solidFill>
                          <a:latin typeface="ＭＳ Ｐゴシック" pitchFamily="50" charset="-128"/>
                          <a:ea typeface="ＭＳ Ｐゴシック" pitchFamily="50" charset="-128"/>
                        </a:rPr>
                        <a:t>点</a:t>
                      </a:r>
                      <a:endParaRPr kumimoji="1" lang="en-US" altLang="ja-JP" sz="1200" b="0" dirty="0" smtClean="0">
                        <a:solidFill>
                          <a:sysClr val="windowText" lastClr="000000"/>
                        </a:solidFill>
                        <a:latin typeface="ＭＳ Ｐゴシック" pitchFamily="50" charset="-128"/>
                        <a:ea typeface="ＭＳ Ｐゴシック" pitchFamily="50" charset="-128"/>
                      </a:endParaRPr>
                    </a:p>
                    <a:p>
                      <a:pPr algn="ctr"/>
                      <a:r>
                        <a:rPr kumimoji="1" lang="ja-JP" altLang="en-US" sz="1200" b="0" dirty="0" smtClean="0">
                          <a:solidFill>
                            <a:sysClr val="windowText" lastClr="000000"/>
                          </a:solidFill>
                          <a:latin typeface="ＭＳ Ｐゴシック" pitchFamily="50" charset="-128"/>
                          <a:ea typeface="ＭＳ Ｐゴシック" pitchFamily="50" charset="-128"/>
                        </a:rPr>
                        <a:t>（平均</a:t>
                      </a:r>
                      <a:r>
                        <a:rPr kumimoji="1" lang="en-US" altLang="ja-JP" sz="1200" b="0" dirty="0" smtClean="0">
                          <a:solidFill>
                            <a:sysClr val="windowText" lastClr="000000"/>
                          </a:solidFill>
                          <a:latin typeface="ＭＳ Ｐゴシック" pitchFamily="50" charset="-128"/>
                          <a:ea typeface="ＭＳ Ｐゴシック" pitchFamily="50" charset="-128"/>
                        </a:rPr>
                        <a:t>27.8</a:t>
                      </a:r>
                      <a:r>
                        <a:rPr kumimoji="1" lang="ja-JP" altLang="en-US" sz="1200" b="0" dirty="0" smtClean="0">
                          <a:solidFill>
                            <a:sysClr val="windowText" lastClr="000000"/>
                          </a:solidFill>
                          <a:latin typeface="ＭＳ Ｐゴシック" pitchFamily="50" charset="-128"/>
                          <a:ea typeface="ＭＳ Ｐゴシック" pitchFamily="50" charset="-128"/>
                        </a:rPr>
                        <a:t>分）</a:t>
                      </a:r>
                      <a:endParaRPr kumimoji="1" lang="en-US" altLang="ja-JP" sz="1200" b="0" dirty="0" smtClean="0">
                        <a:solidFill>
                          <a:sysClr val="windowText" lastClr="000000"/>
                        </a:solidFill>
                        <a:latin typeface="ＭＳ Ｐゴシック" pitchFamily="50" charset="-128"/>
                        <a:ea typeface="ＭＳ Ｐゴシック" pitchFamily="50" charset="-128"/>
                      </a:endParaRPr>
                    </a:p>
                  </a:txBody>
                  <a:tcPr marL="84705" marR="84705" marT="42352" marB="42352"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kumimoji="1" lang="en-US" altLang="ja-JP" sz="1200" b="0" dirty="0" smtClean="0">
                          <a:solidFill>
                            <a:schemeClr val="tx1"/>
                          </a:solidFill>
                          <a:latin typeface="ＭＳ Ｐゴシック" pitchFamily="50" charset="-128"/>
                          <a:ea typeface="ＭＳ Ｐゴシック" pitchFamily="50" charset="-128"/>
                        </a:rPr>
                        <a:t>1.0</a:t>
                      </a:r>
                      <a:r>
                        <a:rPr kumimoji="1" lang="ja-JP" altLang="en-US" sz="1200" b="0" dirty="0" smtClean="0">
                          <a:solidFill>
                            <a:schemeClr val="tx1"/>
                          </a:solidFill>
                          <a:latin typeface="ＭＳ Ｐゴシック" pitchFamily="50" charset="-128"/>
                          <a:ea typeface="ＭＳ Ｐゴシック" pitchFamily="50" charset="-128"/>
                        </a:rPr>
                        <a:t>点</a:t>
                      </a:r>
                      <a:endParaRPr kumimoji="1" lang="en-US" altLang="ja-JP" sz="1200" b="0" dirty="0" smtClean="0">
                        <a:solidFill>
                          <a:schemeClr val="tx1"/>
                        </a:solidFill>
                        <a:latin typeface="ＭＳ Ｐゴシック" pitchFamily="50" charset="-128"/>
                        <a:ea typeface="ＭＳ Ｐゴシック" pitchFamily="50" charset="-128"/>
                      </a:endParaRPr>
                    </a:p>
                    <a:p>
                      <a:pPr algn="ctr"/>
                      <a:r>
                        <a:rPr kumimoji="1" lang="ja-JP" altLang="en-US" sz="1200" b="0" dirty="0" smtClean="0">
                          <a:solidFill>
                            <a:schemeClr val="tx1"/>
                          </a:solidFill>
                          <a:latin typeface="ＭＳ Ｐゴシック" pitchFamily="50" charset="-128"/>
                          <a:ea typeface="ＭＳ Ｐゴシック" pitchFamily="50" charset="-128"/>
                        </a:rPr>
                        <a:t>（</a:t>
                      </a:r>
                      <a:r>
                        <a:rPr kumimoji="1" lang="en-US" altLang="ja-JP" sz="1200" b="0" dirty="0" smtClean="0">
                          <a:solidFill>
                            <a:schemeClr val="tx1"/>
                          </a:solidFill>
                          <a:latin typeface="ＭＳ Ｐゴシック" pitchFamily="50" charset="-128"/>
                          <a:ea typeface="ＭＳ Ｐゴシック" pitchFamily="50" charset="-128"/>
                        </a:rPr>
                        <a:t>5,349</a:t>
                      </a:r>
                      <a:r>
                        <a:rPr kumimoji="1" lang="ja-JP" altLang="en-US" sz="1200" b="0" dirty="0" smtClean="0">
                          <a:solidFill>
                            <a:schemeClr val="tx1"/>
                          </a:solidFill>
                          <a:latin typeface="ＭＳ Ｐゴシック" pitchFamily="50" charset="-128"/>
                          <a:ea typeface="ＭＳ Ｐゴシック" pitchFamily="50" charset="-128"/>
                        </a:rPr>
                        <a:t>人）</a:t>
                      </a:r>
                      <a:endParaRPr kumimoji="1" lang="en-US" altLang="ja-JP" sz="1200" b="0" dirty="0" smtClean="0">
                        <a:solidFill>
                          <a:schemeClr val="tx1"/>
                        </a:solidFill>
                        <a:latin typeface="ＭＳ Ｐゴシック" pitchFamily="50" charset="-128"/>
                        <a:ea typeface="ＭＳ Ｐゴシック" pitchFamily="50" charset="-128"/>
                      </a:endParaRPr>
                    </a:p>
                  </a:txBody>
                  <a:tcPr marL="84705" marR="84705" marT="42352" marB="42352"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kumimoji="1" lang="en-US" altLang="ja-JP" sz="1200" b="1" dirty="0" smtClean="0">
                          <a:solidFill>
                            <a:schemeClr val="tx1"/>
                          </a:solidFill>
                          <a:latin typeface="ＭＳ Ｐゴシック" pitchFamily="50" charset="-128"/>
                          <a:ea typeface="ＭＳ Ｐゴシック" pitchFamily="50" charset="-128"/>
                        </a:rPr>
                        <a:t>3.0</a:t>
                      </a:r>
                      <a:r>
                        <a:rPr kumimoji="1" lang="ja-JP" altLang="en-US" sz="1200" b="1" dirty="0" smtClean="0">
                          <a:solidFill>
                            <a:schemeClr val="tx1"/>
                          </a:solidFill>
                          <a:latin typeface="ＭＳ Ｐゴシック" pitchFamily="50" charset="-128"/>
                          <a:ea typeface="ＭＳ Ｐゴシック" pitchFamily="50" charset="-128"/>
                        </a:rPr>
                        <a:t>点</a:t>
                      </a:r>
                      <a:endParaRPr kumimoji="1" lang="en-US" altLang="ja-JP" sz="1200" b="1" dirty="0" smtClean="0">
                        <a:solidFill>
                          <a:schemeClr val="tx1"/>
                        </a:solidFill>
                        <a:latin typeface="ＭＳ Ｐゴシック" pitchFamily="50" charset="-128"/>
                        <a:ea typeface="ＭＳ Ｐゴシック" pitchFamily="50" charset="-128"/>
                      </a:endParaRPr>
                    </a:p>
                  </a:txBody>
                  <a:tcPr marL="84705" marR="84705" marT="42352" marB="42352"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pPr algn="ctr"/>
                      <a:endParaRPr kumimoji="1" lang="en-US" altLang="ja-JP" sz="1200" b="0" dirty="0" smtClean="0">
                        <a:solidFill>
                          <a:sysClr val="windowText" lastClr="000000"/>
                        </a:solidFill>
                        <a:latin typeface="+mj-ea"/>
                        <a:ea typeface="+mj-ea"/>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kern="1200" dirty="0" smtClean="0">
                          <a:solidFill>
                            <a:schemeClr val="tx1"/>
                          </a:solidFill>
                          <a:latin typeface="ＭＳ Ｐゴシック" pitchFamily="50" charset="-128"/>
                          <a:ea typeface="ＭＳ Ｐゴシック" pitchFamily="50" charset="-128"/>
                          <a:cs typeface="+mn-cs"/>
                        </a:rPr>
                        <a:t>充足</a:t>
                      </a:r>
                      <a:endParaRPr kumimoji="1" lang="en-US" altLang="ja-JP" sz="1200" b="0" kern="1200" dirty="0" smtClean="0">
                        <a:solidFill>
                          <a:schemeClr val="tx1"/>
                        </a:solidFill>
                        <a:latin typeface="ＭＳ Ｐゴシック" pitchFamily="50" charset="-128"/>
                        <a:ea typeface="ＭＳ Ｐゴシック" pitchFamily="50" charset="-128"/>
                        <a:cs typeface="+mn-cs"/>
                      </a:endParaRPr>
                    </a:p>
                    <a:p>
                      <a:pPr algn="ctr"/>
                      <a:r>
                        <a:rPr kumimoji="1" lang="ja-JP" altLang="en-US" sz="1200" b="0" dirty="0" smtClean="0">
                          <a:solidFill>
                            <a:schemeClr val="tx1"/>
                          </a:solidFill>
                          <a:latin typeface="ＭＳ Ｐゴシック" pitchFamily="50" charset="-128"/>
                          <a:ea typeface="ＭＳ Ｐゴシック" pitchFamily="50" charset="-128"/>
                        </a:rPr>
                        <a:t>（</a:t>
                      </a:r>
                      <a:r>
                        <a:rPr kumimoji="1" lang="en-US" altLang="ja-JP" sz="1200" b="0" dirty="0" smtClean="0">
                          <a:solidFill>
                            <a:schemeClr val="tx1"/>
                          </a:solidFill>
                          <a:latin typeface="ＭＳ Ｐゴシック" pitchFamily="50" charset="-128"/>
                          <a:ea typeface="ＭＳ Ｐゴシック" pitchFamily="50" charset="-128"/>
                        </a:rPr>
                        <a:t>110</a:t>
                      </a:r>
                      <a:r>
                        <a:rPr kumimoji="1" lang="ja-JP" altLang="en-US" sz="1200" b="0" dirty="0" smtClean="0">
                          <a:solidFill>
                            <a:schemeClr val="tx1"/>
                          </a:solidFill>
                          <a:latin typeface="ＭＳ Ｐゴシック" pitchFamily="50" charset="-128"/>
                          <a:ea typeface="ＭＳ Ｐゴシック" pitchFamily="50" charset="-128"/>
                        </a:rPr>
                        <a:t>㎡）</a:t>
                      </a:r>
                      <a:endParaRPr kumimoji="1" lang="ja-JP" altLang="en-US" sz="1200" b="0" dirty="0">
                        <a:solidFill>
                          <a:schemeClr val="tx1"/>
                        </a:solidFill>
                        <a:latin typeface="ＭＳ Ｐゴシック" pitchFamily="50" charset="-128"/>
                        <a:ea typeface="ＭＳ Ｐゴシック" pitchFamily="50" charset="-128"/>
                      </a:endParaRPr>
                    </a:p>
                  </a:txBody>
                  <a:tcPr marL="84705" marR="84705" marT="42352" marB="42352"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endParaRPr kumimoji="1" lang="ja-JP" altLang="en-US"/>
                    </a:p>
                  </a:txBody>
                  <a:tcPr/>
                </a:tc>
                <a:tc rowSpan="3">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kern="1200" dirty="0" smtClean="0">
                          <a:solidFill>
                            <a:sysClr val="windowText" lastClr="000000"/>
                          </a:solidFill>
                          <a:latin typeface="ＭＳ Ｐゴシック" pitchFamily="50" charset="-128"/>
                          <a:ea typeface="ＭＳ Ｐゴシック" pitchFamily="50" charset="-128"/>
                          <a:cs typeface="+mn-cs"/>
                        </a:rPr>
                        <a:t>城東区役所</a:t>
                      </a:r>
                    </a:p>
                  </a:txBody>
                  <a:tcPr marL="84705" marR="84705" marT="42352" marB="42352"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r>
              <a:tr h="720000">
                <a:tc vMerge="1">
                  <a:txBody>
                    <a:bodyPr/>
                    <a:lstStyle/>
                    <a:p>
                      <a:pPr algn="ctr"/>
                      <a:endParaRPr kumimoji="1" lang="ja-JP" altLang="en-US" sz="1600" b="0" dirty="0">
                        <a:solidFill>
                          <a:sysClr val="windowText" lastClr="000000"/>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1200" dirty="0" smtClean="0">
                          <a:latin typeface="ＭＳ Ｐゴシック" pitchFamily="50" charset="-128"/>
                          <a:ea typeface="ＭＳ Ｐゴシック" pitchFamily="50" charset="-128"/>
                        </a:rPr>
                        <a:t>城東区役所</a:t>
                      </a:r>
                      <a:endParaRPr kumimoji="1" lang="en-US" altLang="ja-JP" sz="1200" dirty="0" smtClean="0">
                        <a:latin typeface="ＭＳ Ｐゴシック" pitchFamily="50" charset="-128"/>
                        <a:ea typeface="ＭＳ Ｐゴシック" pitchFamily="50" charset="-128"/>
                      </a:endParaRPr>
                    </a:p>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kern="1200" dirty="0" smtClean="0">
                          <a:solidFill>
                            <a:sysClr val="windowText" lastClr="000000"/>
                          </a:solidFill>
                          <a:latin typeface="ＭＳ Ｐゴシック" pitchFamily="50" charset="-128"/>
                          <a:ea typeface="ＭＳ Ｐゴシック" pitchFamily="50" charset="-128"/>
                          <a:cs typeface="+mn-cs"/>
                        </a:rPr>
                        <a:t>（</a:t>
                      </a:r>
                      <a:r>
                        <a:rPr kumimoji="1" lang="en-US" altLang="ja-JP" sz="1200" b="0" kern="1200" dirty="0" smtClean="0">
                          <a:solidFill>
                            <a:sysClr val="windowText" lastClr="000000"/>
                          </a:solidFill>
                          <a:latin typeface="ＭＳ Ｐゴシック" pitchFamily="50" charset="-128"/>
                          <a:ea typeface="ＭＳ Ｐゴシック" pitchFamily="50" charset="-128"/>
                          <a:cs typeface="+mn-cs"/>
                        </a:rPr>
                        <a:t>7,337</a:t>
                      </a:r>
                      <a:r>
                        <a:rPr kumimoji="1" lang="ja-JP" altLang="en-US" sz="1200" b="0" kern="1200" dirty="0" smtClean="0">
                          <a:solidFill>
                            <a:sysClr val="windowText" lastClr="000000"/>
                          </a:solidFill>
                          <a:latin typeface="ＭＳ Ｐゴシック" pitchFamily="50" charset="-128"/>
                          <a:ea typeface="ＭＳ Ｐゴシック" pitchFamily="50" charset="-128"/>
                          <a:cs typeface="+mn-cs"/>
                        </a:rPr>
                        <a:t>㎡）</a:t>
                      </a:r>
                      <a:endParaRPr kumimoji="1" lang="en-US" altLang="ja-JP" sz="1200" b="0" kern="1200" dirty="0" smtClean="0">
                        <a:solidFill>
                          <a:sysClr val="windowText" lastClr="000000"/>
                        </a:solidFill>
                        <a:latin typeface="ＭＳ Ｐゴシック" pitchFamily="50" charset="-128"/>
                        <a:ea typeface="ＭＳ Ｐゴシック" pitchFamily="50" charset="-128"/>
                        <a:cs typeface="+mn-cs"/>
                      </a:endParaRPr>
                    </a:p>
                  </a:txBody>
                  <a:tcPr marL="54713" marR="27357" marT="29636" marB="29636"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C000"/>
                    </a:solidFill>
                  </a:tcPr>
                </a:tc>
                <a:tc>
                  <a:txBody>
                    <a:bodyPr/>
                    <a:lstStyle/>
                    <a:p>
                      <a:pPr algn="ctr"/>
                      <a:r>
                        <a:rPr kumimoji="1" lang="en-US" altLang="ja-JP" sz="1200" b="0" i="0" u="none" strike="noStrike" dirty="0" smtClean="0">
                          <a:solidFill>
                            <a:schemeClr val="dk1"/>
                          </a:solidFill>
                          <a:latin typeface="ＭＳ Ｐゴシック" pitchFamily="50" charset="-128"/>
                          <a:ea typeface="ＭＳ Ｐゴシック" pitchFamily="50" charset="-128"/>
                        </a:rPr>
                        <a:t>5.0</a:t>
                      </a:r>
                      <a:r>
                        <a:rPr kumimoji="1" lang="ja-JP" altLang="en-US" sz="1200" b="0" dirty="0" smtClean="0">
                          <a:solidFill>
                            <a:sysClr val="windowText" lastClr="000000"/>
                          </a:solidFill>
                          <a:latin typeface="ＭＳ Ｐゴシック" pitchFamily="50" charset="-128"/>
                          <a:ea typeface="ＭＳ Ｐゴシック" pitchFamily="50" charset="-128"/>
                        </a:rPr>
                        <a:t>点</a:t>
                      </a:r>
                      <a:endParaRPr kumimoji="1" lang="en-US" altLang="ja-JP" sz="1200" b="0" dirty="0" smtClean="0">
                        <a:solidFill>
                          <a:sysClr val="windowText" lastClr="000000"/>
                        </a:solidFill>
                        <a:latin typeface="ＭＳ Ｐゴシック" pitchFamily="50" charset="-128"/>
                        <a:ea typeface="ＭＳ Ｐゴシック" pitchFamily="50" charset="-128"/>
                      </a:endParaRPr>
                    </a:p>
                    <a:p>
                      <a:pPr algn="ctr"/>
                      <a:r>
                        <a:rPr kumimoji="1" lang="ja-JP" altLang="en-US" sz="1200" b="0" dirty="0" smtClean="0">
                          <a:solidFill>
                            <a:sysClr val="windowText" lastClr="000000"/>
                          </a:solidFill>
                          <a:latin typeface="ＭＳ Ｐゴシック" pitchFamily="50" charset="-128"/>
                          <a:ea typeface="ＭＳ Ｐゴシック" pitchFamily="50" charset="-128"/>
                        </a:rPr>
                        <a:t>（</a:t>
                      </a:r>
                      <a:r>
                        <a:rPr kumimoji="1" lang="en-US" altLang="ja-JP" sz="1200" b="0" dirty="0" smtClean="0">
                          <a:solidFill>
                            <a:sysClr val="windowText" lastClr="000000"/>
                          </a:solidFill>
                          <a:latin typeface="ＭＳ Ｐゴシック" pitchFamily="50" charset="-128"/>
                          <a:ea typeface="ＭＳ Ｐゴシック" pitchFamily="50" charset="-128"/>
                        </a:rPr>
                        <a:t>1.5</a:t>
                      </a:r>
                      <a:r>
                        <a:rPr kumimoji="1" lang="ja-JP" altLang="en-US" sz="1200" b="0" dirty="0" smtClean="0">
                          <a:solidFill>
                            <a:sysClr val="windowText" lastClr="000000"/>
                          </a:solidFill>
                          <a:latin typeface="ＭＳ Ｐゴシック" pitchFamily="50" charset="-128"/>
                          <a:ea typeface="ＭＳ Ｐゴシック" pitchFamily="50" charset="-128"/>
                        </a:rPr>
                        <a:t>㎞）</a:t>
                      </a:r>
                      <a:endParaRPr kumimoji="1" lang="en-US" altLang="ja-JP" sz="1200" b="0" dirty="0" smtClean="0">
                        <a:solidFill>
                          <a:sysClr val="windowText" lastClr="000000"/>
                        </a:solidFill>
                        <a:latin typeface="ＭＳ Ｐゴシック" pitchFamily="50" charset="-128"/>
                        <a:ea typeface="ＭＳ Ｐゴシック" pitchFamily="50" charset="-128"/>
                      </a:endParaRPr>
                    </a:p>
                  </a:txBody>
                  <a:tcPr marL="84705" marR="84705" marT="42352" marB="42352"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C000"/>
                    </a:solidFill>
                  </a:tcPr>
                </a:tc>
                <a:tc>
                  <a:txBody>
                    <a:bodyPr/>
                    <a:lstStyle/>
                    <a:p>
                      <a:pPr algn="ctr"/>
                      <a:r>
                        <a:rPr kumimoji="1" lang="en-US" altLang="ja-JP" sz="1200" b="0" dirty="0" smtClean="0">
                          <a:solidFill>
                            <a:sysClr val="windowText" lastClr="000000"/>
                          </a:solidFill>
                          <a:latin typeface="ＭＳ Ｐゴシック" pitchFamily="50" charset="-128"/>
                          <a:ea typeface="ＭＳ Ｐゴシック" pitchFamily="50" charset="-128"/>
                        </a:rPr>
                        <a:t>5.0</a:t>
                      </a:r>
                      <a:r>
                        <a:rPr kumimoji="1" lang="ja-JP" altLang="en-US" sz="1200" b="0" dirty="0" smtClean="0">
                          <a:solidFill>
                            <a:sysClr val="windowText" lastClr="000000"/>
                          </a:solidFill>
                          <a:latin typeface="ＭＳ Ｐゴシック" pitchFamily="50" charset="-128"/>
                          <a:ea typeface="ＭＳ Ｐゴシック" pitchFamily="50" charset="-128"/>
                        </a:rPr>
                        <a:t>点</a:t>
                      </a:r>
                      <a:endParaRPr kumimoji="1" lang="en-US" altLang="ja-JP" sz="1200" b="0" dirty="0" smtClean="0">
                        <a:solidFill>
                          <a:sysClr val="windowText" lastClr="000000"/>
                        </a:solidFill>
                        <a:latin typeface="ＭＳ Ｐゴシック" pitchFamily="50" charset="-128"/>
                        <a:ea typeface="ＭＳ Ｐゴシック" pitchFamily="50" charset="-128"/>
                      </a:endParaRPr>
                    </a:p>
                    <a:p>
                      <a:pPr algn="ctr"/>
                      <a:r>
                        <a:rPr kumimoji="1" lang="ja-JP" altLang="en-US" sz="1200" b="0" dirty="0" smtClean="0">
                          <a:solidFill>
                            <a:sysClr val="windowText" lastClr="000000"/>
                          </a:solidFill>
                          <a:latin typeface="ＭＳ Ｐゴシック" pitchFamily="50" charset="-128"/>
                          <a:ea typeface="ＭＳ Ｐゴシック" pitchFamily="50" charset="-128"/>
                        </a:rPr>
                        <a:t>（平均</a:t>
                      </a:r>
                      <a:r>
                        <a:rPr kumimoji="1" lang="en-US" altLang="ja-JP" sz="1200" b="0" dirty="0" smtClean="0">
                          <a:solidFill>
                            <a:sysClr val="windowText" lastClr="000000"/>
                          </a:solidFill>
                          <a:latin typeface="ＭＳ Ｐゴシック" pitchFamily="50" charset="-128"/>
                          <a:ea typeface="ＭＳ Ｐゴシック" pitchFamily="50" charset="-128"/>
                        </a:rPr>
                        <a:t>21.3</a:t>
                      </a:r>
                      <a:r>
                        <a:rPr kumimoji="1" lang="ja-JP" altLang="en-US" sz="1200" b="0" dirty="0" smtClean="0">
                          <a:solidFill>
                            <a:sysClr val="windowText" lastClr="000000"/>
                          </a:solidFill>
                          <a:latin typeface="ＭＳ Ｐゴシック" pitchFamily="50" charset="-128"/>
                          <a:ea typeface="ＭＳ Ｐゴシック" pitchFamily="50" charset="-128"/>
                        </a:rPr>
                        <a:t>分）</a:t>
                      </a:r>
                      <a:endParaRPr kumimoji="1" lang="en-US" altLang="ja-JP" sz="1200" b="0" dirty="0" smtClean="0">
                        <a:solidFill>
                          <a:sysClr val="windowText" lastClr="000000"/>
                        </a:solidFill>
                        <a:latin typeface="ＭＳ Ｐゴシック" pitchFamily="50" charset="-128"/>
                        <a:ea typeface="ＭＳ Ｐゴシック" pitchFamily="50" charset="-128"/>
                      </a:endParaRPr>
                    </a:p>
                  </a:txBody>
                  <a:tcPr marL="84705" marR="84705" marT="42352" marB="42352"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C000"/>
                    </a:solidFill>
                  </a:tcPr>
                </a:tc>
                <a:tc>
                  <a:txBody>
                    <a:bodyPr/>
                    <a:lstStyle/>
                    <a:p>
                      <a:pPr algn="ctr"/>
                      <a:r>
                        <a:rPr kumimoji="1" lang="en-US" altLang="ja-JP" sz="1200" b="0" dirty="0" smtClean="0">
                          <a:solidFill>
                            <a:schemeClr val="tx1"/>
                          </a:solidFill>
                          <a:latin typeface="ＭＳ Ｐゴシック" pitchFamily="50" charset="-128"/>
                          <a:ea typeface="ＭＳ Ｐゴシック" pitchFamily="50" charset="-128"/>
                        </a:rPr>
                        <a:t>5.0</a:t>
                      </a:r>
                      <a:r>
                        <a:rPr kumimoji="1" lang="ja-JP" altLang="en-US" sz="1200" b="0" dirty="0" smtClean="0">
                          <a:solidFill>
                            <a:schemeClr val="tx1"/>
                          </a:solidFill>
                          <a:latin typeface="ＭＳ Ｐゴシック" pitchFamily="50" charset="-128"/>
                          <a:ea typeface="ＭＳ Ｐゴシック" pitchFamily="50" charset="-128"/>
                        </a:rPr>
                        <a:t>点</a:t>
                      </a:r>
                      <a:endParaRPr kumimoji="1" lang="en-US" altLang="ja-JP" sz="1200" b="0" dirty="0" smtClean="0">
                        <a:solidFill>
                          <a:schemeClr val="tx1"/>
                        </a:solidFill>
                        <a:latin typeface="ＭＳ Ｐゴシック" pitchFamily="50" charset="-128"/>
                        <a:ea typeface="ＭＳ Ｐゴシック" pitchFamily="50" charset="-128"/>
                      </a:endParaRPr>
                    </a:p>
                    <a:p>
                      <a:pPr algn="ctr"/>
                      <a:r>
                        <a:rPr kumimoji="1" lang="ja-JP" altLang="en-US" sz="1200" b="0" dirty="0" smtClean="0">
                          <a:solidFill>
                            <a:schemeClr val="tx1"/>
                          </a:solidFill>
                          <a:latin typeface="ＭＳ Ｐゴシック" pitchFamily="50" charset="-128"/>
                          <a:ea typeface="ＭＳ Ｐゴシック" pitchFamily="50" charset="-128"/>
                        </a:rPr>
                        <a:t>（</a:t>
                      </a:r>
                      <a:r>
                        <a:rPr kumimoji="1" lang="en-US" altLang="ja-JP" sz="1200" b="0" dirty="0" smtClean="0">
                          <a:solidFill>
                            <a:schemeClr val="tx1"/>
                          </a:solidFill>
                          <a:latin typeface="ＭＳ Ｐゴシック" pitchFamily="50" charset="-128"/>
                          <a:ea typeface="ＭＳ Ｐゴシック" pitchFamily="50" charset="-128"/>
                        </a:rPr>
                        <a:t>11,545</a:t>
                      </a:r>
                      <a:r>
                        <a:rPr kumimoji="1" lang="ja-JP" altLang="en-US" sz="1200" b="0" dirty="0" smtClean="0">
                          <a:solidFill>
                            <a:schemeClr val="tx1"/>
                          </a:solidFill>
                          <a:latin typeface="ＭＳ Ｐゴシック" pitchFamily="50" charset="-128"/>
                          <a:ea typeface="ＭＳ Ｐゴシック" pitchFamily="50" charset="-128"/>
                        </a:rPr>
                        <a:t>人）</a:t>
                      </a:r>
                      <a:endParaRPr kumimoji="1" lang="en-US" altLang="ja-JP" sz="1200" b="0" dirty="0" smtClean="0">
                        <a:solidFill>
                          <a:schemeClr val="tx1"/>
                        </a:solidFill>
                        <a:latin typeface="ＭＳ Ｐゴシック" pitchFamily="50" charset="-128"/>
                        <a:ea typeface="ＭＳ Ｐゴシック" pitchFamily="50" charset="-128"/>
                      </a:endParaRPr>
                    </a:p>
                  </a:txBody>
                  <a:tcPr marL="84705" marR="84705" marT="42352" marB="42352"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C000"/>
                    </a:solidFill>
                  </a:tcPr>
                </a:tc>
                <a:tc>
                  <a:txBody>
                    <a:bodyPr/>
                    <a:lstStyle/>
                    <a:p>
                      <a:pPr algn="ctr"/>
                      <a:r>
                        <a:rPr kumimoji="1" lang="en-US" altLang="ja-JP" sz="1200" b="1" dirty="0" smtClean="0">
                          <a:solidFill>
                            <a:schemeClr val="tx1"/>
                          </a:solidFill>
                          <a:latin typeface="ＭＳ Ｐゴシック" pitchFamily="50" charset="-128"/>
                          <a:ea typeface="ＭＳ Ｐゴシック" pitchFamily="50" charset="-128"/>
                        </a:rPr>
                        <a:t>15.0</a:t>
                      </a:r>
                      <a:r>
                        <a:rPr kumimoji="1" lang="ja-JP" altLang="en-US" sz="1200" b="1" dirty="0" smtClean="0">
                          <a:solidFill>
                            <a:schemeClr val="tx1"/>
                          </a:solidFill>
                          <a:latin typeface="ＭＳ Ｐゴシック" pitchFamily="50" charset="-128"/>
                          <a:ea typeface="ＭＳ Ｐゴシック" pitchFamily="50" charset="-128"/>
                        </a:rPr>
                        <a:t>点</a:t>
                      </a:r>
                      <a:endParaRPr kumimoji="1" lang="en-US" altLang="ja-JP" sz="1200" b="1" dirty="0" smtClean="0">
                        <a:solidFill>
                          <a:schemeClr val="tx1"/>
                        </a:solidFill>
                        <a:latin typeface="ＭＳ Ｐゴシック" pitchFamily="50" charset="-128"/>
                        <a:ea typeface="ＭＳ Ｐゴシック" pitchFamily="50" charset="-128"/>
                      </a:endParaRPr>
                    </a:p>
                  </a:txBody>
                  <a:tcPr marL="84705" marR="84705" marT="42352" marB="42352"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C000"/>
                    </a:solidFill>
                  </a:tcPr>
                </a:tc>
                <a:tc vMerge="1">
                  <a:txBody>
                    <a:bodyPr/>
                    <a:lstStyle/>
                    <a:p>
                      <a:pPr algn="ctr"/>
                      <a:endParaRPr kumimoji="1" lang="en-US" altLang="ja-JP" sz="1200" b="0" dirty="0" smtClean="0">
                        <a:solidFill>
                          <a:sysClr val="windowText" lastClr="000000"/>
                        </a:solidFill>
                        <a:latin typeface="+mj-ea"/>
                        <a:ea typeface="+mj-ea"/>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kern="1200" dirty="0" smtClean="0">
                          <a:solidFill>
                            <a:schemeClr val="tx1"/>
                          </a:solidFill>
                          <a:latin typeface="ＭＳ Ｐゴシック" pitchFamily="50" charset="-128"/>
                          <a:ea typeface="ＭＳ Ｐゴシック" pitchFamily="50" charset="-128"/>
                          <a:cs typeface="+mn-cs"/>
                        </a:rPr>
                        <a:t>不足</a:t>
                      </a:r>
                      <a:endParaRPr kumimoji="1" lang="en-US" altLang="ja-JP" sz="1200" b="0" kern="1200" dirty="0" smtClean="0">
                        <a:solidFill>
                          <a:schemeClr val="tx1"/>
                        </a:solidFill>
                        <a:latin typeface="ＭＳ Ｐゴシック" pitchFamily="50" charset="-128"/>
                        <a:ea typeface="ＭＳ Ｐゴシック" pitchFamily="50" charset="-128"/>
                        <a:cs typeface="+mn-cs"/>
                      </a:endParaRPr>
                    </a:p>
                    <a:p>
                      <a:pPr algn="ctr"/>
                      <a:r>
                        <a:rPr kumimoji="1" lang="ja-JP" altLang="en-US" sz="1200" b="0" dirty="0" smtClean="0">
                          <a:solidFill>
                            <a:schemeClr val="tx1"/>
                          </a:solidFill>
                          <a:latin typeface="ＭＳ Ｐゴシック" pitchFamily="50" charset="-128"/>
                          <a:ea typeface="ＭＳ Ｐゴシック" pitchFamily="50" charset="-128"/>
                        </a:rPr>
                        <a:t>（△</a:t>
                      </a:r>
                      <a:r>
                        <a:rPr kumimoji="1" lang="en-US" altLang="ja-JP" sz="1200" b="0" dirty="0" smtClean="0">
                          <a:solidFill>
                            <a:schemeClr val="tx1"/>
                          </a:solidFill>
                          <a:latin typeface="ＭＳ Ｐゴシック" pitchFamily="50" charset="-128"/>
                          <a:ea typeface="ＭＳ Ｐゴシック" pitchFamily="50" charset="-128"/>
                        </a:rPr>
                        <a:t>780</a:t>
                      </a:r>
                      <a:r>
                        <a:rPr kumimoji="1" lang="ja-JP" altLang="en-US" sz="1200" b="0" dirty="0" smtClean="0">
                          <a:solidFill>
                            <a:schemeClr val="tx1"/>
                          </a:solidFill>
                          <a:latin typeface="ＭＳ Ｐゴシック" pitchFamily="50" charset="-128"/>
                          <a:ea typeface="ＭＳ Ｐゴシック" pitchFamily="50" charset="-128"/>
                        </a:rPr>
                        <a:t>㎡）</a:t>
                      </a:r>
                      <a:endParaRPr kumimoji="1" lang="en-US" altLang="ja-JP" sz="1200" b="0" dirty="0" smtClean="0">
                        <a:solidFill>
                          <a:schemeClr val="tx1"/>
                        </a:solidFill>
                        <a:latin typeface="ＭＳ Ｐゴシック" pitchFamily="50" charset="-128"/>
                        <a:ea typeface="ＭＳ Ｐゴシック" pitchFamily="50" charset="-128"/>
                      </a:endParaRPr>
                    </a:p>
                    <a:p>
                      <a:pPr marL="0" marR="0" indent="0" algn="ctr" defTabSz="914400" rtl="0" eaLnBrk="1" fontAlgn="auto" latinLnBrk="0" hangingPunct="1">
                        <a:lnSpc>
                          <a:spcPct val="100000"/>
                        </a:lnSpc>
                        <a:spcBef>
                          <a:spcPts val="0"/>
                        </a:spcBef>
                        <a:spcAft>
                          <a:spcPts val="0"/>
                        </a:spcAft>
                        <a:buClrTx/>
                        <a:buSzTx/>
                        <a:buFontTx/>
                        <a:buNone/>
                        <a:tabLst/>
                        <a:defRPr/>
                      </a:pPr>
                      <a:r>
                        <a:rPr kumimoji="1" lang="en-US" altLang="ja-JP" sz="950" b="0" dirty="0" smtClean="0">
                          <a:solidFill>
                            <a:schemeClr val="tx1"/>
                          </a:solidFill>
                          <a:latin typeface="ＭＳ Ｐゴシック" pitchFamily="50" charset="-128"/>
                          <a:ea typeface="ＭＳ Ｐゴシック" pitchFamily="50" charset="-128"/>
                        </a:rPr>
                        <a:t>※</a:t>
                      </a:r>
                      <a:r>
                        <a:rPr kumimoji="1" lang="ja-JP" altLang="en-US" sz="950" b="0" dirty="0" smtClean="0">
                          <a:solidFill>
                            <a:schemeClr val="tx1"/>
                          </a:solidFill>
                          <a:latin typeface="ＭＳ Ｐゴシック" pitchFamily="50" charset="-128"/>
                          <a:ea typeface="ＭＳ Ｐゴシック" pitchFamily="50" charset="-128"/>
                        </a:rPr>
                        <a:t>近隣に活用可能な市有施設あり</a:t>
                      </a:r>
                      <a:endParaRPr kumimoji="1" lang="en-US" altLang="ja-JP" sz="950" b="0" dirty="0" smtClean="0">
                        <a:solidFill>
                          <a:schemeClr val="tx1"/>
                        </a:solidFill>
                        <a:latin typeface="ＭＳ Ｐゴシック" pitchFamily="50" charset="-128"/>
                        <a:ea typeface="ＭＳ Ｐゴシック" pitchFamily="50" charset="-128"/>
                      </a:endParaRPr>
                    </a:p>
                  </a:txBody>
                  <a:tcPr marL="84705" marR="84705" marT="42352" marB="42352"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C000"/>
                    </a:solidFill>
                  </a:tcPr>
                </a:tc>
                <a:tc vMerge="1">
                  <a:txBody>
                    <a:bodyPr/>
                    <a:lstStyle/>
                    <a:p>
                      <a:endParaRPr kumimoji="1" lang="ja-JP" altLang="en-US"/>
                    </a:p>
                  </a:txBody>
                  <a:tcPr/>
                </a:tc>
                <a:tc vMerge="1">
                  <a:txBody>
                    <a:bodyPr/>
                    <a:lstStyle/>
                    <a:p>
                      <a:endParaRPr kumimoji="1" lang="ja-JP" altLang="en-US" sz="1200" b="0" dirty="0">
                        <a:solidFill>
                          <a:sysClr val="windowText" lastClr="000000"/>
                        </a:solidFill>
                        <a:latin typeface="+mj-ea"/>
                        <a:ea typeface="+mj-ea"/>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r>
              <a:tr h="720000">
                <a:tc vMerge="1">
                  <a:txBody>
                    <a:bodyPr/>
                    <a:lstStyle/>
                    <a:p>
                      <a:pPr algn="ctr"/>
                      <a:endParaRPr kumimoji="1" lang="ja-JP" altLang="en-US" sz="1600" b="0" dirty="0">
                        <a:solidFill>
                          <a:sysClr val="windowText" lastClr="000000"/>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1200" dirty="0" smtClean="0">
                          <a:latin typeface="ＭＳ Ｐゴシック" pitchFamily="50" charset="-128"/>
                          <a:ea typeface="ＭＳ Ｐゴシック" pitchFamily="50" charset="-128"/>
                        </a:rPr>
                        <a:t>鶴見区役所</a:t>
                      </a:r>
                      <a:endParaRPr kumimoji="1" lang="en-US" altLang="ja-JP" sz="1200" dirty="0" smtClean="0">
                        <a:latin typeface="ＭＳ Ｐゴシック" pitchFamily="50" charset="-128"/>
                        <a:ea typeface="ＭＳ Ｐゴシック" pitchFamily="50" charset="-128"/>
                      </a:endParaRPr>
                    </a:p>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kern="1200" dirty="0" smtClean="0">
                          <a:solidFill>
                            <a:sysClr val="windowText" lastClr="000000"/>
                          </a:solidFill>
                          <a:latin typeface="ＭＳ Ｐゴシック" pitchFamily="50" charset="-128"/>
                          <a:ea typeface="ＭＳ Ｐゴシック" pitchFamily="50" charset="-128"/>
                          <a:cs typeface="+mn-cs"/>
                        </a:rPr>
                        <a:t>（</a:t>
                      </a:r>
                      <a:r>
                        <a:rPr kumimoji="1" lang="en-US" altLang="ja-JP" sz="1200" b="0" kern="1200" dirty="0" smtClean="0">
                          <a:solidFill>
                            <a:sysClr val="windowText" lastClr="000000"/>
                          </a:solidFill>
                          <a:latin typeface="ＭＳ Ｐゴシック" pitchFamily="50" charset="-128"/>
                          <a:ea typeface="ＭＳ Ｐゴシック" pitchFamily="50" charset="-128"/>
                          <a:cs typeface="+mn-cs"/>
                        </a:rPr>
                        <a:t>7,505</a:t>
                      </a:r>
                      <a:r>
                        <a:rPr kumimoji="1" lang="ja-JP" altLang="en-US" sz="1200" b="0" kern="1200" dirty="0" smtClean="0">
                          <a:solidFill>
                            <a:sysClr val="windowText" lastClr="000000"/>
                          </a:solidFill>
                          <a:latin typeface="ＭＳ Ｐゴシック" pitchFamily="50" charset="-128"/>
                          <a:ea typeface="ＭＳ Ｐゴシック" pitchFamily="50" charset="-128"/>
                          <a:cs typeface="+mn-cs"/>
                        </a:rPr>
                        <a:t>㎡）</a:t>
                      </a:r>
                      <a:endParaRPr kumimoji="1" lang="en-US" altLang="ja-JP" sz="1200" b="0" kern="1200" dirty="0" smtClean="0">
                        <a:solidFill>
                          <a:sysClr val="windowText" lastClr="000000"/>
                        </a:solidFill>
                        <a:latin typeface="ＭＳ Ｐゴシック" pitchFamily="50" charset="-128"/>
                        <a:ea typeface="ＭＳ Ｐゴシック" pitchFamily="50" charset="-128"/>
                        <a:cs typeface="+mn-cs"/>
                      </a:endParaRPr>
                    </a:p>
                  </a:txBody>
                  <a:tcPr marL="54713" marR="27357" marT="29636" marB="29636"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kumimoji="1" lang="en-US" altLang="ja-JP" sz="1200" b="0" i="0" u="none" strike="noStrike" dirty="0" smtClean="0">
                          <a:solidFill>
                            <a:schemeClr val="dk1"/>
                          </a:solidFill>
                          <a:latin typeface="ＭＳ Ｐゴシック" pitchFamily="50" charset="-128"/>
                          <a:ea typeface="ＭＳ Ｐゴシック" pitchFamily="50" charset="-128"/>
                        </a:rPr>
                        <a:t>3.4</a:t>
                      </a:r>
                      <a:r>
                        <a:rPr kumimoji="1" lang="ja-JP" altLang="en-US" sz="1200" b="0" dirty="0" smtClean="0">
                          <a:solidFill>
                            <a:sysClr val="windowText" lastClr="000000"/>
                          </a:solidFill>
                          <a:latin typeface="ＭＳ Ｐゴシック" pitchFamily="50" charset="-128"/>
                          <a:ea typeface="ＭＳ Ｐゴシック" pitchFamily="50" charset="-128"/>
                        </a:rPr>
                        <a:t>点</a:t>
                      </a:r>
                      <a:endParaRPr kumimoji="1" lang="en-US" altLang="ja-JP" sz="1200" b="0" dirty="0" smtClean="0">
                        <a:solidFill>
                          <a:sysClr val="windowText" lastClr="000000"/>
                        </a:solidFill>
                        <a:latin typeface="ＭＳ Ｐゴシック" pitchFamily="50" charset="-128"/>
                        <a:ea typeface="ＭＳ Ｐゴシック" pitchFamily="50" charset="-128"/>
                      </a:endParaRPr>
                    </a:p>
                    <a:p>
                      <a:pPr algn="ctr"/>
                      <a:r>
                        <a:rPr kumimoji="1" lang="ja-JP" altLang="en-US" sz="1200" b="0" dirty="0" smtClean="0">
                          <a:solidFill>
                            <a:sysClr val="windowText" lastClr="000000"/>
                          </a:solidFill>
                          <a:latin typeface="ＭＳ Ｐゴシック" pitchFamily="50" charset="-128"/>
                          <a:ea typeface="ＭＳ Ｐゴシック" pitchFamily="50" charset="-128"/>
                        </a:rPr>
                        <a:t>（</a:t>
                      </a:r>
                      <a:r>
                        <a:rPr kumimoji="1" lang="en-US" altLang="ja-JP" sz="1200" b="0" dirty="0" smtClean="0">
                          <a:solidFill>
                            <a:sysClr val="windowText" lastClr="000000"/>
                          </a:solidFill>
                          <a:latin typeface="ＭＳ Ｐゴシック" pitchFamily="50" charset="-128"/>
                          <a:ea typeface="ＭＳ Ｐゴシック" pitchFamily="50" charset="-128"/>
                        </a:rPr>
                        <a:t>2.1</a:t>
                      </a:r>
                      <a:r>
                        <a:rPr kumimoji="1" lang="ja-JP" altLang="en-US" sz="1200" b="0" dirty="0" smtClean="0">
                          <a:solidFill>
                            <a:sysClr val="windowText" lastClr="000000"/>
                          </a:solidFill>
                          <a:latin typeface="ＭＳ Ｐゴシック" pitchFamily="50" charset="-128"/>
                          <a:ea typeface="ＭＳ Ｐゴシック" pitchFamily="50" charset="-128"/>
                        </a:rPr>
                        <a:t>㎞）</a:t>
                      </a:r>
                      <a:endParaRPr kumimoji="1" lang="en-US" altLang="ja-JP" sz="1200" b="0" dirty="0" smtClean="0">
                        <a:solidFill>
                          <a:sysClr val="windowText" lastClr="000000"/>
                        </a:solidFill>
                        <a:latin typeface="ＭＳ Ｐゴシック" pitchFamily="50" charset="-128"/>
                        <a:ea typeface="ＭＳ Ｐゴシック" pitchFamily="50" charset="-128"/>
                      </a:endParaRPr>
                    </a:p>
                  </a:txBody>
                  <a:tcPr marL="84705" marR="84705" marT="42352" marB="42352"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kumimoji="1" lang="en-US" altLang="ja-JP" sz="1200" b="0" dirty="0" smtClean="0">
                          <a:solidFill>
                            <a:sysClr val="windowText" lastClr="000000"/>
                          </a:solidFill>
                          <a:latin typeface="ＭＳ Ｐゴシック" pitchFamily="50" charset="-128"/>
                          <a:ea typeface="ＭＳ Ｐゴシック" pitchFamily="50" charset="-128"/>
                        </a:rPr>
                        <a:t>1.1</a:t>
                      </a:r>
                      <a:r>
                        <a:rPr kumimoji="1" lang="ja-JP" altLang="en-US" sz="1200" b="0" dirty="0" smtClean="0">
                          <a:solidFill>
                            <a:sysClr val="windowText" lastClr="000000"/>
                          </a:solidFill>
                          <a:latin typeface="ＭＳ Ｐゴシック" pitchFamily="50" charset="-128"/>
                          <a:ea typeface="ＭＳ Ｐゴシック" pitchFamily="50" charset="-128"/>
                        </a:rPr>
                        <a:t>点</a:t>
                      </a:r>
                      <a:endParaRPr kumimoji="1" lang="en-US" altLang="ja-JP" sz="1200" b="0" dirty="0" smtClean="0">
                        <a:solidFill>
                          <a:sysClr val="windowText" lastClr="000000"/>
                        </a:solidFill>
                        <a:latin typeface="ＭＳ Ｐゴシック" pitchFamily="50" charset="-128"/>
                        <a:ea typeface="ＭＳ Ｐゴシック" pitchFamily="50" charset="-128"/>
                      </a:endParaRPr>
                    </a:p>
                    <a:p>
                      <a:pPr algn="ctr"/>
                      <a:r>
                        <a:rPr kumimoji="1" lang="ja-JP" altLang="en-US" sz="1200" b="0" dirty="0" smtClean="0">
                          <a:solidFill>
                            <a:sysClr val="windowText" lastClr="000000"/>
                          </a:solidFill>
                          <a:latin typeface="ＭＳ Ｐゴシック" pitchFamily="50" charset="-128"/>
                          <a:ea typeface="ＭＳ Ｐゴシック" pitchFamily="50" charset="-128"/>
                        </a:rPr>
                        <a:t>（平均</a:t>
                      </a:r>
                      <a:r>
                        <a:rPr kumimoji="1" lang="en-US" altLang="ja-JP" sz="1200" b="0" dirty="0" smtClean="0">
                          <a:solidFill>
                            <a:sysClr val="windowText" lastClr="000000"/>
                          </a:solidFill>
                          <a:latin typeface="ＭＳ Ｐゴシック" pitchFamily="50" charset="-128"/>
                          <a:ea typeface="ＭＳ Ｐゴシック" pitchFamily="50" charset="-128"/>
                        </a:rPr>
                        <a:t>27.7</a:t>
                      </a:r>
                      <a:r>
                        <a:rPr kumimoji="1" lang="ja-JP" altLang="en-US" sz="1200" b="0" dirty="0" smtClean="0">
                          <a:solidFill>
                            <a:sysClr val="windowText" lastClr="000000"/>
                          </a:solidFill>
                          <a:latin typeface="ＭＳ Ｐゴシック" pitchFamily="50" charset="-128"/>
                          <a:ea typeface="ＭＳ Ｐゴシック" pitchFamily="50" charset="-128"/>
                        </a:rPr>
                        <a:t>分）</a:t>
                      </a:r>
                      <a:endParaRPr kumimoji="1" lang="en-US" altLang="ja-JP" sz="1200" b="0" dirty="0" smtClean="0">
                        <a:solidFill>
                          <a:sysClr val="windowText" lastClr="000000"/>
                        </a:solidFill>
                        <a:latin typeface="ＭＳ Ｐゴシック" pitchFamily="50" charset="-128"/>
                        <a:ea typeface="ＭＳ Ｐゴシック" pitchFamily="50" charset="-128"/>
                      </a:endParaRPr>
                    </a:p>
                  </a:txBody>
                  <a:tcPr marL="84705" marR="84705" marT="42352" marB="42352"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kumimoji="1" lang="en-US" altLang="ja-JP" sz="1200" b="0" dirty="0" smtClean="0">
                          <a:solidFill>
                            <a:schemeClr val="tx1"/>
                          </a:solidFill>
                          <a:latin typeface="ＭＳ Ｐゴシック" pitchFamily="50" charset="-128"/>
                          <a:ea typeface="ＭＳ Ｐゴシック" pitchFamily="50" charset="-128"/>
                        </a:rPr>
                        <a:t>4.5</a:t>
                      </a:r>
                      <a:r>
                        <a:rPr kumimoji="1" lang="ja-JP" altLang="en-US" sz="1200" b="0" dirty="0" smtClean="0">
                          <a:solidFill>
                            <a:schemeClr val="tx1"/>
                          </a:solidFill>
                          <a:latin typeface="ＭＳ Ｐゴシック" pitchFamily="50" charset="-128"/>
                          <a:ea typeface="ＭＳ Ｐゴシック" pitchFamily="50" charset="-128"/>
                        </a:rPr>
                        <a:t>点</a:t>
                      </a:r>
                      <a:endParaRPr kumimoji="1" lang="en-US" altLang="ja-JP" sz="1200" b="0" dirty="0" smtClean="0">
                        <a:solidFill>
                          <a:schemeClr val="tx1"/>
                        </a:solidFill>
                        <a:latin typeface="ＭＳ Ｐゴシック" pitchFamily="50" charset="-128"/>
                        <a:ea typeface="ＭＳ Ｐゴシック" pitchFamily="50" charset="-128"/>
                      </a:endParaRPr>
                    </a:p>
                    <a:p>
                      <a:pPr algn="ctr"/>
                      <a:r>
                        <a:rPr kumimoji="1" lang="ja-JP" altLang="en-US" sz="1200" b="0" dirty="0" smtClean="0">
                          <a:solidFill>
                            <a:schemeClr val="tx1"/>
                          </a:solidFill>
                          <a:latin typeface="ＭＳ Ｐゴシック" pitchFamily="50" charset="-128"/>
                          <a:ea typeface="ＭＳ Ｐゴシック" pitchFamily="50" charset="-128"/>
                        </a:rPr>
                        <a:t>（</a:t>
                      </a:r>
                      <a:r>
                        <a:rPr kumimoji="1" lang="en-US" altLang="ja-JP" sz="1200" b="0" dirty="0" smtClean="0">
                          <a:solidFill>
                            <a:schemeClr val="tx1"/>
                          </a:solidFill>
                          <a:latin typeface="ＭＳ Ｐゴシック" pitchFamily="50" charset="-128"/>
                          <a:ea typeface="ＭＳ Ｐゴシック" pitchFamily="50" charset="-128"/>
                        </a:rPr>
                        <a:t>10,810</a:t>
                      </a:r>
                      <a:r>
                        <a:rPr kumimoji="1" lang="ja-JP" altLang="en-US" sz="1200" b="0" dirty="0" smtClean="0">
                          <a:solidFill>
                            <a:schemeClr val="tx1"/>
                          </a:solidFill>
                          <a:latin typeface="ＭＳ Ｐゴシック" pitchFamily="50" charset="-128"/>
                          <a:ea typeface="ＭＳ Ｐゴシック" pitchFamily="50" charset="-128"/>
                        </a:rPr>
                        <a:t>人）</a:t>
                      </a:r>
                      <a:endParaRPr kumimoji="1" lang="en-US" altLang="ja-JP" sz="1200" b="0" dirty="0" smtClean="0">
                        <a:solidFill>
                          <a:schemeClr val="tx1"/>
                        </a:solidFill>
                        <a:latin typeface="ＭＳ Ｐゴシック" pitchFamily="50" charset="-128"/>
                        <a:ea typeface="ＭＳ Ｐゴシック" pitchFamily="50" charset="-128"/>
                      </a:endParaRPr>
                    </a:p>
                  </a:txBody>
                  <a:tcPr marL="84705" marR="84705" marT="42352" marB="42352"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kumimoji="1" lang="en-US" altLang="ja-JP" sz="1200" b="1" dirty="0" smtClean="0">
                          <a:solidFill>
                            <a:schemeClr val="tx1"/>
                          </a:solidFill>
                          <a:latin typeface="ＭＳ Ｐゴシック" pitchFamily="50" charset="-128"/>
                          <a:ea typeface="ＭＳ Ｐゴシック" pitchFamily="50" charset="-128"/>
                        </a:rPr>
                        <a:t>9.0</a:t>
                      </a:r>
                      <a:r>
                        <a:rPr kumimoji="1" lang="ja-JP" altLang="en-US" sz="1200" b="1" dirty="0" smtClean="0">
                          <a:solidFill>
                            <a:schemeClr val="tx1"/>
                          </a:solidFill>
                          <a:latin typeface="ＭＳ Ｐゴシック" pitchFamily="50" charset="-128"/>
                          <a:ea typeface="ＭＳ Ｐゴシック" pitchFamily="50" charset="-128"/>
                        </a:rPr>
                        <a:t>点</a:t>
                      </a:r>
                      <a:endParaRPr kumimoji="1" lang="en-US" altLang="ja-JP" sz="1200" b="1" dirty="0" smtClean="0">
                        <a:solidFill>
                          <a:schemeClr val="tx1"/>
                        </a:solidFill>
                        <a:latin typeface="ＭＳ Ｐゴシック" pitchFamily="50" charset="-128"/>
                        <a:ea typeface="ＭＳ Ｐゴシック" pitchFamily="50" charset="-128"/>
                      </a:endParaRPr>
                    </a:p>
                  </a:txBody>
                  <a:tcPr marL="84705" marR="84705" marT="42352" marB="42352"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pPr algn="ctr"/>
                      <a:endParaRPr kumimoji="1" lang="en-US" altLang="ja-JP" sz="1200" b="0" dirty="0" smtClean="0">
                        <a:solidFill>
                          <a:sysClr val="windowText" lastClr="000000"/>
                        </a:solidFill>
                        <a:latin typeface="+mj-ea"/>
                        <a:ea typeface="+mj-ea"/>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kern="1200" dirty="0" smtClean="0">
                          <a:solidFill>
                            <a:schemeClr val="tx1"/>
                          </a:solidFill>
                          <a:latin typeface="ＭＳ Ｐゴシック" pitchFamily="50" charset="-128"/>
                          <a:ea typeface="ＭＳ Ｐゴシック" pitchFamily="50" charset="-128"/>
                          <a:cs typeface="+mn-cs"/>
                        </a:rPr>
                        <a:t>充足</a:t>
                      </a:r>
                      <a:endParaRPr kumimoji="1" lang="en-US" altLang="ja-JP" sz="1200" b="0" kern="1200" dirty="0" smtClean="0">
                        <a:solidFill>
                          <a:schemeClr val="tx1"/>
                        </a:solidFill>
                        <a:latin typeface="ＭＳ Ｐゴシック" pitchFamily="50" charset="-128"/>
                        <a:ea typeface="ＭＳ Ｐゴシック" pitchFamily="50" charset="-128"/>
                        <a:cs typeface="+mn-cs"/>
                      </a:endParaRPr>
                    </a:p>
                    <a:p>
                      <a:pPr algn="ctr"/>
                      <a:r>
                        <a:rPr kumimoji="1" lang="ja-JP" altLang="en-US" sz="1200" b="0" dirty="0" smtClean="0">
                          <a:solidFill>
                            <a:schemeClr val="tx1"/>
                          </a:solidFill>
                          <a:latin typeface="ＭＳ Ｐゴシック" pitchFamily="50" charset="-128"/>
                          <a:ea typeface="ＭＳ Ｐゴシック" pitchFamily="50" charset="-128"/>
                        </a:rPr>
                        <a:t>（</a:t>
                      </a:r>
                      <a:r>
                        <a:rPr kumimoji="1" lang="en-US" altLang="ja-JP" sz="1200" b="0" dirty="0" smtClean="0">
                          <a:solidFill>
                            <a:schemeClr val="tx1"/>
                          </a:solidFill>
                          <a:latin typeface="ＭＳ Ｐゴシック" pitchFamily="50" charset="-128"/>
                          <a:ea typeface="ＭＳ Ｐゴシック" pitchFamily="50" charset="-128"/>
                        </a:rPr>
                        <a:t>120</a:t>
                      </a:r>
                      <a:r>
                        <a:rPr kumimoji="1" lang="ja-JP" altLang="en-US" sz="1200" b="0" dirty="0" smtClean="0">
                          <a:solidFill>
                            <a:schemeClr val="tx1"/>
                          </a:solidFill>
                          <a:latin typeface="ＭＳ Ｐゴシック" pitchFamily="50" charset="-128"/>
                          <a:ea typeface="ＭＳ Ｐゴシック" pitchFamily="50" charset="-128"/>
                        </a:rPr>
                        <a:t>㎡）</a:t>
                      </a:r>
                      <a:endParaRPr kumimoji="1" lang="ja-JP" altLang="en-US" sz="1200" b="0" dirty="0">
                        <a:solidFill>
                          <a:schemeClr val="tx1"/>
                        </a:solidFill>
                        <a:latin typeface="ＭＳ Ｐゴシック" pitchFamily="50" charset="-128"/>
                        <a:ea typeface="ＭＳ Ｐゴシック" pitchFamily="50" charset="-128"/>
                      </a:endParaRPr>
                    </a:p>
                  </a:txBody>
                  <a:tcPr marL="84705" marR="84705" marT="42352" marB="42352"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endParaRPr kumimoji="1" lang="ja-JP" altLang="en-US"/>
                    </a:p>
                  </a:txBody>
                  <a:tcPr/>
                </a:tc>
                <a:tc vMerge="1">
                  <a:txBody>
                    <a:bodyPr/>
                    <a:lstStyle/>
                    <a:p>
                      <a:endParaRPr kumimoji="1" lang="ja-JP" altLang="en-US" sz="1200" b="0" dirty="0">
                        <a:solidFill>
                          <a:sysClr val="windowText" lastClr="000000"/>
                        </a:solidFill>
                        <a:latin typeface="+mj-ea"/>
                        <a:ea typeface="+mj-ea"/>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r>
            </a:tbl>
          </a:graphicData>
        </a:graphic>
      </p:graphicFrame>
      <p:sp>
        <p:nvSpPr>
          <p:cNvPr id="5" name="正方形/長方形 4"/>
          <p:cNvSpPr/>
          <p:nvPr/>
        </p:nvSpPr>
        <p:spPr>
          <a:xfrm>
            <a:off x="-10840" y="6999"/>
            <a:ext cx="9144000" cy="432000"/>
          </a:xfrm>
          <a:prstGeom prst="rect">
            <a:avLst/>
          </a:prstGeom>
          <a:gradFill>
            <a:gsLst>
              <a:gs pos="0">
                <a:schemeClr val="accent2">
                  <a:lumMod val="40000"/>
                  <a:lumOff val="60000"/>
                </a:schemeClr>
              </a:gs>
              <a:gs pos="50000">
                <a:schemeClr val="bg1"/>
              </a:gs>
              <a:gs pos="100000">
                <a:schemeClr val="accent2">
                  <a:lumMod val="40000"/>
                  <a:lumOff val="6000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r>
              <a:rPr lang="ja-JP" altLang="en-US" sz="2000" b="1" dirty="0" smtClean="0">
                <a:solidFill>
                  <a:prstClr val="black"/>
                </a:solidFill>
                <a:latin typeface="Meiryo UI" pitchFamily="50" charset="-128"/>
                <a:ea typeface="Meiryo UI" pitchFamily="50" charset="-128"/>
                <a:cs typeface="Meiryo UI" pitchFamily="50" charset="-128"/>
              </a:rPr>
              <a:t>参考（選定評価表）</a:t>
            </a:r>
            <a:endParaRPr lang="ja-JP" altLang="en-US" sz="2000" b="1" dirty="0">
              <a:solidFill>
                <a:prstClr val="black"/>
              </a:solidFill>
              <a:latin typeface="Meiryo UI" pitchFamily="50" charset="-128"/>
              <a:ea typeface="Meiryo UI" pitchFamily="50" charset="-128"/>
              <a:cs typeface="Meiryo UI" pitchFamily="50" charset="-128"/>
            </a:endParaRPr>
          </a:p>
        </p:txBody>
      </p:sp>
      <p:sp>
        <p:nvSpPr>
          <p:cNvPr id="6" name="正方形/長方形 27"/>
          <p:cNvSpPr>
            <a:spLocks noChangeArrowheads="1"/>
          </p:cNvSpPr>
          <p:nvPr/>
        </p:nvSpPr>
        <p:spPr bwMode="auto">
          <a:xfrm>
            <a:off x="8112125" y="24526"/>
            <a:ext cx="1031875" cy="261937"/>
          </a:xfrm>
          <a:prstGeom prst="rect">
            <a:avLst/>
          </a:prstGeom>
          <a:noFill/>
          <a:ln w="9525">
            <a:noFill/>
            <a:miter lim="800000"/>
            <a:headEnd/>
            <a:tailEnd/>
          </a:ln>
        </p:spPr>
        <p:txBody>
          <a:bodyPr>
            <a:spAutoFit/>
          </a:bodyPr>
          <a:lstStyle/>
          <a:p>
            <a:pPr algn="r"/>
            <a:r>
              <a:rPr lang="ja-JP" altLang="en-US" sz="1100" b="1" dirty="0" smtClean="0">
                <a:solidFill>
                  <a:srgbClr val="000000"/>
                </a:solidFill>
                <a:latin typeface="ＭＳ Ｐゴシック" charset="-128"/>
                <a:ea typeface="Meiryo UI" pitchFamily="50" charset="-128"/>
                <a:cs typeface="Meiryo UI" pitchFamily="50" charset="-128"/>
              </a:rPr>
              <a:t> 区割</a:t>
            </a:r>
            <a:r>
              <a:rPr lang="en-US" altLang="ja-JP" sz="1100" b="1" dirty="0" smtClean="0">
                <a:solidFill>
                  <a:srgbClr val="000000"/>
                </a:solidFill>
                <a:latin typeface="ＭＳ Ｐゴシック" charset="-128"/>
                <a:ea typeface="Meiryo UI" pitchFamily="50" charset="-128"/>
                <a:cs typeface="Meiryo UI" pitchFamily="50" charset="-128"/>
              </a:rPr>
              <a:t>-</a:t>
            </a:r>
            <a:r>
              <a:rPr lang="ja-JP" altLang="en-US" sz="1100" b="1" dirty="0" smtClean="0">
                <a:solidFill>
                  <a:srgbClr val="000000"/>
                </a:solidFill>
                <a:latin typeface="ＭＳ Ｐゴシック" charset="-128"/>
                <a:ea typeface="Meiryo UI" pitchFamily="50" charset="-128"/>
                <a:cs typeface="Meiryo UI" pitchFamily="50" charset="-128"/>
              </a:rPr>
              <a:t>９</a:t>
            </a:r>
            <a:endParaRPr lang="ja-JP" altLang="en-US" sz="1200" b="1" dirty="0">
              <a:solidFill>
                <a:srgbClr val="000000"/>
              </a:solidFill>
              <a:latin typeface="ＭＳ Ｐゴシック" charset="-128"/>
              <a:ea typeface="Meiryo UI" pitchFamily="50" charset="-128"/>
              <a:cs typeface="Meiryo UI" pitchFamily="50" charset="-128"/>
            </a:endParaRPr>
          </a:p>
        </p:txBody>
      </p:sp>
    </p:spTree>
    <p:extLst>
      <p:ext uri="{BB962C8B-B14F-4D97-AF65-F5344CB8AC3E}">
        <p14:creationId xmlns="" xmlns:p14="http://schemas.microsoft.com/office/powerpoint/2010/main" val="1925976542"/>
      </p:ext>
    </p:extLst>
  </p:cSld>
  <p:clrMapOvr>
    <a:masterClrMapping/>
  </p:clrMapOvr>
  <p:timing>
    <p:tnLst>
      <p:par>
        <p:cTn id="1" dur="indefinite" restart="never" nodeType="tmRoot"/>
      </p:par>
    </p:tnLst>
  </p:timing>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130" name="タイトル 3"/>
          <p:cNvSpPr txBox="1">
            <a:spLocks/>
          </p:cNvSpPr>
          <p:nvPr/>
        </p:nvSpPr>
        <p:spPr bwMode="auto">
          <a:xfrm>
            <a:off x="107950" y="620712"/>
            <a:ext cx="8928100" cy="6180137"/>
          </a:xfrm>
          <a:prstGeom prst="rect">
            <a:avLst/>
          </a:prstGeom>
          <a:noFill/>
          <a:ln w="19050" algn="ctr">
            <a:solidFill>
              <a:schemeClr val="accent2"/>
            </a:solidFill>
            <a:miter lim="800000"/>
            <a:headEnd/>
            <a:tailEnd/>
          </a:ln>
          <a:extLst>
            <a:ext uri="{909E8E84-426E-40DD-AFC4-6F175D3DCCD1}">
              <a14:hiddenFill xmlns="" xmlns:a14="http://schemas.microsoft.com/office/drawing/2010/main">
                <a:solidFill>
                  <a:srgbClr val="FFFFFF"/>
                </a:solidFill>
              </a14:hiddenFill>
            </a:ext>
          </a:extLst>
        </p:spPr>
        <p:txBody>
          <a:bodyPr/>
          <a:lstStyle>
            <a:lvl1pPr marL="171450" indent="-171450"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buFont typeface="Wingdings" pitchFamily="2" charset="2"/>
              <a:buChar char="u"/>
            </a:pPr>
            <a:endParaRPr lang="en-US" altLang="ja-JP" sz="900">
              <a:solidFill>
                <a:srgbClr val="000000"/>
              </a:solidFill>
              <a:latin typeface="Meiryo UI" pitchFamily="50" charset="-128"/>
              <a:ea typeface="Meiryo UI" pitchFamily="50" charset="-128"/>
              <a:cs typeface="Meiryo UI" pitchFamily="50" charset="-128"/>
            </a:endParaRPr>
          </a:p>
        </p:txBody>
      </p:sp>
      <p:sp>
        <p:nvSpPr>
          <p:cNvPr id="25" name="テキスト ボックス 24"/>
          <p:cNvSpPr txBox="1"/>
          <p:nvPr/>
        </p:nvSpPr>
        <p:spPr bwMode="gray">
          <a:xfrm>
            <a:off x="250825" y="523875"/>
            <a:ext cx="3960813" cy="185738"/>
          </a:xfrm>
          <a:prstGeom prst="rect">
            <a:avLst/>
          </a:prstGeom>
          <a:solidFill>
            <a:schemeClr val="accent2">
              <a:lumMod val="75000"/>
            </a:schemeClr>
          </a:solidFill>
          <a:ln w="22225">
            <a:solidFill>
              <a:schemeClr val="accent2">
                <a:lumMod val="75000"/>
              </a:schemeClr>
            </a:solidFill>
          </a:ln>
        </p:spPr>
        <p:txBody>
          <a:bodyPr lIns="0" tIns="0" rIns="0" bIns="0" anchor="ctr">
            <a:spAutoFit/>
          </a:bodyPr>
          <a:lstStyle/>
          <a:p>
            <a:pPr algn="ctr">
              <a:defRPr/>
            </a:pPr>
            <a:r>
              <a:rPr lang="ja-JP" altLang="en-US" sz="1200" b="1" dirty="0">
                <a:solidFill>
                  <a:schemeClr val="bg1"/>
                </a:solidFill>
                <a:latin typeface="Meiryo UI" pitchFamily="50" charset="-128"/>
                <a:ea typeface="Meiryo UI" pitchFamily="50" charset="-128"/>
                <a:cs typeface="Meiryo UI" pitchFamily="50" charset="-128"/>
              </a:rPr>
              <a:t>総合区の状況（統計データ）＜</a:t>
            </a:r>
            <a:r>
              <a:rPr lang="en-US" altLang="ja-JP" sz="1200" b="1" dirty="0">
                <a:solidFill>
                  <a:schemeClr val="bg1"/>
                </a:solidFill>
                <a:latin typeface="Meiryo UI" pitchFamily="50" charset="-128"/>
                <a:ea typeface="Meiryo UI" pitchFamily="50" charset="-128"/>
                <a:cs typeface="Meiryo UI" pitchFamily="50" charset="-128"/>
              </a:rPr>
              <a:t>1</a:t>
            </a:r>
            <a:r>
              <a:rPr lang="ja-JP" altLang="en-US" sz="1200" b="1" dirty="0">
                <a:solidFill>
                  <a:schemeClr val="bg1"/>
                </a:solidFill>
                <a:latin typeface="Meiryo UI" pitchFamily="50" charset="-128"/>
                <a:ea typeface="Meiryo UI" pitchFamily="50" charset="-128"/>
                <a:cs typeface="Meiryo UI" pitchFamily="50" charset="-128"/>
              </a:rPr>
              <a:t>／</a:t>
            </a:r>
            <a:r>
              <a:rPr lang="en-US" altLang="ja-JP" sz="1200" b="1" dirty="0">
                <a:solidFill>
                  <a:schemeClr val="bg1"/>
                </a:solidFill>
                <a:latin typeface="Meiryo UI" pitchFamily="50" charset="-128"/>
                <a:ea typeface="Meiryo UI" pitchFamily="50" charset="-128"/>
                <a:cs typeface="Meiryo UI" pitchFamily="50" charset="-128"/>
              </a:rPr>
              <a:t>3</a:t>
            </a:r>
            <a:r>
              <a:rPr lang="ja-JP" altLang="en-US" sz="1200" b="1" dirty="0">
                <a:solidFill>
                  <a:schemeClr val="bg1"/>
                </a:solidFill>
                <a:latin typeface="Meiryo UI" pitchFamily="50" charset="-128"/>
                <a:ea typeface="Meiryo UI" pitchFamily="50" charset="-128"/>
                <a:cs typeface="Meiryo UI" pitchFamily="50" charset="-128"/>
              </a:rPr>
              <a:t>＞</a:t>
            </a:r>
          </a:p>
        </p:txBody>
      </p:sp>
      <p:sp>
        <p:nvSpPr>
          <p:cNvPr id="48132" name="テキスト ボックス 24"/>
          <p:cNvSpPr txBox="1">
            <a:spLocks noChangeArrowheads="1"/>
          </p:cNvSpPr>
          <p:nvPr/>
        </p:nvSpPr>
        <p:spPr bwMode="auto">
          <a:xfrm>
            <a:off x="179388" y="765175"/>
            <a:ext cx="360362" cy="5949950"/>
          </a:xfrm>
          <a:prstGeom prst="rect">
            <a:avLst/>
          </a:prstGeom>
          <a:solidFill>
            <a:srgbClr val="993300"/>
          </a:solidFill>
          <a:ln>
            <a:noFill/>
          </a:ln>
          <a:extLst>
            <a:ext uri="{91240B29-F687-4F45-9708-019B960494DF}">
              <a14:hiddenLine xmlns="" xmlns:a14="http://schemas.microsoft.com/office/drawing/2010/main" w="22225">
                <a:solidFill>
                  <a:srgbClr val="000000"/>
                </a:solidFill>
                <a:miter lim="800000"/>
                <a:headEnd/>
                <a:tailEnd/>
              </a14:hiddenLine>
            </a:ext>
          </a:extLst>
        </p:spPr>
        <p:txBody>
          <a:bodyPr vert="eaVert" lIns="0" tIns="0" rIns="0" bIns="0" anchor="ct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algn="ctr" eaLnBrk="1" hangingPunct="1"/>
            <a:r>
              <a:rPr lang="ja-JP" altLang="en-US" sz="1200" b="1">
                <a:solidFill>
                  <a:schemeClr val="bg1"/>
                </a:solidFill>
                <a:latin typeface="ＭＳ ゴシック" pitchFamily="49" charset="-128"/>
                <a:ea typeface="ＭＳ ゴシック" pitchFamily="49" charset="-128"/>
              </a:rPr>
              <a:t>人口・面積</a:t>
            </a:r>
          </a:p>
        </p:txBody>
      </p:sp>
      <p:sp>
        <p:nvSpPr>
          <p:cNvPr id="48133" name="Rectangle 86"/>
          <p:cNvSpPr>
            <a:spLocks noChangeArrowheads="1"/>
          </p:cNvSpPr>
          <p:nvPr/>
        </p:nvSpPr>
        <p:spPr bwMode="auto">
          <a:xfrm>
            <a:off x="2967038" y="1628775"/>
            <a:ext cx="2159000" cy="157163"/>
          </a:xfrm>
          <a:prstGeom prst="rect">
            <a:avLst/>
          </a:prstGeom>
          <a:solidFill>
            <a:srgbClr val="008000"/>
          </a:solidFill>
          <a:ln>
            <a:noFill/>
          </a:ln>
          <a:extLst>
            <a:ext uri="{91240B29-F687-4F45-9708-019B960494DF}">
              <a14:hiddenLine xmlns="" xmlns:a14="http://schemas.microsoft.com/office/drawing/2010/main" w="9525" algn="ctr">
                <a:solidFill>
                  <a:srgbClr val="000000"/>
                </a:solidFill>
                <a:miter lim="800000"/>
                <a:headEnd/>
                <a:tailEnd/>
              </a14:hiddenLine>
            </a:ext>
          </a:extLst>
        </p:spPr>
        <p:txBody>
          <a:bodyPr wrap="none" anchor="ct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algn="ctr" eaLnBrk="1" hangingPunct="1"/>
            <a:r>
              <a:rPr lang="ja-JP" altLang="en-US" sz="1000" b="1">
                <a:solidFill>
                  <a:schemeClr val="bg1"/>
                </a:solidFill>
              </a:rPr>
              <a:t>将来人口の見通し</a:t>
            </a:r>
          </a:p>
        </p:txBody>
      </p:sp>
      <p:sp>
        <p:nvSpPr>
          <p:cNvPr id="48134" name="Rectangle 86"/>
          <p:cNvSpPr>
            <a:spLocks noChangeArrowheads="1"/>
          </p:cNvSpPr>
          <p:nvPr/>
        </p:nvSpPr>
        <p:spPr bwMode="auto">
          <a:xfrm>
            <a:off x="3182938" y="4208463"/>
            <a:ext cx="2159000" cy="157162"/>
          </a:xfrm>
          <a:prstGeom prst="rect">
            <a:avLst/>
          </a:prstGeom>
          <a:solidFill>
            <a:srgbClr val="008000"/>
          </a:solidFill>
          <a:ln>
            <a:noFill/>
          </a:ln>
          <a:extLst>
            <a:ext uri="{91240B29-F687-4F45-9708-019B960494DF}">
              <a14:hiddenLine xmlns="" xmlns:a14="http://schemas.microsoft.com/office/drawing/2010/main" w="9525" algn="ctr">
                <a:solidFill>
                  <a:srgbClr val="000000"/>
                </a:solidFill>
                <a:miter lim="800000"/>
                <a:headEnd/>
                <a:tailEnd/>
              </a14:hiddenLine>
            </a:ext>
          </a:extLst>
        </p:spPr>
        <p:txBody>
          <a:bodyPr wrap="none" anchor="ct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algn="ctr" eaLnBrk="1" hangingPunct="1"/>
            <a:r>
              <a:rPr lang="ja-JP" altLang="en-US" sz="1000" b="1">
                <a:solidFill>
                  <a:schemeClr val="bg1"/>
                </a:solidFill>
              </a:rPr>
              <a:t>年齢別人口構成比の推移</a:t>
            </a:r>
          </a:p>
        </p:txBody>
      </p:sp>
      <p:sp>
        <p:nvSpPr>
          <p:cNvPr id="48135" name="Rectangle 86"/>
          <p:cNvSpPr>
            <a:spLocks noChangeArrowheads="1"/>
          </p:cNvSpPr>
          <p:nvPr/>
        </p:nvSpPr>
        <p:spPr bwMode="auto">
          <a:xfrm>
            <a:off x="6372225" y="4208463"/>
            <a:ext cx="2159000" cy="157162"/>
          </a:xfrm>
          <a:prstGeom prst="rect">
            <a:avLst/>
          </a:prstGeom>
          <a:solidFill>
            <a:srgbClr val="008000"/>
          </a:solidFill>
          <a:ln>
            <a:noFill/>
          </a:ln>
          <a:extLst>
            <a:ext uri="{91240B29-F687-4F45-9708-019B960494DF}">
              <a14:hiddenLine xmlns="" xmlns:a14="http://schemas.microsoft.com/office/drawing/2010/main" w="9525" algn="ctr">
                <a:solidFill>
                  <a:srgbClr val="000000"/>
                </a:solidFill>
                <a:miter lim="800000"/>
                <a:headEnd/>
                <a:tailEnd/>
              </a14:hiddenLine>
            </a:ext>
          </a:extLst>
        </p:spPr>
        <p:txBody>
          <a:bodyPr wrap="none" anchor="ct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algn="ctr" eaLnBrk="1" hangingPunct="1"/>
            <a:r>
              <a:rPr lang="ja-JP" altLang="en-US" sz="1000" b="1">
                <a:solidFill>
                  <a:schemeClr val="bg1"/>
                </a:solidFill>
              </a:rPr>
              <a:t>世帯数と１世帯当たりの人員の推移</a:t>
            </a:r>
            <a:endParaRPr lang="en-US" altLang="ja-JP" sz="1000" b="1">
              <a:solidFill>
                <a:schemeClr val="bg1"/>
              </a:solidFill>
            </a:endParaRPr>
          </a:p>
        </p:txBody>
      </p:sp>
      <p:sp>
        <p:nvSpPr>
          <p:cNvPr id="48136" name="テキスト ボックス 21"/>
          <p:cNvSpPr txBox="1">
            <a:spLocks noChangeArrowheads="1"/>
          </p:cNvSpPr>
          <p:nvPr/>
        </p:nvSpPr>
        <p:spPr bwMode="auto">
          <a:xfrm>
            <a:off x="6804025" y="1700213"/>
            <a:ext cx="1657350" cy="2143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r>
              <a:rPr lang="en-US" altLang="ja-JP" sz="800"/>
              <a:t>※</a:t>
            </a:r>
            <a:r>
              <a:rPr lang="ja-JP" altLang="en-US" sz="800"/>
              <a:t>平成</a:t>
            </a:r>
            <a:r>
              <a:rPr lang="en-US" altLang="ja-JP" sz="800"/>
              <a:t>37</a:t>
            </a:r>
            <a:r>
              <a:rPr lang="ja-JP" altLang="en-US" sz="800"/>
              <a:t>～</a:t>
            </a:r>
            <a:r>
              <a:rPr lang="en-US" altLang="ja-JP" sz="800"/>
              <a:t>47</a:t>
            </a:r>
            <a:r>
              <a:rPr lang="ja-JP" altLang="en-US" sz="800"/>
              <a:t>年は将来推計人口</a:t>
            </a:r>
          </a:p>
        </p:txBody>
      </p:sp>
      <p:sp>
        <p:nvSpPr>
          <p:cNvPr id="48137" name="テキスト ボックス 35"/>
          <p:cNvSpPr txBox="1">
            <a:spLocks noChangeArrowheads="1"/>
          </p:cNvSpPr>
          <p:nvPr/>
        </p:nvSpPr>
        <p:spPr bwMode="auto">
          <a:xfrm>
            <a:off x="6749728" y="4005263"/>
            <a:ext cx="2382838" cy="2000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r>
              <a:rPr lang="ja-JP" altLang="en-US" sz="700" dirty="0"/>
              <a:t>（人口：</a:t>
            </a:r>
            <a:r>
              <a:rPr lang="en-US" altLang="ja-JP" sz="700" dirty="0"/>
              <a:t>H27</a:t>
            </a:r>
            <a:r>
              <a:rPr lang="ja-JP" altLang="en-US" sz="700" dirty="0"/>
              <a:t>国勢調査、推計人口：大阪市政策企画室作成）</a:t>
            </a:r>
            <a:endParaRPr lang="en-US" altLang="ja-JP" sz="700" dirty="0"/>
          </a:p>
        </p:txBody>
      </p:sp>
      <p:sp>
        <p:nvSpPr>
          <p:cNvPr id="48138" name="テキスト ボックス 36"/>
          <p:cNvSpPr txBox="1">
            <a:spLocks noChangeArrowheads="1"/>
          </p:cNvSpPr>
          <p:nvPr/>
        </p:nvSpPr>
        <p:spPr bwMode="auto">
          <a:xfrm>
            <a:off x="4932363" y="6594475"/>
            <a:ext cx="792162" cy="2000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r>
              <a:rPr lang="ja-JP" altLang="en-US" sz="700"/>
              <a:t>（</a:t>
            </a:r>
            <a:r>
              <a:rPr lang="en-US" altLang="ja-JP" sz="700"/>
              <a:t>H27</a:t>
            </a:r>
            <a:r>
              <a:rPr lang="ja-JP" altLang="en-US" sz="700"/>
              <a:t>国勢調査）</a:t>
            </a:r>
            <a:endParaRPr lang="en-US" altLang="ja-JP" sz="700"/>
          </a:p>
        </p:txBody>
      </p:sp>
      <p:sp>
        <p:nvSpPr>
          <p:cNvPr id="48139" name="テキスト ボックス 37"/>
          <p:cNvSpPr txBox="1">
            <a:spLocks noChangeArrowheads="1"/>
          </p:cNvSpPr>
          <p:nvPr/>
        </p:nvSpPr>
        <p:spPr bwMode="auto">
          <a:xfrm>
            <a:off x="8316913" y="6616998"/>
            <a:ext cx="863600" cy="2000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r>
              <a:rPr lang="ja-JP" altLang="en-US" sz="700"/>
              <a:t>（</a:t>
            </a:r>
            <a:r>
              <a:rPr lang="en-US" altLang="ja-JP" sz="700"/>
              <a:t>H27</a:t>
            </a:r>
            <a:r>
              <a:rPr lang="ja-JP" altLang="en-US" sz="700"/>
              <a:t>国勢調査）</a:t>
            </a:r>
            <a:endParaRPr lang="en-US" altLang="ja-JP" sz="700"/>
          </a:p>
        </p:txBody>
      </p:sp>
      <p:sp>
        <p:nvSpPr>
          <p:cNvPr id="48140" name="正方形/長方形 25"/>
          <p:cNvSpPr>
            <a:spLocks noChangeArrowheads="1"/>
          </p:cNvSpPr>
          <p:nvPr/>
        </p:nvSpPr>
        <p:spPr bwMode="gray">
          <a:xfrm>
            <a:off x="0" y="0"/>
            <a:ext cx="9144000" cy="360000"/>
          </a:xfrm>
          <a:prstGeom prst="rect">
            <a:avLst/>
          </a:prstGeom>
          <a:solidFill>
            <a:srgbClr val="E6B9B8"/>
          </a:solidFill>
          <a:ln w="22225" algn="ctr">
            <a:solidFill>
              <a:srgbClr val="E6B9B8"/>
            </a:solidFill>
            <a:miter lim="800000"/>
            <a:headEnd/>
            <a:tailEnd/>
          </a:ln>
        </p:spPr>
        <p:txBody>
          <a:bodyPr anchor="ct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spcBef>
                <a:spcPct val="50000"/>
              </a:spcBef>
              <a:buFont typeface="Wingdings" pitchFamily="2" charset="2"/>
              <a:buNone/>
            </a:pPr>
            <a:r>
              <a:rPr lang="ja-JP" altLang="en-US" sz="2000" b="1" dirty="0">
                <a:latin typeface="HGS創英角ｺﾞｼｯｸUB" pitchFamily="50" charset="-128"/>
              </a:rPr>
              <a:t>　</a:t>
            </a:r>
            <a:r>
              <a:rPr lang="ja-JP" altLang="en-US" sz="2000" b="1" dirty="0">
                <a:latin typeface="Meiryo UI" panose="020B0604030504040204" pitchFamily="50" charset="-128"/>
                <a:ea typeface="Meiryo UI" panose="020B0604030504040204" pitchFamily="50" charset="-128"/>
                <a:cs typeface="Meiryo UI" panose="020B0604030504040204" pitchFamily="50" charset="-128"/>
              </a:rPr>
              <a:t>第七区（住之江区・住吉区・西成区）</a:t>
            </a:r>
          </a:p>
        </p:txBody>
      </p:sp>
      <p:sp>
        <p:nvSpPr>
          <p:cNvPr id="48141" name="タイトル 3"/>
          <p:cNvSpPr>
            <a:spLocks/>
          </p:cNvSpPr>
          <p:nvPr/>
        </p:nvSpPr>
        <p:spPr bwMode="gray">
          <a:xfrm>
            <a:off x="611188" y="788988"/>
            <a:ext cx="8281987" cy="720725"/>
          </a:xfrm>
          <a:prstGeom prst="rect">
            <a:avLst/>
          </a:prstGeom>
          <a:noFill/>
          <a:ln w="57150" cmpd="thickThin" algn="ctr">
            <a:solidFill>
              <a:schemeClr val="accent2"/>
            </a:solidFill>
            <a:miter lim="800000"/>
            <a:headEnd/>
            <a:tailEnd/>
          </a:ln>
          <a:extLst>
            <a:ext uri="{909E8E84-426E-40DD-AFC4-6F175D3DCCD1}">
              <a14:hiddenFill xmlns="" xmlns:a14="http://schemas.microsoft.com/office/drawing/2010/main">
                <a:solidFill>
                  <a:srgbClr val="FFFFFF"/>
                </a:solidFill>
              </a14:hiddenFill>
            </a:ext>
          </a:extLst>
        </p:spPr>
        <p:txBody>
          <a:bodyPr lIns="108000" rIns="108000"/>
          <a:lstStyle>
            <a:lvl1pPr marL="85725"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lnSpc>
                <a:spcPts val="1000"/>
              </a:lnSpc>
              <a:buFont typeface="Wingdings" pitchFamily="2" charset="2"/>
              <a:buNone/>
            </a:pPr>
            <a:endParaRPr lang="ja-JP" altLang="ja-JP" sz="1200">
              <a:latin typeface="ＭＳ Ｐゴシック" charset="-128"/>
            </a:endParaRPr>
          </a:p>
        </p:txBody>
      </p:sp>
      <p:sp>
        <p:nvSpPr>
          <p:cNvPr id="48142" name="テキスト ボックス 17"/>
          <p:cNvSpPr txBox="1">
            <a:spLocks noChangeArrowheads="1"/>
          </p:cNvSpPr>
          <p:nvPr/>
        </p:nvSpPr>
        <p:spPr bwMode="auto">
          <a:xfrm>
            <a:off x="611188" y="846138"/>
            <a:ext cx="8064500" cy="6619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marL="85725"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lnSpc>
                <a:spcPts val="1000"/>
              </a:lnSpc>
              <a:buFont typeface="Wingdings" pitchFamily="2" charset="2"/>
              <a:buNone/>
            </a:pPr>
            <a:r>
              <a:rPr lang="ja-JP" altLang="en-US" sz="1200">
                <a:solidFill>
                  <a:srgbClr val="000000"/>
                </a:solidFill>
                <a:latin typeface="ＭＳ Ｐゴシック" charset="-128"/>
              </a:rPr>
              <a:t>○</a:t>
            </a:r>
            <a:r>
              <a:rPr lang="ja-JP" altLang="ja-JP" sz="1200">
                <a:latin typeface="ＭＳ Ｐゴシック" charset="-128"/>
              </a:rPr>
              <a:t>平成</a:t>
            </a:r>
            <a:r>
              <a:rPr lang="en-US" altLang="ja-JP" sz="1200">
                <a:latin typeface="ＭＳ Ｐゴシック" charset="-128"/>
              </a:rPr>
              <a:t>27</a:t>
            </a:r>
            <a:r>
              <a:rPr lang="ja-JP" altLang="ja-JP" sz="1200">
                <a:latin typeface="ＭＳ Ｐゴシック" charset="-128"/>
              </a:rPr>
              <a:t>年の人口は、</a:t>
            </a:r>
            <a:r>
              <a:rPr lang="en-US" altLang="ja-JP" sz="1200">
                <a:latin typeface="ＭＳ Ｐゴシック" charset="-128"/>
              </a:rPr>
              <a:t>389,110</a:t>
            </a:r>
            <a:r>
              <a:rPr lang="ja-JP" altLang="ja-JP" sz="1200">
                <a:latin typeface="ＭＳ Ｐゴシック" charset="-128"/>
              </a:rPr>
              <a:t>人で人口推移を見ると増加傾向</a:t>
            </a:r>
            <a:endParaRPr lang="ja-JP" altLang="en-US" sz="1200">
              <a:solidFill>
                <a:srgbClr val="000000"/>
              </a:solidFill>
              <a:latin typeface="ＭＳ Ｐゴシック" charset="-128"/>
            </a:endParaRPr>
          </a:p>
          <a:p>
            <a:pPr eaLnBrk="1" hangingPunct="1">
              <a:lnSpc>
                <a:spcPts val="1000"/>
              </a:lnSpc>
              <a:spcBef>
                <a:spcPct val="50000"/>
              </a:spcBef>
            </a:pPr>
            <a:r>
              <a:rPr lang="ja-JP" altLang="ja-JP" sz="1200">
                <a:latin typeface="ＭＳ Ｐゴシック" charset="-128"/>
              </a:rPr>
              <a:t>○</a:t>
            </a:r>
            <a:r>
              <a:rPr lang="ja-JP" altLang="en-US" sz="1200">
                <a:latin typeface="ＭＳ Ｐゴシック" charset="-128"/>
              </a:rPr>
              <a:t>平成</a:t>
            </a:r>
            <a:r>
              <a:rPr lang="en-US" altLang="ja-JP" sz="1200">
                <a:latin typeface="ＭＳ Ｐゴシック" charset="-128"/>
              </a:rPr>
              <a:t>27</a:t>
            </a:r>
            <a:r>
              <a:rPr lang="ja-JP" altLang="en-US" sz="1200">
                <a:latin typeface="ＭＳ Ｐゴシック" charset="-128"/>
              </a:rPr>
              <a:t>年の老年</a:t>
            </a:r>
            <a:r>
              <a:rPr lang="ja-JP" altLang="ja-JP" sz="1200">
                <a:latin typeface="ＭＳ Ｐゴシック" charset="-128"/>
              </a:rPr>
              <a:t>人口</a:t>
            </a:r>
            <a:r>
              <a:rPr lang="en-US" altLang="ja-JP" sz="1200">
                <a:latin typeface="ＭＳ Ｐゴシック" charset="-128"/>
              </a:rPr>
              <a:t>(65</a:t>
            </a:r>
            <a:r>
              <a:rPr lang="ja-JP" altLang="ja-JP" sz="1200">
                <a:latin typeface="ＭＳ Ｐゴシック" charset="-128"/>
              </a:rPr>
              <a:t>歳</a:t>
            </a:r>
            <a:r>
              <a:rPr lang="ja-JP" altLang="en-US" sz="1200">
                <a:latin typeface="ＭＳ Ｐゴシック" charset="-128"/>
              </a:rPr>
              <a:t>以上</a:t>
            </a:r>
            <a:r>
              <a:rPr lang="en-US" altLang="ja-JP" sz="1200">
                <a:latin typeface="ＭＳ Ｐゴシック" charset="-128"/>
              </a:rPr>
              <a:t>)</a:t>
            </a:r>
            <a:r>
              <a:rPr lang="ja-JP" altLang="ja-JP" sz="1200">
                <a:latin typeface="ＭＳ Ｐゴシック" charset="-128"/>
              </a:rPr>
              <a:t>の割合は</a:t>
            </a:r>
            <a:r>
              <a:rPr lang="en-US" altLang="ja-JP" sz="1200">
                <a:latin typeface="ＭＳ Ｐゴシック" charset="-128"/>
              </a:rPr>
              <a:t>30.7</a:t>
            </a:r>
            <a:r>
              <a:rPr lang="ja-JP" altLang="ja-JP" sz="1200">
                <a:latin typeface="ＭＳ Ｐゴシック" charset="-128"/>
              </a:rPr>
              <a:t>％となっており、</a:t>
            </a:r>
            <a:r>
              <a:rPr lang="ja-JP" altLang="en-US" sz="1200">
                <a:latin typeface="ＭＳ Ｐゴシック" charset="-128"/>
              </a:rPr>
              <a:t>総合区</a:t>
            </a:r>
            <a:r>
              <a:rPr lang="en-US" altLang="ja-JP" sz="1200">
                <a:latin typeface="ＭＳ Ｐゴシック" charset="-128"/>
              </a:rPr>
              <a:t>(8</a:t>
            </a:r>
            <a:r>
              <a:rPr lang="ja-JP" altLang="en-US" sz="1200">
                <a:latin typeface="ＭＳ Ｐゴシック" charset="-128"/>
              </a:rPr>
              <a:t>区</a:t>
            </a:r>
            <a:r>
              <a:rPr lang="en-US" altLang="ja-JP" sz="1200">
                <a:latin typeface="ＭＳ Ｐゴシック" charset="-128"/>
              </a:rPr>
              <a:t>)</a:t>
            </a:r>
            <a:r>
              <a:rPr lang="ja-JP" altLang="ja-JP" sz="1200">
                <a:latin typeface="ＭＳ Ｐゴシック" charset="-128"/>
              </a:rPr>
              <a:t>平均</a:t>
            </a:r>
            <a:r>
              <a:rPr lang="en-US" altLang="ja-JP" sz="1200">
                <a:latin typeface="ＭＳ Ｐゴシック" charset="-128"/>
              </a:rPr>
              <a:t>25.1</a:t>
            </a:r>
            <a:r>
              <a:rPr lang="ja-JP" altLang="ja-JP" sz="1200">
                <a:latin typeface="ＭＳ Ｐゴシック" charset="-128"/>
              </a:rPr>
              <a:t>％を上回っている</a:t>
            </a:r>
          </a:p>
          <a:p>
            <a:pPr eaLnBrk="1" hangingPunct="1">
              <a:lnSpc>
                <a:spcPts val="1000"/>
              </a:lnSpc>
              <a:spcBef>
                <a:spcPct val="50000"/>
              </a:spcBef>
              <a:buFont typeface="Wingdings" pitchFamily="2" charset="2"/>
              <a:buNone/>
            </a:pPr>
            <a:r>
              <a:rPr lang="ja-JP" altLang="en-US" sz="1200">
                <a:solidFill>
                  <a:srgbClr val="000000"/>
                </a:solidFill>
                <a:latin typeface="ＭＳ Ｐゴシック" charset="-128"/>
              </a:rPr>
              <a:t>○</a:t>
            </a:r>
            <a:r>
              <a:rPr lang="ja-JP" altLang="ja-JP" sz="1200">
                <a:latin typeface="ＭＳ Ｐゴシック" charset="-128"/>
              </a:rPr>
              <a:t>平成</a:t>
            </a:r>
            <a:r>
              <a:rPr lang="en-US" altLang="ja-JP" sz="1200">
                <a:latin typeface="ＭＳ Ｐゴシック" charset="-128"/>
              </a:rPr>
              <a:t>47</a:t>
            </a:r>
            <a:r>
              <a:rPr lang="ja-JP" altLang="ja-JP" sz="1200">
                <a:latin typeface="ＭＳ Ｐゴシック" charset="-128"/>
              </a:rPr>
              <a:t>年の</a:t>
            </a:r>
            <a:r>
              <a:rPr lang="ja-JP" altLang="en-US" sz="1200">
                <a:latin typeface="ＭＳ Ｐゴシック" charset="-128"/>
              </a:rPr>
              <a:t>将来</a:t>
            </a:r>
            <a:r>
              <a:rPr lang="ja-JP" altLang="ja-JP" sz="1200">
                <a:latin typeface="ＭＳ Ｐゴシック" charset="-128"/>
              </a:rPr>
              <a:t>推計人口は</a:t>
            </a:r>
            <a:r>
              <a:rPr lang="en-US" altLang="ja-JP" sz="1200">
                <a:latin typeface="ＭＳ Ｐゴシック" charset="-128"/>
              </a:rPr>
              <a:t>311,355</a:t>
            </a:r>
            <a:r>
              <a:rPr lang="ja-JP" altLang="ja-JP" sz="1200">
                <a:latin typeface="ＭＳ Ｐゴシック" charset="-128"/>
              </a:rPr>
              <a:t>人</a:t>
            </a:r>
            <a:r>
              <a:rPr lang="ja-JP" altLang="en-US" sz="1200">
                <a:latin typeface="ＭＳ Ｐゴシック" charset="-128"/>
              </a:rPr>
              <a:t>で今後は</a:t>
            </a:r>
            <a:r>
              <a:rPr lang="ja-JP" altLang="ja-JP" sz="1200">
                <a:latin typeface="ＭＳ Ｐゴシック" charset="-128"/>
              </a:rPr>
              <a:t>減少傾向</a:t>
            </a:r>
            <a:r>
              <a:rPr lang="ja-JP" altLang="en-US" sz="1200">
                <a:latin typeface="ＭＳ Ｐゴシック" charset="-128"/>
              </a:rPr>
              <a:t>と予測される</a:t>
            </a:r>
            <a:endParaRPr lang="en-US" altLang="ja-JP" sz="1200">
              <a:latin typeface="ＭＳ Ｐゴシック" charset="-128"/>
            </a:endParaRPr>
          </a:p>
        </p:txBody>
      </p:sp>
      <p:graphicFrame>
        <p:nvGraphicFramePr>
          <p:cNvPr id="19" name="Group 23"/>
          <p:cNvGraphicFramePr>
            <a:graphicFrameLocks noGrp="1"/>
          </p:cNvGraphicFramePr>
          <p:nvPr/>
        </p:nvGraphicFramePr>
        <p:xfrm>
          <a:off x="611188" y="1628775"/>
          <a:ext cx="2016125" cy="4824804"/>
        </p:xfrm>
        <a:graphic>
          <a:graphicData uri="http://schemas.openxmlformats.org/drawingml/2006/table">
            <a:tbl>
              <a:tblPr/>
              <a:tblGrid>
                <a:gridCol w="216013"/>
                <a:gridCol w="936058"/>
                <a:gridCol w="864054"/>
              </a:tblGrid>
              <a:tr h="245960">
                <a:tc gridSpan="2">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000" b="1" i="0" u="none" strike="noStrike" cap="none" normalizeH="0" baseline="0" dirty="0" smtClean="0">
                          <a:ln>
                            <a:noFill/>
                          </a:ln>
                          <a:solidFill>
                            <a:schemeClr val="tx1"/>
                          </a:solidFill>
                          <a:effectLst/>
                          <a:latin typeface="ＭＳ Ｐゴシック" pitchFamily="50" charset="-128"/>
                          <a:ea typeface="ＭＳ Ｐゴシック" pitchFamily="50" charset="-128"/>
                        </a:rPr>
                        <a:t>項目</a:t>
                      </a:r>
                    </a:p>
                  </a:txBody>
                  <a:tcPr marL="0" marR="0" marT="46792" marB="46792"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9900"/>
                    </a:solidFill>
                  </a:tcPr>
                </a:tc>
                <a:tc hMerge="1">
                  <a:txBody>
                    <a:bodyPr/>
                    <a:lstStyle/>
                    <a:p>
                      <a:endParaRPr kumimoji="1" lang="ja-JP" altLang="en-US"/>
                    </a:p>
                  </a:txBody>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000" b="1" i="0" u="none" strike="noStrike" cap="none" normalizeH="0" baseline="0" dirty="0" smtClean="0">
                          <a:ln>
                            <a:noFill/>
                          </a:ln>
                          <a:solidFill>
                            <a:schemeClr val="tx1"/>
                          </a:solidFill>
                          <a:effectLst/>
                          <a:latin typeface="ＭＳ Ｐゴシック" pitchFamily="50" charset="-128"/>
                          <a:ea typeface="ＭＳ Ｐゴシック" pitchFamily="50" charset="-128"/>
                        </a:rPr>
                        <a:t>状況</a:t>
                      </a:r>
                    </a:p>
                  </a:txBody>
                  <a:tcPr marL="0" marR="0" marT="46792" marB="46792"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9900"/>
                    </a:solidFill>
                  </a:tcPr>
                </a:tc>
              </a:tr>
              <a:tr h="245960">
                <a:tc gridSpan="2">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人口</a:t>
                      </a: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〔H27〕</a:t>
                      </a:r>
                    </a:p>
                  </a:txBody>
                  <a:tcPr marL="0" marR="0" marT="46792" marB="46792"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alpha val="80000"/>
                      </a:srgbClr>
                    </a:solidFill>
                  </a:tcPr>
                </a:tc>
                <a:tc hMerge="1">
                  <a:txBody>
                    <a:bodyPr/>
                    <a:lstStyle/>
                    <a:p>
                      <a:endParaRPr kumimoji="1" lang="ja-JP" altLang="en-US"/>
                    </a:p>
                  </a:txBody>
                  <a:tcPr/>
                </a:tc>
                <a:tc>
                  <a:txBody>
                    <a:bodyPr/>
                    <a:lstStyle/>
                    <a:p>
                      <a:pPr algn="ctr" fontAlgn="ctr"/>
                      <a:r>
                        <a:rPr lang="en-US" altLang="ja-JP" sz="1000" b="0" i="0" u="none" strike="noStrike" dirty="0">
                          <a:latin typeface="ＭＳ Ｐゴシック" pitchFamily="50" charset="-128"/>
                          <a:ea typeface="ＭＳ Ｐゴシック" pitchFamily="50" charset="-128"/>
                        </a:rPr>
                        <a:t>389,110</a:t>
                      </a:r>
                      <a:r>
                        <a:rPr lang="ja-JP" altLang="en-US" sz="1000" b="0" i="0" u="none" strike="noStrike" dirty="0">
                          <a:latin typeface="ＭＳ Ｐゴシック" pitchFamily="50" charset="-128"/>
                          <a:ea typeface="ＭＳ Ｐゴシック" pitchFamily="50" charset="-128"/>
                        </a:rPr>
                        <a:t>人</a:t>
                      </a:r>
                    </a:p>
                  </a:txBody>
                  <a:tcPr marL="9526" marR="9526" marT="9523"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alpha val="80000"/>
                      </a:srgbClr>
                    </a:solidFill>
                  </a:tcPr>
                </a:tc>
              </a:tr>
              <a:tr h="374590">
                <a:tc rowSpan="3">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年齢別人口割合</a:t>
                      </a:r>
                    </a:p>
                  </a:txBody>
                  <a:tcPr marL="0" marR="0" marT="46792" marB="46792" vert="eaVert"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15</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歳未満</a:t>
                      </a:r>
                    </a:p>
                  </a:txBody>
                  <a:tcPr marL="0" marR="0" marT="46792" marB="46792"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c>
                  <a:txBody>
                    <a:bodyPr/>
                    <a:lstStyle/>
                    <a:p>
                      <a:pPr algn="ctr" fontAlgn="ctr"/>
                      <a:r>
                        <a:rPr lang="en-US" altLang="ja-JP" sz="1000" b="0" i="0" u="none" strike="noStrike" dirty="0">
                          <a:latin typeface="ＭＳ Ｐゴシック" pitchFamily="50" charset="-128"/>
                          <a:ea typeface="ＭＳ Ｐゴシック" pitchFamily="50" charset="-128"/>
                        </a:rPr>
                        <a:t>10.4%</a:t>
                      </a:r>
                    </a:p>
                  </a:txBody>
                  <a:tcPr marL="9526" marR="9526" marT="9523"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r>
              <a:tr h="358717">
                <a:tc vMerge="1">
                  <a:txBody>
                    <a:bodyPr/>
                    <a:lstStyle/>
                    <a:p>
                      <a:endParaRPr kumimoji="1" lang="ja-JP" altLang="en-US"/>
                    </a:p>
                  </a:txBody>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en-US" altLang="ja-JP" sz="900" b="0" i="0" u="none" strike="noStrike" cap="none" normalizeH="0" baseline="0" smtClean="0">
                          <a:ln>
                            <a:noFill/>
                          </a:ln>
                          <a:solidFill>
                            <a:schemeClr val="tx1"/>
                          </a:solidFill>
                          <a:effectLst/>
                          <a:latin typeface="ＭＳ Ｐゴシック" pitchFamily="50" charset="-128"/>
                          <a:ea typeface="ＭＳ Ｐゴシック" pitchFamily="50" charset="-128"/>
                        </a:rPr>
                        <a:t>15</a:t>
                      </a:r>
                      <a:r>
                        <a:rPr kumimoji="1" lang="ja-JP" altLang="en-US" sz="900" b="0" i="0" u="none" strike="noStrike" cap="none" normalizeH="0" baseline="0" smtClean="0">
                          <a:ln>
                            <a:noFill/>
                          </a:ln>
                          <a:solidFill>
                            <a:schemeClr val="tx1"/>
                          </a:solidFill>
                          <a:effectLst/>
                          <a:latin typeface="ＭＳ Ｐゴシック" pitchFamily="50" charset="-128"/>
                          <a:ea typeface="ＭＳ Ｐゴシック" pitchFamily="50" charset="-128"/>
                        </a:rPr>
                        <a:t>歳以上</a:t>
                      </a:r>
                      <a:r>
                        <a:rPr kumimoji="1" lang="en-US" altLang="ja-JP" sz="900" b="0" i="0" u="none" strike="noStrike" cap="none" normalizeH="0" baseline="0" smtClean="0">
                          <a:ln>
                            <a:noFill/>
                          </a:ln>
                          <a:solidFill>
                            <a:schemeClr val="tx1"/>
                          </a:solidFill>
                          <a:effectLst/>
                          <a:latin typeface="ＭＳ Ｐゴシック" pitchFamily="50" charset="-128"/>
                          <a:ea typeface="ＭＳ Ｐゴシック" pitchFamily="50" charset="-128"/>
                        </a:rPr>
                        <a:t>65</a:t>
                      </a:r>
                      <a:r>
                        <a:rPr kumimoji="1" lang="ja-JP" altLang="en-US" sz="900" b="0" i="0" u="none" strike="noStrike" cap="none" normalizeH="0" baseline="0" smtClean="0">
                          <a:ln>
                            <a:noFill/>
                          </a:ln>
                          <a:solidFill>
                            <a:schemeClr val="tx1"/>
                          </a:solidFill>
                          <a:effectLst/>
                          <a:latin typeface="ＭＳ Ｐゴシック" pitchFamily="50" charset="-128"/>
                          <a:ea typeface="ＭＳ Ｐゴシック" pitchFamily="50" charset="-128"/>
                        </a:rPr>
                        <a:t>歳未満</a:t>
                      </a:r>
                    </a:p>
                  </a:txBody>
                  <a:tcPr marL="0" marR="0" marT="46792" marB="46792"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c>
                  <a:txBody>
                    <a:bodyPr/>
                    <a:lstStyle/>
                    <a:p>
                      <a:pPr algn="ctr" fontAlgn="ctr"/>
                      <a:r>
                        <a:rPr lang="en-US" altLang="ja-JP" sz="1000" b="0" i="0" u="none" strike="noStrike" dirty="0">
                          <a:latin typeface="ＭＳ Ｐゴシック" pitchFamily="50" charset="-128"/>
                          <a:ea typeface="ＭＳ Ｐゴシック" pitchFamily="50" charset="-128"/>
                        </a:rPr>
                        <a:t>58.9%</a:t>
                      </a:r>
                    </a:p>
                  </a:txBody>
                  <a:tcPr marL="9526" marR="9526" marT="9523"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r>
              <a:tr h="360305">
                <a:tc vMerge="1">
                  <a:txBody>
                    <a:bodyPr/>
                    <a:lstStyle/>
                    <a:p>
                      <a:endParaRPr kumimoji="1" lang="ja-JP" altLang="en-US"/>
                    </a:p>
                  </a:txBody>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en-US" altLang="ja-JP" sz="1000" b="0" i="0" u="none" strike="noStrike" cap="none" normalizeH="0" baseline="0" smtClean="0">
                          <a:ln>
                            <a:noFill/>
                          </a:ln>
                          <a:solidFill>
                            <a:schemeClr val="tx1"/>
                          </a:solidFill>
                          <a:effectLst/>
                          <a:latin typeface="ＭＳ Ｐゴシック" pitchFamily="50" charset="-128"/>
                          <a:ea typeface="ＭＳ Ｐゴシック" pitchFamily="50" charset="-128"/>
                        </a:rPr>
                        <a:t>65</a:t>
                      </a:r>
                      <a:r>
                        <a:rPr kumimoji="1" lang="ja-JP" altLang="en-US" sz="1000" b="0" i="0" u="none" strike="noStrike" cap="none" normalizeH="0" baseline="0" smtClean="0">
                          <a:ln>
                            <a:noFill/>
                          </a:ln>
                          <a:solidFill>
                            <a:schemeClr val="tx1"/>
                          </a:solidFill>
                          <a:effectLst/>
                          <a:latin typeface="ＭＳ Ｐゴシック" pitchFamily="50" charset="-128"/>
                          <a:ea typeface="ＭＳ Ｐゴシック" pitchFamily="50" charset="-128"/>
                        </a:rPr>
                        <a:t>歳以上</a:t>
                      </a:r>
                    </a:p>
                  </a:txBody>
                  <a:tcPr marL="0" marR="0" marT="46792" marB="46792"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algn="ctr" fontAlgn="ctr"/>
                      <a:r>
                        <a:rPr lang="en-US" altLang="ja-JP" sz="1000" b="0" i="0" u="none" strike="noStrike" dirty="0">
                          <a:latin typeface="ＭＳ Ｐゴシック" pitchFamily="50" charset="-128"/>
                          <a:ea typeface="ＭＳ Ｐゴシック" pitchFamily="50" charset="-128"/>
                        </a:rPr>
                        <a:t>30.7%</a:t>
                      </a:r>
                    </a:p>
                  </a:txBody>
                  <a:tcPr marL="9526" marR="9526" marT="9523"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245960">
                <a:tc gridSpan="2">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将来推計人口</a:t>
                      </a: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〔H47〕</a:t>
                      </a:r>
                    </a:p>
                  </a:txBody>
                  <a:tcPr marL="0" marR="0" marT="46792" marB="46792"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alpha val="80000"/>
                      </a:srgbClr>
                    </a:solidFill>
                  </a:tcPr>
                </a:tc>
                <a:tc hMerge="1">
                  <a:txBody>
                    <a:bodyPr/>
                    <a:lstStyle/>
                    <a:p>
                      <a:endParaRPr kumimoji="1" lang="ja-JP" altLang="en-US"/>
                    </a:p>
                  </a:txBody>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311,355</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人</a:t>
                      </a:r>
                    </a:p>
                  </a:txBody>
                  <a:tcPr marL="0" marR="0" marT="46792" marB="46792"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alpha val="80000"/>
                      </a:srgbClr>
                    </a:solidFill>
                  </a:tcPr>
                </a:tc>
              </a:tr>
              <a:tr h="245960">
                <a:tc gridSpan="2">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世帯数</a:t>
                      </a: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〔H27〕</a:t>
                      </a:r>
                    </a:p>
                  </a:txBody>
                  <a:tcPr marL="0" marR="0" marT="46792" marB="46792"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alpha val="80000"/>
                      </a:srgbClr>
                    </a:solidFill>
                  </a:tcPr>
                </a:tc>
                <a:tc hMerge="1">
                  <a:txBody>
                    <a:bodyPr/>
                    <a:lstStyle/>
                    <a:p>
                      <a:endParaRPr kumimoji="1" lang="ja-JP" altLang="en-US"/>
                    </a:p>
                  </a:txBody>
                  <a:tcPr/>
                </a:tc>
                <a:tc>
                  <a:txBody>
                    <a:bodyPr/>
                    <a:lstStyle/>
                    <a:p>
                      <a:pPr algn="ctr" fontAlgn="ctr"/>
                      <a:r>
                        <a:rPr lang="en-US" altLang="ja-JP" sz="1000" b="0" i="0" u="none" strike="noStrike" dirty="0">
                          <a:latin typeface="ＭＳ Ｐゴシック" pitchFamily="50" charset="-128"/>
                          <a:ea typeface="ＭＳ Ｐゴシック" pitchFamily="50" charset="-128"/>
                        </a:rPr>
                        <a:t>197,863</a:t>
                      </a:r>
                      <a:r>
                        <a:rPr lang="ja-JP" altLang="en-US" sz="1000" b="0" i="0" u="none" strike="noStrike" dirty="0">
                          <a:latin typeface="ＭＳ Ｐゴシック" pitchFamily="50" charset="-128"/>
                          <a:ea typeface="ＭＳ Ｐゴシック" pitchFamily="50" charset="-128"/>
                        </a:rPr>
                        <a:t>世帯</a:t>
                      </a:r>
                    </a:p>
                  </a:txBody>
                  <a:tcPr marL="9526" marR="9526" marT="9523"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alpha val="80000"/>
                      </a:srgbClr>
                    </a:solidFill>
                  </a:tcPr>
                </a:tc>
              </a:tr>
              <a:tr h="383098">
                <a:tc rowSpan="5">
                  <a:txBody>
                    <a:bodyPr/>
                    <a:lstStyle/>
                    <a:p>
                      <a:pPr marL="0" marR="0" lvl="0" indent="0" algn="ctr" defTabSz="914400" rtl="0" eaLnBrk="1" fontAlgn="base" latinLnBrk="0" hangingPunct="1">
                        <a:lnSpc>
                          <a:spcPct val="80000"/>
                        </a:lnSpc>
                        <a:spcBef>
                          <a:spcPct val="0"/>
                        </a:spcBef>
                        <a:spcAft>
                          <a:spcPct val="0"/>
                        </a:spcAft>
                        <a:buClrTx/>
                        <a:buSzTx/>
                        <a:buFontTx/>
                        <a:buNone/>
                        <a:tabLst/>
                      </a:pPr>
                      <a:r>
                        <a:rPr kumimoji="1" lang="ja-JP" altLang="en-US" sz="1000" b="0" i="0" u="none" strike="noStrike" cap="none" normalizeH="0" baseline="0" smtClean="0">
                          <a:ln>
                            <a:noFill/>
                          </a:ln>
                          <a:solidFill>
                            <a:schemeClr val="tx1"/>
                          </a:solidFill>
                          <a:effectLst/>
                          <a:latin typeface="ＭＳ Ｐゴシック" pitchFamily="50" charset="-128"/>
                          <a:ea typeface="ＭＳ Ｐゴシック" pitchFamily="50" charset="-128"/>
                        </a:rPr>
                        <a:t>世帯構成割合</a:t>
                      </a:r>
                    </a:p>
                  </a:txBody>
                  <a:tcPr marL="0" marR="0" marT="46792" marB="46792" vert="eaVert"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単身世帯</a:t>
                      </a:r>
                    </a:p>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900" b="0" i="0" u="none" strike="noStrike" cap="none" normalizeH="0" baseline="0" dirty="0" smtClean="0">
                          <a:ln>
                            <a:noFill/>
                          </a:ln>
                          <a:solidFill>
                            <a:schemeClr val="tx1"/>
                          </a:solidFill>
                          <a:effectLst/>
                          <a:latin typeface="ＭＳ Ｐゴシック" pitchFamily="50" charset="-128"/>
                          <a:ea typeface="ＭＳ Ｐゴシック" pitchFamily="50" charset="-128"/>
                        </a:rPr>
                        <a:t>（高齢単身除く）</a:t>
                      </a:r>
                    </a:p>
                  </a:txBody>
                  <a:tcPr marL="0" marR="0" marT="46792" marB="46792"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c>
                  <a:txBody>
                    <a:bodyPr/>
                    <a:lstStyle/>
                    <a:p>
                      <a:pPr algn="ctr" fontAlgn="ctr"/>
                      <a:r>
                        <a:rPr lang="en-US" altLang="ja-JP" sz="1000" b="0" i="0" u="none" strike="noStrike" dirty="0">
                          <a:latin typeface="ＭＳ Ｐゴシック" pitchFamily="50" charset="-128"/>
                          <a:ea typeface="ＭＳ Ｐゴシック" pitchFamily="50" charset="-128"/>
                        </a:rPr>
                        <a:t>27.5%</a:t>
                      </a:r>
                    </a:p>
                  </a:txBody>
                  <a:tcPr marL="9526" marR="9526" marT="9523"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r>
              <a:tr h="245960">
                <a:tc vMerge="1">
                  <a:txBody>
                    <a:bodyPr/>
                    <a:lstStyle/>
                    <a:p>
                      <a:endParaRPr kumimoji="1" lang="ja-JP" altLang="en-US"/>
                    </a:p>
                  </a:txBody>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高齢者単身世帯</a:t>
                      </a:r>
                    </a:p>
                  </a:txBody>
                  <a:tcPr marL="0" marR="0" marT="46792" marB="46792"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c>
                  <a:txBody>
                    <a:bodyPr/>
                    <a:lstStyle/>
                    <a:p>
                      <a:pPr algn="ctr" fontAlgn="ctr"/>
                      <a:r>
                        <a:rPr lang="en-US" altLang="ja-JP" sz="1000" b="0" i="0" u="none" strike="noStrike" dirty="0">
                          <a:latin typeface="ＭＳ Ｐゴシック" pitchFamily="50" charset="-128"/>
                          <a:ea typeface="ＭＳ Ｐゴシック" pitchFamily="50" charset="-128"/>
                        </a:rPr>
                        <a:t>22.1%</a:t>
                      </a:r>
                    </a:p>
                  </a:txBody>
                  <a:tcPr marL="9526" marR="9526" marT="9523"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r>
              <a:tr h="367861">
                <a:tc vMerge="1">
                  <a:txBody>
                    <a:bodyPr/>
                    <a:lstStyle/>
                    <a:p>
                      <a:endParaRPr kumimoji="1" lang="ja-JP" altLang="en-US"/>
                    </a:p>
                  </a:txBody>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2</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人世帯</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800" b="0" i="0" u="none" strike="noStrike" cap="none" normalizeH="0" baseline="0" dirty="0" smtClean="0">
                          <a:ln>
                            <a:noFill/>
                          </a:ln>
                          <a:solidFill>
                            <a:schemeClr val="tx1"/>
                          </a:solidFill>
                          <a:effectLst/>
                          <a:latin typeface="ＭＳ Ｐゴシック" pitchFamily="50" charset="-128"/>
                          <a:ea typeface="ＭＳ Ｐゴシック" pitchFamily="50" charset="-128"/>
                        </a:rPr>
                        <a:t>（高齢者夫婦除く）</a:t>
                      </a:r>
                    </a:p>
                  </a:txBody>
                  <a:tcPr marL="0" marR="0" marT="46792" marB="46792"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c>
                  <a:txBody>
                    <a:bodyPr/>
                    <a:lstStyle/>
                    <a:p>
                      <a:pPr algn="ctr" fontAlgn="ctr"/>
                      <a:r>
                        <a:rPr lang="en-US" altLang="ja-JP" sz="1000" b="0" i="0" u="none" strike="noStrike" dirty="0" smtClean="0">
                          <a:latin typeface="ＭＳ Ｐゴシック" pitchFamily="50" charset="-128"/>
                          <a:ea typeface="ＭＳ Ｐゴシック" pitchFamily="50" charset="-128"/>
                        </a:rPr>
                        <a:t>16.7%</a:t>
                      </a:r>
                      <a:endParaRPr lang="en-US" altLang="ja-JP" sz="1000" b="0" i="0" u="none" strike="noStrike" dirty="0">
                        <a:latin typeface="ＭＳ Ｐゴシック" pitchFamily="50" charset="-128"/>
                        <a:ea typeface="ＭＳ Ｐゴシック" pitchFamily="50" charset="-128"/>
                      </a:endParaRPr>
                    </a:p>
                  </a:txBody>
                  <a:tcPr marL="9526" marR="9526" marT="9523"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r>
              <a:tr h="245960">
                <a:tc vMerge="1">
                  <a:txBody>
                    <a:bodyPr/>
                    <a:lstStyle/>
                    <a:p>
                      <a:endParaRPr kumimoji="1" lang="ja-JP" altLang="en-US"/>
                    </a:p>
                  </a:txBody>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高齢者夫婦世帯</a:t>
                      </a:r>
                    </a:p>
                  </a:txBody>
                  <a:tcPr marL="0" marR="0" marT="46792" marB="46792"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c>
                  <a:txBody>
                    <a:bodyPr/>
                    <a:lstStyle/>
                    <a:p>
                      <a:pPr algn="ctr" fontAlgn="ctr"/>
                      <a:r>
                        <a:rPr lang="en-US" altLang="ja-JP" sz="1000" b="0" i="0" u="none" strike="noStrike" dirty="0" smtClean="0">
                          <a:latin typeface="ＭＳ Ｐゴシック" pitchFamily="50" charset="-128"/>
                          <a:ea typeface="ＭＳ Ｐゴシック" pitchFamily="50" charset="-128"/>
                        </a:rPr>
                        <a:t>7.5%</a:t>
                      </a:r>
                      <a:endParaRPr lang="en-US" altLang="ja-JP" sz="1000" b="0" i="0" u="none" strike="noStrike" dirty="0">
                        <a:latin typeface="ＭＳ Ｐゴシック" pitchFamily="50" charset="-128"/>
                        <a:ea typeface="ＭＳ Ｐゴシック" pitchFamily="50" charset="-128"/>
                      </a:endParaRPr>
                    </a:p>
                  </a:txBody>
                  <a:tcPr marL="9526" marR="9526" marT="9523"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r>
              <a:tr h="383098">
                <a:tc vMerge="1">
                  <a:txBody>
                    <a:bodyPr/>
                    <a:lstStyle/>
                    <a:p>
                      <a:endParaRPr kumimoji="1" lang="ja-JP" altLang="en-US"/>
                    </a:p>
                  </a:txBody>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その他</a:t>
                      </a:r>
                    </a:p>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900" b="0" i="0" u="none" strike="noStrike" cap="none" normalizeH="0" baseline="0" dirty="0" smtClean="0">
                          <a:ln>
                            <a:noFill/>
                          </a:ln>
                          <a:solidFill>
                            <a:schemeClr val="tx1"/>
                          </a:solidFill>
                          <a:effectLst/>
                          <a:latin typeface="ＭＳ Ｐゴシック" pitchFamily="50" charset="-128"/>
                          <a:ea typeface="ＭＳ Ｐゴシック" pitchFamily="50" charset="-128"/>
                        </a:rPr>
                        <a:t>（</a:t>
                      </a:r>
                      <a:r>
                        <a:rPr kumimoji="1" lang="en-US" altLang="ja-JP" sz="900" b="0" i="0" u="none" strike="noStrike" cap="none" normalizeH="0" baseline="0" dirty="0" smtClean="0">
                          <a:ln>
                            <a:noFill/>
                          </a:ln>
                          <a:solidFill>
                            <a:schemeClr val="tx1"/>
                          </a:solidFill>
                          <a:effectLst/>
                          <a:latin typeface="ＭＳ Ｐゴシック" pitchFamily="50" charset="-128"/>
                          <a:ea typeface="ＭＳ Ｐゴシック" pitchFamily="50" charset="-128"/>
                        </a:rPr>
                        <a:t>3</a:t>
                      </a:r>
                      <a:r>
                        <a:rPr kumimoji="1" lang="ja-JP" altLang="en-US" sz="900" b="0" i="0" u="none" strike="noStrike" cap="none" normalizeH="0" baseline="0" dirty="0" smtClean="0">
                          <a:ln>
                            <a:noFill/>
                          </a:ln>
                          <a:solidFill>
                            <a:schemeClr val="tx1"/>
                          </a:solidFill>
                          <a:effectLst/>
                          <a:latin typeface="ＭＳ Ｐゴシック" pitchFamily="50" charset="-128"/>
                          <a:ea typeface="ＭＳ Ｐゴシック" pitchFamily="50" charset="-128"/>
                        </a:rPr>
                        <a:t>人以上世帯）</a:t>
                      </a:r>
                    </a:p>
                  </a:txBody>
                  <a:tcPr marL="0" marR="0" marT="46792" marB="46792"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algn="ctr" fontAlgn="ctr"/>
                      <a:r>
                        <a:rPr lang="en-US" altLang="ja-JP" sz="1000" b="0" i="0" u="none" strike="noStrike" dirty="0">
                          <a:latin typeface="ＭＳ Ｐゴシック" pitchFamily="50" charset="-128"/>
                          <a:ea typeface="ＭＳ Ｐゴシック" pitchFamily="50" charset="-128"/>
                        </a:rPr>
                        <a:t>26.2%</a:t>
                      </a:r>
                    </a:p>
                  </a:txBody>
                  <a:tcPr marL="9526" marR="9526" marT="9523"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383098">
                <a:tc gridSpan="2">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昼間人口</a:t>
                      </a: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〔H27〕</a:t>
                      </a:r>
                    </a:p>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900" b="0" i="0" u="none" strike="noStrike" cap="none" normalizeH="0" baseline="0" dirty="0" smtClean="0">
                          <a:ln>
                            <a:noFill/>
                          </a:ln>
                          <a:solidFill>
                            <a:schemeClr val="tx1"/>
                          </a:solidFill>
                          <a:effectLst/>
                          <a:latin typeface="ＭＳ Ｐゴシック" pitchFamily="50" charset="-128"/>
                          <a:ea typeface="ＭＳ Ｐゴシック" pitchFamily="50" charset="-128"/>
                        </a:rPr>
                        <a:t>（昼夜間人口比率）</a:t>
                      </a:r>
                    </a:p>
                  </a:txBody>
                  <a:tcPr marL="0" marR="0" marT="46792" marB="46792"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alpha val="80000"/>
                      </a:srgbClr>
                    </a:solidFill>
                  </a:tcPr>
                </a:tc>
                <a:tc hMerge="1">
                  <a:txBody>
                    <a:bodyPr/>
                    <a:lstStyle/>
                    <a:p>
                      <a:endParaRPr kumimoji="1" lang="ja-JP" altLang="en-US"/>
                    </a:p>
                  </a:txBody>
                  <a:tcPr/>
                </a:tc>
                <a:tc>
                  <a:txBody>
                    <a:bodyPr/>
                    <a:lstStyle/>
                    <a:p>
                      <a:pPr marL="85725" marR="0" lvl="0" indent="-85725" algn="ctr" defTabSz="914400" rtl="0" eaLnBrk="1" fontAlgn="base" latinLnBrk="0" hangingPunct="1">
                        <a:lnSpc>
                          <a:spcPct val="100000"/>
                        </a:lnSpc>
                        <a:spcBef>
                          <a:spcPct val="20000"/>
                        </a:spcBef>
                        <a:spcAft>
                          <a:spcPct val="0"/>
                        </a:spcAft>
                        <a:buClrTx/>
                        <a:buSzTx/>
                        <a:buFontTx/>
                        <a:buNone/>
                        <a:tabLst/>
                      </a:pP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398,531</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人（</a:t>
                      </a: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102%</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 </a:t>
                      </a:r>
                    </a:p>
                  </a:txBody>
                  <a:tcPr marL="9526" marR="9526" marT="9523"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alpha val="80000"/>
                      </a:srgbClr>
                    </a:solidFill>
                  </a:tcPr>
                </a:tc>
              </a:tr>
              <a:tr h="245960">
                <a:tc gridSpan="2">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人口密度</a:t>
                      </a: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〔H27〕</a:t>
                      </a:r>
                    </a:p>
                  </a:txBody>
                  <a:tcPr marL="0" marR="0" marT="46792" marB="46792"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kumimoji="1" lang="ja-JP" altLang="en-US"/>
                    </a:p>
                  </a:txBody>
                  <a:tcPr/>
                </a:tc>
                <a:tc>
                  <a:txBody>
                    <a:bodyPr/>
                    <a:lstStyle/>
                    <a:p>
                      <a:pPr algn="ctr" fontAlgn="ctr"/>
                      <a:r>
                        <a:rPr lang="en-US" altLang="ja-JP" sz="1000" b="0" i="0" u="none" strike="noStrike" dirty="0">
                          <a:latin typeface="ＭＳ Ｐゴシック" pitchFamily="50" charset="-128"/>
                          <a:ea typeface="ＭＳ Ｐゴシック" pitchFamily="50" charset="-128"/>
                        </a:rPr>
                        <a:t>10,410</a:t>
                      </a:r>
                      <a:r>
                        <a:rPr lang="ja-JP" altLang="en-US" sz="1000" b="0" i="0" u="none" strike="noStrike" dirty="0">
                          <a:latin typeface="ＭＳ Ｐゴシック" pitchFamily="50" charset="-128"/>
                          <a:ea typeface="ＭＳ Ｐゴシック" pitchFamily="50" charset="-128"/>
                        </a:rPr>
                        <a:t>人</a:t>
                      </a:r>
                      <a:r>
                        <a:rPr lang="en-US" altLang="ja-JP" sz="1000" b="0" i="0" u="none" strike="noStrike" dirty="0">
                          <a:latin typeface="ＭＳ Ｐゴシック" pitchFamily="50" charset="-128"/>
                          <a:ea typeface="ＭＳ Ｐゴシック" pitchFamily="50" charset="-128"/>
                        </a:rPr>
                        <a:t>/</a:t>
                      </a:r>
                      <a:r>
                        <a:rPr lang="en-US" sz="1000" b="0" i="0" u="none" strike="noStrike" dirty="0">
                          <a:latin typeface="ＭＳ Ｐゴシック" pitchFamily="50" charset="-128"/>
                          <a:ea typeface="ＭＳ Ｐゴシック" pitchFamily="50" charset="-128"/>
                        </a:rPr>
                        <a:t>ｋ㎡</a:t>
                      </a:r>
                    </a:p>
                  </a:txBody>
                  <a:tcPr marL="9526" marR="9526" marT="9523"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245960">
                <a:tc gridSpan="2">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外国籍住民数</a:t>
                      </a: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〔H27〕</a:t>
                      </a:r>
                    </a:p>
                  </a:txBody>
                  <a:tcPr marL="0" marR="0" marT="46792" marB="46792"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kumimoji="1" lang="ja-JP" altLang="en-US"/>
                    </a:p>
                  </a:txBody>
                  <a:tcPr/>
                </a:tc>
                <a:tc>
                  <a:txBody>
                    <a:bodyPr/>
                    <a:lstStyle/>
                    <a:p>
                      <a:pPr algn="ctr" fontAlgn="ctr"/>
                      <a:r>
                        <a:rPr lang="en-US" altLang="ja-JP" sz="1000" b="0" i="0" u="none" strike="noStrike" dirty="0">
                          <a:latin typeface="ＭＳ Ｐゴシック" pitchFamily="50" charset="-128"/>
                          <a:ea typeface="ＭＳ Ｐゴシック" pitchFamily="50" charset="-128"/>
                        </a:rPr>
                        <a:t>9,626</a:t>
                      </a:r>
                      <a:r>
                        <a:rPr lang="ja-JP" altLang="en-US" sz="1000" b="0" i="0" u="none" strike="noStrike" dirty="0">
                          <a:latin typeface="ＭＳ Ｐゴシック" pitchFamily="50" charset="-128"/>
                          <a:ea typeface="ＭＳ Ｐゴシック" pitchFamily="50" charset="-128"/>
                        </a:rPr>
                        <a:t>人</a:t>
                      </a:r>
                    </a:p>
                  </a:txBody>
                  <a:tcPr marL="9526" marR="9526" marT="9523"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245960">
                <a:tc gridSpan="2">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000" b="0" i="0" u="none" strike="noStrike" cap="none" normalizeH="0" baseline="0" smtClean="0">
                          <a:ln>
                            <a:noFill/>
                          </a:ln>
                          <a:solidFill>
                            <a:schemeClr val="tx1"/>
                          </a:solidFill>
                          <a:effectLst/>
                          <a:latin typeface="ＭＳ Ｐゴシック" pitchFamily="50" charset="-128"/>
                          <a:ea typeface="ＭＳ Ｐゴシック" pitchFamily="50" charset="-128"/>
                        </a:rPr>
                        <a:t>面積</a:t>
                      </a:r>
                    </a:p>
                  </a:txBody>
                  <a:tcPr marL="0" marR="0" marT="46792" marB="46792"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FFFF99">
                        <a:alpha val="80000"/>
                      </a:srgbClr>
                    </a:solidFill>
                  </a:tcPr>
                </a:tc>
                <a:tc hMerge="1">
                  <a:txBody>
                    <a:bodyPr/>
                    <a:lstStyle/>
                    <a:p>
                      <a:endParaRPr kumimoji="1" lang="ja-JP" altLang="en-US"/>
                    </a:p>
                  </a:txBody>
                  <a:tcPr/>
                </a:tc>
                <a:tc>
                  <a:txBody>
                    <a:bodyPr/>
                    <a:lstStyle/>
                    <a:p>
                      <a:pPr algn="ctr" fontAlgn="ctr"/>
                      <a:r>
                        <a:rPr lang="en-US" sz="1000" b="0" i="0" u="none" strike="noStrike" dirty="0">
                          <a:latin typeface="ＭＳ Ｐゴシック" pitchFamily="50" charset="-128"/>
                          <a:ea typeface="ＭＳ Ｐゴシック" pitchFamily="50" charset="-128"/>
                        </a:rPr>
                        <a:t>37.38ｋ㎡</a:t>
                      </a:r>
                    </a:p>
                  </a:txBody>
                  <a:tcPr marL="9526" marR="9526" marT="9523"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FFFF99">
                        <a:alpha val="80000"/>
                      </a:srgbClr>
                    </a:solidFill>
                  </a:tcPr>
                </a:tc>
              </a:tr>
            </a:tbl>
          </a:graphicData>
        </a:graphic>
      </p:graphicFrame>
      <p:graphicFrame>
        <p:nvGraphicFramePr>
          <p:cNvPr id="20" name="グラフ 19"/>
          <p:cNvGraphicFramePr>
            <a:graphicFrameLocks/>
          </p:cNvGraphicFramePr>
          <p:nvPr/>
        </p:nvGraphicFramePr>
        <p:xfrm>
          <a:off x="2843808" y="1844824"/>
          <a:ext cx="5777656" cy="2296326"/>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21" name="グラフ 20"/>
          <p:cNvGraphicFramePr>
            <a:graphicFrameLocks/>
          </p:cNvGraphicFramePr>
          <p:nvPr/>
        </p:nvGraphicFramePr>
        <p:xfrm>
          <a:off x="2627784" y="4338000"/>
          <a:ext cx="3456000" cy="2520000"/>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22" name="グラフ 21"/>
          <p:cNvGraphicFramePr>
            <a:graphicFrameLocks/>
          </p:cNvGraphicFramePr>
          <p:nvPr/>
        </p:nvGraphicFramePr>
        <p:xfrm>
          <a:off x="5795670" y="4221088"/>
          <a:ext cx="3276000" cy="2520000"/>
        </p:xfrm>
        <a:graphic>
          <a:graphicData uri="http://schemas.openxmlformats.org/drawingml/2006/chart">
            <c:chart xmlns:c="http://schemas.openxmlformats.org/drawingml/2006/chart" xmlns:r="http://schemas.openxmlformats.org/officeDocument/2006/relationships" r:id="rId4"/>
          </a:graphicData>
        </a:graphic>
      </p:graphicFrame>
      <p:sp>
        <p:nvSpPr>
          <p:cNvPr id="23" name="正方形/長方形 27"/>
          <p:cNvSpPr>
            <a:spLocks noChangeArrowheads="1"/>
          </p:cNvSpPr>
          <p:nvPr/>
        </p:nvSpPr>
        <p:spPr bwMode="auto">
          <a:xfrm>
            <a:off x="8112125" y="24526"/>
            <a:ext cx="1031875" cy="261937"/>
          </a:xfrm>
          <a:prstGeom prst="rect">
            <a:avLst/>
          </a:prstGeom>
          <a:noFill/>
          <a:ln w="9525">
            <a:noFill/>
            <a:miter lim="800000"/>
            <a:headEnd/>
            <a:tailEnd/>
          </a:ln>
        </p:spPr>
        <p:txBody>
          <a:bodyPr>
            <a:spAutoFit/>
          </a:bodyPr>
          <a:lstStyle/>
          <a:p>
            <a:pPr algn="r"/>
            <a:r>
              <a:rPr lang="ja-JP" altLang="en-US" sz="1100" b="1" dirty="0" smtClean="0">
                <a:solidFill>
                  <a:srgbClr val="000000"/>
                </a:solidFill>
                <a:latin typeface="ＭＳ Ｐゴシック" charset="-128"/>
                <a:ea typeface="Meiryo UI" pitchFamily="50" charset="-128"/>
                <a:cs typeface="Meiryo UI" pitchFamily="50" charset="-128"/>
              </a:rPr>
              <a:t>すがた</a:t>
            </a:r>
            <a:r>
              <a:rPr lang="en-US" altLang="ja-JP" sz="1100" b="1" dirty="0" smtClean="0">
                <a:solidFill>
                  <a:srgbClr val="000000"/>
                </a:solidFill>
                <a:latin typeface="ＭＳ Ｐゴシック" charset="-128"/>
                <a:ea typeface="Meiryo UI" pitchFamily="50" charset="-128"/>
                <a:cs typeface="Meiryo UI" pitchFamily="50" charset="-128"/>
              </a:rPr>
              <a:t>-</a:t>
            </a:r>
            <a:r>
              <a:rPr lang="ja-JP" altLang="en-US" sz="1100" b="1" dirty="0" smtClean="0">
                <a:solidFill>
                  <a:srgbClr val="000000"/>
                </a:solidFill>
                <a:latin typeface="ＭＳ Ｐゴシック" charset="-128"/>
                <a:ea typeface="Meiryo UI" pitchFamily="50" charset="-128"/>
                <a:cs typeface="Meiryo UI" pitchFamily="50" charset="-128"/>
              </a:rPr>
              <a:t>４４</a:t>
            </a:r>
            <a:endParaRPr lang="ja-JP" altLang="en-US" sz="1200" b="1" dirty="0">
              <a:solidFill>
                <a:srgbClr val="000000"/>
              </a:solidFill>
              <a:latin typeface="ＭＳ Ｐゴシック" charset="-128"/>
              <a:ea typeface="Meiryo UI" pitchFamily="50" charset="-128"/>
              <a:cs typeface="Meiryo UI" pitchFamily="50" charset="-128"/>
            </a:endParaRPr>
          </a:p>
        </p:txBody>
      </p:sp>
    </p:spTree>
  </p:cSld>
  <p:clrMapOvr>
    <a:masterClrMapping/>
  </p:clrMapOvr>
  <p:timing>
    <p:tnLst>
      <p:par>
        <p:cTn id="1" dur="indefinite" restart="never" nodeType="tmRoot"/>
      </p:par>
    </p:tnLst>
  </p:timing>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154" name="タイトル 3"/>
          <p:cNvSpPr txBox="1">
            <a:spLocks/>
          </p:cNvSpPr>
          <p:nvPr/>
        </p:nvSpPr>
        <p:spPr bwMode="auto">
          <a:xfrm>
            <a:off x="107950" y="260351"/>
            <a:ext cx="8928100" cy="6345166"/>
          </a:xfrm>
          <a:prstGeom prst="rect">
            <a:avLst/>
          </a:prstGeom>
          <a:noFill/>
          <a:ln w="19050" algn="ctr">
            <a:solidFill>
              <a:schemeClr val="accent2"/>
            </a:solidFill>
            <a:miter lim="800000"/>
            <a:headEnd/>
            <a:tailEnd/>
          </a:ln>
          <a:extLst>
            <a:ext uri="{909E8E84-426E-40DD-AFC4-6F175D3DCCD1}">
              <a14:hiddenFill xmlns="" xmlns:a14="http://schemas.microsoft.com/office/drawing/2010/main">
                <a:solidFill>
                  <a:srgbClr val="FFFFFF"/>
                </a:solidFill>
              </a14:hiddenFill>
            </a:ext>
          </a:extLst>
        </p:spPr>
        <p:txBody>
          <a:bodyPr/>
          <a:lstStyle>
            <a:lvl1pPr marL="171450" indent="-171450"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buFont typeface="Wingdings" pitchFamily="2" charset="2"/>
              <a:buChar char="u"/>
            </a:pPr>
            <a:endParaRPr lang="en-US" altLang="ja-JP" sz="900">
              <a:solidFill>
                <a:srgbClr val="000000"/>
              </a:solidFill>
              <a:latin typeface="Meiryo UI" pitchFamily="50" charset="-128"/>
              <a:ea typeface="Meiryo UI" pitchFamily="50" charset="-128"/>
              <a:cs typeface="Meiryo UI" pitchFamily="50" charset="-128"/>
            </a:endParaRPr>
          </a:p>
        </p:txBody>
      </p:sp>
      <p:sp>
        <p:nvSpPr>
          <p:cNvPr id="3" name="テキスト ボックス 2"/>
          <p:cNvSpPr txBox="1"/>
          <p:nvPr/>
        </p:nvSpPr>
        <p:spPr bwMode="gray">
          <a:xfrm>
            <a:off x="250825" y="163513"/>
            <a:ext cx="3960813" cy="185737"/>
          </a:xfrm>
          <a:prstGeom prst="rect">
            <a:avLst/>
          </a:prstGeom>
          <a:solidFill>
            <a:schemeClr val="accent2">
              <a:lumMod val="75000"/>
            </a:schemeClr>
          </a:solidFill>
          <a:ln w="22225">
            <a:solidFill>
              <a:schemeClr val="accent2">
                <a:lumMod val="75000"/>
              </a:schemeClr>
            </a:solidFill>
          </a:ln>
        </p:spPr>
        <p:txBody>
          <a:bodyPr lIns="0" tIns="0" rIns="0" bIns="0" anchor="ctr">
            <a:spAutoFit/>
          </a:bodyPr>
          <a:lstStyle/>
          <a:p>
            <a:pPr algn="ctr">
              <a:defRPr/>
            </a:pPr>
            <a:r>
              <a:rPr lang="ja-JP" altLang="en-US" sz="1200" b="1" dirty="0">
                <a:solidFill>
                  <a:schemeClr val="bg1"/>
                </a:solidFill>
                <a:latin typeface="Meiryo UI" pitchFamily="50" charset="-128"/>
                <a:ea typeface="Meiryo UI" pitchFamily="50" charset="-128"/>
                <a:cs typeface="Meiryo UI" pitchFamily="50" charset="-128"/>
              </a:rPr>
              <a:t>総合区の状況（統計データ）＜</a:t>
            </a:r>
            <a:r>
              <a:rPr lang="en-US" altLang="ja-JP" sz="1200" b="1" dirty="0">
                <a:solidFill>
                  <a:schemeClr val="bg1"/>
                </a:solidFill>
                <a:latin typeface="Meiryo UI" pitchFamily="50" charset="-128"/>
                <a:ea typeface="Meiryo UI" pitchFamily="50" charset="-128"/>
                <a:cs typeface="Meiryo UI" pitchFamily="50" charset="-128"/>
              </a:rPr>
              <a:t>2</a:t>
            </a:r>
            <a:r>
              <a:rPr lang="ja-JP" altLang="en-US" sz="1200" b="1" dirty="0">
                <a:solidFill>
                  <a:schemeClr val="bg1"/>
                </a:solidFill>
                <a:latin typeface="Meiryo UI" pitchFamily="50" charset="-128"/>
                <a:ea typeface="Meiryo UI" pitchFamily="50" charset="-128"/>
                <a:cs typeface="Meiryo UI" pitchFamily="50" charset="-128"/>
              </a:rPr>
              <a:t>／</a:t>
            </a:r>
            <a:r>
              <a:rPr lang="en-US" altLang="ja-JP" sz="1200" b="1" dirty="0">
                <a:solidFill>
                  <a:schemeClr val="bg1"/>
                </a:solidFill>
                <a:latin typeface="Meiryo UI" pitchFamily="50" charset="-128"/>
                <a:ea typeface="Meiryo UI" pitchFamily="50" charset="-128"/>
                <a:cs typeface="Meiryo UI" pitchFamily="50" charset="-128"/>
              </a:rPr>
              <a:t>3</a:t>
            </a:r>
            <a:r>
              <a:rPr lang="ja-JP" altLang="en-US" sz="1200" b="1" dirty="0">
                <a:solidFill>
                  <a:schemeClr val="bg1"/>
                </a:solidFill>
                <a:latin typeface="Meiryo UI" pitchFamily="50" charset="-128"/>
                <a:ea typeface="Meiryo UI" pitchFamily="50" charset="-128"/>
                <a:cs typeface="Meiryo UI" pitchFamily="50" charset="-128"/>
              </a:rPr>
              <a:t>＞</a:t>
            </a:r>
          </a:p>
        </p:txBody>
      </p:sp>
      <p:sp>
        <p:nvSpPr>
          <p:cNvPr id="49156" name="テキスト ボックス 24"/>
          <p:cNvSpPr txBox="1">
            <a:spLocks noChangeArrowheads="1"/>
          </p:cNvSpPr>
          <p:nvPr/>
        </p:nvSpPr>
        <p:spPr bwMode="auto">
          <a:xfrm>
            <a:off x="187325" y="401638"/>
            <a:ext cx="360363" cy="6149287"/>
          </a:xfrm>
          <a:prstGeom prst="rect">
            <a:avLst/>
          </a:prstGeom>
          <a:solidFill>
            <a:srgbClr val="993300"/>
          </a:solidFill>
          <a:ln>
            <a:noFill/>
          </a:ln>
          <a:extLst>
            <a:ext uri="{91240B29-F687-4F45-9708-019B960494DF}">
              <a14:hiddenLine xmlns="" xmlns:a14="http://schemas.microsoft.com/office/drawing/2010/main" w="22225">
                <a:solidFill>
                  <a:srgbClr val="000000"/>
                </a:solidFill>
                <a:miter lim="800000"/>
                <a:headEnd/>
                <a:tailEnd/>
              </a14:hiddenLine>
            </a:ext>
          </a:extLst>
        </p:spPr>
        <p:txBody>
          <a:bodyPr vert="eaVert" lIns="0" tIns="0" rIns="0" bIns="0" anchor="ct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algn="ctr" eaLnBrk="1" hangingPunct="1"/>
            <a:r>
              <a:rPr lang="ja-JP" altLang="en-US" sz="1200" b="1">
                <a:solidFill>
                  <a:schemeClr val="bg1"/>
                </a:solidFill>
                <a:latin typeface="ＭＳ ゴシック" pitchFamily="49" charset="-128"/>
                <a:ea typeface="ＭＳ ゴシック" pitchFamily="49" charset="-128"/>
              </a:rPr>
              <a:t>産　業</a:t>
            </a:r>
          </a:p>
        </p:txBody>
      </p:sp>
      <p:graphicFrame>
        <p:nvGraphicFramePr>
          <p:cNvPr id="5" name="Group 30"/>
          <p:cNvGraphicFramePr>
            <a:graphicFrameLocks noGrp="1"/>
          </p:cNvGraphicFramePr>
          <p:nvPr/>
        </p:nvGraphicFramePr>
        <p:xfrm>
          <a:off x="828675" y="1268413"/>
          <a:ext cx="2268537" cy="1971701"/>
        </p:xfrm>
        <a:graphic>
          <a:graphicData uri="http://schemas.openxmlformats.org/drawingml/2006/table">
            <a:tbl>
              <a:tblPr/>
              <a:tblGrid>
                <a:gridCol w="239074"/>
                <a:gridCol w="877191"/>
                <a:gridCol w="1152272"/>
              </a:tblGrid>
              <a:tr h="245958">
                <a:tc gridSpan="3">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000" b="1" i="0" u="none" strike="noStrike" cap="none" normalizeH="0" baseline="0" dirty="0" smtClean="0">
                          <a:ln>
                            <a:noFill/>
                          </a:ln>
                          <a:solidFill>
                            <a:schemeClr val="tx1"/>
                          </a:solidFill>
                          <a:effectLst/>
                          <a:latin typeface="ＭＳ Ｐゴシック" pitchFamily="50" charset="-128"/>
                          <a:ea typeface="ＭＳ Ｐゴシック" pitchFamily="50" charset="-128"/>
                        </a:rPr>
                        <a:t>区内総生産</a:t>
                      </a:r>
                    </a:p>
                  </a:txBody>
                  <a:tcPr marL="54013" marR="54013" marT="46792" marB="46792" anchor="ct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9900"/>
                    </a:solidFill>
                  </a:tcPr>
                </a:tc>
                <a:tc hMerge="1">
                  <a:txBody>
                    <a:bodyPr/>
                    <a:lstStyle/>
                    <a:p>
                      <a:endParaRPr kumimoji="1" lang="ja-JP" altLang="en-US"/>
                    </a:p>
                  </a:txBody>
                  <a:tcPr/>
                </a:tc>
                <a:tc hMerge="1">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1" lang="ja-JP" altLang="en-US" sz="1000" b="1"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54000" marR="54000" marT="46800" marB="46800" anchor="ct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9900"/>
                    </a:solidFill>
                  </a:tcPr>
                </a:tc>
              </a:tr>
              <a:tr h="287950">
                <a:tc gridSpan="2">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総生産</a:t>
                      </a:r>
                    </a:p>
                  </a:txBody>
                  <a:tcPr marL="54013" marR="54013" marT="46792" marB="46792"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solidFill>
                      <a:schemeClr val="bg1"/>
                    </a:solidFill>
                  </a:tcPr>
                </a:tc>
                <a:tc hMerge="1">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54000" marR="54000" marT="46800" marB="46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c>
                  <a:txBody>
                    <a:bodyPr/>
                    <a:lstStyle/>
                    <a:p>
                      <a:pPr algn="ctr" fontAlgn="ctr"/>
                      <a:r>
                        <a:rPr lang="ja-JP" altLang="en-US" sz="1000" b="0" i="0" u="none" strike="noStrike" dirty="0">
                          <a:latin typeface="ＭＳ Ｐゴシック" pitchFamily="50" charset="-128"/>
                          <a:ea typeface="ＭＳ Ｐゴシック" pitchFamily="50" charset="-128"/>
                        </a:rPr>
                        <a:t> </a:t>
                      </a:r>
                      <a:r>
                        <a:rPr lang="en-US" altLang="ja-JP" sz="1000" b="0" i="0" u="none" strike="noStrike" dirty="0">
                          <a:latin typeface="ＭＳ Ｐゴシック" pitchFamily="50" charset="-128"/>
                          <a:ea typeface="ＭＳ Ｐゴシック" pitchFamily="50" charset="-128"/>
                        </a:rPr>
                        <a:t>7,054</a:t>
                      </a:r>
                      <a:r>
                        <a:rPr lang="ja-JP" altLang="en-US" sz="1000" b="0" i="0" u="none" strike="noStrike" dirty="0">
                          <a:latin typeface="ＭＳ Ｐゴシック" pitchFamily="50" charset="-128"/>
                          <a:ea typeface="ＭＳ Ｐゴシック" pitchFamily="50" charset="-128"/>
                        </a:rPr>
                        <a:t>億円</a:t>
                      </a:r>
                    </a:p>
                  </a:txBody>
                  <a:tcPr marL="9527" marR="9527" marT="9523"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r>
              <a:tr h="287289">
                <a:tc rowSpan="4">
                  <a:txBody>
                    <a:bodyPr/>
                    <a:lstStyle/>
                    <a:p>
                      <a:pPr marL="0" marR="0" lvl="0" indent="0" algn="ctr" defTabSz="914400" rtl="0" eaLnBrk="1" fontAlgn="base" latinLnBrk="0" hangingPunct="1">
                        <a:lnSpc>
                          <a:spcPct val="80000"/>
                        </a:lnSpc>
                        <a:spcBef>
                          <a:spcPct val="0"/>
                        </a:spcBef>
                        <a:spcAft>
                          <a:spcPct val="0"/>
                        </a:spcAft>
                        <a:buClrTx/>
                        <a:buSzTx/>
                        <a:buFontTx/>
                        <a:buNone/>
                        <a:tabLst/>
                        <a:defRPr/>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業種</a:t>
                      </a: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4</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分類別</a:t>
                      </a:r>
                    </a:p>
                  </a:txBody>
                  <a:tcPr marL="54013" marR="54013" marT="46792" marB="46792" vert="eaVert"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製造業</a:t>
                      </a:r>
                    </a:p>
                  </a:txBody>
                  <a:tcPr marL="54013" marR="54013" marT="46792" marB="46792"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c>
                  <a:txBody>
                    <a:bodyPr/>
                    <a:lstStyle/>
                    <a:p>
                      <a:pPr algn="ctr" fontAlgn="ctr"/>
                      <a:r>
                        <a:rPr lang="en-US" altLang="ja-JP" sz="1000" b="0" i="0" u="none" strike="noStrike" dirty="0">
                          <a:latin typeface="ＭＳ Ｐゴシック" pitchFamily="50" charset="-128"/>
                          <a:ea typeface="ＭＳ Ｐゴシック" pitchFamily="50" charset="-128"/>
                        </a:rPr>
                        <a:t>12.4%</a:t>
                      </a:r>
                    </a:p>
                  </a:txBody>
                  <a:tcPr marL="9527" marR="9527" marT="9523"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r>
              <a:tr h="287289">
                <a:tc vMerge="1">
                  <a:txBody>
                    <a:bodyPr/>
                    <a:lstStyle/>
                    <a:p>
                      <a:endParaRPr kumimoji="1" lang="ja-JP" altLang="en-US"/>
                    </a:p>
                  </a:txBody>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卸・小売業</a:t>
                      </a:r>
                    </a:p>
                  </a:txBody>
                  <a:tcPr marL="54013" marR="54013" marT="46792" marB="46792"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c>
                  <a:txBody>
                    <a:bodyPr/>
                    <a:lstStyle/>
                    <a:p>
                      <a:pPr algn="ctr" fontAlgn="ctr"/>
                      <a:r>
                        <a:rPr lang="en-US" altLang="ja-JP" sz="1000" b="0" i="0" u="none" strike="noStrike" dirty="0">
                          <a:latin typeface="ＭＳ Ｐゴシック" pitchFamily="50" charset="-128"/>
                          <a:ea typeface="ＭＳ Ｐゴシック" pitchFamily="50" charset="-128"/>
                        </a:rPr>
                        <a:t>18.5%</a:t>
                      </a:r>
                    </a:p>
                  </a:txBody>
                  <a:tcPr marL="9527" marR="9527" marT="9523"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r>
              <a:tr h="287289">
                <a:tc vMerge="1">
                  <a:txBody>
                    <a:bodyPr/>
                    <a:lstStyle/>
                    <a:p>
                      <a:endParaRPr kumimoji="1" lang="ja-JP" altLang="en-US"/>
                    </a:p>
                  </a:txBody>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サービス業</a:t>
                      </a:r>
                    </a:p>
                  </a:txBody>
                  <a:tcPr marL="54013" marR="54013" marT="46792" marB="46792"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c>
                  <a:txBody>
                    <a:bodyPr/>
                    <a:lstStyle/>
                    <a:p>
                      <a:pPr algn="ctr" fontAlgn="ctr"/>
                      <a:r>
                        <a:rPr lang="en-US" altLang="ja-JP" sz="1000" b="0" i="0" u="none" strike="noStrike" dirty="0">
                          <a:latin typeface="ＭＳ Ｐゴシック" pitchFamily="50" charset="-128"/>
                          <a:ea typeface="ＭＳ Ｐゴシック" pitchFamily="50" charset="-128"/>
                        </a:rPr>
                        <a:t>66.8%</a:t>
                      </a:r>
                    </a:p>
                  </a:txBody>
                  <a:tcPr marL="9527" marR="9527" marT="9523"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r>
              <a:tr h="287950">
                <a:tc vMerge="1">
                  <a:txBody>
                    <a:bodyPr/>
                    <a:lstStyle/>
                    <a:p>
                      <a:endParaRPr kumimoji="1" lang="ja-JP" altLang="en-US"/>
                    </a:p>
                  </a:txBody>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その他</a:t>
                      </a:r>
                    </a:p>
                  </a:txBody>
                  <a:tcPr marL="54013" marR="54013" marT="46792" marB="46792"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algn="ctr" fontAlgn="ctr"/>
                      <a:r>
                        <a:rPr lang="en-US" altLang="ja-JP" sz="1000" b="0" i="0" u="none" strike="noStrike" dirty="0">
                          <a:latin typeface="ＭＳ Ｐゴシック" pitchFamily="50" charset="-128"/>
                          <a:ea typeface="ＭＳ Ｐゴシック" pitchFamily="50" charset="-128"/>
                        </a:rPr>
                        <a:t>2.3%</a:t>
                      </a:r>
                    </a:p>
                  </a:txBody>
                  <a:tcPr marL="9527" marR="9527" marT="9523"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287950">
                <a:tc gridSpan="2">
                  <a:txBody>
                    <a:bodyPr/>
                    <a:lstStyle/>
                    <a:p>
                      <a:pPr marL="0" marR="0" lvl="0" indent="0" algn="ctr" defTabSz="914400" rtl="0" eaLnBrk="1" fontAlgn="base" latinLnBrk="0" hangingPunct="1">
                        <a:lnSpc>
                          <a:spcPct val="8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企業本社数</a:t>
                      </a:r>
                    </a:p>
                  </a:txBody>
                  <a:tcPr marL="54013" marR="54013" marT="46792" marB="46792"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kumimoji="1" lang="ja-JP" altLang="en-US"/>
                    </a:p>
                  </a:txBody>
                  <a:tcPr/>
                </a:tc>
                <a:tc>
                  <a:txBody>
                    <a:bodyPr/>
                    <a:lstStyle/>
                    <a:p>
                      <a:pPr algn="ctr" fontAlgn="ctr"/>
                      <a:r>
                        <a:rPr lang="en-US" altLang="ja-JP" sz="1000" b="0" i="0" u="none" strike="noStrike" dirty="0" smtClean="0">
                          <a:latin typeface="ＭＳ Ｐゴシック" pitchFamily="50" charset="-128"/>
                          <a:ea typeface="ＭＳ Ｐゴシック" pitchFamily="50" charset="-128"/>
                        </a:rPr>
                        <a:t>10,662</a:t>
                      </a:r>
                      <a:r>
                        <a:rPr lang="ja-JP" altLang="en-US" sz="1000" b="0" i="0" u="none" strike="noStrike" dirty="0" smtClean="0">
                          <a:latin typeface="ＭＳ Ｐゴシック" pitchFamily="50" charset="-128"/>
                          <a:ea typeface="ＭＳ Ｐゴシック" pitchFamily="50" charset="-128"/>
                        </a:rPr>
                        <a:t>社</a:t>
                      </a:r>
                      <a:endParaRPr lang="ja-JP" altLang="en-US" sz="1000" b="0" i="0" u="none" strike="noStrike" dirty="0">
                        <a:latin typeface="ＭＳ Ｐゴシック" pitchFamily="50" charset="-128"/>
                        <a:ea typeface="ＭＳ Ｐゴシック" pitchFamily="50" charset="-128"/>
                      </a:endParaRPr>
                    </a:p>
                  </a:txBody>
                  <a:tcPr marL="9527" marR="9527" marT="9523"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r>
            </a:tbl>
          </a:graphicData>
        </a:graphic>
      </p:graphicFrame>
      <p:sp>
        <p:nvSpPr>
          <p:cNvPr id="49184" name="Rectangle 86"/>
          <p:cNvSpPr>
            <a:spLocks noChangeArrowheads="1"/>
          </p:cNvSpPr>
          <p:nvPr/>
        </p:nvSpPr>
        <p:spPr bwMode="auto">
          <a:xfrm>
            <a:off x="5667375" y="3409690"/>
            <a:ext cx="2159000" cy="157162"/>
          </a:xfrm>
          <a:prstGeom prst="rect">
            <a:avLst/>
          </a:prstGeom>
          <a:solidFill>
            <a:srgbClr val="008000"/>
          </a:solidFill>
          <a:ln>
            <a:noFill/>
          </a:ln>
          <a:extLst>
            <a:ext uri="{91240B29-F687-4F45-9708-019B960494DF}">
              <a14:hiddenLine xmlns="" xmlns:a14="http://schemas.microsoft.com/office/drawing/2010/main" w="9525" algn="ctr">
                <a:solidFill>
                  <a:srgbClr val="000000"/>
                </a:solidFill>
                <a:miter lim="800000"/>
                <a:headEnd/>
                <a:tailEnd/>
              </a14:hiddenLine>
            </a:ext>
          </a:extLst>
        </p:spPr>
        <p:txBody>
          <a:bodyPr wrap="none" anchor="ct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algn="ctr" eaLnBrk="1" hangingPunct="1"/>
            <a:r>
              <a:rPr lang="ja-JP" altLang="en-US" sz="1000" b="1">
                <a:solidFill>
                  <a:schemeClr val="bg1"/>
                </a:solidFill>
              </a:rPr>
              <a:t>産業別就業者数の推移</a:t>
            </a:r>
          </a:p>
        </p:txBody>
      </p:sp>
      <p:sp>
        <p:nvSpPr>
          <p:cNvPr id="49185" name="テキスト ボックス 33"/>
          <p:cNvSpPr txBox="1">
            <a:spLocks noChangeArrowheads="1"/>
          </p:cNvSpPr>
          <p:nvPr/>
        </p:nvSpPr>
        <p:spPr bwMode="auto">
          <a:xfrm>
            <a:off x="8027988" y="6424352"/>
            <a:ext cx="865187" cy="2000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r>
              <a:rPr lang="ja-JP" altLang="en-US" sz="700"/>
              <a:t>（</a:t>
            </a:r>
            <a:r>
              <a:rPr lang="en-US" altLang="ja-JP" sz="700"/>
              <a:t>H27</a:t>
            </a:r>
            <a:r>
              <a:rPr lang="ja-JP" altLang="en-US" sz="700"/>
              <a:t>国勢調査）</a:t>
            </a:r>
            <a:endParaRPr lang="en-US" altLang="ja-JP" sz="700"/>
          </a:p>
        </p:txBody>
      </p:sp>
      <p:graphicFrame>
        <p:nvGraphicFramePr>
          <p:cNvPr id="9" name="Group 30"/>
          <p:cNvGraphicFramePr>
            <a:graphicFrameLocks noGrp="1"/>
          </p:cNvGraphicFramePr>
          <p:nvPr/>
        </p:nvGraphicFramePr>
        <p:xfrm>
          <a:off x="3203575" y="1268413"/>
          <a:ext cx="2124075" cy="1973318"/>
        </p:xfrm>
        <a:graphic>
          <a:graphicData uri="http://schemas.openxmlformats.org/drawingml/2006/table">
            <a:tbl>
              <a:tblPr/>
              <a:tblGrid>
                <a:gridCol w="239026"/>
                <a:gridCol w="877014"/>
                <a:gridCol w="1008035"/>
              </a:tblGrid>
              <a:tr h="245908">
                <a:tc gridSpan="3">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000" b="1" i="0" u="none" strike="noStrike" cap="none" normalizeH="0" baseline="0" dirty="0" smtClean="0">
                          <a:ln>
                            <a:noFill/>
                          </a:ln>
                          <a:solidFill>
                            <a:schemeClr val="tx1"/>
                          </a:solidFill>
                          <a:effectLst/>
                          <a:latin typeface="ＭＳ Ｐゴシック" pitchFamily="50" charset="-128"/>
                          <a:ea typeface="ＭＳ Ｐゴシック" pitchFamily="50" charset="-128"/>
                        </a:rPr>
                        <a:t>産業別就業者数</a:t>
                      </a:r>
                    </a:p>
                  </a:txBody>
                  <a:tcPr marL="54002" marR="54002" marT="46783" marB="46783" anchor="ct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9900"/>
                    </a:solidFill>
                  </a:tcPr>
                </a:tc>
                <a:tc hMerge="1">
                  <a:txBody>
                    <a:bodyPr/>
                    <a:lstStyle/>
                    <a:p>
                      <a:endParaRPr kumimoji="1" lang="ja-JP" altLang="en-US" dirty="0"/>
                    </a:p>
                  </a:txBody>
                  <a:tcPr/>
                </a:tc>
                <a:tc hMerge="1">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1" lang="ja-JP" altLang="en-US" sz="1000" b="1"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54000" marR="54000" marT="46800" marB="46800"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9900"/>
                    </a:solidFill>
                  </a:tcPr>
                </a:tc>
              </a:tr>
              <a:tr h="431838">
                <a:tc gridSpan="2">
                  <a:txBody>
                    <a:bodyPr/>
                    <a:lstStyle/>
                    <a:p>
                      <a:pPr marL="0" marR="0" lvl="0" indent="0" algn="ctr" defTabSz="914400" rtl="0" eaLnBrk="1" fontAlgn="base" latinLnBrk="0" hangingPunct="1">
                        <a:lnSpc>
                          <a:spcPct val="8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就業者数</a:t>
                      </a:r>
                    </a:p>
                  </a:txBody>
                  <a:tcPr marL="54002" marR="54002" marT="46783" marB="46783"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kumimoji="1" lang="ja-JP" altLang="en-US"/>
                    </a:p>
                  </a:txBody>
                  <a:tcPr/>
                </a:tc>
                <a:tc>
                  <a:txBody>
                    <a:bodyPr/>
                    <a:lstStyle/>
                    <a:p>
                      <a:pPr algn="ctr" fontAlgn="ctr"/>
                      <a:r>
                        <a:rPr lang="en-US" altLang="ja-JP" sz="1000" b="0" i="0" u="none" strike="noStrike" dirty="0" smtClean="0">
                          <a:latin typeface="ＭＳ Ｐゴシック" pitchFamily="50" charset="-128"/>
                          <a:ea typeface="ＭＳ Ｐゴシック" pitchFamily="50" charset="-128"/>
                        </a:rPr>
                        <a:t>147,537</a:t>
                      </a:r>
                      <a:r>
                        <a:rPr lang="ja-JP" altLang="en-US" sz="1000" b="0" i="0" u="none" strike="noStrike" dirty="0" smtClean="0">
                          <a:latin typeface="ＭＳ Ｐゴシック" pitchFamily="50" charset="-128"/>
                          <a:ea typeface="ＭＳ Ｐゴシック" pitchFamily="50" charset="-128"/>
                        </a:rPr>
                        <a:t>人</a:t>
                      </a:r>
                      <a:endParaRPr lang="en-US" altLang="ja-JP" sz="1000" b="0" i="0" u="none" strike="noStrike" dirty="0">
                        <a:latin typeface="ＭＳ Ｐゴシック" pitchFamily="50" charset="-128"/>
                        <a:ea typeface="ＭＳ Ｐゴシック" pitchFamily="50" charset="-128"/>
                      </a:endParaRPr>
                    </a:p>
                  </a:txBody>
                  <a:tcPr marL="9525" marR="9525" marT="9521"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359865">
                <a:tc rowSpan="4">
                  <a:txBody>
                    <a:bodyPr/>
                    <a:lstStyle/>
                    <a:p>
                      <a:pPr marL="0" marR="0" lvl="0" indent="0" algn="ctr" defTabSz="914400" rtl="0" eaLnBrk="1" fontAlgn="base" latinLnBrk="0" hangingPunct="1">
                        <a:lnSpc>
                          <a:spcPct val="8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内訳</a:t>
                      </a:r>
                    </a:p>
                  </a:txBody>
                  <a:tcPr marL="54002" marR="54002" marT="46783" marB="46783"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algn="ctr"/>
                      <a:r>
                        <a:rPr kumimoji="1" lang="ja-JP" altLang="en-US" sz="1000" dirty="0" smtClean="0">
                          <a:latin typeface="+mn-ea"/>
                          <a:ea typeface="+mn-ea"/>
                        </a:rPr>
                        <a:t>第一次産業</a:t>
                      </a:r>
                      <a:endParaRPr kumimoji="1" lang="ja-JP" altLang="en-US" sz="1000" dirty="0">
                        <a:latin typeface="+mn-ea"/>
                        <a:ea typeface="+mn-ea"/>
                      </a:endParaRPr>
                    </a:p>
                  </a:txBody>
                  <a:tcPr marL="54002" marR="54002" marT="46783" marB="4678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algn="ctr" fontAlgn="ctr"/>
                      <a:r>
                        <a:rPr lang="en-US" altLang="ja-JP" sz="1000" b="0" i="0" u="none" strike="noStrike" dirty="0">
                          <a:latin typeface="ＭＳ Ｐゴシック" pitchFamily="50" charset="-128"/>
                          <a:ea typeface="ＭＳ Ｐゴシック" pitchFamily="50" charset="-128"/>
                        </a:rPr>
                        <a:t>0.2%  </a:t>
                      </a:r>
                    </a:p>
                  </a:txBody>
                  <a:tcPr marL="9525" marR="9525" marT="9521"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359865">
                <a:tc vMerge="1">
                  <a:txBody>
                    <a:bodyPr/>
                    <a:lstStyle/>
                    <a:p>
                      <a:pPr marL="0" marR="0" lvl="0" indent="0" algn="ctr" defTabSz="914400" rtl="0" eaLnBrk="1" fontAlgn="base" latinLnBrk="0" hangingPunct="1">
                        <a:lnSpc>
                          <a:spcPct val="80000"/>
                        </a:lnSpc>
                        <a:spcBef>
                          <a:spcPct val="0"/>
                        </a:spcBef>
                        <a:spcAft>
                          <a:spcPct val="0"/>
                        </a:spcAft>
                        <a:buClrTx/>
                        <a:buSzTx/>
                        <a:buFontTx/>
                        <a:buNone/>
                        <a:tabLst/>
                      </a:pPr>
                      <a:endPar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54000" marR="54000" marT="46800" marB="4680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1000" dirty="0" smtClean="0">
                          <a:latin typeface="+mn-ea"/>
                          <a:ea typeface="+mn-ea"/>
                        </a:rPr>
                        <a:t>第二次産業</a:t>
                      </a:r>
                    </a:p>
                  </a:txBody>
                  <a:tcPr marL="54002" marR="54002" marT="46783" marB="4678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algn="ctr" fontAlgn="ctr"/>
                      <a:r>
                        <a:rPr lang="en-US" altLang="ja-JP" sz="1000" b="0" i="0" u="none" strike="noStrike" dirty="0">
                          <a:latin typeface="ＭＳ Ｐゴシック" pitchFamily="50" charset="-128"/>
                          <a:ea typeface="ＭＳ Ｐゴシック" pitchFamily="50" charset="-128"/>
                        </a:rPr>
                        <a:t>21.0%  </a:t>
                      </a:r>
                    </a:p>
                  </a:txBody>
                  <a:tcPr marL="9525" marR="9525" marT="9521"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359865">
                <a:tc vMerge="1">
                  <a:txBody>
                    <a:bodyPr/>
                    <a:lstStyle/>
                    <a:p>
                      <a:pPr marL="0" marR="0" lvl="0" indent="0" algn="ctr" defTabSz="914400" rtl="0" eaLnBrk="1" fontAlgn="base" latinLnBrk="0" hangingPunct="1">
                        <a:lnSpc>
                          <a:spcPct val="80000"/>
                        </a:lnSpc>
                        <a:spcBef>
                          <a:spcPct val="0"/>
                        </a:spcBef>
                        <a:spcAft>
                          <a:spcPct val="0"/>
                        </a:spcAft>
                        <a:buClrTx/>
                        <a:buSzTx/>
                        <a:buFontTx/>
                        <a:buNone/>
                        <a:tabLst/>
                      </a:pPr>
                      <a:endPar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54000" marR="54000" marT="46800" marB="4680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1000" smtClean="0">
                          <a:latin typeface="+mn-ea"/>
                          <a:ea typeface="+mn-ea"/>
                        </a:rPr>
                        <a:t>第三次産業</a:t>
                      </a:r>
                      <a:endParaRPr kumimoji="1" lang="ja-JP" altLang="en-US" sz="1000" dirty="0" smtClean="0">
                        <a:latin typeface="+mn-ea"/>
                        <a:ea typeface="+mn-ea"/>
                      </a:endParaRPr>
                    </a:p>
                  </a:txBody>
                  <a:tcPr marL="54002" marR="54002" marT="46783" marB="4678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algn="ctr" fontAlgn="ctr"/>
                      <a:r>
                        <a:rPr lang="en-US" altLang="ja-JP" sz="1000" b="0" i="0" u="none" strike="noStrike" dirty="0">
                          <a:latin typeface="ＭＳ Ｐゴシック" pitchFamily="50" charset="-128"/>
                          <a:ea typeface="ＭＳ Ｐゴシック" pitchFamily="50" charset="-128"/>
                        </a:rPr>
                        <a:t>78.8%  </a:t>
                      </a:r>
                    </a:p>
                  </a:txBody>
                  <a:tcPr marL="9525" marR="9525" marT="9521"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215919">
                <a:tc vMerge="1">
                  <a:txBody>
                    <a:bodyPr/>
                    <a:lstStyle/>
                    <a:p>
                      <a:pPr marL="0" marR="0" lvl="0" indent="0" algn="ctr" defTabSz="914400" rtl="0" eaLnBrk="1" fontAlgn="base" latinLnBrk="0" hangingPunct="1">
                        <a:lnSpc>
                          <a:spcPct val="80000"/>
                        </a:lnSpc>
                        <a:spcBef>
                          <a:spcPct val="0"/>
                        </a:spcBef>
                        <a:spcAft>
                          <a:spcPct val="0"/>
                        </a:spcAft>
                        <a:buClrTx/>
                        <a:buSzTx/>
                        <a:buFontTx/>
                        <a:buNone/>
                        <a:tabLst/>
                      </a:pPr>
                      <a:endPar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54000" marR="54000" marT="46800" marB="4680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gridSpan="2">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kumimoji="1" lang="en-US" altLang="ja-JP" sz="800" dirty="0" smtClean="0">
                          <a:latin typeface="+mn-ea"/>
                          <a:ea typeface="+mn-ea"/>
                        </a:rPr>
                        <a:t>※</a:t>
                      </a:r>
                      <a:r>
                        <a:rPr kumimoji="1" lang="ja-JP" altLang="en-US" sz="800" dirty="0" smtClean="0">
                          <a:latin typeface="+mn-ea"/>
                          <a:ea typeface="+mn-ea"/>
                        </a:rPr>
                        <a:t>構成比に分類不能は含まず</a:t>
                      </a:r>
                    </a:p>
                  </a:txBody>
                  <a:tcPr marL="54002" marR="54002" marT="46783" marB="46783"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hMerge="1">
                  <a:txBody>
                    <a:bodyPr/>
                    <a:lstStyle/>
                    <a:p>
                      <a:pPr algn="ctr" fontAlgn="ctr"/>
                      <a:endParaRPr lang="en-US" altLang="ja-JP" sz="1000" b="0" i="0" u="none" strike="noStrike" dirty="0">
                        <a:latin typeface="ＭＳ Ｐゴシック" pitchFamily="50" charset="-128"/>
                        <a:ea typeface="ＭＳ Ｐゴシック" pitchFamily="50" charset="-128"/>
                      </a:endParaRPr>
                    </a:p>
                  </a:txBody>
                  <a:tcPr marL="9525" marR="9525" marT="9525"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r>
            </a:tbl>
          </a:graphicData>
        </a:graphic>
      </p:graphicFrame>
      <p:graphicFrame>
        <p:nvGraphicFramePr>
          <p:cNvPr id="10" name="Group 30"/>
          <p:cNvGraphicFramePr>
            <a:graphicFrameLocks noGrp="1"/>
          </p:cNvGraphicFramePr>
          <p:nvPr/>
        </p:nvGraphicFramePr>
        <p:xfrm>
          <a:off x="5437188" y="1268413"/>
          <a:ext cx="3311525" cy="1541461"/>
        </p:xfrm>
        <a:graphic>
          <a:graphicData uri="http://schemas.openxmlformats.org/drawingml/2006/table">
            <a:tbl>
              <a:tblPr/>
              <a:tblGrid>
                <a:gridCol w="719897"/>
                <a:gridCol w="899871"/>
                <a:gridCol w="791886"/>
                <a:gridCol w="899871"/>
              </a:tblGrid>
              <a:tr h="245077">
                <a:tc gridSpan="2">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000" b="1" i="0" u="none" strike="noStrike" cap="none" normalizeH="0" baseline="0" dirty="0" smtClean="0">
                          <a:ln>
                            <a:noFill/>
                          </a:ln>
                          <a:solidFill>
                            <a:schemeClr val="tx1"/>
                          </a:solidFill>
                          <a:effectLst/>
                          <a:latin typeface="ＭＳ Ｐゴシック" pitchFamily="50" charset="-128"/>
                          <a:ea typeface="ＭＳ Ｐゴシック" pitchFamily="50" charset="-128"/>
                        </a:rPr>
                        <a:t>商業</a:t>
                      </a:r>
                    </a:p>
                  </a:txBody>
                  <a:tcPr marL="53418" marR="53418" marT="46316" marB="46316"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9900"/>
                    </a:solidFill>
                  </a:tcPr>
                </a:tc>
                <a:tc hMerge="1">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1" lang="ja-JP" altLang="en-US" sz="1000" b="1"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54000" marR="54000" marT="46800" marB="46800"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9900"/>
                    </a:solidFill>
                  </a:tcPr>
                </a:tc>
                <a:tc gridSpan="2">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000" b="1" i="0" u="none" strike="noStrike" cap="none" normalizeH="0" baseline="0" dirty="0" smtClean="0">
                          <a:ln>
                            <a:noFill/>
                          </a:ln>
                          <a:solidFill>
                            <a:schemeClr val="tx1"/>
                          </a:solidFill>
                          <a:effectLst/>
                          <a:latin typeface="ＭＳ Ｐゴシック" pitchFamily="50" charset="-128"/>
                          <a:ea typeface="ＭＳ Ｐゴシック" pitchFamily="50" charset="-128"/>
                        </a:rPr>
                        <a:t>工業</a:t>
                      </a:r>
                    </a:p>
                  </a:txBody>
                  <a:tcPr marL="53418" marR="53418" marT="46316" marB="46316"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9900"/>
                    </a:solidFill>
                  </a:tcPr>
                </a:tc>
                <a:tc hMerge="1">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1" lang="ja-JP" altLang="en-US" sz="1000" b="1"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54000" marR="54000" marT="46800" marB="46800" anchor="ct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9900"/>
                    </a:solidFill>
                  </a:tcPr>
                </a:tc>
              </a:tr>
              <a:tr h="432128">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販売額</a:t>
                      </a:r>
                    </a:p>
                  </a:txBody>
                  <a:tcPr marL="53418" marR="53418" marT="46316" marB="46316"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c>
                  <a:txBody>
                    <a:bodyPr/>
                    <a:lstStyle/>
                    <a:p>
                      <a:pPr algn="ctr" fontAlgn="ctr"/>
                      <a:r>
                        <a:rPr lang="ja-JP" altLang="en-US" sz="1000" b="0" i="0" u="none" strike="noStrike" dirty="0">
                          <a:latin typeface="ＭＳ Ｐゴシック" pitchFamily="50" charset="-128"/>
                          <a:ea typeface="ＭＳ Ｐゴシック" pitchFamily="50" charset="-128"/>
                        </a:rPr>
                        <a:t> </a:t>
                      </a:r>
                      <a:r>
                        <a:rPr lang="en-US" altLang="ja-JP" sz="1000" b="0" i="0" u="none" strike="noStrike" dirty="0">
                          <a:latin typeface="ＭＳ Ｐゴシック" pitchFamily="50" charset="-128"/>
                          <a:ea typeface="ＭＳ Ｐゴシック" pitchFamily="50" charset="-128"/>
                        </a:rPr>
                        <a:t>1</a:t>
                      </a:r>
                      <a:r>
                        <a:rPr lang="ja-JP" altLang="en-US" sz="1000" b="0" i="0" u="none" strike="noStrike" dirty="0">
                          <a:latin typeface="ＭＳ Ｐゴシック" pitchFamily="50" charset="-128"/>
                          <a:ea typeface="ＭＳ Ｐゴシック" pitchFamily="50" charset="-128"/>
                        </a:rPr>
                        <a:t>兆</a:t>
                      </a:r>
                      <a:r>
                        <a:rPr lang="en-US" altLang="ja-JP" sz="1000" b="0" i="0" u="none" strike="noStrike" dirty="0">
                          <a:latin typeface="ＭＳ Ｐゴシック" pitchFamily="50" charset="-128"/>
                          <a:ea typeface="ＭＳ Ｐゴシック" pitchFamily="50" charset="-128"/>
                        </a:rPr>
                        <a:t>73</a:t>
                      </a:r>
                      <a:r>
                        <a:rPr lang="ja-JP" altLang="en-US" sz="1000" b="0" i="0" u="none" strike="noStrike" dirty="0">
                          <a:latin typeface="ＭＳ Ｐゴシック" pitchFamily="50" charset="-128"/>
                          <a:ea typeface="ＭＳ Ｐゴシック" pitchFamily="50" charset="-128"/>
                        </a:rPr>
                        <a:t>億円</a:t>
                      </a:r>
                    </a:p>
                  </a:txBody>
                  <a:tcPr marL="9524" marR="9524" marT="9528"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出荷額</a:t>
                      </a:r>
                    </a:p>
                    <a:p>
                      <a:pPr marL="0" marR="0" lvl="0" indent="0" algn="ctr" defTabSz="914400" rtl="0" eaLnBrk="1" fontAlgn="base" latinLnBrk="0" hangingPunct="1">
                        <a:lnSpc>
                          <a:spcPct val="100000"/>
                        </a:lnSpc>
                        <a:spcBef>
                          <a:spcPct val="20000"/>
                        </a:spcBef>
                        <a:spcAft>
                          <a:spcPct val="0"/>
                        </a:spcAft>
                        <a:buClrTx/>
                        <a:buSzTx/>
                        <a:buFontTx/>
                        <a:buNone/>
                        <a:tabLst/>
                      </a:pPr>
                      <a:r>
                        <a:rPr kumimoji="1" lang="ja-JP" altLang="en-US" sz="800" b="0" i="0" u="none" strike="noStrike" cap="none" normalizeH="0" baseline="0" dirty="0" smtClean="0">
                          <a:ln>
                            <a:noFill/>
                          </a:ln>
                          <a:solidFill>
                            <a:schemeClr val="tx1"/>
                          </a:solidFill>
                          <a:effectLst/>
                          <a:latin typeface="ＭＳ Ｐゴシック" pitchFamily="50" charset="-128"/>
                          <a:ea typeface="ＭＳ Ｐゴシック" pitchFamily="50" charset="-128"/>
                        </a:rPr>
                        <a:t>（事業所あたり）</a:t>
                      </a:r>
                    </a:p>
                  </a:txBody>
                  <a:tcPr marL="53418" marR="53418" marT="46316" marB="46316"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c>
                  <a:txBody>
                    <a:bodyPr/>
                    <a:lstStyle/>
                    <a:p>
                      <a:pPr algn="ctr" fontAlgn="ctr"/>
                      <a:r>
                        <a:rPr lang="en-US" altLang="zh-TW" sz="1000" b="0" i="0" u="none" strike="noStrike" dirty="0">
                          <a:latin typeface="ＭＳ Ｐゴシック" pitchFamily="50" charset="-128"/>
                          <a:ea typeface="ＭＳ Ｐゴシック" pitchFamily="50" charset="-128"/>
                        </a:rPr>
                        <a:t>3,746</a:t>
                      </a:r>
                      <a:r>
                        <a:rPr lang="zh-TW" altLang="en-US" sz="1000" b="0" i="0" u="none" strike="noStrike" dirty="0">
                          <a:latin typeface="ＭＳ Ｐゴシック" pitchFamily="50" charset="-128"/>
                          <a:ea typeface="ＭＳ Ｐゴシック" pitchFamily="50" charset="-128"/>
                        </a:rPr>
                        <a:t>億円</a:t>
                      </a:r>
                      <a:br>
                        <a:rPr lang="zh-TW" altLang="en-US" sz="1000" b="0" i="0" u="none" strike="noStrike" dirty="0">
                          <a:latin typeface="ＭＳ Ｐゴシック" pitchFamily="50" charset="-128"/>
                          <a:ea typeface="ＭＳ Ｐゴシック" pitchFamily="50" charset="-128"/>
                        </a:rPr>
                      </a:br>
                      <a:r>
                        <a:rPr lang="zh-TW" altLang="en-US" sz="1000" b="0" i="0" u="none" strike="noStrike" dirty="0">
                          <a:latin typeface="ＭＳ Ｐゴシック" pitchFamily="50" charset="-128"/>
                          <a:ea typeface="ＭＳ Ｐゴシック" pitchFamily="50" charset="-128"/>
                        </a:rPr>
                        <a:t>（</a:t>
                      </a:r>
                      <a:r>
                        <a:rPr lang="en-US" altLang="zh-TW" sz="1000" b="0" i="0" u="none" strike="noStrike" dirty="0">
                          <a:latin typeface="ＭＳ Ｐゴシック" pitchFamily="50" charset="-128"/>
                          <a:ea typeface="ＭＳ Ｐゴシック" pitchFamily="50" charset="-128"/>
                        </a:rPr>
                        <a:t>7.8</a:t>
                      </a:r>
                      <a:r>
                        <a:rPr lang="zh-TW" altLang="en-US" sz="1000" b="0" i="0" u="none" strike="noStrike" dirty="0">
                          <a:latin typeface="ＭＳ Ｐゴシック" pitchFamily="50" charset="-128"/>
                          <a:ea typeface="ＭＳ Ｐゴシック" pitchFamily="50" charset="-128"/>
                        </a:rPr>
                        <a:t>億円）</a:t>
                      </a:r>
                    </a:p>
                  </a:txBody>
                  <a:tcPr marL="9524" marR="9524" marT="9528"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r>
              <a:tr h="432128">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事業所</a:t>
                      </a:r>
                    </a:p>
                  </a:txBody>
                  <a:tcPr marL="53418" marR="53418" marT="46316" marB="46316"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c>
                  <a:txBody>
                    <a:bodyPr/>
                    <a:lstStyle/>
                    <a:p>
                      <a:pPr algn="ctr" fontAlgn="ctr"/>
                      <a:r>
                        <a:rPr lang="en-US" altLang="ja-JP" sz="1000" b="0" i="0" u="none" strike="noStrike" dirty="0">
                          <a:latin typeface="ＭＳ Ｐゴシック" pitchFamily="50" charset="-128"/>
                          <a:ea typeface="ＭＳ Ｐゴシック" pitchFamily="50" charset="-128"/>
                        </a:rPr>
                        <a:t>3,002</a:t>
                      </a:r>
                      <a:r>
                        <a:rPr lang="ja-JP" altLang="en-US" sz="1000" b="0" i="0" u="none" strike="noStrike" dirty="0">
                          <a:latin typeface="ＭＳ Ｐゴシック" pitchFamily="50" charset="-128"/>
                          <a:ea typeface="ＭＳ Ｐゴシック" pitchFamily="50" charset="-128"/>
                        </a:rPr>
                        <a:t>ヵ所</a:t>
                      </a:r>
                    </a:p>
                  </a:txBody>
                  <a:tcPr marL="9524" marR="9524" marT="9528"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事業所</a:t>
                      </a:r>
                    </a:p>
                  </a:txBody>
                  <a:tcPr marL="53418" marR="53418" marT="46316" marB="46316"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c>
                  <a:txBody>
                    <a:bodyPr/>
                    <a:lstStyle/>
                    <a:p>
                      <a:pPr algn="ctr" fontAlgn="ctr"/>
                      <a:r>
                        <a:rPr lang="en-US" altLang="ja-JP" sz="1000" b="0" i="0" u="none" strike="noStrike" dirty="0">
                          <a:latin typeface="ＭＳ Ｐゴシック" pitchFamily="50" charset="-128"/>
                          <a:ea typeface="ＭＳ Ｐゴシック" pitchFamily="50" charset="-128"/>
                        </a:rPr>
                        <a:t>483</a:t>
                      </a:r>
                      <a:r>
                        <a:rPr lang="ja-JP" altLang="en-US" sz="1000" b="0" i="0" u="none" strike="noStrike" dirty="0">
                          <a:latin typeface="ＭＳ Ｐゴシック" pitchFamily="50" charset="-128"/>
                          <a:ea typeface="ＭＳ Ｐゴシック" pitchFamily="50" charset="-128"/>
                        </a:rPr>
                        <a:t>ヵ所</a:t>
                      </a:r>
                    </a:p>
                  </a:txBody>
                  <a:tcPr marL="9524" marR="9524" marT="9528"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r>
              <a:tr h="432128">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従業者</a:t>
                      </a:r>
                    </a:p>
                  </a:txBody>
                  <a:tcPr marL="53418" marR="53418" marT="46316" marB="46316"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algn="ctr" fontAlgn="ctr"/>
                      <a:r>
                        <a:rPr lang="en-US" altLang="ja-JP" sz="1000" b="0" i="0" u="none" strike="noStrike" dirty="0">
                          <a:latin typeface="ＭＳ Ｐゴシック" pitchFamily="50" charset="-128"/>
                          <a:ea typeface="ＭＳ Ｐゴシック" pitchFamily="50" charset="-128"/>
                        </a:rPr>
                        <a:t>21,928</a:t>
                      </a:r>
                      <a:r>
                        <a:rPr lang="ja-JP" altLang="en-US" sz="1000" b="0" i="0" u="none" strike="noStrike" dirty="0">
                          <a:latin typeface="ＭＳ Ｐゴシック" pitchFamily="50" charset="-128"/>
                          <a:ea typeface="ＭＳ Ｐゴシック" pitchFamily="50" charset="-128"/>
                        </a:rPr>
                        <a:t>人</a:t>
                      </a:r>
                    </a:p>
                  </a:txBody>
                  <a:tcPr marL="9524" marR="9524" marT="9528"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従業者</a:t>
                      </a:r>
                      <a:endParaRPr kumimoji="1" lang="ja-JP" altLang="en-US" sz="8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53418" marR="53418" marT="46316" marB="46316"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algn="ctr" fontAlgn="ctr"/>
                      <a:r>
                        <a:rPr lang="en-US" altLang="ja-JP" sz="1000" b="0" i="0" u="none" strike="noStrike" dirty="0">
                          <a:latin typeface="ＭＳ Ｐゴシック" pitchFamily="50" charset="-128"/>
                          <a:ea typeface="ＭＳ Ｐゴシック" pitchFamily="50" charset="-128"/>
                        </a:rPr>
                        <a:t>12,399</a:t>
                      </a:r>
                      <a:r>
                        <a:rPr lang="ja-JP" altLang="en-US" sz="1000" b="0" i="0" u="none" strike="noStrike" dirty="0">
                          <a:latin typeface="ＭＳ Ｐゴシック" pitchFamily="50" charset="-128"/>
                          <a:ea typeface="ＭＳ Ｐゴシック" pitchFamily="50" charset="-128"/>
                        </a:rPr>
                        <a:t>人</a:t>
                      </a:r>
                    </a:p>
                  </a:txBody>
                  <a:tcPr marL="9524" marR="9524" marT="9528"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r>
            </a:tbl>
          </a:graphicData>
        </a:graphic>
      </p:graphicFrame>
      <p:sp>
        <p:nvSpPr>
          <p:cNvPr id="49234" name="Rectangle 86"/>
          <p:cNvSpPr>
            <a:spLocks noChangeArrowheads="1"/>
          </p:cNvSpPr>
          <p:nvPr/>
        </p:nvSpPr>
        <p:spPr bwMode="auto">
          <a:xfrm>
            <a:off x="1527175" y="3409690"/>
            <a:ext cx="2159000" cy="157162"/>
          </a:xfrm>
          <a:prstGeom prst="rect">
            <a:avLst/>
          </a:prstGeom>
          <a:solidFill>
            <a:srgbClr val="008000"/>
          </a:solidFill>
          <a:ln>
            <a:noFill/>
          </a:ln>
          <a:extLst>
            <a:ext uri="{91240B29-F687-4F45-9708-019B960494DF}">
              <a14:hiddenLine xmlns="" xmlns:a14="http://schemas.microsoft.com/office/drawing/2010/main" w="9525" algn="ctr">
                <a:solidFill>
                  <a:srgbClr val="000000"/>
                </a:solidFill>
                <a:miter lim="800000"/>
                <a:headEnd/>
                <a:tailEnd/>
              </a14:hiddenLine>
            </a:ext>
          </a:extLst>
        </p:spPr>
        <p:txBody>
          <a:bodyPr wrap="none" anchor="ct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algn="ctr" eaLnBrk="1" hangingPunct="1"/>
            <a:r>
              <a:rPr lang="ja-JP" altLang="en-US" sz="1000" b="1">
                <a:solidFill>
                  <a:schemeClr val="bg1"/>
                </a:solidFill>
              </a:rPr>
              <a:t>区内総生産</a:t>
            </a:r>
          </a:p>
        </p:txBody>
      </p:sp>
      <p:sp>
        <p:nvSpPr>
          <p:cNvPr id="49235" name="タイトル 3"/>
          <p:cNvSpPr>
            <a:spLocks/>
          </p:cNvSpPr>
          <p:nvPr/>
        </p:nvSpPr>
        <p:spPr bwMode="gray">
          <a:xfrm>
            <a:off x="611188" y="428625"/>
            <a:ext cx="8281987" cy="720725"/>
          </a:xfrm>
          <a:prstGeom prst="rect">
            <a:avLst/>
          </a:prstGeom>
          <a:noFill/>
          <a:ln w="57150" cmpd="thickThin" algn="ctr">
            <a:solidFill>
              <a:schemeClr val="accent2"/>
            </a:solidFill>
            <a:miter lim="800000"/>
            <a:headEnd/>
            <a:tailEnd/>
          </a:ln>
          <a:extLst>
            <a:ext uri="{909E8E84-426E-40DD-AFC4-6F175D3DCCD1}">
              <a14:hiddenFill xmlns="" xmlns:a14="http://schemas.microsoft.com/office/drawing/2010/main">
                <a:solidFill>
                  <a:srgbClr val="FFFFFF"/>
                </a:solidFill>
              </a14:hiddenFill>
            </a:ext>
          </a:extLst>
        </p:spPr>
        <p:txBody>
          <a:bodyPr lIns="108000" rIns="108000"/>
          <a:lstStyle>
            <a:lvl1pPr marL="85725"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lnSpc>
                <a:spcPts val="1600"/>
              </a:lnSpc>
              <a:buFont typeface="Wingdings" pitchFamily="2" charset="2"/>
              <a:buNone/>
            </a:pPr>
            <a:endParaRPr lang="en-US" altLang="ja-JP" sz="1200">
              <a:solidFill>
                <a:srgbClr val="000000"/>
              </a:solidFill>
              <a:latin typeface="HGP創英角ｺﾞｼｯｸUB" pitchFamily="50" charset="-128"/>
              <a:ea typeface="HGP創英角ｺﾞｼｯｸUB" pitchFamily="50" charset="-128"/>
            </a:endParaRPr>
          </a:p>
        </p:txBody>
      </p:sp>
      <p:sp>
        <p:nvSpPr>
          <p:cNvPr id="14" name="テキスト ボックス 13"/>
          <p:cNvSpPr txBox="1"/>
          <p:nvPr/>
        </p:nvSpPr>
        <p:spPr>
          <a:xfrm>
            <a:off x="611188" y="568325"/>
            <a:ext cx="8064500" cy="441325"/>
          </a:xfrm>
          <a:prstGeom prst="rect">
            <a:avLst/>
          </a:prstGeom>
          <a:noFill/>
        </p:spPr>
        <p:txBody>
          <a:bodyPr>
            <a:spAutoFit/>
          </a:bodyPr>
          <a:lstStyle/>
          <a:p>
            <a:pPr marL="85725">
              <a:lnSpc>
                <a:spcPts val="1000"/>
              </a:lnSpc>
              <a:defRPr/>
            </a:pPr>
            <a:r>
              <a:rPr lang="ja-JP" altLang="en-US" sz="1200" dirty="0">
                <a:solidFill>
                  <a:srgbClr val="000000"/>
                </a:solidFill>
                <a:latin typeface="+mn-ea"/>
                <a:ea typeface="ＭＳ Ｐゴシック" pitchFamily="50" charset="-128"/>
              </a:rPr>
              <a:t>○</a:t>
            </a:r>
            <a:r>
              <a:rPr lang="ja-JP" altLang="ja-JP" sz="1200" dirty="0">
                <a:latin typeface="+mn-ea"/>
                <a:ea typeface="ＭＳ Ｐゴシック" pitchFamily="50" charset="-128"/>
              </a:rPr>
              <a:t>全産業の総生産は</a:t>
            </a:r>
            <a:r>
              <a:rPr lang="en-US" altLang="ja-JP" sz="1200" dirty="0">
                <a:latin typeface="+mn-ea"/>
                <a:ea typeface="ＭＳ Ｐゴシック" pitchFamily="50" charset="-128"/>
              </a:rPr>
              <a:t>7,054</a:t>
            </a:r>
            <a:r>
              <a:rPr lang="ja-JP" altLang="ja-JP" sz="1200" dirty="0">
                <a:latin typeface="+mn-ea"/>
                <a:ea typeface="ＭＳ Ｐゴシック" pitchFamily="50" charset="-128"/>
              </a:rPr>
              <a:t>億円</a:t>
            </a:r>
            <a:endParaRPr lang="en-US" altLang="ja-JP" sz="1200" dirty="0">
              <a:latin typeface="+mn-ea"/>
              <a:ea typeface="ＭＳ Ｐゴシック" pitchFamily="50" charset="-128"/>
            </a:endParaRPr>
          </a:p>
          <a:p>
            <a:pPr marL="85725">
              <a:lnSpc>
                <a:spcPts val="1000"/>
              </a:lnSpc>
              <a:spcBef>
                <a:spcPct val="50000"/>
              </a:spcBef>
              <a:defRPr/>
            </a:pPr>
            <a:r>
              <a:rPr lang="ja-JP" altLang="ja-JP" sz="1200" dirty="0">
                <a:latin typeface="+mn-ea"/>
                <a:ea typeface="ＭＳ Ｐゴシック" pitchFamily="50" charset="-128"/>
              </a:rPr>
              <a:t>○工業の出荷額は</a:t>
            </a:r>
            <a:r>
              <a:rPr lang="en-US" altLang="ja-JP" sz="1200" dirty="0">
                <a:latin typeface="+mn-ea"/>
                <a:ea typeface="ＭＳ Ｐゴシック" pitchFamily="50" charset="-128"/>
              </a:rPr>
              <a:t>3,746</a:t>
            </a:r>
            <a:r>
              <a:rPr lang="ja-JP" altLang="ja-JP" sz="1200" dirty="0">
                <a:latin typeface="+mn-ea"/>
                <a:ea typeface="ＭＳ Ｐゴシック" pitchFamily="50" charset="-128"/>
              </a:rPr>
              <a:t>億円となっており、</a:t>
            </a:r>
            <a:r>
              <a:rPr lang="ja-JP" altLang="en-US" sz="1200" dirty="0">
                <a:latin typeface="+mn-ea"/>
                <a:ea typeface="ＭＳ Ｐゴシック" pitchFamily="50" charset="-128"/>
              </a:rPr>
              <a:t>総合区</a:t>
            </a:r>
            <a:r>
              <a:rPr lang="en-US" altLang="ja-JP" sz="1200" dirty="0">
                <a:latin typeface="+mn-ea"/>
                <a:ea typeface="ＭＳ Ｐゴシック" pitchFamily="50" charset="-128"/>
              </a:rPr>
              <a:t>(8</a:t>
            </a:r>
            <a:r>
              <a:rPr lang="ja-JP" altLang="en-US" sz="1200" dirty="0">
                <a:latin typeface="+mn-ea"/>
                <a:ea typeface="ＭＳ Ｐゴシック" pitchFamily="50" charset="-128"/>
              </a:rPr>
              <a:t>区</a:t>
            </a:r>
            <a:r>
              <a:rPr lang="en-US" altLang="ja-JP" sz="1200" dirty="0">
                <a:latin typeface="+mn-ea"/>
                <a:ea typeface="ＭＳ Ｐゴシック" pitchFamily="50" charset="-128"/>
              </a:rPr>
              <a:t>)</a:t>
            </a:r>
            <a:r>
              <a:rPr lang="ja-JP" altLang="ja-JP" sz="1200" dirty="0">
                <a:latin typeface="+mn-ea"/>
                <a:ea typeface="ＭＳ Ｐゴシック" pitchFamily="50" charset="-128"/>
              </a:rPr>
              <a:t>平均</a:t>
            </a:r>
            <a:r>
              <a:rPr lang="ja-JP" altLang="en-US" sz="1200" dirty="0">
                <a:latin typeface="+mn-ea"/>
                <a:ea typeface="ＭＳ Ｐゴシック" pitchFamily="50" charset="-128"/>
              </a:rPr>
              <a:t>の</a:t>
            </a:r>
            <a:r>
              <a:rPr lang="en-US" altLang="ja-JP" sz="1200" dirty="0">
                <a:latin typeface="+mn-ea"/>
                <a:ea typeface="ＭＳ Ｐゴシック" pitchFamily="50" charset="-128"/>
              </a:rPr>
              <a:t>4,544</a:t>
            </a:r>
            <a:r>
              <a:rPr lang="ja-JP" altLang="ja-JP" sz="1200" dirty="0">
                <a:latin typeface="+mn-ea"/>
                <a:ea typeface="ＭＳ Ｐゴシック" pitchFamily="50" charset="-128"/>
              </a:rPr>
              <a:t>億円を</a:t>
            </a:r>
            <a:r>
              <a:rPr lang="ja-JP" altLang="en-US" sz="1200" dirty="0">
                <a:latin typeface="+mn-ea"/>
                <a:ea typeface="ＭＳ Ｐゴシック" pitchFamily="50" charset="-128"/>
              </a:rPr>
              <a:t>下回って</a:t>
            </a:r>
            <a:r>
              <a:rPr lang="ja-JP" altLang="ja-JP" sz="1200" dirty="0">
                <a:latin typeface="+mn-ea"/>
                <a:ea typeface="ＭＳ Ｐゴシック" pitchFamily="50" charset="-128"/>
              </a:rPr>
              <a:t>いる</a:t>
            </a:r>
            <a:endParaRPr lang="en-US" altLang="ja-JP" sz="1200" dirty="0">
              <a:solidFill>
                <a:srgbClr val="000000"/>
              </a:solidFill>
              <a:latin typeface="+mn-ea"/>
              <a:ea typeface="ＭＳ Ｐゴシック" pitchFamily="50" charset="-128"/>
            </a:endParaRPr>
          </a:p>
        </p:txBody>
      </p:sp>
      <p:graphicFrame>
        <p:nvGraphicFramePr>
          <p:cNvPr id="16" name="グラフ 15"/>
          <p:cNvGraphicFramePr>
            <a:graphicFrameLocks/>
          </p:cNvGraphicFramePr>
          <p:nvPr/>
        </p:nvGraphicFramePr>
        <p:xfrm>
          <a:off x="4745264" y="3769283"/>
          <a:ext cx="4003200" cy="2782800"/>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15" name="グラフ 14"/>
          <p:cNvGraphicFramePr>
            <a:graphicFrameLocks/>
          </p:cNvGraphicFramePr>
          <p:nvPr/>
        </p:nvGraphicFramePr>
        <p:xfrm>
          <a:off x="539552" y="3553259"/>
          <a:ext cx="4132800" cy="2980800"/>
        </p:xfrm>
        <a:graphic>
          <a:graphicData uri="http://schemas.openxmlformats.org/drawingml/2006/chart">
            <c:chart xmlns:c="http://schemas.openxmlformats.org/drawingml/2006/chart" xmlns:r="http://schemas.openxmlformats.org/officeDocument/2006/relationships" r:id="rId3"/>
          </a:graphicData>
        </a:graphic>
      </p:graphicFrame>
      <p:sp>
        <p:nvSpPr>
          <p:cNvPr id="49239" name="テキスト ボックス 33"/>
          <p:cNvSpPr txBox="1">
            <a:spLocks noChangeArrowheads="1"/>
          </p:cNvSpPr>
          <p:nvPr/>
        </p:nvSpPr>
        <p:spPr bwMode="auto">
          <a:xfrm>
            <a:off x="2987675" y="6424352"/>
            <a:ext cx="1512888" cy="2000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r>
              <a:rPr lang="ja-JP" altLang="en-US" sz="700"/>
              <a:t>（大阪の経済</a:t>
            </a:r>
            <a:r>
              <a:rPr lang="en-US" altLang="ja-JP" sz="700"/>
              <a:t>2017</a:t>
            </a:r>
            <a:r>
              <a:rPr lang="ja-JP" altLang="en-US" sz="700"/>
              <a:t>年版）</a:t>
            </a:r>
            <a:endParaRPr lang="en-US" altLang="ja-JP" sz="700"/>
          </a:p>
        </p:txBody>
      </p:sp>
      <p:sp>
        <p:nvSpPr>
          <p:cNvPr id="18" name="正方形/長方形 27"/>
          <p:cNvSpPr>
            <a:spLocks noChangeArrowheads="1"/>
          </p:cNvSpPr>
          <p:nvPr/>
        </p:nvSpPr>
        <p:spPr bwMode="auto">
          <a:xfrm>
            <a:off x="8112125" y="6616534"/>
            <a:ext cx="1031875" cy="261937"/>
          </a:xfrm>
          <a:prstGeom prst="rect">
            <a:avLst/>
          </a:prstGeom>
          <a:noFill/>
          <a:ln w="9525">
            <a:noFill/>
            <a:miter lim="800000"/>
            <a:headEnd/>
            <a:tailEnd/>
          </a:ln>
        </p:spPr>
        <p:txBody>
          <a:bodyPr>
            <a:spAutoFit/>
          </a:bodyPr>
          <a:lstStyle/>
          <a:p>
            <a:pPr algn="r"/>
            <a:r>
              <a:rPr lang="ja-JP" altLang="en-US" sz="1100" b="1" dirty="0" smtClean="0">
                <a:solidFill>
                  <a:srgbClr val="000000"/>
                </a:solidFill>
                <a:latin typeface="ＭＳ Ｐゴシック" charset="-128"/>
                <a:ea typeface="Meiryo UI" pitchFamily="50" charset="-128"/>
                <a:cs typeface="Meiryo UI" pitchFamily="50" charset="-128"/>
              </a:rPr>
              <a:t>すがた</a:t>
            </a:r>
            <a:r>
              <a:rPr lang="en-US" altLang="ja-JP" sz="1100" b="1" dirty="0" smtClean="0">
                <a:solidFill>
                  <a:srgbClr val="000000"/>
                </a:solidFill>
                <a:latin typeface="ＭＳ Ｐゴシック" charset="-128"/>
                <a:ea typeface="Meiryo UI" pitchFamily="50" charset="-128"/>
                <a:cs typeface="Meiryo UI" pitchFamily="50" charset="-128"/>
              </a:rPr>
              <a:t>-</a:t>
            </a:r>
            <a:r>
              <a:rPr lang="ja-JP" altLang="en-US" sz="1100" b="1" dirty="0" smtClean="0">
                <a:solidFill>
                  <a:srgbClr val="000000"/>
                </a:solidFill>
                <a:latin typeface="ＭＳ Ｐゴシック" charset="-128"/>
                <a:ea typeface="Meiryo UI" pitchFamily="50" charset="-128"/>
                <a:cs typeface="Meiryo UI" pitchFamily="50" charset="-128"/>
              </a:rPr>
              <a:t>４５</a:t>
            </a:r>
            <a:endParaRPr lang="ja-JP" altLang="en-US" sz="1200" b="1" dirty="0">
              <a:solidFill>
                <a:srgbClr val="000000"/>
              </a:solidFill>
              <a:latin typeface="ＭＳ Ｐゴシック" charset="-128"/>
              <a:ea typeface="Meiryo UI" pitchFamily="50" charset="-128"/>
              <a:cs typeface="Meiryo UI" pitchFamily="50" charset="-128"/>
            </a:endParaRPr>
          </a:p>
        </p:txBody>
      </p:sp>
    </p:spTree>
  </p:cSld>
  <p:clrMapOvr>
    <a:masterClrMapping/>
  </p:clrMapOvr>
  <p:timing>
    <p:tnLst>
      <p:par>
        <p:cTn id="1" dur="indefinite" restart="never" nodeType="tmRoot"/>
      </p:par>
    </p:tnLst>
  </p:timing>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178" name="タイトル 3"/>
          <p:cNvSpPr txBox="1">
            <a:spLocks/>
          </p:cNvSpPr>
          <p:nvPr/>
        </p:nvSpPr>
        <p:spPr bwMode="auto">
          <a:xfrm>
            <a:off x="107950" y="260350"/>
            <a:ext cx="8928100" cy="6488113"/>
          </a:xfrm>
          <a:prstGeom prst="rect">
            <a:avLst/>
          </a:prstGeom>
          <a:noFill/>
          <a:ln w="19050" algn="ctr">
            <a:solidFill>
              <a:schemeClr val="accent2"/>
            </a:solidFill>
            <a:miter lim="800000"/>
            <a:headEnd/>
            <a:tailEnd/>
          </a:ln>
          <a:extLst>
            <a:ext uri="{909E8E84-426E-40DD-AFC4-6F175D3DCCD1}">
              <a14:hiddenFill xmlns="" xmlns:a14="http://schemas.microsoft.com/office/drawing/2010/main">
                <a:solidFill>
                  <a:srgbClr val="FFFFFF"/>
                </a:solidFill>
              </a14:hiddenFill>
            </a:ext>
          </a:extLst>
        </p:spPr>
        <p:txBody>
          <a:bodyPr/>
          <a:lstStyle>
            <a:lvl1pPr marL="171450" indent="-171450"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buFont typeface="Wingdings" pitchFamily="2" charset="2"/>
              <a:buChar char="u"/>
            </a:pPr>
            <a:endParaRPr lang="en-US" altLang="ja-JP" sz="900">
              <a:solidFill>
                <a:srgbClr val="000000"/>
              </a:solidFill>
              <a:latin typeface="Meiryo UI" pitchFamily="50" charset="-128"/>
              <a:ea typeface="Meiryo UI" pitchFamily="50" charset="-128"/>
              <a:cs typeface="Meiryo UI" pitchFamily="50" charset="-128"/>
            </a:endParaRPr>
          </a:p>
        </p:txBody>
      </p:sp>
      <p:sp>
        <p:nvSpPr>
          <p:cNvPr id="4" name="テキスト ボックス 3"/>
          <p:cNvSpPr txBox="1"/>
          <p:nvPr/>
        </p:nvSpPr>
        <p:spPr bwMode="gray">
          <a:xfrm>
            <a:off x="250825" y="160338"/>
            <a:ext cx="3960813" cy="187325"/>
          </a:xfrm>
          <a:prstGeom prst="rect">
            <a:avLst/>
          </a:prstGeom>
          <a:solidFill>
            <a:schemeClr val="accent2">
              <a:lumMod val="75000"/>
            </a:schemeClr>
          </a:solidFill>
          <a:ln w="22225">
            <a:solidFill>
              <a:schemeClr val="accent2">
                <a:lumMod val="75000"/>
              </a:schemeClr>
            </a:solidFill>
          </a:ln>
        </p:spPr>
        <p:txBody>
          <a:bodyPr lIns="0" tIns="0" rIns="0" bIns="0" anchor="ctr">
            <a:spAutoFit/>
          </a:bodyPr>
          <a:lstStyle/>
          <a:p>
            <a:pPr algn="ctr">
              <a:defRPr/>
            </a:pPr>
            <a:r>
              <a:rPr lang="ja-JP" altLang="en-US" sz="1200" b="1" dirty="0">
                <a:solidFill>
                  <a:schemeClr val="bg1"/>
                </a:solidFill>
                <a:latin typeface="Meiryo UI" pitchFamily="50" charset="-128"/>
                <a:ea typeface="Meiryo UI" pitchFamily="50" charset="-128"/>
                <a:cs typeface="Meiryo UI" pitchFamily="50" charset="-128"/>
              </a:rPr>
              <a:t>総合区の状況（統計データ）＜</a:t>
            </a:r>
            <a:r>
              <a:rPr lang="en-US" altLang="ja-JP" sz="1200" b="1" dirty="0">
                <a:solidFill>
                  <a:schemeClr val="bg1"/>
                </a:solidFill>
                <a:latin typeface="Meiryo UI" pitchFamily="50" charset="-128"/>
                <a:ea typeface="Meiryo UI" pitchFamily="50" charset="-128"/>
                <a:cs typeface="Meiryo UI" pitchFamily="50" charset="-128"/>
              </a:rPr>
              <a:t>3</a:t>
            </a:r>
            <a:r>
              <a:rPr lang="ja-JP" altLang="en-US" sz="1200" b="1" dirty="0">
                <a:solidFill>
                  <a:schemeClr val="bg1"/>
                </a:solidFill>
                <a:latin typeface="Meiryo UI" pitchFamily="50" charset="-128"/>
                <a:ea typeface="Meiryo UI" pitchFamily="50" charset="-128"/>
                <a:cs typeface="Meiryo UI" pitchFamily="50" charset="-128"/>
              </a:rPr>
              <a:t>／</a:t>
            </a:r>
            <a:r>
              <a:rPr lang="en-US" altLang="ja-JP" sz="1200" b="1" dirty="0">
                <a:solidFill>
                  <a:schemeClr val="bg1"/>
                </a:solidFill>
                <a:latin typeface="Meiryo UI" pitchFamily="50" charset="-128"/>
                <a:ea typeface="Meiryo UI" pitchFamily="50" charset="-128"/>
                <a:cs typeface="Meiryo UI" pitchFamily="50" charset="-128"/>
              </a:rPr>
              <a:t>3</a:t>
            </a:r>
            <a:r>
              <a:rPr lang="ja-JP" altLang="en-US" sz="1200" b="1" dirty="0">
                <a:solidFill>
                  <a:schemeClr val="bg1"/>
                </a:solidFill>
                <a:latin typeface="Meiryo UI" pitchFamily="50" charset="-128"/>
                <a:ea typeface="Meiryo UI" pitchFamily="50" charset="-128"/>
                <a:cs typeface="Meiryo UI" pitchFamily="50" charset="-128"/>
              </a:rPr>
              <a:t>＞</a:t>
            </a:r>
          </a:p>
        </p:txBody>
      </p:sp>
      <p:sp>
        <p:nvSpPr>
          <p:cNvPr id="50180" name="テキスト ボックス 24"/>
          <p:cNvSpPr txBox="1">
            <a:spLocks noChangeArrowheads="1"/>
          </p:cNvSpPr>
          <p:nvPr/>
        </p:nvSpPr>
        <p:spPr bwMode="auto">
          <a:xfrm>
            <a:off x="179388" y="401638"/>
            <a:ext cx="360362" cy="6300787"/>
          </a:xfrm>
          <a:prstGeom prst="rect">
            <a:avLst/>
          </a:prstGeom>
          <a:solidFill>
            <a:srgbClr val="993300"/>
          </a:solidFill>
          <a:ln>
            <a:noFill/>
          </a:ln>
          <a:extLst>
            <a:ext uri="{91240B29-F687-4F45-9708-019B960494DF}">
              <a14:hiddenLine xmlns="" xmlns:a14="http://schemas.microsoft.com/office/drawing/2010/main" w="22225">
                <a:solidFill>
                  <a:srgbClr val="000000"/>
                </a:solidFill>
                <a:miter lim="800000"/>
                <a:headEnd/>
                <a:tailEnd/>
              </a14:hiddenLine>
            </a:ext>
          </a:extLst>
        </p:spPr>
        <p:txBody>
          <a:bodyPr vert="eaVert" lIns="0" tIns="0" rIns="0" bIns="0" anchor="ct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algn="ctr" eaLnBrk="1" hangingPunct="1"/>
            <a:r>
              <a:rPr lang="ja-JP" altLang="en-US" sz="1200" b="1">
                <a:solidFill>
                  <a:schemeClr val="bg1"/>
                </a:solidFill>
                <a:latin typeface="ＭＳ ゴシック" pitchFamily="49" charset="-128"/>
                <a:ea typeface="ＭＳ ゴシック" pitchFamily="49" charset="-128"/>
              </a:rPr>
              <a:t>まち・暮らし</a:t>
            </a:r>
          </a:p>
        </p:txBody>
      </p:sp>
      <p:graphicFrame>
        <p:nvGraphicFramePr>
          <p:cNvPr id="6" name="Group 22"/>
          <p:cNvGraphicFramePr>
            <a:graphicFrameLocks noGrp="1"/>
          </p:cNvGraphicFramePr>
          <p:nvPr/>
        </p:nvGraphicFramePr>
        <p:xfrm>
          <a:off x="831850" y="1268413"/>
          <a:ext cx="2012950" cy="2160588"/>
        </p:xfrm>
        <a:graphic>
          <a:graphicData uri="http://schemas.openxmlformats.org/drawingml/2006/table">
            <a:tbl>
              <a:tblPr/>
              <a:tblGrid>
                <a:gridCol w="249636"/>
                <a:gridCol w="935636"/>
                <a:gridCol w="827678"/>
              </a:tblGrid>
              <a:tr h="360098">
                <a:tc gridSpan="2">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建物用途</a:t>
                      </a:r>
                    </a:p>
                  </a:txBody>
                  <a:tcPr marL="53979" marR="53979" marT="46813" marB="46813"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66"/>
                    </a:solidFill>
                  </a:tcPr>
                </a:tc>
                <a:tc hMerge="1">
                  <a:txBody>
                    <a:bodyPr/>
                    <a:lstStyle/>
                    <a:p>
                      <a:endParaRPr kumimoji="1" lang="ja-JP" altLang="en-US"/>
                    </a:p>
                  </a:txBody>
                  <a:tcPr/>
                </a:tc>
                <a:tc>
                  <a:txBody>
                    <a:bodyPr/>
                    <a:lstStyle/>
                    <a:p>
                      <a:pPr algn="ctr" fontAlgn="ctr"/>
                      <a:r>
                        <a:rPr lang="en-US" altLang="ja-JP" sz="1000" b="0" i="0" u="none" strike="noStrike" dirty="0">
                          <a:latin typeface="ＭＳ Ｐゴシック" pitchFamily="50" charset="-128"/>
                          <a:ea typeface="ＭＳ Ｐゴシック" pitchFamily="50" charset="-128"/>
                        </a:rPr>
                        <a:t>61.9%</a:t>
                      </a:r>
                    </a:p>
                  </a:txBody>
                  <a:tcPr marL="9521" marR="9521" marT="9528"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66"/>
                    </a:solidFill>
                  </a:tcPr>
                </a:tc>
              </a:tr>
              <a:tr h="360098">
                <a:tc rowSpan="4">
                  <a:txBody>
                    <a:bodyPr/>
                    <a:lstStyle/>
                    <a:p>
                      <a:pPr marL="0" marR="0" lvl="0" indent="0" algn="ctr" defTabSz="914400" rtl="0" eaLnBrk="1" fontAlgn="base" latinLnBrk="0" hangingPunct="1">
                        <a:lnSpc>
                          <a:spcPct val="90000"/>
                        </a:lnSpc>
                        <a:spcBef>
                          <a:spcPct val="0"/>
                        </a:spcBef>
                        <a:spcAft>
                          <a:spcPct val="0"/>
                        </a:spcAft>
                        <a:buClrTx/>
                        <a:buSzTx/>
                        <a:buFontTx/>
                        <a:buNone/>
                        <a:tabLst/>
                        <a:defRPr/>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内訳</a:t>
                      </a:r>
                    </a:p>
                  </a:txBody>
                  <a:tcPr marL="53979" marR="53979" marT="46813" marB="46813"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住宅</a:t>
                      </a:r>
                    </a:p>
                  </a:txBody>
                  <a:tcPr marL="53979" marR="53979" marT="46813" marB="4681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175" cap="flat" cmpd="sng" algn="ctr">
                      <a:solidFill>
                        <a:schemeClr val="tx1"/>
                      </a:solidFill>
                      <a:prstDash val="dash"/>
                      <a:round/>
                      <a:headEnd type="none" w="med" len="med"/>
                      <a:tailEnd type="none" w="med" len="med"/>
                    </a:lnB>
                    <a:lnTlToBr>
                      <a:noFill/>
                    </a:lnTlToBr>
                    <a:lnBlToTr>
                      <a:noFill/>
                    </a:lnBlToTr>
                    <a:noFill/>
                  </a:tcPr>
                </a:tc>
                <a:tc>
                  <a:txBody>
                    <a:bodyPr/>
                    <a:lstStyle/>
                    <a:p>
                      <a:pPr algn="ctr" fontAlgn="ctr"/>
                      <a:r>
                        <a:rPr lang="en-US" altLang="ja-JP" sz="1000" b="0" i="0" u="none" strike="noStrike" dirty="0">
                          <a:latin typeface="ＭＳ Ｐゴシック" pitchFamily="50" charset="-128"/>
                          <a:ea typeface="ＭＳ Ｐゴシック" pitchFamily="50" charset="-128"/>
                        </a:rPr>
                        <a:t>34.8%</a:t>
                      </a:r>
                    </a:p>
                  </a:txBody>
                  <a:tcPr marL="9521" marR="9521" marT="9528"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175" cap="flat" cmpd="sng" algn="ctr">
                      <a:solidFill>
                        <a:schemeClr val="tx1"/>
                      </a:solidFill>
                      <a:prstDash val="dash"/>
                      <a:round/>
                      <a:headEnd type="none" w="med" len="med"/>
                      <a:tailEnd type="none" w="med" len="med"/>
                    </a:lnB>
                    <a:lnTlToBr>
                      <a:noFill/>
                    </a:lnTlToBr>
                    <a:lnBlToTr>
                      <a:noFill/>
                    </a:lnBlToTr>
                    <a:noFill/>
                  </a:tcPr>
                </a:tc>
              </a:tr>
              <a:tr h="360098">
                <a:tc vMerge="1">
                  <a:txBody>
                    <a:bodyPr/>
                    <a:lstStyle/>
                    <a:p>
                      <a:pPr marL="0" marR="0" lvl="0" indent="0" algn="ctr" defTabSz="914400" rtl="0" eaLnBrk="1" fontAlgn="base" latinLnBrk="0" hangingPunct="1">
                        <a:lnSpc>
                          <a:spcPct val="90000"/>
                        </a:lnSpc>
                        <a:spcBef>
                          <a:spcPct val="0"/>
                        </a:spcBef>
                        <a:spcAft>
                          <a:spcPct val="0"/>
                        </a:spcAft>
                        <a:buClrTx/>
                        <a:buSzTx/>
                        <a:buFontTx/>
                        <a:buNone/>
                        <a:tabLst/>
                      </a:pPr>
                      <a:endPar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54000" marR="54000" marT="46800" marB="46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商業</a:t>
                      </a:r>
                    </a:p>
                  </a:txBody>
                  <a:tcPr marL="53979" marR="53979" marT="46813" marB="4681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175" cap="flat" cmpd="sng" algn="ctr">
                      <a:solidFill>
                        <a:schemeClr val="tx1"/>
                      </a:solidFill>
                      <a:prstDash val="dash"/>
                      <a:round/>
                      <a:headEnd type="none" w="med" len="med"/>
                      <a:tailEnd type="none" w="med" len="med"/>
                    </a:lnT>
                    <a:lnB w="3175" cap="flat" cmpd="sng" algn="ctr">
                      <a:solidFill>
                        <a:schemeClr val="tx1"/>
                      </a:solidFill>
                      <a:prstDash val="dash"/>
                      <a:round/>
                      <a:headEnd type="none" w="med" len="med"/>
                      <a:tailEnd type="none" w="med" len="med"/>
                    </a:lnB>
                    <a:lnTlToBr>
                      <a:noFill/>
                    </a:lnTlToBr>
                    <a:lnBlToTr>
                      <a:noFill/>
                    </a:lnBlToTr>
                    <a:noFill/>
                  </a:tcPr>
                </a:tc>
                <a:tc>
                  <a:txBody>
                    <a:bodyPr/>
                    <a:lstStyle/>
                    <a:p>
                      <a:pPr algn="ctr" fontAlgn="ctr"/>
                      <a:r>
                        <a:rPr lang="en-US" altLang="ja-JP" sz="1000" b="0" i="0" u="none" strike="noStrike" dirty="0">
                          <a:latin typeface="ＭＳ Ｐゴシック" pitchFamily="50" charset="-128"/>
                          <a:ea typeface="ＭＳ Ｐゴシック" pitchFamily="50" charset="-128"/>
                        </a:rPr>
                        <a:t>12.9%</a:t>
                      </a:r>
                    </a:p>
                  </a:txBody>
                  <a:tcPr marL="9521" marR="9521" marT="9528"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3175" cap="flat" cmpd="sng" algn="ctr">
                      <a:solidFill>
                        <a:schemeClr val="tx1"/>
                      </a:solidFill>
                      <a:prstDash val="dash"/>
                      <a:round/>
                      <a:headEnd type="none" w="med" len="med"/>
                      <a:tailEnd type="none" w="med" len="med"/>
                    </a:lnT>
                    <a:lnB w="3175" cap="flat" cmpd="sng" algn="ctr">
                      <a:solidFill>
                        <a:schemeClr val="tx1"/>
                      </a:solidFill>
                      <a:prstDash val="dash"/>
                      <a:round/>
                      <a:headEnd type="none" w="med" len="med"/>
                      <a:tailEnd type="none" w="med" len="med"/>
                    </a:lnB>
                    <a:lnTlToBr>
                      <a:noFill/>
                    </a:lnTlToBr>
                    <a:lnBlToTr>
                      <a:noFill/>
                    </a:lnBlToTr>
                    <a:noFill/>
                  </a:tcPr>
                </a:tc>
              </a:tr>
              <a:tr h="360098">
                <a:tc vMerge="1">
                  <a:txBody>
                    <a:bodyPr/>
                    <a:lstStyle/>
                    <a:p>
                      <a:pPr marL="0" marR="0" lvl="0" indent="0" algn="ctr" defTabSz="914400" rtl="0" eaLnBrk="1" fontAlgn="base" latinLnBrk="0" hangingPunct="1">
                        <a:lnSpc>
                          <a:spcPct val="90000"/>
                        </a:lnSpc>
                        <a:spcBef>
                          <a:spcPct val="0"/>
                        </a:spcBef>
                        <a:spcAft>
                          <a:spcPct val="0"/>
                        </a:spcAft>
                        <a:buClrTx/>
                        <a:buSzTx/>
                        <a:buFontTx/>
                        <a:buNone/>
                        <a:tabLst/>
                      </a:pPr>
                      <a:endPar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54000" marR="54000" marT="46800" marB="46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工業</a:t>
                      </a:r>
                    </a:p>
                  </a:txBody>
                  <a:tcPr marL="53979" marR="53979" marT="46813" marB="4681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175" cap="flat" cmpd="sng" algn="ctr">
                      <a:solidFill>
                        <a:schemeClr val="tx1"/>
                      </a:solidFill>
                      <a:prstDash val="dash"/>
                      <a:round/>
                      <a:headEnd type="none" w="med" len="med"/>
                      <a:tailEnd type="none" w="med" len="med"/>
                    </a:lnT>
                    <a:lnB w="3175" cap="flat" cmpd="sng" algn="ctr">
                      <a:solidFill>
                        <a:schemeClr val="tx1"/>
                      </a:solidFill>
                      <a:prstDash val="dash"/>
                      <a:round/>
                      <a:headEnd type="none" w="med" len="med"/>
                      <a:tailEnd type="none" w="med" len="med"/>
                    </a:lnB>
                    <a:lnTlToBr>
                      <a:noFill/>
                    </a:lnTlToBr>
                    <a:lnBlToTr>
                      <a:noFill/>
                    </a:lnBlToTr>
                    <a:noFill/>
                  </a:tcPr>
                </a:tc>
                <a:tc>
                  <a:txBody>
                    <a:bodyPr/>
                    <a:lstStyle/>
                    <a:p>
                      <a:pPr algn="ctr" fontAlgn="ctr"/>
                      <a:r>
                        <a:rPr lang="en-US" altLang="ja-JP" sz="1000" b="0" i="0" u="none" strike="noStrike" dirty="0">
                          <a:latin typeface="ＭＳ Ｐゴシック" pitchFamily="50" charset="-128"/>
                          <a:ea typeface="ＭＳ Ｐゴシック" pitchFamily="50" charset="-128"/>
                        </a:rPr>
                        <a:t>37.9%</a:t>
                      </a:r>
                    </a:p>
                  </a:txBody>
                  <a:tcPr marL="9521" marR="9521" marT="9528"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3175" cap="flat" cmpd="sng" algn="ctr">
                      <a:solidFill>
                        <a:schemeClr val="tx1"/>
                      </a:solidFill>
                      <a:prstDash val="dash"/>
                      <a:round/>
                      <a:headEnd type="none" w="med" len="med"/>
                      <a:tailEnd type="none" w="med" len="med"/>
                    </a:lnT>
                    <a:lnB w="3175" cap="flat" cmpd="sng" algn="ctr">
                      <a:solidFill>
                        <a:schemeClr val="tx1"/>
                      </a:solidFill>
                      <a:prstDash val="dash"/>
                      <a:round/>
                      <a:headEnd type="none" w="med" len="med"/>
                      <a:tailEnd type="none" w="med" len="med"/>
                    </a:lnB>
                    <a:lnTlToBr>
                      <a:noFill/>
                    </a:lnTlToBr>
                    <a:lnBlToTr>
                      <a:noFill/>
                    </a:lnBlToTr>
                    <a:noFill/>
                  </a:tcPr>
                </a:tc>
              </a:tr>
              <a:tr h="360098">
                <a:tc vMerge="1">
                  <a:txBody>
                    <a:bodyPr/>
                    <a:lstStyle/>
                    <a:p>
                      <a:pPr marL="0" marR="0" lvl="0" indent="0" algn="ctr" defTabSz="914400" rtl="0" eaLnBrk="1" fontAlgn="base" latinLnBrk="0" hangingPunct="1">
                        <a:lnSpc>
                          <a:spcPct val="90000"/>
                        </a:lnSpc>
                        <a:spcBef>
                          <a:spcPct val="0"/>
                        </a:spcBef>
                        <a:spcAft>
                          <a:spcPct val="0"/>
                        </a:spcAft>
                        <a:buClrTx/>
                        <a:buSzTx/>
                        <a:buFontTx/>
                        <a:buNone/>
                        <a:tabLst/>
                      </a:pPr>
                      <a:endPar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54000" marR="54000" marT="46800" marB="46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その他</a:t>
                      </a:r>
                    </a:p>
                  </a:txBody>
                  <a:tcPr marL="53979" marR="53979" marT="46813" marB="4681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175" cap="flat" cmpd="sng" algn="ctr">
                      <a:solidFill>
                        <a:schemeClr val="tx1"/>
                      </a:solidFill>
                      <a:prstDash val="dash"/>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algn="ctr" fontAlgn="ctr"/>
                      <a:r>
                        <a:rPr lang="en-US" altLang="ja-JP" sz="1000" b="0" i="0" u="none" strike="noStrike" dirty="0">
                          <a:latin typeface="ＭＳ Ｐゴシック" pitchFamily="50" charset="-128"/>
                          <a:ea typeface="ＭＳ Ｐゴシック" pitchFamily="50" charset="-128"/>
                        </a:rPr>
                        <a:t>14.4%</a:t>
                      </a:r>
                    </a:p>
                  </a:txBody>
                  <a:tcPr marL="9521" marR="9521" marT="9528"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3175" cap="flat" cmpd="sng" algn="ctr">
                      <a:solidFill>
                        <a:schemeClr val="tx1"/>
                      </a:solidFill>
                      <a:prstDash val="dash"/>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360098">
                <a:tc gridSpan="2">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900" b="0" i="0" u="none" strike="noStrike" cap="none" normalizeH="0" baseline="0" dirty="0" smtClean="0">
                          <a:ln>
                            <a:noFill/>
                          </a:ln>
                          <a:solidFill>
                            <a:schemeClr val="tx1"/>
                          </a:solidFill>
                          <a:effectLst/>
                          <a:latin typeface="ＭＳ Ｐゴシック" pitchFamily="50" charset="-128"/>
                          <a:ea typeface="ＭＳ Ｐゴシック" pitchFamily="50" charset="-128"/>
                        </a:rPr>
                        <a:t>持ち家割合：借家割合</a:t>
                      </a:r>
                    </a:p>
                  </a:txBody>
                  <a:tcPr marL="53979" marR="53979" marT="46813" marB="46813"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kumimoji="1" lang="ja-JP" altLang="en-US"/>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41.7%</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a:t>
                      </a: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58.3%</a:t>
                      </a:r>
                    </a:p>
                  </a:txBody>
                  <a:tcPr marL="53979" marR="53979" marT="46813" marB="46813"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r>
            </a:tbl>
          </a:graphicData>
        </a:graphic>
      </p:graphicFrame>
      <p:sp>
        <p:nvSpPr>
          <p:cNvPr id="50206" name="Rectangle 86"/>
          <p:cNvSpPr>
            <a:spLocks noChangeArrowheads="1"/>
          </p:cNvSpPr>
          <p:nvPr/>
        </p:nvSpPr>
        <p:spPr bwMode="auto">
          <a:xfrm>
            <a:off x="3311525" y="1268413"/>
            <a:ext cx="2159000" cy="157162"/>
          </a:xfrm>
          <a:prstGeom prst="rect">
            <a:avLst/>
          </a:prstGeom>
          <a:solidFill>
            <a:srgbClr val="008000"/>
          </a:solidFill>
          <a:ln>
            <a:noFill/>
          </a:ln>
          <a:extLst>
            <a:ext uri="{91240B29-F687-4F45-9708-019B960494DF}">
              <a14:hiddenLine xmlns="" xmlns:a14="http://schemas.microsoft.com/office/drawing/2010/main" w="9525" algn="ctr">
                <a:solidFill>
                  <a:srgbClr val="000000"/>
                </a:solidFill>
                <a:miter lim="800000"/>
                <a:headEnd/>
                <a:tailEnd/>
              </a14:hiddenLine>
            </a:ext>
          </a:extLst>
        </p:spPr>
        <p:txBody>
          <a:bodyPr wrap="none" anchor="ct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algn="ctr" eaLnBrk="1" hangingPunct="1"/>
            <a:r>
              <a:rPr lang="ja-JP" altLang="en-US" sz="1000" b="1">
                <a:solidFill>
                  <a:schemeClr val="bg1"/>
                </a:solidFill>
              </a:rPr>
              <a:t>建物用途の内訳</a:t>
            </a:r>
          </a:p>
        </p:txBody>
      </p:sp>
      <p:sp>
        <p:nvSpPr>
          <p:cNvPr id="50207" name="テキスト ボックス 34"/>
          <p:cNvSpPr txBox="1">
            <a:spLocks noChangeArrowheads="1"/>
          </p:cNvSpPr>
          <p:nvPr/>
        </p:nvSpPr>
        <p:spPr bwMode="auto">
          <a:xfrm>
            <a:off x="4427538" y="3716338"/>
            <a:ext cx="1727200" cy="2000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r>
              <a:rPr lang="ja-JP" altLang="en-US" sz="700"/>
              <a:t>（</a:t>
            </a:r>
            <a:r>
              <a:rPr lang="en-US" altLang="ja-JP" sz="700"/>
              <a:t>H25</a:t>
            </a:r>
            <a:r>
              <a:rPr lang="ja-JP" altLang="en-US" sz="700"/>
              <a:t>建物用途別土地利用現況調査）</a:t>
            </a:r>
            <a:endParaRPr lang="en-US" altLang="ja-JP" sz="700"/>
          </a:p>
        </p:txBody>
      </p:sp>
      <p:graphicFrame>
        <p:nvGraphicFramePr>
          <p:cNvPr id="11" name="Group 22"/>
          <p:cNvGraphicFramePr>
            <a:graphicFrameLocks noGrp="1"/>
          </p:cNvGraphicFramePr>
          <p:nvPr/>
        </p:nvGraphicFramePr>
        <p:xfrm>
          <a:off x="6084888" y="1268413"/>
          <a:ext cx="2663825" cy="5100633"/>
        </p:xfrm>
        <a:graphic>
          <a:graphicData uri="http://schemas.openxmlformats.org/drawingml/2006/table">
            <a:tbl>
              <a:tblPr/>
              <a:tblGrid>
                <a:gridCol w="288010"/>
                <a:gridCol w="719944"/>
                <a:gridCol w="719944"/>
                <a:gridCol w="935927"/>
              </a:tblGrid>
              <a:tr h="243852">
                <a:tc gridSpan="3">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000" b="1" i="0" u="none" strike="noStrike" cap="none" normalizeH="0" baseline="0" dirty="0" smtClean="0">
                          <a:ln>
                            <a:noFill/>
                          </a:ln>
                          <a:solidFill>
                            <a:schemeClr val="tx1"/>
                          </a:solidFill>
                          <a:effectLst/>
                          <a:latin typeface="ＭＳ Ｐゴシック" pitchFamily="50" charset="-128"/>
                          <a:ea typeface="ＭＳ Ｐゴシック" pitchFamily="50" charset="-128"/>
                        </a:rPr>
                        <a:t>項目</a:t>
                      </a:r>
                    </a:p>
                  </a:txBody>
                  <a:tcPr marL="54860" marR="54860" marT="45722" marB="45722"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9900"/>
                    </a:solidFill>
                  </a:tcPr>
                </a:tc>
                <a:tc hMerge="1">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1" lang="ja-JP" altLang="en-US" sz="1000" b="1"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54864" marR="54864"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9900"/>
                    </a:solidFill>
                  </a:tcPr>
                </a:tc>
                <a:tc hMerge="1">
                  <a:txBody>
                    <a:bodyPr/>
                    <a:lstStyle/>
                    <a:p>
                      <a:endParaRPr kumimoji="1" lang="ja-JP" altLang="en-US"/>
                    </a:p>
                  </a:txBody>
                  <a:tcPr/>
                </a:tc>
                <a:tc>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1" i="0" u="none" strike="noStrike" cap="none" normalizeH="0" baseline="0" dirty="0" smtClean="0">
                          <a:ln>
                            <a:noFill/>
                          </a:ln>
                          <a:solidFill>
                            <a:schemeClr val="tx1"/>
                          </a:solidFill>
                          <a:effectLst/>
                          <a:latin typeface="ＭＳ Ｐゴシック" pitchFamily="50" charset="-128"/>
                          <a:ea typeface="ＭＳ Ｐゴシック" pitchFamily="50" charset="-128"/>
                        </a:rPr>
                        <a:t>状況</a:t>
                      </a:r>
                    </a:p>
                  </a:txBody>
                  <a:tcPr marL="53996" marR="53996" marT="46802" marB="46802"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9900"/>
                    </a:solidFill>
                  </a:tcPr>
                </a:tc>
              </a:tr>
              <a:tr h="288014">
                <a:tc rowSpan="9">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子ども・教育</a:t>
                      </a:r>
                    </a:p>
                  </a:txBody>
                  <a:tcPr marL="53996" marR="53996" marT="46802" marB="46802" vert="eaVert"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gridSpan="2">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認可保育所数</a:t>
                      </a:r>
                    </a:p>
                  </a:txBody>
                  <a:tcPr marL="53996" marR="53996" marT="46802" marB="46802"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kumimoji="1" lang="ja-JP" altLang="en-US"/>
                    </a:p>
                  </a:txBody>
                  <a:tcPr/>
                </a:tc>
                <a:tc>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57</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園</a:t>
                      </a:r>
                    </a:p>
                  </a:txBody>
                  <a:tcPr marL="53996" marR="53996" marT="46802" marB="46802"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367938">
                <a:tc vMerge="1">
                  <a:txBody>
                    <a:bodyPr/>
                    <a:lstStyle/>
                    <a:p>
                      <a:pPr marL="0" marR="0" lvl="0" indent="0" algn="ctr" defTabSz="914400" rtl="0" eaLnBrk="1" fontAlgn="base" latinLnBrk="0" hangingPunct="1">
                        <a:lnSpc>
                          <a:spcPct val="90000"/>
                        </a:lnSpc>
                        <a:spcBef>
                          <a:spcPct val="0"/>
                        </a:spcBef>
                        <a:spcAft>
                          <a:spcPct val="0"/>
                        </a:spcAft>
                        <a:buClrTx/>
                        <a:buSzTx/>
                        <a:buFontTx/>
                        <a:buNone/>
                        <a:tabLst/>
                      </a:pPr>
                      <a:endParaRPr kumimoji="1" lang="ja-JP" altLang="en-US" sz="8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54000" marR="54000" marT="46800" marB="4680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gridSpan="2">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900" b="0" i="0" u="none" strike="noStrike" cap="none" normalizeH="0" baseline="0" dirty="0" smtClean="0">
                          <a:ln>
                            <a:noFill/>
                          </a:ln>
                          <a:solidFill>
                            <a:schemeClr val="tx1"/>
                          </a:solidFill>
                          <a:effectLst/>
                          <a:latin typeface="ＭＳ Ｐゴシック" pitchFamily="50" charset="-128"/>
                          <a:ea typeface="ＭＳ Ｐゴシック" pitchFamily="50" charset="-128"/>
                        </a:rPr>
                        <a:t>認可保育所定員</a:t>
                      </a:r>
                    </a:p>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800" b="0" i="0" u="none" strike="noStrike" cap="none" normalizeH="0" baseline="0" dirty="0" smtClean="0">
                          <a:ln>
                            <a:noFill/>
                          </a:ln>
                          <a:solidFill>
                            <a:schemeClr val="tx1"/>
                          </a:solidFill>
                          <a:effectLst/>
                          <a:latin typeface="ＭＳ Ｐゴシック" pitchFamily="50" charset="-128"/>
                          <a:ea typeface="ＭＳ Ｐゴシック" pitchFamily="50" charset="-128"/>
                        </a:rPr>
                        <a:t>（就学前児童</a:t>
                      </a:r>
                      <a:r>
                        <a:rPr kumimoji="1" lang="en-US" altLang="ja-JP" sz="800" b="0" i="0" u="none" strike="noStrike" cap="none" normalizeH="0" baseline="0" dirty="0" smtClean="0">
                          <a:ln>
                            <a:noFill/>
                          </a:ln>
                          <a:solidFill>
                            <a:schemeClr val="tx1"/>
                          </a:solidFill>
                          <a:effectLst/>
                          <a:latin typeface="ＭＳ Ｐゴシック" pitchFamily="50" charset="-128"/>
                          <a:ea typeface="ＭＳ Ｐゴシック" pitchFamily="50" charset="-128"/>
                        </a:rPr>
                        <a:t>100</a:t>
                      </a:r>
                      <a:r>
                        <a:rPr kumimoji="1" lang="ja-JP" altLang="en-US" sz="800" b="0" i="0" u="none" strike="noStrike" cap="none" normalizeH="0" baseline="0" dirty="0" smtClean="0">
                          <a:ln>
                            <a:noFill/>
                          </a:ln>
                          <a:solidFill>
                            <a:schemeClr val="tx1"/>
                          </a:solidFill>
                          <a:effectLst/>
                          <a:latin typeface="ＭＳ Ｐゴシック" pitchFamily="50" charset="-128"/>
                          <a:ea typeface="ＭＳ Ｐゴシック" pitchFamily="50" charset="-128"/>
                        </a:rPr>
                        <a:t>人あたり）</a:t>
                      </a:r>
                    </a:p>
                  </a:txBody>
                  <a:tcPr marL="53996" marR="53996" marT="46802" marB="46802"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kumimoji="1" lang="ja-JP" altLang="en-US"/>
                    </a:p>
                  </a:txBody>
                  <a:tcPr/>
                </a:tc>
                <a:tc>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6,200</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人</a:t>
                      </a:r>
                    </a:p>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a:t>
                      </a: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37.2</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人）</a:t>
                      </a:r>
                    </a:p>
                  </a:txBody>
                  <a:tcPr marL="53996" marR="53996" marT="46802" marB="46802"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288014">
                <a:tc vMerge="1">
                  <a:txBody>
                    <a:bodyPr/>
                    <a:lstStyle/>
                    <a:p>
                      <a:pPr marL="0" marR="0" lvl="0" indent="0" algn="ctr" defTabSz="914400" rtl="0" eaLnBrk="1" fontAlgn="base" latinLnBrk="0" hangingPunct="1">
                        <a:lnSpc>
                          <a:spcPct val="90000"/>
                        </a:lnSpc>
                        <a:spcBef>
                          <a:spcPct val="0"/>
                        </a:spcBef>
                        <a:spcAft>
                          <a:spcPct val="0"/>
                        </a:spcAft>
                        <a:buClrTx/>
                        <a:buSzTx/>
                        <a:buFontTx/>
                        <a:buNone/>
                        <a:tabLst/>
                      </a:pPr>
                      <a:endPar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54000" marR="54000" marT="46800" marB="4680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gridSpan="2">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0" i="0" u="none" strike="noStrike" cap="none" normalizeH="0" baseline="0" smtClean="0">
                          <a:ln>
                            <a:noFill/>
                          </a:ln>
                          <a:solidFill>
                            <a:schemeClr val="tx1"/>
                          </a:solidFill>
                          <a:effectLst/>
                          <a:latin typeface="ＭＳ Ｐゴシック" pitchFamily="50" charset="-128"/>
                          <a:ea typeface="ＭＳ Ｐゴシック" pitchFamily="50" charset="-128"/>
                        </a:rPr>
                        <a:t>待機児童数</a:t>
                      </a:r>
                      <a:endPar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53996" marR="53996" marT="46802" marB="46802"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kumimoji="1" lang="ja-JP" altLang="en-US"/>
                    </a:p>
                  </a:txBody>
                  <a:tcPr/>
                </a:tc>
                <a:tc>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31</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人</a:t>
                      </a:r>
                      <a:endPar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53996" marR="53996" marT="46802" marB="46802"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252013">
                <a:tc vMerge="1">
                  <a:txBody>
                    <a:bodyPr/>
                    <a:lstStyle/>
                    <a:p>
                      <a:pPr marL="0" marR="0" lvl="0" indent="0" algn="ctr" defTabSz="914400" rtl="0" eaLnBrk="1" fontAlgn="base" latinLnBrk="0" hangingPunct="1">
                        <a:lnSpc>
                          <a:spcPct val="90000"/>
                        </a:lnSpc>
                        <a:spcBef>
                          <a:spcPct val="0"/>
                        </a:spcBef>
                        <a:spcAft>
                          <a:spcPct val="0"/>
                        </a:spcAft>
                        <a:buClrTx/>
                        <a:buSzTx/>
                        <a:buFontTx/>
                        <a:buNone/>
                        <a:tabLst/>
                      </a:pPr>
                      <a:endPar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54000" marR="54000" marT="46800" marB="4680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c gridSpan="2">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幼稚園数</a:t>
                      </a:r>
                    </a:p>
                  </a:txBody>
                  <a:tcPr marL="53996" marR="53996" marT="46802" marB="46802"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c hMerge="1">
                  <a:txBody>
                    <a:bodyPr/>
                    <a:lstStyle/>
                    <a:p>
                      <a:endParaRPr kumimoji="1" lang="ja-JP" altLang="en-US"/>
                    </a:p>
                  </a:txBody>
                  <a:tcPr/>
                </a:tc>
                <a:tc>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24</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園</a:t>
                      </a:r>
                    </a:p>
                  </a:txBody>
                  <a:tcPr marL="53996" marR="53996" marT="46802" marB="46802"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r>
              <a:tr h="230771">
                <a:tc vMerge="1">
                  <a:txBody>
                    <a:bodyPr/>
                    <a:lstStyle/>
                    <a:p>
                      <a:pPr marL="0" marR="0" lvl="0" indent="0" algn="ctr" defTabSz="914400" rtl="0" eaLnBrk="1" fontAlgn="base" latinLnBrk="0" hangingPunct="1">
                        <a:lnSpc>
                          <a:spcPct val="90000"/>
                        </a:lnSpc>
                        <a:spcBef>
                          <a:spcPct val="0"/>
                        </a:spcBef>
                        <a:spcAft>
                          <a:spcPct val="0"/>
                        </a:spcAft>
                        <a:buClrTx/>
                        <a:buSzTx/>
                        <a:buFontTx/>
                        <a:buNone/>
                        <a:tabLst/>
                      </a:pPr>
                      <a:endPar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54000" marR="54000" marT="46800" marB="4680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c gridSpan="2">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小学校数</a:t>
                      </a:r>
                    </a:p>
                  </a:txBody>
                  <a:tcPr marL="53996" marR="53996" marT="46802" marB="46802"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c hMerge="1">
                  <a:txBody>
                    <a:bodyPr/>
                    <a:lstStyle/>
                    <a:p>
                      <a:endParaRPr kumimoji="1" lang="ja-JP" altLang="en-US"/>
                    </a:p>
                  </a:txBody>
                  <a:tcPr/>
                </a:tc>
                <a:tc>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43</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校</a:t>
                      </a:r>
                    </a:p>
                  </a:txBody>
                  <a:tcPr marL="53996" marR="53996" marT="46802" marB="46802"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r>
              <a:tr h="230771">
                <a:tc vMerge="1">
                  <a:txBody>
                    <a:bodyPr/>
                    <a:lstStyle/>
                    <a:p>
                      <a:pPr marL="0" marR="0" lvl="0" indent="0" algn="ctr" defTabSz="914400" rtl="0" eaLnBrk="1" fontAlgn="base" latinLnBrk="0" hangingPunct="1">
                        <a:lnSpc>
                          <a:spcPct val="90000"/>
                        </a:lnSpc>
                        <a:spcBef>
                          <a:spcPct val="0"/>
                        </a:spcBef>
                        <a:spcAft>
                          <a:spcPct val="0"/>
                        </a:spcAft>
                        <a:buClrTx/>
                        <a:buSzTx/>
                        <a:buFontTx/>
                        <a:buNone/>
                        <a:tabLst/>
                      </a:pPr>
                      <a:endPar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54000" marR="54000" marT="46800" marB="4680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c gridSpan="2">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0" i="0" u="none" strike="noStrike" cap="none" normalizeH="0" baseline="0" smtClean="0">
                          <a:ln>
                            <a:noFill/>
                          </a:ln>
                          <a:solidFill>
                            <a:schemeClr val="tx1"/>
                          </a:solidFill>
                          <a:effectLst/>
                          <a:latin typeface="ＭＳ Ｐゴシック" pitchFamily="50" charset="-128"/>
                          <a:ea typeface="ＭＳ Ｐゴシック" pitchFamily="50" charset="-128"/>
                        </a:rPr>
                        <a:t>中学校数</a:t>
                      </a:r>
                    </a:p>
                  </a:txBody>
                  <a:tcPr marL="53996" marR="53996" marT="46802" marB="46802"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c hMerge="1">
                  <a:txBody>
                    <a:bodyPr/>
                    <a:lstStyle/>
                    <a:p>
                      <a:endParaRPr kumimoji="1" lang="ja-JP" altLang="en-US"/>
                    </a:p>
                  </a:txBody>
                  <a:tcPr/>
                </a:tc>
                <a:tc>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26</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校</a:t>
                      </a:r>
                    </a:p>
                  </a:txBody>
                  <a:tcPr marL="53996" marR="53996" marT="46802" marB="46802"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r>
              <a:tr h="230771">
                <a:tc vMerge="1">
                  <a:txBody>
                    <a:bodyPr/>
                    <a:lstStyle/>
                    <a:p>
                      <a:pPr marL="0" marR="0" lvl="0" indent="0" algn="ctr" defTabSz="914400" rtl="0" eaLnBrk="1" fontAlgn="base" latinLnBrk="0" hangingPunct="1">
                        <a:lnSpc>
                          <a:spcPct val="90000"/>
                        </a:lnSpc>
                        <a:spcBef>
                          <a:spcPct val="0"/>
                        </a:spcBef>
                        <a:spcAft>
                          <a:spcPct val="0"/>
                        </a:spcAft>
                        <a:buClrTx/>
                        <a:buSzTx/>
                        <a:buFontTx/>
                        <a:buNone/>
                        <a:tabLst/>
                      </a:pPr>
                      <a:endParaRPr kumimoji="1" lang="ja-JP" altLang="en-US" sz="1000" b="0" i="0" u="none" strike="noStrike" cap="none" normalizeH="0" baseline="0" smtClean="0">
                        <a:ln>
                          <a:noFill/>
                        </a:ln>
                        <a:solidFill>
                          <a:schemeClr val="tx1"/>
                        </a:solidFill>
                        <a:effectLst/>
                        <a:latin typeface="ＭＳ Ｐゴシック" pitchFamily="50" charset="-128"/>
                        <a:ea typeface="ＭＳ Ｐゴシック" pitchFamily="50" charset="-128"/>
                      </a:endParaRPr>
                    </a:p>
                  </a:txBody>
                  <a:tcPr marL="54000" marR="54000" marT="46800" marB="4680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c gridSpan="2">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0" i="0" u="none" strike="noStrike" cap="none" normalizeH="0" baseline="0" smtClean="0">
                          <a:ln>
                            <a:noFill/>
                          </a:ln>
                          <a:solidFill>
                            <a:schemeClr val="tx1"/>
                          </a:solidFill>
                          <a:effectLst/>
                          <a:latin typeface="ＭＳ Ｐゴシック" pitchFamily="50" charset="-128"/>
                          <a:ea typeface="ＭＳ Ｐゴシック" pitchFamily="50" charset="-128"/>
                        </a:rPr>
                        <a:t>高等学校数（全日）</a:t>
                      </a:r>
                    </a:p>
                  </a:txBody>
                  <a:tcPr marL="53996" marR="53996" marT="46802" marB="46802"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c hMerge="1">
                  <a:txBody>
                    <a:bodyPr/>
                    <a:lstStyle/>
                    <a:p>
                      <a:endParaRPr kumimoji="1" lang="ja-JP" altLang="en-US"/>
                    </a:p>
                  </a:txBody>
                  <a:tcPr/>
                </a:tc>
                <a:tc>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13</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校</a:t>
                      </a:r>
                    </a:p>
                  </a:txBody>
                  <a:tcPr marL="53996" marR="53996" marT="46802" marB="46802"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r>
              <a:tr h="230771">
                <a:tc vMerge="1">
                  <a:txBody>
                    <a:bodyPr/>
                    <a:lstStyle/>
                    <a:p>
                      <a:pPr marL="0" marR="0" lvl="0" indent="0" algn="ctr" defTabSz="914400" rtl="0" eaLnBrk="1" fontAlgn="base" latinLnBrk="0" hangingPunct="1">
                        <a:lnSpc>
                          <a:spcPct val="90000"/>
                        </a:lnSpc>
                        <a:spcBef>
                          <a:spcPct val="0"/>
                        </a:spcBef>
                        <a:spcAft>
                          <a:spcPct val="0"/>
                        </a:spcAft>
                        <a:buClrTx/>
                        <a:buSzTx/>
                        <a:buFontTx/>
                        <a:buNone/>
                        <a:tabLst/>
                      </a:pPr>
                      <a:endParaRPr kumimoji="1" lang="ja-JP" altLang="en-US" sz="1000" b="0" i="0" u="none" strike="noStrike" cap="none" normalizeH="0" baseline="0" smtClean="0">
                        <a:ln>
                          <a:noFill/>
                        </a:ln>
                        <a:solidFill>
                          <a:schemeClr val="tx1"/>
                        </a:solidFill>
                        <a:effectLst/>
                        <a:latin typeface="ＭＳ Ｐゴシック" pitchFamily="50" charset="-128"/>
                        <a:ea typeface="ＭＳ Ｐゴシック" pitchFamily="50" charset="-128"/>
                      </a:endParaRPr>
                    </a:p>
                  </a:txBody>
                  <a:tcPr marL="54000" marR="54000" marT="46800" marB="4680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c gridSpan="2">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0" i="0" u="none" strike="noStrike" cap="none" normalizeH="0" baseline="0" smtClean="0">
                          <a:ln>
                            <a:noFill/>
                          </a:ln>
                          <a:solidFill>
                            <a:schemeClr val="tx1"/>
                          </a:solidFill>
                          <a:effectLst/>
                          <a:latin typeface="ＭＳ Ｐゴシック" pitchFamily="50" charset="-128"/>
                          <a:ea typeface="ＭＳ Ｐゴシック" pitchFamily="50" charset="-128"/>
                        </a:rPr>
                        <a:t>短期大学数</a:t>
                      </a:r>
                    </a:p>
                  </a:txBody>
                  <a:tcPr marL="53996" marR="53996" marT="46802" marB="46802"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c hMerge="1">
                  <a:txBody>
                    <a:bodyPr/>
                    <a:lstStyle/>
                    <a:p>
                      <a:endParaRPr kumimoji="1" lang="ja-JP" altLang="en-US"/>
                    </a:p>
                  </a:txBody>
                  <a:tcPr/>
                </a:tc>
                <a:tc>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0</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校</a:t>
                      </a:r>
                    </a:p>
                  </a:txBody>
                  <a:tcPr marL="53996" marR="53996" marT="46802" marB="46802"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r>
              <a:tr h="230771">
                <a:tc vMerge="1">
                  <a:txBody>
                    <a:bodyPr/>
                    <a:lstStyle/>
                    <a:p>
                      <a:pPr marL="0" marR="0" lvl="0" indent="0" algn="ctr" defTabSz="914400" rtl="0" eaLnBrk="1" fontAlgn="base" latinLnBrk="0" hangingPunct="1">
                        <a:lnSpc>
                          <a:spcPct val="90000"/>
                        </a:lnSpc>
                        <a:spcBef>
                          <a:spcPct val="0"/>
                        </a:spcBef>
                        <a:spcAft>
                          <a:spcPct val="0"/>
                        </a:spcAft>
                        <a:buClrTx/>
                        <a:buSzTx/>
                        <a:buFontTx/>
                        <a:buNone/>
                        <a:tabLst/>
                      </a:pPr>
                      <a:endParaRPr kumimoji="1" lang="ja-JP" altLang="en-US" sz="1000" b="0" i="0" u="none" strike="noStrike" cap="none" normalizeH="0" baseline="0" smtClean="0">
                        <a:ln>
                          <a:noFill/>
                        </a:ln>
                        <a:solidFill>
                          <a:schemeClr val="tx1"/>
                        </a:solidFill>
                        <a:effectLst/>
                        <a:latin typeface="ＭＳ Ｐゴシック" pitchFamily="50" charset="-128"/>
                        <a:ea typeface="ＭＳ Ｐゴシック" pitchFamily="50" charset="-128"/>
                      </a:endParaRPr>
                    </a:p>
                  </a:txBody>
                  <a:tcPr marL="54000" marR="54000" marT="46800" marB="4680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gridSpan="2">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0" i="0" u="none" strike="noStrike" cap="none" normalizeH="0" baseline="0" smtClean="0">
                          <a:ln>
                            <a:noFill/>
                          </a:ln>
                          <a:solidFill>
                            <a:schemeClr val="tx1"/>
                          </a:solidFill>
                          <a:effectLst/>
                          <a:latin typeface="ＭＳ Ｐゴシック" pitchFamily="50" charset="-128"/>
                          <a:ea typeface="ＭＳ Ｐゴシック" pitchFamily="50" charset="-128"/>
                        </a:rPr>
                        <a:t>大学数</a:t>
                      </a:r>
                    </a:p>
                  </a:txBody>
                  <a:tcPr marL="53996" marR="53996" marT="46802" marB="46802"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kumimoji="1" lang="ja-JP" altLang="en-US"/>
                    </a:p>
                  </a:txBody>
                  <a:tcPr/>
                </a:tc>
                <a:tc>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3</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校</a:t>
                      </a:r>
                    </a:p>
                  </a:txBody>
                  <a:tcPr marL="53996" marR="53996" marT="46802" marB="46802"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367938">
                <a:tc rowSpan="4">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900" b="0" i="0" u="none" strike="noStrike" cap="none" normalizeH="0" baseline="0" dirty="0" smtClean="0">
                          <a:ln>
                            <a:noFill/>
                          </a:ln>
                          <a:solidFill>
                            <a:schemeClr val="tx1"/>
                          </a:solidFill>
                          <a:effectLst/>
                          <a:latin typeface="ＭＳ Ｐゴシック" pitchFamily="50" charset="-128"/>
                          <a:ea typeface="ＭＳ Ｐゴシック" pitchFamily="50" charset="-128"/>
                        </a:rPr>
                        <a:t>福祉・医療</a:t>
                      </a:r>
                    </a:p>
                  </a:txBody>
                  <a:tcPr marL="53996" marR="53996" marT="46802" marB="46802" vert="eaVert"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gridSpan="2">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居宅介護事業者</a:t>
                      </a:r>
                    </a:p>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a:t>
                      </a: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1k㎡</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あたり）</a:t>
                      </a:r>
                    </a:p>
                  </a:txBody>
                  <a:tcPr marL="53996" marR="53996" marT="46802" marB="46802"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kumimoji="1" lang="ja-JP" altLang="en-US"/>
                    </a:p>
                  </a:txBody>
                  <a:tcPr/>
                </a:tc>
                <a:tc>
                  <a:txBody>
                    <a:bodyPr/>
                    <a:lstStyle/>
                    <a:p>
                      <a:pPr marL="0" marR="0" lvl="0" indent="0" algn="ctr" defTabSz="914400" rtl="0" eaLnBrk="1" fontAlgn="base" latinLnBrk="0" hangingPunct="1">
                        <a:lnSpc>
                          <a:spcPct val="90000"/>
                        </a:lnSpc>
                        <a:spcBef>
                          <a:spcPct val="0"/>
                        </a:spcBef>
                        <a:spcAft>
                          <a:spcPct val="0"/>
                        </a:spcAft>
                        <a:buClrTx/>
                        <a:buSzTx/>
                        <a:buFontTx/>
                        <a:buNone/>
                        <a:tabLst/>
                        <a:defRPr/>
                      </a:pPr>
                      <a:r>
                        <a:rPr lang="en-US" altLang="zh-TW" sz="1000" b="0" i="0" u="none" strike="noStrike" dirty="0" smtClean="0">
                          <a:latin typeface="ＭＳ Ｐゴシック" pitchFamily="50" charset="-128"/>
                          <a:ea typeface="ＭＳ Ｐゴシック" pitchFamily="50" charset="-128"/>
                        </a:rPr>
                        <a:t>887</a:t>
                      </a:r>
                      <a:r>
                        <a:rPr lang="zh-TW" altLang="en-US" sz="1000" b="0" i="0" u="none" strike="noStrike" dirty="0" smtClean="0">
                          <a:latin typeface="ＭＳ Ｐゴシック" pitchFamily="50" charset="-128"/>
                          <a:ea typeface="ＭＳ Ｐゴシック" pitchFamily="50" charset="-128"/>
                        </a:rPr>
                        <a:t>業者</a:t>
                      </a:r>
                      <a:br>
                        <a:rPr lang="zh-TW" altLang="en-US" sz="1000" b="0" i="0" u="none" strike="noStrike" dirty="0" smtClean="0">
                          <a:latin typeface="ＭＳ Ｐゴシック" pitchFamily="50" charset="-128"/>
                          <a:ea typeface="ＭＳ Ｐゴシック" pitchFamily="50" charset="-128"/>
                        </a:rPr>
                      </a:br>
                      <a:r>
                        <a:rPr lang="zh-TW" altLang="en-US" sz="1000" b="0" i="0" u="none" strike="noStrike" dirty="0" smtClean="0">
                          <a:latin typeface="ＭＳ Ｐゴシック" pitchFamily="50" charset="-128"/>
                          <a:ea typeface="ＭＳ Ｐゴシック" pitchFamily="50" charset="-128"/>
                        </a:rPr>
                        <a:t>（</a:t>
                      </a:r>
                      <a:r>
                        <a:rPr lang="en-US" altLang="zh-TW" sz="1000" b="0" i="0" u="none" strike="noStrike" dirty="0" smtClean="0">
                          <a:latin typeface="ＭＳ Ｐゴシック" pitchFamily="50" charset="-128"/>
                          <a:ea typeface="ＭＳ Ｐゴシック" pitchFamily="50" charset="-128"/>
                        </a:rPr>
                        <a:t>23.7</a:t>
                      </a:r>
                      <a:r>
                        <a:rPr lang="zh-TW" altLang="en-US" sz="1000" b="0" i="0" u="none" strike="noStrike" dirty="0" smtClean="0">
                          <a:latin typeface="ＭＳ Ｐゴシック" pitchFamily="50" charset="-128"/>
                          <a:ea typeface="ＭＳ Ｐゴシック" pitchFamily="50" charset="-128"/>
                        </a:rPr>
                        <a:t>業者） </a:t>
                      </a:r>
                    </a:p>
                  </a:txBody>
                  <a:tcPr marL="53996" marR="53996" marT="46802" marB="46802"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340505">
                <a:tc vMerge="1">
                  <a:txBody>
                    <a:bodyPr/>
                    <a:lstStyle/>
                    <a:p>
                      <a:pPr marL="0" marR="0" lvl="0" indent="0" algn="ctr" defTabSz="914400" rtl="0" eaLnBrk="1" fontAlgn="base" latinLnBrk="0" hangingPunct="1">
                        <a:lnSpc>
                          <a:spcPct val="90000"/>
                        </a:lnSpc>
                        <a:spcBef>
                          <a:spcPct val="0"/>
                        </a:spcBef>
                        <a:spcAft>
                          <a:spcPct val="0"/>
                        </a:spcAft>
                        <a:buClrTx/>
                        <a:buSzTx/>
                        <a:buFontTx/>
                        <a:buNone/>
                        <a:tabLst/>
                      </a:pPr>
                      <a:endParaRPr kumimoji="1" lang="ja-JP" altLang="en-US" sz="9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54000" marR="54000" marT="46800" marB="4680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gridSpan="2">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900" b="0" i="0" u="none" strike="noStrike" cap="none" normalizeH="0" baseline="0" dirty="0" smtClean="0">
                          <a:ln>
                            <a:noFill/>
                          </a:ln>
                          <a:solidFill>
                            <a:schemeClr val="tx1"/>
                          </a:solidFill>
                          <a:effectLst/>
                          <a:latin typeface="ＭＳ Ｐゴシック" pitchFamily="50" charset="-128"/>
                          <a:ea typeface="ＭＳ Ｐゴシック" pitchFamily="50" charset="-128"/>
                        </a:rPr>
                        <a:t>病院・診療所数</a:t>
                      </a:r>
                    </a:p>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900" b="0" i="0" u="none" strike="noStrike" cap="none" normalizeH="0" baseline="0" dirty="0" smtClean="0">
                          <a:ln>
                            <a:noFill/>
                          </a:ln>
                          <a:solidFill>
                            <a:schemeClr val="tx1"/>
                          </a:solidFill>
                          <a:effectLst/>
                          <a:latin typeface="ＭＳ Ｐゴシック" pitchFamily="50" charset="-128"/>
                          <a:ea typeface="ＭＳ Ｐゴシック" pitchFamily="50" charset="-128"/>
                        </a:rPr>
                        <a:t>（千人あたり）</a:t>
                      </a:r>
                    </a:p>
                  </a:txBody>
                  <a:tcPr marL="53996" marR="53996" marT="46802" marB="46802"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kumimoji="1" lang="ja-JP" altLang="en-US"/>
                    </a:p>
                  </a:txBody>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en-US" altLang="ja-JP" sz="1000" b="0" i="0" u="none" strike="noStrike" dirty="0" smtClean="0">
                          <a:latin typeface="ＭＳ Ｐゴシック" pitchFamily="50" charset="-128"/>
                          <a:ea typeface="ＭＳ Ｐゴシック" pitchFamily="50" charset="-128"/>
                        </a:rPr>
                        <a:t>714</a:t>
                      </a:r>
                      <a:r>
                        <a:rPr lang="ja-JP" altLang="en-US" sz="1000" b="0" i="0" u="none" strike="noStrike" dirty="0" smtClean="0">
                          <a:latin typeface="ＭＳ Ｐゴシック" pitchFamily="50" charset="-128"/>
                          <a:ea typeface="ＭＳ Ｐゴシック" pitchFamily="50" charset="-128"/>
                        </a:rPr>
                        <a:t>ヵ所</a:t>
                      </a:r>
                      <a:br>
                        <a:rPr lang="ja-JP" altLang="en-US" sz="1000" b="0" i="0" u="none" strike="noStrike" dirty="0" smtClean="0">
                          <a:latin typeface="ＭＳ Ｐゴシック" pitchFamily="50" charset="-128"/>
                          <a:ea typeface="ＭＳ Ｐゴシック" pitchFamily="50" charset="-128"/>
                        </a:rPr>
                      </a:br>
                      <a:r>
                        <a:rPr lang="ja-JP" altLang="en-US" sz="1000" b="0" i="0" u="none" strike="noStrike" dirty="0" smtClean="0">
                          <a:latin typeface="ＭＳ Ｐゴシック" pitchFamily="50" charset="-128"/>
                          <a:ea typeface="ＭＳ Ｐゴシック" pitchFamily="50" charset="-128"/>
                        </a:rPr>
                        <a:t>（</a:t>
                      </a:r>
                      <a:r>
                        <a:rPr lang="en-US" altLang="ja-JP" sz="1000" b="0" i="0" u="none" strike="noStrike" dirty="0" smtClean="0">
                          <a:latin typeface="ＭＳ Ｐゴシック" pitchFamily="50" charset="-128"/>
                          <a:ea typeface="ＭＳ Ｐゴシック" pitchFamily="50" charset="-128"/>
                        </a:rPr>
                        <a:t>1.8</a:t>
                      </a:r>
                      <a:r>
                        <a:rPr lang="ja-JP" altLang="en-US" sz="1000" b="0" i="0" u="none" strike="noStrike" dirty="0" smtClean="0">
                          <a:latin typeface="ＭＳ Ｐゴシック" pitchFamily="50" charset="-128"/>
                          <a:ea typeface="ＭＳ Ｐゴシック" pitchFamily="50" charset="-128"/>
                        </a:rPr>
                        <a:t>ヵ所）</a:t>
                      </a:r>
                    </a:p>
                  </a:txBody>
                  <a:tcPr marL="9524" marR="9524" marT="9525"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340505">
                <a:tc vMerge="1">
                  <a:txBody>
                    <a:bodyPr/>
                    <a:lstStyle/>
                    <a:p>
                      <a:pPr marL="0" marR="0" lvl="0" indent="0" algn="ctr" defTabSz="914400" rtl="0" eaLnBrk="1" fontAlgn="base" latinLnBrk="0" hangingPunct="1">
                        <a:lnSpc>
                          <a:spcPct val="90000"/>
                        </a:lnSpc>
                        <a:spcBef>
                          <a:spcPct val="0"/>
                        </a:spcBef>
                        <a:spcAft>
                          <a:spcPct val="0"/>
                        </a:spcAft>
                        <a:buClrTx/>
                        <a:buSzTx/>
                        <a:buFontTx/>
                        <a:buNone/>
                        <a:tabLst/>
                      </a:pPr>
                      <a:endParaRPr kumimoji="1" lang="ja-JP" altLang="en-US" sz="9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54000" marR="54000" marT="46800" marB="4680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gridSpan="2">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900" b="0" i="0" u="none" strike="noStrike" cap="none" normalizeH="0" baseline="0" dirty="0" smtClean="0">
                          <a:ln>
                            <a:noFill/>
                          </a:ln>
                          <a:solidFill>
                            <a:schemeClr val="tx1"/>
                          </a:solidFill>
                          <a:effectLst/>
                          <a:latin typeface="ＭＳ Ｐゴシック" pitchFamily="50" charset="-128"/>
                          <a:ea typeface="ＭＳ Ｐゴシック" pitchFamily="50" charset="-128"/>
                        </a:rPr>
                        <a:t>国民健康保険加入者数</a:t>
                      </a:r>
                    </a:p>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900" b="0" i="0" u="none" strike="noStrike" cap="none" normalizeH="0" baseline="0" dirty="0" smtClean="0">
                          <a:ln>
                            <a:noFill/>
                          </a:ln>
                          <a:solidFill>
                            <a:schemeClr val="tx1"/>
                          </a:solidFill>
                          <a:effectLst/>
                          <a:latin typeface="ＭＳ Ｐゴシック" pitchFamily="50" charset="-128"/>
                          <a:ea typeface="ＭＳ Ｐゴシック" pitchFamily="50" charset="-128"/>
                        </a:rPr>
                        <a:t>（加入率）</a:t>
                      </a:r>
                    </a:p>
                  </a:txBody>
                  <a:tcPr marL="53996" marR="53996" marT="46802" marB="46802"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kumimoji="1" lang="ja-JP" altLang="en-US"/>
                    </a:p>
                  </a:txBody>
                  <a:tcPr/>
                </a:tc>
                <a:tc>
                  <a:txBody>
                    <a:bodyPr/>
                    <a:lstStyle/>
                    <a:p>
                      <a:pPr algn="ctr" fontAlgn="ctr"/>
                      <a:r>
                        <a:rPr lang="en-US" altLang="ja-JP" sz="1000" b="0" i="0" u="none" strike="noStrike" dirty="0">
                          <a:latin typeface="ＭＳ Ｐゴシック" pitchFamily="50" charset="-128"/>
                          <a:ea typeface="ＭＳ Ｐゴシック" pitchFamily="50" charset="-128"/>
                        </a:rPr>
                        <a:t>108,310</a:t>
                      </a:r>
                      <a:r>
                        <a:rPr lang="ja-JP" altLang="en-US" sz="1000" b="0" i="0" u="none" strike="noStrike" dirty="0">
                          <a:latin typeface="ＭＳ Ｐゴシック" pitchFamily="50" charset="-128"/>
                          <a:ea typeface="ＭＳ Ｐゴシック" pitchFamily="50" charset="-128"/>
                        </a:rPr>
                        <a:t>人</a:t>
                      </a:r>
                      <a:br>
                        <a:rPr lang="ja-JP" altLang="en-US" sz="1000" b="0" i="0" u="none" strike="noStrike" dirty="0">
                          <a:latin typeface="ＭＳ Ｐゴシック" pitchFamily="50" charset="-128"/>
                          <a:ea typeface="ＭＳ Ｐゴシック" pitchFamily="50" charset="-128"/>
                        </a:rPr>
                      </a:br>
                      <a:r>
                        <a:rPr lang="ja-JP" altLang="en-US" sz="1000" b="0" i="0" u="none" strike="noStrike" dirty="0">
                          <a:latin typeface="ＭＳ Ｐゴシック" pitchFamily="50" charset="-128"/>
                          <a:ea typeface="ＭＳ Ｐゴシック" pitchFamily="50" charset="-128"/>
                        </a:rPr>
                        <a:t>（</a:t>
                      </a:r>
                      <a:r>
                        <a:rPr lang="en-US" altLang="ja-JP" sz="1000" b="0" i="0" u="none" strike="noStrike" dirty="0">
                          <a:latin typeface="ＭＳ Ｐゴシック" pitchFamily="50" charset="-128"/>
                          <a:ea typeface="ＭＳ Ｐゴシック" pitchFamily="50" charset="-128"/>
                        </a:rPr>
                        <a:t>27.8%</a:t>
                      </a:r>
                      <a:r>
                        <a:rPr lang="ja-JP" altLang="en-US" sz="1000" b="0" i="0" u="none" strike="noStrike" dirty="0">
                          <a:latin typeface="ＭＳ Ｐゴシック" pitchFamily="50" charset="-128"/>
                          <a:ea typeface="ＭＳ Ｐゴシック" pitchFamily="50" charset="-128"/>
                        </a:rPr>
                        <a:t>）</a:t>
                      </a:r>
                    </a:p>
                  </a:txBody>
                  <a:tcPr marL="9524" marR="9524" marT="9525"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340505">
                <a:tc vMerge="1">
                  <a:txBody>
                    <a:bodyPr/>
                    <a:lstStyle/>
                    <a:p>
                      <a:pPr marL="0" marR="0" lvl="0" indent="0" algn="ctr" defTabSz="914400" rtl="0" eaLnBrk="1" fontAlgn="base" latinLnBrk="0" hangingPunct="1">
                        <a:lnSpc>
                          <a:spcPct val="90000"/>
                        </a:lnSpc>
                        <a:spcBef>
                          <a:spcPct val="0"/>
                        </a:spcBef>
                        <a:spcAft>
                          <a:spcPct val="0"/>
                        </a:spcAft>
                        <a:buClrTx/>
                        <a:buSzTx/>
                        <a:buFontTx/>
                        <a:buNone/>
                        <a:tabLst/>
                      </a:pPr>
                      <a:endParaRPr kumimoji="1" lang="ja-JP" altLang="en-US" sz="9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54000" marR="54000" marT="46800" marB="4680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gridSpan="2">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900" b="0" i="0" u="none" strike="noStrike" cap="none" normalizeH="0" baseline="0" dirty="0" smtClean="0">
                          <a:ln>
                            <a:noFill/>
                          </a:ln>
                          <a:solidFill>
                            <a:schemeClr val="tx1"/>
                          </a:solidFill>
                          <a:effectLst/>
                          <a:latin typeface="ＭＳ Ｐゴシック" pitchFamily="50" charset="-128"/>
                          <a:ea typeface="ＭＳ Ｐゴシック" pitchFamily="50" charset="-128"/>
                        </a:rPr>
                        <a:t>被保護実人員（生活保護）</a:t>
                      </a:r>
                    </a:p>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900" b="0" i="0" u="none" strike="noStrike" cap="none" normalizeH="0" baseline="0" dirty="0" smtClean="0">
                          <a:ln>
                            <a:noFill/>
                          </a:ln>
                          <a:solidFill>
                            <a:schemeClr val="tx1"/>
                          </a:solidFill>
                          <a:effectLst/>
                          <a:latin typeface="ＭＳ Ｐゴシック" pitchFamily="50" charset="-128"/>
                          <a:ea typeface="ＭＳ Ｐゴシック" pitchFamily="50" charset="-128"/>
                        </a:rPr>
                        <a:t>（保護率</a:t>
                      </a:r>
                      <a:r>
                        <a:rPr kumimoji="1" lang="en-US" altLang="ja-JP" sz="900" b="0" i="0" u="none" strike="noStrike" cap="none" normalizeH="0" baseline="0" dirty="0" smtClean="0">
                          <a:ln>
                            <a:noFill/>
                          </a:ln>
                          <a:solidFill>
                            <a:schemeClr val="tx1"/>
                          </a:solidFill>
                          <a:effectLst/>
                          <a:latin typeface="ＭＳ Ｐゴシック" pitchFamily="50" charset="-128"/>
                          <a:ea typeface="ＭＳ Ｐゴシック" pitchFamily="50" charset="-128"/>
                        </a:rPr>
                        <a:t>[</a:t>
                      </a:r>
                      <a:r>
                        <a:rPr kumimoji="1" lang="ja-JP" altLang="en-US" sz="900" b="0" i="0" u="none" strike="noStrike" cap="none" normalizeH="0" baseline="0" dirty="0" smtClean="0">
                          <a:ln>
                            <a:noFill/>
                          </a:ln>
                          <a:solidFill>
                            <a:schemeClr val="tx1"/>
                          </a:solidFill>
                          <a:effectLst/>
                          <a:latin typeface="ＭＳ Ｐゴシック" pitchFamily="50" charset="-128"/>
                          <a:ea typeface="ＭＳ Ｐゴシック" pitchFamily="50" charset="-128"/>
                        </a:rPr>
                        <a:t>千分比</a:t>
                      </a:r>
                      <a:r>
                        <a:rPr kumimoji="1" lang="en-US" altLang="ja-JP" sz="900" b="0" i="0" u="none" strike="noStrike" cap="none" normalizeH="0" baseline="0" dirty="0" smtClean="0">
                          <a:ln>
                            <a:noFill/>
                          </a:ln>
                          <a:solidFill>
                            <a:schemeClr val="tx1"/>
                          </a:solidFill>
                          <a:effectLst/>
                          <a:latin typeface="ＭＳ Ｐゴシック" pitchFamily="50" charset="-128"/>
                          <a:ea typeface="ＭＳ Ｐゴシック" pitchFamily="50" charset="-128"/>
                        </a:rPr>
                        <a:t>]</a:t>
                      </a:r>
                      <a:r>
                        <a:rPr kumimoji="1" lang="ja-JP" altLang="en-US" sz="900" b="0" i="0" u="none" strike="noStrike" cap="none" normalizeH="0" baseline="0" dirty="0" smtClean="0">
                          <a:ln>
                            <a:noFill/>
                          </a:ln>
                          <a:solidFill>
                            <a:schemeClr val="tx1"/>
                          </a:solidFill>
                          <a:effectLst/>
                          <a:latin typeface="ＭＳ Ｐゴシック" pitchFamily="50" charset="-128"/>
                          <a:ea typeface="ＭＳ Ｐゴシック" pitchFamily="50" charset="-128"/>
                        </a:rPr>
                        <a:t>）</a:t>
                      </a:r>
                    </a:p>
                  </a:txBody>
                  <a:tcPr marL="53996" marR="53996" marT="46802" marB="46802"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kumimoji="1" lang="ja-JP" altLang="en-US"/>
                    </a:p>
                  </a:txBody>
                  <a:tcPr/>
                </a:tc>
                <a:tc>
                  <a:txBody>
                    <a:bodyPr/>
                    <a:lstStyle/>
                    <a:p>
                      <a:pPr algn="ctr" fontAlgn="ctr"/>
                      <a:r>
                        <a:rPr lang="en-US" altLang="ja-JP" sz="1000" b="0" i="0" u="none" strike="noStrike" dirty="0">
                          <a:latin typeface="ＭＳ Ｐゴシック" pitchFamily="50" charset="-128"/>
                          <a:ea typeface="ＭＳ Ｐゴシック" pitchFamily="50" charset="-128"/>
                        </a:rPr>
                        <a:t>43,988</a:t>
                      </a:r>
                      <a:r>
                        <a:rPr lang="ja-JP" altLang="en-US" sz="1000" b="0" i="0" u="none" strike="noStrike" dirty="0">
                          <a:latin typeface="ＭＳ Ｐゴシック" pitchFamily="50" charset="-128"/>
                          <a:ea typeface="ＭＳ Ｐゴシック" pitchFamily="50" charset="-128"/>
                        </a:rPr>
                        <a:t>人</a:t>
                      </a:r>
                      <a:br>
                        <a:rPr lang="ja-JP" altLang="en-US" sz="1000" b="0" i="0" u="none" strike="noStrike" dirty="0">
                          <a:latin typeface="ＭＳ Ｐゴシック" pitchFamily="50" charset="-128"/>
                          <a:ea typeface="ＭＳ Ｐゴシック" pitchFamily="50" charset="-128"/>
                        </a:rPr>
                      </a:br>
                      <a:r>
                        <a:rPr lang="ja-JP" altLang="en-US" sz="1000" b="0" i="0" u="none" strike="noStrike" dirty="0">
                          <a:latin typeface="ＭＳ Ｐゴシック" pitchFamily="50" charset="-128"/>
                          <a:ea typeface="ＭＳ Ｐゴシック" pitchFamily="50" charset="-128"/>
                        </a:rPr>
                        <a:t>（</a:t>
                      </a:r>
                      <a:r>
                        <a:rPr lang="en-US" altLang="ja-JP" sz="1000" b="0" i="0" u="none" strike="noStrike" dirty="0">
                          <a:latin typeface="ＭＳ Ｐゴシック" pitchFamily="50" charset="-128"/>
                          <a:ea typeface="ＭＳ Ｐゴシック" pitchFamily="50" charset="-128"/>
                        </a:rPr>
                        <a:t>113.4‰</a:t>
                      </a:r>
                      <a:r>
                        <a:rPr lang="ja-JP" altLang="en-US" sz="1000" b="0" i="0" u="none" strike="noStrike" dirty="0">
                          <a:latin typeface="ＭＳ Ｐゴシック" pitchFamily="50" charset="-128"/>
                          <a:ea typeface="ＭＳ Ｐゴシック" pitchFamily="50" charset="-128"/>
                        </a:rPr>
                        <a:t>）</a:t>
                      </a:r>
                    </a:p>
                  </a:txBody>
                  <a:tcPr marL="9524" marR="9524" marT="9525"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367938">
                <a:tc rowSpan="4">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900" b="0" i="0" u="none" strike="noStrike" cap="none" normalizeH="0" baseline="0" dirty="0" smtClean="0">
                          <a:ln>
                            <a:noFill/>
                          </a:ln>
                          <a:solidFill>
                            <a:schemeClr val="tx1"/>
                          </a:solidFill>
                          <a:effectLst/>
                          <a:latin typeface="ＭＳ Ｐゴシック" pitchFamily="50" charset="-128"/>
                          <a:ea typeface="ＭＳ Ｐゴシック" pitchFamily="50" charset="-128"/>
                        </a:rPr>
                        <a:t>交通</a:t>
                      </a:r>
                    </a:p>
                  </a:txBody>
                  <a:tcPr marL="53996" marR="53996" marT="46802" marB="46802" vert="eaVert"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gridSpan="2">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鉄道駅数</a:t>
                      </a:r>
                    </a:p>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a:t>
                      </a: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1k㎡</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あたり）</a:t>
                      </a:r>
                    </a:p>
                  </a:txBody>
                  <a:tcPr marL="53996" marR="53996" marT="46802" marB="46802"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kumimoji="1" lang="ja-JP" altLang="en-US"/>
                    </a:p>
                  </a:txBody>
                  <a:tcPr/>
                </a:tc>
                <a:tc>
                  <a:txBody>
                    <a:bodyPr/>
                    <a:lstStyle/>
                    <a:p>
                      <a:pPr marL="0" marR="0" lvl="0" indent="0" algn="ctr" defTabSz="914400" rtl="0" eaLnBrk="1" fontAlgn="base" latinLnBrk="0" hangingPunct="1">
                        <a:lnSpc>
                          <a:spcPct val="90000"/>
                        </a:lnSpc>
                        <a:spcBef>
                          <a:spcPct val="0"/>
                        </a:spcBef>
                        <a:spcAft>
                          <a:spcPct val="0"/>
                        </a:spcAft>
                        <a:buClrTx/>
                        <a:buSzTx/>
                        <a:buFontTx/>
                        <a:buNone/>
                        <a:tabLst/>
                        <a:defRPr/>
                      </a:pPr>
                      <a:r>
                        <a:rPr lang="en-US" altLang="ja-JP" sz="1000" b="0" i="0" u="none" strike="noStrike" dirty="0" smtClean="0">
                          <a:latin typeface="ＭＳ Ｐゴシック" pitchFamily="50" charset="-128"/>
                          <a:ea typeface="ＭＳ Ｐゴシック" pitchFamily="50" charset="-128"/>
                        </a:rPr>
                        <a:t>63</a:t>
                      </a:r>
                      <a:r>
                        <a:rPr lang="ja-JP" altLang="en-US" sz="1000" b="0" i="0" u="none" strike="noStrike" dirty="0" smtClean="0">
                          <a:latin typeface="ＭＳ Ｐゴシック" pitchFamily="50" charset="-128"/>
                          <a:ea typeface="ＭＳ Ｐゴシック" pitchFamily="50" charset="-128"/>
                        </a:rPr>
                        <a:t>駅 （</a:t>
                      </a:r>
                      <a:r>
                        <a:rPr lang="en-US" altLang="ja-JP" sz="1000" b="0" i="0" u="none" strike="noStrike" dirty="0" smtClean="0">
                          <a:latin typeface="ＭＳ Ｐゴシック" pitchFamily="50" charset="-128"/>
                          <a:ea typeface="ＭＳ Ｐゴシック" pitchFamily="50" charset="-128"/>
                        </a:rPr>
                        <a:t>1.7</a:t>
                      </a:r>
                      <a:r>
                        <a:rPr lang="ja-JP" altLang="en-US" sz="1000" b="0" i="0" u="none" strike="noStrike" dirty="0" smtClean="0">
                          <a:latin typeface="ＭＳ Ｐゴシック" pitchFamily="50" charset="-128"/>
                          <a:ea typeface="ＭＳ Ｐゴシック" pitchFamily="50" charset="-128"/>
                        </a:rPr>
                        <a:t>駅）</a:t>
                      </a:r>
                    </a:p>
                  </a:txBody>
                  <a:tcPr marL="53996" marR="53996" marT="46802" marB="46802"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288014">
                <a:tc vMerge="1">
                  <a:txBody>
                    <a:bodyPr/>
                    <a:lstStyle/>
                    <a:p>
                      <a:pPr marL="0" marR="0" lvl="0" indent="0" algn="ctr" defTabSz="914400" rtl="0" eaLnBrk="1" fontAlgn="base" latinLnBrk="0" hangingPunct="1">
                        <a:lnSpc>
                          <a:spcPct val="90000"/>
                        </a:lnSpc>
                        <a:spcBef>
                          <a:spcPct val="0"/>
                        </a:spcBef>
                        <a:spcAft>
                          <a:spcPct val="0"/>
                        </a:spcAft>
                        <a:buClrTx/>
                        <a:buSzTx/>
                        <a:buFontTx/>
                        <a:buNone/>
                        <a:tabLst/>
                      </a:pPr>
                      <a:endParaRPr kumimoji="1" lang="ja-JP" altLang="en-US" sz="9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54000" marR="54000" marT="46800" marB="4680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gridSpan="2">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800" b="0" i="0" u="none" strike="noStrike" cap="none" normalizeH="0" baseline="0" dirty="0" smtClean="0">
                          <a:ln>
                            <a:noFill/>
                          </a:ln>
                          <a:solidFill>
                            <a:schemeClr val="tx1"/>
                          </a:solidFill>
                          <a:effectLst/>
                          <a:latin typeface="ＭＳ Ｐゴシック" pitchFamily="50" charset="-128"/>
                          <a:ea typeface="ＭＳ Ｐゴシック" pitchFamily="50" charset="-128"/>
                        </a:rPr>
                        <a:t>放置自転車台数（原付除く）</a:t>
                      </a:r>
                    </a:p>
                  </a:txBody>
                  <a:tcPr marL="53996" marR="53996" marT="46802" marB="46802"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kumimoji="1" lang="ja-JP" altLang="en-US"/>
                    </a:p>
                  </a:txBody>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en-US" altLang="ja-JP" sz="1000" b="0" i="0" u="none" strike="noStrike" dirty="0" smtClean="0">
                          <a:latin typeface="ＭＳ Ｐゴシック" pitchFamily="50" charset="-128"/>
                          <a:ea typeface="ＭＳ Ｐゴシック" pitchFamily="50" charset="-128"/>
                        </a:rPr>
                        <a:t>1,532</a:t>
                      </a:r>
                      <a:r>
                        <a:rPr lang="ja-JP" altLang="en-US" sz="1000" b="0" i="0" u="none" strike="noStrike" dirty="0" smtClean="0">
                          <a:latin typeface="ＭＳ Ｐゴシック" pitchFamily="50" charset="-128"/>
                          <a:ea typeface="ＭＳ Ｐゴシック" pitchFamily="50" charset="-128"/>
                        </a:rPr>
                        <a:t>台</a:t>
                      </a:r>
                      <a:endParaRPr lang="en-US" altLang="ja-JP" sz="1000" b="0" i="0" u="none" strike="noStrike" dirty="0" smtClean="0">
                        <a:latin typeface="ＭＳ Ｐゴシック" pitchFamily="50" charset="-128"/>
                        <a:ea typeface="ＭＳ Ｐゴシック" pitchFamily="50" charset="-128"/>
                      </a:endParaRPr>
                    </a:p>
                  </a:txBody>
                  <a:tcPr marL="9524" marR="9524" marT="9525"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230771">
                <a:tc vMerge="1">
                  <a:txBody>
                    <a:bodyPr/>
                    <a:lstStyle/>
                    <a:p>
                      <a:pPr marL="0" marR="0" lvl="0" indent="0" algn="ctr" defTabSz="914400" rtl="0" eaLnBrk="1" fontAlgn="base" latinLnBrk="0" hangingPunct="1">
                        <a:lnSpc>
                          <a:spcPct val="90000"/>
                        </a:lnSpc>
                        <a:spcBef>
                          <a:spcPct val="0"/>
                        </a:spcBef>
                        <a:spcAft>
                          <a:spcPct val="0"/>
                        </a:spcAft>
                        <a:buClrTx/>
                        <a:buSzTx/>
                        <a:buFontTx/>
                        <a:buNone/>
                        <a:tabLst/>
                      </a:pPr>
                      <a:endParaRPr kumimoji="1" lang="ja-JP" altLang="en-US" sz="9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54000" marR="54000" marT="46800" marB="46800" vert="eaVert"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rowSpan="2">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800" b="0" i="0" u="none" strike="noStrike" cap="none" normalizeH="0" baseline="0" dirty="0" smtClean="0">
                          <a:ln>
                            <a:noFill/>
                          </a:ln>
                          <a:solidFill>
                            <a:schemeClr val="tx1"/>
                          </a:solidFill>
                          <a:effectLst/>
                          <a:latin typeface="ＭＳ Ｐゴシック" pitchFamily="50" charset="-128"/>
                          <a:ea typeface="ＭＳ Ｐゴシック" pitchFamily="50" charset="-128"/>
                        </a:rPr>
                        <a:t>通勤・通学者</a:t>
                      </a:r>
                    </a:p>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800" b="0" i="0" u="none" strike="noStrike" cap="none" normalizeH="0" baseline="0" dirty="0" smtClean="0">
                          <a:ln>
                            <a:noFill/>
                          </a:ln>
                          <a:solidFill>
                            <a:schemeClr val="tx1"/>
                          </a:solidFill>
                          <a:effectLst/>
                          <a:latin typeface="ＭＳ Ｐゴシック" pitchFamily="50" charset="-128"/>
                          <a:ea typeface="ＭＳ Ｐゴシック" pitchFamily="50" charset="-128"/>
                        </a:rPr>
                        <a:t>割合</a:t>
                      </a:r>
                      <a:endPar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53996" marR="53996" marT="46802" marB="46802"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域内</a:t>
                      </a:r>
                    </a:p>
                  </a:txBody>
                  <a:tcPr marL="53996" marR="53996" marT="46802" marB="46802" anchor="ctr" horzOverflow="overflow">
                    <a:lnL w="12700" cap="flat" cmpd="sng" algn="ctr">
                      <a:solidFill>
                        <a:schemeClr val="tx1"/>
                      </a:solidFill>
                      <a:prstDash val="solid"/>
                      <a:round/>
                      <a:headEnd type="none" w="med" len="med"/>
                      <a:tailEnd type="none" w="med" len="med"/>
                    </a:lnL>
                  </a:tcPr>
                </a:tc>
                <a:tc>
                  <a:txBody>
                    <a:bodyPr/>
                    <a:lstStyle/>
                    <a:p>
                      <a:pPr algn="ctr" fontAlgn="ctr"/>
                      <a:r>
                        <a:rPr lang="en-US" altLang="ja-JP" sz="1000" b="0" i="0" u="none" strike="noStrike" dirty="0" smtClean="0">
                          <a:solidFill>
                            <a:schemeClr val="tx1"/>
                          </a:solidFill>
                          <a:latin typeface="ＭＳ Ｐゴシック" pitchFamily="50" charset="-128"/>
                          <a:ea typeface="ＭＳ Ｐゴシック" pitchFamily="50" charset="-128"/>
                        </a:rPr>
                        <a:t>44.4%</a:t>
                      </a:r>
                      <a:endParaRPr lang="en-US" altLang="ja-JP" sz="1000" b="0" i="0" u="none" strike="noStrike" dirty="0">
                        <a:solidFill>
                          <a:schemeClr val="tx1"/>
                        </a:solidFill>
                        <a:latin typeface="ＭＳ Ｐゴシック" pitchFamily="50" charset="-128"/>
                        <a:ea typeface="ＭＳ Ｐゴシック" pitchFamily="50" charset="-128"/>
                      </a:endParaRPr>
                    </a:p>
                  </a:txBody>
                  <a:tcPr marL="9524" marR="9524" marT="9525" marB="0" anchor="ctr">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230771">
                <a:tc vMerge="1">
                  <a:txBody>
                    <a:bodyPr/>
                    <a:lstStyle/>
                    <a:p>
                      <a:pPr marL="0" marR="0" lvl="0" indent="0" algn="ctr" defTabSz="914400" rtl="0" eaLnBrk="1" fontAlgn="base" latinLnBrk="0" hangingPunct="1">
                        <a:lnSpc>
                          <a:spcPct val="90000"/>
                        </a:lnSpc>
                        <a:spcBef>
                          <a:spcPct val="0"/>
                        </a:spcBef>
                        <a:spcAft>
                          <a:spcPct val="0"/>
                        </a:spcAft>
                        <a:buClrTx/>
                        <a:buSzTx/>
                        <a:buFontTx/>
                        <a:buNone/>
                        <a:tabLst/>
                      </a:pPr>
                      <a:endParaRPr kumimoji="1" lang="ja-JP" altLang="en-US" sz="9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54000" marR="54000" marT="46800" marB="46800" vert="eaVert"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vMerge="1">
                  <a:txBody>
                    <a:bodyPr/>
                    <a:lstStyle/>
                    <a:p>
                      <a:endParaRPr kumimoji="1" lang="ja-JP" altLang="en-US"/>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域外</a:t>
                      </a:r>
                      <a:endPar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53996" marR="53996" marT="46802" marB="46802" anchor="ctr" horzOverflow="overflow">
                    <a:lnB w="28575" cap="flat" cmpd="sng" algn="ctr">
                      <a:solidFill>
                        <a:schemeClr val="tx1"/>
                      </a:solidFill>
                      <a:prstDash val="solid"/>
                      <a:round/>
                      <a:headEnd type="none" w="med" len="med"/>
                      <a:tailEnd type="none" w="med" len="med"/>
                    </a:lnB>
                  </a:tcPr>
                </a:tc>
                <a:tc>
                  <a:txBody>
                    <a:bodyPr/>
                    <a:lstStyle/>
                    <a:p>
                      <a:pPr algn="ctr" fontAlgn="ctr"/>
                      <a:r>
                        <a:rPr lang="en-US" altLang="ja-JP" sz="1000" b="0" i="0" u="none" strike="noStrike" dirty="0" smtClean="0">
                          <a:solidFill>
                            <a:schemeClr val="tx1"/>
                          </a:solidFill>
                          <a:latin typeface="ＭＳ Ｐゴシック" pitchFamily="50" charset="-128"/>
                          <a:ea typeface="ＭＳ Ｐゴシック" pitchFamily="50" charset="-128"/>
                        </a:rPr>
                        <a:t>55.6%</a:t>
                      </a:r>
                      <a:endParaRPr lang="en-US" altLang="ja-JP" sz="1000" b="0" i="0" u="none" strike="noStrike" dirty="0">
                        <a:solidFill>
                          <a:schemeClr val="tx1"/>
                        </a:solidFill>
                        <a:latin typeface="ＭＳ Ｐゴシック" pitchFamily="50" charset="-128"/>
                        <a:ea typeface="ＭＳ Ｐゴシック" pitchFamily="50" charset="-128"/>
                      </a:endParaRPr>
                    </a:p>
                  </a:txBody>
                  <a:tcPr marL="9524" marR="9524" marT="9525" marB="0" anchor="ctr">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r>
            </a:tbl>
          </a:graphicData>
        </a:graphic>
      </p:graphicFrame>
      <p:sp>
        <p:nvSpPr>
          <p:cNvPr id="50278" name="タイトル 3"/>
          <p:cNvSpPr>
            <a:spLocks/>
          </p:cNvSpPr>
          <p:nvPr/>
        </p:nvSpPr>
        <p:spPr bwMode="gray">
          <a:xfrm>
            <a:off x="611188" y="428625"/>
            <a:ext cx="8281987" cy="720725"/>
          </a:xfrm>
          <a:prstGeom prst="rect">
            <a:avLst/>
          </a:prstGeom>
          <a:noFill/>
          <a:ln w="57150" cmpd="thickThin" algn="ctr">
            <a:solidFill>
              <a:schemeClr val="accent2"/>
            </a:solidFill>
            <a:miter lim="800000"/>
            <a:headEnd/>
            <a:tailEnd/>
          </a:ln>
          <a:extLst>
            <a:ext uri="{909E8E84-426E-40DD-AFC4-6F175D3DCCD1}">
              <a14:hiddenFill xmlns="" xmlns:a14="http://schemas.microsoft.com/office/drawing/2010/main">
                <a:solidFill>
                  <a:srgbClr val="FFFFFF"/>
                </a:solidFill>
              </a14:hiddenFill>
            </a:ext>
          </a:extLst>
        </p:spPr>
        <p:txBody>
          <a:bodyPr lIns="108000" rIns="108000"/>
          <a:lstStyle>
            <a:lvl1pPr marL="85725"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lnSpc>
                <a:spcPts val="1600"/>
              </a:lnSpc>
              <a:buFont typeface="Wingdings" pitchFamily="2" charset="2"/>
              <a:buNone/>
            </a:pPr>
            <a:endParaRPr lang="en-US" altLang="ja-JP" sz="1200">
              <a:solidFill>
                <a:srgbClr val="000000"/>
              </a:solidFill>
              <a:latin typeface="HGP創英角ｺﾞｼｯｸUB" pitchFamily="50" charset="-128"/>
              <a:ea typeface="HGP創英角ｺﾞｼｯｸUB" pitchFamily="50" charset="-128"/>
            </a:endParaRPr>
          </a:p>
        </p:txBody>
      </p:sp>
      <p:sp>
        <p:nvSpPr>
          <p:cNvPr id="50279" name="Rectangle 86"/>
          <p:cNvSpPr>
            <a:spLocks noChangeArrowheads="1"/>
          </p:cNvSpPr>
          <p:nvPr/>
        </p:nvSpPr>
        <p:spPr bwMode="auto">
          <a:xfrm>
            <a:off x="3311525" y="4076700"/>
            <a:ext cx="2159000" cy="157163"/>
          </a:xfrm>
          <a:prstGeom prst="rect">
            <a:avLst/>
          </a:prstGeom>
          <a:solidFill>
            <a:srgbClr val="008000"/>
          </a:solidFill>
          <a:ln>
            <a:noFill/>
          </a:ln>
          <a:extLst>
            <a:ext uri="{91240B29-F687-4F45-9708-019B960494DF}">
              <a14:hiddenLine xmlns="" xmlns:a14="http://schemas.microsoft.com/office/drawing/2010/main" w="9525" algn="ctr">
                <a:solidFill>
                  <a:srgbClr val="000000"/>
                </a:solidFill>
                <a:miter lim="800000"/>
                <a:headEnd/>
                <a:tailEnd/>
              </a14:hiddenLine>
            </a:ext>
          </a:extLst>
        </p:spPr>
        <p:txBody>
          <a:bodyPr wrap="none" anchor="ct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algn="ctr" eaLnBrk="1" hangingPunct="1"/>
            <a:r>
              <a:rPr lang="ja-JP" altLang="en-US" sz="1000" b="1">
                <a:solidFill>
                  <a:schemeClr val="bg1"/>
                </a:solidFill>
              </a:rPr>
              <a:t>非建物用途の内訳</a:t>
            </a:r>
          </a:p>
        </p:txBody>
      </p:sp>
      <p:sp>
        <p:nvSpPr>
          <p:cNvPr id="50280" name="テキスト ボックス 34"/>
          <p:cNvSpPr txBox="1">
            <a:spLocks noChangeArrowheads="1"/>
          </p:cNvSpPr>
          <p:nvPr/>
        </p:nvSpPr>
        <p:spPr bwMode="auto">
          <a:xfrm>
            <a:off x="4572000" y="6562725"/>
            <a:ext cx="1727200" cy="2000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r>
              <a:rPr lang="ja-JP" altLang="en-US" sz="700"/>
              <a:t>（</a:t>
            </a:r>
            <a:r>
              <a:rPr lang="en-US" altLang="ja-JP" sz="700"/>
              <a:t>H25</a:t>
            </a:r>
            <a:r>
              <a:rPr lang="ja-JP" altLang="en-US" sz="700"/>
              <a:t>建物用途別土地利用現況調査）</a:t>
            </a:r>
            <a:endParaRPr lang="en-US" altLang="ja-JP" sz="700"/>
          </a:p>
        </p:txBody>
      </p:sp>
      <p:sp>
        <p:nvSpPr>
          <p:cNvPr id="15" name="テキスト ボックス 14"/>
          <p:cNvSpPr txBox="1"/>
          <p:nvPr/>
        </p:nvSpPr>
        <p:spPr>
          <a:xfrm>
            <a:off x="611188" y="485775"/>
            <a:ext cx="8064500" cy="661988"/>
          </a:xfrm>
          <a:prstGeom prst="rect">
            <a:avLst/>
          </a:prstGeom>
          <a:noFill/>
        </p:spPr>
        <p:txBody>
          <a:bodyPr>
            <a:spAutoFit/>
          </a:bodyPr>
          <a:lstStyle/>
          <a:p>
            <a:pPr marL="85725">
              <a:lnSpc>
                <a:spcPts val="1000"/>
              </a:lnSpc>
              <a:buFont typeface="Wingdings" pitchFamily="2" charset="2"/>
              <a:buNone/>
              <a:defRPr/>
            </a:pPr>
            <a:r>
              <a:rPr lang="en-US" altLang="ja-JP" sz="1200" dirty="0">
                <a:solidFill>
                  <a:srgbClr val="000000"/>
                </a:solidFill>
                <a:latin typeface="+mn-ea"/>
                <a:ea typeface="ＭＳ Ｐゴシック" pitchFamily="50" charset="-128"/>
              </a:rPr>
              <a:t>○</a:t>
            </a:r>
            <a:r>
              <a:rPr lang="ja-JP" altLang="ja-JP" sz="1200" dirty="0">
                <a:latin typeface="+mn-ea"/>
                <a:ea typeface="ＭＳ Ｐゴシック" pitchFamily="50" charset="-128"/>
              </a:rPr>
              <a:t>建物用途の割合は</a:t>
            </a:r>
            <a:r>
              <a:rPr lang="ja-JP" altLang="en-US" sz="1200" dirty="0">
                <a:latin typeface="+mn-ea"/>
                <a:ea typeface="ＭＳ Ｐゴシック" pitchFamily="50" charset="-128"/>
              </a:rPr>
              <a:t>住宅</a:t>
            </a:r>
            <a:r>
              <a:rPr lang="ja-JP" altLang="ja-JP" sz="1200" dirty="0">
                <a:latin typeface="+mn-ea"/>
                <a:ea typeface="ＭＳ Ｐゴシック" pitchFamily="50" charset="-128"/>
              </a:rPr>
              <a:t>が</a:t>
            </a:r>
            <a:r>
              <a:rPr lang="en-US" altLang="ja-JP" sz="1200" dirty="0">
                <a:latin typeface="+mn-ea"/>
                <a:ea typeface="ＭＳ Ｐゴシック" pitchFamily="50" charset="-128"/>
              </a:rPr>
              <a:t>34.8</a:t>
            </a:r>
            <a:r>
              <a:rPr lang="ja-JP" altLang="ja-JP" sz="1200" dirty="0">
                <a:latin typeface="+mn-ea"/>
                <a:ea typeface="ＭＳ Ｐゴシック" pitchFamily="50" charset="-128"/>
              </a:rPr>
              <a:t>％</a:t>
            </a:r>
            <a:r>
              <a:rPr lang="ja-JP" altLang="en-US" sz="1200" dirty="0">
                <a:latin typeface="+mn-ea"/>
                <a:ea typeface="ＭＳ Ｐゴシック" pitchFamily="50" charset="-128"/>
              </a:rPr>
              <a:t>、工業</a:t>
            </a:r>
            <a:r>
              <a:rPr lang="ja-JP" altLang="ja-JP" sz="1200" dirty="0">
                <a:latin typeface="+mn-ea"/>
                <a:ea typeface="ＭＳ Ｐゴシック" pitchFamily="50" charset="-128"/>
              </a:rPr>
              <a:t>が</a:t>
            </a:r>
            <a:r>
              <a:rPr lang="en-US" altLang="ja-JP" sz="1200" dirty="0">
                <a:latin typeface="+mn-ea"/>
                <a:ea typeface="ＭＳ Ｐゴシック" pitchFamily="50" charset="-128"/>
              </a:rPr>
              <a:t> 37.9</a:t>
            </a:r>
            <a:r>
              <a:rPr lang="ja-JP" altLang="ja-JP" sz="1200" dirty="0">
                <a:latin typeface="+mn-ea"/>
                <a:ea typeface="ＭＳ Ｐゴシック" pitchFamily="50" charset="-128"/>
              </a:rPr>
              <a:t>％となっており、工業</a:t>
            </a:r>
            <a:r>
              <a:rPr lang="ja-JP" altLang="en-US" sz="1200" dirty="0">
                <a:latin typeface="+mn-ea"/>
                <a:ea typeface="ＭＳ Ｐゴシック" pitchFamily="50" charset="-128"/>
              </a:rPr>
              <a:t>と住宅ともに</a:t>
            </a:r>
            <a:r>
              <a:rPr lang="ja-JP" altLang="ja-JP" sz="1200" dirty="0">
                <a:latin typeface="+mn-ea"/>
                <a:ea typeface="ＭＳ Ｐゴシック" pitchFamily="50" charset="-128"/>
              </a:rPr>
              <a:t>全体に占める割合が大きい</a:t>
            </a:r>
            <a:endParaRPr lang="ja-JP" altLang="en-US" sz="1200" dirty="0">
              <a:latin typeface="+mn-ea"/>
              <a:ea typeface="ＭＳ Ｐゴシック" pitchFamily="50" charset="-128"/>
            </a:endParaRPr>
          </a:p>
          <a:p>
            <a:pPr marL="85725">
              <a:lnSpc>
                <a:spcPts val="1000"/>
              </a:lnSpc>
              <a:spcBef>
                <a:spcPct val="50000"/>
              </a:spcBef>
              <a:defRPr/>
            </a:pPr>
            <a:r>
              <a:rPr lang="ja-JP" altLang="ja-JP" sz="1200" dirty="0">
                <a:latin typeface="+mn-ea"/>
                <a:ea typeface="ＭＳ Ｐゴシック" pitchFamily="50" charset="-128"/>
              </a:rPr>
              <a:t>○区域内には鉄道駅が</a:t>
            </a:r>
            <a:r>
              <a:rPr lang="en-US" altLang="ja-JP" sz="1200" dirty="0">
                <a:latin typeface="+mn-ea"/>
                <a:ea typeface="ＭＳ Ｐゴシック" pitchFamily="50" charset="-128"/>
              </a:rPr>
              <a:t>63</a:t>
            </a:r>
            <a:r>
              <a:rPr lang="ja-JP" altLang="ja-JP" sz="1200" dirty="0">
                <a:latin typeface="+mn-ea"/>
                <a:ea typeface="ＭＳ Ｐゴシック" pitchFamily="50" charset="-128"/>
              </a:rPr>
              <a:t>駅設置されており、１ｋ㎡あたりの鉄道駅数は</a:t>
            </a:r>
            <a:r>
              <a:rPr lang="en-US" altLang="ja-JP" sz="1200" dirty="0">
                <a:latin typeface="+mn-ea"/>
                <a:ea typeface="ＭＳ Ｐゴシック" pitchFamily="50" charset="-128"/>
              </a:rPr>
              <a:t>1.7</a:t>
            </a:r>
            <a:r>
              <a:rPr lang="ja-JP" altLang="ja-JP" sz="1200" dirty="0">
                <a:latin typeface="+mn-ea"/>
                <a:ea typeface="ＭＳ Ｐゴシック" pitchFamily="50" charset="-128"/>
              </a:rPr>
              <a:t>駅ある</a:t>
            </a:r>
            <a:endParaRPr lang="en-US" altLang="ja-JP" sz="1200" dirty="0">
              <a:latin typeface="+mn-ea"/>
              <a:ea typeface="ＭＳ Ｐゴシック" pitchFamily="50" charset="-128"/>
            </a:endParaRPr>
          </a:p>
          <a:p>
            <a:pPr marL="85725">
              <a:lnSpc>
                <a:spcPts val="1000"/>
              </a:lnSpc>
              <a:spcBef>
                <a:spcPct val="50000"/>
              </a:spcBef>
              <a:defRPr/>
            </a:pPr>
            <a:r>
              <a:rPr lang="ja-JP" altLang="ja-JP" sz="1200" dirty="0">
                <a:latin typeface="+mn-ea"/>
                <a:ea typeface="ＭＳ Ｐゴシック" pitchFamily="50" charset="-128"/>
              </a:rPr>
              <a:t>○病院・診療所数は</a:t>
            </a:r>
            <a:r>
              <a:rPr lang="en-US" altLang="ja-JP" sz="1200" dirty="0">
                <a:latin typeface="+mn-ea"/>
                <a:ea typeface="ＭＳ Ｐゴシック" pitchFamily="50" charset="-128"/>
              </a:rPr>
              <a:t>714</a:t>
            </a:r>
            <a:r>
              <a:rPr lang="ja-JP" altLang="ja-JP" sz="1200" dirty="0">
                <a:latin typeface="+mn-ea"/>
                <a:ea typeface="ＭＳ Ｐゴシック" pitchFamily="50" charset="-128"/>
              </a:rPr>
              <a:t>カ所で、千人あたりの病院・診療所数は</a:t>
            </a:r>
            <a:r>
              <a:rPr lang="en-US" altLang="ja-JP" sz="1200" dirty="0">
                <a:latin typeface="+mn-ea"/>
                <a:ea typeface="ＭＳ Ｐゴシック" pitchFamily="50" charset="-128"/>
              </a:rPr>
              <a:t>1.8</a:t>
            </a:r>
            <a:r>
              <a:rPr lang="ja-JP" altLang="ja-JP" sz="1200" dirty="0">
                <a:latin typeface="+mn-ea"/>
                <a:ea typeface="ＭＳ Ｐゴシック" pitchFamily="50" charset="-128"/>
              </a:rPr>
              <a:t>カ所である</a:t>
            </a:r>
          </a:p>
        </p:txBody>
      </p:sp>
      <p:graphicFrame>
        <p:nvGraphicFramePr>
          <p:cNvPr id="18" name="Group 22"/>
          <p:cNvGraphicFramePr>
            <a:graphicFrameLocks noGrp="1"/>
          </p:cNvGraphicFramePr>
          <p:nvPr/>
        </p:nvGraphicFramePr>
        <p:xfrm>
          <a:off x="831850" y="4095750"/>
          <a:ext cx="2012950" cy="2160588"/>
        </p:xfrm>
        <a:graphic>
          <a:graphicData uri="http://schemas.openxmlformats.org/drawingml/2006/table">
            <a:tbl>
              <a:tblPr/>
              <a:tblGrid>
                <a:gridCol w="249636"/>
                <a:gridCol w="935636"/>
                <a:gridCol w="827678"/>
              </a:tblGrid>
              <a:tr h="360098">
                <a:tc gridSpan="2">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非建物用途</a:t>
                      </a:r>
                    </a:p>
                  </a:txBody>
                  <a:tcPr marL="53979" marR="53979" marT="46813" marB="46813"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66"/>
                    </a:solidFill>
                  </a:tcPr>
                </a:tc>
                <a:tc hMerge="1">
                  <a:txBody>
                    <a:bodyPr/>
                    <a:lstStyle/>
                    <a:p>
                      <a:endParaRPr kumimoji="1" lang="ja-JP" altLang="en-US"/>
                    </a:p>
                  </a:txBody>
                  <a:tcPr/>
                </a:tc>
                <a:tc>
                  <a:txBody>
                    <a:bodyPr/>
                    <a:lstStyle/>
                    <a:p>
                      <a:pPr algn="ctr" fontAlgn="ctr"/>
                      <a:r>
                        <a:rPr lang="en-US" altLang="ja-JP" sz="1000" b="0" i="0" u="none" strike="noStrike" dirty="0" smtClean="0">
                          <a:latin typeface="ＭＳ Ｐゴシック" pitchFamily="50" charset="-128"/>
                          <a:ea typeface="ＭＳ Ｐゴシック" pitchFamily="50" charset="-128"/>
                        </a:rPr>
                        <a:t>38.1%</a:t>
                      </a:r>
                      <a:endParaRPr lang="en-US" altLang="ja-JP" sz="1000" b="0" i="0" u="none" strike="noStrike" dirty="0">
                        <a:latin typeface="ＭＳ Ｐゴシック" pitchFamily="50" charset="-128"/>
                        <a:ea typeface="ＭＳ Ｐゴシック" pitchFamily="50" charset="-128"/>
                      </a:endParaRPr>
                    </a:p>
                  </a:txBody>
                  <a:tcPr marL="9521" marR="9521" marT="9528"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66"/>
                    </a:solidFill>
                  </a:tcPr>
                </a:tc>
              </a:tr>
              <a:tr h="360098">
                <a:tc rowSpan="5">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内訳</a:t>
                      </a:r>
                    </a:p>
                  </a:txBody>
                  <a:tcPr marL="53979" marR="53979" marT="46813" marB="46813" vert="eaVert"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道路</a:t>
                      </a:r>
                    </a:p>
                  </a:txBody>
                  <a:tcPr marL="53979" marR="53979" marT="46813" marB="4681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c>
                  <a:txBody>
                    <a:bodyPr/>
                    <a:lstStyle/>
                    <a:p>
                      <a:pPr algn="ctr" fontAlgn="ctr"/>
                      <a:r>
                        <a:rPr lang="en-US" altLang="ja-JP" sz="1000" b="0" i="0" u="none" strike="noStrike" dirty="0" smtClean="0">
                          <a:latin typeface="ＭＳ Ｐゴシック"/>
                        </a:rPr>
                        <a:t>45.1%</a:t>
                      </a:r>
                      <a:endParaRPr lang="en-US" altLang="ja-JP" sz="1000" b="0" i="0" u="none" strike="noStrike" dirty="0">
                        <a:latin typeface="ＭＳ Ｐゴシック"/>
                      </a:endParaRPr>
                    </a:p>
                  </a:txBody>
                  <a:tcPr marL="0" marR="0" marT="0"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r>
              <a:tr h="360098">
                <a:tc vMerge="1">
                  <a:txBody>
                    <a:bodyPr/>
                    <a:lstStyle/>
                    <a:p>
                      <a:endParaRPr kumimoji="1" lang="ja-JP" altLang="en-US"/>
                    </a:p>
                  </a:txBody>
                  <a:tcPr/>
                </a:tc>
                <a:tc>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水面</a:t>
                      </a:r>
                    </a:p>
                  </a:txBody>
                  <a:tcPr marL="53979" marR="53979" marT="46813" marB="4681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c>
                  <a:txBody>
                    <a:bodyPr/>
                    <a:lstStyle/>
                    <a:p>
                      <a:pPr algn="ctr" fontAlgn="ctr"/>
                      <a:r>
                        <a:rPr lang="en-US" altLang="ja-JP" sz="1000" b="0" i="0" u="none" strike="noStrike" dirty="0" smtClean="0">
                          <a:latin typeface="ＭＳ Ｐゴシック"/>
                        </a:rPr>
                        <a:t>16.5%</a:t>
                      </a:r>
                      <a:endParaRPr lang="en-US" altLang="ja-JP" sz="1000" b="0" i="0" u="none" strike="noStrike" dirty="0">
                        <a:latin typeface="ＭＳ Ｐゴシック"/>
                      </a:endParaRPr>
                    </a:p>
                  </a:txBody>
                  <a:tcPr marL="0" marR="0" marT="0"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r>
              <a:tr h="360098">
                <a:tc vMerge="1">
                  <a:txBody>
                    <a:bodyPr/>
                    <a:lstStyle/>
                    <a:p>
                      <a:endParaRPr kumimoji="1" lang="ja-JP" altLang="en-US"/>
                    </a:p>
                  </a:txBody>
                  <a:tcPr/>
                </a:tc>
                <a:tc>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公園緑地</a:t>
                      </a:r>
                    </a:p>
                  </a:txBody>
                  <a:tcPr marL="53979" marR="53979" marT="46813" marB="4681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c>
                  <a:txBody>
                    <a:bodyPr/>
                    <a:lstStyle/>
                    <a:p>
                      <a:pPr algn="ctr" fontAlgn="ctr"/>
                      <a:r>
                        <a:rPr lang="en-US" altLang="ja-JP" sz="1000" b="0" i="0" u="none" strike="noStrike" dirty="0" smtClean="0">
                          <a:latin typeface="ＭＳ Ｐゴシック"/>
                        </a:rPr>
                        <a:t>11.5%</a:t>
                      </a:r>
                      <a:endParaRPr lang="en-US" altLang="ja-JP" sz="1000" b="0" i="0" u="none" strike="noStrike" dirty="0">
                        <a:latin typeface="ＭＳ Ｐゴシック"/>
                      </a:endParaRPr>
                    </a:p>
                  </a:txBody>
                  <a:tcPr marL="0" marR="0" marT="0"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r>
              <a:tr h="360098">
                <a:tc vMerge="1">
                  <a:txBody>
                    <a:bodyPr/>
                    <a:lstStyle/>
                    <a:p>
                      <a:endParaRPr kumimoji="1" lang="ja-JP" altLang="en-US"/>
                    </a:p>
                  </a:txBody>
                  <a:tcPr/>
                </a:tc>
                <a:tc>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農地</a:t>
                      </a:r>
                    </a:p>
                  </a:txBody>
                  <a:tcPr marL="53979" marR="53979" marT="46813" marB="4681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3175" cap="flat" cmpd="sng" algn="ctr">
                      <a:solidFill>
                        <a:schemeClr val="tx1"/>
                      </a:solidFill>
                      <a:prstDash val="dash"/>
                      <a:round/>
                      <a:headEnd type="none" w="med" len="med"/>
                      <a:tailEnd type="none" w="med" len="med"/>
                    </a:lnB>
                    <a:lnTlToBr>
                      <a:noFill/>
                    </a:lnTlToBr>
                    <a:lnBlToTr>
                      <a:noFill/>
                    </a:lnBlToTr>
                    <a:noFill/>
                  </a:tcPr>
                </a:tc>
                <a:tc>
                  <a:txBody>
                    <a:bodyPr/>
                    <a:lstStyle/>
                    <a:p>
                      <a:pPr algn="ctr" fontAlgn="ctr"/>
                      <a:r>
                        <a:rPr lang="en-US" altLang="ja-JP" sz="1000" b="0" i="0" u="none" strike="noStrike" dirty="0" smtClean="0">
                          <a:latin typeface="ＭＳ Ｐゴシック"/>
                        </a:rPr>
                        <a:t>0.8%</a:t>
                      </a:r>
                      <a:endParaRPr lang="en-US" altLang="ja-JP" sz="1000" b="0" i="0" u="none" strike="noStrike" dirty="0">
                        <a:latin typeface="ＭＳ Ｐゴシック"/>
                      </a:endParaRPr>
                    </a:p>
                  </a:txBody>
                  <a:tcPr marL="0" marR="0" marT="0"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3175" cap="flat" cmpd="sng" algn="ctr">
                      <a:solidFill>
                        <a:schemeClr val="tx1"/>
                      </a:solidFill>
                      <a:prstDash val="dash"/>
                      <a:round/>
                      <a:headEnd type="none" w="med" len="med"/>
                      <a:tailEnd type="none" w="med" len="med"/>
                    </a:lnB>
                    <a:lnTlToBr>
                      <a:noFill/>
                    </a:lnTlToBr>
                    <a:lnBlToTr>
                      <a:noFill/>
                    </a:lnBlToTr>
                    <a:noFill/>
                  </a:tcPr>
                </a:tc>
              </a:tr>
              <a:tr h="360098">
                <a:tc vMerge="1">
                  <a:txBody>
                    <a:bodyPr/>
                    <a:lstStyle/>
                    <a:p>
                      <a:pPr marL="0" marR="0" lvl="0" indent="0" algn="ctr" defTabSz="914400" rtl="0" eaLnBrk="1" fontAlgn="base" latinLnBrk="0" hangingPunct="1">
                        <a:lnSpc>
                          <a:spcPct val="90000"/>
                        </a:lnSpc>
                        <a:spcBef>
                          <a:spcPct val="0"/>
                        </a:spcBef>
                        <a:spcAft>
                          <a:spcPct val="0"/>
                        </a:spcAft>
                        <a:buClrTx/>
                        <a:buSzTx/>
                        <a:buFontTx/>
                        <a:buNone/>
                        <a:tabLst/>
                      </a:pPr>
                      <a:endPar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54000" marR="54000" marT="46800" marB="46800" vert="eaVert"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その他</a:t>
                      </a:r>
                    </a:p>
                  </a:txBody>
                  <a:tcPr marL="53979" marR="53979" marT="46813" marB="4681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175" cap="flat" cmpd="sng" algn="ctr">
                      <a:solidFill>
                        <a:schemeClr val="tx1"/>
                      </a:solidFill>
                      <a:prstDash val="dash"/>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algn="ctr" fontAlgn="ctr"/>
                      <a:r>
                        <a:rPr lang="en-US" altLang="ja-JP" sz="1000" b="0" i="0" u="none" strike="noStrike" dirty="0" smtClean="0">
                          <a:latin typeface="ＭＳ Ｐゴシック"/>
                        </a:rPr>
                        <a:t>26.1%</a:t>
                      </a:r>
                      <a:endParaRPr lang="en-US" altLang="ja-JP" sz="1000" b="0" i="0" u="none" strike="noStrike" dirty="0">
                        <a:latin typeface="ＭＳ Ｐゴシック"/>
                      </a:endParaRPr>
                    </a:p>
                  </a:txBody>
                  <a:tcPr marL="0" marR="0" marT="0"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3175" cap="flat" cmpd="sng" algn="ctr">
                      <a:solidFill>
                        <a:schemeClr val="tx1"/>
                      </a:solidFill>
                      <a:prstDash val="dash"/>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r>
            </a:tbl>
          </a:graphicData>
        </a:graphic>
      </p:graphicFrame>
      <p:graphicFrame>
        <p:nvGraphicFramePr>
          <p:cNvPr id="16" name="グラフ 15"/>
          <p:cNvGraphicFramePr>
            <a:graphicFrameLocks/>
          </p:cNvGraphicFramePr>
          <p:nvPr/>
        </p:nvGraphicFramePr>
        <p:xfrm>
          <a:off x="2879812" y="1419994"/>
          <a:ext cx="3024000" cy="2494800"/>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19" name="グラフ 18"/>
          <p:cNvGraphicFramePr>
            <a:graphicFrameLocks/>
          </p:cNvGraphicFramePr>
          <p:nvPr/>
        </p:nvGraphicFramePr>
        <p:xfrm>
          <a:off x="2879812" y="4215780"/>
          <a:ext cx="3024000" cy="2494800"/>
        </p:xfrm>
        <a:graphic>
          <a:graphicData uri="http://schemas.openxmlformats.org/drawingml/2006/chart">
            <c:chart xmlns:c="http://schemas.openxmlformats.org/drawingml/2006/chart" xmlns:r="http://schemas.openxmlformats.org/officeDocument/2006/relationships" r:id="rId3"/>
          </a:graphicData>
        </a:graphic>
      </p:graphicFrame>
      <p:sp>
        <p:nvSpPr>
          <p:cNvPr id="20" name="正方形/長方形 27"/>
          <p:cNvSpPr>
            <a:spLocks noChangeArrowheads="1"/>
          </p:cNvSpPr>
          <p:nvPr/>
        </p:nvSpPr>
        <p:spPr bwMode="auto">
          <a:xfrm>
            <a:off x="8112125" y="24526"/>
            <a:ext cx="1031875" cy="261937"/>
          </a:xfrm>
          <a:prstGeom prst="rect">
            <a:avLst/>
          </a:prstGeom>
          <a:noFill/>
          <a:ln w="9525">
            <a:noFill/>
            <a:miter lim="800000"/>
            <a:headEnd/>
            <a:tailEnd/>
          </a:ln>
        </p:spPr>
        <p:txBody>
          <a:bodyPr>
            <a:spAutoFit/>
          </a:bodyPr>
          <a:lstStyle/>
          <a:p>
            <a:pPr algn="r"/>
            <a:r>
              <a:rPr lang="ja-JP" altLang="en-US" sz="1100" b="1" dirty="0" smtClean="0">
                <a:solidFill>
                  <a:srgbClr val="000000"/>
                </a:solidFill>
                <a:latin typeface="ＭＳ Ｐゴシック" charset="-128"/>
                <a:ea typeface="Meiryo UI" pitchFamily="50" charset="-128"/>
                <a:cs typeface="Meiryo UI" pitchFamily="50" charset="-128"/>
              </a:rPr>
              <a:t>すがた</a:t>
            </a:r>
            <a:r>
              <a:rPr lang="en-US" altLang="ja-JP" sz="1100" b="1" dirty="0" smtClean="0">
                <a:solidFill>
                  <a:srgbClr val="000000"/>
                </a:solidFill>
                <a:latin typeface="ＭＳ Ｐゴシック" charset="-128"/>
                <a:ea typeface="Meiryo UI" pitchFamily="50" charset="-128"/>
                <a:cs typeface="Meiryo UI" pitchFamily="50" charset="-128"/>
              </a:rPr>
              <a:t>-</a:t>
            </a:r>
            <a:r>
              <a:rPr lang="ja-JP" altLang="en-US" sz="1100" b="1" dirty="0" smtClean="0">
                <a:solidFill>
                  <a:srgbClr val="000000"/>
                </a:solidFill>
                <a:latin typeface="ＭＳ Ｐゴシック" charset="-128"/>
                <a:ea typeface="Meiryo UI" pitchFamily="50" charset="-128"/>
                <a:cs typeface="Meiryo UI" pitchFamily="50" charset="-128"/>
              </a:rPr>
              <a:t>４６</a:t>
            </a:r>
            <a:endParaRPr lang="ja-JP" altLang="en-US" sz="1200" b="1" dirty="0">
              <a:solidFill>
                <a:srgbClr val="000000"/>
              </a:solidFill>
              <a:latin typeface="ＭＳ Ｐゴシック" charset="-128"/>
              <a:ea typeface="Meiryo UI" pitchFamily="50" charset="-128"/>
              <a:cs typeface="Meiryo UI" pitchFamily="50" charset="-128"/>
            </a:endParaRPr>
          </a:p>
        </p:txBody>
      </p:sp>
    </p:spTree>
  </p:cSld>
  <p:clrMapOvr>
    <a:masterClrMapping/>
  </p:clrMapOvr>
  <p:timing>
    <p:tnLst>
      <p:par>
        <p:cTn id="1" dur="indefinite" restart="never" nodeType="tmRoot"/>
      </p:par>
    </p:tnLst>
  </p:timing>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02" name="正方形/長方形 25"/>
          <p:cNvSpPr>
            <a:spLocks noChangeArrowheads="1"/>
          </p:cNvSpPr>
          <p:nvPr/>
        </p:nvSpPr>
        <p:spPr bwMode="gray">
          <a:xfrm>
            <a:off x="0" y="2924175"/>
            <a:ext cx="9144000" cy="1009650"/>
          </a:xfrm>
          <a:prstGeom prst="rect">
            <a:avLst/>
          </a:prstGeom>
          <a:solidFill>
            <a:srgbClr val="E6B9B8"/>
          </a:solidFill>
          <a:ln w="22225" algn="ctr">
            <a:solidFill>
              <a:srgbClr val="E6B9B8"/>
            </a:solidFill>
            <a:miter lim="800000"/>
            <a:headEnd/>
            <a:tailEnd/>
          </a:ln>
        </p:spPr>
        <p:txBody>
          <a:bodyPr anchor="ct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algn="ctr" eaLnBrk="1" hangingPunct="1">
              <a:spcBef>
                <a:spcPct val="50000"/>
              </a:spcBef>
              <a:buFont typeface="Wingdings" pitchFamily="2" charset="2"/>
              <a:buNone/>
            </a:pPr>
            <a:r>
              <a:rPr lang="ja-JP" altLang="en-US" sz="2400" b="1">
                <a:latin typeface="ＭＳ Ｐゴシック" charset="-128"/>
              </a:rPr>
              <a:t>第八区</a:t>
            </a:r>
          </a:p>
          <a:p>
            <a:pPr algn="ctr" eaLnBrk="1" hangingPunct="1">
              <a:spcBef>
                <a:spcPct val="50000"/>
              </a:spcBef>
              <a:buFont typeface="Wingdings" pitchFamily="2" charset="2"/>
              <a:buNone/>
            </a:pPr>
            <a:r>
              <a:rPr lang="ja-JP" altLang="en-US" sz="2400" b="1">
                <a:latin typeface="ＭＳ Ｐゴシック" charset="-128"/>
              </a:rPr>
              <a:t>（東住吉区・平野区）</a:t>
            </a:r>
            <a:endParaRPr lang="ja-JP" altLang="en-US" sz="2400" b="1">
              <a:latin typeface="HGS創英角ｺﾞｼｯｸUB" pitchFamily="50" charset="-128"/>
            </a:endParaRPr>
          </a:p>
        </p:txBody>
      </p:sp>
      <p:sp>
        <p:nvSpPr>
          <p:cNvPr id="4" name="正方形/長方形 27"/>
          <p:cNvSpPr>
            <a:spLocks noChangeArrowheads="1"/>
          </p:cNvSpPr>
          <p:nvPr/>
        </p:nvSpPr>
        <p:spPr bwMode="auto">
          <a:xfrm>
            <a:off x="8112125" y="6616534"/>
            <a:ext cx="1031875" cy="261937"/>
          </a:xfrm>
          <a:prstGeom prst="rect">
            <a:avLst/>
          </a:prstGeom>
          <a:noFill/>
          <a:ln w="9525">
            <a:noFill/>
            <a:miter lim="800000"/>
            <a:headEnd/>
            <a:tailEnd/>
          </a:ln>
        </p:spPr>
        <p:txBody>
          <a:bodyPr>
            <a:spAutoFit/>
          </a:bodyPr>
          <a:lstStyle/>
          <a:p>
            <a:pPr algn="r"/>
            <a:r>
              <a:rPr lang="ja-JP" altLang="en-US" sz="1100" b="1" dirty="0" smtClean="0">
                <a:solidFill>
                  <a:srgbClr val="000000"/>
                </a:solidFill>
                <a:latin typeface="ＭＳ Ｐゴシック" charset="-128"/>
                <a:ea typeface="Meiryo UI" pitchFamily="50" charset="-128"/>
                <a:cs typeface="Meiryo UI" pitchFamily="50" charset="-128"/>
              </a:rPr>
              <a:t>すがた</a:t>
            </a:r>
            <a:r>
              <a:rPr lang="en-US" altLang="ja-JP" sz="1100" b="1" dirty="0" smtClean="0">
                <a:solidFill>
                  <a:srgbClr val="000000"/>
                </a:solidFill>
                <a:latin typeface="ＭＳ Ｐゴシック" charset="-128"/>
                <a:ea typeface="Meiryo UI" pitchFamily="50" charset="-128"/>
                <a:cs typeface="Meiryo UI" pitchFamily="50" charset="-128"/>
              </a:rPr>
              <a:t>-</a:t>
            </a:r>
            <a:r>
              <a:rPr lang="ja-JP" altLang="en-US" sz="1100" b="1" dirty="0" smtClean="0">
                <a:solidFill>
                  <a:srgbClr val="000000"/>
                </a:solidFill>
                <a:latin typeface="ＭＳ Ｐゴシック" charset="-128"/>
                <a:ea typeface="Meiryo UI" pitchFamily="50" charset="-128"/>
                <a:cs typeface="Meiryo UI" pitchFamily="50" charset="-128"/>
              </a:rPr>
              <a:t>４７</a:t>
            </a:r>
            <a:endParaRPr lang="ja-JP" altLang="en-US" sz="1200" b="1" dirty="0">
              <a:solidFill>
                <a:srgbClr val="000000"/>
              </a:solidFill>
              <a:latin typeface="ＭＳ Ｐゴシック" charset="-128"/>
              <a:ea typeface="Meiryo UI" pitchFamily="50" charset="-128"/>
              <a:cs typeface="Meiryo UI" pitchFamily="50" charset="-128"/>
            </a:endParaRPr>
          </a:p>
        </p:txBody>
      </p:sp>
    </p:spTree>
  </p:cSld>
  <p:clrMapOvr>
    <a:masterClrMapping/>
  </p:clrMapOvr>
  <p:timing>
    <p:tnLst>
      <p:par>
        <p:cTn id="1" dur="indefinite" restart="never" nodeType="tmRoot"/>
      </p:par>
    </p:tnLst>
  </p:timing>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226" name="正方形/長方形 25"/>
          <p:cNvSpPr>
            <a:spLocks noChangeArrowheads="1"/>
          </p:cNvSpPr>
          <p:nvPr/>
        </p:nvSpPr>
        <p:spPr bwMode="gray">
          <a:xfrm>
            <a:off x="0" y="0"/>
            <a:ext cx="9144000" cy="360000"/>
          </a:xfrm>
          <a:prstGeom prst="rect">
            <a:avLst/>
          </a:prstGeom>
          <a:solidFill>
            <a:srgbClr val="E6B9B8"/>
          </a:solidFill>
          <a:ln w="22225" algn="ctr">
            <a:solidFill>
              <a:srgbClr val="E6B9B8"/>
            </a:solidFill>
            <a:miter lim="800000"/>
            <a:headEnd/>
            <a:tailEnd/>
          </a:ln>
        </p:spPr>
        <p:txBody>
          <a:bodyPr anchor="ct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spcBef>
                <a:spcPct val="50000"/>
              </a:spcBef>
              <a:buFont typeface="Wingdings" pitchFamily="2" charset="2"/>
              <a:buNone/>
            </a:pPr>
            <a:r>
              <a:rPr lang="ja-JP" altLang="en-US" sz="2000" b="1" dirty="0">
                <a:latin typeface="HGS創英角ｺﾞｼｯｸUB" pitchFamily="50" charset="-128"/>
              </a:rPr>
              <a:t>　</a:t>
            </a:r>
            <a:r>
              <a:rPr lang="ja-JP" altLang="en-US" sz="2000" b="1" dirty="0">
                <a:latin typeface="Meiryo UI" panose="020B0604030504040204" pitchFamily="50" charset="-128"/>
                <a:ea typeface="Meiryo UI" panose="020B0604030504040204" pitchFamily="50" charset="-128"/>
                <a:cs typeface="Meiryo UI" panose="020B0604030504040204" pitchFamily="50" charset="-128"/>
              </a:rPr>
              <a:t>第八区（東住吉区・平野区）</a:t>
            </a:r>
          </a:p>
        </p:txBody>
      </p:sp>
      <p:sp>
        <p:nvSpPr>
          <p:cNvPr id="52228" name="タイトル 3"/>
          <p:cNvSpPr txBox="1">
            <a:spLocks/>
          </p:cNvSpPr>
          <p:nvPr/>
        </p:nvSpPr>
        <p:spPr bwMode="auto">
          <a:xfrm>
            <a:off x="4019550" y="549275"/>
            <a:ext cx="5040313" cy="6192838"/>
          </a:xfrm>
          <a:prstGeom prst="rect">
            <a:avLst/>
          </a:prstGeom>
          <a:noFill/>
          <a:ln w="22225" algn="ctr">
            <a:solidFill>
              <a:schemeClr val="accent2"/>
            </a:solidFill>
            <a:miter lim="800000"/>
            <a:headEnd/>
            <a:tailEnd/>
          </a:ln>
          <a:extLst>
            <a:ext uri="{909E8E84-426E-40DD-AFC4-6F175D3DCCD1}">
              <a14:hiddenFill xmlns="" xmlns:a14="http://schemas.microsoft.com/office/drawing/2010/main">
                <a:solidFill>
                  <a:srgbClr val="FFFFFF"/>
                </a:solidFill>
              </a14:hiddenFill>
            </a:ext>
          </a:extLst>
        </p:spPr>
        <p:txBody>
          <a:bodyPr/>
          <a:lstStyle>
            <a:lvl1pPr marL="171450" indent="-171450"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buFont typeface="Wingdings" pitchFamily="2" charset="2"/>
              <a:buChar char="u"/>
            </a:pPr>
            <a:endParaRPr lang="en-US" altLang="ja-JP" sz="900">
              <a:solidFill>
                <a:srgbClr val="000000"/>
              </a:solidFill>
              <a:latin typeface="Meiryo UI" pitchFamily="50" charset="-128"/>
              <a:ea typeface="Meiryo UI" pitchFamily="50" charset="-128"/>
              <a:cs typeface="Meiryo UI" pitchFamily="50" charset="-128"/>
            </a:endParaRPr>
          </a:p>
        </p:txBody>
      </p:sp>
      <p:sp>
        <p:nvSpPr>
          <p:cNvPr id="52229" name="タイトル 3"/>
          <p:cNvSpPr>
            <a:spLocks/>
          </p:cNvSpPr>
          <p:nvPr/>
        </p:nvSpPr>
        <p:spPr bwMode="auto">
          <a:xfrm>
            <a:off x="114299" y="549275"/>
            <a:ext cx="3776663" cy="6192838"/>
          </a:xfrm>
          <a:prstGeom prst="rect">
            <a:avLst/>
          </a:prstGeom>
          <a:noFill/>
          <a:ln w="22225" algn="ctr">
            <a:solidFill>
              <a:schemeClr val="accent2"/>
            </a:solidFill>
            <a:miter lim="800000"/>
            <a:headEnd/>
            <a:tailEnd/>
          </a:ln>
          <a:extLst>
            <a:ext uri="{909E8E84-426E-40DD-AFC4-6F175D3DCCD1}">
              <a14:hiddenFill xmlns="" xmlns:a14="http://schemas.microsoft.com/office/drawing/2010/main">
                <a:solidFill>
                  <a:srgbClr val="FFFFFF"/>
                </a:solidFill>
              </a14:hiddenFill>
            </a:ext>
          </a:extLst>
        </p:spPr>
        <p:txBody>
          <a:bodyPr lIns="72000" rIns="36000"/>
          <a:lstStyle>
            <a:lvl1pPr marL="85725" indent="-85725"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lnSpc>
                <a:spcPct val="40000"/>
              </a:lnSpc>
              <a:buFont typeface="Wingdings" pitchFamily="2" charset="2"/>
              <a:buNone/>
            </a:pPr>
            <a:r>
              <a:rPr lang="ja-JP" altLang="en-US" sz="1000">
                <a:solidFill>
                  <a:srgbClr val="000000"/>
                </a:solidFill>
                <a:latin typeface="HGP創英角ｺﾞｼｯｸUB" pitchFamily="50" charset="-128"/>
                <a:ea typeface="HGP創英角ｺﾞｼｯｸUB" pitchFamily="50" charset="-128"/>
              </a:rPr>
              <a:t>　　　　　　　　　　　　　　　　　　　　　　　</a:t>
            </a:r>
            <a:endParaRPr lang="ja-JP" altLang="en-US" sz="800">
              <a:solidFill>
                <a:srgbClr val="000000"/>
              </a:solidFill>
              <a:latin typeface="HGP創英角ｺﾞｼｯｸUB" pitchFamily="50" charset="-128"/>
              <a:ea typeface="HGP創英角ｺﾞｼｯｸUB" pitchFamily="50" charset="-128"/>
            </a:endParaRPr>
          </a:p>
        </p:txBody>
      </p:sp>
      <p:sp>
        <p:nvSpPr>
          <p:cNvPr id="3" name="テキスト ボックス 24"/>
          <p:cNvSpPr txBox="1"/>
          <p:nvPr/>
        </p:nvSpPr>
        <p:spPr bwMode="gray">
          <a:xfrm>
            <a:off x="211138" y="620713"/>
            <a:ext cx="1223962" cy="215900"/>
          </a:xfrm>
          <a:prstGeom prst="rect">
            <a:avLst/>
          </a:prstGeom>
          <a:solidFill>
            <a:schemeClr val="accent2">
              <a:lumMod val="75000"/>
            </a:schemeClr>
          </a:solidFill>
          <a:ln w="22225">
            <a:solidFill>
              <a:schemeClr val="accent2">
                <a:lumMod val="75000"/>
              </a:schemeClr>
            </a:solidFill>
          </a:ln>
        </p:spPr>
        <p:txBody>
          <a:bodyPr lIns="0" tIns="0" rIns="0" bIns="0" anchor="ctr">
            <a:spAutoFit/>
          </a:bodyPr>
          <a:lstStyle/>
          <a:p>
            <a:pPr algn="ctr">
              <a:defRPr/>
            </a:pPr>
            <a:r>
              <a:rPr lang="ja-JP" altLang="en-US" sz="1200" b="1" dirty="0">
                <a:solidFill>
                  <a:schemeClr val="bg1"/>
                </a:solidFill>
                <a:latin typeface="ＭＳ Ｐゴシック" pitchFamily="50" charset="-128"/>
                <a:ea typeface="ＭＳ Ｐゴシック" pitchFamily="50" charset="-128"/>
              </a:rPr>
              <a:t>総合区の概要</a:t>
            </a:r>
          </a:p>
        </p:txBody>
      </p:sp>
      <p:sp>
        <p:nvSpPr>
          <p:cNvPr id="52231" name="Text Box 8"/>
          <p:cNvSpPr txBox="1">
            <a:spLocks noChangeArrowheads="1"/>
          </p:cNvSpPr>
          <p:nvPr/>
        </p:nvSpPr>
        <p:spPr bwMode="auto">
          <a:xfrm>
            <a:off x="74613" y="2713038"/>
            <a:ext cx="1223962" cy="2603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57150" cmpd="thickThin" algn="ctr">
                <a:solidFill>
                  <a:srgbClr val="000000"/>
                </a:solidFill>
                <a:miter lim="800000"/>
                <a:headEnd/>
                <a:tailEnd/>
              </a14:hiddenLine>
            </a:ext>
          </a:extLst>
        </p:spPr>
        <p:txBody>
          <a:bodyPr>
            <a:spAutoFit/>
          </a:bodyPr>
          <a:lstStyle>
            <a:lvl1pPr marL="85725" indent="-85725"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spcBef>
                <a:spcPct val="50000"/>
              </a:spcBef>
              <a:buFont typeface="Wingdings" pitchFamily="2" charset="2"/>
              <a:buNone/>
            </a:pPr>
            <a:r>
              <a:rPr lang="en-US" altLang="ja-JP" sz="1100" dirty="0" smtClean="0">
                <a:solidFill>
                  <a:srgbClr val="000000"/>
                </a:solidFill>
                <a:latin typeface="HGP創英角ｺﾞｼｯｸUB" pitchFamily="50" charset="-128"/>
                <a:ea typeface="HGP創英角ｺﾞｼｯｸUB" pitchFamily="50" charset="-128"/>
              </a:rPr>
              <a:t>【</a:t>
            </a:r>
            <a:r>
              <a:rPr lang="ja-JP" altLang="en-US" sz="1100" dirty="0" smtClean="0">
                <a:solidFill>
                  <a:srgbClr val="000000"/>
                </a:solidFill>
                <a:latin typeface="HGP創英角ｺﾞｼｯｸUB" pitchFamily="50" charset="-128"/>
                <a:ea typeface="HGP創英角ｺﾞｼｯｸUB" pitchFamily="50" charset="-128"/>
              </a:rPr>
              <a:t>区役所関係</a:t>
            </a:r>
            <a:r>
              <a:rPr lang="en-US" altLang="ja-JP" sz="1100" dirty="0" smtClean="0">
                <a:solidFill>
                  <a:srgbClr val="000000"/>
                </a:solidFill>
                <a:latin typeface="HGP創英角ｺﾞｼｯｸUB" pitchFamily="50" charset="-128"/>
                <a:ea typeface="HGP創英角ｺﾞｼｯｸUB" pitchFamily="50" charset="-128"/>
              </a:rPr>
              <a:t>】</a:t>
            </a:r>
            <a:endParaRPr lang="en-US" altLang="ja-JP" sz="1100" dirty="0">
              <a:solidFill>
                <a:srgbClr val="000000"/>
              </a:solidFill>
              <a:latin typeface="HGP創英角ｺﾞｼｯｸUB" pitchFamily="50" charset="-128"/>
              <a:ea typeface="HGP創英角ｺﾞｼｯｸUB" pitchFamily="50" charset="-128"/>
            </a:endParaRPr>
          </a:p>
        </p:txBody>
      </p:sp>
      <p:sp>
        <p:nvSpPr>
          <p:cNvPr id="52232" name="Text Box 9"/>
          <p:cNvSpPr txBox="1">
            <a:spLocks noChangeArrowheads="1"/>
          </p:cNvSpPr>
          <p:nvPr/>
        </p:nvSpPr>
        <p:spPr bwMode="auto">
          <a:xfrm>
            <a:off x="74613" y="836613"/>
            <a:ext cx="1223962" cy="2603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57150" cmpd="thickThin" algn="ctr">
                <a:solidFill>
                  <a:srgbClr val="000000"/>
                </a:solidFill>
                <a:miter lim="800000"/>
                <a:headEnd/>
                <a:tailEnd/>
              </a14:hiddenLine>
            </a:ext>
          </a:extLst>
        </p:spPr>
        <p:txBody>
          <a:bodyPr>
            <a:spAutoFit/>
          </a:bodyPr>
          <a:lstStyle>
            <a:lvl1pPr marL="85725" indent="-85725"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spcBef>
                <a:spcPct val="50000"/>
              </a:spcBef>
              <a:buFont typeface="Wingdings" pitchFamily="2" charset="2"/>
              <a:buNone/>
            </a:pPr>
            <a:r>
              <a:rPr lang="en-US" altLang="ja-JP" sz="1100">
                <a:solidFill>
                  <a:srgbClr val="000000"/>
                </a:solidFill>
                <a:latin typeface="HGP創英角ｺﾞｼｯｸUB" pitchFamily="50" charset="-128"/>
                <a:ea typeface="HGP創英角ｺﾞｼｯｸUB" pitchFamily="50" charset="-128"/>
              </a:rPr>
              <a:t>【</a:t>
            </a:r>
            <a:r>
              <a:rPr lang="ja-JP" altLang="en-US" sz="1100">
                <a:solidFill>
                  <a:srgbClr val="000000"/>
                </a:solidFill>
                <a:latin typeface="HGP創英角ｺﾞｼｯｸUB" pitchFamily="50" charset="-128"/>
                <a:ea typeface="HGP創英角ｺﾞｼｯｸUB" pitchFamily="50" charset="-128"/>
              </a:rPr>
              <a:t>人口・面積</a:t>
            </a:r>
            <a:r>
              <a:rPr lang="en-US" altLang="ja-JP" sz="1100">
                <a:solidFill>
                  <a:srgbClr val="000000"/>
                </a:solidFill>
                <a:latin typeface="HGP創英角ｺﾞｼｯｸUB" pitchFamily="50" charset="-128"/>
                <a:ea typeface="HGP創英角ｺﾞｼｯｸUB" pitchFamily="50" charset="-128"/>
              </a:rPr>
              <a:t>】</a:t>
            </a:r>
          </a:p>
        </p:txBody>
      </p:sp>
      <p:sp>
        <p:nvSpPr>
          <p:cNvPr id="52233" name="Text Box 10"/>
          <p:cNvSpPr txBox="1">
            <a:spLocks noChangeArrowheads="1"/>
          </p:cNvSpPr>
          <p:nvPr/>
        </p:nvSpPr>
        <p:spPr bwMode="auto">
          <a:xfrm>
            <a:off x="74613" y="4254500"/>
            <a:ext cx="2592387" cy="2603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57150" cmpd="thickThin" algn="ctr">
                <a:solidFill>
                  <a:srgbClr val="000000"/>
                </a:solidFill>
                <a:miter lim="800000"/>
                <a:headEnd/>
                <a:tailEnd/>
              </a14:hiddenLine>
            </a:ext>
          </a:extLst>
        </p:spPr>
        <p:txBody>
          <a:bodyPr>
            <a:spAutoFit/>
          </a:bodyPr>
          <a:lstStyle>
            <a:lvl1pPr marL="85725" indent="-85725"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spcBef>
                <a:spcPct val="50000"/>
              </a:spcBef>
              <a:buFont typeface="Wingdings" pitchFamily="2" charset="2"/>
              <a:buNone/>
            </a:pPr>
            <a:r>
              <a:rPr lang="en-US" altLang="ja-JP" sz="1100">
                <a:solidFill>
                  <a:srgbClr val="000000"/>
                </a:solidFill>
                <a:latin typeface="HGP創英角ｺﾞｼｯｸUB" pitchFamily="50" charset="-128"/>
                <a:ea typeface="HGP創英角ｺﾞｼｯｸUB" pitchFamily="50" charset="-128"/>
              </a:rPr>
              <a:t>【</a:t>
            </a:r>
            <a:r>
              <a:rPr lang="ja-JP" altLang="en-US" sz="1100">
                <a:solidFill>
                  <a:srgbClr val="000000"/>
                </a:solidFill>
                <a:latin typeface="HGP創英角ｺﾞｼｯｸUB" pitchFamily="50" charset="-128"/>
                <a:ea typeface="HGP創英角ｺﾞｼｯｸUB" pitchFamily="50" charset="-128"/>
              </a:rPr>
              <a:t>市民利用施設</a:t>
            </a:r>
            <a:r>
              <a:rPr lang="ja-JP" altLang="en-US" sz="900">
                <a:solidFill>
                  <a:srgbClr val="000000"/>
                </a:solidFill>
                <a:latin typeface="HGP創英角ｺﾞｼｯｸUB" pitchFamily="50" charset="-128"/>
                <a:ea typeface="HGP創英角ｺﾞｼｯｸUB" pitchFamily="50" charset="-128"/>
              </a:rPr>
              <a:t>（Ｈ</a:t>
            </a:r>
            <a:r>
              <a:rPr lang="en-US" altLang="ja-JP" sz="900">
                <a:solidFill>
                  <a:srgbClr val="000000"/>
                </a:solidFill>
                <a:latin typeface="HGP創英角ｺﾞｼｯｸUB" pitchFamily="50" charset="-128"/>
                <a:ea typeface="HGP創英角ｺﾞｼｯｸUB" pitchFamily="50" charset="-128"/>
              </a:rPr>
              <a:t>29</a:t>
            </a:r>
            <a:r>
              <a:rPr lang="ja-JP" altLang="en-US" sz="900">
                <a:solidFill>
                  <a:srgbClr val="000000"/>
                </a:solidFill>
                <a:latin typeface="HGP創英角ｺﾞｼｯｸUB" pitchFamily="50" charset="-128"/>
                <a:ea typeface="HGP創英角ｺﾞｼｯｸUB" pitchFamily="50" charset="-128"/>
              </a:rPr>
              <a:t>年</a:t>
            </a:r>
            <a:r>
              <a:rPr lang="en-US" altLang="ja-JP" sz="900">
                <a:solidFill>
                  <a:srgbClr val="000000"/>
                </a:solidFill>
                <a:latin typeface="HGP創英角ｺﾞｼｯｸUB" pitchFamily="50" charset="-128"/>
                <a:ea typeface="HGP創英角ｺﾞｼｯｸUB" pitchFamily="50" charset="-128"/>
              </a:rPr>
              <a:t>4</a:t>
            </a:r>
            <a:r>
              <a:rPr lang="ja-JP" altLang="en-US" sz="900">
                <a:solidFill>
                  <a:srgbClr val="000000"/>
                </a:solidFill>
                <a:latin typeface="HGP創英角ｺﾞｼｯｸUB" pitchFamily="50" charset="-128"/>
                <a:ea typeface="HGP創英角ｺﾞｼｯｸUB" pitchFamily="50" charset="-128"/>
              </a:rPr>
              <a:t>月現在）</a:t>
            </a:r>
            <a:r>
              <a:rPr lang="en-US" altLang="ja-JP" sz="1100">
                <a:solidFill>
                  <a:srgbClr val="000000"/>
                </a:solidFill>
                <a:latin typeface="HGP創英角ｺﾞｼｯｸUB" pitchFamily="50" charset="-128"/>
                <a:ea typeface="HGP創英角ｺﾞｼｯｸUB" pitchFamily="50" charset="-128"/>
              </a:rPr>
              <a:t>】</a:t>
            </a:r>
          </a:p>
        </p:txBody>
      </p:sp>
      <p:graphicFrame>
        <p:nvGraphicFramePr>
          <p:cNvPr id="49163" name="Group 11"/>
          <p:cNvGraphicFramePr>
            <a:graphicFrameLocks noGrp="1"/>
          </p:cNvGraphicFramePr>
          <p:nvPr/>
        </p:nvGraphicFramePr>
        <p:xfrm>
          <a:off x="190499" y="1125538"/>
          <a:ext cx="3629026" cy="1368723"/>
        </p:xfrm>
        <a:graphic>
          <a:graphicData uri="http://schemas.openxmlformats.org/drawingml/2006/table">
            <a:tbl>
              <a:tblPr/>
              <a:tblGrid>
                <a:gridCol w="1209675"/>
                <a:gridCol w="1209676"/>
                <a:gridCol w="1209675"/>
              </a:tblGrid>
              <a:tr h="242770">
                <a:tc>
                  <a:txBody>
                    <a:bodyPr/>
                    <a:lstStyle/>
                    <a:p>
                      <a:pPr marL="85725" marR="0" lvl="0" indent="-85725" algn="ctr" defTabSz="914400" rtl="0" eaLnBrk="1" fontAlgn="base" latinLnBrk="0" hangingPunct="1">
                        <a:lnSpc>
                          <a:spcPct val="100000"/>
                        </a:lnSpc>
                        <a:spcBef>
                          <a:spcPct val="50000"/>
                        </a:spcBef>
                        <a:spcAft>
                          <a:spcPct val="0"/>
                        </a:spcAft>
                        <a:buClrTx/>
                        <a:buSzTx/>
                        <a:buFont typeface="Wingdings" pitchFamily="2" charset="2"/>
                        <a:buNone/>
                        <a:tabLst/>
                      </a:pPr>
                      <a:r>
                        <a:rPr kumimoji="1" lang="ja-JP" altLang="en-US" sz="1000" b="0" i="0" u="none" strike="noStrike" cap="none" normalizeH="0" baseline="0" dirty="0" smtClean="0">
                          <a:ln>
                            <a:noFill/>
                          </a:ln>
                          <a:solidFill>
                            <a:srgbClr val="000000"/>
                          </a:solidFill>
                          <a:effectLst/>
                          <a:latin typeface="ＭＳ Ｐゴシック" pitchFamily="50" charset="-128"/>
                          <a:ea typeface="ＭＳ Ｐゴシック" pitchFamily="50" charset="-128"/>
                        </a:rPr>
                        <a:t>人　口</a:t>
                      </a:r>
                      <a:r>
                        <a:rPr kumimoji="1" lang="en-US" altLang="ja-JP" sz="1000" b="0" i="0" u="none" strike="noStrike" cap="none" normalizeH="0" baseline="0" dirty="0" smtClean="0">
                          <a:ln>
                            <a:noFill/>
                          </a:ln>
                          <a:solidFill>
                            <a:srgbClr val="000000"/>
                          </a:solidFill>
                          <a:effectLst/>
                          <a:latin typeface="ＭＳ Ｐゴシック" pitchFamily="50" charset="-128"/>
                          <a:ea typeface="ＭＳ Ｐゴシック" pitchFamily="50" charset="-128"/>
                        </a:rPr>
                        <a:t>〔H27〕</a:t>
                      </a:r>
                    </a:p>
                  </a:txBody>
                  <a:tcPr marL="18000" marR="18000" marT="35983" marB="35983" anchor="ctr" horzOverflow="overflow">
                    <a:lnL w="19050" cap="flat" cmpd="sng" algn="ctr">
                      <a:solidFill>
                        <a:schemeClr val="tx1"/>
                      </a:solidFill>
                      <a:prstDash val="solid"/>
                      <a:round/>
                      <a:headEnd type="none" w="med" len="med"/>
                      <a:tailEnd type="none" w="med" len="med"/>
                    </a:lnL>
                    <a:lnR w="12700" cap="flat" cmpd="thickThin" algn="ctr">
                      <a:solidFill>
                        <a:srgbClr val="000000"/>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thickThin" algn="ctr">
                      <a:solidFill>
                        <a:srgbClr val="000000"/>
                      </a:solidFill>
                      <a:prstDash val="solid"/>
                      <a:round/>
                      <a:headEnd type="none" w="med" len="med"/>
                      <a:tailEnd type="none" w="med" len="med"/>
                    </a:lnB>
                    <a:lnTlToBr>
                      <a:noFill/>
                    </a:lnTlToBr>
                    <a:lnBlToTr>
                      <a:noFill/>
                    </a:lnBlToTr>
                    <a:solidFill>
                      <a:srgbClr val="CCECFF"/>
                    </a:solidFill>
                  </a:tcPr>
                </a:tc>
                <a:tc>
                  <a:txBody>
                    <a:bodyPr/>
                    <a:lstStyle/>
                    <a:p>
                      <a:pPr marL="85725" marR="0" lvl="0" indent="-85725" algn="ctr" defTabSz="914400" rtl="0" eaLnBrk="1" fontAlgn="base" latinLnBrk="0" hangingPunct="1">
                        <a:lnSpc>
                          <a:spcPct val="100000"/>
                        </a:lnSpc>
                        <a:spcBef>
                          <a:spcPct val="50000"/>
                        </a:spcBef>
                        <a:spcAft>
                          <a:spcPct val="0"/>
                        </a:spcAft>
                        <a:buClrTx/>
                        <a:buSzTx/>
                        <a:buFont typeface="Wingdings" pitchFamily="2" charset="2"/>
                        <a:buNone/>
                        <a:tabLst/>
                      </a:pPr>
                      <a:r>
                        <a:rPr kumimoji="1" lang="ja-JP" altLang="en-US" sz="1000" b="0" i="0" u="none" strike="noStrike" cap="none" normalizeH="0" baseline="0" dirty="0" smtClean="0">
                          <a:ln>
                            <a:noFill/>
                          </a:ln>
                          <a:solidFill>
                            <a:srgbClr val="000000"/>
                          </a:solidFill>
                          <a:effectLst/>
                          <a:latin typeface="ＭＳ Ｐゴシック" pitchFamily="50" charset="-128"/>
                          <a:ea typeface="ＭＳ Ｐゴシック" pitchFamily="50" charset="-128"/>
                        </a:rPr>
                        <a:t>将来推計人口</a:t>
                      </a:r>
                      <a:r>
                        <a:rPr kumimoji="1" lang="en-US" altLang="ja-JP" sz="1000" b="0" i="0" u="none" strike="noStrike" cap="none" normalizeH="0" baseline="0" dirty="0" smtClean="0">
                          <a:ln>
                            <a:noFill/>
                          </a:ln>
                          <a:solidFill>
                            <a:srgbClr val="000000"/>
                          </a:solidFill>
                          <a:effectLst/>
                          <a:latin typeface="ＭＳ Ｐゴシック" pitchFamily="50" charset="-128"/>
                          <a:ea typeface="ＭＳ Ｐゴシック" pitchFamily="50" charset="-128"/>
                        </a:rPr>
                        <a:t>〔H37〕</a:t>
                      </a:r>
                    </a:p>
                  </a:txBody>
                  <a:tcPr marL="18000" marR="18000" marT="35983" marB="35983" anchor="ctr" horzOverflow="overflow">
                    <a:lnL w="12700" cap="flat" cmpd="thickThin" algn="ctr">
                      <a:solidFill>
                        <a:srgbClr val="000000"/>
                      </a:solidFill>
                      <a:prstDash val="solid"/>
                      <a:round/>
                      <a:headEnd type="none" w="med" len="med"/>
                      <a:tailEnd type="none" w="med" len="med"/>
                    </a:lnL>
                    <a:lnR w="12700" cap="flat" cmpd="thickThin" algn="ctr">
                      <a:solidFill>
                        <a:srgbClr val="000000"/>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thickThin" algn="ctr">
                      <a:solidFill>
                        <a:srgbClr val="000000"/>
                      </a:solidFill>
                      <a:prstDash val="solid"/>
                      <a:round/>
                      <a:headEnd type="none" w="med" len="med"/>
                      <a:tailEnd type="none" w="med" len="med"/>
                    </a:lnB>
                    <a:lnTlToBr>
                      <a:noFill/>
                    </a:lnTlToBr>
                    <a:lnBlToTr>
                      <a:noFill/>
                    </a:lnBlToTr>
                    <a:solidFill>
                      <a:srgbClr val="CCECFF"/>
                    </a:solidFill>
                  </a:tcPr>
                </a:tc>
                <a:tc>
                  <a:txBody>
                    <a:bodyPr/>
                    <a:lstStyle/>
                    <a:p>
                      <a:pPr marL="85725" marR="0" lvl="0" indent="-85725" algn="ctr" defTabSz="914400" rtl="0" eaLnBrk="1" fontAlgn="base" latinLnBrk="0" hangingPunct="1">
                        <a:lnSpc>
                          <a:spcPct val="100000"/>
                        </a:lnSpc>
                        <a:spcBef>
                          <a:spcPct val="50000"/>
                        </a:spcBef>
                        <a:spcAft>
                          <a:spcPct val="0"/>
                        </a:spcAft>
                        <a:buClrTx/>
                        <a:buSzTx/>
                        <a:buFont typeface="Wingdings" pitchFamily="2" charset="2"/>
                        <a:buNone/>
                        <a:tabLst/>
                      </a:pPr>
                      <a:r>
                        <a:rPr kumimoji="1" lang="ja-JP" altLang="en-US" sz="1000" b="0" i="0" u="none" strike="noStrike" cap="none" normalizeH="0" baseline="0" dirty="0" smtClean="0">
                          <a:ln>
                            <a:noFill/>
                          </a:ln>
                          <a:solidFill>
                            <a:srgbClr val="000000"/>
                          </a:solidFill>
                          <a:effectLst/>
                          <a:latin typeface="ＭＳ Ｐゴシック" pitchFamily="50" charset="-128"/>
                          <a:ea typeface="ＭＳ Ｐゴシック" pitchFamily="50" charset="-128"/>
                        </a:rPr>
                        <a:t>将来推計人口</a:t>
                      </a:r>
                      <a:r>
                        <a:rPr kumimoji="1" lang="en-US" altLang="ja-JP" sz="1000" b="0" i="0" u="none" strike="noStrike" cap="none" normalizeH="0" baseline="0" dirty="0" smtClean="0">
                          <a:ln>
                            <a:noFill/>
                          </a:ln>
                          <a:solidFill>
                            <a:srgbClr val="000000"/>
                          </a:solidFill>
                          <a:effectLst/>
                          <a:latin typeface="ＭＳ Ｐゴシック" pitchFamily="50" charset="-128"/>
                          <a:ea typeface="ＭＳ Ｐゴシック" pitchFamily="50" charset="-128"/>
                        </a:rPr>
                        <a:t>〔H47〕</a:t>
                      </a:r>
                    </a:p>
                  </a:txBody>
                  <a:tcPr marL="18000" marR="18000" marT="35983" marB="35983" anchor="ctr" horzOverflow="overflow">
                    <a:lnL w="12700" cap="flat" cmpd="thickThin"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thickThin" algn="ctr">
                      <a:solidFill>
                        <a:srgbClr val="000000"/>
                      </a:solidFill>
                      <a:prstDash val="solid"/>
                      <a:round/>
                      <a:headEnd type="none" w="med" len="med"/>
                      <a:tailEnd type="none" w="med" len="med"/>
                    </a:lnB>
                    <a:lnTlToBr>
                      <a:noFill/>
                    </a:lnTlToBr>
                    <a:lnBlToTr>
                      <a:noFill/>
                    </a:lnBlToTr>
                    <a:solidFill>
                      <a:srgbClr val="CCECFF"/>
                    </a:solidFill>
                  </a:tcPr>
                </a:tc>
              </a:tr>
              <a:tr h="224291">
                <a:tc>
                  <a:txBody>
                    <a:bodyPr/>
                    <a:lstStyle/>
                    <a:p>
                      <a:pPr marL="85725" marR="0" lvl="0" indent="-85725" algn="ctr" defTabSz="914400" rtl="0" eaLnBrk="1" fontAlgn="base" latinLnBrk="0" hangingPunct="1">
                        <a:lnSpc>
                          <a:spcPct val="100000"/>
                        </a:lnSpc>
                        <a:spcBef>
                          <a:spcPct val="50000"/>
                        </a:spcBef>
                        <a:spcAft>
                          <a:spcPct val="0"/>
                        </a:spcAft>
                        <a:buClrTx/>
                        <a:buSzTx/>
                        <a:buFont typeface="Wingdings" pitchFamily="2" charset="2"/>
                        <a:buNone/>
                        <a:tabLst/>
                      </a:pP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322,932</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人</a:t>
                      </a:r>
                    </a:p>
                  </a:txBody>
                  <a:tcPr marL="18000" marR="18000" marT="35983" marB="35983" anchor="ctr" horzOverflow="overflow">
                    <a:lnL w="19050" cap="flat" cmpd="sng" algn="ctr">
                      <a:solidFill>
                        <a:schemeClr val="tx1"/>
                      </a:solidFill>
                      <a:prstDash val="solid"/>
                      <a:round/>
                      <a:headEnd type="none" w="med" len="med"/>
                      <a:tailEnd type="none" w="med" len="med"/>
                    </a:lnL>
                    <a:lnR w="12700" cap="flat" cmpd="thickThin" algn="ctr">
                      <a:solidFill>
                        <a:srgbClr val="000000"/>
                      </a:solidFill>
                      <a:prstDash val="solid"/>
                      <a:round/>
                      <a:headEnd type="none" w="med" len="med"/>
                      <a:tailEnd type="none" w="med" len="med"/>
                    </a:lnR>
                    <a:lnT w="6350" cap="flat" cmpd="thickThin" algn="ctr">
                      <a:solidFill>
                        <a:srgbClr val="000000"/>
                      </a:solidFill>
                      <a:prstDash val="solid"/>
                      <a:round/>
                      <a:headEnd type="none" w="med" len="med"/>
                      <a:tailEnd type="none" w="med" len="med"/>
                    </a:lnT>
                    <a:lnB w="12700" cap="flat" cmpd="thickThin" algn="ctr">
                      <a:solidFill>
                        <a:srgbClr val="000000"/>
                      </a:solidFill>
                      <a:prstDash val="solid"/>
                      <a:round/>
                      <a:headEnd type="none" w="med" len="med"/>
                      <a:tailEnd type="none" w="med" len="med"/>
                    </a:lnB>
                    <a:lnTlToBr>
                      <a:noFill/>
                    </a:lnTlToBr>
                    <a:lnBlToTr>
                      <a:noFill/>
                    </a:lnBlToTr>
                    <a:noFill/>
                  </a:tcPr>
                </a:tc>
                <a:tc>
                  <a:txBody>
                    <a:bodyPr/>
                    <a:lstStyle/>
                    <a:p>
                      <a:pPr marL="85725" marR="0" lvl="0" indent="-85725" algn="ctr" defTabSz="914400" rtl="0" eaLnBrk="1" fontAlgn="base" latinLnBrk="0" hangingPunct="1">
                        <a:lnSpc>
                          <a:spcPct val="100000"/>
                        </a:lnSpc>
                        <a:spcBef>
                          <a:spcPct val="50000"/>
                        </a:spcBef>
                        <a:spcAft>
                          <a:spcPct val="0"/>
                        </a:spcAft>
                        <a:buClrTx/>
                        <a:buSzTx/>
                        <a:buFont typeface="Wingdings" pitchFamily="2" charset="2"/>
                        <a:buNone/>
                        <a:tabLst/>
                      </a:pP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301,304</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人</a:t>
                      </a:r>
                    </a:p>
                  </a:txBody>
                  <a:tcPr marL="18000" marR="18000" marT="35983" marB="35983" anchor="ctr" horzOverflow="overflow">
                    <a:lnL w="12700" cap="flat" cmpd="thickThin" algn="ctr">
                      <a:solidFill>
                        <a:srgbClr val="000000"/>
                      </a:solidFill>
                      <a:prstDash val="solid"/>
                      <a:round/>
                      <a:headEnd type="none" w="med" len="med"/>
                      <a:tailEnd type="none" w="med" len="med"/>
                    </a:lnL>
                    <a:lnR w="12700" cap="flat" cmpd="thickThin" algn="ctr">
                      <a:solidFill>
                        <a:srgbClr val="000000"/>
                      </a:solidFill>
                      <a:prstDash val="solid"/>
                      <a:round/>
                      <a:headEnd type="none" w="med" len="med"/>
                      <a:tailEnd type="none" w="med" len="med"/>
                    </a:lnR>
                    <a:lnT w="6350" cap="flat" cmpd="thickThin" algn="ctr">
                      <a:solidFill>
                        <a:srgbClr val="000000"/>
                      </a:solidFill>
                      <a:prstDash val="solid"/>
                      <a:round/>
                      <a:headEnd type="none" w="med" len="med"/>
                      <a:tailEnd type="none" w="med" len="med"/>
                    </a:lnT>
                    <a:lnB w="12700" cap="flat" cmpd="thickThin" algn="ctr">
                      <a:solidFill>
                        <a:srgbClr val="000000"/>
                      </a:solidFill>
                      <a:prstDash val="solid"/>
                      <a:round/>
                      <a:headEnd type="none" w="med" len="med"/>
                      <a:tailEnd type="none" w="med" len="med"/>
                    </a:lnB>
                    <a:lnTlToBr>
                      <a:noFill/>
                    </a:lnTlToBr>
                    <a:lnBlToTr>
                      <a:noFill/>
                    </a:lnBlToTr>
                    <a:noFill/>
                  </a:tcPr>
                </a:tc>
                <a:tc>
                  <a:txBody>
                    <a:bodyPr/>
                    <a:lstStyle/>
                    <a:p>
                      <a:pPr marL="85725" marR="0" lvl="0" indent="-85725" algn="ctr" defTabSz="914400" rtl="0" eaLnBrk="1" fontAlgn="base" latinLnBrk="0" hangingPunct="1">
                        <a:lnSpc>
                          <a:spcPct val="100000"/>
                        </a:lnSpc>
                        <a:spcBef>
                          <a:spcPct val="50000"/>
                        </a:spcBef>
                        <a:spcAft>
                          <a:spcPct val="0"/>
                        </a:spcAft>
                        <a:buClrTx/>
                        <a:buSzTx/>
                        <a:buFont typeface="Wingdings" pitchFamily="2" charset="2"/>
                        <a:buNone/>
                        <a:tabLst/>
                      </a:pP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273,576</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人</a:t>
                      </a:r>
                    </a:p>
                  </a:txBody>
                  <a:tcPr marL="18000" marR="18000" marT="35983" marB="35983" anchor="ctr" horzOverflow="overflow">
                    <a:lnL w="12700" cap="flat" cmpd="thickThin"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thickThin" algn="ctr">
                      <a:solidFill>
                        <a:srgbClr val="000000"/>
                      </a:solidFill>
                      <a:prstDash val="solid"/>
                      <a:round/>
                      <a:headEnd type="none" w="med" len="med"/>
                      <a:tailEnd type="none" w="med" len="med"/>
                    </a:lnT>
                    <a:lnB w="12700" cap="flat" cmpd="thickThin" algn="ctr">
                      <a:solidFill>
                        <a:srgbClr val="000000"/>
                      </a:solidFill>
                      <a:prstDash val="solid"/>
                      <a:round/>
                      <a:headEnd type="none" w="med" len="med"/>
                      <a:tailEnd type="none" w="med" len="med"/>
                    </a:lnB>
                    <a:lnTlToBr>
                      <a:noFill/>
                    </a:lnTlToBr>
                    <a:lnBlToTr>
                      <a:noFill/>
                    </a:lnBlToTr>
                    <a:noFill/>
                  </a:tcPr>
                </a:tc>
              </a:tr>
              <a:tr h="224291">
                <a:tc>
                  <a:txBody>
                    <a:bodyPr/>
                    <a:lstStyle/>
                    <a:p>
                      <a:pPr marL="85725" marR="0" lvl="0" indent="-85725" algn="ctr" defTabSz="914400" rtl="0" eaLnBrk="1" fontAlgn="base" latinLnBrk="0" hangingPunct="1">
                        <a:lnSpc>
                          <a:spcPct val="100000"/>
                        </a:lnSpc>
                        <a:spcBef>
                          <a:spcPct val="50000"/>
                        </a:spcBef>
                        <a:spcAft>
                          <a:spcPct val="0"/>
                        </a:spcAft>
                        <a:buClrTx/>
                        <a:buSzTx/>
                        <a:buFont typeface="Wingdings" pitchFamily="2" charset="2"/>
                        <a:buNone/>
                        <a:tabLst/>
                      </a:pPr>
                      <a:r>
                        <a:rPr kumimoji="1" lang="ja-JP" altLang="en-US" sz="1000" b="0" i="0" u="none" strike="noStrike" cap="none" normalizeH="0" baseline="0" dirty="0" smtClean="0">
                          <a:ln>
                            <a:noFill/>
                          </a:ln>
                          <a:solidFill>
                            <a:srgbClr val="000000"/>
                          </a:solidFill>
                          <a:effectLst/>
                          <a:latin typeface="ＭＳ Ｐゴシック" pitchFamily="50" charset="-128"/>
                          <a:ea typeface="ＭＳ Ｐゴシック" pitchFamily="50" charset="-128"/>
                        </a:rPr>
                        <a:t>世帯数</a:t>
                      </a:r>
                      <a:r>
                        <a:rPr kumimoji="1" lang="en-US" altLang="ja-JP" sz="1000" b="0" i="0" u="none" strike="noStrike" cap="none" normalizeH="0" baseline="0" dirty="0" smtClean="0">
                          <a:ln>
                            <a:noFill/>
                          </a:ln>
                          <a:solidFill>
                            <a:srgbClr val="000000"/>
                          </a:solidFill>
                          <a:effectLst/>
                          <a:latin typeface="ＭＳ Ｐゴシック" pitchFamily="50" charset="-128"/>
                          <a:ea typeface="ＭＳ Ｐゴシック" pitchFamily="50" charset="-128"/>
                        </a:rPr>
                        <a:t>〔H27〕</a:t>
                      </a:r>
                    </a:p>
                  </a:txBody>
                  <a:tcPr marL="18000" marR="18000" marT="35983" marB="35983" anchor="ctr" horzOverflow="overflow">
                    <a:lnL w="19050" cap="flat" cmpd="sng" algn="ctr">
                      <a:solidFill>
                        <a:schemeClr val="tx1"/>
                      </a:solidFill>
                      <a:prstDash val="solid"/>
                      <a:round/>
                      <a:headEnd type="none" w="med" len="med"/>
                      <a:tailEnd type="none" w="med" len="med"/>
                    </a:lnL>
                    <a:lnR w="12700" cap="flat" cmpd="thickThin" algn="ctr">
                      <a:solidFill>
                        <a:srgbClr val="000000"/>
                      </a:solidFill>
                      <a:prstDash val="solid"/>
                      <a:round/>
                      <a:headEnd type="none" w="med" len="med"/>
                      <a:tailEnd type="none" w="med" len="med"/>
                    </a:lnR>
                    <a:lnT w="12700" cap="flat" cmpd="thickThin" algn="ctr">
                      <a:solidFill>
                        <a:srgbClr val="000000"/>
                      </a:solidFill>
                      <a:prstDash val="solid"/>
                      <a:round/>
                      <a:headEnd type="none" w="med" len="med"/>
                      <a:tailEnd type="none" w="med" len="med"/>
                    </a:lnT>
                    <a:lnB w="6350" cap="flat" cmpd="thickThin" algn="ctr">
                      <a:solidFill>
                        <a:srgbClr val="000000"/>
                      </a:solidFill>
                      <a:prstDash val="solid"/>
                      <a:round/>
                      <a:headEnd type="none" w="med" len="med"/>
                      <a:tailEnd type="none" w="med" len="med"/>
                    </a:lnB>
                    <a:lnTlToBr>
                      <a:noFill/>
                    </a:lnTlToBr>
                    <a:lnBlToTr>
                      <a:noFill/>
                    </a:lnBlToTr>
                    <a:solidFill>
                      <a:srgbClr val="CCECFF"/>
                    </a:solidFill>
                  </a:tcPr>
                </a:tc>
                <a:tc gridSpan="2">
                  <a:txBody>
                    <a:bodyPr/>
                    <a:lstStyle/>
                    <a:p>
                      <a:pPr marL="85725" marR="0" lvl="0" indent="-85725" algn="ctr" defTabSz="914400" rtl="0" eaLnBrk="1" fontAlgn="base" latinLnBrk="0" hangingPunct="1">
                        <a:lnSpc>
                          <a:spcPct val="100000"/>
                        </a:lnSpc>
                        <a:spcBef>
                          <a:spcPct val="50000"/>
                        </a:spcBef>
                        <a:spcAft>
                          <a:spcPct val="0"/>
                        </a:spcAft>
                        <a:buClrTx/>
                        <a:buSzTx/>
                        <a:buFont typeface="Wingdings" pitchFamily="2" charset="2"/>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昼間人口（昼夜間人口比率）</a:t>
                      </a: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〔H27〕</a:t>
                      </a:r>
                    </a:p>
                  </a:txBody>
                  <a:tcPr marL="18000" marR="18000" marT="35983" marB="35983" anchor="ctr" horzOverflow="overflow">
                    <a:lnL w="12700" cap="flat" cmpd="thickThin"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12700" cap="flat" cmpd="thickThin" algn="ctr">
                      <a:solidFill>
                        <a:srgbClr val="000000"/>
                      </a:solidFill>
                      <a:prstDash val="solid"/>
                      <a:round/>
                      <a:headEnd type="none" w="med" len="med"/>
                      <a:tailEnd type="none" w="med" len="med"/>
                    </a:lnT>
                    <a:lnB w="6350" cap="flat" cmpd="thickThin" algn="ctr">
                      <a:solidFill>
                        <a:srgbClr val="000000"/>
                      </a:solidFill>
                      <a:prstDash val="solid"/>
                      <a:round/>
                      <a:headEnd type="none" w="med" len="med"/>
                      <a:tailEnd type="none" w="med" len="med"/>
                    </a:lnB>
                    <a:lnTlToBr>
                      <a:noFill/>
                    </a:lnTlToBr>
                    <a:lnBlToTr>
                      <a:noFill/>
                    </a:lnBlToTr>
                    <a:solidFill>
                      <a:srgbClr val="CCECFF"/>
                    </a:solidFill>
                  </a:tcPr>
                </a:tc>
                <a:tc hMerge="1">
                  <a:txBody>
                    <a:bodyPr/>
                    <a:lstStyle/>
                    <a:p>
                      <a:endParaRPr kumimoji="1" lang="ja-JP" altLang="en-US"/>
                    </a:p>
                  </a:txBody>
                  <a:tcPr/>
                </a:tc>
              </a:tr>
              <a:tr h="224291">
                <a:tc>
                  <a:txBody>
                    <a:bodyPr/>
                    <a:lstStyle/>
                    <a:p>
                      <a:pPr marL="85725" marR="0" lvl="0" indent="-85725" algn="ctr" defTabSz="914400" rtl="0" eaLnBrk="1" fontAlgn="base" latinLnBrk="0" hangingPunct="1">
                        <a:lnSpc>
                          <a:spcPct val="100000"/>
                        </a:lnSpc>
                        <a:spcBef>
                          <a:spcPct val="50000"/>
                        </a:spcBef>
                        <a:spcAft>
                          <a:spcPct val="0"/>
                        </a:spcAft>
                        <a:buClrTx/>
                        <a:buSzTx/>
                        <a:buFont typeface="Wingdings" pitchFamily="2" charset="2"/>
                        <a:buNone/>
                        <a:tabLst/>
                      </a:pP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146,757</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世帯</a:t>
                      </a:r>
                    </a:p>
                  </a:txBody>
                  <a:tcPr marL="18000" marR="18000" marT="35983" marB="35983" anchor="ctr" horzOverflow="overflow">
                    <a:lnL w="19050" cap="flat" cmpd="sng" algn="ctr">
                      <a:solidFill>
                        <a:schemeClr val="tx1"/>
                      </a:solidFill>
                      <a:prstDash val="solid"/>
                      <a:round/>
                      <a:headEnd type="none" w="med" len="med"/>
                      <a:tailEnd type="none" w="med" len="med"/>
                    </a:lnL>
                    <a:lnR w="12700" cap="flat" cmpd="thickThin" algn="ctr">
                      <a:solidFill>
                        <a:srgbClr val="000000"/>
                      </a:solidFill>
                      <a:prstDash val="solid"/>
                      <a:round/>
                      <a:headEnd type="none" w="med" len="med"/>
                      <a:tailEnd type="none" w="med" len="med"/>
                    </a:lnR>
                    <a:lnT w="6350" cap="flat" cmpd="thickThin" algn="ctr">
                      <a:solidFill>
                        <a:srgbClr val="000000"/>
                      </a:solidFill>
                      <a:prstDash val="solid"/>
                      <a:round/>
                      <a:headEnd type="none" w="med" len="med"/>
                      <a:tailEnd type="none" w="med" len="med"/>
                    </a:lnT>
                    <a:lnB w="12700" cap="flat" cmpd="thickThin" algn="ctr">
                      <a:solidFill>
                        <a:srgbClr val="000000"/>
                      </a:solidFill>
                      <a:prstDash val="solid"/>
                      <a:round/>
                      <a:headEnd type="none" w="med" len="med"/>
                      <a:tailEnd type="none" w="med" len="med"/>
                    </a:lnB>
                    <a:lnTlToBr>
                      <a:noFill/>
                    </a:lnTlToBr>
                    <a:lnBlToTr>
                      <a:noFill/>
                    </a:lnBlToTr>
                    <a:solidFill>
                      <a:srgbClr val="FFFFFF"/>
                    </a:solidFill>
                  </a:tcPr>
                </a:tc>
                <a:tc gridSpan="2">
                  <a:txBody>
                    <a:bodyPr/>
                    <a:lstStyle/>
                    <a:p>
                      <a:pPr marL="85725" marR="0" lvl="0" indent="-85725" algn="ctr" defTabSz="914400" rtl="0" eaLnBrk="1" fontAlgn="base" latinLnBrk="0" hangingPunct="1">
                        <a:lnSpc>
                          <a:spcPct val="100000"/>
                        </a:lnSpc>
                        <a:spcBef>
                          <a:spcPct val="20000"/>
                        </a:spcBef>
                        <a:spcAft>
                          <a:spcPct val="0"/>
                        </a:spcAft>
                        <a:buClrTx/>
                        <a:buSzTx/>
                        <a:buFontTx/>
                        <a:buNone/>
                        <a:tabLst/>
                      </a:pP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296,603</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人（</a:t>
                      </a: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92%</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 </a:t>
                      </a:r>
                    </a:p>
                  </a:txBody>
                  <a:tcPr marL="18000" marR="18000" marT="35983" marB="35983" anchor="ctr" horzOverflow="overflow">
                    <a:lnL w="12700" cap="flat" cmpd="thickThin"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thickThin" algn="ctr">
                      <a:solidFill>
                        <a:srgbClr val="000000"/>
                      </a:solidFill>
                      <a:prstDash val="solid"/>
                      <a:round/>
                      <a:headEnd type="none" w="med" len="med"/>
                      <a:tailEnd type="none" w="med" len="med"/>
                    </a:lnT>
                    <a:lnB w="12700" cap="flat" cmpd="thickThin" algn="ctr">
                      <a:solidFill>
                        <a:srgbClr val="000000"/>
                      </a:solidFill>
                      <a:prstDash val="solid"/>
                      <a:round/>
                      <a:headEnd type="none" w="med" len="med"/>
                      <a:tailEnd type="none" w="med" len="med"/>
                    </a:lnB>
                    <a:lnTlToBr>
                      <a:noFill/>
                    </a:lnTlToBr>
                    <a:lnBlToTr>
                      <a:noFill/>
                    </a:lnBlToTr>
                    <a:solidFill>
                      <a:srgbClr val="FFFFFF"/>
                    </a:solidFill>
                  </a:tcPr>
                </a:tc>
                <a:tc hMerge="1">
                  <a:txBody>
                    <a:bodyPr/>
                    <a:lstStyle/>
                    <a:p>
                      <a:endParaRPr kumimoji="1" lang="ja-JP" altLang="en-US"/>
                    </a:p>
                  </a:txBody>
                  <a:tcPr/>
                </a:tc>
              </a:tr>
              <a:tr h="228489">
                <a:tc>
                  <a:txBody>
                    <a:bodyPr/>
                    <a:lstStyle/>
                    <a:p>
                      <a:pPr marL="85725" marR="0" lvl="0" indent="-85725" algn="ctr" defTabSz="914400" rtl="0" eaLnBrk="1" fontAlgn="base" latinLnBrk="0" hangingPunct="1">
                        <a:lnSpc>
                          <a:spcPct val="100000"/>
                        </a:lnSpc>
                        <a:spcBef>
                          <a:spcPct val="50000"/>
                        </a:spcBef>
                        <a:spcAft>
                          <a:spcPct val="0"/>
                        </a:spcAft>
                        <a:buClrTx/>
                        <a:buSzTx/>
                        <a:buFont typeface="Wingdings" pitchFamily="2" charset="2"/>
                        <a:buNone/>
                        <a:tabLst/>
                      </a:pPr>
                      <a:r>
                        <a:rPr kumimoji="1" lang="ja-JP" altLang="en-US" sz="1000" b="0" i="0" u="none" strike="noStrike" cap="none" normalizeH="0" baseline="0" dirty="0" smtClean="0">
                          <a:ln>
                            <a:noFill/>
                          </a:ln>
                          <a:solidFill>
                            <a:srgbClr val="000000"/>
                          </a:solidFill>
                          <a:effectLst/>
                          <a:latin typeface="ＭＳ Ｐゴシック" pitchFamily="50" charset="-128"/>
                          <a:ea typeface="ＭＳ Ｐゴシック" pitchFamily="50" charset="-128"/>
                        </a:rPr>
                        <a:t>人口密度</a:t>
                      </a:r>
                      <a:r>
                        <a:rPr kumimoji="1" lang="en-US" altLang="ja-JP" sz="1000" b="0" i="0" u="none" strike="noStrike" cap="none" normalizeH="0" baseline="0" dirty="0" smtClean="0">
                          <a:ln>
                            <a:noFill/>
                          </a:ln>
                          <a:solidFill>
                            <a:srgbClr val="000000"/>
                          </a:solidFill>
                          <a:effectLst/>
                          <a:latin typeface="ＭＳ Ｐゴシック" pitchFamily="50" charset="-128"/>
                          <a:ea typeface="ＭＳ Ｐゴシック" pitchFamily="50" charset="-128"/>
                        </a:rPr>
                        <a:t>〔H27〕</a:t>
                      </a:r>
                    </a:p>
                  </a:txBody>
                  <a:tcPr marL="18000" marR="18000" marT="35983" marB="35983" anchor="ctr" horzOverflow="overflow">
                    <a:lnL w="19050" cap="flat" cmpd="sng" algn="ctr">
                      <a:solidFill>
                        <a:schemeClr val="tx1"/>
                      </a:solidFill>
                      <a:prstDash val="solid"/>
                      <a:round/>
                      <a:headEnd type="none" w="med" len="med"/>
                      <a:tailEnd type="none" w="med" len="med"/>
                    </a:lnL>
                    <a:lnR w="12700" cap="flat" cmpd="thickThin" algn="ctr">
                      <a:solidFill>
                        <a:srgbClr val="000000"/>
                      </a:solidFill>
                      <a:prstDash val="solid"/>
                      <a:round/>
                      <a:headEnd type="none" w="med" len="med"/>
                      <a:tailEnd type="none" w="med" len="med"/>
                    </a:lnR>
                    <a:lnT w="12700" cap="flat" cmpd="thickThin" algn="ctr">
                      <a:solidFill>
                        <a:srgbClr val="000000"/>
                      </a:solidFill>
                      <a:prstDash val="solid"/>
                      <a:round/>
                      <a:headEnd type="none" w="med" len="med"/>
                      <a:tailEnd type="none" w="med" len="med"/>
                    </a:lnT>
                    <a:lnB w="6350" cap="flat" cmpd="thickThin" algn="ctr">
                      <a:solidFill>
                        <a:srgbClr val="000000"/>
                      </a:solidFill>
                      <a:prstDash val="solid"/>
                      <a:round/>
                      <a:headEnd type="none" w="med" len="med"/>
                      <a:tailEnd type="none" w="med" len="med"/>
                    </a:lnB>
                    <a:lnTlToBr>
                      <a:noFill/>
                    </a:lnTlToBr>
                    <a:lnBlToTr>
                      <a:noFill/>
                    </a:lnBlToTr>
                    <a:solidFill>
                      <a:srgbClr val="CCECFF"/>
                    </a:solidFill>
                  </a:tcPr>
                </a:tc>
                <a:tc>
                  <a:txBody>
                    <a:bodyPr/>
                    <a:lstStyle/>
                    <a:p>
                      <a:pPr marL="85725" marR="0" lvl="0" indent="-85725" algn="ctr" defTabSz="914400" rtl="0" eaLnBrk="1" fontAlgn="base" latinLnBrk="0" hangingPunct="1">
                        <a:lnSpc>
                          <a:spcPct val="100000"/>
                        </a:lnSpc>
                        <a:spcBef>
                          <a:spcPct val="50000"/>
                        </a:spcBef>
                        <a:spcAft>
                          <a:spcPct val="0"/>
                        </a:spcAft>
                        <a:buClrTx/>
                        <a:buSzTx/>
                        <a:buFont typeface="Wingdings" pitchFamily="2" charset="2"/>
                        <a:buNone/>
                        <a:tabLst/>
                      </a:pPr>
                      <a:r>
                        <a:rPr kumimoji="1" lang="ja-JP" altLang="en-US" sz="1000" b="0" i="0" u="none" strike="noStrike" cap="none" normalizeH="0" baseline="0" dirty="0" smtClean="0">
                          <a:ln>
                            <a:noFill/>
                          </a:ln>
                          <a:solidFill>
                            <a:srgbClr val="000000"/>
                          </a:solidFill>
                          <a:effectLst/>
                          <a:latin typeface="ＭＳ Ｐゴシック" pitchFamily="50" charset="-128"/>
                          <a:ea typeface="ＭＳ Ｐゴシック" pitchFamily="50" charset="-128"/>
                        </a:rPr>
                        <a:t>外国籍住民数</a:t>
                      </a:r>
                      <a:r>
                        <a:rPr kumimoji="1" lang="en-US" altLang="ja-JP" sz="1000" b="0" i="0" u="none" strike="noStrike" cap="none" normalizeH="0" baseline="0" dirty="0" smtClean="0">
                          <a:ln>
                            <a:noFill/>
                          </a:ln>
                          <a:solidFill>
                            <a:srgbClr val="000000"/>
                          </a:solidFill>
                          <a:effectLst/>
                          <a:latin typeface="ＭＳ Ｐゴシック" pitchFamily="50" charset="-128"/>
                          <a:ea typeface="ＭＳ Ｐゴシック" pitchFamily="50" charset="-128"/>
                        </a:rPr>
                        <a:t>〔H27〕</a:t>
                      </a:r>
                    </a:p>
                  </a:txBody>
                  <a:tcPr marL="18000" marR="18000" marT="35983" marB="35983" anchor="ctr" horzOverflow="overflow">
                    <a:lnL w="12700" cap="flat" cmpd="thickThin" algn="ctr">
                      <a:solidFill>
                        <a:srgbClr val="000000"/>
                      </a:solidFill>
                      <a:prstDash val="solid"/>
                      <a:round/>
                      <a:headEnd type="none" w="med" len="med"/>
                      <a:tailEnd type="none" w="med" len="med"/>
                    </a:lnL>
                    <a:lnR w="12700" cap="flat" cmpd="thickThin" algn="ctr">
                      <a:solidFill>
                        <a:srgbClr val="000000"/>
                      </a:solidFill>
                      <a:prstDash val="solid"/>
                      <a:round/>
                      <a:headEnd type="none" w="med" len="med"/>
                      <a:tailEnd type="none" w="med" len="med"/>
                    </a:lnR>
                    <a:lnT w="12700" cap="flat" cmpd="thickThin" algn="ctr">
                      <a:solidFill>
                        <a:srgbClr val="000000"/>
                      </a:solidFill>
                      <a:prstDash val="solid"/>
                      <a:round/>
                      <a:headEnd type="none" w="med" len="med"/>
                      <a:tailEnd type="none" w="med" len="med"/>
                    </a:lnT>
                    <a:lnB w="6350" cap="flat" cmpd="thickThin" algn="ctr">
                      <a:solidFill>
                        <a:srgbClr val="000000"/>
                      </a:solidFill>
                      <a:prstDash val="solid"/>
                      <a:round/>
                      <a:headEnd type="none" w="med" len="med"/>
                      <a:tailEnd type="none" w="med" len="med"/>
                    </a:lnB>
                    <a:lnTlToBr>
                      <a:noFill/>
                    </a:lnTlToBr>
                    <a:lnBlToTr>
                      <a:noFill/>
                    </a:lnBlToTr>
                    <a:solidFill>
                      <a:srgbClr val="CCECFF"/>
                    </a:solidFill>
                  </a:tcPr>
                </a:tc>
                <a:tc>
                  <a:txBody>
                    <a:bodyPr/>
                    <a:lstStyle/>
                    <a:p>
                      <a:pPr marL="85725" marR="0" lvl="0" indent="-85725" algn="ctr" defTabSz="914400" rtl="0" eaLnBrk="1" fontAlgn="base" latinLnBrk="0" hangingPunct="1">
                        <a:lnSpc>
                          <a:spcPct val="100000"/>
                        </a:lnSpc>
                        <a:spcBef>
                          <a:spcPct val="50000"/>
                        </a:spcBef>
                        <a:spcAft>
                          <a:spcPct val="0"/>
                        </a:spcAft>
                        <a:buClrTx/>
                        <a:buSzTx/>
                        <a:buFont typeface="Wingdings" pitchFamily="2" charset="2"/>
                        <a:buNone/>
                        <a:tabLst/>
                      </a:pPr>
                      <a:r>
                        <a:rPr kumimoji="1" lang="ja-JP" altLang="en-US" sz="1000" b="0" i="0" u="none" strike="noStrike" cap="none" normalizeH="0" baseline="0" dirty="0" smtClean="0">
                          <a:ln>
                            <a:noFill/>
                          </a:ln>
                          <a:solidFill>
                            <a:srgbClr val="000000"/>
                          </a:solidFill>
                          <a:effectLst/>
                          <a:latin typeface="ＭＳ Ｐゴシック" pitchFamily="50" charset="-128"/>
                          <a:ea typeface="ＭＳ Ｐゴシック" pitchFamily="50" charset="-128"/>
                        </a:rPr>
                        <a:t>面　積</a:t>
                      </a:r>
                    </a:p>
                  </a:txBody>
                  <a:tcPr marL="18000" marR="18000" marT="35983" marB="35983" anchor="ctr" horzOverflow="overflow">
                    <a:lnL w="12700" cap="flat" cmpd="thickThin"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12700" cap="flat" cmpd="thickThin" algn="ctr">
                      <a:solidFill>
                        <a:srgbClr val="000000"/>
                      </a:solidFill>
                      <a:prstDash val="solid"/>
                      <a:round/>
                      <a:headEnd type="none" w="med" len="med"/>
                      <a:tailEnd type="none" w="med" len="med"/>
                    </a:lnT>
                    <a:lnB w="6350" cap="flat" cmpd="thickThin" algn="ctr">
                      <a:solidFill>
                        <a:srgbClr val="000000"/>
                      </a:solidFill>
                      <a:prstDash val="solid"/>
                      <a:round/>
                      <a:headEnd type="none" w="med" len="med"/>
                      <a:tailEnd type="none" w="med" len="med"/>
                    </a:lnB>
                    <a:lnTlToBr>
                      <a:noFill/>
                    </a:lnTlToBr>
                    <a:lnBlToTr>
                      <a:noFill/>
                    </a:lnBlToTr>
                    <a:solidFill>
                      <a:srgbClr val="CCECFF"/>
                    </a:solidFill>
                  </a:tcPr>
                </a:tc>
              </a:tr>
              <a:tr h="224291">
                <a:tc>
                  <a:txBody>
                    <a:bodyPr/>
                    <a:lstStyle/>
                    <a:p>
                      <a:pPr marL="85725" marR="0" lvl="0" indent="-85725" algn="ctr" defTabSz="914400" rtl="0" eaLnBrk="1" fontAlgn="base" latinLnBrk="0" hangingPunct="1">
                        <a:lnSpc>
                          <a:spcPct val="100000"/>
                        </a:lnSpc>
                        <a:spcBef>
                          <a:spcPct val="50000"/>
                        </a:spcBef>
                        <a:spcAft>
                          <a:spcPct val="0"/>
                        </a:spcAft>
                        <a:buClrTx/>
                        <a:buSzTx/>
                        <a:buFont typeface="Wingdings" pitchFamily="2" charset="2"/>
                        <a:buNone/>
                        <a:tabLst/>
                      </a:pPr>
                      <a:r>
                        <a:rPr kumimoji="1" lang="en-US" altLang="ja-JP" sz="1000" b="0" i="0" u="none" strike="noStrike" cap="none" normalizeH="0" baseline="0" smtClean="0">
                          <a:ln>
                            <a:noFill/>
                          </a:ln>
                          <a:solidFill>
                            <a:schemeClr val="tx1"/>
                          </a:solidFill>
                          <a:effectLst/>
                          <a:latin typeface="ＭＳ Ｐゴシック" pitchFamily="50" charset="-128"/>
                          <a:ea typeface="ＭＳ Ｐゴシック" pitchFamily="50" charset="-128"/>
                        </a:rPr>
                        <a:t>12,902</a:t>
                      </a:r>
                      <a:r>
                        <a:rPr kumimoji="1" lang="ja-JP" altLang="en-US" sz="1000" b="0" i="0" u="none" strike="noStrike" cap="none" normalizeH="0" baseline="0" smtClean="0">
                          <a:ln>
                            <a:noFill/>
                          </a:ln>
                          <a:solidFill>
                            <a:schemeClr val="tx1"/>
                          </a:solidFill>
                          <a:effectLst/>
                          <a:latin typeface="ＭＳ Ｐゴシック" pitchFamily="50" charset="-128"/>
                          <a:ea typeface="ＭＳ Ｐゴシック" pitchFamily="50" charset="-128"/>
                        </a:rPr>
                        <a:t>人</a:t>
                      </a:r>
                      <a:r>
                        <a:rPr kumimoji="1" lang="en-US" altLang="ja-JP" sz="1000" b="0" i="0" u="none" strike="noStrike" cap="none" normalizeH="0" baseline="0" smtClean="0">
                          <a:ln>
                            <a:noFill/>
                          </a:ln>
                          <a:solidFill>
                            <a:schemeClr val="tx1"/>
                          </a:solidFill>
                          <a:effectLst/>
                          <a:latin typeface="ＭＳ Ｐゴシック" pitchFamily="50" charset="-128"/>
                          <a:ea typeface="ＭＳ Ｐゴシック" pitchFamily="50" charset="-128"/>
                        </a:rPr>
                        <a:t>/</a:t>
                      </a:r>
                      <a:r>
                        <a:rPr kumimoji="1" lang="ja-JP" altLang="en-US" sz="1000" b="0" i="0" u="none" strike="noStrike" cap="none" normalizeH="0" baseline="0" smtClean="0">
                          <a:ln>
                            <a:noFill/>
                          </a:ln>
                          <a:solidFill>
                            <a:schemeClr val="tx1"/>
                          </a:solidFill>
                          <a:effectLst/>
                          <a:latin typeface="ＭＳ Ｐゴシック" pitchFamily="50" charset="-128"/>
                          <a:ea typeface="ＭＳ Ｐゴシック" pitchFamily="50" charset="-128"/>
                        </a:rPr>
                        <a:t>ｋ㎡</a:t>
                      </a:r>
                      <a:endPar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18000" marR="18000" marT="35983" marB="35983" anchor="ctr" horzOverflow="overflow">
                    <a:lnL w="19050" cap="flat" cmpd="sng" algn="ctr">
                      <a:solidFill>
                        <a:schemeClr val="tx1"/>
                      </a:solidFill>
                      <a:prstDash val="solid"/>
                      <a:round/>
                      <a:headEnd type="none" w="med" len="med"/>
                      <a:tailEnd type="none" w="med" len="med"/>
                    </a:lnL>
                    <a:lnR w="12700" cap="flat" cmpd="thickThin" algn="ctr">
                      <a:solidFill>
                        <a:srgbClr val="000000"/>
                      </a:solidFill>
                      <a:prstDash val="solid"/>
                      <a:round/>
                      <a:headEnd type="none" w="med" len="med"/>
                      <a:tailEnd type="none" w="med" len="med"/>
                    </a:lnR>
                    <a:lnT w="6350" cap="flat" cmpd="thickThin"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FFFFFF"/>
                    </a:solidFill>
                  </a:tcPr>
                </a:tc>
                <a:tc>
                  <a:txBody>
                    <a:bodyPr/>
                    <a:lstStyle/>
                    <a:p>
                      <a:pPr marL="85725" marR="0" lvl="0" indent="-85725" algn="ctr" defTabSz="914400" rtl="0" eaLnBrk="1" fontAlgn="base" latinLnBrk="0" hangingPunct="1">
                        <a:lnSpc>
                          <a:spcPct val="100000"/>
                        </a:lnSpc>
                        <a:spcBef>
                          <a:spcPct val="50000"/>
                        </a:spcBef>
                        <a:spcAft>
                          <a:spcPct val="0"/>
                        </a:spcAft>
                        <a:buClrTx/>
                        <a:buSzTx/>
                        <a:buFont typeface="Wingdings" pitchFamily="2" charset="2"/>
                        <a:buNone/>
                        <a:tabLst/>
                      </a:pP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7,569</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人</a:t>
                      </a:r>
                    </a:p>
                  </a:txBody>
                  <a:tcPr marL="18000" marR="18000" marT="35983" marB="35983" anchor="ctr" horzOverflow="overflow">
                    <a:lnL w="12700" cap="flat" cmpd="thickThin" algn="ctr">
                      <a:solidFill>
                        <a:srgbClr val="000000"/>
                      </a:solidFill>
                      <a:prstDash val="solid"/>
                      <a:round/>
                      <a:headEnd type="none" w="med" len="med"/>
                      <a:tailEnd type="none" w="med" len="med"/>
                    </a:lnL>
                    <a:lnR w="12700" cap="flat" cmpd="thickThin" algn="ctr">
                      <a:solidFill>
                        <a:srgbClr val="000000"/>
                      </a:solidFill>
                      <a:prstDash val="solid"/>
                      <a:round/>
                      <a:headEnd type="none" w="med" len="med"/>
                      <a:tailEnd type="none" w="med" len="med"/>
                    </a:lnR>
                    <a:lnT w="6350" cap="flat" cmpd="thickThin"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solidFill>
                      <a:srgbClr val="FFFFFF"/>
                    </a:solidFill>
                  </a:tcPr>
                </a:tc>
                <a:tc>
                  <a:txBody>
                    <a:bodyPr/>
                    <a:lstStyle/>
                    <a:p>
                      <a:pPr marL="85725" marR="0" lvl="0" indent="-85725" algn="ctr" defTabSz="914400" rtl="0" eaLnBrk="1" fontAlgn="base" latinLnBrk="0" hangingPunct="1">
                        <a:lnSpc>
                          <a:spcPct val="100000"/>
                        </a:lnSpc>
                        <a:spcBef>
                          <a:spcPct val="50000"/>
                        </a:spcBef>
                        <a:spcAft>
                          <a:spcPct val="0"/>
                        </a:spcAft>
                        <a:buClrTx/>
                        <a:buSzTx/>
                        <a:buFont typeface="Wingdings" pitchFamily="2" charset="2"/>
                        <a:buNone/>
                        <a:tabLst/>
                      </a:pP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25.03</a:t>
                      </a:r>
                      <a:r>
                        <a:rPr kumimoji="1" lang="ja-JP" altLang="en-US" sz="1000" b="0" i="0" u="none" strike="noStrike" cap="none" normalizeH="0" baseline="0" dirty="0" err="1" smtClean="0">
                          <a:ln>
                            <a:noFill/>
                          </a:ln>
                          <a:solidFill>
                            <a:schemeClr val="tx1"/>
                          </a:solidFill>
                          <a:effectLst/>
                          <a:latin typeface="ＭＳ Ｐゴシック" pitchFamily="50" charset="-128"/>
                          <a:ea typeface="ＭＳ Ｐゴシック" pitchFamily="50" charset="-128"/>
                        </a:rPr>
                        <a:t>ｋ</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a:t>
                      </a:r>
                    </a:p>
                  </a:txBody>
                  <a:tcPr marL="18000" marR="18000" marT="35983" marB="35983" anchor="ctr" horzOverflow="overflow">
                    <a:lnL w="12700" cap="flat" cmpd="thickThin"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thickThin"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bl>
          </a:graphicData>
        </a:graphic>
      </p:graphicFrame>
      <p:graphicFrame>
        <p:nvGraphicFramePr>
          <p:cNvPr id="49192" name="Group 40"/>
          <p:cNvGraphicFramePr>
            <a:graphicFrameLocks noGrp="1"/>
          </p:cNvGraphicFramePr>
          <p:nvPr/>
        </p:nvGraphicFramePr>
        <p:xfrm>
          <a:off x="190499" y="4533900"/>
          <a:ext cx="3629026" cy="1346340"/>
        </p:xfrm>
        <a:graphic>
          <a:graphicData uri="http://schemas.openxmlformats.org/drawingml/2006/table">
            <a:tbl>
              <a:tblPr/>
              <a:tblGrid>
                <a:gridCol w="1209675"/>
                <a:gridCol w="1209676"/>
                <a:gridCol w="1209675"/>
              </a:tblGrid>
              <a:tr h="224367">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図書館</a:t>
                      </a:r>
                    </a:p>
                  </a:txBody>
                  <a:tcPr marL="18000" marR="18000" marT="35995" marB="35995" anchor="ctr" horzOverflow="overflow">
                    <a:lnL w="19050" cap="flat" cmpd="sng" algn="ctr">
                      <a:solidFill>
                        <a:schemeClr val="tx1"/>
                      </a:solidFill>
                      <a:prstDash val="solid"/>
                      <a:round/>
                      <a:headEnd type="none" w="med" len="med"/>
                      <a:tailEnd type="none" w="med" len="med"/>
                    </a:lnL>
                    <a:lnR w="12700" cap="flat" cmpd="thickThin"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thickThin" algn="ctr">
                      <a:solidFill>
                        <a:schemeClr val="tx1"/>
                      </a:solidFill>
                      <a:prstDash val="solid"/>
                      <a:round/>
                      <a:headEnd type="none" w="med" len="med"/>
                      <a:tailEnd type="none" w="med" len="med"/>
                    </a:lnB>
                    <a:lnTlToBr>
                      <a:noFill/>
                    </a:lnTlToBr>
                    <a:lnBlToTr>
                      <a:noFill/>
                    </a:lnBlToTr>
                    <a:solidFill>
                      <a:srgbClr val="CCECFF"/>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スポーツセンター</a:t>
                      </a:r>
                    </a:p>
                  </a:txBody>
                  <a:tcPr marL="18000" marR="18000" marT="35995" marB="35995" anchor="ctr" horzOverflow="overflow">
                    <a:lnL w="12700" cap="flat" cmpd="thickThin" algn="ctr">
                      <a:solidFill>
                        <a:schemeClr val="tx1"/>
                      </a:solidFill>
                      <a:prstDash val="solid"/>
                      <a:round/>
                      <a:headEnd type="none" w="med" len="med"/>
                      <a:tailEnd type="none" w="med" len="med"/>
                    </a:lnL>
                    <a:lnR w="12700" cap="flat" cmpd="thickThin"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thickThin" algn="ctr">
                      <a:solidFill>
                        <a:schemeClr val="tx1"/>
                      </a:solidFill>
                      <a:prstDash val="solid"/>
                      <a:round/>
                      <a:headEnd type="none" w="med" len="med"/>
                      <a:tailEnd type="none" w="med" len="med"/>
                    </a:lnB>
                    <a:lnTlToBr>
                      <a:noFill/>
                    </a:lnTlToBr>
                    <a:lnBlToTr>
                      <a:noFill/>
                    </a:lnBlToTr>
                    <a:solidFill>
                      <a:srgbClr val="CCECFF"/>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000" b="0" i="0" u="none" strike="noStrike" cap="none" normalizeH="0" baseline="0" smtClean="0">
                          <a:ln>
                            <a:noFill/>
                          </a:ln>
                          <a:solidFill>
                            <a:schemeClr val="tx1"/>
                          </a:solidFill>
                          <a:effectLst/>
                          <a:latin typeface="ＭＳ Ｐゴシック" pitchFamily="50" charset="-128"/>
                          <a:ea typeface="ＭＳ Ｐゴシック" pitchFamily="50" charset="-128"/>
                        </a:rPr>
                        <a:t>プール施設</a:t>
                      </a:r>
                    </a:p>
                  </a:txBody>
                  <a:tcPr marL="18000" marR="18000" marT="35995" marB="35995" anchor="ctr" horzOverflow="overflow">
                    <a:lnL w="12700" cap="flat" cmpd="thickThin"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thickThin" algn="ctr">
                      <a:solidFill>
                        <a:schemeClr val="tx1"/>
                      </a:solidFill>
                      <a:prstDash val="solid"/>
                      <a:round/>
                      <a:headEnd type="none" w="med" len="med"/>
                      <a:tailEnd type="none" w="med" len="med"/>
                    </a:lnB>
                    <a:lnTlToBr>
                      <a:noFill/>
                    </a:lnTlToBr>
                    <a:lnBlToTr>
                      <a:noFill/>
                    </a:lnBlToTr>
                    <a:solidFill>
                      <a:srgbClr val="CCECFF"/>
                    </a:solidFill>
                  </a:tcPr>
                </a:tc>
              </a:tr>
              <a:tr h="224367">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2</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館</a:t>
                      </a:r>
                    </a:p>
                  </a:txBody>
                  <a:tcPr marL="18000" marR="18000" marT="35995" marB="35995" anchor="ctr" horzOverflow="overflow">
                    <a:lnL w="19050" cap="flat" cmpd="sng" algn="ctr">
                      <a:solidFill>
                        <a:schemeClr val="tx1"/>
                      </a:solidFill>
                      <a:prstDash val="solid"/>
                      <a:round/>
                      <a:headEnd type="none" w="med" len="med"/>
                      <a:tailEnd type="none" w="med" len="med"/>
                    </a:lnL>
                    <a:lnR w="12700" cap="flat" cmpd="thickThin" algn="ctr">
                      <a:solidFill>
                        <a:schemeClr val="tx1"/>
                      </a:solidFill>
                      <a:prstDash val="solid"/>
                      <a:round/>
                      <a:headEnd type="none" w="med" len="med"/>
                      <a:tailEnd type="none" w="med" len="med"/>
                    </a:lnR>
                    <a:lnT w="6350" cap="flat" cmpd="thickThin" algn="ctr">
                      <a:solidFill>
                        <a:schemeClr val="tx1"/>
                      </a:solidFill>
                      <a:prstDash val="solid"/>
                      <a:round/>
                      <a:headEnd type="none" w="med" len="med"/>
                      <a:tailEnd type="none" w="med" len="med"/>
                    </a:lnT>
                    <a:lnB w="12700" cap="flat" cmpd="thickThin"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2</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ヵ所</a:t>
                      </a:r>
                    </a:p>
                  </a:txBody>
                  <a:tcPr marL="18000" marR="18000" marT="35995" marB="35995" anchor="ctr" horzOverflow="overflow">
                    <a:lnL w="12700" cap="flat" cmpd="thickThin" algn="ctr">
                      <a:solidFill>
                        <a:schemeClr val="tx1"/>
                      </a:solidFill>
                      <a:prstDash val="solid"/>
                      <a:round/>
                      <a:headEnd type="none" w="med" len="med"/>
                      <a:tailEnd type="none" w="med" len="med"/>
                    </a:lnL>
                    <a:lnR w="12700" cap="flat" cmpd="thickThin" algn="ctr">
                      <a:solidFill>
                        <a:schemeClr val="tx1"/>
                      </a:solidFill>
                      <a:prstDash val="solid"/>
                      <a:round/>
                      <a:headEnd type="none" w="med" len="med"/>
                      <a:tailEnd type="none" w="med" len="med"/>
                    </a:lnR>
                    <a:lnT w="6350" cap="flat" cmpd="thickThin" algn="ctr">
                      <a:solidFill>
                        <a:schemeClr val="tx1"/>
                      </a:solidFill>
                      <a:prstDash val="solid"/>
                      <a:round/>
                      <a:headEnd type="none" w="med" len="med"/>
                      <a:tailEnd type="none" w="med" len="med"/>
                    </a:lnT>
                    <a:lnB w="12700" cap="flat" cmpd="thickThin"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2</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ヵ所</a:t>
                      </a:r>
                    </a:p>
                  </a:txBody>
                  <a:tcPr marL="18000" marR="18000" marT="35995" marB="35995" anchor="ctr" horzOverflow="overflow">
                    <a:lnL w="12700" cap="flat" cmpd="thickThin"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thickThin" algn="ctr">
                      <a:solidFill>
                        <a:schemeClr val="tx1"/>
                      </a:solidFill>
                      <a:prstDash val="solid"/>
                      <a:round/>
                      <a:headEnd type="none" w="med" len="med"/>
                      <a:tailEnd type="none" w="med" len="med"/>
                    </a:lnT>
                    <a:lnB w="12700" cap="flat" cmpd="thickThin" algn="ctr">
                      <a:solidFill>
                        <a:schemeClr val="tx1"/>
                      </a:solidFill>
                      <a:prstDash val="solid"/>
                      <a:round/>
                      <a:headEnd type="none" w="med" len="med"/>
                      <a:tailEnd type="none" w="med" len="med"/>
                    </a:lnB>
                    <a:lnTlToBr>
                      <a:noFill/>
                    </a:lnTlToBr>
                    <a:lnBlToTr>
                      <a:noFill/>
                    </a:lnBlToTr>
                    <a:noFill/>
                  </a:tcPr>
                </a:tc>
              </a:tr>
              <a:tr h="224367">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区民センター・ホール</a:t>
                      </a:r>
                    </a:p>
                  </a:txBody>
                  <a:tcPr marL="18000" marR="18000" marT="35995" marB="35995" anchor="ctr" horzOverflow="overflow">
                    <a:lnL w="19050" cap="flat" cmpd="sng" algn="ctr">
                      <a:solidFill>
                        <a:schemeClr val="tx1"/>
                      </a:solidFill>
                      <a:prstDash val="solid"/>
                      <a:round/>
                      <a:headEnd type="none" w="med" len="med"/>
                      <a:tailEnd type="none" w="med" len="med"/>
                    </a:lnL>
                    <a:lnR w="12700" cap="flat" cmpd="thickThin" algn="ctr">
                      <a:solidFill>
                        <a:schemeClr val="tx1"/>
                      </a:solidFill>
                      <a:prstDash val="solid"/>
                      <a:round/>
                      <a:headEnd type="none" w="med" len="med"/>
                      <a:tailEnd type="none" w="med" len="med"/>
                    </a:lnR>
                    <a:lnT w="12700" cap="flat" cmpd="thickThin" algn="ctr">
                      <a:solidFill>
                        <a:schemeClr val="tx1"/>
                      </a:solidFill>
                      <a:prstDash val="solid"/>
                      <a:round/>
                      <a:headEnd type="none" w="med" len="med"/>
                      <a:tailEnd type="none" w="med" len="med"/>
                    </a:lnT>
                    <a:lnB w="6350" cap="flat" cmpd="thickThin" algn="ctr">
                      <a:solidFill>
                        <a:schemeClr val="tx1"/>
                      </a:solidFill>
                      <a:prstDash val="solid"/>
                      <a:round/>
                      <a:headEnd type="none" w="med" len="med"/>
                      <a:tailEnd type="none" w="med" len="med"/>
                    </a:lnB>
                    <a:lnTlToBr>
                      <a:noFill/>
                    </a:lnTlToBr>
                    <a:lnBlToTr>
                      <a:noFill/>
                    </a:lnBlToTr>
                    <a:solidFill>
                      <a:srgbClr val="CCECFF"/>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老人福祉センター</a:t>
                      </a:r>
                    </a:p>
                  </a:txBody>
                  <a:tcPr marL="18000" marR="18000" marT="35995" marB="35995" anchor="ctr" horzOverflow="overflow">
                    <a:lnL w="12700" cap="flat" cmpd="thickThin" algn="ctr">
                      <a:solidFill>
                        <a:schemeClr val="tx1"/>
                      </a:solidFill>
                      <a:prstDash val="solid"/>
                      <a:round/>
                      <a:headEnd type="none" w="med" len="med"/>
                      <a:tailEnd type="none" w="med" len="med"/>
                    </a:lnL>
                    <a:lnR w="12700" cap="flat" cmpd="thickThin" algn="ctr">
                      <a:solidFill>
                        <a:schemeClr val="tx1"/>
                      </a:solidFill>
                      <a:prstDash val="solid"/>
                      <a:round/>
                      <a:headEnd type="none" w="med" len="med"/>
                      <a:tailEnd type="none" w="med" len="med"/>
                    </a:lnR>
                    <a:lnT w="12700" cap="flat" cmpd="thickThin" algn="ctr">
                      <a:solidFill>
                        <a:schemeClr val="tx1"/>
                      </a:solidFill>
                      <a:prstDash val="solid"/>
                      <a:round/>
                      <a:headEnd type="none" w="med" len="med"/>
                      <a:tailEnd type="none" w="med" len="med"/>
                    </a:lnT>
                    <a:lnB w="6350" cap="flat" cmpd="thickThin" algn="ctr">
                      <a:solidFill>
                        <a:schemeClr val="tx1"/>
                      </a:solidFill>
                      <a:prstDash val="solid"/>
                      <a:round/>
                      <a:headEnd type="none" w="med" len="med"/>
                      <a:tailEnd type="none" w="med" len="med"/>
                    </a:lnB>
                    <a:lnTlToBr>
                      <a:noFill/>
                    </a:lnTlToBr>
                    <a:lnBlToTr>
                      <a:noFill/>
                    </a:lnBlToTr>
                    <a:solidFill>
                      <a:srgbClr val="CCECFF"/>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子ども・子育てプラザ</a:t>
                      </a:r>
                    </a:p>
                  </a:txBody>
                  <a:tcPr marL="18000" marR="18000" marT="35995" marB="35995" anchor="ctr" horzOverflow="overflow">
                    <a:lnL w="12700" cap="flat" cmpd="thickThin"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2700" cap="flat" cmpd="thickThin" algn="ctr">
                      <a:solidFill>
                        <a:schemeClr val="tx1"/>
                      </a:solidFill>
                      <a:prstDash val="solid"/>
                      <a:round/>
                      <a:headEnd type="none" w="med" len="med"/>
                      <a:tailEnd type="none" w="med" len="med"/>
                    </a:lnT>
                    <a:lnB w="6350" cap="flat" cmpd="thickThin" algn="ctr">
                      <a:solidFill>
                        <a:schemeClr val="tx1"/>
                      </a:solidFill>
                      <a:prstDash val="solid"/>
                      <a:round/>
                      <a:headEnd type="none" w="med" len="med"/>
                      <a:tailEnd type="none" w="med" len="med"/>
                    </a:lnB>
                    <a:lnTlToBr>
                      <a:noFill/>
                    </a:lnTlToBr>
                    <a:lnBlToTr>
                      <a:noFill/>
                    </a:lnBlToTr>
                    <a:solidFill>
                      <a:srgbClr val="CCECFF"/>
                    </a:solidFill>
                  </a:tcPr>
                </a:tc>
              </a:tr>
              <a:tr h="224367">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4</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ヵ所</a:t>
                      </a:r>
                    </a:p>
                  </a:txBody>
                  <a:tcPr marL="18000" marR="18000" marT="35995" marB="35995" anchor="ctr" horzOverflow="overflow">
                    <a:lnL w="19050" cap="flat" cmpd="sng" algn="ctr">
                      <a:solidFill>
                        <a:schemeClr val="tx1"/>
                      </a:solidFill>
                      <a:prstDash val="solid"/>
                      <a:round/>
                      <a:headEnd type="none" w="med" len="med"/>
                      <a:tailEnd type="none" w="med" len="med"/>
                    </a:lnL>
                    <a:lnR w="12700" cap="flat" cmpd="thickThin" algn="ctr">
                      <a:solidFill>
                        <a:schemeClr val="tx1"/>
                      </a:solidFill>
                      <a:prstDash val="solid"/>
                      <a:round/>
                      <a:headEnd type="none" w="med" len="med"/>
                      <a:tailEnd type="none" w="med" len="med"/>
                    </a:lnR>
                    <a:lnT w="6350" cap="flat" cmpd="thickThin" algn="ctr">
                      <a:solidFill>
                        <a:schemeClr val="tx1"/>
                      </a:solidFill>
                      <a:prstDash val="solid"/>
                      <a:round/>
                      <a:headEnd type="none" w="med" len="med"/>
                      <a:tailEnd type="none" w="med" len="med"/>
                    </a:lnT>
                    <a:lnB w="6350" cap="flat" cmpd="thickThin"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2</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ヵ所</a:t>
                      </a:r>
                    </a:p>
                  </a:txBody>
                  <a:tcPr marL="18000" marR="18000" marT="35995" marB="35995" anchor="ctr" horzOverflow="overflow">
                    <a:lnL w="12700" cap="flat" cmpd="thickThin" algn="ctr">
                      <a:solidFill>
                        <a:schemeClr val="tx1"/>
                      </a:solidFill>
                      <a:prstDash val="solid"/>
                      <a:round/>
                      <a:headEnd type="none" w="med" len="med"/>
                      <a:tailEnd type="none" w="med" len="med"/>
                    </a:lnL>
                    <a:lnR w="12700" cap="flat" cmpd="thickThin" algn="ctr">
                      <a:solidFill>
                        <a:schemeClr val="tx1"/>
                      </a:solidFill>
                      <a:prstDash val="solid"/>
                      <a:round/>
                      <a:headEnd type="none" w="med" len="med"/>
                      <a:tailEnd type="none" w="med" len="med"/>
                    </a:lnR>
                    <a:lnT w="6350" cap="flat" cmpd="thickThin" algn="ctr">
                      <a:solidFill>
                        <a:schemeClr val="tx1"/>
                      </a:solidFill>
                      <a:prstDash val="solid"/>
                      <a:round/>
                      <a:headEnd type="none" w="med" len="med"/>
                      <a:tailEnd type="none" w="med" len="med"/>
                    </a:lnT>
                    <a:lnB w="6350" cap="flat" cmpd="thickThin"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2</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ヵ所</a:t>
                      </a:r>
                    </a:p>
                  </a:txBody>
                  <a:tcPr marL="18000" marR="18000" marT="35995" marB="35995" anchor="ctr" horzOverflow="overflow">
                    <a:lnL w="12700" cap="flat" cmpd="thickThin"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thickThin"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224367">
                <a:tc gridSpan="2">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公園数（</a:t>
                      </a: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1</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人あたりの面積）</a:t>
                      </a:r>
                    </a:p>
                  </a:txBody>
                  <a:tcPr marL="18000" marR="18000" marT="35995" marB="35995" anchor="ctr"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thickThin" algn="ctr">
                      <a:solidFill>
                        <a:schemeClr val="tx1"/>
                      </a:solidFill>
                      <a:prstDash val="solid"/>
                      <a:round/>
                      <a:headEnd type="none" w="med" len="med"/>
                      <a:tailEnd type="none" w="med" len="med"/>
                    </a:lnT>
                    <a:lnB w="6350" cap="flat" cmpd="thickThin" algn="ctr">
                      <a:solidFill>
                        <a:schemeClr val="tx1"/>
                      </a:solidFill>
                      <a:prstDash val="solid"/>
                      <a:round/>
                      <a:headEnd type="none" w="med" len="med"/>
                      <a:tailEnd type="none" w="med" len="med"/>
                    </a:lnB>
                    <a:lnTlToBr>
                      <a:noFill/>
                    </a:lnTlToBr>
                    <a:lnBlToTr>
                      <a:noFill/>
                    </a:lnBlToTr>
                    <a:solidFill>
                      <a:schemeClr val="accent5">
                        <a:lumMod val="40000"/>
                        <a:lumOff val="60000"/>
                      </a:schemeClr>
                    </a:solidFill>
                  </a:tcPr>
                </a:tc>
                <a:tc hMerge="1">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18000" marR="18000" marT="36000" marB="36000" anchor="ctr" horzOverflow="overflow">
                    <a:lnL w="12700" cap="flat" cmpd="thickThin" algn="ctr">
                      <a:solidFill>
                        <a:schemeClr val="tx1"/>
                      </a:solidFill>
                      <a:prstDash val="solid"/>
                      <a:round/>
                      <a:headEnd type="none" w="med" len="med"/>
                      <a:tailEnd type="none" w="med" len="med"/>
                    </a:lnL>
                    <a:lnR w="12700" cap="flat" cmpd="thickThin" algn="ctr">
                      <a:solidFill>
                        <a:schemeClr val="tx1"/>
                      </a:solidFill>
                      <a:prstDash val="solid"/>
                      <a:round/>
                      <a:headEnd type="none" w="med" len="med"/>
                      <a:tailEnd type="none" w="med" len="med"/>
                    </a:lnR>
                    <a:lnT w="6350" cap="flat" cmpd="thickThin" algn="ctr">
                      <a:solidFill>
                        <a:schemeClr val="tx1"/>
                      </a:solidFill>
                      <a:prstDash val="solid"/>
                      <a:round/>
                      <a:headEnd type="none" w="med" len="med"/>
                      <a:tailEnd type="none" w="med" len="med"/>
                    </a:lnT>
                    <a:lnB w="6350" cap="flat" cmpd="thickThin" algn="ctr">
                      <a:solidFill>
                        <a:schemeClr val="tx1"/>
                      </a:solidFill>
                      <a:prstDash val="solid"/>
                      <a:round/>
                      <a:headEnd type="none" w="med" len="med"/>
                      <a:tailEnd type="none" w="med" len="med"/>
                    </a:lnB>
                    <a:lnTlToBr>
                      <a:noFill/>
                    </a:lnTlToBr>
                    <a:lnBlToTr>
                      <a:noFill/>
                    </a:lnBlToTr>
                    <a:noFill/>
                  </a:tcPr>
                </a:tc>
                <a:tc rowSpan="2">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18000" marR="18000" marT="35995" marB="35995" anchor="ctr" horzOverflow="overflow">
                    <a:lnL w="19050" cap="flat" cmpd="sng" algn="ctr">
                      <a:solidFill>
                        <a:schemeClr val="tx1"/>
                      </a:solidFill>
                      <a:prstDash val="solid"/>
                      <a:round/>
                      <a:headEnd type="none" w="med" len="med"/>
                      <a:tailEnd type="none" w="med" len="med"/>
                    </a:lnL>
                    <a:lnR w="19050" cap="flat" cmpd="sng" algn="ctr">
                      <a:no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noFill/>
                      <a:prstDash val="solid"/>
                      <a:round/>
                      <a:headEnd type="none" w="med" len="med"/>
                      <a:tailEnd type="none" w="med" len="med"/>
                    </a:lnB>
                    <a:lnTlToBr>
                      <a:noFill/>
                    </a:lnTlToBr>
                    <a:lnBlToTr>
                      <a:noFill/>
                    </a:lnBlToTr>
                    <a:noFill/>
                  </a:tcPr>
                </a:tc>
              </a:tr>
              <a:tr h="224367">
                <a:tc gridSpan="2">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116</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ヵ所（</a:t>
                      </a: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3.68㎡</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a:t>
                      </a:r>
                    </a:p>
                  </a:txBody>
                  <a:tcPr marL="18000" marR="18000" marT="35995" marB="35995" anchor="ctr"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thickThin"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hMerge="1">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18000" marR="18000" marT="36000" marB="36000" anchor="ctr" horzOverflow="overflow">
                    <a:lnL w="12700" cap="flat" cmpd="thickThin" algn="ctr">
                      <a:solidFill>
                        <a:schemeClr val="tx1"/>
                      </a:solidFill>
                      <a:prstDash val="solid"/>
                      <a:round/>
                      <a:headEnd type="none" w="med" len="med"/>
                      <a:tailEnd type="none" w="med" len="med"/>
                    </a:lnL>
                    <a:lnR w="12700" cap="flat" cmpd="thickThin" algn="ctr">
                      <a:solidFill>
                        <a:schemeClr val="tx1"/>
                      </a:solidFill>
                      <a:prstDash val="solid"/>
                      <a:round/>
                      <a:headEnd type="none" w="med" len="med"/>
                      <a:tailEnd type="none" w="med" len="med"/>
                    </a:lnR>
                    <a:lnT w="6350" cap="flat" cmpd="thickThin" algn="ctr">
                      <a:solidFill>
                        <a:schemeClr val="tx1"/>
                      </a:solidFill>
                      <a:prstDash val="solid"/>
                      <a:round/>
                      <a:headEnd type="none" w="med" len="med"/>
                      <a:tailEnd type="none" w="med" len="med"/>
                    </a:lnT>
                    <a:lnB w="28575" cap="flat" cmpd="thickThin" algn="ctr">
                      <a:solidFill>
                        <a:schemeClr val="tx1"/>
                      </a:solidFill>
                      <a:prstDash val="solid"/>
                      <a:round/>
                      <a:headEnd type="none" w="med" len="med"/>
                      <a:tailEnd type="none" w="med" len="med"/>
                    </a:lnB>
                    <a:lnTlToBr>
                      <a:noFill/>
                    </a:lnTlToBr>
                    <a:lnBlToTr>
                      <a:noFill/>
                    </a:lnBlToTr>
                    <a:noFill/>
                  </a:tcPr>
                </a:tc>
                <a:tc vMerge="1">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18000" marR="18000" marT="36000" marB="36000" anchor="ctr" horzOverflow="overflow">
                    <a:lnL w="12700" cap="flat" cmpd="thickThin" algn="ctr">
                      <a:solidFill>
                        <a:schemeClr val="tx1"/>
                      </a:solidFill>
                      <a:prstDash val="solid"/>
                      <a:round/>
                      <a:headEnd type="none" w="med" len="med"/>
                      <a:tailEnd type="none" w="med" len="med"/>
                    </a:lnL>
                    <a:lnR w="28575" cap="flat" cmpd="thickThin" algn="ctr">
                      <a:solidFill>
                        <a:schemeClr val="tx1"/>
                      </a:solidFill>
                      <a:prstDash val="solid"/>
                      <a:round/>
                      <a:headEnd type="none" w="med" len="med"/>
                      <a:tailEnd type="none" w="med" len="med"/>
                    </a:lnR>
                    <a:lnT w="6350" cap="flat" cmpd="thickThin" algn="ctr">
                      <a:solidFill>
                        <a:schemeClr val="tx1"/>
                      </a:solidFill>
                      <a:prstDash val="solid"/>
                      <a:round/>
                      <a:headEnd type="none" w="med" len="med"/>
                      <a:tailEnd type="none" w="med" len="med"/>
                    </a:lnT>
                    <a:lnB w="28575" cap="flat" cmpd="thickThin" algn="ctr">
                      <a:solidFill>
                        <a:schemeClr val="tx1"/>
                      </a:solidFill>
                      <a:prstDash val="solid"/>
                      <a:round/>
                      <a:headEnd type="none" w="med" len="med"/>
                      <a:tailEnd type="none" w="med" len="med"/>
                    </a:lnB>
                    <a:lnTlToBr>
                      <a:noFill/>
                    </a:lnTlToBr>
                    <a:lnBlToTr>
                      <a:noFill/>
                    </a:lnBlToTr>
                    <a:noFill/>
                  </a:tcPr>
                </a:tc>
              </a:tr>
            </a:tbl>
          </a:graphicData>
        </a:graphic>
      </p:graphicFrame>
      <p:graphicFrame>
        <p:nvGraphicFramePr>
          <p:cNvPr id="49332" name="Group 180"/>
          <p:cNvGraphicFramePr>
            <a:graphicFrameLocks noGrp="1"/>
          </p:cNvGraphicFramePr>
          <p:nvPr/>
        </p:nvGraphicFramePr>
        <p:xfrm>
          <a:off x="190500" y="3000375"/>
          <a:ext cx="3629025" cy="1033510"/>
        </p:xfrm>
        <a:graphic>
          <a:graphicData uri="http://schemas.openxmlformats.org/drawingml/2006/table">
            <a:tbl>
              <a:tblPr/>
              <a:tblGrid>
                <a:gridCol w="1810688"/>
                <a:gridCol w="1818337"/>
              </a:tblGrid>
              <a:tr h="360328">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職員配置数案</a:t>
                      </a:r>
                    </a:p>
                  </a:txBody>
                  <a:tcPr marL="18000" marR="18000" marT="35997" marB="35997" anchor="ctr"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thickThin" algn="ctr">
                      <a:solidFill>
                        <a:schemeClr val="tx1"/>
                      </a:solidFill>
                      <a:prstDash val="solid"/>
                      <a:round/>
                      <a:headEnd type="none" w="med" len="med"/>
                      <a:tailEnd type="none" w="med" len="med"/>
                    </a:lnB>
                    <a:lnTlToBr>
                      <a:noFill/>
                    </a:lnTlToBr>
                    <a:lnBlToTr>
                      <a:noFill/>
                    </a:lnBlToTr>
                    <a:solidFill>
                      <a:srgbClr val="CCECFF"/>
                    </a:solidFill>
                  </a:tcPr>
                </a:tc>
                <a:tc rowSpan="2">
                  <a:txBody>
                    <a:bodyPr/>
                    <a:lstStyle/>
                    <a:p>
                      <a:pPr marL="0" marR="0" lvl="0" indent="0" algn="ctr" defTabSz="914400" rtl="0" eaLnBrk="1" fontAlgn="base" latinLnBrk="0" hangingPunct="1">
                        <a:lnSpc>
                          <a:spcPct val="90000"/>
                        </a:lnSpc>
                        <a:spcBef>
                          <a:spcPct val="0"/>
                        </a:spcBef>
                        <a:spcAft>
                          <a:spcPct val="0"/>
                        </a:spcAft>
                        <a:buClrTx/>
                        <a:buSzTx/>
                        <a:buFontTx/>
                        <a:buNone/>
                        <a:tabLst/>
                      </a:pPr>
                      <a:endParaRPr kumimoji="1" lang="en-US" altLang="ja-JP" sz="1000" b="0" i="0" u="none" strike="noStrike" cap="none" normalizeH="0" baseline="0" dirty="0" smtClean="0">
                        <a:ln>
                          <a:noFill/>
                        </a:ln>
                        <a:solidFill>
                          <a:srgbClr val="FF0000"/>
                        </a:solidFill>
                        <a:effectLst/>
                        <a:latin typeface="ＭＳ Ｐゴシック" pitchFamily="50" charset="-128"/>
                        <a:ea typeface="ＭＳ Ｐゴシック" pitchFamily="50" charset="-128"/>
                      </a:endParaRPr>
                    </a:p>
                  </a:txBody>
                  <a:tcPr marL="18000" marR="18000" marT="35997" marB="35997" anchor="ctr" horzOverflow="overflow">
                    <a:lnL w="19050" cap="flat" cmpd="sng" algn="ctr">
                      <a:solidFill>
                        <a:schemeClr val="tx1"/>
                      </a:solidFill>
                      <a:prstDash val="solid"/>
                      <a:round/>
                      <a:headEnd type="none" w="med" len="med"/>
                      <a:tailEnd type="none" w="med" len="med"/>
                    </a:lnL>
                    <a:lnR w="19050" cap="flat" cmpd="sng" algn="ctr">
                      <a:noFill/>
                      <a:prstDash val="solid"/>
                      <a:round/>
                      <a:headEnd type="none" w="med" len="med"/>
                      <a:tailEnd type="none" w="med" len="med"/>
                    </a:lnR>
                    <a:lnT w="19050" cap="flat" cmpd="sng" algn="ctr">
                      <a:no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224378">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852</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人</a:t>
                      </a:r>
                      <a:endParaRPr kumimoji="1" lang="ja-JP" altLang="en-US" sz="9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18000" marR="18000" marT="35997" marB="35997" anchor="ctr"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thickThin" algn="ctr">
                      <a:solidFill>
                        <a:schemeClr val="tx1"/>
                      </a:solidFill>
                      <a:prstDash val="solid"/>
                      <a:round/>
                      <a:headEnd type="none" w="med" len="med"/>
                      <a:tailEnd type="none" w="med" len="med"/>
                    </a:lnT>
                    <a:lnB w="12700" cap="flat" cmpd="thickThin" algn="ctr">
                      <a:solidFill>
                        <a:schemeClr val="tx1"/>
                      </a:solidFill>
                      <a:prstDash val="solid"/>
                      <a:round/>
                      <a:headEnd type="none" w="med" len="med"/>
                      <a:tailEnd type="none" w="med" len="med"/>
                    </a:lnB>
                    <a:lnTlToBr>
                      <a:noFill/>
                    </a:lnTlToBr>
                    <a:lnBlToTr>
                      <a:noFill/>
                    </a:lnBlToTr>
                    <a:noFill/>
                  </a:tcPr>
                </a:tc>
                <a:tc vMerge="1">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18000" marR="18000" marT="35997" marB="35997" anchor="ctr"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thickThin"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r>
              <a:tr h="224378">
                <a:tc gridSpan="2">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区役所間道路距離</a:t>
                      </a:r>
                    </a:p>
                  </a:txBody>
                  <a:tcPr marL="18000" marR="18000" marT="35997" marB="35997" anchor="ctr"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2700" cap="flat" cmpd="thickThin" algn="ctr">
                      <a:solidFill>
                        <a:schemeClr val="tx1"/>
                      </a:solidFill>
                      <a:prstDash val="solid"/>
                      <a:round/>
                      <a:headEnd type="none" w="med" len="med"/>
                      <a:tailEnd type="none" w="med" len="med"/>
                    </a:lnT>
                    <a:lnB w="6350" cap="flat" cmpd="thickThin" algn="ctr">
                      <a:solidFill>
                        <a:schemeClr val="tx1"/>
                      </a:solidFill>
                      <a:prstDash val="solid"/>
                      <a:round/>
                      <a:headEnd type="none" w="med" len="med"/>
                      <a:tailEnd type="none" w="med" len="med"/>
                    </a:lnB>
                    <a:lnTlToBr>
                      <a:noFill/>
                    </a:lnTlToBr>
                    <a:lnBlToTr>
                      <a:noFill/>
                    </a:lnBlToTr>
                    <a:solidFill>
                      <a:srgbClr val="CCECFF"/>
                    </a:solidFill>
                  </a:tcPr>
                </a:tc>
                <a:tc hMerge="1">
                  <a:txBody>
                    <a:bodyPr/>
                    <a:lstStyle/>
                    <a:p>
                      <a:endParaRPr kumimoji="1" lang="ja-JP" altLang="en-US"/>
                    </a:p>
                  </a:txBody>
                  <a:tcPr/>
                </a:tc>
              </a:tr>
              <a:tr h="224378">
                <a:tc gridSpan="2">
                  <a: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zh-TW"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東住吉⇔平野 </a:t>
                      </a:r>
                      <a:r>
                        <a:rPr kumimoji="1" lang="en-US" altLang="zh-TW" sz="1000" b="0" i="0" u="none" strike="noStrike" cap="none" normalizeH="0" baseline="0" dirty="0" smtClean="0">
                          <a:ln>
                            <a:noFill/>
                          </a:ln>
                          <a:solidFill>
                            <a:schemeClr val="tx1"/>
                          </a:solidFill>
                          <a:effectLst/>
                          <a:latin typeface="ＭＳ Ｐゴシック" pitchFamily="50" charset="-128"/>
                          <a:ea typeface="ＭＳ Ｐゴシック" pitchFamily="50" charset="-128"/>
                        </a:rPr>
                        <a:t>1.9km</a:t>
                      </a:r>
                      <a:endPar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18000" marR="18000" marT="35997" marB="35997" anchor="ctr" horzOverflow="overflow">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thickThin"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kumimoji="1" lang="ja-JP" altLang="en-US"/>
                    </a:p>
                  </a:txBody>
                  <a:tcPr/>
                </a:tc>
              </a:tr>
            </a:tbl>
          </a:graphicData>
        </a:graphic>
      </p:graphicFrame>
      <p:grpSp>
        <p:nvGrpSpPr>
          <p:cNvPr id="2" name="グループ化 69"/>
          <p:cNvGrpSpPr>
            <a:grpSpLocks/>
          </p:cNvGrpSpPr>
          <p:nvPr/>
        </p:nvGrpSpPr>
        <p:grpSpPr bwMode="auto">
          <a:xfrm>
            <a:off x="7308850" y="177421"/>
            <a:ext cx="1835150" cy="1700213"/>
            <a:chOff x="7308304" y="0"/>
            <a:chExt cx="1835696" cy="1700808"/>
          </a:xfrm>
        </p:grpSpPr>
        <p:sp>
          <p:nvSpPr>
            <p:cNvPr id="71" name="正方形/長方形 70"/>
            <p:cNvSpPr>
              <a:spLocks/>
            </p:cNvSpPr>
            <p:nvPr/>
          </p:nvSpPr>
          <p:spPr bwMode="gray">
            <a:xfrm>
              <a:off x="7308304" y="0"/>
              <a:ext cx="1835696" cy="1700808"/>
            </a:xfrm>
            <a:prstGeom prst="rect">
              <a:avLst/>
            </a:prstGeom>
            <a:solidFill>
              <a:srgbClr val="E6B9B8"/>
            </a:solidFill>
            <a:ln w="22225" algn="ctr">
              <a:solidFill>
                <a:srgbClr val="E6B9B8"/>
              </a:solidFill>
              <a:miter lim="800000"/>
              <a:headEnd/>
              <a:tailEnd/>
            </a:ln>
          </p:spPr>
          <p:txBody>
            <a:bodyPr anchor="ctr"/>
            <a:lstStyle/>
            <a:p>
              <a:pPr algn="ctr">
                <a:defRPr/>
              </a:pPr>
              <a:endParaRPr lang="ja-JP" altLang="en-US">
                <a:solidFill>
                  <a:schemeClr val="lt1"/>
                </a:solidFill>
                <a:latin typeface="+mn-lt"/>
                <a:ea typeface="+mn-ea"/>
              </a:endParaRPr>
            </a:p>
          </p:txBody>
        </p:sp>
        <p:sp>
          <p:nvSpPr>
            <p:cNvPr id="72" name="正方形/長方形 26"/>
            <p:cNvSpPr>
              <a:spLocks/>
            </p:cNvSpPr>
            <p:nvPr/>
          </p:nvSpPr>
          <p:spPr bwMode="gray">
            <a:xfrm>
              <a:off x="7400406" y="85755"/>
              <a:ext cx="1651491" cy="152929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grpSp>
      <p:grpSp>
        <p:nvGrpSpPr>
          <p:cNvPr id="4" name="グループ化 68"/>
          <p:cNvGrpSpPr>
            <a:grpSpLocks/>
          </p:cNvGrpSpPr>
          <p:nvPr/>
        </p:nvGrpSpPr>
        <p:grpSpPr bwMode="auto">
          <a:xfrm>
            <a:off x="7453313" y="309184"/>
            <a:ext cx="1546225" cy="1438275"/>
            <a:chOff x="7380288" y="74613"/>
            <a:chExt cx="1546225" cy="1438275"/>
          </a:xfrm>
        </p:grpSpPr>
        <p:grpSp>
          <p:nvGrpSpPr>
            <p:cNvPr id="5" name="Group 188"/>
            <p:cNvGrpSpPr>
              <a:grpSpLocks noChangeAspect="1"/>
            </p:cNvGrpSpPr>
            <p:nvPr/>
          </p:nvGrpSpPr>
          <p:grpSpPr bwMode="auto">
            <a:xfrm>
              <a:off x="7380288" y="74613"/>
              <a:ext cx="1482725" cy="1438275"/>
              <a:chOff x="1698" y="1802"/>
              <a:chExt cx="13239" cy="12848"/>
            </a:xfrm>
          </p:grpSpPr>
          <p:sp>
            <p:nvSpPr>
              <p:cNvPr id="52347" name="Freeform 189"/>
              <p:cNvSpPr>
                <a:spLocks noChangeAspect="1"/>
              </p:cNvSpPr>
              <p:nvPr/>
            </p:nvSpPr>
            <p:spPr bwMode="auto">
              <a:xfrm>
                <a:off x="8871" y="10269"/>
                <a:ext cx="1970" cy="2259"/>
              </a:xfrm>
              <a:custGeom>
                <a:avLst/>
                <a:gdLst>
                  <a:gd name="T0" fmla="*/ 2147483647 w 1234"/>
                  <a:gd name="T1" fmla="*/ 2147483647 h 1419"/>
                  <a:gd name="T2" fmla="*/ 2147483647 w 1234"/>
                  <a:gd name="T3" fmla="*/ 2147483647 h 1419"/>
                  <a:gd name="T4" fmla="*/ 2147483647 w 1234"/>
                  <a:gd name="T5" fmla="*/ 2147483647 h 1419"/>
                  <a:gd name="T6" fmla="*/ 2147483647 w 1234"/>
                  <a:gd name="T7" fmla="*/ 2147483647 h 1419"/>
                  <a:gd name="T8" fmla="*/ 2147483647 w 1234"/>
                  <a:gd name="T9" fmla="*/ 2147483647 h 1419"/>
                  <a:gd name="T10" fmla="*/ 2147483647 w 1234"/>
                  <a:gd name="T11" fmla="*/ 2147483647 h 1419"/>
                  <a:gd name="T12" fmla="*/ 2147483647 w 1234"/>
                  <a:gd name="T13" fmla="*/ 2147483647 h 1419"/>
                  <a:gd name="T14" fmla="*/ 2147483647 w 1234"/>
                  <a:gd name="T15" fmla="*/ 2147483647 h 1419"/>
                  <a:gd name="T16" fmla="*/ 2147483647 w 1234"/>
                  <a:gd name="T17" fmla="*/ 2147483647 h 1419"/>
                  <a:gd name="T18" fmla="*/ 2147483647 w 1234"/>
                  <a:gd name="T19" fmla="*/ 2147483647 h 1419"/>
                  <a:gd name="T20" fmla="*/ 2147483647 w 1234"/>
                  <a:gd name="T21" fmla="*/ 2147483647 h 1419"/>
                  <a:gd name="T22" fmla="*/ 2147483647 w 1234"/>
                  <a:gd name="T23" fmla="*/ 2147483647 h 1419"/>
                  <a:gd name="T24" fmla="*/ 2147483647 w 1234"/>
                  <a:gd name="T25" fmla="*/ 2147483647 h 1419"/>
                  <a:gd name="T26" fmla="*/ 2147483647 w 1234"/>
                  <a:gd name="T27" fmla="*/ 2147483647 h 1419"/>
                  <a:gd name="T28" fmla="*/ 2147483647 w 1234"/>
                  <a:gd name="T29" fmla="*/ 2147483647 h 1419"/>
                  <a:gd name="T30" fmla="*/ 2147483647 w 1234"/>
                  <a:gd name="T31" fmla="*/ 2147483647 h 1419"/>
                  <a:gd name="T32" fmla="*/ 2147483647 w 1234"/>
                  <a:gd name="T33" fmla="*/ 2147483647 h 1419"/>
                  <a:gd name="T34" fmla="*/ 2147483647 w 1234"/>
                  <a:gd name="T35" fmla="*/ 2147483647 h 1419"/>
                  <a:gd name="T36" fmla="*/ 2147483647 w 1234"/>
                  <a:gd name="T37" fmla="*/ 2147483647 h 1419"/>
                  <a:gd name="T38" fmla="*/ 2147483647 w 1234"/>
                  <a:gd name="T39" fmla="*/ 2147483647 h 1419"/>
                  <a:gd name="T40" fmla="*/ 2147483647 w 1234"/>
                  <a:gd name="T41" fmla="*/ 2147483647 h 1419"/>
                  <a:gd name="T42" fmla="*/ 2147483647 w 1234"/>
                  <a:gd name="T43" fmla="*/ 2147483647 h 1419"/>
                  <a:gd name="T44" fmla="*/ 2147483647 w 1234"/>
                  <a:gd name="T45" fmla="*/ 2147483647 h 1419"/>
                  <a:gd name="T46" fmla="*/ 0 w 1234"/>
                  <a:gd name="T47" fmla="*/ 2147483647 h 1419"/>
                  <a:gd name="T48" fmla="*/ 2147483647 w 1234"/>
                  <a:gd name="T49" fmla="*/ 2147483647 h 1419"/>
                  <a:gd name="T50" fmla="*/ 2147483647 w 1234"/>
                  <a:gd name="T51" fmla="*/ 2147483647 h 1419"/>
                  <a:gd name="T52" fmla="*/ 2147483647 w 1234"/>
                  <a:gd name="T53" fmla="*/ 2147483647 h 1419"/>
                  <a:gd name="T54" fmla="*/ 2147483647 w 1234"/>
                  <a:gd name="T55" fmla="*/ 2147483647 h 1419"/>
                  <a:gd name="T56" fmla="*/ 2147483647 w 1234"/>
                  <a:gd name="T57" fmla="*/ 2147483647 h 1419"/>
                  <a:gd name="T58" fmla="*/ 2147483647 w 1234"/>
                  <a:gd name="T59" fmla="*/ 2147483647 h 1419"/>
                  <a:gd name="T60" fmla="*/ 2147483647 w 1234"/>
                  <a:gd name="T61" fmla="*/ 2147483647 h 1419"/>
                  <a:gd name="T62" fmla="*/ 2147483647 w 1234"/>
                  <a:gd name="T63" fmla="*/ 2147483647 h 1419"/>
                  <a:gd name="T64" fmla="*/ 2147483647 w 1234"/>
                  <a:gd name="T65" fmla="*/ 2147483647 h 1419"/>
                  <a:gd name="T66" fmla="*/ 2147483647 w 1234"/>
                  <a:gd name="T67" fmla="*/ 2147483647 h 1419"/>
                  <a:gd name="T68" fmla="*/ 2147483647 w 1234"/>
                  <a:gd name="T69" fmla="*/ 2147483647 h 1419"/>
                  <a:gd name="T70" fmla="*/ 2147483647 w 1234"/>
                  <a:gd name="T71" fmla="*/ 2147483647 h 1419"/>
                  <a:gd name="T72" fmla="*/ 2147483647 w 1234"/>
                  <a:gd name="T73" fmla="*/ 2147483647 h 1419"/>
                  <a:gd name="T74" fmla="*/ 2147483647 w 1234"/>
                  <a:gd name="T75" fmla="*/ 2147483647 h 1419"/>
                  <a:gd name="T76" fmla="*/ 2147483647 w 1234"/>
                  <a:gd name="T77" fmla="*/ 2147483647 h 1419"/>
                  <a:gd name="T78" fmla="*/ 2147483647 w 1234"/>
                  <a:gd name="T79" fmla="*/ 2147483647 h 1419"/>
                  <a:gd name="T80" fmla="*/ 2147483647 w 1234"/>
                  <a:gd name="T81" fmla="*/ 2147483647 h 1419"/>
                  <a:gd name="T82" fmla="*/ 2147483647 w 1234"/>
                  <a:gd name="T83" fmla="*/ 2147483647 h 1419"/>
                  <a:gd name="T84" fmla="*/ 2147483647 w 1234"/>
                  <a:gd name="T85" fmla="*/ 2147483647 h 1419"/>
                  <a:gd name="T86" fmla="*/ 2147483647 w 1234"/>
                  <a:gd name="T87" fmla="*/ 2147483647 h 1419"/>
                  <a:gd name="T88" fmla="*/ 2147483647 w 1234"/>
                  <a:gd name="T89" fmla="*/ 2147483647 h 1419"/>
                  <a:gd name="T90" fmla="*/ 2147483647 w 1234"/>
                  <a:gd name="T91" fmla="*/ 2147483647 h 1419"/>
                  <a:gd name="T92" fmla="*/ 2147483647 w 1234"/>
                  <a:gd name="T93" fmla="*/ 2147483647 h 1419"/>
                  <a:gd name="T94" fmla="*/ 2147483647 w 1234"/>
                  <a:gd name="T95" fmla="*/ 2147483647 h 1419"/>
                  <a:gd name="T96" fmla="*/ 2147483647 w 1234"/>
                  <a:gd name="T97" fmla="*/ 2147483647 h 1419"/>
                  <a:gd name="T98" fmla="*/ 2147483647 w 1234"/>
                  <a:gd name="T99" fmla="*/ 2147483647 h 1419"/>
                  <a:gd name="T100" fmla="*/ 2147483647 w 1234"/>
                  <a:gd name="T101" fmla="*/ 2147483647 h 1419"/>
                  <a:gd name="T102" fmla="*/ 2147483647 w 1234"/>
                  <a:gd name="T103" fmla="*/ 2147483647 h 1419"/>
                  <a:gd name="T104" fmla="*/ 2147483647 w 1234"/>
                  <a:gd name="T105" fmla="*/ 2147483647 h 1419"/>
                  <a:gd name="T106" fmla="*/ 2147483647 w 1234"/>
                  <a:gd name="T107" fmla="*/ 2147483647 h 1419"/>
                  <a:gd name="T108" fmla="*/ 2147483647 w 1234"/>
                  <a:gd name="T109" fmla="*/ 2147483647 h 1419"/>
                  <a:gd name="T110" fmla="*/ 2147483647 w 1234"/>
                  <a:gd name="T111" fmla="*/ 2147483647 h 1419"/>
                  <a:gd name="T112" fmla="*/ 2147483647 w 1234"/>
                  <a:gd name="T113" fmla="*/ 2147483647 h 1419"/>
                  <a:gd name="T114" fmla="*/ 2147483647 w 1234"/>
                  <a:gd name="T115" fmla="*/ 2147483647 h 1419"/>
                  <a:gd name="T116" fmla="*/ 2147483647 w 1234"/>
                  <a:gd name="T117" fmla="*/ 2147483647 h 1419"/>
                  <a:gd name="T118" fmla="*/ 2147483647 w 1234"/>
                  <a:gd name="T119" fmla="*/ 2147483647 h 1419"/>
                  <a:gd name="T120" fmla="*/ 2147483647 w 1234"/>
                  <a:gd name="T121" fmla="*/ 2147483647 h 1419"/>
                  <a:gd name="T122" fmla="*/ 2147483647 w 1234"/>
                  <a:gd name="T123" fmla="*/ 2147483647 h 1419"/>
                  <a:gd name="T124" fmla="*/ 2147483647 w 1234"/>
                  <a:gd name="T125" fmla="*/ 2147483647 h 1419"/>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234"/>
                  <a:gd name="T190" fmla="*/ 0 h 1419"/>
                  <a:gd name="T191" fmla="*/ 1234 w 1234"/>
                  <a:gd name="T192" fmla="*/ 1419 h 1419"/>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234" h="1419">
                    <a:moveTo>
                      <a:pt x="1149" y="99"/>
                    </a:moveTo>
                    <a:lnTo>
                      <a:pt x="1163" y="114"/>
                    </a:lnTo>
                    <a:lnTo>
                      <a:pt x="1163" y="128"/>
                    </a:lnTo>
                    <a:lnTo>
                      <a:pt x="1191" y="142"/>
                    </a:lnTo>
                    <a:lnTo>
                      <a:pt x="1206" y="156"/>
                    </a:lnTo>
                    <a:lnTo>
                      <a:pt x="1234" y="170"/>
                    </a:lnTo>
                    <a:lnTo>
                      <a:pt x="1220" y="199"/>
                    </a:lnTo>
                    <a:lnTo>
                      <a:pt x="1206" y="227"/>
                    </a:lnTo>
                    <a:lnTo>
                      <a:pt x="1191" y="270"/>
                    </a:lnTo>
                    <a:lnTo>
                      <a:pt x="1191" y="284"/>
                    </a:lnTo>
                    <a:lnTo>
                      <a:pt x="1177" y="284"/>
                    </a:lnTo>
                    <a:lnTo>
                      <a:pt x="1177" y="298"/>
                    </a:lnTo>
                    <a:lnTo>
                      <a:pt x="1163" y="312"/>
                    </a:lnTo>
                    <a:lnTo>
                      <a:pt x="1163" y="326"/>
                    </a:lnTo>
                    <a:lnTo>
                      <a:pt x="1135" y="397"/>
                    </a:lnTo>
                    <a:lnTo>
                      <a:pt x="1135" y="412"/>
                    </a:lnTo>
                    <a:lnTo>
                      <a:pt x="1135" y="426"/>
                    </a:lnTo>
                    <a:lnTo>
                      <a:pt x="1121" y="440"/>
                    </a:lnTo>
                    <a:lnTo>
                      <a:pt x="1106" y="482"/>
                    </a:lnTo>
                    <a:lnTo>
                      <a:pt x="1035" y="468"/>
                    </a:lnTo>
                    <a:lnTo>
                      <a:pt x="1035" y="511"/>
                    </a:lnTo>
                    <a:lnTo>
                      <a:pt x="1035" y="525"/>
                    </a:lnTo>
                    <a:lnTo>
                      <a:pt x="1035" y="553"/>
                    </a:lnTo>
                    <a:lnTo>
                      <a:pt x="1021" y="596"/>
                    </a:lnTo>
                    <a:lnTo>
                      <a:pt x="1021" y="624"/>
                    </a:lnTo>
                    <a:lnTo>
                      <a:pt x="1021" y="667"/>
                    </a:lnTo>
                    <a:lnTo>
                      <a:pt x="1021" y="681"/>
                    </a:lnTo>
                    <a:lnTo>
                      <a:pt x="1021" y="695"/>
                    </a:lnTo>
                    <a:lnTo>
                      <a:pt x="1021" y="709"/>
                    </a:lnTo>
                    <a:lnTo>
                      <a:pt x="1021" y="724"/>
                    </a:lnTo>
                    <a:lnTo>
                      <a:pt x="1021" y="738"/>
                    </a:lnTo>
                    <a:lnTo>
                      <a:pt x="1007" y="766"/>
                    </a:lnTo>
                    <a:lnTo>
                      <a:pt x="1007" y="780"/>
                    </a:lnTo>
                    <a:lnTo>
                      <a:pt x="993" y="809"/>
                    </a:lnTo>
                    <a:lnTo>
                      <a:pt x="993" y="823"/>
                    </a:lnTo>
                    <a:lnTo>
                      <a:pt x="979" y="837"/>
                    </a:lnTo>
                    <a:lnTo>
                      <a:pt x="979" y="865"/>
                    </a:lnTo>
                    <a:lnTo>
                      <a:pt x="965" y="880"/>
                    </a:lnTo>
                    <a:lnTo>
                      <a:pt x="965" y="908"/>
                    </a:lnTo>
                    <a:lnTo>
                      <a:pt x="950" y="936"/>
                    </a:lnTo>
                    <a:lnTo>
                      <a:pt x="950" y="951"/>
                    </a:lnTo>
                    <a:lnTo>
                      <a:pt x="936" y="979"/>
                    </a:lnTo>
                    <a:lnTo>
                      <a:pt x="908" y="1021"/>
                    </a:lnTo>
                    <a:lnTo>
                      <a:pt x="908" y="1050"/>
                    </a:lnTo>
                    <a:lnTo>
                      <a:pt x="894" y="1064"/>
                    </a:lnTo>
                    <a:lnTo>
                      <a:pt x="894" y="1092"/>
                    </a:lnTo>
                    <a:lnTo>
                      <a:pt x="879" y="1107"/>
                    </a:lnTo>
                    <a:lnTo>
                      <a:pt x="879" y="1121"/>
                    </a:lnTo>
                    <a:lnTo>
                      <a:pt x="865" y="1135"/>
                    </a:lnTo>
                    <a:lnTo>
                      <a:pt x="865" y="1149"/>
                    </a:lnTo>
                    <a:lnTo>
                      <a:pt x="851" y="1178"/>
                    </a:lnTo>
                    <a:lnTo>
                      <a:pt x="851" y="1192"/>
                    </a:lnTo>
                    <a:lnTo>
                      <a:pt x="837" y="1206"/>
                    </a:lnTo>
                    <a:lnTo>
                      <a:pt x="837" y="1220"/>
                    </a:lnTo>
                    <a:lnTo>
                      <a:pt x="823" y="1234"/>
                    </a:lnTo>
                    <a:lnTo>
                      <a:pt x="823" y="1263"/>
                    </a:lnTo>
                    <a:lnTo>
                      <a:pt x="809" y="1291"/>
                    </a:lnTo>
                    <a:lnTo>
                      <a:pt x="794" y="1291"/>
                    </a:lnTo>
                    <a:lnTo>
                      <a:pt x="794" y="1305"/>
                    </a:lnTo>
                    <a:lnTo>
                      <a:pt x="794" y="1334"/>
                    </a:lnTo>
                    <a:lnTo>
                      <a:pt x="780" y="1334"/>
                    </a:lnTo>
                    <a:lnTo>
                      <a:pt x="780" y="1348"/>
                    </a:lnTo>
                    <a:lnTo>
                      <a:pt x="766" y="1362"/>
                    </a:lnTo>
                    <a:lnTo>
                      <a:pt x="766" y="1376"/>
                    </a:lnTo>
                    <a:lnTo>
                      <a:pt x="752" y="1390"/>
                    </a:lnTo>
                    <a:lnTo>
                      <a:pt x="752" y="1404"/>
                    </a:lnTo>
                    <a:lnTo>
                      <a:pt x="752" y="1419"/>
                    </a:lnTo>
                    <a:lnTo>
                      <a:pt x="738" y="1419"/>
                    </a:lnTo>
                    <a:lnTo>
                      <a:pt x="695" y="1419"/>
                    </a:lnTo>
                    <a:lnTo>
                      <a:pt x="681" y="1419"/>
                    </a:lnTo>
                    <a:lnTo>
                      <a:pt x="638" y="1404"/>
                    </a:lnTo>
                    <a:lnTo>
                      <a:pt x="610" y="1404"/>
                    </a:lnTo>
                    <a:lnTo>
                      <a:pt x="596" y="1404"/>
                    </a:lnTo>
                    <a:lnTo>
                      <a:pt x="567" y="1404"/>
                    </a:lnTo>
                    <a:lnTo>
                      <a:pt x="539" y="1404"/>
                    </a:lnTo>
                    <a:lnTo>
                      <a:pt x="525" y="1390"/>
                    </a:lnTo>
                    <a:lnTo>
                      <a:pt x="511" y="1390"/>
                    </a:lnTo>
                    <a:lnTo>
                      <a:pt x="497" y="1390"/>
                    </a:lnTo>
                    <a:lnTo>
                      <a:pt x="468" y="1390"/>
                    </a:lnTo>
                    <a:lnTo>
                      <a:pt x="468" y="1376"/>
                    </a:lnTo>
                    <a:lnTo>
                      <a:pt x="468" y="1362"/>
                    </a:lnTo>
                    <a:lnTo>
                      <a:pt x="468" y="1348"/>
                    </a:lnTo>
                    <a:lnTo>
                      <a:pt x="454" y="1334"/>
                    </a:lnTo>
                    <a:lnTo>
                      <a:pt x="468" y="1319"/>
                    </a:lnTo>
                    <a:lnTo>
                      <a:pt x="468" y="1305"/>
                    </a:lnTo>
                    <a:lnTo>
                      <a:pt x="468" y="1291"/>
                    </a:lnTo>
                    <a:lnTo>
                      <a:pt x="468" y="1277"/>
                    </a:lnTo>
                    <a:lnTo>
                      <a:pt x="468" y="1263"/>
                    </a:lnTo>
                    <a:lnTo>
                      <a:pt x="468" y="1248"/>
                    </a:lnTo>
                    <a:lnTo>
                      <a:pt x="468" y="1234"/>
                    </a:lnTo>
                    <a:lnTo>
                      <a:pt x="468" y="1206"/>
                    </a:lnTo>
                    <a:lnTo>
                      <a:pt x="482" y="1192"/>
                    </a:lnTo>
                    <a:lnTo>
                      <a:pt x="482" y="1178"/>
                    </a:lnTo>
                    <a:lnTo>
                      <a:pt x="482" y="1149"/>
                    </a:lnTo>
                    <a:lnTo>
                      <a:pt x="454" y="1149"/>
                    </a:lnTo>
                    <a:lnTo>
                      <a:pt x="440" y="1149"/>
                    </a:lnTo>
                    <a:lnTo>
                      <a:pt x="426" y="1149"/>
                    </a:lnTo>
                    <a:lnTo>
                      <a:pt x="411" y="1149"/>
                    </a:lnTo>
                    <a:lnTo>
                      <a:pt x="383" y="1135"/>
                    </a:lnTo>
                    <a:lnTo>
                      <a:pt x="355" y="1121"/>
                    </a:lnTo>
                    <a:lnTo>
                      <a:pt x="326" y="1107"/>
                    </a:lnTo>
                    <a:lnTo>
                      <a:pt x="298" y="1107"/>
                    </a:lnTo>
                    <a:lnTo>
                      <a:pt x="284" y="1092"/>
                    </a:lnTo>
                    <a:lnTo>
                      <a:pt x="270" y="1092"/>
                    </a:lnTo>
                    <a:lnTo>
                      <a:pt x="241" y="1078"/>
                    </a:lnTo>
                    <a:lnTo>
                      <a:pt x="213" y="1064"/>
                    </a:lnTo>
                    <a:lnTo>
                      <a:pt x="170" y="1050"/>
                    </a:lnTo>
                    <a:lnTo>
                      <a:pt x="156" y="1050"/>
                    </a:lnTo>
                    <a:lnTo>
                      <a:pt x="142" y="1050"/>
                    </a:lnTo>
                    <a:lnTo>
                      <a:pt x="128" y="1050"/>
                    </a:lnTo>
                    <a:lnTo>
                      <a:pt x="114" y="1050"/>
                    </a:lnTo>
                    <a:lnTo>
                      <a:pt x="99" y="1050"/>
                    </a:lnTo>
                    <a:lnTo>
                      <a:pt x="99" y="1036"/>
                    </a:lnTo>
                    <a:lnTo>
                      <a:pt x="71" y="1064"/>
                    </a:lnTo>
                    <a:lnTo>
                      <a:pt x="29" y="1092"/>
                    </a:lnTo>
                    <a:lnTo>
                      <a:pt x="29" y="1107"/>
                    </a:lnTo>
                    <a:lnTo>
                      <a:pt x="14" y="1107"/>
                    </a:lnTo>
                    <a:lnTo>
                      <a:pt x="0" y="1092"/>
                    </a:lnTo>
                    <a:lnTo>
                      <a:pt x="14" y="1092"/>
                    </a:lnTo>
                    <a:lnTo>
                      <a:pt x="14" y="1078"/>
                    </a:lnTo>
                    <a:lnTo>
                      <a:pt x="14" y="1064"/>
                    </a:lnTo>
                    <a:lnTo>
                      <a:pt x="14" y="1050"/>
                    </a:lnTo>
                    <a:lnTo>
                      <a:pt x="14" y="1036"/>
                    </a:lnTo>
                    <a:lnTo>
                      <a:pt x="29" y="1036"/>
                    </a:lnTo>
                    <a:lnTo>
                      <a:pt x="29" y="1021"/>
                    </a:lnTo>
                    <a:lnTo>
                      <a:pt x="29" y="1007"/>
                    </a:lnTo>
                    <a:lnTo>
                      <a:pt x="29" y="993"/>
                    </a:lnTo>
                    <a:lnTo>
                      <a:pt x="29" y="979"/>
                    </a:lnTo>
                    <a:lnTo>
                      <a:pt x="43" y="965"/>
                    </a:lnTo>
                    <a:lnTo>
                      <a:pt x="57" y="965"/>
                    </a:lnTo>
                    <a:lnTo>
                      <a:pt x="57" y="951"/>
                    </a:lnTo>
                    <a:lnTo>
                      <a:pt x="57" y="936"/>
                    </a:lnTo>
                    <a:lnTo>
                      <a:pt x="71" y="936"/>
                    </a:lnTo>
                    <a:lnTo>
                      <a:pt x="71" y="922"/>
                    </a:lnTo>
                    <a:lnTo>
                      <a:pt x="85" y="908"/>
                    </a:lnTo>
                    <a:lnTo>
                      <a:pt x="99" y="880"/>
                    </a:lnTo>
                    <a:lnTo>
                      <a:pt x="99" y="865"/>
                    </a:lnTo>
                    <a:lnTo>
                      <a:pt x="114" y="865"/>
                    </a:lnTo>
                    <a:lnTo>
                      <a:pt x="114" y="851"/>
                    </a:lnTo>
                    <a:lnTo>
                      <a:pt x="128" y="837"/>
                    </a:lnTo>
                    <a:lnTo>
                      <a:pt x="128" y="823"/>
                    </a:lnTo>
                    <a:lnTo>
                      <a:pt x="142" y="823"/>
                    </a:lnTo>
                    <a:lnTo>
                      <a:pt x="142" y="809"/>
                    </a:lnTo>
                    <a:lnTo>
                      <a:pt x="142" y="795"/>
                    </a:lnTo>
                    <a:lnTo>
                      <a:pt x="156" y="795"/>
                    </a:lnTo>
                    <a:lnTo>
                      <a:pt x="170" y="795"/>
                    </a:lnTo>
                    <a:lnTo>
                      <a:pt x="170" y="780"/>
                    </a:lnTo>
                    <a:lnTo>
                      <a:pt x="170" y="766"/>
                    </a:lnTo>
                    <a:lnTo>
                      <a:pt x="185" y="766"/>
                    </a:lnTo>
                    <a:lnTo>
                      <a:pt x="185" y="752"/>
                    </a:lnTo>
                    <a:lnTo>
                      <a:pt x="170" y="752"/>
                    </a:lnTo>
                    <a:lnTo>
                      <a:pt x="185" y="752"/>
                    </a:lnTo>
                    <a:lnTo>
                      <a:pt x="185" y="738"/>
                    </a:lnTo>
                    <a:lnTo>
                      <a:pt x="185" y="724"/>
                    </a:lnTo>
                    <a:lnTo>
                      <a:pt x="199" y="709"/>
                    </a:lnTo>
                    <a:lnTo>
                      <a:pt x="199" y="695"/>
                    </a:lnTo>
                    <a:lnTo>
                      <a:pt x="213" y="695"/>
                    </a:lnTo>
                    <a:lnTo>
                      <a:pt x="213" y="681"/>
                    </a:lnTo>
                    <a:lnTo>
                      <a:pt x="213" y="667"/>
                    </a:lnTo>
                    <a:lnTo>
                      <a:pt x="213" y="653"/>
                    </a:lnTo>
                    <a:lnTo>
                      <a:pt x="227" y="653"/>
                    </a:lnTo>
                    <a:lnTo>
                      <a:pt x="227" y="639"/>
                    </a:lnTo>
                    <a:lnTo>
                      <a:pt x="227" y="624"/>
                    </a:lnTo>
                    <a:lnTo>
                      <a:pt x="227" y="610"/>
                    </a:lnTo>
                    <a:lnTo>
                      <a:pt x="241" y="610"/>
                    </a:lnTo>
                    <a:lnTo>
                      <a:pt x="241" y="596"/>
                    </a:lnTo>
                    <a:lnTo>
                      <a:pt x="255" y="596"/>
                    </a:lnTo>
                    <a:lnTo>
                      <a:pt x="255" y="582"/>
                    </a:lnTo>
                    <a:lnTo>
                      <a:pt x="255" y="568"/>
                    </a:lnTo>
                    <a:lnTo>
                      <a:pt x="255" y="553"/>
                    </a:lnTo>
                    <a:lnTo>
                      <a:pt x="270" y="539"/>
                    </a:lnTo>
                    <a:lnTo>
                      <a:pt x="270" y="525"/>
                    </a:lnTo>
                    <a:lnTo>
                      <a:pt x="284" y="525"/>
                    </a:lnTo>
                    <a:lnTo>
                      <a:pt x="270" y="525"/>
                    </a:lnTo>
                    <a:lnTo>
                      <a:pt x="284" y="525"/>
                    </a:lnTo>
                    <a:lnTo>
                      <a:pt x="284" y="511"/>
                    </a:lnTo>
                    <a:lnTo>
                      <a:pt x="284" y="497"/>
                    </a:lnTo>
                    <a:lnTo>
                      <a:pt x="298" y="482"/>
                    </a:lnTo>
                    <a:lnTo>
                      <a:pt x="298" y="468"/>
                    </a:lnTo>
                    <a:lnTo>
                      <a:pt x="298" y="454"/>
                    </a:lnTo>
                    <a:lnTo>
                      <a:pt x="312" y="454"/>
                    </a:lnTo>
                    <a:lnTo>
                      <a:pt x="326" y="440"/>
                    </a:lnTo>
                    <a:lnTo>
                      <a:pt x="326" y="426"/>
                    </a:lnTo>
                    <a:lnTo>
                      <a:pt x="355" y="383"/>
                    </a:lnTo>
                    <a:lnTo>
                      <a:pt x="355" y="369"/>
                    </a:lnTo>
                    <a:lnTo>
                      <a:pt x="369" y="341"/>
                    </a:lnTo>
                    <a:lnTo>
                      <a:pt x="383" y="312"/>
                    </a:lnTo>
                    <a:lnTo>
                      <a:pt x="397" y="284"/>
                    </a:lnTo>
                    <a:lnTo>
                      <a:pt x="397" y="270"/>
                    </a:lnTo>
                    <a:lnTo>
                      <a:pt x="397" y="256"/>
                    </a:lnTo>
                    <a:lnTo>
                      <a:pt x="397" y="241"/>
                    </a:lnTo>
                    <a:lnTo>
                      <a:pt x="411" y="241"/>
                    </a:lnTo>
                    <a:lnTo>
                      <a:pt x="411" y="227"/>
                    </a:lnTo>
                    <a:lnTo>
                      <a:pt x="426" y="213"/>
                    </a:lnTo>
                    <a:lnTo>
                      <a:pt x="426" y="199"/>
                    </a:lnTo>
                    <a:lnTo>
                      <a:pt x="426" y="185"/>
                    </a:lnTo>
                    <a:lnTo>
                      <a:pt x="440" y="170"/>
                    </a:lnTo>
                    <a:lnTo>
                      <a:pt x="426" y="170"/>
                    </a:lnTo>
                    <a:lnTo>
                      <a:pt x="440" y="170"/>
                    </a:lnTo>
                    <a:lnTo>
                      <a:pt x="440" y="156"/>
                    </a:lnTo>
                    <a:lnTo>
                      <a:pt x="440" y="142"/>
                    </a:lnTo>
                    <a:lnTo>
                      <a:pt x="440" y="128"/>
                    </a:lnTo>
                    <a:lnTo>
                      <a:pt x="454" y="114"/>
                    </a:lnTo>
                    <a:lnTo>
                      <a:pt x="454" y="99"/>
                    </a:lnTo>
                    <a:lnTo>
                      <a:pt x="468" y="99"/>
                    </a:lnTo>
                    <a:lnTo>
                      <a:pt x="468" y="85"/>
                    </a:lnTo>
                    <a:lnTo>
                      <a:pt x="468" y="71"/>
                    </a:lnTo>
                    <a:lnTo>
                      <a:pt x="468" y="57"/>
                    </a:lnTo>
                    <a:lnTo>
                      <a:pt x="482" y="57"/>
                    </a:lnTo>
                    <a:lnTo>
                      <a:pt x="482" y="43"/>
                    </a:lnTo>
                    <a:lnTo>
                      <a:pt x="482" y="29"/>
                    </a:lnTo>
                    <a:lnTo>
                      <a:pt x="468" y="29"/>
                    </a:lnTo>
                    <a:lnTo>
                      <a:pt x="482" y="14"/>
                    </a:lnTo>
                    <a:lnTo>
                      <a:pt x="497" y="14"/>
                    </a:lnTo>
                    <a:lnTo>
                      <a:pt x="511" y="14"/>
                    </a:lnTo>
                    <a:lnTo>
                      <a:pt x="525" y="14"/>
                    </a:lnTo>
                    <a:lnTo>
                      <a:pt x="525" y="29"/>
                    </a:lnTo>
                    <a:lnTo>
                      <a:pt x="539" y="29"/>
                    </a:lnTo>
                    <a:lnTo>
                      <a:pt x="553" y="29"/>
                    </a:lnTo>
                    <a:lnTo>
                      <a:pt x="567" y="29"/>
                    </a:lnTo>
                    <a:lnTo>
                      <a:pt x="582" y="43"/>
                    </a:lnTo>
                    <a:lnTo>
                      <a:pt x="596" y="43"/>
                    </a:lnTo>
                    <a:lnTo>
                      <a:pt x="610" y="57"/>
                    </a:lnTo>
                    <a:lnTo>
                      <a:pt x="624" y="57"/>
                    </a:lnTo>
                    <a:lnTo>
                      <a:pt x="638" y="57"/>
                    </a:lnTo>
                    <a:lnTo>
                      <a:pt x="653" y="71"/>
                    </a:lnTo>
                    <a:lnTo>
                      <a:pt x="667" y="71"/>
                    </a:lnTo>
                    <a:lnTo>
                      <a:pt x="738" y="99"/>
                    </a:lnTo>
                    <a:lnTo>
                      <a:pt x="794" y="114"/>
                    </a:lnTo>
                    <a:lnTo>
                      <a:pt x="809" y="114"/>
                    </a:lnTo>
                    <a:lnTo>
                      <a:pt x="823" y="114"/>
                    </a:lnTo>
                    <a:lnTo>
                      <a:pt x="837" y="114"/>
                    </a:lnTo>
                    <a:lnTo>
                      <a:pt x="851" y="114"/>
                    </a:lnTo>
                    <a:lnTo>
                      <a:pt x="865" y="114"/>
                    </a:lnTo>
                    <a:lnTo>
                      <a:pt x="879" y="114"/>
                    </a:lnTo>
                    <a:lnTo>
                      <a:pt x="894" y="114"/>
                    </a:lnTo>
                    <a:lnTo>
                      <a:pt x="908" y="114"/>
                    </a:lnTo>
                    <a:lnTo>
                      <a:pt x="922" y="114"/>
                    </a:lnTo>
                    <a:lnTo>
                      <a:pt x="922" y="99"/>
                    </a:lnTo>
                    <a:lnTo>
                      <a:pt x="936" y="99"/>
                    </a:lnTo>
                    <a:lnTo>
                      <a:pt x="950" y="99"/>
                    </a:lnTo>
                    <a:lnTo>
                      <a:pt x="950" y="85"/>
                    </a:lnTo>
                    <a:lnTo>
                      <a:pt x="965" y="85"/>
                    </a:lnTo>
                    <a:lnTo>
                      <a:pt x="979" y="71"/>
                    </a:lnTo>
                    <a:lnTo>
                      <a:pt x="993" y="71"/>
                    </a:lnTo>
                    <a:lnTo>
                      <a:pt x="993" y="57"/>
                    </a:lnTo>
                    <a:lnTo>
                      <a:pt x="1007" y="57"/>
                    </a:lnTo>
                    <a:lnTo>
                      <a:pt x="1007" y="43"/>
                    </a:lnTo>
                    <a:lnTo>
                      <a:pt x="1021" y="29"/>
                    </a:lnTo>
                    <a:lnTo>
                      <a:pt x="1021" y="14"/>
                    </a:lnTo>
                    <a:lnTo>
                      <a:pt x="1035" y="14"/>
                    </a:lnTo>
                    <a:lnTo>
                      <a:pt x="1035" y="0"/>
                    </a:lnTo>
                    <a:lnTo>
                      <a:pt x="1050" y="0"/>
                    </a:lnTo>
                    <a:lnTo>
                      <a:pt x="1064" y="14"/>
                    </a:lnTo>
                    <a:lnTo>
                      <a:pt x="1078" y="43"/>
                    </a:lnTo>
                    <a:lnTo>
                      <a:pt x="1092" y="43"/>
                    </a:lnTo>
                    <a:lnTo>
                      <a:pt x="1092" y="57"/>
                    </a:lnTo>
                    <a:lnTo>
                      <a:pt x="1121" y="71"/>
                    </a:lnTo>
                    <a:lnTo>
                      <a:pt x="1135" y="85"/>
                    </a:lnTo>
                    <a:lnTo>
                      <a:pt x="1149" y="99"/>
                    </a:lnTo>
                    <a:close/>
                  </a:path>
                </a:pathLst>
              </a:custGeom>
              <a:noFill/>
              <a:ln w="0" cap="flat">
                <a:solidFill>
                  <a:srgbClr val="000000"/>
                </a:solidFill>
                <a:prstDash val="solid"/>
                <a:round/>
                <a:headEnd/>
                <a:tailEnd/>
              </a:ln>
              <a:extLst>
                <a:ext uri="{909E8E84-426E-40DD-AFC4-6F175D3DCCD1}">
                  <a14:hiddenFill xmlns="" xmlns:a14="http://schemas.microsoft.com/office/drawing/2010/main">
                    <a:solidFill>
                      <a:srgbClr val="FFFFFF"/>
                    </a:solidFill>
                  </a14:hiddenFill>
                </a:ext>
              </a:extLst>
            </p:spPr>
            <p:txBody>
              <a:bodyPr/>
              <a:lstStyle/>
              <a:p>
                <a:endParaRPr lang="ja-JP" altLang="en-US"/>
              </a:p>
            </p:txBody>
          </p:sp>
          <p:sp>
            <p:nvSpPr>
              <p:cNvPr id="52348" name="Freeform 190"/>
              <p:cNvSpPr>
                <a:spLocks noChangeAspect="1"/>
              </p:cNvSpPr>
              <p:nvPr/>
            </p:nvSpPr>
            <p:spPr bwMode="auto">
              <a:xfrm>
                <a:off x="10660" y="3383"/>
                <a:ext cx="2443" cy="2461"/>
              </a:xfrm>
              <a:custGeom>
                <a:avLst/>
                <a:gdLst>
                  <a:gd name="T0" fmla="*/ 2147483647 w 1531"/>
                  <a:gd name="T1" fmla="*/ 2147483647 h 1546"/>
                  <a:gd name="T2" fmla="*/ 2147483647 w 1531"/>
                  <a:gd name="T3" fmla="*/ 2147483647 h 1546"/>
                  <a:gd name="T4" fmla="*/ 2147483647 w 1531"/>
                  <a:gd name="T5" fmla="*/ 2147483647 h 1546"/>
                  <a:gd name="T6" fmla="*/ 2147483647 w 1531"/>
                  <a:gd name="T7" fmla="*/ 2147483647 h 1546"/>
                  <a:gd name="T8" fmla="*/ 2147483647 w 1531"/>
                  <a:gd name="T9" fmla="*/ 2147483647 h 1546"/>
                  <a:gd name="T10" fmla="*/ 2147483647 w 1531"/>
                  <a:gd name="T11" fmla="*/ 2147483647 h 1546"/>
                  <a:gd name="T12" fmla="*/ 2147483647 w 1531"/>
                  <a:gd name="T13" fmla="*/ 2147483647 h 1546"/>
                  <a:gd name="T14" fmla="*/ 2147483647 w 1531"/>
                  <a:gd name="T15" fmla="*/ 2147483647 h 1546"/>
                  <a:gd name="T16" fmla="*/ 2147483647 w 1531"/>
                  <a:gd name="T17" fmla="*/ 2147483647 h 1546"/>
                  <a:gd name="T18" fmla="*/ 2147483647 w 1531"/>
                  <a:gd name="T19" fmla="*/ 2147483647 h 1546"/>
                  <a:gd name="T20" fmla="*/ 2147483647 w 1531"/>
                  <a:gd name="T21" fmla="*/ 2147483647 h 1546"/>
                  <a:gd name="T22" fmla="*/ 2147483647 w 1531"/>
                  <a:gd name="T23" fmla="*/ 2147483647 h 1546"/>
                  <a:gd name="T24" fmla="*/ 2147483647 w 1531"/>
                  <a:gd name="T25" fmla="*/ 2147483647 h 1546"/>
                  <a:gd name="T26" fmla="*/ 2147483647 w 1531"/>
                  <a:gd name="T27" fmla="*/ 2147483647 h 1546"/>
                  <a:gd name="T28" fmla="*/ 2147483647 w 1531"/>
                  <a:gd name="T29" fmla="*/ 2147483647 h 1546"/>
                  <a:gd name="T30" fmla="*/ 2147483647 w 1531"/>
                  <a:gd name="T31" fmla="*/ 2147483647 h 1546"/>
                  <a:gd name="T32" fmla="*/ 2147483647 w 1531"/>
                  <a:gd name="T33" fmla="*/ 2147483647 h 1546"/>
                  <a:gd name="T34" fmla="*/ 2147483647 w 1531"/>
                  <a:gd name="T35" fmla="*/ 2147483647 h 1546"/>
                  <a:gd name="T36" fmla="*/ 2147483647 w 1531"/>
                  <a:gd name="T37" fmla="*/ 2147483647 h 1546"/>
                  <a:gd name="T38" fmla="*/ 2147483647 w 1531"/>
                  <a:gd name="T39" fmla="*/ 2147483647 h 1546"/>
                  <a:gd name="T40" fmla="*/ 2147483647 w 1531"/>
                  <a:gd name="T41" fmla="*/ 2147483647 h 1546"/>
                  <a:gd name="T42" fmla="*/ 2147483647 w 1531"/>
                  <a:gd name="T43" fmla="*/ 2147483647 h 1546"/>
                  <a:gd name="T44" fmla="*/ 2147483647 w 1531"/>
                  <a:gd name="T45" fmla="*/ 2147483647 h 1546"/>
                  <a:gd name="T46" fmla="*/ 2147483647 w 1531"/>
                  <a:gd name="T47" fmla="*/ 2147483647 h 1546"/>
                  <a:gd name="T48" fmla="*/ 2147483647 w 1531"/>
                  <a:gd name="T49" fmla="*/ 2147483647 h 1546"/>
                  <a:gd name="T50" fmla="*/ 2147483647 w 1531"/>
                  <a:gd name="T51" fmla="*/ 2147483647 h 1546"/>
                  <a:gd name="T52" fmla="*/ 2147483647 w 1531"/>
                  <a:gd name="T53" fmla="*/ 2147483647 h 1546"/>
                  <a:gd name="T54" fmla="*/ 2147483647 w 1531"/>
                  <a:gd name="T55" fmla="*/ 2147483647 h 1546"/>
                  <a:gd name="T56" fmla="*/ 2147483647 w 1531"/>
                  <a:gd name="T57" fmla="*/ 2147483647 h 1546"/>
                  <a:gd name="T58" fmla="*/ 2147483647 w 1531"/>
                  <a:gd name="T59" fmla="*/ 2147483647 h 1546"/>
                  <a:gd name="T60" fmla="*/ 2147483647 w 1531"/>
                  <a:gd name="T61" fmla="*/ 2147483647 h 1546"/>
                  <a:gd name="T62" fmla="*/ 2147483647 w 1531"/>
                  <a:gd name="T63" fmla="*/ 2147483647 h 1546"/>
                  <a:gd name="T64" fmla="*/ 2147483647 w 1531"/>
                  <a:gd name="T65" fmla="*/ 2147483647 h 1546"/>
                  <a:gd name="T66" fmla="*/ 2147483647 w 1531"/>
                  <a:gd name="T67" fmla="*/ 2147483647 h 1546"/>
                  <a:gd name="T68" fmla="*/ 2147483647 w 1531"/>
                  <a:gd name="T69" fmla="*/ 2147483647 h 1546"/>
                  <a:gd name="T70" fmla="*/ 2147483647 w 1531"/>
                  <a:gd name="T71" fmla="*/ 2147483647 h 1546"/>
                  <a:gd name="T72" fmla="*/ 2147483647 w 1531"/>
                  <a:gd name="T73" fmla="*/ 2147483647 h 1546"/>
                  <a:gd name="T74" fmla="*/ 2147483647 w 1531"/>
                  <a:gd name="T75" fmla="*/ 2147483647 h 1546"/>
                  <a:gd name="T76" fmla="*/ 2147483647 w 1531"/>
                  <a:gd name="T77" fmla="*/ 2147483647 h 1546"/>
                  <a:gd name="T78" fmla="*/ 2147483647 w 1531"/>
                  <a:gd name="T79" fmla="*/ 2147483647 h 1546"/>
                  <a:gd name="T80" fmla="*/ 2147483647 w 1531"/>
                  <a:gd name="T81" fmla="*/ 2147483647 h 1546"/>
                  <a:gd name="T82" fmla="*/ 2147483647 w 1531"/>
                  <a:gd name="T83" fmla="*/ 2147483647 h 1546"/>
                  <a:gd name="T84" fmla="*/ 2147483647 w 1531"/>
                  <a:gd name="T85" fmla="*/ 2147483647 h 1546"/>
                  <a:gd name="T86" fmla="*/ 2147483647 w 1531"/>
                  <a:gd name="T87" fmla="*/ 2147483647 h 1546"/>
                  <a:gd name="T88" fmla="*/ 2147483647 w 1531"/>
                  <a:gd name="T89" fmla="*/ 2147483647 h 1546"/>
                  <a:gd name="T90" fmla="*/ 2147483647 w 1531"/>
                  <a:gd name="T91" fmla="*/ 2147483647 h 1546"/>
                  <a:gd name="T92" fmla="*/ 2147483647 w 1531"/>
                  <a:gd name="T93" fmla="*/ 2147483647 h 1546"/>
                  <a:gd name="T94" fmla="*/ 2147483647 w 1531"/>
                  <a:gd name="T95" fmla="*/ 2147483647 h 1546"/>
                  <a:gd name="T96" fmla="*/ 2147483647 w 1531"/>
                  <a:gd name="T97" fmla="*/ 2147483647 h 1546"/>
                  <a:gd name="T98" fmla="*/ 2147483647 w 1531"/>
                  <a:gd name="T99" fmla="*/ 2147483647 h 1546"/>
                  <a:gd name="T100" fmla="*/ 2147483647 w 1531"/>
                  <a:gd name="T101" fmla="*/ 2147483647 h 1546"/>
                  <a:gd name="T102" fmla="*/ 2147483647 w 1531"/>
                  <a:gd name="T103" fmla="*/ 2147483647 h 1546"/>
                  <a:gd name="T104" fmla="*/ 2147483647 w 1531"/>
                  <a:gd name="T105" fmla="*/ 2147483647 h 1546"/>
                  <a:gd name="T106" fmla="*/ 2147483647 w 1531"/>
                  <a:gd name="T107" fmla="*/ 2147483647 h 1546"/>
                  <a:gd name="T108" fmla="*/ 2147483647 w 1531"/>
                  <a:gd name="T109" fmla="*/ 2147483647 h 1546"/>
                  <a:gd name="T110" fmla="*/ 2147483647 w 1531"/>
                  <a:gd name="T111" fmla="*/ 2147483647 h 1546"/>
                  <a:gd name="T112" fmla="*/ 2147483647 w 1531"/>
                  <a:gd name="T113" fmla="*/ 2147483647 h 1546"/>
                  <a:gd name="T114" fmla="*/ 2147483647 w 1531"/>
                  <a:gd name="T115" fmla="*/ 2147483647 h 1546"/>
                  <a:gd name="T116" fmla="*/ 2147483647 w 1531"/>
                  <a:gd name="T117" fmla="*/ 2147483647 h 1546"/>
                  <a:gd name="T118" fmla="*/ 2147483647 w 1531"/>
                  <a:gd name="T119" fmla="*/ 2147483647 h 154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531"/>
                  <a:gd name="T181" fmla="*/ 0 h 1546"/>
                  <a:gd name="T182" fmla="*/ 1531 w 1531"/>
                  <a:gd name="T183" fmla="*/ 1546 h 154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531" h="1546">
                    <a:moveTo>
                      <a:pt x="1276" y="213"/>
                    </a:moveTo>
                    <a:lnTo>
                      <a:pt x="1276" y="213"/>
                    </a:lnTo>
                    <a:lnTo>
                      <a:pt x="1276" y="227"/>
                    </a:lnTo>
                    <a:lnTo>
                      <a:pt x="1276" y="241"/>
                    </a:lnTo>
                    <a:lnTo>
                      <a:pt x="1276" y="255"/>
                    </a:lnTo>
                    <a:lnTo>
                      <a:pt x="1290" y="255"/>
                    </a:lnTo>
                    <a:lnTo>
                      <a:pt x="1290" y="269"/>
                    </a:lnTo>
                    <a:lnTo>
                      <a:pt x="1290" y="284"/>
                    </a:lnTo>
                    <a:lnTo>
                      <a:pt x="1290" y="298"/>
                    </a:lnTo>
                    <a:lnTo>
                      <a:pt x="1290" y="312"/>
                    </a:lnTo>
                    <a:lnTo>
                      <a:pt x="1290" y="326"/>
                    </a:lnTo>
                    <a:lnTo>
                      <a:pt x="1290" y="340"/>
                    </a:lnTo>
                    <a:lnTo>
                      <a:pt x="1290" y="355"/>
                    </a:lnTo>
                    <a:lnTo>
                      <a:pt x="1290" y="369"/>
                    </a:lnTo>
                    <a:lnTo>
                      <a:pt x="1276" y="369"/>
                    </a:lnTo>
                    <a:lnTo>
                      <a:pt x="1276" y="383"/>
                    </a:lnTo>
                    <a:lnTo>
                      <a:pt x="1276" y="397"/>
                    </a:lnTo>
                    <a:lnTo>
                      <a:pt x="1276" y="411"/>
                    </a:lnTo>
                    <a:lnTo>
                      <a:pt x="1262" y="411"/>
                    </a:lnTo>
                    <a:lnTo>
                      <a:pt x="1262" y="425"/>
                    </a:lnTo>
                    <a:lnTo>
                      <a:pt x="1248" y="425"/>
                    </a:lnTo>
                    <a:lnTo>
                      <a:pt x="1233" y="440"/>
                    </a:lnTo>
                    <a:lnTo>
                      <a:pt x="1219" y="454"/>
                    </a:lnTo>
                    <a:lnTo>
                      <a:pt x="1191" y="468"/>
                    </a:lnTo>
                    <a:lnTo>
                      <a:pt x="1177" y="482"/>
                    </a:lnTo>
                    <a:lnTo>
                      <a:pt x="1163" y="496"/>
                    </a:lnTo>
                    <a:lnTo>
                      <a:pt x="1148" y="496"/>
                    </a:lnTo>
                    <a:lnTo>
                      <a:pt x="1134" y="511"/>
                    </a:lnTo>
                    <a:lnTo>
                      <a:pt x="1120" y="511"/>
                    </a:lnTo>
                    <a:lnTo>
                      <a:pt x="1120" y="525"/>
                    </a:lnTo>
                    <a:lnTo>
                      <a:pt x="1106" y="525"/>
                    </a:lnTo>
                    <a:lnTo>
                      <a:pt x="1092" y="525"/>
                    </a:lnTo>
                    <a:lnTo>
                      <a:pt x="1077" y="539"/>
                    </a:lnTo>
                    <a:lnTo>
                      <a:pt x="1063" y="553"/>
                    </a:lnTo>
                    <a:lnTo>
                      <a:pt x="1049" y="553"/>
                    </a:lnTo>
                    <a:lnTo>
                      <a:pt x="1035" y="567"/>
                    </a:lnTo>
                    <a:lnTo>
                      <a:pt x="1021" y="581"/>
                    </a:lnTo>
                    <a:lnTo>
                      <a:pt x="1007" y="581"/>
                    </a:lnTo>
                    <a:lnTo>
                      <a:pt x="1007" y="596"/>
                    </a:lnTo>
                    <a:lnTo>
                      <a:pt x="1021" y="596"/>
                    </a:lnTo>
                    <a:lnTo>
                      <a:pt x="1021" y="610"/>
                    </a:lnTo>
                    <a:lnTo>
                      <a:pt x="1035" y="624"/>
                    </a:lnTo>
                    <a:lnTo>
                      <a:pt x="1035" y="638"/>
                    </a:lnTo>
                    <a:lnTo>
                      <a:pt x="1035" y="652"/>
                    </a:lnTo>
                    <a:lnTo>
                      <a:pt x="1035" y="667"/>
                    </a:lnTo>
                    <a:lnTo>
                      <a:pt x="1049" y="667"/>
                    </a:lnTo>
                    <a:lnTo>
                      <a:pt x="1049" y="681"/>
                    </a:lnTo>
                    <a:lnTo>
                      <a:pt x="1049" y="695"/>
                    </a:lnTo>
                    <a:lnTo>
                      <a:pt x="1049" y="709"/>
                    </a:lnTo>
                    <a:lnTo>
                      <a:pt x="1063" y="738"/>
                    </a:lnTo>
                    <a:lnTo>
                      <a:pt x="1063" y="766"/>
                    </a:lnTo>
                    <a:lnTo>
                      <a:pt x="1063" y="780"/>
                    </a:lnTo>
                    <a:lnTo>
                      <a:pt x="1063" y="794"/>
                    </a:lnTo>
                    <a:lnTo>
                      <a:pt x="1063" y="808"/>
                    </a:lnTo>
                    <a:lnTo>
                      <a:pt x="1063" y="823"/>
                    </a:lnTo>
                    <a:lnTo>
                      <a:pt x="1063" y="837"/>
                    </a:lnTo>
                    <a:lnTo>
                      <a:pt x="1063" y="851"/>
                    </a:lnTo>
                    <a:lnTo>
                      <a:pt x="1063" y="865"/>
                    </a:lnTo>
                    <a:lnTo>
                      <a:pt x="1063" y="879"/>
                    </a:lnTo>
                    <a:lnTo>
                      <a:pt x="1063" y="894"/>
                    </a:lnTo>
                    <a:lnTo>
                      <a:pt x="1063" y="922"/>
                    </a:lnTo>
                    <a:lnTo>
                      <a:pt x="1063" y="936"/>
                    </a:lnTo>
                    <a:lnTo>
                      <a:pt x="1063" y="964"/>
                    </a:lnTo>
                    <a:lnTo>
                      <a:pt x="1077" y="964"/>
                    </a:lnTo>
                    <a:lnTo>
                      <a:pt x="1077" y="950"/>
                    </a:lnTo>
                    <a:lnTo>
                      <a:pt x="1092" y="950"/>
                    </a:lnTo>
                    <a:lnTo>
                      <a:pt x="1106" y="950"/>
                    </a:lnTo>
                    <a:lnTo>
                      <a:pt x="1120" y="950"/>
                    </a:lnTo>
                    <a:lnTo>
                      <a:pt x="1120" y="936"/>
                    </a:lnTo>
                    <a:lnTo>
                      <a:pt x="1134" y="936"/>
                    </a:lnTo>
                    <a:lnTo>
                      <a:pt x="1148" y="936"/>
                    </a:lnTo>
                    <a:lnTo>
                      <a:pt x="1163" y="936"/>
                    </a:lnTo>
                    <a:lnTo>
                      <a:pt x="1177" y="922"/>
                    </a:lnTo>
                    <a:lnTo>
                      <a:pt x="1191" y="922"/>
                    </a:lnTo>
                    <a:lnTo>
                      <a:pt x="1205" y="922"/>
                    </a:lnTo>
                    <a:lnTo>
                      <a:pt x="1219" y="922"/>
                    </a:lnTo>
                    <a:lnTo>
                      <a:pt x="1233" y="908"/>
                    </a:lnTo>
                    <a:lnTo>
                      <a:pt x="1248" y="908"/>
                    </a:lnTo>
                    <a:lnTo>
                      <a:pt x="1262" y="922"/>
                    </a:lnTo>
                    <a:lnTo>
                      <a:pt x="1276" y="922"/>
                    </a:lnTo>
                    <a:lnTo>
                      <a:pt x="1276" y="936"/>
                    </a:lnTo>
                    <a:lnTo>
                      <a:pt x="1304" y="950"/>
                    </a:lnTo>
                    <a:lnTo>
                      <a:pt x="1304" y="936"/>
                    </a:lnTo>
                    <a:lnTo>
                      <a:pt x="1319" y="936"/>
                    </a:lnTo>
                    <a:lnTo>
                      <a:pt x="1319" y="950"/>
                    </a:lnTo>
                    <a:lnTo>
                      <a:pt x="1333" y="936"/>
                    </a:lnTo>
                    <a:lnTo>
                      <a:pt x="1347" y="950"/>
                    </a:lnTo>
                    <a:lnTo>
                      <a:pt x="1361" y="950"/>
                    </a:lnTo>
                    <a:lnTo>
                      <a:pt x="1375" y="964"/>
                    </a:lnTo>
                    <a:lnTo>
                      <a:pt x="1389" y="964"/>
                    </a:lnTo>
                    <a:lnTo>
                      <a:pt x="1389" y="979"/>
                    </a:lnTo>
                    <a:lnTo>
                      <a:pt x="1404" y="979"/>
                    </a:lnTo>
                    <a:lnTo>
                      <a:pt x="1418" y="1007"/>
                    </a:lnTo>
                    <a:lnTo>
                      <a:pt x="1418" y="1021"/>
                    </a:lnTo>
                    <a:lnTo>
                      <a:pt x="1432" y="1035"/>
                    </a:lnTo>
                    <a:lnTo>
                      <a:pt x="1432" y="1050"/>
                    </a:lnTo>
                    <a:lnTo>
                      <a:pt x="1446" y="1050"/>
                    </a:lnTo>
                    <a:lnTo>
                      <a:pt x="1446" y="1064"/>
                    </a:lnTo>
                    <a:lnTo>
                      <a:pt x="1446" y="1078"/>
                    </a:lnTo>
                    <a:lnTo>
                      <a:pt x="1446" y="1092"/>
                    </a:lnTo>
                    <a:lnTo>
                      <a:pt x="1446" y="1106"/>
                    </a:lnTo>
                    <a:lnTo>
                      <a:pt x="1446" y="1120"/>
                    </a:lnTo>
                    <a:lnTo>
                      <a:pt x="1460" y="1120"/>
                    </a:lnTo>
                    <a:lnTo>
                      <a:pt x="1460" y="1135"/>
                    </a:lnTo>
                    <a:lnTo>
                      <a:pt x="1460" y="1149"/>
                    </a:lnTo>
                    <a:lnTo>
                      <a:pt x="1460" y="1163"/>
                    </a:lnTo>
                    <a:lnTo>
                      <a:pt x="1460" y="1177"/>
                    </a:lnTo>
                    <a:lnTo>
                      <a:pt x="1475" y="1191"/>
                    </a:lnTo>
                    <a:lnTo>
                      <a:pt x="1489" y="1206"/>
                    </a:lnTo>
                    <a:lnTo>
                      <a:pt x="1503" y="1220"/>
                    </a:lnTo>
                    <a:lnTo>
                      <a:pt x="1503" y="1234"/>
                    </a:lnTo>
                    <a:lnTo>
                      <a:pt x="1517" y="1234"/>
                    </a:lnTo>
                    <a:lnTo>
                      <a:pt x="1517" y="1248"/>
                    </a:lnTo>
                    <a:lnTo>
                      <a:pt x="1517" y="1262"/>
                    </a:lnTo>
                    <a:lnTo>
                      <a:pt x="1531" y="1291"/>
                    </a:lnTo>
                    <a:lnTo>
                      <a:pt x="1517" y="1291"/>
                    </a:lnTo>
                    <a:lnTo>
                      <a:pt x="1489" y="1291"/>
                    </a:lnTo>
                    <a:lnTo>
                      <a:pt x="1460" y="1291"/>
                    </a:lnTo>
                    <a:lnTo>
                      <a:pt x="1446" y="1291"/>
                    </a:lnTo>
                    <a:lnTo>
                      <a:pt x="1418" y="1291"/>
                    </a:lnTo>
                    <a:lnTo>
                      <a:pt x="1404" y="1291"/>
                    </a:lnTo>
                    <a:lnTo>
                      <a:pt x="1389" y="1277"/>
                    </a:lnTo>
                    <a:lnTo>
                      <a:pt x="1375" y="1277"/>
                    </a:lnTo>
                    <a:lnTo>
                      <a:pt x="1347" y="1277"/>
                    </a:lnTo>
                    <a:lnTo>
                      <a:pt x="1347" y="1291"/>
                    </a:lnTo>
                    <a:lnTo>
                      <a:pt x="1347" y="1305"/>
                    </a:lnTo>
                    <a:lnTo>
                      <a:pt x="1361" y="1319"/>
                    </a:lnTo>
                    <a:lnTo>
                      <a:pt x="1361" y="1333"/>
                    </a:lnTo>
                    <a:lnTo>
                      <a:pt x="1375" y="1333"/>
                    </a:lnTo>
                    <a:lnTo>
                      <a:pt x="1375" y="1347"/>
                    </a:lnTo>
                    <a:lnTo>
                      <a:pt x="1361" y="1362"/>
                    </a:lnTo>
                    <a:lnTo>
                      <a:pt x="1361" y="1376"/>
                    </a:lnTo>
                    <a:lnTo>
                      <a:pt x="1361" y="1390"/>
                    </a:lnTo>
                    <a:lnTo>
                      <a:pt x="1347" y="1390"/>
                    </a:lnTo>
                    <a:lnTo>
                      <a:pt x="1319" y="1390"/>
                    </a:lnTo>
                    <a:lnTo>
                      <a:pt x="1304" y="1390"/>
                    </a:lnTo>
                    <a:lnTo>
                      <a:pt x="1262" y="1390"/>
                    </a:lnTo>
                    <a:lnTo>
                      <a:pt x="1248" y="1390"/>
                    </a:lnTo>
                    <a:lnTo>
                      <a:pt x="1219" y="1390"/>
                    </a:lnTo>
                    <a:lnTo>
                      <a:pt x="1191" y="1376"/>
                    </a:lnTo>
                    <a:lnTo>
                      <a:pt x="1163" y="1376"/>
                    </a:lnTo>
                    <a:lnTo>
                      <a:pt x="1134" y="1376"/>
                    </a:lnTo>
                    <a:lnTo>
                      <a:pt x="1106" y="1376"/>
                    </a:lnTo>
                    <a:lnTo>
                      <a:pt x="1092" y="1376"/>
                    </a:lnTo>
                    <a:lnTo>
                      <a:pt x="1077" y="1376"/>
                    </a:lnTo>
                    <a:lnTo>
                      <a:pt x="1063" y="1376"/>
                    </a:lnTo>
                    <a:lnTo>
                      <a:pt x="1049" y="1376"/>
                    </a:lnTo>
                    <a:lnTo>
                      <a:pt x="1035" y="1376"/>
                    </a:lnTo>
                    <a:lnTo>
                      <a:pt x="1007" y="1376"/>
                    </a:lnTo>
                    <a:lnTo>
                      <a:pt x="978" y="1376"/>
                    </a:lnTo>
                    <a:lnTo>
                      <a:pt x="950" y="1376"/>
                    </a:lnTo>
                    <a:lnTo>
                      <a:pt x="921" y="1376"/>
                    </a:lnTo>
                    <a:lnTo>
                      <a:pt x="893" y="1376"/>
                    </a:lnTo>
                    <a:lnTo>
                      <a:pt x="865" y="1376"/>
                    </a:lnTo>
                    <a:lnTo>
                      <a:pt x="851" y="1376"/>
                    </a:lnTo>
                    <a:lnTo>
                      <a:pt x="836" y="1376"/>
                    </a:lnTo>
                    <a:lnTo>
                      <a:pt x="822" y="1376"/>
                    </a:lnTo>
                    <a:lnTo>
                      <a:pt x="794" y="1376"/>
                    </a:lnTo>
                    <a:lnTo>
                      <a:pt x="765" y="1376"/>
                    </a:lnTo>
                    <a:lnTo>
                      <a:pt x="751" y="1376"/>
                    </a:lnTo>
                    <a:lnTo>
                      <a:pt x="737" y="1376"/>
                    </a:lnTo>
                    <a:lnTo>
                      <a:pt x="723" y="1390"/>
                    </a:lnTo>
                    <a:lnTo>
                      <a:pt x="709" y="1390"/>
                    </a:lnTo>
                    <a:lnTo>
                      <a:pt x="694" y="1404"/>
                    </a:lnTo>
                    <a:lnTo>
                      <a:pt x="680" y="1404"/>
                    </a:lnTo>
                    <a:lnTo>
                      <a:pt x="666" y="1418"/>
                    </a:lnTo>
                    <a:lnTo>
                      <a:pt x="652" y="1418"/>
                    </a:lnTo>
                    <a:lnTo>
                      <a:pt x="652" y="1433"/>
                    </a:lnTo>
                    <a:lnTo>
                      <a:pt x="624" y="1447"/>
                    </a:lnTo>
                    <a:lnTo>
                      <a:pt x="609" y="1461"/>
                    </a:lnTo>
                    <a:lnTo>
                      <a:pt x="595" y="1475"/>
                    </a:lnTo>
                    <a:lnTo>
                      <a:pt x="581" y="1489"/>
                    </a:lnTo>
                    <a:lnTo>
                      <a:pt x="567" y="1532"/>
                    </a:lnTo>
                    <a:lnTo>
                      <a:pt x="553" y="1532"/>
                    </a:lnTo>
                    <a:lnTo>
                      <a:pt x="538" y="1546"/>
                    </a:lnTo>
                    <a:lnTo>
                      <a:pt x="538" y="1532"/>
                    </a:lnTo>
                    <a:lnTo>
                      <a:pt x="524" y="1518"/>
                    </a:lnTo>
                    <a:lnTo>
                      <a:pt x="524" y="1503"/>
                    </a:lnTo>
                    <a:lnTo>
                      <a:pt x="510" y="1489"/>
                    </a:lnTo>
                    <a:lnTo>
                      <a:pt x="496" y="1475"/>
                    </a:lnTo>
                    <a:lnTo>
                      <a:pt x="496" y="1461"/>
                    </a:lnTo>
                    <a:lnTo>
                      <a:pt x="482" y="1461"/>
                    </a:lnTo>
                    <a:lnTo>
                      <a:pt x="482" y="1447"/>
                    </a:lnTo>
                    <a:lnTo>
                      <a:pt x="468" y="1433"/>
                    </a:lnTo>
                    <a:lnTo>
                      <a:pt x="453" y="1418"/>
                    </a:lnTo>
                    <a:lnTo>
                      <a:pt x="439" y="1404"/>
                    </a:lnTo>
                    <a:lnTo>
                      <a:pt x="439" y="1390"/>
                    </a:lnTo>
                    <a:lnTo>
                      <a:pt x="425" y="1376"/>
                    </a:lnTo>
                    <a:lnTo>
                      <a:pt x="397" y="1347"/>
                    </a:lnTo>
                    <a:lnTo>
                      <a:pt x="397" y="1319"/>
                    </a:lnTo>
                    <a:lnTo>
                      <a:pt x="382" y="1319"/>
                    </a:lnTo>
                    <a:lnTo>
                      <a:pt x="368" y="1291"/>
                    </a:lnTo>
                    <a:lnTo>
                      <a:pt x="354" y="1277"/>
                    </a:lnTo>
                    <a:lnTo>
                      <a:pt x="354" y="1262"/>
                    </a:lnTo>
                    <a:lnTo>
                      <a:pt x="340" y="1262"/>
                    </a:lnTo>
                    <a:lnTo>
                      <a:pt x="340" y="1248"/>
                    </a:lnTo>
                    <a:lnTo>
                      <a:pt x="326" y="1234"/>
                    </a:lnTo>
                    <a:lnTo>
                      <a:pt x="326" y="1220"/>
                    </a:lnTo>
                    <a:lnTo>
                      <a:pt x="312" y="1220"/>
                    </a:lnTo>
                    <a:lnTo>
                      <a:pt x="312" y="1206"/>
                    </a:lnTo>
                    <a:lnTo>
                      <a:pt x="297" y="1191"/>
                    </a:lnTo>
                    <a:lnTo>
                      <a:pt x="297" y="1177"/>
                    </a:lnTo>
                    <a:lnTo>
                      <a:pt x="283" y="1163"/>
                    </a:lnTo>
                    <a:lnTo>
                      <a:pt x="269" y="1149"/>
                    </a:lnTo>
                    <a:lnTo>
                      <a:pt x="255" y="1135"/>
                    </a:lnTo>
                    <a:lnTo>
                      <a:pt x="255" y="1120"/>
                    </a:lnTo>
                    <a:lnTo>
                      <a:pt x="241" y="1106"/>
                    </a:lnTo>
                    <a:lnTo>
                      <a:pt x="241" y="1092"/>
                    </a:lnTo>
                    <a:lnTo>
                      <a:pt x="226" y="1092"/>
                    </a:lnTo>
                    <a:lnTo>
                      <a:pt x="226" y="1078"/>
                    </a:lnTo>
                    <a:lnTo>
                      <a:pt x="212" y="1064"/>
                    </a:lnTo>
                    <a:lnTo>
                      <a:pt x="212" y="1050"/>
                    </a:lnTo>
                    <a:lnTo>
                      <a:pt x="198" y="1035"/>
                    </a:lnTo>
                    <a:lnTo>
                      <a:pt x="198" y="1021"/>
                    </a:lnTo>
                    <a:lnTo>
                      <a:pt x="184" y="1007"/>
                    </a:lnTo>
                    <a:lnTo>
                      <a:pt x="184" y="993"/>
                    </a:lnTo>
                    <a:lnTo>
                      <a:pt x="170" y="993"/>
                    </a:lnTo>
                    <a:lnTo>
                      <a:pt x="170" y="964"/>
                    </a:lnTo>
                    <a:lnTo>
                      <a:pt x="156" y="950"/>
                    </a:lnTo>
                    <a:lnTo>
                      <a:pt x="156" y="936"/>
                    </a:lnTo>
                    <a:lnTo>
                      <a:pt x="141" y="922"/>
                    </a:lnTo>
                    <a:lnTo>
                      <a:pt x="141" y="908"/>
                    </a:lnTo>
                    <a:lnTo>
                      <a:pt x="141" y="894"/>
                    </a:lnTo>
                    <a:lnTo>
                      <a:pt x="127" y="894"/>
                    </a:lnTo>
                    <a:lnTo>
                      <a:pt x="127" y="879"/>
                    </a:lnTo>
                    <a:lnTo>
                      <a:pt x="127" y="865"/>
                    </a:lnTo>
                    <a:lnTo>
                      <a:pt x="113" y="851"/>
                    </a:lnTo>
                    <a:lnTo>
                      <a:pt x="113" y="837"/>
                    </a:lnTo>
                    <a:lnTo>
                      <a:pt x="99" y="808"/>
                    </a:lnTo>
                    <a:lnTo>
                      <a:pt x="99" y="794"/>
                    </a:lnTo>
                    <a:lnTo>
                      <a:pt x="85" y="780"/>
                    </a:lnTo>
                    <a:lnTo>
                      <a:pt x="85" y="766"/>
                    </a:lnTo>
                    <a:lnTo>
                      <a:pt x="70" y="752"/>
                    </a:lnTo>
                    <a:lnTo>
                      <a:pt x="70" y="738"/>
                    </a:lnTo>
                    <a:lnTo>
                      <a:pt x="56" y="723"/>
                    </a:lnTo>
                    <a:lnTo>
                      <a:pt x="42" y="695"/>
                    </a:lnTo>
                    <a:lnTo>
                      <a:pt x="42" y="667"/>
                    </a:lnTo>
                    <a:lnTo>
                      <a:pt x="28" y="652"/>
                    </a:lnTo>
                    <a:lnTo>
                      <a:pt x="28" y="638"/>
                    </a:lnTo>
                    <a:lnTo>
                      <a:pt x="14" y="624"/>
                    </a:lnTo>
                    <a:lnTo>
                      <a:pt x="14" y="610"/>
                    </a:lnTo>
                    <a:lnTo>
                      <a:pt x="0" y="567"/>
                    </a:lnTo>
                    <a:lnTo>
                      <a:pt x="14" y="567"/>
                    </a:lnTo>
                    <a:lnTo>
                      <a:pt x="28" y="567"/>
                    </a:lnTo>
                    <a:lnTo>
                      <a:pt x="28" y="553"/>
                    </a:lnTo>
                    <a:lnTo>
                      <a:pt x="42" y="553"/>
                    </a:lnTo>
                    <a:lnTo>
                      <a:pt x="56" y="553"/>
                    </a:lnTo>
                    <a:lnTo>
                      <a:pt x="70" y="553"/>
                    </a:lnTo>
                    <a:lnTo>
                      <a:pt x="85" y="553"/>
                    </a:lnTo>
                    <a:lnTo>
                      <a:pt x="99" y="553"/>
                    </a:lnTo>
                    <a:lnTo>
                      <a:pt x="113" y="553"/>
                    </a:lnTo>
                    <a:lnTo>
                      <a:pt x="141" y="553"/>
                    </a:lnTo>
                    <a:lnTo>
                      <a:pt x="156" y="567"/>
                    </a:lnTo>
                    <a:lnTo>
                      <a:pt x="170" y="567"/>
                    </a:lnTo>
                    <a:lnTo>
                      <a:pt x="198" y="567"/>
                    </a:lnTo>
                    <a:lnTo>
                      <a:pt x="212" y="567"/>
                    </a:lnTo>
                    <a:lnTo>
                      <a:pt x="226" y="567"/>
                    </a:lnTo>
                    <a:lnTo>
                      <a:pt x="241" y="567"/>
                    </a:lnTo>
                    <a:lnTo>
                      <a:pt x="255" y="567"/>
                    </a:lnTo>
                    <a:lnTo>
                      <a:pt x="269" y="581"/>
                    </a:lnTo>
                    <a:lnTo>
                      <a:pt x="283" y="581"/>
                    </a:lnTo>
                    <a:lnTo>
                      <a:pt x="297" y="581"/>
                    </a:lnTo>
                    <a:lnTo>
                      <a:pt x="326" y="581"/>
                    </a:lnTo>
                    <a:lnTo>
                      <a:pt x="354" y="581"/>
                    </a:lnTo>
                    <a:lnTo>
                      <a:pt x="368" y="581"/>
                    </a:lnTo>
                    <a:lnTo>
                      <a:pt x="382" y="581"/>
                    </a:lnTo>
                    <a:lnTo>
                      <a:pt x="397" y="581"/>
                    </a:lnTo>
                    <a:lnTo>
                      <a:pt x="411" y="581"/>
                    </a:lnTo>
                    <a:lnTo>
                      <a:pt x="425" y="581"/>
                    </a:lnTo>
                    <a:lnTo>
                      <a:pt x="439" y="581"/>
                    </a:lnTo>
                    <a:lnTo>
                      <a:pt x="453" y="581"/>
                    </a:lnTo>
                    <a:lnTo>
                      <a:pt x="468" y="581"/>
                    </a:lnTo>
                    <a:lnTo>
                      <a:pt x="482" y="581"/>
                    </a:lnTo>
                    <a:lnTo>
                      <a:pt x="496" y="581"/>
                    </a:lnTo>
                    <a:lnTo>
                      <a:pt x="510" y="567"/>
                    </a:lnTo>
                    <a:lnTo>
                      <a:pt x="524" y="567"/>
                    </a:lnTo>
                    <a:lnTo>
                      <a:pt x="538" y="567"/>
                    </a:lnTo>
                    <a:lnTo>
                      <a:pt x="553" y="567"/>
                    </a:lnTo>
                    <a:lnTo>
                      <a:pt x="581" y="567"/>
                    </a:lnTo>
                    <a:lnTo>
                      <a:pt x="595" y="553"/>
                    </a:lnTo>
                    <a:lnTo>
                      <a:pt x="624" y="553"/>
                    </a:lnTo>
                    <a:lnTo>
                      <a:pt x="638" y="553"/>
                    </a:lnTo>
                    <a:lnTo>
                      <a:pt x="652" y="553"/>
                    </a:lnTo>
                    <a:lnTo>
                      <a:pt x="666" y="553"/>
                    </a:lnTo>
                    <a:lnTo>
                      <a:pt x="666" y="539"/>
                    </a:lnTo>
                    <a:lnTo>
                      <a:pt x="694" y="539"/>
                    </a:lnTo>
                    <a:lnTo>
                      <a:pt x="709" y="539"/>
                    </a:lnTo>
                    <a:lnTo>
                      <a:pt x="723" y="525"/>
                    </a:lnTo>
                    <a:lnTo>
                      <a:pt x="737" y="525"/>
                    </a:lnTo>
                    <a:lnTo>
                      <a:pt x="751" y="525"/>
                    </a:lnTo>
                    <a:lnTo>
                      <a:pt x="765" y="511"/>
                    </a:lnTo>
                    <a:lnTo>
                      <a:pt x="780" y="511"/>
                    </a:lnTo>
                    <a:lnTo>
                      <a:pt x="794" y="496"/>
                    </a:lnTo>
                    <a:lnTo>
                      <a:pt x="808" y="496"/>
                    </a:lnTo>
                    <a:lnTo>
                      <a:pt x="822" y="496"/>
                    </a:lnTo>
                    <a:lnTo>
                      <a:pt x="836" y="482"/>
                    </a:lnTo>
                    <a:lnTo>
                      <a:pt x="851" y="482"/>
                    </a:lnTo>
                    <a:lnTo>
                      <a:pt x="851" y="468"/>
                    </a:lnTo>
                    <a:lnTo>
                      <a:pt x="865" y="468"/>
                    </a:lnTo>
                    <a:lnTo>
                      <a:pt x="879" y="468"/>
                    </a:lnTo>
                    <a:lnTo>
                      <a:pt x="893" y="454"/>
                    </a:lnTo>
                    <a:lnTo>
                      <a:pt x="907" y="440"/>
                    </a:lnTo>
                    <a:lnTo>
                      <a:pt x="936" y="425"/>
                    </a:lnTo>
                    <a:lnTo>
                      <a:pt x="950" y="411"/>
                    </a:lnTo>
                    <a:lnTo>
                      <a:pt x="978" y="397"/>
                    </a:lnTo>
                    <a:lnTo>
                      <a:pt x="992" y="383"/>
                    </a:lnTo>
                    <a:lnTo>
                      <a:pt x="1021" y="369"/>
                    </a:lnTo>
                    <a:lnTo>
                      <a:pt x="1021" y="355"/>
                    </a:lnTo>
                    <a:lnTo>
                      <a:pt x="1035" y="340"/>
                    </a:lnTo>
                    <a:lnTo>
                      <a:pt x="1049" y="340"/>
                    </a:lnTo>
                    <a:lnTo>
                      <a:pt x="1049" y="326"/>
                    </a:lnTo>
                    <a:lnTo>
                      <a:pt x="1049" y="312"/>
                    </a:lnTo>
                    <a:lnTo>
                      <a:pt x="1063" y="312"/>
                    </a:lnTo>
                    <a:lnTo>
                      <a:pt x="1063" y="298"/>
                    </a:lnTo>
                    <a:lnTo>
                      <a:pt x="1077" y="284"/>
                    </a:lnTo>
                    <a:lnTo>
                      <a:pt x="1077" y="269"/>
                    </a:lnTo>
                    <a:lnTo>
                      <a:pt x="1077" y="255"/>
                    </a:lnTo>
                    <a:lnTo>
                      <a:pt x="1092" y="227"/>
                    </a:lnTo>
                    <a:lnTo>
                      <a:pt x="1092" y="184"/>
                    </a:lnTo>
                    <a:lnTo>
                      <a:pt x="1092" y="170"/>
                    </a:lnTo>
                    <a:lnTo>
                      <a:pt x="1106" y="170"/>
                    </a:lnTo>
                    <a:lnTo>
                      <a:pt x="1092" y="156"/>
                    </a:lnTo>
                    <a:lnTo>
                      <a:pt x="1092" y="142"/>
                    </a:lnTo>
                    <a:lnTo>
                      <a:pt x="1092" y="113"/>
                    </a:lnTo>
                    <a:lnTo>
                      <a:pt x="1092" y="99"/>
                    </a:lnTo>
                    <a:lnTo>
                      <a:pt x="1092" y="85"/>
                    </a:lnTo>
                    <a:lnTo>
                      <a:pt x="1092" y="71"/>
                    </a:lnTo>
                    <a:lnTo>
                      <a:pt x="1092" y="42"/>
                    </a:lnTo>
                    <a:lnTo>
                      <a:pt x="1106" y="28"/>
                    </a:lnTo>
                    <a:lnTo>
                      <a:pt x="1106" y="14"/>
                    </a:lnTo>
                    <a:lnTo>
                      <a:pt x="1120" y="0"/>
                    </a:lnTo>
                    <a:lnTo>
                      <a:pt x="1134" y="28"/>
                    </a:lnTo>
                    <a:lnTo>
                      <a:pt x="1134" y="42"/>
                    </a:lnTo>
                    <a:lnTo>
                      <a:pt x="1148" y="57"/>
                    </a:lnTo>
                    <a:lnTo>
                      <a:pt x="1163" y="71"/>
                    </a:lnTo>
                    <a:lnTo>
                      <a:pt x="1163" y="85"/>
                    </a:lnTo>
                    <a:lnTo>
                      <a:pt x="1177" y="85"/>
                    </a:lnTo>
                    <a:lnTo>
                      <a:pt x="1177" y="99"/>
                    </a:lnTo>
                    <a:lnTo>
                      <a:pt x="1191" y="99"/>
                    </a:lnTo>
                    <a:lnTo>
                      <a:pt x="1191" y="113"/>
                    </a:lnTo>
                    <a:lnTo>
                      <a:pt x="1205" y="113"/>
                    </a:lnTo>
                    <a:lnTo>
                      <a:pt x="1205" y="128"/>
                    </a:lnTo>
                    <a:lnTo>
                      <a:pt x="1219" y="128"/>
                    </a:lnTo>
                    <a:lnTo>
                      <a:pt x="1219" y="142"/>
                    </a:lnTo>
                    <a:lnTo>
                      <a:pt x="1233" y="142"/>
                    </a:lnTo>
                    <a:lnTo>
                      <a:pt x="1233" y="156"/>
                    </a:lnTo>
                    <a:lnTo>
                      <a:pt x="1248" y="156"/>
                    </a:lnTo>
                    <a:lnTo>
                      <a:pt x="1248" y="170"/>
                    </a:lnTo>
                    <a:lnTo>
                      <a:pt x="1248" y="184"/>
                    </a:lnTo>
                    <a:lnTo>
                      <a:pt x="1262" y="184"/>
                    </a:lnTo>
                    <a:lnTo>
                      <a:pt x="1262" y="199"/>
                    </a:lnTo>
                    <a:lnTo>
                      <a:pt x="1262" y="213"/>
                    </a:lnTo>
                    <a:lnTo>
                      <a:pt x="1276" y="213"/>
                    </a:lnTo>
                    <a:close/>
                  </a:path>
                </a:pathLst>
              </a:custGeom>
              <a:noFill/>
              <a:ln w="0" cap="flat">
                <a:solidFill>
                  <a:srgbClr val="000000"/>
                </a:solidFill>
                <a:prstDash val="solid"/>
                <a:round/>
                <a:headEnd/>
                <a:tailEnd/>
              </a:ln>
              <a:extLst>
                <a:ext uri="{909E8E84-426E-40DD-AFC4-6F175D3DCCD1}">
                  <a14:hiddenFill xmlns="" xmlns:a14="http://schemas.microsoft.com/office/drawing/2010/main">
                    <a:solidFill>
                      <a:srgbClr val="FFFFFF"/>
                    </a:solidFill>
                  </a14:hiddenFill>
                </a:ext>
              </a:extLst>
            </p:spPr>
            <p:txBody>
              <a:bodyPr/>
              <a:lstStyle/>
              <a:p>
                <a:endParaRPr lang="ja-JP" altLang="en-US"/>
              </a:p>
            </p:txBody>
          </p:sp>
          <p:sp>
            <p:nvSpPr>
              <p:cNvPr id="52349" name="Freeform 191"/>
              <p:cNvSpPr>
                <a:spLocks noChangeAspect="1"/>
              </p:cNvSpPr>
              <p:nvPr/>
            </p:nvSpPr>
            <p:spPr bwMode="auto">
              <a:xfrm>
                <a:off x="4526" y="8192"/>
                <a:ext cx="3147" cy="2461"/>
              </a:xfrm>
              <a:custGeom>
                <a:avLst/>
                <a:gdLst>
                  <a:gd name="T0" fmla="*/ 2147483647 w 1972"/>
                  <a:gd name="T1" fmla="*/ 2147483647 h 1546"/>
                  <a:gd name="T2" fmla="*/ 2147483647 w 1972"/>
                  <a:gd name="T3" fmla="*/ 2147483647 h 1546"/>
                  <a:gd name="T4" fmla="*/ 2147483647 w 1972"/>
                  <a:gd name="T5" fmla="*/ 2147483647 h 1546"/>
                  <a:gd name="T6" fmla="*/ 2147483647 w 1972"/>
                  <a:gd name="T7" fmla="*/ 2147483647 h 1546"/>
                  <a:gd name="T8" fmla="*/ 2147483647 w 1972"/>
                  <a:gd name="T9" fmla="*/ 2147483647 h 1546"/>
                  <a:gd name="T10" fmla="*/ 2147483647 w 1972"/>
                  <a:gd name="T11" fmla="*/ 2147483647 h 1546"/>
                  <a:gd name="T12" fmla="*/ 2147483647 w 1972"/>
                  <a:gd name="T13" fmla="*/ 2147483647 h 1546"/>
                  <a:gd name="T14" fmla="*/ 2147483647 w 1972"/>
                  <a:gd name="T15" fmla="*/ 2147483647 h 1546"/>
                  <a:gd name="T16" fmla="*/ 2147483647 w 1972"/>
                  <a:gd name="T17" fmla="*/ 2147483647 h 1546"/>
                  <a:gd name="T18" fmla="*/ 2147483647 w 1972"/>
                  <a:gd name="T19" fmla="*/ 2147483647 h 1546"/>
                  <a:gd name="T20" fmla="*/ 2147483647 w 1972"/>
                  <a:gd name="T21" fmla="*/ 2147483647 h 1546"/>
                  <a:gd name="T22" fmla="*/ 2147483647 w 1972"/>
                  <a:gd name="T23" fmla="*/ 2147483647 h 1546"/>
                  <a:gd name="T24" fmla="*/ 2147483647 w 1972"/>
                  <a:gd name="T25" fmla="*/ 2147483647 h 1546"/>
                  <a:gd name="T26" fmla="*/ 2147483647 w 1972"/>
                  <a:gd name="T27" fmla="*/ 2147483647 h 1546"/>
                  <a:gd name="T28" fmla="*/ 2147483647 w 1972"/>
                  <a:gd name="T29" fmla="*/ 2147483647 h 1546"/>
                  <a:gd name="T30" fmla="*/ 2147483647 w 1972"/>
                  <a:gd name="T31" fmla="*/ 2147483647 h 1546"/>
                  <a:gd name="T32" fmla="*/ 2147483647 w 1972"/>
                  <a:gd name="T33" fmla="*/ 2147483647 h 1546"/>
                  <a:gd name="T34" fmla="*/ 2147483647 w 1972"/>
                  <a:gd name="T35" fmla="*/ 2147483647 h 1546"/>
                  <a:gd name="T36" fmla="*/ 2147483647 w 1972"/>
                  <a:gd name="T37" fmla="*/ 2147483647 h 1546"/>
                  <a:gd name="T38" fmla="*/ 2147483647 w 1972"/>
                  <a:gd name="T39" fmla="*/ 2147483647 h 1546"/>
                  <a:gd name="T40" fmla="*/ 2147483647 w 1972"/>
                  <a:gd name="T41" fmla="*/ 2147483647 h 1546"/>
                  <a:gd name="T42" fmla="*/ 2147483647 w 1972"/>
                  <a:gd name="T43" fmla="*/ 2147483647 h 1546"/>
                  <a:gd name="T44" fmla="*/ 2147483647 w 1972"/>
                  <a:gd name="T45" fmla="*/ 2147483647 h 1546"/>
                  <a:gd name="T46" fmla="*/ 2147483647 w 1972"/>
                  <a:gd name="T47" fmla="*/ 2147483647 h 1546"/>
                  <a:gd name="T48" fmla="*/ 2147483647 w 1972"/>
                  <a:gd name="T49" fmla="*/ 2147483647 h 1546"/>
                  <a:gd name="T50" fmla="*/ 2147483647 w 1972"/>
                  <a:gd name="T51" fmla="*/ 2147483647 h 1546"/>
                  <a:gd name="T52" fmla="*/ 2147483647 w 1972"/>
                  <a:gd name="T53" fmla="*/ 2147483647 h 1546"/>
                  <a:gd name="T54" fmla="*/ 2147483647 w 1972"/>
                  <a:gd name="T55" fmla="*/ 2147483647 h 1546"/>
                  <a:gd name="T56" fmla="*/ 2147483647 w 1972"/>
                  <a:gd name="T57" fmla="*/ 2147483647 h 1546"/>
                  <a:gd name="T58" fmla="*/ 2147483647 w 1972"/>
                  <a:gd name="T59" fmla="*/ 2147483647 h 1546"/>
                  <a:gd name="T60" fmla="*/ 2147483647 w 1972"/>
                  <a:gd name="T61" fmla="*/ 2147483647 h 1546"/>
                  <a:gd name="T62" fmla="*/ 2147483647 w 1972"/>
                  <a:gd name="T63" fmla="*/ 2147483647 h 1546"/>
                  <a:gd name="T64" fmla="*/ 2147483647 w 1972"/>
                  <a:gd name="T65" fmla="*/ 2147483647 h 1546"/>
                  <a:gd name="T66" fmla="*/ 2147483647 w 1972"/>
                  <a:gd name="T67" fmla="*/ 2147483647 h 1546"/>
                  <a:gd name="T68" fmla="*/ 2147483647 w 1972"/>
                  <a:gd name="T69" fmla="*/ 2147483647 h 1546"/>
                  <a:gd name="T70" fmla="*/ 2147483647 w 1972"/>
                  <a:gd name="T71" fmla="*/ 2147483647 h 1546"/>
                  <a:gd name="T72" fmla="*/ 2147483647 w 1972"/>
                  <a:gd name="T73" fmla="*/ 2147483647 h 1546"/>
                  <a:gd name="T74" fmla="*/ 2147483647 w 1972"/>
                  <a:gd name="T75" fmla="*/ 2147483647 h 1546"/>
                  <a:gd name="T76" fmla="*/ 2147483647 w 1972"/>
                  <a:gd name="T77" fmla="*/ 2147483647 h 1546"/>
                  <a:gd name="T78" fmla="*/ 2147483647 w 1972"/>
                  <a:gd name="T79" fmla="*/ 2147483647 h 1546"/>
                  <a:gd name="T80" fmla="*/ 2147483647 w 1972"/>
                  <a:gd name="T81" fmla="*/ 2147483647 h 1546"/>
                  <a:gd name="T82" fmla="*/ 2147483647 w 1972"/>
                  <a:gd name="T83" fmla="*/ 2147483647 h 1546"/>
                  <a:gd name="T84" fmla="*/ 2147483647 w 1972"/>
                  <a:gd name="T85" fmla="*/ 2147483647 h 1546"/>
                  <a:gd name="T86" fmla="*/ 2147483647 w 1972"/>
                  <a:gd name="T87" fmla="*/ 2147483647 h 1546"/>
                  <a:gd name="T88" fmla="*/ 2147483647 w 1972"/>
                  <a:gd name="T89" fmla="*/ 2147483647 h 1546"/>
                  <a:gd name="T90" fmla="*/ 2147483647 w 1972"/>
                  <a:gd name="T91" fmla="*/ 2147483647 h 1546"/>
                  <a:gd name="T92" fmla="*/ 2147483647 w 1972"/>
                  <a:gd name="T93" fmla="*/ 2147483647 h 1546"/>
                  <a:gd name="T94" fmla="*/ 2147483647 w 1972"/>
                  <a:gd name="T95" fmla="*/ 2147483647 h 1546"/>
                  <a:gd name="T96" fmla="*/ 2147483647 w 1972"/>
                  <a:gd name="T97" fmla="*/ 2147483647 h 1546"/>
                  <a:gd name="T98" fmla="*/ 2147483647 w 1972"/>
                  <a:gd name="T99" fmla="*/ 2147483647 h 1546"/>
                  <a:gd name="T100" fmla="*/ 2147483647 w 1972"/>
                  <a:gd name="T101" fmla="*/ 2147483647 h 1546"/>
                  <a:gd name="T102" fmla="*/ 2147483647 w 1972"/>
                  <a:gd name="T103" fmla="*/ 2147483647 h 1546"/>
                  <a:gd name="T104" fmla="*/ 2147483647 w 1972"/>
                  <a:gd name="T105" fmla="*/ 2147483647 h 1546"/>
                  <a:gd name="T106" fmla="*/ 2147483647 w 1972"/>
                  <a:gd name="T107" fmla="*/ 2147483647 h 1546"/>
                  <a:gd name="T108" fmla="*/ 2147483647 w 1972"/>
                  <a:gd name="T109" fmla="*/ 2147483647 h 154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972"/>
                  <a:gd name="T166" fmla="*/ 0 h 1546"/>
                  <a:gd name="T167" fmla="*/ 1972 w 1972"/>
                  <a:gd name="T168" fmla="*/ 1546 h 154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972" h="1546">
                    <a:moveTo>
                      <a:pt x="1943" y="454"/>
                    </a:moveTo>
                    <a:lnTo>
                      <a:pt x="1972" y="482"/>
                    </a:lnTo>
                    <a:lnTo>
                      <a:pt x="1943" y="482"/>
                    </a:lnTo>
                    <a:lnTo>
                      <a:pt x="1929" y="482"/>
                    </a:lnTo>
                    <a:lnTo>
                      <a:pt x="1915" y="482"/>
                    </a:lnTo>
                    <a:lnTo>
                      <a:pt x="1901" y="497"/>
                    </a:lnTo>
                    <a:lnTo>
                      <a:pt x="1872" y="511"/>
                    </a:lnTo>
                    <a:lnTo>
                      <a:pt x="1858" y="525"/>
                    </a:lnTo>
                    <a:lnTo>
                      <a:pt x="1844" y="539"/>
                    </a:lnTo>
                    <a:lnTo>
                      <a:pt x="1830" y="539"/>
                    </a:lnTo>
                    <a:lnTo>
                      <a:pt x="1816" y="553"/>
                    </a:lnTo>
                    <a:lnTo>
                      <a:pt x="1801" y="568"/>
                    </a:lnTo>
                    <a:lnTo>
                      <a:pt x="1787" y="596"/>
                    </a:lnTo>
                    <a:lnTo>
                      <a:pt x="1773" y="610"/>
                    </a:lnTo>
                    <a:lnTo>
                      <a:pt x="1759" y="610"/>
                    </a:lnTo>
                    <a:lnTo>
                      <a:pt x="1745" y="624"/>
                    </a:lnTo>
                    <a:lnTo>
                      <a:pt x="1745" y="639"/>
                    </a:lnTo>
                    <a:lnTo>
                      <a:pt x="1702" y="667"/>
                    </a:lnTo>
                    <a:lnTo>
                      <a:pt x="1688" y="695"/>
                    </a:lnTo>
                    <a:lnTo>
                      <a:pt x="1674" y="709"/>
                    </a:lnTo>
                    <a:lnTo>
                      <a:pt x="1660" y="724"/>
                    </a:lnTo>
                    <a:lnTo>
                      <a:pt x="1645" y="738"/>
                    </a:lnTo>
                    <a:lnTo>
                      <a:pt x="1631" y="766"/>
                    </a:lnTo>
                    <a:lnTo>
                      <a:pt x="1617" y="795"/>
                    </a:lnTo>
                    <a:lnTo>
                      <a:pt x="1603" y="809"/>
                    </a:lnTo>
                    <a:lnTo>
                      <a:pt x="1589" y="823"/>
                    </a:lnTo>
                    <a:lnTo>
                      <a:pt x="1574" y="851"/>
                    </a:lnTo>
                    <a:lnTo>
                      <a:pt x="1560" y="865"/>
                    </a:lnTo>
                    <a:lnTo>
                      <a:pt x="1546" y="894"/>
                    </a:lnTo>
                    <a:lnTo>
                      <a:pt x="1546" y="908"/>
                    </a:lnTo>
                    <a:lnTo>
                      <a:pt x="1532" y="922"/>
                    </a:lnTo>
                    <a:lnTo>
                      <a:pt x="1518" y="951"/>
                    </a:lnTo>
                    <a:lnTo>
                      <a:pt x="1504" y="979"/>
                    </a:lnTo>
                    <a:lnTo>
                      <a:pt x="1475" y="993"/>
                    </a:lnTo>
                    <a:lnTo>
                      <a:pt x="1475" y="1007"/>
                    </a:lnTo>
                    <a:lnTo>
                      <a:pt x="1461" y="1022"/>
                    </a:lnTo>
                    <a:lnTo>
                      <a:pt x="1447" y="1050"/>
                    </a:lnTo>
                    <a:lnTo>
                      <a:pt x="1433" y="1064"/>
                    </a:lnTo>
                    <a:lnTo>
                      <a:pt x="1418" y="1078"/>
                    </a:lnTo>
                    <a:lnTo>
                      <a:pt x="1418" y="1092"/>
                    </a:lnTo>
                    <a:lnTo>
                      <a:pt x="1418" y="1107"/>
                    </a:lnTo>
                    <a:lnTo>
                      <a:pt x="1404" y="1121"/>
                    </a:lnTo>
                    <a:lnTo>
                      <a:pt x="1390" y="1149"/>
                    </a:lnTo>
                    <a:lnTo>
                      <a:pt x="1376" y="1178"/>
                    </a:lnTo>
                    <a:lnTo>
                      <a:pt x="1362" y="1192"/>
                    </a:lnTo>
                    <a:lnTo>
                      <a:pt x="1348" y="1220"/>
                    </a:lnTo>
                    <a:lnTo>
                      <a:pt x="1333" y="1234"/>
                    </a:lnTo>
                    <a:lnTo>
                      <a:pt x="1291" y="1305"/>
                    </a:lnTo>
                    <a:lnTo>
                      <a:pt x="1177" y="1348"/>
                    </a:lnTo>
                    <a:lnTo>
                      <a:pt x="1135" y="1376"/>
                    </a:lnTo>
                    <a:lnTo>
                      <a:pt x="1092" y="1390"/>
                    </a:lnTo>
                    <a:lnTo>
                      <a:pt x="1064" y="1404"/>
                    </a:lnTo>
                    <a:lnTo>
                      <a:pt x="724" y="1546"/>
                    </a:lnTo>
                    <a:lnTo>
                      <a:pt x="610" y="1490"/>
                    </a:lnTo>
                    <a:lnTo>
                      <a:pt x="596" y="1490"/>
                    </a:lnTo>
                    <a:lnTo>
                      <a:pt x="582" y="1490"/>
                    </a:lnTo>
                    <a:lnTo>
                      <a:pt x="426" y="1419"/>
                    </a:lnTo>
                    <a:lnTo>
                      <a:pt x="298" y="1376"/>
                    </a:lnTo>
                    <a:lnTo>
                      <a:pt x="227" y="1334"/>
                    </a:lnTo>
                    <a:lnTo>
                      <a:pt x="185" y="1319"/>
                    </a:lnTo>
                    <a:lnTo>
                      <a:pt x="128" y="1291"/>
                    </a:lnTo>
                    <a:lnTo>
                      <a:pt x="99" y="1277"/>
                    </a:lnTo>
                    <a:lnTo>
                      <a:pt x="57" y="1263"/>
                    </a:lnTo>
                    <a:lnTo>
                      <a:pt x="0" y="1248"/>
                    </a:lnTo>
                    <a:lnTo>
                      <a:pt x="142" y="1022"/>
                    </a:lnTo>
                    <a:lnTo>
                      <a:pt x="185" y="965"/>
                    </a:lnTo>
                    <a:lnTo>
                      <a:pt x="213" y="922"/>
                    </a:lnTo>
                    <a:lnTo>
                      <a:pt x="326" y="865"/>
                    </a:lnTo>
                    <a:lnTo>
                      <a:pt x="341" y="851"/>
                    </a:lnTo>
                    <a:lnTo>
                      <a:pt x="355" y="851"/>
                    </a:lnTo>
                    <a:lnTo>
                      <a:pt x="355" y="837"/>
                    </a:lnTo>
                    <a:lnTo>
                      <a:pt x="369" y="837"/>
                    </a:lnTo>
                    <a:lnTo>
                      <a:pt x="383" y="823"/>
                    </a:lnTo>
                    <a:lnTo>
                      <a:pt x="397" y="823"/>
                    </a:lnTo>
                    <a:lnTo>
                      <a:pt x="411" y="823"/>
                    </a:lnTo>
                    <a:lnTo>
                      <a:pt x="411" y="809"/>
                    </a:lnTo>
                    <a:lnTo>
                      <a:pt x="426" y="809"/>
                    </a:lnTo>
                    <a:lnTo>
                      <a:pt x="440" y="795"/>
                    </a:lnTo>
                    <a:lnTo>
                      <a:pt x="454" y="795"/>
                    </a:lnTo>
                    <a:lnTo>
                      <a:pt x="468" y="780"/>
                    </a:lnTo>
                    <a:lnTo>
                      <a:pt x="482" y="780"/>
                    </a:lnTo>
                    <a:lnTo>
                      <a:pt x="482" y="766"/>
                    </a:lnTo>
                    <a:lnTo>
                      <a:pt x="497" y="766"/>
                    </a:lnTo>
                    <a:lnTo>
                      <a:pt x="525" y="752"/>
                    </a:lnTo>
                    <a:lnTo>
                      <a:pt x="539" y="752"/>
                    </a:lnTo>
                    <a:lnTo>
                      <a:pt x="553" y="738"/>
                    </a:lnTo>
                    <a:lnTo>
                      <a:pt x="567" y="738"/>
                    </a:lnTo>
                    <a:lnTo>
                      <a:pt x="567" y="724"/>
                    </a:lnTo>
                    <a:lnTo>
                      <a:pt x="596" y="709"/>
                    </a:lnTo>
                    <a:lnTo>
                      <a:pt x="610" y="709"/>
                    </a:lnTo>
                    <a:lnTo>
                      <a:pt x="610" y="695"/>
                    </a:lnTo>
                    <a:lnTo>
                      <a:pt x="624" y="695"/>
                    </a:lnTo>
                    <a:lnTo>
                      <a:pt x="638" y="695"/>
                    </a:lnTo>
                    <a:lnTo>
                      <a:pt x="653" y="681"/>
                    </a:lnTo>
                    <a:lnTo>
                      <a:pt x="667" y="681"/>
                    </a:lnTo>
                    <a:lnTo>
                      <a:pt x="681" y="681"/>
                    </a:lnTo>
                    <a:lnTo>
                      <a:pt x="695" y="681"/>
                    </a:lnTo>
                    <a:lnTo>
                      <a:pt x="695" y="667"/>
                    </a:lnTo>
                    <a:lnTo>
                      <a:pt x="709" y="667"/>
                    </a:lnTo>
                    <a:lnTo>
                      <a:pt x="724" y="653"/>
                    </a:lnTo>
                    <a:lnTo>
                      <a:pt x="724" y="639"/>
                    </a:lnTo>
                    <a:lnTo>
                      <a:pt x="738" y="639"/>
                    </a:lnTo>
                    <a:lnTo>
                      <a:pt x="752" y="596"/>
                    </a:lnTo>
                    <a:lnTo>
                      <a:pt x="766" y="582"/>
                    </a:lnTo>
                    <a:lnTo>
                      <a:pt x="780" y="553"/>
                    </a:lnTo>
                    <a:lnTo>
                      <a:pt x="865" y="397"/>
                    </a:lnTo>
                    <a:lnTo>
                      <a:pt x="880" y="369"/>
                    </a:lnTo>
                    <a:lnTo>
                      <a:pt x="894" y="341"/>
                    </a:lnTo>
                    <a:lnTo>
                      <a:pt x="908" y="326"/>
                    </a:lnTo>
                    <a:lnTo>
                      <a:pt x="922" y="312"/>
                    </a:lnTo>
                    <a:lnTo>
                      <a:pt x="922" y="298"/>
                    </a:lnTo>
                    <a:lnTo>
                      <a:pt x="936" y="298"/>
                    </a:lnTo>
                    <a:lnTo>
                      <a:pt x="936" y="284"/>
                    </a:lnTo>
                    <a:lnTo>
                      <a:pt x="950" y="284"/>
                    </a:lnTo>
                    <a:lnTo>
                      <a:pt x="950" y="270"/>
                    </a:lnTo>
                    <a:lnTo>
                      <a:pt x="965" y="270"/>
                    </a:lnTo>
                    <a:lnTo>
                      <a:pt x="979" y="256"/>
                    </a:lnTo>
                    <a:lnTo>
                      <a:pt x="1064" y="199"/>
                    </a:lnTo>
                    <a:lnTo>
                      <a:pt x="1078" y="185"/>
                    </a:lnTo>
                    <a:lnTo>
                      <a:pt x="1092" y="185"/>
                    </a:lnTo>
                    <a:lnTo>
                      <a:pt x="1106" y="170"/>
                    </a:lnTo>
                    <a:lnTo>
                      <a:pt x="1135" y="156"/>
                    </a:lnTo>
                    <a:lnTo>
                      <a:pt x="1149" y="142"/>
                    </a:lnTo>
                    <a:lnTo>
                      <a:pt x="1177" y="114"/>
                    </a:lnTo>
                    <a:lnTo>
                      <a:pt x="1206" y="114"/>
                    </a:lnTo>
                    <a:lnTo>
                      <a:pt x="1234" y="100"/>
                    </a:lnTo>
                    <a:lnTo>
                      <a:pt x="1291" y="85"/>
                    </a:lnTo>
                    <a:lnTo>
                      <a:pt x="1305" y="85"/>
                    </a:lnTo>
                    <a:lnTo>
                      <a:pt x="1333" y="71"/>
                    </a:lnTo>
                    <a:lnTo>
                      <a:pt x="1348" y="71"/>
                    </a:lnTo>
                    <a:lnTo>
                      <a:pt x="1362" y="57"/>
                    </a:lnTo>
                    <a:lnTo>
                      <a:pt x="1376" y="57"/>
                    </a:lnTo>
                    <a:lnTo>
                      <a:pt x="1433" y="43"/>
                    </a:lnTo>
                    <a:lnTo>
                      <a:pt x="1504" y="14"/>
                    </a:lnTo>
                    <a:lnTo>
                      <a:pt x="1504" y="0"/>
                    </a:lnTo>
                    <a:lnTo>
                      <a:pt x="1518" y="0"/>
                    </a:lnTo>
                    <a:lnTo>
                      <a:pt x="1518" y="14"/>
                    </a:lnTo>
                    <a:lnTo>
                      <a:pt x="1518" y="29"/>
                    </a:lnTo>
                    <a:lnTo>
                      <a:pt x="1518" y="43"/>
                    </a:lnTo>
                    <a:lnTo>
                      <a:pt x="1532" y="43"/>
                    </a:lnTo>
                    <a:lnTo>
                      <a:pt x="1532" y="57"/>
                    </a:lnTo>
                    <a:lnTo>
                      <a:pt x="1560" y="85"/>
                    </a:lnTo>
                    <a:lnTo>
                      <a:pt x="1574" y="100"/>
                    </a:lnTo>
                    <a:lnTo>
                      <a:pt x="1603" y="128"/>
                    </a:lnTo>
                    <a:lnTo>
                      <a:pt x="1645" y="170"/>
                    </a:lnTo>
                    <a:lnTo>
                      <a:pt x="1688" y="199"/>
                    </a:lnTo>
                    <a:lnTo>
                      <a:pt x="1745" y="256"/>
                    </a:lnTo>
                    <a:lnTo>
                      <a:pt x="1745" y="270"/>
                    </a:lnTo>
                    <a:lnTo>
                      <a:pt x="1801" y="326"/>
                    </a:lnTo>
                    <a:lnTo>
                      <a:pt x="1844" y="355"/>
                    </a:lnTo>
                    <a:lnTo>
                      <a:pt x="1872" y="383"/>
                    </a:lnTo>
                    <a:lnTo>
                      <a:pt x="1886" y="397"/>
                    </a:lnTo>
                    <a:lnTo>
                      <a:pt x="1901" y="412"/>
                    </a:lnTo>
                    <a:lnTo>
                      <a:pt x="1915" y="426"/>
                    </a:lnTo>
                    <a:lnTo>
                      <a:pt x="1929" y="426"/>
                    </a:lnTo>
                    <a:lnTo>
                      <a:pt x="1929" y="440"/>
                    </a:lnTo>
                    <a:lnTo>
                      <a:pt x="1943" y="454"/>
                    </a:lnTo>
                    <a:close/>
                  </a:path>
                </a:pathLst>
              </a:custGeom>
              <a:noFill/>
              <a:ln w="0">
                <a:solidFill>
                  <a:srgbClr val="000000"/>
                </a:solidFill>
                <a:prstDash val="dash"/>
                <a:round/>
                <a:headEnd/>
                <a:tailEnd/>
              </a:ln>
              <a:extLst>
                <a:ext uri="{909E8E84-426E-40DD-AFC4-6F175D3DCCD1}">
                  <a14:hiddenFill xmlns="" xmlns:a14="http://schemas.microsoft.com/office/drawing/2010/main">
                    <a:solidFill>
                      <a:srgbClr val="FFFFFF"/>
                    </a:solidFill>
                  </a14:hiddenFill>
                </a:ext>
              </a:extLst>
            </p:spPr>
            <p:txBody>
              <a:bodyPr/>
              <a:lstStyle/>
              <a:p>
                <a:endParaRPr lang="ja-JP" altLang="en-US"/>
              </a:p>
            </p:txBody>
          </p:sp>
          <p:sp>
            <p:nvSpPr>
              <p:cNvPr id="52350" name="Freeform 192"/>
              <p:cNvSpPr>
                <a:spLocks noChangeAspect="1"/>
              </p:cNvSpPr>
              <p:nvPr/>
            </p:nvSpPr>
            <p:spPr bwMode="auto">
              <a:xfrm>
                <a:off x="1698" y="6633"/>
                <a:ext cx="5838" cy="4133"/>
              </a:xfrm>
              <a:custGeom>
                <a:avLst/>
                <a:gdLst>
                  <a:gd name="T0" fmla="*/ 5613 w 5838"/>
                  <a:gd name="T1" fmla="*/ 1017 h 4133"/>
                  <a:gd name="T2" fmla="*/ 5635 w 5838"/>
                  <a:gd name="T3" fmla="*/ 1017 h 4133"/>
                  <a:gd name="T4" fmla="*/ 5635 w 5838"/>
                  <a:gd name="T5" fmla="*/ 1040 h 4133"/>
                  <a:gd name="T6" fmla="*/ 5635 w 5838"/>
                  <a:gd name="T7" fmla="*/ 1040 h 4133"/>
                  <a:gd name="T8" fmla="*/ 5658 w 5838"/>
                  <a:gd name="T9" fmla="*/ 1062 h 4133"/>
                  <a:gd name="T10" fmla="*/ 5726 w 5838"/>
                  <a:gd name="T11" fmla="*/ 1175 h 4133"/>
                  <a:gd name="T12" fmla="*/ 5793 w 5838"/>
                  <a:gd name="T13" fmla="*/ 1288 h 4133"/>
                  <a:gd name="T14" fmla="*/ 5816 w 5838"/>
                  <a:gd name="T15" fmla="*/ 1333 h 4133"/>
                  <a:gd name="T16" fmla="*/ 5680 w 5838"/>
                  <a:gd name="T17" fmla="*/ 1401 h 4133"/>
                  <a:gd name="T18" fmla="*/ 5477 w 5838"/>
                  <a:gd name="T19" fmla="*/ 1468 h 4133"/>
                  <a:gd name="T20" fmla="*/ 5228 w 5838"/>
                  <a:gd name="T21" fmla="*/ 1559 h 4133"/>
                  <a:gd name="T22" fmla="*/ 4979 w 5838"/>
                  <a:gd name="T23" fmla="*/ 1672 h 4133"/>
                  <a:gd name="T24" fmla="*/ 4753 w 5838"/>
                  <a:gd name="T25" fmla="*/ 1740 h 4133"/>
                  <a:gd name="T26" fmla="*/ 4571 w 5838"/>
                  <a:gd name="T27" fmla="*/ 1853 h 4133"/>
                  <a:gd name="T28" fmla="*/ 4344 w 5838"/>
                  <a:gd name="T29" fmla="*/ 1988 h 4133"/>
                  <a:gd name="T30" fmla="*/ 4300 w 5838"/>
                  <a:gd name="T31" fmla="*/ 2055 h 4133"/>
                  <a:gd name="T32" fmla="*/ 4051 w 5838"/>
                  <a:gd name="T33" fmla="*/ 2485 h 4133"/>
                  <a:gd name="T34" fmla="*/ 3984 w 5838"/>
                  <a:gd name="T35" fmla="*/ 2598 h 4133"/>
                  <a:gd name="T36" fmla="*/ 3937 w 5838"/>
                  <a:gd name="T37" fmla="*/ 2621 h 4133"/>
                  <a:gd name="T38" fmla="*/ 3893 w 5838"/>
                  <a:gd name="T39" fmla="*/ 2643 h 4133"/>
                  <a:gd name="T40" fmla="*/ 3824 w 5838"/>
                  <a:gd name="T41" fmla="*/ 2665 h 4133"/>
                  <a:gd name="T42" fmla="*/ 3733 w 5838"/>
                  <a:gd name="T43" fmla="*/ 2734 h 4133"/>
                  <a:gd name="T44" fmla="*/ 3621 w 5838"/>
                  <a:gd name="T45" fmla="*/ 2778 h 4133"/>
                  <a:gd name="T46" fmla="*/ 3530 w 5838"/>
                  <a:gd name="T47" fmla="*/ 2824 h 4133"/>
                  <a:gd name="T48" fmla="*/ 3508 w 5838"/>
                  <a:gd name="T49" fmla="*/ 2847 h 4133"/>
                  <a:gd name="T50" fmla="*/ 3395 w 5838"/>
                  <a:gd name="T51" fmla="*/ 2891 h 4133"/>
                  <a:gd name="T52" fmla="*/ 3123 w 5838"/>
                  <a:gd name="T53" fmla="*/ 3095 h 4133"/>
                  <a:gd name="T54" fmla="*/ 2601 w 5838"/>
                  <a:gd name="T55" fmla="*/ 3614 h 4133"/>
                  <a:gd name="T56" fmla="*/ 1403 w 5838"/>
                  <a:gd name="T57" fmla="*/ 4133 h 4133"/>
                  <a:gd name="T58" fmla="*/ 814 w 5838"/>
                  <a:gd name="T59" fmla="*/ 2576 h 4133"/>
                  <a:gd name="T60" fmla="*/ 1765 w 5838"/>
                  <a:gd name="T61" fmla="*/ 1446 h 4133"/>
                  <a:gd name="T62" fmla="*/ 2466 w 5838"/>
                  <a:gd name="T63" fmla="*/ 1266 h 4133"/>
                  <a:gd name="T64" fmla="*/ 3348 w 5838"/>
                  <a:gd name="T65" fmla="*/ 995 h 4133"/>
                  <a:gd name="T66" fmla="*/ 3484 w 5838"/>
                  <a:gd name="T67" fmla="*/ 927 h 4133"/>
                  <a:gd name="T68" fmla="*/ 3621 w 5838"/>
                  <a:gd name="T69" fmla="*/ 860 h 4133"/>
                  <a:gd name="T70" fmla="*/ 3757 w 5838"/>
                  <a:gd name="T71" fmla="*/ 814 h 4133"/>
                  <a:gd name="T72" fmla="*/ 3960 w 5838"/>
                  <a:gd name="T73" fmla="*/ 723 h 4133"/>
                  <a:gd name="T74" fmla="*/ 4368 w 5838"/>
                  <a:gd name="T75" fmla="*/ 498 h 4133"/>
                  <a:gd name="T76" fmla="*/ 4435 w 5838"/>
                  <a:gd name="T77" fmla="*/ 474 h 4133"/>
                  <a:gd name="T78" fmla="*/ 4706 w 5838"/>
                  <a:gd name="T79" fmla="*/ 317 h 4133"/>
                  <a:gd name="T80" fmla="*/ 4911 w 5838"/>
                  <a:gd name="T81" fmla="*/ 226 h 4133"/>
                  <a:gd name="T82" fmla="*/ 5046 w 5838"/>
                  <a:gd name="T83" fmla="*/ 137 h 4133"/>
                  <a:gd name="T84" fmla="*/ 5251 w 5838"/>
                  <a:gd name="T85" fmla="*/ 0 h 4133"/>
                  <a:gd name="T86" fmla="*/ 5364 w 5838"/>
                  <a:gd name="T87" fmla="*/ 181 h 4133"/>
                  <a:gd name="T88" fmla="*/ 5386 w 5838"/>
                  <a:gd name="T89" fmla="*/ 204 h 4133"/>
                  <a:gd name="T90" fmla="*/ 5364 w 5838"/>
                  <a:gd name="T91" fmla="*/ 226 h 4133"/>
                  <a:gd name="T92" fmla="*/ 5318 w 5838"/>
                  <a:gd name="T93" fmla="*/ 272 h 4133"/>
                  <a:gd name="T94" fmla="*/ 5295 w 5838"/>
                  <a:gd name="T95" fmla="*/ 295 h 4133"/>
                  <a:gd name="T96" fmla="*/ 5295 w 5838"/>
                  <a:gd name="T97" fmla="*/ 317 h 4133"/>
                  <a:gd name="T98" fmla="*/ 5340 w 5838"/>
                  <a:gd name="T99" fmla="*/ 408 h 4133"/>
                  <a:gd name="T100" fmla="*/ 5364 w 5838"/>
                  <a:gd name="T101" fmla="*/ 521 h 4133"/>
                  <a:gd name="T102" fmla="*/ 5364 w 5838"/>
                  <a:gd name="T103" fmla="*/ 610 h 4133"/>
                  <a:gd name="T104" fmla="*/ 5295 w 5838"/>
                  <a:gd name="T105" fmla="*/ 747 h 4133"/>
                  <a:gd name="T106" fmla="*/ 5273 w 5838"/>
                  <a:gd name="T107" fmla="*/ 836 h 4133"/>
                  <a:gd name="T108" fmla="*/ 5273 w 5838"/>
                  <a:gd name="T109" fmla="*/ 860 h 4133"/>
                  <a:gd name="T110" fmla="*/ 5273 w 5838"/>
                  <a:gd name="T111" fmla="*/ 882 h 4133"/>
                  <a:gd name="T112" fmla="*/ 5364 w 5838"/>
                  <a:gd name="T113" fmla="*/ 904 h 4133"/>
                  <a:gd name="T114" fmla="*/ 5409 w 5838"/>
                  <a:gd name="T115" fmla="*/ 904 h 4133"/>
                  <a:gd name="T116" fmla="*/ 5477 w 5838"/>
                  <a:gd name="T117" fmla="*/ 927 h 4133"/>
                  <a:gd name="T118" fmla="*/ 5522 w 5838"/>
                  <a:gd name="T119" fmla="*/ 927 h 4133"/>
                  <a:gd name="T120" fmla="*/ 5589 w 5838"/>
                  <a:gd name="T121" fmla="*/ 971 h 4133"/>
                  <a:gd name="T122" fmla="*/ 5613 w 5838"/>
                  <a:gd name="T123" fmla="*/ 995 h 4133"/>
                  <a:gd name="T124" fmla="*/ 5613 w 5838"/>
                  <a:gd name="T125" fmla="*/ 995 h 4133"/>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5838"/>
                  <a:gd name="T190" fmla="*/ 0 h 4133"/>
                  <a:gd name="T191" fmla="*/ 5838 w 5838"/>
                  <a:gd name="T192" fmla="*/ 4133 h 4133"/>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5838" h="4133">
                    <a:moveTo>
                      <a:pt x="5613" y="995"/>
                    </a:moveTo>
                    <a:lnTo>
                      <a:pt x="5613" y="995"/>
                    </a:lnTo>
                    <a:lnTo>
                      <a:pt x="5613" y="1017"/>
                    </a:lnTo>
                    <a:lnTo>
                      <a:pt x="5635" y="1017"/>
                    </a:lnTo>
                    <a:lnTo>
                      <a:pt x="5635" y="1040"/>
                    </a:lnTo>
                    <a:lnTo>
                      <a:pt x="5635" y="1062"/>
                    </a:lnTo>
                    <a:lnTo>
                      <a:pt x="5658" y="1062"/>
                    </a:lnTo>
                    <a:lnTo>
                      <a:pt x="5658" y="1084"/>
                    </a:lnTo>
                    <a:lnTo>
                      <a:pt x="5702" y="1130"/>
                    </a:lnTo>
                    <a:lnTo>
                      <a:pt x="5726" y="1175"/>
                    </a:lnTo>
                    <a:lnTo>
                      <a:pt x="5749" y="1197"/>
                    </a:lnTo>
                    <a:lnTo>
                      <a:pt x="5749" y="1220"/>
                    </a:lnTo>
                    <a:lnTo>
                      <a:pt x="5771" y="1243"/>
                    </a:lnTo>
                    <a:lnTo>
                      <a:pt x="5771" y="1266"/>
                    </a:lnTo>
                    <a:lnTo>
                      <a:pt x="5793" y="1266"/>
                    </a:lnTo>
                    <a:lnTo>
                      <a:pt x="5793" y="1288"/>
                    </a:lnTo>
                    <a:lnTo>
                      <a:pt x="5793" y="1310"/>
                    </a:lnTo>
                    <a:lnTo>
                      <a:pt x="5816" y="1310"/>
                    </a:lnTo>
                    <a:lnTo>
                      <a:pt x="5816" y="1333"/>
                    </a:lnTo>
                    <a:lnTo>
                      <a:pt x="5838" y="1356"/>
                    </a:lnTo>
                    <a:lnTo>
                      <a:pt x="5816" y="1356"/>
                    </a:lnTo>
                    <a:lnTo>
                      <a:pt x="5793" y="1356"/>
                    </a:lnTo>
                    <a:lnTo>
                      <a:pt x="5771" y="1356"/>
                    </a:lnTo>
                    <a:lnTo>
                      <a:pt x="5726" y="1379"/>
                    </a:lnTo>
                    <a:lnTo>
                      <a:pt x="5680" y="1401"/>
                    </a:lnTo>
                    <a:lnTo>
                      <a:pt x="5658" y="1401"/>
                    </a:lnTo>
                    <a:lnTo>
                      <a:pt x="5589" y="1423"/>
                    </a:lnTo>
                    <a:lnTo>
                      <a:pt x="5544" y="1446"/>
                    </a:lnTo>
                    <a:lnTo>
                      <a:pt x="5522" y="1446"/>
                    </a:lnTo>
                    <a:lnTo>
                      <a:pt x="5477" y="1468"/>
                    </a:lnTo>
                    <a:lnTo>
                      <a:pt x="5431" y="1492"/>
                    </a:lnTo>
                    <a:lnTo>
                      <a:pt x="5409" y="1492"/>
                    </a:lnTo>
                    <a:lnTo>
                      <a:pt x="5340" y="1536"/>
                    </a:lnTo>
                    <a:lnTo>
                      <a:pt x="5273" y="1559"/>
                    </a:lnTo>
                    <a:lnTo>
                      <a:pt x="5251" y="1559"/>
                    </a:lnTo>
                    <a:lnTo>
                      <a:pt x="5228" y="1559"/>
                    </a:lnTo>
                    <a:lnTo>
                      <a:pt x="5228" y="1581"/>
                    </a:lnTo>
                    <a:lnTo>
                      <a:pt x="5115" y="1627"/>
                    </a:lnTo>
                    <a:lnTo>
                      <a:pt x="5024" y="1649"/>
                    </a:lnTo>
                    <a:lnTo>
                      <a:pt x="5002" y="1649"/>
                    </a:lnTo>
                    <a:lnTo>
                      <a:pt x="4979" y="1672"/>
                    </a:lnTo>
                    <a:lnTo>
                      <a:pt x="4955" y="1672"/>
                    </a:lnTo>
                    <a:lnTo>
                      <a:pt x="4911" y="1694"/>
                    </a:lnTo>
                    <a:lnTo>
                      <a:pt x="4888" y="1694"/>
                    </a:lnTo>
                    <a:lnTo>
                      <a:pt x="4797" y="1718"/>
                    </a:lnTo>
                    <a:lnTo>
                      <a:pt x="4753" y="1740"/>
                    </a:lnTo>
                    <a:lnTo>
                      <a:pt x="4706" y="1740"/>
                    </a:lnTo>
                    <a:lnTo>
                      <a:pt x="4662" y="1785"/>
                    </a:lnTo>
                    <a:lnTo>
                      <a:pt x="4639" y="1807"/>
                    </a:lnTo>
                    <a:lnTo>
                      <a:pt x="4593" y="1829"/>
                    </a:lnTo>
                    <a:lnTo>
                      <a:pt x="4571" y="1853"/>
                    </a:lnTo>
                    <a:lnTo>
                      <a:pt x="4548" y="1853"/>
                    </a:lnTo>
                    <a:lnTo>
                      <a:pt x="4526" y="1875"/>
                    </a:lnTo>
                    <a:lnTo>
                      <a:pt x="4390" y="1966"/>
                    </a:lnTo>
                    <a:lnTo>
                      <a:pt x="4368" y="1988"/>
                    </a:lnTo>
                    <a:lnTo>
                      <a:pt x="4344" y="1988"/>
                    </a:lnTo>
                    <a:lnTo>
                      <a:pt x="4344" y="2011"/>
                    </a:lnTo>
                    <a:lnTo>
                      <a:pt x="4322" y="2011"/>
                    </a:lnTo>
                    <a:lnTo>
                      <a:pt x="4322" y="2033"/>
                    </a:lnTo>
                    <a:lnTo>
                      <a:pt x="4300" y="2033"/>
                    </a:lnTo>
                    <a:lnTo>
                      <a:pt x="4300" y="2055"/>
                    </a:lnTo>
                    <a:lnTo>
                      <a:pt x="4277" y="2078"/>
                    </a:lnTo>
                    <a:lnTo>
                      <a:pt x="4255" y="2102"/>
                    </a:lnTo>
                    <a:lnTo>
                      <a:pt x="4232" y="2146"/>
                    </a:lnTo>
                    <a:lnTo>
                      <a:pt x="4209" y="2191"/>
                    </a:lnTo>
                    <a:lnTo>
                      <a:pt x="4073" y="2439"/>
                    </a:lnTo>
                    <a:lnTo>
                      <a:pt x="4051" y="2485"/>
                    </a:lnTo>
                    <a:lnTo>
                      <a:pt x="4028" y="2508"/>
                    </a:lnTo>
                    <a:lnTo>
                      <a:pt x="4006" y="2576"/>
                    </a:lnTo>
                    <a:lnTo>
                      <a:pt x="3984" y="2576"/>
                    </a:lnTo>
                    <a:lnTo>
                      <a:pt x="3984" y="2598"/>
                    </a:lnTo>
                    <a:lnTo>
                      <a:pt x="3960" y="2621"/>
                    </a:lnTo>
                    <a:lnTo>
                      <a:pt x="3937" y="2621"/>
                    </a:lnTo>
                    <a:lnTo>
                      <a:pt x="3937" y="2643"/>
                    </a:lnTo>
                    <a:lnTo>
                      <a:pt x="3915" y="2643"/>
                    </a:lnTo>
                    <a:lnTo>
                      <a:pt x="3893" y="2643"/>
                    </a:lnTo>
                    <a:lnTo>
                      <a:pt x="3870" y="2643"/>
                    </a:lnTo>
                    <a:lnTo>
                      <a:pt x="3846" y="2665"/>
                    </a:lnTo>
                    <a:lnTo>
                      <a:pt x="3824" y="2665"/>
                    </a:lnTo>
                    <a:lnTo>
                      <a:pt x="3802" y="2665"/>
                    </a:lnTo>
                    <a:lnTo>
                      <a:pt x="3802" y="2687"/>
                    </a:lnTo>
                    <a:lnTo>
                      <a:pt x="3779" y="2687"/>
                    </a:lnTo>
                    <a:lnTo>
                      <a:pt x="3733" y="2711"/>
                    </a:lnTo>
                    <a:lnTo>
                      <a:pt x="3733" y="2734"/>
                    </a:lnTo>
                    <a:lnTo>
                      <a:pt x="3711" y="2734"/>
                    </a:lnTo>
                    <a:lnTo>
                      <a:pt x="3688" y="2756"/>
                    </a:lnTo>
                    <a:lnTo>
                      <a:pt x="3666" y="2756"/>
                    </a:lnTo>
                    <a:lnTo>
                      <a:pt x="3621" y="2778"/>
                    </a:lnTo>
                    <a:lnTo>
                      <a:pt x="3597" y="2778"/>
                    </a:lnTo>
                    <a:lnTo>
                      <a:pt x="3597" y="2800"/>
                    </a:lnTo>
                    <a:lnTo>
                      <a:pt x="3575" y="2800"/>
                    </a:lnTo>
                    <a:lnTo>
                      <a:pt x="3553" y="2824"/>
                    </a:lnTo>
                    <a:lnTo>
                      <a:pt x="3530" y="2824"/>
                    </a:lnTo>
                    <a:lnTo>
                      <a:pt x="3508" y="2847"/>
                    </a:lnTo>
                    <a:lnTo>
                      <a:pt x="3484" y="2847"/>
                    </a:lnTo>
                    <a:lnTo>
                      <a:pt x="3484" y="2869"/>
                    </a:lnTo>
                    <a:lnTo>
                      <a:pt x="3462" y="2869"/>
                    </a:lnTo>
                    <a:lnTo>
                      <a:pt x="3439" y="2869"/>
                    </a:lnTo>
                    <a:lnTo>
                      <a:pt x="3417" y="2891"/>
                    </a:lnTo>
                    <a:lnTo>
                      <a:pt x="3395" y="2891"/>
                    </a:lnTo>
                    <a:lnTo>
                      <a:pt x="3395" y="2913"/>
                    </a:lnTo>
                    <a:lnTo>
                      <a:pt x="3372" y="2913"/>
                    </a:lnTo>
                    <a:lnTo>
                      <a:pt x="3348" y="2936"/>
                    </a:lnTo>
                    <a:lnTo>
                      <a:pt x="3168" y="3027"/>
                    </a:lnTo>
                    <a:lnTo>
                      <a:pt x="3123" y="3095"/>
                    </a:lnTo>
                    <a:lnTo>
                      <a:pt x="3055" y="3186"/>
                    </a:lnTo>
                    <a:lnTo>
                      <a:pt x="2828" y="3546"/>
                    </a:lnTo>
                    <a:lnTo>
                      <a:pt x="2806" y="3523"/>
                    </a:lnTo>
                    <a:lnTo>
                      <a:pt x="2601" y="3614"/>
                    </a:lnTo>
                    <a:lnTo>
                      <a:pt x="2081" y="3840"/>
                    </a:lnTo>
                    <a:lnTo>
                      <a:pt x="1788" y="3975"/>
                    </a:lnTo>
                    <a:lnTo>
                      <a:pt x="1606" y="4066"/>
                    </a:lnTo>
                    <a:lnTo>
                      <a:pt x="1403" y="4133"/>
                    </a:lnTo>
                    <a:lnTo>
                      <a:pt x="387" y="4050"/>
                    </a:lnTo>
                    <a:lnTo>
                      <a:pt x="0" y="3354"/>
                    </a:lnTo>
                    <a:lnTo>
                      <a:pt x="438" y="2715"/>
                    </a:lnTo>
                    <a:lnTo>
                      <a:pt x="814" y="2643"/>
                    </a:lnTo>
                    <a:lnTo>
                      <a:pt x="814" y="2576"/>
                    </a:lnTo>
                    <a:lnTo>
                      <a:pt x="814" y="2281"/>
                    </a:lnTo>
                    <a:lnTo>
                      <a:pt x="814" y="2168"/>
                    </a:lnTo>
                    <a:lnTo>
                      <a:pt x="1697" y="1785"/>
                    </a:lnTo>
                    <a:lnTo>
                      <a:pt x="1765" y="1762"/>
                    </a:lnTo>
                    <a:lnTo>
                      <a:pt x="1765" y="1627"/>
                    </a:lnTo>
                    <a:lnTo>
                      <a:pt x="1765" y="1446"/>
                    </a:lnTo>
                    <a:lnTo>
                      <a:pt x="2081" y="1401"/>
                    </a:lnTo>
                    <a:lnTo>
                      <a:pt x="2150" y="1379"/>
                    </a:lnTo>
                    <a:lnTo>
                      <a:pt x="2376" y="1310"/>
                    </a:lnTo>
                    <a:lnTo>
                      <a:pt x="2399" y="1310"/>
                    </a:lnTo>
                    <a:lnTo>
                      <a:pt x="2466" y="1266"/>
                    </a:lnTo>
                    <a:lnTo>
                      <a:pt x="2512" y="1266"/>
                    </a:lnTo>
                    <a:lnTo>
                      <a:pt x="2534" y="1243"/>
                    </a:lnTo>
                    <a:lnTo>
                      <a:pt x="2737" y="1197"/>
                    </a:lnTo>
                    <a:lnTo>
                      <a:pt x="2761" y="1175"/>
                    </a:lnTo>
                    <a:lnTo>
                      <a:pt x="3235" y="1017"/>
                    </a:lnTo>
                    <a:lnTo>
                      <a:pt x="3348" y="995"/>
                    </a:lnTo>
                    <a:lnTo>
                      <a:pt x="3372" y="971"/>
                    </a:lnTo>
                    <a:lnTo>
                      <a:pt x="3395" y="971"/>
                    </a:lnTo>
                    <a:lnTo>
                      <a:pt x="3417" y="949"/>
                    </a:lnTo>
                    <a:lnTo>
                      <a:pt x="3439" y="949"/>
                    </a:lnTo>
                    <a:lnTo>
                      <a:pt x="3462" y="949"/>
                    </a:lnTo>
                    <a:lnTo>
                      <a:pt x="3484" y="927"/>
                    </a:lnTo>
                    <a:lnTo>
                      <a:pt x="3508" y="927"/>
                    </a:lnTo>
                    <a:lnTo>
                      <a:pt x="3530" y="904"/>
                    </a:lnTo>
                    <a:lnTo>
                      <a:pt x="3553" y="904"/>
                    </a:lnTo>
                    <a:lnTo>
                      <a:pt x="3575" y="882"/>
                    </a:lnTo>
                    <a:lnTo>
                      <a:pt x="3597" y="882"/>
                    </a:lnTo>
                    <a:lnTo>
                      <a:pt x="3621" y="860"/>
                    </a:lnTo>
                    <a:lnTo>
                      <a:pt x="3644" y="860"/>
                    </a:lnTo>
                    <a:lnTo>
                      <a:pt x="3666" y="860"/>
                    </a:lnTo>
                    <a:lnTo>
                      <a:pt x="3711" y="836"/>
                    </a:lnTo>
                    <a:lnTo>
                      <a:pt x="3733" y="814"/>
                    </a:lnTo>
                    <a:lnTo>
                      <a:pt x="3757" y="814"/>
                    </a:lnTo>
                    <a:lnTo>
                      <a:pt x="3802" y="791"/>
                    </a:lnTo>
                    <a:lnTo>
                      <a:pt x="3824" y="769"/>
                    </a:lnTo>
                    <a:lnTo>
                      <a:pt x="3870" y="769"/>
                    </a:lnTo>
                    <a:lnTo>
                      <a:pt x="3915" y="747"/>
                    </a:lnTo>
                    <a:lnTo>
                      <a:pt x="3937" y="723"/>
                    </a:lnTo>
                    <a:lnTo>
                      <a:pt x="3960" y="723"/>
                    </a:lnTo>
                    <a:lnTo>
                      <a:pt x="3984" y="701"/>
                    </a:lnTo>
                    <a:lnTo>
                      <a:pt x="4006" y="701"/>
                    </a:lnTo>
                    <a:lnTo>
                      <a:pt x="4051" y="678"/>
                    </a:lnTo>
                    <a:lnTo>
                      <a:pt x="4073" y="656"/>
                    </a:lnTo>
                    <a:lnTo>
                      <a:pt x="4368" y="498"/>
                    </a:lnTo>
                    <a:lnTo>
                      <a:pt x="4390" y="498"/>
                    </a:lnTo>
                    <a:lnTo>
                      <a:pt x="4435" y="474"/>
                    </a:lnTo>
                    <a:lnTo>
                      <a:pt x="4458" y="452"/>
                    </a:lnTo>
                    <a:lnTo>
                      <a:pt x="4617" y="361"/>
                    </a:lnTo>
                    <a:lnTo>
                      <a:pt x="4639" y="361"/>
                    </a:lnTo>
                    <a:lnTo>
                      <a:pt x="4706" y="317"/>
                    </a:lnTo>
                    <a:lnTo>
                      <a:pt x="4730" y="317"/>
                    </a:lnTo>
                    <a:lnTo>
                      <a:pt x="4775" y="295"/>
                    </a:lnTo>
                    <a:lnTo>
                      <a:pt x="4820" y="272"/>
                    </a:lnTo>
                    <a:lnTo>
                      <a:pt x="4866" y="250"/>
                    </a:lnTo>
                    <a:lnTo>
                      <a:pt x="4888" y="226"/>
                    </a:lnTo>
                    <a:lnTo>
                      <a:pt x="4911" y="226"/>
                    </a:lnTo>
                    <a:lnTo>
                      <a:pt x="4933" y="204"/>
                    </a:lnTo>
                    <a:lnTo>
                      <a:pt x="4955" y="204"/>
                    </a:lnTo>
                    <a:lnTo>
                      <a:pt x="4955" y="181"/>
                    </a:lnTo>
                    <a:lnTo>
                      <a:pt x="5002" y="159"/>
                    </a:lnTo>
                    <a:lnTo>
                      <a:pt x="5046" y="137"/>
                    </a:lnTo>
                    <a:lnTo>
                      <a:pt x="5091" y="113"/>
                    </a:lnTo>
                    <a:lnTo>
                      <a:pt x="5160" y="68"/>
                    </a:lnTo>
                    <a:lnTo>
                      <a:pt x="5204" y="46"/>
                    </a:lnTo>
                    <a:lnTo>
                      <a:pt x="5228" y="24"/>
                    </a:lnTo>
                    <a:lnTo>
                      <a:pt x="5251" y="0"/>
                    </a:lnTo>
                    <a:lnTo>
                      <a:pt x="5251" y="24"/>
                    </a:lnTo>
                    <a:lnTo>
                      <a:pt x="5318" y="91"/>
                    </a:lnTo>
                    <a:lnTo>
                      <a:pt x="5340" y="159"/>
                    </a:lnTo>
                    <a:lnTo>
                      <a:pt x="5364" y="181"/>
                    </a:lnTo>
                    <a:lnTo>
                      <a:pt x="5386" y="204"/>
                    </a:lnTo>
                    <a:lnTo>
                      <a:pt x="5386" y="226"/>
                    </a:lnTo>
                    <a:lnTo>
                      <a:pt x="5364" y="226"/>
                    </a:lnTo>
                    <a:lnTo>
                      <a:pt x="5340" y="250"/>
                    </a:lnTo>
                    <a:lnTo>
                      <a:pt x="5318" y="250"/>
                    </a:lnTo>
                    <a:lnTo>
                      <a:pt x="5318" y="272"/>
                    </a:lnTo>
                    <a:lnTo>
                      <a:pt x="5295" y="295"/>
                    </a:lnTo>
                    <a:lnTo>
                      <a:pt x="5295" y="317"/>
                    </a:lnTo>
                    <a:lnTo>
                      <a:pt x="5318" y="339"/>
                    </a:lnTo>
                    <a:lnTo>
                      <a:pt x="5318" y="385"/>
                    </a:lnTo>
                    <a:lnTo>
                      <a:pt x="5340" y="385"/>
                    </a:lnTo>
                    <a:lnTo>
                      <a:pt x="5340" y="408"/>
                    </a:lnTo>
                    <a:lnTo>
                      <a:pt x="5340" y="430"/>
                    </a:lnTo>
                    <a:lnTo>
                      <a:pt x="5340" y="452"/>
                    </a:lnTo>
                    <a:lnTo>
                      <a:pt x="5364" y="474"/>
                    </a:lnTo>
                    <a:lnTo>
                      <a:pt x="5364" y="498"/>
                    </a:lnTo>
                    <a:lnTo>
                      <a:pt x="5364" y="521"/>
                    </a:lnTo>
                    <a:lnTo>
                      <a:pt x="5364" y="543"/>
                    </a:lnTo>
                    <a:lnTo>
                      <a:pt x="5364" y="565"/>
                    </a:lnTo>
                    <a:lnTo>
                      <a:pt x="5364" y="610"/>
                    </a:lnTo>
                    <a:lnTo>
                      <a:pt x="5364" y="634"/>
                    </a:lnTo>
                    <a:lnTo>
                      <a:pt x="5364" y="656"/>
                    </a:lnTo>
                    <a:lnTo>
                      <a:pt x="5340" y="656"/>
                    </a:lnTo>
                    <a:lnTo>
                      <a:pt x="5295" y="747"/>
                    </a:lnTo>
                    <a:lnTo>
                      <a:pt x="5273" y="769"/>
                    </a:lnTo>
                    <a:lnTo>
                      <a:pt x="5273" y="814"/>
                    </a:lnTo>
                    <a:lnTo>
                      <a:pt x="5273" y="836"/>
                    </a:lnTo>
                    <a:lnTo>
                      <a:pt x="5273" y="860"/>
                    </a:lnTo>
                    <a:lnTo>
                      <a:pt x="5273" y="882"/>
                    </a:lnTo>
                    <a:lnTo>
                      <a:pt x="5318" y="904"/>
                    </a:lnTo>
                    <a:lnTo>
                      <a:pt x="5364" y="904"/>
                    </a:lnTo>
                    <a:lnTo>
                      <a:pt x="5386" y="904"/>
                    </a:lnTo>
                    <a:lnTo>
                      <a:pt x="5409" y="904"/>
                    </a:lnTo>
                    <a:lnTo>
                      <a:pt x="5431" y="927"/>
                    </a:lnTo>
                    <a:lnTo>
                      <a:pt x="5453" y="927"/>
                    </a:lnTo>
                    <a:lnTo>
                      <a:pt x="5477" y="927"/>
                    </a:lnTo>
                    <a:lnTo>
                      <a:pt x="5500" y="927"/>
                    </a:lnTo>
                    <a:lnTo>
                      <a:pt x="5522" y="927"/>
                    </a:lnTo>
                    <a:lnTo>
                      <a:pt x="5567" y="949"/>
                    </a:lnTo>
                    <a:lnTo>
                      <a:pt x="5567" y="971"/>
                    </a:lnTo>
                    <a:lnTo>
                      <a:pt x="5589" y="971"/>
                    </a:lnTo>
                    <a:lnTo>
                      <a:pt x="5589" y="995"/>
                    </a:lnTo>
                    <a:lnTo>
                      <a:pt x="5613" y="995"/>
                    </a:lnTo>
                    <a:close/>
                  </a:path>
                </a:pathLst>
              </a:custGeom>
              <a:noFill/>
              <a:ln w="0" cap="flat">
                <a:solidFill>
                  <a:srgbClr val="000000"/>
                </a:solidFill>
                <a:prstDash val="solid"/>
                <a:round/>
                <a:headEnd/>
                <a:tailEnd/>
              </a:ln>
              <a:extLst>
                <a:ext uri="{909E8E84-426E-40DD-AFC4-6F175D3DCCD1}">
                  <a14:hiddenFill xmlns="" xmlns:a14="http://schemas.microsoft.com/office/drawing/2010/main">
                    <a:solidFill>
                      <a:srgbClr val="FFFFFF"/>
                    </a:solidFill>
                  </a14:hiddenFill>
                </a:ext>
              </a:extLst>
            </p:spPr>
            <p:txBody>
              <a:bodyPr/>
              <a:lstStyle/>
              <a:p>
                <a:endParaRPr lang="ja-JP" altLang="en-US"/>
              </a:p>
            </p:txBody>
          </p:sp>
          <p:sp>
            <p:nvSpPr>
              <p:cNvPr id="52351" name="Freeform 193"/>
              <p:cNvSpPr>
                <a:spLocks noChangeAspect="1"/>
              </p:cNvSpPr>
              <p:nvPr/>
            </p:nvSpPr>
            <p:spPr bwMode="auto">
              <a:xfrm>
                <a:off x="8373" y="11918"/>
                <a:ext cx="2128" cy="2732"/>
              </a:xfrm>
              <a:custGeom>
                <a:avLst/>
                <a:gdLst>
                  <a:gd name="T0" fmla="*/ 2147483647 w 1333"/>
                  <a:gd name="T1" fmla="*/ 2147483647 h 1716"/>
                  <a:gd name="T2" fmla="*/ 2147483647 w 1333"/>
                  <a:gd name="T3" fmla="*/ 2147483647 h 1716"/>
                  <a:gd name="T4" fmla="*/ 2147483647 w 1333"/>
                  <a:gd name="T5" fmla="*/ 2147483647 h 1716"/>
                  <a:gd name="T6" fmla="*/ 2147483647 w 1333"/>
                  <a:gd name="T7" fmla="*/ 2147483647 h 1716"/>
                  <a:gd name="T8" fmla="*/ 2147483647 w 1333"/>
                  <a:gd name="T9" fmla="*/ 2147483647 h 1716"/>
                  <a:gd name="T10" fmla="*/ 2147483647 w 1333"/>
                  <a:gd name="T11" fmla="*/ 2147483647 h 1716"/>
                  <a:gd name="T12" fmla="*/ 2147483647 w 1333"/>
                  <a:gd name="T13" fmla="*/ 2147483647 h 1716"/>
                  <a:gd name="T14" fmla="*/ 2147483647 w 1333"/>
                  <a:gd name="T15" fmla="*/ 2147483647 h 1716"/>
                  <a:gd name="T16" fmla="*/ 2147483647 w 1333"/>
                  <a:gd name="T17" fmla="*/ 2147483647 h 1716"/>
                  <a:gd name="T18" fmla="*/ 2147483647 w 1333"/>
                  <a:gd name="T19" fmla="*/ 2147483647 h 1716"/>
                  <a:gd name="T20" fmla="*/ 2147483647 w 1333"/>
                  <a:gd name="T21" fmla="*/ 2147483647 h 1716"/>
                  <a:gd name="T22" fmla="*/ 2147483647 w 1333"/>
                  <a:gd name="T23" fmla="*/ 2147483647 h 1716"/>
                  <a:gd name="T24" fmla="*/ 2147483647 w 1333"/>
                  <a:gd name="T25" fmla="*/ 2147483647 h 1716"/>
                  <a:gd name="T26" fmla="*/ 2147483647 w 1333"/>
                  <a:gd name="T27" fmla="*/ 2147483647 h 1716"/>
                  <a:gd name="T28" fmla="*/ 2147483647 w 1333"/>
                  <a:gd name="T29" fmla="*/ 2147483647 h 1716"/>
                  <a:gd name="T30" fmla="*/ 2147483647 w 1333"/>
                  <a:gd name="T31" fmla="*/ 2147483647 h 1716"/>
                  <a:gd name="T32" fmla="*/ 2147483647 w 1333"/>
                  <a:gd name="T33" fmla="*/ 2147483647 h 1716"/>
                  <a:gd name="T34" fmla="*/ 2147483647 w 1333"/>
                  <a:gd name="T35" fmla="*/ 2147483647 h 1716"/>
                  <a:gd name="T36" fmla="*/ 2147483647 w 1333"/>
                  <a:gd name="T37" fmla="*/ 2147483647 h 1716"/>
                  <a:gd name="T38" fmla="*/ 2147483647 w 1333"/>
                  <a:gd name="T39" fmla="*/ 2147483647 h 1716"/>
                  <a:gd name="T40" fmla="*/ 2147483647 w 1333"/>
                  <a:gd name="T41" fmla="*/ 2147483647 h 1716"/>
                  <a:gd name="T42" fmla="*/ 2147483647 w 1333"/>
                  <a:gd name="T43" fmla="*/ 2147483647 h 1716"/>
                  <a:gd name="T44" fmla="*/ 2147483647 w 1333"/>
                  <a:gd name="T45" fmla="*/ 2147483647 h 1716"/>
                  <a:gd name="T46" fmla="*/ 2147483647 w 1333"/>
                  <a:gd name="T47" fmla="*/ 2147483647 h 1716"/>
                  <a:gd name="T48" fmla="*/ 2147483647 w 1333"/>
                  <a:gd name="T49" fmla="*/ 2147483647 h 1716"/>
                  <a:gd name="T50" fmla="*/ 2147483647 w 1333"/>
                  <a:gd name="T51" fmla="*/ 2147483647 h 1716"/>
                  <a:gd name="T52" fmla="*/ 2147483647 w 1333"/>
                  <a:gd name="T53" fmla="*/ 2147483647 h 1716"/>
                  <a:gd name="T54" fmla="*/ 2147483647 w 1333"/>
                  <a:gd name="T55" fmla="*/ 2147483647 h 1716"/>
                  <a:gd name="T56" fmla="*/ 2147483647 w 1333"/>
                  <a:gd name="T57" fmla="*/ 2147483647 h 1716"/>
                  <a:gd name="T58" fmla="*/ 2147483647 w 1333"/>
                  <a:gd name="T59" fmla="*/ 2147483647 h 1716"/>
                  <a:gd name="T60" fmla="*/ 2147483647 w 1333"/>
                  <a:gd name="T61" fmla="*/ 2147483647 h 1716"/>
                  <a:gd name="T62" fmla="*/ 2147483647 w 1333"/>
                  <a:gd name="T63" fmla="*/ 2147483647 h 1716"/>
                  <a:gd name="T64" fmla="*/ 2147483647 w 1333"/>
                  <a:gd name="T65" fmla="*/ 2147483647 h 1716"/>
                  <a:gd name="T66" fmla="*/ 2147483647 w 1333"/>
                  <a:gd name="T67" fmla="*/ 2147483647 h 1716"/>
                  <a:gd name="T68" fmla="*/ 2147483647 w 1333"/>
                  <a:gd name="T69" fmla="*/ 2147483647 h 1716"/>
                  <a:gd name="T70" fmla="*/ 2147483647 w 1333"/>
                  <a:gd name="T71" fmla="*/ 2147483647 h 1716"/>
                  <a:gd name="T72" fmla="*/ 2147483647 w 1333"/>
                  <a:gd name="T73" fmla="*/ 2147483647 h 1716"/>
                  <a:gd name="T74" fmla="*/ 2147483647 w 1333"/>
                  <a:gd name="T75" fmla="*/ 2147483647 h 1716"/>
                  <a:gd name="T76" fmla="*/ 2147483647 w 1333"/>
                  <a:gd name="T77" fmla="*/ 2147483647 h 1716"/>
                  <a:gd name="T78" fmla="*/ 2147483647 w 1333"/>
                  <a:gd name="T79" fmla="*/ 2147483647 h 1716"/>
                  <a:gd name="T80" fmla="*/ 2147483647 w 1333"/>
                  <a:gd name="T81" fmla="*/ 2147483647 h 1716"/>
                  <a:gd name="T82" fmla="*/ 2147483647 w 1333"/>
                  <a:gd name="T83" fmla="*/ 2147483647 h 1716"/>
                  <a:gd name="T84" fmla="*/ 2147483647 w 1333"/>
                  <a:gd name="T85" fmla="*/ 2147483647 h 1716"/>
                  <a:gd name="T86" fmla="*/ 2147483647 w 1333"/>
                  <a:gd name="T87" fmla="*/ 2147483647 h 1716"/>
                  <a:gd name="T88" fmla="*/ 2147483647 w 1333"/>
                  <a:gd name="T89" fmla="*/ 2147483647 h 1716"/>
                  <a:gd name="T90" fmla="*/ 2147483647 w 1333"/>
                  <a:gd name="T91" fmla="*/ 2147483647 h 1716"/>
                  <a:gd name="T92" fmla="*/ 2147483647 w 1333"/>
                  <a:gd name="T93" fmla="*/ 2147483647 h 1716"/>
                  <a:gd name="T94" fmla="*/ 2147483647 w 1333"/>
                  <a:gd name="T95" fmla="*/ 2147483647 h 1716"/>
                  <a:gd name="T96" fmla="*/ 2147483647 w 1333"/>
                  <a:gd name="T97" fmla="*/ 2147483647 h 1716"/>
                  <a:gd name="T98" fmla="*/ 2147483647 w 1333"/>
                  <a:gd name="T99" fmla="*/ 2147483647 h 1716"/>
                  <a:gd name="T100" fmla="*/ 2147483647 w 1333"/>
                  <a:gd name="T101" fmla="*/ 2147483647 h 1716"/>
                  <a:gd name="T102" fmla="*/ 2147483647 w 1333"/>
                  <a:gd name="T103" fmla="*/ 2147483647 h 1716"/>
                  <a:gd name="T104" fmla="*/ 2147483647 w 1333"/>
                  <a:gd name="T105" fmla="*/ 2147483647 h 1716"/>
                  <a:gd name="T106" fmla="*/ 2147483647 w 1333"/>
                  <a:gd name="T107" fmla="*/ 2147483647 h 1716"/>
                  <a:gd name="T108" fmla="*/ 2147483647 w 1333"/>
                  <a:gd name="T109" fmla="*/ 2147483647 h 1716"/>
                  <a:gd name="T110" fmla="*/ 2147483647 w 1333"/>
                  <a:gd name="T111" fmla="*/ 2147483647 h 1716"/>
                  <a:gd name="T112" fmla="*/ 2147483647 w 1333"/>
                  <a:gd name="T113" fmla="*/ 2147483647 h 1716"/>
                  <a:gd name="T114" fmla="*/ 2147483647 w 1333"/>
                  <a:gd name="T115" fmla="*/ 2147483647 h 171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333"/>
                  <a:gd name="T175" fmla="*/ 0 h 1716"/>
                  <a:gd name="T176" fmla="*/ 1333 w 1333"/>
                  <a:gd name="T177" fmla="*/ 1716 h 171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333" h="1716">
                    <a:moveTo>
                      <a:pt x="411" y="14"/>
                    </a:moveTo>
                    <a:lnTo>
                      <a:pt x="411" y="14"/>
                    </a:lnTo>
                    <a:lnTo>
                      <a:pt x="426" y="14"/>
                    </a:lnTo>
                    <a:lnTo>
                      <a:pt x="440" y="14"/>
                    </a:lnTo>
                    <a:lnTo>
                      <a:pt x="454" y="14"/>
                    </a:lnTo>
                    <a:lnTo>
                      <a:pt x="468" y="14"/>
                    </a:lnTo>
                    <a:lnTo>
                      <a:pt x="482" y="14"/>
                    </a:lnTo>
                    <a:lnTo>
                      <a:pt x="525" y="28"/>
                    </a:lnTo>
                    <a:lnTo>
                      <a:pt x="553" y="42"/>
                    </a:lnTo>
                    <a:lnTo>
                      <a:pt x="582" y="56"/>
                    </a:lnTo>
                    <a:lnTo>
                      <a:pt x="596" y="56"/>
                    </a:lnTo>
                    <a:lnTo>
                      <a:pt x="610" y="71"/>
                    </a:lnTo>
                    <a:lnTo>
                      <a:pt x="638" y="71"/>
                    </a:lnTo>
                    <a:lnTo>
                      <a:pt x="667" y="85"/>
                    </a:lnTo>
                    <a:lnTo>
                      <a:pt x="695" y="99"/>
                    </a:lnTo>
                    <a:lnTo>
                      <a:pt x="723" y="113"/>
                    </a:lnTo>
                    <a:lnTo>
                      <a:pt x="738" y="113"/>
                    </a:lnTo>
                    <a:lnTo>
                      <a:pt x="752" y="113"/>
                    </a:lnTo>
                    <a:lnTo>
                      <a:pt x="766" y="113"/>
                    </a:lnTo>
                    <a:lnTo>
                      <a:pt x="794" y="113"/>
                    </a:lnTo>
                    <a:lnTo>
                      <a:pt x="794" y="142"/>
                    </a:lnTo>
                    <a:lnTo>
                      <a:pt x="794" y="156"/>
                    </a:lnTo>
                    <a:lnTo>
                      <a:pt x="780" y="170"/>
                    </a:lnTo>
                    <a:lnTo>
                      <a:pt x="780" y="198"/>
                    </a:lnTo>
                    <a:lnTo>
                      <a:pt x="780" y="212"/>
                    </a:lnTo>
                    <a:lnTo>
                      <a:pt x="780" y="227"/>
                    </a:lnTo>
                    <a:lnTo>
                      <a:pt x="780" y="241"/>
                    </a:lnTo>
                    <a:lnTo>
                      <a:pt x="780" y="255"/>
                    </a:lnTo>
                    <a:lnTo>
                      <a:pt x="780" y="269"/>
                    </a:lnTo>
                    <a:lnTo>
                      <a:pt x="780" y="283"/>
                    </a:lnTo>
                    <a:lnTo>
                      <a:pt x="766" y="298"/>
                    </a:lnTo>
                    <a:lnTo>
                      <a:pt x="780" y="312"/>
                    </a:lnTo>
                    <a:lnTo>
                      <a:pt x="780" y="326"/>
                    </a:lnTo>
                    <a:lnTo>
                      <a:pt x="780" y="340"/>
                    </a:lnTo>
                    <a:lnTo>
                      <a:pt x="780" y="354"/>
                    </a:lnTo>
                    <a:lnTo>
                      <a:pt x="809" y="354"/>
                    </a:lnTo>
                    <a:lnTo>
                      <a:pt x="823" y="354"/>
                    </a:lnTo>
                    <a:lnTo>
                      <a:pt x="837" y="354"/>
                    </a:lnTo>
                    <a:lnTo>
                      <a:pt x="851" y="368"/>
                    </a:lnTo>
                    <a:lnTo>
                      <a:pt x="879" y="368"/>
                    </a:lnTo>
                    <a:lnTo>
                      <a:pt x="908" y="368"/>
                    </a:lnTo>
                    <a:lnTo>
                      <a:pt x="922" y="368"/>
                    </a:lnTo>
                    <a:lnTo>
                      <a:pt x="950" y="368"/>
                    </a:lnTo>
                    <a:lnTo>
                      <a:pt x="993" y="383"/>
                    </a:lnTo>
                    <a:lnTo>
                      <a:pt x="1007" y="383"/>
                    </a:lnTo>
                    <a:lnTo>
                      <a:pt x="1050" y="383"/>
                    </a:lnTo>
                    <a:lnTo>
                      <a:pt x="1035" y="411"/>
                    </a:lnTo>
                    <a:lnTo>
                      <a:pt x="1021" y="439"/>
                    </a:lnTo>
                    <a:lnTo>
                      <a:pt x="1007" y="468"/>
                    </a:lnTo>
                    <a:lnTo>
                      <a:pt x="993" y="496"/>
                    </a:lnTo>
                    <a:lnTo>
                      <a:pt x="993" y="510"/>
                    </a:lnTo>
                    <a:lnTo>
                      <a:pt x="979" y="510"/>
                    </a:lnTo>
                    <a:lnTo>
                      <a:pt x="993" y="510"/>
                    </a:lnTo>
                    <a:lnTo>
                      <a:pt x="993" y="524"/>
                    </a:lnTo>
                    <a:lnTo>
                      <a:pt x="979" y="539"/>
                    </a:lnTo>
                    <a:lnTo>
                      <a:pt x="979" y="581"/>
                    </a:lnTo>
                    <a:lnTo>
                      <a:pt x="979" y="624"/>
                    </a:lnTo>
                    <a:lnTo>
                      <a:pt x="979" y="652"/>
                    </a:lnTo>
                    <a:lnTo>
                      <a:pt x="965" y="681"/>
                    </a:lnTo>
                    <a:lnTo>
                      <a:pt x="965" y="695"/>
                    </a:lnTo>
                    <a:lnTo>
                      <a:pt x="1007" y="695"/>
                    </a:lnTo>
                    <a:lnTo>
                      <a:pt x="1050" y="695"/>
                    </a:lnTo>
                    <a:lnTo>
                      <a:pt x="1078" y="695"/>
                    </a:lnTo>
                    <a:lnTo>
                      <a:pt x="1106" y="695"/>
                    </a:lnTo>
                    <a:lnTo>
                      <a:pt x="1135" y="695"/>
                    </a:lnTo>
                    <a:lnTo>
                      <a:pt x="1149" y="695"/>
                    </a:lnTo>
                    <a:lnTo>
                      <a:pt x="1163" y="695"/>
                    </a:lnTo>
                    <a:lnTo>
                      <a:pt x="1206" y="695"/>
                    </a:lnTo>
                    <a:lnTo>
                      <a:pt x="1220" y="695"/>
                    </a:lnTo>
                    <a:lnTo>
                      <a:pt x="1248" y="695"/>
                    </a:lnTo>
                    <a:lnTo>
                      <a:pt x="1277" y="695"/>
                    </a:lnTo>
                    <a:lnTo>
                      <a:pt x="1319" y="695"/>
                    </a:lnTo>
                    <a:lnTo>
                      <a:pt x="1333" y="695"/>
                    </a:lnTo>
                    <a:lnTo>
                      <a:pt x="1333" y="723"/>
                    </a:lnTo>
                    <a:lnTo>
                      <a:pt x="1319" y="723"/>
                    </a:lnTo>
                    <a:lnTo>
                      <a:pt x="1305" y="723"/>
                    </a:lnTo>
                    <a:lnTo>
                      <a:pt x="1305" y="737"/>
                    </a:lnTo>
                    <a:lnTo>
                      <a:pt x="1305" y="751"/>
                    </a:lnTo>
                    <a:lnTo>
                      <a:pt x="1305" y="766"/>
                    </a:lnTo>
                    <a:lnTo>
                      <a:pt x="1305" y="780"/>
                    </a:lnTo>
                    <a:lnTo>
                      <a:pt x="1305" y="794"/>
                    </a:lnTo>
                    <a:lnTo>
                      <a:pt x="1305" y="808"/>
                    </a:lnTo>
                    <a:lnTo>
                      <a:pt x="1305" y="822"/>
                    </a:lnTo>
                    <a:lnTo>
                      <a:pt x="1305" y="837"/>
                    </a:lnTo>
                    <a:lnTo>
                      <a:pt x="1305" y="851"/>
                    </a:lnTo>
                    <a:lnTo>
                      <a:pt x="1305" y="865"/>
                    </a:lnTo>
                    <a:lnTo>
                      <a:pt x="1305" y="879"/>
                    </a:lnTo>
                    <a:lnTo>
                      <a:pt x="1305" y="893"/>
                    </a:lnTo>
                    <a:lnTo>
                      <a:pt x="1305" y="907"/>
                    </a:lnTo>
                    <a:lnTo>
                      <a:pt x="1305" y="922"/>
                    </a:lnTo>
                    <a:lnTo>
                      <a:pt x="1291" y="922"/>
                    </a:lnTo>
                    <a:lnTo>
                      <a:pt x="1291" y="950"/>
                    </a:lnTo>
                    <a:lnTo>
                      <a:pt x="1291" y="964"/>
                    </a:lnTo>
                    <a:lnTo>
                      <a:pt x="1291" y="978"/>
                    </a:lnTo>
                    <a:lnTo>
                      <a:pt x="1291" y="993"/>
                    </a:lnTo>
                    <a:lnTo>
                      <a:pt x="1291" y="1007"/>
                    </a:lnTo>
                    <a:lnTo>
                      <a:pt x="1291" y="1021"/>
                    </a:lnTo>
                    <a:lnTo>
                      <a:pt x="1291" y="1035"/>
                    </a:lnTo>
                    <a:lnTo>
                      <a:pt x="1291" y="1049"/>
                    </a:lnTo>
                    <a:lnTo>
                      <a:pt x="1305" y="1049"/>
                    </a:lnTo>
                    <a:lnTo>
                      <a:pt x="1305" y="1064"/>
                    </a:lnTo>
                    <a:lnTo>
                      <a:pt x="1305" y="1078"/>
                    </a:lnTo>
                    <a:lnTo>
                      <a:pt x="1305" y="1092"/>
                    </a:lnTo>
                    <a:lnTo>
                      <a:pt x="1291" y="1092"/>
                    </a:lnTo>
                    <a:lnTo>
                      <a:pt x="1291" y="1106"/>
                    </a:lnTo>
                    <a:lnTo>
                      <a:pt x="1291" y="1120"/>
                    </a:lnTo>
                    <a:lnTo>
                      <a:pt x="1305" y="1120"/>
                    </a:lnTo>
                    <a:lnTo>
                      <a:pt x="1305" y="1149"/>
                    </a:lnTo>
                    <a:lnTo>
                      <a:pt x="1305" y="1163"/>
                    </a:lnTo>
                    <a:lnTo>
                      <a:pt x="1305" y="1177"/>
                    </a:lnTo>
                    <a:lnTo>
                      <a:pt x="1291" y="1177"/>
                    </a:lnTo>
                    <a:lnTo>
                      <a:pt x="1291" y="1191"/>
                    </a:lnTo>
                    <a:lnTo>
                      <a:pt x="1291" y="1205"/>
                    </a:lnTo>
                    <a:lnTo>
                      <a:pt x="1291" y="1220"/>
                    </a:lnTo>
                    <a:lnTo>
                      <a:pt x="1291" y="1234"/>
                    </a:lnTo>
                    <a:lnTo>
                      <a:pt x="1305" y="1234"/>
                    </a:lnTo>
                    <a:lnTo>
                      <a:pt x="1291" y="1234"/>
                    </a:lnTo>
                    <a:lnTo>
                      <a:pt x="1305" y="1234"/>
                    </a:lnTo>
                    <a:lnTo>
                      <a:pt x="1291" y="1248"/>
                    </a:lnTo>
                    <a:lnTo>
                      <a:pt x="1291" y="1262"/>
                    </a:lnTo>
                    <a:lnTo>
                      <a:pt x="1291" y="1276"/>
                    </a:lnTo>
                    <a:lnTo>
                      <a:pt x="1291" y="1290"/>
                    </a:lnTo>
                    <a:lnTo>
                      <a:pt x="1291" y="1305"/>
                    </a:lnTo>
                    <a:lnTo>
                      <a:pt x="1291" y="1319"/>
                    </a:lnTo>
                    <a:lnTo>
                      <a:pt x="1305" y="1333"/>
                    </a:lnTo>
                    <a:lnTo>
                      <a:pt x="1291" y="1347"/>
                    </a:lnTo>
                    <a:lnTo>
                      <a:pt x="1277" y="1347"/>
                    </a:lnTo>
                    <a:lnTo>
                      <a:pt x="1277" y="1361"/>
                    </a:lnTo>
                    <a:lnTo>
                      <a:pt x="1262" y="1361"/>
                    </a:lnTo>
                    <a:lnTo>
                      <a:pt x="1248" y="1361"/>
                    </a:lnTo>
                    <a:lnTo>
                      <a:pt x="1234" y="1376"/>
                    </a:lnTo>
                    <a:lnTo>
                      <a:pt x="1220" y="1376"/>
                    </a:lnTo>
                    <a:lnTo>
                      <a:pt x="1206" y="1390"/>
                    </a:lnTo>
                    <a:lnTo>
                      <a:pt x="1191" y="1390"/>
                    </a:lnTo>
                    <a:lnTo>
                      <a:pt x="1177" y="1404"/>
                    </a:lnTo>
                    <a:lnTo>
                      <a:pt x="1149" y="1404"/>
                    </a:lnTo>
                    <a:lnTo>
                      <a:pt x="1149" y="1418"/>
                    </a:lnTo>
                    <a:lnTo>
                      <a:pt x="1135" y="1418"/>
                    </a:lnTo>
                    <a:lnTo>
                      <a:pt x="1121" y="1418"/>
                    </a:lnTo>
                    <a:lnTo>
                      <a:pt x="1121" y="1432"/>
                    </a:lnTo>
                    <a:lnTo>
                      <a:pt x="1106" y="1432"/>
                    </a:lnTo>
                    <a:lnTo>
                      <a:pt x="1078" y="1461"/>
                    </a:lnTo>
                    <a:lnTo>
                      <a:pt x="1078" y="1475"/>
                    </a:lnTo>
                    <a:lnTo>
                      <a:pt x="1064" y="1475"/>
                    </a:lnTo>
                    <a:lnTo>
                      <a:pt x="1050" y="1489"/>
                    </a:lnTo>
                    <a:lnTo>
                      <a:pt x="1021" y="1503"/>
                    </a:lnTo>
                    <a:lnTo>
                      <a:pt x="1007" y="1503"/>
                    </a:lnTo>
                    <a:lnTo>
                      <a:pt x="993" y="1517"/>
                    </a:lnTo>
                    <a:lnTo>
                      <a:pt x="979" y="1517"/>
                    </a:lnTo>
                    <a:lnTo>
                      <a:pt x="965" y="1532"/>
                    </a:lnTo>
                    <a:lnTo>
                      <a:pt x="950" y="1532"/>
                    </a:lnTo>
                    <a:lnTo>
                      <a:pt x="936" y="1546"/>
                    </a:lnTo>
                    <a:lnTo>
                      <a:pt x="922" y="1560"/>
                    </a:lnTo>
                    <a:lnTo>
                      <a:pt x="908" y="1560"/>
                    </a:lnTo>
                    <a:lnTo>
                      <a:pt x="894" y="1574"/>
                    </a:lnTo>
                    <a:lnTo>
                      <a:pt x="865" y="1574"/>
                    </a:lnTo>
                    <a:lnTo>
                      <a:pt x="851" y="1588"/>
                    </a:lnTo>
                    <a:lnTo>
                      <a:pt x="823" y="1603"/>
                    </a:lnTo>
                    <a:lnTo>
                      <a:pt x="809" y="1617"/>
                    </a:lnTo>
                    <a:lnTo>
                      <a:pt x="780" y="1631"/>
                    </a:lnTo>
                    <a:lnTo>
                      <a:pt x="766" y="1631"/>
                    </a:lnTo>
                    <a:lnTo>
                      <a:pt x="752" y="1645"/>
                    </a:lnTo>
                    <a:lnTo>
                      <a:pt x="738" y="1659"/>
                    </a:lnTo>
                    <a:lnTo>
                      <a:pt x="723" y="1659"/>
                    </a:lnTo>
                    <a:lnTo>
                      <a:pt x="709" y="1673"/>
                    </a:lnTo>
                    <a:lnTo>
                      <a:pt x="681" y="1688"/>
                    </a:lnTo>
                    <a:lnTo>
                      <a:pt x="667" y="1688"/>
                    </a:lnTo>
                    <a:lnTo>
                      <a:pt x="653" y="1688"/>
                    </a:lnTo>
                    <a:lnTo>
                      <a:pt x="638" y="1702"/>
                    </a:lnTo>
                    <a:lnTo>
                      <a:pt x="624" y="1702"/>
                    </a:lnTo>
                    <a:lnTo>
                      <a:pt x="610" y="1702"/>
                    </a:lnTo>
                    <a:lnTo>
                      <a:pt x="596" y="1702"/>
                    </a:lnTo>
                    <a:lnTo>
                      <a:pt x="582" y="1702"/>
                    </a:lnTo>
                    <a:lnTo>
                      <a:pt x="567" y="1716"/>
                    </a:lnTo>
                    <a:lnTo>
                      <a:pt x="553" y="1716"/>
                    </a:lnTo>
                    <a:lnTo>
                      <a:pt x="553" y="1702"/>
                    </a:lnTo>
                    <a:lnTo>
                      <a:pt x="539" y="1702"/>
                    </a:lnTo>
                    <a:lnTo>
                      <a:pt x="525" y="1702"/>
                    </a:lnTo>
                    <a:lnTo>
                      <a:pt x="525" y="1688"/>
                    </a:lnTo>
                    <a:lnTo>
                      <a:pt x="511" y="1688"/>
                    </a:lnTo>
                    <a:lnTo>
                      <a:pt x="497" y="1688"/>
                    </a:lnTo>
                    <a:lnTo>
                      <a:pt x="482" y="1673"/>
                    </a:lnTo>
                    <a:lnTo>
                      <a:pt x="468" y="1659"/>
                    </a:lnTo>
                    <a:lnTo>
                      <a:pt x="454" y="1659"/>
                    </a:lnTo>
                    <a:lnTo>
                      <a:pt x="454" y="1645"/>
                    </a:lnTo>
                    <a:lnTo>
                      <a:pt x="440" y="1631"/>
                    </a:lnTo>
                    <a:lnTo>
                      <a:pt x="440" y="1617"/>
                    </a:lnTo>
                    <a:lnTo>
                      <a:pt x="440" y="1603"/>
                    </a:lnTo>
                    <a:lnTo>
                      <a:pt x="440" y="1588"/>
                    </a:lnTo>
                    <a:lnTo>
                      <a:pt x="426" y="1588"/>
                    </a:lnTo>
                    <a:lnTo>
                      <a:pt x="426" y="1574"/>
                    </a:lnTo>
                    <a:lnTo>
                      <a:pt x="426" y="1560"/>
                    </a:lnTo>
                    <a:lnTo>
                      <a:pt x="426" y="1546"/>
                    </a:lnTo>
                    <a:lnTo>
                      <a:pt x="411" y="1532"/>
                    </a:lnTo>
                    <a:lnTo>
                      <a:pt x="411" y="1517"/>
                    </a:lnTo>
                    <a:lnTo>
                      <a:pt x="411" y="1503"/>
                    </a:lnTo>
                    <a:lnTo>
                      <a:pt x="397" y="1489"/>
                    </a:lnTo>
                    <a:lnTo>
                      <a:pt x="397" y="1475"/>
                    </a:lnTo>
                    <a:lnTo>
                      <a:pt x="383" y="1461"/>
                    </a:lnTo>
                    <a:lnTo>
                      <a:pt x="383" y="1446"/>
                    </a:lnTo>
                    <a:lnTo>
                      <a:pt x="369" y="1446"/>
                    </a:lnTo>
                    <a:lnTo>
                      <a:pt x="369" y="1432"/>
                    </a:lnTo>
                    <a:lnTo>
                      <a:pt x="369" y="1418"/>
                    </a:lnTo>
                    <a:lnTo>
                      <a:pt x="355" y="1418"/>
                    </a:lnTo>
                    <a:lnTo>
                      <a:pt x="355" y="1404"/>
                    </a:lnTo>
                    <a:lnTo>
                      <a:pt x="341" y="1390"/>
                    </a:lnTo>
                    <a:lnTo>
                      <a:pt x="341" y="1376"/>
                    </a:lnTo>
                    <a:lnTo>
                      <a:pt x="326" y="1376"/>
                    </a:lnTo>
                    <a:lnTo>
                      <a:pt x="326" y="1361"/>
                    </a:lnTo>
                    <a:lnTo>
                      <a:pt x="312" y="1361"/>
                    </a:lnTo>
                    <a:lnTo>
                      <a:pt x="298" y="1347"/>
                    </a:lnTo>
                    <a:lnTo>
                      <a:pt x="284" y="1347"/>
                    </a:lnTo>
                    <a:lnTo>
                      <a:pt x="284" y="1333"/>
                    </a:lnTo>
                    <a:lnTo>
                      <a:pt x="270" y="1333"/>
                    </a:lnTo>
                    <a:lnTo>
                      <a:pt x="255" y="1333"/>
                    </a:lnTo>
                    <a:lnTo>
                      <a:pt x="241" y="1333"/>
                    </a:lnTo>
                    <a:lnTo>
                      <a:pt x="241" y="1319"/>
                    </a:lnTo>
                    <a:lnTo>
                      <a:pt x="227" y="1319"/>
                    </a:lnTo>
                    <a:lnTo>
                      <a:pt x="199" y="1319"/>
                    </a:lnTo>
                    <a:lnTo>
                      <a:pt x="128" y="1305"/>
                    </a:lnTo>
                    <a:lnTo>
                      <a:pt x="114" y="1305"/>
                    </a:lnTo>
                    <a:lnTo>
                      <a:pt x="99" y="1290"/>
                    </a:lnTo>
                    <a:lnTo>
                      <a:pt x="71" y="1290"/>
                    </a:lnTo>
                    <a:lnTo>
                      <a:pt x="43" y="1276"/>
                    </a:lnTo>
                    <a:lnTo>
                      <a:pt x="29" y="1276"/>
                    </a:lnTo>
                    <a:lnTo>
                      <a:pt x="14" y="1276"/>
                    </a:lnTo>
                    <a:lnTo>
                      <a:pt x="0" y="1276"/>
                    </a:lnTo>
                    <a:lnTo>
                      <a:pt x="14" y="1248"/>
                    </a:lnTo>
                    <a:lnTo>
                      <a:pt x="14" y="1234"/>
                    </a:lnTo>
                    <a:lnTo>
                      <a:pt x="29" y="1205"/>
                    </a:lnTo>
                    <a:lnTo>
                      <a:pt x="29" y="1191"/>
                    </a:lnTo>
                    <a:lnTo>
                      <a:pt x="43" y="1163"/>
                    </a:lnTo>
                    <a:lnTo>
                      <a:pt x="57" y="1106"/>
                    </a:lnTo>
                    <a:lnTo>
                      <a:pt x="57" y="1092"/>
                    </a:lnTo>
                    <a:lnTo>
                      <a:pt x="57" y="1078"/>
                    </a:lnTo>
                    <a:lnTo>
                      <a:pt x="57" y="1064"/>
                    </a:lnTo>
                    <a:lnTo>
                      <a:pt x="71" y="1035"/>
                    </a:lnTo>
                    <a:lnTo>
                      <a:pt x="85" y="950"/>
                    </a:lnTo>
                    <a:lnTo>
                      <a:pt x="85" y="936"/>
                    </a:lnTo>
                    <a:lnTo>
                      <a:pt x="99" y="893"/>
                    </a:lnTo>
                    <a:lnTo>
                      <a:pt x="99" y="879"/>
                    </a:lnTo>
                    <a:lnTo>
                      <a:pt x="114" y="851"/>
                    </a:lnTo>
                    <a:lnTo>
                      <a:pt x="114" y="822"/>
                    </a:lnTo>
                    <a:lnTo>
                      <a:pt x="114" y="808"/>
                    </a:lnTo>
                    <a:lnTo>
                      <a:pt x="128" y="766"/>
                    </a:lnTo>
                    <a:lnTo>
                      <a:pt x="128" y="751"/>
                    </a:lnTo>
                    <a:lnTo>
                      <a:pt x="142" y="709"/>
                    </a:lnTo>
                    <a:lnTo>
                      <a:pt x="142" y="695"/>
                    </a:lnTo>
                    <a:lnTo>
                      <a:pt x="142" y="681"/>
                    </a:lnTo>
                    <a:lnTo>
                      <a:pt x="142" y="666"/>
                    </a:lnTo>
                    <a:lnTo>
                      <a:pt x="156" y="666"/>
                    </a:lnTo>
                    <a:lnTo>
                      <a:pt x="156" y="652"/>
                    </a:lnTo>
                    <a:lnTo>
                      <a:pt x="142" y="652"/>
                    </a:lnTo>
                    <a:lnTo>
                      <a:pt x="128" y="652"/>
                    </a:lnTo>
                    <a:lnTo>
                      <a:pt x="128" y="638"/>
                    </a:lnTo>
                    <a:lnTo>
                      <a:pt x="114" y="638"/>
                    </a:lnTo>
                    <a:lnTo>
                      <a:pt x="99" y="638"/>
                    </a:lnTo>
                    <a:lnTo>
                      <a:pt x="99" y="624"/>
                    </a:lnTo>
                    <a:lnTo>
                      <a:pt x="85" y="624"/>
                    </a:lnTo>
                    <a:lnTo>
                      <a:pt x="99" y="610"/>
                    </a:lnTo>
                    <a:lnTo>
                      <a:pt x="99" y="595"/>
                    </a:lnTo>
                    <a:lnTo>
                      <a:pt x="99" y="581"/>
                    </a:lnTo>
                    <a:lnTo>
                      <a:pt x="99" y="567"/>
                    </a:lnTo>
                    <a:lnTo>
                      <a:pt x="99" y="553"/>
                    </a:lnTo>
                    <a:lnTo>
                      <a:pt x="114" y="539"/>
                    </a:lnTo>
                    <a:lnTo>
                      <a:pt x="114" y="524"/>
                    </a:lnTo>
                    <a:lnTo>
                      <a:pt x="114" y="510"/>
                    </a:lnTo>
                    <a:lnTo>
                      <a:pt x="114" y="496"/>
                    </a:lnTo>
                    <a:lnTo>
                      <a:pt x="128" y="482"/>
                    </a:lnTo>
                    <a:lnTo>
                      <a:pt x="128" y="468"/>
                    </a:lnTo>
                    <a:lnTo>
                      <a:pt x="128" y="454"/>
                    </a:lnTo>
                    <a:lnTo>
                      <a:pt x="128" y="439"/>
                    </a:lnTo>
                    <a:lnTo>
                      <a:pt x="142" y="439"/>
                    </a:lnTo>
                    <a:lnTo>
                      <a:pt x="142" y="425"/>
                    </a:lnTo>
                    <a:lnTo>
                      <a:pt x="142" y="411"/>
                    </a:lnTo>
                    <a:lnTo>
                      <a:pt x="142" y="397"/>
                    </a:lnTo>
                    <a:lnTo>
                      <a:pt x="142" y="383"/>
                    </a:lnTo>
                    <a:lnTo>
                      <a:pt x="156" y="368"/>
                    </a:lnTo>
                    <a:lnTo>
                      <a:pt x="156" y="354"/>
                    </a:lnTo>
                    <a:lnTo>
                      <a:pt x="156" y="340"/>
                    </a:lnTo>
                    <a:lnTo>
                      <a:pt x="156" y="326"/>
                    </a:lnTo>
                    <a:lnTo>
                      <a:pt x="156" y="312"/>
                    </a:lnTo>
                    <a:lnTo>
                      <a:pt x="170" y="312"/>
                    </a:lnTo>
                    <a:lnTo>
                      <a:pt x="170" y="298"/>
                    </a:lnTo>
                    <a:lnTo>
                      <a:pt x="170" y="283"/>
                    </a:lnTo>
                    <a:lnTo>
                      <a:pt x="170" y="269"/>
                    </a:lnTo>
                    <a:lnTo>
                      <a:pt x="170" y="255"/>
                    </a:lnTo>
                    <a:lnTo>
                      <a:pt x="185" y="241"/>
                    </a:lnTo>
                    <a:lnTo>
                      <a:pt x="185" y="227"/>
                    </a:lnTo>
                    <a:lnTo>
                      <a:pt x="185" y="198"/>
                    </a:lnTo>
                    <a:lnTo>
                      <a:pt x="199" y="170"/>
                    </a:lnTo>
                    <a:lnTo>
                      <a:pt x="199" y="156"/>
                    </a:lnTo>
                    <a:lnTo>
                      <a:pt x="199" y="142"/>
                    </a:lnTo>
                    <a:lnTo>
                      <a:pt x="199" y="127"/>
                    </a:lnTo>
                    <a:lnTo>
                      <a:pt x="199" y="113"/>
                    </a:lnTo>
                    <a:lnTo>
                      <a:pt x="213" y="113"/>
                    </a:lnTo>
                    <a:lnTo>
                      <a:pt x="213" y="99"/>
                    </a:lnTo>
                    <a:lnTo>
                      <a:pt x="213" y="85"/>
                    </a:lnTo>
                    <a:lnTo>
                      <a:pt x="213" y="71"/>
                    </a:lnTo>
                    <a:lnTo>
                      <a:pt x="227" y="71"/>
                    </a:lnTo>
                    <a:lnTo>
                      <a:pt x="270" y="71"/>
                    </a:lnTo>
                    <a:lnTo>
                      <a:pt x="298" y="71"/>
                    </a:lnTo>
                    <a:lnTo>
                      <a:pt x="312" y="71"/>
                    </a:lnTo>
                    <a:lnTo>
                      <a:pt x="312" y="56"/>
                    </a:lnTo>
                    <a:lnTo>
                      <a:pt x="326" y="71"/>
                    </a:lnTo>
                    <a:lnTo>
                      <a:pt x="341" y="71"/>
                    </a:lnTo>
                    <a:lnTo>
                      <a:pt x="341" y="56"/>
                    </a:lnTo>
                    <a:lnTo>
                      <a:pt x="383" y="28"/>
                    </a:lnTo>
                    <a:lnTo>
                      <a:pt x="411" y="0"/>
                    </a:lnTo>
                    <a:lnTo>
                      <a:pt x="411" y="14"/>
                    </a:lnTo>
                    <a:close/>
                  </a:path>
                </a:pathLst>
              </a:custGeom>
              <a:noFill/>
              <a:ln w="0" cap="flat">
                <a:solidFill>
                  <a:srgbClr val="000000"/>
                </a:solidFill>
                <a:prstDash val="solid"/>
                <a:round/>
                <a:headEnd/>
                <a:tailEnd/>
              </a:ln>
              <a:extLst>
                <a:ext uri="{909E8E84-426E-40DD-AFC4-6F175D3DCCD1}">
                  <a14:hiddenFill xmlns="" xmlns:a14="http://schemas.microsoft.com/office/drawing/2010/main">
                    <a:solidFill>
                      <a:srgbClr val="FFFFFF"/>
                    </a:solidFill>
                  </a14:hiddenFill>
                </a:ext>
              </a:extLst>
            </p:spPr>
            <p:txBody>
              <a:bodyPr/>
              <a:lstStyle/>
              <a:p>
                <a:endParaRPr lang="ja-JP" altLang="en-US"/>
              </a:p>
            </p:txBody>
          </p:sp>
          <p:sp>
            <p:nvSpPr>
              <p:cNvPr id="52352" name="Freeform 194"/>
              <p:cNvSpPr>
                <a:spLocks noChangeAspect="1"/>
              </p:cNvSpPr>
              <p:nvPr/>
            </p:nvSpPr>
            <p:spPr bwMode="auto">
              <a:xfrm>
                <a:off x="2670" y="10156"/>
                <a:ext cx="6043" cy="3794"/>
              </a:xfrm>
              <a:custGeom>
                <a:avLst/>
                <a:gdLst>
                  <a:gd name="T0" fmla="*/ 2147483647 w 3787"/>
                  <a:gd name="T1" fmla="*/ 2147483647 h 2383"/>
                  <a:gd name="T2" fmla="*/ 2147483647 w 3787"/>
                  <a:gd name="T3" fmla="*/ 2147483647 h 2383"/>
                  <a:gd name="T4" fmla="*/ 2147483647 w 3787"/>
                  <a:gd name="T5" fmla="*/ 2147483647 h 2383"/>
                  <a:gd name="T6" fmla="*/ 2147483647 w 3787"/>
                  <a:gd name="T7" fmla="*/ 2147483647 h 2383"/>
                  <a:gd name="T8" fmla="*/ 2147483647 w 3787"/>
                  <a:gd name="T9" fmla="*/ 2147483647 h 2383"/>
                  <a:gd name="T10" fmla="*/ 2147483647 w 3787"/>
                  <a:gd name="T11" fmla="*/ 2147483647 h 2383"/>
                  <a:gd name="T12" fmla="*/ 2147483647 w 3787"/>
                  <a:gd name="T13" fmla="*/ 2147483647 h 2383"/>
                  <a:gd name="T14" fmla="*/ 2147483647 w 3787"/>
                  <a:gd name="T15" fmla="*/ 2147483647 h 2383"/>
                  <a:gd name="T16" fmla="*/ 2147483647 w 3787"/>
                  <a:gd name="T17" fmla="*/ 2147483647 h 2383"/>
                  <a:gd name="T18" fmla="*/ 2147483647 w 3787"/>
                  <a:gd name="T19" fmla="*/ 2147483647 h 2383"/>
                  <a:gd name="T20" fmla="*/ 2147483647 w 3787"/>
                  <a:gd name="T21" fmla="*/ 2147483647 h 2383"/>
                  <a:gd name="T22" fmla="*/ 2147483647 w 3787"/>
                  <a:gd name="T23" fmla="*/ 2147483647 h 2383"/>
                  <a:gd name="T24" fmla="*/ 2147483647 w 3787"/>
                  <a:gd name="T25" fmla="*/ 2147483647 h 2383"/>
                  <a:gd name="T26" fmla="*/ 2147483647 w 3787"/>
                  <a:gd name="T27" fmla="*/ 2147483647 h 2383"/>
                  <a:gd name="T28" fmla="*/ 2147483647 w 3787"/>
                  <a:gd name="T29" fmla="*/ 2147483647 h 2383"/>
                  <a:gd name="T30" fmla="*/ 2147483647 w 3787"/>
                  <a:gd name="T31" fmla="*/ 2147483647 h 2383"/>
                  <a:gd name="T32" fmla="*/ 2147483647 w 3787"/>
                  <a:gd name="T33" fmla="*/ 2147483647 h 2383"/>
                  <a:gd name="T34" fmla="*/ 2147483647 w 3787"/>
                  <a:gd name="T35" fmla="*/ 2147483647 h 2383"/>
                  <a:gd name="T36" fmla="*/ 2147483647 w 3787"/>
                  <a:gd name="T37" fmla="*/ 2147483647 h 2383"/>
                  <a:gd name="T38" fmla="*/ 2147483647 w 3787"/>
                  <a:gd name="T39" fmla="*/ 2147483647 h 2383"/>
                  <a:gd name="T40" fmla="*/ 2147483647 w 3787"/>
                  <a:gd name="T41" fmla="*/ 2147483647 h 2383"/>
                  <a:gd name="T42" fmla="*/ 2147483647 w 3787"/>
                  <a:gd name="T43" fmla="*/ 2147483647 h 2383"/>
                  <a:gd name="T44" fmla="*/ 2147483647 w 3787"/>
                  <a:gd name="T45" fmla="*/ 2147483647 h 2383"/>
                  <a:gd name="T46" fmla="*/ 2147483647 w 3787"/>
                  <a:gd name="T47" fmla="*/ 2147483647 h 2383"/>
                  <a:gd name="T48" fmla="*/ 2147483647 w 3787"/>
                  <a:gd name="T49" fmla="*/ 2147483647 h 2383"/>
                  <a:gd name="T50" fmla="*/ 2147483647 w 3787"/>
                  <a:gd name="T51" fmla="*/ 2147483647 h 2383"/>
                  <a:gd name="T52" fmla="*/ 2147483647 w 3787"/>
                  <a:gd name="T53" fmla="*/ 2147483647 h 2383"/>
                  <a:gd name="T54" fmla="*/ 2147483647 w 3787"/>
                  <a:gd name="T55" fmla="*/ 2147483647 h 2383"/>
                  <a:gd name="T56" fmla="*/ 2147483647 w 3787"/>
                  <a:gd name="T57" fmla="*/ 2147483647 h 2383"/>
                  <a:gd name="T58" fmla="*/ 2147483647 w 3787"/>
                  <a:gd name="T59" fmla="*/ 2147483647 h 2383"/>
                  <a:gd name="T60" fmla="*/ 2147483647 w 3787"/>
                  <a:gd name="T61" fmla="*/ 2147483647 h 2383"/>
                  <a:gd name="T62" fmla="*/ 2147483647 w 3787"/>
                  <a:gd name="T63" fmla="*/ 2147483647 h 2383"/>
                  <a:gd name="T64" fmla="*/ 2147483647 w 3787"/>
                  <a:gd name="T65" fmla="*/ 2147483647 h 2383"/>
                  <a:gd name="T66" fmla="*/ 2147483647 w 3787"/>
                  <a:gd name="T67" fmla="*/ 2147483647 h 2383"/>
                  <a:gd name="T68" fmla="*/ 2147483647 w 3787"/>
                  <a:gd name="T69" fmla="*/ 2147483647 h 2383"/>
                  <a:gd name="T70" fmla="*/ 2147483647 w 3787"/>
                  <a:gd name="T71" fmla="*/ 2147483647 h 2383"/>
                  <a:gd name="T72" fmla="*/ 2147483647 w 3787"/>
                  <a:gd name="T73" fmla="*/ 2147483647 h 2383"/>
                  <a:gd name="T74" fmla="*/ 2147483647 w 3787"/>
                  <a:gd name="T75" fmla="*/ 2147483647 h 2383"/>
                  <a:gd name="T76" fmla="*/ 2147483647 w 3787"/>
                  <a:gd name="T77" fmla="*/ 2147483647 h 2383"/>
                  <a:gd name="T78" fmla="*/ 2147483647 w 3787"/>
                  <a:gd name="T79" fmla="*/ 2147483647 h 2383"/>
                  <a:gd name="T80" fmla="*/ 2147483647 w 3787"/>
                  <a:gd name="T81" fmla="*/ 2147483647 h 2383"/>
                  <a:gd name="T82" fmla="*/ 2147483647 w 3787"/>
                  <a:gd name="T83" fmla="*/ 2147483647 h 2383"/>
                  <a:gd name="T84" fmla="*/ 2147483647 w 3787"/>
                  <a:gd name="T85" fmla="*/ 2147483647 h 2383"/>
                  <a:gd name="T86" fmla="*/ 2147483647 w 3787"/>
                  <a:gd name="T87" fmla="*/ 2147483647 h 2383"/>
                  <a:gd name="T88" fmla="*/ 2147483647 w 3787"/>
                  <a:gd name="T89" fmla="*/ 2147483647 h 2383"/>
                  <a:gd name="T90" fmla="*/ 2147483647 w 3787"/>
                  <a:gd name="T91" fmla="*/ 2147483647 h 2383"/>
                  <a:gd name="T92" fmla="*/ 2147483647 w 3787"/>
                  <a:gd name="T93" fmla="*/ 2147483647 h 2383"/>
                  <a:gd name="T94" fmla="*/ 2147483647 w 3787"/>
                  <a:gd name="T95" fmla="*/ 2147483647 h 2383"/>
                  <a:gd name="T96" fmla="*/ 2147483647 w 3787"/>
                  <a:gd name="T97" fmla="*/ 2147483647 h 2383"/>
                  <a:gd name="T98" fmla="*/ 2147483647 w 3787"/>
                  <a:gd name="T99" fmla="*/ 2147483647 h 2383"/>
                  <a:gd name="T100" fmla="*/ 2147483647 w 3787"/>
                  <a:gd name="T101" fmla="*/ 2147483647 h 2383"/>
                  <a:gd name="T102" fmla="*/ 2147483647 w 3787"/>
                  <a:gd name="T103" fmla="*/ 2147483647 h 2383"/>
                  <a:gd name="T104" fmla="*/ 2147483647 w 3787"/>
                  <a:gd name="T105" fmla="*/ 2147483647 h 2383"/>
                  <a:gd name="T106" fmla="*/ 2147483647 w 3787"/>
                  <a:gd name="T107" fmla="*/ 2147483647 h 2383"/>
                  <a:gd name="T108" fmla="*/ 2147483647 w 3787"/>
                  <a:gd name="T109" fmla="*/ 2147483647 h 2383"/>
                  <a:gd name="T110" fmla="*/ 2147483647 w 3787"/>
                  <a:gd name="T111" fmla="*/ 2147483647 h 238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787"/>
                  <a:gd name="T169" fmla="*/ 0 h 2383"/>
                  <a:gd name="T170" fmla="*/ 3787 w 3787"/>
                  <a:gd name="T171" fmla="*/ 2383 h 2383"/>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787" h="2383">
                    <a:moveTo>
                      <a:pt x="2000" y="639"/>
                    </a:moveTo>
                    <a:lnTo>
                      <a:pt x="2043" y="809"/>
                    </a:lnTo>
                    <a:lnTo>
                      <a:pt x="2071" y="936"/>
                    </a:lnTo>
                    <a:lnTo>
                      <a:pt x="2071" y="979"/>
                    </a:lnTo>
                    <a:lnTo>
                      <a:pt x="2085" y="979"/>
                    </a:lnTo>
                    <a:lnTo>
                      <a:pt x="2142" y="1007"/>
                    </a:lnTo>
                    <a:lnTo>
                      <a:pt x="2156" y="1007"/>
                    </a:lnTo>
                    <a:lnTo>
                      <a:pt x="2170" y="1022"/>
                    </a:lnTo>
                    <a:lnTo>
                      <a:pt x="2255" y="1064"/>
                    </a:lnTo>
                    <a:lnTo>
                      <a:pt x="2269" y="1064"/>
                    </a:lnTo>
                    <a:lnTo>
                      <a:pt x="2284" y="1078"/>
                    </a:lnTo>
                    <a:lnTo>
                      <a:pt x="2298" y="1078"/>
                    </a:lnTo>
                    <a:lnTo>
                      <a:pt x="2312" y="1078"/>
                    </a:lnTo>
                    <a:lnTo>
                      <a:pt x="2326" y="1092"/>
                    </a:lnTo>
                    <a:lnTo>
                      <a:pt x="2340" y="1092"/>
                    </a:lnTo>
                    <a:lnTo>
                      <a:pt x="2355" y="1092"/>
                    </a:lnTo>
                    <a:lnTo>
                      <a:pt x="2369" y="1107"/>
                    </a:lnTo>
                    <a:lnTo>
                      <a:pt x="2383" y="1107"/>
                    </a:lnTo>
                    <a:lnTo>
                      <a:pt x="2397" y="1107"/>
                    </a:lnTo>
                    <a:lnTo>
                      <a:pt x="2411" y="1107"/>
                    </a:lnTo>
                    <a:lnTo>
                      <a:pt x="2425" y="1107"/>
                    </a:lnTo>
                    <a:lnTo>
                      <a:pt x="2440" y="1107"/>
                    </a:lnTo>
                    <a:lnTo>
                      <a:pt x="2468" y="1107"/>
                    </a:lnTo>
                    <a:lnTo>
                      <a:pt x="2482" y="1107"/>
                    </a:lnTo>
                    <a:lnTo>
                      <a:pt x="2496" y="1107"/>
                    </a:lnTo>
                    <a:lnTo>
                      <a:pt x="2511" y="1107"/>
                    </a:lnTo>
                    <a:lnTo>
                      <a:pt x="2525" y="1092"/>
                    </a:lnTo>
                    <a:lnTo>
                      <a:pt x="2553" y="1092"/>
                    </a:lnTo>
                    <a:lnTo>
                      <a:pt x="2567" y="1092"/>
                    </a:lnTo>
                    <a:lnTo>
                      <a:pt x="2667" y="1064"/>
                    </a:lnTo>
                    <a:lnTo>
                      <a:pt x="2695" y="1064"/>
                    </a:lnTo>
                    <a:lnTo>
                      <a:pt x="2709" y="1064"/>
                    </a:lnTo>
                    <a:lnTo>
                      <a:pt x="2752" y="1050"/>
                    </a:lnTo>
                    <a:lnTo>
                      <a:pt x="2794" y="1036"/>
                    </a:lnTo>
                    <a:lnTo>
                      <a:pt x="2823" y="1036"/>
                    </a:lnTo>
                    <a:lnTo>
                      <a:pt x="2851" y="1022"/>
                    </a:lnTo>
                    <a:lnTo>
                      <a:pt x="2865" y="1022"/>
                    </a:lnTo>
                    <a:lnTo>
                      <a:pt x="2879" y="1022"/>
                    </a:lnTo>
                    <a:lnTo>
                      <a:pt x="2908" y="1007"/>
                    </a:lnTo>
                    <a:lnTo>
                      <a:pt x="2922" y="1007"/>
                    </a:lnTo>
                    <a:lnTo>
                      <a:pt x="2936" y="1007"/>
                    </a:lnTo>
                    <a:lnTo>
                      <a:pt x="2950" y="993"/>
                    </a:lnTo>
                    <a:lnTo>
                      <a:pt x="2964" y="993"/>
                    </a:lnTo>
                    <a:lnTo>
                      <a:pt x="2979" y="993"/>
                    </a:lnTo>
                    <a:lnTo>
                      <a:pt x="2993" y="979"/>
                    </a:lnTo>
                    <a:lnTo>
                      <a:pt x="3007" y="965"/>
                    </a:lnTo>
                    <a:lnTo>
                      <a:pt x="3021" y="951"/>
                    </a:lnTo>
                    <a:lnTo>
                      <a:pt x="3049" y="951"/>
                    </a:lnTo>
                    <a:lnTo>
                      <a:pt x="3049" y="936"/>
                    </a:lnTo>
                    <a:lnTo>
                      <a:pt x="3064" y="936"/>
                    </a:lnTo>
                    <a:lnTo>
                      <a:pt x="3078" y="922"/>
                    </a:lnTo>
                    <a:lnTo>
                      <a:pt x="3092" y="908"/>
                    </a:lnTo>
                    <a:lnTo>
                      <a:pt x="3120" y="936"/>
                    </a:lnTo>
                    <a:lnTo>
                      <a:pt x="3120" y="951"/>
                    </a:lnTo>
                    <a:lnTo>
                      <a:pt x="3149" y="965"/>
                    </a:lnTo>
                    <a:lnTo>
                      <a:pt x="3177" y="979"/>
                    </a:lnTo>
                    <a:lnTo>
                      <a:pt x="3191" y="993"/>
                    </a:lnTo>
                    <a:lnTo>
                      <a:pt x="3191" y="1007"/>
                    </a:lnTo>
                    <a:lnTo>
                      <a:pt x="3291" y="1064"/>
                    </a:lnTo>
                    <a:lnTo>
                      <a:pt x="3333" y="1078"/>
                    </a:lnTo>
                    <a:lnTo>
                      <a:pt x="3333" y="1092"/>
                    </a:lnTo>
                    <a:lnTo>
                      <a:pt x="3376" y="1107"/>
                    </a:lnTo>
                    <a:lnTo>
                      <a:pt x="3376" y="1121"/>
                    </a:lnTo>
                    <a:lnTo>
                      <a:pt x="3390" y="1135"/>
                    </a:lnTo>
                    <a:lnTo>
                      <a:pt x="3390" y="1163"/>
                    </a:lnTo>
                    <a:lnTo>
                      <a:pt x="3404" y="1192"/>
                    </a:lnTo>
                    <a:lnTo>
                      <a:pt x="3404" y="1206"/>
                    </a:lnTo>
                    <a:lnTo>
                      <a:pt x="3404" y="1234"/>
                    </a:lnTo>
                    <a:lnTo>
                      <a:pt x="3461" y="1220"/>
                    </a:lnTo>
                    <a:lnTo>
                      <a:pt x="3517" y="1206"/>
                    </a:lnTo>
                    <a:lnTo>
                      <a:pt x="3560" y="1206"/>
                    </a:lnTo>
                    <a:lnTo>
                      <a:pt x="3574" y="1206"/>
                    </a:lnTo>
                    <a:lnTo>
                      <a:pt x="3603" y="1192"/>
                    </a:lnTo>
                    <a:lnTo>
                      <a:pt x="3617" y="1192"/>
                    </a:lnTo>
                    <a:lnTo>
                      <a:pt x="3673" y="1178"/>
                    </a:lnTo>
                    <a:lnTo>
                      <a:pt x="3688" y="1178"/>
                    </a:lnTo>
                    <a:lnTo>
                      <a:pt x="3702" y="1178"/>
                    </a:lnTo>
                    <a:lnTo>
                      <a:pt x="3716" y="1178"/>
                    </a:lnTo>
                    <a:lnTo>
                      <a:pt x="3730" y="1178"/>
                    </a:lnTo>
                    <a:lnTo>
                      <a:pt x="3759" y="1178"/>
                    </a:lnTo>
                    <a:lnTo>
                      <a:pt x="3787" y="1178"/>
                    </a:lnTo>
                    <a:lnTo>
                      <a:pt x="3787" y="1192"/>
                    </a:lnTo>
                    <a:lnTo>
                      <a:pt x="3787" y="1206"/>
                    </a:lnTo>
                    <a:lnTo>
                      <a:pt x="3787" y="1220"/>
                    </a:lnTo>
                    <a:lnTo>
                      <a:pt x="3773" y="1220"/>
                    </a:lnTo>
                    <a:lnTo>
                      <a:pt x="3773" y="1234"/>
                    </a:lnTo>
                    <a:lnTo>
                      <a:pt x="3773" y="1249"/>
                    </a:lnTo>
                    <a:lnTo>
                      <a:pt x="3773" y="1263"/>
                    </a:lnTo>
                    <a:lnTo>
                      <a:pt x="3773" y="1277"/>
                    </a:lnTo>
                    <a:lnTo>
                      <a:pt x="3759" y="1305"/>
                    </a:lnTo>
                    <a:lnTo>
                      <a:pt x="3759" y="1334"/>
                    </a:lnTo>
                    <a:lnTo>
                      <a:pt x="3759" y="1348"/>
                    </a:lnTo>
                    <a:lnTo>
                      <a:pt x="3744" y="1362"/>
                    </a:lnTo>
                    <a:lnTo>
                      <a:pt x="3744" y="1376"/>
                    </a:lnTo>
                    <a:lnTo>
                      <a:pt x="3744" y="1390"/>
                    </a:lnTo>
                    <a:lnTo>
                      <a:pt x="3744" y="1405"/>
                    </a:lnTo>
                    <a:lnTo>
                      <a:pt x="3744" y="1419"/>
                    </a:lnTo>
                    <a:lnTo>
                      <a:pt x="3730" y="1419"/>
                    </a:lnTo>
                    <a:lnTo>
                      <a:pt x="3730" y="1433"/>
                    </a:lnTo>
                    <a:lnTo>
                      <a:pt x="3730" y="1447"/>
                    </a:lnTo>
                    <a:lnTo>
                      <a:pt x="3730" y="1461"/>
                    </a:lnTo>
                    <a:lnTo>
                      <a:pt x="3730" y="1475"/>
                    </a:lnTo>
                    <a:lnTo>
                      <a:pt x="3716" y="1490"/>
                    </a:lnTo>
                    <a:lnTo>
                      <a:pt x="3716" y="1504"/>
                    </a:lnTo>
                    <a:lnTo>
                      <a:pt x="3716" y="1518"/>
                    </a:lnTo>
                    <a:lnTo>
                      <a:pt x="3716" y="1532"/>
                    </a:lnTo>
                    <a:lnTo>
                      <a:pt x="3716" y="1546"/>
                    </a:lnTo>
                    <a:lnTo>
                      <a:pt x="3702" y="1546"/>
                    </a:lnTo>
                    <a:lnTo>
                      <a:pt x="3702" y="1561"/>
                    </a:lnTo>
                    <a:lnTo>
                      <a:pt x="3702" y="1575"/>
                    </a:lnTo>
                    <a:lnTo>
                      <a:pt x="3702" y="1589"/>
                    </a:lnTo>
                    <a:lnTo>
                      <a:pt x="3688" y="1603"/>
                    </a:lnTo>
                    <a:lnTo>
                      <a:pt x="3688" y="1617"/>
                    </a:lnTo>
                    <a:lnTo>
                      <a:pt x="3688" y="1631"/>
                    </a:lnTo>
                    <a:lnTo>
                      <a:pt x="3688" y="1646"/>
                    </a:lnTo>
                    <a:lnTo>
                      <a:pt x="3673" y="1660"/>
                    </a:lnTo>
                    <a:lnTo>
                      <a:pt x="3673" y="1674"/>
                    </a:lnTo>
                    <a:lnTo>
                      <a:pt x="3673" y="1688"/>
                    </a:lnTo>
                    <a:lnTo>
                      <a:pt x="3673" y="1702"/>
                    </a:lnTo>
                    <a:lnTo>
                      <a:pt x="3673" y="1717"/>
                    </a:lnTo>
                    <a:lnTo>
                      <a:pt x="3659" y="1731"/>
                    </a:lnTo>
                    <a:lnTo>
                      <a:pt x="3673" y="1731"/>
                    </a:lnTo>
                    <a:lnTo>
                      <a:pt x="3673" y="1745"/>
                    </a:lnTo>
                    <a:lnTo>
                      <a:pt x="3688" y="1745"/>
                    </a:lnTo>
                    <a:lnTo>
                      <a:pt x="3702" y="1745"/>
                    </a:lnTo>
                    <a:lnTo>
                      <a:pt x="3702" y="1759"/>
                    </a:lnTo>
                    <a:lnTo>
                      <a:pt x="3716" y="1759"/>
                    </a:lnTo>
                    <a:lnTo>
                      <a:pt x="3730" y="1759"/>
                    </a:lnTo>
                    <a:lnTo>
                      <a:pt x="3730" y="1773"/>
                    </a:lnTo>
                    <a:lnTo>
                      <a:pt x="3716" y="1773"/>
                    </a:lnTo>
                    <a:lnTo>
                      <a:pt x="3716" y="1788"/>
                    </a:lnTo>
                    <a:lnTo>
                      <a:pt x="3716" y="1802"/>
                    </a:lnTo>
                    <a:lnTo>
                      <a:pt x="3716" y="1816"/>
                    </a:lnTo>
                    <a:lnTo>
                      <a:pt x="3702" y="1858"/>
                    </a:lnTo>
                    <a:lnTo>
                      <a:pt x="3702" y="1873"/>
                    </a:lnTo>
                    <a:lnTo>
                      <a:pt x="3688" y="1915"/>
                    </a:lnTo>
                    <a:lnTo>
                      <a:pt x="3688" y="1929"/>
                    </a:lnTo>
                    <a:lnTo>
                      <a:pt x="3688" y="1958"/>
                    </a:lnTo>
                    <a:lnTo>
                      <a:pt x="3673" y="1986"/>
                    </a:lnTo>
                    <a:lnTo>
                      <a:pt x="3673" y="2000"/>
                    </a:lnTo>
                    <a:lnTo>
                      <a:pt x="3659" y="2043"/>
                    </a:lnTo>
                    <a:lnTo>
                      <a:pt x="3659" y="2057"/>
                    </a:lnTo>
                    <a:lnTo>
                      <a:pt x="3645" y="2142"/>
                    </a:lnTo>
                    <a:lnTo>
                      <a:pt x="3631" y="2171"/>
                    </a:lnTo>
                    <a:lnTo>
                      <a:pt x="3631" y="2185"/>
                    </a:lnTo>
                    <a:lnTo>
                      <a:pt x="3631" y="2199"/>
                    </a:lnTo>
                    <a:lnTo>
                      <a:pt x="3631" y="2213"/>
                    </a:lnTo>
                    <a:lnTo>
                      <a:pt x="3617" y="2270"/>
                    </a:lnTo>
                    <a:lnTo>
                      <a:pt x="3603" y="2298"/>
                    </a:lnTo>
                    <a:lnTo>
                      <a:pt x="3603" y="2312"/>
                    </a:lnTo>
                    <a:lnTo>
                      <a:pt x="3588" y="2341"/>
                    </a:lnTo>
                    <a:lnTo>
                      <a:pt x="3588" y="2355"/>
                    </a:lnTo>
                    <a:lnTo>
                      <a:pt x="3574" y="2383"/>
                    </a:lnTo>
                    <a:lnTo>
                      <a:pt x="3560" y="2369"/>
                    </a:lnTo>
                    <a:lnTo>
                      <a:pt x="3546" y="2369"/>
                    </a:lnTo>
                    <a:lnTo>
                      <a:pt x="3532" y="2369"/>
                    </a:lnTo>
                    <a:lnTo>
                      <a:pt x="3517" y="2369"/>
                    </a:lnTo>
                    <a:lnTo>
                      <a:pt x="3503" y="2369"/>
                    </a:lnTo>
                    <a:lnTo>
                      <a:pt x="3475" y="2355"/>
                    </a:lnTo>
                    <a:lnTo>
                      <a:pt x="3461" y="2355"/>
                    </a:lnTo>
                    <a:lnTo>
                      <a:pt x="3447" y="2355"/>
                    </a:lnTo>
                    <a:lnTo>
                      <a:pt x="3432" y="2355"/>
                    </a:lnTo>
                    <a:lnTo>
                      <a:pt x="3432" y="2341"/>
                    </a:lnTo>
                    <a:lnTo>
                      <a:pt x="3418" y="2341"/>
                    </a:lnTo>
                    <a:lnTo>
                      <a:pt x="3404" y="2341"/>
                    </a:lnTo>
                    <a:lnTo>
                      <a:pt x="3376" y="2327"/>
                    </a:lnTo>
                    <a:lnTo>
                      <a:pt x="3361" y="2312"/>
                    </a:lnTo>
                    <a:lnTo>
                      <a:pt x="3333" y="2312"/>
                    </a:lnTo>
                    <a:lnTo>
                      <a:pt x="3333" y="2298"/>
                    </a:lnTo>
                    <a:lnTo>
                      <a:pt x="3319" y="2298"/>
                    </a:lnTo>
                    <a:lnTo>
                      <a:pt x="3305" y="2298"/>
                    </a:lnTo>
                    <a:lnTo>
                      <a:pt x="3291" y="2284"/>
                    </a:lnTo>
                    <a:lnTo>
                      <a:pt x="3262" y="2270"/>
                    </a:lnTo>
                    <a:lnTo>
                      <a:pt x="3248" y="2270"/>
                    </a:lnTo>
                    <a:lnTo>
                      <a:pt x="3234" y="2256"/>
                    </a:lnTo>
                    <a:lnTo>
                      <a:pt x="3220" y="2256"/>
                    </a:lnTo>
                    <a:lnTo>
                      <a:pt x="3205" y="2241"/>
                    </a:lnTo>
                    <a:lnTo>
                      <a:pt x="3191" y="2241"/>
                    </a:lnTo>
                    <a:lnTo>
                      <a:pt x="3177" y="2227"/>
                    </a:lnTo>
                    <a:lnTo>
                      <a:pt x="3163" y="2227"/>
                    </a:lnTo>
                    <a:lnTo>
                      <a:pt x="3149" y="2213"/>
                    </a:lnTo>
                    <a:lnTo>
                      <a:pt x="3120" y="2213"/>
                    </a:lnTo>
                    <a:lnTo>
                      <a:pt x="3120" y="2199"/>
                    </a:lnTo>
                    <a:lnTo>
                      <a:pt x="3106" y="2199"/>
                    </a:lnTo>
                    <a:lnTo>
                      <a:pt x="3092" y="2185"/>
                    </a:lnTo>
                    <a:lnTo>
                      <a:pt x="3078" y="2185"/>
                    </a:lnTo>
                    <a:lnTo>
                      <a:pt x="3064" y="2171"/>
                    </a:lnTo>
                    <a:lnTo>
                      <a:pt x="3049" y="2171"/>
                    </a:lnTo>
                    <a:lnTo>
                      <a:pt x="3035" y="2156"/>
                    </a:lnTo>
                    <a:lnTo>
                      <a:pt x="3021" y="2156"/>
                    </a:lnTo>
                    <a:lnTo>
                      <a:pt x="3007" y="2156"/>
                    </a:lnTo>
                    <a:lnTo>
                      <a:pt x="2993" y="2142"/>
                    </a:lnTo>
                    <a:lnTo>
                      <a:pt x="2964" y="2128"/>
                    </a:lnTo>
                    <a:lnTo>
                      <a:pt x="2950" y="2128"/>
                    </a:lnTo>
                    <a:lnTo>
                      <a:pt x="2936" y="2114"/>
                    </a:lnTo>
                    <a:lnTo>
                      <a:pt x="2908" y="2100"/>
                    </a:lnTo>
                    <a:lnTo>
                      <a:pt x="2893" y="2100"/>
                    </a:lnTo>
                    <a:lnTo>
                      <a:pt x="2879" y="2100"/>
                    </a:lnTo>
                    <a:lnTo>
                      <a:pt x="2865" y="2100"/>
                    </a:lnTo>
                    <a:lnTo>
                      <a:pt x="2865" y="2085"/>
                    </a:lnTo>
                    <a:lnTo>
                      <a:pt x="2851" y="2085"/>
                    </a:lnTo>
                    <a:lnTo>
                      <a:pt x="2837" y="2085"/>
                    </a:lnTo>
                    <a:lnTo>
                      <a:pt x="2823" y="2071"/>
                    </a:lnTo>
                    <a:lnTo>
                      <a:pt x="2808" y="2071"/>
                    </a:lnTo>
                    <a:lnTo>
                      <a:pt x="2780" y="2071"/>
                    </a:lnTo>
                    <a:lnTo>
                      <a:pt x="2709" y="2043"/>
                    </a:lnTo>
                    <a:lnTo>
                      <a:pt x="2695" y="2029"/>
                    </a:lnTo>
                    <a:lnTo>
                      <a:pt x="2681" y="2029"/>
                    </a:lnTo>
                    <a:lnTo>
                      <a:pt x="2667" y="2029"/>
                    </a:lnTo>
                    <a:lnTo>
                      <a:pt x="2652" y="2014"/>
                    </a:lnTo>
                    <a:lnTo>
                      <a:pt x="2624" y="2000"/>
                    </a:lnTo>
                    <a:lnTo>
                      <a:pt x="2610" y="2000"/>
                    </a:lnTo>
                    <a:lnTo>
                      <a:pt x="2581" y="2000"/>
                    </a:lnTo>
                    <a:lnTo>
                      <a:pt x="2581" y="1986"/>
                    </a:lnTo>
                    <a:lnTo>
                      <a:pt x="2567" y="1986"/>
                    </a:lnTo>
                    <a:lnTo>
                      <a:pt x="2553" y="1986"/>
                    </a:lnTo>
                    <a:lnTo>
                      <a:pt x="2539" y="1972"/>
                    </a:lnTo>
                    <a:lnTo>
                      <a:pt x="2525" y="1972"/>
                    </a:lnTo>
                    <a:lnTo>
                      <a:pt x="2511" y="1958"/>
                    </a:lnTo>
                    <a:lnTo>
                      <a:pt x="2496" y="1958"/>
                    </a:lnTo>
                    <a:lnTo>
                      <a:pt x="2482" y="1958"/>
                    </a:lnTo>
                    <a:lnTo>
                      <a:pt x="2425" y="1929"/>
                    </a:lnTo>
                    <a:lnTo>
                      <a:pt x="2298" y="1887"/>
                    </a:lnTo>
                    <a:lnTo>
                      <a:pt x="2085" y="1816"/>
                    </a:lnTo>
                    <a:lnTo>
                      <a:pt x="2071" y="1816"/>
                    </a:lnTo>
                    <a:lnTo>
                      <a:pt x="2057" y="1816"/>
                    </a:lnTo>
                    <a:lnTo>
                      <a:pt x="2043" y="1816"/>
                    </a:lnTo>
                    <a:lnTo>
                      <a:pt x="2014" y="1816"/>
                    </a:lnTo>
                    <a:lnTo>
                      <a:pt x="1986" y="1816"/>
                    </a:lnTo>
                    <a:lnTo>
                      <a:pt x="1957" y="1816"/>
                    </a:lnTo>
                    <a:lnTo>
                      <a:pt x="1943" y="1816"/>
                    </a:lnTo>
                    <a:lnTo>
                      <a:pt x="1915" y="1816"/>
                    </a:lnTo>
                    <a:lnTo>
                      <a:pt x="1887" y="1816"/>
                    </a:lnTo>
                    <a:lnTo>
                      <a:pt x="1844" y="1816"/>
                    </a:lnTo>
                    <a:lnTo>
                      <a:pt x="1801" y="1816"/>
                    </a:lnTo>
                    <a:lnTo>
                      <a:pt x="1773" y="1816"/>
                    </a:lnTo>
                    <a:lnTo>
                      <a:pt x="1759" y="1816"/>
                    </a:lnTo>
                    <a:lnTo>
                      <a:pt x="1716" y="1816"/>
                    </a:lnTo>
                    <a:lnTo>
                      <a:pt x="1688" y="1816"/>
                    </a:lnTo>
                    <a:lnTo>
                      <a:pt x="1645" y="1816"/>
                    </a:lnTo>
                    <a:lnTo>
                      <a:pt x="1589" y="1816"/>
                    </a:lnTo>
                    <a:lnTo>
                      <a:pt x="1532" y="1816"/>
                    </a:lnTo>
                    <a:lnTo>
                      <a:pt x="1489" y="1816"/>
                    </a:lnTo>
                    <a:lnTo>
                      <a:pt x="1177" y="1816"/>
                    </a:lnTo>
                    <a:lnTo>
                      <a:pt x="809" y="1816"/>
                    </a:lnTo>
                    <a:lnTo>
                      <a:pt x="695" y="1816"/>
                    </a:lnTo>
                    <a:lnTo>
                      <a:pt x="695" y="1788"/>
                    </a:lnTo>
                    <a:lnTo>
                      <a:pt x="454" y="1788"/>
                    </a:lnTo>
                    <a:lnTo>
                      <a:pt x="426" y="1788"/>
                    </a:lnTo>
                    <a:lnTo>
                      <a:pt x="426" y="1702"/>
                    </a:lnTo>
                    <a:lnTo>
                      <a:pt x="482" y="1646"/>
                    </a:lnTo>
                    <a:lnTo>
                      <a:pt x="454" y="1532"/>
                    </a:lnTo>
                    <a:lnTo>
                      <a:pt x="440" y="1532"/>
                    </a:lnTo>
                    <a:lnTo>
                      <a:pt x="397" y="1362"/>
                    </a:lnTo>
                    <a:lnTo>
                      <a:pt x="369" y="1277"/>
                    </a:lnTo>
                    <a:lnTo>
                      <a:pt x="270" y="1192"/>
                    </a:lnTo>
                    <a:lnTo>
                      <a:pt x="0" y="922"/>
                    </a:lnTo>
                    <a:lnTo>
                      <a:pt x="14" y="908"/>
                    </a:lnTo>
                    <a:lnTo>
                      <a:pt x="298" y="1163"/>
                    </a:lnTo>
                    <a:lnTo>
                      <a:pt x="653" y="880"/>
                    </a:lnTo>
                    <a:lnTo>
                      <a:pt x="653" y="866"/>
                    </a:lnTo>
                    <a:lnTo>
                      <a:pt x="695" y="837"/>
                    </a:lnTo>
                    <a:lnTo>
                      <a:pt x="780" y="766"/>
                    </a:lnTo>
                    <a:lnTo>
                      <a:pt x="724" y="681"/>
                    </a:lnTo>
                    <a:lnTo>
                      <a:pt x="695" y="710"/>
                    </a:lnTo>
                    <a:lnTo>
                      <a:pt x="582" y="823"/>
                    </a:lnTo>
                    <a:lnTo>
                      <a:pt x="355" y="823"/>
                    </a:lnTo>
                    <a:lnTo>
                      <a:pt x="284" y="936"/>
                    </a:lnTo>
                    <a:lnTo>
                      <a:pt x="256" y="922"/>
                    </a:lnTo>
                    <a:lnTo>
                      <a:pt x="270" y="880"/>
                    </a:lnTo>
                    <a:lnTo>
                      <a:pt x="270" y="596"/>
                    </a:lnTo>
                    <a:lnTo>
                      <a:pt x="270" y="397"/>
                    </a:lnTo>
                    <a:lnTo>
                      <a:pt x="270" y="383"/>
                    </a:lnTo>
                    <a:lnTo>
                      <a:pt x="397" y="341"/>
                    </a:lnTo>
                    <a:lnTo>
                      <a:pt x="511" y="284"/>
                    </a:lnTo>
                    <a:lnTo>
                      <a:pt x="695" y="199"/>
                    </a:lnTo>
                    <a:lnTo>
                      <a:pt x="1021" y="57"/>
                    </a:lnTo>
                    <a:lnTo>
                      <a:pt x="1149" y="0"/>
                    </a:lnTo>
                    <a:lnTo>
                      <a:pt x="1163" y="14"/>
                    </a:lnTo>
                    <a:lnTo>
                      <a:pt x="1220" y="29"/>
                    </a:lnTo>
                    <a:lnTo>
                      <a:pt x="1262" y="43"/>
                    </a:lnTo>
                    <a:lnTo>
                      <a:pt x="1291" y="57"/>
                    </a:lnTo>
                    <a:lnTo>
                      <a:pt x="1348" y="85"/>
                    </a:lnTo>
                    <a:lnTo>
                      <a:pt x="1390" y="100"/>
                    </a:lnTo>
                    <a:lnTo>
                      <a:pt x="1461" y="142"/>
                    </a:lnTo>
                    <a:lnTo>
                      <a:pt x="1589" y="185"/>
                    </a:lnTo>
                    <a:lnTo>
                      <a:pt x="1745" y="256"/>
                    </a:lnTo>
                    <a:lnTo>
                      <a:pt x="1759" y="256"/>
                    </a:lnTo>
                    <a:lnTo>
                      <a:pt x="1773" y="256"/>
                    </a:lnTo>
                    <a:lnTo>
                      <a:pt x="1887" y="312"/>
                    </a:lnTo>
                    <a:lnTo>
                      <a:pt x="1901" y="312"/>
                    </a:lnTo>
                    <a:lnTo>
                      <a:pt x="1915" y="341"/>
                    </a:lnTo>
                    <a:lnTo>
                      <a:pt x="1929" y="383"/>
                    </a:lnTo>
                    <a:lnTo>
                      <a:pt x="1957" y="511"/>
                    </a:lnTo>
                    <a:lnTo>
                      <a:pt x="2000" y="639"/>
                    </a:lnTo>
                    <a:close/>
                  </a:path>
                </a:pathLst>
              </a:custGeom>
              <a:noFill/>
              <a:ln w="0" cap="flat">
                <a:solidFill>
                  <a:srgbClr val="000000"/>
                </a:solidFill>
                <a:prstDash val="solid"/>
                <a:round/>
                <a:headEnd/>
                <a:tailEnd/>
              </a:ln>
              <a:extLst>
                <a:ext uri="{909E8E84-426E-40DD-AFC4-6F175D3DCCD1}">
                  <a14:hiddenFill xmlns="" xmlns:a14="http://schemas.microsoft.com/office/drawing/2010/main">
                    <a:solidFill>
                      <a:srgbClr val="FFFFFF"/>
                    </a:solidFill>
                  </a14:hiddenFill>
                </a:ext>
              </a:extLst>
            </p:spPr>
            <p:txBody>
              <a:bodyPr/>
              <a:lstStyle/>
              <a:p>
                <a:endParaRPr lang="ja-JP" altLang="en-US"/>
              </a:p>
            </p:txBody>
          </p:sp>
          <p:sp>
            <p:nvSpPr>
              <p:cNvPr id="52353" name="Freeform 195"/>
              <p:cNvSpPr>
                <a:spLocks noChangeAspect="1"/>
              </p:cNvSpPr>
              <p:nvPr/>
            </p:nvSpPr>
            <p:spPr bwMode="auto">
              <a:xfrm>
                <a:off x="11134" y="5573"/>
                <a:ext cx="1925" cy="2596"/>
              </a:xfrm>
              <a:custGeom>
                <a:avLst/>
                <a:gdLst>
                  <a:gd name="T0" fmla="*/ 2147483647 w 1206"/>
                  <a:gd name="T1" fmla="*/ 0 h 1631"/>
                  <a:gd name="T2" fmla="*/ 2147483647 w 1206"/>
                  <a:gd name="T3" fmla="*/ 0 h 1631"/>
                  <a:gd name="T4" fmla="*/ 2147483647 w 1206"/>
                  <a:gd name="T5" fmla="*/ 2147483647 h 1631"/>
                  <a:gd name="T6" fmla="*/ 2147483647 w 1206"/>
                  <a:gd name="T7" fmla="*/ 2147483647 h 1631"/>
                  <a:gd name="T8" fmla="*/ 2147483647 w 1206"/>
                  <a:gd name="T9" fmla="*/ 2147483647 h 1631"/>
                  <a:gd name="T10" fmla="*/ 2147483647 w 1206"/>
                  <a:gd name="T11" fmla="*/ 2147483647 h 1631"/>
                  <a:gd name="T12" fmla="*/ 2147483647 w 1206"/>
                  <a:gd name="T13" fmla="*/ 2147483647 h 1631"/>
                  <a:gd name="T14" fmla="*/ 2147483647 w 1206"/>
                  <a:gd name="T15" fmla="*/ 2147483647 h 1631"/>
                  <a:gd name="T16" fmla="*/ 2147483647 w 1206"/>
                  <a:gd name="T17" fmla="*/ 2147483647 h 1631"/>
                  <a:gd name="T18" fmla="*/ 2147483647 w 1206"/>
                  <a:gd name="T19" fmla="*/ 2147483647 h 1631"/>
                  <a:gd name="T20" fmla="*/ 2147483647 w 1206"/>
                  <a:gd name="T21" fmla="*/ 2147483647 h 1631"/>
                  <a:gd name="T22" fmla="*/ 2147483647 w 1206"/>
                  <a:gd name="T23" fmla="*/ 2147483647 h 1631"/>
                  <a:gd name="T24" fmla="*/ 2147483647 w 1206"/>
                  <a:gd name="T25" fmla="*/ 2147483647 h 1631"/>
                  <a:gd name="T26" fmla="*/ 2147483647 w 1206"/>
                  <a:gd name="T27" fmla="*/ 2147483647 h 1631"/>
                  <a:gd name="T28" fmla="*/ 2147483647 w 1206"/>
                  <a:gd name="T29" fmla="*/ 2147483647 h 1631"/>
                  <a:gd name="T30" fmla="*/ 2147483647 w 1206"/>
                  <a:gd name="T31" fmla="*/ 2147483647 h 1631"/>
                  <a:gd name="T32" fmla="*/ 2147483647 w 1206"/>
                  <a:gd name="T33" fmla="*/ 2147483647 h 1631"/>
                  <a:gd name="T34" fmla="*/ 2147483647 w 1206"/>
                  <a:gd name="T35" fmla="*/ 2147483647 h 1631"/>
                  <a:gd name="T36" fmla="*/ 2147483647 w 1206"/>
                  <a:gd name="T37" fmla="*/ 2147483647 h 1631"/>
                  <a:gd name="T38" fmla="*/ 2147483647 w 1206"/>
                  <a:gd name="T39" fmla="*/ 2147483647 h 1631"/>
                  <a:gd name="T40" fmla="*/ 2147483647 w 1206"/>
                  <a:gd name="T41" fmla="*/ 2147483647 h 1631"/>
                  <a:gd name="T42" fmla="*/ 2147483647 w 1206"/>
                  <a:gd name="T43" fmla="*/ 2147483647 h 1631"/>
                  <a:gd name="T44" fmla="*/ 2147483647 w 1206"/>
                  <a:gd name="T45" fmla="*/ 2147483647 h 1631"/>
                  <a:gd name="T46" fmla="*/ 2147483647 w 1206"/>
                  <a:gd name="T47" fmla="*/ 2147483647 h 1631"/>
                  <a:gd name="T48" fmla="*/ 2147483647 w 1206"/>
                  <a:gd name="T49" fmla="*/ 2147483647 h 1631"/>
                  <a:gd name="T50" fmla="*/ 2147483647 w 1206"/>
                  <a:gd name="T51" fmla="*/ 2147483647 h 1631"/>
                  <a:gd name="T52" fmla="*/ 2147483647 w 1206"/>
                  <a:gd name="T53" fmla="*/ 2147483647 h 1631"/>
                  <a:gd name="T54" fmla="*/ 2147483647 w 1206"/>
                  <a:gd name="T55" fmla="*/ 2147483647 h 1631"/>
                  <a:gd name="T56" fmla="*/ 2147483647 w 1206"/>
                  <a:gd name="T57" fmla="*/ 2147483647 h 1631"/>
                  <a:gd name="T58" fmla="*/ 2147483647 w 1206"/>
                  <a:gd name="T59" fmla="*/ 2147483647 h 1631"/>
                  <a:gd name="T60" fmla="*/ 2147483647 w 1206"/>
                  <a:gd name="T61" fmla="*/ 2147483647 h 1631"/>
                  <a:gd name="T62" fmla="*/ 2147483647 w 1206"/>
                  <a:gd name="T63" fmla="*/ 2147483647 h 1631"/>
                  <a:gd name="T64" fmla="*/ 2147483647 w 1206"/>
                  <a:gd name="T65" fmla="*/ 2147483647 h 1631"/>
                  <a:gd name="T66" fmla="*/ 2147483647 w 1206"/>
                  <a:gd name="T67" fmla="*/ 2147483647 h 1631"/>
                  <a:gd name="T68" fmla="*/ 2147483647 w 1206"/>
                  <a:gd name="T69" fmla="*/ 2147483647 h 1631"/>
                  <a:gd name="T70" fmla="*/ 2147483647 w 1206"/>
                  <a:gd name="T71" fmla="*/ 2147483647 h 1631"/>
                  <a:gd name="T72" fmla="*/ 0 w 1206"/>
                  <a:gd name="T73" fmla="*/ 2147483647 h 1631"/>
                  <a:gd name="T74" fmla="*/ 2147483647 w 1206"/>
                  <a:gd name="T75" fmla="*/ 2147483647 h 1631"/>
                  <a:gd name="T76" fmla="*/ 2147483647 w 1206"/>
                  <a:gd name="T77" fmla="*/ 2147483647 h 1631"/>
                  <a:gd name="T78" fmla="*/ 2147483647 w 1206"/>
                  <a:gd name="T79" fmla="*/ 2147483647 h 1631"/>
                  <a:gd name="T80" fmla="*/ 2147483647 w 1206"/>
                  <a:gd name="T81" fmla="*/ 2147483647 h 1631"/>
                  <a:gd name="T82" fmla="*/ 2147483647 w 1206"/>
                  <a:gd name="T83" fmla="*/ 2147483647 h 1631"/>
                  <a:gd name="T84" fmla="*/ 2147483647 w 1206"/>
                  <a:gd name="T85" fmla="*/ 2147483647 h 1631"/>
                  <a:gd name="T86" fmla="*/ 2147483647 w 1206"/>
                  <a:gd name="T87" fmla="*/ 2147483647 h 1631"/>
                  <a:gd name="T88" fmla="*/ 2147483647 w 1206"/>
                  <a:gd name="T89" fmla="*/ 2147483647 h 1631"/>
                  <a:gd name="T90" fmla="*/ 2147483647 w 1206"/>
                  <a:gd name="T91" fmla="*/ 2147483647 h 1631"/>
                  <a:gd name="T92" fmla="*/ 2147483647 w 1206"/>
                  <a:gd name="T93" fmla="*/ 2147483647 h 1631"/>
                  <a:gd name="T94" fmla="*/ 2147483647 w 1206"/>
                  <a:gd name="T95" fmla="*/ 2147483647 h 1631"/>
                  <a:gd name="T96" fmla="*/ 2147483647 w 1206"/>
                  <a:gd name="T97" fmla="*/ 2147483647 h 1631"/>
                  <a:gd name="T98" fmla="*/ 2147483647 w 1206"/>
                  <a:gd name="T99" fmla="*/ 2147483647 h 1631"/>
                  <a:gd name="T100" fmla="*/ 2147483647 w 1206"/>
                  <a:gd name="T101" fmla="*/ 2147483647 h 1631"/>
                  <a:gd name="T102" fmla="*/ 2147483647 w 1206"/>
                  <a:gd name="T103" fmla="*/ 2147483647 h 1631"/>
                  <a:gd name="T104" fmla="*/ 2147483647 w 1206"/>
                  <a:gd name="T105" fmla="*/ 2147483647 h 1631"/>
                  <a:gd name="T106" fmla="*/ 2147483647 w 1206"/>
                  <a:gd name="T107" fmla="*/ 2147483647 h 1631"/>
                  <a:gd name="T108" fmla="*/ 2147483647 w 1206"/>
                  <a:gd name="T109" fmla="*/ 2147483647 h 1631"/>
                  <a:gd name="T110" fmla="*/ 2147483647 w 1206"/>
                  <a:gd name="T111" fmla="*/ 2147483647 h 1631"/>
                  <a:gd name="T112" fmla="*/ 2147483647 w 1206"/>
                  <a:gd name="T113" fmla="*/ 2147483647 h 1631"/>
                  <a:gd name="T114" fmla="*/ 2147483647 w 1206"/>
                  <a:gd name="T115" fmla="*/ 2147483647 h 1631"/>
                  <a:gd name="T116" fmla="*/ 2147483647 w 1206"/>
                  <a:gd name="T117" fmla="*/ 0 h 1631"/>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206"/>
                  <a:gd name="T178" fmla="*/ 0 h 1631"/>
                  <a:gd name="T179" fmla="*/ 1206 w 1206"/>
                  <a:gd name="T180" fmla="*/ 1631 h 1631"/>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206" h="1631">
                    <a:moveTo>
                      <a:pt x="539" y="0"/>
                    </a:moveTo>
                    <a:lnTo>
                      <a:pt x="539" y="0"/>
                    </a:lnTo>
                    <a:lnTo>
                      <a:pt x="554" y="0"/>
                    </a:lnTo>
                    <a:lnTo>
                      <a:pt x="568" y="0"/>
                    </a:lnTo>
                    <a:lnTo>
                      <a:pt x="596" y="0"/>
                    </a:lnTo>
                    <a:lnTo>
                      <a:pt x="624" y="0"/>
                    </a:lnTo>
                    <a:lnTo>
                      <a:pt x="653" y="0"/>
                    </a:lnTo>
                    <a:lnTo>
                      <a:pt x="681" y="0"/>
                    </a:lnTo>
                    <a:lnTo>
                      <a:pt x="710" y="0"/>
                    </a:lnTo>
                    <a:lnTo>
                      <a:pt x="738" y="0"/>
                    </a:lnTo>
                    <a:lnTo>
                      <a:pt x="752" y="0"/>
                    </a:lnTo>
                    <a:lnTo>
                      <a:pt x="766" y="0"/>
                    </a:lnTo>
                    <a:lnTo>
                      <a:pt x="780" y="0"/>
                    </a:lnTo>
                    <a:lnTo>
                      <a:pt x="795" y="0"/>
                    </a:lnTo>
                    <a:lnTo>
                      <a:pt x="809" y="0"/>
                    </a:lnTo>
                    <a:lnTo>
                      <a:pt x="837" y="0"/>
                    </a:lnTo>
                    <a:lnTo>
                      <a:pt x="866" y="0"/>
                    </a:lnTo>
                    <a:lnTo>
                      <a:pt x="894" y="0"/>
                    </a:lnTo>
                    <a:lnTo>
                      <a:pt x="922" y="14"/>
                    </a:lnTo>
                    <a:lnTo>
                      <a:pt x="951" y="14"/>
                    </a:lnTo>
                    <a:lnTo>
                      <a:pt x="965" y="14"/>
                    </a:lnTo>
                    <a:lnTo>
                      <a:pt x="965" y="28"/>
                    </a:lnTo>
                    <a:lnTo>
                      <a:pt x="965" y="85"/>
                    </a:lnTo>
                    <a:lnTo>
                      <a:pt x="965" y="113"/>
                    </a:lnTo>
                    <a:lnTo>
                      <a:pt x="965" y="156"/>
                    </a:lnTo>
                    <a:lnTo>
                      <a:pt x="965" y="184"/>
                    </a:lnTo>
                    <a:lnTo>
                      <a:pt x="965" y="198"/>
                    </a:lnTo>
                    <a:lnTo>
                      <a:pt x="965" y="227"/>
                    </a:lnTo>
                    <a:lnTo>
                      <a:pt x="965" y="255"/>
                    </a:lnTo>
                    <a:lnTo>
                      <a:pt x="965" y="284"/>
                    </a:lnTo>
                    <a:lnTo>
                      <a:pt x="965" y="312"/>
                    </a:lnTo>
                    <a:lnTo>
                      <a:pt x="965" y="326"/>
                    </a:lnTo>
                    <a:lnTo>
                      <a:pt x="965" y="354"/>
                    </a:lnTo>
                    <a:lnTo>
                      <a:pt x="965" y="369"/>
                    </a:lnTo>
                    <a:lnTo>
                      <a:pt x="965" y="383"/>
                    </a:lnTo>
                    <a:lnTo>
                      <a:pt x="951" y="397"/>
                    </a:lnTo>
                    <a:lnTo>
                      <a:pt x="951" y="411"/>
                    </a:lnTo>
                    <a:lnTo>
                      <a:pt x="951" y="440"/>
                    </a:lnTo>
                    <a:lnTo>
                      <a:pt x="951" y="454"/>
                    </a:lnTo>
                    <a:lnTo>
                      <a:pt x="951" y="468"/>
                    </a:lnTo>
                    <a:lnTo>
                      <a:pt x="951" y="482"/>
                    </a:lnTo>
                    <a:lnTo>
                      <a:pt x="951" y="496"/>
                    </a:lnTo>
                    <a:lnTo>
                      <a:pt x="951" y="510"/>
                    </a:lnTo>
                    <a:lnTo>
                      <a:pt x="951" y="525"/>
                    </a:lnTo>
                    <a:lnTo>
                      <a:pt x="951" y="567"/>
                    </a:lnTo>
                    <a:lnTo>
                      <a:pt x="951" y="596"/>
                    </a:lnTo>
                    <a:lnTo>
                      <a:pt x="951" y="638"/>
                    </a:lnTo>
                    <a:lnTo>
                      <a:pt x="951" y="666"/>
                    </a:lnTo>
                    <a:lnTo>
                      <a:pt x="951" y="681"/>
                    </a:lnTo>
                    <a:lnTo>
                      <a:pt x="951" y="695"/>
                    </a:lnTo>
                    <a:lnTo>
                      <a:pt x="951" y="723"/>
                    </a:lnTo>
                    <a:lnTo>
                      <a:pt x="951" y="737"/>
                    </a:lnTo>
                    <a:lnTo>
                      <a:pt x="936" y="794"/>
                    </a:lnTo>
                    <a:lnTo>
                      <a:pt x="936" y="851"/>
                    </a:lnTo>
                    <a:lnTo>
                      <a:pt x="936" y="979"/>
                    </a:lnTo>
                    <a:lnTo>
                      <a:pt x="922" y="1035"/>
                    </a:lnTo>
                    <a:lnTo>
                      <a:pt x="922" y="1064"/>
                    </a:lnTo>
                    <a:lnTo>
                      <a:pt x="922" y="1078"/>
                    </a:lnTo>
                    <a:lnTo>
                      <a:pt x="922" y="1092"/>
                    </a:lnTo>
                    <a:lnTo>
                      <a:pt x="908" y="1177"/>
                    </a:lnTo>
                    <a:lnTo>
                      <a:pt x="922" y="1177"/>
                    </a:lnTo>
                    <a:lnTo>
                      <a:pt x="908" y="1191"/>
                    </a:lnTo>
                    <a:lnTo>
                      <a:pt x="908" y="1220"/>
                    </a:lnTo>
                    <a:lnTo>
                      <a:pt x="922" y="1220"/>
                    </a:lnTo>
                    <a:lnTo>
                      <a:pt x="936" y="1234"/>
                    </a:lnTo>
                    <a:lnTo>
                      <a:pt x="965" y="1234"/>
                    </a:lnTo>
                    <a:lnTo>
                      <a:pt x="993" y="1234"/>
                    </a:lnTo>
                    <a:lnTo>
                      <a:pt x="1036" y="1248"/>
                    </a:lnTo>
                    <a:lnTo>
                      <a:pt x="1078" y="1248"/>
                    </a:lnTo>
                    <a:lnTo>
                      <a:pt x="1092" y="1248"/>
                    </a:lnTo>
                    <a:lnTo>
                      <a:pt x="1107" y="1248"/>
                    </a:lnTo>
                    <a:lnTo>
                      <a:pt x="1107" y="1234"/>
                    </a:lnTo>
                    <a:lnTo>
                      <a:pt x="1121" y="1234"/>
                    </a:lnTo>
                    <a:lnTo>
                      <a:pt x="1121" y="1220"/>
                    </a:lnTo>
                    <a:lnTo>
                      <a:pt x="1135" y="1220"/>
                    </a:lnTo>
                    <a:lnTo>
                      <a:pt x="1149" y="1220"/>
                    </a:lnTo>
                    <a:lnTo>
                      <a:pt x="1163" y="1220"/>
                    </a:lnTo>
                    <a:lnTo>
                      <a:pt x="1192" y="1220"/>
                    </a:lnTo>
                    <a:lnTo>
                      <a:pt x="1178" y="1220"/>
                    </a:lnTo>
                    <a:lnTo>
                      <a:pt x="1163" y="1220"/>
                    </a:lnTo>
                    <a:lnTo>
                      <a:pt x="1163" y="1234"/>
                    </a:lnTo>
                    <a:lnTo>
                      <a:pt x="1149" y="1234"/>
                    </a:lnTo>
                    <a:lnTo>
                      <a:pt x="1135" y="1234"/>
                    </a:lnTo>
                    <a:lnTo>
                      <a:pt x="1149" y="1234"/>
                    </a:lnTo>
                    <a:lnTo>
                      <a:pt x="1149" y="1248"/>
                    </a:lnTo>
                    <a:lnTo>
                      <a:pt x="1163" y="1248"/>
                    </a:lnTo>
                    <a:lnTo>
                      <a:pt x="1178" y="1234"/>
                    </a:lnTo>
                    <a:lnTo>
                      <a:pt x="1192" y="1234"/>
                    </a:lnTo>
                    <a:lnTo>
                      <a:pt x="1206" y="1234"/>
                    </a:lnTo>
                    <a:lnTo>
                      <a:pt x="1206" y="1248"/>
                    </a:lnTo>
                    <a:lnTo>
                      <a:pt x="1192" y="1248"/>
                    </a:lnTo>
                    <a:lnTo>
                      <a:pt x="1178" y="1248"/>
                    </a:lnTo>
                    <a:lnTo>
                      <a:pt x="1163" y="1248"/>
                    </a:lnTo>
                    <a:lnTo>
                      <a:pt x="1149" y="1248"/>
                    </a:lnTo>
                    <a:lnTo>
                      <a:pt x="1135" y="1248"/>
                    </a:lnTo>
                    <a:lnTo>
                      <a:pt x="1135" y="1234"/>
                    </a:lnTo>
                    <a:lnTo>
                      <a:pt x="1121" y="1248"/>
                    </a:lnTo>
                    <a:lnTo>
                      <a:pt x="1121" y="1262"/>
                    </a:lnTo>
                    <a:lnTo>
                      <a:pt x="1107" y="1276"/>
                    </a:lnTo>
                    <a:lnTo>
                      <a:pt x="1121" y="1276"/>
                    </a:lnTo>
                    <a:lnTo>
                      <a:pt x="1121" y="1291"/>
                    </a:lnTo>
                    <a:lnTo>
                      <a:pt x="1121" y="1305"/>
                    </a:lnTo>
                    <a:lnTo>
                      <a:pt x="1107" y="1305"/>
                    </a:lnTo>
                    <a:lnTo>
                      <a:pt x="1107" y="1319"/>
                    </a:lnTo>
                    <a:lnTo>
                      <a:pt x="1107" y="1333"/>
                    </a:lnTo>
                    <a:lnTo>
                      <a:pt x="1107" y="1347"/>
                    </a:lnTo>
                    <a:lnTo>
                      <a:pt x="1092" y="1362"/>
                    </a:lnTo>
                    <a:lnTo>
                      <a:pt x="1092" y="1376"/>
                    </a:lnTo>
                    <a:lnTo>
                      <a:pt x="1107" y="1376"/>
                    </a:lnTo>
                    <a:lnTo>
                      <a:pt x="1107" y="1390"/>
                    </a:lnTo>
                    <a:lnTo>
                      <a:pt x="1107" y="1404"/>
                    </a:lnTo>
                    <a:lnTo>
                      <a:pt x="1107" y="1418"/>
                    </a:lnTo>
                    <a:lnTo>
                      <a:pt x="1107" y="1432"/>
                    </a:lnTo>
                    <a:lnTo>
                      <a:pt x="1092" y="1432"/>
                    </a:lnTo>
                    <a:lnTo>
                      <a:pt x="1092" y="1447"/>
                    </a:lnTo>
                    <a:lnTo>
                      <a:pt x="1078" y="1461"/>
                    </a:lnTo>
                    <a:lnTo>
                      <a:pt x="1078" y="1475"/>
                    </a:lnTo>
                    <a:lnTo>
                      <a:pt x="1078" y="1489"/>
                    </a:lnTo>
                    <a:lnTo>
                      <a:pt x="1078" y="1518"/>
                    </a:lnTo>
                    <a:lnTo>
                      <a:pt x="1078" y="1546"/>
                    </a:lnTo>
                    <a:lnTo>
                      <a:pt x="1078" y="1560"/>
                    </a:lnTo>
                    <a:lnTo>
                      <a:pt x="1064" y="1560"/>
                    </a:lnTo>
                    <a:lnTo>
                      <a:pt x="1064" y="1574"/>
                    </a:lnTo>
                    <a:lnTo>
                      <a:pt x="1064" y="1588"/>
                    </a:lnTo>
                    <a:lnTo>
                      <a:pt x="1064" y="1631"/>
                    </a:lnTo>
                    <a:lnTo>
                      <a:pt x="1036" y="1631"/>
                    </a:lnTo>
                    <a:lnTo>
                      <a:pt x="993" y="1617"/>
                    </a:lnTo>
                    <a:lnTo>
                      <a:pt x="965" y="1617"/>
                    </a:lnTo>
                    <a:lnTo>
                      <a:pt x="951" y="1617"/>
                    </a:lnTo>
                    <a:lnTo>
                      <a:pt x="951" y="1603"/>
                    </a:lnTo>
                    <a:lnTo>
                      <a:pt x="880" y="1588"/>
                    </a:lnTo>
                    <a:lnTo>
                      <a:pt x="866" y="1588"/>
                    </a:lnTo>
                    <a:lnTo>
                      <a:pt x="851" y="1588"/>
                    </a:lnTo>
                    <a:lnTo>
                      <a:pt x="837" y="1574"/>
                    </a:lnTo>
                    <a:lnTo>
                      <a:pt x="823" y="1574"/>
                    </a:lnTo>
                    <a:lnTo>
                      <a:pt x="809" y="1560"/>
                    </a:lnTo>
                    <a:lnTo>
                      <a:pt x="795" y="1560"/>
                    </a:lnTo>
                    <a:lnTo>
                      <a:pt x="766" y="1546"/>
                    </a:lnTo>
                    <a:lnTo>
                      <a:pt x="738" y="1532"/>
                    </a:lnTo>
                    <a:lnTo>
                      <a:pt x="724" y="1532"/>
                    </a:lnTo>
                    <a:lnTo>
                      <a:pt x="710" y="1532"/>
                    </a:lnTo>
                    <a:lnTo>
                      <a:pt x="710" y="1518"/>
                    </a:lnTo>
                    <a:lnTo>
                      <a:pt x="695" y="1518"/>
                    </a:lnTo>
                    <a:lnTo>
                      <a:pt x="681" y="1518"/>
                    </a:lnTo>
                    <a:lnTo>
                      <a:pt x="667" y="1518"/>
                    </a:lnTo>
                    <a:lnTo>
                      <a:pt x="653" y="1518"/>
                    </a:lnTo>
                    <a:lnTo>
                      <a:pt x="624" y="1518"/>
                    </a:lnTo>
                    <a:lnTo>
                      <a:pt x="610" y="1518"/>
                    </a:lnTo>
                    <a:lnTo>
                      <a:pt x="596" y="1503"/>
                    </a:lnTo>
                    <a:lnTo>
                      <a:pt x="582" y="1503"/>
                    </a:lnTo>
                    <a:lnTo>
                      <a:pt x="568" y="1503"/>
                    </a:lnTo>
                    <a:lnTo>
                      <a:pt x="554" y="1503"/>
                    </a:lnTo>
                    <a:lnTo>
                      <a:pt x="539" y="1503"/>
                    </a:lnTo>
                    <a:lnTo>
                      <a:pt x="525" y="1503"/>
                    </a:lnTo>
                    <a:lnTo>
                      <a:pt x="511" y="1489"/>
                    </a:lnTo>
                    <a:lnTo>
                      <a:pt x="483" y="1489"/>
                    </a:lnTo>
                    <a:lnTo>
                      <a:pt x="454" y="1489"/>
                    </a:lnTo>
                    <a:lnTo>
                      <a:pt x="440" y="1489"/>
                    </a:lnTo>
                    <a:lnTo>
                      <a:pt x="426" y="1489"/>
                    </a:lnTo>
                    <a:lnTo>
                      <a:pt x="383" y="1475"/>
                    </a:lnTo>
                    <a:lnTo>
                      <a:pt x="270" y="1461"/>
                    </a:lnTo>
                    <a:lnTo>
                      <a:pt x="270" y="1447"/>
                    </a:lnTo>
                    <a:lnTo>
                      <a:pt x="241" y="1418"/>
                    </a:lnTo>
                    <a:lnTo>
                      <a:pt x="227" y="1404"/>
                    </a:lnTo>
                    <a:lnTo>
                      <a:pt x="227" y="1390"/>
                    </a:lnTo>
                    <a:lnTo>
                      <a:pt x="227" y="1447"/>
                    </a:lnTo>
                    <a:lnTo>
                      <a:pt x="213" y="1461"/>
                    </a:lnTo>
                    <a:lnTo>
                      <a:pt x="227" y="1461"/>
                    </a:lnTo>
                    <a:lnTo>
                      <a:pt x="227" y="1475"/>
                    </a:lnTo>
                    <a:lnTo>
                      <a:pt x="227" y="1489"/>
                    </a:lnTo>
                    <a:lnTo>
                      <a:pt x="227" y="1503"/>
                    </a:lnTo>
                    <a:lnTo>
                      <a:pt x="213" y="1489"/>
                    </a:lnTo>
                    <a:lnTo>
                      <a:pt x="199" y="1489"/>
                    </a:lnTo>
                    <a:lnTo>
                      <a:pt x="185" y="1489"/>
                    </a:lnTo>
                    <a:lnTo>
                      <a:pt x="171" y="1489"/>
                    </a:lnTo>
                    <a:lnTo>
                      <a:pt x="128" y="1489"/>
                    </a:lnTo>
                    <a:lnTo>
                      <a:pt x="114" y="1489"/>
                    </a:lnTo>
                    <a:lnTo>
                      <a:pt x="100" y="1489"/>
                    </a:lnTo>
                    <a:lnTo>
                      <a:pt x="0" y="1489"/>
                    </a:lnTo>
                    <a:lnTo>
                      <a:pt x="0" y="1475"/>
                    </a:lnTo>
                    <a:lnTo>
                      <a:pt x="0" y="1461"/>
                    </a:lnTo>
                    <a:lnTo>
                      <a:pt x="15" y="1276"/>
                    </a:lnTo>
                    <a:lnTo>
                      <a:pt x="15" y="1248"/>
                    </a:lnTo>
                    <a:lnTo>
                      <a:pt x="15" y="1191"/>
                    </a:lnTo>
                    <a:lnTo>
                      <a:pt x="15" y="1177"/>
                    </a:lnTo>
                    <a:lnTo>
                      <a:pt x="15" y="1163"/>
                    </a:lnTo>
                    <a:lnTo>
                      <a:pt x="29" y="1149"/>
                    </a:lnTo>
                    <a:lnTo>
                      <a:pt x="29" y="1135"/>
                    </a:lnTo>
                    <a:lnTo>
                      <a:pt x="29" y="1120"/>
                    </a:lnTo>
                    <a:lnTo>
                      <a:pt x="29" y="1106"/>
                    </a:lnTo>
                    <a:lnTo>
                      <a:pt x="29" y="1092"/>
                    </a:lnTo>
                    <a:lnTo>
                      <a:pt x="43" y="1078"/>
                    </a:lnTo>
                    <a:lnTo>
                      <a:pt x="43" y="1064"/>
                    </a:lnTo>
                    <a:lnTo>
                      <a:pt x="43" y="1049"/>
                    </a:lnTo>
                    <a:lnTo>
                      <a:pt x="43" y="1035"/>
                    </a:lnTo>
                    <a:lnTo>
                      <a:pt x="57" y="1021"/>
                    </a:lnTo>
                    <a:lnTo>
                      <a:pt x="57" y="1007"/>
                    </a:lnTo>
                    <a:lnTo>
                      <a:pt x="57" y="993"/>
                    </a:lnTo>
                    <a:lnTo>
                      <a:pt x="57" y="979"/>
                    </a:lnTo>
                    <a:lnTo>
                      <a:pt x="57" y="964"/>
                    </a:lnTo>
                    <a:lnTo>
                      <a:pt x="43" y="950"/>
                    </a:lnTo>
                    <a:lnTo>
                      <a:pt x="43" y="936"/>
                    </a:lnTo>
                    <a:lnTo>
                      <a:pt x="43" y="922"/>
                    </a:lnTo>
                    <a:lnTo>
                      <a:pt x="29" y="908"/>
                    </a:lnTo>
                    <a:lnTo>
                      <a:pt x="29" y="893"/>
                    </a:lnTo>
                    <a:lnTo>
                      <a:pt x="29" y="879"/>
                    </a:lnTo>
                    <a:lnTo>
                      <a:pt x="29" y="865"/>
                    </a:lnTo>
                    <a:lnTo>
                      <a:pt x="15" y="851"/>
                    </a:lnTo>
                    <a:lnTo>
                      <a:pt x="15" y="837"/>
                    </a:lnTo>
                    <a:lnTo>
                      <a:pt x="15" y="823"/>
                    </a:lnTo>
                    <a:lnTo>
                      <a:pt x="0" y="808"/>
                    </a:lnTo>
                    <a:lnTo>
                      <a:pt x="15" y="808"/>
                    </a:lnTo>
                    <a:lnTo>
                      <a:pt x="29" y="808"/>
                    </a:lnTo>
                    <a:lnTo>
                      <a:pt x="43" y="808"/>
                    </a:lnTo>
                    <a:lnTo>
                      <a:pt x="57" y="808"/>
                    </a:lnTo>
                    <a:lnTo>
                      <a:pt x="71" y="766"/>
                    </a:lnTo>
                    <a:lnTo>
                      <a:pt x="71" y="752"/>
                    </a:lnTo>
                    <a:lnTo>
                      <a:pt x="85" y="752"/>
                    </a:lnTo>
                    <a:lnTo>
                      <a:pt x="85" y="737"/>
                    </a:lnTo>
                    <a:lnTo>
                      <a:pt x="85" y="723"/>
                    </a:lnTo>
                    <a:lnTo>
                      <a:pt x="85" y="709"/>
                    </a:lnTo>
                    <a:lnTo>
                      <a:pt x="85" y="695"/>
                    </a:lnTo>
                    <a:lnTo>
                      <a:pt x="100" y="681"/>
                    </a:lnTo>
                    <a:lnTo>
                      <a:pt x="100" y="666"/>
                    </a:lnTo>
                    <a:lnTo>
                      <a:pt x="100" y="652"/>
                    </a:lnTo>
                    <a:lnTo>
                      <a:pt x="100" y="638"/>
                    </a:lnTo>
                    <a:lnTo>
                      <a:pt x="100" y="624"/>
                    </a:lnTo>
                    <a:lnTo>
                      <a:pt x="100" y="596"/>
                    </a:lnTo>
                    <a:lnTo>
                      <a:pt x="114" y="581"/>
                    </a:lnTo>
                    <a:lnTo>
                      <a:pt x="114" y="567"/>
                    </a:lnTo>
                    <a:lnTo>
                      <a:pt x="114" y="553"/>
                    </a:lnTo>
                    <a:lnTo>
                      <a:pt x="114" y="539"/>
                    </a:lnTo>
                    <a:lnTo>
                      <a:pt x="100" y="539"/>
                    </a:lnTo>
                    <a:lnTo>
                      <a:pt x="100" y="525"/>
                    </a:lnTo>
                    <a:lnTo>
                      <a:pt x="100" y="510"/>
                    </a:lnTo>
                    <a:lnTo>
                      <a:pt x="85" y="496"/>
                    </a:lnTo>
                    <a:lnTo>
                      <a:pt x="85" y="482"/>
                    </a:lnTo>
                    <a:lnTo>
                      <a:pt x="100" y="468"/>
                    </a:lnTo>
                    <a:lnTo>
                      <a:pt x="100" y="454"/>
                    </a:lnTo>
                    <a:lnTo>
                      <a:pt x="100" y="440"/>
                    </a:lnTo>
                    <a:lnTo>
                      <a:pt x="100" y="425"/>
                    </a:lnTo>
                    <a:lnTo>
                      <a:pt x="100" y="411"/>
                    </a:lnTo>
                    <a:lnTo>
                      <a:pt x="85" y="411"/>
                    </a:lnTo>
                    <a:lnTo>
                      <a:pt x="85" y="397"/>
                    </a:lnTo>
                    <a:lnTo>
                      <a:pt x="85" y="383"/>
                    </a:lnTo>
                    <a:lnTo>
                      <a:pt x="85" y="369"/>
                    </a:lnTo>
                    <a:lnTo>
                      <a:pt x="85" y="354"/>
                    </a:lnTo>
                    <a:lnTo>
                      <a:pt x="85" y="340"/>
                    </a:lnTo>
                    <a:lnTo>
                      <a:pt x="85" y="326"/>
                    </a:lnTo>
                    <a:lnTo>
                      <a:pt x="85" y="312"/>
                    </a:lnTo>
                    <a:lnTo>
                      <a:pt x="71" y="312"/>
                    </a:lnTo>
                    <a:lnTo>
                      <a:pt x="71" y="298"/>
                    </a:lnTo>
                    <a:lnTo>
                      <a:pt x="85" y="298"/>
                    </a:lnTo>
                    <a:lnTo>
                      <a:pt x="100" y="298"/>
                    </a:lnTo>
                    <a:lnTo>
                      <a:pt x="128" y="298"/>
                    </a:lnTo>
                    <a:lnTo>
                      <a:pt x="142" y="298"/>
                    </a:lnTo>
                    <a:lnTo>
                      <a:pt x="142" y="284"/>
                    </a:lnTo>
                    <a:lnTo>
                      <a:pt x="156" y="269"/>
                    </a:lnTo>
                    <a:lnTo>
                      <a:pt x="171" y="255"/>
                    </a:lnTo>
                    <a:lnTo>
                      <a:pt x="199" y="227"/>
                    </a:lnTo>
                    <a:lnTo>
                      <a:pt x="213" y="213"/>
                    </a:lnTo>
                    <a:lnTo>
                      <a:pt x="227" y="198"/>
                    </a:lnTo>
                    <a:lnTo>
                      <a:pt x="241" y="184"/>
                    </a:lnTo>
                    <a:lnTo>
                      <a:pt x="241" y="170"/>
                    </a:lnTo>
                    <a:lnTo>
                      <a:pt x="256" y="156"/>
                    </a:lnTo>
                    <a:lnTo>
                      <a:pt x="270" y="156"/>
                    </a:lnTo>
                    <a:lnTo>
                      <a:pt x="284" y="113"/>
                    </a:lnTo>
                    <a:lnTo>
                      <a:pt x="298" y="99"/>
                    </a:lnTo>
                    <a:lnTo>
                      <a:pt x="312" y="85"/>
                    </a:lnTo>
                    <a:lnTo>
                      <a:pt x="327" y="71"/>
                    </a:lnTo>
                    <a:lnTo>
                      <a:pt x="355" y="57"/>
                    </a:lnTo>
                    <a:lnTo>
                      <a:pt x="355" y="42"/>
                    </a:lnTo>
                    <a:lnTo>
                      <a:pt x="369" y="42"/>
                    </a:lnTo>
                    <a:lnTo>
                      <a:pt x="383" y="28"/>
                    </a:lnTo>
                    <a:lnTo>
                      <a:pt x="397" y="28"/>
                    </a:lnTo>
                    <a:lnTo>
                      <a:pt x="412" y="14"/>
                    </a:lnTo>
                    <a:lnTo>
                      <a:pt x="426" y="14"/>
                    </a:lnTo>
                    <a:lnTo>
                      <a:pt x="440" y="0"/>
                    </a:lnTo>
                    <a:lnTo>
                      <a:pt x="454" y="0"/>
                    </a:lnTo>
                    <a:lnTo>
                      <a:pt x="468" y="0"/>
                    </a:lnTo>
                    <a:lnTo>
                      <a:pt x="497" y="0"/>
                    </a:lnTo>
                    <a:lnTo>
                      <a:pt x="525" y="0"/>
                    </a:lnTo>
                    <a:lnTo>
                      <a:pt x="539" y="0"/>
                    </a:lnTo>
                    <a:close/>
                  </a:path>
                </a:pathLst>
              </a:custGeom>
              <a:noFill/>
              <a:ln w="0" cap="flat">
                <a:solidFill>
                  <a:srgbClr val="000000"/>
                </a:solidFill>
                <a:prstDash val="solid"/>
                <a:round/>
                <a:headEnd/>
                <a:tailEnd/>
              </a:ln>
              <a:extLst>
                <a:ext uri="{909E8E84-426E-40DD-AFC4-6F175D3DCCD1}">
                  <a14:hiddenFill xmlns="" xmlns:a14="http://schemas.microsoft.com/office/drawing/2010/main">
                    <a:solidFill>
                      <a:srgbClr val="FFFFFF"/>
                    </a:solidFill>
                  </a14:hiddenFill>
                </a:ext>
              </a:extLst>
            </p:spPr>
            <p:txBody>
              <a:bodyPr/>
              <a:lstStyle/>
              <a:p>
                <a:endParaRPr lang="ja-JP" altLang="en-US"/>
              </a:p>
            </p:txBody>
          </p:sp>
          <p:sp>
            <p:nvSpPr>
              <p:cNvPr id="52354" name="Freeform 196"/>
              <p:cNvSpPr>
                <a:spLocks noChangeAspect="1"/>
              </p:cNvSpPr>
              <p:nvPr/>
            </p:nvSpPr>
            <p:spPr bwMode="auto">
              <a:xfrm>
                <a:off x="10547" y="9050"/>
                <a:ext cx="2330" cy="2303"/>
              </a:xfrm>
              <a:custGeom>
                <a:avLst/>
                <a:gdLst>
                  <a:gd name="T0" fmla="*/ 2147483647 w 1460"/>
                  <a:gd name="T1" fmla="*/ 2147483647 h 1447"/>
                  <a:gd name="T2" fmla="*/ 2147483647 w 1460"/>
                  <a:gd name="T3" fmla="*/ 2147483647 h 1447"/>
                  <a:gd name="T4" fmla="*/ 2147483647 w 1460"/>
                  <a:gd name="T5" fmla="*/ 2147483647 h 1447"/>
                  <a:gd name="T6" fmla="*/ 2147483647 w 1460"/>
                  <a:gd name="T7" fmla="*/ 2147483647 h 1447"/>
                  <a:gd name="T8" fmla="*/ 2147483647 w 1460"/>
                  <a:gd name="T9" fmla="*/ 2147483647 h 1447"/>
                  <a:gd name="T10" fmla="*/ 2147483647 w 1460"/>
                  <a:gd name="T11" fmla="*/ 2147483647 h 1447"/>
                  <a:gd name="T12" fmla="*/ 2147483647 w 1460"/>
                  <a:gd name="T13" fmla="*/ 2147483647 h 1447"/>
                  <a:gd name="T14" fmla="*/ 2147483647 w 1460"/>
                  <a:gd name="T15" fmla="*/ 2147483647 h 1447"/>
                  <a:gd name="T16" fmla="*/ 2147483647 w 1460"/>
                  <a:gd name="T17" fmla="*/ 2147483647 h 1447"/>
                  <a:gd name="T18" fmla="*/ 2147483647 w 1460"/>
                  <a:gd name="T19" fmla="*/ 2147483647 h 1447"/>
                  <a:gd name="T20" fmla="*/ 2147483647 w 1460"/>
                  <a:gd name="T21" fmla="*/ 2147483647 h 1447"/>
                  <a:gd name="T22" fmla="*/ 2147483647 w 1460"/>
                  <a:gd name="T23" fmla="*/ 2147483647 h 1447"/>
                  <a:gd name="T24" fmla="*/ 2147483647 w 1460"/>
                  <a:gd name="T25" fmla="*/ 2147483647 h 1447"/>
                  <a:gd name="T26" fmla="*/ 2147483647 w 1460"/>
                  <a:gd name="T27" fmla="*/ 2147483647 h 1447"/>
                  <a:gd name="T28" fmla="*/ 2147483647 w 1460"/>
                  <a:gd name="T29" fmla="*/ 2147483647 h 1447"/>
                  <a:gd name="T30" fmla="*/ 2147483647 w 1460"/>
                  <a:gd name="T31" fmla="*/ 2147483647 h 1447"/>
                  <a:gd name="T32" fmla="*/ 2147483647 w 1460"/>
                  <a:gd name="T33" fmla="*/ 2147483647 h 1447"/>
                  <a:gd name="T34" fmla="*/ 2147483647 w 1460"/>
                  <a:gd name="T35" fmla="*/ 2147483647 h 1447"/>
                  <a:gd name="T36" fmla="*/ 2147483647 w 1460"/>
                  <a:gd name="T37" fmla="*/ 2147483647 h 1447"/>
                  <a:gd name="T38" fmla="*/ 2147483647 w 1460"/>
                  <a:gd name="T39" fmla="*/ 2147483647 h 1447"/>
                  <a:gd name="T40" fmla="*/ 2147483647 w 1460"/>
                  <a:gd name="T41" fmla="*/ 2147483647 h 1447"/>
                  <a:gd name="T42" fmla="*/ 2147483647 w 1460"/>
                  <a:gd name="T43" fmla="*/ 2147483647 h 1447"/>
                  <a:gd name="T44" fmla="*/ 2147483647 w 1460"/>
                  <a:gd name="T45" fmla="*/ 2147483647 h 1447"/>
                  <a:gd name="T46" fmla="*/ 2147483647 w 1460"/>
                  <a:gd name="T47" fmla="*/ 2147483647 h 1447"/>
                  <a:gd name="T48" fmla="*/ 2147483647 w 1460"/>
                  <a:gd name="T49" fmla="*/ 2147483647 h 1447"/>
                  <a:gd name="T50" fmla="*/ 2147483647 w 1460"/>
                  <a:gd name="T51" fmla="*/ 2147483647 h 1447"/>
                  <a:gd name="T52" fmla="*/ 2147483647 w 1460"/>
                  <a:gd name="T53" fmla="*/ 2147483647 h 1447"/>
                  <a:gd name="T54" fmla="*/ 2147483647 w 1460"/>
                  <a:gd name="T55" fmla="*/ 2147483647 h 1447"/>
                  <a:gd name="T56" fmla="*/ 2147483647 w 1460"/>
                  <a:gd name="T57" fmla="*/ 2147483647 h 1447"/>
                  <a:gd name="T58" fmla="*/ 2147483647 w 1460"/>
                  <a:gd name="T59" fmla="*/ 2147483647 h 1447"/>
                  <a:gd name="T60" fmla="*/ 2147483647 w 1460"/>
                  <a:gd name="T61" fmla="*/ 2147483647 h 1447"/>
                  <a:gd name="T62" fmla="*/ 2147483647 w 1460"/>
                  <a:gd name="T63" fmla="*/ 2147483647 h 1447"/>
                  <a:gd name="T64" fmla="*/ 2147483647 w 1460"/>
                  <a:gd name="T65" fmla="*/ 2147483647 h 1447"/>
                  <a:gd name="T66" fmla="*/ 2147483647 w 1460"/>
                  <a:gd name="T67" fmla="*/ 2147483647 h 1447"/>
                  <a:gd name="T68" fmla="*/ 2147483647 w 1460"/>
                  <a:gd name="T69" fmla="*/ 2147483647 h 1447"/>
                  <a:gd name="T70" fmla="*/ 2147483647 w 1460"/>
                  <a:gd name="T71" fmla="*/ 2147483647 h 1447"/>
                  <a:gd name="T72" fmla="*/ 2147483647 w 1460"/>
                  <a:gd name="T73" fmla="*/ 2147483647 h 1447"/>
                  <a:gd name="T74" fmla="*/ 2147483647 w 1460"/>
                  <a:gd name="T75" fmla="*/ 2147483647 h 1447"/>
                  <a:gd name="T76" fmla="*/ 2147483647 w 1460"/>
                  <a:gd name="T77" fmla="*/ 2147483647 h 1447"/>
                  <a:gd name="T78" fmla="*/ 2147483647 w 1460"/>
                  <a:gd name="T79" fmla="*/ 2147483647 h 1447"/>
                  <a:gd name="T80" fmla="*/ 2147483647 w 1460"/>
                  <a:gd name="T81" fmla="*/ 2147483647 h 1447"/>
                  <a:gd name="T82" fmla="*/ 2147483647 w 1460"/>
                  <a:gd name="T83" fmla="*/ 2147483647 h 1447"/>
                  <a:gd name="T84" fmla="*/ 2147483647 w 1460"/>
                  <a:gd name="T85" fmla="*/ 2147483647 h 1447"/>
                  <a:gd name="T86" fmla="*/ 2147483647 w 1460"/>
                  <a:gd name="T87" fmla="*/ 2147483647 h 1447"/>
                  <a:gd name="T88" fmla="*/ 2147483647 w 1460"/>
                  <a:gd name="T89" fmla="*/ 2147483647 h 1447"/>
                  <a:gd name="T90" fmla="*/ 2147483647 w 1460"/>
                  <a:gd name="T91" fmla="*/ 2147483647 h 1447"/>
                  <a:gd name="T92" fmla="*/ 2147483647 w 1460"/>
                  <a:gd name="T93" fmla="*/ 2147483647 h 1447"/>
                  <a:gd name="T94" fmla="*/ 2147483647 w 1460"/>
                  <a:gd name="T95" fmla="*/ 2147483647 h 1447"/>
                  <a:gd name="T96" fmla="*/ 2147483647 w 1460"/>
                  <a:gd name="T97" fmla="*/ 2147483647 h 1447"/>
                  <a:gd name="T98" fmla="*/ 2147483647 w 1460"/>
                  <a:gd name="T99" fmla="*/ 2147483647 h 1447"/>
                  <a:gd name="T100" fmla="*/ 2147483647 w 1460"/>
                  <a:gd name="T101" fmla="*/ 2147483647 h 1447"/>
                  <a:gd name="T102" fmla="*/ 2147483647 w 1460"/>
                  <a:gd name="T103" fmla="*/ 2147483647 h 1447"/>
                  <a:gd name="T104" fmla="*/ 2147483647 w 1460"/>
                  <a:gd name="T105" fmla="*/ 2147483647 h 1447"/>
                  <a:gd name="T106" fmla="*/ 2147483647 w 1460"/>
                  <a:gd name="T107" fmla="*/ 2147483647 h 1447"/>
                  <a:gd name="T108" fmla="*/ 2147483647 w 1460"/>
                  <a:gd name="T109" fmla="*/ 2147483647 h 1447"/>
                  <a:gd name="T110" fmla="*/ 2147483647 w 1460"/>
                  <a:gd name="T111" fmla="*/ 2147483647 h 1447"/>
                  <a:gd name="T112" fmla="*/ 2147483647 w 1460"/>
                  <a:gd name="T113" fmla="*/ 2147483647 h 1447"/>
                  <a:gd name="T114" fmla="*/ 2147483647 w 1460"/>
                  <a:gd name="T115" fmla="*/ 2147483647 h 1447"/>
                  <a:gd name="T116" fmla="*/ 2147483647 w 1460"/>
                  <a:gd name="T117" fmla="*/ 2147483647 h 1447"/>
                  <a:gd name="T118" fmla="*/ 2147483647 w 1460"/>
                  <a:gd name="T119" fmla="*/ 2147483647 h 1447"/>
                  <a:gd name="T120" fmla="*/ 2147483647 w 1460"/>
                  <a:gd name="T121" fmla="*/ 2147483647 h 1447"/>
                  <a:gd name="T122" fmla="*/ 2147483647 w 1460"/>
                  <a:gd name="T123" fmla="*/ 2147483647 h 1447"/>
                  <a:gd name="T124" fmla="*/ 2147483647 w 1460"/>
                  <a:gd name="T125" fmla="*/ 0 h 1447"/>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460"/>
                  <a:gd name="T190" fmla="*/ 0 h 1447"/>
                  <a:gd name="T191" fmla="*/ 1460 w 1460"/>
                  <a:gd name="T192" fmla="*/ 1447 h 1447"/>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460" h="1447">
                    <a:moveTo>
                      <a:pt x="609" y="14"/>
                    </a:moveTo>
                    <a:lnTo>
                      <a:pt x="624" y="14"/>
                    </a:lnTo>
                    <a:lnTo>
                      <a:pt x="638" y="14"/>
                    </a:lnTo>
                    <a:lnTo>
                      <a:pt x="652" y="14"/>
                    </a:lnTo>
                    <a:lnTo>
                      <a:pt x="666" y="14"/>
                    </a:lnTo>
                    <a:lnTo>
                      <a:pt x="680" y="14"/>
                    </a:lnTo>
                    <a:lnTo>
                      <a:pt x="695" y="14"/>
                    </a:lnTo>
                    <a:lnTo>
                      <a:pt x="709" y="14"/>
                    </a:lnTo>
                    <a:lnTo>
                      <a:pt x="723" y="14"/>
                    </a:lnTo>
                    <a:lnTo>
                      <a:pt x="723" y="29"/>
                    </a:lnTo>
                    <a:lnTo>
                      <a:pt x="723" y="14"/>
                    </a:lnTo>
                    <a:lnTo>
                      <a:pt x="737" y="14"/>
                    </a:lnTo>
                    <a:lnTo>
                      <a:pt x="737" y="29"/>
                    </a:lnTo>
                    <a:lnTo>
                      <a:pt x="780" y="29"/>
                    </a:lnTo>
                    <a:lnTo>
                      <a:pt x="794" y="29"/>
                    </a:lnTo>
                    <a:lnTo>
                      <a:pt x="808" y="29"/>
                    </a:lnTo>
                    <a:lnTo>
                      <a:pt x="822" y="29"/>
                    </a:lnTo>
                    <a:lnTo>
                      <a:pt x="851" y="29"/>
                    </a:lnTo>
                    <a:lnTo>
                      <a:pt x="865" y="29"/>
                    </a:lnTo>
                    <a:lnTo>
                      <a:pt x="879" y="29"/>
                    </a:lnTo>
                    <a:lnTo>
                      <a:pt x="893" y="43"/>
                    </a:lnTo>
                    <a:lnTo>
                      <a:pt x="907" y="43"/>
                    </a:lnTo>
                    <a:lnTo>
                      <a:pt x="922" y="43"/>
                    </a:lnTo>
                    <a:lnTo>
                      <a:pt x="950" y="43"/>
                    </a:lnTo>
                    <a:lnTo>
                      <a:pt x="964" y="43"/>
                    </a:lnTo>
                    <a:lnTo>
                      <a:pt x="978" y="43"/>
                    </a:lnTo>
                    <a:lnTo>
                      <a:pt x="992" y="43"/>
                    </a:lnTo>
                    <a:lnTo>
                      <a:pt x="1021" y="57"/>
                    </a:lnTo>
                    <a:lnTo>
                      <a:pt x="1035" y="57"/>
                    </a:lnTo>
                    <a:lnTo>
                      <a:pt x="1049" y="57"/>
                    </a:lnTo>
                    <a:lnTo>
                      <a:pt x="1063" y="57"/>
                    </a:lnTo>
                    <a:lnTo>
                      <a:pt x="1078" y="57"/>
                    </a:lnTo>
                    <a:lnTo>
                      <a:pt x="1092" y="57"/>
                    </a:lnTo>
                    <a:lnTo>
                      <a:pt x="1106" y="57"/>
                    </a:lnTo>
                    <a:lnTo>
                      <a:pt x="1120" y="57"/>
                    </a:lnTo>
                    <a:lnTo>
                      <a:pt x="1134" y="57"/>
                    </a:lnTo>
                    <a:lnTo>
                      <a:pt x="1148" y="57"/>
                    </a:lnTo>
                    <a:lnTo>
                      <a:pt x="1163" y="71"/>
                    </a:lnTo>
                    <a:lnTo>
                      <a:pt x="1177" y="71"/>
                    </a:lnTo>
                    <a:lnTo>
                      <a:pt x="1191" y="71"/>
                    </a:lnTo>
                    <a:lnTo>
                      <a:pt x="1205" y="71"/>
                    </a:lnTo>
                    <a:lnTo>
                      <a:pt x="1205" y="100"/>
                    </a:lnTo>
                    <a:lnTo>
                      <a:pt x="1219" y="100"/>
                    </a:lnTo>
                    <a:lnTo>
                      <a:pt x="1234" y="100"/>
                    </a:lnTo>
                    <a:lnTo>
                      <a:pt x="1248" y="114"/>
                    </a:lnTo>
                    <a:lnTo>
                      <a:pt x="1262" y="114"/>
                    </a:lnTo>
                    <a:lnTo>
                      <a:pt x="1276" y="114"/>
                    </a:lnTo>
                    <a:lnTo>
                      <a:pt x="1276" y="128"/>
                    </a:lnTo>
                    <a:lnTo>
                      <a:pt x="1290" y="128"/>
                    </a:lnTo>
                    <a:lnTo>
                      <a:pt x="1304" y="128"/>
                    </a:lnTo>
                    <a:lnTo>
                      <a:pt x="1319" y="128"/>
                    </a:lnTo>
                    <a:lnTo>
                      <a:pt x="1333" y="128"/>
                    </a:lnTo>
                    <a:lnTo>
                      <a:pt x="1347" y="128"/>
                    </a:lnTo>
                    <a:lnTo>
                      <a:pt x="1347" y="142"/>
                    </a:lnTo>
                    <a:lnTo>
                      <a:pt x="1361" y="142"/>
                    </a:lnTo>
                    <a:lnTo>
                      <a:pt x="1361" y="156"/>
                    </a:lnTo>
                    <a:lnTo>
                      <a:pt x="1361" y="170"/>
                    </a:lnTo>
                    <a:lnTo>
                      <a:pt x="1361" y="156"/>
                    </a:lnTo>
                    <a:lnTo>
                      <a:pt x="1361" y="170"/>
                    </a:lnTo>
                    <a:lnTo>
                      <a:pt x="1361" y="185"/>
                    </a:lnTo>
                    <a:lnTo>
                      <a:pt x="1361" y="199"/>
                    </a:lnTo>
                    <a:lnTo>
                      <a:pt x="1347" y="199"/>
                    </a:lnTo>
                    <a:lnTo>
                      <a:pt x="1347" y="213"/>
                    </a:lnTo>
                    <a:lnTo>
                      <a:pt x="1347" y="227"/>
                    </a:lnTo>
                    <a:lnTo>
                      <a:pt x="1361" y="227"/>
                    </a:lnTo>
                    <a:lnTo>
                      <a:pt x="1361" y="241"/>
                    </a:lnTo>
                    <a:lnTo>
                      <a:pt x="1361" y="256"/>
                    </a:lnTo>
                    <a:lnTo>
                      <a:pt x="1361" y="270"/>
                    </a:lnTo>
                    <a:lnTo>
                      <a:pt x="1361" y="284"/>
                    </a:lnTo>
                    <a:lnTo>
                      <a:pt x="1375" y="284"/>
                    </a:lnTo>
                    <a:lnTo>
                      <a:pt x="1375" y="298"/>
                    </a:lnTo>
                    <a:lnTo>
                      <a:pt x="1375" y="312"/>
                    </a:lnTo>
                    <a:lnTo>
                      <a:pt x="1375" y="326"/>
                    </a:lnTo>
                    <a:lnTo>
                      <a:pt x="1390" y="326"/>
                    </a:lnTo>
                    <a:lnTo>
                      <a:pt x="1404" y="326"/>
                    </a:lnTo>
                    <a:lnTo>
                      <a:pt x="1418" y="326"/>
                    </a:lnTo>
                    <a:lnTo>
                      <a:pt x="1432" y="326"/>
                    </a:lnTo>
                    <a:lnTo>
                      <a:pt x="1446" y="326"/>
                    </a:lnTo>
                    <a:lnTo>
                      <a:pt x="1460" y="326"/>
                    </a:lnTo>
                    <a:lnTo>
                      <a:pt x="1460" y="341"/>
                    </a:lnTo>
                    <a:lnTo>
                      <a:pt x="1460" y="355"/>
                    </a:lnTo>
                    <a:lnTo>
                      <a:pt x="1460" y="369"/>
                    </a:lnTo>
                    <a:lnTo>
                      <a:pt x="1460" y="383"/>
                    </a:lnTo>
                    <a:lnTo>
                      <a:pt x="1460" y="397"/>
                    </a:lnTo>
                    <a:lnTo>
                      <a:pt x="1460" y="412"/>
                    </a:lnTo>
                    <a:lnTo>
                      <a:pt x="1432" y="412"/>
                    </a:lnTo>
                    <a:lnTo>
                      <a:pt x="1418" y="412"/>
                    </a:lnTo>
                    <a:lnTo>
                      <a:pt x="1418" y="426"/>
                    </a:lnTo>
                    <a:lnTo>
                      <a:pt x="1418" y="440"/>
                    </a:lnTo>
                    <a:lnTo>
                      <a:pt x="1418" y="454"/>
                    </a:lnTo>
                    <a:lnTo>
                      <a:pt x="1375" y="454"/>
                    </a:lnTo>
                    <a:lnTo>
                      <a:pt x="1347" y="440"/>
                    </a:lnTo>
                    <a:lnTo>
                      <a:pt x="1347" y="454"/>
                    </a:lnTo>
                    <a:lnTo>
                      <a:pt x="1333" y="454"/>
                    </a:lnTo>
                    <a:lnTo>
                      <a:pt x="1304" y="454"/>
                    </a:lnTo>
                    <a:lnTo>
                      <a:pt x="1304" y="440"/>
                    </a:lnTo>
                    <a:lnTo>
                      <a:pt x="1262" y="440"/>
                    </a:lnTo>
                    <a:lnTo>
                      <a:pt x="1248" y="440"/>
                    </a:lnTo>
                    <a:lnTo>
                      <a:pt x="1248" y="454"/>
                    </a:lnTo>
                    <a:lnTo>
                      <a:pt x="1248" y="468"/>
                    </a:lnTo>
                    <a:lnTo>
                      <a:pt x="1248" y="483"/>
                    </a:lnTo>
                    <a:lnTo>
                      <a:pt x="1276" y="483"/>
                    </a:lnTo>
                    <a:lnTo>
                      <a:pt x="1276" y="497"/>
                    </a:lnTo>
                    <a:lnTo>
                      <a:pt x="1276" y="511"/>
                    </a:lnTo>
                    <a:lnTo>
                      <a:pt x="1276" y="525"/>
                    </a:lnTo>
                    <a:lnTo>
                      <a:pt x="1276" y="539"/>
                    </a:lnTo>
                    <a:lnTo>
                      <a:pt x="1276" y="553"/>
                    </a:lnTo>
                    <a:lnTo>
                      <a:pt x="1276" y="568"/>
                    </a:lnTo>
                    <a:lnTo>
                      <a:pt x="1333" y="568"/>
                    </a:lnTo>
                    <a:lnTo>
                      <a:pt x="1375" y="568"/>
                    </a:lnTo>
                    <a:lnTo>
                      <a:pt x="1375" y="624"/>
                    </a:lnTo>
                    <a:lnTo>
                      <a:pt x="1375" y="639"/>
                    </a:lnTo>
                    <a:lnTo>
                      <a:pt x="1375" y="653"/>
                    </a:lnTo>
                    <a:lnTo>
                      <a:pt x="1375" y="695"/>
                    </a:lnTo>
                    <a:lnTo>
                      <a:pt x="1333" y="695"/>
                    </a:lnTo>
                    <a:lnTo>
                      <a:pt x="1333" y="738"/>
                    </a:lnTo>
                    <a:lnTo>
                      <a:pt x="1333" y="780"/>
                    </a:lnTo>
                    <a:lnTo>
                      <a:pt x="1333" y="809"/>
                    </a:lnTo>
                    <a:lnTo>
                      <a:pt x="1333" y="823"/>
                    </a:lnTo>
                    <a:lnTo>
                      <a:pt x="1333" y="837"/>
                    </a:lnTo>
                    <a:lnTo>
                      <a:pt x="1333" y="851"/>
                    </a:lnTo>
                    <a:lnTo>
                      <a:pt x="1333" y="865"/>
                    </a:lnTo>
                    <a:lnTo>
                      <a:pt x="1333" y="880"/>
                    </a:lnTo>
                    <a:lnTo>
                      <a:pt x="1333" y="894"/>
                    </a:lnTo>
                    <a:lnTo>
                      <a:pt x="1333" y="936"/>
                    </a:lnTo>
                    <a:lnTo>
                      <a:pt x="1333" y="951"/>
                    </a:lnTo>
                    <a:lnTo>
                      <a:pt x="1347" y="993"/>
                    </a:lnTo>
                    <a:lnTo>
                      <a:pt x="1333" y="993"/>
                    </a:lnTo>
                    <a:lnTo>
                      <a:pt x="1290" y="993"/>
                    </a:lnTo>
                    <a:lnTo>
                      <a:pt x="1248" y="993"/>
                    </a:lnTo>
                    <a:lnTo>
                      <a:pt x="1205" y="993"/>
                    </a:lnTo>
                    <a:lnTo>
                      <a:pt x="1205" y="951"/>
                    </a:lnTo>
                    <a:lnTo>
                      <a:pt x="1120" y="951"/>
                    </a:lnTo>
                    <a:lnTo>
                      <a:pt x="1092" y="951"/>
                    </a:lnTo>
                    <a:lnTo>
                      <a:pt x="1092" y="965"/>
                    </a:lnTo>
                    <a:lnTo>
                      <a:pt x="1092" y="979"/>
                    </a:lnTo>
                    <a:lnTo>
                      <a:pt x="1092" y="993"/>
                    </a:lnTo>
                    <a:lnTo>
                      <a:pt x="1092" y="1007"/>
                    </a:lnTo>
                    <a:lnTo>
                      <a:pt x="1092" y="1022"/>
                    </a:lnTo>
                    <a:lnTo>
                      <a:pt x="1092" y="1036"/>
                    </a:lnTo>
                    <a:lnTo>
                      <a:pt x="1092" y="1050"/>
                    </a:lnTo>
                    <a:lnTo>
                      <a:pt x="1092" y="1064"/>
                    </a:lnTo>
                    <a:lnTo>
                      <a:pt x="1092" y="1078"/>
                    </a:lnTo>
                    <a:lnTo>
                      <a:pt x="1078" y="1078"/>
                    </a:lnTo>
                    <a:lnTo>
                      <a:pt x="1078" y="1121"/>
                    </a:lnTo>
                    <a:lnTo>
                      <a:pt x="1078" y="1135"/>
                    </a:lnTo>
                    <a:lnTo>
                      <a:pt x="1078" y="1206"/>
                    </a:lnTo>
                    <a:lnTo>
                      <a:pt x="1049" y="1206"/>
                    </a:lnTo>
                    <a:lnTo>
                      <a:pt x="1049" y="1220"/>
                    </a:lnTo>
                    <a:lnTo>
                      <a:pt x="1049" y="1234"/>
                    </a:lnTo>
                    <a:lnTo>
                      <a:pt x="1049" y="1248"/>
                    </a:lnTo>
                    <a:lnTo>
                      <a:pt x="1049" y="1263"/>
                    </a:lnTo>
                    <a:lnTo>
                      <a:pt x="1049" y="1277"/>
                    </a:lnTo>
                    <a:lnTo>
                      <a:pt x="1021" y="1277"/>
                    </a:lnTo>
                    <a:lnTo>
                      <a:pt x="1021" y="1291"/>
                    </a:lnTo>
                    <a:lnTo>
                      <a:pt x="1021" y="1305"/>
                    </a:lnTo>
                    <a:lnTo>
                      <a:pt x="1021" y="1319"/>
                    </a:lnTo>
                    <a:lnTo>
                      <a:pt x="1021" y="1334"/>
                    </a:lnTo>
                    <a:lnTo>
                      <a:pt x="1035" y="1319"/>
                    </a:lnTo>
                    <a:lnTo>
                      <a:pt x="1049" y="1319"/>
                    </a:lnTo>
                    <a:lnTo>
                      <a:pt x="1049" y="1334"/>
                    </a:lnTo>
                    <a:lnTo>
                      <a:pt x="1049" y="1348"/>
                    </a:lnTo>
                    <a:lnTo>
                      <a:pt x="1049" y="1362"/>
                    </a:lnTo>
                    <a:lnTo>
                      <a:pt x="1049" y="1376"/>
                    </a:lnTo>
                    <a:lnTo>
                      <a:pt x="1092" y="1376"/>
                    </a:lnTo>
                    <a:lnTo>
                      <a:pt x="1092" y="1390"/>
                    </a:lnTo>
                    <a:lnTo>
                      <a:pt x="1092" y="1405"/>
                    </a:lnTo>
                    <a:lnTo>
                      <a:pt x="1092" y="1419"/>
                    </a:lnTo>
                    <a:lnTo>
                      <a:pt x="1092" y="1433"/>
                    </a:lnTo>
                    <a:lnTo>
                      <a:pt x="1092" y="1447"/>
                    </a:lnTo>
                    <a:lnTo>
                      <a:pt x="1078" y="1447"/>
                    </a:lnTo>
                    <a:lnTo>
                      <a:pt x="1078" y="1433"/>
                    </a:lnTo>
                    <a:lnTo>
                      <a:pt x="1063" y="1433"/>
                    </a:lnTo>
                    <a:lnTo>
                      <a:pt x="1049" y="1447"/>
                    </a:lnTo>
                    <a:lnTo>
                      <a:pt x="1035" y="1447"/>
                    </a:lnTo>
                    <a:lnTo>
                      <a:pt x="1035" y="1433"/>
                    </a:lnTo>
                    <a:lnTo>
                      <a:pt x="1021" y="1433"/>
                    </a:lnTo>
                    <a:lnTo>
                      <a:pt x="1007" y="1433"/>
                    </a:lnTo>
                    <a:lnTo>
                      <a:pt x="992" y="1419"/>
                    </a:lnTo>
                    <a:lnTo>
                      <a:pt x="978" y="1419"/>
                    </a:lnTo>
                    <a:lnTo>
                      <a:pt x="978" y="1405"/>
                    </a:lnTo>
                    <a:lnTo>
                      <a:pt x="950" y="1390"/>
                    </a:lnTo>
                    <a:lnTo>
                      <a:pt x="922" y="1362"/>
                    </a:lnTo>
                    <a:lnTo>
                      <a:pt x="922" y="1348"/>
                    </a:lnTo>
                    <a:lnTo>
                      <a:pt x="907" y="1334"/>
                    </a:lnTo>
                    <a:lnTo>
                      <a:pt x="907" y="1319"/>
                    </a:lnTo>
                    <a:lnTo>
                      <a:pt x="893" y="1319"/>
                    </a:lnTo>
                    <a:lnTo>
                      <a:pt x="851" y="1291"/>
                    </a:lnTo>
                    <a:lnTo>
                      <a:pt x="836" y="1291"/>
                    </a:lnTo>
                    <a:lnTo>
                      <a:pt x="836" y="1277"/>
                    </a:lnTo>
                    <a:lnTo>
                      <a:pt x="822" y="1263"/>
                    </a:lnTo>
                    <a:lnTo>
                      <a:pt x="794" y="1248"/>
                    </a:lnTo>
                    <a:lnTo>
                      <a:pt x="780" y="1234"/>
                    </a:lnTo>
                    <a:lnTo>
                      <a:pt x="780" y="1220"/>
                    </a:lnTo>
                    <a:lnTo>
                      <a:pt x="765" y="1220"/>
                    </a:lnTo>
                    <a:lnTo>
                      <a:pt x="765" y="1206"/>
                    </a:lnTo>
                    <a:lnTo>
                      <a:pt x="751" y="1192"/>
                    </a:lnTo>
                    <a:lnTo>
                      <a:pt x="751" y="1178"/>
                    </a:lnTo>
                    <a:lnTo>
                      <a:pt x="751" y="1163"/>
                    </a:lnTo>
                    <a:lnTo>
                      <a:pt x="751" y="1149"/>
                    </a:lnTo>
                    <a:lnTo>
                      <a:pt x="751" y="1135"/>
                    </a:lnTo>
                    <a:lnTo>
                      <a:pt x="751" y="1121"/>
                    </a:lnTo>
                    <a:lnTo>
                      <a:pt x="765" y="1121"/>
                    </a:lnTo>
                    <a:lnTo>
                      <a:pt x="751" y="1121"/>
                    </a:lnTo>
                    <a:lnTo>
                      <a:pt x="751" y="1107"/>
                    </a:lnTo>
                    <a:lnTo>
                      <a:pt x="723" y="1107"/>
                    </a:lnTo>
                    <a:lnTo>
                      <a:pt x="695" y="1092"/>
                    </a:lnTo>
                    <a:lnTo>
                      <a:pt x="638" y="1092"/>
                    </a:lnTo>
                    <a:lnTo>
                      <a:pt x="624" y="1092"/>
                    </a:lnTo>
                    <a:lnTo>
                      <a:pt x="581" y="1078"/>
                    </a:lnTo>
                    <a:lnTo>
                      <a:pt x="553" y="1078"/>
                    </a:lnTo>
                    <a:lnTo>
                      <a:pt x="539" y="1078"/>
                    </a:lnTo>
                    <a:lnTo>
                      <a:pt x="524" y="1078"/>
                    </a:lnTo>
                    <a:lnTo>
                      <a:pt x="510" y="1078"/>
                    </a:lnTo>
                    <a:lnTo>
                      <a:pt x="482" y="1064"/>
                    </a:lnTo>
                    <a:lnTo>
                      <a:pt x="468" y="1064"/>
                    </a:lnTo>
                    <a:lnTo>
                      <a:pt x="453" y="1078"/>
                    </a:lnTo>
                    <a:lnTo>
                      <a:pt x="439" y="1092"/>
                    </a:lnTo>
                    <a:lnTo>
                      <a:pt x="425" y="1107"/>
                    </a:lnTo>
                    <a:lnTo>
                      <a:pt x="411" y="1107"/>
                    </a:lnTo>
                    <a:lnTo>
                      <a:pt x="411" y="1121"/>
                    </a:lnTo>
                    <a:lnTo>
                      <a:pt x="411" y="1135"/>
                    </a:lnTo>
                    <a:lnTo>
                      <a:pt x="397" y="1163"/>
                    </a:lnTo>
                    <a:lnTo>
                      <a:pt x="368" y="1149"/>
                    </a:lnTo>
                    <a:lnTo>
                      <a:pt x="368" y="1135"/>
                    </a:lnTo>
                    <a:lnTo>
                      <a:pt x="354" y="1135"/>
                    </a:lnTo>
                    <a:lnTo>
                      <a:pt x="354" y="1121"/>
                    </a:lnTo>
                    <a:lnTo>
                      <a:pt x="340" y="1107"/>
                    </a:lnTo>
                    <a:lnTo>
                      <a:pt x="326" y="1092"/>
                    </a:lnTo>
                    <a:lnTo>
                      <a:pt x="326" y="1078"/>
                    </a:lnTo>
                    <a:lnTo>
                      <a:pt x="326" y="1064"/>
                    </a:lnTo>
                    <a:lnTo>
                      <a:pt x="312" y="1064"/>
                    </a:lnTo>
                    <a:lnTo>
                      <a:pt x="297" y="1050"/>
                    </a:lnTo>
                    <a:lnTo>
                      <a:pt x="283" y="1036"/>
                    </a:lnTo>
                    <a:lnTo>
                      <a:pt x="269" y="1022"/>
                    </a:lnTo>
                    <a:lnTo>
                      <a:pt x="241" y="1007"/>
                    </a:lnTo>
                    <a:lnTo>
                      <a:pt x="227" y="993"/>
                    </a:lnTo>
                    <a:lnTo>
                      <a:pt x="212" y="965"/>
                    </a:lnTo>
                    <a:lnTo>
                      <a:pt x="198" y="965"/>
                    </a:lnTo>
                    <a:lnTo>
                      <a:pt x="184" y="951"/>
                    </a:lnTo>
                    <a:lnTo>
                      <a:pt x="184" y="936"/>
                    </a:lnTo>
                    <a:lnTo>
                      <a:pt x="156" y="922"/>
                    </a:lnTo>
                    <a:lnTo>
                      <a:pt x="141" y="908"/>
                    </a:lnTo>
                    <a:lnTo>
                      <a:pt x="113" y="894"/>
                    </a:lnTo>
                    <a:lnTo>
                      <a:pt x="113" y="880"/>
                    </a:lnTo>
                    <a:lnTo>
                      <a:pt x="99" y="865"/>
                    </a:lnTo>
                    <a:lnTo>
                      <a:pt x="85" y="851"/>
                    </a:lnTo>
                    <a:lnTo>
                      <a:pt x="71" y="837"/>
                    </a:lnTo>
                    <a:lnTo>
                      <a:pt x="42" y="823"/>
                    </a:lnTo>
                    <a:lnTo>
                      <a:pt x="42" y="809"/>
                    </a:lnTo>
                    <a:lnTo>
                      <a:pt x="28" y="809"/>
                    </a:lnTo>
                    <a:lnTo>
                      <a:pt x="14" y="780"/>
                    </a:lnTo>
                    <a:lnTo>
                      <a:pt x="0" y="766"/>
                    </a:lnTo>
                    <a:lnTo>
                      <a:pt x="0" y="752"/>
                    </a:lnTo>
                    <a:lnTo>
                      <a:pt x="14" y="752"/>
                    </a:lnTo>
                    <a:lnTo>
                      <a:pt x="14" y="738"/>
                    </a:lnTo>
                    <a:lnTo>
                      <a:pt x="28" y="724"/>
                    </a:lnTo>
                    <a:lnTo>
                      <a:pt x="28" y="709"/>
                    </a:lnTo>
                    <a:lnTo>
                      <a:pt x="42" y="709"/>
                    </a:lnTo>
                    <a:lnTo>
                      <a:pt x="42" y="695"/>
                    </a:lnTo>
                    <a:lnTo>
                      <a:pt x="42" y="681"/>
                    </a:lnTo>
                    <a:lnTo>
                      <a:pt x="42" y="667"/>
                    </a:lnTo>
                    <a:lnTo>
                      <a:pt x="56" y="653"/>
                    </a:lnTo>
                    <a:lnTo>
                      <a:pt x="56" y="639"/>
                    </a:lnTo>
                    <a:lnTo>
                      <a:pt x="56" y="624"/>
                    </a:lnTo>
                    <a:lnTo>
                      <a:pt x="71" y="624"/>
                    </a:lnTo>
                    <a:lnTo>
                      <a:pt x="71" y="610"/>
                    </a:lnTo>
                    <a:lnTo>
                      <a:pt x="71" y="596"/>
                    </a:lnTo>
                    <a:lnTo>
                      <a:pt x="71" y="582"/>
                    </a:lnTo>
                    <a:lnTo>
                      <a:pt x="71" y="568"/>
                    </a:lnTo>
                    <a:lnTo>
                      <a:pt x="85" y="568"/>
                    </a:lnTo>
                    <a:lnTo>
                      <a:pt x="85" y="553"/>
                    </a:lnTo>
                    <a:lnTo>
                      <a:pt x="85" y="539"/>
                    </a:lnTo>
                    <a:lnTo>
                      <a:pt x="85" y="525"/>
                    </a:lnTo>
                    <a:lnTo>
                      <a:pt x="85" y="511"/>
                    </a:lnTo>
                    <a:lnTo>
                      <a:pt x="99" y="511"/>
                    </a:lnTo>
                    <a:lnTo>
                      <a:pt x="99" y="497"/>
                    </a:lnTo>
                    <a:lnTo>
                      <a:pt x="99" y="483"/>
                    </a:lnTo>
                    <a:lnTo>
                      <a:pt x="99" y="468"/>
                    </a:lnTo>
                    <a:lnTo>
                      <a:pt x="113" y="454"/>
                    </a:lnTo>
                    <a:lnTo>
                      <a:pt x="113" y="440"/>
                    </a:lnTo>
                    <a:lnTo>
                      <a:pt x="113" y="426"/>
                    </a:lnTo>
                    <a:lnTo>
                      <a:pt x="113" y="412"/>
                    </a:lnTo>
                    <a:lnTo>
                      <a:pt x="127" y="397"/>
                    </a:lnTo>
                    <a:lnTo>
                      <a:pt x="127" y="383"/>
                    </a:lnTo>
                    <a:lnTo>
                      <a:pt x="127" y="369"/>
                    </a:lnTo>
                    <a:lnTo>
                      <a:pt x="127" y="355"/>
                    </a:lnTo>
                    <a:lnTo>
                      <a:pt x="141" y="355"/>
                    </a:lnTo>
                    <a:lnTo>
                      <a:pt x="141" y="312"/>
                    </a:lnTo>
                    <a:lnTo>
                      <a:pt x="156" y="284"/>
                    </a:lnTo>
                    <a:lnTo>
                      <a:pt x="156" y="270"/>
                    </a:lnTo>
                    <a:lnTo>
                      <a:pt x="170" y="256"/>
                    </a:lnTo>
                    <a:lnTo>
                      <a:pt x="170" y="213"/>
                    </a:lnTo>
                    <a:lnTo>
                      <a:pt x="170" y="199"/>
                    </a:lnTo>
                    <a:lnTo>
                      <a:pt x="184" y="199"/>
                    </a:lnTo>
                    <a:lnTo>
                      <a:pt x="184" y="185"/>
                    </a:lnTo>
                    <a:lnTo>
                      <a:pt x="184" y="170"/>
                    </a:lnTo>
                    <a:lnTo>
                      <a:pt x="184" y="156"/>
                    </a:lnTo>
                    <a:lnTo>
                      <a:pt x="198" y="142"/>
                    </a:lnTo>
                    <a:lnTo>
                      <a:pt x="198" y="128"/>
                    </a:lnTo>
                    <a:lnTo>
                      <a:pt x="198" y="114"/>
                    </a:lnTo>
                    <a:lnTo>
                      <a:pt x="198" y="100"/>
                    </a:lnTo>
                    <a:lnTo>
                      <a:pt x="212" y="85"/>
                    </a:lnTo>
                    <a:lnTo>
                      <a:pt x="212" y="71"/>
                    </a:lnTo>
                    <a:lnTo>
                      <a:pt x="212" y="57"/>
                    </a:lnTo>
                    <a:lnTo>
                      <a:pt x="227" y="29"/>
                    </a:lnTo>
                    <a:lnTo>
                      <a:pt x="227" y="14"/>
                    </a:lnTo>
                    <a:lnTo>
                      <a:pt x="241" y="14"/>
                    </a:lnTo>
                    <a:lnTo>
                      <a:pt x="255" y="14"/>
                    </a:lnTo>
                    <a:lnTo>
                      <a:pt x="269" y="14"/>
                    </a:lnTo>
                    <a:lnTo>
                      <a:pt x="283" y="14"/>
                    </a:lnTo>
                    <a:lnTo>
                      <a:pt x="297" y="14"/>
                    </a:lnTo>
                    <a:lnTo>
                      <a:pt x="312" y="14"/>
                    </a:lnTo>
                    <a:lnTo>
                      <a:pt x="326" y="14"/>
                    </a:lnTo>
                    <a:lnTo>
                      <a:pt x="340" y="14"/>
                    </a:lnTo>
                    <a:lnTo>
                      <a:pt x="354" y="14"/>
                    </a:lnTo>
                    <a:lnTo>
                      <a:pt x="368" y="14"/>
                    </a:lnTo>
                    <a:lnTo>
                      <a:pt x="411" y="14"/>
                    </a:lnTo>
                    <a:lnTo>
                      <a:pt x="425" y="14"/>
                    </a:lnTo>
                    <a:lnTo>
                      <a:pt x="453" y="14"/>
                    </a:lnTo>
                    <a:lnTo>
                      <a:pt x="468" y="14"/>
                    </a:lnTo>
                    <a:lnTo>
                      <a:pt x="496" y="0"/>
                    </a:lnTo>
                    <a:lnTo>
                      <a:pt x="510" y="0"/>
                    </a:lnTo>
                    <a:lnTo>
                      <a:pt x="524" y="0"/>
                    </a:lnTo>
                    <a:lnTo>
                      <a:pt x="539" y="0"/>
                    </a:lnTo>
                    <a:lnTo>
                      <a:pt x="553" y="0"/>
                    </a:lnTo>
                    <a:lnTo>
                      <a:pt x="553" y="14"/>
                    </a:lnTo>
                    <a:lnTo>
                      <a:pt x="567" y="14"/>
                    </a:lnTo>
                    <a:lnTo>
                      <a:pt x="609" y="14"/>
                    </a:lnTo>
                    <a:close/>
                  </a:path>
                </a:pathLst>
              </a:custGeom>
              <a:noFill/>
              <a:ln w="0" cap="flat">
                <a:solidFill>
                  <a:srgbClr val="000000"/>
                </a:solidFill>
                <a:prstDash val="solid"/>
                <a:round/>
                <a:headEnd/>
                <a:tailEnd/>
              </a:ln>
              <a:extLst>
                <a:ext uri="{909E8E84-426E-40DD-AFC4-6F175D3DCCD1}">
                  <a14:hiddenFill xmlns="" xmlns:a14="http://schemas.microsoft.com/office/drawing/2010/main">
                    <a:solidFill>
                      <a:srgbClr val="FFFFFF"/>
                    </a:solidFill>
                  </a14:hiddenFill>
                </a:ext>
              </a:extLst>
            </p:spPr>
            <p:txBody>
              <a:bodyPr/>
              <a:lstStyle/>
              <a:p>
                <a:endParaRPr lang="ja-JP" altLang="en-US"/>
              </a:p>
            </p:txBody>
          </p:sp>
          <p:sp>
            <p:nvSpPr>
              <p:cNvPr id="52355" name="Freeform 197"/>
              <p:cNvSpPr>
                <a:spLocks noChangeAspect="1"/>
              </p:cNvSpPr>
              <p:nvPr/>
            </p:nvSpPr>
            <p:spPr bwMode="auto">
              <a:xfrm>
                <a:off x="6948" y="7132"/>
                <a:ext cx="2081" cy="1827"/>
              </a:xfrm>
              <a:custGeom>
                <a:avLst/>
                <a:gdLst>
                  <a:gd name="T0" fmla="*/ 2147483647 w 1304"/>
                  <a:gd name="T1" fmla="*/ 2147483647 h 1148"/>
                  <a:gd name="T2" fmla="*/ 2147483647 w 1304"/>
                  <a:gd name="T3" fmla="*/ 2147483647 h 1148"/>
                  <a:gd name="T4" fmla="*/ 2147483647 w 1304"/>
                  <a:gd name="T5" fmla="*/ 2147483647 h 1148"/>
                  <a:gd name="T6" fmla="*/ 2147483647 w 1304"/>
                  <a:gd name="T7" fmla="*/ 2147483647 h 1148"/>
                  <a:gd name="T8" fmla="*/ 2147483647 w 1304"/>
                  <a:gd name="T9" fmla="*/ 2147483647 h 1148"/>
                  <a:gd name="T10" fmla="*/ 2147483647 w 1304"/>
                  <a:gd name="T11" fmla="*/ 2147483647 h 1148"/>
                  <a:gd name="T12" fmla="*/ 2147483647 w 1304"/>
                  <a:gd name="T13" fmla="*/ 2147483647 h 1148"/>
                  <a:gd name="T14" fmla="*/ 2147483647 w 1304"/>
                  <a:gd name="T15" fmla="*/ 2147483647 h 1148"/>
                  <a:gd name="T16" fmla="*/ 2147483647 w 1304"/>
                  <a:gd name="T17" fmla="*/ 2147483647 h 1148"/>
                  <a:gd name="T18" fmla="*/ 2147483647 w 1304"/>
                  <a:gd name="T19" fmla="*/ 2147483647 h 1148"/>
                  <a:gd name="T20" fmla="*/ 2147483647 w 1304"/>
                  <a:gd name="T21" fmla="*/ 2147483647 h 1148"/>
                  <a:gd name="T22" fmla="*/ 2147483647 w 1304"/>
                  <a:gd name="T23" fmla="*/ 2147483647 h 1148"/>
                  <a:gd name="T24" fmla="*/ 2147483647 w 1304"/>
                  <a:gd name="T25" fmla="*/ 2147483647 h 1148"/>
                  <a:gd name="T26" fmla="*/ 2147483647 w 1304"/>
                  <a:gd name="T27" fmla="*/ 2147483647 h 1148"/>
                  <a:gd name="T28" fmla="*/ 2147483647 w 1304"/>
                  <a:gd name="T29" fmla="*/ 2147483647 h 1148"/>
                  <a:gd name="T30" fmla="*/ 2147483647 w 1304"/>
                  <a:gd name="T31" fmla="*/ 2147483647 h 1148"/>
                  <a:gd name="T32" fmla="*/ 2147483647 w 1304"/>
                  <a:gd name="T33" fmla="*/ 2147483647 h 1148"/>
                  <a:gd name="T34" fmla="*/ 2147483647 w 1304"/>
                  <a:gd name="T35" fmla="*/ 2147483647 h 1148"/>
                  <a:gd name="T36" fmla="*/ 2147483647 w 1304"/>
                  <a:gd name="T37" fmla="*/ 2147483647 h 1148"/>
                  <a:gd name="T38" fmla="*/ 2147483647 w 1304"/>
                  <a:gd name="T39" fmla="*/ 2147483647 h 1148"/>
                  <a:gd name="T40" fmla="*/ 2147483647 w 1304"/>
                  <a:gd name="T41" fmla="*/ 2147483647 h 1148"/>
                  <a:gd name="T42" fmla="*/ 2147483647 w 1304"/>
                  <a:gd name="T43" fmla="*/ 2147483647 h 1148"/>
                  <a:gd name="T44" fmla="*/ 2147483647 w 1304"/>
                  <a:gd name="T45" fmla="*/ 2147483647 h 1148"/>
                  <a:gd name="T46" fmla="*/ 2147483647 w 1304"/>
                  <a:gd name="T47" fmla="*/ 2147483647 h 1148"/>
                  <a:gd name="T48" fmla="*/ 2147483647 w 1304"/>
                  <a:gd name="T49" fmla="*/ 2147483647 h 1148"/>
                  <a:gd name="T50" fmla="*/ 2147483647 w 1304"/>
                  <a:gd name="T51" fmla="*/ 2147483647 h 1148"/>
                  <a:gd name="T52" fmla="*/ 2147483647 w 1304"/>
                  <a:gd name="T53" fmla="*/ 2147483647 h 1148"/>
                  <a:gd name="T54" fmla="*/ 2147483647 w 1304"/>
                  <a:gd name="T55" fmla="*/ 2147483647 h 1148"/>
                  <a:gd name="T56" fmla="*/ 2147483647 w 1304"/>
                  <a:gd name="T57" fmla="*/ 2147483647 h 1148"/>
                  <a:gd name="T58" fmla="*/ 2147483647 w 1304"/>
                  <a:gd name="T59" fmla="*/ 2147483647 h 1148"/>
                  <a:gd name="T60" fmla="*/ 2147483647 w 1304"/>
                  <a:gd name="T61" fmla="*/ 2147483647 h 1148"/>
                  <a:gd name="T62" fmla="*/ 2147483647 w 1304"/>
                  <a:gd name="T63" fmla="*/ 2147483647 h 1148"/>
                  <a:gd name="T64" fmla="*/ 2147483647 w 1304"/>
                  <a:gd name="T65" fmla="*/ 2147483647 h 1148"/>
                  <a:gd name="T66" fmla="*/ 2147483647 w 1304"/>
                  <a:gd name="T67" fmla="*/ 2147483647 h 1148"/>
                  <a:gd name="T68" fmla="*/ 2147483647 w 1304"/>
                  <a:gd name="T69" fmla="*/ 2147483647 h 1148"/>
                  <a:gd name="T70" fmla="*/ 2147483647 w 1304"/>
                  <a:gd name="T71" fmla="*/ 2147483647 h 1148"/>
                  <a:gd name="T72" fmla="*/ 2147483647 w 1304"/>
                  <a:gd name="T73" fmla="*/ 2147483647 h 1148"/>
                  <a:gd name="T74" fmla="*/ 2147483647 w 1304"/>
                  <a:gd name="T75" fmla="*/ 2147483647 h 1148"/>
                  <a:gd name="T76" fmla="*/ 2147483647 w 1304"/>
                  <a:gd name="T77" fmla="*/ 2147483647 h 1148"/>
                  <a:gd name="T78" fmla="*/ 2147483647 w 1304"/>
                  <a:gd name="T79" fmla="*/ 2147483647 h 1148"/>
                  <a:gd name="T80" fmla="*/ 2147483647 w 1304"/>
                  <a:gd name="T81" fmla="*/ 2147483647 h 1148"/>
                  <a:gd name="T82" fmla="*/ 2147483647 w 1304"/>
                  <a:gd name="T83" fmla="*/ 2147483647 h 1148"/>
                  <a:gd name="T84" fmla="*/ 2147483647 w 1304"/>
                  <a:gd name="T85" fmla="*/ 2147483647 h 1148"/>
                  <a:gd name="T86" fmla="*/ 2147483647 w 1304"/>
                  <a:gd name="T87" fmla="*/ 2147483647 h 1148"/>
                  <a:gd name="T88" fmla="*/ 2147483647 w 1304"/>
                  <a:gd name="T89" fmla="*/ 2147483647 h 1148"/>
                  <a:gd name="T90" fmla="*/ 2147483647 w 1304"/>
                  <a:gd name="T91" fmla="*/ 2147483647 h 1148"/>
                  <a:gd name="T92" fmla="*/ 2147483647 w 1304"/>
                  <a:gd name="T93" fmla="*/ 2147483647 h 1148"/>
                  <a:gd name="T94" fmla="*/ 2147483647 w 1304"/>
                  <a:gd name="T95" fmla="*/ 2147483647 h 1148"/>
                  <a:gd name="T96" fmla="*/ 2147483647 w 1304"/>
                  <a:gd name="T97" fmla="*/ 2147483647 h 1148"/>
                  <a:gd name="T98" fmla="*/ 2147483647 w 1304"/>
                  <a:gd name="T99" fmla="*/ 2147483647 h 1148"/>
                  <a:gd name="T100" fmla="*/ 2147483647 w 1304"/>
                  <a:gd name="T101" fmla="*/ 2147483647 h 1148"/>
                  <a:gd name="T102" fmla="*/ 2147483647 w 1304"/>
                  <a:gd name="T103" fmla="*/ 2147483647 h 1148"/>
                  <a:gd name="T104" fmla="*/ 2147483647 w 1304"/>
                  <a:gd name="T105" fmla="*/ 2147483647 h 1148"/>
                  <a:gd name="T106" fmla="*/ 2147483647 w 1304"/>
                  <a:gd name="T107" fmla="*/ 2147483647 h 1148"/>
                  <a:gd name="T108" fmla="*/ 2147483647 w 1304"/>
                  <a:gd name="T109" fmla="*/ 2147483647 h 1148"/>
                  <a:gd name="T110" fmla="*/ 2147483647 w 1304"/>
                  <a:gd name="T111" fmla="*/ 2147483647 h 1148"/>
                  <a:gd name="T112" fmla="*/ 2147483647 w 1304"/>
                  <a:gd name="T113" fmla="*/ 2147483647 h 1148"/>
                  <a:gd name="T114" fmla="*/ 2147483647 w 1304"/>
                  <a:gd name="T115" fmla="*/ 2147483647 h 1148"/>
                  <a:gd name="T116" fmla="*/ 2147483647 w 1304"/>
                  <a:gd name="T117" fmla="*/ 2147483647 h 1148"/>
                  <a:gd name="T118" fmla="*/ 2147483647 w 1304"/>
                  <a:gd name="T119" fmla="*/ 2147483647 h 1148"/>
                  <a:gd name="T120" fmla="*/ 2147483647 w 1304"/>
                  <a:gd name="T121" fmla="*/ 2147483647 h 1148"/>
                  <a:gd name="T122" fmla="*/ 2147483647 w 1304"/>
                  <a:gd name="T123" fmla="*/ 2147483647 h 1148"/>
                  <a:gd name="T124" fmla="*/ 2147483647 w 1304"/>
                  <a:gd name="T125" fmla="*/ 0 h 1148"/>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304"/>
                  <a:gd name="T190" fmla="*/ 0 h 1148"/>
                  <a:gd name="T191" fmla="*/ 1304 w 1304"/>
                  <a:gd name="T192" fmla="*/ 1148 h 1148"/>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304" h="1148">
                    <a:moveTo>
                      <a:pt x="1290" y="0"/>
                    </a:moveTo>
                    <a:lnTo>
                      <a:pt x="1290" y="14"/>
                    </a:lnTo>
                    <a:lnTo>
                      <a:pt x="1290" y="28"/>
                    </a:lnTo>
                    <a:lnTo>
                      <a:pt x="1290" y="42"/>
                    </a:lnTo>
                    <a:lnTo>
                      <a:pt x="1290" y="56"/>
                    </a:lnTo>
                    <a:lnTo>
                      <a:pt x="1290" y="99"/>
                    </a:lnTo>
                    <a:lnTo>
                      <a:pt x="1290" y="113"/>
                    </a:lnTo>
                    <a:lnTo>
                      <a:pt x="1290" y="141"/>
                    </a:lnTo>
                    <a:lnTo>
                      <a:pt x="1304" y="156"/>
                    </a:lnTo>
                    <a:lnTo>
                      <a:pt x="1304" y="170"/>
                    </a:lnTo>
                    <a:lnTo>
                      <a:pt x="1304" y="198"/>
                    </a:lnTo>
                    <a:lnTo>
                      <a:pt x="1304" y="212"/>
                    </a:lnTo>
                    <a:lnTo>
                      <a:pt x="1304" y="227"/>
                    </a:lnTo>
                    <a:lnTo>
                      <a:pt x="1304" y="255"/>
                    </a:lnTo>
                    <a:lnTo>
                      <a:pt x="1304" y="269"/>
                    </a:lnTo>
                    <a:lnTo>
                      <a:pt x="1304" y="283"/>
                    </a:lnTo>
                    <a:lnTo>
                      <a:pt x="1304" y="297"/>
                    </a:lnTo>
                    <a:lnTo>
                      <a:pt x="1304" y="326"/>
                    </a:lnTo>
                    <a:lnTo>
                      <a:pt x="1304" y="340"/>
                    </a:lnTo>
                    <a:lnTo>
                      <a:pt x="1304" y="383"/>
                    </a:lnTo>
                    <a:lnTo>
                      <a:pt x="1304" y="397"/>
                    </a:lnTo>
                    <a:lnTo>
                      <a:pt x="1304" y="411"/>
                    </a:lnTo>
                    <a:lnTo>
                      <a:pt x="1304" y="439"/>
                    </a:lnTo>
                    <a:lnTo>
                      <a:pt x="1304" y="453"/>
                    </a:lnTo>
                    <a:lnTo>
                      <a:pt x="1304" y="468"/>
                    </a:lnTo>
                    <a:lnTo>
                      <a:pt x="1304" y="482"/>
                    </a:lnTo>
                    <a:lnTo>
                      <a:pt x="1304" y="496"/>
                    </a:lnTo>
                    <a:lnTo>
                      <a:pt x="1304" y="510"/>
                    </a:lnTo>
                    <a:lnTo>
                      <a:pt x="1304" y="524"/>
                    </a:lnTo>
                    <a:lnTo>
                      <a:pt x="1304" y="539"/>
                    </a:lnTo>
                    <a:lnTo>
                      <a:pt x="1304" y="581"/>
                    </a:lnTo>
                    <a:lnTo>
                      <a:pt x="1304" y="595"/>
                    </a:lnTo>
                    <a:lnTo>
                      <a:pt x="1304" y="609"/>
                    </a:lnTo>
                    <a:lnTo>
                      <a:pt x="1304" y="624"/>
                    </a:lnTo>
                    <a:lnTo>
                      <a:pt x="1304" y="638"/>
                    </a:lnTo>
                    <a:lnTo>
                      <a:pt x="1304" y="652"/>
                    </a:lnTo>
                    <a:lnTo>
                      <a:pt x="1304" y="666"/>
                    </a:lnTo>
                    <a:lnTo>
                      <a:pt x="1304" y="680"/>
                    </a:lnTo>
                    <a:lnTo>
                      <a:pt x="1304" y="695"/>
                    </a:lnTo>
                    <a:lnTo>
                      <a:pt x="1290" y="709"/>
                    </a:lnTo>
                    <a:lnTo>
                      <a:pt x="1290" y="751"/>
                    </a:lnTo>
                    <a:lnTo>
                      <a:pt x="1290" y="766"/>
                    </a:lnTo>
                    <a:lnTo>
                      <a:pt x="1290" y="794"/>
                    </a:lnTo>
                    <a:lnTo>
                      <a:pt x="1290" y="808"/>
                    </a:lnTo>
                    <a:lnTo>
                      <a:pt x="1290" y="851"/>
                    </a:lnTo>
                    <a:lnTo>
                      <a:pt x="1276" y="907"/>
                    </a:lnTo>
                    <a:lnTo>
                      <a:pt x="1276" y="936"/>
                    </a:lnTo>
                    <a:lnTo>
                      <a:pt x="1276" y="950"/>
                    </a:lnTo>
                    <a:lnTo>
                      <a:pt x="1276" y="964"/>
                    </a:lnTo>
                    <a:lnTo>
                      <a:pt x="1276" y="992"/>
                    </a:lnTo>
                    <a:lnTo>
                      <a:pt x="1276" y="1035"/>
                    </a:lnTo>
                    <a:lnTo>
                      <a:pt x="1262" y="1035"/>
                    </a:lnTo>
                    <a:lnTo>
                      <a:pt x="1262" y="1049"/>
                    </a:lnTo>
                    <a:lnTo>
                      <a:pt x="1248" y="1049"/>
                    </a:lnTo>
                    <a:lnTo>
                      <a:pt x="1205" y="1049"/>
                    </a:lnTo>
                    <a:lnTo>
                      <a:pt x="1191" y="1049"/>
                    </a:lnTo>
                    <a:lnTo>
                      <a:pt x="1177" y="1049"/>
                    </a:lnTo>
                    <a:lnTo>
                      <a:pt x="1163" y="1035"/>
                    </a:lnTo>
                    <a:lnTo>
                      <a:pt x="1148" y="1035"/>
                    </a:lnTo>
                    <a:lnTo>
                      <a:pt x="1134" y="1035"/>
                    </a:lnTo>
                    <a:lnTo>
                      <a:pt x="1120" y="1035"/>
                    </a:lnTo>
                    <a:lnTo>
                      <a:pt x="1092" y="1035"/>
                    </a:lnTo>
                    <a:lnTo>
                      <a:pt x="1078" y="1021"/>
                    </a:lnTo>
                    <a:lnTo>
                      <a:pt x="1035" y="1021"/>
                    </a:lnTo>
                    <a:lnTo>
                      <a:pt x="1021" y="1021"/>
                    </a:lnTo>
                    <a:lnTo>
                      <a:pt x="1007" y="1021"/>
                    </a:lnTo>
                    <a:lnTo>
                      <a:pt x="964" y="1021"/>
                    </a:lnTo>
                    <a:lnTo>
                      <a:pt x="950" y="1021"/>
                    </a:lnTo>
                    <a:lnTo>
                      <a:pt x="907" y="1007"/>
                    </a:lnTo>
                    <a:lnTo>
                      <a:pt x="893" y="1007"/>
                    </a:lnTo>
                    <a:lnTo>
                      <a:pt x="879" y="1007"/>
                    </a:lnTo>
                    <a:lnTo>
                      <a:pt x="865" y="1007"/>
                    </a:lnTo>
                    <a:lnTo>
                      <a:pt x="851" y="1021"/>
                    </a:lnTo>
                    <a:lnTo>
                      <a:pt x="808" y="1021"/>
                    </a:lnTo>
                    <a:lnTo>
                      <a:pt x="780" y="1035"/>
                    </a:lnTo>
                    <a:lnTo>
                      <a:pt x="751" y="1035"/>
                    </a:lnTo>
                    <a:lnTo>
                      <a:pt x="737" y="1035"/>
                    </a:lnTo>
                    <a:lnTo>
                      <a:pt x="723" y="1035"/>
                    </a:lnTo>
                    <a:lnTo>
                      <a:pt x="709" y="1049"/>
                    </a:lnTo>
                    <a:lnTo>
                      <a:pt x="695" y="1049"/>
                    </a:lnTo>
                    <a:lnTo>
                      <a:pt x="695" y="1063"/>
                    </a:lnTo>
                    <a:lnTo>
                      <a:pt x="680" y="1078"/>
                    </a:lnTo>
                    <a:lnTo>
                      <a:pt x="666" y="1092"/>
                    </a:lnTo>
                    <a:lnTo>
                      <a:pt x="652" y="1092"/>
                    </a:lnTo>
                    <a:lnTo>
                      <a:pt x="638" y="1106"/>
                    </a:lnTo>
                    <a:lnTo>
                      <a:pt x="624" y="1106"/>
                    </a:lnTo>
                    <a:lnTo>
                      <a:pt x="610" y="1106"/>
                    </a:lnTo>
                    <a:lnTo>
                      <a:pt x="567" y="1120"/>
                    </a:lnTo>
                    <a:lnTo>
                      <a:pt x="524" y="1134"/>
                    </a:lnTo>
                    <a:lnTo>
                      <a:pt x="510" y="1134"/>
                    </a:lnTo>
                    <a:lnTo>
                      <a:pt x="496" y="1134"/>
                    </a:lnTo>
                    <a:lnTo>
                      <a:pt x="482" y="1134"/>
                    </a:lnTo>
                    <a:lnTo>
                      <a:pt x="454" y="1148"/>
                    </a:lnTo>
                    <a:lnTo>
                      <a:pt x="425" y="1120"/>
                    </a:lnTo>
                    <a:lnTo>
                      <a:pt x="411" y="1106"/>
                    </a:lnTo>
                    <a:lnTo>
                      <a:pt x="411" y="1092"/>
                    </a:lnTo>
                    <a:lnTo>
                      <a:pt x="397" y="1092"/>
                    </a:lnTo>
                    <a:lnTo>
                      <a:pt x="383" y="1078"/>
                    </a:lnTo>
                    <a:lnTo>
                      <a:pt x="368" y="1063"/>
                    </a:lnTo>
                    <a:lnTo>
                      <a:pt x="354" y="1049"/>
                    </a:lnTo>
                    <a:lnTo>
                      <a:pt x="326" y="1021"/>
                    </a:lnTo>
                    <a:lnTo>
                      <a:pt x="283" y="992"/>
                    </a:lnTo>
                    <a:lnTo>
                      <a:pt x="227" y="936"/>
                    </a:lnTo>
                    <a:lnTo>
                      <a:pt x="227" y="922"/>
                    </a:lnTo>
                    <a:lnTo>
                      <a:pt x="170" y="865"/>
                    </a:lnTo>
                    <a:lnTo>
                      <a:pt x="127" y="836"/>
                    </a:lnTo>
                    <a:lnTo>
                      <a:pt x="85" y="794"/>
                    </a:lnTo>
                    <a:lnTo>
                      <a:pt x="56" y="766"/>
                    </a:lnTo>
                    <a:lnTo>
                      <a:pt x="42" y="751"/>
                    </a:lnTo>
                    <a:lnTo>
                      <a:pt x="14" y="723"/>
                    </a:lnTo>
                    <a:lnTo>
                      <a:pt x="14" y="709"/>
                    </a:lnTo>
                    <a:lnTo>
                      <a:pt x="0" y="709"/>
                    </a:lnTo>
                    <a:lnTo>
                      <a:pt x="0" y="695"/>
                    </a:lnTo>
                    <a:lnTo>
                      <a:pt x="0" y="680"/>
                    </a:lnTo>
                    <a:lnTo>
                      <a:pt x="0" y="666"/>
                    </a:lnTo>
                    <a:lnTo>
                      <a:pt x="14" y="666"/>
                    </a:lnTo>
                    <a:lnTo>
                      <a:pt x="56" y="652"/>
                    </a:lnTo>
                    <a:lnTo>
                      <a:pt x="99" y="624"/>
                    </a:lnTo>
                    <a:lnTo>
                      <a:pt x="113" y="624"/>
                    </a:lnTo>
                    <a:lnTo>
                      <a:pt x="142" y="609"/>
                    </a:lnTo>
                    <a:lnTo>
                      <a:pt x="170" y="595"/>
                    </a:lnTo>
                    <a:lnTo>
                      <a:pt x="184" y="595"/>
                    </a:lnTo>
                    <a:lnTo>
                      <a:pt x="212" y="581"/>
                    </a:lnTo>
                    <a:lnTo>
                      <a:pt x="255" y="567"/>
                    </a:lnTo>
                    <a:lnTo>
                      <a:pt x="269" y="567"/>
                    </a:lnTo>
                    <a:lnTo>
                      <a:pt x="298" y="553"/>
                    </a:lnTo>
                    <a:lnTo>
                      <a:pt x="326" y="539"/>
                    </a:lnTo>
                    <a:lnTo>
                      <a:pt x="340" y="539"/>
                    </a:lnTo>
                    <a:lnTo>
                      <a:pt x="354" y="539"/>
                    </a:lnTo>
                    <a:lnTo>
                      <a:pt x="368" y="539"/>
                    </a:lnTo>
                    <a:lnTo>
                      <a:pt x="383" y="539"/>
                    </a:lnTo>
                    <a:lnTo>
                      <a:pt x="383" y="524"/>
                    </a:lnTo>
                    <a:lnTo>
                      <a:pt x="397" y="524"/>
                    </a:lnTo>
                    <a:lnTo>
                      <a:pt x="411" y="524"/>
                    </a:lnTo>
                    <a:lnTo>
                      <a:pt x="496" y="482"/>
                    </a:lnTo>
                    <a:lnTo>
                      <a:pt x="510" y="482"/>
                    </a:lnTo>
                    <a:lnTo>
                      <a:pt x="524" y="468"/>
                    </a:lnTo>
                    <a:lnTo>
                      <a:pt x="581" y="453"/>
                    </a:lnTo>
                    <a:lnTo>
                      <a:pt x="624" y="425"/>
                    </a:lnTo>
                    <a:lnTo>
                      <a:pt x="652" y="411"/>
                    </a:lnTo>
                    <a:lnTo>
                      <a:pt x="680" y="368"/>
                    </a:lnTo>
                    <a:lnTo>
                      <a:pt x="709" y="354"/>
                    </a:lnTo>
                    <a:lnTo>
                      <a:pt x="737" y="354"/>
                    </a:lnTo>
                    <a:lnTo>
                      <a:pt x="751" y="340"/>
                    </a:lnTo>
                    <a:lnTo>
                      <a:pt x="766" y="340"/>
                    </a:lnTo>
                    <a:lnTo>
                      <a:pt x="780" y="312"/>
                    </a:lnTo>
                    <a:lnTo>
                      <a:pt x="794" y="312"/>
                    </a:lnTo>
                    <a:lnTo>
                      <a:pt x="794" y="297"/>
                    </a:lnTo>
                    <a:lnTo>
                      <a:pt x="808" y="297"/>
                    </a:lnTo>
                    <a:lnTo>
                      <a:pt x="822" y="283"/>
                    </a:lnTo>
                    <a:lnTo>
                      <a:pt x="836" y="283"/>
                    </a:lnTo>
                    <a:lnTo>
                      <a:pt x="851" y="269"/>
                    </a:lnTo>
                    <a:lnTo>
                      <a:pt x="922" y="227"/>
                    </a:lnTo>
                    <a:lnTo>
                      <a:pt x="950" y="198"/>
                    </a:lnTo>
                    <a:lnTo>
                      <a:pt x="964" y="198"/>
                    </a:lnTo>
                    <a:lnTo>
                      <a:pt x="964" y="184"/>
                    </a:lnTo>
                    <a:lnTo>
                      <a:pt x="1035" y="141"/>
                    </a:lnTo>
                    <a:lnTo>
                      <a:pt x="1049" y="141"/>
                    </a:lnTo>
                    <a:lnTo>
                      <a:pt x="1063" y="141"/>
                    </a:lnTo>
                    <a:lnTo>
                      <a:pt x="1063" y="127"/>
                    </a:lnTo>
                    <a:lnTo>
                      <a:pt x="1078" y="127"/>
                    </a:lnTo>
                    <a:lnTo>
                      <a:pt x="1092" y="113"/>
                    </a:lnTo>
                    <a:lnTo>
                      <a:pt x="1092" y="99"/>
                    </a:lnTo>
                    <a:lnTo>
                      <a:pt x="1106" y="85"/>
                    </a:lnTo>
                    <a:lnTo>
                      <a:pt x="1120" y="85"/>
                    </a:lnTo>
                    <a:lnTo>
                      <a:pt x="1120" y="70"/>
                    </a:lnTo>
                    <a:lnTo>
                      <a:pt x="1134" y="70"/>
                    </a:lnTo>
                    <a:lnTo>
                      <a:pt x="1148" y="56"/>
                    </a:lnTo>
                    <a:lnTo>
                      <a:pt x="1163" y="42"/>
                    </a:lnTo>
                    <a:lnTo>
                      <a:pt x="1163" y="28"/>
                    </a:lnTo>
                    <a:lnTo>
                      <a:pt x="1177" y="28"/>
                    </a:lnTo>
                    <a:lnTo>
                      <a:pt x="1177" y="14"/>
                    </a:lnTo>
                    <a:lnTo>
                      <a:pt x="1191" y="14"/>
                    </a:lnTo>
                    <a:lnTo>
                      <a:pt x="1205" y="14"/>
                    </a:lnTo>
                    <a:lnTo>
                      <a:pt x="1219" y="14"/>
                    </a:lnTo>
                    <a:lnTo>
                      <a:pt x="1234" y="14"/>
                    </a:lnTo>
                    <a:lnTo>
                      <a:pt x="1248" y="14"/>
                    </a:lnTo>
                    <a:lnTo>
                      <a:pt x="1262" y="0"/>
                    </a:lnTo>
                    <a:lnTo>
                      <a:pt x="1276" y="0"/>
                    </a:lnTo>
                    <a:lnTo>
                      <a:pt x="1290" y="0"/>
                    </a:lnTo>
                    <a:close/>
                  </a:path>
                </a:pathLst>
              </a:custGeom>
              <a:noFill/>
              <a:ln w="0" cap="flat">
                <a:solidFill>
                  <a:srgbClr val="000000"/>
                </a:solidFill>
                <a:prstDash val="solid"/>
                <a:round/>
                <a:headEnd/>
                <a:tailEnd/>
              </a:ln>
              <a:extLst>
                <a:ext uri="{909E8E84-426E-40DD-AFC4-6F175D3DCCD1}">
                  <a14:hiddenFill xmlns="" xmlns:a14="http://schemas.microsoft.com/office/drawing/2010/main">
                    <a:solidFill>
                      <a:srgbClr val="FFFFFF"/>
                    </a:solidFill>
                  </a14:hiddenFill>
                </a:ext>
              </a:extLst>
            </p:spPr>
            <p:txBody>
              <a:bodyPr/>
              <a:lstStyle/>
              <a:p>
                <a:endParaRPr lang="ja-JP" altLang="en-US"/>
              </a:p>
            </p:txBody>
          </p:sp>
          <p:sp>
            <p:nvSpPr>
              <p:cNvPr id="52356" name="Freeform 198"/>
              <p:cNvSpPr>
                <a:spLocks noChangeAspect="1"/>
              </p:cNvSpPr>
              <p:nvPr/>
            </p:nvSpPr>
            <p:spPr bwMode="auto">
              <a:xfrm>
                <a:off x="7604" y="9615"/>
                <a:ext cx="2036" cy="2506"/>
              </a:xfrm>
              <a:custGeom>
                <a:avLst/>
                <a:gdLst>
                  <a:gd name="T0" fmla="*/ 2147483647 w 1276"/>
                  <a:gd name="T1" fmla="*/ 2147483647 h 1574"/>
                  <a:gd name="T2" fmla="*/ 2147483647 w 1276"/>
                  <a:gd name="T3" fmla="*/ 2147483647 h 1574"/>
                  <a:gd name="T4" fmla="*/ 2147483647 w 1276"/>
                  <a:gd name="T5" fmla="*/ 2147483647 h 1574"/>
                  <a:gd name="T6" fmla="*/ 2147483647 w 1276"/>
                  <a:gd name="T7" fmla="*/ 2147483647 h 1574"/>
                  <a:gd name="T8" fmla="*/ 2147483647 w 1276"/>
                  <a:gd name="T9" fmla="*/ 2147483647 h 1574"/>
                  <a:gd name="T10" fmla="*/ 2147483647 w 1276"/>
                  <a:gd name="T11" fmla="*/ 2147483647 h 1574"/>
                  <a:gd name="T12" fmla="*/ 2147483647 w 1276"/>
                  <a:gd name="T13" fmla="*/ 2147483647 h 1574"/>
                  <a:gd name="T14" fmla="*/ 2147483647 w 1276"/>
                  <a:gd name="T15" fmla="*/ 2147483647 h 1574"/>
                  <a:gd name="T16" fmla="*/ 2147483647 w 1276"/>
                  <a:gd name="T17" fmla="*/ 2147483647 h 1574"/>
                  <a:gd name="T18" fmla="*/ 2147483647 w 1276"/>
                  <a:gd name="T19" fmla="*/ 2147483647 h 1574"/>
                  <a:gd name="T20" fmla="*/ 2147483647 w 1276"/>
                  <a:gd name="T21" fmla="*/ 2147483647 h 1574"/>
                  <a:gd name="T22" fmla="*/ 2147483647 w 1276"/>
                  <a:gd name="T23" fmla="*/ 2147483647 h 1574"/>
                  <a:gd name="T24" fmla="*/ 2147483647 w 1276"/>
                  <a:gd name="T25" fmla="*/ 2147483647 h 1574"/>
                  <a:gd name="T26" fmla="*/ 2147483647 w 1276"/>
                  <a:gd name="T27" fmla="*/ 2147483647 h 1574"/>
                  <a:gd name="T28" fmla="*/ 2147483647 w 1276"/>
                  <a:gd name="T29" fmla="*/ 2147483647 h 1574"/>
                  <a:gd name="T30" fmla="*/ 2147483647 w 1276"/>
                  <a:gd name="T31" fmla="*/ 2147483647 h 1574"/>
                  <a:gd name="T32" fmla="*/ 2147483647 w 1276"/>
                  <a:gd name="T33" fmla="*/ 2147483647 h 1574"/>
                  <a:gd name="T34" fmla="*/ 2147483647 w 1276"/>
                  <a:gd name="T35" fmla="*/ 2147483647 h 1574"/>
                  <a:gd name="T36" fmla="*/ 2147483647 w 1276"/>
                  <a:gd name="T37" fmla="*/ 2147483647 h 1574"/>
                  <a:gd name="T38" fmla="*/ 2147483647 w 1276"/>
                  <a:gd name="T39" fmla="*/ 2147483647 h 1574"/>
                  <a:gd name="T40" fmla="*/ 2147483647 w 1276"/>
                  <a:gd name="T41" fmla="*/ 2147483647 h 1574"/>
                  <a:gd name="T42" fmla="*/ 2147483647 w 1276"/>
                  <a:gd name="T43" fmla="*/ 2147483647 h 1574"/>
                  <a:gd name="T44" fmla="*/ 2147483647 w 1276"/>
                  <a:gd name="T45" fmla="*/ 2147483647 h 1574"/>
                  <a:gd name="T46" fmla="*/ 2147483647 w 1276"/>
                  <a:gd name="T47" fmla="*/ 2147483647 h 1574"/>
                  <a:gd name="T48" fmla="*/ 2147483647 w 1276"/>
                  <a:gd name="T49" fmla="*/ 2147483647 h 1574"/>
                  <a:gd name="T50" fmla="*/ 2147483647 w 1276"/>
                  <a:gd name="T51" fmla="*/ 2147483647 h 1574"/>
                  <a:gd name="T52" fmla="*/ 2147483647 w 1276"/>
                  <a:gd name="T53" fmla="*/ 2147483647 h 1574"/>
                  <a:gd name="T54" fmla="*/ 2147483647 w 1276"/>
                  <a:gd name="T55" fmla="*/ 2147483647 h 1574"/>
                  <a:gd name="T56" fmla="*/ 2147483647 w 1276"/>
                  <a:gd name="T57" fmla="*/ 2147483647 h 1574"/>
                  <a:gd name="T58" fmla="*/ 2147483647 w 1276"/>
                  <a:gd name="T59" fmla="*/ 2147483647 h 1574"/>
                  <a:gd name="T60" fmla="*/ 2147483647 w 1276"/>
                  <a:gd name="T61" fmla="*/ 2147483647 h 1574"/>
                  <a:gd name="T62" fmla="*/ 2147483647 w 1276"/>
                  <a:gd name="T63" fmla="*/ 2147483647 h 1574"/>
                  <a:gd name="T64" fmla="*/ 2147483647 w 1276"/>
                  <a:gd name="T65" fmla="*/ 2147483647 h 1574"/>
                  <a:gd name="T66" fmla="*/ 2147483647 w 1276"/>
                  <a:gd name="T67" fmla="*/ 2147483647 h 1574"/>
                  <a:gd name="T68" fmla="*/ 2147483647 w 1276"/>
                  <a:gd name="T69" fmla="*/ 2147483647 h 1574"/>
                  <a:gd name="T70" fmla="*/ 2147483647 w 1276"/>
                  <a:gd name="T71" fmla="*/ 2147483647 h 1574"/>
                  <a:gd name="T72" fmla="*/ 2147483647 w 1276"/>
                  <a:gd name="T73" fmla="*/ 2147483647 h 1574"/>
                  <a:gd name="T74" fmla="*/ 2147483647 w 1276"/>
                  <a:gd name="T75" fmla="*/ 2147483647 h 1574"/>
                  <a:gd name="T76" fmla="*/ 2147483647 w 1276"/>
                  <a:gd name="T77" fmla="*/ 2147483647 h 1574"/>
                  <a:gd name="T78" fmla="*/ 2147483647 w 1276"/>
                  <a:gd name="T79" fmla="*/ 2147483647 h 1574"/>
                  <a:gd name="T80" fmla="*/ 2147483647 w 1276"/>
                  <a:gd name="T81" fmla="*/ 2147483647 h 1574"/>
                  <a:gd name="T82" fmla="*/ 2147483647 w 1276"/>
                  <a:gd name="T83" fmla="*/ 2147483647 h 1574"/>
                  <a:gd name="T84" fmla="*/ 2147483647 w 1276"/>
                  <a:gd name="T85" fmla="*/ 2147483647 h 1574"/>
                  <a:gd name="T86" fmla="*/ 2147483647 w 1276"/>
                  <a:gd name="T87" fmla="*/ 2147483647 h 1574"/>
                  <a:gd name="T88" fmla="*/ 2147483647 w 1276"/>
                  <a:gd name="T89" fmla="*/ 2147483647 h 1574"/>
                  <a:gd name="T90" fmla="*/ 2147483647 w 1276"/>
                  <a:gd name="T91" fmla="*/ 2147483647 h 1574"/>
                  <a:gd name="T92" fmla="*/ 2147483647 w 1276"/>
                  <a:gd name="T93" fmla="*/ 2147483647 h 1574"/>
                  <a:gd name="T94" fmla="*/ 0 w 1276"/>
                  <a:gd name="T95" fmla="*/ 2147483647 h 1574"/>
                  <a:gd name="T96" fmla="*/ 2147483647 w 1276"/>
                  <a:gd name="T97" fmla="*/ 2147483647 h 1574"/>
                  <a:gd name="T98" fmla="*/ 2147483647 w 1276"/>
                  <a:gd name="T99" fmla="*/ 2147483647 h 1574"/>
                  <a:gd name="T100" fmla="*/ 2147483647 w 1276"/>
                  <a:gd name="T101" fmla="*/ 2147483647 h 1574"/>
                  <a:gd name="T102" fmla="*/ 2147483647 w 1276"/>
                  <a:gd name="T103" fmla="*/ 2147483647 h 1574"/>
                  <a:gd name="T104" fmla="*/ 2147483647 w 1276"/>
                  <a:gd name="T105" fmla="*/ 2147483647 h 1574"/>
                  <a:gd name="T106" fmla="*/ 2147483647 w 1276"/>
                  <a:gd name="T107" fmla="*/ 2147483647 h 1574"/>
                  <a:gd name="T108" fmla="*/ 2147483647 w 1276"/>
                  <a:gd name="T109" fmla="*/ 2147483647 h 1574"/>
                  <a:gd name="T110" fmla="*/ 2147483647 w 1276"/>
                  <a:gd name="T111" fmla="*/ 2147483647 h 1574"/>
                  <a:gd name="T112" fmla="*/ 2147483647 w 1276"/>
                  <a:gd name="T113" fmla="*/ 2147483647 h 1574"/>
                  <a:gd name="T114" fmla="*/ 2147483647 w 1276"/>
                  <a:gd name="T115" fmla="*/ 2147483647 h 1574"/>
                  <a:gd name="T116" fmla="*/ 2147483647 w 1276"/>
                  <a:gd name="T117" fmla="*/ 2147483647 h 1574"/>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276"/>
                  <a:gd name="T178" fmla="*/ 0 h 1574"/>
                  <a:gd name="T179" fmla="*/ 1276 w 1276"/>
                  <a:gd name="T180" fmla="*/ 1574 h 1574"/>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276" h="1574">
                    <a:moveTo>
                      <a:pt x="440" y="14"/>
                    </a:moveTo>
                    <a:lnTo>
                      <a:pt x="425" y="28"/>
                    </a:lnTo>
                    <a:lnTo>
                      <a:pt x="425" y="42"/>
                    </a:lnTo>
                    <a:lnTo>
                      <a:pt x="425" y="57"/>
                    </a:lnTo>
                    <a:lnTo>
                      <a:pt x="425" y="71"/>
                    </a:lnTo>
                    <a:lnTo>
                      <a:pt x="425" y="85"/>
                    </a:lnTo>
                    <a:lnTo>
                      <a:pt x="425" y="99"/>
                    </a:lnTo>
                    <a:lnTo>
                      <a:pt x="425" y="128"/>
                    </a:lnTo>
                    <a:lnTo>
                      <a:pt x="425" y="156"/>
                    </a:lnTo>
                    <a:lnTo>
                      <a:pt x="425" y="170"/>
                    </a:lnTo>
                    <a:lnTo>
                      <a:pt x="440" y="184"/>
                    </a:lnTo>
                    <a:lnTo>
                      <a:pt x="440" y="198"/>
                    </a:lnTo>
                    <a:lnTo>
                      <a:pt x="440" y="213"/>
                    </a:lnTo>
                    <a:lnTo>
                      <a:pt x="440" y="255"/>
                    </a:lnTo>
                    <a:lnTo>
                      <a:pt x="454" y="241"/>
                    </a:lnTo>
                    <a:lnTo>
                      <a:pt x="482" y="241"/>
                    </a:lnTo>
                    <a:lnTo>
                      <a:pt x="482" y="227"/>
                    </a:lnTo>
                    <a:lnTo>
                      <a:pt x="511" y="213"/>
                    </a:lnTo>
                    <a:lnTo>
                      <a:pt x="525" y="184"/>
                    </a:lnTo>
                    <a:lnTo>
                      <a:pt x="525" y="170"/>
                    </a:lnTo>
                    <a:lnTo>
                      <a:pt x="539" y="156"/>
                    </a:lnTo>
                    <a:lnTo>
                      <a:pt x="553" y="156"/>
                    </a:lnTo>
                    <a:lnTo>
                      <a:pt x="567" y="156"/>
                    </a:lnTo>
                    <a:lnTo>
                      <a:pt x="581" y="156"/>
                    </a:lnTo>
                    <a:lnTo>
                      <a:pt x="596" y="156"/>
                    </a:lnTo>
                    <a:lnTo>
                      <a:pt x="610" y="156"/>
                    </a:lnTo>
                    <a:lnTo>
                      <a:pt x="610" y="170"/>
                    </a:lnTo>
                    <a:lnTo>
                      <a:pt x="624" y="170"/>
                    </a:lnTo>
                    <a:lnTo>
                      <a:pt x="638" y="170"/>
                    </a:lnTo>
                    <a:lnTo>
                      <a:pt x="652" y="170"/>
                    </a:lnTo>
                    <a:lnTo>
                      <a:pt x="667" y="170"/>
                    </a:lnTo>
                    <a:lnTo>
                      <a:pt x="667" y="184"/>
                    </a:lnTo>
                    <a:lnTo>
                      <a:pt x="681" y="184"/>
                    </a:lnTo>
                    <a:lnTo>
                      <a:pt x="695" y="198"/>
                    </a:lnTo>
                    <a:lnTo>
                      <a:pt x="709" y="198"/>
                    </a:lnTo>
                    <a:lnTo>
                      <a:pt x="709" y="213"/>
                    </a:lnTo>
                    <a:lnTo>
                      <a:pt x="723" y="213"/>
                    </a:lnTo>
                    <a:lnTo>
                      <a:pt x="723" y="227"/>
                    </a:lnTo>
                    <a:lnTo>
                      <a:pt x="737" y="227"/>
                    </a:lnTo>
                    <a:lnTo>
                      <a:pt x="737" y="241"/>
                    </a:lnTo>
                    <a:lnTo>
                      <a:pt x="752" y="241"/>
                    </a:lnTo>
                    <a:lnTo>
                      <a:pt x="766" y="241"/>
                    </a:lnTo>
                    <a:lnTo>
                      <a:pt x="766" y="255"/>
                    </a:lnTo>
                    <a:lnTo>
                      <a:pt x="780" y="255"/>
                    </a:lnTo>
                    <a:lnTo>
                      <a:pt x="780" y="269"/>
                    </a:lnTo>
                    <a:lnTo>
                      <a:pt x="794" y="269"/>
                    </a:lnTo>
                    <a:lnTo>
                      <a:pt x="808" y="269"/>
                    </a:lnTo>
                    <a:lnTo>
                      <a:pt x="808" y="284"/>
                    </a:lnTo>
                    <a:lnTo>
                      <a:pt x="823" y="284"/>
                    </a:lnTo>
                    <a:lnTo>
                      <a:pt x="837" y="284"/>
                    </a:lnTo>
                    <a:lnTo>
                      <a:pt x="851" y="284"/>
                    </a:lnTo>
                    <a:lnTo>
                      <a:pt x="851" y="298"/>
                    </a:lnTo>
                    <a:lnTo>
                      <a:pt x="865" y="298"/>
                    </a:lnTo>
                    <a:lnTo>
                      <a:pt x="879" y="298"/>
                    </a:lnTo>
                    <a:lnTo>
                      <a:pt x="893" y="312"/>
                    </a:lnTo>
                    <a:lnTo>
                      <a:pt x="908" y="312"/>
                    </a:lnTo>
                    <a:lnTo>
                      <a:pt x="922" y="312"/>
                    </a:lnTo>
                    <a:lnTo>
                      <a:pt x="936" y="312"/>
                    </a:lnTo>
                    <a:lnTo>
                      <a:pt x="950" y="326"/>
                    </a:lnTo>
                    <a:lnTo>
                      <a:pt x="964" y="326"/>
                    </a:lnTo>
                    <a:lnTo>
                      <a:pt x="979" y="326"/>
                    </a:lnTo>
                    <a:lnTo>
                      <a:pt x="993" y="326"/>
                    </a:lnTo>
                    <a:lnTo>
                      <a:pt x="993" y="340"/>
                    </a:lnTo>
                    <a:lnTo>
                      <a:pt x="1007" y="340"/>
                    </a:lnTo>
                    <a:lnTo>
                      <a:pt x="1021" y="340"/>
                    </a:lnTo>
                    <a:lnTo>
                      <a:pt x="1035" y="340"/>
                    </a:lnTo>
                    <a:lnTo>
                      <a:pt x="1049" y="354"/>
                    </a:lnTo>
                    <a:lnTo>
                      <a:pt x="1064" y="354"/>
                    </a:lnTo>
                    <a:lnTo>
                      <a:pt x="1078" y="354"/>
                    </a:lnTo>
                    <a:lnTo>
                      <a:pt x="1092" y="369"/>
                    </a:lnTo>
                    <a:lnTo>
                      <a:pt x="1106" y="369"/>
                    </a:lnTo>
                    <a:lnTo>
                      <a:pt x="1120" y="369"/>
                    </a:lnTo>
                    <a:lnTo>
                      <a:pt x="1135" y="369"/>
                    </a:lnTo>
                    <a:lnTo>
                      <a:pt x="1135" y="383"/>
                    </a:lnTo>
                    <a:lnTo>
                      <a:pt x="1149" y="383"/>
                    </a:lnTo>
                    <a:lnTo>
                      <a:pt x="1177" y="383"/>
                    </a:lnTo>
                    <a:lnTo>
                      <a:pt x="1191" y="383"/>
                    </a:lnTo>
                    <a:lnTo>
                      <a:pt x="1191" y="397"/>
                    </a:lnTo>
                    <a:lnTo>
                      <a:pt x="1205" y="397"/>
                    </a:lnTo>
                    <a:lnTo>
                      <a:pt x="1220" y="397"/>
                    </a:lnTo>
                    <a:lnTo>
                      <a:pt x="1234" y="411"/>
                    </a:lnTo>
                    <a:lnTo>
                      <a:pt x="1248" y="411"/>
                    </a:lnTo>
                    <a:lnTo>
                      <a:pt x="1262" y="411"/>
                    </a:lnTo>
                    <a:lnTo>
                      <a:pt x="1276" y="411"/>
                    </a:lnTo>
                    <a:lnTo>
                      <a:pt x="1276" y="425"/>
                    </a:lnTo>
                    <a:lnTo>
                      <a:pt x="1262" y="440"/>
                    </a:lnTo>
                    <a:lnTo>
                      <a:pt x="1276" y="440"/>
                    </a:lnTo>
                    <a:lnTo>
                      <a:pt x="1276" y="454"/>
                    </a:lnTo>
                    <a:lnTo>
                      <a:pt x="1276" y="468"/>
                    </a:lnTo>
                    <a:lnTo>
                      <a:pt x="1262" y="468"/>
                    </a:lnTo>
                    <a:lnTo>
                      <a:pt x="1262" y="482"/>
                    </a:lnTo>
                    <a:lnTo>
                      <a:pt x="1262" y="496"/>
                    </a:lnTo>
                    <a:lnTo>
                      <a:pt x="1262" y="510"/>
                    </a:lnTo>
                    <a:lnTo>
                      <a:pt x="1248" y="510"/>
                    </a:lnTo>
                    <a:lnTo>
                      <a:pt x="1248" y="525"/>
                    </a:lnTo>
                    <a:lnTo>
                      <a:pt x="1234" y="539"/>
                    </a:lnTo>
                    <a:lnTo>
                      <a:pt x="1234" y="553"/>
                    </a:lnTo>
                    <a:lnTo>
                      <a:pt x="1234" y="567"/>
                    </a:lnTo>
                    <a:lnTo>
                      <a:pt x="1234" y="581"/>
                    </a:lnTo>
                    <a:lnTo>
                      <a:pt x="1220" y="581"/>
                    </a:lnTo>
                    <a:lnTo>
                      <a:pt x="1234" y="581"/>
                    </a:lnTo>
                    <a:lnTo>
                      <a:pt x="1220" y="596"/>
                    </a:lnTo>
                    <a:lnTo>
                      <a:pt x="1220" y="610"/>
                    </a:lnTo>
                    <a:lnTo>
                      <a:pt x="1220" y="624"/>
                    </a:lnTo>
                    <a:lnTo>
                      <a:pt x="1205" y="638"/>
                    </a:lnTo>
                    <a:lnTo>
                      <a:pt x="1205" y="652"/>
                    </a:lnTo>
                    <a:lnTo>
                      <a:pt x="1191" y="652"/>
                    </a:lnTo>
                    <a:lnTo>
                      <a:pt x="1191" y="667"/>
                    </a:lnTo>
                    <a:lnTo>
                      <a:pt x="1191" y="681"/>
                    </a:lnTo>
                    <a:lnTo>
                      <a:pt x="1191" y="695"/>
                    </a:lnTo>
                    <a:lnTo>
                      <a:pt x="1177" y="723"/>
                    </a:lnTo>
                    <a:lnTo>
                      <a:pt x="1163" y="752"/>
                    </a:lnTo>
                    <a:lnTo>
                      <a:pt x="1149" y="780"/>
                    </a:lnTo>
                    <a:lnTo>
                      <a:pt x="1149" y="794"/>
                    </a:lnTo>
                    <a:lnTo>
                      <a:pt x="1120" y="837"/>
                    </a:lnTo>
                    <a:lnTo>
                      <a:pt x="1120" y="851"/>
                    </a:lnTo>
                    <a:lnTo>
                      <a:pt x="1106" y="865"/>
                    </a:lnTo>
                    <a:lnTo>
                      <a:pt x="1092" y="865"/>
                    </a:lnTo>
                    <a:lnTo>
                      <a:pt x="1092" y="879"/>
                    </a:lnTo>
                    <a:lnTo>
                      <a:pt x="1092" y="893"/>
                    </a:lnTo>
                    <a:lnTo>
                      <a:pt x="1078" y="908"/>
                    </a:lnTo>
                    <a:lnTo>
                      <a:pt x="1078" y="922"/>
                    </a:lnTo>
                    <a:lnTo>
                      <a:pt x="1078" y="936"/>
                    </a:lnTo>
                    <a:lnTo>
                      <a:pt x="1064" y="936"/>
                    </a:lnTo>
                    <a:lnTo>
                      <a:pt x="1078" y="936"/>
                    </a:lnTo>
                    <a:lnTo>
                      <a:pt x="1064" y="936"/>
                    </a:lnTo>
                    <a:lnTo>
                      <a:pt x="1064" y="950"/>
                    </a:lnTo>
                    <a:lnTo>
                      <a:pt x="1049" y="964"/>
                    </a:lnTo>
                    <a:lnTo>
                      <a:pt x="1049" y="979"/>
                    </a:lnTo>
                    <a:lnTo>
                      <a:pt x="1049" y="993"/>
                    </a:lnTo>
                    <a:lnTo>
                      <a:pt x="1049" y="1007"/>
                    </a:lnTo>
                    <a:lnTo>
                      <a:pt x="1035" y="1007"/>
                    </a:lnTo>
                    <a:lnTo>
                      <a:pt x="1035" y="1021"/>
                    </a:lnTo>
                    <a:lnTo>
                      <a:pt x="1021" y="1021"/>
                    </a:lnTo>
                    <a:lnTo>
                      <a:pt x="1021" y="1035"/>
                    </a:lnTo>
                    <a:lnTo>
                      <a:pt x="1021" y="1050"/>
                    </a:lnTo>
                    <a:lnTo>
                      <a:pt x="1021" y="1064"/>
                    </a:lnTo>
                    <a:lnTo>
                      <a:pt x="1007" y="1064"/>
                    </a:lnTo>
                    <a:lnTo>
                      <a:pt x="1007" y="1078"/>
                    </a:lnTo>
                    <a:lnTo>
                      <a:pt x="1007" y="1092"/>
                    </a:lnTo>
                    <a:lnTo>
                      <a:pt x="1007" y="1106"/>
                    </a:lnTo>
                    <a:lnTo>
                      <a:pt x="993" y="1106"/>
                    </a:lnTo>
                    <a:lnTo>
                      <a:pt x="993" y="1120"/>
                    </a:lnTo>
                    <a:lnTo>
                      <a:pt x="979" y="1135"/>
                    </a:lnTo>
                    <a:lnTo>
                      <a:pt x="979" y="1149"/>
                    </a:lnTo>
                    <a:lnTo>
                      <a:pt x="979" y="1163"/>
                    </a:lnTo>
                    <a:lnTo>
                      <a:pt x="964" y="1163"/>
                    </a:lnTo>
                    <a:lnTo>
                      <a:pt x="979" y="1163"/>
                    </a:lnTo>
                    <a:lnTo>
                      <a:pt x="979" y="1177"/>
                    </a:lnTo>
                    <a:lnTo>
                      <a:pt x="964" y="1177"/>
                    </a:lnTo>
                    <a:lnTo>
                      <a:pt x="964" y="1191"/>
                    </a:lnTo>
                    <a:lnTo>
                      <a:pt x="964" y="1206"/>
                    </a:lnTo>
                    <a:lnTo>
                      <a:pt x="950" y="1206"/>
                    </a:lnTo>
                    <a:lnTo>
                      <a:pt x="936" y="1206"/>
                    </a:lnTo>
                    <a:lnTo>
                      <a:pt x="936" y="1220"/>
                    </a:lnTo>
                    <a:lnTo>
                      <a:pt x="936" y="1234"/>
                    </a:lnTo>
                    <a:lnTo>
                      <a:pt x="922" y="1234"/>
                    </a:lnTo>
                    <a:lnTo>
                      <a:pt x="922" y="1248"/>
                    </a:lnTo>
                    <a:lnTo>
                      <a:pt x="908" y="1262"/>
                    </a:lnTo>
                    <a:lnTo>
                      <a:pt x="908" y="1276"/>
                    </a:lnTo>
                    <a:lnTo>
                      <a:pt x="893" y="1276"/>
                    </a:lnTo>
                    <a:lnTo>
                      <a:pt x="893" y="1291"/>
                    </a:lnTo>
                    <a:lnTo>
                      <a:pt x="879" y="1319"/>
                    </a:lnTo>
                    <a:lnTo>
                      <a:pt x="865" y="1333"/>
                    </a:lnTo>
                    <a:lnTo>
                      <a:pt x="865" y="1347"/>
                    </a:lnTo>
                    <a:lnTo>
                      <a:pt x="851" y="1347"/>
                    </a:lnTo>
                    <a:lnTo>
                      <a:pt x="851" y="1362"/>
                    </a:lnTo>
                    <a:lnTo>
                      <a:pt x="851" y="1376"/>
                    </a:lnTo>
                    <a:lnTo>
                      <a:pt x="837" y="1376"/>
                    </a:lnTo>
                    <a:lnTo>
                      <a:pt x="823" y="1390"/>
                    </a:lnTo>
                    <a:lnTo>
                      <a:pt x="823" y="1404"/>
                    </a:lnTo>
                    <a:lnTo>
                      <a:pt x="823" y="1418"/>
                    </a:lnTo>
                    <a:lnTo>
                      <a:pt x="823" y="1432"/>
                    </a:lnTo>
                    <a:lnTo>
                      <a:pt x="823" y="1447"/>
                    </a:lnTo>
                    <a:lnTo>
                      <a:pt x="808" y="1447"/>
                    </a:lnTo>
                    <a:lnTo>
                      <a:pt x="808" y="1461"/>
                    </a:lnTo>
                    <a:lnTo>
                      <a:pt x="808" y="1475"/>
                    </a:lnTo>
                    <a:lnTo>
                      <a:pt x="808" y="1489"/>
                    </a:lnTo>
                    <a:lnTo>
                      <a:pt x="808" y="1503"/>
                    </a:lnTo>
                    <a:lnTo>
                      <a:pt x="794" y="1503"/>
                    </a:lnTo>
                    <a:lnTo>
                      <a:pt x="794" y="1518"/>
                    </a:lnTo>
                    <a:lnTo>
                      <a:pt x="780" y="1518"/>
                    </a:lnTo>
                    <a:lnTo>
                      <a:pt x="752" y="1518"/>
                    </a:lnTo>
                    <a:lnTo>
                      <a:pt x="709" y="1518"/>
                    </a:lnTo>
                    <a:lnTo>
                      <a:pt x="695" y="1518"/>
                    </a:lnTo>
                    <a:lnTo>
                      <a:pt x="667" y="1518"/>
                    </a:lnTo>
                    <a:lnTo>
                      <a:pt x="638" y="1518"/>
                    </a:lnTo>
                    <a:lnTo>
                      <a:pt x="624" y="1518"/>
                    </a:lnTo>
                    <a:lnTo>
                      <a:pt x="610" y="1518"/>
                    </a:lnTo>
                    <a:lnTo>
                      <a:pt x="596" y="1518"/>
                    </a:lnTo>
                    <a:lnTo>
                      <a:pt x="581" y="1518"/>
                    </a:lnTo>
                    <a:lnTo>
                      <a:pt x="525" y="1532"/>
                    </a:lnTo>
                    <a:lnTo>
                      <a:pt x="511" y="1532"/>
                    </a:lnTo>
                    <a:lnTo>
                      <a:pt x="482" y="1546"/>
                    </a:lnTo>
                    <a:lnTo>
                      <a:pt x="468" y="1546"/>
                    </a:lnTo>
                    <a:lnTo>
                      <a:pt x="425" y="1546"/>
                    </a:lnTo>
                    <a:lnTo>
                      <a:pt x="369" y="1560"/>
                    </a:lnTo>
                    <a:lnTo>
                      <a:pt x="312" y="1574"/>
                    </a:lnTo>
                    <a:lnTo>
                      <a:pt x="312" y="1546"/>
                    </a:lnTo>
                    <a:lnTo>
                      <a:pt x="312" y="1532"/>
                    </a:lnTo>
                    <a:lnTo>
                      <a:pt x="298" y="1503"/>
                    </a:lnTo>
                    <a:lnTo>
                      <a:pt x="298" y="1475"/>
                    </a:lnTo>
                    <a:lnTo>
                      <a:pt x="284" y="1461"/>
                    </a:lnTo>
                    <a:lnTo>
                      <a:pt x="284" y="1447"/>
                    </a:lnTo>
                    <a:lnTo>
                      <a:pt x="241" y="1432"/>
                    </a:lnTo>
                    <a:lnTo>
                      <a:pt x="241" y="1418"/>
                    </a:lnTo>
                    <a:lnTo>
                      <a:pt x="199" y="1404"/>
                    </a:lnTo>
                    <a:lnTo>
                      <a:pt x="99" y="1347"/>
                    </a:lnTo>
                    <a:lnTo>
                      <a:pt x="99" y="1333"/>
                    </a:lnTo>
                    <a:lnTo>
                      <a:pt x="85" y="1319"/>
                    </a:lnTo>
                    <a:lnTo>
                      <a:pt x="57" y="1305"/>
                    </a:lnTo>
                    <a:lnTo>
                      <a:pt x="28" y="1291"/>
                    </a:lnTo>
                    <a:lnTo>
                      <a:pt x="28" y="1276"/>
                    </a:lnTo>
                    <a:lnTo>
                      <a:pt x="0" y="1248"/>
                    </a:lnTo>
                    <a:lnTo>
                      <a:pt x="28" y="1206"/>
                    </a:lnTo>
                    <a:lnTo>
                      <a:pt x="71" y="1149"/>
                    </a:lnTo>
                    <a:lnTo>
                      <a:pt x="85" y="1106"/>
                    </a:lnTo>
                    <a:lnTo>
                      <a:pt x="99" y="1106"/>
                    </a:lnTo>
                    <a:lnTo>
                      <a:pt x="128" y="1035"/>
                    </a:lnTo>
                    <a:lnTo>
                      <a:pt x="142" y="979"/>
                    </a:lnTo>
                    <a:lnTo>
                      <a:pt x="142" y="964"/>
                    </a:lnTo>
                    <a:lnTo>
                      <a:pt x="156" y="936"/>
                    </a:lnTo>
                    <a:lnTo>
                      <a:pt x="156" y="922"/>
                    </a:lnTo>
                    <a:lnTo>
                      <a:pt x="156" y="908"/>
                    </a:lnTo>
                    <a:lnTo>
                      <a:pt x="156" y="893"/>
                    </a:lnTo>
                    <a:lnTo>
                      <a:pt x="170" y="879"/>
                    </a:lnTo>
                    <a:lnTo>
                      <a:pt x="170" y="865"/>
                    </a:lnTo>
                    <a:lnTo>
                      <a:pt x="170" y="851"/>
                    </a:lnTo>
                    <a:lnTo>
                      <a:pt x="184" y="823"/>
                    </a:lnTo>
                    <a:lnTo>
                      <a:pt x="184" y="794"/>
                    </a:lnTo>
                    <a:lnTo>
                      <a:pt x="184" y="766"/>
                    </a:lnTo>
                    <a:lnTo>
                      <a:pt x="199" y="737"/>
                    </a:lnTo>
                    <a:lnTo>
                      <a:pt x="199" y="723"/>
                    </a:lnTo>
                    <a:lnTo>
                      <a:pt x="199" y="709"/>
                    </a:lnTo>
                    <a:lnTo>
                      <a:pt x="199" y="667"/>
                    </a:lnTo>
                    <a:lnTo>
                      <a:pt x="199" y="652"/>
                    </a:lnTo>
                    <a:lnTo>
                      <a:pt x="199" y="610"/>
                    </a:lnTo>
                    <a:lnTo>
                      <a:pt x="199" y="596"/>
                    </a:lnTo>
                    <a:lnTo>
                      <a:pt x="199" y="581"/>
                    </a:lnTo>
                    <a:lnTo>
                      <a:pt x="199" y="567"/>
                    </a:lnTo>
                    <a:lnTo>
                      <a:pt x="199" y="539"/>
                    </a:lnTo>
                    <a:lnTo>
                      <a:pt x="199" y="510"/>
                    </a:lnTo>
                    <a:lnTo>
                      <a:pt x="199" y="482"/>
                    </a:lnTo>
                    <a:lnTo>
                      <a:pt x="199" y="468"/>
                    </a:lnTo>
                    <a:lnTo>
                      <a:pt x="184" y="425"/>
                    </a:lnTo>
                    <a:lnTo>
                      <a:pt x="184" y="411"/>
                    </a:lnTo>
                    <a:lnTo>
                      <a:pt x="184" y="383"/>
                    </a:lnTo>
                    <a:lnTo>
                      <a:pt x="184" y="340"/>
                    </a:lnTo>
                    <a:lnTo>
                      <a:pt x="184" y="326"/>
                    </a:lnTo>
                    <a:lnTo>
                      <a:pt x="199" y="326"/>
                    </a:lnTo>
                    <a:lnTo>
                      <a:pt x="199" y="312"/>
                    </a:lnTo>
                    <a:lnTo>
                      <a:pt x="199" y="298"/>
                    </a:lnTo>
                    <a:lnTo>
                      <a:pt x="199" y="284"/>
                    </a:lnTo>
                    <a:lnTo>
                      <a:pt x="213" y="269"/>
                    </a:lnTo>
                    <a:lnTo>
                      <a:pt x="213" y="255"/>
                    </a:lnTo>
                    <a:lnTo>
                      <a:pt x="213" y="241"/>
                    </a:lnTo>
                    <a:lnTo>
                      <a:pt x="227" y="227"/>
                    </a:lnTo>
                    <a:lnTo>
                      <a:pt x="227" y="213"/>
                    </a:lnTo>
                    <a:lnTo>
                      <a:pt x="241" y="198"/>
                    </a:lnTo>
                    <a:lnTo>
                      <a:pt x="241" y="184"/>
                    </a:lnTo>
                    <a:lnTo>
                      <a:pt x="241" y="170"/>
                    </a:lnTo>
                    <a:lnTo>
                      <a:pt x="255" y="170"/>
                    </a:lnTo>
                    <a:lnTo>
                      <a:pt x="255" y="156"/>
                    </a:lnTo>
                    <a:lnTo>
                      <a:pt x="255" y="142"/>
                    </a:lnTo>
                    <a:lnTo>
                      <a:pt x="269" y="142"/>
                    </a:lnTo>
                    <a:lnTo>
                      <a:pt x="269" y="128"/>
                    </a:lnTo>
                    <a:lnTo>
                      <a:pt x="269" y="113"/>
                    </a:lnTo>
                    <a:lnTo>
                      <a:pt x="284" y="99"/>
                    </a:lnTo>
                    <a:lnTo>
                      <a:pt x="298" y="99"/>
                    </a:lnTo>
                    <a:lnTo>
                      <a:pt x="298" y="85"/>
                    </a:lnTo>
                    <a:lnTo>
                      <a:pt x="312" y="85"/>
                    </a:lnTo>
                    <a:lnTo>
                      <a:pt x="326" y="85"/>
                    </a:lnTo>
                    <a:lnTo>
                      <a:pt x="326" y="71"/>
                    </a:lnTo>
                    <a:lnTo>
                      <a:pt x="340" y="71"/>
                    </a:lnTo>
                    <a:lnTo>
                      <a:pt x="340" y="57"/>
                    </a:lnTo>
                    <a:lnTo>
                      <a:pt x="355" y="57"/>
                    </a:lnTo>
                    <a:lnTo>
                      <a:pt x="355" y="42"/>
                    </a:lnTo>
                    <a:lnTo>
                      <a:pt x="369" y="42"/>
                    </a:lnTo>
                    <a:lnTo>
                      <a:pt x="383" y="42"/>
                    </a:lnTo>
                    <a:lnTo>
                      <a:pt x="397" y="28"/>
                    </a:lnTo>
                    <a:lnTo>
                      <a:pt x="411" y="28"/>
                    </a:lnTo>
                    <a:lnTo>
                      <a:pt x="411" y="14"/>
                    </a:lnTo>
                    <a:lnTo>
                      <a:pt x="425" y="0"/>
                    </a:lnTo>
                    <a:lnTo>
                      <a:pt x="440" y="0"/>
                    </a:lnTo>
                    <a:lnTo>
                      <a:pt x="440" y="14"/>
                    </a:lnTo>
                    <a:close/>
                  </a:path>
                </a:pathLst>
              </a:custGeom>
              <a:noFill/>
              <a:ln w="0" cap="flat">
                <a:solidFill>
                  <a:srgbClr val="000000"/>
                </a:solidFill>
                <a:prstDash val="solid"/>
                <a:round/>
                <a:headEnd/>
                <a:tailEnd/>
              </a:ln>
              <a:extLst>
                <a:ext uri="{909E8E84-426E-40DD-AFC4-6F175D3DCCD1}">
                  <a14:hiddenFill xmlns="" xmlns:a14="http://schemas.microsoft.com/office/drawing/2010/main">
                    <a:solidFill>
                      <a:srgbClr val="FFFFFF"/>
                    </a:solidFill>
                  </a14:hiddenFill>
                </a:ext>
              </a:extLst>
            </p:spPr>
            <p:txBody>
              <a:bodyPr/>
              <a:lstStyle/>
              <a:p>
                <a:endParaRPr lang="ja-JP" altLang="en-US"/>
              </a:p>
            </p:txBody>
          </p:sp>
          <p:sp>
            <p:nvSpPr>
              <p:cNvPr id="52357" name="Freeform 199"/>
              <p:cNvSpPr>
                <a:spLocks noChangeAspect="1"/>
              </p:cNvSpPr>
              <p:nvPr/>
            </p:nvSpPr>
            <p:spPr bwMode="auto">
              <a:xfrm>
                <a:off x="3372" y="4558"/>
                <a:ext cx="4255" cy="3454"/>
              </a:xfrm>
              <a:custGeom>
                <a:avLst/>
                <a:gdLst>
                  <a:gd name="T0" fmla="*/ 0 w 2666"/>
                  <a:gd name="T1" fmla="*/ 2147483647 h 2170"/>
                  <a:gd name="T2" fmla="*/ 2147483647 w 2666"/>
                  <a:gd name="T3" fmla="*/ 2147483647 h 2170"/>
                  <a:gd name="T4" fmla="*/ 2147483647 w 2666"/>
                  <a:gd name="T5" fmla="*/ 2147483647 h 2170"/>
                  <a:gd name="T6" fmla="*/ 2147483647 w 2666"/>
                  <a:gd name="T7" fmla="*/ 2147483647 h 2170"/>
                  <a:gd name="T8" fmla="*/ 2147483647 w 2666"/>
                  <a:gd name="T9" fmla="*/ 2147483647 h 2170"/>
                  <a:gd name="T10" fmla="*/ 2147483647 w 2666"/>
                  <a:gd name="T11" fmla="*/ 2147483647 h 2170"/>
                  <a:gd name="T12" fmla="*/ 2147483647 w 2666"/>
                  <a:gd name="T13" fmla="*/ 2147483647 h 2170"/>
                  <a:gd name="T14" fmla="*/ 2147483647 w 2666"/>
                  <a:gd name="T15" fmla="*/ 2147483647 h 2170"/>
                  <a:gd name="T16" fmla="*/ 2147483647 w 2666"/>
                  <a:gd name="T17" fmla="*/ 2147483647 h 2170"/>
                  <a:gd name="T18" fmla="*/ 2147483647 w 2666"/>
                  <a:gd name="T19" fmla="*/ 2147483647 h 2170"/>
                  <a:gd name="T20" fmla="*/ 2147483647 w 2666"/>
                  <a:gd name="T21" fmla="*/ 2147483647 h 2170"/>
                  <a:gd name="T22" fmla="*/ 2147483647 w 2666"/>
                  <a:gd name="T23" fmla="*/ 2147483647 h 2170"/>
                  <a:gd name="T24" fmla="*/ 2147483647 w 2666"/>
                  <a:gd name="T25" fmla="*/ 2147483647 h 2170"/>
                  <a:gd name="T26" fmla="*/ 2147483647 w 2666"/>
                  <a:gd name="T27" fmla="*/ 2147483647 h 2170"/>
                  <a:gd name="T28" fmla="*/ 2147483647 w 2666"/>
                  <a:gd name="T29" fmla="*/ 2147483647 h 2170"/>
                  <a:gd name="T30" fmla="*/ 2147483647 w 2666"/>
                  <a:gd name="T31" fmla="*/ 2147483647 h 2170"/>
                  <a:gd name="T32" fmla="*/ 2147483647 w 2666"/>
                  <a:gd name="T33" fmla="*/ 2147483647 h 2170"/>
                  <a:gd name="T34" fmla="*/ 2147483647 w 2666"/>
                  <a:gd name="T35" fmla="*/ 2147483647 h 2170"/>
                  <a:gd name="T36" fmla="*/ 2147483647 w 2666"/>
                  <a:gd name="T37" fmla="*/ 2147483647 h 2170"/>
                  <a:gd name="T38" fmla="*/ 2147483647 w 2666"/>
                  <a:gd name="T39" fmla="*/ 2147483647 h 2170"/>
                  <a:gd name="T40" fmla="*/ 2147483647 w 2666"/>
                  <a:gd name="T41" fmla="*/ 2147483647 h 2170"/>
                  <a:gd name="T42" fmla="*/ 2147483647 w 2666"/>
                  <a:gd name="T43" fmla="*/ 2147483647 h 2170"/>
                  <a:gd name="T44" fmla="*/ 2147483647 w 2666"/>
                  <a:gd name="T45" fmla="*/ 2147483647 h 2170"/>
                  <a:gd name="T46" fmla="*/ 2147483647 w 2666"/>
                  <a:gd name="T47" fmla="*/ 2147483647 h 2170"/>
                  <a:gd name="T48" fmla="*/ 2147483647 w 2666"/>
                  <a:gd name="T49" fmla="*/ 2147483647 h 2170"/>
                  <a:gd name="T50" fmla="*/ 2147483647 w 2666"/>
                  <a:gd name="T51" fmla="*/ 2147483647 h 2170"/>
                  <a:gd name="T52" fmla="*/ 2147483647 w 2666"/>
                  <a:gd name="T53" fmla="*/ 2147483647 h 2170"/>
                  <a:gd name="T54" fmla="*/ 2147483647 w 2666"/>
                  <a:gd name="T55" fmla="*/ 2147483647 h 2170"/>
                  <a:gd name="T56" fmla="*/ 2147483647 w 2666"/>
                  <a:gd name="T57" fmla="*/ 2147483647 h 2170"/>
                  <a:gd name="T58" fmla="*/ 2147483647 w 2666"/>
                  <a:gd name="T59" fmla="*/ 2147483647 h 2170"/>
                  <a:gd name="T60" fmla="*/ 2147483647 w 2666"/>
                  <a:gd name="T61" fmla="*/ 2147483647 h 2170"/>
                  <a:gd name="T62" fmla="*/ 2147483647 w 2666"/>
                  <a:gd name="T63" fmla="*/ 2147483647 h 2170"/>
                  <a:gd name="T64" fmla="*/ 2147483647 w 2666"/>
                  <a:gd name="T65" fmla="*/ 2147483647 h 2170"/>
                  <a:gd name="T66" fmla="*/ 2147483647 w 2666"/>
                  <a:gd name="T67" fmla="*/ 2147483647 h 2170"/>
                  <a:gd name="T68" fmla="*/ 2147483647 w 2666"/>
                  <a:gd name="T69" fmla="*/ 2147483647 h 2170"/>
                  <a:gd name="T70" fmla="*/ 2147483647 w 2666"/>
                  <a:gd name="T71" fmla="*/ 2147483647 h 2170"/>
                  <a:gd name="T72" fmla="*/ 2147483647 w 2666"/>
                  <a:gd name="T73" fmla="*/ 2147483647 h 2170"/>
                  <a:gd name="T74" fmla="*/ 2147483647 w 2666"/>
                  <a:gd name="T75" fmla="*/ 2147483647 h 2170"/>
                  <a:gd name="T76" fmla="*/ 2147483647 w 2666"/>
                  <a:gd name="T77" fmla="*/ 2147483647 h 2170"/>
                  <a:gd name="T78" fmla="*/ 2147483647 w 2666"/>
                  <a:gd name="T79" fmla="*/ 2147483647 h 2170"/>
                  <a:gd name="T80" fmla="*/ 2147483647 w 2666"/>
                  <a:gd name="T81" fmla="*/ 2147483647 h 2170"/>
                  <a:gd name="T82" fmla="*/ 2147483647 w 2666"/>
                  <a:gd name="T83" fmla="*/ 2147483647 h 2170"/>
                  <a:gd name="T84" fmla="*/ 2147483647 w 2666"/>
                  <a:gd name="T85" fmla="*/ 2147483647 h 2170"/>
                  <a:gd name="T86" fmla="*/ 2147483647 w 2666"/>
                  <a:gd name="T87" fmla="*/ 2147483647 h 2170"/>
                  <a:gd name="T88" fmla="*/ 2147483647 w 2666"/>
                  <a:gd name="T89" fmla="*/ 2147483647 h 2170"/>
                  <a:gd name="T90" fmla="*/ 2147483647 w 2666"/>
                  <a:gd name="T91" fmla="*/ 2147483647 h 2170"/>
                  <a:gd name="T92" fmla="*/ 2147483647 w 2666"/>
                  <a:gd name="T93" fmla="*/ 2147483647 h 2170"/>
                  <a:gd name="T94" fmla="*/ 2147483647 w 2666"/>
                  <a:gd name="T95" fmla="*/ 2147483647 h 2170"/>
                  <a:gd name="T96" fmla="*/ 2147483647 w 2666"/>
                  <a:gd name="T97" fmla="*/ 2147483647 h 2170"/>
                  <a:gd name="T98" fmla="*/ 2147483647 w 2666"/>
                  <a:gd name="T99" fmla="*/ 2147483647 h 2170"/>
                  <a:gd name="T100" fmla="*/ 2147483647 w 2666"/>
                  <a:gd name="T101" fmla="*/ 2147483647 h 2170"/>
                  <a:gd name="T102" fmla="*/ 2147483647 w 2666"/>
                  <a:gd name="T103" fmla="*/ 2147483647 h 2170"/>
                  <a:gd name="T104" fmla="*/ 2147483647 w 2666"/>
                  <a:gd name="T105" fmla="*/ 2147483647 h 2170"/>
                  <a:gd name="T106" fmla="*/ 2147483647 w 2666"/>
                  <a:gd name="T107" fmla="*/ 2147483647 h 2170"/>
                  <a:gd name="T108" fmla="*/ 2147483647 w 2666"/>
                  <a:gd name="T109" fmla="*/ 2147483647 h 2170"/>
                  <a:gd name="T110" fmla="*/ 2147483647 w 2666"/>
                  <a:gd name="T111" fmla="*/ 2147483647 h 2170"/>
                  <a:gd name="T112" fmla="*/ 2147483647 w 2666"/>
                  <a:gd name="T113" fmla="*/ 2147483647 h 2170"/>
                  <a:gd name="T114" fmla="*/ 2147483647 w 2666"/>
                  <a:gd name="T115" fmla="*/ 2147483647 h 2170"/>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2666"/>
                  <a:gd name="T175" fmla="*/ 0 h 2170"/>
                  <a:gd name="T176" fmla="*/ 2666 w 2666"/>
                  <a:gd name="T177" fmla="*/ 2170 h 2170"/>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2666" h="2170">
                    <a:moveTo>
                      <a:pt x="440" y="2127"/>
                    </a:moveTo>
                    <a:lnTo>
                      <a:pt x="298" y="2170"/>
                    </a:lnTo>
                    <a:lnTo>
                      <a:pt x="284" y="2156"/>
                    </a:lnTo>
                    <a:lnTo>
                      <a:pt x="255" y="2127"/>
                    </a:lnTo>
                    <a:lnTo>
                      <a:pt x="170" y="2028"/>
                    </a:lnTo>
                    <a:lnTo>
                      <a:pt x="156" y="2014"/>
                    </a:lnTo>
                    <a:lnTo>
                      <a:pt x="0" y="1829"/>
                    </a:lnTo>
                    <a:lnTo>
                      <a:pt x="14" y="1815"/>
                    </a:lnTo>
                    <a:lnTo>
                      <a:pt x="14" y="1801"/>
                    </a:lnTo>
                    <a:lnTo>
                      <a:pt x="28" y="1787"/>
                    </a:lnTo>
                    <a:lnTo>
                      <a:pt x="42" y="1773"/>
                    </a:lnTo>
                    <a:lnTo>
                      <a:pt x="42" y="1744"/>
                    </a:lnTo>
                    <a:lnTo>
                      <a:pt x="57" y="1730"/>
                    </a:lnTo>
                    <a:lnTo>
                      <a:pt x="57" y="1716"/>
                    </a:lnTo>
                    <a:lnTo>
                      <a:pt x="71" y="1716"/>
                    </a:lnTo>
                    <a:lnTo>
                      <a:pt x="85" y="1687"/>
                    </a:lnTo>
                    <a:lnTo>
                      <a:pt x="85" y="1673"/>
                    </a:lnTo>
                    <a:lnTo>
                      <a:pt x="113" y="1631"/>
                    </a:lnTo>
                    <a:lnTo>
                      <a:pt x="142" y="1602"/>
                    </a:lnTo>
                    <a:lnTo>
                      <a:pt x="142" y="1588"/>
                    </a:lnTo>
                    <a:lnTo>
                      <a:pt x="170" y="1546"/>
                    </a:lnTo>
                    <a:lnTo>
                      <a:pt x="184" y="1517"/>
                    </a:lnTo>
                    <a:lnTo>
                      <a:pt x="184" y="1503"/>
                    </a:lnTo>
                    <a:lnTo>
                      <a:pt x="198" y="1489"/>
                    </a:lnTo>
                    <a:lnTo>
                      <a:pt x="227" y="1446"/>
                    </a:lnTo>
                    <a:lnTo>
                      <a:pt x="241" y="1418"/>
                    </a:lnTo>
                    <a:lnTo>
                      <a:pt x="255" y="1404"/>
                    </a:lnTo>
                    <a:lnTo>
                      <a:pt x="269" y="1375"/>
                    </a:lnTo>
                    <a:lnTo>
                      <a:pt x="284" y="1361"/>
                    </a:lnTo>
                    <a:lnTo>
                      <a:pt x="298" y="1347"/>
                    </a:lnTo>
                    <a:lnTo>
                      <a:pt x="312" y="1333"/>
                    </a:lnTo>
                    <a:lnTo>
                      <a:pt x="326" y="1304"/>
                    </a:lnTo>
                    <a:lnTo>
                      <a:pt x="340" y="1290"/>
                    </a:lnTo>
                    <a:lnTo>
                      <a:pt x="354" y="1276"/>
                    </a:lnTo>
                    <a:lnTo>
                      <a:pt x="369" y="1262"/>
                    </a:lnTo>
                    <a:lnTo>
                      <a:pt x="383" y="1234"/>
                    </a:lnTo>
                    <a:lnTo>
                      <a:pt x="411" y="1219"/>
                    </a:lnTo>
                    <a:lnTo>
                      <a:pt x="425" y="1205"/>
                    </a:lnTo>
                    <a:lnTo>
                      <a:pt x="440" y="1191"/>
                    </a:lnTo>
                    <a:lnTo>
                      <a:pt x="454" y="1177"/>
                    </a:lnTo>
                    <a:lnTo>
                      <a:pt x="468" y="1177"/>
                    </a:lnTo>
                    <a:lnTo>
                      <a:pt x="482" y="1163"/>
                    </a:lnTo>
                    <a:lnTo>
                      <a:pt x="510" y="1163"/>
                    </a:lnTo>
                    <a:lnTo>
                      <a:pt x="525" y="1148"/>
                    </a:lnTo>
                    <a:lnTo>
                      <a:pt x="539" y="1148"/>
                    </a:lnTo>
                    <a:lnTo>
                      <a:pt x="553" y="1134"/>
                    </a:lnTo>
                    <a:lnTo>
                      <a:pt x="567" y="1134"/>
                    </a:lnTo>
                    <a:lnTo>
                      <a:pt x="581" y="1134"/>
                    </a:lnTo>
                    <a:lnTo>
                      <a:pt x="596" y="1120"/>
                    </a:lnTo>
                    <a:lnTo>
                      <a:pt x="638" y="1106"/>
                    </a:lnTo>
                    <a:lnTo>
                      <a:pt x="652" y="1106"/>
                    </a:lnTo>
                    <a:lnTo>
                      <a:pt x="709" y="1092"/>
                    </a:lnTo>
                    <a:lnTo>
                      <a:pt x="752" y="1078"/>
                    </a:lnTo>
                    <a:lnTo>
                      <a:pt x="794" y="1063"/>
                    </a:lnTo>
                    <a:lnTo>
                      <a:pt x="837" y="1049"/>
                    </a:lnTo>
                    <a:lnTo>
                      <a:pt x="879" y="1035"/>
                    </a:lnTo>
                    <a:lnTo>
                      <a:pt x="893" y="1021"/>
                    </a:lnTo>
                    <a:lnTo>
                      <a:pt x="908" y="1021"/>
                    </a:lnTo>
                    <a:lnTo>
                      <a:pt x="908" y="1007"/>
                    </a:lnTo>
                    <a:lnTo>
                      <a:pt x="922" y="1007"/>
                    </a:lnTo>
                    <a:lnTo>
                      <a:pt x="922" y="992"/>
                    </a:lnTo>
                    <a:lnTo>
                      <a:pt x="936" y="978"/>
                    </a:lnTo>
                    <a:lnTo>
                      <a:pt x="936" y="964"/>
                    </a:lnTo>
                    <a:lnTo>
                      <a:pt x="950" y="950"/>
                    </a:lnTo>
                    <a:lnTo>
                      <a:pt x="964" y="936"/>
                    </a:lnTo>
                    <a:lnTo>
                      <a:pt x="964" y="922"/>
                    </a:lnTo>
                    <a:lnTo>
                      <a:pt x="978" y="893"/>
                    </a:lnTo>
                    <a:lnTo>
                      <a:pt x="978" y="879"/>
                    </a:lnTo>
                    <a:lnTo>
                      <a:pt x="993" y="865"/>
                    </a:lnTo>
                    <a:lnTo>
                      <a:pt x="993" y="851"/>
                    </a:lnTo>
                    <a:lnTo>
                      <a:pt x="1007" y="851"/>
                    </a:lnTo>
                    <a:lnTo>
                      <a:pt x="1007" y="836"/>
                    </a:lnTo>
                    <a:lnTo>
                      <a:pt x="1021" y="836"/>
                    </a:lnTo>
                    <a:lnTo>
                      <a:pt x="1021" y="822"/>
                    </a:lnTo>
                    <a:lnTo>
                      <a:pt x="1035" y="822"/>
                    </a:lnTo>
                    <a:lnTo>
                      <a:pt x="1035" y="808"/>
                    </a:lnTo>
                    <a:lnTo>
                      <a:pt x="1049" y="794"/>
                    </a:lnTo>
                    <a:lnTo>
                      <a:pt x="1064" y="794"/>
                    </a:lnTo>
                    <a:lnTo>
                      <a:pt x="1064" y="780"/>
                    </a:lnTo>
                    <a:lnTo>
                      <a:pt x="1078" y="780"/>
                    </a:lnTo>
                    <a:lnTo>
                      <a:pt x="1078" y="765"/>
                    </a:lnTo>
                    <a:lnTo>
                      <a:pt x="1092" y="765"/>
                    </a:lnTo>
                    <a:lnTo>
                      <a:pt x="1106" y="751"/>
                    </a:lnTo>
                    <a:lnTo>
                      <a:pt x="1120" y="737"/>
                    </a:lnTo>
                    <a:lnTo>
                      <a:pt x="1134" y="737"/>
                    </a:lnTo>
                    <a:lnTo>
                      <a:pt x="1149" y="723"/>
                    </a:lnTo>
                    <a:lnTo>
                      <a:pt x="1163" y="723"/>
                    </a:lnTo>
                    <a:lnTo>
                      <a:pt x="1163" y="709"/>
                    </a:lnTo>
                    <a:lnTo>
                      <a:pt x="1177" y="709"/>
                    </a:lnTo>
                    <a:lnTo>
                      <a:pt x="1191" y="695"/>
                    </a:lnTo>
                    <a:lnTo>
                      <a:pt x="1205" y="695"/>
                    </a:lnTo>
                    <a:lnTo>
                      <a:pt x="1220" y="695"/>
                    </a:lnTo>
                    <a:lnTo>
                      <a:pt x="1234" y="680"/>
                    </a:lnTo>
                    <a:lnTo>
                      <a:pt x="1248" y="666"/>
                    </a:lnTo>
                    <a:lnTo>
                      <a:pt x="1262" y="666"/>
                    </a:lnTo>
                    <a:lnTo>
                      <a:pt x="1276" y="652"/>
                    </a:lnTo>
                    <a:lnTo>
                      <a:pt x="1290" y="652"/>
                    </a:lnTo>
                    <a:lnTo>
                      <a:pt x="1305" y="652"/>
                    </a:lnTo>
                    <a:lnTo>
                      <a:pt x="1305" y="638"/>
                    </a:lnTo>
                    <a:lnTo>
                      <a:pt x="1319" y="638"/>
                    </a:lnTo>
                    <a:lnTo>
                      <a:pt x="1333" y="624"/>
                    </a:lnTo>
                    <a:lnTo>
                      <a:pt x="1347" y="624"/>
                    </a:lnTo>
                    <a:lnTo>
                      <a:pt x="1361" y="624"/>
                    </a:lnTo>
                    <a:lnTo>
                      <a:pt x="1376" y="609"/>
                    </a:lnTo>
                    <a:lnTo>
                      <a:pt x="1390" y="609"/>
                    </a:lnTo>
                    <a:lnTo>
                      <a:pt x="1404" y="595"/>
                    </a:lnTo>
                    <a:lnTo>
                      <a:pt x="1418" y="595"/>
                    </a:lnTo>
                    <a:lnTo>
                      <a:pt x="1432" y="595"/>
                    </a:lnTo>
                    <a:lnTo>
                      <a:pt x="1447" y="581"/>
                    </a:lnTo>
                    <a:lnTo>
                      <a:pt x="1461" y="581"/>
                    </a:lnTo>
                    <a:lnTo>
                      <a:pt x="1489" y="567"/>
                    </a:lnTo>
                    <a:lnTo>
                      <a:pt x="1503" y="567"/>
                    </a:lnTo>
                    <a:lnTo>
                      <a:pt x="1532" y="553"/>
                    </a:lnTo>
                    <a:lnTo>
                      <a:pt x="1546" y="553"/>
                    </a:lnTo>
                    <a:lnTo>
                      <a:pt x="1560" y="539"/>
                    </a:lnTo>
                    <a:lnTo>
                      <a:pt x="1574" y="539"/>
                    </a:lnTo>
                    <a:lnTo>
                      <a:pt x="1588" y="524"/>
                    </a:lnTo>
                    <a:lnTo>
                      <a:pt x="1603" y="524"/>
                    </a:lnTo>
                    <a:lnTo>
                      <a:pt x="1617" y="510"/>
                    </a:lnTo>
                    <a:lnTo>
                      <a:pt x="1631" y="510"/>
                    </a:lnTo>
                    <a:lnTo>
                      <a:pt x="1631" y="496"/>
                    </a:lnTo>
                    <a:lnTo>
                      <a:pt x="1645" y="496"/>
                    </a:lnTo>
                    <a:lnTo>
                      <a:pt x="1659" y="482"/>
                    </a:lnTo>
                    <a:lnTo>
                      <a:pt x="1673" y="468"/>
                    </a:lnTo>
                    <a:lnTo>
                      <a:pt x="1688" y="453"/>
                    </a:lnTo>
                    <a:lnTo>
                      <a:pt x="1702" y="439"/>
                    </a:lnTo>
                    <a:lnTo>
                      <a:pt x="1716" y="425"/>
                    </a:lnTo>
                    <a:lnTo>
                      <a:pt x="1716" y="411"/>
                    </a:lnTo>
                    <a:lnTo>
                      <a:pt x="1716" y="397"/>
                    </a:lnTo>
                    <a:lnTo>
                      <a:pt x="1730" y="382"/>
                    </a:lnTo>
                    <a:lnTo>
                      <a:pt x="1730" y="368"/>
                    </a:lnTo>
                    <a:lnTo>
                      <a:pt x="1744" y="354"/>
                    </a:lnTo>
                    <a:lnTo>
                      <a:pt x="1744" y="340"/>
                    </a:lnTo>
                    <a:lnTo>
                      <a:pt x="1744" y="326"/>
                    </a:lnTo>
                    <a:lnTo>
                      <a:pt x="1744" y="312"/>
                    </a:lnTo>
                    <a:lnTo>
                      <a:pt x="1744" y="297"/>
                    </a:lnTo>
                    <a:lnTo>
                      <a:pt x="1744" y="283"/>
                    </a:lnTo>
                    <a:lnTo>
                      <a:pt x="1730" y="269"/>
                    </a:lnTo>
                    <a:lnTo>
                      <a:pt x="1730" y="255"/>
                    </a:lnTo>
                    <a:lnTo>
                      <a:pt x="1730" y="241"/>
                    </a:lnTo>
                    <a:lnTo>
                      <a:pt x="1716" y="226"/>
                    </a:lnTo>
                    <a:lnTo>
                      <a:pt x="1716" y="212"/>
                    </a:lnTo>
                    <a:lnTo>
                      <a:pt x="1702" y="198"/>
                    </a:lnTo>
                    <a:lnTo>
                      <a:pt x="1702" y="170"/>
                    </a:lnTo>
                    <a:lnTo>
                      <a:pt x="1688" y="156"/>
                    </a:lnTo>
                    <a:lnTo>
                      <a:pt x="1673" y="127"/>
                    </a:lnTo>
                    <a:lnTo>
                      <a:pt x="1673" y="113"/>
                    </a:lnTo>
                    <a:lnTo>
                      <a:pt x="1659" y="99"/>
                    </a:lnTo>
                    <a:lnTo>
                      <a:pt x="1659" y="85"/>
                    </a:lnTo>
                    <a:lnTo>
                      <a:pt x="1659" y="70"/>
                    </a:lnTo>
                    <a:lnTo>
                      <a:pt x="1659" y="56"/>
                    </a:lnTo>
                    <a:lnTo>
                      <a:pt x="1645" y="42"/>
                    </a:lnTo>
                    <a:lnTo>
                      <a:pt x="1645" y="28"/>
                    </a:lnTo>
                    <a:lnTo>
                      <a:pt x="1645" y="14"/>
                    </a:lnTo>
                    <a:lnTo>
                      <a:pt x="1645" y="0"/>
                    </a:lnTo>
                    <a:lnTo>
                      <a:pt x="1688" y="14"/>
                    </a:lnTo>
                    <a:lnTo>
                      <a:pt x="1716" y="14"/>
                    </a:lnTo>
                    <a:lnTo>
                      <a:pt x="1744" y="28"/>
                    </a:lnTo>
                    <a:lnTo>
                      <a:pt x="1844" y="56"/>
                    </a:lnTo>
                    <a:lnTo>
                      <a:pt x="1858" y="56"/>
                    </a:lnTo>
                    <a:lnTo>
                      <a:pt x="1872" y="56"/>
                    </a:lnTo>
                    <a:lnTo>
                      <a:pt x="1886" y="56"/>
                    </a:lnTo>
                    <a:lnTo>
                      <a:pt x="1886" y="70"/>
                    </a:lnTo>
                    <a:lnTo>
                      <a:pt x="1900" y="70"/>
                    </a:lnTo>
                    <a:lnTo>
                      <a:pt x="1915" y="70"/>
                    </a:lnTo>
                    <a:lnTo>
                      <a:pt x="1929" y="85"/>
                    </a:lnTo>
                    <a:lnTo>
                      <a:pt x="1943" y="85"/>
                    </a:lnTo>
                    <a:lnTo>
                      <a:pt x="1957" y="99"/>
                    </a:lnTo>
                    <a:lnTo>
                      <a:pt x="1971" y="99"/>
                    </a:lnTo>
                    <a:lnTo>
                      <a:pt x="1985" y="99"/>
                    </a:lnTo>
                    <a:lnTo>
                      <a:pt x="1985" y="113"/>
                    </a:lnTo>
                    <a:lnTo>
                      <a:pt x="2000" y="113"/>
                    </a:lnTo>
                    <a:lnTo>
                      <a:pt x="2014" y="127"/>
                    </a:lnTo>
                    <a:lnTo>
                      <a:pt x="2028" y="141"/>
                    </a:lnTo>
                    <a:lnTo>
                      <a:pt x="2042" y="156"/>
                    </a:lnTo>
                    <a:lnTo>
                      <a:pt x="2056" y="156"/>
                    </a:lnTo>
                    <a:lnTo>
                      <a:pt x="2056" y="170"/>
                    </a:lnTo>
                    <a:lnTo>
                      <a:pt x="2071" y="184"/>
                    </a:lnTo>
                    <a:lnTo>
                      <a:pt x="2071" y="198"/>
                    </a:lnTo>
                    <a:lnTo>
                      <a:pt x="2085" y="198"/>
                    </a:lnTo>
                    <a:lnTo>
                      <a:pt x="2085" y="212"/>
                    </a:lnTo>
                    <a:lnTo>
                      <a:pt x="2099" y="212"/>
                    </a:lnTo>
                    <a:lnTo>
                      <a:pt x="2099" y="226"/>
                    </a:lnTo>
                    <a:lnTo>
                      <a:pt x="2113" y="241"/>
                    </a:lnTo>
                    <a:lnTo>
                      <a:pt x="2113" y="255"/>
                    </a:lnTo>
                    <a:lnTo>
                      <a:pt x="2127" y="255"/>
                    </a:lnTo>
                    <a:lnTo>
                      <a:pt x="2127" y="269"/>
                    </a:lnTo>
                    <a:lnTo>
                      <a:pt x="2141" y="269"/>
                    </a:lnTo>
                    <a:lnTo>
                      <a:pt x="2141" y="283"/>
                    </a:lnTo>
                    <a:lnTo>
                      <a:pt x="2156" y="283"/>
                    </a:lnTo>
                    <a:lnTo>
                      <a:pt x="2170" y="297"/>
                    </a:lnTo>
                    <a:lnTo>
                      <a:pt x="2170" y="312"/>
                    </a:lnTo>
                    <a:lnTo>
                      <a:pt x="2184" y="312"/>
                    </a:lnTo>
                    <a:lnTo>
                      <a:pt x="2184" y="326"/>
                    </a:lnTo>
                    <a:lnTo>
                      <a:pt x="2198" y="326"/>
                    </a:lnTo>
                    <a:lnTo>
                      <a:pt x="2212" y="340"/>
                    </a:lnTo>
                    <a:lnTo>
                      <a:pt x="2227" y="368"/>
                    </a:lnTo>
                    <a:lnTo>
                      <a:pt x="2241" y="382"/>
                    </a:lnTo>
                    <a:lnTo>
                      <a:pt x="2241" y="397"/>
                    </a:lnTo>
                    <a:lnTo>
                      <a:pt x="2255" y="411"/>
                    </a:lnTo>
                    <a:lnTo>
                      <a:pt x="2269" y="425"/>
                    </a:lnTo>
                    <a:lnTo>
                      <a:pt x="2269" y="439"/>
                    </a:lnTo>
                    <a:lnTo>
                      <a:pt x="2283" y="453"/>
                    </a:lnTo>
                    <a:lnTo>
                      <a:pt x="2283" y="468"/>
                    </a:lnTo>
                    <a:lnTo>
                      <a:pt x="2297" y="468"/>
                    </a:lnTo>
                    <a:lnTo>
                      <a:pt x="2297" y="482"/>
                    </a:lnTo>
                    <a:lnTo>
                      <a:pt x="2312" y="496"/>
                    </a:lnTo>
                    <a:lnTo>
                      <a:pt x="2326" y="510"/>
                    </a:lnTo>
                    <a:lnTo>
                      <a:pt x="2326" y="524"/>
                    </a:lnTo>
                    <a:lnTo>
                      <a:pt x="2340" y="524"/>
                    </a:lnTo>
                    <a:lnTo>
                      <a:pt x="2340" y="539"/>
                    </a:lnTo>
                    <a:lnTo>
                      <a:pt x="2354" y="553"/>
                    </a:lnTo>
                    <a:lnTo>
                      <a:pt x="2368" y="567"/>
                    </a:lnTo>
                    <a:lnTo>
                      <a:pt x="2383" y="581"/>
                    </a:lnTo>
                    <a:lnTo>
                      <a:pt x="2397" y="609"/>
                    </a:lnTo>
                    <a:lnTo>
                      <a:pt x="2397" y="624"/>
                    </a:lnTo>
                    <a:lnTo>
                      <a:pt x="2411" y="624"/>
                    </a:lnTo>
                    <a:lnTo>
                      <a:pt x="2411" y="638"/>
                    </a:lnTo>
                    <a:lnTo>
                      <a:pt x="2425" y="652"/>
                    </a:lnTo>
                    <a:lnTo>
                      <a:pt x="2439" y="666"/>
                    </a:lnTo>
                    <a:lnTo>
                      <a:pt x="2439" y="680"/>
                    </a:lnTo>
                    <a:lnTo>
                      <a:pt x="2453" y="680"/>
                    </a:lnTo>
                    <a:lnTo>
                      <a:pt x="2453" y="695"/>
                    </a:lnTo>
                    <a:lnTo>
                      <a:pt x="2468" y="709"/>
                    </a:lnTo>
                    <a:lnTo>
                      <a:pt x="2468" y="723"/>
                    </a:lnTo>
                    <a:lnTo>
                      <a:pt x="2482" y="737"/>
                    </a:lnTo>
                    <a:lnTo>
                      <a:pt x="2496" y="751"/>
                    </a:lnTo>
                    <a:lnTo>
                      <a:pt x="2496" y="765"/>
                    </a:lnTo>
                    <a:lnTo>
                      <a:pt x="2510" y="780"/>
                    </a:lnTo>
                    <a:lnTo>
                      <a:pt x="2524" y="794"/>
                    </a:lnTo>
                    <a:lnTo>
                      <a:pt x="2539" y="808"/>
                    </a:lnTo>
                    <a:lnTo>
                      <a:pt x="2539" y="822"/>
                    </a:lnTo>
                    <a:lnTo>
                      <a:pt x="2553" y="836"/>
                    </a:lnTo>
                    <a:lnTo>
                      <a:pt x="2567" y="851"/>
                    </a:lnTo>
                    <a:lnTo>
                      <a:pt x="2567" y="865"/>
                    </a:lnTo>
                    <a:lnTo>
                      <a:pt x="2581" y="879"/>
                    </a:lnTo>
                    <a:lnTo>
                      <a:pt x="2581" y="893"/>
                    </a:lnTo>
                    <a:lnTo>
                      <a:pt x="2595" y="893"/>
                    </a:lnTo>
                    <a:lnTo>
                      <a:pt x="2609" y="907"/>
                    </a:lnTo>
                    <a:lnTo>
                      <a:pt x="2609" y="922"/>
                    </a:lnTo>
                    <a:lnTo>
                      <a:pt x="2638" y="950"/>
                    </a:lnTo>
                    <a:lnTo>
                      <a:pt x="2652" y="964"/>
                    </a:lnTo>
                    <a:lnTo>
                      <a:pt x="2666" y="1007"/>
                    </a:lnTo>
                    <a:lnTo>
                      <a:pt x="2652" y="1021"/>
                    </a:lnTo>
                    <a:lnTo>
                      <a:pt x="2609" y="1049"/>
                    </a:lnTo>
                    <a:lnTo>
                      <a:pt x="2581" y="1078"/>
                    </a:lnTo>
                    <a:lnTo>
                      <a:pt x="2553" y="1092"/>
                    </a:lnTo>
                    <a:lnTo>
                      <a:pt x="2524" y="1106"/>
                    </a:lnTo>
                    <a:lnTo>
                      <a:pt x="2510" y="1120"/>
                    </a:lnTo>
                    <a:lnTo>
                      <a:pt x="2482" y="1134"/>
                    </a:lnTo>
                    <a:lnTo>
                      <a:pt x="2468" y="1148"/>
                    </a:lnTo>
                    <a:lnTo>
                      <a:pt x="2439" y="1177"/>
                    </a:lnTo>
                    <a:lnTo>
                      <a:pt x="2411" y="1191"/>
                    </a:lnTo>
                    <a:lnTo>
                      <a:pt x="2411" y="1205"/>
                    </a:lnTo>
                    <a:lnTo>
                      <a:pt x="2397" y="1205"/>
                    </a:lnTo>
                    <a:lnTo>
                      <a:pt x="2383" y="1219"/>
                    </a:lnTo>
                    <a:lnTo>
                      <a:pt x="2354" y="1234"/>
                    </a:lnTo>
                    <a:lnTo>
                      <a:pt x="2340" y="1248"/>
                    </a:lnTo>
                    <a:lnTo>
                      <a:pt x="2326" y="1248"/>
                    </a:lnTo>
                    <a:lnTo>
                      <a:pt x="2312" y="1262"/>
                    </a:lnTo>
                    <a:lnTo>
                      <a:pt x="2269" y="1290"/>
                    </a:lnTo>
                    <a:lnTo>
                      <a:pt x="2241" y="1304"/>
                    </a:lnTo>
                    <a:lnTo>
                      <a:pt x="2227" y="1319"/>
                    </a:lnTo>
                    <a:lnTo>
                      <a:pt x="2212" y="1333"/>
                    </a:lnTo>
                    <a:lnTo>
                      <a:pt x="2184" y="1347"/>
                    </a:lnTo>
                    <a:lnTo>
                      <a:pt x="2141" y="1375"/>
                    </a:lnTo>
                    <a:lnTo>
                      <a:pt x="2113" y="1390"/>
                    </a:lnTo>
                    <a:lnTo>
                      <a:pt x="2085" y="1404"/>
                    </a:lnTo>
                    <a:lnTo>
                      <a:pt x="2056" y="1418"/>
                    </a:lnTo>
                    <a:lnTo>
                      <a:pt x="2056" y="1432"/>
                    </a:lnTo>
                    <a:lnTo>
                      <a:pt x="2042" y="1432"/>
                    </a:lnTo>
                    <a:lnTo>
                      <a:pt x="2028" y="1446"/>
                    </a:lnTo>
                    <a:lnTo>
                      <a:pt x="2014" y="1446"/>
                    </a:lnTo>
                    <a:lnTo>
                      <a:pt x="2000" y="1461"/>
                    </a:lnTo>
                    <a:lnTo>
                      <a:pt x="1971" y="1475"/>
                    </a:lnTo>
                    <a:lnTo>
                      <a:pt x="1943" y="1489"/>
                    </a:lnTo>
                    <a:lnTo>
                      <a:pt x="1915" y="1503"/>
                    </a:lnTo>
                    <a:lnTo>
                      <a:pt x="1900" y="1503"/>
                    </a:lnTo>
                    <a:lnTo>
                      <a:pt x="1858" y="1531"/>
                    </a:lnTo>
                    <a:lnTo>
                      <a:pt x="1844" y="1531"/>
                    </a:lnTo>
                    <a:lnTo>
                      <a:pt x="1744" y="1588"/>
                    </a:lnTo>
                    <a:lnTo>
                      <a:pt x="1730" y="1602"/>
                    </a:lnTo>
                    <a:lnTo>
                      <a:pt x="1702" y="1617"/>
                    </a:lnTo>
                    <a:lnTo>
                      <a:pt x="1688" y="1617"/>
                    </a:lnTo>
                    <a:lnTo>
                      <a:pt x="1503" y="1716"/>
                    </a:lnTo>
                    <a:lnTo>
                      <a:pt x="1489" y="1730"/>
                    </a:lnTo>
                    <a:lnTo>
                      <a:pt x="1461" y="1744"/>
                    </a:lnTo>
                    <a:lnTo>
                      <a:pt x="1447" y="1744"/>
                    </a:lnTo>
                    <a:lnTo>
                      <a:pt x="1432" y="1758"/>
                    </a:lnTo>
                    <a:lnTo>
                      <a:pt x="1418" y="1758"/>
                    </a:lnTo>
                    <a:lnTo>
                      <a:pt x="1404" y="1773"/>
                    </a:lnTo>
                    <a:lnTo>
                      <a:pt x="1376" y="1787"/>
                    </a:lnTo>
                    <a:lnTo>
                      <a:pt x="1347" y="1787"/>
                    </a:lnTo>
                    <a:lnTo>
                      <a:pt x="1333" y="1801"/>
                    </a:lnTo>
                    <a:lnTo>
                      <a:pt x="1305" y="1815"/>
                    </a:lnTo>
                    <a:lnTo>
                      <a:pt x="1290" y="1815"/>
                    </a:lnTo>
                    <a:lnTo>
                      <a:pt x="1276" y="1829"/>
                    </a:lnTo>
                    <a:lnTo>
                      <a:pt x="1248" y="1844"/>
                    </a:lnTo>
                    <a:lnTo>
                      <a:pt x="1234" y="1844"/>
                    </a:lnTo>
                    <a:lnTo>
                      <a:pt x="1220" y="1844"/>
                    </a:lnTo>
                    <a:lnTo>
                      <a:pt x="1205" y="1858"/>
                    </a:lnTo>
                    <a:lnTo>
                      <a:pt x="1191" y="1858"/>
                    </a:lnTo>
                    <a:lnTo>
                      <a:pt x="1177" y="1872"/>
                    </a:lnTo>
                    <a:lnTo>
                      <a:pt x="1163" y="1872"/>
                    </a:lnTo>
                    <a:lnTo>
                      <a:pt x="1149" y="1886"/>
                    </a:lnTo>
                    <a:lnTo>
                      <a:pt x="1134" y="1886"/>
                    </a:lnTo>
                    <a:lnTo>
                      <a:pt x="1120" y="1900"/>
                    </a:lnTo>
                    <a:lnTo>
                      <a:pt x="1106" y="1900"/>
                    </a:lnTo>
                    <a:lnTo>
                      <a:pt x="1092" y="1900"/>
                    </a:lnTo>
                    <a:lnTo>
                      <a:pt x="1078" y="1914"/>
                    </a:lnTo>
                    <a:lnTo>
                      <a:pt x="1064" y="1914"/>
                    </a:lnTo>
                    <a:lnTo>
                      <a:pt x="1049" y="1929"/>
                    </a:lnTo>
                    <a:lnTo>
                      <a:pt x="978" y="1943"/>
                    </a:lnTo>
                    <a:lnTo>
                      <a:pt x="681" y="2042"/>
                    </a:lnTo>
                    <a:lnTo>
                      <a:pt x="666" y="2056"/>
                    </a:lnTo>
                    <a:lnTo>
                      <a:pt x="539" y="2085"/>
                    </a:lnTo>
                    <a:lnTo>
                      <a:pt x="525" y="2099"/>
                    </a:lnTo>
                    <a:lnTo>
                      <a:pt x="496" y="2099"/>
                    </a:lnTo>
                    <a:lnTo>
                      <a:pt x="454" y="2127"/>
                    </a:lnTo>
                    <a:lnTo>
                      <a:pt x="440" y="2127"/>
                    </a:lnTo>
                    <a:close/>
                  </a:path>
                </a:pathLst>
              </a:custGeom>
              <a:noFill/>
              <a:ln w="0" cap="flat">
                <a:solidFill>
                  <a:srgbClr val="000000"/>
                </a:solidFill>
                <a:prstDash val="solid"/>
                <a:round/>
                <a:headEnd/>
                <a:tailEnd/>
              </a:ln>
              <a:extLst>
                <a:ext uri="{909E8E84-426E-40DD-AFC4-6F175D3DCCD1}">
                  <a14:hiddenFill xmlns="" xmlns:a14="http://schemas.microsoft.com/office/drawing/2010/main">
                    <a:solidFill>
                      <a:srgbClr val="FFFFFF"/>
                    </a:solidFill>
                  </a14:hiddenFill>
                </a:ext>
              </a:extLst>
            </p:spPr>
            <p:txBody>
              <a:bodyPr/>
              <a:lstStyle/>
              <a:p>
                <a:endParaRPr lang="ja-JP" altLang="en-US"/>
              </a:p>
            </p:txBody>
          </p:sp>
          <p:sp>
            <p:nvSpPr>
              <p:cNvPr id="52358" name="Freeform 200"/>
              <p:cNvSpPr>
                <a:spLocks noChangeAspect="1"/>
              </p:cNvSpPr>
              <p:nvPr/>
            </p:nvSpPr>
            <p:spPr bwMode="auto">
              <a:xfrm>
                <a:off x="5681" y="8870"/>
                <a:ext cx="2421" cy="3048"/>
              </a:xfrm>
              <a:custGeom>
                <a:avLst/>
                <a:gdLst>
                  <a:gd name="T0" fmla="*/ 2147483647 w 1517"/>
                  <a:gd name="T1" fmla="*/ 2147483647 h 1915"/>
                  <a:gd name="T2" fmla="*/ 2147483647 w 1517"/>
                  <a:gd name="T3" fmla="*/ 2147483647 h 1915"/>
                  <a:gd name="T4" fmla="*/ 2147483647 w 1517"/>
                  <a:gd name="T5" fmla="*/ 2147483647 h 1915"/>
                  <a:gd name="T6" fmla="*/ 2147483647 w 1517"/>
                  <a:gd name="T7" fmla="*/ 2147483647 h 1915"/>
                  <a:gd name="T8" fmla="*/ 2147483647 w 1517"/>
                  <a:gd name="T9" fmla="*/ 2147483647 h 1915"/>
                  <a:gd name="T10" fmla="*/ 2147483647 w 1517"/>
                  <a:gd name="T11" fmla="*/ 2147483647 h 1915"/>
                  <a:gd name="T12" fmla="*/ 2147483647 w 1517"/>
                  <a:gd name="T13" fmla="*/ 2147483647 h 1915"/>
                  <a:gd name="T14" fmla="*/ 2147483647 w 1517"/>
                  <a:gd name="T15" fmla="*/ 2147483647 h 1915"/>
                  <a:gd name="T16" fmla="*/ 2147483647 w 1517"/>
                  <a:gd name="T17" fmla="*/ 2147483647 h 1915"/>
                  <a:gd name="T18" fmla="*/ 2147483647 w 1517"/>
                  <a:gd name="T19" fmla="*/ 2147483647 h 1915"/>
                  <a:gd name="T20" fmla="*/ 2147483647 w 1517"/>
                  <a:gd name="T21" fmla="*/ 2147483647 h 1915"/>
                  <a:gd name="T22" fmla="*/ 2147483647 w 1517"/>
                  <a:gd name="T23" fmla="*/ 2147483647 h 1915"/>
                  <a:gd name="T24" fmla="*/ 2147483647 w 1517"/>
                  <a:gd name="T25" fmla="*/ 2147483647 h 1915"/>
                  <a:gd name="T26" fmla="*/ 2147483647 w 1517"/>
                  <a:gd name="T27" fmla="*/ 2147483647 h 1915"/>
                  <a:gd name="T28" fmla="*/ 2147483647 w 1517"/>
                  <a:gd name="T29" fmla="*/ 2147483647 h 1915"/>
                  <a:gd name="T30" fmla="*/ 2147483647 w 1517"/>
                  <a:gd name="T31" fmla="*/ 2147483647 h 1915"/>
                  <a:gd name="T32" fmla="*/ 2147483647 w 1517"/>
                  <a:gd name="T33" fmla="*/ 2147483647 h 1915"/>
                  <a:gd name="T34" fmla="*/ 2147483647 w 1517"/>
                  <a:gd name="T35" fmla="*/ 2147483647 h 1915"/>
                  <a:gd name="T36" fmla="*/ 2147483647 w 1517"/>
                  <a:gd name="T37" fmla="*/ 2147483647 h 1915"/>
                  <a:gd name="T38" fmla="*/ 2147483647 w 1517"/>
                  <a:gd name="T39" fmla="*/ 2147483647 h 1915"/>
                  <a:gd name="T40" fmla="*/ 2147483647 w 1517"/>
                  <a:gd name="T41" fmla="*/ 2147483647 h 1915"/>
                  <a:gd name="T42" fmla="*/ 2147483647 w 1517"/>
                  <a:gd name="T43" fmla="*/ 2147483647 h 1915"/>
                  <a:gd name="T44" fmla="*/ 2147483647 w 1517"/>
                  <a:gd name="T45" fmla="*/ 2147483647 h 1915"/>
                  <a:gd name="T46" fmla="*/ 2147483647 w 1517"/>
                  <a:gd name="T47" fmla="*/ 2147483647 h 1915"/>
                  <a:gd name="T48" fmla="*/ 2147483647 w 1517"/>
                  <a:gd name="T49" fmla="*/ 2147483647 h 1915"/>
                  <a:gd name="T50" fmla="*/ 2147483647 w 1517"/>
                  <a:gd name="T51" fmla="*/ 2147483647 h 1915"/>
                  <a:gd name="T52" fmla="*/ 2147483647 w 1517"/>
                  <a:gd name="T53" fmla="*/ 2147483647 h 1915"/>
                  <a:gd name="T54" fmla="*/ 2147483647 w 1517"/>
                  <a:gd name="T55" fmla="*/ 2147483647 h 1915"/>
                  <a:gd name="T56" fmla="*/ 2147483647 w 1517"/>
                  <a:gd name="T57" fmla="*/ 2147483647 h 1915"/>
                  <a:gd name="T58" fmla="*/ 2147483647 w 1517"/>
                  <a:gd name="T59" fmla="*/ 2147483647 h 1915"/>
                  <a:gd name="T60" fmla="*/ 2147483647 w 1517"/>
                  <a:gd name="T61" fmla="*/ 2147483647 h 1915"/>
                  <a:gd name="T62" fmla="*/ 2147483647 w 1517"/>
                  <a:gd name="T63" fmla="*/ 2147483647 h 1915"/>
                  <a:gd name="T64" fmla="*/ 2147483647 w 1517"/>
                  <a:gd name="T65" fmla="*/ 2147483647 h 1915"/>
                  <a:gd name="T66" fmla="*/ 2147483647 w 1517"/>
                  <a:gd name="T67" fmla="*/ 2147483647 h 1915"/>
                  <a:gd name="T68" fmla="*/ 2147483647 w 1517"/>
                  <a:gd name="T69" fmla="*/ 2147483647 h 1915"/>
                  <a:gd name="T70" fmla="*/ 2147483647 w 1517"/>
                  <a:gd name="T71" fmla="*/ 2147483647 h 1915"/>
                  <a:gd name="T72" fmla="*/ 2147483647 w 1517"/>
                  <a:gd name="T73" fmla="*/ 2147483647 h 1915"/>
                  <a:gd name="T74" fmla="*/ 2147483647 w 1517"/>
                  <a:gd name="T75" fmla="*/ 2147483647 h 1915"/>
                  <a:gd name="T76" fmla="*/ 2147483647 w 1517"/>
                  <a:gd name="T77" fmla="*/ 2147483647 h 1915"/>
                  <a:gd name="T78" fmla="*/ 2147483647 w 1517"/>
                  <a:gd name="T79" fmla="*/ 2147483647 h 1915"/>
                  <a:gd name="T80" fmla="*/ 2147483647 w 1517"/>
                  <a:gd name="T81" fmla="*/ 2147483647 h 1915"/>
                  <a:gd name="T82" fmla="*/ 2147483647 w 1517"/>
                  <a:gd name="T83" fmla="*/ 2147483647 h 1915"/>
                  <a:gd name="T84" fmla="*/ 2147483647 w 1517"/>
                  <a:gd name="T85" fmla="*/ 2147483647 h 1915"/>
                  <a:gd name="T86" fmla="*/ 2147483647 w 1517"/>
                  <a:gd name="T87" fmla="*/ 2147483647 h 1915"/>
                  <a:gd name="T88" fmla="*/ 2147483647 w 1517"/>
                  <a:gd name="T89" fmla="*/ 2147483647 h 1915"/>
                  <a:gd name="T90" fmla="*/ 2147483647 w 1517"/>
                  <a:gd name="T91" fmla="*/ 2147483647 h 1915"/>
                  <a:gd name="T92" fmla="*/ 2147483647 w 1517"/>
                  <a:gd name="T93" fmla="*/ 2147483647 h 1915"/>
                  <a:gd name="T94" fmla="*/ 2147483647 w 1517"/>
                  <a:gd name="T95" fmla="*/ 2147483647 h 1915"/>
                  <a:gd name="T96" fmla="*/ 2147483647 w 1517"/>
                  <a:gd name="T97" fmla="*/ 2147483647 h 1915"/>
                  <a:gd name="T98" fmla="*/ 2147483647 w 1517"/>
                  <a:gd name="T99" fmla="*/ 2147483647 h 1915"/>
                  <a:gd name="T100" fmla="*/ 2147483647 w 1517"/>
                  <a:gd name="T101" fmla="*/ 2147483647 h 1915"/>
                  <a:gd name="T102" fmla="*/ 2147483647 w 1517"/>
                  <a:gd name="T103" fmla="*/ 2147483647 h 1915"/>
                  <a:gd name="T104" fmla="*/ 2147483647 w 1517"/>
                  <a:gd name="T105" fmla="*/ 2147483647 h 1915"/>
                  <a:gd name="T106" fmla="*/ 2147483647 w 1517"/>
                  <a:gd name="T107" fmla="*/ 2147483647 h 1915"/>
                  <a:gd name="T108" fmla="*/ 2147483647 w 1517"/>
                  <a:gd name="T109" fmla="*/ 2147483647 h 1915"/>
                  <a:gd name="T110" fmla="*/ 2147483647 w 1517"/>
                  <a:gd name="T111" fmla="*/ 2147483647 h 1915"/>
                  <a:gd name="T112" fmla="*/ 2147483647 w 1517"/>
                  <a:gd name="T113" fmla="*/ 2147483647 h 1915"/>
                  <a:gd name="T114" fmla="*/ 2147483647 w 1517"/>
                  <a:gd name="T115" fmla="*/ 2147483647 h 1915"/>
                  <a:gd name="T116" fmla="*/ 2147483647 w 1517"/>
                  <a:gd name="T117" fmla="*/ 2147483647 h 1915"/>
                  <a:gd name="T118" fmla="*/ 2147483647 w 1517"/>
                  <a:gd name="T119" fmla="*/ 0 h 1915"/>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517"/>
                  <a:gd name="T181" fmla="*/ 0 h 1915"/>
                  <a:gd name="T182" fmla="*/ 1517 w 1517"/>
                  <a:gd name="T183" fmla="*/ 1915 h 1915"/>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517" h="1915">
                    <a:moveTo>
                      <a:pt x="1474" y="28"/>
                    </a:moveTo>
                    <a:lnTo>
                      <a:pt x="1489" y="71"/>
                    </a:lnTo>
                    <a:lnTo>
                      <a:pt x="1489" y="85"/>
                    </a:lnTo>
                    <a:lnTo>
                      <a:pt x="1503" y="127"/>
                    </a:lnTo>
                    <a:lnTo>
                      <a:pt x="1503" y="142"/>
                    </a:lnTo>
                    <a:lnTo>
                      <a:pt x="1503" y="156"/>
                    </a:lnTo>
                    <a:lnTo>
                      <a:pt x="1503" y="170"/>
                    </a:lnTo>
                    <a:lnTo>
                      <a:pt x="1503" y="184"/>
                    </a:lnTo>
                    <a:lnTo>
                      <a:pt x="1517" y="198"/>
                    </a:lnTo>
                    <a:lnTo>
                      <a:pt x="1517" y="213"/>
                    </a:lnTo>
                    <a:lnTo>
                      <a:pt x="1503" y="213"/>
                    </a:lnTo>
                    <a:lnTo>
                      <a:pt x="1517" y="227"/>
                    </a:lnTo>
                    <a:lnTo>
                      <a:pt x="1517" y="241"/>
                    </a:lnTo>
                    <a:lnTo>
                      <a:pt x="1517" y="269"/>
                    </a:lnTo>
                    <a:lnTo>
                      <a:pt x="1517" y="283"/>
                    </a:lnTo>
                    <a:lnTo>
                      <a:pt x="1517" y="312"/>
                    </a:lnTo>
                    <a:lnTo>
                      <a:pt x="1517" y="326"/>
                    </a:lnTo>
                    <a:lnTo>
                      <a:pt x="1517" y="340"/>
                    </a:lnTo>
                    <a:lnTo>
                      <a:pt x="1517" y="369"/>
                    </a:lnTo>
                    <a:lnTo>
                      <a:pt x="1517" y="383"/>
                    </a:lnTo>
                    <a:lnTo>
                      <a:pt x="1517" y="397"/>
                    </a:lnTo>
                    <a:lnTo>
                      <a:pt x="1517" y="411"/>
                    </a:lnTo>
                    <a:lnTo>
                      <a:pt x="1503" y="439"/>
                    </a:lnTo>
                    <a:lnTo>
                      <a:pt x="1503" y="454"/>
                    </a:lnTo>
                    <a:lnTo>
                      <a:pt x="1503" y="468"/>
                    </a:lnTo>
                    <a:lnTo>
                      <a:pt x="1503" y="482"/>
                    </a:lnTo>
                    <a:lnTo>
                      <a:pt x="1503" y="510"/>
                    </a:lnTo>
                    <a:lnTo>
                      <a:pt x="1489" y="539"/>
                    </a:lnTo>
                    <a:lnTo>
                      <a:pt x="1489" y="553"/>
                    </a:lnTo>
                    <a:lnTo>
                      <a:pt x="1489" y="567"/>
                    </a:lnTo>
                    <a:lnTo>
                      <a:pt x="1474" y="581"/>
                    </a:lnTo>
                    <a:lnTo>
                      <a:pt x="1474" y="596"/>
                    </a:lnTo>
                    <a:lnTo>
                      <a:pt x="1474" y="610"/>
                    </a:lnTo>
                    <a:lnTo>
                      <a:pt x="1460" y="610"/>
                    </a:lnTo>
                    <a:lnTo>
                      <a:pt x="1460" y="624"/>
                    </a:lnTo>
                    <a:lnTo>
                      <a:pt x="1460" y="638"/>
                    </a:lnTo>
                    <a:lnTo>
                      <a:pt x="1446" y="638"/>
                    </a:lnTo>
                    <a:lnTo>
                      <a:pt x="1446" y="652"/>
                    </a:lnTo>
                    <a:lnTo>
                      <a:pt x="1446" y="666"/>
                    </a:lnTo>
                    <a:lnTo>
                      <a:pt x="1432" y="681"/>
                    </a:lnTo>
                    <a:lnTo>
                      <a:pt x="1432" y="695"/>
                    </a:lnTo>
                    <a:lnTo>
                      <a:pt x="1418" y="709"/>
                    </a:lnTo>
                    <a:lnTo>
                      <a:pt x="1418" y="723"/>
                    </a:lnTo>
                    <a:lnTo>
                      <a:pt x="1418" y="737"/>
                    </a:lnTo>
                    <a:lnTo>
                      <a:pt x="1404" y="752"/>
                    </a:lnTo>
                    <a:lnTo>
                      <a:pt x="1404" y="766"/>
                    </a:lnTo>
                    <a:lnTo>
                      <a:pt x="1404" y="780"/>
                    </a:lnTo>
                    <a:lnTo>
                      <a:pt x="1404" y="794"/>
                    </a:lnTo>
                    <a:lnTo>
                      <a:pt x="1389" y="794"/>
                    </a:lnTo>
                    <a:lnTo>
                      <a:pt x="1389" y="808"/>
                    </a:lnTo>
                    <a:lnTo>
                      <a:pt x="1389" y="851"/>
                    </a:lnTo>
                    <a:lnTo>
                      <a:pt x="1389" y="879"/>
                    </a:lnTo>
                    <a:lnTo>
                      <a:pt x="1389" y="893"/>
                    </a:lnTo>
                    <a:lnTo>
                      <a:pt x="1404" y="936"/>
                    </a:lnTo>
                    <a:lnTo>
                      <a:pt x="1404" y="950"/>
                    </a:lnTo>
                    <a:lnTo>
                      <a:pt x="1404" y="978"/>
                    </a:lnTo>
                    <a:lnTo>
                      <a:pt x="1404" y="1007"/>
                    </a:lnTo>
                    <a:lnTo>
                      <a:pt x="1404" y="1035"/>
                    </a:lnTo>
                    <a:lnTo>
                      <a:pt x="1404" y="1049"/>
                    </a:lnTo>
                    <a:lnTo>
                      <a:pt x="1404" y="1064"/>
                    </a:lnTo>
                    <a:lnTo>
                      <a:pt x="1404" y="1078"/>
                    </a:lnTo>
                    <a:lnTo>
                      <a:pt x="1404" y="1120"/>
                    </a:lnTo>
                    <a:lnTo>
                      <a:pt x="1404" y="1135"/>
                    </a:lnTo>
                    <a:lnTo>
                      <a:pt x="1404" y="1177"/>
                    </a:lnTo>
                    <a:lnTo>
                      <a:pt x="1404" y="1191"/>
                    </a:lnTo>
                    <a:lnTo>
                      <a:pt x="1404" y="1205"/>
                    </a:lnTo>
                    <a:lnTo>
                      <a:pt x="1389" y="1234"/>
                    </a:lnTo>
                    <a:lnTo>
                      <a:pt x="1389" y="1262"/>
                    </a:lnTo>
                    <a:lnTo>
                      <a:pt x="1389" y="1291"/>
                    </a:lnTo>
                    <a:lnTo>
                      <a:pt x="1375" y="1319"/>
                    </a:lnTo>
                    <a:lnTo>
                      <a:pt x="1375" y="1333"/>
                    </a:lnTo>
                    <a:lnTo>
                      <a:pt x="1375" y="1347"/>
                    </a:lnTo>
                    <a:lnTo>
                      <a:pt x="1361" y="1361"/>
                    </a:lnTo>
                    <a:lnTo>
                      <a:pt x="1361" y="1376"/>
                    </a:lnTo>
                    <a:lnTo>
                      <a:pt x="1361" y="1390"/>
                    </a:lnTo>
                    <a:lnTo>
                      <a:pt x="1361" y="1404"/>
                    </a:lnTo>
                    <a:lnTo>
                      <a:pt x="1347" y="1432"/>
                    </a:lnTo>
                    <a:lnTo>
                      <a:pt x="1347" y="1447"/>
                    </a:lnTo>
                    <a:lnTo>
                      <a:pt x="1333" y="1503"/>
                    </a:lnTo>
                    <a:lnTo>
                      <a:pt x="1304" y="1574"/>
                    </a:lnTo>
                    <a:lnTo>
                      <a:pt x="1290" y="1574"/>
                    </a:lnTo>
                    <a:lnTo>
                      <a:pt x="1276" y="1617"/>
                    </a:lnTo>
                    <a:lnTo>
                      <a:pt x="1233" y="1674"/>
                    </a:lnTo>
                    <a:lnTo>
                      <a:pt x="1205" y="1716"/>
                    </a:lnTo>
                    <a:lnTo>
                      <a:pt x="1191" y="1730"/>
                    </a:lnTo>
                    <a:lnTo>
                      <a:pt x="1177" y="1744"/>
                    </a:lnTo>
                    <a:lnTo>
                      <a:pt x="1162" y="1744"/>
                    </a:lnTo>
                    <a:lnTo>
                      <a:pt x="1162" y="1759"/>
                    </a:lnTo>
                    <a:lnTo>
                      <a:pt x="1134" y="1759"/>
                    </a:lnTo>
                    <a:lnTo>
                      <a:pt x="1120" y="1773"/>
                    </a:lnTo>
                    <a:lnTo>
                      <a:pt x="1106" y="1787"/>
                    </a:lnTo>
                    <a:lnTo>
                      <a:pt x="1092" y="1801"/>
                    </a:lnTo>
                    <a:lnTo>
                      <a:pt x="1077" y="1801"/>
                    </a:lnTo>
                    <a:lnTo>
                      <a:pt x="1063" y="1801"/>
                    </a:lnTo>
                    <a:lnTo>
                      <a:pt x="1049" y="1815"/>
                    </a:lnTo>
                    <a:lnTo>
                      <a:pt x="1035" y="1815"/>
                    </a:lnTo>
                    <a:lnTo>
                      <a:pt x="1021" y="1815"/>
                    </a:lnTo>
                    <a:lnTo>
                      <a:pt x="992" y="1830"/>
                    </a:lnTo>
                    <a:lnTo>
                      <a:pt x="978" y="1830"/>
                    </a:lnTo>
                    <a:lnTo>
                      <a:pt x="964" y="1830"/>
                    </a:lnTo>
                    <a:lnTo>
                      <a:pt x="936" y="1844"/>
                    </a:lnTo>
                    <a:lnTo>
                      <a:pt x="907" y="1844"/>
                    </a:lnTo>
                    <a:lnTo>
                      <a:pt x="865" y="1858"/>
                    </a:lnTo>
                    <a:lnTo>
                      <a:pt x="822" y="1872"/>
                    </a:lnTo>
                    <a:lnTo>
                      <a:pt x="808" y="1872"/>
                    </a:lnTo>
                    <a:lnTo>
                      <a:pt x="780" y="1872"/>
                    </a:lnTo>
                    <a:lnTo>
                      <a:pt x="680" y="1900"/>
                    </a:lnTo>
                    <a:lnTo>
                      <a:pt x="666" y="1900"/>
                    </a:lnTo>
                    <a:lnTo>
                      <a:pt x="638" y="1900"/>
                    </a:lnTo>
                    <a:lnTo>
                      <a:pt x="624" y="1915"/>
                    </a:lnTo>
                    <a:lnTo>
                      <a:pt x="609" y="1915"/>
                    </a:lnTo>
                    <a:lnTo>
                      <a:pt x="595" y="1915"/>
                    </a:lnTo>
                    <a:lnTo>
                      <a:pt x="581" y="1915"/>
                    </a:lnTo>
                    <a:lnTo>
                      <a:pt x="553" y="1915"/>
                    </a:lnTo>
                    <a:lnTo>
                      <a:pt x="538" y="1915"/>
                    </a:lnTo>
                    <a:lnTo>
                      <a:pt x="524" y="1915"/>
                    </a:lnTo>
                    <a:lnTo>
                      <a:pt x="510" y="1915"/>
                    </a:lnTo>
                    <a:lnTo>
                      <a:pt x="496" y="1915"/>
                    </a:lnTo>
                    <a:lnTo>
                      <a:pt x="482" y="1915"/>
                    </a:lnTo>
                    <a:lnTo>
                      <a:pt x="468" y="1900"/>
                    </a:lnTo>
                    <a:lnTo>
                      <a:pt x="453" y="1900"/>
                    </a:lnTo>
                    <a:lnTo>
                      <a:pt x="439" y="1900"/>
                    </a:lnTo>
                    <a:lnTo>
                      <a:pt x="425" y="1886"/>
                    </a:lnTo>
                    <a:lnTo>
                      <a:pt x="411" y="1886"/>
                    </a:lnTo>
                    <a:lnTo>
                      <a:pt x="397" y="1886"/>
                    </a:lnTo>
                    <a:lnTo>
                      <a:pt x="382" y="1872"/>
                    </a:lnTo>
                    <a:lnTo>
                      <a:pt x="368" y="1872"/>
                    </a:lnTo>
                    <a:lnTo>
                      <a:pt x="283" y="1830"/>
                    </a:lnTo>
                    <a:lnTo>
                      <a:pt x="269" y="1815"/>
                    </a:lnTo>
                    <a:lnTo>
                      <a:pt x="255" y="1815"/>
                    </a:lnTo>
                    <a:lnTo>
                      <a:pt x="198" y="1787"/>
                    </a:lnTo>
                    <a:lnTo>
                      <a:pt x="184" y="1787"/>
                    </a:lnTo>
                    <a:lnTo>
                      <a:pt x="184" y="1744"/>
                    </a:lnTo>
                    <a:lnTo>
                      <a:pt x="156" y="1617"/>
                    </a:lnTo>
                    <a:lnTo>
                      <a:pt x="113" y="1447"/>
                    </a:lnTo>
                    <a:lnTo>
                      <a:pt x="70" y="1319"/>
                    </a:lnTo>
                    <a:lnTo>
                      <a:pt x="42" y="1191"/>
                    </a:lnTo>
                    <a:lnTo>
                      <a:pt x="28" y="1149"/>
                    </a:lnTo>
                    <a:lnTo>
                      <a:pt x="14" y="1120"/>
                    </a:lnTo>
                    <a:lnTo>
                      <a:pt x="0" y="1120"/>
                    </a:lnTo>
                    <a:lnTo>
                      <a:pt x="340" y="978"/>
                    </a:lnTo>
                    <a:lnTo>
                      <a:pt x="368" y="964"/>
                    </a:lnTo>
                    <a:lnTo>
                      <a:pt x="411" y="950"/>
                    </a:lnTo>
                    <a:lnTo>
                      <a:pt x="453" y="922"/>
                    </a:lnTo>
                    <a:lnTo>
                      <a:pt x="567" y="879"/>
                    </a:lnTo>
                    <a:lnTo>
                      <a:pt x="609" y="808"/>
                    </a:lnTo>
                    <a:lnTo>
                      <a:pt x="624" y="794"/>
                    </a:lnTo>
                    <a:lnTo>
                      <a:pt x="638" y="766"/>
                    </a:lnTo>
                    <a:lnTo>
                      <a:pt x="652" y="752"/>
                    </a:lnTo>
                    <a:lnTo>
                      <a:pt x="666" y="723"/>
                    </a:lnTo>
                    <a:lnTo>
                      <a:pt x="680" y="695"/>
                    </a:lnTo>
                    <a:lnTo>
                      <a:pt x="694" y="681"/>
                    </a:lnTo>
                    <a:lnTo>
                      <a:pt x="694" y="666"/>
                    </a:lnTo>
                    <a:lnTo>
                      <a:pt x="694" y="652"/>
                    </a:lnTo>
                    <a:lnTo>
                      <a:pt x="709" y="638"/>
                    </a:lnTo>
                    <a:lnTo>
                      <a:pt x="723" y="624"/>
                    </a:lnTo>
                    <a:lnTo>
                      <a:pt x="737" y="596"/>
                    </a:lnTo>
                    <a:lnTo>
                      <a:pt x="751" y="581"/>
                    </a:lnTo>
                    <a:lnTo>
                      <a:pt x="751" y="567"/>
                    </a:lnTo>
                    <a:lnTo>
                      <a:pt x="780" y="553"/>
                    </a:lnTo>
                    <a:lnTo>
                      <a:pt x="794" y="525"/>
                    </a:lnTo>
                    <a:lnTo>
                      <a:pt x="808" y="496"/>
                    </a:lnTo>
                    <a:lnTo>
                      <a:pt x="822" y="482"/>
                    </a:lnTo>
                    <a:lnTo>
                      <a:pt x="822" y="468"/>
                    </a:lnTo>
                    <a:lnTo>
                      <a:pt x="836" y="439"/>
                    </a:lnTo>
                    <a:lnTo>
                      <a:pt x="850" y="425"/>
                    </a:lnTo>
                    <a:lnTo>
                      <a:pt x="865" y="397"/>
                    </a:lnTo>
                    <a:lnTo>
                      <a:pt x="879" y="383"/>
                    </a:lnTo>
                    <a:lnTo>
                      <a:pt x="893" y="369"/>
                    </a:lnTo>
                    <a:lnTo>
                      <a:pt x="907" y="340"/>
                    </a:lnTo>
                    <a:lnTo>
                      <a:pt x="921" y="312"/>
                    </a:lnTo>
                    <a:lnTo>
                      <a:pt x="936" y="298"/>
                    </a:lnTo>
                    <a:lnTo>
                      <a:pt x="950" y="283"/>
                    </a:lnTo>
                    <a:lnTo>
                      <a:pt x="964" y="269"/>
                    </a:lnTo>
                    <a:lnTo>
                      <a:pt x="978" y="241"/>
                    </a:lnTo>
                    <a:lnTo>
                      <a:pt x="1021" y="213"/>
                    </a:lnTo>
                    <a:lnTo>
                      <a:pt x="1021" y="198"/>
                    </a:lnTo>
                    <a:lnTo>
                      <a:pt x="1035" y="184"/>
                    </a:lnTo>
                    <a:lnTo>
                      <a:pt x="1049" y="184"/>
                    </a:lnTo>
                    <a:lnTo>
                      <a:pt x="1063" y="170"/>
                    </a:lnTo>
                    <a:lnTo>
                      <a:pt x="1077" y="142"/>
                    </a:lnTo>
                    <a:lnTo>
                      <a:pt x="1092" y="127"/>
                    </a:lnTo>
                    <a:lnTo>
                      <a:pt x="1106" y="113"/>
                    </a:lnTo>
                    <a:lnTo>
                      <a:pt x="1120" y="113"/>
                    </a:lnTo>
                    <a:lnTo>
                      <a:pt x="1134" y="99"/>
                    </a:lnTo>
                    <a:lnTo>
                      <a:pt x="1148" y="85"/>
                    </a:lnTo>
                    <a:lnTo>
                      <a:pt x="1177" y="71"/>
                    </a:lnTo>
                    <a:lnTo>
                      <a:pt x="1191" y="56"/>
                    </a:lnTo>
                    <a:lnTo>
                      <a:pt x="1205" y="56"/>
                    </a:lnTo>
                    <a:lnTo>
                      <a:pt x="1219" y="56"/>
                    </a:lnTo>
                    <a:lnTo>
                      <a:pt x="1248" y="56"/>
                    </a:lnTo>
                    <a:lnTo>
                      <a:pt x="1276" y="42"/>
                    </a:lnTo>
                    <a:lnTo>
                      <a:pt x="1290" y="42"/>
                    </a:lnTo>
                    <a:lnTo>
                      <a:pt x="1304" y="42"/>
                    </a:lnTo>
                    <a:lnTo>
                      <a:pt x="1318" y="42"/>
                    </a:lnTo>
                    <a:lnTo>
                      <a:pt x="1361" y="28"/>
                    </a:lnTo>
                    <a:lnTo>
                      <a:pt x="1404" y="14"/>
                    </a:lnTo>
                    <a:lnTo>
                      <a:pt x="1418" y="14"/>
                    </a:lnTo>
                    <a:lnTo>
                      <a:pt x="1432" y="14"/>
                    </a:lnTo>
                    <a:lnTo>
                      <a:pt x="1446" y="0"/>
                    </a:lnTo>
                    <a:lnTo>
                      <a:pt x="1460" y="0"/>
                    </a:lnTo>
                    <a:lnTo>
                      <a:pt x="1460" y="14"/>
                    </a:lnTo>
                    <a:lnTo>
                      <a:pt x="1474" y="28"/>
                    </a:lnTo>
                    <a:close/>
                  </a:path>
                </a:pathLst>
              </a:custGeom>
              <a:noFill/>
              <a:ln w="0" cap="flat">
                <a:solidFill>
                  <a:srgbClr val="000000"/>
                </a:solidFill>
                <a:prstDash val="solid"/>
                <a:round/>
                <a:headEnd/>
                <a:tailEnd/>
              </a:ln>
              <a:extLst>
                <a:ext uri="{909E8E84-426E-40DD-AFC4-6F175D3DCCD1}">
                  <a14:hiddenFill xmlns="" xmlns:a14="http://schemas.microsoft.com/office/drawing/2010/main">
                    <a:solidFill>
                      <a:srgbClr val="FFFFFF"/>
                    </a:solidFill>
                  </a14:hiddenFill>
                </a:ext>
              </a:extLst>
            </p:spPr>
            <p:txBody>
              <a:bodyPr/>
              <a:lstStyle/>
              <a:p>
                <a:endParaRPr lang="ja-JP" altLang="en-US"/>
              </a:p>
            </p:txBody>
          </p:sp>
          <p:sp>
            <p:nvSpPr>
              <p:cNvPr id="52359" name="Freeform 201"/>
              <p:cNvSpPr>
                <a:spLocks noChangeAspect="1"/>
              </p:cNvSpPr>
              <p:nvPr/>
            </p:nvSpPr>
            <p:spPr bwMode="auto">
              <a:xfrm>
                <a:off x="8962" y="6972"/>
                <a:ext cx="2263" cy="2304"/>
              </a:xfrm>
              <a:custGeom>
                <a:avLst/>
                <a:gdLst>
                  <a:gd name="T0" fmla="*/ 2147483647 w 1418"/>
                  <a:gd name="T1" fmla="*/ 2147483647 h 1447"/>
                  <a:gd name="T2" fmla="*/ 2147483647 w 1418"/>
                  <a:gd name="T3" fmla="*/ 2147483647 h 1447"/>
                  <a:gd name="T4" fmla="*/ 2147483647 w 1418"/>
                  <a:gd name="T5" fmla="*/ 2147483647 h 1447"/>
                  <a:gd name="T6" fmla="*/ 2147483647 w 1418"/>
                  <a:gd name="T7" fmla="*/ 2147483647 h 1447"/>
                  <a:gd name="T8" fmla="*/ 2147483647 w 1418"/>
                  <a:gd name="T9" fmla="*/ 2147483647 h 1447"/>
                  <a:gd name="T10" fmla="*/ 2147483647 w 1418"/>
                  <a:gd name="T11" fmla="*/ 2147483647 h 1447"/>
                  <a:gd name="T12" fmla="*/ 2147483647 w 1418"/>
                  <a:gd name="T13" fmla="*/ 2147483647 h 1447"/>
                  <a:gd name="T14" fmla="*/ 2147483647 w 1418"/>
                  <a:gd name="T15" fmla="*/ 2147483647 h 1447"/>
                  <a:gd name="T16" fmla="*/ 2147483647 w 1418"/>
                  <a:gd name="T17" fmla="*/ 2147483647 h 1447"/>
                  <a:gd name="T18" fmla="*/ 2147483647 w 1418"/>
                  <a:gd name="T19" fmla="*/ 2147483647 h 1447"/>
                  <a:gd name="T20" fmla="*/ 2147483647 w 1418"/>
                  <a:gd name="T21" fmla="*/ 2147483647 h 1447"/>
                  <a:gd name="T22" fmla="*/ 2147483647 w 1418"/>
                  <a:gd name="T23" fmla="*/ 2147483647 h 1447"/>
                  <a:gd name="T24" fmla="*/ 2147483647 w 1418"/>
                  <a:gd name="T25" fmla="*/ 2147483647 h 1447"/>
                  <a:gd name="T26" fmla="*/ 2147483647 w 1418"/>
                  <a:gd name="T27" fmla="*/ 2147483647 h 1447"/>
                  <a:gd name="T28" fmla="*/ 2147483647 w 1418"/>
                  <a:gd name="T29" fmla="*/ 2147483647 h 1447"/>
                  <a:gd name="T30" fmla="*/ 2147483647 w 1418"/>
                  <a:gd name="T31" fmla="*/ 2147483647 h 1447"/>
                  <a:gd name="T32" fmla="*/ 2147483647 w 1418"/>
                  <a:gd name="T33" fmla="*/ 2147483647 h 1447"/>
                  <a:gd name="T34" fmla="*/ 2147483647 w 1418"/>
                  <a:gd name="T35" fmla="*/ 2147483647 h 1447"/>
                  <a:gd name="T36" fmla="*/ 2147483647 w 1418"/>
                  <a:gd name="T37" fmla="*/ 2147483647 h 1447"/>
                  <a:gd name="T38" fmla="*/ 2147483647 w 1418"/>
                  <a:gd name="T39" fmla="*/ 2147483647 h 1447"/>
                  <a:gd name="T40" fmla="*/ 2147483647 w 1418"/>
                  <a:gd name="T41" fmla="*/ 2147483647 h 1447"/>
                  <a:gd name="T42" fmla="*/ 2147483647 w 1418"/>
                  <a:gd name="T43" fmla="*/ 2147483647 h 1447"/>
                  <a:gd name="T44" fmla="*/ 2147483647 w 1418"/>
                  <a:gd name="T45" fmla="*/ 2147483647 h 1447"/>
                  <a:gd name="T46" fmla="*/ 2147483647 w 1418"/>
                  <a:gd name="T47" fmla="*/ 2147483647 h 1447"/>
                  <a:gd name="T48" fmla="*/ 2147483647 w 1418"/>
                  <a:gd name="T49" fmla="*/ 2147483647 h 1447"/>
                  <a:gd name="T50" fmla="*/ 2147483647 w 1418"/>
                  <a:gd name="T51" fmla="*/ 2147483647 h 1447"/>
                  <a:gd name="T52" fmla="*/ 2147483647 w 1418"/>
                  <a:gd name="T53" fmla="*/ 2147483647 h 1447"/>
                  <a:gd name="T54" fmla="*/ 2147483647 w 1418"/>
                  <a:gd name="T55" fmla="*/ 2147483647 h 1447"/>
                  <a:gd name="T56" fmla="*/ 2147483647 w 1418"/>
                  <a:gd name="T57" fmla="*/ 2147483647 h 1447"/>
                  <a:gd name="T58" fmla="*/ 2147483647 w 1418"/>
                  <a:gd name="T59" fmla="*/ 2147483647 h 1447"/>
                  <a:gd name="T60" fmla="*/ 2147483647 w 1418"/>
                  <a:gd name="T61" fmla="*/ 2147483647 h 1447"/>
                  <a:gd name="T62" fmla="*/ 2147483647 w 1418"/>
                  <a:gd name="T63" fmla="*/ 2147483647 h 1447"/>
                  <a:gd name="T64" fmla="*/ 2147483647 w 1418"/>
                  <a:gd name="T65" fmla="*/ 2147483647 h 1447"/>
                  <a:gd name="T66" fmla="*/ 2147483647 w 1418"/>
                  <a:gd name="T67" fmla="*/ 2147483647 h 1447"/>
                  <a:gd name="T68" fmla="*/ 2147483647 w 1418"/>
                  <a:gd name="T69" fmla="*/ 2147483647 h 1447"/>
                  <a:gd name="T70" fmla="*/ 2147483647 w 1418"/>
                  <a:gd name="T71" fmla="*/ 2147483647 h 1447"/>
                  <a:gd name="T72" fmla="*/ 2147483647 w 1418"/>
                  <a:gd name="T73" fmla="*/ 2147483647 h 1447"/>
                  <a:gd name="T74" fmla="*/ 2147483647 w 1418"/>
                  <a:gd name="T75" fmla="*/ 2147483647 h 1447"/>
                  <a:gd name="T76" fmla="*/ 2147483647 w 1418"/>
                  <a:gd name="T77" fmla="*/ 2147483647 h 1447"/>
                  <a:gd name="T78" fmla="*/ 2147483647 w 1418"/>
                  <a:gd name="T79" fmla="*/ 2147483647 h 1447"/>
                  <a:gd name="T80" fmla="*/ 2147483647 w 1418"/>
                  <a:gd name="T81" fmla="*/ 2147483647 h 1447"/>
                  <a:gd name="T82" fmla="*/ 2147483647 w 1418"/>
                  <a:gd name="T83" fmla="*/ 2147483647 h 1447"/>
                  <a:gd name="T84" fmla="*/ 2147483647 w 1418"/>
                  <a:gd name="T85" fmla="*/ 2147483647 h 1447"/>
                  <a:gd name="T86" fmla="*/ 2147483647 w 1418"/>
                  <a:gd name="T87" fmla="*/ 2147483647 h 1447"/>
                  <a:gd name="T88" fmla="*/ 2147483647 w 1418"/>
                  <a:gd name="T89" fmla="*/ 2147483647 h 1447"/>
                  <a:gd name="T90" fmla="*/ 2147483647 w 1418"/>
                  <a:gd name="T91" fmla="*/ 2147483647 h 1447"/>
                  <a:gd name="T92" fmla="*/ 2147483647 w 1418"/>
                  <a:gd name="T93" fmla="*/ 2147483647 h 1447"/>
                  <a:gd name="T94" fmla="*/ 2147483647 w 1418"/>
                  <a:gd name="T95" fmla="*/ 2147483647 h 1447"/>
                  <a:gd name="T96" fmla="*/ 2147483647 w 1418"/>
                  <a:gd name="T97" fmla="*/ 2147483647 h 1447"/>
                  <a:gd name="T98" fmla="*/ 2147483647 w 1418"/>
                  <a:gd name="T99" fmla="*/ 2147483647 h 1447"/>
                  <a:gd name="T100" fmla="*/ 2147483647 w 1418"/>
                  <a:gd name="T101" fmla="*/ 2147483647 h 1447"/>
                  <a:gd name="T102" fmla="*/ 2147483647 w 1418"/>
                  <a:gd name="T103" fmla="*/ 2147483647 h 1447"/>
                  <a:gd name="T104" fmla="*/ 2147483647 w 1418"/>
                  <a:gd name="T105" fmla="*/ 2147483647 h 1447"/>
                  <a:gd name="T106" fmla="*/ 2147483647 w 1418"/>
                  <a:gd name="T107" fmla="*/ 2147483647 h 1447"/>
                  <a:gd name="T108" fmla="*/ 2147483647 w 1418"/>
                  <a:gd name="T109" fmla="*/ 2147483647 h 1447"/>
                  <a:gd name="T110" fmla="*/ 2147483647 w 1418"/>
                  <a:gd name="T111" fmla="*/ 2147483647 h 1447"/>
                  <a:gd name="T112" fmla="*/ 2147483647 w 1418"/>
                  <a:gd name="T113" fmla="*/ 2147483647 h 1447"/>
                  <a:gd name="T114" fmla="*/ 2147483647 w 1418"/>
                  <a:gd name="T115" fmla="*/ 2147483647 h 1447"/>
                  <a:gd name="T116" fmla="*/ 2147483647 w 1418"/>
                  <a:gd name="T117" fmla="*/ 2147483647 h 1447"/>
                  <a:gd name="T118" fmla="*/ 2147483647 w 1418"/>
                  <a:gd name="T119" fmla="*/ 2147483647 h 1447"/>
                  <a:gd name="T120" fmla="*/ 2147483647 w 1418"/>
                  <a:gd name="T121" fmla="*/ 0 h 1447"/>
                  <a:gd name="T122" fmla="*/ 2147483647 w 1418"/>
                  <a:gd name="T123" fmla="*/ 2147483647 h 144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418"/>
                  <a:gd name="T187" fmla="*/ 0 h 1447"/>
                  <a:gd name="T188" fmla="*/ 1418 w 1418"/>
                  <a:gd name="T189" fmla="*/ 1447 h 1447"/>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418" h="1447">
                    <a:moveTo>
                      <a:pt x="1418" y="85"/>
                    </a:moveTo>
                    <a:lnTo>
                      <a:pt x="1418" y="85"/>
                    </a:lnTo>
                    <a:lnTo>
                      <a:pt x="1418" y="100"/>
                    </a:lnTo>
                    <a:lnTo>
                      <a:pt x="1418" y="114"/>
                    </a:lnTo>
                    <a:lnTo>
                      <a:pt x="1418" y="128"/>
                    </a:lnTo>
                    <a:lnTo>
                      <a:pt x="1418" y="142"/>
                    </a:lnTo>
                    <a:lnTo>
                      <a:pt x="1404" y="156"/>
                    </a:lnTo>
                    <a:lnTo>
                      <a:pt x="1404" y="170"/>
                    </a:lnTo>
                    <a:lnTo>
                      <a:pt x="1404" y="185"/>
                    </a:lnTo>
                    <a:lnTo>
                      <a:pt x="1404" y="199"/>
                    </a:lnTo>
                    <a:lnTo>
                      <a:pt x="1390" y="213"/>
                    </a:lnTo>
                    <a:lnTo>
                      <a:pt x="1390" y="227"/>
                    </a:lnTo>
                    <a:lnTo>
                      <a:pt x="1390" y="241"/>
                    </a:lnTo>
                    <a:lnTo>
                      <a:pt x="1390" y="256"/>
                    </a:lnTo>
                    <a:lnTo>
                      <a:pt x="1390" y="270"/>
                    </a:lnTo>
                    <a:lnTo>
                      <a:pt x="1376" y="284"/>
                    </a:lnTo>
                    <a:lnTo>
                      <a:pt x="1376" y="298"/>
                    </a:lnTo>
                    <a:lnTo>
                      <a:pt x="1376" y="312"/>
                    </a:lnTo>
                    <a:lnTo>
                      <a:pt x="1376" y="369"/>
                    </a:lnTo>
                    <a:lnTo>
                      <a:pt x="1376" y="397"/>
                    </a:lnTo>
                    <a:lnTo>
                      <a:pt x="1361" y="582"/>
                    </a:lnTo>
                    <a:lnTo>
                      <a:pt x="1361" y="596"/>
                    </a:lnTo>
                    <a:lnTo>
                      <a:pt x="1361" y="610"/>
                    </a:lnTo>
                    <a:lnTo>
                      <a:pt x="1361" y="624"/>
                    </a:lnTo>
                    <a:lnTo>
                      <a:pt x="1361" y="639"/>
                    </a:lnTo>
                    <a:lnTo>
                      <a:pt x="1361" y="653"/>
                    </a:lnTo>
                    <a:lnTo>
                      <a:pt x="1361" y="667"/>
                    </a:lnTo>
                    <a:lnTo>
                      <a:pt x="1361" y="681"/>
                    </a:lnTo>
                    <a:lnTo>
                      <a:pt x="1361" y="695"/>
                    </a:lnTo>
                    <a:lnTo>
                      <a:pt x="1361" y="709"/>
                    </a:lnTo>
                    <a:lnTo>
                      <a:pt x="1361" y="724"/>
                    </a:lnTo>
                    <a:lnTo>
                      <a:pt x="1361" y="738"/>
                    </a:lnTo>
                    <a:lnTo>
                      <a:pt x="1361" y="752"/>
                    </a:lnTo>
                    <a:lnTo>
                      <a:pt x="1361" y="766"/>
                    </a:lnTo>
                    <a:lnTo>
                      <a:pt x="1361" y="780"/>
                    </a:lnTo>
                    <a:lnTo>
                      <a:pt x="1361" y="795"/>
                    </a:lnTo>
                    <a:lnTo>
                      <a:pt x="1361" y="809"/>
                    </a:lnTo>
                    <a:lnTo>
                      <a:pt x="1333" y="922"/>
                    </a:lnTo>
                    <a:lnTo>
                      <a:pt x="1319" y="922"/>
                    </a:lnTo>
                    <a:lnTo>
                      <a:pt x="1262" y="922"/>
                    </a:lnTo>
                    <a:lnTo>
                      <a:pt x="1220" y="922"/>
                    </a:lnTo>
                    <a:lnTo>
                      <a:pt x="1205" y="922"/>
                    </a:lnTo>
                    <a:lnTo>
                      <a:pt x="1205" y="908"/>
                    </a:lnTo>
                    <a:lnTo>
                      <a:pt x="1191" y="908"/>
                    </a:lnTo>
                    <a:lnTo>
                      <a:pt x="1149" y="908"/>
                    </a:lnTo>
                    <a:lnTo>
                      <a:pt x="1134" y="908"/>
                    </a:lnTo>
                    <a:lnTo>
                      <a:pt x="1120" y="908"/>
                    </a:lnTo>
                    <a:lnTo>
                      <a:pt x="1078" y="894"/>
                    </a:lnTo>
                    <a:lnTo>
                      <a:pt x="1021" y="880"/>
                    </a:lnTo>
                    <a:lnTo>
                      <a:pt x="936" y="866"/>
                    </a:lnTo>
                    <a:lnTo>
                      <a:pt x="908" y="866"/>
                    </a:lnTo>
                    <a:lnTo>
                      <a:pt x="879" y="866"/>
                    </a:lnTo>
                    <a:lnTo>
                      <a:pt x="865" y="922"/>
                    </a:lnTo>
                    <a:lnTo>
                      <a:pt x="865" y="979"/>
                    </a:lnTo>
                    <a:lnTo>
                      <a:pt x="851" y="1050"/>
                    </a:lnTo>
                    <a:lnTo>
                      <a:pt x="851" y="1064"/>
                    </a:lnTo>
                    <a:lnTo>
                      <a:pt x="837" y="1149"/>
                    </a:lnTo>
                    <a:lnTo>
                      <a:pt x="822" y="1248"/>
                    </a:lnTo>
                    <a:lnTo>
                      <a:pt x="808" y="1291"/>
                    </a:lnTo>
                    <a:lnTo>
                      <a:pt x="794" y="1291"/>
                    </a:lnTo>
                    <a:lnTo>
                      <a:pt x="780" y="1291"/>
                    </a:lnTo>
                    <a:lnTo>
                      <a:pt x="780" y="1277"/>
                    </a:lnTo>
                    <a:lnTo>
                      <a:pt x="766" y="1277"/>
                    </a:lnTo>
                    <a:lnTo>
                      <a:pt x="752" y="1277"/>
                    </a:lnTo>
                    <a:lnTo>
                      <a:pt x="737" y="1277"/>
                    </a:lnTo>
                    <a:lnTo>
                      <a:pt x="723" y="1277"/>
                    </a:lnTo>
                    <a:lnTo>
                      <a:pt x="681" y="1263"/>
                    </a:lnTo>
                    <a:lnTo>
                      <a:pt x="666" y="1263"/>
                    </a:lnTo>
                    <a:lnTo>
                      <a:pt x="638" y="1263"/>
                    </a:lnTo>
                    <a:lnTo>
                      <a:pt x="624" y="1263"/>
                    </a:lnTo>
                    <a:lnTo>
                      <a:pt x="581" y="1263"/>
                    </a:lnTo>
                    <a:lnTo>
                      <a:pt x="525" y="1263"/>
                    </a:lnTo>
                    <a:lnTo>
                      <a:pt x="525" y="1277"/>
                    </a:lnTo>
                    <a:lnTo>
                      <a:pt x="525" y="1291"/>
                    </a:lnTo>
                    <a:lnTo>
                      <a:pt x="525" y="1334"/>
                    </a:lnTo>
                    <a:lnTo>
                      <a:pt x="525" y="1362"/>
                    </a:lnTo>
                    <a:lnTo>
                      <a:pt x="510" y="1405"/>
                    </a:lnTo>
                    <a:lnTo>
                      <a:pt x="510" y="1447"/>
                    </a:lnTo>
                    <a:lnTo>
                      <a:pt x="496" y="1447"/>
                    </a:lnTo>
                    <a:lnTo>
                      <a:pt x="482" y="1447"/>
                    </a:lnTo>
                    <a:lnTo>
                      <a:pt x="468" y="1447"/>
                    </a:lnTo>
                    <a:lnTo>
                      <a:pt x="440" y="1433"/>
                    </a:lnTo>
                    <a:lnTo>
                      <a:pt x="411" y="1433"/>
                    </a:lnTo>
                    <a:lnTo>
                      <a:pt x="369" y="1433"/>
                    </a:lnTo>
                    <a:lnTo>
                      <a:pt x="354" y="1419"/>
                    </a:lnTo>
                    <a:lnTo>
                      <a:pt x="340" y="1419"/>
                    </a:lnTo>
                    <a:lnTo>
                      <a:pt x="326" y="1419"/>
                    </a:lnTo>
                    <a:lnTo>
                      <a:pt x="298" y="1419"/>
                    </a:lnTo>
                    <a:lnTo>
                      <a:pt x="284" y="1419"/>
                    </a:lnTo>
                    <a:lnTo>
                      <a:pt x="269" y="1419"/>
                    </a:lnTo>
                    <a:lnTo>
                      <a:pt x="241" y="1419"/>
                    </a:lnTo>
                    <a:lnTo>
                      <a:pt x="227" y="1419"/>
                    </a:lnTo>
                    <a:lnTo>
                      <a:pt x="227" y="1405"/>
                    </a:lnTo>
                    <a:lnTo>
                      <a:pt x="213" y="1405"/>
                    </a:lnTo>
                    <a:lnTo>
                      <a:pt x="213" y="1390"/>
                    </a:lnTo>
                    <a:lnTo>
                      <a:pt x="198" y="1390"/>
                    </a:lnTo>
                    <a:lnTo>
                      <a:pt x="198" y="1405"/>
                    </a:lnTo>
                    <a:lnTo>
                      <a:pt x="170" y="1405"/>
                    </a:lnTo>
                    <a:lnTo>
                      <a:pt x="156" y="1390"/>
                    </a:lnTo>
                    <a:lnTo>
                      <a:pt x="142" y="1405"/>
                    </a:lnTo>
                    <a:lnTo>
                      <a:pt x="128" y="1390"/>
                    </a:lnTo>
                    <a:lnTo>
                      <a:pt x="128" y="1376"/>
                    </a:lnTo>
                    <a:lnTo>
                      <a:pt x="113" y="1362"/>
                    </a:lnTo>
                    <a:lnTo>
                      <a:pt x="113" y="1348"/>
                    </a:lnTo>
                    <a:lnTo>
                      <a:pt x="99" y="1334"/>
                    </a:lnTo>
                    <a:lnTo>
                      <a:pt x="99" y="1319"/>
                    </a:lnTo>
                    <a:lnTo>
                      <a:pt x="85" y="1305"/>
                    </a:lnTo>
                    <a:lnTo>
                      <a:pt x="71" y="1277"/>
                    </a:lnTo>
                    <a:lnTo>
                      <a:pt x="71" y="1263"/>
                    </a:lnTo>
                    <a:lnTo>
                      <a:pt x="57" y="1263"/>
                    </a:lnTo>
                    <a:lnTo>
                      <a:pt x="57" y="1248"/>
                    </a:lnTo>
                    <a:lnTo>
                      <a:pt x="57" y="1234"/>
                    </a:lnTo>
                    <a:lnTo>
                      <a:pt x="42" y="1234"/>
                    </a:lnTo>
                    <a:lnTo>
                      <a:pt x="42" y="1220"/>
                    </a:lnTo>
                    <a:lnTo>
                      <a:pt x="28" y="1192"/>
                    </a:lnTo>
                    <a:lnTo>
                      <a:pt x="14" y="1178"/>
                    </a:lnTo>
                    <a:lnTo>
                      <a:pt x="14" y="1163"/>
                    </a:lnTo>
                    <a:lnTo>
                      <a:pt x="14" y="1149"/>
                    </a:lnTo>
                    <a:lnTo>
                      <a:pt x="0" y="1149"/>
                    </a:lnTo>
                    <a:lnTo>
                      <a:pt x="0" y="1135"/>
                    </a:lnTo>
                    <a:lnTo>
                      <a:pt x="14" y="1135"/>
                    </a:lnTo>
                    <a:lnTo>
                      <a:pt x="14" y="1092"/>
                    </a:lnTo>
                    <a:lnTo>
                      <a:pt x="14" y="1064"/>
                    </a:lnTo>
                    <a:lnTo>
                      <a:pt x="14" y="1050"/>
                    </a:lnTo>
                    <a:lnTo>
                      <a:pt x="14" y="1036"/>
                    </a:lnTo>
                    <a:lnTo>
                      <a:pt x="14" y="1007"/>
                    </a:lnTo>
                    <a:lnTo>
                      <a:pt x="28" y="951"/>
                    </a:lnTo>
                    <a:lnTo>
                      <a:pt x="28" y="908"/>
                    </a:lnTo>
                    <a:lnTo>
                      <a:pt x="28" y="894"/>
                    </a:lnTo>
                    <a:lnTo>
                      <a:pt x="28" y="866"/>
                    </a:lnTo>
                    <a:lnTo>
                      <a:pt x="28" y="851"/>
                    </a:lnTo>
                    <a:lnTo>
                      <a:pt x="28" y="809"/>
                    </a:lnTo>
                    <a:lnTo>
                      <a:pt x="42" y="795"/>
                    </a:lnTo>
                    <a:lnTo>
                      <a:pt x="42" y="780"/>
                    </a:lnTo>
                    <a:lnTo>
                      <a:pt x="42" y="766"/>
                    </a:lnTo>
                    <a:lnTo>
                      <a:pt x="42" y="752"/>
                    </a:lnTo>
                    <a:lnTo>
                      <a:pt x="42" y="738"/>
                    </a:lnTo>
                    <a:lnTo>
                      <a:pt x="42" y="724"/>
                    </a:lnTo>
                    <a:lnTo>
                      <a:pt x="42" y="709"/>
                    </a:lnTo>
                    <a:lnTo>
                      <a:pt x="42" y="695"/>
                    </a:lnTo>
                    <a:lnTo>
                      <a:pt x="42" y="681"/>
                    </a:lnTo>
                    <a:lnTo>
                      <a:pt x="42" y="639"/>
                    </a:lnTo>
                    <a:lnTo>
                      <a:pt x="42" y="624"/>
                    </a:lnTo>
                    <a:lnTo>
                      <a:pt x="42" y="610"/>
                    </a:lnTo>
                    <a:lnTo>
                      <a:pt x="42" y="596"/>
                    </a:lnTo>
                    <a:lnTo>
                      <a:pt x="42" y="582"/>
                    </a:lnTo>
                    <a:lnTo>
                      <a:pt x="42" y="568"/>
                    </a:lnTo>
                    <a:lnTo>
                      <a:pt x="42" y="553"/>
                    </a:lnTo>
                    <a:lnTo>
                      <a:pt x="42" y="539"/>
                    </a:lnTo>
                    <a:lnTo>
                      <a:pt x="42" y="511"/>
                    </a:lnTo>
                    <a:lnTo>
                      <a:pt x="42" y="497"/>
                    </a:lnTo>
                    <a:lnTo>
                      <a:pt x="42" y="483"/>
                    </a:lnTo>
                    <a:lnTo>
                      <a:pt x="42" y="440"/>
                    </a:lnTo>
                    <a:lnTo>
                      <a:pt x="42" y="426"/>
                    </a:lnTo>
                    <a:lnTo>
                      <a:pt x="42" y="397"/>
                    </a:lnTo>
                    <a:lnTo>
                      <a:pt x="42" y="383"/>
                    </a:lnTo>
                    <a:lnTo>
                      <a:pt x="42" y="369"/>
                    </a:lnTo>
                    <a:lnTo>
                      <a:pt x="42" y="355"/>
                    </a:lnTo>
                    <a:lnTo>
                      <a:pt x="42" y="327"/>
                    </a:lnTo>
                    <a:lnTo>
                      <a:pt x="42" y="312"/>
                    </a:lnTo>
                    <a:lnTo>
                      <a:pt x="42" y="298"/>
                    </a:lnTo>
                    <a:lnTo>
                      <a:pt x="42" y="270"/>
                    </a:lnTo>
                    <a:lnTo>
                      <a:pt x="42" y="256"/>
                    </a:lnTo>
                    <a:lnTo>
                      <a:pt x="28" y="241"/>
                    </a:lnTo>
                    <a:lnTo>
                      <a:pt x="28" y="213"/>
                    </a:lnTo>
                    <a:lnTo>
                      <a:pt x="28" y="199"/>
                    </a:lnTo>
                    <a:lnTo>
                      <a:pt x="28" y="156"/>
                    </a:lnTo>
                    <a:lnTo>
                      <a:pt x="28" y="142"/>
                    </a:lnTo>
                    <a:lnTo>
                      <a:pt x="28" y="128"/>
                    </a:lnTo>
                    <a:lnTo>
                      <a:pt x="28" y="114"/>
                    </a:lnTo>
                    <a:lnTo>
                      <a:pt x="28" y="100"/>
                    </a:lnTo>
                    <a:lnTo>
                      <a:pt x="42" y="100"/>
                    </a:lnTo>
                    <a:lnTo>
                      <a:pt x="57" y="100"/>
                    </a:lnTo>
                    <a:lnTo>
                      <a:pt x="71" y="100"/>
                    </a:lnTo>
                    <a:lnTo>
                      <a:pt x="85" y="100"/>
                    </a:lnTo>
                    <a:lnTo>
                      <a:pt x="99" y="100"/>
                    </a:lnTo>
                    <a:lnTo>
                      <a:pt x="113" y="100"/>
                    </a:lnTo>
                    <a:lnTo>
                      <a:pt x="128" y="100"/>
                    </a:lnTo>
                    <a:lnTo>
                      <a:pt x="156" y="100"/>
                    </a:lnTo>
                    <a:lnTo>
                      <a:pt x="170" y="100"/>
                    </a:lnTo>
                    <a:lnTo>
                      <a:pt x="184" y="100"/>
                    </a:lnTo>
                    <a:lnTo>
                      <a:pt x="198" y="100"/>
                    </a:lnTo>
                    <a:lnTo>
                      <a:pt x="213" y="100"/>
                    </a:lnTo>
                    <a:lnTo>
                      <a:pt x="227" y="114"/>
                    </a:lnTo>
                    <a:lnTo>
                      <a:pt x="255" y="114"/>
                    </a:lnTo>
                    <a:lnTo>
                      <a:pt x="269" y="114"/>
                    </a:lnTo>
                    <a:lnTo>
                      <a:pt x="284" y="114"/>
                    </a:lnTo>
                    <a:lnTo>
                      <a:pt x="298" y="114"/>
                    </a:lnTo>
                    <a:lnTo>
                      <a:pt x="326" y="114"/>
                    </a:lnTo>
                    <a:lnTo>
                      <a:pt x="326" y="128"/>
                    </a:lnTo>
                    <a:lnTo>
                      <a:pt x="354" y="128"/>
                    </a:lnTo>
                    <a:lnTo>
                      <a:pt x="369" y="128"/>
                    </a:lnTo>
                    <a:lnTo>
                      <a:pt x="383" y="142"/>
                    </a:lnTo>
                    <a:lnTo>
                      <a:pt x="397" y="142"/>
                    </a:lnTo>
                    <a:lnTo>
                      <a:pt x="425" y="156"/>
                    </a:lnTo>
                    <a:lnTo>
                      <a:pt x="440" y="156"/>
                    </a:lnTo>
                    <a:lnTo>
                      <a:pt x="454" y="170"/>
                    </a:lnTo>
                    <a:lnTo>
                      <a:pt x="468" y="170"/>
                    </a:lnTo>
                    <a:lnTo>
                      <a:pt x="468" y="185"/>
                    </a:lnTo>
                    <a:lnTo>
                      <a:pt x="482" y="185"/>
                    </a:lnTo>
                    <a:lnTo>
                      <a:pt x="496" y="185"/>
                    </a:lnTo>
                    <a:lnTo>
                      <a:pt x="510" y="185"/>
                    </a:lnTo>
                    <a:lnTo>
                      <a:pt x="510" y="199"/>
                    </a:lnTo>
                    <a:lnTo>
                      <a:pt x="539" y="185"/>
                    </a:lnTo>
                    <a:lnTo>
                      <a:pt x="553" y="185"/>
                    </a:lnTo>
                    <a:lnTo>
                      <a:pt x="581" y="185"/>
                    </a:lnTo>
                    <a:lnTo>
                      <a:pt x="596" y="185"/>
                    </a:lnTo>
                    <a:lnTo>
                      <a:pt x="610" y="185"/>
                    </a:lnTo>
                    <a:lnTo>
                      <a:pt x="624" y="170"/>
                    </a:lnTo>
                    <a:lnTo>
                      <a:pt x="638" y="170"/>
                    </a:lnTo>
                    <a:lnTo>
                      <a:pt x="652" y="170"/>
                    </a:lnTo>
                    <a:lnTo>
                      <a:pt x="666" y="170"/>
                    </a:lnTo>
                    <a:lnTo>
                      <a:pt x="695" y="170"/>
                    </a:lnTo>
                    <a:lnTo>
                      <a:pt x="737" y="185"/>
                    </a:lnTo>
                    <a:lnTo>
                      <a:pt x="752" y="185"/>
                    </a:lnTo>
                    <a:lnTo>
                      <a:pt x="766" y="185"/>
                    </a:lnTo>
                    <a:lnTo>
                      <a:pt x="780" y="170"/>
                    </a:lnTo>
                    <a:lnTo>
                      <a:pt x="822" y="170"/>
                    </a:lnTo>
                    <a:lnTo>
                      <a:pt x="837" y="170"/>
                    </a:lnTo>
                    <a:lnTo>
                      <a:pt x="851" y="156"/>
                    </a:lnTo>
                    <a:lnTo>
                      <a:pt x="865" y="156"/>
                    </a:lnTo>
                    <a:lnTo>
                      <a:pt x="879" y="156"/>
                    </a:lnTo>
                    <a:lnTo>
                      <a:pt x="879" y="170"/>
                    </a:lnTo>
                    <a:lnTo>
                      <a:pt x="893" y="170"/>
                    </a:lnTo>
                    <a:lnTo>
                      <a:pt x="908" y="170"/>
                    </a:lnTo>
                    <a:lnTo>
                      <a:pt x="908" y="185"/>
                    </a:lnTo>
                    <a:lnTo>
                      <a:pt x="922" y="185"/>
                    </a:lnTo>
                    <a:lnTo>
                      <a:pt x="936" y="185"/>
                    </a:lnTo>
                    <a:lnTo>
                      <a:pt x="950" y="185"/>
                    </a:lnTo>
                    <a:lnTo>
                      <a:pt x="964" y="185"/>
                    </a:lnTo>
                    <a:lnTo>
                      <a:pt x="978" y="185"/>
                    </a:lnTo>
                    <a:lnTo>
                      <a:pt x="993" y="170"/>
                    </a:lnTo>
                    <a:lnTo>
                      <a:pt x="1007" y="170"/>
                    </a:lnTo>
                    <a:lnTo>
                      <a:pt x="1021" y="170"/>
                    </a:lnTo>
                    <a:lnTo>
                      <a:pt x="1021" y="156"/>
                    </a:lnTo>
                    <a:lnTo>
                      <a:pt x="1035" y="156"/>
                    </a:lnTo>
                    <a:lnTo>
                      <a:pt x="1049" y="156"/>
                    </a:lnTo>
                    <a:lnTo>
                      <a:pt x="1064" y="142"/>
                    </a:lnTo>
                    <a:lnTo>
                      <a:pt x="1078" y="142"/>
                    </a:lnTo>
                    <a:lnTo>
                      <a:pt x="1092" y="142"/>
                    </a:lnTo>
                    <a:lnTo>
                      <a:pt x="1092" y="128"/>
                    </a:lnTo>
                    <a:lnTo>
                      <a:pt x="1106" y="128"/>
                    </a:lnTo>
                    <a:lnTo>
                      <a:pt x="1120" y="128"/>
                    </a:lnTo>
                    <a:lnTo>
                      <a:pt x="1120" y="114"/>
                    </a:lnTo>
                    <a:lnTo>
                      <a:pt x="1134" y="114"/>
                    </a:lnTo>
                    <a:lnTo>
                      <a:pt x="1149" y="100"/>
                    </a:lnTo>
                    <a:lnTo>
                      <a:pt x="1163" y="100"/>
                    </a:lnTo>
                    <a:lnTo>
                      <a:pt x="1163" y="85"/>
                    </a:lnTo>
                    <a:lnTo>
                      <a:pt x="1177" y="85"/>
                    </a:lnTo>
                    <a:lnTo>
                      <a:pt x="1191" y="85"/>
                    </a:lnTo>
                    <a:lnTo>
                      <a:pt x="1191" y="71"/>
                    </a:lnTo>
                    <a:lnTo>
                      <a:pt x="1205" y="71"/>
                    </a:lnTo>
                    <a:lnTo>
                      <a:pt x="1220" y="71"/>
                    </a:lnTo>
                    <a:lnTo>
                      <a:pt x="1220" y="57"/>
                    </a:lnTo>
                    <a:lnTo>
                      <a:pt x="1234" y="57"/>
                    </a:lnTo>
                    <a:lnTo>
                      <a:pt x="1248" y="57"/>
                    </a:lnTo>
                    <a:lnTo>
                      <a:pt x="1248" y="43"/>
                    </a:lnTo>
                    <a:lnTo>
                      <a:pt x="1262" y="43"/>
                    </a:lnTo>
                    <a:lnTo>
                      <a:pt x="1276" y="43"/>
                    </a:lnTo>
                    <a:lnTo>
                      <a:pt x="1276" y="29"/>
                    </a:lnTo>
                    <a:lnTo>
                      <a:pt x="1290" y="29"/>
                    </a:lnTo>
                    <a:lnTo>
                      <a:pt x="1305" y="29"/>
                    </a:lnTo>
                    <a:lnTo>
                      <a:pt x="1319" y="29"/>
                    </a:lnTo>
                    <a:lnTo>
                      <a:pt x="1319" y="14"/>
                    </a:lnTo>
                    <a:lnTo>
                      <a:pt x="1333" y="14"/>
                    </a:lnTo>
                    <a:lnTo>
                      <a:pt x="1347" y="14"/>
                    </a:lnTo>
                    <a:lnTo>
                      <a:pt x="1361" y="0"/>
                    </a:lnTo>
                    <a:lnTo>
                      <a:pt x="1376" y="0"/>
                    </a:lnTo>
                    <a:lnTo>
                      <a:pt x="1390" y="0"/>
                    </a:lnTo>
                    <a:lnTo>
                      <a:pt x="1390" y="14"/>
                    </a:lnTo>
                    <a:lnTo>
                      <a:pt x="1390" y="29"/>
                    </a:lnTo>
                    <a:lnTo>
                      <a:pt x="1404" y="43"/>
                    </a:lnTo>
                    <a:lnTo>
                      <a:pt x="1404" y="57"/>
                    </a:lnTo>
                    <a:lnTo>
                      <a:pt x="1404" y="71"/>
                    </a:lnTo>
                    <a:lnTo>
                      <a:pt x="1418" y="85"/>
                    </a:lnTo>
                    <a:close/>
                  </a:path>
                </a:pathLst>
              </a:custGeom>
              <a:noFill/>
              <a:ln w="0" cap="flat">
                <a:solidFill>
                  <a:srgbClr val="000000"/>
                </a:solidFill>
                <a:prstDash val="solid"/>
                <a:round/>
                <a:headEnd/>
                <a:tailEnd/>
              </a:ln>
              <a:extLst>
                <a:ext uri="{909E8E84-426E-40DD-AFC4-6F175D3DCCD1}">
                  <a14:hiddenFill xmlns="" xmlns:a14="http://schemas.microsoft.com/office/drawing/2010/main">
                    <a:solidFill>
                      <a:srgbClr val="FFFFFF"/>
                    </a:solidFill>
                  </a14:hiddenFill>
                </a:ext>
              </a:extLst>
            </p:spPr>
            <p:txBody>
              <a:bodyPr/>
              <a:lstStyle/>
              <a:p>
                <a:endParaRPr lang="ja-JP" altLang="en-US"/>
              </a:p>
            </p:txBody>
          </p:sp>
          <p:sp>
            <p:nvSpPr>
              <p:cNvPr id="52360" name="Freeform 202"/>
              <p:cNvSpPr>
                <a:spLocks noChangeAspect="1"/>
              </p:cNvSpPr>
              <p:nvPr/>
            </p:nvSpPr>
            <p:spPr bwMode="auto">
              <a:xfrm>
                <a:off x="12583" y="5008"/>
                <a:ext cx="2354" cy="2552"/>
              </a:xfrm>
              <a:custGeom>
                <a:avLst/>
                <a:gdLst>
                  <a:gd name="T0" fmla="*/ 2147483647 w 1475"/>
                  <a:gd name="T1" fmla="*/ 2147483647 h 1603"/>
                  <a:gd name="T2" fmla="*/ 2147483647 w 1475"/>
                  <a:gd name="T3" fmla="*/ 2147483647 h 1603"/>
                  <a:gd name="T4" fmla="*/ 2147483647 w 1475"/>
                  <a:gd name="T5" fmla="*/ 2147483647 h 1603"/>
                  <a:gd name="T6" fmla="*/ 2147483647 w 1475"/>
                  <a:gd name="T7" fmla="*/ 2147483647 h 1603"/>
                  <a:gd name="T8" fmla="*/ 2147483647 w 1475"/>
                  <a:gd name="T9" fmla="*/ 2147483647 h 1603"/>
                  <a:gd name="T10" fmla="*/ 2147483647 w 1475"/>
                  <a:gd name="T11" fmla="*/ 2147483647 h 1603"/>
                  <a:gd name="T12" fmla="*/ 2147483647 w 1475"/>
                  <a:gd name="T13" fmla="*/ 2147483647 h 1603"/>
                  <a:gd name="T14" fmla="*/ 2147483647 w 1475"/>
                  <a:gd name="T15" fmla="*/ 2147483647 h 1603"/>
                  <a:gd name="T16" fmla="*/ 2147483647 w 1475"/>
                  <a:gd name="T17" fmla="*/ 2147483647 h 1603"/>
                  <a:gd name="T18" fmla="*/ 2147483647 w 1475"/>
                  <a:gd name="T19" fmla="*/ 2147483647 h 1603"/>
                  <a:gd name="T20" fmla="*/ 2147483647 w 1475"/>
                  <a:gd name="T21" fmla="*/ 2147483647 h 1603"/>
                  <a:gd name="T22" fmla="*/ 2147483647 w 1475"/>
                  <a:gd name="T23" fmla="*/ 2147483647 h 1603"/>
                  <a:gd name="T24" fmla="*/ 2147483647 w 1475"/>
                  <a:gd name="T25" fmla="*/ 2147483647 h 1603"/>
                  <a:gd name="T26" fmla="*/ 2147483647 w 1475"/>
                  <a:gd name="T27" fmla="*/ 2147483647 h 1603"/>
                  <a:gd name="T28" fmla="*/ 2147483647 w 1475"/>
                  <a:gd name="T29" fmla="*/ 2147483647 h 1603"/>
                  <a:gd name="T30" fmla="*/ 2147483647 w 1475"/>
                  <a:gd name="T31" fmla="*/ 2147483647 h 1603"/>
                  <a:gd name="T32" fmla="*/ 2147483647 w 1475"/>
                  <a:gd name="T33" fmla="*/ 2147483647 h 1603"/>
                  <a:gd name="T34" fmla="*/ 2147483647 w 1475"/>
                  <a:gd name="T35" fmla="*/ 2147483647 h 1603"/>
                  <a:gd name="T36" fmla="*/ 2147483647 w 1475"/>
                  <a:gd name="T37" fmla="*/ 2147483647 h 1603"/>
                  <a:gd name="T38" fmla="*/ 2147483647 w 1475"/>
                  <a:gd name="T39" fmla="*/ 2147483647 h 1603"/>
                  <a:gd name="T40" fmla="*/ 2147483647 w 1475"/>
                  <a:gd name="T41" fmla="*/ 2147483647 h 1603"/>
                  <a:gd name="T42" fmla="*/ 2147483647 w 1475"/>
                  <a:gd name="T43" fmla="*/ 2147483647 h 1603"/>
                  <a:gd name="T44" fmla="*/ 2147483647 w 1475"/>
                  <a:gd name="T45" fmla="*/ 2147483647 h 1603"/>
                  <a:gd name="T46" fmla="*/ 2147483647 w 1475"/>
                  <a:gd name="T47" fmla="*/ 2147483647 h 1603"/>
                  <a:gd name="T48" fmla="*/ 2147483647 w 1475"/>
                  <a:gd name="T49" fmla="*/ 2147483647 h 1603"/>
                  <a:gd name="T50" fmla="*/ 2147483647 w 1475"/>
                  <a:gd name="T51" fmla="*/ 2147483647 h 1603"/>
                  <a:gd name="T52" fmla="*/ 2147483647 w 1475"/>
                  <a:gd name="T53" fmla="*/ 2147483647 h 1603"/>
                  <a:gd name="T54" fmla="*/ 2147483647 w 1475"/>
                  <a:gd name="T55" fmla="*/ 2147483647 h 1603"/>
                  <a:gd name="T56" fmla="*/ 2147483647 w 1475"/>
                  <a:gd name="T57" fmla="*/ 2147483647 h 1603"/>
                  <a:gd name="T58" fmla="*/ 2147483647 w 1475"/>
                  <a:gd name="T59" fmla="*/ 2147483647 h 1603"/>
                  <a:gd name="T60" fmla="*/ 2147483647 w 1475"/>
                  <a:gd name="T61" fmla="*/ 2147483647 h 1603"/>
                  <a:gd name="T62" fmla="*/ 2147483647 w 1475"/>
                  <a:gd name="T63" fmla="*/ 2147483647 h 1603"/>
                  <a:gd name="T64" fmla="*/ 2147483647 w 1475"/>
                  <a:gd name="T65" fmla="*/ 2147483647 h 1603"/>
                  <a:gd name="T66" fmla="*/ 2147483647 w 1475"/>
                  <a:gd name="T67" fmla="*/ 2147483647 h 1603"/>
                  <a:gd name="T68" fmla="*/ 2147483647 w 1475"/>
                  <a:gd name="T69" fmla="*/ 2147483647 h 1603"/>
                  <a:gd name="T70" fmla="*/ 2147483647 w 1475"/>
                  <a:gd name="T71" fmla="*/ 2147483647 h 1603"/>
                  <a:gd name="T72" fmla="*/ 2147483647 w 1475"/>
                  <a:gd name="T73" fmla="*/ 2147483647 h 1603"/>
                  <a:gd name="T74" fmla="*/ 2147483647 w 1475"/>
                  <a:gd name="T75" fmla="*/ 2147483647 h 1603"/>
                  <a:gd name="T76" fmla="*/ 2147483647 w 1475"/>
                  <a:gd name="T77" fmla="*/ 2147483647 h 1603"/>
                  <a:gd name="T78" fmla="*/ 2147483647 w 1475"/>
                  <a:gd name="T79" fmla="*/ 2147483647 h 1603"/>
                  <a:gd name="T80" fmla="*/ 2147483647 w 1475"/>
                  <a:gd name="T81" fmla="*/ 2147483647 h 1603"/>
                  <a:gd name="T82" fmla="*/ 2147483647 w 1475"/>
                  <a:gd name="T83" fmla="*/ 2147483647 h 1603"/>
                  <a:gd name="T84" fmla="*/ 2147483647 w 1475"/>
                  <a:gd name="T85" fmla="*/ 2147483647 h 1603"/>
                  <a:gd name="T86" fmla="*/ 2147483647 w 1475"/>
                  <a:gd name="T87" fmla="*/ 2147483647 h 1603"/>
                  <a:gd name="T88" fmla="*/ 2147483647 w 1475"/>
                  <a:gd name="T89" fmla="*/ 2147483647 h 1603"/>
                  <a:gd name="T90" fmla="*/ 2147483647 w 1475"/>
                  <a:gd name="T91" fmla="*/ 2147483647 h 1603"/>
                  <a:gd name="T92" fmla="*/ 2147483647 w 1475"/>
                  <a:gd name="T93" fmla="*/ 2147483647 h 1603"/>
                  <a:gd name="T94" fmla="*/ 2147483647 w 1475"/>
                  <a:gd name="T95" fmla="*/ 2147483647 h 1603"/>
                  <a:gd name="T96" fmla="*/ 2147483647 w 1475"/>
                  <a:gd name="T97" fmla="*/ 2147483647 h 1603"/>
                  <a:gd name="T98" fmla="*/ 2147483647 w 1475"/>
                  <a:gd name="T99" fmla="*/ 2147483647 h 1603"/>
                  <a:gd name="T100" fmla="*/ 2147483647 w 1475"/>
                  <a:gd name="T101" fmla="*/ 2147483647 h 1603"/>
                  <a:gd name="T102" fmla="*/ 2147483647 w 1475"/>
                  <a:gd name="T103" fmla="*/ 2147483647 h 1603"/>
                  <a:gd name="T104" fmla="*/ 2147483647 w 1475"/>
                  <a:gd name="T105" fmla="*/ 2147483647 h 1603"/>
                  <a:gd name="T106" fmla="*/ 2147483647 w 1475"/>
                  <a:gd name="T107" fmla="*/ 2147483647 h 1603"/>
                  <a:gd name="T108" fmla="*/ 2147483647 w 1475"/>
                  <a:gd name="T109" fmla="*/ 2147483647 h 1603"/>
                  <a:gd name="T110" fmla="*/ 2147483647 w 1475"/>
                  <a:gd name="T111" fmla="*/ 2147483647 h 1603"/>
                  <a:gd name="T112" fmla="*/ 2147483647 w 1475"/>
                  <a:gd name="T113" fmla="*/ 2147483647 h 1603"/>
                  <a:gd name="T114" fmla="*/ 2147483647 w 1475"/>
                  <a:gd name="T115" fmla="*/ 2147483647 h 1603"/>
                  <a:gd name="T116" fmla="*/ 2147483647 w 1475"/>
                  <a:gd name="T117" fmla="*/ 2147483647 h 1603"/>
                  <a:gd name="T118" fmla="*/ 2147483647 w 1475"/>
                  <a:gd name="T119" fmla="*/ 2147483647 h 1603"/>
                  <a:gd name="T120" fmla="*/ 2147483647 w 1475"/>
                  <a:gd name="T121" fmla="*/ 2147483647 h 1603"/>
                  <a:gd name="T122" fmla="*/ 2147483647 w 1475"/>
                  <a:gd name="T123" fmla="*/ 0 h 160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475"/>
                  <a:gd name="T187" fmla="*/ 0 h 1603"/>
                  <a:gd name="T188" fmla="*/ 1475 w 1475"/>
                  <a:gd name="T189" fmla="*/ 1603 h 1603"/>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475" h="1603">
                    <a:moveTo>
                      <a:pt x="879" y="43"/>
                    </a:moveTo>
                    <a:lnTo>
                      <a:pt x="879" y="43"/>
                    </a:lnTo>
                    <a:lnTo>
                      <a:pt x="879" y="29"/>
                    </a:lnTo>
                    <a:lnTo>
                      <a:pt x="879" y="14"/>
                    </a:lnTo>
                    <a:lnTo>
                      <a:pt x="894" y="14"/>
                    </a:lnTo>
                    <a:lnTo>
                      <a:pt x="894" y="29"/>
                    </a:lnTo>
                    <a:lnTo>
                      <a:pt x="894" y="43"/>
                    </a:lnTo>
                    <a:lnTo>
                      <a:pt x="894" y="57"/>
                    </a:lnTo>
                    <a:lnTo>
                      <a:pt x="908" y="57"/>
                    </a:lnTo>
                    <a:lnTo>
                      <a:pt x="908" y="43"/>
                    </a:lnTo>
                    <a:lnTo>
                      <a:pt x="922" y="43"/>
                    </a:lnTo>
                    <a:lnTo>
                      <a:pt x="936" y="57"/>
                    </a:lnTo>
                    <a:lnTo>
                      <a:pt x="950" y="57"/>
                    </a:lnTo>
                    <a:lnTo>
                      <a:pt x="950" y="71"/>
                    </a:lnTo>
                    <a:lnTo>
                      <a:pt x="964" y="71"/>
                    </a:lnTo>
                    <a:lnTo>
                      <a:pt x="979" y="71"/>
                    </a:lnTo>
                    <a:lnTo>
                      <a:pt x="993" y="71"/>
                    </a:lnTo>
                    <a:lnTo>
                      <a:pt x="993" y="85"/>
                    </a:lnTo>
                    <a:lnTo>
                      <a:pt x="1007" y="85"/>
                    </a:lnTo>
                    <a:lnTo>
                      <a:pt x="1021" y="85"/>
                    </a:lnTo>
                    <a:lnTo>
                      <a:pt x="1021" y="114"/>
                    </a:lnTo>
                    <a:lnTo>
                      <a:pt x="1035" y="142"/>
                    </a:lnTo>
                    <a:lnTo>
                      <a:pt x="1021" y="142"/>
                    </a:lnTo>
                    <a:lnTo>
                      <a:pt x="1007" y="142"/>
                    </a:lnTo>
                    <a:lnTo>
                      <a:pt x="1007" y="128"/>
                    </a:lnTo>
                    <a:lnTo>
                      <a:pt x="1007" y="142"/>
                    </a:lnTo>
                    <a:lnTo>
                      <a:pt x="1007" y="156"/>
                    </a:lnTo>
                    <a:lnTo>
                      <a:pt x="1021" y="156"/>
                    </a:lnTo>
                    <a:lnTo>
                      <a:pt x="1035" y="156"/>
                    </a:lnTo>
                    <a:lnTo>
                      <a:pt x="1035" y="170"/>
                    </a:lnTo>
                    <a:lnTo>
                      <a:pt x="1050" y="185"/>
                    </a:lnTo>
                    <a:lnTo>
                      <a:pt x="1035" y="185"/>
                    </a:lnTo>
                    <a:lnTo>
                      <a:pt x="1035" y="199"/>
                    </a:lnTo>
                    <a:lnTo>
                      <a:pt x="1035" y="213"/>
                    </a:lnTo>
                    <a:lnTo>
                      <a:pt x="1035" y="227"/>
                    </a:lnTo>
                    <a:lnTo>
                      <a:pt x="1035" y="241"/>
                    </a:lnTo>
                    <a:lnTo>
                      <a:pt x="1035" y="256"/>
                    </a:lnTo>
                    <a:lnTo>
                      <a:pt x="1035" y="270"/>
                    </a:lnTo>
                    <a:lnTo>
                      <a:pt x="1035" y="284"/>
                    </a:lnTo>
                    <a:lnTo>
                      <a:pt x="1035" y="298"/>
                    </a:lnTo>
                    <a:lnTo>
                      <a:pt x="1035" y="312"/>
                    </a:lnTo>
                    <a:lnTo>
                      <a:pt x="1035" y="326"/>
                    </a:lnTo>
                    <a:lnTo>
                      <a:pt x="1021" y="341"/>
                    </a:lnTo>
                    <a:lnTo>
                      <a:pt x="1021" y="355"/>
                    </a:lnTo>
                    <a:lnTo>
                      <a:pt x="1021" y="369"/>
                    </a:lnTo>
                    <a:lnTo>
                      <a:pt x="1021" y="383"/>
                    </a:lnTo>
                    <a:lnTo>
                      <a:pt x="1021" y="397"/>
                    </a:lnTo>
                    <a:lnTo>
                      <a:pt x="1021" y="412"/>
                    </a:lnTo>
                    <a:lnTo>
                      <a:pt x="1021" y="426"/>
                    </a:lnTo>
                    <a:lnTo>
                      <a:pt x="1007" y="426"/>
                    </a:lnTo>
                    <a:lnTo>
                      <a:pt x="1007" y="440"/>
                    </a:lnTo>
                    <a:lnTo>
                      <a:pt x="1007" y="454"/>
                    </a:lnTo>
                    <a:lnTo>
                      <a:pt x="993" y="454"/>
                    </a:lnTo>
                    <a:lnTo>
                      <a:pt x="993" y="468"/>
                    </a:lnTo>
                    <a:lnTo>
                      <a:pt x="993" y="482"/>
                    </a:lnTo>
                    <a:lnTo>
                      <a:pt x="979" y="482"/>
                    </a:lnTo>
                    <a:lnTo>
                      <a:pt x="979" y="497"/>
                    </a:lnTo>
                    <a:lnTo>
                      <a:pt x="979" y="511"/>
                    </a:lnTo>
                    <a:lnTo>
                      <a:pt x="979" y="525"/>
                    </a:lnTo>
                    <a:lnTo>
                      <a:pt x="979" y="539"/>
                    </a:lnTo>
                    <a:lnTo>
                      <a:pt x="993" y="539"/>
                    </a:lnTo>
                    <a:lnTo>
                      <a:pt x="1007" y="539"/>
                    </a:lnTo>
                    <a:lnTo>
                      <a:pt x="1007" y="553"/>
                    </a:lnTo>
                    <a:lnTo>
                      <a:pt x="1021" y="553"/>
                    </a:lnTo>
                    <a:lnTo>
                      <a:pt x="1035" y="553"/>
                    </a:lnTo>
                    <a:lnTo>
                      <a:pt x="1050" y="553"/>
                    </a:lnTo>
                    <a:lnTo>
                      <a:pt x="1050" y="525"/>
                    </a:lnTo>
                    <a:lnTo>
                      <a:pt x="1050" y="511"/>
                    </a:lnTo>
                    <a:lnTo>
                      <a:pt x="1050" y="497"/>
                    </a:lnTo>
                    <a:lnTo>
                      <a:pt x="1064" y="482"/>
                    </a:lnTo>
                    <a:lnTo>
                      <a:pt x="1064" y="468"/>
                    </a:lnTo>
                    <a:lnTo>
                      <a:pt x="1078" y="468"/>
                    </a:lnTo>
                    <a:lnTo>
                      <a:pt x="1078" y="454"/>
                    </a:lnTo>
                    <a:lnTo>
                      <a:pt x="1092" y="454"/>
                    </a:lnTo>
                    <a:lnTo>
                      <a:pt x="1092" y="440"/>
                    </a:lnTo>
                    <a:lnTo>
                      <a:pt x="1106" y="440"/>
                    </a:lnTo>
                    <a:lnTo>
                      <a:pt x="1120" y="426"/>
                    </a:lnTo>
                    <a:lnTo>
                      <a:pt x="1135" y="426"/>
                    </a:lnTo>
                    <a:lnTo>
                      <a:pt x="1149" y="426"/>
                    </a:lnTo>
                    <a:lnTo>
                      <a:pt x="1163" y="426"/>
                    </a:lnTo>
                    <a:lnTo>
                      <a:pt x="1177" y="426"/>
                    </a:lnTo>
                    <a:lnTo>
                      <a:pt x="1177" y="412"/>
                    </a:lnTo>
                    <a:lnTo>
                      <a:pt x="1177" y="426"/>
                    </a:lnTo>
                    <a:lnTo>
                      <a:pt x="1191" y="426"/>
                    </a:lnTo>
                    <a:lnTo>
                      <a:pt x="1206" y="426"/>
                    </a:lnTo>
                    <a:lnTo>
                      <a:pt x="1220" y="426"/>
                    </a:lnTo>
                    <a:lnTo>
                      <a:pt x="1234" y="426"/>
                    </a:lnTo>
                    <a:lnTo>
                      <a:pt x="1234" y="440"/>
                    </a:lnTo>
                    <a:lnTo>
                      <a:pt x="1248" y="440"/>
                    </a:lnTo>
                    <a:lnTo>
                      <a:pt x="1262" y="440"/>
                    </a:lnTo>
                    <a:lnTo>
                      <a:pt x="1276" y="440"/>
                    </a:lnTo>
                    <a:lnTo>
                      <a:pt x="1291" y="440"/>
                    </a:lnTo>
                    <a:lnTo>
                      <a:pt x="1305" y="440"/>
                    </a:lnTo>
                    <a:lnTo>
                      <a:pt x="1305" y="426"/>
                    </a:lnTo>
                    <a:lnTo>
                      <a:pt x="1319" y="426"/>
                    </a:lnTo>
                    <a:lnTo>
                      <a:pt x="1333" y="426"/>
                    </a:lnTo>
                    <a:lnTo>
                      <a:pt x="1347" y="426"/>
                    </a:lnTo>
                    <a:lnTo>
                      <a:pt x="1362" y="412"/>
                    </a:lnTo>
                    <a:lnTo>
                      <a:pt x="1376" y="412"/>
                    </a:lnTo>
                    <a:lnTo>
                      <a:pt x="1390" y="412"/>
                    </a:lnTo>
                    <a:lnTo>
                      <a:pt x="1404" y="412"/>
                    </a:lnTo>
                    <a:lnTo>
                      <a:pt x="1418" y="412"/>
                    </a:lnTo>
                    <a:lnTo>
                      <a:pt x="1432" y="397"/>
                    </a:lnTo>
                    <a:lnTo>
                      <a:pt x="1447" y="397"/>
                    </a:lnTo>
                    <a:lnTo>
                      <a:pt x="1461" y="397"/>
                    </a:lnTo>
                    <a:lnTo>
                      <a:pt x="1475" y="397"/>
                    </a:lnTo>
                    <a:lnTo>
                      <a:pt x="1475" y="412"/>
                    </a:lnTo>
                    <a:lnTo>
                      <a:pt x="1475" y="426"/>
                    </a:lnTo>
                    <a:lnTo>
                      <a:pt x="1461" y="426"/>
                    </a:lnTo>
                    <a:lnTo>
                      <a:pt x="1461" y="440"/>
                    </a:lnTo>
                    <a:lnTo>
                      <a:pt x="1461" y="454"/>
                    </a:lnTo>
                    <a:lnTo>
                      <a:pt x="1461" y="468"/>
                    </a:lnTo>
                    <a:lnTo>
                      <a:pt x="1461" y="482"/>
                    </a:lnTo>
                    <a:lnTo>
                      <a:pt x="1447" y="497"/>
                    </a:lnTo>
                    <a:lnTo>
                      <a:pt x="1447" y="511"/>
                    </a:lnTo>
                    <a:lnTo>
                      <a:pt x="1447" y="525"/>
                    </a:lnTo>
                    <a:lnTo>
                      <a:pt x="1447" y="539"/>
                    </a:lnTo>
                    <a:lnTo>
                      <a:pt x="1432" y="553"/>
                    </a:lnTo>
                    <a:lnTo>
                      <a:pt x="1432" y="568"/>
                    </a:lnTo>
                    <a:lnTo>
                      <a:pt x="1432" y="582"/>
                    </a:lnTo>
                    <a:lnTo>
                      <a:pt x="1432" y="596"/>
                    </a:lnTo>
                    <a:lnTo>
                      <a:pt x="1418" y="610"/>
                    </a:lnTo>
                    <a:lnTo>
                      <a:pt x="1418" y="624"/>
                    </a:lnTo>
                    <a:lnTo>
                      <a:pt x="1418" y="639"/>
                    </a:lnTo>
                    <a:lnTo>
                      <a:pt x="1418" y="653"/>
                    </a:lnTo>
                    <a:lnTo>
                      <a:pt x="1418" y="667"/>
                    </a:lnTo>
                    <a:lnTo>
                      <a:pt x="1404" y="667"/>
                    </a:lnTo>
                    <a:lnTo>
                      <a:pt x="1404" y="681"/>
                    </a:lnTo>
                    <a:lnTo>
                      <a:pt x="1404" y="695"/>
                    </a:lnTo>
                    <a:lnTo>
                      <a:pt x="1404" y="709"/>
                    </a:lnTo>
                    <a:lnTo>
                      <a:pt x="1404" y="738"/>
                    </a:lnTo>
                    <a:lnTo>
                      <a:pt x="1390" y="738"/>
                    </a:lnTo>
                    <a:lnTo>
                      <a:pt x="1376" y="738"/>
                    </a:lnTo>
                    <a:lnTo>
                      <a:pt x="1362" y="738"/>
                    </a:lnTo>
                    <a:lnTo>
                      <a:pt x="1248" y="724"/>
                    </a:lnTo>
                    <a:lnTo>
                      <a:pt x="1234" y="724"/>
                    </a:lnTo>
                    <a:lnTo>
                      <a:pt x="1220" y="724"/>
                    </a:lnTo>
                    <a:lnTo>
                      <a:pt x="1206" y="724"/>
                    </a:lnTo>
                    <a:lnTo>
                      <a:pt x="1191" y="724"/>
                    </a:lnTo>
                    <a:lnTo>
                      <a:pt x="1177" y="724"/>
                    </a:lnTo>
                    <a:lnTo>
                      <a:pt x="1177" y="709"/>
                    </a:lnTo>
                    <a:lnTo>
                      <a:pt x="1177" y="724"/>
                    </a:lnTo>
                    <a:lnTo>
                      <a:pt x="1177" y="709"/>
                    </a:lnTo>
                    <a:lnTo>
                      <a:pt x="1163" y="709"/>
                    </a:lnTo>
                    <a:lnTo>
                      <a:pt x="1163" y="695"/>
                    </a:lnTo>
                    <a:lnTo>
                      <a:pt x="1149" y="695"/>
                    </a:lnTo>
                    <a:lnTo>
                      <a:pt x="1163" y="724"/>
                    </a:lnTo>
                    <a:lnTo>
                      <a:pt x="1177" y="724"/>
                    </a:lnTo>
                    <a:lnTo>
                      <a:pt x="1177" y="738"/>
                    </a:lnTo>
                    <a:lnTo>
                      <a:pt x="1191" y="738"/>
                    </a:lnTo>
                    <a:lnTo>
                      <a:pt x="1191" y="752"/>
                    </a:lnTo>
                    <a:lnTo>
                      <a:pt x="1206" y="752"/>
                    </a:lnTo>
                    <a:lnTo>
                      <a:pt x="1206" y="766"/>
                    </a:lnTo>
                    <a:lnTo>
                      <a:pt x="1220" y="766"/>
                    </a:lnTo>
                    <a:lnTo>
                      <a:pt x="1220" y="780"/>
                    </a:lnTo>
                    <a:lnTo>
                      <a:pt x="1234" y="780"/>
                    </a:lnTo>
                    <a:lnTo>
                      <a:pt x="1234" y="795"/>
                    </a:lnTo>
                    <a:lnTo>
                      <a:pt x="1248" y="795"/>
                    </a:lnTo>
                    <a:lnTo>
                      <a:pt x="1248" y="809"/>
                    </a:lnTo>
                    <a:lnTo>
                      <a:pt x="1262" y="809"/>
                    </a:lnTo>
                    <a:lnTo>
                      <a:pt x="1276" y="809"/>
                    </a:lnTo>
                    <a:lnTo>
                      <a:pt x="1291" y="809"/>
                    </a:lnTo>
                    <a:lnTo>
                      <a:pt x="1291" y="823"/>
                    </a:lnTo>
                    <a:lnTo>
                      <a:pt x="1276" y="823"/>
                    </a:lnTo>
                    <a:lnTo>
                      <a:pt x="1276" y="837"/>
                    </a:lnTo>
                    <a:lnTo>
                      <a:pt x="1291" y="837"/>
                    </a:lnTo>
                    <a:lnTo>
                      <a:pt x="1319" y="865"/>
                    </a:lnTo>
                    <a:lnTo>
                      <a:pt x="1319" y="880"/>
                    </a:lnTo>
                    <a:lnTo>
                      <a:pt x="1333" y="908"/>
                    </a:lnTo>
                    <a:lnTo>
                      <a:pt x="1319" y="894"/>
                    </a:lnTo>
                    <a:lnTo>
                      <a:pt x="1305" y="894"/>
                    </a:lnTo>
                    <a:lnTo>
                      <a:pt x="1291" y="894"/>
                    </a:lnTo>
                    <a:lnTo>
                      <a:pt x="1291" y="908"/>
                    </a:lnTo>
                    <a:lnTo>
                      <a:pt x="1262" y="908"/>
                    </a:lnTo>
                    <a:lnTo>
                      <a:pt x="1248" y="908"/>
                    </a:lnTo>
                    <a:lnTo>
                      <a:pt x="1234" y="908"/>
                    </a:lnTo>
                    <a:lnTo>
                      <a:pt x="1234" y="922"/>
                    </a:lnTo>
                    <a:lnTo>
                      <a:pt x="1220" y="922"/>
                    </a:lnTo>
                    <a:lnTo>
                      <a:pt x="1206" y="922"/>
                    </a:lnTo>
                    <a:lnTo>
                      <a:pt x="1191" y="922"/>
                    </a:lnTo>
                    <a:lnTo>
                      <a:pt x="1177" y="936"/>
                    </a:lnTo>
                    <a:lnTo>
                      <a:pt x="1163" y="936"/>
                    </a:lnTo>
                    <a:lnTo>
                      <a:pt x="1149" y="951"/>
                    </a:lnTo>
                    <a:lnTo>
                      <a:pt x="1149" y="965"/>
                    </a:lnTo>
                    <a:lnTo>
                      <a:pt x="1149" y="979"/>
                    </a:lnTo>
                    <a:lnTo>
                      <a:pt x="1149" y="1007"/>
                    </a:lnTo>
                    <a:lnTo>
                      <a:pt x="1120" y="1021"/>
                    </a:lnTo>
                    <a:lnTo>
                      <a:pt x="1106" y="1021"/>
                    </a:lnTo>
                    <a:lnTo>
                      <a:pt x="1106" y="1036"/>
                    </a:lnTo>
                    <a:lnTo>
                      <a:pt x="1092" y="1036"/>
                    </a:lnTo>
                    <a:lnTo>
                      <a:pt x="1078" y="1036"/>
                    </a:lnTo>
                    <a:lnTo>
                      <a:pt x="1064" y="1050"/>
                    </a:lnTo>
                    <a:lnTo>
                      <a:pt x="1064" y="1064"/>
                    </a:lnTo>
                    <a:lnTo>
                      <a:pt x="1050" y="1064"/>
                    </a:lnTo>
                    <a:lnTo>
                      <a:pt x="1035" y="1092"/>
                    </a:lnTo>
                    <a:lnTo>
                      <a:pt x="1021" y="1092"/>
                    </a:lnTo>
                    <a:lnTo>
                      <a:pt x="1021" y="1107"/>
                    </a:lnTo>
                    <a:lnTo>
                      <a:pt x="1007" y="1107"/>
                    </a:lnTo>
                    <a:lnTo>
                      <a:pt x="993" y="1107"/>
                    </a:lnTo>
                    <a:lnTo>
                      <a:pt x="979" y="1107"/>
                    </a:lnTo>
                    <a:lnTo>
                      <a:pt x="964" y="1107"/>
                    </a:lnTo>
                    <a:lnTo>
                      <a:pt x="950" y="1107"/>
                    </a:lnTo>
                    <a:lnTo>
                      <a:pt x="950" y="1092"/>
                    </a:lnTo>
                    <a:lnTo>
                      <a:pt x="950" y="1107"/>
                    </a:lnTo>
                    <a:lnTo>
                      <a:pt x="936" y="1107"/>
                    </a:lnTo>
                    <a:lnTo>
                      <a:pt x="922" y="1107"/>
                    </a:lnTo>
                    <a:lnTo>
                      <a:pt x="922" y="1121"/>
                    </a:lnTo>
                    <a:lnTo>
                      <a:pt x="908" y="1121"/>
                    </a:lnTo>
                    <a:lnTo>
                      <a:pt x="894" y="1121"/>
                    </a:lnTo>
                    <a:lnTo>
                      <a:pt x="894" y="1135"/>
                    </a:lnTo>
                    <a:lnTo>
                      <a:pt x="879" y="1135"/>
                    </a:lnTo>
                    <a:lnTo>
                      <a:pt x="879" y="1149"/>
                    </a:lnTo>
                    <a:lnTo>
                      <a:pt x="865" y="1163"/>
                    </a:lnTo>
                    <a:lnTo>
                      <a:pt x="879" y="1163"/>
                    </a:lnTo>
                    <a:lnTo>
                      <a:pt x="879" y="1178"/>
                    </a:lnTo>
                    <a:lnTo>
                      <a:pt x="879" y="1192"/>
                    </a:lnTo>
                    <a:lnTo>
                      <a:pt x="865" y="1192"/>
                    </a:lnTo>
                    <a:lnTo>
                      <a:pt x="865" y="1206"/>
                    </a:lnTo>
                    <a:lnTo>
                      <a:pt x="865" y="1234"/>
                    </a:lnTo>
                    <a:lnTo>
                      <a:pt x="851" y="1263"/>
                    </a:lnTo>
                    <a:lnTo>
                      <a:pt x="837" y="1291"/>
                    </a:lnTo>
                    <a:lnTo>
                      <a:pt x="837" y="1305"/>
                    </a:lnTo>
                    <a:lnTo>
                      <a:pt x="823" y="1319"/>
                    </a:lnTo>
                    <a:lnTo>
                      <a:pt x="808" y="1348"/>
                    </a:lnTo>
                    <a:lnTo>
                      <a:pt x="808" y="1362"/>
                    </a:lnTo>
                    <a:lnTo>
                      <a:pt x="794" y="1376"/>
                    </a:lnTo>
                    <a:lnTo>
                      <a:pt x="794" y="1390"/>
                    </a:lnTo>
                    <a:lnTo>
                      <a:pt x="794" y="1404"/>
                    </a:lnTo>
                    <a:lnTo>
                      <a:pt x="780" y="1404"/>
                    </a:lnTo>
                    <a:lnTo>
                      <a:pt x="780" y="1419"/>
                    </a:lnTo>
                    <a:lnTo>
                      <a:pt x="780" y="1433"/>
                    </a:lnTo>
                    <a:lnTo>
                      <a:pt x="780" y="1447"/>
                    </a:lnTo>
                    <a:lnTo>
                      <a:pt x="766" y="1447"/>
                    </a:lnTo>
                    <a:lnTo>
                      <a:pt x="752" y="1475"/>
                    </a:lnTo>
                    <a:lnTo>
                      <a:pt x="738" y="1490"/>
                    </a:lnTo>
                    <a:lnTo>
                      <a:pt x="723" y="1504"/>
                    </a:lnTo>
                    <a:lnTo>
                      <a:pt x="709" y="1504"/>
                    </a:lnTo>
                    <a:lnTo>
                      <a:pt x="695" y="1518"/>
                    </a:lnTo>
                    <a:lnTo>
                      <a:pt x="681" y="1532"/>
                    </a:lnTo>
                    <a:lnTo>
                      <a:pt x="681" y="1546"/>
                    </a:lnTo>
                    <a:lnTo>
                      <a:pt x="667" y="1546"/>
                    </a:lnTo>
                    <a:lnTo>
                      <a:pt x="652" y="1561"/>
                    </a:lnTo>
                    <a:lnTo>
                      <a:pt x="638" y="1561"/>
                    </a:lnTo>
                    <a:lnTo>
                      <a:pt x="624" y="1561"/>
                    </a:lnTo>
                    <a:lnTo>
                      <a:pt x="610" y="1561"/>
                    </a:lnTo>
                    <a:lnTo>
                      <a:pt x="596" y="1561"/>
                    </a:lnTo>
                    <a:lnTo>
                      <a:pt x="582" y="1561"/>
                    </a:lnTo>
                    <a:lnTo>
                      <a:pt x="567" y="1561"/>
                    </a:lnTo>
                    <a:lnTo>
                      <a:pt x="553" y="1561"/>
                    </a:lnTo>
                    <a:lnTo>
                      <a:pt x="539" y="1561"/>
                    </a:lnTo>
                    <a:lnTo>
                      <a:pt x="539" y="1546"/>
                    </a:lnTo>
                    <a:lnTo>
                      <a:pt x="525" y="1546"/>
                    </a:lnTo>
                    <a:lnTo>
                      <a:pt x="511" y="1546"/>
                    </a:lnTo>
                    <a:lnTo>
                      <a:pt x="496" y="1532"/>
                    </a:lnTo>
                    <a:lnTo>
                      <a:pt x="482" y="1532"/>
                    </a:lnTo>
                    <a:lnTo>
                      <a:pt x="496" y="1532"/>
                    </a:lnTo>
                    <a:lnTo>
                      <a:pt x="496" y="1546"/>
                    </a:lnTo>
                    <a:lnTo>
                      <a:pt x="511" y="1546"/>
                    </a:lnTo>
                    <a:lnTo>
                      <a:pt x="511" y="1561"/>
                    </a:lnTo>
                    <a:lnTo>
                      <a:pt x="525" y="1561"/>
                    </a:lnTo>
                    <a:lnTo>
                      <a:pt x="539" y="1561"/>
                    </a:lnTo>
                    <a:lnTo>
                      <a:pt x="539" y="1575"/>
                    </a:lnTo>
                    <a:lnTo>
                      <a:pt x="525" y="1575"/>
                    </a:lnTo>
                    <a:lnTo>
                      <a:pt x="511" y="1575"/>
                    </a:lnTo>
                    <a:lnTo>
                      <a:pt x="496" y="1561"/>
                    </a:lnTo>
                    <a:lnTo>
                      <a:pt x="482" y="1561"/>
                    </a:lnTo>
                    <a:lnTo>
                      <a:pt x="468" y="1561"/>
                    </a:lnTo>
                    <a:lnTo>
                      <a:pt x="454" y="1561"/>
                    </a:lnTo>
                    <a:lnTo>
                      <a:pt x="440" y="1561"/>
                    </a:lnTo>
                    <a:lnTo>
                      <a:pt x="440" y="1546"/>
                    </a:lnTo>
                    <a:lnTo>
                      <a:pt x="426" y="1546"/>
                    </a:lnTo>
                    <a:lnTo>
                      <a:pt x="411" y="1546"/>
                    </a:lnTo>
                    <a:lnTo>
                      <a:pt x="411" y="1561"/>
                    </a:lnTo>
                    <a:lnTo>
                      <a:pt x="411" y="1575"/>
                    </a:lnTo>
                    <a:lnTo>
                      <a:pt x="383" y="1575"/>
                    </a:lnTo>
                    <a:lnTo>
                      <a:pt x="369" y="1575"/>
                    </a:lnTo>
                    <a:lnTo>
                      <a:pt x="340" y="1575"/>
                    </a:lnTo>
                    <a:lnTo>
                      <a:pt x="326" y="1575"/>
                    </a:lnTo>
                    <a:lnTo>
                      <a:pt x="312" y="1575"/>
                    </a:lnTo>
                    <a:lnTo>
                      <a:pt x="298" y="1575"/>
                    </a:lnTo>
                    <a:lnTo>
                      <a:pt x="284" y="1575"/>
                    </a:lnTo>
                    <a:lnTo>
                      <a:pt x="255" y="1575"/>
                    </a:lnTo>
                    <a:lnTo>
                      <a:pt x="241" y="1575"/>
                    </a:lnTo>
                    <a:lnTo>
                      <a:pt x="227" y="1575"/>
                    </a:lnTo>
                    <a:lnTo>
                      <a:pt x="213" y="1575"/>
                    </a:lnTo>
                    <a:lnTo>
                      <a:pt x="213" y="1589"/>
                    </a:lnTo>
                    <a:lnTo>
                      <a:pt x="199" y="1589"/>
                    </a:lnTo>
                    <a:lnTo>
                      <a:pt x="199" y="1603"/>
                    </a:lnTo>
                    <a:lnTo>
                      <a:pt x="184" y="1603"/>
                    </a:lnTo>
                    <a:lnTo>
                      <a:pt x="170" y="1603"/>
                    </a:lnTo>
                    <a:lnTo>
                      <a:pt x="128" y="1603"/>
                    </a:lnTo>
                    <a:lnTo>
                      <a:pt x="85" y="1589"/>
                    </a:lnTo>
                    <a:lnTo>
                      <a:pt x="57" y="1589"/>
                    </a:lnTo>
                    <a:lnTo>
                      <a:pt x="28" y="1589"/>
                    </a:lnTo>
                    <a:lnTo>
                      <a:pt x="14" y="1575"/>
                    </a:lnTo>
                    <a:lnTo>
                      <a:pt x="0" y="1575"/>
                    </a:lnTo>
                    <a:lnTo>
                      <a:pt x="0" y="1546"/>
                    </a:lnTo>
                    <a:lnTo>
                      <a:pt x="14" y="1532"/>
                    </a:lnTo>
                    <a:lnTo>
                      <a:pt x="0" y="1532"/>
                    </a:lnTo>
                    <a:lnTo>
                      <a:pt x="14" y="1447"/>
                    </a:lnTo>
                    <a:lnTo>
                      <a:pt x="14" y="1433"/>
                    </a:lnTo>
                    <a:lnTo>
                      <a:pt x="14" y="1419"/>
                    </a:lnTo>
                    <a:lnTo>
                      <a:pt x="14" y="1390"/>
                    </a:lnTo>
                    <a:lnTo>
                      <a:pt x="28" y="1334"/>
                    </a:lnTo>
                    <a:lnTo>
                      <a:pt x="28" y="1206"/>
                    </a:lnTo>
                    <a:lnTo>
                      <a:pt x="28" y="1149"/>
                    </a:lnTo>
                    <a:lnTo>
                      <a:pt x="43" y="1092"/>
                    </a:lnTo>
                    <a:lnTo>
                      <a:pt x="43" y="1078"/>
                    </a:lnTo>
                    <a:lnTo>
                      <a:pt x="43" y="1050"/>
                    </a:lnTo>
                    <a:lnTo>
                      <a:pt x="43" y="1036"/>
                    </a:lnTo>
                    <a:lnTo>
                      <a:pt x="43" y="1021"/>
                    </a:lnTo>
                    <a:lnTo>
                      <a:pt x="43" y="993"/>
                    </a:lnTo>
                    <a:lnTo>
                      <a:pt x="43" y="951"/>
                    </a:lnTo>
                    <a:lnTo>
                      <a:pt x="43" y="922"/>
                    </a:lnTo>
                    <a:lnTo>
                      <a:pt x="43" y="880"/>
                    </a:lnTo>
                    <a:lnTo>
                      <a:pt x="43" y="865"/>
                    </a:lnTo>
                    <a:lnTo>
                      <a:pt x="43" y="851"/>
                    </a:lnTo>
                    <a:lnTo>
                      <a:pt x="43" y="837"/>
                    </a:lnTo>
                    <a:lnTo>
                      <a:pt x="43" y="823"/>
                    </a:lnTo>
                    <a:lnTo>
                      <a:pt x="43" y="809"/>
                    </a:lnTo>
                    <a:lnTo>
                      <a:pt x="43" y="795"/>
                    </a:lnTo>
                    <a:lnTo>
                      <a:pt x="43" y="766"/>
                    </a:lnTo>
                    <a:lnTo>
                      <a:pt x="43" y="752"/>
                    </a:lnTo>
                    <a:lnTo>
                      <a:pt x="57" y="738"/>
                    </a:lnTo>
                    <a:lnTo>
                      <a:pt x="57" y="724"/>
                    </a:lnTo>
                    <a:lnTo>
                      <a:pt x="57" y="709"/>
                    </a:lnTo>
                    <a:lnTo>
                      <a:pt x="57" y="681"/>
                    </a:lnTo>
                    <a:lnTo>
                      <a:pt x="57" y="667"/>
                    </a:lnTo>
                    <a:lnTo>
                      <a:pt x="57" y="639"/>
                    </a:lnTo>
                    <a:lnTo>
                      <a:pt x="57" y="610"/>
                    </a:lnTo>
                    <a:lnTo>
                      <a:pt x="57" y="582"/>
                    </a:lnTo>
                    <a:lnTo>
                      <a:pt x="57" y="553"/>
                    </a:lnTo>
                    <a:lnTo>
                      <a:pt x="57" y="539"/>
                    </a:lnTo>
                    <a:lnTo>
                      <a:pt x="57" y="511"/>
                    </a:lnTo>
                    <a:lnTo>
                      <a:pt x="57" y="468"/>
                    </a:lnTo>
                    <a:lnTo>
                      <a:pt x="57" y="440"/>
                    </a:lnTo>
                    <a:lnTo>
                      <a:pt x="57" y="383"/>
                    </a:lnTo>
                    <a:lnTo>
                      <a:pt x="57" y="369"/>
                    </a:lnTo>
                    <a:lnTo>
                      <a:pt x="99" y="369"/>
                    </a:lnTo>
                    <a:lnTo>
                      <a:pt x="114" y="369"/>
                    </a:lnTo>
                    <a:lnTo>
                      <a:pt x="142" y="369"/>
                    </a:lnTo>
                    <a:lnTo>
                      <a:pt x="156" y="369"/>
                    </a:lnTo>
                    <a:lnTo>
                      <a:pt x="156" y="355"/>
                    </a:lnTo>
                    <a:lnTo>
                      <a:pt x="156" y="341"/>
                    </a:lnTo>
                    <a:lnTo>
                      <a:pt x="170" y="326"/>
                    </a:lnTo>
                    <a:lnTo>
                      <a:pt x="170" y="312"/>
                    </a:lnTo>
                    <a:lnTo>
                      <a:pt x="156" y="312"/>
                    </a:lnTo>
                    <a:lnTo>
                      <a:pt x="156" y="298"/>
                    </a:lnTo>
                    <a:lnTo>
                      <a:pt x="142" y="284"/>
                    </a:lnTo>
                    <a:lnTo>
                      <a:pt x="142" y="270"/>
                    </a:lnTo>
                    <a:lnTo>
                      <a:pt x="142" y="256"/>
                    </a:lnTo>
                    <a:lnTo>
                      <a:pt x="170" y="256"/>
                    </a:lnTo>
                    <a:lnTo>
                      <a:pt x="184" y="256"/>
                    </a:lnTo>
                    <a:lnTo>
                      <a:pt x="199" y="270"/>
                    </a:lnTo>
                    <a:lnTo>
                      <a:pt x="213" y="270"/>
                    </a:lnTo>
                    <a:lnTo>
                      <a:pt x="241" y="270"/>
                    </a:lnTo>
                    <a:lnTo>
                      <a:pt x="255" y="270"/>
                    </a:lnTo>
                    <a:lnTo>
                      <a:pt x="284" y="270"/>
                    </a:lnTo>
                    <a:lnTo>
                      <a:pt x="312" y="270"/>
                    </a:lnTo>
                    <a:lnTo>
                      <a:pt x="326" y="270"/>
                    </a:lnTo>
                    <a:lnTo>
                      <a:pt x="340" y="312"/>
                    </a:lnTo>
                    <a:lnTo>
                      <a:pt x="355" y="355"/>
                    </a:lnTo>
                    <a:lnTo>
                      <a:pt x="355" y="369"/>
                    </a:lnTo>
                    <a:lnTo>
                      <a:pt x="369" y="412"/>
                    </a:lnTo>
                    <a:lnTo>
                      <a:pt x="369" y="454"/>
                    </a:lnTo>
                    <a:lnTo>
                      <a:pt x="383" y="468"/>
                    </a:lnTo>
                    <a:lnTo>
                      <a:pt x="383" y="482"/>
                    </a:lnTo>
                    <a:lnTo>
                      <a:pt x="369" y="482"/>
                    </a:lnTo>
                    <a:lnTo>
                      <a:pt x="369" y="497"/>
                    </a:lnTo>
                    <a:lnTo>
                      <a:pt x="369" y="511"/>
                    </a:lnTo>
                    <a:lnTo>
                      <a:pt x="369" y="525"/>
                    </a:lnTo>
                    <a:lnTo>
                      <a:pt x="383" y="525"/>
                    </a:lnTo>
                    <a:lnTo>
                      <a:pt x="383" y="539"/>
                    </a:lnTo>
                    <a:lnTo>
                      <a:pt x="383" y="553"/>
                    </a:lnTo>
                    <a:lnTo>
                      <a:pt x="383" y="568"/>
                    </a:lnTo>
                    <a:lnTo>
                      <a:pt x="383" y="582"/>
                    </a:lnTo>
                    <a:lnTo>
                      <a:pt x="411" y="582"/>
                    </a:lnTo>
                    <a:lnTo>
                      <a:pt x="411" y="610"/>
                    </a:lnTo>
                    <a:lnTo>
                      <a:pt x="411" y="624"/>
                    </a:lnTo>
                    <a:lnTo>
                      <a:pt x="411" y="639"/>
                    </a:lnTo>
                    <a:lnTo>
                      <a:pt x="426" y="653"/>
                    </a:lnTo>
                    <a:lnTo>
                      <a:pt x="440" y="653"/>
                    </a:lnTo>
                    <a:lnTo>
                      <a:pt x="454" y="653"/>
                    </a:lnTo>
                    <a:lnTo>
                      <a:pt x="482" y="653"/>
                    </a:lnTo>
                    <a:lnTo>
                      <a:pt x="496" y="653"/>
                    </a:lnTo>
                    <a:lnTo>
                      <a:pt x="511" y="653"/>
                    </a:lnTo>
                    <a:lnTo>
                      <a:pt x="525" y="653"/>
                    </a:lnTo>
                    <a:lnTo>
                      <a:pt x="539" y="653"/>
                    </a:lnTo>
                    <a:lnTo>
                      <a:pt x="553" y="653"/>
                    </a:lnTo>
                    <a:lnTo>
                      <a:pt x="567" y="639"/>
                    </a:lnTo>
                    <a:lnTo>
                      <a:pt x="567" y="624"/>
                    </a:lnTo>
                    <a:lnTo>
                      <a:pt x="567" y="610"/>
                    </a:lnTo>
                    <a:lnTo>
                      <a:pt x="567" y="596"/>
                    </a:lnTo>
                    <a:lnTo>
                      <a:pt x="567" y="539"/>
                    </a:lnTo>
                    <a:lnTo>
                      <a:pt x="582" y="539"/>
                    </a:lnTo>
                    <a:lnTo>
                      <a:pt x="582" y="525"/>
                    </a:lnTo>
                    <a:lnTo>
                      <a:pt x="582" y="511"/>
                    </a:lnTo>
                    <a:lnTo>
                      <a:pt x="582" y="497"/>
                    </a:lnTo>
                    <a:lnTo>
                      <a:pt x="582" y="482"/>
                    </a:lnTo>
                    <a:lnTo>
                      <a:pt x="582" y="454"/>
                    </a:lnTo>
                    <a:lnTo>
                      <a:pt x="596" y="454"/>
                    </a:lnTo>
                    <a:lnTo>
                      <a:pt x="610" y="454"/>
                    </a:lnTo>
                    <a:lnTo>
                      <a:pt x="624" y="454"/>
                    </a:lnTo>
                    <a:lnTo>
                      <a:pt x="652" y="454"/>
                    </a:lnTo>
                    <a:lnTo>
                      <a:pt x="667" y="454"/>
                    </a:lnTo>
                    <a:lnTo>
                      <a:pt x="652" y="412"/>
                    </a:lnTo>
                    <a:lnTo>
                      <a:pt x="652" y="397"/>
                    </a:lnTo>
                    <a:lnTo>
                      <a:pt x="652" y="383"/>
                    </a:lnTo>
                    <a:lnTo>
                      <a:pt x="638" y="369"/>
                    </a:lnTo>
                    <a:lnTo>
                      <a:pt x="638" y="355"/>
                    </a:lnTo>
                    <a:lnTo>
                      <a:pt x="624" y="341"/>
                    </a:lnTo>
                    <a:lnTo>
                      <a:pt x="624" y="326"/>
                    </a:lnTo>
                    <a:lnTo>
                      <a:pt x="610" y="326"/>
                    </a:lnTo>
                    <a:lnTo>
                      <a:pt x="610" y="312"/>
                    </a:lnTo>
                    <a:lnTo>
                      <a:pt x="610" y="298"/>
                    </a:lnTo>
                    <a:lnTo>
                      <a:pt x="596" y="284"/>
                    </a:lnTo>
                    <a:lnTo>
                      <a:pt x="596" y="270"/>
                    </a:lnTo>
                    <a:lnTo>
                      <a:pt x="610" y="270"/>
                    </a:lnTo>
                    <a:lnTo>
                      <a:pt x="624" y="270"/>
                    </a:lnTo>
                    <a:lnTo>
                      <a:pt x="638" y="270"/>
                    </a:lnTo>
                    <a:lnTo>
                      <a:pt x="652" y="270"/>
                    </a:lnTo>
                    <a:lnTo>
                      <a:pt x="667" y="270"/>
                    </a:lnTo>
                    <a:lnTo>
                      <a:pt x="681" y="270"/>
                    </a:lnTo>
                    <a:lnTo>
                      <a:pt x="695" y="270"/>
                    </a:lnTo>
                    <a:lnTo>
                      <a:pt x="709" y="270"/>
                    </a:lnTo>
                    <a:lnTo>
                      <a:pt x="723" y="270"/>
                    </a:lnTo>
                    <a:lnTo>
                      <a:pt x="794" y="270"/>
                    </a:lnTo>
                    <a:lnTo>
                      <a:pt x="808" y="270"/>
                    </a:lnTo>
                    <a:lnTo>
                      <a:pt x="823" y="284"/>
                    </a:lnTo>
                    <a:lnTo>
                      <a:pt x="837" y="284"/>
                    </a:lnTo>
                    <a:lnTo>
                      <a:pt x="865" y="284"/>
                    </a:lnTo>
                    <a:lnTo>
                      <a:pt x="879" y="284"/>
                    </a:lnTo>
                    <a:lnTo>
                      <a:pt x="879" y="270"/>
                    </a:lnTo>
                    <a:lnTo>
                      <a:pt x="865" y="270"/>
                    </a:lnTo>
                    <a:lnTo>
                      <a:pt x="879" y="256"/>
                    </a:lnTo>
                    <a:lnTo>
                      <a:pt x="879" y="241"/>
                    </a:lnTo>
                    <a:lnTo>
                      <a:pt x="894" y="241"/>
                    </a:lnTo>
                    <a:lnTo>
                      <a:pt x="894" y="227"/>
                    </a:lnTo>
                    <a:lnTo>
                      <a:pt x="908" y="227"/>
                    </a:lnTo>
                    <a:lnTo>
                      <a:pt x="908" y="213"/>
                    </a:lnTo>
                    <a:lnTo>
                      <a:pt x="894" y="199"/>
                    </a:lnTo>
                    <a:lnTo>
                      <a:pt x="894" y="213"/>
                    </a:lnTo>
                    <a:lnTo>
                      <a:pt x="894" y="227"/>
                    </a:lnTo>
                    <a:lnTo>
                      <a:pt x="879" y="227"/>
                    </a:lnTo>
                    <a:lnTo>
                      <a:pt x="865" y="213"/>
                    </a:lnTo>
                    <a:lnTo>
                      <a:pt x="851" y="213"/>
                    </a:lnTo>
                    <a:lnTo>
                      <a:pt x="851" y="199"/>
                    </a:lnTo>
                    <a:lnTo>
                      <a:pt x="865" y="199"/>
                    </a:lnTo>
                    <a:lnTo>
                      <a:pt x="865" y="185"/>
                    </a:lnTo>
                    <a:lnTo>
                      <a:pt x="865" y="170"/>
                    </a:lnTo>
                    <a:lnTo>
                      <a:pt x="865" y="185"/>
                    </a:lnTo>
                    <a:lnTo>
                      <a:pt x="879" y="185"/>
                    </a:lnTo>
                    <a:lnTo>
                      <a:pt x="894" y="185"/>
                    </a:lnTo>
                    <a:lnTo>
                      <a:pt x="894" y="170"/>
                    </a:lnTo>
                    <a:lnTo>
                      <a:pt x="879" y="170"/>
                    </a:lnTo>
                    <a:lnTo>
                      <a:pt x="865" y="170"/>
                    </a:lnTo>
                    <a:lnTo>
                      <a:pt x="879" y="170"/>
                    </a:lnTo>
                    <a:lnTo>
                      <a:pt x="879" y="156"/>
                    </a:lnTo>
                    <a:lnTo>
                      <a:pt x="865" y="156"/>
                    </a:lnTo>
                    <a:lnTo>
                      <a:pt x="865" y="142"/>
                    </a:lnTo>
                    <a:lnTo>
                      <a:pt x="894" y="142"/>
                    </a:lnTo>
                    <a:lnTo>
                      <a:pt x="908" y="142"/>
                    </a:lnTo>
                    <a:lnTo>
                      <a:pt x="894" y="156"/>
                    </a:lnTo>
                    <a:lnTo>
                      <a:pt x="908" y="142"/>
                    </a:lnTo>
                    <a:lnTo>
                      <a:pt x="908" y="114"/>
                    </a:lnTo>
                    <a:lnTo>
                      <a:pt x="894" y="99"/>
                    </a:lnTo>
                    <a:lnTo>
                      <a:pt x="879" y="99"/>
                    </a:lnTo>
                    <a:lnTo>
                      <a:pt x="865" y="99"/>
                    </a:lnTo>
                    <a:lnTo>
                      <a:pt x="851" y="99"/>
                    </a:lnTo>
                    <a:lnTo>
                      <a:pt x="865" y="71"/>
                    </a:lnTo>
                    <a:lnTo>
                      <a:pt x="851" y="71"/>
                    </a:lnTo>
                    <a:lnTo>
                      <a:pt x="851" y="43"/>
                    </a:lnTo>
                    <a:lnTo>
                      <a:pt x="851" y="29"/>
                    </a:lnTo>
                    <a:lnTo>
                      <a:pt x="865" y="14"/>
                    </a:lnTo>
                    <a:lnTo>
                      <a:pt x="865" y="0"/>
                    </a:lnTo>
                    <a:lnTo>
                      <a:pt x="865" y="14"/>
                    </a:lnTo>
                    <a:lnTo>
                      <a:pt x="865" y="29"/>
                    </a:lnTo>
                    <a:lnTo>
                      <a:pt x="865" y="43"/>
                    </a:lnTo>
                    <a:lnTo>
                      <a:pt x="879" y="43"/>
                    </a:lnTo>
                    <a:close/>
                  </a:path>
                </a:pathLst>
              </a:custGeom>
              <a:noFill/>
              <a:ln w="0" cap="flat">
                <a:solidFill>
                  <a:srgbClr val="000000"/>
                </a:solidFill>
                <a:prstDash val="solid"/>
                <a:round/>
                <a:headEnd/>
                <a:tailEnd/>
              </a:ln>
              <a:extLst>
                <a:ext uri="{909E8E84-426E-40DD-AFC4-6F175D3DCCD1}">
                  <a14:hiddenFill xmlns="" xmlns:a14="http://schemas.microsoft.com/office/drawing/2010/main">
                    <a:solidFill>
                      <a:srgbClr val="FFFFFF"/>
                    </a:solidFill>
                  </a14:hiddenFill>
                </a:ext>
              </a:extLst>
            </p:spPr>
            <p:txBody>
              <a:bodyPr/>
              <a:lstStyle/>
              <a:p>
                <a:endParaRPr lang="ja-JP" altLang="en-US"/>
              </a:p>
            </p:txBody>
          </p:sp>
          <p:sp>
            <p:nvSpPr>
              <p:cNvPr id="52361" name="Freeform 203"/>
              <p:cNvSpPr>
                <a:spLocks noChangeAspect="1"/>
              </p:cNvSpPr>
              <p:nvPr/>
            </p:nvSpPr>
            <p:spPr bwMode="auto">
              <a:xfrm>
                <a:off x="9505" y="8351"/>
                <a:ext cx="1584" cy="2100"/>
              </a:xfrm>
              <a:custGeom>
                <a:avLst/>
                <a:gdLst>
                  <a:gd name="T0" fmla="*/ 2147483647 w 993"/>
                  <a:gd name="T1" fmla="*/ 2147483647 h 1319"/>
                  <a:gd name="T2" fmla="*/ 2147483647 w 993"/>
                  <a:gd name="T3" fmla="*/ 2147483647 h 1319"/>
                  <a:gd name="T4" fmla="*/ 2147483647 w 993"/>
                  <a:gd name="T5" fmla="*/ 2147483647 h 1319"/>
                  <a:gd name="T6" fmla="*/ 2147483647 w 993"/>
                  <a:gd name="T7" fmla="*/ 2147483647 h 1319"/>
                  <a:gd name="T8" fmla="*/ 2147483647 w 993"/>
                  <a:gd name="T9" fmla="*/ 2147483647 h 1319"/>
                  <a:gd name="T10" fmla="*/ 2147483647 w 993"/>
                  <a:gd name="T11" fmla="*/ 2147483647 h 1319"/>
                  <a:gd name="T12" fmla="*/ 2147483647 w 993"/>
                  <a:gd name="T13" fmla="*/ 2147483647 h 1319"/>
                  <a:gd name="T14" fmla="*/ 2147483647 w 993"/>
                  <a:gd name="T15" fmla="*/ 2147483647 h 1319"/>
                  <a:gd name="T16" fmla="*/ 2147483647 w 993"/>
                  <a:gd name="T17" fmla="*/ 2147483647 h 1319"/>
                  <a:gd name="T18" fmla="*/ 2147483647 w 993"/>
                  <a:gd name="T19" fmla="*/ 2147483647 h 1319"/>
                  <a:gd name="T20" fmla="*/ 2147483647 w 993"/>
                  <a:gd name="T21" fmla="*/ 2147483647 h 1319"/>
                  <a:gd name="T22" fmla="*/ 2147483647 w 993"/>
                  <a:gd name="T23" fmla="*/ 2147483647 h 1319"/>
                  <a:gd name="T24" fmla="*/ 2147483647 w 993"/>
                  <a:gd name="T25" fmla="*/ 2147483647 h 1319"/>
                  <a:gd name="T26" fmla="*/ 2147483647 w 993"/>
                  <a:gd name="T27" fmla="*/ 2147483647 h 1319"/>
                  <a:gd name="T28" fmla="*/ 2147483647 w 993"/>
                  <a:gd name="T29" fmla="*/ 2147483647 h 1319"/>
                  <a:gd name="T30" fmla="*/ 2147483647 w 993"/>
                  <a:gd name="T31" fmla="*/ 2147483647 h 1319"/>
                  <a:gd name="T32" fmla="*/ 2147483647 w 993"/>
                  <a:gd name="T33" fmla="*/ 2147483647 h 1319"/>
                  <a:gd name="T34" fmla="*/ 2147483647 w 993"/>
                  <a:gd name="T35" fmla="*/ 2147483647 h 1319"/>
                  <a:gd name="T36" fmla="*/ 2147483647 w 993"/>
                  <a:gd name="T37" fmla="*/ 2147483647 h 1319"/>
                  <a:gd name="T38" fmla="*/ 2147483647 w 993"/>
                  <a:gd name="T39" fmla="*/ 2147483647 h 1319"/>
                  <a:gd name="T40" fmla="*/ 2147483647 w 993"/>
                  <a:gd name="T41" fmla="*/ 2147483647 h 1319"/>
                  <a:gd name="T42" fmla="*/ 2147483647 w 993"/>
                  <a:gd name="T43" fmla="*/ 2147483647 h 1319"/>
                  <a:gd name="T44" fmla="*/ 2147483647 w 993"/>
                  <a:gd name="T45" fmla="*/ 2147483647 h 1319"/>
                  <a:gd name="T46" fmla="*/ 2147483647 w 993"/>
                  <a:gd name="T47" fmla="*/ 2147483647 h 1319"/>
                  <a:gd name="T48" fmla="*/ 2147483647 w 993"/>
                  <a:gd name="T49" fmla="*/ 2147483647 h 1319"/>
                  <a:gd name="T50" fmla="*/ 2147483647 w 993"/>
                  <a:gd name="T51" fmla="*/ 2147483647 h 1319"/>
                  <a:gd name="T52" fmla="*/ 2147483647 w 993"/>
                  <a:gd name="T53" fmla="*/ 2147483647 h 1319"/>
                  <a:gd name="T54" fmla="*/ 2147483647 w 993"/>
                  <a:gd name="T55" fmla="*/ 2147483647 h 1319"/>
                  <a:gd name="T56" fmla="*/ 2147483647 w 993"/>
                  <a:gd name="T57" fmla="*/ 2147483647 h 1319"/>
                  <a:gd name="T58" fmla="*/ 2147483647 w 993"/>
                  <a:gd name="T59" fmla="*/ 2147483647 h 1319"/>
                  <a:gd name="T60" fmla="*/ 2147483647 w 993"/>
                  <a:gd name="T61" fmla="*/ 2147483647 h 1319"/>
                  <a:gd name="T62" fmla="*/ 2147483647 w 993"/>
                  <a:gd name="T63" fmla="*/ 2147483647 h 1319"/>
                  <a:gd name="T64" fmla="*/ 2147483647 w 993"/>
                  <a:gd name="T65" fmla="*/ 2147483647 h 1319"/>
                  <a:gd name="T66" fmla="*/ 2147483647 w 993"/>
                  <a:gd name="T67" fmla="*/ 2147483647 h 1319"/>
                  <a:gd name="T68" fmla="*/ 2147483647 w 993"/>
                  <a:gd name="T69" fmla="*/ 2147483647 h 1319"/>
                  <a:gd name="T70" fmla="*/ 2147483647 w 993"/>
                  <a:gd name="T71" fmla="*/ 2147483647 h 1319"/>
                  <a:gd name="T72" fmla="*/ 2147483647 w 993"/>
                  <a:gd name="T73" fmla="*/ 2147483647 h 1319"/>
                  <a:gd name="T74" fmla="*/ 2147483647 w 993"/>
                  <a:gd name="T75" fmla="*/ 2147483647 h 1319"/>
                  <a:gd name="T76" fmla="*/ 2147483647 w 993"/>
                  <a:gd name="T77" fmla="*/ 2147483647 h 1319"/>
                  <a:gd name="T78" fmla="*/ 2147483647 w 993"/>
                  <a:gd name="T79" fmla="*/ 2147483647 h 1319"/>
                  <a:gd name="T80" fmla="*/ 2147483647 w 993"/>
                  <a:gd name="T81" fmla="*/ 2147483647 h 1319"/>
                  <a:gd name="T82" fmla="*/ 2147483647 w 993"/>
                  <a:gd name="T83" fmla="*/ 2147483647 h 1319"/>
                  <a:gd name="T84" fmla="*/ 2147483647 w 993"/>
                  <a:gd name="T85" fmla="*/ 2147483647 h 1319"/>
                  <a:gd name="T86" fmla="*/ 2147483647 w 993"/>
                  <a:gd name="T87" fmla="*/ 2147483647 h 1319"/>
                  <a:gd name="T88" fmla="*/ 0 w 993"/>
                  <a:gd name="T89" fmla="*/ 2147483647 h 1319"/>
                  <a:gd name="T90" fmla="*/ 2147483647 w 993"/>
                  <a:gd name="T91" fmla="*/ 2147483647 h 1319"/>
                  <a:gd name="T92" fmla="*/ 2147483647 w 993"/>
                  <a:gd name="T93" fmla="*/ 2147483647 h 1319"/>
                  <a:gd name="T94" fmla="*/ 2147483647 w 993"/>
                  <a:gd name="T95" fmla="*/ 2147483647 h 1319"/>
                  <a:gd name="T96" fmla="*/ 2147483647 w 993"/>
                  <a:gd name="T97" fmla="*/ 2147483647 h 1319"/>
                  <a:gd name="T98" fmla="*/ 2147483647 w 993"/>
                  <a:gd name="T99" fmla="*/ 2147483647 h 1319"/>
                  <a:gd name="T100" fmla="*/ 2147483647 w 993"/>
                  <a:gd name="T101" fmla="*/ 2147483647 h 1319"/>
                  <a:gd name="T102" fmla="*/ 2147483647 w 993"/>
                  <a:gd name="T103" fmla="*/ 2147483647 h 1319"/>
                  <a:gd name="T104" fmla="*/ 2147483647 w 993"/>
                  <a:gd name="T105" fmla="*/ 2147483647 h 1319"/>
                  <a:gd name="T106" fmla="*/ 2147483647 w 993"/>
                  <a:gd name="T107" fmla="*/ 2147483647 h 1319"/>
                  <a:gd name="T108" fmla="*/ 2147483647 w 993"/>
                  <a:gd name="T109" fmla="*/ 2147483647 h 1319"/>
                  <a:gd name="T110" fmla="*/ 2147483647 w 993"/>
                  <a:gd name="T111" fmla="*/ 0 h 1319"/>
                  <a:gd name="T112" fmla="*/ 2147483647 w 993"/>
                  <a:gd name="T113" fmla="*/ 2147483647 h 1319"/>
                  <a:gd name="T114" fmla="*/ 2147483647 w 993"/>
                  <a:gd name="T115" fmla="*/ 2147483647 h 1319"/>
                  <a:gd name="T116" fmla="*/ 2147483647 w 993"/>
                  <a:gd name="T117" fmla="*/ 2147483647 h 1319"/>
                  <a:gd name="T118" fmla="*/ 2147483647 w 993"/>
                  <a:gd name="T119" fmla="*/ 2147483647 h 1319"/>
                  <a:gd name="T120" fmla="*/ 2147483647 w 993"/>
                  <a:gd name="T121" fmla="*/ 2147483647 h 1319"/>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993"/>
                  <a:gd name="T184" fmla="*/ 0 h 1319"/>
                  <a:gd name="T185" fmla="*/ 993 w 993"/>
                  <a:gd name="T186" fmla="*/ 1319 h 1319"/>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993" h="1319">
                    <a:moveTo>
                      <a:pt x="979" y="113"/>
                    </a:moveTo>
                    <a:lnTo>
                      <a:pt x="979" y="141"/>
                    </a:lnTo>
                    <a:lnTo>
                      <a:pt x="965" y="156"/>
                    </a:lnTo>
                    <a:lnTo>
                      <a:pt x="965" y="170"/>
                    </a:lnTo>
                    <a:lnTo>
                      <a:pt x="965" y="184"/>
                    </a:lnTo>
                    <a:lnTo>
                      <a:pt x="950" y="198"/>
                    </a:lnTo>
                    <a:lnTo>
                      <a:pt x="950" y="212"/>
                    </a:lnTo>
                    <a:lnTo>
                      <a:pt x="922" y="283"/>
                    </a:lnTo>
                    <a:lnTo>
                      <a:pt x="922" y="326"/>
                    </a:lnTo>
                    <a:lnTo>
                      <a:pt x="908" y="368"/>
                    </a:lnTo>
                    <a:lnTo>
                      <a:pt x="908" y="382"/>
                    </a:lnTo>
                    <a:lnTo>
                      <a:pt x="894" y="382"/>
                    </a:lnTo>
                    <a:lnTo>
                      <a:pt x="894" y="397"/>
                    </a:lnTo>
                    <a:lnTo>
                      <a:pt x="894" y="425"/>
                    </a:lnTo>
                    <a:lnTo>
                      <a:pt x="880" y="425"/>
                    </a:lnTo>
                    <a:lnTo>
                      <a:pt x="880" y="439"/>
                    </a:lnTo>
                    <a:lnTo>
                      <a:pt x="880" y="453"/>
                    </a:lnTo>
                    <a:lnTo>
                      <a:pt x="880" y="468"/>
                    </a:lnTo>
                    <a:lnTo>
                      <a:pt x="865" y="496"/>
                    </a:lnTo>
                    <a:lnTo>
                      <a:pt x="865" y="510"/>
                    </a:lnTo>
                    <a:lnTo>
                      <a:pt x="865" y="524"/>
                    </a:lnTo>
                    <a:lnTo>
                      <a:pt x="851" y="539"/>
                    </a:lnTo>
                    <a:lnTo>
                      <a:pt x="851" y="553"/>
                    </a:lnTo>
                    <a:lnTo>
                      <a:pt x="851" y="567"/>
                    </a:lnTo>
                    <a:lnTo>
                      <a:pt x="851" y="581"/>
                    </a:lnTo>
                    <a:lnTo>
                      <a:pt x="837" y="595"/>
                    </a:lnTo>
                    <a:lnTo>
                      <a:pt x="837" y="609"/>
                    </a:lnTo>
                    <a:lnTo>
                      <a:pt x="837" y="624"/>
                    </a:lnTo>
                    <a:lnTo>
                      <a:pt x="837" y="638"/>
                    </a:lnTo>
                    <a:lnTo>
                      <a:pt x="823" y="638"/>
                    </a:lnTo>
                    <a:lnTo>
                      <a:pt x="823" y="652"/>
                    </a:lnTo>
                    <a:lnTo>
                      <a:pt x="823" y="695"/>
                    </a:lnTo>
                    <a:lnTo>
                      <a:pt x="809" y="709"/>
                    </a:lnTo>
                    <a:lnTo>
                      <a:pt x="809" y="723"/>
                    </a:lnTo>
                    <a:lnTo>
                      <a:pt x="794" y="751"/>
                    </a:lnTo>
                    <a:lnTo>
                      <a:pt x="794" y="794"/>
                    </a:lnTo>
                    <a:lnTo>
                      <a:pt x="780" y="794"/>
                    </a:lnTo>
                    <a:lnTo>
                      <a:pt x="780" y="808"/>
                    </a:lnTo>
                    <a:lnTo>
                      <a:pt x="780" y="822"/>
                    </a:lnTo>
                    <a:lnTo>
                      <a:pt x="780" y="836"/>
                    </a:lnTo>
                    <a:lnTo>
                      <a:pt x="766" y="851"/>
                    </a:lnTo>
                    <a:lnTo>
                      <a:pt x="766" y="865"/>
                    </a:lnTo>
                    <a:lnTo>
                      <a:pt x="766" y="879"/>
                    </a:lnTo>
                    <a:lnTo>
                      <a:pt x="766" y="893"/>
                    </a:lnTo>
                    <a:lnTo>
                      <a:pt x="752" y="907"/>
                    </a:lnTo>
                    <a:lnTo>
                      <a:pt x="752" y="922"/>
                    </a:lnTo>
                    <a:lnTo>
                      <a:pt x="752" y="936"/>
                    </a:lnTo>
                    <a:lnTo>
                      <a:pt x="752" y="950"/>
                    </a:lnTo>
                    <a:lnTo>
                      <a:pt x="738" y="950"/>
                    </a:lnTo>
                    <a:lnTo>
                      <a:pt x="738" y="964"/>
                    </a:lnTo>
                    <a:lnTo>
                      <a:pt x="738" y="978"/>
                    </a:lnTo>
                    <a:lnTo>
                      <a:pt x="738" y="992"/>
                    </a:lnTo>
                    <a:lnTo>
                      <a:pt x="738" y="1007"/>
                    </a:lnTo>
                    <a:lnTo>
                      <a:pt x="724" y="1007"/>
                    </a:lnTo>
                    <a:lnTo>
                      <a:pt x="724" y="1021"/>
                    </a:lnTo>
                    <a:lnTo>
                      <a:pt x="724" y="1035"/>
                    </a:lnTo>
                    <a:lnTo>
                      <a:pt x="724" y="1049"/>
                    </a:lnTo>
                    <a:lnTo>
                      <a:pt x="724" y="1063"/>
                    </a:lnTo>
                    <a:lnTo>
                      <a:pt x="709" y="1063"/>
                    </a:lnTo>
                    <a:lnTo>
                      <a:pt x="709" y="1078"/>
                    </a:lnTo>
                    <a:lnTo>
                      <a:pt x="709" y="1092"/>
                    </a:lnTo>
                    <a:lnTo>
                      <a:pt x="695" y="1106"/>
                    </a:lnTo>
                    <a:lnTo>
                      <a:pt x="695" y="1120"/>
                    </a:lnTo>
                    <a:lnTo>
                      <a:pt x="695" y="1134"/>
                    </a:lnTo>
                    <a:lnTo>
                      <a:pt x="695" y="1148"/>
                    </a:lnTo>
                    <a:lnTo>
                      <a:pt x="681" y="1148"/>
                    </a:lnTo>
                    <a:lnTo>
                      <a:pt x="681" y="1163"/>
                    </a:lnTo>
                    <a:lnTo>
                      <a:pt x="667" y="1177"/>
                    </a:lnTo>
                    <a:lnTo>
                      <a:pt x="667" y="1191"/>
                    </a:lnTo>
                    <a:lnTo>
                      <a:pt x="653" y="1191"/>
                    </a:lnTo>
                    <a:lnTo>
                      <a:pt x="653" y="1205"/>
                    </a:lnTo>
                    <a:lnTo>
                      <a:pt x="638" y="1205"/>
                    </a:lnTo>
                    <a:lnTo>
                      <a:pt x="638" y="1219"/>
                    </a:lnTo>
                    <a:lnTo>
                      <a:pt x="624" y="1219"/>
                    </a:lnTo>
                    <a:lnTo>
                      <a:pt x="624" y="1234"/>
                    </a:lnTo>
                    <a:lnTo>
                      <a:pt x="610" y="1248"/>
                    </a:lnTo>
                    <a:lnTo>
                      <a:pt x="610" y="1262"/>
                    </a:lnTo>
                    <a:lnTo>
                      <a:pt x="596" y="1262"/>
                    </a:lnTo>
                    <a:lnTo>
                      <a:pt x="596" y="1276"/>
                    </a:lnTo>
                    <a:lnTo>
                      <a:pt x="582" y="1276"/>
                    </a:lnTo>
                    <a:lnTo>
                      <a:pt x="568" y="1290"/>
                    </a:lnTo>
                    <a:lnTo>
                      <a:pt x="553" y="1290"/>
                    </a:lnTo>
                    <a:lnTo>
                      <a:pt x="553" y="1304"/>
                    </a:lnTo>
                    <a:lnTo>
                      <a:pt x="539" y="1304"/>
                    </a:lnTo>
                    <a:lnTo>
                      <a:pt x="525" y="1304"/>
                    </a:lnTo>
                    <a:lnTo>
                      <a:pt x="525" y="1319"/>
                    </a:lnTo>
                    <a:lnTo>
                      <a:pt x="511" y="1319"/>
                    </a:lnTo>
                    <a:lnTo>
                      <a:pt x="497" y="1319"/>
                    </a:lnTo>
                    <a:lnTo>
                      <a:pt x="482" y="1319"/>
                    </a:lnTo>
                    <a:lnTo>
                      <a:pt x="468" y="1319"/>
                    </a:lnTo>
                    <a:lnTo>
                      <a:pt x="454" y="1319"/>
                    </a:lnTo>
                    <a:lnTo>
                      <a:pt x="440" y="1319"/>
                    </a:lnTo>
                    <a:lnTo>
                      <a:pt x="426" y="1319"/>
                    </a:lnTo>
                    <a:lnTo>
                      <a:pt x="412" y="1319"/>
                    </a:lnTo>
                    <a:lnTo>
                      <a:pt x="397" y="1319"/>
                    </a:lnTo>
                    <a:lnTo>
                      <a:pt x="341" y="1304"/>
                    </a:lnTo>
                    <a:lnTo>
                      <a:pt x="270" y="1276"/>
                    </a:lnTo>
                    <a:lnTo>
                      <a:pt x="256" y="1276"/>
                    </a:lnTo>
                    <a:lnTo>
                      <a:pt x="241" y="1262"/>
                    </a:lnTo>
                    <a:lnTo>
                      <a:pt x="227" y="1262"/>
                    </a:lnTo>
                    <a:lnTo>
                      <a:pt x="213" y="1262"/>
                    </a:lnTo>
                    <a:lnTo>
                      <a:pt x="199" y="1248"/>
                    </a:lnTo>
                    <a:lnTo>
                      <a:pt x="185" y="1248"/>
                    </a:lnTo>
                    <a:lnTo>
                      <a:pt x="170" y="1234"/>
                    </a:lnTo>
                    <a:lnTo>
                      <a:pt x="156" y="1234"/>
                    </a:lnTo>
                    <a:lnTo>
                      <a:pt x="142" y="1234"/>
                    </a:lnTo>
                    <a:lnTo>
                      <a:pt x="128" y="1234"/>
                    </a:lnTo>
                    <a:lnTo>
                      <a:pt x="128" y="1219"/>
                    </a:lnTo>
                    <a:lnTo>
                      <a:pt x="114" y="1219"/>
                    </a:lnTo>
                    <a:lnTo>
                      <a:pt x="100" y="1219"/>
                    </a:lnTo>
                    <a:lnTo>
                      <a:pt x="85" y="1219"/>
                    </a:lnTo>
                    <a:lnTo>
                      <a:pt x="85" y="1205"/>
                    </a:lnTo>
                    <a:lnTo>
                      <a:pt x="71" y="1205"/>
                    </a:lnTo>
                    <a:lnTo>
                      <a:pt x="57" y="1205"/>
                    </a:lnTo>
                    <a:lnTo>
                      <a:pt x="43" y="1205"/>
                    </a:lnTo>
                    <a:lnTo>
                      <a:pt x="29" y="1191"/>
                    </a:lnTo>
                    <a:lnTo>
                      <a:pt x="14" y="1191"/>
                    </a:lnTo>
                    <a:lnTo>
                      <a:pt x="0" y="1191"/>
                    </a:lnTo>
                    <a:lnTo>
                      <a:pt x="0" y="1177"/>
                    </a:lnTo>
                    <a:lnTo>
                      <a:pt x="14" y="1148"/>
                    </a:lnTo>
                    <a:lnTo>
                      <a:pt x="14" y="1134"/>
                    </a:lnTo>
                    <a:lnTo>
                      <a:pt x="29" y="1092"/>
                    </a:lnTo>
                    <a:lnTo>
                      <a:pt x="43" y="1035"/>
                    </a:lnTo>
                    <a:lnTo>
                      <a:pt x="57" y="1021"/>
                    </a:lnTo>
                    <a:lnTo>
                      <a:pt x="57" y="1007"/>
                    </a:lnTo>
                    <a:lnTo>
                      <a:pt x="57" y="992"/>
                    </a:lnTo>
                    <a:lnTo>
                      <a:pt x="57" y="978"/>
                    </a:lnTo>
                    <a:lnTo>
                      <a:pt x="71" y="964"/>
                    </a:lnTo>
                    <a:lnTo>
                      <a:pt x="85" y="964"/>
                    </a:lnTo>
                    <a:lnTo>
                      <a:pt x="114" y="964"/>
                    </a:lnTo>
                    <a:lnTo>
                      <a:pt x="128" y="964"/>
                    </a:lnTo>
                    <a:lnTo>
                      <a:pt x="128" y="922"/>
                    </a:lnTo>
                    <a:lnTo>
                      <a:pt x="128" y="907"/>
                    </a:lnTo>
                    <a:lnTo>
                      <a:pt x="156" y="780"/>
                    </a:lnTo>
                    <a:lnTo>
                      <a:pt x="156" y="765"/>
                    </a:lnTo>
                    <a:lnTo>
                      <a:pt x="156" y="751"/>
                    </a:lnTo>
                    <a:lnTo>
                      <a:pt x="156" y="737"/>
                    </a:lnTo>
                    <a:lnTo>
                      <a:pt x="170" y="709"/>
                    </a:lnTo>
                    <a:lnTo>
                      <a:pt x="170" y="680"/>
                    </a:lnTo>
                    <a:lnTo>
                      <a:pt x="170" y="638"/>
                    </a:lnTo>
                    <a:lnTo>
                      <a:pt x="170" y="581"/>
                    </a:lnTo>
                    <a:lnTo>
                      <a:pt x="170" y="539"/>
                    </a:lnTo>
                    <a:lnTo>
                      <a:pt x="185" y="496"/>
                    </a:lnTo>
                    <a:lnTo>
                      <a:pt x="185" y="468"/>
                    </a:lnTo>
                    <a:lnTo>
                      <a:pt x="185" y="425"/>
                    </a:lnTo>
                    <a:lnTo>
                      <a:pt x="185" y="411"/>
                    </a:lnTo>
                    <a:lnTo>
                      <a:pt x="185" y="397"/>
                    </a:lnTo>
                    <a:lnTo>
                      <a:pt x="241" y="397"/>
                    </a:lnTo>
                    <a:lnTo>
                      <a:pt x="284" y="397"/>
                    </a:lnTo>
                    <a:lnTo>
                      <a:pt x="298" y="397"/>
                    </a:lnTo>
                    <a:lnTo>
                      <a:pt x="326" y="397"/>
                    </a:lnTo>
                    <a:lnTo>
                      <a:pt x="341" y="397"/>
                    </a:lnTo>
                    <a:lnTo>
                      <a:pt x="383" y="411"/>
                    </a:lnTo>
                    <a:lnTo>
                      <a:pt x="397" y="411"/>
                    </a:lnTo>
                    <a:lnTo>
                      <a:pt x="412" y="411"/>
                    </a:lnTo>
                    <a:lnTo>
                      <a:pt x="426" y="411"/>
                    </a:lnTo>
                    <a:lnTo>
                      <a:pt x="440" y="411"/>
                    </a:lnTo>
                    <a:lnTo>
                      <a:pt x="440" y="425"/>
                    </a:lnTo>
                    <a:lnTo>
                      <a:pt x="454" y="425"/>
                    </a:lnTo>
                    <a:lnTo>
                      <a:pt x="468" y="425"/>
                    </a:lnTo>
                    <a:lnTo>
                      <a:pt x="482" y="382"/>
                    </a:lnTo>
                    <a:lnTo>
                      <a:pt x="497" y="283"/>
                    </a:lnTo>
                    <a:lnTo>
                      <a:pt x="511" y="198"/>
                    </a:lnTo>
                    <a:lnTo>
                      <a:pt x="511" y="184"/>
                    </a:lnTo>
                    <a:lnTo>
                      <a:pt x="525" y="113"/>
                    </a:lnTo>
                    <a:lnTo>
                      <a:pt x="525" y="56"/>
                    </a:lnTo>
                    <a:lnTo>
                      <a:pt x="539" y="0"/>
                    </a:lnTo>
                    <a:lnTo>
                      <a:pt x="568" y="0"/>
                    </a:lnTo>
                    <a:lnTo>
                      <a:pt x="596" y="0"/>
                    </a:lnTo>
                    <a:lnTo>
                      <a:pt x="681" y="14"/>
                    </a:lnTo>
                    <a:lnTo>
                      <a:pt x="738" y="28"/>
                    </a:lnTo>
                    <a:lnTo>
                      <a:pt x="780" y="42"/>
                    </a:lnTo>
                    <a:lnTo>
                      <a:pt x="794" y="42"/>
                    </a:lnTo>
                    <a:lnTo>
                      <a:pt x="809" y="42"/>
                    </a:lnTo>
                    <a:lnTo>
                      <a:pt x="851" y="42"/>
                    </a:lnTo>
                    <a:lnTo>
                      <a:pt x="865" y="42"/>
                    </a:lnTo>
                    <a:lnTo>
                      <a:pt x="865" y="56"/>
                    </a:lnTo>
                    <a:lnTo>
                      <a:pt x="880" y="56"/>
                    </a:lnTo>
                    <a:lnTo>
                      <a:pt x="922" y="56"/>
                    </a:lnTo>
                    <a:lnTo>
                      <a:pt x="979" y="56"/>
                    </a:lnTo>
                    <a:lnTo>
                      <a:pt x="993" y="56"/>
                    </a:lnTo>
                    <a:lnTo>
                      <a:pt x="979" y="70"/>
                    </a:lnTo>
                    <a:lnTo>
                      <a:pt x="993" y="70"/>
                    </a:lnTo>
                    <a:lnTo>
                      <a:pt x="979" y="85"/>
                    </a:lnTo>
                    <a:lnTo>
                      <a:pt x="979" y="99"/>
                    </a:lnTo>
                    <a:lnTo>
                      <a:pt x="979" y="113"/>
                    </a:lnTo>
                    <a:close/>
                  </a:path>
                </a:pathLst>
              </a:custGeom>
              <a:noFill/>
              <a:ln w="0" cap="flat">
                <a:solidFill>
                  <a:srgbClr val="000000"/>
                </a:solidFill>
                <a:prstDash val="solid"/>
                <a:round/>
                <a:headEnd/>
                <a:tailEnd/>
              </a:ln>
              <a:extLst>
                <a:ext uri="{909E8E84-426E-40DD-AFC4-6F175D3DCCD1}">
                  <a14:hiddenFill xmlns="" xmlns:a14="http://schemas.microsoft.com/office/drawing/2010/main">
                    <a:solidFill>
                      <a:srgbClr val="FFFFFF"/>
                    </a:solidFill>
                  </a14:hiddenFill>
                </a:ext>
              </a:extLst>
            </p:spPr>
            <p:txBody>
              <a:bodyPr/>
              <a:lstStyle/>
              <a:p>
                <a:endParaRPr lang="ja-JP" altLang="en-US"/>
              </a:p>
            </p:txBody>
          </p:sp>
          <p:sp>
            <p:nvSpPr>
              <p:cNvPr id="52362" name="Freeform 204"/>
              <p:cNvSpPr>
                <a:spLocks noChangeAspect="1"/>
              </p:cNvSpPr>
              <p:nvPr/>
            </p:nvSpPr>
            <p:spPr bwMode="auto">
              <a:xfrm>
                <a:off x="9913" y="4285"/>
                <a:ext cx="1606" cy="2982"/>
              </a:xfrm>
              <a:custGeom>
                <a:avLst/>
                <a:gdLst>
                  <a:gd name="T0" fmla="*/ 2147483647 w 1006"/>
                  <a:gd name="T1" fmla="*/ 2147483647 h 1873"/>
                  <a:gd name="T2" fmla="*/ 2147483647 w 1006"/>
                  <a:gd name="T3" fmla="*/ 2147483647 h 1873"/>
                  <a:gd name="T4" fmla="*/ 2147483647 w 1006"/>
                  <a:gd name="T5" fmla="*/ 2147483647 h 1873"/>
                  <a:gd name="T6" fmla="*/ 2147483647 w 1006"/>
                  <a:gd name="T7" fmla="*/ 2147483647 h 1873"/>
                  <a:gd name="T8" fmla="*/ 2147483647 w 1006"/>
                  <a:gd name="T9" fmla="*/ 2147483647 h 1873"/>
                  <a:gd name="T10" fmla="*/ 2147483647 w 1006"/>
                  <a:gd name="T11" fmla="*/ 2147483647 h 1873"/>
                  <a:gd name="T12" fmla="*/ 2147483647 w 1006"/>
                  <a:gd name="T13" fmla="*/ 2147483647 h 1873"/>
                  <a:gd name="T14" fmla="*/ 2147483647 w 1006"/>
                  <a:gd name="T15" fmla="*/ 2147483647 h 1873"/>
                  <a:gd name="T16" fmla="*/ 2147483647 w 1006"/>
                  <a:gd name="T17" fmla="*/ 2147483647 h 1873"/>
                  <a:gd name="T18" fmla="*/ 2147483647 w 1006"/>
                  <a:gd name="T19" fmla="*/ 2147483647 h 1873"/>
                  <a:gd name="T20" fmla="*/ 2147483647 w 1006"/>
                  <a:gd name="T21" fmla="*/ 2147483647 h 1873"/>
                  <a:gd name="T22" fmla="*/ 2147483647 w 1006"/>
                  <a:gd name="T23" fmla="*/ 2147483647 h 1873"/>
                  <a:gd name="T24" fmla="*/ 2147483647 w 1006"/>
                  <a:gd name="T25" fmla="*/ 2147483647 h 1873"/>
                  <a:gd name="T26" fmla="*/ 2147483647 w 1006"/>
                  <a:gd name="T27" fmla="*/ 2147483647 h 1873"/>
                  <a:gd name="T28" fmla="*/ 2147483647 w 1006"/>
                  <a:gd name="T29" fmla="*/ 2147483647 h 1873"/>
                  <a:gd name="T30" fmla="*/ 2147483647 w 1006"/>
                  <a:gd name="T31" fmla="*/ 2147483647 h 1873"/>
                  <a:gd name="T32" fmla="*/ 2147483647 w 1006"/>
                  <a:gd name="T33" fmla="*/ 2147483647 h 1873"/>
                  <a:gd name="T34" fmla="*/ 2147483647 w 1006"/>
                  <a:gd name="T35" fmla="*/ 2147483647 h 1873"/>
                  <a:gd name="T36" fmla="*/ 2147483647 w 1006"/>
                  <a:gd name="T37" fmla="*/ 2147483647 h 1873"/>
                  <a:gd name="T38" fmla="*/ 2147483647 w 1006"/>
                  <a:gd name="T39" fmla="*/ 2147483647 h 1873"/>
                  <a:gd name="T40" fmla="*/ 2147483647 w 1006"/>
                  <a:gd name="T41" fmla="*/ 2147483647 h 1873"/>
                  <a:gd name="T42" fmla="*/ 2147483647 w 1006"/>
                  <a:gd name="T43" fmla="*/ 2147483647 h 1873"/>
                  <a:gd name="T44" fmla="*/ 2147483647 w 1006"/>
                  <a:gd name="T45" fmla="*/ 2147483647 h 1873"/>
                  <a:gd name="T46" fmla="*/ 2147483647 w 1006"/>
                  <a:gd name="T47" fmla="*/ 2147483647 h 1873"/>
                  <a:gd name="T48" fmla="*/ 2147483647 w 1006"/>
                  <a:gd name="T49" fmla="*/ 2147483647 h 1873"/>
                  <a:gd name="T50" fmla="*/ 2147483647 w 1006"/>
                  <a:gd name="T51" fmla="*/ 2147483647 h 1873"/>
                  <a:gd name="T52" fmla="*/ 2147483647 w 1006"/>
                  <a:gd name="T53" fmla="*/ 2147483647 h 1873"/>
                  <a:gd name="T54" fmla="*/ 2147483647 w 1006"/>
                  <a:gd name="T55" fmla="*/ 2147483647 h 1873"/>
                  <a:gd name="T56" fmla="*/ 2147483647 w 1006"/>
                  <a:gd name="T57" fmla="*/ 2147483647 h 1873"/>
                  <a:gd name="T58" fmla="*/ 2147483647 w 1006"/>
                  <a:gd name="T59" fmla="*/ 2147483647 h 1873"/>
                  <a:gd name="T60" fmla="*/ 2147483647 w 1006"/>
                  <a:gd name="T61" fmla="*/ 2147483647 h 1873"/>
                  <a:gd name="T62" fmla="*/ 2147483647 w 1006"/>
                  <a:gd name="T63" fmla="*/ 2147483647 h 1873"/>
                  <a:gd name="T64" fmla="*/ 2147483647 w 1006"/>
                  <a:gd name="T65" fmla="*/ 2147483647 h 1873"/>
                  <a:gd name="T66" fmla="*/ 2147483647 w 1006"/>
                  <a:gd name="T67" fmla="*/ 2147483647 h 1873"/>
                  <a:gd name="T68" fmla="*/ 2147483647 w 1006"/>
                  <a:gd name="T69" fmla="*/ 2147483647 h 1873"/>
                  <a:gd name="T70" fmla="*/ 2147483647 w 1006"/>
                  <a:gd name="T71" fmla="*/ 2147483647 h 1873"/>
                  <a:gd name="T72" fmla="*/ 2147483647 w 1006"/>
                  <a:gd name="T73" fmla="*/ 2147483647 h 1873"/>
                  <a:gd name="T74" fmla="*/ 2147483647 w 1006"/>
                  <a:gd name="T75" fmla="*/ 2147483647 h 1873"/>
                  <a:gd name="T76" fmla="*/ 2147483647 w 1006"/>
                  <a:gd name="T77" fmla="*/ 2147483647 h 1873"/>
                  <a:gd name="T78" fmla="*/ 2147483647 w 1006"/>
                  <a:gd name="T79" fmla="*/ 2147483647 h 1873"/>
                  <a:gd name="T80" fmla="*/ 2147483647 w 1006"/>
                  <a:gd name="T81" fmla="*/ 2147483647 h 1873"/>
                  <a:gd name="T82" fmla="*/ 2147483647 w 1006"/>
                  <a:gd name="T83" fmla="*/ 2147483647 h 1873"/>
                  <a:gd name="T84" fmla="*/ 2147483647 w 1006"/>
                  <a:gd name="T85" fmla="*/ 2147483647 h 1873"/>
                  <a:gd name="T86" fmla="*/ 2147483647 w 1006"/>
                  <a:gd name="T87" fmla="*/ 2147483647 h 1873"/>
                  <a:gd name="T88" fmla="*/ 2147483647 w 1006"/>
                  <a:gd name="T89" fmla="*/ 2147483647 h 1873"/>
                  <a:gd name="T90" fmla="*/ 2147483647 w 1006"/>
                  <a:gd name="T91" fmla="*/ 2147483647 h 1873"/>
                  <a:gd name="T92" fmla="*/ 2147483647 w 1006"/>
                  <a:gd name="T93" fmla="*/ 2147483647 h 1873"/>
                  <a:gd name="T94" fmla="*/ 2147483647 w 1006"/>
                  <a:gd name="T95" fmla="*/ 2147483647 h 1873"/>
                  <a:gd name="T96" fmla="*/ 2147483647 w 1006"/>
                  <a:gd name="T97" fmla="*/ 2147483647 h 1873"/>
                  <a:gd name="T98" fmla="*/ 2147483647 w 1006"/>
                  <a:gd name="T99" fmla="*/ 2147483647 h 1873"/>
                  <a:gd name="T100" fmla="*/ 2147483647 w 1006"/>
                  <a:gd name="T101" fmla="*/ 2147483647 h 1873"/>
                  <a:gd name="T102" fmla="*/ 2147483647 w 1006"/>
                  <a:gd name="T103" fmla="*/ 2147483647 h 1873"/>
                  <a:gd name="T104" fmla="*/ 2147483647 w 1006"/>
                  <a:gd name="T105" fmla="*/ 2147483647 h 1873"/>
                  <a:gd name="T106" fmla="*/ 2147483647 w 1006"/>
                  <a:gd name="T107" fmla="*/ 0 h 1873"/>
                  <a:gd name="T108" fmla="*/ 2147483647 w 1006"/>
                  <a:gd name="T109" fmla="*/ 2147483647 h 1873"/>
                  <a:gd name="T110" fmla="*/ 2147483647 w 1006"/>
                  <a:gd name="T111" fmla="*/ 2147483647 h 1873"/>
                  <a:gd name="T112" fmla="*/ 2147483647 w 1006"/>
                  <a:gd name="T113" fmla="*/ 2147483647 h 1873"/>
                  <a:gd name="T114" fmla="*/ 2147483647 w 1006"/>
                  <a:gd name="T115" fmla="*/ 2147483647 h 1873"/>
                  <a:gd name="T116" fmla="*/ 2147483647 w 1006"/>
                  <a:gd name="T117" fmla="*/ 2147483647 h 1873"/>
                  <a:gd name="T118" fmla="*/ 2147483647 w 1006"/>
                  <a:gd name="T119" fmla="*/ 2147483647 h 1873"/>
                  <a:gd name="T120" fmla="*/ 2147483647 w 1006"/>
                  <a:gd name="T121" fmla="*/ 2147483647 h 187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006"/>
                  <a:gd name="T184" fmla="*/ 0 h 1873"/>
                  <a:gd name="T185" fmla="*/ 1006 w 1006"/>
                  <a:gd name="T186" fmla="*/ 1873 h 187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006" h="1873">
                    <a:moveTo>
                      <a:pt x="723" y="553"/>
                    </a:moveTo>
                    <a:lnTo>
                      <a:pt x="723" y="568"/>
                    </a:lnTo>
                    <a:lnTo>
                      <a:pt x="737" y="582"/>
                    </a:lnTo>
                    <a:lnTo>
                      <a:pt x="751" y="596"/>
                    </a:lnTo>
                    <a:lnTo>
                      <a:pt x="765" y="610"/>
                    </a:lnTo>
                    <a:lnTo>
                      <a:pt x="765" y="624"/>
                    </a:lnTo>
                    <a:lnTo>
                      <a:pt x="780" y="639"/>
                    </a:lnTo>
                    <a:lnTo>
                      <a:pt x="780" y="653"/>
                    </a:lnTo>
                    <a:lnTo>
                      <a:pt x="794" y="653"/>
                    </a:lnTo>
                    <a:lnTo>
                      <a:pt x="794" y="667"/>
                    </a:lnTo>
                    <a:lnTo>
                      <a:pt x="808" y="681"/>
                    </a:lnTo>
                    <a:lnTo>
                      <a:pt x="808" y="695"/>
                    </a:lnTo>
                    <a:lnTo>
                      <a:pt x="822" y="695"/>
                    </a:lnTo>
                    <a:lnTo>
                      <a:pt x="822" y="710"/>
                    </a:lnTo>
                    <a:lnTo>
                      <a:pt x="836" y="724"/>
                    </a:lnTo>
                    <a:lnTo>
                      <a:pt x="850" y="752"/>
                    </a:lnTo>
                    <a:lnTo>
                      <a:pt x="865" y="752"/>
                    </a:lnTo>
                    <a:lnTo>
                      <a:pt x="865" y="780"/>
                    </a:lnTo>
                    <a:lnTo>
                      <a:pt x="893" y="809"/>
                    </a:lnTo>
                    <a:lnTo>
                      <a:pt x="907" y="823"/>
                    </a:lnTo>
                    <a:lnTo>
                      <a:pt x="907" y="837"/>
                    </a:lnTo>
                    <a:lnTo>
                      <a:pt x="921" y="851"/>
                    </a:lnTo>
                    <a:lnTo>
                      <a:pt x="936" y="866"/>
                    </a:lnTo>
                    <a:lnTo>
                      <a:pt x="950" y="880"/>
                    </a:lnTo>
                    <a:lnTo>
                      <a:pt x="950" y="894"/>
                    </a:lnTo>
                    <a:lnTo>
                      <a:pt x="964" y="894"/>
                    </a:lnTo>
                    <a:lnTo>
                      <a:pt x="964" y="908"/>
                    </a:lnTo>
                    <a:lnTo>
                      <a:pt x="978" y="922"/>
                    </a:lnTo>
                    <a:lnTo>
                      <a:pt x="992" y="936"/>
                    </a:lnTo>
                    <a:lnTo>
                      <a:pt x="992" y="951"/>
                    </a:lnTo>
                    <a:lnTo>
                      <a:pt x="1006" y="965"/>
                    </a:lnTo>
                    <a:lnTo>
                      <a:pt x="1006" y="979"/>
                    </a:lnTo>
                    <a:lnTo>
                      <a:pt x="1006" y="993"/>
                    </a:lnTo>
                    <a:lnTo>
                      <a:pt x="992" y="1007"/>
                    </a:lnTo>
                    <a:lnTo>
                      <a:pt x="978" y="1022"/>
                    </a:lnTo>
                    <a:lnTo>
                      <a:pt x="964" y="1036"/>
                    </a:lnTo>
                    <a:lnTo>
                      <a:pt x="936" y="1064"/>
                    </a:lnTo>
                    <a:lnTo>
                      <a:pt x="921" y="1078"/>
                    </a:lnTo>
                    <a:lnTo>
                      <a:pt x="907" y="1093"/>
                    </a:lnTo>
                    <a:lnTo>
                      <a:pt x="907" y="1107"/>
                    </a:lnTo>
                    <a:lnTo>
                      <a:pt x="893" y="1107"/>
                    </a:lnTo>
                    <a:lnTo>
                      <a:pt x="865" y="1107"/>
                    </a:lnTo>
                    <a:lnTo>
                      <a:pt x="850" y="1107"/>
                    </a:lnTo>
                    <a:lnTo>
                      <a:pt x="836" y="1107"/>
                    </a:lnTo>
                    <a:lnTo>
                      <a:pt x="836" y="1121"/>
                    </a:lnTo>
                    <a:lnTo>
                      <a:pt x="850" y="1121"/>
                    </a:lnTo>
                    <a:lnTo>
                      <a:pt x="850" y="1135"/>
                    </a:lnTo>
                    <a:lnTo>
                      <a:pt x="850" y="1149"/>
                    </a:lnTo>
                    <a:lnTo>
                      <a:pt x="850" y="1163"/>
                    </a:lnTo>
                    <a:lnTo>
                      <a:pt x="850" y="1178"/>
                    </a:lnTo>
                    <a:lnTo>
                      <a:pt x="850" y="1192"/>
                    </a:lnTo>
                    <a:lnTo>
                      <a:pt x="850" y="1206"/>
                    </a:lnTo>
                    <a:lnTo>
                      <a:pt x="850" y="1220"/>
                    </a:lnTo>
                    <a:lnTo>
                      <a:pt x="865" y="1220"/>
                    </a:lnTo>
                    <a:lnTo>
                      <a:pt x="865" y="1234"/>
                    </a:lnTo>
                    <a:lnTo>
                      <a:pt x="865" y="1249"/>
                    </a:lnTo>
                    <a:lnTo>
                      <a:pt x="865" y="1263"/>
                    </a:lnTo>
                    <a:lnTo>
                      <a:pt x="865" y="1277"/>
                    </a:lnTo>
                    <a:lnTo>
                      <a:pt x="850" y="1291"/>
                    </a:lnTo>
                    <a:lnTo>
                      <a:pt x="850" y="1305"/>
                    </a:lnTo>
                    <a:lnTo>
                      <a:pt x="865" y="1319"/>
                    </a:lnTo>
                    <a:lnTo>
                      <a:pt x="865" y="1334"/>
                    </a:lnTo>
                    <a:lnTo>
                      <a:pt x="865" y="1348"/>
                    </a:lnTo>
                    <a:lnTo>
                      <a:pt x="879" y="1348"/>
                    </a:lnTo>
                    <a:lnTo>
                      <a:pt x="879" y="1362"/>
                    </a:lnTo>
                    <a:lnTo>
                      <a:pt x="879" y="1376"/>
                    </a:lnTo>
                    <a:lnTo>
                      <a:pt x="879" y="1390"/>
                    </a:lnTo>
                    <a:lnTo>
                      <a:pt x="865" y="1405"/>
                    </a:lnTo>
                    <a:lnTo>
                      <a:pt x="865" y="1433"/>
                    </a:lnTo>
                    <a:lnTo>
                      <a:pt x="865" y="1447"/>
                    </a:lnTo>
                    <a:lnTo>
                      <a:pt x="865" y="1461"/>
                    </a:lnTo>
                    <a:lnTo>
                      <a:pt x="865" y="1475"/>
                    </a:lnTo>
                    <a:lnTo>
                      <a:pt x="865" y="1490"/>
                    </a:lnTo>
                    <a:lnTo>
                      <a:pt x="850" y="1504"/>
                    </a:lnTo>
                    <a:lnTo>
                      <a:pt x="850" y="1518"/>
                    </a:lnTo>
                    <a:lnTo>
                      <a:pt x="850" y="1532"/>
                    </a:lnTo>
                    <a:lnTo>
                      <a:pt x="850" y="1546"/>
                    </a:lnTo>
                    <a:lnTo>
                      <a:pt x="850" y="1561"/>
                    </a:lnTo>
                    <a:lnTo>
                      <a:pt x="836" y="1561"/>
                    </a:lnTo>
                    <a:lnTo>
                      <a:pt x="836" y="1575"/>
                    </a:lnTo>
                    <a:lnTo>
                      <a:pt x="822" y="1617"/>
                    </a:lnTo>
                    <a:lnTo>
                      <a:pt x="808" y="1617"/>
                    </a:lnTo>
                    <a:lnTo>
                      <a:pt x="794" y="1617"/>
                    </a:lnTo>
                    <a:lnTo>
                      <a:pt x="780" y="1617"/>
                    </a:lnTo>
                    <a:lnTo>
                      <a:pt x="765" y="1617"/>
                    </a:lnTo>
                    <a:lnTo>
                      <a:pt x="780" y="1632"/>
                    </a:lnTo>
                    <a:lnTo>
                      <a:pt x="780" y="1646"/>
                    </a:lnTo>
                    <a:lnTo>
                      <a:pt x="780" y="1660"/>
                    </a:lnTo>
                    <a:lnTo>
                      <a:pt x="794" y="1674"/>
                    </a:lnTo>
                    <a:lnTo>
                      <a:pt x="794" y="1688"/>
                    </a:lnTo>
                    <a:lnTo>
                      <a:pt x="780" y="1688"/>
                    </a:lnTo>
                    <a:lnTo>
                      <a:pt x="765" y="1688"/>
                    </a:lnTo>
                    <a:lnTo>
                      <a:pt x="751" y="1702"/>
                    </a:lnTo>
                    <a:lnTo>
                      <a:pt x="737" y="1702"/>
                    </a:lnTo>
                    <a:lnTo>
                      <a:pt x="723" y="1702"/>
                    </a:lnTo>
                    <a:lnTo>
                      <a:pt x="723" y="1717"/>
                    </a:lnTo>
                    <a:lnTo>
                      <a:pt x="709" y="1717"/>
                    </a:lnTo>
                    <a:lnTo>
                      <a:pt x="694" y="1717"/>
                    </a:lnTo>
                    <a:lnTo>
                      <a:pt x="680" y="1717"/>
                    </a:lnTo>
                    <a:lnTo>
                      <a:pt x="680" y="1731"/>
                    </a:lnTo>
                    <a:lnTo>
                      <a:pt x="666" y="1731"/>
                    </a:lnTo>
                    <a:lnTo>
                      <a:pt x="652" y="1731"/>
                    </a:lnTo>
                    <a:lnTo>
                      <a:pt x="652" y="1745"/>
                    </a:lnTo>
                    <a:lnTo>
                      <a:pt x="638" y="1745"/>
                    </a:lnTo>
                    <a:lnTo>
                      <a:pt x="624" y="1745"/>
                    </a:lnTo>
                    <a:lnTo>
                      <a:pt x="624" y="1759"/>
                    </a:lnTo>
                    <a:lnTo>
                      <a:pt x="609" y="1759"/>
                    </a:lnTo>
                    <a:lnTo>
                      <a:pt x="595" y="1759"/>
                    </a:lnTo>
                    <a:lnTo>
                      <a:pt x="595" y="1773"/>
                    </a:lnTo>
                    <a:lnTo>
                      <a:pt x="581" y="1773"/>
                    </a:lnTo>
                    <a:lnTo>
                      <a:pt x="567" y="1773"/>
                    </a:lnTo>
                    <a:lnTo>
                      <a:pt x="567" y="1788"/>
                    </a:lnTo>
                    <a:lnTo>
                      <a:pt x="553" y="1788"/>
                    </a:lnTo>
                    <a:lnTo>
                      <a:pt x="538" y="1802"/>
                    </a:lnTo>
                    <a:lnTo>
                      <a:pt x="524" y="1802"/>
                    </a:lnTo>
                    <a:lnTo>
                      <a:pt x="524" y="1816"/>
                    </a:lnTo>
                    <a:lnTo>
                      <a:pt x="510" y="1816"/>
                    </a:lnTo>
                    <a:lnTo>
                      <a:pt x="496" y="1816"/>
                    </a:lnTo>
                    <a:lnTo>
                      <a:pt x="496" y="1830"/>
                    </a:lnTo>
                    <a:lnTo>
                      <a:pt x="482" y="1830"/>
                    </a:lnTo>
                    <a:lnTo>
                      <a:pt x="468" y="1830"/>
                    </a:lnTo>
                    <a:lnTo>
                      <a:pt x="453" y="1844"/>
                    </a:lnTo>
                    <a:lnTo>
                      <a:pt x="439" y="1844"/>
                    </a:lnTo>
                    <a:lnTo>
                      <a:pt x="425" y="1844"/>
                    </a:lnTo>
                    <a:lnTo>
                      <a:pt x="425" y="1858"/>
                    </a:lnTo>
                    <a:lnTo>
                      <a:pt x="411" y="1858"/>
                    </a:lnTo>
                    <a:lnTo>
                      <a:pt x="397" y="1858"/>
                    </a:lnTo>
                    <a:lnTo>
                      <a:pt x="382" y="1873"/>
                    </a:lnTo>
                    <a:lnTo>
                      <a:pt x="368" y="1873"/>
                    </a:lnTo>
                    <a:lnTo>
                      <a:pt x="354" y="1873"/>
                    </a:lnTo>
                    <a:lnTo>
                      <a:pt x="340" y="1873"/>
                    </a:lnTo>
                    <a:lnTo>
                      <a:pt x="326" y="1873"/>
                    </a:lnTo>
                    <a:lnTo>
                      <a:pt x="312" y="1873"/>
                    </a:lnTo>
                    <a:lnTo>
                      <a:pt x="312" y="1858"/>
                    </a:lnTo>
                    <a:lnTo>
                      <a:pt x="297" y="1858"/>
                    </a:lnTo>
                    <a:lnTo>
                      <a:pt x="283" y="1858"/>
                    </a:lnTo>
                    <a:lnTo>
                      <a:pt x="283" y="1844"/>
                    </a:lnTo>
                    <a:lnTo>
                      <a:pt x="269" y="1844"/>
                    </a:lnTo>
                    <a:lnTo>
                      <a:pt x="269" y="1830"/>
                    </a:lnTo>
                    <a:lnTo>
                      <a:pt x="283" y="1830"/>
                    </a:lnTo>
                    <a:lnTo>
                      <a:pt x="283" y="1816"/>
                    </a:lnTo>
                    <a:lnTo>
                      <a:pt x="297" y="1816"/>
                    </a:lnTo>
                    <a:lnTo>
                      <a:pt x="297" y="1802"/>
                    </a:lnTo>
                    <a:lnTo>
                      <a:pt x="312" y="1788"/>
                    </a:lnTo>
                    <a:lnTo>
                      <a:pt x="312" y="1773"/>
                    </a:lnTo>
                    <a:lnTo>
                      <a:pt x="326" y="1773"/>
                    </a:lnTo>
                    <a:lnTo>
                      <a:pt x="326" y="1759"/>
                    </a:lnTo>
                    <a:lnTo>
                      <a:pt x="340" y="1745"/>
                    </a:lnTo>
                    <a:lnTo>
                      <a:pt x="340" y="1731"/>
                    </a:lnTo>
                    <a:lnTo>
                      <a:pt x="354" y="1717"/>
                    </a:lnTo>
                    <a:lnTo>
                      <a:pt x="354" y="1702"/>
                    </a:lnTo>
                    <a:lnTo>
                      <a:pt x="354" y="1688"/>
                    </a:lnTo>
                    <a:lnTo>
                      <a:pt x="354" y="1674"/>
                    </a:lnTo>
                    <a:lnTo>
                      <a:pt x="354" y="1660"/>
                    </a:lnTo>
                    <a:lnTo>
                      <a:pt x="354" y="1646"/>
                    </a:lnTo>
                    <a:lnTo>
                      <a:pt x="368" y="1632"/>
                    </a:lnTo>
                    <a:lnTo>
                      <a:pt x="368" y="1617"/>
                    </a:lnTo>
                    <a:lnTo>
                      <a:pt x="354" y="1603"/>
                    </a:lnTo>
                    <a:lnTo>
                      <a:pt x="354" y="1589"/>
                    </a:lnTo>
                    <a:lnTo>
                      <a:pt x="354" y="1575"/>
                    </a:lnTo>
                    <a:lnTo>
                      <a:pt x="354" y="1561"/>
                    </a:lnTo>
                    <a:lnTo>
                      <a:pt x="354" y="1546"/>
                    </a:lnTo>
                    <a:lnTo>
                      <a:pt x="340" y="1546"/>
                    </a:lnTo>
                    <a:lnTo>
                      <a:pt x="340" y="1532"/>
                    </a:lnTo>
                    <a:lnTo>
                      <a:pt x="340" y="1518"/>
                    </a:lnTo>
                    <a:lnTo>
                      <a:pt x="340" y="1504"/>
                    </a:lnTo>
                    <a:lnTo>
                      <a:pt x="326" y="1504"/>
                    </a:lnTo>
                    <a:lnTo>
                      <a:pt x="326" y="1490"/>
                    </a:lnTo>
                    <a:lnTo>
                      <a:pt x="312" y="1475"/>
                    </a:lnTo>
                    <a:lnTo>
                      <a:pt x="312" y="1461"/>
                    </a:lnTo>
                    <a:lnTo>
                      <a:pt x="297" y="1461"/>
                    </a:lnTo>
                    <a:lnTo>
                      <a:pt x="297" y="1447"/>
                    </a:lnTo>
                    <a:lnTo>
                      <a:pt x="297" y="1433"/>
                    </a:lnTo>
                    <a:lnTo>
                      <a:pt x="283" y="1433"/>
                    </a:lnTo>
                    <a:lnTo>
                      <a:pt x="283" y="1419"/>
                    </a:lnTo>
                    <a:lnTo>
                      <a:pt x="269" y="1419"/>
                    </a:lnTo>
                    <a:lnTo>
                      <a:pt x="269" y="1405"/>
                    </a:lnTo>
                    <a:lnTo>
                      <a:pt x="255" y="1390"/>
                    </a:lnTo>
                    <a:lnTo>
                      <a:pt x="255" y="1376"/>
                    </a:lnTo>
                    <a:lnTo>
                      <a:pt x="241" y="1376"/>
                    </a:lnTo>
                    <a:lnTo>
                      <a:pt x="241" y="1362"/>
                    </a:lnTo>
                    <a:lnTo>
                      <a:pt x="226" y="1362"/>
                    </a:lnTo>
                    <a:lnTo>
                      <a:pt x="226" y="1348"/>
                    </a:lnTo>
                    <a:lnTo>
                      <a:pt x="226" y="1334"/>
                    </a:lnTo>
                    <a:lnTo>
                      <a:pt x="212" y="1319"/>
                    </a:lnTo>
                    <a:lnTo>
                      <a:pt x="212" y="1305"/>
                    </a:lnTo>
                    <a:lnTo>
                      <a:pt x="198" y="1305"/>
                    </a:lnTo>
                    <a:lnTo>
                      <a:pt x="198" y="1291"/>
                    </a:lnTo>
                    <a:lnTo>
                      <a:pt x="198" y="1277"/>
                    </a:lnTo>
                    <a:lnTo>
                      <a:pt x="198" y="1263"/>
                    </a:lnTo>
                    <a:lnTo>
                      <a:pt x="184" y="1263"/>
                    </a:lnTo>
                    <a:lnTo>
                      <a:pt x="184" y="1249"/>
                    </a:lnTo>
                    <a:lnTo>
                      <a:pt x="184" y="1234"/>
                    </a:lnTo>
                    <a:lnTo>
                      <a:pt x="184" y="1220"/>
                    </a:lnTo>
                    <a:lnTo>
                      <a:pt x="170" y="1220"/>
                    </a:lnTo>
                    <a:lnTo>
                      <a:pt x="170" y="1206"/>
                    </a:lnTo>
                    <a:lnTo>
                      <a:pt x="170" y="1192"/>
                    </a:lnTo>
                    <a:lnTo>
                      <a:pt x="170" y="1178"/>
                    </a:lnTo>
                    <a:lnTo>
                      <a:pt x="184" y="1163"/>
                    </a:lnTo>
                    <a:lnTo>
                      <a:pt x="184" y="1149"/>
                    </a:lnTo>
                    <a:lnTo>
                      <a:pt x="184" y="1135"/>
                    </a:lnTo>
                    <a:lnTo>
                      <a:pt x="184" y="1121"/>
                    </a:lnTo>
                    <a:lnTo>
                      <a:pt x="198" y="1121"/>
                    </a:lnTo>
                    <a:lnTo>
                      <a:pt x="198" y="1107"/>
                    </a:lnTo>
                    <a:lnTo>
                      <a:pt x="212" y="1093"/>
                    </a:lnTo>
                    <a:lnTo>
                      <a:pt x="212" y="1078"/>
                    </a:lnTo>
                    <a:lnTo>
                      <a:pt x="226" y="1064"/>
                    </a:lnTo>
                    <a:lnTo>
                      <a:pt x="241" y="1050"/>
                    </a:lnTo>
                    <a:lnTo>
                      <a:pt x="255" y="1036"/>
                    </a:lnTo>
                    <a:lnTo>
                      <a:pt x="283" y="1007"/>
                    </a:lnTo>
                    <a:lnTo>
                      <a:pt x="283" y="993"/>
                    </a:lnTo>
                    <a:lnTo>
                      <a:pt x="297" y="993"/>
                    </a:lnTo>
                    <a:lnTo>
                      <a:pt x="297" y="979"/>
                    </a:lnTo>
                    <a:lnTo>
                      <a:pt x="297" y="965"/>
                    </a:lnTo>
                    <a:lnTo>
                      <a:pt x="312" y="951"/>
                    </a:lnTo>
                    <a:lnTo>
                      <a:pt x="312" y="936"/>
                    </a:lnTo>
                    <a:lnTo>
                      <a:pt x="312" y="922"/>
                    </a:lnTo>
                    <a:lnTo>
                      <a:pt x="312" y="894"/>
                    </a:lnTo>
                    <a:lnTo>
                      <a:pt x="312" y="866"/>
                    </a:lnTo>
                    <a:lnTo>
                      <a:pt x="312" y="837"/>
                    </a:lnTo>
                    <a:lnTo>
                      <a:pt x="312" y="823"/>
                    </a:lnTo>
                    <a:lnTo>
                      <a:pt x="312" y="809"/>
                    </a:lnTo>
                    <a:lnTo>
                      <a:pt x="312" y="795"/>
                    </a:lnTo>
                    <a:lnTo>
                      <a:pt x="297" y="780"/>
                    </a:lnTo>
                    <a:lnTo>
                      <a:pt x="297" y="766"/>
                    </a:lnTo>
                    <a:lnTo>
                      <a:pt x="297" y="752"/>
                    </a:lnTo>
                    <a:lnTo>
                      <a:pt x="283" y="752"/>
                    </a:lnTo>
                    <a:lnTo>
                      <a:pt x="269" y="738"/>
                    </a:lnTo>
                    <a:lnTo>
                      <a:pt x="269" y="724"/>
                    </a:lnTo>
                    <a:lnTo>
                      <a:pt x="255" y="710"/>
                    </a:lnTo>
                    <a:lnTo>
                      <a:pt x="255" y="695"/>
                    </a:lnTo>
                    <a:lnTo>
                      <a:pt x="241" y="695"/>
                    </a:lnTo>
                    <a:lnTo>
                      <a:pt x="241" y="681"/>
                    </a:lnTo>
                    <a:lnTo>
                      <a:pt x="241" y="667"/>
                    </a:lnTo>
                    <a:lnTo>
                      <a:pt x="226" y="653"/>
                    </a:lnTo>
                    <a:lnTo>
                      <a:pt x="212" y="653"/>
                    </a:lnTo>
                    <a:lnTo>
                      <a:pt x="212" y="639"/>
                    </a:lnTo>
                    <a:lnTo>
                      <a:pt x="184" y="639"/>
                    </a:lnTo>
                    <a:lnTo>
                      <a:pt x="170" y="624"/>
                    </a:lnTo>
                    <a:lnTo>
                      <a:pt x="141" y="610"/>
                    </a:lnTo>
                    <a:lnTo>
                      <a:pt x="127" y="610"/>
                    </a:lnTo>
                    <a:lnTo>
                      <a:pt x="127" y="596"/>
                    </a:lnTo>
                    <a:lnTo>
                      <a:pt x="113" y="596"/>
                    </a:lnTo>
                    <a:lnTo>
                      <a:pt x="99" y="596"/>
                    </a:lnTo>
                    <a:lnTo>
                      <a:pt x="99" y="582"/>
                    </a:lnTo>
                    <a:lnTo>
                      <a:pt x="85" y="582"/>
                    </a:lnTo>
                    <a:lnTo>
                      <a:pt x="70" y="582"/>
                    </a:lnTo>
                    <a:lnTo>
                      <a:pt x="70" y="568"/>
                    </a:lnTo>
                    <a:lnTo>
                      <a:pt x="56" y="568"/>
                    </a:lnTo>
                    <a:lnTo>
                      <a:pt x="42" y="539"/>
                    </a:lnTo>
                    <a:lnTo>
                      <a:pt x="14" y="511"/>
                    </a:lnTo>
                    <a:lnTo>
                      <a:pt x="0" y="497"/>
                    </a:lnTo>
                    <a:lnTo>
                      <a:pt x="14" y="468"/>
                    </a:lnTo>
                    <a:lnTo>
                      <a:pt x="42" y="440"/>
                    </a:lnTo>
                    <a:lnTo>
                      <a:pt x="56" y="426"/>
                    </a:lnTo>
                    <a:lnTo>
                      <a:pt x="141" y="327"/>
                    </a:lnTo>
                    <a:lnTo>
                      <a:pt x="184" y="270"/>
                    </a:lnTo>
                    <a:lnTo>
                      <a:pt x="184" y="256"/>
                    </a:lnTo>
                    <a:lnTo>
                      <a:pt x="198" y="241"/>
                    </a:lnTo>
                    <a:lnTo>
                      <a:pt x="198" y="227"/>
                    </a:lnTo>
                    <a:lnTo>
                      <a:pt x="212" y="213"/>
                    </a:lnTo>
                    <a:lnTo>
                      <a:pt x="226" y="199"/>
                    </a:lnTo>
                    <a:lnTo>
                      <a:pt x="241" y="185"/>
                    </a:lnTo>
                    <a:lnTo>
                      <a:pt x="255" y="156"/>
                    </a:lnTo>
                    <a:lnTo>
                      <a:pt x="255" y="142"/>
                    </a:lnTo>
                    <a:lnTo>
                      <a:pt x="269" y="128"/>
                    </a:lnTo>
                    <a:lnTo>
                      <a:pt x="283" y="114"/>
                    </a:lnTo>
                    <a:lnTo>
                      <a:pt x="297" y="100"/>
                    </a:lnTo>
                    <a:lnTo>
                      <a:pt x="312" y="85"/>
                    </a:lnTo>
                    <a:lnTo>
                      <a:pt x="326" y="85"/>
                    </a:lnTo>
                    <a:lnTo>
                      <a:pt x="340" y="71"/>
                    </a:lnTo>
                    <a:lnTo>
                      <a:pt x="354" y="71"/>
                    </a:lnTo>
                    <a:lnTo>
                      <a:pt x="354" y="57"/>
                    </a:lnTo>
                    <a:lnTo>
                      <a:pt x="368" y="57"/>
                    </a:lnTo>
                    <a:lnTo>
                      <a:pt x="368" y="43"/>
                    </a:lnTo>
                    <a:lnTo>
                      <a:pt x="382" y="43"/>
                    </a:lnTo>
                    <a:lnTo>
                      <a:pt x="397" y="43"/>
                    </a:lnTo>
                    <a:lnTo>
                      <a:pt x="397" y="29"/>
                    </a:lnTo>
                    <a:lnTo>
                      <a:pt x="411" y="29"/>
                    </a:lnTo>
                    <a:lnTo>
                      <a:pt x="425" y="14"/>
                    </a:lnTo>
                    <a:lnTo>
                      <a:pt x="439" y="14"/>
                    </a:lnTo>
                    <a:lnTo>
                      <a:pt x="453" y="14"/>
                    </a:lnTo>
                    <a:lnTo>
                      <a:pt x="453" y="0"/>
                    </a:lnTo>
                    <a:lnTo>
                      <a:pt x="468" y="0"/>
                    </a:lnTo>
                    <a:lnTo>
                      <a:pt x="482" y="43"/>
                    </a:lnTo>
                    <a:lnTo>
                      <a:pt x="482" y="57"/>
                    </a:lnTo>
                    <a:lnTo>
                      <a:pt x="496" y="71"/>
                    </a:lnTo>
                    <a:lnTo>
                      <a:pt x="496" y="85"/>
                    </a:lnTo>
                    <a:lnTo>
                      <a:pt x="510" y="100"/>
                    </a:lnTo>
                    <a:lnTo>
                      <a:pt x="510" y="128"/>
                    </a:lnTo>
                    <a:lnTo>
                      <a:pt x="524" y="156"/>
                    </a:lnTo>
                    <a:lnTo>
                      <a:pt x="538" y="171"/>
                    </a:lnTo>
                    <a:lnTo>
                      <a:pt x="538" y="185"/>
                    </a:lnTo>
                    <a:lnTo>
                      <a:pt x="553" y="199"/>
                    </a:lnTo>
                    <a:lnTo>
                      <a:pt x="553" y="213"/>
                    </a:lnTo>
                    <a:lnTo>
                      <a:pt x="567" y="227"/>
                    </a:lnTo>
                    <a:lnTo>
                      <a:pt x="567" y="241"/>
                    </a:lnTo>
                    <a:lnTo>
                      <a:pt x="581" y="270"/>
                    </a:lnTo>
                    <a:lnTo>
                      <a:pt x="581" y="284"/>
                    </a:lnTo>
                    <a:lnTo>
                      <a:pt x="595" y="298"/>
                    </a:lnTo>
                    <a:lnTo>
                      <a:pt x="595" y="312"/>
                    </a:lnTo>
                    <a:lnTo>
                      <a:pt x="595" y="327"/>
                    </a:lnTo>
                    <a:lnTo>
                      <a:pt x="609" y="327"/>
                    </a:lnTo>
                    <a:lnTo>
                      <a:pt x="609" y="341"/>
                    </a:lnTo>
                    <a:lnTo>
                      <a:pt x="609" y="355"/>
                    </a:lnTo>
                    <a:lnTo>
                      <a:pt x="624" y="369"/>
                    </a:lnTo>
                    <a:lnTo>
                      <a:pt x="624" y="383"/>
                    </a:lnTo>
                    <a:lnTo>
                      <a:pt x="638" y="397"/>
                    </a:lnTo>
                    <a:lnTo>
                      <a:pt x="638" y="426"/>
                    </a:lnTo>
                    <a:lnTo>
                      <a:pt x="652" y="426"/>
                    </a:lnTo>
                    <a:lnTo>
                      <a:pt x="652" y="440"/>
                    </a:lnTo>
                    <a:lnTo>
                      <a:pt x="666" y="454"/>
                    </a:lnTo>
                    <a:lnTo>
                      <a:pt x="666" y="468"/>
                    </a:lnTo>
                    <a:lnTo>
                      <a:pt x="680" y="483"/>
                    </a:lnTo>
                    <a:lnTo>
                      <a:pt x="680" y="497"/>
                    </a:lnTo>
                    <a:lnTo>
                      <a:pt x="694" y="511"/>
                    </a:lnTo>
                    <a:lnTo>
                      <a:pt x="694" y="525"/>
                    </a:lnTo>
                    <a:lnTo>
                      <a:pt x="709" y="525"/>
                    </a:lnTo>
                    <a:lnTo>
                      <a:pt x="709" y="539"/>
                    </a:lnTo>
                    <a:lnTo>
                      <a:pt x="723" y="553"/>
                    </a:lnTo>
                    <a:close/>
                  </a:path>
                </a:pathLst>
              </a:custGeom>
              <a:noFill/>
              <a:ln w="0" cap="flat">
                <a:solidFill>
                  <a:srgbClr val="000000"/>
                </a:solidFill>
                <a:prstDash val="solid"/>
                <a:round/>
                <a:headEnd/>
                <a:tailEnd/>
              </a:ln>
              <a:extLst>
                <a:ext uri="{909E8E84-426E-40DD-AFC4-6F175D3DCCD1}">
                  <a14:hiddenFill xmlns="" xmlns:a14="http://schemas.microsoft.com/office/drawing/2010/main">
                    <a:solidFill>
                      <a:srgbClr val="FFFFFF"/>
                    </a:solidFill>
                  </a14:hiddenFill>
                </a:ext>
              </a:extLst>
            </p:spPr>
            <p:txBody>
              <a:bodyPr/>
              <a:lstStyle/>
              <a:p>
                <a:endParaRPr lang="ja-JP" altLang="en-US"/>
              </a:p>
            </p:txBody>
          </p:sp>
          <p:sp>
            <p:nvSpPr>
              <p:cNvPr id="52363" name="Freeform 205" descr="50%"/>
              <p:cNvSpPr>
                <a:spLocks noChangeAspect="1"/>
              </p:cNvSpPr>
              <p:nvPr/>
            </p:nvSpPr>
            <p:spPr bwMode="auto">
              <a:xfrm>
                <a:off x="9918" y="10537"/>
                <a:ext cx="1992" cy="3906"/>
              </a:xfrm>
              <a:custGeom>
                <a:avLst/>
                <a:gdLst>
                  <a:gd name="T0" fmla="*/ 2147483647 w 1248"/>
                  <a:gd name="T1" fmla="*/ 2147483647 h 2454"/>
                  <a:gd name="T2" fmla="*/ 2147483647 w 1248"/>
                  <a:gd name="T3" fmla="*/ 2147483647 h 2454"/>
                  <a:gd name="T4" fmla="*/ 2147483647 w 1248"/>
                  <a:gd name="T5" fmla="*/ 2147483647 h 2454"/>
                  <a:gd name="T6" fmla="*/ 2147483647 w 1248"/>
                  <a:gd name="T7" fmla="*/ 2147483647 h 2454"/>
                  <a:gd name="T8" fmla="*/ 2147483647 w 1248"/>
                  <a:gd name="T9" fmla="*/ 2147483647 h 2454"/>
                  <a:gd name="T10" fmla="*/ 2147483647 w 1248"/>
                  <a:gd name="T11" fmla="*/ 2147483647 h 2454"/>
                  <a:gd name="T12" fmla="*/ 2147483647 w 1248"/>
                  <a:gd name="T13" fmla="*/ 2147483647 h 2454"/>
                  <a:gd name="T14" fmla="*/ 2147483647 w 1248"/>
                  <a:gd name="T15" fmla="*/ 2147483647 h 2454"/>
                  <a:gd name="T16" fmla="*/ 2147483647 w 1248"/>
                  <a:gd name="T17" fmla="*/ 2147483647 h 2454"/>
                  <a:gd name="T18" fmla="*/ 2147483647 w 1248"/>
                  <a:gd name="T19" fmla="*/ 2147483647 h 2454"/>
                  <a:gd name="T20" fmla="*/ 2147483647 w 1248"/>
                  <a:gd name="T21" fmla="*/ 2147483647 h 2454"/>
                  <a:gd name="T22" fmla="*/ 2147483647 w 1248"/>
                  <a:gd name="T23" fmla="*/ 2147483647 h 2454"/>
                  <a:gd name="T24" fmla="*/ 2147483647 w 1248"/>
                  <a:gd name="T25" fmla="*/ 2147483647 h 2454"/>
                  <a:gd name="T26" fmla="*/ 2147483647 w 1248"/>
                  <a:gd name="T27" fmla="*/ 2147483647 h 2454"/>
                  <a:gd name="T28" fmla="*/ 2147483647 w 1248"/>
                  <a:gd name="T29" fmla="*/ 2147483647 h 2454"/>
                  <a:gd name="T30" fmla="*/ 2147483647 w 1248"/>
                  <a:gd name="T31" fmla="*/ 2147483647 h 2454"/>
                  <a:gd name="T32" fmla="*/ 2147483647 w 1248"/>
                  <a:gd name="T33" fmla="*/ 2147483647 h 2454"/>
                  <a:gd name="T34" fmla="*/ 2147483647 w 1248"/>
                  <a:gd name="T35" fmla="*/ 2147483647 h 2454"/>
                  <a:gd name="T36" fmla="*/ 2147483647 w 1248"/>
                  <a:gd name="T37" fmla="*/ 2147483647 h 2454"/>
                  <a:gd name="T38" fmla="*/ 2147483647 w 1248"/>
                  <a:gd name="T39" fmla="*/ 2147483647 h 2454"/>
                  <a:gd name="T40" fmla="*/ 2147483647 w 1248"/>
                  <a:gd name="T41" fmla="*/ 2147483647 h 2454"/>
                  <a:gd name="T42" fmla="*/ 2147483647 w 1248"/>
                  <a:gd name="T43" fmla="*/ 2147483647 h 2454"/>
                  <a:gd name="T44" fmla="*/ 2147483647 w 1248"/>
                  <a:gd name="T45" fmla="*/ 2147483647 h 2454"/>
                  <a:gd name="T46" fmla="*/ 2147483647 w 1248"/>
                  <a:gd name="T47" fmla="*/ 2147483647 h 2454"/>
                  <a:gd name="T48" fmla="*/ 2147483647 w 1248"/>
                  <a:gd name="T49" fmla="*/ 2147483647 h 2454"/>
                  <a:gd name="T50" fmla="*/ 2147483647 w 1248"/>
                  <a:gd name="T51" fmla="*/ 2147483647 h 2454"/>
                  <a:gd name="T52" fmla="*/ 2147483647 w 1248"/>
                  <a:gd name="T53" fmla="*/ 2147483647 h 2454"/>
                  <a:gd name="T54" fmla="*/ 2147483647 w 1248"/>
                  <a:gd name="T55" fmla="*/ 2147483647 h 2454"/>
                  <a:gd name="T56" fmla="*/ 2147483647 w 1248"/>
                  <a:gd name="T57" fmla="*/ 2147483647 h 2454"/>
                  <a:gd name="T58" fmla="*/ 2147483647 w 1248"/>
                  <a:gd name="T59" fmla="*/ 2147483647 h 2454"/>
                  <a:gd name="T60" fmla="*/ 2147483647 w 1248"/>
                  <a:gd name="T61" fmla="*/ 2147483647 h 2454"/>
                  <a:gd name="T62" fmla="*/ 2147483647 w 1248"/>
                  <a:gd name="T63" fmla="*/ 2147483647 h 2454"/>
                  <a:gd name="T64" fmla="*/ 2147483647 w 1248"/>
                  <a:gd name="T65" fmla="*/ 2147483647 h 2454"/>
                  <a:gd name="T66" fmla="*/ 2147483647 w 1248"/>
                  <a:gd name="T67" fmla="*/ 2147483647 h 2454"/>
                  <a:gd name="T68" fmla="*/ 2147483647 w 1248"/>
                  <a:gd name="T69" fmla="*/ 2147483647 h 2454"/>
                  <a:gd name="T70" fmla="*/ 2147483647 w 1248"/>
                  <a:gd name="T71" fmla="*/ 2147483647 h 2454"/>
                  <a:gd name="T72" fmla="*/ 2147483647 w 1248"/>
                  <a:gd name="T73" fmla="*/ 2147483647 h 2454"/>
                  <a:gd name="T74" fmla="*/ 2147483647 w 1248"/>
                  <a:gd name="T75" fmla="*/ 2147483647 h 2454"/>
                  <a:gd name="T76" fmla="*/ 2147483647 w 1248"/>
                  <a:gd name="T77" fmla="*/ 2147483647 h 2454"/>
                  <a:gd name="T78" fmla="*/ 2147483647 w 1248"/>
                  <a:gd name="T79" fmla="*/ 2147483647 h 2454"/>
                  <a:gd name="T80" fmla="*/ 2147483647 w 1248"/>
                  <a:gd name="T81" fmla="*/ 2147483647 h 2454"/>
                  <a:gd name="T82" fmla="*/ 2147483647 w 1248"/>
                  <a:gd name="T83" fmla="*/ 2147483647 h 2454"/>
                  <a:gd name="T84" fmla="*/ 2147483647 w 1248"/>
                  <a:gd name="T85" fmla="*/ 2147483647 h 2454"/>
                  <a:gd name="T86" fmla="*/ 2147483647 w 1248"/>
                  <a:gd name="T87" fmla="*/ 2147483647 h 2454"/>
                  <a:gd name="T88" fmla="*/ 2147483647 w 1248"/>
                  <a:gd name="T89" fmla="*/ 2147483647 h 2454"/>
                  <a:gd name="T90" fmla="*/ 2147483647 w 1248"/>
                  <a:gd name="T91" fmla="*/ 2147483647 h 2454"/>
                  <a:gd name="T92" fmla="*/ 2147483647 w 1248"/>
                  <a:gd name="T93" fmla="*/ 2147483647 h 2454"/>
                  <a:gd name="T94" fmla="*/ 2147483647 w 1248"/>
                  <a:gd name="T95" fmla="*/ 2147483647 h 2454"/>
                  <a:gd name="T96" fmla="*/ 2147483647 w 1248"/>
                  <a:gd name="T97" fmla="*/ 2147483647 h 2454"/>
                  <a:gd name="T98" fmla="*/ 2147483647 w 1248"/>
                  <a:gd name="T99" fmla="*/ 2147483647 h 2454"/>
                  <a:gd name="T100" fmla="*/ 2147483647 w 1248"/>
                  <a:gd name="T101" fmla="*/ 2147483647 h 2454"/>
                  <a:gd name="T102" fmla="*/ 2147483647 w 1248"/>
                  <a:gd name="T103" fmla="*/ 2147483647 h 2454"/>
                  <a:gd name="T104" fmla="*/ 2147483647 w 1248"/>
                  <a:gd name="T105" fmla="*/ 2147483647 h 2454"/>
                  <a:gd name="T106" fmla="*/ 2147483647 w 1248"/>
                  <a:gd name="T107" fmla="*/ 2147483647 h 2454"/>
                  <a:gd name="T108" fmla="*/ 2147483647 w 1248"/>
                  <a:gd name="T109" fmla="*/ 2147483647 h 2454"/>
                  <a:gd name="T110" fmla="*/ 2147483647 w 1248"/>
                  <a:gd name="T111" fmla="*/ 2147483647 h 2454"/>
                  <a:gd name="T112" fmla="*/ 2147483647 w 1248"/>
                  <a:gd name="T113" fmla="*/ 2147483647 h 2454"/>
                  <a:gd name="T114" fmla="*/ 2147483647 w 1248"/>
                  <a:gd name="T115" fmla="*/ 2147483647 h 2454"/>
                  <a:gd name="T116" fmla="*/ 2147483647 w 1248"/>
                  <a:gd name="T117" fmla="*/ 2147483647 h 2454"/>
                  <a:gd name="T118" fmla="*/ 2147483647 w 1248"/>
                  <a:gd name="T119" fmla="*/ 2147483647 h 2454"/>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248"/>
                  <a:gd name="T181" fmla="*/ 0 h 2454"/>
                  <a:gd name="T182" fmla="*/ 1248 w 1248"/>
                  <a:gd name="T183" fmla="*/ 2454 h 2454"/>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248" h="2454">
                    <a:moveTo>
                      <a:pt x="794" y="227"/>
                    </a:moveTo>
                    <a:lnTo>
                      <a:pt x="808" y="199"/>
                    </a:lnTo>
                    <a:lnTo>
                      <a:pt x="808" y="185"/>
                    </a:lnTo>
                    <a:lnTo>
                      <a:pt x="808" y="171"/>
                    </a:lnTo>
                    <a:lnTo>
                      <a:pt x="822" y="171"/>
                    </a:lnTo>
                    <a:lnTo>
                      <a:pt x="836" y="156"/>
                    </a:lnTo>
                    <a:lnTo>
                      <a:pt x="850" y="142"/>
                    </a:lnTo>
                    <a:lnTo>
                      <a:pt x="865" y="128"/>
                    </a:lnTo>
                    <a:lnTo>
                      <a:pt x="879" y="128"/>
                    </a:lnTo>
                    <a:lnTo>
                      <a:pt x="907" y="142"/>
                    </a:lnTo>
                    <a:lnTo>
                      <a:pt x="921" y="142"/>
                    </a:lnTo>
                    <a:lnTo>
                      <a:pt x="936" y="142"/>
                    </a:lnTo>
                    <a:lnTo>
                      <a:pt x="950" y="142"/>
                    </a:lnTo>
                    <a:lnTo>
                      <a:pt x="978" y="142"/>
                    </a:lnTo>
                    <a:lnTo>
                      <a:pt x="1021" y="156"/>
                    </a:lnTo>
                    <a:lnTo>
                      <a:pt x="1035" y="156"/>
                    </a:lnTo>
                    <a:lnTo>
                      <a:pt x="1092" y="156"/>
                    </a:lnTo>
                    <a:lnTo>
                      <a:pt x="1120" y="171"/>
                    </a:lnTo>
                    <a:lnTo>
                      <a:pt x="1148" y="171"/>
                    </a:lnTo>
                    <a:lnTo>
                      <a:pt x="1148" y="185"/>
                    </a:lnTo>
                    <a:lnTo>
                      <a:pt x="1162" y="185"/>
                    </a:lnTo>
                    <a:lnTo>
                      <a:pt x="1148" y="185"/>
                    </a:lnTo>
                    <a:lnTo>
                      <a:pt x="1148" y="199"/>
                    </a:lnTo>
                    <a:lnTo>
                      <a:pt x="1148" y="213"/>
                    </a:lnTo>
                    <a:lnTo>
                      <a:pt x="1148" y="227"/>
                    </a:lnTo>
                    <a:lnTo>
                      <a:pt x="1148" y="242"/>
                    </a:lnTo>
                    <a:lnTo>
                      <a:pt x="1148" y="256"/>
                    </a:lnTo>
                    <a:lnTo>
                      <a:pt x="1162" y="270"/>
                    </a:lnTo>
                    <a:lnTo>
                      <a:pt x="1162" y="284"/>
                    </a:lnTo>
                    <a:lnTo>
                      <a:pt x="1177" y="284"/>
                    </a:lnTo>
                    <a:lnTo>
                      <a:pt x="1177" y="298"/>
                    </a:lnTo>
                    <a:lnTo>
                      <a:pt x="1191" y="312"/>
                    </a:lnTo>
                    <a:lnTo>
                      <a:pt x="1219" y="327"/>
                    </a:lnTo>
                    <a:lnTo>
                      <a:pt x="1233" y="341"/>
                    </a:lnTo>
                    <a:lnTo>
                      <a:pt x="1233" y="355"/>
                    </a:lnTo>
                    <a:lnTo>
                      <a:pt x="1248" y="355"/>
                    </a:lnTo>
                    <a:lnTo>
                      <a:pt x="1162" y="469"/>
                    </a:lnTo>
                    <a:lnTo>
                      <a:pt x="1148" y="483"/>
                    </a:lnTo>
                    <a:lnTo>
                      <a:pt x="1134" y="497"/>
                    </a:lnTo>
                    <a:lnTo>
                      <a:pt x="1120" y="511"/>
                    </a:lnTo>
                    <a:lnTo>
                      <a:pt x="1106" y="539"/>
                    </a:lnTo>
                    <a:lnTo>
                      <a:pt x="1106" y="582"/>
                    </a:lnTo>
                    <a:lnTo>
                      <a:pt x="1106" y="681"/>
                    </a:lnTo>
                    <a:lnTo>
                      <a:pt x="1106" y="724"/>
                    </a:lnTo>
                    <a:lnTo>
                      <a:pt x="1106" y="809"/>
                    </a:lnTo>
                    <a:lnTo>
                      <a:pt x="1106" y="851"/>
                    </a:lnTo>
                    <a:lnTo>
                      <a:pt x="1049" y="851"/>
                    </a:lnTo>
                    <a:lnTo>
                      <a:pt x="992" y="851"/>
                    </a:lnTo>
                    <a:lnTo>
                      <a:pt x="992" y="908"/>
                    </a:lnTo>
                    <a:lnTo>
                      <a:pt x="992" y="951"/>
                    </a:lnTo>
                    <a:lnTo>
                      <a:pt x="992" y="979"/>
                    </a:lnTo>
                    <a:lnTo>
                      <a:pt x="992" y="993"/>
                    </a:lnTo>
                    <a:lnTo>
                      <a:pt x="992" y="1008"/>
                    </a:lnTo>
                    <a:lnTo>
                      <a:pt x="992" y="1022"/>
                    </a:lnTo>
                    <a:lnTo>
                      <a:pt x="992" y="1050"/>
                    </a:lnTo>
                    <a:lnTo>
                      <a:pt x="992" y="1078"/>
                    </a:lnTo>
                    <a:lnTo>
                      <a:pt x="992" y="1093"/>
                    </a:lnTo>
                    <a:lnTo>
                      <a:pt x="992" y="1121"/>
                    </a:lnTo>
                    <a:lnTo>
                      <a:pt x="992" y="1149"/>
                    </a:lnTo>
                    <a:lnTo>
                      <a:pt x="992" y="1178"/>
                    </a:lnTo>
                    <a:lnTo>
                      <a:pt x="992" y="1206"/>
                    </a:lnTo>
                    <a:lnTo>
                      <a:pt x="992" y="1220"/>
                    </a:lnTo>
                    <a:lnTo>
                      <a:pt x="992" y="1234"/>
                    </a:lnTo>
                    <a:lnTo>
                      <a:pt x="992" y="1263"/>
                    </a:lnTo>
                    <a:lnTo>
                      <a:pt x="992" y="1277"/>
                    </a:lnTo>
                    <a:lnTo>
                      <a:pt x="992" y="1291"/>
                    </a:lnTo>
                    <a:lnTo>
                      <a:pt x="992" y="1305"/>
                    </a:lnTo>
                    <a:lnTo>
                      <a:pt x="992" y="1320"/>
                    </a:lnTo>
                    <a:lnTo>
                      <a:pt x="992" y="1334"/>
                    </a:lnTo>
                    <a:lnTo>
                      <a:pt x="1006" y="1348"/>
                    </a:lnTo>
                    <a:lnTo>
                      <a:pt x="992" y="1362"/>
                    </a:lnTo>
                    <a:lnTo>
                      <a:pt x="992" y="1376"/>
                    </a:lnTo>
                    <a:lnTo>
                      <a:pt x="992" y="1390"/>
                    </a:lnTo>
                    <a:lnTo>
                      <a:pt x="992" y="1405"/>
                    </a:lnTo>
                    <a:lnTo>
                      <a:pt x="992" y="1433"/>
                    </a:lnTo>
                    <a:lnTo>
                      <a:pt x="992" y="1447"/>
                    </a:lnTo>
                    <a:lnTo>
                      <a:pt x="992" y="1476"/>
                    </a:lnTo>
                    <a:lnTo>
                      <a:pt x="992" y="1490"/>
                    </a:lnTo>
                    <a:lnTo>
                      <a:pt x="992" y="1518"/>
                    </a:lnTo>
                    <a:lnTo>
                      <a:pt x="992" y="1532"/>
                    </a:lnTo>
                    <a:lnTo>
                      <a:pt x="992" y="1547"/>
                    </a:lnTo>
                    <a:lnTo>
                      <a:pt x="992" y="1561"/>
                    </a:lnTo>
                    <a:lnTo>
                      <a:pt x="1120" y="1561"/>
                    </a:lnTo>
                    <a:lnTo>
                      <a:pt x="1120" y="1575"/>
                    </a:lnTo>
                    <a:lnTo>
                      <a:pt x="1120" y="1589"/>
                    </a:lnTo>
                    <a:lnTo>
                      <a:pt x="1120" y="1603"/>
                    </a:lnTo>
                    <a:lnTo>
                      <a:pt x="1120" y="1632"/>
                    </a:lnTo>
                    <a:lnTo>
                      <a:pt x="1120" y="1646"/>
                    </a:lnTo>
                    <a:lnTo>
                      <a:pt x="1120" y="1674"/>
                    </a:lnTo>
                    <a:lnTo>
                      <a:pt x="1120" y="1688"/>
                    </a:lnTo>
                    <a:lnTo>
                      <a:pt x="1120" y="1717"/>
                    </a:lnTo>
                    <a:lnTo>
                      <a:pt x="1120" y="1731"/>
                    </a:lnTo>
                    <a:lnTo>
                      <a:pt x="1120" y="1745"/>
                    </a:lnTo>
                    <a:lnTo>
                      <a:pt x="1120" y="1759"/>
                    </a:lnTo>
                    <a:lnTo>
                      <a:pt x="1120" y="1773"/>
                    </a:lnTo>
                    <a:lnTo>
                      <a:pt x="1120" y="1788"/>
                    </a:lnTo>
                    <a:lnTo>
                      <a:pt x="1120" y="1802"/>
                    </a:lnTo>
                    <a:lnTo>
                      <a:pt x="1120" y="1816"/>
                    </a:lnTo>
                    <a:lnTo>
                      <a:pt x="1120" y="1830"/>
                    </a:lnTo>
                    <a:lnTo>
                      <a:pt x="1120" y="1844"/>
                    </a:lnTo>
                    <a:lnTo>
                      <a:pt x="1106" y="1873"/>
                    </a:lnTo>
                    <a:lnTo>
                      <a:pt x="1106" y="1887"/>
                    </a:lnTo>
                    <a:lnTo>
                      <a:pt x="1106" y="1901"/>
                    </a:lnTo>
                    <a:lnTo>
                      <a:pt x="1106" y="1915"/>
                    </a:lnTo>
                    <a:lnTo>
                      <a:pt x="1106" y="1930"/>
                    </a:lnTo>
                    <a:lnTo>
                      <a:pt x="1106" y="1944"/>
                    </a:lnTo>
                    <a:lnTo>
                      <a:pt x="1106" y="1958"/>
                    </a:lnTo>
                    <a:lnTo>
                      <a:pt x="1106" y="1972"/>
                    </a:lnTo>
                    <a:lnTo>
                      <a:pt x="1106" y="1986"/>
                    </a:lnTo>
                    <a:lnTo>
                      <a:pt x="1106" y="2000"/>
                    </a:lnTo>
                    <a:lnTo>
                      <a:pt x="1092" y="2000"/>
                    </a:lnTo>
                    <a:lnTo>
                      <a:pt x="1049" y="2015"/>
                    </a:lnTo>
                    <a:lnTo>
                      <a:pt x="1035" y="2015"/>
                    </a:lnTo>
                    <a:lnTo>
                      <a:pt x="1021" y="2015"/>
                    </a:lnTo>
                    <a:lnTo>
                      <a:pt x="1021" y="2000"/>
                    </a:lnTo>
                    <a:lnTo>
                      <a:pt x="1006" y="2000"/>
                    </a:lnTo>
                    <a:lnTo>
                      <a:pt x="992" y="2000"/>
                    </a:lnTo>
                    <a:lnTo>
                      <a:pt x="978" y="2000"/>
                    </a:lnTo>
                    <a:lnTo>
                      <a:pt x="964" y="2000"/>
                    </a:lnTo>
                    <a:lnTo>
                      <a:pt x="950" y="2000"/>
                    </a:lnTo>
                    <a:lnTo>
                      <a:pt x="936" y="2000"/>
                    </a:lnTo>
                    <a:lnTo>
                      <a:pt x="921" y="2000"/>
                    </a:lnTo>
                    <a:lnTo>
                      <a:pt x="907" y="2000"/>
                    </a:lnTo>
                    <a:lnTo>
                      <a:pt x="893" y="2015"/>
                    </a:lnTo>
                    <a:lnTo>
                      <a:pt x="865" y="2015"/>
                    </a:lnTo>
                    <a:lnTo>
                      <a:pt x="850" y="2015"/>
                    </a:lnTo>
                    <a:lnTo>
                      <a:pt x="836" y="2015"/>
                    </a:lnTo>
                    <a:lnTo>
                      <a:pt x="822" y="2015"/>
                    </a:lnTo>
                    <a:lnTo>
                      <a:pt x="808" y="2015"/>
                    </a:lnTo>
                    <a:lnTo>
                      <a:pt x="794" y="2015"/>
                    </a:lnTo>
                    <a:lnTo>
                      <a:pt x="780" y="2015"/>
                    </a:lnTo>
                    <a:lnTo>
                      <a:pt x="765" y="2015"/>
                    </a:lnTo>
                    <a:lnTo>
                      <a:pt x="737" y="2015"/>
                    </a:lnTo>
                    <a:lnTo>
                      <a:pt x="751" y="2015"/>
                    </a:lnTo>
                    <a:lnTo>
                      <a:pt x="751" y="2029"/>
                    </a:lnTo>
                    <a:lnTo>
                      <a:pt x="694" y="2029"/>
                    </a:lnTo>
                    <a:lnTo>
                      <a:pt x="680" y="2029"/>
                    </a:lnTo>
                    <a:lnTo>
                      <a:pt x="652" y="2043"/>
                    </a:lnTo>
                    <a:lnTo>
                      <a:pt x="652" y="2071"/>
                    </a:lnTo>
                    <a:lnTo>
                      <a:pt x="652" y="2086"/>
                    </a:lnTo>
                    <a:lnTo>
                      <a:pt x="666" y="2114"/>
                    </a:lnTo>
                    <a:lnTo>
                      <a:pt x="666" y="2128"/>
                    </a:lnTo>
                    <a:lnTo>
                      <a:pt x="652" y="2128"/>
                    </a:lnTo>
                    <a:lnTo>
                      <a:pt x="638" y="2142"/>
                    </a:lnTo>
                    <a:lnTo>
                      <a:pt x="638" y="2128"/>
                    </a:lnTo>
                    <a:lnTo>
                      <a:pt x="638" y="2142"/>
                    </a:lnTo>
                    <a:lnTo>
                      <a:pt x="624" y="2156"/>
                    </a:lnTo>
                    <a:lnTo>
                      <a:pt x="624" y="2171"/>
                    </a:lnTo>
                    <a:lnTo>
                      <a:pt x="638" y="2185"/>
                    </a:lnTo>
                    <a:lnTo>
                      <a:pt x="638" y="2199"/>
                    </a:lnTo>
                    <a:lnTo>
                      <a:pt x="624" y="2199"/>
                    </a:lnTo>
                    <a:lnTo>
                      <a:pt x="609" y="2199"/>
                    </a:lnTo>
                    <a:lnTo>
                      <a:pt x="595" y="2213"/>
                    </a:lnTo>
                    <a:lnTo>
                      <a:pt x="595" y="2227"/>
                    </a:lnTo>
                    <a:lnTo>
                      <a:pt x="595" y="2242"/>
                    </a:lnTo>
                    <a:lnTo>
                      <a:pt x="595" y="2256"/>
                    </a:lnTo>
                    <a:lnTo>
                      <a:pt x="595" y="2270"/>
                    </a:lnTo>
                    <a:lnTo>
                      <a:pt x="595" y="2284"/>
                    </a:lnTo>
                    <a:lnTo>
                      <a:pt x="609" y="2284"/>
                    </a:lnTo>
                    <a:lnTo>
                      <a:pt x="609" y="2298"/>
                    </a:lnTo>
                    <a:lnTo>
                      <a:pt x="609" y="2312"/>
                    </a:lnTo>
                    <a:lnTo>
                      <a:pt x="609" y="2327"/>
                    </a:lnTo>
                    <a:lnTo>
                      <a:pt x="609" y="2341"/>
                    </a:lnTo>
                    <a:lnTo>
                      <a:pt x="609" y="2355"/>
                    </a:lnTo>
                    <a:lnTo>
                      <a:pt x="609" y="2369"/>
                    </a:lnTo>
                    <a:lnTo>
                      <a:pt x="624" y="2383"/>
                    </a:lnTo>
                    <a:lnTo>
                      <a:pt x="609" y="2383"/>
                    </a:lnTo>
                    <a:lnTo>
                      <a:pt x="624" y="2383"/>
                    </a:lnTo>
                    <a:lnTo>
                      <a:pt x="624" y="2398"/>
                    </a:lnTo>
                    <a:lnTo>
                      <a:pt x="624" y="2412"/>
                    </a:lnTo>
                    <a:lnTo>
                      <a:pt x="624" y="2426"/>
                    </a:lnTo>
                    <a:lnTo>
                      <a:pt x="624" y="2440"/>
                    </a:lnTo>
                    <a:lnTo>
                      <a:pt x="624" y="2454"/>
                    </a:lnTo>
                    <a:lnTo>
                      <a:pt x="624" y="2440"/>
                    </a:lnTo>
                    <a:lnTo>
                      <a:pt x="624" y="2426"/>
                    </a:lnTo>
                    <a:lnTo>
                      <a:pt x="624" y="2412"/>
                    </a:lnTo>
                    <a:lnTo>
                      <a:pt x="609" y="2412"/>
                    </a:lnTo>
                    <a:lnTo>
                      <a:pt x="609" y="2398"/>
                    </a:lnTo>
                    <a:lnTo>
                      <a:pt x="609" y="2383"/>
                    </a:lnTo>
                    <a:lnTo>
                      <a:pt x="609" y="2369"/>
                    </a:lnTo>
                    <a:lnTo>
                      <a:pt x="609" y="2355"/>
                    </a:lnTo>
                    <a:lnTo>
                      <a:pt x="609" y="2341"/>
                    </a:lnTo>
                    <a:lnTo>
                      <a:pt x="609" y="2327"/>
                    </a:lnTo>
                    <a:lnTo>
                      <a:pt x="609" y="2312"/>
                    </a:lnTo>
                    <a:lnTo>
                      <a:pt x="609" y="2298"/>
                    </a:lnTo>
                    <a:lnTo>
                      <a:pt x="595" y="2298"/>
                    </a:lnTo>
                    <a:lnTo>
                      <a:pt x="595" y="2284"/>
                    </a:lnTo>
                    <a:lnTo>
                      <a:pt x="595" y="2270"/>
                    </a:lnTo>
                    <a:lnTo>
                      <a:pt x="595" y="2256"/>
                    </a:lnTo>
                    <a:lnTo>
                      <a:pt x="595" y="2242"/>
                    </a:lnTo>
                    <a:lnTo>
                      <a:pt x="595" y="2227"/>
                    </a:lnTo>
                    <a:lnTo>
                      <a:pt x="581" y="2213"/>
                    </a:lnTo>
                    <a:lnTo>
                      <a:pt x="567" y="2213"/>
                    </a:lnTo>
                    <a:lnTo>
                      <a:pt x="553" y="2213"/>
                    </a:lnTo>
                    <a:lnTo>
                      <a:pt x="553" y="2199"/>
                    </a:lnTo>
                    <a:lnTo>
                      <a:pt x="538" y="2199"/>
                    </a:lnTo>
                    <a:lnTo>
                      <a:pt x="524" y="2199"/>
                    </a:lnTo>
                    <a:lnTo>
                      <a:pt x="510" y="2199"/>
                    </a:lnTo>
                    <a:lnTo>
                      <a:pt x="510" y="2185"/>
                    </a:lnTo>
                    <a:lnTo>
                      <a:pt x="496" y="2199"/>
                    </a:lnTo>
                    <a:lnTo>
                      <a:pt x="482" y="2199"/>
                    </a:lnTo>
                    <a:lnTo>
                      <a:pt x="468" y="2199"/>
                    </a:lnTo>
                    <a:lnTo>
                      <a:pt x="453" y="2199"/>
                    </a:lnTo>
                    <a:lnTo>
                      <a:pt x="453" y="2185"/>
                    </a:lnTo>
                    <a:lnTo>
                      <a:pt x="439" y="2171"/>
                    </a:lnTo>
                    <a:lnTo>
                      <a:pt x="439" y="2156"/>
                    </a:lnTo>
                    <a:lnTo>
                      <a:pt x="425" y="2156"/>
                    </a:lnTo>
                    <a:lnTo>
                      <a:pt x="411" y="2156"/>
                    </a:lnTo>
                    <a:lnTo>
                      <a:pt x="411" y="2171"/>
                    </a:lnTo>
                    <a:lnTo>
                      <a:pt x="397" y="2171"/>
                    </a:lnTo>
                    <a:lnTo>
                      <a:pt x="382" y="2171"/>
                    </a:lnTo>
                    <a:lnTo>
                      <a:pt x="368" y="2185"/>
                    </a:lnTo>
                    <a:lnTo>
                      <a:pt x="354" y="2199"/>
                    </a:lnTo>
                    <a:lnTo>
                      <a:pt x="340" y="2199"/>
                    </a:lnTo>
                    <a:lnTo>
                      <a:pt x="326" y="2185"/>
                    </a:lnTo>
                    <a:lnTo>
                      <a:pt x="326" y="2171"/>
                    </a:lnTo>
                    <a:lnTo>
                      <a:pt x="326" y="2156"/>
                    </a:lnTo>
                    <a:lnTo>
                      <a:pt x="326" y="2142"/>
                    </a:lnTo>
                    <a:lnTo>
                      <a:pt x="326" y="2128"/>
                    </a:lnTo>
                    <a:lnTo>
                      <a:pt x="326" y="2114"/>
                    </a:lnTo>
                    <a:lnTo>
                      <a:pt x="340" y="2100"/>
                    </a:lnTo>
                    <a:lnTo>
                      <a:pt x="326" y="2100"/>
                    </a:lnTo>
                    <a:lnTo>
                      <a:pt x="340" y="2100"/>
                    </a:lnTo>
                    <a:lnTo>
                      <a:pt x="326" y="2100"/>
                    </a:lnTo>
                    <a:lnTo>
                      <a:pt x="326" y="2086"/>
                    </a:lnTo>
                    <a:lnTo>
                      <a:pt x="326" y="2071"/>
                    </a:lnTo>
                    <a:lnTo>
                      <a:pt x="326" y="2057"/>
                    </a:lnTo>
                    <a:lnTo>
                      <a:pt x="326" y="2043"/>
                    </a:lnTo>
                    <a:lnTo>
                      <a:pt x="340" y="2043"/>
                    </a:lnTo>
                    <a:lnTo>
                      <a:pt x="340" y="2029"/>
                    </a:lnTo>
                    <a:lnTo>
                      <a:pt x="340" y="2015"/>
                    </a:lnTo>
                    <a:lnTo>
                      <a:pt x="340" y="1986"/>
                    </a:lnTo>
                    <a:lnTo>
                      <a:pt x="326" y="1986"/>
                    </a:lnTo>
                    <a:lnTo>
                      <a:pt x="326" y="1972"/>
                    </a:lnTo>
                    <a:lnTo>
                      <a:pt x="326" y="1958"/>
                    </a:lnTo>
                    <a:lnTo>
                      <a:pt x="340" y="1958"/>
                    </a:lnTo>
                    <a:lnTo>
                      <a:pt x="340" y="1944"/>
                    </a:lnTo>
                    <a:lnTo>
                      <a:pt x="340" y="1930"/>
                    </a:lnTo>
                    <a:lnTo>
                      <a:pt x="340" y="1915"/>
                    </a:lnTo>
                    <a:lnTo>
                      <a:pt x="326" y="1915"/>
                    </a:lnTo>
                    <a:lnTo>
                      <a:pt x="326" y="1901"/>
                    </a:lnTo>
                    <a:lnTo>
                      <a:pt x="326" y="1887"/>
                    </a:lnTo>
                    <a:lnTo>
                      <a:pt x="326" y="1873"/>
                    </a:lnTo>
                    <a:lnTo>
                      <a:pt x="326" y="1859"/>
                    </a:lnTo>
                    <a:lnTo>
                      <a:pt x="326" y="1844"/>
                    </a:lnTo>
                    <a:lnTo>
                      <a:pt x="326" y="1830"/>
                    </a:lnTo>
                    <a:lnTo>
                      <a:pt x="326" y="1816"/>
                    </a:lnTo>
                    <a:lnTo>
                      <a:pt x="326" y="1788"/>
                    </a:lnTo>
                    <a:lnTo>
                      <a:pt x="340" y="1788"/>
                    </a:lnTo>
                    <a:lnTo>
                      <a:pt x="340" y="1773"/>
                    </a:lnTo>
                    <a:lnTo>
                      <a:pt x="340" y="1759"/>
                    </a:lnTo>
                    <a:lnTo>
                      <a:pt x="340" y="1745"/>
                    </a:lnTo>
                    <a:lnTo>
                      <a:pt x="340" y="1731"/>
                    </a:lnTo>
                    <a:lnTo>
                      <a:pt x="340" y="1717"/>
                    </a:lnTo>
                    <a:lnTo>
                      <a:pt x="340" y="1703"/>
                    </a:lnTo>
                    <a:lnTo>
                      <a:pt x="340" y="1688"/>
                    </a:lnTo>
                    <a:lnTo>
                      <a:pt x="340" y="1674"/>
                    </a:lnTo>
                    <a:lnTo>
                      <a:pt x="340" y="1660"/>
                    </a:lnTo>
                    <a:lnTo>
                      <a:pt x="340" y="1646"/>
                    </a:lnTo>
                    <a:lnTo>
                      <a:pt x="340" y="1632"/>
                    </a:lnTo>
                    <a:lnTo>
                      <a:pt x="340" y="1617"/>
                    </a:lnTo>
                    <a:lnTo>
                      <a:pt x="340" y="1603"/>
                    </a:lnTo>
                    <a:lnTo>
                      <a:pt x="340" y="1589"/>
                    </a:lnTo>
                    <a:lnTo>
                      <a:pt x="354" y="1589"/>
                    </a:lnTo>
                    <a:lnTo>
                      <a:pt x="368" y="1589"/>
                    </a:lnTo>
                    <a:lnTo>
                      <a:pt x="368" y="1561"/>
                    </a:lnTo>
                    <a:lnTo>
                      <a:pt x="354" y="1561"/>
                    </a:lnTo>
                    <a:lnTo>
                      <a:pt x="312" y="1561"/>
                    </a:lnTo>
                    <a:lnTo>
                      <a:pt x="283" y="1561"/>
                    </a:lnTo>
                    <a:lnTo>
                      <a:pt x="255" y="1561"/>
                    </a:lnTo>
                    <a:lnTo>
                      <a:pt x="241" y="1561"/>
                    </a:lnTo>
                    <a:lnTo>
                      <a:pt x="198" y="1561"/>
                    </a:lnTo>
                    <a:lnTo>
                      <a:pt x="184" y="1561"/>
                    </a:lnTo>
                    <a:lnTo>
                      <a:pt x="170" y="1561"/>
                    </a:lnTo>
                    <a:lnTo>
                      <a:pt x="141" y="1561"/>
                    </a:lnTo>
                    <a:lnTo>
                      <a:pt x="113" y="1561"/>
                    </a:lnTo>
                    <a:lnTo>
                      <a:pt x="85" y="1561"/>
                    </a:lnTo>
                    <a:lnTo>
                      <a:pt x="42" y="1561"/>
                    </a:lnTo>
                    <a:lnTo>
                      <a:pt x="0" y="1561"/>
                    </a:lnTo>
                    <a:lnTo>
                      <a:pt x="0" y="1547"/>
                    </a:lnTo>
                    <a:lnTo>
                      <a:pt x="14" y="1518"/>
                    </a:lnTo>
                    <a:lnTo>
                      <a:pt x="14" y="1490"/>
                    </a:lnTo>
                    <a:lnTo>
                      <a:pt x="14" y="1447"/>
                    </a:lnTo>
                    <a:lnTo>
                      <a:pt x="14" y="1405"/>
                    </a:lnTo>
                    <a:lnTo>
                      <a:pt x="28" y="1390"/>
                    </a:lnTo>
                    <a:lnTo>
                      <a:pt x="28" y="1376"/>
                    </a:lnTo>
                    <a:lnTo>
                      <a:pt x="14" y="1376"/>
                    </a:lnTo>
                    <a:lnTo>
                      <a:pt x="28" y="1376"/>
                    </a:lnTo>
                    <a:lnTo>
                      <a:pt x="28" y="1362"/>
                    </a:lnTo>
                    <a:lnTo>
                      <a:pt x="42" y="1334"/>
                    </a:lnTo>
                    <a:lnTo>
                      <a:pt x="56" y="1305"/>
                    </a:lnTo>
                    <a:lnTo>
                      <a:pt x="70" y="1277"/>
                    </a:lnTo>
                    <a:lnTo>
                      <a:pt x="85" y="1249"/>
                    </a:lnTo>
                    <a:lnTo>
                      <a:pt x="99" y="1249"/>
                    </a:lnTo>
                    <a:lnTo>
                      <a:pt x="99" y="1234"/>
                    </a:lnTo>
                    <a:lnTo>
                      <a:pt x="99" y="1220"/>
                    </a:lnTo>
                    <a:lnTo>
                      <a:pt x="113" y="1206"/>
                    </a:lnTo>
                    <a:lnTo>
                      <a:pt x="113" y="1192"/>
                    </a:lnTo>
                    <a:lnTo>
                      <a:pt x="127" y="1178"/>
                    </a:lnTo>
                    <a:lnTo>
                      <a:pt x="127" y="1164"/>
                    </a:lnTo>
                    <a:lnTo>
                      <a:pt x="141" y="1164"/>
                    </a:lnTo>
                    <a:lnTo>
                      <a:pt x="141" y="1135"/>
                    </a:lnTo>
                    <a:lnTo>
                      <a:pt x="141" y="1121"/>
                    </a:lnTo>
                    <a:lnTo>
                      <a:pt x="156" y="1121"/>
                    </a:lnTo>
                    <a:lnTo>
                      <a:pt x="170" y="1093"/>
                    </a:lnTo>
                    <a:lnTo>
                      <a:pt x="170" y="1064"/>
                    </a:lnTo>
                    <a:lnTo>
                      <a:pt x="184" y="1050"/>
                    </a:lnTo>
                    <a:lnTo>
                      <a:pt x="184" y="1036"/>
                    </a:lnTo>
                    <a:lnTo>
                      <a:pt x="198" y="1022"/>
                    </a:lnTo>
                    <a:lnTo>
                      <a:pt x="198" y="1008"/>
                    </a:lnTo>
                    <a:lnTo>
                      <a:pt x="212" y="979"/>
                    </a:lnTo>
                    <a:lnTo>
                      <a:pt x="212" y="965"/>
                    </a:lnTo>
                    <a:lnTo>
                      <a:pt x="226" y="951"/>
                    </a:lnTo>
                    <a:lnTo>
                      <a:pt x="226" y="937"/>
                    </a:lnTo>
                    <a:lnTo>
                      <a:pt x="241" y="922"/>
                    </a:lnTo>
                    <a:lnTo>
                      <a:pt x="241" y="894"/>
                    </a:lnTo>
                    <a:lnTo>
                      <a:pt x="255" y="880"/>
                    </a:lnTo>
                    <a:lnTo>
                      <a:pt x="255" y="851"/>
                    </a:lnTo>
                    <a:lnTo>
                      <a:pt x="283" y="809"/>
                    </a:lnTo>
                    <a:lnTo>
                      <a:pt x="297" y="781"/>
                    </a:lnTo>
                    <a:lnTo>
                      <a:pt x="297" y="766"/>
                    </a:lnTo>
                    <a:lnTo>
                      <a:pt x="312" y="738"/>
                    </a:lnTo>
                    <a:lnTo>
                      <a:pt x="312" y="710"/>
                    </a:lnTo>
                    <a:lnTo>
                      <a:pt x="326" y="695"/>
                    </a:lnTo>
                    <a:lnTo>
                      <a:pt x="326" y="667"/>
                    </a:lnTo>
                    <a:lnTo>
                      <a:pt x="340" y="653"/>
                    </a:lnTo>
                    <a:lnTo>
                      <a:pt x="340" y="639"/>
                    </a:lnTo>
                    <a:lnTo>
                      <a:pt x="354" y="610"/>
                    </a:lnTo>
                    <a:lnTo>
                      <a:pt x="354" y="596"/>
                    </a:lnTo>
                    <a:lnTo>
                      <a:pt x="368" y="568"/>
                    </a:lnTo>
                    <a:lnTo>
                      <a:pt x="368" y="554"/>
                    </a:lnTo>
                    <a:lnTo>
                      <a:pt x="368" y="539"/>
                    </a:lnTo>
                    <a:lnTo>
                      <a:pt x="368" y="525"/>
                    </a:lnTo>
                    <a:lnTo>
                      <a:pt x="368" y="511"/>
                    </a:lnTo>
                    <a:lnTo>
                      <a:pt x="368" y="497"/>
                    </a:lnTo>
                    <a:lnTo>
                      <a:pt x="368" y="454"/>
                    </a:lnTo>
                    <a:lnTo>
                      <a:pt x="368" y="426"/>
                    </a:lnTo>
                    <a:lnTo>
                      <a:pt x="382" y="383"/>
                    </a:lnTo>
                    <a:lnTo>
                      <a:pt x="382" y="355"/>
                    </a:lnTo>
                    <a:lnTo>
                      <a:pt x="382" y="341"/>
                    </a:lnTo>
                    <a:lnTo>
                      <a:pt x="382" y="298"/>
                    </a:lnTo>
                    <a:lnTo>
                      <a:pt x="453" y="312"/>
                    </a:lnTo>
                    <a:lnTo>
                      <a:pt x="468" y="270"/>
                    </a:lnTo>
                    <a:lnTo>
                      <a:pt x="482" y="256"/>
                    </a:lnTo>
                    <a:lnTo>
                      <a:pt x="482" y="242"/>
                    </a:lnTo>
                    <a:lnTo>
                      <a:pt x="482" y="227"/>
                    </a:lnTo>
                    <a:lnTo>
                      <a:pt x="510" y="156"/>
                    </a:lnTo>
                    <a:lnTo>
                      <a:pt x="510" y="142"/>
                    </a:lnTo>
                    <a:lnTo>
                      <a:pt x="524" y="128"/>
                    </a:lnTo>
                    <a:lnTo>
                      <a:pt x="524" y="114"/>
                    </a:lnTo>
                    <a:lnTo>
                      <a:pt x="538" y="114"/>
                    </a:lnTo>
                    <a:lnTo>
                      <a:pt x="538" y="100"/>
                    </a:lnTo>
                    <a:lnTo>
                      <a:pt x="553" y="57"/>
                    </a:lnTo>
                    <a:lnTo>
                      <a:pt x="567" y="29"/>
                    </a:lnTo>
                    <a:lnTo>
                      <a:pt x="581" y="0"/>
                    </a:lnTo>
                    <a:lnTo>
                      <a:pt x="581" y="15"/>
                    </a:lnTo>
                    <a:lnTo>
                      <a:pt x="595" y="29"/>
                    </a:lnTo>
                    <a:lnTo>
                      <a:pt x="609" y="29"/>
                    </a:lnTo>
                    <a:lnTo>
                      <a:pt x="624" y="57"/>
                    </a:lnTo>
                    <a:lnTo>
                      <a:pt x="638" y="71"/>
                    </a:lnTo>
                    <a:lnTo>
                      <a:pt x="666" y="86"/>
                    </a:lnTo>
                    <a:lnTo>
                      <a:pt x="680" y="100"/>
                    </a:lnTo>
                    <a:lnTo>
                      <a:pt x="694" y="114"/>
                    </a:lnTo>
                    <a:lnTo>
                      <a:pt x="709" y="128"/>
                    </a:lnTo>
                    <a:lnTo>
                      <a:pt x="723" y="128"/>
                    </a:lnTo>
                    <a:lnTo>
                      <a:pt x="723" y="142"/>
                    </a:lnTo>
                    <a:lnTo>
                      <a:pt x="723" y="156"/>
                    </a:lnTo>
                    <a:lnTo>
                      <a:pt x="737" y="171"/>
                    </a:lnTo>
                    <a:lnTo>
                      <a:pt x="751" y="185"/>
                    </a:lnTo>
                    <a:lnTo>
                      <a:pt x="751" y="199"/>
                    </a:lnTo>
                    <a:lnTo>
                      <a:pt x="765" y="199"/>
                    </a:lnTo>
                    <a:lnTo>
                      <a:pt x="765" y="213"/>
                    </a:lnTo>
                    <a:lnTo>
                      <a:pt x="794" y="227"/>
                    </a:lnTo>
                    <a:close/>
                  </a:path>
                </a:pathLst>
              </a:custGeom>
              <a:pattFill prst="pct50">
                <a:fgClr>
                  <a:srgbClr val="000000"/>
                </a:fgClr>
                <a:bgClr>
                  <a:srgbClr val="FFFFFF"/>
                </a:bgClr>
              </a:pattFill>
              <a:ln w="0" cap="flat">
                <a:solidFill>
                  <a:srgbClr val="000000"/>
                </a:solidFill>
                <a:prstDash val="solid"/>
                <a:round/>
                <a:headEnd/>
                <a:tailEnd/>
              </a:ln>
            </p:spPr>
            <p:txBody>
              <a:bodyPr/>
              <a:lstStyle/>
              <a:p>
                <a:endParaRPr lang="ja-JP" altLang="en-US"/>
              </a:p>
            </p:txBody>
          </p:sp>
          <p:sp>
            <p:nvSpPr>
              <p:cNvPr id="52364" name="Freeform 206"/>
              <p:cNvSpPr>
                <a:spLocks noChangeAspect="1"/>
              </p:cNvSpPr>
              <p:nvPr/>
            </p:nvSpPr>
            <p:spPr bwMode="auto">
              <a:xfrm>
                <a:off x="10909" y="7786"/>
                <a:ext cx="1923" cy="1377"/>
              </a:xfrm>
              <a:custGeom>
                <a:avLst/>
                <a:gdLst>
                  <a:gd name="T0" fmla="*/ 2147483647 w 1205"/>
                  <a:gd name="T1" fmla="*/ 2147483647 h 865"/>
                  <a:gd name="T2" fmla="*/ 2147483647 w 1205"/>
                  <a:gd name="T3" fmla="*/ 2147483647 h 865"/>
                  <a:gd name="T4" fmla="*/ 2147483647 w 1205"/>
                  <a:gd name="T5" fmla="*/ 2147483647 h 865"/>
                  <a:gd name="T6" fmla="*/ 2147483647 w 1205"/>
                  <a:gd name="T7" fmla="*/ 2147483647 h 865"/>
                  <a:gd name="T8" fmla="*/ 2147483647 w 1205"/>
                  <a:gd name="T9" fmla="*/ 2147483647 h 865"/>
                  <a:gd name="T10" fmla="*/ 2147483647 w 1205"/>
                  <a:gd name="T11" fmla="*/ 2147483647 h 865"/>
                  <a:gd name="T12" fmla="*/ 2147483647 w 1205"/>
                  <a:gd name="T13" fmla="*/ 2147483647 h 865"/>
                  <a:gd name="T14" fmla="*/ 2147483647 w 1205"/>
                  <a:gd name="T15" fmla="*/ 2147483647 h 865"/>
                  <a:gd name="T16" fmla="*/ 2147483647 w 1205"/>
                  <a:gd name="T17" fmla="*/ 2147483647 h 865"/>
                  <a:gd name="T18" fmla="*/ 2147483647 w 1205"/>
                  <a:gd name="T19" fmla="*/ 2147483647 h 865"/>
                  <a:gd name="T20" fmla="*/ 2147483647 w 1205"/>
                  <a:gd name="T21" fmla="*/ 2147483647 h 865"/>
                  <a:gd name="T22" fmla="*/ 2147483647 w 1205"/>
                  <a:gd name="T23" fmla="*/ 2147483647 h 865"/>
                  <a:gd name="T24" fmla="*/ 2147483647 w 1205"/>
                  <a:gd name="T25" fmla="*/ 2147483647 h 865"/>
                  <a:gd name="T26" fmla="*/ 2147483647 w 1205"/>
                  <a:gd name="T27" fmla="*/ 2147483647 h 865"/>
                  <a:gd name="T28" fmla="*/ 2147483647 w 1205"/>
                  <a:gd name="T29" fmla="*/ 2147483647 h 865"/>
                  <a:gd name="T30" fmla="*/ 2147483647 w 1205"/>
                  <a:gd name="T31" fmla="*/ 2147483647 h 865"/>
                  <a:gd name="T32" fmla="*/ 2147483647 w 1205"/>
                  <a:gd name="T33" fmla="*/ 2147483647 h 865"/>
                  <a:gd name="T34" fmla="*/ 2147483647 w 1205"/>
                  <a:gd name="T35" fmla="*/ 2147483647 h 865"/>
                  <a:gd name="T36" fmla="*/ 2147483647 w 1205"/>
                  <a:gd name="T37" fmla="*/ 2147483647 h 865"/>
                  <a:gd name="T38" fmla="*/ 2147483647 w 1205"/>
                  <a:gd name="T39" fmla="*/ 2147483647 h 865"/>
                  <a:gd name="T40" fmla="*/ 2147483647 w 1205"/>
                  <a:gd name="T41" fmla="*/ 2147483647 h 865"/>
                  <a:gd name="T42" fmla="*/ 2147483647 w 1205"/>
                  <a:gd name="T43" fmla="*/ 2147483647 h 865"/>
                  <a:gd name="T44" fmla="*/ 2147483647 w 1205"/>
                  <a:gd name="T45" fmla="*/ 2147483647 h 865"/>
                  <a:gd name="T46" fmla="*/ 2147483647 w 1205"/>
                  <a:gd name="T47" fmla="*/ 2147483647 h 865"/>
                  <a:gd name="T48" fmla="*/ 2147483647 w 1205"/>
                  <a:gd name="T49" fmla="*/ 2147483647 h 865"/>
                  <a:gd name="T50" fmla="*/ 2147483647 w 1205"/>
                  <a:gd name="T51" fmla="*/ 2147483647 h 865"/>
                  <a:gd name="T52" fmla="*/ 2147483647 w 1205"/>
                  <a:gd name="T53" fmla="*/ 2147483647 h 865"/>
                  <a:gd name="T54" fmla="*/ 2147483647 w 1205"/>
                  <a:gd name="T55" fmla="*/ 2147483647 h 865"/>
                  <a:gd name="T56" fmla="*/ 2147483647 w 1205"/>
                  <a:gd name="T57" fmla="*/ 2147483647 h 865"/>
                  <a:gd name="T58" fmla="*/ 2147483647 w 1205"/>
                  <a:gd name="T59" fmla="*/ 2147483647 h 865"/>
                  <a:gd name="T60" fmla="*/ 2147483647 w 1205"/>
                  <a:gd name="T61" fmla="*/ 2147483647 h 865"/>
                  <a:gd name="T62" fmla="*/ 2147483647 w 1205"/>
                  <a:gd name="T63" fmla="*/ 2147483647 h 865"/>
                  <a:gd name="T64" fmla="*/ 2147483647 w 1205"/>
                  <a:gd name="T65" fmla="*/ 2147483647 h 865"/>
                  <a:gd name="T66" fmla="*/ 2147483647 w 1205"/>
                  <a:gd name="T67" fmla="*/ 2147483647 h 865"/>
                  <a:gd name="T68" fmla="*/ 2147483647 w 1205"/>
                  <a:gd name="T69" fmla="*/ 2147483647 h 865"/>
                  <a:gd name="T70" fmla="*/ 2147483647 w 1205"/>
                  <a:gd name="T71" fmla="*/ 2147483647 h 865"/>
                  <a:gd name="T72" fmla="*/ 2147483647 w 1205"/>
                  <a:gd name="T73" fmla="*/ 2147483647 h 865"/>
                  <a:gd name="T74" fmla="*/ 2147483647 w 1205"/>
                  <a:gd name="T75" fmla="*/ 2147483647 h 865"/>
                  <a:gd name="T76" fmla="*/ 2147483647 w 1205"/>
                  <a:gd name="T77" fmla="*/ 2147483647 h 865"/>
                  <a:gd name="T78" fmla="*/ 2147483647 w 1205"/>
                  <a:gd name="T79" fmla="*/ 2147483647 h 865"/>
                  <a:gd name="T80" fmla="*/ 2147483647 w 1205"/>
                  <a:gd name="T81" fmla="*/ 2147483647 h 865"/>
                  <a:gd name="T82" fmla="*/ 0 w 1205"/>
                  <a:gd name="T83" fmla="*/ 2147483647 h 865"/>
                  <a:gd name="T84" fmla="*/ 2147483647 w 1205"/>
                  <a:gd name="T85" fmla="*/ 2147483647 h 865"/>
                  <a:gd name="T86" fmla="*/ 2147483647 w 1205"/>
                  <a:gd name="T87" fmla="*/ 2147483647 h 865"/>
                  <a:gd name="T88" fmla="*/ 2147483647 w 1205"/>
                  <a:gd name="T89" fmla="*/ 2147483647 h 865"/>
                  <a:gd name="T90" fmla="*/ 2147483647 w 1205"/>
                  <a:gd name="T91" fmla="*/ 2147483647 h 865"/>
                  <a:gd name="T92" fmla="*/ 2147483647 w 1205"/>
                  <a:gd name="T93" fmla="*/ 2147483647 h 865"/>
                  <a:gd name="T94" fmla="*/ 2147483647 w 1205"/>
                  <a:gd name="T95" fmla="*/ 2147483647 h 865"/>
                  <a:gd name="T96" fmla="*/ 2147483647 w 1205"/>
                  <a:gd name="T97" fmla="*/ 2147483647 h 865"/>
                  <a:gd name="T98" fmla="*/ 2147483647 w 1205"/>
                  <a:gd name="T99" fmla="*/ 2147483647 h 865"/>
                  <a:gd name="T100" fmla="*/ 2147483647 w 1205"/>
                  <a:gd name="T101" fmla="*/ 2147483647 h 865"/>
                  <a:gd name="T102" fmla="*/ 2147483647 w 1205"/>
                  <a:gd name="T103" fmla="*/ 2147483647 h 865"/>
                  <a:gd name="T104" fmla="*/ 2147483647 w 1205"/>
                  <a:gd name="T105" fmla="*/ 2147483647 h 865"/>
                  <a:gd name="T106" fmla="*/ 2147483647 w 1205"/>
                  <a:gd name="T107" fmla="*/ 2147483647 h 865"/>
                  <a:gd name="T108" fmla="*/ 2147483647 w 1205"/>
                  <a:gd name="T109" fmla="*/ 2147483647 h 865"/>
                  <a:gd name="T110" fmla="*/ 2147483647 w 1205"/>
                  <a:gd name="T111" fmla="*/ 2147483647 h 86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205"/>
                  <a:gd name="T169" fmla="*/ 0 h 865"/>
                  <a:gd name="T170" fmla="*/ 1205 w 1205"/>
                  <a:gd name="T171" fmla="*/ 865 h 86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205" h="865">
                    <a:moveTo>
                      <a:pt x="652" y="99"/>
                    </a:moveTo>
                    <a:lnTo>
                      <a:pt x="666" y="113"/>
                    </a:lnTo>
                    <a:lnTo>
                      <a:pt x="680" y="113"/>
                    </a:lnTo>
                    <a:lnTo>
                      <a:pt x="695" y="113"/>
                    </a:lnTo>
                    <a:lnTo>
                      <a:pt x="709" y="113"/>
                    </a:lnTo>
                    <a:lnTo>
                      <a:pt x="723" y="113"/>
                    </a:lnTo>
                    <a:lnTo>
                      <a:pt x="737" y="113"/>
                    </a:lnTo>
                    <a:lnTo>
                      <a:pt x="751" y="128"/>
                    </a:lnTo>
                    <a:lnTo>
                      <a:pt x="765" y="128"/>
                    </a:lnTo>
                    <a:lnTo>
                      <a:pt x="794" y="128"/>
                    </a:lnTo>
                    <a:lnTo>
                      <a:pt x="808" y="128"/>
                    </a:lnTo>
                    <a:lnTo>
                      <a:pt x="822" y="128"/>
                    </a:lnTo>
                    <a:lnTo>
                      <a:pt x="836" y="128"/>
                    </a:lnTo>
                    <a:lnTo>
                      <a:pt x="851" y="128"/>
                    </a:lnTo>
                    <a:lnTo>
                      <a:pt x="851" y="142"/>
                    </a:lnTo>
                    <a:lnTo>
                      <a:pt x="865" y="142"/>
                    </a:lnTo>
                    <a:lnTo>
                      <a:pt x="879" y="142"/>
                    </a:lnTo>
                    <a:lnTo>
                      <a:pt x="907" y="156"/>
                    </a:lnTo>
                    <a:lnTo>
                      <a:pt x="936" y="170"/>
                    </a:lnTo>
                    <a:lnTo>
                      <a:pt x="950" y="170"/>
                    </a:lnTo>
                    <a:lnTo>
                      <a:pt x="964" y="184"/>
                    </a:lnTo>
                    <a:lnTo>
                      <a:pt x="978" y="184"/>
                    </a:lnTo>
                    <a:lnTo>
                      <a:pt x="992" y="198"/>
                    </a:lnTo>
                    <a:lnTo>
                      <a:pt x="1007" y="198"/>
                    </a:lnTo>
                    <a:lnTo>
                      <a:pt x="1021" y="198"/>
                    </a:lnTo>
                    <a:lnTo>
                      <a:pt x="1092" y="213"/>
                    </a:lnTo>
                    <a:lnTo>
                      <a:pt x="1092" y="227"/>
                    </a:lnTo>
                    <a:lnTo>
                      <a:pt x="1106" y="227"/>
                    </a:lnTo>
                    <a:lnTo>
                      <a:pt x="1134" y="227"/>
                    </a:lnTo>
                    <a:lnTo>
                      <a:pt x="1177" y="241"/>
                    </a:lnTo>
                    <a:lnTo>
                      <a:pt x="1205" y="241"/>
                    </a:lnTo>
                    <a:lnTo>
                      <a:pt x="1205" y="255"/>
                    </a:lnTo>
                    <a:lnTo>
                      <a:pt x="1205" y="284"/>
                    </a:lnTo>
                    <a:lnTo>
                      <a:pt x="1205" y="298"/>
                    </a:lnTo>
                    <a:lnTo>
                      <a:pt x="1191" y="312"/>
                    </a:lnTo>
                    <a:lnTo>
                      <a:pt x="1191" y="326"/>
                    </a:lnTo>
                    <a:lnTo>
                      <a:pt x="1205" y="326"/>
                    </a:lnTo>
                    <a:lnTo>
                      <a:pt x="1205" y="340"/>
                    </a:lnTo>
                    <a:lnTo>
                      <a:pt x="1205" y="355"/>
                    </a:lnTo>
                    <a:lnTo>
                      <a:pt x="1191" y="369"/>
                    </a:lnTo>
                    <a:lnTo>
                      <a:pt x="1191" y="383"/>
                    </a:lnTo>
                    <a:lnTo>
                      <a:pt x="1191" y="397"/>
                    </a:lnTo>
                    <a:lnTo>
                      <a:pt x="1191" y="411"/>
                    </a:lnTo>
                    <a:lnTo>
                      <a:pt x="1177" y="411"/>
                    </a:lnTo>
                    <a:lnTo>
                      <a:pt x="1177" y="425"/>
                    </a:lnTo>
                    <a:lnTo>
                      <a:pt x="1177" y="440"/>
                    </a:lnTo>
                    <a:lnTo>
                      <a:pt x="1177" y="454"/>
                    </a:lnTo>
                    <a:lnTo>
                      <a:pt x="1177" y="468"/>
                    </a:lnTo>
                    <a:lnTo>
                      <a:pt x="1163" y="468"/>
                    </a:lnTo>
                    <a:lnTo>
                      <a:pt x="1163" y="482"/>
                    </a:lnTo>
                    <a:lnTo>
                      <a:pt x="1163" y="511"/>
                    </a:lnTo>
                    <a:lnTo>
                      <a:pt x="1163" y="539"/>
                    </a:lnTo>
                    <a:lnTo>
                      <a:pt x="1163" y="553"/>
                    </a:lnTo>
                    <a:lnTo>
                      <a:pt x="1163" y="567"/>
                    </a:lnTo>
                    <a:lnTo>
                      <a:pt x="1163" y="581"/>
                    </a:lnTo>
                    <a:lnTo>
                      <a:pt x="1163" y="596"/>
                    </a:lnTo>
                    <a:lnTo>
                      <a:pt x="1163" y="610"/>
                    </a:lnTo>
                    <a:lnTo>
                      <a:pt x="1148" y="610"/>
                    </a:lnTo>
                    <a:lnTo>
                      <a:pt x="1148" y="624"/>
                    </a:lnTo>
                    <a:lnTo>
                      <a:pt x="1148" y="638"/>
                    </a:lnTo>
                    <a:lnTo>
                      <a:pt x="1163" y="652"/>
                    </a:lnTo>
                    <a:lnTo>
                      <a:pt x="1163" y="667"/>
                    </a:lnTo>
                    <a:lnTo>
                      <a:pt x="1163" y="695"/>
                    </a:lnTo>
                    <a:lnTo>
                      <a:pt x="1134" y="695"/>
                    </a:lnTo>
                    <a:lnTo>
                      <a:pt x="1106" y="695"/>
                    </a:lnTo>
                    <a:lnTo>
                      <a:pt x="1077" y="695"/>
                    </a:lnTo>
                    <a:lnTo>
                      <a:pt x="1063" y="695"/>
                    </a:lnTo>
                    <a:lnTo>
                      <a:pt x="1049" y="695"/>
                    </a:lnTo>
                    <a:lnTo>
                      <a:pt x="1035" y="695"/>
                    </a:lnTo>
                    <a:lnTo>
                      <a:pt x="992" y="695"/>
                    </a:lnTo>
                    <a:lnTo>
                      <a:pt x="992" y="752"/>
                    </a:lnTo>
                    <a:lnTo>
                      <a:pt x="992" y="794"/>
                    </a:lnTo>
                    <a:lnTo>
                      <a:pt x="978" y="823"/>
                    </a:lnTo>
                    <a:lnTo>
                      <a:pt x="978" y="851"/>
                    </a:lnTo>
                    <a:lnTo>
                      <a:pt x="978" y="865"/>
                    </a:lnTo>
                    <a:lnTo>
                      <a:pt x="964" y="865"/>
                    </a:lnTo>
                    <a:lnTo>
                      <a:pt x="950" y="865"/>
                    </a:lnTo>
                    <a:lnTo>
                      <a:pt x="936" y="865"/>
                    </a:lnTo>
                    <a:lnTo>
                      <a:pt x="921" y="851"/>
                    </a:lnTo>
                    <a:lnTo>
                      <a:pt x="907" y="851"/>
                    </a:lnTo>
                    <a:lnTo>
                      <a:pt x="893" y="851"/>
                    </a:lnTo>
                    <a:lnTo>
                      <a:pt x="879" y="851"/>
                    </a:lnTo>
                    <a:lnTo>
                      <a:pt x="865" y="851"/>
                    </a:lnTo>
                    <a:lnTo>
                      <a:pt x="851" y="851"/>
                    </a:lnTo>
                    <a:lnTo>
                      <a:pt x="836" y="851"/>
                    </a:lnTo>
                    <a:lnTo>
                      <a:pt x="822" y="851"/>
                    </a:lnTo>
                    <a:lnTo>
                      <a:pt x="808" y="851"/>
                    </a:lnTo>
                    <a:lnTo>
                      <a:pt x="794" y="851"/>
                    </a:lnTo>
                    <a:lnTo>
                      <a:pt x="765" y="837"/>
                    </a:lnTo>
                    <a:lnTo>
                      <a:pt x="751" y="837"/>
                    </a:lnTo>
                    <a:lnTo>
                      <a:pt x="737" y="837"/>
                    </a:lnTo>
                    <a:lnTo>
                      <a:pt x="723" y="837"/>
                    </a:lnTo>
                    <a:lnTo>
                      <a:pt x="695" y="837"/>
                    </a:lnTo>
                    <a:lnTo>
                      <a:pt x="680" y="837"/>
                    </a:lnTo>
                    <a:lnTo>
                      <a:pt x="666" y="837"/>
                    </a:lnTo>
                    <a:lnTo>
                      <a:pt x="652" y="823"/>
                    </a:lnTo>
                    <a:lnTo>
                      <a:pt x="638" y="823"/>
                    </a:lnTo>
                    <a:lnTo>
                      <a:pt x="624" y="823"/>
                    </a:lnTo>
                    <a:lnTo>
                      <a:pt x="595" y="823"/>
                    </a:lnTo>
                    <a:lnTo>
                      <a:pt x="581" y="823"/>
                    </a:lnTo>
                    <a:lnTo>
                      <a:pt x="567" y="823"/>
                    </a:lnTo>
                    <a:lnTo>
                      <a:pt x="553" y="823"/>
                    </a:lnTo>
                    <a:lnTo>
                      <a:pt x="510" y="823"/>
                    </a:lnTo>
                    <a:lnTo>
                      <a:pt x="510" y="808"/>
                    </a:lnTo>
                    <a:lnTo>
                      <a:pt x="496" y="808"/>
                    </a:lnTo>
                    <a:lnTo>
                      <a:pt x="496" y="823"/>
                    </a:lnTo>
                    <a:lnTo>
                      <a:pt x="496" y="808"/>
                    </a:lnTo>
                    <a:lnTo>
                      <a:pt x="482" y="808"/>
                    </a:lnTo>
                    <a:lnTo>
                      <a:pt x="468" y="808"/>
                    </a:lnTo>
                    <a:lnTo>
                      <a:pt x="453" y="808"/>
                    </a:lnTo>
                    <a:lnTo>
                      <a:pt x="439" y="808"/>
                    </a:lnTo>
                    <a:lnTo>
                      <a:pt x="425" y="808"/>
                    </a:lnTo>
                    <a:lnTo>
                      <a:pt x="411" y="808"/>
                    </a:lnTo>
                    <a:lnTo>
                      <a:pt x="397" y="808"/>
                    </a:lnTo>
                    <a:lnTo>
                      <a:pt x="382" y="808"/>
                    </a:lnTo>
                    <a:lnTo>
                      <a:pt x="340" y="808"/>
                    </a:lnTo>
                    <a:lnTo>
                      <a:pt x="326" y="808"/>
                    </a:lnTo>
                    <a:lnTo>
                      <a:pt x="326" y="794"/>
                    </a:lnTo>
                    <a:lnTo>
                      <a:pt x="312" y="794"/>
                    </a:lnTo>
                    <a:lnTo>
                      <a:pt x="297" y="794"/>
                    </a:lnTo>
                    <a:lnTo>
                      <a:pt x="283" y="794"/>
                    </a:lnTo>
                    <a:lnTo>
                      <a:pt x="269" y="794"/>
                    </a:lnTo>
                    <a:lnTo>
                      <a:pt x="241" y="808"/>
                    </a:lnTo>
                    <a:lnTo>
                      <a:pt x="226" y="808"/>
                    </a:lnTo>
                    <a:lnTo>
                      <a:pt x="198" y="808"/>
                    </a:lnTo>
                    <a:lnTo>
                      <a:pt x="184" y="808"/>
                    </a:lnTo>
                    <a:lnTo>
                      <a:pt x="141" y="808"/>
                    </a:lnTo>
                    <a:lnTo>
                      <a:pt x="127" y="808"/>
                    </a:lnTo>
                    <a:lnTo>
                      <a:pt x="113" y="808"/>
                    </a:lnTo>
                    <a:lnTo>
                      <a:pt x="99" y="808"/>
                    </a:lnTo>
                    <a:lnTo>
                      <a:pt x="85" y="808"/>
                    </a:lnTo>
                    <a:lnTo>
                      <a:pt x="70" y="808"/>
                    </a:lnTo>
                    <a:lnTo>
                      <a:pt x="56" y="808"/>
                    </a:lnTo>
                    <a:lnTo>
                      <a:pt x="42" y="808"/>
                    </a:lnTo>
                    <a:lnTo>
                      <a:pt x="28" y="808"/>
                    </a:lnTo>
                    <a:lnTo>
                      <a:pt x="14" y="808"/>
                    </a:lnTo>
                    <a:lnTo>
                      <a:pt x="0" y="808"/>
                    </a:lnTo>
                    <a:lnTo>
                      <a:pt x="0" y="794"/>
                    </a:lnTo>
                    <a:lnTo>
                      <a:pt x="0" y="780"/>
                    </a:lnTo>
                    <a:lnTo>
                      <a:pt x="14" y="780"/>
                    </a:lnTo>
                    <a:lnTo>
                      <a:pt x="14" y="752"/>
                    </a:lnTo>
                    <a:lnTo>
                      <a:pt x="14" y="737"/>
                    </a:lnTo>
                    <a:lnTo>
                      <a:pt x="28" y="737"/>
                    </a:lnTo>
                    <a:lnTo>
                      <a:pt x="28" y="723"/>
                    </a:lnTo>
                    <a:lnTo>
                      <a:pt x="42" y="681"/>
                    </a:lnTo>
                    <a:lnTo>
                      <a:pt x="42" y="638"/>
                    </a:lnTo>
                    <a:lnTo>
                      <a:pt x="70" y="567"/>
                    </a:lnTo>
                    <a:lnTo>
                      <a:pt x="70" y="553"/>
                    </a:lnTo>
                    <a:lnTo>
                      <a:pt x="85" y="539"/>
                    </a:lnTo>
                    <a:lnTo>
                      <a:pt x="85" y="525"/>
                    </a:lnTo>
                    <a:lnTo>
                      <a:pt x="85" y="511"/>
                    </a:lnTo>
                    <a:lnTo>
                      <a:pt x="99" y="496"/>
                    </a:lnTo>
                    <a:lnTo>
                      <a:pt x="99" y="468"/>
                    </a:lnTo>
                    <a:lnTo>
                      <a:pt x="99" y="454"/>
                    </a:lnTo>
                    <a:lnTo>
                      <a:pt x="99" y="440"/>
                    </a:lnTo>
                    <a:lnTo>
                      <a:pt x="113" y="425"/>
                    </a:lnTo>
                    <a:lnTo>
                      <a:pt x="99" y="425"/>
                    </a:lnTo>
                    <a:lnTo>
                      <a:pt x="113" y="411"/>
                    </a:lnTo>
                    <a:lnTo>
                      <a:pt x="141" y="298"/>
                    </a:lnTo>
                    <a:lnTo>
                      <a:pt x="141" y="284"/>
                    </a:lnTo>
                    <a:lnTo>
                      <a:pt x="141" y="269"/>
                    </a:lnTo>
                    <a:lnTo>
                      <a:pt x="141" y="255"/>
                    </a:lnTo>
                    <a:lnTo>
                      <a:pt x="141" y="241"/>
                    </a:lnTo>
                    <a:lnTo>
                      <a:pt x="141" y="227"/>
                    </a:lnTo>
                    <a:lnTo>
                      <a:pt x="141" y="213"/>
                    </a:lnTo>
                    <a:lnTo>
                      <a:pt x="141" y="198"/>
                    </a:lnTo>
                    <a:lnTo>
                      <a:pt x="141" y="184"/>
                    </a:lnTo>
                    <a:lnTo>
                      <a:pt x="141" y="170"/>
                    </a:lnTo>
                    <a:lnTo>
                      <a:pt x="141" y="156"/>
                    </a:lnTo>
                    <a:lnTo>
                      <a:pt x="141" y="142"/>
                    </a:lnTo>
                    <a:lnTo>
                      <a:pt x="141" y="128"/>
                    </a:lnTo>
                    <a:lnTo>
                      <a:pt x="141" y="113"/>
                    </a:lnTo>
                    <a:lnTo>
                      <a:pt x="141" y="99"/>
                    </a:lnTo>
                    <a:lnTo>
                      <a:pt x="241" y="99"/>
                    </a:lnTo>
                    <a:lnTo>
                      <a:pt x="255" y="99"/>
                    </a:lnTo>
                    <a:lnTo>
                      <a:pt x="269" y="99"/>
                    </a:lnTo>
                    <a:lnTo>
                      <a:pt x="312" y="99"/>
                    </a:lnTo>
                    <a:lnTo>
                      <a:pt x="326" y="99"/>
                    </a:lnTo>
                    <a:lnTo>
                      <a:pt x="340" y="99"/>
                    </a:lnTo>
                    <a:lnTo>
                      <a:pt x="354" y="99"/>
                    </a:lnTo>
                    <a:lnTo>
                      <a:pt x="368" y="113"/>
                    </a:lnTo>
                    <a:lnTo>
                      <a:pt x="368" y="99"/>
                    </a:lnTo>
                    <a:lnTo>
                      <a:pt x="368" y="85"/>
                    </a:lnTo>
                    <a:lnTo>
                      <a:pt x="368" y="71"/>
                    </a:lnTo>
                    <a:lnTo>
                      <a:pt x="354" y="71"/>
                    </a:lnTo>
                    <a:lnTo>
                      <a:pt x="368" y="57"/>
                    </a:lnTo>
                    <a:lnTo>
                      <a:pt x="368" y="0"/>
                    </a:lnTo>
                    <a:lnTo>
                      <a:pt x="368" y="14"/>
                    </a:lnTo>
                    <a:lnTo>
                      <a:pt x="382" y="28"/>
                    </a:lnTo>
                    <a:lnTo>
                      <a:pt x="411" y="57"/>
                    </a:lnTo>
                    <a:lnTo>
                      <a:pt x="411" y="71"/>
                    </a:lnTo>
                    <a:lnTo>
                      <a:pt x="524" y="85"/>
                    </a:lnTo>
                    <a:lnTo>
                      <a:pt x="567" y="99"/>
                    </a:lnTo>
                    <a:lnTo>
                      <a:pt x="581" y="99"/>
                    </a:lnTo>
                    <a:lnTo>
                      <a:pt x="595" y="99"/>
                    </a:lnTo>
                    <a:lnTo>
                      <a:pt x="624" y="99"/>
                    </a:lnTo>
                    <a:lnTo>
                      <a:pt x="652" y="99"/>
                    </a:lnTo>
                    <a:close/>
                  </a:path>
                </a:pathLst>
              </a:custGeom>
              <a:noFill/>
              <a:ln w="0" cap="flat">
                <a:solidFill>
                  <a:srgbClr val="000000"/>
                </a:solidFill>
                <a:prstDash val="solid"/>
                <a:round/>
                <a:headEnd/>
                <a:tailEnd/>
              </a:ln>
              <a:extLst>
                <a:ext uri="{909E8E84-426E-40DD-AFC4-6F175D3DCCD1}">
                  <a14:hiddenFill xmlns="" xmlns:a14="http://schemas.microsoft.com/office/drawing/2010/main">
                    <a:solidFill>
                      <a:srgbClr val="FFFFFF"/>
                    </a:solidFill>
                  </a14:hiddenFill>
                </a:ext>
              </a:extLst>
            </p:spPr>
            <p:txBody>
              <a:bodyPr/>
              <a:lstStyle/>
              <a:p>
                <a:endParaRPr lang="ja-JP" altLang="en-US"/>
              </a:p>
            </p:txBody>
          </p:sp>
          <p:sp>
            <p:nvSpPr>
              <p:cNvPr id="52365" name="Freeform 207" descr="20%"/>
              <p:cNvSpPr>
                <a:spLocks noChangeAspect="1"/>
              </p:cNvSpPr>
              <p:nvPr/>
            </p:nvSpPr>
            <p:spPr bwMode="auto">
              <a:xfrm>
                <a:off x="9278" y="1802"/>
                <a:ext cx="3396" cy="3432"/>
              </a:xfrm>
              <a:custGeom>
                <a:avLst/>
                <a:gdLst>
                  <a:gd name="T0" fmla="*/ 2147483647 w 2128"/>
                  <a:gd name="T1" fmla="*/ 2147483647 h 2156"/>
                  <a:gd name="T2" fmla="*/ 2147483647 w 2128"/>
                  <a:gd name="T3" fmla="*/ 2147483647 h 2156"/>
                  <a:gd name="T4" fmla="*/ 2147483647 w 2128"/>
                  <a:gd name="T5" fmla="*/ 2147483647 h 2156"/>
                  <a:gd name="T6" fmla="*/ 2147483647 w 2128"/>
                  <a:gd name="T7" fmla="*/ 2147483647 h 2156"/>
                  <a:gd name="T8" fmla="*/ 2147483647 w 2128"/>
                  <a:gd name="T9" fmla="*/ 2147483647 h 2156"/>
                  <a:gd name="T10" fmla="*/ 2147483647 w 2128"/>
                  <a:gd name="T11" fmla="*/ 2147483647 h 2156"/>
                  <a:gd name="T12" fmla="*/ 2147483647 w 2128"/>
                  <a:gd name="T13" fmla="*/ 2147483647 h 2156"/>
                  <a:gd name="T14" fmla="*/ 2147483647 w 2128"/>
                  <a:gd name="T15" fmla="*/ 2147483647 h 2156"/>
                  <a:gd name="T16" fmla="*/ 2147483647 w 2128"/>
                  <a:gd name="T17" fmla="*/ 2147483647 h 2156"/>
                  <a:gd name="T18" fmla="*/ 2147483647 w 2128"/>
                  <a:gd name="T19" fmla="*/ 2147483647 h 2156"/>
                  <a:gd name="T20" fmla="*/ 2147483647 w 2128"/>
                  <a:gd name="T21" fmla="*/ 2147483647 h 2156"/>
                  <a:gd name="T22" fmla="*/ 2147483647 w 2128"/>
                  <a:gd name="T23" fmla="*/ 2147483647 h 2156"/>
                  <a:gd name="T24" fmla="*/ 2147483647 w 2128"/>
                  <a:gd name="T25" fmla="*/ 2147483647 h 2156"/>
                  <a:gd name="T26" fmla="*/ 2147483647 w 2128"/>
                  <a:gd name="T27" fmla="*/ 2147483647 h 2156"/>
                  <a:gd name="T28" fmla="*/ 2147483647 w 2128"/>
                  <a:gd name="T29" fmla="*/ 2147483647 h 2156"/>
                  <a:gd name="T30" fmla="*/ 2147483647 w 2128"/>
                  <a:gd name="T31" fmla="*/ 2147483647 h 2156"/>
                  <a:gd name="T32" fmla="*/ 2147483647 w 2128"/>
                  <a:gd name="T33" fmla="*/ 2147483647 h 2156"/>
                  <a:gd name="T34" fmla="*/ 2147483647 w 2128"/>
                  <a:gd name="T35" fmla="*/ 2147483647 h 2156"/>
                  <a:gd name="T36" fmla="*/ 2147483647 w 2128"/>
                  <a:gd name="T37" fmla="*/ 2147483647 h 2156"/>
                  <a:gd name="T38" fmla="*/ 2147483647 w 2128"/>
                  <a:gd name="T39" fmla="*/ 2147483647 h 2156"/>
                  <a:gd name="T40" fmla="*/ 2147483647 w 2128"/>
                  <a:gd name="T41" fmla="*/ 2147483647 h 2156"/>
                  <a:gd name="T42" fmla="*/ 2147483647 w 2128"/>
                  <a:gd name="T43" fmla="*/ 2147483647 h 2156"/>
                  <a:gd name="T44" fmla="*/ 2147483647 w 2128"/>
                  <a:gd name="T45" fmla="*/ 2147483647 h 2156"/>
                  <a:gd name="T46" fmla="*/ 2147483647 w 2128"/>
                  <a:gd name="T47" fmla="*/ 2147483647 h 2156"/>
                  <a:gd name="T48" fmla="*/ 2147483647 w 2128"/>
                  <a:gd name="T49" fmla="*/ 2147483647 h 2156"/>
                  <a:gd name="T50" fmla="*/ 2147483647 w 2128"/>
                  <a:gd name="T51" fmla="*/ 2147483647 h 2156"/>
                  <a:gd name="T52" fmla="*/ 2147483647 w 2128"/>
                  <a:gd name="T53" fmla="*/ 2147483647 h 2156"/>
                  <a:gd name="T54" fmla="*/ 2147483647 w 2128"/>
                  <a:gd name="T55" fmla="*/ 2147483647 h 2156"/>
                  <a:gd name="T56" fmla="*/ 2147483647 w 2128"/>
                  <a:gd name="T57" fmla="*/ 2147483647 h 2156"/>
                  <a:gd name="T58" fmla="*/ 0 w 2128"/>
                  <a:gd name="T59" fmla="*/ 2147483647 h 2156"/>
                  <a:gd name="T60" fmla="*/ 0 w 2128"/>
                  <a:gd name="T61" fmla="*/ 2147483647 h 2156"/>
                  <a:gd name="T62" fmla="*/ 2147483647 w 2128"/>
                  <a:gd name="T63" fmla="*/ 2147483647 h 2156"/>
                  <a:gd name="T64" fmla="*/ 2147483647 w 2128"/>
                  <a:gd name="T65" fmla="*/ 2147483647 h 2156"/>
                  <a:gd name="T66" fmla="*/ 2147483647 w 2128"/>
                  <a:gd name="T67" fmla="*/ 2147483647 h 2156"/>
                  <a:gd name="T68" fmla="*/ 2147483647 w 2128"/>
                  <a:gd name="T69" fmla="*/ 2147483647 h 2156"/>
                  <a:gd name="T70" fmla="*/ 2147483647 w 2128"/>
                  <a:gd name="T71" fmla="*/ 2147483647 h 2156"/>
                  <a:gd name="T72" fmla="*/ 2147483647 w 2128"/>
                  <a:gd name="T73" fmla="*/ 2147483647 h 2156"/>
                  <a:gd name="T74" fmla="*/ 2147483647 w 2128"/>
                  <a:gd name="T75" fmla="*/ 2147483647 h 2156"/>
                  <a:gd name="T76" fmla="*/ 2147483647 w 2128"/>
                  <a:gd name="T77" fmla="*/ 2147483647 h 2156"/>
                  <a:gd name="T78" fmla="*/ 2147483647 w 2128"/>
                  <a:gd name="T79" fmla="*/ 2147483647 h 2156"/>
                  <a:gd name="T80" fmla="*/ 2147483647 w 2128"/>
                  <a:gd name="T81" fmla="*/ 2147483647 h 2156"/>
                  <a:gd name="T82" fmla="*/ 2147483647 w 2128"/>
                  <a:gd name="T83" fmla="*/ 2147483647 h 2156"/>
                  <a:gd name="T84" fmla="*/ 2147483647 w 2128"/>
                  <a:gd name="T85" fmla="*/ 2147483647 h 2156"/>
                  <a:gd name="T86" fmla="*/ 2147483647 w 2128"/>
                  <a:gd name="T87" fmla="*/ 2147483647 h 2156"/>
                  <a:gd name="T88" fmla="*/ 2147483647 w 2128"/>
                  <a:gd name="T89" fmla="*/ 2147483647 h 2156"/>
                  <a:gd name="T90" fmla="*/ 2147483647 w 2128"/>
                  <a:gd name="T91" fmla="*/ 2147483647 h 2156"/>
                  <a:gd name="T92" fmla="*/ 2147483647 w 2128"/>
                  <a:gd name="T93" fmla="*/ 2147483647 h 2156"/>
                  <a:gd name="T94" fmla="*/ 2147483647 w 2128"/>
                  <a:gd name="T95" fmla="*/ 2147483647 h 2156"/>
                  <a:gd name="T96" fmla="*/ 2147483647 w 2128"/>
                  <a:gd name="T97" fmla="*/ 2147483647 h 2156"/>
                  <a:gd name="T98" fmla="*/ 2147483647 w 2128"/>
                  <a:gd name="T99" fmla="*/ 2147483647 h 2156"/>
                  <a:gd name="T100" fmla="*/ 2147483647 w 2128"/>
                  <a:gd name="T101" fmla="*/ 2147483647 h 2156"/>
                  <a:gd name="T102" fmla="*/ 2147483647 w 2128"/>
                  <a:gd name="T103" fmla="*/ 2147483647 h 2156"/>
                  <a:gd name="T104" fmla="*/ 2147483647 w 2128"/>
                  <a:gd name="T105" fmla="*/ 2147483647 h 2156"/>
                  <a:gd name="T106" fmla="*/ 2147483647 w 2128"/>
                  <a:gd name="T107" fmla="*/ 2147483647 h 2156"/>
                  <a:gd name="T108" fmla="*/ 2147483647 w 2128"/>
                  <a:gd name="T109" fmla="*/ 2147483647 h 2156"/>
                  <a:gd name="T110" fmla="*/ 2147483647 w 2128"/>
                  <a:gd name="T111" fmla="*/ 2147483647 h 2156"/>
                  <a:gd name="T112" fmla="*/ 2147483647 w 2128"/>
                  <a:gd name="T113" fmla="*/ 2147483647 h 2156"/>
                  <a:gd name="T114" fmla="*/ 2147483647 w 2128"/>
                  <a:gd name="T115" fmla="*/ 2147483647 h 2156"/>
                  <a:gd name="T116" fmla="*/ 2147483647 w 2128"/>
                  <a:gd name="T117" fmla="*/ 2147483647 h 2156"/>
                  <a:gd name="T118" fmla="*/ 2147483647 w 2128"/>
                  <a:gd name="T119" fmla="*/ 2147483647 h 215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2128"/>
                  <a:gd name="T181" fmla="*/ 0 h 2156"/>
                  <a:gd name="T182" fmla="*/ 2128 w 2128"/>
                  <a:gd name="T183" fmla="*/ 2156 h 215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2128" h="2156">
                    <a:moveTo>
                      <a:pt x="1660" y="28"/>
                    </a:moveTo>
                    <a:lnTo>
                      <a:pt x="1674" y="28"/>
                    </a:lnTo>
                    <a:lnTo>
                      <a:pt x="1688" y="28"/>
                    </a:lnTo>
                    <a:lnTo>
                      <a:pt x="1702" y="28"/>
                    </a:lnTo>
                    <a:lnTo>
                      <a:pt x="1717" y="14"/>
                    </a:lnTo>
                    <a:lnTo>
                      <a:pt x="1731" y="14"/>
                    </a:lnTo>
                    <a:lnTo>
                      <a:pt x="1731" y="28"/>
                    </a:lnTo>
                    <a:lnTo>
                      <a:pt x="1745" y="28"/>
                    </a:lnTo>
                    <a:lnTo>
                      <a:pt x="1759" y="28"/>
                    </a:lnTo>
                    <a:lnTo>
                      <a:pt x="1759" y="43"/>
                    </a:lnTo>
                    <a:lnTo>
                      <a:pt x="1773" y="57"/>
                    </a:lnTo>
                    <a:lnTo>
                      <a:pt x="1787" y="57"/>
                    </a:lnTo>
                    <a:lnTo>
                      <a:pt x="1787" y="71"/>
                    </a:lnTo>
                    <a:lnTo>
                      <a:pt x="1802" y="71"/>
                    </a:lnTo>
                    <a:lnTo>
                      <a:pt x="1802" y="85"/>
                    </a:lnTo>
                    <a:lnTo>
                      <a:pt x="1802" y="99"/>
                    </a:lnTo>
                    <a:lnTo>
                      <a:pt x="1802" y="113"/>
                    </a:lnTo>
                    <a:lnTo>
                      <a:pt x="1802" y="128"/>
                    </a:lnTo>
                    <a:lnTo>
                      <a:pt x="1816" y="128"/>
                    </a:lnTo>
                    <a:lnTo>
                      <a:pt x="1802" y="142"/>
                    </a:lnTo>
                    <a:lnTo>
                      <a:pt x="1802" y="156"/>
                    </a:lnTo>
                    <a:lnTo>
                      <a:pt x="1802" y="170"/>
                    </a:lnTo>
                    <a:lnTo>
                      <a:pt x="1802" y="184"/>
                    </a:lnTo>
                    <a:lnTo>
                      <a:pt x="1802" y="199"/>
                    </a:lnTo>
                    <a:lnTo>
                      <a:pt x="1802" y="213"/>
                    </a:lnTo>
                    <a:lnTo>
                      <a:pt x="1802" y="227"/>
                    </a:lnTo>
                    <a:lnTo>
                      <a:pt x="1802" y="241"/>
                    </a:lnTo>
                    <a:lnTo>
                      <a:pt x="1787" y="241"/>
                    </a:lnTo>
                    <a:lnTo>
                      <a:pt x="1787" y="255"/>
                    </a:lnTo>
                    <a:lnTo>
                      <a:pt x="1787" y="270"/>
                    </a:lnTo>
                    <a:lnTo>
                      <a:pt x="1787" y="284"/>
                    </a:lnTo>
                    <a:lnTo>
                      <a:pt x="1773" y="284"/>
                    </a:lnTo>
                    <a:lnTo>
                      <a:pt x="1773" y="298"/>
                    </a:lnTo>
                    <a:lnTo>
                      <a:pt x="1773" y="312"/>
                    </a:lnTo>
                    <a:lnTo>
                      <a:pt x="1773" y="326"/>
                    </a:lnTo>
                    <a:lnTo>
                      <a:pt x="1759" y="326"/>
                    </a:lnTo>
                    <a:lnTo>
                      <a:pt x="1759" y="340"/>
                    </a:lnTo>
                    <a:lnTo>
                      <a:pt x="1773" y="355"/>
                    </a:lnTo>
                    <a:lnTo>
                      <a:pt x="1773" y="369"/>
                    </a:lnTo>
                    <a:lnTo>
                      <a:pt x="1773" y="383"/>
                    </a:lnTo>
                    <a:lnTo>
                      <a:pt x="1773" y="397"/>
                    </a:lnTo>
                    <a:lnTo>
                      <a:pt x="1773" y="411"/>
                    </a:lnTo>
                    <a:lnTo>
                      <a:pt x="1773" y="426"/>
                    </a:lnTo>
                    <a:lnTo>
                      <a:pt x="1773" y="440"/>
                    </a:lnTo>
                    <a:lnTo>
                      <a:pt x="1773" y="454"/>
                    </a:lnTo>
                    <a:lnTo>
                      <a:pt x="1787" y="454"/>
                    </a:lnTo>
                    <a:lnTo>
                      <a:pt x="1787" y="468"/>
                    </a:lnTo>
                    <a:lnTo>
                      <a:pt x="1787" y="482"/>
                    </a:lnTo>
                    <a:lnTo>
                      <a:pt x="1802" y="496"/>
                    </a:lnTo>
                    <a:lnTo>
                      <a:pt x="1816" y="496"/>
                    </a:lnTo>
                    <a:lnTo>
                      <a:pt x="1816" y="511"/>
                    </a:lnTo>
                    <a:lnTo>
                      <a:pt x="1830" y="525"/>
                    </a:lnTo>
                    <a:lnTo>
                      <a:pt x="1929" y="525"/>
                    </a:lnTo>
                    <a:lnTo>
                      <a:pt x="1972" y="525"/>
                    </a:lnTo>
                    <a:lnTo>
                      <a:pt x="1958" y="539"/>
                    </a:lnTo>
                    <a:lnTo>
                      <a:pt x="1958" y="553"/>
                    </a:lnTo>
                    <a:lnTo>
                      <a:pt x="1958" y="567"/>
                    </a:lnTo>
                    <a:lnTo>
                      <a:pt x="1958" y="582"/>
                    </a:lnTo>
                    <a:lnTo>
                      <a:pt x="1943" y="582"/>
                    </a:lnTo>
                    <a:lnTo>
                      <a:pt x="1929" y="582"/>
                    </a:lnTo>
                    <a:lnTo>
                      <a:pt x="1901" y="567"/>
                    </a:lnTo>
                    <a:lnTo>
                      <a:pt x="1887" y="567"/>
                    </a:lnTo>
                    <a:lnTo>
                      <a:pt x="1887" y="582"/>
                    </a:lnTo>
                    <a:lnTo>
                      <a:pt x="1901" y="582"/>
                    </a:lnTo>
                    <a:lnTo>
                      <a:pt x="1915" y="596"/>
                    </a:lnTo>
                    <a:lnTo>
                      <a:pt x="1929" y="596"/>
                    </a:lnTo>
                    <a:lnTo>
                      <a:pt x="1943" y="596"/>
                    </a:lnTo>
                    <a:lnTo>
                      <a:pt x="1958" y="596"/>
                    </a:lnTo>
                    <a:lnTo>
                      <a:pt x="1972" y="596"/>
                    </a:lnTo>
                    <a:lnTo>
                      <a:pt x="1972" y="582"/>
                    </a:lnTo>
                    <a:lnTo>
                      <a:pt x="1986" y="582"/>
                    </a:lnTo>
                    <a:lnTo>
                      <a:pt x="1986" y="567"/>
                    </a:lnTo>
                    <a:lnTo>
                      <a:pt x="1986" y="553"/>
                    </a:lnTo>
                    <a:lnTo>
                      <a:pt x="2000" y="539"/>
                    </a:lnTo>
                    <a:lnTo>
                      <a:pt x="2014" y="539"/>
                    </a:lnTo>
                    <a:lnTo>
                      <a:pt x="2029" y="539"/>
                    </a:lnTo>
                    <a:lnTo>
                      <a:pt x="2029" y="553"/>
                    </a:lnTo>
                    <a:lnTo>
                      <a:pt x="2043" y="553"/>
                    </a:lnTo>
                    <a:lnTo>
                      <a:pt x="2057" y="553"/>
                    </a:lnTo>
                    <a:lnTo>
                      <a:pt x="2071" y="567"/>
                    </a:lnTo>
                    <a:lnTo>
                      <a:pt x="2071" y="582"/>
                    </a:lnTo>
                    <a:lnTo>
                      <a:pt x="2085" y="582"/>
                    </a:lnTo>
                    <a:lnTo>
                      <a:pt x="2085" y="596"/>
                    </a:lnTo>
                    <a:lnTo>
                      <a:pt x="2114" y="638"/>
                    </a:lnTo>
                    <a:lnTo>
                      <a:pt x="2128" y="652"/>
                    </a:lnTo>
                    <a:lnTo>
                      <a:pt x="2114" y="667"/>
                    </a:lnTo>
                    <a:lnTo>
                      <a:pt x="2099" y="667"/>
                    </a:lnTo>
                    <a:lnTo>
                      <a:pt x="2099" y="681"/>
                    </a:lnTo>
                    <a:lnTo>
                      <a:pt x="2085" y="695"/>
                    </a:lnTo>
                    <a:lnTo>
                      <a:pt x="2057" y="723"/>
                    </a:lnTo>
                    <a:lnTo>
                      <a:pt x="2043" y="738"/>
                    </a:lnTo>
                    <a:lnTo>
                      <a:pt x="2043" y="752"/>
                    </a:lnTo>
                    <a:lnTo>
                      <a:pt x="2029" y="752"/>
                    </a:lnTo>
                    <a:lnTo>
                      <a:pt x="2029" y="766"/>
                    </a:lnTo>
                    <a:lnTo>
                      <a:pt x="2029" y="780"/>
                    </a:lnTo>
                    <a:lnTo>
                      <a:pt x="2014" y="780"/>
                    </a:lnTo>
                    <a:lnTo>
                      <a:pt x="2014" y="794"/>
                    </a:lnTo>
                    <a:lnTo>
                      <a:pt x="2014" y="823"/>
                    </a:lnTo>
                    <a:lnTo>
                      <a:pt x="2000" y="837"/>
                    </a:lnTo>
                    <a:lnTo>
                      <a:pt x="2000" y="851"/>
                    </a:lnTo>
                    <a:lnTo>
                      <a:pt x="1986" y="879"/>
                    </a:lnTo>
                    <a:lnTo>
                      <a:pt x="1986" y="894"/>
                    </a:lnTo>
                    <a:lnTo>
                      <a:pt x="1986" y="908"/>
                    </a:lnTo>
                    <a:lnTo>
                      <a:pt x="1986" y="936"/>
                    </a:lnTo>
                    <a:lnTo>
                      <a:pt x="1986" y="965"/>
                    </a:lnTo>
                    <a:lnTo>
                      <a:pt x="1986" y="979"/>
                    </a:lnTo>
                    <a:lnTo>
                      <a:pt x="1986" y="993"/>
                    </a:lnTo>
                    <a:lnTo>
                      <a:pt x="1972" y="1007"/>
                    </a:lnTo>
                    <a:lnTo>
                      <a:pt x="1972" y="1021"/>
                    </a:lnTo>
                    <a:lnTo>
                      <a:pt x="1958" y="1035"/>
                    </a:lnTo>
                    <a:lnTo>
                      <a:pt x="1958" y="1064"/>
                    </a:lnTo>
                    <a:lnTo>
                      <a:pt x="1958" y="1078"/>
                    </a:lnTo>
                    <a:lnTo>
                      <a:pt x="1958" y="1092"/>
                    </a:lnTo>
                    <a:lnTo>
                      <a:pt x="1958" y="1106"/>
                    </a:lnTo>
                    <a:lnTo>
                      <a:pt x="1958" y="1135"/>
                    </a:lnTo>
                    <a:lnTo>
                      <a:pt x="1958" y="1149"/>
                    </a:lnTo>
                    <a:lnTo>
                      <a:pt x="1972" y="1163"/>
                    </a:lnTo>
                    <a:lnTo>
                      <a:pt x="1958" y="1163"/>
                    </a:lnTo>
                    <a:lnTo>
                      <a:pt x="1958" y="1177"/>
                    </a:lnTo>
                    <a:lnTo>
                      <a:pt x="1958" y="1220"/>
                    </a:lnTo>
                    <a:lnTo>
                      <a:pt x="1943" y="1248"/>
                    </a:lnTo>
                    <a:lnTo>
                      <a:pt x="1943" y="1262"/>
                    </a:lnTo>
                    <a:lnTo>
                      <a:pt x="1943" y="1277"/>
                    </a:lnTo>
                    <a:lnTo>
                      <a:pt x="1929" y="1291"/>
                    </a:lnTo>
                    <a:lnTo>
                      <a:pt x="1929" y="1305"/>
                    </a:lnTo>
                    <a:lnTo>
                      <a:pt x="1915" y="1305"/>
                    </a:lnTo>
                    <a:lnTo>
                      <a:pt x="1915" y="1319"/>
                    </a:lnTo>
                    <a:lnTo>
                      <a:pt x="1915" y="1333"/>
                    </a:lnTo>
                    <a:lnTo>
                      <a:pt x="1901" y="1333"/>
                    </a:lnTo>
                    <a:lnTo>
                      <a:pt x="1887" y="1348"/>
                    </a:lnTo>
                    <a:lnTo>
                      <a:pt x="1887" y="1362"/>
                    </a:lnTo>
                    <a:lnTo>
                      <a:pt x="1858" y="1376"/>
                    </a:lnTo>
                    <a:lnTo>
                      <a:pt x="1844" y="1390"/>
                    </a:lnTo>
                    <a:lnTo>
                      <a:pt x="1816" y="1404"/>
                    </a:lnTo>
                    <a:lnTo>
                      <a:pt x="1802" y="1418"/>
                    </a:lnTo>
                    <a:lnTo>
                      <a:pt x="1773" y="1433"/>
                    </a:lnTo>
                    <a:lnTo>
                      <a:pt x="1759" y="1447"/>
                    </a:lnTo>
                    <a:lnTo>
                      <a:pt x="1745" y="1461"/>
                    </a:lnTo>
                    <a:lnTo>
                      <a:pt x="1731" y="1461"/>
                    </a:lnTo>
                    <a:lnTo>
                      <a:pt x="1717" y="1461"/>
                    </a:lnTo>
                    <a:lnTo>
                      <a:pt x="1717" y="1475"/>
                    </a:lnTo>
                    <a:lnTo>
                      <a:pt x="1702" y="1475"/>
                    </a:lnTo>
                    <a:lnTo>
                      <a:pt x="1688" y="1489"/>
                    </a:lnTo>
                    <a:lnTo>
                      <a:pt x="1674" y="1489"/>
                    </a:lnTo>
                    <a:lnTo>
                      <a:pt x="1660" y="1489"/>
                    </a:lnTo>
                    <a:lnTo>
                      <a:pt x="1646" y="1504"/>
                    </a:lnTo>
                    <a:lnTo>
                      <a:pt x="1631" y="1504"/>
                    </a:lnTo>
                    <a:lnTo>
                      <a:pt x="1617" y="1518"/>
                    </a:lnTo>
                    <a:lnTo>
                      <a:pt x="1603" y="1518"/>
                    </a:lnTo>
                    <a:lnTo>
                      <a:pt x="1589" y="1518"/>
                    </a:lnTo>
                    <a:lnTo>
                      <a:pt x="1575" y="1532"/>
                    </a:lnTo>
                    <a:lnTo>
                      <a:pt x="1560" y="1532"/>
                    </a:lnTo>
                    <a:lnTo>
                      <a:pt x="1532" y="1532"/>
                    </a:lnTo>
                    <a:lnTo>
                      <a:pt x="1532" y="1546"/>
                    </a:lnTo>
                    <a:lnTo>
                      <a:pt x="1518" y="1546"/>
                    </a:lnTo>
                    <a:lnTo>
                      <a:pt x="1504" y="1546"/>
                    </a:lnTo>
                    <a:lnTo>
                      <a:pt x="1490" y="1546"/>
                    </a:lnTo>
                    <a:lnTo>
                      <a:pt x="1461" y="1546"/>
                    </a:lnTo>
                    <a:lnTo>
                      <a:pt x="1447" y="1560"/>
                    </a:lnTo>
                    <a:lnTo>
                      <a:pt x="1419" y="1560"/>
                    </a:lnTo>
                    <a:lnTo>
                      <a:pt x="1404" y="1560"/>
                    </a:lnTo>
                    <a:lnTo>
                      <a:pt x="1390" y="1560"/>
                    </a:lnTo>
                    <a:lnTo>
                      <a:pt x="1376" y="1560"/>
                    </a:lnTo>
                    <a:lnTo>
                      <a:pt x="1362" y="1574"/>
                    </a:lnTo>
                    <a:lnTo>
                      <a:pt x="1348" y="1574"/>
                    </a:lnTo>
                    <a:lnTo>
                      <a:pt x="1334" y="1574"/>
                    </a:lnTo>
                    <a:lnTo>
                      <a:pt x="1319" y="1574"/>
                    </a:lnTo>
                    <a:lnTo>
                      <a:pt x="1305" y="1574"/>
                    </a:lnTo>
                    <a:lnTo>
                      <a:pt x="1291" y="1574"/>
                    </a:lnTo>
                    <a:lnTo>
                      <a:pt x="1277" y="1574"/>
                    </a:lnTo>
                    <a:lnTo>
                      <a:pt x="1263" y="1574"/>
                    </a:lnTo>
                    <a:lnTo>
                      <a:pt x="1248" y="1574"/>
                    </a:lnTo>
                    <a:lnTo>
                      <a:pt x="1234" y="1574"/>
                    </a:lnTo>
                    <a:lnTo>
                      <a:pt x="1220" y="1574"/>
                    </a:lnTo>
                    <a:lnTo>
                      <a:pt x="1192" y="1574"/>
                    </a:lnTo>
                    <a:lnTo>
                      <a:pt x="1163" y="1574"/>
                    </a:lnTo>
                    <a:lnTo>
                      <a:pt x="1149" y="1574"/>
                    </a:lnTo>
                    <a:lnTo>
                      <a:pt x="1135" y="1574"/>
                    </a:lnTo>
                    <a:lnTo>
                      <a:pt x="1121" y="1560"/>
                    </a:lnTo>
                    <a:lnTo>
                      <a:pt x="1107" y="1560"/>
                    </a:lnTo>
                    <a:lnTo>
                      <a:pt x="1092" y="1560"/>
                    </a:lnTo>
                    <a:lnTo>
                      <a:pt x="1078" y="1560"/>
                    </a:lnTo>
                    <a:lnTo>
                      <a:pt x="1064" y="1560"/>
                    </a:lnTo>
                    <a:lnTo>
                      <a:pt x="1036" y="1560"/>
                    </a:lnTo>
                    <a:lnTo>
                      <a:pt x="1022" y="1560"/>
                    </a:lnTo>
                    <a:lnTo>
                      <a:pt x="1007" y="1546"/>
                    </a:lnTo>
                    <a:lnTo>
                      <a:pt x="979" y="1546"/>
                    </a:lnTo>
                    <a:lnTo>
                      <a:pt x="965" y="1546"/>
                    </a:lnTo>
                    <a:lnTo>
                      <a:pt x="951" y="1546"/>
                    </a:lnTo>
                    <a:lnTo>
                      <a:pt x="936" y="1546"/>
                    </a:lnTo>
                    <a:lnTo>
                      <a:pt x="922" y="1546"/>
                    </a:lnTo>
                    <a:lnTo>
                      <a:pt x="908" y="1546"/>
                    </a:lnTo>
                    <a:lnTo>
                      <a:pt x="894" y="1546"/>
                    </a:lnTo>
                    <a:lnTo>
                      <a:pt x="894" y="1560"/>
                    </a:lnTo>
                    <a:lnTo>
                      <a:pt x="880" y="1560"/>
                    </a:lnTo>
                    <a:lnTo>
                      <a:pt x="866" y="1560"/>
                    </a:lnTo>
                    <a:lnTo>
                      <a:pt x="851" y="1560"/>
                    </a:lnTo>
                    <a:lnTo>
                      <a:pt x="851" y="1574"/>
                    </a:lnTo>
                    <a:lnTo>
                      <a:pt x="837" y="1574"/>
                    </a:lnTo>
                    <a:lnTo>
                      <a:pt x="823" y="1574"/>
                    </a:lnTo>
                    <a:lnTo>
                      <a:pt x="809" y="1589"/>
                    </a:lnTo>
                    <a:lnTo>
                      <a:pt x="795" y="1589"/>
                    </a:lnTo>
                    <a:lnTo>
                      <a:pt x="795" y="1603"/>
                    </a:lnTo>
                    <a:lnTo>
                      <a:pt x="780" y="1603"/>
                    </a:lnTo>
                    <a:lnTo>
                      <a:pt x="766" y="1603"/>
                    </a:lnTo>
                    <a:lnTo>
                      <a:pt x="766" y="1617"/>
                    </a:lnTo>
                    <a:lnTo>
                      <a:pt x="752" y="1617"/>
                    </a:lnTo>
                    <a:lnTo>
                      <a:pt x="752" y="1631"/>
                    </a:lnTo>
                    <a:lnTo>
                      <a:pt x="738" y="1631"/>
                    </a:lnTo>
                    <a:lnTo>
                      <a:pt x="724" y="1645"/>
                    </a:lnTo>
                    <a:lnTo>
                      <a:pt x="710" y="1645"/>
                    </a:lnTo>
                    <a:lnTo>
                      <a:pt x="695" y="1660"/>
                    </a:lnTo>
                    <a:lnTo>
                      <a:pt x="681" y="1674"/>
                    </a:lnTo>
                    <a:lnTo>
                      <a:pt x="667" y="1688"/>
                    </a:lnTo>
                    <a:lnTo>
                      <a:pt x="653" y="1702"/>
                    </a:lnTo>
                    <a:lnTo>
                      <a:pt x="653" y="1716"/>
                    </a:lnTo>
                    <a:lnTo>
                      <a:pt x="639" y="1745"/>
                    </a:lnTo>
                    <a:lnTo>
                      <a:pt x="624" y="1759"/>
                    </a:lnTo>
                    <a:lnTo>
                      <a:pt x="610" y="1773"/>
                    </a:lnTo>
                    <a:lnTo>
                      <a:pt x="596" y="1787"/>
                    </a:lnTo>
                    <a:lnTo>
                      <a:pt x="596" y="1801"/>
                    </a:lnTo>
                    <a:lnTo>
                      <a:pt x="582" y="1816"/>
                    </a:lnTo>
                    <a:lnTo>
                      <a:pt x="582" y="1830"/>
                    </a:lnTo>
                    <a:lnTo>
                      <a:pt x="539" y="1887"/>
                    </a:lnTo>
                    <a:lnTo>
                      <a:pt x="454" y="1986"/>
                    </a:lnTo>
                    <a:lnTo>
                      <a:pt x="440" y="2000"/>
                    </a:lnTo>
                    <a:lnTo>
                      <a:pt x="412" y="2028"/>
                    </a:lnTo>
                    <a:lnTo>
                      <a:pt x="398" y="2057"/>
                    </a:lnTo>
                    <a:lnTo>
                      <a:pt x="327" y="2085"/>
                    </a:lnTo>
                    <a:lnTo>
                      <a:pt x="298" y="2085"/>
                    </a:lnTo>
                    <a:lnTo>
                      <a:pt x="284" y="2099"/>
                    </a:lnTo>
                    <a:lnTo>
                      <a:pt x="171" y="2156"/>
                    </a:lnTo>
                    <a:lnTo>
                      <a:pt x="156" y="2156"/>
                    </a:lnTo>
                    <a:lnTo>
                      <a:pt x="57" y="2156"/>
                    </a:lnTo>
                    <a:lnTo>
                      <a:pt x="57" y="2142"/>
                    </a:lnTo>
                    <a:lnTo>
                      <a:pt x="57" y="2128"/>
                    </a:lnTo>
                    <a:lnTo>
                      <a:pt x="57" y="2113"/>
                    </a:lnTo>
                    <a:lnTo>
                      <a:pt x="57" y="2085"/>
                    </a:lnTo>
                    <a:lnTo>
                      <a:pt x="57" y="2071"/>
                    </a:lnTo>
                    <a:lnTo>
                      <a:pt x="57" y="2057"/>
                    </a:lnTo>
                    <a:lnTo>
                      <a:pt x="57" y="2014"/>
                    </a:lnTo>
                    <a:lnTo>
                      <a:pt x="57" y="2000"/>
                    </a:lnTo>
                    <a:lnTo>
                      <a:pt x="57" y="1986"/>
                    </a:lnTo>
                    <a:lnTo>
                      <a:pt x="57" y="1943"/>
                    </a:lnTo>
                    <a:lnTo>
                      <a:pt x="57" y="1915"/>
                    </a:lnTo>
                    <a:lnTo>
                      <a:pt x="43" y="1915"/>
                    </a:lnTo>
                    <a:lnTo>
                      <a:pt x="43" y="1901"/>
                    </a:lnTo>
                    <a:lnTo>
                      <a:pt x="43" y="1887"/>
                    </a:lnTo>
                    <a:lnTo>
                      <a:pt x="43" y="1872"/>
                    </a:lnTo>
                    <a:lnTo>
                      <a:pt x="29" y="1872"/>
                    </a:lnTo>
                    <a:lnTo>
                      <a:pt x="29" y="1858"/>
                    </a:lnTo>
                    <a:lnTo>
                      <a:pt x="29" y="1844"/>
                    </a:lnTo>
                    <a:lnTo>
                      <a:pt x="29" y="1830"/>
                    </a:lnTo>
                    <a:lnTo>
                      <a:pt x="15" y="1801"/>
                    </a:lnTo>
                    <a:lnTo>
                      <a:pt x="15" y="1773"/>
                    </a:lnTo>
                    <a:lnTo>
                      <a:pt x="0" y="1759"/>
                    </a:lnTo>
                    <a:lnTo>
                      <a:pt x="0" y="1745"/>
                    </a:lnTo>
                    <a:lnTo>
                      <a:pt x="0" y="1731"/>
                    </a:lnTo>
                    <a:lnTo>
                      <a:pt x="0" y="1716"/>
                    </a:lnTo>
                    <a:lnTo>
                      <a:pt x="0" y="1702"/>
                    </a:lnTo>
                    <a:lnTo>
                      <a:pt x="0" y="1688"/>
                    </a:lnTo>
                    <a:lnTo>
                      <a:pt x="0" y="1674"/>
                    </a:lnTo>
                    <a:lnTo>
                      <a:pt x="0" y="1660"/>
                    </a:lnTo>
                    <a:lnTo>
                      <a:pt x="0" y="1645"/>
                    </a:lnTo>
                    <a:lnTo>
                      <a:pt x="0" y="1631"/>
                    </a:lnTo>
                    <a:lnTo>
                      <a:pt x="0" y="1617"/>
                    </a:lnTo>
                    <a:lnTo>
                      <a:pt x="0" y="1603"/>
                    </a:lnTo>
                    <a:lnTo>
                      <a:pt x="0" y="1589"/>
                    </a:lnTo>
                    <a:lnTo>
                      <a:pt x="15" y="1574"/>
                    </a:lnTo>
                    <a:lnTo>
                      <a:pt x="15" y="1560"/>
                    </a:lnTo>
                    <a:lnTo>
                      <a:pt x="15" y="1546"/>
                    </a:lnTo>
                    <a:lnTo>
                      <a:pt x="15" y="1532"/>
                    </a:lnTo>
                    <a:lnTo>
                      <a:pt x="15" y="1518"/>
                    </a:lnTo>
                    <a:lnTo>
                      <a:pt x="29" y="1518"/>
                    </a:lnTo>
                    <a:lnTo>
                      <a:pt x="29" y="1504"/>
                    </a:lnTo>
                    <a:lnTo>
                      <a:pt x="29" y="1489"/>
                    </a:lnTo>
                    <a:lnTo>
                      <a:pt x="29" y="1475"/>
                    </a:lnTo>
                    <a:lnTo>
                      <a:pt x="29" y="1461"/>
                    </a:lnTo>
                    <a:lnTo>
                      <a:pt x="43" y="1447"/>
                    </a:lnTo>
                    <a:lnTo>
                      <a:pt x="43" y="1433"/>
                    </a:lnTo>
                    <a:lnTo>
                      <a:pt x="43" y="1418"/>
                    </a:lnTo>
                    <a:lnTo>
                      <a:pt x="57" y="1404"/>
                    </a:lnTo>
                    <a:lnTo>
                      <a:pt x="57" y="1390"/>
                    </a:lnTo>
                    <a:lnTo>
                      <a:pt x="71" y="1348"/>
                    </a:lnTo>
                    <a:lnTo>
                      <a:pt x="100" y="1291"/>
                    </a:lnTo>
                    <a:lnTo>
                      <a:pt x="100" y="1277"/>
                    </a:lnTo>
                    <a:lnTo>
                      <a:pt x="100" y="1262"/>
                    </a:lnTo>
                    <a:lnTo>
                      <a:pt x="114" y="1262"/>
                    </a:lnTo>
                    <a:lnTo>
                      <a:pt x="128" y="1262"/>
                    </a:lnTo>
                    <a:lnTo>
                      <a:pt x="128" y="1248"/>
                    </a:lnTo>
                    <a:lnTo>
                      <a:pt x="114" y="1234"/>
                    </a:lnTo>
                    <a:lnTo>
                      <a:pt x="114" y="1220"/>
                    </a:lnTo>
                    <a:lnTo>
                      <a:pt x="128" y="1206"/>
                    </a:lnTo>
                    <a:lnTo>
                      <a:pt x="128" y="1192"/>
                    </a:lnTo>
                    <a:lnTo>
                      <a:pt x="128" y="1177"/>
                    </a:lnTo>
                    <a:lnTo>
                      <a:pt x="142" y="1177"/>
                    </a:lnTo>
                    <a:lnTo>
                      <a:pt x="142" y="1163"/>
                    </a:lnTo>
                    <a:lnTo>
                      <a:pt x="142" y="1149"/>
                    </a:lnTo>
                    <a:lnTo>
                      <a:pt x="142" y="1135"/>
                    </a:lnTo>
                    <a:lnTo>
                      <a:pt x="156" y="1135"/>
                    </a:lnTo>
                    <a:lnTo>
                      <a:pt x="156" y="1121"/>
                    </a:lnTo>
                    <a:lnTo>
                      <a:pt x="156" y="1106"/>
                    </a:lnTo>
                    <a:lnTo>
                      <a:pt x="156" y="1092"/>
                    </a:lnTo>
                    <a:lnTo>
                      <a:pt x="171" y="1092"/>
                    </a:lnTo>
                    <a:lnTo>
                      <a:pt x="171" y="1078"/>
                    </a:lnTo>
                    <a:lnTo>
                      <a:pt x="171" y="1064"/>
                    </a:lnTo>
                    <a:lnTo>
                      <a:pt x="185" y="1064"/>
                    </a:lnTo>
                    <a:lnTo>
                      <a:pt x="199" y="1064"/>
                    </a:lnTo>
                    <a:lnTo>
                      <a:pt x="213" y="1064"/>
                    </a:lnTo>
                    <a:lnTo>
                      <a:pt x="227" y="1064"/>
                    </a:lnTo>
                    <a:lnTo>
                      <a:pt x="242" y="1064"/>
                    </a:lnTo>
                    <a:lnTo>
                      <a:pt x="256" y="1064"/>
                    </a:lnTo>
                    <a:lnTo>
                      <a:pt x="256" y="1050"/>
                    </a:lnTo>
                    <a:lnTo>
                      <a:pt x="270" y="1050"/>
                    </a:lnTo>
                    <a:lnTo>
                      <a:pt x="284" y="1035"/>
                    </a:lnTo>
                    <a:lnTo>
                      <a:pt x="327" y="993"/>
                    </a:lnTo>
                    <a:lnTo>
                      <a:pt x="355" y="965"/>
                    </a:lnTo>
                    <a:lnTo>
                      <a:pt x="369" y="965"/>
                    </a:lnTo>
                    <a:lnTo>
                      <a:pt x="369" y="950"/>
                    </a:lnTo>
                    <a:lnTo>
                      <a:pt x="383" y="936"/>
                    </a:lnTo>
                    <a:lnTo>
                      <a:pt x="412" y="922"/>
                    </a:lnTo>
                    <a:lnTo>
                      <a:pt x="426" y="894"/>
                    </a:lnTo>
                    <a:lnTo>
                      <a:pt x="440" y="894"/>
                    </a:lnTo>
                    <a:lnTo>
                      <a:pt x="440" y="879"/>
                    </a:lnTo>
                    <a:lnTo>
                      <a:pt x="454" y="879"/>
                    </a:lnTo>
                    <a:lnTo>
                      <a:pt x="468" y="879"/>
                    </a:lnTo>
                    <a:lnTo>
                      <a:pt x="468" y="865"/>
                    </a:lnTo>
                    <a:lnTo>
                      <a:pt x="483" y="865"/>
                    </a:lnTo>
                    <a:lnTo>
                      <a:pt x="497" y="851"/>
                    </a:lnTo>
                    <a:lnTo>
                      <a:pt x="511" y="851"/>
                    </a:lnTo>
                    <a:lnTo>
                      <a:pt x="525" y="851"/>
                    </a:lnTo>
                    <a:lnTo>
                      <a:pt x="539" y="837"/>
                    </a:lnTo>
                    <a:lnTo>
                      <a:pt x="554" y="837"/>
                    </a:lnTo>
                    <a:lnTo>
                      <a:pt x="568" y="837"/>
                    </a:lnTo>
                    <a:lnTo>
                      <a:pt x="582" y="837"/>
                    </a:lnTo>
                    <a:lnTo>
                      <a:pt x="596" y="837"/>
                    </a:lnTo>
                    <a:lnTo>
                      <a:pt x="610" y="823"/>
                    </a:lnTo>
                    <a:lnTo>
                      <a:pt x="624" y="823"/>
                    </a:lnTo>
                    <a:lnTo>
                      <a:pt x="624" y="837"/>
                    </a:lnTo>
                    <a:lnTo>
                      <a:pt x="624" y="851"/>
                    </a:lnTo>
                    <a:lnTo>
                      <a:pt x="639" y="851"/>
                    </a:lnTo>
                    <a:lnTo>
                      <a:pt x="639" y="879"/>
                    </a:lnTo>
                    <a:lnTo>
                      <a:pt x="639" y="865"/>
                    </a:lnTo>
                    <a:lnTo>
                      <a:pt x="653" y="879"/>
                    </a:lnTo>
                    <a:lnTo>
                      <a:pt x="653" y="865"/>
                    </a:lnTo>
                    <a:lnTo>
                      <a:pt x="667" y="865"/>
                    </a:lnTo>
                    <a:lnTo>
                      <a:pt x="681" y="865"/>
                    </a:lnTo>
                    <a:lnTo>
                      <a:pt x="695" y="865"/>
                    </a:lnTo>
                    <a:lnTo>
                      <a:pt x="710" y="865"/>
                    </a:lnTo>
                    <a:lnTo>
                      <a:pt x="724" y="865"/>
                    </a:lnTo>
                    <a:lnTo>
                      <a:pt x="724" y="879"/>
                    </a:lnTo>
                    <a:lnTo>
                      <a:pt x="738" y="879"/>
                    </a:lnTo>
                    <a:lnTo>
                      <a:pt x="752" y="879"/>
                    </a:lnTo>
                    <a:lnTo>
                      <a:pt x="766" y="879"/>
                    </a:lnTo>
                    <a:lnTo>
                      <a:pt x="780" y="879"/>
                    </a:lnTo>
                    <a:lnTo>
                      <a:pt x="780" y="894"/>
                    </a:lnTo>
                    <a:lnTo>
                      <a:pt x="795" y="894"/>
                    </a:lnTo>
                    <a:lnTo>
                      <a:pt x="809" y="908"/>
                    </a:lnTo>
                    <a:lnTo>
                      <a:pt x="823" y="908"/>
                    </a:lnTo>
                    <a:lnTo>
                      <a:pt x="823" y="922"/>
                    </a:lnTo>
                    <a:lnTo>
                      <a:pt x="837" y="922"/>
                    </a:lnTo>
                    <a:lnTo>
                      <a:pt x="837" y="908"/>
                    </a:lnTo>
                    <a:lnTo>
                      <a:pt x="851" y="908"/>
                    </a:lnTo>
                    <a:lnTo>
                      <a:pt x="866" y="908"/>
                    </a:lnTo>
                    <a:lnTo>
                      <a:pt x="894" y="908"/>
                    </a:lnTo>
                    <a:lnTo>
                      <a:pt x="908" y="908"/>
                    </a:lnTo>
                    <a:lnTo>
                      <a:pt x="908" y="894"/>
                    </a:lnTo>
                    <a:lnTo>
                      <a:pt x="922" y="894"/>
                    </a:lnTo>
                    <a:lnTo>
                      <a:pt x="936" y="894"/>
                    </a:lnTo>
                    <a:lnTo>
                      <a:pt x="951" y="879"/>
                    </a:lnTo>
                    <a:lnTo>
                      <a:pt x="965" y="879"/>
                    </a:lnTo>
                    <a:lnTo>
                      <a:pt x="979" y="865"/>
                    </a:lnTo>
                    <a:lnTo>
                      <a:pt x="993" y="851"/>
                    </a:lnTo>
                    <a:lnTo>
                      <a:pt x="993" y="837"/>
                    </a:lnTo>
                    <a:lnTo>
                      <a:pt x="993" y="823"/>
                    </a:lnTo>
                    <a:lnTo>
                      <a:pt x="993" y="809"/>
                    </a:lnTo>
                    <a:lnTo>
                      <a:pt x="1007" y="809"/>
                    </a:lnTo>
                    <a:lnTo>
                      <a:pt x="1022" y="809"/>
                    </a:lnTo>
                    <a:lnTo>
                      <a:pt x="1022" y="794"/>
                    </a:lnTo>
                    <a:lnTo>
                      <a:pt x="1036" y="794"/>
                    </a:lnTo>
                    <a:lnTo>
                      <a:pt x="1050" y="794"/>
                    </a:lnTo>
                    <a:lnTo>
                      <a:pt x="1064" y="794"/>
                    </a:lnTo>
                    <a:lnTo>
                      <a:pt x="1064" y="780"/>
                    </a:lnTo>
                    <a:lnTo>
                      <a:pt x="1064" y="766"/>
                    </a:lnTo>
                    <a:lnTo>
                      <a:pt x="1064" y="752"/>
                    </a:lnTo>
                    <a:lnTo>
                      <a:pt x="1064" y="738"/>
                    </a:lnTo>
                    <a:lnTo>
                      <a:pt x="1078" y="723"/>
                    </a:lnTo>
                    <a:lnTo>
                      <a:pt x="1092" y="723"/>
                    </a:lnTo>
                    <a:lnTo>
                      <a:pt x="1092" y="709"/>
                    </a:lnTo>
                    <a:lnTo>
                      <a:pt x="1064" y="695"/>
                    </a:lnTo>
                    <a:lnTo>
                      <a:pt x="1036" y="681"/>
                    </a:lnTo>
                    <a:lnTo>
                      <a:pt x="1036" y="667"/>
                    </a:lnTo>
                    <a:lnTo>
                      <a:pt x="1036" y="652"/>
                    </a:lnTo>
                    <a:lnTo>
                      <a:pt x="1022" y="652"/>
                    </a:lnTo>
                    <a:lnTo>
                      <a:pt x="979" y="667"/>
                    </a:lnTo>
                    <a:lnTo>
                      <a:pt x="979" y="638"/>
                    </a:lnTo>
                    <a:lnTo>
                      <a:pt x="993" y="638"/>
                    </a:lnTo>
                    <a:lnTo>
                      <a:pt x="993" y="624"/>
                    </a:lnTo>
                    <a:lnTo>
                      <a:pt x="1007" y="610"/>
                    </a:lnTo>
                    <a:lnTo>
                      <a:pt x="1022" y="610"/>
                    </a:lnTo>
                    <a:lnTo>
                      <a:pt x="1022" y="596"/>
                    </a:lnTo>
                    <a:lnTo>
                      <a:pt x="1036" y="582"/>
                    </a:lnTo>
                    <a:lnTo>
                      <a:pt x="1036" y="567"/>
                    </a:lnTo>
                    <a:lnTo>
                      <a:pt x="1050" y="553"/>
                    </a:lnTo>
                    <a:lnTo>
                      <a:pt x="1064" y="539"/>
                    </a:lnTo>
                    <a:lnTo>
                      <a:pt x="1078" y="525"/>
                    </a:lnTo>
                    <a:lnTo>
                      <a:pt x="1078" y="511"/>
                    </a:lnTo>
                    <a:lnTo>
                      <a:pt x="1078" y="496"/>
                    </a:lnTo>
                    <a:lnTo>
                      <a:pt x="1092" y="482"/>
                    </a:lnTo>
                    <a:lnTo>
                      <a:pt x="1092" y="468"/>
                    </a:lnTo>
                    <a:lnTo>
                      <a:pt x="1092" y="454"/>
                    </a:lnTo>
                    <a:lnTo>
                      <a:pt x="1107" y="454"/>
                    </a:lnTo>
                    <a:lnTo>
                      <a:pt x="1107" y="440"/>
                    </a:lnTo>
                    <a:lnTo>
                      <a:pt x="1107" y="426"/>
                    </a:lnTo>
                    <a:lnTo>
                      <a:pt x="1121" y="426"/>
                    </a:lnTo>
                    <a:lnTo>
                      <a:pt x="1121" y="411"/>
                    </a:lnTo>
                    <a:lnTo>
                      <a:pt x="1135" y="411"/>
                    </a:lnTo>
                    <a:lnTo>
                      <a:pt x="1135" y="397"/>
                    </a:lnTo>
                    <a:lnTo>
                      <a:pt x="1149" y="397"/>
                    </a:lnTo>
                    <a:lnTo>
                      <a:pt x="1163" y="383"/>
                    </a:lnTo>
                    <a:lnTo>
                      <a:pt x="1178" y="383"/>
                    </a:lnTo>
                    <a:lnTo>
                      <a:pt x="1192" y="383"/>
                    </a:lnTo>
                    <a:lnTo>
                      <a:pt x="1206" y="383"/>
                    </a:lnTo>
                    <a:lnTo>
                      <a:pt x="1206" y="369"/>
                    </a:lnTo>
                    <a:lnTo>
                      <a:pt x="1263" y="369"/>
                    </a:lnTo>
                    <a:lnTo>
                      <a:pt x="1277" y="369"/>
                    </a:lnTo>
                    <a:lnTo>
                      <a:pt x="1291" y="369"/>
                    </a:lnTo>
                    <a:lnTo>
                      <a:pt x="1305" y="355"/>
                    </a:lnTo>
                    <a:lnTo>
                      <a:pt x="1319" y="355"/>
                    </a:lnTo>
                    <a:lnTo>
                      <a:pt x="1334" y="355"/>
                    </a:lnTo>
                    <a:lnTo>
                      <a:pt x="1348" y="340"/>
                    </a:lnTo>
                    <a:lnTo>
                      <a:pt x="1362" y="340"/>
                    </a:lnTo>
                    <a:lnTo>
                      <a:pt x="1362" y="326"/>
                    </a:lnTo>
                    <a:lnTo>
                      <a:pt x="1376" y="326"/>
                    </a:lnTo>
                    <a:lnTo>
                      <a:pt x="1390" y="312"/>
                    </a:lnTo>
                    <a:lnTo>
                      <a:pt x="1404" y="298"/>
                    </a:lnTo>
                    <a:lnTo>
                      <a:pt x="1404" y="284"/>
                    </a:lnTo>
                    <a:lnTo>
                      <a:pt x="1419" y="270"/>
                    </a:lnTo>
                    <a:lnTo>
                      <a:pt x="1419" y="255"/>
                    </a:lnTo>
                    <a:lnTo>
                      <a:pt x="1433" y="241"/>
                    </a:lnTo>
                    <a:lnTo>
                      <a:pt x="1433" y="227"/>
                    </a:lnTo>
                    <a:lnTo>
                      <a:pt x="1433" y="213"/>
                    </a:lnTo>
                    <a:lnTo>
                      <a:pt x="1433" y="199"/>
                    </a:lnTo>
                    <a:lnTo>
                      <a:pt x="1433" y="184"/>
                    </a:lnTo>
                    <a:lnTo>
                      <a:pt x="1447" y="170"/>
                    </a:lnTo>
                    <a:lnTo>
                      <a:pt x="1447" y="156"/>
                    </a:lnTo>
                    <a:lnTo>
                      <a:pt x="1447" y="142"/>
                    </a:lnTo>
                    <a:lnTo>
                      <a:pt x="1461" y="128"/>
                    </a:lnTo>
                    <a:lnTo>
                      <a:pt x="1461" y="113"/>
                    </a:lnTo>
                    <a:lnTo>
                      <a:pt x="1475" y="113"/>
                    </a:lnTo>
                    <a:lnTo>
                      <a:pt x="1475" y="99"/>
                    </a:lnTo>
                    <a:lnTo>
                      <a:pt x="1490" y="85"/>
                    </a:lnTo>
                    <a:lnTo>
                      <a:pt x="1490" y="71"/>
                    </a:lnTo>
                    <a:lnTo>
                      <a:pt x="1504" y="71"/>
                    </a:lnTo>
                    <a:lnTo>
                      <a:pt x="1504" y="57"/>
                    </a:lnTo>
                    <a:lnTo>
                      <a:pt x="1518" y="57"/>
                    </a:lnTo>
                    <a:lnTo>
                      <a:pt x="1532" y="43"/>
                    </a:lnTo>
                    <a:lnTo>
                      <a:pt x="1546" y="28"/>
                    </a:lnTo>
                    <a:lnTo>
                      <a:pt x="1560" y="28"/>
                    </a:lnTo>
                    <a:lnTo>
                      <a:pt x="1560" y="14"/>
                    </a:lnTo>
                    <a:lnTo>
                      <a:pt x="1575" y="14"/>
                    </a:lnTo>
                    <a:lnTo>
                      <a:pt x="1589" y="14"/>
                    </a:lnTo>
                    <a:lnTo>
                      <a:pt x="1589" y="0"/>
                    </a:lnTo>
                    <a:lnTo>
                      <a:pt x="1603" y="14"/>
                    </a:lnTo>
                    <a:lnTo>
                      <a:pt x="1617" y="14"/>
                    </a:lnTo>
                    <a:lnTo>
                      <a:pt x="1631" y="14"/>
                    </a:lnTo>
                    <a:lnTo>
                      <a:pt x="1631" y="28"/>
                    </a:lnTo>
                    <a:lnTo>
                      <a:pt x="1646" y="28"/>
                    </a:lnTo>
                    <a:lnTo>
                      <a:pt x="1660" y="28"/>
                    </a:lnTo>
                    <a:close/>
                  </a:path>
                </a:pathLst>
              </a:custGeom>
              <a:noFill/>
              <a:ln w="0" cap="flat">
                <a:solidFill>
                  <a:srgbClr val="000000"/>
                </a:solidFill>
                <a:prstDash val="solid"/>
                <a:round/>
                <a:headEnd/>
                <a:tailEnd/>
              </a:ln>
              <a:extLst>
                <a:ext uri="{909E8E84-426E-40DD-AFC4-6F175D3DCCD1}">
                  <a14:hiddenFill xmlns="" xmlns:a14="http://schemas.microsoft.com/office/drawing/2010/main">
                    <a:solidFill>
                      <a:srgbClr val="FFFFFF"/>
                    </a:solidFill>
                  </a14:hiddenFill>
                </a:ext>
              </a:extLst>
            </p:spPr>
            <p:txBody>
              <a:bodyPr/>
              <a:lstStyle/>
              <a:p>
                <a:endParaRPr lang="ja-JP" altLang="en-US"/>
              </a:p>
            </p:txBody>
          </p:sp>
          <p:sp>
            <p:nvSpPr>
              <p:cNvPr id="52366" name="Freeform 208"/>
              <p:cNvSpPr>
                <a:spLocks noChangeAspect="1"/>
              </p:cNvSpPr>
              <p:nvPr/>
            </p:nvSpPr>
            <p:spPr bwMode="auto">
              <a:xfrm>
                <a:off x="6948" y="6161"/>
                <a:ext cx="1697" cy="1829"/>
              </a:xfrm>
              <a:custGeom>
                <a:avLst/>
                <a:gdLst>
                  <a:gd name="T0" fmla="*/ 2147483647 w 1063"/>
                  <a:gd name="T1" fmla="*/ 2147483647 h 1149"/>
                  <a:gd name="T2" fmla="*/ 2147483647 w 1063"/>
                  <a:gd name="T3" fmla="*/ 2147483647 h 1149"/>
                  <a:gd name="T4" fmla="*/ 2147483647 w 1063"/>
                  <a:gd name="T5" fmla="*/ 2147483647 h 1149"/>
                  <a:gd name="T6" fmla="*/ 2147483647 w 1063"/>
                  <a:gd name="T7" fmla="*/ 2147483647 h 1149"/>
                  <a:gd name="T8" fmla="*/ 2147483647 w 1063"/>
                  <a:gd name="T9" fmla="*/ 2147483647 h 1149"/>
                  <a:gd name="T10" fmla="*/ 2147483647 w 1063"/>
                  <a:gd name="T11" fmla="*/ 2147483647 h 1149"/>
                  <a:gd name="T12" fmla="*/ 2147483647 w 1063"/>
                  <a:gd name="T13" fmla="*/ 2147483647 h 1149"/>
                  <a:gd name="T14" fmla="*/ 2147483647 w 1063"/>
                  <a:gd name="T15" fmla="*/ 2147483647 h 1149"/>
                  <a:gd name="T16" fmla="*/ 2147483647 w 1063"/>
                  <a:gd name="T17" fmla="*/ 2147483647 h 1149"/>
                  <a:gd name="T18" fmla="*/ 2147483647 w 1063"/>
                  <a:gd name="T19" fmla="*/ 2147483647 h 1149"/>
                  <a:gd name="T20" fmla="*/ 2147483647 w 1063"/>
                  <a:gd name="T21" fmla="*/ 2147483647 h 1149"/>
                  <a:gd name="T22" fmla="*/ 2147483647 w 1063"/>
                  <a:gd name="T23" fmla="*/ 2147483647 h 1149"/>
                  <a:gd name="T24" fmla="*/ 2147483647 w 1063"/>
                  <a:gd name="T25" fmla="*/ 2147483647 h 1149"/>
                  <a:gd name="T26" fmla="*/ 2147483647 w 1063"/>
                  <a:gd name="T27" fmla="*/ 2147483647 h 1149"/>
                  <a:gd name="T28" fmla="*/ 2147483647 w 1063"/>
                  <a:gd name="T29" fmla="*/ 2147483647 h 1149"/>
                  <a:gd name="T30" fmla="*/ 2147483647 w 1063"/>
                  <a:gd name="T31" fmla="*/ 2147483647 h 1149"/>
                  <a:gd name="T32" fmla="*/ 2147483647 w 1063"/>
                  <a:gd name="T33" fmla="*/ 2147483647 h 1149"/>
                  <a:gd name="T34" fmla="*/ 2147483647 w 1063"/>
                  <a:gd name="T35" fmla="*/ 2147483647 h 1149"/>
                  <a:gd name="T36" fmla="*/ 2147483647 w 1063"/>
                  <a:gd name="T37" fmla="*/ 2147483647 h 1149"/>
                  <a:gd name="T38" fmla="*/ 2147483647 w 1063"/>
                  <a:gd name="T39" fmla="*/ 2147483647 h 1149"/>
                  <a:gd name="T40" fmla="*/ 2147483647 w 1063"/>
                  <a:gd name="T41" fmla="*/ 2147483647 h 1149"/>
                  <a:gd name="T42" fmla="*/ 2147483647 w 1063"/>
                  <a:gd name="T43" fmla="*/ 2147483647 h 1149"/>
                  <a:gd name="T44" fmla="*/ 2147483647 w 1063"/>
                  <a:gd name="T45" fmla="*/ 2147483647 h 1149"/>
                  <a:gd name="T46" fmla="*/ 2147483647 w 1063"/>
                  <a:gd name="T47" fmla="*/ 2147483647 h 1149"/>
                  <a:gd name="T48" fmla="*/ 2147483647 w 1063"/>
                  <a:gd name="T49" fmla="*/ 2147483647 h 1149"/>
                  <a:gd name="T50" fmla="*/ 2147483647 w 1063"/>
                  <a:gd name="T51" fmla="*/ 2147483647 h 1149"/>
                  <a:gd name="T52" fmla="*/ 2147483647 w 1063"/>
                  <a:gd name="T53" fmla="*/ 2147483647 h 1149"/>
                  <a:gd name="T54" fmla="*/ 2147483647 w 1063"/>
                  <a:gd name="T55" fmla="*/ 2147483647 h 1149"/>
                  <a:gd name="T56" fmla="*/ 2147483647 w 1063"/>
                  <a:gd name="T57" fmla="*/ 2147483647 h 1149"/>
                  <a:gd name="T58" fmla="*/ 2147483647 w 1063"/>
                  <a:gd name="T59" fmla="*/ 2147483647 h 1149"/>
                  <a:gd name="T60" fmla="*/ 2147483647 w 1063"/>
                  <a:gd name="T61" fmla="*/ 2147483647 h 1149"/>
                  <a:gd name="T62" fmla="*/ 2147483647 w 1063"/>
                  <a:gd name="T63" fmla="*/ 2147483647 h 1149"/>
                  <a:gd name="T64" fmla="*/ 2147483647 w 1063"/>
                  <a:gd name="T65" fmla="*/ 2147483647 h 1149"/>
                  <a:gd name="T66" fmla="*/ 2147483647 w 1063"/>
                  <a:gd name="T67" fmla="*/ 2147483647 h 1149"/>
                  <a:gd name="T68" fmla="*/ 2147483647 w 1063"/>
                  <a:gd name="T69" fmla="*/ 2147483647 h 1149"/>
                  <a:gd name="T70" fmla="*/ 2147483647 w 1063"/>
                  <a:gd name="T71" fmla="*/ 2147483647 h 1149"/>
                  <a:gd name="T72" fmla="*/ 2147483647 w 1063"/>
                  <a:gd name="T73" fmla="*/ 2147483647 h 1149"/>
                  <a:gd name="T74" fmla="*/ 2147483647 w 1063"/>
                  <a:gd name="T75" fmla="*/ 2147483647 h 1149"/>
                  <a:gd name="T76" fmla="*/ 2147483647 w 1063"/>
                  <a:gd name="T77" fmla="*/ 2147483647 h 1149"/>
                  <a:gd name="T78" fmla="*/ 2147483647 w 1063"/>
                  <a:gd name="T79" fmla="*/ 2147483647 h 1149"/>
                  <a:gd name="T80" fmla="*/ 2147483647 w 1063"/>
                  <a:gd name="T81" fmla="*/ 2147483647 h 1149"/>
                  <a:gd name="T82" fmla="*/ 2147483647 w 1063"/>
                  <a:gd name="T83" fmla="*/ 2147483647 h 1149"/>
                  <a:gd name="T84" fmla="*/ 2147483647 w 1063"/>
                  <a:gd name="T85" fmla="*/ 2147483647 h 1149"/>
                  <a:gd name="T86" fmla="*/ 2147483647 w 1063"/>
                  <a:gd name="T87" fmla="*/ 2147483647 h 1149"/>
                  <a:gd name="T88" fmla="*/ 2147483647 w 1063"/>
                  <a:gd name="T89" fmla="*/ 2147483647 h 1149"/>
                  <a:gd name="T90" fmla="*/ 2147483647 w 1063"/>
                  <a:gd name="T91" fmla="*/ 2147483647 h 1149"/>
                  <a:gd name="T92" fmla="*/ 2147483647 w 1063"/>
                  <a:gd name="T93" fmla="*/ 2147483647 h 1149"/>
                  <a:gd name="T94" fmla="*/ 2147483647 w 1063"/>
                  <a:gd name="T95" fmla="*/ 2147483647 h 1149"/>
                  <a:gd name="T96" fmla="*/ 2147483647 w 1063"/>
                  <a:gd name="T97" fmla="*/ 2147483647 h 1149"/>
                  <a:gd name="T98" fmla="*/ 2147483647 w 1063"/>
                  <a:gd name="T99" fmla="*/ 2147483647 h 1149"/>
                  <a:gd name="T100" fmla="*/ 2147483647 w 1063"/>
                  <a:gd name="T101" fmla="*/ 2147483647 h 1149"/>
                  <a:gd name="T102" fmla="*/ 2147483647 w 1063"/>
                  <a:gd name="T103" fmla="*/ 2147483647 h 1149"/>
                  <a:gd name="T104" fmla="*/ 2147483647 w 1063"/>
                  <a:gd name="T105" fmla="*/ 0 h 1149"/>
                  <a:gd name="T106" fmla="*/ 2147483647 w 1063"/>
                  <a:gd name="T107" fmla="*/ 2147483647 h 1149"/>
                  <a:gd name="T108" fmla="*/ 2147483647 w 1063"/>
                  <a:gd name="T109" fmla="*/ 2147483647 h 1149"/>
                  <a:gd name="T110" fmla="*/ 2147483647 w 1063"/>
                  <a:gd name="T111" fmla="*/ 2147483647 h 1149"/>
                  <a:gd name="T112" fmla="*/ 2147483647 w 1063"/>
                  <a:gd name="T113" fmla="*/ 2147483647 h 1149"/>
                  <a:gd name="T114" fmla="*/ 2147483647 w 1063"/>
                  <a:gd name="T115" fmla="*/ 2147483647 h 1149"/>
                  <a:gd name="T116" fmla="*/ 2147483647 w 1063"/>
                  <a:gd name="T117" fmla="*/ 2147483647 h 1149"/>
                  <a:gd name="T118" fmla="*/ 2147483647 w 1063"/>
                  <a:gd name="T119" fmla="*/ 2147483647 h 1149"/>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063"/>
                  <a:gd name="T181" fmla="*/ 0 h 1149"/>
                  <a:gd name="T182" fmla="*/ 1063 w 1063"/>
                  <a:gd name="T183" fmla="*/ 1149 h 1149"/>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063" h="1149">
                    <a:moveTo>
                      <a:pt x="610" y="212"/>
                    </a:moveTo>
                    <a:lnTo>
                      <a:pt x="610" y="212"/>
                    </a:lnTo>
                    <a:lnTo>
                      <a:pt x="624" y="212"/>
                    </a:lnTo>
                    <a:lnTo>
                      <a:pt x="624" y="227"/>
                    </a:lnTo>
                    <a:lnTo>
                      <a:pt x="638" y="227"/>
                    </a:lnTo>
                    <a:lnTo>
                      <a:pt x="638" y="241"/>
                    </a:lnTo>
                    <a:lnTo>
                      <a:pt x="652" y="241"/>
                    </a:lnTo>
                    <a:lnTo>
                      <a:pt x="666" y="241"/>
                    </a:lnTo>
                    <a:lnTo>
                      <a:pt x="666" y="255"/>
                    </a:lnTo>
                    <a:lnTo>
                      <a:pt x="680" y="255"/>
                    </a:lnTo>
                    <a:lnTo>
                      <a:pt x="709" y="269"/>
                    </a:lnTo>
                    <a:lnTo>
                      <a:pt x="766" y="297"/>
                    </a:lnTo>
                    <a:lnTo>
                      <a:pt x="794" y="312"/>
                    </a:lnTo>
                    <a:lnTo>
                      <a:pt x="808" y="297"/>
                    </a:lnTo>
                    <a:lnTo>
                      <a:pt x="808" y="283"/>
                    </a:lnTo>
                    <a:lnTo>
                      <a:pt x="822" y="283"/>
                    </a:lnTo>
                    <a:lnTo>
                      <a:pt x="865" y="269"/>
                    </a:lnTo>
                    <a:lnTo>
                      <a:pt x="879" y="255"/>
                    </a:lnTo>
                    <a:lnTo>
                      <a:pt x="879" y="241"/>
                    </a:lnTo>
                    <a:lnTo>
                      <a:pt x="893" y="241"/>
                    </a:lnTo>
                    <a:lnTo>
                      <a:pt x="922" y="241"/>
                    </a:lnTo>
                    <a:lnTo>
                      <a:pt x="936" y="241"/>
                    </a:lnTo>
                    <a:lnTo>
                      <a:pt x="950" y="241"/>
                    </a:lnTo>
                    <a:lnTo>
                      <a:pt x="950" y="212"/>
                    </a:lnTo>
                    <a:lnTo>
                      <a:pt x="950" y="198"/>
                    </a:lnTo>
                    <a:lnTo>
                      <a:pt x="964" y="184"/>
                    </a:lnTo>
                    <a:lnTo>
                      <a:pt x="992" y="184"/>
                    </a:lnTo>
                    <a:lnTo>
                      <a:pt x="1035" y="184"/>
                    </a:lnTo>
                    <a:lnTo>
                      <a:pt x="1049" y="184"/>
                    </a:lnTo>
                    <a:lnTo>
                      <a:pt x="1049" y="198"/>
                    </a:lnTo>
                    <a:lnTo>
                      <a:pt x="1049" y="212"/>
                    </a:lnTo>
                    <a:lnTo>
                      <a:pt x="1035" y="212"/>
                    </a:lnTo>
                    <a:lnTo>
                      <a:pt x="1035" y="227"/>
                    </a:lnTo>
                    <a:lnTo>
                      <a:pt x="1035" y="241"/>
                    </a:lnTo>
                    <a:lnTo>
                      <a:pt x="1035" y="255"/>
                    </a:lnTo>
                    <a:lnTo>
                      <a:pt x="1021" y="269"/>
                    </a:lnTo>
                    <a:lnTo>
                      <a:pt x="1021" y="283"/>
                    </a:lnTo>
                    <a:lnTo>
                      <a:pt x="1021" y="297"/>
                    </a:lnTo>
                    <a:lnTo>
                      <a:pt x="1007" y="297"/>
                    </a:lnTo>
                    <a:lnTo>
                      <a:pt x="1007" y="312"/>
                    </a:lnTo>
                    <a:lnTo>
                      <a:pt x="1007" y="326"/>
                    </a:lnTo>
                    <a:lnTo>
                      <a:pt x="1007" y="340"/>
                    </a:lnTo>
                    <a:lnTo>
                      <a:pt x="1007" y="354"/>
                    </a:lnTo>
                    <a:lnTo>
                      <a:pt x="1007" y="368"/>
                    </a:lnTo>
                    <a:lnTo>
                      <a:pt x="1007" y="383"/>
                    </a:lnTo>
                    <a:lnTo>
                      <a:pt x="1007" y="397"/>
                    </a:lnTo>
                    <a:lnTo>
                      <a:pt x="1021" y="397"/>
                    </a:lnTo>
                    <a:lnTo>
                      <a:pt x="1021" y="411"/>
                    </a:lnTo>
                    <a:lnTo>
                      <a:pt x="1035" y="439"/>
                    </a:lnTo>
                    <a:lnTo>
                      <a:pt x="1035" y="454"/>
                    </a:lnTo>
                    <a:lnTo>
                      <a:pt x="1035" y="482"/>
                    </a:lnTo>
                    <a:lnTo>
                      <a:pt x="1049" y="524"/>
                    </a:lnTo>
                    <a:lnTo>
                      <a:pt x="1049" y="553"/>
                    </a:lnTo>
                    <a:lnTo>
                      <a:pt x="1063" y="567"/>
                    </a:lnTo>
                    <a:lnTo>
                      <a:pt x="1049" y="567"/>
                    </a:lnTo>
                    <a:lnTo>
                      <a:pt x="1049" y="581"/>
                    </a:lnTo>
                    <a:lnTo>
                      <a:pt x="1035" y="581"/>
                    </a:lnTo>
                    <a:lnTo>
                      <a:pt x="1021" y="581"/>
                    </a:lnTo>
                    <a:lnTo>
                      <a:pt x="1007" y="595"/>
                    </a:lnTo>
                    <a:lnTo>
                      <a:pt x="992" y="595"/>
                    </a:lnTo>
                    <a:lnTo>
                      <a:pt x="978" y="610"/>
                    </a:lnTo>
                    <a:lnTo>
                      <a:pt x="964" y="610"/>
                    </a:lnTo>
                    <a:lnTo>
                      <a:pt x="964" y="624"/>
                    </a:lnTo>
                    <a:lnTo>
                      <a:pt x="950" y="624"/>
                    </a:lnTo>
                    <a:lnTo>
                      <a:pt x="936" y="638"/>
                    </a:lnTo>
                    <a:lnTo>
                      <a:pt x="922" y="638"/>
                    </a:lnTo>
                    <a:lnTo>
                      <a:pt x="922" y="652"/>
                    </a:lnTo>
                    <a:lnTo>
                      <a:pt x="907" y="652"/>
                    </a:lnTo>
                    <a:lnTo>
                      <a:pt x="907" y="666"/>
                    </a:lnTo>
                    <a:lnTo>
                      <a:pt x="893" y="666"/>
                    </a:lnTo>
                    <a:lnTo>
                      <a:pt x="893" y="680"/>
                    </a:lnTo>
                    <a:lnTo>
                      <a:pt x="879" y="680"/>
                    </a:lnTo>
                    <a:lnTo>
                      <a:pt x="879" y="695"/>
                    </a:lnTo>
                    <a:lnTo>
                      <a:pt x="865" y="695"/>
                    </a:lnTo>
                    <a:lnTo>
                      <a:pt x="865" y="709"/>
                    </a:lnTo>
                    <a:lnTo>
                      <a:pt x="836" y="751"/>
                    </a:lnTo>
                    <a:lnTo>
                      <a:pt x="822" y="751"/>
                    </a:lnTo>
                    <a:lnTo>
                      <a:pt x="808" y="780"/>
                    </a:lnTo>
                    <a:lnTo>
                      <a:pt x="780" y="808"/>
                    </a:lnTo>
                    <a:lnTo>
                      <a:pt x="751" y="865"/>
                    </a:lnTo>
                    <a:lnTo>
                      <a:pt x="737" y="879"/>
                    </a:lnTo>
                    <a:lnTo>
                      <a:pt x="723" y="922"/>
                    </a:lnTo>
                    <a:lnTo>
                      <a:pt x="709" y="922"/>
                    </a:lnTo>
                    <a:lnTo>
                      <a:pt x="680" y="978"/>
                    </a:lnTo>
                    <a:lnTo>
                      <a:pt x="652" y="1021"/>
                    </a:lnTo>
                    <a:lnTo>
                      <a:pt x="624" y="1035"/>
                    </a:lnTo>
                    <a:lnTo>
                      <a:pt x="581" y="1063"/>
                    </a:lnTo>
                    <a:lnTo>
                      <a:pt x="524" y="1078"/>
                    </a:lnTo>
                    <a:lnTo>
                      <a:pt x="510" y="1092"/>
                    </a:lnTo>
                    <a:lnTo>
                      <a:pt x="496" y="1092"/>
                    </a:lnTo>
                    <a:lnTo>
                      <a:pt x="411" y="1134"/>
                    </a:lnTo>
                    <a:lnTo>
                      <a:pt x="397" y="1134"/>
                    </a:lnTo>
                    <a:lnTo>
                      <a:pt x="383" y="1134"/>
                    </a:lnTo>
                    <a:lnTo>
                      <a:pt x="383" y="1149"/>
                    </a:lnTo>
                    <a:lnTo>
                      <a:pt x="368" y="1149"/>
                    </a:lnTo>
                    <a:lnTo>
                      <a:pt x="354" y="1134"/>
                    </a:lnTo>
                    <a:lnTo>
                      <a:pt x="354" y="1120"/>
                    </a:lnTo>
                    <a:lnTo>
                      <a:pt x="340" y="1120"/>
                    </a:lnTo>
                    <a:lnTo>
                      <a:pt x="340" y="1106"/>
                    </a:lnTo>
                    <a:lnTo>
                      <a:pt x="340" y="1092"/>
                    </a:lnTo>
                    <a:lnTo>
                      <a:pt x="326" y="1092"/>
                    </a:lnTo>
                    <a:lnTo>
                      <a:pt x="326" y="1078"/>
                    </a:lnTo>
                    <a:lnTo>
                      <a:pt x="312" y="1063"/>
                    </a:lnTo>
                    <a:lnTo>
                      <a:pt x="312" y="1049"/>
                    </a:lnTo>
                    <a:lnTo>
                      <a:pt x="298" y="1035"/>
                    </a:lnTo>
                    <a:lnTo>
                      <a:pt x="283" y="1007"/>
                    </a:lnTo>
                    <a:lnTo>
                      <a:pt x="255" y="978"/>
                    </a:lnTo>
                    <a:lnTo>
                      <a:pt x="255" y="964"/>
                    </a:lnTo>
                    <a:lnTo>
                      <a:pt x="241" y="964"/>
                    </a:lnTo>
                    <a:lnTo>
                      <a:pt x="241" y="950"/>
                    </a:lnTo>
                    <a:lnTo>
                      <a:pt x="241" y="936"/>
                    </a:lnTo>
                    <a:lnTo>
                      <a:pt x="227" y="936"/>
                    </a:lnTo>
                    <a:lnTo>
                      <a:pt x="227" y="922"/>
                    </a:lnTo>
                    <a:lnTo>
                      <a:pt x="212" y="922"/>
                    </a:lnTo>
                    <a:lnTo>
                      <a:pt x="212" y="907"/>
                    </a:lnTo>
                    <a:lnTo>
                      <a:pt x="198" y="907"/>
                    </a:lnTo>
                    <a:lnTo>
                      <a:pt x="198" y="893"/>
                    </a:lnTo>
                    <a:lnTo>
                      <a:pt x="170" y="879"/>
                    </a:lnTo>
                    <a:lnTo>
                      <a:pt x="156" y="879"/>
                    </a:lnTo>
                    <a:lnTo>
                      <a:pt x="142" y="879"/>
                    </a:lnTo>
                    <a:lnTo>
                      <a:pt x="127" y="879"/>
                    </a:lnTo>
                    <a:lnTo>
                      <a:pt x="113" y="879"/>
                    </a:lnTo>
                    <a:lnTo>
                      <a:pt x="99" y="865"/>
                    </a:lnTo>
                    <a:lnTo>
                      <a:pt x="85" y="865"/>
                    </a:lnTo>
                    <a:lnTo>
                      <a:pt x="71" y="865"/>
                    </a:lnTo>
                    <a:lnTo>
                      <a:pt x="42" y="865"/>
                    </a:lnTo>
                    <a:lnTo>
                      <a:pt x="14" y="851"/>
                    </a:lnTo>
                    <a:lnTo>
                      <a:pt x="14" y="837"/>
                    </a:lnTo>
                    <a:lnTo>
                      <a:pt x="14" y="822"/>
                    </a:lnTo>
                    <a:lnTo>
                      <a:pt x="14" y="808"/>
                    </a:lnTo>
                    <a:lnTo>
                      <a:pt x="14" y="780"/>
                    </a:lnTo>
                    <a:lnTo>
                      <a:pt x="28" y="766"/>
                    </a:lnTo>
                    <a:lnTo>
                      <a:pt x="56" y="709"/>
                    </a:lnTo>
                    <a:lnTo>
                      <a:pt x="71" y="709"/>
                    </a:lnTo>
                    <a:lnTo>
                      <a:pt x="71" y="695"/>
                    </a:lnTo>
                    <a:lnTo>
                      <a:pt x="71" y="680"/>
                    </a:lnTo>
                    <a:lnTo>
                      <a:pt x="71" y="652"/>
                    </a:lnTo>
                    <a:lnTo>
                      <a:pt x="71" y="638"/>
                    </a:lnTo>
                    <a:lnTo>
                      <a:pt x="71" y="624"/>
                    </a:lnTo>
                    <a:lnTo>
                      <a:pt x="71" y="610"/>
                    </a:lnTo>
                    <a:lnTo>
                      <a:pt x="71" y="595"/>
                    </a:lnTo>
                    <a:lnTo>
                      <a:pt x="56" y="581"/>
                    </a:lnTo>
                    <a:lnTo>
                      <a:pt x="56" y="567"/>
                    </a:lnTo>
                    <a:lnTo>
                      <a:pt x="56" y="553"/>
                    </a:lnTo>
                    <a:lnTo>
                      <a:pt x="56" y="539"/>
                    </a:lnTo>
                    <a:lnTo>
                      <a:pt x="42" y="539"/>
                    </a:lnTo>
                    <a:lnTo>
                      <a:pt x="42" y="510"/>
                    </a:lnTo>
                    <a:lnTo>
                      <a:pt x="28" y="496"/>
                    </a:lnTo>
                    <a:lnTo>
                      <a:pt x="28" y="482"/>
                    </a:lnTo>
                    <a:lnTo>
                      <a:pt x="42" y="468"/>
                    </a:lnTo>
                    <a:lnTo>
                      <a:pt x="42" y="454"/>
                    </a:lnTo>
                    <a:lnTo>
                      <a:pt x="56" y="454"/>
                    </a:lnTo>
                    <a:lnTo>
                      <a:pt x="71" y="439"/>
                    </a:lnTo>
                    <a:lnTo>
                      <a:pt x="85" y="439"/>
                    </a:lnTo>
                    <a:lnTo>
                      <a:pt x="85" y="425"/>
                    </a:lnTo>
                    <a:lnTo>
                      <a:pt x="71" y="411"/>
                    </a:lnTo>
                    <a:lnTo>
                      <a:pt x="56" y="397"/>
                    </a:lnTo>
                    <a:lnTo>
                      <a:pt x="42" y="354"/>
                    </a:lnTo>
                    <a:lnTo>
                      <a:pt x="0" y="312"/>
                    </a:lnTo>
                    <a:lnTo>
                      <a:pt x="0" y="297"/>
                    </a:lnTo>
                    <a:lnTo>
                      <a:pt x="28" y="283"/>
                    </a:lnTo>
                    <a:lnTo>
                      <a:pt x="71" y="255"/>
                    </a:lnTo>
                    <a:lnTo>
                      <a:pt x="85" y="241"/>
                    </a:lnTo>
                    <a:lnTo>
                      <a:pt x="99" y="241"/>
                    </a:lnTo>
                    <a:lnTo>
                      <a:pt x="113" y="227"/>
                    </a:lnTo>
                    <a:lnTo>
                      <a:pt x="142" y="212"/>
                    </a:lnTo>
                    <a:lnTo>
                      <a:pt x="156" y="198"/>
                    </a:lnTo>
                    <a:lnTo>
                      <a:pt x="170" y="198"/>
                    </a:lnTo>
                    <a:lnTo>
                      <a:pt x="170" y="184"/>
                    </a:lnTo>
                    <a:lnTo>
                      <a:pt x="198" y="170"/>
                    </a:lnTo>
                    <a:lnTo>
                      <a:pt x="227" y="141"/>
                    </a:lnTo>
                    <a:lnTo>
                      <a:pt x="241" y="127"/>
                    </a:lnTo>
                    <a:lnTo>
                      <a:pt x="269" y="113"/>
                    </a:lnTo>
                    <a:lnTo>
                      <a:pt x="283" y="99"/>
                    </a:lnTo>
                    <a:lnTo>
                      <a:pt x="312" y="85"/>
                    </a:lnTo>
                    <a:lnTo>
                      <a:pt x="340" y="71"/>
                    </a:lnTo>
                    <a:lnTo>
                      <a:pt x="368" y="42"/>
                    </a:lnTo>
                    <a:lnTo>
                      <a:pt x="411" y="14"/>
                    </a:lnTo>
                    <a:lnTo>
                      <a:pt x="425" y="0"/>
                    </a:lnTo>
                    <a:lnTo>
                      <a:pt x="439" y="0"/>
                    </a:lnTo>
                    <a:lnTo>
                      <a:pt x="454" y="28"/>
                    </a:lnTo>
                    <a:lnTo>
                      <a:pt x="468" y="28"/>
                    </a:lnTo>
                    <a:lnTo>
                      <a:pt x="482" y="42"/>
                    </a:lnTo>
                    <a:lnTo>
                      <a:pt x="496" y="71"/>
                    </a:lnTo>
                    <a:lnTo>
                      <a:pt x="510" y="85"/>
                    </a:lnTo>
                    <a:lnTo>
                      <a:pt x="510" y="99"/>
                    </a:lnTo>
                    <a:lnTo>
                      <a:pt x="524" y="99"/>
                    </a:lnTo>
                    <a:lnTo>
                      <a:pt x="524" y="113"/>
                    </a:lnTo>
                    <a:lnTo>
                      <a:pt x="539" y="113"/>
                    </a:lnTo>
                    <a:lnTo>
                      <a:pt x="539" y="127"/>
                    </a:lnTo>
                    <a:lnTo>
                      <a:pt x="553" y="141"/>
                    </a:lnTo>
                    <a:lnTo>
                      <a:pt x="567" y="156"/>
                    </a:lnTo>
                    <a:lnTo>
                      <a:pt x="567" y="170"/>
                    </a:lnTo>
                    <a:lnTo>
                      <a:pt x="581" y="170"/>
                    </a:lnTo>
                    <a:lnTo>
                      <a:pt x="581" y="184"/>
                    </a:lnTo>
                    <a:lnTo>
                      <a:pt x="595" y="198"/>
                    </a:lnTo>
                    <a:lnTo>
                      <a:pt x="610" y="212"/>
                    </a:lnTo>
                    <a:close/>
                  </a:path>
                </a:pathLst>
              </a:custGeom>
              <a:noFill/>
              <a:ln w="0" cap="flat">
                <a:solidFill>
                  <a:srgbClr val="000000"/>
                </a:solidFill>
                <a:prstDash val="solid"/>
                <a:round/>
                <a:headEnd/>
                <a:tailEnd/>
              </a:ln>
              <a:extLst>
                <a:ext uri="{909E8E84-426E-40DD-AFC4-6F175D3DCCD1}">
                  <a14:hiddenFill xmlns="" xmlns:a14="http://schemas.microsoft.com/office/drawing/2010/main">
                    <a:solidFill>
                      <a:srgbClr val="FFFFFF"/>
                    </a:solidFill>
                  </a14:hiddenFill>
                </a:ext>
              </a:extLst>
            </p:spPr>
            <p:txBody>
              <a:bodyPr/>
              <a:lstStyle/>
              <a:p>
                <a:endParaRPr lang="ja-JP" altLang="en-US"/>
              </a:p>
            </p:txBody>
          </p:sp>
          <p:sp>
            <p:nvSpPr>
              <p:cNvPr id="52367" name="Freeform 209" descr="50%"/>
              <p:cNvSpPr>
                <a:spLocks noChangeAspect="1"/>
              </p:cNvSpPr>
              <p:nvPr/>
            </p:nvSpPr>
            <p:spPr bwMode="auto">
              <a:xfrm>
                <a:off x="11496" y="10564"/>
                <a:ext cx="2717" cy="4041"/>
              </a:xfrm>
              <a:custGeom>
                <a:avLst/>
                <a:gdLst>
                  <a:gd name="T0" fmla="*/ 2147483647 w 1702"/>
                  <a:gd name="T1" fmla="*/ 2147483647 h 2539"/>
                  <a:gd name="T2" fmla="*/ 2147483647 w 1702"/>
                  <a:gd name="T3" fmla="*/ 2147483647 h 2539"/>
                  <a:gd name="T4" fmla="*/ 2147483647 w 1702"/>
                  <a:gd name="T5" fmla="*/ 2147483647 h 2539"/>
                  <a:gd name="T6" fmla="*/ 2147483647 w 1702"/>
                  <a:gd name="T7" fmla="*/ 2147483647 h 2539"/>
                  <a:gd name="T8" fmla="*/ 2147483647 w 1702"/>
                  <a:gd name="T9" fmla="*/ 2147483647 h 2539"/>
                  <a:gd name="T10" fmla="*/ 2147483647 w 1702"/>
                  <a:gd name="T11" fmla="*/ 2147483647 h 2539"/>
                  <a:gd name="T12" fmla="*/ 2147483647 w 1702"/>
                  <a:gd name="T13" fmla="*/ 2147483647 h 2539"/>
                  <a:gd name="T14" fmla="*/ 2147483647 w 1702"/>
                  <a:gd name="T15" fmla="*/ 2147483647 h 2539"/>
                  <a:gd name="T16" fmla="*/ 2147483647 w 1702"/>
                  <a:gd name="T17" fmla="*/ 2147483647 h 2539"/>
                  <a:gd name="T18" fmla="*/ 2147483647 w 1702"/>
                  <a:gd name="T19" fmla="*/ 2147483647 h 2539"/>
                  <a:gd name="T20" fmla="*/ 2147483647 w 1702"/>
                  <a:gd name="T21" fmla="*/ 2147483647 h 2539"/>
                  <a:gd name="T22" fmla="*/ 2147483647 w 1702"/>
                  <a:gd name="T23" fmla="*/ 2147483647 h 2539"/>
                  <a:gd name="T24" fmla="*/ 2147483647 w 1702"/>
                  <a:gd name="T25" fmla="*/ 2147483647 h 2539"/>
                  <a:gd name="T26" fmla="*/ 2147483647 w 1702"/>
                  <a:gd name="T27" fmla="*/ 2147483647 h 2539"/>
                  <a:gd name="T28" fmla="*/ 2147483647 w 1702"/>
                  <a:gd name="T29" fmla="*/ 2147483647 h 2539"/>
                  <a:gd name="T30" fmla="*/ 2147483647 w 1702"/>
                  <a:gd name="T31" fmla="*/ 2147483647 h 2539"/>
                  <a:gd name="T32" fmla="*/ 2147483647 w 1702"/>
                  <a:gd name="T33" fmla="*/ 2147483647 h 2539"/>
                  <a:gd name="T34" fmla="*/ 2147483647 w 1702"/>
                  <a:gd name="T35" fmla="*/ 2147483647 h 2539"/>
                  <a:gd name="T36" fmla="*/ 2147483647 w 1702"/>
                  <a:gd name="T37" fmla="*/ 2147483647 h 2539"/>
                  <a:gd name="T38" fmla="*/ 2147483647 w 1702"/>
                  <a:gd name="T39" fmla="*/ 2147483647 h 2539"/>
                  <a:gd name="T40" fmla="*/ 2147483647 w 1702"/>
                  <a:gd name="T41" fmla="*/ 2147483647 h 2539"/>
                  <a:gd name="T42" fmla="*/ 2147483647 w 1702"/>
                  <a:gd name="T43" fmla="*/ 2147483647 h 2539"/>
                  <a:gd name="T44" fmla="*/ 2147483647 w 1702"/>
                  <a:gd name="T45" fmla="*/ 2147483647 h 2539"/>
                  <a:gd name="T46" fmla="*/ 2147483647 w 1702"/>
                  <a:gd name="T47" fmla="*/ 2147483647 h 2539"/>
                  <a:gd name="T48" fmla="*/ 2147483647 w 1702"/>
                  <a:gd name="T49" fmla="*/ 2147483647 h 2539"/>
                  <a:gd name="T50" fmla="*/ 2147483647 w 1702"/>
                  <a:gd name="T51" fmla="*/ 2147483647 h 2539"/>
                  <a:gd name="T52" fmla="*/ 2147483647 w 1702"/>
                  <a:gd name="T53" fmla="*/ 2147483647 h 2539"/>
                  <a:gd name="T54" fmla="*/ 2147483647 w 1702"/>
                  <a:gd name="T55" fmla="*/ 2147483647 h 2539"/>
                  <a:gd name="T56" fmla="*/ 2147483647 w 1702"/>
                  <a:gd name="T57" fmla="*/ 2147483647 h 2539"/>
                  <a:gd name="T58" fmla="*/ 2147483647 w 1702"/>
                  <a:gd name="T59" fmla="*/ 2147483647 h 2539"/>
                  <a:gd name="T60" fmla="*/ 2147483647 w 1702"/>
                  <a:gd name="T61" fmla="*/ 2147483647 h 2539"/>
                  <a:gd name="T62" fmla="*/ 2147483647 w 1702"/>
                  <a:gd name="T63" fmla="*/ 2147483647 h 2539"/>
                  <a:gd name="T64" fmla="*/ 2147483647 w 1702"/>
                  <a:gd name="T65" fmla="*/ 2147483647 h 2539"/>
                  <a:gd name="T66" fmla="*/ 2147483647 w 1702"/>
                  <a:gd name="T67" fmla="*/ 2147483647 h 2539"/>
                  <a:gd name="T68" fmla="*/ 2147483647 w 1702"/>
                  <a:gd name="T69" fmla="*/ 2147483647 h 2539"/>
                  <a:gd name="T70" fmla="*/ 2147483647 w 1702"/>
                  <a:gd name="T71" fmla="*/ 2147483647 h 2539"/>
                  <a:gd name="T72" fmla="*/ 2147483647 w 1702"/>
                  <a:gd name="T73" fmla="*/ 2147483647 h 2539"/>
                  <a:gd name="T74" fmla="*/ 2147483647 w 1702"/>
                  <a:gd name="T75" fmla="*/ 2147483647 h 2539"/>
                  <a:gd name="T76" fmla="*/ 2147483647 w 1702"/>
                  <a:gd name="T77" fmla="*/ 2147483647 h 2539"/>
                  <a:gd name="T78" fmla="*/ 2147483647 w 1702"/>
                  <a:gd name="T79" fmla="*/ 2147483647 h 2539"/>
                  <a:gd name="T80" fmla="*/ 2147483647 w 1702"/>
                  <a:gd name="T81" fmla="*/ 2147483647 h 2539"/>
                  <a:gd name="T82" fmla="*/ 2147483647 w 1702"/>
                  <a:gd name="T83" fmla="*/ 2147483647 h 2539"/>
                  <a:gd name="T84" fmla="*/ 2147483647 w 1702"/>
                  <a:gd name="T85" fmla="*/ 2147483647 h 2539"/>
                  <a:gd name="T86" fmla="*/ 2147483647 w 1702"/>
                  <a:gd name="T87" fmla="*/ 2147483647 h 2539"/>
                  <a:gd name="T88" fmla="*/ 2147483647 w 1702"/>
                  <a:gd name="T89" fmla="*/ 2147483647 h 2539"/>
                  <a:gd name="T90" fmla="*/ 2147483647 w 1702"/>
                  <a:gd name="T91" fmla="*/ 2147483647 h 2539"/>
                  <a:gd name="T92" fmla="*/ 2147483647 w 1702"/>
                  <a:gd name="T93" fmla="*/ 2147483647 h 2539"/>
                  <a:gd name="T94" fmla="*/ 2147483647 w 1702"/>
                  <a:gd name="T95" fmla="*/ 2147483647 h 2539"/>
                  <a:gd name="T96" fmla="*/ 2147483647 w 1702"/>
                  <a:gd name="T97" fmla="*/ 2147483647 h 2539"/>
                  <a:gd name="T98" fmla="*/ 2147483647 w 1702"/>
                  <a:gd name="T99" fmla="*/ 2147483647 h 2539"/>
                  <a:gd name="T100" fmla="*/ 2147483647 w 1702"/>
                  <a:gd name="T101" fmla="*/ 2147483647 h 2539"/>
                  <a:gd name="T102" fmla="*/ 2147483647 w 1702"/>
                  <a:gd name="T103" fmla="*/ 2147483647 h 2539"/>
                  <a:gd name="T104" fmla="*/ 2147483647 w 1702"/>
                  <a:gd name="T105" fmla="*/ 2147483647 h 2539"/>
                  <a:gd name="T106" fmla="*/ 2147483647 w 1702"/>
                  <a:gd name="T107" fmla="*/ 2147483647 h 2539"/>
                  <a:gd name="T108" fmla="*/ 2147483647 w 1702"/>
                  <a:gd name="T109" fmla="*/ 2147483647 h 2539"/>
                  <a:gd name="T110" fmla="*/ 0 w 1702"/>
                  <a:gd name="T111" fmla="*/ 2147483647 h 2539"/>
                  <a:gd name="T112" fmla="*/ 0 w 1702"/>
                  <a:gd name="T113" fmla="*/ 2147483647 h 2539"/>
                  <a:gd name="T114" fmla="*/ 2147483647 w 1702"/>
                  <a:gd name="T115" fmla="*/ 2147483647 h 2539"/>
                  <a:gd name="T116" fmla="*/ 2147483647 w 1702"/>
                  <a:gd name="T117" fmla="*/ 2147483647 h 2539"/>
                  <a:gd name="T118" fmla="*/ 2147483647 w 1702"/>
                  <a:gd name="T119" fmla="*/ 2147483647 h 2539"/>
                  <a:gd name="T120" fmla="*/ 2147483647 w 1702"/>
                  <a:gd name="T121" fmla="*/ 2147483647 h 2539"/>
                  <a:gd name="T122" fmla="*/ 2147483647 w 1702"/>
                  <a:gd name="T123" fmla="*/ 2147483647 h 2539"/>
                  <a:gd name="T124" fmla="*/ 2147483647 w 1702"/>
                  <a:gd name="T125" fmla="*/ 2147483647 h 2539"/>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702"/>
                  <a:gd name="T190" fmla="*/ 0 h 2539"/>
                  <a:gd name="T191" fmla="*/ 1702 w 1702"/>
                  <a:gd name="T192" fmla="*/ 2539 h 2539"/>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702" h="2539">
                    <a:moveTo>
                      <a:pt x="610" y="0"/>
                    </a:moveTo>
                    <a:lnTo>
                      <a:pt x="610" y="42"/>
                    </a:lnTo>
                    <a:lnTo>
                      <a:pt x="653" y="42"/>
                    </a:lnTo>
                    <a:lnTo>
                      <a:pt x="695" y="42"/>
                    </a:lnTo>
                    <a:lnTo>
                      <a:pt x="738" y="42"/>
                    </a:lnTo>
                    <a:lnTo>
                      <a:pt x="752" y="42"/>
                    </a:lnTo>
                    <a:lnTo>
                      <a:pt x="752" y="71"/>
                    </a:lnTo>
                    <a:lnTo>
                      <a:pt x="752" y="85"/>
                    </a:lnTo>
                    <a:lnTo>
                      <a:pt x="752" y="113"/>
                    </a:lnTo>
                    <a:lnTo>
                      <a:pt x="752" y="156"/>
                    </a:lnTo>
                    <a:lnTo>
                      <a:pt x="780" y="156"/>
                    </a:lnTo>
                    <a:lnTo>
                      <a:pt x="795" y="156"/>
                    </a:lnTo>
                    <a:lnTo>
                      <a:pt x="823" y="156"/>
                    </a:lnTo>
                    <a:lnTo>
                      <a:pt x="837" y="156"/>
                    </a:lnTo>
                    <a:lnTo>
                      <a:pt x="908" y="156"/>
                    </a:lnTo>
                    <a:lnTo>
                      <a:pt x="922" y="269"/>
                    </a:lnTo>
                    <a:lnTo>
                      <a:pt x="936" y="269"/>
                    </a:lnTo>
                    <a:lnTo>
                      <a:pt x="965" y="269"/>
                    </a:lnTo>
                    <a:lnTo>
                      <a:pt x="1021" y="269"/>
                    </a:lnTo>
                    <a:lnTo>
                      <a:pt x="1021" y="340"/>
                    </a:lnTo>
                    <a:lnTo>
                      <a:pt x="1021" y="354"/>
                    </a:lnTo>
                    <a:lnTo>
                      <a:pt x="1021" y="383"/>
                    </a:lnTo>
                    <a:lnTo>
                      <a:pt x="1021" y="397"/>
                    </a:lnTo>
                    <a:lnTo>
                      <a:pt x="1021" y="411"/>
                    </a:lnTo>
                    <a:lnTo>
                      <a:pt x="1021" y="439"/>
                    </a:lnTo>
                    <a:lnTo>
                      <a:pt x="1036" y="439"/>
                    </a:lnTo>
                    <a:lnTo>
                      <a:pt x="1064" y="439"/>
                    </a:lnTo>
                    <a:lnTo>
                      <a:pt x="1135" y="439"/>
                    </a:lnTo>
                    <a:lnTo>
                      <a:pt x="1135" y="468"/>
                    </a:lnTo>
                    <a:lnTo>
                      <a:pt x="1149" y="468"/>
                    </a:lnTo>
                    <a:lnTo>
                      <a:pt x="1163" y="468"/>
                    </a:lnTo>
                    <a:lnTo>
                      <a:pt x="1177" y="468"/>
                    </a:lnTo>
                    <a:lnTo>
                      <a:pt x="1206" y="468"/>
                    </a:lnTo>
                    <a:lnTo>
                      <a:pt x="1220" y="468"/>
                    </a:lnTo>
                    <a:lnTo>
                      <a:pt x="1234" y="468"/>
                    </a:lnTo>
                    <a:lnTo>
                      <a:pt x="1248" y="468"/>
                    </a:lnTo>
                    <a:lnTo>
                      <a:pt x="1248" y="496"/>
                    </a:lnTo>
                    <a:lnTo>
                      <a:pt x="1248" y="539"/>
                    </a:lnTo>
                    <a:lnTo>
                      <a:pt x="1248" y="553"/>
                    </a:lnTo>
                    <a:lnTo>
                      <a:pt x="1248" y="567"/>
                    </a:lnTo>
                    <a:lnTo>
                      <a:pt x="1248" y="581"/>
                    </a:lnTo>
                    <a:lnTo>
                      <a:pt x="1248" y="595"/>
                    </a:lnTo>
                    <a:lnTo>
                      <a:pt x="1248" y="610"/>
                    </a:lnTo>
                    <a:lnTo>
                      <a:pt x="1248" y="624"/>
                    </a:lnTo>
                    <a:lnTo>
                      <a:pt x="1277" y="624"/>
                    </a:lnTo>
                    <a:lnTo>
                      <a:pt x="1291" y="624"/>
                    </a:lnTo>
                    <a:lnTo>
                      <a:pt x="1291" y="638"/>
                    </a:lnTo>
                    <a:lnTo>
                      <a:pt x="1291" y="652"/>
                    </a:lnTo>
                    <a:lnTo>
                      <a:pt x="1291" y="666"/>
                    </a:lnTo>
                    <a:lnTo>
                      <a:pt x="1291" y="680"/>
                    </a:lnTo>
                    <a:lnTo>
                      <a:pt x="1291" y="695"/>
                    </a:lnTo>
                    <a:lnTo>
                      <a:pt x="1291" y="709"/>
                    </a:lnTo>
                    <a:lnTo>
                      <a:pt x="1305" y="737"/>
                    </a:lnTo>
                    <a:lnTo>
                      <a:pt x="1305" y="751"/>
                    </a:lnTo>
                    <a:lnTo>
                      <a:pt x="1319" y="751"/>
                    </a:lnTo>
                    <a:lnTo>
                      <a:pt x="1319" y="766"/>
                    </a:lnTo>
                    <a:lnTo>
                      <a:pt x="1319" y="780"/>
                    </a:lnTo>
                    <a:lnTo>
                      <a:pt x="1333" y="794"/>
                    </a:lnTo>
                    <a:lnTo>
                      <a:pt x="1319" y="794"/>
                    </a:lnTo>
                    <a:lnTo>
                      <a:pt x="1305" y="794"/>
                    </a:lnTo>
                    <a:lnTo>
                      <a:pt x="1305" y="808"/>
                    </a:lnTo>
                    <a:lnTo>
                      <a:pt x="1305" y="822"/>
                    </a:lnTo>
                    <a:lnTo>
                      <a:pt x="1291" y="836"/>
                    </a:lnTo>
                    <a:lnTo>
                      <a:pt x="1291" y="851"/>
                    </a:lnTo>
                    <a:lnTo>
                      <a:pt x="1291" y="865"/>
                    </a:lnTo>
                    <a:lnTo>
                      <a:pt x="1277" y="865"/>
                    </a:lnTo>
                    <a:lnTo>
                      <a:pt x="1277" y="879"/>
                    </a:lnTo>
                    <a:lnTo>
                      <a:pt x="1277" y="893"/>
                    </a:lnTo>
                    <a:lnTo>
                      <a:pt x="1277" y="907"/>
                    </a:lnTo>
                    <a:lnTo>
                      <a:pt x="1263" y="907"/>
                    </a:lnTo>
                    <a:lnTo>
                      <a:pt x="1263" y="922"/>
                    </a:lnTo>
                    <a:lnTo>
                      <a:pt x="1263" y="936"/>
                    </a:lnTo>
                    <a:lnTo>
                      <a:pt x="1263" y="950"/>
                    </a:lnTo>
                    <a:lnTo>
                      <a:pt x="1263" y="964"/>
                    </a:lnTo>
                    <a:lnTo>
                      <a:pt x="1263" y="978"/>
                    </a:lnTo>
                    <a:lnTo>
                      <a:pt x="1277" y="978"/>
                    </a:lnTo>
                    <a:lnTo>
                      <a:pt x="1277" y="993"/>
                    </a:lnTo>
                    <a:lnTo>
                      <a:pt x="1277" y="1007"/>
                    </a:lnTo>
                    <a:lnTo>
                      <a:pt x="1277" y="1021"/>
                    </a:lnTo>
                    <a:lnTo>
                      <a:pt x="1277" y="1035"/>
                    </a:lnTo>
                    <a:lnTo>
                      <a:pt x="1277" y="1049"/>
                    </a:lnTo>
                    <a:lnTo>
                      <a:pt x="1277" y="1063"/>
                    </a:lnTo>
                    <a:lnTo>
                      <a:pt x="1263" y="1063"/>
                    </a:lnTo>
                    <a:lnTo>
                      <a:pt x="1248" y="1063"/>
                    </a:lnTo>
                    <a:lnTo>
                      <a:pt x="1248" y="1078"/>
                    </a:lnTo>
                    <a:lnTo>
                      <a:pt x="1248" y="1092"/>
                    </a:lnTo>
                    <a:lnTo>
                      <a:pt x="1263" y="1092"/>
                    </a:lnTo>
                    <a:lnTo>
                      <a:pt x="1277" y="1106"/>
                    </a:lnTo>
                    <a:lnTo>
                      <a:pt x="1277" y="1120"/>
                    </a:lnTo>
                    <a:lnTo>
                      <a:pt x="1277" y="1134"/>
                    </a:lnTo>
                    <a:lnTo>
                      <a:pt x="1277" y="1149"/>
                    </a:lnTo>
                    <a:lnTo>
                      <a:pt x="1263" y="1149"/>
                    </a:lnTo>
                    <a:lnTo>
                      <a:pt x="1248" y="1149"/>
                    </a:lnTo>
                    <a:lnTo>
                      <a:pt x="1248" y="1163"/>
                    </a:lnTo>
                    <a:lnTo>
                      <a:pt x="1234" y="1149"/>
                    </a:lnTo>
                    <a:lnTo>
                      <a:pt x="1220" y="1149"/>
                    </a:lnTo>
                    <a:lnTo>
                      <a:pt x="1220" y="1134"/>
                    </a:lnTo>
                    <a:lnTo>
                      <a:pt x="1206" y="1134"/>
                    </a:lnTo>
                    <a:lnTo>
                      <a:pt x="1192" y="1134"/>
                    </a:lnTo>
                    <a:lnTo>
                      <a:pt x="1177" y="1120"/>
                    </a:lnTo>
                    <a:lnTo>
                      <a:pt x="1163" y="1120"/>
                    </a:lnTo>
                    <a:lnTo>
                      <a:pt x="1149" y="1120"/>
                    </a:lnTo>
                    <a:lnTo>
                      <a:pt x="1149" y="1106"/>
                    </a:lnTo>
                    <a:lnTo>
                      <a:pt x="1135" y="1106"/>
                    </a:lnTo>
                    <a:lnTo>
                      <a:pt x="1121" y="1106"/>
                    </a:lnTo>
                    <a:lnTo>
                      <a:pt x="1107" y="1106"/>
                    </a:lnTo>
                    <a:lnTo>
                      <a:pt x="1092" y="1092"/>
                    </a:lnTo>
                    <a:lnTo>
                      <a:pt x="1064" y="1092"/>
                    </a:lnTo>
                    <a:lnTo>
                      <a:pt x="1050" y="1078"/>
                    </a:lnTo>
                    <a:lnTo>
                      <a:pt x="1036" y="1078"/>
                    </a:lnTo>
                    <a:lnTo>
                      <a:pt x="1050" y="1078"/>
                    </a:lnTo>
                    <a:lnTo>
                      <a:pt x="1050" y="1063"/>
                    </a:lnTo>
                    <a:lnTo>
                      <a:pt x="1036" y="1063"/>
                    </a:lnTo>
                    <a:lnTo>
                      <a:pt x="1021" y="1063"/>
                    </a:lnTo>
                    <a:lnTo>
                      <a:pt x="1021" y="1049"/>
                    </a:lnTo>
                    <a:lnTo>
                      <a:pt x="1021" y="1035"/>
                    </a:lnTo>
                    <a:lnTo>
                      <a:pt x="1007" y="1035"/>
                    </a:lnTo>
                    <a:lnTo>
                      <a:pt x="993" y="1035"/>
                    </a:lnTo>
                    <a:lnTo>
                      <a:pt x="979" y="1035"/>
                    </a:lnTo>
                    <a:lnTo>
                      <a:pt x="965" y="1035"/>
                    </a:lnTo>
                    <a:lnTo>
                      <a:pt x="951" y="1035"/>
                    </a:lnTo>
                    <a:lnTo>
                      <a:pt x="936" y="1035"/>
                    </a:lnTo>
                    <a:lnTo>
                      <a:pt x="922" y="1035"/>
                    </a:lnTo>
                    <a:lnTo>
                      <a:pt x="908" y="1021"/>
                    </a:lnTo>
                    <a:lnTo>
                      <a:pt x="894" y="1021"/>
                    </a:lnTo>
                    <a:lnTo>
                      <a:pt x="880" y="1007"/>
                    </a:lnTo>
                    <a:lnTo>
                      <a:pt x="865" y="1007"/>
                    </a:lnTo>
                    <a:lnTo>
                      <a:pt x="865" y="1021"/>
                    </a:lnTo>
                    <a:lnTo>
                      <a:pt x="851" y="1021"/>
                    </a:lnTo>
                    <a:lnTo>
                      <a:pt x="837" y="1021"/>
                    </a:lnTo>
                    <a:lnTo>
                      <a:pt x="837" y="1007"/>
                    </a:lnTo>
                    <a:lnTo>
                      <a:pt x="837" y="993"/>
                    </a:lnTo>
                    <a:lnTo>
                      <a:pt x="837" y="978"/>
                    </a:lnTo>
                    <a:lnTo>
                      <a:pt x="837" y="964"/>
                    </a:lnTo>
                    <a:lnTo>
                      <a:pt x="823" y="964"/>
                    </a:lnTo>
                    <a:lnTo>
                      <a:pt x="823" y="950"/>
                    </a:lnTo>
                    <a:lnTo>
                      <a:pt x="809" y="936"/>
                    </a:lnTo>
                    <a:lnTo>
                      <a:pt x="795" y="936"/>
                    </a:lnTo>
                    <a:lnTo>
                      <a:pt x="795" y="950"/>
                    </a:lnTo>
                    <a:lnTo>
                      <a:pt x="795" y="964"/>
                    </a:lnTo>
                    <a:lnTo>
                      <a:pt x="795" y="978"/>
                    </a:lnTo>
                    <a:lnTo>
                      <a:pt x="795" y="993"/>
                    </a:lnTo>
                    <a:lnTo>
                      <a:pt x="780" y="993"/>
                    </a:lnTo>
                    <a:lnTo>
                      <a:pt x="780" y="1007"/>
                    </a:lnTo>
                    <a:lnTo>
                      <a:pt x="780" y="1021"/>
                    </a:lnTo>
                    <a:lnTo>
                      <a:pt x="780" y="1035"/>
                    </a:lnTo>
                    <a:lnTo>
                      <a:pt x="780" y="1049"/>
                    </a:lnTo>
                    <a:lnTo>
                      <a:pt x="780" y="1063"/>
                    </a:lnTo>
                    <a:lnTo>
                      <a:pt x="780" y="1078"/>
                    </a:lnTo>
                    <a:lnTo>
                      <a:pt x="780" y="1092"/>
                    </a:lnTo>
                    <a:lnTo>
                      <a:pt x="780" y="1106"/>
                    </a:lnTo>
                    <a:lnTo>
                      <a:pt x="780" y="1120"/>
                    </a:lnTo>
                    <a:lnTo>
                      <a:pt x="780" y="1134"/>
                    </a:lnTo>
                    <a:lnTo>
                      <a:pt x="780" y="1149"/>
                    </a:lnTo>
                    <a:lnTo>
                      <a:pt x="780" y="1163"/>
                    </a:lnTo>
                    <a:lnTo>
                      <a:pt x="780" y="1177"/>
                    </a:lnTo>
                    <a:lnTo>
                      <a:pt x="780" y="1191"/>
                    </a:lnTo>
                    <a:lnTo>
                      <a:pt x="780" y="1205"/>
                    </a:lnTo>
                    <a:lnTo>
                      <a:pt x="780" y="1219"/>
                    </a:lnTo>
                    <a:lnTo>
                      <a:pt x="795" y="1219"/>
                    </a:lnTo>
                    <a:lnTo>
                      <a:pt x="809" y="1219"/>
                    </a:lnTo>
                    <a:lnTo>
                      <a:pt x="823" y="1219"/>
                    </a:lnTo>
                    <a:lnTo>
                      <a:pt x="837" y="1234"/>
                    </a:lnTo>
                    <a:lnTo>
                      <a:pt x="851" y="1234"/>
                    </a:lnTo>
                    <a:lnTo>
                      <a:pt x="865" y="1234"/>
                    </a:lnTo>
                    <a:lnTo>
                      <a:pt x="880" y="1219"/>
                    </a:lnTo>
                    <a:lnTo>
                      <a:pt x="894" y="1219"/>
                    </a:lnTo>
                    <a:lnTo>
                      <a:pt x="894" y="1234"/>
                    </a:lnTo>
                    <a:lnTo>
                      <a:pt x="908" y="1234"/>
                    </a:lnTo>
                    <a:lnTo>
                      <a:pt x="922" y="1248"/>
                    </a:lnTo>
                    <a:lnTo>
                      <a:pt x="951" y="1248"/>
                    </a:lnTo>
                    <a:lnTo>
                      <a:pt x="951" y="1262"/>
                    </a:lnTo>
                    <a:lnTo>
                      <a:pt x="965" y="1262"/>
                    </a:lnTo>
                    <a:lnTo>
                      <a:pt x="979" y="1262"/>
                    </a:lnTo>
                    <a:lnTo>
                      <a:pt x="993" y="1262"/>
                    </a:lnTo>
                    <a:lnTo>
                      <a:pt x="993" y="1276"/>
                    </a:lnTo>
                    <a:lnTo>
                      <a:pt x="993" y="1290"/>
                    </a:lnTo>
                    <a:lnTo>
                      <a:pt x="993" y="1305"/>
                    </a:lnTo>
                    <a:lnTo>
                      <a:pt x="1036" y="1305"/>
                    </a:lnTo>
                    <a:lnTo>
                      <a:pt x="1036" y="1319"/>
                    </a:lnTo>
                    <a:lnTo>
                      <a:pt x="1036" y="1347"/>
                    </a:lnTo>
                    <a:lnTo>
                      <a:pt x="1050" y="1347"/>
                    </a:lnTo>
                    <a:lnTo>
                      <a:pt x="1050" y="1361"/>
                    </a:lnTo>
                    <a:lnTo>
                      <a:pt x="1078" y="1361"/>
                    </a:lnTo>
                    <a:lnTo>
                      <a:pt x="1107" y="1361"/>
                    </a:lnTo>
                    <a:lnTo>
                      <a:pt x="1121" y="1361"/>
                    </a:lnTo>
                    <a:lnTo>
                      <a:pt x="1135" y="1361"/>
                    </a:lnTo>
                    <a:lnTo>
                      <a:pt x="1149" y="1361"/>
                    </a:lnTo>
                    <a:lnTo>
                      <a:pt x="1163" y="1361"/>
                    </a:lnTo>
                    <a:lnTo>
                      <a:pt x="1177" y="1361"/>
                    </a:lnTo>
                    <a:lnTo>
                      <a:pt x="1192" y="1361"/>
                    </a:lnTo>
                    <a:lnTo>
                      <a:pt x="1206" y="1361"/>
                    </a:lnTo>
                    <a:lnTo>
                      <a:pt x="1220" y="1347"/>
                    </a:lnTo>
                    <a:lnTo>
                      <a:pt x="1234" y="1347"/>
                    </a:lnTo>
                    <a:lnTo>
                      <a:pt x="1234" y="1333"/>
                    </a:lnTo>
                    <a:lnTo>
                      <a:pt x="1234" y="1319"/>
                    </a:lnTo>
                    <a:lnTo>
                      <a:pt x="1234" y="1305"/>
                    </a:lnTo>
                    <a:lnTo>
                      <a:pt x="1234" y="1290"/>
                    </a:lnTo>
                    <a:lnTo>
                      <a:pt x="1234" y="1276"/>
                    </a:lnTo>
                    <a:lnTo>
                      <a:pt x="1220" y="1276"/>
                    </a:lnTo>
                    <a:lnTo>
                      <a:pt x="1220" y="1262"/>
                    </a:lnTo>
                    <a:lnTo>
                      <a:pt x="1206" y="1262"/>
                    </a:lnTo>
                    <a:lnTo>
                      <a:pt x="1206" y="1248"/>
                    </a:lnTo>
                    <a:lnTo>
                      <a:pt x="1206" y="1234"/>
                    </a:lnTo>
                    <a:lnTo>
                      <a:pt x="1206" y="1219"/>
                    </a:lnTo>
                    <a:lnTo>
                      <a:pt x="1206" y="1205"/>
                    </a:lnTo>
                    <a:lnTo>
                      <a:pt x="1192" y="1205"/>
                    </a:lnTo>
                    <a:lnTo>
                      <a:pt x="1206" y="1205"/>
                    </a:lnTo>
                    <a:lnTo>
                      <a:pt x="1206" y="1191"/>
                    </a:lnTo>
                    <a:lnTo>
                      <a:pt x="1206" y="1205"/>
                    </a:lnTo>
                    <a:lnTo>
                      <a:pt x="1206" y="1219"/>
                    </a:lnTo>
                    <a:lnTo>
                      <a:pt x="1220" y="1219"/>
                    </a:lnTo>
                    <a:lnTo>
                      <a:pt x="1220" y="1234"/>
                    </a:lnTo>
                    <a:lnTo>
                      <a:pt x="1220" y="1248"/>
                    </a:lnTo>
                    <a:lnTo>
                      <a:pt x="1220" y="1262"/>
                    </a:lnTo>
                    <a:lnTo>
                      <a:pt x="1234" y="1262"/>
                    </a:lnTo>
                    <a:lnTo>
                      <a:pt x="1234" y="1276"/>
                    </a:lnTo>
                    <a:lnTo>
                      <a:pt x="1248" y="1276"/>
                    </a:lnTo>
                    <a:lnTo>
                      <a:pt x="1248" y="1290"/>
                    </a:lnTo>
                    <a:lnTo>
                      <a:pt x="1248" y="1305"/>
                    </a:lnTo>
                    <a:lnTo>
                      <a:pt x="1263" y="1305"/>
                    </a:lnTo>
                    <a:lnTo>
                      <a:pt x="1277" y="1305"/>
                    </a:lnTo>
                    <a:lnTo>
                      <a:pt x="1291" y="1305"/>
                    </a:lnTo>
                    <a:lnTo>
                      <a:pt x="1305" y="1305"/>
                    </a:lnTo>
                    <a:lnTo>
                      <a:pt x="1319" y="1305"/>
                    </a:lnTo>
                    <a:lnTo>
                      <a:pt x="1319" y="1319"/>
                    </a:lnTo>
                    <a:lnTo>
                      <a:pt x="1333" y="1319"/>
                    </a:lnTo>
                    <a:lnTo>
                      <a:pt x="1333" y="1305"/>
                    </a:lnTo>
                    <a:lnTo>
                      <a:pt x="1348" y="1305"/>
                    </a:lnTo>
                    <a:lnTo>
                      <a:pt x="1348" y="1319"/>
                    </a:lnTo>
                    <a:lnTo>
                      <a:pt x="1348" y="1333"/>
                    </a:lnTo>
                    <a:lnTo>
                      <a:pt x="1348" y="1347"/>
                    </a:lnTo>
                    <a:lnTo>
                      <a:pt x="1362" y="1347"/>
                    </a:lnTo>
                    <a:lnTo>
                      <a:pt x="1362" y="1361"/>
                    </a:lnTo>
                    <a:lnTo>
                      <a:pt x="1348" y="1361"/>
                    </a:lnTo>
                    <a:lnTo>
                      <a:pt x="1333" y="1361"/>
                    </a:lnTo>
                    <a:lnTo>
                      <a:pt x="1319" y="1361"/>
                    </a:lnTo>
                    <a:lnTo>
                      <a:pt x="1305" y="1361"/>
                    </a:lnTo>
                    <a:lnTo>
                      <a:pt x="1305" y="1375"/>
                    </a:lnTo>
                    <a:lnTo>
                      <a:pt x="1305" y="1390"/>
                    </a:lnTo>
                    <a:lnTo>
                      <a:pt x="1305" y="1418"/>
                    </a:lnTo>
                    <a:lnTo>
                      <a:pt x="1305" y="1432"/>
                    </a:lnTo>
                    <a:lnTo>
                      <a:pt x="1305" y="1446"/>
                    </a:lnTo>
                    <a:lnTo>
                      <a:pt x="1333" y="1446"/>
                    </a:lnTo>
                    <a:lnTo>
                      <a:pt x="1348" y="1446"/>
                    </a:lnTo>
                    <a:lnTo>
                      <a:pt x="1362" y="1446"/>
                    </a:lnTo>
                    <a:lnTo>
                      <a:pt x="1376" y="1446"/>
                    </a:lnTo>
                    <a:lnTo>
                      <a:pt x="1390" y="1446"/>
                    </a:lnTo>
                    <a:lnTo>
                      <a:pt x="1404" y="1446"/>
                    </a:lnTo>
                    <a:lnTo>
                      <a:pt x="1419" y="1446"/>
                    </a:lnTo>
                    <a:lnTo>
                      <a:pt x="1433" y="1446"/>
                    </a:lnTo>
                    <a:lnTo>
                      <a:pt x="1447" y="1446"/>
                    </a:lnTo>
                    <a:lnTo>
                      <a:pt x="1461" y="1432"/>
                    </a:lnTo>
                    <a:lnTo>
                      <a:pt x="1475" y="1432"/>
                    </a:lnTo>
                    <a:lnTo>
                      <a:pt x="1489" y="1432"/>
                    </a:lnTo>
                    <a:lnTo>
                      <a:pt x="1504" y="1432"/>
                    </a:lnTo>
                    <a:lnTo>
                      <a:pt x="1518" y="1432"/>
                    </a:lnTo>
                    <a:lnTo>
                      <a:pt x="1518" y="1446"/>
                    </a:lnTo>
                    <a:lnTo>
                      <a:pt x="1532" y="1446"/>
                    </a:lnTo>
                    <a:lnTo>
                      <a:pt x="1532" y="1461"/>
                    </a:lnTo>
                    <a:lnTo>
                      <a:pt x="1532" y="1475"/>
                    </a:lnTo>
                    <a:lnTo>
                      <a:pt x="1546" y="1475"/>
                    </a:lnTo>
                    <a:lnTo>
                      <a:pt x="1546" y="1489"/>
                    </a:lnTo>
                    <a:lnTo>
                      <a:pt x="1546" y="1503"/>
                    </a:lnTo>
                    <a:lnTo>
                      <a:pt x="1560" y="1503"/>
                    </a:lnTo>
                    <a:lnTo>
                      <a:pt x="1560" y="1517"/>
                    </a:lnTo>
                    <a:lnTo>
                      <a:pt x="1575" y="1517"/>
                    </a:lnTo>
                    <a:lnTo>
                      <a:pt x="1575" y="1532"/>
                    </a:lnTo>
                    <a:lnTo>
                      <a:pt x="1589" y="1532"/>
                    </a:lnTo>
                    <a:lnTo>
                      <a:pt x="1603" y="1546"/>
                    </a:lnTo>
                    <a:lnTo>
                      <a:pt x="1617" y="1560"/>
                    </a:lnTo>
                    <a:lnTo>
                      <a:pt x="1631" y="1560"/>
                    </a:lnTo>
                    <a:lnTo>
                      <a:pt x="1645" y="1560"/>
                    </a:lnTo>
                    <a:lnTo>
                      <a:pt x="1660" y="1560"/>
                    </a:lnTo>
                    <a:lnTo>
                      <a:pt x="1660" y="1546"/>
                    </a:lnTo>
                    <a:lnTo>
                      <a:pt x="1674" y="1546"/>
                    </a:lnTo>
                    <a:lnTo>
                      <a:pt x="1688" y="1546"/>
                    </a:lnTo>
                    <a:lnTo>
                      <a:pt x="1688" y="1560"/>
                    </a:lnTo>
                    <a:lnTo>
                      <a:pt x="1702" y="1560"/>
                    </a:lnTo>
                    <a:lnTo>
                      <a:pt x="1702" y="1574"/>
                    </a:lnTo>
                    <a:lnTo>
                      <a:pt x="1702" y="1588"/>
                    </a:lnTo>
                    <a:lnTo>
                      <a:pt x="1688" y="1602"/>
                    </a:lnTo>
                    <a:lnTo>
                      <a:pt x="1702" y="1602"/>
                    </a:lnTo>
                    <a:lnTo>
                      <a:pt x="1702" y="1617"/>
                    </a:lnTo>
                    <a:lnTo>
                      <a:pt x="1702" y="1631"/>
                    </a:lnTo>
                    <a:lnTo>
                      <a:pt x="1702" y="1645"/>
                    </a:lnTo>
                    <a:lnTo>
                      <a:pt x="1702" y="1659"/>
                    </a:lnTo>
                    <a:lnTo>
                      <a:pt x="1702" y="1673"/>
                    </a:lnTo>
                    <a:lnTo>
                      <a:pt x="1702" y="1688"/>
                    </a:lnTo>
                    <a:lnTo>
                      <a:pt x="1702" y="1702"/>
                    </a:lnTo>
                    <a:lnTo>
                      <a:pt x="1702" y="1716"/>
                    </a:lnTo>
                    <a:lnTo>
                      <a:pt x="1702" y="1730"/>
                    </a:lnTo>
                    <a:lnTo>
                      <a:pt x="1702" y="1744"/>
                    </a:lnTo>
                    <a:lnTo>
                      <a:pt x="1702" y="1758"/>
                    </a:lnTo>
                    <a:lnTo>
                      <a:pt x="1688" y="1758"/>
                    </a:lnTo>
                    <a:lnTo>
                      <a:pt x="1674" y="1758"/>
                    </a:lnTo>
                    <a:lnTo>
                      <a:pt x="1660" y="1758"/>
                    </a:lnTo>
                    <a:lnTo>
                      <a:pt x="1660" y="1744"/>
                    </a:lnTo>
                    <a:lnTo>
                      <a:pt x="1645" y="1744"/>
                    </a:lnTo>
                    <a:lnTo>
                      <a:pt x="1645" y="1758"/>
                    </a:lnTo>
                    <a:lnTo>
                      <a:pt x="1645" y="1773"/>
                    </a:lnTo>
                    <a:lnTo>
                      <a:pt x="1631" y="1773"/>
                    </a:lnTo>
                    <a:lnTo>
                      <a:pt x="1617" y="1773"/>
                    </a:lnTo>
                    <a:lnTo>
                      <a:pt x="1617" y="1787"/>
                    </a:lnTo>
                    <a:lnTo>
                      <a:pt x="1617" y="1801"/>
                    </a:lnTo>
                    <a:lnTo>
                      <a:pt x="1603" y="1801"/>
                    </a:lnTo>
                    <a:lnTo>
                      <a:pt x="1589" y="1801"/>
                    </a:lnTo>
                    <a:lnTo>
                      <a:pt x="1575" y="1801"/>
                    </a:lnTo>
                    <a:lnTo>
                      <a:pt x="1575" y="1815"/>
                    </a:lnTo>
                    <a:lnTo>
                      <a:pt x="1575" y="1829"/>
                    </a:lnTo>
                    <a:lnTo>
                      <a:pt x="1575" y="1844"/>
                    </a:lnTo>
                    <a:lnTo>
                      <a:pt x="1560" y="1844"/>
                    </a:lnTo>
                    <a:lnTo>
                      <a:pt x="1546" y="1844"/>
                    </a:lnTo>
                    <a:lnTo>
                      <a:pt x="1532" y="1844"/>
                    </a:lnTo>
                    <a:lnTo>
                      <a:pt x="1532" y="1829"/>
                    </a:lnTo>
                    <a:lnTo>
                      <a:pt x="1518" y="1829"/>
                    </a:lnTo>
                    <a:lnTo>
                      <a:pt x="1475" y="1829"/>
                    </a:lnTo>
                    <a:lnTo>
                      <a:pt x="1475" y="1844"/>
                    </a:lnTo>
                    <a:lnTo>
                      <a:pt x="1475" y="1858"/>
                    </a:lnTo>
                    <a:lnTo>
                      <a:pt x="1475" y="1872"/>
                    </a:lnTo>
                    <a:lnTo>
                      <a:pt x="1475" y="1915"/>
                    </a:lnTo>
                    <a:lnTo>
                      <a:pt x="1447" y="1929"/>
                    </a:lnTo>
                    <a:lnTo>
                      <a:pt x="1433" y="1929"/>
                    </a:lnTo>
                    <a:lnTo>
                      <a:pt x="1433" y="1971"/>
                    </a:lnTo>
                    <a:lnTo>
                      <a:pt x="1433" y="1985"/>
                    </a:lnTo>
                    <a:lnTo>
                      <a:pt x="1433" y="2000"/>
                    </a:lnTo>
                    <a:lnTo>
                      <a:pt x="1433" y="2014"/>
                    </a:lnTo>
                    <a:lnTo>
                      <a:pt x="1433" y="2028"/>
                    </a:lnTo>
                    <a:lnTo>
                      <a:pt x="1433" y="2042"/>
                    </a:lnTo>
                    <a:lnTo>
                      <a:pt x="1433" y="2056"/>
                    </a:lnTo>
                    <a:lnTo>
                      <a:pt x="1433" y="2071"/>
                    </a:lnTo>
                    <a:lnTo>
                      <a:pt x="1433" y="2085"/>
                    </a:lnTo>
                    <a:lnTo>
                      <a:pt x="1433" y="2099"/>
                    </a:lnTo>
                    <a:lnTo>
                      <a:pt x="1433" y="2113"/>
                    </a:lnTo>
                    <a:lnTo>
                      <a:pt x="1433" y="2127"/>
                    </a:lnTo>
                    <a:lnTo>
                      <a:pt x="1433" y="2141"/>
                    </a:lnTo>
                    <a:lnTo>
                      <a:pt x="1433" y="2156"/>
                    </a:lnTo>
                    <a:lnTo>
                      <a:pt x="1433" y="2170"/>
                    </a:lnTo>
                    <a:lnTo>
                      <a:pt x="1433" y="2184"/>
                    </a:lnTo>
                    <a:lnTo>
                      <a:pt x="1433" y="2198"/>
                    </a:lnTo>
                    <a:lnTo>
                      <a:pt x="1433" y="2212"/>
                    </a:lnTo>
                    <a:lnTo>
                      <a:pt x="1433" y="2227"/>
                    </a:lnTo>
                    <a:lnTo>
                      <a:pt x="1419" y="2227"/>
                    </a:lnTo>
                    <a:lnTo>
                      <a:pt x="1404" y="2227"/>
                    </a:lnTo>
                    <a:lnTo>
                      <a:pt x="1390" y="2227"/>
                    </a:lnTo>
                    <a:lnTo>
                      <a:pt x="1362" y="2227"/>
                    </a:lnTo>
                    <a:lnTo>
                      <a:pt x="1348" y="2227"/>
                    </a:lnTo>
                    <a:lnTo>
                      <a:pt x="1348" y="2241"/>
                    </a:lnTo>
                    <a:lnTo>
                      <a:pt x="1348" y="2255"/>
                    </a:lnTo>
                    <a:lnTo>
                      <a:pt x="1333" y="2269"/>
                    </a:lnTo>
                    <a:lnTo>
                      <a:pt x="1291" y="2269"/>
                    </a:lnTo>
                    <a:lnTo>
                      <a:pt x="1277" y="2269"/>
                    </a:lnTo>
                    <a:lnTo>
                      <a:pt x="1263" y="2255"/>
                    </a:lnTo>
                    <a:lnTo>
                      <a:pt x="1220" y="2241"/>
                    </a:lnTo>
                    <a:lnTo>
                      <a:pt x="1206" y="2241"/>
                    </a:lnTo>
                    <a:lnTo>
                      <a:pt x="1192" y="2241"/>
                    </a:lnTo>
                    <a:lnTo>
                      <a:pt x="1177" y="2227"/>
                    </a:lnTo>
                    <a:lnTo>
                      <a:pt x="1163" y="2227"/>
                    </a:lnTo>
                    <a:lnTo>
                      <a:pt x="1163" y="2241"/>
                    </a:lnTo>
                    <a:lnTo>
                      <a:pt x="1163" y="2227"/>
                    </a:lnTo>
                    <a:lnTo>
                      <a:pt x="1149" y="2227"/>
                    </a:lnTo>
                    <a:lnTo>
                      <a:pt x="1135" y="2227"/>
                    </a:lnTo>
                    <a:lnTo>
                      <a:pt x="1121" y="2227"/>
                    </a:lnTo>
                    <a:lnTo>
                      <a:pt x="1121" y="2241"/>
                    </a:lnTo>
                    <a:lnTo>
                      <a:pt x="1135" y="2241"/>
                    </a:lnTo>
                    <a:lnTo>
                      <a:pt x="1135" y="2255"/>
                    </a:lnTo>
                    <a:lnTo>
                      <a:pt x="1135" y="2269"/>
                    </a:lnTo>
                    <a:lnTo>
                      <a:pt x="1107" y="2269"/>
                    </a:lnTo>
                    <a:lnTo>
                      <a:pt x="1092" y="2269"/>
                    </a:lnTo>
                    <a:lnTo>
                      <a:pt x="1107" y="2283"/>
                    </a:lnTo>
                    <a:lnTo>
                      <a:pt x="1121" y="2283"/>
                    </a:lnTo>
                    <a:lnTo>
                      <a:pt x="1135" y="2297"/>
                    </a:lnTo>
                    <a:lnTo>
                      <a:pt x="1149" y="2297"/>
                    </a:lnTo>
                    <a:lnTo>
                      <a:pt x="1149" y="2312"/>
                    </a:lnTo>
                    <a:lnTo>
                      <a:pt x="1149" y="2297"/>
                    </a:lnTo>
                    <a:lnTo>
                      <a:pt x="1135" y="2297"/>
                    </a:lnTo>
                    <a:lnTo>
                      <a:pt x="1121" y="2297"/>
                    </a:lnTo>
                    <a:lnTo>
                      <a:pt x="1107" y="2283"/>
                    </a:lnTo>
                    <a:lnTo>
                      <a:pt x="1078" y="2283"/>
                    </a:lnTo>
                    <a:lnTo>
                      <a:pt x="1078" y="2297"/>
                    </a:lnTo>
                    <a:lnTo>
                      <a:pt x="1078" y="2312"/>
                    </a:lnTo>
                    <a:lnTo>
                      <a:pt x="1078" y="2326"/>
                    </a:lnTo>
                    <a:lnTo>
                      <a:pt x="1078" y="2340"/>
                    </a:lnTo>
                    <a:lnTo>
                      <a:pt x="1078" y="2354"/>
                    </a:lnTo>
                    <a:lnTo>
                      <a:pt x="1078" y="2368"/>
                    </a:lnTo>
                    <a:lnTo>
                      <a:pt x="1092" y="2368"/>
                    </a:lnTo>
                    <a:lnTo>
                      <a:pt x="1092" y="2383"/>
                    </a:lnTo>
                    <a:lnTo>
                      <a:pt x="1092" y="2397"/>
                    </a:lnTo>
                    <a:lnTo>
                      <a:pt x="1107" y="2411"/>
                    </a:lnTo>
                    <a:lnTo>
                      <a:pt x="1107" y="2425"/>
                    </a:lnTo>
                    <a:lnTo>
                      <a:pt x="1107" y="2439"/>
                    </a:lnTo>
                    <a:lnTo>
                      <a:pt x="1107" y="2454"/>
                    </a:lnTo>
                    <a:lnTo>
                      <a:pt x="1107" y="2468"/>
                    </a:lnTo>
                    <a:lnTo>
                      <a:pt x="1107" y="2482"/>
                    </a:lnTo>
                    <a:lnTo>
                      <a:pt x="1107" y="2496"/>
                    </a:lnTo>
                    <a:lnTo>
                      <a:pt x="1107" y="2510"/>
                    </a:lnTo>
                    <a:lnTo>
                      <a:pt x="1107" y="2524"/>
                    </a:lnTo>
                    <a:lnTo>
                      <a:pt x="1107" y="2539"/>
                    </a:lnTo>
                    <a:lnTo>
                      <a:pt x="1092" y="2539"/>
                    </a:lnTo>
                    <a:lnTo>
                      <a:pt x="1078" y="2539"/>
                    </a:lnTo>
                    <a:lnTo>
                      <a:pt x="1064" y="2539"/>
                    </a:lnTo>
                    <a:lnTo>
                      <a:pt x="1050" y="2539"/>
                    </a:lnTo>
                    <a:lnTo>
                      <a:pt x="1050" y="2524"/>
                    </a:lnTo>
                    <a:lnTo>
                      <a:pt x="1050" y="2510"/>
                    </a:lnTo>
                    <a:lnTo>
                      <a:pt x="1050" y="2496"/>
                    </a:lnTo>
                    <a:lnTo>
                      <a:pt x="1050" y="2482"/>
                    </a:lnTo>
                    <a:lnTo>
                      <a:pt x="1050" y="2468"/>
                    </a:lnTo>
                    <a:lnTo>
                      <a:pt x="1050" y="2454"/>
                    </a:lnTo>
                    <a:lnTo>
                      <a:pt x="1050" y="2439"/>
                    </a:lnTo>
                    <a:lnTo>
                      <a:pt x="1050" y="2425"/>
                    </a:lnTo>
                    <a:lnTo>
                      <a:pt x="1050" y="2411"/>
                    </a:lnTo>
                    <a:lnTo>
                      <a:pt x="1050" y="2397"/>
                    </a:lnTo>
                    <a:lnTo>
                      <a:pt x="1036" y="2397"/>
                    </a:lnTo>
                    <a:lnTo>
                      <a:pt x="1036" y="2383"/>
                    </a:lnTo>
                    <a:lnTo>
                      <a:pt x="1036" y="2368"/>
                    </a:lnTo>
                    <a:lnTo>
                      <a:pt x="1021" y="2368"/>
                    </a:lnTo>
                    <a:lnTo>
                      <a:pt x="1021" y="2354"/>
                    </a:lnTo>
                    <a:lnTo>
                      <a:pt x="1007" y="2354"/>
                    </a:lnTo>
                    <a:lnTo>
                      <a:pt x="1007" y="2340"/>
                    </a:lnTo>
                    <a:lnTo>
                      <a:pt x="993" y="2340"/>
                    </a:lnTo>
                    <a:lnTo>
                      <a:pt x="993" y="2326"/>
                    </a:lnTo>
                    <a:lnTo>
                      <a:pt x="993" y="2312"/>
                    </a:lnTo>
                    <a:lnTo>
                      <a:pt x="979" y="2312"/>
                    </a:lnTo>
                    <a:lnTo>
                      <a:pt x="993" y="2297"/>
                    </a:lnTo>
                    <a:lnTo>
                      <a:pt x="979" y="2297"/>
                    </a:lnTo>
                    <a:lnTo>
                      <a:pt x="965" y="2297"/>
                    </a:lnTo>
                    <a:lnTo>
                      <a:pt x="965" y="2283"/>
                    </a:lnTo>
                    <a:lnTo>
                      <a:pt x="965" y="2269"/>
                    </a:lnTo>
                    <a:lnTo>
                      <a:pt x="965" y="2255"/>
                    </a:lnTo>
                    <a:lnTo>
                      <a:pt x="965" y="2241"/>
                    </a:lnTo>
                    <a:lnTo>
                      <a:pt x="951" y="2241"/>
                    </a:lnTo>
                    <a:lnTo>
                      <a:pt x="936" y="2227"/>
                    </a:lnTo>
                    <a:lnTo>
                      <a:pt x="936" y="2212"/>
                    </a:lnTo>
                    <a:lnTo>
                      <a:pt x="936" y="2198"/>
                    </a:lnTo>
                    <a:lnTo>
                      <a:pt x="951" y="2184"/>
                    </a:lnTo>
                    <a:lnTo>
                      <a:pt x="951" y="2170"/>
                    </a:lnTo>
                    <a:lnTo>
                      <a:pt x="951" y="2156"/>
                    </a:lnTo>
                    <a:lnTo>
                      <a:pt x="936" y="2156"/>
                    </a:lnTo>
                    <a:lnTo>
                      <a:pt x="908" y="2141"/>
                    </a:lnTo>
                    <a:lnTo>
                      <a:pt x="880" y="2127"/>
                    </a:lnTo>
                    <a:lnTo>
                      <a:pt x="865" y="2127"/>
                    </a:lnTo>
                    <a:lnTo>
                      <a:pt x="851" y="2156"/>
                    </a:lnTo>
                    <a:lnTo>
                      <a:pt x="851" y="2170"/>
                    </a:lnTo>
                    <a:lnTo>
                      <a:pt x="851" y="2184"/>
                    </a:lnTo>
                    <a:lnTo>
                      <a:pt x="851" y="2198"/>
                    </a:lnTo>
                    <a:lnTo>
                      <a:pt x="837" y="2198"/>
                    </a:lnTo>
                    <a:lnTo>
                      <a:pt x="823" y="2198"/>
                    </a:lnTo>
                    <a:lnTo>
                      <a:pt x="809" y="2198"/>
                    </a:lnTo>
                    <a:lnTo>
                      <a:pt x="795" y="2198"/>
                    </a:lnTo>
                    <a:lnTo>
                      <a:pt x="795" y="2184"/>
                    </a:lnTo>
                    <a:lnTo>
                      <a:pt x="780" y="2184"/>
                    </a:lnTo>
                    <a:lnTo>
                      <a:pt x="766" y="2184"/>
                    </a:lnTo>
                    <a:lnTo>
                      <a:pt x="752" y="2184"/>
                    </a:lnTo>
                    <a:lnTo>
                      <a:pt x="738" y="2184"/>
                    </a:lnTo>
                    <a:lnTo>
                      <a:pt x="738" y="2170"/>
                    </a:lnTo>
                    <a:lnTo>
                      <a:pt x="724" y="2184"/>
                    </a:lnTo>
                    <a:lnTo>
                      <a:pt x="709" y="2184"/>
                    </a:lnTo>
                    <a:lnTo>
                      <a:pt x="695" y="2184"/>
                    </a:lnTo>
                    <a:lnTo>
                      <a:pt x="681" y="2184"/>
                    </a:lnTo>
                    <a:lnTo>
                      <a:pt x="667" y="2184"/>
                    </a:lnTo>
                    <a:lnTo>
                      <a:pt x="653" y="2184"/>
                    </a:lnTo>
                    <a:lnTo>
                      <a:pt x="639" y="2184"/>
                    </a:lnTo>
                    <a:lnTo>
                      <a:pt x="624" y="2184"/>
                    </a:lnTo>
                    <a:lnTo>
                      <a:pt x="610" y="2184"/>
                    </a:lnTo>
                    <a:lnTo>
                      <a:pt x="596" y="2184"/>
                    </a:lnTo>
                    <a:lnTo>
                      <a:pt x="582" y="2184"/>
                    </a:lnTo>
                    <a:lnTo>
                      <a:pt x="568" y="2184"/>
                    </a:lnTo>
                    <a:lnTo>
                      <a:pt x="553" y="2184"/>
                    </a:lnTo>
                    <a:lnTo>
                      <a:pt x="539" y="2184"/>
                    </a:lnTo>
                    <a:lnTo>
                      <a:pt x="525" y="2184"/>
                    </a:lnTo>
                    <a:lnTo>
                      <a:pt x="511" y="2184"/>
                    </a:lnTo>
                    <a:lnTo>
                      <a:pt x="497" y="2184"/>
                    </a:lnTo>
                    <a:lnTo>
                      <a:pt x="483" y="2184"/>
                    </a:lnTo>
                    <a:lnTo>
                      <a:pt x="468" y="2184"/>
                    </a:lnTo>
                    <a:lnTo>
                      <a:pt x="454" y="2184"/>
                    </a:lnTo>
                    <a:lnTo>
                      <a:pt x="440" y="2184"/>
                    </a:lnTo>
                    <a:lnTo>
                      <a:pt x="426" y="2184"/>
                    </a:lnTo>
                    <a:lnTo>
                      <a:pt x="412" y="2184"/>
                    </a:lnTo>
                    <a:lnTo>
                      <a:pt x="397" y="2184"/>
                    </a:lnTo>
                    <a:lnTo>
                      <a:pt x="383" y="2184"/>
                    </a:lnTo>
                    <a:lnTo>
                      <a:pt x="369" y="2184"/>
                    </a:lnTo>
                    <a:lnTo>
                      <a:pt x="355" y="2184"/>
                    </a:lnTo>
                    <a:lnTo>
                      <a:pt x="341" y="2184"/>
                    </a:lnTo>
                    <a:lnTo>
                      <a:pt x="327" y="2184"/>
                    </a:lnTo>
                    <a:lnTo>
                      <a:pt x="327" y="2170"/>
                    </a:lnTo>
                    <a:lnTo>
                      <a:pt x="327" y="2156"/>
                    </a:lnTo>
                    <a:lnTo>
                      <a:pt x="341" y="2141"/>
                    </a:lnTo>
                    <a:lnTo>
                      <a:pt x="327" y="2141"/>
                    </a:lnTo>
                    <a:lnTo>
                      <a:pt x="312" y="2141"/>
                    </a:lnTo>
                    <a:lnTo>
                      <a:pt x="312" y="2156"/>
                    </a:lnTo>
                    <a:lnTo>
                      <a:pt x="298" y="2156"/>
                    </a:lnTo>
                    <a:lnTo>
                      <a:pt x="298" y="2170"/>
                    </a:lnTo>
                    <a:lnTo>
                      <a:pt x="284" y="2170"/>
                    </a:lnTo>
                    <a:lnTo>
                      <a:pt x="284" y="2184"/>
                    </a:lnTo>
                    <a:lnTo>
                      <a:pt x="270" y="2184"/>
                    </a:lnTo>
                    <a:lnTo>
                      <a:pt x="256" y="2184"/>
                    </a:lnTo>
                    <a:lnTo>
                      <a:pt x="256" y="2170"/>
                    </a:lnTo>
                    <a:lnTo>
                      <a:pt x="241" y="2170"/>
                    </a:lnTo>
                    <a:lnTo>
                      <a:pt x="227" y="2170"/>
                    </a:lnTo>
                    <a:lnTo>
                      <a:pt x="199" y="2170"/>
                    </a:lnTo>
                    <a:lnTo>
                      <a:pt x="185" y="2170"/>
                    </a:lnTo>
                    <a:lnTo>
                      <a:pt x="170" y="2170"/>
                    </a:lnTo>
                    <a:lnTo>
                      <a:pt x="156" y="2170"/>
                    </a:lnTo>
                    <a:lnTo>
                      <a:pt x="142" y="2170"/>
                    </a:lnTo>
                    <a:lnTo>
                      <a:pt x="128" y="2170"/>
                    </a:lnTo>
                    <a:lnTo>
                      <a:pt x="128" y="2156"/>
                    </a:lnTo>
                    <a:lnTo>
                      <a:pt x="128" y="2127"/>
                    </a:lnTo>
                    <a:lnTo>
                      <a:pt x="114" y="2127"/>
                    </a:lnTo>
                    <a:lnTo>
                      <a:pt x="114" y="2113"/>
                    </a:lnTo>
                    <a:lnTo>
                      <a:pt x="114" y="2099"/>
                    </a:lnTo>
                    <a:lnTo>
                      <a:pt x="114" y="2085"/>
                    </a:lnTo>
                    <a:lnTo>
                      <a:pt x="114" y="2071"/>
                    </a:lnTo>
                    <a:lnTo>
                      <a:pt x="114" y="2056"/>
                    </a:lnTo>
                    <a:lnTo>
                      <a:pt x="114" y="2028"/>
                    </a:lnTo>
                    <a:lnTo>
                      <a:pt x="114" y="2014"/>
                    </a:lnTo>
                    <a:lnTo>
                      <a:pt x="114" y="2000"/>
                    </a:lnTo>
                    <a:lnTo>
                      <a:pt x="114" y="1985"/>
                    </a:lnTo>
                    <a:lnTo>
                      <a:pt x="114" y="1971"/>
                    </a:lnTo>
                    <a:lnTo>
                      <a:pt x="114" y="1957"/>
                    </a:lnTo>
                    <a:lnTo>
                      <a:pt x="114" y="1943"/>
                    </a:lnTo>
                    <a:lnTo>
                      <a:pt x="114" y="1929"/>
                    </a:lnTo>
                    <a:lnTo>
                      <a:pt x="114" y="1915"/>
                    </a:lnTo>
                    <a:lnTo>
                      <a:pt x="114" y="1900"/>
                    </a:lnTo>
                    <a:lnTo>
                      <a:pt x="114" y="1886"/>
                    </a:lnTo>
                    <a:lnTo>
                      <a:pt x="114" y="1872"/>
                    </a:lnTo>
                    <a:lnTo>
                      <a:pt x="114" y="1858"/>
                    </a:lnTo>
                    <a:lnTo>
                      <a:pt x="128" y="1829"/>
                    </a:lnTo>
                    <a:lnTo>
                      <a:pt x="128" y="1815"/>
                    </a:lnTo>
                    <a:lnTo>
                      <a:pt x="128" y="1801"/>
                    </a:lnTo>
                    <a:lnTo>
                      <a:pt x="128" y="1787"/>
                    </a:lnTo>
                    <a:lnTo>
                      <a:pt x="128" y="1773"/>
                    </a:lnTo>
                    <a:lnTo>
                      <a:pt x="128" y="1758"/>
                    </a:lnTo>
                    <a:lnTo>
                      <a:pt x="128" y="1744"/>
                    </a:lnTo>
                    <a:lnTo>
                      <a:pt x="128" y="1730"/>
                    </a:lnTo>
                    <a:lnTo>
                      <a:pt x="128" y="1716"/>
                    </a:lnTo>
                    <a:lnTo>
                      <a:pt x="128" y="1702"/>
                    </a:lnTo>
                    <a:lnTo>
                      <a:pt x="128" y="1673"/>
                    </a:lnTo>
                    <a:lnTo>
                      <a:pt x="128" y="1659"/>
                    </a:lnTo>
                    <a:lnTo>
                      <a:pt x="128" y="1631"/>
                    </a:lnTo>
                    <a:lnTo>
                      <a:pt x="128" y="1617"/>
                    </a:lnTo>
                    <a:lnTo>
                      <a:pt x="128" y="1588"/>
                    </a:lnTo>
                    <a:lnTo>
                      <a:pt x="128" y="1574"/>
                    </a:lnTo>
                    <a:lnTo>
                      <a:pt x="128" y="1560"/>
                    </a:lnTo>
                    <a:lnTo>
                      <a:pt x="128" y="1546"/>
                    </a:lnTo>
                    <a:lnTo>
                      <a:pt x="0" y="1546"/>
                    </a:lnTo>
                    <a:lnTo>
                      <a:pt x="0" y="1532"/>
                    </a:lnTo>
                    <a:lnTo>
                      <a:pt x="0" y="1517"/>
                    </a:lnTo>
                    <a:lnTo>
                      <a:pt x="0" y="1503"/>
                    </a:lnTo>
                    <a:lnTo>
                      <a:pt x="0" y="1475"/>
                    </a:lnTo>
                    <a:lnTo>
                      <a:pt x="0" y="1461"/>
                    </a:lnTo>
                    <a:lnTo>
                      <a:pt x="0" y="1432"/>
                    </a:lnTo>
                    <a:lnTo>
                      <a:pt x="0" y="1418"/>
                    </a:lnTo>
                    <a:lnTo>
                      <a:pt x="0" y="1390"/>
                    </a:lnTo>
                    <a:lnTo>
                      <a:pt x="0" y="1375"/>
                    </a:lnTo>
                    <a:lnTo>
                      <a:pt x="0" y="1361"/>
                    </a:lnTo>
                    <a:lnTo>
                      <a:pt x="0" y="1347"/>
                    </a:lnTo>
                    <a:lnTo>
                      <a:pt x="14" y="1333"/>
                    </a:lnTo>
                    <a:lnTo>
                      <a:pt x="0" y="1319"/>
                    </a:lnTo>
                    <a:lnTo>
                      <a:pt x="0" y="1305"/>
                    </a:lnTo>
                    <a:lnTo>
                      <a:pt x="0" y="1290"/>
                    </a:lnTo>
                    <a:lnTo>
                      <a:pt x="0" y="1276"/>
                    </a:lnTo>
                    <a:lnTo>
                      <a:pt x="0" y="1262"/>
                    </a:lnTo>
                    <a:lnTo>
                      <a:pt x="0" y="1248"/>
                    </a:lnTo>
                    <a:lnTo>
                      <a:pt x="0" y="1219"/>
                    </a:lnTo>
                    <a:lnTo>
                      <a:pt x="0" y="1205"/>
                    </a:lnTo>
                    <a:lnTo>
                      <a:pt x="0" y="1191"/>
                    </a:lnTo>
                    <a:lnTo>
                      <a:pt x="0" y="1163"/>
                    </a:lnTo>
                    <a:lnTo>
                      <a:pt x="0" y="1134"/>
                    </a:lnTo>
                    <a:lnTo>
                      <a:pt x="0" y="1106"/>
                    </a:lnTo>
                    <a:lnTo>
                      <a:pt x="0" y="1078"/>
                    </a:lnTo>
                    <a:lnTo>
                      <a:pt x="0" y="1063"/>
                    </a:lnTo>
                    <a:lnTo>
                      <a:pt x="0" y="1035"/>
                    </a:lnTo>
                    <a:lnTo>
                      <a:pt x="0" y="1007"/>
                    </a:lnTo>
                    <a:lnTo>
                      <a:pt x="0" y="993"/>
                    </a:lnTo>
                    <a:lnTo>
                      <a:pt x="0" y="978"/>
                    </a:lnTo>
                    <a:lnTo>
                      <a:pt x="0" y="964"/>
                    </a:lnTo>
                    <a:lnTo>
                      <a:pt x="0" y="936"/>
                    </a:lnTo>
                    <a:lnTo>
                      <a:pt x="0" y="893"/>
                    </a:lnTo>
                    <a:lnTo>
                      <a:pt x="0" y="836"/>
                    </a:lnTo>
                    <a:lnTo>
                      <a:pt x="57" y="836"/>
                    </a:lnTo>
                    <a:lnTo>
                      <a:pt x="114" y="836"/>
                    </a:lnTo>
                    <a:lnTo>
                      <a:pt x="114" y="794"/>
                    </a:lnTo>
                    <a:lnTo>
                      <a:pt x="114" y="709"/>
                    </a:lnTo>
                    <a:lnTo>
                      <a:pt x="114" y="666"/>
                    </a:lnTo>
                    <a:lnTo>
                      <a:pt x="114" y="567"/>
                    </a:lnTo>
                    <a:lnTo>
                      <a:pt x="114" y="524"/>
                    </a:lnTo>
                    <a:lnTo>
                      <a:pt x="128" y="496"/>
                    </a:lnTo>
                    <a:lnTo>
                      <a:pt x="142" y="482"/>
                    </a:lnTo>
                    <a:lnTo>
                      <a:pt x="156" y="468"/>
                    </a:lnTo>
                    <a:lnTo>
                      <a:pt x="170" y="454"/>
                    </a:lnTo>
                    <a:lnTo>
                      <a:pt x="256" y="340"/>
                    </a:lnTo>
                    <a:lnTo>
                      <a:pt x="298" y="368"/>
                    </a:lnTo>
                    <a:lnTo>
                      <a:pt x="312" y="368"/>
                    </a:lnTo>
                    <a:lnTo>
                      <a:pt x="312" y="383"/>
                    </a:lnTo>
                    <a:lnTo>
                      <a:pt x="327" y="397"/>
                    </a:lnTo>
                    <a:lnTo>
                      <a:pt x="327" y="411"/>
                    </a:lnTo>
                    <a:lnTo>
                      <a:pt x="355" y="439"/>
                    </a:lnTo>
                    <a:lnTo>
                      <a:pt x="383" y="454"/>
                    </a:lnTo>
                    <a:lnTo>
                      <a:pt x="383" y="468"/>
                    </a:lnTo>
                    <a:lnTo>
                      <a:pt x="397" y="468"/>
                    </a:lnTo>
                    <a:lnTo>
                      <a:pt x="412" y="482"/>
                    </a:lnTo>
                    <a:lnTo>
                      <a:pt x="426" y="482"/>
                    </a:lnTo>
                    <a:lnTo>
                      <a:pt x="440" y="482"/>
                    </a:lnTo>
                    <a:lnTo>
                      <a:pt x="440" y="496"/>
                    </a:lnTo>
                    <a:lnTo>
                      <a:pt x="454" y="496"/>
                    </a:lnTo>
                    <a:lnTo>
                      <a:pt x="468" y="482"/>
                    </a:lnTo>
                    <a:lnTo>
                      <a:pt x="483" y="482"/>
                    </a:lnTo>
                    <a:lnTo>
                      <a:pt x="483" y="496"/>
                    </a:lnTo>
                    <a:lnTo>
                      <a:pt x="497" y="496"/>
                    </a:lnTo>
                    <a:lnTo>
                      <a:pt x="497" y="482"/>
                    </a:lnTo>
                    <a:lnTo>
                      <a:pt x="497" y="468"/>
                    </a:lnTo>
                    <a:lnTo>
                      <a:pt x="497" y="454"/>
                    </a:lnTo>
                    <a:lnTo>
                      <a:pt x="497" y="439"/>
                    </a:lnTo>
                    <a:lnTo>
                      <a:pt x="497" y="425"/>
                    </a:lnTo>
                    <a:lnTo>
                      <a:pt x="454" y="425"/>
                    </a:lnTo>
                    <a:lnTo>
                      <a:pt x="454" y="411"/>
                    </a:lnTo>
                    <a:lnTo>
                      <a:pt x="454" y="397"/>
                    </a:lnTo>
                    <a:lnTo>
                      <a:pt x="454" y="383"/>
                    </a:lnTo>
                    <a:lnTo>
                      <a:pt x="454" y="368"/>
                    </a:lnTo>
                    <a:lnTo>
                      <a:pt x="440" y="368"/>
                    </a:lnTo>
                    <a:lnTo>
                      <a:pt x="426" y="383"/>
                    </a:lnTo>
                    <a:lnTo>
                      <a:pt x="426" y="368"/>
                    </a:lnTo>
                    <a:lnTo>
                      <a:pt x="426" y="354"/>
                    </a:lnTo>
                    <a:lnTo>
                      <a:pt x="426" y="340"/>
                    </a:lnTo>
                    <a:lnTo>
                      <a:pt x="426" y="326"/>
                    </a:lnTo>
                    <a:lnTo>
                      <a:pt x="454" y="326"/>
                    </a:lnTo>
                    <a:lnTo>
                      <a:pt x="454" y="312"/>
                    </a:lnTo>
                    <a:lnTo>
                      <a:pt x="454" y="297"/>
                    </a:lnTo>
                    <a:lnTo>
                      <a:pt x="454" y="283"/>
                    </a:lnTo>
                    <a:lnTo>
                      <a:pt x="454" y="269"/>
                    </a:lnTo>
                    <a:lnTo>
                      <a:pt x="454" y="255"/>
                    </a:lnTo>
                    <a:lnTo>
                      <a:pt x="483" y="255"/>
                    </a:lnTo>
                    <a:lnTo>
                      <a:pt x="483" y="184"/>
                    </a:lnTo>
                    <a:lnTo>
                      <a:pt x="483" y="170"/>
                    </a:lnTo>
                    <a:lnTo>
                      <a:pt x="483" y="127"/>
                    </a:lnTo>
                    <a:lnTo>
                      <a:pt x="497" y="127"/>
                    </a:lnTo>
                    <a:lnTo>
                      <a:pt x="497" y="113"/>
                    </a:lnTo>
                    <a:lnTo>
                      <a:pt x="497" y="99"/>
                    </a:lnTo>
                    <a:lnTo>
                      <a:pt x="497" y="85"/>
                    </a:lnTo>
                    <a:lnTo>
                      <a:pt x="497" y="71"/>
                    </a:lnTo>
                    <a:lnTo>
                      <a:pt x="497" y="56"/>
                    </a:lnTo>
                    <a:lnTo>
                      <a:pt x="497" y="42"/>
                    </a:lnTo>
                    <a:lnTo>
                      <a:pt x="497" y="28"/>
                    </a:lnTo>
                    <a:lnTo>
                      <a:pt x="497" y="14"/>
                    </a:lnTo>
                    <a:lnTo>
                      <a:pt x="497" y="0"/>
                    </a:lnTo>
                    <a:lnTo>
                      <a:pt x="525" y="0"/>
                    </a:lnTo>
                    <a:lnTo>
                      <a:pt x="610" y="0"/>
                    </a:lnTo>
                    <a:close/>
                  </a:path>
                </a:pathLst>
              </a:custGeom>
              <a:pattFill prst="pct50">
                <a:fgClr>
                  <a:srgbClr val="000000"/>
                </a:fgClr>
                <a:bgClr>
                  <a:srgbClr val="FFFFFF"/>
                </a:bgClr>
              </a:pattFill>
              <a:ln w="0" cap="flat">
                <a:solidFill>
                  <a:srgbClr val="000000"/>
                </a:solidFill>
                <a:prstDash val="solid"/>
                <a:round/>
                <a:headEnd/>
                <a:tailEnd/>
              </a:ln>
            </p:spPr>
            <p:txBody>
              <a:bodyPr/>
              <a:lstStyle/>
              <a:p>
                <a:endParaRPr lang="ja-JP" altLang="en-US"/>
              </a:p>
            </p:txBody>
          </p:sp>
          <p:sp>
            <p:nvSpPr>
              <p:cNvPr id="52368" name="Freeform 210"/>
              <p:cNvSpPr>
                <a:spLocks noChangeAspect="1"/>
              </p:cNvSpPr>
              <p:nvPr/>
            </p:nvSpPr>
            <p:spPr bwMode="auto">
              <a:xfrm>
                <a:off x="7649" y="5076"/>
                <a:ext cx="2852" cy="2641"/>
              </a:xfrm>
              <a:custGeom>
                <a:avLst/>
                <a:gdLst>
                  <a:gd name="T0" fmla="*/ 2147483647 w 1787"/>
                  <a:gd name="T1" fmla="*/ 2147483647 h 1659"/>
                  <a:gd name="T2" fmla="*/ 2147483647 w 1787"/>
                  <a:gd name="T3" fmla="*/ 2147483647 h 1659"/>
                  <a:gd name="T4" fmla="*/ 2147483647 w 1787"/>
                  <a:gd name="T5" fmla="*/ 2147483647 h 1659"/>
                  <a:gd name="T6" fmla="*/ 2147483647 w 1787"/>
                  <a:gd name="T7" fmla="*/ 2147483647 h 1659"/>
                  <a:gd name="T8" fmla="*/ 2147483647 w 1787"/>
                  <a:gd name="T9" fmla="*/ 2147483647 h 1659"/>
                  <a:gd name="T10" fmla="*/ 2147483647 w 1787"/>
                  <a:gd name="T11" fmla="*/ 2147483647 h 1659"/>
                  <a:gd name="T12" fmla="*/ 2147483647 w 1787"/>
                  <a:gd name="T13" fmla="*/ 2147483647 h 1659"/>
                  <a:gd name="T14" fmla="*/ 2147483647 w 1787"/>
                  <a:gd name="T15" fmla="*/ 2147483647 h 1659"/>
                  <a:gd name="T16" fmla="*/ 2147483647 w 1787"/>
                  <a:gd name="T17" fmla="*/ 2147483647 h 1659"/>
                  <a:gd name="T18" fmla="*/ 2147483647 w 1787"/>
                  <a:gd name="T19" fmla="*/ 2147483647 h 1659"/>
                  <a:gd name="T20" fmla="*/ 2147483647 w 1787"/>
                  <a:gd name="T21" fmla="*/ 2147483647 h 1659"/>
                  <a:gd name="T22" fmla="*/ 2147483647 w 1787"/>
                  <a:gd name="T23" fmla="*/ 2147483647 h 1659"/>
                  <a:gd name="T24" fmla="*/ 2147483647 w 1787"/>
                  <a:gd name="T25" fmla="*/ 2147483647 h 1659"/>
                  <a:gd name="T26" fmla="*/ 2147483647 w 1787"/>
                  <a:gd name="T27" fmla="*/ 2147483647 h 1659"/>
                  <a:gd name="T28" fmla="*/ 2147483647 w 1787"/>
                  <a:gd name="T29" fmla="*/ 2147483647 h 1659"/>
                  <a:gd name="T30" fmla="*/ 2147483647 w 1787"/>
                  <a:gd name="T31" fmla="*/ 2147483647 h 1659"/>
                  <a:gd name="T32" fmla="*/ 2147483647 w 1787"/>
                  <a:gd name="T33" fmla="*/ 2147483647 h 1659"/>
                  <a:gd name="T34" fmla="*/ 2147483647 w 1787"/>
                  <a:gd name="T35" fmla="*/ 2147483647 h 1659"/>
                  <a:gd name="T36" fmla="*/ 2147483647 w 1787"/>
                  <a:gd name="T37" fmla="*/ 2147483647 h 1659"/>
                  <a:gd name="T38" fmla="*/ 2147483647 w 1787"/>
                  <a:gd name="T39" fmla="*/ 2147483647 h 1659"/>
                  <a:gd name="T40" fmla="*/ 2147483647 w 1787"/>
                  <a:gd name="T41" fmla="*/ 2147483647 h 1659"/>
                  <a:gd name="T42" fmla="*/ 2147483647 w 1787"/>
                  <a:gd name="T43" fmla="*/ 2147483647 h 1659"/>
                  <a:gd name="T44" fmla="*/ 2147483647 w 1787"/>
                  <a:gd name="T45" fmla="*/ 2147483647 h 1659"/>
                  <a:gd name="T46" fmla="*/ 2147483647 w 1787"/>
                  <a:gd name="T47" fmla="*/ 2147483647 h 1659"/>
                  <a:gd name="T48" fmla="*/ 2147483647 w 1787"/>
                  <a:gd name="T49" fmla="*/ 2147483647 h 1659"/>
                  <a:gd name="T50" fmla="*/ 2147483647 w 1787"/>
                  <a:gd name="T51" fmla="*/ 2147483647 h 1659"/>
                  <a:gd name="T52" fmla="*/ 2147483647 w 1787"/>
                  <a:gd name="T53" fmla="*/ 2147483647 h 1659"/>
                  <a:gd name="T54" fmla="*/ 2147483647 w 1787"/>
                  <a:gd name="T55" fmla="*/ 2147483647 h 1659"/>
                  <a:gd name="T56" fmla="*/ 2147483647 w 1787"/>
                  <a:gd name="T57" fmla="*/ 2147483647 h 1659"/>
                  <a:gd name="T58" fmla="*/ 2147483647 w 1787"/>
                  <a:gd name="T59" fmla="*/ 2147483647 h 1659"/>
                  <a:gd name="T60" fmla="*/ 2147483647 w 1787"/>
                  <a:gd name="T61" fmla="*/ 2147483647 h 1659"/>
                  <a:gd name="T62" fmla="*/ 2147483647 w 1787"/>
                  <a:gd name="T63" fmla="*/ 2147483647 h 1659"/>
                  <a:gd name="T64" fmla="*/ 2147483647 w 1787"/>
                  <a:gd name="T65" fmla="*/ 2147483647 h 1659"/>
                  <a:gd name="T66" fmla="*/ 2147483647 w 1787"/>
                  <a:gd name="T67" fmla="*/ 2147483647 h 1659"/>
                  <a:gd name="T68" fmla="*/ 2147483647 w 1787"/>
                  <a:gd name="T69" fmla="*/ 2147483647 h 1659"/>
                  <a:gd name="T70" fmla="*/ 2147483647 w 1787"/>
                  <a:gd name="T71" fmla="*/ 2147483647 h 1659"/>
                  <a:gd name="T72" fmla="*/ 2147483647 w 1787"/>
                  <a:gd name="T73" fmla="*/ 2147483647 h 1659"/>
                  <a:gd name="T74" fmla="*/ 2147483647 w 1787"/>
                  <a:gd name="T75" fmla="*/ 2147483647 h 1659"/>
                  <a:gd name="T76" fmla="*/ 2147483647 w 1787"/>
                  <a:gd name="T77" fmla="*/ 2147483647 h 1659"/>
                  <a:gd name="T78" fmla="*/ 2147483647 w 1787"/>
                  <a:gd name="T79" fmla="*/ 2147483647 h 1659"/>
                  <a:gd name="T80" fmla="*/ 2147483647 w 1787"/>
                  <a:gd name="T81" fmla="*/ 2147483647 h 1659"/>
                  <a:gd name="T82" fmla="*/ 2147483647 w 1787"/>
                  <a:gd name="T83" fmla="*/ 2147483647 h 1659"/>
                  <a:gd name="T84" fmla="*/ 2147483647 w 1787"/>
                  <a:gd name="T85" fmla="*/ 2147483647 h 1659"/>
                  <a:gd name="T86" fmla="*/ 2147483647 w 1787"/>
                  <a:gd name="T87" fmla="*/ 2147483647 h 1659"/>
                  <a:gd name="T88" fmla="*/ 2147483647 w 1787"/>
                  <a:gd name="T89" fmla="*/ 2147483647 h 1659"/>
                  <a:gd name="T90" fmla="*/ 2147483647 w 1787"/>
                  <a:gd name="T91" fmla="*/ 2147483647 h 1659"/>
                  <a:gd name="T92" fmla="*/ 2147483647 w 1787"/>
                  <a:gd name="T93" fmla="*/ 2147483647 h 1659"/>
                  <a:gd name="T94" fmla="*/ 2147483647 w 1787"/>
                  <a:gd name="T95" fmla="*/ 2147483647 h 1659"/>
                  <a:gd name="T96" fmla="*/ 2147483647 w 1787"/>
                  <a:gd name="T97" fmla="*/ 2147483647 h 1659"/>
                  <a:gd name="T98" fmla="*/ 2147483647 w 1787"/>
                  <a:gd name="T99" fmla="*/ 2147483647 h 1659"/>
                  <a:gd name="T100" fmla="*/ 2147483647 w 1787"/>
                  <a:gd name="T101" fmla="*/ 2147483647 h 1659"/>
                  <a:gd name="T102" fmla="*/ 2147483647 w 1787"/>
                  <a:gd name="T103" fmla="*/ 2147483647 h 1659"/>
                  <a:gd name="T104" fmla="*/ 2147483647 w 1787"/>
                  <a:gd name="T105" fmla="*/ 2147483647 h 1659"/>
                  <a:gd name="T106" fmla="*/ 2147483647 w 1787"/>
                  <a:gd name="T107" fmla="*/ 2147483647 h 1659"/>
                  <a:gd name="T108" fmla="*/ 2147483647 w 1787"/>
                  <a:gd name="T109" fmla="*/ 2147483647 h 1659"/>
                  <a:gd name="T110" fmla="*/ 2147483647 w 1787"/>
                  <a:gd name="T111" fmla="*/ 2147483647 h 1659"/>
                  <a:gd name="T112" fmla="*/ 2147483647 w 1787"/>
                  <a:gd name="T113" fmla="*/ 2147483647 h 1659"/>
                  <a:gd name="T114" fmla="*/ 2147483647 w 1787"/>
                  <a:gd name="T115" fmla="*/ 2147483647 h 1659"/>
                  <a:gd name="T116" fmla="*/ 2147483647 w 1787"/>
                  <a:gd name="T117" fmla="*/ 2147483647 h 1659"/>
                  <a:gd name="T118" fmla="*/ 2147483647 w 1787"/>
                  <a:gd name="T119" fmla="*/ 2147483647 h 1659"/>
                  <a:gd name="T120" fmla="*/ 2147483647 w 1787"/>
                  <a:gd name="T121" fmla="*/ 2147483647 h 1659"/>
                  <a:gd name="T122" fmla="*/ 2147483647 w 1787"/>
                  <a:gd name="T123" fmla="*/ 2147483647 h 1659"/>
                  <a:gd name="T124" fmla="*/ 2147483647 w 1787"/>
                  <a:gd name="T125" fmla="*/ 2147483647 h 1659"/>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787"/>
                  <a:gd name="T190" fmla="*/ 0 h 1659"/>
                  <a:gd name="T191" fmla="*/ 1787 w 1787"/>
                  <a:gd name="T192" fmla="*/ 1659 h 1659"/>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787" h="1659">
                    <a:moveTo>
                      <a:pt x="1461" y="42"/>
                    </a:moveTo>
                    <a:lnTo>
                      <a:pt x="1475" y="71"/>
                    </a:lnTo>
                    <a:lnTo>
                      <a:pt x="1489" y="71"/>
                    </a:lnTo>
                    <a:lnTo>
                      <a:pt x="1489" y="85"/>
                    </a:lnTo>
                    <a:lnTo>
                      <a:pt x="1504" y="85"/>
                    </a:lnTo>
                    <a:lnTo>
                      <a:pt x="1518" y="85"/>
                    </a:lnTo>
                    <a:lnTo>
                      <a:pt x="1518" y="99"/>
                    </a:lnTo>
                    <a:lnTo>
                      <a:pt x="1532" y="99"/>
                    </a:lnTo>
                    <a:lnTo>
                      <a:pt x="1546" y="99"/>
                    </a:lnTo>
                    <a:lnTo>
                      <a:pt x="1546" y="113"/>
                    </a:lnTo>
                    <a:lnTo>
                      <a:pt x="1560" y="113"/>
                    </a:lnTo>
                    <a:lnTo>
                      <a:pt x="1589" y="127"/>
                    </a:lnTo>
                    <a:lnTo>
                      <a:pt x="1603" y="142"/>
                    </a:lnTo>
                    <a:lnTo>
                      <a:pt x="1631" y="142"/>
                    </a:lnTo>
                    <a:lnTo>
                      <a:pt x="1631" y="156"/>
                    </a:lnTo>
                    <a:lnTo>
                      <a:pt x="1645" y="156"/>
                    </a:lnTo>
                    <a:lnTo>
                      <a:pt x="1660" y="170"/>
                    </a:lnTo>
                    <a:lnTo>
                      <a:pt x="1660" y="184"/>
                    </a:lnTo>
                    <a:lnTo>
                      <a:pt x="1660" y="198"/>
                    </a:lnTo>
                    <a:lnTo>
                      <a:pt x="1674" y="198"/>
                    </a:lnTo>
                    <a:lnTo>
                      <a:pt x="1674" y="213"/>
                    </a:lnTo>
                    <a:lnTo>
                      <a:pt x="1688" y="227"/>
                    </a:lnTo>
                    <a:lnTo>
                      <a:pt x="1688" y="241"/>
                    </a:lnTo>
                    <a:lnTo>
                      <a:pt x="1702" y="255"/>
                    </a:lnTo>
                    <a:lnTo>
                      <a:pt x="1716" y="255"/>
                    </a:lnTo>
                    <a:lnTo>
                      <a:pt x="1716" y="269"/>
                    </a:lnTo>
                    <a:lnTo>
                      <a:pt x="1716" y="283"/>
                    </a:lnTo>
                    <a:lnTo>
                      <a:pt x="1731" y="298"/>
                    </a:lnTo>
                    <a:lnTo>
                      <a:pt x="1731" y="312"/>
                    </a:lnTo>
                    <a:lnTo>
                      <a:pt x="1731" y="326"/>
                    </a:lnTo>
                    <a:lnTo>
                      <a:pt x="1731" y="340"/>
                    </a:lnTo>
                    <a:lnTo>
                      <a:pt x="1731" y="369"/>
                    </a:lnTo>
                    <a:lnTo>
                      <a:pt x="1731" y="397"/>
                    </a:lnTo>
                    <a:lnTo>
                      <a:pt x="1731" y="425"/>
                    </a:lnTo>
                    <a:lnTo>
                      <a:pt x="1731" y="439"/>
                    </a:lnTo>
                    <a:lnTo>
                      <a:pt x="1731" y="454"/>
                    </a:lnTo>
                    <a:lnTo>
                      <a:pt x="1716" y="468"/>
                    </a:lnTo>
                    <a:lnTo>
                      <a:pt x="1716" y="482"/>
                    </a:lnTo>
                    <a:lnTo>
                      <a:pt x="1716" y="496"/>
                    </a:lnTo>
                    <a:lnTo>
                      <a:pt x="1702" y="496"/>
                    </a:lnTo>
                    <a:lnTo>
                      <a:pt x="1702" y="510"/>
                    </a:lnTo>
                    <a:lnTo>
                      <a:pt x="1674" y="539"/>
                    </a:lnTo>
                    <a:lnTo>
                      <a:pt x="1660" y="553"/>
                    </a:lnTo>
                    <a:lnTo>
                      <a:pt x="1645" y="567"/>
                    </a:lnTo>
                    <a:lnTo>
                      <a:pt x="1631" y="581"/>
                    </a:lnTo>
                    <a:lnTo>
                      <a:pt x="1631" y="596"/>
                    </a:lnTo>
                    <a:lnTo>
                      <a:pt x="1617" y="610"/>
                    </a:lnTo>
                    <a:lnTo>
                      <a:pt x="1617" y="624"/>
                    </a:lnTo>
                    <a:lnTo>
                      <a:pt x="1603" y="624"/>
                    </a:lnTo>
                    <a:lnTo>
                      <a:pt x="1603" y="638"/>
                    </a:lnTo>
                    <a:lnTo>
                      <a:pt x="1603" y="652"/>
                    </a:lnTo>
                    <a:lnTo>
                      <a:pt x="1603" y="666"/>
                    </a:lnTo>
                    <a:lnTo>
                      <a:pt x="1589" y="681"/>
                    </a:lnTo>
                    <a:lnTo>
                      <a:pt x="1589" y="695"/>
                    </a:lnTo>
                    <a:lnTo>
                      <a:pt x="1589" y="709"/>
                    </a:lnTo>
                    <a:lnTo>
                      <a:pt x="1589" y="723"/>
                    </a:lnTo>
                    <a:lnTo>
                      <a:pt x="1603" y="723"/>
                    </a:lnTo>
                    <a:lnTo>
                      <a:pt x="1603" y="737"/>
                    </a:lnTo>
                    <a:lnTo>
                      <a:pt x="1603" y="752"/>
                    </a:lnTo>
                    <a:lnTo>
                      <a:pt x="1603" y="766"/>
                    </a:lnTo>
                    <a:lnTo>
                      <a:pt x="1617" y="766"/>
                    </a:lnTo>
                    <a:lnTo>
                      <a:pt x="1617" y="780"/>
                    </a:lnTo>
                    <a:lnTo>
                      <a:pt x="1617" y="794"/>
                    </a:lnTo>
                    <a:lnTo>
                      <a:pt x="1617" y="808"/>
                    </a:lnTo>
                    <a:lnTo>
                      <a:pt x="1631" y="808"/>
                    </a:lnTo>
                    <a:lnTo>
                      <a:pt x="1631" y="822"/>
                    </a:lnTo>
                    <a:lnTo>
                      <a:pt x="1645" y="837"/>
                    </a:lnTo>
                    <a:lnTo>
                      <a:pt x="1645" y="851"/>
                    </a:lnTo>
                    <a:lnTo>
                      <a:pt x="1645" y="865"/>
                    </a:lnTo>
                    <a:lnTo>
                      <a:pt x="1660" y="865"/>
                    </a:lnTo>
                    <a:lnTo>
                      <a:pt x="1660" y="879"/>
                    </a:lnTo>
                    <a:lnTo>
                      <a:pt x="1674" y="879"/>
                    </a:lnTo>
                    <a:lnTo>
                      <a:pt x="1674" y="893"/>
                    </a:lnTo>
                    <a:lnTo>
                      <a:pt x="1688" y="908"/>
                    </a:lnTo>
                    <a:lnTo>
                      <a:pt x="1688" y="922"/>
                    </a:lnTo>
                    <a:lnTo>
                      <a:pt x="1702" y="922"/>
                    </a:lnTo>
                    <a:lnTo>
                      <a:pt x="1702" y="936"/>
                    </a:lnTo>
                    <a:lnTo>
                      <a:pt x="1716" y="936"/>
                    </a:lnTo>
                    <a:lnTo>
                      <a:pt x="1716" y="950"/>
                    </a:lnTo>
                    <a:lnTo>
                      <a:pt x="1716" y="964"/>
                    </a:lnTo>
                    <a:lnTo>
                      <a:pt x="1731" y="964"/>
                    </a:lnTo>
                    <a:lnTo>
                      <a:pt x="1731" y="978"/>
                    </a:lnTo>
                    <a:lnTo>
                      <a:pt x="1745" y="993"/>
                    </a:lnTo>
                    <a:lnTo>
                      <a:pt x="1745" y="1007"/>
                    </a:lnTo>
                    <a:lnTo>
                      <a:pt x="1759" y="1007"/>
                    </a:lnTo>
                    <a:lnTo>
                      <a:pt x="1759" y="1021"/>
                    </a:lnTo>
                    <a:lnTo>
                      <a:pt x="1759" y="1035"/>
                    </a:lnTo>
                    <a:lnTo>
                      <a:pt x="1759" y="1049"/>
                    </a:lnTo>
                    <a:lnTo>
                      <a:pt x="1773" y="1049"/>
                    </a:lnTo>
                    <a:lnTo>
                      <a:pt x="1773" y="1064"/>
                    </a:lnTo>
                    <a:lnTo>
                      <a:pt x="1773" y="1078"/>
                    </a:lnTo>
                    <a:lnTo>
                      <a:pt x="1773" y="1092"/>
                    </a:lnTo>
                    <a:lnTo>
                      <a:pt x="1773" y="1106"/>
                    </a:lnTo>
                    <a:lnTo>
                      <a:pt x="1787" y="1120"/>
                    </a:lnTo>
                    <a:lnTo>
                      <a:pt x="1787" y="1135"/>
                    </a:lnTo>
                    <a:lnTo>
                      <a:pt x="1773" y="1149"/>
                    </a:lnTo>
                    <a:lnTo>
                      <a:pt x="1773" y="1163"/>
                    </a:lnTo>
                    <a:lnTo>
                      <a:pt x="1773" y="1177"/>
                    </a:lnTo>
                    <a:lnTo>
                      <a:pt x="1773" y="1191"/>
                    </a:lnTo>
                    <a:lnTo>
                      <a:pt x="1773" y="1205"/>
                    </a:lnTo>
                    <a:lnTo>
                      <a:pt x="1773" y="1220"/>
                    </a:lnTo>
                    <a:lnTo>
                      <a:pt x="1759" y="1234"/>
                    </a:lnTo>
                    <a:lnTo>
                      <a:pt x="1759" y="1248"/>
                    </a:lnTo>
                    <a:lnTo>
                      <a:pt x="1745" y="1262"/>
                    </a:lnTo>
                    <a:lnTo>
                      <a:pt x="1745" y="1276"/>
                    </a:lnTo>
                    <a:lnTo>
                      <a:pt x="1731" y="1276"/>
                    </a:lnTo>
                    <a:lnTo>
                      <a:pt x="1731" y="1291"/>
                    </a:lnTo>
                    <a:lnTo>
                      <a:pt x="1716" y="1305"/>
                    </a:lnTo>
                    <a:lnTo>
                      <a:pt x="1716" y="1319"/>
                    </a:lnTo>
                    <a:lnTo>
                      <a:pt x="1702" y="1319"/>
                    </a:lnTo>
                    <a:lnTo>
                      <a:pt x="1702" y="1333"/>
                    </a:lnTo>
                    <a:lnTo>
                      <a:pt x="1688" y="1333"/>
                    </a:lnTo>
                    <a:lnTo>
                      <a:pt x="1688" y="1347"/>
                    </a:lnTo>
                    <a:lnTo>
                      <a:pt x="1674" y="1347"/>
                    </a:lnTo>
                    <a:lnTo>
                      <a:pt x="1660" y="1361"/>
                    </a:lnTo>
                    <a:lnTo>
                      <a:pt x="1645" y="1361"/>
                    </a:lnTo>
                    <a:lnTo>
                      <a:pt x="1603" y="1361"/>
                    </a:lnTo>
                    <a:lnTo>
                      <a:pt x="1589" y="1376"/>
                    </a:lnTo>
                    <a:lnTo>
                      <a:pt x="1575" y="1376"/>
                    </a:lnTo>
                    <a:lnTo>
                      <a:pt x="1560" y="1376"/>
                    </a:lnTo>
                    <a:lnTo>
                      <a:pt x="1518" y="1361"/>
                    </a:lnTo>
                    <a:lnTo>
                      <a:pt x="1489" y="1361"/>
                    </a:lnTo>
                    <a:lnTo>
                      <a:pt x="1475" y="1361"/>
                    </a:lnTo>
                    <a:lnTo>
                      <a:pt x="1461" y="1361"/>
                    </a:lnTo>
                    <a:lnTo>
                      <a:pt x="1447" y="1361"/>
                    </a:lnTo>
                    <a:lnTo>
                      <a:pt x="1433" y="1376"/>
                    </a:lnTo>
                    <a:lnTo>
                      <a:pt x="1419" y="1376"/>
                    </a:lnTo>
                    <a:lnTo>
                      <a:pt x="1404" y="1376"/>
                    </a:lnTo>
                    <a:lnTo>
                      <a:pt x="1376" y="1376"/>
                    </a:lnTo>
                    <a:lnTo>
                      <a:pt x="1362" y="1376"/>
                    </a:lnTo>
                    <a:lnTo>
                      <a:pt x="1333" y="1390"/>
                    </a:lnTo>
                    <a:lnTo>
                      <a:pt x="1333" y="1376"/>
                    </a:lnTo>
                    <a:lnTo>
                      <a:pt x="1319" y="1376"/>
                    </a:lnTo>
                    <a:lnTo>
                      <a:pt x="1305" y="1376"/>
                    </a:lnTo>
                    <a:lnTo>
                      <a:pt x="1291" y="1376"/>
                    </a:lnTo>
                    <a:lnTo>
                      <a:pt x="1291" y="1361"/>
                    </a:lnTo>
                    <a:lnTo>
                      <a:pt x="1277" y="1361"/>
                    </a:lnTo>
                    <a:lnTo>
                      <a:pt x="1263" y="1347"/>
                    </a:lnTo>
                    <a:lnTo>
                      <a:pt x="1248" y="1347"/>
                    </a:lnTo>
                    <a:lnTo>
                      <a:pt x="1220" y="1333"/>
                    </a:lnTo>
                    <a:lnTo>
                      <a:pt x="1206" y="1333"/>
                    </a:lnTo>
                    <a:lnTo>
                      <a:pt x="1192" y="1319"/>
                    </a:lnTo>
                    <a:lnTo>
                      <a:pt x="1177" y="1319"/>
                    </a:lnTo>
                    <a:lnTo>
                      <a:pt x="1149" y="1319"/>
                    </a:lnTo>
                    <a:lnTo>
                      <a:pt x="1149" y="1305"/>
                    </a:lnTo>
                    <a:lnTo>
                      <a:pt x="1121" y="1305"/>
                    </a:lnTo>
                    <a:lnTo>
                      <a:pt x="1107" y="1305"/>
                    </a:lnTo>
                    <a:lnTo>
                      <a:pt x="1092" y="1305"/>
                    </a:lnTo>
                    <a:lnTo>
                      <a:pt x="1078" y="1305"/>
                    </a:lnTo>
                    <a:lnTo>
                      <a:pt x="1050" y="1305"/>
                    </a:lnTo>
                    <a:lnTo>
                      <a:pt x="1036" y="1291"/>
                    </a:lnTo>
                    <a:lnTo>
                      <a:pt x="1021" y="1291"/>
                    </a:lnTo>
                    <a:lnTo>
                      <a:pt x="1007" y="1291"/>
                    </a:lnTo>
                    <a:lnTo>
                      <a:pt x="993" y="1291"/>
                    </a:lnTo>
                    <a:lnTo>
                      <a:pt x="979" y="1291"/>
                    </a:lnTo>
                    <a:lnTo>
                      <a:pt x="951" y="1291"/>
                    </a:lnTo>
                    <a:lnTo>
                      <a:pt x="936" y="1291"/>
                    </a:lnTo>
                    <a:lnTo>
                      <a:pt x="922" y="1291"/>
                    </a:lnTo>
                    <a:lnTo>
                      <a:pt x="908" y="1291"/>
                    </a:lnTo>
                    <a:lnTo>
                      <a:pt x="894" y="1291"/>
                    </a:lnTo>
                    <a:lnTo>
                      <a:pt x="880" y="1291"/>
                    </a:lnTo>
                    <a:lnTo>
                      <a:pt x="865" y="1291"/>
                    </a:lnTo>
                    <a:lnTo>
                      <a:pt x="851" y="1291"/>
                    </a:lnTo>
                    <a:lnTo>
                      <a:pt x="837" y="1291"/>
                    </a:lnTo>
                    <a:lnTo>
                      <a:pt x="823" y="1291"/>
                    </a:lnTo>
                    <a:lnTo>
                      <a:pt x="809" y="1305"/>
                    </a:lnTo>
                    <a:lnTo>
                      <a:pt x="795" y="1305"/>
                    </a:lnTo>
                    <a:lnTo>
                      <a:pt x="780" y="1305"/>
                    </a:lnTo>
                    <a:lnTo>
                      <a:pt x="766" y="1305"/>
                    </a:lnTo>
                    <a:lnTo>
                      <a:pt x="752" y="1305"/>
                    </a:lnTo>
                    <a:lnTo>
                      <a:pt x="738" y="1305"/>
                    </a:lnTo>
                    <a:lnTo>
                      <a:pt x="738" y="1319"/>
                    </a:lnTo>
                    <a:lnTo>
                      <a:pt x="724" y="1319"/>
                    </a:lnTo>
                    <a:lnTo>
                      <a:pt x="724" y="1333"/>
                    </a:lnTo>
                    <a:lnTo>
                      <a:pt x="709" y="1347"/>
                    </a:lnTo>
                    <a:lnTo>
                      <a:pt x="695" y="1361"/>
                    </a:lnTo>
                    <a:lnTo>
                      <a:pt x="681" y="1361"/>
                    </a:lnTo>
                    <a:lnTo>
                      <a:pt x="681" y="1376"/>
                    </a:lnTo>
                    <a:lnTo>
                      <a:pt x="667" y="1376"/>
                    </a:lnTo>
                    <a:lnTo>
                      <a:pt x="653" y="1390"/>
                    </a:lnTo>
                    <a:lnTo>
                      <a:pt x="653" y="1404"/>
                    </a:lnTo>
                    <a:lnTo>
                      <a:pt x="639" y="1418"/>
                    </a:lnTo>
                    <a:lnTo>
                      <a:pt x="624" y="1418"/>
                    </a:lnTo>
                    <a:lnTo>
                      <a:pt x="624" y="1432"/>
                    </a:lnTo>
                    <a:lnTo>
                      <a:pt x="610" y="1432"/>
                    </a:lnTo>
                    <a:lnTo>
                      <a:pt x="596" y="1432"/>
                    </a:lnTo>
                    <a:lnTo>
                      <a:pt x="525" y="1475"/>
                    </a:lnTo>
                    <a:lnTo>
                      <a:pt x="525" y="1489"/>
                    </a:lnTo>
                    <a:lnTo>
                      <a:pt x="511" y="1489"/>
                    </a:lnTo>
                    <a:lnTo>
                      <a:pt x="483" y="1518"/>
                    </a:lnTo>
                    <a:lnTo>
                      <a:pt x="412" y="1560"/>
                    </a:lnTo>
                    <a:lnTo>
                      <a:pt x="397" y="1574"/>
                    </a:lnTo>
                    <a:lnTo>
                      <a:pt x="383" y="1574"/>
                    </a:lnTo>
                    <a:lnTo>
                      <a:pt x="369" y="1588"/>
                    </a:lnTo>
                    <a:lnTo>
                      <a:pt x="355" y="1588"/>
                    </a:lnTo>
                    <a:lnTo>
                      <a:pt x="355" y="1603"/>
                    </a:lnTo>
                    <a:lnTo>
                      <a:pt x="341" y="1603"/>
                    </a:lnTo>
                    <a:lnTo>
                      <a:pt x="327" y="1631"/>
                    </a:lnTo>
                    <a:lnTo>
                      <a:pt x="312" y="1631"/>
                    </a:lnTo>
                    <a:lnTo>
                      <a:pt x="298" y="1645"/>
                    </a:lnTo>
                    <a:lnTo>
                      <a:pt x="270" y="1645"/>
                    </a:lnTo>
                    <a:lnTo>
                      <a:pt x="241" y="1659"/>
                    </a:lnTo>
                    <a:lnTo>
                      <a:pt x="270" y="1603"/>
                    </a:lnTo>
                    <a:lnTo>
                      <a:pt x="284" y="1603"/>
                    </a:lnTo>
                    <a:lnTo>
                      <a:pt x="298" y="1560"/>
                    </a:lnTo>
                    <a:lnTo>
                      <a:pt x="312" y="1546"/>
                    </a:lnTo>
                    <a:lnTo>
                      <a:pt x="341" y="1489"/>
                    </a:lnTo>
                    <a:lnTo>
                      <a:pt x="369" y="1461"/>
                    </a:lnTo>
                    <a:lnTo>
                      <a:pt x="383" y="1432"/>
                    </a:lnTo>
                    <a:lnTo>
                      <a:pt x="397" y="1432"/>
                    </a:lnTo>
                    <a:lnTo>
                      <a:pt x="426" y="1390"/>
                    </a:lnTo>
                    <a:lnTo>
                      <a:pt x="426" y="1376"/>
                    </a:lnTo>
                    <a:lnTo>
                      <a:pt x="440" y="1376"/>
                    </a:lnTo>
                    <a:lnTo>
                      <a:pt x="440" y="1361"/>
                    </a:lnTo>
                    <a:lnTo>
                      <a:pt x="454" y="1361"/>
                    </a:lnTo>
                    <a:lnTo>
                      <a:pt x="454" y="1347"/>
                    </a:lnTo>
                    <a:lnTo>
                      <a:pt x="468" y="1347"/>
                    </a:lnTo>
                    <a:lnTo>
                      <a:pt x="468" y="1333"/>
                    </a:lnTo>
                    <a:lnTo>
                      <a:pt x="483" y="1333"/>
                    </a:lnTo>
                    <a:lnTo>
                      <a:pt x="483" y="1319"/>
                    </a:lnTo>
                    <a:lnTo>
                      <a:pt x="497" y="1319"/>
                    </a:lnTo>
                    <a:lnTo>
                      <a:pt x="511" y="1305"/>
                    </a:lnTo>
                    <a:lnTo>
                      <a:pt x="525" y="1305"/>
                    </a:lnTo>
                    <a:lnTo>
                      <a:pt x="525" y="1291"/>
                    </a:lnTo>
                    <a:lnTo>
                      <a:pt x="539" y="1291"/>
                    </a:lnTo>
                    <a:lnTo>
                      <a:pt x="553" y="1276"/>
                    </a:lnTo>
                    <a:lnTo>
                      <a:pt x="568" y="1276"/>
                    </a:lnTo>
                    <a:lnTo>
                      <a:pt x="582" y="1262"/>
                    </a:lnTo>
                    <a:lnTo>
                      <a:pt x="596" y="1262"/>
                    </a:lnTo>
                    <a:lnTo>
                      <a:pt x="610" y="1262"/>
                    </a:lnTo>
                    <a:lnTo>
                      <a:pt x="610" y="1248"/>
                    </a:lnTo>
                    <a:lnTo>
                      <a:pt x="624" y="1248"/>
                    </a:lnTo>
                    <a:lnTo>
                      <a:pt x="610" y="1234"/>
                    </a:lnTo>
                    <a:lnTo>
                      <a:pt x="610" y="1205"/>
                    </a:lnTo>
                    <a:lnTo>
                      <a:pt x="596" y="1163"/>
                    </a:lnTo>
                    <a:lnTo>
                      <a:pt x="596" y="1135"/>
                    </a:lnTo>
                    <a:lnTo>
                      <a:pt x="596" y="1120"/>
                    </a:lnTo>
                    <a:lnTo>
                      <a:pt x="582" y="1092"/>
                    </a:lnTo>
                    <a:lnTo>
                      <a:pt x="582" y="1078"/>
                    </a:lnTo>
                    <a:lnTo>
                      <a:pt x="568" y="1078"/>
                    </a:lnTo>
                    <a:lnTo>
                      <a:pt x="568" y="1064"/>
                    </a:lnTo>
                    <a:lnTo>
                      <a:pt x="568" y="1049"/>
                    </a:lnTo>
                    <a:lnTo>
                      <a:pt x="568" y="1035"/>
                    </a:lnTo>
                    <a:lnTo>
                      <a:pt x="568" y="1021"/>
                    </a:lnTo>
                    <a:lnTo>
                      <a:pt x="568" y="1007"/>
                    </a:lnTo>
                    <a:lnTo>
                      <a:pt x="568" y="993"/>
                    </a:lnTo>
                    <a:lnTo>
                      <a:pt x="568" y="978"/>
                    </a:lnTo>
                    <a:lnTo>
                      <a:pt x="582" y="978"/>
                    </a:lnTo>
                    <a:lnTo>
                      <a:pt x="582" y="964"/>
                    </a:lnTo>
                    <a:lnTo>
                      <a:pt x="582" y="950"/>
                    </a:lnTo>
                    <a:lnTo>
                      <a:pt x="596" y="936"/>
                    </a:lnTo>
                    <a:lnTo>
                      <a:pt x="596" y="922"/>
                    </a:lnTo>
                    <a:lnTo>
                      <a:pt x="596" y="908"/>
                    </a:lnTo>
                    <a:lnTo>
                      <a:pt x="596" y="893"/>
                    </a:lnTo>
                    <a:lnTo>
                      <a:pt x="610" y="893"/>
                    </a:lnTo>
                    <a:lnTo>
                      <a:pt x="610" y="879"/>
                    </a:lnTo>
                    <a:lnTo>
                      <a:pt x="610" y="865"/>
                    </a:lnTo>
                    <a:lnTo>
                      <a:pt x="596" y="865"/>
                    </a:lnTo>
                    <a:lnTo>
                      <a:pt x="553" y="865"/>
                    </a:lnTo>
                    <a:lnTo>
                      <a:pt x="525" y="865"/>
                    </a:lnTo>
                    <a:lnTo>
                      <a:pt x="511" y="879"/>
                    </a:lnTo>
                    <a:lnTo>
                      <a:pt x="511" y="893"/>
                    </a:lnTo>
                    <a:lnTo>
                      <a:pt x="511" y="922"/>
                    </a:lnTo>
                    <a:lnTo>
                      <a:pt x="497" y="922"/>
                    </a:lnTo>
                    <a:lnTo>
                      <a:pt x="483" y="922"/>
                    </a:lnTo>
                    <a:lnTo>
                      <a:pt x="454" y="922"/>
                    </a:lnTo>
                    <a:lnTo>
                      <a:pt x="440" y="922"/>
                    </a:lnTo>
                    <a:lnTo>
                      <a:pt x="440" y="936"/>
                    </a:lnTo>
                    <a:lnTo>
                      <a:pt x="426" y="950"/>
                    </a:lnTo>
                    <a:lnTo>
                      <a:pt x="383" y="964"/>
                    </a:lnTo>
                    <a:lnTo>
                      <a:pt x="369" y="964"/>
                    </a:lnTo>
                    <a:lnTo>
                      <a:pt x="369" y="978"/>
                    </a:lnTo>
                    <a:lnTo>
                      <a:pt x="355" y="993"/>
                    </a:lnTo>
                    <a:lnTo>
                      <a:pt x="327" y="978"/>
                    </a:lnTo>
                    <a:lnTo>
                      <a:pt x="270" y="950"/>
                    </a:lnTo>
                    <a:lnTo>
                      <a:pt x="241" y="936"/>
                    </a:lnTo>
                    <a:lnTo>
                      <a:pt x="227" y="936"/>
                    </a:lnTo>
                    <a:lnTo>
                      <a:pt x="227" y="922"/>
                    </a:lnTo>
                    <a:lnTo>
                      <a:pt x="213" y="922"/>
                    </a:lnTo>
                    <a:lnTo>
                      <a:pt x="199" y="922"/>
                    </a:lnTo>
                    <a:lnTo>
                      <a:pt x="199" y="908"/>
                    </a:lnTo>
                    <a:lnTo>
                      <a:pt x="185" y="908"/>
                    </a:lnTo>
                    <a:lnTo>
                      <a:pt x="185" y="893"/>
                    </a:lnTo>
                    <a:lnTo>
                      <a:pt x="171" y="893"/>
                    </a:lnTo>
                    <a:lnTo>
                      <a:pt x="156" y="879"/>
                    </a:lnTo>
                    <a:lnTo>
                      <a:pt x="142" y="865"/>
                    </a:lnTo>
                    <a:lnTo>
                      <a:pt x="142" y="851"/>
                    </a:lnTo>
                    <a:lnTo>
                      <a:pt x="128" y="851"/>
                    </a:lnTo>
                    <a:lnTo>
                      <a:pt x="128" y="837"/>
                    </a:lnTo>
                    <a:lnTo>
                      <a:pt x="114" y="822"/>
                    </a:lnTo>
                    <a:lnTo>
                      <a:pt x="100" y="808"/>
                    </a:lnTo>
                    <a:lnTo>
                      <a:pt x="100" y="794"/>
                    </a:lnTo>
                    <a:lnTo>
                      <a:pt x="85" y="794"/>
                    </a:lnTo>
                    <a:lnTo>
                      <a:pt x="85" y="780"/>
                    </a:lnTo>
                    <a:lnTo>
                      <a:pt x="71" y="780"/>
                    </a:lnTo>
                    <a:lnTo>
                      <a:pt x="71" y="766"/>
                    </a:lnTo>
                    <a:lnTo>
                      <a:pt x="57" y="752"/>
                    </a:lnTo>
                    <a:lnTo>
                      <a:pt x="43" y="723"/>
                    </a:lnTo>
                    <a:lnTo>
                      <a:pt x="29" y="709"/>
                    </a:lnTo>
                    <a:lnTo>
                      <a:pt x="15" y="709"/>
                    </a:lnTo>
                    <a:lnTo>
                      <a:pt x="0" y="681"/>
                    </a:lnTo>
                    <a:lnTo>
                      <a:pt x="43" y="638"/>
                    </a:lnTo>
                    <a:lnTo>
                      <a:pt x="57" y="624"/>
                    </a:lnTo>
                    <a:lnTo>
                      <a:pt x="85" y="610"/>
                    </a:lnTo>
                    <a:lnTo>
                      <a:pt x="114" y="596"/>
                    </a:lnTo>
                    <a:lnTo>
                      <a:pt x="156" y="553"/>
                    </a:lnTo>
                    <a:lnTo>
                      <a:pt x="185" y="539"/>
                    </a:lnTo>
                    <a:lnTo>
                      <a:pt x="199" y="525"/>
                    </a:lnTo>
                    <a:lnTo>
                      <a:pt x="241" y="496"/>
                    </a:lnTo>
                    <a:lnTo>
                      <a:pt x="270" y="468"/>
                    </a:lnTo>
                    <a:lnTo>
                      <a:pt x="298" y="454"/>
                    </a:lnTo>
                    <a:lnTo>
                      <a:pt x="312" y="439"/>
                    </a:lnTo>
                    <a:lnTo>
                      <a:pt x="327" y="425"/>
                    </a:lnTo>
                    <a:lnTo>
                      <a:pt x="341" y="425"/>
                    </a:lnTo>
                    <a:lnTo>
                      <a:pt x="355" y="411"/>
                    </a:lnTo>
                    <a:lnTo>
                      <a:pt x="369" y="397"/>
                    </a:lnTo>
                    <a:lnTo>
                      <a:pt x="383" y="383"/>
                    </a:lnTo>
                    <a:lnTo>
                      <a:pt x="397" y="383"/>
                    </a:lnTo>
                    <a:lnTo>
                      <a:pt x="412" y="369"/>
                    </a:lnTo>
                    <a:lnTo>
                      <a:pt x="440" y="354"/>
                    </a:lnTo>
                    <a:lnTo>
                      <a:pt x="440" y="340"/>
                    </a:lnTo>
                    <a:lnTo>
                      <a:pt x="454" y="340"/>
                    </a:lnTo>
                    <a:lnTo>
                      <a:pt x="468" y="340"/>
                    </a:lnTo>
                    <a:lnTo>
                      <a:pt x="468" y="326"/>
                    </a:lnTo>
                    <a:lnTo>
                      <a:pt x="497" y="312"/>
                    </a:lnTo>
                    <a:lnTo>
                      <a:pt x="525" y="298"/>
                    </a:lnTo>
                    <a:lnTo>
                      <a:pt x="539" y="283"/>
                    </a:lnTo>
                    <a:lnTo>
                      <a:pt x="568" y="269"/>
                    </a:lnTo>
                    <a:lnTo>
                      <a:pt x="596" y="241"/>
                    </a:lnTo>
                    <a:lnTo>
                      <a:pt x="610" y="227"/>
                    </a:lnTo>
                    <a:lnTo>
                      <a:pt x="624" y="227"/>
                    </a:lnTo>
                    <a:lnTo>
                      <a:pt x="639" y="213"/>
                    </a:lnTo>
                    <a:lnTo>
                      <a:pt x="653" y="213"/>
                    </a:lnTo>
                    <a:lnTo>
                      <a:pt x="667" y="198"/>
                    </a:lnTo>
                    <a:lnTo>
                      <a:pt x="681" y="184"/>
                    </a:lnTo>
                    <a:lnTo>
                      <a:pt x="709" y="170"/>
                    </a:lnTo>
                    <a:lnTo>
                      <a:pt x="738" y="156"/>
                    </a:lnTo>
                    <a:lnTo>
                      <a:pt x="752" y="142"/>
                    </a:lnTo>
                    <a:lnTo>
                      <a:pt x="766" y="142"/>
                    </a:lnTo>
                    <a:lnTo>
                      <a:pt x="780" y="127"/>
                    </a:lnTo>
                    <a:lnTo>
                      <a:pt x="795" y="127"/>
                    </a:lnTo>
                    <a:lnTo>
                      <a:pt x="809" y="113"/>
                    </a:lnTo>
                    <a:lnTo>
                      <a:pt x="823" y="113"/>
                    </a:lnTo>
                    <a:lnTo>
                      <a:pt x="837" y="113"/>
                    </a:lnTo>
                    <a:lnTo>
                      <a:pt x="851" y="99"/>
                    </a:lnTo>
                    <a:lnTo>
                      <a:pt x="865" y="99"/>
                    </a:lnTo>
                    <a:lnTo>
                      <a:pt x="880" y="99"/>
                    </a:lnTo>
                    <a:lnTo>
                      <a:pt x="894" y="99"/>
                    </a:lnTo>
                    <a:lnTo>
                      <a:pt x="922" y="99"/>
                    </a:lnTo>
                    <a:lnTo>
                      <a:pt x="936" y="99"/>
                    </a:lnTo>
                    <a:lnTo>
                      <a:pt x="965" y="99"/>
                    </a:lnTo>
                    <a:lnTo>
                      <a:pt x="979" y="99"/>
                    </a:lnTo>
                    <a:lnTo>
                      <a:pt x="1007" y="99"/>
                    </a:lnTo>
                    <a:lnTo>
                      <a:pt x="1036" y="99"/>
                    </a:lnTo>
                    <a:lnTo>
                      <a:pt x="1050" y="99"/>
                    </a:lnTo>
                    <a:lnTo>
                      <a:pt x="1064" y="99"/>
                    </a:lnTo>
                    <a:lnTo>
                      <a:pt x="1078" y="99"/>
                    </a:lnTo>
                    <a:lnTo>
                      <a:pt x="1177" y="99"/>
                    </a:lnTo>
                    <a:lnTo>
                      <a:pt x="1192" y="99"/>
                    </a:lnTo>
                    <a:lnTo>
                      <a:pt x="1305" y="42"/>
                    </a:lnTo>
                    <a:lnTo>
                      <a:pt x="1319" y="28"/>
                    </a:lnTo>
                    <a:lnTo>
                      <a:pt x="1348" y="28"/>
                    </a:lnTo>
                    <a:lnTo>
                      <a:pt x="1419" y="0"/>
                    </a:lnTo>
                    <a:lnTo>
                      <a:pt x="1433" y="14"/>
                    </a:lnTo>
                    <a:lnTo>
                      <a:pt x="1461" y="42"/>
                    </a:lnTo>
                    <a:close/>
                  </a:path>
                </a:pathLst>
              </a:custGeom>
              <a:noFill/>
              <a:ln w="0" cap="flat">
                <a:solidFill>
                  <a:srgbClr val="000000"/>
                </a:solidFill>
                <a:prstDash val="solid"/>
                <a:round/>
                <a:headEnd/>
                <a:tailEnd/>
              </a:ln>
              <a:extLst>
                <a:ext uri="{909E8E84-426E-40DD-AFC4-6F175D3DCCD1}">
                  <a14:hiddenFill xmlns="" xmlns:a14="http://schemas.microsoft.com/office/drawing/2010/main">
                    <a:solidFill>
                      <a:srgbClr val="FFFFFF"/>
                    </a:solidFill>
                  </a14:hiddenFill>
                </a:ext>
              </a:extLst>
            </p:spPr>
            <p:txBody>
              <a:bodyPr/>
              <a:lstStyle/>
              <a:p>
                <a:endParaRPr lang="ja-JP" altLang="en-US"/>
              </a:p>
            </p:txBody>
          </p:sp>
          <p:sp>
            <p:nvSpPr>
              <p:cNvPr id="52369" name="Freeform 211" descr="20%"/>
              <p:cNvSpPr>
                <a:spLocks noChangeAspect="1"/>
              </p:cNvSpPr>
              <p:nvPr/>
            </p:nvSpPr>
            <p:spPr bwMode="auto">
              <a:xfrm>
                <a:off x="5997" y="3021"/>
                <a:ext cx="3554" cy="3140"/>
              </a:xfrm>
              <a:custGeom>
                <a:avLst/>
                <a:gdLst>
                  <a:gd name="T0" fmla="*/ 2147483647 w 2227"/>
                  <a:gd name="T1" fmla="*/ 2147483647 h 1972"/>
                  <a:gd name="T2" fmla="*/ 2147483647 w 2227"/>
                  <a:gd name="T3" fmla="*/ 2147483647 h 1972"/>
                  <a:gd name="T4" fmla="*/ 2147483647 w 2227"/>
                  <a:gd name="T5" fmla="*/ 2147483647 h 1972"/>
                  <a:gd name="T6" fmla="*/ 2147483647 w 2227"/>
                  <a:gd name="T7" fmla="*/ 2147483647 h 1972"/>
                  <a:gd name="T8" fmla="*/ 2147483647 w 2227"/>
                  <a:gd name="T9" fmla="*/ 2147483647 h 1972"/>
                  <a:gd name="T10" fmla="*/ 2147483647 w 2227"/>
                  <a:gd name="T11" fmla="*/ 2147483647 h 1972"/>
                  <a:gd name="T12" fmla="*/ 2147483647 w 2227"/>
                  <a:gd name="T13" fmla="*/ 2147483647 h 1972"/>
                  <a:gd name="T14" fmla="*/ 2147483647 w 2227"/>
                  <a:gd name="T15" fmla="*/ 2147483647 h 1972"/>
                  <a:gd name="T16" fmla="*/ 2147483647 w 2227"/>
                  <a:gd name="T17" fmla="*/ 2147483647 h 1972"/>
                  <a:gd name="T18" fmla="*/ 2147483647 w 2227"/>
                  <a:gd name="T19" fmla="*/ 2147483647 h 1972"/>
                  <a:gd name="T20" fmla="*/ 2147483647 w 2227"/>
                  <a:gd name="T21" fmla="*/ 2147483647 h 1972"/>
                  <a:gd name="T22" fmla="*/ 2147483647 w 2227"/>
                  <a:gd name="T23" fmla="*/ 2147483647 h 1972"/>
                  <a:gd name="T24" fmla="*/ 2147483647 w 2227"/>
                  <a:gd name="T25" fmla="*/ 2147483647 h 1972"/>
                  <a:gd name="T26" fmla="*/ 2147483647 w 2227"/>
                  <a:gd name="T27" fmla="*/ 2147483647 h 1972"/>
                  <a:gd name="T28" fmla="*/ 2147483647 w 2227"/>
                  <a:gd name="T29" fmla="*/ 2147483647 h 1972"/>
                  <a:gd name="T30" fmla="*/ 2147483647 w 2227"/>
                  <a:gd name="T31" fmla="*/ 2147483647 h 1972"/>
                  <a:gd name="T32" fmla="*/ 2147483647 w 2227"/>
                  <a:gd name="T33" fmla="*/ 2147483647 h 1972"/>
                  <a:gd name="T34" fmla="*/ 2147483647 w 2227"/>
                  <a:gd name="T35" fmla="*/ 2147483647 h 1972"/>
                  <a:gd name="T36" fmla="*/ 2147483647 w 2227"/>
                  <a:gd name="T37" fmla="*/ 2147483647 h 1972"/>
                  <a:gd name="T38" fmla="*/ 2147483647 w 2227"/>
                  <a:gd name="T39" fmla="*/ 2147483647 h 1972"/>
                  <a:gd name="T40" fmla="*/ 2147483647 w 2227"/>
                  <a:gd name="T41" fmla="*/ 2147483647 h 1972"/>
                  <a:gd name="T42" fmla="*/ 2147483647 w 2227"/>
                  <a:gd name="T43" fmla="*/ 2147483647 h 1972"/>
                  <a:gd name="T44" fmla="*/ 2147483647 w 2227"/>
                  <a:gd name="T45" fmla="*/ 2147483647 h 1972"/>
                  <a:gd name="T46" fmla="*/ 2147483647 w 2227"/>
                  <a:gd name="T47" fmla="*/ 2147483647 h 1972"/>
                  <a:gd name="T48" fmla="*/ 2147483647 w 2227"/>
                  <a:gd name="T49" fmla="*/ 2147483647 h 1972"/>
                  <a:gd name="T50" fmla="*/ 2147483647 w 2227"/>
                  <a:gd name="T51" fmla="*/ 2147483647 h 1972"/>
                  <a:gd name="T52" fmla="*/ 2147483647 w 2227"/>
                  <a:gd name="T53" fmla="*/ 2147483647 h 1972"/>
                  <a:gd name="T54" fmla="*/ 2147483647 w 2227"/>
                  <a:gd name="T55" fmla="*/ 2147483647 h 1972"/>
                  <a:gd name="T56" fmla="*/ 2147483647 w 2227"/>
                  <a:gd name="T57" fmla="*/ 2147483647 h 1972"/>
                  <a:gd name="T58" fmla="*/ 2147483647 w 2227"/>
                  <a:gd name="T59" fmla="*/ 2147483647 h 1972"/>
                  <a:gd name="T60" fmla="*/ 2147483647 w 2227"/>
                  <a:gd name="T61" fmla="*/ 2147483647 h 1972"/>
                  <a:gd name="T62" fmla="*/ 2147483647 w 2227"/>
                  <a:gd name="T63" fmla="*/ 2147483647 h 1972"/>
                  <a:gd name="T64" fmla="*/ 2147483647 w 2227"/>
                  <a:gd name="T65" fmla="*/ 2147483647 h 1972"/>
                  <a:gd name="T66" fmla="*/ 2147483647 w 2227"/>
                  <a:gd name="T67" fmla="*/ 2147483647 h 1972"/>
                  <a:gd name="T68" fmla="*/ 2147483647 w 2227"/>
                  <a:gd name="T69" fmla="*/ 2147483647 h 1972"/>
                  <a:gd name="T70" fmla="*/ 2147483647 w 2227"/>
                  <a:gd name="T71" fmla="*/ 2147483647 h 1972"/>
                  <a:gd name="T72" fmla="*/ 2147483647 w 2227"/>
                  <a:gd name="T73" fmla="*/ 2147483647 h 1972"/>
                  <a:gd name="T74" fmla="*/ 0 w 2227"/>
                  <a:gd name="T75" fmla="*/ 2147483647 h 1972"/>
                  <a:gd name="T76" fmla="*/ 2147483647 w 2227"/>
                  <a:gd name="T77" fmla="*/ 2147483647 h 1972"/>
                  <a:gd name="T78" fmla="*/ 2147483647 w 2227"/>
                  <a:gd name="T79" fmla="*/ 2147483647 h 1972"/>
                  <a:gd name="T80" fmla="*/ 2147483647 w 2227"/>
                  <a:gd name="T81" fmla="*/ 2147483647 h 1972"/>
                  <a:gd name="T82" fmla="*/ 2147483647 w 2227"/>
                  <a:gd name="T83" fmla="*/ 2147483647 h 1972"/>
                  <a:gd name="T84" fmla="*/ 2147483647 w 2227"/>
                  <a:gd name="T85" fmla="*/ 2147483647 h 1972"/>
                  <a:gd name="T86" fmla="*/ 2147483647 w 2227"/>
                  <a:gd name="T87" fmla="*/ 2147483647 h 1972"/>
                  <a:gd name="T88" fmla="*/ 2147483647 w 2227"/>
                  <a:gd name="T89" fmla="*/ 2147483647 h 1972"/>
                  <a:gd name="T90" fmla="*/ 2147483647 w 2227"/>
                  <a:gd name="T91" fmla="*/ 2147483647 h 1972"/>
                  <a:gd name="T92" fmla="*/ 2147483647 w 2227"/>
                  <a:gd name="T93" fmla="*/ 2147483647 h 1972"/>
                  <a:gd name="T94" fmla="*/ 2147483647 w 2227"/>
                  <a:gd name="T95" fmla="*/ 2147483647 h 1972"/>
                  <a:gd name="T96" fmla="*/ 2147483647 w 2227"/>
                  <a:gd name="T97" fmla="*/ 2147483647 h 1972"/>
                  <a:gd name="T98" fmla="*/ 2147483647 w 2227"/>
                  <a:gd name="T99" fmla="*/ 2147483647 h 1972"/>
                  <a:gd name="T100" fmla="*/ 2147483647 w 2227"/>
                  <a:gd name="T101" fmla="*/ 2147483647 h 1972"/>
                  <a:gd name="T102" fmla="*/ 2147483647 w 2227"/>
                  <a:gd name="T103" fmla="*/ 2147483647 h 1972"/>
                  <a:gd name="T104" fmla="*/ 2147483647 w 2227"/>
                  <a:gd name="T105" fmla="*/ 2147483647 h 1972"/>
                  <a:gd name="T106" fmla="*/ 2147483647 w 2227"/>
                  <a:gd name="T107" fmla="*/ 2147483647 h 1972"/>
                  <a:gd name="T108" fmla="*/ 2147483647 w 2227"/>
                  <a:gd name="T109" fmla="*/ 2147483647 h 1972"/>
                  <a:gd name="T110" fmla="*/ 2147483647 w 2227"/>
                  <a:gd name="T111" fmla="*/ 2147483647 h 1972"/>
                  <a:gd name="T112" fmla="*/ 2147483647 w 2227"/>
                  <a:gd name="T113" fmla="*/ 2147483647 h 1972"/>
                  <a:gd name="T114" fmla="*/ 2147483647 w 2227"/>
                  <a:gd name="T115" fmla="*/ 2147483647 h 1972"/>
                  <a:gd name="T116" fmla="*/ 2147483647 w 2227"/>
                  <a:gd name="T117" fmla="*/ 2147483647 h 1972"/>
                  <a:gd name="T118" fmla="*/ 2147483647 w 2227"/>
                  <a:gd name="T119" fmla="*/ 2147483647 h 1972"/>
                  <a:gd name="T120" fmla="*/ 2147483647 w 2227"/>
                  <a:gd name="T121" fmla="*/ 2147483647 h 1972"/>
                  <a:gd name="T122" fmla="*/ 2147483647 w 2227"/>
                  <a:gd name="T123" fmla="*/ 0 h 197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227"/>
                  <a:gd name="T187" fmla="*/ 0 h 1972"/>
                  <a:gd name="T188" fmla="*/ 2227 w 2227"/>
                  <a:gd name="T189" fmla="*/ 1972 h 197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227" h="1972">
                    <a:moveTo>
                      <a:pt x="1773" y="28"/>
                    </a:moveTo>
                    <a:lnTo>
                      <a:pt x="1773" y="28"/>
                    </a:lnTo>
                    <a:lnTo>
                      <a:pt x="1801" y="14"/>
                    </a:lnTo>
                    <a:lnTo>
                      <a:pt x="1815" y="14"/>
                    </a:lnTo>
                    <a:lnTo>
                      <a:pt x="1830" y="28"/>
                    </a:lnTo>
                    <a:lnTo>
                      <a:pt x="1844" y="28"/>
                    </a:lnTo>
                    <a:lnTo>
                      <a:pt x="1858" y="28"/>
                    </a:lnTo>
                    <a:lnTo>
                      <a:pt x="1872" y="28"/>
                    </a:lnTo>
                    <a:lnTo>
                      <a:pt x="1886" y="28"/>
                    </a:lnTo>
                    <a:lnTo>
                      <a:pt x="1900" y="43"/>
                    </a:lnTo>
                    <a:lnTo>
                      <a:pt x="1915" y="43"/>
                    </a:lnTo>
                    <a:lnTo>
                      <a:pt x="1929" y="57"/>
                    </a:lnTo>
                    <a:lnTo>
                      <a:pt x="1943" y="57"/>
                    </a:lnTo>
                    <a:lnTo>
                      <a:pt x="1957" y="57"/>
                    </a:lnTo>
                    <a:lnTo>
                      <a:pt x="1971" y="57"/>
                    </a:lnTo>
                    <a:lnTo>
                      <a:pt x="1986" y="57"/>
                    </a:lnTo>
                    <a:lnTo>
                      <a:pt x="1986" y="71"/>
                    </a:lnTo>
                    <a:lnTo>
                      <a:pt x="1986" y="85"/>
                    </a:lnTo>
                    <a:lnTo>
                      <a:pt x="1986" y="99"/>
                    </a:lnTo>
                    <a:lnTo>
                      <a:pt x="1986" y="113"/>
                    </a:lnTo>
                    <a:lnTo>
                      <a:pt x="1971" y="128"/>
                    </a:lnTo>
                    <a:lnTo>
                      <a:pt x="1971" y="142"/>
                    </a:lnTo>
                    <a:lnTo>
                      <a:pt x="1957" y="156"/>
                    </a:lnTo>
                    <a:lnTo>
                      <a:pt x="2085" y="213"/>
                    </a:lnTo>
                    <a:lnTo>
                      <a:pt x="2142" y="255"/>
                    </a:lnTo>
                    <a:lnTo>
                      <a:pt x="2170" y="269"/>
                    </a:lnTo>
                    <a:lnTo>
                      <a:pt x="2184" y="284"/>
                    </a:lnTo>
                    <a:lnTo>
                      <a:pt x="2198" y="284"/>
                    </a:lnTo>
                    <a:lnTo>
                      <a:pt x="2212" y="284"/>
                    </a:lnTo>
                    <a:lnTo>
                      <a:pt x="2212" y="298"/>
                    </a:lnTo>
                    <a:lnTo>
                      <a:pt x="2227" y="298"/>
                    </a:lnTo>
                    <a:lnTo>
                      <a:pt x="2227" y="312"/>
                    </a:lnTo>
                    <a:lnTo>
                      <a:pt x="2227" y="326"/>
                    </a:lnTo>
                    <a:lnTo>
                      <a:pt x="2212" y="326"/>
                    </a:lnTo>
                    <a:lnTo>
                      <a:pt x="2212" y="340"/>
                    </a:lnTo>
                    <a:lnTo>
                      <a:pt x="2212" y="355"/>
                    </a:lnTo>
                    <a:lnTo>
                      <a:pt x="2212" y="369"/>
                    </a:lnTo>
                    <a:lnTo>
                      <a:pt x="2198" y="369"/>
                    </a:lnTo>
                    <a:lnTo>
                      <a:pt x="2198" y="383"/>
                    </a:lnTo>
                    <a:lnTo>
                      <a:pt x="2198" y="397"/>
                    </a:lnTo>
                    <a:lnTo>
                      <a:pt x="2198" y="411"/>
                    </a:lnTo>
                    <a:lnTo>
                      <a:pt x="2184" y="411"/>
                    </a:lnTo>
                    <a:lnTo>
                      <a:pt x="2184" y="426"/>
                    </a:lnTo>
                    <a:lnTo>
                      <a:pt x="2184" y="440"/>
                    </a:lnTo>
                    <a:lnTo>
                      <a:pt x="2170" y="454"/>
                    </a:lnTo>
                    <a:lnTo>
                      <a:pt x="2170" y="468"/>
                    </a:lnTo>
                    <a:lnTo>
                      <a:pt x="2184" y="482"/>
                    </a:lnTo>
                    <a:lnTo>
                      <a:pt x="2184" y="496"/>
                    </a:lnTo>
                    <a:lnTo>
                      <a:pt x="2170" y="496"/>
                    </a:lnTo>
                    <a:lnTo>
                      <a:pt x="2156" y="496"/>
                    </a:lnTo>
                    <a:lnTo>
                      <a:pt x="2156" y="511"/>
                    </a:lnTo>
                    <a:lnTo>
                      <a:pt x="2156" y="525"/>
                    </a:lnTo>
                    <a:lnTo>
                      <a:pt x="2127" y="582"/>
                    </a:lnTo>
                    <a:lnTo>
                      <a:pt x="2113" y="624"/>
                    </a:lnTo>
                    <a:lnTo>
                      <a:pt x="2113" y="638"/>
                    </a:lnTo>
                    <a:lnTo>
                      <a:pt x="2099" y="652"/>
                    </a:lnTo>
                    <a:lnTo>
                      <a:pt x="2099" y="667"/>
                    </a:lnTo>
                    <a:lnTo>
                      <a:pt x="2099" y="681"/>
                    </a:lnTo>
                    <a:lnTo>
                      <a:pt x="2085" y="695"/>
                    </a:lnTo>
                    <a:lnTo>
                      <a:pt x="2085" y="709"/>
                    </a:lnTo>
                    <a:lnTo>
                      <a:pt x="2085" y="723"/>
                    </a:lnTo>
                    <a:lnTo>
                      <a:pt x="2085" y="738"/>
                    </a:lnTo>
                    <a:lnTo>
                      <a:pt x="2085" y="752"/>
                    </a:lnTo>
                    <a:lnTo>
                      <a:pt x="2071" y="752"/>
                    </a:lnTo>
                    <a:lnTo>
                      <a:pt x="2071" y="766"/>
                    </a:lnTo>
                    <a:lnTo>
                      <a:pt x="2071" y="780"/>
                    </a:lnTo>
                    <a:lnTo>
                      <a:pt x="2071" y="794"/>
                    </a:lnTo>
                    <a:lnTo>
                      <a:pt x="2071" y="808"/>
                    </a:lnTo>
                    <a:lnTo>
                      <a:pt x="2056" y="823"/>
                    </a:lnTo>
                    <a:lnTo>
                      <a:pt x="2056" y="837"/>
                    </a:lnTo>
                    <a:lnTo>
                      <a:pt x="2056" y="851"/>
                    </a:lnTo>
                    <a:lnTo>
                      <a:pt x="2056" y="865"/>
                    </a:lnTo>
                    <a:lnTo>
                      <a:pt x="2056" y="879"/>
                    </a:lnTo>
                    <a:lnTo>
                      <a:pt x="2056" y="894"/>
                    </a:lnTo>
                    <a:lnTo>
                      <a:pt x="2056" y="908"/>
                    </a:lnTo>
                    <a:lnTo>
                      <a:pt x="2056" y="922"/>
                    </a:lnTo>
                    <a:lnTo>
                      <a:pt x="2056" y="936"/>
                    </a:lnTo>
                    <a:lnTo>
                      <a:pt x="2056" y="950"/>
                    </a:lnTo>
                    <a:lnTo>
                      <a:pt x="2056" y="965"/>
                    </a:lnTo>
                    <a:lnTo>
                      <a:pt x="2056" y="979"/>
                    </a:lnTo>
                    <a:lnTo>
                      <a:pt x="2056" y="993"/>
                    </a:lnTo>
                    <a:lnTo>
                      <a:pt x="2071" y="1007"/>
                    </a:lnTo>
                    <a:lnTo>
                      <a:pt x="2071" y="1035"/>
                    </a:lnTo>
                    <a:lnTo>
                      <a:pt x="2085" y="1064"/>
                    </a:lnTo>
                    <a:lnTo>
                      <a:pt x="2085" y="1078"/>
                    </a:lnTo>
                    <a:lnTo>
                      <a:pt x="2085" y="1092"/>
                    </a:lnTo>
                    <a:lnTo>
                      <a:pt x="2085" y="1106"/>
                    </a:lnTo>
                    <a:lnTo>
                      <a:pt x="2099" y="1106"/>
                    </a:lnTo>
                    <a:lnTo>
                      <a:pt x="2099" y="1121"/>
                    </a:lnTo>
                    <a:lnTo>
                      <a:pt x="2099" y="1135"/>
                    </a:lnTo>
                    <a:lnTo>
                      <a:pt x="2099" y="1149"/>
                    </a:lnTo>
                    <a:lnTo>
                      <a:pt x="2113" y="1149"/>
                    </a:lnTo>
                    <a:lnTo>
                      <a:pt x="2113" y="1177"/>
                    </a:lnTo>
                    <a:lnTo>
                      <a:pt x="2113" y="1220"/>
                    </a:lnTo>
                    <a:lnTo>
                      <a:pt x="2113" y="1234"/>
                    </a:lnTo>
                    <a:lnTo>
                      <a:pt x="2113" y="1248"/>
                    </a:lnTo>
                    <a:lnTo>
                      <a:pt x="2113" y="1291"/>
                    </a:lnTo>
                    <a:lnTo>
                      <a:pt x="2113" y="1305"/>
                    </a:lnTo>
                    <a:lnTo>
                      <a:pt x="2113" y="1319"/>
                    </a:lnTo>
                    <a:lnTo>
                      <a:pt x="2113" y="1347"/>
                    </a:lnTo>
                    <a:lnTo>
                      <a:pt x="2113" y="1362"/>
                    </a:lnTo>
                    <a:lnTo>
                      <a:pt x="2113" y="1376"/>
                    </a:lnTo>
                    <a:lnTo>
                      <a:pt x="2113" y="1390"/>
                    </a:lnTo>
                    <a:lnTo>
                      <a:pt x="2099" y="1390"/>
                    </a:lnTo>
                    <a:lnTo>
                      <a:pt x="2085" y="1390"/>
                    </a:lnTo>
                    <a:lnTo>
                      <a:pt x="2071" y="1390"/>
                    </a:lnTo>
                    <a:lnTo>
                      <a:pt x="2042" y="1390"/>
                    </a:lnTo>
                    <a:lnTo>
                      <a:pt x="2014" y="1390"/>
                    </a:lnTo>
                    <a:lnTo>
                      <a:pt x="2000" y="1390"/>
                    </a:lnTo>
                    <a:lnTo>
                      <a:pt x="1971" y="1390"/>
                    </a:lnTo>
                    <a:lnTo>
                      <a:pt x="1957" y="1390"/>
                    </a:lnTo>
                    <a:lnTo>
                      <a:pt x="1929" y="1390"/>
                    </a:lnTo>
                    <a:lnTo>
                      <a:pt x="1915" y="1390"/>
                    </a:lnTo>
                    <a:lnTo>
                      <a:pt x="1900" y="1390"/>
                    </a:lnTo>
                    <a:lnTo>
                      <a:pt x="1886" y="1390"/>
                    </a:lnTo>
                    <a:lnTo>
                      <a:pt x="1872" y="1404"/>
                    </a:lnTo>
                    <a:lnTo>
                      <a:pt x="1858" y="1404"/>
                    </a:lnTo>
                    <a:lnTo>
                      <a:pt x="1844" y="1404"/>
                    </a:lnTo>
                    <a:lnTo>
                      <a:pt x="1830" y="1418"/>
                    </a:lnTo>
                    <a:lnTo>
                      <a:pt x="1815" y="1418"/>
                    </a:lnTo>
                    <a:lnTo>
                      <a:pt x="1801" y="1433"/>
                    </a:lnTo>
                    <a:lnTo>
                      <a:pt x="1787" y="1433"/>
                    </a:lnTo>
                    <a:lnTo>
                      <a:pt x="1773" y="1447"/>
                    </a:lnTo>
                    <a:lnTo>
                      <a:pt x="1744" y="1461"/>
                    </a:lnTo>
                    <a:lnTo>
                      <a:pt x="1716" y="1475"/>
                    </a:lnTo>
                    <a:lnTo>
                      <a:pt x="1702" y="1489"/>
                    </a:lnTo>
                    <a:lnTo>
                      <a:pt x="1688" y="1504"/>
                    </a:lnTo>
                    <a:lnTo>
                      <a:pt x="1674" y="1504"/>
                    </a:lnTo>
                    <a:lnTo>
                      <a:pt x="1659" y="1518"/>
                    </a:lnTo>
                    <a:lnTo>
                      <a:pt x="1645" y="1518"/>
                    </a:lnTo>
                    <a:lnTo>
                      <a:pt x="1631" y="1532"/>
                    </a:lnTo>
                    <a:lnTo>
                      <a:pt x="1603" y="1560"/>
                    </a:lnTo>
                    <a:lnTo>
                      <a:pt x="1574" y="1574"/>
                    </a:lnTo>
                    <a:lnTo>
                      <a:pt x="1560" y="1589"/>
                    </a:lnTo>
                    <a:lnTo>
                      <a:pt x="1532" y="1603"/>
                    </a:lnTo>
                    <a:lnTo>
                      <a:pt x="1503" y="1617"/>
                    </a:lnTo>
                    <a:lnTo>
                      <a:pt x="1503" y="1631"/>
                    </a:lnTo>
                    <a:lnTo>
                      <a:pt x="1489" y="1631"/>
                    </a:lnTo>
                    <a:lnTo>
                      <a:pt x="1475" y="1631"/>
                    </a:lnTo>
                    <a:lnTo>
                      <a:pt x="1475" y="1645"/>
                    </a:lnTo>
                    <a:lnTo>
                      <a:pt x="1447" y="1660"/>
                    </a:lnTo>
                    <a:lnTo>
                      <a:pt x="1432" y="1674"/>
                    </a:lnTo>
                    <a:lnTo>
                      <a:pt x="1418" y="1674"/>
                    </a:lnTo>
                    <a:lnTo>
                      <a:pt x="1404" y="1688"/>
                    </a:lnTo>
                    <a:lnTo>
                      <a:pt x="1390" y="1702"/>
                    </a:lnTo>
                    <a:lnTo>
                      <a:pt x="1376" y="1716"/>
                    </a:lnTo>
                    <a:lnTo>
                      <a:pt x="1362" y="1716"/>
                    </a:lnTo>
                    <a:lnTo>
                      <a:pt x="1347" y="1730"/>
                    </a:lnTo>
                    <a:lnTo>
                      <a:pt x="1333" y="1745"/>
                    </a:lnTo>
                    <a:lnTo>
                      <a:pt x="1305" y="1759"/>
                    </a:lnTo>
                    <a:lnTo>
                      <a:pt x="1276" y="1787"/>
                    </a:lnTo>
                    <a:lnTo>
                      <a:pt x="1234" y="1816"/>
                    </a:lnTo>
                    <a:lnTo>
                      <a:pt x="1220" y="1830"/>
                    </a:lnTo>
                    <a:lnTo>
                      <a:pt x="1191" y="1844"/>
                    </a:lnTo>
                    <a:lnTo>
                      <a:pt x="1149" y="1887"/>
                    </a:lnTo>
                    <a:lnTo>
                      <a:pt x="1120" y="1901"/>
                    </a:lnTo>
                    <a:lnTo>
                      <a:pt x="1092" y="1915"/>
                    </a:lnTo>
                    <a:lnTo>
                      <a:pt x="1078" y="1929"/>
                    </a:lnTo>
                    <a:lnTo>
                      <a:pt x="1035" y="1972"/>
                    </a:lnTo>
                    <a:lnTo>
                      <a:pt x="1021" y="1972"/>
                    </a:lnTo>
                    <a:lnTo>
                      <a:pt x="1007" y="1929"/>
                    </a:lnTo>
                    <a:lnTo>
                      <a:pt x="993" y="1915"/>
                    </a:lnTo>
                    <a:lnTo>
                      <a:pt x="964" y="1887"/>
                    </a:lnTo>
                    <a:lnTo>
                      <a:pt x="964" y="1872"/>
                    </a:lnTo>
                    <a:lnTo>
                      <a:pt x="950" y="1858"/>
                    </a:lnTo>
                    <a:lnTo>
                      <a:pt x="936" y="1858"/>
                    </a:lnTo>
                    <a:lnTo>
                      <a:pt x="936" y="1844"/>
                    </a:lnTo>
                    <a:lnTo>
                      <a:pt x="922" y="1830"/>
                    </a:lnTo>
                    <a:lnTo>
                      <a:pt x="922" y="1816"/>
                    </a:lnTo>
                    <a:lnTo>
                      <a:pt x="908" y="1801"/>
                    </a:lnTo>
                    <a:lnTo>
                      <a:pt x="894" y="1787"/>
                    </a:lnTo>
                    <a:lnTo>
                      <a:pt x="894" y="1773"/>
                    </a:lnTo>
                    <a:lnTo>
                      <a:pt x="879" y="1759"/>
                    </a:lnTo>
                    <a:lnTo>
                      <a:pt x="865" y="1745"/>
                    </a:lnTo>
                    <a:lnTo>
                      <a:pt x="851" y="1730"/>
                    </a:lnTo>
                    <a:lnTo>
                      <a:pt x="851" y="1716"/>
                    </a:lnTo>
                    <a:lnTo>
                      <a:pt x="837" y="1702"/>
                    </a:lnTo>
                    <a:lnTo>
                      <a:pt x="823" y="1688"/>
                    </a:lnTo>
                    <a:lnTo>
                      <a:pt x="823" y="1674"/>
                    </a:lnTo>
                    <a:lnTo>
                      <a:pt x="808" y="1660"/>
                    </a:lnTo>
                    <a:lnTo>
                      <a:pt x="808" y="1645"/>
                    </a:lnTo>
                    <a:lnTo>
                      <a:pt x="794" y="1645"/>
                    </a:lnTo>
                    <a:lnTo>
                      <a:pt x="794" y="1631"/>
                    </a:lnTo>
                    <a:lnTo>
                      <a:pt x="780" y="1617"/>
                    </a:lnTo>
                    <a:lnTo>
                      <a:pt x="766" y="1603"/>
                    </a:lnTo>
                    <a:lnTo>
                      <a:pt x="766" y="1589"/>
                    </a:lnTo>
                    <a:lnTo>
                      <a:pt x="752" y="1589"/>
                    </a:lnTo>
                    <a:lnTo>
                      <a:pt x="752" y="1574"/>
                    </a:lnTo>
                    <a:lnTo>
                      <a:pt x="738" y="1546"/>
                    </a:lnTo>
                    <a:lnTo>
                      <a:pt x="723" y="1532"/>
                    </a:lnTo>
                    <a:lnTo>
                      <a:pt x="709" y="1518"/>
                    </a:lnTo>
                    <a:lnTo>
                      <a:pt x="695" y="1504"/>
                    </a:lnTo>
                    <a:lnTo>
                      <a:pt x="695" y="1489"/>
                    </a:lnTo>
                    <a:lnTo>
                      <a:pt x="681" y="1489"/>
                    </a:lnTo>
                    <a:lnTo>
                      <a:pt x="681" y="1475"/>
                    </a:lnTo>
                    <a:lnTo>
                      <a:pt x="667" y="1461"/>
                    </a:lnTo>
                    <a:lnTo>
                      <a:pt x="652" y="1447"/>
                    </a:lnTo>
                    <a:lnTo>
                      <a:pt x="652" y="1433"/>
                    </a:lnTo>
                    <a:lnTo>
                      <a:pt x="638" y="1433"/>
                    </a:lnTo>
                    <a:lnTo>
                      <a:pt x="638" y="1418"/>
                    </a:lnTo>
                    <a:lnTo>
                      <a:pt x="624" y="1404"/>
                    </a:lnTo>
                    <a:lnTo>
                      <a:pt x="624" y="1390"/>
                    </a:lnTo>
                    <a:lnTo>
                      <a:pt x="610" y="1376"/>
                    </a:lnTo>
                    <a:lnTo>
                      <a:pt x="596" y="1362"/>
                    </a:lnTo>
                    <a:lnTo>
                      <a:pt x="596" y="1347"/>
                    </a:lnTo>
                    <a:lnTo>
                      <a:pt x="582" y="1333"/>
                    </a:lnTo>
                    <a:lnTo>
                      <a:pt x="567" y="1305"/>
                    </a:lnTo>
                    <a:lnTo>
                      <a:pt x="553" y="1291"/>
                    </a:lnTo>
                    <a:lnTo>
                      <a:pt x="539" y="1291"/>
                    </a:lnTo>
                    <a:lnTo>
                      <a:pt x="539" y="1277"/>
                    </a:lnTo>
                    <a:lnTo>
                      <a:pt x="525" y="1277"/>
                    </a:lnTo>
                    <a:lnTo>
                      <a:pt x="525" y="1262"/>
                    </a:lnTo>
                    <a:lnTo>
                      <a:pt x="511" y="1248"/>
                    </a:lnTo>
                    <a:lnTo>
                      <a:pt x="496" y="1248"/>
                    </a:lnTo>
                    <a:lnTo>
                      <a:pt x="496" y="1234"/>
                    </a:lnTo>
                    <a:lnTo>
                      <a:pt x="482" y="1234"/>
                    </a:lnTo>
                    <a:lnTo>
                      <a:pt x="482" y="1220"/>
                    </a:lnTo>
                    <a:lnTo>
                      <a:pt x="468" y="1220"/>
                    </a:lnTo>
                    <a:lnTo>
                      <a:pt x="468" y="1206"/>
                    </a:lnTo>
                    <a:lnTo>
                      <a:pt x="454" y="1191"/>
                    </a:lnTo>
                    <a:lnTo>
                      <a:pt x="454" y="1177"/>
                    </a:lnTo>
                    <a:lnTo>
                      <a:pt x="440" y="1177"/>
                    </a:lnTo>
                    <a:lnTo>
                      <a:pt x="440" y="1163"/>
                    </a:lnTo>
                    <a:lnTo>
                      <a:pt x="426" y="1163"/>
                    </a:lnTo>
                    <a:lnTo>
                      <a:pt x="426" y="1149"/>
                    </a:lnTo>
                    <a:lnTo>
                      <a:pt x="411" y="1135"/>
                    </a:lnTo>
                    <a:lnTo>
                      <a:pt x="411" y="1121"/>
                    </a:lnTo>
                    <a:lnTo>
                      <a:pt x="397" y="1121"/>
                    </a:lnTo>
                    <a:lnTo>
                      <a:pt x="383" y="1106"/>
                    </a:lnTo>
                    <a:lnTo>
                      <a:pt x="369" y="1092"/>
                    </a:lnTo>
                    <a:lnTo>
                      <a:pt x="355" y="1078"/>
                    </a:lnTo>
                    <a:lnTo>
                      <a:pt x="340" y="1078"/>
                    </a:lnTo>
                    <a:lnTo>
                      <a:pt x="340" y="1064"/>
                    </a:lnTo>
                    <a:lnTo>
                      <a:pt x="326" y="1064"/>
                    </a:lnTo>
                    <a:lnTo>
                      <a:pt x="312" y="1064"/>
                    </a:lnTo>
                    <a:lnTo>
                      <a:pt x="298" y="1050"/>
                    </a:lnTo>
                    <a:lnTo>
                      <a:pt x="284" y="1050"/>
                    </a:lnTo>
                    <a:lnTo>
                      <a:pt x="270" y="1035"/>
                    </a:lnTo>
                    <a:lnTo>
                      <a:pt x="255" y="1035"/>
                    </a:lnTo>
                    <a:lnTo>
                      <a:pt x="241" y="1035"/>
                    </a:lnTo>
                    <a:lnTo>
                      <a:pt x="241" y="1021"/>
                    </a:lnTo>
                    <a:lnTo>
                      <a:pt x="227" y="1021"/>
                    </a:lnTo>
                    <a:lnTo>
                      <a:pt x="213" y="1021"/>
                    </a:lnTo>
                    <a:lnTo>
                      <a:pt x="199" y="1021"/>
                    </a:lnTo>
                    <a:lnTo>
                      <a:pt x="99" y="993"/>
                    </a:lnTo>
                    <a:lnTo>
                      <a:pt x="71" y="979"/>
                    </a:lnTo>
                    <a:lnTo>
                      <a:pt x="43" y="979"/>
                    </a:lnTo>
                    <a:lnTo>
                      <a:pt x="0" y="965"/>
                    </a:lnTo>
                    <a:lnTo>
                      <a:pt x="0" y="950"/>
                    </a:lnTo>
                    <a:lnTo>
                      <a:pt x="0" y="936"/>
                    </a:lnTo>
                    <a:lnTo>
                      <a:pt x="0" y="922"/>
                    </a:lnTo>
                    <a:lnTo>
                      <a:pt x="14" y="908"/>
                    </a:lnTo>
                    <a:lnTo>
                      <a:pt x="14" y="894"/>
                    </a:lnTo>
                    <a:lnTo>
                      <a:pt x="14" y="879"/>
                    </a:lnTo>
                    <a:lnTo>
                      <a:pt x="14" y="865"/>
                    </a:lnTo>
                    <a:lnTo>
                      <a:pt x="28" y="865"/>
                    </a:lnTo>
                    <a:lnTo>
                      <a:pt x="28" y="851"/>
                    </a:lnTo>
                    <a:lnTo>
                      <a:pt x="28" y="837"/>
                    </a:lnTo>
                    <a:lnTo>
                      <a:pt x="43" y="837"/>
                    </a:lnTo>
                    <a:lnTo>
                      <a:pt x="43" y="823"/>
                    </a:lnTo>
                    <a:lnTo>
                      <a:pt x="57" y="808"/>
                    </a:lnTo>
                    <a:lnTo>
                      <a:pt x="57" y="794"/>
                    </a:lnTo>
                    <a:lnTo>
                      <a:pt x="71" y="794"/>
                    </a:lnTo>
                    <a:lnTo>
                      <a:pt x="71" y="780"/>
                    </a:lnTo>
                    <a:lnTo>
                      <a:pt x="85" y="780"/>
                    </a:lnTo>
                    <a:lnTo>
                      <a:pt x="85" y="766"/>
                    </a:lnTo>
                    <a:lnTo>
                      <a:pt x="99" y="766"/>
                    </a:lnTo>
                    <a:lnTo>
                      <a:pt x="99" y="752"/>
                    </a:lnTo>
                    <a:lnTo>
                      <a:pt x="114" y="752"/>
                    </a:lnTo>
                    <a:lnTo>
                      <a:pt x="128" y="752"/>
                    </a:lnTo>
                    <a:lnTo>
                      <a:pt x="142" y="738"/>
                    </a:lnTo>
                    <a:lnTo>
                      <a:pt x="156" y="738"/>
                    </a:lnTo>
                    <a:lnTo>
                      <a:pt x="170" y="738"/>
                    </a:lnTo>
                    <a:lnTo>
                      <a:pt x="184" y="738"/>
                    </a:lnTo>
                    <a:lnTo>
                      <a:pt x="199" y="738"/>
                    </a:lnTo>
                    <a:lnTo>
                      <a:pt x="213" y="738"/>
                    </a:lnTo>
                    <a:lnTo>
                      <a:pt x="227" y="738"/>
                    </a:lnTo>
                    <a:lnTo>
                      <a:pt x="241" y="738"/>
                    </a:lnTo>
                    <a:lnTo>
                      <a:pt x="255" y="738"/>
                    </a:lnTo>
                    <a:lnTo>
                      <a:pt x="312" y="738"/>
                    </a:lnTo>
                    <a:lnTo>
                      <a:pt x="340" y="738"/>
                    </a:lnTo>
                    <a:lnTo>
                      <a:pt x="355" y="738"/>
                    </a:lnTo>
                    <a:lnTo>
                      <a:pt x="369" y="738"/>
                    </a:lnTo>
                    <a:lnTo>
                      <a:pt x="383" y="738"/>
                    </a:lnTo>
                    <a:lnTo>
                      <a:pt x="397" y="738"/>
                    </a:lnTo>
                    <a:lnTo>
                      <a:pt x="411" y="752"/>
                    </a:lnTo>
                    <a:lnTo>
                      <a:pt x="426" y="752"/>
                    </a:lnTo>
                    <a:lnTo>
                      <a:pt x="440" y="766"/>
                    </a:lnTo>
                    <a:lnTo>
                      <a:pt x="454" y="766"/>
                    </a:lnTo>
                    <a:lnTo>
                      <a:pt x="482" y="780"/>
                    </a:lnTo>
                    <a:lnTo>
                      <a:pt x="496" y="780"/>
                    </a:lnTo>
                    <a:lnTo>
                      <a:pt x="511" y="794"/>
                    </a:lnTo>
                    <a:lnTo>
                      <a:pt x="525" y="794"/>
                    </a:lnTo>
                    <a:lnTo>
                      <a:pt x="539" y="794"/>
                    </a:lnTo>
                    <a:lnTo>
                      <a:pt x="553" y="794"/>
                    </a:lnTo>
                    <a:lnTo>
                      <a:pt x="567" y="808"/>
                    </a:lnTo>
                    <a:lnTo>
                      <a:pt x="582" y="808"/>
                    </a:lnTo>
                    <a:lnTo>
                      <a:pt x="596" y="808"/>
                    </a:lnTo>
                    <a:lnTo>
                      <a:pt x="610" y="823"/>
                    </a:lnTo>
                    <a:lnTo>
                      <a:pt x="624" y="823"/>
                    </a:lnTo>
                    <a:lnTo>
                      <a:pt x="638" y="837"/>
                    </a:lnTo>
                    <a:lnTo>
                      <a:pt x="652" y="851"/>
                    </a:lnTo>
                    <a:lnTo>
                      <a:pt x="667" y="851"/>
                    </a:lnTo>
                    <a:lnTo>
                      <a:pt x="681" y="851"/>
                    </a:lnTo>
                    <a:lnTo>
                      <a:pt x="695" y="851"/>
                    </a:lnTo>
                    <a:lnTo>
                      <a:pt x="695" y="865"/>
                    </a:lnTo>
                    <a:lnTo>
                      <a:pt x="709" y="865"/>
                    </a:lnTo>
                    <a:lnTo>
                      <a:pt x="709" y="894"/>
                    </a:lnTo>
                    <a:lnTo>
                      <a:pt x="709" y="908"/>
                    </a:lnTo>
                    <a:lnTo>
                      <a:pt x="723" y="908"/>
                    </a:lnTo>
                    <a:lnTo>
                      <a:pt x="738" y="908"/>
                    </a:lnTo>
                    <a:lnTo>
                      <a:pt x="752" y="908"/>
                    </a:lnTo>
                    <a:lnTo>
                      <a:pt x="766" y="908"/>
                    </a:lnTo>
                    <a:lnTo>
                      <a:pt x="780" y="908"/>
                    </a:lnTo>
                    <a:lnTo>
                      <a:pt x="794" y="908"/>
                    </a:lnTo>
                    <a:lnTo>
                      <a:pt x="808" y="908"/>
                    </a:lnTo>
                    <a:lnTo>
                      <a:pt x="823" y="908"/>
                    </a:lnTo>
                    <a:lnTo>
                      <a:pt x="837" y="908"/>
                    </a:lnTo>
                    <a:lnTo>
                      <a:pt x="851" y="908"/>
                    </a:lnTo>
                    <a:lnTo>
                      <a:pt x="894" y="894"/>
                    </a:lnTo>
                    <a:lnTo>
                      <a:pt x="894" y="879"/>
                    </a:lnTo>
                    <a:lnTo>
                      <a:pt x="894" y="865"/>
                    </a:lnTo>
                    <a:lnTo>
                      <a:pt x="908" y="865"/>
                    </a:lnTo>
                    <a:lnTo>
                      <a:pt x="908" y="851"/>
                    </a:lnTo>
                    <a:lnTo>
                      <a:pt x="894" y="823"/>
                    </a:lnTo>
                    <a:lnTo>
                      <a:pt x="908" y="823"/>
                    </a:lnTo>
                    <a:lnTo>
                      <a:pt x="922" y="823"/>
                    </a:lnTo>
                    <a:lnTo>
                      <a:pt x="936" y="808"/>
                    </a:lnTo>
                    <a:lnTo>
                      <a:pt x="950" y="808"/>
                    </a:lnTo>
                    <a:lnTo>
                      <a:pt x="950" y="794"/>
                    </a:lnTo>
                    <a:lnTo>
                      <a:pt x="964" y="794"/>
                    </a:lnTo>
                    <a:lnTo>
                      <a:pt x="979" y="780"/>
                    </a:lnTo>
                    <a:lnTo>
                      <a:pt x="993" y="780"/>
                    </a:lnTo>
                    <a:lnTo>
                      <a:pt x="993" y="766"/>
                    </a:lnTo>
                    <a:lnTo>
                      <a:pt x="1007" y="766"/>
                    </a:lnTo>
                    <a:lnTo>
                      <a:pt x="1007" y="752"/>
                    </a:lnTo>
                    <a:lnTo>
                      <a:pt x="1021" y="752"/>
                    </a:lnTo>
                    <a:lnTo>
                      <a:pt x="1021" y="738"/>
                    </a:lnTo>
                    <a:lnTo>
                      <a:pt x="1035" y="738"/>
                    </a:lnTo>
                    <a:lnTo>
                      <a:pt x="1035" y="723"/>
                    </a:lnTo>
                    <a:lnTo>
                      <a:pt x="1050" y="709"/>
                    </a:lnTo>
                    <a:lnTo>
                      <a:pt x="1064" y="695"/>
                    </a:lnTo>
                    <a:lnTo>
                      <a:pt x="1078" y="695"/>
                    </a:lnTo>
                    <a:lnTo>
                      <a:pt x="1078" y="681"/>
                    </a:lnTo>
                    <a:lnTo>
                      <a:pt x="1092" y="681"/>
                    </a:lnTo>
                    <a:lnTo>
                      <a:pt x="1106" y="667"/>
                    </a:lnTo>
                    <a:lnTo>
                      <a:pt x="1120" y="667"/>
                    </a:lnTo>
                    <a:lnTo>
                      <a:pt x="1135" y="667"/>
                    </a:lnTo>
                    <a:lnTo>
                      <a:pt x="1135" y="652"/>
                    </a:lnTo>
                    <a:lnTo>
                      <a:pt x="1149" y="652"/>
                    </a:lnTo>
                    <a:lnTo>
                      <a:pt x="1163" y="652"/>
                    </a:lnTo>
                    <a:lnTo>
                      <a:pt x="1177" y="638"/>
                    </a:lnTo>
                    <a:lnTo>
                      <a:pt x="1191" y="638"/>
                    </a:lnTo>
                    <a:lnTo>
                      <a:pt x="1206" y="624"/>
                    </a:lnTo>
                    <a:lnTo>
                      <a:pt x="1220" y="624"/>
                    </a:lnTo>
                    <a:lnTo>
                      <a:pt x="1234" y="624"/>
                    </a:lnTo>
                    <a:lnTo>
                      <a:pt x="1248" y="610"/>
                    </a:lnTo>
                    <a:lnTo>
                      <a:pt x="1262" y="596"/>
                    </a:lnTo>
                    <a:lnTo>
                      <a:pt x="1276" y="596"/>
                    </a:lnTo>
                    <a:lnTo>
                      <a:pt x="1291" y="582"/>
                    </a:lnTo>
                    <a:lnTo>
                      <a:pt x="1305" y="567"/>
                    </a:lnTo>
                    <a:lnTo>
                      <a:pt x="1319" y="567"/>
                    </a:lnTo>
                    <a:lnTo>
                      <a:pt x="1319" y="553"/>
                    </a:lnTo>
                    <a:lnTo>
                      <a:pt x="1333" y="539"/>
                    </a:lnTo>
                    <a:lnTo>
                      <a:pt x="1333" y="525"/>
                    </a:lnTo>
                    <a:lnTo>
                      <a:pt x="1347" y="511"/>
                    </a:lnTo>
                    <a:lnTo>
                      <a:pt x="1319" y="468"/>
                    </a:lnTo>
                    <a:lnTo>
                      <a:pt x="1305" y="440"/>
                    </a:lnTo>
                    <a:lnTo>
                      <a:pt x="1305" y="426"/>
                    </a:lnTo>
                    <a:lnTo>
                      <a:pt x="1319" y="426"/>
                    </a:lnTo>
                    <a:lnTo>
                      <a:pt x="1333" y="426"/>
                    </a:lnTo>
                    <a:lnTo>
                      <a:pt x="1333" y="411"/>
                    </a:lnTo>
                    <a:lnTo>
                      <a:pt x="1347" y="426"/>
                    </a:lnTo>
                    <a:lnTo>
                      <a:pt x="1362" y="426"/>
                    </a:lnTo>
                    <a:lnTo>
                      <a:pt x="1376" y="426"/>
                    </a:lnTo>
                    <a:lnTo>
                      <a:pt x="1404" y="383"/>
                    </a:lnTo>
                    <a:lnTo>
                      <a:pt x="1404" y="369"/>
                    </a:lnTo>
                    <a:lnTo>
                      <a:pt x="1404" y="355"/>
                    </a:lnTo>
                    <a:lnTo>
                      <a:pt x="1418" y="340"/>
                    </a:lnTo>
                    <a:lnTo>
                      <a:pt x="1418" y="326"/>
                    </a:lnTo>
                    <a:lnTo>
                      <a:pt x="1418" y="312"/>
                    </a:lnTo>
                    <a:lnTo>
                      <a:pt x="1418" y="298"/>
                    </a:lnTo>
                    <a:lnTo>
                      <a:pt x="1432" y="284"/>
                    </a:lnTo>
                    <a:lnTo>
                      <a:pt x="1404" y="284"/>
                    </a:lnTo>
                    <a:lnTo>
                      <a:pt x="1404" y="269"/>
                    </a:lnTo>
                    <a:lnTo>
                      <a:pt x="1404" y="255"/>
                    </a:lnTo>
                    <a:lnTo>
                      <a:pt x="1404" y="241"/>
                    </a:lnTo>
                    <a:lnTo>
                      <a:pt x="1404" y="213"/>
                    </a:lnTo>
                    <a:lnTo>
                      <a:pt x="1404" y="199"/>
                    </a:lnTo>
                    <a:lnTo>
                      <a:pt x="1404" y="184"/>
                    </a:lnTo>
                    <a:lnTo>
                      <a:pt x="1418" y="184"/>
                    </a:lnTo>
                    <a:lnTo>
                      <a:pt x="1418" y="170"/>
                    </a:lnTo>
                    <a:lnTo>
                      <a:pt x="1432" y="170"/>
                    </a:lnTo>
                    <a:lnTo>
                      <a:pt x="1447" y="142"/>
                    </a:lnTo>
                    <a:lnTo>
                      <a:pt x="1461" y="128"/>
                    </a:lnTo>
                    <a:lnTo>
                      <a:pt x="1475" y="113"/>
                    </a:lnTo>
                    <a:lnTo>
                      <a:pt x="1489" y="128"/>
                    </a:lnTo>
                    <a:lnTo>
                      <a:pt x="1503" y="142"/>
                    </a:lnTo>
                    <a:lnTo>
                      <a:pt x="1503" y="128"/>
                    </a:lnTo>
                    <a:lnTo>
                      <a:pt x="1518" y="128"/>
                    </a:lnTo>
                    <a:lnTo>
                      <a:pt x="1518" y="113"/>
                    </a:lnTo>
                    <a:lnTo>
                      <a:pt x="1532" y="99"/>
                    </a:lnTo>
                    <a:lnTo>
                      <a:pt x="1546" y="85"/>
                    </a:lnTo>
                    <a:lnTo>
                      <a:pt x="1546" y="71"/>
                    </a:lnTo>
                    <a:lnTo>
                      <a:pt x="1560" y="71"/>
                    </a:lnTo>
                    <a:lnTo>
                      <a:pt x="1560" y="57"/>
                    </a:lnTo>
                    <a:lnTo>
                      <a:pt x="1574" y="43"/>
                    </a:lnTo>
                    <a:lnTo>
                      <a:pt x="1588" y="28"/>
                    </a:lnTo>
                    <a:lnTo>
                      <a:pt x="1603" y="28"/>
                    </a:lnTo>
                    <a:lnTo>
                      <a:pt x="1617" y="14"/>
                    </a:lnTo>
                    <a:lnTo>
                      <a:pt x="1631" y="14"/>
                    </a:lnTo>
                    <a:lnTo>
                      <a:pt x="1645" y="14"/>
                    </a:lnTo>
                    <a:lnTo>
                      <a:pt x="1645" y="0"/>
                    </a:lnTo>
                    <a:lnTo>
                      <a:pt x="1659" y="0"/>
                    </a:lnTo>
                    <a:lnTo>
                      <a:pt x="1674" y="0"/>
                    </a:lnTo>
                    <a:lnTo>
                      <a:pt x="1688" y="0"/>
                    </a:lnTo>
                    <a:lnTo>
                      <a:pt x="1702" y="0"/>
                    </a:lnTo>
                    <a:lnTo>
                      <a:pt x="1716" y="0"/>
                    </a:lnTo>
                    <a:lnTo>
                      <a:pt x="1716" y="14"/>
                    </a:lnTo>
                    <a:lnTo>
                      <a:pt x="1730" y="14"/>
                    </a:lnTo>
                    <a:lnTo>
                      <a:pt x="1744" y="14"/>
                    </a:lnTo>
                    <a:lnTo>
                      <a:pt x="1759" y="28"/>
                    </a:lnTo>
                    <a:lnTo>
                      <a:pt x="1773" y="28"/>
                    </a:lnTo>
                    <a:close/>
                  </a:path>
                </a:pathLst>
              </a:custGeom>
              <a:noFill/>
              <a:ln w="0" cap="flat">
                <a:solidFill>
                  <a:srgbClr val="000000"/>
                </a:solidFill>
                <a:prstDash val="solid"/>
                <a:round/>
                <a:headEnd/>
                <a:tailEnd/>
              </a:ln>
              <a:extLst>
                <a:ext uri="{909E8E84-426E-40DD-AFC4-6F175D3DCCD1}">
                  <a14:hiddenFill xmlns="" xmlns:a14="http://schemas.microsoft.com/office/drawing/2010/main">
                    <a:solidFill>
                      <a:srgbClr val="FFFFFF"/>
                    </a:solidFill>
                  </a14:hiddenFill>
                </a:ext>
              </a:extLst>
            </p:spPr>
            <p:txBody>
              <a:bodyPr/>
              <a:lstStyle/>
              <a:p>
                <a:endParaRPr lang="ja-JP" altLang="en-US"/>
              </a:p>
            </p:txBody>
          </p:sp>
          <p:sp>
            <p:nvSpPr>
              <p:cNvPr id="52370" name="Freeform 212"/>
              <p:cNvSpPr>
                <a:spLocks noChangeAspect="1"/>
              </p:cNvSpPr>
              <p:nvPr/>
            </p:nvSpPr>
            <p:spPr bwMode="auto">
              <a:xfrm>
                <a:off x="8011" y="8735"/>
                <a:ext cx="1765" cy="1512"/>
              </a:xfrm>
              <a:custGeom>
                <a:avLst/>
                <a:gdLst>
                  <a:gd name="T0" fmla="*/ 2147483647 w 1106"/>
                  <a:gd name="T1" fmla="*/ 2147483647 h 950"/>
                  <a:gd name="T2" fmla="*/ 2147483647 w 1106"/>
                  <a:gd name="T3" fmla="*/ 2147483647 h 950"/>
                  <a:gd name="T4" fmla="*/ 2147483647 w 1106"/>
                  <a:gd name="T5" fmla="*/ 2147483647 h 950"/>
                  <a:gd name="T6" fmla="*/ 2147483647 w 1106"/>
                  <a:gd name="T7" fmla="*/ 2147483647 h 950"/>
                  <a:gd name="T8" fmla="*/ 2147483647 w 1106"/>
                  <a:gd name="T9" fmla="*/ 2147483647 h 950"/>
                  <a:gd name="T10" fmla="*/ 2147483647 w 1106"/>
                  <a:gd name="T11" fmla="*/ 2147483647 h 950"/>
                  <a:gd name="T12" fmla="*/ 2147483647 w 1106"/>
                  <a:gd name="T13" fmla="*/ 2147483647 h 950"/>
                  <a:gd name="T14" fmla="*/ 2147483647 w 1106"/>
                  <a:gd name="T15" fmla="*/ 2147483647 h 950"/>
                  <a:gd name="T16" fmla="*/ 2147483647 w 1106"/>
                  <a:gd name="T17" fmla="*/ 2147483647 h 950"/>
                  <a:gd name="T18" fmla="*/ 2147483647 w 1106"/>
                  <a:gd name="T19" fmla="*/ 2147483647 h 950"/>
                  <a:gd name="T20" fmla="*/ 2147483647 w 1106"/>
                  <a:gd name="T21" fmla="*/ 2147483647 h 950"/>
                  <a:gd name="T22" fmla="*/ 2147483647 w 1106"/>
                  <a:gd name="T23" fmla="*/ 2147483647 h 950"/>
                  <a:gd name="T24" fmla="*/ 2147483647 w 1106"/>
                  <a:gd name="T25" fmla="*/ 2147483647 h 950"/>
                  <a:gd name="T26" fmla="*/ 2147483647 w 1106"/>
                  <a:gd name="T27" fmla="*/ 2147483647 h 950"/>
                  <a:gd name="T28" fmla="*/ 2147483647 w 1106"/>
                  <a:gd name="T29" fmla="*/ 2147483647 h 950"/>
                  <a:gd name="T30" fmla="*/ 2147483647 w 1106"/>
                  <a:gd name="T31" fmla="*/ 2147483647 h 950"/>
                  <a:gd name="T32" fmla="*/ 2147483647 w 1106"/>
                  <a:gd name="T33" fmla="*/ 2147483647 h 950"/>
                  <a:gd name="T34" fmla="*/ 2147483647 w 1106"/>
                  <a:gd name="T35" fmla="*/ 2147483647 h 950"/>
                  <a:gd name="T36" fmla="*/ 2147483647 w 1106"/>
                  <a:gd name="T37" fmla="*/ 2147483647 h 950"/>
                  <a:gd name="T38" fmla="*/ 2147483647 w 1106"/>
                  <a:gd name="T39" fmla="*/ 2147483647 h 950"/>
                  <a:gd name="T40" fmla="*/ 2147483647 w 1106"/>
                  <a:gd name="T41" fmla="*/ 2147483647 h 950"/>
                  <a:gd name="T42" fmla="*/ 2147483647 w 1106"/>
                  <a:gd name="T43" fmla="*/ 2147483647 h 950"/>
                  <a:gd name="T44" fmla="*/ 2147483647 w 1106"/>
                  <a:gd name="T45" fmla="*/ 2147483647 h 950"/>
                  <a:gd name="T46" fmla="*/ 2147483647 w 1106"/>
                  <a:gd name="T47" fmla="*/ 2147483647 h 950"/>
                  <a:gd name="T48" fmla="*/ 2147483647 w 1106"/>
                  <a:gd name="T49" fmla="*/ 2147483647 h 950"/>
                  <a:gd name="T50" fmla="*/ 2147483647 w 1106"/>
                  <a:gd name="T51" fmla="*/ 2147483647 h 950"/>
                  <a:gd name="T52" fmla="*/ 2147483647 w 1106"/>
                  <a:gd name="T53" fmla="*/ 2147483647 h 950"/>
                  <a:gd name="T54" fmla="*/ 2147483647 w 1106"/>
                  <a:gd name="T55" fmla="*/ 2147483647 h 950"/>
                  <a:gd name="T56" fmla="*/ 2147483647 w 1106"/>
                  <a:gd name="T57" fmla="*/ 2147483647 h 950"/>
                  <a:gd name="T58" fmla="*/ 2147483647 w 1106"/>
                  <a:gd name="T59" fmla="*/ 2147483647 h 950"/>
                  <a:gd name="T60" fmla="*/ 2147483647 w 1106"/>
                  <a:gd name="T61" fmla="*/ 2147483647 h 950"/>
                  <a:gd name="T62" fmla="*/ 2147483647 w 1106"/>
                  <a:gd name="T63" fmla="*/ 2147483647 h 950"/>
                  <a:gd name="T64" fmla="*/ 2147483647 w 1106"/>
                  <a:gd name="T65" fmla="*/ 2147483647 h 950"/>
                  <a:gd name="T66" fmla="*/ 2147483647 w 1106"/>
                  <a:gd name="T67" fmla="*/ 2147483647 h 950"/>
                  <a:gd name="T68" fmla="*/ 2147483647 w 1106"/>
                  <a:gd name="T69" fmla="*/ 2147483647 h 950"/>
                  <a:gd name="T70" fmla="*/ 2147483647 w 1106"/>
                  <a:gd name="T71" fmla="*/ 2147483647 h 950"/>
                  <a:gd name="T72" fmla="*/ 2147483647 w 1106"/>
                  <a:gd name="T73" fmla="*/ 2147483647 h 950"/>
                  <a:gd name="T74" fmla="*/ 2147483647 w 1106"/>
                  <a:gd name="T75" fmla="*/ 2147483647 h 950"/>
                  <a:gd name="T76" fmla="*/ 2147483647 w 1106"/>
                  <a:gd name="T77" fmla="*/ 2147483647 h 950"/>
                  <a:gd name="T78" fmla="*/ 2147483647 w 1106"/>
                  <a:gd name="T79" fmla="*/ 2147483647 h 950"/>
                  <a:gd name="T80" fmla="*/ 2147483647 w 1106"/>
                  <a:gd name="T81" fmla="*/ 2147483647 h 950"/>
                  <a:gd name="T82" fmla="*/ 2147483647 w 1106"/>
                  <a:gd name="T83" fmla="*/ 2147483647 h 950"/>
                  <a:gd name="T84" fmla="*/ 2147483647 w 1106"/>
                  <a:gd name="T85" fmla="*/ 2147483647 h 950"/>
                  <a:gd name="T86" fmla="*/ 2147483647 w 1106"/>
                  <a:gd name="T87" fmla="*/ 2147483647 h 950"/>
                  <a:gd name="T88" fmla="*/ 2147483647 w 1106"/>
                  <a:gd name="T89" fmla="*/ 2147483647 h 950"/>
                  <a:gd name="T90" fmla="*/ 2147483647 w 1106"/>
                  <a:gd name="T91" fmla="*/ 2147483647 h 950"/>
                  <a:gd name="T92" fmla="*/ 2147483647 w 1106"/>
                  <a:gd name="T93" fmla="*/ 2147483647 h 950"/>
                  <a:gd name="T94" fmla="*/ 2147483647 w 1106"/>
                  <a:gd name="T95" fmla="*/ 2147483647 h 950"/>
                  <a:gd name="T96" fmla="*/ 2147483647 w 1106"/>
                  <a:gd name="T97" fmla="*/ 2147483647 h 950"/>
                  <a:gd name="T98" fmla="*/ 2147483647 w 1106"/>
                  <a:gd name="T99" fmla="*/ 2147483647 h 950"/>
                  <a:gd name="T100" fmla="*/ 2147483647 w 1106"/>
                  <a:gd name="T101" fmla="*/ 2147483647 h 950"/>
                  <a:gd name="T102" fmla="*/ 2147483647 w 1106"/>
                  <a:gd name="T103" fmla="*/ 2147483647 h 950"/>
                  <a:gd name="T104" fmla="*/ 2147483647 w 1106"/>
                  <a:gd name="T105" fmla="*/ 2147483647 h 950"/>
                  <a:gd name="T106" fmla="*/ 2147483647 w 1106"/>
                  <a:gd name="T107" fmla="*/ 2147483647 h 950"/>
                  <a:gd name="T108" fmla="*/ 2147483647 w 1106"/>
                  <a:gd name="T109" fmla="*/ 2147483647 h 950"/>
                  <a:gd name="T110" fmla="*/ 2147483647 w 1106"/>
                  <a:gd name="T111" fmla="*/ 2147483647 h 950"/>
                  <a:gd name="T112" fmla="*/ 2147483647 w 1106"/>
                  <a:gd name="T113" fmla="*/ 2147483647 h 950"/>
                  <a:gd name="T114" fmla="*/ 2147483647 w 1106"/>
                  <a:gd name="T115" fmla="*/ 2147483647 h 950"/>
                  <a:gd name="T116" fmla="*/ 2147483647 w 1106"/>
                  <a:gd name="T117" fmla="*/ 0 h 950"/>
                  <a:gd name="T118" fmla="*/ 2147483647 w 1106"/>
                  <a:gd name="T119" fmla="*/ 2147483647 h 950"/>
                  <a:gd name="T120" fmla="*/ 2147483647 w 1106"/>
                  <a:gd name="T121" fmla="*/ 2147483647 h 950"/>
                  <a:gd name="T122" fmla="*/ 2147483647 w 1106"/>
                  <a:gd name="T123" fmla="*/ 2147483647 h 950"/>
                  <a:gd name="T124" fmla="*/ 2147483647 w 1106"/>
                  <a:gd name="T125" fmla="*/ 2147483647 h 950"/>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106"/>
                  <a:gd name="T190" fmla="*/ 0 h 950"/>
                  <a:gd name="T191" fmla="*/ 1106 w 1106"/>
                  <a:gd name="T192" fmla="*/ 950 h 950"/>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106" h="950">
                    <a:moveTo>
                      <a:pt x="596" y="42"/>
                    </a:moveTo>
                    <a:lnTo>
                      <a:pt x="610" y="42"/>
                    </a:lnTo>
                    <a:lnTo>
                      <a:pt x="610" y="56"/>
                    </a:lnTo>
                    <a:lnTo>
                      <a:pt x="610" y="71"/>
                    </a:lnTo>
                    <a:lnTo>
                      <a:pt x="624" y="85"/>
                    </a:lnTo>
                    <a:lnTo>
                      <a:pt x="638" y="113"/>
                    </a:lnTo>
                    <a:lnTo>
                      <a:pt x="638" y="127"/>
                    </a:lnTo>
                    <a:lnTo>
                      <a:pt x="653" y="127"/>
                    </a:lnTo>
                    <a:lnTo>
                      <a:pt x="653" y="141"/>
                    </a:lnTo>
                    <a:lnTo>
                      <a:pt x="653" y="156"/>
                    </a:lnTo>
                    <a:lnTo>
                      <a:pt x="667" y="156"/>
                    </a:lnTo>
                    <a:lnTo>
                      <a:pt x="667" y="170"/>
                    </a:lnTo>
                    <a:lnTo>
                      <a:pt x="681" y="198"/>
                    </a:lnTo>
                    <a:lnTo>
                      <a:pt x="695" y="212"/>
                    </a:lnTo>
                    <a:lnTo>
                      <a:pt x="695" y="227"/>
                    </a:lnTo>
                    <a:lnTo>
                      <a:pt x="709" y="241"/>
                    </a:lnTo>
                    <a:lnTo>
                      <a:pt x="709" y="255"/>
                    </a:lnTo>
                    <a:lnTo>
                      <a:pt x="724" y="269"/>
                    </a:lnTo>
                    <a:lnTo>
                      <a:pt x="724" y="283"/>
                    </a:lnTo>
                    <a:lnTo>
                      <a:pt x="738" y="298"/>
                    </a:lnTo>
                    <a:lnTo>
                      <a:pt x="752" y="283"/>
                    </a:lnTo>
                    <a:lnTo>
                      <a:pt x="766" y="298"/>
                    </a:lnTo>
                    <a:lnTo>
                      <a:pt x="794" y="298"/>
                    </a:lnTo>
                    <a:lnTo>
                      <a:pt x="794" y="283"/>
                    </a:lnTo>
                    <a:lnTo>
                      <a:pt x="809" y="283"/>
                    </a:lnTo>
                    <a:lnTo>
                      <a:pt x="809" y="298"/>
                    </a:lnTo>
                    <a:lnTo>
                      <a:pt x="823" y="298"/>
                    </a:lnTo>
                    <a:lnTo>
                      <a:pt x="823" y="312"/>
                    </a:lnTo>
                    <a:lnTo>
                      <a:pt x="837" y="312"/>
                    </a:lnTo>
                    <a:lnTo>
                      <a:pt x="865" y="312"/>
                    </a:lnTo>
                    <a:lnTo>
                      <a:pt x="880" y="312"/>
                    </a:lnTo>
                    <a:lnTo>
                      <a:pt x="894" y="312"/>
                    </a:lnTo>
                    <a:lnTo>
                      <a:pt x="922" y="312"/>
                    </a:lnTo>
                    <a:lnTo>
                      <a:pt x="936" y="312"/>
                    </a:lnTo>
                    <a:lnTo>
                      <a:pt x="950" y="312"/>
                    </a:lnTo>
                    <a:lnTo>
                      <a:pt x="965" y="326"/>
                    </a:lnTo>
                    <a:lnTo>
                      <a:pt x="1007" y="326"/>
                    </a:lnTo>
                    <a:lnTo>
                      <a:pt x="1036" y="326"/>
                    </a:lnTo>
                    <a:lnTo>
                      <a:pt x="1064" y="340"/>
                    </a:lnTo>
                    <a:lnTo>
                      <a:pt x="1078" y="340"/>
                    </a:lnTo>
                    <a:lnTo>
                      <a:pt x="1092" y="340"/>
                    </a:lnTo>
                    <a:lnTo>
                      <a:pt x="1106" y="340"/>
                    </a:lnTo>
                    <a:lnTo>
                      <a:pt x="1106" y="397"/>
                    </a:lnTo>
                    <a:lnTo>
                      <a:pt x="1106" y="439"/>
                    </a:lnTo>
                    <a:lnTo>
                      <a:pt x="1106" y="468"/>
                    </a:lnTo>
                    <a:lnTo>
                      <a:pt x="1092" y="496"/>
                    </a:lnTo>
                    <a:lnTo>
                      <a:pt x="1092" y="510"/>
                    </a:lnTo>
                    <a:lnTo>
                      <a:pt x="1092" y="524"/>
                    </a:lnTo>
                    <a:lnTo>
                      <a:pt x="1092" y="539"/>
                    </a:lnTo>
                    <a:lnTo>
                      <a:pt x="1064" y="666"/>
                    </a:lnTo>
                    <a:lnTo>
                      <a:pt x="1064" y="681"/>
                    </a:lnTo>
                    <a:lnTo>
                      <a:pt x="1064" y="723"/>
                    </a:lnTo>
                    <a:lnTo>
                      <a:pt x="1050" y="723"/>
                    </a:lnTo>
                    <a:lnTo>
                      <a:pt x="1021" y="723"/>
                    </a:lnTo>
                    <a:lnTo>
                      <a:pt x="1007" y="723"/>
                    </a:lnTo>
                    <a:lnTo>
                      <a:pt x="993" y="737"/>
                    </a:lnTo>
                    <a:lnTo>
                      <a:pt x="993" y="751"/>
                    </a:lnTo>
                    <a:lnTo>
                      <a:pt x="993" y="766"/>
                    </a:lnTo>
                    <a:lnTo>
                      <a:pt x="993" y="780"/>
                    </a:lnTo>
                    <a:lnTo>
                      <a:pt x="979" y="794"/>
                    </a:lnTo>
                    <a:lnTo>
                      <a:pt x="965" y="851"/>
                    </a:lnTo>
                    <a:lnTo>
                      <a:pt x="950" y="893"/>
                    </a:lnTo>
                    <a:lnTo>
                      <a:pt x="950" y="907"/>
                    </a:lnTo>
                    <a:lnTo>
                      <a:pt x="936" y="936"/>
                    </a:lnTo>
                    <a:lnTo>
                      <a:pt x="936" y="950"/>
                    </a:lnTo>
                    <a:lnTo>
                      <a:pt x="936" y="936"/>
                    </a:lnTo>
                    <a:lnTo>
                      <a:pt x="922" y="936"/>
                    </a:lnTo>
                    <a:lnTo>
                      <a:pt x="894" y="936"/>
                    </a:lnTo>
                    <a:lnTo>
                      <a:pt x="880" y="936"/>
                    </a:lnTo>
                    <a:lnTo>
                      <a:pt x="880" y="922"/>
                    </a:lnTo>
                    <a:lnTo>
                      <a:pt x="865" y="922"/>
                    </a:lnTo>
                    <a:lnTo>
                      <a:pt x="851" y="922"/>
                    </a:lnTo>
                    <a:lnTo>
                      <a:pt x="837" y="922"/>
                    </a:lnTo>
                    <a:lnTo>
                      <a:pt x="823" y="907"/>
                    </a:lnTo>
                    <a:lnTo>
                      <a:pt x="809" y="907"/>
                    </a:lnTo>
                    <a:lnTo>
                      <a:pt x="794" y="907"/>
                    </a:lnTo>
                    <a:lnTo>
                      <a:pt x="780" y="893"/>
                    </a:lnTo>
                    <a:lnTo>
                      <a:pt x="766" y="893"/>
                    </a:lnTo>
                    <a:lnTo>
                      <a:pt x="752" y="893"/>
                    </a:lnTo>
                    <a:lnTo>
                      <a:pt x="738" y="893"/>
                    </a:lnTo>
                    <a:lnTo>
                      <a:pt x="738" y="879"/>
                    </a:lnTo>
                    <a:lnTo>
                      <a:pt x="724" y="879"/>
                    </a:lnTo>
                    <a:lnTo>
                      <a:pt x="709" y="879"/>
                    </a:lnTo>
                    <a:lnTo>
                      <a:pt x="695" y="879"/>
                    </a:lnTo>
                    <a:lnTo>
                      <a:pt x="681" y="865"/>
                    </a:lnTo>
                    <a:lnTo>
                      <a:pt x="667" y="865"/>
                    </a:lnTo>
                    <a:lnTo>
                      <a:pt x="653" y="865"/>
                    </a:lnTo>
                    <a:lnTo>
                      <a:pt x="638" y="865"/>
                    </a:lnTo>
                    <a:lnTo>
                      <a:pt x="624" y="851"/>
                    </a:lnTo>
                    <a:lnTo>
                      <a:pt x="610" y="851"/>
                    </a:lnTo>
                    <a:lnTo>
                      <a:pt x="596" y="851"/>
                    </a:lnTo>
                    <a:lnTo>
                      <a:pt x="596" y="837"/>
                    </a:lnTo>
                    <a:lnTo>
                      <a:pt x="582" y="837"/>
                    </a:lnTo>
                    <a:lnTo>
                      <a:pt x="568" y="837"/>
                    </a:lnTo>
                    <a:lnTo>
                      <a:pt x="553" y="837"/>
                    </a:lnTo>
                    <a:lnTo>
                      <a:pt x="553" y="822"/>
                    </a:lnTo>
                    <a:lnTo>
                      <a:pt x="539" y="822"/>
                    </a:lnTo>
                    <a:lnTo>
                      <a:pt x="525" y="822"/>
                    </a:lnTo>
                    <a:lnTo>
                      <a:pt x="525" y="808"/>
                    </a:lnTo>
                    <a:lnTo>
                      <a:pt x="511" y="808"/>
                    </a:lnTo>
                    <a:lnTo>
                      <a:pt x="511" y="794"/>
                    </a:lnTo>
                    <a:lnTo>
                      <a:pt x="497" y="794"/>
                    </a:lnTo>
                    <a:lnTo>
                      <a:pt x="482" y="794"/>
                    </a:lnTo>
                    <a:lnTo>
                      <a:pt x="482" y="780"/>
                    </a:lnTo>
                    <a:lnTo>
                      <a:pt x="468" y="780"/>
                    </a:lnTo>
                    <a:lnTo>
                      <a:pt x="468" y="766"/>
                    </a:lnTo>
                    <a:lnTo>
                      <a:pt x="454" y="766"/>
                    </a:lnTo>
                    <a:lnTo>
                      <a:pt x="454" y="751"/>
                    </a:lnTo>
                    <a:lnTo>
                      <a:pt x="440" y="751"/>
                    </a:lnTo>
                    <a:lnTo>
                      <a:pt x="426" y="737"/>
                    </a:lnTo>
                    <a:lnTo>
                      <a:pt x="412" y="737"/>
                    </a:lnTo>
                    <a:lnTo>
                      <a:pt x="412" y="723"/>
                    </a:lnTo>
                    <a:lnTo>
                      <a:pt x="397" y="723"/>
                    </a:lnTo>
                    <a:lnTo>
                      <a:pt x="383" y="723"/>
                    </a:lnTo>
                    <a:lnTo>
                      <a:pt x="369" y="723"/>
                    </a:lnTo>
                    <a:lnTo>
                      <a:pt x="355" y="723"/>
                    </a:lnTo>
                    <a:lnTo>
                      <a:pt x="355" y="709"/>
                    </a:lnTo>
                    <a:lnTo>
                      <a:pt x="341" y="709"/>
                    </a:lnTo>
                    <a:lnTo>
                      <a:pt x="326" y="709"/>
                    </a:lnTo>
                    <a:lnTo>
                      <a:pt x="312" y="709"/>
                    </a:lnTo>
                    <a:lnTo>
                      <a:pt x="298" y="709"/>
                    </a:lnTo>
                    <a:lnTo>
                      <a:pt x="284" y="709"/>
                    </a:lnTo>
                    <a:lnTo>
                      <a:pt x="270" y="723"/>
                    </a:lnTo>
                    <a:lnTo>
                      <a:pt x="270" y="737"/>
                    </a:lnTo>
                    <a:lnTo>
                      <a:pt x="256" y="766"/>
                    </a:lnTo>
                    <a:lnTo>
                      <a:pt x="227" y="780"/>
                    </a:lnTo>
                    <a:lnTo>
                      <a:pt x="227" y="794"/>
                    </a:lnTo>
                    <a:lnTo>
                      <a:pt x="199" y="794"/>
                    </a:lnTo>
                    <a:lnTo>
                      <a:pt x="185" y="808"/>
                    </a:lnTo>
                    <a:lnTo>
                      <a:pt x="185" y="766"/>
                    </a:lnTo>
                    <a:lnTo>
                      <a:pt x="185" y="751"/>
                    </a:lnTo>
                    <a:lnTo>
                      <a:pt x="185" y="737"/>
                    </a:lnTo>
                    <a:lnTo>
                      <a:pt x="170" y="723"/>
                    </a:lnTo>
                    <a:lnTo>
                      <a:pt x="170" y="709"/>
                    </a:lnTo>
                    <a:lnTo>
                      <a:pt x="170" y="681"/>
                    </a:lnTo>
                    <a:lnTo>
                      <a:pt x="170" y="652"/>
                    </a:lnTo>
                    <a:lnTo>
                      <a:pt x="170" y="638"/>
                    </a:lnTo>
                    <a:lnTo>
                      <a:pt x="170" y="624"/>
                    </a:lnTo>
                    <a:lnTo>
                      <a:pt x="170" y="610"/>
                    </a:lnTo>
                    <a:lnTo>
                      <a:pt x="170" y="595"/>
                    </a:lnTo>
                    <a:lnTo>
                      <a:pt x="170" y="581"/>
                    </a:lnTo>
                    <a:lnTo>
                      <a:pt x="185" y="567"/>
                    </a:lnTo>
                    <a:lnTo>
                      <a:pt x="185" y="553"/>
                    </a:lnTo>
                    <a:lnTo>
                      <a:pt x="170" y="553"/>
                    </a:lnTo>
                    <a:lnTo>
                      <a:pt x="156" y="567"/>
                    </a:lnTo>
                    <a:lnTo>
                      <a:pt x="156" y="581"/>
                    </a:lnTo>
                    <a:lnTo>
                      <a:pt x="142" y="581"/>
                    </a:lnTo>
                    <a:lnTo>
                      <a:pt x="128" y="595"/>
                    </a:lnTo>
                    <a:lnTo>
                      <a:pt x="114" y="595"/>
                    </a:lnTo>
                    <a:lnTo>
                      <a:pt x="100" y="595"/>
                    </a:lnTo>
                    <a:lnTo>
                      <a:pt x="100" y="610"/>
                    </a:lnTo>
                    <a:lnTo>
                      <a:pt x="85" y="610"/>
                    </a:lnTo>
                    <a:lnTo>
                      <a:pt x="85" y="624"/>
                    </a:lnTo>
                    <a:lnTo>
                      <a:pt x="71" y="624"/>
                    </a:lnTo>
                    <a:lnTo>
                      <a:pt x="71" y="638"/>
                    </a:lnTo>
                    <a:lnTo>
                      <a:pt x="57" y="638"/>
                    </a:lnTo>
                    <a:lnTo>
                      <a:pt x="43" y="638"/>
                    </a:lnTo>
                    <a:lnTo>
                      <a:pt x="43" y="652"/>
                    </a:lnTo>
                    <a:lnTo>
                      <a:pt x="29" y="652"/>
                    </a:lnTo>
                    <a:lnTo>
                      <a:pt x="29" y="638"/>
                    </a:lnTo>
                    <a:lnTo>
                      <a:pt x="29" y="624"/>
                    </a:lnTo>
                    <a:lnTo>
                      <a:pt x="43" y="595"/>
                    </a:lnTo>
                    <a:lnTo>
                      <a:pt x="43" y="567"/>
                    </a:lnTo>
                    <a:lnTo>
                      <a:pt x="43" y="553"/>
                    </a:lnTo>
                    <a:lnTo>
                      <a:pt x="43" y="539"/>
                    </a:lnTo>
                    <a:lnTo>
                      <a:pt x="43" y="524"/>
                    </a:lnTo>
                    <a:lnTo>
                      <a:pt x="57" y="496"/>
                    </a:lnTo>
                    <a:lnTo>
                      <a:pt x="57" y="482"/>
                    </a:lnTo>
                    <a:lnTo>
                      <a:pt x="57" y="468"/>
                    </a:lnTo>
                    <a:lnTo>
                      <a:pt x="57" y="454"/>
                    </a:lnTo>
                    <a:lnTo>
                      <a:pt x="57" y="425"/>
                    </a:lnTo>
                    <a:lnTo>
                      <a:pt x="57" y="411"/>
                    </a:lnTo>
                    <a:lnTo>
                      <a:pt x="57" y="397"/>
                    </a:lnTo>
                    <a:lnTo>
                      <a:pt x="57" y="368"/>
                    </a:lnTo>
                    <a:lnTo>
                      <a:pt x="57" y="354"/>
                    </a:lnTo>
                    <a:lnTo>
                      <a:pt x="57" y="326"/>
                    </a:lnTo>
                    <a:lnTo>
                      <a:pt x="57" y="312"/>
                    </a:lnTo>
                    <a:lnTo>
                      <a:pt x="43" y="298"/>
                    </a:lnTo>
                    <a:lnTo>
                      <a:pt x="57" y="298"/>
                    </a:lnTo>
                    <a:lnTo>
                      <a:pt x="57" y="283"/>
                    </a:lnTo>
                    <a:lnTo>
                      <a:pt x="43" y="269"/>
                    </a:lnTo>
                    <a:lnTo>
                      <a:pt x="43" y="255"/>
                    </a:lnTo>
                    <a:lnTo>
                      <a:pt x="43" y="241"/>
                    </a:lnTo>
                    <a:lnTo>
                      <a:pt x="43" y="227"/>
                    </a:lnTo>
                    <a:lnTo>
                      <a:pt x="43" y="212"/>
                    </a:lnTo>
                    <a:lnTo>
                      <a:pt x="29" y="170"/>
                    </a:lnTo>
                    <a:lnTo>
                      <a:pt x="29" y="156"/>
                    </a:lnTo>
                    <a:lnTo>
                      <a:pt x="14" y="113"/>
                    </a:lnTo>
                    <a:lnTo>
                      <a:pt x="0" y="99"/>
                    </a:lnTo>
                    <a:lnTo>
                      <a:pt x="0" y="85"/>
                    </a:lnTo>
                    <a:lnTo>
                      <a:pt x="14" y="71"/>
                    </a:lnTo>
                    <a:lnTo>
                      <a:pt x="29" y="56"/>
                    </a:lnTo>
                    <a:lnTo>
                      <a:pt x="29" y="42"/>
                    </a:lnTo>
                    <a:lnTo>
                      <a:pt x="43" y="42"/>
                    </a:lnTo>
                    <a:lnTo>
                      <a:pt x="57" y="28"/>
                    </a:lnTo>
                    <a:lnTo>
                      <a:pt x="71" y="28"/>
                    </a:lnTo>
                    <a:lnTo>
                      <a:pt x="85" y="28"/>
                    </a:lnTo>
                    <a:lnTo>
                      <a:pt x="114" y="28"/>
                    </a:lnTo>
                    <a:lnTo>
                      <a:pt x="142" y="14"/>
                    </a:lnTo>
                    <a:lnTo>
                      <a:pt x="185" y="14"/>
                    </a:lnTo>
                    <a:lnTo>
                      <a:pt x="199" y="0"/>
                    </a:lnTo>
                    <a:lnTo>
                      <a:pt x="213" y="0"/>
                    </a:lnTo>
                    <a:lnTo>
                      <a:pt x="227" y="0"/>
                    </a:lnTo>
                    <a:lnTo>
                      <a:pt x="241" y="0"/>
                    </a:lnTo>
                    <a:lnTo>
                      <a:pt x="284" y="14"/>
                    </a:lnTo>
                    <a:lnTo>
                      <a:pt x="298" y="14"/>
                    </a:lnTo>
                    <a:lnTo>
                      <a:pt x="341" y="14"/>
                    </a:lnTo>
                    <a:lnTo>
                      <a:pt x="355" y="14"/>
                    </a:lnTo>
                    <a:lnTo>
                      <a:pt x="369" y="14"/>
                    </a:lnTo>
                    <a:lnTo>
                      <a:pt x="412" y="14"/>
                    </a:lnTo>
                    <a:lnTo>
                      <a:pt x="426" y="28"/>
                    </a:lnTo>
                    <a:lnTo>
                      <a:pt x="454" y="28"/>
                    </a:lnTo>
                    <a:lnTo>
                      <a:pt x="468" y="28"/>
                    </a:lnTo>
                    <a:lnTo>
                      <a:pt x="482" y="28"/>
                    </a:lnTo>
                    <a:lnTo>
                      <a:pt x="497" y="28"/>
                    </a:lnTo>
                    <a:lnTo>
                      <a:pt x="511" y="42"/>
                    </a:lnTo>
                    <a:lnTo>
                      <a:pt x="525" y="42"/>
                    </a:lnTo>
                    <a:lnTo>
                      <a:pt x="539" y="42"/>
                    </a:lnTo>
                    <a:lnTo>
                      <a:pt x="582" y="42"/>
                    </a:lnTo>
                    <a:lnTo>
                      <a:pt x="596" y="42"/>
                    </a:lnTo>
                    <a:close/>
                  </a:path>
                </a:pathLst>
              </a:custGeom>
              <a:noFill/>
              <a:ln w="0" cap="flat">
                <a:solidFill>
                  <a:srgbClr val="000000"/>
                </a:solidFill>
                <a:prstDash val="solid"/>
                <a:round/>
                <a:headEnd/>
                <a:tailEnd/>
              </a:ln>
              <a:extLst>
                <a:ext uri="{909E8E84-426E-40DD-AFC4-6F175D3DCCD1}">
                  <a14:hiddenFill xmlns="" xmlns:a14="http://schemas.microsoft.com/office/drawing/2010/main">
                    <a:solidFill>
                      <a:srgbClr val="FFFFFF"/>
                    </a:solidFill>
                  </a14:hiddenFill>
                </a:ext>
              </a:extLst>
            </p:spPr>
            <p:txBody>
              <a:bodyPr/>
              <a:lstStyle/>
              <a:p>
                <a:endParaRPr lang="ja-JP" altLang="en-US"/>
              </a:p>
            </p:txBody>
          </p:sp>
        </p:grpSp>
        <p:sp>
          <p:nvSpPr>
            <p:cNvPr id="52345" name="AutoShape 170"/>
            <p:cNvSpPr>
              <a:spLocks/>
            </p:cNvSpPr>
            <p:nvPr/>
          </p:nvSpPr>
          <p:spPr bwMode="auto">
            <a:xfrm>
              <a:off x="8494713" y="727075"/>
              <a:ext cx="431800" cy="179388"/>
            </a:xfrm>
            <a:prstGeom prst="borderCallout2">
              <a:avLst>
                <a:gd name="adj1" fmla="val 97699"/>
                <a:gd name="adj2" fmla="val 70588"/>
                <a:gd name="adj3" fmla="val 161417"/>
                <a:gd name="adj4" fmla="val 70296"/>
                <a:gd name="adj5" fmla="val 213273"/>
                <a:gd name="adj6" fmla="val 32204"/>
              </a:avLst>
            </a:prstGeom>
            <a:solidFill>
              <a:srgbClr val="FFFF99">
                <a:alpha val="79999"/>
              </a:srgbClr>
            </a:solidFill>
            <a:ln w="9525" algn="ctr">
              <a:solidFill>
                <a:srgbClr val="FF9900"/>
              </a:solidFill>
              <a:miter lim="800000"/>
              <a:headEnd/>
              <a:tailEnd/>
            </a:ln>
          </p:spPr>
          <p:txBody>
            <a:bodyPr lIns="0" tIns="0" rIns="0" bIns="0" anchor="ct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algn="ctr" eaLnBrk="1" hangingPunct="1"/>
              <a:r>
                <a:rPr lang="ja-JP" altLang="en-US" sz="800"/>
                <a:t>平野区</a:t>
              </a:r>
            </a:p>
          </p:txBody>
        </p:sp>
        <p:sp>
          <p:nvSpPr>
            <p:cNvPr id="52346" name="AutoShape 170"/>
            <p:cNvSpPr>
              <a:spLocks/>
            </p:cNvSpPr>
            <p:nvPr/>
          </p:nvSpPr>
          <p:spPr bwMode="auto">
            <a:xfrm>
              <a:off x="7789863" y="1079500"/>
              <a:ext cx="431800" cy="179388"/>
            </a:xfrm>
            <a:prstGeom prst="borderCallout2">
              <a:avLst>
                <a:gd name="adj1" fmla="val 97699"/>
                <a:gd name="adj2" fmla="val 70588"/>
                <a:gd name="adj3" fmla="val 161417"/>
                <a:gd name="adj4" fmla="val 70296"/>
                <a:gd name="adj5" fmla="val 158051"/>
                <a:gd name="adj6" fmla="val 132792"/>
              </a:avLst>
            </a:prstGeom>
            <a:solidFill>
              <a:srgbClr val="FFFF99">
                <a:alpha val="79999"/>
              </a:srgbClr>
            </a:solidFill>
            <a:ln w="9525" algn="ctr">
              <a:solidFill>
                <a:srgbClr val="FF9900"/>
              </a:solidFill>
              <a:miter lim="800000"/>
              <a:headEnd/>
              <a:tailEnd/>
            </a:ln>
          </p:spPr>
          <p:txBody>
            <a:bodyPr lIns="0" tIns="0" rIns="0" bIns="0" anchor="ct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algn="ctr" eaLnBrk="1" hangingPunct="1"/>
              <a:r>
                <a:rPr lang="ja-JP" altLang="en-US" sz="800"/>
                <a:t>東住吉区</a:t>
              </a:r>
            </a:p>
          </p:txBody>
        </p:sp>
      </p:grpSp>
      <p:grpSp>
        <p:nvGrpSpPr>
          <p:cNvPr id="6" name="グループ化 131"/>
          <p:cNvGrpSpPr>
            <a:grpSpLocks/>
          </p:cNvGrpSpPr>
          <p:nvPr/>
        </p:nvGrpSpPr>
        <p:grpSpPr bwMode="auto">
          <a:xfrm>
            <a:off x="4090988" y="908050"/>
            <a:ext cx="2281212" cy="2016125"/>
            <a:chOff x="683568" y="3212976"/>
            <a:chExt cx="2281509" cy="2016224"/>
          </a:xfrm>
        </p:grpSpPr>
        <p:grpSp>
          <p:nvGrpSpPr>
            <p:cNvPr id="7" name="グループ化 64"/>
            <p:cNvGrpSpPr>
              <a:grpSpLocks/>
            </p:cNvGrpSpPr>
            <p:nvPr/>
          </p:nvGrpSpPr>
          <p:grpSpPr bwMode="auto">
            <a:xfrm>
              <a:off x="683568" y="3212976"/>
              <a:ext cx="2281509" cy="2016224"/>
              <a:chOff x="5508104" y="3645024"/>
              <a:chExt cx="2281509" cy="2016224"/>
            </a:xfrm>
          </p:grpSpPr>
          <p:sp>
            <p:nvSpPr>
              <p:cNvPr id="52334" name="Rectangle 63"/>
              <p:cNvSpPr>
                <a:spLocks noChangeArrowheads="1"/>
              </p:cNvSpPr>
              <p:nvPr/>
            </p:nvSpPr>
            <p:spPr bwMode="auto">
              <a:xfrm>
                <a:off x="5508104" y="3645024"/>
                <a:ext cx="2209492" cy="2016224"/>
              </a:xfrm>
              <a:prstGeom prst="rect">
                <a:avLst/>
              </a:prstGeom>
              <a:solidFill>
                <a:srgbClr val="FFFFFF"/>
              </a:solidFill>
              <a:ln w="9525">
                <a:solidFill>
                  <a:srgbClr val="000000"/>
                </a:solidFill>
                <a:miter lim="800000"/>
                <a:headEnd/>
                <a:tailEnd/>
              </a:ln>
            </p:spPr>
            <p:txBody>
              <a:bodyPr lIns="74295" tIns="8890" rIns="74295" bIns="8890"/>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endParaRPr lang="ja-JP" altLang="en-US"/>
              </a:p>
            </p:txBody>
          </p:sp>
          <p:sp>
            <p:nvSpPr>
              <p:cNvPr id="52335" name="Line 65"/>
              <p:cNvSpPr>
                <a:spLocks noChangeShapeType="1"/>
              </p:cNvSpPr>
              <p:nvPr/>
            </p:nvSpPr>
            <p:spPr bwMode="auto">
              <a:xfrm>
                <a:off x="5566842" y="3873624"/>
                <a:ext cx="457200" cy="0"/>
              </a:xfrm>
              <a:prstGeom prst="line">
                <a:avLst/>
              </a:prstGeom>
              <a:noFill/>
              <a:ln w="63500" cmpd="tri">
                <a:solidFill>
                  <a:srgbClr val="FF0000"/>
                </a:solidFill>
                <a:round/>
                <a:headEnd/>
                <a:tailEnd/>
              </a:ln>
              <a:extLst>
                <a:ext uri="{909E8E84-426E-40DD-AFC4-6F175D3DCCD1}">
                  <a14:hiddenFill xmlns="" xmlns:a14="http://schemas.microsoft.com/office/drawing/2010/main">
                    <a:noFill/>
                  </a14:hiddenFill>
                </a:ext>
              </a:extLst>
            </p:spPr>
            <p:txBody>
              <a:bodyPr lIns="74295" tIns="8890" rIns="74295" bIns="8890"/>
              <a:lstStyle/>
              <a:p>
                <a:endParaRPr lang="ja-JP" altLang="en-US"/>
              </a:p>
            </p:txBody>
          </p:sp>
          <p:sp>
            <p:nvSpPr>
              <p:cNvPr id="52336" name="Line 66"/>
              <p:cNvSpPr>
                <a:spLocks noChangeShapeType="1"/>
              </p:cNvSpPr>
              <p:nvPr/>
            </p:nvSpPr>
            <p:spPr bwMode="auto">
              <a:xfrm>
                <a:off x="5566842" y="4102224"/>
                <a:ext cx="457200" cy="0"/>
              </a:xfrm>
              <a:prstGeom prst="line">
                <a:avLst/>
              </a:prstGeom>
              <a:noFill/>
              <a:ln w="22225">
                <a:solidFill>
                  <a:schemeClr val="tx1"/>
                </a:solidFill>
                <a:round/>
                <a:headEnd/>
                <a:tailEnd/>
              </a:ln>
              <a:extLst>
                <a:ext uri="{909E8E84-426E-40DD-AFC4-6F175D3DCCD1}">
                  <a14:hiddenFill xmlns="" xmlns:a14="http://schemas.microsoft.com/office/drawing/2010/main">
                    <a:noFill/>
                  </a14:hiddenFill>
                </a:ext>
              </a:extLst>
            </p:spPr>
            <p:txBody>
              <a:bodyPr lIns="74295" tIns="8890" rIns="74295" bIns="8890"/>
              <a:lstStyle/>
              <a:p>
                <a:endParaRPr lang="ja-JP" altLang="en-US"/>
              </a:p>
            </p:txBody>
          </p:sp>
          <p:sp>
            <p:nvSpPr>
              <p:cNvPr id="52337" name="Text Box 67"/>
              <p:cNvSpPr txBox="1">
                <a:spLocks noChangeArrowheads="1"/>
              </p:cNvSpPr>
              <p:nvPr/>
            </p:nvSpPr>
            <p:spPr bwMode="auto">
              <a:xfrm>
                <a:off x="6025627" y="3759324"/>
                <a:ext cx="1763986" cy="175790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74295" tIns="8890" rIns="74295" bIns="8890"/>
              <a:lstStyle>
                <a:lvl1pPr marL="85725" indent="-85725"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algn="just" eaLnBrk="1" hangingPunct="1">
                  <a:spcBef>
                    <a:spcPct val="50000"/>
                  </a:spcBef>
                  <a:buFont typeface="Wingdings" pitchFamily="2" charset="2"/>
                  <a:buNone/>
                </a:pPr>
                <a:r>
                  <a:rPr lang="ja-JP" altLang="en-US" sz="1000" dirty="0">
                    <a:solidFill>
                      <a:srgbClr val="000000"/>
                    </a:solidFill>
                    <a:latin typeface="ＭＳ ゴシック" pitchFamily="49" charset="-128"/>
                    <a:ea typeface="ＭＳ ゴシック" pitchFamily="49" charset="-128"/>
                  </a:rPr>
                  <a:t>地下鉄</a:t>
                </a:r>
              </a:p>
              <a:p>
                <a:pPr algn="just" eaLnBrk="1" hangingPunct="1">
                  <a:spcBef>
                    <a:spcPct val="50000"/>
                  </a:spcBef>
                  <a:buFont typeface="Wingdings" pitchFamily="2" charset="2"/>
                  <a:buNone/>
                </a:pPr>
                <a:r>
                  <a:rPr lang="ja-JP" altLang="en-US" sz="1000" dirty="0">
                    <a:solidFill>
                      <a:srgbClr val="000000"/>
                    </a:solidFill>
                    <a:latin typeface="ＭＳ ゴシック" pitchFamily="49" charset="-128"/>
                    <a:ea typeface="ＭＳ ゴシック" pitchFamily="49" charset="-128"/>
                  </a:rPr>
                  <a:t>私鉄</a:t>
                </a:r>
              </a:p>
              <a:p>
                <a:pPr algn="just" eaLnBrk="1" hangingPunct="1">
                  <a:spcBef>
                    <a:spcPct val="50000"/>
                  </a:spcBef>
                  <a:buFont typeface="Wingdings" pitchFamily="2" charset="2"/>
                  <a:buNone/>
                </a:pPr>
                <a:r>
                  <a:rPr lang="ja-JP" altLang="en-US" sz="1000" dirty="0">
                    <a:solidFill>
                      <a:srgbClr val="000000"/>
                    </a:solidFill>
                    <a:latin typeface="ＭＳ ゴシック" pitchFamily="49" charset="-128"/>
                    <a:ea typeface="ＭＳ ゴシック" pitchFamily="49" charset="-128"/>
                  </a:rPr>
                  <a:t>ＪＲ</a:t>
                </a:r>
                <a:endParaRPr lang="en-US" altLang="ja-JP" sz="1000" dirty="0">
                  <a:solidFill>
                    <a:srgbClr val="000000"/>
                  </a:solidFill>
                  <a:latin typeface="ＭＳ ゴシック" pitchFamily="49" charset="-128"/>
                  <a:ea typeface="ＭＳ ゴシック" pitchFamily="49" charset="-128"/>
                </a:endParaRPr>
              </a:p>
              <a:p>
                <a:pPr algn="just" eaLnBrk="1" hangingPunct="1">
                  <a:spcBef>
                    <a:spcPct val="50000"/>
                  </a:spcBef>
                  <a:buFont typeface="Wingdings" pitchFamily="2" charset="2"/>
                  <a:buNone/>
                </a:pPr>
                <a:r>
                  <a:rPr lang="ja-JP" altLang="en-US" sz="1000" dirty="0" smtClean="0">
                    <a:solidFill>
                      <a:srgbClr val="000000"/>
                    </a:solidFill>
                    <a:latin typeface="ＭＳ ゴシック" pitchFamily="49" charset="-128"/>
                    <a:ea typeface="ＭＳ ゴシック" pitchFamily="49" charset="-128"/>
                  </a:rPr>
                  <a:t>区役所</a:t>
                </a:r>
                <a:r>
                  <a:rPr lang="en-US" altLang="ja-JP" sz="1000" dirty="0" smtClean="0">
                    <a:solidFill>
                      <a:srgbClr val="000000"/>
                    </a:solidFill>
                    <a:latin typeface="ＭＳ ゴシック" pitchFamily="49" charset="-128"/>
                    <a:ea typeface="ＭＳ ゴシック" pitchFamily="49" charset="-128"/>
                  </a:rPr>
                  <a:t>(</a:t>
                </a:r>
                <a:r>
                  <a:rPr lang="ja-JP" altLang="en-US" sz="1000" dirty="0" smtClean="0">
                    <a:solidFill>
                      <a:srgbClr val="000000"/>
                    </a:solidFill>
                    <a:latin typeface="ＭＳ ゴシック" pitchFamily="49" charset="-128"/>
                    <a:ea typeface="ＭＳ ゴシック" pitchFamily="49" charset="-128"/>
                  </a:rPr>
                  <a:t>総合</a:t>
                </a:r>
                <a:r>
                  <a:rPr lang="ja-JP" altLang="en-US" sz="1000" dirty="0">
                    <a:solidFill>
                      <a:srgbClr val="000000"/>
                    </a:solidFill>
                    <a:latin typeface="ＭＳ ゴシック" pitchFamily="49" charset="-128"/>
                    <a:ea typeface="ＭＳ ゴシック" pitchFamily="49" charset="-128"/>
                  </a:rPr>
                  <a:t>区</a:t>
                </a:r>
                <a:r>
                  <a:rPr lang="ja-JP" altLang="en-US" sz="1000" dirty="0" smtClean="0">
                    <a:solidFill>
                      <a:srgbClr val="000000"/>
                    </a:solidFill>
                    <a:latin typeface="ＭＳ ゴシック" pitchFamily="49" charset="-128"/>
                    <a:ea typeface="ＭＳ ゴシック" pitchFamily="49" charset="-128"/>
                  </a:rPr>
                  <a:t>役所</a:t>
                </a:r>
                <a:r>
                  <a:rPr lang="en-US" altLang="ja-JP" sz="1000" dirty="0" smtClean="0">
                    <a:solidFill>
                      <a:srgbClr val="000000"/>
                    </a:solidFill>
                    <a:latin typeface="ＭＳ ゴシック" pitchFamily="49" charset="-128"/>
                    <a:ea typeface="ＭＳ ゴシック" pitchFamily="49" charset="-128"/>
                  </a:rPr>
                  <a:t>)</a:t>
                </a:r>
                <a:endParaRPr lang="en-US" altLang="ja-JP" sz="1000" dirty="0">
                  <a:solidFill>
                    <a:srgbClr val="000000"/>
                  </a:solidFill>
                  <a:latin typeface="ＭＳ ゴシック" pitchFamily="49" charset="-128"/>
                  <a:ea typeface="ＭＳ ゴシック" pitchFamily="49" charset="-128"/>
                </a:endParaRPr>
              </a:p>
              <a:p>
                <a:pPr algn="just" eaLnBrk="1" hangingPunct="1">
                  <a:spcBef>
                    <a:spcPct val="50000"/>
                  </a:spcBef>
                  <a:buFont typeface="Wingdings" pitchFamily="2" charset="2"/>
                  <a:buNone/>
                </a:pPr>
                <a:r>
                  <a:rPr lang="ja-JP" altLang="en-US" sz="1000" dirty="0" smtClean="0">
                    <a:solidFill>
                      <a:srgbClr val="000000"/>
                    </a:solidFill>
                    <a:latin typeface="ＭＳ ゴシック" pitchFamily="49" charset="-128"/>
                    <a:ea typeface="ＭＳ ゴシック" pitchFamily="49" charset="-128"/>
                  </a:rPr>
                  <a:t>区役所</a:t>
                </a:r>
                <a:r>
                  <a:rPr lang="en-US" altLang="ja-JP" sz="1000" dirty="0" smtClean="0">
                    <a:solidFill>
                      <a:srgbClr val="000000"/>
                    </a:solidFill>
                    <a:latin typeface="ＭＳ ゴシック" pitchFamily="49" charset="-128"/>
                    <a:ea typeface="ＭＳ ゴシック" pitchFamily="49" charset="-128"/>
                  </a:rPr>
                  <a:t>(</a:t>
                </a:r>
                <a:r>
                  <a:rPr lang="ja-JP" altLang="en-US" sz="1000" dirty="0" smtClean="0">
                    <a:solidFill>
                      <a:srgbClr val="000000"/>
                    </a:solidFill>
                    <a:latin typeface="ＭＳ ゴシック" pitchFamily="49" charset="-128"/>
                    <a:ea typeface="ＭＳ ゴシック" pitchFamily="49" charset="-128"/>
                  </a:rPr>
                  <a:t>地域</a:t>
                </a:r>
                <a:r>
                  <a:rPr lang="ja-JP" altLang="en-US" sz="1000" dirty="0">
                    <a:solidFill>
                      <a:srgbClr val="000000"/>
                    </a:solidFill>
                    <a:latin typeface="ＭＳ ゴシック" pitchFamily="49" charset="-128"/>
                    <a:ea typeface="ＭＳ ゴシック" pitchFamily="49" charset="-128"/>
                  </a:rPr>
                  <a:t>自治区</a:t>
                </a:r>
                <a:r>
                  <a:rPr lang="ja-JP" altLang="en-US" sz="1000" dirty="0" smtClean="0">
                    <a:solidFill>
                      <a:srgbClr val="000000"/>
                    </a:solidFill>
                    <a:latin typeface="ＭＳ ゴシック" pitchFamily="49" charset="-128"/>
                    <a:ea typeface="ＭＳ ゴシック" pitchFamily="49" charset="-128"/>
                  </a:rPr>
                  <a:t>事務所</a:t>
                </a:r>
                <a:r>
                  <a:rPr lang="en-US" altLang="ja-JP" sz="1000" dirty="0" smtClean="0">
                    <a:solidFill>
                      <a:srgbClr val="000000"/>
                    </a:solidFill>
                    <a:latin typeface="ＭＳ ゴシック" pitchFamily="49" charset="-128"/>
                    <a:ea typeface="ＭＳ ゴシック" pitchFamily="49" charset="-128"/>
                  </a:rPr>
                  <a:t>)</a:t>
                </a:r>
                <a:endParaRPr lang="en-US" altLang="ja-JP" sz="1000" dirty="0">
                  <a:solidFill>
                    <a:srgbClr val="000000"/>
                  </a:solidFill>
                  <a:latin typeface="ＭＳ ゴシック" pitchFamily="49" charset="-128"/>
                  <a:ea typeface="ＭＳ ゴシック" pitchFamily="49" charset="-128"/>
                </a:endParaRPr>
              </a:p>
              <a:p>
                <a:pPr algn="just" eaLnBrk="1" hangingPunct="1">
                  <a:spcBef>
                    <a:spcPct val="50000"/>
                  </a:spcBef>
                  <a:buFont typeface="Wingdings" pitchFamily="2" charset="2"/>
                  <a:buNone/>
                </a:pPr>
                <a:r>
                  <a:rPr lang="ja-JP" altLang="en-US" sz="1000" dirty="0" smtClean="0">
                    <a:solidFill>
                      <a:srgbClr val="000000"/>
                    </a:solidFill>
                    <a:latin typeface="ＭＳ ゴシック" pitchFamily="49" charset="-128"/>
                    <a:ea typeface="ＭＳ ゴシック" pitchFamily="49" charset="-128"/>
                  </a:rPr>
                  <a:t>出張所等</a:t>
                </a:r>
                <a:endParaRPr lang="en-US" altLang="ja-JP" sz="1000" dirty="0">
                  <a:solidFill>
                    <a:srgbClr val="000000"/>
                  </a:solidFill>
                  <a:latin typeface="ＭＳ ゴシック" pitchFamily="49" charset="-128"/>
                  <a:ea typeface="ＭＳ ゴシック" pitchFamily="49" charset="-128"/>
                </a:endParaRPr>
              </a:p>
              <a:p>
                <a:pPr algn="just" eaLnBrk="1" hangingPunct="1">
                  <a:spcBef>
                    <a:spcPct val="50000"/>
                  </a:spcBef>
                  <a:buFont typeface="Wingdings" pitchFamily="2" charset="2"/>
                  <a:buNone/>
                </a:pPr>
                <a:r>
                  <a:rPr lang="ja-JP" altLang="en-US" sz="1000" dirty="0">
                    <a:solidFill>
                      <a:srgbClr val="000000"/>
                    </a:solidFill>
                    <a:latin typeface="ＭＳ ゴシック" pitchFamily="49" charset="-128"/>
                    <a:ea typeface="ＭＳ ゴシック" pitchFamily="49" charset="-128"/>
                  </a:rPr>
                  <a:t>工営所</a:t>
                </a:r>
                <a:endParaRPr lang="en-US" altLang="ja-JP" sz="1000" dirty="0">
                  <a:solidFill>
                    <a:srgbClr val="000000"/>
                  </a:solidFill>
                  <a:latin typeface="ＭＳ ゴシック" pitchFamily="49" charset="-128"/>
                  <a:ea typeface="ＭＳ ゴシック" pitchFamily="49" charset="-128"/>
                </a:endParaRPr>
              </a:p>
              <a:p>
                <a:pPr algn="just" eaLnBrk="1" hangingPunct="1">
                  <a:spcBef>
                    <a:spcPct val="50000"/>
                  </a:spcBef>
                  <a:buFont typeface="Wingdings" pitchFamily="2" charset="2"/>
                  <a:buNone/>
                </a:pPr>
                <a:r>
                  <a:rPr lang="ja-JP" altLang="en-US" sz="1000" dirty="0">
                    <a:solidFill>
                      <a:srgbClr val="000000"/>
                    </a:solidFill>
                    <a:latin typeface="ＭＳ ゴシック" pitchFamily="49" charset="-128"/>
                    <a:ea typeface="ＭＳ ゴシック" pitchFamily="49" charset="-128"/>
                  </a:rPr>
                  <a:t>公園事務所</a:t>
                </a:r>
                <a:endParaRPr lang="en-US" altLang="ja-JP" sz="1000" dirty="0">
                  <a:solidFill>
                    <a:srgbClr val="000000"/>
                  </a:solidFill>
                  <a:latin typeface="ＭＳ ゴシック" pitchFamily="49" charset="-128"/>
                  <a:ea typeface="ＭＳ ゴシック" pitchFamily="49" charset="-128"/>
                </a:endParaRPr>
              </a:p>
              <a:p>
                <a:pPr algn="just" eaLnBrk="1" hangingPunct="1">
                  <a:spcBef>
                    <a:spcPct val="50000"/>
                  </a:spcBef>
                  <a:buFont typeface="Wingdings" pitchFamily="2" charset="2"/>
                  <a:buNone/>
                </a:pPr>
                <a:endParaRPr lang="en-US" altLang="ja-JP" sz="1000" dirty="0">
                  <a:solidFill>
                    <a:srgbClr val="000000"/>
                  </a:solidFill>
                  <a:latin typeface="ＭＳ ゴシック" pitchFamily="49" charset="-128"/>
                  <a:ea typeface="ＭＳ ゴシック" pitchFamily="49" charset="-128"/>
                </a:endParaRPr>
              </a:p>
            </p:txBody>
          </p:sp>
          <p:sp>
            <p:nvSpPr>
              <p:cNvPr id="139" name="円/楕円 138"/>
              <p:cNvSpPr/>
              <p:nvPr/>
            </p:nvSpPr>
            <p:spPr>
              <a:xfrm>
                <a:off x="5681164" y="4724577"/>
                <a:ext cx="142894" cy="144470"/>
              </a:xfrm>
              <a:prstGeom prst="ellipse">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sp>
            <p:nvSpPr>
              <p:cNvPr id="140" name="円/楕円 139"/>
              <p:cNvSpPr/>
              <p:nvPr/>
            </p:nvSpPr>
            <p:spPr>
              <a:xfrm>
                <a:off x="5652585" y="4437226"/>
                <a:ext cx="215928" cy="215911"/>
              </a:xfrm>
              <a:prstGeom prst="ellipse">
                <a:avLst/>
              </a:prstGeom>
              <a:blipFill dpi="0" rotWithShape="1">
                <a:blip r:embed="rId3" cstate="print"/>
                <a:srcRect/>
                <a:tile tx="0" ty="0" sx="100000" sy="100000" flip="none" algn="tl"/>
              </a:blip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sp>
            <p:nvSpPr>
              <p:cNvPr id="52340" name="Line 64"/>
              <p:cNvSpPr>
                <a:spLocks noChangeShapeType="1"/>
              </p:cNvSpPr>
              <p:nvPr/>
            </p:nvSpPr>
            <p:spPr bwMode="auto">
              <a:xfrm>
                <a:off x="5580112" y="4293096"/>
                <a:ext cx="457200" cy="0"/>
              </a:xfrm>
              <a:prstGeom prst="line">
                <a:avLst/>
              </a:prstGeom>
              <a:noFill/>
              <a:ln w="22225">
                <a:solidFill>
                  <a:srgbClr val="000000"/>
                </a:solidFill>
                <a:round/>
                <a:headEnd/>
                <a:tailEnd/>
              </a:ln>
              <a:extLst>
                <a:ext uri="{909E8E84-426E-40DD-AFC4-6F175D3DCCD1}">
                  <a14:hiddenFill xmlns="" xmlns:a14="http://schemas.microsoft.com/office/drawing/2010/main">
                    <a:noFill/>
                  </a14:hiddenFill>
                </a:ext>
              </a:extLst>
            </p:spPr>
            <p:txBody>
              <a:bodyPr lIns="74295" tIns="8890" rIns="74295" bIns="8890"/>
              <a:lstStyle/>
              <a:p>
                <a:endParaRPr lang="ja-JP" altLang="en-US"/>
              </a:p>
            </p:txBody>
          </p:sp>
          <p:sp>
            <p:nvSpPr>
              <p:cNvPr id="52341" name="Line 68"/>
              <p:cNvSpPr>
                <a:spLocks noChangeShapeType="1"/>
              </p:cNvSpPr>
              <p:nvPr/>
            </p:nvSpPr>
            <p:spPr bwMode="auto">
              <a:xfrm>
                <a:off x="5580112" y="4293096"/>
                <a:ext cx="457200" cy="0"/>
              </a:xfrm>
              <a:prstGeom prst="line">
                <a:avLst/>
              </a:prstGeom>
              <a:noFill/>
              <a:ln w="12700">
                <a:solidFill>
                  <a:srgbClr val="FFFFFF"/>
                </a:solidFill>
                <a:prstDash val="dash"/>
                <a:round/>
                <a:headEnd/>
                <a:tailEnd/>
              </a:ln>
              <a:extLst>
                <a:ext uri="{909E8E84-426E-40DD-AFC4-6F175D3DCCD1}">
                  <a14:hiddenFill xmlns="" xmlns:a14="http://schemas.microsoft.com/office/drawing/2010/main">
                    <a:noFill/>
                  </a14:hiddenFill>
                </a:ext>
              </a:extLst>
            </p:spPr>
            <p:txBody>
              <a:bodyPr lIns="74295" tIns="8890" rIns="74295" bIns="8890"/>
              <a:lstStyle/>
              <a:p>
                <a:endParaRPr lang="ja-JP" altLang="en-US"/>
              </a:p>
            </p:txBody>
          </p:sp>
          <p:sp>
            <p:nvSpPr>
              <p:cNvPr id="143" name="フローチャート : 判断 142"/>
              <p:cNvSpPr/>
              <p:nvPr/>
            </p:nvSpPr>
            <p:spPr>
              <a:xfrm>
                <a:off x="5684339" y="5167512"/>
                <a:ext cx="130192" cy="144469"/>
              </a:xfrm>
              <a:prstGeom prst="flowChartDecision">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sp>
            <p:nvSpPr>
              <p:cNvPr id="144" name="二等辺三角形 143"/>
              <p:cNvSpPr/>
              <p:nvPr/>
            </p:nvSpPr>
            <p:spPr>
              <a:xfrm>
                <a:off x="5676401" y="5373897"/>
                <a:ext cx="144481" cy="142882"/>
              </a:xfrm>
              <a:prstGeom prst="triangle">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grpSp>
        <p:sp>
          <p:nvSpPr>
            <p:cNvPr id="134" name="正方形/長方形 133"/>
            <p:cNvSpPr/>
            <p:nvPr/>
          </p:nvSpPr>
          <p:spPr>
            <a:xfrm>
              <a:off x="861391" y="4508440"/>
              <a:ext cx="144481" cy="144470"/>
            </a:xfrm>
            <a:prstGeom prst="rect">
              <a:avLst/>
            </a:prstGeom>
            <a:solidFill>
              <a:schemeClr val="bg1"/>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dirty="0">
                <a:solidFill>
                  <a:schemeClr val="tx1"/>
                </a:solidFill>
              </a:endParaRPr>
            </a:p>
          </p:txBody>
        </p:sp>
      </p:grpSp>
      <p:grpSp>
        <p:nvGrpSpPr>
          <p:cNvPr id="8" name="グループ化 92"/>
          <p:cNvGrpSpPr>
            <a:grpSpLocks/>
          </p:cNvGrpSpPr>
          <p:nvPr/>
        </p:nvGrpSpPr>
        <p:grpSpPr bwMode="auto">
          <a:xfrm>
            <a:off x="3924300" y="2932113"/>
            <a:ext cx="5040313" cy="3881437"/>
            <a:chOff x="1255624" y="1628800"/>
            <a:chExt cx="5320837" cy="4097110"/>
          </a:xfrm>
        </p:grpSpPr>
        <p:grpSp>
          <p:nvGrpSpPr>
            <p:cNvPr id="9" name="グループ化 45"/>
            <p:cNvGrpSpPr>
              <a:grpSpLocks/>
            </p:cNvGrpSpPr>
            <p:nvPr/>
          </p:nvGrpSpPr>
          <p:grpSpPr bwMode="auto">
            <a:xfrm>
              <a:off x="1454187" y="1628800"/>
              <a:ext cx="5122274" cy="4097110"/>
              <a:chOff x="1598203" y="1628800"/>
              <a:chExt cx="5122274" cy="4097110"/>
            </a:xfrm>
          </p:grpSpPr>
          <p:grpSp>
            <p:nvGrpSpPr>
              <p:cNvPr id="10" name="グループ化 118"/>
              <p:cNvGrpSpPr>
                <a:grpSpLocks/>
              </p:cNvGrpSpPr>
              <p:nvPr/>
            </p:nvGrpSpPr>
            <p:grpSpPr bwMode="auto">
              <a:xfrm>
                <a:off x="1598203" y="1628800"/>
                <a:ext cx="4521943" cy="4097110"/>
                <a:chOff x="2048266" y="1380445"/>
                <a:chExt cx="4521943" cy="4097110"/>
              </a:xfrm>
            </p:grpSpPr>
            <p:grpSp>
              <p:nvGrpSpPr>
                <p:cNvPr id="11" name="グループ化 1"/>
                <p:cNvGrpSpPr>
                  <a:grpSpLocks/>
                </p:cNvGrpSpPr>
                <p:nvPr/>
              </p:nvGrpSpPr>
              <p:grpSpPr bwMode="auto">
                <a:xfrm>
                  <a:off x="2573791" y="1380445"/>
                  <a:ext cx="3996418" cy="4097110"/>
                  <a:chOff x="0" y="0"/>
                  <a:chExt cx="4029075" cy="3971925"/>
                </a:xfrm>
              </p:grpSpPr>
              <p:pic>
                <p:nvPicPr>
                  <p:cNvPr id="52330" name="図 125"/>
                  <p:cNvPicPr>
                    <a:picLocks noChangeAspect="1"/>
                  </p:cNvPicPr>
                  <p:nvPr/>
                </p:nvPicPr>
                <p:blipFill>
                  <a:blip r:embed="rId4" cstate="print">
                    <a:extLst>
                      <a:ext uri="{28A0092B-C50C-407E-A947-70E740481C1C}">
                        <a14:useLocalDpi xmlns="" xmlns:a14="http://schemas.microsoft.com/office/drawing/2010/main" val="0"/>
                      </a:ext>
                    </a:extLst>
                  </a:blip>
                  <a:srcRect l="36443" t="10355" r="19299" b="-2008"/>
                  <a:stretch>
                    <a:fillRect/>
                  </a:stretch>
                </p:blipFill>
                <p:spPr bwMode="auto">
                  <a:xfrm>
                    <a:off x="9525" y="9525"/>
                    <a:ext cx="4019550" cy="3962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nvGrpSpPr>
                  <p:cNvPr id="12" name="グループ化 4"/>
                  <p:cNvGrpSpPr/>
                  <p:nvPr/>
                </p:nvGrpSpPr>
                <p:grpSpPr>
                  <a:xfrm>
                    <a:off x="0" y="0"/>
                    <a:ext cx="2800350" cy="3638549"/>
                    <a:chOff x="0" y="0"/>
                    <a:chExt cx="2800350" cy="3638549"/>
                  </a:xfrm>
                  <a:solidFill>
                    <a:sysClr val="window" lastClr="FFFFFF"/>
                  </a:solidFill>
                </p:grpSpPr>
                <p:sp>
                  <p:nvSpPr>
                    <p:cNvPr id="128" name="正方形/長方形 127"/>
                    <p:cNvSpPr/>
                    <p:nvPr/>
                  </p:nvSpPr>
                  <p:spPr>
                    <a:xfrm>
                      <a:off x="9525" y="0"/>
                      <a:ext cx="885825" cy="45719"/>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defRPr/>
                      </a:pPr>
                      <a:endParaRPr lang="ja-JP" altLang="en-US"/>
                    </a:p>
                  </p:txBody>
                </p:sp>
                <p:sp>
                  <p:nvSpPr>
                    <p:cNvPr id="129" name="正方形/長方形 128"/>
                    <p:cNvSpPr/>
                    <p:nvPr/>
                  </p:nvSpPr>
                  <p:spPr>
                    <a:xfrm>
                      <a:off x="0" y="28575"/>
                      <a:ext cx="323850" cy="9525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defRPr/>
                      </a:pPr>
                      <a:endParaRPr lang="ja-JP" altLang="en-US"/>
                    </a:p>
                  </p:txBody>
                </p:sp>
                <p:sp>
                  <p:nvSpPr>
                    <p:cNvPr id="130" name="正方形/長方形 7"/>
                    <p:cNvSpPr/>
                    <p:nvPr/>
                  </p:nvSpPr>
                  <p:spPr>
                    <a:xfrm>
                      <a:off x="2476500" y="0"/>
                      <a:ext cx="323850" cy="13335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defRPr/>
                      </a:pPr>
                      <a:endParaRPr lang="ja-JP" altLang="en-US"/>
                    </a:p>
                  </p:txBody>
                </p:sp>
                <p:sp>
                  <p:nvSpPr>
                    <p:cNvPr id="131" name="正方形/長方形 130"/>
                    <p:cNvSpPr/>
                    <p:nvPr/>
                  </p:nvSpPr>
                  <p:spPr>
                    <a:xfrm>
                      <a:off x="0" y="3305174"/>
                      <a:ext cx="409575" cy="33337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defRPr/>
                      </a:pPr>
                      <a:endParaRPr lang="ja-JP" altLang="en-US"/>
                    </a:p>
                  </p:txBody>
                </p:sp>
              </p:grpSp>
            </p:grpSp>
            <p:grpSp>
              <p:nvGrpSpPr>
                <p:cNvPr id="13" name="グループ化 16"/>
                <p:cNvGrpSpPr>
                  <a:grpSpLocks/>
                </p:cNvGrpSpPr>
                <p:nvPr/>
              </p:nvGrpSpPr>
              <p:grpSpPr bwMode="auto">
                <a:xfrm>
                  <a:off x="2048266" y="2513015"/>
                  <a:ext cx="3071209" cy="947902"/>
                  <a:chOff x="2048266" y="2513015"/>
                  <a:chExt cx="3071209" cy="947902"/>
                </a:xfrm>
              </p:grpSpPr>
              <p:sp>
                <p:nvSpPr>
                  <p:cNvPr id="124" name="円/楕円 123"/>
                  <p:cNvSpPr/>
                  <p:nvPr/>
                </p:nvSpPr>
                <p:spPr>
                  <a:xfrm>
                    <a:off x="3195415" y="2890259"/>
                    <a:ext cx="144123" cy="144111"/>
                  </a:xfrm>
                  <a:prstGeom prst="ellipse">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sp>
                <p:nvSpPr>
                  <p:cNvPr id="125" name="正方形/長方形 124"/>
                  <p:cNvSpPr/>
                  <p:nvPr/>
                </p:nvSpPr>
                <p:spPr>
                  <a:xfrm>
                    <a:off x="3825536" y="2513225"/>
                    <a:ext cx="1293759" cy="380386"/>
                  </a:xfrm>
                  <a:prstGeom prst="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1050" dirty="0">
                        <a:solidFill>
                          <a:schemeClr val="tx1"/>
                        </a:solidFill>
                      </a:rPr>
                      <a:t>平野区役所</a:t>
                    </a:r>
                    <a:endParaRPr lang="en-US" altLang="ja-JP" sz="1050" dirty="0">
                      <a:solidFill>
                        <a:schemeClr val="tx1"/>
                      </a:solidFill>
                    </a:endParaRPr>
                  </a:p>
                  <a:p>
                    <a:pPr algn="ctr">
                      <a:defRPr/>
                    </a:pPr>
                    <a:r>
                      <a:rPr lang="ja-JP" altLang="en-US" sz="1050" dirty="0">
                        <a:solidFill>
                          <a:schemeClr val="tx1"/>
                        </a:solidFill>
                      </a:rPr>
                      <a:t>（総合区役所）</a:t>
                    </a:r>
                  </a:p>
                </p:txBody>
              </p:sp>
              <p:sp>
                <p:nvSpPr>
                  <p:cNvPr id="123" name="正方形/長方形 122"/>
                  <p:cNvSpPr/>
                  <p:nvPr/>
                </p:nvSpPr>
                <p:spPr>
                  <a:xfrm>
                    <a:off x="2047454" y="3062858"/>
                    <a:ext cx="1322250" cy="398819"/>
                  </a:xfrm>
                  <a:prstGeom prst="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900" dirty="0">
                        <a:solidFill>
                          <a:schemeClr val="tx1"/>
                        </a:solidFill>
                      </a:rPr>
                      <a:t>東住吉区役所</a:t>
                    </a:r>
                    <a:endParaRPr lang="en-US" altLang="ja-JP" sz="900" dirty="0">
                      <a:solidFill>
                        <a:schemeClr val="tx1"/>
                      </a:solidFill>
                    </a:endParaRPr>
                  </a:p>
                  <a:p>
                    <a:pPr algn="ctr">
                      <a:defRPr/>
                    </a:pPr>
                    <a:r>
                      <a:rPr lang="ja-JP" altLang="en-US" sz="900" dirty="0">
                        <a:solidFill>
                          <a:schemeClr val="tx1"/>
                        </a:solidFill>
                      </a:rPr>
                      <a:t>（地域自治区事務所）</a:t>
                    </a:r>
                    <a:endParaRPr lang="en-US" altLang="ja-JP" sz="900" dirty="0">
                      <a:solidFill>
                        <a:schemeClr val="tx1"/>
                      </a:solidFill>
                    </a:endParaRPr>
                  </a:p>
                </p:txBody>
              </p:sp>
            </p:grpSp>
          </p:grpSp>
          <p:sp>
            <p:nvSpPr>
              <p:cNvPr id="105" name="正方形/長方形 104"/>
              <p:cNvSpPr/>
              <p:nvPr/>
            </p:nvSpPr>
            <p:spPr>
              <a:xfrm>
                <a:off x="4716156" y="2996179"/>
                <a:ext cx="144123" cy="144111"/>
              </a:xfrm>
              <a:prstGeom prst="rect">
                <a:avLst/>
              </a:prstGeom>
              <a:solidFill>
                <a:schemeClr val="bg1"/>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dirty="0">
                  <a:solidFill>
                    <a:schemeClr val="tx1"/>
                  </a:solidFill>
                </a:endParaRPr>
              </a:p>
            </p:txBody>
          </p:sp>
          <p:sp>
            <p:nvSpPr>
              <p:cNvPr id="106" name="正方形/長方形 105"/>
              <p:cNvSpPr/>
              <p:nvPr/>
            </p:nvSpPr>
            <p:spPr>
              <a:xfrm>
                <a:off x="5058030" y="4053552"/>
                <a:ext cx="142447" cy="144111"/>
              </a:xfrm>
              <a:prstGeom prst="rect">
                <a:avLst/>
              </a:prstGeom>
              <a:solidFill>
                <a:schemeClr val="bg1"/>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dirty="0">
                  <a:solidFill>
                    <a:schemeClr val="tx1"/>
                  </a:solidFill>
                </a:endParaRPr>
              </a:p>
            </p:txBody>
          </p:sp>
          <p:sp>
            <p:nvSpPr>
              <p:cNvPr id="109" name="正方形/長方形 108"/>
              <p:cNvSpPr/>
              <p:nvPr/>
            </p:nvSpPr>
            <p:spPr>
              <a:xfrm>
                <a:off x="2926344" y="4517724"/>
                <a:ext cx="144123" cy="144111"/>
              </a:xfrm>
              <a:prstGeom prst="rect">
                <a:avLst/>
              </a:prstGeom>
              <a:solidFill>
                <a:schemeClr val="bg1"/>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dirty="0">
                  <a:solidFill>
                    <a:schemeClr val="tx1"/>
                  </a:solidFill>
                </a:endParaRPr>
              </a:p>
            </p:txBody>
          </p:sp>
          <p:sp>
            <p:nvSpPr>
              <p:cNvPr id="111" name="正方形/長方形 110"/>
              <p:cNvSpPr/>
              <p:nvPr/>
            </p:nvSpPr>
            <p:spPr>
              <a:xfrm>
                <a:off x="4427909" y="3212345"/>
                <a:ext cx="1531730" cy="380387"/>
              </a:xfrm>
              <a:prstGeom prst="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900" dirty="0">
                    <a:solidFill>
                      <a:schemeClr val="tx1"/>
                    </a:solidFill>
                  </a:rPr>
                  <a:t>平野区役所</a:t>
                </a:r>
                <a:endParaRPr lang="en-US" altLang="ja-JP" sz="900" dirty="0">
                  <a:solidFill>
                    <a:schemeClr val="tx1"/>
                  </a:solidFill>
                </a:endParaRPr>
              </a:p>
              <a:p>
                <a:pPr algn="ctr">
                  <a:defRPr/>
                </a:pPr>
                <a:r>
                  <a:rPr lang="ja-JP" altLang="en-US" sz="900" dirty="0">
                    <a:solidFill>
                      <a:schemeClr val="tx1"/>
                    </a:solidFill>
                  </a:rPr>
                  <a:t>北部サービスセンター</a:t>
                </a:r>
              </a:p>
            </p:txBody>
          </p:sp>
          <p:sp>
            <p:nvSpPr>
              <p:cNvPr id="112" name="正方形/長方形 111"/>
              <p:cNvSpPr/>
              <p:nvPr/>
            </p:nvSpPr>
            <p:spPr>
              <a:xfrm>
                <a:off x="5275891" y="3901063"/>
                <a:ext cx="1444586" cy="380386"/>
              </a:xfrm>
              <a:prstGeom prst="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900" dirty="0">
                    <a:solidFill>
                      <a:schemeClr val="tx1"/>
                    </a:solidFill>
                  </a:rPr>
                  <a:t>平野区役所</a:t>
                </a:r>
                <a:endParaRPr lang="en-US" altLang="ja-JP" sz="900" dirty="0">
                  <a:solidFill>
                    <a:schemeClr val="tx1"/>
                  </a:solidFill>
                </a:endParaRPr>
              </a:p>
              <a:p>
                <a:pPr algn="ctr">
                  <a:defRPr/>
                </a:pPr>
                <a:r>
                  <a:rPr lang="ja-JP" altLang="en-US" sz="900" dirty="0">
                    <a:solidFill>
                      <a:schemeClr val="tx1"/>
                    </a:solidFill>
                  </a:rPr>
                  <a:t>南部サービスセンター</a:t>
                </a:r>
              </a:p>
            </p:txBody>
          </p:sp>
          <p:sp>
            <p:nvSpPr>
              <p:cNvPr id="114" name="正方形/長方形 113"/>
              <p:cNvSpPr/>
              <p:nvPr/>
            </p:nvSpPr>
            <p:spPr>
              <a:xfrm>
                <a:off x="3222969" y="4281448"/>
                <a:ext cx="936803" cy="380387"/>
              </a:xfrm>
              <a:prstGeom prst="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900" dirty="0">
                    <a:solidFill>
                      <a:schemeClr val="tx1"/>
                    </a:solidFill>
                  </a:rPr>
                  <a:t>東住吉区役所</a:t>
                </a:r>
                <a:endParaRPr lang="en-US" altLang="ja-JP" sz="900" dirty="0">
                  <a:solidFill>
                    <a:schemeClr val="tx1"/>
                  </a:solidFill>
                </a:endParaRPr>
              </a:p>
              <a:p>
                <a:pPr algn="ctr">
                  <a:defRPr/>
                </a:pPr>
                <a:r>
                  <a:rPr lang="ja-JP" altLang="en-US" sz="900" dirty="0">
                    <a:solidFill>
                      <a:schemeClr val="tx1"/>
                    </a:solidFill>
                  </a:rPr>
                  <a:t>矢田出張所</a:t>
                </a:r>
                <a:endParaRPr lang="en-US" altLang="ja-JP" sz="900" dirty="0">
                  <a:solidFill>
                    <a:schemeClr val="tx1"/>
                  </a:solidFill>
                </a:endParaRPr>
              </a:p>
            </p:txBody>
          </p:sp>
          <p:sp>
            <p:nvSpPr>
              <p:cNvPr id="110" name="円/楕円 109"/>
              <p:cNvSpPr/>
              <p:nvPr/>
            </p:nvSpPr>
            <p:spPr>
              <a:xfrm>
                <a:off x="3678802" y="3257590"/>
                <a:ext cx="216186" cy="216166"/>
              </a:xfrm>
              <a:prstGeom prst="ellipse">
                <a:avLst/>
              </a:prstGeom>
              <a:blipFill dpi="0" rotWithShape="1">
                <a:blip r:embed="rId3" cstate="print"/>
                <a:srcRect/>
                <a:tile tx="0" ty="0" sx="100000" sy="100000" flip="none" algn="tl"/>
              </a:blip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grpSp>
        <p:sp>
          <p:nvSpPr>
            <p:cNvPr id="97" name="フローチャート : 判断 96"/>
            <p:cNvSpPr/>
            <p:nvPr/>
          </p:nvSpPr>
          <p:spPr>
            <a:xfrm>
              <a:off x="3390662" y="3284401"/>
              <a:ext cx="132393" cy="144111"/>
            </a:xfrm>
            <a:prstGeom prst="flowChartDecision">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sp>
          <p:nvSpPr>
            <p:cNvPr id="98" name="正方形/長方形 97"/>
            <p:cNvSpPr/>
            <p:nvPr/>
          </p:nvSpPr>
          <p:spPr>
            <a:xfrm>
              <a:off x="3132580" y="3428512"/>
              <a:ext cx="859714" cy="288222"/>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900" dirty="0">
                  <a:solidFill>
                    <a:schemeClr val="tx1"/>
                  </a:solidFill>
                </a:rPr>
                <a:t>平野工営所</a:t>
              </a:r>
              <a:endParaRPr lang="en-US" altLang="ja-JP" sz="900" dirty="0">
                <a:solidFill>
                  <a:schemeClr val="tx1"/>
                </a:solidFill>
              </a:endParaRPr>
            </a:p>
          </p:txBody>
        </p:sp>
        <p:sp>
          <p:nvSpPr>
            <p:cNvPr id="101" name="二等辺三角形 100"/>
            <p:cNvSpPr/>
            <p:nvPr/>
          </p:nvSpPr>
          <p:spPr>
            <a:xfrm>
              <a:off x="2051655" y="3860845"/>
              <a:ext cx="144123" cy="144111"/>
            </a:xfrm>
            <a:prstGeom prst="triangle">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sp>
          <p:nvSpPr>
            <p:cNvPr id="102" name="正方形/長方形 101"/>
            <p:cNvSpPr/>
            <p:nvPr/>
          </p:nvSpPr>
          <p:spPr>
            <a:xfrm>
              <a:off x="1255624" y="3716734"/>
              <a:ext cx="868092" cy="360277"/>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900" dirty="0">
                  <a:solidFill>
                    <a:schemeClr val="tx1"/>
                  </a:solidFill>
                </a:rPr>
                <a:t>長居</a:t>
              </a:r>
              <a:endParaRPr lang="en-US" altLang="ja-JP" sz="900" dirty="0">
                <a:solidFill>
                  <a:schemeClr val="tx1"/>
                </a:solidFill>
              </a:endParaRPr>
            </a:p>
            <a:p>
              <a:pPr algn="ctr">
                <a:defRPr/>
              </a:pPr>
              <a:r>
                <a:rPr lang="ja-JP" altLang="en-US" sz="900" dirty="0">
                  <a:solidFill>
                    <a:schemeClr val="tx1"/>
                  </a:solidFill>
                </a:rPr>
                <a:t>公園事務所</a:t>
              </a:r>
              <a:endParaRPr lang="en-US" altLang="ja-JP" sz="900" dirty="0">
                <a:solidFill>
                  <a:schemeClr val="tx1"/>
                </a:solidFill>
              </a:endParaRPr>
            </a:p>
          </p:txBody>
        </p:sp>
      </p:grpSp>
      <p:sp>
        <p:nvSpPr>
          <p:cNvPr id="84" name="フリーフォーム 83"/>
          <p:cNvSpPr/>
          <p:nvPr/>
        </p:nvSpPr>
        <p:spPr bwMode="auto">
          <a:xfrm>
            <a:off x="5076825" y="3933825"/>
            <a:ext cx="2951163" cy="2092325"/>
          </a:xfrm>
          <a:custGeom>
            <a:avLst/>
            <a:gdLst>
              <a:gd name="connsiteX0" fmla="*/ 0 w 3141662"/>
              <a:gd name="connsiteY0" fmla="*/ 0 h 2109787"/>
              <a:gd name="connsiteX1" fmla="*/ 314325 w 3141662"/>
              <a:gd name="connsiteY1" fmla="*/ 409575 h 2109787"/>
              <a:gd name="connsiteX2" fmla="*/ 628650 w 3141662"/>
              <a:gd name="connsiteY2" fmla="*/ 552450 h 2109787"/>
              <a:gd name="connsiteX3" fmla="*/ 1457325 w 3141662"/>
              <a:gd name="connsiteY3" fmla="*/ 438150 h 2109787"/>
              <a:gd name="connsiteX4" fmla="*/ 1676400 w 3141662"/>
              <a:gd name="connsiteY4" fmla="*/ 590550 h 2109787"/>
              <a:gd name="connsiteX5" fmla="*/ 1724025 w 3141662"/>
              <a:gd name="connsiteY5" fmla="*/ 1485900 h 2109787"/>
              <a:gd name="connsiteX6" fmla="*/ 2924175 w 3141662"/>
              <a:gd name="connsiteY6" fmla="*/ 1504950 h 2109787"/>
              <a:gd name="connsiteX7" fmla="*/ 3028950 w 3141662"/>
              <a:gd name="connsiteY7" fmla="*/ 2009775 h 2109787"/>
              <a:gd name="connsiteX8" fmla="*/ 3124200 w 3141662"/>
              <a:gd name="connsiteY8" fmla="*/ 2105025 h 2109787"/>
              <a:gd name="connsiteX9" fmla="*/ 3124200 w 3141662"/>
              <a:gd name="connsiteY9" fmla="*/ 2105025 h 2109787"/>
              <a:gd name="connsiteX0" fmla="*/ 0 w 3152651"/>
              <a:gd name="connsiteY0" fmla="*/ 0 h 2109787"/>
              <a:gd name="connsiteX1" fmla="*/ 314325 w 3152651"/>
              <a:gd name="connsiteY1" fmla="*/ 409575 h 2109787"/>
              <a:gd name="connsiteX2" fmla="*/ 628650 w 3152651"/>
              <a:gd name="connsiteY2" fmla="*/ 552450 h 2109787"/>
              <a:gd name="connsiteX3" fmla="*/ 1457325 w 3152651"/>
              <a:gd name="connsiteY3" fmla="*/ 438150 h 2109787"/>
              <a:gd name="connsiteX4" fmla="*/ 1676400 w 3152651"/>
              <a:gd name="connsiteY4" fmla="*/ 590550 h 2109787"/>
              <a:gd name="connsiteX5" fmla="*/ 1658100 w 3152651"/>
              <a:gd name="connsiteY5" fmla="*/ 1415108 h 2109787"/>
              <a:gd name="connsiteX6" fmla="*/ 2924175 w 3152651"/>
              <a:gd name="connsiteY6" fmla="*/ 1504950 h 2109787"/>
              <a:gd name="connsiteX7" fmla="*/ 3028950 w 3152651"/>
              <a:gd name="connsiteY7" fmla="*/ 2009775 h 2109787"/>
              <a:gd name="connsiteX8" fmla="*/ 3124200 w 3152651"/>
              <a:gd name="connsiteY8" fmla="*/ 2105025 h 2109787"/>
              <a:gd name="connsiteX9" fmla="*/ 3124200 w 3152651"/>
              <a:gd name="connsiteY9" fmla="*/ 2105025 h 2109787"/>
              <a:gd name="connsiteX0" fmla="*/ 0 w 3138105"/>
              <a:gd name="connsiteY0" fmla="*/ 0 h 2109787"/>
              <a:gd name="connsiteX1" fmla="*/ 314325 w 3138105"/>
              <a:gd name="connsiteY1" fmla="*/ 409575 h 2109787"/>
              <a:gd name="connsiteX2" fmla="*/ 628650 w 3138105"/>
              <a:gd name="connsiteY2" fmla="*/ 552450 h 2109787"/>
              <a:gd name="connsiteX3" fmla="*/ 1457325 w 3138105"/>
              <a:gd name="connsiteY3" fmla="*/ 438150 h 2109787"/>
              <a:gd name="connsiteX4" fmla="*/ 1676400 w 3138105"/>
              <a:gd name="connsiteY4" fmla="*/ 590550 h 2109787"/>
              <a:gd name="connsiteX5" fmla="*/ 1745367 w 3138105"/>
              <a:gd name="connsiteY5" fmla="*/ 1415108 h 2109787"/>
              <a:gd name="connsiteX6" fmla="*/ 2924175 w 3138105"/>
              <a:gd name="connsiteY6" fmla="*/ 1504950 h 2109787"/>
              <a:gd name="connsiteX7" fmla="*/ 3028950 w 3138105"/>
              <a:gd name="connsiteY7" fmla="*/ 2009775 h 2109787"/>
              <a:gd name="connsiteX8" fmla="*/ 3124200 w 3138105"/>
              <a:gd name="connsiteY8" fmla="*/ 2105025 h 2109787"/>
              <a:gd name="connsiteX9" fmla="*/ 3124200 w 3138105"/>
              <a:gd name="connsiteY9" fmla="*/ 2105025 h 2109787"/>
              <a:gd name="connsiteX0" fmla="*/ 0 w 3138105"/>
              <a:gd name="connsiteY0" fmla="*/ 0 h 2109787"/>
              <a:gd name="connsiteX1" fmla="*/ 314325 w 3138105"/>
              <a:gd name="connsiteY1" fmla="*/ 409575 h 2109787"/>
              <a:gd name="connsiteX2" fmla="*/ 628650 w 3138105"/>
              <a:gd name="connsiteY2" fmla="*/ 552450 h 2109787"/>
              <a:gd name="connsiteX3" fmla="*/ 1457325 w 3138105"/>
              <a:gd name="connsiteY3" fmla="*/ 438150 h 2109787"/>
              <a:gd name="connsiteX4" fmla="*/ 1570830 w 3138105"/>
              <a:gd name="connsiteY4" fmla="*/ 650961 h 2109787"/>
              <a:gd name="connsiteX5" fmla="*/ 1745367 w 3138105"/>
              <a:gd name="connsiteY5" fmla="*/ 1415108 h 2109787"/>
              <a:gd name="connsiteX6" fmla="*/ 2924175 w 3138105"/>
              <a:gd name="connsiteY6" fmla="*/ 1504950 h 2109787"/>
              <a:gd name="connsiteX7" fmla="*/ 3028950 w 3138105"/>
              <a:gd name="connsiteY7" fmla="*/ 2009775 h 2109787"/>
              <a:gd name="connsiteX8" fmla="*/ 3124200 w 3138105"/>
              <a:gd name="connsiteY8" fmla="*/ 2105025 h 2109787"/>
              <a:gd name="connsiteX9" fmla="*/ 3124200 w 3138105"/>
              <a:gd name="connsiteY9" fmla="*/ 2105025 h 2109787"/>
              <a:gd name="connsiteX0" fmla="*/ 0 w 3138105"/>
              <a:gd name="connsiteY0" fmla="*/ 0 h 2109787"/>
              <a:gd name="connsiteX1" fmla="*/ 314325 w 3138105"/>
              <a:gd name="connsiteY1" fmla="*/ 409575 h 2109787"/>
              <a:gd name="connsiteX2" fmla="*/ 628650 w 3138105"/>
              <a:gd name="connsiteY2" fmla="*/ 552450 h 2109787"/>
              <a:gd name="connsiteX3" fmla="*/ 1396294 w 3138105"/>
              <a:gd name="connsiteY3" fmla="*/ 442557 h 2109787"/>
              <a:gd name="connsiteX4" fmla="*/ 1570830 w 3138105"/>
              <a:gd name="connsiteY4" fmla="*/ 650961 h 2109787"/>
              <a:gd name="connsiteX5" fmla="*/ 1745367 w 3138105"/>
              <a:gd name="connsiteY5" fmla="*/ 1415108 h 2109787"/>
              <a:gd name="connsiteX6" fmla="*/ 2924175 w 3138105"/>
              <a:gd name="connsiteY6" fmla="*/ 1504950 h 2109787"/>
              <a:gd name="connsiteX7" fmla="*/ 3028950 w 3138105"/>
              <a:gd name="connsiteY7" fmla="*/ 2009775 h 2109787"/>
              <a:gd name="connsiteX8" fmla="*/ 3124200 w 3138105"/>
              <a:gd name="connsiteY8" fmla="*/ 2105025 h 2109787"/>
              <a:gd name="connsiteX9" fmla="*/ 3124200 w 3138105"/>
              <a:gd name="connsiteY9" fmla="*/ 2105025 h 2109787"/>
              <a:gd name="connsiteX0" fmla="*/ 0 w 3138105"/>
              <a:gd name="connsiteY0" fmla="*/ 0 h 2109787"/>
              <a:gd name="connsiteX1" fmla="*/ 314325 w 3138105"/>
              <a:gd name="connsiteY1" fmla="*/ 409575 h 2109787"/>
              <a:gd name="connsiteX2" fmla="*/ 628650 w 3138105"/>
              <a:gd name="connsiteY2" fmla="*/ 552450 h 2109787"/>
              <a:gd name="connsiteX3" fmla="*/ 1396294 w 3138105"/>
              <a:gd name="connsiteY3" fmla="*/ 442557 h 2109787"/>
              <a:gd name="connsiteX4" fmla="*/ 1483562 w 3138105"/>
              <a:gd name="connsiteY4" fmla="*/ 512025 h 2109787"/>
              <a:gd name="connsiteX5" fmla="*/ 1570830 w 3138105"/>
              <a:gd name="connsiteY5" fmla="*/ 650961 h 2109787"/>
              <a:gd name="connsiteX6" fmla="*/ 1745367 w 3138105"/>
              <a:gd name="connsiteY6" fmla="*/ 1415108 h 2109787"/>
              <a:gd name="connsiteX7" fmla="*/ 2924175 w 3138105"/>
              <a:gd name="connsiteY7" fmla="*/ 1504950 h 2109787"/>
              <a:gd name="connsiteX8" fmla="*/ 3028950 w 3138105"/>
              <a:gd name="connsiteY8" fmla="*/ 2009775 h 2109787"/>
              <a:gd name="connsiteX9" fmla="*/ 3124200 w 3138105"/>
              <a:gd name="connsiteY9" fmla="*/ 2105025 h 2109787"/>
              <a:gd name="connsiteX10" fmla="*/ 3124200 w 3138105"/>
              <a:gd name="connsiteY10" fmla="*/ 2105025 h 2109787"/>
              <a:gd name="connsiteX0" fmla="*/ 0 w 3138105"/>
              <a:gd name="connsiteY0" fmla="*/ 0 h 2109787"/>
              <a:gd name="connsiteX1" fmla="*/ 314325 w 3138105"/>
              <a:gd name="connsiteY1" fmla="*/ 409575 h 2109787"/>
              <a:gd name="connsiteX2" fmla="*/ 698147 w 3138105"/>
              <a:gd name="connsiteY2" fmla="*/ 512025 h 2109787"/>
              <a:gd name="connsiteX3" fmla="*/ 1396294 w 3138105"/>
              <a:gd name="connsiteY3" fmla="*/ 442557 h 2109787"/>
              <a:gd name="connsiteX4" fmla="*/ 1483562 w 3138105"/>
              <a:gd name="connsiteY4" fmla="*/ 512025 h 2109787"/>
              <a:gd name="connsiteX5" fmla="*/ 1570830 w 3138105"/>
              <a:gd name="connsiteY5" fmla="*/ 650961 h 2109787"/>
              <a:gd name="connsiteX6" fmla="*/ 1745367 w 3138105"/>
              <a:gd name="connsiteY6" fmla="*/ 1415108 h 2109787"/>
              <a:gd name="connsiteX7" fmla="*/ 2924175 w 3138105"/>
              <a:gd name="connsiteY7" fmla="*/ 1504950 h 2109787"/>
              <a:gd name="connsiteX8" fmla="*/ 3028950 w 3138105"/>
              <a:gd name="connsiteY8" fmla="*/ 2009775 h 2109787"/>
              <a:gd name="connsiteX9" fmla="*/ 3124200 w 3138105"/>
              <a:gd name="connsiteY9" fmla="*/ 2105025 h 2109787"/>
              <a:gd name="connsiteX10" fmla="*/ 3124200 w 3138105"/>
              <a:gd name="connsiteY10" fmla="*/ 2105025 h 2109787"/>
              <a:gd name="connsiteX0" fmla="*/ 0 w 3138105"/>
              <a:gd name="connsiteY0" fmla="*/ 0 h 2109787"/>
              <a:gd name="connsiteX1" fmla="*/ 314325 w 3138105"/>
              <a:gd name="connsiteY1" fmla="*/ 409575 h 2109787"/>
              <a:gd name="connsiteX2" fmla="*/ 698147 w 3138105"/>
              <a:gd name="connsiteY2" fmla="*/ 512025 h 2109787"/>
              <a:gd name="connsiteX3" fmla="*/ 1396294 w 3138105"/>
              <a:gd name="connsiteY3" fmla="*/ 442557 h 2109787"/>
              <a:gd name="connsiteX4" fmla="*/ 1570830 w 3138105"/>
              <a:gd name="connsiteY4" fmla="*/ 512025 h 2109787"/>
              <a:gd name="connsiteX5" fmla="*/ 1570830 w 3138105"/>
              <a:gd name="connsiteY5" fmla="*/ 650961 h 2109787"/>
              <a:gd name="connsiteX6" fmla="*/ 1745367 w 3138105"/>
              <a:gd name="connsiteY6" fmla="*/ 1415108 h 2109787"/>
              <a:gd name="connsiteX7" fmla="*/ 2924175 w 3138105"/>
              <a:gd name="connsiteY7" fmla="*/ 1504950 h 2109787"/>
              <a:gd name="connsiteX8" fmla="*/ 3028950 w 3138105"/>
              <a:gd name="connsiteY8" fmla="*/ 2009775 h 2109787"/>
              <a:gd name="connsiteX9" fmla="*/ 3124200 w 3138105"/>
              <a:gd name="connsiteY9" fmla="*/ 2105025 h 2109787"/>
              <a:gd name="connsiteX10" fmla="*/ 3124200 w 3138105"/>
              <a:gd name="connsiteY10" fmla="*/ 2105025 h 2109787"/>
              <a:gd name="connsiteX0" fmla="*/ 0 w 3138105"/>
              <a:gd name="connsiteY0" fmla="*/ 0 h 2109787"/>
              <a:gd name="connsiteX1" fmla="*/ 314325 w 3138105"/>
              <a:gd name="connsiteY1" fmla="*/ 409575 h 2109787"/>
              <a:gd name="connsiteX2" fmla="*/ 698147 w 3138105"/>
              <a:gd name="connsiteY2" fmla="*/ 512025 h 2109787"/>
              <a:gd name="connsiteX3" fmla="*/ 1396294 w 3138105"/>
              <a:gd name="connsiteY3" fmla="*/ 442557 h 2109787"/>
              <a:gd name="connsiteX4" fmla="*/ 1570830 w 3138105"/>
              <a:gd name="connsiteY4" fmla="*/ 512025 h 2109787"/>
              <a:gd name="connsiteX5" fmla="*/ 1570830 w 3138105"/>
              <a:gd name="connsiteY5" fmla="*/ 720429 h 2109787"/>
              <a:gd name="connsiteX6" fmla="*/ 1745367 w 3138105"/>
              <a:gd name="connsiteY6" fmla="*/ 1415108 h 2109787"/>
              <a:gd name="connsiteX7" fmla="*/ 2924175 w 3138105"/>
              <a:gd name="connsiteY7" fmla="*/ 1504950 h 2109787"/>
              <a:gd name="connsiteX8" fmla="*/ 3028950 w 3138105"/>
              <a:gd name="connsiteY8" fmla="*/ 2009775 h 2109787"/>
              <a:gd name="connsiteX9" fmla="*/ 3124200 w 3138105"/>
              <a:gd name="connsiteY9" fmla="*/ 2105025 h 2109787"/>
              <a:gd name="connsiteX10" fmla="*/ 3124200 w 3138105"/>
              <a:gd name="connsiteY10" fmla="*/ 2105025 h 2109787"/>
              <a:gd name="connsiteX0" fmla="*/ 0 w 3138105"/>
              <a:gd name="connsiteY0" fmla="*/ 0 h 2109787"/>
              <a:gd name="connsiteX1" fmla="*/ 314325 w 3138105"/>
              <a:gd name="connsiteY1" fmla="*/ 409575 h 2109787"/>
              <a:gd name="connsiteX2" fmla="*/ 698147 w 3138105"/>
              <a:gd name="connsiteY2" fmla="*/ 512025 h 2109787"/>
              <a:gd name="connsiteX3" fmla="*/ 1396294 w 3138105"/>
              <a:gd name="connsiteY3" fmla="*/ 442557 h 2109787"/>
              <a:gd name="connsiteX4" fmla="*/ 1570830 w 3138105"/>
              <a:gd name="connsiteY4" fmla="*/ 512025 h 2109787"/>
              <a:gd name="connsiteX5" fmla="*/ 1570830 w 3138105"/>
              <a:gd name="connsiteY5" fmla="*/ 720429 h 2109787"/>
              <a:gd name="connsiteX6" fmla="*/ 1745367 w 3138105"/>
              <a:gd name="connsiteY6" fmla="*/ 1415108 h 2109787"/>
              <a:gd name="connsiteX7" fmla="*/ 2924175 w 3138105"/>
              <a:gd name="connsiteY7" fmla="*/ 1504950 h 2109787"/>
              <a:gd name="connsiteX8" fmla="*/ 3028950 w 3138105"/>
              <a:gd name="connsiteY8" fmla="*/ 2009775 h 2109787"/>
              <a:gd name="connsiteX9" fmla="*/ 3124200 w 3138105"/>
              <a:gd name="connsiteY9" fmla="*/ 2105025 h 2109787"/>
              <a:gd name="connsiteX10" fmla="*/ 3124200 w 3138105"/>
              <a:gd name="connsiteY10" fmla="*/ 2105025 h 2109787"/>
              <a:gd name="connsiteX0" fmla="*/ 0 w 3138105"/>
              <a:gd name="connsiteY0" fmla="*/ 0 h 2109787"/>
              <a:gd name="connsiteX1" fmla="*/ 314325 w 3138105"/>
              <a:gd name="connsiteY1" fmla="*/ 409575 h 2109787"/>
              <a:gd name="connsiteX2" fmla="*/ 698147 w 3138105"/>
              <a:gd name="connsiteY2" fmla="*/ 512025 h 2109787"/>
              <a:gd name="connsiteX3" fmla="*/ 1396294 w 3138105"/>
              <a:gd name="connsiteY3" fmla="*/ 442557 h 2109787"/>
              <a:gd name="connsiteX4" fmla="*/ 1570830 w 3138105"/>
              <a:gd name="connsiteY4" fmla="*/ 512025 h 2109787"/>
              <a:gd name="connsiteX5" fmla="*/ 1570830 w 3138105"/>
              <a:gd name="connsiteY5" fmla="*/ 720429 h 2109787"/>
              <a:gd name="connsiteX6" fmla="*/ 1745367 w 3138105"/>
              <a:gd name="connsiteY6" fmla="*/ 1415108 h 2109787"/>
              <a:gd name="connsiteX7" fmla="*/ 2924175 w 3138105"/>
              <a:gd name="connsiteY7" fmla="*/ 1504950 h 2109787"/>
              <a:gd name="connsiteX8" fmla="*/ 3028950 w 3138105"/>
              <a:gd name="connsiteY8" fmla="*/ 2009775 h 2109787"/>
              <a:gd name="connsiteX9" fmla="*/ 3124200 w 3138105"/>
              <a:gd name="connsiteY9" fmla="*/ 2105025 h 2109787"/>
              <a:gd name="connsiteX10" fmla="*/ 3124200 w 3138105"/>
              <a:gd name="connsiteY10" fmla="*/ 2105025 h 2109787"/>
              <a:gd name="connsiteX0" fmla="*/ 0 w 3138105"/>
              <a:gd name="connsiteY0" fmla="*/ 0 h 2109787"/>
              <a:gd name="connsiteX1" fmla="*/ 314325 w 3138105"/>
              <a:gd name="connsiteY1" fmla="*/ 409575 h 2109787"/>
              <a:gd name="connsiteX2" fmla="*/ 698147 w 3138105"/>
              <a:gd name="connsiteY2" fmla="*/ 512025 h 2109787"/>
              <a:gd name="connsiteX3" fmla="*/ 1309025 w 3138105"/>
              <a:gd name="connsiteY3" fmla="*/ 442557 h 2109787"/>
              <a:gd name="connsiteX4" fmla="*/ 1570830 w 3138105"/>
              <a:gd name="connsiteY4" fmla="*/ 512025 h 2109787"/>
              <a:gd name="connsiteX5" fmla="*/ 1570830 w 3138105"/>
              <a:gd name="connsiteY5" fmla="*/ 720429 h 2109787"/>
              <a:gd name="connsiteX6" fmla="*/ 1745367 w 3138105"/>
              <a:gd name="connsiteY6" fmla="*/ 1415108 h 2109787"/>
              <a:gd name="connsiteX7" fmla="*/ 2924175 w 3138105"/>
              <a:gd name="connsiteY7" fmla="*/ 1504950 h 2109787"/>
              <a:gd name="connsiteX8" fmla="*/ 3028950 w 3138105"/>
              <a:gd name="connsiteY8" fmla="*/ 2009775 h 2109787"/>
              <a:gd name="connsiteX9" fmla="*/ 3124200 w 3138105"/>
              <a:gd name="connsiteY9" fmla="*/ 2105025 h 2109787"/>
              <a:gd name="connsiteX10" fmla="*/ 3124200 w 3138105"/>
              <a:gd name="connsiteY10" fmla="*/ 2105025 h 2109787"/>
              <a:gd name="connsiteX0" fmla="*/ 0 w 3138105"/>
              <a:gd name="connsiteY0" fmla="*/ 0 h 2109787"/>
              <a:gd name="connsiteX1" fmla="*/ 314325 w 3138105"/>
              <a:gd name="connsiteY1" fmla="*/ 409575 h 2109787"/>
              <a:gd name="connsiteX2" fmla="*/ 698147 w 3138105"/>
              <a:gd name="connsiteY2" fmla="*/ 512025 h 2109787"/>
              <a:gd name="connsiteX3" fmla="*/ 1309025 w 3138105"/>
              <a:gd name="connsiteY3" fmla="*/ 442557 h 2109787"/>
              <a:gd name="connsiteX4" fmla="*/ 1483562 w 3138105"/>
              <a:gd name="connsiteY4" fmla="*/ 512025 h 2109787"/>
              <a:gd name="connsiteX5" fmla="*/ 1570830 w 3138105"/>
              <a:gd name="connsiteY5" fmla="*/ 720429 h 2109787"/>
              <a:gd name="connsiteX6" fmla="*/ 1745367 w 3138105"/>
              <a:gd name="connsiteY6" fmla="*/ 1415108 h 2109787"/>
              <a:gd name="connsiteX7" fmla="*/ 2924175 w 3138105"/>
              <a:gd name="connsiteY7" fmla="*/ 1504950 h 2109787"/>
              <a:gd name="connsiteX8" fmla="*/ 3028950 w 3138105"/>
              <a:gd name="connsiteY8" fmla="*/ 2009775 h 2109787"/>
              <a:gd name="connsiteX9" fmla="*/ 3124200 w 3138105"/>
              <a:gd name="connsiteY9" fmla="*/ 2105025 h 2109787"/>
              <a:gd name="connsiteX10" fmla="*/ 3124200 w 3138105"/>
              <a:gd name="connsiteY10" fmla="*/ 2105025 h 2109787"/>
              <a:gd name="connsiteX0" fmla="*/ 0 w 3138105"/>
              <a:gd name="connsiteY0" fmla="*/ 0 h 2109787"/>
              <a:gd name="connsiteX1" fmla="*/ 314325 w 3138105"/>
              <a:gd name="connsiteY1" fmla="*/ 409575 h 2109787"/>
              <a:gd name="connsiteX2" fmla="*/ 698147 w 3138105"/>
              <a:gd name="connsiteY2" fmla="*/ 512025 h 2109787"/>
              <a:gd name="connsiteX3" fmla="*/ 1309025 w 3138105"/>
              <a:gd name="connsiteY3" fmla="*/ 442557 h 2109787"/>
              <a:gd name="connsiteX4" fmla="*/ 1483562 w 3138105"/>
              <a:gd name="connsiteY4" fmla="*/ 512025 h 2109787"/>
              <a:gd name="connsiteX5" fmla="*/ 1570830 w 3138105"/>
              <a:gd name="connsiteY5" fmla="*/ 720429 h 2109787"/>
              <a:gd name="connsiteX6" fmla="*/ 1745367 w 3138105"/>
              <a:gd name="connsiteY6" fmla="*/ 1415108 h 2109787"/>
              <a:gd name="connsiteX7" fmla="*/ 2924175 w 3138105"/>
              <a:gd name="connsiteY7" fmla="*/ 1504950 h 2109787"/>
              <a:gd name="connsiteX8" fmla="*/ 3028950 w 3138105"/>
              <a:gd name="connsiteY8" fmla="*/ 2009775 h 2109787"/>
              <a:gd name="connsiteX9" fmla="*/ 3124200 w 3138105"/>
              <a:gd name="connsiteY9" fmla="*/ 2105025 h 2109787"/>
              <a:gd name="connsiteX10" fmla="*/ 3124200 w 3138105"/>
              <a:gd name="connsiteY10" fmla="*/ 2105025 h 2109787"/>
              <a:gd name="connsiteX0" fmla="*/ 0 w 3138105"/>
              <a:gd name="connsiteY0" fmla="*/ 0 h 2109787"/>
              <a:gd name="connsiteX1" fmla="*/ 314325 w 3138105"/>
              <a:gd name="connsiteY1" fmla="*/ 409575 h 2109787"/>
              <a:gd name="connsiteX2" fmla="*/ 698147 w 3138105"/>
              <a:gd name="connsiteY2" fmla="*/ 512025 h 2109787"/>
              <a:gd name="connsiteX3" fmla="*/ 1309025 w 3138105"/>
              <a:gd name="connsiteY3" fmla="*/ 442557 h 2109787"/>
              <a:gd name="connsiteX4" fmla="*/ 1483562 w 3138105"/>
              <a:gd name="connsiteY4" fmla="*/ 512025 h 2109787"/>
              <a:gd name="connsiteX5" fmla="*/ 1570830 w 3138105"/>
              <a:gd name="connsiteY5" fmla="*/ 720429 h 2109787"/>
              <a:gd name="connsiteX6" fmla="*/ 1745367 w 3138105"/>
              <a:gd name="connsiteY6" fmla="*/ 1415108 h 2109787"/>
              <a:gd name="connsiteX7" fmla="*/ 2924175 w 3138105"/>
              <a:gd name="connsiteY7" fmla="*/ 1504950 h 2109787"/>
              <a:gd name="connsiteX8" fmla="*/ 3028950 w 3138105"/>
              <a:gd name="connsiteY8" fmla="*/ 2009775 h 2109787"/>
              <a:gd name="connsiteX9" fmla="*/ 3124200 w 3138105"/>
              <a:gd name="connsiteY9" fmla="*/ 2105025 h 2109787"/>
              <a:gd name="connsiteX10" fmla="*/ 3124200 w 3138105"/>
              <a:gd name="connsiteY10" fmla="*/ 2105025 h 2109787"/>
              <a:gd name="connsiteX0" fmla="*/ 0 w 3138105"/>
              <a:gd name="connsiteY0" fmla="*/ 0 h 2109787"/>
              <a:gd name="connsiteX1" fmla="*/ 314325 w 3138105"/>
              <a:gd name="connsiteY1" fmla="*/ 409575 h 2109787"/>
              <a:gd name="connsiteX2" fmla="*/ 698147 w 3138105"/>
              <a:gd name="connsiteY2" fmla="*/ 512025 h 2109787"/>
              <a:gd name="connsiteX3" fmla="*/ 1309025 w 3138105"/>
              <a:gd name="connsiteY3" fmla="*/ 442557 h 2109787"/>
              <a:gd name="connsiteX4" fmla="*/ 1483562 w 3138105"/>
              <a:gd name="connsiteY4" fmla="*/ 512025 h 2109787"/>
              <a:gd name="connsiteX5" fmla="*/ 1570830 w 3138105"/>
              <a:gd name="connsiteY5" fmla="*/ 720429 h 2109787"/>
              <a:gd name="connsiteX6" fmla="*/ 1745367 w 3138105"/>
              <a:gd name="connsiteY6" fmla="*/ 1415108 h 2109787"/>
              <a:gd name="connsiteX7" fmla="*/ 2924175 w 3138105"/>
              <a:gd name="connsiteY7" fmla="*/ 1504950 h 2109787"/>
              <a:gd name="connsiteX8" fmla="*/ 3028950 w 3138105"/>
              <a:gd name="connsiteY8" fmla="*/ 2009775 h 2109787"/>
              <a:gd name="connsiteX9" fmla="*/ 3124200 w 3138105"/>
              <a:gd name="connsiteY9" fmla="*/ 2105025 h 2109787"/>
              <a:gd name="connsiteX10" fmla="*/ 3124200 w 3138105"/>
              <a:gd name="connsiteY10" fmla="*/ 2105025 h 2109787"/>
              <a:gd name="connsiteX0" fmla="*/ 0 w 3138105"/>
              <a:gd name="connsiteY0" fmla="*/ 0 h 2109787"/>
              <a:gd name="connsiteX1" fmla="*/ 314325 w 3138105"/>
              <a:gd name="connsiteY1" fmla="*/ 409575 h 2109787"/>
              <a:gd name="connsiteX2" fmla="*/ 698147 w 3138105"/>
              <a:gd name="connsiteY2" fmla="*/ 512025 h 2109787"/>
              <a:gd name="connsiteX3" fmla="*/ 1309025 w 3138105"/>
              <a:gd name="connsiteY3" fmla="*/ 442557 h 2109787"/>
              <a:gd name="connsiteX4" fmla="*/ 1570830 w 3138105"/>
              <a:gd name="connsiteY4" fmla="*/ 512025 h 2109787"/>
              <a:gd name="connsiteX5" fmla="*/ 1570830 w 3138105"/>
              <a:gd name="connsiteY5" fmla="*/ 720429 h 2109787"/>
              <a:gd name="connsiteX6" fmla="*/ 1745367 w 3138105"/>
              <a:gd name="connsiteY6" fmla="*/ 1415108 h 2109787"/>
              <a:gd name="connsiteX7" fmla="*/ 2924175 w 3138105"/>
              <a:gd name="connsiteY7" fmla="*/ 1504950 h 2109787"/>
              <a:gd name="connsiteX8" fmla="*/ 3028950 w 3138105"/>
              <a:gd name="connsiteY8" fmla="*/ 2009775 h 2109787"/>
              <a:gd name="connsiteX9" fmla="*/ 3124200 w 3138105"/>
              <a:gd name="connsiteY9" fmla="*/ 2105025 h 2109787"/>
              <a:gd name="connsiteX10" fmla="*/ 3124200 w 3138105"/>
              <a:gd name="connsiteY10" fmla="*/ 2105025 h 2109787"/>
              <a:gd name="connsiteX0" fmla="*/ 0 w 3138105"/>
              <a:gd name="connsiteY0" fmla="*/ 0 h 2109787"/>
              <a:gd name="connsiteX1" fmla="*/ 314325 w 3138105"/>
              <a:gd name="connsiteY1" fmla="*/ 409575 h 2109787"/>
              <a:gd name="connsiteX2" fmla="*/ 698147 w 3138105"/>
              <a:gd name="connsiteY2" fmla="*/ 512025 h 2109787"/>
              <a:gd name="connsiteX3" fmla="*/ 1309025 w 3138105"/>
              <a:gd name="connsiteY3" fmla="*/ 442557 h 2109787"/>
              <a:gd name="connsiteX4" fmla="*/ 1570830 w 3138105"/>
              <a:gd name="connsiteY4" fmla="*/ 512025 h 2109787"/>
              <a:gd name="connsiteX5" fmla="*/ 1570830 w 3138105"/>
              <a:gd name="connsiteY5" fmla="*/ 720429 h 2109787"/>
              <a:gd name="connsiteX6" fmla="*/ 1745367 w 3138105"/>
              <a:gd name="connsiteY6" fmla="*/ 1415108 h 2109787"/>
              <a:gd name="connsiteX7" fmla="*/ 2924175 w 3138105"/>
              <a:gd name="connsiteY7" fmla="*/ 1504950 h 2109787"/>
              <a:gd name="connsiteX8" fmla="*/ 3028950 w 3138105"/>
              <a:gd name="connsiteY8" fmla="*/ 2009775 h 2109787"/>
              <a:gd name="connsiteX9" fmla="*/ 3124200 w 3138105"/>
              <a:gd name="connsiteY9" fmla="*/ 2105025 h 2109787"/>
              <a:gd name="connsiteX10" fmla="*/ 3124200 w 3138105"/>
              <a:gd name="connsiteY10" fmla="*/ 2105025 h 2109787"/>
              <a:gd name="connsiteX0" fmla="*/ 0 w 3138105"/>
              <a:gd name="connsiteY0" fmla="*/ 0 h 2109787"/>
              <a:gd name="connsiteX1" fmla="*/ 314325 w 3138105"/>
              <a:gd name="connsiteY1" fmla="*/ 409575 h 2109787"/>
              <a:gd name="connsiteX2" fmla="*/ 698147 w 3138105"/>
              <a:gd name="connsiteY2" fmla="*/ 512025 h 2109787"/>
              <a:gd name="connsiteX3" fmla="*/ 1309025 w 3138105"/>
              <a:gd name="connsiteY3" fmla="*/ 442557 h 2109787"/>
              <a:gd name="connsiteX4" fmla="*/ 1483562 w 3138105"/>
              <a:gd name="connsiteY4" fmla="*/ 512025 h 2109787"/>
              <a:gd name="connsiteX5" fmla="*/ 1570830 w 3138105"/>
              <a:gd name="connsiteY5" fmla="*/ 720429 h 2109787"/>
              <a:gd name="connsiteX6" fmla="*/ 1745367 w 3138105"/>
              <a:gd name="connsiteY6" fmla="*/ 1415108 h 2109787"/>
              <a:gd name="connsiteX7" fmla="*/ 2924175 w 3138105"/>
              <a:gd name="connsiteY7" fmla="*/ 1504950 h 2109787"/>
              <a:gd name="connsiteX8" fmla="*/ 3028950 w 3138105"/>
              <a:gd name="connsiteY8" fmla="*/ 2009775 h 2109787"/>
              <a:gd name="connsiteX9" fmla="*/ 3124200 w 3138105"/>
              <a:gd name="connsiteY9" fmla="*/ 2105025 h 2109787"/>
              <a:gd name="connsiteX10" fmla="*/ 3124200 w 3138105"/>
              <a:gd name="connsiteY10" fmla="*/ 2105025 h 2109787"/>
              <a:gd name="connsiteX0" fmla="*/ 0 w 3138105"/>
              <a:gd name="connsiteY0" fmla="*/ 0 h 2109787"/>
              <a:gd name="connsiteX1" fmla="*/ 314325 w 3138105"/>
              <a:gd name="connsiteY1" fmla="*/ 409575 h 2109787"/>
              <a:gd name="connsiteX2" fmla="*/ 698147 w 3138105"/>
              <a:gd name="connsiteY2" fmla="*/ 512025 h 2109787"/>
              <a:gd name="connsiteX3" fmla="*/ 1309025 w 3138105"/>
              <a:gd name="connsiteY3" fmla="*/ 442557 h 2109787"/>
              <a:gd name="connsiteX4" fmla="*/ 1483562 w 3138105"/>
              <a:gd name="connsiteY4" fmla="*/ 512025 h 2109787"/>
              <a:gd name="connsiteX5" fmla="*/ 1570830 w 3138105"/>
              <a:gd name="connsiteY5" fmla="*/ 720429 h 2109787"/>
              <a:gd name="connsiteX6" fmla="*/ 1745367 w 3138105"/>
              <a:gd name="connsiteY6" fmla="*/ 1415108 h 2109787"/>
              <a:gd name="connsiteX7" fmla="*/ 2924175 w 3138105"/>
              <a:gd name="connsiteY7" fmla="*/ 1504950 h 2109787"/>
              <a:gd name="connsiteX8" fmla="*/ 3028950 w 3138105"/>
              <a:gd name="connsiteY8" fmla="*/ 2009775 h 2109787"/>
              <a:gd name="connsiteX9" fmla="*/ 3124200 w 3138105"/>
              <a:gd name="connsiteY9" fmla="*/ 2105025 h 2109787"/>
              <a:gd name="connsiteX10" fmla="*/ 3124200 w 3138105"/>
              <a:gd name="connsiteY10" fmla="*/ 2105025 h 2109787"/>
              <a:gd name="connsiteX0" fmla="*/ 0 w 3138105"/>
              <a:gd name="connsiteY0" fmla="*/ 0 h 2109787"/>
              <a:gd name="connsiteX1" fmla="*/ 314325 w 3138105"/>
              <a:gd name="connsiteY1" fmla="*/ 409575 h 2109787"/>
              <a:gd name="connsiteX2" fmla="*/ 698147 w 3138105"/>
              <a:gd name="connsiteY2" fmla="*/ 512025 h 2109787"/>
              <a:gd name="connsiteX3" fmla="*/ 1309025 w 3138105"/>
              <a:gd name="connsiteY3" fmla="*/ 442557 h 2109787"/>
              <a:gd name="connsiteX4" fmla="*/ 1483562 w 3138105"/>
              <a:gd name="connsiteY4" fmla="*/ 512025 h 2109787"/>
              <a:gd name="connsiteX5" fmla="*/ 1570830 w 3138105"/>
              <a:gd name="connsiteY5" fmla="*/ 720429 h 2109787"/>
              <a:gd name="connsiteX6" fmla="*/ 1745367 w 3138105"/>
              <a:gd name="connsiteY6" fmla="*/ 1415108 h 2109787"/>
              <a:gd name="connsiteX7" fmla="*/ 2924175 w 3138105"/>
              <a:gd name="connsiteY7" fmla="*/ 1504950 h 2109787"/>
              <a:gd name="connsiteX8" fmla="*/ 3028950 w 3138105"/>
              <a:gd name="connsiteY8" fmla="*/ 2009775 h 2109787"/>
              <a:gd name="connsiteX9" fmla="*/ 3124200 w 3138105"/>
              <a:gd name="connsiteY9" fmla="*/ 2105025 h 2109787"/>
              <a:gd name="connsiteX10" fmla="*/ 3124200 w 3138105"/>
              <a:gd name="connsiteY10" fmla="*/ 2105025 h 2109787"/>
              <a:gd name="connsiteX0" fmla="*/ 0 w 3138105"/>
              <a:gd name="connsiteY0" fmla="*/ 0 h 2109787"/>
              <a:gd name="connsiteX1" fmla="*/ 314325 w 3138105"/>
              <a:gd name="connsiteY1" fmla="*/ 409575 h 2109787"/>
              <a:gd name="connsiteX2" fmla="*/ 698147 w 3138105"/>
              <a:gd name="connsiteY2" fmla="*/ 512025 h 2109787"/>
              <a:gd name="connsiteX3" fmla="*/ 1309025 w 3138105"/>
              <a:gd name="connsiteY3" fmla="*/ 442557 h 2109787"/>
              <a:gd name="connsiteX4" fmla="*/ 1483562 w 3138105"/>
              <a:gd name="connsiteY4" fmla="*/ 512025 h 2109787"/>
              <a:gd name="connsiteX5" fmla="*/ 1570830 w 3138105"/>
              <a:gd name="connsiteY5" fmla="*/ 720429 h 2109787"/>
              <a:gd name="connsiteX6" fmla="*/ 1745367 w 3138105"/>
              <a:gd name="connsiteY6" fmla="*/ 1415108 h 2109787"/>
              <a:gd name="connsiteX7" fmla="*/ 2924175 w 3138105"/>
              <a:gd name="connsiteY7" fmla="*/ 1504950 h 2109787"/>
              <a:gd name="connsiteX8" fmla="*/ 3028950 w 3138105"/>
              <a:gd name="connsiteY8" fmla="*/ 2009775 h 2109787"/>
              <a:gd name="connsiteX9" fmla="*/ 3124200 w 3138105"/>
              <a:gd name="connsiteY9" fmla="*/ 2105025 h 2109787"/>
              <a:gd name="connsiteX10" fmla="*/ 3124200 w 3138105"/>
              <a:gd name="connsiteY10" fmla="*/ 2105025 h 2109787"/>
              <a:gd name="connsiteX0" fmla="*/ 0 w 3138105"/>
              <a:gd name="connsiteY0" fmla="*/ 0 h 2109787"/>
              <a:gd name="connsiteX1" fmla="*/ 314325 w 3138105"/>
              <a:gd name="connsiteY1" fmla="*/ 409575 h 2109787"/>
              <a:gd name="connsiteX2" fmla="*/ 698147 w 3138105"/>
              <a:gd name="connsiteY2" fmla="*/ 512025 h 2109787"/>
              <a:gd name="connsiteX3" fmla="*/ 1309025 w 3138105"/>
              <a:gd name="connsiteY3" fmla="*/ 442557 h 2109787"/>
              <a:gd name="connsiteX4" fmla="*/ 1570830 w 3138105"/>
              <a:gd name="connsiteY4" fmla="*/ 720429 h 2109787"/>
              <a:gd name="connsiteX5" fmla="*/ 1745367 w 3138105"/>
              <a:gd name="connsiteY5" fmla="*/ 1415108 h 2109787"/>
              <a:gd name="connsiteX6" fmla="*/ 2924175 w 3138105"/>
              <a:gd name="connsiteY6" fmla="*/ 1504950 h 2109787"/>
              <a:gd name="connsiteX7" fmla="*/ 3028950 w 3138105"/>
              <a:gd name="connsiteY7" fmla="*/ 2009775 h 2109787"/>
              <a:gd name="connsiteX8" fmla="*/ 3124200 w 3138105"/>
              <a:gd name="connsiteY8" fmla="*/ 2105025 h 2109787"/>
              <a:gd name="connsiteX9" fmla="*/ 3124200 w 3138105"/>
              <a:gd name="connsiteY9" fmla="*/ 2105025 h 2109787"/>
              <a:gd name="connsiteX0" fmla="*/ 0 w 3138105"/>
              <a:gd name="connsiteY0" fmla="*/ 0 h 2109787"/>
              <a:gd name="connsiteX1" fmla="*/ 314325 w 3138105"/>
              <a:gd name="connsiteY1" fmla="*/ 409575 h 2109787"/>
              <a:gd name="connsiteX2" fmla="*/ 698147 w 3138105"/>
              <a:gd name="connsiteY2" fmla="*/ 512025 h 2109787"/>
              <a:gd name="connsiteX3" fmla="*/ 1309025 w 3138105"/>
              <a:gd name="connsiteY3" fmla="*/ 442557 h 2109787"/>
              <a:gd name="connsiteX4" fmla="*/ 1570830 w 3138105"/>
              <a:gd name="connsiteY4" fmla="*/ 720429 h 2109787"/>
              <a:gd name="connsiteX5" fmla="*/ 1745367 w 3138105"/>
              <a:gd name="connsiteY5" fmla="*/ 1415108 h 2109787"/>
              <a:gd name="connsiteX6" fmla="*/ 2924175 w 3138105"/>
              <a:gd name="connsiteY6" fmla="*/ 1504950 h 2109787"/>
              <a:gd name="connsiteX7" fmla="*/ 3028950 w 3138105"/>
              <a:gd name="connsiteY7" fmla="*/ 2009775 h 2109787"/>
              <a:gd name="connsiteX8" fmla="*/ 3124200 w 3138105"/>
              <a:gd name="connsiteY8" fmla="*/ 2105025 h 2109787"/>
              <a:gd name="connsiteX9" fmla="*/ 3124200 w 3138105"/>
              <a:gd name="connsiteY9" fmla="*/ 2105025 h 2109787"/>
              <a:gd name="connsiteX0" fmla="*/ 0 w 3138105"/>
              <a:gd name="connsiteY0" fmla="*/ 0 h 2109787"/>
              <a:gd name="connsiteX1" fmla="*/ 314325 w 3138105"/>
              <a:gd name="connsiteY1" fmla="*/ 409575 h 2109787"/>
              <a:gd name="connsiteX2" fmla="*/ 698147 w 3138105"/>
              <a:gd name="connsiteY2" fmla="*/ 512025 h 2109787"/>
              <a:gd name="connsiteX3" fmla="*/ 1309025 w 3138105"/>
              <a:gd name="connsiteY3" fmla="*/ 442557 h 2109787"/>
              <a:gd name="connsiteX4" fmla="*/ 1570830 w 3138105"/>
              <a:gd name="connsiteY4" fmla="*/ 720429 h 2109787"/>
              <a:gd name="connsiteX5" fmla="*/ 1745367 w 3138105"/>
              <a:gd name="connsiteY5" fmla="*/ 1415108 h 2109787"/>
              <a:gd name="connsiteX6" fmla="*/ 2924175 w 3138105"/>
              <a:gd name="connsiteY6" fmla="*/ 1504950 h 2109787"/>
              <a:gd name="connsiteX7" fmla="*/ 3028950 w 3138105"/>
              <a:gd name="connsiteY7" fmla="*/ 2009775 h 2109787"/>
              <a:gd name="connsiteX8" fmla="*/ 3124200 w 3138105"/>
              <a:gd name="connsiteY8" fmla="*/ 2105025 h 2109787"/>
              <a:gd name="connsiteX9" fmla="*/ 3124200 w 3138105"/>
              <a:gd name="connsiteY9" fmla="*/ 2105025 h 2109787"/>
              <a:gd name="connsiteX0" fmla="*/ 0 w 3138105"/>
              <a:gd name="connsiteY0" fmla="*/ 0 h 2109787"/>
              <a:gd name="connsiteX1" fmla="*/ 314325 w 3138105"/>
              <a:gd name="connsiteY1" fmla="*/ 409575 h 2109787"/>
              <a:gd name="connsiteX2" fmla="*/ 698147 w 3138105"/>
              <a:gd name="connsiteY2" fmla="*/ 512025 h 2109787"/>
              <a:gd name="connsiteX3" fmla="*/ 1309025 w 3138105"/>
              <a:gd name="connsiteY3" fmla="*/ 442557 h 2109787"/>
              <a:gd name="connsiteX4" fmla="*/ 1570830 w 3138105"/>
              <a:gd name="connsiteY4" fmla="*/ 720429 h 2109787"/>
              <a:gd name="connsiteX5" fmla="*/ 1745367 w 3138105"/>
              <a:gd name="connsiteY5" fmla="*/ 1415108 h 2109787"/>
              <a:gd name="connsiteX6" fmla="*/ 2924175 w 3138105"/>
              <a:gd name="connsiteY6" fmla="*/ 1504950 h 2109787"/>
              <a:gd name="connsiteX7" fmla="*/ 3028950 w 3138105"/>
              <a:gd name="connsiteY7" fmla="*/ 2009775 h 2109787"/>
              <a:gd name="connsiteX8" fmla="*/ 3124200 w 3138105"/>
              <a:gd name="connsiteY8" fmla="*/ 2105025 h 2109787"/>
              <a:gd name="connsiteX9" fmla="*/ 3124200 w 3138105"/>
              <a:gd name="connsiteY9" fmla="*/ 2105025 h 2109787"/>
              <a:gd name="connsiteX0" fmla="*/ 0 w 3138105"/>
              <a:gd name="connsiteY0" fmla="*/ 0 h 2109787"/>
              <a:gd name="connsiteX1" fmla="*/ 314325 w 3138105"/>
              <a:gd name="connsiteY1" fmla="*/ 409575 h 2109787"/>
              <a:gd name="connsiteX2" fmla="*/ 698147 w 3138105"/>
              <a:gd name="connsiteY2" fmla="*/ 512025 h 2109787"/>
              <a:gd name="connsiteX3" fmla="*/ 1309025 w 3138105"/>
              <a:gd name="connsiteY3" fmla="*/ 442557 h 2109787"/>
              <a:gd name="connsiteX4" fmla="*/ 1570830 w 3138105"/>
              <a:gd name="connsiteY4" fmla="*/ 720429 h 2109787"/>
              <a:gd name="connsiteX5" fmla="*/ 1745367 w 3138105"/>
              <a:gd name="connsiteY5" fmla="*/ 1415108 h 2109787"/>
              <a:gd name="connsiteX6" fmla="*/ 2924175 w 3138105"/>
              <a:gd name="connsiteY6" fmla="*/ 1504950 h 2109787"/>
              <a:gd name="connsiteX7" fmla="*/ 3028950 w 3138105"/>
              <a:gd name="connsiteY7" fmla="*/ 2009775 h 2109787"/>
              <a:gd name="connsiteX8" fmla="*/ 3124200 w 3138105"/>
              <a:gd name="connsiteY8" fmla="*/ 2105025 h 2109787"/>
              <a:gd name="connsiteX9" fmla="*/ 3124200 w 3138105"/>
              <a:gd name="connsiteY9" fmla="*/ 2105025 h 2109787"/>
              <a:gd name="connsiteX0" fmla="*/ 0 w 3152651"/>
              <a:gd name="connsiteY0" fmla="*/ 0 h 2109787"/>
              <a:gd name="connsiteX1" fmla="*/ 314325 w 3152651"/>
              <a:gd name="connsiteY1" fmla="*/ 409575 h 2109787"/>
              <a:gd name="connsiteX2" fmla="*/ 698147 w 3152651"/>
              <a:gd name="connsiteY2" fmla="*/ 512025 h 2109787"/>
              <a:gd name="connsiteX3" fmla="*/ 1309025 w 3152651"/>
              <a:gd name="connsiteY3" fmla="*/ 442557 h 2109787"/>
              <a:gd name="connsiteX4" fmla="*/ 1570830 w 3152651"/>
              <a:gd name="connsiteY4" fmla="*/ 720429 h 2109787"/>
              <a:gd name="connsiteX5" fmla="*/ 1658099 w 3152651"/>
              <a:gd name="connsiteY5" fmla="*/ 1415108 h 2109787"/>
              <a:gd name="connsiteX6" fmla="*/ 2924175 w 3152651"/>
              <a:gd name="connsiteY6" fmla="*/ 1504950 h 2109787"/>
              <a:gd name="connsiteX7" fmla="*/ 3028950 w 3152651"/>
              <a:gd name="connsiteY7" fmla="*/ 2009775 h 2109787"/>
              <a:gd name="connsiteX8" fmla="*/ 3124200 w 3152651"/>
              <a:gd name="connsiteY8" fmla="*/ 2105025 h 2109787"/>
              <a:gd name="connsiteX9" fmla="*/ 3124200 w 3152651"/>
              <a:gd name="connsiteY9" fmla="*/ 2105025 h 2109787"/>
              <a:gd name="connsiteX0" fmla="*/ 0 w 3167195"/>
              <a:gd name="connsiteY0" fmla="*/ 0 h 2109787"/>
              <a:gd name="connsiteX1" fmla="*/ 314325 w 3167195"/>
              <a:gd name="connsiteY1" fmla="*/ 409575 h 2109787"/>
              <a:gd name="connsiteX2" fmla="*/ 698147 w 3167195"/>
              <a:gd name="connsiteY2" fmla="*/ 512025 h 2109787"/>
              <a:gd name="connsiteX3" fmla="*/ 1309025 w 3167195"/>
              <a:gd name="connsiteY3" fmla="*/ 442557 h 2109787"/>
              <a:gd name="connsiteX4" fmla="*/ 1570830 w 3167195"/>
              <a:gd name="connsiteY4" fmla="*/ 720429 h 2109787"/>
              <a:gd name="connsiteX5" fmla="*/ 1570831 w 3167195"/>
              <a:gd name="connsiteY5" fmla="*/ 1415108 h 2109787"/>
              <a:gd name="connsiteX6" fmla="*/ 2924175 w 3167195"/>
              <a:gd name="connsiteY6" fmla="*/ 1504950 h 2109787"/>
              <a:gd name="connsiteX7" fmla="*/ 3028950 w 3167195"/>
              <a:gd name="connsiteY7" fmla="*/ 2009775 h 2109787"/>
              <a:gd name="connsiteX8" fmla="*/ 3124200 w 3167195"/>
              <a:gd name="connsiteY8" fmla="*/ 2105025 h 2109787"/>
              <a:gd name="connsiteX9" fmla="*/ 3124200 w 3167195"/>
              <a:gd name="connsiteY9" fmla="*/ 2105025 h 2109787"/>
              <a:gd name="connsiteX0" fmla="*/ 0 w 3167195"/>
              <a:gd name="connsiteY0" fmla="*/ 0 h 2109787"/>
              <a:gd name="connsiteX1" fmla="*/ 314325 w 3167195"/>
              <a:gd name="connsiteY1" fmla="*/ 409575 h 2109787"/>
              <a:gd name="connsiteX2" fmla="*/ 698147 w 3167195"/>
              <a:gd name="connsiteY2" fmla="*/ 512025 h 2109787"/>
              <a:gd name="connsiteX3" fmla="*/ 1309025 w 3167195"/>
              <a:gd name="connsiteY3" fmla="*/ 442557 h 2109787"/>
              <a:gd name="connsiteX4" fmla="*/ 1570830 w 3167195"/>
              <a:gd name="connsiteY4" fmla="*/ 720429 h 2109787"/>
              <a:gd name="connsiteX5" fmla="*/ 1570831 w 3167195"/>
              <a:gd name="connsiteY5" fmla="*/ 1415108 h 2109787"/>
              <a:gd name="connsiteX6" fmla="*/ 2924175 w 3167195"/>
              <a:gd name="connsiteY6" fmla="*/ 1504950 h 2109787"/>
              <a:gd name="connsiteX7" fmla="*/ 3028950 w 3167195"/>
              <a:gd name="connsiteY7" fmla="*/ 2009775 h 2109787"/>
              <a:gd name="connsiteX8" fmla="*/ 3124200 w 3167195"/>
              <a:gd name="connsiteY8" fmla="*/ 2105025 h 2109787"/>
              <a:gd name="connsiteX9" fmla="*/ 3124200 w 3167195"/>
              <a:gd name="connsiteY9" fmla="*/ 2105025 h 2109787"/>
              <a:gd name="connsiteX0" fmla="*/ 0 w 3167195"/>
              <a:gd name="connsiteY0" fmla="*/ 0 h 2109787"/>
              <a:gd name="connsiteX1" fmla="*/ 314325 w 3167195"/>
              <a:gd name="connsiteY1" fmla="*/ 409575 h 2109787"/>
              <a:gd name="connsiteX2" fmla="*/ 698147 w 3167195"/>
              <a:gd name="connsiteY2" fmla="*/ 512025 h 2109787"/>
              <a:gd name="connsiteX3" fmla="*/ 1309025 w 3167195"/>
              <a:gd name="connsiteY3" fmla="*/ 442557 h 2109787"/>
              <a:gd name="connsiteX4" fmla="*/ 1570830 w 3167195"/>
              <a:gd name="connsiteY4" fmla="*/ 720429 h 2109787"/>
              <a:gd name="connsiteX5" fmla="*/ 1570831 w 3167195"/>
              <a:gd name="connsiteY5" fmla="*/ 1415108 h 2109787"/>
              <a:gd name="connsiteX6" fmla="*/ 2924175 w 3167195"/>
              <a:gd name="connsiteY6" fmla="*/ 1504950 h 2109787"/>
              <a:gd name="connsiteX7" fmla="*/ 3028950 w 3167195"/>
              <a:gd name="connsiteY7" fmla="*/ 2009775 h 2109787"/>
              <a:gd name="connsiteX8" fmla="*/ 3124200 w 3167195"/>
              <a:gd name="connsiteY8" fmla="*/ 2105025 h 2109787"/>
              <a:gd name="connsiteX9" fmla="*/ 3124200 w 3167195"/>
              <a:gd name="connsiteY9" fmla="*/ 2105025 h 2109787"/>
              <a:gd name="connsiteX0" fmla="*/ 0 w 3167195"/>
              <a:gd name="connsiteY0" fmla="*/ 0 h 2109787"/>
              <a:gd name="connsiteX1" fmla="*/ 314325 w 3167195"/>
              <a:gd name="connsiteY1" fmla="*/ 409575 h 2109787"/>
              <a:gd name="connsiteX2" fmla="*/ 698147 w 3167195"/>
              <a:gd name="connsiteY2" fmla="*/ 512025 h 2109787"/>
              <a:gd name="connsiteX3" fmla="*/ 1309025 w 3167195"/>
              <a:gd name="connsiteY3" fmla="*/ 442557 h 2109787"/>
              <a:gd name="connsiteX4" fmla="*/ 1570830 w 3167195"/>
              <a:gd name="connsiteY4" fmla="*/ 720429 h 2109787"/>
              <a:gd name="connsiteX5" fmla="*/ 1570831 w 3167195"/>
              <a:gd name="connsiteY5" fmla="*/ 1415108 h 2109787"/>
              <a:gd name="connsiteX6" fmla="*/ 2924175 w 3167195"/>
              <a:gd name="connsiteY6" fmla="*/ 1504950 h 2109787"/>
              <a:gd name="connsiteX7" fmla="*/ 3028950 w 3167195"/>
              <a:gd name="connsiteY7" fmla="*/ 2009775 h 2109787"/>
              <a:gd name="connsiteX8" fmla="*/ 3124200 w 3167195"/>
              <a:gd name="connsiteY8" fmla="*/ 2105025 h 2109787"/>
              <a:gd name="connsiteX9" fmla="*/ 3124200 w 3167195"/>
              <a:gd name="connsiteY9" fmla="*/ 2105025 h 2109787"/>
              <a:gd name="connsiteX0" fmla="*/ 0 w 3167195"/>
              <a:gd name="connsiteY0" fmla="*/ 0 h 2109787"/>
              <a:gd name="connsiteX1" fmla="*/ 314325 w 3167195"/>
              <a:gd name="connsiteY1" fmla="*/ 409575 h 2109787"/>
              <a:gd name="connsiteX2" fmla="*/ 698147 w 3167195"/>
              <a:gd name="connsiteY2" fmla="*/ 512025 h 2109787"/>
              <a:gd name="connsiteX3" fmla="*/ 1309025 w 3167195"/>
              <a:gd name="connsiteY3" fmla="*/ 442557 h 2109787"/>
              <a:gd name="connsiteX4" fmla="*/ 1570830 w 3167195"/>
              <a:gd name="connsiteY4" fmla="*/ 720429 h 2109787"/>
              <a:gd name="connsiteX5" fmla="*/ 1570831 w 3167195"/>
              <a:gd name="connsiteY5" fmla="*/ 1415108 h 2109787"/>
              <a:gd name="connsiteX6" fmla="*/ 2924175 w 3167195"/>
              <a:gd name="connsiteY6" fmla="*/ 1504950 h 2109787"/>
              <a:gd name="connsiteX7" fmla="*/ 3028950 w 3167195"/>
              <a:gd name="connsiteY7" fmla="*/ 2009775 h 2109787"/>
              <a:gd name="connsiteX8" fmla="*/ 3124200 w 3167195"/>
              <a:gd name="connsiteY8" fmla="*/ 2105025 h 2109787"/>
              <a:gd name="connsiteX9" fmla="*/ 3124200 w 3167195"/>
              <a:gd name="connsiteY9" fmla="*/ 2105025 h 2109787"/>
              <a:gd name="connsiteX0" fmla="*/ 0 w 3124200"/>
              <a:gd name="connsiteY0" fmla="*/ 0 h 2113183"/>
              <a:gd name="connsiteX1" fmla="*/ 314325 w 3124200"/>
              <a:gd name="connsiteY1" fmla="*/ 409575 h 2113183"/>
              <a:gd name="connsiteX2" fmla="*/ 698147 w 3124200"/>
              <a:gd name="connsiteY2" fmla="*/ 512025 h 2113183"/>
              <a:gd name="connsiteX3" fmla="*/ 1309025 w 3124200"/>
              <a:gd name="connsiteY3" fmla="*/ 442557 h 2113183"/>
              <a:gd name="connsiteX4" fmla="*/ 1570830 w 3124200"/>
              <a:gd name="connsiteY4" fmla="*/ 720429 h 2113183"/>
              <a:gd name="connsiteX5" fmla="*/ 1570831 w 3124200"/>
              <a:gd name="connsiteY5" fmla="*/ 1415108 h 2113183"/>
              <a:gd name="connsiteX6" fmla="*/ 2879856 w 3124200"/>
              <a:gd name="connsiteY6" fmla="*/ 1484576 h 2113183"/>
              <a:gd name="connsiteX7" fmla="*/ 3028950 w 3124200"/>
              <a:gd name="connsiteY7" fmla="*/ 2009775 h 2113183"/>
              <a:gd name="connsiteX8" fmla="*/ 3124200 w 3124200"/>
              <a:gd name="connsiteY8" fmla="*/ 2105025 h 2113183"/>
              <a:gd name="connsiteX9" fmla="*/ 3124200 w 3124200"/>
              <a:gd name="connsiteY9" fmla="*/ 2105025 h 2113183"/>
              <a:gd name="connsiteX0" fmla="*/ 0 w 3384680"/>
              <a:gd name="connsiteY0" fmla="*/ 0 h 2113183"/>
              <a:gd name="connsiteX1" fmla="*/ 314325 w 3384680"/>
              <a:gd name="connsiteY1" fmla="*/ 409575 h 2113183"/>
              <a:gd name="connsiteX2" fmla="*/ 698147 w 3384680"/>
              <a:gd name="connsiteY2" fmla="*/ 512025 h 2113183"/>
              <a:gd name="connsiteX3" fmla="*/ 1309025 w 3384680"/>
              <a:gd name="connsiteY3" fmla="*/ 442557 h 2113183"/>
              <a:gd name="connsiteX4" fmla="*/ 1570830 w 3384680"/>
              <a:gd name="connsiteY4" fmla="*/ 720429 h 2113183"/>
              <a:gd name="connsiteX5" fmla="*/ 1570831 w 3384680"/>
              <a:gd name="connsiteY5" fmla="*/ 1415108 h 2113183"/>
              <a:gd name="connsiteX6" fmla="*/ 3141661 w 3384680"/>
              <a:gd name="connsiteY6" fmla="*/ 1484576 h 2113183"/>
              <a:gd name="connsiteX7" fmla="*/ 3028950 w 3384680"/>
              <a:gd name="connsiteY7" fmla="*/ 2009775 h 2113183"/>
              <a:gd name="connsiteX8" fmla="*/ 3124200 w 3384680"/>
              <a:gd name="connsiteY8" fmla="*/ 2105025 h 2113183"/>
              <a:gd name="connsiteX9" fmla="*/ 3124200 w 3384680"/>
              <a:gd name="connsiteY9" fmla="*/ 2105025 h 2113183"/>
              <a:gd name="connsiteX0" fmla="*/ 0 w 3418012"/>
              <a:gd name="connsiteY0" fmla="*/ 0 h 2143727"/>
              <a:gd name="connsiteX1" fmla="*/ 314325 w 3418012"/>
              <a:gd name="connsiteY1" fmla="*/ 409575 h 2143727"/>
              <a:gd name="connsiteX2" fmla="*/ 698147 w 3418012"/>
              <a:gd name="connsiteY2" fmla="*/ 512025 h 2143727"/>
              <a:gd name="connsiteX3" fmla="*/ 1309025 w 3418012"/>
              <a:gd name="connsiteY3" fmla="*/ 442557 h 2143727"/>
              <a:gd name="connsiteX4" fmla="*/ 1570830 w 3418012"/>
              <a:gd name="connsiteY4" fmla="*/ 720429 h 2143727"/>
              <a:gd name="connsiteX5" fmla="*/ 1570831 w 3418012"/>
              <a:gd name="connsiteY5" fmla="*/ 1415108 h 2143727"/>
              <a:gd name="connsiteX6" fmla="*/ 3141661 w 3418012"/>
              <a:gd name="connsiteY6" fmla="*/ 1484576 h 2143727"/>
              <a:gd name="connsiteX7" fmla="*/ 3228929 w 3418012"/>
              <a:gd name="connsiteY7" fmla="*/ 2040319 h 2143727"/>
              <a:gd name="connsiteX8" fmla="*/ 3124200 w 3418012"/>
              <a:gd name="connsiteY8" fmla="*/ 2105025 h 2143727"/>
              <a:gd name="connsiteX9" fmla="*/ 3124200 w 3418012"/>
              <a:gd name="connsiteY9" fmla="*/ 2105025 h 2143727"/>
              <a:gd name="connsiteX0" fmla="*/ 0 w 3325572"/>
              <a:gd name="connsiteY0" fmla="*/ 0 h 2143727"/>
              <a:gd name="connsiteX1" fmla="*/ 314325 w 3325572"/>
              <a:gd name="connsiteY1" fmla="*/ 409575 h 2143727"/>
              <a:gd name="connsiteX2" fmla="*/ 698147 w 3325572"/>
              <a:gd name="connsiteY2" fmla="*/ 512025 h 2143727"/>
              <a:gd name="connsiteX3" fmla="*/ 1309025 w 3325572"/>
              <a:gd name="connsiteY3" fmla="*/ 442557 h 2143727"/>
              <a:gd name="connsiteX4" fmla="*/ 1570830 w 3325572"/>
              <a:gd name="connsiteY4" fmla="*/ 720429 h 2143727"/>
              <a:gd name="connsiteX5" fmla="*/ 1570831 w 3325572"/>
              <a:gd name="connsiteY5" fmla="*/ 1415108 h 2143727"/>
              <a:gd name="connsiteX6" fmla="*/ 3141661 w 3325572"/>
              <a:gd name="connsiteY6" fmla="*/ 1484576 h 2143727"/>
              <a:gd name="connsiteX7" fmla="*/ 3228929 w 3325572"/>
              <a:gd name="connsiteY7" fmla="*/ 2040319 h 2143727"/>
              <a:gd name="connsiteX8" fmla="*/ 3124200 w 3325572"/>
              <a:gd name="connsiteY8" fmla="*/ 2105025 h 2143727"/>
              <a:gd name="connsiteX9" fmla="*/ 3124200 w 3325572"/>
              <a:gd name="connsiteY9" fmla="*/ 2105025 h 2143727"/>
              <a:gd name="connsiteX0" fmla="*/ 0 w 3325572"/>
              <a:gd name="connsiteY0" fmla="*/ 0 h 2143727"/>
              <a:gd name="connsiteX1" fmla="*/ 314325 w 3325572"/>
              <a:gd name="connsiteY1" fmla="*/ 409575 h 2143727"/>
              <a:gd name="connsiteX2" fmla="*/ 698147 w 3325572"/>
              <a:gd name="connsiteY2" fmla="*/ 512025 h 2143727"/>
              <a:gd name="connsiteX3" fmla="*/ 1309025 w 3325572"/>
              <a:gd name="connsiteY3" fmla="*/ 442557 h 2143727"/>
              <a:gd name="connsiteX4" fmla="*/ 1570830 w 3325572"/>
              <a:gd name="connsiteY4" fmla="*/ 720429 h 2143727"/>
              <a:gd name="connsiteX5" fmla="*/ 1570831 w 3325572"/>
              <a:gd name="connsiteY5" fmla="*/ 1415108 h 2143727"/>
              <a:gd name="connsiteX6" fmla="*/ 3141661 w 3325572"/>
              <a:gd name="connsiteY6" fmla="*/ 1484576 h 2143727"/>
              <a:gd name="connsiteX7" fmla="*/ 3228929 w 3325572"/>
              <a:gd name="connsiteY7" fmla="*/ 2040319 h 2143727"/>
              <a:gd name="connsiteX8" fmla="*/ 3124200 w 3325572"/>
              <a:gd name="connsiteY8" fmla="*/ 2105025 h 2143727"/>
              <a:gd name="connsiteX9" fmla="*/ 3124200 w 3325572"/>
              <a:gd name="connsiteY9" fmla="*/ 2105025 h 2143727"/>
              <a:gd name="connsiteX0" fmla="*/ 0 w 3231839"/>
              <a:gd name="connsiteY0" fmla="*/ 0 h 2143727"/>
              <a:gd name="connsiteX1" fmla="*/ 314325 w 3231839"/>
              <a:gd name="connsiteY1" fmla="*/ 409575 h 2143727"/>
              <a:gd name="connsiteX2" fmla="*/ 698147 w 3231839"/>
              <a:gd name="connsiteY2" fmla="*/ 512025 h 2143727"/>
              <a:gd name="connsiteX3" fmla="*/ 1309025 w 3231839"/>
              <a:gd name="connsiteY3" fmla="*/ 442557 h 2143727"/>
              <a:gd name="connsiteX4" fmla="*/ 1570830 w 3231839"/>
              <a:gd name="connsiteY4" fmla="*/ 720429 h 2143727"/>
              <a:gd name="connsiteX5" fmla="*/ 1570831 w 3231839"/>
              <a:gd name="connsiteY5" fmla="*/ 1415108 h 2143727"/>
              <a:gd name="connsiteX6" fmla="*/ 3141661 w 3231839"/>
              <a:gd name="connsiteY6" fmla="*/ 1484576 h 2143727"/>
              <a:gd name="connsiteX7" fmla="*/ 3228929 w 3231839"/>
              <a:gd name="connsiteY7" fmla="*/ 2040319 h 2143727"/>
              <a:gd name="connsiteX8" fmla="*/ 3124200 w 3231839"/>
              <a:gd name="connsiteY8" fmla="*/ 2105025 h 2143727"/>
              <a:gd name="connsiteX9" fmla="*/ 3124200 w 3231839"/>
              <a:gd name="connsiteY9" fmla="*/ 2105025 h 2143727"/>
              <a:gd name="connsiteX0" fmla="*/ 0 w 3228929"/>
              <a:gd name="connsiteY0" fmla="*/ 0 h 2143727"/>
              <a:gd name="connsiteX1" fmla="*/ 314325 w 3228929"/>
              <a:gd name="connsiteY1" fmla="*/ 409575 h 2143727"/>
              <a:gd name="connsiteX2" fmla="*/ 698147 w 3228929"/>
              <a:gd name="connsiteY2" fmla="*/ 512025 h 2143727"/>
              <a:gd name="connsiteX3" fmla="*/ 1309025 w 3228929"/>
              <a:gd name="connsiteY3" fmla="*/ 442557 h 2143727"/>
              <a:gd name="connsiteX4" fmla="*/ 1570830 w 3228929"/>
              <a:gd name="connsiteY4" fmla="*/ 720429 h 2143727"/>
              <a:gd name="connsiteX5" fmla="*/ 1570831 w 3228929"/>
              <a:gd name="connsiteY5" fmla="*/ 1415108 h 2143727"/>
              <a:gd name="connsiteX6" fmla="*/ 3141661 w 3228929"/>
              <a:gd name="connsiteY6" fmla="*/ 1484576 h 2143727"/>
              <a:gd name="connsiteX7" fmla="*/ 3228929 w 3228929"/>
              <a:gd name="connsiteY7" fmla="*/ 2040319 h 2143727"/>
              <a:gd name="connsiteX8" fmla="*/ 3124200 w 3228929"/>
              <a:gd name="connsiteY8" fmla="*/ 2105025 h 2143727"/>
              <a:gd name="connsiteX9" fmla="*/ 3124200 w 3228929"/>
              <a:gd name="connsiteY9" fmla="*/ 2105025 h 2143727"/>
              <a:gd name="connsiteX0" fmla="*/ 0 w 3228929"/>
              <a:gd name="connsiteY0" fmla="*/ 0 h 2143727"/>
              <a:gd name="connsiteX1" fmla="*/ 314325 w 3228929"/>
              <a:gd name="connsiteY1" fmla="*/ 409575 h 2143727"/>
              <a:gd name="connsiteX2" fmla="*/ 698147 w 3228929"/>
              <a:gd name="connsiteY2" fmla="*/ 512025 h 2143727"/>
              <a:gd name="connsiteX3" fmla="*/ 1309025 w 3228929"/>
              <a:gd name="connsiteY3" fmla="*/ 442557 h 2143727"/>
              <a:gd name="connsiteX4" fmla="*/ 1570830 w 3228929"/>
              <a:gd name="connsiteY4" fmla="*/ 720429 h 2143727"/>
              <a:gd name="connsiteX5" fmla="*/ 1570831 w 3228929"/>
              <a:gd name="connsiteY5" fmla="*/ 1415108 h 2143727"/>
              <a:gd name="connsiteX6" fmla="*/ 3141661 w 3228929"/>
              <a:gd name="connsiteY6" fmla="*/ 1484575 h 2143727"/>
              <a:gd name="connsiteX7" fmla="*/ 3228929 w 3228929"/>
              <a:gd name="connsiteY7" fmla="*/ 2040319 h 2143727"/>
              <a:gd name="connsiteX8" fmla="*/ 3124200 w 3228929"/>
              <a:gd name="connsiteY8" fmla="*/ 2105025 h 2143727"/>
              <a:gd name="connsiteX9" fmla="*/ 3124200 w 3228929"/>
              <a:gd name="connsiteY9" fmla="*/ 2105025 h 2143727"/>
              <a:gd name="connsiteX0" fmla="*/ 0 w 3228929"/>
              <a:gd name="connsiteY0" fmla="*/ 0 h 2143727"/>
              <a:gd name="connsiteX1" fmla="*/ 314325 w 3228929"/>
              <a:gd name="connsiteY1" fmla="*/ 409575 h 2143727"/>
              <a:gd name="connsiteX2" fmla="*/ 698147 w 3228929"/>
              <a:gd name="connsiteY2" fmla="*/ 512025 h 2143727"/>
              <a:gd name="connsiteX3" fmla="*/ 1309025 w 3228929"/>
              <a:gd name="connsiteY3" fmla="*/ 442557 h 2143727"/>
              <a:gd name="connsiteX4" fmla="*/ 1570830 w 3228929"/>
              <a:gd name="connsiteY4" fmla="*/ 720429 h 2143727"/>
              <a:gd name="connsiteX5" fmla="*/ 1570831 w 3228929"/>
              <a:gd name="connsiteY5" fmla="*/ 1415108 h 2143727"/>
              <a:gd name="connsiteX6" fmla="*/ 3141661 w 3228929"/>
              <a:gd name="connsiteY6" fmla="*/ 1484575 h 2143727"/>
              <a:gd name="connsiteX7" fmla="*/ 3228929 w 3228929"/>
              <a:gd name="connsiteY7" fmla="*/ 2040319 h 2143727"/>
              <a:gd name="connsiteX8" fmla="*/ 3124200 w 3228929"/>
              <a:gd name="connsiteY8" fmla="*/ 2105025 h 2143727"/>
              <a:gd name="connsiteX9" fmla="*/ 3124200 w 3228929"/>
              <a:gd name="connsiteY9" fmla="*/ 2105025 h 2143727"/>
              <a:gd name="connsiteX0" fmla="*/ 0 w 3238336"/>
              <a:gd name="connsiteY0" fmla="*/ 0 h 2143727"/>
              <a:gd name="connsiteX1" fmla="*/ 314325 w 3238336"/>
              <a:gd name="connsiteY1" fmla="*/ 409575 h 2143727"/>
              <a:gd name="connsiteX2" fmla="*/ 698147 w 3238336"/>
              <a:gd name="connsiteY2" fmla="*/ 512025 h 2143727"/>
              <a:gd name="connsiteX3" fmla="*/ 1309025 w 3238336"/>
              <a:gd name="connsiteY3" fmla="*/ 442557 h 2143727"/>
              <a:gd name="connsiteX4" fmla="*/ 1570830 w 3238336"/>
              <a:gd name="connsiteY4" fmla="*/ 720429 h 2143727"/>
              <a:gd name="connsiteX5" fmla="*/ 1570831 w 3238336"/>
              <a:gd name="connsiteY5" fmla="*/ 1415108 h 2143727"/>
              <a:gd name="connsiteX6" fmla="*/ 3141661 w 3238336"/>
              <a:gd name="connsiteY6" fmla="*/ 1484575 h 2143727"/>
              <a:gd name="connsiteX7" fmla="*/ 3228929 w 3238336"/>
              <a:gd name="connsiteY7" fmla="*/ 2040319 h 2143727"/>
              <a:gd name="connsiteX8" fmla="*/ 3124200 w 3238336"/>
              <a:gd name="connsiteY8" fmla="*/ 2105025 h 2143727"/>
              <a:gd name="connsiteX9" fmla="*/ 3124200 w 3238336"/>
              <a:gd name="connsiteY9" fmla="*/ 2105025 h 2143727"/>
              <a:gd name="connsiteX0" fmla="*/ 0 w 3228929"/>
              <a:gd name="connsiteY0" fmla="*/ 0 h 2143727"/>
              <a:gd name="connsiteX1" fmla="*/ 314325 w 3228929"/>
              <a:gd name="connsiteY1" fmla="*/ 409575 h 2143727"/>
              <a:gd name="connsiteX2" fmla="*/ 698147 w 3228929"/>
              <a:gd name="connsiteY2" fmla="*/ 512025 h 2143727"/>
              <a:gd name="connsiteX3" fmla="*/ 1309025 w 3228929"/>
              <a:gd name="connsiteY3" fmla="*/ 442557 h 2143727"/>
              <a:gd name="connsiteX4" fmla="*/ 1570830 w 3228929"/>
              <a:gd name="connsiteY4" fmla="*/ 720429 h 2143727"/>
              <a:gd name="connsiteX5" fmla="*/ 1570831 w 3228929"/>
              <a:gd name="connsiteY5" fmla="*/ 1415108 h 2143727"/>
              <a:gd name="connsiteX6" fmla="*/ 3141661 w 3228929"/>
              <a:gd name="connsiteY6" fmla="*/ 1484575 h 2143727"/>
              <a:gd name="connsiteX7" fmla="*/ 3228929 w 3228929"/>
              <a:gd name="connsiteY7" fmla="*/ 2040319 h 2143727"/>
              <a:gd name="connsiteX8" fmla="*/ 3124200 w 3228929"/>
              <a:gd name="connsiteY8" fmla="*/ 2105025 h 2143727"/>
              <a:gd name="connsiteX9" fmla="*/ 3124200 w 3228929"/>
              <a:gd name="connsiteY9" fmla="*/ 2105025 h 2143727"/>
              <a:gd name="connsiteX0" fmla="*/ 0 w 3228929"/>
              <a:gd name="connsiteY0" fmla="*/ 0 h 2143727"/>
              <a:gd name="connsiteX1" fmla="*/ 314325 w 3228929"/>
              <a:gd name="connsiteY1" fmla="*/ 409575 h 2143727"/>
              <a:gd name="connsiteX2" fmla="*/ 698147 w 3228929"/>
              <a:gd name="connsiteY2" fmla="*/ 512025 h 2143727"/>
              <a:gd name="connsiteX3" fmla="*/ 1309025 w 3228929"/>
              <a:gd name="connsiteY3" fmla="*/ 442557 h 2143727"/>
              <a:gd name="connsiteX4" fmla="*/ 1570830 w 3228929"/>
              <a:gd name="connsiteY4" fmla="*/ 720429 h 2143727"/>
              <a:gd name="connsiteX5" fmla="*/ 1570831 w 3228929"/>
              <a:gd name="connsiteY5" fmla="*/ 1415108 h 2143727"/>
              <a:gd name="connsiteX6" fmla="*/ 3141661 w 3228929"/>
              <a:gd name="connsiteY6" fmla="*/ 1484575 h 2143727"/>
              <a:gd name="connsiteX7" fmla="*/ 3228929 w 3228929"/>
              <a:gd name="connsiteY7" fmla="*/ 2040319 h 2143727"/>
              <a:gd name="connsiteX8" fmla="*/ 3124200 w 3228929"/>
              <a:gd name="connsiteY8" fmla="*/ 2105025 h 2143727"/>
              <a:gd name="connsiteX9" fmla="*/ 3124200 w 3228929"/>
              <a:gd name="connsiteY9" fmla="*/ 2105025 h 2143727"/>
              <a:gd name="connsiteX0" fmla="*/ 0 w 3228929"/>
              <a:gd name="connsiteY0" fmla="*/ 0 h 2143727"/>
              <a:gd name="connsiteX1" fmla="*/ 314325 w 3228929"/>
              <a:gd name="connsiteY1" fmla="*/ 409575 h 2143727"/>
              <a:gd name="connsiteX2" fmla="*/ 698147 w 3228929"/>
              <a:gd name="connsiteY2" fmla="*/ 512025 h 2143727"/>
              <a:gd name="connsiteX3" fmla="*/ 1309025 w 3228929"/>
              <a:gd name="connsiteY3" fmla="*/ 442557 h 2143727"/>
              <a:gd name="connsiteX4" fmla="*/ 1570830 w 3228929"/>
              <a:gd name="connsiteY4" fmla="*/ 720429 h 2143727"/>
              <a:gd name="connsiteX5" fmla="*/ 1570831 w 3228929"/>
              <a:gd name="connsiteY5" fmla="*/ 1415108 h 2143727"/>
              <a:gd name="connsiteX6" fmla="*/ 3141661 w 3228929"/>
              <a:gd name="connsiteY6" fmla="*/ 1484575 h 2143727"/>
              <a:gd name="connsiteX7" fmla="*/ 3228929 w 3228929"/>
              <a:gd name="connsiteY7" fmla="*/ 2040319 h 2143727"/>
              <a:gd name="connsiteX8" fmla="*/ 3124200 w 3228929"/>
              <a:gd name="connsiteY8" fmla="*/ 2105025 h 2143727"/>
              <a:gd name="connsiteX9" fmla="*/ 3124200 w 3228929"/>
              <a:gd name="connsiteY9" fmla="*/ 2105025 h 2143727"/>
              <a:gd name="connsiteX0" fmla="*/ 0 w 3228929"/>
              <a:gd name="connsiteY0" fmla="*/ 0 h 2143727"/>
              <a:gd name="connsiteX1" fmla="*/ 314325 w 3228929"/>
              <a:gd name="connsiteY1" fmla="*/ 409575 h 2143727"/>
              <a:gd name="connsiteX2" fmla="*/ 698147 w 3228929"/>
              <a:gd name="connsiteY2" fmla="*/ 512025 h 2143727"/>
              <a:gd name="connsiteX3" fmla="*/ 1309025 w 3228929"/>
              <a:gd name="connsiteY3" fmla="*/ 442557 h 2143727"/>
              <a:gd name="connsiteX4" fmla="*/ 1570830 w 3228929"/>
              <a:gd name="connsiteY4" fmla="*/ 720429 h 2143727"/>
              <a:gd name="connsiteX5" fmla="*/ 1570831 w 3228929"/>
              <a:gd name="connsiteY5" fmla="*/ 1415108 h 2143727"/>
              <a:gd name="connsiteX6" fmla="*/ 3141661 w 3228929"/>
              <a:gd name="connsiteY6" fmla="*/ 1484575 h 2143727"/>
              <a:gd name="connsiteX7" fmla="*/ 3228929 w 3228929"/>
              <a:gd name="connsiteY7" fmla="*/ 2040319 h 2143727"/>
              <a:gd name="connsiteX8" fmla="*/ 3124200 w 3228929"/>
              <a:gd name="connsiteY8" fmla="*/ 2105025 h 2143727"/>
              <a:gd name="connsiteX9" fmla="*/ 3124200 w 3228929"/>
              <a:gd name="connsiteY9" fmla="*/ 2105025 h 2143727"/>
              <a:gd name="connsiteX0" fmla="*/ 0 w 3578002"/>
              <a:gd name="connsiteY0" fmla="*/ 0 h 2179254"/>
              <a:gd name="connsiteX1" fmla="*/ 314325 w 3578002"/>
              <a:gd name="connsiteY1" fmla="*/ 409575 h 2179254"/>
              <a:gd name="connsiteX2" fmla="*/ 698147 w 3578002"/>
              <a:gd name="connsiteY2" fmla="*/ 512025 h 2179254"/>
              <a:gd name="connsiteX3" fmla="*/ 1309025 w 3578002"/>
              <a:gd name="connsiteY3" fmla="*/ 442557 h 2179254"/>
              <a:gd name="connsiteX4" fmla="*/ 1570830 w 3578002"/>
              <a:gd name="connsiteY4" fmla="*/ 720429 h 2179254"/>
              <a:gd name="connsiteX5" fmla="*/ 1570831 w 3578002"/>
              <a:gd name="connsiteY5" fmla="*/ 1415108 h 2179254"/>
              <a:gd name="connsiteX6" fmla="*/ 3141661 w 3578002"/>
              <a:gd name="connsiteY6" fmla="*/ 1484575 h 2179254"/>
              <a:gd name="connsiteX7" fmla="*/ 3228929 w 3578002"/>
              <a:gd name="connsiteY7" fmla="*/ 2040319 h 2179254"/>
              <a:gd name="connsiteX8" fmla="*/ 3124200 w 3578002"/>
              <a:gd name="connsiteY8" fmla="*/ 2105025 h 2179254"/>
              <a:gd name="connsiteX9" fmla="*/ 3578002 w 3578002"/>
              <a:gd name="connsiteY9" fmla="*/ 2179254 h 2179254"/>
              <a:gd name="connsiteX0" fmla="*/ 0 w 3578002"/>
              <a:gd name="connsiteY0" fmla="*/ 0 h 2143727"/>
              <a:gd name="connsiteX1" fmla="*/ 314325 w 3578002"/>
              <a:gd name="connsiteY1" fmla="*/ 409575 h 2143727"/>
              <a:gd name="connsiteX2" fmla="*/ 698147 w 3578002"/>
              <a:gd name="connsiteY2" fmla="*/ 512025 h 2143727"/>
              <a:gd name="connsiteX3" fmla="*/ 1309025 w 3578002"/>
              <a:gd name="connsiteY3" fmla="*/ 442557 h 2143727"/>
              <a:gd name="connsiteX4" fmla="*/ 1570830 w 3578002"/>
              <a:gd name="connsiteY4" fmla="*/ 720429 h 2143727"/>
              <a:gd name="connsiteX5" fmla="*/ 1570831 w 3578002"/>
              <a:gd name="connsiteY5" fmla="*/ 1415108 h 2143727"/>
              <a:gd name="connsiteX6" fmla="*/ 3141661 w 3578002"/>
              <a:gd name="connsiteY6" fmla="*/ 1484575 h 2143727"/>
              <a:gd name="connsiteX7" fmla="*/ 3228929 w 3578002"/>
              <a:gd name="connsiteY7" fmla="*/ 2040319 h 2143727"/>
              <a:gd name="connsiteX8" fmla="*/ 3124200 w 3578002"/>
              <a:gd name="connsiteY8" fmla="*/ 2105025 h 2143727"/>
              <a:gd name="connsiteX9" fmla="*/ 3578002 w 3578002"/>
              <a:gd name="connsiteY9" fmla="*/ 2109786 h 2143727"/>
              <a:gd name="connsiteX0" fmla="*/ 0 w 3578002"/>
              <a:gd name="connsiteY0" fmla="*/ 0 h 2144521"/>
              <a:gd name="connsiteX1" fmla="*/ 314325 w 3578002"/>
              <a:gd name="connsiteY1" fmla="*/ 409575 h 2144521"/>
              <a:gd name="connsiteX2" fmla="*/ 698147 w 3578002"/>
              <a:gd name="connsiteY2" fmla="*/ 512025 h 2144521"/>
              <a:gd name="connsiteX3" fmla="*/ 1309025 w 3578002"/>
              <a:gd name="connsiteY3" fmla="*/ 442557 h 2144521"/>
              <a:gd name="connsiteX4" fmla="*/ 1570830 w 3578002"/>
              <a:gd name="connsiteY4" fmla="*/ 720429 h 2144521"/>
              <a:gd name="connsiteX5" fmla="*/ 1570831 w 3578002"/>
              <a:gd name="connsiteY5" fmla="*/ 1415108 h 2144521"/>
              <a:gd name="connsiteX6" fmla="*/ 3141661 w 3578002"/>
              <a:gd name="connsiteY6" fmla="*/ 1484575 h 2144521"/>
              <a:gd name="connsiteX7" fmla="*/ 3228929 w 3578002"/>
              <a:gd name="connsiteY7" fmla="*/ 2040319 h 2144521"/>
              <a:gd name="connsiteX8" fmla="*/ 3578002 w 3578002"/>
              <a:gd name="connsiteY8" fmla="*/ 2109786 h 2144521"/>
              <a:gd name="connsiteX0" fmla="*/ 0 w 3578002"/>
              <a:gd name="connsiteY0" fmla="*/ 0 h 2109786"/>
              <a:gd name="connsiteX1" fmla="*/ 314325 w 3578002"/>
              <a:gd name="connsiteY1" fmla="*/ 409575 h 2109786"/>
              <a:gd name="connsiteX2" fmla="*/ 698147 w 3578002"/>
              <a:gd name="connsiteY2" fmla="*/ 512025 h 2109786"/>
              <a:gd name="connsiteX3" fmla="*/ 1309025 w 3578002"/>
              <a:gd name="connsiteY3" fmla="*/ 442557 h 2109786"/>
              <a:gd name="connsiteX4" fmla="*/ 1570830 w 3578002"/>
              <a:gd name="connsiteY4" fmla="*/ 720429 h 2109786"/>
              <a:gd name="connsiteX5" fmla="*/ 1570831 w 3578002"/>
              <a:gd name="connsiteY5" fmla="*/ 1415108 h 2109786"/>
              <a:gd name="connsiteX6" fmla="*/ 3141661 w 3578002"/>
              <a:gd name="connsiteY6" fmla="*/ 1484575 h 2109786"/>
              <a:gd name="connsiteX7" fmla="*/ 3228929 w 3578002"/>
              <a:gd name="connsiteY7" fmla="*/ 1970850 h 2109786"/>
              <a:gd name="connsiteX8" fmla="*/ 3578002 w 3578002"/>
              <a:gd name="connsiteY8" fmla="*/ 2109786 h 2109786"/>
              <a:gd name="connsiteX0" fmla="*/ 0 w 3578002"/>
              <a:gd name="connsiteY0" fmla="*/ 0 h 2075052"/>
              <a:gd name="connsiteX1" fmla="*/ 314325 w 3578002"/>
              <a:gd name="connsiteY1" fmla="*/ 409575 h 2075052"/>
              <a:gd name="connsiteX2" fmla="*/ 698147 w 3578002"/>
              <a:gd name="connsiteY2" fmla="*/ 512025 h 2075052"/>
              <a:gd name="connsiteX3" fmla="*/ 1309025 w 3578002"/>
              <a:gd name="connsiteY3" fmla="*/ 442557 h 2075052"/>
              <a:gd name="connsiteX4" fmla="*/ 1570830 w 3578002"/>
              <a:gd name="connsiteY4" fmla="*/ 720429 h 2075052"/>
              <a:gd name="connsiteX5" fmla="*/ 1570831 w 3578002"/>
              <a:gd name="connsiteY5" fmla="*/ 1415108 h 2075052"/>
              <a:gd name="connsiteX6" fmla="*/ 3141661 w 3578002"/>
              <a:gd name="connsiteY6" fmla="*/ 1484575 h 2075052"/>
              <a:gd name="connsiteX7" fmla="*/ 3228929 w 3578002"/>
              <a:gd name="connsiteY7" fmla="*/ 1970850 h 2075052"/>
              <a:gd name="connsiteX8" fmla="*/ 3578002 w 3578002"/>
              <a:gd name="connsiteY8" fmla="*/ 2040318 h 2075052"/>
              <a:gd name="connsiteX0" fmla="*/ 0 w 3578002"/>
              <a:gd name="connsiteY0" fmla="*/ 0 h 2040318"/>
              <a:gd name="connsiteX1" fmla="*/ 314325 w 3578002"/>
              <a:gd name="connsiteY1" fmla="*/ 409575 h 2040318"/>
              <a:gd name="connsiteX2" fmla="*/ 698147 w 3578002"/>
              <a:gd name="connsiteY2" fmla="*/ 512025 h 2040318"/>
              <a:gd name="connsiteX3" fmla="*/ 1309025 w 3578002"/>
              <a:gd name="connsiteY3" fmla="*/ 442557 h 2040318"/>
              <a:gd name="connsiteX4" fmla="*/ 1570830 w 3578002"/>
              <a:gd name="connsiteY4" fmla="*/ 720429 h 2040318"/>
              <a:gd name="connsiteX5" fmla="*/ 1570831 w 3578002"/>
              <a:gd name="connsiteY5" fmla="*/ 1415108 h 2040318"/>
              <a:gd name="connsiteX6" fmla="*/ 3141661 w 3578002"/>
              <a:gd name="connsiteY6" fmla="*/ 1484575 h 2040318"/>
              <a:gd name="connsiteX7" fmla="*/ 3228929 w 3578002"/>
              <a:gd name="connsiteY7" fmla="*/ 1901382 h 2040318"/>
              <a:gd name="connsiteX8" fmla="*/ 3578002 w 3578002"/>
              <a:gd name="connsiteY8" fmla="*/ 2040318 h 2040318"/>
              <a:gd name="connsiteX0" fmla="*/ 0 w 3578002"/>
              <a:gd name="connsiteY0" fmla="*/ 0 h 2040318"/>
              <a:gd name="connsiteX1" fmla="*/ 314325 w 3578002"/>
              <a:gd name="connsiteY1" fmla="*/ 409575 h 2040318"/>
              <a:gd name="connsiteX2" fmla="*/ 698147 w 3578002"/>
              <a:gd name="connsiteY2" fmla="*/ 512025 h 2040318"/>
              <a:gd name="connsiteX3" fmla="*/ 1309025 w 3578002"/>
              <a:gd name="connsiteY3" fmla="*/ 442557 h 2040318"/>
              <a:gd name="connsiteX4" fmla="*/ 1570830 w 3578002"/>
              <a:gd name="connsiteY4" fmla="*/ 720429 h 2040318"/>
              <a:gd name="connsiteX5" fmla="*/ 1570831 w 3578002"/>
              <a:gd name="connsiteY5" fmla="*/ 1415108 h 2040318"/>
              <a:gd name="connsiteX6" fmla="*/ 3141661 w 3578002"/>
              <a:gd name="connsiteY6" fmla="*/ 1484575 h 2040318"/>
              <a:gd name="connsiteX7" fmla="*/ 3228929 w 3578002"/>
              <a:gd name="connsiteY7" fmla="*/ 1901382 h 2040318"/>
              <a:gd name="connsiteX8" fmla="*/ 3578002 w 3578002"/>
              <a:gd name="connsiteY8" fmla="*/ 2040318 h 2040318"/>
              <a:gd name="connsiteX0" fmla="*/ 0 w 3578002"/>
              <a:gd name="connsiteY0" fmla="*/ 0 h 2005584"/>
              <a:gd name="connsiteX1" fmla="*/ 314325 w 3578002"/>
              <a:gd name="connsiteY1" fmla="*/ 409575 h 2005584"/>
              <a:gd name="connsiteX2" fmla="*/ 698147 w 3578002"/>
              <a:gd name="connsiteY2" fmla="*/ 512025 h 2005584"/>
              <a:gd name="connsiteX3" fmla="*/ 1309025 w 3578002"/>
              <a:gd name="connsiteY3" fmla="*/ 442557 h 2005584"/>
              <a:gd name="connsiteX4" fmla="*/ 1570830 w 3578002"/>
              <a:gd name="connsiteY4" fmla="*/ 720429 h 2005584"/>
              <a:gd name="connsiteX5" fmla="*/ 1570831 w 3578002"/>
              <a:gd name="connsiteY5" fmla="*/ 1415108 h 2005584"/>
              <a:gd name="connsiteX6" fmla="*/ 3141661 w 3578002"/>
              <a:gd name="connsiteY6" fmla="*/ 1484575 h 2005584"/>
              <a:gd name="connsiteX7" fmla="*/ 3228929 w 3578002"/>
              <a:gd name="connsiteY7" fmla="*/ 1901382 h 2005584"/>
              <a:gd name="connsiteX8" fmla="*/ 3578002 w 3578002"/>
              <a:gd name="connsiteY8" fmla="*/ 1970850 h 2005584"/>
              <a:gd name="connsiteX0" fmla="*/ 0 w 3578002"/>
              <a:gd name="connsiteY0" fmla="*/ 0 h 2005584"/>
              <a:gd name="connsiteX1" fmla="*/ 314325 w 3578002"/>
              <a:gd name="connsiteY1" fmla="*/ 409575 h 2005584"/>
              <a:gd name="connsiteX2" fmla="*/ 698147 w 3578002"/>
              <a:gd name="connsiteY2" fmla="*/ 512025 h 2005584"/>
              <a:gd name="connsiteX3" fmla="*/ 1309025 w 3578002"/>
              <a:gd name="connsiteY3" fmla="*/ 442557 h 2005584"/>
              <a:gd name="connsiteX4" fmla="*/ 1570830 w 3578002"/>
              <a:gd name="connsiteY4" fmla="*/ 720429 h 2005584"/>
              <a:gd name="connsiteX5" fmla="*/ 1570831 w 3578002"/>
              <a:gd name="connsiteY5" fmla="*/ 1415108 h 2005584"/>
              <a:gd name="connsiteX6" fmla="*/ 3141661 w 3578002"/>
              <a:gd name="connsiteY6" fmla="*/ 1484575 h 2005584"/>
              <a:gd name="connsiteX7" fmla="*/ 3228929 w 3578002"/>
              <a:gd name="connsiteY7" fmla="*/ 1901382 h 2005584"/>
              <a:gd name="connsiteX8" fmla="*/ 3578002 w 3578002"/>
              <a:gd name="connsiteY8" fmla="*/ 1970850 h 2005584"/>
              <a:gd name="connsiteX0" fmla="*/ 0 w 3578002"/>
              <a:gd name="connsiteY0" fmla="*/ 0 h 2005584"/>
              <a:gd name="connsiteX1" fmla="*/ 314325 w 3578002"/>
              <a:gd name="connsiteY1" fmla="*/ 409575 h 2005584"/>
              <a:gd name="connsiteX2" fmla="*/ 698147 w 3578002"/>
              <a:gd name="connsiteY2" fmla="*/ 512025 h 2005584"/>
              <a:gd name="connsiteX3" fmla="*/ 1309025 w 3578002"/>
              <a:gd name="connsiteY3" fmla="*/ 442557 h 2005584"/>
              <a:gd name="connsiteX4" fmla="*/ 1570830 w 3578002"/>
              <a:gd name="connsiteY4" fmla="*/ 720429 h 2005584"/>
              <a:gd name="connsiteX5" fmla="*/ 1570831 w 3578002"/>
              <a:gd name="connsiteY5" fmla="*/ 1415108 h 2005584"/>
              <a:gd name="connsiteX6" fmla="*/ 3141661 w 3578002"/>
              <a:gd name="connsiteY6" fmla="*/ 1484575 h 2005584"/>
              <a:gd name="connsiteX7" fmla="*/ 3228929 w 3578002"/>
              <a:gd name="connsiteY7" fmla="*/ 1901382 h 2005584"/>
              <a:gd name="connsiteX8" fmla="*/ 3578002 w 3578002"/>
              <a:gd name="connsiteY8" fmla="*/ 1970850 h 2005584"/>
              <a:gd name="connsiteX0" fmla="*/ 0 w 3578002"/>
              <a:gd name="connsiteY0" fmla="*/ 0 h 2019081"/>
              <a:gd name="connsiteX1" fmla="*/ 314325 w 3578002"/>
              <a:gd name="connsiteY1" fmla="*/ 409575 h 2019081"/>
              <a:gd name="connsiteX2" fmla="*/ 698147 w 3578002"/>
              <a:gd name="connsiteY2" fmla="*/ 512025 h 2019081"/>
              <a:gd name="connsiteX3" fmla="*/ 1309025 w 3578002"/>
              <a:gd name="connsiteY3" fmla="*/ 442557 h 2019081"/>
              <a:gd name="connsiteX4" fmla="*/ 1570830 w 3578002"/>
              <a:gd name="connsiteY4" fmla="*/ 720429 h 2019081"/>
              <a:gd name="connsiteX5" fmla="*/ 1570831 w 3578002"/>
              <a:gd name="connsiteY5" fmla="*/ 1415108 h 2019081"/>
              <a:gd name="connsiteX6" fmla="*/ 3141661 w 3578002"/>
              <a:gd name="connsiteY6" fmla="*/ 1484575 h 2019081"/>
              <a:gd name="connsiteX7" fmla="*/ 3228929 w 3578002"/>
              <a:gd name="connsiteY7" fmla="*/ 1901382 h 2019081"/>
              <a:gd name="connsiteX8" fmla="*/ 3578002 w 3578002"/>
              <a:gd name="connsiteY8" fmla="*/ 1970850 h 2019081"/>
              <a:gd name="connsiteX0" fmla="*/ 0 w 3578002"/>
              <a:gd name="connsiteY0" fmla="*/ 0 h 2019081"/>
              <a:gd name="connsiteX1" fmla="*/ 314325 w 3578002"/>
              <a:gd name="connsiteY1" fmla="*/ 409575 h 2019081"/>
              <a:gd name="connsiteX2" fmla="*/ 698147 w 3578002"/>
              <a:gd name="connsiteY2" fmla="*/ 512025 h 2019081"/>
              <a:gd name="connsiteX3" fmla="*/ 1309025 w 3578002"/>
              <a:gd name="connsiteY3" fmla="*/ 442557 h 2019081"/>
              <a:gd name="connsiteX4" fmla="*/ 1570830 w 3578002"/>
              <a:gd name="connsiteY4" fmla="*/ 720429 h 2019081"/>
              <a:gd name="connsiteX5" fmla="*/ 1570831 w 3578002"/>
              <a:gd name="connsiteY5" fmla="*/ 1415108 h 2019081"/>
              <a:gd name="connsiteX6" fmla="*/ 3141661 w 3578002"/>
              <a:gd name="connsiteY6" fmla="*/ 1484575 h 2019081"/>
              <a:gd name="connsiteX7" fmla="*/ 3141660 w 3578002"/>
              <a:gd name="connsiteY7" fmla="*/ 1901382 h 2019081"/>
              <a:gd name="connsiteX8" fmla="*/ 3578002 w 3578002"/>
              <a:gd name="connsiteY8" fmla="*/ 1970850 h 2019081"/>
              <a:gd name="connsiteX0" fmla="*/ 0 w 3578002"/>
              <a:gd name="connsiteY0" fmla="*/ 0 h 2019081"/>
              <a:gd name="connsiteX1" fmla="*/ 314325 w 3578002"/>
              <a:gd name="connsiteY1" fmla="*/ 409575 h 2019081"/>
              <a:gd name="connsiteX2" fmla="*/ 698147 w 3578002"/>
              <a:gd name="connsiteY2" fmla="*/ 512025 h 2019081"/>
              <a:gd name="connsiteX3" fmla="*/ 1309025 w 3578002"/>
              <a:gd name="connsiteY3" fmla="*/ 442557 h 2019081"/>
              <a:gd name="connsiteX4" fmla="*/ 1570830 w 3578002"/>
              <a:gd name="connsiteY4" fmla="*/ 720429 h 2019081"/>
              <a:gd name="connsiteX5" fmla="*/ 1570831 w 3578002"/>
              <a:gd name="connsiteY5" fmla="*/ 1415108 h 2019081"/>
              <a:gd name="connsiteX6" fmla="*/ 3054392 w 3578002"/>
              <a:gd name="connsiteY6" fmla="*/ 1484574 h 2019081"/>
              <a:gd name="connsiteX7" fmla="*/ 3141660 w 3578002"/>
              <a:gd name="connsiteY7" fmla="*/ 1901382 h 2019081"/>
              <a:gd name="connsiteX8" fmla="*/ 3578002 w 3578002"/>
              <a:gd name="connsiteY8" fmla="*/ 1970850 h 2019081"/>
              <a:gd name="connsiteX0" fmla="*/ 0 w 3578002"/>
              <a:gd name="connsiteY0" fmla="*/ 0 h 2019081"/>
              <a:gd name="connsiteX1" fmla="*/ 314325 w 3578002"/>
              <a:gd name="connsiteY1" fmla="*/ 409575 h 2019081"/>
              <a:gd name="connsiteX2" fmla="*/ 698147 w 3578002"/>
              <a:gd name="connsiteY2" fmla="*/ 512025 h 2019081"/>
              <a:gd name="connsiteX3" fmla="*/ 1309025 w 3578002"/>
              <a:gd name="connsiteY3" fmla="*/ 442557 h 2019081"/>
              <a:gd name="connsiteX4" fmla="*/ 1570830 w 3578002"/>
              <a:gd name="connsiteY4" fmla="*/ 720429 h 2019081"/>
              <a:gd name="connsiteX5" fmla="*/ 1570831 w 3578002"/>
              <a:gd name="connsiteY5" fmla="*/ 1415108 h 2019081"/>
              <a:gd name="connsiteX6" fmla="*/ 3054392 w 3578002"/>
              <a:gd name="connsiteY6" fmla="*/ 1484574 h 2019081"/>
              <a:gd name="connsiteX7" fmla="*/ 3141660 w 3578002"/>
              <a:gd name="connsiteY7" fmla="*/ 1901382 h 2019081"/>
              <a:gd name="connsiteX8" fmla="*/ 3578002 w 3578002"/>
              <a:gd name="connsiteY8" fmla="*/ 1970850 h 2019081"/>
              <a:gd name="connsiteX0" fmla="*/ 0 w 3578002"/>
              <a:gd name="connsiteY0" fmla="*/ 0 h 2019081"/>
              <a:gd name="connsiteX1" fmla="*/ 314325 w 3578002"/>
              <a:gd name="connsiteY1" fmla="*/ 409575 h 2019081"/>
              <a:gd name="connsiteX2" fmla="*/ 698147 w 3578002"/>
              <a:gd name="connsiteY2" fmla="*/ 512025 h 2019081"/>
              <a:gd name="connsiteX3" fmla="*/ 1309025 w 3578002"/>
              <a:gd name="connsiteY3" fmla="*/ 442557 h 2019081"/>
              <a:gd name="connsiteX4" fmla="*/ 1570830 w 3578002"/>
              <a:gd name="connsiteY4" fmla="*/ 720429 h 2019081"/>
              <a:gd name="connsiteX5" fmla="*/ 1570831 w 3578002"/>
              <a:gd name="connsiteY5" fmla="*/ 1415108 h 2019081"/>
              <a:gd name="connsiteX6" fmla="*/ 3054392 w 3578002"/>
              <a:gd name="connsiteY6" fmla="*/ 1484574 h 2019081"/>
              <a:gd name="connsiteX7" fmla="*/ 3141660 w 3578002"/>
              <a:gd name="connsiteY7" fmla="*/ 1901382 h 2019081"/>
              <a:gd name="connsiteX8" fmla="*/ 3578002 w 3578002"/>
              <a:gd name="connsiteY8" fmla="*/ 1970850 h 2019081"/>
              <a:gd name="connsiteX0" fmla="*/ 0 w 3578002"/>
              <a:gd name="connsiteY0" fmla="*/ 0 h 2019081"/>
              <a:gd name="connsiteX1" fmla="*/ 314325 w 3578002"/>
              <a:gd name="connsiteY1" fmla="*/ 409575 h 2019081"/>
              <a:gd name="connsiteX2" fmla="*/ 698147 w 3578002"/>
              <a:gd name="connsiteY2" fmla="*/ 512025 h 2019081"/>
              <a:gd name="connsiteX3" fmla="*/ 1309025 w 3578002"/>
              <a:gd name="connsiteY3" fmla="*/ 442557 h 2019081"/>
              <a:gd name="connsiteX4" fmla="*/ 1570830 w 3578002"/>
              <a:gd name="connsiteY4" fmla="*/ 720429 h 2019081"/>
              <a:gd name="connsiteX5" fmla="*/ 1570831 w 3578002"/>
              <a:gd name="connsiteY5" fmla="*/ 1415108 h 2019081"/>
              <a:gd name="connsiteX6" fmla="*/ 3054392 w 3578002"/>
              <a:gd name="connsiteY6" fmla="*/ 1484574 h 2019081"/>
              <a:gd name="connsiteX7" fmla="*/ 3141660 w 3578002"/>
              <a:gd name="connsiteY7" fmla="*/ 1901382 h 2019081"/>
              <a:gd name="connsiteX8" fmla="*/ 3578002 w 3578002"/>
              <a:gd name="connsiteY8" fmla="*/ 1970850 h 2019081"/>
              <a:gd name="connsiteX0" fmla="*/ 0 w 3578002"/>
              <a:gd name="connsiteY0" fmla="*/ 0 h 2019081"/>
              <a:gd name="connsiteX1" fmla="*/ 314325 w 3578002"/>
              <a:gd name="connsiteY1" fmla="*/ 409575 h 2019081"/>
              <a:gd name="connsiteX2" fmla="*/ 698147 w 3578002"/>
              <a:gd name="connsiteY2" fmla="*/ 512025 h 2019081"/>
              <a:gd name="connsiteX3" fmla="*/ 1309025 w 3578002"/>
              <a:gd name="connsiteY3" fmla="*/ 442557 h 2019081"/>
              <a:gd name="connsiteX4" fmla="*/ 1570830 w 3578002"/>
              <a:gd name="connsiteY4" fmla="*/ 720429 h 2019081"/>
              <a:gd name="connsiteX5" fmla="*/ 1570831 w 3578002"/>
              <a:gd name="connsiteY5" fmla="*/ 1415108 h 2019081"/>
              <a:gd name="connsiteX6" fmla="*/ 3054392 w 3578002"/>
              <a:gd name="connsiteY6" fmla="*/ 1484574 h 2019081"/>
              <a:gd name="connsiteX7" fmla="*/ 3141660 w 3578002"/>
              <a:gd name="connsiteY7" fmla="*/ 1901382 h 2019081"/>
              <a:gd name="connsiteX8" fmla="*/ 3578002 w 3578002"/>
              <a:gd name="connsiteY8" fmla="*/ 1970850 h 2019081"/>
              <a:gd name="connsiteX0" fmla="*/ 0 w 3578002"/>
              <a:gd name="connsiteY0" fmla="*/ 0 h 2019081"/>
              <a:gd name="connsiteX1" fmla="*/ 314325 w 3578002"/>
              <a:gd name="connsiteY1" fmla="*/ 409575 h 2019081"/>
              <a:gd name="connsiteX2" fmla="*/ 698147 w 3578002"/>
              <a:gd name="connsiteY2" fmla="*/ 512025 h 2019081"/>
              <a:gd name="connsiteX3" fmla="*/ 1309025 w 3578002"/>
              <a:gd name="connsiteY3" fmla="*/ 442557 h 2019081"/>
              <a:gd name="connsiteX4" fmla="*/ 1570830 w 3578002"/>
              <a:gd name="connsiteY4" fmla="*/ 720429 h 2019081"/>
              <a:gd name="connsiteX5" fmla="*/ 1570831 w 3578002"/>
              <a:gd name="connsiteY5" fmla="*/ 1415108 h 2019081"/>
              <a:gd name="connsiteX6" fmla="*/ 3054392 w 3578002"/>
              <a:gd name="connsiteY6" fmla="*/ 1484574 h 2019081"/>
              <a:gd name="connsiteX7" fmla="*/ 3141660 w 3578002"/>
              <a:gd name="connsiteY7" fmla="*/ 1901382 h 2019081"/>
              <a:gd name="connsiteX8" fmla="*/ 3578002 w 3578002"/>
              <a:gd name="connsiteY8" fmla="*/ 1970850 h 2019081"/>
              <a:gd name="connsiteX0" fmla="*/ 0 w 3578002"/>
              <a:gd name="connsiteY0" fmla="*/ 0 h 2019081"/>
              <a:gd name="connsiteX1" fmla="*/ 314325 w 3578002"/>
              <a:gd name="connsiteY1" fmla="*/ 409575 h 2019081"/>
              <a:gd name="connsiteX2" fmla="*/ 698147 w 3578002"/>
              <a:gd name="connsiteY2" fmla="*/ 512025 h 2019081"/>
              <a:gd name="connsiteX3" fmla="*/ 1309025 w 3578002"/>
              <a:gd name="connsiteY3" fmla="*/ 442557 h 2019081"/>
              <a:gd name="connsiteX4" fmla="*/ 1570830 w 3578002"/>
              <a:gd name="connsiteY4" fmla="*/ 720429 h 2019081"/>
              <a:gd name="connsiteX5" fmla="*/ 1570831 w 3578002"/>
              <a:gd name="connsiteY5" fmla="*/ 1415108 h 2019081"/>
              <a:gd name="connsiteX6" fmla="*/ 3054392 w 3578002"/>
              <a:gd name="connsiteY6" fmla="*/ 1484574 h 2019081"/>
              <a:gd name="connsiteX7" fmla="*/ 3141660 w 3578002"/>
              <a:gd name="connsiteY7" fmla="*/ 1901382 h 2019081"/>
              <a:gd name="connsiteX8" fmla="*/ 3578002 w 3578002"/>
              <a:gd name="connsiteY8" fmla="*/ 1970850 h 2019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578002" h="2019081">
                <a:moveTo>
                  <a:pt x="0" y="0"/>
                </a:moveTo>
                <a:cubicBezTo>
                  <a:pt x="104775" y="158750"/>
                  <a:pt x="197967" y="324238"/>
                  <a:pt x="314325" y="409575"/>
                </a:cubicBezTo>
                <a:cubicBezTo>
                  <a:pt x="430683" y="494912"/>
                  <a:pt x="532364" y="506528"/>
                  <a:pt x="698147" y="512025"/>
                </a:cubicBezTo>
                <a:cubicBezTo>
                  <a:pt x="863930" y="517522"/>
                  <a:pt x="1178123" y="442557"/>
                  <a:pt x="1309025" y="442557"/>
                </a:cubicBezTo>
                <a:cubicBezTo>
                  <a:pt x="1473441" y="436491"/>
                  <a:pt x="1569292" y="493033"/>
                  <a:pt x="1570830" y="720429"/>
                </a:cubicBezTo>
                <a:cubicBezTo>
                  <a:pt x="1564944" y="966083"/>
                  <a:pt x="1538780" y="1245158"/>
                  <a:pt x="1570831" y="1415108"/>
                </a:cubicBezTo>
                <a:cubicBezTo>
                  <a:pt x="1932116" y="1431957"/>
                  <a:pt x="3004105" y="1418253"/>
                  <a:pt x="3054392" y="1484574"/>
                </a:cubicBezTo>
                <a:cubicBezTo>
                  <a:pt x="3169287" y="1525701"/>
                  <a:pt x="3098517" y="1753657"/>
                  <a:pt x="3141660" y="1901382"/>
                </a:cubicBezTo>
                <a:cubicBezTo>
                  <a:pt x="3186126" y="2019081"/>
                  <a:pt x="3505279" y="1956378"/>
                  <a:pt x="3578002" y="1970850"/>
                </a:cubicBezTo>
              </a:path>
            </a:pathLst>
          </a:custGeom>
          <a:noFill/>
          <a:ln w="63500" cmpd="tri">
            <a:solidFill>
              <a:srgbClr val="7030A0"/>
            </a:solidFill>
            <a:prstDash val="solid"/>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ja-JP" altLang="en-US"/>
          </a:p>
        </p:txBody>
      </p:sp>
      <p:sp>
        <p:nvSpPr>
          <p:cNvPr id="83" name="テキスト ボックス 24"/>
          <p:cNvSpPr txBox="1">
            <a:spLocks noChangeArrowheads="1"/>
          </p:cNvSpPr>
          <p:nvPr/>
        </p:nvSpPr>
        <p:spPr bwMode="gray">
          <a:xfrm>
            <a:off x="4090988" y="620713"/>
            <a:ext cx="1800000" cy="215900"/>
          </a:xfrm>
          <a:prstGeom prst="rect">
            <a:avLst/>
          </a:prstGeom>
          <a:solidFill>
            <a:srgbClr val="953735"/>
          </a:solidFill>
          <a:ln w="22225">
            <a:solidFill>
              <a:srgbClr val="953735"/>
            </a:solidFill>
            <a:miter lim="800000"/>
            <a:headEnd/>
            <a:tailEnd/>
          </a:ln>
        </p:spPr>
        <p:txBody>
          <a:bodyPr lIns="0" tIns="0" rIns="0" bIns="0" anchor="ct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algn="ctr" eaLnBrk="1" hangingPunct="1"/>
            <a:r>
              <a:rPr lang="ja-JP" altLang="en-US" sz="1200" b="1" dirty="0">
                <a:solidFill>
                  <a:schemeClr val="bg1"/>
                </a:solidFill>
                <a:latin typeface="ＭＳ Ｐゴシック" charset="-128"/>
              </a:rPr>
              <a:t>区</a:t>
            </a:r>
            <a:r>
              <a:rPr lang="ja-JP" altLang="en-US" sz="1200" b="1" dirty="0" smtClean="0">
                <a:solidFill>
                  <a:schemeClr val="bg1"/>
                </a:solidFill>
                <a:latin typeface="ＭＳ Ｐゴシック" charset="-128"/>
              </a:rPr>
              <a:t>役所等の現況位置図</a:t>
            </a:r>
            <a:endParaRPr lang="ja-JP" altLang="en-US" sz="1200" b="1" dirty="0">
              <a:solidFill>
                <a:schemeClr val="bg1"/>
              </a:solidFill>
              <a:latin typeface="ＭＳ Ｐゴシック" charset="-128"/>
            </a:endParaRPr>
          </a:p>
        </p:txBody>
      </p:sp>
      <p:sp>
        <p:nvSpPr>
          <p:cNvPr id="86" name="正方形/長方形 27"/>
          <p:cNvSpPr>
            <a:spLocks noChangeArrowheads="1"/>
          </p:cNvSpPr>
          <p:nvPr/>
        </p:nvSpPr>
        <p:spPr bwMode="auto">
          <a:xfrm>
            <a:off x="8112125" y="24526"/>
            <a:ext cx="1031875" cy="261937"/>
          </a:xfrm>
          <a:prstGeom prst="rect">
            <a:avLst/>
          </a:prstGeom>
          <a:noFill/>
          <a:ln w="9525">
            <a:noFill/>
            <a:miter lim="800000"/>
            <a:headEnd/>
            <a:tailEnd/>
          </a:ln>
        </p:spPr>
        <p:txBody>
          <a:bodyPr>
            <a:spAutoFit/>
          </a:bodyPr>
          <a:lstStyle/>
          <a:p>
            <a:pPr algn="r"/>
            <a:r>
              <a:rPr lang="ja-JP" altLang="en-US" sz="1100" b="1" dirty="0" smtClean="0">
                <a:solidFill>
                  <a:srgbClr val="000000"/>
                </a:solidFill>
                <a:latin typeface="ＭＳ Ｐゴシック" charset="-128"/>
                <a:ea typeface="Meiryo UI" pitchFamily="50" charset="-128"/>
                <a:cs typeface="Meiryo UI" pitchFamily="50" charset="-128"/>
              </a:rPr>
              <a:t>すがた</a:t>
            </a:r>
            <a:r>
              <a:rPr lang="en-US" altLang="ja-JP" sz="1100" b="1" dirty="0" smtClean="0">
                <a:solidFill>
                  <a:srgbClr val="000000"/>
                </a:solidFill>
                <a:latin typeface="ＭＳ Ｐゴシック" charset="-128"/>
                <a:ea typeface="Meiryo UI" pitchFamily="50" charset="-128"/>
                <a:cs typeface="Meiryo UI" pitchFamily="50" charset="-128"/>
              </a:rPr>
              <a:t>-</a:t>
            </a:r>
            <a:r>
              <a:rPr lang="ja-JP" altLang="en-US" sz="1100" b="1" dirty="0" smtClean="0">
                <a:solidFill>
                  <a:srgbClr val="000000"/>
                </a:solidFill>
                <a:latin typeface="ＭＳ Ｐゴシック" charset="-128"/>
                <a:ea typeface="Meiryo UI" pitchFamily="50" charset="-128"/>
                <a:cs typeface="Meiryo UI" pitchFamily="50" charset="-128"/>
              </a:rPr>
              <a:t>４８</a:t>
            </a:r>
            <a:endParaRPr lang="ja-JP" altLang="en-US" sz="1200" b="1" dirty="0">
              <a:solidFill>
                <a:srgbClr val="000000"/>
              </a:solidFill>
              <a:latin typeface="ＭＳ Ｐゴシック" charset="-128"/>
              <a:ea typeface="Meiryo UI" pitchFamily="50" charset="-128"/>
              <a:cs typeface="Meiryo UI" pitchFamily="50" charset="-128"/>
            </a:endParaRPr>
          </a:p>
        </p:txBody>
      </p:sp>
    </p:spTree>
  </p:cSld>
  <p:clrMapOvr>
    <a:masterClrMapping/>
  </p:clrMapOvr>
  <p:timing>
    <p:tnLst>
      <p:par>
        <p:cTn id="1" dur="indefinite" restart="never" nodeType="tmRoot"/>
      </p:par>
    </p:tnLst>
  </p:timing>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 name="テキスト ボックス 24"/>
          <p:cNvSpPr txBox="1"/>
          <p:nvPr/>
        </p:nvSpPr>
        <p:spPr bwMode="gray">
          <a:xfrm>
            <a:off x="179388" y="73025"/>
            <a:ext cx="1439862" cy="217488"/>
          </a:xfrm>
          <a:prstGeom prst="rect">
            <a:avLst/>
          </a:prstGeom>
          <a:solidFill>
            <a:schemeClr val="accent2">
              <a:lumMod val="75000"/>
            </a:schemeClr>
          </a:solidFill>
          <a:ln w="22225">
            <a:solidFill>
              <a:schemeClr val="accent2">
                <a:lumMod val="75000"/>
              </a:schemeClr>
            </a:solidFill>
          </a:ln>
        </p:spPr>
        <p:txBody>
          <a:bodyPr lIns="0" tIns="0" rIns="0" bIns="0" anchor="ctr">
            <a:spAutoFit/>
          </a:bodyPr>
          <a:lstStyle>
            <a:lvl1pPr eaLnBrk="0" hangingPunct="0">
              <a:spcBef>
                <a:spcPct val="0"/>
              </a:spcBef>
              <a:defRPr kumimoji="1">
                <a:solidFill>
                  <a:schemeClr val="tx1"/>
                </a:solidFill>
                <a:latin typeface="Arial" charset="0"/>
                <a:ea typeface="ＭＳ Ｐゴシック" pitchFamily="50" charset="-128"/>
              </a:defRPr>
            </a:lvl1pPr>
            <a:lvl2pPr marL="742950" indent="-285750" eaLnBrk="0" hangingPunct="0">
              <a:spcBef>
                <a:spcPct val="0"/>
              </a:spcBef>
              <a:defRPr kumimoji="1">
                <a:solidFill>
                  <a:schemeClr val="tx1"/>
                </a:solidFill>
                <a:latin typeface="Arial" charset="0"/>
                <a:ea typeface="ＭＳ Ｐゴシック" pitchFamily="50" charset="-128"/>
              </a:defRPr>
            </a:lvl2pPr>
            <a:lvl3pPr marL="1143000" indent="-228600" eaLnBrk="0" hangingPunct="0">
              <a:spcBef>
                <a:spcPct val="0"/>
              </a:spcBef>
              <a:defRPr kumimoji="1">
                <a:solidFill>
                  <a:schemeClr val="tx1"/>
                </a:solidFill>
                <a:latin typeface="Arial" charset="0"/>
                <a:ea typeface="ＭＳ Ｐゴシック" pitchFamily="50" charset="-128"/>
              </a:defRPr>
            </a:lvl3pPr>
            <a:lvl4pPr marL="1600200" indent="-228600" eaLnBrk="0" hangingPunct="0">
              <a:spcBef>
                <a:spcPct val="0"/>
              </a:spcBef>
              <a:defRPr kumimoji="1">
                <a:solidFill>
                  <a:schemeClr val="tx1"/>
                </a:solidFill>
                <a:latin typeface="Arial" charset="0"/>
                <a:ea typeface="ＭＳ Ｐゴシック" pitchFamily="50" charset="-128"/>
              </a:defRPr>
            </a:lvl4pPr>
            <a:lvl5pPr marL="2057400" indent="-228600" eaLnBrk="0" hangingPunct="0">
              <a:spcBef>
                <a:spcPct val="0"/>
              </a:spcBef>
              <a:defRPr kumimoji="1">
                <a:solidFill>
                  <a:schemeClr val="tx1"/>
                </a:solidFill>
                <a:latin typeface="Arial" charset="0"/>
                <a:ea typeface="ＭＳ Ｐゴシック" pitchFamily="50"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pitchFamily="50"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pitchFamily="50"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pitchFamily="50"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pitchFamily="50" charset="-128"/>
              </a:defRPr>
            </a:lvl9pPr>
          </a:lstStyle>
          <a:p>
            <a:pPr algn="ctr" eaLnBrk="1" hangingPunct="1">
              <a:defRPr/>
            </a:pPr>
            <a:r>
              <a:rPr lang="ja-JP" altLang="en-US" sz="1200" b="1" dirty="0" smtClean="0">
                <a:solidFill>
                  <a:schemeClr val="bg1"/>
                </a:solidFill>
                <a:latin typeface="ＭＳ Ｐゴシック" pitchFamily="50" charset="-128"/>
              </a:rPr>
              <a:t>特徴</a:t>
            </a:r>
          </a:p>
        </p:txBody>
      </p:sp>
      <p:sp>
        <p:nvSpPr>
          <p:cNvPr id="53251" name="Rectangle 37"/>
          <p:cNvSpPr>
            <a:spLocks noChangeArrowheads="1"/>
          </p:cNvSpPr>
          <p:nvPr/>
        </p:nvSpPr>
        <p:spPr bwMode="gray">
          <a:xfrm>
            <a:off x="3609975" y="2060575"/>
            <a:ext cx="241300" cy="4032250"/>
          </a:xfrm>
          <a:prstGeom prst="rect">
            <a:avLst/>
          </a:prstGeom>
          <a:solidFill>
            <a:schemeClr val="bg1"/>
          </a:solidFill>
          <a:ln>
            <a:noFill/>
          </a:ln>
          <a:extLst>
            <a:ext uri="{91240B29-F687-4F45-9708-019B960494DF}">
              <a14:hiddenLine xmlns="" xmlns:a14="http://schemas.microsoft.com/office/drawing/2010/main" w="57150" cmpd="thickThin" algn="ctr">
                <a:solidFill>
                  <a:srgbClr val="000000"/>
                </a:solidFill>
                <a:miter lim="800000"/>
                <a:headEnd/>
                <a:tailEnd/>
              </a14:hiddenLine>
            </a:ext>
          </a:extLst>
        </p:spPr>
        <p:txBody>
          <a:bodyPr wrap="none" anchor="ct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endParaRPr lang="ja-JP" altLang="en-US"/>
          </a:p>
        </p:txBody>
      </p:sp>
      <p:sp>
        <p:nvSpPr>
          <p:cNvPr id="53252" name="タイトル 3"/>
          <p:cNvSpPr txBox="1">
            <a:spLocks/>
          </p:cNvSpPr>
          <p:nvPr/>
        </p:nvSpPr>
        <p:spPr bwMode="auto">
          <a:xfrm>
            <a:off x="4029075" y="30163"/>
            <a:ext cx="5013325" cy="6657240"/>
          </a:xfrm>
          <a:prstGeom prst="rect">
            <a:avLst/>
          </a:prstGeom>
          <a:noFill/>
          <a:ln w="22225" algn="ctr">
            <a:solidFill>
              <a:schemeClr val="accent2"/>
            </a:solidFill>
            <a:miter lim="800000"/>
            <a:headEnd/>
            <a:tailEnd/>
          </a:ln>
          <a:extLst>
            <a:ext uri="{909E8E84-426E-40DD-AFC4-6F175D3DCCD1}">
              <a14:hiddenFill xmlns="" xmlns:a14="http://schemas.microsoft.com/office/drawing/2010/main">
                <a:solidFill>
                  <a:srgbClr val="FFFFFF"/>
                </a:solidFill>
              </a14:hiddenFill>
            </a:ext>
          </a:extLst>
        </p:spPr>
        <p:txBody>
          <a:bodyPr/>
          <a:lstStyle>
            <a:lvl1pPr marL="171450" indent="-171450"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buFont typeface="Wingdings" pitchFamily="2" charset="2"/>
              <a:buChar char="u"/>
            </a:pPr>
            <a:endParaRPr lang="ja-JP" altLang="ja-JP" sz="900">
              <a:solidFill>
                <a:srgbClr val="000000"/>
              </a:solidFill>
              <a:latin typeface="Meiryo UI" pitchFamily="50" charset="-128"/>
              <a:ea typeface="Meiryo UI" pitchFamily="50" charset="-128"/>
              <a:cs typeface="Meiryo UI" pitchFamily="50" charset="-128"/>
            </a:endParaRPr>
          </a:p>
        </p:txBody>
      </p:sp>
      <p:sp>
        <p:nvSpPr>
          <p:cNvPr id="68" name="タイトル 3"/>
          <p:cNvSpPr>
            <a:spLocks/>
          </p:cNvSpPr>
          <p:nvPr/>
        </p:nvSpPr>
        <p:spPr bwMode="auto">
          <a:xfrm>
            <a:off x="107950" y="30163"/>
            <a:ext cx="3816350" cy="3203575"/>
          </a:xfrm>
          <a:prstGeom prst="rect">
            <a:avLst/>
          </a:prstGeom>
          <a:noFill/>
          <a:ln w="22225" algn="ctr">
            <a:solidFill>
              <a:schemeClr val="accent2"/>
            </a:solidFill>
            <a:miter lim="800000"/>
            <a:headEnd/>
            <a:tailEnd/>
          </a:ln>
        </p:spPr>
        <p:txBody>
          <a:bodyPr lIns="108000" tIns="72000" rIns="108000" bIns="72000"/>
          <a:lstStyle/>
          <a:p>
            <a:pPr marL="85725" indent="-85725">
              <a:lnSpc>
                <a:spcPct val="40000"/>
              </a:lnSpc>
              <a:buFont typeface="Wingdings" pitchFamily="2" charset="2"/>
              <a:buNone/>
              <a:defRPr/>
            </a:pPr>
            <a:endParaRPr lang="en-US" altLang="ja-JP" sz="1000" dirty="0">
              <a:solidFill>
                <a:srgbClr val="000000"/>
              </a:solidFill>
              <a:latin typeface="HGP創英角ｺﾞｼｯｸUB" pitchFamily="50" charset="-128"/>
              <a:ea typeface="HGP創英角ｺﾞｼｯｸUB" pitchFamily="50" charset="-128"/>
            </a:endParaRPr>
          </a:p>
          <a:p>
            <a:pPr>
              <a:lnSpc>
                <a:spcPts val="1800"/>
              </a:lnSpc>
              <a:defRPr/>
            </a:pPr>
            <a:endParaRPr lang="en-US" altLang="ja-JP" sz="1000" dirty="0">
              <a:solidFill>
                <a:srgbClr val="000000"/>
              </a:solidFill>
              <a:latin typeface="HGP創英角ｺﾞｼｯｸUB" pitchFamily="50" charset="-128"/>
              <a:ea typeface="HGP創英角ｺﾞｼｯｸUB" pitchFamily="50" charset="-128"/>
            </a:endParaRPr>
          </a:p>
          <a:p>
            <a:pPr marL="144000" indent="-457200">
              <a:lnSpc>
                <a:spcPts val="1600"/>
              </a:lnSpc>
              <a:defRPr/>
            </a:pPr>
            <a:r>
              <a:rPr lang="ja-JP" altLang="en-US" sz="1300" dirty="0">
                <a:solidFill>
                  <a:srgbClr val="000000"/>
                </a:solidFill>
                <a:latin typeface="HGP創英角ｺﾞｼｯｸUB" pitchFamily="50" charset="-128"/>
                <a:ea typeface="HGP創英角ｺﾞｼｯｸUB" pitchFamily="50" charset="-128"/>
              </a:rPr>
              <a:t>○年少人口の割合が比較的高い子育て世代が多いエリアである一方、高齢化の割合が高いなど、幅広い世代が住む住宅エリア</a:t>
            </a:r>
            <a:endParaRPr lang="en-US" altLang="ja-JP" sz="1300" dirty="0">
              <a:solidFill>
                <a:srgbClr val="000000"/>
              </a:solidFill>
              <a:latin typeface="HGP創英角ｺﾞｼｯｸUB" pitchFamily="50" charset="-128"/>
              <a:ea typeface="HGP創英角ｺﾞｼｯｸUB" pitchFamily="50" charset="-128"/>
            </a:endParaRPr>
          </a:p>
          <a:p>
            <a:pPr marL="144000" indent="-457200">
              <a:lnSpc>
                <a:spcPts val="1600"/>
              </a:lnSpc>
              <a:defRPr/>
            </a:pPr>
            <a:r>
              <a:rPr lang="ja-JP" altLang="en-US" sz="1300" dirty="0">
                <a:solidFill>
                  <a:srgbClr val="000000"/>
                </a:solidFill>
                <a:latin typeface="HGP創英角ｺﾞｼｯｸUB" pitchFamily="50" charset="-128"/>
                <a:ea typeface="HGP創英角ｺﾞｼｯｸUB" pitchFamily="50" charset="-128"/>
              </a:rPr>
              <a:t>○</a:t>
            </a:r>
            <a:r>
              <a:rPr lang="en-US" altLang="ja-JP" sz="1300" dirty="0">
                <a:solidFill>
                  <a:srgbClr val="000000"/>
                </a:solidFill>
                <a:latin typeface="HGP創英角ｺﾞｼｯｸUB" pitchFamily="50" charset="-128"/>
                <a:ea typeface="HGP創英角ｺﾞｼｯｸUB" pitchFamily="50" charset="-128"/>
              </a:rPr>
              <a:t>JR</a:t>
            </a:r>
            <a:r>
              <a:rPr lang="ja-JP" altLang="en-US" sz="1300" dirty="0">
                <a:solidFill>
                  <a:srgbClr val="000000"/>
                </a:solidFill>
                <a:latin typeface="HGP創英角ｺﾞｼｯｸUB" pitchFamily="50" charset="-128"/>
                <a:ea typeface="HGP創英角ｺﾞｼｯｸUB" pitchFamily="50" charset="-128"/>
              </a:rPr>
              <a:t>おおさか東線の全線開業により、新大阪駅へのアクセス改善などの交通利便性の向上が見込まれる</a:t>
            </a:r>
          </a:p>
          <a:p>
            <a:pPr marL="144000" indent="-457200">
              <a:lnSpc>
                <a:spcPts val="1600"/>
              </a:lnSpc>
              <a:defRPr/>
            </a:pPr>
            <a:r>
              <a:rPr lang="ja-JP" altLang="en-US" sz="1300" dirty="0">
                <a:solidFill>
                  <a:srgbClr val="000000"/>
                </a:solidFill>
                <a:latin typeface="HGP創英角ｺﾞｼｯｸUB" pitchFamily="50" charset="-128"/>
                <a:ea typeface="HGP創英角ｺﾞｼｯｸUB" pitchFamily="50" charset="-128"/>
              </a:rPr>
              <a:t>○日本有数の大規模な陸上競技場・植物園・自然史博物館等を有する長居公園が立地。スタジアム改修を核としたサッカー拠点の形成も計画されている</a:t>
            </a:r>
            <a:endParaRPr lang="en-US" altLang="ja-JP" sz="1300" dirty="0">
              <a:solidFill>
                <a:srgbClr val="000000"/>
              </a:solidFill>
              <a:latin typeface="HGP創英角ｺﾞｼｯｸUB" pitchFamily="50" charset="-128"/>
              <a:ea typeface="HGP創英角ｺﾞｼｯｸUB" pitchFamily="50" charset="-128"/>
            </a:endParaRPr>
          </a:p>
          <a:p>
            <a:pPr marL="144000" indent="-457200">
              <a:lnSpc>
                <a:spcPts val="1600"/>
              </a:lnSpc>
              <a:defRPr/>
            </a:pPr>
            <a:r>
              <a:rPr lang="ja-JP" altLang="en-US" sz="1300" dirty="0">
                <a:solidFill>
                  <a:srgbClr val="000000"/>
                </a:solidFill>
                <a:latin typeface="HGP創英角ｺﾞｼｯｸUB" pitchFamily="50" charset="-128"/>
                <a:ea typeface="HGP創英角ｺﾞｼｯｸUB" pitchFamily="50" charset="-128"/>
              </a:rPr>
              <a:t>○大阪を代表する商店街である駒川商店街や、平野環濠集落など歴史・文化の香るまちなみが残る</a:t>
            </a:r>
          </a:p>
        </p:txBody>
      </p:sp>
      <p:sp>
        <p:nvSpPr>
          <p:cNvPr id="53254" name="テキスト ボックス 24"/>
          <p:cNvSpPr txBox="1">
            <a:spLocks noChangeArrowheads="1"/>
          </p:cNvSpPr>
          <p:nvPr/>
        </p:nvSpPr>
        <p:spPr bwMode="gray">
          <a:xfrm>
            <a:off x="4102100" y="73025"/>
            <a:ext cx="1692275" cy="215900"/>
          </a:xfrm>
          <a:prstGeom prst="rect">
            <a:avLst/>
          </a:prstGeom>
          <a:solidFill>
            <a:srgbClr val="953735"/>
          </a:solidFill>
          <a:ln w="22225">
            <a:solidFill>
              <a:srgbClr val="953735"/>
            </a:solidFill>
            <a:miter lim="800000"/>
            <a:headEnd/>
            <a:tailEnd/>
          </a:ln>
        </p:spPr>
        <p:txBody>
          <a:bodyPr lIns="0" tIns="0" rIns="0" bIns="0" anchor="ct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algn="ctr" eaLnBrk="1" hangingPunct="1"/>
            <a:r>
              <a:rPr lang="ja-JP" altLang="en-US" sz="1200" b="1">
                <a:solidFill>
                  <a:schemeClr val="bg1"/>
                </a:solidFill>
                <a:latin typeface="ＭＳ Ｐゴシック" charset="-128"/>
              </a:rPr>
              <a:t>鉄道、地域特性</a:t>
            </a:r>
          </a:p>
        </p:txBody>
      </p:sp>
      <p:sp>
        <p:nvSpPr>
          <p:cNvPr id="70" name="テキスト ボックス 24"/>
          <p:cNvSpPr txBox="1"/>
          <p:nvPr/>
        </p:nvSpPr>
        <p:spPr bwMode="gray">
          <a:xfrm>
            <a:off x="179388" y="3405188"/>
            <a:ext cx="1439862" cy="215900"/>
          </a:xfrm>
          <a:prstGeom prst="rect">
            <a:avLst/>
          </a:prstGeom>
          <a:solidFill>
            <a:schemeClr val="accent2">
              <a:lumMod val="75000"/>
            </a:schemeClr>
          </a:solidFill>
          <a:ln w="22225">
            <a:solidFill>
              <a:schemeClr val="accent2">
                <a:lumMod val="75000"/>
              </a:schemeClr>
            </a:solidFill>
          </a:ln>
        </p:spPr>
        <p:txBody>
          <a:bodyPr lIns="0" tIns="0" rIns="0" bIns="0" anchor="ctr">
            <a:spAutoFit/>
          </a:bodyPr>
          <a:lstStyle>
            <a:lvl1pPr eaLnBrk="0" hangingPunct="0">
              <a:spcBef>
                <a:spcPct val="0"/>
              </a:spcBef>
              <a:defRPr kumimoji="1">
                <a:solidFill>
                  <a:schemeClr val="tx1"/>
                </a:solidFill>
                <a:latin typeface="Arial" charset="0"/>
                <a:ea typeface="ＭＳ Ｐゴシック" pitchFamily="50" charset="-128"/>
              </a:defRPr>
            </a:lvl1pPr>
            <a:lvl2pPr marL="742950" indent="-285750" eaLnBrk="0" hangingPunct="0">
              <a:spcBef>
                <a:spcPct val="0"/>
              </a:spcBef>
              <a:defRPr kumimoji="1">
                <a:solidFill>
                  <a:schemeClr val="tx1"/>
                </a:solidFill>
                <a:latin typeface="Arial" charset="0"/>
                <a:ea typeface="ＭＳ Ｐゴシック" pitchFamily="50" charset="-128"/>
              </a:defRPr>
            </a:lvl2pPr>
            <a:lvl3pPr marL="1143000" indent="-228600" eaLnBrk="0" hangingPunct="0">
              <a:spcBef>
                <a:spcPct val="0"/>
              </a:spcBef>
              <a:defRPr kumimoji="1">
                <a:solidFill>
                  <a:schemeClr val="tx1"/>
                </a:solidFill>
                <a:latin typeface="Arial" charset="0"/>
                <a:ea typeface="ＭＳ Ｐゴシック" pitchFamily="50" charset="-128"/>
              </a:defRPr>
            </a:lvl3pPr>
            <a:lvl4pPr marL="1600200" indent="-228600" eaLnBrk="0" hangingPunct="0">
              <a:spcBef>
                <a:spcPct val="0"/>
              </a:spcBef>
              <a:defRPr kumimoji="1">
                <a:solidFill>
                  <a:schemeClr val="tx1"/>
                </a:solidFill>
                <a:latin typeface="Arial" charset="0"/>
                <a:ea typeface="ＭＳ Ｐゴシック" pitchFamily="50" charset="-128"/>
              </a:defRPr>
            </a:lvl4pPr>
            <a:lvl5pPr marL="2057400" indent="-228600" eaLnBrk="0" hangingPunct="0">
              <a:spcBef>
                <a:spcPct val="0"/>
              </a:spcBef>
              <a:defRPr kumimoji="1">
                <a:solidFill>
                  <a:schemeClr val="tx1"/>
                </a:solidFill>
                <a:latin typeface="Arial" charset="0"/>
                <a:ea typeface="ＭＳ Ｐゴシック" pitchFamily="50"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pitchFamily="50"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pitchFamily="50"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pitchFamily="50"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pitchFamily="50" charset="-128"/>
              </a:defRPr>
            </a:lvl9pPr>
          </a:lstStyle>
          <a:p>
            <a:pPr algn="ctr" eaLnBrk="1" hangingPunct="1">
              <a:defRPr/>
            </a:pPr>
            <a:r>
              <a:rPr lang="ja-JP" altLang="en-US" sz="1200" b="1" dirty="0" smtClean="0">
                <a:solidFill>
                  <a:schemeClr val="bg1"/>
                </a:solidFill>
                <a:latin typeface="ＭＳ Ｐゴシック" pitchFamily="50" charset="-128"/>
              </a:rPr>
              <a:t>状況</a:t>
            </a:r>
          </a:p>
        </p:txBody>
      </p:sp>
      <p:sp>
        <p:nvSpPr>
          <p:cNvPr id="71" name="タイトル 3"/>
          <p:cNvSpPr>
            <a:spLocks/>
          </p:cNvSpPr>
          <p:nvPr/>
        </p:nvSpPr>
        <p:spPr bwMode="auto">
          <a:xfrm>
            <a:off x="107950" y="3357563"/>
            <a:ext cx="3816350" cy="3343488"/>
          </a:xfrm>
          <a:prstGeom prst="rect">
            <a:avLst/>
          </a:prstGeom>
          <a:noFill/>
          <a:ln w="22225" algn="ctr">
            <a:solidFill>
              <a:schemeClr val="accent2"/>
            </a:solidFill>
            <a:miter lim="800000"/>
            <a:headEnd/>
            <a:tailEnd/>
          </a:ln>
        </p:spPr>
        <p:txBody>
          <a:bodyPr lIns="108000" tIns="72000" rIns="108000" bIns="72000"/>
          <a:lstStyle/>
          <a:p>
            <a:pPr marL="85725" indent="-85725">
              <a:lnSpc>
                <a:spcPct val="40000"/>
              </a:lnSpc>
              <a:buFont typeface="Wingdings" pitchFamily="2" charset="2"/>
              <a:buNone/>
              <a:defRPr/>
            </a:pPr>
            <a:r>
              <a:rPr lang="ja-JP" altLang="en-US" sz="1000" dirty="0">
                <a:solidFill>
                  <a:srgbClr val="000000"/>
                </a:solidFill>
                <a:latin typeface="HGP創英角ｺﾞｼｯｸUB" pitchFamily="50" charset="-128"/>
                <a:ea typeface="HGP創英角ｺﾞｼｯｸUB" pitchFamily="50" charset="-128"/>
              </a:rPr>
              <a:t>　　　　　　　　　　　　</a:t>
            </a:r>
          </a:p>
          <a:p>
            <a:pPr marL="85725" indent="-85725">
              <a:buFont typeface="Wingdings" pitchFamily="2" charset="2"/>
              <a:buNone/>
              <a:defRPr/>
            </a:pPr>
            <a:r>
              <a:rPr lang="ja-JP" altLang="en-US" sz="1000" dirty="0">
                <a:solidFill>
                  <a:srgbClr val="000000"/>
                </a:solidFill>
                <a:latin typeface="HGP創英角ｺﾞｼｯｸUB" pitchFamily="50" charset="-128"/>
                <a:ea typeface="HGP創英角ｺﾞｼｯｸUB" pitchFamily="50" charset="-128"/>
              </a:rPr>
              <a:t>　　　　　　　　　　　　　　</a:t>
            </a:r>
            <a:endParaRPr lang="ja-JP" altLang="en-US" sz="800" dirty="0">
              <a:solidFill>
                <a:srgbClr val="000000"/>
              </a:solidFill>
              <a:latin typeface="HGP創英角ｺﾞｼｯｸUB" pitchFamily="50" charset="-128"/>
              <a:ea typeface="HGP創英角ｺﾞｼｯｸUB" pitchFamily="50" charset="-128"/>
            </a:endParaRPr>
          </a:p>
          <a:p>
            <a:pPr marL="144000" indent="-457200" eaLnBrk="0" hangingPunct="0">
              <a:defRPr/>
            </a:pPr>
            <a:r>
              <a:rPr lang="en-US" altLang="ja-JP" sz="1100" dirty="0">
                <a:solidFill>
                  <a:srgbClr val="000000"/>
                </a:solidFill>
                <a:latin typeface="ＭＳ Ｐゴシック" pitchFamily="50" charset="-128"/>
                <a:ea typeface="ＭＳ Ｐゴシック" pitchFamily="50" charset="-128"/>
                <a:cs typeface="Times New Roman" pitchFamily="18" charset="0"/>
              </a:rPr>
              <a:t>【</a:t>
            </a:r>
            <a:r>
              <a:rPr lang="ja-JP" altLang="en-US" sz="1100" dirty="0">
                <a:solidFill>
                  <a:srgbClr val="000000"/>
                </a:solidFill>
                <a:latin typeface="ＭＳ Ｐゴシック" pitchFamily="50" charset="-128"/>
                <a:ea typeface="ＭＳ Ｐゴシック" pitchFamily="50" charset="-128"/>
                <a:cs typeface="Times New Roman" pitchFamily="18" charset="0"/>
              </a:rPr>
              <a:t>人口</a:t>
            </a:r>
            <a:r>
              <a:rPr lang="en-US" altLang="ja-JP" sz="1100" dirty="0">
                <a:solidFill>
                  <a:srgbClr val="000000"/>
                </a:solidFill>
                <a:latin typeface="ＭＳ Ｐゴシック" pitchFamily="50" charset="-128"/>
                <a:ea typeface="ＭＳ Ｐゴシック" pitchFamily="50" charset="-128"/>
                <a:cs typeface="Times New Roman" pitchFamily="18" charset="0"/>
              </a:rPr>
              <a:t>】</a:t>
            </a:r>
          </a:p>
          <a:p>
            <a:pPr marL="144000" indent="-457200" eaLnBrk="0" hangingPunct="0">
              <a:defRPr/>
            </a:pPr>
            <a:r>
              <a:rPr lang="ja-JP" altLang="en-US" sz="1100" dirty="0">
                <a:solidFill>
                  <a:srgbClr val="000000"/>
                </a:solidFill>
                <a:latin typeface="ＭＳ Ｐゴシック" pitchFamily="50" charset="-128"/>
                <a:ea typeface="ＭＳ Ｐゴシック" pitchFamily="50" charset="-128"/>
                <a:cs typeface="Times New Roman" pitchFamily="18" charset="0"/>
              </a:rPr>
              <a:t>○平成</a:t>
            </a:r>
            <a:r>
              <a:rPr lang="en-US" altLang="ja-JP" sz="1100" dirty="0">
                <a:solidFill>
                  <a:srgbClr val="000000"/>
                </a:solidFill>
                <a:latin typeface="ＭＳ Ｐゴシック" pitchFamily="50" charset="-128"/>
                <a:ea typeface="ＭＳ Ｐゴシック" pitchFamily="50" charset="-128"/>
                <a:cs typeface="Times New Roman" pitchFamily="18" charset="0"/>
              </a:rPr>
              <a:t>27</a:t>
            </a:r>
            <a:r>
              <a:rPr lang="ja-JP" altLang="en-US" sz="1100" dirty="0">
                <a:solidFill>
                  <a:srgbClr val="000000"/>
                </a:solidFill>
                <a:latin typeface="ＭＳ Ｐゴシック" pitchFamily="50" charset="-128"/>
                <a:ea typeface="ＭＳ Ｐゴシック" pitchFamily="50" charset="-128"/>
                <a:cs typeface="Times New Roman" pitchFamily="18" charset="0"/>
              </a:rPr>
              <a:t>年の人口は</a:t>
            </a:r>
            <a:r>
              <a:rPr lang="en-US" altLang="ja-JP" sz="1100" dirty="0">
                <a:solidFill>
                  <a:srgbClr val="000000"/>
                </a:solidFill>
                <a:latin typeface="ＭＳ Ｐゴシック" pitchFamily="50" charset="-128"/>
                <a:ea typeface="ＭＳ Ｐゴシック" pitchFamily="50" charset="-128"/>
                <a:cs typeface="Times New Roman" pitchFamily="18" charset="0"/>
              </a:rPr>
              <a:t>322,932</a:t>
            </a:r>
            <a:r>
              <a:rPr lang="ja-JP" altLang="en-US" sz="1100" dirty="0">
                <a:solidFill>
                  <a:srgbClr val="000000"/>
                </a:solidFill>
                <a:latin typeface="ＭＳ Ｐゴシック" pitchFamily="50" charset="-128"/>
                <a:ea typeface="ＭＳ Ｐゴシック" pitchFamily="50" charset="-128"/>
                <a:cs typeface="Times New Roman" pitchFamily="18" charset="0"/>
              </a:rPr>
              <a:t>人で</a:t>
            </a:r>
            <a:r>
              <a:rPr lang="ja-JP" altLang="ja-JP" sz="1100" dirty="0">
                <a:solidFill>
                  <a:srgbClr val="000000"/>
                </a:solidFill>
                <a:latin typeface="ＭＳ Ｐゴシック" charset="-128"/>
              </a:rPr>
              <a:t>人口推移を見ると</a:t>
            </a:r>
            <a:r>
              <a:rPr lang="ja-JP" altLang="en-US" sz="1100" dirty="0">
                <a:solidFill>
                  <a:srgbClr val="000000"/>
                </a:solidFill>
                <a:latin typeface="ＭＳ Ｐゴシック" pitchFamily="50" charset="-128"/>
                <a:ea typeface="ＭＳ Ｐゴシック" pitchFamily="50" charset="-128"/>
                <a:cs typeface="Times New Roman" pitchFamily="18" charset="0"/>
              </a:rPr>
              <a:t>増加傾向</a:t>
            </a:r>
            <a:endParaRPr lang="en-US" altLang="ja-JP" sz="1100" dirty="0">
              <a:solidFill>
                <a:srgbClr val="000000"/>
              </a:solidFill>
              <a:latin typeface="ＭＳ Ｐゴシック" pitchFamily="50" charset="-128"/>
              <a:ea typeface="ＭＳ Ｐゴシック" pitchFamily="50" charset="-128"/>
              <a:cs typeface="Times New Roman" pitchFamily="18" charset="0"/>
            </a:endParaRPr>
          </a:p>
          <a:p>
            <a:pPr marL="144000" indent="-457200" eaLnBrk="0" hangingPunct="0">
              <a:defRPr/>
            </a:pPr>
            <a:r>
              <a:rPr lang="ja-JP" altLang="en-US" sz="1100" dirty="0">
                <a:solidFill>
                  <a:srgbClr val="000000"/>
                </a:solidFill>
                <a:latin typeface="ＭＳ Ｐゴシック" pitchFamily="50" charset="-128"/>
                <a:ea typeface="ＭＳ Ｐゴシック" pitchFamily="50" charset="-128"/>
                <a:cs typeface="Times New Roman" pitchFamily="18" charset="0"/>
              </a:rPr>
              <a:t>○平成</a:t>
            </a:r>
            <a:r>
              <a:rPr lang="en-US" altLang="ja-JP" sz="1100" dirty="0">
                <a:solidFill>
                  <a:srgbClr val="000000"/>
                </a:solidFill>
                <a:latin typeface="ＭＳ Ｐゴシック" pitchFamily="50" charset="-128"/>
                <a:ea typeface="ＭＳ Ｐゴシック" pitchFamily="50" charset="-128"/>
                <a:cs typeface="Times New Roman" pitchFamily="18" charset="0"/>
              </a:rPr>
              <a:t>27</a:t>
            </a:r>
            <a:r>
              <a:rPr lang="ja-JP" altLang="en-US" sz="1100" dirty="0">
                <a:solidFill>
                  <a:srgbClr val="000000"/>
                </a:solidFill>
                <a:latin typeface="ＭＳ Ｐゴシック" pitchFamily="50" charset="-128"/>
                <a:ea typeface="ＭＳ Ｐゴシック" pitchFamily="50" charset="-128"/>
                <a:cs typeface="Times New Roman" pitchFamily="18" charset="0"/>
              </a:rPr>
              <a:t>年の年少人口</a:t>
            </a:r>
            <a:r>
              <a:rPr lang="en-US" altLang="ja-JP" sz="1100" dirty="0">
                <a:solidFill>
                  <a:srgbClr val="000000"/>
                </a:solidFill>
                <a:latin typeface="ＭＳ Ｐゴシック" pitchFamily="50" charset="-128"/>
                <a:ea typeface="ＭＳ Ｐゴシック" pitchFamily="50" charset="-128"/>
                <a:cs typeface="Times New Roman" pitchFamily="18" charset="0"/>
              </a:rPr>
              <a:t>(15</a:t>
            </a:r>
            <a:r>
              <a:rPr lang="ja-JP" altLang="en-US" sz="1100" dirty="0">
                <a:solidFill>
                  <a:srgbClr val="000000"/>
                </a:solidFill>
                <a:latin typeface="ＭＳ Ｐゴシック" pitchFamily="50" charset="-128"/>
                <a:ea typeface="ＭＳ Ｐゴシック" pitchFamily="50" charset="-128"/>
                <a:cs typeface="Times New Roman" pitchFamily="18" charset="0"/>
              </a:rPr>
              <a:t>歳未満</a:t>
            </a:r>
            <a:r>
              <a:rPr lang="en-US" altLang="ja-JP" sz="1100" dirty="0">
                <a:solidFill>
                  <a:srgbClr val="000000"/>
                </a:solidFill>
                <a:latin typeface="ＭＳ Ｐゴシック" pitchFamily="50" charset="-128"/>
                <a:ea typeface="ＭＳ Ｐゴシック" pitchFamily="50" charset="-128"/>
                <a:cs typeface="Times New Roman" pitchFamily="18" charset="0"/>
              </a:rPr>
              <a:t>)</a:t>
            </a:r>
            <a:r>
              <a:rPr lang="ja-JP" altLang="en-US" sz="1100" dirty="0">
                <a:solidFill>
                  <a:srgbClr val="000000"/>
                </a:solidFill>
                <a:latin typeface="ＭＳ Ｐゴシック" pitchFamily="50" charset="-128"/>
                <a:ea typeface="ＭＳ Ｐゴシック" pitchFamily="50" charset="-128"/>
                <a:cs typeface="Times New Roman" pitchFamily="18" charset="0"/>
              </a:rPr>
              <a:t>の割合</a:t>
            </a:r>
            <a:r>
              <a:rPr lang="en-US" altLang="ja-JP" sz="1100" dirty="0">
                <a:solidFill>
                  <a:srgbClr val="000000"/>
                </a:solidFill>
                <a:latin typeface="ＭＳ Ｐゴシック" pitchFamily="50" charset="-128"/>
                <a:ea typeface="ＭＳ Ｐゴシック" pitchFamily="50" charset="-128"/>
                <a:cs typeface="Times New Roman" pitchFamily="18" charset="0"/>
              </a:rPr>
              <a:t>12.1</a:t>
            </a:r>
            <a:r>
              <a:rPr lang="ja-JP" altLang="en-US" sz="1100" dirty="0">
                <a:solidFill>
                  <a:srgbClr val="000000"/>
                </a:solidFill>
                <a:latin typeface="ＭＳ Ｐゴシック" pitchFamily="50" charset="-128"/>
                <a:ea typeface="ＭＳ Ｐゴシック" pitchFamily="50" charset="-128"/>
                <a:cs typeface="Times New Roman" pitchFamily="18" charset="0"/>
              </a:rPr>
              <a:t>％は総合区</a:t>
            </a:r>
            <a:r>
              <a:rPr lang="en-US" altLang="ja-JP" sz="1100" dirty="0">
                <a:solidFill>
                  <a:srgbClr val="000000"/>
                </a:solidFill>
                <a:latin typeface="ＭＳ Ｐゴシック" pitchFamily="50" charset="-128"/>
                <a:ea typeface="ＭＳ Ｐゴシック" pitchFamily="50" charset="-128"/>
                <a:cs typeface="Times New Roman" pitchFamily="18" charset="0"/>
              </a:rPr>
              <a:t>(8</a:t>
            </a:r>
            <a:r>
              <a:rPr lang="ja-JP" altLang="en-US" sz="1100" dirty="0">
                <a:solidFill>
                  <a:srgbClr val="000000"/>
                </a:solidFill>
                <a:latin typeface="ＭＳ Ｐゴシック" pitchFamily="50" charset="-128"/>
                <a:ea typeface="ＭＳ Ｐゴシック" pitchFamily="50" charset="-128"/>
                <a:cs typeface="Times New Roman" pitchFamily="18" charset="0"/>
              </a:rPr>
              <a:t>区</a:t>
            </a:r>
            <a:r>
              <a:rPr lang="en-US" altLang="ja-JP" sz="1100" dirty="0">
                <a:solidFill>
                  <a:srgbClr val="000000"/>
                </a:solidFill>
                <a:latin typeface="ＭＳ Ｐゴシック" pitchFamily="50" charset="-128"/>
                <a:ea typeface="ＭＳ Ｐゴシック" pitchFamily="50" charset="-128"/>
                <a:cs typeface="Times New Roman" pitchFamily="18" charset="0"/>
              </a:rPr>
              <a:t>)</a:t>
            </a:r>
            <a:r>
              <a:rPr lang="ja-JP" altLang="en-US" sz="1100" dirty="0">
                <a:solidFill>
                  <a:srgbClr val="000000"/>
                </a:solidFill>
                <a:latin typeface="ＭＳ Ｐゴシック" pitchFamily="50" charset="-128"/>
                <a:ea typeface="ＭＳ Ｐゴシック" pitchFamily="50" charset="-128"/>
                <a:cs typeface="Times New Roman" pitchFamily="18" charset="0"/>
              </a:rPr>
              <a:t>平均</a:t>
            </a:r>
            <a:r>
              <a:rPr lang="en-US" altLang="ja-JP" sz="1100" dirty="0">
                <a:solidFill>
                  <a:srgbClr val="000000"/>
                </a:solidFill>
                <a:latin typeface="ＭＳ Ｐゴシック" pitchFamily="50" charset="-128"/>
                <a:ea typeface="ＭＳ Ｐゴシック" pitchFamily="50" charset="-128"/>
                <a:cs typeface="Times New Roman" pitchFamily="18" charset="0"/>
              </a:rPr>
              <a:t>11.2</a:t>
            </a:r>
            <a:r>
              <a:rPr lang="ja-JP" altLang="en-US" sz="1100" dirty="0">
                <a:solidFill>
                  <a:srgbClr val="000000"/>
                </a:solidFill>
                <a:latin typeface="ＭＳ Ｐゴシック" pitchFamily="50" charset="-128"/>
                <a:ea typeface="ＭＳ Ｐゴシック" pitchFamily="50" charset="-128"/>
                <a:cs typeface="Times New Roman" pitchFamily="18" charset="0"/>
              </a:rPr>
              <a:t>％を上回り、老年人口</a:t>
            </a:r>
            <a:r>
              <a:rPr lang="en-US" altLang="ja-JP" sz="1100" dirty="0">
                <a:solidFill>
                  <a:srgbClr val="000000"/>
                </a:solidFill>
                <a:latin typeface="ＭＳ Ｐゴシック" pitchFamily="50" charset="-128"/>
                <a:ea typeface="ＭＳ Ｐゴシック" pitchFamily="50" charset="-128"/>
                <a:cs typeface="Times New Roman" pitchFamily="18" charset="0"/>
              </a:rPr>
              <a:t>(65</a:t>
            </a:r>
            <a:r>
              <a:rPr lang="ja-JP" altLang="en-US" sz="1100" dirty="0">
                <a:solidFill>
                  <a:srgbClr val="000000"/>
                </a:solidFill>
                <a:latin typeface="ＭＳ Ｐゴシック" pitchFamily="50" charset="-128"/>
                <a:ea typeface="ＭＳ Ｐゴシック" pitchFamily="50" charset="-128"/>
                <a:cs typeface="Times New Roman" pitchFamily="18" charset="0"/>
              </a:rPr>
              <a:t>歳以上</a:t>
            </a:r>
            <a:r>
              <a:rPr lang="en-US" altLang="ja-JP" sz="1100" dirty="0">
                <a:solidFill>
                  <a:srgbClr val="000000"/>
                </a:solidFill>
                <a:latin typeface="ＭＳ Ｐゴシック" pitchFamily="50" charset="-128"/>
                <a:ea typeface="ＭＳ Ｐゴシック" pitchFamily="50" charset="-128"/>
                <a:cs typeface="Times New Roman" pitchFamily="18" charset="0"/>
              </a:rPr>
              <a:t>)</a:t>
            </a:r>
            <a:r>
              <a:rPr lang="ja-JP" altLang="en-US" sz="1100" dirty="0">
                <a:solidFill>
                  <a:srgbClr val="000000"/>
                </a:solidFill>
                <a:latin typeface="ＭＳ Ｐゴシック" pitchFamily="50" charset="-128"/>
                <a:ea typeface="ＭＳ Ｐゴシック" pitchFamily="50" charset="-128"/>
                <a:cs typeface="Times New Roman" pitchFamily="18" charset="0"/>
              </a:rPr>
              <a:t>の割合</a:t>
            </a:r>
            <a:r>
              <a:rPr lang="en-US" altLang="ja-JP" sz="1100" dirty="0">
                <a:solidFill>
                  <a:srgbClr val="000000"/>
                </a:solidFill>
                <a:latin typeface="ＭＳ Ｐゴシック" pitchFamily="50" charset="-128"/>
                <a:ea typeface="ＭＳ Ｐゴシック" pitchFamily="50" charset="-128"/>
                <a:cs typeface="Times New Roman" pitchFamily="18" charset="0"/>
              </a:rPr>
              <a:t>28.2</a:t>
            </a:r>
            <a:r>
              <a:rPr lang="ja-JP" altLang="en-US" sz="1100" dirty="0">
                <a:solidFill>
                  <a:srgbClr val="000000"/>
                </a:solidFill>
                <a:latin typeface="ＭＳ Ｐゴシック" pitchFamily="50" charset="-128"/>
                <a:ea typeface="ＭＳ Ｐゴシック" pitchFamily="50" charset="-128"/>
                <a:cs typeface="Times New Roman" pitchFamily="18" charset="0"/>
              </a:rPr>
              <a:t>％は総合区</a:t>
            </a:r>
            <a:r>
              <a:rPr lang="en-US" altLang="ja-JP" sz="1100" dirty="0">
                <a:solidFill>
                  <a:srgbClr val="000000"/>
                </a:solidFill>
                <a:latin typeface="ＭＳ Ｐゴシック" pitchFamily="50" charset="-128"/>
                <a:ea typeface="ＭＳ Ｐゴシック" pitchFamily="50" charset="-128"/>
                <a:cs typeface="Times New Roman" pitchFamily="18" charset="0"/>
              </a:rPr>
              <a:t>(8</a:t>
            </a:r>
            <a:r>
              <a:rPr lang="ja-JP" altLang="en-US" sz="1100" dirty="0">
                <a:solidFill>
                  <a:srgbClr val="000000"/>
                </a:solidFill>
                <a:latin typeface="ＭＳ Ｐゴシック" pitchFamily="50" charset="-128"/>
                <a:ea typeface="ＭＳ Ｐゴシック" pitchFamily="50" charset="-128"/>
                <a:cs typeface="Times New Roman" pitchFamily="18" charset="0"/>
              </a:rPr>
              <a:t>区</a:t>
            </a:r>
            <a:r>
              <a:rPr lang="en-US" altLang="ja-JP" sz="1100" dirty="0">
                <a:solidFill>
                  <a:srgbClr val="000000"/>
                </a:solidFill>
                <a:latin typeface="ＭＳ Ｐゴシック" pitchFamily="50" charset="-128"/>
                <a:ea typeface="ＭＳ Ｐゴシック" pitchFamily="50" charset="-128"/>
                <a:cs typeface="Times New Roman" pitchFamily="18" charset="0"/>
              </a:rPr>
              <a:t>)</a:t>
            </a:r>
            <a:r>
              <a:rPr lang="ja-JP" altLang="en-US" sz="1100" dirty="0">
                <a:solidFill>
                  <a:srgbClr val="000000"/>
                </a:solidFill>
                <a:latin typeface="ＭＳ Ｐゴシック" pitchFamily="50" charset="-128"/>
                <a:ea typeface="ＭＳ Ｐゴシック" pitchFamily="50" charset="-128"/>
                <a:cs typeface="Times New Roman" pitchFamily="18" charset="0"/>
              </a:rPr>
              <a:t>平均</a:t>
            </a:r>
            <a:r>
              <a:rPr lang="en-US" altLang="ja-JP" sz="1100" dirty="0">
                <a:solidFill>
                  <a:srgbClr val="000000"/>
                </a:solidFill>
                <a:latin typeface="ＭＳ Ｐゴシック" pitchFamily="50" charset="-128"/>
                <a:ea typeface="ＭＳ Ｐゴシック" pitchFamily="50" charset="-128"/>
                <a:cs typeface="Times New Roman" pitchFamily="18" charset="0"/>
              </a:rPr>
              <a:t>25.1</a:t>
            </a:r>
            <a:r>
              <a:rPr lang="ja-JP" altLang="en-US" sz="1100" dirty="0">
                <a:solidFill>
                  <a:srgbClr val="000000"/>
                </a:solidFill>
                <a:latin typeface="ＭＳ Ｐゴシック" pitchFamily="50" charset="-128"/>
                <a:ea typeface="ＭＳ Ｐゴシック" pitchFamily="50" charset="-128"/>
                <a:cs typeface="Times New Roman" pitchFamily="18" charset="0"/>
              </a:rPr>
              <a:t>％を上回っている</a:t>
            </a:r>
            <a:endParaRPr lang="en-US" altLang="ja-JP" sz="1100" dirty="0">
              <a:solidFill>
                <a:srgbClr val="000000"/>
              </a:solidFill>
              <a:latin typeface="ＭＳ Ｐゴシック" pitchFamily="50" charset="-128"/>
              <a:ea typeface="ＭＳ Ｐゴシック" pitchFamily="50" charset="-128"/>
              <a:cs typeface="Times New Roman" pitchFamily="18" charset="0"/>
            </a:endParaRPr>
          </a:p>
          <a:p>
            <a:pPr marL="144000" indent="-457200" eaLnBrk="0" hangingPunct="0">
              <a:defRPr/>
            </a:pPr>
            <a:r>
              <a:rPr lang="ja-JP" altLang="en-US" sz="1100" dirty="0">
                <a:solidFill>
                  <a:srgbClr val="000000"/>
                </a:solidFill>
                <a:latin typeface="ＭＳ Ｐゴシック" pitchFamily="50" charset="-128"/>
                <a:ea typeface="ＭＳ Ｐゴシック" pitchFamily="50" charset="-128"/>
                <a:cs typeface="Times New Roman" pitchFamily="18" charset="0"/>
              </a:rPr>
              <a:t>○平成</a:t>
            </a:r>
            <a:r>
              <a:rPr lang="en-US" altLang="ja-JP" sz="1100" dirty="0">
                <a:solidFill>
                  <a:srgbClr val="000000"/>
                </a:solidFill>
                <a:latin typeface="ＭＳ Ｐゴシック" pitchFamily="50" charset="-128"/>
                <a:ea typeface="ＭＳ Ｐゴシック" pitchFamily="50" charset="-128"/>
                <a:cs typeface="Times New Roman" pitchFamily="18" charset="0"/>
              </a:rPr>
              <a:t>47</a:t>
            </a:r>
            <a:r>
              <a:rPr lang="ja-JP" altLang="en-US" sz="1100" dirty="0">
                <a:solidFill>
                  <a:srgbClr val="000000"/>
                </a:solidFill>
                <a:latin typeface="ＭＳ Ｐゴシック" pitchFamily="50" charset="-128"/>
                <a:ea typeface="ＭＳ Ｐゴシック" pitchFamily="50" charset="-128"/>
                <a:cs typeface="Times New Roman" pitchFamily="18" charset="0"/>
              </a:rPr>
              <a:t>年の将来推計人口は</a:t>
            </a:r>
            <a:r>
              <a:rPr lang="en-US" altLang="ja-JP" sz="1100" dirty="0">
                <a:solidFill>
                  <a:srgbClr val="000000"/>
                </a:solidFill>
                <a:latin typeface="ＭＳ Ｐゴシック" pitchFamily="50" charset="-128"/>
                <a:ea typeface="ＭＳ Ｐゴシック" pitchFamily="50" charset="-128"/>
                <a:cs typeface="Times New Roman" pitchFamily="18" charset="0"/>
              </a:rPr>
              <a:t>273,576</a:t>
            </a:r>
            <a:r>
              <a:rPr lang="ja-JP" altLang="en-US" sz="1100" dirty="0">
                <a:solidFill>
                  <a:srgbClr val="000000"/>
                </a:solidFill>
                <a:latin typeface="ＭＳ Ｐゴシック" pitchFamily="50" charset="-128"/>
                <a:ea typeface="ＭＳ Ｐゴシック" pitchFamily="50" charset="-128"/>
                <a:cs typeface="Times New Roman" pitchFamily="18" charset="0"/>
              </a:rPr>
              <a:t>人で今後は減少傾向と予測される</a:t>
            </a:r>
            <a:endParaRPr lang="en-US" altLang="ja-JP" sz="1100" dirty="0">
              <a:solidFill>
                <a:srgbClr val="000000"/>
              </a:solidFill>
              <a:latin typeface="ＭＳ Ｐゴシック" pitchFamily="50" charset="-128"/>
              <a:ea typeface="ＭＳ Ｐゴシック" pitchFamily="50" charset="-128"/>
              <a:cs typeface="Times New Roman" pitchFamily="18" charset="0"/>
            </a:endParaRPr>
          </a:p>
          <a:p>
            <a:pPr marL="144000" indent="-457200" eaLnBrk="0" hangingPunct="0">
              <a:defRPr/>
            </a:pPr>
            <a:r>
              <a:rPr lang="en-US" altLang="ja-JP" sz="1100" dirty="0">
                <a:solidFill>
                  <a:srgbClr val="000000"/>
                </a:solidFill>
                <a:latin typeface="ＭＳ Ｐゴシック" pitchFamily="50" charset="-128"/>
                <a:ea typeface="ＭＳ Ｐゴシック" pitchFamily="50" charset="-128"/>
                <a:cs typeface="Times New Roman" pitchFamily="18" charset="0"/>
              </a:rPr>
              <a:t>【</a:t>
            </a:r>
            <a:r>
              <a:rPr lang="ja-JP" altLang="en-US" sz="1100" dirty="0">
                <a:solidFill>
                  <a:srgbClr val="000000"/>
                </a:solidFill>
                <a:latin typeface="ＭＳ Ｐゴシック" pitchFamily="50" charset="-128"/>
                <a:ea typeface="ＭＳ Ｐゴシック" pitchFamily="50" charset="-128"/>
                <a:cs typeface="Times New Roman" pitchFamily="18" charset="0"/>
              </a:rPr>
              <a:t>産業</a:t>
            </a:r>
            <a:r>
              <a:rPr lang="en-US" altLang="ja-JP" sz="1100" dirty="0">
                <a:solidFill>
                  <a:srgbClr val="000000"/>
                </a:solidFill>
                <a:latin typeface="ＭＳ Ｐゴシック" pitchFamily="50" charset="-128"/>
                <a:ea typeface="ＭＳ Ｐゴシック" pitchFamily="50" charset="-128"/>
                <a:cs typeface="Times New Roman" pitchFamily="18" charset="0"/>
              </a:rPr>
              <a:t>】</a:t>
            </a:r>
          </a:p>
          <a:p>
            <a:pPr marL="144000" indent="-457200" eaLnBrk="0" hangingPunct="0">
              <a:defRPr/>
            </a:pPr>
            <a:r>
              <a:rPr lang="ja-JP" altLang="en-US" sz="1100" dirty="0">
                <a:solidFill>
                  <a:srgbClr val="000000"/>
                </a:solidFill>
                <a:latin typeface="ＭＳ Ｐゴシック" pitchFamily="50" charset="-128"/>
                <a:ea typeface="ＭＳ Ｐゴシック" pitchFamily="50" charset="-128"/>
                <a:cs typeface="Times New Roman" pitchFamily="18" charset="0"/>
              </a:rPr>
              <a:t>○全産業の総生産は</a:t>
            </a:r>
            <a:r>
              <a:rPr lang="en-US" altLang="ja-JP" sz="1100" dirty="0">
                <a:solidFill>
                  <a:srgbClr val="000000"/>
                </a:solidFill>
                <a:latin typeface="ＭＳ Ｐゴシック" pitchFamily="50" charset="-128"/>
                <a:ea typeface="ＭＳ Ｐゴシック" pitchFamily="50" charset="-128"/>
                <a:cs typeface="Times New Roman" pitchFamily="18" charset="0"/>
              </a:rPr>
              <a:t>3,341</a:t>
            </a:r>
            <a:r>
              <a:rPr lang="ja-JP" altLang="en-US" sz="1100" dirty="0">
                <a:solidFill>
                  <a:srgbClr val="000000"/>
                </a:solidFill>
                <a:latin typeface="ＭＳ Ｐゴシック" pitchFamily="50" charset="-128"/>
                <a:ea typeface="ＭＳ Ｐゴシック" pitchFamily="50" charset="-128"/>
                <a:cs typeface="Times New Roman" pitchFamily="18" charset="0"/>
              </a:rPr>
              <a:t>億円</a:t>
            </a:r>
            <a:endParaRPr lang="en-US" altLang="ja-JP" sz="1100" dirty="0">
              <a:solidFill>
                <a:srgbClr val="000000"/>
              </a:solidFill>
              <a:latin typeface="ＭＳ Ｐゴシック" pitchFamily="50" charset="-128"/>
              <a:ea typeface="ＭＳ Ｐゴシック" pitchFamily="50" charset="-128"/>
              <a:cs typeface="Times New Roman" pitchFamily="18" charset="0"/>
            </a:endParaRPr>
          </a:p>
          <a:p>
            <a:pPr marL="144000" indent="-457200" eaLnBrk="0" hangingPunct="0">
              <a:defRPr/>
            </a:pPr>
            <a:r>
              <a:rPr lang="ja-JP" altLang="en-US" sz="1100" dirty="0">
                <a:solidFill>
                  <a:srgbClr val="000000"/>
                </a:solidFill>
                <a:latin typeface="ＭＳ Ｐゴシック" pitchFamily="50" charset="-128"/>
                <a:ea typeface="ＭＳ Ｐゴシック" pitchFamily="50" charset="-128"/>
                <a:cs typeface="Times New Roman" pitchFamily="18" charset="0"/>
              </a:rPr>
              <a:t>○商業の販売額は</a:t>
            </a:r>
            <a:r>
              <a:rPr lang="en-US" altLang="ja-JP" sz="1100" dirty="0">
                <a:solidFill>
                  <a:srgbClr val="000000"/>
                </a:solidFill>
                <a:latin typeface="ＭＳ Ｐゴシック" pitchFamily="50" charset="-128"/>
                <a:ea typeface="ＭＳ Ｐゴシック" pitchFamily="50" charset="-128"/>
                <a:cs typeface="Times New Roman" pitchFamily="18" charset="0"/>
              </a:rPr>
              <a:t>7,067</a:t>
            </a:r>
            <a:r>
              <a:rPr lang="ja-JP" altLang="en-US" sz="1100" dirty="0">
                <a:solidFill>
                  <a:srgbClr val="000000"/>
                </a:solidFill>
                <a:latin typeface="ＭＳ Ｐゴシック" pitchFamily="50" charset="-128"/>
                <a:ea typeface="ＭＳ Ｐゴシック" pitchFamily="50" charset="-128"/>
                <a:cs typeface="Times New Roman" pitchFamily="18" charset="0"/>
              </a:rPr>
              <a:t>億円となっており、総合区</a:t>
            </a:r>
            <a:r>
              <a:rPr lang="en-US" altLang="ja-JP" sz="1100" dirty="0">
                <a:solidFill>
                  <a:srgbClr val="000000"/>
                </a:solidFill>
                <a:latin typeface="ＭＳ Ｐゴシック" pitchFamily="50" charset="-128"/>
                <a:ea typeface="ＭＳ Ｐゴシック" pitchFamily="50" charset="-128"/>
                <a:cs typeface="Times New Roman" pitchFamily="18" charset="0"/>
              </a:rPr>
              <a:t>(8</a:t>
            </a:r>
            <a:r>
              <a:rPr lang="ja-JP" altLang="en-US" sz="1100" dirty="0">
                <a:solidFill>
                  <a:srgbClr val="000000"/>
                </a:solidFill>
                <a:latin typeface="ＭＳ Ｐゴシック" pitchFamily="50" charset="-128"/>
                <a:ea typeface="ＭＳ Ｐゴシック" pitchFamily="50" charset="-128"/>
                <a:cs typeface="Times New Roman" pitchFamily="18" charset="0"/>
              </a:rPr>
              <a:t>区</a:t>
            </a:r>
            <a:r>
              <a:rPr lang="en-US" altLang="ja-JP" sz="1100" dirty="0">
                <a:solidFill>
                  <a:srgbClr val="000000"/>
                </a:solidFill>
                <a:latin typeface="ＭＳ Ｐゴシック" pitchFamily="50" charset="-128"/>
                <a:ea typeface="ＭＳ Ｐゴシック" pitchFamily="50" charset="-128"/>
                <a:cs typeface="Times New Roman" pitchFamily="18" charset="0"/>
              </a:rPr>
              <a:t>)</a:t>
            </a:r>
            <a:r>
              <a:rPr lang="ja-JP" altLang="en-US" sz="1100" dirty="0">
                <a:solidFill>
                  <a:srgbClr val="000000"/>
                </a:solidFill>
                <a:latin typeface="ＭＳ Ｐゴシック" pitchFamily="50" charset="-128"/>
                <a:ea typeface="ＭＳ Ｐゴシック" pitchFamily="50" charset="-128"/>
                <a:cs typeface="Times New Roman" pitchFamily="18" charset="0"/>
              </a:rPr>
              <a:t>平均の</a:t>
            </a:r>
            <a:r>
              <a:rPr lang="en-US" altLang="ja-JP" sz="1100" dirty="0">
                <a:solidFill>
                  <a:srgbClr val="000000"/>
                </a:solidFill>
                <a:latin typeface="ＭＳ Ｐゴシック" pitchFamily="50" charset="-128"/>
                <a:ea typeface="ＭＳ Ｐゴシック" pitchFamily="50" charset="-128"/>
                <a:cs typeface="Times New Roman" pitchFamily="18" charset="0"/>
              </a:rPr>
              <a:t>4</a:t>
            </a:r>
            <a:r>
              <a:rPr lang="ja-JP" altLang="en-US" sz="1100" dirty="0">
                <a:solidFill>
                  <a:srgbClr val="000000"/>
                </a:solidFill>
                <a:latin typeface="ＭＳ Ｐゴシック" pitchFamily="50" charset="-128"/>
                <a:ea typeface="ＭＳ Ｐゴシック" pitchFamily="50" charset="-128"/>
                <a:cs typeface="Times New Roman" pitchFamily="18" charset="0"/>
              </a:rPr>
              <a:t>兆</a:t>
            </a:r>
            <a:r>
              <a:rPr lang="en-US" altLang="ja-JP" sz="1100" dirty="0">
                <a:solidFill>
                  <a:srgbClr val="000000"/>
                </a:solidFill>
                <a:latin typeface="ＭＳ Ｐゴシック" pitchFamily="50" charset="-128"/>
                <a:ea typeface="ＭＳ Ｐゴシック" pitchFamily="50" charset="-128"/>
                <a:cs typeface="Times New Roman" pitchFamily="18" charset="0"/>
              </a:rPr>
              <a:t>3,435</a:t>
            </a:r>
            <a:r>
              <a:rPr lang="ja-JP" altLang="en-US" sz="1100" dirty="0">
                <a:solidFill>
                  <a:srgbClr val="000000"/>
                </a:solidFill>
                <a:latin typeface="ＭＳ Ｐゴシック" pitchFamily="50" charset="-128"/>
                <a:ea typeface="ＭＳ Ｐゴシック" pitchFamily="50" charset="-128"/>
                <a:cs typeface="Times New Roman" pitchFamily="18" charset="0"/>
              </a:rPr>
              <a:t>億円を下回っている </a:t>
            </a:r>
            <a:endParaRPr lang="en-US" altLang="ja-JP" sz="1100" dirty="0">
              <a:solidFill>
                <a:srgbClr val="000000"/>
              </a:solidFill>
              <a:latin typeface="ＭＳ Ｐゴシック" pitchFamily="50" charset="-128"/>
              <a:ea typeface="ＭＳ Ｐゴシック" pitchFamily="50" charset="-128"/>
              <a:cs typeface="Times New Roman" pitchFamily="18" charset="0"/>
            </a:endParaRPr>
          </a:p>
          <a:p>
            <a:pPr marL="144000" indent="-457200" eaLnBrk="0" hangingPunct="0">
              <a:defRPr/>
            </a:pPr>
            <a:r>
              <a:rPr lang="en-US" altLang="ja-JP" sz="1100" dirty="0">
                <a:solidFill>
                  <a:srgbClr val="000000"/>
                </a:solidFill>
                <a:latin typeface="ＭＳ Ｐゴシック" pitchFamily="50" charset="-128"/>
                <a:ea typeface="ＭＳ Ｐゴシック" pitchFamily="50" charset="-128"/>
                <a:cs typeface="Times New Roman" pitchFamily="18" charset="0"/>
              </a:rPr>
              <a:t>【</a:t>
            </a:r>
            <a:r>
              <a:rPr lang="ja-JP" altLang="en-US" sz="1100" dirty="0">
                <a:solidFill>
                  <a:srgbClr val="000000"/>
                </a:solidFill>
                <a:latin typeface="ＭＳ Ｐゴシック" pitchFamily="50" charset="-128"/>
                <a:ea typeface="ＭＳ Ｐゴシック" pitchFamily="50" charset="-128"/>
                <a:cs typeface="Times New Roman" pitchFamily="18" charset="0"/>
              </a:rPr>
              <a:t>まち・暮らし</a:t>
            </a:r>
            <a:r>
              <a:rPr lang="en-US" altLang="ja-JP" sz="1100" dirty="0">
                <a:solidFill>
                  <a:srgbClr val="000000"/>
                </a:solidFill>
                <a:latin typeface="ＭＳ Ｐゴシック" pitchFamily="50" charset="-128"/>
                <a:ea typeface="ＭＳ Ｐゴシック" pitchFamily="50" charset="-128"/>
                <a:cs typeface="Times New Roman" pitchFamily="18" charset="0"/>
              </a:rPr>
              <a:t>】</a:t>
            </a:r>
          </a:p>
          <a:p>
            <a:pPr marL="144000" indent="-457200" eaLnBrk="0" hangingPunct="0">
              <a:defRPr/>
            </a:pPr>
            <a:r>
              <a:rPr lang="ja-JP" altLang="en-US" sz="1100" dirty="0">
                <a:solidFill>
                  <a:srgbClr val="000000"/>
                </a:solidFill>
                <a:latin typeface="ＭＳ Ｐゴシック" pitchFamily="50" charset="-128"/>
                <a:ea typeface="ＭＳ Ｐゴシック" pitchFamily="50" charset="-128"/>
                <a:cs typeface="Times New Roman" pitchFamily="18" charset="0"/>
              </a:rPr>
              <a:t>○建物用途の割合は住宅が</a:t>
            </a:r>
            <a:r>
              <a:rPr lang="en-US" altLang="ja-JP" sz="1100" dirty="0">
                <a:solidFill>
                  <a:srgbClr val="000000"/>
                </a:solidFill>
                <a:latin typeface="ＭＳ Ｐゴシック" pitchFamily="50" charset="-128"/>
                <a:ea typeface="ＭＳ Ｐゴシック" pitchFamily="50" charset="-128"/>
                <a:cs typeface="Times New Roman" pitchFamily="18" charset="0"/>
              </a:rPr>
              <a:t>52.6</a:t>
            </a:r>
            <a:r>
              <a:rPr lang="ja-JP" altLang="en-US" sz="1100" dirty="0">
                <a:solidFill>
                  <a:srgbClr val="000000"/>
                </a:solidFill>
                <a:latin typeface="ＭＳ Ｐゴシック" pitchFamily="50" charset="-128"/>
                <a:ea typeface="ＭＳ Ｐゴシック" pitchFamily="50" charset="-128"/>
                <a:cs typeface="Times New Roman" pitchFamily="18" charset="0"/>
              </a:rPr>
              <a:t>％となっている</a:t>
            </a:r>
            <a:r>
              <a:rPr lang="ja-JP" altLang="en-US" sz="1100" dirty="0">
                <a:solidFill>
                  <a:srgbClr val="000000"/>
                </a:solidFill>
                <a:latin typeface="+mn-ea"/>
                <a:ea typeface="ＭＳ Ｐゴシック" pitchFamily="50" charset="-128"/>
              </a:rPr>
              <a:t>ほか、非建物用途の割合は農地が</a:t>
            </a:r>
            <a:r>
              <a:rPr lang="en-US" altLang="ja-JP" sz="1100" dirty="0">
                <a:solidFill>
                  <a:srgbClr val="000000"/>
                </a:solidFill>
                <a:latin typeface="+mn-ea"/>
                <a:ea typeface="ＭＳ Ｐゴシック" pitchFamily="50" charset="-128"/>
              </a:rPr>
              <a:t>6.0</a:t>
            </a:r>
            <a:r>
              <a:rPr lang="ja-JP" altLang="en-US" sz="1100" dirty="0">
                <a:solidFill>
                  <a:srgbClr val="000000"/>
                </a:solidFill>
                <a:latin typeface="+mn-ea"/>
                <a:ea typeface="ＭＳ Ｐゴシック" pitchFamily="50" charset="-128"/>
              </a:rPr>
              <a:t>％と市内最多</a:t>
            </a:r>
            <a:endParaRPr lang="en-US" altLang="ja-JP" sz="1100" dirty="0">
              <a:solidFill>
                <a:srgbClr val="000000"/>
              </a:solidFill>
              <a:latin typeface="ＭＳ Ｐゴシック" pitchFamily="50" charset="-128"/>
              <a:ea typeface="ＭＳ Ｐゴシック" pitchFamily="50" charset="-128"/>
              <a:cs typeface="Times New Roman" pitchFamily="18" charset="0"/>
            </a:endParaRPr>
          </a:p>
          <a:p>
            <a:pPr marL="144000" indent="-457200" eaLnBrk="0" hangingPunct="0">
              <a:defRPr/>
            </a:pPr>
            <a:r>
              <a:rPr lang="ja-JP" altLang="ja-JP" sz="1100" dirty="0">
                <a:latin typeface="ＭＳ Ｐゴシック" pitchFamily="50" charset="-128"/>
                <a:ea typeface="ＭＳ Ｐゴシック" pitchFamily="50" charset="-128"/>
              </a:rPr>
              <a:t>○区域内には鉄道駅が</a:t>
            </a:r>
            <a:r>
              <a:rPr lang="en-US" altLang="ja-JP" sz="1100" dirty="0">
                <a:latin typeface="ＭＳ Ｐゴシック" pitchFamily="50" charset="-128"/>
                <a:ea typeface="ＭＳ Ｐゴシック" pitchFamily="50" charset="-128"/>
              </a:rPr>
              <a:t>14</a:t>
            </a:r>
            <a:r>
              <a:rPr lang="ja-JP" altLang="ja-JP" sz="1100" dirty="0">
                <a:latin typeface="ＭＳ Ｐゴシック" pitchFamily="50" charset="-128"/>
                <a:ea typeface="ＭＳ Ｐゴシック" pitchFamily="50" charset="-128"/>
              </a:rPr>
              <a:t>駅設置されており、１ｋ㎡あたりの鉄道駅数は</a:t>
            </a:r>
            <a:r>
              <a:rPr lang="en-US" altLang="ja-JP" sz="1100" dirty="0">
                <a:latin typeface="ＭＳ Ｐゴシック" pitchFamily="50" charset="-128"/>
                <a:ea typeface="ＭＳ Ｐゴシック" pitchFamily="50" charset="-128"/>
              </a:rPr>
              <a:t>0.6</a:t>
            </a:r>
            <a:r>
              <a:rPr lang="ja-JP" altLang="ja-JP" sz="1100" dirty="0">
                <a:latin typeface="ＭＳ Ｐゴシック" pitchFamily="50" charset="-128"/>
                <a:ea typeface="ＭＳ Ｐゴシック" pitchFamily="50" charset="-128"/>
              </a:rPr>
              <a:t>駅ある</a:t>
            </a:r>
            <a:endParaRPr lang="en-US" altLang="ja-JP" sz="1100" dirty="0">
              <a:latin typeface="ＭＳ Ｐゴシック" pitchFamily="50" charset="-128"/>
              <a:ea typeface="ＭＳ Ｐゴシック" pitchFamily="50" charset="-128"/>
            </a:endParaRPr>
          </a:p>
          <a:p>
            <a:pPr marL="144000" indent="-457200" eaLnBrk="0" hangingPunct="0">
              <a:defRPr/>
            </a:pPr>
            <a:r>
              <a:rPr lang="ja-JP" altLang="en-US" sz="1100" dirty="0">
                <a:latin typeface="ＭＳ Ｐゴシック" pitchFamily="50" charset="-128"/>
                <a:ea typeface="ＭＳ Ｐゴシック" pitchFamily="50" charset="-128"/>
              </a:rPr>
              <a:t>○病院・診療所数は</a:t>
            </a:r>
            <a:r>
              <a:rPr lang="en-US" altLang="ja-JP" sz="1100" dirty="0">
                <a:latin typeface="ＭＳ Ｐゴシック" pitchFamily="50" charset="-128"/>
                <a:ea typeface="ＭＳ Ｐゴシック" pitchFamily="50" charset="-128"/>
              </a:rPr>
              <a:t>586</a:t>
            </a:r>
            <a:r>
              <a:rPr lang="ja-JP" altLang="en-US" sz="1100" dirty="0">
                <a:latin typeface="ＭＳ Ｐゴシック" pitchFamily="50" charset="-128"/>
                <a:ea typeface="ＭＳ Ｐゴシック" pitchFamily="50" charset="-128"/>
              </a:rPr>
              <a:t>カ所で、千人あたりの病院・診療所数は</a:t>
            </a:r>
            <a:r>
              <a:rPr lang="en-US" altLang="ja-JP" sz="1100" dirty="0">
                <a:latin typeface="ＭＳ Ｐゴシック" pitchFamily="50" charset="-128"/>
                <a:ea typeface="ＭＳ Ｐゴシック" pitchFamily="50" charset="-128"/>
              </a:rPr>
              <a:t>1.8</a:t>
            </a:r>
            <a:r>
              <a:rPr lang="ja-JP" altLang="en-US" sz="1100" dirty="0">
                <a:latin typeface="ＭＳ Ｐゴシック" pitchFamily="50" charset="-128"/>
                <a:ea typeface="ＭＳ Ｐゴシック" pitchFamily="50" charset="-128"/>
              </a:rPr>
              <a:t>カ所となっている。</a:t>
            </a:r>
            <a:endParaRPr lang="ja-JP" altLang="en-US" sz="1200" dirty="0">
              <a:solidFill>
                <a:srgbClr val="000000"/>
              </a:solidFill>
              <a:latin typeface="HGP創英角ｺﾞｼｯｸUB" pitchFamily="50" charset="-128"/>
              <a:ea typeface="HGP創英角ｺﾞｼｯｸUB" pitchFamily="50" charset="-128"/>
            </a:endParaRPr>
          </a:p>
        </p:txBody>
      </p:sp>
      <p:sp>
        <p:nvSpPr>
          <p:cNvPr id="53257" name="テキスト ボックス 57"/>
          <p:cNvSpPr>
            <a:spLocks noChangeArrowheads="1"/>
          </p:cNvSpPr>
          <p:nvPr/>
        </p:nvSpPr>
        <p:spPr bwMode="auto">
          <a:xfrm>
            <a:off x="4211638" y="5810088"/>
            <a:ext cx="4679950" cy="792163"/>
          </a:xfrm>
          <a:prstGeom prst="roundRect">
            <a:avLst>
              <a:gd name="adj" fmla="val 9315"/>
            </a:avLst>
          </a:prstGeom>
          <a:noFill/>
          <a:ln w="19050" algn="ctr">
            <a:solidFill>
              <a:schemeClr val="tx1"/>
            </a:solidFill>
            <a:round/>
            <a:headEnd/>
            <a:tailEnd/>
          </a:ln>
          <a:extLst>
            <a:ext uri="{909E8E84-426E-40DD-AFC4-6F175D3DCCD1}">
              <a14:hiddenFill xmlns="" xmlns:a14="http://schemas.microsoft.com/office/drawing/2010/main">
                <a:solidFill>
                  <a:srgbClr val="FFFFFF"/>
                </a:solidFill>
              </a14:hiddenFill>
            </a:ext>
          </a:extLst>
        </p:spPr>
        <p:txBody>
          <a:bodyPr lIns="36000" tIns="36000" rIns="0" anchor="ct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buFont typeface="Wingdings" pitchFamily="2" charset="2"/>
              <a:buChar char="ü"/>
            </a:pPr>
            <a:r>
              <a:rPr lang="ja-JP" altLang="en-US" sz="1100" dirty="0"/>
              <a:t>地下鉄１路線、</a:t>
            </a:r>
            <a:r>
              <a:rPr lang="ja-JP" altLang="en-US" sz="1100" dirty="0">
                <a:latin typeface="HGP創英角ｺﾞｼｯｸUB" pitchFamily="50" charset="-128"/>
              </a:rPr>
              <a:t>ＪＲ２路線、</a:t>
            </a:r>
            <a:r>
              <a:rPr lang="ja-JP" altLang="en-US" sz="1100" dirty="0"/>
              <a:t>私鉄１路線が走り、主要駅として駒川中野・針中野駅、平野駅を有する</a:t>
            </a:r>
            <a:endParaRPr lang="en-US" altLang="ja-JP" sz="1100" dirty="0"/>
          </a:p>
          <a:p>
            <a:pPr eaLnBrk="1" hangingPunct="1"/>
            <a:endParaRPr lang="ja-JP" altLang="en-US" sz="1100" dirty="0">
              <a:solidFill>
                <a:srgbClr val="000000"/>
              </a:solidFill>
            </a:endParaRPr>
          </a:p>
          <a:p>
            <a:pPr eaLnBrk="1" hangingPunct="1">
              <a:buFont typeface="Wingdings" pitchFamily="2" charset="2"/>
              <a:buChar char="ü"/>
            </a:pPr>
            <a:r>
              <a:rPr lang="ja-JP" altLang="ja-JP" sz="1100" dirty="0"/>
              <a:t>北</a:t>
            </a:r>
            <a:r>
              <a:rPr lang="ja-JP" altLang="en-US" sz="1100" dirty="0"/>
              <a:t>東部</a:t>
            </a:r>
            <a:r>
              <a:rPr lang="ja-JP" altLang="ja-JP" sz="1100" dirty="0"/>
              <a:t>を</a:t>
            </a:r>
            <a:r>
              <a:rPr lang="ja-JP" altLang="en-US" sz="1100" dirty="0"/>
              <a:t>平野</a:t>
            </a:r>
            <a:r>
              <a:rPr lang="ja-JP" altLang="ja-JP" sz="1100" dirty="0"/>
              <a:t>川、</a:t>
            </a:r>
            <a:r>
              <a:rPr lang="ja-JP" altLang="en-US" sz="1100" dirty="0"/>
              <a:t>南</a:t>
            </a:r>
            <a:r>
              <a:rPr lang="ja-JP" altLang="ja-JP" sz="1100" dirty="0"/>
              <a:t>部を東西に</a:t>
            </a:r>
            <a:r>
              <a:rPr lang="ja-JP" altLang="en-US" sz="1100" dirty="0"/>
              <a:t>大和</a:t>
            </a:r>
            <a:r>
              <a:rPr lang="ja-JP" altLang="ja-JP" sz="1100" dirty="0"/>
              <a:t>川が流れる</a:t>
            </a:r>
            <a:endParaRPr lang="ja-JP" altLang="en-US" sz="1100" dirty="0">
              <a:solidFill>
                <a:srgbClr val="000000"/>
              </a:solidFill>
            </a:endParaRPr>
          </a:p>
        </p:txBody>
      </p:sp>
      <p:grpSp>
        <p:nvGrpSpPr>
          <p:cNvPr id="2" name="グループ化 63"/>
          <p:cNvGrpSpPr>
            <a:grpSpLocks/>
          </p:cNvGrpSpPr>
          <p:nvPr/>
        </p:nvGrpSpPr>
        <p:grpSpPr bwMode="auto">
          <a:xfrm>
            <a:off x="4067175" y="1925985"/>
            <a:ext cx="4864100" cy="3951287"/>
            <a:chOff x="4068266" y="1772817"/>
            <a:chExt cx="4863334" cy="3951314"/>
          </a:xfrm>
        </p:grpSpPr>
        <p:grpSp>
          <p:nvGrpSpPr>
            <p:cNvPr id="3" name="グループ化 68"/>
            <p:cNvGrpSpPr>
              <a:grpSpLocks/>
            </p:cNvGrpSpPr>
            <p:nvPr/>
          </p:nvGrpSpPr>
          <p:grpSpPr bwMode="auto">
            <a:xfrm>
              <a:off x="4933319" y="1772817"/>
              <a:ext cx="3998281" cy="3951314"/>
              <a:chOff x="1908692" y="1556356"/>
              <a:chExt cx="4134855" cy="4087285"/>
            </a:xfrm>
          </p:grpSpPr>
          <p:grpSp>
            <p:nvGrpSpPr>
              <p:cNvPr id="4" name="グループ化 50"/>
              <p:cNvGrpSpPr>
                <a:grpSpLocks/>
              </p:cNvGrpSpPr>
              <p:nvPr/>
            </p:nvGrpSpPr>
            <p:grpSpPr bwMode="auto">
              <a:xfrm>
                <a:off x="1908692" y="1556356"/>
                <a:ext cx="4134855" cy="4087285"/>
                <a:chOff x="1908692" y="1556356"/>
                <a:chExt cx="4134855" cy="4087285"/>
              </a:xfrm>
            </p:grpSpPr>
            <p:grpSp>
              <p:nvGrpSpPr>
                <p:cNvPr id="5" name="グループ化 31"/>
                <p:cNvGrpSpPr>
                  <a:grpSpLocks/>
                </p:cNvGrpSpPr>
                <p:nvPr/>
              </p:nvGrpSpPr>
              <p:grpSpPr bwMode="auto">
                <a:xfrm>
                  <a:off x="1908692" y="1556356"/>
                  <a:ext cx="4134855" cy="4087285"/>
                  <a:chOff x="1908692" y="1556356"/>
                  <a:chExt cx="4134855" cy="4087285"/>
                </a:xfrm>
              </p:grpSpPr>
              <p:grpSp>
                <p:nvGrpSpPr>
                  <p:cNvPr id="6" name="グループ化 23"/>
                  <p:cNvGrpSpPr>
                    <a:grpSpLocks/>
                  </p:cNvGrpSpPr>
                  <p:nvPr/>
                </p:nvGrpSpPr>
                <p:grpSpPr bwMode="auto">
                  <a:xfrm>
                    <a:off x="2051720" y="1556356"/>
                    <a:ext cx="3991827" cy="4087285"/>
                    <a:chOff x="2051720" y="1556356"/>
                    <a:chExt cx="3991827" cy="4087285"/>
                  </a:xfrm>
                </p:grpSpPr>
                <p:grpSp>
                  <p:nvGrpSpPr>
                    <p:cNvPr id="7" name="グループ化 17"/>
                    <p:cNvGrpSpPr>
                      <a:grpSpLocks/>
                    </p:cNvGrpSpPr>
                    <p:nvPr/>
                  </p:nvGrpSpPr>
                  <p:grpSpPr bwMode="auto">
                    <a:xfrm>
                      <a:off x="2051720" y="1556356"/>
                      <a:ext cx="3991827" cy="4087285"/>
                      <a:chOff x="2573791" y="1380009"/>
                      <a:chExt cx="3991827" cy="4087285"/>
                    </a:xfrm>
                  </p:grpSpPr>
                  <p:grpSp>
                    <p:nvGrpSpPr>
                      <p:cNvPr id="8" name="グループ化 1"/>
                      <p:cNvGrpSpPr>
                        <a:grpSpLocks/>
                      </p:cNvGrpSpPr>
                      <p:nvPr/>
                    </p:nvGrpSpPr>
                    <p:grpSpPr bwMode="auto">
                      <a:xfrm>
                        <a:off x="2573791" y="1380009"/>
                        <a:ext cx="3991827" cy="4087285"/>
                        <a:chOff x="0" y="-423"/>
                        <a:chExt cx="4024446" cy="3962400"/>
                      </a:xfrm>
                    </p:grpSpPr>
                    <p:pic>
                      <p:nvPicPr>
                        <p:cNvPr id="53301" name="図 118"/>
                        <p:cNvPicPr>
                          <a:picLocks noChangeAspect="1"/>
                        </p:cNvPicPr>
                        <p:nvPr/>
                      </p:nvPicPr>
                      <p:blipFill>
                        <a:blip r:embed="rId3" cstate="print">
                          <a:extLst>
                            <a:ext uri="{28A0092B-C50C-407E-A947-70E740481C1C}">
                              <a14:useLocalDpi xmlns="" xmlns:a14="http://schemas.microsoft.com/office/drawing/2010/main" val="0"/>
                            </a:ext>
                          </a:extLst>
                        </a:blip>
                        <a:srcRect l="36443" t="10355" r="19299" b="-2008"/>
                        <a:stretch>
                          <a:fillRect/>
                        </a:stretch>
                      </p:blipFill>
                      <p:spPr bwMode="auto">
                        <a:xfrm>
                          <a:off x="4897" y="-423"/>
                          <a:ext cx="4019549" cy="3962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nvGrpSpPr>
                        <p:cNvPr id="9" name="グループ化 4"/>
                        <p:cNvGrpSpPr/>
                        <p:nvPr/>
                      </p:nvGrpSpPr>
                      <p:grpSpPr>
                        <a:xfrm>
                          <a:off x="0" y="0"/>
                          <a:ext cx="2800350" cy="3638549"/>
                          <a:chOff x="0" y="0"/>
                          <a:chExt cx="2800350" cy="3638549"/>
                        </a:xfrm>
                        <a:solidFill>
                          <a:sysClr val="window" lastClr="FFFFFF"/>
                        </a:solidFill>
                      </p:grpSpPr>
                      <p:sp>
                        <p:nvSpPr>
                          <p:cNvPr id="134" name="正方形/長方形 133"/>
                          <p:cNvSpPr/>
                          <p:nvPr/>
                        </p:nvSpPr>
                        <p:spPr>
                          <a:xfrm>
                            <a:off x="9525" y="0"/>
                            <a:ext cx="885825" cy="45719"/>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defRPr/>
                            </a:pPr>
                            <a:endParaRPr lang="ja-JP" altLang="en-US"/>
                          </a:p>
                        </p:txBody>
                      </p:sp>
                      <p:sp>
                        <p:nvSpPr>
                          <p:cNvPr id="135" name="正方形/長方形 134"/>
                          <p:cNvSpPr/>
                          <p:nvPr/>
                        </p:nvSpPr>
                        <p:spPr>
                          <a:xfrm>
                            <a:off x="0" y="28575"/>
                            <a:ext cx="323850" cy="9525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defRPr/>
                            </a:pPr>
                            <a:endParaRPr lang="ja-JP" altLang="en-US"/>
                          </a:p>
                        </p:txBody>
                      </p:sp>
                      <p:sp>
                        <p:nvSpPr>
                          <p:cNvPr id="136" name="正方形/長方形 7"/>
                          <p:cNvSpPr/>
                          <p:nvPr/>
                        </p:nvSpPr>
                        <p:spPr>
                          <a:xfrm>
                            <a:off x="2476500" y="0"/>
                            <a:ext cx="323850" cy="13335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defRPr/>
                            </a:pPr>
                            <a:endParaRPr lang="ja-JP" altLang="en-US"/>
                          </a:p>
                        </p:txBody>
                      </p:sp>
                      <p:sp>
                        <p:nvSpPr>
                          <p:cNvPr id="137" name="正方形/長方形 136"/>
                          <p:cNvSpPr/>
                          <p:nvPr/>
                        </p:nvSpPr>
                        <p:spPr>
                          <a:xfrm>
                            <a:off x="0" y="3305174"/>
                            <a:ext cx="409575" cy="33337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defRPr/>
                            </a:pPr>
                            <a:endParaRPr lang="ja-JP" altLang="en-US"/>
                          </a:p>
                        </p:txBody>
                      </p:sp>
                    </p:grpSp>
                  </p:grpSp>
                  <p:sp>
                    <p:nvSpPr>
                      <p:cNvPr id="131" name="円/楕円 130"/>
                      <p:cNvSpPr/>
                      <p:nvPr/>
                    </p:nvSpPr>
                    <p:spPr>
                      <a:xfrm>
                        <a:off x="3174346" y="2903915"/>
                        <a:ext cx="144449" cy="146150"/>
                      </a:xfrm>
                      <a:prstGeom prst="ellipse">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grpSp>
                <p:sp>
                  <p:nvSpPr>
                    <p:cNvPr id="129" name="フリーフォーム 128"/>
                    <p:cNvSpPr/>
                    <p:nvPr/>
                  </p:nvSpPr>
                  <p:spPr>
                    <a:xfrm>
                      <a:off x="2578409" y="2645094"/>
                      <a:ext cx="3053130" cy="2165983"/>
                    </a:xfrm>
                    <a:custGeom>
                      <a:avLst/>
                      <a:gdLst>
                        <a:gd name="connsiteX0" fmla="*/ 0 w 3141662"/>
                        <a:gd name="connsiteY0" fmla="*/ 0 h 2109787"/>
                        <a:gd name="connsiteX1" fmla="*/ 314325 w 3141662"/>
                        <a:gd name="connsiteY1" fmla="*/ 409575 h 2109787"/>
                        <a:gd name="connsiteX2" fmla="*/ 628650 w 3141662"/>
                        <a:gd name="connsiteY2" fmla="*/ 552450 h 2109787"/>
                        <a:gd name="connsiteX3" fmla="*/ 1457325 w 3141662"/>
                        <a:gd name="connsiteY3" fmla="*/ 438150 h 2109787"/>
                        <a:gd name="connsiteX4" fmla="*/ 1676400 w 3141662"/>
                        <a:gd name="connsiteY4" fmla="*/ 590550 h 2109787"/>
                        <a:gd name="connsiteX5" fmla="*/ 1724025 w 3141662"/>
                        <a:gd name="connsiteY5" fmla="*/ 1485900 h 2109787"/>
                        <a:gd name="connsiteX6" fmla="*/ 2924175 w 3141662"/>
                        <a:gd name="connsiteY6" fmla="*/ 1504950 h 2109787"/>
                        <a:gd name="connsiteX7" fmla="*/ 3028950 w 3141662"/>
                        <a:gd name="connsiteY7" fmla="*/ 2009775 h 2109787"/>
                        <a:gd name="connsiteX8" fmla="*/ 3124200 w 3141662"/>
                        <a:gd name="connsiteY8" fmla="*/ 2105025 h 2109787"/>
                        <a:gd name="connsiteX9" fmla="*/ 3124200 w 3141662"/>
                        <a:gd name="connsiteY9" fmla="*/ 2105025 h 2109787"/>
                        <a:gd name="connsiteX0" fmla="*/ 0 w 3152651"/>
                        <a:gd name="connsiteY0" fmla="*/ 0 h 2109787"/>
                        <a:gd name="connsiteX1" fmla="*/ 314325 w 3152651"/>
                        <a:gd name="connsiteY1" fmla="*/ 409575 h 2109787"/>
                        <a:gd name="connsiteX2" fmla="*/ 628650 w 3152651"/>
                        <a:gd name="connsiteY2" fmla="*/ 552450 h 2109787"/>
                        <a:gd name="connsiteX3" fmla="*/ 1457325 w 3152651"/>
                        <a:gd name="connsiteY3" fmla="*/ 438150 h 2109787"/>
                        <a:gd name="connsiteX4" fmla="*/ 1676400 w 3152651"/>
                        <a:gd name="connsiteY4" fmla="*/ 590550 h 2109787"/>
                        <a:gd name="connsiteX5" fmla="*/ 1658100 w 3152651"/>
                        <a:gd name="connsiteY5" fmla="*/ 1415108 h 2109787"/>
                        <a:gd name="connsiteX6" fmla="*/ 2924175 w 3152651"/>
                        <a:gd name="connsiteY6" fmla="*/ 1504950 h 2109787"/>
                        <a:gd name="connsiteX7" fmla="*/ 3028950 w 3152651"/>
                        <a:gd name="connsiteY7" fmla="*/ 2009775 h 2109787"/>
                        <a:gd name="connsiteX8" fmla="*/ 3124200 w 3152651"/>
                        <a:gd name="connsiteY8" fmla="*/ 2105025 h 2109787"/>
                        <a:gd name="connsiteX9" fmla="*/ 3124200 w 3152651"/>
                        <a:gd name="connsiteY9" fmla="*/ 2105025 h 2109787"/>
                        <a:gd name="connsiteX0" fmla="*/ 0 w 3138105"/>
                        <a:gd name="connsiteY0" fmla="*/ 0 h 2109787"/>
                        <a:gd name="connsiteX1" fmla="*/ 314325 w 3138105"/>
                        <a:gd name="connsiteY1" fmla="*/ 409575 h 2109787"/>
                        <a:gd name="connsiteX2" fmla="*/ 628650 w 3138105"/>
                        <a:gd name="connsiteY2" fmla="*/ 552450 h 2109787"/>
                        <a:gd name="connsiteX3" fmla="*/ 1457325 w 3138105"/>
                        <a:gd name="connsiteY3" fmla="*/ 438150 h 2109787"/>
                        <a:gd name="connsiteX4" fmla="*/ 1676400 w 3138105"/>
                        <a:gd name="connsiteY4" fmla="*/ 590550 h 2109787"/>
                        <a:gd name="connsiteX5" fmla="*/ 1745367 w 3138105"/>
                        <a:gd name="connsiteY5" fmla="*/ 1415108 h 2109787"/>
                        <a:gd name="connsiteX6" fmla="*/ 2924175 w 3138105"/>
                        <a:gd name="connsiteY6" fmla="*/ 1504950 h 2109787"/>
                        <a:gd name="connsiteX7" fmla="*/ 3028950 w 3138105"/>
                        <a:gd name="connsiteY7" fmla="*/ 2009775 h 2109787"/>
                        <a:gd name="connsiteX8" fmla="*/ 3124200 w 3138105"/>
                        <a:gd name="connsiteY8" fmla="*/ 2105025 h 2109787"/>
                        <a:gd name="connsiteX9" fmla="*/ 3124200 w 3138105"/>
                        <a:gd name="connsiteY9" fmla="*/ 2105025 h 2109787"/>
                        <a:gd name="connsiteX0" fmla="*/ 0 w 3138105"/>
                        <a:gd name="connsiteY0" fmla="*/ 0 h 2109787"/>
                        <a:gd name="connsiteX1" fmla="*/ 314325 w 3138105"/>
                        <a:gd name="connsiteY1" fmla="*/ 409575 h 2109787"/>
                        <a:gd name="connsiteX2" fmla="*/ 628650 w 3138105"/>
                        <a:gd name="connsiteY2" fmla="*/ 552450 h 2109787"/>
                        <a:gd name="connsiteX3" fmla="*/ 1457325 w 3138105"/>
                        <a:gd name="connsiteY3" fmla="*/ 438150 h 2109787"/>
                        <a:gd name="connsiteX4" fmla="*/ 1570830 w 3138105"/>
                        <a:gd name="connsiteY4" fmla="*/ 650961 h 2109787"/>
                        <a:gd name="connsiteX5" fmla="*/ 1745367 w 3138105"/>
                        <a:gd name="connsiteY5" fmla="*/ 1415108 h 2109787"/>
                        <a:gd name="connsiteX6" fmla="*/ 2924175 w 3138105"/>
                        <a:gd name="connsiteY6" fmla="*/ 1504950 h 2109787"/>
                        <a:gd name="connsiteX7" fmla="*/ 3028950 w 3138105"/>
                        <a:gd name="connsiteY7" fmla="*/ 2009775 h 2109787"/>
                        <a:gd name="connsiteX8" fmla="*/ 3124200 w 3138105"/>
                        <a:gd name="connsiteY8" fmla="*/ 2105025 h 2109787"/>
                        <a:gd name="connsiteX9" fmla="*/ 3124200 w 3138105"/>
                        <a:gd name="connsiteY9" fmla="*/ 2105025 h 2109787"/>
                        <a:gd name="connsiteX0" fmla="*/ 0 w 3138105"/>
                        <a:gd name="connsiteY0" fmla="*/ 0 h 2109787"/>
                        <a:gd name="connsiteX1" fmla="*/ 314325 w 3138105"/>
                        <a:gd name="connsiteY1" fmla="*/ 409575 h 2109787"/>
                        <a:gd name="connsiteX2" fmla="*/ 628650 w 3138105"/>
                        <a:gd name="connsiteY2" fmla="*/ 552450 h 2109787"/>
                        <a:gd name="connsiteX3" fmla="*/ 1396294 w 3138105"/>
                        <a:gd name="connsiteY3" fmla="*/ 442557 h 2109787"/>
                        <a:gd name="connsiteX4" fmla="*/ 1570830 w 3138105"/>
                        <a:gd name="connsiteY4" fmla="*/ 650961 h 2109787"/>
                        <a:gd name="connsiteX5" fmla="*/ 1745367 w 3138105"/>
                        <a:gd name="connsiteY5" fmla="*/ 1415108 h 2109787"/>
                        <a:gd name="connsiteX6" fmla="*/ 2924175 w 3138105"/>
                        <a:gd name="connsiteY6" fmla="*/ 1504950 h 2109787"/>
                        <a:gd name="connsiteX7" fmla="*/ 3028950 w 3138105"/>
                        <a:gd name="connsiteY7" fmla="*/ 2009775 h 2109787"/>
                        <a:gd name="connsiteX8" fmla="*/ 3124200 w 3138105"/>
                        <a:gd name="connsiteY8" fmla="*/ 2105025 h 2109787"/>
                        <a:gd name="connsiteX9" fmla="*/ 3124200 w 3138105"/>
                        <a:gd name="connsiteY9" fmla="*/ 2105025 h 2109787"/>
                        <a:gd name="connsiteX0" fmla="*/ 0 w 3138105"/>
                        <a:gd name="connsiteY0" fmla="*/ 0 h 2109787"/>
                        <a:gd name="connsiteX1" fmla="*/ 314325 w 3138105"/>
                        <a:gd name="connsiteY1" fmla="*/ 409575 h 2109787"/>
                        <a:gd name="connsiteX2" fmla="*/ 628650 w 3138105"/>
                        <a:gd name="connsiteY2" fmla="*/ 552450 h 2109787"/>
                        <a:gd name="connsiteX3" fmla="*/ 1396294 w 3138105"/>
                        <a:gd name="connsiteY3" fmla="*/ 442557 h 2109787"/>
                        <a:gd name="connsiteX4" fmla="*/ 1483562 w 3138105"/>
                        <a:gd name="connsiteY4" fmla="*/ 512025 h 2109787"/>
                        <a:gd name="connsiteX5" fmla="*/ 1570830 w 3138105"/>
                        <a:gd name="connsiteY5" fmla="*/ 650961 h 2109787"/>
                        <a:gd name="connsiteX6" fmla="*/ 1745367 w 3138105"/>
                        <a:gd name="connsiteY6" fmla="*/ 1415108 h 2109787"/>
                        <a:gd name="connsiteX7" fmla="*/ 2924175 w 3138105"/>
                        <a:gd name="connsiteY7" fmla="*/ 1504950 h 2109787"/>
                        <a:gd name="connsiteX8" fmla="*/ 3028950 w 3138105"/>
                        <a:gd name="connsiteY8" fmla="*/ 2009775 h 2109787"/>
                        <a:gd name="connsiteX9" fmla="*/ 3124200 w 3138105"/>
                        <a:gd name="connsiteY9" fmla="*/ 2105025 h 2109787"/>
                        <a:gd name="connsiteX10" fmla="*/ 3124200 w 3138105"/>
                        <a:gd name="connsiteY10" fmla="*/ 2105025 h 2109787"/>
                        <a:gd name="connsiteX0" fmla="*/ 0 w 3138105"/>
                        <a:gd name="connsiteY0" fmla="*/ 0 h 2109787"/>
                        <a:gd name="connsiteX1" fmla="*/ 314325 w 3138105"/>
                        <a:gd name="connsiteY1" fmla="*/ 409575 h 2109787"/>
                        <a:gd name="connsiteX2" fmla="*/ 698147 w 3138105"/>
                        <a:gd name="connsiteY2" fmla="*/ 512025 h 2109787"/>
                        <a:gd name="connsiteX3" fmla="*/ 1396294 w 3138105"/>
                        <a:gd name="connsiteY3" fmla="*/ 442557 h 2109787"/>
                        <a:gd name="connsiteX4" fmla="*/ 1483562 w 3138105"/>
                        <a:gd name="connsiteY4" fmla="*/ 512025 h 2109787"/>
                        <a:gd name="connsiteX5" fmla="*/ 1570830 w 3138105"/>
                        <a:gd name="connsiteY5" fmla="*/ 650961 h 2109787"/>
                        <a:gd name="connsiteX6" fmla="*/ 1745367 w 3138105"/>
                        <a:gd name="connsiteY6" fmla="*/ 1415108 h 2109787"/>
                        <a:gd name="connsiteX7" fmla="*/ 2924175 w 3138105"/>
                        <a:gd name="connsiteY7" fmla="*/ 1504950 h 2109787"/>
                        <a:gd name="connsiteX8" fmla="*/ 3028950 w 3138105"/>
                        <a:gd name="connsiteY8" fmla="*/ 2009775 h 2109787"/>
                        <a:gd name="connsiteX9" fmla="*/ 3124200 w 3138105"/>
                        <a:gd name="connsiteY9" fmla="*/ 2105025 h 2109787"/>
                        <a:gd name="connsiteX10" fmla="*/ 3124200 w 3138105"/>
                        <a:gd name="connsiteY10" fmla="*/ 2105025 h 2109787"/>
                        <a:gd name="connsiteX0" fmla="*/ 0 w 3138105"/>
                        <a:gd name="connsiteY0" fmla="*/ 0 h 2109787"/>
                        <a:gd name="connsiteX1" fmla="*/ 314325 w 3138105"/>
                        <a:gd name="connsiteY1" fmla="*/ 409575 h 2109787"/>
                        <a:gd name="connsiteX2" fmla="*/ 698147 w 3138105"/>
                        <a:gd name="connsiteY2" fmla="*/ 512025 h 2109787"/>
                        <a:gd name="connsiteX3" fmla="*/ 1396294 w 3138105"/>
                        <a:gd name="connsiteY3" fmla="*/ 442557 h 2109787"/>
                        <a:gd name="connsiteX4" fmla="*/ 1570830 w 3138105"/>
                        <a:gd name="connsiteY4" fmla="*/ 512025 h 2109787"/>
                        <a:gd name="connsiteX5" fmla="*/ 1570830 w 3138105"/>
                        <a:gd name="connsiteY5" fmla="*/ 650961 h 2109787"/>
                        <a:gd name="connsiteX6" fmla="*/ 1745367 w 3138105"/>
                        <a:gd name="connsiteY6" fmla="*/ 1415108 h 2109787"/>
                        <a:gd name="connsiteX7" fmla="*/ 2924175 w 3138105"/>
                        <a:gd name="connsiteY7" fmla="*/ 1504950 h 2109787"/>
                        <a:gd name="connsiteX8" fmla="*/ 3028950 w 3138105"/>
                        <a:gd name="connsiteY8" fmla="*/ 2009775 h 2109787"/>
                        <a:gd name="connsiteX9" fmla="*/ 3124200 w 3138105"/>
                        <a:gd name="connsiteY9" fmla="*/ 2105025 h 2109787"/>
                        <a:gd name="connsiteX10" fmla="*/ 3124200 w 3138105"/>
                        <a:gd name="connsiteY10" fmla="*/ 2105025 h 2109787"/>
                        <a:gd name="connsiteX0" fmla="*/ 0 w 3138105"/>
                        <a:gd name="connsiteY0" fmla="*/ 0 h 2109787"/>
                        <a:gd name="connsiteX1" fmla="*/ 314325 w 3138105"/>
                        <a:gd name="connsiteY1" fmla="*/ 409575 h 2109787"/>
                        <a:gd name="connsiteX2" fmla="*/ 698147 w 3138105"/>
                        <a:gd name="connsiteY2" fmla="*/ 512025 h 2109787"/>
                        <a:gd name="connsiteX3" fmla="*/ 1396294 w 3138105"/>
                        <a:gd name="connsiteY3" fmla="*/ 442557 h 2109787"/>
                        <a:gd name="connsiteX4" fmla="*/ 1570830 w 3138105"/>
                        <a:gd name="connsiteY4" fmla="*/ 512025 h 2109787"/>
                        <a:gd name="connsiteX5" fmla="*/ 1570830 w 3138105"/>
                        <a:gd name="connsiteY5" fmla="*/ 720429 h 2109787"/>
                        <a:gd name="connsiteX6" fmla="*/ 1745367 w 3138105"/>
                        <a:gd name="connsiteY6" fmla="*/ 1415108 h 2109787"/>
                        <a:gd name="connsiteX7" fmla="*/ 2924175 w 3138105"/>
                        <a:gd name="connsiteY7" fmla="*/ 1504950 h 2109787"/>
                        <a:gd name="connsiteX8" fmla="*/ 3028950 w 3138105"/>
                        <a:gd name="connsiteY8" fmla="*/ 2009775 h 2109787"/>
                        <a:gd name="connsiteX9" fmla="*/ 3124200 w 3138105"/>
                        <a:gd name="connsiteY9" fmla="*/ 2105025 h 2109787"/>
                        <a:gd name="connsiteX10" fmla="*/ 3124200 w 3138105"/>
                        <a:gd name="connsiteY10" fmla="*/ 2105025 h 2109787"/>
                        <a:gd name="connsiteX0" fmla="*/ 0 w 3138105"/>
                        <a:gd name="connsiteY0" fmla="*/ 0 h 2109787"/>
                        <a:gd name="connsiteX1" fmla="*/ 314325 w 3138105"/>
                        <a:gd name="connsiteY1" fmla="*/ 409575 h 2109787"/>
                        <a:gd name="connsiteX2" fmla="*/ 698147 w 3138105"/>
                        <a:gd name="connsiteY2" fmla="*/ 512025 h 2109787"/>
                        <a:gd name="connsiteX3" fmla="*/ 1396294 w 3138105"/>
                        <a:gd name="connsiteY3" fmla="*/ 442557 h 2109787"/>
                        <a:gd name="connsiteX4" fmla="*/ 1570830 w 3138105"/>
                        <a:gd name="connsiteY4" fmla="*/ 512025 h 2109787"/>
                        <a:gd name="connsiteX5" fmla="*/ 1570830 w 3138105"/>
                        <a:gd name="connsiteY5" fmla="*/ 720429 h 2109787"/>
                        <a:gd name="connsiteX6" fmla="*/ 1745367 w 3138105"/>
                        <a:gd name="connsiteY6" fmla="*/ 1415108 h 2109787"/>
                        <a:gd name="connsiteX7" fmla="*/ 2924175 w 3138105"/>
                        <a:gd name="connsiteY7" fmla="*/ 1504950 h 2109787"/>
                        <a:gd name="connsiteX8" fmla="*/ 3028950 w 3138105"/>
                        <a:gd name="connsiteY8" fmla="*/ 2009775 h 2109787"/>
                        <a:gd name="connsiteX9" fmla="*/ 3124200 w 3138105"/>
                        <a:gd name="connsiteY9" fmla="*/ 2105025 h 2109787"/>
                        <a:gd name="connsiteX10" fmla="*/ 3124200 w 3138105"/>
                        <a:gd name="connsiteY10" fmla="*/ 2105025 h 2109787"/>
                        <a:gd name="connsiteX0" fmla="*/ 0 w 3138105"/>
                        <a:gd name="connsiteY0" fmla="*/ 0 h 2109787"/>
                        <a:gd name="connsiteX1" fmla="*/ 314325 w 3138105"/>
                        <a:gd name="connsiteY1" fmla="*/ 409575 h 2109787"/>
                        <a:gd name="connsiteX2" fmla="*/ 698147 w 3138105"/>
                        <a:gd name="connsiteY2" fmla="*/ 512025 h 2109787"/>
                        <a:gd name="connsiteX3" fmla="*/ 1396294 w 3138105"/>
                        <a:gd name="connsiteY3" fmla="*/ 442557 h 2109787"/>
                        <a:gd name="connsiteX4" fmla="*/ 1570830 w 3138105"/>
                        <a:gd name="connsiteY4" fmla="*/ 512025 h 2109787"/>
                        <a:gd name="connsiteX5" fmla="*/ 1570830 w 3138105"/>
                        <a:gd name="connsiteY5" fmla="*/ 720429 h 2109787"/>
                        <a:gd name="connsiteX6" fmla="*/ 1745367 w 3138105"/>
                        <a:gd name="connsiteY6" fmla="*/ 1415108 h 2109787"/>
                        <a:gd name="connsiteX7" fmla="*/ 2924175 w 3138105"/>
                        <a:gd name="connsiteY7" fmla="*/ 1504950 h 2109787"/>
                        <a:gd name="connsiteX8" fmla="*/ 3028950 w 3138105"/>
                        <a:gd name="connsiteY8" fmla="*/ 2009775 h 2109787"/>
                        <a:gd name="connsiteX9" fmla="*/ 3124200 w 3138105"/>
                        <a:gd name="connsiteY9" fmla="*/ 2105025 h 2109787"/>
                        <a:gd name="connsiteX10" fmla="*/ 3124200 w 3138105"/>
                        <a:gd name="connsiteY10" fmla="*/ 2105025 h 2109787"/>
                        <a:gd name="connsiteX0" fmla="*/ 0 w 3138105"/>
                        <a:gd name="connsiteY0" fmla="*/ 0 h 2109787"/>
                        <a:gd name="connsiteX1" fmla="*/ 314325 w 3138105"/>
                        <a:gd name="connsiteY1" fmla="*/ 409575 h 2109787"/>
                        <a:gd name="connsiteX2" fmla="*/ 698147 w 3138105"/>
                        <a:gd name="connsiteY2" fmla="*/ 512025 h 2109787"/>
                        <a:gd name="connsiteX3" fmla="*/ 1309025 w 3138105"/>
                        <a:gd name="connsiteY3" fmla="*/ 442557 h 2109787"/>
                        <a:gd name="connsiteX4" fmla="*/ 1570830 w 3138105"/>
                        <a:gd name="connsiteY4" fmla="*/ 512025 h 2109787"/>
                        <a:gd name="connsiteX5" fmla="*/ 1570830 w 3138105"/>
                        <a:gd name="connsiteY5" fmla="*/ 720429 h 2109787"/>
                        <a:gd name="connsiteX6" fmla="*/ 1745367 w 3138105"/>
                        <a:gd name="connsiteY6" fmla="*/ 1415108 h 2109787"/>
                        <a:gd name="connsiteX7" fmla="*/ 2924175 w 3138105"/>
                        <a:gd name="connsiteY7" fmla="*/ 1504950 h 2109787"/>
                        <a:gd name="connsiteX8" fmla="*/ 3028950 w 3138105"/>
                        <a:gd name="connsiteY8" fmla="*/ 2009775 h 2109787"/>
                        <a:gd name="connsiteX9" fmla="*/ 3124200 w 3138105"/>
                        <a:gd name="connsiteY9" fmla="*/ 2105025 h 2109787"/>
                        <a:gd name="connsiteX10" fmla="*/ 3124200 w 3138105"/>
                        <a:gd name="connsiteY10" fmla="*/ 2105025 h 2109787"/>
                        <a:gd name="connsiteX0" fmla="*/ 0 w 3138105"/>
                        <a:gd name="connsiteY0" fmla="*/ 0 h 2109787"/>
                        <a:gd name="connsiteX1" fmla="*/ 314325 w 3138105"/>
                        <a:gd name="connsiteY1" fmla="*/ 409575 h 2109787"/>
                        <a:gd name="connsiteX2" fmla="*/ 698147 w 3138105"/>
                        <a:gd name="connsiteY2" fmla="*/ 512025 h 2109787"/>
                        <a:gd name="connsiteX3" fmla="*/ 1309025 w 3138105"/>
                        <a:gd name="connsiteY3" fmla="*/ 442557 h 2109787"/>
                        <a:gd name="connsiteX4" fmla="*/ 1483562 w 3138105"/>
                        <a:gd name="connsiteY4" fmla="*/ 512025 h 2109787"/>
                        <a:gd name="connsiteX5" fmla="*/ 1570830 w 3138105"/>
                        <a:gd name="connsiteY5" fmla="*/ 720429 h 2109787"/>
                        <a:gd name="connsiteX6" fmla="*/ 1745367 w 3138105"/>
                        <a:gd name="connsiteY6" fmla="*/ 1415108 h 2109787"/>
                        <a:gd name="connsiteX7" fmla="*/ 2924175 w 3138105"/>
                        <a:gd name="connsiteY7" fmla="*/ 1504950 h 2109787"/>
                        <a:gd name="connsiteX8" fmla="*/ 3028950 w 3138105"/>
                        <a:gd name="connsiteY8" fmla="*/ 2009775 h 2109787"/>
                        <a:gd name="connsiteX9" fmla="*/ 3124200 w 3138105"/>
                        <a:gd name="connsiteY9" fmla="*/ 2105025 h 2109787"/>
                        <a:gd name="connsiteX10" fmla="*/ 3124200 w 3138105"/>
                        <a:gd name="connsiteY10" fmla="*/ 2105025 h 2109787"/>
                        <a:gd name="connsiteX0" fmla="*/ 0 w 3138105"/>
                        <a:gd name="connsiteY0" fmla="*/ 0 h 2109787"/>
                        <a:gd name="connsiteX1" fmla="*/ 314325 w 3138105"/>
                        <a:gd name="connsiteY1" fmla="*/ 409575 h 2109787"/>
                        <a:gd name="connsiteX2" fmla="*/ 698147 w 3138105"/>
                        <a:gd name="connsiteY2" fmla="*/ 512025 h 2109787"/>
                        <a:gd name="connsiteX3" fmla="*/ 1309025 w 3138105"/>
                        <a:gd name="connsiteY3" fmla="*/ 442557 h 2109787"/>
                        <a:gd name="connsiteX4" fmla="*/ 1483562 w 3138105"/>
                        <a:gd name="connsiteY4" fmla="*/ 512025 h 2109787"/>
                        <a:gd name="connsiteX5" fmla="*/ 1570830 w 3138105"/>
                        <a:gd name="connsiteY5" fmla="*/ 720429 h 2109787"/>
                        <a:gd name="connsiteX6" fmla="*/ 1745367 w 3138105"/>
                        <a:gd name="connsiteY6" fmla="*/ 1415108 h 2109787"/>
                        <a:gd name="connsiteX7" fmla="*/ 2924175 w 3138105"/>
                        <a:gd name="connsiteY7" fmla="*/ 1504950 h 2109787"/>
                        <a:gd name="connsiteX8" fmla="*/ 3028950 w 3138105"/>
                        <a:gd name="connsiteY8" fmla="*/ 2009775 h 2109787"/>
                        <a:gd name="connsiteX9" fmla="*/ 3124200 w 3138105"/>
                        <a:gd name="connsiteY9" fmla="*/ 2105025 h 2109787"/>
                        <a:gd name="connsiteX10" fmla="*/ 3124200 w 3138105"/>
                        <a:gd name="connsiteY10" fmla="*/ 2105025 h 2109787"/>
                        <a:gd name="connsiteX0" fmla="*/ 0 w 3138105"/>
                        <a:gd name="connsiteY0" fmla="*/ 0 h 2109787"/>
                        <a:gd name="connsiteX1" fmla="*/ 314325 w 3138105"/>
                        <a:gd name="connsiteY1" fmla="*/ 409575 h 2109787"/>
                        <a:gd name="connsiteX2" fmla="*/ 698147 w 3138105"/>
                        <a:gd name="connsiteY2" fmla="*/ 512025 h 2109787"/>
                        <a:gd name="connsiteX3" fmla="*/ 1309025 w 3138105"/>
                        <a:gd name="connsiteY3" fmla="*/ 442557 h 2109787"/>
                        <a:gd name="connsiteX4" fmla="*/ 1483562 w 3138105"/>
                        <a:gd name="connsiteY4" fmla="*/ 512025 h 2109787"/>
                        <a:gd name="connsiteX5" fmla="*/ 1570830 w 3138105"/>
                        <a:gd name="connsiteY5" fmla="*/ 720429 h 2109787"/>
                        <a:gd name="connsiteX6" fmla="*/ 1745367 w 3138105"/>
                        <a:gd name="connsiteY6" fmla="*/ 1415108 h 2109787"/>
                        <a:gd name="connsiteX7" fmla="*/ 2924175 w 3138105"/>
                        <a:gd name="connsiteY7" fmla="*/ 1504950 h 2109787"/>
                        <a:gd name="connsiteX8" fmla="*/ 3028950 w 3138105"/>
                        <a:gd name="connsiteY8" fmla="*/ 2009775 h 2109787"/>
                        <a:gd name="connsiteX9" fmla="*/ 3124200 w 3138105"/>
                        <a:gd name="connsiteY9" fmla="*/ 2105025 h 2109787"/>
                        <a:gd name="connsiteX10" fmla="*/ 3124200 w 3138105"/>
                        <a:gd name="connsiteY10" fmla="*/ 2105025 h 2109787"/>
                        <a:gd name="connsiteX0" fmla="*/ 0 w 3138105"/>
                        <a:gd name="connsiteY0" fmla="*/ 0 h 2109787"/>
                        <a:gd name="connsiteX1" fmla="*/ 314325 w 3138105"/>
                        <a:gd name="connsiteY1" fmla="*/ 409575 h 2109787"/>
                        <a:gd name="connsiteX2" fmla="*/ 698147 w 3138105"/>
                        <a:gd name="connsiteY2" fmla="*/ 512025 h 2109787"/>
                        <a:gd name="connsiteX3" fmla="*/ 1309025 w 3138105"/>
                        <a:gd name="connsiteY3" fmla="*/ 442557 h 2109787"/>
                        <a:gd name="connsiteX4" fmla="*/ 1483562 w 3138105"/>
                        <a:gd name="connsiteY4" fmla="*/ 512025 h 2109787"/>
                        <a:gd name="connsiteX5" fmla="*/ 1570830 w 3138105"/>
                        <a:gd name="connsiteY5" fmla="*/ 720429 h 2109787"/>
                        <a:gd name="connsiteX6" fmla="*/ 1745367 w 3138105"/>
                        <a:gd name="connsiteY6" fmla="*/ 1415108 h 2109787"/>
                        <a:gd name="connsiteX7" fmla="*/ 2924175 w 3138105"/>
                        <a:gd name="connsiteY7" fmla="*/ 1504950 h 2109787"/>
                        <a:gd name="connsiteX8" fmla="*/ 3028950 w 3138105"/>
                        <a:gd name="connsiteY8" fmla="*/ 2009775 h 2109787"/>
                        <a:gd name="connsiteX9" fmla="*/ 3124200 w 3138105"/>
                        <a:gd name="connsiteY9" fmla="*/ 2105025 h 2109787"/>
                        <a:gd name="connsiteX10" fmla="*/ 3124200 w 3138105"/>
                        <a:gd name="connsiteY10" fmla="*/ 2105025 h 2109787"/>
                        <a:gd name="connsiteX0" fmla="*/ 0 w 3138105"/>
                        <a:gd name="connsiteY0" fmla="*/ 0 h 2109787"/>
                        <a:gd name="connsiteX1" fmla="*/ 314325 w 3138105"/>
                        <a:gd name="connsiteY1" fmla="*/ 409575 h 2109787"/>
                        <a:gd name="connsiteX2" fmla="*/ 698147 w 3138105"/>
                        <a:gd name="connsiteY2" fmla="*/ 512025 h 2109787"/>
                        <a:gd name="connsiteX3" fmla="*/ 1309025 w 3138105"/>
                        <a:gd name="connsiteY3" fmla="*/ 442557 h 2109787"/>
                        <a:gd name="connsiteX4" fmla="*/ 1570830 w 3138105"/>
                        <a:gd name="connsiteY4" fmla="*/ 512025 h 2109787"/>
                        <a:gd name="connsiteX5" fmla="*/ 1570830 w 3138105"/>
                        <a:gd name="connsiteY5" fmla="*/ 720429 h 2109787"/>
                        <a:gd name="connsiteX6" fmla="*/ 1745367 w 3138105"/>
                        <a:gd name="connsiteY6" fmla="*/ 1415108 h 2109787"/>
                        <a:gd name="connsiteX7" fmla="*/ 2924175 w 3138105"/>
                        <a:gd name="connsiteY7" fmla="*/ 1504950 h 2109787"/>
                        <a:gd name="connsiteX8" fmla="*/ 3028950 w 3138105"/>
                        <a:gd name="connsiteY8" fmla="*/ 2009775 h 2109787"/>
                        <a:gd name="connsiteX9" fmla="*/ 3124200 w 3138105"/>
                        <a:gd name="connsiteY9" fmla="*/ 2105025 h 2109787"/>
                        <a:gd name="connsiteX10" fmla="*/ 3124200 w 3138105"/>
                        <a:gd name="connsiteY10" fmla="*/ 2105025 h 2109787"/>
                        <a:gd name="connsiteX0" fmla="*/ 0 w 3138105"/>
                        <a:gd name="connsiteY0" fmla="*/ 0 h 2109787"/>
                        <a:gd name="connsiteX1" fmla="*/ 314325 w 3138105"/>
                        <a:gd name="connsiteY1" fmla="*/ 409575 h 2109787"/>
                        <a:gd name="connsiteX2" fmla="*/ 698147 w 3138105"/>
                        <a:gd name="connsiteY2" fmla="*/ 512025 h 2109787"/>
                        <a:gd name="connsiteX3" fmla="*/ 1309025 w 3138105"/>
                        <a:gd name="connsiteY3" fmla="*/ 442557 h 2109787"/>
                        <a:gd name="connsiteX4" fmla="*/ 1570830 w 3138105"/>
                        <a:gd name="connsiteY4" fmla="*/ 512025 h 2109787"/>
                        <a:gd name="connsiteX5" fmla="*/ 1570830 w 3138105"/>
                        <a:gd name="connsiteY5" fmla="*/ 720429 h 2109787"/>
                        <a:gd name="connsiteX6" fmla="*/ 1745367 w 3138105"/>
                        <a:gd name="connsiteY6" fmla="*/ 1415108 h 2109787"/>
                        <a:gd name="connsiteX7" fmla="*/ 2924175 w 3138105"/>
                        <a:gd name="connsiteY7" fmla="*/ 1504950 h 2109787"/>
                        <a:gd name="connsiteX8" fmla="*/ 3028950 w 3138105"/>
                        <a:gd name="connsiteY8" fmla="*/ 2009775 h 2109787"/>
                        <a:gd name="connsiteX9" fmla="*/ 3124200 w 3138105"/>
                        <a:gd name="connsiteY9" fmla="*/ 2105025 h 2109787"/>
                        <a:gd name="connsiteX10" fmla="*/ 3124200 w 3138105"/>
                        <a:gd name="connsiteY10" fmla="*/ 2105025 h 2109787"/>
                        <a:gd name="connsiteX0" fmla="*/ 0 w 3138105"/>
                        <a:gd name="connsiteY0" fmla="*/ 0 h 2109787"/>
                        <a:gd name="connsiteX1" fmla="*/ 314325 w 3138105"/>
                        <a:gd name="connsiteY1" fmla="*/ 409575 h 2109787"/>
                        <a:gd name="connsiteX2" fmla="*/ 698147 w 3138105"/>
                        <a:gd name="connsiteY2" fmla="*/ 512025 h 2109787"/>
                        <a:gd name="connsiteX3" fmla="*/ 1309025 w 3138105"/>
                        <a:gd name="connsiteY3" fmla="*/ 442557 h 2109787"/>
                        <a:gd name="connsiteX4" fmla="*/ 1483562 w 3138105"/>
                        <a:gd name="connsiteY4" fmla="*/ 512025 h 2109787"/>
                        <a:gd name="connsiteX5" fmla="*/ 1570830 w 3138105"/>
                        <a:gd name="connsiteY5" fmla="*/ 720429 h 2109787"/>
                        <a:gd name="connsiteX6" fmla="*/ 1745367 w 3138105"/>
                        <a:gd name="connsiteY6" fmla="*/ 1415108 h 2109787"/>
                        <a:gd name="connsiteX7" fmla="*/ 2924175 w 3138105"/>
                        <a:gd name="connsiteY7" fmla="*/ 1504950 h 2109787"/>
                        <a:gd name="connsiteX8" fmla="*/ 3028950 w 3138105"/>
                        <a:gd name="connsiteY8" fmla="*/ 2009775 h 2109787"/>
                        <a:gd name="connsiteX9" fmla="*/ 3124200 w 3138105"/>
                        <a:gd name="connsiteY9" fmla="*/ 2105025 h 2109787"/>
                        <a:gd name="connsiteX10" fmla="*/ 3124200 w 3138105"/>
                        <a:gd name="connsiteY10" fmla="*/ 2105025 h 2109787"/>
                        <a:gd name="connsiteX0" fmla="*/ 0 w 3138105"/>
                        <a:gd name="connsiteY0" fmla="*/ 0 h 2109787"/>
                        <a:gd name="connsiteX1" fmla="*/ 314325 w 3138105"/>
                        <a:gd name="connsiteY1" fmla="*/ 409575 h 2109787"/>
                        <a:gd name="connsiteX2" fmla="*/ 698147 w 3138105"/>
                        <a:gd name="connsiteY2" fmla="*/ 512025 h 2109787"/>
                        <a:gd name="connsiteX3" fmla="*/ 1309025 w 3138105"/>
                        <a:gd name="connsiteY3" fmla="*/ 442557 h 2109787"/>
                        <a:gd name="connsiteX4" fmla="*/ 1483562 w 3138105"/>
                        <a:gd name="connsiteY4" fmla="*/ 512025 h 2109787"/>
                        <a:gd name="connsiteX5" fmla="*/ 1570830 w 3138105"/>
                        <a:gd name="connsiteY5" fmla="*/ 720429 h 2109787"/>
                        <a:gd name="connsiteX6" fmla="*/ 1745367 w 3138105"/>
                        <a:gd name="connsiteY6" fmla="*/ 1415108 h 2109787"/>
                        <a:gd name="connsiteX7" fmla="*/ 2924175 w 3138105"/>
                        <a:gd name="connsiteY7" fmla="*/ 1504950 h 2109787"/>
                        <a:gd name="connsiteX8" fmla="*/ 3028950 w 3138105"/>
                        <a:gd name="connsiteY8" fmla="*/ 2009775 h 2109787"/>
                        <a:gd name="connsiteX9" fmla="*/ 3124200 w 3138105"/>
                        <a:gd name="connsiteY9" fmla="*/ 2105025 h 2109787"/>
                        <a:gd name="connsiteX10" fmla="*/ 3124200 w 3138105"/>
                        <a:gd name="connsiteY10" fmla="*/ 2105025 h 2109787"/>
                        <a:gd name="connsiteX0" fmla="*/ 0 w 3138105"/>
                        <a:gd name="connsiteY0" fmla="*/ 0 h 2109787"/>
                        <a:gd name="connsiteX1" fmla="*/ 314325 w 3138105"/>
                        <a:gd name="connsiteY1" fmla="*/ 409575 h 2109787"/>
                        <a:gd name="connsiteX2" fmla="*/ 698147 w 3138105"/>
                        <a:gd name="connsiteY2" fmla="*/ 512025 h 2109787"/>
                        <a:gd name="connsiteX3" fmla="*/ 1309025 w 3138105"/>
                        <a:gd name="connsiteY3" fmla="*/ 442557 h 2109787"/>
                        <a:gd name="connsiteX4" fmla="*/ 1483562 w 3138105"/>
                        <a:gd name="connsiteY4" fmla="*/ 512025 h 2109787"/>
                        <a:gd name="connsiteX5" fmla="*/ 1570830 w 3138105"/>
                        <a:gd name="connsiteY5" fmla="*/ 720429 h 2109787"/>
                        <a:gd name="connsiteX6" fmla="*/ 1745367 w 3138105"/>
                        <a:gd name="connsiteY6" fmla="*/ 1415108 h 2109787"/>
                        <a:gd name="connsiteX7" fmla="*/ 2924175 w 3138105"/>
                        <a:gd name="connsiteY7" fmla="*/ 1504950 h 2109787"/>
                        <a:gd name="connsiteX8" fmla="*/ 3028950 w 3138105"/>
                        <a:gd name="connsiteY8" fmla="*/ 2009775 h 2109787"/>
                        <a:gd name="connsiteX9" fmla="*/ 3124200 w 3138105"/>
                        <a:gd name="connsiteY9" fmla="*/ 2105025 h 2109787"/>
                        <a:gd name="connsiteX10" fmla="*/ 3124200 w 3138105"/>
                        <a:gd name="connsiteY10" fmla="*/ 2105025 h 2109787"/>
                        <a:gd name="connsiteX0" fmla="*/ 0 w 3138105"/>
                        <a:gd name="connsiteY0" fmla="*/ 0 h 2109787"/>
                        <a:gd name="connsiteX1" fmla="*/ 314325 w 3138105"/>
                        <a:gd name="connsiteY1" fmla="*/ 409575 h 2109787"/>
                        <a:gd name="connsiteX2" fmla="*/ 698147 w 3138105"/>
                        <a:gd name="connsiteY2" fmla="*/ 512025 h 2109787"/>
                        <a:gd name="connsiteX3" fmla="*/ 1309025 w 3138105"/>
                        <a:gd name="connsiteY3" fmla="*/ 442557 h 2109787"/>
                        <a:gd name="connsiteX4" fmla="*/ 1483562 w 3138105"/>
                        <a:gd name="connsiteY4" fmla="*/ 512025 h 2109787"/>
                        <a:gd name="connsiteX5" fmla="*/ 1570830 w 3138105"/>
                        <a:gd name="connsiteY5" fmla="*/ 720429 h 2109787"/>
                        <a:gd name="connsiteX6" fmla="*/ 1745367 w 3138105"/>
                        <a:gd name="connsiteY6" fmla="*/ 1415108 h 2109787"/>
                        <a:gd name="connsiteX7" fmla="*/ 2924175 w 3138105"/>
                        <a:gd name="connsiteY7" fmla="*/ 1504950 h 2109787"/>
                        <a:gd name="connsiteX8" fmla="*/ 3028950 w 3138105"/>
                        <a:gd name="connsiteY8" fmla="*/ 2009775 h 2109787"/>
                        <a:gd name="connsiteX9" fmla="*/ 3124200 w 3138105"/>
                        <a:gd name="connsiteY9" fmla="*/ 2105025 h 2109787"/>
                        <a:gd name="connsiteX10" fmla="*/ 3124200 w 3138105"/>
                        <a:gd name="connsiteY10" fmla="*/ 2105025 h 2109787"/>
                        <a:gd name="connsiteX0" fmla="*/ 0 w 3138105"/>
                        <a:gd name="connsiteY0" fmla="*/ 0 h 2109787"/>
                        <a:gd name="connsiteX1" fmla="*/ 314325 w 3138105"/>
                        <a:gd name="connsiteY1" fmla="*/ 409575 h 2109787"/>
                        <a:gd name="connsiteX2" fmla="*/ 698147 w 3138105"/>
                        <a:gd name="connsiteY2" fmla="*/ 512025 h 2109787"/>
                        <a:gd name="connsiteX3" fmla="*/ 1309025 w 3138105"/>
                        <a:gd name="connsiteY3" fmla="*/ 442557 h 2109787"/>
                        <a:gd name="connsiteX4" fmla="*/ 1570830 w 3138105"/>
                        <a:gd name="connsiteY4" fmla="*/ 720429 h 2109787"/>
                        <a:gd name="connsiteX5" fmla="*/ 1745367 w 3138105"/>
                        <a:gd name="connsiteY5" fmla="*/ 1415108 h 2109787"/>
                        <a:gd name="connsiteX6" fmla="*/ 2924175 w 3138105"/>
                        <a:gd name="connsiteY6" fmla="*/ 1504950 h 2109787"/>
                        <a:gd name="connsiteX7" fmla="*/ 3028950 w 3138105"/>
                        <a:gd name="connsiteY7" fmla="*/ 2009775 h 2109787"/>
                        <a:gd name="connsiteX8" fmla="*/ 3124200 w 3138105"/>
                        <a:gd name="connsiteY8" fmla="*/ 2105025 h 2109787"/>
                        <a:gd name="connsiteX9" fmla="*/ 3124200 w 3138105"/>
                        <a:gd name="connsiteY9" fmla="*/ 2105025 h 2109787"/>
                        <a:gd name="connsiteX0" fmla="*/ 0 w 3138105"/>
                        <a:gd name="connsiteY0" fmla="*/ 0 h 2109787"/>
                        <a:gd name="connsiteX1" fmla="*/ 314325 w 3138105"/>
                        <a:gd name="connsiteY1" fmla="*/ 409575 h 2109787"/>
                        <a:gd name="connsiteX2" fmla="*/ 698147 w 3138105"/>
                        <a:gd name="connsiteY2" fmla="*/ 512025 h 2109787"/>
                        <a:gd name="connsiteX3" fmla="*/ 1309025 w 3138105"/>
                        <a:gd name="connsiteY3" fmla="*/ 442557 h 2109787"/>
                        <a:gd name="connsiteX4" fmla="*/ 1570830 w 3138105"/>
                        <a:gd name="connsiteY4" fmla="*/ 720429 h 2109787"/>
                        <a:gd name="connsiteX5" fmla="*/ 1745367 w 3138105"/>
                        <a:gd name="connsiteY5" fmla="*/ 1415108 h 2109787"/>
                        <a:gd name="connsiteX6" fmla="*/ 2924175 w 3138105"/>
                        <a:gd name="connsiteY6" fmla="*/ 1504950 h 2109787"/>
                        <a:gd name="connsiteX7" fmla="*/ 3028950 w 3138105"/>
                        <a:gd name="connsiteY7" fmla="*/ 2009775 h 2109787"/>
                        <a:gd name="connsiteX8" fmla="*/ 3124200 w 3138105"/>
                        <a:gd name="connsiteY8" fmla="*/ 2105025 h 2109787"/>
                        <a:gd name="connsiteX9" fmla="*/ 3124200 w 3138105"/>
                        <a:gd name="connsiteY9" fmla="*/ 2105025 h 2109787"/>
                        <a:gd name="connsiteX0" fmla="*/ 0 w 3138105"/>
                        <a:gd name="connsiteY0" fmla="*/ 0 h 2109787"/>
                        <a:gd name="connsiteX1" fmla="*/ 314325 w 3138105"/>
                        <a:gd name="connsiteY1" fmla="*/ 409575 h 2109787"/>
                        <a:gd name="connsiteX2" fmla="*/ 698147 w 3138105"/>
                        <a:gd name="connsiteY2" fmla="*/ 512025 h 2109787"/>
                        <a:gd name="connsiteX3" fmla="*/ 1309025 w 3138105"/>
                        <a:gd name="connsiteY3" fmla="*/ 442557 h 2109787"/>
                        <a:gd name="connsiteX4" fmla="*/ 1570830 w 3138105"/>
                        <a:gd name="connsiteY4" fmla="*/ 720429 h 2109787"/>
                        <a:gd name="connsiteX5" fmla="*/ 1745367 w 3138105"/>
                        <a:gd name="connsiteY5" fmla="*/ 1415108 h 2109787"/>
                        <a:gd name="connsiteX6" fmla="*/ 2924175 w 3138105"/>
                        <a:gd name="connsiteY6" fmla="*/ 1504950 h 2109787"/>
                        <a:gd name="connsiteX7" fmla="*/ 3028950 w 3138105"/>
                        <a:gd name="connsiteY7" fmla="*/ 2009775 h 2109787"/>
                        <a:gd name="connsiteX8" fmla="*/ 3124200 w 3138105"/>
                        <a:gd name="connsiteY8" fmla="*/ 2105025 h 2109787"/>
                        <a:gd name="connsiteX9" fmla="*/ 3124200 w 3138105"/>
                        <a:gd name="connsiteY9" fmla="*/ 2105025 h 2109787"/>
                        <a:gd name="connsiteX0" fmla="*/ 0 w 3138105"/>
                        <a:gd name="connsiteY0" fmla="*/ 0 h 2109787"/>
                        <a:gd name="connsiteX1" fmla="*/ 314325 w 3138105"/>
                        <a:gd name="connsiteY1" fmla="*/ 409575 h 2109787"/>
                        <a:gd name="connsiteX2" fmla="*/ 698147 w 3138105"/>
                        <a:gd name="connsiteY2" fmla="*/ 512025 h 2109787"/>
                        <a:gd name="connsiteX3" fmla="*/ 1309025 w 3138105"/>
                        <a:gd name="connsiteY3" fmla="*/ 442557 h 2109787"/>
                        <a:gd name="connsiteX4" fmla="*/ 1570830 w 3138105"/>
                        <a:gd name="connsiteY4" fmla="*/ 720429 h 2109787"/>
                        <a:gd name="connsiteX5" fmla="*/ 1745367 w 3138105"/>
                        <a:gd name="connsiteY5" fmla="*/ 1415108 h 2109787"/>
                        <a:gd name="connsiteX6" fmla="*/ 2924175 w 3138105"/>
                        <a:gd name="connsiteY6" fmla="*/ 1504950 h 2109787"/>
                        <a:gd name="connsiteX7" fmla="*/ 3028950 w 3138105"/>
                        <a:gd name="connsiteY7" fmla="*/ 2009775 h 2109787"/>
                        <a:gd name="connsiteX8" fmla="*/ 3124200 w 3138105"/>
                        <a:gd name="connsiteY8" fmla="*/ 2105025 h 2109787"/>
                        <a:gd name="connsiteX9" fmla="*/ 3124200 w 3138105"/>
                        <a:gd name="connsiteY9" fmla="*/ 2105025 h 2109787"/>
                        <a:gd name="connsiteX0" fmla="*/ 0 w 3138105"/>
                        <a:gd name="connsiteY0" fmla="*/ 0 h 2109787"/>
                        <a:gd name="connsiteX1" fmla="*/ 314325 w 3138105"/>
                        <a:gd name="connsiteY1" fmla="*/ 409575 h 2109787"/>
                        <a:gd name="connsiteX2" fmla="*/ 698147 w 3138105"/>
                        <a:gd name="connsiteY2" fmla="*/ 512025 h 2109787"/>
                        <a:gd name="connsiteX3" fmla="*/ 1309025 w 3138105"/>
                        <a:gd name="connsiteY3" fmla="*/ 442557 h 2109787"/>
                        <a:gd name="connsiteX4" fmla="*/ 1570830 w 3138105"/>
                        <a:gd name="connsiteY4" fmla="*/ 720429 h 2109787"/>
                        <a:gd name="connsiteX5" fmla="*/ 1745367 w 3138105"/>
                        <a:gd name="connsiteY5" fmla="*/ 1415108 h 2109787"/>
                        <a:gd name="connsiteX6" fmla="*/ 2924175 w 3138105"/>
                        <a:gd name="connsiteY6" fmla="*/ 1504950 h 2109787"/>
                        <a:gd name="connsiteX7" fmla="*/ 3028950 w 3138105"/>
                        <a:gd name="connsiteY7" fmla="*/ 2009775 h 2109787"/>
                        <a:gd name="connsiteX8" fmla="*/ 3124200 w 3138105"/>
                        <a:gd name="connsiteY8" fmla="*/ 2105025 h 2109787"/>
                        <a:gd name="connsiteX9" fmla="*/ 3124200 w 3138105"/>
                        <a:gd name="connsiteY9" fmla="*/ 2105025 h 2109787"/>
                        <a:gd name="connsiteX0" fmla="*/ 0 w 3152651"/>
                        <a:gd name="connsiteY0" fmla="*/ 0 h 2109787"/>
                        <a:gd name="connsiteX1" fmla="*/ 314325 w 3152651"/>
                        <a:gd name="connsiteY1" fmla="*/ 409575 h 2109787"/>
                        <a:gd name="connsiteX2" fmla="*/ 698147 w 3152651"/>
                        <a:gd name="connsiteY2" fmla="*/ 512025 h 2109787"/>
                        <a:gd name="connsiteX3" fmla="*/ 1309025 w 3152651"/>
                        <a:gd name="connsiteY3" fmla="*/ 442557 h 2109787"/>
                        <a:gd name="connsiteX4" fmla="*/ 1570830 w 3152651"/>
                        <a:gd name="connsiteY4" fmla="*/ 720429 h 2109787"/>
                        <a:gd name="connsiteX5" fmla="*/ 1658099 w 3152651"/>
                        <a:gd name="connsiteY5" fmla="*/ 1415108 h 2109787"/>
                        <a:gd name="connsiteX6" fmla="*/ 2924175 w 3152651"/>
                        <a:gd name="connsiteY6" fmla="*/ 1504950 h 2109787"/>
                        <a:gd name="connsiteX7" fmla="*/ 3028950 w 3152651"/>
                        <a:gd name="connsiteY7" fmla="*/ 2009775 h 2109787"/>
                        <a:gd name="connsiteX8" fmla="*/ 3124200 w 3152651"/>
                        <a:gd name="connsiteY8" fmla="*/ 2105025 h 2109787"/>
                        <a:gd name="connsiteX9" fmla="*/ 3124200 w 3152651"/>
                        <a:gd name="connsiteY9" fmla="*/ 2105025 h 2109787"/>
                        <a:gd name="connsiteX0" fmla="*/ 0 w 3167195"/>
                        <a:gd name="connsiteY0" fmla="*/ 0 h 2109787"/>
                        <a:gd name="connsiteX1" fmla="*/ 314325 w 3167195"/>
                        <a:gd name="connsiteY1" fmla="*/ 409575 h 2109787"/>
                        <a:gd name="connsiteX2" fmla="*/ 698147 w 3167195"/>
                        <a:gd name="connsiteY2" fmla="*/ 512025 h 2109787"/>
                        <a:gd name="connsiteX3" fmla="*/ 1309025 w 3167195"/>
                        <a:gd name="connsiteY3" fmla="*/ 442557 h 2109787"/>
                        <a:gd name="connsiteX4" fmla="*/ 1570830 w 3167195"/>
                        <a:gd name="connsiteY4" fmla="*/ 720429 h 2109787"/>
                        <a:gd name="connsiteX5" fmla="*/ 1570831 w 3167195"/>
                        <a:gd name="connsiteY5" fmla="*/ 1415108 h 2109787"/>
                        <a:gd name="connsiteX6" fmla="*/ 2924175 w 3167195"/>
                        <a:gd name="connsiteY6" fmla="*/ 1504950 h 2109787"/>
                        <a:gd name="connsiteX7" fmla="*/ 3028950 w 3167195"/>
                        <a:gd name="connsiteY7" fmla="*/ 2009775 h 2109787"/>
                        <a:gd name="connsiteX8" fmla="*/ 3124200 w 3167195"/>
                        <a:gd name="connsiteY8" fmla="*/ 2105025 h 2109787"/>
                        <a:gd name="connsiteX9" fmla="*/ 3124200 w 3167195"/>
                        <a:gd name="connsiteY9" fmla="*/ 2105025 h 2109787"/>
                        <a:gd name="connsiteX0" fmla="*/ 0 w 3167195"/>
                        <a:gd name="connsiteY0" fmla="*/ 0 h 2109787"/>
                        <a:gd name="connsiteX1" fmla="*/ 314325 w 3167195"/>
                        <a:gd name="connsiteY1" fmla="*/ 409575 h 2109787"/>
                        <a:gd name="connsiteX2" fmla="*/ 698147 w 3167195"/>
                        <a:gd name="connsiteY2" fmla="*/ 512025 h 2109787"/>
                        <a:gd name="connsiteX3" fmla="*/ 1309025 w 3167195"/>
                        <a:gd name="connsiteY3" fmla="*/ 442557 h 2109787"/>
                        <a:gd name="connsiteX4" fmla="*/ 1570830 w 3167195"/>
                        <a:gd name="connsiteY4" fmla="*/ 720429 h 2109787"/>
                        <a:gd name="connsiteX5" fmla="*/ 1570831 w 3167195"/>
                        <a:gd name="connsiteY5" fmla="*/ 1415108 h 2109787"/>
                        <a:gd name="connsiteX6" fmla="*/ 2924175 w 3167195"/>
                        <a:gd name="connsiteY6" fmla="*/ 1504950 h 2109787"/>
                        <a:gd name="connsiteX7" fmla="*/ 3028950 w 3167195"/>
                        <a:gd name="connsiteY7" fmla="*/ 2009775 h 2109787"/>
                        <a:gd name="connsiteX8" fmla="*/ 3124200 w 3167195"/>
                        <a:gd name="connsiteY8" fmla="*/ 2105025 h 2109787"/>
                        <a:gd name="connsiteX9" fmla="*/ 3124200 w 3167195"/>
                        <a:gd name="connsiteY9" fmla="*/ 2105025 h 2109787"/>
                        <a:gd name="connsiteX0" fmla="*/ 0 w 3167195"/>
                        <a:gd name="connsiteY0" fmla="*/ 0 h 2109787"/>
                        <a:gd name="connsiteX1" fmla="*/ 314325 w 3167195"/>
                        <a:gd name="connsiteY1" fmla="*/ 409575 h 2109787"/>
                        <a:gd name="connsiteX2" fmla="*/ 698147 w 3167195"/>
                        <a:gd name="connsiteY2" fmla="*/ 512025 h 2109787"/>
                        <a:gd name="connsiteX3" fmla="*/ 1309025 w 3167195"/>
                        <a:gd name="connsiteY3" fmla="*/ 442557 h 2109787"/>
                        <a:gd name="connsiteX4" fmla="*/ 1570830 w 3167195"/>
                        <a:gd name="connsiteY4" fmla="*/ 720429 h 2109787"/>
                        <a:gd name="connsiteX5" fmla="*/ 1570831 w 3167195"/>
                        <a:gd name="connsiteY5" fmla="*/ 1415108 h 2109787"/>
                        <a:gd name="connsiteX6" fmla="*/ 2924175 w 3167195"/>
                        <a:gd name="connsiteY6" fmla="*/ 1504950 h 2109787"/>
                        <a:gd name="connsiteX7" fmla="*/ 3028950 w 3167195"/>
                        <a:gd name="connsiteY7" fmla="*/ 2009775 h 2109787"/>
                        <a:gd name="connsiteX8" fmla="*/ 3124200 w 3167195"/>
                        <a:gd name="connsiteY8" fmla="*/ 2105025 h 2109787"/>
                        <a:gd name="connsiteX9" fmla="*/ 3124200 w 3167195"/>
                        <a:gd name="connsiteY9" fmla="*/ 2105025 h 2109787"/>
                        <a:gd name="connsiteX0" fmla="*/ 0 w 3167195"/>
                        <a:gd name="connsiteY0" fmla="*/ 0 h 2109787"/>
                        <a:gd name="connsiteX1" fmla="*/ 314325 w 3167195"/>
                        <a:gd name="connsiteY1" fmla="*/ 409575 h 2109787"/>
                        <a:gd name="connsiteX2" fmla="*/ 698147 w 3167195"/>
                        <a:gd name="connsiteY2" fmla="*/ 512025 h 2109787"/>
                        <a:gd name="connsiteX3" fmla="*/ 1309025 w 3167195"/>
                        <a:gd name="connsiteY3" fmla="*/ 442557 h 2109787"/>
                        <a:gd name="connsiteX4" fmla="*/ 1570830 w 3167195"/>
                        <a:gd name="connsiteY4" fmla="*/ 720429 h 2109787"/>
                        <a:gd name="connsiteX5" fmla="*/ 1570831 w 3167195"/>
                        <a:gd name="connsiteY5" fmla="*/ 1415108 h 2109787"/>
                        <a:gd name="connsiteX6" fmla="*/ 2924175 w 3167195"/>
                        <a:gd name="connsiteY6" fmla="*/ 1504950 h 2109787"/>
                        <a:gd name="connsiteX7" fmla="*/ 3028950 w 3167195"/>
                        <a:gd name="connsiteY7" fmla="*/ 2009775 h 2109787"/>
                        <a:gd name="connsiteX8" fmla="*/ 3124200 w 3167195"/>
                        <a:gd name="connsiteY8" fmla="*/ 2105025 h 2109787"/>
                        <a:gd name="connsiteX9" fmla="*/ 3124200 w 3167195"/>
                        <a:gd name="connsiteY9" fmla="*/ 2105025 h 2109787"/>
                        <a:gd name="connsiteX0" fmla="*/ 0 w 3167195"/>
                        <a:gd name="connsiteY0" fmla="*/ 0 h 2109787"/>
                        <a:gd name="connsiteX1" fmla="*/ 314325 w 3167195"/>
                        <a:gd name="connsiteY1" fmla="*/ 409575 h 2109787"/>
                        <a:gd name="connsiteX2" fmla="*/ 698147 w 3167195"/>
                        <a:gd name="connsiteY2" fmla="*/ 512025 h 2109787"/>
                        <a:gd name="connsiteX3" fmla="*/ 1309025 w 3167195"/>
                        <a:gd name="connsiteY3" fmla="*/ 442557 h 2109787"/>
                        <a:gd name="connsiteX4" fmla="*/ 1570830 w 3167195"/>
                        <a:gd name="connsiteY4" fmla="*/ 720429 h 2109787"/>
                        <a:gd name="connsiteX5" fmla="*/ 1570831 w 3167195"/>
                        <a:gd name="connsiteY5" fmla="*/ 1415108 h 2109787"/>
                        <a:gd name="connsiteX6" fmla="*/ 2924175 w 3167195"/>
                        <a:gd name="connsiteY6" fmla="*/ 1504950 h 2109787"/>
                        <a:gd name="connsiteX7" fmla="*/ 3028950 w 3167195"/>
                        <a:gd name="connsiteY7" fmla="*/ 2009775 h 2109787"/>
                        <a:gd name="connsiteX8" fmla="*/ 3124200 w 3167195"/>
                        <a:gd name="connsiteY8" fmla="*/ 2105025 h 2109787"/>
                        <a:gd name="connsiteX9" fmla="*/ 3124200 w 3167195"/>
                        <a:gd name="connsiteY9" fmla="*/ 2105025 h 2109787"/>
                        <a:gd name="connsiteX0" fmla="*/ 0 w 3124200"/>
                        <a:gd name="connsiteY0" fmla="*/ 0 h 2113183"/>
                        <a:gd name="connsiteX1" fmla="*/ 314325 w 3124200"/>
                        <a:gd name="connsiteY1" fmla="*/ 409575 h 2113183"/>
                        <a:gd name="connsiteX2" fmla="*/ 698147 w 3124200"/>
                        <a:gd name="connsiteY2" fmla="*/ 512025 h 2113183"/>
                        <a:gd name="connsiteX3" fmla="*/ 1309025 w 3124200"/>
                        <a:gd name="connsiteY3" fmla="*/ 442557 h 2113183"/>
                        <a:gd name="connsiteX4" fmla="*/ 1570830 w 3124200"/>
                        <a:gd name="connsiteY4" fmla="*/ 720429 h 2113183"/>
                        <a:gd name="connsiteX5" fmla="*/ 1570831 w 3124200"/>
                        <a:gd name="connsiteY5" fmla="*/ 1415108 h 2113183"/>
                        <a:gd name="connsiteX6" fmla="*/ 2879856 w 3124200"/>
                        <a:gd name="connsiteY6" fmla="*/ 1484576 h 2113183"/>
                        <a:gd name="connsiteX7" fmla="*/ 3028950 w 3124200"/>
                        <a:gd name="connsiteY7" fmla="*/ 2009775 h 2113183"/>
                        <a:gd name="connsiteX8" fmla="*/ 3124200 w 3124200"/>
                        <a:gd name="connsiteY8" fmla="*/ 2105025 h 2113183"/>
                        <a:gd name="connsiteX9" fmla="*/ 3124200 w 3124200"/>
                        <a:gd name="connsiteY9" fmla="*/ 2105025 h 2113183"/>
                        <a:gd name="connsiteX0" fmla="*/ 0 w 3384680"/>
                        <a:gd name="connsiteY0" fmla="*/ 0 h 2113183"/>
                        <a:gd name="connsiteX1" fmla="*/ 314325 w 3384680"/>
                        <a:gd name="connsiteY1" fmla="*/ 409575 h 2113183"/>
                        <a:gd name="connsiteX2" fmla="*/ 698147 w 3384680"/>
                        <a:gd name="connsiteY2" fmla="*/ 512025 h 2113183"/>
                        <a:gd name="connsiteX3" fmla="*/ 1309025 w 3384680"/>
                        <a:gd name="connsiteY3" fmla="*/ 442557 h 2113183"/>
                        <a:gd name="connsiteX4" fmla="*/ 1570830 w 3384680"/>
                        <a:gd name="connsiteY4" fmla="*/ 720429 h 2113183"/>
                        <a:gd name="connsiteX5" fmla="*/ 1570831 w 3384680"/>
                        <a:gd name="connsiteY5" fmla="*/ 1415108 h 2113183"/>
                        <a:gd name="connsiteX6" fmla="*/ 3141661 w 3384680"/>
                        <a:gd name="connsiteY6" fmla="*/ 1484576 h 2113183"/>
                        <a:gd name="connsiteX7" fmla="*/ 3028950 w 3384680"/>
                        <a:gd name="connsiteY7" fmla="*/ 2009775 h 2113183"/>
                        <a:gd name="connsiteX8" fmla="*/ 3124200 w 3384680"/>
                        <a:gd name="connsiteY8" fmla="*/ 2105025 h 2113183"/>
                        <a:gd name="connsiteX9" fmla="*/ 3124200 w 3384680"/>
                        <a:gd name="connsiteY9" fmla="*/ 2105025 h 2113183"/>
                        <a:gd name="connsiteX0" fmla="*/ 0 w 3418012"/>
                        <a:gd name="connsiteY0" fmla="*/ 0 h 2143727"/>
                        <a:gd name="connsiteX1" fmla="*/ 314325 w 3418012"/>
                        <a:gd name="connsiteY1" fmla="*/ 409575 h 2143727"/>
                        <a:gd name="connsiteX2" fmla="*/ 698147 w 3418012"/>
                        <a:gd name="connsiteY2" fmla="*/ 512025 h 2143727"/>
                        <a:gd name="connsiteX3" fmla="*/ 1309025 w 3418012"/>
                        <a:gd name="connsiteY3" fmla="*/ 442557 h 2143727"/>
                        <a:gd name="connsiteX4" fmla="*/ 1570830 w 3418012"/>
                        <a:gd name="connsiteY4" fmla="*/ 720429 h 2143727"/>
                        <a:gd name="connsiteX5" fmla="*/ 1570831 w 3418012"/>
                        <a:gd name="connsiteY5" fmla="*/ 1415108 h 2143727"/>
                        <a:gd name="connsiteX6" fmla="*/ 3141661 w 3418012"/>
                        <a:gd name="connsiteY6" fmla="*/ 1484576 h 2143727"/>
                        <a:gd name="connsiteX7" fmla="*/ 3228929 w 3418012"/>
                        <a:gd name="connsiteY7" fmla="*/ 2040319 h 2143727"/>
                        <a:gd name="connsiteX8" fmla="*/ 3124200 w 3418012"/>
                        <a:gd name="connsiteY8" fmla="*/ 2105025 h 2143727"/>
                        <a:gd name="connsiteX9" fmla="*/ 3124200 w 3418012"/>
                        <a:gd name="connsiteY9" fmla="*/ 2105025 h 2143727"/>
                        <a:gd name="connsiteX0" fmla="*/ 0 w 3325572"/>
                        <a:gd name="connsiteY0" fmla="*/ 0 h 2143727"/>
                        <a:gd name="connsiteX1" fmla="*/ 314325 w 3325572"/>
                        <a:gd name="connsiteY1" fmla="*/ 409575 h 2143727"/>
                        <a:gd name="connsiteX2" fmla="*/ 698147 w 3325572"/>
                        <a:gd name="connsiteY2" fmla="*/ 512025 h 2143727"/>
                        <a:gd name="connsiteX3" fmla="*/ 1309025 w 3325572"/>
                        <a:gd name="connsiteY3" fmla="*/ 442557 h 2143727"/>
                        <a:gd name="connsiteX4" fmla="*/ 1570830 w 3325572"/>
                        <a:gd name="connsiteY4" fmla="*/ 720429 h 2143727"/>
                        <a:gd name="connsiteX5" fmla="*/ 1570831 w 3325572"/>
                        <a:gd name="connsiteY5" fmla="*/ 1415108 h 2143727"/>
                        <a:gd name="connsiteX6" fmla="*/ 3141661 w 3325572"/>
                        <a:gd name="connsiteY6" fmla="*/ 1484576 h 2143727"/>
                        <a:gd name="connsiteX7" fmla="*/ 3228929 w 3325572"/>
                        <a:gd name="connsiteY7" fmla="*/ 2040319 h 2143727"/>
                        <a:gd name="connsiteX8" fmla="*/ 3124200 w 3325572"/>
                        <a:gd name="connsiteY8" fmla="*/ 2105025 h 2143727"/>
                        <a:gd name="connsiteX9" fmla="*/ 3124200 w 3325572"/>
                        <a:gd name="connsiteY9" fmla="*/ 2105025 h 2143727"/>
                        <a:gd name="connsiteX0" fmla="*/ 0 w 3325572"/>
                        <a:gd name="connsiteY0" fmla="*/ 0 h 2143727"/>
                        <a:gd name="connsiteX1" fmla="*/ 314325 w 3325572"/>
                        <a:gd name="connsiteY1" fmla="*/ 409575 h 2143727"/>
                        <a:gd name="connsiteX2" fmla="*/ 698147 w 3325572"/>
                        <a:gd name="connsiteY2" fmla="*/ 512025 h 2143727"/>
                        <a:gd name="connsiteX3" fmla="*/ 1309025 w 3325572"/>
                        <a:gd name="connsiteY3" fmla="*/ 442557 h 2143727"/>
                        <a:gd name="connsiteX4" fmla="*/ 1570830 w 3325572"/>
                        <a:gd name="connsiteY4" fmla="*/ 720429 h 2143727"/>
                        <a:gd name="connsiteX5" fmla="*/ 1570831 w 3325572"/>
                        <a:gd name="connsiteY5" fmla="*/ 1415108 h 2143727"/>
                        <a:gd name="connsiteX6" fmla="*/ 3141661 w 3325572"/>
                        <a:gd name="connsiteY6" fmla="*/ 1484576 h 2143727"/>
                        <a:gd name="connsiteX7" fmla="*/ 3228929 w 3325572"/>
                        <a:gd name="connsiteY7" fmla="*/ 2040319 h 2143727"/>
                        <a:gd name="connsiteX8" fmla="*/ 3124200 w 3325572"/>
                        <a:gd name="connsiteY8" fmla="*/ 2105025 h 2143727"/>
                        <a:gd name="connsiteX9" fmla="*/ 3124200 w 3325572"/>
                        <a:gd name="connsiteY9" fmla="*/ 2105025 h 2143727"/>
                        <a:gd name="connsiteX0" fmla="*/ 0 w 3231839"/>
                        <a:gd name="connsiteY0" fmla="*/ 0 h 2143727"/>
                        <a:gd name="connsiteX1" fmla="*/ 314325 w 3231839"/>
                        <a:gd name="connsiteY1" fmla="*/ 409575 h 2143727"/>
                        <a:gd name="connsiteX2" fmla="*/ 698147 w 3231839"/>
                        <a:gd name="connsiteY2" fmla="*/ 512025 h 2143727"/>
                        <a:gd name="connsiteX3" fmla="*/ 1309025 w 3231839"/>
                        <a:gd name="connsiteY3" fmla="*/ 442557 h 2143727"/>
                        <a:gd name="connsiteX4" fmla="*/ 1570830 w 3231839"/>
                        <a:gd name="connsiteY4" fmla="*/ 720429 h 2143727"/>
                        <a:gd name="connsiteX5" fmla="*/ 1570831 w 3231839"/>
                        <a:gd name="connsiteY5" fmla="*/ 1415108 h 2143727"/>
                        <a:gd name="connsiteX6" fmla="*/ 3141661 w 3231839"/>
                        <a:gd name="connsiteY6" fmla="*/ 1484576 h 2143727"/>
                        <a:gd name="connsiteX7" fmla="*/ 3228929 w 3231839"/>
                        <a:gd name="connsiteY7" fmla="*/ 2040319 h 2143727"/>
                        <a:gd name="connsiteX8" fmla="*/ 3124200 w 3231839"/>
                        <a:gd name="connsiteY8" fmla="*/ 2105025 h 2143727"/>
                        <a:gd name="connsiteX9" fmla="*/ 3124200 w 3231839"/>
                        <a:gd name="connsiteY9" fmla="*/ 2105025 h 2143727"/>
                        <a:gd name="connsiteX0" fmla="*/ 0 w 3228929"/>
                        <a:gd name="connsiteY0" fmla="*/ 0 h 2143727"/>
                        <a:gd name="connsiteX1" fmla="*/ 314325 w 3228929"/>
                        <a:gd name="connsiteY1" fmla="*/ 409575 h 2143727"/>
                        <a:gd name="connsiteX2" fmla="*/ 698147 w 3228929"/>
                        <a:gd name="connsiteY2" fmla="*/ 512025 h 2143727"/>
                        <a:gd name="connsiteX3" fmla="*/ 1309025 w 3228929"/>
                        <a:gd name="connsiteY3" fmla="*/ 442557 h 2143727"/>
                        <a:gd name="connsiteX4" fmla="*/ 1570830 w 3228929"/>
                        <a:gd name="connsiteY4" fmla="*/ 720429 h 2143727"/>
                        <a:gd name="connsiteX5" fmla="*/ 1570831 w 3228929"/>
                        <a:gd name="connsiteY5" fmla="*/ 1415108 h 2143727"/>
                        <a:gd name="connsiteX6" fmla="*/ 3141661 w 3228929"/>
                        <a:gd name="connsiteY6" fmla="*/ 1484576 h 2143727"/>
                        <a:gd name="connsiteX7" fmla="*/ 3228929 w 3228929"/>
                        <a:gd name="connsiteY7" fmla="*/ 2040319 h 2143727"/>
                        <a:gd name="connsiteX8" fmla="*/ 3124200 w 3228929"/>
                        <a:gd name="connsiteY8" fmla="*/ 2105025 h 2143727"/>
                        <a:gd name="connsiteX9" fmla="*/ 3124200 w 3228929"/>
                        <a:gd name="connsiteY9" fmla="*/ 2105025 h 2143727"/>
                        <a:gd name="connsiteX0" fmla="*/ 0 w 3228929"/>
                        <a:gd name="connsiteY0" fmla="*/ 0 h 2143727"/>
                        <a:gd name="connsiteX1" fmla="*/ 314325 w 3228929"/>
                        <a:gd name="connsiteY1" fmla="*/ 409575 h 2143727"/>
                        <a:gd name="connsiteX2" fmla="*/ 698147 w 3228929"/>
                        <a:gd name="connsiteY2" fmla="*/ 512025 h 2143727"/>
                        <a:gd name="connsiteX3" fmla="*/ 1309025 w 3228929"/>
                        <a:gd name="connsiteY3" fmla="*/ 442557 h 2143727"/>
                        <a:gd name="connsiteX4" fmla="*/ 1570830 w 3228929"/>
                        <a:gd name="connsiteY4" fmla="*/ 720429 h 2143727"/>
                        <a:gd name="connsiteX5" fmla="*/ 1570831 w 3228929"/>
                        <a:gd name="connsiteY5" fmla="*/ 1415108 h 2143727"/>
                        <a:gd name="connsiteX6" fmla="*/ 3141661 w 3228929"/>
                        <a:gd name="connsiteY6" fmla="*/ 1484575 h 2143727"/>
                        <a:gd name="connsiteX7" fmla="*/ 3228929 w 3228929"/>
                        <a:gd name="connsiteY7" fmla="*/ 2040319 h 2143727"/>
                        <a:gd name="connsiteX8" fmla="*/ 3124200 w 3228929"/>
                        <a:gd name="connsiteY8" fmla="*/ 2105025 h 2143727"/>
                        <a:gd name="connsiteX9" fmla="*/ 3124200 w 3228929"/>
                        <a:gd name="connsiteY9" fmla="*/ 2105025 h 2143727"/>
                        <a:gd name="connsiteX0" fmla="*/ 0 w 3228929"/>
                        <a:gd name="connsiteY0" fmla="*/ 0 h 2143727"/>
                        <a:gd name="connsiteX1" fmla="*/ 314325 w 3228929"/>
                        <a:gd name="connsiteY1" fmla="*/ 409575 h 2143727"/>
                        <a:gd name="connsiteX2" fmla="*/ 698147 w 3228929"/>
                        <a:gd name="connsiteY2" fmla="*/ 512025 h 2143727"/>
                        <a:gd name="connsiteX3" fmla="*/ 1309025 w 3228929"/>
                        <a:gd name="connsiteY3" fmla="*/ 442557 h 2143727"/>
                        <a:gd name="connsiteX4" fmla="*/ 1570830 w 3228929"/>
                        <a:gd name="connsiteY4" fmla="*/ 720429 h 2143727"/>
                        <a:gd name="connsiteX5" fmla="*/ 1570831 w 3228929"/>
                        <a:gd name="connsiteY5" fmla="*/ 1415108 h 2143727"/>
                        <a:gd name="connsiteX6" fmla="*/ 3141661 w 3228929"/>
                        <a:gd name="connsiteY6" fmla="*/ 1484575 h 2143727"/>
                        <a:gd name="connsiteX7" fmla="*/ 3228929 w 3228929"/>
                        <a:gd name="connsiteY7" fmla="*/ 2040319 h 2143727"/>
                        <a:gd name="connsiteX8" fmla="*/ 3124200 w 3228929"/>
                        <a:gd name="connsiteY8" fmla="*/ 2105025 h 2143727"/>
                        <a:gd name="connsiteX9" fmla="*/ 3124200 w 3228929"/>
                        <a:gd name="connsiteY9" fmla="*/ 2105025 h 2143727"/>
                        <a:gd name="connsiteX0" fmla="*/ 0 w 3238336"/>
                        <a:gd name="connsiteY0" fmla="*/ 0 h 2143727"/>
                        <a:gd name="connsiteX1" fmla="*/ 314325 w 3238336"/>
                        <a:gd name="connsiteY1" fmla="*/ 409575 h 2143727"/>
                        <a:gd name="connsiteX2" fmla="*/ 698147 w 3238336"/>
                        <a:gd name="connsiteY2" fmla="*/ 512025 h 2143727"/>
                        <a:gd name="connsiteX3" fmla="*/ 1309025 w 3238336"/>
                        <a:gd name="connsiteY3" fmla="*/ 442557 h 2143727"/>
                        <a:gd name="connsiteX4" fmla="*/ 1570830 w 3238336"/>
                        <a:gd name="connsiteY4" fmla="*/ 720429 h 2143727"/>
                        <a:gd name="connsiteX5" fmla="*/ 1570831 w 3238336"/>
                        <a:gd name="connsiteY5" fmla="*/ 1415108 h 2143727"/>
                        <a:gd name="connsiteX6" fmla="*/ 3141661 w 3238336"/>
                        <a:gd name="connsiteY6" fmla="*/ 1484575 h 2143727"/>
                        <a:gd name="connsiteX7" fmla="*/ 3228929 w 3238336"/>
                        <a:gd name="connsiteY7" fmla="*/ 2040319 h 2143727"/>
                        <a:gd name="connsiteX8" fmla="*/ 3124200 w 3238336"/>
                        <a:gd name="connsiteY8" fmla="*/ 2105025 h 2143727"/>
                        <a:gd name="connsiteX9" fmla="*/ 3124200 w 3238336"/>
                        <a:gd name="connsiteY9" fmla="*/ 2105025 h 2143727"/>
                        <a:gd name="connsiteX0" fmla="*/ 0 w 3228929"/>
                        <a:gd name="connsiteY0" fmla="*/ 0 h 2143727"/>
                        <a:gd name="connsiteX1" fmla="*/ 314325 w 3228929"/>
                        <a:gd name="connsiteY1" fmla="*/ 409575 h 2143727"/>
                        <a:gd name="connsiteX2" fmla="*/ 698147 w 3228929"/>
                        <a:gd name="connsiteY2" fmla="*/ 512025 h 2143727"/>
                        <a:gd name="connsiteX3" fmla="*/ 1309025 w 3228929"/>
                        <a:gd name="connsiteY3" fmla="*/ 442557 h 2143727"/>
                        <a:gd name="connsiteX4" fmla="*/ 1570830 w 3228929"/>
                        <a:gd name="connsiteY4" fmla="*/ 720429 h 2143727"/>
                        <a:gd name="connsiteX5" fmla="*/ 1570831 w 3228929"/>
                        <a:gd name="connsiteY5" fmla="*/ 1415108 h 2143727"/>
                        <a:gd name="connsiteX6" fmla="*/ 3141661 w 3228929"/>
                        <a:gd name="connsiteY6" fmla="*/ 1484575 h 2143727"/>
                        <a:gd name="connsiteX7" fmla="*/ 3228929 w 3228929"/>
                        <a:gd name="connsiteY7" fmla="*/ 2040319 h 2143727"/>
                        <a:gd name="connsiteX8" fmla="*/ 3124200 w 3228929"/>
                        <a:gd name="connsiteY8" fmla="*/ 2105025 h 2143727"/>
                        <a:gd name="connsiteX9" fmla="*/ 3124200 w 3228929"/>
                        <a:gd name="connsiteY9" fmla="*/ 2105025 h 2143727"/>
                        <a:gd name="connsiteX0" fmla="*/ 0 w 3228929"/>
                        <a:gd name="connsiteY0" fmla="*/ 0 h 2143727"/>
                        <a:gd name="connsiteX1" fmla="*/ 314325 w 3228929"/>
                        <a:gd name="connsiteY1" fmla="*/ 409575 h 2143727"/>
                        <a:gd name="connsiteX2" fmla="*/ 698147 w 3228929"/>
                        <a:gd name="connsiteY2" fmla="*/ 512025 h 2143727"/>
                        <a:gd name="connsiteX3" fmla="*/ 1309025 w 3228929"/>
                        <a:gd name="connsiteY3" fmla="*/ 442557 h 2143727"/>
                        <a:gd name="connsiteX4" fmla="*/ 1570830 w 3228929"/>
                        <a:gd name="connsiteY4" fmla="*/ 720429 h 2143727"/>
                        <a:gd name="connsiteX5" fmla="*/ 1570831 w 3228929"/>
                        <a:gd name="connsiteY5" fmla="*/ 1415108 h 2143727"/>
                        <a:gd name="connsiteX6" fmla="*/ 3141661 w 3228929"/>
                        <a:gd name="connsiteY6" fmla="*/ 1484575 h 2143727"/>
                        <a:gd name="connsiteX7" fmla="*/ 3228929 w 3228929"/>
                        <a:gd name="connsiteY7" fmla="*/ 2040319 h 2143727"/>
                        <a:gd name="connsiteX8" fmla="*/ 3124200 w 3228929"/>
                        <a:gd name="connsiteY8" fmla="*/ 2105025 h 2143727"/>
                        <a:gd name="connsiteX9" fmla="*/ 3124200 w 3228929"/>
                        <a:gd name="connsiteY9" fmla="*/ 2105025 h 2143727"/>
                        <a:gd name="connsiteX0" fmla="*/ 0 w 3228929"/>
                        <a:gd name="connsiteY0" fmla="*/ 0 h 2143727"/>
                        <a:gd name="connsiteX1" fmla="*/ 314325 w 3228929"/>
                        <a:gd name="connsiteY1" fmla="*/ 409575 h 2143727"/>
                        <a:gd name="connsiteX2" fmla="*/ 698147 w 3228929"/>
                        <a:gd name="connsiteY2" fmla="*/ 512025 h 2143727"/>
                        <a:gd name="connsiteX3" fmla="*/ 1309025 w 3228929"/>
                        <a:gd name="connsiteY3" fmla="*/ 442557 h 2143727"/>
                        <a:gd name="connsiteX4" fmla="*/ 1570830 w 3228929"/>
                        <a:gd name="connsiteY4" fmla="*/ 720429 h 2143727"/>
                        <a:gd name="connsiteX5" fmla="*/ 1570831 w 3228929"/>
                        <a:gd name="connsiteY5" fmla="*/ 1415108 h 2143727"/>
                        <a:gd name="connsiteX6" fmla="*/ 3141661 w 3228929"/>
                        <a:gd name="connsiteY6" fmla="*/ 1484575 h 2143727"/>
                        <a:gd name="connsiteX7" fmla="*/ 3228929 w 3228929"/>
                        <a:gd name="connsiteY7" fmla="*/ 2040319 h 2143727"/>
                        <a:gd name="connsiteX8" fmla="*/ 3124200 w 3228929"/>
                        <a:gd name="connsiteY8" fmla="*/ 2105025 h 2143727"/>
                        <a:gd name="connsiteX9" fmla="*/ 3124200 w 3228929"/>
                        <a:gd name="connsiteY9" fmla="*/ 2105025 h 2143727"/>
                        <a:gd name="connsiteX0" fmla="*/ 0 w 3228929"/>
                        <a:gd name="connsiteY0" fmla="*/ 0 h 2143727"/>
                        <a:gd name="connsiteX1" fmla="*/ 314325 w 3228929"/>
                        <a:gd name="connsiteY1" fmla="*/ 409575 h 2143727"/>
                        <a:gd name="connsiteX2" fmla="*/ 698147 w 3228929"/>
                        <a:gd name="connsiteY2" fmla="*/ 512025 h 2143727"/>
                        <a:gd name="connsiteX3" fmla="*/ 1309025 w 3228929"/>
                        <a:gd name="connsiteY3" fmla="*/ 442557 h 2143727"/>
                        <a:gd name="connsiteX4" fmla="*/ 1570830 w 3228929"/>
                        <a:gd name="connsiteY4" fmla="*/ 720429 h 2143727"/>
                        <a:gd name="connsiteX5" fmla="*/ 1570831 w 3228929"/>
                        <a:gd name="connsiteY5" fmla="*/ 1415108 h 2143727"/>
                        <a:gd name="connsiteX6" fmla="*/ 3141661 w 3228929"/>
                        <a:gd name="connsiteY6" fmla="*/ 1484575 h 2143727"/>
                        <a:gd name="connsiteX7" fmla="*/ 3228929 w 3228929"/>
                        <a:gd name="connsiteY7" fmla="*/ 2040319 h 2143727"/>
                        <a:gd name="connsiteX8" fmla="*/ 3124200 w 3228929"/>
                        <a:gd name="connsiteY8" fmla="*/ 2105025 h 2143727"/>
                        <a:gd name="connsiteX9" fmla="*/ 3124200 w 3228929"/>
                        <a:gd name="connsiteY9" fmla="*/ 2105025 h 2143727"/>
                        <a:gd name="connsiteX0" fmla="*/ 0 w 3578002"/>
                        <a:gd name="connsiteY0" fmla="*/ 0 h 2179254"/>
                        <a:gd name="connsiteX1" fmla="*/ 314325 w 3578002"/>
                        <a:gd name="connsiteY1" fmla="*/ 409575 h 2179254"/>
                        <a:gd name="connsiteX2" fmla="*/ 698147 w 3578002"/>
                        <a:gd name="connsiteY2" fmla="*/ 512025 h 2179254"/>
                        <a:gd name="connsiteX3" fmla="*/ 1309025 w 3578002"/>
                        <a:gd name="connsiteY3" fmla="*/ 442557 h 2179254"/>
                        <a:gd name="connsiteX4" fmla="*/ 1570830 w 3578002"/>
                        <a:gd name="connsiteY4" fmla="*/ 720429 h 2179254"/>
                        <a:gd name="connsiteX5" fmla="*/ 1570831 w 3578002"/>
                        <a:gd name="connsiteY5" fmla="*/ 1415108 h 2179254"/>
                        <a:gd name="connsiteX6" fmla="*/ 3141661 w 3578002"/>
                        <a:gd name="connsiteY6" fmla="*/ 1484575 h 2179254"/>
                        <a:gd name="connsiteX7" fmla="*/ 3228929 w 3578002"/>
                        <a:gd name="connsiteY7" fmla="*/ 2040319 h 2179254"/>
                        <a:gd name="connsiteX8" fmla="*/ 3124200 w 3578002"/>
                        <a:gd name="connsiteY8" fmla="*/ 2105025 h 2179254"/>
                        <a:gd name="connsiteX9" fmla="*/ 3578002 w 3578002"/>
                        <a:gd name="connsiteY9" fmla="*/ 2179254 h 2179254"/>
                        <a:gd name="connsiteX0" fmla="*/ 0 w 3578002"/>
                        <a:gd name="connsiteY0" fmla="*/ 0 h 2143727"/>
                        <a:gd name="connsiteX1" fmla="*/ 314325 w 3578002"/>
                        <a:gd name="connsiteY1" fmla="*/ 409575 h 2143727"/>
                        <a:gd name="connsiteX2" fmla="*/ 698147 w 3578002"/>
                        <a:gd name="connsiteY2" fmla="*/ 512025 h 2143727"/>
                        <a:gd name="connsiteX3" fmla="*/ 1309025 w 3578002"/>
                        <a:gd name="connsiteY3" fmla="*/ 442557 h 2143727"/>
                        <a:gd name="connsiteX4" fmla="*/ 1570830 w 3578002"/>
                        <a:gd name="connsiteY4" fmla="*/ 720429 h 2143727"/>
                        <a:gd name="connsiteX5" fmla="*/ 1570831 w 3578002"/>
                        <a:gd name="connsiteY5" fmla="*/ 1415108 h 2143727"/>
                        <a:gd name="connsiteX6" fmla="*/ 3141661 w 3578002"/>
                        <a:gd name="connsiteY6" fmla="*/ 1484575 h 2143727"/>
                        <a:gd name="connsiteX7" fmla="*/ 3228929 w 3578002"/>
                        <a:gd name="connsiteY7" fmla="*/ 2040319 h 2143727"/>
                        <a:gd name="connsiteX8" fmla="*/ 3124200 w 3578002"/>
                        <a:gd name="connsiteY8" fmla="*/ 2105025 h 2143727"/>
                        <a:gd name="connsiteX9" fmla="*/ 3578002 w 3578002"/>
                        <a:gd name="connsiteY9" fmla="*/ 2109786 h 2143727"/>
                        <a:gd name="connsiteX0" fmla="*/ 0 w 3578002"/>
                        <a:gd name="connsiteY0" fmla="*/ 0 h 2144521"/>
                        <a:gd name="connsiteX1" fmla="*/ 314325 w 3578002"/>
                        <a:gd name="connsiteY1" fmla="*/ 409575 h 2144521"/>
                        <a:gd name="connsiteX2" fmla="*/ 698147 w 3578002"/>
                        <a:gd name="connsiteY2" fmla="*/ 512025 h 2144521"/>
                        <a:gd name="connsiteX3" fmla="*/ 1309025 w 3578002"/>
                        <a:gd name="connsiteY3" fmla="*/ 442557 h 2144521"/>
                        <a:gd name="connsiteX4" fmla="*/ 1570830 w 3578002"/>
                        <a:gd name="connsiteY4" fmla="*/ 720429 h 2144521"/>
                        <a:gd name="connsiteX5" fmla="*/ 1570831 w 3578002"/>
                        <a:gd name="connsiteY5" fmla="*/ 1415108 h 2144521"/>
                        <a:gd name="connsiteX6" fmla="*/ 3141661 w 3578002"/>
                        <a:gd name="connsiteY6" fmla="*/ 1484575 h 2144521"/>
                        <a:gd name="connsiteX7" fmla="*/ 3228929 w 3578002"/>
                        <a:gd name="connsiteY7" fmla="*/ 2040319 h 2144521"/>
                        <a:gd name="connsiteX8" fmla="*/ 3578002 w 3578002"/>
                        <a:gd name="connsiteY8" fmla="*/ 2109786 h 2144521"/>
                        <a:gd name="connsiteX0" fmla="*/ 0 w 3578002"/>
                        <a:gd name="connsiteY0" fmla="*/ 0 h 2109786"/>
                        <a:gd name="connsiteX1" fmla="*/ 314325 w 3578002"/>
                        <a:gd name="connsiteY1" fmla="*/ 409575 h 2109786"/>
                        <a:gd name="connsiteX2" fmla="*/ 698147 w 3578002"/>
                        <a:gd name="connsiteY2" fmla="*/ 512025 h 2109786"/>
                        <a:gd name="connsiteX3" fmla="*/ 1309025 w 3578002"/>
                        <a:gd name="connsiteY3" fmla="*/ 442557 h 2109786"/>
                        <a:gd name="connsiteX4" fmla="*/ 1570830 w 3578002"/>
                        <a:gd name="connsiteY4" fmla="*/ 720429 h 2109786"/>
                        <a:gd name="connsiteX5" fmla="*/ 1570831 w 3578002"/>
                        <a:gd name="connsiteY5" fmla="*/ 1415108 h 2109786"/>
                        <a:gd name="connsiteX6" fmla="*/ 3141661 w 3578002"/>
                        <a:gd name="connsiteY6" fmla="*/ 1484575 h 2109786"/>
                        <a:gd name="connsiteX7" fmla="*/ 3228929 w 3578002"/>
                        <a:gd name="connsiteY7" fmla="*/ 1970850 h 2109786"/>
                        <a:gd name="connsiteX8" fmla="*/ 3578002 w 3578002"/>
                        <a:gd name="connsiteY8" fmla="*/ 2109786 h 2109786"/>
                        <a:gd name="connsiteX0" fmla="*/ 0 w 3578002"/>
                        <a:gd name="connsiteY0" fmla="*/ 0 h 2075052"/>
                        <a:gd name="connsiteX1" fmla="*/ 314325 w 3578002"/>
                        <a:gd name="connsiteY1" fmla="*/ 409575 h 2075052"/>
                        <a:gd name="connsiteX2" fmla="*/ 698147 w 3578002"/>
                        <a:gd name="connsiteY2" fmla="*/ 512025 h 2075052"/>
                        <a:gd name="connsiteX3" fmla="*/ 1309025 w 3578002"/>
                        <a:gd name="connsiteY3" fmla="*/ 442557 h 2075052"/>
                        <a:gd name="connsiteX4" fmla="*/ 1570830 w 3578002"/>
                        <a:gd name="connsiteY4" fmla="*/ 720429 h 2075052"/>
                        <a:gd name="connsiteX5" fmla="*/ 1570831 w 3578002"/>
                        <a:gd name="connsiteY5" fmla="*/ 1415108 h 2075052"/>
                        <a:gd name="connsiteX6" fmla="*/ 3141661 w 3578002"/>
                        <a:gd name="connsiteY6" fmla="*/ 1484575 h 2075052"/>
                        <a:gd name="connsiteX7" fmla="*/ 3228929 w 3578002"/>
                        <a:gd name="connsiteY7" fmla="*/ 1970850 h 2075052"/>
                        <a:gd name="connsiteX8" fmla="*/ 3578002 w 3578002"/>
                        <a:gd name="connsiteY8" fmla="*/ 2040318 h 2075052"/>
                        <a:gd name="connsiteX0" fmla="*/ 0 w 3578002"/>
                        <a:gd name="connsiteY0" fmla="*/ 0 h 2040318"/>
                        <a:gd name="connsiteX1" fmla="*/ 314325 w 3578002"/>
                        <a:gd name="connsiteY1" fmla="*/ 409575 h 2040318"/>
                        <a:gd name="connsiteX2" fmla="*/ 698147 w 3578002"/>
                        <a:gd name="connsiteY2" fmla="*/ 512025 h 2040318"/>
                        <a:gd name="connsiteX3" fmla="*/ 1309025 w 3578002"/>
                        <a:gd name="connsiteY3" fmla="*/ 442557 h 2040318"/>
                        <a:gd name="connsiteX4" fmla="*/ 1570830 w 3578002"/>
                        <a:gd name="connsiteY4" fmla="*/ 720429 h 2040318"/>
                        <a:gd name="connsiteX5" fmla="*/ 1570831 w 3578002"/>
                        <a:gd name="connsiteY5" fmla="*/ 1415108 h 2040318"/>
                        <a:gd name="connsiteX6" fmla="*/ 3141661 w 3578002"/>
                        <a:gd name="connsiteY6" fmla="*/ 1484575 h 2040318"/>
                        <a:gd name="connsiteX7" fmla="*/ 3228929 w 3578002"/>
                        <a:gd name="connsiteY7" fmla="*/ 1901382 h 2040318"/>
                        <a:gd name="connsiteX8" fmla="*/ 3578002 w 3578002"/>
                        <a:gd name="connsiteY8" fmla="*/ 2040318 h 2040318"/>
                        <a:gd name="connsiteX0" fmla="*/ 0 w 3578002"/>
                        <a:gd name="connsiteY0" fmla="*/ 0 h 2040318"/>
                        <a:gd name="connsiteX1" fmla="*/ 314325 w 3578002"/>
                        <a:gd name="connsiteY1" fmla="*/ 409575 h 2040318"/>
                        <a:gd name="connsiteX2" fmla="*/ 698147 w 3578002"/>
                        <a:gd name="connsiteY2" fmla="*/ 512025 h 2040318"/>
                        <a:gd name="connsiteX3" fmla="*/ 1309025 w 3578002"/>
                        <a:gd name="connsiteY3" fmla="*/ 442557 h 2040318"/>
                        <a:gd name="connsiteX4" fmla="*/ 1570830 w 3578002"/>
                        <a:gd name="connsiteY4" fmla="*/ 720429 h 2040318"/>
                        <a:gd name="connsiteX5" fmla="*/ 1570831 w 3578002"/>
                        <a:gd name="connsiteY5" fmla="*/ 1415108 h 2040318"/>
                        <a:gd name="connsiteX6" fmla="*/ 3141661 w 3578002"/>
                        <a:gd name="connsiteY6" fmla="*/ 1484575 h 2040318"/>
                        <a:gd name="connsiteX7" fmla="*/ 3228929 w 3578002"/>
                        <a:gd name="connsiteY7" fmla="*/ 1901382 h 2040318"/>
                        <a:gd name="connsiteX8" fmla="*/ 3578002 w 3578002"/>
                        <a:gd name="connsiteY8" fmla="*/ 2040318 h 2040318"/>
                        <a:gd name="connsiteX0" fmla="*/ 0 w 3578002"/>
                        <a:gd name="connsiteY0" fmla="*/ 0 h 2005584"/>
                        <a:gd name="connsiteX1" fmla="*/ 314325 w 3578002"/>
                        <a:gd name="connsiteY1" fmla="*/ 409575 h 2005584"/>
                        <a:gd name="connsiteX2" fmla="*/ 698147 w 3578002"/>
                        <a:gd name="connsiteY2" fmla="*/ 512025 h 2005584"/>
                        <a:gd name="connsiteX3" fmla="*/ 1309025 w 3578002"/>
                        <a:gd name="connsiteY3" fmla="*/ 442557 h 2005584"/>
                        <a:gd name="connsiteX4" fmla="*/ 1570830 w 3578002"/>
                        <a:gd name="connsiteY4" fmla="*/ 720429 h 2005584"/>
                        <a:gd name="connsiteX5" fmla="*/ 1570831 w 3578002"/>
                        <a:gd name="connsiteY5" fmla="*/ 1415108 h 2005584"/>
                        <a:gd name="connsiteX6" fmla="*/ 3141661 w 3578002"/>
                        <a:gd name="connsiteY6" fmla="*/ 1484575 h 2005584"/>
                        <a:gd name="connsiteX7" fmla="*/ 3228929 w 3578002"/>
                        <a:gd name="connsiteY7" fmla="*/ 1901382 h 2005584"/>
                        <a:gd name="connsiteX8" fmla="*/ 3578002 w 3578002"/>
                        <a:gd name="connsiteY8" fmla="*/ 1970850 h 2005584"/>
                        <a:gd name="connsiteX0" fmla="*/ 0 w 3578002"/>
                        <a:gd name="connsiteY0" fmla="*/ 0 h 2005584"/>
                        <a:gd name="connsiteX1" fmla="*/ 314325 w 3578002"/>
                        <a:gd name="connsiteY1" fmla="*/ 409575 h 2005584"/>
                        <a:gd name="connsiteX2" fmla="*/ 698147 w 3578002"/>
                        <a:gd name="connsiteY2" fmla="*/ 512025 h 2005584"/>
                        <a:gd name="connsiteX3" fmla="*/ 1309025 w 3578002"/>
                        <a:gd name="connsiteY3" fmla="*/ 442557 h 2005584"/>
                        <a:gd name="connsiteX4" fmla="*/ 1570830 w 3578002"/>
                        <a:gd name="connsiteY4" fmla="*/ 720429 h 2005584"/>
                        <a:gd name="connsiteX5" fmla="*/ 1570831 w 3578002"/>
                        <a:gd name="connsiteY5" fmla="*/ 1415108 h 2005584"/>
                        <a:gd name="connsiteX6" fmla="*/ 3141661 w 3578002"/>
                        <a:gd name="connsiteY6" fmla="*/ 1484575 h 2005584"/>
                        <a:gd name="connsiteX7" fmla="*/ 3228929 w 3578002"/>
                        <a:gd name="connsiteY7" fmla="*/ 1901382 h 2005584"/>
                        <a:gd name="connsiteX8" fmla="*/ 3578002 w 3578002"/>
                        <a:gd name="connsiteY8" fmla="*/ 1970850 h 2005584"/>
                        <a:gd name="connsiteX0" fmla="*/ 0 w 3578002"/>
                        <a:gd name="connsiteY0" fmla="*/ 0 h 2005584"/>
                        <a:gd name="connsiteX1" fmla="*/ 314325 w 3578002"/>
                        <a:gd name="connsiteY1" fmla="*/ 409575 h 2005584"/>
                        <a:gd name="connsiteX2" fmla="*/ 698147 w 3578002"/>
                        <a:gd name="connsiteY2" fmla="*/ 512025 h 2005584"/>
                        <a:gd name="connsiteX3" fmla="*/ 1309025 w 3578002"/>
                        <a:gd name="connsiteY3" fmla="*/ 442557 h 2005584"/>
                        <a:gd name="connsiteX4" fmla="*/ 1570830 w 3578002"/>
                        <a:gd name="connsiteY4" fmla="*/ 720429 h 2005584"/>
                        <a:gd name="connsiteX5" fmla="*/ 1570831 w 3578002"/>
                        <a:gd name="connsiteY5" fmla="*/ 1415108 h 2005584"/>
                        <a:gd name="connsiteX6" fmla="*/ 3141661 w 3578002"/>
                        <a:gd name="connsiteY6" fmla="*/ 1484575 h 2005584"/>
                        <a:gd name="connsiteX7" fmla="*/ 3228929 w 3578002"/>
                        <a:gd name="connsiteY7" fmla="*/ 1901382 h 2005584"/>
                        <a:gd name="connsiteX8" fmla="*/ 3578002 w 3578002"/>
                        <a:gd name="connsiteY8" fmla="*/ 1970850 h 2005584"/>
                        <a:gd name="connsiteX0" fmla="*/ 0 w 3578002"/>
                        <a:gd name="connsiteY0" fmla="*/ 0 h 2019081"/>
                        <a:gd name="connsiteX1" fmla="*/ 314325 w 3578002"/>
                        <a:gd name="connsiteY1" fmla="*/ 409575 h 2019081"/>
                        <a:gd name="connsiteX2" fmla="*/ 698147 w 3578002"/>
                        <a:gd name="connsiteY2" fmla="*/ 512025 h 2019081"/>
                        <a:gd name="connsiteX3" fmla="*/ 1309025 w 3578002"/>
                        <a:gd name="connsiteY3" fmla="*/ 442557 h 2019081"/>
                        <a:gd name="connsiteX4" fmla="*/ 1570830 w 3578002"/>
                        <a:gd name="connsiteY4" fmla="*/ 720429 h 2019081"/>
                        <a:gd name="connsiteX5" fmla="*/ 1570831 w 3578002"/>
                        <a:gd name="connsiteY5" fmla="*/ 1415108 h 2019081"/>
                        <a:gd name="connsiteX6" fmla="*/ 3141661 w 3578002"/>
                        <a:gd name="connsiteY6" fmla="*/ 1484575 h 2019081"/>
                        <a:gd name="connsiteX7" fmla="*/ 3228929 w 3578002"/>
                        <a:gd name="connsiteY7" fmla="*/ 1901382 h 2019081"/>
                        <a:gd name="connsiteX8" fmla="*/ 3578002 w 3578002"/>
                        <a:gd name="connsiteY8" fmla="*/ 1970850 h 2019081"/>
                        <a:gd name="connsiteX0" fmla="*/ 0 w 3578002"/>
                        <a:gd name="connsiteY0" fmla="*/ 0 h 2019081"/>
                        <a:gd name="connsiteX1" fmla="*/ 314325 w 3578002"/>
                        <a:gd name="connsiteY1" fmla="*/ 409575 h 2019081"/>
                        <a:gd name="connsiteX2" fmla="*/ 698147 w 3578002"/>
                        <a:gd name="connsiteY2" fmla="*/ 512025 h 2019081"/>
                        <a:gd name="connsiteX3" fmla="*/ 1309025 w 3578002"/>
                        <a:gd name="connsiteY3" fmla="*/ 442557 h 2019081"/>
                        <a:gd name="connsiteX4" fmla="*/ 1570830 w 3578002"/>
                        <a:gd name="connsiteY4" fmla="*/ 720429 h 2019081"/>
                        <a:gd name="connsiteX5" fmla="*/ 1570831 w 3578002"/>
                        <a:gd name="connsiteY5" fmla="*/ 1415108 h 2019081"/>
                        <a:gd name="connsiteX6" fmla="*/ 3141661 w 3578002"/>
                        <a:gd name="connsiteY6" fmla="*/ 1484575 h 2019081"/>
                        <a:gd name="connsiteX7" fmla="*/ 3141660 w 3578002"/>
                        <a:gd name="connsiteY7" fmla="*/ 1901382 h 2019081"/>
                        <a:gd name="connsiteX8" fmla="*/ 3578002 w 3578002"/>
                        <a:gd name="connsiteY8" fmla="*/ 1970850 h 2019081"/>
                        <a:gd name="connsiteX0" fmla="*/ 0 w 3578002"/>
                        <a:gd name="connsiteY0" fmla="*/ 0 h 2019081"/>
                        <a:gd name="connsiteX1" fmla="*/ 314325 w 3578002"/>
                        <a:gd name="connsiteY1" fmla="*/ 409575 h 2019081"/>
                        <a:gd name="connsiteX2" fmla="*/ 698147 w 3578002"/>
                        <a:gd name="connsiteY2" fmla="*/ 512025 h 2019081"/>
                        <a:gd name="connsiteX3" fmla="*/ 1309025 w 3578002"/>
                        <a:gd name="connsiteY3" fmla="*/ 442557 h 2019081"/>
                        <a:gd name="connsiteX4" fmla="*/ 1570830 w 3578002"/>
                        <a:gd name="connsiteY4" fmla="*/ 720429 h 2019081"/>
                        <a:gd name="connsiteX5" fmla="*/ 1570831 w 3578002"/>
                        <a:gd name="connsiteY5" fmla="*/ 1415108 h 2019081"/>
                        <a:gd name="connsiteX6" fmla="*/ 3054392 w 3578002"/>
                        <a:gd name="connsiteY6" fmla="*/ 1484574 h 2019081"/>
                        <a:gd name="connsiteX7" fmla="*/ 3141660 w 3578002"/>
                        <a:gd name="connsiteY7" fmla="*/ 1901382 h 2019081"/>
                        <a:gd name="connsiteX8" fmla="*/ 3578002 w 3578002"/>
                        <a:gd name="connsiteY8" fmla="*/ 1970850 h 2019081"/>
                        <a:gd name="connsiteX0" fmla="*/ 0 w 3578002"/>
                        <a:gd name="connsiteY0" fmla="*/ 0 h 2019081"/>
                        <a:gd name="connsiteX1" fmla="*/ 314325 w 3578002"/>
                        <a:gd name="connsiteY1" fmla="*/ 409575 h 2019081"/>
                        <a:gd name="connsiteX2" fmla="*/ 698147 w 3578002"/>
                        <a:gd name="connsiteY2" fmla="*/ 512025 h 2019081"/>
                        <a:gd name="connsiteX3" fmla="*/ 1309025 w 3578002"/>
                        <a:gd name="connsiteY3" fmla="*/ 442557 h 2019081"/>
                        <a:gd name="connsiteX4" fmla="*/ 1570830 w 3578002"/>
                        <a:gd name="connsiteY4" fmla="*/ 720429 h 2019081"/>
                        <a:gd name="connsiteX5" fmla="*/ 1570831 w 3578002"/>
                        <a:gd name="connsiteY5" fmla="*/ 1415108 h 2019081"/>
                        <a:gd name="connsiteX6" fmla="*/ 3054392 w 3578002"/>
                        <a:gd name="connsiteY6" fmla="*/ 1484574 h 2019081"/>
                        <a:gd name="connsiteX7" fmla="*/ 3141660 w 3578002"/>
                        <a:gd name="connsiteY7" fmla="*/ 1901382 h 2019081"/>
                        <a:gd name="connsiteX8" fmla="*/ 3578002 w 3578002"/>
                        <a:gd name="connsiteY8" fmla="*/ 1970850 h 2019081"/>
                        <a:gd name="connsiteX0" fmla="*/ 0 w 3578002"/>
                        <a:gd name="connsiteY0" fmla="*/ 0 h 2019081"/>
                        <a:gd name="connsiteX1" fmla="*/ 314325 w 3578002"/>
                        <a:gd name="connsiteY1" fmla="*/ 409575 h 2019081"/>
                        <a:gd name="connsiteX2" fmla="*/ 698147 w 3578002"/>
                        <a:gd name="connsiteY2" fmla="*/ 512025 h 2019081"/>
                        <a:gd name="connsiteX3" fmla="*/ 1309025 w 3578002"/>
                        <a:gd name="connsiteY3" fmla="*/ 442557 h 2019081"/>
                        <a:gd name="connsiteX4" fmla="*/ 1570830 w 3578002"/>
                        <a:gd name="connsiteY4" fmla="*/ 720429 h 2019081"/>
                        <a:gd name="connsiteX5" fmla="*/ 1570831 w 3578002"/>
                        <a:gd name="connsiteY5" fmla="*/ 1415108 h 2019081"/>
                        <a:gd name="connsiteX6" fmla="*/ 3054392 w 3578002"/>
                        <a:gd name="connsiteY6" fmla="*/ 1484574 h 2019081"/>
                        <a:gd name="connsiteX7" fmla="*/ 3141660 w 3578002"/>
                        <a:gd name="connsiteY7" fmla="*/ 1901382 h 2019081"/>
                        <a:gd name="connsiteX8" fmla="*/ 3578002 w 3578002"/>
                        <a:gd name="connsiteY8" fmla="*/ 1970850 h 2019081"/>
                        <a:gd name="connsiteX0" fmla="*/ 0 w 3578002"/>
                        <a:gd name="connsiteY0" fmla="*/ 0 h 2019081"/>
                        <a:gd name="connsiteX1" fmla="*/ 314325 w 3578002"/>
                        <a:gd name="connsiteY1" fmla="*/ 409575 h 2019081"/>
                        <a:gd name="connsiteX2" fmla="*/ 698147 w 3578002"/>
                        <a:gd name="connsiteY2" fmla="*/ 512025 h 2019081"/>
                        <a:gd name="connsiteX3" fmla="*/ 1309025 w 3578002"/>
                        <a:gd name="connsiteY3" fmla="*/ 442557 h 2019081"/>
                        <a:gd name="connsiteX4" fmla="*/ 1570830 w 3578002"/>
                        <a:gd name="connsiteY4" fmla="*/ 720429 h 2019081"/>
                        <a:gd name="connsiteX5" fmla="*/ 1570831 w 3578002"/>
                        <a:gd name="connsiteY5" fmla="*/ 1415108 h 2019081"/>
                        <a:gd name="connsiteX6" fmla="*/ 3054392 w 3578002"/>
                        <a:gd name="connsiteY6" fmla="*/ 1484574 h 2019081"/>
                        <a:gd name="connsiteX7" fmla="*/ 3141660 w 3578002"/>
                        <a:gd name="connsiteY7" fmla="*/ 1901382 h 2019081"/>
                        <a:gd name="connsiteX8" fmla="*/ 3578002 w 3578002"/>
                        <a:gd name="connsiteY8" fmla="*/ 1970850 h 2019081"/>
                        <a:gd name="connsiteX0" fmla="*/ 0 w 3578002"/>
                        <a:gd name="connsiteY0" fmla="*/ 0 h 2019081"/>
                        <a:gd name="connsiteX1" fmla="*/ 314325 w 3578002"/>
                        <a:gd name="connsiteY1" fmla="*/ 409575 h 2019081"/>
                        <a:gd name="connsiteX2" fmla="*/ 698147 w 3578002"/>
                        <a:gd name="connsiteY2" fmla="*/ 512025 h 2019081"/>
                        <a:gd name="connsiteX3" fmla="*/ 1309025 w 3578002"/>
                        <a:gd name="connsiteY3" fmla="*/ 442557 h 2019081"/>
                        <a:gd name="connsiteX4" fmla="*/ 1570830 w 3578002"/>
                        <a:gd name="connsiteY4" fmla="*/ 720429 h 2019081"/>
                        <a:gd name="connsiteX5" fmla="*/ 1570831 w 3578002"/>
                        <a:gd name="connsiteY5" fmla="*/ 1415108 h 2019081"/>
                        <a:gd name="connsiteX6" fmla="*/ 3054392 w 3578002"/>
                        <a:gd name="connsiteY6" fmla="*/ 1484574 h 2019081"/>
                        <a:gd name="connsiteX7" fmla="*/ 3141660 w 3578002"/>
                        <a:gd name="connsiteY7" fmla="*/ 1901382 h 2019081"/>
                        <a:gd name="connsiteX8" fmla="*/ 3578002 w 3578002"/>
                        <a:gd name="connsiteY8" fmla="*/ 1970850 h 2019081"/>
                        <a:gd name="connsiteX0" fmla="*/ 0 w 3578002"/>
                        <a:gd name="connsiteY0" fmla="*/ 0 h 2019081"/>
                        <a:gd name="connsiteX1" fmla="*/ 314325 w 3578002"/>
                        <a:gd name="connsiteY1" fmla="*/ 409575 h 2019081"/>
                        <a:gd name="connsiteX2" fmla="*/ 698147 w 3578002"/>
                        <a:gd name="connsiteY2" fmla="*/ 512025 h 2019081"/>
                        <a:gd name="connsiteX3" fmla="*/ 1309025 w 3578002"/>
                        <a:gd name="connsiteY3" fmla="*/ 442557 h 2019081"/>
                        <a:gd name="connsiteX4" fmla="*/ 1570830 w 3578002"/>
                        <a:gd name="connsiteY4" fmla="*/ 720429 h 2019081"/>
                        <a:gd name="connsiteX5" fmla="*/ 1570831 w 3578002"/>
                        <a:gd name="connsiteY5" fmla="*/ 1415108 h 2019081"/>
                        <a:gd name="connsiteX6" fmla="*/ 3054392 w 3578002"/>
                        <a:gd name="connsiteY6" fmla="*/ 1484574 h 2019081"/>
                        <a:gd name="connsiteX7" fmla="*/ 3141660 w 3578002"/>
                        <a:gd name="connsiteY7" fmla="*/ 1901382 h 2019081"/>
                        <a:gd name="connsiteX8" fmla="*/ 3578002 w 3578002"/>
                        <a:gd name="connsiteY8" fmla="*/ 1970850 h 2019081"/>
                        <a:gd name="connsiteX0" fmla="*/ 0 w 3578002"/>
                        <a:gd name="connsiteY0" fmla="*/ 0 h 2019081"/>
                        <a:gd name="connsiteX1" fmla="*/ 314325 w 3578002"/>
                        <a:gd name="connsiteY1" fmla="*/ 409575 h 2019081"/>
                        <a:gd name="connsiteX2" fmla="*/ 698147 w 3578002"/>
                        <a:gd name="connsiteY2" fmla="*/ 512025 h 2019081"/>
                        <a:gd name="connsiteX3" fmla="*/ 1309025 w 3578002"/>
                        <a:gd name="connsiteY3" fmla="*/ 442557 h 2019081"/>
                        <a:gd name="connsiteX4" fmla="*/ 1570830 w 3578002"/>
                        <a:gd name="connsiteY4" fmla="*/ 720429 h 2019081"/>
                        <a:gd name="connsiteX5" fmla="*/ 1570831 w 3578002"/>
                        <a:gd name="connsiteY5" fmla="*/ 1415108 h 2019081"/>
                        <a:gd name="connsiteX6" fmla="*/ 3054392 w 3578002"/>
                        <a:gd name="connsiteY6" fmla="*/ 1484574 h 2019081"/>
                        <a:gd name="connsiteX7" fmla="*/ 3141660 w 3578002"/>
                        <a:gd name="connsiteY7" fmla="*/ 1901382 h 2019081"/>
                        <a:gd name="connsiteX8" fmla="*/ 3578002 w 3578002"/>
                        <a:gd name="connsiteY8" fmla="*/ 1970850 h 2019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578002" h="2019081">
                          <a:moveTo>
                            <a:pt x="0" y="0"/>
                          </a:moveTo>
                          <a:cubicBezTo>
                            <a:pt x="104775" y="158750"/>
                            <a:pt x="197967" y="324238"/>
                            <a:pt x="314325" y="409575"/>
                          </a:cubicBezTo>
                          <a:cubicBezTo>
                            <a:pt x="430683" y="494912"/>
                            <a:pt x="532364" y="506528"/>
                            <a:pt x="698147" y="512025"/>
                          </a:cubicBezTo>
                          <a:cubicBezTo>
                            <a:pt x="863930" y="517522"/>
                            <a:pt x="1178123" y="442557"/>
                            <a:pt x="1309025" y="442557"/>
                          </a:cubicBezTo>
                          <a:cubicBezTo>
                            <a:pt x="1473441" y="436491"/>
                            <a:pt x="1569292" y="493033"/>
                            <a:pt x="1570830" y="720429"/>
                          </a:cubicBezTo>
                          <a:cubicBezTo>
                            <a:pt x="1564944" y="966083"/>
                            <a:pt x="1538780" y="1245158"/>
                            <a:pt x="1570831" y="1415108"/>
                          </a:cubicBezTo>
                          <a:cubicBezTo>
                            <a:pt x="1932116" y="1431957"/>
                            <a:pt x="3004105" y="1418253"/>
                            <a:pt x="3054392" y="1484574"/>
                          </a:cubicBezTo>
                          <a:cubicBezTo>
                            <a:pt x="3169287" y="1525701"/>
                            <a:pt x="3098517" y="1753657"/>
                            <a:pt x="3141660" y="1901382"/>
                          </a:cubicBezTo>
                          <a:cubicBezTo>
                            <a:pt x="3186126" y="2019081"/>
                            <a:pt x="3505279" y="1956378"/>
                            <a:pt x="3578002" y="1970850"/>
                          </a:cubicBezTo>
                        </a:path>
                      </a:pathLst>
                    </a:custGeom>
                    <a:noFill/>
                    <a:ln w="63500" cmpd="tri">
                      <a:solidFill>
                        <a:srgbClr val="7030A0"/>
                      </a:solidFill>
                      <a:prstDash val="solid"/>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ja-JP" altLang="en-US"/>
                    </a:p>
                  </p:txBody>
                </p:sp>
              </p:grpSp>
              <p:grpSp>
                <p:nvGrpSpPr>
                  <p:cNvPr id="10" name="グループ化 30"/>
                  <p:cNvGrpSpPr>
                    <a:grpSpLocks/>
                  </p:cNvGrpSpPr>
                  <p:nvPr/>
                </p:nvGrpSpPr>
                <p:grpSpPr bwMode="auto">
                  <a:xfrm>
                    <a:off x="1908692" y="2746907"/>
                    <a:ext cx="3818053" cy="2361397"/>
                    <a:chOff x="1908692" y="2746907"/>
                    <a:chExt cx="3818053" cy="2361397"/>
                  </a:xfrm>
                </p:grpSpPr>
                <p:sp>
                  <p:nvSpPr>
                    <p:cNvPr id="113" name="正方形/長方形 112"/>
                    <p:cNvSpPr/>
                    <p:nvPr/>
                  </p:nvSpPr>
                  <p:spPr>
                    <a:xfrm>
                      <a:off x="2268172" y="3356141"/>
                      <a:ext cx="791187" cy="312007"/>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900" dirty="0">
                          <a:solidFill>
                            <a:schemeClr val="tx1"/>
                          </a:solidFill>
                        </a:rPr>
                        <a:t>駒川商店街</a:t>
                      </a:r>
                      <a:endParaRPr lang="en-US" altLang="ja-JP" sz="900" dirty="0">
                        <a:solidFill>
                          <a:schemeClr val="tx1"/>
                        </a:solidFill>
                      </a:endParaRPr>
                    </a:p>
                  </p:txBody>
                </p:sp>
                <p:sp>
                  <p:nvSpPr>
                    <p:cNvPr id="114" name="正方形/長方形 113"/>
                    <p:cNvSpPr/>
                    <p:nvPr/>
                  </p:nvSpPr>
                  <p:spPr>
                    <a:xfrm>
                      <a:off x="2772103" y="3211633"/>
                      <a:ext cx="144449" cy="144508"/>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dirty="0">
                        <a:solidFill>
                          <a:schemeClr val="tx1"/>
                        </a:solidFill>
                      </a:endParaRPr>
                    </a:p>
                  </p:txBody>
                </p:sp>
                <p:sp>
                  <p:nvSpPr>
                    <p:cNvPr id="119" name="正方形/長方形 118"/>
                    <p:cNvSpPr/>
                    <p:nvPr/>
                  </p:nvSpPr>
                  <p:spPr>
                    <a:xfrm>
                      <a:off x="4016335" y="2896342"/>
                      <a:ext cx="720604" cy="312007"/>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900" dirty="0">
                          <a:solidFill>
                            <a:schemeClr val="tx1"/>
                          </a:solidFill>
                        </a:rPr>
                        <a:t>平野環濠集落</a:t>
                      </a:r>
                      <a:endParaRPr lang="en-US" altLang="ja-JP" sz="900" dirty="0">
                        <a:solidFill>
                          <a:schemeClr val="tx1"/>
                        </a:solidFill>
                      </a:endParaRPr>
                    </a:p>
                  </p:txBody>
                </p:sp>
                <p:sp>
                  <p:nvSpPr>
                    <p:cNvPr id="120" name="正方形/長方形 119"/>
                    <p:cNvSpPr/>
                    <p:nvPr/>
                  </p:nvSpPr>
                  <p:spPr>
                    <a:xfrm>
                      <a:off x="4142727" y="2746907"/>
                      <a:ext cx="142808" cy="142867"/>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dirty="0">
                        <a:solidFill>
                          <a:schemeClr val="tx1"/>
                        </a:solidFill>
                      </a:endParaRPr>
                    </a:p>
                  </p:txBody>
                </p:sp>
                <p:sp>
                  <p:nvSpPr>
                    <p:cNvPr id="122" name="正方形/長方形 121"/>
                    <p:cNvSpPr/>
                    <p:nvPr/>
                  </p:nvSpPr>
                  <p:spPr>
                    <a:xfrm>
                      <a:off x="5006139" y="3343004"/>
                      <a:ext cx="720605" cy="312007"/>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900" dirty="0">
                          <a:solidFill>
                            <a:schemeClr val="tx1"/>
                          </a:solidFill>
                        </a:rPr>
                        <a:t>平野川</a:t>
                      </a:r>
                      <a:endParaRPr lang="en-US" altLang="ja-JP" sz="900" dirty="0">
                        <a:solidFill>
                          <a:schemeClr val="tx1"/>
                        </a:solidFill>
                      </a:endParaRPr>
                    </a:p>
                  </p:txBody>
                </p:sp>
                <p:sp>
                  <p:nvSpPr>
                    <p:cNvPr id="123" name="円/楕円 122"/>
                    <p:cNvSpPr/>
                    <p:nvPr/>
                  </p:nvSpPr>
                  <p:spPr>
                    <a:xfrm>
                      <a:off x="2053140" y="3643515"/>
                      <a:ext cx="718963" cy="433525"/>
                    </a:xfrm>
                    <a:prstGeom prst="ellipse">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sp>
                  <p:nvSpPr>
                    <p:cNvPr id="124" name="正方形/長方形 123"/>
                    <p:cNvSpPr/>
                    <p:nvPr/>
                  </p:nvSpPr>
                  <p:spPr>
                    <a:xfrm>
                      <a:off x="1908691" y="3717412"/>
                      <a:ext cx="1007861" cy="287374"/>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900" dirty="0">
                          <a:solidFill>
                            <a:schemeClr val="tx1"/>
                          </a:solidFill>
                        </a:rPr>
                        <a:t>長居公園</a:t>
                      </a:r>
                      <a:endParaRPr lang="en-US" altLang="ja-JP" sz="900" dirty="0">
                        <a:solidFill>
                          <a:schemeClr val="tx1"/>
                        </a:solidFill>
                      </a:endParaRPr>
                    </a:p>
                  </p:txBody>
                </p:sp>
                <p:sp>
                  <p:nvSpPr>
                    <p:cNvPr id="125" name="正方形/長方形 124"/>
                    <p:cNvSpPr/>
                    <p:nvPr/>
                  </p:nvSpPr>
                  <p:spPr>
                    <a:xfrm>
                      <a:off x="2988776" y="4794656"/>
                      <a:ext cx="1080086" cy="313648"/>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900" dirty="0">
                          <a:solidFill>
                            <a:schemeClr val="tx1"/>
                          </a:solidFill>
                        </a:rPr>
                        <a:t>大和川</a:t>
                      </a:r>
                      <a:endParaRPr lang="en-US" altLang="ja-JP" sz="900" dirty="0">
                        <a:solidFill>
                          <a:schemeClr val="tx1"/>
                        </a:solidFill>
                      </a:endParaRPr>
                    </a:p>
                  </p:txBody>
                </p:sp>
              </p:grpSp>
            </p:grpSp>
            <p:sp>
              <p:nvSpPr>
                <p:cNvPr id="93" name="正方形/長方形 92"/>
                <p:cNvSpPr/>
                <p:nvPr/>
              </p:nvSpPr>
              <p:spPr>
                <a:xfrm>
                  <a:off x="2878798" y="4466227"/>
                  <a:ext cx="146091" cy="142866"/>
                </a:xfrm>
                <a:prstGeom prst="rect">
                  <a:avLst/>
                </a:prstGeom>
                <a:solidFill>
                  <a:schemeClr val="bg1"/>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dirty="0">
                    <a:solidFill>
                      <a:schemeClr val="tx1"/>
                    </a:solidFill>
                  </a:endParaRPr>
                </a:p>
              </p:txBody>
            </p:sp>
            <p:sp>
              <p:nvSpPr>
                <p:cNvPr id="94" name="正方形/長方形 93"/>
                <p:cNvSpPr/>
                <p:nvPr/>
              </p:nvSpPr>
              <p:spPr>
                <a:xfrm>
                  <a:off x="4948689" y="3994933"/>
                  <a:ext cx="146090" cy="144508"/>
                </a:xfrm>
                <a:prstGeom prst="rect">
                  <a:avLst/>
                </a:prstGeom>
                <a:solidFill>
                  <a:schemeClr val="bg1"/>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dirty="0">
                    <a:solidFill>
                      <a:schemeClr val="tx1"/>
                    </a:solidFill>
                  </a:endParaRPr>
                </a:p>
              </p:txBody>
            </p:sp>
            <p:sp>
              <p:nvSpPr>
                <p:cNvPr id="99" name="正方形/長方形 98"/>
                <p:cNvSpPr/>
                <p:nvPr/>
              </p:nvSpPr>
              <p:spPr>
                <a:xfrm>
                  <a:off x="4643376" y="2924258"/>
                  <a:ext cx="146090" cy="142867"/>
                </a:xfrm>
                <a:prstGeom prst="rect">
                  <a:avLst/>
                </a:prstGeom>
                <a:solidFill>
                  <a:schemeClr val="bg1"/>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dirty="0">
                    <a:solidFill>
                      <a:schemeClr val="tx1"/>
                    </a:solidFill>
                  </a:endParaRPr>
                </a:p>
              </p:txBody>
            </p:sp>
            <p:sp>
              <p:nvSpPr>
                <p:cNvPr id="100" name="円/楕円 99"/>
                <p:cNvSpPr/>
                <p:nvPr/>
              </p:nvSpPr>
              <p:spPr>
                <a:xfrm>
                  <a:off x="3546875" y="3195211"/>
                  <a:ext cx="216674" cy="216762"/>
                </a:xfrm>
                <a:prstGeom prst="ellipse">
                  <a:avLst/>
                </a:prstGeom>
                <a:blipFill dpi="0" rotWithShape="1">
                  <a:blip r:embed="rId4" cstate="print"/>
                  <a:srcRect/>
                  <a:tile tx="0" ty="0" sx="100000" sy="100000" flip="none" algn="tl"/>
                </a:blip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grpSp>
          <p:sp>
            <p:nvSpPr>
              <p:cNvPr id="82" name="正方形/長方形 81"/>
              <p:cNvSpPr/>
              <p:nvPr/>
            </p:nvSpPr>
            <p:spPr>
              <a:xfrm rot="1052969">
                <a:off x="4113181" y="2351152"/>
                <a:ext cx="797753" cy="25289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900" dirty="0">
                    <a:solidFill>
                      <a:schemeClr val="tx1"/>
                    </a:solidFill>
                  </a:rPr>
                  <a:t>ＪＲ</a:t>
                </a:r>
                <a:endParaRPr lang="en-US" altLang="ja-JP" sz="900" dirty="0">
                  <a:solidFill>
                    <a:schemeClr val="tx1"/>
                  </a:solidFill>
                </a:endParaRPr>
              </a:p>
              <a:p>
                <a:pPr algn="ctr">
                  <a:defRPr/>
                </a:pPr>
                <a:r>
                  <a:rPr lang="ja-JP" altLang="en-US" sz="900" dirty="0">
                    <a:solidFill>
                      <a:schemeClr val="tx1"/>
                    </a:solidFill>
                  </a:rPr>
                  <a:t>大和路線</a:t>
                </a:r>
              </a:p>
            </p:txBody>
          </p:sp>
          <p:sp>
            <p:nvSpPr>
              <p:cNvPr id="85" name="正方形/長方形 84"/>
              <p:cNvSpPr/>
              <p:nvPr/>
            </p:nvSpPr>
            <p:spPr>
              <a:xfrm rot="1679556">
                <a:off x="4638451" y="1815814"/>
                <a:ext cx="1073520" cy="415461"/>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900" dirty="0">
                    <a:solidFill>
                      <a:schemeClr val="tx1"/>
                    </a:solidFill>
                  </a:rPr>
                  <a:t>ＪＲ</a:t>
                </a:r>
                <a:endParaRPr lang="en-US" altLang="ja-JP" sz="900" dirty="0">
                  <a:solidFill>
                    <a:schemeClr val="tx1"/>
                  </a:solidFill>
                </a:endParaRPr>
              </a:p>
              <a:p>
                <a:pPr algn="ctr">
                  <a:defRPr/>
                </a:pPr>
                <a:r>
                  <a:rPr lang="ja-JP" altLang="en-US" sz="900" dirty="0">
                    <a:solidFill>
                      <a:schemeClr val="tx1"/>
                    </a:solidFill>
                  </a:rPr>
                  <a:t>おおさか東線</a:t>
                </a:r>
              </a:p>
            </p:txBody>
          </p:sp>
          <p:sp>
            <p:nvSpPr>
              <p:cNvPr id="90" name="正方形/長方形 89"/>
              <p:cNvSpPr/>
              <p:nvPr/>
            </p:nvSpPr>
            <p:spPr>
              <a:xfrm rot="4106946">
                <a:off x="2679180" y="2581940"/>
                <a:ext cx="871977" cy="328293"/>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900" dirty="0">
                    <a:solidFill>
                      <a:schemeClr val="tx1"/>
                    </a:solidFill>
                  </a:rPr>
                  <a:t>近鉄</a:t>
                </a:r>
                <a:endParaRPr lang="en-US" altLang="ja-JP" sz="900" dirty="0">
                  <a:solidFill>
                    <a:schemeClr val="tx1"/>
                  </a:solidFill>
                </a:endParaRPr>
              </a:p>
              <a:p>
                <a:pPr algn="ctr">
                  <a:defRPr/>
                </a:pPr>
                <a:r>
                  <a:rPr lang="ja-JP" altLang="en-US" sz="900" dirty="0">
                    <a:solidFill>
                      <a:schemeClr val="tx1"/>
                    </a:solidFill>
                  </a:rPr>
                  <a:t>南大阪線</a:t>
                </a:r>
              </a:p>
            </p:txBody>
          </p:sp>
          <p:sp>
            <p:nvSpPr>
              <p:cNvPr id="91" name="正方形/長方形 90"/>
              <p:cNvSpPr/>
              <p:nvPr/>
            </p:nvSpPr>
            <p:spPr>
              <a:xfrm rot="21269711">
                <a:off x="4226443" y="3804445"/>
                <a:ext cx="709114" cy="310365"/>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900" dirty="0">
                    <a:solidFill>
                      <a:srgbClr val="7030A0"/>
                    </a:solidFill>
                  </a:rPr>
                  <a:t>地下鉄</a:t>
                </a:r>
                <a:endParaRPr lang="en-US" altLang="ja-JP" sz="900" dirty="0">
                  <a:solidFill>
                    <a:srgbClr val="7030A0"/>
                  </a:solidFill>
                </a:endParaRPr>
              </a:p>
              <a:p>
                <a:pPr algn="ctr">
                  <a:defRPr/>
                </a:pPr>
                <a:r>
                  <a:rPr lang="ja-JP" altLang="en-US" sz="900" dirty="0">
                    <a:solidFill>
                      <a:srgbClr val="7030A0"/>
                    </a:solidFill>
                  </a:rPr>
                  <a:t>谷町線</a:t>
                </a:r>
              </a:p>
            </p:txBody>
          </p:sp>
        </p:grpSp>
        <p:sp>
          <p:nvSpPr>
            <p:cNvPr id="75" name="正方形/長方形 74"/>
            <p:cNvSpPr/>
            <p:nvPr/>
          </p:nvSpPr>
          <p:spPr bwMode="gray">
            <a:xfrm>
              <a:off x="6444380" y="1915693"/>
              <a:ext cx="649185" cy="217488"/>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1200" dirty="0">
                  <a:solidFill>
                    <a:schemeClr val="tx1"/>
                  </a:solidFill>
                </a:rPr>
                <a:t>平野駅</a:t>
              </a:r>
            </a:p>
          </p:txBody>
        </p:sp>
        <p:cxnSp>
          <p:nvCxnSpPr>
            <p:cNvPr id="76" name="直線コネクタ 75"/>
            <p:cNvCxnSpPr>
              <a:stCxn id="75" idx="2"/>
              <a:endCxn id="77" idx="0"/>
            </p:cNvCxnSpPr>
            <p:nvPr/>
          </p:nvCxnSpPr>
          <p:spPr bwMode="gray">
            <a:xfrm>
              <a:off x="6768179" y="2133181"/>
              <a:ext cx="249198" cy="455616"/>
            </a:xfrm>
            <a:prstGeom prst="line">
              <a:avLst/>
            </a:prstGeom>
            <a:ln w="12700" cmpd="sng">
              <a:solidFill>
                <a:schemeClr val="tx1"/>
              </a:solidFill>
              <a:prstDash val="sysDot"/>
            </a:ln>
          </p:spPr>
          <p:style>
            <a:lnRef idx="1">
              <a:schemeClr val="accent1"/>
            </a:lnRef>
            <a:fillRef idx="0">
              <a:schemeClr val="accent1"/>
            </a:fillRef>
            <a:effectRef idx="0">
              <a:schemeClr val="accent1"/>
            </a:effectRef>
            <a:fontRef idx="minor">
              <a:schemeClr val="tx1"/>
            </a:fontRef>
          </p:style>
        </p:cxnSp>
        <p:sp>
          <p:nvSpPr>
            <p:cNvPr id="77" name="円/楕円 76"/>
            <p:cNvSpPr/>
            <p:nvPr/>
          </p:nvSpPr>
          <p:spPr bwMode="gray">
            <a:xfrm>
              <a:off x="6885635" y="2588798"/>
              <a:ext cx="263484" cy="263527"/>
            </a:xfrm>
            <a:prstGeom prst="ellipse">
              <a:avLst/>
            </a:prstGeom>
            <a:gradFill>
              <a:gsLst>
                <a:gs pos="100000">
                  <a:srgbClr val="FF0000"/>
                </a:gs>
                <a:gs pos="30000">
                  <a:schemeClr val="bg1"/>
                </a:gs>
              </a:gsLst>
              <a:path path="shape">
                <a:fillToRect l="50000" t="50000" r="50000" b="50000"/>
              </a:path>
            </a:gradFill>
            <a:ln w="9525">
              <a:solidFill>
                <a:srgbClr val="92D05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sp>
          <p:nvSpPr>
            <p:cNvPr id="78" name="正方形/長方形 77"/>
            <p:cNvSpPr/>
            <p:nvPr/>
          </p:nvSpPr>
          <p:spPr bwMode="gray">
            <a:xfrm>
              <a:off x="4068266" y="3357153"/>
              <a:ext cx="1080918" cy="427040"/>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1200" dirty="0">
                  <a:solidFill>
                    <a:schemeClr val="tx1"/>
                  </a:solidFill>
                </a:rPr>
                <a:t>駒川中野駅・針中野駅</a:t>
              </a:r>
            </a:p>
          </p:txBody>
        </p:sp>
        <p:cxnSp>
          <p:nvCxnSpPr>
            <p:cNvPr id="79" name="直線コネクタ 78"/>
            <p:cNvCxnSpPr>
              <a:stCxn id="78" idx="3"/>
              <a:endCxn id="80" idx="2"/>
            </p:cNvCxnSpPr>
            <p:nvPr/>
          </p:nvCxnSpPr>
          <p:spPr bwMode="gray">
            <a:xfrm flipV="1">
              <a:off x="5149184" y="3560354"/>
              <a:ext cx="792037" cy="11112"/>
            </a:xfrm>
            <a:prstGeom prst="line">
              <a:avLst/>
            </a:prstGeom>
            <a:ln w="12700" cmpd="sng">
              <a:solidFill>
                <a:schemeClr val="tx1"/>
              </a:solidFill>
              <a:prstDash val="sysDot"/>
            </a:ln>
          </p:spPr>
          <p:style>
            <a:lnRef idx="1">
              <a:schemeClr val="accent1"/>
            </a:lnRef>
            <a:fillRef idx="0">
              <a:schemeClr val="accent1"/>
            </a:fillRef>
            <a:effectRef idx="0">
              <a:schemeClr val="accent1"/>
            </a:effectRef>
            <a:fontRef idx="minor">
              <a:schemeClr val="tx1"/>
            </a:fontRef>
          </p:style>
        </p:cxnSp>
        <p:sp>
          <p:nvSpPr>
            <p:cNvPr id="80" name="円/楕円 79"/>
            <p:cNvSpPr/>
            <p:nvPr/>
          </p:nvSpPr>
          <p:spPr bwMode="gray">
            <a:xfrm>
              <a:off x="5941221" y="3428590"/>
              <a:ext cx="263484" cy="263527"/>
            </a:xfrm>
            <a:prstGeom prst="ellipse">
              <a:avLst/>
            </a:prstGeom>
            <a:gradFill>
              <a:gsLst>
                <a:gs pos="100000">
                  <a:srgbClr val="FF0000"/>
                </a:gs>
                <a:gs pos="30000">
                  <a:schemeClr val="bg1"/>
                </a:gs>
              </a:gsLst>
              <a:path path="shape">
                <a:fillToRect l="50000" t="50000" r="50000" b="50000"/>
              </a:path>
            </a:gradFill>
            <a:ln w="9525">
              <a:solidFill>
                <a:srgbClr val="92D05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grpSp>
      <p:grpSp>
        <p:nvGrpSpPr>
          <p:cNvPr id="11" name="グループ化 91"/>
          <p:cNvGrpSpPr>
            <a:grpSpLocks/>
          </p:cNvGrpSpPr>
          <p:nvPr/>
        </p:nvGrpSpPr>
        <p:grpSpPr bwMode="auto">
          <a:xfrm>
            <a:off x="4102100" y="378792"/>
            <a:ext cx="2198092" cy="1970087"/>
            <a:chOff x="683568" y="3212978"/>
            <a:chExt cx="2863688" cy="2566101"/>
          </a:xfrm>
        </p:grpSpPr>
        <p:grpSp>
          <p:nvGrpSpPr>
            <p:cNvPr id="12" name="グループ化 64"/>
            <p:cNvGrpSpPr>
              <a:grpSpLocks/>
            </p:cNvGrpSpPr>
            <p:nvPr/>
          </p:nvGrpSpPr>
          <p:grpSpPr bwMode="auto">
            <a:xfrm>
              <a:off x="683568" y="3212978"/>
              <a:ext cx="2863688" cy="2566101"/>
              <a:chOff x="5508104" y="3645026"/>
              <a:chExt cx="2863688" cy="2566101"/>
            </a:xfrm>
          </p:grpSpPr>
          <p:sp>
            <p:nvSpPr>
              <p:cNvPr id="53262" name="Rectangle 63"/>
              <p:cNvSpPr>
                <a:spLocks noChangeArrowheads="1"/>
              </p:cNvSpPr>
              <p:nvPr/>
            </p:nvSpPr>
            <p:spPr bwMode="auto">
              <a:xfrm>
                <a:off x="5508104" y="3645026"/>
                <a:ext cx="2769876" cy="1909553"/>
              </a:xfrm>
              <a:prstGeom prst="rect">
                <a:avLst/>
              </a:prstGeom>
              <a:solidFill>
                <a:srgbClr val="FFFFFF"/>
              </a:solidFill>
              <a:ln w="9525">
                <a:solidFill>
                  <a:srgbClr val="000000"/>
                </a:solidFill>
                <a:miter lim="800000"/>
                <a:headEnd/>
                <a:tailEnd/>
              </a:ln>
            </p:spPr>
            <p:txBody>
              <a:bodyPr lIns="74295" tIns="8890" rIns="74295" bIns="8890"/>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endParaRPr lang="ja-JP" altLang="en-US"/>
              </a:p>
            </p:txBody>
          </p:sp>
          <p:sp>
            <p:nvSpPr>
              <p:cNvPr id="53263" name="Line 65"/>
              <p:cNvSpPr>
                <a:spLocks noChangeShapeType="1"/>
              </p:cNvSpPr>
              <p:nvPr/>
            </p:nvSpPr>
            <p:spPr bwMode="auto">
              <a:xfrm>
                <a:off x="5566842" y="3873624"/>
                <a:ext cx="457200" cy="0"/>
              </a:xfrm>
              <a:prstGeom prst="line">
                <a:avLst/>
              </a:prstGeom>
              <a:noFill/>
              <a:ln w="63500" cmpd="tri">
                <a:solidFill>
                  <a:srgbClr val="FF0000"/>
                </a:solidFill>
                <a:round/>
                <a:headEnd/>
                <a:tailEnd/>
              </a:ln>
              <a:extLst>
                <a:ext uri="{909E8E84-426E-40DD-AFC4-6F175D3DCCD1}">
                  <a14:hiddenFill xmlns="" xmlns:a14="http://schemas.microsoft.com/office/drawing/2010/main">
                    <a:noFill/>
                  </a14:hiddenFill>
                </a:ext>
              </a:extLst>
            </p:spPr>
            <p:txBody>
              <a:bodyPr lIns="74295" tIns="8890" rIns="74295" bIns="8890"/>
              <a:lstStyle/>
              <a:p>
                <a:endParaRPr lang="ja-JP" altLang="en-US"/>
              </a:p>
            </p:txBody>
          </p:sp>
          <p:sp>
            <p:nvSpPr>
              <p:cNvPr id="53264" name="Line 66"/>
              <p:cNvSpPr>
                <a:spLocks noChangeShapeType="1"/>
              </p:cNvSpPr>
              <p:nvPr/>
            </p:nvSpPr>
            <p:spPr bwMode="auto">
              <a:xfrm>
                <a:off x="5566842" y="4150715"/>
                <a:ext cx="457199" cy="0"/>
              </a:xfrm>
              <a:prstGeom prst="line">
                <a:avLst/>
              </a:prstGeom>
              <a:noFill/>
              <a:ln w="22225">
                <a:solidFill>
                  <a:schemeClr val="tx1"/>
                </a:solidFill>
                <a:round/>
                <a:headEnd/>
                <a:tailEnd/>
              </a:ln>
              <a:extLst>
                <a:ext uri="{909E8E84-426E-40DD-AFC4-6F175D3DCCD1}">
                  <a14:hiddenFill xmlns="" xmlns:a14="http://schemas.microsoft.com/office/drawing/2010/main">
                    <a:noFill/>
                  </a14:hiddenFill>
                </a:ext>
              </a:extLst>
            </p:spPr>
            <p:txBody>
              <a:bodyPr lIns="74295" tIns="8890" rIns="74295" bIns="8890"/>
              <a:lstStyle/>
              <a:p>
                <a:endParaRPr lang="ja-JP" altLang="en-US"/>
              </a:p>
            </p:txBody>
          </p:sp>
          <p:sp>
            <p:nvSpPr>
              <p:cNvPr id="53265" name="Text Box 67"/>
              <p:cNvSpPr txBox="1">
                <a:spLocks noChangeArrowheads="1"/>
              </p:cNvSpPr>
              <p:nvPr/>
            </p:nvSpPr>
            <p:spPr bwMode="auto">
              <a:xfrm>
                <a:off x="6025628" y="3759323"/>
                <a:ext cx="2346164" cy="245180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74295" tIns="8890" rIns="74295" bIns="8890"/>
              <a:lstStyle>
                <a:lvl1pPr marL="85725" indent="-85725"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algn="just" eaLnBrk="1" hangingPunct="1">
                  <a:spcBef>
                    <a:spcPct val="50000"/>
                  </a:spcBef>
                  <a:buFont typeface="Wingdings" pitchFamily="2" charset="2"/>
                  <a:buNone/>
                </a:pPr>
                <a:r>
                  <a:rPr lang="ja-JP" altLang="en-US" sz="1000" dirty="0">
                    <a:solidFill>
                      <a:srgbClr val="000000"/>
                    </a:solidFill>
                    <a:latin typeface="ＭＳ ゴシック" pitchFamily="49" charset="-128"/>
                    <a:ea typeface="ＭＳ ゴシック" pitchFamily="49" charset="-128"/>
                  </a:rPr>
                  <a:t>地下鉄</a:t>
                </a:r>
              </a:p>
              <a:p>
                <a:pPr algn="just" eaLnBrk="1" hangingPunct="1">
                  <a:spcBef>
                    <a:spcPct val="50000"/>
                  </a:spcBef>
                  <a:buFont typeface="Wingdings" pitchFamily="2" charset="2"/>
                  <a:buNone/>
                </a:pPr>
                <a:r>
                  <a:rPr lang="ja-JP" altLang="en-US" sz="1000" dirty="0">
                    <a:solidFill>
                      <a:srgbClr val="000000"/>
                    </a:solidFill>
                    <a:latin typeface="ＭＳ ゴシック" pitchFamily="49" charset="-128"/>
                    <a:ea typeface="ＭＳ ゴシック" pitchFamily="49" charset="-128"/>
                  </a:rPr>
                  <a:t>私鉄</a:t>
                </a:r>
              </a:p>
              <a:p>
                <a:pPr algn="just" eaLnBrk="1" hangingPunct="1">
                  <a:spcBef>
                    <a:spcPct val="50000"/>
                  </a:spcBef>
                  <a:buFont typeface="Wingdings" pitchFamily="2" charset="2"/>
                  <a:buNone/>
                </a:pPr>
                <a:r>
                  <a:rPr lang="ja-JP" altLang="en-US" sz="1000" dirty="0">
                    <a:solidFill>
                      <a:srgbClr val="000000"/>
                    </a:solidFill>
                    <a:latin typeface="ＭＳ ゴシック" pitchFamily="49" charset="-128"/>
                    <a:ea typeface="ＭＳ ゴシック" pitchFamily="49" charset="-128"/>
                  </a:rPr>
                  <a:t>ＪＲ</a:t>
                </a:r>
                <a:endParaRPr lang="en-US" altLang="ja-JP" sz="1000" dirty="0">
                  <a:solidFill>
                    <a:srgbClr val="000000"/>
                  </a:solidFill>
                  <a:latin typeface="ＭＳ ゴシック" pitchFamily="49" charset="-128"/>
                  <a:ea typeface="ＭＳ ゴシック" pitchFamily="49" charset="-128"/>
                </a:endParaRPr>
              </a:p>
              <a:p>
                <a:pPr algn="just" eaLnBrk="1" hangingPunct="1">
                  <a:spcBef>
                    <a:spcPct val="50000"/>
                  </a:spcBef>
                  <a:buFont typeface="Wingdings" pitchFamily="2" charset="2"/>
                  <a:buNone/>
                </a:pPr>
                <a:r>
                  <a:rPr lang="ja-JP" altLang="en-US" sz="1000" dirty="0" smtClean="0">
                    <a:solidFill>
                      <a:srgbClr val="000000"/>
                    </a:solidFill>
                    <a:latin typeface="ＭＳ ゴシック" pitchFamily="49" charset="-128"/>
                    <a:ea typeface="ＭＳ ゴシック" pitchFamily="49" charset="-128"/>
                  </a:rPr>
                  <a:t>区役所</a:t>
                </a:r>
                <a:r>
                  <a:rPr lang="en-US" altLang="ja-JP" sz="1000" dirty="0" smtClean="0">
                    <a:solidFill>
                      <a:srgbClr val="000000"/>
                    </a:solidFill>
                    <a:latin typeface="ＭＳ ゴシック" pitchFamily="49" charset="-128"/>
                    <a:ea typeface="ＭＳ ゴシック" pitchFamily="49" charset="-128"/>
                  </a:rPr>
                  <a:t>(</a:t>
                </a:r>
                <a:r>
                  <a:rPr lang="ja-JP" altLang="en-US" sz="1000" dirty="0" smtClean="0">
                    <a:solidFill>
                      <a:srgbClr val="000000"/>
                    </a:solidFill>
                    <a:latin typeface="ＭＳ ゴシック" pitchFamily="49" charset="-128"/>
                    <a:ea typeface="ＭＳ ゴシック" pitchFamily="49" charset="-128"/>
                  </a:rPr>
                  <a:t>総合区役所</a:t>
                </a:r>
                <a:r>
                  <a:rPr lang="en-US" altLang="ja-JP" sz="1000" dirty="0" smtClean="0">
                    <a:solidFill>
                      <a:srgbClr val="000000"/>
                    </a:solidFill>
                    <a:latin typeface="ＭＳ ゴシック" pitchFamily="49" charset="-128"/>
                    <a:ea typeface="ＭＳ ゴシック" pitchFamily="49" charset="-128"/>
                  </a:rPr>
                  <a:t>)</a:t>
                </a:r>
              </a:p>
              <a:p>
                <a:pPr algn="just" eaLnBrk="1" hangingPunct="1">
                  <a:spcBef>
                    <a:spcPct val="50000"/>
                  </a:spcBef>
                  <a:buFont typeface="Wingdings" pitchFamily="2" charset="2"/>
                  <a:buNone/>
                </a:pPr>
                <a:r>
                  <a:rPr lang="ja-JP" altLang="en-US" sz="1000" dirty="0" smtClean="0">
                    <a:solidFill>
                      <a:srgbClr val="000000"/>
                    </a:solidFill>
                    <a:latin typeface="ＭＳ ゴシック" pitchFamily="49" charset="-128"/>
                    <a:ea typeface="ＭＳ ゴシック" pitchFamily="49" charset="-128"/>
                  </a:rPr>
                  <a:t>区役所</a:t>
                </a:r>
                <a:r>
                  <a:rPr lang="en-US" altLang="ja-JP" sz="1000" dirty="0" smtClean="0">
                    <a:solidFill>
                      <a:srgbClr val="000000"/>
                    </a:solidFill>
                    <a:latin typeface="ＭＳ ゴシック" pitchFamily="49" charset="-128"/>
                    <a:ea typeface="ＭＳ ゴシック" pitchFamily="49" charset="-128"/>
                  </a:rPr>
                  <a:t>(</a:t>
                </a:r>
                <a:r>
                  <a:rPr lang="ja-JP" altLang="en-US" sz="1000" dirty="0" smtClean="0">
                    <a:solidFill>
                      <a:srgbClr val="000000"/>
                    </a:solidFill>
                    <a:latin typeface="ＭＳ ゴシック" pitchFamily="49" charset="-128"/>
                    <a:ea typeface="ＭＳ ゴシック" pitchFamily="49" charset="-128"/>
                  </a:rPr>
                  <a:t>地域自治区事務所</a:t>
                </a:r>
                <a:r>
                  <a:rPr lang="en-US" altLang="ja-JP" sz="1000" dirty="0" smtClean="0">
                    <a:solidFill>
                      <a:srgbClr val="000000"/>
                    </a:solidFill>
                    <a:latin typeface="ＭＳ ゴシック" pitchFamily="49" charset="-128"/>
                    <a:ea typeface="ＭＳ ゴシック" pitchFamily="49" charset="-128"/>
                  </a:rPr>
                  <a:t>)</a:t>
                </a:r>
              </a:p>
              <a:p>
                <a:pPr algn="just" eaLnBrk="1" hangingPunct="1">
                  <a:spcBef>
                    <a:spcPct val="50000"/>
                  </a:spcBef>
                  <a:buFont typeface="Wingdings" pitchFamily="2" charset="2"/>
                  <a:buNone/>
                </a:pPr>
                <a:r>
                  <a:rPr lang="ja-JP" altLang="en-US" sz="1000" dirty="0" smtClean="0">
                    <a:solidFill>
                      <a:srgbClr val="000000"/>
                    </a:solidFill>
                    <a:latin typeface="ＭＳ ゴシック" pitchFamily="49" charset="-128"/>
                    <a:ea typeface="ＭＳ ゴシック" pitchFamily="49" charset="-128"/>
                  </a:rPr>
                  <a:t>出張所</a:t>
                </a:r>
                <a:r>
                  <a:rPr lang="ja-JP" altLang="en-US" sz="1000" dirty="0">
                    <a:solidFill>
                      <a:srgbClr val="000000"/>
                    </a:solidFill>
                    <a:latin typeface="ＭＳ ゴシック" pitchFamily="49" charset="-128"/>
                    <a:ea typeface="ＭＳ ゴシック" pitchFamily="49" charset="-128"/>
                  </a:rPr>
                  <a:t>等</a:t>
                </a:r>
                <a:endParaRPr lang="en-US" altLang="ja-JP" sz="1000" dirty="0">
                  <a:solidFill>
                    <a:srgbClr val="000000"/>
                  </a:solidFill>
                  <a:latin typeface="ＭＳ ゴシック" pitchFamily="49" charset="-128"/>
                  <a:ea typeface="ＭＳ ゴシック" pitchFamily="49" charset="-128"/>
                </a:endParaRPr>
              </a:p>
              <a:p>
                <a:pPr algn="just" eaLnBrk="1" hangingPunct="1">
                  <a:spcBef>
                    <a:spcPct val="50000"/>
                  </a:spcBef>
                  <a:buFont typeface="Wingdings" pitchFamily="2" charset="2"/>
                  <a:buNone/>
                </a:pPr>
                <a:endParaRPr lang="en-US" altLang="ja-JP" sz="1000" dirty="0">
                  <a:solidFill>
                    <a:srgbClr val="000000"/>
                  </a:solidFill>
                  <a:latin typeface="ＭＳ ゴシック" pitchFamily="49" charset="-128"/>
                  <a:ea typeface="ＭＳ ゴシック" pitchFamily="49" charset="-128"/>
                </a:endParaRPr>
              </a:p>
            </p:txBody>
          </p:sp>
          <p:sp>
            <p:nvSpPr>
              <p:cNvPr id="145" name="円/楕円 144"/>
              <p:cNvSpPr/>
              <p:nvPr/>
            </p:nvSpPr>
            <p:spPr>
              <a:xfrm>
                <a:off x="5679766" y="4955991"/>
                <a:ext cx="144774" cy="142677"/>
              </a:xfrm>
              <a:prstGeom prst="ellipse">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sp>
            <p:nvSpPr>
              <p:cNvPr id="146" name="円/楕円 145"/>
              <p:cNvSpPr/>
              <p:nvPr/>
            </p:nvSpPr>
            <p:spPr>
              <a:xfrm>
                <a:off x="5652878" y="4621012"/>
                <a:ext cx="215093" cy="215048"/>
              </a:xfrm>
              <a:prstGeom prst="ellipse">
                <a:avLst/>
              </a:prstGeom>
              <a:blipFill dpi="0" rotWithShape="1">
                <a:blip r:embed="rId4" cstate="print"/>
                <a:srcRect/>
                <a:tile tx="0" ty="0" sx="100000" sy="100000" flip="none" algn="tl"/>
              </a:blip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sp>
            <p:nvSpPr>
              <p:cNvPr id="53268" name="Line 64"/>
              <p:cNvSpPr>
                <a:spLocks noChangeShapeType="1"/>
              </p:cNvSpPr>
              <p:nvPr/>
            </p:nvSpPr>
            <p:spPr bwMode="auto">
              <a:xfrm>
                <a:off x="5580112" y="4469843"/>
                <a:ext cx="457199" cy="0"/>
              </a:xfrm>
              <a:prstGeom prst="line">
                <a:avLst/>
              </a:prstGeom>
              <a:noFill/>
              <a:ln w="22225">
                <a:solidFill>
                  <a:srgbClr val="000000"/>
                </a:solidFill>
                <a:round/>
                <a:headEnd/>
                <a:tailEnd/>
              </a:ln>
              <a:extLst>
                <a:ext uri="{909E8E84-426E-40DD-AFC4-6F175D3DCCD1}">
                  <a14:hiddenFill xmlns="" xmlns:a14="http://schemas.microsoft.com/office/drawing/2010/main">
                    <a:noFill/>
                  </a14:hiddenFill>
                </a:ext>
              </a:extLst>
            </p:spPr>
            <p:txBody>
              <a:bodyPr lIns="74295" tIns="8890" rIns="74295" bIns="8890"/>
              <a:lstStyle/>
              <a:p>
                <a:endParaRPr lang="ja-JP" altLang="en-US"/>
              </a:p>
            </p:txBody>
          </p:sp>
          <p:sp>
            <p:nvSpPr>
              <p:cNvPr id="53269" name="Line 68"/>
              <p:cNvSpPr>
                <a:spLocks noChangeShapeType="1"/>
              </p:cNvSpPr>
              <p:nvPr/>
            </p:nvSpPr>
            <p:spPr bwMode="auto">
              <a:xfrm>
                <a:off x="5580112" y="4469843"/>
                <a:ext cx="457199" cy="0"/>
              </a:xfrm>
              <a:prstGeom prst="line">
                <a:avLst/>
              </a:prstGeom>
              <a:noFill/>
              <a:ln w="12700">
                <a:solidFill>
                  <a:srgbClr val="FFFFFF"/>
                </a:solidFill>
                <a:prstDash val="dash"/>
                <a:round/>
                <a:headEnd/>
                <a:tailEnd/>
              </a:ln>
              <a:extLst>
                <a:ext uri="{909E8E84-426E-40DD-AFC4-6F175D3DCCD1}">
                  <a14:hiddenFill xmlns="" xmlns:a14="http://schemas.microsoft.com/office/drawing/2010/main">
                    <a:noFill/>
                  </a14:hiddenFill>
                </a:ext>
              </a:extLst>
            </p:spPr>
            <p:txBody>
              <a:bodyPr lIns="74295" tIns="8890" rIns="74295" bIns="8890"/>
              <a:lstStyle/>
              <a:p>
                <a:endParaRPr lang="ja-JP" altLang="en-US"/>
              </a:p>
            </p:txBody>
          </p:sp>
        </p:grpSp>
        <p:sp>
          <p:nvSpPr>
            <p:cNvPr id="140" name="正方形/長方形 139"/>
            <p:cNvSpPr/>
            <p:nvPr/>
          </p:nvSpPr>
          <p:spPr>
            <a:xfrm>
              <a:off x="861434" y="4809295"/>
              <a:ext cx="144774" cy="144744"/>
            </a:xfrm>
            <a:prstGeom prst="rect">
              <a:avLst/>
            </a:prstGeom>
            <a:solidFill>
              <a:schemeClr val="bg1"/>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dirty="0">
                <a:solidFill>
                  <a:schemeClr val="tx1"/>
                </a:solidFill>
              </a:endParaRPr>
            </a:p>
          </p:txBody>
        </p:sp>
      </p:grpSp>
      <p:sp>
        <p:nvSpPr>
          <p:cNvPr id="60" name="正方形/長方形 27"/>
          <p:cNvSpPr>
            <a:spLocks noChangeArrowheads="1"/>
          </p:cNvSpPr>
          <p:nvPr/>
        </p:nvSpPr>
        <p:spPr bwMode="auto">
          <a:xfrm>
            <a:off x="8112125" y="6657477"/>
            <a:ext cx="1031875" cy="261937"/>
          </a:xfrm>
          <a:prstGeom prst="rect">
            <a:avLst/>
          </a:prstGeom>
          <a:noFill/>
          <a:ln w="9525">
            <a:noFill/>
            <a:miter lim="800000"/>
            <a:headEnd/>
            <a:tailEnd/>
          </a:ln>
        </p:spPr>
        <p:txBody>
          <a:bodyPr>
            <a:spAutoFit/>
          </a:bodyPr>
          <a:lstStyle/>
          <a:p>
            <a:pPr algn="r"/>
            <a:r>
              <a:rPr lang="ja-JP" altLang="en-US" sz="1100" b="1" dirty="0" smtClean="0">
                <a:solidFill>
                  <a:srgbClr val="000000"/>
                </a:solidFill>
                <a:latin typeface="ＭＳ Ｐゴシック" charset="-128"/>
                <a:ea typeface="Meiryo UI" pitchFamily="50" charset="-128"/>
                <a:cs typeface="Meiryo UI" pitchFamily="50" charset="-128"/>
              </a:rPr>
              <a:t>すがた</a:t>
            </a:r>
            <a:r>
              <a:rPr lang="en-US" altLang="ja-JP" sz="1100" b="1" dirty="0" smtClean="0">
                <a:solidFill>
                  <a:srgbClr val="000000"/>
                </a:solidFill>
                <a:latin typeface="ＭＳ Ｐゴシック" charset="-128"/>
                <a:ea typeface="Meiryo UI" pitchFamily="50" charset="-128"/>
                <a:cs typeface="Meiryo UI" pitchFamily="50" charset="-128"/>
              </a:rPr>
              <a:t>-</a:t>
            </a:r>
            <a:r>
              <a:rPr lang="ja-JP" altLang="en-US" sz="1100" b="1" dirty="0" smtClean="0">
                <a:solidFill>
                  <a:srgbClr val="000000"/>
                </a:solidFill>
                <a:latin typeface="ＭＳ Ｐゴシック" charset="-128"/>
                <a:ea typeface="Meiryo UI" pitchFamily="50" charset="-128"/>
                <a:cs typeface="Meiryo UI" pitchFamily="50" charset="-128"/>
              </a:rPr>
              <a:t>４９</a:t>
            </a:r>
            <a:endParaRPr lang="ja-JP" altLang="en-US" sz="1200" b="1" dirty="0">
              <a:solidFill>
                <a:srgbClr val="000000"/>
              </a:solidFill>
              <a:latin typeface="ＭＳ Ｐゴシック" charset="-128"/>
              <a:ea typeface="Meiryo UI" pitchFamily="50" charset="-128"/>
              <a:cs typeface="Meiryo UI" pitchFamily="50" charset="-128"/>
            </a:endParaRPr>
          </a:p>
        </p:txBody>
      </p:sp>
    </p:spTree>
  </p:cSld>
  <p:clrMapOvr>
    <a:masterClrMapping/>
  </p:clrMapOvr>
  <p:timing>
    <p:tnLst>
      <p:par>
        <p:cTn id="1" dur="indefinite" restart="never" nodeType="tmRoot"/>
      </p:par>
    </p:tnLst>
  </p:timing>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274" name="タイトル 3"/>
          <p:cNvSpPr txBox="1">
            <a:spLocks/>
          </p:cNvSpPr>
          <p:nvPr/>
        </p:nvSpPr>
        <p:spPr bwMode="auto">
          <a:xfrm>
            <a:off x="107950" y="620712"/>
            <a:ext cx="8928100" cy="6180137"/>
          </a:xfrm>
          <a:prstGeom prst="rect">
            <a:avLst/>
          </a:prstGeom>
          <a:noFill/>
          <a:ln w="19050" algn="ctr">
            <a:solidFill>
              <a:schemeClr val="accent2"/>
            </a:solidFill>
            <a:miter lim="800000"/>
            <a:headEnd/>
            <a:tailEnd/>
          </a:ln>
          <a:extLst>
            <a:ext uri="{909E8E84-426E-40DD-AFC4-6F175D3DCCD1}">
              <a14:hiddenFill xmlns="" xmlns:a14="http://schemas.microsoft.com/office/drawing/2010/main">
                <a:solidFill>
                  <a:srgbClr val="FFFFFF"/>
                </a:solidFill>
              </a14:hiddenFill>
            </a:ext>
          </a:extLst>
        </p:spPr>
        <p:txBody>
          <a:bodyPr/>
          <a:lstStyle>
            <a:lvl1pPr marL="171450" indent="-171450"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buFont typeface="Wingdings" pitchFamily="2" charset="2"/>
              <a:buChar char="u"/>
            </a:pPr>
            <a:endParaRPr lang="en-US" altLang="ja-JP" sz="900">
              <a:solidFill>
                <a:srgbClr val="000000"/>
              </a:solidFill>
              <a:latin typeface="Meiryo UI" pitchFamily="50" charset="-128"/>
              <a:ea typeface="Meiryo UI" pitchFamily="50" charset="-128"/>
              <a:cs typeface="Meiryo UI" pitchFamily="50" charset="-128"/>
            </a:endParaRPr>
          </a:p>
        </p:txBody>
      </p:sp>
      <p:sp>
        <p:nvSpPr>
          <p:cNvPr id="25" name="テキスト ボックス 24"/>
          <p:cNvSpPr txBox="1"/>
          <p:nvPr/>
        </p:nvSpPr>
        <p:spPr bwMode="gray">
          <a:xfrm>
            <a:off x="250825" y="523875"/>
            <a:ext cx="3960813" cy="185738"/>
          </a:xfrm>
          <a:prstGeom prst="rect">
            <a:avLst/>
          </a:prstGeom>
          <a:solidFill>
            <a:schemeClr val="accent2">
              <a:lumMod val="75000"/>
            </a:schemeClr>
          </a:solidFill>
          <a:ln w="22225">
            <a:solidFill>
              <a:schemeClr val="accent2">
                <a:lumMod val="75000"/>
              </a:schemeClr>
            </a:solidFill>
          </a:ln>
        </p:spPr>
        <p:txBody>
          <a:bodyPr lIns="0" tIns="0" rIns="0" bIns="0" anchor="ctr">
            <a:spAutoFit/>
          </a:bodyPr>
          <a:lstStyle/>
          <a:p>
            <a:pPr algn="ctr">
              <a:defRPr/>
            </a:pPr>
            <a:r>
              <a:rPr lang="ja-JP" altLang="en-US" sz="1200" b="1" dirty="0">
                <a:solidFill>
                  <a:schemeClr val="bg1"/>
                </a:solidFill>
                <a:latin typeface="Meiryo UI" pitchFamily="50" charset="-128"/>
                <a:ea typeface="Meiryo UI" pitchFamily="50" charset="-128"/>
                <a:cs typeface="Meiryo UI" pitchFamily="50" charset="-128"/>
              </a:rPr>
              <a:t>総合区の状況（統計データ）＜</a:t>
            </a:r>
            <a:r>
              <a:rPr lang="en-US" altLang="ja-JP" sz="1200" b="1" dirty="0">
                <a:solidFill>
                  <a:schemeClr val="bg1"/>
                </a:solidFill>
                <a:latin typeface="Meiryo UI" pitchFamily="50" charset="-128"/>
                <a:ea typeface="Meiryo UI" pitchFamily="50" charset="-128"/>
                <a:cs typeface="Meiryo UI" pitchFamily="50" charset="-128"/>
              </a:rPr>
              <a:t>1</a:t>
            </a:r>
            <a:r>
              <a:rPr lang="ja-JP" altLang="en-US" sz="1200" b="1" dirty="0">
                <a:solidFill>
                  <a:schemeClr val="bg1"/>
                </a:solidFill>
                <a:latin typeface="Meiryo UI" pitchFamily="50" charset="-128"/>
                <a:ea typeface="Meiryo UI" pitchFamily="50" charset="-128"/>
                <a:cs typeface="Meiryo UI" pitchFamily="50" charset="-128"/>
              </a:rPr>
              <a:t>／</a:t>
            </a:r>
            <a:r>
              <a:rPr lang="en-US" altLang="ja-JP" sz="1200" b="1" dirty="0">
                <a:solidFill>
                  <a:schemeClr val="bg1"/>
                </a:solidFill>
                <a:latin typeface="Meiryo UI" pitchFamily="50" charset="-128"/>
                <a:ea typeface="Meiryo UI" pitchFamily="50" charset="-128"/>
                <a:cs typeface="Meiryo UI" pitchFamily="50" charset="-128"/>
              </a:rPr>
              <a:t>3</a:t>
            </a:r>
            <a:r>
              <a:rPr lang="ja-JP" altLang="en-US" sz="1200" b="1" dirty="0">
                <a:solidFill>
                  <a:schemeClr val="bg1"/>
                </a:solidFill>
                <a:latin typeface="Meiryo UI" pitchFamily="50" charset="-128"/>
                <a:ea typeface="Meiryo UI" pitchFamily="50" charset="-128"/>
                <a:cs typeface="Meiryo UI" pitchFamily="50" charset="-128"/>
              </a:rPr>
              <a:t>＞</a:t>
            </a:r>
          </a:p>
        </p:txBody>
      </p:sp>
      <p:sp>
        <p:nvSpPr>
          <p:cNvPr id="54276" name="テキスト ボックス 24"/>
          <p:cNvSpPr txBox="1">
            <a:spLocks noChangeArrowheads="1"/>
          </p:cNvSpPr>
          <p:nvPr/>
        </p:nvSpPr>
        <p:spPr bwMode="auto">
          <a:xfrm>
            <a:off x="179388" y="765175"/>
            <a:ext cx="360362" cy="5949950"/>
          </a:xfrm>
          <a:prstGeom prst="rect">
            <a:avLst/>
          </a:prstGeom>
          <a:solidFill>
            <a:srgbClr val="993300"/>
          </a:solidFill>
          <a:ln>
            <a:noFill/>
          </a:ln>
          <a:extLst>
            <a:ext uri="{91240B29-F687-4F45-9708-019B960494DF}">
              <a14:hiddenLine xmlns="" xmlns:a14="http://schemas.microsoft.com/office/drawing/2010/main" w="22225">
                <a:solidFill>
                  <a:srgbClr val="000000"/>
                </a:solidFill>
                <a:miter lim="800000"/>
                <a:headEnd/>
                <a:tailEnd/>
              </a14:hiddenLine>
            </a:ext>
          </a:extLst>
        </p:spPr>
        <p:txBody>
          <a:bodyPr vert="eaVert" lIns="0" tIns="0" rIns="0" bIns="0" anchor="ct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algn="ctr" eaLnBrk="1" hangingPunct="1"/>
            <a:r>
              <a:rPr lang="ja-JP" altLang="en-US" sz="1200" b="1">
                <a:solidFill>
                  <a:schemeClr val="bg1"/>
                </a:solidFill>
                <a:latin typeface="ＭＳ ゴシック" pitchFamily="49" charset="-128"/>
                <a:ea typeface="ＭＳ ゴシック" pitchFamily="49" charset="-128"/>
              </a:rPr>
              <a:t>人口・面積</a:t>
            </a:r>
          </a:p>
        </p:txBody>
      </p:sp>
      <p:sp>
        <p:nvSpPr>
          <p:cNvPr id="54277" name="Rectangle 86"/>
          <p:cNvSpPr>
            <a:spLocks noChangeArrowheads="1"/>
          </p:cNvSpPr>
          <p:nvPr/>
        </p:nvSpPr>
        <p:spPr bwMode="auto">
          <a:xfrm>
            <a:off x="2967038" y="1700213"/>
            <a:ext cx="2159000" cy="157162"/>
          </a:xfrm>
          <a:prstGeom prst="rect">
            <a:avLst/>
          </a:prstGeom>
          <a:solidFill>
            <a:srgbClr val="008000"/>
          </a:solidFill>
          <a:ln>
            <a:noFill/>
          </a:ln>
          <a:extLst>
            <a:ext uri="{91240B29-F687-4F45-9708-019B960494DF}">
              <a14:hiddenLine xmlns="" xmlns:a14="http://schemas.microsoft.com/office/drawing/2010/main" w="9525" algn="ctr">
                <a:solidFill>
                  <a:srgbClr val="000000"/>
                </a:solidFill>
                <a:miter lim="800000"/>
                <a:headEnd/>
                <a:tailEnd/>
              </a14:hiddenLine>
            </a:ext>
          </a:extLst>
        </p:spPr>
        <p:txBody>
          <a:bodyPr wrap="none" anchor="ct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algn="ctr" eaLnBrk="1" hangingPunct="1"/>
            <a:r>
              <a:rPr lang="ja-JP" altLang="en-US" sz="1000" b="1">
                <a:solidFill>
                  <a:schemeClr val="bg1"/>
                </a:solidFill>
              </a:rPr>
              <a:t>将来人口の見通し</a:t>
            </a:r>
          </a:p>
        </p:txBody>
      </p:sp>
      <p:sp>
        <p:nvSpPr>
          <p:cNvPr id="54278" name="Rectangle 86"/>
          <p:cNvSpPr>
            <a:spLocks noChangeArrowheads="1"/>
          </p:cNvSpPr>
          <p:nvPr/>
        </p:nvSpPr>
        <p:spPr bwMode="auto">
          <a:xfrm>
            <a:off x="3182938" y="4208463"/>
            <a:ext cx="2159000" cy="157162"/>
          </a:xfrm>
          <a:prstGeom prst="rect">
            <a:avLst/>
          </a:prstGeom>
          <a:solidFill>
            <a:srgbClr val="008000"/>
          </a:solidFill>
          <a:ln>
            <a:noFill/>
          </a:ln>
          <a:extLst>
            <a:ext uri="{91240B29-F687-4F45-9708-019B960494DF}">
              <a14:hiddenLine xmlns="" xmlns:a14="http://schemas.microsoft.com/office/drawing/2010/main" w="9525" algn="ctr">
                <a:solidFill>
                  <a:srgbClr val="000000"/>
                </a:solidFill>
                <a:miter lim="800000"/>
                <a:headEnd/>
                <a:tailEnd/>
              </a14:hiddenLine>
            </a:ext>
          </a:extLst>
        </p:spPr>
        <p:txBody>
          <a:bodyPr wrap="none" anchor="ct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algn="ctr" eaLnBrk="1" hangingPunct="1"/>
            <a:r>
              <a:rPr lang="ja-JP" altLang="en-US" sz="1000" b="1">
                <a:solidFill>
                  <a:schemeClr val="bg1"/>
                </a:solidFill>
              </a:rPr>
              <a:t>年齢別人口構成比の推移</a:t>
            </a:r>
          </a:p>
        </p:txBody>
      </p:sp>
      <p:sp>
        <p:nvSpPr>
          <p:cNvPr id="54279" name="Rectangle 86"/>
          <p:cNvSpPr>
            <a:spLocks noChangeArrowheads="1"/>
          </p:cNvSpPr>
          <p:nvPr/>
        </p:nvSpPr>
        <p:spPr bwMode="auto">
          <a:xfrm>
            <a:off x="6372225" y="4208463"/>
            <a:ext cx="2159000" cy="157162"/>
          </a:xfrm>
          <a:prstGeom prst="rect">
            <a:avLst/>
          </a:prstGeom>
          <a:solidFill>
            <a:srgbClr val="008000"/>
          </a:solidFill>
          <a:ln>
            <a:noFill/>
          </a:ln>
          <a:extLst>
            <a:ext uri="{91240B29-F687-4F45-9708-019B960494DF}">
              <a14:hiddenLine xmlns="" xmlns:a14="http://schemas.microsoft.com/office/drawing/2010/main" w="9525" algn="ctr">
                <a:solidFill>
                  <a:srgbClr val="000000"/>
                </a:solidFill>
                <a:miter lim="800000"/>
                <a:headEnd/>
                <a:tailEnd/>
              </a14:hiddenLine>
            </a:ext>
          </a:extLst>
        </p:spPr>
        <p:txBody>
          <a:bodyPr wrap="none" anchor="ct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algn="ctr" eaLnBrk="1" hangingPunct="1"/>
            <a:r>
              <a:rPr lang="ja-JP" altLang="en-US" sz="1000" b="1">
                <a:solidFill>
                  <a:schemeClr val="bg1"/>
                </a:solidFill>
              </a:rPr>
              <a:t>世帯数と１世帯当たりの人員の推移</a:t>
            </a:r>
            <a:endParaRPr lang="en-US" altLang="ja-JP" sz="1000" b="1">
              <a:solidFill>
                <a:schemeClr val="bg1"/>
              </a:solidFill>
            </a:endParaRPr>
          </a:p>
        </p:txBody>
      </p:sp>
      <p:sp>
        <p:nvSpPr>
          <p:cNvPr id="54280" name="テキスト ボックス 21"/>
          <p:cNvSpPr txBox="1">
            <a:spLocks noChangeArrowheads="1"/>
          </p:cNvSpPr>
          <p:nvPr/>
        </p:nvSpPr>
        <p:spPr bwMode="auto">
          <a:xfrm>
            <a:off x="6804025" y="1700213"/>
            <a:ext cx="1657350" cy="2143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r>
              <a:rPr lang="en-US" altLang="ja-JP" sz="800"/>
              <a:t>※</a:t>
            </a:r>
            <a:r>
              <a:rPr lang="ja-JP" altLang="en-US" sz="800"/>
              <a:t>平成</a:t>
            </a:r>
            <a:r>
              <a:rPr lang="en-US" altLang="ja-JP" sz="800"/>
              <a:t>37</a:t>
            </a:r>
            <a:r>
              <a:rPr lang="ja-JP" altLang="en-US" sz="800"/>
              <a:t>～</a:t>
            </a:r>
            <a:r>
              <a:rPr lang="en-US" altLang="ja-JP" sz="800"/>
              <a:t>47</a:t>
            </a:r>
            <a:r>
              <a:rPr lang="ja-JP" altLang="en-US" sz="800"/>
              <a:t>年は将来推計人口</a:t>
            </a:r>
          </a:p>
        </p:txBody>
      </p:sp>
      <p:sp>
        <p:nvSpPr>
          <p:cNvPr id="54281" name="テキスト ボックス 35"/>
          <p:cNvSpPr txBox="1">
            <a:spLocks noChangeArrowheads="1"/>
          </p:cNvSpPr>
          <p:nvPr/>
        </p:nvSpPr>
        <p:spPr bwMode="auto">
          <a:xfrm>
            <a:off x="6740525" y="4005263"/>
            <a:ext cx="2382838" cy="2000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r>
              <a:rPr lang="ja-JP" altLang="en-US" sz="700" dirty="0"/>
              <a:t>（人口：</a:t>
            </a:r>
            <a:r>
              <a:rPr lang="en-US" altLang="ja-JP" sz="700" dirty="0"/>
              <a:t>H27</a:t>
            </a:r>
            <a:r>
              <a:rPr lang="ja-JP" altLang="en-US" sz="700" dirty="0"/>
              <a:t>国勢調査、推計人口：大阪市政策企画室作成）</a:t>
            </a:r>
            <a:endParaRPr lang="en-US" altLang="ja-JP" sz="700" dirty="0"/>
          </a:p>
        </p:txBody>
      </p:sp>
      <p:sp>
        <p:nvSpPr>
          <p:cNvPr id="54282" name="テキスト ボックス 36"/>
          <p:cNvSpPr txBox="1">
            <a:spLocks noChangeArrowheads="1"/>
          </p:cNvSpPr>
          <p:nvPr/>
        </p:nvSpPr>
        <p:spPr bwMode="auto">
          <a:xfrm>
            <a:off x="4932363" y="6594475"/>
            <a:ext cx="792162" cy="2000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r>
              <a:rPr lang="ja-JP" altLang="en-US" sz="700"/>
              <a:t>（</a:t>
            </a:r>
            <a:r>
              <a:rPr lang="en-US" altLang="ja-JP" sz="700"/>
              <a:t>H27</a:t>
            </a:r>
            <a:r>
              <a:rPr lang="ja-JP" altLang="en-US" sz="700"/>
              <a:t>国勢調査）</a:t>
            </a:r>
            <a:endParaRPr lang="en-US" altLang="ja-JP" sz="700"/>
          </a:p>
        </p:txBody>
      </p:sp>
      <p:sp>
        <p:nvSpPr>
          <p:cNvPr id="54283" name="テキスト ボックス 37"/>
          <p:cNvSpPr txBox="1">
            <a:spLocks noChangeArrowheads="1"/>
          </p:cNvSpPr>
          <p:nvPr/>
        </p:nvSpPr>
        <p:spPr bwMode="auto">
          <a:xfrm>
            <a:off x="8316913" y="6632575"/>
            <a:ext cx="863600" cy="2000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r>
              <a:rPr lang="ja-JP" altLang="en-US" sz="700"/>
              <a:t>（</a:t>
            </a:r>
            <a:r>
              <a:rPr lang="en-US" altLang="ja-JP" sz="700"/>
              <a:t>H27</a:t>
            </a:r>
            <a:r>
              <a:rPr lang="ja-JP" altLang="en-US" sz="700"/>
              <a:t>国勢調査）</a:t>
            </a:r>
            <a:endParaRPr lang="en-US" altLang="ja-JP" sz="700"/>
          </a:p>
        </p:txBody>
      </p:sp>
      <p:sp>
        <p:nvSpPr>
          <p:cNvPr id="54284" name="正方形/長方形 25"/>
          <p:cNvSpPr>
            <a:spLocks noChangeArrowheads="1"/>
          </p:cNvSpPr>
          <p:nvPr/>
        </p:nvSpPr>
        <p:spPr bwMode="gray">
          <a:xfrm>
            <a:off x="0" y="0"/>
            <a:ext cx="9144000" cy="360000"/>
          </a:xfrm>
          <a:prstGeom prst="rect">
            <a:avLst/>
          </a:prstGeom>
          <a:solidFill>
            <a:srgbClr val="E6B9B8"/>
          </a:solidFill>
          <a:ln w="22225" algn="ctr">
            <a:solidFill>
              <a:srgbClr val="E6B9B8"/>
            </a:solidFill>
            <a:miter lim="800000"/>
            <a:headEnd/>
            <a:tailEnd/>
          </a:ln>
        </p:spPr>
        <p:txBody>
          <a:bodyPr anchor="ct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spcBef>
                <a:spcPct val="50000"/>
              </a:spcBef>
              <a:buFont typeface="Wingdings" pitchFamily="2" charset="2"/>
              <a:buNone/>
            </a:pPr>
            <a:r>
              <a:rPr lang="ja-JP" altLang="en-US" sz="2000" b="1" dirty="0">
                <a:latin typeface="HGS創英角ｺﾞｼｯｸUB" pitchFamily="50" charset="-128"/>
              </a:rPr>
              <a:t>　</a:t>
            </a:r>
            <a:r>
              <a:rPr lang="ja-JP" altLang="en-US" sz="2000" b="1" dirty="0">
                <a:latin typeface="Meiryo UI" panose="020B0604030504040204" pitchFamily="50" charset="-128"/>
                <a:ea typeface="Meiryo UI" panose="020B0604030504040204" pitchFamily="50" charset="-128"/>
                <a:cs typeface="Meiryo UI" panose="020B0604030504040204" pitchFamily="50" charset="-128"/>
              </a:rPr>
              <a:t>第八区（東住吉区・平野区）</a:t>
            </a:r>
          </a:p>
        </p:txBody>
      </p:sp>
      <p:sp>
        <p:nvSpPr>
          <p:cNvPr id="54285" name="タイトル 3"/>
          <p:cNvSpPr>
            <a:spLocks/>
          </p:cNvSpPr>
          <p:nvPr/>
        </p:nvSpPr>
        <p:spPr bwMode="gray">
          <a:xfrm>
            <a:off x="623888" y="765175"/>
            <a:ext cx="8208962" cy="863600"/>
          </a:xfrm>
          <a:prstGeom prst="rect">
            <a:avLst/>
          </a:prstGeom>
          <a:noFill/>
          <a:ln w="57150" cmpd="thickThin" algn="ctr">
            <a:solidFill>
              <a:schemeClr val="accent2"/>
            </a:solidFill>
            <a:miter lim="800000"/>
            <a:headEnd/>
            <a:tailEnd/>
          </a:ln>
          <a:extLst>
            <a:ext uri="{909E8E84-426E-40DD-AFC4-6F175D3DCCD1}">
              <a14:hiddenFill xmlns="" xmlns:a14="http://schemas.microsoft.com/office/drawing/2010/main">
                <a:solidFill>
                  <a:srgbClr val="FFFFFF"/>
                </a:solidFill>
              </a14:hiddenFill>
            </a:ext>
          </a:extLst>
        </p:spPr>
        <p:txBody>
          <a:bodyPr lIns="108000" rIns="108000"/>
          <a:lstStyle>
            <a:lvl1pPr marL="85725"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lnSpc>
                <a:spcPts val="1000"/>
              </a:lnSpc>
              <a:buFont typeface="Wingdings" pitchFamily="2" charset="2"/>
              <a:buNone/>
            </a:pPr>
            <a:endParaRPr lang="ja-JP" altLang="ja-JP" sz="1200">
              <a:latin typeface="ＭＳ Ｐゴシック" charset="-128"/>
            </a:endParaRPr>
          </a:p>
        </p:txBody>
      </p:sp>
      <p:sp>
        <p:nvSpPr>
          <p:cNvPr id="5134" name="テキスト ボックス 17"/>
          <p:cNvSpPr txBox="1">
            <a:spLocks noChangeArrowheads="1"/>
          </p:cNvSpPr>
          <p:nvPr/>
        </p:nvSpPr>
        <p:spPr bwMode="auto">
          <a:xfrm>
            <a:off x="539750" y="765175"/>
            <a:ext cx="8208963" cy="1090613"/>
          </a:xfrm>
          <a:prstGeom prst="rect">
            <a:avLst/>
          </a:prstGeom>
          <a:noFill/>
          <a:ln w="9525">
            <a:noFill/>
            <a:miter lim="800000"/>
            <a:headEnd/>
            <a:tailEnd/>
          </a:ln>
        </p:spPr>
        <p:txBody>
          <a:bodyPr>
            <a:spAutoFit/>
          </a:bodyPr>
          <a:lstStyle/>
          <a:p>
            <a:pPr marL="85725">
              <a:lnSpc>
                <a:spcPts val="1000"/>
              </a:lnSpc>
              <a:buFont typeface="Wingdings" pitchFamily="2" charset="2"/>
              <a:buNone/>
              <a:defRPr/>
            </a:pPr>
            <a:r>
              <a:rPr lang="ja-JP" altLang="en-US" sz="1150" dirty="0">
                <a:solidFill>
                  <a:srgbClr val="000000"/>
                </a:solidFill>
                <a:latin typeface="ＭＳ Ｐゴシック" charset="-128"/>
              </a:rPr>
              <a:t>○</a:t>
            </a:r>
            <a:r>
              <a:rPr lang="ja-JP" altLang="ja-JP" sz="1150" dirty="0">
                <a:latin typeface="ＭＳ Ｐゴシック" charset="-128"/>
              </a:rPr>
              <a:t>平成</a:t>
            </a:r>
            <a:r>
              <a:rPr lang="en-US" altLang="ja-JP" sz="1150" dirty="0">
                <a:latin typeface="ＭＳ Ｐゴシック" charset="-128"/>
              </a:rPr>
              <a:t>27</a:t>
            </a:r>
            <a:r>
              <a:rPr lang="ja-JP" altLang="ja-JP" sz="1150" dirty="0">
                <a:latin typeface="ＭＳ Ｐゴシック" charset="-128"/>
              </a:rPr>
              <a:t>年の人口は、</a:t>
            </a:r>
            <a:r>
              <a:rPr lang="en-US" altLang="ja-JP" sz="1150" dirty="0">
                <a:latin typeface="ＭＳ Ｐゴシック" charset="-128"/>
              </a:rPr>
              <a:t>322,932</a:t>
            </a:r>
            <a:r>
              <a:rPr lang="ja-JP" altLang="ja-JP" sz="1150" dirty="0">
                <a:latin typeface="ＭＳ Ｐゴシック" charset="-128"/>
              </a:rPr>
              <a:t>人で人口推移を見ると増加傾向</a:t>
            </a:r>
            <a:endParaRPr lang="ja-JP" altLang="en-US" sz="1150" dirty="0">
              <a:solidFill>
                <a:srgbClr val="000000"/>
              </a:solidFill>
              <a:latin typeface="ＭＳ Ｐゴシック" charset="-128"/>
            </a:endParaRPr>
          </a:p>
          <a:p>
            <a:pPr marL="85725">
              <a:lnSpc>
                <a:spcPts val="1000"/>
              </a:lnSpc>
              <a:spcBef>
                <a:spcPct val="50000"/>
              </a:spcBef>
              <a:defRPr/>
            </a:pPr>
            <a:r>
              <a:rPr lang="ja-JP" altLang="ja-JP" sz="1150" dirty="0">
                <a:latin typeface="ＭＳ Ｐゴシック" charset="-128"/>
              </a:rPr>
              <a:t>○</a:t>
            </a:r>
            <a:r>
              <a:rPr lang="ja-JP" altLang="en-US" sz="1150" dirty="0">
                <a:solidFill>
                  <a:srgbClr val="000000"/>
                </a:solidFill>
                <a:latin typeface="ＭＳ Ｐゴシック" pitchFamily="50" charset="-128"/>
                <a:ea typeface="ＭＳ Ｐゴシック" pitchFamily="50" charset="-128"/>
                <a:cs typeface="Times New Roman" pitchFamily="18" charset="0"/>
              </a:rPr>
              <a:t>平成</a:t>
            </a:r>
            <a:r>
              <a:rPr lang="en-US" altLang="ja-JP" sz="1150" dirty="0">
                <a:solidFill>
                  <a:srgbClr val="000000"/>
                </a:solidFill>
                <a:latin typeface="ＭＳ Ｐゴシック" pitchFamily="50" charset="-128"/>
                <a:ea typeface="ＭＳ Ｐゴシック" pitchFamily="50" charset="-128"/>
                <a:cs typeface="Times New Roman" pitchFamily="18" charset="0"/>
              </a:rPr>
              <a:t>27</a:t>
            </a:r>
            <a:r>
              <a:rPr lang="ja-JP" altLang="en-US" sz="1150" dirty="0">
                <a:solidFill>
                  <a:srgbClr val="000000"/>
                </a:solidFill>
                <a:latin typeface="ＭＳ Ｐゴシック" pitchFamily="50" charset="-128"/>
                <a:ea typeface="ＭＳ Ｐゴシック" pitchFamily="50" charset="-128"/>
                <a:cs typeface="Times New Roman" pitchFamily="18" charset="0"/>
              </a:rPr>
              <a:t>年の年少人口</a:t>
            </a:r>
            <a:r>
              <a:rPr lang="en-US" altLang="ja-JP" sz="1150" dirty="0">
                <a:solidFill>
                  <a:srgbClr val="000000"/>
                </a:solidFill>
                <a:latin typeface="ＭＳ Ｐゴシック" pitchFamily="50" charset="-128"/>
                <a:ea typeface="ＭＳ Ｐゴシック" pitchFamily="50" charset="-128"/>
                <a:cs typeface="Times New Roman" pitchFamily="18" charset="0"/>
              </a:rPr>
              <a:t>(15</a:t>
            </a:r>
            <a:r>
              <a:rPr lang="ja-JP" altLang="en-US" sz="1150" dirty="0">
                <a:solidFill>
                  <a:srgbClr val="000000"/>
                </a:solidFill>
                <a:latin typeface="ＭＳ Ｐゴシック" pitchFamily="50" charset="-128"/>
                <a:ea typeface="ＭＳ Ｐゴシック" pitchFamily="50" charset="-128"/>
                <a:cs typeface="Times New Roman" pitchFamily="18" charset="0"/>
              </a:rPr>
              <a:t>歳未満</a:t>
            </a:r>
            <a:r>
              <a:rPr lang="en-US" altLang="ja-JP" sz="1150" dirty="0">
                <a:solidFill>
                  <a:srgbClr val="000000"/>
                </a:solidFill>
                <a:latin typeface="ＭＳ Ｐゴシック" pitchFamily="50" charset="-128"/>
                <a:ea typeface="ＭＳ Ｐゴシック" pitchFamily="50" charset="-128"/>
                <a:cs typeface="Times New Roman" pitchFamily="18" charset="0"/>
              </a:rPr>
              <a:t>)</a:t>
            </a:r>
            <a:r>
              <a:rPr lang="ja-JP" altLang="en-US" sz="1150" dirty="0">
                <a:solidFill>
                  <a:srgbClr val="000000"/>
                </a:solidFill>
                <a:latin typeface="ＭＳ Ｐゴシック" pitchFamily="50" charset="-128"/>
                <a:ea typeface="ＭＳ Ｐゴシック" pitchFamily="50" charset="-128"/>
                <a:cs typeface="Times New Roman" pitchFamily="18" charset="0"/>
              </a:rPr>
              <a:t>の割合</a:t>
            </a:r>
            <a:r>
              <a:rPr lang="en-US" altLang="ja-JP" sz="1150" dirty="0">
                <a:solidFill>
                  <a:srgbClr val="000000"/>
                </a:solidFill>
                <a:latin typeface="ＭＳ Ｐゴシック" pitchFamily="50" charset="-128"/>
                <a:ea typeface="ＭＳ Ｐゴシック" pitchFamily="50" charset="-128"/>
                <a:cs typeface="Times New Roman" pitchFamily="18" charset="0"/>
              </a:rPr>
              <a:t>12.1</a:t>
            </a:r>
            <a:r>
              <a:rPr lang="ja-JP" altLang="en-US" sz="1150" dirty="0">
                <a:solidFill>
                  <a:srgbClr val="000000"/>
                </a:solidFill>
                <a:latin typeface="ＭＳ Ｐゴシック" pitchFamily="50" charset="-128"/>
                <a:ea typeface="ＭＳ Ｐゴシック" pitchFamily="50" charset="-128"/>
                <a:cs typeface="Times New Roman" pitchFamily="18" charset="0"/>
              </a:rPr>
              <a:t>％は総合区</a:t>
            </a:r>
            <a:r>
              <a:rPr lang="en-US" altLang="ja-JP" sz="1150" dirty="0">
                <a:solidFill>
                  <a:srgbClr val="000000"/>
                </a:solidFill>
                <a:latin typeface="ＭＳ Ｐゴシック" pitchFamily="50" charset="-128"/>
                <a:ea typeface="ＭＳ Ｐゴシック" pitchFamily="50" charset="-128"/>
                <a:cs typeface="Times New Roman" pitchFamily="18" charset="0"/>
              </a:rPr>
              <a:t>(8</a:t>
            </a:r>
            <a:r>
              <a:rPr lang="ja-JP" altLang="en-US" sz="1150" dirty="0">
                <a:solidFill>
                  <a:srgbClr val="000000"/>
                </a:solidFill>
                <a:latin typeface="ＭＳ Ｐゴシック" pitchFamily="50" charset="-128"/>
                <a:ea typeface="ＭＳ Ｐゴシック" pitchFamily="50" charset="-128"/>
                <a:cs typeface="Times New Roman" pitchFamily="18" charset="0"/>
              </a:rPr>
              <a:t>区</a:t>
            </a:r>
            <a:r>
              <a:rPr lang="en-US" altLang="ja-JP" sz="1150" dirty="0">
                <a:solidFill>
                  <a:srgbClr val="000000"/>
                </a:solidFill>
                <a:latin typeface="ＭＳ Ｐゴシック" pitchFamily="50" charset="-128"/>
                <a:ea typeface="ＭＳ Ｐゴシック" pitchFamily="50" charset="-128"/>
                <a:cs typeface="Times New Roman" pitchFamily="18" charset="0"/>
              </a:rPr>
              <a:t>)</a:t>
            </a:r>
            <a:r>
              <a:rPr lang="ja-JP" altLang="en-US" sz="1150" dirty="0">
                <a:solidFill>
                  <a:srgbClr val="000000"/>
                </a:solidFill>
                <a:latin typeface="ＭＳ Ｐゴシック" pitchFamily="50" charset="-128"/>
                <a:ea typeface="ＭＳ Ｐゴシック" pitchFamily="50" charset="-128"/>
                <a:cs typeface="Times New Roman" pitchFamily="18" charset="0"/>
              </a:rPr>
              <a:t>平均</a:t>
            </a:r>
            <a:r>
              <a:rPr lang="en-US" altLang="ja-JP" sz="1150" dirty="0">
                <a:solidFill>
                  <a:srgbClr val="000000"/>
                </a:solidFill>
                <a:latin typeface="ＭＳ Ｐゴシック" pitchFamily="50" charset="-128"/>
                <a:ea typeface="ＭＳ Ｐゴシック" pitchFamily="50" charset="-128"/>
                <a:cs typeface="Times New Roman" pitchFamily="18" charset="0"/>
              </a:rPr>
              <a:t>11.2</a:t>
            </a:r>
            <a:r>
              <a:rPr lang="ja-JP" altLang="en-US" sz="1150" dirty="0">
                <a:solidFill>
                  <a:srgbClr val="000000"/>
                </a:solidFill>
                <a:latin typeface="ＭＳ Ｐゴシック" pitchFamily="50" charset="-128"/>
                <a:ea typeface="ＭＳ Ｐゴシック" pitchFamily="50" charset="-128"/>
                <a:cs typeface="Times New Roman" pitchFamily="18" charset="0"/>
              </a:rPr>
              <a:t>％を上回り、老年人口</a:t>
            </a:r>
            <a:r>
              <a:rPr lang="en-US" altLang="ja-JP" sz="1150" dirty="0">
                <a:solidFill>
                  <a:srgbClr val="000000"/>
                </a:solidFill>
                <a:latin typeface="ＭＳ Ｐゴシック" pitchFamily="50" charset="-128"/>
                <a:ea typeface="ＭＳ Ｐゴシック" pitchFamily="50" charset="-128"/>
                <a:cs typeface="Times New Roman" pitchFamily="18" charset="0"/>
              </a:rPr>
              <a:t>(65</a:t>
            </a:r>
            <a:r>
              <a:rPr lang="ja-JP" altLang="en-US" sz="1150" dirty="0">
                <a:solidFill>
                  <a:srgbClr val="000000"/>
                </a:solidFill>
                <a:latin typeface="ＭＳ Ｐゴシック" pitchFamily="50" charset="-128"/>
                <a:ea typeface="ＭＳ Ｐゴシック" pitchFamily="50" charset="-128"/>
                <a:cs typeface="Times New Roman" pitchFamily="18" charset="0"/>
              </a:rPr>
              <a:t>歳以上</a:t>
            </a:r>
            <a:r>
              <a:rPr lang="en-US" altLang="ja-JP" sz="1150" dirty="0">
                <a:solidFill>
                  <a:srgbClr val="000000"/>
                </a:solidFill>
                <a:latin typeface="ＭＳ Ｐゴシック" pitchFamily="50" charset="-128"/>
                <a:ea typeface="ＭＳ Ｐゴシック" pitchFamily="50" charset="-128"/>
                <a:cs typeface="Times New Roman" pitchFamily="18" charset="0"/>
              </a:rPr>
              <a:t>)</a:t>
            </a:r>
            <a:r>
              <a:rPr lang="ja-JP" altLang="en-US" sz="1150" dirty="0">
                <a:solidFill>
                  <a:srgbClr val="000000"/>
                </a:solidFill>
                <a:latin typeface="ＭＳ Ｐゴシック" pitchFamily="50" charset="-128"/>
                <a:ea typeface="ＭＳ Ｐゴシック" pitchFamily="50" charset="-128"/>
                <a:cs typeface="Times New Roman" pitchFamily="18" charset="0"/>
              </a:rPr>
              <a:t>の割合</a:t>
            </a:r>
            <a:r>
              <a:rPr lang="en-US" altLang="ja-JP" sz="1150" dirty="0">
                <a:solidFill>
                  <a:srgbClr val="000000"/>
                </a:solidFill>
                <a:latin typeface="ＭＳ Ｐゴシック" pitchFamily="50" charset="-128"/>
                <a:ea typeface="ＭＳ Ｐゴシック" pitchFamily="50" charset="-128"/>
                <a:cs typeface="Times New Roman" pitchFamily="18" charset="0"/>
              </a:rPr>
              <a:t>28.2</a:t>
            </a:r>
            <a:r>
              <a:rPr lang="ja-JP" altLang="en-US" sz="1150" dirty="0">
                <a:solidFill>
                  <a:srgbClr val="000000"/>
                </a:solidFill>
                <a:latin typeface="ＭＳ Ｐゴシック" pitchFamily="50" charset="-128"/>
                <a:ea typeface="ＭＳ Ｐゴシック" pitchFamily="50" charset="-128"/>
                <a:cs typeface="Times New Roman" pitchFamily="18" charset="0"/>
              </a:rPr>
              <a:t>％は総</a:t>
            </a:r>
            <a:endParaRPr lang="en-US" altLang="ja-JP" sz="1150" dirty="0">
              <a:solidFill>
                <a:srgbClr val="000000"/>
              </a:solidFill>
              <a:latin typeface="ＭＳ Ｐゴシック" pitchFamily="50" charset="-128"/>
              <a:ea typeface="ＭＳ Ｐゴシック" pitchFamily="50" charset="-128"/>
              <a:cs typeface="Times New Roman" pitchFamily="18" charset="0"/>
            </a:endParaRPr>
          </a:p>
          <a:p>
            <a:pPr marL="85725">
              <a:lnSpc>
                <a:spcPts val="1000"/>
              </a:lnSpc>
              <a:spcBef>
                <a:spcPct val="50000"/>
              </a:spcBef>
              <a:defRPr/>
            </a:pPr>
            <a:r>
              <a:rPr lang="en-US" altLang="ja-JP" sz="1150" dirty="0">
                <a:solidFill>
                  <a:srgbClr val="000000"/>
                </a:solidFill>
                <a:latin typeface="ＭＳ Ｐゴシック" pitchFamily="50" charset="-128"/>
                <a:ea typeface="ＭＳ Ｐゴシック" pitchFamily="50" charset="-128"/>
                <a:cs typeface="Times New Roman" pitchFamily="18" charset="0"/>
              </a:rPr>
              <a:t>   </a:t>
            </a:r>
            <a:r>
              <a:rPr lang="ja-JP" altLang="en-US" sz="1150" dirty="0">
                <a:solidFill>
                  <a:srgbClr val="000000"/>
                </a:solidFill>
                <a:latin typeface="ＭＳ Ｐゴシック" pitchFamily="50" charset="-128"/>
                <a:ea typeface="ＭＳ Ｐゴシック" pitchFamily="50" charset="-128"/>
                <a:cs typeface="Times New Roman" pitchFamily="18" charset="0"/>
              </a:rPr>
              <a:t>合区</a:t>
            </a:r>
            <a:r>
              <a:rPr lang="en-US" altLang="ja-JP" sz="1150" dirty="0">
                <a:solidFill>
                  <a:srgbClr val="000000"/>
                </a:solidFill>
                <a:latin typeface="ＭＳ Ｐゴシック" pitchFamily="50" charset="-128"/>
                <a:ea typeface="ＭＳ Ｐゴシック" pitchFamily="50" charset="-128"/>
                <a:cs typeface="Times New Roman" pitchFamily="18" charset="0"/>
              </a:rPr>
              <a:t>(8</a:t>
            </a:r>
            <a:r>
              <a:rPr lang="ja-JP" altLang="en-US" sz="1150" dirty="0">
                <a:solidFill>
                  <a:srgbClr val="000000"/>
                </a:solidFill>
                <a:latin typeface="ＭＳ Ｐゴシック" pitchFamily="50" charset="-128"/>
                <a:ea typeface="ＭＳ Ｐゴシック" pitchFamily="50" charset="-128"/>
                <a:cs typeface="Times New Roman" pitchFamily="18" charset="0"/>
              </a:rPr>
              <a:t>区</a:t>
            </a:r>
            <a:r>
              <a:rPr lang="en-US" altLang="ja-JP" sz="1150" dirty="0">
                <a:solidFill>
                  <a:srgbClr val="000000"/>
                </a:solidFill>
                <a:latin typeface="ＭＳ Ｐゴシック" pitchFamily="50" charset="-128"/>
                <a:ea typeface="ＭＳ Ｐゴシック" pitchFamily="50" charset="-128"/>
                <a:cs typeface="Times New Roman" pitchFamily="18" charset="0"/>
              </a:rPr>
              <a:t>)</a:t>
            </a:r>
            <a:r>
              <a:rPr lang="ja-JP" altLang="en-US" sz="1150" dirty="0">
                <a:solidFill>
                  <a:srgbClr val="000000"/>
                </a:solidFill>
                <a:latin typeface="ＭＳ Ｐゴシック" pitchFamily="50" charset="-128"/>
                <a:ea typeface="ＭＳ Ｐゴシック" pitchFamily="50" charset="-128"/>
                <a:cs typeface="Times New Roman" pitchFamily="18" charset="0"/>
              </a:rPr>
              <a:t>平均</a:t>
            </a:r>
            <a:r>
              <a:rPr lang="en-US" altLang="ja-JP" sz="1150" dirty="0">
                <a:solidFill>
                  <a:srgbClr val="000000"/>
                </a:solidFill>
                <a:latin typeface="ＭＳ Ｐゴシック" pitchFamily="50" charset="-128"/>
                <a:ea typeface="ＭＳ Ｐゴシック" pitchFamily="50" charset="-128"/>
                <a:cs typeface="Times New Roman" pitchFamily="18" charset="0"/>
              </a:rPr>
              <a:t>25.1</a:t>
            </a:r>
            <a:r>
              <a:rPr lang="ja-JP" altLang="en-US" sz="1150" dirty="0">
                <a:solidFill>
                  <a:srgbClr val="000000"/>
                </a:solidFill>
                <a:latin typeface="ＭＳ Ｐゴシック" pitchFamily="50" charset="-128"/>
                <a:ea typeface="ＭＳ Ｐゴシック" pitchFamily="50" charset="-128"/>
                <a:cs typeface="Times New Roman" pitchFamily="18" charset="0"/>
              </a:rPr>
              <a:t>％を上回っている</a:t>
            </a:r>
            <a:endParaRPr lang="ja-JP" altLang="ja-JP" sz="1150" dirty="0">
              <a:latin typeface="ＭＳ Ｐゴシック" charset="-128"/>
            </a:endParaRPr>
          </a:p>
          <a:p>
            <a:pPr marL="85725">
              <a:lnSpc>
                <a:spcPts val="1000"/>
              </a:lnSpc>
              <a:spcBef>
                <a:spcPct val="50000"/>
              </a:spcBef>
              <a:buFont typeface="Wingdings" pitchFamily="2" charset="2"/>
              <a:buNone/>
              <a:defRPr/>
            </a:pPr>
            <a:r>
              <a:rPr lang="ja-JP" altLang="en-US" sz="1150" dirty="0">
                <a:solidFill>
                  <a:srgbClr val="000000"/>
                </a:solidFill>
                <a:latin typeface="ＭＳ Ｐゴシック" charset="-128"/>
              </a:rPr>
              <a:t>○</a:t>
            </a:r>
            <a:r>
              <a:rPr lang="ja-JP" altLang="ja-JP" sz="1150" dirty="0">
                <a:latin typeface="ＭＳ Ｐゴシック" charset="-128"/>
              </a:rPr>
              <a:t>平成</a:t>
            </a:r>
            <a:r>
              <a:rPr lang="en-US" altLang="ja-JP" sz="1150" dirty="0">
                <a:latin typeface="ＭＳ Ｐゴシック" charset="-128"/>
              </a:rPr>
              <a:t>47</a:t>
            </a:r>
            <a:r>
              <a:rPr lang="ja-JP" altLang="ja-JP" sz="1150" dirty="0">
                <a:latin typeface="ＭＳ Ｐゴシック" charset="-128"/>
              </a:rPr>
              <a:t>年の</a:t>
            </a:r>
            <a:r>
              <a:rPr lang="ja-JP" altLang="en-US" sz="1150" dirty="0">
                <a:latin typeface="ＭＳ Ｐゴシック" charset="-128"/>
              </a:rPr>
              <a:t>将来</a:t>
            </a:r>
            <a:r>
              <a:rPr lang="ja-JP" altLang="ja-JP" sz="1150" dirty="0">
                <a:latin typeface="ＭＳ Ｐゴシック" charset="-128"/>
              </a:rPr>
              <a:t>推計人口は</a:t>
            </a:r>
            <a:r>
              <a:rPr lang="en-US" altLang="ja-JP" sz="1150" dirty="0">
                <a:latin typeface="ＭＳ Ｐゴシック" charset="-128"/>
              </a:rPr>
              <a:t>273,576</a:t>
            </a:r>
            <a:r>
              <a:rPr lang="ja-JP" altLang="ja-JP" sz="1150" dirty="0">
                <a:latin typeface="ＭＳ Ｐゴシック" charset="-128"/>
              </a:rPr>
              <a:t>人</a:t>
            </a:r>
            <a:r>
              <a:rPr lang="ja-JP" altLang="en-US" sz="1150" dirty="0">
                <a:latin typeface="ＭＳ Ｐゴシック" charset="-128"/>
              </a:rPr>
              <a:t>で今後は</a:t>
            </a:r>
            <a:r>
              <a:rPr lang="ja-JP" altLang="ja-JP" sz="1150" dirty="0">
                <a:latin typeface="ＭＳ Ｐゴシック" charset="-128"/>
              </a:rPr>
              <a:t>減少傾向</a:t>
            </a:r>
            <a:r>
              <a:rPr lang="ja-JP" altLang="en-US" sz="1150" dirty="0">
                <a:latin typeface="ＭＳ Ｐゴシック" charset="-128"/>
              </a:rPr>
              <a:t>と予測される</a:t>
            </a:r>
            <a:endParaRPr lang="en-US" altLang="ja-JP" sz="1150" dirty="0">
              <a:latin typeface="ＭＳ Ｐゴシック" charset="-128"/>
            </a:endParaRPr>
          </a:p>
          <a:p>
            <a:pPr marL="85725">
              <a:lnSpc>
                <a:spcPts val="1000"/>
              </a:lnSpc>
              <a:spcBef>
                <a:spcPct val="50000"/>
              </a:spcBef>
              <a:defRPr/>
            </a:pPr>
            <a:endParaRPr lang="ja-JP" altLang="ja-JP" sz="1200" dirty="0">
              <a:latin typeface="ＭＳ Ｐゴシック" charset="-128"/>
            </a:endParaRPr>
          </a:p>
        </p:txBody>
      </p:sp>
      <p:graphicFrame>
        <p:nvGraphicFramePr>
          <p:cNvPr id="19" name="Group 23"/>
          <p:cNvGraphicFramePr>
            <a:graphicFrameLocks noGrp="1"/>
          </p:cNvGraphicFramePr>
          <p:nvPr/>
        </p:nvGraphicFramePr>
        <p:xfrm>
          <a:off x="611188" y="1700213"/>
          <a:ext cx="2016125" cy="4824804"/>
        </p:xfrm>
        <a:graphic>
          <a:graphicData uri="http://schemas.openxmlformats.org/drawingml/2006/table">
            <a:tbl>
              <a:tblPr/>
              <a:tblGrid>
                <a:gridCol w="216013"/>
                <a:gridCol w="936058"/>
                <a:gridCol w="864054"/>
              </a:tblGrid>
              <a:tr h="245960">
                <a:tc gridSpan="2">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000" b="1" i="0" u="none" strike="noStrike" cap="none" normalizeH="0" baseline="0" dirty="0" smtClean="0">
                          <a:ln>
                            <a:noFill/>
                          </a:ln>
                          <a:solidFill>
                            <a:schemeClr val="tx1"/>
                          </a:solidFill>
                          <a:effectLst/>
                          <a:latin typeface="ＭＳ Ｐゴシック" pitchFamily="50" charset="-128"/>
                          <a:ea typeface="ＭＳ Ｐゴシック" pitchFamily="50" charset="-128"/>
                        </a:rPr>
                        <a:t>項目</a:t>
                      </a:r>
                    </a:p>
                  </a:txBody>
                  <a:tcPr marL="0" marR="0" marT="46792" marB="46792"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9900"/>
                    </a:solidFill>
                  </a:tcPr>
                </a:tc>
                <a:tc hMerge="1">
                  <a:txBody>
                    <a:bodyPr/>
                    <a:lstStyle/>
                    <a:p>
                      <a:endParaRPr kumimoji="1" lang="ja-JP" altLang="en-US"/>
                    </a:p>
                  </a:txBody>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000" b="1" i="0" u="none" strike="noStrike" cap="none" normalizeH="0" baseline="0" dirty="0" smtClean="0">
                          <a:ln>
                            <a:noFill/>
                          </a:ln>
                          <a:solidFill>
                            <a:schemeClr val="tx1"/>
                          </a:solidFill>
                          <a:effectLst/>
                          <a:latin typeface="ＭＳ Ｐゴシック" pitchFamily="50" charset="-128"/>
                          <a:ea typeface="ＭＳ Ｐゴシック" pitchFamily="50" charset="-128"/>
                        </a:rPr>
                        <a:t>状況</a:t>
                      </a:r>
                    </a:p>
                  </a:txBody>
                  <a:tcPr marL="0" marR="0" marT="46792" marB="46792"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9900"/>
                    </a:solidFill>
                  </a:tcPr>
                </a:tc>
              </a:tr>
              <a:tr h="245960">
                <a:tc gridSpan="2">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人口</a:t>
                      </a: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〔H27〕</a:t>
                      </a:r>
                    </a:p>
                  </a:txBody>
                  <a:tcPr marL="0" marR="0" marT="46792" marB="46792"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alpha val="80000"/>
                      </a:srgbClr>
                    </a:solidFill>
                  </a:tcPr>
                </a:tc>
                <a:tc hMerge="1">
                  <a:txBody>
                    <a:bodyPr/>
                    <a:lstStyle/>
                    <a:p>
                      <a:endParaRPr kumimoji="1" lang="ja-JP" altLang="en-US"/>
                    </a:p>
                  </a:txBody>
                  <a:tcPr/>
                </a:tc>
                <a:tc>
                  <a:txBody>
                    <a:bodyPr/>
                    <a:lstStyle/>
                    <a:p>
                      <a:pPr algn="ctr" fontAlgn="ctr"/>
                      <a:r>
                        <a:rPr lang="en-US" altLang="ja-JP" sz="1000" b="0" i="0" u="none" strike="noStrike" dirty="0">
                          <a:latin typeface="ＭＳ Ｐゴシック" pitchFamily="50" charset="-128"/>
                          <a:ea typeface="ＭＳ Ｐゴシック" pitchFamily="50" charset="-128"/>
                        </a:rPr>
                        <a:t>322,932</a:t>
                      </a:r>
                      <a:r>
                        <a:rPr lang="ja-JP" altLang="en-US" sz="1000" b="0" i="0" u="none" strike="noStrike" dirty="0">
                          <a:latin typeface="ＭＳ Ｐゴシック" pitchFamily="50" charset="-128"/>
                          <a:ea typeface="ＭＳ Ｐゴシック" pitchFamily="50" charset="-128"/>
                        </a:rPr>
                        <a:t>人</a:t>
                      </a:r>
                    </a:p>
                  </a:txBody>
                  <a:tcPr marL="9526" marR="9526" marT="9523"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alpha val="80000"/>
                      </a:srgbClr>
                    </a:solidFill>
                  </a:tcPr>
                </a:tc>
              </a:tr>
              <a:tr h="374590">
                <a:tc rowSpan="3">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年齢別人口割合</a:t>
                      </a:r>
                    </a:p>
                  </a:txBody>
                  <a:tcPr marL="0" marR="0" marT="46792" marB="46792" vert="eaVert"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15</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歳未満</a:t>
                      </a:r>
                    </a:p>
                  </a:txBody>
                  <a:tcPr marL="0" marR="0" marT="46792" marB="46792"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c>
                  <a:txBody>
                    <a:bodyPr/>
                    <a:lstStyle/>
                    <a:p>
                      <a:pPr algn="ctr" fontAlgn="ctr"/>
                      <a:r>
                        <a:rPr lang="en-US" altLang="ja-JP" sz="1000" b="0" i="0" u="none" strike="noStrike" dirty="0">
                          <a:latin typeface="ＭＳ Ｐゴシック" pitchFamily="50" charset="-128"/>
                          <a:ea typeface="ＭＳ Ｐゴシック" pitchFamily="50" charset="-128"/>
                        </a:rPr>
                        <a:t>12.1%</a:t>
                      </a:r>
                    </a:p>
                  </a:txBody>
                  <a:tcPr marL="9526" marR="9526" marT="9523"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r>
              <a:tr h="358717">
                <a:tc vMerge="1">
                  <a:txBody>
                    <a:bodyPr/>
                    <a:lstStyle/>
                    <a:p>
                      <a:endParaRPr kumimoji="1" lang="ja-JP" altLang="en-US"/>
                    </a:p>
                  </a:txBody>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en-US" altLang="ja-JP" sz="900" b="0" i="0" u="none" strike="noStrike" cap="none" normalizeH="0" baseline="0" smtClean="0">
                          <a:ln>
                            <a:noFill/>
                          </a:ln>
                          <a:solidFill>
                            <a:schemeClr val="tx1"/>
                          </a:solidFill>
                          <a:effectLst/>
                          <a:latin typeface="ＭＳ Ｐゴシック" pitchFamily="50" charset="-128"/>
                          <a:ea typeface="ＭＳ Ｐゴシック" pitchFamily="50" charset="-128"/>
                        </a:rPr>
                        <a:t>15</a:t>
                      </a:r>
                      <a:r>
                        <a:rPr kumimoji="1" lang="ja-JP" altLang="en-US" sz="900" b="0" i="0" u="none" strike="noStrike" cap="none" normalizeH="0" baseline="0" smtClean="0">
                          <a:ln>
                            <a:noFill/>
                          </a:ln>
                          <a:solidFill>
                            <a:schemeClr val="tx1"/>
                          </a:solidFill>
                          <a:effectLst/>
                          <a:latin typeface="ＭＳ Ｐゴシック" pitchFamily="50" charset="-128"/>
                          <a:ea typeface="ＭＳ Ｐゴシック" pitchFamily="50" charset="-128"/>
                        </a:rPr>
                        <a:t>歳以上</a:t>
                      </a:r>
                      <a:r>
                        <a:rPr kumimoji="1" lang="en-US" altLang="ja-JP" sz="900" b="0" i="0" u="none" strike="noStrike" cap="none" normalizeH="0" baseline="0" smtClean="0">
                          <a:ln>
                            <a:noFill/>
                          </a:ln>
                          <a:solidFill>
                            <a:schemeClr val="tx1"/>
                          </a:solidFill>
                          <a:effectLst/>
                          <a:latin typeface="ＭＳ Ｐゴシック" pitchFamily="50" charset="-128"/>
                          <a:ea typeface="ＭＳ Ｐゴシック" pitchFamily="50" charset="-128"/>
                        </a:rPr>
                        <a:t>65</a:t>
                      </a:r>
                      <a:r>
                        <a:rPr kumimoji="1" lang="ja-JP" altLang="en-US" sz="900" b="0" i="0" u="none" strike="noStrike" cap="none" normalizeH="0" baseline="0" smtClean="0">
                          <a:ln>
                            <a:noFill/>
                          </a:ln>
                          <a:solidFill>
                            <a:schemeClr val="tx1"/>
                          </a:solidFill>
                          <a:effectLst/>
                          <a:latin typeface="ＭＳ Ｐゴシック" pitchFamily="50" charset="-128"/>
                          <a:ea typeface="ＭＳ Ｐゴシック" pitchFamily="50" charset="-128"/>
                        </a:rPr>
                        <a:t>歳未満</a:t>
                      </a:r>
                    </a:p>
                  </a:txBody>
                  <a:tcPr marL="0" marR="0" marT="46792" marB="46792"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c>
                  <a:txBody>
                    <a:bodyPr/>
                    <a:lstStyle/>
                    <a:p>
                      <a:pPr algn="ctr" fontAlgn="ctr"/>
                      <a:r>
                        <a:rPr lang="en-US" altLang="ja-JP" sz="1000" b="0" i="0" u="none" strike="noStrike" dirty="0">
                          <a:latin typeface="ＭＳ Ｐゴシック" pitchFamily="50" charset="-128"/>
                          <a:ea typeface="ＭＳ Ｐゴシック" pitchFamily="50" charset="-128"/>
                        </a:rPr>
                        <a:t>59.7%</a:t>
                      </a:r>
                    </a:p>
                  </a:txBody>
                  <a:tcPr marL="9526" marR="9526" marT="9523"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r>
              <a:tr h="360305">
                <a:tc vMerge="1">
                  <a:txBody>
                    <a:bodyPr/>
                    <a:lstStyle/>
                    <a:p>
                      <a:endParaRPr kumimoji="1" lang="ja-JP" altLang="en-US"/>
                    </a:p>
                  </a:txBody>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en-US" altLang="ja-JP" sz="1000" b="0" i="0" u="none" strike="noStrike" cap="none" normalizeH="0" baseline="0" smtClean="0">
                          <a:ln>
                            <a:noFill/>
                          </a:ln>
                          <a:solidFill>
                            <a:schemeClr val="tx1"/>
                          </a:solidFill>
                          <a:effectLst/>
                          <a:latin typeface="ＭＳ Ｐゴシック" pitchFamily="50" charset="-128"/>
                          <a:ea typeface="ＭＳ Ｐゴシック" pitchFamily="50" charset="-128"/>
                        </a:rPr>
                        <a:t>65</a:t>
                      </a:r>
                      <a:r>
                        <a:rPr kumimoji="1" lang="ja-JP" altLang="en-US" sz="1000" b="0" i="0" u="none" strike="noStrike" cap="none" normalizeH="0" baseline="0" smtClean="0">
                          <a:ln>
                            <a:noFill/>
                          </a:ln>
                          <a:solidFill>
                            <a:schemeClr val="tx1"/>
                          </a:solidFill>
                          <a:effectLst/>
                          <a:latin typeface="ＭＳ Ｐゴシック" pitchFamily="50" charset="-128"/>
                          <a:ea typeface="ＭＳ Ｐゴシック" pitchFamily="50" charset="-128"/>
                        </a:rPr>
                        <a:t>歳以上</a:t>
                      </a:r>
                    </a:p>
                  </a:txBody>
                  <a:tcPr marL="0" marR="0" marT="46792" marB="46792"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algn="ctr" fontAlgn="ctr"/>
                      <a:r>
                        <a:rPr lang="en-US" altLang="ja-JP" sz="1000" b="0" i="0" u="none" strike="noStrike" dirty="0">
                          <a:latin typeface="ＭＳ Ｐゴシック" pitchFamily="50" charset="-128"/>
                          <a:ea typeface="ＭＳ Ｐゴシック" pitchFamily="50" charset="-128"/>
                        </a:rPr>
                        <a:t>28.2%</a:t>
                      </a:r>
                    </a:p>
                  </a:txBody>
                  <a:tcPr marL="9526" marR="9526" marT="9523"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245960">
                <a:tc gridSpan="2">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将来推計人口</a:t>
                      </a: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〔H47〕</a:t>
                      </a:r>
                    </a:p>
                  </a:txBody>
                  <a:tcPr marL="0" marR="0" marT="46792" marB="46792"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alpha val="80000"/>
                      </a:srgbClr>
                    </a:solidFill>
                  </a:tcPr>
                </a:tc>
                <a:tc hMerge="1">
                  <a:txBody>
                    <a:bodyPr/>
                    <a:lstStyle/>
                    <a:p>
                      <a:endParaRPr kumimoji="1" lang="ja-JP" altLang="en-US"/>
                    </a:p>
                  </a:txBody>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273,576</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人</a:t>
                      </a:r>
                    </a:p>
                  </a:txBody>
                  <a:tcPr marL="0" marR="0" marT="46792" marB="46792"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alpha val="80000"/>
                      </a:srgbClr>
                    </a:solidFill>
                  </a:tcPr>
                </a:tc>
              </a:tr>
              <a:tr h="245960">
                <a:tc gridSpan="2">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世帯数</a:t>
                      </a: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〔H27〕</a:t>
                      </a:r>
                    </a:p>
                  </a:txBody>
                  <a:tcPr marL="0" marR="0" marT="46792" marB="46792"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alpha val="80000"/>
                      </a:srgbClr>
                    </a:solidFill>
                  </a:tcPr>
                </a:tc>
                <a:tc hMerge="1">
                  <a:txBody>
                    <a:bodyPr/>
                    <a:lstStyle/>
                    <a:p>
                      <a:endParaRPr kumimoji="1" lang="ja-JP" altLang="en-US"/>
                    </a:p>
                  </a:txBody>
                  <a:tcPr/>
                </a:tc>
                <a:tc>
                  <a:txBody>
                    <a:bodyPr/>
                    <a:lstStyle/>
                    <a:p>
                      <a:pPr algn="ctr" fontAlgn="ctr"/>
                      <a:r>
                        <a:rPr lang="en-US" altLang="ja-JP" sz="1000" b="0" i="0" u="none" strike="noStrike" dirty="0">
                          <a:latin typeface="ＭＳ Ｐゴシック" pitchFamily="50" charset="-128"/>
                          <a:ea typeface="ＭＳ Ｐゴシック" pitchFamily="50" charset="-128"/>
                        </a:rPr>
                        <a:t>146,757</a:t>
                      </a:r>
                      <a:r>
                        <a:rPr lang="ja-JP" altLang="en-US" sz="1000" b="0" i="0" u="none" strike="noStrike" dirty="0">
                          <a:latin typeface="ＭＳ Ｐゴシック" pitchFamily="50" charset="-128"/>
                          <a:ea typeface="ＭＳ Ｐゴシック" pitchFamily="50" charset="-128"/>
                        </a:rPr>
                        <a:t>世帯</a:t>
                      </a:r>
                    </a:p>
                  </a:txBody>
                  <a:tcPr marL="9526" marR="9526" marT="9523"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alpha val="80000"/>
                      </a:srgbClr>
                    </a:solidFill>
                  </a:tcPr>
                </a:tc>
              </a:tr>
              <a:tr h="383098">
                <a:tc rowSpan="5">
                  <a:txBody>
                    <a:bodyPr/>
                    <a:lstStyle/>
                    <a:p>
                      <a:pPr marL="0" marR="0" lvl="0" indent="0" algn="ctr" defTabSz="914400" rtl="0" eaLnBrk="1" fontAlgn="base" latinLnBrk="0" hangingPunct="1">
                        <a:lnSpc>
                          <a:spcPct val="80000"/>
                        </a:lnSpc>
                        <a:spcBef>
                          <a:spcPct val="0"/>
                        </a:spcBef>
                        <a:spcAft>
                          <a:spcPct val="0"/>
                        </a:spcAft>
                        <a:buClrTx/>
                        <a:buSzTx/>
                        <a:buFontTx/>
                        <a:buNone/>
                        <a:tabLst/>
                      </a:pPr>
                      <a:r>
                        <a:rPr kumimoji="1" lang="ja-JP" altLang="en-US" sz="1000" b="0" i="0" u="none" strike="noStrike" cap="none" normalizeH="0" baseline="0" smtClean="0">
                          <a:ln>
                            <a:noFill/>
                          </a:ln>
                          <a:solidFill>
                            <a:schemeClr val="tx1"/>
                          </a:solidFill>
                          <a:effectLst/>
                          <a:latin typeface="ＭＳ Ｐゴシック" pitchFamily="50" charset="-128"/>
                          <a:ea typeface="ＭＳ Ｐゴシック" pitchFamily="50" charset="-128"/>
                        </a:rPr>
                        <a:t>世帯構成割合</a:t>
                      </a:r>
                    </a:p>
                  </a:txBody>
                  <a:tcPr marL="0" marR="0" marT="46792" marB="46792" vert="eaVert"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単身世帯</a:t>
                      </a:r>
                    </a:p>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900" b="0" i="0" u="none" strike="noStrike" cap="none" normalizeH="0" baseline="0" dirty="0" smtClean="0">
                          <a:ln>
                            <a:noFill/>
                          </a:ln>
                          <a:solidFill>
                            <a:schemeClr val="tx1"/>
                          </a:solidFill>
                          <a:effectLst/>
                          <a:latin typeface="ＭＳ Ｐゴシック" pitchFamily="50" charset="-128"/>
                          <a:ea typeface="ＭＳ Ｐゴシック" pitchFamily="50" charset="-128"/>
                        </a:rPr>
                        <a:t>（高齢単身除く）</a:t>
                      </a:r>
                    </a:p>
                  </a:txBody>
                  <a:tcPr marL="0" marR="0" marT="46792" marB="46792"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c>
                  <a:txBody>
                    <a:bodyPr/>
                    <a:lstStyle/>
                    <a:p>
                      <a:pPr algn="ctr" fontAlgn="ctr"/>
                      <a:r>
                        <a:rPr lang="en-US" altLang="ja-JP" sz="1000" b="0" i="0" u="none" strike="noStrike" dirty="0">
                          <a:latin typeface="ＭＳ Ｐゴシック" pitchFamily="50" charset="-128"/>
                          <a:ea typeface="ＭＳ Ｐゴシック" pitchFamily="50" charset="-128"/>
                        </a:rPr>
                        <a:t>22.3%</a:t>
                      </a:r>
                    </a:p>
                  </a:txBody>
                  <a:tcPr marL="9526" marR="9526" marT="9523"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r>
              <a:tr h="245960">
                <a:tc vMerge="1">
                  <a:txBody>
                    <a:bodyPr/>
                    <a:lstStyle/>
                    <a:p>
                      <a:endParaRPr kumimoji="1" lang="ja-JP" altLang="en-US"/>
                    </a:p>
                  </a:txBody>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高齢者単身世帯</a:t>
                      </a:r>
                    </a:p>
                  </a:txBody>
                  <a:tcPr marL="0" marR="0" marT="46792" marB="46792"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c>
                  <a:txBody>
                    <a:bodyPr/>
                    <a:lstStyle/>
                    <a:p>
                      <a:pPr algn="ctr" fontAlgn="ctr"/>
                      <a:r>
                        <a:rPr lang="en-US" altLang="ja-JP" sz="1000" b="0" i="0" u="none" strike="noStrike" dirty="0">
                          <a:latin typeface="ＭＳ Ｐゴシック" pitchFamily="50" charset="-128"/>
                          <a:ea typeface="ＭＳ Ｐゴシック" pitchFamily="50" charset="-128"/>
                        </a:rPr>
                        <a:t>16.9%</a:t>
                      </a:r>
                    </a:p>
                  </a:txBody>
                  <a:tcPr marL="9526" marR="9526" marT="9523"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r>
              <a:tr h="367861">
                <a:tc vMerge="1">
                  <a:txBody>
                    <a:bodyPr/>
                    <a:lstStyle/>
                    <a:p>
                      <a:endParaRPr kumimoji="1" lang="ja-JP" altLang="en-US"/>
                    </a:p>
                  </a:txBody>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2</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人世帯</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800" b="0" i="0" u="none" strike="noStrike" cap="none" normalizeH="0" baseline="0" dirty="0" smtClean="0">
                          <a:ln>
                            <a:noFill/>
                          </a:ln>
                          <a:solidFill>
                            <a:schemeClr val="tx1"/>
                          </a:solidFill>
                          <a:effectLst/>
                          <a:latin typeface="ＭＳ Ｐゴシック" pitchFamily="50" charset="-128"/>
                          <a:ea typeface="ＭＳ Ｐゴシック" pitchFamily="50" charset="-128"/>
                        </a:rPr>
                        <a:t>（高齢者夫婦除く）</a:t>
                      </a:r>
                    </a:p>
                  </a:txBody>
                  <a:tcPr marL="0" marR="0" marT="46792" marB="46792"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c>
                  <a:txBody>
                    <a:bodyPr/>
                    <a:lstStyle/>
                    <a:p>
                      <a:pPr algn="ctr" fontAlgn="ctr"/>
                      <a:r>
                        <a:rPr lang="en-US" altLang="ja-JP" sz="1000" b="0" i="0" u="none" strike="noStrike" smtClean="0">
                          <a:latin typeface="ＭＳ Ｐゴシック" pitchFamily="50" charset="-128"/>
                          <a:ea typeface="ＭＳ Ｐゴシック" pitchFamily="50" charset="-128"/>
                        </a:rPr>
                        <a:t>18.6%</a:t>
                      </a:r>
                      <a:endParaRPr lang="en-US" altLang="ja-JP" sz="1000" b="0" i="0" u="none" strike="noStrike" dirty="0">
                        <a:latin typeface="ＭＳ Ｐゴシック" pitchFamily="50" charset="-128"/>
                        <a:ea typeface="ＭＳ Ｐゴシック" pitchFamily="50" charset="-128"/>
                      </a:endParaRPr>
                    </a:p>
                  </a:txBody>
                  <a:tcPr marL="9526" marR="9526" marT="9523"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r>
              <a:tr h="245960">
                <a:tc vMerge="1">
                  <a:txBody>
                    <a:bodyPr/>
                    <a:lstStyle/>
                    <a:p>
                      <a:endParaRPr kumimoji="1" lang="ja-JP" altLang="en-US"/>
                    </a:p>
                  </a:txBody>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高齢者夫婦世帯</a:t>
                      </a:r>
                    </a:p>
                  </a:txBody>
                  <a:tcPr marL="0" marR="0" marT="46792" marB="46792"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c>
                  <a:txBody>
                    <a:bodyPr/>
                    <a:lstStyle/>
                    <a:p>
                      <a:pPr algn="ctr" fontAlgn="ctr"/>
                      <a:r>
                        <a:rPr lang="en-US" altLang="ja-JP" sz="1000" b="0" i="0" u="none" strike="noStrike" dirty="0">
                          <a:latin typeface="ＭＳ Ｐゴシック" pitchFamily="50" charset="-128"/>
                          <a:ea typeface="ＭＳ Ｐゴシック" pitchFamily="50" charset="-128"/>
                        </a:rPr>
                        <a:t>9.6%</a:t>
                      </a:r>
                    </a:p>
                  </a:txBody>
                  <a:tcPr marL="9526" marR="9526" marT="9523"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r>
              <a:tr h="383098">
                <a:tc vMerge="1">
                  <a:txBody>
                    <a:bodyPr/>
                    <a:lstStyle/>
                    <a:p>
                      <a:endParaRPr kumimoji="1" lang="ja-JP" altLang="en-US"/>
                    </a:p>
                  </a:txBody>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その他</a:t>
                      </a:r>
                    </a:p>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900" b="0" i="0" u="none" strike="noStrike" cap="none" normalizeH="0" baseline="0" dirty="0" smtClean="0">
                          <a:ln>
                            <a:noFill/>
                          </a:ln>
                          <a:solidFill>
                            <a:schemeClr val="tx1"/>
                          </a:solidFill>
                          <a:effectLst/>
                          <a:latin typeface="ＭＳ Ｐゴシック" pitchFamily="50" charset="-128"/>
                          <a:ea typeface="ＭＳ Ｐゴシック" pitchFamily="50" charset="-128"/>
                        </a:rPr>
                        <a:t>（</a:t>
                      </a:r>
                      <a:r>
                        <a:rPr kumimoji="1" lang="en-US" altLang="ja-JP" sz="900" b="0" i="0" u="none" strike="noStrike" cap="none" normalizeH="0" baseline="0" dirty="0" smtClean="0">
                          <a:ln>
                            <a:noFill/>
                          </a:ln>
                          <a:solidFill>
                            <a:schemeClr val="tx1"/>
                          </a:solidFill>
                          <a:effectLst/>
                          <a:latin typeface="ＭＳ Ｐゴシック" pitchFamily="50" charset="-128"/>
                          <a:ea typeface="ＭＳ Ｐゴシック" pitchFamily="50" charset="-128"/>
                        </a:rPr>
                        <a:t>3</a:t>
                      </a:r>
                      <a:r>
                        <a:rPr kumimoji="1" lang="ja-JP" altLang="en-US" sz="900" b="0" i="0" u="none" strike="noStrike" cap="none" normalizeH="0" baseline="0" dirty="0" smtClean="0">
                          <a:ln>
                            <a:noFill/>
                          </a:ln>
                          <a:solidFill>
                            <a:schemeClr val="tx1"/>
                          </a:solidFill>
                          <a:effectLst/>
                          <a:latin typeface="ＭＳ Ｐゴシック" pitchFamily="50" charset="-128"/>
                          <a:ea typeface="ＭＳ Ｐゴシック" pitchFamily="50" charset="-128"/>
                        </a:rPr>
                        <a:t>人以上世帯）</a:t>
                      </a:r>
                    </a:p>
                  </a:txBody>
                  <a:tcPr marL="0" marR="0" marT="46792" marB="46792"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algn="ctr" fontAlgn="ctr"/>
                      <a:r>
                        <a:rPr lang="en-US" altLang="ja-JP" sz="1000" b="0" i="0" u="none" strike="noStrike" dirty="0">
                          <a:latin typeface="ＭＳ Ｐゴシック" pitchFamily="50" charset="-128"/>
                          <a:ea typeface="ＭＳ Ｐゴシック" pitchFamily="50" charset="-128"/>
                        </a:rPr>
                        <a:t>32.6%</a:t>
                      </a:r>
                    </a:p>
                  </a:txBody>
                  <a:tcPr marL="9526" marR="9526" marT="9523"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383098">
                <a:tc gridSpan="2">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昼間人口</a:t>
                      </a: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〔H27〕</a:t>
                      </a:r>
                    </a:p>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900" b="0" i="0" u="none" strike="noStrike" cap="none" normalizeH="0" baseline="0" dirty="0" smtClean="0">
                          <a:ln>
                            <a:noFill/>
                          </a:ln>
                          <a:solidFill>
                            <a:schemeClr val="tx1"/>
                          </a:solidFill>
                          <a:effectLst/>
                          <a:latin typeface="ＭＳ Ｐゴシック" pitchFamily="50" charset="-128"/>
                          <a:ea typeface="ＭＳ Ｐゴシック" pitchFamily="50" charset="-128"/>
                        </a:rPr>
                        <a:t>（昼夜間人口比率）</a:t>
                      </a:r>
                    </a:p>
                  </a:txBody>
                  <a:tcPr marL="0" marR="0" marT="46792" marB="46792"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alpha val="80000"/>
                      </a:srgbClr>
                    </a:solidFill>
                  </a:tcPr>
                </a:tc>
                <a:tc hMerge="1">
                  <a:txBody>
                    <a:bodyPr/>
                    <a:lstStyle/>
                    <a:p>
                      <a:endParaRPr kumimoji="1" lang="ja-JP" altLang="en-US"/>
                    </a:p>
                  </a:txBody>
                  <a:tcPr/>
                </a:tc>
                <a:tc>
                  <a:txBody>
                    <a:bodyPr/>
                    <a:lstStyle/>
                    <a:p>
                      <a:pPr marL="85725" marR="0" lvl="0" indent="-85725" algn="ctr" defTabSz="914400" rtl="0" eaLnBrk="1" fontAlgn="base" latinLnBrk="0" hangingPunct="1">
                        <a:lnSpc>
                          <a:spcPct val="100000"/>
                        </a:lnSpc>
                        <a:spcBef>
                          <a:spcPct val="20000"/>
                        </a:spcBef>
                        <a:spcAft>
                          <a:spcPct val="0"/>
                        </a:spcAft>
                        <a:buClrTx/>
                        <a:buSzTx/>
                        <a:buFontTx/>
                        <a:buNone/>
                        <a:tabLst/>
                      </a:pP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296,603</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人（</a:t>
                      </a: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92%</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 </a:t>
                      </a:r>
                    </a:p>
                  </a:txBody>
                  <a:tcPr marL="9526" marR="9526" marT="9523"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alpha val="80000"/>
                      </a:srgbClr>
                    </a:solidFill>
                  </a:tcPr>
                </a:tc>
              </a:tr>
              <a:tr h="245960">
                <a:tc gridSpan="2">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人口密度</a:t>
                      </a: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〔H27〕</a:t>
                      </a:r>
                    </a:p>
                  </a:txBody>
                  <a:tcPr marL="0" marR="0" marT="46792" marB="46792"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kumimoji="1" lang="ja-JP" altLang="en-US"/>
                    </a:p>
                  </a:txBody>
                  <a:tcPr/>
                </a:tc>
                <a:tc>
                  <a:txBody>
                    <a:bodyPr/>
                    <a:lstStyle/>
                    <a:p>
                      <a:pPr algn="ctr" fontAlgn="ctr"/>
                      <a:r>
                        <a:rPr lang="en-US" altLang="ja-JP" sz="1000" b="0" i="0" u="none" strike="noStrike" dirty="0">
                          <a:latin typeface="ＭＳ Ｐゴシック" pitchFamily="50" charset="-128"/>
                          <a:ea typeface="ＭＳ Ｐゴシック" pitchFamily="50" charset="-128"/>
                        </a:rPr>
                        <a:t>12,902</a:t>
                      </a:r>
                      <a:r>
                        <a:rPr lang="ja-JP" altLang="en-US" sz="1000" b="0" i="0" u="none" strike="noStrike" dirty="0">
                          <a:latin typeface="ＭＳ Ｐゴシック" pitchFamily="50" charset="-128"/>
                          <a:ea typeface="ＭＳ Ｐゴシック" pitchFamily="50" charset="-128"/>
                        </a:rPr>
                        <a:t>人</a:t>
                      </a:r>
                      <a:r>
                        <a:rPr lang="en-US" altLang="ja-JP" sz="1000" b="0" i="0" u="none" strike="noStrike" dirty="0">
                          <a:latin typeface="ＭＳ Ｐゴシック" pitchFamily="50" charset="-128"/>
                          <a:ea typeface="ＭＳ Ｐゴシック" pitchFamily="50" charset="-128"/>
                        </a:rPr>
                        <a:t>/</a:t>
                      </a:r>
                      <a:r>
                        <a:rPr lang="en-US" sz="1000" b="0" i="0" u="none" strike="noStrike" dirty="0">
                          <a:latin typeface="ＭＳ Ｐゴシック" pitchFamily="50" charset="-128"/>
                          <a:ea typeface="ＭＳ Ｐゴシック" pitchFamily="50" charset="-128"/>
                        </a:rPr>
                        <a:t>ｋ㎡</a:t>
                      </a:r>
                    </a:p>
                  </a:txBody>
                  <a:tcPr marL="9526" marR="9526" marT="9523"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245960">
                <a:tc gridSpan="2">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外国籍住民数</a:t>
                      </a: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〔H27〕</a:t>
                      </a:r>
                    </a:p>
                  </a:txBody>
                  <a:tcPr marL="0" marR="0" marT="46792" marB="46792"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kumimoji="1" lang="ja-JP" altLang="en-US"/>
                    </a:p>
                  </a:txBody>
                  <a:tcPr/>
                </a:tc>
                <a:tc>
                  <a:txBody>
                    <a:bodyPr/>
                    <a:lstStyle/>
                    <a:p>
                      <a:pPr algn="ctr" fontAlgn="ctr"/>
                      <a:r>
                        <a:rPr lang="en-US" altLang="ja-JP" sz="1000" b="0" i="0" u="none" strike="noStrike" dirty="0">
                          <a:latin typeface="ＭＳ Ｐゴシック" pitchFamily="50" charset="-128"/>
                          <a:ea typeface="ＭＳ Ｐゴシック" pitchFamily="50" charset="-128"/>
                        </a:rPr>
                        <a:t>7,569</a:t>
                      </a:r>
                      <a:r>
                        <a:rPr lang="ja-JP" altLang="en-US" sz="1000" b="0" i="0" u="none" strike="noStrike" dirty="0">
                          <a:latin typeface="ＭＳ Ｐゴシック" pitchFamily="50" charset="-128"/>
                          <a:ea typeface="ＭＳ Ｐゴシック" pitchFamily="50" charset="-128"/>
                        </a:rPr>
                        <a:t>人</a:t>
                      </a:r>
                    </a:p>
                  </a:txBody>
                  <a:tcPr marL="9526" marR="9526" marT="9523"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245960">
                <a:tc gridSpan="2">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000" b="0" i="0" u="none" strike="noStrike" cap="none" normalizeH="0" baseline="0" smtClean="0">
                          <a:ln>
                            <a:noFill/>
                          </a:ln>
                          <a:solidFill>
                            <a:schemeClr val="tx1"/>
                          </a:solidFill>
                          <a:effectLst/>
                          <a:latin typeface="ＭＳ Ｐゴシック" pitchFamily="50" charset="-128"/>
                          <a:ea typeface="ＭＳ Ｐゴシック" pitchFamily="50" charset="-128"/>
                        </a:rPr>
                        <a:t>面積</a:t>
                      </a:r>
                    </a:p>
                  </a:txBody>
                  <a:tcPr marL="0" marR="0" marT="46792" marB="46792"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FFFF99">
                        <a:alpha val="80000"/>
                      </a:srgbClr>
                    </a:solidFill>
                  </a:tcPr>
                </a:tc>
                <a:tc hMerge="1">
                  <a:txBody>
                    <a:bodyPr/>
                    <a:lstStyle/>
                    <a:p>
                      <a:endParaRPr kumimoji="1" lang="ja-JP" altLang="en-US"/>
                    </a:p>
                  </a:txBody>
                  <a:tcPr/>
                </a:tc>
                <a:tc>
                  <a:txBody>
                    <a:bodyPr/>
                    <a:lstStyle/>
                    <a:p>
                      <a:pPr algn="ctr" fontAlgn="ctr"/>
                      <a:r>
                        <a:rPr lang="en-US" sz="1000" b="0" i="0" u="none" strike="noStrike" dirty="0">
                          <a:latin typeface="ＭＳ Ｐゴシック" pitchFamily="50" charset="-128"/>
                          <a:ea typeface="ＭＳ Ｐゴシック" pitchFamily="50" charset="-128"/>
                        </a:rPr>
                        <a:t>25.03ｋ㎡</a:t>
                      </a:r>
                    </a:p>
                  </a:txBody>
                  <a:tcPr marL="9526" marR="9526" marT="9523"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FFFF99">
                        <a:alpha val="80000"/>
                      </a:srgbClr>
                    </a:solidFill>
                  </a:tcPr>
                </a:tc>
              </a:tr>
            </a:tbl>
          </a:graphicData>
        </a:graphic>
      </p:graphicFrame>
      <p:graphicFrame>
        <p:nvGraphicFramePr>
          <p:cNvPr id="20" name="グラフ 19"/>
          <p:cNvGraphicFramePr>
            <a:graphicFrameLocks/>
          </p:cNvGraphicFramePr>
          <p:nvPr/>
        </p:nvGraphicFramePr>
        <p:xfrm>
          <a:off x="2771800" y="1844824"/>
          <a:ext cx="5849664" cy="2324946"/>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21" name="グラフ 20"/>
          <p:cNvGraphicFramePr>
            <a:graphicFrameLocks/>
          </p:cNvGraphicFramePr>
          <p:nvPr/>
        </p:nvGraphicFramePr>
        <p:xfrm>
          <a:off x="2627784" y="4293096"/>
          <a:ext cx="3456000" cy="2564904"/>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22" name="グラフ 21"/>
          <p:cNvGraphicFramePr>
            <a:graphicFrameLocks/>
          </p:cNvGraphicFramePr>
          <p:nvPr/>
        </p:nvGraphicFramePr>
        <p:xfrm>
          <a:off x="5835899" y="4232201"/>
          <a:ext cx="3275856" cy="2520280"/>
        </p:xfrm>
        <a:graphic>
          <a:graphicData uri="http://schemas.openxmlformats.org/drawingml/2006/chart">
            <c:chart xmlns:c="http://schemas.openxmlformats.org/drawingml/2006/chart" xmlns:r="http://schemas.openxmlformats.org/officeDocument/2006/relationships" r:id="rId4"/>
          </a:graphicData>
        </a:graphic>
      </p:graphicFrame>
      <p:sp>
        <p:nvSpPr>
          <p:cNvPr id="24" name="正方形/長方形 27"/>
          <p:cNvSpPr>
            <a:spLocks noChangeArrowheads="1"/>
          </p:cNvSpPr>
          <p:nvPr/>
        </p:nvSpPr>
        <p:spPr bwMode="auto">
          <a:xfrm>
            <a:off x="8112125" y="24526"/>
            <a:ext cx="1031875" cy="261937"/>
          </a:xfrm>
          <a:prstGeom prst="rect">
            <a:avLst/>
          </a:prstGeom>
          <a:noFill/>
          <a:ln w="9525">
            <a:noFill/>
            <a:miter lim="800000"/>
            <a:headEnd/>
            <a:tailEnd/>
          </a:ln>
        </p:spPr>
        <p:txBody>
          <a:bodyPr>
            <a:spAutoFit/>
          </a:bodyPr>
          <a:lstStyle/>
          <a:p>
            <a:pPr algn="r"/>
            <a:r>
              <a:rPr lang="ja-JP" altLang="en-US" sz="1100" b="1" dirty="0" smtClean="0">
                <a:solidFill>
                  <a:srgbClr val="000000"/>
                </a:solidFill>
                <a:latin typeface="ＭＳ Ｐゴシック" charset="-128"/>
                <a:ea typeface="Meiryo UI" pitchFamily="50" charset="-128"/>
                <a:cs typeface="Meiryo UI" pitchFamily="50" charset="-128"/>
              </a:rPr>
              <a:t>すがた</a:t>
            </a:r>
            <a:r>
              <a:rPr lang="en-US" altLang="ja-JP" sz="1100" b="1" dirty="0" smtClean="0">
                <a:solidFill>
                  <a:srgbClr val="000000"/>
                </a:solidFill>
                <a:latin typeface="ＭＳ Ｐゴシック" charset="-128"/>
                <a:ea typeface="Meiryo UI" pitchFamily="50" charset="-128"/>
                <a:cs typeface="Meiryo UI" pitchFamily="50" charset="-128"/>
              </a:rPr>
              <a:t>-</a:t>
            </a:r>
            <a:r>
              <a:rPr lang="ja-JP" altLang="en-US" sz="1100" b="1" dirty="0" smtClean="0">
                <a:solidFill>
                  <a:srgbClr val="000000"/>
                </a:solidFill>
                <a:latin typeface="ＭＳ Ｐゴシック" charset="-128"/>
                <a:ea typeface="Meiryo UI" pitchFamily="50" charset="-128"/>
                <a:cs typeface="Meiryo UI" pitchFamily="50" charset="-128"/>
              </a:rPr>
              <a:t>５０</a:t>
            </a:r>
            <a:endParaRPr lang="ja-JP" altLang="en-US" sz="1200" b="1" dirty="0">
              <a:solidFill>
                <a:srgbClr val="000000"/>
              </a:solidFill>
              <a:latin typeface="ＭＳ Ｐゴシック" charset="-128"/>
              <a:ea typeface="Meiryo UI" pitchFamily="50" charset="-128"/>
              <a:cs typeface="Meiryo UI" pitchFamily="50" charset="-128"/>
            </a:endParaRPr>
          </a:p>
        </p:txBody>
      </p:sp>
    </p:spTree>
  </p:cSld>
  <p:clrMapOvr>
    <a:masterClrMapping/>
  </p:clrMapOvr>
  <p:timing>
    <p:tnLst>
      <p:par>
        <p:cTn id="1" dur="indefinite" restart="never" nodeType="tmRoot"/>
      </p:par>
    </p:tnLst>
  </p:timing>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298" name="タイトル 3"/>
          <p:cNvSpPr txBox="1">
            <a:spLocks/>
          </p:cNvSpPr>
          <p:nvPr/>
        </p:nvSpPr>
        <p:spPr bwMode="auto">
          <a:xfrm>
            <a:off x="107950" y="110224"/>
            <a:ext cx="8928100" cy="6488113"/>
          </a:xfrm>
          <a:prstGeom prst="rect">
            <a:avLst/>
          </a:prstGeom>
          <a:noFill/>
          <a:ln w="19050" algn="ctr">
            <a:solidFill>
              <a:schemeClr val="accent2"/>
            </a:solidFill>
            <a:miter lim="800000"/>
            <a:headEnd/>
            <a:tailEnd/>
          </a:ln>
          <a:extLst>
            <a:ext uri="{909E8E84-426E-40DD-AFC4-6F175D3DCCD1}">
              <a14:hiddenFill xmlns="" xmlns:a14="http://schemas.microsoft.com/office/drawing/2010/main">
                <a:solidFill>
                  <a:srgbClr val="FFFFFF"/>
                </a:solidFill>
              </a14:hiddenFill>
            </a:ext>
          </a:extLst>
        </p:spPr>
        <p:txBody>
          <a:bodyPr/>
          <a:lstStyle>
            <a:lvl1pPr marL="171450" indent="-171450"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buFont typeface="Wingdings" pitchFamily="2" charset="2"/>
              <a:buChar char="u"/>
            </a:pPr>
            <a:endParaRPr lang="en-US" altLang="ja-JP" sz="900">
              <a:solidFill>
                <a:srgbClr val="000000"/>
              </a:solidFill>
              <a:latin typeface="Meiryo UI" pitchFamily="50" charset="-128"/>
              <a:ea typeface="Meiryo UI" pitchFamily="50" charset="-128"/>
              <a:cs typeface="Meiryo UI" pitchFamily="50" charset="-128"/>
            </a:endParaRPr>
          </a:p>
        </p:txBody>
      </p:sp>
      <p:sp>
        <p:nvSpPr>
          <p:cNvPr id="3" name="テキスト ボックス 2"/>
          <p:cNvSpPr txBox="1"/>
          <p:nvPr/>
        </p:nvSpPr>
        <p:spPr bwMode="gray">
          <a:xfrm>
            <a:off x="250825" y="163513"/>
            <a:ext cx="3960813" cy="185737"/>
          </a:xfrm>
          <a:prstGeom prst="rect">
            <a:avLst/>
          </a:prstGeom>
          <a:solidFill>
            <a:schemeClr val="accent2">
              <a:lumMod val="75000"/>
            </a:schemeClr>
          </a:solidFill>
          <a:ln w="22225">
            <a:solidFill>
              <a:schemeClr val="accent2">
                <a:lumMod val="75000"/>
              </a:schemeClr>
            </a:solidFill>
          </a:ln>
        </p:spPr>
        <p:txBody>
          <a:bodyPr lIns="0" tIns="0" rIns="0" bIns="0" anchor="ctr">
            <a:spAutoFit/>
          </a:bodyPr>
          <a:lstStyle/>
          <a:p>
            <a:pPr algn="ctr">
              <a:defRPr/>
            </a:pPr>
            <a:r>
              <a:rPr lang="ja-JP" altLang="en-US" sz="1200" b="1" dirty="0">
                <a:solidFill>
                  <a:schemeClr val="bg1"/>
                </a:solidFill>
                <a:latin typeface="Meiryo UI" pitchFamily="50" charset="-128"/>
                <a:ea typeface="Meiryo UI" pitchFamily="50" charset="-128"/>
                <a:cs typeface="Meiryo UI" pitchFamily="50" charset="-128"/>
              </a:rPr>
              <a:t>総合区の状況（統計データ）＜</a:t>
            </a:r>
            <a:r>
              <a:rPr lang="en-US" altLang="ja-JP" sz="1200" b="1" dirty="0">
                <a:solidFill>
                  <a:schemeClr val="bg1"/>
                </a:solidFill>
                <a:latin typeface="Meiryo UI" pitchFamily="50" charset="-128"/>
                <a:ea typeface="Meiryo UI" pitchFamily="50" charset="-128"/>
                <a:cs typeface="Meiryo UI" pitchFamily="50" charset="-128"/>
              </a:rPr>
              <a:t>2</a:t>
            </a:r>
            <a:r>
              <a:rPr lang="ja-JP" altLang="en-US" sz="1200" b="1" dirty="0">
                <a:solidFill>
                  <a:schemeClr val="bg1"/>
                </a:solidFill>
                <a:latin typeface="Meiryo UI" pitchFamily="50" charset="-128"/>
                <a:ea typeface="Meiryo UI" pitchFamily="50" charset="-128"/>
                <a:cs typeface="Meiryo UI" pitchFamily="50" charset="-128"/>
              </a:rPr>
              <a:t>／</a:t>
            </a:r>
            <a:r>
              <a:rPr lang="en-US" altLang="ja-JP" sz="1200" b="1" dirty="0">
                <a:solidFill>
                  <a:schemeClr val="bg1"/>
                </a:solidFill>
                <a:latin typeface="Meiryo UI" pitchFamily="50" charset="-128"/>
                <a:ea typeface="Meiryo UI" pitchFamily="50" charset="-128"/>
                <a:cs typeface="Meiryo UI" pitchFamily="50" charset="-128"/>
              </a:rPr>
              <a:t>3</a:t>
            </a:r>
            <a:r>
              <a:rPr lang="ja-JP" altLang="en-US" sz="1200" b="1" dirty="0">
                <a:solidFill>
                  <a:schemeClr val="bg1"/>
                </a:solidFill>
                <a:latin typeface="Meiryo UI" pitchFamily="50" charset="-128"/>
                <a:ea typeface="Meiryo UI" pitchFamily="50" charset="-128"/>
                <a:cs typeface="Meiryo UI" pitchFamily="50" charset="-128"/>
              </a:rPr>
              <a:t>＞</a:t>
            </a:r>
          </a:p>
        </p:txBody>
      </p:sp>
      <p:sp>
        <p:nvSpPr>
          <p:cNvPr id="55300" name="テキスト ボックス 24"/>
          <p:cNvSpPr txBox="1">
            <a:spLocks noChangeArrowheads="1"/>
          </p:cNvSpPr>
          <p:nvPr/>
        </p:nvSpPr>
        <p:spPr bwMode="auto">
          <a:xfrm>
            <a:off x="187325" y="401639"/>
            <a:ext cx="360363" cy="6108344"/>
          </a:xfrm>
          <a:prstGeom prst="rect">
            <a:avLst/>
          </a:prstGeom>
          <a:solidFill>
            <a:srgbClr val="993300"/>
          </a:solidFill>
          <a:ln>
            <a:noFill/>
          </a:ln>
          <a:extLst>
            <a:ext uri="{91240B29-F687-4F45-9708-019B960494DF}">
              <a14:hiddenLine xmlns="" xmlns:a14="http://schemas.microsoft.com/office/drawing/2010/main" w="22225">
                <a:solidFill>
                  <a:srgbClr val="000000"/>
                </a:solidFill>
                <a:miter lim="800000"/>
                <a:headEnd/>
                <a:tailEnd/>
              </a14:hiddenLine>
            </a:ext>
          </a:extLst>
        </p:spPr>
        <p:txBody>
          <a:bodyPr vert="eaVert" lIns="0" tIns="0" rIns="0" bIns="0" anchor="ct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algn="ctr" eaLnBrk="1" hangingPunct="1"/>
            <a:r>
              <a:rPr lang="ja-JP" altLang="en-US" sz="1200" b="1">
                <a:solidFill>
                  <a:schemeClr val="bg1"/>
                </a:solidFill>
                <a:latin typeface="ＭＳ ゴシック" pitchFamily="49" charset="-128"/>
                <a:ea typeface="ＭＳ ゴシック" pitchFamily="49" charset="-128"/>
              </a:rPr>
              <a:t>産　業</a:t>
            </a:r>
          </a:p>
        </p:txBody>
      </p:sp>
      <p:graphicFrame>
        <p:nvGraphicFramePr>
          <p:cNvPr id="5" name="Group 30"/>
          <p:cNvGraphicFramePr>
            <a:graphicFrameLocks noGrp="1"/>
          </p:cNvGraphicFramePr>
          <p:nvPr/>
        </p:nvGraphicFramePr>
        <p:xfrm>
          <a:off x="828675" y="1268413"/>
          <a:ext cx="2268537" cy="1971701"/>
        </p:xfrm>
        <a:graphic>
          <a:graphicData uri="http://schemas.openxmlformats.org/drawingml/2006/table">
            <a:tbl>
              <a:tblPr/>
              <a:tblGrid>
                <a:gridCol w="239074"/>
                <a:gridCol w="877191"/>
                <a:gridCol w="1152272"/>
              </a:tblGrid>
              <a:tr h="245958">
                <a:tc gridSpan="3">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000" b="1" i="0" u="none" strike="noStrike" cap="none" normalizeH="0" baseline="0" dirty="0" smtClean="0">
                          <a:ln>
                            <a:noFill/>
                          </a:ln>
                          <a:solidFill>
                            <a:schemeClr val="tx1"/>
                          </a:solidFill>
                          <a:effectLst/>
                          <a:latin typeface="ＭＳ Ｐゴシック" pitchFamily="50" charset="-128"/>
                          <a:ea typeface="ＭＳ Ｐゴシック" pitchFamily="50" charset="-128"/>
                        </a:rPr>
                        <a:t>区内総生産</a:t>
                      </a:r>
                    </a:p>
                  </a:txBody>
                  <a:tcPr marL="54013" marR="54013" marT="46792" marB="46792" anchor="ct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9900"/>
                    </a:solidFill>
                  </a:tcPr>
                </a:tc>
                <a:tc hMerge="1">
                  <a:txBody>
                    <a:bodyPr/>
                    <a:lstStyle/>
                    <a:p>
                      <a:endParaRPr kumimoji="1" lang="ja-JP" altLang="en-US"/>
                    </a:p>
                  </a:txBody>
                  <a:tcPr/>
                </a:tc>
                <a:tc hMerge="1">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1" lang="ja-JP" altLang="en-US" sz="1000" b="1"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54000" marR="54000" marT="46800" marB="46800" anchor="ct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9900"/>
                    </a:solidFill>
                  </a:tcPr>
                </a:tc>
              </a:tr>
              <a:tr h="287950">
                <a:tc gridSpan="2">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総生産</a:t>
                      </a:r>
                    </a:p>
                  </a:txBody>
                  <a:tcPr marL="54013" marR="54013" marT="46792" marB="46792"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solidFill>
                      <a:schemeClr val="bg1"/>
                    </a:solidFill>
                  </a:tcPr>
                </a:tc>
                <a:tc hMerge="1">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54000" marR="54000" marT="46800" marB="46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c>
                  <a:txBody>
                    <a:bodyPr/>
                    <a:lstStyle/>
                    <a:p>
                      <a:pPr algn="ctr" fontAlgn="ctr"/>
                      <a:r>
                        <a:rPr lang="en-US" altLang="ja-JP" sz="1000" b="0" i="0" u="none" strike="noStrike" dirty="0">
                          <a:latin typeface="ＭＳ Ｐゴシック" pitchFamily="50" charset="-128"/>
                          <a:ea typeface="ＭＳ Ｐゴシック" pitchFamily="50" charset="-128"/>
                        </a:rPr>
                        <a:t>3,341</a:t>
                      </a:r>
                      <a:r>
                        <a:rPr lang="ja-JP" altLang="en-US" sz="1000" b="0" i="0" u="none" strike="noStrike" dirty="0">
                          <a:latin typeface="ＭＳ Ｐゴシック" pitchFamily="50" charset="-128"/>
                          <a:ea typeface="ＭＳ Ｐゴシック" pitchFamily="50" charset="-128"/>
                        </a:rPr>
                        <a:t>億円</a:t>
                      </a:r>
                    </a:p>
                  </a:txBody>
                  <a:tcPr marL="9527" marR="9527" marT="9523"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r>
              <a:tr h="287289">
                <a:tc rowSpan="4">
                  <a:txBody>
                    <a:bodyPr/>
                    <a:lstStyle/>
                    <a:p>
                      <a:pPr marL="0" marR="0" lvl="0" indent="0" algn="ctr" defTabSz="914400" rtl="0" eaLnBrk="1" fontAlgn="base" latinLnBrk="0" hangingPunct="1">
                        <a:lnSpc>
                          <a:spcPct val="80000"/>
                        </a:lnSpc>
                        <a:spcBef>
                          <a:spcPct val="0"/>
                        </a:spcBef>
                        <a:spcAft>
                          <a:spcPct val="0"/>
                        </a:spcAft>
                        <a:buClrTx/>
                        <a:buSzTx/>
                        <a:buFontTx/>
                        <a:buNone/>
                        <a:tabLst/>
                        <a:defRPr/>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業種</a:t>
                      </a: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4</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分類別</a:t>
                      </a:r>
                    </a:p>
                  </a:txBody>
                  <a:tcPr marL="54013" marR="54013" marT="46792" marB="46792" vert="eaVert"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製造業</a:t>
                      </a:r>
                    </a:p>
                  </a:txBody>
                  <a:tcPr marL="54013" marR="54013" marT="46792" marB="46792"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c>
                  <a:txBody>
                    <a:bodyPr/>
                    <a:lstStyle/>
                    <a:p>
                      <a:pPr algn="ctr" fontAlgn="ctr"/>
                      <a:r>
                        <a:rPr lang="en-US" altLang="ja-JP" sz="1000" b="0" i="0" u="none" strike="noStrike" dirty="0">
                          <a:latin typeface="ＭＳ Ｐゴシック" pitchFamily="50" charset="-128"/>
                          <a:ea typeface="ＭＳ Ｐゴシック" pitchFamily="50" charset="-128"/>
                        </a:rPr>
                        <a:t>25.6%</a:t>
                      </a:r>
                    </a:p>
                  </a:txBody>
                  <a:tcPr marL="9527" marR="9527" marT="9523"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r>
              <a:tr h="287289">
                <a:tc vMerge="1">
                  <a:txBody>
                    <a:bodyPr/>
                    <a:lstStyle/>
                    <a:p>
                      <a:endParaRPr kumimoji="1" lang="ja-JP" altLang="en-US"/>
                    </a:p>
                  </a:txBody>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卸・小売業</a:t>
                      </a:r>
                    </a:p>
                  </a:txBody>
                  <a:tcPr marL="54013" marR="54013" marT="46792" marB="46792"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c>
                  <a:txBody>
                    <a:bodyPr/>
                    <a:lstStyle/>
                    <a:p>
                      <a:pPr algn="ctr" fontAlgn="ctr"/>
                      <a:r>
                        <a:rPr lang="en-US" altLang="ja-JP" sz="1000" b="0" i="0" u="none" strike="noStrike" dirty="0">
                          <a:latin typeface="ＭＳ Ｐゴシック" pitchFamily="50" charset="-128"/>
                          <a:ea typeface="ＭＳ Ｐゴシック" pitchFamily="50" charset="-128"/>
                        </a:rPr>
                        <a:t>27.7%</a:t>
                      </a:r>
                    </a:p>
                  </a:txBody>
                  <a:tcPr marL="9527" marR="9527" marT="9523"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r>
              <a:tr h="287289">
                <a:tc vMerge="1">
                  <a:txBody>
                    <a:bodyPr/>
                    <a:lstStyle/>
                    <a:p>
                      <a:endParaRPr kumimoji="1" lang="ja-JP" altLang="en-US"/>
                    </a:p>
                  </a:txBody>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サービス業</a:t>
                      </a:r>
                    </a:p>
                  </a:txBody>
                  <a:tcPr marL="54013" marR="54013" marT="46792" marB="46792"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c>
                  <a:txBody>
                    <a:bodyPr/>
                    <a:lstStyle/>
                    <a:p>
                      <a:pPr algn="ctr" fontAlgn="ctr"/>
                      <a:r>
                        <a:rPr lang="en-US" altLang="ja-JP" sz="1000" b="0" i="0" u="none" strike="noStrike" dirty="0">
                          <a:latin typeface="ＭＳ Ｐゴシック" pitchFamily="50" charset="-128"/>
                          <a:ea typeface="ＭＳ Ｐゴシック" pitchFamily="50" charset="-128"/>
                        </a:rPr>
                        <a:t>42.4%</a:t>
                      </a:r>
                    </a:p>
                  </a:txBody>
                  <a:tcPr marL="9527" marR="9527" marT="9523"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r>
              <a:tr h="287950">
                <a:tc vMerge="1">
                  <a:txBody>
                    <a:bodyPr/>
                    <a:lstStyle/>
                    <a:p>
                      <a:endParaRPr kumimoji="1" lang="ja-JP" altLang="en-US"/>
                    </a:p>
                  </a:txBody>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その他</a:t>
                      </a:r>
                    </a:p>
                  </a:txBody>
                  <a:tcPr marL="54013" marR="54013" marT="46792" marB="46792"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algn="ctr" fontAlgn="ctr"/>
                      <a:r>
                        <a:rPr lang="en-US" altLang="ja-JP" sz="1000" b="0" i="0" u="none" strike="noStrike" dirty="0">
                          <a:latin typeface="ＭＳ Ｐゴシック" pitchFamily="50" charset="-128"/>
                          <a:ea typeface="ＭＳ Ｐゴシック" pitchFamily="50" charset="-128"/>
                        </a:rPr>
                        <a:t>4.3%</a:t>
                      </a:r>
                    </a:p>
                  </a:txBody>
                  <a:tcPr marL="9527" marR="9527" marT="9523"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287950">
                <a:tc gridSpan="2">
                  <a:txBody>
                    <a:bodyPr/>
                    <a:lstStyle/>
                    <a:p>
                      <a:pPr marL="0" marR="0" lvl="0" indent="0" algn="ctr" defTabSz="914400" rtl="0" eaLnBrk="1" fontAlgn="base" latinLnBrk="0" hangingPunct="1">
                        <a:lnSpc>
                          <a:spcPct val="8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企業本社数</a:t>
                      </a:r>
                    </a:p>
                  </a:txBody>
                  <a:tcPr marL="54013" marR="54013" marT="46792" marB="46792"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kumimoji="1" lang="ja-JP" altLang="en-US"/>
                    </a:p>
                  </a:txBody>
                  <a:tcPr/>
                </a:tc>
                <a:tc>
                  <a:txBody>
                    <a:bodyPr/>
                    <a:lstStyle/>
                    <a:p>
                      <a:pPr algn="ctr" fontAlgn="ctr"/>
                      <a:r>
                        <a:rPr lang="en-US" altLang="ja-JP" sz="1000" b="0" i="0" u="none" strike="noStrike" dirty="0" smtClean="0">
                          <a:latin typeface="ＭＳ Ｐゴシック" pitchFamily="50" charset="-128"/>
                          <a:ea typeface="ＭＳ Ｐゴシック" pitchFamily="50" charset="-128"/>
                        </a:rPr>
                        <a:t>9,607</a:t>
                      </a:r>
                      <a:r>
                        <a:rPr lang="ja-JP" altLang="en-US" sz="1000" b="0" i="0" u="none" strike="noStrike" dirty="0" smtClean="0">
                          <a:latin typeface="ＭＳ Ｐゴシック" pitchFamily="50" charset="-128"/>
                          <a:ea typeface="ＭＳ Ｐゴシック" pitchFamily="50" charset="-128"/>
                        </a:rPr>
                        <a:t>社</a:t>
                      </a:r>
                      <a:endParaRPr lang="ja-JP" altLang="en-US" sz="1000" b="0" i="0" u="none" strike="noStrike" dirty="0">
                        <a:latin typeface="ＭＳ Ｐゴシック" pitchFamily="50" charset="-128"/>
                        <a:ea typeface="ＭＳ Ｐゴシック" pitchFamily="50" charset="-128"/>
                      </a:endParaRPr>
                    </a:p>
                  </a:txBody>
                  <a:tcPr marL="9527" marR="9527" marT="9523"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r>
            </a:tbl>
          </a:graphicData>
        </a:graphic>
      </p:graphicFrame>
      <p:sp>
        <p:nvSpPr>
          <p:cNvPr id="55328" name="Rectangle 86"/>
          <p:cNvSpPr>
            <a:spLocks noChangeArrowheads="1"/>
          </p:cNvSpPr>
          <p:nvPr/>
        </p:nvSpPr>
        <p:spPr bwMode="auto">
          <a:xfrm>
            <a:off x="5651500" y="3385092"/>
            <a:ext cx="2159000" cy="157162"/>
          </a:xfrm>
          <a:prstGeom prst="rect">
            <a:avLst/>
          </a:prstGeom>
          <a:solidFill>
            <a:srgbClr val="008000"/>
          </a:solidFill>
          <a:ln>
            <a:noFill/>
          </a:ln>
          <a:extLst>
            <a:ext uri="{91240B29-F687-4F45-9708-019B960494DF}">
              <a14:hiddenLine xmlns="" xmlns:a14="http://schemas.microsoft.com/office/drawing/2010/main" w="9525" algn="ctr">
                <a:solidFill>
                  <a:srgbClr val="000000"/>
                </a:solidFill>
                <a:miter lim="800000"/>
                <a:headEnd/>
                <a:tailEnd/>
              </a14:hiddenLine>
            </a:ext>
          </a:extLst>
        </p:spPr>
        <p:txBody>
          <a:bodyPr wrap="none" anchor="ct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algn="ctr" eaLnBrk="1" hangingPunct="1"/>
            <a:r>
              <a:rPr lang="ja-JP" altLang="en-US" sz="1000" b="1">
                <a:solidFill>
                  <a:schemeClr val="bg1"/>
                </a:solidFill>
              </a:rPr>
              <a:t>産業別就業者数の推移</a:t>
            </a:r>
          </a:p>
        </p:txBody>
      </p:sp>
      <p:sp>
        <p:nvSpPr>
          <p:cNvPr id="55329" name="テキスト ボックス 33"/>
          <p:cNvSpPr txBox="1">
            <a:spLocks noChangeArrowheads="1"/>
          </p:cNvSpPr>
          <p:nvPr/>
        </p:nvSpPr>
        <p:spPr bwMode="auto">
          <a:xfrm>
            <a:off x="8027988" y="6399754"/>
            <a:ext cx="865187" cy="2000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r>
              <a:rPr lang="ja-JP" altLang="en-US" sz="700"/>
              <a:t>（</a:t>
            </a:r>
            <a:r>
              <a:rPr lang="en-US" altLang="ja-JP" sz="700"/>
              <a:t>H27</a:t>
            </a:r>
            <a:r>
              <a:rPr lang="ja-JP" altLang="en-US" sz="700"/>
              <a:t>国勢調査）</a:t>
            </a:r>
            <a:endParaRPr lang="en-US" altLang="ja-JP" sz="700"/>
          </a:p>
        </p:txBody>
      </p:sp>
      <p:graphicFrame>
        <p:nvGraphicFramePr>
          <p:cNvPr id="9" name="Group 30"/>
          <p:cNvGraphicFramePr>
            <a:graphicFrameLocks noGrp="1"/>
          </p:cNvGraphicFramePr>
          <p:nvPr/>
        </p:nvGraphicFramePr>
        <p:xfrm>
          <a:off x="3203575" y="1268413"/>
          <a:ext cx="2124075" cy="1973318"/>
        </p:xfrm>
        <a:graphic>
          <a:graphicData uri="http://schemas.openxmlformats.org/drawingml/2006/table">
            <a:tbl>
              <a:tblPr/>
              <a:tblGrid>
                <a:gridCol w="239026"/>
                <a:gridCol w="877014"/>
                <a:gridCol w="1008035"/>
              </a:tblGrid>
              <a:tr h="245908">
                <a:tc gridSpan="3">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000" b="1" i="0" u="none" strike="noStrike" cap="none" normalizeH="0" baseline="0" dirty="0" smtClean="0">
                          <a:ln>
                            <a:noFill/>
                          </a:ln>
                          <a:solidFill>
                            <a:schemeClr val="tx1"/>
                          </a:solidFill>
                          <a:effectLst/>
                          <a:latin typeface="ＭＳ Ｐゴシック" pitchFamily="50" charset="-128"/>
                          <a:ea typeface="ＭＳ Ｐゴシック" pitchFamily="50" charset="-128"/>
                        </a:rPr>
                        <a:t>産業別就業者数</a:t>
                      </a:r>
                    </a:p>
                  </a:txBody>
                  <a:tcPr marL="54002" marR="54002" marT="46783" marB="46783" anchor="ct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9900"/>
                    </a:solidFill>
                  </a:tcPr>
                </a:tc>
                <a:tc hMerge="1">
                  <a:txBody>
                    <a:bodyPr/>
                    <a:lstStyle/>
                    <a:p>
                      <a:endParaRPr kumimoji="1" lang="ja-JP" altLang="en-US" dirty="0"/>
                    </a:p>
                  </a:txBody>
                  <a:tcPr/>
                </a:tc>
                <a:tc hMerge="1">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1" lang="ja-JP" altLang="en-US" sz="1000" b="1"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54000" marR="54000" marT="46800" marB="46800"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9900"/>
                    </a:solidFill>
                  </a:tcPr>
                </a:tc>
              </a:tr>
              <a:tr h="431838">
                <a:tc gridSpan="2">
                  <a:txBody>
                    <a:bodyPr/>
                    <a:lstStyle/>
                    <a:p>
                      <a:pPr marL="0" marR="0" lvl="0" indent="0" algn="ctr" defTabSz="914400" rtl="0" eaLnBrk="1" fontAlgn="base" latinLnBrk="0" hangingPunct="1">
                        <a:lnSpc>
                          <a:spcPct val="8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就業者数</a:t>
                      </a:r>
                    </a:p>
                  </a:txBody>
                  <a:tcPr marL="54002" marR="54002" marT="46783" marB="46783"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kumimoji="1" lang="ja-JP" altLang="en-US"/>
                    </a:p>
                  </a:txBody>
                  <a:tcPr/>
                </a:tc>
                <a:tc>
                  <a:txBody>
                    <a:bodyPr/>
                    <a:lstStyle/>
                    <a:p>
                      <a:pPr algn="ctr" fontAlgn="ctr"/>
                      <a:r>
                        <a:rPr lang="en-US" altLang="ja-JP" sz="1000" b="0" i="0" u="none" strike="noStrike" dirty="0" smtClean="0">
                          <a:latin typeface="ＭＳ Ｐゴシック" pitchFamily="50" charset="-128"/>
                          <a:ea typeface="ＭＳ Ｐゴシック" pitchFamily="50" charset="-128"/>
                        </a:rPr>
                        <a:t>128,166</a:t>
                      </a:r>
                      <a:r>
                        <a:rPr lang="ja-JP" altLang="en-US" sz="1000" b="0" i="0" u="none" strike="noStrike" dirty="0" smtClean="0">
                          <a:latin typeface="ＭＳ Ｐゴシック" pitchFamily="50" charset="-128"/>
                          <a:ea typeface="ＭＳ Ｐゴシック" pitchFamily="50" charset="-128"/>
                        </a:rPr>
                        <a:t>人</a:t>
                      </a:r>
                      <a:endParaRPr lang="en-US" altLang="ja-JP" sz="1000" b="0" i="0" u="none" strike="noStrike" dirty="0">
                        <a:latin typeface="ＭＳ Ｐゴシック" pitchFamily="50" charset="-128"/>
                        <a:ea typeface="ＭＳ Ｐゴシック" pitchFamily="50" charset="-128"/>
                      </a:endParaRPr>
                    </a:p>
                  </a:txBody>
                  <a:tcPr marL="9525" marR="9525" marT="9521"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359865">
                <a:tc rowSpan="4">
                  <a:txBody>
                    <a:bodyPr/>
                    <a:lstStyle/>
                    <a:p>
                      <a:pPr marL="0" marR="0" lvl="0" indent="0" algn="ctr" defTabSz="914400" rtl="0" eaLnBrk="1" fontAlgn="base" latinLnBrk="0" hangingPunct="1">
                        <a:lnSpc>
                          <a:spcPct val="8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内訳</a:t>
                      </a:r>
                    </a:p>
                  </a:txBody>
                  <a:tcPr marL="54002" marR="54002" marT="46783" marB="46783"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algn="ctr"/>
                      <a:r>
                        <a:rPr kumimoji="1" lang="ja-JP" altLang="en-US" sz="1000" dirty="0" smtClean="0">
                          <a:latin typeface="+mn-ea"/>
                          <a:ea typeface="+mn-ea"/>
                        </a:rPr>
                        <a:t>第一次産業</a:t>
                      </a:r>
                      <a:endParaRPr kumimoji="1" lang="ja-JP" altLang="en-US" sz="1000" dirty="0">
                        <a:latin typeface="+mn-ea"/>
                        <a:ea typeface="+mn-ea"/>
                      </a:endParaRPr>
                    </a:p>
                  </a:txBody>
                  <a:tcPr marL="54002" marR="54002" marT="46783" marB="4678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algn="ctr" fontAlgn="ctr"/>
                      <a:r>
                        <a:rPr lang="en-US" altLang="ja-JP" sz="1000" b="0" i="0" u="none" strike="noStrike" dirty="0">
                          <a:latin typeface="ＭＳ Ｐゴシック" pitchFamily="50" charset="-128"/>
                          <a:ea typeface="ＭＳ Ｐゴシック" pitchFamily="50" charset="-128"/>
                        </a:rPr>
                        <a:t>0.3%  </a:t>
                      </a:r>
                    </a:p>
                  </a:txBody>
                  <a:tcPr marL="9525" marR="9525" marT="9521"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359865">
                <a:tc vMerge="1">
                  <a:txBody>
                    <a:bodyPr/>
                    <a:lstStyle/>
                    <a:p>
                      <a:pPr marL="0" marR="0" lvl="0" indent="0" algn="ctr" defTabSz="914400" rtl="0" eaLnBrk="1" fontAlgn="base" latinLnBrk="0" hangingPunct="1">
                        <a:lnSpc>
                          <a:spcPct val="80000"/>
                        </a:lnSpc>
                        <a:spcBef>
                          <a:spcPct val="0"/>
                        </a:spcBef>
                        <a:spcAft>
                          <a:spcPct val="0"/>
                        </a:spcAft>
                        <a:buClrTx/>
                        <a:buSzTx/>
                        <a:buFontTx/>
                        <a:buNone/>
                        <a:tabLst/>
                      </a:pPr>
                      <a:endPar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54000" marR="54000" marT="46800" marB="4680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1000" dirty="0" smtClean="0">
                          <a:latin typeface="+mn-ea"/>
                          <a:ea typeface="+mn-ea"/>
                        </a:rPr>
                        <a:t>第二次産業</a:t>
                      </a:r>
                    </a:p>
                  </a:txBody>
                  <a:tcPr marL="54002" marR="54002" marT="46783" marB="4678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algn="ctr" fontAlgn="ctr"/>
                      <a:r>
                        <a:rPr lang="en-US" altLang="ja-JP" sz="1000" b="0" i="0" u="none" strike="noStrike" dirty="0">
                          <a:latin typeface="ＭＳ Ｐゴシック" pitchFamily="50" charset="-128"/>
                          <a:ea typeface="ＭＳ Ｐゴシック" pitchFamily="50" charset="-128"/>
                        </a:rPr>
                        <a:t>27.4%  </a:t>
                      </a:r>
                    </a:p>
                  </a:txBody>
                  <a:tcPr marL="9525" marR="9525" marT="9521"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359865">
                <a:tc vMerge="1">
                  <a:txBody>
                    <a:bodyPr/>
                    <a:lstStyle/>
                    <a:p>
                      <a:pPr marL="0" marR="0" lvl="0" indent="0" algn="ctr" defTabSz="914400" rtl="0" eaLnBrk="1" fontAlgn="base" latinLnBrk="0" hangingPunct="1">
                        <a:lnSpc>
                          <a:spcPct val="80000"/>
                        </a:lnSpc>
                        <a:spcBef>
                          <a:spcPct val="0"/>
                        </a:spcBef>
                        <a:spcAft>
                          <a:spcPct val="0"/>
                        </a:spcAft>
                        <a:buClrTx/>
                        <a:buSzTx/>
                        <a:buFontTx/>
                        <a:buNone/>
                        <a:tabLst/>
                      </a:pPr>
                      <a:endPar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54000" marR="54000" marT="46800" marB="4680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1000" smtClean="0">
                          <a:latin typeface="+mn-ea"/>
                          <a:ea typeface="+mn-ea"/>
                        </a:rPr>
                        <a:t>第三次産業</a:t>
                      </a:r>
                      <a:endParaRPr kumimoji="1" lang="ja-JP" altLang="en-US" sz="1000" dirty="0" smtClean="0">
                        <a:latin typeface="+mn-ea"/>
                        <a:ea typeface="+mn-ea"/>
                      </a:endParaRPr>
                    </a:p>
                  </a:txBody>
                  <a:tcPr marL="54002" marR="54002" marT="46783" marB="4678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algn="ctr" fontAlgn="ctr"/>
                      <a:r>
                        <a:rPr lang="en-US" altLang="ja-JP" sz="1000" b="0" i="0" u="none" strike="noStrike" dirty="0">
                          <a:latin typeface="ＭＳ Ｐゴシック" pitchFamily="50" charset="-128"/>
                          <a:ea typeface="ＭＳ Ｐゴシック" pitchFamily="50" charset="-128"/>
                        </a:rPr>
                        <a:t>72.3%  </a:t>
                      </a:r>
                    </a:p>
                  </a:txBody>
                  <a:tcPr marL="9525" marR="9525" marT="9521"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215919">
                <a:tc vMerge="1">
                  <a:txBody>
                    <a:bodyPr/>
                    <a:lstStyle/>
                    <a:p>
                      <a:pPr marL="0" marR="0" lvl="0" indent="0" algn="ctr" defTabSz="914400" rtl="0" eaLnBrk="1" fontAlgn="base" latinLnBrk="0" hangingPunct="1">
                        <a:lnSpc>
                          <a:spcPct val="80000"/>
                        </a:lnSpc>
                        <a:spcBef>
                          <a:spcPct val="0"/>
                        </a:spcBef>
                        <a:spcAft>
                          <a:spcPct val="0"/>
                        </a:spcAft>
                        <a:buClrTx/>
                        <a:buSzTx/>
                        <a:buFontTx/>
                        <a:buNone/>
                        <a:tabLst/>
                      </a:pPr>
                      <a:endPar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54000" marR="54000" marT="46800" marB="4680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gridSpan="2">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kumimoji="1" lang="en-US" altLang="ja-JP" sz="800" dirty="0" smtClean="0">
                          <a:latin typeface="+mn-ea"/>
                          <a:ea typeface="+mn-ea"/>
                        </a:rPr>
                        <a:t>※</a:t>
                      </a:r>
                      <a:r>
                        <a:rPr kumimoji="1" lang="ja-JP" altLang="en-US" sz="800" dirty="0" smtClean="0">
                          <a:latin typeface="+mn-ea"/>
                          <a:ea typeface="+mn-ea"/>
                        </a:rPr>
                        <a:t>構成比に分類不能は含まず</a:t>
                      </a:r>
                    </a:p>
                  </a:txBody>
                  <a:tcPr marL="54002" marR="54002" marT="46783" marB="46783"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hMerge="1">
                  <a:txBody>
                    <a:bodyPr/>
                    <a:lstStyle/>
                    <a:p>
                      <a:pPr algn="ctr" fontAlgn="ctr"/>
                      <a:endParaRPr lang="en-US" altLang="ja-JP" sz="1000" b="0" i="0" u="none" strike="noStrike" dirty="0">
                        <a:latin typeface="ＭＳ Ｐゴシック" pitchFamily="50" charset="-128"/>
                        <a:ea typeface="ＭＳ Ｐゴシック" pitchFamily="50" charset="-128"/>
                      </a:endParaRPr>
                    </a:p>
                  </a:txBody>
                  <a:tcPr marL="9525" marR="9525" marT="9525"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r>
            </a:tbl>
          </a:graphicData>
        </a:graphic>
      </p:graphicFrame>
      <p:graphicFrame>
        <p:nvGraphicFramePr>
          <p:cNvPr id="10" name="Group 30"/>
          <p:cNvGraphicFramePr>
            <a:graphicFrameLocks noGrp="1"/>
          </p:cNvGraphicFramePr>
          <p:nvPr/>
        </p:nvGraphicFramePr>
        <p:xfrm>
          <a:off x="5437188" y="1268413"/>
          <a:ext cx="3311525" cy="1541461"/>
        </p:xfrm>
        <a:graphic>
          <a:graphicData uri="http://schemas.openxmlformats.org/drawingml/2006/table">
            <a:tbl>
              <a:tblPr/>
              <a:tblGrid>
                <a:gridCol w="719897"/>
                <a:gridCol w="899871"/>
                <a:gridCol w="791886"/>
                <a:gridCol w="899871"/>
              </a:tblGrid>
              <a:tr h="245077">
                <a:tc gridSpan="2">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000" b="1" i="0" u="none" strike="noStrike" cap="none" normalizeH="0" baseline="0" dirty="0" smtClean="0">
                          <a:ln>
                            <a:noFill/>
                          </a:ln>
                          <a:solidFill>
                            <a:schemeClr val="tx1"/>
                          </a:solidFill>
                          <a:effectLst/>
                          <a:latin typeface="ＭＳ Ｐゴシック" pitchFamily="50" charset="-128"/>
                          <a:ea typeface="ＭＳ Ｐゴシック" pitchFamily="50" charset="-128"/>
                        </a:rPr>
                        <a:t>商業</a:t>
                      </a:r>
                    </a:p>
                  </a:txBody>
                  <a:tcPr marL="53418" marR="53418" marT="46316" marB="46316"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9900"/>
                    </a:solidFill>
                  </a:tcPr>
                </a:tc>
                <a:tc hMerge="1">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1" lang="ja-JP" altLang="en-US" sz="1000" b="1"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54000" marR="54000" marT="46800" marB="46800"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9900"/>
                    </a:solidFill>
                  </a:tcPr>
                </a:tc>
                <a:tc gridSpan="2">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000" b="1" i="0" u="none" strike="noStrike" cap="none" normalizeH="0" baseline="0" dirty="0" smtClean="0">
                          <a:ln>
                            <a:noFill/>
                          </a:ln>
                          <a:solidFill>
                            <a:schemeClr val="tx1"/>
                          </a:solidFill>
                          <a:effectLst/>
                          <a:latin typeface="ＭＳ Ｐゴシック" pitchFamily="50" charset="-128"/>
                          <a:ea typeface="ＭＳ Ｐゴシック" pitchFamily="50" charset="-128"/>
                        </a:rPr>
                        <a:t>工業</a:t>
                      </a:r>
                    </a:p>
                  </a:txBody>
                  <a:tcPr marL="53418" marR="53418" marT="46316" marB="46316"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9900"/>
                    </a:solidFill>
                  </a:tcPr>
                </a:tc>
                <a:tc hMerge="1">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1" lang="ja-JP" altLang="en-US" sz="1000" b="1"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54000" marR="54000" marT="46800" marB="46800" anchor="ct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9900"/>
                    </a:solidFill>
                  </a:tcPr>
                </a:tc>
              </a:tr>
              <a:tr h="432128">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販売額</a:t>
                      </a:r>
                    </a:p>
                  </a:txBody>
                  <a:tcPr marL="53418" marR="53418" marT="46316" marB="46316"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c>
                  <a:txBody>
                    <a:bodyPr/>
                    <a:lstStyle/>
                    <a:p>
                      <a:pPr algn="ctr" fontAlgn="ctr"/>
                      <a:r>
                        <a:rPr lang="ja-JP" altLang="en-US" sz="1000" b="0" i="0" u="none" strike="noStrike" dirty="0">
                          <a:latin typeface="ＭＳ Ｐゴシック" pitchFamily="50" charset="-128"/>
                          <a:ea typeface="ＭＳ Ｐゴシック" pitchFamily="50" charset="-128"/>
                        </a:rPr>
                        <a:t>  </a:t>
                      </a:r>
                      <a:r>
                        <a:rPr lang="en-US" altLang="ja-JP" sz="1000" b="0" i="0" u="none" strike="noStrike" dirty="0">
                          <a:latin typeface="ＭＳ Ｐゴシック" pitchFamily="50" charset="-128"/>
                          <a:ea typeface="ＭＳ Ｐゴシック" pitchFamily="50" charset="-128"/>
                        </a:rPr>
                        <a:t>7,067</a:t>
                      </a:r>
                      <a:r>
                        <a:rPr lang="ja-JP" altLang="en-US" sz="1000" b="0" i="0" u="none" strike="noStrike" dirty="0">
                          <a:latin typeface="ＭＳ Ｐゴシック" pitchFamily="50" charset="-128"/>
                          <a:ea typeface="ＭＳ Ｐゴシック" pitchFamily="50" charset="-128"/>
                        </a:rPr>
                        <a:t>億円</a:t>
                      </a:r>
                    </a:p>
                  </a:txBody>
                  <a:tcPr marL="9524" marR="9524" marT="9528"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出荷額</a:t>
                      </a:r>
                    </a:p>
                    <a:p>
                      <a:pPr marL="0" marR="0" lvl="0" indent="0" algn="ctr" defTabSz="914400" rtl="0" eaLnBrk="1" fontAlgn="base" latinLnBrk="0" hangingPunct="1">
                        <a:lnSpc>
                          <a:spcPct val="100000"/>
                        </a:lnSpc>
                        <a:spcBef>
                          <a:spcPct val="20000"/>
                        </a:spcBef>
                        <a:spcAft>
                          <a:spcPct val="0"/>
                        </a:spcAft>
                        <a:buClrTx/>
                        <a:buSzTx/>
                        <a:buFontTx/>
                        <a:buNone/>
                        <a:tabLst/>
                      </a:pPr>
                      <a:r>
                        <a:rPr kumimoji="1" lang="ja-JP" altLang="en-US" sz="800" b="0" i="0" u="none" strike="noStrike" cap="none" normalizeH="0" baseline="0" dirty="0" smtClean="0">
                          <a:ln>
                            <a:noFill/>
                          </a:ln>
                          <a:solidFill>
                            <a:schemeClr val="tx1"/>
                          </a:solidFill>
                          <a:effectLst/>
                          <a:latin typeface="ＭＳ Ｐゴシック" pitchFamily="50" charset="-128"/>
                          <a:ea typeface="ＭＳ Ｐゴシック" pitchFamily="50" charset="-128"/>
                        </a:rPr>
                        <a:t>（事業所あたり）</a:t>
                      </a:r>
                    </a:p>
                  </a:txBody>
                  <a:tcPr marL="53418" marR="53418" marT="46316" marB="46316"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c>
                  <a:txBody>
                    <a:bodyPr/>
                    <a:lstStyle/>
                    <a:p>
                      <a:pPr algn="ctr" fontAlgn="ctr"/>
                      <a:r>
                        <a:rPr lang="en-US" altLang="zh-TW" sz="1000" b="0" i="0" u="none" strike="noStrike" dirty="0">
                          <a:latin typeface="ＭＳ Ｐゴシック" pitchFamily="50" charset="-128"/>
                          <a:ea typeface="ＭＳ Ｐゴシック" pitchFamily="50" charset="-128"/>
                        </a:rPr>
                        <a:t>2,707</a:t>
                      </a:r>
                      <a:r>
                        <a:rPr lang="zh-TW" altLang="en-US" sz="1000" b="0" i="0" u="none" strike="noStrike" dirty="0">
                          <a:latin typeface="ＭＳ Ｐゴシック" pitchFamily="50" charset="-128"/>
                          <a:ea typeface="ＭＳ Ｐゴシック" pitchFamily="50" charset="-128"/>
                        </a:rPr>
                        <a:t>億円</a:t>
                      </a:r>
                      <a:br>
                        <a:rPr lang="zh-TW" altLang="en-US" sz="1000" b="0" i="0" u="none" strike="noStrike" dirty="0">
                          <a:latin typeface="ＭＳ Ｐゴシック" pitchFamily="50" charset="-128"/>
                          <a:ea typeface="ＭＳ Ｐゴシック" pitchFamily="50" charset="-128"/>
                        </a:rPr>
                      </a:br>
                      <a:r>
                        <a:rPr lang="zh-TW" altLang="en-US" sz="1000" b="0" i="0" u="none" strike="noStrike" dirty="0">
                          <a:latin typeface="ＭＳ Ｐゴシック" pitchFamily="50" charset="-128"/>
                          <a:ea typeface="ＭＳ Ｐゴシック" pitchFamily="50" charset="-128"/>
                        </a:rPr>
                        <a:t>（</a:t>
                      </a:r>
                      <a:r>
                        <a:rPr lang="en-US" altLang="zh-TW" sz="1000" b="0" i="0" u="none" strike="noStrike" dirty="0">
                          <a:latin typeface="ＭＳ Ｐゴシック" pitchFamily="50" charset="-128"/>
                          <a:ea typeface="ＭＳ Ｐゴシック" pitchFamily="50" charset="-128"/>
                        </a:rPr>
                        <a:t>2.7</a:t>
                      </a:r>
                      <a:r>
                        <a:rPr lang="zh-TW" altLang="en-US" sz="1000" b="0" i="0" u="none" strike="noStrike" dirty="0">
                          <a:latin typeface="ＭＳ Ｐゴシック" pitchFamily="50" charset="-128"/>
                          <a:ea typeface="ＭＳ Ｐゴシック" pitchFamily="50" charset="-128"/>
                        </a:rPr>
                        <a:t>億円）</a:t>
                      </a:r>
                    </a:p>
                  </a:txBody>
                  <a:tcPr marL="9524" marR="9524" marT="9528"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r>
              <a:tr h="432128">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事業所</a:t>
                      </a:r>
                    </a:p>
                  </a:txBody>
                  <a:tcPr marL="53418" marR="53418" marT="46316" marB="46316"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c>
                  <a:txBody>
                    <a:bodyPr/>
                    <a:lstStyle/>
                    <a:p>
                      <a:pPr algn="ctr" fontAlgn="ctr"/>
                      <a:r>
                        <a:rPr lang="en-US" altLang="ja-JP" sz="1000" b="0" i="0" u="none" strike="noStrike" dirty="0">
                          <a:latin typeface="ＭＳ Ｐゴシック" pitchFamily="50" charset="-128"/>
                          <a:ea typeface="ＭＳ Ｐゴシック" pitchFamily="50" charset="-128"/>
                        </a:rPr>
                        <a:t>2,404</a:t>
                      </a:r>
                      <a:r>
                        <a:rPr lang="ja-JP" altLang="en-US" sz="1000" b="0" i="0" u="none" strike="noStrike" dirty="0">
                          <a:latin typeface="ＭＳ Ｐゴシック" pitchFamily="50" charset="-128"/>
                          <a:ea typeface="ＭＳ Ｐゴシック" pitchFamily="50" charset="-128"/>
                        </a:rPr>
                        <a:t>ヵ所</a:t>
                      </a:r>
                    </a:p>
                  </a:txBody>
                  <a:tcPr marL="9524" marR="9524" marT="9528"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事業所</a:t>
                      </a:r>
                    </a:p>
                  </a:txBody>
                  <a:tcPr marL="53418" marR="53418" marT="46316" marB="46316"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c>
                  <a:txBody>
                    <a:bodyPr/>
                    <a:lstStyle/>
                    <a:p>
                      <a:pPr algn="ctr" fontAlgn="ctr"/>
                      <a:r>
                        <a:rPr lang="en-US" altLang="ja-JP" sz="1000" b="0" i="0" u="none" strike="noStrike" dirty="0">
                          <a:latin typeface="ＭＳ Ｐゴシック" pitchFamily="50" charset="-128"/>
                          <a:ea typeface="ＭＳ Ｐゴシック" pitchFamily="50" charset="-128"/>
                        </a:rPr>
                        <a:t>1,002</a:t>
                      </a:r>
                      <a:r>
                        <a:rPr lang="ja-JP" altLang="en-US" sz="1000" b="0" i="0" u="none" strike="noStrike" dirty="0">
                          <a:latin typeface="ＭＳ Ｐゴシック" pitchFamily="50" charset="-128"/>
                          <a:ea typeface="ＭＳ Ｐゴシック" pitchFamily="50" charset="-128"/>
                        </a:rPr>
                        <a:t>ヵ所</a:t>
                      </a:r>
                    </a:p>
                  </a:txBody>
                  <a:tcPr marL="9524" marR="9524" marT="9528"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r>
              <a:tr h="432128">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従業者</a:t>
                      </a:r>
                    </a:p>
                  </a:txBody>
                  <a:tcPr marL="53418" marR="53418" marT="46316" marB="46316"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algn="ctr" fontAlgn="ctr"/>
                      <a:r>
                        <a:rPr lang="en-US" altLang="ja-JP" sz="1000" b="0" i="0" u="none" strike="noStrike" dirty="0">
                          <a:latin typeface="ＭＳ Ｐゴシック" pitchFamily="50" charset="-128"/>
                          <a:ea typeface="ＭＳ Ｐゴシック" pitchFamily="50" charset="-128"/>
                        </a:rPr>
                        <a:t>17,976</a:t>
                      </a:r>
                      <a:r>
                        <a:rPr lang="ja-JP" altLang="en-US" sz="1000" b="0" i="0" u="none" strike="noStrike" dirty="0">
                          <a:latin typeface="ＭＳ Ｐゴシック" pitchFamily="50" charset="-128"/>
                          <a:ea typeface="ＭＳ Ｐゴシック" pitchFamily="50" charset="-128"/>
                        </a:rPr>
                        <a:t>人</a:t>
                      </a:r>
                    </a:p>
                  </a:txBody>
                  <a:tcPr marL="9524" marR="9524" marT="9528"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従業者</a:t>
                      </a:r>
                      <a:endParaRPr kumimoji="1" lang="ja-JP" altLang="en-US" sz="8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53418" marR="53418" marT="46316" marB="46316"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algn="ctr" fontAlgn="ctr"/>
                      <a:r>
                        <a:rPr lang="en-US" altLang="ja-JP" sz="1000" b="0" i="0" u="none" strike="noStrike" dirty="0">
                          <a:latin typeface="ＭＳ Ｐゴシック" pitchFamily="50" charset="-128"/>
                          <a:ea typeface="ＭＳ Ｐゴシック" pitchFamily="50" charset="-128"/>
                        </a:rPr>
                        <a:t>15,165</a:t>
                      </a:r>
                      <a:r>
                        <a:rPr lang="ja-JP" altLang="en-US" sz="1000" b="0" i="0" u="none" strike="noStrike" dirty="0">
                          <a:latin typeface="ＭＳ Ｐゴシック" pitchFamily="50" charset="-128"/>
                          <a:ea typeface="ＭＳ Ｐゴシック" pitchFamily="50" charset="-128"/>
                        </a:rPr>
                        <a:t>人</a:t>
                      </a:r>
                    </a:p>
                  </a:txBody>
                  <a:tcPr marL="9524" marR="9524" marT="9528"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r>
            </a:tbl>
          </a:graphicData>
        </a:graphic>
      </p:graphicFrame>
      <p:sp>
        <p:nvSpPr>
          <p:cNvPr id="55378" name="Rectangle 86"/>
          <p:cNvSpPr>
            <a:spLocks noChangeArrowheads="1"/>
          </p:cNvSpPr>
          <p:nvPr/>
        </p:nvSpPr>
        <p:spPr bwMode="auto">
          <a:xfrm>
            <a:off x="1527175" y="3385092"/>
            <a:ext cx="2159000" cy="157162"/>
          </a:xfrm>
          <a:prstGeom prst="rect">
            <a:avLst/>
          </a:prstGeom>
          <a:solidFill>
            <a:srgbClr val="008000"/>
          </a:solidFill>
          <a:ln>
            <a:noFill/>
          </a:ln>
          <a:extLst>
            <a:ext uri="{91240B29-F687-4F45-9708-019B960494DF}">
              <a14:hiddenLine xmlns="" xmlns:a14="http://schemas.microsoft.com/office/drawing/2010/main" w="9525" algn="ctr">
                <a:solidFill>
                  <a:srgbClr val="000000"/>
                </a:solidFill>
                <a:miter lim="800000"/>
                <a:headEnd/>
                <a:tailEnd/>
              </a14:hiddenLine>
            </a:ext>
          </a:extLst>
        </p:spPr>
        <p:txBody>
          <a:bodyPr wrap="none" anchor="ct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algn="ctr" eaLnBrk="1" hangingPunct="1"/>
            <a:r>
              <a:rPr lang="ja-JP" altLang="en-US" sz="1000" b="1">
                <a:solidFill>
                  <a:schemeClr val="bg1"/>
                </a:solidFill>
              </a:rPr>
              <a:t>区内総生産</a:t>
            </a:r>
          </a:p>
        </p:txBody>
      </p:sp>
      <p:sp>
        <p:nvSpPr>
          <p:cNvPr id="55379" name="タイトル 3"/>
          <p:cNvSpPr>
            <a:spLocks/>
          </p:cNvSpPr>
          <p:nvPr/>
        </p:nvSpPr>
        <p:spPr bwMode="gray">
          <a:xfrm>
            <a:off x="611188" y="428625"/>
            <a:ext cx="8281987" cy="720725"/>
          </a:xfrm>
          <a:prstGeom prst="rect">
            <a:avLst/>
          </a:prstGeom>
          <a:noFill/>
          <a:ln w="57150" cmpd="thickThin" algn="ctr">
            <a:solidFill>
              <a:schemeClr val="accent2"/>
            </a:solidFill>
            <a:miter lim="800000"/>
            <a:headEnd/>
            <a:tailEnd/>
          </a:ln>
          <a:extLst>
            <a:ext uri="{909E8E84-426E-40DD-AFC4-6F175D3DCCD1}">
              <a14:hiddenFill xmlns="" xmlns:a14="http://schemas.microsoft.com/office/drawing/2010/main">
                <a:solidFill>
                  <a:srgbClr val="FFFFFF"/>
                </a:solidFill>
              </a14:hiddenFill>
            </a:ext>
          </a:extLst>
        </p:spPr>
        <p:txBody>
          <a:bodyPr lIns="108000" rIns="108000"/>
          <a:lstStyle>
            <a:lvl1pPr marL="85725"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lnSpc>
                <a:spcPts val="1600"/>
              </a:lnSpc>
              <a:buFont typeface="Wingdings" pitchFamily="2" charset="2"/>
              <a:buNone/>
            </a:pPr>
            <a:endParaRPr lang="en-US" altLang="ja-JP" sz="1200">
              <a:solidFill>
                <a:srgbClr val="000000"/>
              </a:solidFill>
              <a:latin typeface="HGP創英角ｺﾞｼｯｸUB" pitchFamily="50" charset="-128"/>
              <a:ea typeface="HGP創英角ｺﾞｼｯｸUB" pitchFamily="50" charset="-128"/>
            </a:endParaRPr>
          </a:p>
        </p:txBody>
      </p:sp>
      <p:sp>
        <p:nvSpPr>
          <p:cNvPr id="14" name="テキスト ボックス 13"/>
          <p:cNvSpPr txBox="1"/>
          <p:nvPr/>
        </p:nvSpPr>
        <p:spPr>
          <a:xfrm>
            <a:off x="611188" y="568325"/>
            <a:ext cx="8064500" cy="441325"/>
          </a:xfrm>
          <a:prstGeom prst="rect">
            <a:avLst/>
          </a:prstGeom>
          <a:noFill/>
        </p:spPr>
        <p:txBody>
          <a:bodyPr>
            <a:spAutoFit/>
          </a:bodyPr>
          <a:lstStyle/>
          <a:p>
            <a:pPr marL="85725">
              <a:lnSpc>
                <a:spcPts val="1000"/>
              </a:lnSpc>
              <a:defRPr/>
            </a:pPr>
            <a:r>
              <a:rPr lang="ja-JP" altLang="en-US" sz="1200" dirty="0">
                <a:solidFill>
                  <a:srgbClr val="000000"/>
                </a:solidFill>
                <a:latin typeface="+mn-ea"/>
                <a:ea typeface="ＭＳ Ｐゴシック" pitchFamily="50" charset="-128"/>
              </a:rPr>
              <a:t>○</a:t>
            </a:r>
            <a:r>
              <a:rPr lang="ja-JP" altLang="ja-JP" sz="1200" dirty="0">
                <a:latin typeface="+mn-ea"/>
                <a:ea typeface="ＭＳ Ｐゴシック" pitchFamily="50" charset="-128"/>
              </a:rPr>
              <a:t>全産業の総生産は</a:t>
            </a:r>
            <a:r>
              <a:rPr lang="en-US" altLang="ja-JP" sz="1200" dirty="0">
                <a:latin typeface="+mn-ea"/>
                <a:ea typeface="ＭＳ Ｐゴシック" pitchFamily="50" charset="-128"/>
              </a:rPr>
              <a:t>3,341</a:t>
            </a:r>
            <a:r>
              <a:rPr lang="ja-JP" altLang="ja-JP" sz="1200" dirty="0">
                <a:latin typeface="+mn-ea"/>
                <a:ea typeface="ＭＳ Ｐゴシック" pitchFamily="50" charset="-128"/>
              </a:rPr>
              <a:t>億円</a:t>
            </a:r>
            <a:endParaRPr lang="en-US" altLang="ja-JP" sz="1200" dirty="0">
              <a:latin typeface="+mn-ea"/>
              <a:ea typeface="ＭＳ Ｐゴシック" pitchFamily="50" charset="-128"/>
            </a:endParaRPr>
          </a:p>
          <a:p>
            <a:pPr marL="85725">
              <a:lnSpc>
                <a:spcPts val="1000"/>
              </a:lnSpc>
              <a:spcBef>
                <a:spcPct val="50000"/>
              </a:spcBef>
              <a:defRPr/>
            </a:pPr>
            <a:r>
              <a:rPr lang="ja-JP" altLang="en-US" sz="1200" dirty="0">
                <a:solidFill>
                  <a:srgbClr val="000000"/>
                </a:solidFill>
                <a:latin typeface="ＭＳ Ｐゴシック" pitchFamily="50" charset="-128"/>
                <a:ea typeface="ＭＳ Ｐゴシック" pitchFamily="50" charset="-128"/>
                <a:cs typeface="Times New Roman" pitchFamily="18" charset="0"/>
              </a:rPr>
              <a:t>○商業の販売額は</a:t>
            </a:r>
            <a:r>
              <a:rPr lang="en-US" altLang="ja-JP" sz="1200" dirty="0">
                <a:solidFill>
                  <a:srgbClr val="000000"/>
                </a:solidFill>
                <a:latin typeface="ＭＳ Ｐゴシック" pitchFamily="50" charset="-128"/>
                <a:ea typeface="ＭＳ Ｐゴシック" pitchFamily="50" charset="-128"/>
                <a:cs typeface="Times New Roman" pitchFamily="18" charset="0"/>
              </a:rPr>
              <a:t>7,067</a:t>
            </a:r>
            <a:r>
              <a:rPr lang="ja-JP" altLang="en-US" sz="1200" dirty="0">
                <a:solidFill>
                  <a:srgbClr val="000000"/>
                </a:solidFill>
                <a:latin typeface="ＭＳ Ｐゴシック" pitchFamily="50" charset="-128"/>
                <a:ea typeface="ＭＳ Ｐゴシック" pitchFamily="50" charset="-128"/>
                <a:cs typeface="Times New Roman" pitchFamily="18" charset="0"/>
              </a:rPr>
              <a:t>億円となっており、総合区</a:t>
            </a:r>
            <a:r>
              <a:rPr lang="en-US" altLang="ja-JP" sz="1200" dirty="0">
                <a:solidFill>
                  <a:srgbClr val="000000"/>
                </a:solidFill>
                <a:latin typeface="ＭＳ Ｐゴシック" pitchFamily="50" charset="-128"/>
                <a:ea typeface="ＭＳ Ｐゴシック" pitchFamily="50" charset="-128"/>
                <a:cs typeface="Times New Roman" pitchFamily="18" charset="0"/>
              </a:rPr>
              <a:t>(8</a:t>
            </a:r>
            <a:r>
              <a:rPr lang="ja-JP" altLang="en-US" sz="1200" dirty="0">
                <a:solidFill>
                  <a:srgbClr val="000000"/>
                </a:solidFill>
                <a:latin typeface="ＭＳ Ｐゴシック" pitchFamily="50" charset="-128"/>
                <a:ea typeface="ＭＳ Ｐゴシック" pitchFamily="50" charset="-128"/>
                <a:cs typeface="Times New Roman" pitchFamily="18" charset="0"/>
              </a:rPr>
              <a:t>区</a:t>
            </a:r>
            <a:r>
              <a:rPr lang="en-US" altLang="ja-JP" sz="1200" dirty="0">
                <a:solidFill>
                  <a:srgbClr val="000000"/>
                </a:solidFill>
                <a:latin typeface="ＭＳ Ｐゴシック" pitchFamily="50" charset="-128"/>
                <a:ea typeface="ＭＳ Ｐゴシック" pitchFamily="50" charset="-128"/>
                <a:cs typeface="Times New Roman" pitchFamily="18" charset="0"/>
              </a:rPr>
              <a:t>)</a:t>
            </a:r>
            <a:r>
              <a:rPr lang="ja-JP" altLang="en-US" sz="1200" dirty="0">
                <a:solidFill>
                  <a:srgbClr val="000000"/>
                </a:solidFill>
                <a:latin typeface="ＭＳ Ｐゴシック" pitchFamily="50" charset="-128"/>
                <a:ea typeface="ＭＳ Ｐゴシック" pitchFamily="50" charset="-128"/>
                <a:cs typeface="Times New Roman" pitchFamily="18" charset="0"/>
              </a:rPr>
              <a:t>平均の</a:t>
            </a:r>
            <a:r>
              <a:rPr lang="en-US" altLang="ja-JP" sz="1200" dirty="0">
                <a:solidFill>
                  <a:srgbClr val="000000"/>
                </a:solidFill>
                <a:latin typeface="ＭＳ Ｐゴシック" pitchFamily="50" charset="-128"/>
                <a:ea typeface="ＭＳ Ｐゴシック" pitchFamily="50" charset="-128"/>
                <a:cs typeface="Times New Roman" pitchFamily="18" charset="0"/>
              </a:rPr>
              <a:t>4</a:t>
            </a:r>
            <a:r>
              <a:rPr lang="ja-JP" altLang="en-US" sz="1200" dirty="0">
                <a:solidFill>
                  <a:srgbClr val="000000"/>
                </a:solidFill>
                <a:latin typeface="ＭＳ Ｐゴシック" pitchFamily="50" charset="-128"/>
                <a:ea typeface="ＭＳ Ｐゴシック" pitchFamily="50" charset="-128"/>
                <a:cs typeface="Times New Roman" pitchFamily="18" charset="0"/>
              </a:rPr>
              <a:t>兆</a:t>
            </a:r>
            <a:r>
              <a:rPr lang="en-US" altLang="ja-JP" sz="1200" dirty="0">
                <a:solidFill>
                  <a:srgbClr val="000000"/>
                </a:solidFill>
                <a:latin typeface="ＭＳ Ｐゴシック" pitchFamily="50" charset="-128"/>
                <a:ea typeface="ＭＳ Ｐゴシック" pitchFamily="50" charset="-128"/>
                <a:cs typeface="Times New Roman" pitchFamily="18" charset="0"/>
              </a:rPr>
              <a:t>3,435</a:t>
            </a:r>
            <a:r>
              <a:rPr lang="ja-JP" altLang="en-US" sz="1200" dirty="0">
                <a:solidFill>
                  <a:srgbClr val="000000"/>
                </a:solidFill>
                <a:latin typeface="ＭＳ Ｐゴシック" pitchFamily="50" charset="-128"/>
                <a:ea typeface="ＭＳ Ｐゴシック" pitchFamily="50" charset="-128"/>
                <a:cs typeface="Times New Roman" pitchFamily="18" charset="0"/>
              </a:rPr>
              <a:t>億円を下回っている </a:t>
            </a:r>
            <a:endParaRPr lang="en-US" altLang="ja-JP" sz="1200" dirty="0">
              <a:solidFill>
                <a:srgbClr val="000000"/>
              </a:solidFill>
              <a:latin typeface="ＭＳ Ｐゴシック" pitchFamily="50" charset="-128"/>
              <a:ea typeface="ＭＳ Ｐゴシック" pitchFamily="50" charset="-128"/>
              <a:cs typeface="Times New Roman" pitchFamily="18" charset="0"/>
            </a:endParaRPr>
          </a:p>
        </p:txBody>
      </p:sp>
      <p:graphicFrame>
        <p:nvGraphicFramePr>
          <p:cNvPr id="16" name="グラフ 15"/>
          <p:cNvGraphicFramePr>
            <a:graphicFrameLocks/>
          </p:cNvGraphicFramePr>
          <p:nvPr/>
        </p:nvGraphicFramePr>
        <p:xfrm>
          <a:off x="4788024" y="3745454"/>
          <a:ext cx="4003200" cy="2782800"/>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15" name="グラフ 14"/>
          <p:cNvGraphicFramePr>
            <a:graphicFrameLocks/>
          </p:cNvGraphicFramePr>
          <p:nvPr/>
        </p:nvGraphicFramePr>
        <p:xfrm>
          <a:off x="539552" y="3528661"/>
          <a:ext cx="4132800" cy="2980800"/>
        </p:xfrm>
        <a:graphic>
          <a:graphicData uri="http://schemas.openxmlformats.org/drawingml/2006/chart">
            <c:chart xmlns:c="http://schemas.openxmlformats.org/drawingml/2006/chart" xmlns:r="http://schemas.openxmlformats.org/officeDocument/2006/relationships" r:id="rId3"/>
          </a:graphicData>
        </a:graphic>
      </p:graphicFrame>
      <p:sp>
        <p:nvSpPr>
          <p:cNvPr id="55383" name="テキスト ボックス 33"/>
          <p:cNvSpPr txBox="1">
            <a:spLocks noChangeArrowheads="1"/>
          </p:cNvSpPr>
          <p:nvPr/>
        </p:nvSpPr>
        <p:spPr bwMode="auto">
          <a:xfrm>
            <a:off x="2987675" y="6399754"/>
            <a:ext cx="1512888" cy="2000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r>
              <a:rPr lang="ja-JP" altLang="en-US" sz="700"/>
              <a:t>（大阪の経済</a:t>
            </a:r>
            <a:r>
              <a:rPr lang="en-US" altLang="ja-JP" sz="700"/>
              <a:t>2017</a:t>
            </a:r>
            <a:r>
              <a:rPr lang="ja-JP" altLang="en-US" sz="700"/>
              <a:t>年版）</a:t>
            </a:r>
            <a:endParaRPr lang="en-US" altLang="ja-JP" sz="700"/>
          </a:p>
        </p:txBody>
      </p:sp>
      <p:sp>
        <p:nvSpPr>
          <p:cNvPr id="18" name="正方形/長方形 27"/>
          <p:cNvSpPr>
            <a:spLocks noChangeArrowheads="1"/>
          </p:cNvSpPr>
          <p:nvPr/>
        </p:nvSpPr>
        <p:spPr bwMode="auto">
          <a:xfrm>
            <a:off x="8112125" y="6605584"/>
            <a:ext cx="1031875" cy="261937"/>
          </a:xfrm>
          <a:prstGeom prst="rect">
            <a:avLst/>
          </a:prstGeom>
          <a:noFill/>
          <a:ln w="9525">
            <a:noFill/>
            <a:miter lim="800000"/>
            <a:headEnd/>
            <a:tailEnd/>
          </a:ln>
        </p:spPr>
        <p:txBody>
          <a:bodyPr>
            <a:spAutoFit/>
          </a:bodyPr>
          <a:lstStyle/>
          <a:p>
            <a:pPr algn="r"/>
            <a:r>
              <a:rPr lang="ja-JP" altLang="en-US" sz="1100" b="1" dirty="0" smtClean="0">
                <a:solidFill>
                  <a:srgbClr val="000000"/>
                </a:solidFill>
                <a:latin typeface="ＭＳ Ｐゴシック" charset="-128"/>
                <a:ea typeface="Meiryo UI" pitchFamily="50" charset="-128"/>
                <a:cs typeface="Meiryo UI" pitchFamily="50" charset="-128"/>
              </a:rPr>
              <a:t>すがた</a:t>
            </a:r>
            <a:r>
              <a:rPr lang="en-US" altLang="ja-JP" sz="1100" b="1" dirty="0" smtClean="0">
                <a:solidFill>
                  <a:srgbClr val="000000"/>
                </a:solidFill>
                <a:latin typeface="ＭＳ Ｐゴシック" charset="-128"/>
                <a:ea typeface="Meiryo UI" pitchFamily="50" charset="-128"/>
                <a:cs typeface="Meiryo UI" pitchFamily="50" charset="-128"/>
              </a:rPr>
              <a:t>-</a:t>
            </a:r>
            <a:r>
              <a:rPr lang="ja-JP" altLang="en-US" sz="1100" b="1" dirty="0" smtClean="0">
                <a:solidFill>
                  <a:srgbClr val="000000"/>
                </a:solidFill>
                <a:latin typeface="ＭＳ Ｐゴシック" charset="-128"/>
                <a:ea typeface="Meiryo UI" pitchFamily="50" charset="-128"/>
                <a:cs typeface="Meiryo UI" pitchFamily="50" charset="-128"/>
              </a:rPr>
              <a:t>５１</a:t>
            </a:r>
            <a:endParaRPr lang="ja-JP" altLang="en-US" sz="1200" b="1" dirty="0">
              <a:solidFill>
                <a:srgbClr val="000000"/>
              </a:solidFill>
              <a:latin typeface="ＭＳ Ｐゴシック" charset="-128"/>
              <a:ea typeface="Meiryo UI" pitchFamily="50" charset="-128"/>
              <a:cs typeface="Meiryo UI" pitchFamily="50" charset="-128"/>
            </a:endParaRPr>
          </a:p>
        </p:txBody>
      </p:sp>
    </p:spTree>
  </p:cSld>
  <p:clrMapOvr>
    <a:masterClrMapping/>
  </p:clrMapOvr>
  <p:timing>
    <p:tnLst>
      <p:par>
        <p:cTn id="1" dur="indefinite" restart="never" nodeType="tmRoot"/>
      </p:par>
    </p:tnLst>
  </p:timing>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2" name="タイトル 3"/>
          <p:cNvSpPr txBox="1">
            <a:spLocks/>
          </p:cNvSpPr>
          <p:nvPr/>
        </p:nvSpPr>
        <p:spPr bwMode="auto">
          <a:xfrm>
            <a:off x="107950" y="260350"/>
            <a:ext cx="8928100" cy="6488113"/>
          </a:xfrm>
          <a:prstGeom prst="rect">
            <a:avLst/>
          </a:prstGeom>
          <a:noFill/>
          <a:ln w="19050" algn="ctr">
            <a:solidFill>
              <a:schemeClr val="accent2"/>
            </a:solidFill>
            <a:miter lim="800000"/>
            <a:headEnd/>
            <a:tailEnd/>
          </a:ln>
          <a:extLst>
            <a:ext uri="{909E8E84-426E-40DD-AFC4-6F175D3DCCD1}">
              <a14:hiddenFill xmlns="" xmlns:a14="http://schemas.microsoft.com/office/drawing/2010/main">
                <a:solidFill>
                  <a:srgbClr val="FFFFFF"/>
                </a:solidFill>
              </a14:hiddenFill>
            </a:ext>
          </a:extLst>
        </p:spPr>
        <p:txBody>
          <a:bodyPr/>
          <a:lstStyle>
            <a:lvl1pPr marL="171450" indent="-171450"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buFont typeface="Wingdings" pitchFamily="2" charset="2"/>
              <a:buChar char="u"/>
            </a:pPr>
            <a:endParaRPr lang="en-US" altLang="ja-JP" sz="900">
              <a:solidFill>
                <a:srgbClr val="000000"/>
              </a:solidFill>
              <a:latin typeface="Meiryo UI" pitchFamily="50" charset="-128"/>
              <a:ea typeface="Meiryo UI" pitchFamily="50" charset="-128"/>
              <a:cs typeface="Meiryo UI" pitchFamily="50" charset="-128"/>
            </a:endParaRPr>
          </a:p>
        </p:txBody>
      </p:sp>
      <p:sp>
        <p:nvSpPr>
          <p:cNvPr id="4" name="テキスト ボックス 3"/>
          <p:cNvSpPr txBox="1"/>
          <p:nvPr/>
        </p:nvSpPr>
        <p:spPr bwMode="gray">
          <a:xfrm>
            <a:off x="250825" y="160338"/>
            <a:ext cx="3960813" cy="187325"/>
          </a:xfrm>
          <a:prstGeom prst="rect">
            <a:avLst/>
          </a:prstGeom>
          <a:solidFill>
            <a:schemeClr val="accent2">
              <a:lumMod val="75000"/>
            </a:schemeClr>
          </a:solidFill>
          <a:ln w="22225">
            <a:solidFill>
              <a:schemeClr val="accent2">
                <a:lumMod val="75000"/>
              </a:schemeClr>
            </a:solidFill>
          </a:ln>
        </p:spPr>
        <p:txBody>
          <a:bodyPr lIns="0" tIns="0" rIns="0" bIns="0" anchor="ctr">
            <a:spAutoFit/>
          </a:bodyPr>
          <a:lstStyle/>
          <a:p>
            <a:pPr algn="ctr">
              <a:defRPr/>
            </a:pPr>
            <a:r>
              <a:rPr lang="ja-JP" altLang="en-US" sz="1200" b="1" dirty="0">
                <a:solidFill>
                  <a:schemeClr val="bg1"/>
                </a:solidFill>
                <a:latin typeface="Meiryo UI" pitchFamily="50" charset="-128"/>
                <a:ea typeface="Meiryo UI" pitchFamily="50" charset="-128"/>
                <a:cs typeface="Meiryo UI" pitchFamily="50" charset="-128"/>
              </a:rPr>
              <a:t>総合区の状況（統計データ）＜</a:t>
            </a:r>
            <a:r>
              <a:rPr lang="en-US" altLang="ja-JP" sz="1200" b="1" dirty="0">
                <a:solidFill>
                  <a:schemeClr val="bg1"/>
                </a:solidFill>
                <a:latin typeface="Meiryo UI" pitchFamily="50" charset="-128"/>
                <a:ea typeface="Meiryo UI" pitchFamily="50" charset="-128"/>
                <a:cs typeface="Meiryo UI" pitchFamily="50" charset="-128"/>
              </a:rPr>
              <a:t>3</a:t>
            </a:r>
            <a:r>
              <a:rPr lang="ja-JP" altLang="en-US" sz="1200" b="1" dirty="0">
                <a:solidFill>
                  <a:schemeClr val="bg1"/>
                </a:solidFill>
                <a:latin typeface="Meiryo UI" pitchFamily="50" charset="-128"/>
                <a:ea typeface="Meiryo UI" pitchFamily="50" charset="-128"/>
                <a:cs typeface="Meiryo UI" pitchFamily="50" charset="-128"/>
              </a:rPr>
              <a:t>／</a:t>
            </a:r>
            <a:r>
              <a:rPr lang="en-US" altLang="ja-JP" sz="1200" b="1" dirty="0">
                <a:solidFill>
                  <a:schemeClr val="bg1"/>
                </a:solidFill>
                <a:latin typeface="Meiryo UI" pitchFamily="50" charset="-128"/>
                <a:ea typeface="Meiryo UI" pitchFamily="50" charset="-128"/>
                <a:cs typeface="Meiryo UI" pitchFamily="50" charset="-128"/>
              </a:rPr>
              <a:t>3</a:t>
            </a:r>
            <a:r>
              <a:rPr lang="ja-JP" altLang="en-US" sz="1200" b="1" dirty="0">
                <a:solidFill>
                  <a:schemeClr val="bg1"/>
                </a:solidFill>
                <a:latin typeface="Meiryo UI" pitchFamily="50" charset="-128"/>
                <a:ea typeface="Meiryo UI" pitchFamily="50" charset="-128"/>
                <a:cs typeface="Meiryo UI" pitchFamily="50" charset="-128"/>
              </a:rPr>
              <a:t>＞</a:t>
            </a:r>
          </a:p>
        </p:txBody>
      </p:sp>
      <p:sp>
        <p:nvSpPr>
          <p:cNvPr id="56324" name="テキスト ボックス 24"/>
          <p:cNvSpPr txBox="1">
            <a:spLocks noChangeArrowheads="1"/>
          </p:cNvSpPr>
          <p:nvPr/>
        </p:nvSpPr>
        <p:spPr bwMode="auto">
          <a:xfrm>
            <a:off x="179388" y="401638"/>
            <a:ext cx="360362" cy="6300787"/>
          </a:xfrm>
          <a:prstGeom prst="rect">
            <a:avLst/>
          </a:prstGeom>
          <a:solidFill>
            <a:srgbClr val="993300"/>
          </a:solidFill>
          <a:ln>
            <a:noFill/>
          </a:ln>
          <a:extLst>
            <a:ext uri="{91240B29-F687-4F45-9708-019B960494DF}">
              <a14:hiddenLine xmlns="" xmlns:a14="http://schemas.microsoft.com/office/drawing/2010/main" w="22225">
                <a:solidFill>
                  <a:srgbClr val="000000"/>
                </a:solidFill>
                <a:miter lim="800000"/>
                <a:headEnd/>
                <a:tailEnd/>
              </a14:hiddenLine>
            </a:ext>
          </a:extLst>
        </p:spPr>
        <p:txBody>
          <a:bodyPr vert="eaVert" lIns="0" tIns="0" rIns="0" bIns="0" anchor="ct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algn="ctr" eaLnBrk="1" hangingPunct="1"/>
            <a:r>
              <a:rPr lang="ja-JP" altLang="en-US" sz="1200" b="1">
                <a:solidFill>
                  <a:schemeClr val="bg1"/>
                </a:solidFill>
                <a:latin typeface="ＭＳ ゴシック" pitchFamily="49" charset="-128"/>
                <a:ea typeface="ＭＳ ゴシック" pitchFamily="49" charset="-128"/>
              </a:rPr>
              <a:t>まち・暮らし</a:t>
            </a:r>
          </a:p>
        </p:txBody>
      </p:sp>
      <p:graphicFrame>
        <p:nvGraphicFramePr>
          <p:cNvPr id="6" name="Group 22"/>
          <p:cNvGraphicFramePr>
            <a:graphicFrameLocks noGrp="1"/>
          </p:cNvGraphicFramePr>
          <p:nvPr/>
        </p:nvGraphicFramePr>
        <p:xfrm>
          <a:off x="831850" y="1268413"/>
          <a:ext cx="2012950" cy="2160588"/>
        </p:xfrm>
        <a:graphic>
          <a:graphicData uri="http://schemas.openxmlformats.org/drawingml/2006/table">
            <a:tbl>
              <a:tblPr/>
              <a:tblGrid>
                <a:gridCol w="249636"/>
                <a:gridCol w="935636"/>
                <a:gridCol w="827678"/>
              </a:tblGrid>
              <a:tr h="360098">
                <a:tc gridSpan="2">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建物用途</a:t>
                      </a:r>
                    </a:p>
                  </a:txBody>
                  <a:tcPr marL="53979" marR="53979" marT="46813" marB="46813"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66"/>
                    </a:solidFill>
                  </a:tcPr>
                </a:tc>
                <a:tc hMerge="1">
                  <a:txBody>
                    <a:bodyPr/>
                    <a:lstStyle/>
                    <a:p>
                      <a:endParaRPr kumimoji="1" lang="ja-JP" altLang="en-US"/>
                    </a:p>
                  </a:txBody>
                  <a:tcPr/>
                </a:tc>
                <a:tc>
                  <a:txBody>
                    <a:bodyPr/>
                    <a:lstStyle/>
                    <a:p>
                      <a:pPr algn="ctr" fontAlgn="ctr"/>
                      <a:r>
                        <a:rPr lang="en-US" altLang="ja-JP" sz="1000" b="0" i="0" u="none" strike="noStrike" dirty="0">
                          <a:latin typeface="ＭＳ Ｐゴシック" pitchFamily="50" charset="-128"/>
                          <a:ea typeface="ＭＳ Ｐゴシック" pitchFamily="50" charset="-128"/>
                        </a:rPr>
                        <a:t>60.8%</a:t>
                      </a:r>
                    </a:p>
                  </a:txBody>
                  <a:tcPr marL="9521" marR="9521" marT="9528"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66"/>
                    </a:solidFill>
                  </a:tcPr>
                </a:tc>
              </a:tr>
              <a:tr h="360098">
                <a:tc rowSpan="4">
                  <a:txBody>
                    <a:bodyPr/>
                    <a:lstStyle/>
                    <a:p>
                      <a:pPr marL="0" marR="0" lvl="0" indent="0" algn="ctr" defTabSz="914400" rtl="0" eaLnBrk="1" fontAlgn="base" latinLnBrk="0" hangingPunct="1">
                        <a:lnSpc>
                          <a:spcPct val="90000"/>
                        </a:lnSpc>
                        <a:spcBef>
                          <a:spcPct val="0"/>
                        </a:spcBef>
                        <a:spcAft>
                          <a:spcPct val="0"/>
                        </a:spcAft>
                        <a:buClrTx/>
                        <a:buSzTx/>
                        <a:buFontTx/>
                        <a:buNone/>
                        <a:tabLst/>
                        <a:defRPr/>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内訳</a:t>
                      </a:r>
                    </a:p>
                  </a:txBody>
                  <a:tcPr marL="53979" marR="53979" marT="46813" marB="46813"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住宅</a:t>
                      </a:r>
                    </a:p>
                  </a:txBody>
                  <a:tcPr marL="53979" marR="53979" marT="46813" marB="4681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175" cap="flat" cmpd="sng" algn="ctr">
                      <a:solidFill>
                        <a:schemeClr val="tx1"/>
                      </a:solidFill>
                      <a:prstDash val="dash"/>
                      <a:round/>
                      <a:headEnd type="none" w="med" len="med"/>
                      <a:tailEnd type="none" w="med" len="med"/>
                    </a:lnB>
                    <a:lnTlToBr>
                      <a:noFill/>
                    </a:lnTlToBr>
                    <a:lnBlToTr>
                      <a:noFill/>
                    </a:lnBlToTr>
                    <a:noFill/>
                  </a:tcPr>
                </a:tc>
                <a:tc>
                  <a:txBody>
                    <a:bodyPr/>
                    <a:lstStyle/>
                    <a:p>
                      <a:pPr algn="ctr" fontAlgn="ctr"/>
                      <a:r>
                        <a:rPr lang="en-US" altLang="ja-JP" sz="1000" b="0" i="0" u="none" strike="noStrike" dirty="0">
                          <a:latin typeface="ＭＳ Ｐゴシック" pitchFamily="50" charset="-128"/>
                          <a:ea typeface="ＭＳ Ｐゴシック" pitchFamily="50" charset="-128"/>
                        </a:rPr>
                        <a:t>52.6%</a:t>
                      </a:r>
                    </a:p>
                  </a:txBody>
                  <a:tcPr marL="9521" marR="9521" marT="9528"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175" cap="flat" cmpd="sng" algn="ctr">
                      <a:solidFill>
                        <a:schemeClr val="tx1"/>
                      </a:solidFill>
                      <a:prstDash val="dash"/>
                      <a:round/>
                      <a:headEnd type="none" w="med" len="med"/>
                      <a:tailEnd type="none" w="med" len="med"/>
                    </a:lnB>
                    <a:lnTlToBr>
                      <a:noFill/>
                    </a:lnTlToBr>
                    <a:lnBlToTr>
                      <a:noFill/>
                    </a:lnBlToTr>
                    <a:noFill/>
                  </a:tcPr>
                </a:tc>
              </a:tr>
              <a:tr h="360098">
                <a:tc vMerge="1">
                  <a:txBody>
                    <a:bodyPr/>
                    <a:lstStyle/>
                    <a:p>
                      <a:pPr marL="0" marR="0" lvl="0" indent="0" algn="ctr" defTabSz="914400" rtl="0" eaLnBrk="1" fontAlgn="base" latinLnBrk="0" hangingPunct="1">
                        <a:lnSpc>
                          <a:spcPct val="90000"/>
                        </a:lnSpc>
                        <a:spcBef>
                          <a:spcPct val="0"/>
                        </a:spcBef>
                        <a:spcAft>
                          <a:spcPct val="0"/>
                        </a:spcAft>
                        <a:buClrTx/>
                        <a:buSzTx/>
                        <a:buFontTx/>
                        <a:buNone/>
                        <a:tabLst/>
                      </a:pPr>
                      <a:endPar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54000" marR="54000" marT="46800" marB="46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商業</a:t>
                      </a:r>
                    </a:p>
                  </a:txBody>
                  <a:tcPr marL="53979" marR="53979" marT="46813" marB="4681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175" cap="flat" cmpd="sng" algn="ctr">
                      <a:solidFill>
                        <a:schemeClr val="tx1"/>
                      </a:solidFill>
                      <a:prstDash val="dash"/>
                      <a:round/>
                      <a:headEnd type="none" w="med" len="med"/>
                      <a:tailEnd type="none" w="med" len="med"/>
                    </a:lnT>
                    <a:lnB w="3175" cap="flat" cmpd="sng" algn="ctr">
                      <a:solidFill>
                        <a:schemeClr val="tx1"/>
                      </a:solidFill>
                      <a:prstDash val="dash"/>
                      <a:round/>
                      <a:headEnd type="none" w="med" len="med"/>
                      <a:tailEnd type="none" w="med" len="med"/>
                    </a:lnB>
                    <a:lnTlToBr>
                      <a:noFill/>
                    </a:lnTlToBr>
                    <a:lnBlToTr>
                      <a:noFill/>
                    </a:lnBlToTr>
                    <a:noFill/>
                  </a:tcPr>
                </a:tc>
                <a:tc>
                  <a:txBody>
                    <a:bodyPr/>
                    <a:lstStyle/>
                    <a:p>
                      <a:pPr algn="ctr" fontAlgn="ctr"/>
                      <a:r>
                        <a:rPr lang="en-US" altLang="ja-JP" sz="1000" b="0" i="0" u="none" strike="noStrike" dirty="0">
                          <a:latin typeface="ＭＳ Ｐゴシック" pitchFamily="50" charset="-128"/>
                          <a:ea typeface="ＭＳ Ｐゴシック" pitchFamily="50" charset="-128"/>
                        </a:rPr>
                        <a:t>13.4%</a:t>
                      </a:r>
                    </a:p>
                  </a:txBody>
                  <a:tcPr marL="9521" marR="9521" marT="9528"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3175" cap="flat" cmpd="sng" algn="ctr">
                      <a:solidFill>
                        <a:schemeClr val="tx1"/>
                      </a:solidFill>
                      <a:prstDash val="dash"/>
                      <a:round/>
                      <a:headEnd type="none" w="med" len="med"/>
                      <a:tailEnd type="none" w="med" len="med"/>
                    </a:lnT>
                    <a:lnB w="3175" cap="flat" cmpd="sng" algn="ctr">
                      <a:solidFill>
                        <a:schemeClr val="tx1"/>
                      </a:solidFill>
                      <a:prstDash val="dash"/>
                      <a:round/>
                      <a:headEnd type="none" w="med" len="med"/>
                      <a:tailEnd type="none" w="med" len="med"/>
                    </a:lnB>
                    <a:lnTlToBr>
                      <a:noFill/>
                    </a:lnTlToBr>
                    <a:lnBlToTr>
                      <a:noFill/>
                    </a:lnBlToTr>
                    <a:noFill/>
                  </a:tcPr>
                </a:tc>
              </a:tr>
              <a:tr h="360098">
                <a:tc vMerge="1">
                  <a:txBody>
                    <a:bodyPr/>
                    <a:lstStyle/>
                    <a:p>
                      <a:pPr marL="0" marR="0" lvl="0" indent="0" algn="ctr" defTabSz="914400" rtl="0" eaLnBrk="1" fontAlgn="base" latinLnBrk="0" hangingPunct="1">
                        <a:lnSpc>
                          <a:spcPct val="90000"/>
                        </a:lnSpc>
                        <a:spcBef>
                          <a:spcPct val="0"/>
                        </a:spcBef>
                        <a:spcAft>
                          <a:spcPct val="0"/>
                        </a:spcAft>
                        <a:buClrTx/>
                        <a:buSzTx/>
                        <a:buFontTx/>
                        <a:buNone/>
                        <a:tabLst/>
                      </a:pPr>
                      <a:endPar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54000" marR="54000" marT="46800" marB="46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工業</a:t>
                      </a:r>
                    </a:p>
                  </a:txBody>
                  <a:tcPr marL="53979" marR="53979" marT="46813" marB="4681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175" cap="flat" cmpd="sng" algn="ctr">
                      <a:solidFill>
                        <a:schemeClr val="tx1"/>
                      </a:solidFill>
                      <a:prstDash val="dash"/>
                      <a:round/>
                      <a:headEnd type="none" w="med" len="med"/>
                      <a:tailEnd type="none" w="med" len="med"/>
                    </a:lnT>
                    <a:lnB w="3175" cap="flat" cmpd="sng" algn="ctr">
                      <a:solidFill>
                        <a:schemeClr val="tx1"/>
                      </a:solidFill>
                      <a:prstDash val="dash"/>
                      <a:round/>
                      <a:headEnd type="none" w="med" len="med"/>
                      <a:tailEnd type="none" w="med" len="med"/>
                    </a:lnB>
                    <a:lnTlToBr>
                      <a:noFill/>
                    </a:lnTlToBr>
                    <a:lnBlToTr>
                      <a:noFill/>
                    </a:lnBlToTr>
                    <a:noFill/>
                  </a:tcPr>
                </a:tc>
                <a:tc>
                  <a:txBody>
                    <a:bodyPr/>
                    <a:lstStyle/>
                    <a:p>
                      <a:pPr algn="ctr" fontAlgn="ctr"/>
                      <a:r>
                        <a:rPr lang="en-US" altLang="ja-JP" sz="1000" b="0" i="0" u="none" strike="noStrike" dirty="0">
                          <a:latin typeface="ＭＳ Ｐゴシック" pitchFamily="50" charset="-128"/>
                          <a:ea typeface="ＭＳ Ｐゴシック" pitchFamily="50" charset="-128"/>
                        </a:rPr>
                        <a:t>17.5%</a:t>
                      </a:r>
                    </a:p>
                  </a:txBody>
                  <a:tcPr marL="9521" marR="9521" marT="9528"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3175" cap="flat" cmpd="sng" algn="ctr">
                      <a:solidFill>
                        <a:schemeClr val="tx1"/>
                      </a:solidFill>
                      <a:prstDash val="dash"/>
                      <a:round/>
                      <a:headEnd type="none" w="med" len="med"/>
                      <a:tailEnd type="none" w="med" len="med"/>
                    </a:lnT>
                    <a:lnB w="3175" cap="flat" cmpd="sng" algn="ctr">
                      <a:solidFill>
                        <a:schemeClr val="tx1"/>
                      </a:solidFill>
                      <a:prstDash val="dash"/>
                      <a:round/>
                      <a:headEnd type="none" w="med" len="med"/>
                      <a:tailEnd type="none" w="med" len="med"/>
                    </a:lnB>
                    <a:lnTlToBr>
                      <a:noFill/>
                    </a:lnTlToBr>
                    <a:lnBlToTr>
                      <a:noFill/>
                    </a:lnBlToTr>
                    <a:noFill/>
                  </a:tcPr>
                </a:tc>
              </a:tr>
              <a:tr h="360098">
                <a:tc vMerge="1">
                  <a:txBody>
                    <a:bodyPr/>
                    <a:lstStyle/>
                    <a:p>
                      <a:pPr marL="0" marR="0" lvl="0" indent="0" algn="ctr" defTabSz="914400" rtl="0" eaLnBrk="1" fontAlgn="base" latinLnBrk="0" hangingPunct="1">
                        <a:lnSpc>
                          <a:spcPct val="90000"/>
                        </a:lnSpc>
                        <a:spcBef>
                          <a:spcPct val="0"/>
                        </a:spcBef>
                        <a:spcAft>
                          <a:spcPct val="0"/>
                        </a:spcAft>
                        <a:buClrTx/>
                        <a:buSzTx/>
                        <a:buFontTx/>
                        <a:buNone/>
                        <a:tabLst/>
                      </a:pPr>
                      <a:endPar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54000" marR="54000" marT="46800" marB="468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その他</a:t>
                      </a:r>
                    </a:p>
                  </a:txBody>
                  <a:tcPr marL="53979" marR="53979" marT="46813" marB="4681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175" cap="flat" cmpd="sng" algn="ctr">
                      <a:solidFill>
                        <a:schemeClr val="tx1"/>
                      </a:solidFill>
                      <a:prstDash val="dash"/>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algn="ctr" fontAlgn="ctr"/>
                      <a:r>
                        <a:rPr lang="en-US" altLang="ja-JP" sz="1000" b="0" i="0" u="none" strike="noStrike" dirty="0">
                          <a:latin typeface="ＭＳ Ｐゴシック" pitchFamily="50" charset="-128"/>
                          <a:ea typeface="ＭＳ Ｐゴシック" pitchFamily="50" charset="-128"/>
                        </a:rPr>
                        <a:t>16.5%</a:t>
                      </a:r>
                    </a:p>
                  </a:txBody>
                  <a:tcPr marL="9521" marR="9521" marT="9528"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3175" cap="flat" cmpd="sng" algn="ctr">
                      <a:solidFill>
                        <a:schemeClr val="tx1"/>
                      </a:solidFill>
                      <a:prstDash val="dash"/>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360098">
                <a:tc gridSpan="2">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900" b="0" i="0" u="none" strike="noStrike" cap="none" normalizeH="0" baseline="0" dirty="0" smtClean="0">
                          <a:ln>
                            <a:noFill/>
                          </a:ln>
                          <a:solidFill>
                            <a:schemeClr val="tx1"/>
                          </a:solidFill>
                          <a:effectLst/>
                          <a:latin typeface="ＭＳ Ｐゴシック" pitchFamily="50" charset="-128"/>
                          <a:ea typeface="ＭＳ Ｐゴシック" pitchFamily="50" charset="-128"/>
                        </a:rPr>
                        <a:t>持ち家割合：借家割合</a:t>
                      </a:r>
                    </a:p>
                  </a:txBody>
                  <a:tcPr marL="53979" marR="53979" marT="46813" marB="46813"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kumimoji="1" lang="ja-JP" altLang="en-US"/>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45.2%</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a:t>
                      </a: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54.8%</a:t>
                      </a:r>
                    </a:p>
                  </a:txBody>
                  <a:tcPr marL="53979" marR="53979" marT="46813" marB="46813"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r>
            </a:tbl>
          </a:graphicData>
        </a:graphic>
      </p:graphicFrame>
      <p:sp>
        <p:nvSpPr>
          <p:cNvPr id="56350" name="Rectangle 86"/>
          <p:cNvSpPr>
            <a:spLocks noChangeArrowheads="1"/>
          </p:cNvSpPr>
          <p:nvPr/>
        </p:nvSpPr>
        <p:spPr bwMode="auto">
          <a:xfrm>
            <a:off x="3348038" y="1268413"/>
            <a:ext cx="2159000" cy="157162"/>
          </a:xfrm>
          <a:prstGeom prst="rect">
            <a:avLst/>
          </a:prstGeom>
          <a:solidFill>
            <a:srgbClr val="008000"/>
          </a:solidFill>
          <a:ln>
            <a:noFill/>
          </a:ln>
          <a:extLst>
            <a:ext uri="{91240B29-F687-4F45-9708-019B960494DF}">
              <a14:hiddenLine xmlns="" xmlns:a14="http://schemas.microsoft.com/office/drawing/2010/main" w="9525" algn="ctr">
                <a:solidFill>
                  <a:srgbClr val="000000"/>
                </a:solidFill>
                <a:miter lim="800000"/>
                <a:headEnd/>
                <a:tailEnd/>
              </a14:hiddenLine>
            </a:ext>
          </a:extLst>
        </p:spPr>
        <p:txBody>
          <a:bodyPr wrap="none" anchor="ct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algn="ctr" eaLnBrk="1" hangingPunct="1"/>
            <a:r>
              <a:rPr lang="ja-JP" altLang="en-US" sz="1000" b="1">
                <a:solidFill>
                  <a:schemeClr val="bg1"/>
                </a:solidFill>
              </a:rPr>
              <a:t>建物用途の内訳</a:t>
            </a:r>
          </a:p>
        </p:txBody>
      </p:sp>
      <p:sp>
        <p:nvSpPr>
          <p:cNvPr id="56351" name="テキスト ボックス 34"/>
          <p:cNvSpPr txBox="1">
            <a:spLocks noChangeArrowheads="1"/>
          </p:cNvSpPr>
          <p:nvPr/>
        </p:nvSpPr>
        <p:spPr bwMode="auto">
          <a:xfrm>
            <a:off x="4427538" y="3716338"/>
            <a:ext cx="1727200" cy="2000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r>
              <a:rPr lang="ja-JP" altLang="en-US" sz="700"/>
              <a:t>（</a:t>
            </a:r>
            <a:r>
              <a:rPr lang="en-US" altLang="ja-JP" sz="700"/>
              <a:t>H25</a:t>
            </a:r>
            <a:r>
              <a:rPr lang="ja-JP" altLang="en-US" sz="700"/>
              <a:t>建物用途別土地利用現況調査）</a:t>
            </a:r>
            <a:endParaRPr lang="en-US" altLang="ja-JP" sz="700"/>
          </a:p>
        </p:txBody>
      </p:sp>
      <p:graphicFrame>
        <p:nvGraphicFramePr>
          <p:cNvPr id="11" name="Group 22"/>
          <p:cNvGraphicFramePr>
            <a:graphicFrameLocks noGrp="1"/>
          </p:cNvGraphicFramePr>
          <p:nvPr/>
        </p:nvGraphicFramePr>
        <p:xfrm>
          <a:off x="6084888" y="1268413"/>
          <a:ext cx="2663825" cy="5130821"/>
        </p:xfrm>
        <a:graphic>
          <a:graphicData uri="http://schemas.openxmlformats.org/drawingml/2006/table">
            <a:tbl>
              <a:tblPr/>
              <a:tblGrid>
                <a:gridCol w="288010"/>
                <a:gridCol w="719944"/>
                <a:gridCol w="719944"/>
                <a:gridCol w="935927"/>
              </a:tblGrid>
              <a:tr h="243837">
                <a:tc gridSpan="3">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000" b="1" i="0" u="none" strike="noStrike" cap="none" normalizeH="0" baseline="0" dirty="0" smtClean="0">
                          <a:ln>
                            <a:noFill/>
                          </a:ln>
                          <a:solidFill>
                            <a:schemeClr val="tx1"/>
                          </a:solidFill>
                          <a:effectLst/>
                          <a:latin typeface="ＭＳ Ｐゴシック" pitchFamily="50" charset="-128"/>
                          <a:ea typeface="ＭＳ Ｐゴシック" pitchFamily="50" charset="-128"/>
                        </a:rPr>
                        <a:t>項目</a:t>
                      </a:r>
                    </a:p>
                  </a:txBody>
                  <a:tcPr marL="54860" marR="54860" marT="45719" marB="45719"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9900"/>
                    </a:solidFill>
                  </a:tcPr>
                </a:tc>
                <a:tc hMerge="1">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1" lang="ja-JP" altLang="en-US" sz="1000" b="1"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54864" marR="54864"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9900"/>
                    </a:solidFill>
                  </a:tcPr>
                </a:tc>
                <a:tc hMerge="1">
                  <a:txBody>
                    <a:bodyPr/>
                    <a:lstStyle/>
                    <a:p>
                      <a:endParaRPr kumimoji="1" lang="ja-JP" altLang="en-US"/>
                    </a:p>
                  </a:txBody>
                  <a:tcPr/>
                </a:tc>
                <a:tc>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1" i="0" u="none" strike="noStrike" cap="none" normalizeH="0" baseline="0" dirty="0" smtClean="0">
                          <a:ln>
                            <a:noFill/>
                          </a:ln>
                          <a:solidFill>
                            <a:schemeClr val="tx1"/>
                          </a:solidFill>
                          <a:effectLst/>
                          <a:latin typeface="ＭＳ Ｐゴシック" pitchFamily="50" charset="-128"/>
                          <a:ea typeface="ＭＳ Ｐゴシック" pitchFamily="50" charset="-128"/>
                        </a:rPr>
                        <a:t>状況</a:t>
                      </a:r>
                    </a:p>
                  </a:txBody>
                  <a:tcPr marL="53996" marR="53996" marT="46799" marB="46799"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9900"/>
                    </a:solidFill>
                  </a:tcPr>
                </a:tc>
              </a:tr>
              <a:tr h="287996">
                <a:tc rowSpan="9">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子ども・教育</a:t>
                      </a:r>
                    </a:p>
                  </a:txBody>
                  <a:tcPr marL="53996" marR="53996" marT="46799" marB="46799" vert="eaVert"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gridSpan="2">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認可保育所数</a:t>
                      </a:r>
                    </a:p>
                  </a:txBody>
                  <a:tcPr marL="53996" marR="53996" marT="46799" marB="46799"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kumimoji="1" lang="ja-JP" altLang="en-US"/>
                    </a:p>
                  </a:txBody>
                  <a:tcPr/>
                </a:tc>
                <a:tc>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49</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園</a:t>
                      </a:r>
                    </a:p>
                  </a:txBody>
                  <a:tcPr marL="53996" marR="53996" marT="46799" marB="46799"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367915">
                <a:tc vMerge="1">
                  <a:txBody>
                    <a:bodyPr/>
                    <a:lstStyle/>
                    <a:p>
                      <a:pPr marL="0" marR="0" lvl="0" indent="0" algn="ctr" defTabSz="914400" rtl="0" eaLnBrk="1" fontAlgn="base" latinLnBrk="0" hangingPunct="1">
                        <a:lnSpc>
                          <a:spcPct val="90000"/>
                        </a:lnSpc>
                        <a:spcBef>
                          <a:spcPct val="0"/>
                        </a:spcBef>
                        <a:spcAft>
                          <a:spcPct val="0"/>
                        </a:spcAft>
                        <a:buClrTx/>
                        <a:buSzTx/>
                        <a:buFontTx/>
                        <a:buNone/>
                        <a:tabLst/>
                      </a:pPr>
                      <a:endParaRPr kumimoji="1" lang="ja-JP" altLang="en-US" sz="8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54000" marR="54000" marT="46800" marB="4680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gridSpan="2">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900" b="0" i="0" u="none" strike="noStrike" cap="none" normalizeH="0" baseline="0" dirty="0" smtClean="0">
                          <a:ln>
                            <a:noFill/>
                          </a:ln>
                          <a:solidFill>
                            <a:schemeClr val="tx1"/>
                          </a:solidFill>
                          <a:effectLst/>
                          <a:latin typeface="ＭＳ Ｐゴシック" pitchFamily="50" charset="-128"/>
                          <a:ea typeface="ＭＳ Ｐゴシック" pitchFamily="50" charset="-128"/>
                        </a:rPr>
                        <a:t>認可保育所定員</a:t>
                      </a:r>
                    </a:p>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800" b="0" i="0" u="none" strike="noStrike" cap="none" normalizeH="0" baseline="0" dirty="0" smtClean="0">
                          <a:ln>
                            <a:noFill/>
                          </a:ln>
                          <a:solidFill>
                            <a:schemeClr val="tx1"/>
                          </a:solidFill>
                          <a:effectLst/>
                          <a:latin typeface="ＭＳ Ｐゴシック" pitchFamily="50" charset="-128"/>
                          <a:ea typeface="ＭＳ Ｐゴシック" pitchFamily="50" charset="-128"/>
                        </a:rPr>
                        <a:t>（就学前児童</a:t>
                      </a:r>
                      <a:r>
                        <a:rPr kumimoji="1" lang="en-US" altLang="ja-JP" sz="800" b="0" i="0" u="none" strike="noStrike" cap="none" normalizeH="0" baseline="0" dirty="0" smtClean="0">
                          <a:ln>
                            <a:noFill/>
                          </a:ln>
                          <a:solidFill>
                            <a:schemeClr val="tx1"/>
                          </a:solidFill>
                          <a:effectLst/>
                          <a:latin typeface="ＭＳ Ｐゴシック" pitchFamily="50" charset="-128"/>
                          <a:ea typeface="ＭＳ Ｐゴシック" pitchFamily="50" charset="-128"/>
                        </a:rPr>
                        <a:t>100</a:t>
                      </a:r>
                      <a:r>
                        <a:rPr kumimoji="1" lang="ja-JP" altLang="en-US" sz="800" b="0" i="0" u="none" strike="noStrike" cap="none" normalizeH="0" baseline="0" dirty="0" smtClean="0">
                          <a:ln>
                            <a:noFill/>
                          </a:ln>
                          <a:solidFill>
                            <a:schemeClr val="tx1"/>
                          </a:solidFill>
                          <a:effectLst/>
                          <a:latin typeface="ＭＳ Ｐゴシック" pitchFamily="50" charset="-128"/>
                          <a:ea typeface="ＭＳ Ｐゴシック" pitchFamily="50" charset="-128"/>
                        </a:rPr>
                        <a:t>人あたり）</a:t>
                      </a:r>
                    </a:p>
                  </a:txBody>
                  <a:tcPr marL="53996" marR="53996" marT="46799" marB="46799"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kumimoji="1" lang="ja-JP" altLang="en-US"/>
                    </a:p>
                  </a:txBody>
                  <a:tcPr/>
                </a:tc>
                <a:tc>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8,142</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人</a:t>
                      </a:r>
                    </a:p>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a:t>
                      </a: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52.5</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人）</a:t>
                      </a:r>
                    </a:p>
                  </a:txBody>
                  <a:tcPr marL="53996" marR="53996" marT="46799" marB="46799"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287996">
                <a:tc vMerge="1">
                  <a:txBody>
                    <a:bodyPr/>
                    <a:lstStyle/>
                    <a:p>
                      <a:pPr marL="0" marR="0" lvl="0" indent="0" algn="ctr" defTabSz="914400" rtl="0" eaLnBrk="1" fontAlgn="base" latinLnBrk="0" hangingPunct="1">
                        <a:lnSpc>
                          <a:spcPct val="90000"/>
                        </a:lnSpc>
                        <a:spcBef>
                          <a:spcPct val="0"/>
                        </a:spcBef>
                        <a:spcAft>
                          <a:spcPct val="0"/>
                        </a:spcAft>
                        <a:buClrTx/>
                        <a:buSzTx/>
                        <a:buFontTx/>
                        <a:buNone/>
                        <a:tabLst/>
                      </a:pPr>
                      <a:endPar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54000" marR="54000" marT="46800" marB="4680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gridSpan="2">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0" i="0" u="none" strike="noStrike" cap="none" normalizeH="0" baseline="0" smtClean="0">
                          <a:ln>
                            <a:noFill/>
                          </a:ln>
                          <a:solidFill>
                            <a:schemeClr val="tx1"/>
                          </a:solidFill>
                          <a:effectLst/>
                          <a:latin typeface="ＭＳ Ｐゴシック" pitchFamily="50" charset="-128"/>
                          <a:ea typeface="ＭＳ Ｐゴシック" pitchFamily="50" charset="-128"/>
                        </a:rPr>
                        <a:t>待機児童数</a:t>
                      </a:r>
                      <a:endPar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53996" marR="53996" marT="46799" marB="46799"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kumimoji="1" lang="ja-JP" altLang="en-US"/>
                    </a:p>
                  </a:txBody>
                  <a:tcPr/>
                </a:tc>
                <a:tc>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8</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人</a:t>
                      </a:r>
                      <a:endPar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53996" marR="53996" marT="46799" marB="46799"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251997">
                <a:tc vMerge="1">
                  <a:txBody>
                    <a:bodyPr/>
                    <a:lstStyle/>
                    <a:p>
                      <a:pPr marL="0" marR="0" lvl="0" indent="0" algn="ctr" defTabSz="914400" rtl="0" eaLnBrk="1" fontAlgn="base" latinLnBrk="0" hangingPunct="1">
                        <a:lnSpc>
                          <a:spcPct val="90000"/>
                        </a:lnSpc>
                        <a:spcBef>
                          <a:spcPct val="0"/>
                        </a:spcBef>
                        <a:spcAft>
                          <a:spcPct val="0"/>
                        </a:spcAft>
                        <a:buClrTx/>
                        <a:buSzTx/>
                        <a:buFontTx/>
                        <a:buNone/>
                        <a:tabLst/>
                      </a:pPr>
                      <a:endPar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54000" marR="54000" marT="46800" marB="4680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c gridSpan="2">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幼稚園数</a:t>
                      </a:r>
                    </a:p>
                  </a:txBody>
                  <a:tcPr marL="53996" marR="53996" marT="46799" marB="46799"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c hMerge="1">
                  <a:txBody>
                    <a:bodyPr/>
                    <a:lstStyle/>
                    <a:p>
                      <a:endParaRPr kumimoji="1" lang="ja-JP" altLang="en-US"/>
                    </a:p>
                  </a:txBody>
                  <a:tcPr/>
                </a:tc>
                <a:tc>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23</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園</a:t>
                      </a:r>
                    </a:p>
                  </a:txBody>
                  <a:tcPr marL="53996" marR="53996" marT="46799" marB="46799"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r>
              <a:tr h="230757">
                <a:tc vMerge="1">
                  <a:txBody>
                    <a:bodyPr/>
                    <a:lstStyle/>
                    <a:p>
                      <a:pPr marL="0" marR="0" lvl="0" indent="0" algn="ctr" defTabSz="914400" rtl="0" eaLnBrk="1" fontAlgn="base" latinLnBrk="0" hangingPunct="1">
                        <a:lnSpc>
                          <a:spcPct val="90000"/>
                        </a:lnSpc>
                        <a:spcBef>
                          <a:spcPct val="0"/>
                        </a:spcBef>
                        <a:spcAft>
                          <a:spcPct val="0"/>
                        </a:spcAft>
                        <a:buClrTx/>
                        <a:buSzTx/>
                        <a:buFontTx/>
                        <a:buNone/>
                        <a:tabLst/>
                      </a:pPr>
                      <a:endPar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54000" marR="54000" marT="46800" marB="4680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c gridSpan="2">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小学校数</a:t>
                      </a:r>
                    </a:p>
                  </a:txBody>
                  <a:tcPr marL="53996" marR="53996" marT="46799" marB="46799"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c hMerge="1">
                  <a:txBody>
                    <a:bodyPr/>
                    <a:lstStyle/>
                    <a:p>
                      <a:endParaRPr kumimoji="1" lang="ja-JP" altLang="en-US"/>
                    </a:p>
                  </a:txBody>
                  <a:tcPr/>
                </a:tc>
                <a:tc>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38</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校</a:t>
                      </a:r>
                    </a:p>
                  </a:txBody>
                  <a:tcPr marL="53996" marR="53996" marT="46799" marB="46799"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r>
              <a:tr h="230757">
                <a:tc vMerge="1">
                  <a:txBody>
                    <a:bodyPr/>
                    <a:lstStyle/>
                    <a:p>
                      <a:pPr marL="0" marR="0" lvl="0" indent="0" algn="ctr" defTabSz="914400" rtl="0" eaLnBrk="1" fontAlgn="base" latinLnBrk="0" hangingPunct="1">
                        <a:lnSpc>
                          <a:spcPct val="90000"/>
                        </a:lnSpc>
                        <a:spcBef>
                          <a:spcPct val="0"/>
                        </a:spcBef>
                        <a:spcAft>
                          <a:spcPct val="0"/>
                        </a:spcAft>
                        <a:buClrTx/>
                        <a:buSzTx/>
                        <a:buFontTx/>
                        <a:buNone/>
                        <a:tabLst/>
                      </a:pPr>
                      <a:endPar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54000" marR="54000" marT="46800" marB="4680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c gridSpan="2">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中学校数</a:t>
                      </a:r>
                    </a:p>
                  </a:txBody>
                  <a:tcPr marL="53996" marR="53996" marT="46799" marB="46799"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c hMerge="1">
                  <a:txBody>
                    <a:bodyPr/>
                    <a:lstStyle/>
                    <a:p>
                      <a:endParaRPr kumimoji="1" lang="ja-JP" altLang="en-US"/>
                    </a:p>
                  </a:txBody>
                  <a:tcPr/>
                </a:tc>
                <a:tc>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20</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校</a:t>
                      </a:r>
                    </a:p>
                  </a:txBody>
                  <a:tcPr marL="53996" marR="53996" marT="46799" marB="46799"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r>
              <a:tr h="230757">
                <a:tc vMerge="1">
                  <a:txBody>
                    <a:bodyPr/>
                    <a:lstStyle/>
                    <a:p>
                      <a:pPr marL="0" marR="0" lvl="0" indent="0" algn="ctr" defTabSz="914400" rtl="0" eaLnBrk="1" fontAlgn="base" latinLnBrk="0" hangingPunct="1">
                        <a:lnSpc>
                          <a:spcPct val="90000"/>
                        </a:lnSpc>
                        <a:spcBef>
                          <a:spcPct val="0"/>
                        </a:spcBef>
                        <a:spcAft>
                          <a:spcPct val="0"/>
                        </a:spcAft>
                        <a:buClrTx/>
                        <a:buSzTx/>
                        <a:buFontTx/>
                        <a:buNone/>
                        <a:tabLst/>
                      </a:pPr>
                      <a:endParaRPr kumimoji="1" lang="ja-JP" altLang="en-US" sz="1000" b="0" i="0" u="none" strike="noStrike" cap="none" normalizeH="0" baseline="0" smtClean="0">
                        <a:ln>
                          <a:noFill/>
                        </a:ln>
                        <a:solidFill>
                          <a:schemeClr val="tx1"/>
                        </a:solidFill>
                        <a:effectLst/>
                        <a:latin typeface="ＭＳ Ｐゴシック" pitchFamily="50" charset="-128"/>
                        <a:ea typeface="ＭＳ Ｐゴシック" pitchFamily="50" charset="-128"/>
                      </a:endParaRPr>
                    </a:p>
                  </a:txBody>
                  <a:tcPr marL="54000" marR="54000" marT="46800" marB="4680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c gridSpan="2">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0" i="0" u="none" strike="noStrike" cap="none" normalizeH="0" baseline="0" smtClean="0">
                          <a:ln>
                            <a:noFill/>
                          </a:ln>
                          <a:solidFill>
                            <a:schemeClr val="tx1"/>
                          </a:solidFill>
                          <a:effectLst/>
                          <a:latin typeface="ＭＳ Ｐゴシック" pitchFamily="50" charset="-128"/>
                          <a:ea typeface="ＭＳ Ｐゴシック" pitchFamily="50" charset="-128"/>
                        </a:rPr>
                        <a:t>高等学校数（全日）</a:t>
                      </a:r>
                    </a:p>
                  </a:txBody>
                  <a:tcPr marL="53996" marR="53996" marT="46799" marB="46799"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c hMerge="1">
                  <a:txBody>
                    <a:bodyPr/>
                    <a:lstStyle/>
                    <a:p>
                      <a:endParaRPr kumimoji="1" lang="ja-JP" altLang="en-US"/>
                    </a:p>
                  </a:txBody>
                  <a:tcPr/>
                </a:tc>
                <a:tc>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5</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校</a:t>
                      </a:r>
                    </a:p>
                  </a:txBody>
                  <a:tcPr marL="53996" marR="53996" marT="46799" marB="46799"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r>
              <a:tr h="230757">
                <a:tc vMerge="1">
                  <a:txBody>
                    <a:bodyPr/>
                    <a:lstStyle/>
                    <a:p>
                      <a:pPr marL="0" marR="0" lvl="0" indent="0" algn="ctr" defTabSz="914400" rtl="0" eaLnBrk="1" fontAlgn="base" latinLnBrk="0" hangingPunct="1">
                        <a:lnSpc>
                          <a:spcPct val="90000"/>
                        </a:lnSpc>
                        <a:spcBef>
                          <a:spcPct val="0"/>
                        </a:spcBef>
                        <a:spcAft>
                          <a:spcPct val="0"/>
                        </a:spcAft>
                        <a:buClrTx/>
                        <a:buSzTx/>
                        <a:buFontTx/>
                        <a:buNone/>
                        <a:tabLst/>
                      </a:pPr>
                      <a:endParaRPr kumimoji="1" lang="ja-JP" altLang="en-US" sz="1000" b="0" i="0" u="none" strike="noStrike" cap="none" normalizeH="0" baseline="0" smtClean="0">
                        <a:ln>
                          <a:noFill/>
                        </a:ln>
                        <a:solidFill>
                          <a:schemeClr val="tx1"/>
                        </a:solidFill>
                        <a:effectLst/>
                        <a:latin typeface="ＭＳ Ｐゴシック" pitchFamily="50" charset="-128"/>
                        <a:ea typeface="ＭＳ Ｐゴシック" pitchFamily="50" charset="-128"/>
                      </a:endParaRPr>
                    </a:p>
                  </a:txBody>
                  <a:tcPr marL="54000" marR="54000" marT="46800" marB="4680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c gridSpan="2">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0" i="0" u="none" strike="noStrike" cap="none" normalizeH="0" baseline="0" smtClean="0">
                          <a:ln>
                            <a:noFill/>
                          </a:ln>
                          <a:solidFill>
                            <a:schemeClr val="tx1"/>
                          </a:solidFill>
                          <a:effectLst/>
                          <a:latin typeface="ＭＳ Ｐゴシック" pitchFamily="50" charset="-128"/>
                          <a:ea typeface="ＭＳ Ｐゴシック" pitchFamily="50" charset="-128"/>
                        </a:rPr>
                        <a:t>短期大学数</a:t>
                      </a:r>
                    </a:p>
                  </a:txBody>
                  <a:tcPr marL="53996" marR="53996" marT="46799" marB="46799"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c hMerge="1">
                  <a:txBody>
                    <a:bodyPr/>
                    <a:lstStyle/>
                    <a:p>
                      <a:endParaRPr kumimoji="1" lang="ja-JP" altLang="en-US"/>
                    </a:p>
                  </a:txBody>
                  <a:tcPr/>
                </a:tc>
                <a:tc>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3</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校</a:t>
                      </a:r>
                    </a:p>
                  </a:txBody>
                  <a:tcPr marL="53996" marR="53996" marT="46799" marB="46799"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r>
              <a:tr h="230757">
                <a:tc vMerge="1">
                  <a:txBody>
                    <a:bodyPr/>
                    <a:lstStyle/>
                    <a:p>
                      <a:pPr marL="0" marR="0" lvl="0" indent="0" algn="ctr" defTabSz="914400" rtl="0" eaLnBrk="1" fontAlgn="base" latinLnBrk="0" hangingPunct="1">
                        <a:lnSpc>
                          <a:spcPct val="90000"/>
                        </a:lnSpc>
                        <a:spcBef>
                          <a:spcPct val="0"/>
                        </a:spcBef>
                        <a:spcAft>
                          <a:spcPct val="0"/>
                        </a:spcAft>
                        <a:buClrTx/>
                        <a:buSzTx/>
                        <a:buFontTx/>
                        <a:buNone/>
                        <a:tabLst/>
                      </a:pPr>
                      <a:endParaRPr kumimoji="1" lang="ja-JP" altLang="en-US" sz="1000" b="0" i="0" u="none" strike="noStrike" cap="none" normalizeH="0" baseline="0" smtClean="0">
                        <a:ln>
                          <a:noFill/>
                        </a:ln>
                        <a:solidFill>
                          <a:schemeClr val="tx1"/>
                        </a:solidFill>
                        <a:effectLst/>
                        <a:latin typeface="ＭＳ Ｐゴシック" pitchFamily="50" charset="-128"/>
                        <a:ea typeface="ＭＳ Ｐゴシック" pitchFamily="50" charset="-128"/>
                      </a:endParaRPr>
                    </a:p>
                  </a:txBody>
                  <a:tcPr marL="54000" marR="54000" marT="46800" marB="4680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gridSpan="2">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0" i="0" u="none" strike="noStrike" cap="none" normalizeH="0" baseline="0" smtClean="0">
                          <a:ln>
                            <a:noFill/>
                          </a:ln>
                          <a:solidFill>
                            <a:schemeClr val="tx1"/>
                          </a:solidFill>
                          <a:effectLst/>
                          <a:latin typeface="ＭＳ Ｐゴシック" pitchFamily="50" charset="-128"/>
                          <a:ea typeface="ＭＳ Ｐゴシック" pitchFamily="50" charset="-128"/>
                        </a:rPr>
                        <a:t>大学数</a:t>
                      </a:r>
                    </a:p>
                  </a:txBody>
                  <a:tcPr marL="53996" marR="53996" marT="46799" marB="46799"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kumimoji="1" lang="ja-JP" altLang="en-US"/>
                    </a:p>
                  </a:txBody>
                  <a:tcPr/>
                </a:tc>
                <a:tc>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2</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校</a:t>
                      </a:r>
                    </a:p>
                  </a:txBody>
                  <a:tcPr marL="53996" marR="53996" marT="46799" marB="46799"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367915">
                <a:tc rowSpan="4">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900" b="0" i="0" u="none" strike="noStrike" cap="none" normalizeH="0" baseline="0" dirty="0" smtClean="0">
                          <a:ln>
                            <a:noFill/>
                          </a:ln>
                          <a:solidFill>
                            <a:schemeClr val="tx1"/>
                          </a:solidFill>
                          <a:effectLst/>
                          <a:latin typeface="ＭＳ Ｐゴシック" pitchFamily="50" charset="-128"/>
                          <a:ea typeface="ＭＳ Ｐゴシック" pitchFamily="50" charset="-128"/>
                        </a:rPr>
                        <a:t>福祉・医療</a:t>
                      </a:r>
                    </a:p>
                  </a:txBody>
                  <a:tcPr marL="53996" marR="53996" marT="46799" marB="46799" vert="eaVert"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gridSpan="2">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居宅介護事業者</a:t>
                      </a:r>
                    </a:p>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a:t>
                      </a: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1k㎡</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あたり）</a:t>
                      </a:r>
                    </a:p>
                  </a:txBody>
                  <a:tcPr marL="53996" marR="53996" marT="46799" marB="46799"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kumimoji="1" lang="ja-JP" altLang="en-US"/>
                    </a:p>
                  </a:txBody>
                  <a:tcPr/>
                </a:tc>
                <a:tc>
                  <a:txBody>
                    <a:bodyPr/>
                    <a:lstStyle/>
                    <a:p>
                      <a:pPr marL="0" marR="0" lvl="0" indent="0" algn="ctr" defTabSz="914400" rtl="0" eaLnBrk="1" fontAlgn="base" latinLnBrk="0" hangingPunct="1">
                        <a:lnSpc>
                          <a:spcPct val="90000"/>
                        </a:lnSpc>
                        <a:spcBef>
                          <a:spcPct val="0"/>
                        </a:spcBef>
                        <a:spcAft>
                          <a:spcPct val="0"/>
                        </a:spcAft>
                        <a:buClrTx/>
                        <a:buSzTx/>
                        <a:buFontTx/>
                        <a:buNone/>
                        <a:tabLst/>
                        <a:defRPr/>
                      </a:pPr>
                      <a:r>
                        <a:rPr lang="en-US" altLang="zh-TW" sz="1000" b="0" i="0" u="none" strike="noStrike" dirty="0" smtClean="0">
                          <a:latin typeface="ＭＳ Ｐゴシック" pitchFamily="50" charset="-128"/>
                          <a:ea typeface="ＭＳ Ｐゴシック" pitchFamily="50" charset="-128"/>
                        </a:rPr>
                        <a:t>695</a:t>
                      </a:r>
                      <a:r>
                        <a:rPr lang="zh-TW" altLang="en-US" sz="1000" b="0" i="0" u="none" strike="noStrike" dirty="0" smtClean="0">
                          <a:latin typeface="ＭＳ Ｐゴシック" pitchFamily="50" charset="-128"/>
                          <a:ea typeface="ＭＳ Ｐゴシック" pitchFamily="50" charset="-128"/>
                        </a:rPr>
                        <a:t>業者</a:t>
                      </a:r>
                      <a:br>
                        <a:rPr lang="zh-TW" altLang="en-US" sz="1000" b="0" i="0" u="none" strike="noStrike" dirty="0" smtClean="0">
                          <a:latin typeface="ＭＳ Ｐゴシック" pitchFamily="50" charset="-128"/>
                          <a:ea typeface="ＭＳ Ｐゴシック" pitchFamily="50" charset="-128"/>
                        </a:rPr>
                      </a:br>
                      <a:r>
                        <a:rPr lang="zh-TW" altLang="en-US" sz="1000" b="0" i="0" u="none" strike="noStrike" dirty="0" smtClean="0">
                          <a:latin typeface="ＭＳ Ｐゴシック" pitchFamily="50" charset="-128"/>
                          <a:ea typeface="ＭＳ Ｐゴシック" pitchFamily="50" charset="-128"/>
                        </a:rPr>
                        <a:t>（</a:t>
                      </a:r>
                      <a:r>
                        <a:rPr lang="en-US" altLang="zh-TW" sz="1000" b="0" i="0" u="none" strike="noStrike" dirty="0" smtClean="0">
                          <a:latin typeface="ＭＳ Ｐゴシック" pitchFamily="50" charset="-128"/>
                          <a:ea typeface="ＭＳ Ｐゴシック" pitchFamily="50" charset="-128"/>
                        </a:rPr>
                        <a:t>27.8</a:t>
                      </a:r>
                      <a:r>
                        <a:rPr lang="zh-TW" altLang="en-US" sz="1000" b="0" i="0" u="none" strike="noStrike" dirty="0" smtClean="0">
                          <a:latin typeface="ＭＳ Ｐゴシック" pitchFamily="50" charset="-128"/>
                          <a:ea typeface="ＭＳ Ｐゴシック" pitchFamily="50" charset="-128"/>
                        </a:rPr>
                        <a:t>業者） </a:t>
                      </a:r>
                    </a:p>
                  </a:txBody>
                  <a:tcPr marL="53996" marR="53996" marT="46799" marB="46799"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340484">
                <a:tc vMerge="1">
                  <a:txBody>
                    <a:bodyPr/>
                    <a:lstStyle/>
                    <a:p>
                      <a:pPr marL="0" marR="0" lvl="0" indent="0" algn="ctr" defTabSz="914400" rtl="0" eaLnBrk="1" fontAlgn="base" latinLnBrk="0" hangingPunct="1">
                        <a:lnSpc>
                          <a:spcPct val="90000"/>
                        </a:lnSpc>
                        <a:spcBef>
                          <a:spcPct val="0"/>
                        </a:spcBef>
                        <a:spcAft>
                          <a:spcPct val="0"/>
                        </a:spcAft>
                        <a:buClrTx/>
                        <a:buSzTx/>
                        <a:buFontTx/>
                        <a:buNone/>
                        <a:tabLst/>
                      </a:pPr>
                      <a:endParaRPr kumimoji="1" lang="ja-JP" altLang="en-US" sz="9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54000" marR="54000" marT="46800" marB="4680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gridSpan="2">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900" b="0" i="0" u="none" strike="noStrike" cap="none" normalizeH="0" baseline="0" dirty="0" smtClean="0">
                          <a:ln>
                            <a:noFill/>
                          </a:ln>
                          <a:solidFill>
                            <a:schemeClr val="tx1"/>
                          </a:solidFill>
                          <a:effectLst/>
                          <a:latin typeface="ＭＳ Ｐゴシック" pitchFamily="50" charset="-128"/>
                          <a:ea typeface="ＭＳ Ｐゴシック" pitchFamily="50" charset="-128"/>
                        </a:rPr>
                        <a:t>病院・診療所数</a:t>
                      </a:r>
                    </a:p>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900" b="0" i="0" u="none" strike="noStrike" cap="none" normalizeH="0" baseline="0" dirty="0" smtClean="0">
                          <a:ln>
                            <a:noFill/>
                          </a:ln>
                          <a:solidFill>
                            <a:schemeClr val="tx1"/>
                          </a:solidFill>
                          <a:effectLst/>
                          <a:latin typeface="ＭＳ Ｐゴシック" pitchFamily="50" charset="-128"/>
                          <a:ea typeface="ＭＳ Ｐゴシック" pitchFamily="50" charset="-128"/>
                        </a:rPr>
                        <a:t>（千人あたり）</a:t>
                      </a:r>
                    </a:p>
                  </a:txBody>
                  <a:tcPr marL="53996" marR="53996" marT="46799" marB="46799"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kumimoji="1" lang="ja-JP" altLang="en-US"/>
                    </a:p>
                  </a:txBody>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en-US" altLang="ja-JP" sz="1000" b="0" i="0" u="none" strike="noStrike" dirty="0" smtClean="0">
                          <a:latin typeface="ＭＳ Ｐゴシック" pitchFamily="50" charset="-128"/>
                          <a:ea typeface="ＭＳ Ｐゴシック" pitchFamily="50" charset="-128"/>
                        </a:rPr>
                        <a:t>586</a:t>
                      </a:r>
                      <a:r>
                        <a:rPr lang="ja-JP" altLang="en-US" sz="1000" b="0" i="0" u="none" strike="noStrike" dirty="0" smtClean="0">
                          <a:latin typeface="ＭＳ Ｐゴシック" pitchFamily="50" charset="-128"/>
                          <a:ea typeface="ＭＳ Ｐゴシック" pitchFamily="50" charset="-128"/>
                        </a:rPr>
                        <a:t>ヵ所</a:t>
                      </a:r>
                      <a:br>
                        <a:rPr lang="ja-JP" altLang="en-US" sz="1000" b="0" i="0" u="none" strike="noStrike" dirty="0" smtClean="0">
                          <a:latin typeface="ＭＳ Ｐゴシック" pitchFamily="50" charset="-128"/>
                          <a:ea typeface="ＭＳ Ｐゴシック" pitchFamily="50" charset="-128"/>
                        </a:rPr>
                      </a:br>
                      <a:r>
                        <a:rPr lang="ja-JP" altLang="en-US" sz="1000" b="0" i="0" u="none" strike="noStrike" dirty="0" smtClean="0">
                          <a:latin typeface="ＭＳ Ｐゴシック" pitchFamily="50" charset="-128"/>
                          <a:ea typeface="ＭＳ Ｐゴシック" pitchFamily="50" charset="-128"/>
                        </a:rPr>
                        <a:t>（</a:t>
                      </a:r>
                      <a:r>
                        <a:rPr lang="en-US" altLang="ja-JP" sz="1000" b="0" i="0" u="none" strike="noStrike" dirty="0" smtClean="0">
                          <a:latin typeface="ＭＳ Ｐゴシック" pitchFamily="50" charset="-128"/>
                          <a:ea typeface="ＭＳ Ｐゴシック" pitchFamily="50" charset="-128"/>
                        </a:rPr>
                        <a:t>1.8</a:t>
                      </a:r>
                      <a:r>
                        <a:rPr lang="ja-JP" altLang="en-US" sz="1000" b="0" i="0" u="none" strike="noStrike" dirty="0" smtClean="0">
                          <a:latin typeface="ＭＳ Ｐゴシック" pitchFamily="50" charset="-128"/>
                          <a:ea typeface="ＭＳ Ｐゴシック" pitchFamily="50" charset="-128"/>
                        </a:rPr>
                        <a:t>ヵ所）</a:t>
                      </a:r>
                    </a:p>
                  </a:txBody>
                  <a:tcPr marL="9524" marR="9524" marT="9525"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340484">
                <a:tc vMerge="1">
                  <a:txBody>
                    <a:bodyPr/>
                    <a:lstStyle/>
                    <a:p>
                      <a:pPr marL="0" marR="0" lvl="0" indent="0" algn="ctr" defTabSz="914400" rtl="0" eaLnBrk="1" fontAlgn="base" latinLnBrk="0" hangingPunct="1">
                        <a:lnSpc>
                          <a:spcPct val="90000"/>
                        </a:lnSpc>
                        <a:spcBef>
                          <a:spcPct val="0"/>
                        </a:spcBef>
                        <a:spcAft>
                          <a:spcPct val="0"/>
                        </a:spcAft>
                        <a:buClrTx/>
                        <a:buSzTx/>
                        <a:buFontTx/>
                        <a:buNone/>
                        <a:tabLst/>
                      </a:pPr>
                      <a:endParaRPr kumimoji="1" lang="ja-JP" altLang="en-US" sz="9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54000" marR="54000" marT="46800" marB="4680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gridSpan="2">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900" b="0" i="0" u="none" strike="noStrike" cap="none" normalizeH="0" baseline="0" dirty="0" smtClean="0">
                          <a:ln>
                            <a:noFill/>
                          </a:ln>
                          <a:solidFill>
                            <a:schemeClr val="tx1"/>
                          </a:solidFill>
                          <a:effectLst/>
                          <a:latin typeface="ＭＳ Ｐゴシック" pitchFamily="50" charset="-128"/>
                          <a:ea typeface="ＭＳ Ｐゴシック" pitchFamily="50" charset="-128"/>
                        </a:rPr>
                        <a:t>国民健康保険加入者数</a:t>
                      </a:r>
                    </a:p>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900" b="0" i="0" u="none" strike="noStrike" cap="none" normalizeH="0" baseline="0" dirty="0" smtClean="0">
                          <a:ln>
                            <a:noFill/>
                          </a:ln>
                          <a:solidFill>
                            <a:schemeClr val="tx1"/>
                          </a:solidFill>
                          <a:effectLst/>
                          <a:latin typeface="ＭＳ Ｐゴシック" pitchFamily="50" charset="-128"/>
                          <a:ea typeface="ＭＳ Ｐゴシック" pitchFamily="50" charset="-128"/>
                        </a:rPr>
                        <a:t>（加入率）</a:t>
                      </a:r>
                    </a:p>
                  </a:txBody>
                  <a:tcPr marL="53996" marR="53996" marT="46799" marB="46799"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kumimoji="1" lang="ja-JP" altLang="en-US"/>
                    </a:p>
                  </a:txBody>
                  <a:tcPr/>
                </a:tc>
                <a:tc>
                  <a:txBody>
                    <a:bodyPr/>
                    <a:lstStyle/>
                    <a:p>
                      <a:pPr algn="ctr" fontAlgn="ctr"/>
                      <a:r>
                        <a:rPr lang="en-US" altLang="ja-JP" sz="1000" b="0" i="0" u="none" strike="noStrike" dirty="0">
                          <a:latin typeface="ＭＳ Ｐゴシック" pitchFamily="50" charset="-128"/>
                          <a:ea typeface="ＭＳ Ｐゴシック" pitchFamily="50" charset="-128"/>
                        </a:rPr>
                        <a:t>93,814</a:t>
                      </a:r>
                      <a:r>
                        <a:rPr lang="ja-JP" altLang="en-US" sz="1000" b="0" i="0" u="none" strike="noStrike" dirty="0">
                          <a:latin typeface="ＭＳ Ｐゴシック" pitchFamily="50" charset="-128"/>
                          <a:ea typeface="ＭＳ Ｐゴシック" pitchFamily="50" charset="-128"/>
                        </a:rPr>
                        <a:t>人</a:t>
                      </a:r>
                      <a:br>
                        <a:rPr lang="ja-JP" altLang="en-US" sz="1000" b="0" i="0" u="none" strike="noStrike" dirty="0">
                          <a:latin typeface="ＭＳ Ｐゴシック" pitchFamily="50" charset="-128"/>
                          <a:ea typeface="ＭＳ Ｐゴシック" pitchFamily="50" charset="-128"/>
                        </a:rPr>
                      </a:br>
                      <a:r>
                        <a:rPr lang="ja-JP" altLang="en-US" sz="1000" b="0" i="0" u="none" strike="noStrike" dirty="0">
                          <a:latin typeface="ＭＳ Ｐゴシック" pitchFamily="50" charset="-128"/>
                          <a:ea typeface="ＭＳ Ｐゴシック" pitchFamily="50" charset="-128"/>
                        </a:rPr>
                        <a:t>（</a:t>
                      </a:r>
                      <a:r>
                        <a:rPr lang="en-US" altLang="ja-JP" sz="1000" b="0" i="0" u="none" strike="noStrike" dirty="0">
                          <a:latin typeface="ＭＳ Ｐゴシック" pitchFamily="50" charset="-128"/>
                          <a:ea typeface="ＭＳ Ｐゴシック" pitchFamily="50" charset="-128"/>
                        </a:rPr>
                        <a:t>29.1%</a:t>
                      </a:r>
                      <a:r>
                        <a:rPr lang="ja-JP" altLang="en-US" sz="1000" b="0" i="0" u="none" strike="noStrike" dirty="0">
                          <a:latin typeface="ＭＳ Ｐゴシック" pitchFamily="50" charset="-128"/>
                          <a:ea typeface="ＭＳ Ｐゴシック" pitchFamily="50" charset="-128"/>
                        </a:rPr>
                        <a:t>）</a:t>
                      </a:r>
                    </a:p>
                  </a:txBody>
                  <a:tcPr marL="9524" marR="9524" marT="9525"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340484">
                <a:tc vMerge="1">
                  <a:txBody>
                    <a:bodyPr/>
                    <a:lstStyle/>
                    <a:p>
                      <a:pPr marL="0" marR="0" lvl="0" indent="0" algn="ctr" defTabSz="914400" rtl="0" eaLnBrk="1" fontAlgn="base" latinLnBrk="0" hangingPunct="1">
                        <a:lnSpc>
                          <a:spcPct val="90000"/>
                        </a:lnSpc>
                        <a:spcBef>
                          <a:spcPct val="0"/>
                        </a:spcBef>
                        <a:spcAft>
                          <a:spcPct val="0"/>
                        </a:spcAft>
                        <a:buClrTx/>
                        <a:buSzTx/>
                        <a:buFontTx/>
                        <a:buNone/>
                        <a:tabLst/>
                      </a:pPr>
                      <a:endParaRPr kumimoji="1" lang="ja-JP" altLang="en-US" sz="9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54000" marR="54000" marT="46800" marB="4680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gridSpan="2">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900" b="0" i="0" u="none" strike="noStrike" cap="none" normalizeH="0" baseline="0" dirty="0" smtClean="0">
                          <a:ln>
                            <a:noFill/>
                          </a:ln>
                          <a:solidFill>
                            <a:schemeClr val="tx1"/>
                          </a:solidFill>
                          <a:effectLst/>
                          <a:latin typeface="ＭＳ Ｐゴシック" pitchFamily="50" charset="-128"/>
                          <a:ea typeface="ＭＳ Ｐゴシック" pitchFamily="50" charset="-128"/>
                        </a:rPr>
                        <a:t>被保護実人員（生活保護）</a:t>
                      </a:r>
                    </a:p>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900" b="0" i="0" u="none" strike="noStrike" cap="none" normalizeH="0" baseline="0" dirty="0" smtClean="0">
                          <a:ln>
                            <a:noFill/>
                          </a:ln>
                          <a:solidFill>
                            <a:schemeClr val="tx1"/>
                          </a:solidFill>
                          <a:effectLst/>
                          <a:latin typeface="ＭＳ Ｐゴシック" pitchFamily="50" charset="-128"/>
                          <a:ea typeface="ＭＳ Ｐゴシック" pitchFamily="50" charset="-128"/>
                        </a:rPr>
                        <a:t>（保護率</a:t>
                      </a:r>
                      <a:r>
                        <a:rPr kumimoji="1" lang="en-US" altLang="ja-JP" sz="900" b="0" i="0" u="none" strike="noStrike" cap="none" normalizeH="0" baseline="0" dirty="0" smtClean="0">
                          <a:ln>
                            <a:noFill/>
                          </a:ln>
                          <a:solidFill>
                            <a:schemeClr val="tx1"/>
                          </a:solidFill>
                          <a:effectLst/>
                          <a:latin typeface="ＭＳ Ｐゴシック" pitchFamily="50" charset="-128"/>
                          <a:ea typeface="ＭＳ Ｐゴシック" pitchFamily="50" charset="-128"/>
                        </a:rPr>
                        <a:t>[</a:t>
                      </a:r>
                      <a:r>
                        <a:rPr kumimoji="1" lang="ja-JP" altLang="en-US" sz="900" b="0" i="0" u="none" strike="noStrike" cap="none" normalizeH="0" baseline="0" dirty="0" smtClean="0">
                          <a:ln>
                            <a:noFill/>
                          </a:ln>
                          <a:solidFill>
                            <a:schemeClr val="tx1"/>
                          </a:solidFill>
                          <a:effectLst/>
                          <a:latin typeface="ＭＳ Ｐゴシック" pitchFamily="50" charset="-128"/>
                          <a:ea typeface="ＭＳ Ｐゴシック" pitchFamily="50" charset="-128"/>
                        </a:rPr>
                        <a:t>千分比</a:t>
                      </a:r>
                      <a:r>
                        <a:rPr kumimoji="1" lang="en-US" altLang="ja-JP" sz="900" b="0" i="0" u="none" strike="noStrike" cap="none" normalizeH="0" baseline="0" dirty="0" smtClean="0">
                          <a:ln>
                            <a:noFill/>
                          </a:ln>
                          <a:solidFill>
                            <a:schemeClr val="tx1"/>
                          </a:solidFill>
                          <a:effectLst/>
                          <a:latin typeface="ＭＳ Ｐゴシック" pitchFamily="50" charset="-128"/>
                          <a:ea typeface="ＭＳ Ｐゴシック" pitchFamily="50" charset="-128"/>
                        </a:rPr>
                        <a:t>]</a:t>
                      </a:r>
                      <a:r>
                        <a:rPr kumimoji="1" lang="ja-JP" altLang="en-US" sz="900" b="0" i="0" u="none" strike="noStrike" cap="none" normalizeH="0" baseline="0" dirty="0" smtClean="0">
                          <a:ln>
                            <a:noFill/>
                          </a:ln>
                          <a:solidFill>
                            <a:schemeClr val="tx1"/>
                          </a:solidFill>
                          <a:effectLst/>
                          <a:latin typeface="ＭＳ Ｐゴシック" pitchFamily="50" charset="-128"/>
                          <a:ea typeface="ＭＳ Ｐゴシック" pitchFamily="50" charset="-128"/>
                        </a:rPr>
                        <a:t>）</a:t>
                      </a:r>
                    </a:p>
                  </a:txBody>
                  <a:tcPr marL="53996" marR="53996" marT="46799" marB="46799"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kumimoji="1" lang="ja-JP" altLang="en-US"/>
                    </a:p>
                  </a:txBody>
                  <a:tcPr/>
                </a:tc>
                <a:tc>
                  <a:txBody>
                    <a:bodyPr/>
                    <a:lstStyle/>
                    <a:p>
                      <a:pPr algn="ctr" fontAlgn="ctr"/>
                      <a:r>
                        <a:rPr lang="en-US" altLang="ja-JP" sz="1000" b="0" i="0" u="none" strike="noStrike" dirty="0">
                          <a:latin typeface="ＭＳ Ｐゴシック" pitchFamily="50" charset="-128"/>
                          <a:ea typeface="ＭＳ Ｐゴシック" pitchFamily="50" charset="-128"/>
                        </a:rPr>
                        <a:t>22,046</a:t>
                      </a:r>
                      <a:r>
                        <a:rPr lang="ja-JP" altLang="en-US" sz="1000" b="0" i="0" u="none" strike="noStrike" dirty="0">
                          <a:latin typeface="ＭＳ Ｐゴシック" pitchFamily="50" charset="-128"/>
                          <a:ea typeface="ＭＳ Ｐゴシック" pitchFamily="50" charset="-128"/>
                        </a:rPr>
                        <a:t>人</a:t>
                      </a:r>
                      <a:br>
                        <a:rPr lang="ja-JP" altLang="en-US" sz="1000" b="0" i="0" u="none" strike="noStrike" dirty="0">
                          <a:latin typeface="ＭＳ Ｐゴシック" pitchFamily="50" charset="-128"/>
                          <a:ea typeface="ＭＳ Ｐゴシック" pitchFamily="50" charset="-128"/>
                        </a:rPr>
                      </a:br>
                      <a:r>
                        <a:rPr lang="ja-JP" altLang="en-US" sz="1000" b="0" i="0" u="none" strike="noStrike" dirty="0">
                          <a:latin typeface="ＭＳ Ｐゴシック" pitchFamily="50" charset="-128"/>
                          <a:ea typeface="ＭＳ Ｐゴシック" pitchFamily="50" charset="-128"/>
                        </a:rPr>
                        <a:t>（</a:t>
                      </a:r>
                      <a:r>
                        <a:rPr lang="en-US" altLang="ja-JP" sz="1000" b="0" i="0" u="none" strike="noStrike" dirty="0">
                          <a:latin typeface="ＭＳ Ｐゴシック" pitchFamily="50" charset="-128"/>
                          <a:ea typeface="ＭＳ Ｐゴシック" pitchFamily="50" charset="-128"/>
                        </a:rPr>
                        <a:t>68.2‰</a:t>
                      </a:r>
                      <a:r>
                        <a:rPr lang="ja-JP" altLang="en-US" sz="1000" b="0" i="0" u="none" strike="noStrike" dirty="0">
                          <a:latin typeface="ＭＳ Ｐゴシック" pitchFamily="50" charset="-128"/>
                          <a:ea typeface="ＭＳ Ｐゴシック" pitchFamily="50" charset="-128"/>
                        </a:rPr>
                        <a:t>）</a:t>
                      </a:r>
                    </a:p>
                  </a:txBody>
                  <a:tcPr marL="9524" marR="9524" marT="9525"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398395">
                <a:tc rowSpan="4">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900" b="0" i="0" u="none" strike="noStrike" cap="none" normalizeH="0" baseline="0" dirty="0" smtClean="0">
                          <a:ln>
                            <a:noFill/>
                          </a:ln>
                          <a:solidFill>
                            <a:schemeClr val="tx1"/>
                          </a:solidFill>
                          <a:effectLst/>
                          <a:latin typeface="ＭＳ Ｐゴシック" pitchFamily="50" charset="-128"/>
                          <a:ea typeface="ＭＳ Ｐゴシック" pitchFamily="50" charset="-128"/>
                        </a:rPr>
                        <a:t>交通</a:t>
                      </a:r>
                    </a:p>
                  </a:txBody>
                  <a:tcPr marL="53996" marR="53996" marT="46799" marB="46799" vert="eaVert"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gridSpan="2">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鉄道駅数</a:t>
                      </a:r>
                    </a:p>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a:t>
                      </a:r>
                      <a:r>
                        <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rPr>
                        <a:t>1k㎡</a:t>
                      </a: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あたり）</a:t>
                      </a:r>
                    </a:p>
                  </a:txBody>
                  <a:tcPr marL="53996" marR="53996" marT="46799" marB="46799"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kumimoji="1" lang="ja-JP" altLang="en-US"/>
                    </a:p>
                  </a:txBody>
                  <a:tcPr/>
                </a:tc>
                <a:tc>
                  <a:txBody>
                    <a:bodyPr/>
                    <a:lstStyle/>
                    <a:p>
                      <a:pPr algn="ctr" fontAlgn="ctr"/>
                      <a:r>
                        <a:rPr lang="en-US" altLang="ja-JP" sz="1000" b="0" i="0" u="none" strike="noStrike" dirty="0" smtClean="0">
                          <a:solidFill>
                            <a:schemeClr val="tx1"/>
                          </a:solidFill>
                          <a:latin typeface="ＭＳ Ｐゴシック" pitchFamily="50" charset="-128"/>
                          <a:ea typeface="ＭＳ Ｐゴシック" pitchFamily="50" charset="-128"/>
                        </a:rPr>
                        <a:t>14</a:t>
                      </a:r>
                      <a:r>
                        <a:rPr lang="ja-JP" altLang="en-US" sz="1000" b="0" i="0" u="none" strike="noStrike" dirty="0" smtClean="0">
                          <a:solidFill>
                            <a:schemeClr val="tx1"/>
                          </a:solidFill>
                          <a:latin typeface="ＭＳ Ｐゴシック" pitchFamily="50" charset="-128"/>
                          <a:ea typeface="ＭＳ Ｐゴシック" pitchFamily="50" charset="-128"/>
                        </a:rPr>
                        <a:t>駅</a:t>
                      </a:r>
                      <a:endParaRPr lang="en-US" altLang="ja-JP" sz="1000" b="0" i="0" u="none" strike="noStrike" dirty="0" smtClean="0">
                        <a:solidFill>
                          <a:schemeClr val="tx1"/>
                        </a:solidFill>
                        <a:latin typeface="ＭＳ Ｐゴシック" pitchFamily="50" charset="-128"/>
                        <a:ea typeface="ＭＳ Ｐゴシック" pitchFamily="50" charset="-128"/>
                      </a:endParaRPr>
                    </a:p>
                    <a:p>
                      <a:pPr algn="ctr" fontAlgn="ctr"/>
                      <a:r>
                        <a:rPr lang="ja-JP" altLang="en-US" sz="1000" b="0" i="0" u="none" strike="noStrike" dirty="0" smtClean="0">
                          <a:solidFill>
                            <a:schemeClr val="tx1"/>
                          </a:solidFill>
                          <a:latin typeface="ＭＳ Ｐゴシック" pitchFamily="50" charset="-128"/>
                          <a:ea typeface="ＭＳ Ｐゴシック" pitchFamily="50" charset="-128"/>
                        </a:rPr>
                        <a:t>（</a:t>
                      </a:r>
                      <a:r>
                        <a:rPr lang="en-US" altLang="ja-JP" sz="1000" b="0" i="0" u="none" strike="noStrike" dirty="0" smtClean="0">
                          <a:solidFill>
                            <a:schemeClr val="tx1"/>
                          </a:solidFill>
                          <a:latin typeface="ＭＳ Ｐゴシック" pitchFamily="50" charset="-128"/>
                          <a:ea typeface="ＭＳ Ｐゴシック" pitchFamily="50" charset="-128"/>
                        </a:rPr>
                        <a:t>0.6</a:t>
                      </a:r>
                      <a:r>
                        <a:rPr lang="ja-JP" altLang="en-US" sz="1000" b="0" i="0" u="none" strike="noStrike" dirty="0" smtClean="0">
                          <a:solidFill>
                            <a:schemeClr val="tx1"/>
                          </a:solidFill>
                          <a:latin typeface="ＭＳ Ｐゴシック" pitchFamily="50" charset="-128"/>
                          <a:ea typeface="ＭＳ Ｐゴシック" pitchFamily="50" charset="-128"/>
                        </a:rPr>
                        <a:t>駅）</a:t>
                      </a:r>
                    </a:p>
                  </a:txBody>
                  <a:tcPr marL="53996" marR="53996" marT="46799" marB="46799"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287996">
                <a:tc vMerge="1">
                  <a:txBody>
                    <a:bodyPr/>
                    <a:lstStyle/>
                    <a:p>
                      <a:pPr marL="0" marR="0" lvl="0" indent="0" algn="ctr" defTabSz="914400" rtl="0" eaLnBrk="1" fontAlgn="base" latinLnBrk="0" hangingPunct="1">
                        <a:lnSpc>
                          <a:spcPct val="90000"/>
                        </a:lnSpc>
                        <a:spcBef>
                          <a:spcPct val="0"/>
                        </a:spcBef>
                        <a:spcAft>
                          <a:spcPct val="0"/>
                        </a:spcAft>
                        <a:buClrTx/>
                        <a:buSzTx/>
                        <a:buFontTx/>
                        <a:buNone/>
                        <a:tabLst/>
                      </a:pPr>
                      <a:endParaRPr kumimoji="1" lang="ja-JP" altLang="en-US" sz="9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54000" marR="54000" marT="46800" marB="4680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gridSpan="2">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800" b="0" i="0" u="none" strike="noStrike" cap="none" normalizeH="0" baseline="0" dirty="0" smtClean="0">
                          <a:ln>
                            <a:noFill/>
                          </a:ln>
                          <a:solidFill>
                            <a:schemeClr val="tx1"/>
                          </a:solidFill>
                          <a:effectLst/>
                          <a:latin typeface="ＭＳ Ｐゴシック" pitchFamily="50" charset="-128"/>
                          <a:ea typeface="ＭＳ Ｐゴシック" pitchFamily="50" charset="-128"/>
                        </a:rPr>
                        <a:t>放置自転車台数（原付除く）</a:t>
                      </a:r>
                    </a:p>
                  </a:txBody>
                  <a:tcPr marL="53996" marR="53996" marT="46799" marB="46799"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kumimoji="1" lang="ja-JP" altLang="en-US"/>
                    </a:p>
                  </a:txBody>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en-US" altLang="ja-JP" sz="1000" b="0" i="0" u="none" strike="noStrike" dirty="0" smtClean="0">
                          <a:solidFill>
                            <a:schemeClr val="tx1"/>
                          </a:solidFill>
                          <a:latin typeface="ＭＳ Ｐゴシック" pitchFamily="50" charset="-128"/>
                          <a:ea typeface="ＭＳ Ｐゴシック" pitchFamily="50" charset="-128"/>
                        </a:rPr>
                        <a:t>319</a:t>
                      </a:r>
                      <a:r>
                        <a:rPr lang="ja-JP" altLang="en-US" sz="1000" b="0" i="0" u="none" strike="noStrike" dirty="0" smtClean="0">
                          <a:solidFill>
                            <a:schemeClr val="tx1"/>
                          </a:solidFill>
                          <a:latin typeface="ＭＳ Ｐゴシック" pitchFamily="50" charset="-128"/>
                          <a:ea typeface="ＭＳ Ｐゴシック" pitchFamily="50" charset="-128"/>
                        </a:rPr>
                        <a:t>台</a:t>
                      </a:r>
                      <a:endParaRPr lang="en-US" altLang="ja-JP" sz="1000" b="0" i="0" u="none" strike="noStrike" dirty="0" smtClean="0">
                        <a:solidFill>
                          <a:schemeClr val="tx1"/>
                        </a:solidFill>
                        <a:latin typeface="ＭＳ Ｐゴシック" pitchFamily="50" charset="-128"/>
                        <a:ea typeface="ＭＳ Ｐゴシック" pitchFamily="50" charset="-128"/>
                      </a:endParaRPr>
                    </a:p>
                  </a:txBody>
                  <a:tcPr marL="9524" marR="9524" marT="9525"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230757">
                <a:tc vMerge="1">
                  <a:txBody>
                    <a:bodyPr/>
                    <a:lstStyle/>
                    <a:p>
                      <a:pPr marL="0" marR="0" lvl="0" indent="0" algn="ctr" defTabSz="914400" rtl="0" eaLnBrk="1" fontAlgn="base" latinLnBrk="0" hangingPunct="1">
                        <a:lnSpc>
                          <a:spcPct val="90000"/>
                        </a:lnSpc>
                        <a:spcBef>
                          <a:spcPct val="0"/>
                        </a:spcBef>
                        <a:spcAft>
                          <a:spcPct val="0"/>
                        </a:spcAft>
                        <a:buClrTx/>
                        <a:buSzTx/>
                        <a:buFontTx/>
                        <a:buNone/>
                        <a:tabLst/>
                      </a:pPr>
                      <a:endParaRPr kumimoji="1" lang="ja-JP" altLang="en-US" sz="9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54000" marR="54000" marT="46800" marB="46800" vert="eaVert"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rowSpan="2">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800" b="0" i="0" u="none" strike="noStrike" cap="none" normalizeH="0" baseline="0" dirty="0" smtClean="0">
                          <a:ln>
                            <a:noFill/>
                          </a:ln>
                          <a:solidFill>
                            <a:schemeClr val="tx1"/>
                          </a:solidFill>
                          <a:effectLst/>
                          <a:latin typeface="ＭＳ Ｐゴシック" pitchFamily="50" charset="-128"/>
                          <a:ea typeface="ＭＳ Ｐゴシック" pitchFamily="50" charset="-128"/>
                        </a:rPr>
                        <a:t>通勤・通学者</a:t>
                      </a:r>
                    </a:p>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800" b="0" i="0" u="none" strike="noStrike" cap="none" normalizeH="0" baseline="0" dirty="0" smtClean="0">
                          <a:ln>
                            <a:noFill/>
                          </a:ln>
                          <a:solidFill>
                            <a:schemeClr val="tx1"/>
                          </a:solidFill>
                          <a:effectLst/>
                          <a:latin typeface="ＭＳ Ｐゴシック" pitchFamily="50" charset="-128"/>
                          <a:ea typeface="ＭＳ Ｐゴシック" pitchFamily="50" charset="-128"/>
                        </a:rPr>
                        <a:t>割合</a:t>
                      </a:r>
                      <a:endPar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53996" marR="53996" marT="46799" marB="46799"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域内</a:t>
                      </a:r>
                    </a:p>
                  </a:txBody>
                  <a:tcPr marL="53996" marR="53996" marT="46799" marB="46799" anchor="ctr" horzOverflow="overflow">
                    <a:lnL w="12700" cap="flat" cmpd="sng" algn="ctr">
                      <a:solidFill>
                        <a:schemeClr val="tx1"/>
                      </a:solidFill>
                      <a:prstDash val="solid"/>
                      <a:round/>
                      <a:headEnd type="none" w="med" len="med"/>
                      <a:tailEnd type="none" w="med" len="med"/>
                    </a:lnL>
                  </a:tcPr>
                </a:tc>
                <a:tc>
                  <a:txBody>
                    <a:bodyPr/>
                    <a:lstStyle/>
                    <a:p>
                      <a:pPr algn="ctr" fontAlgn="ctr"/>
                      <a:r>
                        <a:rPr lang="en-US" altLang="ja-JP" sz="1000" b="0" i="0" u="none" strike="noStrike" dirty="0" smtClean="0">
                          <a:solidFill>
                            <a:schemeClr val="tx1"/>
                          </a:solidFill>
                          <a:latin typeface="ＭＳ Ｐゴシック" pitchFamily="50" charset="-128"/>
                          <a:ea typeface="ＭＳ Ｐゴシック" pitchFamily="50" charset="-128"/>
                        </a:rPr>
                        <a:t>42.9%</a:t>
                      </a:r>
                      <a:endParaRPr lang="en-US" altLang="ja-JP" sz="1000" b="0" i="0" u="none" strike="noStrike" dirty="0">
                        <a:solidFill>
                          <a:schemeClr val="tx1"/>
                        </a:solidFill>
                        <a:latin typeface="ＭＳ Ｐゴシック" pitchFamily="50" charset="-128"/>
                        <a:ea typeface="ＭＳ Ｐゴシック" pitchFamily="50" charset="-128"/>
                      </a:endParaRPr>
                    </a:p>
                  </a:txBody>
                  <a:tcPr marL="9524" marR="9524" marT="9525" marB="0" anchor="ctr">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230757">
                <a:tc vMerge="1">
                  <a:txBody>
                    <a:bodyPr/>
                    <a:lstStyle/>
                    <a:p>
                      <a:pPr marL="0" marR="0" lvl="0" indent="0" algn="ctr" defTabSz="914400" rtl="0" eaLnBrk="1" fontAlgn="base" latinLnBrk="0" hangingPunct="1">
                        <a:lnSpc>
                          <a:spcPct val="90000"/>
                        </a:lnSpc>
                        <a:spcBef>
                          <a:spcPct val="0"/>
                        </a:spcBef>
                        <a:spcAft>
                          <a:spcPct val="0"/>
                        </a:spcAft>
                        <a:buClrTx/>
                        <a:buSzTx/>
                        <a:buFontTx/>
                        <a:buNone/>
                        <a:tabLst/>
                      </a:pPr>
                      <a:endParaRPr kumimoji="1" lang="ja-JP" altLang="en-US" sz="9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54000" marR="54000" marT="46800" marB="46800" vert="eaVert"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vMerge="1">
                  <a:txBody>
                    <a:bodyPr/>
                    <a:lstStyle/>
                    <a:p>
                      <a:endParaRPr kumimoji="1" lang="ja-JP" altLang="en-US"/>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域外</a:t>
                      </a:r>
                      <a:endParaRPr kumimoji="1" lang="en-US" altLang="ja-JP" sz="10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53996" marR="53996" marT="46799" marB="46799" anchor="ctr" horzOverflow="overflow">
                    <a:lnB w="28575" cap="flat" cmpd="sng" algn="ctr">
                      <a:solidFill>
                        <a:schemeClr val="tx1"/>
                      </a:solidFill>
                      <a:prstDash val="solid"/>
                      <a:round/>
                      <a:headEnd type="none" w="med" len="med"/>
                      <a:tailEnd type="none" w="med" len="med"/>
                    </a:lnB>
                  </a:tcPr>
                </a:tc>
                <a:tc>
                  <a:txBody>
                    <a:bodyPr/>
                    <a:lstStyle/>
                    <a:p>
                      <a:pPr algn="ctr" fontAlgn="ctr"/>
                      <a:r>
                        <a:rPr lang="en-US" altLang="ja-JP" sz="1000" b="0" i="0" u="none" strike="noStrike" dirty="0" smtClean="0">
                          <a:solidFill>
                            <a:schemeClr val="tx1"/>
                          </a:solidFill>
                          <a:latin typeface="ＭＳ Ｐゴシック" pitchFamily="50" charset="-128"/>
                          <a:ea typeface="ＭＳ Ｐゴシック" pitchFamily="50" charset="-128"/>
                        </a:rPr>
                        <a:t>57.1%</a:t>
                      </a:r>
                      <a:endParaRPr lang="en-US" altLang="ja-JP" sz="1000" b="0" i="0" u="none" strike="noStrike" dirty="0">
                        <a:solidFill>
                          <a:schemeClr val="tx1"/>
                        </a:solidFill>
                        <a:latin typeface="ＭＳ Ｐゴシック" pitchFamily="50" charset="-128"/>
                        <a:ea typeface="ＭＳ Ｐゴシック" pitchFamily="50" charset="-128"/>
                      </a:endParaRPr>
                    </a:p>
                  </a:txBody>
                  <a:tcPr marL="9524" marR="9524" marT="9525" marB="0" anchor="ctr">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r>
            </a:tbl>
          </a:graphicData>
        </a:graphic>
      </p:graphicFrame>
      <p:sp>
        <p:nvSpPr>
          <p:cNvPr id="56422" name="タイトル 3"/>
          <p:cNvSpPr>
            <a:spLocks/>
          </p:cNvSpPr>
          <p:nvPr/>
        </p:nvSpPr>
        <p:spPr bwMode="gray">
          <a:xfrm>
            <a:off x="611188" y="428625"/>
            <a:ext cx="8281987" cy="720725"/>
          </a:xfrm>
          <a:prstGeom prst="rect">
            <a:avLst/>
          </a:prstGeom>
          <a:noFill/>
          <a:ln w="57150" cmpd="thickThin" algn="ctr">
            <a:solidFill>
              <a:schemeClr val="accent2"/>
            </a:solidFill>
            <a:miter lim="800000"/>
            <a:headEnd/>
            <a:tailEnd/>
          </a:ln>
          <a:extLst>
            <a:ext uri="{909E8E84-426E-40DD-AFC4-6F175D3DCCD1}">
              <a14:hiddenFill xmlns="" xmlns:a14="http://schemas.microsoft.com/office/drawing/2010/main">
                <a:solidFill>
                  <a:srgbClr val="FFFFFF"/>
                </a:solidFill>
              </a14:hiddenFill>
            </a:ext>
          </a:extLst>
        </p:spPr>
        <p:txBody>
          <a:bodyPr lIns="108000" rIns="108000"/>
          <a:lstStyle>
            <a:lvl1pPr marL="85725"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lnSpc>
                <a:spcPts val="1600"/>
              </a:lnSpc>
              <a:buFont typeface="Wingdings" pitchFamily="2" charset="2"/>
              <a:buNone/>
            </a:pPr>
            <a:endParaRPr lang="en-US" altLang="ja-JP" sz="1200">
              <a:solidFill>
                <a:srgbClr val="000000"/>
              </a:solidFill>
              <a:latin typeface="HGP創英角ｺﾞｼｯｸUB" pitchFamily="50" charset="-128"/>
              <a:ea typeface="HGP創英角ｺﾞｼｯｸUB" pitchFamily="50" charset="-128"/>
            </a:endParaRPr>
          </a:p>
        </p:txBody>
      </p:sp>
      <p:sp>
        <p:nvSpPr>
          <p:cNvPr id="56423" name="Rectangle 86"/>
          <p:cNvSpPr>
            <a:spLocks noChangeArrowheads="1"/>
          </p:cNvSpPr>
          <p:nvPr/>
        </p:nvSpPr>
        <p:spPr bwMode="auto">
          <a:xfrm>
            <a:off x="3348038" y="4076700"/>
            <a:ext cx="2159000" cy="157163"/>
          </a:xfrm>
          <a:prstGeom prst="rect">
            <a:avLst/>
          </a:prstGeom>
          <a:solidFill>
            <a:srgbClr val="008000"/>
          </a:solidFill>
          <a:ln>
            <a:noFill/>
          </a:ln>
          <a:extLst>
            <a:ext uri="{91240B29-F687-4F45-9708-019B960494DF}">
              <a14:hiddenLine xmlns="" xmlns:a14="http://schemas.microsoft.com/office/drawing/2010/main" w="9525" algn="ctr">
                <a:solidFill>
                  <a:srgbClr val="000000"/>
                </a:solidFill>
                <a:miter lim="800000"/>
                <a:headEnd/>
                <a:tailEnd/>
              </a14:hiddenLine>
            </a:ext>
          </a:extLst>
        </p:spPr>
        <p:txBody>
          <a:bodyPr wrap="none" anchor="ct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algn="ctr" eaLnBrk="1" hangingPunct="1"/>
            <a:r>
              <a:rPr lang="ja-JP" altLang="en-US" sz="1000" b="1">
                <a:solidFill>
                  <a:schemeClr val="bg1"/>
                </a:solidFill>
              </a:rPr>
              <a:t>非建物用途の内訳</a:t>
            </a:r>
          </a:p>
        </p:txBody>
      </p:sp>
      <p:sp>
        <p:nvSpPr>
          <p:cNvPr id="56424" name="テキスト ボックス 34"/>
          <p:cNvSpPr txBox="1">
            <a:spLocks noChangeArrowheads="1"/>
          </p:cNvSpPr>
          <p:nvPr/>
        </p:nvSpPr>
        <p:spPr bwMode="auto">
          <a:xfrm>
            <a:off x="4572000" y="6562725"/>
            <a:ext cx="1727200" cy="2000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r>
              <a:rPr lang="ja-JP" altLang="en-US" sz="700"/>
              <a:t>（</a:t>
            </a:r>
            <a:r>
              <a:rPr lang="en-US" altLang="ja-JP" sz="700"/>
              <a:t>H25</a:t>
            </a:r>
            <a:r>
              <a:rPr lang="ja-JP" altLang="en-US" sz="700"/>
              <a:t>建物用途別土地利用現況調査）</a:t>
            </a:r>
            <a:endParaRPr lang="en-US" altLang="ja-JP" sz="700"/>
          </a:p>
        </p:txBody>
      </p:sp>
      <p:sp>
        <p:nvSpPr>
          <p:cNvPr id="15" name="テキスト ボックス 14"/>
          <p:cNvSpPr txBox="1"/>
          <p:nvPr/>
        </p:nvSpPr>
        <p:spPr>
          <a:xfrm>
            <a:off x="611188" y="485775"/>
            <a:ext cx="8064500" cy="661988"/>
          </a:xfrm>
          <a:prstGeom prst="rect">
            <a:avLst/>
          </a:prstGeom>
          <a:noFill/>
        </p:spPr>
        <p:txBody>
          <a:bodyPr>
            <a:spAutoFit/>
          </a:bodyPr>
          <a:lstStyle/>
          <a:p>
            <a:pPr marL="85725">
              <a:lnSpc>
                <a:spcPts val="1000"/>
              </a:lnSpc>
              <a:buFont typeface="Wingdings" pitchFamily="2" charset="2"/>
              <a:buNone/>
              <a:defRPr/>
            </a:pPr>
            <a:r>
              <a:rPr lang="en-US" altLang="ja-JP" sz="1200" dirty="0">
                <a:solidFill>
                  <a:srgbClr val="000000"/>
                </a:solidFill>
                <a:latin typeface="+mn-ea"/>
                <a:ea typeface="ＭＳ Ｐゴシック" pitchFamily="50" charset="-128"/>
              </a:rPr>
              <a:t>○</a:t>
            </a:r>
            <a:r>
              <a:rPr lang="ja-JP" altLang="ja-JP" sz="1200" dirty="0">
                <a:latin typeface="+mn-ea"/>
                <a:ea typeface="ＭＳ Ｐゴシック" pitchFamily="50" charset="-128"/>
              </a:rPr>
              <a:t>建物用途の割合は</a:t>
            </a:r>
            <a:r>
              <a:rPr lang="ja-JP" altLang="en-US" sz="1200" dirty="0">
                <a:latin typeface="+mn-ea"/>
                <a:ea typeface="ＭＳ Ｐゴシック" pitchFamily="50" charset="-128"/>
              </a:rPr>
              <a:t>住宅</a:t>
            </a:r>
            <a:r>
              <a:rPr lang="ja-JP" altLang="ja-JP" sz="1200" dirty="0">
                <a:latin typeface="+mn-ea"/>
                <a:ea typeface="ＭＳ Ｐゴシック" pitchFamily="50" charset="-128"/>
              </a:rPr>
              <a:t>が</a:t>
            </a:r>
            <a:r>
              <a:rPr lang="en-US" altLang="ja-JP" sz="1200" dirty="0">
                <a:latin typeface="+mn-ea"/>
                <a:ea typeface="ＭＳ Ｐゴシック" pitchFamily="50" charset="-128"/>
              </a:rPr>
              <a:t>52.6</a:t>
            </a:r>
            <a:r>
              <a:rPr lang="ja-JP" altLang="ja-JP" sz="1200" dirty="0">
                <a:latin typeface="+mn-ea"/>
                <a:ea typeface="ＭＳ Ｐゴシック" pitchFamily="50" charset="-128"/>
              </a:rPr>
              <a:t>％となっ</a:t>
            </a:r>
            <a:r>
              <a:rPr lang="ja-JP" altLang="en-US" sz="1200" dirty="0">
                <a:latin typeface="+mn-ea"/>
                <a:ea typeface="ＭＳ Ｐゴシック" pitchFamily="50" charset="-128"/>
              </a:rPr>
              <a:t>ているほか、非建物用途の割合は農地が</a:t>
            </a:r>
            <a:r>
              <a:rPr lang="en-US" altLang="ja-JP" sz="1200" dirty="0">
                <a:latin typeface="+mn-ea"/>
                <a:ea typeface="ＭＳ Ｐゴシック" pitchFamily="50" charset="-128"/>
              </a:rPr>
              <a:t>6.0</a:t>
            </a:r>
            <a:r>
              <a:rPr lang="ja-JP" altLang="en-US" sz="1200" dirty="0">
                <a:latin typeface="+mn-ea"/>
                <a:ea typeface="ＭＳ Ｐゴシック" pitchFamily="50" charset="-128"/>
              </a:rPr>
              <a:t>％と市内最多</a:t>
            </a:r>
            <a:endParaRPr lang="ja-JP" altLang="en-US" sz="1200" dirty="0">
              <a:solidFill>
                <a:srgbClr val="000000"/>
              </a:solidFill>
              <a:latin typeface="+mn-ea"/>
              <a:ea typeface="ＭＳ Ｐゴシック" pitchFamily="50" charset="-128"/>
            </a:endParaRPr>
          </a:p>
          <a:p>
            <a:pPr marL="85725">
              <a:lnSpc>
                <a:spcPts val="1000"/>
              </a:lnSpc>
              <a:spcBef>
                <a:spcPct val="50000"/>
              </a:spcBef>
              <a:defRPr/>
            </a:pPr>
            <a:r>
              <a:rPr lang="ja-JP" altLang="ja-JP" sz="1200" dirty="0">
                <a:latin typeface="+mn-ea"/>
                <a:ea typeface="ＭＳ Ｐゴシック" pitchFamily="50" charset="-128"/>
              </a:rPr>
              <a:t>○区域内には鉄道駅が</a:t>
            </a:r>
            <a:r>
              <a:rPr lang="en-US" altLang="ja-JP" sz="1200" dirty="0">
                <a:latin typeface="+mn-ea"/>
                <a:ea typeface="ＭＳ Ｐゴシック" pitchFamily="50" charset="-128"/>
              </a:rPr>
              <a:t>14</a:t>
            </a:r>
            <a:r>
              <a:rPr lang="ja-JP" altLang="ja-JP" sz="1200" dirty="0">
                <a:latin typeface="+mn-ea"/>
                <a:ea typeface="ＭＳ Ｐゴシック" pitchFamily="50" charset="-128"/>
              </a:rPr>
              <a:t>駅設置されており、１ｋ㎡あたりの鉄道駅数は</a:t>
            </a:r>
            <a:r>
              <a:rPr lang="en-US" altLang="ja-JP" sz="1200" dirty="0">
                <a:latin typeface="+mn-ea"/>
                <a:ea typeface="ＭＳ Ｐゴシック" pitchFamily="50" charset="-128"/>
              </a:rPr>
              <a:t>0.6</a:t>
            </a:r>
            <a:r>
              <a:rPr lang="ja-JP" altLang="ja-JP" sz="1200" dirty="0">
                <a:latin typeface="+mn-ea"/>
                <a:ea typeface="ＭＳ Ｐゴシック" pitchFamily="50" charset="-128"/>
              </a:rPr>
              <a:t>駅ある</a:t>
            </a:r>
            <a:endParaRPr lang="en-US" altLang="ja-JP" sz="1200" dirty="0">
              <a:latin typeface="+mn-ea"/>
              <a:ea typeface="ＭＳ Ｐゴシック" pitchFamily="50" charset="-128"/>
            </a:endParaRPr>
          </a:p>
          <a:p>
            <a:pPr marL="85725">
              <a:lnSpc>
                <a:spcPts val="1000"/>
              </a:lnSpc>
              <a:spcBef>
                <a:spcPct val="50000"/>
              </a:spcBef>
              <a:defRPr/>
            </a:pPr>
            <a:r>
              <a:rPr lang="ja-JP" altLang="ja-JP" sz="1200" dirty="0">
                <a:latin typeface="+mn-ea"/>
                <a:ea typeface="ＭＳ Ｐゴシック" pitchFamily="50" charset="-128"/>
              </a:rPr>
              <a:t>○病院・診療所数は</a:t>
            </a:r>
            <a:r>
              <a:rPr lang="en-US" altLang="ja-JP" sz="1200" dirty="0">
                <a:latin typeface="+mn-ea"/>
                <a:ea typeface="ＭＳ Ｐゴシック" pitchFamily="50" charset="-128"/>
              </a:rPr>
              <a:t>586</a:t>
            </a:r>
            <a:r>
              <a:rPr lang="ja-JP" altLang="ja-JP" sz="1200" dirty="0">
                <a:latin typeface="+mn-ea"/>
                <a:ea typeface="ＭＳ Ｐゴシック" pitchFamily="50" charset="-128"/>
              </a:rPr>
              <a:t>カ所で、千人あたりの病院・診療所数は</a:t>
            </a:r>
            <a:r>
              <a:rPr lang="en-US" altLang="ja-JP" sz="1200" dirty="0">
                <a:latin typeface="+mn-ea"/>
                <a:ea typeface="ＭＳ Ｐゴシック" pitchFamily="50" charset="-128"/>
              </a:rPr>
              <a:t>1.8</a:t>
            </a:r>
            <a:r>
              <a:rPr lang="ja-JP" altLang="ja-JP" sz="1200" dirty="0">
                <a:latin typeface="+mn-ea"/>
                <a:ea typeface="ＭＳ Ｐゴシック" pitchFamily="50" charset="-128"/>
              </a:rPr>
              <a:t>カ所である</a:t>
            </a:r>
          </a:p>
        </p:txBody>
      </p:sp>
      <p:graphicFrame>
        <p:nvGraphicFramePr>
          <p:cNvPr id="18" name="Group 22"/>
          <p:cNvGraphicFramePr>
            <a:graphicFrameLocks noGrp="1"/>
          </p:cNvGraphicFramePr>
          <p:nvPr/>
        </p:nvGraphicFramePr>
        <p:xfrm>
          <a:off x="831850" y="4095750"/>
          <a:ext cx="2012950" cy="2160588"/>
        </p:xfrm>
        <a:graphic>
          <a:graphicData uri="http://schemas.openxmlformats.org/drawingml/2006/table">
            <a:tbl>
              <a:tblPr/>
              <a:tblGrid>
                <a:gridCol w="249636"/>
                <a:gridCol w="935636"/>
                <a:gridCol w="827678"/>
              </a:tblGrid>
              <a:tr h="360098">
                <a:tc gridSpan="2">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非建物用途</a:t>
                      </a:r>
                    </a:p>
                  </a:txBody>
                  <a:tcPr marL="53979" marR="53979" marT="46813" marB="46813"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66"/>
                    </a:solidFill>
                  </a:tcPr>
                </a:tc>
                <a:tc hMerge="1">
                  <a:txBody>
                    <a:bodyPr/>
                    <a:lstStyle/>
                    <a:p>
                      <a:endParaRPr kumimoji="1" lang="ja-JP" altLang="en-US"/>
                    </a:p>
                  </a:txBody>
                  <a:tcPr/>
                </a:tc>
                <a:tc>
                  <a:txBody>
                    <a:bodyPr/>
                    <a:lstStyle/>
                    <a:p>
                      <a:pPr algn="ctr" fontAlgn="ctr"/>
                      <a:r>
                        <a:rPr lang="en-US" altLang="ja-JP" sz="1000" b="0" i="0" u="none" strike="noStrike" dirty="0" smtClean="0">
                          <a:latin typeface="ＭＳ Ｐゴシック" pitchFamily="50" charset="-128"/>
                          <a:ea typeface="ＭＳ Ｐゴシック" pitchFamily="50" charset="-128"/>
                        </a:rPr>
                        <a:t>39.2%</a:t>
                      </a:r>
                      <a:endParaRPr lang="en-US" altLang="ja-JP" sz="1000" b="0" i="0" u="none" strike="noStrike" dirty="0">
                        <a:latin typeface="ＭＳ Ｐゴシック" pitchFamily="50" charset="-128"/>
                        <a:ea typeface="ＭＳ Ｐゴシック" pitchFamily="50" charset="-128"/>
                      </a:endParaRPr>
                    </a:p>
                  </a:txBody>
                  <a:tcPr marL="9521" marR="9521" marT="9528"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66"/>
                    </a:solidFill>
                  </a:tcPr>
                </a:tc>
              </a:tr>
              <a:tr h="360098">
                <a:tc rowSpan="5">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内訳</a:t>
                      </a:r>
                    </a:p>
                  </a:txBody>
                  <a:tcPr marL="53979" marR="53979" marT="46813" marB="46813" vert="eaVert"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道路</a:t>
                      </a:r>
                    </a:p>
                  </a:txBody>
                  <a:tcPr marL="53979" marR="53979" marT="46813" marB="4681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c>
                  <a:txBody>
                    <a:bodyPr/>
                    <a:lstStyle/>
                    <a:p>
                      <a:pPr algn="ctr" fontAlgn="ctr"/>
                      <a:r>
                        <a:rPr lang="en-US" altLang="ja-JP" sz="1000" b="0" i="0" u="none" strike="noStrike" dirty="0" smtClean="0">
                          <a:latin typeface="ＭＳ Ｐゴシック"/>
                        </a:rPr>
                        <a:t>49.9%</a:t>
                      </a:r>
                      <a:endParaRPr lang="en-US" altLang="ja-JP" sz="1000" b="0" i="0" u="none" strike="noStrike" dirty="0">
                        <a:latin typeface="ＭＳ Ｐゴシック"/>
                      </a:endParaRPr>
                    </a:p>
                  </a:txBody>
                  <a:tcPr marL="0" marR="0" marT="0"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r>
              <a:tr h="360098">
                <a:tc vMerge="1">
                  <a:txBody>
                    <a:bodyPr/>
                    <a:lstStyle/>
                    <a:p>
                      <a:endParaRPr kumimoji="1" lang="ja-JP" altLang="en-US"/>
                    </a:p>
                  </a:txBody>
                  <a:tcPr/>
                </a:tc>
                <a:tc>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水面</a:t>
                      </a:r>
                    </a:p>
                  </a:txBody>
                  <a:tcPr marL="53979" marR="53979" marT="46813" marB="4681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c>
                  <a:txBody>
                    <a:bodyPr/>
                    <a:lstStyle/>
                    <a:p>
                      <a:pPr algn="ctr" fontAlgn="ctr"/>
                      <a:r>
                        <a:rPr lang="en-US" altLang="ja-JP" sz="1000" b="0" i="0" u="none" strike="noStrike" dirty="0" smtClean="0">
                          <a:latin typeface="ＭＳ Ｐゴシック"/>
                        </a:rPr>
                        <a:t>4.3%</a:t>
                      </a:r>
                      <a:endParaRPr lang="en-US" altLang="ja-JP" sz="1000" b="0" i="0" u="none" strike="noStrike" dirty="0">
                        <a:latin typeface="ＭＳ Ｐゴシック"/>
                      </a:endParaRPr>
                    </a:p>
                  </a:txBody>
                  <a:tcPr marL="0" marR="0" marT="0"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r>
              <a:tr h="360098">
                <a:tc vMerge="1">
                  <a:txBody>
                    <a:bodyPr/>
                    <a:lstStyle/>
                    <a:p>
                      <a:endParaRPr kumimoji="1" lang="ja-JP" altLang="en-US"/>
                    </a:p>
                  </a:txBody>
                  <a:tcPr/>
                </a:tc>
                <a:tc>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公園緑地</a:t>
                      </a:r>
                    </a:p>
                  </a:txBody>
                  <a:tcPr marL="53979" marR="53979" marT="46813" marB="4681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c>
                  <a:txBody>
                    <a:bodyPr/>
                    <a:lstStyle/>
                    <a:p>
                      <a:pPr algn="ctr" fontAlgn="ctr"/>
                      <a:r>
                        <a:rPr lang="en-US" altLang="ja-JP" sz="1000" b="0" i="0" u="none" strike="noStrike" dirty="0" smtClean="0">
                          <a:latin typeface="ＭＳ Ｐゴシック"/>
                        </a:rPr>
                        <a:t>15.1%</a:t>
                      </a:r>
                      <a:endParaRPr lang="en-US" altLang="ja-JP" sz="1000" b="0" i="0" u="none" strike="noStrike" dirty="0">
                        <a:latin typeface="ＭＳ Ｐゴシック"/>
                      </a:endParaRPr>
                    </a:p>
                  </a:txBody>
                  <a:tcPr marL="0" marR="0" marT="0"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6350" cap="flat" cmpd="sng" algn="ctr">
                      <a:solidFill>
                        <a:schemeClr val="tx1"/>
                      </a:solidFill>
                      <a:prstDash val="dash"/>
                      <a:round/>
                      <a:headEnd type="none" w="med" len="med"/>
                      <a:tailEnd type="none" w="med" len="med"/>
                    </a:lnB>
                    <a:lnTlToBr>
                      <a:noFill/>
                    </a:lnTlToBr>
                    <a:lnBlToTr>
                      <a:noFill/>
                    </a:lnBlToTr>
                    <a:noFill/>
                  </a:tcPr>
                </a:tc>
              </a:tr>
              <a:tr h="360098">
                <a:tc vMerge="1">
                  <a:txBody>
                    <a:bodyPr/>
                    <a:lstStyle/>
                    <a:p>
                      <a:endParaRPr kumimoji="1" lang="ja-JP" altLang="en-US"/>
                    </a:p>
                  </a:txBody>
                  <a:tcPr/>
                </a:tc>
                <a:tc>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農地</a:t>
                      </a:r>
                    </a:p>
                  </a:txBody>
                  <a:tcPr marL="53979" marR="53979" marT="46813" marB="4681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3175" cap="flat" cmpd="sng" algn="ctr">
                      <a:solidFill>
                        <a:schemeClr val="tx1"/>
                      </a:solidFill>
                      <a:prstDash val="dash"/>
                      <a:round/>
                      <a:headEnd type="none" w="med" len="med"/>
                      <a:tailEnd type="none" w="med" len="med"/>
                    </a:lnB>
                    <a:lnTlToBr>
                      <a:noFill/>
                    </a:lnTlToBr>
                    <a:lnBlToTr>
                      <a:noFill/>
                    </a:lnBlToTr>
                    <a:noFill/>
                  </a:tcPr>
                </a:tc>
                <a:tc>
                  <a:txBody>
                    <a:bodyPr/>
                    <a:lstStyle/>
                    <a:p>
                      <a:pPr algn="ctr" fontAlgn="ctr"/>
                      <a:r>
                        <a:rPr lang="en-US" altLang="ja-JP" sz="1000" b="0" i="0" u="none" strike="noStrike" dirty="0" smtClean="0">
                          <a:latin typeface="ＭＳ Ｐゴシック"/>
                        </a:rPr>
                        <a:t>6.0%</a:t>
                      </a:r>
                      <a:endParaRPr lang="en-US" altLang="ja-JP" sz="1000" b="0" i="0" u="none" strike="noStrike" dirty="0">
                        <a:latin typeface="ＭＳ Ｐゴシック"/>
                      </a:endParaRPr>
                    </a:p>
                  </a:txBody>
                  <a:tcPr marL="0" marR="0" marT="0"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6350" cap="flat" cmpd="sng" algn="ctr">
                      <a:solidFill>
                        <a:schemeClr val="tx1"/>
                      </a:solidFill>
                      <a:prstDash val="dash"/>
                      <a:round/>
                      <a:headEnd type="none" w="med" len="med"/>
                      <a:tailEnd type="none" w="med" len="med"/>
                    </a:lnT>
                    <a:lnB w="3175" cap="flat" cmpd="sng" algn="ctr">
                      <a:solidFill>
                        <a:schemeClr val="tx1"/>
                      </a:solidFill>
                      <a:prstDash val="dash"/>
                      <a:round/>
                      <a:headEnd type="none" w="med" len="med"/>
                      <a:tailEnd type="none" w="med" len="med"/>
                    </a:lnB>
                    <a:lnTlToBr>
                      <a:noFill/>
                    </a:lnTlToBr>
                    <a:lnBlToTr>
                      <a:noFill/>
                    </a:lnBlToTr>
                    <a:noFill/>
                  </a:tcPr>
                </a:tc>
              </a:tr>
              <a:tr h="360098">
                <a:tc vMerge="1">
                  <a:txBody>
                    <a:bodyPr/>
                    <a:lstStyle/>
                    <a:p>
                      <a:pPr marL="0" marR="0" lvl="0" indent="0" algn="ctr" defTabSz="914400" rtl="0" eaLnBrk="1" fontAlgn="base" latinLnBrk="0" hangingPunct="1">
                        <a:lnSpc>
                          <a:spcPct val="90000"/>
                        </a:lnSpc>
                        <a:spcBef>
                          <a:spcPct val="0"/>
                        </a:spcBef>
                        <a:spcAft>
                          <a:spcPct val="0"/>
                        </a:spcAft>
                        <a:buClrTx/>
                        <a:buSzTx/>
                        <a:buFontTx/>
                        <a:buNone/>
                        <a:tabLst/>
                      </a:pPr>
                      <a:endPar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endParaRPr>
                    </a:p>
                  </a:txBody>
                  <a:tcPr marL="54000" marR="54000" marT="46800" marB="46800" vert="eaVert"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9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itchFamily="50" charset="-128"/>
                          <a:ea typeface="ＭＳ Ｐゴシック" pitchFamily="50" charset="-128"/>
                        </a:rPr>
                        <a:t>その他</a:t>
                      </a:r>
                    </a:p>
                  </a:txBody>
                  <a:tcPr marL="53979" marR="53979" marT="46813" marB="4681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175" cap="flat" cmpd="sng" algn="ctr">
                      <a:solidFill>
                        <a:schemeClr val="tx1"/>
                      </a:solidFill>
                      <a:prstDash val="dash"/>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algn="ctr" fontAlgn="ctr"/>
                      <a:r>
                        <a:rPr lang="en-US" altLang="ja-JP" sz="1000" b="0" i="0" u="none" strike="noStrike" dirty="0" smtClean="0">
                          <a:latin typeface="ＭＳ Ｐゴシック"/>
                        </a:rPr>
                        <a:t>24.7%</a:t>
                      </a:r>
                      <a:endParaRPr lang="en-US" altLang="ja-JP" sz="1000" b="0" i="0" u="none" strike="noStrike" dirty="0">
                        <a:latin typeface="ＭＳ Ｐゴシック"/>
                      </a:endParaRPr>
                    </a:p>
                  </a:txBody>
                  <a:tcPr marL="0" marR="0" marT="0" marB="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3175" cap="flat" cmpd="sng" algn="ctr">
                      <a:solidFill>
                        <a:schemeClr val="tx1"/>
                      </a:solidFill>
                      <a:prstDash val="dash"/>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r>
            </a:tbl>
          </a:graphicData>
        </a:graphic>
      </p:graphicFrame>
      <p:graphicFrame>
        <p:nvGraphicFramePr>
          <p:cNvPr id="16" name="グラフ 15"/>
          <p:cNvGraphicFramePr>
            <a:graphicFrameLocks/>
          </p:cNvGraphicFramePr>
          <p:nvPr/>
        </p:nvGraphicFramePr>
        <p:xfrm>
          <a:off x="2916152" y="1424558"/>
          <a:ext cx="3024000" cy="2494800"/>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19" name="グラフ 18"/>
          <p:cNvGraphicFramePr>
            <a:graphicFrameLocks/>
          </p:cNvGraphicFramePr>
          <p:nvPr/>
        </p:nvGraphicFramePr>
        <p:xfrm>
          <a:off x="2916152" y="4210050"/>
          <a:ext cx="3024000" cy="2494800"/>
        </p:xfrm>
        <a:graphic>
          <a:graphicData uri="http://schemas.openxmlformats.org/drawingml/2006/chart">
            <c:chart xmlns:c="http://schemas.openxmlformats.org/drawingml/2006/chart" xmlns:r="http://schemas.openxmlformats.org/officeDocument/2006/relationships" r:id="rId3"/>
          </a:graphicData>
        </a:graphic>
      </p:graphicFrame>
      <p:sp>
        <p:nvSpPr>
          <p:cNvPr id="20" name="正方形/長方形 27"/>
          <p:cNvSpPr>
            <a:spLocks noChangeArrowheads="1"/>
          </p:cNvSpPr>
          <p:nvPr/>
        </p:nvSpPr>
        <p:spPr bwMode="auto">
          <a:xfrm>
            <a:off x="8112125" y="24526"/>
            <a:ext cx="1031875" cy="261937"/>
          </a:xfrm>
          <a:prstGeom prst="rect">
            <a:avLst/>
          </a:prstGeom>
          <a:noFill/>
          <a:ln w="9525">
            <a:noFill/>
            <a:miter lim="800000"/>
            <a:headEnd/>
            <a:tailEnd/>
          </a:ln>
        </p:spPr>
        <p:txBody>
          <a:bodyPr>
            <a:spAutoFit/>
          </a:bodyPr>
          <a:lstStyle/>
          <a:p>
            <a:pPr algn="r"/>
            <a:r>
              <a:rPr lang="ja-JP" altLang="en-US" sz="1100" b="1" dirty="0" smtClean="0">
                <a:solidFill>
                  <a:srgbClr val="000000"/>
                </a:solidFill>
                <a:latin typeface="ＭＳ Ｐゴシック" charset="-128"/>
                <a:ea typeface="Meiryo UI" pitchFamily="50" charset="-128"/>
                <a:cs typeface="Meiryo UI" pitchFamily="50" charset="-128"/>
              </a:rPr>
              <a:t>すがた</a:t>
            </a:r>
            <a:r>
              <a:rPr lang="en-US" altLang="ja-JP" sz="1100" b="1" dirty="0" smtClean="0">
                <a:solidFill>
                  <a:srgbClr val="000000"/>
                </a:solidFill>
                <a:latin typeface="ＭＳ Ｐゴシック" charset="-128"/>
                <a:ea typeface="Meiryo UI" pitchFamily="50" charset="-128"/>
                <a:cs typeface="Meiryo UI" pitchFamily="50" charset="-128"/>
              </a:rPr>
              <a:t>-</a:t>
            </a:r>
            <a:r>
              <a:rPr lang="ja-JP" altLang="en-US" sz="1100" b="1" dirty="0" smtClean="0">
                <a:solidFill>
                  <a:srgbClr val="000000"/>
                </a:solidFill>
                <a:latin typeface="ＭＳ Ｐゴシック" charset="-128"/>
                <a:ea typeface="Meiryo UI" pitchFamily="50" charset="-128"/>
                <a:cs typeface="Meiryo UI" pitchFamily="50" charset="-128"/>
              </a:rPr>
              <a:t>５２</a:t>
            </a:r>
            <a:endParaRPr lang="ja-JP" altLang="en-US" sz="1200" b="1" dirty="0">
              <a:solidFill>
                <a:srgbClr val="000000"/>
              </a:solidFill>
              <a:latin typeface="ＭＳ Ｐゴシック" charset="-128"/>
              <a:ea typeface="Meiryo UI" pitchFamily="50" charset="-128"/>
              <a:cs typeface="Meiryo UI" pitchFamily="50" charset="-128"/>
            </a:endParaRPr>
          </a:p>
        </p:txBody>
      </p:sp>
    </p:spTree>
  </p:cSld>
  <p:clrMapOvr>
    <a:masterClrMapping/>
  </p:clrMapOvr>
  <p:timing>
    <p:tnLst>
      <p:par>
        <p:cTn id="1" dur="indefinite" restart="never" nodeType="tmRoot"/>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スライド番号プレースホルダー 2"/>
          <p:cNvSpPr txBox="1">
            <a:spLocks/>
          </p:cNvSpPr>
          <p:nvPr/>
        </p:nvSpPr>
        <p:spPr>
          <a:xfrm>
            <a:off x="7032206" y="13123"/>
            <a:ext cx="2125114" cy="365125"/>
          </a:xfrm>
          <a:prstGeom prst="rect">
            <a:avLst/>
          </a:prstGeom>
        </p:spPr>
        <p:txBody>
          <a:bodyPr vert="horz" lIns="91440" tIns="45720" rIns="91440" bIns="45720" rtlCol="0" anchor="ct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1" lang="ja-JP" altLang="en-US" sz="1600" b="0" i="0" u="none" strike="noStrike" kern="0" cap="none" spc="0" normalizeH="0" baseline="0" noProof="0" dirty="0">
              <a:ln>
                <a:noFill/>
              </a:ln>
              <a:solidFill>
                <a:sysClr val="windowText" lastClr="000000"/>
              </a:solidFill>
              <a:effectLst/>
              <a:uLnTx/>
              <a:uFillTx/>
              <a:latin typeface="HGPｺﾞｼｯｸE" pitchFamily="50" charset="-128"/>
              <a:ea typeface="HGPｺﾞｼｯｸE" pitchFamily="50" charset="-128"/>
              <a:cs typeface="+mn-cs"/>
            </a:endParaRPr>
          </a:p>
        </p:txBody>
      </p:sp>
      <p:graphicFrame>
        <p:nvGraphicFramePr>
          <p:cNvPr id="4" name="表 3"/>
          <p:cNvGraphicFramePr>
            <a:graphicFrameLocks noGrp="1"/>
          </p:cNvGraphicFramePr>
          <p:nvPr/>
        </p:nvGraphicFramePr>
        <p:xfrm>
          <a:off x="79368" y="491766"/>
          <a:ext cx="8945732" cy="6067641"/>
        </p:xfrm>
        <a:graphic>
          <a:graphicData uri="http://schemas.openxmlformats.org/drawingml/2006/table">
            <a:tbl>
              <a:tblPr firstRow="1" bandRow="1">
                <a:tableStyleId>{5C22544A-7EE6-4342-B048-85BDC9FD1C3A}</a:tableStyleId>
              </a:tblPr>
              <a:tblGrid>
                <a:gridCol w="372577"/>
                <a:gridCol w="1188000"/>
                <a:gridCol w="1188000"/>
                <a:gridCol w="1188000"/>
                <a:gridCol w="1188000"/>
                <a:gridCol w="900000"/>
                <a:gridCol w="144000"/>
                <a:gridCol w="1260000"/>
                <a:gridCol w="149155"/>
                <a:gridCol w="1368000"/>
              </a:tblGrid>
              <a:tr h="246982">
                <a:tc rowSpan="2">
                  <a:txBody>
                    <a:bodyPr/>
                    <a:lstStyle/>
                    <a:p>
                      <a:pPr algn="ctr"/>
                      <a:endParaRPr kumimoji="1" lang="ja-JP" altLang="en-US" sz="1200" b="0" dirty="0">
                        <a:solidFill>
                          <a:sysClr val="windowText" lastClr="000000"/>
                        </a:solidFill>
                      </a:endParaRPr>
                    </a:p>
                  </a:txBody>
                  <a:tcPr marL="57115" marR="57115" marT="28557" marB="28557" anchor="ctr">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rowSpan="2">
                  <a:txBody>
                    <a:bodyPr/>
                    <a:lstStyle/>
                    <a:p>
                      <a:pPr algn="ctr"/>
                      <a:r>
                        <a:rPr kumimoji="1" lang="ja-JP" altLang="en-US" sz="1200" b="1" dirty="0" smtClean="0">
                          <a:solidFill>
                            <a:sysClr val="windowText" lastClr="000000"/>
                          </a:solidFill>
                          <a:latin typeface="ＭＳ Ｐゴシック" pitchFamily="50" charset="-128"/>
                          <a:ea typeface="ＭＳ Ｐゴシック" pitchFamily="50" charset="-128"/>
                        </a:rPr>
                        <a:t>現区庁舎</a:t>
                      </a:r>
                      <a:endParaRPr kumimoji="1" lang="en-US" altLang="ja-JP" sz="1200" b="1" dirty="0" smtClean="0">
                        <a:solidFill>
                          <a:sysClr val="windowText" lastClr="000000"/>
                        </a:solidFill>
                        <a:latin typeface="ＭＳ Ｐゴシック" pitchFamily="50" charset="-128"/>
                        <a:ea typeface="ＭＳ Ｐゴシック" pitchFamily="50" charset="-128"/>
                      </a:endParaRPr>
                    </a:p>
                    <a:p>
                      <a:pPr algn="ctr"/>
                      <a:r>
                        <a:rPr kumimoji="1" lang="ja-JP" altLang="en-US" sz="1200" b="1" dirty="0" smtClean="0">
                          <a:solidFill>
                            <a:sysClr val="windowText" lastClr="000000"/>
                          </a:solidFill>
                          <a:latin typeface="ＭＳ Ｐゴシック" pitchFamily="50" charset="-128"/>
                          <a:ea typeface="ＭＳ Ｐゴシック" pitchFamily="50" charset="-128"/>
                        </a:rPr>
                        <a:t>（庁舎延床面積）</a:t>
                      </a:r>
                      <a:endParaRPr kumimoji="1" lang="ja-JP" altLang="en-US" sz="1200" b="1" dirty="0">
                        <a:solidFill>
                          <a:sysClr val="windowText" lastClr="000000"/>
                        </a:solidFill>
                        <a:latin typeface="ＭＳ Ｐゴシック" pitchFamily="50" charset="-128"/>
                        <a:ea typeface="ＭＳ Ｐゴシック" pitchFamily="50" charset="-128"/>
                      </a:endParaRPr>
                    </a:p>
                  </a:txBody>
                  <a:tcPr marL="57115" marR="57115" marT="28557" marB="28557"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gridSpan="4">
                  <a:txBody>
                    <a:bodyPr/>
                    <a:lstStyle/>
                    <a:p>
                      <a:pPr algn="ctr"/>
                      <a:r>
                        <a:rPr kumimoji="1" lang="ja-JP" altLang="en-US" sz="1200" b="1" dirty="0" smtClean="0">
                          <a:solidFill>
                            <a:sysClr val="windowText" lastClr="000000"/>
                          </a:solidFill>
                          <a:latin typeface="ＭＳ Ｐゴシック" pitchFamily="50" charset="-128"/>
                          <a:ea typeface="ＭＳ Ｐゴシック" pitchFamily="50" charset="-128"/>
                        </a:rPr>
                        <a:t>評価項目点数</a:t>
                      </a:r>
                      <a:endParaRPr kumimoji="1" lang="ja-JP" altLang="en-US" sz="1200" b="1" dirty="0">
                        <a:solidFill>
                          <a:sysClr val="windowText" lastClr="000000"/>
                        </a:solidFill>
                        <a:latin typeface="ＭＳ Ｐゴシック" pitchFamily="50" charset="-128"/>
                        <a:ea typeface="ＭＳ Ｐゴシック" pitchFamily="50" charset="-128"/>
                      </a:endParaRPr>
                    </a:p>
                  </a:txBody>
                  <a:tcPr marL="57115" marR="57115" marT="28557" marB="28557"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ctr"/>
                      <a:endParaRPr kumimoji="1" lang="ja-JP" altLang="en-US" sz="1200" b="0" dirty="0">
                        <a:solidFill>
                          <a:sysClr val="windowText" lastClr="000000"/>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ctr"/>
                      <a:endParaRPr kumimoji="1" lang="ja-JP" altLang="en-US" sz="1200" b="0" dirty="0">
                        <a:solidFill>
                          <a:sysClr val="windowText" lastClr="000000"/>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ctr"/>
                      <a:endParaRPr kumimoji="1" lang="ja-JP" altLang="en-US" sz="1200" b="0" dirty="0">
                        <a:solidFill>
                          <a:sysClr val="windowText" lastClr="000000"/>
                        </a:solidFill>
                        <a:latin typeface="+mj-ea"/>
                        <a:ea typeface="+mj-ea"/>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rowSpan="9">
                  <a:txBody>
                    <a:bodyPr/>
                    <a:lstStyle/>
                    <a:p>
                      <a:pPr algn="ctr"/>
                      <a:endParaRPr kumimoji="1" lang="ja-JP" altLang="en-US" sz="1200" b="1" dirty="0">
                        <a:solidFill>
                          <a:schemeClr val="tx1"/>
                        </a:solidFill>
                      </a:endParaRPr>
                    </a:p>
                  </a:txBody>
                  <a:tcPr marL="57115" marR="57115" marT="28557" marB="28557" anchor="ct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kumimoji="1" lang="ja-JP" altLang="en-US" sz="1200" b="1" dirty="0" smtClean="0">
                          <a:solidFill>
                            <a:sysClr val="windowText" lastClr="000000"/>
                          </a:solidFill>
                          <a:latin typeface="ＭＳ Ｐゴシック" pitchFamily="50" charset="-128"/>
                          <a:ea typeface="ＭＳ Ｐゴシック" pitchFamily="50" charset="-128"/>
                        </a:rPr>
                        <a:t>庁舎の整備条件</a:t>
                      </a:r>
                      <a:endParaRPr kumimoji="1" lang="en-US" altLang="ja-JP" sz="1200" b="1" dirty="0" smtClean="0">
                        <a:solidFill>
                          <a:sysClr val="windowText" lastClr="000000"/>
                        </a:solidFill>
                        <a:latin typeface="ＭＳ Ｐゴシック" pitchFamily="50" charset="-128"/>
                        <a:ea typeface="ＭＳ Ｐゴシック" pitchFamily="50" charset="-128"/>
                      </a:endParaRPr>
                    </a:p>
                  </a:txBody>
                  <a:tcPr marL="57115" marR="57115" marT="28557" marB="28557" anchor="ct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rowSpan="9">
                  <a:txBody>
                    <a:bodyPr/>
                    <a:lstStyle/>
                    <a:p>
                      <a:pPr algn="ctr"/>
                      <a:endParaRPr kumimoji="1" lang="ja-JP" altLang="en-US" sz="1200" b="1" dirty="0">
                        <a:solidFill>
                          <a:sysClr val="windowText" lastClr="000000"/>
                        </a:solidFill>
                      </a:endParaRPr>
                    </a:p>
                  </a:txBody>
                  <a:tcPr marL="57115" marR="57115" marT="28557" marB="28557" anchor="ct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rowSpan="2">
                  <a:txBody>
                    <a:bodyPr/>
                    <a:lstStyle/>
                    <a:p>
                      <a:pPr algn="ctr"/>
                      <a:r>
                        <a:rPr kumimoji="1" lang="ja-JP" altLang="en-US" sz="1200" b="1" dirty="0" smtClean="0">
                          <a:solidFill>
                            <a:sysClr val="windowText" lastClr="000000"/>
                          </a:solidFill>
                          <a:latin typeface="ＭＳ Ｐゴシック" pitchFamily="50" charset="-128"/>
                          <a:ea typeface="ＭＳ Ｐゴシック" pitchFamily="50" charset="-128"/>
                        </a:rPr>
                        <a:t>選定庁舎</a:t>
                      </a:r>
                      <a:endParaRPr kumimoji="1" lang="ja-JP" altLang="en-US" sz="1200" b="1" dirty="0">
                        <a:solidFill>
                          <a:sysClr val="windowText" lastClr="000000"/>
                        </a:solidFill>
                        <a:latin typeface="ＭＳ Ｐゴシック" pitchFamily="50" charset="-128"/>
                        <a:ea typeface="ＭＳ Ｐゴシック" pitchFamily="50" charset="-128"/>
                      </a:endParaRPr>
                    </a:p>
                  </a:txBody>
                  <a:tcPr marL="57115" marR="57115" marT="28557" marB="28557" anchor="ct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r>
              <a:tr h="780659">
                <a:tc vMerge="1">
                  <a:txBody>
                    <a:bodyPr/>
                    <a:lstStyle/>
                    <a:p>
                      <a:pPr algn="ctr"/>
                      <a:endParaRPr kumimoji="1" lang="ja-JP" altLang="en-US" sz="1600" b="0" dirty="0">
                        <a:solidFill>
                          <a:sysClr val="windowText" lastClr="000000"/>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pPr algn="ctr"/>
                      <a:endParaRPr kumimoji="1" lang="ja-JP" altLang="en-US" sz="1200" b="0" dirty="0">
                        <a:solidFill>
                          <a:sysClr val="windowText" lastClr="000000"/>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kumimoji="1" lang="ja-JP" altLang="en-US" sz="1200" b="1" dirty="0" smtClean="0">
                          <a:solidFill>
                            <a:sysClr val="windowText" lastClr="000000"/>
                          </a:solidFill>
                          <a:latin typeface="ＭＳ Ｐゴシック" pitchFamily="50" charset="-128"/>
                          <a:ea typeface="ＭＳ Ｐゴシック" pitchFamily="50" charset="-128"/>
                        </a:rPr>
                        <a:t>①人口重心</a:t>
                      </a:r>
                      <a:endParaRPr kumimoji="1" lang="en-US" altLang="ja-JP" sz="1200" b="1" dirty="0" smtClean="0">
                        <a:solidFill>
                          <a:sysClr val="windowText" lastClr="000000"/>
                        </a:solidFill>
                        <a:latin typeface="ＭＳ Ｐゴシック" pitchFamily="50" charset="-128"/>
                        <a:ea typeface="ＭＳ Ｐゴシック" pitchFamily="50" charset="-128"/>
                      </a:endParaRPr>
                    </a:p>
                    <a:p>
                      <a:pPr algn="ctr"/>
                      <a:r>
                        <a:rPr kumimoji="1" lang="ja-JP" altLang="en-US" sz="1200" b="1" dirty="0" smtClean="0">
                          <a:solidFill>
                            <a:sysClr val="windowText" lastClr="000000"/>
                          </a:solidFill>
                          <a:latin typeface="ＭＳ Ｐゴシック" pitchFamily="50" charset="-128"/>
                          <a:ea typeface="ＭＳ Ｐゴシック" pitchFamily="50" charset="-128"/>
                        </a:rPr>
                        <a:t>からの距離</a:t>
                      </a:r>
                      <a:endParaRPr kumimoji="1" lang="ja-JP" altLang="en-US" sz="1200" b="1" dirty="0">
                        <a:solidFill>
                          <a:sysClr val="windowText" lastClr="000000"/>
                        </a:solidFill>
                        <a:latin typeface="ＭＳ Ｐゴシック" pitchFamily="50" charset="-128"/>
                        <a:ea typeface="ＭＳ Ｐゴシック" pitchFamily="50" charset="-128"/>
                      </a:endParaRPr>
                    </a:p>
                  </a:txBody>
                  <a:tcPr marL="57115" marR="57115" marT="28557" marB="28557"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kumimoji="1" lang="ja-JP" altLang="en-US" sz="1200" b="1" dirty="0" smtClean="0">
                          <a:solidFill>
                            <a:sysClr val="windowText" lastClr="000000"/>
                          </a:solidFill>
                          <a:latin typeface="ＭＳ Ｐゴシック" pitchFamily="50" charset="-128"/>
                          <a:ea typeface="ＭＳ Ｐゴシック" pitchFamily="50" charset="-128"/>
                        </a:rPr>
                        <a:t>②現区役所間</a:t>
                      </a:r>
                      <a:endParaRPr kumimoji="1" lang="en-US" altLang="ja-JP" sz="1200" b="1" dirty="0" smtClean="0">
                        <a:solidFill>
                          <a:sysClr val="windowText" lastClr="000000"/>
                        </a:solidFill>
                        <a:latin typeface="ＭＳ Ｐゴシック" pitchFamily="50" charset="-128"/>
                        <a:ea typeface="ＭＳ Ｐゴシック" pitchFamily="50" charset="-128"/>
                      </a:endParaRPr>
                    </a:p>
                    <a:p>
                      <a:pPr algn="ctr"/>
                      <a:r>
                        <a:rPr kumimoji="1" lang="ja-JP" altLang="en-US" sz="1200" b="1" dirty="0" smtClean="0">
                          <a:solidFill>
                            <a:sysClr val="windowText" lastClr="000000"/>
                          </a:solidFill>
                          <a:latin typeface="ＭＳ Ｐゴシック" pitchFamily="50" charset="-128"/>
                          <a:ea typeface="ＭＳ Ｐゴシック" pitchFamily="50" charset="-128"/>
                        </a:rPr>
                        <a:t>公共交通</a:t>
                      </a:r>
                      <a:endParaRPr kumimoji="1" lang="en-US" altLang="ja-JP" sz="1200" b="1" dirty="0" smtClean="0">
                        <a:solidFill>
                          <a:sysClr val="windowText" lastClr="000000"/>
                        </a:solidFill>
                        <a:latin typeface="ＭＳ Ｐゴシック" pitchFamily="50" charset="-128"/>
                        <a:ea typeface="ＭＳ Ｐゴシック" pitchFamily="50" charset="-128"/>
                      </a:endParaRPr>
                    </a:p>
                    <a:p>
                      <a:pPr algn="ctr"/>
                      <a:r>
                        <a:rPr kumimoji="1" lang="ja-JP" altLang="en-US" sz="1200" b="1" dirty="0" smtClean="0">
                          <a:solidFill>
                            <a:sysClr val="windowText" lastClr="000000"/>
                          </a:solidFill>
                          <a:latin typeface="ＭＳ Ｐゴシック" pitchFamily="50" charset="-128"/>
                          <a:ea typeface="ＭＳ Ｐゴシック" pitchFamily="50" charset="-128"/>
                        </a:rPr>
                        <a:t>所要時間</a:t>
                      </a:r>
                      <a:endParaRPr kumimoji="1" lang="ja-JP" altLang="en-US" sz="1200" b="1" dirty="0">
                        <a:solidFill>
                          <a:sysClr val="windowText" lastClr="000000"/>
                        </a:solidFill>
                        <a:latin typeface="ＭＳ Ｐゴシック" pitchFamily="50" charset="-128"/>
                        <a:ea typeface="ＭＳ Ｐゴシック" pitchFamily="50" charset="-128"/>
                      </a:endParaRPr>
                    </a:p>
                  </a:txBody>
                  <a:tcPr marL="57115" marR="57115" marT="28557" marB="28557"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kumimoji="1" lang="ja-JP" altLang="en-US" sz="1200" b="1" dirty="0" smtClean="0">
                          <a:solidFill>
                            <a:sysClr val="windowText" lastClr="000000"/>
                          </a:solidFill>
                          <a:latin typeface="ＭＳ Ｐゴシック" pitchFamily="50" charset="-128"/>
                          <a:ea typeface="ＭＳ Ｐゴシック" pitchFamily="50" charset="-128"/>
                        </a:rPr>
                        <a:t>③各区間の移動者数</a:t>
                      </a:r>
                      <a:endParaRPr kumimoji="1" lang="ja-JP" altLang="en-US" sz="1200" b="1" dirty="0">
                        <a:solidFill>
                          <a:sysClr val="windowText" lastClr="000000"/>
                        </a:solidFill>
                        <a:latin typeface="ＭＳ Ｐゴシック" pitchFamily="50" charset="-128"/>
                        <a:ea typeface="ＭＳ Ｐゴシック" pitchFamily="50" charset="-128"/>
                      </a:endParaRPr>
                    </a:p>
                  </a:txBody>
                  <a:tcPr marL="57115" marR="57115" marT="28557" marB="28557"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kumimoji="1" lang="ja-JP" altLang="en-US" sz="1200" b="1" dirty="0" smtClean="0">
                          <a:solidFill>
                            <a:sysClr val="windowText" lastClr="000000"/>
                          </a:solidFill>
                          <a:latin typeface="ＭＳ Ｐゴシック" pitchFamily="50" charset="-128"/>
                          <a:ea typeface="ＭＳ Ｐゴシック" pitchFamily="50" charset="-128"/>
                        </a:rPr>
                        <a:t>合計</a:t>
                      </a:r>
                      <a:endParaRPr kumimoji="1" lang="en-US" altLang="ja-JP" sz="1200" b="1" dirty="0" smtClean="0">
                        <a:solidFill>
                          <a:sysClr val="windowText" lastClr="000000"/>
                        </a:solidFill>
                        <a:latin typeface="ＭＳ Ｐゴシック" pitchFamily="50" charset="-128"/>
                        <a:ea typeface="ＭＳ Ｐゴシック" pitchFamily="50" charset="-128"/>
                      </a:endParaRPr>
                    </a:p>
                    <a:p>
                      <a:pPr algn="ctr"/>
                      <a:r>
                        <a:rPr kumimoji="1" lang="ja-JP" altLang="en-US" sz="1200" b="1" dirty="0" smtClean="0">
                          <a:solidFill>
                            <a:sysClr val="windowText" lastClr="000000"/>
                          </a:solidFill>
                          <a:latin typeface="ＭＳ Ｐゴシック" pitchFamily="50" charset="-128"/>
                          <a:ea typeface="ＭＳ Ｐゴシック" pitchFamily="50" charset="-128"/>
                        </a:rPr>
                        <a:t>点数</a:t>
                      </a:r>
                      <a:endParaRPr kumimoji="1" lang="ja-JP" altLang="en-US" sz="1200" b="1" dirty="0">
                        <a:solidFill>
                          <a:sysClr val="windowText" lastClr="000000"/>
                        </a:solidFill>
                        <a:latin typeface="ＭＳ Ｐゴシック" pitchFamily="50" charset="-128"/>
                        <a:ea typeface="ＭＳ Ｐゴシック" pitchFamily="50" charset="-128"/>
                      </a:endParaRPr>
                    </a:p>
                  </a:txBody>
                  <a:tcPr marL="57115" marR="57115" marT="28557" marB="28557"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pPr algn="ctr"/>
                      <a:endParaRPr kumimoji="1" lang="ja-JP" altLang="en-US" sz="1200" b="1" dirty="0">
                        <a:solidFill>
                          <a:sysClr val="windowText" lastClr="000000"/>
                        </a:solidFill>
                        <a:latin typeface="+mj-ea"/>
                        <a:ea typeface="+mj-ea"/>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kumimoji="1" lang="ja-JP" altLang="en-US" sz="1200" b="1" dirty="0" smtClean="0">
                          <a:solidFill>
                            <a:sysClr val="windowText" lastClr="000000"/>
                          </a:solidFill>
                          <a:latin typeface="ＭＳ Ｐゴシック" pitchFamily="50" charset="-128"/>
                          <a:ea typeface="ＭＳ Ｐゴシック" pitchFamily="50" charset="-128"/>
                        </a:rPr>
                        <a:t>必要延床面積</a:t>
                      </a:r>
                      <a:endParaRPr kumimoji="1" lang="en-US" altLang="ja-JP" sz="1200" b="1" dirty="0" smtClean="0">
                        <a:solidFill>
                          <a:sysClr val="windowText" lastClr="000000"/>
                        </a:solidFill>
                        <a:latin typeface="ＭＳ Ｐゴシック" pitchFamily="50" charset="-128"/>
                        <a:ea typeface="ＭＳ Ｐゴシック" pitchFamily="50" charset="-128"/>
                      </a:endParaRPr>
                    </a:p>
                    <a:p>
                      <a:pPr algn="ctr"/>
                      <a:r>
                        <a:rPr kumimoji="1" lang="ja-JP" altLang="en-US" sz="1200" b="1" dirty="0" smtClean="0">
                          <a:solidFill>
                            <a:sysClr val="windowText" lastClr="000000"/>
                          </a:solidFill>
                          <a:latin typeface="ＭＳ Ｐゴシック" pitchFamily="50" charset="-128"/>
                          <a:ea typeface="ＭＳ Ｐゴシック" pitchFamily="50" charset="-128"/>
                        </a:rPr>
                        <a:t>充足状況</a:t>
                      </a:r>
                      <a:endParaRPr kumimoji="1" lang="en-US" altLang="ja-JP" sz="1200" b="1" dirty="0" smtClean="0">
                        <a:solidFill>
                          <a:sysClr val="windowText" lastClr="000000"/>
                        </a:solidFill>
                        <a:latin typeface="ＭＳ Ｐゴシック" pitchFamily="50" charset="-128"/>
                        <a:ea typeface="ＭＳ Ｐゴシック" pitchFamily="50" charset="-128"/>
                      </a:endParaRPr>
                    </a:p>
                    <a:p>
                      <a:pPr algn="ctr"/>
                      <a:r>
                        <a:rPr kumimoji="1" lang="ja-JP" altLang="en-US" sz="1200" b="1" dirty="0" smtClean="0">
                          <a:solidFill>
                            <a:sysClr val="windowText" lastClr="000000"/>
                          </a:solidFill>
                          <a:latin typeface="ＭＳ Ｐゴシック" pitchFamily="50" charset="-128"/>
                          <a:ea typeface="ＭＳ Ｐゴシック" pitchFamily="50" charset="-128"/>
                        </a:rPr>
                        <a:t>（過不足面積）</a:t>
                      </a:r>
                      <a:endParaRPr kumimoji="1" lang="en-US" altLang="ja-JP" sz="1200" b="1" dirty="0" smtClean="0">
                        <a:solidFill>
                          <a:sysClr val="windowText" lastClr="000000"/>
                        </a:solidFill>
                        <a:latin typeface="ＭＳ Ｐゴシック" pitchFamily="50" charset="-128"/>
                        <a:ea typeface="ＭＳ Ｐゴシック" pitchFamily="50" charset="-128"/>
                      </a:endParaRPr>
                    </a:p>
                  </a:txBody>
                  <a:tcPr marL="57115" marR="57115" marT="28557" marB="28557" anchor="ct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endParaRPr kumimoji="1" lang="ja-JP" altLang="en-US"/>
                    </a:p>
                  </a:txBody>
                  <a:tcPr/>
                </a:tc>
                <a:tc vMerge="1">
                  <a:txBody>
                    <a:bodyPr/>
                    <a:lstStyle/>
                    <a:p>
                      <a:pPr algn="ctr"/>
                      <a:endParaRPr kumimoji="1" lang="ja-JP" altLang="en-US" sz="1200" b="0" dirty="0">
                        <a:solidFill>
                          <a:sysClr val="windowText" lastClr="000000"/>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r>
              <a:tr h="720000">
                <a:tc rowSpan="4">
                  <a:txBody>
                    <a:bodyPr/>
                    <a:lstStyle/>
                    <a:p>
                      <a:pPr algn="ctr"/>
                      <a:r>
                        <a:rPr kumimoji="1" lang="ja-JP" altLang="en-US" sz="1200" b="1" dirty="0" smtClean="0">
                          <a:solidFill>
                            <a:sysClr val="windowText" lastClr="000000"/>
                          </a:solidFill>
                        </a:rPr>
                        <a:t>第</a:t>
                      </a:r>
                      <a:endParaRPr kumimoji="1" lang="en-US" altLang="ja-JP" sz="1200" b="1" dirty="0" smtClean="0">
                        <a:solidFill>
                          <a:sysClr val="windowText" lastClr="000000"/>
                        </a:solidFill>
                      </a:endParaRPr>
                    </a:p>
                    <a:p>
                      <a:pPr algn="ctr"/>
                      <a:r>
                        <a:rPr kumimoji="1" lang="ja-JP" altLang="en-US" sz="1200" b="1" dirty="0" smtClean="0">
                          <a:solidFill>
                            <a:sysClr val="windowText" lastClr="000000"/>
                          </a:solidFill>
                        </a:rPr>
                        <a:t>五</a:t>
                      </a:r>
                      <a:endParaRPr kumimoji="1" lang="en-US" altLang="ja-JP" sz="1200" b="1" dirty="0" smtClean="0">
                        <a:solidFill>
                          <a:sysClr val="windowText" lastClr="000000"/>
                        </a:solidFill>
                      </a:endParaRPr>
                    </a:p>
                    <a:p>
                      <a:pPr algn="ctr"/>
                      <a:r>
                        <a:rPr kumimoji="1" lang="ja-JP" altLang="en-US" sz="1200" b="1" dirty="0" smtClean="0">
                          <a:solidFill>
                            <a:sysClr val="windowText" lastClr="000000"/>
                          </a:solidFill>
                        </a:rPr>
                        <a:t>区</a:t>
                      </a:r>
                      <a:endParaRPr kumimoji="1" lang="ja-JP" altLang="en-US" sz="1200" b="1" dirty="0">
                        <a:solidFill>
                          <a:sysClr val="windowText" lastClr="000000"/>
                        </a:solidFill>
                      </a:endParaRPr>
                    </a:p>
                  </a:txBody>
                  <a:tcPr marL="57115" marR="57115" marT="28557" marB="28557"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indent="0" algn="ctr" defTabSz="914400" rtl="0" eaLnBrk="1" latinLnBrk="0" hangingPunct="1">
                        <a:lnSpc>
                          <a:spcPts val="1400"/>
                        </a:lnSpc>
                      </a:pPr>
                      <a:r>
                        <a:rPr kumimoji="1" lang="ja-JP" altLang="en-US" sz="1200" kern="1200" dirty="0" smtClean="0">
                          <a:solidFill>
                            <a:schemeClr val="tx1"/>
                          </a:solidFill>
                          <a:latin typeface="ＭＳ Ｐゴシック" pitchFamily="50" charset="-128"/>
                          <a:ea typeface="ＭＳ Ｐゴシック" pitchFamily="50" charset="-128"/>
                          <a:cs typeface="+mn-cs"/>
                        </a:rPr>
                        <a:t>中央区役所</a:t>
                      </a:r>
                      <a:endParaRPr kumimoji="1" lang="en-US" altLang="ja-JP" sz="1200" kern="1200" dirty="0" smtClean="0">
                        <a:solidFill>
                          <a:schemeClr val="tx1"/>
                        </a:solidFill>
                        <a:latin typeface="ＭＳ Ｐゴシック" pitchFamily="50" charset="-128"/>
                        <a:ea typeface="ＭＳ Ｐゴシック" pitchFamily="50" charset="-128"/>
                        <a:cs typeface="+mn-cs"/>
                      </a:endParaRPr>
                    </a:p>
                    <a:p>
                      <a:pPr marL="0" indent="0" algn="ctr" defTabSz="914400" rtl="0" eaLnBrk="1" latinLnBrk="0" hangingPunct="1">
                        <a:lnSpc>
                          <a:spcPts val="1400"/>
                        </a:lnSpc>
                      </a:pPr>
                      <a:r>
                        <a:rPr kumimoji="1" lang="ja-JP" altLang="en-US" sz="1200" b="0" kern="1200" dirty="0" smtClean="0">
                          <a:solidFill>
                            <a:sysClr val="windowText" lastClr="000000"/>
                          </a:solidFill>
                          <a:latin typeface="ＭＳ Ｐゴシック" pitchFamily="50" charset="-128"/>
                          <a:ea typeface="ＭＳ Ｐゴシック" pitchFamily="50" charset="-128"/>
                          <a:cs typeface="+mn-cs"/>
                        </a:rPr>
                        <a:t>（</a:t>
                      </a:r>
                      <a:r>
                        <a:rPr kumimoji="1" lang="en-US" altLang="ja-JP" sz="1200" b="0" kern="1200" dirty="0" smtClean="0">
                          <a:solidFill>
                            <a:sysClr val="windowText" lastClr="000000"/>
                          </a:solidFill>
                          <a:latin typeface="ＭＳ Ｐゴシック" pitchFamily="50" charset="-128"/>
                          <a:ea typeface="ＭＳ Ｐゴシック" pitchFamily="50" charset="-128"/>
                          <a:cs typeface="+mn-cs"/>
                        </a:rPr>
                        <a:t>8,332</a:t>
                      </a:r>
                      <a:r>
                        <a:rPr kumimoji="1" lang="ja-JP" altLang="en-US" sz="1200" b="0" kern="1200" dirty="0" smtClean="0">
                          <a:solidFill>
                            <a:sysClr val="windowText" lastClr="000000"/>
                          </a:solidFill>
                          <a:latin typeface="ＭＳ Ｐゴシック" pitchFamily="50" charset="-128"/>
                          <a:ea typeface="ＭＳ Ｐゴシック" pitchFamily="50" charset="-128"/>
                          <a:cs typeface="+mn-cs"/>
                        </a:rPr>
                        <a:t>㎡）</a:t>
                      </a:r>
                      <a:endParaRPr kumimoji="1" lang="en-US" altLang="ja-JP" sz="1200" b="0" kern="1200" dirty="0" smtClean="0">
                        <a:solidFill>
                          <a:sysClr val="windowText" lastClr="000000"/>
                        </a:solidFill>
                        <a:latin typeface="ＭＳ Ｐゴシック" pitchFamily="50" charset="-128"/>
                        <a:ea typeface="ＭＳ Ｐゴシック" pitchFamily="50" charset="-128"/>
                        <a:cs typeface="+mn-cs"/>
                      </a:endParaRPr>
                    </a:p>
                  </a:txBody>
                  <a:tcPr marL="44971" marR="22485" marT="24361" marB="24361"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kumimoji="1" lang="en-US" altLang="ja-JP" sz="1200" b="0" i="0" u="none" strike="noStrike" dirty="0" smtClean="0">
                          <a:solidFill>
                            <a:schemeClr val="dk1"/>
                          </a:solidFill>
                          <a:latin typeface="ＭＳ Ｐゴシック" pitchFamily="50" charset="-128"/>
                          <a:ea typeface="ＭＳ Ｐゴシック" pitchFamily="50" charset="-128"/>
                        </a:rPr>
                        <a:t>2.5</a:t>
                      </a:r>
                      <a:r>
                        <a:rPr kumimoji="1" lang="ja-JP" altLang="en-US" sz="1200" b="0" dirty="0" smtClean="0">
                          <a:solidFill>
                            <a:sysClr val="windowText" lastClr="000000"/>
                          </a:solidFill>
                          <a:latin typeface="ＭＳ Ｐゴシック" pitchFamily="50" charset="-128"/>
                          <a:ea typeface="ＭＳ Ｐゴシック" pitchFamily="50" charset="-128"/>
                        </a:rPr>
                        <a:t>点</a:t>
                      </a:r>
                      <a:endParaRPr kumimoji="1" lang="en-US" altLang="ja-JP" sz="1200" b="0" dirty="0" smtClean="0">
                        <a:solidFill>
                          <a:sysClr val="windowText" lastClr="000000"/>
                        </a:solidFill>
                        <a:latin typeface="ＭＳ Ｐゴシック" pitchFamily="50" charset="-128"/>
                        <a:ea typeface="ＭＳ Ｐゴシック" pitchFamily="50" charset="-128"/>
                      </a:endParaRPr>
                    </a:p>
                    <a:p>
                      <a:pPr algn="ctr"/>
                      <a:r>
                        <a:rPr kumimoji="1" lang="ja-JP" altLang="en-US" sz="1200" b="0" dirty="0" smtClean="0">
                          <a:solidFill>
                            <a:sysClr val="windowText" lastClr="000000"/>
                          </a:solidFill>
                          <a:latin typeface="ＭＳ Ｐゴシック" pitchFamily="50" charset="-128"/>
                          <a:ea typeface="ＭＳ Ｐゴシック" pitchFamily="50" charset="-128"/>
                        </a:rPr>
                        <a:t>（</a:t>
                      </a:r>
                      <a:r>
                        <a:rPr kumimoji="1" lang="en-US" altLang="ja-JP" sz="1200" b="0" dirty="0" smtClean="0">
                          <a:solidFill>
                            <a:sysClr val="windowText" lastClr="000000"/>
                          </a:solidFill>
                          <a:latin typeface="ＭＳ Ｐゴシック" pitchFamily="50" charset="-128"/>
                          <a:ea typeface="ＭＳ Ｐゴシック" pitchFamily="50" charset="-128"/>
                        </a:rPr>
                        <a:t>2.1</a:t>
                      </a:r>
                      <a:r>
                        <a:rPr kumimoji="1" lang="ja-JP" altLang="en-US" sz="1200" b="0" dirty="0" smtClean="0">
                          <a:solidFill>
                            <a:sysClr val="windowText" lastClr="000000"/>
                          </a:solidFill>
                          <a:latin typeface="ＭＳ Ｐゴシック" pitchFamily="50" charset="-128"/>
                          <a:ea typeface="ＭＳ Ｐゴシック" pitchFamily="50" charset="-128"/>
                        </a:rPr>
                        <a:t>㎞）</a:t>
                      </a:r>
                      <a:endParaRPr kumimoji="1" lang="en-US" altLang="ja-JP" sz="1200" b="0" dirty="0" smtClean="0">
                        <a:solidFill>
                          <a:sysClr val="windowText" lastClr="000000"/>
                        </a:solidFill>
                        <a:latin typeface="ＭＳ Ｐゴシック" pitchFamily="50" charset="-128"/>
                        <a:ea typeface="ＭＳ Ｐゴシック" pitchFamily="50" charset="-128"/>
                      </a:endParaRPr>
                    </a:p>
                  </a:txBody>
                  <a:tcPr marL="68857" marR="68857" marT="34429" marB="34429"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kumimoji="1" lang="en-US" altLang="ja-JP" sz="1200" b="0" dirty="0" smtClean="0">
                          <a:solidFill>
                            <a:sysClr val="windowText" lastClr="000000"/>
                          </a:solidFill>
                          <a:latin typeface="ＭＳ Ｐゴシック" pitchFamily="50" charset="-128"/>
                          <a:ea typeface="ＭＳ Ｐゴシック" pitchFamily="50" charset="-128"/>
                        </a:rPr>
                        <a:t>2.5</a:t>
                      </a:r>
                      <a:r>
                        <a:rPr kumimoji="1" lang="ja-JP" altLang="en-US" sz="1200" b="0" dirty="0" smtClean="0">
                          <a:solidFill>
                            <a:sysClr val="windowText" lastClr="000000"/>
                          </a:solidFill>
                          <a:latin typeface="ＭＳ Ｐゴシック" pitchFamily="50" charset="-128"/>
                          <a:ea typeface="ＭＳ Ｐゴシック" pitchFamily="50" charset="-128"/>
                        </a:rPr>
                        <a:t>点</a:t>
                      </a:r>
                      <a:endParaRPr kumimoji="1" lang="en-US" altLang="ja-JP" sz="1200" b="0" dirty="0" smtClean="0">
                        <a:solidFill>
                          <a:sysClr val="windowText" lastClr="000000"/>
                        </a:solidFill>
                        <a:latin typeface="ＭＳ Ｐゴシック" pitchFamily="50" charset="-128"/>
                        <a:ea typeface="ＭＳ Ｐゴシック" pitchFamily="50" charset="-128"/>
                      </a:endParaRPr>
                    </a:p>
                    <a:p>
                      <a:pPr algn="ctr"/>
                      <a:r>
                        <a:rPr kumimoji="1" lang="ja-JP" altLang="en-US" sz="1200" b="0" dirty="0" smtClean="0">
                          <a:solidFill>
                            <a:sysClr val="windowText" lastClr="000000"/>
                          </a:solidFill>
                          <a:latin typeface="ＭＳ Ｐゴシック" pitchFamily="50" charset="-128"/>
                          <a:ea typeface="ＭＳ Ｐゴシック" pitchFamily="50" charset="-128"/>
                        </a:rPr>
                        <a:t>（平均</a:t>
                      </a:r>
                      <a:r>
                        <a:rPr kumimoji="1" lang="en-US" altLang="ja-JP" sz="1200" b="0" dirty="0" smtClean="0">
                          <a:solidFill>
                            <a:sysClr val="windowText" lastClr="000000"/>
                          </a:solidFill>
                          <a:latin typeface="ＭＳ Ｐゴシック" pitchFamily="50" charset="-128"/>
                          <a:ea typeface="ＭＳ Ｐゴシック" pitchFamily="50" charset="-128"/>
                        </a:rPr>
                        <a:t>32.3</a:t>
                      </a:r>
                      <a:r>
                        <a:rPr kumimoji="1" lang="ja-JP" altLang="en-US" sz="1200" b="0" dirty="0" smtClean="0">
                          <a:solidFill>
                            <a:sysClr val="windowText" lastClr="000000"/>
                          </a:solidFill>
                          <a:latin typeface="ＭＳ Ｐゴシック" pitchFamily="50" charset="-128"/>
                          <a:ea typeface="ＭＳ Ｐゴシック" pitchFamily="50" charset="-128"/>
                        </a:rPr>
                        <a:t>分）</a:t>
                      </a:r>
                      <a:endParaRPr kumimoji="1" lang="en-US" altLang="ja-JP" sz="1200" b="0" dirty="0" smtClean="0">
                        <a:solidFill>
                          <a:sysClr val="windowText" lastClr="000000"/>
                        </a:solidFill>
                        <a:latin typeface="ＭＳ Ｐゴシック" pitchFamily="50" charset="-128"/>
                        <a:ea typeface="ＭＳ Ｐゴシック" pitchFamily="50" charset="-128"/>
                      </a:endParaRPr>
                    </a:p>
                  </a:txBody>
                  <a:tcPr marL="68857" marR="68857" marT="34429" marB="34429"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kumimoji="1" lang="en-US" altLang="ja-JP" sz="1200" b="0" dirty="0" smtClean="0">
                          <a:solidFill>
                            <a:schemeClr val="tx1"/>
                          </a:solidFill>
                          <a:latin typeface="ＭＳ Ｐゴシック" pitchFamily="50" charset="-128"/>
                          <a:ea typeface="ＭＳ Ｐゴシック" pitchFamily="50" charset="-128"/>
                        </a:rPr>
                        <a:t>5.0</a:t>
                      </a:r>
                      <a:r>
                        <a:rPr kumimoji="1" lang="ja-JP" altLang="en-US" sz="1200" b="0" dirty="0" smtClean="0">
                          <a:solidFill>
                            <a:schemeClr val="tx1"/>
                          </a:solidFill>
                          <a:latin typeface="ＭＳ Ｐゴシック" pitchFamily="50" charset="-128"/>
                          <a:ea typeface="ＭＳ Ｐゴシック" pitchFamily="50" charset="-128"/>
                        </a:rPr>
                        <a:t>点</a:t>
                      </a:r>
                      <a:endParaRPr kumimoji="1" lang="en-US" altLang="ja-JP" sz="1200" b="0" dirty="0" smtClean="0">
                        <a:solidFill>
                          <a:schemeClr val="tx1"/>
                        </a:solidFill>
                        <a:latin typeface="ＭＳ Ｐゴシック" pitchFamily="50" charset="-128"/>
                        <a:ea typeface="ＭＳ Ｐゴシック" pitchFamily="50" charset="-128"/>
                      </a:endParaRPr>
                    </a:p>
                    <a:p>
                      <a:pPr algn="ctr"/>
                      <a:r>
                        <a:rPr kumimoji="1" lang="ja-JP" altLang="en-US" sz="1200" b="0" dirty="0" smtClean="0">
                          <a:solidFill>
                            <a:schemeClr val="tx1"/>
                          </a:solidFill>
                          <a:latin typeface="ＭＳ Ｐゴシック" pitchFamily="50" charset="-128"/>
                          <a:ea typeface="ＭＳ Ｐゴシック" pitchFamily="50" charset="-128"/>
                        </a:rPr>
                        <a:t>（</a:t>
                      </a:r>
                      <a:r>
                        <a:rPr kumimoji="1" lang="en-US" altLang="ja-JP" sz="1200" b="0" dirty="0" smtClean="0">
                          <a:solidFill>
                            <a:schemeClr val="tx1"/>
                          </a:solidFill>
                          <a:latin typeface="ＭＳ Ｐゴシック" pitchFamily="50" charset="-128"/>
                          <a:ea typeface="ＭＳ Ｐゴシック" pitchFamily="50" charset="-128"/>
                        </a:rPr>
                        <a:t>41,244</a:t>
                      </a:r>
                      <a:r>
                        <a:rPr kumimoji="1" lang="ja-JP" altLang="en-US" sz="1200" b="0" dirty="0" smtClean="0">
                          <a:solidFill>
                            <a:schemeClr val="tx1"/>
                          </a:solidFill>
                          <a:latin typeface="ＭＳ Ｐゴシック" pitchFamily="50" charset="-128"/>
                          <a:ea typeface="ＭＳ Ｐゴシック" pitchFamily="50" charset="-128"/>
                        </a:rPr>
                        <a:t>人）</a:t>
                      </a:r>
                      <a:endParaRPr kumimoji="1" lang="en-US" altLang="ja-JP" sz="1200" b="0" dirty="0" smtClean="0">
                        <a:solidFill>
                          <a:schemeClr val="tx1"/>
                        </a:solidFill>
                        <a:latin typeface="ＭＳ Ｐゴシック" pitchFamily="50" charset="-128"/>
                        <a:ea typeface="ＭＳ Ｐゴシック" pitchFamily="50" charset="-128"/>
                      </a:endParaRPr>
                    </a:p>
                  </a:txBody>
                  <a:tcPr marL="68857" marR="68857" marT="34429" marB="34429"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kumimoji="1" lang="en-US" altLang="ja-JP" sz="1200" b="1" dirty="0" smtClean="0">
                          <a:solidFill>
                            <a:schemeClr val="tx1"/>
                          </a:solidFill>
                          <a:latin typeface="ＭＳ Ｐゴシック" pitchFamily="50" charset="-128"/>
                          <a:ea typeface="ＭＳ Ｐゴシック" pitchFamily="50" charset="-128"/>
                        </a:rPr>
                        <a:t>10.0</a:t>
                      </a:r>
                      <a:r>
                        <a:rPr kumimoji="1" lang="ja-JP" altLang="en-US" sz="1200" b="1" dirty="0" smtClean="0">
                          <a:solidFill>
                            <a:schemeClr val="tx1"/>
                          </a:solidFill>
                          <a:latin typeface="ＭＳ Ｐゴシック" pitchFamily="50" charset="-128"/>
                          <a:ea typeface="ＭＳ Ｐゴシック" pitchFamily="50" charset="-128"/>
                        </a:rPr>
                        <a:t>点</a:t>
                      </a:r>
                      <a:endParaRPr kumimoji="1" lang="en-US" altLang="ja-JP" sz="1200" b="1" dirty="0" smtClean="0">
                        <a:solidFill>
                          <a:schemeClr val="tx1"/>
                        </a:solidFill>
                        <a:latin typeface="ＭＳ Ｐゴシック" pitchFamily="50" charset="-128"/>
                        <a:ea typeface="ＭＳ Ｐゴシック" pitchFamily="50" charset="-128"/>
                      </a:endParaRPr>
                    </a:p>
                  </a:txBody>
                  <a:tcPr marL="68857" marR="68857" marT="34429" marB="34429"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pPr algn="ctr"/>
                      <a:endParaRPr kumimoji="1" lang="en-US" altLang="ja-JP" sz="1200" b="0" dirty="0" smtClean="0">
                        <a:solidFill>
                          <a:sysClr val="windowText" lastClr="000000"/>
                        </a:solidFill>
                        <a:latin typeface="+mj-ea"/>
                        <a:ea typeface="+mj-ea"/>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kumimoji="1" lang="ja-JP" altLang="en-US" sz="1200" b="0" dirty="0" smtClean="0">
                          <a:solidFill>
                            <a:schemeClr val="tx1"/>
                          </a:solidFill>
                          <a:latin typeface="ＭＳ Ｐゴシック" pitchFamily="50" charset="-128"/>
                          <a:ea typeface="ＭＳ Ｐゴシック" pitchFamily="50" charset="-128"/>
                        </a:rPr>
                        <a:t>充足</a:t>
                      </a:r>
                      <a:endParaRPr kumimoji="1" lang="en-US" altLang="ja-JP" sz="1200" b="0" dirty="0" smtClean="0">
                        <a:solidFill>
                          <a:schemeClr val="tx1"/>
                        </a:solidFill>
                        <a:latin typeface="ＭＳ Ｐゴシック" pitchFamily="50" charset="-128"/>
                        <a:ea typeface="ＭＳ Ｐゴシック" pitchFamily="50" charset="-128"/>
                      </a:endParaRPr>
                    </a:p>
                    <a:p>
                      <a:pPr algn="ctr"/>
                      <a:r>
                        <a:rPr kumimoji="1" lang="ja-JP" altLang="en-US" sz="1200" b="0" dirty="0" smtClean="0">
                          <a:solidFill>
                            <a:schemeClr val="tx1"/>
                          </a:solidFill>
                          <a:latin typeface="ＭＳ Ｐゴシック" pitchFamily="50" charset="-128"/>
                          <a:ea typeface="ＭＳ Ｐゴシック" pitchFamily="50" charset="-128"/>
                        </a:rPr>
                        <a:t>（</a:t>
                      </a:r>
                      <a:r>
                        <a:rPr kumimoji="1" lang="en-US" altLang="ja-JP" sz="1200" b="0" dirty="0" smtClean="0">
                          <a:solidFill>
                            <a:schemeClr val="tx1"/>
                          </a:solidFill>
                          <a:latin typeface="ＭＳ Ｐゴシック" pitchFamily="50" charset="-128"/>
                          <a:ea typeface="ＭＳ Ｐゴシック" pitchFamily="50" charset="-128"/>
                        </a:rPr>
                        <a:t>780</a:t>
                      </a:r>
                      <a:r>
                        <a:rPr kumimoji="1" lang="ja-JP" altLang="en-US" sz="1200" b="0" dirty="0" smtClean="0">
                          <a:solidFill>
                            <a:schemeClr val="tx1"/>
                          </a:solidFill>
                          <a:latin typeface="ＭＳ Ｐゴシック" pitchFamily="50" charset="-128"/>
                          <a:ea typeface="ＭＳ Ｐゴシック" pitchFamily="50" charset="-128"/>
                        </a:rPr>
                        <a:t>㎡）</a:t>
                      </a:r>
                      <a:endParaRPr kumimoji="1" lang="en-US" altLang="ja-JP" sz="1200" b="0" dirty="0" smtClean="0">
                        <a:solidFill>
                          <a:schemeClr val="tx1"/>
                        </a:solidFill>
                        <a:latin typeface="ＭＳ Ｐゴシック" pitchFamily="50" charset="-128"/>
                        <a:ea typeface="ＭＳ Ｐゴシック" pitchFamily="50" charset="-128"/>
                      </a:endParaRPr>
                    </a:p>
                  </a:txBody>
                  <a:tcPr marL="68857" marR="68857" marT="34429" marB="34429"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endParaRPr kumimoji="1" lang="ja-JP" altLang="en-US" sz="1200" b="1" dirty="0">
                        <a:solidFill>
                          <a:sysClr val="windowText" lastClr="000000"/>
                        </a:solidFill>
                        <a:latin typeface="+mj-ea"/>
                        <a:ea typeface="+mj-ea"/>
                      </a:endParaRPr>
                    </a:p>
                  </a:txBody>
                  <a:tcPr marL="86897" marR="86897" marT="43449" marB="43449"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rowSpan="4">
                  <a:txBody>
                    <a:bodyPr/>
                    <a:lstStyle/>
                    <a:p>
                      <a:pPr algn="ctr"/>
                      <a:r>
                        <a:rPr kumimoji="1" lang="ja-JP" altLang="en-US" sz="1400" b="1" dirty="0" smtClean="0">
                          <a:solidFill>
                            <a:sysClr val="windowText" lastClr="000000"/>
                          </a:solidFill>
                          <a:latin typeface="ＭＳ Ｐゴシック" pitchFamily="50" charset="-128"/>
                          <a:ea typeface="ＭＳ Ｐゴシック" pitchFamily="50" charset="-128"/>
                        </a:rPr>
                        <a:t>西区役所</a:t>
                      </a:r>
                      <a:endParaRPr kumimoji="1" lang="ja-JP" altLang="en-US" sz="1400" b="1" dirty="0">
                        <a:solidFill>
                          <a:sysClr val="windowText" lastClr="000000"/>
                        </a:solidFill>
                        <a:latin typeface="ＭＳ Ｐゴシック" pitchFamily="50" charset="-128"/>
                        <a:ea typeface="ＭＳ Ｐゴシック" pitchFamily="50" charset="-128"/>
                      </a:endParaRPr>
                    </a:p>
                  </a:txBody>
                  <a:tcPr marL="68857" marR="68857" marT="34429" marB="34429"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r>
              <a:tr h="720000">
                <a:tc vMerge="1">
                  <a:txBody>
                    <a:bodyPr/>
                    <a:lstStyle/>
                    <a:p>
                      <a:pPr algn="ctr"/>
                      <a:endParaRPr kumimoji="1" lang="en-US" altLang="ja-JP" sz="1600" b="0" dirty="0" smtClean="0">
                        <a:solidFill>
                          <a:sysClr val="windowText" lastClr="000000"/>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indent="0" algn="ctr" defTabSz="914400" rtl="0" eaLnBrk="1" fontAlgn="auto" latinLnBrk="0" hangingPunct="1">
                        <a:lnSpc>
                          <a:spcPts val="1400"/>
                        </a:lnSpc>
                        <a:spcBef>
                          <a:spcPts val="0"/>
                        </a:spcBef>
                        <a:spcAft>
                          <a:spcPts val="0"/>
                        </a:spcAft>
                        <a:buClrTx/>
                        <a:buSzTx/>
                        <a:buFontTx/>
                        <a:buNone/>
                        <a:tabLst/>
                        <a:defRPr/>
                      </a:pPr>
                      <a:r>
                        <a:rPr kumimoji="1" lang="ja-JP" altLang="en-US" sz="1200" dirty="0" smtClean="0">
                          <a:latin typeface="ＭＳ Ｐゴシック" pitchFamily="50" charset="-128"/>
                          <a:ea typeface="ＭＳ Ｐゴシック" pitchFamily="50" charset="-128"/>
                        </a:rPr>
                        <a:t>西区役所</a:t>
                      </a:r>
                      <a:endParaRPr kumimoji="1" lang="en-US" altLang="ja-JP" sz="1200" dirty="0" smtClean="0">
                        <a:latin typeface="ＭＳ Ｐゴシック" pitchFamily="50" charset="-128"/>
                        <a:ea typeface="ＭＳ Ｐゴシック" pitchFamily="50" charset="-128"/>
                      </a:endParaRPr>
                    </a:p>
                    <a:p>
                      <a:pPr marL="0" marR="0" indent="0" algn="ctr" defTabSz="914400" rtl="0" eaLnBrk="1" fontAlgn="auto" latinLnBrk="0" hangingPunct="1">
                        <a:lnSpc>
                          <a:spcPts val="1400"/>
                        </a:lnSpc>
                        <a:spcBef>
                          <a:spcPts val="0"/>
                        </a:spcBef>
                        <a:spcAft>
                          <a:spcPts val="0"/>
                        </a:spcAft>
                        <a:buClrTx/>
                        <a:buSzTx/>
                        <a:buFontTx/>
                        <a:buNone/>
                        <a:tabLst/>
                        <a:defRPr/>
                      </a:pPr>
                      <a:r>
                        <a:rPr kumimoji="1" lang="ja-JP" altLang="en-US" sz="1200" b="0" kern="1200" dirty="0" smtClean="0">
                          <a:solidFill>
                            <a:sysClr val="windowText" lastClr="000000"/>
                          </a:solidFill>
                          <a:latin typeface="ＭＳ Ｐゴシック" pitchFamily="50" charset="-128"/>
                          <a:ea typeface="ＭＳ Ｐゴシック" pitchFamily="50" charset="-128"/>
                          <a:cs typeface="+mn-cs"/>
                        </a:rPr>
                        <a:t>（</a:t>
                      </a:r>
                      <a:r>
                        <a:rPr kumimoji="1" lang="en-US" altLang="ja-JP" sz="1200" b="0" kern="1200" dirty="0" smtClean="0">
                          <a:solidFill>
                            <a:sysClr val="windowText" lastClr="000000"/>
                          </a:solidFill>
                          <a:latin typeface="ＭＳ Ｐゴシック" pitchFamily="50" charset="-128"/>
                          <a:ea typeface="ＭＳ Ｐゴシック" pitchFamily="50" charset="-128"/>
                          <a:cs typeface="+mn-cs"/>
                        </a:rPr>
                        <a:t>7,047</a:t>
                      </a:r>
                      <a:r>
                        <a:rPr kumimoji="1" lang="ja-JP" altLang="en-US" sz="1200" b="0" kern="1200" dirty="0" smtClean="0">
                          <a:solidFill>
                            <a:sysClr val="windowText" lastClr="000000"/>
                          </a:solidFill>
                          <a:latin typeface="ＭＳ Ｐゴシック" pitchFamily="50" charset="-128"/>
                          <a:ea typeface="ＭＳ Ｐゴシック" pitchFamily="50" charset="-128"/>
                          <a:cs typeface="+mn-cs"/>
                        </a:rPr>
                        <a:t>㎡）</a:t>
                      </a:r>
                      <a:endParaRPr kumimoji="1" lang="en-US" altLang="ja-JP" sz="1200" b="0" kern="1200" dirty="0" smtClean="0">
                        <a:solidFill>
                          <a:sysClr val="windowText" lastClr="000000"/>
                        </a:solidFill>
                        <a:latin typeface="ＭＳ Ｐゴシック" pitchFamily="50" charset="-128"/>
                        <a:ea typeface="ＭＳ Ｐゴシック" pitchFamily="50" charset="-128"/>
                        <a:cs typeface="+mn-cs"/>
                      </a:endParaRPr>
                    </a:p>
                  </a:txBody>
                  <a:tcPr marL="44971" marR="22485" marT="24361" marB="24361"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C000"/>
                    </a:solidFill>
                  </a:tcPr>
                </a:tc>
                <a:tc>
                  <a:txBody>
                    <a:bodyPr/>
                    <a:lstStyle/>
                    <a:p>
                      <a:pPr algn="ctr"/>
                      <a:r>
                        <a:rPr kumimoji="1" lang="en-US" altLang="ja-JP" sz="1200" b="0" i="0" u="none" strike="noStrike" dirty="0" smtClean="0">
                          <a:solidFill>
                            <a:schemeClr val="dk1"/>
                          </a:solidFill>
                          <a:latin typeface="ＭＳ Ｐゴシック" pitchFamily="50" charset="-128"/>
                          <a:ea typeface="ＭＳ Ｐゴシック" pitchFamily="50" charset="-128"/>
                        </a:rPr>
                        <a:t>5.0</a:t>
                      </a:r>
                      <a:r>
                        <a:rPr kumimoji="1" lang="ja-JP" altLang="en-US" sz="1200" b="0" dirty="0" smtClean="0">
                          <a:solidFill>
                            <a:sysClr val="windowText" lastClr="000000"/>
                          </a:solidFill>
                          <a:latin typeface="ＭＳ Ｐゴシック" pitchFamily="50" charset="-128"/>
                          <a:ea typeface="ＭＳ Ｐゴシック" pitchFamily="50" charset="-128"/>
                        </a:rPr>
                        <a:t>点</a:t>
                      </a:r>
                      <a:endParaRPr kumimoji="1" lang="en-US" altLang="ja-JP" sz="1200" b="0" dirty="0" smtClean="0">
                        <a:solidFill>
                          <a:sysClr val="windowText" lastClr="000000"/>
                        </a:solidFill>
                        <a:latin typeface="ＭＳ Ｐゴシック" pitchFamily="50" charset="-128"/>
                        <a:ea typeface="ＭＳ Ｐゴシック" pitchFamily="50" charset="-128"/>
                      </a:endParaRPr>
                    </a:p>
                    <a:p>
                      <a:pPr algn="ctr"/>
                      <a:r>
                        <a:rPr kumimoji="1" lang="ja-JP" altLang="en-US" sz="1200" b="0" dirty="0" smtClean="0">
                          <a:solidFill>
                            <a:sysClr val="windowText" lastClr="000000"/>
                          </a:solidFill>
                          <a:latin typeface="ＭＳ Ｐゴシック" pitchFamily="50" charset="-128"/>
                          <a:ea typeface="ＭＳ Ｐゴシック" pitchFamily="50" charset="-128"/>
                        </a:rPr>
                        <a:t>（</a:t>
                      </a:r>
                      <a:r>
                        <a:rPr kumimoji="1" lang="en-US" altLang="ja-JP" sz="1200" b="0" dirty="0" smtClean="0">
                          <a:solidFill>
                            <a:sysClr val="windowText" lastClr="000000"/>
                          </a:solidFill>
                          <a:latin typeface="ＭＳ Ｐゴシック" pitchFamily="50" charset="-128"/>
                          <a:ea typeface="ＭＳ Ｐゴシック" pitchFamily="50" charset="-128"/>
                        </a:rPr>
                        <a:t>1.1</a:t>
                      </a:r>
                      <a:r>
                        <a:rPr kumimoji="1" lang="ja-JP" altLang="en-US" sz="1200" b="0" dirty="0" smtClean="0">
                          <a:solidFill>
                            <a:sysClr val="windowText" lastClr="000000"/>
                          </a:solidFill>
                          <a:latin typeface="ＭＳ Ｐゴシック" pitchFamily="50" charset="-128"/>
                          <a:ea typeface="ＭＳ Ｐゴシック" pitchFamily="50" charset="-128"/>
                        </a:rPr>
                        <a:t>㎞）</a:t>
                      </a:r>
                      <a:endParaRPr kumimoji="1" lang="en-US" altLang="ja-JP" sz="1200" b="0" dirty="0" smtClean="0">
                        <a:solidFill>
                          <a:sysClr val="windowText" lastClr="000000"/>
                        </a:solidFill>
                        <a:latin typeface="ＭＳ Ｐゴシック" pitchFamily="50" charset="-128"/>
                        <a:ea typeface="ＭＳ Ｐゴシック" pitchFamily="50" charset="-128"/>
                      </a:endParaRPr>
                    </a:p>
                  </a:txBody>
                  <a:tcPr marL="68857" marR="68857" marT="34429" marB="34429"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C000"/>
                    </a:solidFill>
                  </a:tcPr>
                </a:tc>
                <a:tc>
                  <a:txBody>
                    <a:bodyPr/>
                    <a:lstStyle/>
                    <a:p>
                      <a:pPr algn="ctr"/>
                      <a:r>
                        <a:rPr kumimoji="1" lang="en-US" altLang="ja-JP" sz="1200" b="0" dirty="0" smtClean="0">
                          <a:solidFill>
                            <a:sysClr val="windowText" lastClr="000000"/>
                          </a:solidFill>
                          <a:latin typeface="ＭＳ Ｐゴシック" pitchFamily="50" charset="-128"/>
                          <a:ea typeface="ＭＳ Ｐゴシック" pitchFamily="50" charset="-128"/>
                        </a:rPr>
                        <a:t>5.0</a:t>
                      </a:r>
                      <a:r>
                        <a:rPr kumimoji="1" lang="ja-JP" altLang="en-US" sz="1200" b="0" dirty="0" smtClean="0">
                          <a:solidFill>
                            <a:sysClr val="windowText" lastClr="000000"/>
                          </a:solidFill>
                          <a:latin typeface="ＭＳ Ｐゴシック" pitchFamily="50" charset="-128"/>
                          <a:ea typeface="ＭＳ Ｐゴシック" pitchFamily="50" charset="-128"/>
                        </a:rPr>
                        <a:t>点</a:t>
                      </a:r>
                      <a:endParaRPr kumimoji="1" lang="en-US" altLang="ja-JP" sz="1200" b="0" dirty="0" smtClean="0">
                        <a:solidFill>
                          <a:sysClr val="windowText" lastClr="000000"/>
                        </a:solidFill>
                        <a:latin typeface="ＭＳ Ｐゴシック" pitchFamily="50" charset="-128"/>
                        <a:ea typeface="ＭＳ Ｐゴシック" pitchFamily="50" charset="-128"/>
                      </a:endParaRPr>
                    </a:p>
                    <a:p>
                      <a:pPr algn="ctr"/>
                      <a:r>
                        <a:rPr kumimoji="1" lang="ja-JP" altLang="en-US" sz="1200" b="0" dirty="0" smtClean="0">
                          <a:solidFill>
                            <a:sysClr val="windowText" lastClr="000000"/>
                          </a:solidFill>
                          <a:latin typeface="ＭＳ Ｐゴシック" pitchFamily="50" charset="-128"/>
                          <a:ea typeface="ＭＳ Ｐゴシック" pitchFamily="50" charset="-128"/>
                        </a:rPr>
                        <a:t>（平均</a:t>
                      </a:r>
                      <a:r>
                        <a:rPr kumimoji="1" lang="en-US" altLang="ja-JP" sz="1200" b="0" dirty="0" smtClean="0">
                          <a:solidFill>
                            <a:sysClr val="windowText" lastClr="000000"/>
                          </a:solidFill>
                          <a:latin typeface="ＭＳ Ｐゴシック" pitchFamily="50" charset="-128"/>
                          <a:ea typeface="ＭＳ Ｐゴシック" pitchFamily="50" charset="-128"/>
                        </a:rPr>
                        <a:t>26.4</a:t>
                      </a:r>
                      <a:r>
                        <a:rPr kumimoji="1" lang="ja-JP" altLang="en-US" sz="1200" b="0" dirty="0" smtClean="0">
                          <a:solidFill>
                            <a:sysClr val="windowText" lastClr="000000"/>
                          </a:solidFill>
                          <a:latin typeface="ＭＳ Ｐゴシック" pitchFamily="50" charset="-128"/>
                          <a:ea typeface="ＭＳ Ｐゴシック" pitchFamily="50" charset="-128"/>
                        </a:rPr>
                        <a:t>分）</a:t>
                      </a:r>
                      <a:endParaRPr kumimoji="1" lang="en-US" altLang="ja-JP" sz="1200" b="0" dirty="0" smtClean="0">
                        <a:solidFill>
                          <a:sysClr val="windowText" lastClr="000000"/>
                        </a:solidFill>
                        <a:latin typeface="ＭＳ Ｐゴシック" pitchFamily="50" charset="-128"/>
                        <a:ea typeface="ＭＳ Ｐゴシック" pitchFamily="50" charset="-128"/>
                      </a:endParaRPr>
                    </a:p>
                  </a:txBody>
                  <a:tcPr marL="68857" marR="68857" marT="34429" marB="34429"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C000"/>
                    </a:solidFill>
                  </a:tcPr>
                </a:tc>
                <a:tc>
                  <a:txBody>
                    <a:bodyPr/>
                    <a:lstStyle/>
                    <a:p>
                      <a:pPr algn="ctr"/>
                      <a:r>
                        <a:rPr kumimoji="1" lang="en-US" altLang="ja-JP" sz="1200" b="0" dirty="0" smtClean="0">
                          <a:solidFill>
                            <a:schemeClr val="tx1"/>
                          </a:solidFill>
                          <a:latin typeface="ＭＳ Ｐゴシック" pitchFamily="50" charset="-128"/>
                          <a:ea typeface="ＭＳ Ｐゴシック" pitchFamily="50" charset="-128"/>
                        </a:rPr>
                        <a:t>2.5</a:t>
                      </a:r>
                      <a:r>
                        <a:rPr kumimoji="1" lang="ja-JP" altLang="en-US" sz="1200" b="0" dirty="0" smtClean="0">
                          <a:solidFill>
                            <a:schemeClr val="tx1"/>
                          </a:solidFill>
                          <a:latin typeface="ＭＳ Ｐゴシック" pitchFamily="50" charset="-128"/>
                          <a:ea typeface="ＭＳ Ｐゴシック" pitchFamily="50" charset="-128"/>
                        </a:rPr>
                        <a:t>点</a:t>
                      </a:r>
                      <a:endParaRPr kumimoji="1" lang="en-US" altLang="ja-JP" sz="1200" b="0" dirty="0" smtClean="0">
                        <a:solidFill>
                          <a:schemeClr val="tx1"/>
                        </a:solidFill>
                        <a:latin typeface="ＭＳ Ｐゴシック" pitchFamily="50" charset="-128"/>
                        <a:ea typeface="ＭＳ Ｐゴシック" pitchFamily="50" charset="-128"/>
                      </a:endParaRPr>
                    </a:p>
                    <a:p>
                      <a:pPr algn="ctr"/>
                      <a:r>
                        <a:rPr kumimoji="1" lang="ja-JP" altLang="en-US" sz="1200" b="0" dirty="0" smtClean="0">
                          <a:solidFill>
                            <a:schemeClr val="tx1"/>
                          </a:solidFill>
                          <a:latin typeface="ＭＳ Ｐゴシック" pitchFamily="50" charset="-128"/>
                          <a:ea typeface="ＭＳ Ｐゴシック" pitchFamily="50" charset="-128"/>
                        </a:rPr>
                        <a:t>（</a:t>
                      </a:r>
                      <a:r>
                        <a:rPr kumimoji="1" lang="en-US" altLang="ja-JP" sz="1200" b="0" dirty="0" smtClean="0">
                          <a:solidFill>
                            <a:schemeClr val="tx1"/>
                          </a:solidFill>
                          <a:latin typeface="ＭＳ Ｐゴシック" pitchFamily="50" charset="-128"/>
                          <a:ea typeface="ＭＳ Ｐゴシック" pitchFamily="50" charset="-128"/>
                        </a:rPr>
                        <a:t>17,939</a:t>
                      </a:r>
                      <a:r>
                        <a:rPr kumimoji="1" lang="ja-JP" altLang="en-US" sz="1200" b="0" dirty="0" smtClean="0">
                          <a:solidFill>
                            <a:schemeClr val="tx1"/>
                          </a:solidFill>
                          <a:latin typeface="ＭＳ Ｐゴシック" pitchFamily="50" charset="-128"/>
                          <a:ea typeface="ＭＳ Ｐゴシック" pitchFamily="50" charset="-128"/>
                        </a:rPr>
                        <a:t>人）</a:t>
                      </a:r>
                      <a:endParaRPr kumimoji="1" lang="en-US" altLang="ja-JP" sz="1200" b="0" dirty="0" smtClean="0">
                        <a:solidFill>
                          <a:schemeClr val="tx1"/>
                        </a:solidFill>
                        <a:latin typeface="ＭＳ Ｐゴシック" pitchFamily="50" charset="-128"/>
                        <a:ea typeface="ＭＳ Ｐゴシック" pitchFamily="50" charset="-128"/>
                      </a:endParaRPr>
                    </a:p>
                  </a:txBody>
                  <a:tcPr marL="68857" marR="68857" marT="34429" marB="34429"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C000"/>
                    </a:solidFill>
                  </a:tcPr>
                </a:tc>
                <a:tc>
                  <a:txBody>
                    <a:bodyPr/>
                    <a:lstStyle/>
                    <a:p>
                      <a:pPr algn="ctr"/>
                      <a:r>
                        <a:rPr kumimoji="1" lang="en-US" altLang="ja-JP" sz="1200" b="1" dirty="0" smtClean="0">
                          <a:solidFill>
                            <a:schemeClr val="tx1"/>
                          </a:solidFill>
                          <a:latin typeface="ＭＳ Ｐゴシック" pitchFamily="50" charset="-128"/>
                          <a:ea typeface="ＭＳ Ｐゴシック" pitchFamily="50" charset="-128"/>
                        </a:rPr>
                        <a:t>12.5</a:t>
                      </a:r>
                      <a:r>
                        <a:rPr kumimoji="1" lang="ja-JP" altLang="en-US" sz="1200" b="1" dirty="0" smtClean="0">
                          <a:solidFill>
                            <a:schemeClr val="tx1"/>
                          </a:solidFill>
                          <a:latin typeface="ＭＳ Ｐゴシック" pitchFamily="50" charset="-128"/>
                          <a:ea typeface="ＭＳ Ｐゴシック" pitchFamily="50" charset="-128"/>
                        </a:rPr>
                        <a:t>点</a:t>
                      </a:r>
                      <a:endParaRPr kumimoji="1" lang="en-US" altLang="ja-JP" sz="1200" b="1" dirty="0" smtClean="0">
                        <a:solidFill>
                          <a:schemeClr val="tx1"/>
                        </a:solidFill>
                        <a:latin typeface="ＭＳ Ｐゴシック" pitchFamily="50" charset="-128"/>
                        <a:ea typeface="ＭＳ Ｐゴシック" pitchFamily="50" charset="-128"/>
                      </a:endParaRPr>
                    </a:p>
                  </a:txBody>
                  <a:tcPr marL="68857" marR="68857" marT="34429" marB="34429"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C000"/>
                    </a:solidFill>
                  </a:tcPr>
                </a:tc>
                <a:tc vMerge="1">
                  <a:txBody>
                    <a:bodyPr/>
                    <a:lstStyle/>
                    <a:p>
                      <a:pPr algn="ctr"/>
                      <a:endParaRPr kumimoji="1" lang="en-US" altLang="ja-JP" sz="1200" b="0" dirty="0" smtClean="0">
                        <a:solidFill>
                          <a:sysClr val="windowText" lastClr="000000"/>
                        </a:solidFill>
                        <a:latin typeface="+mj-ea"/>
                        <a:ea typeface="+mj-ea"/>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kern="1200" dirty="0" smtClean="0">
                          <a:solidFill>
                            <a:schemeClr val="tx1"/>
                          </a:solidFill>
                          <a:latin typeface="ＭＳ Ｐゴシック" pitchFamily="50" charset="-128"/>
                          <a:ea typeface="ＭＳ Ｐゴシック" pitchFamily="50" charset="-128"/>
                          <a:cs typeface="+mn-cs"/>
                        </a:rPr>
                        <a:t>充足</a:t>
                      </a:r>
                      <a:endParaRPr kumimoji="1" lang="en-US" altLang="ja-JP" sz="1200" b="0" kern="1200" dirty="0" smtClean="0">
                        <a:solidFill>
                          <a:schemeClr val="tx1"/>
                        </a:solidFill>
                        <a:latin typeface="ＭＳ Ｐゴシック" pitchFamily="50" charset="-128"/>
                        <a:ea typeface="ＭＳ Ｐゴシック" pitchFamily="50" charset="-128"/>
                        <a:cs typeface="+mn-cs"/>
                      </a:endParaRPr>
                    </a:p>
                    <a:p>
                      <a:pPr algn="ctr"/>
                      <a:r>
                        <a:rPr kumimoji="1" lang="ja-JP" altLang="en-US" sz="1200" b="0" dirty="0" smtClean="0">
                          <a:solidFill>
                            <a:schemeClr val="tx1"/>
                          </a:solidFill>
                          <a:latin typeface="ＭＳ Ｐゴシック" pitchFamily="50" charset="-128"/>
                          <a:ea typeface="ＭＳ Ｐゴシック" pitchFamily="50" charset="-128"/>
                        </a:rPr>
                        <a:t>（</a:t>
                      </a:r>
                      <a:r>
                        <a:rPr kumimoji="1" lang="en-US" altLang="ja-JP" sz="1200" b="0" dirty="0" smtClean="0">
                          <a:solidFill>
                            <a:schemeClr val="tx1"/>
                          </a:solidFill>
                          <a:latin typeface="ＭＳ Ｐゴシック" pitchFamily="50" charset="-128"/>
                          <a:ea typeface="ＭＳ Ｐゴシック" pitchFamily="50" charset="-128"/>
                        </a:rPr>
                        <a:t>240</a:t>
                      </a:r>
                      <a:r>
                        <a:rPr kumimoji="1" lang="ja-JP" altLang="en-US" sz="1200" b="0" dirty="0" smtClean="0">
                          <a:solidFill>
                            <a:schemeClr val="tx1"/>
                          </a:solidFill>
                          <a:latin typeface="ＭＳ Ｐゴシック" pitchFamily="50" charset="-128"/>
                          <a:ea typeface="ＭＳ Ｐゴシック" pitchFamily="50" charset="-128"/>
                        </a:rPr>
                        <a:t>㎡）</a:t>
                      </a:r>
                      <a:endParaRPr kumimoji="1" lang="en-US" altLang="ja-JP" sz="1200" b="0" dirty="0" smtClean="0">
                        <a:solidFill>
                          <a:schemeClr val="tx1"/>
                        </a:solidFill>
                        <a:latin typeface="ＭＳ Ｐゴシック" pitchFamily="50" charset="-128"/>
                        <a:ea typeface="ＭＳ Ｐゴシック" pitchFamily="50" charset="-128"/>
                      </a:endParaRPr>
                    </a:p>
                  </a:txBody>
                  <a:tcPr marL="68857" marR="68857" marT="34429" marB="34429"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C000"/>
                    </a:solidFill>
                  </a:tcPr>
                </a:tc>
                <a:tc vMerge="1">
                  <a:txBody>
                    <a:bodyPr/>
                    <a:lstStyle/>
                    <a:p>
                      <a:endParaRPr kumimoji="1" lang="ja-JP" altLang="en-US"/>
                    </a:p>
                  </a:txBody>
                  <a:tcPr/>
                </a:tc>
                <a:tc vMerge="1">
                  <a:txBody>
                    <a:bodyPr/>
                    <a:lstStyle/>
                    <a:p>
                      <a:endParaRPr kumimoji="1" lang="ja-JP" altLang="en-US" sz="1200" b="0" dirty="0">
                        <a:solidFill>
                          <a:sysClr val="windowText" lastClr="000000"/>
                        </a:solidFill>
                        <a:latin typeface="+mj-ea"/>
                        <a:ea typeface="+mj-ea"/>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r>
              <a:tr h="720000">
                <a:tc vMerge="1">
                  <a:txBody>
                    <a:bodyPr/>
                    <a:lstStyle/>
                    <a:p>
                      <a:endParaRPr kumimoji="1" lang="ja-JP" altLang="en-US"/>
                    </a:p>
                  </a:txBody>
                  <a:tcPr/>
                </a:tc>
                <a:tc>
                  <a:txBody>
                    <a:bodyPr/>
                    <a:lstStyle/>
                    <a:p>
                      <a:pPr marL="0" marR="0" indent="0" algn="ctr" defTabSz="914400" rtl="0" eaLnBrk="1" fontAlgn="auto" latinLnBrk="0" hangingPunct="1">
                        <a:lnSpc>
                          <a:spcPts val="1400"/>
                        </a:lnSpc>
                        <a:spcBef>
                          <a:spcPts val="0"/>
                        </a:spcBef>
                        <a:spcAft>
                          <a:spcPts val="0"/>
                        </a:spcAft>
                        <a:buClrTx/>
                        <a:buSzTx/>
                        <a:buFontTx/>
                        <a:buNone/>
                        <a:tabLst/>
                        <a:defRPr/>
                      </a:pPr>
                      <a:r>
                        <a:rPr kumimoji="1" lang="ja-JP" altLang="en-US" sz="1200" dirty="0" smtClean="0">
                          <a:latin typeface="ＭＳ Ｐゴシック" pitchFamily="50" charset="-128"/>
                          <a:ea typeface="ＭＳ Ｐゴシック" pitchFamily="50" charset="-128"/>
                        </a:rPr>
                        <a:t>大正区役所</a:t>
                      </a:r>
                      <a:endParaRPr kumimoji="1" lang="en-US" altLang="ja-JP" sz="1200" dirty="0" smtClean="0">
                        <a:latin typeface="ＭＳ Ｐゴシック" pitchFamily="50" charset="-128"/>
                        <a:ea typeface="ＭＳ Ｐゴシック" pitchFamily="50" charset="-128"/>
                      </a:endParaRPr>
                    </a:p>
                    <a:p>
                      <a:pPr marL="0" marR="0" indent="0" algn="ctr" defTabSz="914400" rtl="0" eaLnBrk="1" fontAlgn="auto" latinLnBrk="0" hangingPunct="1">
                        <a:lnSpc>
                          <a:spcPts val="1400"/>
                        </a:lnSpc>
                        <a:spcBef>
                          <a:spcPts val="0"/>
                        </a:spcBef>
                        <a:spcAft>
                          <a:spcPts val="0"/>
                        </a:spcAft>
                        <a:buClrTx/>
                        <a:buSzTx/>
                        <a:buFontTx/>
                        <a:buNone/>
                        <a:tabLst/>
                        <a:defRPr/>
                      </a:pPr>
                      <a:r>
                        <a:rPr kumimoji="1" lang="ja-JP" altLang="en-US" sz="1200" b="0" kern="1200" dirty="0" smtClean="0">
                          <a:solidFill>
                            <a:sysClr val="windowText" lastClr="000000"/>
                          </a:solidFill>
                          <a:latin typeface="ＭＳ Ｐゴシック" pitchFamily="50" charset="-128"/>
                          <a:ea typeface="ＭＳ Ｐゴシック" pitchFamily="50" charset="-128"/>
                          <a:cs typeface="+mn-cs"/>
                        </a:rPr>
                        <a:t>（</a:t>
                      </a:r>
                      <a:r>
                        <a:rPr kumimoji="1" lang="en-US" altLang="ja-JP" sz="1200" b="0" kern="1200" dirty="0" smtClean="0">
                          <a:solidFill>
                            <a:sysClr val="windowText" lastClr="000000"/>
                          </a:solidFill>
                          <a:latin typeface="ＭＳ Ｐゴシック" pitchFamily="50" charset="-128"/>
                          <a:ea typeface="ＭＳ Ｐゴシック" pitchFamily="50" charset="-128"/>
                          <a:cs typeface="+mn-cs"/>
                        </a:rPr>
                        <a:t>7,372</a:t>
                      </a:r>
                      <a:r>
                        <a:rPr kumimoji="1" lang="ja-JP" altLang="en-US" sz="1200" b="0" kern="1200" dirty="0" smtClean="0">
                          <a:solidFill>
                            <a:sysClr val="windowText" lastClr="000000"/>
                          </a:solidFill>
                          <a:latin typeface="ＭＳ Ｐゴシック" pitchFamily="50" charset="-128"/>
                          <a:ea typeface="ＭＳ Ｐゴシック" pitchFamily="50" charset="-128"/>
                          <a:cs typeface="+mn-cs"/>
                        </a:rPr>
                        <a:t>㎡）</a:t>
                      </a:r>
                      <a:endParaRPr kumimoji="1" lang="ja-JP" altLang="en-US" sz="1200" dirty="0" smtClean="0">
                        <a:latin typeface="ＭＳ Ｐゴシック" pitchFamily="50" charset="-128"/>
                        <a:ea typeface="ＭＳ Ｐゴシック" pitchFamily="50" charset="-128"/>
                      </a:endParaRPr>
                    </a:p>
                  </a:txBody>
                  <a:tcPr marL="44971" marR="22485" marT="24361" marB="24361"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kumimoji="1" lang="en-US" altLang="ja-JP" sz="1200" b="0" i="0" u="none" strike="noStrike" dirty="0" smtClean="0">
                          <a:solidFill>
                            <a:schemeClr val="dk1"/>
                          </a:solidFill>
                          <a:latin typeface="ＭＳ Ｐゴシック" pitchFamily="50" charset="-128"/>
                          <a:ea typeface="ＭＳ Ｐゴシック" pitchFamily="50" charset="-128"/>
                        </a:rPr>
                        <a:t>1.0</a:t>
                      </a:r>
                      <a:r>
                        <a:rPr kumimoji="1" lang="ja-JP" altLang="en-US" sz="1200" b="0" dirty="0" smtClean="0">
                          <a:solidFill>
                            <a:sysClr val="windowText" lastClr="000000"/>
                          </a:solidFill>
                          <a:latin typeface="ＭＳ Ｐゴシック" pitchFamily="50" charset="-128"/>
                          <a:ea typeface="ＭＳ Ｐゴシック" pitchFamily="50" charset="-128"/>
                        </a:rPr>
                        <a:t>点</a:t>
                      </a:r>
                      <a:endParaRPr kumimoji="1" lang="en-US" altLang="ja-JP" sz="1200" b="0" dirty="0" smtClean="0">
                        <a:solidFill>
                          <a:sysClr val="windowText" lastClr="000000"/>
                        </a:solidFill>
                        <a:latin typeface="ＭＳ Ｐゴシック" pitchFamily="50" charset="-128"/>
                        <a:ea typeface="ＭＳ Ｐゴシック" pitchFamily="50" charset="-128"/>
                      </a:endParaRPr>
                    </a:p>
                    <a:p>
                      <a:pPr algn="ctr"/>
                      <a:r>
                        <a:rPr kumimoji="1" lang="ja-JP" altLang="en-US" sz="1200" b="0" dirty="0" smtClean="0">
                          <a:solidFill>
                            <a:sysClr val="windowText" lastClr="000000"/>
                          </a:solidFill>
                          <a:latin typeface="ＭＳ Ｐゴシック" pitchFamily="50" charset="-128"/>
                          <a:ea typeface="ＭＳ Ｐゴシック" pitchFamily="50" charset="-128"/>
                        </a:rPr>
                        <a:t>（</a:t>
                      </a:r>
                      <a:r>
                        <a:rPr kumimoji="1" lang="en-US" altLang="ja-JP" sz="1200" b="0" dirty="0" smtClean="0">
                          <a:solidFill>
                            <a:sysClr val="windowText" lastClr="000000"/>
                          </a:solidFill>
                          <a:latin typeface="ＭＳ Ｐゴシック" pitchFamily="50" charset="-128"/>
                          <a:ea typeface="ＭＳ Ｐゴシック" pitchFamily="50" charset="-128"/>
                        </a:rPr>
                        <a:t>2.7</a:t>
                      </a:r>
                      <a:r>
                        <a:rPr kumimoji="1" lang="ja-JP" altLang="en-US" sz="1200" b="0" dirty="0" smtClean="0">
                          <a:solidFill>
                            <a:sysClr val="windowText" lastClr="000000"/>
                          </a:solidFill>
                          <a:latin typeface="ＭＳ Ｐゴシック" pitchFamily="50" charset="-128"/>
                          <a:ea typeface="ＭＳ Ｐゴシック" pitchFamily="50" charset="-128"/>
                        </a:rPr>
                        <a:t>㎞）</a:t>
                      </a:r>
                      <a:endParaRPr kumimoji="1" lang="en-US" altLang="ja-JP" sz="1200" b="0" dirty="0" smtClean="0">
                        <a:solidFill>
                          <a:sysClr val="windowText" lastClr="000000"/>
                        </a:solidFill>
                        <a:latin typeface="ＭＳ Ｐゴシック" pitchFamily="50" charset="-128"/>
                        <a:ea typeface="ＭＳ Ｐゴシック" pitchFamily="50" charset="-128"/>
                      </a:endParaRPr>
                    </a:p>
                  </a:txBody>
                  <a:tcPr marL="68857" marR="68857" marT="34429" marB="34429"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kumimoji="1" lang="en-US" altLang="ja-JP" sz="1200" b="0" dirty="0" smtClean="0">
                          <a:solidFill>
                            <a:sysClr val="windowText" lastClr="000000"/>
                          </a:solidFill>
                          <a:latin typeface="ＭＳ Ｐゴシック" pitchFamily="50" charset="-128"/>
                          <a:ea typeface="ＭＳ Ｐゴシック" pitchFamily="50" charset="-128"/>
                        </a:rPr>
                        <a:t>1.0</a:t>
                      </a:r>
                      <a:r>
                        <a:rPr kumimoji="1" lang="ja-JP" altLang="en-US" sz="1200" b="0" dirty="0" smtClean="0">
                          <a:solidFill>
                            <a:sysClr val="windowText" lastClr="000000"/>
                          </a:solidFill>
                          <a:latin typeface="ＭＳ Ｐゴシック" pitchFamily="50" charset="-128"/>
                          <a:ea typeface="ＭＳ Ｐゴシック" pitchFamily="50" charset="-128"/>
                        </a:rPr>
                        <a:t>点</a:t>
                      </a:r>
                      <a:endParaRPr kumimoji="1" lang="en-US" altLang="ja-JP" sz="1200" b="0" dirty="0" smtClean="0">
                        <a:solidFill>
                          <a:sysClr val="windowText" lastClr="000000"/>
                        </a:solidFill>
                        <a:latin typeface="ＭＳ Ｐゴシック" pitchFamily="50" charset="-128"/>
                        <a:ea typeface="ＭＳ Ｐゴシック" pitchFamily="50" charset="-128"/>
                      </a:endParaRPr>
                    </a:p>
                    <a:p>
                      <a:pPr algn="ctr"/>
                      <a:r>
                        <a:rPr kumimoji="1" lang="ja-JP" altLang="en-US" sz="1200" b="0" dirty="0" smtClean="0">
                          <a:solidFill>
                            <a:sysClr val="windowText" lastClr="000000"/>
                          </a:solidFill>
                          <a:latin typeface="ＭＳ Ｐゴシック" pitchFamily="50" charset="-128"/>
                          <a:ea typeface="ＭＳ Ｐゴシック" pitchFamily="50" charset="-128"/>
                        </a:rPr>
                        <a:t>（平均</a:t>
                      </a:r>
                      <a:r>
                        <a:rPr kumimoji="1" lang="en-US" altLang="ja-JP" sz="1200" b="0" dirty="0" smtClean="0">
                          <a:solidFill>
                            <a:sysClr val="windowText" lastClr="000000"/>
                          </a:solidFill>
                          <a:latin typeface="ＭＳ Ｐゴシック" pitchFamily="50" charset="-128"/>
                          <a:ea typeface="ＭＳ Ｐゴシック" pitchFamily="50" charset="-128"/>
                        </a:rPr>
                        <a:t>35.7</a:t>
                      </a:r>
                      <a:r>
                        <a:rPr kumimoji="1" lang="ja-JP" altLang="en-US" sz="1200" b="0" dirty="0" smtClean="0">
                          <a:solidFill>
                            <a:sysClr val="windowText" lastClr="000000"/>
                          </a:solidFill>
                          <a:latin typeface="ＭＳ Ｐゴシック" pitchFamily="50" charset="-128"/>
                          <a:ea typeface="ＭＳ Ｐゴシック" pitchFamily="50" charset="-128"/>
                        </a:rPr>
                        <a:t>分）</a:t>
                      </a:r>
                      <a:endParaRPr kumimoji="1" lang="en-US" altLang="ja-JP" sz="1200" b="0" dirty="0" smtClean="0">
                        <a:solidFill>
                          <a:sysClr val="windowText" lastClr="000000"/>
                        </a:solidFill>
                        <a:latin typeface="ＭＳ Ｐゴシック" pitchFamily="50" charset="-128"/>
                        <a:ea typeface="ＭＳ Ｐゴシック" pitchFamily="50" charset="-128"/>
                      </a:endParaRPr>
                    </a:p>
                  </a:txBody>
                  <a:tcPr marL="68857" marR="68857" marT="34429" marB="34429"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kumimoji="1" lang="en-US" altLang="ja-JP" sz="1200" b="0" dirty="0" smtClean="0">
                          <a:solidFill>
                            <a:schemeClr val="tx1"/>
                          </a:solidFill>
                          <a:latin typeface="ＭＳ Ｐゴシック" pitchFamily="50" charset="-128"/>
                          <a:ea typeface="ＭＳ Ｐゴシック" pitchFamily="50" charset="-128"/>
                        </a:rPr>
                        <a:t>1.0</a:t>
                      </a:r>
                      <a:r>
                        <a:rPr kumimoji="1" lang="ja-JP" altLang="en-US" sz="1200" b="0" dirty="0" smtClean="0">
                          <a:solidFill>
                            <a:schemeClr val="tx1"/>
                          </a:solidFill>
                          <a:latin typeface="ＭＳ Ｐゴシック" pitchFamily="50" charset="-128"/>
                          <a:ea typeface="ＭＳ Ｐゴシック" pitchFamily="50" charset="-128"/>
                        </a:rPr>
                        <a:t>点</a:t>
                      </a:r>
                      <a:endParaRPr kumimoji="1" lang="en-US" altLang="ja-JP" sz="1200" b="0" dirty="0" smtClean="0">
                        <a:solidFill>
                          <a:schemeClr val="tx1"/>
                        </a:solidFill>
                        <a:latin typeface="ＭＳ Ｐゴシック" pitchFamily="50" charset="-128"/>
                        <a:ea typeface="ＭＳ Ｐゴシック" pitchFamily="50" charset="-128"/>
                      </a:endParaRPr>
                    </a:p>
                    <a:p>
                      <a:pPr algn="ctr"/>
                      <a:r>
                        <a:rPr kumimoji="1" lang="ja-JP" altLang="en-US" sz="1200" b="0" dirty="0" smtClean="0">
                          <a:solidFill>
                            <a:schemeClr val="tx1"/>
                          </a:solidFill>
                          <a:latin typeface="ＭＳ Ｐゴシック" pitchFamily="50" charset="-128"/>
                          <a:ea typeface="ＭＳ Ｐゴシック" pitchFamily="50" charset="-128"/>
                        </a:rPr>
                        <a:t>（</a:t>
                      </a:r>
                      <a:r>
                        <a:rPr kumimoji="1" lang="en-US" altLang="ja-JP" sz="1200" b="0" dirty="0" smtClean="0">
                          <a:solidFill>
                            <a:schemeClr val="tx1"/>
                          </a:solidFill>
                          <a:latin typeface="ＭＳ Ｐゴシック" pitchFamily="50" charset="-128"/>
                          <a:ea typeface="ＭＳ Ｐゴシック" pitchFamily="50" charset="-128"/>
                        </a:rPr>
                        <a:t>3,694</a:t>
                      </a:r>
                      <a:r>
                        <a:rPr kumimoji="1" lang="ja-JP" altLang="en-US" sz="1200" b="0" dirty="0" smtClean="0">
                          <a:solidFill>
                            <a:schemeClr val="tx1"/>
                          </a:solidFill>
                          <a:latin typeface="ＭＳ Ｐゴシック" pitchFamily="50" charset="-128"/>
                          <a:ea typeface="ＭＳ Ｐゴシック" pitchFamily="50" charset="-128"/>
                        </a:rPr>
                        <a:t>人）</a:t>
                      </a:r>
                      <a:endParaRPr kumimoji="1" lang="en-US" altLang="ja-JP" sz="1200" b="0" dirty="0" smtClean="0">
                        <a:solidFill>
                          <a:schemeClr val="tx1"/>
                        </a:solidFill>
                        <a:latin typeface="ＭＳ Ｐゴシック" pitchFamily="50" charset="-128"/>
                        <a:ea typeface="ＭＳ Ｐゴシック" pitchFamily="50" charset="-128"/>
                      </a:endParaRPr>
                    </a:p>
                  </a:txBody>
                  <a:tcPr marL="68857" marR="68857" marT="34429" marB="34429"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kumimoji="1" lang="ja-JP" altLang="en-US" sz="1200" b="1" dirty="0" smtClean="0">
                          <a:solidFill>
                            <a:schemeClr val="tx1"/>
                          </a:solidFill>
                          <a:latin typeface="ＭＳ Ｐゴシック" pitchFamily="50" charset="-128"/>
                          <a:ea typeface="ＭＳ Ｐゴシック" pitchFamily="50" charset="-128"/>
                        </a:rPr>
                        <a:t>　</a:t>
                      </a:r>
                      <a:r>
                        <a:rPr kumimoji="1" lang="en-US" altLang="ja-JP" sz="1200" b="1" dirty="0" smtClean="0">
                          <a:solidFill>
                            <a:schemeClr val="tx1"/>
                          </a:solidFill>
                          <a:latin typeface="ＭＳ Ｐゴシック" pitchFamily="50" charset="-128"/>
                          <a:ea typeface="ＭＳ Ｐゴシック" pitchFamily="50" charset="-128"/>
                        </a:rPr>
                        <a:t>3.0</a:t>
                      </a:r>
                      <a:r>
                        <a:rPr kumimoji="1" lang="ja-JP" altLang="en-US" sz="1200" b="1" dirty="0" smtClean="0">
                          <a:solidFill>
                            <a:schemeClr val="tx1"/>
                          </a:solidFill>
                          <a:latin typeface="ＭＳ Ｐゴシック" pitchFamily="50" charset="-128"/>
                          <a:ea typeface="ＭＳ Ｐゴシック" pitchFamily="50" charset="-128"/>
                        </a:rPr>
                        <a:t>点</a:t>
                      </a:r>
                      <a:endParaRPr kumimoji="1" lang="en-US" altLang="ja-JP" sz="1200" b="1" dirty="0" smtClean="0">
                        <a:solidFill>
                          <a:schemeClr val="tx1"/>
                        </a:solidFill>
                        <a:latin typeface="ＭＳ Ｐゴシック" pitchFamily="50" charset="-128"/>
                        <a:ea typeface="ＭＳ Ｐゴシック" pitchFamily="50" charset="-128"/>
                      </a:endParaRPr>
                    </a:p>
                  </a:txBody>
                  <a:tcPr marL="68857" marR="68857" marT="34429" marB="34429"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endParaRPr kumimoji="1" lang="ja-JP" altLang="en-US"/>
                    </a:p>
                  </a:txBody>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kern="1200" dirty="0" smtClean="0">
                          <a:solidFill>
                            <a:schemeClr val="tx1"/>
                          </a:solidFill>
                          <a:latin typeface="ＭＳ Ｐゴシック" pitchFamily="50" charset="-128"/>
                          <a:ea typeface="ＭＳ Ｐゴシック" pitchFamily="50" charset="-128"/>
                          <a:cs typeface="+mn-cs"/>
                        </a:rPr>
                        <a:t>充足</a:t>
                      </a:r>
                      <a:endParaRPr kumimoji="1" lang="en-US" altLang="ja-JP" sz="1200" b="0" kern="1200" dirty="0" smtClean="0">
                        <a:solidFill>
                          <a:schemeClr val="tx1"/>
                        </a:solidFill>
                        <a:latin typeface="ＭＳ Ｐゴシック" pitchFamily="50" charset="-128"/>
                        <a:ea typeface="ＭＳ Ｐゴシック" pitchFamily="50" charset="-128"/>
                        <a:cs typeface="+mn-cs"/>
                      </a:endParaRPr>
                    </a:p>
                    <a:p>
                      <a:pPr algn="ctr"/>
                      <a:r>
                        <a:rPr kumimoji="1" lang="ja-JP" altLang="en-US" sz="1200" b="0" dirty="0" smtClean="0">
                          <a:solidFill>
                            <a:schemeClr val="tx1"/>
                          </a:solidFill>
                          <a:latin typeface="ＭＳ Ｐゴシック" pitchFamily="50" charset="-128"/>
                          <a:ea typeface="ＭＳ Ｐゴシック" pitchFamily="50" charset="-128"/>
                        </a:rPr>
                        <a:t>（</a:t>
                      </a:r>
                      <a:r>
                        <a:rPr kumimoji="1" lang="en-US" altLang="ja-JP" sz="1200" b="0" dirty="0" smtClean="0">
                          <a:solidFill>
                            <a:schemeClr val="tx1"/>
                          </a:solidFill>
                          <a:latin typeface="ＭＳ Ｐゴシック" pitchFamily="50" charset="-128"/>
                          <a:ea typeface="ＭＳ Ｐゴシック" pitchFamily="50" charset="-128"/>
                        </a:rPr>
                        <a:t>200</a:t>
                      </a:r>
                      <a:r>
                        <a:rPr kumimoji="1" lang="ja-JP" altLang="en-US" sz="1200" b="0" dirty="0" smtClean="0">
                          <a:solidFill>
                            <a:schemeClr val="tx1"/>
                          </a:solidFill>
                          <a:latin typeface="ＭＳ Ｐゴシック" pitchFamily="50" charset="-128"/>
                          <a:ea typeface="ＭＳ Ｐゴシック" pitchFamily="50" charset="-128"/>
                        </a:rPr>
                        <a:t>㎡）</a:t>
                      </a:r>
                      <a:endParaRPr kumimoji="1" lang="en-US" altLang="ja-JP" sz="1200" b="0" dirty="0" smtClean="0">
                        <a:solidFill>
                          <a:schemeClr val="tx1"/>
                        </a:solidFill>
                        <a:latin typeface="ＭＳ Ｐゴシック" pitchFamily="50" charset="-128"/>
                        <a:ea typeface="ＭＳ Ｐゴシック" pitchFamily="50" charset="-128"/>
                      </a:endParaRPr>
                    </a:p>
                  </a:txBody>
                  <a:tcPr marL="68857" marR="68857" marT="34429" marB="34429"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endParaRPr kumimoji="1" lang="ja-JP" altLang="en-US"/>
                    </a:p>
                  </a:txBody>
                  <a:tcPr/>
                </a:tc>
                <a:tc vMerge="1">
                  <a:txBody>
                    <a:bodyPr/>
                    <a:lstStyle/>
                    <a:p>
                      <a:endParaRPr kumimoji="1" lang="ja-JP" altLang="en-US" sz="1200" b="1" dirty="0">
                        <a:solidFill>
                          <a:sysClr val="windowText" lastClr="000000"/>
                        </a:solidFill>
                        <a:latin typeface="+mj-ea"/>
                        <a:ea typeface="+mj-ea"/>
                      </a:endParaRPr>
                    </a:p>
                  </a:txBody>
                  <a:tcPr anchor="ctr"/>
                </a:tc>
              </a:tr>
              <a:tr h="720000">
                <a:tc vMerge="1">
                  <a:txBody>
                    <a:bodyPr/>
                    <a:lstStyle/>
                    <a:p>
                      <a:pPr algn="ctr"/>
                      <a:endParaRPr kumimoji="1" lang="ja-JP" altLang="en-US" sz="1200" b="1" dirty="0">
                        <a:solidFill>
                          <a:sysClr val="windowText" lastClr="000000"/>
                        </a:solidFill>
                      </a:endParaRPr>
                    </a:p>
                  </a:txBody>
                  <a:tcPr marL="57115" marR="57115" marT="28557" marB="28557"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indent="0" algn="ctr" defTabSz="914400" rtl="0" eaLnBrk="1" fontAlgn="auto" latinLnBrk="0" hangingPunct="1">
                        <a:lnSpc>
                          <a:spcPts val="1400"/>
                        </a:lnSpc>
                        <a:spcBef>
                          <a:spcPts val="0"/>
                        </a:spcBef>
                        <a:spcAft>
                          <a:spcPts val="0"/>
                        </a:spcAft>
                        <a:buClrTx/>
                        <a:buSzTx/>
                        <a:buFontTx/>
                        <a:buNone/>
                        <a:tabLst/>
                        <a:defRPr/>
                      </a:pPr>
                      <a:r>
                        <a:rPr kumimoji="1" lang="ja-JP" altLang="en-US" sz="1200" dirty="0" smtClean="0">
                          <a:latin typeface="ＭＳ Ｐゴシック" pitchFamily="50" charset="-128"/>
                          <a:ea typeface="ＭＳ Ｐゴシック" pitchFamily="50" charset="-128"/>
                        </a:rPr>
                        <a:t>浪速区役所</a:t>
                      </a:r>
                      <a:endParaRPr kumimoji="1" lang="en-US" altLang="ja-JP" sz="1200" dirty="0" smtClean="0">
                        <a:latin typeface="ＭＳ Ｐゴシック" pitchFamily="50" charset="-128"/>
                        <a:ea typeface="ＭＳ Ｐゴシック" pitchFamily="50" charset="-128"/>
                      </a:endParaRPr>
                    </a:p>
                    <a:p>
                      <a:pPr marL="0" marR="0" indent="0" algn="ctr" defTabSz="914400" rtl="0" eaLnBrk="1" fontAlgn="auto" latinLnBrk="0" hangingPunct="1">
                        <a:lnSpc>
                          <a:spcPts val="1400"/>
                        </a:lnSpc>
                        <a:spcBef>
                          <a:spcPts val="0"/>
                        </a:spcBef>
                        <a:spcAft>
                          <a:spcPts val="0"/>
                        </a:spcAft>
                        <a:buClrTx/>
                        <a:buSzTx/>
                        <a:buFontTx/>
                        <a:buNone/>
                        <a:tabLst/>
                        <a:defRPr/>
                      </a:pPr>
                      <a:r>
                        <a:rPr kumimoji="1" lang="ja-JP" altLang="en-US" sz="1200" b="0" kern="1200" dirty="0" smtClean="0">
                          <a:solidFill>
                            <a:sysClr val="windowText" lastClr="000000"/>
                          </a:solidFill>
                          <a:latin typeface="ＭＳ Ｐゴシック" pitchFamily="50" charset="-128"/>
                          <a:ea typeface="ＭＳ Ｐゴシック" pitchFamily="50" charset="-128"/>
                          <a:cs typeface="+mn-cs"/>
                        </a:rPr>
                        <a:t>（</a:t>
                      </a:r>
                      <a:r>
                        <a:rPr kumimoji="1" lang="en-US" altLang="ja-JP" sz="1200" b="0" kern="1200" dirty="0" smtClean="0">
                          <a:solidFill>
                            <a:sysClr val="windowText" lastClr="000000"/>
                          </a:solidFill>
                          <a:latin typeface="ＭＳ Ｐゴシック" pitchFamily="50" charset="-128"/>
                          <a:ea typeface="ＭＳ Ｐゴシック" pitchFamily="50" charset="-128"/>
                          <a:cs typeface="+mn-cs"/>
                        </a:rPr>
                        <a:t>8,575</a:t>
                      </a:r>
                      <a:r>
                        <a:rPr kumimoji="1" lang="ja-JP" altLang="en-US" sz="1200" b="0" kern="1200" dirty="0" smtClean="0">
                          <a:solidFill>
                            <a:sysClr val="windowText" lastClr="000000"/>
                          </a:solidFill>
                          <a:latin typeface="ＭＳ Ｐゴシック" pitchFamily="50" charset="-128"/>
                          <a:ea typeface="ＭＳ Ｐゴシック" pitchFamily="50" charset="-128"/>
                          <a:cs typeface="+mn-cs"/>
                        </a:rPr>
                        <a:t>㎡）</a:t>
                      </a:r>
                      <a:endParaRPr kumimoji="1" lang="ja-JP" altLang="en-US" sz="1200" dirty="0" smtClean="0">
                        <a:latin typeface="ＭＳ Ｐゴシック" pitchFamily="50" charset="-128"/>
                        <a:ea typeface="ＭＳ Ｐゴシック" pitchFamily="50" charset="-128"/>
                      </a:endParaRPr>
                    </a:p>
                  </a:txBody>
                  <a:tcPr marL="44971" marR="22485" marT="24361" marB="24361"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kumimoji="1" lang="en-US" altLang="ja-JP" sz="1200" b="0" i="0" u="none" strike="noStrike" dirty="0" smtClean="0">
                          <a:solidFill>
                            <a:schemeClr val="dk1"/>
                          </a:solidFill>
                          <a:latin typeface="ＭＳ Ｐゴシック" pitchFamily="50" charset="-128"/>
                          <a:ea typeface="ＭＳ Ｐゴシック" pitchFamily="50" charset="-128"/>
                        </a:rPr>
                        <a:t>5.0</a:t>
                      </a:r>
                      <a:r>
                        <a:rPr kumimoji="1" lang="ja-JP" altLang="en-US" sz="1200" b="0" dirty="0" smtClean="0">
                          <a:solidFill>
                            <a:sysClr val="windowText" lastClr="000000"/>
                          </a:solidFill>
                          <a:latin typeface="ＭＳ Ｐゴシック" pitchFamily="50" charset="-128"/>
                          <a:ea typeface="ＭＳ Ｐゴシック" pitchFamily="50" charset="-128"/>
                        </a:rPr>
                        <a:t>点</a:t>
                      </a:r>
                      <a:endParaRPr kumimoji="1" lang="en-US" altLang="ja-JP" sz="1200" b="0" dirty="0" smtClean="0">
                        <a:solidFill>
                          <a:sysClr val="windowText" lastClr="000000"/>
                        </a:solidFill>
                        <a:latin typeface="ＭＳ Ｐゴシック" pitchFamily="50" charset="-128"/>
                        <a:ea typeface="ＭＳ Ｐゴシック" pitchFamily="50" charset="-128"/>
                      </a:endParaRPr>
                    </a:p>
                    <a:p>
                      <a:pPr algn="ctr"/>
                      <a:r>
                        <a:rPr kumimoji="1" lang="ja-JP" altLang="en-US" sz="1200" b="0" dirty="0" smtClean="0">
                          <a:solidFill>
                            <a:sysClr val="windowText" lastClr="000000"/>
                          </a:solidFill>
                          <a:latin typeface="ＭＳ Ｐゴシック" pitchFamily="50" charset="-128"/>
                          <a:ea typeface="ＭＳ Ｐゴシック" pitchFamily="50" charset="-128"/>
                        </a:rPr>
                        <a:t>（</a:t>
                      </a:r>
                      <a:r>
                        <a:rPr kumimoji="1" lang="en-US" altLang="ja-JP" sz="1200" b="0" dirty="0" smtClean="0">
                          <a:solidFill>
                            <a:sysClr val="windowText" lastClr="000000"/>
                          </a:solidFill>
                          <a:latin typeface="ＭＳ Ｐゴシック" pitchFamily="50" charset="-128"/>
                          <a:ea typeface="ＭＳ Ｐゴシック" pitchFamily="50" charset="-128"/>
                        </a:rPr>
                        <a:t>1.1</a:t>
                      </a:r>
                      <a:r>
                        <a:rPr kumimoji="1" lang="ja-JP" altLang="en-US" sz="1200" b="0" dirty="0" smtClean="0">
                          <a:solidFill>
                            <a:sysClr val="windowText" lastClr="000000"/>
                          </a:solidFill>
                          <a:latin typeface="ＭＳ Ｐゴシック" pitchFamily="50" charset="-128"/>
                          <a:ea typeface="ＭＳ Ｐゴシック" pitchFamily="50" charset="-128"/>
                        </a:rPr>
                        <a:t>㎞）</a:t>
                      </a:r>
                      <a:endParaRPr kumimoji="1" lang="en-US" altLang="ja-JP" sz="1200" b="0" dirty="0" smtClean="0">
                        <a:solidFill>
                          <a:sysClr val="windowText" lastClr="000000"/>
                        </a:solidFill>
                        <a:latin typeface="ＭＳ Ｐゴシック" pitchFamily="50" charset="-128"/>
                        <a:ea typeface="ＭＳ Ｐゴシック" pitchFamily="50" charset="-128"/>
                      </a:endParaRPr>
                    </a:p>
                  </a:txBody>
                  <a:tcPr marL="68857" marR="68857" marT="34429" marB="34429"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kumimoji="1" lang="en-US" altLang="ja-JP" sz="1200" b="0" dirty="0" smtClean="0">
                          <a:solidFill>
                            <a:sysClr val="windowText" lastClr="000000"/>
                          </a:solidFill>
                          <a:latin typeface="ＭＳ Ｐゴシック" pitchFamily="50" charset="-128"/>
                          <a:ea typeface="ＭＳ Ｐゴシック" pitchFamily="50" charset="-128"/>
                        </a:rPr>
                        <a:t>3.6</a:t>
                      </a:r>
                      <a:r>
                        <a:rPr kumimoji="1" lang="ja-JP" altLang="en-US" sz="1200" b="0" dirty="0" smtClean="0">
                          <a:solidFill>
                            <a:sysClr val="windowText" lastClr="000000"/>
                          </a:solidFill>
                          <a:latin typeface="ＭＳ Ｐゴシック" pitchFamily="50" charset="-128"/>
                          <a:ea typeface="ＭＳ Ｐゴシック" pitchFamily="50" charset="-128"/>
                        </a:rPr>
                        <a:t>点</a:t>
                      </a:r>
                      <a:endParaRPr kumimoji="1" lang="en-US" altLang="ja-JP" sz="1200" b="0" dirty="0" smtClean="0">
                        <a:solidFill>
                          <a:sysClr val="windowText" lastClr="000000"/>
                        </a:solidFill>
                        <a:latin typeface="ＭＳ Ｐゴシック" pitchFamily="50" charset="-128"/>
                        <a:ea typeface="ＭＳ Ｐゴシック" pitchFamily="50" charset="-128"/>
                      </a:endParaRPr>
                    </a:p>
                    <a:p>
                      <a:pPr algn="ctr"/>
                      <a:r>
                        <a:rPr kumimoji="1" lang="ja-JP" altLang="en-US" sz="1200" b="0" dirty="0" smtClean="0">
                          <a:solidFill>
                            <a:sysClr val="windowText" lastClr="000000"/>
                          </a:solidFill>
                          <a:latin typeface="ＭＳ Ｐゴシック" pitchFamily="50" charset="-128"/>
                          <a:ea typeface="ＭＳ Ｐゴシック" pitchFamily="50" charset="-128"/>
                        </a:rPr>
                        <a:t>（平均</a:t>
                      </a:r>
                      <a:r>
                        <a:rPr kumimoji="1" lang="en-US" altLang="ja-JP" sz="1200" b="0" dirty="0" smtClean="0">
                          <a:solidFill>
                            <a:sysClr val="windowText" lastClr="000000"/>
                          </a:solidFill>
                          <a:latin typeface="ＭＳ Ｐゴシック" pitchFamily="50" charset="-128"/>
                          <a:ea typeface="ＭＳ Ｐゴシック" pitchFamily="50" charset="-128"/>
                        </a:rPr>
                        <a:t>29.7</a:t>
                      </a:r>
                      <a:r>
                        <a:rPr kumimoji="1" lang="ja-JP" altLang="en-US" sz="1200" b="0" dirty="0" smtClean="0">
                          <a:solidFill>
                            <a:sysClr val="windowText" lastClr="000000"/>
                          </a:solidFill>
                          <a:latin typeface="ＭＳ Ｐゴシック" pitchFamily="50" charset="-128"/>
                          <a:ea typeface="ＭＳ Ｐゴシック" pitchFamily="50" charset="-128"/>
                        </a:rPr>
                        <a:t>分）</a:t>
                      </a:r>
                      <a:endParaRPr kumimoji="1" lang="en-US" altLang="ja-JP" sz="1200" b="0" dirty="0" smtClean="0">
                        <a:solidFill>
                          <a:sysClr val="windowText" lastClr="000000"/>
                        </a:solidFill>
                        <a:latin typeface="ＭＳ Ｐゴシック" pitchFamily="50" charset="-128"/>
                        <a:ea typeface="ＭＳ Ｐゴシック" pitchFamily="50" charset="-128"/>
                      </a:endParaRPr>
                    </a:p>
                  </a:txBody>
                  <a:tcPr marL="68857" marR="68857" marT="34429" marB="34429"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kumimoji="1" lang="en-US" altLang="ja-JP" sz="1200" b="0" dirty="0" smtClean="0">
                          <a:solidFill>
                            <a:schemeClr val="tx1"/>
                          </a:solidFill>
                          <a:latin typeface="ＭＳ Ｐゴシック" pitchFamily="50" charset="-128"/>
                          <a:ea typeface="ＭＳ Ｐゴシック" pitchFamily="50" charset="-128"/>
                        </a:rPr>
                        <a:t>2.4</a:t>
                      </a:r>
                      <a:r>
                        <a:rPr kumimoji="1" lang="ja-JP" altLang="en-US" sz="1200" b="0" dirty="0" smtClean="0">
                          <a:solidFill>
                            <a:schemeClr val="tx1"/>
                          </a:solidFill>
                          <a:latin typeface="ＭＳ Ｐゴシック" pitchFamily="50" charset="-128"/>
                          <a:ea typeface="ＭＳ Ｐゴシック" pitchFamily="50" charset="-128"/>
                        </a:rPr>
                        <a:t>点</a:t>
                      </a:r>
                      <a:endParaRPr kumimoji="1" lang="en-US" altLang="ja-JP" sz="1200" b="0" dirty="0" smtClean="0">
                        <a:solidFill>
                          <a:schemeClr val="tx1"/>
                        </a:solidFill>
                        <a:latin typeface="ＭＳ Ｐゴシック" pitchFamily="50" charset="-128"/>
                        <a:ea typeface="ＭＳ Ｐゴシック" pitchFamily="50" charset="-128"/>
                      </a:endParaRPr>
                    </a:p>
                    <a:p>
                      <a:pPr algn="ctr"/>
                      <a:r>
                        <a:rPr kumimoji="1" lang="ja-JP" altLang="en-US" sz="1200" b="0" dirty="0" smtClean="0">
                          <a:solidFill>
                            <a:schemeClr val="tx1"/>
                          </a:solidFill>
                          <a:latin typeface="ＭＳ Ｐゴシック" pitchFamily="50" charset="-128"/>
                          <a:ea typeface="ＭＳ Ｐゴシック" pitchFamily="50" charset="-128"/>
                        </a:rPr>
                        <a:t>（</a:t>
                      </a:r>
                      <a:r>
                        <a:rPr kumimoji="1" lang="en-US" altLang="ja-JP" sz="1200" b="0" dirty="0" smtClean="0">
                          <a:solidFill>
                            <a:schemeClr val="tx1"/>
                          </a:solidFill>
                          <a:latin typeface="ＭＳ Ｐゴシック" pitchFamily="50" charset="-128"/>
                          <a:ea typeface="ＭＳ Ｐゴシック" pitchFamily="50" charset="-128"/>
                        </a:rPr>
                        <a:t>16,577</a:t>
                      </a:r>
                      <a:r>
                        <a:rPr kumimoji="1" lang="ja-JP" altLang="en-US" sz="1200" b="0" dirty="0" smtClean="0">
                          <a:solidFill>
                            <a:schemeClr val="tx1"/>
                          </a:solidFill>
                          <a:latin typeface="ＭＳ Ｐゴシック" pitchFamily="50" charset="-128"/>
                          <a:ea typeface="ＭＳ Ｐゴシック" pitchFamily="50" charset="-128"/>
                        </a:rPr>
                        <a:t>人）</a:t>
                      </a:r>
                      <a:endParaRPr kumimoji="1" lang="en-US" altLang="ja-JP" sz="1200" b="0" dirty="0" smtClean="0">
                        <a:solidFill>
                          <a:schemeClr val="tx1"/>
                        </a:solidFill>
                        <a:latin typeface="ＭＳ Ｐゴシック" pitchFamily="50" charset="-128"/>
                        <a:ea typeface="ＭＳ Ｐゴシック" pitchFamily="50" charset="-128"/>
                      </a:endParaRPr>
                    </a:p>
                  </a:txBody>
                  <a:tcPr marL="68857" marR="68857" marT="34429" marB="34429"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kumimoji="1" lang="en-US" altLang="ja-JP" sz="1200" b="1" dirty="0" smtClean="0">
                          <a:solidFill>
                            <a:schemeClr val="tx1"/>
                          </a:solidFill>
                          <a:latin typeface="ＭＳ Ｐゴシック" pitchFamily="50" charset="-128"/>
                          <a:ea typeface="ＭＳ Ｐゴシック" pitchFamily="50" charset="-128"/>
                        </a:rPr>
                        <a:t>11.0</a:t>
                      </a:r>
                      <a:r>
                        <a:rPr kumimoji="1" lang="ja-JP" altLang="en-US" sz="1200" b="1" dirty="0" smtClean="0">
                          <a:solidFill>
                            <a:schemeClr val="tx1"/>
                          </a:solidFill>
                          <a:latin typeface="ＭＳ Ｐゴシック" pitchFamily="50" charset="-128"/>
                          <a:ea typeface="ＭＳ Ｐゴシック" pitchFamily="50" charset="-128"/>
                        </a:rPr>
                        <a:t>点</a:t>
                      </a:r>
                      <a:endParaRPr kumimoji="1" lang="en-US" altLang="ja-JP" sz="1200" b="1" dirty="0" smtClean="0">
                        <a:solidFill>
                          <a:schemeClr val="tx1"/>
                        </a:solidFill>
                        <a:latin typeface="ＭＳ Ｐゴシック" pitchFamily="50" charset="-128"/>
                        <a:ea typeface="ＭＳ Ｐゴシック" pitchFamily="50" charset="-128"/>
                      </a:endParaRPr>
                    </a:p>
                  </a:txBody>
                  <a:tcPr marL="68857" marR="68857" marT="34429" marB="34429"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pPr algn="ctr"/>
                      <a:endParaRPr kumimoji="1" lang="en-US" altLang="ja-JP" sz="1200" b="0" dirty="0" smtClean="0">
                        <a:solidFill>
                          <a:sysClr val="windowText" lastClr="000000"/>
                        </a:solidFill>
                        <a:latin typeface="+mj-ea"/>
                        <a:ea typeface="+mj-ea"/>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kern="1200" dirty="0" smtClean="0">
                          <a:solidFill>
                            <a:schemeClr val="tx1"/>
                          </a:solidFill>
                          <a:latin typeface="ＭＳ Ｐゴシック" pitchFamily="50" charset="-128"/>
                          <a:ea typeface="ＭＳ Ｐゴシック" pitchFamily="50" charset="-128"/>
                          <a:cs typeface="+mn-cs"/>
                        </a:rPr>
                        <a:t>充足</a:t>
                      </a:r>
                      <a:endParaRPr kumimoji="1" lang="en-US" altLang="ja-JP" sz="1200" b="0" kern="1200" dirty="0" smtClean="0">
                        <a:solidFill>
                          <a:schemeClr val="tx1"/>
                        </a:solidFill>
                        <a:latin typeface="ＭＳ Ｐゴシック" pitchFamily="50" charset="-128"/>
                        <a:ea typeface="ＭＳ Ｐゴシック" pitchFamily="50" charset="-128"/>
                        <a:cs typeface="+mn-cs"/>
                      </a:endParaRPr>
                    </a:p>
                    <a:p>
                      <a:pPr algn="ctr"/>
                      <a:r>
                        <a:rPr kumimoji="1" lang="ja-JP" altLang="en-US" sz="1200" b="0" dirty="0" smtClean="0">
                          <a:solidFill>
                            <a:schemeClr val="tx1"/>
                          </a:solidFill>
                          <a:latin typeface="ＭＳ Ｐゴシック" pitchFamily="50" charset="-128"/>
                          <a:ea typeface="ＭＳ Ｐゴシック" pitchFamily="50" charset="-128"/>
                        </a:rPr>
                        <a:t>（</a:t>
                      </a:r>
                      <a:r>
                        <a:rPr kumimoji="1" lang="en-US" altLang="ja-JP" sz="1200" b="0" dirty="0" smtClean="0">
                          <a:solidFill>
                            <a:schemeClr val="tx1"/>
                          </a:solidFill>
                          <a:latin typeface="ＭＳ Ｐゴシック" pitchFamily="50" charset="-128"/>
                          <a:ea typeface="ＭＳ Ｐゴシック" pitchFamily="50" charset="-128"/>
                        </a:rPr>
                        <a:t>530</a:t>
                      </a:r>
                      <a:r>
                        <a:rPr kumimoji="1" lang="ja-JP" altLang="en-US" sz="1200" b="0" dirty="0" smtClean="0">
                          <a:solidFill>
                            <a:schemeClr val="tx1"/>
                          </a:solidFill>
                          <a:latin typeface="ＭＳ Ｐゴシック" pitchFamily="50" charset="-128"/>
                          <a:ea typeface="ＭＳ Ｐゴシック" pitchFamily="50" charset="-128"/>
                        </a:rPr>
                        <a:t>㎡）</a:t>
                      </a:r>
                      <a:endParaRPr kumimoji="1" lang="ja-JP" altLang="en-US" sz="1200" b="0" dirty="0">
                        <a:solidFill>
                          <a:schemeClr val="tx1"/>
                        </a:solidFill>
                        <a:latin typeface="ＭＳ Ｐゴシック" pitchFamily="50" charset="-128"/>
                        <a:ea typeface="ＭＳ Ｐゴシック" pitchFamily="50" charset="-128"/>
                      </a:endParaRPr>
                    </a:p>
                  </a:txBody>
                  <a:tcPr marL="68857" marR="68857" marT="34429" marB="34429"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endParaRPr kumimoji="1" lang="ja-JP" altLang="en-US" sz="1200" b="1" dirty="0">
                        <a:solidFill>
                          <a:sysClr val="windowText" lastClr="000000"/>
                        </a:solidFill>
                        <a:latin typeface="+mj-ea"/>
                        <a:ea typeface="+mj-ea"/>
                      </a:endParaRPr>
                    </a:p>
                  </a:txBody>
                  <a:tcPr marL="86897" marR="86897" marT="43449" marB="43449"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vMerge="1">
                  <a:txBody>
                    <a:bodyPr/>
                    <a:lstStyle/>
                    <a:p>
                      <a:endParaRPr kumimoji="1" lang="ja-JP" altLang="en-US" sz="1200" b="0" dirty="0">
                        <a:solidFill>
                          <a:sysClr val="windowText" lastClr="000000"/>
                        </a:solidFill>
                        <a:latin typeface="+mj-ea"/>
                        <a:ea typeface="+mj-ea"/>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r>
              <a:tr h="720000">
                <a:tc rowSpan="3">
                  <a:txBody>
                    <a:bodyPr/>
                    <a:lstStyle/>
                    <a:p>
                      <a:pPr algn="ctr"/>
                      <a:r>
                        <a:rPr kumimoji="1" lang="ja-JP" altLang="en-US" sz="1200" b="1" dirty="0" smtClean="0">
                          <a:solidFill>
                            <a:sysClr val="windowText" lastClr="000000"/>
                          </a:solidFill>
                        </a:rPr>
                        <a:t>第</a:t>
                      </a:r>
                      <a:endParaRPr kumimoji="1" lang="en-US" altLang="ja-JP" sz="1200" b="1" dirty="0" smtClean="0">
                        <a:solidFill>
                          <a:sysClr val="windowText" lastClr="000000"/>
                        </a:solidFill>
                      </a:endParaRPr>
                    </a:p>
                    <a:p>
                      <a:pPr algn="ctr"/>
                      <a:r>
                        <a:rPr kumimoji="1" lang="ja-JP" altLang="en-US" sz="1200" b="1" dirty="0" smtClean="0">
                          <a:solidFill>
                            <a:sysClr val="windowText" lastClr="000000"/>
                          </a:solidFill>
                        </a:rPr>
                        <a:t>六</a:t>
                      </a:r>
                      <a:endParaRPr kumimoji="1" lang="en-US" altLang="ja-JP" sz="1200" b="1" dirty="0" smtClean="0">
                        <a:solidFill>
                          <a:sysClr val="windowText" lastClr="000000"/>
                        </a:solidFill>
                      </a:endParaRPr>
                    </a:p>
                    <a:p>
                      <a:pPr algn="ctr"/>
                      <a:r>
                        <a:rPr kumimoji="1" lang="ja-JP" altLang="en-US" sz="1200" b="1" dirty="0" smtClean="0">
                          <a:solidFill>
                            <a:sysClr val="windowText" lastClr="000000"/>
                          </a:solidFill>
                        </a:rPr>
                        <a:t>区</a:t>
                      </a:r>
                    </a:p>
                    <a:p>
                      <a:pPr algn="ctr"/>
                      <a:endParaRPr kumimoji="1" lang="ja-JP" altLang="en-US" sz="1200" b="1" dirty="0">
                        <a:solidFill>
                          <a:sysClr val="windowText" lastClr="000000"/>
                        </a:solidFill>
                      </a:endParaRPr>
                    </a:p>
                  </a:txBody>
                  <a:tcPr marL="57115" marR="57115" marT="28557" marB="28557"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indent="0" algn="ctr" defTabSz="914400" rtl="0" eaLnBrk="1" fontAlgn="auto" latinLnBrk="0" hangingPunct="1">
                        <a:lnSpc>
                          <a:spcPts val="1400"/>
                        </a:lnSpc>
                        <a:spcBef>
                          <a:spcPts val="0"/>
                        </a:spcBef>
                        <a:spcAft>
                          <a:spcPts val="0"/>
                        </a:spcAft>
                        <a:buClrTx/>
                        <a:buSzTx/>
                        <a:buFontTx/>
                        <a:buNone/>
                        <a:tabLst/>
                        <a:defRPr/>
                      </a:pPr>
                      <a:r>
                        <a:rPr kumimoji="1" lang="ja-JP" altLang="en-US" sz="1200" dirty="0" smtClean="0">
                          <a:latin typeface="ＭＳ Ｐゴシック" pitchFamily="50" charset="-128"/>
                          <a:ea typeface="ＭＳ Ｐゴシック" pitchFamily="50" charset="-128"/>
                        </a:rPr>
                        <a:t>天王寺区役所</a:t>
                      </a:r>
                      <a:endParaRPr kumimoji="1" lang="en-US" altLang="ja-JP" sz="1200" dirty="0" smtClean="0">
                        <a:latin typeface="ＭＳ Ｐゴシック" pitchFamily="50" charset="-128"/>
                        <a:ea typeface="ＭＳ Ｐゴシック" pitchFamily="50" charset="-128"/>
                      </a:endParaRPr>
                    </a:p>
                    <a:p>
                      <a:pPr marL="0" marR="0" indent="0" algn="ctr" defTabSz="914400" rtl="0" eaLnBrk="1" fontAlgn="auto" latinLnBrk="0" hangingPunct="1">
                        <a:lnSpc>
                          <a:spcPts val="1400"/>
                        </a:lnSpc>
                        <a:spcBef>
                          <a:spcPts val="0"/>
                        </a:spcBef>
                        <a:spcAft>
                          <a:spcPts val="0"/>
                        </a:spcAft>
                        <a:buClrTx/>
                        <a:buSzTx/>
                        <a:buFontTx/>
                        <a:buNone/>
                        <a:tabLst/>
                        <a:defRPr/>
                      </a:pPr>
                      <a:r>
                        <a:rPr kumimoji="1" lang="ja-JP" altLang="en-US" sz="1200" b="0" kern="1200" dirty="0" smtClean="0">
                          <a:solidFill>
                            <a:sysClr val="windowText" lastClr="000000"/>
                          </a:solidFill>
                          <a:latin typeface="ＭＳ Ｐゴシック" pitchFamily="50" charset="-128"/>
                          <a:ea typeface="ＭＳ Ｐゴシック" pitchFamily="50" charset="-128"/>
                          <a:cs typeface="+mn-cs"/>
                        </a:rPr>
                        <a:t>（</a:t>
                      </a:r>
                      <a:r>
                        <a:rPr kumimoji="1" lang="en-US" altLang="ja-JP" sz="1200" b="0" kern="1200" dirty="0" smtClean="0">
                          <a:solidFill>
                            <a:sysClr val="windowText" lastClr="000000"/>
                          </a:solidFill>
                          <a:latin typeface="ＭＳ Ｐゴシック" pitchFamily="50" charset="-128"/>
                          <a:ea typeface="ＭＳ Ｐゴシック" pitchFamily="50" charset="-128"/>
                          <a:cs typeface="+mn-cs"/>
                        </a:rPr>
                        <a:t>7,608</a:t>
                      </a:r>
                      <a:r>
                        <a:rPr kumimoji="1" lang="ja-JP" altLang="en-US" sz="1200" b="0" kern="1200" dirty="0" smtClean="0">
                          <a:solidFill>
                            <a:sysClr val="windowText" lastClr="000000"/>
                          </a:solidFill>
                          <a:latin typeface="ＭＳ Ｐゴシック" pitchFamily="50" charset="-128"/>
                          <a:ea typeface="ＭＳ Ｐゴシック" pitchFamily="50" charset="-128"/>
                          <a:cs typeface="+mn-cs"/>
                        </a:rPr>
                        <a:t>㎡）</a:t>
                      </a:r>
                      <a:endParaRPr kumimoji="1" lang="en-US" altLang="ja-JP" sz="1200" b="0" kern="1200" dirty="0" smtClean="0">
                        <a:solidFill>
                          <a:sysClr val="windowText" lastClr="000000"/>
                        </a:solidFill>
                        <a:latin typeface="ＭＳ Ｐゴシック" pitchFamily="50" charset="-128"/>
                        <a:ea typeface="ＭＳ Ｐゴシック" pitchFamily="50" charset="-128"/>
                        <a:cs typeface="+mn-cs"/>
                      </a:endParaRPr>
                    </a:p>
                  </a:txBody>
                  <a:tcPr marL="45508" marR="22753" marT="24653" marB="24653"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C000"/>
                    </a:solidFill>
                  </a:tcPr>
                </a:tc>
                <a:tc>
                  <a:txBody>
                    <a:bodyPr/>
                    <a:lstStyle/>
                    <a:p>
                      <a:pPr algn="ctr"/>
                      <a:r>
                        <a:rPr kumimoji="1" lang="en-US" altLang="ja-JP" sz="1200" b="0" i="0" u="none" strike="noStrike" dirty="0" smtClean="0">
                          <a:solidFill>
                            <a:schemeClr val="dk1"/>
                          </a:solidFill>
                          <a:latin typeface="ＭＳ Ｐゴシック" pitchFamily="50" charset="-128"/>
                          <a:ea typeface="ＭＳ Ｐゴシック" pitchFamily="50" charset="-128"/>
                        </a:rPr>
                        <a:t>1.8</a:t>
                      </a:r>
                      <a:r>
                        <a:rPr kumimoji="1" lang="ja-JP" altLang="en-US" sz="1200" b="0" dirty="0" smtClean="0">
                          <a:solidFill>
                            <a:sysClr val="windowText" lastClr="000000"/>
                          </a:solidFill>
                          <a:latin typeface="ＭＳ Ｐゴシック" pitchFamily="50" charset="-128"/>
                          <a:ea typeface="ＭＳ Ｐゴシック" pitchFamily="50" charset="-128"/>
                        </a:rPr>
                        <a:t>点</a:t>
                      </a:r>
                      <a:endParaRPr kumimoji="1" lang="en-US" altLang="ja-JP" sz="1200" b="0" dirty="0" smtClean="0">
                        <a:solidFill>
                          <a:sysClr val="windowText" lastClr="000000"/>
                        </a:solidFill>
                        <a:latin typeface="ＭＳ Ｐゴシック" pitchFamily="50" charset="-128"/>
                        <a:ea typeface="ＭＳ Ｐゴシック" pitchFamily="50" charset="-128"/>
                      </a:endParaRPr>
                    </a:p>
                    <a:p>
                      <a:pPr algn="ctr"/>
                      <a:r>
                        <a:rPr kumimoji="1" lang="ja-JP" altLang="en-US" sz="1200" b="0" dirty="0" smtClean="0">
                          <a:solidFill>
                            <a:sysClr val="windowText" lastClr="000000"/>
                          </a:solidFill>
                          <a:latin typeface="ＭＳ Ｐゴシック" pitchFamily="50" charset="-128"/>
                          <a:ea typeface="ＭＳ Ｐゴシック" pitchFamily="50" charset="-128"/>
                        </a:rPr>
                        <a:t>（</a:t>
                      </a:r>
                      <a:r>
                        <a:rPr kumimoji="1" lang="en-US" altLang="ja-JP" sz="1200" b="0" dirty="0" smtClean="0">
                          <a:solidFill>
                            <a:sysClr val="windowText" lastClr="000000"/>
                          </a:solidFill>
                          <a:latin typeface="ＭＳ Ｐゴシック" pitchFamily="50" charset="-128"/>
                          <a:ea typeface="ＭＳ Ｐゴシック" pitchFamily="50" charset="-128"/>
                        </a:rPr>
                        <a:t>1.3</a:t>
                      </a:r>
                      <a:r>
                        <a:rPr kumimoji="1" lang="ja-JP" altLang="en-US" sz="1200" b="0" dirty="0" smtClean="0">
                          <a:solidFill>
                            <a:sysClr val="windowText" lastClr="000000"/>
                          </a:solidFill>
                          <a:latin typeface="ＭＳ Ｐゴシック" pitchFamily="50" charset="-128"/>
                          <a:ea typeface="ＭＳ Ｐゴシック" pitchFamily="50" charset="-128"/>
                        </a:rPr>
                        <a:t>㎞）</a:t>
                      </a:r>
                      <a:endParaRPr kumimoji="1" lang="en-US" altLang="ja-JP" sz="1200" b="0" dirty="0" smtClean="0">
                        <a:solidFill>
                          <a:sysClr val="windowText" lastClr="000000"/>
                        </a:solidFill>
                        <a:latin typeface="ＭＳ Ｐゴシック" pitchFamily="50" charset="-128"/>
                        <a:ea typeface="ＭＳ Ｐゴシック" pitchFamily="50" charset="-128"/>
                      </a:endParaRPr>
                    </a:p>
                  </a:txBody>
                  <a:tcPr marL="68857" marR="68857" marT="34429" marB="34429"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C000"/>
                    </a:solidFill>
                  </a:tcPr>
                </a:tc>
                <a:tc>
                  <a:txBody>
                    <a:bodyPr/>
                    <a:lstStyle/>
                    <a:p>
                      <a:pPr algn="ctr"/>
                      <a:r>
                        <a:rPr kumimoji="1" lang="en-US" altLang="ja-JP" sz="1200" b="0" dirty="0" smtClean="0">
                          <a:solidFill>
                            <a:sysClr val="windowText" lastClr="000000"/>
                          </a:solidFill>
                          <a:latin typeface="ＭＳ Ｐゴシック" pitchFamily="50" charset="-128"/>
                          <a:ea typeface="ＭＳ Ｐゴシック" pitchFamily="50" charset="-128"/>
                        </a:rPr>
                        <a:t>5.0</a:t>
                      </a:r>
                      <a:r>
                        <a:rPr kumimoji="1" lang="ja-JP" altLang="en-US" sz="1200" b="0" dirty="0" smtClean="0">
                          <a:solidFill>
                            <a:sysClr val="windowText" lastClr="000000"/>
                          </a:solidFill>
                          <a:latin typeface="ＭＳ Ｐゴシック" pitchFamily="50" charset="-128"/>
                          <a:ea typeface="ＭＳ Ｐゴシック" pitchFamily="50" charset="-128"/>
                        </a:rPr>
                        <a:t>点</a:t>
                      </a:r>
                      <a:endParaRPr kumimoji="1" lang="en-US" altLang="ja-JP" sz="1200" b="0" dirty="0" smtClean="0">
                        <a:solidFill>
                          <a:sysClr val="windowText" lastClr="000000"/>
                        </a:solidFill>
                        <a:latin typeface="ＭＳ Ｐゴシック" pitchFamily="50" charset="-128"/>
                        <a:ea typeface="ＭＳ Ｐゴシック" pitchFamily="50" charset="-128"/>
                      </a:endParaRPr>
                    </a:p>
                    <a:p>
                      <a:pPr algn="ctr"/>
                      <a:r>
                        <a:rPr kumimoji="1" lang="ja-JP" altLang="en-US" sz="1200" b="0" dirty="0" smtClean="0">
                          <a:solidFill>
                            <a:sysClr val="windowText" lastClr="000000"/>
                          </a:solidFill>
                          <a:latin typeface="ＭＳ Ｐゴシック" pitchFamily="50" charset="-128"/>
                          <a:ea typeface="ＭＳ Ｐゴシック" pitchFamily="50" charset="-128"/>
                        </a:rPr>
                        <a:t>（平均</a:t>
                      </a:r>
                      <a:r>
                        <a:rPr kumimoji="1" lang="en-US" altLang="ja-JP" sz="1200" b="0" dirty="0" smtClean="0">
                          <a:solidFill>
                            <a:sysClr val="windowText" lastClr="000000"/>
                          </a:solidFill>
                          <a:latin typeface="ＭＳ Ｐゴシック" pitchFamily="50" charset="-128"/>
                          <a:ea typeface="ＭＳ Ｐゴシック" pitchFamily="50" charset="-128"/>
                        </a:rPr>
                        <a:t>25.2</a:t>
                      </a:r>
                      <a:r>
                        <a:rPr kumimoji="1" lang="ja-JP" altLang="en-US" sz="1200" b="0" dirty="0" smtClean="0">
                          <a:solidFill>
                            <a:sysClr val="windowText" lastClr="000000"/>
                          </a:solidFill>
                          <a:latin typeface="ＭＳ Ｐゴシック" pitchFamily="50" charset="-128"/>
                          <a:ea typeface="ＭＳ Ｐゴシック" pitchFamily="50" charset="-128"/>
                        </a:rPr>
                        <a:t>分）</a:t>
                      </a:r>
                      <a:endParaRPr kumimoji="1" lang="en-US" altLang="ja-JP" sz="1200" b="0" dirty="0" smtClean="0">
                        <a:solidFill>
                          <a:sysClr val="windowText" lastClr="000000"/>
                        </a:solidFill>
                        <a:latin typeface="ＭＳ Ｐゴシック" pitchFamily="50" charset="-128"/>
                        <a:ea typeface="ＭＳ Ｐゴシック" pitchFamily="50" charset="-128"/>
                      </a:endParaRPr>
                    </a:p>
                  </a:txBody>
                  <a:tcPr marL="68857" marR="68857" marT="34429" marB="34429"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C000"/>
                    </a:solidFill>
                  </a:tcPr>
                </a:tc>
                <a:tc>
                  <a:txBody>
                    <a:bodyPr/>
                    <a:lstStyle/>
                    <a:p>
                      <a:pPr algn="ctr"/>
                      <a:r>
                        <a:rPr kumimoji="1" lang="en-US" altLang="ja-JP" sz="1200" b="0" dirty="0" smtClean="0">
                          <a:solidFill>
                            <a:schemeClr val="tx1"/>
                          </a:solidFill>
                          <a:latin typeface="ＭＳ Ｐゴシック" pitchFamily="50" charset="-128"/>
                          <a:ea typeface="ＭＳ Ｐゴシック" pitchFamily="50" charset="-128"/>
                        </a:rPr>
                        <a:t>5.0</a:t>
                      </a:r>
                      <a:r>
                        <a:rPr kumimoji="1" lang="ja-JP" altLang="en-US" sz="1200" b="0" dirty="0" smtClean="0">
                          <a:solidFill>
                            <a:schemeClr val="tx1"/>
                          </a:solidFill>
                          <a:latin typeface="ＭＳ Ｐゴシック" pitchFamily="50" charset="-128"/>
                          <a:ea typeface="ＭＳ Ｐゴシック" pitchFamily="50" charset="-128"/>
                        </a:rPr>
                        <a:t>点</a:t>
                      </a:r>
                      <a:endParaRPr kumimoji="1" lang="en-US" altLang="ja-JP" sz="1200" b="0" dirty="0" smtClean="0">
                        <a:solidFill>
                          <a:schemeClr val="tx1"/>
                        </a:solidFill>
                        <a:latin typeface="ＭＳ Ｐゴシック" pitchFamily="50" charset="-128"/>
                        <a:ea typeface="ＭＳ Ｐゴシック" pitchFamily="50" charset="-128"/>
                      </a:endParaRPr>
                    </a:p>
                    <a:p>
                      <a:pPr algn="ctr"/>
                      <a:r>
                        <a:rPr kumimoji="1" lang="ja-JP" altLang="en-US" sz="1200" b="0" dirty="0" smtClean="0">
                          <a:solidFill>
                            <a:schemeClr val="tx1"/>
                          </a:solidFill>
                          <a:latin typeface="ＭＳ Ｐゴシック" pitchFamily="50" charset="-128"/>
                          <a:ea typeface="ＭＳ Ｐゴシック" pitchFamily="50" charset="-128"/>
                        </a:rPr>
                        <a:t>（</a:t>
                      </a:r>
                      <a:r>
                        <a:rPr kumimoji="1" lang="en-US" altLang="ja-JP" sz="1200" b="0" dirty="0" smtClean="0">
                          <a:solidFill>
                            <a:schemeClr val="tx1"/>
                          </a:solidFill>
                          <a:latin typeface="ＭＳ Ｐゴシック" pitchFamily="50" charset="-128"/>
                          <a:ea typeface="ＭＳ Ｐゴシック" pitchFamily="50" charset="-128"/>
                        </a:rPr>
                        <a:t>16,251</a:t>
                      </a:r>
                      <a:r>
                        <a:rPr kumimoji="1" lang="ja-JP" altLang="en-US" sz="1200" b="0" dirty="0" smtClean="0">
                          <a:solidFill>
                            <a:schemeClr val="tx1"/>
                          </a:solidFill>
                          <a:latin typeface="ＭＳ Ｐゴシック" pitchFamily="50" charset="-128"/>
                          <a:ea typeface="ＭＳ Ｐゴシック" pitchFamily="50" charset="-128"/>
                        </a:rPr>
                        <a:t>人）</a:t>
                      </a:r>
                      <a:endParaRPr kumimoji="1" lang="en-US" altLang="ja-JP" sz="1200" b="0" dirty="0" smtClean="0">
                        <a:solidFill>
                          <a:schemeClr val="tx1"/>
                        </a:solidFill>
                        <a:latin typeface="ＭＳ Ｐゴシック" pitchFamily="50" charset="-128"/>
                        <a:ea typeface="ＭＳ Ｐゴシック" pitchFamily="50" charset="-128"/>
                      </a:endParaRPr>
                    </a:p>
                  </a:txBody>
                  <a:tcPr marL="68857" marR="68857" marT="34429" marB="34429"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C000"/>
                    </a:solidFill>
                  </a:tcPr>
                </a:tc>
                <a:tc>
                  <a:txBody>
                    <a:bodyPr/>
                    <a:lstStyle/>
                    <a:p>
                      <a:pPr algn="ctr"/>
                      <a:r>
                        <a:rPr kumimoji="1" lang="en-US" altLang="ja-JP" sz="1200" b="1" dirty="0" smtClean="0">
                          <a:solidFill>
                            <a:schemeClr val="tx1"/>
                          </a:solidFill>
                          <a:latin typeface="ＭＳ Ｐゴシック" pitchFamily="50" charset="-128"/>
                          <a:ea typeface="ＭＳ Ｐゴシック" pitchFamily="50" charset="-128"/>
                        </a:rPr>
                        <a:t>11.8</a:t>
                      </a:r>
                      <a:r>
                        <a:rPr kumimoji="1" lang="ja-JP" altLang="en-US" sz="1200" b="1" dirty="0" smtClean="0">
                          <a:solidFill>
                            <a:schemeClr val="tx1"/>
                          </a:solidFill>
                          <a:latin typeface="ＭＳ Ｐゴシック" pitchFamily="50" charset="-128"/>
                          <a:ea typeface="ＭＳ Ｐゴシック" pitchFamily="50" charset="-128"/>
                        </a:rPr>
                        <a:t>点</a:t>
                      </a:r>
                      <a:endParaRPr kumimoji="1" lang="en-US" altLang="ja-JP" sz="1200" b="1" dirty="0" smtClean="0">
                        <a:solidFill>
                          <a:schemeClr val="tx1"/>
                        </a:solidFill>
                        <a:latin typeface="ＭＳ Ｐゴシック" pitchFamily="50" charset="-128"/>
                        <a:ea typeface="ＭＳ Ｐゴシック" pitchFamily="50" charset="-128"/>
                      </a:endParaRPr>
                    </a:p>
                  </a:txBody>
                  <a:tcPr marL="68857" marR="68857" marT="34429" marB="34429"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C000"/>
                    </a:solidFill>
                  </a:tcPr>
                </a:tc>
                <a:tc vMerge="1">
                  <a:txBody>
                    <a:bodyPr/>
                    <a:lstStyle/>
                    <a:p>
                      <a:pPr algn="ctr"/>
                      <a:endParaRPr kumimoji="1" lang="en-US" altLang="ja-JP" sz="1200" b="0" dirty="0" smtClean="0">
                        <a:solidFill>
                          <a:sysClr val="windowText" lastClr="000000"/>
                        </a:solidFill>
                        <a:latin typeface="+mj-ea"/>
                        <a:ea typeface="+mj-ea"/>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kumimoji="1" lang="ja-JP" altLang="en-US" sz="1200" b="0" dirty="0" smtClean="0">
                          <a:solidFill>
                            <a:schemeClr val="tx1"/>
                          </a:solidFill>
                          <a:latin typeface="ＭＳ Ｐゴシック" pitchFamily="50" charset="-128"/>
                          <a:ea typeface="ＭＳ Ｐゴシック" pitchFamily="50" charset="-128"/>
                        </a:rPr>
                        <a:t>充足</a:t>
                      </a:r>
                      <a:endParaRPr kumimoji="1" lang="en-US" altLang="ja-JP" sz="1200" b="0" dirty="0" smtClean="0">
                        <a:solidFill>
                          <a:schemeClr val="tx1"/>
                        </a:solidFill>
                        <a:latin typeface="ＭＳ Ｐゴシック" pitchFamily="50" charset="-128"/>
                        <a:ea typeface="ＭＳ Ｐゴシック" pitchFamily="50" charset="-128"/>
                      </a:endParaRPr>
                    </a:p>
                    <a:p>
                      <a:pPr algn="ctr"/>
                      <a:r>
                        <a:rPr kumimoji="1" lang="ja-JP" altLang="en-US" sz="1200" b="0" dirty="0" smtClean="0">
                          <a:solidFill>
                            <a:schemeClr val="tx1"/>
                          </a:solidFill>
                          <a:latin typeface="ＭＳ Ｐゴシック" pitchFamily="50" charset="-128"/>
                          <a:ea typeface="ＭＳ Ｐゴシック" pitchFamily="50" charset="-128"/>
                        </a:rPr>
                        <a:t>（</a:t>
                      </a:r>
                      <a:r>
                        <a:rPr kumimoji="1" lang="en-US" altLang="ja-JP" sz="1200" b="0" dirty="0" smtClean="0">
                          <a:solidFill>
                            <a:schemeClr val="tx1"/>
                          </a:solidFill>
                          <a:latin typeface="ＭＳ Ｐゴシック" pitchFamily="50" charset="-128"/>
                          <a:ea typeface="ＭＳ Ｐゴシック" pitchFamily="50" charset="-128"/>
                        </a:rPr>
                        <a:t>580</a:t>
                      </a:r>
                      <a:r>
                        <a:rPr kumimoji="1" lang="ja-JP" altLang="en-US" sz="1200" b="0" dirty="0" smtClean="0">
                          <a:solidFill>
                            <a:schemeClr val="tx1"/>
                          </a:solidFill>
                          <a:latin typeface="ＭＳ Ｐゴシック" pitchFamily="50" charset="-128"/>
                          <a:ea typeface="ＭＳ Ｐゴシック" pitchFamily="50" charset="-128"/>
                        </a:rPr>
                        <a:t>㎡）</a:t>
                      </a:r>
                      <a:endParaRPr kumimoji="1" lang="ja-JP" altLang="en-US" sz="1200" b="0" dirty="0">
                        <a:solidFill>
                          <a:schemeClr val="tx1"/>
                        </a:solidFill>
                        <a:latin typeface="ＭＳ Ｐゴシック" pitchFamily="50" charset="-128"/>
                        <a:ea typeface="ＭＳ Ｐゴシック" pitchFamily="50" charset="-128"/>
                      </a:endParaRPr>
                    </a:p>
                  </a:txBody>
                  <a:tcPr marL="68857" marR="68857" marT="34429" marB="34429"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C000"/>
                    </a:solidFill>
                  </a:tcPr>
                </a:tc>
                <a:tc vMerge="1">
                  <a:txBody>
                    <a:bodyPr/>
                    <a:lstStyle/>
                    <a:p>
                      <a:endParaRPr kumimoji="1" lang="ja-JP" altLang="en-US"/>
                    </a:p>
                  </a:txBody>
                  <a:tcPr/>
                </a:tc>
                <a:tc rowSpan="3">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kern="1200" dirty="0" smtClean="0">
                          <a:solidFill>
                            <a:sysClr val="windowText" lastClr="000000"/>
                          </a:solidFill>
                          <a:latin typeface="ＭＳ Ｐゴシック" pitchFamily="50" charset="-128"/>
                          <a:ea typeface="ＭＳ Ｐゴシック" pitchFamily="50" charset="-128"/>
                          <a:cs typeface="+mn-cs"/>
                        </a:rPr>
                        <a:t>天王寺区役所</a:t>
                      </a:r>
                    </a:p>
                  </a:txBody>
                  <a:tcPr marL="68857" marR="68857" marT="34429" marB="34429"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r>
              <a:tr h="720000">
                <a:tc vMerge="1">
                  <a:txBody>
                    <a:bodyPr/>
                    <a:lstStyle/>
                    <a:p>
                      <a:pPr algn="ctr"/>
                      <a:endParaRPr kumimoji="1" lang="ja-JP" altLang="en-US" sz="1600" b="0" dirty="0">
                        <a:solidFill>
                          <a:sysClr val="windowText" lastClr="000000"/>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indent="0" algn="ctr" defTabSz="914400" rtl="0" eaLnBrk="1" fontAlgn="auto" latinLnBrk="0" hangingPunct="1">
                        <a:lnSpc>
                          <a:spcPts val="1400"/>
                        </a:lnSpc>
                        <a:spcBef>
                          <a:spcPts val="0"/>
                        </a:spcBef>
                        <a:spcAft>
                          <a:spcPts val="0"/>
                        </a:spcAft>
                        <a:buClrTx/>
                        <a:buSzTx/>
                        <a:buFontTx/>
                        <a:buNone/>
                        <a:tabLst/>
                        <a:defRPr/>
                      </a:pPr>
                      <a:r>
                        <a:rPr kumimoji="1" lang="ja-JP" altLang="en-US" sz="1200" dirty="0" smtClean="0">
                          <a:latin typeface="ＭＳ Ｐゴシック" pitchFamily="50" charset="-128"/>
                          <a:ea typeface="ＭＳ Ｐゴシック" pitchFamily="50" charset="-128"/>
                        </a:rPr>
                        <a:t>生野区役所</a:t>
                      </a:r>
                      <a:endParaRPr kumimoji="1" lang="en-US" altLang="ja-JP" sz="1200" dirty="0" smtClean="0">
                        <a:latin typeface="ＭＳ Ｐゴシック" pitchFamily="50" charset="-128"/>
                        <a:ea typeface="ＭＳ Ｐゴシック" pitchFamily="50" charset="-128"/>
                      </a:endParaRPr>
                    </a:p>
                    <a:p>
                      <a:pPr marL="0" marR="0" indent="0" algn="ctr" defTabSz="914400" rtl="0" eaLnBrk="1" fontAlgn="auto" latinLnBrk="0" hangingPunct="1">
                        <a:lnSpc>
                          <a:spcPts val="1400"/>
                        </a:lnSpc>
                        <a:spcBef>
                          <a:spcPts val="0"/>
                        </a:spcBef>
                        <a:spcAft>
                          <a:spcPts val="0"/>
                        </a:spcAft>
                        <a:buClrTx/>
                        <a:buSzTx/>
                        <a:buFontTx/>
                        <a:buNone/>
                        <a:tabLst/>
                        <a:defRPr/>
                      </a:pPr>
                      <a:r>
                        <a:rPr kumimoji="1" lang="ja-JP" altLang="en-US" sz="1200" b="0" kern="1200" dirty="0" smtClean="0">
                          <a:solidFill>
                            <a:sysClr val="windowText" lastClr="000000"/>
                          </a:solidFill>
                          <a:latin typeface="ＭＳ Ｐゴシック" pitchFamily="50" charset="-128"/>
                          <a:ea typeface="ＭＳ Ｐゴシック" pitchFamily="50" charset="-128"/>
                          <a:cs typeface="+mn-cs"/>
                        </a:rPr>
                        <a:t>（</a:t>
                      </a:r>
                      <a:r>
                        <a:rPr kumimoji="1" lang="en-US" altLang="ja-JP" sz="1200" b="0" kern="1200" dirty="0" smtClean="0">
                          <a:solidFill>
                            <a:sysClr val="windowText" lastClr="000000"/>
                          </a:solidFill>
                          <a:latin typeface="ＭＳ Ｐゴシック" pitchFamily="50" charset="-128"/>
                          <a:ea typeface="ＭＳ Ｐゴシック" pitchFamily="50" charset="-128"/>
                          <a:cs typeface="+mn-cs"/>
                        </a:rPr>
                        <a:t>10,935</a:t>
                      </a:r>
                      <a:r>
                        <a:rPr kumimoji="1" lang="ja-JP" altLang="en-US" sz="1200" b="0" kern="1200" dirty="0" smtClean="0">
                          <a:solidFill>
                            <a:sysClr val="windowText" lastClr="000000"/>
                          </a:solidFill>
                          <a:latin typeface="ＭＳ Ｐゴシック" pitchFamily="50" charset="-128"/>
                          <a:ea typeface="ＭＳ Ｐゴシック" pitchFamily="50" charset="-128"/>
                          <a:cs typeface="+mn-cs"/>
                        </a:rPr>
                        <a:t>㎡）</a:t>
                      </a:r>
                      <a:endParaRPr kumimoji="1" lang="ja-JP" altLang="en-US" sz="1200" dirty="0" smtClean="0">
                        <a:latin typeface="ＭＳ Ｐゴシック" pitchFamily="50" charset="-128"/>
                        <a:ea typeface="ＭＳ Ｐゴシック" pitchFamily="50" charset="-128"/>
                      </a:endParaRPr>
                    </a:p>
                  </a:txBody>
                  <a:tcPr marL="45508" marR="22753" marT="24653" marB="24653"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kumimoji="1" lang="en-US" altLang="ja-JP" sz="1200" b="0" i="0" u="none" strike="noStrike" dirty="0" smtClean="0">
                          <a:solidFill>
                            <a:schemeClr val="dk1"/>
                          </a:solidFill>
                          <a:latin typeface="ＭＳ Ｐゴシック" pitchFamily="50" charset="-128"/>
                          <a:ea typeface="ＭＳ Ｐゴシック" pitchFamily="50" charset="-128"/>
                        </a:rPr>
                        <a:t>5.0</a:t>
                      </a:r>
                      <a:r>
                        <a:rPr kumimoji="1" lang="ja-JP" altLang="en-US" sz="1200" b="0" dirty="0" smtClean="0">
                          <a:solidFill>
                            <a:sysClr val="windowText" lastClr="000000"/>
                          </a:solidFill>
                          <a:latin typeface="ＭＳ Ｐゴシック" pitchFamily="50" charset="-128"/>
                          <a:ea typeface="ＭＳ Ｐゴシック" pitchFamily="50" charset="-128"/>
                        </a:rPr>
                        <a:t>点</a:t>
                      </a:r>
                      <a:endParaRPr kumimoji="1" lang="en-US" altLang="ja-JP" sz="1200" b="0" dirty="0" smtClean="0">
                        <a:solidFill>
                          <a:sysClr val="windowText" lastClr="000000"/>
                        </a:solidFill>
                        <a:latin typeface="ＭＳ Ｐゴシック" pitchFamily="50" charset="-128"/>
                        <a:ea typeface="ＭＳ Ｐゴシック" pitchFamily="50" charset="-128"/>
                      </a:endParaRPr>
                    </a:p>
                    <a:p>
                      <a:pPr algn="ctr"/>
                      <a:r>
                        <a:rPr kumimoji="1" lang="ja-JP" altLang="en-US" sz="1200" b="0" dirty="0" smtClean="0">
                          <a:solidFill>
                            <a:sysClr val="windowText" lastClr="000000"/>
                          </a:solidFill>
                          <a:latin typeface="ＭＳ Ｐゴシック" pitchFamily="50" charset="-128"/>
                          <a:ea typeface="ＭＳ Ｐゴシック" pitchFamily="50" charset="-128"/>
                        </a:rPr>
                        <a:t>（</a:t>
                      </a:r>
                      <a:r>
                        <a:rPr kumimoji="1" lang="en-US" altLang="ja-JP" sz="1200" b="0" dirty="0" smtClean="0">
                          <a:solidFill>
                            <a:sysClr val="windowText" lastClr="000000"/>
                          </a:solidFill>
                          <a:latin typeface="ＭＳ Ｐゴシック" pitchFamily="50" charset="-128"/>
                          <a:ea typeface="ＭＳ Ｐゴシック" pitchFamily="50" charset="-128"/>
                        </a:rPr>
                        <a:t>0.8</a:t>
                      </a:r>
                      <a:r>
                        <a:rPr kumimoji="1" lang="ja-JP" altLang="en-US" sz="1200" b="0" dirty="0" smtClean="0">
                          <a:solidFill>
                            <a:sysClr val="windowText" lastClr="000000"/>
                          </a:solidFill>
                          <a:latin typeface="ＭＳ Ｐゴシック" pitchFamily="50" charset="-128"/>
                          <a:ea typeface="ＭＳ Ｐゴシック" pitchFamily="50" charset="-128"/>
                        </a:rPr>
                        <a:t>㎞）</a:t>
                      </a:r>
                      <a:endParaRPr kumimoji="1" lang="en-US" altLang="ja-JP" sz="1200" b="0" dirty="0" smtClean="0">
                        <a:solidFill>
                          <a:sysClr val="windowText" lastClr="000000"/>
                        </a:solidFill>
                        <a:latin typeface="ＭＳ Ｐゴシック" pitchFamily="50" charset="-128"/>
                        <a:ea typeface="ＭＳ Ｐゴシック" pitchFamily="50" charset="-128"/>
                      </a:endParaRPr>
                    </a:p>
                  </a:txBody>
                  <a:tcPr marL="68857" marR="68857" marT="34429" marB="34429"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kumimoji="1" lang="en-US" altLang="ja-JP" sz="1200" b="0" dirty="0" smtClean="0">
                          <a:solidFill>
                            <a:sysClr val="windowText" lastClr="000000"/>
                          </a:solidFill>
                          <a:latin typeface="ＭＳ Ｐゴシック" pitchFamily="50" charset="-128"/>
                          <a:ea typeface="ＭＳ Ｐゴシック" pitchFamily="50" charset="-128"/>
                        </a:rPr>
                        <a:t>1.8</a:t>
                      </a:r>
                      <a:r>
                        <a:rPr kumimoji="1" lang="ja-JP" altLang="en-US" sz="1200" b="0" dirty="0" smtClean="0">
                          <a:solidFill>
                            <a:sysClr val="windowText" lastClr="000000"/>
                          </a:solidFill>
                          <a:latin typeface="ＭＳ Ｐゴシック" pitchFamily="50" charset="-128"/>
                          <a:ea typeface="ＭＳ Ｐゴシック" pitchFamily="50" charset="-128"/>
                        </a:rPr>
                        <a:t>点</a:t>
                      </a:r>
                      <a:endParaRPr kumimoji="1" lang="en-US" altLang="ja-JP" sz="1200" b="0" dirty="0" smtClean="0">
                        <a:solidFill>
                          <a:sysClr val="windowText" lastClr="000000"/>
                        </a:solidFill>
                        <a:latin typeface="ＭＳ Ｐゴシック" pitchFamily="50" charset="-128"/>
                        <a:ea typeface="ＭＳ Ｐゴシック" pitchFamily="50" charset="-128"/>
                      </a:endParaRPr>
                    </a:p>
                    <a:p>
                      <a:pPr algn="ctr"/>
                      <a:r>
                        <a:rPr kumimoji="1" lang="ja-JP" altLang="en-US" sz="1200" b="0" dirty="0" smtClean="0">
                          <a:solidFill>
                            <a:sysClr val="windowText" lastClr="000000"/>
                          </a:solidFill>
                          <a:latin typeface="ＭＳ Ｐゴシック" pitchFamily="50" charset="-128"/>
                          <a:ea typeface="ＭＳ Ｐゴシック" pitchFamily="50" charset="-128"/>
                        </a:rPr>
                        <a:t>（平均</a:t>
                      </a:r>
                      <a:r>
                        <a:rPr kumimoji="1" lang="en-US" altLang="ja-JP" sz="1200" b="0" dirty="0" smtClean="0">
                          <a:solidFill>
                            <a:sysClr val="windowText" lastClr="000000"/>
                          </a:solidFill>
                          <a:latin typeface="ＭＳ Ｐゴシック" pitchFamily="50" charset="-128"/>
                          <a:ea typeface="ＭＳ Ｐゴシック" pitchFamily="50" charset="-128"/>
                        </a:rPr>
                        <a:t>29.3</a:t>
                      </a:r>
                      <a:r>
                        <a:rPr kumimoji="1" lang="ja-JP" altLang="en-US" sz="1200" b="0" dirty="0" smtClean="0">
                          <a:solidFill>
                            <a:sysClr val="windowText" lastClr="000000"/>
                          </a:solidFill>
                          <a:latin typeface="ＭＳ Ｐゴシック" pitchFamily="50" charset="-128"/>
                          <a:ea typeface="ＭＳ Ｐゴシック" pitchFamily="50" charset="-128"/>
                        </a:rPr>
                        <a:t>分）</a:t>
                      </a:r>
                      <a:endParaRPr kumimoji="1" lang="en-US" altLang="ja-JP" sz="1200" b="0" dirty="0" smtClean="0">
                        <a:solidFill>
                          <a:sysClr val="windowText" lastClr="000000"/>
                        </a:solidFill>
                        <a:latin typeface="ＭＳ Ｐゴシック" pitchFamily="50" charset="-128"/>
                        <a:ea typeface="ＭＳ Ｐゴシック" pitchFamily="50" charset="-128"/>
                      </a:endParaRPr>
                    </a:p>
                  </a:txBody>
                  <a:tcPr marL="68857" marR="68857" marT="34429" marB="34429"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kumimoji="1" lang="en-US" altLang="ja-JP" sz="1200" b="0" dirty="0" smtClean="0">
                          <a:solidFill>
                            <a:schemeClr val="tx1"/>
                          </a:solidFill>
                          <a:latin typeface="ＭＳ Ｐゴシック" pitchFamily="50" charset="-128"/>
                          <a:ea typeface="ＭＳ Ｐゴシック" pitchFamily="50" charset="-128"/>
                        </a:rPr>
                        <a:t>1.0</a:t>
                      </a:r>
                      <a:r>
                        <a:rPr kumimoji="1" lang="ja-JP" altLang="en-US" sz="1200" b="0" dirty="0" smtClean="0">
                          <a:solidFill>
                            <a:schemeClr val="tx1"/>
                          </a:solidFill>
                          <a:latin typeface="ＭＳ Ｐゴシック" pitchFamily="50" charset="-128"/>
                          <a:ea typeface="ＭＳ Ｐゴシック" pitchFamily="50" charset="-128"/>
                        </a:rPr>
                        <a:t>点</a:t>
                      </a:r>
                      <a:endParaRPr kumimoji="1" lang="en-US" altLang="ja-JP" sz="1200" b="0" dirty="0" smtClean="0">
                        <a:solidFill>
                          <a:schemeClr val="tx1"/>
                        </a:solidFill>
                        <a:latin typeface="ＭＳ Ｐゴシック" pitchFamily="50" charset="-128"/>
                        <a:ea typeface="ＭＳ Ｐゴシック" pitchFamily="50" charset="-128"/>
                      </a:endParaRPr>
                    </a:p>
                    <a:p>
                      <a:pPr algn="ctr"/>
                      <a:r>
                        <a:rPr kumimoji="1" lang="ja-JP" altLang="en-US" sz="1200" b="0" dirty="0" smtClean="0">
                          <a:solidFill>
                            <a:schemeClr val="tx1"/>
                          </a:solidFill>
                          <a:latin typeface="ＭＳ Ｐゴシック" pitchFamily="50" charset="-128"/>
                          <a:ea typeface="ＭＳ Ｐゴシック" pitchFamily="50" charset="-128"/>
                        </a:rPr>
                        <a:t>（</a:t>
                      </a:r>
                      <a:r>
                        <a:rPr kumimoji="1" lang="en-US" altLang="ja-JP" sz="1200" b="0" dirty="0" smtClean="0">
                          <a:solidFill>
                            <a:schemeClr val="tx1"/>
                          </a:solidFill>
                          <a:latin typeface="ＭＳ Ｐゴシック" pitchFamily="50" charset="-128"/>
                          <a:ea typeface="ＭＳ Ｐゴシック" pitchFamily="50" charset="-128"/>
                        </a:rPr>
                        <a:t>5,513</a:t>
                      </a:r>
                      <a:r>
                        <a:rPr kumimoji="1" lang="ja-JP" altLang="en-US" sz="1200" b="0" dirty="0" smtClean="0">
                          <a:solidFill>
                            <a:schemeClr val="tx1"/>
                          </a:solidFill>
                          <a:latin typeface="ＭＳ Ｐゴシック" pitchFamily="50" charset="-128"/>
                          <a:ea typeface="ＭＳ Ｐゴシック" pitchFamily="50" charset="-128"/>
                        </a:rPr>
                        <a:t>人）</a:t>
                      </a:r>
                      <a:endParaRPr kumimoji="1" lang="en-US" altLang="ja-JP" sz="1200" b="0" dirty="0" smtClean="0">
                        <a:solidFill>
                          <a:schemeClr val="tx1"/>
                        </a:solidFill>
                        <a:latin typeface="ＭＳ Ｐゴシック" pitchFamily="50" charset="-128"/>
                        <a:ea typeface="ＭＳ Ｐゴシック" pitchFamily="50" charset="-128"/>
                      </a:endParaRPr>
                    </a:p>
                  </a:txBody>
                  <a:tcPr marL="68857" marR="68857" marT="34429" marB="34429"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kumimoji="1" lang="en-US" altLang="ja-JP" sz="1200" b="1" dirty="0" smtClean="0">
                          <a:solidFill>
                            <a:schemeClr val="tx1"/>
                          </a:solidFill>
                          <a:latin typeface="ＭＳ Ｐゴシック" pitchFamily="50" charset="-128"/>
                          <a:ea typeface="ＭＳ Ｐゴシック" pitchFamily="50" charset="-128"/>
                        </a:rPr>
                        <a:t>  7.8</a:t>
                      </a:r>
                      <a:r>
                        <a:rPr kumimoji="1" lang="ja-JP" altLang="en-US" sz="1200" b="1" dirty="0" smtClean="0">
                          <a:solidFill>
                            <a:schemeClr val="tx1"/>
                          </a:solidFill>
                          <a:latin typeface="ＭＳ Ｐゴシック" pitchFamily="50" charset="-128"/>
                          <a:ea typeface="ＭＳ Ｐゴシック" pitchFamily="50" charset="-128"/>
                        </a:rPr>
                        <a:t>点</a:t>
                      </a:r>
                      <a:endParaRPr kumimoji="1" lang="en-US" altLang="ja-JP" sz="1200" b="1" dirty="0" smtClean="0">
                        <a:solidFill>
                          <a:schemeClr val="tx1"/>
                        </a:solidFill>
                        <a:latin typeface="ＭＳ Ｐゴシック" pitchFamily="50" charset="-128"/>
                        <a:ea typeface="ＭＳ Ｐゴシック" pitchFamily="50" charset="-128"/>
                      </a:endParaRPr>
                    </a:p>
                  </a:txBody>
                  <a:tcPr marL="68857" marR="68857" marT="34429" marB="34429"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pPr algn="ctr"/>
                      <a:endParaRPr kumimoji="1" lang="en-US" altLang="ja-JP" sz="1200" b="0" dirty="0" smtClean="0">
                        <a:solidFill>
                          <a:sysClr val="windowText" lastClr="000000"/>
                        </a:solidFill>
                        <a:latin typeface="+mj-ea"/>
                        <a:ea typeface="+mj-ea"/>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kumimoji="1" lang="ja-JP" altLang="en-US" sz="1200" b="0" dirty="0" smtClean="0">
                          <a:solidFill>
                            <a:schemeClr val="tx1"/>
                          </a:solidFill>
                          <a:latin typeface="ＭＳ Ｐゴシック" pitchFamily="50" charset="-128"/>
                          <a:ea typeface="ＭＳ Ｐゴシック" pitchFamily="50" charset="-128"/>
                        </a:rPr>
                        <a:t>充足</a:t>
                      </a:r>
                      <a:endParaRPr kumimoji="1" lang="en-US" altLang="ja-JP" sz="1200" b="0" dirty="0" smtClean="0">
                        <a:solidFill>
                          <a:schemeClr val="tx1"/>
                        </a:solidFill>
                        <a:latin typeface="ＭＳ Ｐゴシック" pitchFamily="50" charset="-128"/>
                        <a:ea typeface="ＭＳ Ｐゴシック" pitchFamily="50" charset="-128"/>
                      </a:endParaRPr>
                    </a:p>
                    <a:p>
                      <a:pPr algn="ctr"/>
                      <a:r>
                        <a:rPr kumimoji="1" lang="ja-JP" altLang="en-US" sz="1200" b="0" dirty="0" smtClean="0">
                          <a:solidFill>
                            <a:schemeClr val="tx1"/>
                          </a:solidFill>
                          <a:latin typeface="ＭＳ Ｐゴシック" pitchFamily="50" charset="-128"/>
                          <a:ea typeface="ＭＳ Ｐゴシック" pitchFamily="50" charset="-128"/>
                        </a:rPr>
                        <a:t>（</a:t>
                      </a:r>
                      <a:r>
                        <a:rPr kumimoji="1" lang="en-US" altLang="ja-JP" sz="1200" b="0" dirty="0" smtClean="0">
                          <a:solidFill>
                            <a:schemeClr val="tx1"/>
                          </a:solidFill>
                          <a:latin typeface="ＭＳ Ｐゴシック" pitchFamily="50" charset="-128"/>
                          <a:ea typeface="ＭＳ Ｐゴシック" pitchFamily="50" charset="-128"/>
                        </a:rPr>
                        <a:t>1,010</a:t>
                      </a:r>
                      <a:r>
                        <a:rPr kumimoji="1" lang="ja-JP" altLang="en-US" sz="1200" b="0" dirty="0" smtClean="0">
                          <a:solidFill>
                            <a:schemeClr val="tx1"/>
                          </a:solidFill>
                          <a:latin typeface="ＭＳ Ｐゴシック" pitchFamily="50" charset="-128"/>
                          <a:ea typeface="ＭＳ Ｐゴシック" pitchFamily="50" charset="-128"/>
                        </a:rPr>
                        <a:t>㎡）</a:t>
                      </a:r>
                      <a:endParaRPr kumimoji="1" lang="ja-JP" altLang="en-US" sz="1200" b="0" dirty="0">
                        <a:solidFill>
                          <a:schemeClr val="tx1"/>
                        </a:solidFill>
                        <a:latin typeface="ＭＳ Ｐゴシック" pitchFamily="50" charset="-128"/>
                        <a:ea typeface="ＭＳ Ｐゴシック" pitchFamily="50" charset="-128"/>
                      </a:endParaRPr>
                    </a:p>
                  </a:txBody>
                  <a:tcPr marL="68857" marR="68857" marT="34429" marB="34429"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endParaRPr kumimoji="1" lang="ja-JP" altLang="en-US"/>
                    </a:p>
                  </a:txBody>
                  <a:tcPr/>
                </a:tc>
                <a:tc vMerge="1">
                  <a:txBody>
                    <a:bodyPr/>
                    <a:lstStyle/>
                    <a:p>
                      <a:endParaRPr kumimoji="1" lang="ja-JP" altLang="en-US"/>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r>
              <a:tr h="720000">
                <a:tc vMerge="1">
                  <a:txBody>
                    <a:bodyPr/>
                    <a:lstStyle/>
                    <a:p>
                      <a:pPr algn="ctr"/>
                      <a:endParaRPr kumimoji="1" lang="ja-JP" altLang="en-US" sz="1600" b="0" dirty="0">
                        <a:solidFill>
                          <a:sysClr val="windowText" lastClr="000000"/>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indent="0" algn="ctr" defTabSz="914400" rtl="0" eaLnBrk="1" fontAlgn="auto" latinLnBrk="0" hangingPunct="1">
                        <a:lnSpc>
                          <a:spcPts val="1400"/>
                        </a:lnSpc>
                        <a:spcBef>
                          <a:spcPts val="0"/>
                        </a:spcBef>
                        <a:spcAft>
                          <a:spcPts val="0"/>
                        </a:spcAft>
                        <a:buClrTx/>
                        <a:buSzTx/>
                        <a:buFontTx/>
                        <a:buNone/>
                        <a:tabLst/>
                        <a:defRPr/>
                      </a:pPr>
                      <a:r>
                        <a:rPr kumimoji="1" lang="ja-JP" altLang="en-US" sz="1200" dirty="0" smtClean="0">
                          <a:latin typeface="ＭＳ Ｐゴシック" pitchFamily="50" charset="-128"/>
                          <a:ea typeface="ＭＳ Ｐゴシック" pitchFamily="50" charset="-128"/>
                        </a:rPr>
                        <a:t>阿倍野区役所</a:t>
                      </a:r>
                      <a:endParaRPr kumimoji="1" lang="en-US" altLang="ja-JP" sz="1200" dirty="0" smtClean="0">
                        <a:latin typeface="ＭＳ Ｐゴシック" pitchFamily="50" charset="-128"/>
                        <a:ea typeface="ＭＳ Ｐゴシック" pitchFamily="50" charset="-128"/>
                      </a:endParaRPr>
                    </a:p>
                    <a:p>
                      <a:pPr marL="0" marR="0" indent="0" algn="ctr" defTabSz="914400" rtl="0" eaLnBrk="1" fontAlgn="auto" latinLnBrk="0" hangingPunct="1">
                        <a:lnSpc>
                          <a:spcPts val="1400"/>
                        </a:lnSpc>
                        <a:spcBef>
                          <a:spcPts val="0"/>
                        </a:spcBef>
                        <a:spcAft>
                          <a:spcPts val="0"/>
                        </a:spcAft>
                        <a:buClrTx/>
                        <a:buSzTx/>
                        <a:buFontTx/>
                        <a:buNone/>
                        <a:tabLst/>
                        <a:defRPr/>
                      </a:pPr>
                      <a:r>
                        <a:rPr kumimoji="1" lang="ja-JP" altLang="en-US" sz="1200" b="0" kern="1200" dirty="0" smtClean="0">
                          <a:solidFill>
                            <a:sysClr val="windowText" lastClr="000000"/>
                          </a:solidFill>
                          <a:latin typeface="ＭＳ Ｐゴシック" pitchFamily="50" charset="-128"/>
                          <a:ea typeface="ＭＳ Ｐゴシック" pitchFamily="50" charset="-128"/>
                          <a:cs typeface="+mn-cs"/>
                        </a:rPr>
                        <a:t>（</a:t>
                      </a:r>
                      <a:r>
                        <a:rPr kumimoji="1" lang="en-US" altLang="ja-JP" sz="1200" b="0" kern="1200" dirty="0" smtClean="0">
                          <a:solidFill>
                            <a:sysClr val="windowText" lastClr="000000"/>
                          </a:solidFill>
                          <a:latin typeface="ＭＳ Ｐゴシック" pitchFamily="50" charset="-128"/>
                          <a:ea typeface="ＭＳ Ｐゴシック" pitchFamily="50" charset="-128"/>
                          <a:cs typeface="+mn-cs"/>
                        </a:rPr>
                        <a:t>6,459</a:t>
                      </a:r>
                      <a:r>
                        <a:rPr kumimoji="1" lang="ja-JP" altLang="en-US" sz="1200" b="0" kern="1200" dirty="0" smtClean="0">
                          <a:solidFill>
                            <a:sysClr val="windowText" lastClr="000000"/>
                          </a:solidFill>
                          <a:latin typeface="ＭＳ Ｐゴシック" pitchFamily="50" charset="-128"/>
                          <a:ea typeface="ＭＳ Ｐゴシック" pitchFamily="50" charset="-128"/>
                          <a:cs typeface="+mn-cs"/>
                        </a:rPr>
                        <a:t>㎡）</a:t>
                      </a:r>
                      <a:endParaRPr kumimoji="1" lang="ja-JP" altLang="en-US" sz="1200" dirty="0" smtClean="0">
                        <a:latin typeface="ＭＳ Ｐゴシック" pitchFamily="50" charset="-128"/>
                        <a:ea typeface="ＭＳ Ｐゴシック" pitchFamily="50" charset="-128"/>
                      </a:endParaRPr>
                    </a:p>
                  </a:txBody>
                  <a:tcPr marL="45508" marR="22753" marT="24653" marB="24653"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kumimoji="1" lang="en-US" altLang="ja-JP" sz="1200" b="0" dirty="0" smtClean="0">
                          <a:solidFill>
                            <a:sysClr val="windowText" lastClr="000000"/>
                          </a:solidFill>
                          <a:latin typeface="ＭＳ Ｐゴシック" pitchFamily="50" charset="-128"/>
                          <a:ea typeface="ＭＳ Ｐゴシック" pitchFamily="50" charset="-128"/>
                        </a:rPr>
                        <a:t>1.0</a:t>
                      </a:r>
                      <a:r>
                        <a:rPr kumimoji="1" lang="ja-JP" altLang="en-US" sz="1200" b="0" dirty="0" smtClean="0">
                          <a:solidFill>
                            <a:sysClr val="windowText" lastClr="000000"/>
                          </a:solidFill>
                          <a:latin typeface="ＭＳ Ｐゴシック" pitchFamily="50" charset="-128"/>
                          <a:ea typeface="ＭＳ Ｐゴシック" pitchFamily="50" charset="-128"/>
                        </a:rPr>
                        <a:t>点</a:t>
                      </a:r>
                      <a:endParaRPr kumimoji="1" lang="en-US" altLang="ja-JP" sz="1200" b="0" dirty="0" smtClean="0">
                        <a:solidFill>
                          <a:sysClr val="windowText" lastClr="000000"/>
                        </a:solidFill>
                        <a:latin typeface="ＭＳ Ｐゴシック" pitchFamily="50" charset="-128"/>
                        <a:ea typeface="ＭＳ Ｐゴシック" pitchFamily="50" charset="-128"/>
                      </a:endParaRPr>
                    </a:p>
                    <a:p>
                      <a:pPr algn="ctr"/>
                      <a:r>
                        <a:rPr kumimoji="1" lang="ja-JP" altLang="en-US" sz="1200" b="0" dirty="0" smtClean="0">
                          <a:solidFill>
                            <a:sysClr val="windowText" lastClr="000000"/>
                          </a:solidFill>
                          <a:latin typeface="ＭＳ Ｐゴシック" pitchFamily="50" charset="-128"/>
                          <a:ea typeface="ＭＳ Ｐゴシック" pitchFamily="50" charset="-128"/>
                        </a:rPr>
                        <a:t>（</a:t>
                      </a:r>
                      <a:r>
                        <a:rPr kumimoji="1" lang="en-US" altLang="ja-JP" sz="1200" b="0" dirty="0" smtClean="0">
                          <a:solidFill>
                            <a:sysClr val="windowText" lastClr="000000"/>
                          </a:solidFill>
                          <a:latin typeface="ＭＳ Ｐゴシック" pitchFamily="50" charset="-128"/>
                          <a:ea typeface="ＭＳ Ｐゴシック" pitchFamily="50" charset="-128"/>
                        </a:rPr>
                        <a:t>1.4</a:t>
                      </a:r>
                      <a:r>
                        <a:rPr kumimoji="1" lang="ja-JP" altLang="en-US" sz="1200" b="0" dirty="0" smtClean="0">
                          <a:solidFill>
                            <a:sysClr val="windowText" lastClr="000000"/>
                          </a:solidFill>
                          <a:latin typeface="ＭＳ Ｐゴシック" pitchFamily="50" charset="-128"/>
                          <a:ea typeface="ＭＳ Ｐゴシック" pitchFamily="50" charset="-128"/>
                        </a:rPr>
                        <a:t>㎞）</a:t>
                      </a:r>
                      <a:endParaRPr kumimoji="1" lang="en-US" altLang="ja-JP" sz="1200" b="0" dirty="0" smtClean="0">
                        <a:solidFill>
                          <a:sysClr val="windowText" lastClr="000000"/>
                        </a:solidFill>
                        <a:latin typeface="ＭＳ Ｐゴシック" pitchFamily="50" charset="-128"/>
                        <a:ea typeface="ＭＳ Ｐゴシック" pitchFamily="50" charset="-128"/>
                      </a:endParaRPr>
                    </a:p>
                  </a:txBody>
                  <a:tcPr marL="68857" marR="68857" marT="34429" marB="34429"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kumimoji="1" lang="en-US" altLang="ja-JP" sz="1200" b="0" dirty="0" smtClean="0">
                          <a:solidFill>
                            <a:sysClr val="windowText" lastClr="000000"/>
                          </a:solidFill>
                          <a:latin typeface="ＭＳ Ｐゴシック" pitchFamily="50" charset="-128"/>
                          <a:ea typeface="ＭＳ Ｐゴシック" pitchFamily="50" charset="-128"/>
                        </a:rPr>
                        <a:t>1.0</a:t>
                      </a:r>
                      <a:r>
                        <a:rPr kumimoji="1" lang="ja-JP" altLang="en-US" sz="1200" b="0" dirty="0" smtClean="0">
                          <a:solidFill>
                            <a:sysClr val="windowText" lastClr="000000"/>
                          </a:solidFill>
                          <a:latin typeface="ＭＳ Ｐゴシック" pitchFamily="50" charset="-128"/>
                          <a:ea typeface="ＭＳ Ｐゴシック" pitchFamily="50" charset="-128"/>
                        </a:rPr>
                        <a:t>点</a:t>
                      </a:r>
                      <a:endParaRPr kumimoji="1" lang="en-US" altLang="ja-JP" sz="1200" b="0" dirty="0" smtClean="0">
                        <a:solidFill>
                          <a:sysClr val="windowText" lastClr="000000"/>
                        </a:solidFill>
                        <a:latin typeface="ＭＳ Ｐゴシック" pitchFamily="50" charset="-128"/>
                        <a:ea typeface="ＭＳ Ｐゴシック" pitchFamily="50" charset="-128"/>
                      </a:endParaRPr>
                    </a:p>
                    <a:p>
                      <a:pPr algn="ctr"/>
                      <a:r>
                        <a:rPr kumimoji="1" lang="ja-JP" altLang="en-US" sz="1200" b="0" dirty="0" smtClean="0">
                          <a:solidFill>
                            <a:sysClr val="windowText" lastClr="000000"/>
                          </a:solidFill>
                          <a:latin typeface="ＭＳ Ｐゴシック" pitchFamily="50" charset="-128"/>
                          <a:ea typeface="ＭＳ Ｐゴシック" pitchFamily="50" charset="-128"/>
                        </a:rPr>
                        <a:t>（平均</a:t>
                      </a:r>
                      <a:r>
                        <a:rPr kumimoji="1" lang="en-US" altLang="ja-JP" sz="1200" b="0" dirty="0" smtClean="0">
                          <a:solidFill>
                            <a:sysClr val="windowText" lastClr="000000"/>
                          </a:solidFill>
                          <a:latin typeface="ＭＳ Ｐゴシック" pitchFamily="50" charset="-128"/>
                          <a:ea typeface="ＭＳ Ｐゴシック" pitchFamily="50" charset="-128"/>
                        </a:rPr>
                        <a:t>30.3</a:t>
                      </a:r>
                      <a:r>
                        <a:rPr kumimoji="1" lang="ja-JP" altLang="en-US" sz="1200" b="0" dirty="0" smtClean="0">
                          <a:solidFill>
                            <a:sysClr val="windowText" lastClr="000000"/>
                          </a:solidFill>
                          <a:latin typeface="ＭＳ Ｐゴシック" pitchFamily="50" charset="-128"/>
                          <a:ea typeface="ＭＳ Ｐゴシック" pitchFamily="50" charset="-128"/>
                        </a:rPr>
                        <a:t>分）</a:t>
                      </a:r>
                      <a:endParaRPr kumimoji="1" lang="en-US" altLang="ja-JP" sz="1200" b="0" dirty="0" smtClean="0">
                        <a:solidFill>
                          <a:sysClr val="windowText" lastClr="000000"/>
                        </a:solidFill>
                        <a:latin typeface="ＭＳ Ｐゴシック" pitchFamily="50" charset="-128"/>
                        <a:ea typeface="ＭＳ Ｐゴシック" pitchFamily="50" charset="-128"/>
                      </a:endParaRPr>
                    </a:p>
                  </a:txBody>
                  <a:tcPr marL="68857" marR="68857" marT="34429" marB="34429"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kumimoji="1" lang="en-US" altLang="ja-JP" sz="1200" b="0" dirty="0" smtClean="0">
                          <a:solidFill>
                            <a:schemeClr val="tx1"/>
                          </a:solidFill>
                          <a:latin typeface="ＭＳ Ｐゴシック" pitchFamily="50" charset="-128"/>
                          <a:ea typeface="ＭＳ Ｐゴシック" pitchFamily="50" charset="-128"/>
                        </a:rPr>
                        <a:t>2.7</a:t>
                      </a:r>
                      <a:r>
                        <a:rPr kumimoji="1" lang="ja-JP" altLang="en-US" sz="1200" b="0" dirty="0" smtClean="0">
                          <a:solidFill>
                            <a:schemeClr val="tx1"/>
                          </a:solidFill>
                          <a:latin typeface="ＭＳ Ｐゴシック" pitchFamily="50" charset="-128"/>
                          <a:ea typeface="ＭＳ Ｐゴシック" pitchFamily="50" charset="-128"/>
                        </a:rPr>
                        <a:t>点</a:t>
                      </a:r>
                      <a:endParaRPr kumimoji="1" lang="en-US" altLang="ja-JP" sz="1200" b="0" dirty="0" smtClean="0">
                        <a:solidFill>
                          <a:schemeClr val="tx1"/>
                        </a:solidFill>
                        <a:latin typeface="ＭＳ Ｐゴシック" pitchFamily="50" charset="-128"/>
                        <a:ea typeface="ＭＳ Ｐゴシック" pitchFamily="50" charset="-128"/>
                      </a:endParaRPr>
                    </a:p>
                    <a:p>
                      <a:pPr algn="ctr"/>
                      <a:r>
                        <a:rPr kumimoji="1" lang="ja-JP" altLang="en-US" sz="1200" b="0" dirty="0" smtClean="0">
                          <a:solidFill>
                            <a:schemeClr val="tx1"/>
                          </a:solidFill>
                          <a:latin typeface="ＭＳ Ｐゴシック" pitchFamily="50" charset="-128"/>
                          <a:ea typeface="ＭＳ Ｐゴシック" pitchFamily="50" charset="-128"/>
                        </a:rPr>
                        <a:t>（</a:t>
                      </a:r>
                      <a:r>
                        <a:rPr kumimoji="1" lang="en-US" altLang="ja-JP" sz="1200" b="0" dirty="0" smtClean="0">
                          <a:solidFill>
                            <a:schemeClr val="tx1"/>
                          </a:solidFill>
                          <a:latin typeface="ＭＳ Ｐゴシック" pitchFamily="50" charset="-128"/>
                          <a:ea typeface="ＭＳ Ｐゴシック" pitchFamily="50" charset="-128"/>
                        </a:rPr>
                        <a:t>10,140</a:t>
                      </a:r>
                      <a:r>
                        <a:rPr kumimoji="1" lang="ja-JP" altLang="en-US" sz="1200" b="0" dirty="0" smtClean="0">
                          <a:solidFill>
                            <a:schemeClr val="tx1"/>
                          </a:solidFill>
                          <a:latin typeface="ＭＳ Ｐゴシック" pitchFamily="50" charset="-128"/>
                          <a:ea typeface="ＭＳ Ｐゴシック" pitchFamily="50" charset="-128"/>
                        </a:rPr>
                        <a:t>人）</a:t>
                      </a:r>
                      <a:endParaRPr kumimoji="1" lang="en-US" altLang="ja-JP" sz="1200" b="0" dirty="0" smtClean="0">
                        <a:solidFill>
                          <a:schemeClr val="tx1"/>
                        </a:solidFill>
                        <a:latin typeface="ＭＳ Ｐゴシック" pitchFamily="50" charset="-128"/>
                        <a:ea typeface="ＭＳ Ｐゴシック" pitchFamily="50" charset="-128"/>
                      </a:endParaRPr>
                    </a:p>
                  </a:txBody>
                  <a:tcPr marL="68857" marR="68857" marT="34429" marB="34429"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kumimoji="1" lang="ja-JP" altLang="en-US" sz="1200" b="1" dirty="0" smtClean="0">
                          <a:solidFill>
                            <a:schemeClr val="tx1"/>
                          </a:solidFill>
                          <a:latin typeface="ＭＳ Ｐゴシック" pitchFamily="50" charset="-128"/>
                          <a:ea typeface="ＭＳ Ｐゴシック" pitchFamily="50" charset="-128"/>
                        </a:rPr>
                        <a:t>　</a:t>
                      </a:r>
                      <a:r>
                        <a:rPr kumimoji="1" lang="en-US" altLang="ja-JP" sz="1200" b="1" dirty="0" smtClean="0">
                          <a:solidFill>
                            <a:schemeClr val="tx1"/>
                          </a:solidFill>
                          <a:latin typeface="ＭＳ Ｐゴシック" pitchFamily="50" charset="-128"/>
                          <a:ea typeface="ＭＳ Ｐゴシック" pitchFamily="50" charset="-128"/>
                        </a:rPr>
                        <a:t>4.7</a:t>
                      </a:r>
                      <a:r>
                        <a:rPr kumimoji="1" lang="ja-JP" altLang="en-US" sz="1200" b="1" dirty="0" smtClean="0">
                          <a:solidFill>
                            <a:schemeClr val="tx1"/>
                          </a:solidFill>
                          <a:latin typeface="ＭＳ Ｐゴシック" pitchFamily="50" charset="-128"/>
                          <a:ea typeface="ＭＳ Ｐゴシック" pitchFamily="50" charset="-128"/>
                        </a:rPr>
                        <a:t>点</a:t>
                      </a:r>
                      <a:endParaRPr kumimoji="1" lang="en-US" altLang="ja-JP" sz="1200" b="1" dirty="0" smtClean="0">
                        <a:solidFill>
                          <a:schemeClr val="tx1"/>
                        </a:solidFill>
                        <a:latin typeface="ＭＳ Ｐゴシック" pitchFamily="50" charset="-128"/>
                        <a:ea typeface="ＭＳ Ｐゴシック" pitchFamily="50" charset="-128"/>
                      </a:endParaRPr>
                    </a:p>
                  </a:txBody>
                  <a:tcPr marL="68857" marR="68857" marT="34429" marB="34429"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pPr algn="ctr"/>
                      <a:endParaRPr kumimoji="1" lang="en-US" altLang="ja-JP" sz="1200" b="0" dirty="0" smtClean="0">
                        <a:solidFill>
                          <a:sysClr val="windowText" lastClr="000000"/>
                        </a:solidFill>
                        <a:latin typeface="+mj-ea"/>
                        <a:ea typeface="+mj-ea"/>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kumimoji="1" lang="ja-JP" altLang="en-US" sz="1200" b="0" dirty="0" smtClean="0">
                          <a:solidFill>
                            <a:schemeClr val="tx1"/>
                          </a:solidFill>
                          <a:latin typeface="ＭＳ Ｐゴシック" pitchFamily="50" charset="-128"/>
                          <a:ea typeface="ＭＳ Ｐゴシック" pitchFamily="50" charset="-128"/>
                        </a:rPr>
                        <a:t>不足</a:t>
                      </a:r>
                      <a:endParaRPr kumimoji="1" lang="en-US" altLang="ja-JP" sz="1200" b="0" dirty="0" smtClean="0">
                        <a:solidFill>
                          <a:schemeClr val="tx1"/>
                        </a:solidFill>
                        <a:latin typeface="ＭＳ Ｐゴシック" pitchFamily="50" charset="-128"/>
                        <a:ea typeface="ＭＳ Ｐゴシック" pitchFamily="50" charset="-128"/>
                      </a:endParaRPr>
                    </a:p>
                    <a:p>
                      <a:pPr algn="ctr"/>
                      <a:r>
                        <a:rPr kumimoji="1" lang="ja-JP" altLang="en-US" sz="1200" b="0" dirty="0" smtClean="0">
                          <a:solidFill>
                            <a:schemeClr val="tx1"/>
                          </a:solidFill>
                          <a:latin typeface="ＭＳ Ｐゴシック" pitchFamily="50" charset="-128"/>
                          <a:ea typeface="ＭＳ Ｐゴシック" pitchFamily="50" charset="-128"/>
                        </a:rPr>
                        <a:t>（△</a:t>
                      </a:r>
                      <a:r>
                        <a:rPr kumimoji="1" lang="en-US" altLang="ja-JP" sz="1200" b="0" dirty="0" smtClean="0">
                          <a:solidFill>
                            <a:schemeClr val="tx1"/>
                          </a:solidFill>
                          <a:latin typeface="ＭＳ Ｐゴシック" pitchFamily="50" charset="-128"/>
                          <a:ea typeface="ＭＳ Ｐゴシック" pitchFamily="50" charset="-128"/>
                        </a:rPr>
                        <a:t>670</a:t>
                      </a:r>
                      <a:r>
                        <a:rPr kumimoji="1" lang="ja-JP" altLang="en-US" sz="1200" b="0" dirty="0" smtClean="0">
                          <a:solidFill>
                            <a:schemeClr val="tx1"/>
                          </a:solidFill>
                          <a:latin typeface="ＭＳ Ｐゴシック" pitchFamily="50" charset="-128"/>
                          <a:ea typeface="ＭＳ Ｐゴシック" pitchFamily="50" charset="-128"/>
                        </a:rPr>
                        <a:t>㎡）</a:t>
                      </a:r>
                      <a:endParaRPr kumimoji="1" lang="ja-JP" altLang="en-US" sz="1200" b="0" dirty="0">
                        <a:solidFill>
                          <a:schemeClr val="tx1"/>
                        </a:solidFill>
                        <a:latin typeface="ＭＳ Ｐゴシック" pitchFamily="50" charset="-128"/>
                        <a:ea typeface="ＭＳ Ｐゴシック" pitchFamily="50" charset="-128"/>
                      </a:endParaRPr>
                    </a:p>
                  </a:txBody>
                  <a:tcPr marL="68857" marR="68857" marT="34429" marB="34429"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endParaRPr kumimoji="1" lang="ja-JP" altLang="en-US"/>
                    </a:p>
                  </a:txBody>
                  <a:tcPr/>
                </a:tc>
                <a:tc vMerge="1">
                  <a:txBody>
                    <a:bodyPr/>
                    <a:lstStyle/>
                    <a:p>
                      <a:endParaRPr kumimoji="1" lang="ja-JP" altLang="en-US" sz="1200" b="0" dirty="0">
                        <a:solidFill>
                          <a:sysClr val="windowText" lastClr="000000"/>
                        </a:solidFill>
                        <a:latin typeface="+mj-ea"/>
                        <a:ea typeface="+mj-ea"/>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r>
            </a:tbl>
          </a:graphicData>
        </a:graphic>
      </p:graphicFrame>
      <p:sp>
        <p:nvSpPr>
          <p:cNvPr id="5" name="正方形/長方形 4"/>
          <p:cNvSpPr/>
          <p:nvPr/>
        </p:nvSpPr>
        <p:spPr>
          <a:xfrm>
            <a:off x="0" y="-18767"/>
            <a:ext cx="9144000" cy="432000"/>
          </a:xfrm>
          <a:prstGeom prst="rect">
            <a:avLst/>
          </a:prstGeom>
          <a:gradFill>
            <a:gsLst>
              <a:gs pos="0">
                <a:schemeClr val="accent2">
                  <a:lumMod val="40000"/>
                  <a:lumOff val="60000"/>
                </a:schemeClr>
              </a:gs>
              <a:gs pos="50000">
                <a:schemeClr val="bg1"/>
              </a:gs>
              <a:gs pos="100000">
                <a:schemeClr val="accent2">
                  <a:lumMod val="40000"/>
                  <a:lumOff val="6000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r>
              <a:rPr lang="ja-JP" altLang="en-US" sz="2000" b="1" dirty="0" smtClean="0">
                <a:solidFill>
                  <a:prstClr val="black"/>
                </a:solidFill>
                <a:latin typeface="Meiryo UI" pitchFamily="50" charset="-128"/>
                <a:ea typeface="Meiryo UI" pitchFamily="50" charset="-128"/>
                <a:cs typeface="Meiryo UI" pitchFamily="50" charset="-128"/>
              </a:rPr>
              <a:t>参考（選定評価表）</a:t>
            </a:r>
            <a:endParaRPr lang="ja-JP" altLang="en-US" sz="2000" b="1" dirty="0">
              <a:solidFill>
                <a:prstClr val="black"/>
              </a:solidFill>
              <a:latin typeface="Meiryo UI" pitchFamily="50" charset="-128"/>
              <a:ea typeface="Meiryo UI" pitchFamily="50" charset="-128"/>
              <a:cs typeface="Meiryo UI" pitchFamily="50" charset="-128"/>
            </a:endParaRPr>
          </a:p>
        </p:txBody>
      </p:sp>
      <p:sp>
        <p:nvSpPr>
          <p:cNvPr id="7" name="正方形/長方形 27"/>
          <p:cNvSpPr>
            <a:spLocks noChangeArrowheads="1"/>
          </p:cNvSpPr>
          <p:nvPr/>
        </p:nvSpPr>
        <p:spPr bwMode="auto">
          <a:xfrm>
            <a:off x="8112125" y="6596063"/>
            <a:ext cx="1031875" cy="261937"/>
          </a:xfrm>
          <a:prstGeom prst="rect">
            <a:avLst/>
          </a:prstGeom>
          <a:noFill/>
          <a:ln w="9525">
            <a:noFill/>
            <a:miter lim="800000"/>
            <a:headEnd/>
            <a:tailEnd/>
          </a:ln>
        </p:spPr>
        <p:txBody>
          <a:bodyPr>
            <a:spAutoFit/>
          </a:bodyPr>
          <a:lstStyle/>
          <a:p>
            <a:pPr algn="r"/>
            <a:r>
              <a:rPr lang="ja-JP" altLang="en-US" sz="1100" b="1" dirty="0">
                <a:solidFill>
                  <a:srgbClr val="000000"/>
                </a:solidFill>
                <a:latin typeface="ＭＳ Ｐゴシック" charset="-128"/>
                <a:ea typeface="Meiryo UI" pitchFamily="50" charset="-128"/>
                <a:cs typeface="Meiryo UI" pitchFamily="50" charset="-128"/>
              </a:rPr>
              <a:t> </a:t>
            </a:r>
            <a:r>
              <a:rPr lang="ja-JP" altLang="en-US" sz="1100" b="1" dirty="0" smtClean="0">
                <a:solidFill>
                  <a:srgbClr val="000000"/>
                </a:solidFill>
                <a:latin typeface="ＭＳ Ｐゴシック" charset="-128"/>
                <a:ea typeface="Meiryo UI" pitchFamily="50" charset="-128"/>
                <a:cs typeface="Meiryo UI" pitchFamily="50" charset="-128"/>
              </a:rPr>
              <a:t>区割</a:t>
            </a:r>
            <a:r>
              <a:rPr lang="en-US" altLang="ja-JP" sz="1100" b="1" dirty="0" smtClean="0">
                <a:solidFill>
                  <a:srgbClr val="000000"/>
                </a:solidFill>
                <a:latin typeface="ＭＳ Ｐゴシック" charset="-128"/>
                <a:ea typeface="Meiryo UI" pitchFamily="50" charset="-128"/>
                <a:cs typeface="Meiryo UI" pitchFamily="50" charset="-128"/>
              </a:rPr>
              <a:t>-</a:t>
            </a:r>
            <a:r>
              <a:rPr lang="ja-JP" altLang="en-US" sz="1100" b="1" dirty="0" smtClean="0">
                <a:solidFill>
                  <a:srgbClr val="000000"/>
                </a:solidFill>
                <a:latin typeface="ＭＳ Ｐゴシック" charset="-128"/>
                <a:ea typeface="Meiryo UI" pitchFamily="50" charset="-128"/>
                <a:cs typeface="Meiryo UI" pitchFamily="50" charset="-128"/>
              </a:rPr>
              <a:t>１０</a:t>
            </a:r>
            <a:endParaRPr lang="ja-JP" altLang="en-US" sz="1200" b="1" dirty="0">
              <a:solidFill>
                <a:srgbClr val="000000"/>
              </a:solidFill>
              <a:latin typeface="ＭＳ Ｐゴシック" charset="-128"/>
              <a:ea typeface="Meiryo UI" pitchFamily="50" charset="-128"/>
              <a:cs typeface="Meiryo UI" pitchFamily="50" charset="-128"/>
            </a:endParaRPr>
          </a:p>
        </p:txBody>
      </p:sp>
    </p:spTree>
    <p:extLst>
      <p:ext uri="{BB962C8B-B14F-4D97-AF65-F5344CB8AC3E}">
        <p14:creationId xmlns="" xmlns:p14="http://schemas.microsoft.com/office/powerpoint/2010/main" val="2210584028"/>
      </p:ext>
    </p:extLst>
  </p:cSld>
  <p:clrMapOvr>
    <a:masterClrMapping/>
  </p:clrMapOvr>
  <p:timing>
    <p:tnLst>
      <p:par>
        <p:cTn id="1" dur="indefinite" restart="never" nodeType="tmRoot"/>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スライド番号プレースホルダー 2"/>
          <p:cNvSpPr txBox="1">
            <a:spLocks/>
          </p:cNvSpPr>
          <p:nvPr/>
        </p:nvSpPr>
        <p:spPr>
          <a:xfrm>
            <a:off x="7032206" y="13123"/>
            <a:ext cx="2125114" cy="365125"/>
          </a:xfrm>
          <a:prstGeom prst="rect">
            <a:avLst/>
          </a:prstGeom>
        </p:spPr>
        <p:txBody>
          <a:bodyPr vert="horz" lIns="91440" tIns="45720" rIns="91440" bIns="45720" rtlCol="0" anchor="ct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1" lang="ja-JP" altLang="en-US" sz="1600" b="0" i="0" u="none" strike="noStrike" kern="0" cap="none" spc="0" normalizeH="0" baseline="0" noProof="0" dirty="0">
              <a:ln>
                <a:noFill/>
              </a:ln>
              <a:solidFill>
                <a:sysClr val="windowText" lastClr="000000"/>
              </a:solidFill>
              <a:effectLst/>
              <a:uLnTx/>
              <a:uFillTx/>
              <a:latin typeface="HGPｺﾞｼｯｸE" pitchFamily="50" charset="-128"/>
              <a:ea typeface="HGPｺﾞｼｯｸE" pitchFamily="50" charset="-128"/>
              <a:cs typeface="+mn-cs"/>
            </a:endParaRPr>
          </a:p>
        </p:txBody>
      </p:sp>
      <p:graphicFrame>
        <p:nvGraphicFramePr>
          <p:cNvPr id="4" name="表 3"/>
          <p:cNvGraphicFramePr>
            <a:graphicFrameLocks noGrp="1"/>
          </p:cNvGraphicFramePr>
          <p:nvPr>
            <p:extLst>
              <p:ext uri="{D42A27DB-BD31-4B8C-83A1-F6EECF244321}">
                <p14:modId xmlns="" xmlns:p14="http://schemas.microsoft.com/office/powerpoint/2010/main" val="4131759922"/>
              </p:ext>
            </p:extLst>
          </p:nvPr>
        </p:nvGraphicFramePr>
        <p:xfrm>
          <a:off x="79369" y="745655"/>
          <a:ext cx="8957204" cy="5347641"/>
        </p:xfrm>
        <a:graphic>
          <a:graphicData uri="http://schemas.openxmlformats.org/drawingml/2006/table">
            <a:tbl>
              <a:tblPr firstRow="1" bandRow="1">
                <a:tableStyleId>{5C22544A-7EE6-4342-B048-85BDC9FD1C3A}</a:tableStyleId>
              </a:tblPr>
              <a:tblGrid>
                <a:gridCol w="345142"/>
                <a:gridCol w="1267169"/>
                <a:gridCol w="1152128"/>
                <a:gridCol w="1224136"/>
                <a:gridCol w="1152128"/>
                <a:gridCol w="864096"/>
                <a:gridCol w="144016"/>
                <a:gridCol w="1401493"/>
                <a:gridCol w="139630"/>
                <a:gridCol w="1267266"/>
              </a:tblGrid>
              <a:tr h="246982">
                <a:tc rowSpan="2">
                  <a:txBody>
                    <a:bodyPr/>
                    <a:lstStyle/>
                    <a:p>
                      <a:pPr algn="ctr"/>
                      <a:endParaRPr kumimoji="1" lang="ja-JP" altLang="en-US" sz="1200" b="0" dirty="0">
                        <a:solidFill>
                          <a:sysClr val="windowText" lastClr="000000"/>
                        </a:solidFill>
                      </a:endParaRPr>
                    </a:p>
                  </a:txBody>
                  <a:tcPr marL="57115" marR="57115" marT="28557" marB="28557" anchor="ctr">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rowSpan="2">
                  <a:txBody>
                    <a:bodyPr/>
                    <a:lstStyle/>
                    <a:p>
                      <a:pPr algn="ctr"/>
                      <a:r>
                        <a:rPr kumimoji="1" lang="ja-JP" altLang="en-US" sz="1200" b="1" dirty="0" smtClean="0">
                          <a:solidFill>
                            <a:sysClr val="windowText" lastClr="000000"/>
                          </a:solidFill>
                          <a:latin typeface="ＭＳ Ｐゴシック" pitchFamily="50" charset="-128"/>
                          <a:ea typeface="ＭＳ Ｐゴシック" pitchFamily="50" charset="-128"/>
                        </a:rPr>
                        <a:t>現区庁舎</a:t>
                      </a:r>
                      <a:endParaRPr kumimoji="1" lang="en-US" altLang="ja-JP" sz="1200" b="1" dirty="0" smtClean="0">
                        <a:solidFill>
                          <a:sysClr val="windowText" lastClr="000000"/>
                        </a:solidFill>
                        <a:latin typeface="ＭＳ Ｐゴシック" pitchFamily="50" charset="-128"/>
                        <a:ea typeface="ＭＳ Ｐゴシック" pitchFamily="50" charset="-128"/>
                      </a:endParaRPr>
                    </a:p>
                    <a:p>
                      <a:pPr algn="ctr"/>
                      <a:r>
                        <a:rPr kumimoji="1" lang="ja-JP" altLang="en-US" sz="1200" b="1" dirty="0" smtClean="0">
                          <a:solidFill>
                            <a:sysClr val="windowText" lastClr="000000"/>
                          </a:solidFill>
                          <a:latin typeface="ＭＳ Ｐゴシック" pitchFamily="50" charset="-128"/>
                          <a:ea typeface="ＭＳ Ｐゴシック" pitchFamily="50" charset="-128"/>
                        </a:rPr>
                        <a:t>（庁舎延床面積）</a:t>
                      </a:r>
                      <a:endParaRPr kumimoji="1" lang="ja-JP" altLang="en-US" sz="1200" b="1" dirty="0">
                        <a:solidFill>
                          <a:sysClr val="windowText" lastClr="000000"/>
                        </a:solidFill>
                        <a:latin typeface="ＭＳ Ｐゴシック" pitchFamily="50" charset="-128"/>
                        <a:ea typeface="ＭＳ Ｐゴシック" pitchFamily="50" charset="-128"/>
                      </a:endParaRPr>
                    </a:p>
                  </a:txBody>
                  <a:tcPr marL="57115" marR="57115" marT="28557" marB="28557"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gridSpan="4">
                  <a:txBody>
                    <a:bodyPr/>
                    <a:lstStyle/>
                    <a:p>
                      <a:pPr algn="ctr"/>
                      <a:r>
                        <a:rPr kumimoji="1" lang="ja-JP" altLang="en-US" sz="1200" b="1" dirty="0" smtClean="0">
                          <a:solidFill>
                            <a:sysClr val="windowText" lastClr="000000"/>
                          </a:solidFill>
                          <a:latin typeface="ＭＳ Ｐゴシック" pitchFamily="50" charset="-128"/>
                          <a:ea typeface="ＭＳ Ｐゴシック" pitchFamily="50" charset="-128"/>
                        </a:rPr>
                        <a:t>評価項目点数</a:t>
                      </a:r>
                      <a:endParaRPr kumimoji="1" lang="ja-JP" altLang="en-US" sz="1200" b="1" dirty="0">
                        <a:solidFill>
                          <a:sysClr val="windowText" lastClr="000000"/>
                        </a:solidFill>
                        <a:latin typeface="ＭＳ Ｐゴシック" pitchFamily="50" charset="-128"/>
                        <a:ea typeface="ＭＳ Ｐゴシック" pitchFamily="50" charset="-128"/>
                      </a:endParaRPr>
                    </a:p>
                  </a:txBody>
                  <a:tcPr marL="57115" marR="57115" marT="28557" marB="28557"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ctr"/>
                      <a:endParaRPr kumimoji="1" lang="ja-JP" altLang="en-US" sz="1200" b="0" dirty="0">
                        <a:solidFill>
                          <a:sysClr val="windowText" lastClr="000000"/>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ctr"/>
                      <a:endParaRPr kumimoji="1" lang="ja-JP" altLang="en-US" sz="1200" b="0" dirty="0">
                        <a:solidFill>
                          <a:sysClr val="windowText" lastClr="000000"/>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ctr"/>
                      <a:endParaRPr kumimoji="1" lang="ja-JP" altLang="en-US" sz="1200" b="0" dirty="0">
                        <a:solidFill>
                          <a:sysClr val="windowText" lastClr="000000"/>
                        </a:solidFill>
                        <a:latin typeface="+mj-ea"/>
                        <a:ea typeface="+mj-ea"/>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rowSpan="7">
                  <a:txBody>
                    <a:bodyPr/>
                    <a:lstStyle/>
                    <a:p>
                      <a:pPr algn="ctr"/>
                      <a:endParaRPr kumimoji="1" lang="ja-JP" altLang="en-US" sz="1200" b="1" dirty="0">
                        <a:solidFill>
                          <a:schemeClr val="tx1"/>
                        </a:solidFill>
                      </a:endParaRPr>
                    </a:p>
                  </a:txBody>
                  <a:tcPr marL="57115" marR="57115" marT="28557" marB="28557" anchor="ct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kumimoji="1" lang="ja-JP" altLang="en-US" sz="1200" b="1" dirty="0" smtClean="0">
                          <a:solidFill>
                            <a:sysClr val="windowText" lastClr="000000"/>
                          </a:solidFill>
                          <a:latin typeface="ＭＳ Ｐゴシック" pitchFamily="50" charset="-128"/>
                          <a:ea typeface="ＭＳ Ｐゴシック" pitchFamily="50" charset="-128"/>
                        </a:rPr>
                        <a:t>庁舎の整備条件</a:t>
                      </a:r>
                      <a:endParaRPr kumimoji="1" lang="en-US" altLang="ja-JP" sz="1200" b="1" dirty="0" smtClean="0">
                        <a:solidFill>
                          <a:sysClr val="windowText" lastClr="000000"/>
                        </a:solidFill>
                        <a:latin typeface="ＭＳ Ｐゴシック" pitchFamily="50" charset="-128"/>
                        <a:ea typeface="ＭＳ Ｐゴシック" pitchFamily="50" charset="-128"/>
                      </a:endParaRPr>
                    </a:p>
                  </a:txBody>
                  <a:tcPr marL="57115" marR="57115" marT="28557" marB="28557" anchor="ct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rowSpan="7">
                  <a:txBody>
                    <a:bodyPr/>
                    <a:lstStyle/>
                    <a:p>
                      <a:pPr algn="ctr"/>
                      <a:endParaRPr kumimoji="1" lang="ja-JP" altLang="en-US" sz="1200" b="1" dirty="0">
                        <a:solidFill>
                          <a:sysClr val="windowText" lastClr="000000"/>
                        </a:solidFill>
                      </a:endParaRPr>
                    </a:p>
                  </a:txBody>
                  <a:tcPr marL="57115" marR="57115" marT="28557" marB="28557" anchor="ct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rowSpan="2">
                  <a:txBody>
                    <a:bodyPr/>
                    <a:lstStyle/>
                    <a:p>
                      <a:pPr algn="ctr"/>
                      <a:r>
                        <a:rPr kumimoji="1" lang="ja-JP" altLang="en-US" sz="1200" b="1" dirty="0" smtClean="0">
                          <a:solidFill>
                            <a:sysClr val="windowText" lastClr="000000"/>
                          </a:solidFill>
                          <a:latin typeface="ＭＳ Ｐゴシック" pitchFamily="50" charset="-128"/>
                          <a:ea typeface="ＭＳ Ｐゴシック" pitchFamily="50" charset="-128"/>
                        </a:rPr>
                        <a:t>選定庁舎</a:t>
                      </a:r>
                      <a:endParaRPr kumimoji="1" lang="ja-JP" altLang="en-US" sz="1200" b="1" dirty="0">
                        <a:solidFill>
                          <a:sysClr val="windowText" lastClr="000000"/>
                        </a:solidFill>
                        <a:latin typeface="ＭＳ Ｐゴシック" pitchFamily="50" charset="-128"/>
                        <a:ea typeface="ＭＳ Ｐゴシック" pitchFamily="50" charset="-128"/>
                      </a:endParaRPr>
                    </a:p>
                  </a:txBody>
                  <a:tcPr marL="57115" marR="57115" marT="28557" marB="28557" anchor="ct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r>
              <a:tr h="780659">
                <a:tc vMerge="1">
                  <a:txBody>
                    <a:bodyPr/>
                    <a:lstStyle/>
                    <a:p>
                      <a:pPr algn="ctr"/>
                      <a:endParaRPr kumimoji="1" lang="ja-JP" altLang="en-US" sz="1600" b="0" dirty="0">
                        <a:solidFill>
                          <a:sysClr val="windowText" lastClr="000000"/>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pPr algn="ctr"/>
                      <a:endParaRPr kumimoji="1" lang="ja-JP" altLang="en-US" sz="1200" b="0" dirty="0">
                        <a:solidFill>
                          <a:sysClr val="windowText" lastClr="000000"/>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kumimoji="1" lang="ja-JP" altLang="en-US" sz="1200" b="1" dirty="0" smtClean="0">
                          <a:solidFill>
                            <a:sysClr val="windowText" lastClr="000000"/>
                          </a:solidFill>
                          <a:latin typeface="ＭＳ Ｐゴシック" pitchFamily="50" charset="-128"/>
                          <a:ea typeface="ＭＳ Ｐゴシック" pitchFamily="50" charset="-128"/>
                        </a:rPr>
                        <a:t>①人口重心</a:t>
                      </a:r>
                      <a:endParaRPr kumimoji="1" lang="en-US" altLang="ja-JP" sz="1200" b="1" dirty="0" smtClean="0">
                        <a:solidFill>
                          <a:sysClr val="windowText" lastClr="000000"/>
                        </a:solidFill>
                        <a:latin typeface="ＭＳ Ｐゴシック" pitchFamily="50" charset="-128"/>
                        <a:ea typeface="ＭＳ Ｐゴシック" pitchFamily="50" charset="-128"/>
                      </a:endParaRPr>
                    </a:p>
                    <a:p>
                      <a:pPr algn="ctr"/>
                      <a:r>
                        <a:rPr kumimoji="1" lang="ja-JP" altLang="en-US" sz="1200" b="1" dirty="0" smtClean="0">
                          <a:solidFill>
                            <a:sysClr val="windowText" lastClr="000000"/>
                          </a:solidFill>
                          <a:latin typeface="ＭＳ Ｐゴシック" pitchFamily="50" charset="-128"/>
                          <a:ea typeface="ＭＳ Ｐゴシック" pitchFamily="50" charset="-128"/>
                        </a:rPr>
                        <a:t>からの距離</a:t>
                      </a:r>
                      <a:endParaRPr kumimoji="1" lang="ja-JP" altLang="en-US" sz="1200" b="1" dirty="0">
                        <a:solidFill>
                          <a:sysClr val="windowText" lastClr="000000"/>
                        </a:solidFill>
                        <a:latin typeface="ＭＳ Ｐゴシック" pitchFamily="50" charset="-128"/>
                        <a:ea typeface="ＭＳ Ｐゴシック" pitchFamily="50" charset="-128"/>
                      </a:endParaRPr>
                    </a:p>
                  </a:txBody>
                  <a:tcPr marL="57115" marR="57115" marT="28557" marB="28557"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kumimoji="1" lang="ja-JP" altLang="en-US" sz="1200" b="1" dirty="0" smtClean="0">
                          <a:solidFill>
                            <a:sysClr val="windowText" lastClr="000000"/>
                          </a:solidFill>
                          <a:latin typeface="ＭＳ Ｐゴシック" pitchFamily="50" charset="-128"/>
                          <a:ea typeface="ＭＳ Ｐゴシック" pitchFamily="50" charset="-128"/>
                        </a:rPr>
                        <a:t>②現区役所間</a:t>
                      </a:r>
                      <a:endParaRPr kumimoji="1" lang="en-US" altLang="ja-JP" sz="1200" b="1" dirty="0" smtClean="0">
                        <a:solidFill>
                          <a:sysClr val="windowText" lastClr="000000"/>
                        </a:solidFill>
                        <a:latin typeface="ＭＳ Ｐゴシック" pitchFamily="50" charset="-128"/>
                        <a:ea typeface="ＭＳ Ｐゴシック" pitchFamily="50" charset="-128"/>
                      </a:endParaRPr>
                    </a:p>
                    <a:p>
                      <a:pPr algn="ctr"/>
                      <a:r>
                        <a:rPr kumimoji="1" lang="ja-JP" altLang="en-US" sz="1200" b="1" dirty="0" smtClean="0">
                          <a:solidFill>
                            <a:sysClr val="windowText" lastClr="000000"/>
                          </a:solidFill>
                          <a:latin typeface="ＭＳ Ｐゴシック" pitchFamily="50" charset="-128"/>
                          <a:ea typeface="ＭＳ Ｐゴシック" pitchFamily="50" charset="-128"/>
                        </a:rPr>
                        <a:t>公共交通</a:t>
                      </a:r>
                      <a:endParaRPr kumimoji="1" lang="en-US" altLang="ja-JP" sz="1200" b="1" dirty="0" smtClean="0">
                        <a:solidFill>
                          <a:sysClr val="windowText" lastClr="000000"/>
                        </a:solidFill>
                        <a:latin typeface="ＭＳ Ｐゴシック" pitchFamily="50" charset="-128"/>
                        <a:ea typeface="ＭＳ Ｐゴシック" pitchFamily="50" charset="-128"/>
                      </a:endParaRPr>
                    </a:p>
                    <a:p>
                      <a:pPr algn="ctr"/>
                      <a:r>
                        <a:rPr kumimoji="1" lang="ja-JP" altLang="en-US" sz="1200" b="1" dirty="0" smtClean="0">
                          <a:solidFill>
                            <a:sysClr val="windowText" lastClr="000000"/>
                          </a:solidFill>
                          <a:latin typeface="ＭＳ Ｐゴシック" pitchFamily="50" charset="-128"/>
                          <a:ea typeface="ＭＳ Ｐゴシック" pitchFamily="50" charset="-128"/>
                        </a:rPr>
                        <a:t>所要時間</a:t>
                      </a:r>
                      <a:endParaRPr kumimoji="1" lang="ja-JP" altLang="en-US" sz="1200" b="1" dirty="0">
                        <a:solidFill>
                          <a:sysClr val="windowText" lastClr="000000"/>
                        </a:solidFill>
                        <a:latin typeface="ＭＳ Ｐゴシック" pitchFamily="50" charset="-128"/>
                        <a:ea typeface="ＭＳ Ｐゴシック" pitchFamily="50" charset="-128"/>
                      </a:endParaRPr>
                    </a:p>
                  </a:txBody>
                  <a:tcPr marL="57115" marR="57115" marT="28557" marB="28557"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kumimoji="1" lang="ja-JP" altLang="en-US" sz="1200" b="1" dirty="0" smtClean="0">
                          <a:solidFill>
                            <a:sysClr val="windowText" lastClr="000000"/>
                          </a:solidFill>
                          <a:latin typeface="ＭＳ Ｐゴシック" pitchFamily="50" charset="-128"/>
                          <a:ea typeface="ＭＳ Ｐゴシック" pitchFamily="50" charset="-128"/>
                        </a:rPr>
                        <a:t>③各区間の移動者数</a:t>
                      </a:r>
                      <a:endParaRPr kumimoji="1" lang="ja-JP" altLang="en-US" sz="1200" b="1" dirty="0">
                        <a:solidFill>
                          <a:sysClr val="windowText" lastClr="000000"/>
                        </a:solidFill>
                        <a:latin typeface="ＭＳ Ｐゴシック" pitchFamily="50" charset="-128"/>
                        <a:ea typeface="ＭＳ Ｐゴシック" pitchFamily="50" charset="-128"/>
                      </a:endParaRPr>
                    </a:p>
                  </a:txBody>
                  <a:tcPr marL="57115" marR="57115" marT="28557" marB="28557"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kumimoji="1" lang="ja-JP" altLang="en-US" sz="1200" b="1" dirty="0" smtClean="0">
                          <a:solidFill>
                            <a:sysClr val="windowText" lastClr="000000"/>
                          </a:solidFill>
                          <a:latin typeface="ＭＳ Ｐゴシック" pitchFamily="50" charset="-128"/>
                          <a:ea typeface="ＭＳ Ｐゴシック" pitchFamily="50" charset="-128"/>
                        </a:rPr>
                        <a:t>合計</a:t>
                      </a:r>
                      <a:endParaRPr kumimoji="1" lang="en-US" altLang="ja-JP" sz="1200" b="1" dirty="0" smtClean="0">
                        <a:solidFill>
                          <a:sysClr val="windowText" lastClr="000000"/>
                        </a:solidFill>
                        <a:latin typeface="ＭＳ Ｐゴシック" pitchFamily="50" charset="-128"/>
                        <a:ea typeface="ＭＳ Ｐゴシック" pitchFamily="50" charset="-128"/>
                      </a:endParaRPr>
                    </a:p>
                    <a:p>
                      <a:pPr algn="ctr"/>
                      <a:r>
                        <a:rPr kumimoji="1" lang="ja-JP" altLang="en-US" sz="1200" b="1" dirty="0" smtClean="0">
                          <a:solidFill>
                            <a:sysClr val="windowText" lastClr="000000"/>
                          </a:solidFill>
                          <a:latin typeface="ＭＳ Ｐゴシック" pitchFamily="50" charset="-128"/>
                          <a:ea typeface="ＭＳ Ｐゴシック" pitchFamily="50" charset="-128"/>
                        </a:rPr>
                        <a:t>点数</a:t>
                      </a:r>
                      <a:endParaRPr kumimoji="1" lang="ja-JP" altLang="en-US" sz="1200" b="1" dirty="0">
                        <a:solidFill>
                          <a:sysClr val="windowText" lastClr="000000"/>
                        </a:solidFill>
                        <a:latin typeface="ＭＳ Ｐゴシック" pitchFamily="50" charset="-128"/>
                        <a:ea typeface="ＭＳ Ｐゴシック" pitchFamily="50" charset="-128"/>
                      </a:endParaRPr>
                    </a:p>
                  </a:txBody>
                  <a:tcPr marL="57115" marR="57115" marT="28557" marB="28557"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pPr algn="ctr"/>
                      <a:endParaRPr kumimoji="1" lang="ja-JP" altLang="en-US" sz="1200" b="1" dirty="0">
                        <a:solidFill>
                          <a:sysClr val="windowText" lastClr="000000"/>
                        </a:solidFill>
                        <a:latin typeface="+mj-ea"/>
                        <a:ea typeface="+mj-ea"/>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kumimoji="1" lang="ja-JP" altLang="en-US" sz="1200" b="1" dirty="0" smtClean="0">
                          <a:solidFill>
                            <a:sysClr val="windowText" lastClr="000000"/>
                          </a:solidFill>
                          <a:latin typeface="ＭＳ Ｐゴシック" pitchFamily="50" charset="-128"/>
                          <a:ea typeface="ＭＳ Ｐゴシック" pitchFamily="50" charset="-128"/>
                        </a:rPr>
                        <a:t>必要延床面積</a:t>
                      </a:r>
                      <a:endParaRPr kumimoji="1" lang="en-US" altLang="ja-JP" sz="1200" b="1" dirty="0" smtClean="0">
                        <a:solidFill>
                          <a:sysClr val="windowText" lastClr="000000"/>
                        </a:solidFill>
                        <a:latin typeface="ＭＳ Ｐゴシック" pitchFamily="50" charset="-128"/>
                        <a:ea typeface="ＭＳ Ｐゴシック" pitchFamily="50" charset="-128"/>
                      </a:endParaRPr>
                    </a:p>
                    <a:p>
                      <a:pPr algn="ctr"/>
                      <a:r>
                        <a:rPr kumimoji="1" lang="ja-JP" altLang="en-US" sz="1200" b="1" dirty="0" smtClean="0">
                          <a:solidFill>
                            <a:sysClr val="windowText" lastClr="000000"/>
                          </a:solidFill>
                          <a:latin typeface="ＭＳ Ｐゴシック" pitchFamily="50" charset="-128"/>
                          <a:ea typeface="ＭＳ Ｐゴシック" pitchFamily="50" charset="-128"/>
                        </a:rPr>
                        <a:t>充足状況</a:t>
                      </a:r>
                      <a:endParaRPr kumimoji="1" lang="en-US" altLang="ja-JP" sz="1200" b="1" dirty="0" smtClean="0">
                        <a:solidFill>
                          <a:sysClr val="windowText" lastClr="000000"/>
                        </a:solidFill>
                        <a:latin typeface="ＭＳ Ｐゴシック" pitchFamily="50" charset="-128"/>
                        <a:ea typeface="ＭＳ Ｐゴシック" pitchFamily="50" charset="-128"/>
                      </a:endParaRPr>
                    </a:p>
                    <a:p>
                      <a:pPr algn="ctr"/>
                      <a:r>
                        <a:rPr kumimoji="1" lang="ja-JP" altLang="en-US" sz="1200" b="1" dirty="0" smtClean="0">
                          <a:solidFill>
                            <a:sysClr val="windowText" lastClr="000000"/>
                          </a:solidFill>
                          <a:latin typeface="ＭＳ Ｐゴシック" pitchFamily="50" charset="-128"/>
                          <a:ea typeface="ＭＳ Ｐゴシック" pitchFamily="50" charset="-128"/>
                        </a:rPr>
                        <a:t>（過不足面積）</a:t>
                      </a:r>
                      <a:endParaRPr kumimoji="1" lang="en-US" altLang="ja-JP" sz="1200" b="1" dirty="0" smtClean="0">
                        <a:solidFill>
                          <a:sysClr val="windowText" lastClr="000000"/>
                        </a:solidFill>
                        <a:latin typeface="ＭＳ Ｐゴシック" pitchFamily="50" charset="-128"/>
                        <a:ea typeface="ＭＳ Ｐゴシック" pitchFamily="50" charset="-128"/>
                      </a:endParaRPr>
                    </a:p>
                  </a:txBody>
                  <a:tcPr marL="57115" marR="57115" marT="28557" marB="28557" anchor="ct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endParaRPr kumimoji="1" lang="ja-JP" altLang="en-US"/>
                    </a:p>
                  </a:txBody>
                  <a:tcPr/>
                </a:tc>
                <a:tc vMerge="1">
                  <a:txBody>
                    <a:bodyPr/>
                    <a:lstStyle/>
                    <a:p>
                      <a:pPr algn="ctr"/>
                      <a:endParaRPr kumimoji="1" lang="ja-JP" altLang="en-US" sz="1200" b="0" dirty="0">
                        <a:solidFill>
                          <a:sysClr val="windowText" lastClr="000000"/>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r>
              <a:tr h="864000">
                <a:tc rowSpan="3">
                  <a:txBody>
                    <a:bodyPr/>
                    <a:lstStyle/>
                    <a:p>
                      <a:pPr algn="ctr"/>
                      <a:r>
                        <a:rPr kumimoji="1" lang="ja-JP" altLang="en-US" sz="1200" b="1" dirty="0" smtClean="0">
                          <a:solidFill>
                            <a:sysClr val="windowText" lastClr="000000"/>
                          </a:solidFill>
                        </a:rPr>
                        <a:t>第</a:t>
                      </a:r>
                      <a:endParaRPr kumimoji="1" lang="en-US" altLang="ja-JP" sz="1200" b="1" dirty="0" smtClean="0">
                        <a:solidFill>
                          <a:sysClr val="windowText" lastClr="000000"/>
                        </a:solidFill>
                      </a:endParaRPr>
                    </a:p>
                    <a:p>
                      <a:pPr algn="ctr"/>
                      <a:r>
                        <a:rPr kumimoji="1" lang="ja-JP" altLang="en-US" sz="1200" b="1" dirty="0" smtClean="0">
                          <a:solidFill>
                            <a:sysClr val="windowText" lastClr="000000"/>
                          </a:solidFill>
                        </a:rPr>
                        <a:t>七</a:t>
                      </a:r>
                      <a:endParaRPr kumimoji="1" lang="en-US" altLang="ja-JP" sz="1200" b="1" dirty="0" smtClean="0">
                        <a:solidFill>
                          <a:sysClr val="windowText" lastClr="000000"/>
                        </a:solidFill>
                      </a:endParaRPr>
                    </a:p>
                    <a:p>
                      <a:pPr algn="ctr"/>
                      <a:r>
                        <a:rPr kumimoji="1" lang="ja-JP" altLang="en-US" sz="1200" b="1" dirty="0" smtClean="0">
                          <a:solidFill>
                            <a:sysClr val="windowText" lastClr="000000"/>
                          </a:solidFill>
                        </a:rPr>
                        <a:t>区</a:t>
                      </a:r>
                      <a:endParaRPr kumimoji="1" lang="ja-JP" altLang="en-US" sz="1200" b="1" dirty="0">
                        <a:solidFill>
                          <a:sysClr val="windowText" lastClr="000000"/>
                        </a:solidFill>
                      </a:endParaRPr>
                    </a:p>
                  </a:txBody>
                  <a:tcPr marL="57115" marR="57115" marT="28557" marB="28557"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indent="0" algn="ctr" defTabSz="914400" rtl="0" eaLnBrk="1" latinLnBrk="0" hangingPunct="1"/>
                      <a:r>
                        <a:rPr kumimoji="1" lang="ja-JP" altLang="en-US" sz="1200" kern="1200" dirty="0" smtClean="0">
                          <a:solidFill>
                            <a:schemeClr val="tx1"/>
                          </a:solidFill>
                          <a:latin typeface="ＭＳ Ｐゴシック" pitchFamily="50" charset="-128"/>
                          <a:ea typeface="ＭＳ Ｐゴシック" pitchFamily="50" charset="-128"/>
                          <a:cs typeface="+mn-cs"/>
                        </a:rPr>
                        <a:t>住之江区役所</a:t>
                      </a:r>
                      <a:endParaRPr kumimoji="1" lang="en-US" altLang="ja-JP" sz="1200" kern="1200" dirty="0" smtClean="0">
                        <a:solidFill>
                          <a:schemeClr val="tx1"/>
                        </a:solidFill>
                        <a:latin typeface="ＭＳ Ｐゴシック" pitchFamily="50" charset="-128"/>
                        <a:ea typeface="ＭＳ Ｐゴシック" pitchFamily="50" charset="-128"/>
                        <a:cs typeface="+mn-cs"/>
                      </a:endParaRPr>
                    </a:p>
                    <a:p>
                      <a:pPr marL="0" indent="0" algn="ctr" defTabSz="914400" rtl="0" eaLnBrk="1" latinLnBrk="0" hangingPunct="1"/>
                      <a:r>
                        <a:rPr kumimoji="1" lang="ja-JP" altLang="en-US" sz="1200" b="0" kern="1200" dirty="0" smtClean="0">
                          <a:solidFill>
                            <a:sysClr val="windowText" lastClr="000000"/>
                          </a:solidFill>
                          <a:latin typeface="ＭＳ Ｐゴシック" pitchFamily="50" charset="-128"/>
                          <a:ea typeface="ＭＳ Ｐゴシック" pitchFamily="50" charset="-128"/>
                          <a:cs typeface="+mn-cs"/>
                        </a:rPr>
                        <a:t>（</a:t>
                      </a:r>
                      <a:r>
                        <a:rPr kumimoji="1" lang="en-US" altLang="ja-JP" sz="1200" b="0" kern="1200" dirty="0" smtClean="0">
                          <a:solidFill>
                            <a:sysClr val="windowText" lastClr="000000"/>
                          </a:solidFill>
                          <a:latin typeface="ＭＳ Ｐゴシック" pitchFamily="50" charset="-128"/>
                          <a:ea typeface="ＭＳ Ｐゴシック" pitchFamily="50" charset="-128"/>
                          <a:cs typeface="+mn-cs"/>
                        </a:rPr>
                        <a:t>6,454</a:t>
                      </a:r>
                      <a:r>
                        <a:rPr kumimoji="1" lang="ja-JP" altLang="en-US" sz="1200" b="0" kern="1200" dirty="0" smtClean="0">
                          <a:solidFill>
                            <a:sysClr val="windowText" lastClr="000000"/>
                          </a:solidFill>
                          <a:latin typeface="ＭＳ Ｐゴシック" pitchFamily="50" charset="-128"/>
                          <a:ea typeface="ＭＳ Ｐゴシック" pitchFamily="50" charset="-128"/>
                          <a:cs typeface="+mn-cs"/>
                        </a:rPr>
                        <a:t>㎡）</a:t>
                      </a:r>
                      <a:endParaRPr kumimoji="1" lang="en-US" altLang="ja-JP" sz="1200" b="0" kern="1200" dirty="0" smtClean="0">
                        <a:solidFill>
                          <a:sysClr val="windowText" lastClr="000000"/>
                        </a:solidFill>
                        <a:latin typeface="ＭＳ Ｐゴシック" pitchFamily="50" charset="-128"/>
                        <a:ea typeface="ＭＳ Ｐゴシック" pitchFamily="50" charset="-128"/>
                        <a:cs typeface="+mn-cs"/>
                      </a:endParaRPr>
                    </a:p>
                  </a:txBody>
                  <a:tcPr marL="56355" marR="28177" marT="30525" marB="30525"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kumimoji="1" lang="en-US" altLang="ja-JP" sz="1200" b="0" dirty="0" smtClean="0">
                          <a:solidFill>
                            <a:sysClr val="windowText" lastClr="000000"/>
                          </a:solidFill>
                          <a:latin typeface="ＭＳ Ｐゴシック" pitchFamily="50" charset="-128"/>
                          <a:ea typeface="ＭＳ Ｐゴシック" pitchFamily="50" charset="-128"/>
                        </a:rPr>
                        <a:t>5.0</a:t>
                      </a:r>
                      <a:r>
                        <a:rPr kumimoji="1" lang="ja-JP" altLang="en-US" sz="1200" b="0" dirty="0" smtClean="0">
                          <a:solidFill>
                            <a:sysClr val="windowText" lastClr="000000"/>
                          </a:solidFill>
                          <a:latin typeface="ＭＳ Ｐゴシック" pitchFamily="50" charset="-128"/>
                          <a:ea typeface="ＭＳ Ｐゴシック" pitchFamily="50" charset="-128"/>
                        </a:rPr>
                        <a:t>点</a:t>
                      </a:r>
                      <a:endParaRPr kumimoji="1" lang="en-US" altLang="ja-JP" sz="1200" b="0" dirty="0" smtClean="0">
                        <a:solidFill>
                          <a:sysClr val="windowText" lastClr="000000"/>
                        </a:solidFill>
                        <a:latin typeface="ＭＳ Ｐゴシック" pitchFamily="50" charset="-128"/>
                        <a:ea typeface="ＭＳ Ｐゴシック" pitchFamily="50" charset="-128"/>
                      </a:endParaRPr>
                    </a:p>
                    <a:p>
                      <a:pPr algn="ctr"/>
                      <a:r>
                        <a:rPr kumimoji="1" lang="ja-JP" altLang="en-US" sz="1200" b="0" dirty="0" smtClean="0">
                          <a:solidFill>
                            <a:sysClr val="windowText" lastClr="000000"/>
                          </a:solidFill>
                          <a:latin typeface="ＭＳ Ｐゴシック" pitchFamily="50" charset="-128"/>
                          <a:ea typeface="ＭＳ Ｐゴシック" pitchFamily="50" charset="-128"/>
                        </a:rPr>
                        <a:t>（</a:t>
                      </a:r>
                      <a:r>
                        <a:rPr kumimoji="1" lang="en-US" altLang="ja-JP" sz="1200" b="0" dirty="0" smtClean="0">
                          <a:solidFill>
                            <a:sysClr val="windowText" lastClr="000000"/>
                          </a:solidFill>
                          <a:latin typeface="ＭＳ Ｐゴシック" pitchFamily="50" charset="-128"/>
                          <a:ea typeface="ＭＳ Ｐゴシック" pitchFamily="50" charset="-128"/>
                        </a:rPr>
                        <a:t>1.2</a:t>
                      </a:r>
                      <a:r>
                        <a:rPr kumimoji="1" lang="ja-JP" altLang="en-US" sz="1200" b="0" dirty="0" smtClean="0">
                          <a:solidFill>
                            <a:sysClr val="windowText" lastClr="000000"/>
                          </a:solidFill>
                          <a:latin typeface="ＭＳ Ｐゴシック" pitchFamily="50" charset="-128"/>
                          <a:ea typeface="ＭＳ Ｐゴシック" pitchFamily="50" charset="-128"/>
                        </a:rPr>
                        <a:t>㎞）</a:t>
                      </a:r>
                      <a:endParaRPr kumimoji="1" lang="en-US" altLang="ja-JP" sz="1200" b="0" dirty="0" smtClean="0">
                        <a:solidFill>
                          <a:sysClr val="windowText" lastClr="000000"/>
                        </a:solidFill>
                        <a:latin typeface="ＭＳ Ｐゴシック" pitchFamily="50" charset="-128"/>
                        <a:ea typeface="ＭＳ Ｐゴシック"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kumimoji="1" lang="en-US" altLang="ja-JP" sz="1200" b="0" dirty="0" smtClean="0">
                          <a:solidFill>
                            <a:sysClr val="windowText" lastClr="000000"/>
                          </a:solidFill>
                          <a:latin typeface="ＭＳ Ｐゴシック" pitchFamily="50" charset="-128"/>
                          <a:ea typeface="ＭＳ Ｐゴシック" pitchFamily="50" charset="-128"/>
                        </a:rPr>
                        <a:t>3.4</a:t>
                      </a:r>
                      <a:r>
                        <a:rPr kumimoji="1" lang="ja-JP" altLang="en-US" sz="1200" b="0" dirty="0" smtClean="0">
                          <a:solidFill>
                            <a:sysClr val="windowText" lastClr="000000"/>
                          </a:solidFill>
                          <a:latin typeface="ＭＳ Ｐゴシック" pitchFamily="50" charset="-128"/>
                          <a:ea typeface="ＭＳ Ｐゴシック" pitchFamily="50" charset="-128"/>
                        </a:rPr>
                        <a:t>点</a:t>
                      </a:r>
                      <a:endParaRPr kumimoji="1" lang="en-US" altLang="ja-JP" sz="1200" b="0" dirty="0" smtClean="0">
                        <a:solidFill>
                          <a:sysClr val="windowText" lastClr="000000"/>
                        </a:solidFill>
                        <a:latin typeface="ＭＳ Ｐゴシック" pitchFamily="50" charset="-128"/>
                        <a:ea typeface="ＭＳ Ｐゴシック" pitchFamily="50" charset="-128"/>
                      </a:endParaRPr>
                    </a:p>
                    <a:p>
                      <a:pPr algn="ctr"/>
                      <a:r>
                        <a:rPr kumimoji="1" lang="ja-JP" altLang="en-US" sz="1200" b="0" dirty="0" smtClean="0">
                          <a:solidFill>
                            <a:sysClr val="windowText" lastClr="000000"/>
                          </a:solidFill>
                          <a:latin typeface="ＭＳ Ｐゴシック" pitchFamily="50" charset="-128"/>
                          <a:ea typeface="ＭＳ Ｐゴシック" pitchFamily="50" charset="-128"/>
                        </a:rPr>
                        <a:t>（平均</a:t>
                      </a:r>
                      <a:r>
                        <a:rPr kumimoji="1" lang="en-US" altLang="ja-JP" sz="1200" b="0" dirty="0" smtClean="0">
                          <a:solidFill>
                            <a:sysClr val="windowText" lastClr="000000"/>
                          </a:solidFill>
                          <a:latin typeface="ＭＳ Ｐゴシック" pitchFamily="50" charset="-128"/>
                          <a:ea typeface="ＭＳ Ｐゴシック" pitchFamily="50" charset="-128"/>
                        </a:rPr>
                        <a:t>28.0</a:t>
                      </a:r>
                      <a:r>
                        <a:rPr kumimoji="1" lang="ja-JP" altLang="en-US" sz="1200" b="0" dirty="0" smtClean="0">
                          <a:solidFill>
                            <a:sysClr val="windowText" lastClr="000000"/>
                          </a:solidFill>
                          <a:latin typeface="ＭＳ Ｐゴシック" pitchFamily="50" charset="-128"/>
                          <a:ea typeface="ＭＳ Ｐゴシック" pitchFamily="50" charset="-128"/>
                        </a:rPr>
                        <a:t>分）</a:t>
                      </a:r>
                      <a:endParaRPr kumimoji="1" lang="en-US" altLang="ja-JP" sz="1200" b="0" dirty="0" smtClean="0">
                        <a:solidFill>
                          <a:sysClr val="windowText" lastClr="000000"/>
                        </a:solidFill>
                        <a:latin typeface="ＭＳ Ｐゴシック" pitchFamily="50" charset="-128"/>
                        <a:ea typeface="ＭＳ Ｐゴシック"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kumimoji="1" lang="en-US" altLang="ja-JP" sz="1200" b="0" dirty="0" smtClean="0">
                          <a:solidFill>
                            <a:schemeClr val="tx1"/>
                          </a:solidFill>
                          <a:latin typeface="ＭＳ Ｐゴシック" pitchFamily="50" charset="-128"/>
                          <a:ea typeface="ＭＳ Ｐゴシック" pitchFamily="50" charset="-128"/>
                        </a:rPr>
                        <a:t>5.0</a:t>
                      </a:r>
                      <a:r>
                        <a:rPr kumimoji="1" lang="ja-JP" altLang="en-US" sz="1200" b="0" dirty="0" smtClean="0">
                          <a:solidFill>
                            <a:schemeClr val="tx1"/>
                          </a:solidFill>
                          <a:latin typeface="ＭＳ Ｐゴシック" pitchFamily="50" charset="-128"/>
                          <a:ea typeface="ＭＳ Ｐゴシック" pitchFamily="50" charset="-128"/>
                        </a:rPr>
                        <a:t>点</a:t>
                      </a:r>
                      <a:endParaRPr kumimoji="1" lang="en-US" altLang="ja-JP" sz="1200" b="0" dirty="0" smtClean="0">
                        <a:solidFill>
                          <a:schemeClr val="tx1"/>
                        </a:solidFill>
                        <a:latin typeface="ＭＳ Ｐゴシック" pitchFamily="50" charset="-128"/>
                        <a:ea typeface="ＭＳ Ｐゴシック" pitchFamily="50" charset="-128"/>
                      </a:endParaRPr>
                    </a:p>
                    <a:p>
                      <a:pPr algn="ctr"/>
                      <a:r>
                        <a:rPr kumimoji="1" lang="ja-JP" altLang="en-US" sz="1200" b="0" dirty="0" smtClean="0">
                          <a:solidFill>
                            <a:schemeClr val="tx1"/>
                          </a:solidFill>
                          <a:latin typeface="ＭＳ Ｐゴシック" pitchFamily="50" charset="-128"/>
                          <a:ea typeface="ＭＳ Ｐゴシック" pitchFamily="50" charset="-128"/>
                        </a:rPr>
                        <a:t>（</a:t>
                      </a:r>
                      <a:r>
                        <a:rPr kumimoji="1" lang="en-US" altLang="ja-JP" sz="1200" b="0" dirty="0" smtClean="0">
                          <a:solidFill>
                            <a:schemeClr val="tx1"/>
                          </a:solidFill>
                          <a:latin typeface="ＭＳ Ｐゴシック" pitchFamily="50" charset="-128"/>
                          <a:ea typeface="ＭＳ Ｐゴシック" pitchFamily="50" charset="-128"/>
                        </a:rPr>
                        <a:t>14,415</a:t>
                      </a:r>
                      <a:r>
                        <a:rPr kumimoji="1" lang="ja-JP" altLang="en-US" sz="1200" b="0" dirty="0" smtClean="0">
                          <a:solidFill>
                            <a:schemeClr val="tx1"/>
                          </a:solidFill>
                          <a:latin typeface="ＭＳ Ｐゴシック" pitchFamily="50" charset="-128"/>
                          <a:ea typeface="ＭＳ Ｐゴシック" pitchFamily="50" charset="-128"/>
                        </a:rPr>
                        <a:t>人）</a:t>
                      </a:r>
                      <a:endParaRPr kumimoji="1" lang="en-US" altLang="ja-JP" sz="1200" b="0" dirty="0" smtClean="0">
                        <a:solidFill>
                          <a:schemeClr val="tx1"/>
                        </a:solidFill>
                        <a:latin typeface="ＭＳ Ｐゴシック" pitchFamily="50" charset="-128"/>
                        <a:ea typeface="ＭＳ Ｐゴシック"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kumimoji="1" lang="en-US" altLang="ja-JP" sz="1200" b="1" dirty="0" smtClean="0">
                          <a:solidFill>
                            <a:schemeClr val="tx1"/>
                          </a:solidFill>
                          <a:latin typeface="ＭＳ Ｐゴシック" pitchFamily="50" charset="-128"/>
                          <a:ea typeface="ＭＳ Ｐゴシック" pitchFamily="50" charset="-128"/>
                        </a:rPr>
                        <a:t>13.4</a:t>
                      </a:r>
                      <a:r>
                        <a:rPr kumimoji="1" lang="ja-JP" altLang="en-US" sz="1200" b="1" dirty="0" smtClean="0">
                          <a:solidFill>
                            <a:schemeClr val="tx1"/>
                          </a:solidFill>
                          <a:latin typeface="ＭＳ Ｐゴシック" pitchFamily="50" charset="-128"/>
                          <a:ea typeface="ＭＳ Ｐゴシック" pitchFamily="50" charset="-128"/>
                        </a:rPr>
                        <a:t>点</a:t>
                      </a:r>
                      <a:endParaRPr kumimoji="1" lang="en-US" altLang="ja-JP" sz="1200" b="1" dirty="0" smtClean="0">
                        <a:solidFill>
                          <a:schemeClr val="tx1"/>
                        </a:solidFill>
                        <a:latin typeface="ＭＳ Ｐゴシック" pitchFamily="50" charset="-128"/>
                        <a:ea typeface="ＭＳ Ｐゴシック"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pPr algn="ctr"/>
                      <a:endParaRPr kumimoji="1" lang="en-US" altLang="ja-JP" sz="1200" b="0" dirty="0" smtClean="0">
                        <a:solidFill>
                          <a:sysClr val="windowText" lastClr="000000"/>
                        </a:solidFill>
                        <a:latin typeface="+mj-ea"/>
                        <a:ea typeface="+mj-ea"/>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kumimoji="1" lang="ja-JP" altLang="en-US" sz="1200" b="0" dirty="0" smtClean="0">
                          <a:solidFill>
                            <a:schemeClr val="tx1"/>
                          </a:solidFill>
                          <a:latin typeface="ＭＳ Ｐゴシック" pitchFamily="50" charset="-128"/>
                          <a:ea typeface="ＭＳ Ｐゴシック" pitchFamily="50" charset="-128"/>
                        </a:rPr>
                        <a:t>不足</a:t>
                      </a:r>
                      <a:endParaRPr kumimoji="1" lang="en-US" altLang="ja-JP" sz="1200" b="0" dirty="0" smtClean="0">
                        <a:solidFill>
                          <a:schemeClr val="tx1"/>
                        </a:solidFill>
                        <a:latin typeface="ＭＳ Ｐゴシック" pitchFamily="50" charset="-128"/>
                        <a:ea typeface="ＭＳ Ｐゴシック" pitchFamily="50" charset="-128"/>
                      </a:endParaRPr>
                    </a:p>
                    <a:p>
                      <a:pPr algn="ctr"/>
                      <a:r>
                        <a:rPr kumimoji="1" lang="ja-JP" altLang="en-US" sz="1200" b="0" dirty="0" smtClean="0">
                          <a:solidFill>
                            <a:schemeClr val="tx1"/>
                          </a:solidFill>
                          <a:latin typeface="ＭＳ Ｐゴシック" pitchFamily="50" charset="-128"/>
                          <a:ea typeface="ＭＳ Ｐゴシック" pitchFamily="50" charset="-128"/>
                        </a:rPr>
                        <a:t>（△</a:t>
                      </a:r>
                      <a:r>
                        <a:rPr kumimoji="1" lang="en-US" altLang="ja-JP" sz="1200" b="0" dirty="0" smtClean="0">
                          <a:solidFill>
                            <a:schemeClr val="tx1"/>
                          </a:solidFill>
                          <a:latin typeface="ＭＳ Ｐゴシック" pitchFamily="50" charset="-128"/>
                          <a:ea typeface="ＭＳ Ｐゴシック" pitchFamily="50" charset="-128"/>
                        </a:rPr>
                        <a:t>2,030</a:t>
                      </a:r>
                      <a:r>
                        <a:rPr kumimoji="1" lang="ja-JP" altLang="en-US" sz="1200" b="0" dirty="0" smtClean="0">
                          <a:solidFill>
                            <a:schemeClr val="tx1"/>
                          </a:solidFill>
                          <a:latin typeface="ＭＳ Ｐゴシック" pitchFamily="50" charset="-128"/>
                          <a:ea typeface="ＭＳ Ｐゴシック" pitchFamily="50" charset="-128"/>
                        </a:rPr>
                        <a:t>㎡）</a:t>
                      </a:r>
                      <a:endParaRPr kumimoji="1" lang="en-US" altLang="ja-JP" sz="1200" b="0" dirty="0" smtClean="0">
                        <a:solidFill>
                          <a:schemeClr val="tx1"/>
                        </a:solidFill>
                        <a:latin typeface="ＭＳ Ｐゴシック" pitchFamily="50" charset="-128"/>
                        <a:ea typeface="ＭＳ Ｐゴシック"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endParaRPr kumimoji="1" lang="ja-JP" altLang="en-US" sz="1200" b="1" dirty="0">
                        <a:solidFill>
                          <a:sysClr val="windowText" lastClr="000000"/>
                        </a:solidFill>
                        <a:latin typeface="+mj-ea"/>
                        <a:ea typeface="+mj-ea"/>
                      </a:endParaRPr>
                    </a:p>
                  </a:txBody>
                  <a:tcPr marL="86897" marR="86897" marT="43449" marB="43449"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rowSpan="3">
                  <a:txBody>
                    <a:bodyPr/>
                    <a:lstStyle/>
                    <a:p>
                      <a:pPr algn="ctr"/>
                      <a:r>
                        <a:rPr kumimoji="1" lang="ja-JP" altLang="en-US" sz="1400" b="1" dirty="0" smtClean="0">
                          <a:solidFill>
                            <a:sysClr val="windowText" lastClr="000000"/>
                          </a:solidFill>
                          <a:latin typeface="ＭＳ Ｐゴシック" pitchFamily="50" charset="-128"/>
                          <a:ea typeface="ＭＳ Ｐゴシック" pitchFamily="50" charset="-128"/>
                        </a:rPr>
                        <a:t>西成区役所</a:t>
                      </a:r>
                      <a:endParaRPr kumimoji="1" lang="ja-JP" altLang="en-US" sz="1400" b="1" dirty="0">
                        <a:solidFill>
                          <a:sysClr val="windowText" lastClr="000000"/>
                        </a:solidFill>
                        <a:latin typeface="ＭＳ Ｐゴシック" pitchFamily="50" charset="-128"/>
                        <a:ea typeface="ＭＳ Ｐゴシック"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r>
              <a:tr h="864000">
                <a:tc vMerge="1">
                  <a:txBody>
                    <a:bodyPr/>
                    <a:lstStyle/>
                    <a:p>
                      <a:pPr algn="ctr"/>
                      <a:endParaRPr kumimoji="1" lang="en-US" altLang="ja-JP" sz="1600" b="0" dirty="0" smtClean="0">
                        <a:solidFill>
                          <a:sysClr val="windowText" lastClr="000000"/>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1200" dirty="0" smtClean="0">
                          <a:latin typeface="ＭＳ Ｐゴシック" pitchFamily="50" charset="-128"/>
                          <a:ea typeface="ＭＳ Ｐゴシック" pitchFamily="50" charset="-128"/>
                        </a:rPr>
                        <a:t>住吉区役所</a:t>
                      </a:r>
                      <a:r>
                        <a:rPr kumimoji="1" lang="ja-JP" altLang="en-US" sz="1200" baseline="0" dirty="0" smtClean="0">
                          <a:latin typeface="ＭＳ Ｐゴシック" pitchFamily="50" charset="-128"/>
                          <a:ea typeface="ＭＳ Ｐゴシック" pitchFamily="50" charset="-128"/>
                        </a:rPr>
                        <a:t>　　　　　　　　　　　　　　　　　　　　　　　　　　　　　　　</a:t>
                      </a:r>
                      <a:endParaRPr kumimoji="1" lang="en-US" altLang="ja-JP" sz="1200" b="0" kern="1200" dirty="0" smtClean="0">
                        <a:solidFill>
                          <a:sysClr val="windowText" lastClr="000000"/>
                        </a:solidFill>
                        <a:latin typeface="ＭＳ Ｐゴシック" pitchFamily="50" charset="-128"/>
                        <a:ea typeface="ＭＳ Ｐゴシック" pitchFamily="50" charset="-128"/>
                        <a:cs typeface="+mn-cs"/>
                      </a:endParaRPr>
                    </a:p>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kern="1200" dirty="0" smtClean="0">
                          <a:solidFill>
                            <a:sysClr val="windowText" lastClr="000000"/>
                          </a:solidFill>
                          <a:latin typeface="ＭＳ Ｐゴシック" pitchFamily="50" charset="-128"/>
                          <a:ea typeface="ＭＳ Ｐゴシック" pitchFamily="50" charset="-128"/>
                          <a:cs typeface="+mn-cs"/>
                        </a:rPr>
                        <a:t>（</a:t>
                      </a:r>
                      <a:r>
                        <a:rPr kumimoji="1" lang="en-US" altLang="ja-JP" sz="1200" b="0" kern="1200" dirty="0" smtClean="0">
                          <a:solidFill>
                            <a:sysClr val="windowText" lastClr="000000"/>
                          </a:solidFill>
                          <a:latin typeface="ＭＳ Ｐゴシック" pitchFamily="50" charset="-128"/>
                          <a:ea typeface="ＭＳ Ｐゴシック" pitchFamily="50" charset="-128"/>
                          <a:cs typeface="+mn-cs"/>
                        </a:rPr>
                        <a:t>10,687</a:t>
                      </a:r>
                      <a:r>
                        <a:rPr kumimoji="1" lang="ja-JP" altLang="en-US" sz="1200" b="0" kern="1200" dirty="0" smtClean="0">
                          <a:solidFill>
                            <a:sysClr val="windowText" lastClr="000000"/>
                          </a:solidFill>
                          <a:latin typeface="ＭＳ Ｐゴシック" pitchFamily="50" charset="-128"/>
                          <a:ea typeface="ＭＳ Ｐゴシック" pitchFamily="50" charset="-128"/>
                          <a:cs typeface="+mn-cs"/>
                        </a:rPr>
                        <a:t>㎡）</a:t>
                      </a:r>
                      <a:endParaRPr kumimoji="1" lang="en-US" altLang="ja-JP" sz="1200" b="0" kern="1200" dirty="0" smtClean="0">
                        <a:solidFill>
                          <a:sysClr val="windowText" lastClr="000000"/>
                        </a:solidFill>
                        <a:latin typeface="ＭＳ Ｐゴシック" pitchFamily="50" charset="-128"/>
                        <a:ea typeface="ＭＳ Ｐゴシック" pitchFamily="50" charset="-128"/>
                        <a:cs typeface="+mn-cs"/>
                      </a:endParaRPr>
                    </a:p>
                  </a:txBody>
                  <a:tcPr marL="56355" marR="28177" marT="30525" marB="30525"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en-US" altLang="ja-JP" sz="1200" b="0" dirty="0" smtClean="0">
                          <a:solidFill>
                            <a:sysClr val="windowText" lastClr="000000"/>
                          </a:solidFill>
                          <a:latin typeface="ＭＳ Ｐゴシック" pitchFamily="50" charset="-128"/>
                          <a:ea typeface="ＭＳ Ｐゴシック" pitchFamily="50" charset="-128"/>
                        </a:rPr>
                        <a:t>1.0</a:t>
                      </a:r>
                      <a:r>
                        <a:rPr kumimoji="1" lang="ja-JP" altLang="en-US" sz="1200" b="0" dirty="0" smtClean="0">
                          <a:solidFill>
                            <a:sysClr val="windowText" lastClr="000000"/>
                          </a:solidFill>
                          <a:latin typeface="ＭＳ Ｐゴシック" pitchFamily="50" charset="-128"/>
                          <a:ea typeface="ＭＳ Ｐゴシック" pitchFamily="50" charset="-128"/>
                        </a:rPr>
                        <a:t>点</a:t>
                      </a:r>
                      <a:endParaRPr kumimoji="1" lang="en-US" altLang="ja-JP" sz="1200" b="0" dirty="0" smtClean="0">
                        <a:solidFill>
                          <a:sysClr val="windowText" lastClr="000000"/>
                        </a:solidFill>
                        <a:latin typeface="ＭＳ Ｐゴシック" pitchFamily="50" charset="-128"/>
                        <a:ea typeface="ＭＳ Ｐゴシック" pitchFamily="50" charset="-128"/>
                      </a:endParaRPr>
                    </a:p>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dirty="0" smtClean="0">
                          <a:solidFill>
                            <a:sysClr val="windowText" lastClr="000000"/>
                          </a:solidFill>
                          <a:latin typeface="ＭＳ Ｐゴシック" pitchFamily="50" charset="-128"/>
                          <a:ea typeface="ＭＳ Ｐゴシック" pitchFamily="50" charset="-128"/>
                        </a:rPr>
                        <a:t>（</a:t>
                      </a:r>
                      <a:r>
                        <a:rPr kumimoji="1" lang="en-US" altLang="ja-JP" sz="1200" b="0" dirty="0" smtClean="0">
                          <a:solidFill>
                            <a:sysClr val="windowText" lastClr="000000"/>
                          </a:solidFill>
                          <a:latin typeface="ＭＳ Ｐゴシック" pitchFamily="50" charset="-128"/>
                          <a:ea typeface="ＭＳ Ｐゴシック" pitchFamily="50" charset="-128"/>
                        </a:rPr>
                        <a:t>1.9</a:t>
                      </a:r>
                      <a:r>
                        <a:rPr kumimoji="1" lang="ja-JP" altLang="en-US" sz="1200" b="0" dirty="0" smtClean="0">
                          <a:solidFill>
                            <a:sysClr val="windowText" lastClr="000000"/>
                          </a:solidFill>
                          <a:latin typeface="ＭＳ Ｐゴシック" pitchFamily="50" charset="-128"/>
                          <a:ea typeface="ＭＳ Ｐゴシック" pitchFamily="50" charset="-128"/>
                        </a:rPr>
                        <a:t>㎞）</a:t>
                      </a:r>
                      <a:endParaRPr kumimoji="1" lang="en-US" altLang="ja-JP" sz="1200" b="0" dirty="0" smtClean="0">
                        <a:solidFill>
                          <a:sysClr val="windowText" lastClr="000000"/>
                        </a:solidFill>
                        <a:latin typeface="ＭＳ Ｐゴシック" pitchFamily="50" charset="-128"/>
                        <a:ea typeface="ＭＳ Ｐゴシック"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kumimoji="1" lang="en-US" altLang="ja-JP" sz="1200" b="0" dirty="0" smtClean="0">
                          <a:solidFill>
                            <a:sysClr val="windowText" lastClr="000000"/>
                          </a:solidFill>
                          <a:latin typeface="ＭＳ Ｐゴシック" pitchFamily="50" charset="-128"/>
                          <a:ea typeface="ＭＳ Ｐゴシック" pitchFamily="50" charset="-128"/>
                        </a:rPr>
                        <a:t>1.0</a:t>
                      </a:r>
                      <a:r>
                        <a:rPr kumimoji="1" lang="ja-JP" altLang="en-US" sz="1200" b="0" dirty="0" smtClean="0">
                          <a:solidFill>
                            <a:sysClr val="windowText" lastClr="000000"/>
                          </a:solidFill>
                          <a:latin typeface="ＭＳ Ｐゴシック" pitchFamily="50" charset="-128"/>
                          <a:ea typeface="ＭＳ Ｐゴシック" pitchFamily="50" charset="-128"/>
                        </a:rPr>
                        <a:t>点</a:t>
                      </a:r>
                      <a:endParaRPr kumimoji="1" lang="en-US" altLang="ja-JP" sz="1200" b="0" dirty="0" smtClean="0">
                        <a:solidFill>
                          <a:sysClr val="windowText" lastClr="000000"/>
                        </a:solidFill>
                        <a:latin typeface="ＭＳ Ｐゴシック" pitchFamily="50" charset="-128"/>
                        <a:ea typeface="ＭＳ Ｐゴシック" pitchFamily="50" charset="-128"/>
                      </a:endParaRPr>
                    </a:p>
                    <a:p>
                      <a:pPr algn="ctr"/>
                      <a:r>
                        <a:rPr kumimoji="1" lang="ja-JP" altLang="en-US" sz="1200" b="0" dirty="0" smtClean="0">
                          <a:solidFill>
                            <a:sysClr val="windowText" lastClr="000000"/>
                          </a:solidFill>
                          <a:latin typeface="ＭＳ Ｐゴシック" pitchFamily="50" charset="-128"/>
                          <a:ea typeface="ＭＳ Ｐゴシック" pitchFamily="50" charset="-128"/>
                        </a:rPr>
                        <a:t>（平均</a:t>
                      </a:r>
                      <a:r>
                        <a:rPr kumimoji="1" lang="en-US" altLang="ja-JP" sz="1200" b="0" dirty="0" smtClean="0">
                          <a:solidFill>
                            <a:sysClr val="windowText" lastClr="000000"/>
                          </a:solidFill>
                          <a:latin typeface="ＭＳ Ｐゴシック" pitchFamily="50" charset="-128"/>
                          <a:ea typeface="ＭＳ Ｐゴシック" pitchFamily="50" charset="-128"/>
                        </a:rPr>
                        <a:t>29.8</a:t>
                      </a:r>
                      <a:r>
                        <a:rPr kumimoji="1" lang="ja-JP" altLang="en-US" sz="1200" b="0" dirty="0" smtClean="0">
                          <a:solidFill>
                            <a:sysClr val="windowText" lastClr="000000"/>
                          </a:solidFill>
                          <a:latin typeface="ＭＳ Ｐゴシック" pitchFamily="50" charset="-128"/>
                          <a:ea typeface="ＭＳ Ｐゴシック" pitchFamily="50" charset="-128"/>
                        </a:rPr>
                        <a:t>分）</a:t>
                      </a:r>
                      <a:endParaRPr kumimoji="1" lang="en-US" altLang="ja-JP" sz="1200" b="0" dirty="0" smtClean="0">
                        <a:solidFill>
                          <a:sysClr val="windowText" lastClr="000000"/>
                        </a:solidFill>
                        <a:latin typeface="ＭＳ Ｐゴシック" pitchFamily="50" charset="-128"/>
                        <a:ea typeface="ＭＳ Ｐゴシック"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kumimoji="1" lang="en-US" altLang="ja-JP" sz="1200" b="0" dirty="0" smtClean="0">
                          <a:solidFill>
                            <a:schemeClr val="tx1"/>
                          </a:solidFill>
                          <a:latin typeface="ＭＳ Ｐゴシック" pitchFamily="50" charset="-128"/>
                          <a:ea typeface="ＭＳ Ｐゴシック" pitchFamily="50" charset="-128"/>
                        </a:rPr>
                        <a:t>1.0</a:t>
                      </a:r>
                      <a:r>
                        <a:rPr kumimoji="1" lang="ja-JP" altLang="en-US" sz="1200" b="0" dirty="0" smtClean="0">
                          <a:solidFill>
                            <a:schemeClr val="tx1"/>
                          </a:solidFill>
                          <a:latin typeface="ＭＳ Ｐゴシック" pitchFamily="50" charset="-128"/>
                          <a:ea typeface="ＭＳ Ｐゴシック" pitchFamily="50" charset="-128"/>
                        </a:rPr>
                        <a:t>点</a:t>
                      </a:r>
                      <a:endParaRPr kumimoji="1" lang="en-US" altLang="ja-JP" sz="1200" b="0" dirty="0" smtClean="0">
                        <a:solidFill>
                          <a:schemeClr val="tx1"/>
                        </a:solidFill>
                        <a:latin typeface="ＭＳ Ｐゴシック" pitchFamily="50" charset="-128"/>
                        <a:ea typeface="ＭＳ Ｐゴシック" pitchFamily="50" charset="-128"/>
                      </a:endParaRPr>
                    </a:p>
                    <a:p>
                      <a:pPr algn="ctr"/>
                      <a:r>
                        <a:rPr kumimoji="1" lang="ja-JP" altLang="en-US" sz="1200" b="0" dirty="0" smtClean="0">
                          <a:solidFill>
                            <a:schemeClr val="tx1"/>
                          </a:solidFill>
                          <a:latin typeface="ＭＳ Ｐゴシック" pitchFamily="50" charset="-128"/>
                          <a:ea typeface="ＭＳ Ｐゴシック" pitchFamily="50" charset="-128"/>
                        </a:rPr>
                        <a:t>（</a:t>
                      </a:r>
                      <a:r>
                        <a:rPr kumimoji="1" lang="en-US" altLang="ja-JP" sz="1200" b="0" dirty="0" smtClean="0">
                          <a:solidFill>
                            <a:schemeClr val="tx1"/>
                          </a:solidFill>
                          <a:latin typeface="ＭＳ Ｐゴシック" pitchFamily="50" charset="-128"/>
                          <a:ea typeface="ＭＳ Ｐゴシック" pitchFamily="50" charset="-128"/>
                        </a:rPr>
                        <a:t>8,070</a:t>
                      </a:r>
                      <a:r>
                        <a:rPr kumimoji="1" lang="ja-JP" altLang="en-US" sz="1200" b="0" dirty="0" smtClean="0">
                          <a:solidFill>
                            <a:schemeClr val="tx1"/>
                          </a:solidFill>
                          <a:latin typeface="ＭＳ Ｐゴシック" pitchFamily="50" charset="-128"/>
                          <a:ea typeface="ＭＳ Ｐゴシック" pitchFamily="50" charset="-128"/>
                        </a:rPr>
                        <a:t>人）</a:t>
                      </a:r>
                      <a:endParaRPr kumimoji="1" lang="en-US" altLang="ja-JP" sz="1200" b="0" dirty="0" smtClean="0">
                        <a:solidFill>
                          <a:schemeClr val="tx1"/>
                        </a:solidFill>
                        <a:latin typeface="ＭＳ Ｐゴシック" pitchFamily="50" charset="-128"/>
                        <a:ea typeface="ＭＳ Ｐゴシック"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kumimoji="1" lang="en-US" altLang="ja-JP" sz="1200" b="1" dirty="0" smtClean="0">
                          <a:solidFill>
                            <a:schemeClr val="tx1"/>
                          </a:solidFill>
                          <a:latin typeface="ＭＳ Ｐゴシック" pitchFamily="50" charset="-128"/>
                          <a:ea typeface="ＭＳ Ｐゴシック" pitchFamily="50" charset="-128"/>
                        </a:rPr>
                        <a:t>3.0</a:t>
                      </a:r>
                      <a:r>
                        <a:rPr kumimoji="1" lang="ja-JP" altLang="en-US" sz="1200" b="1" dirty="0" smtClean="0">
                          <a:solidFill>
                            <a:schemeClr val="tx1"/>
                          </a:solidFill>
                          <a:latin typeface="ＭＳ Ｐゴシック" pitchFamily="50" charset="-128"/>
                          <a:ea typeface="ＭＳ Ｐゴシック" pitchFamily="50" charset="-128"/>
                        </a:rPr>
                        <a:t>点</a:t>
                      </a:r>
                      <a:endParaRPr kumimoji="1" lang="en-US" altLang="ja-JP" sz="1200" b="1" dirty="0" smtClean="0">
                        <a:solidFill>
                          <a:schemeClr val="tx1"/>
                        </a:solidFill>
                        <a:latin typeface="ＭＳ Ｐゴシック" pitchFamily="50" charset="-128"/>
                        <a:ea typeface="ＭＳ Ｐゴシック"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pPr algn="ctr"/>
                      <a:endParaRPr kumimoji="1" lang="en-US" altLang="ja-JP" sz="1200" b="0" dirty="0" smtClean="0">
                        <a:solidFill>
                          <a:sysClr val="windowText" lastClr="000000"/>
                        </a:solidFill>
                        <a:latin typeface="+mj-ea"/>
                        <a:ea typeface="+mj-ea"/>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kumimoji="1" lang="ja-JP" altLang="en-US" sz="1200" b="0" dirty="0" smtClean="0">
                          <a:solidFill>
                            <a:schemeClr val="tx1"/>
                          </a:solidFill>
                          <a:latin typeface="ＭＳ Ｐゴシック" pitchFamily="50" charset="-128"/>
                          <a:ea typeface="ＭＳ Ｐゴシック" pitchFamily="50" charset="-128"/>
                        </a:rPr>
                        <a:t>充足</a:t>
                      </a:r>
                      <a:endParaRPr kumimoji="1" lang="en-US" altLang="ja-JP" sz="1200" b="0" dirty="0" smtClean="0">
                        <a:solidFill>
                          <a:schemeClr val="tx1"/>
                        </a:solidFill>
                        <a:latin typeface="ＭＳ Ｐゴシック" pitchFamily="50" charset="-128"/>
                        <a:ea typeface="ＭＳ Ｐゴシック" pitchFamily="50" charset="-128"/>
                      </a:endParaRPr>
                    </a:p>
                    <a:p>
                      <a:pPr algn="ctr"/>
                      <a:r>
                        <a:rPr kumimoji="1" lang="ja-JP" altLang="en-US" sz="1200" b="0" dirty="0" smtClean="0">
                          <a:solidFill>
                            <a:schemeClr val="tx1"/>
                          </a:solidFill>
                          <a:latin typeface="ＭＳ Ｐゴシック" pitchFamily="50" charset="-128"/>
                          <a:ea typeface="ＭＳ Ｐゴシック" pitchFamily="50" charset="-128"/>
                        </a:rPr>
                        <a:t>（</a:t>
                      </a:r>
                      <a:r>
                        <a:rPr kumimoji="1" lang="en-US" altLang="ja-JP" sz="1200" b="0" dirty="0" smtClean="0">
                          <a:solidFill>
                            <a:schemeClr val="tx1"/>
                          </a:solidFill>
                          <a:latin typeface="ＭＳ Ｐゴシック" pitchFamily="50" charset="-128"/>
                          <a:ea typeface="ＭＳ Ｐゴシック" pitchFamily="50" charset="-128"/>
                        </a:rPr>
                        <a:t>480</a:t>
                      </a:r>
                      <a:r>
                        <a:rPr kumimoji="1" lang="ja-JP" altLang="en-US" sz="1200" b="0" dirty="0" smtClean="0">
                          <a:solidFill>
                            <a:schemeClr val="tx1"/>
                          </a:solidFill>
                          <a:latin typeface="ＭＳ Ｐゴシック" pitchFamily="50" charset="-128"/>
                          <a:ea typeface="ＭＳ Ｐゴシック" pitchFamily="50" charset="-128"/>
                        </a:rPr>
                        <a:t>㎡）</a:t>
                      </a:r>
                      <a:endParaRPr kumimoji="1" lang="en-US" altLang="ja-JP" sz="1200" b="0" dirty="0" smtClean="0">
                        <a:solidFill>
                          <a:schemeClr val="tx1"/>
                        </a:solidFill>
                        <a:latin typeface="ＭＳ Ｐゴシック" pitchFamily="50" charset="-128"/>
                        <a:ea typeface="ＭＳ Ｐゴシック"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endParaRPr kumimoji="1" lang="ja-JP" altLang="en-US"/>
                    </a:p>
                  </a:txBody>
                  <a:tcPr/>
                </a:tc>
                <a:tc vMerge="1">
                  <a:txBody>
                    <a:bodyPr/>
                    <a:lstStyle/>
                    <a:p>
                      <a:endParaRPr kumimoji="1" lang="ja-JP" altLang="en-US" sz="1200" b="0" dirty="0">
                        <a:solidFill>
                          <a:sysClr val="windowText" lastClr="000000"/>
                        </a:solidFill>
                        <a:latin typeface="+mj-ea"/>
                        <a:ea typeface="+mj-ea"/>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r>
              <a:tr h="864000">
                <a:tc vMerge="1">
                  <a:txBody>
                    <a:bodyPr/>
                    <a:lstStyle/>
                    <a:p>
                      <a:pPr algn="ctr"/>
                      <a:endParaRPr kumimoji="1" lang="ja-JP" altLang="en-US" sz="1200" b="1" dirty="0">
                        <a:solidFill>
                          <a:sysClr val="windowText" lastClr="000000"/>
                        </a:solidFill>
                      </a:endParaRPr>
                    </a:p>
                  </a:txBody>
                  <a:tcPr marL="57115" marR="57115" marT="28557" marB="28557"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1200" dirty="0" smtClean="0">
                          <a:latin typeface="ＭＳ Ｐゴシック" pitchFamily="50" charset="-128"/>
                          <a:ea typeface="ＭＳ Ｐゴシック" pitchFamily="50" charset="-128"/>
                        </a:rPr>
                        <a:t>西成区役所</a:t>
                      </a:r>
                      <a:endParaRPr kumimoji="1" lang="en-US" altLang="ja-JP" sz="1200" dirty="0" smtClean="0">
                        <a:latin typeface="ＭＳ Ｐゴシック" pitchFamily="50" charset="-128"/>
                        <a:ea typeface="ＭＳ Ｐゴシック" pitchFamily="50" charset="-128"/>
                      </a:endParaRPr>
                    </a:p>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kern="1200" dirty="0" smtClean="0">
                          <a:solidFill>
                            <a:sysClr val="windowText" lastClr="000000"/>
                          </a:solidFill>
                          <a:latin typeface="ＭＳ Ｐゴシック" pitchFamily="50" charset="-128"/>
                          <a:ea typeface="ＭＳ Ｐゴシック" pitchFamily="50" charset="-128"/>
                          <a:cs typeface="+mn-cs"/>
                        </a:rPr>
                        <a:t>（</a:t>
                      </a:r>
                      <a:r>
                        <a:rPr kumimoji="1" lang="en-US" altLang="ja-JP" sz="1200" b="0" kern="1200" dirty="0" smtClean="0">
                          <a:solidFill>
                            <a:sysClr val="windowText" lastClr="000000"/>
                          </a:solidFill>
                          <a:latin typeface="ＭＳ Ｐゴシック" pitchFamily="50" charset="-128"/>
                          <a:ea typeface="ＭＳ Ｐゴシック" pitchFamily="50" charset="-128"/>
                          <a:cs typeface="+mn-cs"/>
                        </a:rPr>
                        <a:t>11,807</a:t>
                      </a:r>
                      <a:r>
                        <a:rPr kumimoji="1" lang="ja-JP" altLang="en-US" sz="1200" b="0" kern="1200" dirty="0" smtClean="0">
                          <a:solidFill>
                            <a:sysClr val="windowText" lastClr="000000"/>
                          </a:solidFill>
                          <a:latin typeface="ＭＳ Ｐゴシック" pitchFamily="50" charset="-128"/>
                          <a:ea typeface="ＭＳ Ｐゴシック" pitchFamily="50" charset="-128"/>
                          <a:cs typeface="+mn-cs"/>
                        </a:rPr>
                        <a:t>㎡）</a:t>
                      </a:r>
                      <a:r>
                        <a:rPr kumimoji="1" lang="ja-JP" altLang="en-US" sz="1200" dirty="0" smtClean="0">
                          <a:latin typeface="ＭＳ Ｐゴシック" pitchFamily="50" charset="-128"/>
                          <a:ea typeface="ＭＳ Ｐゴシック" pitchFamily="50" charset="-128"/>
                        </a:rPr>
                        <a:t>　　　　　　</a:t>
                      </a:r>
                      <a:r>
                        <a:rPr kumimoji="1" lang="ja-JP" altLang="en-US" sz="1200" baseline="0" dirty="0" smtClean="0">
                          <a:latin typeface="ＭＳ Ｐゴシック" pitchFamily="50" charset="-128"/>
                          <a:ea typeface="ＭＳ Ｐゴシック" pitchFamily="50" charset="-128"/>
                        </a:rPr>
                        <a:t>  </a:t>
                      </a:r>
                      <a:endParaRPr kumimoji="1" lang="ja-JP" altLang="en-US" sz="1200" dirty="0" smtClean="0">
                        <a:latin typeface="ＭＳ Ｐゴシック" pitchFamily="50" charset="-128"/>
                        <a:ea typeface="ＭＳ Ｐゴシック" pitchFamily="50" charset="-128"/>
                      </a:endParaRPr>
                    </a:p>
                  </a:txBody>
                  <a:tcPr marL="56355" marR="28177" marT="30525" marB="30525"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C000"/>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en-US" altLang="ja-JP" sz="1200" b="0" dirty="0" smtClean="0">
                          <a:solidFill>
                            <a:sysClr val="windowText" lastClr="000000"/>
                          </a:solidFill>
                          <a:latin typeface="ＭＳ Ｐゴシック" pitchFamily="50" charset="-128"/>
                          <a:ea typeface="ＭＳ Ｐゴシック" pitchFamily="50" charset="-128"/>
                        </a:rPr>
                        <a:t>1.2</a:t>
                      </a:r>
                      <a:r>
                        <a:rPr kumimoji="1" lang="ja-JP" altLang="en-US" sz="1200" b="0" dirty="0" smtClean="0">
                          <a:solidFill>
                            <a:sysClr val="windowText" lastClr="000000"/>
                          </a:solidFill>
                          <a:latin typeface="ＭＳ Ｐゴシック" pitchFamily="50" charset="-128"/>
                          <a:ea typeface="ＭＳ Ｐゴシック" pitchFamily="50" charset="-128"/>
                        </a:rPr>
                        <a:t>点</a:t>
                      </a:r>
                      <a:endParaRPr kumimoji="1" lang="en-US" altLang="ja-JP" sz="1200" b="0" dirty="0" smtClean="0">
                        <a:solidFill>
                          <a:sysClr val="windowText" lastClr="000000"/>
                        </a:solidFill>
                        <a:latin typeface="ＭＳ Ｐゴシック" pitchFamily="50" charset="-128"/>
                        <a:ea typeface="ＭＳ Ｐゴシック" pitchFamily="50" charset="-128"/>
                      </a:endParaRPr>
                    </a:p>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dirty="0" smtClean="0">
                          <a:solidFill>
                            <a:sysClr val="windowText" lastClr="000000"/>
                          </a:solidFill>
                          <a:latin typeface="ＭＳ Ｐゴシック" pitchFamily="50" charset="-128"/>
                          <a:ea typeface="ＭＳ Ｐゴシック" pitchFamily="50" charset="-128"/>
                        </a:rPr>
                        <a:t>（</a:t>
                      </a:r>
                      <a:r>
                        <a:rPr kumimoji="1" lang="en-US" altLang="ja-JP" sz="1200" b="0" dirty="0" smtClean="0">
                          <a:solidFill>
                            <a:sysClr val="windowText" lastClr="000000"/>
                          </a:solidFill>
                          <a:latin typeface="ＭＳ Ｐゴシック" pitchFamily="50" charset="-128"/>
                          <a:ea typeface="ＭＳ Ｐゴシック" pitchFamily="50" charset="-128"/>
                        </a:rPr>
                        <a:t>1.9</a:t>
                      </a:r>
                      <a:r>
                        <a:rPr kumimoji="1" lang="ja-JP" altLang="en-US" sz="1200" b="0" dirty="0" smtClean="0">
                          <a:solidFill>
                            <a:sysClr val="windowText" lastClr="000000"/>
                          </a:solidFill>
                          <a:latin typeface="ＭＳ Ｐゴシック" pitchFamily="50" charset="-128"/>
                          <a:ea typeface="ＭＳ Ｐゴシック" pitchFamily="50" charset="-128"/>
                        </a:rPr>
                        <a:t>㎞）</a:t>
                      </a:r>
                      <a:endParaRPr kumimoji="1" lang="en-US" altLang="ja-JP" sz="1200" b="0" dirty="0" smtClean="0">
                        <a:solidFill>
                          <a:sysClr val="windowText" lastClr="000000"/>
                        </a:solidFill>
                        <a:latin typeface="ＭＳ Ｐゴシック" pitchFamily="50" charset="-128"/>
                        <a:ea typeface="ＭＳ Ｐゴシック"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C000"/>
                    </a:solidFill>
                  </a:tcPr>
                </a:tc>
                <a:tc>
                  <a:txBody>
                    <a:bodyPr/>
                    <a:lstStyle/>
                    <a:p>
                      <a:pPr algn="ctr"/>
                      <a:r>
                        <a:rPr kumimoji="1" lang="en-US" altLang="ja-JP" sz="1200" b="0" dirty="0" smtClean="0">
                          <a:solidFill>
                            <a:sysClr val="windowText" lastClr="000000"/>
                          </a:solidFill>
                          <a:latin typeface="ＭＳ Ｐゴシック" pitchFamily="50" charset="-128"/>
                          <a:ea typeface="ＭＳ Ｐゴシック" pitchFamily="50" charset="-128"/>
                        </a:rPr>
                        <a:t>5.0</a:t>
                      </a:r>
                      <a:r>
                        <a:rPr kumimoji="1" lang="ja-JP" altLang="en-US" sz="1200" b="0" dirty="0" smtClean="0">
                          <a:solidFill>
                            <a:sysClr val="windowText" lastClr="000000"/>
                          </a:solidFill>
                          <a:latin typeface="ＭＳ Ｐゴシック" pitchFamily="50" charset="-128"/>
                          <a:ea typeface="ＭＳ Ｐゴシック" pitchFamily="50" charset="-128"/>
                        </a:rPr>
                        <a:t>点</a:t>
                      </a:r>
                      <a:endParaRPr kumimoji="1" lang="en-US" altLang="ja-JP" sz="1200" b="0" dirty="0" smtClean="0">
                        <a:solidFill>
                          <a:sysClr val="windowText" lastClr="000000"/>
                        </a:solidFill>
                        <a:latin typeface="ＭＳ Ｐゴシック" pitchFamily="50" charset="-128"/>
                        <a:ea typeface="ＭＳ Ｐゴシック" pitchFamily="50" charset="-128"/>
                      </a:endParaRPr>
                    </a:p>
                    <a:p>
                      <a:pPr algn="ctr"/>
                      <a:r>
                        <a:rPr kumimoji="1" lang="ja-JP" altLang="en-US" sz="1200" b="0" dirty="0" smtClean="0">
                          <a:solidFill>
                            <a:sysClr val="windowText" lastClr="000000"/>
                          </a:solidFill>
                          <a:latin typeface="ＭＳ Ｐゴシック" pitchFamily="50" charset="-128"/>
                          <a:ea typeface="ＭＳ Ｐゴシック" pitchFamily="50" charset="-128"/>
                        </a:rPr>
                        <a:t>（平均</a:t>
                      </a:r>
                      <a:r>
                        <a:rPr kumimoji="1" lang="en-US" altLang="ja-JP" sz="1200" b="0" dirty="0" smtClean="0">
                          <a:solidFill>
                            <a:sysClr val="windowText" lastClr="000000"/>
                          </a:solidFill>
                          <a:latin typeface="ＭＳ Ｐゴシック" pitchFamily="50" charset="-128"/>
                          <a:ea typeface="ＭＳ Ｐゴシック" pitchFamily="50" charset="-128"/>
                        </a:rPr>
                        <a:t>26.8</a:t>
                      </a:r>
                      <a:r>
                        <a:rPr kumimoji="1" lang="ja-JP" altLang="en-US" sz="1200" b="0" dirty="0" smtClean="0">
                          <a:solidFill>
                            <a:sysClr val="windowText" lastClr="000000"/>
                          </a:solidFill>
                          <a:latin typeface="ＭＳ Ｐゴシック" pitchFamily="50" charset="-128"/>
                          <a:ea typeface="ＭＳ Ｐゴシック" pitchFamily="50" charset="-128"/>
                        </a:rPr>
                        <a:t>分）</a:t>
                      </a:r>
                      <a:endParaRPr kumimoji="1" lang="en-US" altLang="ja-JP" sz="1200" b="0" dirty="0" smtClean="0">
                        <a:solidFill>
                          <a:sysClr val="windowText" lastClr="000000"/>
                        </a:solidFill>
                        <a:latin typeface="ＭＳ Ｐゴシック" pitchFamily="50" charset="-128"/>
                        <a:ea typeface="ＭＳ Ｐゴシック"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C000"/>
                    </a:solidFill>
                  </a:tcPr>
                </a:tc>
                <a:tc>
                  <a:txBody>
                    <a:bodyPr/>
                    <a:lstStyle/>
                    <a:p>
                      <a:pPr algn="ctr"/>
                      <a:r>
                        <a:rPr kumimoji="1" lang="en-US" altLang="ja-JP" sz="1200" b="0" dirty="0" smtClean="0">
                          <a:solidFill>
                            <a:schemeClr val="tx1"/>
                          </a:solidFill>
                          <a:latin typeface="ＭＳ Ｐゴシック" pitchFamily="50" charset="-128"/>
                          <a:ea typeface="ＭＳ Ｐゴシック" pitchFamily="50" charset="-128"/>
                        </a:rPr>
                        <a:t>1.7</a:t>
                      </a:r>
                      <a:r>
                        <a:rPr kumimoji="1" lang="ja-JP" altLang="en-US" sz="1200" b="0" dirty="0" smtClean="0">
                          <a:solidFill>
                            <a:schemeClr val="tx1"/>
                          </a:solidFill>
                          <a:latin typeface="ＭＳ Ｐゴシック" pitchFamily="50" charset="-128"/>
                          <a:ea typeface="ＭＳ Ｐゴシック" pitchFamily="50" charset="-128"/>
                        </a:rPr>
                        <a:t>点</a:t>
                      </a:r>
                      <a:endParaRPr kumimoji="1" lang="en-US" altLang="ja-JP" sz="1200" b="0" dirty="0" smtClean="0">
                        <a:solidFill>
                          <a:schemeClr val="tx1"/>
                        </a:solidFill>
                        <a:latin typeface="ＭＳ Ｐゴシック" pitchFamily="50" charset="-128"/>
                        <a:ea typeface="ＭＳ Ｐゴシック" pitchFamily="50" charset="-128"/>
                      </a:endParaRPr>
                    </a:p>
                    <a:p>
                      <a:pPr algn="ctr"/>
                      <a:r>
                        <a:rPr kumimoji="1" lang="ja-JP" altLang="en-US" sz="1200" b="0" dirty="0" smtClean="0">
                          <a:solidFill>
                            <a:schemeClr val="tx1"/>
                          </a:solidFill>
                          <a:latin typeface="ＭＳ Ｐゴシック" pitchFamily="50" charset="-128"/>
                          <a:ea typeface="ＭＳ Ｐゴシック" pitchFamily="50" charset="-128"/>
                        </a:rPr>
                        <a:t>（</a:t>
                      </a:r>
                      <a:r>
                        <a:rPr kumimoji="1" lang="en-US" altLang="ja-JP" sz="1200" b="0" dirty="0" smtClean="0">
                          <a:solidFill>
                            <a:schemeClr val="tx1"/>
                          </a:solidFill>
                          <a:latin typeface="ＭＳ Ｐゴシック" pitchFamily="50" charset="-128"/>
                          <a:ea typeface="ＭＳ Ｐゴシック" pitchFamily="50" charset="-128"/>
                        </a:rPr>
                        <a:t>9,106</a:t>
                      </a:r>
                      <a:r>
                        <a:rPr kumimoji="1" lang="ja-JP" altLang="en-US" sz="1200" b="0" dirty="0" smtClean="0">
                          <a:solidFill>
                            <a:schemeClr val="tx1"/>
                          </a:solidFill>
                          <a:latin typeface="ＭＳ Ｐゴシック" pitchFamily="50" charset="-128"/>
                          <a:ea typeface="ＭＳ Ｐゴシック" pitchFamily="50" charset="-128"/>
                        </a:rPr>
                        <a:t>人）</a:t>
                      </a:r>
                      <a:endParaRPr kumimoji="1" lang="en-US" altLang="ja-JP" sz="1200" b="0" dirty="0" smtClean="0">
                        <a:solidFill>
                          <a:schemeClr val="tx1"/>
                        </a:solidFill>
                        <a:latin typeface="ＭＳ Ｐゴシック" pitchFamily="50" charset="-128"/>
                        <a:ea typeface="ＭＳ Ｐゴシック"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C000"/>
                    </a:solidFill>
                  </a:tcPr>
                </a:tc>
                <a:tc>
                  <a:txBody>
                    <a:bodyPr/>
                    <a:lstStyle/>
                    <a:p>
                      <a:pPr algn="ctr"/>
                      <a:r>
                        <a:rPr kumimoji="1" lang="en-US" altLang="ja-JP" sz="1200" b="1" dirty="0" smtClean="0">
                          <a:solidFill>
                            <a:schemeClr val="tx1"/>
                          </a:solidFill>
                          <a:latin typeface="ＭＳ Ｐゴシック" pitchFamily="50" charset="-128"/>
                          <a:ea typeface="ＭＳ Ｐゴシック" pitchFamily="50" charset="-128"/>
                        </a:rPr>
                        <a:t>7.9</a:t>
                      </a:r>
                      <a:r>
                        <a:rPr kumimoji="1" lang="ja-JP" altLang="en-US" sz="1200" b="1" dirty="0" smtClean="0">
                          <a:solidFill>
                            <a:schemeClr val="tx1"/>
                          </a:solidFill>
                          <a:latin typeface="ＭＳ Ｐゴシック" pitchFamily="50" charset="-128"/>
                          <a:ea typeface="ＭＳ Ｐゴシック" pitchFamily="50" charset="-128"/>
                        </a:rPr>
                        <a:t>点</a:t>
                      </a:r>
                      <a:endParaRPr kumimoji="1" lang="en-US" altLang="ja-JP" sz="1200" b="1" dirty="0" smtClean="0">
                        <a:solidFill>
                          <a:schemeClr val="tx1"/>
                        </a:solidFill>
                        <a:latin typeface="ＭＳ Ｐゴシック" pitchFamily="50" charset="-128"/>
                        <a:ea typeface="ＭＳ Ｐゴシック"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C000"/>
                    </a:solidFill>
                  </a:tcPr>
                </a:tc>
                <a:tc vMerge="1">
                  <a:txBody>
                    <a:bodyPr/>
                    <a:lstStyle/>
                    <a:p>
                      <a:pPr algn="ctr"/>
                      <a:endParaRPr kumimoji="1" lang="en-US" altLang="ja-JP" sz="1200" b="0" dirty="0" smtClean="0">
                        <a:solidFill>
                          <a:sysClr val="windowText" lastClr="000000"/>
                        </a:solidFill>
                        <a:latin typeface="+mj-ea"/>
                        <a:ea typeface="+mj-ea"/>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kumimoji="1" lang="ja-JP" altLang="en-US" sz="1200" b="0" dirty="0" smtClean="0">
                          <a:solidFill>
                            <a:schemeClr val="tx1"/>
                          </a:solidFill>
                          <a:latin typeface="ＭＳ Ｐゴシック" pitchFamily="50" charset="-128"/>
                          <a:ea typeface="ＭＳ Ｐゴシック" pitchFamily="50" charset="-128"/>
                        </a:rPr>
                        <a:t>不足</a:t>
                      </a:r>
                      <a:endParaRPr kumimoji="1" lang="en-US" altLang="ja-JP" sz="1200" b="0" dirty="0" smtClean="0">
                        <a:solidFill>
                          <a:schemeClr val="tx1"/>
                        </a:solidFill>
                        <a:latin typeface="ＭＳ Ｐゴシック" pitchFamily="50" charset="-128"/>
                        <a:ea typeface="ＭＳ Ｐゴシック" pitchFamily="50" charset="-128"/>
                      </a:endParaRPr>
                    </a:p>
                    <a:p>
                      <a:pPr algn="ctr"/>
                      <a:r>
                        <a:rPr kumimoji="1" lang="ja-JP" altLang="en-US" sz="1200" b="0" dirty="0" smtClean="0">
                          <a:solidFill>
                            <a:schemeClr val="tx1"/>
                          </a:solidFill>
                          <a:latin typeface="ＭＳ Ｐゴシック" pitchFamily="50" charset="-128"/>
                          <a:ea typeface="ＭＳ Ｐゴシック" pitchFamily="50" charset="-128"/>
                        </a:rPr>
                        <a:t>（△</a:t>
                      </a:r>
                      <a:r>
                        <a:rPr kumimoji="1" lang="en-US" altLang="ja-JP" sz="1200" b="0" dirty="0" smtClean="0">
                          <a:solidFill>
                            <a:schemeClr val="tx1"/>
                          </a:solidFill>
                          <a:latin typeface="ＭＳ Ｐゴシック" pitchFamily="50" charset="-128"/>
                          <a:ea typeface="ＭＳ Ｐゴシック" pitchFamily="50" charset="-128"/>
                        </a:rPr>
                        <a:t>1,170</a:t>
                      </a:r>
                      <a:r>
                        <a:rPr kumimoji="1" lang="ja-JP" altLang="en-US" sz="1200" b="0" dirty="0" smtClean="0">
                          <a:solidFill>
                            <a:schemeClr val="tx1"/>
                          </a:solidFill>
                          <a:latin typeface="ＭＳ Ｐゴシック" pitchFamily="50" charset="-128"/>
                          <a:ea typeface="ＭＳ Ｐゴシック" pitchFamily="50" charset="-128"/>
                        </a:rPr>
                        <a:t>㎡）</a:t>
                      </a:r>
                      <a:endParaRPr kumimoji="1" lang="en-US" altLang="ja-JP" sz="1200" b="0" dirty="0" smtClean="0">
                        <a:solidFill>
                          <a:schemeClr val="tx1"/>
                        </a:solidFill>
                        <a:latin typeface="ＭＳ Ｐゴシック" pitchFamily="50" charset="-128"/>
                        <a:ea typeface="ＭＳ Ｐゴシック" pitchFamily="50" charset="-128"/>
                      </a:endParaRPr>
                    </a:p>
                    <a:p>
                      <a:pPr algn="ctr"/>
                      <a:r>
                        <a:rPr kumimoji="1" lang="en-US" altLang="ja-JP" sz="950" b="0" dirty="0" smtClean="0">
                          <a:solidFill>
                            <a:schemeClr val="tx1"/>
                          </a:solidFill>
                          <a:latin typeface="ＭＳ Ｐゴシック" pitchFamily="50" charset="-128"/>
                          <a:ea typeface="ＭＳ Ｐゴシック" pitchFamily="50" charset="-128"/>
                        </a:rPr>
                        <a:t>※</a:t>
                      </a:r>
                      <a:r>
                        <a:rPr kumimoji="1" lang="ja-JP" altLang="en-US" sz="950" b="0" dirty="0" smtClean="0">
                          <a:solidFill>
                            <a:schemeClr val="tx1"/>
                          </a:solidFill>
                          <a:latin typeface="ＭＳ Ｐゴシック" pitchFamily="50" charset="-128"/>
                          <a:ea typeface="ＭＳ Ｐゴシック" pitchFamily="50" charset="-128"/>
                        </a:rPr>
                        <a:t>近隣に活用可能な市有施設あり</a:t>
                      </a:r>
                      <a:endParaRPr kumimoji="1" lang="en-US" altLang="ja-JP" sz="950" b="0" dirty="0" smtClean="0">
                        <a:solidFill>
                          <a:schemeClr val="tx1"/>
                        </a:solidFill>
                        <a:latin typeface="ＭＳ Ｐゴシック" pitchFamily="50" charset="-128"/>
                        <a:ea typeface="ＭＳ Ｐゴシック"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C000"/>
                    </a:solidFill>
                  </a:tcPr>
                </a:tc>
                <a:tc vMerge="1">
                  <a:txBody>
                    <a:bodyPr/>
                    <a:lstStyle/>
                    <a:p>
                      <a:endParaRPr kumimoji="1" lang="ja-JP" altLang="en-US" sz="1200" b="1" dirty="0">
                        <a:solidFill>
                          <a:sysClr val="windowText" lastClr="000000"/>
                        </a:solidFill>
                        <a:latin typeface="+mj-ea"/>
                        <a:ea typeface="+mj-ea"/>
                      </a:endParaRPr>
                    </a:p>
                  </a:txBody>
                  <a:tcPr marL="86897" marR="86897" marT="43449" marB="43449"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vMerge="1">
                  <a:txBody>
                    <a:bodyPr/>
                    <a:lstStyle/>
                    <a:p>
                      <a:endParaRPr kumimoji="1" lang="ja-JP" altLang="en-US" sz="1200" b="1" dirty="0">
                        <a:solidFill>
                          <a:sysClr val="windowText" lastClr="000000"/>
                        </a:solidFill>
                        <a:latin typeface="+mj-ea"/>
                        <a:ea typeface="+mj-ea"/>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r>
              <a:tr h="864000">
                <a:tc rowSpan="2">
                  <a:txBody>
                    <a:bodyPr/>
                    <a:lstStyle/>
                    <a:p>
                      <a:pPr algn="ctr"/>
                      <a:r>
                        <a:rPr kumimoji="1" lang="ja-JP" altLang="en-US" sz="1200" b="1" dirty="0" smtClean="0">
                          <a:solidFill>
                            <a:sysClr val="windowText" lastClr="000000"/>
                          </a:solidFill>
                        </a:rPr>
                        <a:t>第</a:t>
                      </a:r>
                      <a:endParaRPr kumimoji="1" lang="en-US" altLang="ja-JP" sz="1200" b="1" dirty="0" smtClean="0">
                        <a:solidFill>
                          <a:sysClr val="windowText" lastClr="000000"/>
                        </a:solidFill>
                      </a:endParaRPr>
                    </a:p>
                    <a:p>
                      <a:pPr algn="ctr"/>
                      <a:r>
                        <a:rPr kumimoji="1" lang="ja-JP" altLang="en-US" sz="1200" b="1" dirty="0" smtClean="0">
                          <a:solidFill>
                            <a:sysClr val="windowText" lastClr="000000"/>
                          </a:solidFill>
                        </a:rPr>
                        <a:t>八</a:t>
                      </a:r>
                      <a:endParaRPr kumimoji="1" lang="en-US" altLang="ja-JP" sz="1200" b="1" dirty="0" smtClean="0">
                        <a:solidFill>
                          <a:sysClr val="windowText" lastClr="000000"/>
                        </a:solidFill>
                      </a:endParaRPr>
                    </a:p>
                    <a:p>
                      <a:pPr algn="ctr"/>
                      <a:r>
                        <a:rPr kumimoji="1" lang="ja-JP" altLang="en-US" sz="1200" b="1" dirty="0" smtClean="0">
                          <a:solidFill>
                            <a:sysClr val="windowText" lastClr="000000"/>
                          </a:solidFill>
                        </a:rPr>
                        <a:t>区</a:t>
                      </a:r>
                    </a:p>
                    <a:p>
                      <a:pPr algn="ctr"/>
                      <a:endParaRPr kumimoji="1" lang="ja-JP" altLang="en-US" sz="1200" b="1" dirty="0">
                        <a:solidFill>
                          <a:sysClr val="windowText" lastClr="000000"/>
                        </a:solidFill>
                      </a:endParaRPr>
                    </a:p>
                  </a:txBody>
                  <a:tcPr marL="57115" marR="57115" marT="28557" marB="28557"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1200" dirty="0" smtClean="0">
                          <a:latin typeface="ＭＳ Ｐゴシック" pitchFamily="50" charset="-128"/>
                          <a:ea typeface="ＭＳ Ｐゴシック" pitchFamily="50" charset="-128"/>
                        </a:rPr>
                        <a:t>東住吉区役所</a:t>
                      </a:r>
                    </a:p>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kern="1200" dirty="0" smtClean="0">
                          <a:solidFill>
                            <a:schemeClr val="tx1"/>
                          </a:solidFill>
                          <a:latin typeface="ＭＳ Ｐゴシック" pitchFamily="50" charset="-128"/>
                          <a:ea typeface="ＭＳ Ｐゴシック" pitchFamily="50" charset="-128"/>
                          <a:cs typeface="+mn-cs"/>
                        </a:rPr>
                        <a:t>（</a:t>
                      </a:r>
                      <a:r>
                        <a:rPr kumimoji="1" lang="en-US" altLang="ja-JP" sz="1200" b="0" kern="1200" dirty="0" smtClean="0">
                          <a:solidFill>
                            <a:schemeClr val="tx1"/>
                          </a:solidFill>
                          <a:latin typeface="ＭＳ Ｐゴシック" pitchFamily="50" charset="-128"/>
                          <a:ea typeface="ＭＳ Ｐゴシック" pitchFamily="50" charset="-128"/>
                          <a:cs typeface="+mn-cs"/>
                        </a:rPr>
                        <a:t>6,967</a:t>
                      </a:r>
                      <a:r>
                        <a:rPr kumimoji="1" lang="ja-JP" altLang="en-US" sz="1200" b="0" kern="1200" dirty="0" smtClean="0">
                          <a:solidFill>
                            <a:schemeClr val="tx1"/>
                          </a:solidFill>
                          <a:latin typeface="ＭＳ Ｐゴシック" pitchFamily="50" charset="-128"/>
                          <a:ea typeface="ＭＳ Ｐゴシック" pitchFamily="50" charset="-128"/>
                          <a:cs typeface="+mn-cs"/>
                        </a:rPr>
                        <a:t>㎡）</a:t>
                      </a:r>
                      <a:endParaRPr kumimoji="1" lang="ja-JP" altLang="en-US" sz="1200" dirty="0" smtClean="0">
                        <a:solidFill>
                          <a:schemeClr val="tx1"/>
                        </a:solidFill>
                        <a:latin typeface="ＭＳ Ｐゴシック" pitchFamily="50" charset="-128"/>
                        <a:ea typeface="ＭＳ Ｐゴシック" pitchFamily="50" charset="-128"/>
                      </a:endParaRPr>
                    </a:p>
                  </a:txBody>
                  <a:tcPr marL="56355" marR="28177" marT="30525" marB="30525"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en-US" altLang="ja-JP" sz="1200" b="0" dirty="0" smtClean="0">
                          <a:solidFill>
                            <a:sysClr val="windowText" lastClr="000000"/>
                          </a:solidFill>
                          <a:latin typeface="ＭＳ Ｐゴシック" pitchFamily="50" charset="-128"/>
                          <a:ea typeface="ＭＳ Ｐゴシック" pitchFamily="50" charset="-128"/>
                        </a:rPr>
                        <a:t>1.0</a:t>
                      </a:r>
                      <a:r>
                        <a:rPr kumimoji="1" lang="ja-JP" altLang="en-US" sz="1200" b="0" dirty="0" smtClean="0">
                          <a:solidFill>
                            <a:sysClr val="windowText" lastClr="000000"/>
                          </a:solidFill>
                          <a:latin typeface="ＭＳ Ｐゴシック" pitchFamily="50" charset="-128"/>
                          <a:ea typeface="ＭＳ Ｐゴシック" pitchFamily="50" charset="-128"/>
                        </a:rPr>
                        <a:t>点</a:t>
                      </a:r>
                      <a:endParaRPr kumimoji="1" lang="en-US" altLang="ja-JP" sz="1200" b="0" dirty="0" smtClean="0">
                        <a:solidFill>
                          <a:sysClr val="windowText" lastClr="000000"/>
                        </a:solidFill>
                        <a:latin typeface="ＭＳ Ｐゴシック" pitchFamily="50" charset="-128"/>
                        <a:ea typeface="ＭＳ Ｐゴシック" pitchFamily="50" charset="-128"/>
                      </a:endParaRPr>
                    </a:p>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dirty="0" smtClean="0">
                          <a:solidFill>
                            <a:sysClr val="windowText" lastClr="000000"/>
                          </a:solidFill>
                          <a:latin typeface="ＭＳ Ｐゴシック" pitchFamily="50" charset="-128"/>
                          <a:ea typeface="ＭＳ Ｐゴシック" pitchFamily="50" charset="-128"/>
                        </a:rPr>
                        <a:t>（</a:t>
                      </a:r>
                      <a:r>
                        <a:rPr kumimoji="1" lang="en-US" altLang="ja-JP" sz="1200" b="0" dirty="0" smtClean="0">
                          <a:solidFill>
                            <a:sysClr val="windowText" lastClr="000000"/>
                          </a:solidFill>
                          <a:latin typeface="ＭＳ Ｐゴシック" pitchFamily="50" charset="-128"/>
                          <a:ea typeface="ＭＳ Ｐゴシック" pitchFamily="50" charset="-128"/>
                        </a:rPr>
                        <a:t>2.0</a:t>
                      </a:r>
                      <a:r>
                        <a:rPr kumimoji="1" lang="ja-JP" altLang="en-US" sz="1200" b="0" dirty="0" smtClean="0">
                          <a:solidFill>
                            <a:sysClr val="windowText" lastClr="000000"/>
                          </a:solidFill>
                          <a:latin typeface="ＭＳ Ｐゴシック" pitchFamily="50" charset="-128"/>
                          <a:ea typeface="ＭＳ Ｐゴシック" pitchFamily="50" charset="-128"/>
                        </a:rPr>
                        <a:t>㎞）</a:t>
                      </a:r>
                      <a:endParaRPr kumimoji="1" lang="en-US" altLang="ja-JP" sz="1200" b="0" dirty="0" smtClean="0">
                        <a:solidFill>
                          <a:sysClr val="windowText" lastClr="000000"/>
                        </a:solidFill>
                        <a:latin typeface="ＭＳ Ｐゴシック" pitchFamily="50" charset="-128"/>
                        <a:ea typeface="ＭＳ Ｐゴシック"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kumimoji="1" lang="en-US" altLang="ja-JP" sz="1200" b="0" dirty="0" smtClean="0">
                          <a:solidFill>
                            <a:sysClr val="windowText" lastClr="000000"/>
                          </a:solidFill>
                          <a:latin typeface="ＭＳ Ｐゴシック" pitchFamily="50" charset="-128"/>
                          <a:ea typeface="ＭＳ Ｐゴシック" pitchFamily="50" charset="-128"/>
                        </a:rPr>
                        <a:t>5.0</a:t>
                      </a:r>
                      <a:r>
                        <a:rPr kumimoji="1" lang="ja-JP" altLang="en-US" sz="1200" b="0" dirty="0" smtClean="0">
                          <a:solidFill>
                            <a:sysClr val="windowText" lastClr="000000"/>
                          </a:solidFill>
                          <a:latin typeface="ＭＳ Ｐゴシック" pitchFamily="50" charset="-128"/>
                          <a:ea typeface="ＭＳ Ｐゴシック" pitchFamily="50" charset="-128"/>
                        </a:rPr>
                        <a:t>点</a:t>
                      </a:r>
                      <a:endParaRPr kumimoji="1" lang="en-US" altLang="ja-JP" sz="1200" b="0" dirty="0" smtClean="0">
                        <a:solidFill>
                          <a:sysClr val="windowText" lastClr="000000"/>
                        </a:solidFill>
                        <a:latin typeface="ＭＳ Ｐゴシック" pitchFamily="50" charset="-128"/>
                        <a:ea typeface="ＭＳ Ｐゴシック" pitchFamily="50" charset="-128"/>
                      </a:endParaRPr>
                    </a:p>
                    <a:p>
                      <a:pPr algn="ctr"/>
                      <a:r>
                        <a:rPr kumimoji="1" lang="ja-JP" altLang="en-US" sz="1200" b="0" dirty="0" smtClean="0">
                          <a:solidFill>
                            <a:sysClr val="windowText" lastClr="000000"/>
                          </a:solidFill>
                          <a:latin typeface="ＭＳ Ｐゴシック" pitchFamily="50" charset="-128"/>
                          <a:ea typeface="ＭＳ Ｐゴシック" pitchFamily="50" charset="-128"/>
                        </a:rPr>
                        <a:t>（平均</a:t>
                      </a:r>
                      <a:r>
                        <a:rPr kumimoji="1" lang="en-US" altLang="ja-JP" sz="1200" b="0" dirty="0" smtClean="0">
                          <a:solidFill>
                            <a:sysClr val="windowText" lastClr="000000"/>
                          </a:solidFill>
                          <a:latin typeface="ＭＳ Ｐゴシック" pitchFamily="50" charset="-128"/>
                          <a:ea typeface="ＭＳ Ｐゴシック" pitchFamily="50" charset="-128"/>
                        </a:rPr>
                        <a:t>18.7</a:t>
                      </a:r>
                      <a:r>
                        <a:rPr kumimoji="1" lang="ja-JP" altLang="en-US" sz="1200" b="0" dirty="0" smtClean="0">
                          <a:solidFill>
                            <a:sysClr val="windowText" lastClr="000000"/>
                          </a:solidFill>
                          <a:latin typeface="ＭＳ Ｐゴシック" pitchFamily="50" charset="-128"/>
                          <a:ea typeface="ＭＳ Ｐゴシック" pitchFamily="50" charset="-128"/>
                        </a:rPr>
                        <a:t>分）</a:t>
                      </a:r>
                      <a:endParaRPr kumimoji="1" lang="en-US" altLang="ja-JP" sz="1200" b="0" dirty="0" smtClean="0">
                        <a:solidFill>
                          <a:sysClr val="windowText" lastClr="000000"/>
                        </a:solidFill>
                        <a:latin typeface="ＭＳ Ｐゴシック" pitchFamily="50" charset="-128"/>
                        <a:ea typeface="ＭＳ Ｐゴシック"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kumimoji="1" lang="en-US" altLang="ja-JP" sz="1200" b="0" dirty="0" smtClean="0">
                          <a:solidFill>
                            <a:schemeClr val="tx1"/>
                          </a:solidFill>
                          <a:latin typeface="ＭＳ Ｐゴシック" pitchFamily="50" charset="-128"/>
                          <a:ea typeface="ＭＳ Ｐゴシック" pitchFamily="50" charset="-128"/>
                        </a:rPr>
                        <a:t>5.0</a:t>
                      </a:r>
                      <a:r>
                        <a:rPr kumimoji="1" lang="ja-JP" altLang="en-US" sz="1200" b="0" dirty="0" smtClean="0">
                          <a:solidFill>
                            <a:schemeClr val="tx1"/>
                          </a:solidFill>
                          <a:latin typeface="ＭＳ Ｐゴシック" pitchFamily="50" charset="-128"/>
                          <a:ea typeface="ＭＳ Ｐゴシック" pitchFamily="50" charset="-128"/>
                        </a:rPr>
                        <a:t>点</a:t>
                      </a:r>
                      <a:endParaRPr kumimoji="1" lang="en-US" altLang="ja-JP" sz="1200" b="0" dirty="0" smtClean="0">
                        <a:solidFill>
                          <a:schemeClr val="tx1"/>
                        </a:solidFill>
                        <a:latin typeface="ＭＳ Ｐゴシック" pitchFamily="50" charset="-128"/>
                        <a:ea typeface="ＭＳ Ｐゴシック" pitchFamily="50" charset="-128"/>
                      </a:endParaRPr>
                    </a:p>
                    <a:p>
                      <a:pPr algn="ctr"/>
                      <a:r>
                        <a:rPr kumimoji="1" lang="ja-JP" altLang="en-US" sz="1200" b="0" dirty="0" smtClean="0">
                          <a:solidFill>
                            <a:schemeClr val="tx1"/>
                          </a:solidFill>
                          <a:latin typeface="ＭＳ Ｐゴシック" pitchFamily="50" charset="-128"/>
                          <a:ea typeface="ＭＳ Ｐゴシック" pitchFamily="50" charset="-128"/>
                        </a:rPr>
                        <a:t>（</a:t>
                      </a:r>
                      <a:r>
                        <a:rPr kumimoji="1" lang="en-US" altLang="ja-JP" sz="1200" b="0" dirty="0" smtClean="0">
                          <a:solidFill>
                            <a:schemeClr val="tx1"/>
                          </a:solidFill>
                          <a:latin typeface="ＭＳ Ｐゴシック" pitchFamily="50" charset="-128"/>
                          <a:ea typeface="ＭＳ Ｐゴシック" pitchFamily="50" charset="-128"/>
                        </a:rPr>
                        <a:t>9,534</a:t>
                      </a:r>
                      <a:r>
                        <a:rPr kumimoji="1" lang="ja-JP" altLang="en-US" sz="1200" b="0" dirty="0" smtClean="0">
                          <a:solidFill>
                            <a:schemeClr val="tx1"/>
                          </a:solidFill>
                          <a:latin typeface="ＭＳ Ｐゴシック" pitchFamily="50" charset="-128"/>
                          <a:ea typeface="ＭＳ Ｐゴシック" pitchFamily="50" charset="-128"/>
                        </a:rPr>
                        <a:t>人）</a:t>
                      </a:r>
                      <a:endParaRPr kumimoji="1" lang="en-US" altLang="ja-JP" sz="1200" b="0" dirty="0" smtClean="0">
                        <a:solidFill>
                          <a:schemeClr val="tx1"/>
                        </a:solidFill>
                        <a:latin typeface="ＭＳ Ｐゴシック" pitchFamily="50" charset="-128"/>
                        <a:ea typeface="ＭＳ Ｐゴシック"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kumimoji="1" lang="en-US" altLang="ja-JP" sz="1200" b="1" dirty="0" smtClean="0">
                          <a:solidFill>
                            <a:schemeClr val="tx1"/>
                          </a:solidFill>
                          <a:latin typeface="ＭＳ Ｐゴシック" pitchFamily="50" charset="-128"/>
                          <a:ea typeface="ＭＳ Ｐゴシック" pitchFamily="50" charset="-128"/>
                        </a:rPr>
                        <a:t>11.0</a:t>
                      </a:r>
                      <a:r>
                        <a:rPr kumimoji="1" lang="ja-JP" altLang="en-US" sz="1200" b="1" dirty="0" smtClean="0">
                          <a:solidFill>
                            <a:schemeClr val="tx1"/>
                          </a:solidFill>
                          <a:latin typeface="ＭＳ Ｐゴシック" pitchFamily="50" charset="-128"/>
                          <a:ea typeface="ＭＳ Ｐゴシック" pitchFamily="50" charset="-128"/>
                        </a:rPr>
                        <a:t>点</a:t>
                      </a:r>
                      <a:endParaRPr kumimoji="1" lang="en-US" altLang="ja-JP" sz="1200" b="1" dirty="0" smtClean="0">
                        <a:solidFill>
                          <a:schemeClr val="tx1"/>
                        </a:solidFill>
                        <a:latin typeface="ＭＳ Ｐゴシック" pitchFamily="50" charset="-128"/>
                        <a:ea typeface="ＭＳ Ｐゴシック"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pPr algn="ctr"/>
                      <a:endParaRPr kumimoji="1" lang="en-US" altLang="ja-JP" sz="1200" b="0" dirty="0" smtClean="0">
                        <a:solidFill>
                          <a:sysClr val="windowText" lastClr="000000"/>
                        </a:solidFill>
                        <a:latin typeface="+mj-ea"/>
                        <a:ea typeface="+mj-ea"/>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kumimoji="1" lang="ja-JP" altLang="en-US" sz="1200" b="0" dirty="0" smtClean="0">
                          <a:solidFill>
                            <a:schemeClr val="tx1"/>
                          </a:solidFill>
                          <a:latin typeface="ＭＳ Ｐゴシック" pitchFamily="50" charset="-128"/>
                          <a:ea typeface="ＭＳ Ｐゴシック" pitchFamily="50" charset="-128"/>
                        </a:rPr>
                        <a:t>不足</a:t>
                      </a:r>
                      <a:endParaRPr kumimoji="1" lang="en-US" altLang="ja-JP" sz="1200" b="0" dirty="0" smtClean="0">
                        <a:solidFill>
                          <a:schemeClr val="tx1"/>
                        </a:solidFill>
                        <a:latin typeface="ＭＳ Ｐゴシック" pitchFamily="50" charset="-128"/>
                        <a:ea typeface="ＭＳ Ｐゴシック" pitchFamily="50" charset="-128"/>
                      </a:endParaRPr>
                    </a:p>
                    <a:p>
                      <a:pPr algn="ctr"/>
                      <a:r>
                        <a:rPr kumimoji="1" lang="ja-JP" altLang="en-US" sz="1200" b="0" dirty="0" smtClean="0">
                          <a:solidFill>
                            <a:schemeClr val="tx1"/>
                          </a:solidFill>
                          <a:latin typeface="ＭＳ Ｐゴシック" pitchFamily="50" charset="-128"/>
                          <a:ea typeface="ＭＳ Ｐゴシック" pitchFamily="50" charset="-128"/>
                        </a:rPr>
                        <a:t>（△</a:t>
                      </a:r>
                      <a:r>
                        <a:rPr kumimoji="1" lang="en-US" altLang="ja-JP" sz="1200" b="0" dirty="0" smtClean="0">
                          <a:solidFill>
                            <a:schemeClr val="tx1"/>
                          </a:solidFill>
                          <a:latin typeface="ＭＳ Ｐゴシック" pitchFamily="50" charset="-128"/>
                          <a:ea typeface="ＭＳ Ｐゴシック" pitchFamily="50" charset="-128"/>
                        </a:rPr>
                        <a:t>1,170</a:t>
                      </a:r>
                      <a:r>
                        <a:rPr kumimoji="1" lang="ja-JP" altLang="en-US" sz="1200" b="0" dirty="0" smtClean="0">
                          <a:solidFill>
                            <a:schemeClr val="tx1"/>
                          </a:solidFill>
                          <a:latin typeface="ＭＳ Ｐゴシック" pitchFamily="50" charset="-128"/>
                          <a:ea typeface="ＭＳ Ｐゴシック" pitchFamily="50" charset="-128"/>
                        </a:rPr>
                        <a:t>㎡）</a:t>
                      </a:r>
                      <a:endParaRPr kumimoji="1" lang="ja-JP" altLang="en-US" sz="1200" b="0" dirty="0">
                        <a:solidFill>
                          <a:schemeClr val="tx1"/>
                        </a:solidFill>
                        <a:latin typeface="ＭＳ Ｐゴシック" pitchFamily="50" charset="-128"/>
                        <a:ea typeface="ＭＳ Ｐゴシック"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endParaRPr kumimoji="1" lang="ja-JP" altLang="en-US"/>
                    </a:p>
                  </a:txBody>
                  <a:tcPr/>
                </a:tc>
                <a:tc rowSpan="2">
                  <a:txBody>
                    <a:bodyPr/>
                    <a:lstStyle/>
                    <a:p>
                      <a:pPr algn="ctr"/>
                      <a:r>
                        <a:rPr kumimoji="1" lang="ja-JP" altLang="en-US" sz="1400" b="1" dirty="0" smtClean="0">
                          <a:solidFill>
                            <a:sysClr val="windowText" lastClr="000000"/>
                          </a:solidFill>
                          <a:latin typeface="ＭＳ Ｐゴシック" pitchFamily="50" charset="-128"/>
                          <a:ea typeface="ＭＳ Ｐゴシック" pitchFamily="50" charset="-128"/>
                        </a:rPr>
                        <a:t>平野区役所</a:t>
                      </a:r>
                      <a:endParaRPr kumimoji="1" lang="ja-JP" altLang="en-US" sz="1400" b="1" dirty="0">
                        <a:solidFill>
                          <a:sysClr val="windowText" lastClr="000000"/>
                        </a:solidFill>
                        <a:latin typeface="ＭＳ Ｐゴシック" pitchFamily="50" charset="-128"/>
                        <a:ea typeface="ＭＳ Ｐゴシック"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r>
              <a:tr h="864000">
                <a:tc vMerge="1">
                  <a:txBody>
                    <a:bodyPr/>
                    <a:lstStyle/>
                    <a:p>
                      <a:pPr algn="ctr"/>
                      <a:endParaRPr kumimoji="1" lang="ja-JP" altLang="en-US" sz="1600" b="0" dirty="0">
                        <a:solidFill>
                          <a:sysClr val="windowText" lastClr="000000"/>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1200" dirty="0" smtClean="0">
                          <a:latin typeface="ＭＳ Ｐゴシック" pitchFamily="50" charset="-128"/>
                          <a:ea typeface="ＭＳ Ｐゴシック" pitchFamily="50" charset="-128"/>
                        </a:rPr>
                        <a:t>平野区役所</a:t>
                      </a:r>
                      <a:endParaRPr kumimoji="1" lang="en-US" altLang="ja-JP" sz="1200" dirty="0" smtClean="0">
                        <a:latin typeface="ＭＳ Ｐゴシック" pitchFamily="50" charset="-128"/>
                        <a:ea typeface="ＭＳ Ｐゴシック" pitchFamily="50" charset="-128"/>
                      </a:endParaRPr>
                    </a:p>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kern="1200" dirty="0" smtClean="0">
                          <a:solidFill>
                            <a:sysClr val="windowText" lastClr="000000"/>
                          </a:solidFill>
                          <a:latin typeface="ＭＳ Ｐゴシック" pitchFamily="50" charset="-128"/>
                          <a:ea typeface="ＭＳ Ｐゴシック" pitchFamily="50" charset="-128"/>
                          <a:cs typeface="+mn-cs"/>
                        </a:rPr>
                        <a:t>（</a:t>
                      </a:r>
                      <a:r>
                        <a:rPr kumimoji="1" lang="en-US" altLang="ja-JP" sz="1200" b="0" kern="1200" dirty="0" smtClean="0">
                          <a:solidFill>
                            <a:sysClr val="windowText" lastClr="000000"/>
                          </a:solidFill>
                          <a:latin typeface="ＭＳ Ｐゴシック" pitchFamily="50" charset="-128"/>
                          <a:ea typeface="ＭＳ Ｐゴシック" pitchFamily="50" charset="-128"/>
                          <a:cs typeface="+mn-cs"/>
                        </a:rPr>
                        <a:t>10,819</a:t>
                      </a:r>
                      <a:r>
                        <a:rPr kumimoji="1" lang="ja-JP" altLang="en-US" sz="1200" b="0" kern="1200" dirty="0" smtClean="0">
                          <a:solidFill>
                            <a:sysClr val="windowText" lastClr="000000"/>
                          </a:solidFill>
                          <a:latin typeface="ＭＳ Ｐゴシック" pitchFamily="50" charset="-128"/>
                          <a:ea typeface="ＭＳ Ｐゴシック" pitchFamily="50" charset="-128"/>
                          <a:cs typeface="+mn-cs"/>
                        </a:rPr>
                        <a:t>㎡）</a:t>
                      </a:r>
                      <a:endParaRPr kumimoji="1" lang="en-US" altLang="ja-JP" sz="1200" b="0" kern="1200" dirty="0" smtClean="0">
                        <a:solidFill>
                          <a:sysClr val="windowText" lastClr="000000"/>
                        </a:solidFill>
                        <a:latin typeface="ＭＳ Ｐゴシック" pitchFamily="50" charset="-128"/>
                        <a:ea typeface="ＭＳ Ｐゴシック" pitchFamily="50" charset="-128"/>
                        <a:cs typeface="+mn-cs"/>
                      </a:endParaRPr>
                    </a:p>
                  </a:txBody>
                  <a:tcPr marL="56355" marR="28177" marT="30525" marB="30525"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C000"/>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en-US" altLang="ja-JP" sz="1200" b="0" dirty="0" smtClean="0">
                          <a:solidFill>
                            <a:sysClr val="windowText" lastClr="000000"/>
                          </a:solidFill>
                          <a:latin typeface="ＭＳ Ｐゴシック" pitchFamily="50" charset="-128"/>
                          <a:ea typeface="ＭＳ Ｐゴシック" pitchFamily="50" charset="-128"/>
                        </a:rPr>
                        <a:t>5.0</a:t>
                      </a:r>
                      <a:r>
                        <a:rPr kumimoji="1" lang="ja-JP" altLang="en-US" sz="1200" b="0" dirty="0" smtClean="0">
                          <a:solidFill>
                            <a:sysClr val="windowText" lastClr="000000"/>
                          </a:solidFill>
                          <a:latin typeface="ＭＳ Ｐゴシック" pitchFamily="50" charset="-128"/>
                          <a:ea typeface="ＭＳ Ｐゴシック" pitchFamily="50" charset="-128"/>
                        </a:rPr>
                        <a:t>点</a:t>
                      </a:r>
                      <a:endParaRPr kumimoji="1" lang="en-US" altLang="ja-JP" sz="1200" b="0" dirty="0" smtClean="0">
                        <a:solidFill>
                          <a:sysClr val="windowText" lastClr="000000"/>
                        </a:solidFill>
                        <a:latin typeface="ＭＳ Ｐゴシック" pitchFamily="50" charset="-128"/>
                        <a:ea typeface="ＭＳ Ｐゴシック" pitchFamily="50" charset="-128"/>
                      </a:endParaRPr>
                    </a:p>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dirty="0" smtClean="0">
                          <a:solidFill>
                            <a:sysClr val="windowText" lastClr="000000"/>
                          </a:solidFill>
                          <a:latin typeface="ＭＳ Ｐゴシック" pitchFamily="50" charset="-128"/>
                          <a:ea typeface="ＭＳ Ｐゴシック" pitchFamily="50" charset="-128"/>
                        </a:rPr>
                        <a:t>（</a:t>
                      </a:r>
                      <a:r>
                        <a:rPr kumimoji="1" lang="en-US" altLang="ja-JP" sz="1200" b="0" dirty="0" smtClean="0">
                          <a:solidFill>
                            <a:sysClr val="windowText" lastClr="000000"/>
                          </a:solidFill>
                          <a:latin typeface="ＭＳ Ｐゴシック" pitchFamily="50" charset="-128"/>
                          <a:ea typeface="ＭＳ Ｐゴシック" pitchFamily="50" charset="-128"/>
                        </a:rPr>
                        <a:t>0.4</a:t>
                      </a:r>
                      <a:r>
                        <a:rPr kumimoji="1" lang="ja-JP" altLang="en-US" sz="1200" b="0" dirty="0" smtClean="0">
                          <a:solidFill>
                            <a:sysClr val="windowText" lastClr="000000"/>
                          </a:solidFill>
                          <a:latin typeface="ＭＳ Ｐゴシック" pitchFamily="50" charset="-128"/>
                          <a:ea typeface="ＭＳ Ｐゴシック" pitchFamily="50" charset="-128"/>
                        </a:rPr>
                        <a:t>㎞）</a:t>
                      </a:r>
                      <a:endParaRPr kumimoji="1" lang="en-US" altLang="ja-JP" sz="1200" b="0" dirty="0" smtClean="0">
                        <a:solidFill>
                          <a:sysClr val="windowText" lastClr="000000"/>
                        </a:solidFill>
                        <a:latin typeface="ＭＳ Ｐゴシック" pitchFamily="50" charset="-128"/>
                        <a:ea typeface="ＭＳ Ｐゴシック"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C000"/>
                    </a:solidFill>
                  </a:tcPr>
                </a:tc>
                <a:tc>
                  <a:txBody>
                    <a:bodyPr/>
                    <a:lstStyle/>
                    <a:p>
                      <a:pPr algn="ctr"/>
                      <a:r>
                        <a:rPr kumimoji="1" lang="en-US" altLang="ja-JP" sz="1200" b="0" dirty="0" smtClean="0">
                          <a:solidFill>
                            <a:sysClr val="windowText" lastClr="000000"/>
                          </a:solidFill>
                          <a:latin typeface="ＭＳ Ｐゴシック" pitchFamily="50" charset="-128"/>
                          <a:ea typeface="ＭＳ Ｐゴシック" pitchFamily="50" charset="-128"/>
                        </a:rPr>
                        <a:t>5.0</a:t>
                      </a:r>
                      <a:r>
                        <a:rPr kumimoji="1" lang="ja-JP" altLang="en-US" sz="1200" b="0" dirty="0" smtClean="0">
                          <a:solidFill>
                            <a:sysClr val="windowText" lastClr="000000"/>
                          </a:solidFill>
                          <a:latin typeface="ＭＳ Ｐゴシック" pitchFamily="50" charset="-128"/>
                          <a:ea typeface="ＭＳ Ｐゴシック" pitchFamily="50" charset="-128"/>
                        </a:rPr>
                        <a:t>点</a:t>
                      </a:r>
                      <a:endParaRPr kumimoji="1" lang="en-US" altLang="ja-JP" sz="1200" b="0" dirty="0" smtClean="0">
                        <a:solidFill>
                          <a:sysClr val="windowText" lastClr="000000"/>
                        </a:solidFill>
                        <a:latin typeface="ＭＳ Ｐゴシック" pitchFamily="50" charset="-128"/>
                        <a:ea typeface="ＭＳ Ｐゴシック" pitchFamily="50" charset="-128"/>
                      </a:endParaRPr>
                    </a:p>
                    <a:p>
                      <a:pPr algn="ctr"/>
                      <a:r>
                        <a:rPr kumimoji="1" lang="ja-JP" altLang="en-US" sz="1200" b="0" dirty="0" smtClean="0">
                          <a:solidFill>
                            <a:sysClr val="windowText" lastClr="000000"/>
                          </a:solidFill>
                          <a:latin typeface="ＭＳ Ｐゴシック" pitchFamily="50" charset="-128"/>
                          <a:ea typeface="ＭＳ Ｐゴシック" pitchFamily="50" charset="-128"/>
                        </a:rPr>
                        <a:t>（平均</a:t>
                      </a:r>
                      <a:r>
                        <a:rPr kumimoji="1" lang="en-US" altLang="ja-JP" sz="1200" b="0" dirty="0" smtClean="0">
                          <a:solidFill>
                            <a:sysClr val="windowText" lastClr="000000"/>
                          </a:solidFill>
                          <a:latin typeface="ＭＳ Ｐゴシック" pitchFamily="50" charset="-128"/>
                          <a:ea typeface="ＭＳ Ｐゴシック" pitchFamily="50" charset="-128"/>
                        </a:rPr>
                        <a:t>18.7</a:t>
                      </a:r>
                      <a:r>
                        <a:rPr kumimoji="1" lang="ja-JP" altLang="en-US" sz="1200" b="0" dirty="0" smtClean="0">
                          <a:solidFill>
                            <a:sysClr val="windowText" lastClr="000000"/>
                          </a:solidFill>
                          <a:latin typeface="ＭＳ Ｐゴシック" pitchFamily="50" charset="-128"/>
                          <a:ea typeface="ＭＳ Ｐゴシック" pitchFamily="50" charset="-128"/>
                        </a:rPr>
                        <a:t>分）</a:t>
                      </a:r>
                      <a:endParaRPr kumimoji="1" lang="en-US" altLang="ja-JP" sz="1200" b="0" dirty="0" smtClean="0">
                        <a:solidFill>
                          <a:sysClr val="windowText" lastClr="000000"/>
                        </a:solidFill>
                        <a:latin typeface="ＭＳ Ｐゴシック" pitchFamily="50" charset="-128"/>
                        <a:ea typeface="ＭＳ Ｐゴシック"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C000"/>
                    </a:solidFill>
                  </a:tcPr>
                </a:tc>
                <a:tc>
                  <a:txBody>
                    <a:bodyPr/>
                    <a:lstStyle/>
                    <a:p>
                      <a:pPr algn="ctr"/>
                      <a:r>
                        <a:rPr kumimoji="1" lang="en-US" altLang="ja-JP" sz="1200" b="0" dirty="0" smtClean="0">
                          <a:solidFill>
                            <a:schemeClr val="tx1"/>
                          </a:solidFill>
                          <a:latin typeface="ＭＳ Ｐゴシック" pitchFamily="50" charset="-128"/>
                          <a:ea typeface="ＭＳ Ｐゴシック" pitchFamily="50" charset="-128"/>
                        </a:rPr>
                        <a:t>1.0</a:t>
                      </a:r>
                      <a:r>
                        <a:rPr kumimoji="1" lang="ja-JP" altLang="en-US" sz="1200" b="0" dirty="0" smtClean="0">
                          <a:solidFill>
                            <a:schemeClr val="tx1"/>
                          </a:solidFill>
                          <a:latin typeface="ＭＳ Ｐゴシック" pitchFamily="50" charset="-128"/>
                          <a:ea typeface="ＭＳ Ｐゴシック" pitchFamily="50" charset="-128"/>
                        </a:rPr>
                        <a:t>点</a:t>
                      </a:r>
                      <a:endParaRPr kumimoji="1" lang="en-US" altLang="ja-JP" sz="1200" b="0" dirty="0" smtClean="0">
                        <a:solidFill>
                          <a:schemeClr val="tx1"/>
                        </a:solidFill>
                        <a:latin typeface="ＭＳ Ｐゴシック" pitchFamily="50" charset="-128"/>
                        <a:ea typeface="ＭＳ Ｐゴシック" pitchFamily="50" charset="-128"/>
                      </a:endParaRPr>
                    </a:p>
                    <a:p>
                      <a:pPr algn="ctr"/>
                      <a:r>
                        <a:rPr kumimoji="1" lang="ja-JP" altLang="en-US" sz="1200" b="0" dirty="0" smtClean="0">
                          <a:solidFill>
                            <a:schemeClr val="tx1"/>
                          </a:solidFill>
                          <a:latin typeface="ＭＳ Ｐゴシック" pitchFamily="50" charset="-128"/>
                          <a:ea typeface="ＭＳ Ｐゴシック" pitchFamily="50" charset="-128"/>
                        </a:rPr>
                        <a:t>（</a:t>
                      </a:r>
                      <a:r>
                        <a:rPr kumimoji="1" lang="en-US" altLang="ja-JP" sz="1200" b="0" dirty="0" smtClean="0">
                          <a:solidFill>
                            <a:schemeClr val="tx1"/>
                          </a:solidFill>
                          <a:latin typeface="ＭＳ Ｐゴシック" pitchFamily="50" charset="-128"/>
                          <a:ea typeface="ＭＳ Ｐゴシック" pitchFamily="50" charset="-128"/>
                        </a:rPr>
                        <a:t>8,731</a:t>
                      </a:r>
                      <a:r>
                        <a:rPr kumimoji="1" lang="ja-JP" altLang="en-US" sz="1200" b="0" dirty="0" smtClean="0">
                          <a:solidFill>
                            <a:schemeClr val="tx1"/>
                          </a:solidFill>
                          <a:latin typeface="ＭＳ Ｐゴシック" pitchFamily="50" charset="-128"/>
                          <a:ea typeface="ＭＳ Ｐゴシック" pitchFamily="50" charset="-128"/>
                        </a:rPr>
                        <a:t>人）</a:t>
                      </a:r>
                      <a:endParaRPr kumimoji="1" lang="en-US" altLang="ja-JP" sz="1200" b="0" dirty="0" smtClean="0">
                        <a:solidFill>
                          <a:schemeClr val="tx1"/>
                        </a:solidFill>
                        <a:latin typeface="ＭＳ Ｐゴシック" pitchFamily="50" charset="-128"/>
                        <a:ea typeface="ＭＳ Ｐゴシック"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C000"/>
                    </a:solidFill>
                  </a:tcPr>
                </a:tc>
                <a:tc>
                  <a:txBody>
                    <a:bodyPr/>
                    <a:lstStyle/>
                    <a:p>
                      <a:pPr algn="ctr"/>
                      <a:r>
                        <a:rPr kumimoji="1" lang="en-US" altLang="ja-JP" sz="1200" b="1" dirty="0" smtClean="0">
                          <a:solidFill>
                            <a:schemeClr val="tx1"/>
                          </a:solidFill>
                          <a:latin typeface="ＭＳ Ｐゴシック" pitchFamily="50" charset="-128"/>
                          <a:ea typeface="ＭＳ Ｐゴシック" pitchFamily="50" charset="-128"/>
                        </a:rPr>
                        <a:t>11.0</a:t>
                      </a:r>
                      <a:r>
                        <a:rPr kumimoji="1" lang="ja-JP" altLang="en-US" sz="1200" b="1" dirty="0" smtClean="0">
                          <a:solidFill>
                            <a:schemeClr val="tx1"/>
                          </a:solidFill>
                          <a:latin typeface="ＭＳ Ｐゴシック" pitchFamily="50" charset="-128"/>
                          <a:ea typeface="ＭＳ Ｐゴシック" pitchFamily="50" charset="-128"/>
                        </a:rPr>
                        <a:t>点</a:t>
                      </a:r>
                      <a:endParaRPr kumimoji="1" lang="en-US" altLang="ja-JP" sz="1200" b="1" dirty="0" smtClean="0">
                        <a:solidFill>
                          <a:schemeClr val="tx1"/>
                        </a:solidFill>
                        <a:latin typeface="ＭＳ Ｐゴシック" pitchFamily="50" charset="-128"/>
                        <a:ea typeface="ＭＳ Ｐゴシック"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C000"/>
                    </a:solidFill>
                  </a:tcPr>
                </a:tc>
                <a:tc vMerge="1">
                  <a:txBody>
                    <a:bodyPr/>
                    <a:lstStyle/>
                    <a:p>
                      <a:pPr algn="ctr"/>
                      <a:endParaRPr kumimoji="1" lang="en-US" altLang="ja-JP" sz="1200" b="0" dirty="0" smtClean="0">
                        <a:solidFill>
                          <a:sysClr val="windowText" lastClr="000000"/>
                        </a:solidFill>
                        <a:latin typeface="+mj-ea"/>
                        <a:ea typeface="+mj-ea"/>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kumimoji="1" lang="ja-JP" altLang="en-US" sz="1200" b="0" dirty="0" smtClean="0">
                          <a:solidFill>
                            <a:schemeClr val="tx1"/>
                          </a:solidFill>
                          <a:latin typeface="ＭＳ Ｐゴシック" pitchFamily="50" charset="-128"/>
                          <a:ea typeface="ＭＳ Ｐゴシック" pitchFamily="50" charset="-128"/>
                        </a:rPr>
                        <a:t>充足</a:t>
                      </a:r>
                      <a:endParaRPr kumimoji="1" lang="en-US" altLang="ja-JP" sz="1200" b="0" dirty="0" smtClean="0">
                        <a:solidFill>
                          <a:schemeClr val="tx1"/>
                        </a:solidFill>
                        <a:latin typeface="ＭＳ Ｐゴシック" pitchFamily="50" charset="-128"/>
                        <a:ea typeface="ＭＳ Ｐゴシック" pitchFamily="50" charset="-128"/>
                      </a:endParaRPr>
                    </a:p>
                    <a:p>
                      <a:pPr algn="ctr"/>
                      <a:r>
                        <a:rPr kumimoji="1" lang="ja-JP" altLang="en-US" sz="1200" b="0" dirty="0" smtClean="0">
                          <a:solidFill>
                            <a:schemeClr val="tx1"/>
                          </a:solidFill>
                          <a:latin typeface="ＭＳ Ｐゴシック" pitchFamily="50" charset="-128"/>
                          <a:ea typeface="ＭＳ Ｐゴシック" pitchFamily="50" charset="-128"/>
                        </a:rPr>
                        <a:t>（</a:t>
                      </a:r>
                      <a:r>
                        <a:rPr kumimoji="1" lang="en-US" altLang="ja-JP" sz="1200" b="0" dirty="0" smtClean="0">
                          <a:solidFill>
                            <a:schemeClr val="tx1"/>
                          </a:solidFill>
                          <a:latin typeface="ＭＳ Ｐゴシック" pitchFamily="50" charset="-128"/>
                          <a:ea typeface="ＭＳ Ｐゴシック" pitchFamily="50" charset="-128"/>
                        </a:rPr>
                        <a:t>260</a:t>
                      </a:r>
                      <a:r>
                        <a:rPr kumimoji="1" lang="ja-JP" altLang="en-US" sz="1200" b="0" dirty="0" smtClean="0">
                          <a:solidFill>
                            <a:schemeClr val="tx1"/>
                          </a:solidFill>
                          <a:latin typeface="ＭＳ Ｐゴシック" pitchFamily="50" charset="-128"/>
                          <a:ea typeface="ＭＳ Ｐゴシック" pitchFamily="50" charset="-128"/>
                        </a:rPr>
                        <a:t>㎡）</a:t>
                      </a:r>
                      <a:endParaRPr kumimoji="1" lang="ja-JP" altLang="en-US" sz="1200" b="0" dirty="0">
                        <a:solidFill>
                          <a:schemeClr val="tx1"/>
                        </a:solidFill>
                        <a:latin typeface="ＭＳ Ｐゴシック" pitchFamily="50" charset="-128"/>
                        <a:ea typeface="ＭＳ Ｐゴシック"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C000"/>
                    </a:solidFill>
                  </a:tcPr>
                </a:tc>
                <a:tc vMerge="1">
                  <a:txBody>
                    <a:bodyPr/>
                    <a:lstStyle/>
                    <a:p>
                      <a:endParaRPr kumimoji="1" lang="ja-JP" altLang="en-US"/>
                    </a:p>
                  </a:txBody>
                  <a:tcPr/>
                </a:tc>
                <a:tc vMerge="1">
                  <a:txBody>
                    <a:bodyPr/>
                    <a:lstStyle/>
                    <a:p>
                      <a:endParaRPr kumimoji="1" lang="ja-JP" altLang="en-US" sz="1200" b="0" dirty="0">
                        <a:solidFill>
                          <a:sysClr val="windowText" lastClr="000000"/>
                        </a:solidFill>
                        <a:latin typeface="+mj-ea"/>
                        <a:ea typeface="+mj-ea"/>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r>
            </a:tbl>
          </a:graphicData>
        </a:graphic>
      </p:graphicFrame>
      <p:sp>
        <p:nvSpPr>
          <p:cNvPr id="5" name="正方形/長方形 4"/>
          <p:cNvSpPr/>
          <p:nvPr/>
        </p:nvSpPr>
        <p:spPr>
          <a:xfrm>
            <a:off x="11562" y="-16743"/>
            <a:ext cx="9144000" cy="432000"/>
          </a:xfrm>
          <a:prstGeom prst="rect">
            <a:avLst/>
          </a:prstGeom>
          <a:gradFill>
            <a:gsLst>
              <a:gs pos="0">
                <a:schemeClr val="accent2">
                  <a:lumMod val="40000"/>
                  <a:lumOff val="60000"/>
                </a:schemeClr>
              </a:gs>
              <a:gs pos="50000">
                <a:schemeClr val="bg1"/>
              </a:gs>
              <a:gs pos="100000">
                <a:schemeClr val="accent2">
                  <a:lumMod val="40000"/>
                  <a:lumOff val="6000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r>
              <a:rPr lang="ja-JP" altLang="en-US" sz="2000" b="1" dirty="0" smtClean="0">
                <a:solidFill>
                  <a:prstClr val="black"/>
                </a:solidFill>
                <a:latin typeface="Meiryo UI" pitchFamily="50" charset="-128"/>
                <a:ea typeface="Meiryo UI" pitchFamily="50" charset="-128"/>
                <a:cs typeface="Meiryo UI" pitchFamily="50" charset="-128"/>
              </a:rPr>
              <a:t>参考（選定評価表）</a:t>
            </a:r>
            <a:endParaRPr lang="ja-JP" altLang="en-US" sz="2000" b="1" dirty="0">
              <a:solidFill>
                <a:prstClr val="black"/>
              </a:solidFill>
              <a:latin typeface="Meiryo UI" pitchFamily="50" charset="-128"/>
              <a:ea typeface="Meiryo UI" pitchFamily="50" charset="-128"/>
              <a:cs typeface="Meiryo UI" pitchFamily="50" charset="-128"/>
            </a:endParaRPr>
          </a:p>
        </p:txBody>
      </p:sp>
      <p:sp>
        <p:nvSpPr>
          <p:cNvPr id="6" name="正方形/長方形 27"/>
          <p:cNvSpPr>
            <a:spLocks noChangeArrowheads="1"/>
          </p:cNvSpPr>
          <p:nvPr/>
        </p:nvSpPr>
        <p:spPr bwMode="auto">
          <a:xfrm>
            <a:off x="8112125" y="24526"/>
            <a:ext cx="1031875" cy="261937"/>
          </a:xfrm>
          <a:prstGeom prst="rect">
            <a:avLst/>
          </a:prstGeom>
          <a:noFill/>
          <a:ln w="9525">
            <a:noFill/>
            <a:miter lim="800000"/>
            <a:headEnd/>
            <a:tailEnd/>
          </a:ln>
        </p:spPr>
        <p:txBody>
          <a:bodyPr>
            <a:spAutoFit/>
          </a:bodyPr>
          <a:lstStyle/>
          <a:p>
            <a:pPr algn="r"/>
            <a:r>
              <a:rPr lang="ja-JP" altLang="en-US" sz="1100" b="1" dirty="0" smtClean="0">
                <a:solidFill>
                  <a:srgbClr val="000000"/>
                </a:solidFill>
                <a:latin typeface="ＭＳ Ｐゴシック" charset="-128"/>
                <a:ea typeface="Meiryo UI" pitchFamily="50" charset="-128"/>
                <a:cs typeface="Meiryo UI" pitchFamily="50" charset="-128"/>
              </a:rPr>
              <a:t> 区割</a:t>
            </a:r>
            <a:r>
              <a:rPr lang="en-US" altLang="ja-JP" sz="1100" b="1" dirty="0" smtClean="0">
                <a:solidFill>
                  <a:srgbClr val="000000"/>
                </a:solidFill>
                <a:latin typeface="ＭＳ Ｐゴシック" charset="-128"/>
                <a:ea typeface="Meiryo UI" pitchFamily="50" charset="-128"/>
                <a:cs typeface="Meiryo UI" pitchFamily="50" charset="-128"/>
              </a:rPr>
              <a:t>-</a:t>
            </a:r>
            <a:r>
              <a:rPr lang="ja-JP" altLang="en-US" sz="1100" b="1" dirty="0" smtClean="0">
                <a:solidFill>
                  <a:srgbClr val="000000"/>
                </a:solidFill>
                <a:latin typeface="ＭＳ Ｐゴシック" charset="-128"/>
                <a:ea typeface="Meiryo UI" pitchFamily="50" charset="-128"/>
                <a:cs typeface="Meiryo UI" pitchFamily="50" charset="-128"/>
              </a:rPr>
              <a:t>１１</a:t>
            </a:r>
            <a:endParaRPr lang="ja-JP" altLang="en-US" sz="1200" b="1" dirty="0">
              <a:solidFill>
                <a:srgbClr val="000000"/>
              </a:solidFill>
              <a:latin typeface="ＭＳ Ｐゴシック" charset="-128"/>
              <a:ea typeface="Meiryo UI" pitchFamily="50" charset="-128"/>
              <a:cs typeface="Meiryo UI" pitchFamily="50" charset="-128"/>
            </a:endParaRPr>
          </a:p>
        </p:txBody>
      </p:sp>
    </p:spTree>
    <p:extLst>
      <p:ext uri="{BB962C8B-B14F-4D97-AF65-F5344CB8AC3E}">
        <p14:creationId xmlns="" xmlns:p14="http://schemas.microsoft.com/office/powerpoint/2010/main" val="989258353"/>
      </p:ext>
    </p:extLst>
  </p:cSld>
  <p:clrMapOvr>
    <a:masterClrMapping/>
  </p:clrMapOvr>
  <p:timing>
    <p:tnLst>
      <p:par>
        <p:cTn id="1" dur="indefinite" restart="never" nodeType="tmRoot"/>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タイトル 1"/>
          <p:cNvSpPr txBox="1">
            <a:spLocks/>
          </p:cNvSpPr>
          <p:nvPr/>
        </p:nvSpPr>
        <p:spPr>
          <a:xfrm>
            <a:off x="0" y="1772816"/>
            <a:ext cx="9144000" cy="2451279"/>
          </a:xfrm>
          <a:prstGeom prst="rect">
            <a:avLst/>
          </a:prstGeom>
        </p:spPr>
        <p:txBody>
          <a:bodyPr anchor="ct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a:defRPr/>
            </a:pPr>
            <a:r>
              <a:rPr lang="ja-JP" altLang="en-US" sz="4000" dirty="0" smtClean="0">
                <a:solidFill>
                  <a:prstClr val="black"/>
                </a:solidFill>
              </a:rPr>
              <a:t>　　　　　　</a:t>
            </a:r>
            <a:r>
              <a:rPr lang="ja-JP" altLang="en-US" sz="4000" dirty="0" smtClean="0">
                <a:solidFill>
                  <a:srgbClr val="FF0000"/>
                </a:solidFill>
              </a:rPr>
              <a:t>　　　　　</a:t>
            </a:r>
            <a:r>
              <a:rPr lang="ja-JP" altLang="en-US" sz="4000" dirty="0" smtClean="0">
                <a:solidFill>
                  <a:prstClr val="black"/>
                </a:solidFill>
              </a:rPr>
              <a:t>　　　　　　　</a:t>
            </a:r>
            <a:endParaRPr lang="en-US" altLang="ja-JP" sz="3600" dirty="0" smtClean="0">
              <a:solidFill>
                <a:prstClr val="black"/>
              </a:solidFill>
            </a:endParaRPr>
          </a:p>
          <a:p>
            <a:pPr>
              <a:defRPr/>
            </a:pPr>
            <a:r>
              <a:rPr lang="ja-JP" altLang="en-US" sz="3600" dirty="0" smtClean="0">
                <a:solidFill>
                  <a:prstClr val="black"/>
                </a:solidFill>
              </a:rPr>
              <a:t>２ 　事務分担</a:t>
            </a:r>
            <a:endParaRPr lang="ja-JP" altLang="en-US" sz="2600" dirty="0">
              <a:solidFill>
                <a:prstClr val="black"/>
              </a:solidFill>
              <a:latin typeface="ＭＳ Ｐゴシック"/>
            </a:endParaRPr>
          </a:p>
        </p:txBody>
      </p:sp>
    </p:spTree>
    <p:extLst>
      <p:ext uri="{BB962C8B-B14F-4D97-AF65-F5344CB8AC3E}">
        <p14:creationId xmlns="" xmlns:p14="http://schemas.microsoft.com/office/powerpoint/2010/main" val="1960590077"/>
      </p:ext>
    </p:extLst>
  </p:cSld>
  <p:clrMapOvr>
    <a:masterClrMapping/>
  </p:clrMapOvr>
  <p:timing>
    <p:tnLst>
      <p:par>
        <p:cTn id="1" dur="indefinite" restart="never" nodeType="tmRoot"/>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endParaRPr kumimoji="1" lang="ja-JP" altLang="en-US"/>
          </a:p>
        </p:txBody>
      </p:sp>
      <p:sp>
        <p:nvSpPr>
          <p:cNvPr id="3" name="コンテンツ プレースホルダー 2"/>
          <p:cNvSpPr>
            <a:spLocks noGrp="1"/>
          </p:cNvSpPr>
          <p:nvPr>
            <p:ph idx="1"/>
          </p:nvPr>
        </p:nvSpPr>
        <p:spPr/>
        <p:txBody>
          <a:bodyPr/>
          <a:lstStyle/>
          <a:p>
            <a:endParaRPr kumimoji="1" lang="ja-JP" altLang="en-US"/>
          </a:p>
        </p:txBody>
      </p:sp>
    </p:spTree>
    <p:extLst>
      <p:ext uri="{BB962C8B-B14F-4D97-AF65-F5344CB8AC3E}">
        <p14:creationId xmlns="" xmlns:p14="http://schemas.microsoft.com/office/powerpoint/2010/main" val="891076622"/>
      </p:ext>
    </p:extLst>
  </p:cSld>
  <p:clrMapOvr>
    <a:masterClrMapping/>
  </p:clrMapOvr>
  <p:timing>
    <p:tnLst>
      <p:par>
        <p:cTn id="1" dur="indefinite" restart="never" nodeType="tmRoot"/>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正方形/長方形 3"/>
          <p:cNvSpPr/>
          <p:nvPr/>
        </p:nvSpPr>
        <p:spPr>
          <a:xfrm>
            <a:off x="899592" y="1572707"/>
            <a:ext cx="7300979" cy="4599295"/>
          </a:xfrm>
          <a:prstGeom prst="rect">
            <a:avLst/>
          </a:prstGeom>
          <a:noFill/>
          <a:ln w="12700">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nSpc>
                <a:spcPct val="200000"/>
              </a:lnSpc>
            </a:pPr>
            <a:r>
              <a:rPr lang="en-US" altLang="ja-JP" sz="2000" dirty="0" smtClean="0">
                <a:solidFill>
                  <a:schemeClr val="tx1"/>
                </a:solidFill>
                <a:latin typeface="Meiryo UI" pitchFamily="50" charset="-128"/>
                <a:ea typeface="Meiryo UI" pitchFamily="50" charset="-128"/>
                <a:cs typeface="Meiryo UI" pitchFamily="50" charset="-128"/>
              </a:rPr>
              <a:t> </a:t>
            </a:r>
            <a:r>
              <a:rPr lang="ja-JP" altLang="en-US" sz="2000" dirty="0" smtClean="0">
                <a:solidFill>
                  <a:schemeClr val="tx1"/>
                </a:solidFill>
                <a:latin typeface="Meiryo UI" pitchFamily="50" charset="-128"/>
                <a:ea typeface="Meiryo UI" pitchFamily="50" charset="-128"/>
                <a:cs typeface="Meiryo UI" pitchFamily="50" charset="-128"/>
              </a:rPr>
              <a:t>１　基本的な考え方</a:t>
            </a:r>
            <a:endParaRPr lang="en-US" altLang="ja-JP" sz="2000" dirty="0" smtClean="0">
              <a:solidFill>
                <a:schemeClr val="tx1"/>
              </a:solidFill>
              <a:latin typeface="Meiryo UI" pitchFamily="50" charset="-128"/>
              <a:ea typeface="Meiryo UI" pitchFamily="50" charset="-128"/>
              <a:cs typeface="Meiryo UI" pitchFamily="50" charset="-128"/>
            </a:endParaRPr>
          </a:p>
          <a:p>
            <a:pPr>
              <a:lnSpc>
                <a:spcPct val="200000"/>
              </a:lnSpc>
            </a:pPr>
            <a:r>
              <a:rPr lang="en-US" altLang="ja-JP" sz="2000" dirty="0" smtClean="0">
                <a:solidFill>
                  <a:schemeClr val="tx1"/>
                </a:solidFill>
                <a:latin typeface="Meiryo UI" pitchFamily="50" charset="-128"/>
                <a:ea typeface="Meiryo UI" pitchFamily="50" charset="-128"/>
                <a:cs typeface="Meiryo UI" pitchFamily="50" charset="-128"/>
              </a:rPr>
              <a:t> </a:t>
            </a:r>
            <a:r>
              <a:rPr lang="ja-JP" altLang="en-US" sz="2000" dirty="0" smtClean="0">
                <a:solidFill>
                  <a:schemeClr val="tx1"/>
                </a:solidFill>
                <a:latin typeface="Meiryo UI" pitchFamily="50" charset="-128"/>
                <a:ea typeface="Meiryo UI" pitchFamily="50" charset="-128"/>
                <a:cs typeface="Meiryo UI" pitchFamily="50" charset="-128"/>
              </a:rPr>
              <a:t>２  局と総合区の事務分担</a:t>
            </a:r>
            <a:endParaRPr lang="en-US" altLang="ja-JP" sz="2000" dirty="0" smtClean="0">
              <a:solidFill>
                <a:schemeClr val="tx1"/>
              </a:solidFill>
              <a:latin typeface="Meiryo UI" pitchFamily="50" charset="-128"/>
              <a:ea typeface="Meiryo UI" pitchFamily="50" charset="-128"/>
              <a:cs typeface="Meiryo UI" pitchFamily="50" charset="-128"/>
            </a:endParaRPr>
          </a:p>
          <a:p>
            <a:pPr>
              <a:lnSpc>
                <a:spcPct val="200000"/>
              </a:lnSpc>
            </a:pPr>
            <a:r>
              <a:rPr kumimoji="1" lang="ja-JP" altLang="en-US" sz="2000" dirty="0" smtClean="0">
                <a:solidFill>
                  <a:schemeClr val="tx1"/>
                </a:solidFill>
                <a:latin typeface="Meiryo UI" pitchFamily="50" charset="-128"/>
                <a:ea typeface="Meiryo UI" pitchFamily="50" charset="-128"/>
                <a:cs typeface="Meiryo UI" pitchFamily="50" charset="-128"/>
              </a:rPr>
              <a:t> ３　総合区の主な事務</a:t>
            </a:r>
            <a:endParaRPr lang="en-US" altLang="ja-JP" sz="2000" dirty="0" smtClean="0">
              <a:solidFill>
                <a:schemeClr val="tx1"/>
              </a:solidFill>
              <a:latin typeface="Meiryo UI" pitchFamily="50" charset="-128"/>
              <a:ea typeface="Meiryo UI" pitchFamily="50" charset="-128"/>
              <a:cs typeface="Meiryo UI" pitchFamily="50" charset="-128"/>
            </a:endParaRPr>
          </a:p>
          <a:p>
            <a:pPr>
              <a:lnSpc>
                <a:spcPct val="200000"/>
              </a:lnSpc>
            </a:pPr>
            <a:r>
              <a:rPr lang="ja-JP" altLang="en-US" sz="2000" dirty="0" smtClean="0">
                <a:solidFill>
                  <a:schemeClr val="tx1"/>
                </a:solidFill>
                <a:latin typeface="Meiryo UI" pitchFamily="50" charset="-128"/>
                <a:ea typeface="Meiryo UI" pitchFamily="50" charset="-128"/>
                <a:cs typeface="Meiryo UI" pitchFamily="50" charset="-128"/>
              </a:rPr>
              <a:t> ４　局と総合区の主な事務</a:t>
            </a:r>
            <a:endParaRPr lang="en-US" altLang="ja-JP" sz="2000" dirty="0" smtClean="0">
              <a:solidFill>
                <a:schemeClr val="tx1"/>
              </a:solidFill>
              <a:latin typeface="Meiryo UI" pitchFamily="50" charset="-128"/>
              <a:ea typeface="Meiryo UI" pitchFamily="50" charset="-128"/>
              <a:cs typeface="Meiryo UI" pitchFamily="50" charset="-128"/>
            </a:endParaRPr>
          </a:p>
          <a:p>
            <a:pPr>
              <a:lnSpc>
                <a:spcPct val="200000"/>
              </a:lnSpc>
            </a:pPr>
            <a:r>
              <a:rPr lang="en-US" altLang="ja-JP" sz="2000" dirty="0" smtClean="0">
                <a:solidFill>
                  <a:schemeClr val="tx1"/>
                </a:solidFill>
                <a:latin typeface="Meiryo UI" pitchFamily="50" charset="-128"/>
                <a:ea typeface="Meiryo UI" pitchFamily="50" charset="-128"/>
                <a:cs typeface="Meiryo UI" pitchFamily="50" charset="-128"/>
              </a:rPr>
              <a:t> </a:t>
            </a:r>
            <a:r>
              <a:rPr lang="ja-JP" altLang="en-US" sz="2000" dirty="0" smtClean="0">
                <a:solidFill>
                  <a:schemeClr val="tx1"/>
                </a:solidFill>
                <a:latin typeface="Meiryo UI" pitchFamily="50" charset="-128"/>
                <a:ea typeface="Meiryo UI" pitchFamily="50" charset="-128"/>
                <a:cs typeface="Meiryo UI" pitchFamily="50" charset="-128"/>
              </a:rPr>
              <a:t>５　総合区政の運営イメージ</a:t>
            </a:r>
            <a:endParaRPr lang="en-US" altLang="ja-JP" sz="2000" dirty="0" smtClean="0">
              <a:solidFill>
                <a:schemeClr val="tx1"/>
              </a:solidFill>
              <a:latin typeface="Meiryo UI" pitchFamily="50" charset="-128"/>
              <a:ea typeface="Meiryo UI" pitchFamily="50" charset="-128"/>
              <a:cs typeface="Meiryo UI" pitchFamily="50" charset="-128"/>
            </a:endParaRPr>
          </a:p>
          <a:p>
            <a:pPr>
              <a:lnSpc>
                <a:spcPct val="200000"/>
              </a:lnSpc>
            </a:pPr>
            <a:r>
              <a:rPr lang="en-US" altLang="ja-JP" sz="2000" dirty="0" smtClean="0">
                <a:solidFill>
                  <a:schemeClr val="tx1"/>
                </a:solidFill>
                <a:latin typeface="Meiryo UI" pitchFamily="50" charset="-128"/>
                <a:ea typeface="Meiryo UI" pitchFamily="50" charset="-128"/>
                <a:cs typeface="Meiryo UI" pitchFamily="50" charset="-128"/>
              </a:rPr>
              <a:t> </a:t>
            </a:r>
            <a:r>
              <a:rPr lang="ja-JP" altLang="en-US" sz="2000" dirty="0" smtClean="0">
                <a:solidFill>
                  <a:schemeClr val="tx1"/>
                </a:solidFill>
                <a:latin typeface="Meiryo UI" pitchFamily="50" charset="-128"/>
                <a:ea typeface="Meiryo UI" pitchFamily="50" charset="-128"/>
                <a:cs typeface="Meiryo UI" pitchFamily="50" charset="-128"/>
              </a:rPr>
              <a:t>６　総合区と地域自治区の事務分担</a:t>
            </a:r>
            <a:endParaRPr lang="en-US" altLang="ja-JP" sz="2000" dirty="0" smtClean="0">
              <a:solidFill>
                <a:schemeClr val="tx1"/>
              </a:solidFill>
              <a:latin typeface="Meiryo UI" pitchFamily="50" charset="-128"/>
              <a:ea typeface="Meiryo UI" pitchFamily="50" charset="-128"/>
              <a:cs typeface="Meiryo UI" pitchFamily="50" charset="-128"/>
            </a:endParaRPr>
          </a:p>
          <a:p>
            <a:pPr>
              <a:lnSpc>
                <a:spcPct val="200000"/>
              </a:lnSpc>
            </a:pPr>
            <a:r>
              <a:rPr lang="en-US" altLang="ja-JP" sz="2000" dirty="0" smtClean="0">
                <a:solidFill>
                  <a:schemeClr val="tx1"/>
                </a:solidFill>
                <a:latin typeface="Meiryo UI" pitchFamily="50" charset="-128"/>
                <a:ea typeface="Meiryo UI" pitchFamily="50" charset="-128"/>
                <a:cs typeface="Meiryo UI" pitchFamily="50" charset="-128"/>
              </a:rPr>
              <a:t> </a:t>
            </a:r>
            <a:r>
              <a:rPr lang="ja-JP" altLang="en-US" sz="2000" dirty="0" smtClean="0">
                <a:solidFill>
                  <a:schemeClr val="tx1"/>
                </a:solidFill>
                <a:latin typeface="Meiryo UI" pitchFamily="50" charset="-128"/>
                <a:ea typeface="Meiryo UI" pitchFamily="50" charset="-128"/>
                <a:cs typeface="Meiryo UI" pitchFamily="50" charset="-128"/>
              </a:rPr>
              <a:t>７　総合区と地域自治区の主な事務</a:t>
            </a:r>
            <a:endParaRPr lang="en-US" altLang="ja-JP" sz="2000" dirty="0" smtClean="0">
              <a:solidFill>
                <a:schemeClr val="tx1"/>
              </a:solidFill>
              <a:latin typeface="Meiryo UI" pitchFamily="50" charset="-128"/>
              <a:ea typeface="Meiryo UI" pitchFamily="50" charset="-128"/>
              <a:cs typeface="Meiryo UI" pitchFamily="50" charset="-128"/>
            </a:endParaRPr>
          </a:p>
        </p:txBody>
      </p:sp>
      <p:sp>
        <p:nvSpPr>
          <p:cNvPr id="5" name="タイトル 1"/>
          <p:cNvSpPr>
            <a:spLocks noGrp="1"/>
          </p:cNvSpPr>
          <p:nvPr>
            <p:ph type="title"/>
          </p:nvPr>
        </p:nvSpPr>
        <p:spPr>
          <a:xfrm>
            <a:off x="448538" y="458771"/>
            <a:ext cx="8229600" cy="1143000"/>
          </a:xfrm>
        </p:spPr>
        <p:txBody>
          <a:bodyPr>
            <a:noAutofit/>
          </a:bodyPr>
          <a:lstStyle/>
          <a:p>
            <a:r>
              <a:rPr kumimoji="1" lang="ja-JP" altLang="en-US" sz="3600" dirty="0" smtClean="0"/>
              <a:t>目　　次</a:t>
            </a:r>
            <a:endParaRPr kumimoji="1" lang="ja-JP" altLang="en-US" sz="3600" dirty="0"/>
          </a:p>
        </p:txBody>
      </p:sp>
      <p:sp>
        <p:nvSpPr>
          <p:cNvPr id="6" name="正方形/長方形 5"/>
          <p:cNvSpPr/>
          <p:nvPr/>
        </p:nvSpPr>
        <p:spPr>
          <a:xfrm>
            <a:off x="2277190" y="2979415"/>
            <a:ext cx="6493499" cy="64807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2000" dirty="0" smtClean="0">
                <a:solidFill>
                  <a:schemeClr val="tx1"/>
                </a:solidFill>
                <a:latin typeface="Meiryo UI" pitchFamily="50" charset="-128"/>
                <a:ea typeface="Meiryo UI" pitchFamily="50" charset="-128"/>
                <a:cs typeface="Meiryo UI" pitchFamily="50" charset="-128"/>
              </a:rPr>
              <a:t>　　　　  </a:t>
            </a:r>
            <a:r>
              <a:rPr lang="ja-JP" altLang="en-US" sz="2000" dirty="0" smtClean="0">
                <a:solidFill>
                  <a:schemeClr val="tx1"/>
                </a:solidFill>
                <a:latin typeface="Meiryo UI" pitchFamily="50" charset="-128"/>
                <a:ea typeface="Meiryo UI" pitchFamily="50" charset="-128"/>
                <a:cs typeface="Meiryo UI" pitchFamily="50" charset="-128"/>
              </a:rPr>
              <a:t>・・・・・・・・・・・・・・・・・・</a:t>
            </a:r>
            <a:r>
              <a:rPr kumimoji="1" lang="ja-JP" altLang="en-US" sz="2000" dirty="0" smtClean="0">
                <a:solidFill>
                  <a:schemeClr val="tx1"/>
                </a:solidFill>
                <a:latin typeface="Meiryo UI" pitchFamily="50" charset="-128"/>
                <a:ea typeface="Meiryo UI" pitchFamily="50" charset="-128"/>
                <a:cs typeface="Meiryo UI" pitchFamily="50" charset="-128"/>
              </a:rPr>
              <a:t>・・・・・・・・・・</a:t>
            </a:r>
            <a:r>
              <a:rPr lang="ja-JP" altLang="en-US" sz="2000" dirty="0" smtClean="0">
                <a:solidFill>
                  <a:schemeClr val="tx1"/>
                </a:solidFill>
                <a:latin typeface="Meiryo UI" pitchFamily="50" charset="-128"/>
                <a:ea typeface="Meiryo UI" pitchFamily="50" charset="-128"/>
                <a:cs typeface="Meiryo UI" pitchFamily="50" charset="-128"/>
              </a:rPr>
              <a:t>事務</a:t>
            </a:r>
            <a:r>
              <a:rPr lang="en-US" altLang="ja-JP" sz="2000" dirty="0" smtClean="0">
                <a:solidFill>
                  <a:schemeClr val="tx1"/>
                </a:solidFill>
                <a:latin typeface="Meiryo UI" pitchFamily="50" charset="-128"/>
                <a:ea typeface="Meiryo UI" pitchFamily="50" charset="-128"/>
                <a:cs typeface="Meiryo UI" pitchFamily="50" charset="-128"/>
              </a:rPr>
              <a:t>-</a:t>
            </a:r>
            <a:r>
              <a:rPr lang="ja-JP" altLang="en-US" sz="2000" dirty="0" smtClean="0">
                <a:solidFill>
                  <a:schemeClr val="tx1"/>
                </a:solidFill>
                <a:latin typeface="Meiryo UI" pitchFamily="50" charset="-128"/>
                <a:ea typeface="Meiryo UI" pitchFamily="50" charset="-128"/>
                <a:cs typeface="Meiryo UI" pitchFamily="50" charset="-128"/>
              </a:rPr>
              <a:t>３</a:t>
            </a:r>
            <a:endParaRPr kumimoji="1" lang="ja-JP" altLang="en-US" sz="2000" dirty="0">
              <a:solidFill>
                <a:schemeClr val="tx1"/>
              </a:solidFill>
              <a:latin typeface="Meiryo UI" pitchFamily="50" charset="-128"/>
              <a:ea typeface="Meiryo UI" pitchFamily="50" charset="-128"/>
              <a:cs typeface="Meiryo UI" pitchFamily="50" charset="-128"/>
            </a:endParaRPr>
          </a:p>
        </p:txBody>
      </p:sp>
      <p:sp>
        <p:nvSpPr>
          <p:cNvPr id="7" name="正方形/長方形 6"/>
          <p:cNvSpPr/>
          <p:nvPr/>
        </p:nvSpPr>
        <p:spPr>
          <a:xfrm>
            <a:off x="3776005" y="4203095"/>
            <a:ext cx="4624557" cy="64807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2000" dirty="0" smtClean="0">
                <a:solidFill>
                  <a:schemeClr val="tx1"/>
                </a:solidFill>
                <a:latin typeface="Meiryo UI" pitchFamily="50" charset="-128"/>
                <a:ea typeface="Meiryo UI" pitchFamily="50" charset="-128"/>
                <a:cs typeface="Meiryo UI" pitchFamily="50" charset="-128"/>
              </a:rPr>
              <a:t>　 ・・・・・・・・・・・・・・・・</a:t>
            </a:r>
            <a:r>
              <a:rPr kumimoji="1" lang="ja-JP" altLang="en-US" sz="2000" dirty="0" smtClean="0">
                <a:solidFill>
                  <a:schemeClr val="tx1"/>
                </a:solidFill>
                <a:latin typeface="Meiryo UI" pitchFamily="50" charset="-128"/>
                <a:ea typeface="Meiryo UI" pitchFamily="50" charset="-128"/>
                <a:cs typeface="Meiryo UI" pitchFamily="50" charset="-128"/>
              </a:rPr>
              <a:t>・・・・・・</a:t>
            </a:r>
            <a:r>
              <a:rPr lang="ja-JP" altLang="en-US" sz="2000" dirty="0" smtClean="0">
                <a:solidFill>
                  <a:schemeClr val="tx1"/>
                </a:solidFill>
                <a:latin typeface="Meiryo UI" pitchFamily="50" charset="-128"/>
                <a:ea typeface="Meiryo UI" pitchFamily="50" charset="-128"/>
                <a:cs typeface="Meiryo UI" pitchFamily="50" charset="-128"/>
              </a:rPr>
              <a:t>事務</a:t>
            </a:r>
            <a:r>
              <a:rPr lang="en-US" altLang="ja-JP" sz="2000" dirty="0" smtClean="0">
                <a:solidFill>
                  <a:schemeClr val="tx1"/>
                </a:solidFill>
                <a:latin typeface="Meiryo UI" pitchFamily="50" charset="-128"/>
                <a:ea typeface="Meiryo UI" pitchFamily="50" charset="-128"/>
                <a:cs typeface="Meiryo UI" pitchFamily="50" charset="-128"/>
              </a:rPr>
              <a:t>-</a:t>
            </a:r>
            <a:r>
              <a:rPr lang="ja-JP" altLang="en-US" sz="2000" dirty="0" smtClean="0">
                <a:solidFill>
                  <a:schemeClr val="tx1"/>
                </a:solidFill>
                <a:latin typeface="Meiryo UI" pitchFamily="50" charset="-128"/>
                <a:ea typeface="Meiryo UI" pitchFamily="50" charset="-128"/>
                <a:cs typeface="Meiryo UI" pitchFamily="50" charset="-128"/>
              </a:rPr>
              <a:t>１０</a:t>
            </a:r>
            <a:endParaRPr kumimoji="1" lang="ja-JP" altLang="en-US" sz="2000" dirty="0">
              <a:solidFill>
                <a:schemeClr val="tx1"/>
              </a:solidFill>
              <a:latin typeface="Meiryo UI" pitchFamily="50" charset="-128"/>
              <a:ea typeface="Meiryo UI" pitchFamily="50" charset="-128"/>
              <a:cs typeface="Meiryo UI" pitchFamily="50" charset="-128"/>
            </a:endParaRPr>
          </a:p>
        </p:txBody>
      </p:sp>
      <p:sp>
        <p:nvSpPr>
          <p:cNvPr id="8" name="正方形/長方形 7"/>
          <p:cNvSpPr/>
          <p:nvPr/>
        </p:nvSpPr>
        <p:spPr>
          <a:xfrm>
            <a:off x="2975963" y="1767825"/>
            <a:ext cx="5614553" cy="64807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2000" dirty="0" smtClean="0">
                <a:solidFill>
                  <a:schemeClr val="tx1"/>
                </a:solidFill>
                <a:latin typeface="Meiryo UI" pitchFamily="50" charset="-128"/>
                <a:ea typeface="Meiryo UI" pitchFamily="50" charset="-128"/>
                <a:cs typeface="Meiryo UI" pitchFamily="50" charset="-128"/>
              </a:rPr>
              <a:t>・・・・・・・・</a:t>
            </a:r>
            <a:r>
              <a:rPr kumimoji="1" lang="ja-JP" altLang="en-US" sz="2000" dirty="0" smtClean="0">
                <a:solidFill>
                  <a:schemeClr val="tx1"/>
                </a:solidFill>
                <a:latin typeface="Meiryo UI" pitchFamily="50" charset="-128"/>
                <a:ea typeface="Meiryo UI" pitchFamily="50" charset="-128"/>
                <a:cs typeface="Meiryo UI" pitchFamily="50" charset="-128"/>
              </a:rPr>
              <a:t>・・</a:t>
            </a:r>
            <a:r>
              <a:rPr lang="ja-JP" altLang="en-US" sz="2000" dirty="0" smtClean="0">
                <a:solidFill>
                  <a:schemeClr val="tx1"/>
                </a:solidFill>
                <a:latin typeface="Meiryo UI" pitchFamily="50" charset="-128"/>
                <a:ea typeface="Meiryo UI" pitchFamily="50" charset="-128"/>
                <a:cs typeface="Meiryo UI" pitchFamily="50" charset="-128"/>
              </a:rPr>
              <a:t>・・・・・・・・・・・・・・・</a:t>
            </a:r>
            <a:r>
              <a:rPr kumimoji="1" lang="ja-JP" altLang="en-US" sz="2000" dirty="0" smtClean="0">
                <a:solidFill>
                  <a:schemeClr val="tx1"/>
                </a:solidFill>
                <a:latin typeface="Meiryo UI" pitchFamily="50" charset="-128"/>
                <a:ea typeface="Meiryo UI" pitchFamily="50" charset="-128"/>
                <a:cs typeface="Meiryo UI" pitchFamily="50" charset="-128"/>
              </a:rPr>
              <a:t>・・・・・・</a:t>
            </a:r>
            <a:r>
              <a:rPr lang="ja-JP" altLang="en-US" sz="2000" dirty="0" smtClean="0">
                <a:solidFill>
                  <a:schemeClr val="tx1"/>
                </a:solidFill>
                <a:latin typeface="Meiryo UI" pitchFamily="50" charset="-128"/>
                <a:ea typeface="Meiryo UI" pitchFamily="50" charset="-128"/>
                <a:cs typeface="Meiryo UI" pitchFamily="50" charset="-128"/>
              </a:rPr>
              <a:t>事務</a:t>
            </a:r>
            <a:r>
              <a:rPr lang="en-US" altLang="ja-JP" sz="2000" dirty="0" smtClean="0">
                <a:solidFill>
                  <a:schemeClr val="tx1"/>
                </a:solidFill>
                <a:latin typeface="Meiryo UI" pitchFamily="50" charset="-128"/>
                <a:ea typeface="Meiryo UI" pitchFamily="50" charset="-128"/>
                <a:cs typeface="Meiryo UI" pitchFamily="50" charset="-128"/>
              </a:rPr>
              <a:t>-</a:t>
            </a:r>
            <a:r>
              <a:rPr lang="ja-JP" altLang="en-US" sz="2000" dirty="0" smtClean="0">
                <a:solidFill>
                  <a:schemeClr val="tx1"/>
                </a:solidFill>
                <a:latin typeface="Meiryo UI" pitchFamily="50" charset="-128"/>
                <a:ea typeface="Meiryo UI" pitchFamily="50" charset="-128"/>
                <a:cs typeface="Meiryo UI" pitchFamily="50" charset="-128"/>
              </a:rPr>
              <a:t>１</a:t>
            </a:r>
            <a:endParaRPr kumimoji="1" lang="ja-JP" altLang="en-US" sz="2000" dirty="0">
              <a:solidFill>
                <a:schemeClr val="tx1"/>
              </a:solidFill>
              <a:latin typeface="Meiryo UI" pitchFamily="50" charset="-128"/>
              <a:ea typeface="Meiryo UI" pitchFamily="50" charset="-128"/>
              <a:cs typeface="Meiryo UI" pitchFamily="50" charset="-128"/>
            </a:endParaRPr>
          </a:p>
        </p:txBody>
      </p:sp>
      <p:sp>
        <p:nvSpPr>
          <p:cNvPr id="11" name="正方形/長方形 10"/>
          <p:cNvSpPr/>
          <p:nvPr/>
        </p:nvSpPr>
        <p:spPr>
          <a:xfrm>
            <a:off x="3840760" y="2379712"/>
            <a:ext cx="4624557" cy="64807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2000" dirty="0" smtClean="0">
                <a:solidFill>
                  <a:schemeClr val="tx1"/>
                </a:solidFill>
                <a:latin typeface="Meiryo UI" pitchFamily="50" charset="-128"/>
                <a:ea typeface="Meiryo UI" pitchFamily="50" charset="-128"/>
                <a:cs typeface="Meiryo UI" pitchFamily="50" charset="-128"/>
              </a:rPr>
              <a:t>・</a:t>
            </a:r>
            <a:r>
              <a:rPr lang="ja-JP" altLang="en-US" sz="2000" dirty="0" smtClean="0">
                <a:solidFill>
                  <a:schemeClr val="tx1"/>
                </a:solidFill>
                <a:latin typeface="Meiryo UI" pitchFamily="50" charset="-128"/>
                <a:ea typeface="Meiryo UI" pitchFamily="50" charset="-128"/>
                <a:cs typeface="Meiryo UI" pitchFamily="50" charset="-128"/>
              </a:rPr>
              <a:t>・・・・</a:t>
            </a:r>
            <a:r>
              <a:rPr kumimoji="1" lang="ja-JP" altLang="en-US" sz="2000" dirty="0" smtClean="0">
                <a:solidFill>
                  <a:schemeClr val="tx1"/>
                </a:solidFill>
                <a:latin typeface="Meiryo UI" pitchFamily="50" charset="-128"/>
                <a:ea typeface="Meiryo UI" pitchFamily="50" charset="-128"/>
                <a:cs typeface="Meiryo UI" pitchFamily="50" charset="-128"/>
              </a:rPr>
              <a:t>・</a:t>
            </a:r>
            <a:r>
              <a:rPr lang="ja-JP" altLang="en-US" sz="2000" dirty="0" smtClean="0">
                <a:solidFill>
                  <a:schemeClr val="tx1"/>
                </a:solidFill>
                <a:latin typeface="Meiryo UI" pitchFamily="50" charset="-128"/>
                <a:ea typeface="Meiryo UI" pitchFamily="50" charset="-128"/>
                <a:cs typeface="Meiryo UI" pitchFamily="50" charset="-128"/>
              </a:rPr>
              <a:t>・・・・・・・・・・・・・</a:t>
            </a:r>
            <a:r>
              <a:rPr kumimoji="1" lang="ja-JP" altLang="en-US" sz="2000" dirty="0" smtClean="0">
                <a:solidFill>
                  <a:schemeClr val="tx1"/>
                </a:solidFill>
                <a:latin typeface="Meiryo UI" pitchFamily="50" charset="-128"/>
                <a:ea typeface="Meiryo UI" pitchFamily="50" charset="-128"/>
                <a:cs typeface="Meiryo UI" pitchFamily="50" charset="-128"/>
              </a:rPr>
              <a:t>・・・・・・</a:t>
            </a:r>
            <a:r>
              <a:rPr lang="ja-JP" altLang="en-US" sz="2000" dirty="0" smtClean="0">
                <a:solidFill>
                  <a:schemeClr val="tx1"/>
                </a:solidFill>
                <a:latin typeface="Meiryo UI" pitchFamily="50" charset="-128"/>
                <a:ea typeface="Meiryo UI" pitchFamily="50" charset="-128"/>
                <a:cs typeface="Meiryo UI" pitchFamily="50" charset="-128"/>
              </a:rPr>
              <a:t>事務</a:t>
            </a:r>
            <a:r>
              <a:rPr lang="en-US" altLang="ja-JP" sz="2000" dirty="0" smtClean="0">
                <a:solidFill>
                  <a:schemeClr val="tx1"/>
                </a:solidFill>
                <a:latin typeface="Meiryo UI" pitchFamily="50" charset="-128"/>
                <a:ea typeface="Meiryo UI" pitchFamily="50" charset="-128"/>
                <a:cs typeface="Meiryo UI" pitchFamily="50" charset="-128"/>
              </a:rPr>
              <a:t>-</a:t>
            </a:r>
            <a:r>
              <a:rPr lang="ja-JP" altLang="en-US" sz="2000" dirty="0" smtClean="0">
                <a:solidFill>
                  <a:schemeClr val="tx1"/>
                </a:solidFill>
                <a:latin typeface="Meiryo UI" pitchFamily="50" charset="-128"/>
                <a:ea typeface="Meiryo UI" pitchFamily="50" charset="-128"/>
                <a:cs typeface="Meiryo UI" pitchFamily="50" charset="-128"/>
              </a:rPr>
              <a:t>２</a:t>
            </a:r>
            <a:endParaRPr kumimoji="1" lang="ja-JP" altLang="en-US" sz="2000" dirty="0">
              <a:solidFill>
                <a:schemeClr val="tx1"/>
              </a:solidFill>
              <a:latin typeface="Meiryo UI" pitchFamily="50" charset="-128"/>
              <a:ea typeface="Meiryo UI" pitchFamily="50" charset="-128"/>
              <a:cs typeface="Meiryo UI" pitchFamily="50" charset="-128"/>
            </a:endParaRPr>
          </a:p>
        </p:txBody>
      </p:sp>
      <p:sp>
        <p:nvSpPr>
          <p:cNvPr id="12" name="正方形/長方形 11"/>
          <p:cNvSpPr/>
          <p:nvPr/>
        </p:nvSpPr>
        <p:spPr>
          <a:xfrm>
            <a:off x="3841951" y="3601948"/>
            <a:ext cx="4624557" cy="64807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2000" dirty="0" smtClean="0">
                <a:solidFill>
                  <a:schemeClr val="tx1"/>
                </a:solidFill>
                <a:latin typeface="Meiryo UI" pitchFamily="50" charset="-128"/>
                <a:ea typeface="Meiryo UI" pitchFamily="50" charset="-128"/>
                <a:cs typeface="Meiryo UI" pitchFamily="50" charset="-128"/>
              </a:rPr>
              <a:t>・</a:t>
            </a:r>
            <a:r>
              <a:rPr lang="ja-JP" altLang="en-US" sz="2000" dirty="0" smtClean="0">
                <a:solidFill>
                  <a:schemeClr val="tx1"/>
                </a:solidFill>
                <a:latin typeface="Meiryo UI" pitchFamily="50" charset="-128"/>
                <a:ea typeface="Meiryo UI" pitchFamily="50" charset="-128"/>
                <a:cs typeface="Meiryo UI" pitchFamily="50" charset="-128"/>
              </a:rPr>
              <a:t>・・・・</a:t>
            </a:r>
            <a:r>
              <a:rPr kumimoji="1" lang="ja-JP" altLang="en-US" sz="2000" dirty="0" smtClean="0">
                <a:solidFill>
                  <a:schemeClr val="tx1"/>
                </a:solidFill>
                <a:latin typeface="Meiryo UI" pitchFamily="50" charset="-128"/>
                <a:ea typeface="Meiryo UI" pitchFamily="50" charset="-128"/>
                <a:cs typeface="Meiryo UI" pitchFamily="50" charset="-128"/>
              </a:rPr>
              <a:t>・</a:t>
            </a:r>
            <a:r>
              <a:rPr lang="ja-JP" altLang="en-US" sz="2000" dirty="0" smtClean="0">
                <a:solidFill>
                  <a:schemeClr val="tx1"/>
                </a:solidFill>
                <a:latin typeface="Meiryo UI" pitchFamily="50" charset="-128"/>
                <a:ea typeface="Meiryo UI" pitchFamily="50" charset="-128"/>
                <a:cs typeface="Meiryo UI" pitchFamily="50" charset="-128"/>
              </a:rPr>
              <a:t>・・・・・・・・・・・・・</a:t>
            </a:r>
            <a:r>
              <a:rPr kumimoji="1" lang="ja-JP" altLang="en-US" sz="2000" dirty="0" smtClean="0">
                <a:solidFill>
                  <a:schemeClr val="tx1"/>
                </a:solidFill>
                <a:latin typeface="Meiryo UI" pitchFamily="50" charset="-128"/>
                <a:ea typeface="Meiryo UI" pitchFamily="50" charset="-128"/>
                <a:cs typeface="Meiryo UI" pitchFamily="50" charset="-128"/>
              </a:rPr>
              <a:t>・・・・・・</a:t>
            </a:r>
            <a:r>
              <a:rPr lang="ja-JP" altLang="en-US" sz="2000" dirty="0" smtClean="0">
                <a:solidFill>
                  <a:schemeClr val="tx1"/>
                </a:solidFill>
                <a:latin typeface="Meiryo UI" pitchFamily="50" charset="-128"/>
                <a:ea typeface="Meiryo UI" pitchFamily="50" charset="-128"/>
                <a:cs typeface="Meiryo UI" pitchFamily="50" charset="-128"/>
              </a:rPr>
              <a:t>事務</a:t>
            </a:r>
            <a:r>
              <a:rPr lang="en-US" altLang="ja-JP" sz="2000" dirty="0" smtClean="0">
                <a:solidFill>
                  <a:schemeClr val="tx1"/>
                </a:solidFill>
                <a:latin typeface="Meiryo UI" pitchFamily="50" charset="-128"/>
                <a:ea typeface="Meiryo UI" pitchFamily="50" charset="-128"/>
                <a:cs typeface="Meiryo UI" pitchFamily="50" charset="-128"/>
              </a:rPr>
              <a:t>-</a:t>
            </a:r>
            <a:r>
              <a:rPr lang="ja-JP" altLang="en-US" sz="2000" dirty="0" smtClean="0">
                <a:solidFill>
                  <a:schemeClr val="tx1"/>
                </a:solidFill>
                <a:latin typeface="Meiryo UI" pitchFamily="50" charset="-128"/>
                <a:ea typeface="Meiryo UI" pitchFamily="50" charset="-128"/>
                <a:cs typeface="Meiryo UI" pitchFamily="50" charset="-128"/>
              </a:rPr>
              <a:t>４</a:t>
            </a:r>
            <a:endParaRPr kumimoji="1" lang="ja-JP" altLang="en-US" sz="2000" dirty="0">
              <a:solidFill>
                <a:schemeClr val="tx1"/>
              </a:solidFill>
              <a:latin typeface="Meiryo UI" pitchFamily="50" charset="-128"/>
              <a:ea typeface="Meiryo UI" pitchFamily="50" charset="-128"/>
              <a:cs typeface="Meiryo UI" pitchFamily="50" charset="-128"/>
            </a:endParaRPr>
          </a:p>
        </p:txBody>
      </p:sp>
      <p:sp>
        <p:nvSpPr>
          <p:cNvPr id="13" name="正方形/長方形 12"/>
          <p:cNvSpPr/>
          <p:nvPr/>
        </p:nvSpPr>
        <p:spPr>
          <a:xfrm>
            <a:off x="3653316" y="5420157"/>
            <a:ext cx="4678752" cy="64807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2000" dirty="0" smtClean="0">
                <a:solidFill>
                  <a:schemeClr val="tx1"/>
                </a:solidFill>
                <a:latin typeface="Meiryo UI" pitchFamily="50" charset="-128"/>
                <a:ea typeface="Meiryo UI" pitchFamily="50" charset="-128"/>
                <a:cs typeface="Meiryo UI" pitchFamily="50" charset="-128"/>
              </a:rPr>
              <a:t>　　　　　　　・・・・・・・・・・</a:t>
            </a:r>
            <a:r>
              <a:rPr kumimoji="1" lang="ja-JP" altLang="en-US" sz="2000" dirty="0" smtClean="0">
                <a:solidFill>
                  <a:schemeClr val="tx1"/>
                </a:solidFill>
                <a:latin typeface="Meiryo UI" pitchFamily="50" charset="-128"/>
                <a:ea typeface="Meiryo UI" pitchFamily="50" charset="-128"/>
                <a:cs typeface="Meiryo UI" pitchFamily="50" charset="-128"/>
              </a:rPr>
              <a:t>・・・・・・事務</a:t>
            </a:r>
            <a:r>
              <a:rPr kumimoji="1" lang="en-US" altLang="ja-JP" sz="2000" dirty="0" smtClean="0">
                <a:solidFill>
                  <a:schemeClr val="tx1"/>
                </a:solidFill>
                <a:latin typeface="Meiryo UI" pitchFamily="50" charset="-128"/>
                <a:ea typeface="Meiryo UI" pitchFamily="50" charset="-128"/>
                <a:cs typeface="Meiryo UI" pitchFamily="50" charset="-128"/>
              </a:rPr>
              <a:t>-</a:t>
            </a:r>
            <a:r>
              <a:rPr lang="ja-JP" altLang="en-US" sz="2000" dirty="0" smtClean="0">
                <a:solidFill>
                  <a:schemeClr val="tx1"/>
                </a:solidFill>
                <a:latin typeface="Meiryo UI" pitchFamily="50" charset="-128"/>
                <a:ea typeface="Meiryo UI" pitchFamily="50" charset="-128"/>
                <a:cs typeface="Meiryo UI" pitchFamily="50" charset="-128"/>
              </a:rPr>
              <a:t>１６</a:t>
            </a:r>
            <a:endParaRPr kumimoji="1" lang="en-US" altLang="ja-JP" sz="2000" dirty="0" smtClean="0">
              <a:solidFill>
                <a:schemeClr val="tx1"/>
              </a:solidFill>
              <a:latin typeface="Meiryo UI" pitchFamily="50" charset="-128"/>
              <a:ea typeface="Meiryo UI" pitchFamily="50" charset="-128"/>
              <a:cs typeface="Meiryo UI" pitchFamily="50" charset="-128"/>
            </a:endParaRPr>
          </a:p>
        </p:txBody>
      </p:sp>
      <p:sp>
        <p:nvSpPr>
          <p:cNvPr id="14" name="正方形/長方形 13"/>
          <p:cNvSpPr/>
          <p:nvPr/>
        </p:nvSpPr>
        <p:spPr>
          <a:xfrm>
            <a:off x="3808515" y="4820335"/>
            <a:ext cx="4624557" cy="64807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2000" dirty="0" smtClean="0">
                <a:solidFill>
                  <a:schemeClr val="tx1"/>
                </a:solidFill>
                <a:latin typeface="Meiryo UI" pitchFamily="50" charset="-128"/>
                <a:ea typeface="Meiryo UI" pitchFamily="50" charset="-128"/>
                <a:cs typeface="Meiryo UI" pitchFamily="50" charset="-128"/>
              </a:rPr>
              <a:t>　　　　　 ・・・・・・・・・・</a:t>
            </a:r>
            <a:r>
              <a:rPr kumimoji="1" lang="ja-JP" altLang="en-US" sz="2000" dirty="0" smtClean="0">
                <a:solidFill>
                  <a:schemeClr val="tx1"/>
                </a:solidFill>
                <a:latin typeface="Meiryo UI" pitchFamily="50" charset="-128"/>
                <a:ea typeface="Meiryo UI" pitchFamily="50" charset="-128"/>
                <a:cs typeface="Meiryo UI" pitchFamily="50" charset="-128"/>
              </a:rPr>
              <a:t>・・・・・・</a:t>
            </a:r>
            <a:r>
              <a:rPr lang="ja-JP" altLang="en-US" sz="2000" dirty="0" smtClean="0">
                <a:solidFill>
                  <a:schemeClr val="tx1"/>
                </a:solidFill>
                <a:latin typeface="Meiryo UI" pitchFamily="50" charset="-128"/>
                <a:ea typeface="Meiryo UI" pitchFamily="50" charset="-128"/>
                <a:cs typeface="Meiryo UI" pitchFamily="50" charset="-128"/>
              </a:rPr>
              <a:t>事務</a:t>
            </a:r>
            <a:r>
              <a:rPr lang="en-US" altLang="ja-JP" sz="2000" dirty="0" smtClean="0">
                <a:solidFill>
                  <a:schemeClr val="tx1"/>
                </a:solidFill>
                <a:latin typeface="Meiryo UI" pitchFamily="50" charset="-128"/>
                <a:ea typeface="Meiryo UI" pitchFamily="50" charset="-128"/>
                <a:cs typeface="Meiryo UI" pitchFamily="50" charset="-128"/>
              </a:rPr>
              <a:t>-</a:t>
            </a:r>
            <a:r>
              <a:rPr lang="ja-JP" altLang="en-US" sz="2000" dirty="0" smtClean="0">
                <a:solidFill>
                  <a:schemeClr val="tx1"/>
                </a:solidFill>
                <a:latin typeface="Meiryo UI" pitchFamily="50" charset="-128"/>
                <a:ea typeface="Meiryo UI" pitchFamily="50" charset="-128"/>
                <a:cs typeface="Meiryo UI" pitchFamily="50" charset="-128"/>
              </a:rPr>
              <a:t>１５</a:t>
            </a:r>
            <a:endParaRPr lang="en-US" altLang="ja-JP" sz="2000" dirty="0" smtClean="0">
              <a:solidFill>
                <a:schemeClr val="tx1"/>
              </a:solidFill>
              <a:latin typeface="Meiryo UI" pitchFamily="50" charset="-128"/>
              <a:ea typeface="Meiryo UI" pitchFamily="50" charset="-128"/>
              <a:cs typeface="Meiryo UI" pitchFamily="50" charset="-128"/>
            </a:endParaRPr>
          </a:p>
        </p:txBody>
      </p:sp>
    </p:spTree>
  </p:cSld>
  <p:clrMapOvr>
    <a:masterClrMapping/>
  </p:clrMapOvr>
  <p:timing>
    <p:tnLst>
      <p:par>
        <p:cTn id="1" dur="indefinite" restart="never" nodeType="tmRoot"/>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a:xfrm>
            <a:off x="448538" y="624114"/>
            <a:ext cx="8229600" cy="1143000"/>
          </a:xfrm>
        </p:spPr>
        <p:txBody>
          <a:bodyPr>
            <a:noAutofit/>
          </a:bodyPr>
          <a:lstStyle/>
          <a:p>
            <a:r>
              <a:rPr lang="ja-JP" altLang="en-US" sz="3600" dirty="0" smtClean="0"/>
              <a:t>≪ 資　料 ≫</a:t>
            </a:r>
            <a:endParaRPr kumimoji="1" lang="ja-JP" altLang="en-US" sz="3600" dirty="0"/>
          </a:p>
        </p:txBody>
      </p:sp>
      <p:sp>
        <p:nvSpPr>
          <p:cNvPr id="3" name="正方形/長方形 2"/>
          <p:cNvSpPr/>
          <p:nvPr/>
        </p:nvSpPr>
        <p:spPr>
          <a:xfrm>
            <a:off x="1691680" y="1842751"/>
            <a:ext cx="5902831" cy="4032448"/>
          </a:xfrm>
          <a:prstGeom prst="rect">
            <a:avLst/>
          </a:prstGeom>
          <a:noFill/>
          <a:ln w="19050">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nSpc>
                <a:spcPts val="2600"/>
              </a:lnSpc>
              <a:spcBef>
                <a:spcPts val="600"/>
              </a:spcBef>
            </a:pPr>
            <a:r>
              <a:rPr lang="ja-JP" altLang="en-US" sz="2000" kern="0" dirty="0" smtClean="0">
                <a:solidFill>
                  <a:prstClr val="black"/>
                </a:solidFill>
                <a:latin typeface="Meiryo UI" pitchFamily="50" charset="-128"/>
                <a:ea typeface="Meiryo UI" pitchFamily="50" charset="-128"/>
                <a:cs typeface="Meiryo UI" pitchFamily="50" charset="-128"/>
              </a:rPr>
              <a:t>　１　 区割り・区の名称、</a:t>
            </a:r>
            <a:r>
              <a:rPr lang="ja-JP" altLang="en-US" sz="2000" kern="0" dirty="0">
                <a:solidFill>
                  <a:prstClr val="black"/>
                </a:solidFill>
                <a:latin typeface="Meiryo UI" pitchFamily="50" charset="-128"/>
                <a:ea typeface="Meiryo UI" pitchFamily="50" charset="-128"/>
                <a:cs typeface="Meiryo UI" pitchFamily="50" charset="-128"/>
              </a:rPr>
              <a:t>総合区役所</a:t>
            </a:r>
            <a:r>
              <a:rPr lang="ja-JP" altLang="en-US" sz="2000" kern="0" dirty="0" smtClean="0">
                <a:solidFill>
                  <a:prstClr val="black"/>
                </a:solidFill>
                <a:latin typeface="Meiryo UI" pitchFamily="50" charset="-128"/>
                <a:ea typeface="Meiryo UI" pitchFamily="50" charset="-128"/>
                <a:cs typeface="Meiryo UI" pitchFamily="50" charset="-128"/>
              </a:rPr>
              <a:t>の位置</a:t>
            </a:r>
            <a:endParaRPr lang="en-US" altLang="ja-JP" sz="2000" kern="0" dirty="0" smtClean="0">
              <a:solidFill>
                <a:prstClr val="black"/>
              </a:solidFill>
              <a:latin typeface="Meiryo UI" pitchFamily="50" charset="-128"/>
              <a:ea typeface="Meiryo UI" pitchFamily="50" charset="-128"/>
              <a:cs typeface="Meiryo UI" pitchFamily="50" charset="-128"/>
            </a:endParaRPr>
          </a:p>
          <a:p>
            <a:pPr>
              <a:lnSpc>
                <a:spcPts val="2600"/>
              </a:lnSpc>
              <a:spcBef>
                <a:spcPts val="600"/>
              </a:spcBef>
            </a:pPr>
            <a:r>
              <a:rPr lang="ja-JP" altLang="en-US" sz="2000" kern="0" dirty="0" smtClean="0">
                <a:solidFill>
                  <a:prstClr val="black"/>
                </a:solidFill>
                <a:latin typeface="Meiryo UI" pitchFamily="50" charset="-128"/>
                <a:ea typeface="Meiryo UI" pitchFamily="50" charset="-128"/>
                <a:cs typeface="Meiryo UI" pitchFamily="50" charset="-128"/>
              </a:rPr>
              <a:t>　２　 事務分担</a:t>
            </a:r>
            <a:endParaRPr lang="en-US" altLang="ja-JP" sz="2000" kern="0" dirty="0" smtClean="0">
              <a:solidFill>
                <a:prstClr val="black"/>
              </a:solidFill>
              <a:latin typeface="Meiryo UI" pitchFamily="50" charset="-128"/>
              <a:ea typeface="Meiryo UI" pitchFamily="50" charset="-128"/>
              <a:cs typeface="Meiryo UI" pitchFamily="50" charset="-128"/>
            </a:endParaRPr>
          </a:p>
          <a:p>
            <a:pPr>
              <a:lnSpc>
                <a:spcPts val="2600"/>
              </a:lnSpc>
              <a:spcBef>
                <a:spcPts val="600"/>
              </a:spcBef>
            </a:pPr>
            <a:r>
              <a:rPr lang="ja-JP" altLang="en-US" sz="2000" kern="0" dirty="0" smtClean="0">
                <a:solidFill>
                  <a:prstClr val="black"/>
                </a:solidFill>
                <a:latin typeface="Meiryo UI" pitchFamily="50" charset="-128"/>
                <a:ea typeface="Meiryo UI" pitchFamily="50" charset="-128"/>
                <a:cs typeface="Meiryo UI" pitchFamily="50" charset="-128"/>
              </a:rPr>
              <a:t>　３　 組織体制</a:t>
            </a:r>
            <a:endParaRPr lang="en-US" altLang="ja-JP" sz="2000" kern="0" dirty="0" smtClean="0">
              <a:solidFill>
                <a:prstClr val="black"/>
              </a:solidFill>
              <a:latin typeface="Meiryo UI" pitchFamily="50" charset="-128"/>
              <a:ea typeface="Meiryo UI" pitchFamily="50" charset="-128"/>
              <a:cs typeface="Meiryo UI" pitchFamily="50" charset="-128"/>
            </a:endParaRPr>
          </a:p>
          <a:p>
            <a:pPr>
              <a:lnSpc>
                <a:spcPts val="2600"/>
              </a:lnSpc>
              <a:spcBef>
                <a:spcPts val="600"/>
              </a:spcBef>
            </a:pPr>
            <a:r>
              <a:rPr lang="ja-JP" altLang="en-US" sz="2000" kern="0" dirty="0" smtClean="0">
                <a:solidFill>
                  <a:prstClr val="black"/>
                </a:solidFill>
                <a:latin typeface="Meiryo UI" pitchFamily="50" charset="-128"/>
                <a:ea typeface="Meiryo UI" pitchFamily="50" charset="-128"/>
                <a:cs typeface="Meiryo UI" pitchFamily="50" charset="-128"/>
              </a:rPr>
              <a:t>　４　 予算の仕組み</a:t>
            </a:r>
            <a:endParaRPr lang="en-US" altLang="ja-JP" sz="2000" kern="0" dirty="0" smtClean="0">
              <a:solidFill>
                <a:prstClr val="black"/>
              </a:solidFill>
              <a:latin typeface="Meiryo UI" pitchFamily="50" charset="-128"/>
              <a:ea typeface="Meiryo UI" pitchFamily="50" charset="-128"/>
              <a:cs typeface="Meiryo UI" pitchFamily="50" charset="-128"/>
            </a:endParaRPr>
          </a:p>
          <a:p>
            <a:pPr>
              <a:lnSpc>
                <a:spcPts val="2600"/>
              </a:lnSpc>
              <a:spcBef>
                <a:spcPts val="600"/>
              </a:spcBef>
            </a:pPr>
            <a:r>
              <a:rPr lang="ja-JP" altLang="en-US" sz="2000" kern="0" dirty="0" smtClean="0">
                <a:solidFill>
                  <a:prstClr val="black"/>
                </a:solidFill>
                <a:latin typeface="Meiryo UI" pitchFamily="50" charset="-128"/>
                <a:ea typeface="Meiryo UI" pitchFamily="50" charset="-128"/>
                <a:cs typeface="Meiryo UI" pitchFamily="50" charset="-128"/>
              </a:rPr>
              <a:t>　５　 財産管理</a:t>
            </a:r>
            <a:endParaRPr lang="en-US" altLang="ja-JP" sz="2000" kern="0" dirty="0" smtClean="0">
              <a:solidFill>
                <a:prstClr val="black"/>
              </a:solidFill>
              <a:latin typeface="Meiryo UI" pitchFamily="50" charset="-128"/>
              <a:ea typeface="Meiryo UI" pitchFamily="50" charset="-128"/>
              <a:cs typeface="Meiryo UI" pitchFamily="50" charset="-128"/>
            </a:endParaRPr>
          </a:p>
          <a:p>
            <a:pPr>
              <a:lnSpc>
                <a:spcPts val="2600"/>
              </a:lnSpc>
              <a:spcBef>
                <a:spcPts val="600"/>
              </a:spcBef>
            </a:pPr>
            <a:r>
              <a:rPr lang="ja-JP" altLang="en-US" sz="2000" kern="0" dirty="0" smtClean="0">
                <a:solidFill>
                  <a:prstClr val="black"/>
                </a:solidFill>
                <a:latin typeface="Meiryo UI" pitchFamily="50" charset="-128"/>
                <a:ea typeface="Meiryo UI" pitchFamily="50" charset="-128"/>
                <a:cs typeface="Meiryo UI" pitchFamily="50" charset="-128"/>
              </a:rPr>
              <a:t>　６　 総合区政会議、地域自治区・地域協議会</a:t>
            </a:r>
            <a:endParaRPr lang="en-US" altLang="ja-JP" sz="2000" kern="0" dirty="0" smtClean="0">
              <a:solidFill>
                <a:prstClr val="black"/>
              </a:solidFill>
              <a:latin typeface="Meiryo UI" pitchFamily="50" charset="-128"/>
              <a:ea typeface="Meiryo UI" pitchFamily="50" charset="-128"/>
              <a:cs typeface="Meiryo UI" pitchFamily="50" charset="-128"/>
            </a:endParaRPr>
          </a:p>
          <a:p>
            <a:pPr>
              <a:lnSpc>
                <a:spcPts val="2600"/>
              </a:lnSpc>
              <a:spcBef>
                <a:spcPts val="600"/>
              </a:spcBef>
            </a:pPr>
            <a:r>
              <a:rPr lang="ja-JP" altLang="en-US" sz="2000" kern="0" dirty="0" smtClean="0">
                <a:solidFill>
                  <a:prstClr val="black"/>
                </a:solidFill>
                <a:latin typeface="Meiryo UI" pitchFamily="50" charset="-128"/>
                <a:ea typeface="Meiryo UI" pitchFamily="50" charset="-128"/>
                <a:cs typeface="Meiryo UI" pitchFamily="50" charset="-128"/>
              </a:rPr>
              <a:t>　７　 総合区設置に</a:t>
            </a:r>
            <a:r>
              <a:rPr lang="ja-JP" altLang="en-US" sz="2000" kern="0" dirty="0">
                <a:solidFill>
                  <a:prstClr val="black"/>
                </a:solidFill>
                <a:latin typeface="Meiryo UI" pitchFamily="50" charset="-128"/>
                <a:ea typeface="Meiryo UI" pitchFamily="50" charset="-128"/>
                <a:cs typeface="Meiryo UI" pitchFamily="50" charset="-128"/>
              </a:rPr>
              <a:t>伴う</a:t>
            </a:r>
            <a:r>
              <a:rPr lang="ja-JP" altLang="en-US" sz="2000" kern="0" dirty="0" smtClean="0">
                <a:solidFill>
                  <a:prstClr val="black"/>
                </a:solidFill>
                <a:latin typeface="Meiryo UI" pitchFamily="50" charset="-128"/>
                <a:ea typeface="Meiryo UI" pitchFamily="50" charset="-128"/>
                <a:cs typeface="Meiryo UI" pitchFamily="50" charset="-128"/>
              </a:rPr>
              <a:t>コスト</a:t>
            </a:r>
            <a:endParaRPr lang="en-US" altLang="ja-JP" sz="2000" kern="0" dirty="0" smtClean="0">
              <a:solidFill>
                <a:prstClr val="black"/>
              </a:solidFill>
              <a:latin typeface="Meiryo UI" pitchFamily="50" charset="-128"/>
              <a:ea typeface="Meiryo UI" pitchFamily="50" charset="-128"/>
              <a:cs typeface="Meiryo UI" pitchFamily="50" charset="-128"/>
            </a:endParaRPr>
          </a:p>
          <a:p>
            <a:pPr>
              <a:lnSpc>
                <a:spcPts val="2600"/>
              </a:lnSpc>
              <a:spcBef>
                <a:spcPts val="600"/>
              </a:spcBef>
            </a:pPr>
            <a:r>
              <a:rPr lang="ja-JP" altLang="en-US" sz="2000" kern="0" dirty="0" smtClean="0">
                <a:solidFill>
                  <a:prstClr val="black"/>
                </a:solidFill>
                <a:latin typeface="Meiryo UI" pitchFamily="50" charset="-128"/>
                <a:ea typeface="Meiryo UI" pitchFamily="50" charset="-128"/>
                <a:cs typeface="Meiryo UI" pitchFamily="50" charset="-128"/>
              </a:rPr>
              <a:t>　８　 </a:t>
            </a:r>
            <a:r>
              <a:rPr lang="ja-JP" altLang="en-US" sz="2000" kern="0" smtClean="0">
                <a:solidFill>
                  <a:prstClr val="black"/>
                </a:solidFill>
                <a:latin typeface="Meiryo UI" pitchFamily="50" charset="-128"/>
                <a:ea typeface="Meiryo UI" pitchFamily="50" charset="-128"/>
                <a:cs typeface="Meiryo UI" pitchFamily="50" charset="-128"/>
              </a:rPr>
              <a:t>設置の日</a:t>
            </a:r>
            <a:endParaRPr lang="en-US" altLang="ja-JP" sz="2000" kern="0" dirty="0" smtClean="0">
              <a:solidFill>
                <a:prstClr val="black"/>
              </a:solidFill>
              <a:latin typeface="Meiryo UI" pitchFamily="50" charset="-128"/>
              <a:ea typeface="Meiryo UI" pitchFamily="50" charset="-128"/>
              <a:cs typeface="Meiryo UI" pitchFamily="50" charset="-128"/>
            </a:endParaRPr>
          </a:p>
          <a:p>
            <a:pPr>
              <a:lnSpc>
                <a:spcPts val="2600"/>
              </a:lnSpc>
              <a:spcBef>
                <a:spcPts val="600"/>
              </a:spcBef>
            </a:pPr>
            <a:r>
              <a:rPr lang="ja-JP" altLang="en-US" sz="2000" kern="0" dirty="0" smtClean="0">
                <a:solidFill>
                  <a:prstClr val="black"/>
                </a:solidFill>
                <a:latin typeface="Meiryo UI" pitchFamily="50" charset="-128"/>
                <a:ea typeface="Meiryo UI" pitchFamily="50" charset="-128"/>
                <a:cs typeface="Meiryo UI" pitchFamily="50" charset="-128"/>
              </a:rPr>
              <a:t>　９　 総合区のすがた</a:t>
            </a:r>
            <a:endParaRPr lang="en-US" altLang="ja-JP" sz="2000" kern="0" dirty="0" smtClean="0">
              <a:solidFill>
                <a:prstClr val="black"/>
              </a:solidFill>
              <a:latin typeface="Meiryo UI" pitchFamily="50" charset="-128"/>
              <a:ea typeface="Meiryo UI" pitchFamily="50" charset="-128"/>
              <a:cs typeface="Meiryo UI" pitchFamily="50" charset="-128"/>
            </a:endParaRPr>
          </a:p>
        </p:txBody>
      </p:sp>
    </p:spTree>
    <p:extLst>
      <p:ext uri="{BB962C8B-B14F-4D97-AF65-F5344CB8AC3E}">
        <p14:creationId xmlns="" xmlns:p14="http://schemas.microsoft.com/office/powerpoint/2010/main" val="3746280009"/>
      </p:ext>
    </p:extLst>
  </p:cSld>
  <p:clrMapOvr>
    <a:masterClrMapping/>
  </p:clrMapOvr>
  <p:timing>
    <p:tnLst>
      <p:par>
        <p:cTn id="1" dur="indefinite" restart="never" nodeType="tmRoot"/>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テキスト ボックス 15"/>
          <p:cNvSpPr txBox="1"/>
          <p:nvPr/>
        </p:nvSpPr>
        <p:spPr>
          <a:xfrm>
            <a:off x="251520" y="833682"/>
            <a:ext cx="8640960" cy="5835678"/>
          </a:xfrm>
          <a:prstGeom prst="roundRect">
            <a:avLst>
              <a:gd name="adj" fmla="val 6227"/>
            </a:avLst>
          </a:prstGeom>
          <a:solidFill>
            <a:schemeClr val="accent6">
              <a:lumMod val="40000"/>
              <a:lumOff val="60000"/>
            </a:schemeClr>
          </a:solidFill>
        </p:spPr>
        <p:txBody>
          <a:bodyPr wrap="square" rtlCol="0" anchor="t" anchorCtr="0">
            <a:noAutofit/>
          </a:bodyPr>
          <a:lstStyle/>
          <a:p>
            <a:pPr>
              <a:lnSpc>
                <a:spcPts val="2300"/>
              </a:lnSpc>
            </a:pPr>
            <a:r>
              <a:rPr kumimoji="1" lang="ja-JP" altLang="en-US" b="1" dirty="0" smtClean="0">
                <a:latin typeface="Meiryo UI" pitchFamily="50" charset="-128"/>
                <a:ea typeface="Meiryo UI" pitchFamily="50" charset="-128"/>
                <a:cs typeface="Meiryo UI" pitchFamily="50" charset="-128"/>
              </a:rPr>
              <a:t>◆　</a:t>
            </a:r>
            <a:r>
              <a:rPr lang="ja-JP" altLang="en-US" b="1" dirty="0" smtClean="0">
                <a:latin typeface="Meiryo UI" pitchFamily="50" charset="-128"/>
                <a:ea typeface="Meiryo UI" pitchFamily="50" charset="-128"/>
                <a:cs typeface="Meiryo UI" pitchFamily="50" charset="-128"/>
              </a:rPr>
              <a:t>住民に身近な行政サービスは、総合区で実施</a:t>
            </a:r>
            <a:endParaRPr lang="en-US" altLang="ja-JP" b="1" dirty="0" smtClean="0">
              <a:latin typeface="Meiryo UI" pitchFamily="50" charset="-128"/>
              <a:ea typeface="Meiryo UI" pitchFamily="50" charset="-128"/>
              <a:cs typeface="Meiryo UI" pitchFamily="50" charset="-128"/>
            </a:endParaRPr>
          </a:p>
          <a:p>
            <a:pPr>
              <a:lnSpc>
                <a:spcPts val="700"/>
              </a:lnSpc>
            </a:pPr>
            <a:endParaRPr kumimoji="1" lang="en-US" altLang="ja-JP" sz="2000" b="1" dirty="0" smtClean="0">
              <a:latin typeface="Meiryo UI" pitchFamily="50" charset="-128"/>
              <a:ea typeface="Meiryo UI" pitchFamily="50" charset="-128"/>
              <a:cs typeface="Meiryo UI" pitchFamily="50" charset="-128"/>
            </a:endParaRPr>
          </a:p>
          <a:p>
            <a:pPr>
              <a:lnSpc>
                <a:spcPts val="2300"/>
              </a:lnSpc>
            </a:pPr>
            <a:r>
              <a:rPr lang="ja-JP" altLang="en-US" sz="1600" dirty="0" smtClean="0">
                <a:latin typeface="Meiryo UI" pitchFamily="50" charset="-128"/>
                <a:ea typeface="Meiryo UI" pitchFamily="50" charset="-128"/>
                <a:cs typeface="Meiryo UI" pitchFamily="50" charset="-128"/>
              </a:rPr>
              <a:t>　　  ⇒　総合区は、住民意見を的確に反映し、地域の実情に応じた行政サービスを提供で</a:t>
            </a:r>
            <a:endParaRPr lang="en-US" altLang="ja-JP" sz="1600" dirty="0" smtClean="0">
              <a:latin typeface="Meiryo UI" pitchFamily="50" charset="-128"/>
              <a:ea typeface="Meiryo UI" pitchFamily="50" charset="-128"/>
              <a:cs typeface="Meiryo UI" pitchFamily="50" charset="-128"/>
            </a:endParaRPr>
          </a:p>
          <a:p>
            <a:pPr>
              <a:lnSpc>
                <a:spcPts val="2300"/>
              </a:lnSpc>
            </a:pPr>
            <a:r>
              <a:rPr lang="en-US" altLang="ja-JP" sz="1600" dirty="0" smtClean="0">
                <a:latin typeface="Meiryo UI" pitchFamily="50" charset="-128"/>
                <a:ea typeface="Meiryo UI" pitchFamily="50" charset="-128"/>
                <a:cs typeface="Meiryo UI" pitchFamily="50" charset="-128"/>
              </a:rPr>
              <a:t>           </a:t>
            </a:r>
            <a:r>
              <a:rPr lang="ja-JP" altLang="en-US" sz="1600" dirty="0" smtClean="0">
                <a:latin typeface="Meiryo UI" pitchFamily="50" charset="-128"/>
                <a:ea typeface="Meiryo UI" pitchFamily="50" charset="-128"/>
                <a:cs typeface="Meiryo UI" pitchFamily="50" charset="-128"/>
              </a:rPr>
              <a:t>きるよう、一般市が実施する事務をベースにしながら、直接、住民を対象とする事務</a:t>
            </a:r>
            <a:endParaRPr lang="en-US" altLang="ja-JP" sz="1600" dirty="0" smtClean="0">
              <a:latin typeface="Meiryo UI" pitchFamily="50" charset="-128"/>
              <a:ea typeface="Meiryo UI" pitchFamily="50" charset="-128"/>
              <a:cs typeface="Meiryo UI" pitchFamily="50" charset="-128"/>
            </a:endParaRPr>
          </a:p>
          <a:p>
            <a:pPr>
              <a:lnSpc>
                <a:spcPts val="2300"/>
              </a:lnSpc>
            </a:pPr>
            <a:r>
              <a:rPr lang="en-US" altLang="ja-JP" sz="1600" dirty="0" smtClean="0">
                <a:latin typeface="Meiryo UI" pitchFamily="50" charset="-128"/>
                <a:ea typeface="Meiryo UI" pitchFamily="50" charset="-128"/>
                <a:cs typeface="Meiryo UI" pitchFamily="50" charset="-128"/>
              </a:rPr>
              <a:t>           </a:t>
            </a:r>
            <a:r>
              <a:rPr lang="ja-JP" altLang="en-US" sz="1600" dirty="0" smtClean="0">
                <a:latin typeface="Meiryo UI" pitchFamily="50" charset="-128"/>
                <a:ea typeface="Meiryo UI" pitchFamily="50" charset="-128"/>
                <a:cs typeface="Meiryo UI" pitchFamily="50" charset="-128"/>
              </a:rPr>
              <a:t>を中心に、住民生活と密接に関わる事務を幅広く行う</a:t>
            </a:r>
            <a:endParaRPr lang="en-US" altLang="ja-JP" sz="1600" dirty="0" smtClean="0">
              <a:latin typeface="Meiryo UI" pitchFamily="50" charset="-128"/>
              <a:ea typeface="Meiryo UI" pitchFamily="50" charset="-128"/>
              <a:cs typeface="Meiryo UI" pitchFamily="50" charset="-128"/>
            </a:endParaRPr>
          </a:p>
          <a:p>
            <a:pPr>
              <a:lnSpc>
                <a:spcPts val="2300"/>
              </a:lnSpc>
            </a:pPr>
            <a:endParaRPr lang="en-US" altLang="ja-JP" sz="1050" b="1" dirty="0" smtClean="0">
              <a:latin typeface="Meiryo UI" pitchFamily="50" charset="-128"/>
              <a:ea typeface="Meiryo UI" pitchFamily="50" charset="-128"/>
              <a:cs typeface="Meiryo UI" pitchFamily="50" charset="-128"/>
            </a:endParaRPr>
          </a:p>
          <a:p>
            <a:pPr>
              <a:lnSpc>
                <a:spcPts val="2300"/>
              </a:lnSpc>
            </a:pPr>
            <a:r>
              <a:rPr lang="ja-JP" altLang="en-US" b="1" dirty="0" smtClean="0">
                <a:latin typeface="Meiryo UI" pitchFamily="50" charset="-128"/>
                <a:ea typeface="Meiryo UI" pitchFamily="50" charset="-128"/>
                <a:cs typeface="Meiryo UI" pitchFamily="50" charset="-128"/>
              </a:rPr>
              <a:t>◆　市全体の統一性・一体性や高度な専門性が求められる事務は、局で実施</a:t>
            </a:r>
            <a:endParaRPr lang="en-US" altLang="ja-JP" b="1" dirty="0" smtClean="0">
              <a:latin typeface="Meiryo UI" pitchFamily="50" charset="-128"/>
              <a:ea typeface="Meiryo UI" pitchFamily="50" charset="-128"/>
              <a:cs typeface="Meiryo UI" pitchFamily="50" charset="-128"/>
            </a:endParaRPr>
          </a:p>
          <a:p>
            <a:pPr>
              <a:lnSpc>
                <a:spcPts val="700"/>
              </a:lnSpc>
            </a:pPr>
            <a:endParaRPr lang="en-US" altLang="ja-JP" sz="2000" b="1" dirty="0" smtClean="0">
              <a:latin typeface="Meiryo UI" pitchFamily="50" charset="-128"/>
              <a:ea typeface="Meiryo UI" pitchFamily="50" charset="-128"/>
              <a:cs typeface="Meiryo UI" pitchFamily="50" charset="-128"/>
            </a:endParaRPr>
          </a:p>
          <a:p>
            <a:pPr>
              <a:lnSpc>
                <a:spcPts val="2300"/>
              </a:lnSpc>
            </a:pPr>
            <a:r>
              <a:rPr lang="ja-JP" altLang="en-US" sz="1600" dirty="0" smtClean="0">
                <a:latin typeface="Meiryo UI" pitchFamily="50" charset="-128"/>
                <a:ea typeface="Meiryo UI" pitchFamily="50" charset="-128"/>
                <a:cs typeface="Meiryo UI" pitchFamily="50" charset="-128"/>
              </a:rPr>
              <a:t>　　  ⇒　局は、市域全体の観点から実施すべき事務などを行う</a:t>
            </a:r>
            <a:r>
              <a:rPr lang="ja-JP" altLang="en-US" sz="1400" dirty="0" smtClean="0">
                <a:latin typeface="Meiryo UI" pitchFamily="50" charset="-128"/>
                <a:ea typeface="Meiryo UI" pitchFamily="50" charset="-128"/>
                <a:cs typeface="Meiryo UI" pitchFamily="50" charset="-128"/>
              </a:rPr>
              <a:t>（ 事務</a:t>
            </a:r>
            <a:r>
              <a:rPr lang="en-US" altLang="ja-JP" sz="1400" dirty="0" smtClean="0">
                <a:latin typeface="Meiryo UI" pitchFamily="50" charset="-128"/>
                <a:ea typeface="Meiryo UI" pitchFamily="50" charset="-128"/>
                <a:cs typeface="Meiryo UI" pitchFamily="50" charset="-128"/>
              </a:rPr>
              <a:t>-2 【</a:t>
            </a:r>
            <a:r>
              <a:rPr lang="ja-JP" altLang="en-US" sz="1400" dirty="0" smtClean="0">
                <a:latin typeface="Meiryo UI" pitchFamily="50" charset="-128"/>
                <a:ea typeface="Meiryo UI" pitchFamily="50" charset="-128"/>
                <a:cs typeface="Meiryo UI" pitchFamily="50" charset="-128"/>
              </a:rPr>
              <a:t>局に留保する事務</a:t>
            </a:r>
            <a:r>
              <a:rPr lang="en-US" altLang="ja-JP" sz="1400" dirty="0" smtClean="0">
                <a:latin typeface="Meiryo UI" pitchFamily="50" charset="-128"/>
                <a:ea typeface="Meiryo UI" pitchFamily="50" charset="-128"/>
                <a:cs typeface="Meiryo UI" pitchFamily="50" charset="-128"/>
              </a:rPr>
              <a:t>】 </a:t>
            </a:r>
            <a:r>
              <a:rPr lang="ja-JP" altLang="en-US" sz="1400" dirty="0" smtClean="0">
                <a:latin typeface="Meiryo UI" pitchFamily="50" charset="-128"/>
                <a:ea typeface="Meiryo UI" pitchFamily="50" charset="-128"/>
                <a:cs typeface="Meiryo UI" pitchFamily="50" charset="-128"/>
              </a:rPr>
              <a:t>参照）</a:t>
            </a:r>
            <a:endParaRPr lang="en-US" altLang="ja-JP" sz="1400" dirty="0" smtClean="0">
              <a:latin typeface="Meiryo UI" pitchFamily="50" charset="-128"/>
              <a:ea typeface="Meiryo UI" pitchFamily="50" charset="-128"/>
              <a:cs typeface="Meiryo UI" pitchFamily="50" charset="-128"/>
            </a:endParaRPr>
          </a:p>
          <a:p>
            <a:pPr>
              <a:lnSpc>
                <a:spcPts val="2300"/>
              </a:lnSpc>
            </a:pPr>
            <a:r>
              <a:rPr lang="ja-JP" altLang="en-US" sz="800" dirty="0" smtClean="0">
                <a:latin typeface="Meiryo UI" pitchFamily="50" charset="-128"/>
                <a:ea typeface="Meiryo UI" pitchFamily="50" charset="-128"/>
                <a:cs typeface="Meiryo UI" pitchFamily="50" charset="-128"/>
              </a:rPr>
              <a:t>　　　　</a:t>
            </a:r>
            <a:r>
              <a:rPr lang="en-US" altLang="ja-JP" sz="1300" dirty="0" smtClean="0">
                <a:latin typeface="Meiryo UI" pitchFamily="50" charset="-128"/>
                <a:ea typeface="Meiryo UI" pitchFamily="50" charset="-128"/>
                <a:cs typeface="Meiryo UI" pitchFamily="50" charset="-128"/>
              </a:rPr>
              <a:t>※</a:t>
            </a:r>
            <a:r>
              <a:rPr lang="ja-JP" altLang="en-US" sz="1300" dirty="0" smtClean="0">
                <a:latin typeface="Meiryo UI" pitchFamily="50" charset="-128"/>
                <a:ea typeface="Meiryo UI" pitchFamily="50" charset="-128"/>
                <a:cs typeface="Meiryo UI" pitchFamily="50" charset="-128"/>
              </a:rPr>
              <a:t>一般市が実施する事務であっても、事務の性質上又は効率性の観点から一体的に実施すべき事務についても局が行う</a:t>
            </a:r>
            <a:endParaRPr kumimoji="1" lang="en-US" altLang="ja-JP" sz="1300" dirty="0" smtClean="0">
              <a:latin typeface="Meiryo UI" pitchFamily="50" charset="-128"/>
              <a:ea typeface="Meiryo UI" pitchFamily="50" charset="-128"/>
              <a:cs typeface="Meiryo UI" pitchFamily="50" charset="-128"/>
            </a:endParaRPr>
          </a:p>
        </p:txBody>
      </p:sp>
      <p:sp>
        <p:nvSpPr>
          <p:cNvPr id="11" name="正方形/長方形 10"/>
          <p:cNvSpPr/>
          <p:nvPr/>
        </p:nvSpPr>
        <p:spPr>
          <a:xfrm>
            <a:off x="0" y="-1660"/>
            <a:ext cx="9144000" cy="432000"/>
          </a:xfrm>
          <a:prstGeom prst="rect">
            <a:avLst/>
          </a:prstGeom>
          <a:gradFill>
            <a:gsLst>
              <a:gs pos="0">
                <a:schemeClr val="accent2">
                  <a:lumMod val="40000"/>
                  <a:lumOff val="60000"/>
                </a:schemeClr>
              </a:gs>
              <a:gs pos="50000">
                <a:schemeClr val="bg1"/>
              </a:gs>
              <a:gs pos="100000">
                <a:schemeClr val="accent2">
                  <a:lumMod val="40000"/>
                  <a:lumOff val="6000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r>
              <a:rPr lang="en-US" altLang="ja-JP" sz="2000" b="1" dirty="0">
                <a:solidFill>
                  <a:prstClr val="black"/>
                </a:solidFill>
                <a:latin typeface="Meiryo UI" pitchFamily="50" charset="-128"/>
                <a:ea typeface="Meiryo UI" pitchFamily="50" charset="-128"/>
                <a:cs typeface="Meiryo UI" pitchFamily="50" charset="-128"/>
              </a:rPr>
              <a:t>1</a:t>
            </a:r>
            <a:r>
              <a:rPr lang="ja-JP" altLang="en-US" sz="2000" b="1" dirty="0" smtClean="0">
                <a:solidFill>
                  <a:prstClr val="black"/>
                </a:solidFill>
                <a:latin typeface="Meiryo UI" pitchFamily="50" charset="-128"/>
                <a:ea typeface="Meiryo UI" pitchFamily="50" charset="-128"/>
                <a:cs typeface="Meiryo UI" pitchFamily="50" charset="-128"/>
              </a:rPr>
              <a:t>　基本的な考え方</a:t>
            </a:r>
            <a:endParaRPr lang="ja-JP" altLang="en-US" sz="2000" b="1" dirty="0">
              <a:solidFill>
                <a:prstClr val="black"/>
              </a:solidFill>
              <a:latin typeface="Meiryo UI" pitchFamily="50" charset="-128"/>
              <a:ea typeface="Meiryo UI" pitchFamily="50" charset="-128"/>
              <a:cs typeface="Meiryo UI" pitchFamily="50" charset="-128"/>
            </a:endParaRPr>
          </a:p>
        </p:txBody>
      </p:sp>
      <p:sp>
        <p:nvSpPr>
          <p:cNvPr id="13" name="テキスト ボックス 12"/>
          <p:cNvSpPr txBox="1"/>
          <p:nvPr/>
        </p:nvSpPr>
        <p:spPr>
          <a:xfrm>
            <a:off x="-121196" y="476672"/>
            <a:ext cx="6637412" cy="384721"/>
          </a:xfrm>
          <a:prstGeom prst="rect">
            <a:avLst/>
          </a:prstGeom>
          <a:noFill/>
        </p:spPr>
        <p:txBody>
          <a:bodyPr wrap="square" rtlCol="0">
            <a:spAutoFit/>
          </a:bodyPr>
          <a:lstStyle/>
          <a:p>
            <a:r>
              <a:rPr lang="ja-JP" altLang="en-US" sz="1900" b="1"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（１）総合区事務を拡充する観点での事務仕分けの実施</a:t>
            </a:r>
            <a:endParaRPr lang="ja-JP" altLang="en-US" sz="19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p:txBody>
      </p:sp>
      <p:grpSp>
        <p:nvGrpSpPr>
          <p:cNvPr id="2" name="グループ化 33"/>
          <p:cNvGrpSpPr/>
          <p:nvPr/>
        </p:nvGrpSpPr>
        <p:grpSpPr>
          <a:xfrm>
            <a:off x="755576" y="3861047"/>
            <a:ext cx="7632848" cy="2664296"/>
            <a:chOff x="395537" y="5724523"/>
            <a:chExt cx="7632848" cy="2418729"/>
          </a:xfrm>
        </p:grpSpPr>
        <p:sp>
          <p:nvSpPr>
            <p:cNvPr id="22" name="正方形/長方形 21"/>
            <p:cNvSpPr/>
            <p:nvPr/>
          </p:nvSpPr>
          <p:spPr bwMode="auto">
            <a:xfrm>
              <a:off x="395537" y="5724523"/>
              <a:ext cx="7632848" cy="2418729"/>
            </a:xfrm>
            <a:prstGeom prst="rect">
              <a:avLst/>
            </a:prstGeom>
            <a:solidFill>
              <a:schemeClr val="bg1"/>
            </a:solidFill>
            <a:ln w="28575" algn="ctr">
              <a:solidFill>
                <a:schemeClr val="tx1"/>
              </a:solidFill>
              <a:round/>
              <a:headEnd/>
              <a:tailEnd/>
            </a:ln>
            <a:effectLst/>
            <a:extLst/>
          </p:spPr>
          <p:txBody>
            <a:bodyPr wrap="none" rtlCol="0" anchor="t"/>
            <a:lstStyle/>
            <a:p>
              <a:r>
                <a:rPr kumimoji="1" lang="ja-JP" altLang="en-US" b="1" dirty="0" smtClean="0">
                  <a:latin typeface="Meiryo UI" panose="020B0604030504040204" pitchFamily="50" charset="-128"/>
                  <a:ea typeface="Meiryo UI" panose="020B0604030504040204" pitchFamily="50" charset="-128"/>
                  <a:cs typeface="Meiryo UI" panose="020B0604030504040204" pitchFamily="50" charset="-128"/>
                </a:rPr>
                <a:t>　　「総合区事務の拡充」と「効率性・専門性の確保」の双方の観点から、</a:t>
              </a:r>
              <a:endParaRPr kumimoji="1" lang="en-US" altLang="ja-JP" b="1" dirty="0" smtClean="0">
                <a:latin typeface="Meiryo UI" panose="020B0604030504040204" pitchFamily="50" charset="-128"/>
                <a:ea typeface="Meiryo UI" panose="020B0604030504040204" pitchFamily="50" charset="-128"/>
                <a:cs typeface="Meiryo UI" panose="020B0604030504040204" pitchFamily="50" charset="-128"/>
              </a:endParaRPr>
            </a:p>
            <a:p>
              <a:r>
                <a:rPr lang="ja-JP" altLang="en-US" b="1" dirty="0" smtClean="0">
                  <a:latin typeface="Meiryo UI" panose="020B0604030504040204" pitchFamily="50" charset="-128"/>
                  <a:ea typeface="Meiryo UI" panose="020B0604030504040204" pitchFamily="50" charset="-128"/>
                  <a:cs typeface="Meiryo UI" panose="020B0604030504040204" pitchFamily="50" charset="-128"/>
                </a:rPr>
                <a:t>　　</a:t>
              </a:r>
              <a:r>
                <a:rPr kumimoji="1" lang="ja-JP" altLang="en-US" b="1" dirty="0" smtClean="0">
                  <a:latin typeface="Meiryo UI" panose="020B0604030504040204" pitchFamily="50" charset="-128"/>
                  <a:ea typeface="Meiryo UI" panose="020B0604030504040204" pitchFamily="50" charset="-128"/>
                  <a:cs typeface="Meiryo UI" panose="020B0604030504040204" pitchFamily="50" charset="-128"/>
                </a:rPr>
                <a:t>最適なニア・イズ・ベターを追求</a:t>
              </a:r>
              <a:endParaRPr kumimoji="1" lang="en-US" altLang="ja-JP" b="1" dirty="0" smtClean="0">
                <a:latin typeface="Meiryo UI" panose="020B0604030504040204" pitchFamily="50" charset="-128"/>
                <a:ea typeface="Meiryo UI" panose="020B0604030504040204" pitchFamily="50" charset="-128"/>
                <a:cs typeface="Meiryo UI" panose="020B0604030504040204" pitchFamily="50" charset="-128"/>
              </a:endParaRPr>
            </a:p>
            <a:p>
              <a:r>
                <a:rPr lang="ja-JP" altLang="en-US" sz="2400" b="1" dirty="0">
                  <a:latin typeface="Meiryo UI" panose="020B0604030504040204" pitchFamily="50" charset="-128"/>
                  <a:ea typeface="Meiryo UI" panose="020B0604030504040204" pitchFamily="50" charset="-128"/>
                  <a:cs typeface="Meiryo UI" panose="020B0604030504040204" pitchFamily="50" charset="-128"/>
                </a:rPr>
                <a:t>　</a:t>
              </a:r>
              <a:r>
                <a:rPr lang="ja-JP" altLang="en-US" sz="2400" b="1" dirty="0" smtClean="0">
                  <a:latin typeface="Meiryo UI" panose="020B0604030504040204" pitchFamily="50" charset="-128"/>
                  <a:ea typeface="Meiryo UI" panose="020B0604030504040204" pitchFamily="50" charset="-128"/>
                  <a:cs typeface="Meiryo UI" panose="020B0604030504040204" pitchFamily="50" charset="-128"/>
                </a:rPr>
                <a:t>　</a:t>
              </a:r>
              <a:r>
                <a:rPr kumimoji="1" lang="ja-JP" altLang="en-US" sz="1600" b="1" dirty="0" smtClean="0">
                  <a:latin typeface="Meiryo UI" panose="020B0604030504040204" pitchFamily="50" charset="-128"/>
                  <a:ea typeface="Meiryo UI" panose="020B0604030504040204" pitchFamily="50" charset="-128"/>
                  <a:cs typeface="Meiryo UI" panose="020B0604030504040204" pitchFamily="50" charset="-128"/>
                </a:rPr>
                <a:t>⇒</a:t>
              </a:r>
              <a:r>
                <a:rPr lang="en-US" altLang="ja-JP" sz="1600" b="1" dirty="0" smtClean="0">
                  <a:latin typeface="Meiryo UI" panose="020B0604030504040204" pitchFamily="50" charset="-128"/>
                  <a:ea typeface="Meiryo UI" panose="020B0604030504040204" pitchFamily="50" charset="-128"/>
                  <a:cs typeface="Meiryo UI" panose="020B0604030504040204" pitchFamily="50" charset="-128"/>
                </a:rPr>
                <a:t> </a:t>
              </a:r>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効果と課題</a:t>
              </a:r>
              <a:r>
                <a:rPr kumimoji="1" lang="ja-JP" altLang="en-US" sz="1600" dirty="0" smtClean="0">
                  <a:latin typeface="Meiryo UI" panose="020B0604030504040204" pitchFamily="50" charset="-128"/>
                  <a:ea typeface="Meiryo UI" panose="020B0604030504040204" pitchFamily="50" charset="-128"/>
                  <a:cs typeface="Meiryo UI" panose="020B0604030504040204" pitchFamily="50" charset="-128"/>
                </a:rPr>
                <a:t>を考慮しつつ、総合区事務を拡充する観点から事務仕分けを実施</a:t>
              </a:r>
            </a:p>
          </p:txBody>
        </p:sp>
        <p:sp>
          <p:nvSpPr>
            <p:cNvPr id="24" name="テキスト ボックス 23"/>
            <p:cNvSpPr txBox="1"/>
            <p:nvPr/>
          </p:nvSpPr>
          <p:spPr>
            <a:xfrm>
              <a:off x="1907705" y="6705090"/>
              <a:ext cx="4824536" cy="530877"/>
            </a:xfrm>
            <a:prstGeom prst="rect">
              <a:avLst/>
            </a:prstGeom>
            <a:solidFill>
              <a:schemeClr val="accent3">
                <a:lumMod val="60000"/>
                <a:lumOff val="40000"/>
              </a:schemeClr>
            </a:solidFill>
          </p:spPr>
          <p:txBody>
            <a:bodyPr wrap="square" rtlCol="0">
              <a:spAutoFit/>
            </a:bodyPr>
            <a:lstStyle/>
            <a:p>
              <a:r>
                <a:rPr lang="ja-JP" altLang="en-US" sz="1600" dirty="0" smtClean="0">
                  <a:latin typeface="Meiryo UI" pitchFamily="50" charset="-128"/>
                  <a:ea typeface="Meiryo UI" pitchFamily="50" charset="-128"/>
                  <a:cs typeface="Meiryo UI" pitchFamily="50" charset="-128"/>
                </a:rPr>
                <a:t>　</a:t>
              </a:r>
              <a:r>
                <a:rPr kumimoji="1" lang="ja-JP" altLang="en-US" sz="1600" dirty="0" smtClean="0">
                  <a:latin typeface="Meiryo UI" pitchFamily="50" charset="-128"/>
                  <a:ea typeface="Meiryo UI" pitchFamily="50" charset="-128"/>
                  <a:cs typeface="Meiryo UI" pitchFamily="50" charset="-128"/>
                </a:rPr>
                <a:t>◇地域の実情に応じたきめ細かい行政サービスの</a:t>
              </a:r>
              <a:r>
                <a:rPr lang="ja-JP" altLang="en-US" sz="1600" dirty="0" smtClean="0">
                  <a:latin typeface="Meiryo UI" pitchFamily="50" charset="-128"/>
                  <a:ea typeface="Meiryo UI" pitchFamily="50" charset="-128"/>
                  <a:cs typeface="Meiryo UI" pitchFamily="50" charset="-128"/>
                </a:rPr>
                <a:t>実現</a:t>
              </a:r>
              <a:endParaRPr lang="en-US" altLang="ja-JP" sz="1600" dirty="0" smtClean="0">
                <a:latin typeface="Meiryo UI" pitchFamily="50" charset="-128"/>
                <a:ea typeface="Meiryo UI" pitchFamily="50" charset="-128"/>
                <a:cs typeface="Meiryo UI" pitchFamily="50" charset="-128"/>
              </a:endParaRPr>
            </a:p>
            <a:p>
              <a:r>
                <a:rPr lang="ja-JP" altLang="en-US" sz="1600" dirty="0" smtClean="0">
                  <a:latin typeface="Meiryo UI" pitchFamily="50" charset="-128"/>
                  <a:ea typeface="Meiryo UI" pitchFamily="50" charset="-128"/>
                  <a:cs typeface="Meiryo UI" pitchFamily="50" charset="-128"/>
                </a:rPr>
                <a:t>　◇</a:t>
              </a:r>
              <a:r>
                <a:rPr lang="ja-JP" altLang="en-US" sz="1600" dirty="0">
                  <a:latin typeface="Meiryo UI" pitchFamily="50" charset="-128"/>
                  <a:ea typeface="Meiryo UI" pitchFamily="50" charset="-128"/>
                  <a:cs typeface="Meiryo UI" pitchFamily="50" charset="-128"/>
                </a:rPr>
                <a:t>市</a:t>
              </a:r>
              <a:r>
                <a:rPr lang="ja-JP" altLang="en-US" sz="1600" dirty="0" smtClean="0">
                  <a:latin typeface="Meiryo UI" pitchFamily="50" charset="-128"/>
                  <a:ea typeface="Meiryo UI" pitchFamily="50" charset="-128"/>
                  <a:cs typeface="Meiryo UI" pitchFamily="50" charset="-128"/>
                </a:rPr>
                <a:t>民協働のさらなる促進</a:t>
              </a:r>
              <a:endParaRPr kumimoji="1" lang="ja-JP" altLang="en-US" sz="1600" dirty="0">
                <a:latin typeface="Meiryo UI" pitchFamily="50" charset="-128"/>
                <a:ea typeface="Meiryo UI" pitchFamily="50" charset="-128"/>
                <a:cs typeface="Meiryo UI" pitchFamily="50" charset="-128"/>
              </a:endParaRPr>
            </a:p>
          </p:txBody>
        </p:sp>
        <p:sp>
          <p:nvSpPr>
            <p:cNvPr id="26" name="テキスト ボックス 25"/>
            <p:cNvSpPr txBox="1"/>
            <p:nvPr/>
          </p:nvSpPr>
          <p:spPr>
            <a:xfrm>
              <a:off x="1907705" y="7424171"/>
              <a:ext cx="4824536" cy="530877"/>
            </a:xfrm>
            <a:prstGeom prst="rect">
              <a:avLst/>
            </a:prstGeom>
            <a:solidFill>
              <a:schemeClr val="accent4">
                <a:lumMod val="40000"/>
                <a:lumOff val="60000"/>
              </a:schemeClr>
            </a:solidFill>
          </p:spPr>
          <p:txBody>
            <a:bodyPr wrap="square" rtlCol="0">
              <a:spAutoFit/>
            </a:bodyPr>
            <a:lstStyle/>
            <a:p>
              <a:r>
                <a:rPr kumimoji="1" lang="ja-JP" altLang="en-US" sz="1600" dirty="0" smtClean="0">
                  <a:latin typeface="Meiryo UI" pitchFamily="50" charset="-128"/>
                  <a:ea typeface="Meiryo UI" pitchFamily="50" charset="-128"/>
                  <a:cs typeface="Meiryo UI" pitchFamily="50" charset="-128"/>
                </a:rPr>
                <a:t>　◇効率性の確保</a:t>
              </a:r>
              <a:endParaRPr kumimoji="1" lang="en-US" altLang="ja-JP" sz="1600" dirty="0" smtClean="0">
                <a:latin typeface="Meiryo UI" pitchFamily="50" charset="-128"/>
                <a:ea typeface="Meiryo UI" pitchFamily="50" charset="-128"/>
                <a:cs typeface="Meiryo UI" pitchFamily="50" charset="-128"/>
              </a:endParaRPr>
            </a:p>
            <a:p>
              <a:r>
                <a:rPr lang="ja-JP" altLang="en-US" sz="1600" dirty="0" smtClean="0">
                  <a:latin typeface="Meiryo UI" pitchFamily="50" charset="-128"/>
                  <a:ea typeface="Meiryo UI" pitchFamily="50" charset="-128"/>
                  <a:cs typeface="Meiryo UI" pitchFamily="50" charset="-128"/>
                </a:rPr>
                <a:t>　◇専門性の確保</a:t>
              </a:r>
              <a:endParaRPr kumimoji="1" lang="ja-JP" altLang="en-US" sz="1600" dirty="0">
                <a:latin typeface="Meiryo UI" pitchFamily="50" charset="-128"/>
                <a:ea typeface="Meiryo UI" pitchFamily="50" charset="-128"/>
                <a:cs typeface="Meiryo UI" pitchFamily="50" charset="-128"/>
              </a:endParaRPr>
            </a:p>
          </p:txBody>
        </p:sp>
        <p:sp>
          <p:nvSpPr>
            <p:cNvPr id="29" name="円/楕円 28"/>
            <p:cNvSpPr/>
            <p:nvPr/>
          </p:nvSpPr>
          <p:spPr bwMode="auto">
            <a:xfrm>
              <a:off x="1547665" y="6574348"/>
              <a:ext cx="483801" cy="735918"/>
            </a:xfrm>
            <a:prstGeom prst="ellipse">
              <a:avLst/>
            </a:prstGeom>
            <a:solidFill>
              <a:srgbClr val="92D050"/>
            </a:solidFill>
            <a:ln>
              <a:noFill/>
            </a:ln>
            <a:effectLst/>
            <a:extLst>
              <a:ext uri="{91240B29-F687-4F45-9708-019B960494DF}">
                <a14:hiddenLine xmlns="" xmlns:a14="http://schemas.microsoft.com/office/drawing/2010/main" w="9525" algn="ctr">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rtlCol="0" anchor="ctr"/>
            <a:lstStyle/>
            <a:p>
              <a:pPr algn="ctr"/>
              <a:r>
                <a:rPr kumimoji="1" lang="ja-JP" altLang="en-US" sz="2000" b="1" dirty="0" smtClean="0">
                  <a:latin typeface="Meiryo UI" panose="020B0604030504040204" pitchFamily="50" charset="-128"/>
                  <a:ea typeface="Meiryo UI" panose="020B0604030504040204" pitchFamily="50" charset="-128"/>
                  <a:cs typeface="Meiryo UI" panose="020B0604030504040204" pitchFamily="50" charset="-128"/>
                </a:rPr>
                <a:t>効</a:t>
              </a:r>
              <a:endParaRPr kumimoji="1" lang="en-US" altLang="ja-JP" sz="2000" b="1" dirty="0" smtClean="0">
                <a:latin typeface="Meiryo UI" panose="020B0604030504040204" pitchFamily="50" charset="-128"/>
                <a:ea typeface="Meiryo UI" panose="020B0604030504040204" pitchFamily="50" charset="-128"/>
                <a:cs typeface="Meiryo UI" panose="020B0604030504040204" pitchFamily="50" charset="-128"/>
              </a:endParaRPr>
            </a:p>
            <a:p>
              <a:pPr algn="ctr"/>
              <a:r>
                <a:rPr kumimoji="1" lang="ja-JP" altLang="en-US" sz="2000" b="1" dirty="0" smtClean="0">
                  <a:latin typeface="Meiryo UI" panose="020B0604030504040204" pitchFamily="50" charset="-128"/>
                  <a:ea typeface="Meiryo UI" panose="020B0604030504040204" pitchFamily="50" charset="-128"/>
                  <a:cs typeface="Meiryo UI" panose="020B0604030504040204" pitchFamily="50" charset="-128"/>
                </a:rPr>
                <a:t>果</a:t>
              </a:r>
            </a:p>
          </p:txBody>
        </p:sp>
        <p:sp>
          <p:nvSpPr>
            <p:cNvPr id="30" name="円/楕円 29"/>
            <p:cNvSpPr/>
            <p:nvPr/>
          </p:nvSpPr>
          <p:spPr bwMode="auto">
            <a:xfrm>
              <a:off x="1547665" y="7358800"/>
              <a:ext cx="504056" cy="726717"/>
            </a:xfrm>
            <a:prstGeom prst="ellipse">
              <a:avLst/>
            </a:prstGeom>
            <a:solidFill>
              <a:schemeClr val="accent4">
                <a:lumMod val="60000"/>
                <a:lumOff val="40000"/>
              </a:schemeClr>
            </a:solidFill>
            <a:ln>
              <a:noFill/>
            </a:ln>
            <a:effectLst/>
            <a:extLst>
              <a:ext uri="{91240B29-F687-4F45-9708-019B960494DF}">
                <a14:hiddenLine xmlns="" xmlns:a14="http://schemas.microsoft.com/office/drawing/2010/main" w="9525" algn="ctr">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rtlCol="0" anchor="ctr"/>
            <a:lstStyle/>
            <a:p>
              <a:pPr algn="ctr"/>
              <a:r>
                <a:rPr kumimoji="1" lang="ja-JP" altLang="en-US" sz="2000" b="1" dirty="0" smtClean="0">
                  <a:latin typeface="Meiryo UI" panose="020B0604030504040204" pitchFamily="50" charset="-128"/>
                  <a:ea typeface="Meiryo UI" panose="020B0604030504040204" pitchFamily="50" charset="-128"/>
                  <a:cs typeface="Meiryo UI" panose="020B0604030504040204" pitchFamily="50" charset="-128"/>
                </a:rPr>
                <a:t>課</a:t>
              </a:r>
              <a:endParaRPr kumimoji="1" lang="en-US" altLang="ja-JP" sz="2000" b="1" dirty="0" smtClean="0">
                <a:latin typeface="Meiryo UI" panose="020B0604030504040204" pitchFamily="50" charset="-128"/>
                <a:ea typeface="Meiryo UI" panose="020B0604030504040204" pitchFamily="50" charset="-128"/>
                <a:cs typeface="Meiryo UI" panose="020B0604030504040204" pitchFamily="50" charset="-128"/>
              </a:endParaRPr>
            </a:p>
            <a:p>
              <a:pPr algn="ctr"/>
              <a:r>
                <a:rPr kumimoji="1" lang="ja-JP" altLang="en-US" sz="2000" b="1" dirty="0" smtClean="0">
                  <a:latin typeface="Meiryo UI" panose="020B0604030504040204" pitchFamily="50" charset="-128"/>
                  <a:ea typeface="Meiryo UI" panose="020B0604030504040204" pitchFamily="50" charset="-128"/>
                  <a:cs typeface="Meiryo UI" panose="020B0604030504040204" pitchFamily="50" charset="-128"/>
                </a:rPr>
                <a:t>題</a:t>
              </a:r>
            </a:p>
          </p:txBody>
        </p:sp>
      </p:grpSp>
      <p:sp>
        <p:nvSpPr>
          <p:cNvPr id="15" name="正方形/長方形 27"/>
          <p:cNvSpPr>
            <a:spLocks noChangeArrowheads="1"/>
          </p:cNvSpPr>
          <p:nvPr/>
        </p:nvSpPr>
        <p:spPr bwMode="auto">
          <a:xfrm>
            <a:off x="8112125" y="44624"/>
            <a:ext cx="1031875" cy="261937"/>
          </a:xfrm>
          <a:prstGeom prst="rect">
            <a:avLst/>
          </a:prstGeom>
          <a:noFill/>
          <a:ln w="9525">
            <a:noFill/>
            <a:miter lim="800000"/>
            <a:headEnd/>
            <a:tailEnd/>
          </a:ln>
        </p:spPr>
        <p:txBody>
          <a:bodyPr>
            <a:spAutoFit/>
          </a:bodyPr>
          <a:lstStyle/>
          <a:p>
            <a:pPr algn="r"/>
            <a:r>
              <a:rPr lang="ja-JP" altLang="en-US" sz="1100" b="1" dirty="0">
                <a:solidFill>
                  <a:srgbClr val="000000"/>
                </a:solidFill>
                <a:latin typeface="ＭＳ Ｐゴシック" charset="-128"/>
                <a:ea typeface="Meiryo UI" pitchFamily="50" charset="-128"/>
                <a:cs typeface="Meiryo UI" pitchFamily="50" charset="-128"/>
              </a:rPr>
              <a:t> 事務</a:t>
            </a:r>
            <a:r>
              <a:rPr lang="en-US" altLang="ja-JP" sz="1100" b="1" dirty="0" smtClean="0">
                <a:solidFill>
                  <a:srgbClr val="000000"/>
                </a:solidFill>
                <a:latin typeface="ＭＳ Ｐゴシック" charset="-128"/>
                <a:ea typeface="Meiryo UI" pitchFamily="50" charset="-128"/>
                <a:cs typeface="Meiryo UI" pitchFamily="50" charset="-128"/>
              </a:rPr>
              <a:t>-</a:t>
            </a:r>
            <a:r>
              <a:rPr lang="ja-JP" altLang="en-US" sz="1100" b="1" dirty="0" smtClean="0">
                <a:solidFill>
                  <a:srgbClr val="000000"/>
                </a:solidFill>
                <a:latin typeface="ＭＳ Ｐゴシック" charset="-128"/>
                <a:ea typeface="Meiryo UI" pitchFamily="50" charset="-128"/>
                <a:cs typeface="Meiryo UI" pitchFamily="50" charset="-128"/>
              </a:rPr>
              <a:t>１</a:t>
            </a:r>
            <a:endParaRPr lang="ja-JP" altLang="en-US" sz="1200" b="1" dirty="0">
              <a:solidFill>
                <a:srgbClr val="000000"/>
              </a:solidFill>
              <a:latin typeface="ＭＳ Ｐゴシック" charset="-128"/>
              <a:ea typeface="Meiryo UI" pitchFamily="50" charset="-128"/>
              <a:cs typeface="Meiryo UI" pitchFamily="50" charset="-128"/>
            </a:endParaRPr>
          </a:p>
        </p:txBody>
      </p:sp>
    </p:spTree>
    <p:extLst>
      <p:ext uri="{BB962C8B-B14F-4D97-AF65-F5344CB8AC3E}">
        <p14:creationId xmlns="" xmlns:p14="http://schemas.microsoft.com/office/powerpoint/2010/main" val="668017771"/>
      </p:ext>
    </p:extLst>
  </p:cSld>
  <p:clrMapOvr>
    <a:masterClrMapping/>
  </p:clrMapOvr>
  <p:timing>
    <p:tnLst>
      <p:par>
        <p:cTn id="1" dur="indefinite" restart="never" nodeType="tmRoot"/>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グループ化 52"/>
          <p:cNvGrpSpPr/>
          <p:nvPr/>
        </p:nvGrpSpPr>
        <p:grpSpPr>
          <a:xfrm>
            <a:off x="28349" y="548680"/>
            <a:ext cx="9092693" cy="2880320"/>
            <a:chOff x="28349" y="2878765"/>
            <a:chExt cx="9092693" cy="2880320"/>
          </a:xfrm>
        </p:grpSpPr>
        <p:grpSp>
          <p:nvGrpSpPr>
            <p:cNvPr id="3" name="グループ化 51"/>
            <p:cNvGrpSpPr/>
            <p:nvPr/>
          </p:nvGrpSpPr>
          <p:grpSpPr>
            <a:xfrm>
              <a:off x="28349" y="2878765"/>
              <a:ext cx="9092693" cy="2880320"/>
              <a:chOff x="28349" y="2878765"/>
              <a:chExt cx="9092693" cy="2880320"/>
            </a:xfrm>
          </p:grpSpPr>
          <p:sp>
            <p:nvSpPr>
              <p:cNvPr id="51" name="角丸四角形 50"/>
              <p:cNvSpPr/>
              <p:nvPr/>
            </p:nvSpPr>
            <p:spPr bwMode="auto">
              <a:xfrm>
                <a:off x="3239344" y="2878765"/>
                <a:ext cx="5881698" cy="2880320"/>
              </a:xfrm>
              <a:prstGeom prst="roundRect">
                <a:avLst>
                  <a:gd name="adj" fmla="val 9696"/>
                </a:avLst>
              </a:prstGeom>
              <a:solidFill>
                <a:schemeClr val="accent6">
                  <a:lumMod val="40000"/>
                  <a:lumOff val="60000"/>
                </a:schemeClr>
              </a:solidFill>
              <a:ln>
                <a:noFill/>
              </a:ln>
              <a:effectLst/>
              <a:extLst>
                <a:ext uri="{91240B29-F687-4F45-9708-019B960494DF}">
                  <a14:hiddenLine xmlns="" xmlns:a14="http://schemas.microsoft.com/office/drawing/2010/main" w="9525" algn="ctr">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rtlCol="0" anchor="ctr"/>
              <a:lstStyle/>
              <a:p>
                <a:pPr algn="ctr"/>
                <a:endParaRPr kumimoji="1" lang="ja-JP" altLang="en-US" sz="1400" b="1" dirty="0" smtClean="0">
                  <a:latin typeface="Meiryo UI" panose="020B0604030504040204" pitchFamily="50" charset="-128"/>
                  <a:ea typeface="Meiryo UI" panose="020B0604030504040204" pitchFamily="50" charset="-128"/>
                  <a:cs typeface="Meiryo UI" panose="020B0604030504040204" pitchFamily="50" charset="-128"/>
                </a:endParaRPr>
              </a:p>
            </p:txBody>
          </p:sp>
          <p:grpSp>
            <p:nvGrpSpPr>
              <p:cNvPr id="4" name="グループ化 44"/>
              <p:cNvGrpSpPr/>
              <p:nvPr/>
            </p:nvGrpSpPr>
            <p:grpSpPr>
              <a:xfrm>
                <a:off x="28349" y="2956239"/>
                <a:ext cx="9008944" cy="2705861"/>
                <a:chOff x="95317" y="3211131"/>
                <a:chExt cx="9008944" cy="2705861"/>
              </a:xfrm>
            </p:grpSpPr>
            <p:sp>
              <p:nvSpPr>
                <p:cNvPr id="35" name="正方形/長方形 34"/>
                <p:cNvSpPr/>
                <p:nvPr/>
              </p:nvSpPr>
              <p:spPr bwMode="auto">
                <a:xfrm>
                  <a:off x="95317" y="3459789"/>
                  <a:ext cx="1289436" cy="1729860"/>
                </a:xfrm>
                <a:prstGeom prst="rect">
                  <a:avLst/>
                </a:prstGeom>
                <a:solidFill>
                  <a:srgbClr val="FFCC00"/>
                </a:solidFill>
                <a:ln>
                  <a:noFill/>
                </a:ln>
                <a:effectLst/>
                <a:extLst>
                  <a:ext uri="{91240B29-F687-4F45-9708-019B960494DF}">
                    <a14:hiddenLine xmlns="" xmlns:a14="http://schemas.microsoft.com/office/drawing/2010/main" w="9525" algn="ctr">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rtlCol="0" anchor="ctr"/>
                <a:lstStyle/>
                <a:p>
                  <a:pPr algn="ctr"/>
                  <a:r>
                    <a:rPr kumimoji="1" lang="ja-JP" altLang="en-US" sz="2800" b="1" dirty="0" smtClean="0">
                      <a:latin typeface="Meiryo UI" panose="020B0604030504040204" pitchFamily="50" charset="-128"/>
                      <a:ea typeface="Meiryo UI" panose="020B0604030504040204" pitchFamily="50" charset="-128"/>
                      <a:cs typeface="Meiryo UI" panose="020B0604030504040204" pitchFamily="50" charset="-128"/>
                    </a:rPr>
                    <a:t>局</a:t>
                  </a:r>
                </a:p>
              </p:txBody>
            </p:sp>
            <p:sp>
              <p:nvSpPr>
                <p:cNvPr id="36" name="右矢印 35"/>
                <p:cNvSpPr/>
                <p:nvPr/>
              </p:nvSpPr>
              <p:spPr bwMode="auto">
                <a:xfrm>
                  <a:off x="1412463" y="4003613"/>
                  <a:ext cx="584440" cy="792088"/>
                </a:xfrm>
                <a:prstGeom prst="rightArrow">
                  <a:avLst/>
                </a:prstGeom>
                <a:solidFill>
                  <a:schemeClr val="bg1">
                    <a:lumMod val="75000"/>
                  </a:schemeClr>
                </a:solidFill>
                <a:ln>
                  <a:noFill/>
                </a:ln>
                <a:effectLst/>
                <a:extLst/>
              </p:spPr>
              <p:txBody>
                <a:bodyPr wrap="none" rtlCol="0" anchor="ctr"/>
                <a:lstStyle/>
                <a:p>
                  <a:pPr algn="ctr"/>
                  <a:endParaRPr kumimoji="1" lang="ja-JP" altLang="en-US" sz="1400" b="1" dirty="0" smtClean="0">
                    <a:latin typeface="Meiryo UI" panose="020B0604030504040204" pitchFamily="50" charset="-128"/>
                    <a:ea typeface="Meiryo UI" panose="020B0604030504040204" pitchFamily="50" charset="-128"/>
                    <a:cs typeface="Meiryo UI" panose="020B0604030504040204" pitchFamily="50" charset="-128"/>
                  </a:endParaRPr>
                </a:p>
              </p:txBody>
            </p:sp>
            <p:sp>
              <p:nvSpPr>
                <p:cNvPr id="37" name="正方形/長方形 36"/>
                <p:cNvSpPr/>
                <p:nvPr/>
              </p:nvSpPr>
              <p:spPr bwMode="auto">
                <a:xfrm>
                  <a:off x="2005115" y="3461457"/>
                  <a:ext cx="1259632" cy="1800200"/>
                </a:xfrm>
                <a:prstGeom prst="rect">
                  <a:avLst/>
                </a:prstGeom>
                <a:solidFill>
                  <a:srgbClr val="FFCC00"/>
                </a:solidFill>
                <a:ln>
                  <a:noFill/>
                </a:ln>
                <a:effectLst/>
                <a:extLst>
                  <a:ext uri="{91240B29-F687-4F45-9708-019B960494DF}">
                    <a14:hiddenLine xmlns="" xmlns:a14="http://schemas.microsoft.com/office/drawing/2010/main" w="9525" algn="ctr">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rtlCol="0" anchor="ctr"/>
                <a:lstStyle/>
                <a:p>
                  <a:pPr algn="ctr"/>
                  <a:r>
                    <a:rPr lang="ja-JP" altLang="en-US" sz="2800" b="1" dirty="0" smtClean="0">
                      <a:latin typeface="Meiryo UI" panose="020B0604030504040204" pitchFamily="50" charset="-128"/>
                      <a:ea typeface="Meiryo UI" panose="020B0604030504040204" pitchFamily="50" charset="-128"/>
                      <a:cs typeface="Meiryo UI" panose="020B0604030504040204" pitchFamily="50" charset="-128"/>
                    </a:rPr>
                    <a:t>総合</a:t>
                  </a:r>
                  <a:r>
                    <a:rPr lang="ja-JP" altLang="en-US" sz="2800" b="1" dirty="0">
                      <a:latin typeface="Meiryo UI" panose="020B0604030504040204" pitchFamily="50" charset="-128"/>
                      <a:ea typeface="Meiryo UI" panose="020B0604030504040204" pitchFamily="50" charset="-128"/>
                      <a:cs typeface="Meiryo UI" panose="020B0604030504040204" pitchFamily="50" charset="-128"/>
                    </a:rPr>
                    <a:t>区</a:t>
                  </a:r>
                  <a:endParaRPr kumimoji="1" lang="ja-JP" altLang="en-US" sz="2800" b="1" dirty="0" smtClean="0">
                    <a:latin typeface="Meiryo UI" panose="020B0604030504040204" pitchFamily="50" charset="-128"/>
                    <a:ea typeface="Meiryo UI" panose="020B0604030504040204" pitchFamily="50" charset="-128"/>
                    <a:cs typeface="Meiryo UI" panose="020B0604030504040204" pitchFamily="50" charset="-128"/>
                  </a:endParaRPr>
                </a:p>
              </p:txBody>
            </p:sp>
            <p:sp>
              <p:nvSpPr>
                <p:cNvPr id="38" name="角丸四角形 37"/>
                <p:cNvSpPr/>
                <p:nvPr/>
              </p:nvSpPr>
              <p:spPr bwMode="auto">
                <a:xfrm>
                  <a:off x="3380261" y="3630115"/>
                  <a:ext cx="5724000" cy="2286877"/>
                </a:xfrm>
                <a:prstGeom prst="roundRect">
                  <a:avLst>
                    <a:gd name="adj" fmla="val 4373"/>
                  </a:avLst>
                </a:prstGeom>
                <a:ln w="38100">
                  <a:prstDash val="sysDot"/>
                </a:ln>
                <a:extLst/>
              </p:spPr>
              <p:style>
                <a:lnRef idx="2">
                  <a:schemeClr val="dk1"/>
                </a:lnRef>
                <a:fillRef idx="1">
                  <a:schemeClr val="lt1"/>
                </a:fillRef>
                <a:effectRef idx="0">
                  <a:schemeClr val="dk1"/>
                </a:effectRef>
                <a:fontRef idx="minor">
                  <a:schemeClr val="dk1"/>
                </a:fontRef>
              </p:style>
              <p:txBody>
                <a:bodyPr wrap="none" rtlCol="0" anchor="ctr" anchorCtr="0"/>
                <a:lstStyle/>
                <a:p>
                  <a:r>
                    <a:rPr kumimoji="1" lang="ja-JP" altLang="en-US" sz="1400" b="1" dirty="0" smtClean="0">
                      <a:latin typeface="Meiryo UI" panose="020B0604030504040204" pitchFamily="50" charset="-128"/>
                      <a:ea typeface="Meiryo UI" panose="020B0604030504040204" pitchFamily="50" charset="-128"/>
                      <a:cs typeface="Meiryo UI" panose="020B0604030504040204" pitchFamily="50" charset="-128"/>
                    </a:rPr>
                    <a:t>◆一般市が実施する事務をベースに</a:t>
                  </a:r>
                  <a:r>
                    <a:rPr lang="ja-JP" altLang="en-US" sz="1400" b="1" dirty="0" smtClean="0">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1400" b="1" dirty="0" smtClean="0">
                      <a:latin typeface="Meiryo UI" panose="020B0604030504040204" pitchFamily="50" charset="-128"/>
                      <a:ea typeface="Meiryo UI" panose="020B0604030504040204" pitchFamily="50" charset="-128"/>
                      <a:cs typeface="Meiryo UI" panose="020B0604030504040204" pitchFamily="50" charset="-128"/>
                    </a:rPr>
                    <a:t>住民生活と</a:t>
                  </a:r>
                  <a:r>
                    <a:rPr lang="ja-JP" altLang="en-US" sz="1400" b="1" dirty="0" smtClean="0">
                      <a:latin typeface="Meiryo UI" panose="020B0604030504040204" pitchFamily="50" charset="-128"/>
                      <a:ea typeface="Meiryo UI" panose="020B0604030504040204" pitchFamily="50" charset="-128"/>
                      <a:cs typeface="Meiryo UI" panose="020B0604030504040204" pitchFamily="50" charset="-128"/>
                    </a:rPr>
                    <a:t>密接に関わる</a:t>
                  </a:r>
                  <a:endParaRPr lang="en-US" altLang="ja-JP" sz="1400" b="1" dirty="0" smtClean="0">
                    <a:latin typeface="Meiryo UI" panose="020B0604030504040204" pitchFamily="50" charset="-128"/>
                    <a:ea typeface="Meiryo UI" panose="020B0604030504040204" pitchFamily="50" charset="-128"/>
                    <a:cs typeface="Meiryo UI" panose="020B0604030504040204" pitchFamily="50" charset="-128"/>
                  </a:endParaRPr>
                </a:p>
                <a:p>
                  <a:r>
                    <a:rPr lang="ja-JP" altLang="en-US" sz="1400" b="1" dirty="0" smtClean="0">
                      <a:latin typeface="Meiryo UI" panose="020B0604030504040204" pitchFamily="50" charset="-128"/>
                      <a:ea typeface="Meiryo UI" panose="020B0604030504040204" pitchFamily="50" charset="-128"/>
                      <a:cs typeface="Meiryo UI" panose="020B0604030504040204" pitchFamily="50" charset="-128"/>
                    </a:rPr>
                    <a:t>　 事務を幅広く実施（局から事務を移管）</a:t>
                  </a:r>
                  <a:endParaRPr lang="en-US" altLang="ja-JP" sz="1400" b="1" dirty="0" smtClean="0">
                    <a:latin typeface="Meiryo UI" panose="020B0604030504040204" pitchFamily="50" charset="-128"/>
                    <a:ea typeface="Meiryo UI" panose="020B0604030504040204" pitchFamily="50" charset="-128"/>
                    <a:cs typeface="Meiryo UI" panose="020B0604030504040204" pitchFamily="50" charset="-128"/>
                  </a:endParaRPr>
                </a:p>
                <a:p>
                  <a:r>
                    <a:rPr lang="ja-JP" altLang="en-US" sz="1200" dirty="0">
                      <a:latin typeface="Meiryo UI" panose="020B0604030504040204" pitchFamily="50" charset="-128"/>
                      <a:ea typeface="Meiryo UI" panose="020B0604030504040204" pitchFamily="50" charset="-128"/>
                      <a:cs typeface="Meiryo UI" panose="020B0604030504040204" pitchFamily="50" charset="-128"/>
                    </a:rPr>
                    <a:t>　</a:t>
                  </a:r>
                  <a:r>
                    <a:rPr lang="ja-JP" altLang="en-US" sz="1200" dirty="0" smtClean="0">
                      <a:latin typeface="Meiryo UI" panose="020B0604030504040204" pitchFamily="50" charset="-128"/>
                      <a:ea typeface="Meiryo UI" panose="020B0604030504040204" pitchFamily="50" charset="-128"/>
                      <a:cs typeface="Meiryo UI" panose="020B0604030504040204" pitchFamily="50" charset="-128"/>
                    </a:rPr>
                    <a:t>　　</a:t>
                  </a:r>
                  <a:r>
                    <a:rPr lang="ja-JP" altLang="en-US" sz="1200" b="1" dirty="0" smtClean="0">
                      <a:latin typeface="Meiryo UI" panose="020B0604030504040204" pitchFamily="50" charset="-128"/>
                      <a:ea typeface="Meiryo UI" panose="020B0604030504040204" pitchFamily="50" charset="-128"/>
                      <a:cs typeface="Meiryo UI" panose="020B0604030504040204" pitchFamily="50" charset="-128"/>
                    </a:rPr>
                    <a:t>○市民協働に適した事務</a:t>
                  </a:r>
                  <a:endParaRPr lang="en-US" altLang="ja-JP" sz="1200" b="1" dirty="0" smtClean="0">
                    <a:latin typeface="Meiryo UI" panose="020B0604030504040204" pitchFamily="50" charset="-128"/>
                    <a:ea typeface="Meiryo UI" panose="020B0604030504040204" pitchFamily="50" charset="-128"/>
                    <a:cs typeface="Meiryo UI" panose="020B0604030504040204" pitchFamily="50" charset="-128"/>
                  </a:endParaRPr>
                </a:p>
                <a:p>
                  <a:r>
                    <a:rPr lang="ja-JP" altLang="en-US" sz="1200" dirty="0" smtClean="0">
                      <a:latin typeface="Meiryo UI" panose="020B0604030504040204" pitchFamily="50" charset="-128"/>
                      <a:ea typeface="Meiryo UI" panose="020B0604030504040204" pitchFamily="50" charset="-128"/>
                      <a:cs typeface="Meiryo UI" panose="020B0604030504040204" pitchFamily="50" charset="-128"/>
                    </a:rPr>
                    <a:t>　　　　（まち美化パートナー制度、たばこ市民マナー向上エリア制度など）</a:t>
                  </a:r>
                  <a:endParaRPr lang="en-US" altLang="ja-JP" sz="1200" dirty="0" smtClean="0">
                    <a:latin typeface="Meiryo UI" panose="020B0604030504040204" pitchFamily="50" charset="-128"/>
                    <a:ea typeface="Meiryo UI" panose="020B0604030504040204" pitchFamily="50" charset="-128"/>
                    <a:cs typeface="Meiryo UI" panose="020B0604030504040204" pitchFamily="50" charset="-128"/>
                  </a:endParaRPr>
                </a:p>
                <a:p>
                  <a:r>
                    <a:rPr kumimoji="1" lang="ja-JP" altLang="en-US" sz="1200" dirty="0">
                      <a:latin typeface="Meiryo UI" panose="020B0604030504040204" pitchFamily="50" charset="-128"/>
                      <a:ea typeface="Meiryo UI" panose="020B0604030504040204" pitchFamily="50" charset="-128"/>
                      <a:cs typeface="Meiryo UI" panose="020B0604030504040204" pitchFamily="50" charset="-128"/>
                    </a:rPr>
                    <a:t>　</a:t>
                  </a:r>
                  <a:r>
                    <a:rPr kumimoji="1" lang="ja-JP" altLang="en-US" sz="1200" dirty="0" smtClean="0">
                      <a:latin typeface="Meiryo UI" panose="020B0604030504040204" pitchFamily="50" charset="-128"/>
                      <a:ea typeface="Meiryo UI" panose="020B0604030504040204" pitchFamily="50" charset="-128"/>
                      <a:cs typeface="Meiryo UI" panose="020B0604030504040204" pitchFamily="50" charset="-128"/>
                    </a:rPr>
                    <a:t>　　</a:t>
                  </a:r>
                  <a:r>
                    <a:rPr kumimoji="1" lang="ja-JP" altLang="en-US" sz="1200" b="1" dirty="0" smtClean="0">
                      <a:latin typeface="Meiryo UI" panose="020B0604030504040204" pitchFamily="50" charset="-128"/>
                      <a:ea typeface="Meiryo UI" panose="020B0604030504040204" pitchFamily="50" charset="-128"/>
                      <a:cs typeface="Meiryo UI" panose="020B0604030504040204" pitchFamily="50" charset="-128"/>
                    </a:rPr>
                    <a:t>○地域の特色を</a:t>
                  </a:r>
                  <a:r>
                    <a:rPr lang="ja-JP" altLang="en-US" sz="1200" b="1" dirty="0" smtClean="0">
                      <a:latin typeface="Meiryo UI" panose="020B0604030504040204" pitchFamily="50" charset="-128"/>
                      <a:ea typeface="Meiryo UI" panose="020B0604030504040204" pitchFamily="50" charset="-128"/>
                      <a:cs typeface="Meiryo UI" panose="020B0604030504040204" pitchFamily="50" charset="-128"/>
                    </a:rPr>
                    <a:t>生かした事務</a:t>
                  </a:r>
                  <a:endParaRPr lang="en-US" altLang="ja-JP" sz="1200" b="1" dirty="0" smtClean="0">
                    <a:latin typeface="Meiryo UI" panose="020B0604030504040204" pitchFamily="50" charset="-128"/>
                    <a:ea typeface="Meiryo UI" panose="020B0604030504040204" pitchFamily="50" charset="-128"/>
                    <a:cs typeface="Meiryo UI" panose="020B0604030504040204" pitchFamily="50" charset="-128"/>
                  </a:endParaRPr>
                </a:p>
                <a:p>
                  <a:r>
                    <a:rPr lang="ja-JP" altLang="en-US" sz="1200" b="1" dirty="0" smtClean="0">
                      <a:latin typeface="Meiryo UI" panose="020B0604030504040204" pitchFamily="50" charset="-128"/>
                      <a:ea typeface="Meiryo UI" panose="020B0604030504040204" pitchFamily="50" charset="-128"/>
                      <a:cs typeface="Meiryo UI" panose="020B0604030504040204" pitchFamily="50" charset="-128"/>
                    </a:rPr>
                    <a:t>　　　　</a:t>
                  </a:r>
                  <a:r>
                    <a:rPr lang="ja-JP" altLang="en-US" sz="1200" dirty="0" smtClean="0">
                      <a:latin typeface="Meiryo UI" panose="020B0604030504040204" pitchFamily="50" charset="-128"/>
                      <a:ea typeface="Meiryo UI" panose="020B0604030504040204" pitchFamily="50" charset="-128"/>
                      <a:cs typeface="Meiryo UI" panose="020B0604030504040204" pitchFamily="50" charset="-128"/>
                    </a:rPr>
                    <a:t>（地域の実情に合わせたまちづくりの検討、生涯スポーツなど）</a:t>
                  </a:r>
                  <a:endParaRPr lang="en-US" altLang="ja-JP" sz="1200" dirty="0" smtClean="0">
                    <a:latin typeface="Meiryo UI" panose="020B0604030504040204" pitchFamily="50" charset="-128"/>
                    <a:ea typeface="Meiryo UI" panose="020B0604030504040204" pitchFamily="50" charset="-128"/>
                    <a:cs typeface="Meiryo UI" panose="020B0604030504040204" pitchFamily="50" charset="-128"/>
                  </a:endParaRPr>
                </a:p>
                <a:p>
                  <a:r>
                    <a:rPr lang="ja-JP" altLang="en-US" sz="1200" dirty="0" smtClean="0">
                      <a:latin typeface="Meiryo UI" panose="020B0604030504040204" pitchFamily="50" charset="-128"/>
                      <a:ea typeface="Meiryo UI" panose="020B0604030504040204" pitchFamily="50" charset="-128"/>
                      <a:cs typeface="Meiryo UI" panose="020B0604030504040204" pitchFamily="50" charset="-128"/>
                    </a:rPr>
                    <a:t>　　　</a:t>
                  </a:r>
                  <a:r>
                    <a:rPr lang="ja-JP" altLang="en-US" sz="1200" b="1" dirty="0" smtClean="0">
                      <a:latin typeface="Meiryo UI" panose="020B0604030504040204" pitchFamily="50" charset="-128"/>
                      <a:ea typeface="Meiryo UI" panose="020B0604030504040204" pitchFamily="50" charset="-128"/>
                      <a:cs typeface="Meiryo UI" panose="020B0604030504040204" pitchFamily="50" charset="-128"/>
                    </a:rPr>
                    <a:t>○きめ細かい地域づくりに資する事務</a:t>
                  </a:r>
                  <a:endParaRPr lang="en-US" altLang="ja-JP" sz="1200" b="1" dirty="0" smtClean="0">
                    <a:latin typeface="Meiryo UI" panose="020B0604030504040204" pitchFamily="50" charset="-128"/>
                    <a:ea typeface="Meiryo UI" panose="020B0604030504040204" pitchFamily="50" charset="-128"/>
                    <a:cs typeface="Meiryo UI" panose="020B0604030504040204" pitchFamily="50" charset="-128"/>
                  </a:endParaRPr>
                </a:p>
                <a:p>
                  <a:r>
                    <a:rPr lang="ja-JP" altLang="en-US" sz="1200" dirty="0" smtClean="0">
                      <a:latin typeface="Meiryo UI" panose="020B0604030504040204" pitchFamily="50" charset="-128"/>
                      <a:ea typeface="Meiryo UI" panose="020B0604030504040204" pitchFamily="50" charset="-128"/>
                      <a:cs typeface="Meiryo UI" panose="020B0604030504040204" pitchFamily="50" charset="-128"/>
                    </a:rPr>
                    <a:t>　　　　（道路・公園（幹線道路</a:t>
                  </a:r>
                  <a:r>
                    <a:rPr lang="ja-JP" altLang="en-US" sz="1200" dirty="0">
                      <a:latin typeface="Meiryo UI" panose="020B0604030504040204" pitchFamily="50" charset="-128"/>
                      <a:ea typeface="Meiryo UI" panose="020B0604030504040204" pitchFamily="50" charset="-128"/>
                      <a:cs typeface="Meiryo UI" panose="020B0604030504040204" pitchFamily="50" charset="-128"/>
                    </a:rPr>
                    <a:t>・</a:t>
                  </a:r>
                  <a:r>
                    <a:rPr lang="ja-JP" altLang="en-US" sz="1200" dirty="0" smtClean="0">
                      <a:latin typeface="Meiryo UI" panose="020B0604030504040204" pitchFamily="50" charset="-128"/>
                      <a:ea typeface="Meiryo UI" panose="020B0604030504040204" pitchFamily="50" charset="-128"/>
                      <a:cs typeface="Meiryo UI" panose="020B0604030504040204" pitchFamily="50" charset="-128"/>
                    </a:rPr>
                    <a:t>大規模公園を除く）の維持管理、</a:t>
                  </a:r>
                  <a:r>
                    <a:rPr lang="zh-TW" altLang="en-US" sz="1200" dirty="0" smtClean="0">
                      <a:latin typeface="Meiryo UI" panose="020B0604030504040204" pitchFamily="50" charset="-128"/>
                      <a:ea typeface="Meiryo UI" panose="020B0604030504040204" pitchFamily="50" charset="-128"/>
                      <a:cs typeface="Meiryo UI" panose="020B0604030504040204" pitchFamily="50" charset="-128"/>
                    </a:rPr>
                    <a:t>放置</a:t>
                  </a:r>
                  <a:r>
                    <a:rPr lang="zh-TW" altLang="en-US" sz="1200" dirty="0">
                      <a:latin typeface="Meiryo UI" panose="020B0604030504040204" pitchFamily="50" charset="-128"/>
                      <a:ea typeface="Meiryo UI" panose="020B0604030504040204" pitchFamily="50" charset="-128"/>
                      <a:cs typeface="Meiryo UI" panose="020B0604030504040204" pitchFamily="50" charset="-128"/>
                    </a:rPr>
                    <a:t>自転車</a:t>
                  </a:r>
                  <a:r>
                    <a:rPr lang="zh-TW" altLang="en-US" sz="1200" dirty="0" smtClean="0">
                      <a:latin typeface="Meiryo UI" panose="020B0604030504040204" pitchFamily="50" charset="-128"/>
                      <a:ea typeface="Meiryo UI" panose="020B0604030504040204" pitchFamily="50" charset="-128"/>
                      <a:cs typeface="Meiryo UI" panose="020B0604030504040204" pitchFamily="50" charset="-128"/>
                    </a:rPr>
                    <a:t>対策</a:t>
                  </a:r>
                  <a:r>
                    <a:rPr lang="ja-JP" altLang="en-US" sz="1200" dirty="0">
                      <a:latin typeface="Meiryo UI" panose="020B0604030504040204" pitchFamily="50" charset="-128"/>
                      <a:ea typeface="Meiryo UI" panose="020B0604030504040204" pitchFamily="50" charset="-128"/>
                      <a:cs typeface="Meiryo UI" panose="020B0604030504040204" pitchFamily="50" charset="-128"/>
                    </a:rPr>
                    <a:t>など</a:t>
                  </a:r>
                  <a:r>
                    <a:rPr lang="ja-JP" altLang="en-US" sz="1200" dirty="0" smtClean="0">
                      <a:latin typeface="Meiryo UI" panose="020B0604030504040204" pitchFamily="50" charset="-128"/>
                      <a:ea typeface="Meiryo UI" panose="020B0604030504040204" pitchFamily="50" charset="-128"/>
                      <a:cs typeface="Meiryo UI" panose="020B0604030504040204" pitchFamily="50" charset="-128"/>
                    </a:rPr>
                    <a:t>）</a:t>
                  </a:r>
                  <a:endParaRPr lang="en-US" altLang="ja-JP" sz="1200" dirty="0" smtClean="0">
                    <a:latin typeface="Meiryo UI" panose="020B0604030504040204" pitchFamily="50" charset="-128"/>
                    <a:ea typeface="Meiryo UI" panose="020B0604030504040204" pitchFamily="50" charset="-128"/>
                    <a:cs typeface="Meiryo UI" panose="020B0604030504040204" pitchFamily="50" charset="-128"/>
                  </a:endParaRPr>
                </a:p>
                <a:p>
                  <a:r>
                    <a:rPr lang="ja-JP" altLang="en-US" sz="1200" dirty="0" smtClean="0">
                      <a:latin typeface="Meiryo UI" panose="020B0604030504040204" pitchFamily="50" charset="-128"/>
                      <a:ea typeface="Meiryo UI" panose="020B0604030504040204" pitchFamily="50" charset="-128"/>
                      <a:cs typeface="Meiryo UI" panose="020B0604030504040204" pitchFamily="50" charset="-128"/>
                    </a:rPr>
                    <a:t>　　　</a:t>
                  </a:r>
                  <a:r>
                    <a:rPr lang="ja-JP" altLang="en-US" sz="1200" b="1" dirty="0" smtClean="0">
                      <a:latin typeface="Meiryo UI" panose="020B0604030504040204" pitchFamily="50" charset="-128"/>
                      <a:ea typeface="Meiryo UI" panose="020B0604030504040204" pitchFamily="50" charset="-128"/>
                      <a:cs typeface="Meiryo UI" panose="020B0604030504040204" pitchFamily="50" charset="-128"/>
                    </a:rPr>
                    <a:t>○住民生活と密接に関わる事務</a:t>
                  </a:r>
                  <a:endParaRPr lang="en-US" altLang="ja-JP" sz="1200" b="1" dirty="0" smtClean="0">
                    <a:latin typeface="Meiryo UI" panose="020B0604030504040204" pitchFamily="50" charset="-128"/>
                    <a:ea typeface="Meiryo UI" panose="020B0604030504040204" pitchFamily="50" charset="-128"/>
                    <a:cs typeface="Meiryo UI" panose="020B0604030504040204" pitchFamily="50" charset="-128"/>
                  </a:endParaRPr>
                </a:p>
                <a:p>
                  <a:r>
                    <a:rPr lang="ja-JP" altLang="en-US" sz="1200" dirty="0" smtClean="0">
                      <a:latin typeface="Meiryo UI" panose="020B0604030504040204" pitchFamily="50" charset="-128"/>
                      <a:ea typeface="Meiryo UI" panose="020B0604030504040204" pitchFamily="50" charset="-128"/>
                      <a:cs typeface="Meiryo UI" panose="020B0604030504040204" pitchFamily="50" charset="-128"/>
                    </a:rPr>
                    <a:t>　　　　（民間保育所の設置認可、スポーツセンター・プール・老人福祉センターの運営など）</a:t>
                  </a:r>
                  <a:endParaRPr lang="en-US" altLang="ja-JP" sz="12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43" name="正方形/長方形 42"/>
                <p:cNvSpPr/>
                <p:nvPr/>
              </p:nvSpPr>
              <p:spPr bwMode="auto">
                <a:xfrm>
                  <a:off x="3375587" y="3211131"/>
                  <a:ext cx="5724000" cy="418984"/>
                </a:xfrm>
                <a:prstGeom prst="rect">
                  <a:avLst/>
                </a:prstGeom>
                <a:solidFill>
                  <a:schemeClr val="bg1"/>
                </a:solidFill>
                <a:ln w="38100">
                  <a:solidFill>
                    <a:schemeClr val="tx1"/>
                  </a:solidFill>
                  <a:prstDash val="sysDot"/>
                </a:ln>
                <a:effectLst/>
                <a:extLst/>
              </p:spPr>
              <p:txBody>
                <a:bodyPr wrap="none" rtlCol="0" anchor="ctr"/>
                <a:lstStyle/>
                <a:p>
                  <a:r>
                    <a:rPr lang="ja-JP" altLang="en-US" sz="1400" b="1" dirty="0" smtClean="0">
                      <a:latin typeface="Meiryo UI" panose="020B0604030504040204" pitchFamily="50" charset="-128"/>
                      <a:ea typeface="Meiryo UI" panose="020B0604030504040204" pitchFamily="50" charset="-128"/>
                      <a:cs typeface="Meiryo UI" panose="020B0604030504040204" pitchFamily="50" charset="-128"/>
                    </a:rPr>
                    <a:t>◆</a:t>
                  </a:r>
                  <a:r>
                    <a:rPr lang="ja-JP" altLang="en-US" sz="1400" b="1" spc="-40" dirty="0" smtClean="0">
                      <a:latin typeface="Meiryo UI" panose="020B0604030504040204" pitchFamily="50" charset="-128"/>
                      <a:ea typeface="Meiryo UI" panose="020B0604030504040204" pitchFamily="50" charset="-128"/>
                      <a:cs typeface="Meiryo UI" panose="020B0604030504040204" pitchFamily="50" charset="-128"/>
                    </a:rPr>
                    <a:t>現在</a:t>
                  </a:r>
                  <a:r>
                    <a:rPr kumimoji="1" lang="ja-JP" altLang="en-US" sz="1400" b="1" spc="-40" dirty="0" smtClean="0">
                      <a:latin typeface="Meiryo UI" panose="020B0604030504040204" pitchFamily="50" charset="-128"/>
                      <a:ea typeface="Meiryo UI" panose="020B0604030504040204" pitchFamily="50" charset="-128"/>
                      <a:cs typeface="Meiryo UI" panose="020B0604030504040204" pitchFamily="50" charset="-128"/>
                    </a:rPr>
                    <a:t>の区役所（保健福祉センターを含む。以下同じ。）で実施している事務</a:t>
                  </a:r>
                </a:p>
              </p:txBody>
            </p:sp>
          </p:grpSp>
        </p:grpSp>
        <p:sp>
          <p:nvSpPr>
            <p:cNvPr id="49" name="下矢印 48"/>
            <p:cNvSpPr/>
            <p:nvPr/>
          </p:nvSpPr>
          <p:spPr bwMode="auto">
            <a:xfrm>
              <a:off x="1285032" y="4606957"/>
              <a:ext cx="648072" cy="648072"/>
            </a:xfrm>
            <a:prstGeom prst="downArrow">
              <a:avLst/>
            </a:prstGeom>
            <a:solidFill>
              <a:schemeClr val="bg1">
                <a:lumMod val="75000"/>
              </a:schemeClr>
            </a:solidFill>
            <a:ln>
              <a:noFill/>
            </a:ln>
            <a:effectLst/>
            <a:extLst>
              <a:ext uri="{91240B29-F687-4F45-9708-019B960494DF}">
                <a14:hiddenLine xmlns="" xmlns:a14="http://schemas.microsoft.com/office/drawing/2010/main" w="9525" algn="ctr">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rtlCol="0" anchor="ctr"/>
            <a:lstStyle/>
            <a:p>
              <a:pPr algn="ctr"/>
              <a:endParaRPr kumimoji="1" lang="ja-JP" altLang="en-US" sz="1400" b="1" dirty="0" smtClean="0">
                <a:latin typeface="Meiryo UI" panose="020B0604030504040204" pitchFamily="50" charset="-128"/>
                <a:ea typeface="Meiryo UI" panose="020B0604030504040204" pitchFamily="50" charset="-128"/>
                <a:cs typeface="Meiryo UI" panose="020B0604030504040204" pitchFamily="50" charset="-128"/>
              </a:endParaRPr>
            </a:p>
          </p:txBody>
        </p:sp>
      </p:grpSp>
      <p:graphicFrame>
        <p:nvGraphicFramePr>
          <p:cNvPr id="24" name="表 23"/>
          <p:cNvGraphicFramePr>
            <a:graphicFrameLocks noGrp="1"/>
          </p:cNvGraphicFramePr>
          <p:nvPr/>
        </p:nvGraphicFramePr>
        <p:xfrm>
          <a:off x="0" y="3497135"/>
          <a:ext cx="9144000" cy="3196020"/>
        </p:xfrm>
        <a:graphic>
          <a:graphicData uri="http://schemas.openxmlformats.org/drawingml/2006/table">
            <a:tbl>
              <a:tblPr firstRow="1" bandRow="1">
                <a:tableStyleId>{1FECB4D8-DB02-4DC6-A0A2-4F2EBAE1DC90}</a:tableStyleId>
              </a:tblPr>
              <a:tblGrid>
                <a:gridCol w="4047344"/>
                <a:gridCol w="5096656"/>
              </a:tblGrid>
              <a:tr h="288033">
                <a:tc>
                  <a:txBody>
                    <a:bodyPr/>
                    <a:lstStyle/>
                    <a:p>
                      <a:pPr algn="ctr"/>
                      <a:r>
                        <a:rPr kumimoji="1" lang="ja-JP" altLang="en-US" sz="1400" dirty="0" smtClean="0"/>
                        <a:t>分類</a:t>
                      </a:r>
                      <a:endParaRPr kumimoji="1" lang="ja-JP" altLang="en-US" sz="1400" b="1" dirty="0">
                        <a:solidFill>
                          <a:schemeClr val="bg1"/>
                        </a:solidFill>
                        <a:latin typeface="Meiryo UI" pitchFamily="50" charset="-128"/>
                        <a:ea typeface="Meiryo UI" pitchFamily="50" charset="-128"/>
                        <a:cs typeface="Meiryo UI"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ja-JP" altLang="en-US" sz="1400" dirty="0" smtClean="0"/>
                        <a:t>事務の内容</a:t>
                      </a:r>
                      <a:endParaRPr kumimoji="1" lang="ja-JP" altLang="en-US" sz="1400" b="1" dirty="0">
                        <a:solidFill>
                          <a:schemeClr val="bg1"/>
                        </a:solidFill>
                        <a:latin typeface="Meiryo UI" pitchFamily="50" charset="-128"/>
                        <a:ea typeface="Meiryo UI" pitchFamily="50" charset="-128"/>
                        <a:cs typeface="Meiryo UI"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r>
              <a:tr h="349141">
                <a:tc>
                  <a:txBody>
                    <a:bodyPr/>
                    <a:lstStyle/>
                    <a:p>
                      <a:r>
                        <a:rPr kumimoji="1" lang="ja-JP" altLang="en-US" sz="1400" dirty="0" smtClean="0"/>
                        <a:t>市長固有の権限に属する事務</a:t>
                      </a:r>
                      <a:endParaRPr kumimoji="1" lang="ja-JP" altLang="en-US" sz="1400" b="0" dirty="0">
                        <a:solidFill>
                          <a:schemeClr val="tx1"/>
                        </a:solidFill>
                        <a:latin typeface="Meiryo UI" pitchFamily="50" charset="-128"/>
                        <a:ea typeface="Meiryo UI" pitchFamily="50" charset="-128"/>
                        <a:cs typeface="Meiryo UI"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r>
                        <a:rPr kumimoji="1" lang="ja-JP" altLang="en-US" sz="1400" dirty="0" smtClean="0"/>
                        <a:t>➢条例・規則、予算</a:t>
                      </a:r>
                      <a:endParaRPr kumimoji="1" lang="ja-JP" altLang="en-US" sz="1400" b="0" dirty="0">
                        <a:solidFill>
                          <a:schemeClr val="tx1"/>
                        </a:solidFill>
                        <a:latin typeface="Meiryo UI" pitchFamily="50" charset="-128"/>
                        <a:ea typeface="Meiryo UI" pitchFamily="50" charset="-128"/>
                        <a:cs typeface="Meiryo UI"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r>
              <a:tr h="349141">
                <a:tc>
                  <a:txBody>
                    <a:bodyPr/>
                    <a:lstStyle/>
                    <a:p>
                      <a:r>
                        <a:rPr lang="ja-JP" altLang="en-US" sz="1400" dirty="0" smtClean="0"/>
                        <a:t>組織運営に関わる事務</a:t>
                      </a:r>
                      <a:endParaRPr kumimoji="1" lang="ja-JP" altLang="en-US" sz="1400" b="0" dirty="0">
                        <a:latin typeface="Meiryo UI" pitchFamily="50" charset="-128"/>
                        <a:ea typeface="Meiryo UI" pitchFamily="50" charset="-128"/>
                        <a:cs typeface="Meiryo UI"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r>
                        <a:rPr kumimoji="1" lang="ja-JP" altLang="en-US" sz="1400" dirty="0" smtClean="0"/>
                        <a:t>➢企画立案、人事、管財</a:t>
                      </a:r>
                      <a:endParaRPr kumimoji="1" lang="ja-JP" altLang="en-US" sz="1400" b="0" dirty="0">
                        <a:latin typeface="Meiryo UI" pitchFamily="50" charset="-128"/>
                        <a:ea typeface="Meiryo UI" pitchFamily="50" charset="-128"/>
                        <a:cs typeface="Meiryo UI"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r>
              <a:tr h="398828">
                <a:tc>
                  <a:txBody>
                    <a:bodyPr/>
                    <a:lstStyle/>
                    <a:p>
                      <a:r>
                        <a:rPr lang="ja-JP" altLang="en-US" sz="1400" dirty="0" smtClean="0"/>
                        <a:t>地方公共団体として実施すべき事務</a:t>
                      </a:r>
                      <a:endParaRPr kumimoji="1" lang="ja-JP" altLang="en-US" sz="1400" b="0" dirty="0">
                        <a:latin typeface="Meiryo UI" pitchFamily="50" charset="-128"/>
                        <a:ea typeface="Meiryo UI" pitchFamily="50" charset="-128"/>
                        <a:cs typeface="Meiryo UI"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r>
                        <a:rPr kumimoji="1" lang="ja-JP" altLang="en-US" sz="1400" dirty="0" smtClean="0"/>
                        <a:t>➢計画策定、審議会、対外調整</a:t>
                      </a:r>
                      <a:endParaRPr kumimoji="1" lang="ja-JP" altLang="en-US" sz="1400" b="0" dirty="0">
                        <a:latin typeface="Meiryo UI" pitchFamily="50" charset="-128"/>
                        <a:ea typeface="Meiryo UI" pitchFamily="50" charset="-128"/>
                        <a:cs typeface="Meiryo UI"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r>
              <a:tr h="349141">
                <a:tc>
                  <a:txBody>
                    <a:bodyPr/>
                    <a:lstStyle/>
                    <a:p>
                      <a:r>
                        <a:rPr lang="ja-JP" altLang="en-US" sz="1400" dirty="0" smtClean="0"/>
                        <a:t>市域全体の観点から実施すべき事務</a:t>
                      </a:r>
                      <a:endParaRPr kumimoji="1" lang="ja-JP" altLang="en-US" sz="1400" b="0" dirty="0">
                        <a:latin typeface="Meiryo UI" pitchFamily="50" charset="-128"/>
                        <a:ea typeface="Meiryo UI" pitchFamily="50" charset="-128"/>
                        <a:cs typeface="Meiryo UI"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r>
                        <a:rPr kumimoji="1" lang="ja-JP" altLang="en-US" sz="1400" dirty="0" smtClean="0"/>
                        <a:t>➢成長戦略、広域的なまちづくり</a:t>
                      </a:r>
                      <a:endParaRPr kumimoji="1" lang="ja-JP" altLang="en-US" sz="1400" b="0" dirty="0">
                        <a:latin typeface="Meiryo UI" pitchFamily="50" charset="-128"/>
                        <a:ea typeface="Meiryo UI" pitchFamily="50" charset="-128"/>
                        <a:cs typeface="Meiryo UI"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r>
              <a:tr h="349141">
                <a:tc>
                  <a:txBody>
                    <a:bodyPr/>
                    <a:lstStyle/>
                    <a:p>
                      <a:r>
                        <a:rPr lang="ja-JP" altLang="en-US" sz="1400" dirty="0" smtClean="0"/>
                        <a:t>一つの総合区では完結しない事務</a:t>
                      </a:r>
                      <a:endParaRPr kumimoji="1" lang="ja-JP" altLang="en-US" sz="1400" b="0" dirty="0">
                        <a:latin typeface="Meiryo UI" pitchFamily="50" charset="-128"/>
                        <a:ea typeface="Meiryo UI" pitchFamily="50" charset="-128"/>
                        <a:cs typeface="Meiryo UI"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r>
                        <a:rPr kumimoji="1" lang="ja-JP" altLang="en-US" sz="1400" dirty="0" smtClean="0"/>
                        <a:t>➢総合区域を越える事業認可、システム運用</a:t>
                      </a:r>
                      <a:endParaRPr kumimoji="1" lang="ja-JP" altLang="en-US" sz="1400" b="0" dirty="0">
                        <a:latin typeface="Meiryo UI" pitchFamily="50" charset="-128"/>
                        <a:ea typeface="Meiryo UI" pitchFamily="50" charset="-128"/>
                        <a:cs typeface="Meiryo UI"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r>
              <a:tr h="390999">
                <a:tc>
                  <a:txBody>
                    <a:bodyPr/>
                    <a:lstStyle/>
                    <a:p>
                      <a:r>
                        <a:rPr kumimoji="1" lang="ja-JP" altLang="en-US" sz="1400" dirty="0" smtClean="0"/>
                        <a:t>平等取扱いの原則等から一体的に処理すべき事務</a:t>
                      </a:r>
                      <a:endParaRPr kumimoji="1" lang="ja-JP" altLang="en-US" sz="1400" b="0" dirty="0">
                        <a:latin typeface="Meiryo UI" pitchFamily="50" charset="-128"/>
                        <a:ea typeface="Meiryo UI" pitchFamily="50" charset="-128"/>
                        <a:cs typeface="Meiryo UI"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r>
                        <a:rPr kumimoji="1" lang="ja-JP" altLang="en-US" sz="1400" dirty="0" smtClean="0"/>
                        <a:t>➢保険事業、個人給付や補助制度、許認可にかかる審査基準等</a:t>
                      </a:r>
                      <a:endParaRPr kumimoji="1" lang="ja-JP" altLang="en-US" sz="1400" b="0" dirty="0">
                        <a:latin typeface="Meiryo UI" pitchFamily="50" charset="-128"/>
                        <a:ea typeface="Meiryo UI" pitchFamily="50" charset="-128"/>
                        <a:cs typeface="Meiryo UI"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r>
              <a:tr h="349141">
                <a:tc>
                  <a:txBody>
                    <a:bodyPr/>
                    <a:lstStyle/>
                    <a:p>
                      <a:r>
                        <a:rPr lang="ja-JP" altLang="en-US" sz="1400" dirty="0" smtClean="0"/>
                        <a:t>事務の性質上一体的に処理すべき事務</a:t>
                      </a:r>
                      <a:endParaRPr kumimoji="1" lang="ja-JP" altLang="en-US" sz="1400" b="0" dirty="0">
                        <a:latin typeface="Meiryo UI" pitchFamily="50" charset="-128"/>
                        <a:ea typeface="Meiryo UI" pitchFamily="50" charset="-128"/>
                        <a:cs typeface="Meiryo UI"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r>
                        <a:rPr kumimoji="1" lang="ja-JP" altLang="en-US" sz="1400" dirty="0" smtClean="0"/>
                        <a:t>➢市内１か所施設の管理、緊急時対応</a:t>
                      </a:r>
                      <a:endParaRPr kumimoji="1" lang="ja-JP" altLang="en-US" sz="1400" b="0" dirty="0">
                        <a:latin typeface="Meiryo UI" pitchFamily="50" charset="-128"/>
                        <a:ea typeface="Meiryo UI" pitchFamily="50" charset="-128"/>
                        <a:cs typeface="Meiryo UI"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r>
              <a:tr h="355688">
                <a:tc>
                  <a:txBody>
                    <a:bodyPr/>
                    <a:lstStyle/>
                    <a:p>
                      <a:r>
                        <a:rPr kumimoji="1" lang="ja-JP" altLang="en-US" sz="1400" dirty="0" smtClean="0"/>
                        <a:t>効率性・専門性の確保</a:t>
                      </a:r>
                      <a:endParaRPr kumimoji="1" lang="ja-JP" altLang="en-US" sz="1400" b="0" dirty="0">
                        <a:latin typeface="Meiryo UI" pitchFamily="50" charset="-128"/>
                        <a:ea typeface="Meiryo UI" pitchFamily="50" charset="-128"/>
                        <a:cs typeface="Meiryo UI"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r>
                        <a:rPr kumimoji="1" lang="ja-JP" altLang="en-US" sz="1400" dirty="0" smtClean="0"/>
                        <a:t>➢総合区移管によるデメリットがメリットに比べ過大となるもの</a:t>
                      </a:r>
                      <a:endParaRPr kumimoji="1" lang="ja-JP" altLang="en-US" sz="1400" b="0" dirty="0">
                        <a:latin typeface="Meiryo UI" pitchFamily="50" charset="-128"/>
                        <a:ea typeface="Meiryo UI" pitchFamily="50" charset="-128"/>
                        <a:cs typeface="Meiryo UI"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r>
            </a:tbl>
          </a:graphicData>
        </a:graphic>
      </p:graphicFrame>
      <p:sp>
        <p:nvSpPr>
          <p:cNvPr id="25" name="正方形/長方形 24"/>
          <p:cNvSpPr/>
          <p:nvPr/>
        </p:nvSpPr>
        <p:spPr>
          <a:xfrm>
            <a:off x="68239" y="2857252"/>
            <a:ext cx="3279625" cy="292388"/>
          </a:xfrm>
          <a:prstGeom prst="rect">
            <a:avLst/>
          </a:prstGeom>
        </p:spPr>
        <p:txBody>
          <a:bodyPr wrap="square">
            <a:spAutoFit/>
          </a:bodyPr>
          <a:lstStyle/>
          <a:p>
            <a:r>
              <a:rPr lang="ja-JP" altLang="en-US" sz="1300" dirty="0" smtClean="0">
                <a:latin typeface="Meiryo UI" panose="020B0604030504040204" pitchFamily="50" charset="-128"/>
                <a:ea typeface="Meiryo UI" panose="020B0604030504040204" pitchFamily="50" charset="-128"/>
                <a:cs typeface="Meiryo UI" panose="020B0604030504040204" pitchFamily="50" charset="-128"/>
              </a:rPr>
              <a:t>以下の観点から、局に留保する事務を仕分け</a:t>
            </a:r>
            <a:endParaRPr lang="en-US" altLang="ja-JP" sz="1300" dirty="0" smtClean="0">
              <a:latin typeface="Meiryo UI" panose="020B0604030504040204" pitchFamily="50" charset="-128"/>
              <a:ea typeface="Meiryo UI" panose="020B0604030504040204" pitchFamily="50" charset="-128"/>
              <a:cs typeface="Meiryo UI" panose="020B0604030504040204" pitchFamily="50" charset="-128"/>
            </a:endParaRPr>
          </a:p>
        </p:txBody>
      </p:sp>
      <p:sp>
        <p:nvSpPr>
          <p:cNvPr id="17" name="正方形/長方形 16"/>
          <p:cNvSpPr/>
          <p:nvPr/>
        </p:nvSpPr>
        <p:spPr>
          <a:xfrm>
            <a:off x="0" y="-1660"/>
            <a:ext cx="9144000" cy="432000"/>
          </a:xfrm>
          <a:prstGeom prst="rect">
            <a:avLst/>
          </a:prstGeom>
          <a:gradFill>
            <a:gsLst>
              <a:gs pos="0">
                <a:schemeClr val="accent2">
                  <a:lumMod val="40000"/>
                  <a:lumOff val="60000"/>
                </a:schemeClr>
              </a:gs>
              <a:gs pos="50000">
                <a:schemeClr val="bg1"/>
              </a:gs>
              <a:gs pos="100000">
                <a:schemeClr val="accent2">
                  <a:lumMod val="40000"/>
                  <a:lumOff val="6000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r>
              <a:rPr lang="ja-JP" altLang="en-US" sz="2000" b="1" dirty="0">
                <a:solidFill>
                  <a:prstClr val="black"/>
                </a:solidFill>
                <a:latin typeface="Meiryo UI" pitchFamily="50" charset="-128"/>
                <a:ea typeface="Meiryo UI" pitchFamily="50" charset="-128"/>
                <a:cs typeface="Meiryo UI" pitchFamily="50" charset="-128"/>
              </a:rPr>
              <a:t>２</a:t>
            </a:r>
            <a:r>
              <a:rPr lang="ja-JP" altLang="en-US" sz="2000" b="1" dirty="0" smtClean="0">
                <a:solidFill>
                  <a:prstClr val="black"/>
                </a:solidFill>
                <a:latin typeface="Meiryo UI" pitchFamily="50" charset="-128"/>
                <a:ea typeface="Meiryo UI" pitchFamily="50" charset="-128"/>
                <a:cs typeface="Meiryo UI" pitchFamily="50" charset="-128"/>
              </a:rPr>
              <a:t>　局と総合区の事務分担</a:t>
            </a:r>
            <a:endParaRPr lang="ja-JP" altLang="en-US" sz="2000" b="1" dirty="0">
              <a:solidFill>
                <a:prstClr val="black"/>
              </a:solidFill>
              <a:latin typeface="Meiryo UI" pitchFamily="50" charset="-128"/>
              <a:ea typeface="Meiryo UI" pitchFamily="50" charset="-128"/>
              <a:cs typeface="Meiryo UI" pitchFamily="50" charset="-128"/>
            </a:endParaRPr>
          </a:p>
        </p:txBody>
      </p:sp>
      <p:sp>
        <p:nvSpPr>
          <p:cNvPr id="21" name="テキスト ボックス 20"/>
          <p:cNvSpPr txBox="1"/>
          <p:nvPr/>
        </p:nvSpPr>
        <p:spPr>
          <a:xfrm>
            <a:off x="-121196" y="476672"/>
            <a:ext cx="3318975" cy="384721"/>
          </a:xfrm>
          <a:prstGeom prst="rect">
            <a:avLst/>
          </a:prstGeom>
          <a:noFill/>
        </p:spPr>
        <p:txBody>
          <a:bodyPr wrap="square" rtlCol="0">
            <a:spAutoFit/>
          </a:bodyPr>
          <a:lstStyle/>
          <a:p>
            <a:r>
              <a:rPr lang="ja-JP" altLang="en-US" sz="1900" b="1"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（１）事務の分担</a:t>
            </a:r>
            <a:endParaRPr lang="ja-JP" altLang="en-US" sz="19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20" name="正方形/長方形 27"/>
          <p:cNvSpPr>
            <a:spLocks noChangeArrowheads="1"/>
          </p:cNvSpPr>
          <p:nvPr/>
        </p:nvSpPr>
        <p:spPr bwMode="auto">
          <a:xfrm>
            <a:off x="8152406" y="6644545"/>
            <a:ext cx="1031875" cy="261937"/>
          </a:xfrm>
          <a:prstGeom prst="rect">
            <a:avLst/>
          </a:prstGeom>
          <a:noFill/>
          <a:ln w="9525">
            <a:noFill/>
            <a:miter lim="800000"/>
            <a:headEnd/>
            <a:tailEnd/>
          </a:ln>
        </p:spPr>
        <p:txBody>
          <a:bodyPr>
            <a:spAutoFit/>
          </a:bodyPr>
          <a:lstStyle/>
          <a:p>
            <a:pPr algn="r"/>
            <a:r>
              <a:rPr lang="ja-JP" altLang="en-US" sz="1100" b="1" dirty="0">
                <a:solidFill>
                  <a:srgbClr val="000000"/>
                </a:solidFill>
                <a:latin typeface="ＭＳ Ｐゴシック" charset="-128"/>
                <a:ea typeface="Meiryo UI" pitchFamily="50" charset="-128"/>
                <a:cs typeface="Meiryo UI" pitchFamily="50" charset="-128"/>
              </a:rPr>
              <a:t> 事務</a:t>
            </a:r>
            <a:r>
              <a:rPr lang="en-US" altLang="ja-JP" sz="1100" b="1" dirty="0" smtClean="0">
                <a:solidFill>
                  <a:srgbClr val="000000"/>
                </a:solidFill>
                <a:latin typeface="ＭＳ Ｐゴシック" charset="-128"/>
                <a:ea typeface="Meiryo UI" pitchFamily="50" charset="-128"/>
                <a:cs typeface="Meiryo UI" pitchFamily="50" charset="-128"/>
              </a:rPr>
              <a:t>-</a:t>
            </a:r>
            <a:r>
              <a:rPr lang="ja-JP" altLang="en-US" sz="1100" b="1" dirty="0" smtClean="0">
                <a:solidFill>
                  <a:srgbClr val="000000"/>
                </a:solidFill>
                <a:latin typeface="ＭＳ Ｐゴシック" charset="-128"/>
                <a:ea typeface="Meiryo UI" pitchFamily="50" charset="-128"/>
                <a:cs typeface="Meiryo UI" pitchFamily="50" charset="-128"/>
              </a:rPr>
              <a:t>２</a:t>
            </a:r>
            <a:endParaRPr lang="ja-JP" altLang="en-US" sz="1200" b="1" dirty="0">
              <a:solidFill>
                <a:srgbClr val="000000"/>
              </a:solidFill>
              <a:latin typeface="ＭＳ Ｐゴシック" charset="-128"/>
              <a:ea typeface="Meiryo UI" pitchFamily="50" charset="-128"/>
              <a:cs typeface="Meiryo UI" pitchFamily="50" charset="-128"/>
            </a:endParaRPr>
          </a:p>
        </p:txBody>
      </p:sp>
      <p:sp>
        <p:nvSpPr>
          <p:cNvPr id="18" name="正方形/長方形 17"/>
          <p:cNvSpPr/>
          <p:nvPr/>
        </p:nvSpPr>
        <p:spPr>
          <a:xfrm>
            <a:off x="1225724" y="620688"/>
            <a:ext cx="936104" cy="1080120"/>
          </a:xfrm>
          <a:prstGeom prst="rect">
            <a:avLst/>
          </a:prstGeom>
          <a:noFill/>
          <a:ln w="12700">
            <a:no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p>
            <a:r>
              <a:rPr lang="ja-JP" altLang="en-US" sz="1200" spc="-150" dirty="0" smtClean="0">
                <a:solidFill>
                  <a:schemeClr val="tx1"/>
                </a:solidFill>
                <a:latin typeface="Meiryo UI" pitchFamily="50" charset="-128"/>
                <a:ea typeface="Meiryo UI" pitchFamily="50" charset="-128"/>
                <a:cs typeface="Meiryo UI" pitchFamily="50" charset="-128"/>
              </a:rPr>
              <a:t>住民生活と</a:t>
            </a:r>
            <a:endParaRPr lang="en-US" altLang="ja-JP" sz="1200" spc="-150" dirty="0" smtClean="0">
              <a:solidFill>
                <a:schemeClr val="tx1"/>
              </a:solidFill>
              <a:latin typeface="Meiryo UI" pitchFamily="50" charset="-128"/>
              <a:ea typeface="Meiryo UI" pitchFamily="50" charset="-128"/>
              <a:cs typeface="Meiryo UI" pitchFamily="50" charset="-128"/>
            </a:endParaRPr>
          </a:p>
          <a:p>
            <a:r>
              <a:rPr lang="ja-JP" altLang="en-US" sz="1200" spc="-150" dirty="0" smtClean="0">
                <a:solidFill>
                  <a:schemeClr val="tx1"/>
                </a:solidFill>
                <a:latin typeface="Meiryo UI" pitchFamily="50" charset="-128"/>
                <a:ea typeface="Meiryo UI" pitchFamily="50" charset="-128"/>
                <a:cs typeface="Meiryo UI" pitchFamily="50" charset="-128"/>
              </a:rPr>
              <a:t>密接に関わる事務を移管</a:t>
            </a:r>
            <a:endParaRPr lang="ja-JP" altLang="en-US" sz="1200" spc="-150" dirty="0">
              <a:solidFill>
                <a:schemeClr val="tx1"/>
              </a:solidFill>
              <a:latin typeface="Meiryo UI" pitchFamily="50" charset="-128"/>
              <a:ea typeface="Meiryo UI" pitchFamily="50" charset="-128"/>
              <a:cs typeface="Meiryo UI" pitchFamily="50" charset="-128"/>
            </a:endParaRPr>
          </a:p>
        </p:txBody>
      </p:sp>
      <p:sp>
        <p:nvSpPr>
          <p:cNvPr id="19" name="正方形/長方形 18"/>
          <p:cNvSpPr/>
          <p:nvPr/>
        </p:nvSpPr>
        <p:spPr>
          <a:xfrm>
            <a:off x="-36512" y="3179068"/>
            <a:ext cx="3279625" cy="338554"/>
          </a:xfrm>
          <a:prstGeom prst="rect">
            <a:avLst/>
          </a:prstGeom>
        </p:spPr>
        <p:txBody>
          <a:bodyPr wrap="square">
            <a:spAutoFit/>
          </a:bodyPr>
          <a:lstStyle/>
          <a:p>
            <a:r>
              <a:rPr lang="en-US" altLang="ja-JP" sz="1600" dirty="0" smtClean="0">
                <a:latin typeface="Meiryo UI" panose="020B0604030504040204" pitchFamily="50" charset="-128"/>
                <a:ea typeface="Meiryo UI" panose="020B0604030504040204" pitchFamily="50" charset="-128"/>
                <a:cs typeface="Meiryo UI" panose="020B0604030504040204" pitchFamily="50" charset="-128"/>
              </a:rPr>
              <a:t>【</a:t>
            </a:r>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局に留保する事務</a:t>
            </a:r>
            <a:r>
              <a:rPr lang="en-US" altLang="ja-JP" sz="1600" dirty="0" smtClean="0">
                <a:latin typeface="Meiryo UI" panose="020B0604030504040204" pitchFamily="50" charset="-128"/>
                <a:ea typeface="Meiryo UI" panose="020B0604030504040204" pitchFamily="50" charset="-128"/>
                <a:cs typeface="Meiryo UI" panose="020B0604030504040204" pitchFamily="50" charset="-128"/>
              </a:rPr>
              <a:t>】</a:t>
            </a:r>
          </a:p>
        </p:txBody>
      </p:sp>
    </p:spTree>
    <p:extLst>
      <p:ext uri="{BB962C8B-B14F-4D97-AF65-F5344CB8AC3E}">
        <p14:creationId xmlns="" xmlns:p14="http://schemas.microsoft.com/office/powerpoint/2010/main" val="668017771"/>
      </p:ext>
    </p:extLst>
  </p:cSld>
  <p:clrMapOvr>
    <a:masterClrMapping/>
  </p:clrMapOvr>
  <p:timing>
    <p:tnLst>
      <p:par>
        <p:cTn id="1" dur="indefinite" restart="never" nodeType="tmRoot"/>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コンテンツ プレースホルダ 3"/>
          <p:cNvGraphicFramePr>
            <a:graphicFrameLocks noGrp="1"/>
          </p:cNvGraphicFramePr>
          <p:nvPr>
            <p:ph idx="1"/>
            <p:extLst>
              <p:ext uri="{D42A27DB-BD31-4B8C-83A1-F6EECF244321}">
                <p14:modId xmlns="" xmlns:p14="http://schemas.microsoft.com/office/powerpoint/2010/main" val="2474273005"/>
              </p:ext>
            </p:extLst>
          </p:nvPr>
        </p:nvGraphicFramePr>
        <p:xfrm>
          <a:off x="28136" y="548680"/>
          <a:ext cx="9087728" cy="5832648"/>
        </p:xfrm>
        <a:graphic>
          <a:graphicData uri="http://schemas.openxmlformats.org/drawingml/2006/table">
            <a:tbl>
              <a:tblPr firstRow="1" bandRow="1">
                <a:tableStyleId>{21E4AEA4-8DFA-4A89-87EB-49C32662AFE0}</a:tableStyleId>
              </a:tblPr>
              <a:tblGrid>
                <a:gridCol w="1469111"/>
                <a:gridCol w="3765679"/>
                <a:gridCol w="3852938"/>
              </a:tblGrid>
              <a:tr h="388509">
                <a:tc>
                  <a:txBody>
                    <a:bodyPr/>
                    <a:lstStyle/>
                    <a:p>
                      <a:pPr algn="ctr"/>
                      <a:r>
                        <a:rPr kumimoji="1" lang="ja-JP" altLang="en-US" sz="1600" spc="0" baseline="0" dirty="0" smtClean="0">
                          <a:latin typeface="Meiryo UI" pitchFamily="50" charset="-128"/>
                          <a:ea typeface="Meiryo UI" pitchFamily="50" charset="-128"/>
                          <a:cs typeface="Meiryo UI" pitchFamily="50" charset="-128"/>
                        </a:rPr>
                        <a:t>分野</a:t>
                      </a:r>
                      <a:endParaRPr kumimoji="1" lang="ja-JP" altLang="en-US" sz="1600" spc="0" baseline="0" dirty="0">
                        <a:latin typeface="Meiryo UI" pitchFamily="50" charset="-128"/>
                        <a:ea typeface="Meiryo UI" pitchFamily="50" charset="-128"/>
                        <a:cs typeface="Meiryo UI" pitchFamily="50" charset="-128"/>
                      </a:endParaRPr>
                    </a:p>
                  </a:txBody>
                  <a:tcPr/>
                </a:tc>
                <a:tc>
                  <a:txBody>
                    <a:bodyPr/>
                    <a:lstStyle/>
                    <a:p>
                      <a:pPr algn="ctr"/>
                      <a:r>
                        <a:rPr kumimoji="1" lang="ja-JP" altLang="en-US" sz="1600" spc="0" baseline="0" dirty="0" smtClean="0"/>
                        <a:t>総合区の事務（主なもの）</a:t>
                      </a:r>
                      <a:endParaRPr kumimoji="1" lang="ja-JP" altLang="en-US" sz="1600" spc="0" baseline="0" dirty="0">
                        <a:latin typeface="Meiryo UI" pitchFamily="50" charset="-128"/>
                        <a:ea typeface="Meiryo UI" pitchFamily="50" charset="-128"/>
                        <a:cs typeface="Meiryo UI" pitchFamily="50" charset="-128"/>
                      </a:endParaRPr>
                    </a:p>
                  </a:txBody>
                  <a:tcPr/>
                </a:tc>
                <a:tc>
                  <a:txBody>
                    <a:bodyPr/>
                    <a:lstStyle/>
                    <a:p>
                      <a:pPr algn="ctr"/>
                      <a:r>
                        <a:rPr kumimoji="1" lang="ja-JP" altLang="en-US" sz="1600" spc="0" baseline="0" dirty="0" smtClean="0"/>
                        <a:t>期待される効果</a:t>
                      </a:r>
                      <a:endParaRPr kumimoji="1" lang="ja-JP" altLang="en-US" sz="1600" spc="0" baseline="0" dirty="0">
                        <a:latin typeface="Meiryo UI" pitchFamily="50" charset="-128"/>
                        <a:ea typeface="Meiryo UI" pitchFamily="50" charset="-128"/>
                        <a:cs typeface="Meiryo UI" pitchFamily="50" charset="-128"/>
                      </a:endParaRPr>
                    </a:p>
                  </a:txBody>
                  <a:tcPr/>
                </a:tc>
              </a:tr>
              <a:tr h="1267675">
                <a:tc>
                  <a:txBody>
                    <a:bodyPr/>
                    <a:lstStyle/>
                    <a:p>
                      <a:pPr algn="ctr"/>
                      <a:r>
                        <a:rPr kumimoji="1" lang="ja-JP" altLang="en-US" sz="1600" b="1" spc="0" baseline="0" dirty="0" smtClean="0"/>
                        <a:t>こども・</a:t>
                      </a:r>
                      <a:endParaRPr kumimoji="1" lang="en-US" altLang="ja-JP" sz="1600" b="1" spc="0" baseline="0" dirty="0" smtClean="0"/>
                    </a:p>
                    <a:p>
                      <a:pPr algn="ctr"/>
                      <a:r>
                        <a:rPr kumimoji="1" lang="ja-JP" altLang="en-US" sz="1600" b="1" spc="0" baseline="0" dirty="0" smtClean="0"/>
                        <a:t>子育て支援</a:t>
                      </a:r>
                      <a:endParaRPr kumimoji="1" lang="en-US" altLang="ja-JP" sz="1600" b="1" spc="0" baseline="0" dirty="0" smtClean="0"/>
                    </a:p>
                  </a:txBody>
                  <a:tcPr anchor="ctr"/>
                </a:tc>
                <a:tc>
                  <a:txBody>
                    <a:bodyPr/>
                    <a:lstStyle/>
                    <a:p>
                      <a:r>
                        <a:rPr lang="ja-JP" altLang="en-US" sz="1400" b="1" spc="0" baseline="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○保育・子育て支援</a:t>
                      </a:r>
                      <a:endParaRPr lang="en-US" altLang="ja-JP" sz="1400" b="1" spc="0" baseline="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endParaRPr>
                    </a:p>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400" spc="0" baseline="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・市立保育所の運営、民間保育所の設置認可 </a:t>
                      </a:r>
                      <a:endParaRPr kumimoji="1" lang="en-US" altLang="ja-JP" sz="1400" spc="0" baseline="0" dirty="0" smtClean="0">
                        <a:solidFill>
                          <a:srgbClr val="FF0000"/>
                        </a:solidFill>
                      </a:endParaRPr>
                    </a:p>
                    <a:p>
                      <a:r>
                        <a:rPr lang="ja-JP" altLang="en-US" sz="1400" strike="noStrike" spc="0" baseline="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・児童いきいき放課後事業</a:t>
                      </a:r>
                      <a:endParaRPr lang="en-US" altLang="ja-JP" sz="1400" strike="noStrike" spc="0" baseline="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a:tc>
                <a:tc>
                  <a:txBody>
                    <a:bodyPr/>
                    <a:lstStyle/>
                    <a:p>
                      <a:r>
                        <a:rPr kumimoji="1" lang="en-US" altLang="ja-JP" sz="1400" b="1" spc="0" baseline="0" dirty="0" smtClean="0">
                          <a:solidFill>
                            <a:schemeClr val="tx1"/>
                          </a:solidFill>
                          <a:latin typeface="Meiryo UI" pitchFamily="50" charset="-128"/>
                          <a:ea typeface="Meiryo UI" pitchFamily="50" charset="-128"/>
                          <a:cs typeface="Meiryo UI" pitchFamily="50" charset="-128"/>
                        </a:rPr>
                        <a:t>【</a:t>
                      </a:r>
                      <a:r>
                        <a:rPr kumimoji="1" lang="ja-JP" altLang="en-US" sz="1400" b="1" spc="0" baseline="0" dirty="0" smtClean="0">
                          <a:solidFill>
                            <a:schemeClr val="tx1"/>
                          </a:solidFill>
                          <a:latin typeface="Meiryo UI" pitchFamily="50" charset="-128"/>
                          <a:ea typeface="Meiryo UI" pitchFamily="50" charset="-128"/>
                          <a:cs typeface="Meiryo UI" pitchFamily="50" charset="-128"/>
                        </a:rPr>
                        <a:t>保育所</a:t>
                      </a:r>
                      <a:r>
                        <a:rPr kumimoji="1" lang="en-US" altLang="ja-JP" sz="1400" b="1" spc="0" baseline="0" dirty="0" smtClean="0">
                          <a:solidFill>
                            <a:schemeClr val="tx1"/>
                          </a:solidFill>
                          <a:latin typeface="Meiryo UI" pitchFamily="50" charset="-128"/>
                          <a:ea typeface="Meiryo UI" pitchFamily="50" charset="-128"/>
                          <a:cs typeface="Meiryo UI" pitchFamily="50" charset="-128"/>
                        </a:rPr>
                        <a:t>】</a:t>
                      </a:r>
                    </a:p>
                    <a:p>
                      <a:r>
                        <a:rPr lang="ja-JP" altLang="en-US" sz="1400" spc="0" baseline="0" dirty="0" smtClean="0">
                          <a:solidFill>
                            <a:schemeClr val="tx1"/>
                          </a:solidFill>
                          <a:latin typeface="Meiryo UI" pitchFamily="50" charset="-128"/>
                          <a:ea typeface="Meiryo UI" pitchFamily="50" charset="-128"/>
                          <a:cs typeface="Meiryo UI" pitchFamily="50" charset="-128"/>
                        </a:rPr>
                        <a:t>・待機児童解消に向けて、区役所が中心となって、より地域の特性や実情にあった施策の実施が可能</a:t>
                      </a:r>
                      <a:endParaRPr kumimoji="1" lang="en-US" altLang="ja-JP" sz="1400" spc="0" baseline="0" dirty="0" smtClean="0">
                        <a:solidFill>
                          <a:schemeClr val="tx1"/>
                        </a:solidFill>
                        <a:latin typeface="Meiryo UI" pitchFamily="50" charset="-128"/>
                        <a:ea typeface="Meiryo UI" pitchFamily="50" charset="-128"/>
                        <a:cs typeface="Meiryo UI" pitchFamily="50" charset="-128"/>
                      </a:endParaRPr>
                    </a:p>
                  </a:txBody>
                  <a:tcPr/>
                </a:tc>
              </a:tr>
              <a:tr h="1440160">
                <a:tc>
                  <a:txBody>
                    <a:bodyPr/>
                    <a:lstStyle/>
                    <a:p>
                      <a:pPr algn="ctr"/>
                      <a:r>
                        <a:rPr kumimoji="1" lang="ja-JP" altLang="en-US" sz="1600" b="1" spc="0" baseline="0" dirty="0" smtClean="0"/>
                        <a:t>福祉</a:t>
                      </a:r>
                      <a:endParaRPr kumimoji="1" lang="en-US" altLang="ja-JP" sz="1600" b="1" spc="0" baseline="0" dirty="0" smtClean="0">
                        <a:solidFill>
                          <a:schemeClr val="tx1"/>
                        </a:solidFill>
                        <a:latin typeface="Meiryo UI" pitchFamily="50" charset="-128"/>
                        <a:ea typeface="Meiryo UI" pitchFamily="50" charset="-128"/>
                        <a:cs typeface="Meiryo UI" pitchFamily="50" charset="-128"/>
                      </a:endParaRPr>
                    </a:p>
                  </a:txBody>
                  <a:tcPr anchor="ctr"/>
                </a:tc>
                <a:tc>
                  <a:txBody>
                    <a:bodyPr/>
                    <a:lstStyle/>
                    <a:p>
                      <a:r>
                        <a:rPr lang="ja-JP" altLang="en-US" sz="1400" b="1" spc="0" baseline="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○高齢者福祉</a:t>
                      </a:r>
                      <a:endParaRPr lang="en-US" altLang="ja-JP" sz="1400" b="1" spc="0" baseline="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endParaRPr>
                    </a:p>
                    <a:p>
                      <a:r>
                        <a:rPr lang="ja-JP" altLang="en-US" sz="1400" spc="0" baseline="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・老人福祉センターの運営</a:t>
                      </a:r>
                      <a:endParaRPr lang="en-US" altLang="ja-JP" sz="1400" spc="0" baseline="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r>
                        <a:rPr lang="ja-JP" altLang="en-US" sz="1400" b="1" spc="0" baseline="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○生活保護</a:t>
                      </a:r>
                      <a:endParaRPr lang="en-US" altLang="ja-JP" sz="1400" b="1" spc="0" baseline="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endParaRPr>
                    </a:p>
                    <a:p>
                      <a:r>
                        <a:rPr lang="ja-JP" altLang="en-US" sz="1400" spc="0" baseline="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・就労支援</a:t>
                      </a:r>
                      <a:endParaRPr lang="en-US" altLang="ja-JP" sz="1400" spc="0" baseline="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endParaRPr kumimoji="1" lang="en-US" altLang="ja-JP" sz="1400" b="0" spc="0" baseline="0" dirty="0" smtClean="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a:tc>
                <a:tc>
                  <a:txBody>
                    <a:bodyPr/>
                    <a:lstStyle/>
                    <a:p>
                      <a:r>
                        <a:rPr kumimoji="1" lang="en-US" altLang="ja-JP" sz="1400" b="1" spc="0" baseline="0" dirty="0" smtClean="0">
                          <a:solidFill>
                            <a:schemeClr val="tx1"/>
                          </a:solidFill>
                          <a:latin typeface="Meiryo UI" pitchFamily="50" charset="-128"/>
                          <a:ea typeface="Meiryo UI" pitchFamily="50" charset="-128"/>
                          <a:cs typeface="Meiryo UI" pitchFamily="50" charset="-128"/>
                        </a:rPr>
                        <a:t>【</a:t>
                      </a:r>
                      <a:r>
                        <a:rPr kumimoji="1" lang="ja-JP" altLang="en-US" sz="1400" b="1" spc="0" baseline="0" dirty="0" smtClean="0">
                          <a:solidFill>
                            <a:schemeClr val="tx1"/>
                          </a:solidFill>
                          <a:latin typeface="Meiryo UI" pitchFamily="50" charset="-128"/>
                          <a:ea typeface="Meiryo UI" pitchFamily="50" charset="-128"/>
                          <a:cs typeface="Meiryo UI" pitchFamily="50" charset="-128"/>
                        </a:rPr>
                        <a:t>老人福祉センター</a:t>
                      </a:r>
                      <a:r>
                        <a:rPr kumimoji="1" lang="en-US" altLang="ja-JP" sz="1400" b="1" spc="0" baseline="0" dirty="0" smtClean="0">
                          <a:solidFill>
                            <a:schemeClr val="tx1"/>
                          </a:solidFill>
                          <a:latin typeface="Meiryo UI" pitchFamily="50" charset="-128"/>
                          <a:ea typeface="Meiryo UI" pitchFamily="50" charset="-128"/>
                          <a:cs typeface="Meiryo UI" pitchFamily="50" charset="-128"/>
                        </a:rPr>
                        <a:t>】</a:t>
                      </a:r>
                    </a:p>
                    <a:p>
                      <a:r>
                        <a:rPr kumimoji="1" lang="ja-JP" altLang="en-US" sz="1400" spc="0" baseline="0" dirty="0" smtClean="0">
                          <a:solidFill>
                            <a:schemeClr val="tx1"/>
                          </a:solidFill>
                          <a:latin typeface="Meiryo UI" pitchFamily="50" charset="-128"/>
                          <a:ea typeface="Meiryo UI" pitchFamily="50" charset="-128"/>
                          <a:cs typeface="Meiryo UI" pitchFamily="50" charset="-128"/>
                        </a:rPr>
                        <a:t>・</a:t>
                      </a:r>
                      <a:r>
                        <a:rPr lang="ja-JP" altLang="en-US" sz="1400" spc="0" baseline="0" dirty="0" smtClean="0">
                          <a:solidFill>
                            <a:schemeClr val="tx1"/>
                          </a:solidFill>
                          <a:latin typeface="Meiryo UI" pitchFamily="50" charset="-128"/>
                          <a:ea typeface="Meiryo UI" pitchFamily="50" charset="-128"/>
                          <a:cs typeface="Meiryo UI" pitchFamily="50" charset="-128"/>
                        </a:rPr>
                        <a:t>指定管理者の公募にあたり、地域における身近な福祉施設として、地域のニーズを反映することで、施設の利便性の向上が期待</a:t>
                      </a:r>
                      <a:endParaRPr kumimoji="1" lang="en-US" altLang="ja-JP" sz="1400" spc="0" baseline="0" dirty="0" smtClean="0">
                        <a:solidFill>
                          <a:schemeClr val="tx1"/>
                        </a:solidFill>
                        <a:latin typeface="Meiryo UI" pitchFamily="50" charset="-128"/>
                        <a:ea typeface="Meiryo UI" pitchFamily="50" charset="-128"/>
                        <a:cs typeface="Meiryo UI" pitchFamily="50" charset="-128"/>
                      </a:endParaRPr>
                    </a:p>
                  </a:txBody>
                  <a:tcPr/>
                </a:tc>
              </a:tr>
              <a:tr h="1636445">
                <a:tc>
                  <a:txBody>
                    <a:bodyPr/>
                    <a:lstStyle/>
                    <a:p>
                      <a:pPr algn="ctr"/>
                      <a:r>
                        <a:rPr kumimoji="1" lang="ja-JP" altLang="en-US" sz="1600" b="1" spc="0" baseline="0" dirty="0" smtClean="0"/>
                        <a:t>まちづくり・</a:t>
                      </a:r>
                      <a:endParaRPr kumimoji="1" lang="en-US" altLang="ja-JP" sz="1600" b="1" spc="0" baseline="0" dirty="0" smtClean="0"/>
                    </a:p>
                    <a:p>
                      <a:pPr algn="ctr"/>
                      <a:r>
                        <a:rPr kumimoji="1" lang="ja-JP" altLang="en-US" sz="1600" b="1" spc="0" baseline="0" dirty="0" smtClean="0"/>
                        <a:t>都市基盤整備</a:t>
                      </a:r>
                      <a:endParaRPr kumimoji="1" lang="en-US" altLang="ja-JP" sz="1600" b="1" spc="0" baseline="0" dirty="0" smtClean="0">
                        <a:solidFill>
                          <a:schemeClr val="tx1"/>
                        </a:solidFill>
                        <a:latin typeface="Meiryo UI" pitchFamily="50" charset="-128"/>
                        <a:ea typeface="Meiryo UI" pitchFamily="50" charset="-128"/>
                        <a:cs typeface="Meiryo UI" pitchFamily="50" charset="-128"/>
                      </a:endParaRPr>
                    </a:p>
                  </a:txBody>
                  <a:tcPr anchor="ctr"/>
                </a:tc>
                <a:tc>
                  <a:txBody>
                    <a:bodyPr/>
                    <a:lstStyle/>
                    <a:p>
                      <a:r>
                        <a:rPr lang="ja-JP" altLang="en-US" sz="1400" b="1" spc="0" baseline="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○道路・公園</a:t>
                      </a:r>
                      <a:endParaRPr lang="en-US" altLang="ja-JP" sz="1400" b="1" spc="0" baseline="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endParaRPr>
                    </a:p>
                    <a:p>
                      <a:r>
                        <a:rPr lang="ja-JP" altLang="en-US" sz="1400" spc="0" baseline="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・道路・公園の維持管理</a:t>
                      </a:r>
                      <a:endParaRPr lang="en-US" altLang="ja-JP" sz="1400" spc="0" baseline="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r>
                        <a:rPr lang="ja-JP" altLang="en-US" sz="1400" spc="0" baseline="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（幹線道路・大規模公園を除く）</a:t>
                      </a:r>
                      <a:endParaRPr lang="en-US" altLang="ja-JP" sz="1400" b="1" spc="0" baseline="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endParaRPr>
                    </a:p>
                    <a:p>
                      <a:r>
                        <a:rPr lang="ja-JP" altLang="en-US" sz="1400" b="1" spc="0" baseline="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○まちづくり</a:t>
                      </a:r>
                      <a:endParaRPr lang="en-US" altLang="ja-JP" sz="1400" b="1" spc="0" baseline="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endParaRPr>
                    </a:p>
                    <a:p>
                      <a:r>
                        <a:rPr lang="ja-JP" altLang="en-US" sz="1400" spc="0" baseline="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・放置自転車対策</a:t>
                      </a:r>
                      <a:endParaRPr lang="en-US" altLang="ja-JP" sz="1400" spc="0" baseline="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r>
                        <a:rPr lang="ja-JP" altLang="en-US" sz="1400" spc="0" baseline="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・地域の実情にあわせたまちづくりの検討</a:t>
                      </a:r>
                      <a:endParaRPr lang="en-US" altLang="ja-JP" sz="1400" spc="0" baseline="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r>
                        <a:rPr lang="ja-JP" altLang="en-US" sz="1400" spc="0" baseline="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（市有地の活用方針等の検討）</a:t>
                      </a:r>
                      <a:endParaRPr lang="en-US" altLang="ja-JP" sz="1400" spc="0" baseline="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a:tc>
                <a:tc>
                  <a:txBody>
                    <a:bodyPr/>
                    <a:lstStyle/>
                    <a:p>
                      <a:r>
                        <a:rPr kumimoji="1" lang="en-US" altLang="ja-JP" sz="1400" b="1" spc="0" baseline="0" dirty="0" smtClean="0">
                          <a:solidFill>
                            <a:schemeClr val="tx1"/>
                          </a:solidFill>
                          <a:latin typeface="Meiryo UI" pitchFamily="50" charset="-128"/>
                          <a:ea typeface="Meiryo UI" pitchFamily="50" charset="-128"/>
                          <a:cs typeface="Meiryo UI" pitchFamily="50" charset="-128"/>
                        </a:rPr>
                        <a:t>【</a:t>
                      </a:r>
                      <a:r>
                        <a:rPr kumimoji="1" lang="ja-JP" altLang="en-US" sz="1400" b="1" spc="0" baseline="0" dirty="0" smtClean="0">
                          <a:solidFill>
                            <a:schemeClr val="tx1"/>
                          </a:solidFill>
                          <a:latin typeface="Meiryo UI" pitchFamily="50" charset="-128"/>
                          <a:ea typeface="Meiryo UI" pitchFamily="50" charset="-128"/>
                          <a:cs typeface="Meiryo UI" pitchFamily="50" charset="-128"/>
                        </a:rPr>
                        <a:t>道路・公園の維持管理</a:t>
                      </a:r>
                      <a:r>
                        <a:rPr kumimoji="1" lang="en-US" altLang="ja-JP" sz="1400" b="1" spc="0" baseline="0" dirty="0" smtClean="0">
                          <a:solidFill>
                            <a:schemeClr val="tx1"/>
                          </a:solidFill>
                          <a:latin typeface="Meiryo UI" pitchFamily="50" charset="-128"/>
                          <a:ea typeface="Meiryo UI" pitchFamily="50" charset="-128"/>
                          <a:cs typeface="Meiryo UI" pitchFamily="50" charset="-128"/>
                        </a:rPr>
                        <a:t>】</a:t>
                      </a:r>
                    </a:p>
                    <a:p>
                      <a:r>
                        <a:rPr kumimoji="1" lang="ja-JP" altLang="en-US" sz="1400" spc="0" baseline="0" dirty="0" smtClean="0">
                          <a:solidFill>
                            <a:schemeClr val="tx1"/>
                          </a:solidFill>
                          <a:latin typeface="Meiryo UI" pitchFamily="50" charset="-128"/>
                          <a:ea typeface="Meiryo UI" pitchFamily="50" charset="-128"/>
                          <a:cs typeface="Meiryo UI" pitchFamily="50" charset="-128"/>
                        </a:rPr>
                        <a:t>・道路の日常管理や</a:t>
                      </a:r>
                      <a:r>
                        <a:rPr lang="ja-JP" altLang="en-US" sz="1400" spc="0" baseline="0" dirty="0" smtClean="0">
                          <a:solidFill>
                            <a:schemeClr val="tx1"/>
                          </a:solidFill>
                          <a:latin typeface="Meiryo UI" pitchFamily="50" charset="-128"/>
                          <a:ea typeface="Meiryo UI" pitchFamily="50" charset="-128"/>
                          <a:cs typeface="Meiryo UI" pitchFamily="50" charset="-128"/>
                        </a:rPr>
                        <a:t>公園利用の支障となっている遊具の使用禁止や樹木剪定など、より迅速かつきめ細かい対応が可能</a:t>
                      </a:r>
                      <a:endParaRPr kumimoji="1" lang="ja-JP" altLang="en-US" sz="1400" spc="0" baseline="0" dirty="0" smtClean="0">
                        <a:solidFill>
                          <a:schemeClr val="tx1"/>
                        </a:solidFill>
                        <a:latin typeface="Meiryo UI" pitchFamily="50" charset="-128"/>
                        <a:ea typeface="Meiryo UI" pitchFamily="50" charset="-128"/>
                        <a:cs typeface="Meiryo UI" pitchFamily="50" charset="-128"/>
                      </a:endParaRPr>
                    </a:p>
                    <a:p>
                      <a:r>
                        <a:rPr kumimoji="1" lang="en-US" altLang="ja-JP" sz="1400" b="1" spc="0" baseline="0" dirty="0" smtClean="0">
                          <a:solidFill>
                            <a:schemeClr val="tx1"/>
                          </a:solidFill>
                          <a:latin typeface="Meiryo UI" pitchFamily="50" charset="-128"/>
                          <a:ea typeface="Meiryo UI" pitchFamily="50" charset="-128"/>
                          <a:cs typeface="Meiryo UI" pitchFamily="50" charset="-128"/>
                        </a:rPr>
                        <a:t>【</a:t>
                      </a:r>
                      <a:r>
                        <a:rPr kumimoji="1" lang="ja-JP" altLang="en-US" sz="1400" b="1" spc="0" baseline="0" dirty="0" smtClean="0">
                          <a:solidFill>
                            <a:schemeClr val="tx1"/>
                          </a:solidFill>
                          <a:latin typeface="Meiryo UI" pitchFamily="50" charset="-128"/>
                          <a:ea typeface="Meiryo UI" pitchFamily="50" charset="-128"/>
                          <a:cs typeface="Meiryo UI" pitchFamily="50" charset="-128"/>
                        </a:rPr>
                        <a:t>放置自転車対策</a:t>
                      </a:r>
                      <a:r>
                        <a:rPr kumimoji="1" lang="en-US" altLang="ja-JP" sz="1400" b="1" spc="0" baseline="0" dirty="0" smtClean="0">
                          <a:solidFill>
                            <a:schemeClr val="tx1"/>
                          </a:solidFill>
                          <a:latin typeface="Meiryo UI" pitchFamily="50" charset="-128"/>
                          <a:ea typeface="Meiryo UI" pitchFamily="50" charset="-128"/>
                          <a:cs typeface="Meiryo UI" pitchFamily="50" charset="-128"/>
                        </a:rPr>
                        <a:t>】</a:t>
                      </a:r>
                    </a:p>
                    <a:p>
                      <a:r>
                        <a:rPr lang="ja-JP" altLang="en-US" sz="1400" spc="0" baseline="0" dirty="0" smtClean="0">
                          <a:solidFill>
                            <a:schemeClr val="tx1"/>
                          </a:solidFill>
                          <a:latin typeface="Meiryo UI" pitchFamily="50" charset="-128"/>
                          <a:ea typeface="Meiryo UI" pitchFamily="50" charset="-128"/>
                          <a:cs typeface="Meiryo UI" pitchFamily="50" charset="-128"/>
                        </a:rPr>
                        <a:t>・自転車等放置禁止区域の拡大や撤去回数の見</a:t>
                      </a:r>
                      <a:endParaRPr lang="en-US" altLang="ja-JP" sz="1400" spc="0" baseline="0" dirty="0" smtClean="0">
                        <a:solidFill>
                          <a:schemeClr val="tx1"/>
                        </a:solidFill>
                        <a:latin typeface="Meiryo UI" pitchFamily="50" charset="-128"/>
                        <a:ea typeface="Meiryo UI" pitchFamily="50" charset="-128"/>
                        <a:cs typeface="Meiryo UI" pitchFamily="50" charset="-128"/>
                      </a:endParaRPr>
                    </a:p>
                    <a:p>
                      <a:r>
                        <a:rPr lang="ja-JP" altLang="en-US" sz="1400" spc="0" baseline="0" dirty="0" smtClean="0">
                          <a:solidFill>
                            <a:schemeClr val="tx1"/>
                          </a:solidFill>
                          <a:latin typeface="Meiryo UI" pitchFamily="50" charset="-128"/>
                          <a:ea typeface="Meiryo UI" pitchFamily="50" charset="-128"/>
                          <a:cs typeface="Meiryo UI" pitchFamily="50" charset="-128"/>
                        </a:rPr>
                        <a:t>直しなど、より迅速かつきめ細かい対応が可能</a:t>
                      </a:r>
                      <a:endParaRPr lang="en-US" altLang="ja-JP" sz="1400" spc="0" baseline="0" dirty="0" smtClean="0">
                        <a:solidFill>
                          <a:schemeClr val="tx1"/>
                        </a:solidFill>
                        <a:latin typeface="Meiryo UI" pitchFamily="50" charset="-128"/>
                        <a:ea typeface="Meiryo UI" pitchFamily="50" charset="-128"/>
                        <a:cs typeface="Meiryo UI" pitchFamily="50" charset="-128"/>
                      </a:endParaRPr>
                    </a:p>
                  </a:txBody>
                  <a:tcPr/>
                </a:tc>
              </a:tr>
              <a:tr h="1099859">
                <a:tc>
                  <a:txBody>
                    <a:bodyPr/>
                    <a:lstStyle/>
                    <a:p>
                      <a:pPr algn="ctr"/>
                      <a:r>
                        <a:rPr kumimoji="1" lang="ja-JP" altLang="en-US" sz="1600" b="1" spc="0" baseline="0" dirty="0" smtClean="0">
                          <a:solidFill>
                            <a:schemeClr val="dk1"/>
                          </a:solidFill>
                          <a:latin typeface="+mn-lt"/>
                          <a:ea typeface="+mn-ea"/>
                          <a:cs typeface="+mn-cs"/>
                        </a:rPr>
                        <a:t>住民生活</a:t>
                      </a:r>
                      <a:endParaRPr kumimoji="1" lang="en-US" altLang="ja-JP" sz="1600" b="1" spc="0" baseline="0" dirty="0" smtClean="0">
                        <a:solidFill>
                          <a:schemeClr val="tx1"/>
                        </a:solidFill>
                        <a:latin typeface="Meiryo UI" pitchFamily="50" charset="-128"/>
                        <a:ea typeface="Meiryo UI" pitchFamily="50" charset="-128"/>
                        <a:cs typeface="Meiryo UI" pitchFamily="50" charset="-128"/>
                      </a:endParaRPr>
                    </a:p>
                  </a:txBody>
                  <a:tcPr anchor="ctr"/>
                </a:tc>
                <a:tc>
                  <a:txBody>
                    <a:bodyPr/>
                    <a:lstStyle/>
                    <a:p>
                      <a:r>
                        <a:rPr lang="ja-JP" altLang="en-US" sz="1400" b="1" spc="0" baseline="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rPr>
                        <a:t>○住民生活</a:t>
                      </a:r>
                      <a:endParaRPr lang="en-US" altLang="ja-JP" sz="1400" b="1" spc="0" baseline="0" dirty="0" smtClean="0">
                        <a:solidFill>
                          <a:schemeClr val="tx1"/>
                        </a:solidFill>
                        <a:latin typeface="ＭＳ Ｐゴシック" panose="020B0600070205080204" pitchFamily="50" charset="-128"/>
                        <a:ea typeface="ＭＳ Ｐゴシック" panose="020B0600070205080204" pitchFamily="50" charset="-128"/>
                        <a:cs typeface="Meiryo UI" panose="020B0604030504040204" pitchFamily="50" charset="-128"/>
                      </a:endParaRPr>
                    </a:p>
                    <a:p>
                      <a:r>
                        <a:rPr lang="ja-JP" altLang="en-US" sz="1400" spc="0" baseline="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・スポーツセンター、プール・屋内プールの運営</a:t>
                      </a:r>
                      <a:endParaRPr lang="en-US" altLang="ja-JP" sz="1400" spc="0" baseline="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a:tc>
                <a:tc>
                  <a:txBody>
                    <a:bodyPr/>
                    <a:lstStyle/>
                    <a:p>
                      <a:pPr algn="l"/>
                      <a:r>
                        <a:rPr kumimoji="1" lang="en-US" altLang="ja-JP" sz="1400" b="1" spc="0" baseline="0" dirty="0" smtClean="0">
                          <a:solidFill>
                            <a:schemeClr val="tx1"/>
                          </a:solidFill>
                          <a:latin typeface="Meiryo UI" pitchFamily="50" charset="-128"/>
                          <a:ea typeface="Meiryo UI" pitchFamily="50" charset="-128"/>
                          <a:cs typeface="Meiryo UI" pitchFamily="50" charset="-128"/>
                        </a:rPr>
                        <a:t>【</a:t>
                      </a:r>
                      <a:r>
                        <a:rPr kumimoji="1" lang="ja-JP" altLang="en-US" sz="1400" b="1" spc="0" baseline="0" dirty="0" smtClean="0">
                          <a:solidFill>
                            <a:schemeClr val="tx1"/>
                          </a:solidFill>
                          <a:latin typeface="Meiryo UI" pitchFamily="50" charset="-128"/>
                          <a:ea typeface="Meiryo UI" pitchFamily="50" charset="-128"/>
                          <a:cs typeface="Meiryo UI" pitchFamily="50" charset="-128"/>
                        </a:rPr>
                        <a:t>市民利用施設（スポーツセンター・プール等）</a:t>
                      </a:r>
                      <a:r>
                        <a:rPr kumimoji="1" lang="en-US" altLang="ja-JP" sz="1400" b="1" spc="0" baseline="0" dirty="0" smtClean="0">
                          <a:solidFill>
                            <a:schemeClr val="tx1"/>
                          </a:solidFill>
                          <a:latin typeface="Meiryo UI" pitchFamily="50" charset="-128"/>
                          <a:ea typeface="Meiryo UI" pitchFamily="50" charset="-128"/>
                          <a:cs typeface="Meiryo UI" pitchFamily="50" charset="-128"/>
                        </a:rPr>
                        <a:t>】</a:t>
                      </a:r>
                    </a:p>
                    <a:p>
                      <a:r>
                        <a:rPr kumimoji="1" lang="ja-JP" altLang="en-US" sz="1400" spc="0" baseline="0" dirty="0" smtClean="0">
                          <a:solidFill>
                            <a:schemeClr val="tx1"/>
                          </a:solidFill>
                          <a:latin typeface="Meiryo UI" pitchFamily="50" charset="-128"/>
                          <a:ea typeface="Meiryo UI" pitchFamily="50" charset="-128"/>
                          <a:cs typeface="Meiryo UI" pitchFamily="50" charset="-128"/>
                        </a:rPr>
                        <a:t>・</a:t>
                      </a:r>
                      <a:r>
                        <a:rPr lang="ja-JP" altLang="en-US" sz="1400" spc="0" baseline="0" dirty="0" smtClean="0">
                          <a:solidFill>
                            <a:schemeClr val="tx1"/>
                          </a:solidFill>
                          <a:latin typeface="Meiryo UI" pitchFamily="50" charset="-128"/>
                          <a:ea typeface="Meiryo UI" pitchFamily="50" charset="-128"/>
                          <a:cs typeface="Meiryo UI" pitchFamily="50" charset="-128"/>
                        </a:rPr>
                        <a:t>指定管理者の公募にあたり、地域における身近な市民利用施設として地域のニーズを反映することで、施設の利便性の向上が期待</a:t>
                      </a:r>
                      <a:endParaRPr kumimoji="1" lang="en-US" altLang="ja-JP" sz="1400" spc="0" baseline="0" dirty="0" smtClean="0">
                        <a:solidFill>
                          <a:schemeClr val="tx1"/>
                        </a:solidFill>
                        <a:latin typeface="Meiryo UI" pitchFamily="50" charset="-128"/>
                        <a:ea typeface="Meiryo UI" pitchFamily="50" charset="-128"/>
                        <a:cs typeface="Meiryo UI" pitchFamily="50" charset="-128"/>
                      </a:endParaRPr>
                    </a:p>
                  </a:txBody>
                  <a:tcPr/>
                </a:tc>
              </a:tr>
            </a:tbl>
          </a:graphicData>
        </a:graphic>
      </p:graphicFrame>
      <p:sp>
        <p:nvSpPr>
          <p:cNvPr id="7" name="角丸四角形 6"/>
          <p:cNvSpPr/>
          <p:nvPr/>
        </p:nvSpPr>
        <p:spPr>
          <a:xfrm>
            <a:off x="1835696" y="1656936"/>
            <a:ext cx="3168352" cy="474252"/>
          </a:xfrm>
          <a:prstGeom prst="roundRect">
            <a:avLst/>
          </a:prstGeom>
          <a:solidFill>
            <a:schemeClr val="bg1"/>
          </a:solidFill>
          <a:ln w="6350">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kumimoji="1"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○保育所の入所決定・保育料の徴収</a:t>
            </a:r>
            <a:endParaRPr kumimoji="1"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○児童手当・こども医療費助成の申請受理・審査・支給</a:t>
            </a:r>
            <a:endParaRPr kumimoji="1"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8" name="角丸四角形 7"/>
          <p:cNvSpPr/>
          <p:nvPr/>
        </p:nvSpPr>
        <p:spPr>
          <a:xfrm>
            <a:off x="1835696" y="3125232"/>
            <a:ext cx="3168352" cy="446116"/>
          </a:xfrm>
          <a:prstGeom prst="roundRect">
            <a:avLst/>
          </a:prstGeom>
          <a:solidFill>
            <a:schemeClr val="bg1"/>
          </a:solidFill>
          <a:ln w="6350">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r>
              <a:rPr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国民健康保険・介護保険・国民年金の諸手続き</a:t>
            </a:r>
            <a:endParaRPr lang="en-US" altLang="ja-JP"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r>
              <a:rPr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○生活保護の申請受理・決定・支給・就労支援</a:t>
            </a: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相談</a:t>
            </a:r>
            <a:endParaRPr lang="ja-JP" altLang="en-US" sz="10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10" name="角丸四角形 9"/>
          <p:cNvSpPr/>
          <p:nvPr/>
        </p:nvSpPr>
        <p:spPr>
          <a:xfrm>
            <a:off x="1835696" y="5773792"/>
            <a:ext cx="3168352" cy="535528"/>
          </a:xfrm>
          <a:prstGeom prst="roundRect">
            <a:avLst/>
          </a:prstGeom>
          <a:solidFill>
            <a:schemeClr val="bg1"/>
          </a:solidFill>
          <a:ln w="6350">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kumimoji="1"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○住民基本台帳、戸籍、印鑑登録証明</a:t>
            </a:r>
            <a:r>
              <a:rPr kumimoji="1"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届出・証明等</a:t>
            </a:r>
            <a:r>
              <a:rPr kumimoji="1"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p>
          <a:p>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○地域安全防犯対策</a:t>
            </a:r>
            <a:endParaRPr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r>
              <a:rPr kumimoji="1"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○地域振興・</a:t>
            </a:r>
            <a:r>
              <a:rPr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地域</a:t>
            </a:r>
            <a:r>
              <a:rPr kumimoji="1" lang="ja-JP" altLang="en-US"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活動支援</a:t>
            </a:r>
            <a:endParaRPr kumimoji="1" lang="en-US" altLang="ja-JP" sz="10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grpSp>
        <p:nvGrpSpPr>
          <p:cNvPr id="2" name="グループ化 8"/>
          <p:cNvGrpSpPr/>
          <p:nvPr/>
        </p:nvGrpSpPr>
        <p:grpSpPr>
          <a:xfrm>
            <a:off x="1763688" y="6413045"/>
            <a:ext cx="3240360" cy="275678"/>
            <a:chOff x="5508104" y="6223244"/>
            <a:chExt cx="3240360" cy="275678"/>
          </a:xfrm>
        </p:grpSpPr>
        <p:sp>
          <p:nvSpPr>
            <p:cNvPr id="12" name="正方形/長方形 11"/>
            <p:cNvSpPr/>
            <p:nvPr/>
          </p:nvSpPr>
          <p:spPr>
            <a:xfrm>
              <a:off x="5508104" y="6237312"/>
              <a:ext cx="3240360" cy="261610"/>
            </a:xfrm>
            <a:prstGeom prst="rect">
              <a:avLst/>
            </a:prstGeom>
          </p:spPr>
          <p:txBody>
            <a:bodyPr wrap="square">
              <a:spAutoFit/>
            </a:bodyPr>
            <a:lstStyle/>
            <a:p>
              <a:r>
                <a:rPr lang="en-US" altLang="ja-JP" sz="1100" dirty="0" smtClean="0">
                  <a:latin typeface="Meiryo UI" panose="020B0604030504040204" pitchFamily="50" charset="-128"/>
                  <a:ea typeface="Meiryo UI" panose="020B0604030504040204" pitchFamily="50" charset="-128"/>
                  <a:cs typeface="Meiryo UI" panose="020B0604030504040204" pitchFamily="50" charset="-128"/>
                </a:rPr>
                <a:t>※</a:t>
              </a:r>
              <a:r>
                <a:rPr lang="ja-JP" altLang="en-US" sz="1100" dirty="0" smtClean="0">
                  <a:latin typeface="Meiryo UI" panose="020B0604030504040204" pitchFamily="50" charset="-128"/>
                  <a:ea typeface="Meiryo UI" panose="020B0604030504040204" pitchFamily="50" charset="-128"/>
                  <a:cs typeface="Meiryo UI" panose="020B0604030504040204" pitchFamily="50" charset="-128"/>
                </a:rPr>
                <a:t>　　　　　は</a:t>
              </a:r>
              <a:r>
                <a:rPr lang="ja-JP" altLang="en-US" sz="1100" dirty="0">
                  <a:latin typeface="Meiryo UI" panose="020B0604030504040204" pitchFamily="50" charset="-128"/>
                  <a:ea typeface="Meiryo UI" panose="020B0604030504040204" pitchFamily="50" charset="-128"/>
                  <a:cs typeface="Meiryo UI" panose="020B0604030504040204" pitchFamily="50" charset="-128"/>
                </a:rPr>
                <a:t>、</a:t>
              </a:r>
              <a:r>
                <a:rPr lang="ja-JP" altLang="en-US" sz="1100" dirty="0" smtClean="0">
                  <a:latin typeface="Meiryo UI" panose="020B0604030504040204" pitchFamily="50" charset="-128"/>
                  <a:ea typeface="Meiryo UI" panose="020B0604030504040204" pitchFamily="50" charset="-128"/>
                  <a:cs typeface="Meiryo UI" panose="020B0604030504040204" pitchFamily="50" charset="-128"/>
                </a:rPr>
                <a:t>現在、区役所で実施</a:t>
              </a:r>
              <a:r>
                <a:rPr lang="ja-JP" altLang="en-US" sz="1100" dirty="0">
                  <a:latin typeface="Meiryo UI" panose="020B0604030504040204" pitchFamily="50" charset="-128"/>
                  <a:ea typeface="Meiryo UI" panose="020B0604030504040204" pitchFamily="50" charset="-128"/>
                  <a:cs typeface="Meiryo UI" panose="020B0604030504040204" pitchFamily="50" charset="-128"/>
                </a:rPr>
                <a:t>している事務</a:t>
              </a:r>
            </a:p>
          </p:txBody>
        </p:sp>
        <p:sp>
          <p:nvSpPr>
            <p:cNvPr id="13" name="角丸四角形 12"/>
            <p:cNvSpPr/>
            <p:nvPr/>
          </p:nvSpPr>
          <p:spPr>
            <a:xfrm>
              <a:off x="5768000" y="6223244"/>
              <a:ext cx="388176" cy="214111"/>
            </a:xfrm>
            <a:prstGeom prst="roundRect">
              <a:avLst/>
            </a:prstGeom>
            <a:solidFill>
              <a:schemeClr val="bg1"/>
            </a:solidFill>
            <a:ln w="6350">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ja-JP" altLang="en-US" sz="105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grpSp>
      <p:sp>
        <p:nvSpPr>
          <p:cNvPr id="14" name="正方形/長方形 13"/>
          <p:cNvSpPr/>
          <p:nvPr/>
        </p:nvSpPr>
        <p:spPr>
          <a:xfrm>
            <a:off x="0" y="-1660"/>
            <a:ext cx="9144000" cy="432000"/>
          </a:xfrm>
          <a:prstGeom prst="rect">
            <a:avLst/>
          </a:prstGeom>
          <a:gradFill>
            <a:gsLst>
              <a:gs pos="0">
                <a:schemeClr val="accent2">
                  <a:lumMod val="40000"/>
                  <a:lumOff val="60000"/>
                </a:schemeClr>
              </a:gs>
              <a:gs pos="50000">
                <a:schemeClr val="bg1"/>
              </a:gs>
              <a:gs pos="100000">
                <a:schemeClr val="accent2">
                  <a:lumMod val="40000"/>
                  <a:lumOff val="6000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r>
              <a:rPr lang="ja-JP" altLang="en-US" sz="2000" b="1" dirty="0" smtClean="0">
                <a:solidFill>
                  <a:prstClr val="black"/>
                </a:solidFill>
                <a:latin typeface="Meiryo UI" pitchFamily="50" charset="-128"/>
                <a:ea typeface="Meiryo UI" pitchFamily="50" charset="-128"/>
                <a:cs typeface="Meiryo UI" pitchFamily="50" charset="-128"/>
              </a:rPr>
              <a:t>３　総合区の主な事務</a:t>
            </a:r>
            <a:endParaRPr lang="ja-JP" altLang="en-US" sz="2000" b="1" dirty="0">
              <a:solidFill>
                <a:prstClr val="black"/>
              </a:solidFill>
              <a:latin typeface="Meiryo UI" pitchFamily="50" charset="-128"/>
              <a:ea typeface="Meiryo UI" pitchFamily="50" charset="-128"/>
              <a:cs typeface="Meiryo UI" pitchFamily="50" charset="-128"/>
            </a:endParaRPr>
          </a:p>
        </p:txBody>
      </p:sp>
      <p:sp>
        <p:nvSpPr>
          <p:cNvPr id="16" name="正方形/長方形 27"/>
          <p:cNvSpPr>
            <a:spLocks noChangeArrowheads="1"/>
          </p:cNvSpPr>
          <p:nvPr/>
        </p:nvSpPr>
        <p:spPr bwMode="auto">
          <a:xfrm>
            <a:off x="8100392" y="44624"/>
            <a:ext cx="1031875" cy="261937"/>
          </a:xfrm>
          <a:prstGeom prst="rect">
            <a:avLst/>
          </a:prstGeom>
          <a:noFill/>
          <a:ln w="9525">
            <a:noFill/>
            <a:miter lim="800000"/>
            <a:headEnd/>
            <a:tailEnd/>
          </a:ln>
        </p:spPr>
        <p:txBody>
          <a:bodyPr>
            <a:spAutoFit/>
          </a:bodyPr>
          <a:lstStyle/>
          <a:p>
            <a:pPr algn="r"/>
            <a:r>
              <a:rPr lang="ja-JP" altLang="en-US" sz="1100" b="1" dirty="0">
                <a:solidFill>
                  <a:srgbClr val="000000"/>
                </a:solidFill>
                <a:latin typeface="ＭＳ Ｐゴシック" charset="-128"/>
                <a:ea typeface="Meiryo UI" pitchFamily="50" charset="-128"/>
                <a:cs typeface="Meiryo UI" pitchFamily="50" charset="-128"/>
              </a:rPr>
              <a:t> 事務</a:t>
            </a:r>
            <a:r>
              <a:rPr lang="en-US" altLang="ja-JP" sz="1100" b="1" dirty="0" smtClean="0">
                <a:solidFill>
                  <a:srgbClr val="000000"/>
                </a:solidFill>
                <a:latin typeface="ＭＳ Ｐゴシック" charset="-128"/>
                <a:ea typeface="Meiryo UI" pitchFamily="50" charset="-128"/>
                <a:cs typeface="Meiryo UI" pitchFamily="50" charset="-128"/>
              </a:rPr>
              <a:t>-</a:t>
            </a:r>
            <a:r>
              <a:rPr lang="ja-JP" altLang="en-US" sz="1100" b="1" dirty="0">
                <a:solidFill>
                  <a:srgbClr val="000000"/>
                </a:solidFill>
                <a:latin typeface="ＭＳ Ｐゴシック" charset="-128"/>
                <a:ea typeface="Meiryo UI" pitchFamily="50" charset="-128"/>
                <a:cs typeface="Meiryo UI" pitchFamily="50" charset="-128"/>
              </a:rPr>
              <a:t>３</a:t>
            </a:r>
            <a:endParaRPr lang="ja-JP" altLang="en-US" sz="1200" b="1" dirty="0">
              <a:solidFill>
                <a:srgbClr val="000000"/>
              </a:solidFill>
              <a:latin typeface="ＭＳ Ｐゴシック" charset="-128"/>
              <a:ea typeface="Meiryo UI" pitchFamily="50" charset="-128"/>
              <a:cs typeface="Meiryo UI" pitchFamily="50" charset="-128"/>
            </a:endParaRPr>
          </a:p>
        </p:txBody>
      </p:sp>
    </p:spTree>
  </p:cSld>
  <p:clrMapOvr>
    <a:masterClrMapping/>
  </p:clrMapOvr>
  <p:timing>
    <p:tnLst>
      <p:par>
        <p:cTn id="1" dur="indefinite" restart="never" nodeType="tmRoot"/>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3" name="表 12"/>
          <p:cNvGraphicFramePr>
            <a:graphicFrameLocks noGrp="1"/>
          </p:cNvGraphicFramePr>
          <p:nvPr/>
        </p:nvGraphicFramePr>
        <p:xfrm>
          <a:off x="4" y="476674"/>
          <a:ext cx="9085940" cy="6345039"/>
        </p:xfrm>
        <a:graphic>
          <a:graphicData uri="http://schemas.openxmlformats.org/drawingml/2006/table">
            <a:tbl>
              <a:tblPr firstRow="1" bandRow="1">
                <a:tableStyleId>{5C22544A-7EE6-4342-B048-85BDC9FD1C3A}</a:tableStyleId>
              </a:tblPr>
              <a:tblGrid>
                <a:gridCol w="450541"/>
                <a:gridCol w="4430335"/>
                <a:gridCol w="4205064"/>
              </a:tblGrid>
              <a:tr h="329999">
                <a:tc>
                  <a:txBody>
                    <a:bodyPr/>
                    <a:lstStyle/>
                    <a:p>
                      <a:endParaRPr kumimoji="1" lang="ja-JP" altLang="en-US" sz="1400" spc="0" baseline="0" dirty="0"/>
                    </a:p>
                  </a:txBody>
                  <a:tcPr/>
                </a:tc>
                <a:tc>
                  <a:txBody>
                    <a:bodyPr/>
                    <a:lstStyle/>
                    <a:p>
                      <a:pPr algn="ctr"/>
                      <a:r>
                        <a:rPr kumimoji="1" lang="ja-JP" altLang="en-US" sz="1400" spc="0" baseline="0" dirty="0" smtClean="0"/>
                        <a:t>１　</a:t>
                      </a:r>
                      <a:r>
                        <a:rPr kumimoji="1" lang="en-US" altLang="ja-JP" sz="1400" spc="0" baseline="0" dirty="0" smtClean="0"/>
                        <a:t> </a:t>
                      </a:r>
                      <a:r>
                        <a:rPr kumimoji="1" lang="ja-JP" altLang="en-US" sz="1400" spc="0" baseline="0" dirty="0" smtClean="0"/>
                        <a:t>こども</a:t>
                      </a:r>
                      <a:endParaRPr kumimoji="1" lang="ja-JP" altLang="en-US" sz="1400" spc="0" baseline="0" dirty="0"/>
                    </a:p>
                  </a:txBody>
                  <a:tcPr anchor="ctr"/>
                </a:tc>
                <a:tc>
                  <a:txBody>
                    <a:bodyPr/>
                    <a:lstStyle/>
                    <a:p>
                      <a:pPr algn="ctr"/>
                      <a:r>
                        <a:rPr kumimoji="1" lang="ja-JP" altLang="en-US" sz="1400" spc="0" baseline="0" dirty="0" smtClean="0"/>
                        <a:t>２　福祉</a:t>
                      </a:r>
                      <a:endParaRPr kumimoji="1" lang="ja-JP" altLang="en-US" sz="1400" spc="0" baseline="0" dirty="0"/>
                    </a:p>
                  </a:txBody>
                  <a:tcPr anchor="ctr"/>
                </a:tc>
              </a:tr>
              <a:tr h="3309040">
                <a:tc>
                  <a:txBody>
                    <a:bodyPr/>
                    <a:lstStyle/>
                    <a:p>
                      <a:pPr algn="ctr"/>
                      <a:r>
                        <a:rPr kumimoji="1" lang="ja-JP" altLang="en-US" sz="1400" b="1" spc="0" baseline="0" dirty="0" smtClean="0"/>
                        <a:t>局</a:t>
                      </a:r>
                      <a:endParaRPr kumimoji="1" lang="ja-JP" altLang="en-US" sz="1400" b="1" spc="0" baseline="0" dirty="0"/>
                    </a:p>
                  </a:txBody>
                  <a:tcPr anchor="ctr">
                    <a:solidFill>
                      <a:schemeClr val="bg1"/>
                    </a:solidFill>
                  </a:tcPr>
                </a:tc>
                <a:tc>
                  <a:txBody>
                    <a:bodyPr/>
                    <a:lstStyle/>
                    <a:p>
                      <a:r>
                        <a:rPr kumimoji="1" lang="ja-JP" altLang="en-US" sz="1300" b="0" spc="0" baseline="0" dirty="0" smtClean="0">
                          <a:solidFill>
                            <a:schemeClr val="tx1"/>
                          </a:solidFill>
                          <a:latin typeface="Meiryo UI" pitchFamily="50" charset="-128"/>
                          <a:ea typeface="Meiryo UI" pitchFamily="50" charset="-128"/>
                          <a:cs typeface="Meiryo UI" pitchFamily="50" charset="-128"/>
                        </a:rPr>
                        <a:t>・こども・</a:t>
                      </a:r>
                      <a:r>
                        <a:rPr kumimoji="1" lang="ja-JP" altLang="en-US" sz="1300" b="0" spc="0" baseline="0" dirty="0" smtClean="0">
                          <a:latin typeface="Meiryo UI" pitchFamily="50" charset="-128"/>
                          <a:ea typeface="Meiryo UI" pitchFamily="50" charset="-128"/>
                          <a:cs typeface="Meiryo UI" pitchFamily="50" charset="-128"/>
                        </a:rPr>
                        <a:t>子育て支援計画</a:t>
                      </a:r>
                      <a:endParaRPr kumimoji="1" lang="en-US" altLang="ja-JP" sz="1300" b="0" spc="0" baseline="0" dirty="0" smtClean="0">
                        <a:latin typeface="Meiryo UI" pitchFamily="50" charset="-128"/>
                        <a:ea typeface="Meiryo UI" pitchFamily="50" charset="-128"/>
                        <a:cs typeface="Meiryo UI" pitchFamily="50" charset="-128"/>
                      </a:endParaRPr>
                    </a:p>
                    <a:p>
                      <a:r>
                        <a:rPr kumimoji="1" lang="ja-JP" altLang="en-US" sz="1300" b="0" spc="0" baseline="0" dirty="0" smtClean="0">
                          <a:latin typeface="Meiryo UI" pitchFamily="50" charset="-128"/>
                          <a:ea typeface="Meiryo UI" pitchFamily="50" charset="-128"/>
                          <a:cs typeface="Meiryo UI" pitchFamily="50" charset="-128"/>
                        </a:rPr>
                        <a:t>・市立児童養護施設等の運営</a:t>
                      </a:r>
                      <a:endParaRPr kumimoji="1" lang="en-US" altLang="ja-JP" sz="1300" b="0" spc="0" baseline="0" dirty="0" smtClean="0">
                        <a:latin typeface="Meiryo UI" pitchFamily="50" charset="-128"/>
                        <a:ea typeface="Meiryo UI" pitchFamily="50" charset="-128"/>
                        <a:cs typeface="Meiryo UI" pitchFamily="50" charset="-128"/>
                      </a:endParaRPr>
                    </a:p>
                    <a:p>
                      <a:r>
                        <a:rPr kumimoji="1" lang="ja-JP" altLang="en-US" sz="1300" b="0" spc="0" baseline="0" dirty="0" smtClean="0">
                          <a:latin typeface="Meiryo UI" pitchFamily="50" charset="-128"/>
                          <a:ea typeface="Meiryo UI" pitchFamily="50" charset="-128"/>
                          <a:cs typeface="Meiryo UI" pitchFamily="50" charset="-128"/>
                        </a:rPr>
                        <a:t>・市立青少年施設の運営</a:t>
                      </a:r>
                      <a:endParaRPr kumimoji="1" lang="en-US" altLang="ja-JP" sz="1300" b="0" spc="0" baseline="0" dirty="0" smtClean="0">
                        <a:latin typeface="Meiryo UI" pitchFamily="50" charset="-128"/>
                        <a:ea typeface="Meiryo UI" pitchFamily="50" charset="-128"/>
                        <a:cs typeface="Meiryo UI" pitchFamily="50" charset="-128"/>
                      </a:endParaRPr>
                    </a:p>
                    <a:p>
                      <a:r>
                        <a:rPr kumimoji="1" lang="ja-JP" altLang="en-US" sz="1300" b="0" spc="0" baseline="0" dirty="0" smtClean="0">
                          <a:solidFill>
                            <a:schemeClr val="tx1"/>
                          </a:solidFill>
                          <a:latin typeface="Meiryo UI" pitchFamily="50" charset="-128"/>
                          <a:ea typeface="Meiryo UI" pitchFamily="50" charset="-128"/>
                          <a:cs typeface="Meiryo UI" pitchFamily="50" charset="-128"/>
                        </a:rPr>
                        <a:t>・青少年の健全育成（審議会の運営等）</a:t>
                      </a:r>
                      <a:endParaRPr kumimoji="1" lang="en-US" altLang="ja-JP" sz="1300" b="0" spc="0" baseline="0" dirty="0" smtClean="0">
                        <a:solidFill>
                          <a:schemeClr val="tx1"/>
                        </a:solidFill>
                        <a:latin typeface="Meiryo UI" pitchFamily="50" charset="-128"/>
                        <a:ea typeface="Meiryo UI" pitchFamily="50" charset="-128"/>
                        <a:cs typeface="Meiryo UI" pitchFamily="50" charset="-128"/>
                      </a:endParaRPr>
                    </a:p>
                    <a:p>
                      <a:r>
                        <a:rPr kumimoji="1" lang="ja-JP" altLang="en-US" sz="1300" b="0" spc="0" baseline="0" dirty="0" smtClean="0">
                          <a:solidFill>
                            <a:schemeClr val="tx1"/>
                          </a:solidFill>
                          <a:latin typeface="Meiryo UI" pitchFamily="50" charset="-128"/>
                          <a:ea typeface="Meiryo UI" pitchFamily="50" charset="-128"/>
                          <a:cs typeface="Meiryo UI" pitchFamily="50" charset="-128"/>
                        </a:rPr>
                        <a:t>・教育相談（電話等）</a:t>
                      </a:r>
                    </a:p>
                    <a:p>
                      <a:r>
                        <a:rPr kumimoji="1" lang="ja-JP" altLang="en-US" sz="1300" b="0" spc="0" baseline="0" dirty="0" smtClean="0">
                          <a:latin typeface="Meiryo UI" pitchFamily="50" charset="-128"/>
                          <a:ea typeface="Meiryo UI" pitchFamily="50" charset="-128"/>
                          <a:cs typeface="Meiryo UI" pitchFamily="50" charset="-128"/>
                        </a:rPr>
                        <a:t>・こども相談センターの運営</a:t>
                      </a:r>
                      <a:endParaRPr kumimoji="1" lang="en-US" altLang="ja-JP" sz="1300" b="0" spc="0" baseline="0" dirty="0" smtClean="0">
                        <a:latin typeface="Meiryo UI" pitchFamily="50" charset="-128"/>
                        <a:ea typeface="Meiryo UI" pitchFamily="50" charset="-128"/>
                        <a:cs typeface="Meiryo UI" pitchFamily="50" charset="-128"/>
                      </a:endParaRPr>
                    </a:p>
                    <a:p>
                      <a:r>
                        <a:rPr kumimoji="1" lang="ja-JP" altLang="en-US" sz="1300" b="0" spc="0" baseline="0" dirty="0" smtClean="0">
                          <a:latin typeface="Meiryo UI" pitchFamily="50" charset="-128"/>
                          <a:ea typeface="Meiryo UI" pitchFamily="50" charset="-128"/>
                          <a:cs typeface="Meiryo UI" pitchFamily="50" charset="-128"/>
                        </a:rPr>
                        <a:t>・児童養護施設等の設置の認可・助成等</a:t>
                      </a:r>
                      <a:endParaRPr kumimoji="1" lang="en-US" altLang="ja-JP" sz="1300" b="0" spc="0" baseline="0" dirty="0" smtClean="0">
                        <a:latin typeface="Meiryo UI" pitchFamily="50" charset="-128"/>
                        <a:ea typeface="Meiryo UI" pitchFamily="50" charset="-128"/>
                        <a:cs typeface="Meiryo UI" pitchFamily="50" charset="-128"/>
                      </a:endParaRPr>
                    </a:p>
                    <a:p>
                      <a:r>
                        <a:rPr kumimoji="1" lang="ja-JP" altLang="en-US" sz="1300" b="0" spc="0" baseline="0" dirty="0" smtClean="0">
                          <a:latin typeface="Meiryo UI" pitchFamily="50" charset="-128"/>
                          <a:ea typeface="Meiryo UI" pitchFamily="50" charset="-128"/>
                          <a:cs typeface="Meiryo UI" pitchFamily="50" charset="-128"/>
                        </a:rPr>
                        <a:t>・児童養護施設等への措置費の支払い</a:t>
                      </a:r>
                      <a:endParaRPr kumimoji="1" lang="en-US" altLang="ja-JP" sz="1300" b="0" spc="0" baseline="0" dirty="0" smtClean="0">
                        <a:latin typeface="Meiryo UI" pitchFamily="50" charset="-128"/>
                        <a:ea typeface="Meiryo UI" pitchFamily="50" charset="-128"/>
                        <a:cs typeface="Meiryo UI" pitchFamily="50" charset="-128"/>
                      </a:endParaRPr>
                    </a:p>
                    <a:p>
                      <a:r>
                        <a:rPr kumimoji="1" lang="ja-JP" altLang="en-US" sz="1300" b="0" spc="0" baseline="0" dirty="0" smtClean="0">
                          <a:solidFill>
                            <a:schemeClr val="tx1"/>
                          </a:solidFill>
                          <a:latin typeface="Meiryo UI" pitchFamily="50" charset="-128"/>
                          <a:ea typeface="Meiryo UI" pitchFamily="50" charset="-128"/>
                          <a:cs typeface="Meiryo UI" pitchFamily="50" charset="-128"/>
                        </a:rPr>
                        <a:t>・保育所の設置認可・助成等（制度管理・審議会の運営）</a:t>
                      </a:r>
                      <a:endParaRPr kumimoji="1" lang="en-US" altLang="ja-JP" sz="1300" b="0" spc="0" baseline="0" dirty="0" smtClean="0">
                        <a:solidFill>
                          <a:schemeClr val="tx1"/>
                        </a:solidFill>
                        <a:latin typeface="Meiryo UI" pitchFamily="50" charset="-128"/>
                        <a:ea typeface="Meiryo UI" pitchFamily="50" charset="-128"/>
                        <a:cs typeface="Meiryo UI" pitchFamily="50" charset="-128"/>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300" b="0" spc="0" baseline="0" dirty="0" smtClean="0">
                          <a:solidFill>
                            <a:schemeClr val="tx1"/>
                          </a:solidFill>
                          <a:latin typeface="Meiryo UI" pitchFamily="50" charset="-128"/>
                          <a:ea typeface="Meiryo UI" pitchFamily="50" charset="-128"/>
                          <a:cs typeface="Meiryo UI" pitchFamily="50" charset="-128"/>
                        </a:rPr>
                        <a:t>・ひとり親家庭等の支援</a:t>
                      </a:r>
                      <a:endParaRPr kumimoji="1" lang="en-US" altLang="ja-JP" sz="1300" b="0" spc="0" baseline="0" dirty="0" smtClean="0">
                        <a:solidFill>
                          <a:schemeClr val="tx1"/>
                        </a:solidFill>
                        <a:latin typeface="Meiryo UI" pitchFamily="50" charset="-128"/>
                        <a:ea typeface="Meiryo UI" pitchFamily="50" charset="-128"/>
                        <a:cs typeface="Meiryo UI" pitchFamily="50" charset="-128"/>
                      </a:endParaRPr>
                    </a:p>
                    <a:p>
                      <a:r>
                        <a:rPr kumimoji="1" lang="ja-JP" altLang="en-US" sz="1300" b="0" u="none" spc="0" baseline="0" dirty="0" smtClean="0">
                          <a:solidFill>
                            <a:schemeClr val="tx1"/>
                          </a:solidFill>
                          <a:latin typeface="Meiryo UI" pitchFamily="50" charset="-128"/>
                          <a:ea typeface="Meiryo UI" pitchFamily="50" charset="-128"/>
                          <a:cs typeface="Meiryo UI" pitchFamily="50" charset="-128"/>
                        </a:rPr>
                        <a:t>・子どものショートステイ事業</a:t>
                      </a:r>
                      <a:endParaRPr kumimoji="1" lang="en-US" altLang="ja-JP" sz="1300" b="0" u="none" spc="0" baseline="0" dirty="0" smtClean="0">
                        <a:solidFill>
                          <a:schemeClr val="tx1"/>
                        </a:solidFill>
                        <a:latin typeface="Meiryo UI" pitchFamily="50" charset="-128"/>
                        <a:ea typeface="Meiryo UI" pitchFamily="50" charset="-128"/>
                        <a:cs typeface="Meiryo UI" pitchFamily="50" charset="-128"/>
                      </a:endParaRPr>
                    </a:p>
                    <a:p>
                      <a:r>
                        <a:rPr kumimoji="1" lang="ja-JP" altLang="en-US" sz="1300" b="0" u="none" spc="0" baseline="0" dirty="0" smtClean="0">
                          <a:solidFill>
                            <a:schemeClr val="tx1"/>
                          </a:solidFill>
                          <a:latin typeface="Meiryo UI" pitchFamily="50" charset="-128"/>
                          <a:ea typeface="Meiryo UI" pitchFamily="50" charset="-128"/>
                          <a:cs typeface="Meiryo UI" pitchFamily="50" charset="-128"/>
                        </a:rPr>
                        <a:t>・病児・病後児保育事業</a:t>
                      </a:r>
                      <a:endParaRPr kumimoji="1" lang="en-US" altLang="ja-JP" sz="1300" b="0" spc="0" baseline="0" dirty="0" smtClean="0">
                        <a:latin typeface="Meiryo UI" pitchFamily="50" charset="-128"/>
                        <a:ea typeface="Meiryo UI" pitchFamily="50" charset="-128"/>
                        <a:cs typeface="Meiryo UI" pitchFamily="50" charset="-128"/>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300" b="0" spc="0" baseline="0" dirty="0" smtClean="0">
                          <a:solidFill>
                            <a:schemeClr val="tx1"/>
                          </a:solidFill>
                          <a:latin typeface="Meiryo UI" pitchFamily="50" charset="-128"/>
                          <a:ea typeface="Meiryo UI" pitchFamily="50" charset="-128"/>
                          <a:cs typeface="Meiryo UI" pitchFamily="50" charset="-128"/>
                        </a:rPr>
                        <a:t>・市立保育所の運営、一時預かり事業、子ども・子育てプラザの運営、児童いきいき放課後事業（以上、制度管理等）</a:t>
                      </a:r>
                      <a:endParaRPr kumimoji="1" lang="en-US" altLang="ja-JP" sz="1300" b="0" spc="0" baseline="0" dirty="0" smtClean="0">
                        <a:solidFill>
                          <a:schemeClr val="tx1"/>
                        </a:solidFill>
                        <a:latin typeface="Meiryo UI" pitchFamily="50" charset="-128"/>
                        <a:ea typeface="Meiryo UI" pitchFamily="50" charset="-128"/>
                        <a:cs typeface="Meiryo UI" pitchFamily="50" charset="-128"/>
                      </a:endParaRPr>
                    </a:p>
                    <a:p>
                      <a:endParaRPr kumimoji="1" lang="en-US" altLang="ja-JP" sz="1300" b="0" spc="0" baseline="0" dirty="0" smtClean="0">
                        <a:solidFill>
                          <a:schemeClr val="tx1"/>
                        </a:solidFill>
                        <a:latin typeface="Meiryo UI" pitchFamily="50" charset="-128"/>
                        <a:ea typeface="Meiryo UI" pitchFamily="50" charset="-128"/>
                        <a:cs typeface="Meiryo UI" pitchFamily="50" charset="-128"/>
                      </a:endParaRPr>
                    </a:p>
                    <a:p>
                      <a:endParaRPr kumimoji="1" lang="ja-JP" altLang="en-US" sz="1400" b="0" spc="0" baseline="0" dirty="0"/>
                    </a:p>
                  </a:txBody>
                  <a:tcPr/>
                </a:tc>
                <a:tc>
                  <a:txBody>
                    <a:bodyPr/>
                    <a:lstStyle/>
                    <a:p>
                      <a:r>
                        <a:rPr kumimoji="1" lang="ja-JP" altLang="en-US" sz="1300" b="0" u="none" spc="0" baseline="0" dirty="0" smtClean="0">
                          <a:solidFill>
                            <a:schemeClr val="tx1"/>
                          </a:solidFill>
                          <a:latin typeface="Meiryo UI" pitchFamily="50" charset="-128"/>
                          <a:ea typeface="Meiryo UI" pitchFamily="50" charset="-128"/>
                          <a:cs typeface="Meiryo UI" pitchFamily="50" charset="-128"/>
                        </a:rPr>
                        <a:t>・社会福祉法人の認可等</a:t>
                      </a:r>
                      <a:endParaRPr kumimoji="1" lang="en-US" altLang="ja-JP" sz="1300" b="0" u="none" spc="0" baseline="0" dirty="0" smtClean="0">
                        <a:solidFill>
                          <a:schemeClr val="tx1"/>
                        </a:solidFill>
                        <a:latin typeface="Meiryo UI" pitchFamily="50" charset="-128"/>
                        <a:ea typeface="Meiryo UI" pitchFamily="50" charset="-128"/>
                        <a:cs typeface="Meiryo UI" pitchFamily="50" charset="-128"/>
                      </a:endParaRPr>
                    </a:p>
                    <a:p>
                      <a:r>
                        <a:rPr kumimoji="1" lang="ja-JP" altLang="en-US" sz="1300" b="0" u="none" spc="0" baseline="0" dirty="0" smtClean="0">
                          <a:solidFill>
                            <a:schemeClr val="tx1"/>
                          </a:solidFill>
                          <a:latin typeface="Meiryo UI" pitchFamily="50" charset="-128"/>
                          <a:ea typeface="Meiryo UI" pitchFamily="50" charset="-128"/>
                          <a:cs typeface="Meiryo UI" pitchFamily="50" charset="-128"/>
                        </a:rPr>
                        <a:t>・市立</a:t>
                      </a:r>
                      <a:r>
                        <a:rPr kumimoji="1" lang="ja-JP" altLang="en-US" sz="1300" b="0" u="none" spc="0" baseline="0" dirty="0" err="1" smtClean="0">
                          <a:solidFill>
                            <a:schemeClr val="tx1"/>
                          </a:solidFill>
                          <a:latin typeface="Meiryo UI" pitchFamily="50" charset="-128"/>
                          <a:ea typeface="Meiryo UI" pitchFamily="50" charset="-128"/>
                          <a:cs typeface="Meiryo UI" pitchFamily="50" charset="-128"/>
                        </a:rPr>
                        <a:t>障がい</a:t>
                      </a:r>
                      <a:r>
                        <a:rPr kumimoji="1" lang="ja-JP" altLang="en-US" sz="1300" b="0" u="none" spc="0" baseline="0" dirty="0" smtClean="0">
                          <a:solidFill>
                            <a:schemeClr val="tx1"/>
                          </a:solidFill>
                          <a:latin typeface="Meiryo UI" pitchFamily="50" charset="-128"/>
                          <a:ea typeface="Meiryo UI" pitchFamily="50" charset="-128"/>
                          <a:cs typeface="Meiryo UI" pitchFamily="50" charset="-128"/>
                        </a:rPr>
                        <a:t>者施設等の運営</a:t>
                      </a:r>
                      <a:endParaRPr kumimoji="1" lang="en-US" altLang="ja-JP" sz="1300" b="0" u="none" spc="0" baseline="0" dirty="0" smtClean="0">
                        <a:solidFill>
                          <a:schemeClr val="tx1"/>
                        </a:solidFill>
                        <a:latin typeface="Meiryo UI" pitchFamily="50" charset="-128"/>
                        <a:ea typeface="Meiryo UI" pitchFamily="50" charset="-128"/>
                        <a:cs typeface="Meiryo UI" pitchFamily="50" charset="-128"/>
                      </a:endParaRPr>
                    </a:p>
                    <a:p>
                      <a:r>
                        <a:rPr kumimoji="1" lang="ja-JP" altLang="en-US" sz="1300" b="0" u="none" spc="0" baseline="0" dirty="0" smtClean="0">
                          <a:solidFill>
                            <a:schemeClr val="tx1"/>
                          </a:solidFill>
                          <a:latin typeface="Meiryo UI" pitchFamily="50" charset="-128"/>
                          <a:ea typeface="Meiryo UI" pitchFamily="50" charset="-128"/>
                          <a:cs typeface="Meiryo UI" pitchFamily="50" charset="-128"/>
                        </a:rPr>
                        <a:t>・生活保護（制度管理）</a:t>
                      </a:r>
                      <a:endParaRPr kumimoji="1" lang="en-US" altLang="ja-JP" sz="1300" b="0" u="none" spc="0" baseline="0" dirty="0" smtClean="0">
                        <a:solidFill>
                          <a:schemeClr val="tx1"/>
                        </a:solidFill>
                        <a:latin typeface="Meiryo UI" pitchFamily="50" charset="-128"/>
                        <a:ea typeface="Meiryo UI" pitchFamily="50" charset="-128"/>
                        <a:cs typeface="Meiryo UI" pitchFamily="50" charset="-128"/>
                      </a:endParaRPr>
                    </a:p>
                    <a:p>
                      <a:r>
                        <a:rPr kumimoji="1" lang="ja-JP" altLang="en-US" sz="1300" b="0" u="none" spc="0" baseline="0" dirty="0" smtClean="0">
                          <a:solidFill>
                            <a:schemeClr val="tx1"/>
                          </a:solidFill>
                          <a:latin typeface="Meiryo UI" pitchFamily="50" charset="-128"/>
                          <a:ea typeface="Meiryo UI" pitchFamily="50" charset="-128"/>
                          <a:cs typeface="Meiryo UI" pitchFamily="50" charset="-128"/>
                        </a:rPr>
                        <a:t>・ホームレス対策・あい</a:t>
                      </a:r>
                      <a:r>
                        <a:rPr kumimoji="1" lang="ja-JP" altLang="en-US" sz="1300" b="0" u="none" spc="0" baseline="0" dirty="0" err="1" smtClean="0">
                          <a:solidFill>
                            <a:schemeClr val="tx1"/>
                          </a:solidFill>
                          <a:latin typeface="Meiryo UI" pitchFamily="50" charset="-128"/>
                          <a:ea typeface="Meiryo UI" pitchFamily="50" charset="-128"/>
                          <a:cs typeface="Meiryo UI" pitchFamily="50" charset="-128"/>
                        </a:rPr>
                        <a:t>りん</a:t>
                      </a:r>
                      <a:r>
                        <a:rPr kumimoji="1" lang="ja-JP" altLang="en-US" sz="1300" b="0" u="none" spc="0" baseline="0" dirty="0" smtClean="0">
                          <a:solidFill>
                            <a:schemeClr val="tx1"/>
                          </a:solidFill>
                          <a:latin typeface="Meiryo UI" pitchFamily="50" charset="-128"/>
                          <a:ea typeface="Meiryo UI" pitchFamily="50" charset="-128"/>
                          <a:cs typeface="Meiryo UI" pitchFamily="50" charset="-128"/>
                        </a:rPr>
                        <a:t>対策</a:t>
                      </a:r>
                      <a:endParaRPr kumimoji="1" lang="en-US" altLang="ja-JP" sz="1300" b="0" u="none" spc="0" baseline="0" dirty="0" smtClean="0">
                        <a:solidFill>
                          <a:schemeClr val="tx1"/>
                        </a:solidFill>
                        <a:latin typeface="Meiryo UI" pitchFamily="50" charset="-128"/>
                        <a:ea typeface="Meiryo UI" pitchFamily="50" charset="-128"/>
                        <a:cs typeface="Meiryo UI" pitchFamily="50" charset="-128"/>
                      </a:endParaRPr>
                    </a:p>
                    <a:p>
                      <a:r>
                        <a:rPr kumimoji="1" lang="ja-JP" altLang="en-US" sz="1300" b="0" u="none" spc="0" baseline="0" dirty="0" smtClean="0">
                          <a:solidFill>
                            <a:schemeClr val="tx1"/>
                          </a:solidFill>
                          <a:latin typeface="Meiryo UI" pitchFamily="50" charset="-128"/>
                          <a:ea typeface="Meiryo UI" pitchFamily="50" charset="-128"/>
                          <a:cs typeface="Meiryo UI" pitchFamily="50" charset="-128"/>
                        </a:rPr>
                        <a:t>・</a:t>
                      </a:r>
                      <a:r>
                        <a:rPr kumimoji="1" lang="ja-JP" altLang="en-US" sz="1300" b="0" u="none" spc="0" baseline="0" dirty="0" err="1" smtClean="0">
                          <a:solidFill>
                            <a:schemeClr val="tx1"/>
                          </a:solidFill>
                          <a:latin typeface="Meiryo UI" pitchFamily="50" charset="-128"/>
                          <a:ea typeface="Meiryo UI" pitchFamily="50" charset="-128"/>
                          <a:cs typeface="Meiryo UI" pitchFamily="50" charset="-128"/>
                        </a:rPr>
                        <a:t>身体障がい</a:t>
                      </a:r>
                      <a:r>
                        <a:rPr kumimoji="1" lang="ja-JP" altLang="en-US" sz="1300" b="0" u="none" spc="0" baseline="0" dirty="0" smtClean="0">
                          <a:solidFill>
                            <a:schemeClr val="tx1"/>
                          </a:solidFill>
                          <a:latin typeface="Meiryo UI" pitchFamily="50" charset="-128"/>
                          <a:ea typeface="Meiryo UI" pitchFamily="50" charset="-128"/>
                          <a:cs typeface="Meiryo UI" pitchFamily="50" charset="-128"/>
                        </a:rPr>
                        <a:t>者更生相談所・知的</a:t>
                      </a:r>
                      <a:r>
                        <a:rPr kumimoji="1" lang="ja-JP" altLang="en-US" sz="1300" b="0" u="none" spc="0" baseline="0" dirty="0" err="1" smtClean="0">
                          <a:solidFill>
                            <a:schemeClr val="tx1"/>
                          </a:solidFill>
                          <a:latin typeface="Meiryo UI" pitchFamily="50" charset="-128"/>
                          <a:ea typeface="Meiryo UI" pitchFamily="50" charset="-128"/>
                          <a:cs typeface="Meiryo UI" pitchFamily="50" charset="-128"/>
                        </a:rPr>
                        <a:t>障がい</a:t>
                      </a:r>
                      <a:r>
                        <a:rPr kumimoji="1" lang="ja-JP" altLang="en-US" sz="1300" b="0" u="none" spc="0" baseline="0" dirty="0" smtClean="0">
                          <a:solidFill>
                            <a:schemeClr val="tx1"/>
                          </a:solidFill>
                          <a:latin typeface="Meiryo UI" pitchFamily="50" charset="-128"/>
                          <a:ea typeface="Meiryo UI" pitchFamily="50" charset="-128"/>
                          <a:cs typeface="Meiryo UI" pitchFamily="50" charset="-128"/>
                        </a:rPr>
                        <a:t>者更生相談所</a:t>
                      </a:r>
                      <a:endParaRPr kumimoji="1" lang="en-US" altLang="ja-JP" sz="1300" b="0" u="none" spc="0" baseline="0" dirty="0" smtClean="0">
                        <a:solidFill>
                          <a:schemeClr val="tx1"/>
                        </a:solidFill>
                        <a:latin typeface="Meiryo UI" pitchFamily="50" charset="-128"/>
                        <a:ea typeface="Meiryo UI" pitchFamily="50" charset="-128"/>
                        <a:cs typeface="Meiryo UI" pitchFamily="50" charset="-128"/>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300" b="0" u="none" spc="0" baseline="0" dirty="0" smtClean="0">
                          <a:solidFill>
                            <a:schemeClr val="tx1"/>
                          </a:solidFill>
                          <a:latin typeface="Meiryo UI" pitchFamily="50" charset="-128"/>
                          <a:ea typeface="Meiryo UI" pitchFamily="50" charset="-128"/>
                          <a:cs typeface="Meiryo UI" pitchFamily="50" charset="-128"/>
                        </a:rPr>
                        <a:t>・</a:t>
                      </a:r>
                      <a:r>
                        <a:rPr kumimoji="1" lang="ja-JP" altLang="en-US" sz="1300" b="0" u="none" spc="0" baseline="0" dirty="0" err="1" smtClean="0">
                          <a:solidFill>
                            <a:schemeClr val="tx1"/>
                          </a:solidFill>
                          <a:latin typeface="Meiryo UI" pitchFamily="50" charset="-128"/>
                          <a:ea typeface="Meiryo UI" pitchFamily="50" charset="-128"/>
                          <a:cs typeface="Meiryo UI" pitchFamily="50" charset="-128"/>
                        </a:rPr>
                        <a:t>発達障がい</a:t>
                      </a:r>
                      <a:r>
                        <a:rPr kumimoji="1" lang="ja-JP" altLang="en-US" sz="1300" b="0" u="none" spc="0" baseline="0" dirty="0" smtClean="0">
                          <a:solidFill>
                            <a:schemeClr val="tx1"/>
                          </a:solidFill>
                          <a:latin typeface="Meiryo UI" pitchFamily="50" charset="-128"/>
                          <a:ea typeface="Meiryo UI" pitchFamily="50" charset="-128"/>
                          <a:cs typeface="Meiryo UI" pitchFamily="50" charset="-128"/>
                        </a:rPr>
                        <a:t>者支援</a:t>
                      </a:r>
                      <a:endParaRPr kumimoji="1" lang="en-US" altLang="ja-JP" sz="1300" b="0" u="none" spc="0" baseline="0" dirty="0" smtClean="0">
                        <a:solidFill>
                          <a:schemeClr val="tx1"/>
                        </a:solidFill>
                        <a:latin typeface="Meiryo UI" pitchFamily="50" charset="-128"/>
                        <a:ea typeface="Meiryo UI" pitchFamily="50" charset="-128"/>
                        <a:cs typeface="Meiryo UI" pitchFamily="50" charset="-128"/>
                      </a:endParaRPr>
                    </a:p>
                    <a:p>
                      <a:r>
                        <a:rPr kumimoji="1" lang="ja-JP" altLang="en-US" sz="1300" b="0" u="none" spc="0" baseline="0" dirty="0" smtClean="0">
                          <a:solidFill>
                            <a:schemeClr val="tx1"/>
                          </a:solidFill>
                          <a:latin typeface="Meiryo UI" pitchFamily="50" charset="-128"/>
                          <a:ea typeface="Meiryo UI" pitchFamily="50" charset="-128"/>
                          <a:cs typeface="Meiryo UI" pitchFamily="50" charset="-128"/>
                        </a:rPr>
                        <a:t>・</a:t>
                      </a:r>
                      <a:r>
                        <a:rPr kumimoji="1" lang="ja-JP" altLang="en-US" sz="1300" b="0" u="none" spc="0" baseline="0" dirty="0" err="1" smtClean="0">
                          <a:solidFill>
                            <a:schemeClr val="tx1"/>
                          </a:solidFill>
                          <a:latin typeface="Meiryo UI" pitchFamily="50" charset="-128"/>
                          <a:ea typeface="Meiryo UI" pitchFamily="50" charset="-128"/>
                          <a:cs typeface="Meiryo UI" pitchFamily="50" charset="-128"/>
                        </a:rPr>
                        <a:t>障がい</a:t>
                      </a:r>
                      <a:r>
                        <a:rPr kumimoji="1" lang="ja-JP" altLang="en-US" sz="1300" b="0" u="none" spc="0" baseline="0" dirty="0" smtClean="0">
                          <a:solidFill>
                            <a:schemeClr val="tx1"/>
                          </a:solidFill>
                          <a:latin typeface="Meiryo UI" pitchFamily="50" charset="-128"/>
                          <a:ea typeface="Meiryo UI" pitchFamily="50" charset="-128"/>
                          <a:cs typeface="Meiryo UI" pitchFamily="50" charset="-128"/>
                        </a:rPr>
                        <a:t>者施設等の設置の認可・助成等</a:t>
                      </a:r>
                      <a:endParaRPr kumimoji="1" lang="en-US" altLang="ja-JP" sz="1300" b="0" u="none" spc="0" baseline="0" dirty="0" smtClean="0">
                        <a:solidFill>
                          <a:schemeClr val="tx1"/>
                        </a:solidFill>
                        <a:latin typeface="Meiryo UI" pitchFamily="50" charset="-128"/>
                        <a:ea typeface="Meiryo UI" pitchFamily="50" charset="-128"/>
                        <a:cs typeface="Meiryo UI" pitchFamily="50" charset="-128"/>
                      </a:endParaRPr>
                    </a:p>
                    <a:p>
                      <a:r>
                        <a:rPr kumimoji="1" lang="ja-JP" altLang="en-US" sz="1300" b="0" u="none" spc="0" baseline="0" dirty="0" smtClean="0">
                          <a:solidFill>
                            <a:schemeClr val="tx1"/>
                          </a:solidFill>
                          <a:latin typeface="Meiryo UI" pitchFamily="50" charset="-128"/>
                          <a:ea typeface="Meiryo UI" pitchFamily="50" charset="-128"/>
                          <a:cs typeface="Meiryo UI" pitchFamily="50" charset="-128"/>
                        </a:rPr>
                        <a:t>・市立介護老人保健施設の運営</a:t>
                      </a:r>
                      <a:endParaRPr kumimoji="1" lang="en-US" altLang="ja-JP" sz="1300" b="0" u="none" spc="0" baseline="0" dirty="0" smtClean="0">
                        <a:solidFill>
                          <a:schemeClr val="tx1"/>
                        </a:solidFill>
                        <a:latin typeface="Meiryo UI" pitchFamily="50" charset="-128"/>
                        <a:ea typeface="Meiryo UI" pitchFamily="50" charset="-128"/>
                        <a:cs typeface="Meiryo UI" pitchFamily="50" charset="-128"/>
                      </a:endParaRPr>
                    </a:p>
                    <a:p>
                      <a:r>
                        <a:rPr kumimoji="1" lang="ja-JP" altLang="en-US" sz="1300" b="0" u="none" spc="0" baseline="0" dirty="0" smtClean="0">
                          <a:solidFill>
                            <a:schemeClr val="tx1"/>
                          </a:solidFill>
                          <a:latin typeface="Meiryo UI" pitchFamily="50" charset="-128"/>
                          <a:ea typeface="Meiryo UI" pitchFamily="50" charset="-128"/>
                          <a:cs typeface="Meiryo UI" pitchFamily="50" charset="-128"/>
                        </a:rPr>
                        <a:t>・</a:t>
                      </a:r>
                      <a:r>
                        <a:rPr kumimoji="1" lang="ja-JP" altLang="en-US" sz="1300" b="0" u="none" spc="0" baseline="0" dirty="0" err="1" smtClean="0">
                          <a:solidFill>
                            <a:schemeClr val="tx1"/>
                          </a:solidFill>
                          <a:latin typeface="Meiryo UI" pitchFamily="50" charset="-128"/>
                          <a:ea typeface="Meiryo UI" pitchFamily="50" charset="-128"/>
                          <a:cs typeface="Meiryo UI" pitchFamily="50" charset="-128"/>
                        </a:rPr>
                        <a:t>障がい</a:t>
                      </a:r>
                      <a:r>
                        <a:rPr kumimoji="1" lang="ja-JP" altLang="en-US" sz="1300" b="0" u="none" spc="0" baseline="0" dirty="0" smtClean="0">
                          <a:solidFill>
                            <a:schemeClr val="tx1"/>
                          </a:solidFill>
                          <a:latin typeface="Meiryo UI" pitchFamily="50" charset="-128"/>
                          <a:ea typeface="Meiryo UI" pitchFamily="50" charset="-128"/>
                          <a:cs typeface="Meiryo UI" pitchFamily="50" charset="-128"/>
                        </a:rPr>
                        <a:t>者施策（障がい者スポーツ振興事業等）</a:t>
                      </a:r>
                      <a:endParaRPr kumimoji="1" lang="en-US" altLang="ja-JP" sz="1300" b="0" u="none" spc="0" baseline="0" dirty="0" smtClean="0">
                        <a:solidFill>
                          <a:schemeClr val="tx1"/>
                        </a:solidFill>
                        <a:latin typeface="Meiryo UI" pitchFamily="50" charset="-128"/>
                        <a:ea typeface="Meiryo UI" pitchFamily="50" charset="-128"/>
                        <a:cs typeface="Meiryo UI" pitchFamily="50" charset="-128"/>
                      </a:endParaRPr>
                    </a:p>
                    <a:p>
                      <a:r>
                        <a:rPr kumimoji="1" lang="ja-JP" altLang="en-US" sz="1300" b="0" u="none" spc="0" baseline="0" dirty="0" smtClean="0">
                          <a:solidFill>
                            <a:schemeClr val="tx1"/>
                          </a:solidFill>
                          <a:latin typeface="Meiryo UI" pitchFamily="50" charset="-128"/>
                          <a:ea typeface="Meiryo UI" pitchFamily="50" charset="-128"/>
                          <a:cs typeface="Meiryo UI" pitchFamily="50" charset="-128"/>
                        </a:rPr>
                        <a:t>・高齢者施策（日常生活用具給付等事業等）</a:t>
                      </a:r>
                      <a:endParaRPr kumimoji="1" lang="en-US" altLang="ja-JP" sz="1300" b="0" u="none" spc="0" baseline="0" dirty="0" smtClean="0">
                        <a:solidFill>
                          <a:schemeClr val="tx1"/>
                        </a:solidFill>
                        <a:latin typeface="Meiryo UI" pitchFamily="50" charset="-128"/>
                        <a:ea typeface="Meiryo UI" pitchFamily="50" charset="-128"/>
                        <a:cs typeface="Meiryo UI" pitchFamily="50" charset="-128"/>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300" b="0" u="none" spc="0" baseline="0" dirty="0" smtClean="0">
                          <a:solidFill>
                            <a:schemeClr val="tx1"/>
                          </a:solidFill>
                          <a:latin typeface="Meiryo UI" pitchFamily="50" charset="-128"/>
                          <a:ea typeface="Meiryo UI" pitchFamily="50" charset="-128"/>
                          <a:cs typeface="Meiryo UI" pitchFamily="50" charset="-128"/>
                        </a:rPr>
                        <a:t>・老人憩の家の運営助成等</a:t>
                      </a:r>
                      <a:endParaRPr kumimoji="1" lang="ja-JP" altLang="en-US" sz="1300" b="0" spc="0" baseline="0" dirty="0"/>
                    </a:p>
                  </a:txBody>
                  <a:tcPr/>
                </a:tc>
              </a:tr>
              <a:tr h="2706000">
                <a:tc>
                  <a:txBody>
                    <a:bodyPr/>
                    <a:lstStyle/>
                    <a:p>
                      <a:pPr algn="ctr"/>
                      <a:r>
                        <a:rPr kumimoji="1" lang="ja-JP" altLang="en-US" sz="1400" b="1" spc="0" baseline="0" dirty="0" smtClean="0"/>
                        <a:t>総合区</a:t>
                      </a:r>
                      <a:endParaRPr kumimoji="1" lang="ja-JP" altLang="en-US" sz="1400" b="1" spc="0" baseline="0" dirty="0"/>
                    </a:p>
                  </a:txBody>
                  <a:tcPr anchor="ctr">
                    <a:solidFill>
                      <a:schemeClr val="tx2">
                        <a:lumMod val="60000"/>
                        <a:lumOff val="40000"/>
                      </a:schemeClr>
                    </a:solidFill>
                  </a:tcPr>
                </a:tc>
                <a:tc>
                  <a:txBody>
                    <a:bodyPr/>
                    <a:lstStyle/>
                    <a:p>
                      <a:r>
                        <a:rPr kumimoji="1" lang="ja-JP" altLang="en-US" sz="1300" b="0" spc="0" baseline="0" dirty="0" smtClean="0">
                          <a:latin typeface="Meiryo UI" pitchFamily="50" charset="-128"/>
                          <a:ea typeface="Meiryo UI" pitchFamily="50" charset="-128"/>
                          <a:cs typeface="Meiryo UI" pitchFamily="50" charset="-128"/>
                        </a:rPr>
                        <a:t>・保育所の設置認可・助成等</a:t>
                      </a:r>
                      <a:endParaRPr kumimoji="1" lang="en-US" altLang="ja-JP" sz="1300" b="0" spc="0" baseline="0" dirty="0" smtClean="0">
                        <a:latin typeface="Meiryo UI" pitchFamily="50" charset="-128"/>
                        <a:ea typeface="Meiryo UI" pitchFamily="50" charset="-128"/>
                        <a:cs typeface="Meiryo UI" pitchFamily="50" charset="-128"/>
                      </a:endParaRPr>
                    </a:p>
                    <a:p>
                      <a:r>
                        <a:rPr kumimoji="1" lang="ja-JP" altLang="en-US" sz="1300" b="0" spc="0" baseline="0" dirty="0" smtClean="0">
                          <a:latin typeface="Meiryo UI" pitchFamily="50" charset="-128"/>
                          <a:ea typeface="Meiryo UI" pitchFamily="50" charset="-128"/>
                          <a:cs typeface="Meiryo UI" pitchFamily="50" charset="-128"/>
                        </a:rPr>
                        <a:t>・市立保育所の運営</a:t>
                      </a:r>
                      <a:endParaRPr kumimoji="1" lang="en-US" altLang="ja-JP" sz="1300" b="0" spc="0" baseline="0" dirty="0" smtClean="0">
                        <a:latin typeface="Meiryo UI" pitchFamily="50" charset="-128"/>
                        <a:ea typeface="Meiryo UI" pitchFamily="50" charset="-128"/>
                        <a:cs typeface="Meiryo UI" pitchFamily="50" charset="-128"/>
                      </a:endParaRPr>
                    </a:p>
                    <a:p>
                      <a:r>
                        <a:rPr kumimoji="1" lang="ja-JP" altLang="en-US" sz="1300" b="0" spc="0" baseline="0" dirty="0" smtClean="0">
                          <a:latin typeface="Meiryo UI" pitchFamily="50" charset="-128"/>
                          <a:ea typeface="Meiryo UI" pitchFamily="50" charset="-128"/>
                          <a:cs typeface="Meiryo UI" pitchFamily="50" charset="-128"/>
                        </a:rPr>
                        <a:t>・一時預かり事業</a:t>
                      </a:r>
                      <a:endParaRPr kumimoji="1" lang="en-US" altLang="ja-JP" sz="1300" b="0" spc="0" baseline="0" dirty="0" smtClean="0">
                        <a:latin typeface="Meiryo UI" pitchFamily="50" charset="-128"/>
                        <a:ea typeface="Meiryo UI" pitchFamily="50" charset="-128"/>
                        <a:cs typeface="Meiryo UI" pitchFamily="50" charset="-128"/>
                      </a:endParaRPr>
                    </a:p>
                    <a:p>
                      <a:r>
                        <a:rPr kumimoji="1" lang="ja-JP" altLang="en-US" sz="1300" b="0" spc="0" baseline="0" dirty="0" smtClean="0">
                          <a:solidFill>
                            <a:schemeClr val="tx1"/>
                          </a:solidFill>
                          <a:latin typeface="Meiryo UI" pitchFamily="50" charset="-128"/>
                          <a:ea typeface="Meiryo UI" pitchFamily="50" charset="-128"/>
                          <a:cs typeface="Meiryo UI" pitchFamily="50" charset="-128"/>
                        </a:rPr>
                        <a:t>・子ども・子育てプラザの運営</a:t>
                      </a:r>
                      <a:endParaRPr kumimoji="1" lang="en-US" altLang="ja-JP" sz="1300" b="0" spc="0" baseline="0" dirty="0" smtClean="0">
                        <a:solidFill>
                          <a:schemeClr val="tx1"/>
                        </a:solidFill>
                        <a:latin typeface="Meiryo UI" pitchFamily="50" charset="-128"/>
                        <a:ea typeface="Meiryo UI" pitchFamily="50" charset="-128"/>
                        <a:cs typeface="Meiryo UI" pitchFamily="50" charset="-128"/>
                      </a:endParaRPr>
                    </a:p>
                    <a:p>
                      <a:pPr>
                        <a:lnSpc>
                          <a:spcPct val="100000"/>
                        </a:lnSpc>
                      </a:pPr>
                      <a:r>
                        <a:rPr kumimoji="1" lang="ja-JP" altLang="en-US" sz="1300" b="0" spc="0" baseline="0" dirty="0" smtClean="0">
                          <a:latin typeface="Meiryo UI" pitchFamily="50" charset="-128"/>
                          <a:ea typeface="Meiryo UI" pitchFamily="50" charset="-128"/>
                          <a:cs typeface="Meiryo UI" pitchFamily="50" charset="-128"/>
                        </a:rPr>
                        <a:t>・児童いきいき放課後事業</a:t>
                      </a:r>
                      <a:endParaRPr kumimoji="1" lang="en-US" altLang="ja-JP" sz="1300" b="0" spc="0" baseline="0" dirty="0" smtClean="0">
                        <a:latin typeface="Meiryo UI" pitchFamily="50" charset="-128"/>
                        <a:ea typeface="Meiryo UI" pitchFamily="50" charset="-128"/>
                        <a:cs typeface="Meiryo UI" pitchFamily="50" charset="-128"/>
                      </a:endParaRPr>
                    </a:p>
                    <a:p>
                      <a:endParaRPr kumimoji="1" lang="ja-JP" altLang="en-US" sz="1400" b="0" spc="0" baseline="0" dirty="0"/>
                    </a:p>
                  </a:txBody>
                  <a:tcPr/>
                </a:tc>
                <a:tc>
                  <a:txBody>
                    <a:bodyPr/>
                    <a:lstStyle/>
                    <a:p>
                      <a:r>
                        <a:rPr kumimoji="1" lang="ja-JP" altLang="en-US" sz="1300" b="0" u="none" spc="0" baseline="0" dirty="0" smtClean="0">
                          <a:solidFill>
                            <a:schemeClr val="tx1"/>
                          </a:solidFill>
                          <a:latin typeface="Meiryo UI" pitchFamily="50" charset="-128"/>
                          <a:ea typeface="Meiryo UI" pitchFamily="50" charset="-128"/>
                          <a:cs typeface="Meiryo UI" pitchFamily="50" charset="-128"/>
                        </a:rPr>
                        <a:t>・生活保護（就労支援）</a:t>
                      </a:r>
                      <a:endParaRPr kumimoji="1" lang="en-US" altLang="ja-JP" sz="1300" b="0" u="none" spc="0" baseline="0" dirty="0" smtClean="0">
                        <a:solidFill>
                          <a:schemeClr val="tx1"/>
                        </a:solidFill>
                        <a:latin typeface="Meiryo UI" pitchFamily="50" charset="-128"/>
                        <a:ea typeface="Meiryo UI" pitchFamily="50" charset="-128"/>
                        <a:cs typeface="Meiryo UI" pitchFamily="50" charset="-128"/>
                      </a:endParaRPr>
                    </a:p>
                    <a:p>
                      <a:r>
                        <a:rPr kumimoji="1" lang="ja-JP" altLang="en-US" sz="1300" b="0" u="none" spc="0" baseline="0" dirty="0" smtClean="0">
                          <a:solidFill>
                            <a:schemeClr val="tx1"/>
                          </a:solidFill>
                          <a:latin typeface="Meiryo UI" pitchFamily="50" charset="-128"/>
                          <a:ea typeface="Meiryo UI" pitchFamily="50" charset="-128"/>
                          <a:cs typeface="Meiryo UI" pitchFamily="50" charset="-128"/>
                        </a:rPr>
                        <a:t>・老人福祉センターの運営</a:t>
                      </a:r>
                      <a:endParaRPr kumimoji="1" lang="en-US" altLang="ja-JP" sz="1300" b="0" u="none" spc="0" baseline="0" dirty="0" smtClean="0">
                        <a:solidFill>
                          <a:schemeClr val="tx1"/>
                        </a:solidFill>
                        <a:latin typeface="Meiryo UI" pitchFamily="50" charset="-128"/>
                        <a:ea typeface="Meiryo UI" pitchFamily="50" charset="-128"/>
                        <a:cs typeface="Meiryo UI" pitchFamily="50" charset="-128"/>
                      </a:endParaRPr>
                    </a:p>
                    <a:p>
                      <a:pPr>
                        <a:lnSpc>
                          <a:spcPct val="100000"/>
                        </a:lnSpc>
                      </a:pPr>
                      <a:endParaRPr kumimoji="1" lang="en-US" altLang="ja-JP" sz="1400" b="0" u="none" spc="0" baseline="0" dirty="0" smtClean="0">
                        <a:solidFill>
                          <a:schemeClr val="tx1"/>
                        </a:solidFill>
                        <a:latin typeface="Meiryo UI" pitchFamily="50" charset="-128"/>
                        <a:ea typeface="Meiryo UI" pitchFamily="50" charset="-128"/>
                        <a:cs typeface="Meiryo UI" pitchFamily="50" charset="-128"/>
                      </a:endParaRPr>
                    </a:p>
                    <a:p>
                      <a:endParaRPr kumimoji="1" lang="ja-JP" altLang="en-US" sz="1400" b="0" spc="0" baseline="0" dirty="0"/>
                    </a:p>
                  </a:txBody>
                  <a:tcPr/>
                </a:tc>
              </a:tr>
            </a:tbl>
          </a:graphicData>
        </a:graphic>
      </p:graphicFrame>
      <p:sp>
        <p:nvSpPr>
          <p:cNvPr id="11" name="角丸四角形 10"/>
          <p:cNvSpPr/>
          <p:nvPr/>
        </p:nvSpPr>
        <p:spPr>
          <a:xfrm>
            <a:off x="683568" y="5240506"/>
            <a:ext cx="4104456" cy="995259"/>
          </a:xfrm>
          <a:prstGeom prst="roundRect">
            <a:avLst/>
          </a:prstGeom>
          <a:solidFill>
            <a:schemeClr val="bg1"/>
          </a:solidFill>
          <a:ln w="6350">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p>
            <a:r>
              <a:rPr lang="ja-JP" altLang="en-US" sz="1100" dirty="0" smtClean="0">
                <a:solidFill>
                  <a:schemeClr val="tx1"/>
                </a:solidFill>
                <a:latin typeface="Meiryo UI" pitchFamily="50" charset="-128"/>
                <a:ea typeface="Meiryo UI" pitchFamily="50" charset="-128"/>
                <a:cs typeface="Meiryo UI" pitchFamily="50" charset="-128"/>
              </a:rPr>
              <a:t>・保育所</a:t>
            </a:r>
            <a:r>
              <a:rPr lang="ja-JP" altLang="en-US" sz="1100" dirty="0">
                <a:solidFill>
                  <a:schemeClr val="tx1"/>
                </a:solidFill>
                <a:latin typeface="Meiryo UI" pitchFamily="50" charset="-128"/>
                <a:ea typeface="Meiryo UI" pitchFamily="50" charset="-128"/>
                <a:cs typeface="Meiryo UI" pitchFamily="50" charset="-128"/>
              </a:rPr>
              <a:t>の入所決定・</a:t>
            </a:r>
            <a:r>
              <a:rPr lang="ja-JP" altLang="en-US" sz="1100" dirty="0" smtClean="0">
                <a:solidFill>
                  <a:schemeClr val="tx1"/>
                </a:solidFill>
                <a:latin typeface="Meiryo UI" pitchFamily="50" charset="-128"/>
                <a:ea typeface="Meiryo UI" pitchFamily="50" charset="-128"/>
                <a:cs typeface="Meiryo UI" pitchFamily="50" charset="-128"/>
              </a:rPr>
              <a:t>保育料の</a:t>
            </a:r>
            <a:r>
              <a:rPr lang="ja-JP" altLang="en-US" sz="1100" dirty="0">
                <a:solidFill>
                  <a:schemeClr val="tx1"/>
                </a:solidFill>
                <a:latin typeface="Meiryo UI" pitchFamily="50" charset="-128"/>
                <a:ea typeface="Meiryo UI" pitchFamily="50" charset="-128"/>
                <a:cs typeface="Meiryo UI" pitchFamily="50" charset="-128"/>
              </a:rPr>
              <a:t>徴収</a:t>
            </a:r>
          </a:p>
          <a:p>
            <a:r>
              <a:rPr lang="ja-JP" altLang="en-US" sz="1100" dirty="0" smtClean="0">
                <a:solidFill>
                  <a:schemeClr val="tx1"/>
                </a:solidFill>
                <a:latin typeface="Meiryo UI" pitchFamily="50" charset="-128"/>
                <a:ea typeface="Meiryo UI" pitchFamily="50" charset="-128"/>
                <a:cs typeface="Meiryo UI" pitchFamily="50" charset="-128"/>
              </a:rPr>
              <a:t>・児童</a:t>
            </a:r>
            <a:r>
              <a:rPr lang="ja-JP" altLang="en-US" sz="1100" dirty="0">
                <a:solidFill>
                  <a:schemeClr val="tx1"/>
                </a:solidFill>
                <a:latin typeface="Meiryo UI" pitchFamily="50" charset="-128"/>
                <a:ea typeface="Meiryo UI" pitchFamily="50" charset="-128"/>
                <a:cs typeface="Meiryo UI" pitchFamily="50" charset="-128"/>
              </a:rPr>
              <a:t>手当・こども医療費助成</a:t>
            </a:r>
            <a:r>
              <a:rPr lang="ja-JP" altLang="en-US" sz="1100" dirty="0" smtClean="0">
                <a:solidFill>
                  <a:schemeClr val="tx1"/>
                </a:solidFill>
                <a:latin typeface="Meiryo UI" pitchFamily="50" charset="-128"/>
                <a:ea typeface="Meiryo UI" pitchFamily="50" charset="-128"/>
                <a:cs typeface="Meiryo UI" pitchFamily="50" charset="-128"/>
              </a:rPr>
              <a:t>の申請</a:t>
            </a:r>
            <a:r>
              <a:rPr lang="ja-JP" altLang="en-US" sz="1100" dirty="0">
                <a:solidFill>
                  <a:schemeClr val="tx1"/>
                </a:solidFill>
                <a:latin typeface="Meiryo UI" pitchFamily="50" charset="-128"/>
                <a:ea typeface="Meiryo UI" pitchFamily="50" charset="-128"/>
                <a:cs typeface="Meiryo UI" pitchFamily="50" charset="-128"/>
              </a:rPr>
              <a:t>受理・審査・支給</a:t>
            </a:r>
          </a:p>
          <a:p>
            <a:r>
              <a:rPr lang="ja-JP" altLang="en-US" sz="1100" dirty="0" smtClean="0">
                <a:solidFill>
                  <a:schemeClr val="tx1"/>
                </a:solidFill>
                <a:latin typeface="Meiryo UI" pitchFamily="50" charset="-128"/>
                <a:ea typeface="Meiryo UI" pitchFamily="50" charset="-128"/>
                <a:cs typeface="Meiryo UI" pitchFamily="50" charset="-128"/>
              </a:rPr>
              <a:t>・児童委員の指揮・監督</a:t>
            </a:r>
            <a:endParaRPr lang="ja-JP" altLang="en-US" sz="1100" dirty="0">
              <a:solidFill>
                <a:schemeClr val="tx1"/>
              </a:solidFill>
              <a:latin typeface="Meiryo UI" pitchFamily="50" charset="-128"/>
              <a:ea typeface="Meiryo UI" pitchFamily="50" charset="-128"/>
              <a:cs typeface="Meiryo UI" pitchFamily="50" charset="-128"/>
            </a:endParaRPr>
          </a:p>
          <a:p>
            <a:r>
              <a:rPr lang="ja-JP" altLang="en-US" sz="1100" dirty="0" smtClean="0">
                <a:solidFill>
                  <a:schemeClr val="tx1"/>
                </a:solidFill>
                <a:latin typeface="Meiryo UI" pitchFamily="50" charset="-128"/>
                <a:ea typeface="Meiryo UI" pitchFamily="50" charset="-128"/>
                <a:cs typeface="Meiryo UI" pitchFamily="50" charset="-128"/>
              </a:rPr>
              <a:t>・母子</a:t>
            </a:r>
            <a:r>
              <a:rPr lang="ja-JP" altLang="en-US" sz="1100" dirty="0">
                <a:solidFill>
                  <a:schemeClr val="tx1"/>
                </a:solidFill>
                <a:latin typeface="Meiryo UI" pitchFamily="50" charset="-128"/>
                <a:ea typeface="Meiryo UI" pitchFamily="50" charset="-128"/>
                <a:cs typeface="Meiryo UI" pitchFamily="50" charset="-128"/>
              </a:rPr>
              <a:t>父子寡婦福祉資金</a:t>
            </a:r>
            <a:r>
              <a:rPr lang="ja-JP" altLang="en-US" sz="1100" dirty="0" smtClean="0">
                <a:solidFill>
                  <a:schemeClr val="tx1"/>
                </a:solidFill>
                <a:latin typeface="Meiryo UI" pitchFamily="50" charset="-128"/>
                <a:ea typeface="Meiryo UI" pitchFamily="50" charset="-128"/>
                <a:cs typeface="Meiryo UI" pitchFamily="50" charset="-128"/>
              </a:rPr>
              <a:t>の貸付</a:t>
            </a:r>
            <a:endParaRPr lang="ja-JP" altLang="en-US" sz="1100" dirty="0">
              <a:solidFill>
                <a:schemeClr val="tx1"/>
              </a:solidFill>
              <a:latin typeface="Meiryo UI" pitchFamily="50" charset="-128"/>
              <a:ea typeface="Meiryo UI" pitchFamily="50" charset="-128"/>
              <a:cs typeface="Meiryo UI" pitchFamily="50" charset="-128"/>
            </a:endParaRPr>
          </a:p>
          <a:p>
            <a:r>
              <a:rPr lang="ja-JP" altLang="en-US" sz="1100" dirty="0" smtClean="0">
                <a:solidFill>
                  <a:schemeClr val="tx1"/>
                </a:solidFill>
                <a:latin typeface="Meiryo UI" pitchFamily="50" charset="-128"/>
                <a:ea typeface="Meiryo UI" pitchFamily="50" charset="-128"/>
                <a:cs typeface="Meiryo UI" pitchFamily="50" charset="-128"/>
              </a:rPr>
              <a:t>・青少年</a:t>
            </a:r>
            <a:r>
              <a:rPr lang="ja-JP" altLang="en-US" sz="1100" dirty="0">
                <a:solidFill>
                  <a:schemeClr val="tx1"/>
                </a:solidFill>
                <a:latin typeface="Meiryo UI" pitchFamily="50" charset="-128"/>
                <a:ea typeface="Meiryo UI" pitchFamily="50" charset="-128"/>
                <a:cs typeface="Meiryo UI" pitchFamily="50" charset="-128"/>
              </a:rPr>
              <a:t>の健全育成（</a:t>
            </a:r>
            <a:r>
              <a:rPr lang="ja-JP" altLang="en-US" sz="1100" dirty="0" smtClean="0">
                <a:solidFill>
                  <a:schemeClr val="tx1"/>
                </a:solidFill>
                <a:latin typeface="Meiryo UI" pitchFamily="50" charset="-128"/>
                <a:ea typeface="Meiryo UI" pitchFamily="50" charset="-128"/>
                <a:cs typeface="Meiryo UI" pitchFamily="50" charset="-128"/>
              </a:rPr>
              <a:t>青少年育成</a:t>
            </a:r>
            <a:r>
              <a:rPr lang="ja-JP" altLang="en-US" sz="1100" dirty="0">
                <a:solidFill>
                  <a:schemeClr val="tx1"/>
                </a:solidFill>
                <a:latin typeface="Meiryo UI" pitchFamily="50" charset="-128"/>
                <a:ea typeface="Meiryo UI" pitchFamily="50" charset="-128"/>
                <a:cs typeface="Meiryo UI" pitchFamily="50" charset="-128"/>
              </a:rPr>
              <a:t>推進</a:t>
            </a:r>
            <a:r>
              <a:rPr lang="ja-JP" altLang="en-US" sz="1100" dirty="0" smtClean="0">
                <a:solidFill>
                  <a:schemeClr val="tx1"/>
                </a:solidFill>
                <a:latin typeface="Meiryo UI" pitchFamily="50" charset="-128"/>
                <a:ea typeface="Meiryo UI" pitchFamily="50" charset="-128"/>
                <a:cs typeface="Meiryo UI" pitchFamily="50" charset="-128"/>
              </a:rPr>
              <a:t>会議等）</a:t>
            </a:r>
            <a:endParaRPr lang="ja-JP" altLang="en-US" sz="1100" dirty="0">
              <a:solidFill>
                <a:schemeClr val="tx1"/>
              </a:solidFill>
              <a:latin typeface="Meiryo UI" pitchFamily="50" charset="-128"/>
              <a:ea typeface="Meiryo UI" pitchFamily="50" charset="-128"/>
              <a:cs typeface="Meiryo UI" pitchFamily="50" charset="-128"/>
            </a:endParaRPr>
          </a:p>
        </p:txBody>
      </p:sp>
      <p:sp>
        <p:nvSpPr>
          <p:cNvPr id="12" name="角丸四角形 11"/>
          <p:cNvSpPr/>
          <p:nvPr/>
        </p:nvSpPr>
        <p:spPr>
          <a:xfrm>
            <a:off x="5148064" y="5208039"/>
            <a:ext cx="3672408" cy="1015340"/>
          </a:xfrm>
          <a:prstGeom prst="roundRect">
            <a:avLst/>
          </a:prstGeom>
          <a:solidFill>
            <a:schemeClr val="bg1"/>
          </a:solidFill>
          <a:ln w="6350">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p>
            <a:r>
              <a:rPr lang="ja-JP" altLang="en-US" sz="1100" dirty="0" smtClean="0">
                <a:solidFill>
                  <a:schemeClr val="tx1"/>
                </a:solidFill>
                <a:latin typeface="Meiryo UI" pitchFamily="50" charset="-128"/>
                <a:ea typeface="Meiryo UI" pitchFamily="50" charset="-128"/>
                <a:cs typeface="Meiryo UI" pitchFamily="50" charset="-128"/>
              </a:rPr>
              <a:t>・国民</a:t>
            </a:r>
            <a:r>
              <a:rPr lang="ja-JP" altLang="en-US" sz="1100" dirty="0">
                <a:solidFill>
                  <a:schemeClr val="tx1"/>
                </a:solidFill>
                <a:latin typeface="Meiryo UI" pitchFamily="50" charset="-128"/>
                <a:ea typeface="Meiryo UI" pitchFamily="50" charset="-128"/>
                <a:cs typeface="Meiryo UI" pitchFamily="50" charset="-128"/>
              </a:rPr>
              <a:t>健康保険・介護保険・国民年金の諸手続き</a:t>
            </a:r>
          </a:p>
          <a:p>
            <a:r>
              <a:rPr lang="ja-JP" altLang="en-US" sz="1100" dirty="0" smtClean="0">
                <a:solidFill>
                  <a:schemeClr val="tx1"/>
                </a:solidFill>
                <a:latin typeface="Meiryo UI" pitchFamily="50" charset="-128"/>
                <a:ea typeface="Meiryo UI" pitchFamily="50" charset="-128"/>
                <a:cs typeface="Meiryo UI" pitchFamily="50" charset="-128"/>
              </a:rPr>
              <a:t>・</a:t>
            </a:r>
            <a:r>
              <a:rPr lang="ja-JP" altLang="en-US" sz="1100" dirty="0" err="1" smtClean="0">
                <a:solidFill>
                  <a:schemeClr val="tx1"/>
                </a:solidFill>
                <a:latin typeface="Meiryo UI" pitchFamily="50" charset="-128"/>
                <a:ea typeface="Meiryo UI" pitchFamily="50" charset="-128"/>
                <a:cs typeface="Meiryo UI" pitchFamily="50" charset="-128"/>
              </a:rPr>
              <a:t>身体障</a:t>
            </a:r>
            <a:r>
              <a:rPr lang="ja-JP" altLang="en-US" sz="1100" dirty="0" err="1">
                <a:solidFill>
                  <a:schemeClr val="tx1"/>
                </a:solidFill>
                <a:latin typeface="Meiryo UI" pitchFamily="50" charset="-128"/>
                <a:ea typeface="Meiryo UI" pitchFamily="50" charset="-128"/>
                <a:cs typeface="Meiryo UI" pitchFamily="50" charset="-128"/>
              </a:rPr>
              <a:t>がい</a:t>
            </a:r>
            <a:r>
              <a:rPr lang="ja-JP" altLang="en-US" sz="1100" dirty="0">
                <a:solidFill>
                  <a:schemeClr val="tx1"/>
                </a:solidFill>
                <a:latin typeface="Meiryo UI" pitchFamily="50" charset="-128"/>
                <a:ea typeface="Meiryo UI" pitchFamily="50" charset="-128"/>
                <a:cs typeface="Meiryo UI" pitchFamily="50" charset="-128"/>
              </a:rPr>
              <a:t>者手帳等の申請</a:t>
            </a:r>
            <a:r>
              <a:rPr lang="ja-JP" altLang="en-US" sz="1100" dirty="0" smtClean="0">
                <a:solidFill>
                  <a:schemeClr val="tx1"/>
                </a:solidFill>
                <a:latin typeface="Meiryo UI" pitchFamily="50" charset="-128"/>
                <a:ea typeface="Meiryo UI" pitchFamily="50" charset="-128"/>
                <a:cs typeface="Meiryo UI" pitchFamily="50" charset="-128"/>
              </a:rPr>
              <a:t>受理・審査・交付</a:t>
            </a:r>
            <a:endParaRPr lang="ja-JP" altLang="en-US" sz="1100" dirty="0">
              <a:solidFill>
                <a:schemeClr val="tx1"/>
              </a:solidFill>
              <a:latin typeface="Meiryo UI" pitchFamily="50" charset="-128"/>
              <a:ea typeface="Meiryo UI" pitchFamily="50" charset="-128"/>
              <a:cs typeface="Meiryo UI" pitchFamily="50" charset="-128"/>
            </a:endParaRPr>
          </a:p>
          <a:p>
            <a:r>
              <a:rPr lang="ja-JP" altLang="en-US" sz="1100" dirty="0" smtClean="0">
                <a:solidFill>
                  <a:schemeClr val="tx1"/>
                </a:solidFill>
                <a:latin typeface="Meiryo UI" pitchFamily="50" charset="-128"/>
                <a:ea typeface="Meiryo UI" pitchFamily="50" charset="-128"/>
                <a:cs typeface="Meiryo UI" pitchFamily="50" charset="-128"/>
              </a:rPr>
              <a:t>・医療費</a:t>
            </a:r>
            <a:r>
              <a:rPr lang="ja-JP" altLang="en-US" sz="1100" dirty="0">
                <a:solidFill>
                  <a:schemeClr val="tx1"/>
                </a:solidFill>
                <a:latin typeface="Meiryo UI" pitchFamily="50" charset="-128"/>
                <a:ea typeface="Meiryo UI" pitchFamily="50" charset="-128"/>
                <a:cs typeface="Meiryo UI" pitchFamily="50" charset="-128"/>
              </a:rPr>
              <a:t>助成等の申請受理・審査・支給</a:t>
            </a:r>
          </a:p>
          <a:p>
            <a:r>
              <a:rPr lang="ja-JP" altLang="en-US" sz="1100" dirty="0" smtClean="0">
                <a:solidFill>
                  <a:schemeClr val="tx1"/>
                </a:solidFill>
                <a:latin typeface="Meiryo UI" pitchFamily="50" charset="-128"/>
                <a:ea typeface="Meiryo UI" pitchFamily="50" charset="-128"/>
                <a:cs typeface="Meiryo UI" pitchFamily="50" charset="-128"/>
              </a:rPr>
              <a:t>・生活</a:t>
            </a:r>
            <a:r>
              <a:rPr lang="ja-JP" altLang="en-US" sz="1100" dirty="0">
                <a:solidFill>
                  <a:schemeClr val="tx1"/>
                </a:solidFill>
                <a:latin typeface="Meiryo UI" pitchFamily="50" charset="-128"/>
                <a:ea typeface="Meiryo UI" pitchFamily="50" charset="-128"/>
                <a:cs typeface="Meiryo UI" pitchFamily="50" charset="-128"/>
              </a:rPr>
              <a:t>保護の申請受理・決定・支給、就労支援</a:t>
            </a:r>
            <a:r>
              <a:rPr lang="ja-JP" altLang="en-US" sz="1100" dirty="0" smtClean="0">
                <a:solidFill>
                  <a:schemeClr val="tx1"/>
                </a:solidFill>
                <a:latin typeface="Meiryo UI" pitchFamily="50" charset="-128"/>
                <a:ea typeface="Meiryo UI" pitchFamily="50" charset="-128"/>
                <a:cs typeface="Meiryo UI" pitchFamily="50" charset="-128"/>
              </a:rPr>
              <a:t>相談</a:t>
            </a:r>
            <a:endParaRPr lang="en-US" altLang="ja-JP" sz="1100" dirty="0" smtClean="0">
              <a:solidFill>
                <a:schemeClr val="tx1"/>
              </a:solidFill>
              <a:latin typeface="Meiryo UI" pitchFamily="50" charset="-128"/>
              <a:ea typeface="Meiryo UI" pitchFamily="50" charset="-128"/>
              <a:cs typeface="Meiryo UI" pitchFamily="50" charset="-128"/>
            </a:endParaRPr>
          </a:p>
          <a:p>
            <a:r>
              <a:rPr lang="ja-JP" altLang="en-US" sz="1100" dirty="0" smtClean="0">
                <a:solidFill>
                  <a:schemeClr val="tx1"/>
                </a:solidFill>
                <a:latin typeface="Meiryo UI" pitchFamily="50" charset="-128"/>
                <a:ea typeface="Meiryo UI" pitchFamily="50" charset="-128"/>
                <a:cs typeface="Meiryo UI" pitchFamily="50" charset="-128"/>
              </a:rPr>
              <a:t>・民生委員の指揮・監督</a:t>
            </a:r>
            <a:endParaRPr lang="ja-JP" altLang="en-US" sz="1100" dirty="0">
              <a:solidFill>
                <a:schemeClr val="tx1"/>
              </a:solidFill>
              <a:latin typeface="Meiryo UI" pitchFamily="50" charset="-128"/>
              <a:ea typeface="Meiryo UI" pitchFamily="50" charset="-128"/>
              <a:cs typeface="Meiryo UI" pitchFamily="50" charset="-128"/>
            </a:endParaRPr>
          </a:p>
        </p:txBody>
      </p:sp>
      <p:sp>
        <p:nvSpPr>
          <p:cNvPr id="14" name="正方形/長方形 13"/>
          <p:cNvSpPr/>
          <p:nvPr/>
        </p:nvSpPr>
        <p:spPr>
          <a:xfrm>
            <a:off x="0" y="-1660"/>
            <a:ext cx="9144000" cy="432000"/>
          </a:xfrm>
          <a:prstGeom prst="rect">
            <a:avLst/>
          </a:prstGeom>
          <a:gradFill>
            <a:gsLst>
              <a:gs pos="0">
                <a:schemeClr val="accent2">
                  <a:lumMod val="40000"/>
                  <a:lumOff val="60000"/>
                </a:schemeClr>
              </a:gs>
              <a:gs pos="50000">
                <a:schemeClr val="bg1"/>
              </a:gs>
              <a:gs pos="100000">
                <a:schemeClr val="accent2">
                  <a:lumMod val="40000"/>
                  <a:lumOff val="6000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r>
              <a:rPr lang="ja-JP" altLang="en-US" sz="2000" b="1" dirty="0" smtClean="0">
                <a:solidFill>
                  <a:prstClr val="black"/>
                </a:solidFill>
                <a:latin typeface="Meiryo UI" pitchFamily="50" charset="-128"/>
                <a:ea typeface="Meiryo UI" pitchFamily="50" charset="-128"/>
                <a:cs typeface="Meiryo UI" pitchFamily="50" charset="-128"/>
              </a:rPr>
              <a:t>４　局と総合区の主な事務</a:t>
            </a:r>
            <a:endParaRPr lang="ja-JP" altLang="en-US" sz="2000" b="1" dirty="0">
              <a:solidFill>
                <a:prstClr val="black"/>
              </a:solidFill>
              <a:latin typeface="Meiryo UI" pitchFamily="50" charset="-128"/>
              <a:ea typeface="Meiryo UI" pitchFamily="50" charset="-128"/>
              <a:cs typeface="Meiryo UI" pitchFamily="50" charset="-128"/>
            </a:endParaRPr>
          </a:p>
        </p:txBody>
      </p:sp>
      <p:sp>
        <p:nvSpPr>
          <p:cNvPr id="6" name="正方形/長方形 5"/>
          <p:cNvSpPr/>
          <p:nvPr/>
        </p:nvSpPr>
        <p:spPr>
          <a:xfrm>
            <a:off x="683568" y="6426357"/>
            <a:ext cx="4608512" cy="261610"/>
          </a:xfrm>
          <a:prstGeom prst="rect">
            <a:avLst/>
          </a:prstGeom>
        </p:spPr>
        <p:txBody>
          <a:bodyPr wrap="square">
            <a:spAutoFit/>
          </a:bodyPr>
          <a:lstStyle/>
          <a:p>
            <a:r>
              <a:rPr lang="en-US" altLang="ja-JP" sz="1100" dirty="0" smtClean="0">
                <a:latin typeface="Meiryo UI" panose="020B0604030504040204" pitchFamily="50" charset="-128"/>
                <a:ea typeface="Meiryo UI" panose="020B0604030504040204" pitchFamily="50" charset="-128"/>
                <a:cs typeface="Meiryo UI" panose="020B0604030504040204" pitchFamily="50" charset="-128"/>
              </a:rPr>
              <a:t>※</a:t>
            </a:r>
            <a:r>
              <a:rPr lang="ja-JP" altLang="en-US" sz="1100" dirty="0" smtClean="0">
                <a:latin typeface="Meiryo UI" panose="020B0604030504040204" pitchFamily="50" charset="-128"/>
                <a:ea typeface="Meiryo UI" panose="020B0604030504040204" pitchFamily="50" charset="-128"/>
                <a:cs typeface="Meiryo UI" panose="020B0604030504040204" pitchFamily="50" charset="-128"/>
              </a:rPr>
              <a:t>　　　　　は</a:t>
            </a:r>
            <a:r>
              <a:rPr lang="ja-JP" altLang="en-US" sz="1100" dirty="0">
                <a:latin typeface="Meiryo UI" panose="020B0604030504040204" pitchFamily="50" charset="-128"/>
                <a:ea typeface="Meiryo UI" panose="020B0604030504040204" pitchFamily="50" charset="-128"/>
                <a:cs typeface="Meiryo UI" panose="020B0604030504040204" pitchFamily="50" charset="-128"/>
              </a:rPr>
              <a:t>、</a:t>
            </a:r>
            <a:r>
              <a:rPr lang="ja-JP" altLang="en-US" sz="1100" dirty="0" smtClean="0">
                <a:latin typeface="Meiryo UI" panose="020B0604030504040204" pitchFamily="50" charset="-128"/>
                <a:ea typeface="Meiryo UI" panose="020B0604030504040204" pitchFamily="50" charset="-128"/>
                <a:cs typeface="Meiryo UI" panose="020B0604030504040204" pitchFamily="50" charset="-128"/>
              </a:rPr>
              <a:t>現在、区役所で実施</a:t>
            </a:r>
            <a:r>
              <a:rPr lang="ja-JP" altLang="en-US" sz="1100" dirty="0">
                <a:latin typeface="Meiryo UI" panose="020B0604030504040204" pitchFamily="50" charset="-128"/>
                <a:ea typeface="Meiryo UI" panose="020B0604030504040204" pitchFamily="50" charset="-128"/>
                <a:cs typeface="Meiryo UI" panose="020B0604030504040204" pitchFamily="50" charset="-128"/>
              </a:rPr>
              <a:t>している事務</a:t>
            </a:r>
          </a:p>
        </p:txBody>
      </p:sp>
      <p:sp>
        <p:nvSpPr>
          <p:cNvPr id="10" name="正方形/長方形 27"/>
          <p:cNvSpPr>
            <a:spLocks noChangeArrowheads="1"/>
          </p:cNvSpPr>
          <p:nvPr/>
        </p:nvSpPr>
        <p:spPr bwMode="auto">
          <a:xfrm>
            <a:off x="8100392" y="6587841"/>
            <a:ext cx="1031875" cy="261937"/>
          </a:xfrm>
          <a:prstGeom prst="rect">
            <a:avLst/>
          </a:prstGeom>
          <a:noFill/>
          <a:ln w="9525">
            <a:noFill/>
            <a:miter lim="800000"/>
            <a:headEnd/>
            <a:tailEnd/>
          </a:ln>
        </p:spPr>
        <p:txBody>
          <a:bodyPr>
            <a:spAutoFit/>
          </a:bodyPr>
          <a:lstStyle/>
          <a:p>
            <a:pPr algn="r"/>
            <a:r>
              <a:rPr lang="ja-JP" altLang="en-US" sz="1100" b="1" dirty="0">
                <a:solidFill>
                  <a:srgbClr val="000000"/>
                </a:solidFill>
                <a:latin typeface="ＭＳ Ｐゴシック" charset="-128"/>
                <a:ea typeface="Meiryo UI" pitchFamily="50" charset="-128"/>
                <a:cs typeface="Meiryo UI" pitchFamily="50" charset="-128"/>
              </a:rPr>
              <a:t> 事務</a:t>
            </a:r>
            <a:r>
              <a:rPr lang="en-US" altLang="ja-JP" sz="1100" b="1" dirty="0" smtClean="0">
                <a:solidFill>
                  <a:srgbClr val="000000"/>
                </a:solidFill>
                <a:latin typeface="ＭＳ Ｐゴシック" charset="-128"/>
                <a:ea typeface="Meiryo UI" pitchFamily="50" charset="-128"/>
                <a:cs typeface="Meiryo UI" pitchFamily="50" charset="-128"/>
              </a:rPr>
              <a:t>-</a:t>
            </a:r>
            <a:r>
              <a:rPr lang="ja-JP" altLang="en-US" sz="1100" b="1" dirty="0" smtClean="0">
                <a:solidFill>
                  <a:srgbClr val="000000"/>
                </a:solidFill>
                <a:latin typeface="ＭＳ Ｐゴシック" charset="-128"/>
                <a:ea typeface="Meiryo UI" pitchFamily="50" charset="-128"/>
                <a:cs typeface="Meiryo UI" pitchFamily="50" charset="-128"/>
              </a:rPr>
              <a:t>４</a:t>
            </a:r>
            <a:endParaRPr lang="ja-JP" altLang="en-US" sz="1200" b="1" dirty="0">
              <a:solidFill>
                <a:srgbClr val="000000"/>
              </a:solidFill>
              <a:latin typeface="ＭＳ Ｐゴシック" charset="-128"/>
              <a:ea typeface="Meiryo UI" pitchFamily="50" charset="-128"/>
              <a:cs typeface="Meiryo UI" pitchFamily="50" charset="-128"/>
            </a:endParaRPr>
          </a:p>
        </p:txBody>
      </p:sp>
      <p:sp>
        <p:nvSpPr>
          <p:cNvPr id="15" name="角丸四角形 14"/>
          <p:cNvSpPr/>
          <p:nvPr/>
        </p:nvSpPr>
        <p:spPr>
          <a:xfrm>
            <a:off x="933034" y="6446165"/>
            <a:ext cx="388176" cy="214111"/>
          </a:xfrm>
          <a:prstGeom prst="roundRect">
            <a:avLst/>
          </a:prstGeom>
          <a:solidFill>
            <a:schemeClr val="bg1"/>
          </a:solidFill>
          <a:ln w="6350">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ja-JP" altLang="en-US" sz="105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Tree>
  </p:cSld>
  <p:clrMapOvr>
    <a:masterClrMapping/>
  </p:clrMapOvr>
  <p:timing>
    <p:tnLst>
      <p:par>
        <p:cTn id="1" dur="indefinite" restart="never" nodeType="tmRoot"/>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3" name="表 12"/>
          <p:cNvGraphicFramePr>
            <a:graphicFrameLocks noGrp="1"/>
          </p:cNvGraphicFramePr>
          <p:nvPr>
            <p:extLst>
              <p:ext uri="{D42A27DB-BD31-4B8C-83A1-F6EECF244321}">
                <p14:modId xmlns="" xmlns:p14="http://schemas.microsoft.com/office/powerpoint/2010/main" val="3818311055"/>
              </p:ext>
            </p:extLst>
          </p:nvPr>
        </p:nvGraphicFramePr>
        <p:xfrm>
          <a:off x="18460" y="463895"/>
          <a:ext cx="9096511" cy="6343306"/>
        </p:xfrm>
        <a:graphic>
          <a:graphicData uri="http://schemas.openxmlformats.org/drawingml/2006/table">
            <a:tbl>
              <a:tblPr firstRow="1" bandRow="1">
                <a:tableStyleId>{5C22544A-7EE6-4342-B048-85BDC9FD1C3A}</a:tableStyleId>
              </a:tblPr>
              <a:tblGrid>
                <a:gridCol w="451065"/>
                <a:gridCol w="4435490"/>
                <a:gridCol w="4209956"/>
              </a:tblGrid>
              <a:tr h="347338">
                <a:tc>
                  <a:txBody>
                    <a:bodyPr/>
                    <a:lstStyle/>
                    <a:p>
                      <a:endParaRPr kumimoji="1" lang="ja-JP" altLang="en-US" sz="1400" dirty="0"/>
                    </a:p>
                  </a:txBody>
                  <a:tcPr/>
                </a:tc>
                <a:tc>
                  <a:txBody>
                    <a:bodyPr/>
                    <a:lstStyle/>
                    <a:p>
                      <a:pPr algn="ctr"/>
                      <a:r>
                        <a:rPr kumimoji="1" lang="ja-JP" altLang="en-US" sz="1400" dirty="0" smtClean="0"/>
                        <a:t>３　</a:t>
                      </a:r>
                      <a:r>
                        <a:rPr kumimoji="1" lang="en-US" altLang="ja-JP" sz="1400" dirty="0" smtClean="0"/>
                        <a:t> </a:t>
                      </a:r>
                      <a:r>
                        <a:rPr kumimoji="1" lang="ja-JP" altLang="en-US" sz="1400" dirty="0" smtClean="0"/>
                        <a:t>健康・保健</a:t>
                      </a:r>
                      <a:endParaRPr kumimoji="1" lang="ja-JP" altLang="en-US" sz="1400" dirty="0"/>
                    </a:p>
                  </a:txBody>
                  <a:tcPr anchor="ctr"/>
                </a:tc>
                <a:tc>
                  <a:txBody>
                    <a:bodyPr/>
                    <a:lstStyle/>
                    <a:p>
                      <a:pPr algn="ctr"/>
                      <a:r>
                        <a:rPr kumimoji="1" lang="ja-JP" altLang="en-US" sz="1400" dirty="0" smtClean="0"/>
                        <a:t>４　教育</a:t>
                      </a:r>
                      <a:endParaRPr kumimoji="1" lang="ja-JP" altLang="en-US" sz="1400" dirty="0"/>
                    </a:p>
                  </a:txBody>
                  <a:tcPr anchor="ctr"/>
                </a:tc>
              </a:tr>
              <a:tr h="2994201">
                <a:tc>
                  <a:txBody>
                    <a:bodyPr/>
                    <a:lstStyle/>
                    <a:p>
                      <a:pPr algn="ctr"/>
                      <a:r>
                        <a:rPr kumimoji="1" lang="ja-JP" altLang="en-US" sz="1400" b="1" dirty="0" smtClean="0"/>
                        <a:t>局</a:t>
                      </a:r>
                      <a:endParaRPr kumimoji="1" lang="ja-JP" altLang="en-US" sz="1400" b="1" dirty="0"/>
                    </a:p>
                  </a:txBody>
                  <a:tcPr anchor="ctr">
                    <a:solidFill>
                      <a:schemeClr val="bg1"/>
                    </a:solidFill>
                  </a:tcPr>
                </a:tc>
                <a:tc>
                  <a:txBody>
                    <a:bodyPr/>
                    <a:lstStyle/>
                    <a:p>
                      <a:r>
                        <a:rPr kumimoji="1" lang="ja-JP" altLang="en-US" sz="1400" b="0" spc="0" dirty="0" smtClean="0">
                          <a:latin typeface="Meiryo UI" pitchFamily="50" charset="-128"/>
                          <a:ea typeface="Meiryo UI" pitchFamily="50" charset="-128"/>
                          <a:cs typeface="Meiryo UI" pitchFamily="50" charset="-128"/>
                        </a:rPr>
                        <a:t>・健康危機管理対応（感染症対策・検疫等）</a:t>
                      </a:r>
                      <a:endParaRPr kumimoji="1" lang="en-US" altLang="ja-JP" sz="1400" b="0" spc="0" dirty="0" smtClean="0">
                        <a:latin typeface="Meiryo UI" pitchFamily="50" charset="-128"/>
                        <a:ea typeface="Meiryo UI" pitchFamily="50" charset="-128"/>
                        <a:cs typeface="Meiryo UI" pitchFamily="50" charset="-128"/>
                      </a:endParaRPr>
                    </a:p>
                    <a:p>
                      <a:r>
                        <a:rPr kumimoji="1" lang="ja-JP" altLang="en-US" sz="1400" b="0" spc="0" dirty="0" smtClean="0">
                          <a:latin typeface="Meiryo UI" pitchFamily="50" charset="-128"/>
                          <a:ea typeface="Meiryo UI" pitchFamily="50" charset="-128"/>
                          <a:cs typeface="Meiryo UI" pitchFamily="50" charset="-128"/>
                        </a:rPr>
                        <a:t>・医療法人</a:t>
                      </a:r>
                      <a:r>
                        <a:rPr kumimoji="1" lang="ja-JP" altLang="en-US" sz="1400" b="0" spc="0" dirty="0" smtClean="0">
                          <a:solidFill>
                            <a:schemeClr val="tx1"/>
                          </a:solidFill>
                          <a:latin typeface="Meiryo UI" pitchFamily="50" charset="-128"/>
                          <a:ea typeface="Meiryo UI" pitchFamily="50" charset="-128"/>
                          <a:cs typeface="Meiryo UI" pitchFamily="50" charset="-128"/>
                        </a:rPr>
                        <a:t>の設立認可</a:t>
                      </a:r>
                      <a:r>
                        <a:rPr kumimoji="1" lang="ja-JP" altLang="en-US" sz="1400" b="0" spc="0" dirty="0" smtClean="0">
                          <a:latin typeface="Meiryo UI" pitchFamily="50" charset="-128"/>
                          <a:ea typeface="Meiryo UI" pitchFamily="50" charset="-128"/>
                          <a:cs typeface="Meiryo UI" pitchFamily="50" charset="-128"/>
                        </a:rPr>
                        <a:t>等、病院の開設許可等</a:t>
                      </a:r>
                      <a:endParaRPr kumimoji="1" lang="en-US" altLang="ja-JP" sz="1400" b="0" spc="0" dirty="0" smtClean="0">
                        <a:latin typeface="Meiryo UI" pitchFamily="50" charset="-128"/>
                        <a:ea typeface="Meiryo UI" pitchFamily="50" charset="-128"/>
                        <a:cs typeface="Meiryo UI" pitchFamily="50" charset="-128"/>
                      </a:endParaRPr>
                    </a:p>
                    <a:p>
                      <a:r>
                        <a:rPr kumimoji="1" lang="ja-JP" altLang="en-US" sz="1400" b="0" spc="0" dirty="0" smtClean="0">
                          <a:latin typeface="Meiryo UI" pitchFamily="50" charset="-128"/>
                          <a:ea typeface="Meiryo UI" pitchFamily="50" charset="-128"/>
                          <a:cs typeface="Meiryo UI" pitchFamily="50" charset="-128"/>
                        </a:rPr>
                        <a:t>・難病等対策</a:t>
                      </a:r>
                      <a:endParaRPr kumimoji="1" lang="en-US" altLang="ja-JP" sz="1400" b="0" spc="0" dirty="0" smtClean="0">
                        <a:latin typeface="Meiryo UI" pitchFamily="50" charset="-128"/>
                        <a:ea typeface="Meiryo UI" pitchFamily="50" charset="-128"/>
                        <a:cs typeface="Meiryo UI" pitchFamily="50" charset="-128"/>
                      </a:endParaRPr>
                    </a:p>
                    <a:p>
                      <a:r>
                        <a:rPr kumimoji="1" lang="ja-JP" altLang="en-US" sz="1400" b="0" spc="0" dirty="0" smtClean="0">
                          <a:latin typeface="Meiryo UI" pitchFamily="50" charset="-128"/>
                          <a:ea typeface="Meiryo UI" pitchFamily="50" charset="-128"/>
                          <a:cs typeface="Meiryo UI" pitchFamily="50" charset="-128"/>
                        </a:rPr>
                        <a:t>・こころの健康センターの運営及び精神保健関係事務</a:t>
                      </a:r>
                      <a:endParaRPr kumimoji="1" lang="en-US" altLang="ja-JP" sz="1400" b="0" spc="0" dirty="0" smtClean="0">
                        <a:latin typeface="Meiryo UI" pitchFamily="50" charset="-128"/>
                        <a:ea typeface="Meiryo UI" pitchFamily="50" charset="-128"/>
                        <a:cs typeface="Meiryo UI" pitchFamily="50" charset="-128"/>
                      </a:endParaRPr>
                    </a:p>
                    <a:p>
                      <a:r>
                        <a:rPr kumimoji="1" lang="ja-JP" altLang="en-US" sz="1400" b="0" spc="0" dirty="0" smtClean="0">
                          <a:latin typeface="Meiryo UI" pitchFamily="50" charset="-128"/>
                          <a:ea typeface="Meiryo UI" pitchFamily="50" charset="-128"/>
                          <a:cs typeface="Meiryo UI" pitchFamily="50" charset="-128"/>
                        </a:rPr>
                        <a:t>・</a:t>
                      </a:r>
                      <a:r>
                        <a:rPr kumimoji="1" lang="ja-JP" altLang="en-US" sz="1400" b="0" spc="0" dirty="0" err="1" smtClean="0">
                          <a:latin typeface="Meiryo UI" pitchFamily="50" charset="-128"/>
                          <a:ea typeface="Meiryo UI" pitchFamily="50" charset="-128"/>
                          <a:cs typeface="Meiryo UI" pitchFamily="50" charset="-128"/>
                        </a:rPr>
                        <a:t>精神障がい</a:t>
                      </a:r>
                      <a:r>
                        <a:rPr kumimoji="1" lang="ja-JP" altLang="en-US" sz="1400" b="0" spc="0" dirty="0" smtClean="0">
                          <a:latin typeface="Meiryo UI" pitchFamily="50" charset="-128"/>
                          <a:ea typeface="Meiryo UI" pitchFamily="50" charset="-128"/>
                          <a:cs typeface="Meiryo UI" pitchFamily="50" charset="-128"/>
                        </a:rPr>
                        <a:t>者保健福祉手帳の判定</a:t>
                      </a:r>
                      <a:endParaRPr kumimoji="1" lang="en-US" altLang="ja-JP" sz="1400" b="0" spc="0" dirty="0" smtClean="0">
                        <a:latin typeface="Meiryo UI" pitchFamily="50" charset="-128"/>
                        <a:ea typeface="Meiryo UI" pitchFamily="50" charset="-128"/>
                        <a:cs typeface="Meiryo UI" pitchFamily="50" charset="-128"/>
                      </a:endParaRPr>
                    </a:p>
                    <a:p>
                      <a:r>
                        <a:rPr kumimoji="1" lang="ja-JP" altLang="en-US" sz="1400" b="0" spc="0" dirty="0" smtClean="0">
                          <a:latin typeface="Meiryo UI" pitchFamily="50" charset="-128"/>
                          <a:ea typeface="Meiryo UI" pitchFamily="50" charset="-128"/>
                          <a:cs typeface="Meiryo UI" pitchFamily="50" charset="-128"/>
                        </a:rPr>
                        <a:t>・放射線技術検査、食肉衛生検査</a:t>
                      </a:r>
                      <a:r>
                        <a:rPr kumimoji="1" lang="ja-JP" altLang="en-US" sz="1400" b="0" i="1" spc="0" dirty="0" smtClean="0">
                          <a:latin typeface="Meiryo UI" pitchFamily="50" charset="-128"/>
                          <a:ea typeface="Meiryo UI" pitchFamily="50" charset="-128"/>
                          <a:cs typeface="Meiryo UI" pitchFamily="50" charset="-128"/>
                        </a:rPr>
                        <a:t>事務</a:t>
                      </a:r>
                      <a:endParaRPr kumimoji="1" lang="en-US" altLang="ja-JP" sz="1400" b="0" i="1" spc="0" dirty="0" smtClean="0">
                        <a:latin typeface="Meiryo UI" pitchFamily="50" charset="-128"/>
                        <a:ea typeface="Meiryo UI" pitchFamily="50" charset="-128"/>
                        <a:cs typeface="Meiryo UI" pitchFamily="50" charset="-128"/>
                      </a:endParaRPr>
                    </a:p>
                    <a:p>
                      <a:r>
                        <a:rPr kumimoji="1" lang="ja-JP" altLang="en-US" sz="1400" b="0" spc="0" dirty="0" smtClean="0">
                          <a:latin typeface="Meiryo UI" pitchFamily="50" charset="-128"/>
                          <a:ea typeface="Meiryo UI" pitchFamily="50" charset="-128"/>
                          <a:cs typeface="Meiryo UI" pitchFamily="50" charset="-128"/>
                        </a:rPr>
                        <a:t>・動物管理センター・分室の運営</a:t>
                      </a:r>
                      <a:endParaRPr kumimoji="1" lang="en-US" altLang="ja-JP" sz="1400" b="0" spc="0" dirty="0" smtClean="0">
                        <a:latin typeface="Meiryo UI" pitchFamily="50" charset="-128"/>
                        <a:ea typeface="Meiryo UI" pitchFamily="50" charset="-128"/>
                        <a:cs typeface="Meiryo UI" pitchFamily="50" charset="-128"/>
                      </a:endParaRPr>
                    </a:p>
                    <a:p>
                      <a:r>
                        <a:rPr kumimoji="1" lang="ja-JP" altLang="en-US" sz="1400" b="0" spc="0" dirty="0" smtClean="0">
                          <a:solidFill>
                            <a:schemeClr val="tx1"/>
                          </a:solidFill>
                          <a:latin typeface="Meiryo UI" pitchFamily="50" charset="-128"/>
                          <a:ea typeface="Meiryo UI" pitchFamily="50" charset="-128"/>
                          <a:cs typeface="Meiryo UI" pitchFamily="50" charset="-128"/>
                        </a:rPr>
                        <a:t>・保健所の運営</a:t>
                      </a:r>
                      <a:endParaRPr kumimoji="1" lang="en-US" altLang="ja-JP" sz="1400" b="0" spc="0" dirty="0" smtClean="0">
                        <a:solidFill>
                          <a:schemeClr val="tx1"/>
                        </a:solidFill>
                        <a:latin typeface="Meiryo UI" pitchFamily="50" charset="-128"/>
                        <a:ea typeface="Meiryo UI" pitchFamily="50" charset="-128"/>
                        <a:cs typeface="Meiryo UI" pitchFamily="50" charset="-128"/>
                      </a:endParaRPr>
                    </a:p>
                    <a:p>
                      <a:r>
                        <a:rPr kumimoji="1" lang="ja-JP" altLang="en-US" sz="1400" b="0" spc="0" dirty="0" smtClean="0">
                          <a:solidFill>
                            <a:schemeClr val="tx1"/>
                          </a:solidFill>
                          <a:latin typeface="Meiryo UI" pitchFamily="50" charset="-128"/>
                          <a:ea typeface="Meiryo UI" pitchFamily="50" charset="-128"/>
                          <a:cs typeface="Meiryo UI" pitchFamily="50" charset="-128"/>
                        </a:rPr>
                        <a:t>・母子保健関係事務</a:t>
                      </a:r>
                      <a:endParaRPr kumimoji="1" lang="en-US" altLang="ja-JP" sz="1400" b="0" spc="0" dirty="0" smtClean="0">
                        <a:solidFill>
                          <a:schemeClr val="tx1"/>
                        </a:solidFill>
                        <a:latin typeface="Meiryo UI" pitchFamily="50" charset="-128"/>
                        <a:ea typeface="Meiryo UI" pitchFamily="50" charset="-128"/>
                        <a:cs typeface="Meiryo UI" pitchFamily="50" charset="-128"/>
                      </a:endParaRPr>
                    </a:p>
                    <a:p>
                      <a:r>
                        <a:rPr kumimoji="1" lang="ja-JP" altLang="en-US" sz="1400" b="0" spc="0" dirty="0" smtClean="0">
                          <a:solidFill>
                            <a:schemeClr val="tx1"/>
                          </a:solidFill>
                          <a:latin typeface="Meiryo UI" pitchFamily="50" charset="-128"/>
                          <a:ea typeface="Meiryo UI" pitchFamily="50" charset="-128"/>
                          <a:cs typeface="Meiryo UI" pitchFamily="50" charset="-128"/>
                        </a:rPr>
                        <a:t>・薬事の許可等、食品衛生関係事業の許可等</a:t>
                      </a:r>
                    </a:p>
                    <a:p>
                      <a:r>
                        <a:rPr kumimoji="1" lang="ja-JP" altLang="en-US" sz="1400" b="0" spc="0" dirty="0" smtClean="0">
                          <a:solidFill>
                            <a:schemeClr val="tx1"/>
                          </a:solidFill>
                          <a:latin typeface="Meiryo UI" pitchFamily="50" charset="-128"/>
                          <a:ea typeface="Meiryo UI" pitchFamily="50" charset="-128"/>
                          <a:cs typeface="Meiryo UI" pitchFamily="50" charset="-128"/>
                        </a:rPr>
                        <a:t>・環境衛生関係事業の許可等</a:t>
                      </a:r>
                      <a:endParaRPr kumimoji="1" lang="en-US" altLang="ja-JP" sz="1400" b="0" spc="0" dirty="0" smtClean="0">
                        <a:latin typeface="Meiryo UI" pitchFamily="50" charset="-128"/>
                        <a:ea typeface="Meiryo UI" pitchFamily="50" charset="-128"/>
                        <a:cs typeface="Meiryo UI" pitchFamily="50" charset="-128"/>
                      </a:endParaRPr>
                    </a:p>
                    <a:p>
                      <a:r>
                        <a:rPr kumimoji="1" lang="ja-JP" altLang="en-US" sz="1400" b="0" spc="0" dirty="0" smtClean="0">
                          <a:latin typeface="Meiryo UI" pitchFamily="50" charset="-128"/>
                          <a:ea typeface="Meiryo UI" pitchFamily="50" charset="-128"/>
                          <a:cs typeface="Meiryo UI" pitchFamily="50" charset="-128"/>
                        </a:rPr>
                        <a:t>・狂犬病予防注射等</a:t>
                      </a:r>
                      <a:endParaRPr kumimoji="1" lang="ja-JP" altLang="en-US" sz="1400" b="0" dirty="0"/>
                    </a:p>
                  </a:txBody>
                  <a:tcPr/>
                </a:tc>
                <a:tc>
                  <a:txBody>
                    <a:bodyPr/>
                    <a:lstStyle/>
                    <a:p>
                      <a:r>
                        <a:rPr kumimoji="1" lang="ja-JP" altLang="en-US" sz="1400" b="0" spc="0" dirty="0" smtClean="0">
                          <a:latin typeface="Meiryo UI" pitchFamily="50" charset="-128"/>
                          <a:ea typeface="Meiryo UI" pitchFamily="50" charset="-128"/>
                          <a:cs typeface="Meiryo UI" pitchFamily="50" charset="-128"/>
                        </a:rPr>
                        <a:t>・教育委員会会議</a:t>
                      </a:r>
                      <a:endParaRPr kumimoji="1" lang="en-US" altLang="ja-JP" sz="1400" b="0" spc="0" dirty="0" smtClean="0">
                        <a:latin typeface="Meiryo UI" pitchFamily="50" charset="-128"/>
                        <a:ea typeface="Meiryo UI" pitchFamily="50" charset="-128"/>
                        <a:cs typeface="Meiryo UI" pitchFamily="50" charset="-128"/>
                      </a:endParaRPr>
                    </a:p>
                    <a:p>
                      <a:r>
                        <a:rPr kumimoji="1" lang="ja-JP" altLang="en-US" sz="1400" b="0" spc="0" dirty="0" smtClean="0">
                          <a:latin typeface="Meiryo UI" pitchFamily="50" charset="-128"/>
                          <a:ea typeface="Meiryo UI" pitchFamily="50" charset="-128"/>
                          <a:cs typeface="Meiryo UI" pitchFamily="50" charset="-128"/>
                        </a:rPr>
                        <a:t>・教職員の人事、研修、給与、福利厚生</a:t>
                      </a:r>
                      <a:endParaRPr kumimoji="1" lang="en-US" altLang="ja-JP" sz="1400" b="0" spc="0" dirty="0" smtClean="0">
                        <a:latin typeface="Meiryo UI" pitchFamily="50" charset="-128"/>
                        <a:ea typeface="Meiryo UI" pitchFamily="50" charset="-128"/>
                        <a:cs typeface="Meiryo UI" pitchFamily="50" charset="-128"/>
                      </a:endParaRPr>
                    </a:p>
                    <a:p>
                      <a:r>
                        <a:rPr kumimoji="1" lang="ja-JP" altLang="en-US" sz="1400" b="0" spc="0" dirty="0" smtClean="0">
                          <a:latin typeface="Meiryo UI" pitchFamily="50" charset="-128"/>
                          <a:ea typeface="Meiryo UI" pitchFamily="50" charset="-128"/>
                          <a:cs typeface="Meiryo UI" pitchFamily="50" charset="-128"/>
                        </a:rPr>
                        <a:t>・学校の設置廃止、学級編制、統計調査等</a:t>
                      </a:r>
                      <a:endParaRPr kumimoji="1" lang="en-US" altLang="ja-JP" sz="1400" b="0" spc="0" dirty="0" smtClean="0">
                        <a:latin typeface="Meiryo UI" pitchFamily="50" charset="-128"/>
                        <a:ea typeface="Meiryo UI" pitchFamily="50" charset="-128"/>
                        <a:cs typeface="Meiryo UI" pitchFamily="50" charset="-128"/>
                      </a:endParaRPr>
                    </a:p>
                    <a:p>
                      <a:r>
                        <a:rPr kumimoji="1" lang="ja-JP" altLang="en-US" sz="1400" b="0" spc="0" dirty="0" smtClean="0">
                          <a:latin typeface="Meiryo UI" pitchFamily="50" charset="-128"/>
                          <a:ea typeface="Meiryo UI" pitchFamily="50" charset="-128"/>
                          <a:cs typeface="Meiryo UI" pitchFamily="50" charset="-128"/>
                        </a:rPr>
                        <a:t>・学校施設の補修等</a:t>
                      </a:r>
                      <a:endParaRPr kumimoji="1" lang="en-US" altLang="ja-JP" sz="1400" b="0" spc="0" dirty="0" smtClean="0">
                        <a:latin typeface="Meiryo UI" pitchFamily="50" charset="-128"/>
                        <a:ea typeface="Meiryo UI" pitchFamily="50" charset="-128"/>
                        <a:cs typeface="Meiryo UI" pitchFamily="50" charset="-128"/>
                      </a:endParaRPr>
                    </a:p>
                    <a:p>
                      <a:r>
                        <a:rPr kumimoji="1" lang="ja-JP" altLang="en-US" sz="1400" b="0" spc="0" dirty="0" smtClean="0">
                          <a:latin typeface="Meiryo UI" pitchFamily="50" charset="-128"/>
                          <a:ea typeface="Meiryo UI" pitchFamily="50" charset="-128"/>
                          <a:cs typeface="Meiryo UI" pitchFamily="50" charset="-128"/>
                        </a:rPr>
                        <a:t>・文化財保護</a:t>
                      </a:r>
                      <a:endParaRPr kumimoji="1" lang="en-US" altLang="ja-JP" sz="1400" b="0" spc="0" dirty="0" smtClean="0">
                        <a:latin typeface="Meiryo UI" pitchFamily="50" charset="-128"/>
                        <a:ea typeface="Meiryo UI" pitchFamily="50" charset="-128"/>
                        <a:cs typeface="Meiryo UI" pitchFamily="50" charset="-128"/>
                      </a:endParaRPr>
                    </a:p>
                    <a:p>
                      <a:r>
                        <a:rPr kumimoji="1" lang="ja-JP" altLang="en-US" sz="1400" b="0" spc="0" dirty="0" smtClean="0">
                          <a:latin typeface="Meiryo UI" pitchFamily="50" charset="-128"/>
                          <a:ea typeface="Meiryo UI" pitchFamily="50" charset="-128"/>
                          <a:cs typeface="Meiryo UI" pitchFamily="50" charset="-128"/>
                        </a:rPr>
                        <a:t>・総合生涯学習センター・市民学習センター</a:t>
                      </a:r>
                      <a:r>
                        <a:rPr kumimoji="1" lang="ja-JP" altLang="en-US" sz="1400" b="0" u="none" spc="0" dirty="0" smtClean="0">
                          <a:latin typeface="Meiryo UI" pitchFamily="50" charset="-128"/>
                          <a:ea typeface="Meiryo UI" pitchFamily="50" charset="-128"/>
                          <a:cs typeface="Meiryo UI" pitchFamily="50" charset="-128"/>
                        </a:rPr>
                        <a:t>の運営</a:t>
                      </a:r>
                      <a:endParaRPr kumimoji="1" lang="en-US" altLang="ja-JP" sz="1400" b="0" u="none" spc="0" dirty="0" smtClean="0">
                        <a:latin typeface="Meiryo UI" pitchFamily="50" charset="-128"/>
                        <a:ea typeface="Meiryo UI" pitchFamily="50" charset="-128"/>
                        <a:cs typeface="Meiryo UI" pitchFamily="50" charset="-128"/>
                      </a:endParaRPr>
                    </a:p>
                    <a:p>
                      <a:r>
                        <a:rPr kumimoji="1" lang="ja-JP" altLang="en-US" sz="1400" b="0" spc="0" dirty="0" smtClean="0">
                          <a:latin typeface="Meiryo UI" pitchFamily="50" charset="-128"/>
                          <a:ea typeface="Meiryo UI" pitchFamily="50" charset="-128"/>
                          <a:cs typeface="Meiryo UI" pitchFamily="50" charset="-128"/>
                        </a:rPr>
                        <a:t>・図書館</a:t>
                      </a: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400" b="0" u="none" spc="0" dirty="0" smtClean="0">
                          <a:solidFill>
                            <a:schemeClr val="tx1"/>
                          </a:solidFill>
                          <a:latin typeface="Meiryo UI" pitchFamily="50" charset="-128"/>
                          <a:ea typeface="Meiryo UI" pitchFamily="50" charset="-128"/>
                          <a:cs typeface="Meiryo UI" pitchFamily="50" charset="-128"/>
                        </a:rPr>
                        <a:t>・就園奨励費補助の申請受理、支払い</a:t>
                      </a:r>
                      <a:endParaRPr kumimoji="1" lang="en-US" altLang="ja-JP" sz="1400" b="0" u="none" spc="0" dirty="0" smtClean="0">
                        <a:solidFill>
                          <a:schemeClr val="tx1"/>
                        </a:solidFill>
                        <a:latin typeface="Meiryo UI" pitchFamily="50" charset="-128"/>
                        <a:ea typeface="Meiryo UI" pitchFamily="50" charset="-128"/>
                        <a:cs typeface="Meiryo UI" pitchFamily="50" charset="-128"/>
                      </a:endParaRPr>
                    </a:p>
                    <a:p>
                      <a:r>
                        <a:rPr kumimoji="1" lang="ja-JP" altLang="en-US" sz="1400" b="0" u="none" spc="0" dirty="0" smtClean="0">
                          <a:solidFill>
                            <a:schemeClr val="tx1"/>
                          </a:solidFill>
                          <a:latin typeface="Meiryo UI" pitchFamily="50" charset="-128"/>
                          <a:ea typeface="Meiryo UI" pitchFamily="50" charset="-128"/>
                          <a:cs typeface="Meiryo UI" pitchFamily="50" charset="-128"/>
                        </a:rPr>
                        <a:t>・学校評価、学校協議会</a:t>
                      </a:r>
                      <a:endParaRPr kumimoji="1" lang="en-US" altLang="ja-JP" sz="1400" b="0" u="none" spc="0" dirty="0" smtClean="0">
                        <a:solidFill>
                          <a:schemeClr val="tx1"/>
                        </a:solidFill>
                        <a:latin typeface="Meiryo UI" pitchFamily="50" charset="-128"/>
                        <a:ea typeface="Meiryo UI" pitchFamily="50" charset="-128"/>
                        <a:cs typeface="Meiryo UI" pitchFamily="50" charset="-128"/>
                      </a:endParaRPr>
                    </a:p>
                    <a:p>
                      <a:r>
                        <a:rPr kumimoji="1" lang="ja-JP" altLang="en-US" sz="1400" b="0" u="none" spc="0" dirty="0" smtClean="0">
                          <a:solidFill>
                            <a:schemeClr val="tx1"/>
                          </a:solidFill>
                          <a:latin typeface="Meiryo UI" pitchFamily="50" charset="-128"/>
                          <a:ea typeface="Meiryo UI" pitchFamily="50" charset="-128"/>
                          <a:cs typeface="Meiryo UI" pitchFamily="50" charset="-128"/>
                        </a:rPr>
                        <a:t>・学校元気アップ地域本部事業（制度管理）</a:t>
                      </a:r>
                      <a:endParaRPr kumimoji="1" lang="en-US" altLang="ja-JP" sz="1400" b="0" u="none" spc="0" dirty="0" smtClean="0">
                        <a:solidFill>
                          <a:schemeClr val="tx1"/>
                        </a:solidFill>
                        <a:latin typeface="Meiryo UI" pitchFamily="50" charset="-128"/>
                        <a:ea typeface="Meiryo UI" pitchFamily="50" charset="-128"/>
                        <a:cs typeface="Meiryo UI" pitchFamily="50" charset="-128"/>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400" b="0" u="none" spc="0" dirty="0" smtClean="0">
                          <a:solidFill>
                            <a:schemeClr val="tx1"/>
                          </a:solidFill>
                          <a:latin typeface="Meiryo UI" pitchFamily="50" charset="-128"/>
                          <a:ea typeface="Meiryo UI" pitchFamily="50" charset="-128"/>
                          <a:cs typeface="Meiryo UI" pitchFamily="50" charset="-128"/>
                        </a:rPr>
                        <a:t>・私立幼稚園に対する助成（制度管理）</a:t>
                      </a:r>
                      <a:endParaRPr kumimoji="1" lang="ja-JP" altLang="en-US" sz="1400" b="0" spc="0" dirty="0" smtClean="0">
                        <a:solidFill>
                          <a:schemeClr val="tx1"/>
                        </a:solidFill>
                        <a:latin typeface="Meiryo UI" pitchFamily="50" charset="-128"/>
                        <a:ea typeface="Meiryo UI" pitchFamily="50" charset="-128"/>
                        <a:cs typeface="Meiryo UI" pitchFamily="50" charset="-128"/>
                      </a:endParaRPr>
                    </a:p>
                    <a:p>
                      <a:endParaRPr kumimoji="1" lang="ja-JP" altLang="en-US" sz="1400" b="0" spc="0" dirty="0" smtClean="0">
                        <a:solidFill>
                          <a:schemeClr val="tx1"/>
                        </a:solidFill>
                        <a:latin typeface="Meiryo UI" pitchFamily="50" charset="-128"/>
                        <a:ea typeface="Meiryo UI" pitchFamily="50" charset="-128"/>
                        <a:cs typeface="Meiryo UI" pitchFamily="50" charset="-128"/>
                      </a:endParaRPr>
                    </a:p>
                    <a:p>
                      <a:endParaRPr kumimoji="1" lang="ja-JP" altLang="en-US" sz="1200" b="0" dirty="0"/>
                    </a:p>
                  </a:txBody>
                  <a:tcPr/>
                </a:tc>
              </a:tr>
              <a:tr h="3001767">
                <a:tc>
                  <a:txBody>
                    <a:bodyPr/>
                    <a:lstStyle/>
                    <a:p>
                      <a:pPr algn="ctr"/>
                      <a:r>
                        <a:rPr kumimoji="1" lang="ja-JP" altLang="en-US" sz="1400" b="1" dirty="0" smtClean="0"/>
                        <a:t>総合区</a:t>
                      </a:r>
                      <a:endParaRPr kumimoji="1" lang="ja-JP" altLang="en-US" sz="1400" b="1" dirty="0"/>
                    </a:p>
                  </a:txBody>
                  <a:tcPr anchor="ctr">
                    <a:solidFill>
                      <a:schemeClr val="tx2">
                        <a:lumMod val="60000"/>
                        <a:lumOff val="40000"/>
                      </a:schemeClr>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400" b="0" spc="0" dirty="0" smtClean="0">
                          <a:latin typeface="Meiryo UI" pitchFamily="50" charset="-128"/>
                          <a:ea typeface="Meiryo UI" pitchFamily="50" charset="-128"/>
                          <a:cs typeface="Meiryo UI" pitchFamily="50" charset="-128"/>
                        </a:rPr>
                        <a:t>・地域ふれあい子育て支援教室</a:t>
                      </a:r>
                      <a:endParaRPr kumimoji="1" lang="en-US" altLang="ja-JP" sz="1400" b="0" spc="0" dirty="0" smtClean="0">
                        <a:latin typeface="Meiryo UI" pitchFamily="50" charset="-128"/>
                        <a:ea typeface="Meiryo UI" pitchFamily="50" charset="-128"/>
                        <a:cs typeface="Meiryo UI" pitchFamily="50" charset="-128"/>
                      </a:endParaRPr>
                    </a:p>
                    <a:p>
                      <a:endParaRPr kumimoji="1" lang="ja-JP" altLang="en-US" sz="1400" b="0" dirty="0"/>
                    </a:p>
                  </a:txBody>
                  <a:tcPr/>
                </a:tc>
                <a:tc>
                  <a:txBody>
                    <a:bodyPr/>
                    <a:lstStyle/>
                    <a:p>
                      <a:r>
                        <a:rPr kumimoji="1" lang="ja-JP" altLang="en-US" sz="1400" b="0" u="none" spc="0" dirty="0" smtClean="0">
                          <a:solidFill>
                            <a:schemeClr val="tx1"/>
                          </a:solidFill>
                          <a:latin typeface="Meiryo UI" pitchFamily="50" charset="-128"/>
                          <a:ea typeface="Meiryo UI" pitchFamily="50" charset="-128"/>
                          <a:cs typeface="Meiryo UI" pitchFamily="50" charset="-128"/>
                        </a:rPr>
                        <a:t>・スクールソーシャルワーカー活用事業</a:t>
                      </a:r>
                      <a:endParaRPr kumimoji="1" lang="en-US" altLang="ja-JP" sz="1400" b="0" u="none" spc="0" dirty="0" smtClean="0">
                        <a:solidFill>
                          <a:schemeClr val="tx1"/>
                        </a:solidFill>
                        <a:latin typeface="Meiryo UI" pitchFamily="50" charset="-128"/>
                        <a:ea typeface="Meiryo UI" pitchFamily="50" charset="-128"/>
                        <a:cs typeface="Meiryo UI" pitchFamily="50" charset="-128"/>
                      </a:endParaRPr>
                    </a:p>
                    <a:p>
                      <a:r>
                        <a:rPr kumimoji="1" lang="ja-JP" altLang="en-US" sz="1400" b="0" u="none" spc="0" dirty="0" smtClean="0">
                          <a:solidFill>
                            <a:schemeClr val="tx1"/>
                          </a:solidFill>
                          <a:latin typeface="Meiryo UI" pitchFamily="50" charset="-128"/>
                          <a:ea typeface="Meiryo UI" pitchFamily="50" charset="-128"/>
                          <a:cs typeface="Meiryo UI" pitchFamily="50" charset="-128"/>
                        </a:rPr>
                        <a:t>・学校元気アップ地域本部事業</a:t>
                      </a:r>
                      <a:endParaRPr kumimoji="1" lang="en-US" altLang="ja-JP" sz="1400" b="0" u="none" spc="0" dirty="0" smtClean="0">
                        <a:solidFill>
                          <a:schemeClr val="tx1"/>
                        </a:solidFill>
                        <a:latin typeface="Meiryo UI" pitchFamily="50" charset="-128"/>
                        <a:ea typeface="Meiryo UI" pitchFamily="50" charset="-128"/>
                        <a:cs typeface="Meiryo UI" pitchFamily="50" charset="-128"/>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400" b="0" u="none" spc="0" dirty="0" smtClean="0">
                          <a:solidFill>
                            <a:schemeClr val="tx1"/>
                          </a:solidFill>
                          <a:latin typeface="Meiryo UI" pitchFamily="50" charset="-128"/>
                          <a:ea typeface="Meiryo UI" pitchFamily="50" charset="-128"/>
                          <a:cs typeface="Meiryo UI" pitchFamily="50" charset="-128"/>
                        </a:rPr>
                        <a:t>・私立幼稚園に対する助成の申請受付・審査・給付等</a:t>
                      </a:r>
                      <a:endParaRPr kumimoji="1" lang="en-US" altLang="ja-JP" sz="1400" b="0" u="none" spc="0" dirty="0" smtClean="0">
                        <a:solidFill>
                          <a:schemeClr val="tx1"/>
                        </a:solidFill>
                        <a:latin typeface="Meiryo UI" pitchFamily="50" charset="-128"/>
                        <a:ea typeface="Meiryo UI" pitchFamily="50" charset="-128"/>
                        <a:cs typeface="Meiryo UI" pitchFamily="50" charset="-128"/>
                      </a:endParaRPr>
                    </a:p>
                    <a:p>
                      <a:endParaRPr kumimoji="1" lang="ja-JP" altLang="en-US" sz="1400" b="0" dirty="0"/>
                    </a:p>
                  </a:txBody>
                  <a:tcPr/>
                </a:tc>
              </a:tr>
            </a:tbl>
          </a:graphicData>
        </a:graphic>
      </p:graphicFrame>
      <p:sp>
        <p:nvSpPr>
          <p:cNvPr id="14" name="角丸四角形 13"/>
          <p:cNvSpPr/>
          <p:nvPr/>
        </p:nvSpPr>
        <p:spPr>
          <a:xfrm>
            <a:off x="755576" y="5013176"/>
            <a:ext cx="3384376" cy="1224136"/>
          </a:xfrm>
          <a:prstGeom prst="roundRect">
            <a:avLst/>
          </a:prstGeom>
          <a:solidFill>
            <a:schemeClr val="bg1"/>
          </a:solidFill>
          <a:ln w="6350">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p>
            <a:r>
              <a:rPr lang="ja-JP" altLang="en-US" sz="1200" spc="-150" dirty="0" smtClean="0">
                <a:solidFill>
                  <a:schemeClr val="tx1"/>
                </a:solidFill>
                <a:latin typeface="Meiryo UI" pitchFamily="50" charset="-128"/>
                <a:ea typeface="Meiryo UI" pitchFamily="50" charset="-128"/>
                <a:cs typeface="Meiryo UI" pitchFamily="50" charset="-128"/>
              </a:rPr>
              <a:t>・乳幼児健診、がん検診、健康</a:t>
            </a:r>
            <a:r>
              <a:rPr lang="ja-JP" altLang="en-US" sz="1200" spc="-150" dirty="0">
                <a:solidFill>
                  <a:schemeClr val="tx1"/>
                </a:solidFill>
                <a:latin typeface="Meiryo UI" pitchFamily="50" charset="-128"/>
                <a:ea typeface="Meiryo UI" pitchFamily="50" charset="-128"/>
                <a:cs typeface="Meiryo UI" pitchFamily="50" charset="-128"/>
              </a:rPr>
              <a:t>講座、予防接種</a:t>
            </a:r>
          </a:p>
          <a:p>
            <a:r>
              <a:rPr lang="ja-JP" altLang="en-US" sz="1200" dirty="0" smtClean="0">
                <a:solidFill>
                  <a:schemeClr val="tx1"/>
                </a:solidFill>
                <a:latin typeface="Meiryo UI" pitchFamily="50" charset="-128"/>
                <a:ea typeface="Meiryo UI" pitchFamily="50" charset="-128"/>
                <a:cs typeface="Meiryo UI" pitchFamily="50" charset="-128"/>
              </a:rPr>
              <a:t>・母子</a:t>
            </a:r>
            <a:r>
              <a:rPr lang="ja-JP" altLang="en-US" sz="1200" dirty="0">
                <a:solidFill>
                  <a:schemeClr val="tx1"/>
                </a:solidFill>
                <a:latin typeface="Meiryo UI" pitchFamily="50" charset="-128"/>
                <a:ea typeface="Meiryo UI" pitchFamily="50" charset="-128"/>
                <a:cs typeface="Meiryo UI" pitchFamily="50" charset="-128"/>
              </a:rPr>
              <a:t>健康手帳の交付、母親教室</a:t>
            </a:r>
          </a:p>
          <a:p>
            <a:r>
              <a:rPr lang="ja-JP" altLang="en-US" sz="1200" dirty="0" smtClean="0">
                <a:solidFill>
                  <a:schemeClr val="tx1"/>
                </a:solidFill>
                <a:latin typeface="Meiryo UI" pitchFamily="50" charset="-128"/>
                <a:ea typeface="Meiryo UI" pitchFamily="50" charset="-128"/>
                <a:cs typeface="Meiryo UI" pitchFamily="50" charset="-128"/>
              </a:rPr>
              <a:t>・難病</a:t>
            </a:r>
            <a:r>
              <a:rPr lang="ja-JP" altLang="en-US" sz="1200" dirty="0">
                <a:solidFill>
                  <a:schemeClr val="tx1"/>
                </a:solidFill>
                <a:latin typeface="Meiryo UI" pitchFamily="50" charset="-128"/>
                <a:ea typeface="Meiryo UI" pitchFamily="50" charset="-128"/>
                <a:cs typeface="Meiryo UI" pitchFamily="50" charset="-128"/>
              </a:rPr>
              <a:t>等医療費助成の申請受理</a:t>
            </a:r>
          </a:p>
          <a:p>
            <a:r>
              <a:rPr lang="ja-JP" altLang="en-US" sz="1200" dirty="0" smtClean="0">
                <a:solidFill>
                  <a:schemeClr val="tx1"/>
                </a:solidFill>
                <a:latin typeface="Meiryo UI" pitchFamily="50" charset="-128"/>
                <a:ea typeface="Meiryo UI" pitchFamily="50" charset="-128"/>
                <a:cs typeface="Meiryo UI" pitchFamily="50" charset="-128"/>
              </a:rPr>
              <a:t>・</a:t>
            </a:r>
            <a:r>
              <a:rPr lang="ja-JP" altLang="en-US" sz="1200" dirty="0" err="1" smtClean="0">
                <a:solidFill>
                  <a:schemeClr val="tx1"/>
                </a:solidFill>
                <a:latin typeface="Meiryo UI" pitchFamily="50" charset="-128"/>
                <a:ea typeface="Meiryo UI" pitchFamily="50" charset="-128"/>
                <a:cs typeface="Meiryo UI" pitchFamily="50" charset="-128"/>
              </a:rPr>
              <a:t>精神障</a:t>
            </a:r>
            <a:r>
              <a:rPr lang="ja-JP" altLang="en-US" sz="1200" dirty="0" err="1">
                <a:solidFill>
                  <a:schemeClr val="tx1"/>
                </a:solidFill>
                <a:latin typeface="Meiryo UI" pitchFamily="50" charset="-128"/>
                <a:ea typeface="Meiryo UI" pitchFamily="50" charset="-128"/>
                <a:cs typeface="Meiryo UI" pitchFamily="50" charset="-128"/>
              </a:rPr>
              <a:t>がい</a:t>
            </a:r>
            <a:r>
              <a:rPr lang="ja-JP" altLang="en-US" sz="1200" dirty="0">
                <a:solidFill>
                  <a:schemeClr val="tx1"/>
                </a:solidFill>
                <a:latin typeface="Meiryo UI" pitchFamily="50" charset="-128"/>
                <a:ea typeface="Meiryo UI" pitchFamily="50" charset="-128"/>
                <a:cs typeface="Meiryo UI" pitchFamily="50" charset="-128"/>
              </a:rPr>
              <a:t>者保健福祉手帳の申請</a:t>
            </a:r>
            <a:r>
              <a:rPr lang="ja-JP" altLang="en-US" sz="1200" dirty="0" smtClean="0">
                <a:solidFill>
                  <a:schemeClr val="tx1"/>
                </a:solidFill>
                <a:latin typeface="Meiryo UI" pitchFamily="50" charset="-128"/>
                <a:ea typeface="Meiryo UI" pitchFamily="50" charset="-128"/>
                <a:cs typeface="Meiryo UI" pitchFamily="50" charset="-128"/>
              </a:rPr>
              <a:t>受理・交付</a:t>
            </a:r>
            <a:endParaRPr lang="ja-JP" altLang="en-US" sz="1200" dirty="0">
              <a:solidFill>
                <a:schemeClr val="tx1"/>
              </a:solidFill>
              <a:latin typeface="Meiryo UI" pitchFamily="50" charset="-128"/>
              <a:ea typeface="Meiryo UI" pitchFamily="50" charset="-128"/>
              <a:cs typeface="Meiryo UI" pitchFamily="50" charset="-128"/>
            </a:endParaRPr>
          </a:p>
          <a:p>
            <a:r>
              <a:rPr lang="ja-JP" altLang="en-US" sz="1200" spc="-150" dirty="0" smtClean="0">
                <a:solidFill>
                  <a:schemeClr val="tx1"/>
                </a:solidFill>
                <a:latin typeface="Meiryo UI" pitchFamily="50" charset="-128"/>
                <a:ea typeface="Meiryo UI" pitchFamily="50" charset="-128"/>
                <a:cs typeface="Meiryo UI" pitchFamily="50" charset="-128"/>
              </a:rPr>
              <a:t>・食品</a:t>
            </a:r>
            <a:r>
              <a:rPr lang="ja-JP" altLang="en-US" sz="1200" spc="-150" dirty="0">
                <a:solidFill>
                  <a:schemeClr val="tx1"/>
                </a:solidFill>
                <a:latin typeface="Meiryo UI" pitchFamily="50" charset="-128"/>
                <a:ea typeface="Meiryo UI" pitchFamily="50" charset="-128"/>
                <a:cs typeface="Meiryo UI" pitchFamily="50" charset="-128"/>
              </a:rPr>
              <a:t>・環境衛生関係事業の許可に関する相談</a:t>
            </a:r>
          </a:p>
          <a:p>
            <a:r>
              <a:rPr lang="ja-JP" altLang="en-US" sz="1200" dirty="0" smtClean="0">
                <a:solidFill>
                  <a:schemeClr val="tx1"/>
                </a:solidFill>
                <a:latin typeface="Meiryo UI" pitchFamily="50" charset="-128"/>
                <a:ea typeface="Meiryo UI" pitchFamily="50" charset="-128"/>
                <a:cs typeface="Meiryo UI" pitchFamily="50" charset="-128"/>
              </a:rPr>
              <a:t>・犬</a:t>
            </a:r>
            <a:r>
              <a:rPr lang="ja-JP" altLang="en-US" sz="1200" dirty="0">
                <a:solidFill>
                  <a:schemeClr val="tx1"/>
                </a:solidFill>
                <a:latin typeface="Meiryo UI" pitchFamily="50" charset="-128"/>
                <a:ea typeface="Meiryo UI" pitchFamily="50" charset="-128"/>
                <a:cs typeface="Meiryo UI" pitchFamily="50" charset="-128"/>
              </a:rPr>
              <a:t>の登録、狂犬病予防</a:t>
            </a:r>
            <a:r>
              <a:rPr lang="ja-JP" altLang="en-US" sz="1200" dirty="0" smtClean="0">
                <a:solidFill>
                  <a:schemeClr val="tx1"/>
                </a:solidFill>
                <a:latin typeface="Meiryo UI" pitchFamily="50" charset="-128"/>
                <a:ea typeface="Meiryo UI" pitchFamily="50" charset="-128"/>
                <a:cs typeface="Meiryo UI" pitchFamily="50" charset="-128"/>
              </a:rPr>
              <a:t>注射済票の交付</a:t>
            </a:r>
            <a:endParaRPr lang="ja-JP" altLang="en-US" sz="1200" dirty="0">
              <a:solidFill>
                <a:schemeClr val="tx1"/>
              </a:solidFill>
              <a:latin typeface="Meiryo UI" pitchFamily="50" charset="-128"/>
              <a:ea typeface="Meiryo UI" pitchFamily="50" charset="-128"/>
              <a:cs typeface="Meiryo UI" pitchFamily="50" charset="-128"/>
            </a:endParaRPr>
          </a:p>
        </p:txBody>
      </p:sp>
      <p:sp>
        <p:nvSpPr>
          <p:cNvPr id="15" name="角丸四角形 14"/>
          <p:cNvSpPr/>
          <p:nvPr/>
        </p:nvSpPr>
        <p:spPr>
          <a:xfrm>
            <a:off x="5220072" y="4653136"/>
            <a:ext cx="3600400" cy="1872208"/>
          </a:xfrm>
          <a:prstGeom prst="roundRect">
            <a:avLst>
              <a:gd name="adj" fmla="val 11628"/>
            </a:avLst>
          </a:prstGeom>
          <a:solidFill>
            <a:schemeClr val="bg1"/>
          </a:solidFill>
          <a:ln w="6350">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p>
            <a:r>
              <a:rPr lang="en-US" altLang="ja-JP" sz="1200" dirty="0" smtClean="0">
                <a:solidFill>
                  <a:schemeClr val="tx1"/>
                </a:solidFill>
                <a:latin typeface="Meiryo UI" pitchFamily="50" charset="-128"/>
                <a:ea typeface="Meiryo UI" pitchFamily="50" charset="-128"/>
                <a:cs typeface="Meiryo UI" pitchFamily="50" charset="-128"/>
              </a:rPr>
              <a:t>【</a:t>
            </a:r>
            <a:r>
              <a:rPr lang="ja-JP" altLang="en-US" sz="1200" dirty="0" smtClean="0">
                <a:solidFill>
                  <a:schemeClr val="tx1"/>
                </a:solidFill>
                <a:latin typeface="Meiryo UI" pitchFamily="50" charset="-128"/>
                <a:ea typeface="Meiryo UI" pitchFamily="50" charset="-128"/>
                <a:cs typeface="Meiryo UI" pitchFamily="50" charset="-128"/>
              </a:rPr>
              <a:t>委任により実施</a:t>
            </a:r>
            <a:r>
              <a:rPr lang="en-US" altLang="ja-JP" sz="1200" dirty="0" smtClean="0">
                <a:solidFill>
                  <a:schemeClr val="tx1"/>
                </a:solidFill>
                <a:latin typeface="Meiryo UI" pitchFamily="50" charset="-128"/>
                <a:ea typeface="Meiryo UI" pitchFamily="50" charset="-128"/>
                <a:cs typeface="Meiryo UI" pitchFamily="50" charset="-128"/>
              </a:rPr>
              <a:t>】</a:t>
            </a:r>
          </a:p>
          <a:p>
            <a:r>
              <a:rPr lang="ja-JP" altLang="en-US" sz="1200" dirty="0" smtClean="0">
                <a:solidFill>
                  <a:schemeClr val="tx1"/>
                </a:solidFill>
                <a:latin typeface="Meiryo UI" pitchFamily="50" charset="-128"/>
                <a:ea typeface="Meiryo UI" pitchFamily="50" charset="-128"/>
                <a:cs typeface="Meiryo UI" pitchFamily="50" charset="-128"/>
              </a:rPr>
              <a:t>　・小中学校の就学事務、通学区域の設定・変更</a:t>
            </a:r>
            <a:endParaRPr lang="en-US" altLang="ja-JP" sz="1200" dirty="0" smtClean="0">
              <a:solidFill>
                <a:schemeClr val="tx1"/>
              </a:solidFill>
              <a:latin typeface="Meiryo UI" pitchFamily="50" charset="-128"/>
              <a:ea typeface="Meiryo UI" pitchFamily="50" charset="-128"/>
              <a:cs typeface="Meiryo UI" pitchFamily="50" charset="-128"/>
            </a:endParaRPr>
          </a:p>
          <a:p>
            <a:endParaRPr lang="ja-JP" altLang="en-US" sz="1200" dirty="0" smtClean="0">
              <a:solidFill>
                <a:schemeClr val="tx1"/>
              </a:solidFill>
              <a:latin typeface="Meiryo UI" pitchFamily="50" charset="-128"/>
              <a:ea typeface="Meiryo UI" pitchFamily="50" charset="-128"/>
              <a:cs typeface="Meiryo UI" pitchFamily="50" charset="-128"/>
            </a:endParaRPr>
          </a:p>
          <a:p>
            <a:r>
              <a:rPr lang="en-US" altLang="ja-JP" sz="1200" dirty="0" smtClean="0">
                <a:solidFill>
                  <a:schemeClr val="tx1"/>
                </a:solidFill>
                <a:latin typeface="Meiryo UI" pitchFamily="50" charset="-128"/>
                <a:ea typeface="Meiryo UI" pitchFamily="50" charset="-128"/>
                <a:cs typeface="Meiryo UI" pitchFamily="50" charset="-128"/>
              </a:rPr>
              <a:t>【</a:t>
            </a:r>
            <a:r>
              <a:rPr lang="ja-JP" altLang="en-US" sz="1200" dirty="0" smtClean="0">
                <a:solidFill>
                  <a:schemeClr val="tx1"/>
                </a:solidFill>
                <a:latin typeface="Meiryo UI" pitchFamily="50" charset="-128"/>
                <a:ea typeface="Meiryo UI" pitchFamily="50" charset="-128"/>
                <a:cs typeface="Meiryo UI" pitchFamily="50" charset="-128"/>
              </a:rPr>
              <a:t>補助執行により実施（検討中）</a:t>
            </a:r>
            <a:r>
              <a:rPr lang="en-US" altLang="ja-JP" sz="1200" dirty="0" smtClean="0">
                <a:solidFill>
                  <a:schemeClr val="tx1"/>
                </a:solidFill>
                <a:latin typeface="Meiryo UI" pitchFamily="50" charset="-128"/>
                <a:ea typeface="Meiryo UI" pitchFamily="50" charset="-128"/>
                <a:cs typeface="Meiryo UI" pitchFamily="50" charset="-128"/>
              </a:rPr>
              <a:t>】</a:t>
            </a:r>
          </a:p>
          <a:p>
            <a:r>
              <a:rPr lang="ja-JP" altLang="en-US" sz="1200" dirty="0" smtClean="0">
                <a:solidFill>
                  <a:schemeClr val="tx1"/>
                </a:solidFill>
                <a:latin typeface="Meiryo UI" pitchFamily="50" charset="-128"/>
                <a:ea typeface="Meiryo UI" pitchFamily="50" charset="-128"/>
                <a:cs typeface="Meiryo UI" pitchFamily="50" charset="-128"/>
              </a:rPr>
              <a:t>　・生涯学習（生涯学習ルーム等）</a:t>
            </a:r>
            <a:endParaRPr lang="en-US" altLang="ja-JP" sz="1200" dirty="0" smtClean="0">
              <a:solidFill>
                <a:schemeClr val="tx1"/>
              </a:solidFill>
              <a:latin typeface="Meiryo UI" pitchFamily="50" charset="-128"/>
              <a:ea typeface="Meiryo UI" pitchFamily="50" charset="-128"/>
              <a:cs typeface="Meiryo UI" pitchFamily="50" charset="-128"/>
            </a:endParaRPr>
          </a:p>
          <a:p>
            <a:r>
              <a:rPr lang="ja-JP" altLang="en-US" sz="1200" dirty="0" smtClean="0">
                <a:solidFill>
                  <a:schemeClr val="tx1"/>
                </a:solidFill>
                <a:latin typeface="Meiryo UI" pitchFamily="50" charset="-128"/>
                <a:ea typeface="Meiryo UI" pitchFamily="50" charset="-128"/>
                <a:cs typeface="Meiryo UI" pitchFamily="50" charset="-128"/>
              </a:rPr>
              <a:t>　・学校選択制（方針案の作成）</a:t>
            </a:r>
            <a:endParaRPr lang="en-US" altLang="ja-JP" sz="1200" dirty="0" smtClean="0">
              <a:solidFill>
                <a:schemeClr val="tx1"/>
              </a:solidFill>
              <a:latin typeface="Meiryo UI" pitchFamily="50" charset="-128"/>
              <a:ea typeface="Meiryo UI" pitchFamily="50" charset="-128"/>
              <a:cs typeface="Meiryo UI" pitchFamily="50" charset="-128"/>
            </a:endParaRPr>
          </a:p>
          <a:p>
            <a:r>
              <a:rPr lang="ja-JP" altLang="en-US" sz="1200" dirty="0" smtClean="0">
                <a:solidFill>
                  <a:schemeClr val="tx1"/>
                </a:solidFill>
                <a:latin typeface="Meiryo UI" pitchFamily="50" charset="-128"/>
                <a:ea typeface="Meiryo UI" pitchFamily="50" charset="-128"/>
                <a:cs typeface="Meiryo UI" pitchFamily="50" charset="-128"/>
              </a:rPr>
              <a:t>　・学校適正配置（再編計画案作成、地元調整）</a:t>
            </a:r>
            <a:endParaRPr lang="en-US" altLang="ja-JP" sz="1200" dirty="0" smtClean="0">
              <a:solidFill>
                <a:schemeClr val="tx1"/>
              </a:solidFill>
              <a:latin typeface="Meiryo UI" pitchFamily="50" charset="-128"/>
              <a:ea typeface="Meiryo UI" pitchFamily="50" charset="-128"/>
              <a:cs typeface="Meiryo UI" pitchFamily="50" charset="-128"/>
            </a:endParaRPr>
          </a:p>
          <a:p>
            <a:r>
              <a:rPr lang="ja-JP" altLang="en-US" sz="1200" dirty="0" smtClean="0">
                <a:solidFill>
                  <a:schemeClr val="tx1"/>
                </a:solidFill>
                <a:latin typeface="Meiryo UI" pitchFamily="50" charset="-128"/>
                <a:ea typeface="Meiryo UI" pitchFamily="50" charset="-128"/>
                <a:cs typeface="Meiryo UI" pitchFamily="50" charset="-128"/>
              </a:rPr>
              <a:t>　・保護者・地域住民等の参画のための会議</a:t>
            </a:r>
            <a:endParaRPr lang="en-US" altLang="ja-JP" sz="1200" dirty="0" smtClean="0">
              <a:solidFill>
                <a:schemeClr val="tx1"/>
              </a:solidFill>
              <a:latin typeface="Meiryo UI" pitchFamily="50" charset="-128"/>
              <a:ea typeface="Meiryo UI" pitchFamily="50" charset="-128"/>
              <a:cs typeface="Meiryo UI" pitchFamily="50" charset="-128"/>
            </a:endParaRPr>
          </a:p>
        </p:txBody>
      </p:sp>
      <p:sp>
        <p:nvSpPr>
          <p:cNvPr id="10" name="正方形/長方形 9"/>
          <p:cNvSpPr/>
          <p:nvPr/>
        </p:nvSpPr>
        <p:spPr>
          <a:xfrm>
            <a:off x="0" y="-1660"/>
            <a:ext cx="9144000" cy="432000"/>
          </a:xfrm>
          <a:prstGeom prst="rect">
            <a:avLst/>
          </a:prstGeom>
          <a:gradFill>
            <a:gsLst>
              <a:gs pos="0">
                <a:schemeClr val="accent2">
                  <a:lumMod val="40000"/>
                  <a:lumOff val="60000"/>
                </a:schemeClr>
              </a:gs>
              <a:gs pos="50000">
                <a:schemeClr val="bg1"/>
              </a:gs>
              <a:gs pos="100000">
                <a:schemeClr val="accent2">
                  <a:lumMod val="40000"/>
                  <a:lumOff val="6000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r>
              <a:rPr lang="ja-JP" altLang="en-US" sz="2000" b="1" dirty="0" smtClean="0">
                <a:solidFill>
                  <a:prstClr val="black"/>
                </a:solidFill>
                <a:latin typeface="Meiryo UI" pitchFamily="50" charset="-128"/>
                <a:ea typeface="Meiryo UI" pitchFamily="50" charset="-128"/>
                <a:cs typeface="Meiryo UI" pitchFamily="50" charset="-128"/>
              </a:rPr>
              <a:t>４　局と総合区の主な事務</a:t>
            </a:r>
            <a:endParaRPr lang="ja-JP" altLang="en-US" sz="2000" b="1" dirty="0">
              <a:solidFill>
                <a:prstClr val="black"/>
              </a:solidFill>
              <a:latin typeface="Meiryo UI" pitchFamily="50" charset="-128"/>
              <a:ea typeface="Meiryo UI" pitchFamily="50" charset="-128"/>
              <a:cs typeface="Meiryo UI" pitchFamily="50" charset="-128"/>
            </a:endParaRPr>
          </a:p>
        </p:txBody>
      </p:sp>
      <p:sp>
        <p:nvSpPr>
          <p:cNvPr id="9" name="正方形/長方形 27"/>
          <p:cNvSpPr>
            <a:spLocks noChangeArrowheads="1"/>
          </p:cNvSpPr>
          <p:nvPr/>
        </p:nvSpPr>
        <p:spPr bwMode="auto">
          <a:xfrm>
            <a:off x="8100392" y="70719"/>
            <a:ext cx="1031875" cy="261937"/>
          </a:xfrm>
          <a:prstGeom prst="rect">
            <a:avLst/>
          </a:prstGeom>
          <a:noFill/>
          <a:ln w="9525">
            <a:noFill/>
            <a:miter lim="800000"/>
            <a:headEnd/>
            <a:tailEnd/>
          </a:ln>
        </p:spPr>
        <p:txBody>
          <a:bodyPr>
            <a:spAutoFit/>
          </a:bodyPr>
          <a:lstStyle/>
          <a:p>
            <a:pPr algn="r"/>
            <a:r>
              <a:rPr lang="ja-JP" altLang="en-US" sz="1100" b="1" dirty="0">
                <a:solidFill>
                  <a:srgbClr val="000000"/>
                </a:solidFill>
                <a:latin typeface="ＭＳ Ｐゴシック" charset="-128"/>
                <a:ea typeface="Meiryo UI" pitchFamily="50" charset="-128"/>
                <a:cs typeface="Meiryo UI" pitchFamily="50" charset="-128"/>
              </a:rPr>
              <a:t> 事務</a:t>
            </a:r>
            <a:r>
              <a:rPr lang="en-US" altLang="ja-JP" sz="1100" b="1" dirty="0" smtClean="0">
                <a:solidFill>
                  <a:srgbClr val="000000"/>
                </a:solidFill>
                <a:latin typeface="ＭＳ Ｐゴシック" charset="-128"/>
                <a:ea typeface="Meiryo UI" pitchFamily="50" charset="-128"/>
                <a:cs typeface="Meiryo UI" pitchFamily="50" charset="-128"/>
              </a:rPr>
              <a:t>-</a:t>
            </a:r>
            <a:r>
              <a:rPr lang="ja-JP" altLang="en-US" sz="1100" b="1" dirty="0">
                <a:solidFill>
                  <a:srgbClr val="000000"/>
                </a:solidFill>
                <a:latin typeface="ＭＳ Ｐゴシック" charset="-128"/>
                <a:ea typeface="Meiryo UI" pitchFamily="50" charset="-128"/>
                <a:cs typeface="Meiryo UI" pitchFamily="50" charset="-128"/>
              </a:rPr>
              <a:t>５</a:t>
            </a:r>
            <a:endParaRPr lang="ja-JP" altLang="en-US" sz="1200" b="1" dirty="0">
              <a:solidFill>
                <a:srgbClr val="000000"/>
              </a:solidFill>
              <a:latin typeface="ＭＳ Ｐゴシック" charset="-128"/>
              <a:ea typeface="Meiryo UI" pitchFamily="50" charset="-128"/>
              <a:cs typeface="Meiryo UI" pitchFamily="50" charset="-128"/>
            </a:endParaRPr>
          </a:p>
        </p:txBody>
      </p:sp>
    </p:spTree>
    <p:extLst>
      <p:ext uri="{BB962C8B-B14F-4D97-AF65-F5344CB8AC3E}">
        <p14:creationId xmlns="" xmlns:p14="http://schemas.microsoft.com/office/powerpoint/2010/main" val="1787034310"/>
      </p:ext>
    </p:extLst>
  </p:cSld>
  <p:clrMapOvr>
    <a:masterClrMapping/>
  </p:clrMapOvr>
  <p:timing>
    <p:tnLst>
      <p:par>
        <p:cTn id="1" dur="indefinite" restart="never" nodeType="tmRoot"/>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3" name="表 12"/>
          <p:cNvGraphicFramePr>
            <a:graphicFrameLocks noGrp="1"/>
          </p:cNvGraphicFramePr>
          <p:nvPr>
            <p:extLst>
              <p:ext uri="{D42A27DB-BD31-4B8C-83A1-F6EECF244321}">
                <p14:modId xmlns="" xmlns:p14="http://schemas.microsoft.com/office/powerpoint/2010/main" val="1609153775"/>
              </p:ext>
            </p:extLst>
          </p:nvPr>
        </p:nvGraphicFramePr>
        <p:xfrm>
          <a:off x="2" y="435430"/>
          <a:ext cx="9114970" cy="6400799"/>
        </p:xfrm>
        <a:graphic>
          <a:graphicData uri="http://schemas.openxmlformats.org/drawingml/2006/table">
            <a:tbl>
              <a:tblPr firstRow="1" bandRow="1">
                <a:tableStyleId>{5C22544A-7EE6-4342-B048-85BDC9FD1C3A}</a:tableStyleId>
              </a:tblPr>
              <a:tblGrid>
                <a:gridCol w="451981"/>
                <a:gridCol w="4444490"/>
                <a:gridCol w="4218499"/>
              </a:tblGrid>
              <a:tr h="339392">
                <a:tc>
                  <a:txBody>
                    <a:bodyPr/>
                    <a:lstStyle/>
                    <a:p>
                      <a:endParaRPr kumimoji="1" lang="ja-JP" altLang="en-US" sz="1400" dirty="0"/>
                    </a:p>
                  </a:txBody>
                  <a:tcPr/>
                </a:tc>
                <a:tc>
                  <a:txBody>
                    <a:bodyPr/>
                    <a:lstStyle/>
                    <a:p>
                      <a:pPr algn="ctr"/>
                      <a:r>
                        <a:rPr kumimoji="1" lang="ja-JP" altLang="en-US" sz="1400" dirty="0" smtClean="0"/>
                        <a:t>５　</a:t>
                      </a:r>
                      <a:r>
                        <a:rPr kumimoji="1" lang="en-US" altLang="ja-JP" sz="1400" dirty="0" smtClean="0"/>
                        <a:t> </a:t>
                      </a:r>
                      <a:r>
                        <a:rPr kumimoji="1" lang="ja-JP" altLang="en-US" sz="1400" dirty="0" smtClean="0"/>
                        <a:t>環境</a:t>
                      </a:r>
                      <a:endParaRPr kumimoji="1" lang="ja-JP" altLang="en-US" sz="1400" dirty="0"/>
                    </a:p>
                  </a:txBody>
                  <a:tcPr anchor="ctr"/>
                </a:tc>
                <a:tc>
                  <a:txBody>
                    <a:bodyPr/>
                    <a:lstStyle/>
                    <a:p>
                      <a:pPr algn="ctr"/>
                      <a:r>
                        <a:rPr kumimoji="1" lang="ja-JP" altLang="en-US" sz="1400" dirty="0" smtClean="0"/>
                        <a:t>６　産業・市場</a:t>
                      </a:r>
                      <a:endParaRPr kumimoji="1" lang="ja-JP" altLang="en-US" sz="1400" dirty="0"/>
                    </a:p>
                  </a:txBody>
                  <a:tcPr anchor="ctr"/>
                </a:tc>
              </a:tr>
              <a:tr h="3358165">
                <a:tc>
                  <a:txBody>
                    <a:bodyPr/>
                    <a:lstStyle/>
                    <a:p>
                      <a:pPr algn="ctr"/>
                      <a:r>
                        <a:rPr kumimoji="1" lang="ja-JP" altLang="en-US" sz="1400" b="1" dirty="0" smtClean="0"/>
                        <a:t>局</a:t>
                      </a:r>
                      <a:endParaRPr kumimoji="1" lang="ja-JP" altLang="en-US" sz="1400" b="1" dirty="0"/>
                    </a:p>
                  </a:txBody>
                  <a:tcPr anchor="ctr">
                    <a:solidFill>
                      <a:schemeClr val="bg1"/>
                    </a:solidFill>
                  </a:tcPr>
                </a:tc>
                <a:tc>
                  <a:txBody>
                    <a:bodyPr/>
                    <a:lstStyle/>
                    <a:p>
                      <a:r>
                        <a:rPr kumimoji="1" lang="ja-JP" altLang="en-US" sz="1400" b="0" spc="0" dirty="0" smtClean="0">
                          <a:solidFill>
                            <a:schemeClr val="tx1"/>
                          </a:solidFill>
                          <a:latin typeface="Meiryo UI" pitchFamily="50" charset="-128"/>
                          <a:ea typeface="Meiryo UI" pitchFamily="50" charset="-128"/>
                          <a:cs typeface="Meiryo UI" pitchFamily="50" charset="-128"/>
                        </a:rPr>
                        <a:t>・エネルギー政策の推進</a:t>
                      </a:r>
                      <a:endParaRPr kumimoji="1" lang="en-US" altLang="ja-JP" sz="1400" b="0" spc="0" dirty="0" smtClean="0">
                        <a:solidFill>
                          <a:schemeClr val="tx1"/>
                        </a:solidFill>
                        <a:latin typeface="Meiryo UI" pitchFamily="50" charset="-128"/>
                        <a:ea typeface="Meiryo UI" pitchFamily="50" charset="-128"/>
                        <a:cs typeface="Meiryo UI" pitchFamily="50" charset="-128"/>
                      </a:endParaRPr>
                    </a:p>
                    <a:p>
                      <a:r>
                        <a:rPr kumimoji="1" lang="ja-JP" altLang="en-US" sz="1400" b="0" spc="0" dirty="0" smtClean="0">
                          <a:solidFill>
                            <a:schemeClr val="tx1"/>
                          </a:solidFill>
                          <a:latin typeface="Meiryo UI" pitchFamily="50" charset="-128"/>
                          <a:ea typeface="Meiryo UI" pitchFamily="50" charset="-128"/>
                          <a:cs typeface="Meiryo UI" pitchFamily="50" charset="-128"/>
                        </a:rPr>
                        <a:t>・環境基本計画の策定、推進</a:t>
                      </a:r>
                      <a:endParaRPr kumimoji="1" lang="en-US" altLang="ja-JP" sz="1400" b="0" spc="0" dirty="0" smtClean="0">
                        <a:solidFill>
                          <a:schemeClr val="tx1"/>
                        </a:solidFill>
                        <a:latin typeface="Meiryo UI" pitchFamily="50" charset="-128"/>
                        <a:ea typeface="Meiryo UI" pitchFamily="50" charset="-128"/>
                        <a:cs typeface="Meiryo UI" pitchFamily="50" charset="-128"/>
                      </a:endParaRPr>
                    </a:p>
                    <a:p>
                      <a:r>
                        <a:rPr kumimoji="1" lang="ja-JP" altLang="en-US" sz="1400" b="0" spc="0" dirty="0" smtClean="0">
                          <a:solidFill>
                            <a:schemeClr val="tx1"/>
                          </a:solidFill>
                          <a:latin typeface="Meiryo UI" pitchFamily="50" charset="-128"/>
                          <a:ea typeface="Meiryo UI" pitchFamily="50" charset="-128"/>
                          <a:cs typeface="Meiryo UI" pitchFamily="50" charset="-128"/>
                        </a:rPr>
                        <a:t>・環境監視規制（大気汚染常時監視）</a:t>
                      </a:r>
                      <a:endParaRPr kumimoji="1" lang="en-US" altLang="ja-JP" sz="1400" b="0" spc="0" dirty="0" smtClean="0">
                        <a:solidFill>
                          <a:schemeClr val="tx1"/>
                        </a:solidFill>
                        <a:latin typeface="Meiryo UI" pitchFamily="50" charset="-128"/>
                        <a:ea typeface="Meiryo UI" pitchFamily="50" charset="-128"/>
                        <a:cs typeface="Meiryo UI" pitchFamily="50" charset="-128"/>
                      </a:endParaRPr>
                    </a:p>
                    <a:p>
                      <a:r>
                        <a:rPr kumimoji="1" lang="ja-JP" altLang="en-US" sz="1400" b="0" spc="0" dirty="0" smtClean="0">
                          <a:solidFill>
                            <a:schemeClr val="tx1"/>
                          </a:solidFill>
                          <a:latin typeface="Meiryo UI" pitchFamily="50" charset="-128"/>
                          <a:ea typeface="Meiryo UI" pitchFamily="50" charset="-128"/>
                          <a:cs typeface="Meiryo UI" pitchFamily="50" charset="-128"/>
                        </a:rPr>
                        <a:t>・地球温暖化対策</a:t>
                      </a:r>
                      <a:endParaRPr kumimoji="1" lang="en-US" altLang="ja-JP" sz="1400" b="0" spc="0" dirty="0" smtClean="0">
                        <a:solidFill>
                          <a:schemeClr val="tx1"/>
                        </a:solidFill>
                        <a:latin typeface="Meiryo UI" pitchFamily="50" charset="-128"/>
                        <a:ea typeface="Meiryo UI" pitchFamily="50" charset="-128"/>
                        <a:cs typeface="Meiryo UI" pitchFamily="50" charset="-128"/>
                      </a:endParaRPr>
                    </a:p>
                    <a:p>
                      <a:r>
                        <a:rPr kumimoji="1" lang="ja-JP" altLang="en-US" sz="1400" b="0" spc="0" dirty="0" smtClean="0">
                          <a:solidFill>
                            <a:schemeClr val="tx1"/>
                          </a:solidFill>
                          <a:latin typeface="Meiryo UI" pitchFamily="50" charset="-128"/>
                          <a:ea typeface="Meiryo UI" pitchFamily="50" charset="-128"/>
                          <a:cs typeface="Meiryo UI" pitchFamily="50" charset="-128"/>
                        </a:rPr>
                        <a:t>・廃棄物処理業の許可</a:t>
                      </a:r>
                      <a:endParaRPr kumimoji="1" lang="en-US" altLang="ja-JP" sz="1400" b="0" spc="0" dirty="0" smtClean="0">
                        <a:solidFill>
                          <a:schemeClr val="tx1"/>
                        </a:solidFill>
                        <a:latin typeface="Meiryo UI" pitchFamily="50" charset="-128"/>
                        <a:ea typeface="Meiryo UI" pitchFamily="50" charset="-128"/>
                        <a:cs typeface="Meiryo UI" pitchFamily="50" charset="-128"/>
                      </a:endParaRPr>
                    </a:p>
                    <a:p>
                      <a:r>
                        <a:rPr kumimoji="1" lang="ja-JP" altLang="en-US" sz="1400" b="0" spc="0" dirty="0" smtClean="0">
                          <a:solidFill>
                            <a:schemeClr val="tx1"/>
                          </a:solidFill>
                          <a:latin typeface="Meiryo UI" pitchFamily="50" charset="-128"/>
                          <a:ea typeface="Meiryo UI" pitchFamily="50" charset="-128"/>
                          <a:cs typeface="Meiryo UI" pitchFamily="50" charset="-128"/>
                        </a:rPr>
                        <a:t>・一般廃棄物の収集輸送、ごみ減量啓発</a:t>
                      </a:r>
                      <a:endParaRPr kumimoji="1" lang="en-US" altLang="ja-JP" sz="1400" b="0" spc="0" dirty="0" smtClean="0">
                        <a:solidFill>
                          <a:schemeClr val="tx1"/>
                        </a:solidFill>
                        <a:latin typeface="Meiryo UI" pitchFamily="50" charset="-128"/>
                        <a:ea typeface="Meiryo UI" pitchFamily="50" charset="-128"/>
                        <a:cs typeface="Meiryo UI" pitchFamily="50" charset="-128"/>
                      </a:endParaRPr>
                    </a:p>
                    <a:p>
                      <a:r>
                        <a:rPr kumimoji="1" lang="ja-JP" altLang="en-US" sz="1400" b="0" spc="0" dirty="0" smtClean="0">
                          <a:solidFill>
                            <a:schemeClr val="tx1"/>
                          </a:solidFill>
                          <a:latin typeface="Meiryo UI" pitchFamily="50" charset="-128"/>
                          <a:ea typeface="Meiryo UI" pitchFamily="50" charset="-128"/>
                          <a:cs typeface="Meiryo UI" pitchFamily="50" charset="-128"/>
                        </a:rPr>
                        <a:t>・斎場、大規模霊園の運営</a:t>
                      </a:r>
                    </a:p>
                    <a:p>
                      <a:r>
                        <a:rPr kumimoji="1" lang="ja-JP" altLang="en-US" sz="1400" b="0" spc="0" dirty="0" smtClean="0">
                          <a:solidFill>
                            <a:schemeClr val="tx1"/>
                          </a:solidFill>
                          <a:latin typeface="Meiryo UI" pitchFamily="50" charset="-128"/>
                          <a:ea typeface="Meiryo UI" pitchFamily="50" charset="-128"/>
                          <a:cs typeface="Meiryo UI" pitchFamily="50" charset="-128"/>
                        </a:rPr>
                        <a:t>・環境監視規制（水質汚濁・土壌汚染）</a:t>
                      </a:r>
                      <a:endParaRPr kumimoji="1" lang="en-US" altLang="ja-JP" sz="1400" b="0" spc="0" dirty="0" smtClean="0">
                        <a:solidFill>
                          <a:schemeClr val="tx1"/>
                        </a:solidFill>
                        <a:latin typeface="Meiryo UI" pitchFamily="50" charset="-128"/>
                        <a:ea typeface="Meiryo UI" pitchFamily="50" charset="-128"/>
                        <a:cs typeface="Meiryo UI" pitchFamily="50" charset="-128"/>
                      </a:endParaRPr>
                    </a:p>
                    <a:p>
                      <a:r>
                        <a:rPr kumimoji="1" lang="ja-JP" altLang="en-US" sz="1400" b="0" spc="0" dirty="0" smtClean="0">
                          <a:solidFill>
                            <a:schemeClr val="tx1"/>
                          </a:solidFill>
                          <a:latin typeface="Meiryo UI" pitchFamily="50" charset="-128"/>
                          <a:ea typeface="Meiryo UI" pitchFamily="50" charset="-128"/>
                          <a:cs typeface="Meiryo UI" pitchFamily="50" charset="-128"/>
                        </a:rPr>
                        <a:t>・産業廃棄物排出事業者の規制</a:t>
                      </a:r>
                      <a:endParaRPr kumimoji="1" lang="en-US" altLang="ja-JP" sz="1400" b="0" spc="0" dirty="0" smtClean="0">
                        <a:solidFill>
                          <a:schemeClr val="tx1"/>
                        </a:solidFill>
                        <a:latin typeface="Meiryo UI" pitchFamily="50" charset="-128"/>
                        <a:ea typeface="Meiryo UI" pitchFamily="50" charset="-128"/>
                        <a:cs typeface="Meiryo UI" pitchFamily="50" charset="-128"/>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400" b="0" u="none" spc="0" dirty="0" smtClean="0">
                          <a:solidFill>
                            <a:schemeClr val="tx1"/>
                          </a:solidFill>
                          <a:latin typeface="Meiryo UI" pitchFamily="50" charset="-128"/>
                          <a:ea typeface="Meiryo UI" pitchFamily="50" charset="-128"/>
                          <a:cs typeface="Meiryo UI" pitchFamily="50" charset="-128"/>
                        </a:rPr>
                        <a:t>・環境監視規制（騒音・振動・悪臭）</a:t>
                      </a:r>
                      <a:endParaRPr kumimoji="1" lang="en-US" altLang="ja-JP" sz="1400" b="0" u="none" spc="0" dirty="0" smtClean="0">
                        <a:solidFill>
                          <a:schemeClr val="tx1"/>
                        </a:solidFill>
                        <a:latin typeface="Meiryo UI" pitchFamily="50" charset="-128"/>
                        <a:ea typeface="Meiryo UI" pitchFamily="50" charset="-128"/>
                        <a:cs typeface="Meiryo UI" pitchFamily="50" charset="-128"/>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400" b="0" u="none" spc="0" dirty="0" smtClean="0">
                          <a:solidFill>
                            <a:schemeClr val="tx1"/>
                          </a:solidFill>
                          <a:latin typeface="Meiryo UI" pitchFamily="50" charset="-128"/>
                          <a:ea typeface="Meiryo UI" pitchFamily="50" charset="-128"/>
                          <a:cs typeface="Meiryo UI" pitchFamily="50" charset="-128"/>
                        </a:rPr>
                        <a:t>・路上喫煙対策に関する事務</a:t>
                      </a:r>
                      <a:endParaRPr kumimoji="1" lang="en-US" altLang="ja-JP" sz="1400" b="0" u="none" spc="0" dirty="0" smtClean="0">
                        <a:solidFill>
                          <a:schemeClr val="tx1"/>
                        </a:solidFill>
                        <a:latin typeface="Meiryo UI" pitchFamily="50" charset="-128"/>
                        <a:ea typeface="Meiryo UI" pitchFamily="50" charset="-128"/>
                        <a:cs typeface="Meiryo UI" pitchFamily="50" charset="-128"/>
                      </a:endParaRPr>
                    </a:p>
                  </a:txBody>
                  <a:tcPr marL="68580" marR="68580" marT="60960" marB="60960"/>
                </a:tc>
                <a:tc>
                  <a:txBody>
                    <a:bodyPr/>
                    <a:lstStyle/>
                    <a:p>
                      <a:r>
                        <a:rPr kumimoji="1" lang="ja-JP" altLang="en-US" sz="1400" b="0" spc="0" dirty="0" smtClean="0">
                          <a:solidFill>
                            <a:schemeClr val="tx1"/>
                          </a:solidFill>
                          <a:latin typeface="Meiryo UI" pitchFamily="50" charset="-128"/>
                          <a:ea typeface="Meiryo UI" pitchFamily="50" charset="-128"/>
                          <a:cs typeface="Meiryo UI" pitchFamily="50" charset="-128"/>
                        </a:rPr>
                        <a:t>・成長戦略の推進</a:t>
                      </a:r>
                      <a:endParaRPr kumimoji="1" lang="en-US" altLang="ja-JP" sz="1400" b="0" spc="0" dirty="0" smtClean="0">
                        <a:solidFill>
                          <a:schemeClr val="tx1"/>
                        </a:solidFill>
                        <a:latin typeface="Meiryo UI" pitchFamily="50" charset="-128"/>
                        <a:ea typeface="Meiryo UI" pitchFamily="50" charset="-128"/>
                        <a:cs typeface="Meiryo UI" pitchFamily="50" charset="-128"/>
                      </a:endParaRPr>
                    </a:p>
                    <a:p>
                      <a:r>
                        <a:rPr kumimoji="1" lang="ja-JP" altLang="en-US" sz="1400" b="0" spc="0" dirty="0" smtClean="0">
                          <a:solidFill>
                            <a:schemeClr val="tx1"/>
                          </a:solidFill>
                          <a:latin typeface="Meiryo UI" pitchFamily="50" charset="-128"/>
                          <a:ea typeface="Meiryo UI" pitchFamily="50" charset="-128"/>
                          <a:cs typeface="Meiryo UI" pitchFamily="50" charset="-128"/>
                        </a:rPr>
                        <a:t>・大阪産業創造館、インテックス大阪の運営等</a:t>
                      </a:r>
                      <a:endParaRPr kumimoji="1" lang="en-US" altLang="ja-JP" sz="1400" b="0" spc="0" dirty="0" smtClean="0">
                        <a:solidFill>
                          <a:schemeClr val="tx1"/>
                        </a:solidFill>
                        <a:latin typeface="Meiryo UI" pitchFamily="50" charset="-128"/>
                        <a:ea typeface="Meiryo UI" pitchFamily="50" charset="-128"/>
                        <a:cs typeface="Meiryo UI" pitchFamily="50" charset="-128"/>
                      </a:endParaRPr>
                    </a:p>
                    <a:p>
                      <a:r>
                        <a:rPr kumimoji="1" lang="ja-JP" altLang="en-US" sz="1400" b="0" spc="0" dirty="0" smtClean="0">
                          <a:solidFill>
                            <a:schemeClr val="tx1"/>
                          </a:solidFill>
                          <a:latin typeface="Meiryo UI" pitchFamily="50" charset="-128"/>
                          <a:ea typeface="Meiryo UI" pitchFamily="50" charset="-128"/>
                          <a:cs typeface="Meiryo UI" pitchFamily="50" charset="-128"/>
                        </a:rPr>
                        <a:t>・大阪産業技術研究所の運営支援</a:t>
                      </a:r>
                      <a:endParaRPr kumimoji="1" lang="en-US" altLang="ja-JP" sz="1400" b="0" spc="0" dirty="0" smtClean="0">
                        <a:solidFill>
                          <a:schemeClr val="tx1"/>
                        </a:solidFill>
                        <a:latin typeface="Meiryo UI" pitchFamily="50" charset="-128"/>
                        <a:ea typeface="Meiryo UI" pitchFamily="50" charset="-128"/>
                        <a:cs typeface="Meiryo UI" pitchFamily="50" charset="-128"/>
                      </a:endParaRPr>
                    </a:p>
                    <a:p>
                      <a:r>
                        <a:rPr kumimoji="1" lang="ja-JP" altLang="en-US" sz="1400" b="0" spc="0" dirty="0" smtClean="0">
                          <a:solidFill>
                            <a:schemeClr val="tx1"/>
                          </a:solidFill>
                          <a:latin typeface="Meiryo UI" pitchFamily="50" charset="-128"/>
                          <a:ea typeface="Meiryo UI" pitchFamily="50" charset="-128"/>
                          <a:cs typeface="Meiryo UI" pitchFamily="50" charset="-128"/>
                        </a:rPr>
                        <a:t>・商工</a:t>
                      </a:r>
                      <a:r>
                        <a:rPr kumimoji="1" lang="ja-JP" altLang="en-US" sz="1400" b="0" u="none" spc="0" dirty="0" smtClean="0">
                          <a:solidFill>
                            <a:schemeClr val="tx1"/>
                          </a:solidFill>
                          <a:latin typeface="Meiryo UI" pitchFamily="50" charset="-128"/>
                          <a:ea typeface="Meiryo UI" pitchFamily="50" charset="-128"/>
                          <a:cs typeface="Meiryo UI" pitchFamily="50" charset="-128"/>
                        </a:rPr>
                        <a:t>会議所に関する事務</a:t>
                      </a:r>
                      <a:endParaRPr kumimoji="1" lang="en-US" altLang="ja-JP" sz="1400" b="0" u="none" spc="0" dirty="0" smtClean="0">
                        <a:solidFill>
                          <a:schemeClr val="tx1"/>
                        </a:solidFill>
                        <a:latin typeface="Meiryo UI" pitchFamily="50" charset="-128"/>
                        <a:ea typeface="Meiryo UI" pitchFamily="50" charset="-128"/>
                        <a:cs typeface="Meiryo UI" pitchFamily="50" charset="-128"/>
                      </a:endParaRPr>
                    </a:p>
                    <a:p>
                      <a:r>
                        <a:rPr kumimoji="1" lang="ja-JP" altLang="en-US" sz="1400" b="0" u="none" spc="0" dirty="0" smtClean="0">
                          <a:solidFill>
                            <a:schemeClr val="tx1"/>
                          </a:solidFill>
                          <a:latin typeface="Meiryo UI" pitchFamily="50" charset="-128"/>
                          <a:ea typeface="Meiryo UI" pitchFamily="50" charset="-128"/>
                          <a:cs typeface="Meiryo UI" pitchFamily="50" charset="-128"/>
                        </a:rPr>
                        <a:t>・ＡＴＣに関する事務</a:t>
                      </a:r>
                      <a:endParaRPr kumimoji="1" lang="en-US" altLang="ja-JP" sz="1400" b="0" u="none" spc="0" dirty="0" smtClean="0">
                        <a:solidFill>
                          <a:schemeClr val="tx1"/>
                        </a:solidFill>
                        <a:latin typeface="Meiryo UI" pitchFamily="50" charset="-128"/>
                        <a:ea typeface="Meiryo UI" pitchFamily="50" charset="-128"/>
                        <a:cs typeface="Meiryo UI" pitchFamily="50" charset="-128"/>
                      </a:endParaRPr>
                    </a:p>
                    <a:p>
                      <a:r>
                        <a:rPr kumimoji="1" lang="ja-JP" altLang="en-US" sz="1400" b="0" u="none" spc="0" dirty="0" smtClean="0">
                          <a:solidFill>
                            <a:schemeClr val="tx1"/>
                          </a:solidFill>
                          <a:latin typeface="Meiryo UI" pitchFamily="50" charset="-128"/>
                          <a:ea typeface="Meiryo UI" pitchFamily="50" charset="-128"/>
                          <a:cs typeface="Meiryo UI" pitchFamily="50" charset="-128"/>
                        </a:rPr>
                        <a:t>・計量検査所の運営</a:t>
                      </a:r>
                      <a:endParaRPr kumimoji="1" lang="en-US" altLang="ja-JP" sz="1400" b="0" u="none" spc="0" dirty="0" smtClean="0">
                        <a:solidFill>
                          <a:schemeClr val="tx1"/>
                        </a:solidFill>
                        <a:latin typeface="Meiryo UI" pitchFamily="50" charset="-128"/>
                        <a:ea typeface="Meiryo UI" pitchFamily="50" charset="-128"/>
                        <a:cs typeface="Meiryo UI" pitchFamily="50" charset="-128"/>
                      </a:endParaRPr>
                    </a:p>
                    <a:p>
                      <a:r>
                        <a:rPr kumimoji="1" lang="ja-JP" altLang="en-US" sz="1400" b="0" u="none" spc="0" dirty="0" smtClean="0">
                          <a:solidFill>
                            <a:schemeClr val="tx1"/>
                          </a:solidFill>
                          <a:latin typeface="Meiryo UI" pitchFamily="50" charset="-128"/>
                          <a:ea typeface="Meiryo UI" pitchFamily="50" charset="-128"/>
                          <a:cs typeface="Meiryo UI" pitchFamily="50" charset="-128"/>
                        </a:rPr>
                        <a:t>・中央卸売市場</a:t>
                      </a:r>
                      <a:endParaRPr kumimoji="1" lang="ja-JP" altLang="en-US" sz="1400" b="0" u="none" spc="0" dirty="0">
                        <a:solidFill>
                          <a:schemeClr val="tx1"/>
                        </a:solidFill>
                        <a:latin typeface="Meiryo UI" pitchFamily="50" charset="-128"/>
                        <a:ea typeface="Meiryo UI" pitchFamily="50" charset="-128"/>
                        <a:cs typeface="Meiryo UI" pitchFamily="50" charset="-128"/>
                      </a:endParaRPr>
                    </a:p>
                    <a:p>
                      <a:r>
                        <a:rPr kumimoji="1" lang="ja-JP" altLang="en-US" sz="1400" b="0" spc="0" dirty="0" smtClean="0">
                          <a:solidFill>
                            <a:schemeClr val="tx1"/>
                          </a:solidFill>
                          <a:latin typeface="Meiryo UI" pitchFamily="50" charset="-128"/>
                          <a:ea typeface="Meiryo UI" pitchFamily="50" charset="-128"/>
                          <a:cs typeface="Meiryo UI" pitchFamily="50" charset="-128"/>
                        </a:rPr>
                        <a:t>・小規模・ベンチャー企業支援</a:t>
                      </a:r>
                      <a:endParaRPr kumimoji="1" lang="en-US" altLang="ja-JP" sz="1400" b="0" spc="0" dirty="0" smtClean="0">
                        <a:solidFill>
                          <a:schemeClr val="tx1"/>
                        </a:solidFill>
                        <a:latin typeface="Meiryo UI" pitchFamily="50" charset="-128"/>
                        <a:ea typeface="Meiryo UI" pitchFamily="50" charset="-128"/>
                        <a:cs typeface="Meiryo UI" pitchFamily="50" charset="-128"/>
                      </a:endParaRPr>
                    </a:p>
                    <a:p>
                      <a:r>
                        <a:rPr kumimoji="1" lang="ja-JP" altLang="en-US" sz="1400" b="0" spc="0" dirty="0" smtClean="0">
                          <a:solidFill>
                            <a:schemeClr val="tx1"/>
                          </a:solidFill>
                          <a:latin typeface="Meiryo UI" pitchFamily="50" charset="-128"/>
                          <a:ea typeface="Meiryo UI" pitchFamily="50" charset="-128"/>
                          <a:cs typeface="Meiryo UI" pitchFamily="50" charset="-128"/>
                        </a:rPr>
                        <a:t>・ものづくり関連事業</a:t>
                      </a:r>
                      <a:endParaRPr kumimoji="1" lang="en-US" altLang="ja-JP" sz="1400" b="0" spc="0" dirty="0" smtClean="0">
                        <a:solidFill>
                          <a:schemeClr val="tx1"/>
                        </a:solidFill>
                        <a:latin typeface="Meiryo UI" pitchFamily="50" charset="-128"/>
                        <a:ea typeface="Meiryo UI" pitchFamily="50" charset="-128"/>
                        <a:cs typeface="Meiryo UI" pitchFamily="50" charset="-128"/>
                      </a:endParaRPr>
                    </a:p>
                    <a:p>
                      <a:r>
                        <a:rPr kumimoji="1" lang="ja-JP" altLang="en-US" sz="1400" b="0" u="none" spc="0" dirty="0" smtClean="0">
                          <a:solidFill>
                            <a:schemeClr val="tx1"/>
                          </a:solidFill>
                          <a:latin typeface="Meiryo UI" pitchFamily="50" charset="-128"/>
                          <a:ea typeface="Meiryo UI" pitchFamily="50" charset="-128"/>
                          <a:cs typeface="Meiryo UI" pitchFamily="50" charset="-128"/>
                        </a:rPr>
                        <a:t>・商店街振興組合法に関する事務</a:t>
                      </a:r>
                      <a:endParaRPr kumimoji="1" lang="en-US" altLang="ja-JP" sz="1400" b="0" u="none" spc="0" dirty="0" smtClean="0">
                        <a:solidFill>
                          <a:schemeClr val="tx1"/>
                        </a:solidFill>
                        <a:latin typeface="Meiryo UI" pitchFamily="50" charset="-128"/>
                        <a:ea typeface="Meiryo UI" pitchFamily="50" charset="-128"/>
                        <a:cs typeface="Meiryo UI" pitchFamily="50" charset="-128"/>
                      </a:endParaRPr>
                    </a:p>
                    <a:p>
                      <a:r>
                        <a:rPr kumimoji="1" lang="ja-JP" altLang="en-US" sz="1400" b="0" u="none" spc="0" dirty="0" smtClean="0">
                          <a:solidFill>
                            <a:schemeClr val="tx1"/>
                          </a:solidFill>
                          <a:latin typeface="Meiryo UI" pitchFamily="50" charset="-128"/>
                          <a:ea typeface="Meiryo UI" pitchFamily="50" charset="-128"/>
                          <a:cs typeface="Meiryo UI" pitchFamily="50" charset="-128"/>
                        </a:rPr>
                        <a:t>・中小小売商業振興法に関する事務</a:t>
                      </a:r>
                      <a:endParaRPr kumimoji="1" lang="en-US" altLang="ja-JP" sz="1400" b="0" u="none" spc="0" dirty="0" smtClean="0">
                        <a:solidFill>
                          <a:schemeClr val="tx1"/>
                        </a:solidFill>
                        <a:latin typeface="Meiryo UI" pitchFamily="50" charset="-128"/>
                        <a:ea typeface="Meiryo UI" pitchFamily="50" charset="-128"/>
                        <a:cs typeface="Meiryo UI" pitchFamily="50" charset="-128"/>
                      </a:endParaRPr>
                    </a:p>
                    <a:p>
                      <a:r>
                        <a:rPr kumimoji="1" lang="ja-JP" altLang="en-US" sz="1400" b="0" u="none" spc="0" dirty="0" smtClean="0">
                          <a:solidFill>
                            <a:schemeClr val="tx1"/>
                          </a:solidFill>
                          <a:latin typeface="Meiryo UI" pitchFamily="50" charset="-128"/>
                          <a:ea typeface="Meiryo UI" pitchFamily="50" charset="-128"/>
                          <a:cs typeface="Meiryo UI" pitchFamily="50" charset="-128"/>
                        </a:rPr>
                        <a:t>・市民農園の開設許可等に関する事務</a:t>
                      </a:r>
                      <a:endParaRPr kumimoji="1" lang="en-US" altLang="ja-JP" sz="1400" b="0" u="none" spc="0" dirty="0" smtClean="0">
                        <a:solidFill>
                          <a:schemeClr val="tx1"/>
                        </a:solidFill>
                        <a:latin typeface="Meiryo UI" pitchFamily="50" charset="-128"/>
                        <a:ea typeface="Meiryo UI" pitchFamily="50" charset="-128"/>
                        <a:cs typeface="Meiryo UI" pitchFamily="50" charset="-128"/>
                      </a:endParaRPr>
                    </a:p>
                    <a:p>
                      <a:r>
                        <a:rPr kumimoji="1" lang="ja-JP" altLang="en-US" sz="1400" b="0" u="none" spc="0" dirty="0" smtClean="0">
                          <a:solidFill>
                            <a:schemeClr val="tx1"/>
                          </a:solidFill>
                          <a:latin typeface="Meiryo UI" pitchFamily="50" charset="-128"/>
                          <a:ea typeface="Meiryo UI" pitchFamily="50" charset="-128"/>
                          <a:cs typeface="Meiryo UI" pitchFamily="50" charset="-128"/>
                        </a:rPr>
                        <a:t>・コミュニティビジネスへの支援</a:t>
                      </a:r>
                      <a:endParaRPr kumimoji="1" lang="en-US" altLang="ja-JP" sz="1400" b="0" u="none" spc="0" dirty="0" smtClean="0">
                        <a:solidFill>
                          <a:schemeClr val="tx1"/>
                        </a:solidFill>
                        <a:latin typeface="Meiryo UI" pitchFamily="50" charset="-128"/>
                        <a:ea typeface="Meiryo UI" pitchFamily="50" charset="-128"/>
                        <a:cs typeface="Meiryo UI" pitchFamily="50" charset="-128"/>
                      </a:endParaRPr>
                    </a:p>
                    <a:p>
                      <a:r>
                        <a:rPr kumimoji="1" lang="ja-JP" altLang="en-US" sz="1400" b="0" u="none" spc="0" dirty="0" smtClean="0">
                          <a:solidFill>
                            <a:schemeClr val="tx1"/>
                          </a:solidFill>
                          <a:latin typeface="Meiryo UI" pitchFamily="50" charset="-128"/>
                          <a:ea typeface="Meiryo UI" pitchFamily="50" charset="-128"/>
                          <a:cs typeface="Meiryo UI" pitchFamily="50" charset="-128"/>
                        </a:rPr>
                        <a:t>・商店街の活性化（商店街等のアーケード・街路灯整備</a:t>
                      </a:r>
                      <a:endParaRPr kumimoji="1" lang="en-US" altLang="ja-JP" sz="1400" b="0" u="none" spc="0" dirty="0" smtClean="0">
                        <a:solidFill>
                          <a:schemeClr val="tx1"/>
                        </a:solidFill>
                        <a:latin typeface="Meiryo UI" pitchFamily="50" charset="-128"/>
                        <a:ea typeface="Meiryo UI" pitchFamily="50" charset="-128"/>
                        <a:cs typeface="Meiryo UI" pitchFamily="50" charset="-128"/>
                      </a:endParaRPr>
                    </a:p>
                    <a:p>
                      <a:r>
                        <a:rPr kumimoji="1" lang="ja-JP" altLang="en-US" sz="1400" b="0" u="none" spc="0" dirty="0" smtClean="0">
                          <a:solidFill>
                            <a:schemeClr val="tx1"/>
                          </a:solidFill>
                          <a:latin typeface="Meiryo UI" pitchFamily="50" charset="-128"/>
                          <a:ea typeface="Meiryo UI" pitchFamily="50" charset="-128"/>
                          <a:cs typeface="Meiryo UI" pitchFamily="50" charset="-128"/>
                        </a:rPr>
                        <a:t>　やオープンモール化への支援等）</a:t>
                      </a:r>
                      <a:endParaRPr kumimoji="1" lang="ja-JP" altLang="en-US" sz="1400" b="0" u="none" spc="0" dirty="0">
                        <a:solidFill>
                          <a:schemeClr val="tx1"/>
                        </a:solidFill>
                        <a:latin typeface="Meiryo UI" pitchFamily="50" charset="-128"/>
                        <a:ea typeface="Meiryo UI" pitchFamily="50" charset="-128"/>
                        <a:cs typeface="Meiryo UI" pitchFamily="50" charset="-128"/>
                      </a:endParaRPr>
                    </a:p>
                  </a:txBody>
                  <a:tcPr marL="68580" marR="68580" marT="60960" marB="60960"/>
                </a:tc>
              </a:tr>
              <a:tr h="2703242">
                <a:tc>
                  <a:txBody>
                    <a:bodyPr/>
                    <a:lstStyle/>
                    <a:p>
                      <a:pPr algn="ctr"/>
                      <a:r>
                        <a:rPr kumimoji="1" lang="ja-JP" altLang="en-US" sz="1400" b="1" dirty="0" smtClean="0"/>
                        <a:t>総合区</a:t>
                      </a:r>
                      <a:endParaRPr kumimoji="1" lang="ja-JP" altLang="en-US" sz="1400" b="1" dirty="0"/>
                    </a:p>
                  </a:txBody>
                  <a:tcPr anchor="ctr">
                    <a:solidFill>
                      <a:schemeClr val="tx2">
                        <a:lumMod val="60000"/>
                        <a:lumOff val="40000"/>
                      </a:schemeClr>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400" b="0" spc="0" dirty="0" smtClean="0">
                          <a:solidFill>
                            <a:schemeClr val="tx1"/>
                          </a:solidFill>
                          <a:latin typeface="Meiryo UI" pitchFamily="50" charset="-128"/>
                          <a:ea typeface="Meiryo UI" pitchFamily="50" charset="-128"/>
                          <a:cs typeface="Meiryo UI" pitchFamily="50" charset="-128"/>
                        </a:rPr>
                        <a:t>・環境教育・環境啓発の取組み</a:t>
                      </a:r>
                      <a:endParaRPr kumimoji="1" lang="en-US" altLang="ja-JP" sz="1400" b="0" spc="0" dirty="0" smtClean="0">
                        <a:solidFill>
                          <a:schemeClr val="tx1"/>
                        </a:solidFill>
                        <a:latin typeface="Meiryo UI" pitchFamily="50" charset="-128"/>
                        <a:ea typeface="Meiryo UI" pitchFamily="50" charset="-128"/>
                        <a:cs typeface="Meiryo UI" pitchFamily="50" charset="-128"/>
                      </a:endParaRPr>
                    </a:p>
                    <a:p>
                      <a:r>
                        <a:rPr kumimoji="1" lang="ja-JP" altLang="en-US" sz="1400" b="0" spc="0" dirty="0" smtClean="0">
                          <a:solidFill>
                            <a:schemeClr val="tx1"/>
                          </a:solidFill>
                          <a:latin typeface="Meiryo UI" pitchFamily="50" charset="-128"/>
                          <a:ea typeface="Meiryo UI" pitchFamily="50" charset="-128"/>
                          <a:cs typeface="Meiryo UI" pitchFamily="50" charset="-128"/>
                        </a:rPr>
                        <a:t>・小規模霊園の運営</a:t>
                      </a:r>
                      <a:endParaRPr kumimoji="1" lang="en-US" altLang="ja-JP" sz="1400" b="0" spc="0" dirty="0" smtClean="0">
                        <a:solidFill>
                          <a:schemeClr val="tx1"/>
                        </a:solidFill>
                        <a:latin typeface="Meiryo UI" pitchFamily="50" charset="-128"/>
                        <a:ea typeface="Meiryo UI" pitchFamily="50" charset="-128"/>
                        <a:cs typeface="Meiryo UI" pitchFamily="50" charset="-128"/>
                      </a:endParaRPr>
                    </a:p>
                    <a:p>
                      <a:r>
                        <a:rPr kumimoji="1" lang="ja-JP" altLang="en-US" sz="1400" b="0" u="none" spc="0" dirty="0" smtClean="0">
                          <a:solidFill>
                            <a:schemeClr val="tx1"/>
                          </a:solidFill>
                          <a:latin typeface="Meiryo UI" pitchFamily="50" charset="-128"/>
                          <a:ea typeface="Meiryo UI" pitchFamily="50" charset="-128"/>
                          <a:cs typeface="Meiryo UI" pitchFamily="50" charset="-128"/>
                        </a:rPr>
                        <a:t>・清掃ボランティア活動に関する事務（まち美化パートナー</a:t>
                      </a:r>
                      <a:endParaRPr kumimoji="1" lang="en-US" altLang="ja-JP" sz="1400" b="0" u="none" spc="0" dirty="0" smtClean="0">
                        <a:solidFill>
                          <a:schemeClr val="tx1"/>
                        </a:solidFill>
                        <a:latin typeface="Meiryo UI" pitchFamily="50" charset="-128"/>
                        <a:ea typeface="Meiryo UI" pitchFamily="50" charset="-128"/>
                        <a:cs typeface="Meiryo UI" pitchFamily="50" charset="-128"/>
                      </a:endParaRPr>
                    </a:p>
                    <a:p>
                      <a:r>
                        <a:rPr kumimoji="1" lang="ja-JP" altLang="en-US" sz="1400" b="0" u="none" spc="0" dirty="0" smtClean="0">
                          <a:solidFill>
                            <a:schemeClr val="tx1"/>
                          </a:solidFill>
                          <a:latin typeface="Meiryo UI" pitchFamily="50" charset="-128"/>
                          <a:ea typeface="Meiryo UI" pitchFamily="50" charset="-128"/>
                          <a:cs typeface="Meiryo UI" pitchFamily="50" charset="-128"/>
                        </a:rPr>
                        <a:t>　制度）</a:t>
                      </a:r>
                      <a:endParaRPr kumimoji="1" lang="en-US" altLang="ja-JP" sz="1400" b="0" u="none" spc="0" dirty="0" smtClean="0">
                        <a:solidFill>
                          <a:schemeClr val="tx1"/>
                        </a:solidFill>
                        <a:latin typeface="Meiryo UI" pitchFamily="50" charset="-128"/>
                        <a:ea typeface="Meiryo UI" pitchFamily="50" charset="-128"/>
                        <a:cs typeface="Meiryo UI" pitchFamily="50" charset="-128"/>
                      </a:endParaRPr>
                    </a:p>
                    <a:p>
                      <a:r>
                        <a:rPr kumimoji="1" lang="ja-JP" altLang="en-US" sz="1400" b="0" u="none" spc="0" baseline="0" dirty="0" smtClean="0">
                          <a:solidFill>
                            <a:schemeClr val="tx1"/>
                          </a:solidFill>
                          <a:latin typeface="Meiryo UI" pitchFamily="50" charset="-128"/>
                          <a:ea typeface="Meiryo UI" pitchFamily="50" charset="-128"/>
                          <a:cs typeface="Meiryo UI" pitchFamily="50" charset="-128"/>
                        </a:rPr>
                        <a:t>・路上喫煙対策に関する事務の一部</a:t>
                      </a:r>
                      <a:endParaRPr kumimoji="1" lang="en-US" altLang="ja-JP" sz="1400" b="0" u="none" spc="0" baseline="0" dirty="0" smtClean="0">
                        <a:solidFill>
                          <a:schemeClr val="tx1"/>
                        </a:solidFill>
                        <a:latin typeface="Meiryo UI" pitchFamily="50" charset="-128"/>
                        <a:ea typeface="Meiryo UI" pitchFamily="50" charset="-128"/>
                        <a:cs typeface="Meiryo UI" pitchFamily="50" charset="-128"/>
                      </a:endParaRPr>
                    </a:p>
                    <a:p>
                      <a:r>
                        <a:rPr kumimoji="1" lang="ja-JP" altLang="en-US" sz="1400" b="0" u="none" spc="0" baseline="0" dirty="0" smtClean="0">
                          <a:solidFill>
                            <a:schemeClr val="tx1"/>
                          </a:solidFill>
                          <a:latin typeface="Meiryo UI" pitchFamily="50" charset="-128"/>
                          <a:ea typeface="Meiryo UI" pitchFamily="50" charset="-128"/>
                          <a:cs typeface="Meiryo UI" pitchFamily="50" charset="-128"/>
                        </a:rPr>
                        <a:t>（たばこ市民マナー向上エリア制度）</a:t>
                      </a:r>
                    </a:p>
                  </a:txBody>
                  <a:tcPr marL="68580" marR="68580" marT="60960" marB="60960"/>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400" b="0" u="none" spc="0" dirty="0" smtClean="0">
                          <a:solidFill>
                            <a:schemeClr val="tx1"/>
                          </a:solidFill>
                          <a:latin typeface="Meiryo UI" pitchFamily="50" charset="-128"/>
                          <a:ea typeface="Meiryo UI" pitchFamily="50" charset="-128"/>
                          <a:cs typeface="Meiryo UI" pitchFamily="50" charset="-128"/>
                        </a:rPr>
                        <a:t>・商店街の活性化（商店街等のにぎわい創出等に向けた</a:t>
                      </a:r>
                      <a:endParaRPr kumimoji="1" lang="en-US" altLang="ja-JP" sz="1400" b="0" u="none" spc="0" dirty="0" smtClean="0">
                        <a:solidFill>
                          <a:schemeClr val="tx1"/>
                        </a:solidFill>
                        <a:latin typeface="Meiryo UI" pitchFamily="50" charset="-128"/>
                        <a:ea typeface="Meiryo UI" pitchFamily="50" charset="-128"/>
                        <a:cs typeface="Meiryo UI" pitchFamily="50" charset="-128"/>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400" b="0" u="none" spc="0" dirty="0" smtClean="0">
                          <a:solidFill>
                            <a:schemeClr val="tx1"/>
                          </a:solidFill>
                          <a:latin typeface="Meiryo UI" pitchFamily="50" charset="-128"/>
                          <a:ea typeface="Meiryo UI" pitchFamily="50" charset="-128"/>
                          <a:cs typeface="Meiryo UI" pitchFamily="50" charset="-128"/>
                        </a:rPr>
                        <a:t>　自主的な取組みへの支援）</a:t>
                      </a:r>
                      <a:endParaRPr kumimoji="1" lang="en-US" altLang="ja-JP" sz="1400" b="0" u="sng" spc="0" dirty="0" smtClean="0">
                        <a:solidFill>
                          <a:schemeClr val="tx1"/>
                        </a:solidFill>
                        <a:latin typeface="Meiryo UI" pitchFamily="50" charset="-128"/>
                        <a:ea typeface="Meiryo UI" pitchFamily="50" charset="-128"/>
                        <a:cs typeface="Meiryo UI" pitchFamily="50" charset="-128"/>
                      </a:endParaRPr>
                    </a:p>
                  </a:txBody>
                  <a:tcPr marL="68580" marR="68580" marT="60960" marB="60960"/>
                </a:tc>
              </a:tr>
            </a:tbl>
          </a:graphicData>
        </a:graphic>
      </p:graphicFrame>
      <p:sp>
        <p:nvSpPr>
          <p:cNvPr id="8" name="正方形/長方形 7"/>
          <p:cNvSpPr/>
          <p:nvPr/>
        </p:nvSpPr>
        <p:spPr>
          <a:xfrm>
            <a:off x="0" y="-1660"/>
            <a:ext cx="9144000" cy="432000"/>
          </a:xfrm>
          <a:prstGeom prst="rect">
            <a:avLst/>
          </a:prstGeom>
          <a:gradFill>
            <a:gsLst>
              <a:gs pos="0">
                <a:schemeClr val="accent2">
                  <a:lumMod val="40000"/>
                  <a:lumOff val="60000"/>
                </a:schemeClr>
              </a:gs>
              <a:gs pos="50000">
                <a:schemeClr val="bg1"/>
              </a:gs>
              <a:gs pos="100000">
                <a:schemeClr val="accent2">
                  <a:lumMod val="40000"/>
                  <a:lumOff val="6000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r>
              <a:rPr lang="ja-JP" altLang="en-US" sz="2000" b="1" dirty="0" smtClean="0">
                <a:solidFill>
                  <a:prstClr val="black"/>
                </a:solidFill>
                <a:latin typeface="Meiryo UI" pitchFamily="50" charset="-128"/>
                <a:ea typeface="Meiryo UI" pitchFamily="50" charset="-128"/>
                <a:cs typeface="Meiryo UI" pitchFamily="50" charset="-128"/>
              </a:rPr>
              <a:t>４　局と総合区の主な事務</a:t>
            </a:r>
            <a:endParaRPr lang="ja-JP" altLang="en-US" sz="2000" b="1" dirty="0">
              <a:solidFill>
                <a:prstClr val="black"/>
              </a:solidFill>
              <a:latin typeface="Meiryo UI" pitchFamily="50" charset="-128"/>
              <a:ea typeface="Meiryo UI" pitchFamily="50" charset="-128"/>
              <a:cs typeface="Meiryo UI" pitchFamily="50" charset="-128"/>
            </a:endParaRPr>
          </a:p>
        </p:txBody>
      </p:sp>
      <p:sp>
        <p:nvSpPr>
          <p:cNvPr id="9" name="正方形/長方形 27"/>
          <p:cNvSpPr>
            <a:spLocks noChangeArrowheads="1"/>
          </p:cNvSpPr>
          <p:nvPr/>
        </p:nvSpPr>
        <p:spPr bwMode="auto">
          <a:xfrm>
            <a:off x="8018083" y="6530347"/>
            <a:ext cx="1031875" cy="261937"/>
          </a:xfrm>
          <a:prstGeom prst="rect">
            <a:avLst/>
          </a:prstGeom>
          <a:noFill/>
          <a:ln w="9525">
            <a:noFill/>
            <a:miter lim="800000"/>
            <a:headEnd/>
            <a:tailEnd/>
          </a:ln>
        </p:spPr>
        <p:txBody>
          <a:bodyPr>
            <a:spAutoFit/>
          </a:bodyPr>
          <a:lstStyle/>
          <a:p>
            <a:pPr algn="r"/>
            <a:r>
              <a:rPr lang="ja-JP" altLang="en-US" sz="1100" b="1" dirty="0">
                <a:solidFill>
                  <a:srgbClr val="000000"/>
                </a:solidFill>
                <a:latin typeface="ＭＳ Ｐゴシック" charset="-128"/>
                <a:ea typeface="Meiryo UI" pitchFamily="50" charset="-128"/>
                <a:cs typeface="Meiryo UI" pitchFamily="50" charset="-128"/>
              </a:rPr>
              <a:t> 事務</a:t>
            </a:r>
            <a:r>
              <a:rPr lang="en-US" altLang="ja-JP" sz="1100" b="1" dirty="0" smtClean="0">
                <a:solidFill>
                  <a:srgbClr val="000000"/>
                </a:solidFill>
                <a:latin typeface="ＭＳ Ｐゴシック" charset="-128"/>
                <a:ea typeface="Meiryo UI" pitchFamily="50" charset="-128"/>
                <a:cs typeface="Meiryo UI" pitchFamily="50" charset="-128"/>
              </a:rPr>
              <a:t>-</a:t>
            </a:r>
            <a:r>
              <a:rPr lang="ja-JP" altLang="en-US" sz="1100" b="1" dirty="0" smtClean="0">
                <a:solidFill>
                  <a:srgbClr val="000000"/>
                </a:solidFill>
                <a:latin typeface="ＭＳ Ｐゴシック" charset="-128"/>
                <a:ea typeface="Meiryo UI" pitchFamily="50" charset="-128"/>
                <a:cs typeface="Meiryo UI" pitchFamily="50" charset="-128"/>
              </a:rPr>
              <a:t>６</a:t>
            </a:r>
            <a:endParaRPr lang="ja-JP" altLang="en-US" sz="1200" b="1" dirty="0">
              <a:solidFill>
                <a:srgbClr val="000000"/>
              </a:solidFill>
              <a:latin typeface="ＭＳ Ｐゴシック" charset="-128"/>
              <a:ea typeface="Meiryo UI" pitchFamily="50" charset="-128"/>
              <a:cs typeface="Meiryo UI" pitchFamily="50" charset="-128"/>
            </a:endParaRPr>
          </a:p>
        </p:txBody>
      </p:sp>
    </p:spTree>
  </p:cSld>
  <p:clrMapOvr>
    <a:masterClrMapping/>
  </p:clrMapOvr>
  <p:timing>
    <p:tnLst>
      <p:par>
        <p:cTn id="1" dur="indefinite" restart="never" nodeType="tmRoot"/>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3" name="表 12"/>
          <p:cNvGraphicFramePr>
            <a:graphicFrameLocks noGrp="1"/>
          </p:cNvGraphicFramePr>
          <p:nvPr>
            <p:extLst>
              <p:ext uri="{D42A27DB-BD31-4B8C-83A1-F6EECF244321}">
                <p14:modId xmlns="" xmlns:p14="http://schemas.microsoft.com/office/powerpoint/2010/main" val="4242022198"/>
              </p:ext>
            </p:extLst>
          </p:nvPr>
        </p:nvGraphicFramePr>
        <p:xfrm>
          <a:off x="2" y="548680"/>
          <a:ext cx="9085941" cy="6237427"/>
        </p:xfrm>
        <a:graphic>
          <a:graphicData uri="http://schemas.openxmlformats.org/drawingml/2006/table">
            <a:tbl>
              <a:tblPr firstRow="1" bandRow="1">
                <a:tableStyleId>{5C22544A-7EE6-4342-B048-85BDC9FD1C3A}</a:tableStyleId>
              </a:tblPr>
              <a:tblGrid>
                <a:gridCol w="450541"/>
                <a:gridCol w="4430336"/>
                <a:gridCol w="4205064"/>
              </a:tblGrid>
              <a:tr h="341002">
                <a:tc>
                  <a:txBody>
                    <a:bodyPr/>
                    <a:lstStyle/>
                    <a:p>
                      <a:endParaRPr kumimoji="1" lang="ja-JP" altLang="en-US" sz="1400" spc="0" dirty="0"/>
                    </a:p>
                  </a:txBody>
                  <a:tcPr/>
                </a:tc>
                <a:tc>
                  <a:txBody>
                    <a:bodyPr/>
                    <a:lstStyle/>
                    <a:p>
                      <a:pPr algn="ctr"/>
                      <a:r>
                        <a:rPr kumimoji="1" lang="ja-JP" altLang="en-US" sz="1400" spc="0" dirty="0" smtClean="0"/>
                        <a:t>７　</a:t>
                      </a:r>
                      <a:r>
                        <a:rPr kumimoji="1" lang="en-US" altLang="ja-JP" sz="1400" spc="0" dirty="0" smtClean="0"/>
                        <a:t> </a:t>
                      </a:r>
                      <a:r>
                        <a:rPr kumimoji="1" lang="ja-JP" altLang="en-US" sz="1400" spc="0" dirty="0" smtClean="0"/>
                        <a:t>都市魅力</a:t>
                      </a:r>
                      <a:endParaRPr kumimoji="1" lang="ja-JP" altLang="en-US" sz="1400" spc="0" dirty="0"/>
                    </a:p>
                  </a:txBody>
                  <a:tcPr anchor="ctr"/>
                </a:tc>
                <a:tc>
                  <a:txBody>
                    <a:bodyPr/>
                    <a:lstStyle/>
                    <a:p>
                      <a:pPr algn="ctr"/>
                      <a:r>
                        <a:rPr kumimoji="1" lang="ja-JP" altLang="en-US" sz="1400" spc="0" dirty="0" smtClean="0"/>
                        <a:t>８　まちづくり</a:t>
                      </a:r>
                      <a:endParaRPr kumimoji="1" lang="ja-JP" altLang="en-US" sz="1400" spc="0" dirty="0"/>
                    </a:p>
                  </a:txBody>
                  <a:tcPr anchor="ctr"/>
                </a:tc>
              </a:tr>
              <a:tr h="2873150">
                <a:tc>
                  <a:txBody>
                    <a:bodyPr/>
                    <a:lstStyle/>
                    <a:p>
                      <a:pPr algn="ctr"/>
                      <a:r>
                        <a:rPr kumimoji="1" lang="ja-JP" altLang="en-US" sz="1400" b="1" spc="0" dirty="0" smtClean="0"/>
                        <a:t>局</a:t>
                      </a:r>
                      <a:endParaRPr kumimoji="1" lang="ja-JP" altLang="en-US" sz="1400" b="1" spc="0" dirty="0"/>
                    </a:p>
                  </a:txBody>
                  <a:tcPr anchor="ctr">
                    <a:solidFill>
                      <a:schemeClr val="bg1"/>
                    </a:solidFill>
                  </a:tcPr>
                </a:tc>
                <a:tc>
                  <a:txBody>
                    <a:bodyPr/>
                    <a:lstStyle/>
                    <a:p>
                      <a:r>
                        <a:rPr kumimoji="1" lang="ja-JP" altLang="en-US" sz="1400" b="0" kern="1200" spc="0" dirty="0" smtClean="0">
                          <a:solidFill>
                            <a:schemeClr val="dk1"/>
                          </a:solidFill>
                          <a:latin typeface="Meiryo UI" pitchFamily="50" charset="-128"/>
                          <a:ea typeface="Meiryo UI" pitchFamily="50" charset="-128"/>
                          <a:cs typeface="Meiryo UI" pitchFamily="50" charset="-128"/>
                        </a:rPr>
                        <a:t>・観光振興（</a:t>
                      </a:r>
                      <a:r>
                        <a:rPr kumimoji="1" lang="en-US" altLang="ja-JP" sz="1400" b="0" kern="1200" spc="0" dirty="0" smtClean="0">
                          <a:solidFill>
                            <a:schemeClr val="dk1"/>
                          </a:solidFill>
                          <a:latin typeface="Meiryo UI" pitchFamily="50" charset="-128"/>
                          <a:ea typeface="Meiryo UI" pitchFamily="50" charset="-128"/>
                          <a:cs typeface="Meiryo UI" pitchFamily="50" charset="-128"/>
                        </a:rPr>
                        <a:t>OSAKA</a:t>
                      </a:r>
                      <a:r>
                        <a:rPr kumimoji="1" lang="ja-JP" altLang="en-US" sz="1400" b="0" kern="1200" spc="0" dirty="0" smtClean="0">
                          <a:solidFill>
                            <a:schemeClr val="dk1"/>
                          </a:solidFill>
                          <a:latin typeface="Meiryo UI" pitchFamily="50" charset="-128"/>
                          <a:ea typeface="Meiryo UI" pitchFamily="50" charset="-128"/>
                          <a:cs typeface="Meiryo UI" pitchFamily="50" charset="-128"/>
                        </a:rPr>
                        <a:t>光のルネサンス等）</a:t>
                      </a:r>
                      <a:endParaRPr kumimoji="1" lang="en-US" altLang="ja-JP" sz="1400" b="0" kern="1200" spc="0" dirty="0" smtClean="0">
                        <a:solidFill>
                          <a:schemeClr val="dk1"/>
                        </a:solidFill>
                        <a:latin typeface="Meiryo UI" pitchFamily="50" charset="-128"/>
                        <a:ea typeface="Meiryo UI" pitchFamily="50" charset="-128"/>
                        <a:cs typeface="Meiryo UI" pitchFamily="50" charset="-128"/>
                      </a:endParaRPr>
                    </a:p>
                    <a:p>
                      <a:r>
                        <a:rPr kumimoji="1" lang="ja-JP" altLang="en-US" sz="1400" b="0" kern="1200" spc="0" dirty="0" smtClean="0">
                          <a:solidFill>
                            <a:schemeClr val="dk1"/>
                          </a:solidFill>
                          <a:latin typeface="Meiryo UI" pitchFamily="50" charset="-128"/>
                          <a:ea typeface="Meiryo UI" pitchFamily="50" charset="-128"/>
                          <a:cs typeface="Meiryo UI" pitchFamily="50" charset="-128"/>
                        </a:rPr>
                        <a:t>・文化振興（大阪クラシック等）</a:t>
                      </a:r>
                      <a:endParaRPr kumimoji="1" lang="en-US" altLang="ja-JP" sz="1400" b="0" kern="1200" spc="0" dirty="0" smtClean="0">
                        <a:solidFill>
                          <a:schemeClr val="dk1"/>
                        </a:solidFill>
                        <a:latin typeface="Meiryo UI" pitchFamily="50" charset="-128"/>
                        <a:ea typeface="Meiryo UI" pitchFamily="50" charset="-128"/>
                        <a:cs typeface="Meiryo UI" pitchFamily="50" charset="-128"/>
                      </a:endParaRPr>
                    </a:p>
                    <a:p>
                      <a:r>
                        <a:rPr kumimoji="1" lang="ja-JP" altLang="en-US" sz="1400" b="0" spc="0" dirty="0" smtClean="0">
                          <a:latin typeface="Meiryo UI" pitchFamily="50" charset="-128"/>
                          <a:ea typeface="Meiryo UI" pitchFamily="50" charset="-128"/>
                          <a:cs typeface="Meiryo UI" pitchFamily="50" charset="-128"/>
                        </a:rPr>
                        <a:t>・博物館の運営</a:t>
                      </a:r>
                      <a:endParaRPr kumimoji="1" lang="en-US" altLang="ja-JP" sz="1400" b="0" spc="0" dirty="0" smtClean="0">
                        <a:latin typeface="Meiryo UI" pitchFamily="50" charset="-128"/>
                        <a:ea typeface="Meiryo UI" pitchFamily="50" charset="-128"/>
                        <a:cs typeface="Meiryo UI" pitchFamily="50" charset="-128"/>
                      </a:endParaRPr>
                    </a:p>
                    <a:p>
                      <a:r>
                        <a:rPr kumimoji="1" lang="ja-JP" altLang="en-US" sz="1400" b="0" spc="0" dirty="0" smtClean="0">
                          <a:latin typeface="Meiryo UI" pitchFamily="50" charset="-128"/>
                          <a:ea typeface="Meiryo UI" pitchFamily="50" charset="-128"/>
                          <a:cs typeface="Meiryo UI" pitchFamily="50" charset="-128"/>
                        </a:rPr>
                        <a:t>・美術館の運営</a:t>
                      </a:r>
                      <a:endParaRPr kumimoji="1" lang="en-US" altLang="ja-JP" sz="1400" b="0" spc="0" dirty="0" smtClean="0">
                        <a:latin typeface="Meiryo UI" pitchFamily="50" charset="-128"/>
                        <a:ea typeface="Meiryo UI" pitchFamily="50" charset="-128"/>
                        <a:cs typeface="Meiryo UI" pitchFamily="50" charset="-128"/>
                      </a:endParaRPr>
                    </a:p>
                    <a:p>
                      <a:r>
                        <a:rPr kumimoji="1" lang="ja-JP" altLang="en-US" sz="1400" b="0" spc="0" dirty="0" smtClean="0">
                          <a:latin typeface="Meiryo UI" pitchFamily="50" charset="-128"/>
                          <a:ea typeface="Meiryo UI" pitchFamily="50" charset="-128"/>
                          <a:cs typeface="Meiryo UI" pitchFamily="50" charset="-128"/>
                        </a:rPr>
                        <a:t>・競技スポーツ（大阪マラソン等）</a:t>
                      </a:r>
                      <a:endParaRPr kumimoji="1" lang="en-US" altLang="ja-JP" sz="1400" b="0" spc="0" dirty="0" smtClean="0">
                        <a:latin typeface="Meiryo UI" pitchFamily="50" charset="-128"/>
                        <a:ea typeface="Meiryo UI" pitchFamily="50" charset="-128"/>
                        <a:cs typeface="Meiryo UI" pitchFamily="50" charset="-128"/>
                      </a:endParaRPr>
                    </a:p>
                    <a:p>
                      <a:r>
                        <a:rPr kumimoji="1" lang="ja-JP" altLang="en-US" sz="1400" b="0" spc="0" dirty="0" smtClean="0">
                          <a:latin typeface="Meiryo UI" pitchFamily="50" charset="-128"/>
                          <a:ea typeface="Meiryo UI" pitchFamily="50" charset="-128"/>
                          <a:cs typeface="Meiryo UI" pitchFamily="50" charset="-128"/>
                        </a:rPr>
                        <a:t>・長居陸上競技場の運営</a:t>
                      </a:r>
                      <a:endParaRPr kumimoji="1" lang="en-US" altLang="ja-JP" sz="1400" b="0" spc="0" dirty="0" smtClean="0">
                        <a:latin typeface="Meiryo UI" pitchFamily="50" charset="-128"/>
                        <a:ea typeface="Meiryo UI" pitchFamily="50" charset="-128"/>
                        <a:cs typeface="Meiryo UI" pitchFamily="50" charset="-128"/>
                      </a:endParaRPr>
                    </a:p>
                    <a:p>
                      <a:r>
                        <a:rPr kumimoji="1" lang="ja-JP" altLang="en-US" sz="1400" b="0" spc="0" dirty="0" smtClean="0">
                          <a:latin typeface="Meiryo UI" pitchFamily="50" charset="-128"/>
                          <a:ea typeface="Meiryo UI" pitchFamily="50" charset="-128"/>
                          <a:cs typeface="Meiryo UI" pitchFamily="50" charset="-128"/>
                        </a:rPr>
                        <a:t>・大学等の誘致</a:t>
                      </a:r>
                      <a:endParaRPr kumimoji="1" lang="en-US" altLang="ja-JP" sz="1400" b="0" spc="0" dirty="0" smtClean="0">
                        <a:latin typeface="Meiryo UI" pitchFamily="50" charset="-128"/>
                        <a:ea typeface="Meiryo UI" pitchFamily="50" charset="-128"/>
                        <a:cs typeface="Meiryo UI" pitchFamily="50" charset="-128"/>
                      </a:endParaRPr>
                    </a:p>
                  </a:txBody>
                  <a:tcPr marL="68580" marR="68580" marT="60960" marB="60960"/>
                </a:tc>
                <a:tc>
                  <a:txBody>
                    <a:bodyPr/>
                    <a:lstStyle/>
                    <a:p>
                      <a:r>
                        <a:rPr kumimoji="1" lang="ja-JP" altLang="en-US" sz="1400" b="0" spc="0" dirty="0" smtClean="0">
                          <a:latin typeface="Meiryo UI" pitchFamily="50" charset="-128"/>
                          <a:ea typeface="Meiryo UI" pitchFamily="50" charset="-128"/>
                          <a:cs typeface="Meiryo UI" pitchFamily="50" charset="-128"/>
                        </a:rPr>
                        <a:t>・都市計画事務</a:t>
                      </a:r>
                      <a:endParaRPr kumimoji="1" lang="en-US" altLang="ja-JP" sz="1400" b="0" spc="0" dirty="0" smtClean="0">
                        <a:latin typeface="Meiryo UI" pitchFamily="50" charset="-128"/>
                        <a:ea typeface="Meiryo UI" pitchFamily="50" charset="-128"/>
                        <a:cs typeface="Meiryo UI" pitchFamily="50" charset="-128"/>
                      </a:endParaRPr>
                    </a:p>
                    <a:p>
                      <a:r>
                        <a:rPr kumimoji="1" lang="ja-JP" altLang="en-US" sz="1400" b="0" spc="0" dirty="0" smtClean="0">
                          <a:latin typeface="Meiryo UI" pitchFamily="50" charset="-128"/>
                          <a:ea typeface="Meiryo UI" pitchFamily="50" charset="-128"/>
                          <a:cs typeface="Meiryo UI" pitchFamily="50" charset="-128"/>
                        </a:rPr>
                        <a:t>・土地区画整理、市街地再開発、住宅地区改良</a:t>
                      </a:r>
                      <a:endParaRPr kumimoji="1" lang="en-US" altLang="ja-JP" sz="1400" b="0" spc="0" dirty="0" smtClean="0">
                        <a:latin typeface="Meiryo UI" pitchFamily="50" charset="-128"/>
                        <a:ea typeface="Meiryo UI" pitchFamily="50" charset="-128"/>
                        <a:cs typeface="Meiryo UI" pitchFamily="50" charset="-128"/>
                      </a:endParaRPr>
                    </a:p>
                    <a:p>
                      <a:r>
                        <a:rPr kumimoji="1" lang="ja-JP" altLang="en-US" sz="1400" b="0" spc="0" dirty="0" smtClean="0">
                          <a:latin typeface="Meiryo UI" pitchFamily="50" charset="-128"/>
                          <a:ea typeface="Meiryo UI" pitchFamily="50" charset="-128"/>
                          <a:cs typeface="Meiryo UI" pitchFamily="50" charset="-128"/>
                        </a:rPr>
                        <a:t>・広域的交通基盤整備</a:t>
                      </a: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400" b="0" spc="0" dirty="0" smtClean="0">
                          <a:latin typeface="Meiryo UI" pitchFamily="50" charset="-128"/>
                          <a:ea typeface="Meiryo UI" pitchFamily="50" charset="-128"/>
                          <a:cs typeface="Meiryo UI" pitchFamily="50" charset="-128"/>
                        </a:rPr>
                        <a:t>・戦略拠点開発（うめきた地区等）</a:t>
                      </a:r>
                      <a:endParaRPr kumimoji="1" lang="en-US" altLang="ja-JP" sz="1400" b="0" spc="0" dirty="0" smtClean="0">
                        <a:latin typeface="Meiryo UI" pitchFamily="50" charset="-128"/>
                        <a:ea typeface="Meiryo UI" pitchFamily="50" charset="-128"/>
                        <a:cs typeface="Meiryo UI" pitchFamily="50" charset="-128"/>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400" b="0" spc="0" dirty="0" smtClean="0">
                          <a:latin typeface="Meiryo UI" pitchFamily="50" charset="-128"/>
                          <a:ea typeface="Meiryo UI" pitchFamily="50" charset="-128"/>
                          <a:cs typeface="Meiryo UI" pitchFamily="50" charset="-128"/>
                        </a:rPr>
                        <a:t>・建築確認関係事務</a:t>
                      </a:r>
                      <a:endParaRPr kumimoji="1" lang="en-US" altLang="ja-JP" sz="1400" b="0" spc="0" dirty="0" smtClean="0">
                        <a:latin typeface="Meiryo UI" pitchFamily="50" charset="-128"/>
                        <a:ea typeface="Meiryo UI" pitchFamily="50" charset="-128"/>
                        <a:cs typeface="Meiryo UI" pitchFamily="50" charset="-128"/>
                      </a:endParaRPr>
                    </a:p>
                    <a:p>
                      <a:r>
                        <a:rPr kumimoji="1" lang="ja-JP" altLang="en-US" sz="1400" b="0" spc="0" dirty="0" smtClean="0">
                          <a:latin typeface="Meiryo UI" pitchFamily="50" charset="-128"/>
                          <a:ea typeface="Meiryo UI" pitchFamily="50" charset="-128"/>
                          <a:cs typeface="Meiryo UI" pitchFamily="50" charset="-128"/>
                        </a:rPr>
                        <a:t>・鉄道駅耐震補強の助成等</a:t>
                      </a:r>
                      <a:endParaRPr kumimoji="1" lang="en-US" altLang="ja-JP" sz="1400" b="0" spc="0" dirty="0" smtClean="0">
                        <a:latin typeface="Meiryo UI" pitchFamily="50" charset="-128"/>
                        <a:ea typeface="Meiryo UI" pitchFamily="50" charset="-128"/>
                        <a:cs typeface="Meiryo UI" pitchFamily="50" charset="-128"/>
                      </a:endParaRPr>
                    </a:p>
                    <a:p>
                      <a:r>
                        <a:rPr kumimoji="1" lang="ja-JP" altLang="en-US" sz="1400" b="0" spc="0" dirty="0" smtClean="0">
                          <a:latin typeface="Meiryo UI" pitchFamily="50" charset="-128"/>
                          <a:ea typeface="Meiryo UI" pitchFamily="50" charset="-128"/>
                          <a:cs typeface="Meiryo UI" pitchFamily="50" charset="-128"/>
                        </a:rPr>
                        <a:t>・港湾事業</a:t>
                      </a:r>
                      <a:endParaRPr kumimoji="1" lang="en-US" altLang="ja-JP" sz="1400" b="0" spc="0" dirty="0" smtClean="0">
                        <a:latin typeface="Meiryo UI" pitchFamily="50" charset="-128"/>
                        <a:ea typeface="Meiryo UI" pitchFamily="50" charset="-128"/>
                        <a:cs typeface="Meiryo UI" pitchFamily="50" charset="-128"/>
                      </a:endParaRPr>
                    </a:p>
                    <a:p>
                      <a:r>
                        <a:rPr kumimoji="1" lang="ja-JP" altLang="en-US" sz="1400" b="0" spc="0" dirty="0" smtClean="0">
                          <a:latin typeface="Meiryo UI" pitchFamily="50" charset="-128"/>
                          <a:ea typeface="Meiryo UI" pitchFamily="50" charset="-128"/>
                          <a:cs typeface="Meiryo UI" pitchFamily="50" charset="-128"/>
                        </a:rPr>
                        <a:t>・市営住宅の管理</a:t>
                      </a:r>
                      <a:endParaRPr kumimoji="1" lang="en-US" altLang="ja-JP" sz="1400" b="0" spc="0" dirty="0" smtClean="0">
                        <a:latin typeface="Meiryo UI" pitchFamily="50" charset="-128"/>
                        <a:ea typeface="Meiryo UI" pitchFamily="50" charset="-128"/>
                        <a:cs typeface="Meiryo UI" pitchFamily="50" charset="-128"/>
                      </a:endParaRPr>
                    </a:p>
                    <a:p>
                      <a:r>
                        <a:rPr kumimoji="1" lang="ja-JP" altLang="en-US" sz="1400" b="0" spc="0" dirty="0" smtClean="0">
                          <a:latin typeface="Meiryo UI" pitchFamily="50" charset="-128"/>
                          <a:ea typeface="Meiryo UI" pitchFamily="50" charset="-128"/>
                          <a:cs typeface="Meiryo UI" pitchFamily="50" charset="-128"/>
                        </a:rPr>
                        <a:t>・民間住宅の登録・認定</a:t>
                      </a:r>
                    </a:p>
                    <a:p>
                      <a:r>
                        <a:rPr kumimoji="1" lang="ja-JP" altLang="en-US" sz="1400" b="0" spc="0" dirty="0" smtClean="0">
                          <a:latin typeface="Meiryo UI" pitchFamily="50" charset="-128"/>
                          <a:ea typeface="Meiryo UI" pitchFamily="50" charset="-128"/>
                          <a:cs typeface="Meiryo UI" pitchFamily="50" charset="-128"/>
                        </a:rPr>
                        <a:t>（</a:t>
                      </a:r>
                      <a:r>
                        <a:rPr kumimoji="1" lang="ja-JP" altLang="en-US" sz="1400" b="0" kern="1200" spc="0" dirty="0" smtClean="0">
                          <a:solidFill>
                            <a:schemeClr val="dk1"/>
                          </a:solidFill>
                          <a:latin typeface="Meiryo UI" pitchFamily="50" charset="-128"/>
                          <a:ea typeface="Meiryo UI" pitchFamily="50" charset="-128"/>
                          <a:cs typeface="Meiryo UI" pitchFamily="50" charset="-128"/>
                        </a:rPr>
                        <a:t>サービス付き高齢者向け住宅登録事業等）</a:t>
                      </a:r>
                      <a:endParaRPr kumimoji="1" lang="en-US" altLang="ja-JP" sz="1400" b="0" kern="1200" spc="0" dirty="0" smtClean="0">
                        <a:solidFill>
                          <a:schemeClr val="dk1"/>
                        </a:solidFill>
                        <a:latin typeface="Meiryo UI" pitchFamily="50" charset="-128"/>
                        <a:ea typeface="Meiryo UI" pitchFamily="50" charset="-128"/>
                        <a:cs typeface="Meiryo UI" pitchFamily="50" charset="-128"/>
                      </a:endParaRPr>
                    </a:p>
                    <a:p>
                      <a:r>
                        <a:rPr kumimoji="1" lang="ja-JP" altLang="en-US" sz="1400" b="0" kern="1200" spc="0" dirty="0" smtClean="0">
                          <a:solidFill>
                            <a:schemeClr val="tx1"/>
                          </a:solidFill>
                          <a:latin typeface="Meiryo UI" pitchFamily="50" charset="-128"/>
                          <a:ea typeface="Meiryo UI" pitchFamily="50" charset="-128"/>
                          <a:cs typeface="Meiryo UI" pitchFamily="50" charset="-128"/>
                        </a:rPr>
                        <a:t>・わがまちナイススポット（景観資源）の発見（審議会の</a:t>
                      </a:r>
                      <a:endParaRPr kumimoji="1" lang="en-US" altLang="ja-JP" sz="1400" b="0" kern="1200" spc="0" dirty="0" smtClean="0">
                        <a:solidFill>
                          <a:schemeClr val="tx1"/>
                        </a:solidFill>
                        <a:latin typeface="Meiryo UI" pitchFamily="50" charset="-128"/>
                        <a:ea typeface="Meiryo UI" pitchFamily="50" charset="-128"/>
                        <a:cs typeface="Meiryo UI" pitchFamily="50" charset="-128"/>
                      </a:endParaRPr>
                    </a:p>
                    <a:p>
                      <a:r>
                        <a:rPr kumimoji="1" lang="ja-JP" altLang="en-US" sz="1400" b="0" kern="1200" spc="0" dirty="0" smtClean="0">
                          <a:solidFill>
                            <a:schemeClr val="tx1"/>
                          </a:solidFill>
                          <a:latin typeface="Meiryo UI" pitchFamily="50" charset="-128"/>
                          <a:ea typeface="Meiryo UI" pitchFamily="50" charset="-128"/>
                          <a:cs typeface="Meiryo UI" pitchFamily="50" charset="-128"/>
                        </a:rPr>
                        <a:t>　運営等）</a:t>
                      </a:r>
                      <a:endParaRPr kumimoji="1" lang="en-US" altLang="ja-JP" sz="1400" b="0" kern="1200" spc="0" dirty="0" smtClean="0">
                        <a:solidFill>
                          <a:schemeClr val="tx1"/>
                        </a:solidFill>
                        <a:latin typeface="Meiryo UI" pitchFamily="50" charset="-128"/>
                        <a:ea typeface="Meiryo UI" pitchFamily="50" charset="-128"/>
                        <a:cs typeface="Meiryo UI" pitchFamily="50" charset="-128"/>
                      </a:endParaRPr>
                    </a:p>
                    <a:p>
                      <a:r>
                        <a:rPr kumimoji="1" lang="ja-JP" altLang="en-US" sz="1400" b="0" kern="1200" spc="0" dirty="0" smtClean="0">
                          <a:solidFill>
                            <a:schemeClr val="tx1"/>
                          </a:solidFill>
                          <a:latin typeface="Meiryo UI" pitchFamily="50" charset="-128"/>
                          <a:ea typeface="Meiryo UI" pitchFamily="50" charset="-128"/>
                          <a:cs typeface="Meiryo UI" pitchFamily="50" charset="-128"/>
                        </a:rPr>
                        <a:t>・放置自転車対策、駐輪場の整備（制度管理）</a:t>
                      </a:r>
                      <a:endParaRPr kumimoji="1" lang="ja-JP" altLang="en-US" sz="1400" b="0" kern="1200" spc="0" dirty="0">
                        <a:solidFill>
                          <a:schemeClr val="tx1"/>
                        </a:solidFill>
                        <a:latin typeface="Meiryo UI" pitchFamily="50" charset="-128"/>
                        <a:ea typeface="Meiryo UI" pitchFamily="50" charset="-128"/>
                        <a:cs typeface="Meiryo UI" pitchFamily="50" charset="-128"/>
                      </a:endParaRPr>
                    </a:p>
                  </a:txBody>
                  <a:tcPr marL="68580" marR="68580" marT="60960" marB="60960"/>
                </a:tc>
              </a:tr>
              <a:tr h="3000825">
                <a:tc>
                  <a:txBody>
                    <a:bodyPr/>
                    <a:lstStyle/>
                    <a:p>
                      <a:pPr algn="ctr"/>
                      <a:r>
                        <a:rPr kumimoji="1" lang="ja-JP" altLang="en-US" sz="1400" b="1" spc="0" dirty="0" smtClean="0"/>
                        <a:t>総合区</a:t>
                      </a:r>
                      <a:endParaRPr kumimoji="1" lang="ja-JP" altLang="en-US" sz="1400" b="1" spc="0" dirty="0"/>
                    </a:p>
                  </a:txBody>
                  <a:tcPr anchor="ctr">
                    <a:solidFill>
                      <a:schemeClr val="tx2">
                        <a:lumMod val="60000"/>
                        <a:lumOff val="40000"/>
                      </a:schemeClr>
                    </a:solidFill>
                  </a:tcPr>
                </a:tc>
                <a:tc>
                  <a:txBody>
                    <a:bodyPr/>
                    <a:lstStyle/>
                    <a:p>
                      <a:r>
                        <a:rPr kumimoji="1" lang="ja-JP" altLang="en-US" sz="1400" b="0" spc="0" dirty="0" smtClean="0">
                          <a:latin typeface="Meiryo UI" pitchFamily="50" charset="-128"/>
                          <a:ea typeface="Meiryo UI" pitchFamily="50" charset="-128"/>
                          <a:cs typeface="Meiryo UI" pitchFamily="50" charset="-128"/>
                        </a:rPr>
                        <a:t>・文化振興（創造を楽しむ元気な地域づくりの推進等）</a:t>
                      </a:r>
                      <a:endParaRPr kumimoji="1" lang="en-US" altLang="ja-JP" sz="1400" b="0" spc="0" dirty="0" smtClean="0">
                        <a:latin typeface="Meiryo UI" pitchFamily="50" charset="-128"/>
                        <a:ea typeface="Meiryo UI" pitchFamily="50" charset="-128"/>
                        <a:cs typeface="Meiryo UI" pitchFamily="50" charset="-128"/>
                      </a:endParaRPr>
                    </a:p>
                    <a:p>
                      <a:r>
                        <a:rPr kumimoji="1" lang="ja-JP" altLang="en-US" sz="1400" b="0" spc="0" dirty="0" smtClean="0">
                          <a:latin typeface="Meiryo UI" pitchFamily="50" charset="-128"/>
                          <a:ea typeface="Meiryo UI" pitchFamily="50" charset="-128"/>
                          <a:cs typeface="Meiryo UI" pitchFamily="50" charset="-128"/>
                        </a:rPr>
                        <a:t>・生涯スポーツ</a:t>
                      </a:r>
                      <a:r>
                        <a:rPr kumimoji="1" lang="ja-JP" altLang="en-US" sz="1400" b="0" spc="0" baseline="0" dirty="0" smtClean="0">
                          <a:latin typeface="Meiryo UI" pitchFamily="50" charset="-128"/>
                          <a:ea typeface="Meiryo UI" pitchFamily="50" charset="-128"/>
                          <a:cs typeface="Meiryo UI" pitchFamily="50" charset="-128"/>
                        </a:rPr>
                        <a:t>（市民レクリエーションセンター、スポーツ教室</a:t>
                      </a:r>
                      <a:endParaRPr kumimoji="1" lang="en-US" altLang="ja-JP" sz="1400" b="0" spc="0" baseline="0" dirty="0" smtClean="0">
                        <a:latin typeface="Meiryo UI" pitchFamily="50" charset="-128"/>
                        <a:ea typeface="Meiryo UI" pitchFamily="50" charset="-128"/>
                        <a:cs typeface="Meiryo UI" pitchFamily="50" charset="-128"/>
                      </a:endParaRPr>
                    </a:p>
                    <a:p>
                      <a:r>
                        <a:rPr kumimoji="1" lang="ja-JP" altLang="en-US" sz="1400" b="0" spc="0" baseline="0" dirty="0" smtClean="0">
                          <a:latin typeface="Meiryo UI" pitchFamily="50" charset="-128"/>
                          <a:ea typeface="Meiryo UI" pitchFamily="50" charset="-128"/>
                          <a:cs typeface="Meiryo UI" pitchFamily="50" charset="-128"/>
                        </a:rPr>
                        <a:t>　等）</a:t>
                      </a:r>
                      <a:endParaRPr kumimoji="1" lang="ja-JP" altLang="en-US" sz="1400" b="0" spc="0" baseline="0" dirty="0">
                        <a:latin typeface="Meiryo UI" pitchFamily="50" charset="-128"/>
                        <a:ea typeface="Meiryo UI" pitchFamily="50" charset="-128"/>
                        <a:cs typeface="Meiryo UI" pitchFamily="50" charset="-128"/>
                      </a:endParaRPr>
                    </a:p>
                  </a:txBody>
                  <a:tcPr marL="68580" marR="68580" marT="60960" marB="60960"/>
                </a:tc>
                <a:tc>
                  <a:txBody>
                    <a:bodyPr/>
                    <a:lstStyle/>
                    <a:p>
                      <a:r>
                        <a:rPr kumimoji="1" lang="ja-JP" altLang="en-US" sz="1400" b="0" spc="0" dirty="0" smtClean="0">
                          <a:solidFill>
                            <a:schemeClr val="tx1"/>
                          </a:solidFill>
                          <a:latin typeface="Meiryo UI" pitchFamily="50" charset="-128"/>
                          <a:ea typeface="Meiryo UI" pitchFamily="50" charset="-128"/>
                          <a:cs typeface="Meiryo UI" pitchFamily="50" charset="-128"/>
                        </a:rPr>
                        <a:t>・地域の実情にあわせたまちづくりの検討</a:t>
                      </a:r>
                      <a:endParaRPr kumimoji="1" lang="en-US" altLang="ja-JP" sz="1400" b="0" spc="0" dirty="0" smtClean="0">
                        <a:solidFill>
                          <a:schemeClr val="tx1"/>
                        </a:solidFill>
                        <a:latin typeface="Meiryo UI" pitchFamily="50" charset="-128"/>
                        <a:ea typeface="Meiryo UI" pitchFamily="50" charset="-128"/>
                        <a:cs typeface="Meiryo UI" pitchFamily="50" charset="-128"/>
                      </a:endParaRPr>
                    </a:p>
                    <a:p>
                      <a:r>
                        <a:rPr kumimoji="1" lang="ja-JP" altLang="en-US" sz="1400" b="0" spc="0" dirty="0" smtClean="0">
                          <a:solidFill>
                            <a:schemeClr val="tx1"/>
                          </a:solidFill>
                          <a:latin typeface="Meiryo UI" pitchFamily="50" charset="-128"/>
                          <a:ea typeface="Meiryo UI" pitchFamily="50" charset="-128"/>
                          <a:cs typeface="Meiryo UI" pitchFamily="50" charset="-128"/>
                        </a:rPr>
                        <a:t>（市有地の活用方針等の検討）</a:t>
                      </a:r>
                      <a:endParaRPr kumimoji="1" lang="ja-JP" altLang="en-US" sz="1400" b="0" spc="0" dirty="0">
                        <a:solidFill>
                          <a:schemeClr val="tx1"/>
                        </a:solidFill>
                        <a:latin typeface="Meiryo UI" pitchFamily="50" charset="-128"/>
                        <a:ea typeface="Meiryo UI" pitchFamily="50" charset="-128"/>
                        <a:cs typeface="Meiryo UI" pitchFamily="50" charset="-128"/>
                      </a:endParaRPr>
                    </a:p>
                    <a:p>
                      <a:r>
                        <a:rPr kumimoji="1" lang="ja-JP" altLang="en-US" sz="1400" b="0" kern="1200" spc="0" dirty="0" smtClean="0">
                          <a:solidFill>
                            <a:schemeClr val="dk1"/>
                          </a:solidFill>
                          <a:latin typeface="Meiryo UI" pitchFamily="50" charset="-128"/>
                          <a:ea typeface="Meiryo UI" pitchFamily="50" charset="-128"/>
                          <a:cs typeface="Meiryo UI" pitchFamily="50" charset="-128"/>
                        </a:rPr>
                        <a:t>・わがまちナイススポット（景観資源）の発見</a:t>
                      </a:r>
                      <a:endParaRPr kumimoji="1" lang="en-US" altLang="ja-JP" sz="1400" b="0" kern="1200" spc="0" dirty="0" smtClean="0">
                        <a:solidFill>
                          <a:schemeClr val="dk1"/>
                        </a:solidFill>
                        <a:latin typeface="Meiryo UI" pitchFamily="50" charset="-128"/>
                        <a:ea typeface="Meiryo UI" pitchFamily="50" charset="-128"/>
                        <a:cs typeface="Meiryo UI" pitchFamily="50" charset="-128"/>
                      </a:endParaRPr>
                    </a:p>
                    <a:p>
                      <a:r>
                        <a:rPr kumimoji="1" lang="ja-JP" altLang="en-US" sz="1400" b="0" kern="1200" spc="0" dirty="0" smtClean="0">
                          <a:solidFill>
                            <a:schemeClr val="dk1"/>
                          </a:solidFill>
                          <a:latin typeface="Meiryo UI" pitchFamily="50" charset="-128"/>
                          <a:ea typeface="Meiryo UI" pitchFamily="50" charset="-128"/>
                          <a:cs typeface="Meiryo UI" pitchFamily="50" charset="-128"/>
                        </a:rPr>
                        <a:t>・まちづくり活動支援</a:t>
                      </a:r>
                      <a:endParaRPr kumimoji="1" lang="en-US" altLang="ja-JP" sz="1400" b="0" kern="1200" spc="0" dirty="0" smtClean="0">
                        <a:solidFill>
                          <a:schemeClr val="dk1"/>
                        </a:solidFill>
                        <a:latin typeface="Meiryo UI" pitchFamily="50" charset="-128"/>
                        <a:ea typeface="Meiryo UI" pitchFamily="50" charset="-128"/>
                        <a:cs typeface="Meiryo UI" pitchFamily="50" charset="-128"/>
                      </a:endParaRPr>
                    </a:p>
                    <a:p>
                      <a:r>
                        <a:rPr kumimoji="1" lang="ja-JP" altLang="en-US" sz="1400" b="0" kern="1200" spc="0" dirty="0" smtClean="0">
                          <a:solidFill>
                            <a:schemeClr val="dk1"/>
                          </a:solidFill>
                          <a:latin typeface="Meiryo UI" pitchFamily="50" charset="-128"/>
                          <a:ea typeface="Meiryo UI" pitchFamily="50" charset="-128"/>
                          <a:cs typeface="Meiryo UI" pitchFamily="50" charset="-128"/>
                        </a:rPr>
                        <a:t>・放置自転車対策、</a:t>
                      </a:r>
                      <a:r>
                        <a:rPr kumimoji="1" lang="ja-JP" altLang="en-US" sz="1400" b="0" kern="1200" spc="0" dirty="0" smtClean="0">
                          <a:solidFill>
                            <a:schemeClr val="tx1"/>
                          </a:solidFill>
                          <a:latin typeface="Meiryo UI" pitchFamily="50" charset="-128"/>
                          <a:ea typeface="Meiryo UI" pitchFamily="50" charset="-128"/>
                          <a:cs typeface="Meiryo UI" pitchFamily="50" charset="-128"/>
                        </a:rPr>
                        <a:t>駐輪場の整備</a:t>
                      </a:r>
                      <a:endParaRPr kumimoji="1" lang="en-US" altLang="ja-JP" sz="1400" b="0" kern="1200" spc="0" dirty="0" smtClean="0">
                        <a:solidFill>
                          <a:schemeClr val="tx1"/>
                        </a:solidFill>
                        <a:latin typeface="Meiryo UI" pitchFamily="50" charset="-128"/>
                        <a:ea typeface="Meiryo UI" pitchFamily="50" charset="-128"/>
                        <a:cs typeface="Meiryo UI" pitchFamily="50" charset="-128"/>
                      </a:endParaRPr>
                    </a:p>
                  </a:txBody>
                  <a:tcPr marL="68580" marR="68580" marT="60960" marB="60960"/>
                </a:tc>
              </a:tr>
            </a:tbl>
          </a:graphicData>
        </a:graphic>
      </p:graphicFrame>
      <p:sp>
        <p:nvSpPr>
          <p:cNvPr id="14" name="角丸四角形 13"/>
          <p:cNvSpPr/>
          <p:nvPr/>
        </p:nvSpPr>
        <p:spPr>
          <a:xfrm>
            <a:off x="683568" y="5517232"/>
            <a:ext cx="3096344" cy="576064"/>
          </a:xfrm>
          <a:prstGeom prst="roundRect">
            <a:avLst/>
          </a:prstGeom>
          <a:solidFill>
            <a:schemeClr val="bg1"/>
          </a:solidFill>
          <a:ln w="6350">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p>
            <a:r>
              <a:rPr lang="ja-JP" altLang="en-US" sz="1200" dirty="0" smtClean="0">
                <a:solidFill>
                  <a:schemeClr val="tx1"/>
                </a:solidFill>
                <a:latin typeface="Meiryo UI" pitchFamily="50" charset="-128"/>
                <a:ea typeface="Meiryo UI" pitchFamily="50" charset="-128"/>
                <a:cs typeface="Meiryo UI" pitchFamily="50" charset="-128"/>
              </a:rPr>
              <a:t>・文化振興（地域文化事業等）</a:t>
            </a:r>
            <a:endParaRPr lang="en-US" altLang="ja-JP" sz="1200" dirty="0" smtClean="0">
              <a:solidFill>
                <a:schemeClr val="tx1"/>
              </a:solidFill>
              <a:latin typeface="Meiryo UI" pitchFamily="50" charset="-128"/>
              <a:ea typeface="Meiryo UI" pitchFamily="50" charset="-128"/>
              <a:cs typeface="Meiryo UI" pitchFamily="50" charset="-128"/>
            </a:endParaRPr>
          </a:p>
          <a:p>
            <a:r>
              <a:rPr lang="ja-JP" altLang="en-US" sz="1200" dirty="0" smtClean="0">
                <a:solidFill>
                  <a:schemeClr val="tx1"/>
                </a:solidFill>
                <a:latin typeface="Meiryo UI" pitchFamily="50" charset="-128"/>
                <a:ea typeface="Meiryo UI" pitchFamily="50" charset="-128"/>
                <a:cs typeface="Meiryo UI" pitchFamily="50" charset="-128"/>
              </a:rPr>
              <a:t>・生涯スポーツ（学校体育施設開放事業等）</a:t>
            </a:r>
            <a:endParaRPr lang="ja-JP" altLang="en-US" sz="1200" dirty="0">
              <a:solidFill>
                <a:schemeClr val="tx1"/>
              </a:solidFill>
              <a:latin typeface="Meiryo UI" pitchFamily="50" charset="-128"/>
              <a:ea typeface="Meiryo UI" pitchFamily="50" charset="-128"/>
              <a:cs typeface="Meiryo UI" pitchFamily="50" charset="-128"/>
            </a:endParaRPr>
          </a:p>
        </p:txBody>
      </p:sp>
      <p:sp>
        <p:nvSpPr>
          <p:cNvPr id="11" name="正方形/長方形 10"/>
          <p:cNvSpPr/>
          <p:nvPr/>
        </p:nvSpPr>
        <p:spPr>
          <a:xfrm>
            <a:off x="0" y="-1660"/>
            <a:ext cx="9144000" cy="432000"/>
          </a:xfrm>
          <a:prstGeom prst="rect">
            <a:avLst/>
          </a:prstGeom>
          <a:gradFill>
            <a:gsLst>
              <a:gs pos="0">
                <a:schemeClr val="accent2">
                  <a:lumMod val="40000"/>
                  <a:lumOff val="60000"/>
                </a:schemeClr>
              </a:gs>
              <a:gs pos="50000">
                <a:schemeClr val="bg1"/>
              </a:gs>
              <a:gs pos="100000">
                <a:schemeClr val="accent2">
                  <a:lumMod val="40000"/>
                  <a:lumOff val="6000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r>
              <a:rPr lang="ja-JP" altLang="en-US" sz="2000" b="1" dirty="0" smtClean="0">
                <a:solidFill>
                  <a:prstClr val="black"/>
                </a:solidFill>
                <a:latin typeface="Meiryo UI" pitchFamily="50" charset="-128"/>
                <a:ea typeface="Meiryo UI" pitchFamily="50" charset="-128"/>
                <a:cs typeface="Meiryo UI" pitchFamily="50" charset="-128"/>
              </a:rPr>
              <a:t>４　局と総合区の主な事務</a:t>
            </a:r>
            <a:endParaRPr lang="ja-JP" altLang="en-US" sz="2000" b="1" dirty="0">
              <a:solidFill>
                <a:prstClr val="black"/>
              </a:solidFill>
              <a:latin typeface="Meiryo UI" pitchFamily="50" charset="-128"/>
              <a:ea typeface="Meiryo UI" pitchFamily="50" charset="-128"/>
              <a:cs typeface="Meiryo UI" pitchFamily="50" charset="-128"/>
            </a:endParaRPr>
          </a:p>
        </p:txBody>
      </p:sp>
      <p:sp>
        <p:nvSpPr>
          <p:cNvPr id="9" name="正方形/長方形 27"/>
          <p:cNvSpPr>
            <a:spLocks noChangeArrowheads="1"/>
          </p:cNvSpPr>
          <p:nvPr/>
        </p:nvSpPr>
        <p:spPr bwMode="auto">
          <a:xfrm>
            <a:off x="8100392" y="44624"/>
            <a:ext cx="1031875" cy="261937"/>
          </a:xfrm>
          <a:prstGeom prst="rect">
            <a:avLst/>
          </a:prstGeom>
          <a:noFill/>
          <a:ln w="9525">
            <a:noFill/>
            <a:miter lim="800000"/>
            <a:headEnd/>
            <a:tailEnd/>
          </a:ln>
        </p:spPr>
        <p:txBody>
          <a:bodyPr>
            <a:spAutoFit/>
          </a:bodyPr>
          <a:lstStyle/>
          <a:p>
            <a:pPr algn="r"/>
            <a:r>
              <a:rPr lang="ja-JP" altLang="en-US" sz="1100" b="1" dirty="0">
                <a:solidFill>
                  <a:srgbClr val="000000"/>
                </a:solidFill>
                <a:latin typeface="ＭＳ Ｐゴシック" charset="-128"/>
                <a:ea typeface="Meiryo UI" pitchFamily="50" charset="-128"/>
                <a:cs typeface="Meiryo UI" pitchFamily="50" charset="-128"/>
              </a:rPr>
              <a:t> 事務</a:t>
            </a:r>
            <a:r>
              <a:rPr lang="en-US" altLang="ja-JP" sz="1100" b="1" dirty="0" smtClean="0">
                <a:solidFill>
                  <a:srgbClr val="000000"/>
                </a:solidFill>
                <a:latin typeface="ＭＳ Ｐゴシック" charset="-128"/>
                <a:ea typeface="Meiryo UI" pitchFamily="50" charset="-128"/>
                <a:cs typeface="Meiryo UI" pitchFamily="50" charset="-128"/>
              </a:rPr>
              <a:t>-</a:t>
            </a:r>
            <a:r>
              <a:rPr lang="ja-JP" altLang="en-US" sz="1100" b="1" dirty="0">
                <a:solidFill>
                  <a:srgbClr val="000000"/>
                </a:solidFill>
                <a:latin typeface="ＭＳ Ｐゴシック" charset="-128"/>
                <a:ea typeface="Meiryo UI" pitchFamily="50" charset="-128"/>
                <a:cs typeface="Meiryo UI" pitchFamily="50" charset="-128"/>
              </a:rPr>
              <a:t>７</a:t>
            </a:r>
            <a:endParaRPr lang="ja-JP" altLang="en-US" sz="1200" b="1" dirty="0">
              <a:solidFill>
                <a:srgbClr val="000000"/>
              </a:solidFill>
              <a:latin typeface="ＭＳ Ｐゴシック" charset="-128"/>
              <a:ea typeface="Meiryo UI" pitchFamily="50" charset="-128"/>
              <a:cs typeface="Meiryo UI" pitchFamily="50" charset="-128"/>
            </a:endParaRPr>
          </a:p>
        </p:txBody>
      </p:sp>
    </p:spTree>
  </p:cSld>
  <p:clrMapOvr>
    <a:masterClrMapping/>
  </p:clrMapOvr>
  <p:timing>
    <p:tnLst>
      <p:par>
        <p:cTn id="1" dur="indefinite" restart="never" nodeType="tmRoot"/>
      </p:par>
    </p:tn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3" name="表 12"/>
          <p:cNvGraphicFramePr>
            <a:graphicFrameLocks noGrp="1"/>
          </p:cNvGraphicFramePr>
          <p:nvPr>
            <p:extLst>
              <p:ext uri="{D42A27DB-BD31-4B8C-83A1-F6EECF244321}">
                <p14:modId xmlns="" xmlns:p14="http://schemas.microsoft.com/office/powerpoint/2010/main" val="956287743"/>
              </p:ext>
            </p:extLst>
          </p:nvPr>
        </p:nvGraphicFramePr>
        <p:xfrm>
          <a:off x="2" y="548680"/>
          <a:ext cx="9143999" cy="6287549"/>
        </p:xfrm>
        <a:graphic>
          <a:graphicData uri="http://schemas.openxmlformats.org/drawingml/2006/table">
            <a:tbl>
              <a:tblPr firstRow="1" bandRow="1">
                <a:tableStyleId>{5C22544A-7EE6-4342-B048-85BDC9FD1C3A}</a:tableStyleId>
              </a:tblPr>
              <a:tblGrid>
                <a:gridCol w="453420"/>
                <a:gridCol w="4458645"/>
                <a:gridCol w="4231934"/>
              </a:tblGrid>
              <a:tr h="357247">
                <a:tc>
                  <a:txBody>
                    <a:bodyPr/>
                    <a:lstStyle/>
                    <a:p>
                      <a:endParaRPr kumimoji="1" lang="ja-JP" altLang="en-US" sz="1400" spc="0" dirty="0"/>
                    </a:p>
                  </a:txBody>
                  <a:tcPr/>
                </a:tc>
                <a:tc>
                  <a:txBody>
                    <a:bodyPr/>
                    <a:lstStyle/>
                    <a:p>
                      <a:pPr algn="ctr"/>
                      <a:r>
                        <a:rPr kumimoji="1" lang="ja-JP" altLang="en-US" sz="1400" spc="0" dirty="0" smtClean="0"/>
                        <a:t>９　</a:t>
                      </a:r>
                      <a:r>
                        <a:rPr kumimoji="1" lang="en-US" altLang="ja-JP" sz="1400" spc="0" dirty="0" smtClean="0"/>
                        <a:t> </a:t>
                      </a:r>
                      <a:r>
                        <a:rPr kumimoji="1" lang="ja-JP" altLang="en-US" sz="1400" spc="0" dirty="0" smtClean="0"/>
                        <a:t>都市基盤整備</a:t>
                      </a:r>
                      <a:endParaRPr kumimoji="1" lang="ja-JP" altLang="en-US" sz="1400" spc="0" dirty="0"/>
                    </a:p>
                  </a:txBody>
                  <a:tcPr anchor="ctr"/>
                </a:tc>
                <a:tc>
                  <a:txBody>
                    <a:bodyPr/>
                    <a:lstStyle/>
                    <a:p>
                      <a:pPr algn="ctr"/>
                      <a:r>
                        <a:rPr kumimoji="1" lang="ja-JP" altLang="en-US" sz="1400" spc="0" dirty="0" smtClean="0"/>
                        <a:t>１０　住民生活</a:t>
                      </a:r>
                      <a:endParaRPr kumimoji="1" lang="ja-JP" altLang="en-US" sz="1400" spc="0" dirty="0"/>
                    </a:p>
                  </a:txBody>
                  <a:tcPr anchor="ctr"/>
                </a:tc>
              </a:tr>
              <a:tr h="2786527">
                <a:tc>
                  <a:txBody>
                    <a:bodyPr/>
                    <a:lstStyle/>
                    <a:p>
                      <a:pPr algn="ctr"/>
                      <a:r>
                        <a:rPr kumimoji="1" lang="ja-JP" altLang="en-US" sz="1400" b="1" spc="0" dirty="0" smtClean="0"/>
                        <a:t>局</a:t>
                      </a:r>
                      <a:endParaRPr kumimoji="1" lang="ja-JP" altLang="en-US" sz="1400" b="1" spc="0" dirty="0"/>
                    </a:p>
                  </a:txBody>
                  <a:tcPr anchor="ctr">
                    <a:solidFill>
                      <a:schemeClr val="bg1"/>
                    </a:solidFill>
                  </a:tcPr>
                </a:tc>
                <a:tc>
                  <a:txBody>
                    <a:bodyPr/>
                    <a:lstStyle/>
                    <a:p>
                      <a:r>
                        <a:rPr kumimoji="1" lang="ja-JP" altLang="en-US" sz="1400" b="0" u="none" spc="0" dirty="0" smtClean="0">
                          <a:solidFill>
                            <a:schemeClr val="tx1"/>
                          </a:solidFill>
                          <a:latin typeface="Meiryo UI" pitchFamily="50" charset="-128"/>
                          <a:ea typeface="Meiryo UI" pitchFamily="50" charset="-128"/>
                          <a:cs typeface="Meiryo UI" pitchFamily="50" charset="-128"/>
                        </a:rPr>
                        <a:t>・道路・公園の新設改良（計画的整備･補修含む）</a:t>
                      </a:r>
                      <a:endParaRPr kumimoji="1" lang="en-US" altLang="ja-JP" sz="1400" b="0" u="none" spc="0" dirty="0" smtClean="0">
                        <a:solidFill>
                          <a:schemeClr val="tx1"/>
                        </a:solidFill>
                        <a:latin typeface="Meiryo UI" pitchFamily="50" charset="-128"/>
                        <a:ea typeface="Meiryo UI" pitchFamily="50" charset="-128"/>
                        <a:cs typeface="Meiryo UI" pitchFamily="50" charset="-128"/>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400" b="0" u="none" spc="0" dirty="0" smtClean="0">
                          <a:solidFill>
                            <a:schemeClr val="tx1"/>
                          </a:solidFill>
                          <a:latin typeface="Meiryo UI" pitchFamily="50" charset="-128"/>
                          <a:ea typeface="Meiryo UI" pitchFamily="50" charset="-128"/>
                          <a:cs typeface="Meiryo UI" pitchFamily="50" charset="-128"/>
                        </a:rPr>
                        <a:t>・幹線道路の維持管理（</a:t>
                      </a:r>
                      <a:r>
                        <a:rPr kumimoji="1" lang="ja-JP" altLang="en-US" sz="1400" b="0" u="none" spc="0" baseline="0" dirty="0" smtClean="0">
                          <a:solidFill>
                            <a:schemeClr val="tx1"/>
                          </a:solidFill>
                          <a:latin typeface="Meiryo UI" pitchFamily="50" charset="-128"/>
                          <a:ea typeface="Meiryo UI" pitchFamily="50" charset="-128"/>
                          <a:cs typeface="Meiryo UI" pitchFamily="50" charset="-128"/>
                        </a:rPr>
                        <a:t>街路樹を含む）</a:t>
                      </a:r>
                      <a:endParaRPr kumimoji="1" lang="en-US" altLang="ja-JP" sz="1400" b="0" u="none" spc="0" baseline="0" dirty="0" smtClean="0">
                        <a:solidFill>
                          <a:schemeClr val="tx1"/>
                        </a:solidFill>
                        <a:latin typeface="Meiryo UI" pitchFamily="50" charset="-128"/>
                        <a:ea typeface="Meiryo UI" pitchFamily="50" charset="-128"/>
                        <a:cs typeface="Meiryo UI" pitchFamily="50" charset="-128"/>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400" b="0" u="none" spc="0" dirty="0" smtClean="0">
                          <a:solidFill>
                            <a:schemeClr val="tx1"/>
                          </a:solidFill>
                          <a:latin typeface="Meiryo UI" pitchFamily="50" charset="-128"/>
                          <a:ea typeface="Meiryo UI" pitchFamily="50" charset="-128"/>
                          <a:cs typeface="Meiryo UI" pitchFamily="50" charset="-128"/>
                        </a:rPr>
                        <a:t>・大規模公園の維持管理</a:t>
                      </a:r>
                      <a:endParaRPr kumimoji="1" lang="en-US" altLang="ja-JP" sz="1400" b="0" u="none" spc="0" dirty="0" smtClean="0">
                        <a:solidFill>
                          <a:schemeClr val="tx1"/>
                        </a:solidFill>
                        <a:latin typeface="Meiryo UI" pitchFamily="50" charset="-128"/>
                        <a:ea typeface="Meiryo UI" pitchFamily="50" charset="-128"/>
                        <a:cs typeface="Meiryo UI" pitchFamily="50" charset="-128"/>
                      </a:endParaRPr>
                    </a:p>
                    <a:p>
                      <a:r>
                        <a:rPr kumimoji="1" lang="ja-JP" altLang="en-US" sz="1400" b="0" spc="0" dirty="0" smtClean="0">
                          <a:solidFill>
                            <a:schemeClr val="tx1"/>
                          </a:solidFill>
                          <a:latin typeface="Meiryo UI" pitchFamily="50" charset="-128"/>
                          <a:ea typeface="Meiryo UI" pitchFamily="50" charset="-128"/>
                          <a:cs typeface="Meiryo UI" pitchFamily="50" charset="-128"/>
                        </a:rPr>
                        <a:t>・河川管理</a:t>
                      </a:r>
                      <a:endParaRPr kumimoji="1" lang="en-US" altLang="ja-JP" sz="1400" b="0" spc="0" dirty="0" smtClean="0">
                        <a:solidFill>
                          <a:schemeClr val="tx1"/>
                        </a:solidFill>
                        <a:latin typeface="Meiryo UI" pitchFamily="50" charset="-128"/>
                        <a:ea typeface="Meiryo UI" pitchFamily="50" charset="-128"/>
                        <a:cs typeface="Meiryo UI" pitchFamily="50" charset="-128"/>
                      </a:endParaRPr>
                    </a:p>
                    <a:p>
                      <a:r>
                        <a:rPr kumimoji="1" lang="ja-JP" altLang="en-US" sz="1400" b="0" spc="0" dirty="0" smtClean="0">
                          <a:solidFill>
                            <a:schemeClr val="tx1"/>
                          </a:solidFill>
                          <a:latin typeface="Meiryo UI" pitchFamily="50" charset="-128"/>
                          <a:ea typeface="Meiryo UI" pitchFamily="50" charset="-128"/>
                          <a:cs typeface="Meiryo UI" pitchFamily="50" charset="-128"/>
                        </a:rPr>
                        <a:t>・下水道事業</a:t>
                      </a:r>
                      <a:endParaRPr kumimoji="1" lang="en-US" altLang="ja-JP" sz="1400" b="0" spc="0" dirty="0" smtClean="0">
                        <a:solidFill>
                          <a:schemeClr val="tx1"/>
                        </a:solidFill>
                        <a:latin typeface="Meiryo UI" pitchFamily="50" charset="-128"/>
                        <a:ea typeface="Meiryo UI" pitchFamily="50" charset="-128"/>
                        <a:cs typeface="Meiryo UI" pitchFamily="50" charset="-128"/>
                      </a:endParaRPr>
                    </a:p>
                    <a:p>
                      <a:r>
                        <a:rPr kumimoji="1" lang="ja-JP" altLang="en-US" sz="1400" b="0" spc="0" dirty="0" smtClean="0">
                          <a:solidFill>
                            <a:schemeClr val="tx1"/>
                          </a:solidFill>
                          <a:latin typeface="Meiryo UI" pitchFamily="50" charset="-128"/>
                          <a:ea typeface="Meiryo UI" pitchFamily="50" charset="-128"/>
                          <a:cs typeface="Meiryo UI" pitchFamily="50" charset="-128"/>
                        </a:rPr>
                        <a:t>・水道事業</a:t>
                      </a:r>
                      <a:endParaRPr kumimoji="1" lang="en-US" altLang="ja-JP" sz="1400" b="0" spc="0" dirty="0" smtClean="0">
                        <a:solidFill>
                          <a:schemeClr val="tx1"/>
                        </a:solidFill>
                        <a:latin typeface="Meiryo UI" pitchFamily="50" charset="-128"/>
                        <a:ea typeface="Meiryo UI" pitchFamily="50" charset="-128"/>
                        <a:cs typeface="Meiryo UI" pitchFamily="50" charset="-128"/>
                      </a:endParaRPr>
                    </a:p>
                    <a:p>
                      <a:pPr algn="l"/>
                      <a:r>
                        <a:rPr kumimoji="1" lang="ja-JP" altLang="en-US" sz="1400" b="0" spc="0" dirty="0" smtClean="0">
                          <a:solidFill>
                            <a:schemeClr val="tx1"/>
                          </a:solidFill>
                          <a:latin typeface="Meiryo UI" pitchFamily="50" charset="-128"/>
                          <a:ea typeface="Meiryo UI" pitchFamily="50" charset="-128"/>
                          <a:cs typeface="Meiryo UI" pitchFamily="50" charset="-128"/>
                        </a:rPr>
                        <a:t>・鉄道との連続立体交差</a:t>
                      </a:r>
                      <a:r>
                        <a:rPr kumimoji="1" lang="ja-JP" altLang="en-US" sz="1400" b="0" spc="0" baseline="0" dirty="0" smtClean="0">
                          <a:solidFill>
                            <a:schemeClr val="tx1"/>
                          </a:solidFill>
                          <a:latin typeface="Meiryo UI" pitchFamily="50" charset="-128"/>
                          <a:ea typeface="Meiryo UI" pitchFamily="50" charset="-128"/>
                          <a:cs typeface="Meiryo UI" pitchFamily="50" charset="-128"/>
                        </a:rPr>
                        <a:t>（阪急</a:t>
                      </a:r>
                      <a:r>
                        <a:rPr kumimoji="1" lang="ja-JP" altLang="en-US" sz="1400" spc="0" baseline="0" dirty="0" smtClean="0">
                          <a:solidFill>
                            <a:schemeClr val="tx1"/>
                          </a:solidFill>
                          <a:latin typeface="Meiryo UI" pitchFamily="50" charset="-128"/>
                          <a:ea typeface="Meiryo UI" pitchFamily="50" charset="-128"/>
                          <a:cs typeface="Meiryo UI" pitchFamily="50" charset="-128"/>
                        </a:rPr>
                        <a:t>電鉄京都線・千里線）</a:t>
                      </a:r>
                      <a:endParaRPr kumimoji="1" lang="en-US" altLang="ja-JP" sz="1400" spc="0" baseline="0" dirty="0" smtClean="0">
                        <a:solidFill>
                          <a:schemeClr val="tx1"/>
                        </a:solidFill>
                        <a:latin typeface="Meiryo UI" pitchFamily="50" charset="-128"/>
                        <a:ea typeface="Meiryo UI" pitchFamily="50" charset="-128"/>
                        <a:cs typeface="Meiryo UI" pitchFamily="50" charset="-128"/>
                      </a:endParaRPr>
                    </a:p>
                  </a:txBody>
                  <a:tcPr marL="68580" marR="68580" marT="60960" marB="60960"/>
                </a:tc>
                <a:tc>
                  <a:txBody>
                    <a:bodyPr/>
                    <a:lstStyle/>
                    <a:p>
                      <a:r>
                        <a:rPr kumimoji="1" lang="ja-JP" altLang="en-US" sz="1400" spc="0" dirty="0" smtClean="0">
                          <a:latin typeface="Meiryo UI" pitchFamily="50" charset="-128"/>
                          <a:ea typeface="Meiryo UI" pitchFamily="50" charset="-128"/>
                          <a:cs typeface="Meiryo UI" pitchFamily="50" charset="-128"/>
                        </a:rPr>
                        <a:t>・</a:t>
                      </a:r>
                      <a:r>
                        <a:rPr kumimoji="1" lang="ja-JP" altLang="en-US" sz="1400" b="0" spc="0" dirty="0" smtClean="0">
                          <a:latin typeface="Meiryo UI" pitchFamily="50" charset="-128"/>
                          <a:ea typeface="Meiryo UI" pitchFamily="50" charset="-128"/>
                          <a:cs typeface="Meiryo UI" pitchFamily="50" charset="-128"/>
                        </a:rPr>
                        <a:t>地域安全防犯対策（協議会の運営等）</a:t>
                      </a:r>
                      <a:endParaRPr kumimoji="1" lang="en-US" altLang="ja-JP" sz="1400" b="0" spc="0" dirty="0" smtClean="0">
                        <a:latin typeface="Meiryo UI" pitchFamily="50" charset="-128"/>
                        <a:ea typeface="Meiryo UI" pitchFamily="50" charset="-128"/>
                        <a:cs typeface="Meiryo UI" pitchFamily="50" charset="-128"/>
                      </a:endParaRPr>
                    </a:p>
                    <a:p>
                      <a:r>
                        <a:rPr kumimoji="1" lang="ja-JP" altLang="en-US" sz="1400" b="0" spc="0" dirty="0" smtClean="0">
                          <a:latin typeface="Meiryo UI" pitchFamily="50" charset="-128"/>
                          <a:ea typeface="Meiryo UI" pitchFamily="50" charset="-128"/>
                          <a:cs typeface="Meiryo UI" pitchFamily="50" charset="-128"/>
                        </a:rPr>
                        <a:t>・男女共同参画（クレオ等）</a:t>
                      </a:r>
                      <a:endParaRPr kumimoji="1" lang="en-US" altLang="ja-JP" sz="1400" b="0" spc="0" dirty="0" smtClean="0">
                        <a:latin typeface="Meiryo UI" pitchFamily="50" charset="-128"/>
                        <a:ea typeface="Meiryo UI" pitchFamily="50" charset="-128"/>
                        <a:cs typeface="Meiryo UI" pitchFamily="50" charset="-128"/>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400" b="0" spc="0" dirty="0" smtClean="0">
                          <a:latin typeface="Meiryo UI" pitchFamily="50" charset="-128"/>
                          <a:ea typeface="Meiryo UI" pitchFamily="50" charset="-128"/>
                          <a:cs typeface="Meiryo UI" pitchFamily="50" charset="-128"/>
                        </a:rPr>
                        <a:t>・雇用施策</a:t>
                      </a:r>
                      <a:r>
                        <a:rPr kumimoji="1" lang="ja-JP" altLang="en-US" sz="1400" b="0" spc="0" baseline="0" dirty="0" smtClean="0">
                          <a:latin typeface="Meiryo UI" pitchFamily="50" charset="-128"/>
                          <a:ea typeface="Meiryo UI" pitchFamily="50" charset="-128"/>
                          <a:cs typeface="Meiryo UI" pitchFamily="50" charset="-128"/>
                        </a:rPr>
                        <a:t>（労働団体との連絡調整、</a:t>
                      </a:r>
                      <a:r>
                        <a:rPr kumimoji="1" lang="ja-JP" altLang="en-US" sz="1400" b="0" u="none" spc="0" dirty="0" smtClean="0">
                          <a:solidFill>
                            <a:schemeClr val="tx1"/>
                          </a:solidFill>
                          <a:latin typeface="Meiryo UI" pitchFamily="50" charset="-128"/>
                          <a:ea typeface="Meiryo UI" pitchFamily="50" charset="-128"/>
                          <a:cs typeface="Meiryo UI" pitchFamily="50" charset="-128"/>
                        </a:rPr>
                        <a:t>就労相談</a:t>
                      </a:r>
                      <a:r>
                        <a:rPr kumimoji="1" lang="ja-JP" altLang="en-US" sz="1400" b="0" spc="0" baseline="0" dirty="0" smtClean="0">
                          <a:latin typeface="Meiryo UI" pitchFamily="50" charset="-128"/>
                          <a:ea typeface="Meiryo UI" pitchFamily="50" charset="-128"/>
                          <a:cs typeface="Meiryo UI" pitchFamily="50" charset="-128"/>
                        </a:rPr>
                        <a:t>等）</a:t>
                      </a:r>
                      <a:endParaRPr kumimoji="1" lang="en-US" altLang="ja-JP" sz="1400" b="0" spc="0" dirty="0" smtClean="0">
                        <a:latin typeface="Meiryo UI" pitchFamily="50" charset="-128"/>
                        <a:ea typeface="Meiryo UI" pitchFamily="50" charset="-128"/>
                        <a:cs typeface="Meiryo UI" pitchFamily="50" charset="-128"/>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400" b="0" spc="0" dirty="0" smtClean="0">
                          <a:latin typeface="Meiryo UI" pitchFamily="50" charset="-128"/>
                          <a:ea typeface="Meiryo UI" pitchFamily="50" charset="-128"/>
                          <a:cs typeface="Meiryo UI" pitchFamily="50" charset="-128"/>
                        </a:rPr>
                        <a:t>・消費者センター</a:t>
                      </a:r>
                      <a:endParaRPr kumimoji="1" lang="en-US" altLang="ja-JP" sz="1400" b="0" spc="0" dirty="0" smtClean="0">
                        <a:latin typeface="Meiryo UI" pitchFamily="50" charset="-128"/>
                        <a:ea typeface="Meiryo UI" pitchFamily="50" charset="-128"/>
                        <a:cs typeface="Meiryo UI" pitchFamily="50" charset="-128"/>
                      </a:endParaRPr>
                    </a:p>
                    <a:p>
                      <a:r>
                        <a:rPr kumimoji="1" lang="ja-JP" altLang="en-US" sz="1400" b="0" spc="0" dirty="0" smtClean="0">
                          <a:latin typeface="Meiryo UI" pitchFamily="50" charset="-128"/>
                          <a:ea typeface="Meiryo UI" pitchFamily="50" charset="-128"/>
                          <a:cs typeface="Meiryo UI" pitchFamily="50" charset="-128"/>
                        </a:rPr>
                        <a:t>・国際交流</a:t>
                      </a:r>
                      <a:endParaRPr kumimoji="1" lang="en-US" altLang="ja-JP" sz="1400" b="0" spc="0" dirty="0" smtClean="0">
                        <a:latin typeface="Meiryo UI" pitchFamily="50" charset="-128"/>
                        <a:ea typeface="Meiryo UI" pitchFamily="50" charset="-128"/>
                        <a:cs typeface="Meiryo UI" pitchFamily="50" charset="-128"/>
                      </a:endParaRPr>
                    </a:p>
                    <a:p>
                      <a:r>
                        <a:rPr kumimoji="1" lang="ja-JP" altLang="en-US" sz="1400" b="0" spc="0" dirty="0" smtClean="0">
                          <a:latin typeface="Meiryo UI" pitchFamily="50" charset="-128"/>
                          <a:ea typeface="Meiryo UI" pitchFamily="50" charset="-128"/>
                          <a:cs typeface="Meiryo UI" pitchFamily="50" charset="-128"/>
                        </a:rPr>
                        <a:t>・中央体育館、大阪プールの運営</a:t>
                      </a:r>
                    </a:p>
                  </a:txBody>
                  <a:tcPr marL="68580" marR="68580" marT="60960" marB="60960"/>
                </a:tc>
              </a:tr>
              <a:tr h="3143775">
                <a:tc>
                  <a:txBody>
                    <a:bodyPr/>
                    <a:lstStyle/>
                    <a:p>
                      <a:pPr algn="ctr"/>
                      <a:r>
                        <a:rPr kumimoji="1" lang="ja-JP" altLang="en-US" sz="1400" b="1" spc="0" dirty="0" smtClean="0"/>
                        <a:t>総合区</a:t>
                      </a:r>
                      <a:endParaRPr kumimoji="1" lang="ja-JP" altLang="en-US" sz="1400" b="1" spc="0" dirty="0"/>
                    </a:p>
                  </a:txBody>
                  <a:tcPr anchor="ctr">
                    <a:solidFill>
                      <a:schemeClr val="tx2">
                        <a:lumMod val="60000"/>
                        <a:lumOff val="40000"/>
                      </a:schemeClr>
                    </a:solidFill>
                  </a:tcPr>
                </a:tc>
                <a:tc>
                  <a:txBody>
                    <a:bodyPr/>
                    <a:lstStyle/>
                    <a:p>
                      <a:r>
                        <a:rPr kumimoji="1" lang="ja-JP" altLang="en-US" sz="1400" b="0" u="none" strike="noStrike" kern="1200" spc="0" baseline="0" dirty="0" smtClean="0">
                          <a:solidFill>
                            <a:schemeClr val="tx1"/>
                          </a:solidFill>
                          <a:latin typeface="Meiryo UI" pitchFamily="50" charset="-128"/>
                          <a:ea typeface="Meiryo UI" pitchFamily="50" charset="-128"/>
                          <a:cs typeface="Meiryo UI" pitchFamily="50" charset="-128"/>
                        </a:rPr>
                        <a:t>・道路（幹線道路を除く）</a:t>
                      </a:r>
                      <a:r>
                        <a:rPr kumimoji="1" lang="ja-JP" altLang="en-US" sz="1400" b="0" u="none" kern="1200" spc="0" dirty="0" smtClean="0">
                          <a:solidFill>
                            <a:schemeClr val="tx1"/>
                          </a:solidFill>
                          <a:latin typeface="Meiryo UI" pitchFamily="50" charset="-128"/>
                          <a:ea typeface="Meiryo UI" pitchFamily="50" charset="-128"/>
                          <a:cs typeface="Meiryo UI" pitchFamily="50" charset="-128"/>
                        </a:rPr>
                        <a:t>の維持管理（街路樹を含む）</a:t>
                      </a:r>
                      <a:endParaRPr kumimoji="1" lang="en-US" altLang="ja-JP" sz="1400" b="0" u="none" kern="1200" spc="0" dirty="0" smtClean="0">
                        <a:solidFill>
                          <a:schemeClr val="tx1"/>
                        </a:solidFill>
                        <a:latin typeface="Meiryo UI" pitchFamily="50" charset="-128"/>
                        <a:ea typeface="Meiryo UI" pitchFamily="50" charset="-128"/>
                        <a:cs typeface="Meiryo UI" pitchFamily="50" charset="-128"/>
                      </a:endParaRPr>
                    </a:p>
                    <a:p>
                      <a:r>
                        <a:rPr kumimoji="1" lang="ja-JP" altLang="en-US" sz="1400" b="0" u="none" kern="1200" spc="0" dirty="0" smtClean="0">
                          <a:solidFill>
                            <a:schemeClr val="tx1"/>
                          </a:solidFill>
                          <a:latin typeface="Meiryo UI" pitchFamily="50" charset="-128"/>
                          <a:ea typeface="Meiryo UI" pitchFamily="50" charset="-128"/>
                          <a:cs typeface="Meiryo UI" pitchFamily="50" charset="-128"/>
                        </a:rPr>
                        <a:t>・公園（大規模公園を除く）の維持</a:t>
                      </a:r>
                      <a:r>
                        <a:rPr kumimoji="1" lang="ja-JP" altLang="en-US" sz="1400" b="0" u="none" strike="noStrike" kern="1200" spc="0" baseline="0" dirty="0" smtClean="0">
                          <a:solidFill>
                            <a:schemeClr val="tx1"/>
                          </a:solidFill>
                          <a:latin typeface="Meiryo UI" pitchFamily="50" charset="-128"/>
                          <a:ea typeface="Meiryo UI" pitchFamily="50" charset="-128"/>
                          <a:cs typeface="Meiryo UI" pitchFamily="50" charset="-128"/>
                        </a:rPr>
                        <a:t>管理</a:t>
                      </a:r>
                      <a:endParaRPr kumimoji="1" lang="en-US" altLang="ja-JP" sz="1400" b="0" u="none" strike="noStrike" kern="1200" spc="0" baseline="0" dirty="0" smtClean="0">
                        <a:solidFill>
                          <a:schemeClr val="tx1"/>
                        </a:solidFill>
                        <a:latin typeface="Meiryo UI" pitchFamily="50" charset="-128"/>
                        <a:ea typeface="Meiryo UI" pitchFamily="50" charset="-128"/>
                        <a:cs typeface="Meiryo UI" pitchFamily="50" charset="-128"/>
                      </a:endParaRPr>
                    </a:p>
                  </a:txBody>
                  <a:tcPr marL="68580" marR="68580" marT="60960" marB="60960"/>
                </a:tc>
                <a:tc>
                  <a:txBody>
                    <a:bodyPr/>
                    <a:lstStyle/>
                    <a:p>
                      <a:r>
                        <a:rPr kumimoji="1" lang="ja-JP" altLang="en-US" sz="1400" spc="0" dirty="0" smtClean="0">
                          <a:latin typeface="Meiryo UI" pitchFamily="50" charset="-128"/>
                          <a:ea typeface="Meiryo UI" pitchFamily="50" charset="-128"/>
                          <a:cs typeface="Meiryo UI" pitchFamily="50" charset="-128"/>
                        </a:rPr>
                        <a:t>・スポーツセンターの運営</a:t>
                      </a:r>
                      <a:endParaRPr kumimoji="1" lang="en-US" altLang="ja-JP" sz="1400" spc="0" dirty="0" smtClean="0">
                        <a:latin typeface="Meiryo UI" pitchFamily="50" charset="-128"/>
                        <a:ea typeface="Meiryo UI" pitchFamily="50" charset="-128"/>
                        <a:cs typeface="Meiryo UI" pitchFamily="50" charset="-128"/>
                      </a:endParaRPr>
                    </a:p>
                    <a:p>
                      <a:r>
                        <a:rPr kumimoji="1" lang="ja-JP" altLang="en-US" sz="1400" spc="0" dirty="0" smtClean="0">
                          <a:latin typeface="Meiryo UI" pitchFamily="50" charset="-128"/>
                          <a:ea typeface="Meiryo UI" pitchFamily="50" charset="-128"/>
                          <a:cs typeface="Meiryo UI" pitchFamily="50" charset="-128"/>
                        </a:rPr>
                        <a:t>・プール・屋内プールの運営</a:t>
                      </a:r>
                      <a:endParaRPr kumimoji="1" lang="ja-JP" altLang="en-US" sz="1400" spc="0" dirty="0">
                        <a:latin typeface="Meiryo UI" pitchFamily="50" charset="-128"/>
                        <a:ea typeface="Meiryo UI" pitchFamily="50" charset="-128"/>
                        <a:cs typeface="Meiryo UI" pitchFamily="50" charset="-128"/>
                      </a:endParaRPr>
                    </a:p>
                  </a:txBody>
                  <a:tcPr marL="68580" marR="68580" marT="60960" marB="60960"/>
                </a:tc>
              </a:tr>
            </a:tbl>
          </a:graphicData>
        </a:graphic>
      </p:graphicFrame>
      <p:sp>
        <p:nvSpPr>
          <p:cNvPr id="14" name="角丸四角形 13"/>
          <p:cNvSpPr/>
          <p:nvPr/>
        </p:nvSpPr>
        <p:spPr>
          <a:xfrm>
            <a:off x="5076056" y="4797153"/>
            <a:ext cx="3312368" cy="1224136"/>
          </a:xfrm>
          <a:prstGeom prst="roundRect">
            <a:avLst/>
          </a:prstGeom>
          <a:solidFill>
            <a:schemeClr val="bg1"/>
          </a:solidFill>
          <a:ln w="6350">
            <a:solidFill>
              <a:schemeClr val="accent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p>
            <a:r>
              <a:rPr lang="ja-JP" altLang="en-US" sz="1200" dirty="0" smtClean="0">
                <a:solidFill>
                  <a:schemeClr val="tx1"/>
                </a:solidFill>
                <a:latin typeface="Meiryo UI" pitchFamily="50" charset="-128"/>
                <a:ea typeface="Meiryo UI" pitchFamily="50" charset="-128"/>
                <a:cs typeface="Meiryo UI" pitchFamily="50" charset="-128"/>
              </a:rPr>
              <a:t>・住民</a:t>
            </a:r>
            <a:r>
              <a:rPr lang="ja-JP" altLang="en-US" sz="1200" dirty="0">
                <a:solidFill>
                  <a:schemeClr val="tx1"/>
                </a:solidFill>
                <a:latin typeface="Meiryo UI" pitchFamily="50" charset="-128"/>
                <a:ea typeface="Meiryo UI" pitchFamily="50" charset="-128"/>
                <a:cs typeface="Meiryo UI" pitchFamily="50" charset="-128"/>
              </a:rPr>
              <a:t>基本台帳、戸籍、印鑑登録</a:t>
            </a:r>
            <a:r>
              <a:rPr lang="ja-JP" altLang="en-US" sz="1200" dirty="0" smtClean="0">
                <a:solidFill>
                  <a:schemeClr val="tx1"/>
                </a:solidFill>
                <a:latin typeface="Meiryo UI" pitchFamily="50" charset="-128"/>
                <a:ea typeface="Meiryo UI" pitchFamily="50" charset="-128"/>
                <a:cs typeface="Meiryo UI" pitchFamily="50" charset="-128"/>
              </a:rPr>
              <a:t>証明（届出・証明等）</a:t>
            </a:r>
            <a:endParaRPr lang="ja-JP" altLang="en-US" sz="1200" dirty="0">
              <a:solidFill>
                <a:schemeClr val="tx1"/>
              </a:solidFill>
              <a:latin typeface="Meiryo UI" pitchFamily="50" charset="-128"/>
              <a:ea typeface="Meiryo UI" pitchFamily="50" charset="-128"/>
              <a:cs typeface="Meiryo UI" pitchFamily="50" charset="-128"/>
            </a:endParaRPr>
          </a:p>
          <a:p>
            <a:r>
              <a:rPr lang="ja-JP" altLang="en-US" sz="1200" dirty="0" smtClean="0">
                <a:solidFill>
                  <a:schemeClr val="tx1"/>
                </a:solidFill>
                <a:latin typeface="Meiryo UI" pitchFamily="50" charset="-128"/>
                <a:ea typeface="Meiryo UI" pitchFamily="50" charset="-128"/>
                <a:cs typeface="Meiryo UI" pitchFamily="50" charset="-128"/>
              </a:rPr>
              <a:t>・地域</a:t>
            </a:r>
            <a:r>
              <a:rPr lang="ja-JP" altLang="en-US" sz="1200" dirty="0">
                <a:solidFill>
                  <a:schemeClr val="tx1"/>
                </a:solidFill>
                <a:latin typeface="Meiryo UI" pitchFamily="50" charset="-128"/>
                <a:ea typeface="Meiryo UI" pitchFamily="50" charset="-128"/>
                <a:cs typeface="Meiryo UI" pitchFamily="50" charset="-128"/>
              </a:rPr>
              <a:t>安全防犯対策（青色防犯パトロール等）</a:t>
            </a:r>
          </a:p>
          <a:p>
            <a:r>
              <a:rPr lang="ja-JP" altLang="en-US" sz="1200" dirty="0" smtClean="0">
                <a:solidFill>
                  <a:schemeClr val="tx1"/>
                </a:solidFill>
                <a:latin typeface="Meiryo UI" pitchFamily="50" charset="-128"/>
                <a:ea typeface="Meiryo UI" pitchFamily="50" charset="-128"/>
                <a:cs typeface="Meiryo UI" pitchFamily="50" charset="-128"/>
              </a:rPr>
              <a:t>・地域</a:t>
            </a:r>
            <a:r>
              <a:rPr lang="ja-JP" altLang="en-US" sz="1200" dirty="0">
                <a:solidFill>
                  <a:schemeClr val="tx1"/>
                </a:solidFill>
                <a:latin typeface="Meiryo UI" pitchFamily="50" charset="-128"/>
                <a:ea typeface="Meiryo UI" pitchFamily="50" charset="-128"/>
                <a:cs typeface="Meiryo UI" pitchFamily="50" charset="-128"/>
              </a:rPr>
              <a:t>振興</a:t>
            </a:r>
            <a:r>
              <a:rPr lang="ja-JP" altLang="en-US" sz="1200" dirty="0" smtClean="0">
                <a:solidFill>
                  <a:schemeClr val="tx1"/>
                </a:solidFill>
                <a:latin typeface="Meiryo UI" pitchFamily="50" charset="-128"/>
                <a:ea typeface="Meiryo UI" pitchFamily="50" charset="-128"/>
                <a:cs typeface="Meiryo UI" pitchFamily="50" charset="-128"/>
              </a:rPr>
              <a:t>・地域活動支援（</a:t>
            </a:r>
            <a:r>
              <a:rPr lang="ja-JP" altLang="en-US" sz="1200" dirty="0">
                <a:solidFill>
                  <a:schemeClr val="tx1"/>
                </a:solidFill>
                <a:latin typeface="Meiryo UI" pitchFamily="50" charset="-128"/>
                <a:ea typeface="Meiryo UI" pitchFamily="50" charset="-128"/>
                <a:cs typeface="Meiryo UI" pitchFamily="50" charset="-128"/>
              </a:rPr>
              <a:t>区民まつり等）</a:t>
            </a:r>
          </a:p>
          <a:p>
            <a:r>
              <a:rPr lang="ja-JP" altLang="en-US" sz="1200" dirty="0" smtClean="0">
                <a:solidFill>
                  <a:schemeClr val="tx1"/>
                </a:solidFill>
                <a:latin typeface="Meiryo UI" pitchFamily="50" charset="-128"/>
                <a:ea typeface="Meiryo UI" pitchFamily="50" charset="-128"/>
                <a:cs typeface="Meiryo UI" pitchFamily="50" charset="-128"/>
              </a:rPr>
              <a:t>・男女</a:t>
            </a:r>
            <a:r>
              <a:rPr lang="ja-JP" altLang="en-US" sz="1200" dirty="0">
                <a:solidFill>
                  <a:schemeClr val="tx1"/>
                </a:solidFill>
                <a:latin typeface="Meiryo UI" pitchFamily="50" charset="-128"/>
                <a:ea typeface="Meiryo UI" pitchFamily="50" charset="-128"/>
                <a:cs typeface="Meiryo UI" pitchFamily="50" charset="-128"/>
              </a:rPr>
              <a:t>共同参画</a:t>
            </a:r>
            <a:r>
              <a:rPr lang="ja-JP" altLang="en-US" sz="1200" dirty="0" smtClean="0">
                <a:solidFill>
                  <a:schemeClr val="tx1"/>
                </a:solidFill>
                <a:latin typeface="Meiryo UI" pitchFamily="50" charset="-128"/>
                <a:ea typeface="Meiryo UI" pitchFamily="50" charset="-128"/>
                <a:cs typeface="Meiryo UI" pitchFamily="50" charset="-128"/>
              </a:rPr>
              <a:t>（</a:t>
            </a:r>
            <a:r>
              <a:rPr lang="ja-JP" altLang="en-US" sz="1200" dirty="0">
                <a:solidFill>
                  <a:schemeClr val="tx1"/>
                </a:solidFill>
                <a:latin typeface="Meiryo UI" pitchFamily="50" charset="-128"/>
                <a:ea typeface="Meiryo UI" pitchFamily="50" charset="-128"/>
                <a:cs typeface="Meiryo UI" pitchFamily="50" charset="-128"/>
              </a:rPr>
              <a:t>啓発活動等</a:t>
            </a:r>
            <a:r>
              <a:rPr lang="ja-JP" altLang="en-US" sz="1200" dirty="0" smtClean="0">
                <a:solidFill>
                  <a:schemeClr val="tx1"/>
                </a:solidFill>
                <a:latin typeface="Meiryo UI" pitchFamily="50" charset="-128"/>
                <a:ea typeface="Meiryo UI" pitchFamily="50" charset="-128"/>
                <a:cs typeface="Meiryo UI" pitchFamily="50" charset="-128"/>
              </a:rPr>
              <a:t>）</a:t>
            </a:r>
            <a:endParaRPr lang="ja-JP" altLang="en-US" sz="1200" dirty="0">
              <a:solidFill>
                <a:schemeClr val="tx1"/>
              </a:solidFill>
              <a:latin typeface="Meiryo UI" pitchFamily="50" charset="-128"/>
              <a:ea typeface="Meiryo UI" pitchFamily="50" charset="-128"/>
              <a:cs typeface="Meiryo UI" pitchFamily="50" charset="-128"/>
            </a:endParaRPr>
          </a:p>
          <a:p>
            <a:r>
              <a:rPr lang="ja-JP" altLang="en-US" sz="1200" dirty="0" smtClean="0">
                <a:solidFill>
                  <a:schemeClr val="tx1"/>
                </a:solidFill>
                <a:latin typeface="Meiryo UI" pitchFamily="50" charset="-128"/>
                <a:ea typeface="Meiryo UI" pitchFamily="50" charset="-128"/>
                <a:cs typeface="Meiryo UI" pitchFamily="50" charset="-128"/>
              </a:rPr>
              <a:t>・人権</a:t>
            </a:r>
            <a:r>
              <a:rPr lang="ja-JP" altLang="en-US" sz="1200" dirty="0">
                <a:solidFill>
                  <a:schemeClr val="tx1"/>
                </a:solidFill>
                <a:latin typeface="Meiryo UI" pitchFamily="50" charset="-128"/>
                <a:ea typeface="Meiryo UI" pitchFamily="50" charset="-128"/>
                <a:cs typeface="Meiryo UI" pitchFamily="50" charset="-128"/>
              </a:rPr>
              <a:t>啓発</a:t>
            </a:r>
            <a:r>
              <a:rPr lang="ja-JP" altLang="en-US" sz="1200" dirty="0" smtClean="0">
                <a:solidFill>
                  <a:schemeClr val="tx1"/>
                </a:solidFill>
                <a:latin typeface="Meiryo UI" pitchFamily="50" charset="-128"/>
                <a:ea typeface="Meiryo UI" pitchFamily="50" charset="-128"/>
                <a:cs typeface="Meiryo UI" pitchFamily="50" charset="-128"/>
              </a:rPr>
              <a:t>（講演会・研修・イベント等）</a:t>
            </a:r>
            <a:endParaRPr lang="ja-JP" altLang="en-US" sz="1200" dirty="0">
              <a:solidFill>
                <a:schemeClr val="tx1"/>
              </a:solidFill>
              <a:latin typeface="Meiryo UI" pitchFamily="50" charset="-128"/>
              <a:ea typeface="Meiryo UI" pitchFamily="50" charset="-128"/>
              <a:cs typeface="Meiryo UI" pitchFamily="50" charset="-128"/>
            </a:endParaRPr>
          </a:p>
        </p:txBody>
      </p:sp>
      <p:sp>
        <p:nvSpPr>
          <p:cNvPr id="11" name="正方形/長方形 10"/>
          <p:cNvSpPr/>
          <p:nvPr/>
        </p:nvSpPr>
        <p:spPr>
          <a:xfrm>
            <a:off x="0" y="-1660"/>
            <a:ext cx="9144000" cy="432000"/>
          </a:xfrm>
          <a:prstGeom prst="rect">
            <a:avLst/>
          </a:prstGeom>
          <a:gradFill>
            <a:gsLst>
              <a:gs pos="0">
                <a:schemeClr val="accent2">
                  <a:lumMod val="40000"/>
                  <a:lumOff val="60000"/>
                </a:schemeClr>
              </a:gs>
              <a:gs pos="50000">
                <a:schemeClr val="bg1"/>
              </a:gs>
              <a:gs pos="100000">
                <a:schemeClr val="accent2">
                  <a:lumMod val="40000"/>
                  <a:lumOff val="6000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r>
              <a:rPr lang="ja-JP" altLang="en-US" sz="2000" b="1" dirty="0" smtClean="0">
                <a:solidFill>
                  <a:prstClr val="black"/>
                </a:solidFill>
                <a:latin typeface="Meiryo UI" pitchFamily="50" charset="-128"/>
                <a:ea typeface="Meiryo UI" pitchFamily="50" charset="-128"/>
                <a:cs typeface="Meiryo UI" pitchFamily="50" charset="-128"/>
              </a:rPr>
              <a:t>４　局と総合区の主な事務</a:t>
            </a:r>
            <a:endParaRPr lang="ja-JP" altLang="en-US" sz="2000" b="1" dirty="0">
              <a:solidFill>
                <a:prstClr val="black"/>
              </a:solidFill>
              <a:latin typeface="Meiryo UI" pitchFamily="50" charset="-128"/>
              <a:ea typeface="Meiryo UI" pitchFamily="50" charset="-128"/>
              <a:cs typeface="Meiryo UI" pitchFamily="50" charset="-128"/>
            </a:endParaRPr>
          </a:p>
        </p:txBody>
      </p:sp>
      <p:sp>
        <p:nvSpPr>
          <p:cNvPr id="9" name="正方形/長方形 27"/>
          <p:cNvSpPr>
            <a:spLocks noChangeArrowheads="1"/>
          </p:cNvSpPr>
          <p:nvPr/>
        </p:nvSpPr>
        <p:spPr bwMode="auto">
          <a:xfrm>
            <a:off x="8090655" y="6597352"/>
            <a:ext cx="1031875" cy="261937"/>
          </a:xfrm>
          <a:prstGeom prst="rect">
            <a:avLst/>
          </a:prstGeom>
          <a:noFill/>
          <a:ln w="9525">
            <a:noFill/>
            <a:miter lim="800000"/>
            <a:headEnd/>
            <a:tailEnd/>
          </a:ln>
        </p:spPr>
        <p:txBody>
          <a:bodyPr>
            <a:spAutoFit/>
          </a:bodyPr>
          <a:lstStyle/>
          <a:p>
            <a:pPr algn="r"/>
            <a:r>
              <a:rPr lang="ja-JP" altLang="en-US" sz="1100" b="1" dirty="0">
                <a:solidFill>
                  <a:srgbClr val="000000"/>
                </a:solidFill>
                <a:latin typeface="ＭＳ Ｐゴシック" charset="-128"/>
                <a:ea typeface="Meiryo UI" pitchFamily="50" charset="-128"/>
                <a:cs typeface="Meiryo UI" pitchFamily="50" charset="-128"/>
              </a:rPr>
              <a:t> 事務</a:t>
            </a:r>
            <a:r>
              <a:rPr lang="en-US" altLang="ja-JP" sz="1100" b="1" dirty="0" smtClean="0">
                <a:solidFill>
                  <a:srgbClr val="000000"/>
                </a:solidFill>
                <a:latin typeface="ＭＳ Ｐゴシック" charset="-128"/>
                <a:ea typeface="Meiryo UI" pitchFamily="50" charset="-128"/>
                <a:cs typeface="Meiryo UI" pitchFamily="50" charset="-128"/>
              </a:rPr>
              <a:t>-</a:t>
            </a:r>
            <a:r>
              <a:rPr lang="ja-JP" altLang="en-US" sz="1100" b="1" dirty="0">
                <a:solidFill>
                  <a:srgbClr val="000000"/>
                </a:solidFill>
                <a:latin typeface="ＭＳ Ｐゴシック" charset="-128"/>
                <a:ea typeface="Meiryo UI" pitchFamily="50" charset="-128"/>
                <a:cs typeface="Meiryo UI" pitchFamily="50" charset="-128"/>
              </a:rPr>
              <a:t>８</a:t>
            </a:r>
            <a:endParaRPr lang="ja-JP" altLang="en-US" sz="1200" b="1" dirty="0">
              <a:solidFill>
                <a:srgbClr val="000000"/>
              </a:solidFill>
              <a:latin typeface="ＭＳ Ｐゴシック" charset="-128"/>
              <a:ea typeface="Meiryo UI" pitchFamily="50" charset="-128"/>
              <a:cs typeface="Meiryo UI" pitchFamily="50" charset="-128"/>
            </a:endParaRPr>
          </a:p>
        </p:txBody>
      </p:sp>
    </p:spTree>
  </p:cSld>
  <p:clrMapOvr>
    <a:masterClrMapping/>
  </p:clrMapOvr>
  <p:timing>
    <p:tnLst>
      <p:par>
        <p:cTn id="1" dur="indefinite" restart="never" nodeType="tmRoot"/>
      </p:par>
    </p:tn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3" name="表 12"/>
          <p:cNvGraphicFramePr>
            <a:graphicFrameLocks noGrp="1"/>
          </p:cNvGraphicFramePr>
          <p:nvPr/>
        </p:nvGraphicFramePr>
        <p:xfrm>
          <a:off x="2" y="520544"/>
          <a:ext cx="4912065" cy="6336704"/>
        </p:xfrm>
        <a:graphic>
          <a:graphicData uri="http://schemas.openxmlformats.org/drawingml/2006/table">
            <a:tbl>
              <a:tblPr firstRow="1" bandRow="1">
                <a:tableStyleId>{5C22544A-7EE6-4342-B048-85BDC9FD1C3A}</a:tableStyleId>
              </a:tblPr>
              <a:tblGrid>
                <a:gridCol w="453420"/>
                <a:gridCol w="4458645"/>
              </a:tblGrid>
              <a:tr h="360040">
                <a:tc>
                  <a:txBody>
                    <a:bodyPr/>
                    <a:lstStyle/>
                    <a:p>
                      <a:endParaRPr kumimoji="1" lang="ja-JP" altLang="en-US" sz="1400" baseline="0" dirty="0"/>
                    </a:p>
                  </a:txBody>
                  <a:tcPr/>
                </a:tc>
                <a:tc>
                  <a:txBody>
                    <a:bodyPr/>
                    <a:lstStyle/>
                    <a:p>
                      <a:pPr algn="ctr"/>
                      <a:r>
                        <a:rPr kumimoji="1" lang="ja-JP" altLang="en-US" sz="1400" baseline="0" dirty="0" smtClean="0"/>
                        <a:t>１１　</a:t>
                      </a:r>
                      <a:r>
                        <a:rPr kumimoji="1" lang="en-US" altLang="ja-JP" sz="1400" baseline="0" dirty="0" smtClean="0"/>
                        <a:t> </a:t>
                      </a:r>
                      <a:r>
                        <a:rPr kumimoji="1" lang="ja-JP" altLang="en-US" sz="1400" baseline="0" dirty="0" smtClean="0"/>
                        <a:t>消防・防災</a:t>
                      </a:r>
                      <a:endParaRPr kumimoji="1" lang="ja-JP" altLang="en-US" sz="1400" baseline="0" dirty="0"/>
                    </a:p>
                  </a:txBody>
                  <a:tcPr anchor="ctr"/>
                </a:tc>
              </a:tr>
              <a:tr h="2808312">
                <a:tc>
                  <a:txBody>
                    <a:bodyPr/>
                    <a:lstStyle/>
                    <a:p>
                      <a:pPr algn="ctr"/>
                      <a:r>
                        <a:rPr kumimoji="1" lang="ja-JP" altLang="en-US" sz="1400" b="1" baseline="0" dirty="0" smtClean="0"/>
                        <a:t>局</a:t>
                      </a:r>
                      <a:endParaRPr kumimoji="1" lang="ja-JP" altLang="en-US" sz="1400" b="1" baseline="0" dirty="0"/>
                    </a:p>
                  </a:txBody>
                  <a:tcPr anchor="ctr">
                    <a:solidFill>
                      <a:schemeClr val="bg1"/>
                    </a:solidFill>
                  </a:tcPr>
                </a:tc>
                <a:tc>
                  <a:txBody>
                    <a:bodyPr/>
                    <a:lstStyle/>
                    <a:p>
                      <a:r>
                        <a:rPr kumimoji="1" lang="ja-JP" altLang="en-US" sz="1400" baseline="0" dirty="0" smtClean="0">
                          <a:latin typeface="Meiryo UI" pitchFamily="50" charset="-128"/>
                          <a:ea typeface="Meiryo UI" pitchFamily="50" charset="-128"/>
                          <a:cs typeface="Meiryo UI" pitchFamily="50" charset="-128"/>
                        </a:rPr>
                        <a:t>・消防</a:t>
                      </a:r>
                      <a:endParaRPr kumimoji="1" lang="en-US" altLang="ja-JP" sz="1400" baseline="0" dirty="0" smtClean="0">
                        <a:latin typeface="Meiryo UI" pitchFamily="50" charset="-128"/>
                        <a:ea typeface="Meiryo UI" pitchFamily="50" charset="-128"/>
                        <a:cs typeface="Meiryo UI" pitchFamily="50" charset="-128"/>
                      </a:endParaRPr>
                    </a:p>
                    <a:p>
                      <a:r>
                        <a:rPr kumimoji="1" lang="ja-JP" altLang="en-US" sz="1400" baseline="0" dirty="0" smtClean="0">
                          <a:latin typeface="Meiryo UI" pitchFamily="50" charset="-128"/>
                          <a:ea typeface="Meiryo UI" pitchFamily="50" charset="-128"/>
                          <a:cs typeface="Meiryo UI" pitchFamily="50" charset="-128"/>
                        </a:rPr>
                        <a:t>・防災会議、地域防災計画</a:t>
                      </a:r>
                      <a:endParaRPr kumimoji="1" lang="en-US" altLang="ja-JP" sz="1400" baseline="0" dirty="0" smtClean="0">
                        <a:latin typeface="Meiryo UI" pitchFamily="50" charset="-128"/>
                        <a:ea typeface="Meiryo UI" pitchFamily="50" charset="-128"/>
                        <a:cs typeface="Meiryo UI" pitchFamily="50" charset="-128"/>
                      </a:endParaRPr>
                    </a:p>
                    <a:p>
                      <a:r>
                        <a:rPr kumimoji="1" lang="ja-JP" altLang="en-US" sz="1400" baseline="0" dirty="0" smtClean="0">
                          <a:latin typeface="Meiryo UI" pitchFamily="50" charset="-128"/>
                          <a:ea typeface="Meiryo UI" pitchFamily="50" charset="-128"/>
                          <a:cs typeface="Meiryo UI" pitchFamily="50" charset="-128"/>
                        </a:rPr>
                        <a:t>・危機管理体制の充実</a:t>
                      </a:r>
                      <a:endParaRPr kumimoji="1" lang="en-US" altLang="ja-JP" sz="1400" baseline="0" dirty="0" smtClean="0">
                        <a:latin typeface="Meiryo UI" pitchFamily="50" charset="-128"/>
                        <a:ea typeface="Meiryo UI" pitchFamily="50" charset="-128"/>
                        <a:cs typeface="Meiryo UI" pitchFamily="50" charset="-128"/>
                      </a:endParaRPr>
                    </a:p>
                    <a:p>
                      <a:r>
                        <a:rPr kumimoji="1" lang="ja-JP" altLang="en-US" sz="1400" baseline="0" dirty="0" smtClean="0">
                          <a:latin typeface="Meiryo UI" pitchFamily="50" charset="-128"/>
                          <a:ea typeface="Meiryo UI" pitchFamily="50" charset="-128"/>
                          <a:cs typeface="Meiryo UI" pitchFamily="50" charset="-128"/>
                        </a:rPr>
                        <a:t>・地下街避難確保</a:t>
                      </a:r>
                      <a:endParaRPr kumimoji="1" lang="en-US" altLang="ja-JP" sz="1400" baseline="0" dirty="0" smtClean="0">
                        <a:latin typeface="Meiryo UI" pitchFamily="50" charset="-128"/>
                        <a:ea typeface="Meiryo UI" pitchFamily="50" charset="-128"/>
                        <a:cs typeface="Meiryo UI" pitchFamily="50" charset="-128"/>
                      </a:endParaRPr>
                    </a:p>
                    <a:p>
                      <a:r>
                        <a:rPr kumimoji="1" lang="ja-JP" altLang="en-US" sz="1400" baseline="0" dirty="0" smtClean="0">
                          <a:latin typeface="Meiryo UI" pitchFamily="50" charset="-128"/>
                          <a:ea typeface="Meiryo UI" pitchFamily="50" charset="-128"/>
                          <a:cs typeface="Meiryo UI" pitchFamily="50" charset="-128"/>
                        </a:rPr>
                        <a:t>・防災行政無線</a:t>
                      </a:r>
                      <a:endParaRPr kumimoji="1" lang="en-US" altLang="ja-JP" sz="1400" baseline="0" dirty="0" smtClean="0">
                        <a:latin typeface="Meiryo UI" pitchFamily="50" charset="-128"/>
                        <a:ea typeface="Meiryo UI" pitchFamily="50" charset="-128"/>
                        <a:cs typeface="Meiryo UI" pitchFamily="50" charset="-128"/>
                      </a:endParaRPr>
                    </a:p>
                    <a:p>
                      <a:r>
                        <a:rPr kumimoji="1" lang="ja-JP" altLang="en-US" sz="1400" baseline="0" dirty="0" smtClean="0">
                          <a:latin typeface="Meiryo UI" pitchFamily="50" charset="-128"/>
                          <a:ea typeface="Meiryo UI" pitchFamily="50" charset="-128"/>
                          <a:cs typeface="Meiryo UI" pitchFamily="50" charset="-128"/>
                        </a:rPr>
                        <a:t>・被災地等への職員派遣</a:t>
                      </a:r>
                      <a:endParaRPr kumimoji="1" lang="ja-JP" altLang="en-US" sz="1400" baseline="0" dirty="0">
                        <a:latin typeface="Meiryo UI" pitchFamily="50" charset="-128"/>
                        <a:ea typeface="Meiryo UI" pitchFamily="50" charset="-128"/>
                        <a:cs typeface="Meiryo UI" pitchFamily="50" charset="-128"/>
                      </a:endParaRPr>
                    </a:p>
                  </a:txBody>
                  <a:tcPr marL="68580" marR="68580" marT="60960" marB="60960"/>
                </a:tc>
              </a:tr>
              <a:tr h="3168352">
                <a:tc>
                  <a:txBody>
                    <a:bodyPr/>
                    <a:lstStyle/>
                    <a:p>
                      <a:pPr algn="ctr"/>
                      <a:r>
                        <a:rPr kumimoji="1" lang="ja-JP" altLang="en-US" sz="1400" b="1" baseline="0" dirty="0" smtClean="0"/>
                        <a:t>総合区</a:t>
                      </a:r>
                      <a:endParaRPr kumimoji="1" lang="ja-JP" altLang="en-US" sz="1400" b="1" baseline="0" dirty="0"/>
                    </a:p>
                  </a:txBody>
                  <a:tcPr anchor="ctr">
                    <a:solidFill>
                      <a:schemeClr val="tx2">
                        <a:lumMod val="60000"/>
                        <a:lumOff val="40000"/>
                      </a:schemeClr>
                    </a:solidFill>
                  </a:tcPr>
                </a:tc>
                <a:tc>
                  <a:txBody>
                    <a:bodyPr/>
                    <a:lstStyle/>
                    <a:p>
                      <a:r>
                        <a:rPr kumimoji="1" lang="ja-JP" altLang="en-US" sz="1400" baseline="0" dirty="0" smtClean="0">
                          <a:latin typeface="Meiryo UI" pitchFamily="50" charset="-128"/>
                          <a:ea typeface="Meiryo UI" pitchFamily="50" charset="-128"/>
                          <a:cs typeface="Meiryo UI" pitchFamily="50" charset="-128"/>
                        </a:rPr>
                        <a:t>・避難行動要支援者の避難支援</a:t>
                      </a:r>
                      <a:endParaRPr kumimoji="1" lang="en-US" altLang="ja-JP" sz="1400" baseline="0" dirty="0" smtClean="0">
                        <a:latin typeface="Meiryo UI" pitchFamily="50" charset="-128"/>
                        <a:ea typeface="Meiryo UI" pitchFamily="50" charset="-128"/>
                        <a:cs typeface="Meiryo UI" pitchFamily="50" charset="-128"/>
                      </a:endParaRPr>
                    </a:p>
                    <a:p>
                      <a:r>
                        <a:rPr kumimoji="1" lang="ja-JP" altLang="en-US" sz="1400" baseline="0" dirty="0" smtClean="0">
                          <a:latin typeface="Meiryo UI" pitchFamily="50" charset="-128"/>
                          <a:ea typeface="Meiryo UI" pitchFamily="50" charset="-128"/>
                          <a:cs typeface="Meiryo UI" pitchFamily="50" charset="-128"/>
                        </a:rPr>
                        <a:t>・広域避難場所案内板・誘導標識の整備</a:t>
                      </a:r>
                      <a:endParaRPr kumimoji="1" lang="en-US" altLang="ja-JP" sz="1400" baseline="0" dirty="0" smtClean="0">
                        <a:latin typeface="Meiryo UI" pitchFamily="50" charset="-128"/>
                        <a:ea typeface="Meiryo UI" pitchFamily="50" charset="-128"/>
                        <a:cs typeface="Meiryo UI" pitchFamily="50" charset="-128"/>
                      </a:endParaRPr>
                    </a:p>
                    <a:p>
                      <a:r>
                        <a:rPr kumimoji="1" lang="ja-JP" altLang="en-US" sz="1400" baseline="0" dirty="0" smtClean="0">
                          <a:latin typeface="Meiryo UI" pitchFamily="50" charset="-128"/>
                          <a:ea typeface="Meiryo UI" pitchFamily="50" charset="-128"/>
                          <a:cs typeface="Meiryo UI" pitchFamily="50" charset="-128"/>
                        </a:rPr>
                        <a:t>・津波避難ビル・水害時避難ビル案内板の整備</a:t>
                      </a:r>
                      <a:endParaRPr kumimoji="1" lang="en-US" altLang="ja-JP" sz="1400" baseline="0" dirty="0" smtClean="0">
                        <a:latin typeface="Meiryo UI" pitchFamily="50" charset="-128"/>
                        <a:ea typeface="Meiryo UI" pitchFamily="50" charset="-128"/>
                        <a:cs typeface="Meiryo UI" pitchFamily="50" charset="-128"/>
                      </a:endParaRPr>
                    </a:p>
                    <a:p>
                      <a:r>
                        <a:rPr kumimoji="1" lang="ja-JP" altLang="en-US" sz="1400" baseline="0" dirty="0" smtClean="0">
                          <a:latin typeface="Meiryo UI" pitchFamily="50" charset="-128"/>
                          <a:ea typeface="Meiryo UI" pitchFamily="50" charset="-128"/>
                          <a:cs typeface="Meiryo UI" pitchFamily="50" charset="-128"/>
                        </a:rPr>
                        <a:t>・災害時避難所案内板の整備</a:t>
                      </a: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400" baseline="0" dirty="0" smtClean="0">
                          <a:latin typeface="Meiryo UI" pitchFamily="50" charset="-128"/>
                          <a:ea typeface="Meiryo UI" pitchFamily="50" charset="-128"/>
                          <a:cs typeface="Meiryo UI" pitchFamily="50" charset="-128"/>
                        </a:rPr>
                        <a:t>・自主防災組織力向上アドバイザー</a:t>
                      </a:r>
                      <a:endParaRPr kumimoji="1" lang="en-US" altLang="ja-JP" sz="1400" baseline="0" dirty="0" smtClean="0">
                        <a:latin typeface="Meiryo UI" pitchFamily="50" charset="-128"/>
                        <a:ea typeface="Meiryo UI" pitchFamily="50" charset="-128"/>
                        <a:cs typeface="Meiryo UI" pitchFamily="50" charset="-128"/>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400" b="0" u="none" baseline="0" dirty="0" smtClean="0">
                          <a:solidFill>
                            <a:schemeClr val="tx1"/>
                          </a:solidFill>
                          <a:latin typeface="Meiryo UI" pitchFamily="50" charset="-128"/>
                          <a:ea typeface="Meiryo UI" pitchFamily="50" charset="-128"/>
                          <a:cs typeface="Meiryo UI" pitchFamily="50" charset="-128"/>
                        </a:rPr>
                        <a:t>・帰宅困難者対策（ターミナル駅周辺対策への支援事業）</a:t>
                      </a:r>
                      <a:endParaRPr kumimoji="1" lang="en-US" altLang="ja-JP" sz="1400" b="0" u="none" baseline="0" dirty="0" smtClean="0">
                        <a:solidFill>
                          <a:schemeClr val="tx1"/>
                        </a:solidFill>
                        <a:latin typeface="Meiryo UI" pitchFamily="50" charset="-128"/>
                        <a:ea typeface="Meiryo UI" pitchFamily="50" charset="-128"/>
                        <a:cs typeface="Meiryo UI" pitchFamily="50" charset="-128"/>
                      </a:endParaRPr>
                    </a:p>
                  </a:txBody>
                  <a:tcPr marL="68580" marR="68580" marT="60960" marB="60960"/>
                </a:tc>
              </a:tr>
            </a:tbl>
          </a:graphicData>
        </a:graphic>
      </p:graphicFrame>
      <p:sp>
        <p:nvSpPr>
          <p:cNvPr id="14" name="角丸四角形 13"/>
          <p:cNvSpPr/>
          <p:nvPr/>
        </p:nvSpPr>
        <p:spPr>
          <a:xfrm>
            <a:off x="683568" y="5589240"/>
            <a:ext cx="1800200" cy="792088"/>
          </a:xfrm>
          <a:prstGeom prst="roundRect">
            <a:avLst/>
          </a:prstGeom>
          <a:solidFill>
            <a:schemeClr val="bg1"/>
          </a:solidFill>
          <a:ln w="6350">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p>
            <a:r>
              <a:rPr lang="ja-JP" altLang="en-US" sz="1200" dirty="0" smtClean="0">
                <a:solidFill>
                  <a:schemeClr val="tx1"/>
                </a:solidFill>
                <a:latin typeface="Meiryo UI" pitchFamily="50" charset="-128"/>
                <a:ea typeface="Meiryo UI" pitchFamily="50" charset="-128"/>
                <a:cs typeface="Meiryo UI" pitchFamily="50" charset="-128"/>
              </a:rPr>
              <a:t>・危機</a:t>
            </a:r>
            <a:r>
              <a:rPr lang="ja-JP" altLang="en-US" sz="1200" dirty="0">
                <a:solidFill>
                  <a:schemeClr val="tx1"/>
                </a:solidFill>
                <a:latin typeface="Meiryo UI" pitchFamily="50" charset="-128"/>
                <a:ea typeface="Meiryo UI" pitchFamily="50" charset="-128"/>
                <a:cs typeface="Meiryo UI" pitchFamily="50" charset="-128"/>
              </a:rPr>
              <a:t>管理訓練</a:t>
            </a:r>
          </a:p>
          <a:p>
            <a:r>
              <a:rPr lang="ja-JP" altLang="en-US" sz="1200" dirty="0" smtClean="0">
                <a:solidFill>
                  <a:schemeClr val="tx1"/>
                </a:solidFill>
                <a:latin typeface="Meiryo UI" pitchFamily="50" charset="-128"/>
                <a:ea typeface="Meiryo UI" pitchFamily="50" charset="-128"/>
                <a:cs typeface="Meiryo UI" pitchFamily="50" charset="-128"/>
              </a:rPr>
              <a:t>・防災</a:t>
            </a:r>
            <a:r>
              <a:rPr lang="ja-JP" altLang="en-US" sz="1200" dirty="0">
                <a:solidFill>
                  <a:schemeClr val="tx1"/>
                </a:solidFill>
                <a:latin typeface="Meiryo UI" pitchFamily="50" charset="-128"/>
                <a:ea typeface="Meiryo UI" pitchFamily="50" charset="-128"/>
                <a:cs typeface="Meiryo UI" pitchFamily="50" charset="-128"/>
              </a:rPr>
              <a:t>意識の啓発</a:t>
            </a:r>
          </a:p>
          <a:p>
            <a:r>
              <a:rPr lang="ja-JP" altLang="en-US" sz="1200" dirty="0" smtClean="0">
                <a:solidFill>
                  <a:schemeClr val="tx1"/>
                </a:solidFill>
                <a:latin typeface="Meiryo UI" pitchFamily="50" charset="-128"/>
                <a:ea typeface="Meiryo UI" pitchFamily="50" charset="-128"/>
                <a:cs typeface="Meiryo UI" pitchFamily="50" charset="-128"/>
              </a:rPr>
              <a:t>・津波</a:t>
            </a:r>
            <a:r>
              <a:rPr lang="ja-JP" altLang="en-US" sz="1200" dirty="0">
                <a:solidFill>
                  <a:schemeClr val="tx1"/>
                </a:solidFill>
                <a:latin typeface="Meiryo UI" pitchFamily="50" charset="-128"/>
                <a:ea typeface="Meiryo UI" pitchFamily="50" charset="-128"/>
                <a:cs typeface="Meiryo UI" pitchFamily="50" charset="-128"/>
              </a:rPr>
              <a:t>避難施設の</a:t>
            </a:r>
            <a:r>
              <a:rPr lang="ja-JP" altLang="en-US" sz="1200" dirty="0" smtClean="0">
                <a:solidFill>
                  <a:schemeClr val="tx1"/>
                </a:solidFill>
                <a:latin typeface="Meiryo UI" pitchFamily="50" charset="-128"/>
                <a:ea typeface="Meiryo UI" pitchFamily="50" charset="-128"/>
                <a:cs typeface="Meiryo UI" pitchFamily="50" charset="-128"/>
              </a:rPr>
              <a:t>確保</a:t>
            </a:r>
            <a:endParaRPr lang="ja-JP" altLang="en-US" sz="1200" dirty="0">
              <a:solidFill>
                <a:schemeClr val="tx1"/>
              </a:solidFill>
              <a:latin typeface="Meiryo UI" pitchFamily="50" charset="-128"/>
              <a:ea typeface="Meiryo UI" pitchFamily="50" charset="-128"/>
              <a:cs typeface="Meiryo UI" pitchFamily="50" charset="-128"/>
            </a:endParaRPr>
          </a:p>
        </p:txBody>
      </p:sp>
      <p:sp>
        <p:nvSpPr>
          <p:cNvPr id="11" name="正方形/長方形 10"/>
          <p:cNvSpPr/>
          <p:nvPr/>
        </p:nvSpPr>
        <p:spPr>
          <a:xfrm>
            <a:off x="0" y="-1660"/>
            <a:ext cx="9144000" cy="432000"/>
          </a:xfrm>
          <a:prstGeom prst="rect">
            <a:avLst/>
          </a:prstGeom>
          <a:gradFill>
            <a:gsLst>
              <a:gs pos="0">
                <a:schemeClr val="accent2">
                  <a:lumMod val="40000"/>
                  <a:lumOff val="60000"/>
                </a:schemeClr>
              </a:gs>
              <a:gs pos="50000">
                <a:schemeClr val="bg1"/>
              </a:gs>
              <a:gs pos="100000">
                <a:schemeClr val="accent2">
                  <a:lumMod val="40000"/>
                  <a:lumOff val="6000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r>
              <a:rPr lang="ja-JP" altLang="en-US" sz="2000" b="1" dirty="0" smtClean="0">
                <a:solidFill>
                  <a:prstClr val="black"/>
                </a:solidFill>
                <a:latin typeface="Meiryo UI" pitchFamily="50" charset="-128"/>
                <a:ea typeface="Meiryo UI" pitchFamily="50" charset="-128"/>
                <a:cs typeface="Meiryo UI" pitchFamily="50" charset="-128"/>
              </a:rPr>
              <a:t>４　局と総合区の主な事務</a:t>
            </a:r>
            <a:endParaRPr lang="ja-JP" altLang="en-US" sz="2000" b="1" dirty="0">
              <a:solidFill>
                <a:prstClr val="black"/>
              </a:solidFill>
              <a:latin typeface="Meiryo UI" pitchFamily="50" charset="-128"/>
              <a:ea typeface="Meiryo UI" pitchFamily="50" charset="-128"/>
              <a:cs typeface="Meiryo UI" pitchFamily="50" charset="-128"/>
            </a:endParaRPr>
          </a:p>
        </p:txBody>
      </p:sp>
      <p:sp>
        <p:nvSpPr>
          <p:cNvPr id="9" name="正方形/長方形 27"/>
          <p:cNvSpPr>
            <a:spLocks noChangeArrowheads="1"/>
          </p:cNvSpPr>
          <p:nvPr/>
        </p:nvSpPr>
        <p:spPr bwMode="auto">
          <a:xfrm>
            <a:off x="8100392" y="44624"/>
            <a:ext cx="1031875" cy="261937"/>
          </a:xfrm>
          <a:prstGeom prst="rect">
            <a:avLst/>
          </a:prstGeom>
          <a:noFill/>
          <a:ln w="9525">
            <a:noFill/>
            <a:miter lim="800000"/>
            <a:headEnd/>
            <a:tailEnd/>
          </a:ln>
        </p:spPr>
        <p:txBody>
          <a:bodyPr>
            <a:spAutoFit/>
          </a:bodyPr>
          <a:lstStyle/>
          <a:p>
            <a:pPr algn="r"/>
            <a:r>
              <a:rPr lang="ja-JP" altLang="en-US" sz="1100" b="1" dirty="0">
                <a:solidFill>
                  <a:srgbClr val="000000"/>
                </a:solidFill>
                <a:latin typeface="ＭＳ Ｐゴシック" charset="-128"/>
                <a:ea typeface="Meiryo UI" pitchFamily="50" charset="-128"/>
                <a:cs typeface="Meiryo UI" pitchFamily="50" charset="-128"/>
              </a:rPr>
              <a:t> 事務</a:t>
            </a:r>
            <a:r>
              <a:rPr lang="en-US" altLang="ja-JP" sz="1100" b="1" dirty="0" smtClean="0">
                <a:solidFill>
                  <a:srgbClr val="000000"/>
                </a:solidFill>
                <a:latin typeface="ＭＳ Ｐゴシック" charset="-128"/>
                <a:ea typeface="Meiryo UI" pitchFamily="50" charset="-128"/>
                <a:cs typeface="Meiryo UI" pitchFamily="50" charset="-128"/>
              </a:rPr>
              <a:t>-</a:t>
            </a:r>
            <a:r>
              <a:rPr lang="ja-JP" altLang="en-US" sz="1100" b="1" dirty="0" smtClean="0">
                <a:solidFill>
                  <a:srgbClr val="000000"/>
                </a:solidFill>
                <a:latin typeface="ＭＳ Ｐゴシック" charset="-128"/>
                <a:ea typeface="Meiryo UI" pitchFamily="50" charset="-128"/>
                <a:cs typeface="Meiryo UI" pitchFamily="50" charset="-128"/>
              </a:rPr>
              <a:t>９</a:t>
            </a:r>
            <a:endParaRPr lang="ja-JP" altLang="en-US" sz="1200" b="1" dirty="0">
              <a:solidFill>
                <a:srgbClr val="000000"/>
              </a:solidFill>
              <a:latin typeface="ＭＳ Ｐゴシック" charset="-128"/>
              <a:ea typeface="Meiryo UI" pitchFamily="50" charset="-128"/>
              <a:cs typeface="Meiryo UI" pitchFamily="50" charset="-128"/>
            </a:endParaRPr>
          </a:p>
        </p:txBody>
      </p:sp>
    </p:spTree>
  </p:cSld>
  <p:clrMapOvr>
    <a:masterClrMapping/>
  </p:clrMapOvr>
  <p:timing>
    <p:tnLst>
      <p:par>
        <p:cTn id="1" dur="indefinite" restart="never" nodeType="tmRoot"/>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グループ化 69"/>
          <p:cNvGrpSpPr/>
          <p:nvPr/>
        </p:nvGrpSpPr>
        <p:grpSpPr>
          <a:xfrm>
            <a:off x="237452" y="1700808"/>
            <a:ext cx="4062252" cy="4896544"/>
            <a:chOff x="251520" y="70619"/>
            <a:chExt cx="4062252" cy="5734645"/>
          </a:xfrm>
        </p:grpSpPr>
        <p:sp>
          <p:nvSpPr>
            <p:cNvPr id="6" name="角丸四角形 5"/>
            <p:cNvSpPr/>
            <p:nvPr/>
          </p:nvSpPr>
          <p:spPr>
            <a:xfrm>
              <a:off x="251520" y="1340768"/>
              <a:ext cx="4062252" cy="4464496"/>
            </a:xfrm>
            <a:prstGeom prst="roundRect">
              <a:avLst>
                <a:gd name="adj" fmla="val 7532"/>
              </a:avLst>
            </a:prstGeom>
            <a:solidFill>
              <a:schemeClr val="accent6">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 name="正方形/長方形 3"/>
            <p:cNvSpPr/>
            <p:nvPr/>
          </p:nvSpPr>
          <p:spPr>
            <a:xfrm>
              <a:off x="1489724" y="70619"/>
              <a:ext cx="1584176" cy="432047"/>
            </a:xfrm>
            <a:prstGeom prst="rect">
              <a:avLst/>
            </a:prstGeom>
            <a:solidFill>
              <a:schemeClr val="bg1"/>
            </a:solidFill>
            <a:ln>
              <a:solidFill>
                <a:schemeClr val="accent1">
                  <a:shade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b="1" dirty="0" smtClean="0">
                  <a:solidFill>
                    <a:schemeClr val="tx1"/>
                  </a:solidFill>
                </a:rPr>
                <a:t>現　在</a:t>
              </a:r>
              <a:endParaRPr kumimoji="1" lang="ja-JP" altLang="en-US" b="1" dirty="0">
                <a:solidFill>
                  <a:schemeClr val="tx1"/>
                </a:solidFill>
              </a:endParaRPr>
            </a:p>
          </p:txBody>
        </p:sp>
      </p:grpSp>
      <p:sp>
        <p:nvSpPr>
          <p:cNvPr id="10" name="二等辺三角形 9"/>
          <p:cNvSpPr/>
          <p:nvPr/>
        </p:nvSpPr>
        <p:spPr>
          <a:xfrm>
            <a:off x="2959688" y="4136680"/>
            <a:ext cx="3240360" cy="398908"/>
          </a:xfrm>
          <a:prstGeom prst="triangle">
            <a:avLst/>
          </a:prstGeom>
          <a:ln>
            <a:noFill/>
          </a:ln>
          <a:scene3d>
            <a:camera prst="orthographicFront">
              <a:rot lat="0" lon="0" rev="16200000"/>
            </a:camera>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nvGrpSpPr>
          <p:cNvPr id="3" name="グループ化 58"/>
          <p:cNvGrpSpPr/>
          <p:nvPr/>
        </p:nvGrpSpPr>
        <p:grpSpPr>
          <a:xfrm>
            <a:off x="3622833" y="967665"/>
            <a:ext cx="5275656" cy="458174"/>
            <a:chOff x="1315904" y="6289904"/>
            <a:chExt cx="5995736" cy="825969"/>
          </a:xfrm>
        </p:grpSpPr>
        <p:sp>
          <p:nvSpPr>
            <p:cNvPr id="12" name="正方形/長方形 11"/>
            <p:cNvSpPr/>
            <p:nvPr/>
          </p:nvSpPr>
          <p:spPr>
            <a:xfrm>
              <a:off x="2199072" y="6289904"/>
              <a:ext cx="5112568" cy="825969"/>
            </a:xfrm>
            <a:prstGeom prst="rect">
              <a:avLst/>
            </a:pr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p>
              <a:r>
                <a:rPr lang="ja-JP" altLang="en-US" sz="1600" b="1" dirty="0" smtClean="0">
                  <a:solidFill>
                    <a:schemeClr val="tx1"/>
                  </a:solidFill>
                  <a:latin typeface="Meiryo UI" panose="020B0604030504040204" pitchFamily="50" charset="-128"/>
                  <a:ea typeface="Meiryo UI" panose="020B0604030504040204" pitchFamily="50" charset="-128"/>
                </a:rPr>
                <a:t>◆地域の待機児童等の状況に応じて保育所を設置</a:t>
              </a:r>
              <a:endParaRPr lang="en-US" altLang="ja-JP" sz="1600" b="1" dirty="0" smtClean="0">
                <a:solidFill>
                  <a:schemeClr val="tx1"/>
                </a:solidFill>
                <a:latin typeface="Meiryo UI" panose="020B0604030504040204" pitchFamily="50" charset="-128"/>
                <a:ea typeface="Meiryo UI" panose="020B0604030504040204" pitchFamily="50" charset="-128"/>
              </a:endParaRPr>
            </a:p>
          </p:txBody>
        </p:sp>
        <p:sp>
          <p:nvSpPr>
            <p:cNvPr id="13" name="正方形/長方形 12"/>
            <p:cNvSpPr/>
            <p:nvPr/>
          </p:nvSpPr>
          <p:spPr>
            <a:xfrm>
              <a:off x="1315904" y="6302302"/>
              <a:ext cx="879832" cy="799500"/>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b="1" dirty="0" smtClean="0">
                  <a:solidFill>
                    <a:schemeClr val="tx1"/>
                  </a:solidFill>
                  <a:latin typeface="Meiryo UI" panose="020B0604030504040204" pitchFamily="50" charset="-128"/>
                  <a:ea typeface="Meiryo UI" panose="020B0604030504040204" pitchFamily="50" charset="-128"/>
                </a:rPr>
                <a:t>効 果</a:t>
              </a:r>
              <a:endParaRPr kumimoji="1" lang="ja-JP" altLang="en-US" b="1" dirty="0">
                <a:solidFill>
                  <a:schemeClr val="tx1"/>
                </a:solidFill>
                <a:latin typeface="Meiryo UI" panose="020B0604030504040204" pitchFamily="50" charset="-128"/>
                <a:ea typeface="Meiryo UI" panose="020B0604030504040204" pitchFamily="50" charset="-128"/>
              </a:endParaRPr>
            </a:p>
          </p:txBody>
        </p:sp>
      </p:grpSp>
      <p:pic>
        <p:nvPicPr>
          <p:cNvPr id="83" name="irc_mi" descr="「イラスト 保育所」の画像検索結果">
            <a:hlinkClick r:id="rId2"/>
          </p:cNvPr>
          <p:cNvPicPr/>
          <p:nvPr/>
        </p:nvPicPr>
        <p:blipFill>
          <a:blip r:embed="rId3" cstate="print">
            <a:extLst>
              <a:ext uri="{28A0092B-C50C-407E-A947-70E740481C1C}">
                <a14:useLocalDpi xmlns="" xmlns:a14="http://schemas.microsoft.com/office/drawing/2010/main" val="0"/>
              </a:ext>
            </a:extLst>
          </a:blip>
          <a:srcRect/>
          <a:stretch>
            <a:fillRect/>
          </a:stretch>
        </p:blipFill>
        <p:spPr bwMode="auto">
          <a:xfrm>
            <a:off x="395536" y="3284984"/>
            <a:ext cx="1296144" cy="936103"/>
          </a:xfrm>
          <a:prstGeom prst="rect">
            <a:avLst/>
          </a:prstGeom>
          <a:noFill/>
          <a:ln>
            <a:noFill/>
          </a:ln>
        </p:spPr>
      </p:pic>
      <p:pic>
        <p:nvPicPr>
          <p:cNvPr id="86" name="irc_mi" descr="「イラスト　保育所」の画像検索結果">
            <a:hlinkClick r:id="rId4"/>
          </p:cNvPr>
          <p:cNvPicPr/>
          <p:nvPr/>
        </p:nvPicPr>
        <p:blipFill>
          <a:blip r:embed="rId5" cstate="print">
            <a:extLst>
              <a:ext uri="{28A0092B-C50C-407E-A947-70E740481C1C}">
                <a14:useLocalDpi xmlns="" xmlns:a14="http://schemas.microsoft.com/office/drawing/2010/main" val="0"/>
              </a:ext>
            </a:extLst>
          </a:blip>
          <a:srcRect/>
          <a:stretch>
            <a:fillRect/>
          </a:stretch>
        </p:blipFill>
        <p:spPr bwMode="auto">
          <a:xfrm>
            <a:off x="539552" y="5733256"/>
            <a:ext cx="936104" cy="648072"/>
          </a:xfrm>
          <a:prstGeom prst="rect">
            <a:avLst/>
          </a:prstGeom>
          <a:noFill/>
          <a:ln>
            <a:noFill/>
          </a:ln>
        </p:spPr>
      </p:pic>
      <p:grpSp>
        <p:nvGrpSpPr>
          <p:cNvPr id="5" name="グループ化 95"/>
          <p:cNvGrpSpPr/>
          <p:nvPr/>
        </p:nvGrpSpPr>
        <p:grpSpPr>
          <a:xfrm>
            <a:off x="1835696" y="3226362"/>
            <a:ext cx="1728192" cy="3214630"/>
            <a:chOff x="1862514" y="1865604"/>
            <a:chExt cx="1850487" cy="3766097"/>
          </a:xfrm>
        </p:grpSpPr>
        <p:sp>
          <p:nvSpPr>
            <p:cNvPr id="59" name="下矢印 58"/>
            <p:cNvSpPr/>
            <p:nvPr/>
          </p:nvSpPr>
          <p:spPr>
            <a:xfrm>
              <a:off x="2396024" y="2440448"/>
              <a:ext cx="792087" cy="2592043"/>
            </a:xfrm>
            <a:prstGeom prst="downArrow">
              <a:avLst>
                <a:gd name="adj1" fmla="val 50000"/>
                <a:gd name="adj2" fmla="val 37568"/>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8" name="角丸四角形 57"/>
            <p:cNvSpPr/>
            <p:nvPr/>
          </p:nvSpPr>
          <p:spPr>
            <a:xfrm>
              <a:off x="1907703" y="1865604"/>
              <a:ext cx="1728192" cy="648072"/>
            </a:xfrm>
            <a:prstGeom prst="roundRect">
              <a:avLst/>
            </a:prstGeom>
            <a:solidFill>
              <a:schemeClr val="bg1"/>
            </a:solidFill>
            <a:ln>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1400" b="1" dirty="0" smtClean="0">
                  <a:solidFill>
                    <a:schemeClr val="tx1"/>
                  </a:solidFill>
                </a:rPr>
                <a:t>①整備計画</a:t>
              </a:r>
              <a:endParaRPr kumimoji="1" lang="en-US" altLang="ja-JP" sz="1400" b="1" dirty="0" smtClean="0">
                <a:solidFill>
                  <a:schemeClr val="tx1"/>
                </a:solidFill>
              </a:endParaRPr>
            </a:p>
            <a:p>
              <a:pPr algn="ctr"/>
              <a:r>
                <a:rPr kumimoji="1" lang="ja-JP" altLang="en-US" sz="1400" b="1" dirty="0" smtClean="0">
                  <a:solidFill>
                    <a:schemeClr val="tx1"/>
                  </a:solidFill>
                </a:rPr>
                <a:t>（</a:t>
              </a:r>
              <a:r>
                <a:rPr lang="ja-JP" altLang="en-US" sz="1400" b="1" dirty="0" smtClean="0">
                  <a:solidFill>
                    <a:schemeClr val="tx1"/>
                  </a:solidFill>
                </a:rPr>
                <a:t>保育所の数</a:t>
              </a:r>
              <a:r>
                <a:rPr kumimoji="1" lang="ja-JP" altLang="en-US" sz="1400" b="1" dirty="0" smtClean="0">
                  <a:solidFill>
                    <a:schemeClr val="tx1"/>
                  </a:solidFill>
                </a:rPr>
                <a:t>）</a:t>
              </a:r>
              <a:endParaRPr kumimoji="1" lang="ja-JP" altLang="en-US" sz="1400" b="1" dirty="0">
                <a:solidFill>
                  <a:schemeClr val="tx1"/>
                </a:solidFill>
              </a:endParaRPr>
            </a:p>
          </p:txBody>
        </p:sp>
        <p:sp>
          <p:nvSpPr>
            <p:cNvPr id="60" name="角丸四角形 59"/>
            <p:cNvSpPr/>
            <p:nvPr/>
          </p:nvSpPr>
          <p:spPr>
            <a:xfrm>
              <a:off x="1862514" y="2775180"/>
              <a:ext cx="1850487" cy="754498"/>
            </a:xfrm>
            <a:prstGeom prst="round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1400" b="1" dirty="0" smtClean="0">
                  <a:solidFill>
                    <a:schemeClr val="bg1"/>
                  </a:solidFill>
                </a:rPr>
                <a:t>②</a:t>
              </a:r>
              <a:r>
                <a:rPr kumimoji="1" lang="ja-JP" altLang="en-US" sz="1400" b="1" dirty="0" smtClean="0">
                  <a:solidFill>
                    <a:schemeClr val="bg1"/>
                  </a:solidFill>
                </a:rPr>
                <a:t>地域調整</a:t>
              </a:r>
              <a:endParaRPr kumimoji="1" lang="en-US" altLang="ja-JP" sz="1400" b="1" dirty="0" smtClean="0">
                <a:solidFill>
                  <a:schemeClr val="bg1"/>
                </a:solidFill>
              </a:endParaRPr>
            </a:p>
            <a:p>
              <a:pPr algn="ctr"/>
              <a:r>
                <a:rPr lang="ja-JP" altLang="en-US" sz="1300" b="1" dirty="0" smtClean="0">
                  <a:solidFill>
                    <a:schemeClr val="bg1"/>
                  </a:solidFill>
                </a:rPr>
                <a:t>（保育所の地域の</a:t>
              </a:r>
              <a:endParaRPr lang="en-US" altLang="ja-JP" sz="1300" b="1" dirty="0" smtClean="0">
                <a:solidFill>
                  <a:schemeClr val="bg1"/>
                </a:solidFill>
              </a:endParaRPr>
            </a:p>
            <a:p>
              <a:pPr algn="ctr"/>
              <a:r>
                <a:rPr lang="ja-JP" altLang="en-US" sz="1300" b="1" dirty="0" smtClean="0">
                  <a:solidFill>
                    <a:schemeClr val="bg1"/>
                  </a:solidFill>
                </a:rPr>
                <a:t>決定）</a:t>
              </a:r>
              <a:endParaRPr kumimoji="1" lang="ja-JP" altLang="en-US" sz="1300" b="1" dirty="0">
                <a:solidFill>
                  <a:schemeClr val="bg1"/>
                </a:solidFill>
              </a:endParaRPr>
            </a:p>
          </p:txBody>
        </p:sp>
        <p:sp>
          <p:nvSpPr>
            <p:cNvPr id="61" name="角丸四角形 60"/>
            <p:cNvSpPr/>
            <p:nvPr/>
          </p:nvSpPr>
          <p:spPr>
            <a:xfrm>
              <a:off x="1907703" y="3777011"/>
              <a:ext cx="1728192" cy="648072"/>
            </a:xfrm>
            <a:prstGeom prst="roundRect">
              <a:avLst/>
            </a:prstGeom>
            <a:solidFill>
              <a:schemeClr val="bg1"/>
            </a:solidFill>
            <a:ln>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1400" b="1" dirty="0" smtClean="0">
                  <a:solidFill>
                    <a:schemeClr val="tx1"/>
                  </a:solidFill>
                </a:rPr>
                <a:t>③事業者の決定</a:t>
              </a:r>
              <a:endParaRPr kumimoji="1" lang="en-US" altLang="ja-JP" sz="1400" b="1" dirty="0" smtClean="0">
                <a:solidFill>
                  <a:schemeClr val="tx1"/>
                </a:solidFill>
              </a:endParaRPr>
            </a:p>
          </p:txBody>
        </p:sp>
        <p:sp>
          <p:nvSpPr>
            <p:cNvPr id="94" name="角丸四角形 93"/>
            <p:cNvSpPr/>
            <p:nvPr/>
          </p:nvSpPr>
          <p:spPr>
            <a:xfrm>
              <a:off x="1939618" y="5055637"/>
              <a:ext cx="1728192" cy="576064"/>
            </a:xfrm>
            <a:prstGeom prst="roundRect">
              <a:avLst/>
            </a:prstGeom>
            <a:gradFill>
              <a:gsLst>
                <a:gs pos="0">
                  <a:srgbClr val="CCCCFF"/>
                </a:gs>
                <a:gs pos="17999">
                  <a:srgbClr val="99CCFF"/>
                </a:gs>
                <a:gs pos="36000">
                  <a:srgbClr val="9966FF"/>
                </a:gs>
                <a:gs pos="61000">
                  <a:srgbClr val="CC99FF"/>
                </a:gs>
                <a:gs pos="82001">
                  <a:srgbClr val="99CCFF"/>
                </a:gs>
                <a:gs pos="100000">
                  <a:srgbClr val="CCCCFF"/>
                </a:gs>
              </a:gsLst>
              <a:lin ang="5400000" scaled="0"/>
            </a:gradFill>
            <a:ln cmpd="thickThin">
              <a:no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1600" b="1" dirty="0" smtClean="0">
                  <a:solidFill>
                    <a:schemeClr val="bg1"/>
                  </a:solidFill>
                </a:rPr>
                <a:t>開園</a:t>
              </a:r>
              <a:endParaRPr kumimoji="1" lang="en-US" altLang="ja-JP" sz="1600" b="1" dirty="0" smtClean="0">
                <a:solidFill>
                  <a:schemeClr val="bg1"/>
                </a:solidFill>
              </a:endParaRPr>
            </a:p>
          </p:txBody>
        </p:sp>
      </p:grpSp>
      <p:grpSp>
        <p:nvGrpSpPr>
          <p:cNvPr id="7" name="グループ化 84"/>
          <p:cNvGrpSpPr/>
          <p:nvPr/>
        </p:nvGrpSpPr>
        <p:grpSpPr>
          <a:xfrm>
            <a:off x="179512" y="4149080"/>
            <a:ext cx="1440161" cy="1368154"/>
            <a:chOff x="395536" y="3059971"/>
            <a:chExt cx="1584176" cy="1120171"/>
          </a:xfrm>
        </p:grpSpPr>
        <p:sp>
          <p:nvSpPr>
            <p:cNvPr id="82" name="雲形吹き出し 81"/>
            <p:cNvSpPr/>
            <p:nvPr/>
          </p:nvSpPr>
          <p:spPr>
            <a:xfrm>
              <a:off x="395536" y="3238950"/>
              <a:ext cx="1584176" cy="731158"/>
            </a:xfrm>
            <a:prstGeom prst="cloudCallout">
              <a:avLst>
                <a:gd name="adj1" fmla="val 16717"/>
                <a:gd name="adj2" fmla="val -68489"/>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84" name="正方形/長方形 83"/>
            <p:cNvSpPr/>
            <p:nvPr/>
          </p:nvSpPr>
          <p:spPr>
            <a:xfrm>
              <a:off x="712372" y="3059971"/>
              <a:ext cx="1029714" cy="112017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kumimoji="1" lang="ja-JP" altLang="en-US" sz="1400" b="1" dirty="0" smtClean="0">
                  <a:solidFill>
                    <a:schemeClr val="bg1"/>
                  </a:solidFill>
                </a:rPr>
                <a:t>保育所</a:t>
              </a:r>
              <a:r>
                <a:rPr lang="ja-JP" altLang="en-US" sz="1400" b="1" dirty="0" smtClean="0">
                  <a:solidFill>
                    <a:schemeClr val="bg1"/>
                  </a:solidFill>
                </a:rPr>
                <a:t>を</a:t>
              </a:r>
              <a:endParaRPr lang="en-US" altLang="ja-JP" sz="1400" b="1" dirty="0" smtClean="0">
                <a:solidFill>
                  <a:schemeClr val="bg1"/>
                </a:solidFill>
              </a:endParaRPr>
            </a:p>
            <a:p>
              <a:r>
                <a:rPr kumimoji="1" lang="ja-JP" altLang="en-US" sz="1400" b="1" dirty="0" smtClean="0">
                  <a:solidFill>
                    <a:schemeClr val="bg1"/>
                  </a:solidFill>
                </a:rPr>
                <a:t>つくって</a:t>
              </a:r>
              <a:endParaRPr kumimoji="1" lang="en-US" altLang="ja-JP" sz="1400" b="1" dirty="0" smtClean="0">
                <a:solidFill>
                  <a:schemeClr val="bg1"/>
                </a:solidFill>
              </a:endParaRPr>
            </a:p>
            <a:p>
              <a:r>
                <a:rPr kumimoji="1" lang="ja-JP" altLang="en-US" sz="1400" b="1" dirty="0" smtClean="0">
                  <a:solidFill>
                    <a:schemeClr val="bg1"/>
                  </a:solidFill>
                </a:rPr>
                <a:t>ほしい！</a:t>
              </a:r>
              <a:endParaRPr kumimoji="1" lang="en-US" altLang="ja-JP" sz="1400" b="1" dirty="0" smtClean="0">
                <a:solidFill>
                  <a:schemeClr val="bg1"/>
                </a:solidFill>
              </a:endParaRPr>
            </a:p>
          </p:txBody>
        </p:sp>
      </p:grpSp>
      <p:sp>
        <p:nvSpPr>
          <p:cNvPr id="98" name="正方形/長方形 97"/>
          <p:cNvSpPr/>
          <p:nvPr/>
        </p:nvSpPr>
        <p:spPr>
          <a:xfrm>
            <a:off x="3707904" y="3180157"/>
            <a:ext cx="360040" cy="648072"/>
          </a:xfrm>
          <a:prstGeom prst="rect">
            <a:avLst/>
          </a:prstGeom>
          <a:solidFill>
            <a:schemeClr val="bg1"/>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vert="eaVert" rtlCol="0" anchor="ctr"/>
          <a:lstStyle/>
          <a:p>
            <a:pPr algn="ctr"/>
            <a:r>
              <a:rPr kumimoji="1" lang="ja-JP" altLang="en-US" sz="1400" b="1" dirty="0" smtClean="0">
                <a:solidFill>
                  <a:schemeClr val="tx1"/>
                </a:solidFill>
              </a:rPr>
              <a:t>市役所</a:t>
            </a:r>
            <a:endParaRPr kumimoji="1" lang="ja-JP" altLang="en-US" sz="1400" b="1" dirty="0">
              <a:solidFill>
                <a:schemeClr val="tx1"/>
              </a:solidFill>
            </a:endParaRPr>
          </a:p>
        </p:txBody>
      </p:sp>
      <p:sp>
        <p:nvSpPr>
          <p:cNvPr id="99" name="正方形/長方形 98"/>
          <p:cNvSpPr/>
          <p:nvPr/>
        </p:nvSpPr>
        <p:spPr>
          <a:xfrm>
            <a:off x="3707904" y="4810215"/>
            <a:ext cx="360040" cy="646404"/>
          </a:xfrm>
          <a:prstGeom prst="rect">
            <a:avLst/>
          </a:prstGeom>
          <a:solidFill>
            <a:schemeClr val="bg1"/>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vert="eaVert" rtlCol="0" anchor="ctr"/>
          <a:lstStyle/>
          <a:p>
            <a:pPr algn="ctr"/>
            <a:r>
              <a:rPr kumimoji="1" lang="ja-JP" altLang="en-US" sz="1400" b="1" dirty="0" smtClean="0">
                <a:solidFill>
                  <a:schemeClr val="tx1"/>
                </a:solidFill>
              </a:rPr>
              <a:t>市役所</a:t>
            </a:r>
            <a:endParaRPr kumimoji="1" lang="ja-JP" altLang="en-US" sz="1400" b="1" dirty="0">
              <a:solidFill>
                <a:schemeClr val="tx1"/>
              </a:solidFill>
            </a:endParaRPr>
          </a:p>
        </p:txBody>
      </p:sp>
      <p:sp>
        <p:nvSpPr>
          <p:cNvPr id="100" name="正方形/長方形 99"/>
          <p:cNvSpPr/>
          <p:nvPr/>
        </p:nvSpPr>
        <p:spPr>
          <a:xfrm>
            <a:off x="3707904" y="3913300"/>
            <a:ext cx="360040" cy="792088"/>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vert="eaVert" rtlCol="0" anchor="ctr"/>
          <a:lstStyle/>
          <a:p>
            <a:pPr algn="ctr"/>
            <a:r>
              <a:rPr kumimoji="1" lang="ja-JP" altLang="en-US" sz="1400" b="1" dirty="0" smtClean="0"/>
              <a:t>区役所</a:t>
            </a:r>
            <a:endParaRPr kumimoji="1" lang="ja-JP" altLang="en-US" sz="1400" b="1" dirty="0"/>
          </a:p>
        </p:txBody>
      </p:sp>
      <p:grpSp>
        <p:nvGrpSpPr>
          <p:cNvPr id="8" name="グループ化 27"/>
          <p:cNvGrpSpPr/>
          <p:nvPr/>
        </p:nvGrpSpPr>
        <p:grpSpPr>
          <a:xfrm>
            <a:off x="4860032" y="1700808"/>
            <a:ext cx="4062252" cy="4854340"/>
            <a:chOff x="251520" y="130817"/>
            <a:chExt cx="4062252" cy="5746455"/>
          </a:xfrm>
        </p:grpSpPr>
        <p:sp>
          <p:nvSpPr>
            <p:cNvPr id="29" name="角丸四角形 28"/>
            <p:cNvSpPr/>
            <p:nvPr/>
          </p:nvSpPr>
          <p:spPr>
            <a:xfrm>
              <a:off x="251520" y="1412776"/>
              <a:ext cx="4062252" cy="4464496"/>
            </a:xfrm>
            <a:prstGeom prst="roundRect">
              <a:avLst>
                <a:gd name="adj" fmla="val 7532"/>
              </a:avLst>
            </a:prstGeom>
            <a:solidFill>
              <a:schemeClr val="accent6">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0" name="正方形/長方形 29"/>
            <p:cNvSpPr/>
            <p:nvPr/>
          </p:nvSpPr>
          <p:spPr>
            <a:xfrm>
              <a:off x="1475656" y="130817"/>
              <a:ext cx="1584176" cy="43204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b="1" dirty="0" smtClean="0">
                  <a:solidFill>
                    <a:schemeClr val="bg1"/>
                  </a:solidFill>
                </a:rPr>
                <a:t>総合区</a:t>
              </a:r>
              <a:endParaRPr kumimoji="1" lang="ja-JP" altLang="en-US" b="1" dirty="0">
                <a:solidFill>
                  <a:schemeClr val="bg1"/>
                </a:solidFill>
              </a:endParaRPr>
            </a:p>
          </p:txBody>
        </p:sp>
      </p:grpSp>
      <p:pic>
        <p:nvPicPr>
          <p:cNvPr id="31" name="irc_mi" descr="「イラスト 保育所」の画像検索結果">
            <a:hlinkClick r:id="rId2"/>
          </p:cNvPr>
          <p:cNvPicPr/>
          <p:nvPr/>
        </p:nvPicPr>
        <p:blipFill>
          <a:blip r:embed="rId3" cstate="print">
            <a:extLst>
              <a:ext uri="{28A0092B-C50C-407E-A947-70E740481C1C}">
                <a14:useLocalDpi xmlns="" xmlns:a14="http://schemas.microsoft.com/office/drawing/2010/main" val="0"/>
              </a:ext>
            </a:extLst>
          </a:blip>
          <a:srcRect/>
          <a:stretch>
            <a:fillRect/>
          </a:stretch>
        </p:blipFill>
        <p:spPr bwMode="auto">
          <a:xfrm>
            <a:off x="4932040" y="3284984"/>
            <a:ext cx="1296144" cy="936103"/>
          </a:xfrm>
          <a:prstGeom prst="rect">
            <a:avLst/>
          </a:prstGeom>
          <a:noFill/>
          <a:ln>
            <a:noFill/>
          </a:ln>
        </p:spPr>
      </p:pic>
      <p:pic>
        <p:nvPicPr>
          <p:cNvPr id="32" name="irc_mi" descr="「イラスト　保育所」の画像検索結果">
            <a:hlinkClick r:id="rId4"/>
          </p:cNvPr>
          <p:cNvPicPr/>
          <p:nvPr/>
        </p:nvPicPr>
        <p:blipFill>
          <a:blip r:embed="rId6" cstate="print">
            <a:extLst>
              <a:ext uri="{28A0092B-C50C-407E-A947-70E740481C1C}">
                <a14:useLocalDpi xmlns="" xmlns:a14="http://schemas.microsoft.com/office/drawing/2010/main" val="0"/>
              </a:ext>
            </a:extLst>
          </a:blip>
          <a:srcRect/>
          <a:stretch>
            <a:fillRect/>
          </a:stretch>
        </p:blipFill>
        <p:spPr bwMode="auto">
          <a:xfrm>
            <a:off x="5220072" y="5733256"/>
            <a:ext cx="864096" cy="605868"/>
          </a:xfrm>
          <a:prstGeom prst="rect">
            <a:avLst/>
          </a:prstGeom>
          <a:noFill/>
          <a:ln>
            <a:noFill/>
          </a:ln>
        </p:spPr>
      </p:pic>
      <p:grpSp>
        <p:nvGrpSpPr>
          <p:cNvPr id="11" name="グループ化 32"/>
          <p:cNvGrpSpPr/>
          <p:nvPr/>
        </p:nvGrpSpPr>
        <p:grpSpPr>
          <a:xfrm>
            <a:off x="6444207" y="3068960"/>
            <a:ext cx="1872209" cy="3348225"/>
            <a:chOff x="1907704" y="2018644"/>
            <a:chExt cx="1797321" cy="3572413"/>
          </a:xfrm>
        </p:grpSpPr>
        <p:sp>
          <p:nvSpPr>
            <p:cNvPr id="34" name="下矢印 33"/>
            <p:cNvSpPr/>
            <p:nvPr/>
          </p:nvSpPr>
          <p:spPr>
            <a:xfrm>
              <a:off x="2353820" y="2634592"/>
              <a:ext cx="792088" cy="2380401"/>
            </a:xfrm>
            <a:prstGeom prst="downArrow">
              <a:avLst>
                <a:gd name="adj1" fmla="val 50000"/>
                <a:gd name="adj2" fmla="val 37568"/>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7" name="角丸四角形 36"/>
            <p:cNvSpPr/>
            <p:nvPr/>
          </p:nvSpPr>
          <p:spPr>
            <a:xfrm>
              <a:off x="1907704" y="2018644"/>
              <a:ext cx="1728192" cy="648072"/>
            </a:xfrm>
            <a:prstGeom prst="roundRect">
              <a:avLst/>
            </a:prstGeom>
            <a:solidFill>
              <a:schemeClr val="tx1"/>
            </a:solidFill>
            <a:ln>
              <a:no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1600" b="1" dirty="0" smtClean="0">
                  <a:solidFill>
                    <a:schemeClr val="bg1"/>
                  </a:solidFill>
                </a:rPr>
                <a:t>①整備計画</a:t>
              </a:r>
              <a:endParaRPr kumimoji="1" lang="en-US" altLang="ja-JP" sz="1600" b="1" dirty="0" smtClean="0">
                <a:solidFill>
                  <a:schemeClr val="bg1"/>
                </a:solidFill>
              </a:endParaRPr>
            </a:p>
            <a:p>
              <a:pPr algn="ctr"/>
              <a:r>
                <a:rPr lang="ja-JP" altLang="en-US" sz="1600" b="1" dirty="0" smtClean="0">
                  <a:solidFill>
                    <a:schemeClr val="bg1"/>
                  </a:solidFill>
                </a:rPr>
                <a:t>（保育所の数）</a:t>
              </a:r>
              <a:endParaRPr kumimoji="1" lang="ja-JP" altLang="en-US" sz="1600" b="1" dirty="0">
                <a:solidFill>
                  <a:schemeClr val="bg1"/>
                </a:solidFill>
              </a:endParaRPr>
            </a:p>
          </p:txBody>
        </p:sp>
        <p:sp>
          <p:nvSpPr>
            <p:cNvPr id="39" name="角丸四角形 38"/>
            <p:cNvSpPr/>
            <p:nvPr/>
          </p:nvSpPr>
          <p:spPr>
            <a:xfrm>
              <a:off x="1907704" y="3674828"/>
              <a:ext cx="1728192" cy="648072"/>
            </a:xfrm>
            <a:prstGeom prst="roundRect">
              <a:avLst/>
            </a:prstGeom>
            <a:solidFill>
              <a:schemeClr val="tx1"/>
            </a:solidFill>
            <a:ln>
              <a:no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1600" b="1" dirty="0" smtClean="0">
                  <a:solidFill>
                    <a:schemeClr val="bg1"/>
                  </a:solidFill>
                </a:rPr>
                <a:t>③事業者の決定</a:t>
              </a:r>
              <a:endParaRPr kumimoji="1" lang="en-US" altLang="ja-JP" sz="1600" b="1" dirty="0" smtClean="0">
                <a:solidFill>
                  <a:schemeClr val="bg1"/>
                </a:solidFill>
              </a:endParaRPr>
            </a:p>
          </p:txBody>
        </p:sp>
        <p:sp>
          <p:nvSpPr>
            <p:cNvPr id="40" name="角丸四角形 39"/>
            <p:cNvSpPr/>
            <p:nvPr/>
          </p:nvSpPr>
          <p:spPr>
            <a:xfrm>
              <a:off x="1976833" y="5014993"/>
              <a:ext cx="1728192" cy="576064"/>
            </a:xfrm>
            <a:prstGeom prst="roundRect">
              <a:avLst/>
            </a:prstGeom>
            <a:gradFill>
              <a:gsLst>
                <a:gs pos="0">
                  <a:srgbClr val="CCCCFF"/>
                </a:gs>
                <a:gs pos="17999">
                  <a:srgbClr val="99CCFF"/>
                </a:gs>
                <a:gs pos="36000">
                  <a:srgbClr val="9966FF"/>
                </a:gs>
                <a:gs pos="61000">
                  <a:srgbClr val="CC99FF"/>
                </a:gs>
                <a:gs pos="82001">
                  <a:srgbClr val="99CCFF"/>
                </a:gs>
                <a:gs pos="100000">
                  <a:srgbClr val="CCCCFF"/>
                </a:gs>
              </a:gsLst>
              <a:lin ang="5400000" scaled="0"/>
            </a:gradFill>
            <a:ln>
              <a:gradFill>
                <a:gsLst>
                  <a:gs pos="0">
                    <a:srgbClr val="CCCCFF"/>
                  </a:gs>
                  <a:gs pos="17999">
                    <a:srgbClr val="99CCFF"/>
                  </a:gs>
                  <a:gs pos="36000">
                    <a:srgbClr val="9966FF"/>
                  </a:gs>
                  <a:gs pos="61000">
                    <a:srgbClr val="CC99FF"/>
                  </a:gs>
                  <a:gs pos="82001">
                    <a:srgbClr val="99CCFF"/>
                  </a:gs>
                  <a:gs pos="100000">
                    <a:srgbClr val="CCCCFF"/>
                  </a:gs>
                </a:gsLst>
                <a:lin ang="5400000" scaled="0"/>
              </a:gra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1600" b="1" dirty="0" smtClean="0">
                  <a:solidFill>
                    <a:schemeClr val="bg1"/>
                  </a:solidFill>
                </a:rPr>
                <a:t>開園</a:t>
              </a:r>
              <a:endParaRPr kumimoji="1" lang="en-US" altLang="ja-JP" sz="1600" b="1" dirty="0" smtClean="0">
                <a:solidFill>
                  <a:schemeClr val="bg1"/>
                </a:solidFill>
              </a:endParaRPr>
            </a:p>
          </p:txBody>
        </p:sp>
      </p:grpSp>
      <p:sp>
        <p:nvSpPr>
          <p:cNvPr id="44" name="正方形/長方形 43"/>
          <p:cNvSpPr/>
          <p:nvPr/>
        </p:nvSpPr>
        <p:spPr>
          <a:xfrm>
            <a:off x="8316416" y="3068960"/>
            <a:ext cx="360040" cy="2204112"/>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vert="eaVert" rtlCol="0" anchor="ctr"/>
          <a:lstStyle/>
          <a:p>
            <a:pPr algn="ctr"/>
            <a:r>
              <a:rPr lang="ja-JP" altLang="en-US" sz="1400" b="1" dirty="0" smtClean="0">
                <a:solidFill>
                  <a:schemeClr val="bg1"/>
                </a:solidFill>
              </a:rPr>
              <a:t>総合区</a:t>
            </a:r>
            <a:r>
              <a:rPr kumimoji="1" lang="ja-JP" altLang="en-US" sz="1400" b="1" dirty="0" smtClean="0">
                <a:solidFill>
                  <a:schemeClr val="bg1"/>
                </a:solidFill>
              </a:rPr>
              <a:t>役所</a:t>
            </a:r>
            <a:endParaRPr kumimoji="1" lang="ja-JP" altLang="en-US" sz="1400" b="1" dirty="0">
              <a:solidFill>
                <a:schemeClr val="bg1"/>
              </a:solidFill>
            </a:endParaRPr>
          </a:p>
        </p:txBody>
      </p:sp>
      <p:sp>
        <p:nvSpPr>
          <p:cNvPr id="49" name="テキスト ボックス 48"/>
          <p:cNvSpPr txBox="1"/>
          <p:nvPr/>
        </p:nvSpPr>
        <p:spPr>
          <a:xfrm>
            <a:off x="3347864" y="2780928"/>
            <a:ext cx="937839" cy="307777"/>
          </a:xfrm>
          <a:prstGeom prst="rect">
            <a:avLst/>
          </a:prstGeom>
          <a:noFill/>
          <a:ln>
            <a:noFill/>
          </a:ln>
          <a:effectLst>
            <a:innerShdw blurRad="139700">
              <a:schemeClr val="bg1"/>
            </a:innerShdw>
          </a:effectLst>
        </p:spPr>
        <p:txBody>
          <a:bodyPr wrap="square" rtlCol="0">
            <a:spAutoFit/>
          </a:bodyPr>
          <a:lstStyle/>
          <a:p>
            <a:pPr algn="ctr"/>
            <a:r>
              <a:rPr kumimoji="1" lang="en-US" altLang="ja-JP" sz="1400" b="1" dirty="0" smtClean="0"/>
              <a:t>〈</a:t>
            </a:r>
            <a:r>
              <a:rPr kumimoji="1" lang="ja-JP" altLang="en-US" sz="1400" b="1" dirty="0" smtClean="0"/>
              <a:t>判断</a:t>
            </a:r>
            <a:r>
              <a:rPr kumimoji="1" lang="en-US" altLang="ja-JP" sz="1400" b="1" dirty="0" smtClean="0"/>
              <a:t>〉</a:t>
            </a:r>
            <a:endParaRPr kumimoji="1" lang="ja-JP" altLang="en-US" sz="1400" b="1" dirty="0"/>
          </a:p>
        </p:txBody>
      </p:sp>
      <p:grpSp>
        <p:nvGrpSpPr>
          <p:cNvPr id="14" name="グループ化 84"/>
          <p:cNvGrpSpPr/>
          <p:nvPr/>
        </p:nvGrpSpPr>
        <p:grpSpPr>
          <a:xfrm>
            <a:off x="4827536" y="4221088"/>
            <a:ext cx="1381303" cy="1224136"/>
            <a:chOff x="395536" y="3153595"/>
            <a:chExt cx="1599403" cy="910138"/>
          </a:xfrm>
        </p:grpSpPr>
        <p:sp>
          <p:nvSpPr>
            <p:cNvPr id="50" name="雲形吹き出し 49"/>
            <p:cNvSpPr/>
            <p:nvPr/>
          </p:nvSpPr>
          <p:spPr>
            <a:xfrm>
              <a:off x="395536" y="3238950"/>
              <a:ext cx="1584177" cy="717708"/>
            </a:xfrm>
            <a:prstGeom prst="cloudCallout">
              <a:avLst>
                <a:gd name="adj1" fmla="val 16717"/>
                <a:gd name="adj2" fmla="val -68489"/>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51" name="正方形/長方形 50"/>
            <p:cNvSpPr/>
            <p:nvPr/>
          </p:nvSpPr>
          <p:spPr>
            <a:xfrm>
              <a:off x="698796" y="3153595"/>
              <a:ext cx="1296143" cy="91013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kumimoji="1" lang="ja-JP" altLang="en-US" sz="1400" b="1" dirty="0" smtClean="0">
                  <a:solidFill>
                    <a:schemeClr val="bg1"/>
                  </a:solidFill>
                </a:rPr>
                <a:t>保育所</a:t>
              </a:r>
              <a:r>
                <a:rPr lang="ja-JP" altLang="en-US" sz="1400" b="1" dirty="0" smtClean="0">
                  <a:solidFill>
                    <a:schemeClr val="bg1"/>
                  </a:solidFill>
                </a:rPr>
                <a:t>を</a:t>
              </a:r>
              <a:endParaRPr lang="en-US" altLang="ja-JP" sz="1400" b="1" dirty="0" smtClean="0">
                <a:solidFill>
                  <a:schemeClr val="bg1"/>
                </a:solidFill>
              </a:endParaRPr>
            </a:p>
            <a:p>
              <a:r>
                <a:rPr kumimoji="1" lang="ja-JP" altLang="en-US" sz="1400" b="1" dirty="0" smtClean="0">
                  <a:solidFill>
                    <a:schemeClr val="bg1"/>
                  </a:solidFill>
                </a:rPr>
                <a:t>つくって</a:t>
              </a:r>
              <a:endParaRPr kumimoji="1" lang="en-US" altLang="ja-JP" sz="1400" b="1" dirty="0" smtClean="0">
                <a:solidFill>
                  <a:schemeClr val="bg1"/>
                </a:solidFill>
              </a:endParaRPr>
            </a:p>
            <a:p>
              <a:r>
                <a:rPr kumimoji="1" lang="ja-JP" altLang="en-US" sz="1400" b="1" dirty="0" smtClean="0">
                  <a:solidFill>
                    <a:schemeClr val="bg1"/>
                  </a:solidFill>
                </a:rPr>
                <a:t>ほしい！</a:t>
              </a:r>
              <a:endParaRPr kumimoji="1" lang="en-US" altLang="ja-JP" sz="1400" b="1" dirty="0" smtClean="0">
                <a:solidFill>
                  <a:schemeClr val="bg1"/>
                </a:solidFill>
              </a:endParaRPr>
            </a:p>
          </p:txBody>
        </p:sp>
      </p:grpSp>
      <p:sp>
        <p:nvSpPr>
          <p:cNvPr id="55" name="テキスト ボックス 54"/>
          <p:cNvSpPr txBox="1"/>
          <p:nvPr/>
        </p:nvSpPr>
        <p:spPr>
          <a:xfrm>
            <a:off x="539552" y="2924944"/>
            <a:ext cx="937839" cy="307777"/>
          </a:xfrm>
          <a:prstGeom prst="rect">
            <a:avLst/>
          </a:prstGeom>
          <a:noFill/>
          <a:ln>
            <a:noFill/>
          </a:ln>
          <a:effectLst>
            <a:innerShdw blurRad="139700">
              <a:schemeClr val="bg1"/>
            </a:innerShdw>
          </a:effectLst>
        </p:spPr>
        <p:txBody>
          <a:bodyPr wrap="square" rtlCol="0">
            <a:spAutoFit/>
          </a:bodyPr>
          <a:lstStyle/>
          <a:p>
            <a:pPr algn="ctr"/>
            <a:r>
              <a:rPr kumimoji="1" lang="ja-JP" altLang="en-US" sz="1400" b="1" dirty="0" smtClean="0"/>
              <a:t>区民</a:t>
            </a:r>
            <a:endParaRPr kumimoji="1" lang="ja-JP" altLang="en-US" sz="1400" b="1" dirty="0"/>
          </a:p>
        </p:txBody>
      </p:sp>
      <p:sp>
        <p:nvSpPr>
          <p:cNvPr id="56" name="テキスト ボックス 55"/>
          <p:cNvSpPr txBox="1"/>
          <p:nvPr/>
        </p:nvSpPr>
        <p:spPr>
          <a:xfrm>
            <a:off x="5076056" y="2996952"/>
            <a:ext cx="937839" cy="307777"/>
          </a:xfrm>
          <a:prstGeom prst="rect">
            <a:avLst/>
          </a:prstGeom>
          <a:noFill/>
          <a:ln>
            <a:noFill/>
          </a:ln>
          <a:effectLst>
            <a:innerShdw blurRad="139700">
              <a:schemeClr val="bg1"/>
            </a:innerShdw>
          </a:effectLst>
        </p:spPr>
        <p:txBody>
          <a:bodyPr wrap="square" rtlCol="0">
            <a:spAutoFit/>
          </a:bodyPr>
          <a:lstStyle/>
          <a:p>
            <a:pPr algn="ctr"/>
            <a:r>
              <a:rPr kumimoji="1" lang="ja-JP" altLang="en-US" sz="1400" b="1" dirty="0" smtClean="0"/>
              <a:t>区民</a:t>
            </a:r>
            <a:endParaRPr kumimoji="1" lang="ja-JP" altLang="en-US" sz="1400" b="1" dirty="0"/>
          </a:p>
        </p:txBody>
      </p:sp>
      <p:sp>
        <p:nvSpPr>
          <p:cNvPr id="57" name="テキスト ボックス 56"/>
          <p:cNvSpPr txBox="1"/>
          <p:nvPr/>
        </p:nvSpPr>
        <p:spPr>
          <a:xfrm>
            <a:off x="532859" y="5353460"/>
            <a:ext cx="937839" cy="307777"/>
          </a:xfrm>
          <a:prstGeom prst="rect">
            <a:avLst/>
          </a:prstGeom>
          <a:noFill/>
          <a:ln>
            <a:noFill/>
          </a:ln>
          <a:effectLst>
            <a:innerShdw blurRad="139700">
              <a:schemeClr val="bg1"/>
            </a:innerShdw>
          </a:effectLst>
        </p:spPr>
        <p:txBody>
          <a:bodyPr wrap="square" rtlCol="0">
            <a:spAutoFit/>
          </a:bodyPr>
          <a:lstStyle/>
          <a:p>
            <a:pPr algn="ctr"/>
            <a:r>
              <a:rPr lang="ja-JP" altLang="en-US" sz="1400" b="1" dirty="0" smtClean="0"/>
              <a:t>保育所</a:t>
            </a:r>
            <a:endParaRPr kumimoji="1" lang="ja-JP" altLang="en-US" sz="1600" b="1" dirty="0"/>
          </a:p>
        </p:txBody>
      </p:sp>
      <p:sp>
        <p:nvSpPr>
          <p:cNvPr id="62" name="テキスト ボックス 61"/>
          <p:cNvSpPr txBox="1"/>
          <p:nvPr/>
        </p:nvSpPr>
        <p:spPr>
          <a:xfrm>
            <a:off x="5193946" y="5366523"/>
            <a:ext cx="937839" cy="307777"/>
          </a:xfrm>
          <a:prstGeom prst="rect">
            <a:avLst/>
          </a:prstGeom>
          <a:noFill/>
          <a:ln>
            <a:noFill/>
          </a:ln>
          <a:effectLst>
            <a:innerShdw blurRad="139700">
              <a:schemeClr val="bg1"/>
            </a:innerShdw>
          </a:effectLst>
        </p:spPr>
        <p:txBody>
          <a:bodyPr wrap="square" rtlCol="0">
            <a:spAutoFit/>
          </a:bodyPr>
          <a:lstStyle/>
          <a:p>
            <a:pPr algn="ctr"/>
            <a:r>
              <a:rPr lang="ja-JP" altLang="en-US" sz="1400" b="1" dirty="0" smtClean="0"/>
              <a:t>保育所</a:t>
            </a:r>
            <a:endParaRPr kumimoji="1" lang="ja-JP" altLang="en-US" sz="1400" b="1" dirty="0"/>
          </a:p>
        </p:txBody>
      </p:sp>
      <p:sp>
        <p:nvSpPr>
          <p:cNvPr id="9" name="額縁 8"/>
          <p:cNvSpPr/>
          <p:nvPr/>
        </p:nvSpPr>
        <p:spPr>
          <a:xfrm>
            <a:off x="265934" y="931780"/>
            <a:ext cx="3091416" cy="569473"/>
          </a:xfrm>
          <a:prstGeom prst="bevel">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1600" b="1" dirty="0" smtClean="0"/>
              <a:t>保育所の設置・認可</a:t>
            </a:r>
            <a:endParaRPr kumimoji="1" lang="ja-JP" altLang="en-US" sz="1600" b="1" dirty="0"/>
          </a:p>
        </p:txBody>
      </p:sp>
      <p:sp>
        <p:nvSpPr>
          <p:cNvPr id="52" name="角丸四角形 51"/>
          <p:cNvSpPr/>
          <p:nvPr/>
        </p:nvSpPr>
        <p:spPr>
          <a:xfrm>
            <a:off x="6300192" y="2996952"/>
            <a:ext cx="2448272" cy="2304256"/>
          </a:xfrm>
          <a:prstGeom prst="roundRect">
            <a:avLst/>
          </a:prstGeom>
          <a:noFill/>
          <a:ln w="57150">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nvGrpSpPr>
          <p:cNvPr id="15" name="グループ化 51"/>
          <p:cNvGrpSpPr/>
          <p:nvPr/>
        </p:nvGrpSpPr>
        <p:grpSpPr>
          <a:xfrm>
            <a:off x="7092280" y="5013176"/>
            <a:ext cx="2051720" cy="864096"/>
            <a:chOff x="6228184" y="4996897"/>
            <a:chExt cx="2448272" cy="1296144"/>
          </a:xfrm>
        </p:grpSpPr>
        <p:sp>
          <p:nvSpPr>
            <p:cNvPr id="53" name="星 24 52"/>
            <p:cNvSpPr/>
            <p:nvPr/>
          </p:nvSpPr>
          <p:spPr>
            <a:xfrm>
              <a:off x="6228184" y="4996897"/>
              <a:ext cx="2448272" cy="1296144"/>
            </a:xfrm>
            <a:prstGeom prst="star24">
              <a:avLst/>
            </a:prstGeom>
            <a:solidFill>
              <a:srgbClr val="FF66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a:p>
          </p:txBody>
        </p:sp>
        <p:sp>
          <p:nvSpPr>
            <p:cNvPr id="54" name="正方形/長方形 53"/>
            <p:cNvSpPr/>
            <p:nvPr/>
          </p:nvSpPr>
          <p:spPr>
            <a:xfrm>
              <a:off x="6657812" y="5301339"/>
              <a:ext cx="1612426" cy="664031"/>
            </a:xfrm>
            <a:prstGeom prst="rect">
              <a:avLst/>
            </a:prstGeom>
            <a:solidFill>
              <a:srgbClr val="FF66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1400" b="1" dirty="0" smtClean="0">
                  <a:solidFill>
                    <a:schemeClr val="bg1"/>
                  </a:solidFill>
                </a:rPr>
                <a:t>一貫して</a:t>
              </a:r>
              <a:endParaRPr lang="en-US" altLang="ja-JP" sz="1400" b="1" dirty="0" smtClean="0">
                <a:solidFill>
                  <a:schemeClr val="bg1"/>
                </a:solidFill>
              </a:endParaRPr>
            </a:p>
            <a:p>
              <a:pPr algn="ctr"/>
              <a:r>
                <a:rPr kumimoji="1" lang="ja-JP" altLang="en-US" sz="1400" b="1" dirty="0" smtClean="0">
                  <a:solidFill>
                    <a:schemeClr val="bg1"/>
                  </a:solidFill>
                </a:rPr>
                <a:t>総合区で判断</a:t>
              </a:r>
              <a:endParaRPr kumimoji="1" lang="ja-JP" altLang="en-US" sz="1400" b="1" dirty="0">
                <a:solidFill>
                  <a:schemeClr val="bg1"/>
                </a:solidFill>
              </a:endParaRPr>
            </a:p>
          </p:txBody>
        </p:sp>
      </p:grpSp>
      <p:sp>
        <p:nvSpPr>
          <p:cNvPr id="46" name="テキスト ボックス 45"/>
          <p:cNvSpPr txBox="1"/>
          <p:nvPr/>
        </p:nvSpPr>
        <p:spPr>
          <a:xfrm>
            <a:off x="8028384" y="2708920"/>
            <a:ext cx="937839" cy="307777"/>
          </a:xfrm>
          <a:prstGeom prst="rect">
            <a:avLst/>
          </a:prstGeom>
          <a:noFill/>
          <a:ln>
            <a:noFill/>
          </a:ln>
          <a:effectLst>
            <a:innerShdw blurRad="139700">
              <a:schemeClr val="bg1"/>
            </a:innerShdw>
          </a:effectLst>
        </p:spPr>
        <p:txBody>
          <a:bodyPr wrap="square" rtlCol="0">
            <a:spAutoFit/>
          </a:bodyPr>
          <a:lstStyle/>
          <a:p>
            <a:pPr algn="ctr"/>
            <a:r>
              <a:rPr kumimoji="1" lang="en-US" altLang="ja-JP" sz="1400" b="1" dirty="0" smtClean="0"/>
              <a:t>〈</a:t>
            </a:r>
            <a:r>
              <a:rPr kumimoji="1" lang="ja-JP" altLang="en-US" sz="1400" b="1" dirty="0" smtClean="0"/>
              <a:t>判断</a:t>
            </a:r>
            <a:r>
              <a:rPr kumimoji="1" lang="en-US" altLang="ja-JP" sz="1400" b="1" dirty="0" smtClean="0"/>
              <a:t>〉</a:t>
            </a:r>
            <a:endParaRPr kumimoji="1" lang="ja-JP" altLang="en-US" sz="1400" b="1" dirty="0"/>
          </a:p>
        </p:txBody>
      </p:sp>
      <p:sp>
        <p:nvSpPr>
          <p:cNvPr id="64" name="角丸四角形 63"/>
          <p:cNvSpPr/>
          <p:nvPr/>
        </p:nvSpPr>
        <p:spPr bwMode="auto">
          <a:xfrm>
            <a:off x="251520" y="2146924"/>
            <a:ext cx="4029830" cy="576064"/>
          </a:xfrm>
          <a:prstGeom prst="roundRect">
            <a:avLst>
              <a:gd name="adj" fmla="val 25039"/>
            </a:avLst>
          </a:prstGeom>
          <a:solidFill>
            <a:schemeClr val="accent1">
              <a:lumMod val="40000"/>
              <a:lumOff val="60000"/>
            </a:schemeClr>
          </a:solidFill>
          <a:ln>
            <a:noFill/>
          </a:ln>
          <a:effectLst/>
          <a:extLst>
            <a:ext uri="{91240B29-F687-4F45-9708-019B960494DF}">
              <a14:hiddenLine xmlns="" xmlns:a14="http://schemas.microsoft.com/office/drawing/2010/main" w="9525" algn="ctr">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rtlCol="0" anchor="ctr"/>
          <a:lstStyle/>
          <a:p>
            <a:r>
              <a:rPr lang="ja-JP" altLang="en-US" sz="1200" dirty="0" smtClean="0">
                <a:latin typeface="Meiryo UI" panose="020B0604030504040204" pitchFamily="50" charset="-128"/>
                <a:ea typeface="Meiryo UI" panose="020B0604030504040204" pitchFamily="50" charset="-128"/>
                <a:cs typeface="Meiryo UI" panose="020B0604030504040204" pitchFamily="50" charset="-128"/>
              </a:rPr>
              <a:t>○保育所の整備計画策定は、市役所で実施</a:t>
            </a:r>
            <a:endParaRPr lang="en-US" altLang="ja-JP" sz="1200" dirty="0" smtClean="0">
              <a:latin typeface="Meiryo UI" panose="020B0604030504040204" pitchFamily="50" charset="-128"/>
              <a:ea typeface="Meiryo UI" panose="020B0604030504040204" pitchFamily="50" charset="-128"/>
              <a:cs typeface="Meiryo UI" panose="020B0604030504040204" pitchFamily="50" charset="-128"/>
            </a:endParaRPr>
          </a:p>
          <a:p>
            <a:r>
              <a:rPr lang="ja-JP" altLang="en-US" sz="1200" dirty="0" smtClean="0">
                <a:latin typeface="Meiryo UI" panose="020B0604030504040204" pitchFamily="50" charset="-128"/>
                <a:ea typeface="Meiryo UI" panose="020B0604030504040204" pitchFamily="50" charset="-128"/>
                <a:cs typeface="Meiryo UI" panose="020B0604030504040204" pitchFamily="50" charset="-128"/>
              </a:rPr>
              <a:t>○保育所の募集地域の決定（地域調整）は区役所で実施</a:t>
            </a:r>
            <a:endParaRPr lang="en-US" altLang="ja-JP" sz="1200" dirty="0" smtClean="0">
              <a:latin typeface="Meiryo UI" panose="020B0604030504040204" pitchFamily="50" charset="-128"/>
              <a:ea typeface="Meiryo UI" panose="020B0604030504040204" pitchFamily="50" charset="-128"/>
              <a:cs typeface="Meiryo UI" panose="020B0604030504040204" pitchFamily="50" charset="-128"/>
            </a:endParaRPr>
          </a:p>
          <a:p>
            <a:r>
              <a:rPr lang="ja-JP" altLang="en-US" sz="1200" dirty="0" smtClean="0">
                <a:latin typeface="Meiryo UI" panose="020B0604030504040204" pitchFamily="50" charset="-128"/>
                <a:ea typeface="Meiryo UI" panose="020B0604030504040204" pitchFamily="50" charset="-128"/>
                <a:cs typeface="Meiryo UI" panose="020B0604030504040204" pitchFamily="50" charset="-128"/>
              </a:rPr>
              <a:t>○事業者の決定は、市役所で実施</a:t>
            </a:r>
            <a:endParaRPr lang="en-US" altLang="ja-JP" sz="1200" dirty="0" smtClean="0">
              <a:latin typeface="Meiryo UI" panose="020B0604030504040204" pitchFamily="50" charset="-128"/>
              <a:ea typeface="Meiryo UI" panose="020B0604030504040204" pitchFamily="50" charset="-128"/>
              <a:cs typeface="Meiryo UI" panose="020B0604030504040204" pitchFamily="50" charset="-128"/>
            </a:endParaRPr>
          </a:p>
        </p:txBody>
      </p:sp>
      <p:sp>
        <p:nvSpPr>
          <p:cNvPr id="71" name="角丸四角形 70"/>
          <p:cNvSpPr/>
          <p:nvPr/>
        </p:nvSpPr>
        <p:spPr bwMode="auto">
          <a:xfrm>
            <a:off x="4860032" y="2132856"/>
            <a:ext cx="4029830" cy="576064"/>
          </a:xfrm>
          <a:prstGeom prst="roundRect">
            <a:avLst>
              <a:gd name="adj" fmla="val 25039"/>
            </a:avLst>
          </a:prstGeom>
          <a:solidFill>
            <a:schemeClr val="accent1">
              <a:lumMod val="40000"/>
              <a:lumOff val="60000"/>
            </a:schemeClr>
          </a:solidFill>
          <a:ln>
            <a:noFill/>
          </a:ln>
          <a:effectLst/>
          <a:extLst>
            <a:ext uri="{91240B29-F687-4F45-9708-019B960494DF}">
              <a14:hiddenLine xmlns="" xmlns:a14="http://schemas.microsoft.com/office/drawing/2010/main" w="9525" algn="ctr">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rtlCol="0" anchor="ctr"/>
          <a:lstStyle/>
          <a:p>
            <a:r>
              <a:rPr lang="ja-JP" altLang="en-US" sz="1200" dirty="0" smtClean="0">
                <a:latin typeface="Meiryo UI" panose="020B0604030504040204" pitchFamily="50" charset="-128"/>
                <a:ea typeface="Meiryo UI" panose="020B0604030504040204" pitchFamily="50" charset="-128"/>
                <a:cs typeface="Meiryo UI" panose="020B0604030504040204" pitchFamily="50" charset="-128"/>
              </a:rPr>
              <a:t>○保育所の整備計画策定は、区役所で実施</a:t>
            </a:r>
            <a:endParaRPr lang="en-US" altLang="ja-JP" sz="1200" dirty="0" smtClean="0">
              <a:latin typeface="Meiryo UI" panose="020B0604030504040204" pitchFamily="50" charset="-128"/>
              <a:ea typeface="Meiryo UI" panose="020B0604030504040204" pitchFamily="50" charset="-128"/>
              <a:cs typeface="Meiryo UI" panose="020B0604030504040204" pitchFamily="50" charset="-128"/>
            </a:endParaRPr>
          </a:p>
          <a:p>
            <a:r>
              <a:rPr lang="ja-JP" altLang="en-US" sz="1200" dirty="0" smtClean="0">
                <a:latin typeface="Meiryo UI" panose="020B0604030504040204" pitchFamily="50" charset="-128"/>
                <a:ea typeface="Meiryo UI" panose="020B0604030504040204" pitchFamily="50" charset="-128"/>
                <a:cs typeface="Meiryo UI" panose="020B0604030504040204" pitchFamily="50" charset="-128"/>
              </a:rPr>
              <a:t>○保育所の募集地域の決定（地域調整）は区役所で実施</a:t>
            </a:r>
            <a:endParaRPr lang="en-US" altLang="ja-JP" sz="1200" dirty="0" smtClean="0">
              <a:latin typeface="Meiryo UI" panose="020B0604030504040204" pitchFamily="50" charset="-128"/>
              <a:ea typeface="Meiryo UI" panose="020B0604030504040204" pitchFamily="50" charset="-128"/>
              <a:cs typeface="Meiryo UI" panose="020B0604030504040204" pitchFamily="50" charset="-128"/>
            </a:endParaRPr>
          </a:p>
          <a:p>
            <a:r>
              <a:rPr lang="ja-JP" altLang="en-US" sz="1200" dirty="0" smtClean="0">
                <a:latin typeface="Meiryo UI" panose="020B0604030504040204" pitchFamily="50" charset="-128"/>
                <a:ea typeface="Meiryo UI" panose="020B0604030504040204" pitchFamily="50" charset="-128"/>
                <a:cs typeface="Meiryo UI" panose="020B0604030504040204" pitchFamily="50" charset="-128"/>
              </a:rPr>
              <a:t>○事業者の決定は、区役所で実施</a:t>
            </a:r>
            <a:endParaRPr lang="en-US" altLang="ja-JP" sz="1200" dirty="0" smtClean="0">
              <a:latin typeface="Meiryo UI" panose="020B0604030504040204" pitchFamily="50" charset="-128"/>
              <a:ea typeface="Meiryo UI" panose="020B0604030504040204" pitchFamily="50" charset="-128"/>
              <a:cs typeface="Meiryo UI" panose="020B0604030504040204" pitchFamily="50" charset="-128"/>
            </a:endParaRPr>
          </a:p>
        </p:txBody>
      </p:sp>
      <p:sp>
        <p:nvSpPr>
          <p:cNvPr id="63" name="正方形/長方形 62"/>
          <p:cNvSpPr/>
          <p:nvPr/>
        </p:nvSpPr>
        <p:spPr>
          <a:xfrm>
            <a:off x="0" y="-1660"/>
            <a:ext cx="9144000" cy="432000"/>
          </a:xfrm>
          <a:prstGeom prst="rect">
            <a:avLst/>
          </a:prstGeom>
          <a:gradFill>
            <a:gsLst>
              <a:gs pos="0">
                <a:schemeClr val="accent2">
                  <a:lumMod val="40000"/>
                  <a:lumOff val="60000"/>
                </a:schemeClr>
              </a:gs>
              <a:gs pos="50000">
                <a:schemeClr val="bg1"/>
              </a:gs>
              <a:gs pos="100000">
                <a:schemeClr val="accent2">
                  <a:lumMod val="40000"/>
                  <a:lumOff val="6000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r>
              <a:rPr lang="ja-JP" altLang="en-US" sz="2000" b="1" dirty="0" smtClean="0">
                <a:solidFill>
                  <a:prstClr val="black"/>
                </a:solidFill>
                <a:latin typeface="Meiryo UI" pitchFamily="50" charset="-128"/>
                <a:ea typeface="Meiryo UI" pitchFamily="50" charset="-128"/>
                <a:cs typeface="Meiryo UI" pitchFamily="50" charset="-128"/>
              </a:rPr>
              <a:t>５　総合区政の運営イメージ</a:t>
            </a:r>
            <a:endParaRPr lang="ja-JP" altLang="en-US" sz="2000" b="1" dirty="0">
              <a:solidFill>
                <a:prstClr val="black"/>
              </a:solidFill>
              <a:latin typeface="Meiryo UI" pitchFamily="50" charset="-128"/>
              <a:ea typeface="Meiryo UI" pitchFamily="50" charset="-128"/>
              <a:cs typeface="Meiryo UI" pitchFamily="50" charset="-128"/>
            </a:endParaRPr>
          </a:p>
        </p:txBody>
      </p:sp>
      <p:sp>
        <p:nvSpPr>
          <p:cNvPr id="66" name="テキスト ボックス 65"/>
          <p:cNvSpPr txBox="1"/>
          <p:nvPr/>
        </p:nvSpPr>
        <p:spPr>
          <a:xfrm>
            <a:off x="-121196" y="476672"/>
            <a:ext cx="5217337" cy="384721"/>
          </a:xfrm>
          <a:prstGeom prst="rect">
            <a:avLst/>
          </a:prstGeom>
          <a:noFill/>
        </p:spPr>
        <p:txBody>
          <a:bodyPr wrap="square" rtlCol="0">
            <a:spAutoFit/>
          </a:bodyPr>
          <a:lstStyle/>
          <a:p>
            <a:r>
              <a:rPr lang="ja-JP" altLang="en-US" sz="1900" b="1"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　（　具体例 ①　）</a:t>
            </a:r>
            <a:endParaRPr lang="ja-JP" altLang="en-US" sz="19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67" name="角丸四角形 66"/>
          <p:cNvSpPr/>
          <p:nvPr/>
        </p:nvSpPr>
        <p:spPr>
          <a:xfrm>
            <a:off x="6457271" y="3821859"/>
            <a:ext cx="1728192" cy="644017"/>
          </a:xfrm>
          <a:prstGeom prst="round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1400" b="1" dirty="0" smtClean="0">
                <a:solidFill>
                  <a:schemeClr val="bg1"/>
                </a:solidFill>
              </a:rPr>
              <a:t>②</a:t>
            </a:r>
            <a:r>
              <a:rPr kumimoji="1" lang="ja-JP" altLang="en-US" sz="1400" b="1" dirty="0" smtClean="0">
                <a:solidFill>
                  <a:schemeClr val="bg1"/>
                </a:solidFill>
              </a:rPr>
              <a:t>地域調整</a:t>
            </a:r>
            <a:endParaRPr kumimoji="1" lang="en-US" altLang="ja-JP" sz="1400" b="1" dirty="0" smtClean="0">
              <a:solidFill>
                <a:schemeClr val="bg1"/>
              </a:solidFill>
            </a:endParaRPr>
          </a:p>
          <a:p>
            <a:pPr algn="ctr"/>
            <a:r>
              <a:rPr lang="ja-JP" altLang="en-US" sz="1300" b="1" dirty="0" smtClean="0">
                <a:solidFill>
                  <a:schemeClr val="bg1"/>
                </a:solidFill>
              </a:rPr>
              <a:t>（保育所の地域の</a:t>
            </a:r>
            <a:endParaRPr lang="en-US" altLang="ja-JP" sz="1300" b="1" dirty="0" smtClean="0">
              <a:solidFill>
                <a:schemeClr val="bg1"/>
              </a:solidFill>
            </a:endParaRPr>
          </a:p>
          <a:p>
            <a:pPr algn="ctr"/>
            <a:r>
              <a:rPr lang="ja-JP" altLang="en-US" sz="1300" b="1" dirty="0" smtClean="0">
                <a:solidFill>
                  <a:schemeClr val="bg1"/>
                </a:solidFill>
              </a:rPr>
              <a:t>決定）</a:t>
            </a:r>
            <a:endParaRPr kumimoji="1" lang="ja-JP" altLang="en-US" sz="1300" b="1" dirty="0">
              <a:solidFill>
                <a:schemeClr val="bg1"/>
              </a:solidFill>
            </a:endParaRPr>
          </a:p>
        </p:txBody>
      </p:sp>
      <p:sp>
        <p:nvSpPr>
          <p:cNvPr id="68" name="正方形/長方形 27"/>
          <p:cNvSpPr>
            <a:spLocks noChangeArrowheads="1"/>
          </p:cNvSpPr>
          <p:nvPr/>
        </p:nvSpPr>
        <p:spPr bwMode="auto">
          <a:xfrm>
            <a:off x="8100392" y="6597352"/>
            <a:ext cx="1031875" cy="261937"/>
          </a:xfrm>
          <a:prstGeom prst="rect">
            <a:avLst/>
          </a:prstGeom>
          <a:noFill/>
          <a:ln w="9525">
            <a:noFill/>
            <a:miter lim="800000"/>
            <a:headEnd/>
            <a:tailEnd/>
          </a:ln>
        </p:spPr>
        <p:txBody>
          <a:bodyPr>
            <a:spAutoFit/>
          </a:bodyPr>
          <a:lstStyle/>
          <a:p>
            <a:pPr algn="r"/>
            <a:r>
              <a:rPr lang="ja-JP" altLang="en-US" sz="1100" b="1" dirty="0">
                <a:solidFill>
                  <a:srgbClr val="000000"/>
                </a:solidFill>
                <a:latin typeface="ＭＳ Ｐゴシック" charset="-128"/>
                <a:ea typeface="Meiryo UI" pitchFamily="50" charset="-128"/>
                <a:cs typeface="Meiryo UI" pitchFamily="50" charset="-128"/>
              </a:rPr>
              <a:t> 事務</a:t>
            </a:r>
            <a:r>
              <a:rPr lang="en-US" altLang="ja-JP" sz="1100" b="1" dirty="0" smtClean="0">
                <a:solidFill>
                  <a:srgbClr val="000000"/>
                </a:solidFill>
                <a:latin typeface="ＭＳ Ｐゴシック" charset="-128"/>
                <a:ea typeface="Meiryo UI" pitchFamily="50" charset="-128"/>
                <a:cs typeface="Meiryo UI" pitchFamily="50" charset="-128"/>
              </a:rPr>
              <a:t>-</a:t>
            </a:r>
            <a:r>
              <a:rPr lang="ja-JP" altLang="en-US" sz="1100" b="1" dirty="0">
                <a:solidFill>
                  <a:srgbClr val="000000"/>
                </a:solidFill>
                <a:latin typeface="ＭＳ Ｐゴシック" charset="-128"/>
                <a:ea typeface="Meiryo UI" pitchFamily="50" charset="-128"/>
                <a:cs typeface="Meiryo UI" pitchFamily="50" charset="-128"/>
              </a:rPr>
              <a:t>１０</a:t>
            </a:r>
            <a:endParaRPr lang="ja-JP" altLang="en-US" sz="1200" b="1" dirty="0">
              <a:solidFill>
                <a:srgbClr val="000000"/>
              </a:solidFill>
              <a:latin typeface="ＭＳ Ｐゴシック" charset="-128"/>
              <a:ea typeface="Meiryo UI" pitchFamily="50" charset="-128"/>
              <a:cs typeface="Meiryo UI" pitchFamily="50" charset="-128"/>
            </a:endParaRPr>
          </a:p>
        </p:txBody>
      </p:sp>
    </p:spTree>
    <p:extLst>
      <p:ext uri="{BB962C8B-B14F-4D97-AF65-F5344CB8AC3E}">
        <p14:creationId xmlns="" xmlns:p14="http://schemas.microsoft.com/office/powerpoint/2010/main" val="2205514965"/>
      </p:ext>
    </p:extLst>
  </p:cSld>
  <p:clrMapOvr>
    <a:masterClrMapping/>
  </p:clrMapOvr>
  <p:timing>
    <p:tnLst>
      <p:par>
        <p:cT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タイトル 1"/>
          <p:cNvSpPr txBox="1">
            <a:spLocks/>
          </p:cNvSpPr>
          <p:nvPr/>
        </p:nvSpPr>
        <p:spPr>
          <a:xfrm>
            <a:off x="0" y="1772816"/>
            <a:ext cx="9144000" cy="2451279"/>
          </a:xfrm>
          <a:prstGeom prst="rect">
            <a:avLst/>
          </a:prstGeom>
        </p:spPr>
        <p:txBody>
          <a:bodyPr anchor="ct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a:defRPr/>
            </a:pPr>
            <a:r>
              <a:rPr lang="ja-JP" altLang="en-US" sz="4000" dirty="0" smtClean="0">
                <a:solidFill>
                  <a:prstClr val="black"/>
                </a:solidFill>
              </a:rPr>
              <a:t>　　　　　　</a:t>
            </a:r>
            <a:r>
              <a:rPr lang="ja-JP" altLang="en-US" sz="4000" dirty="0" smtClean="0">
                <a:solidFill>
                  <a:srgbClr val="FF0000"/>
                </a:solidFill>
              </a:rPr>
              <a:t>　　　　　</a:t>
            </a:r>
            <a:r>
              <a:rPr lang="ja-JP" altLang="en-US" sz="4000" dirty="0" smtClean="0">
                <a:solidFill>
                  <a:prstClr val="black"/>
                </a:solidFill>
              </a:rPr>
              <a:t>　　　　　　　</a:t>
            </a:r>
            <a:endParaRPr lang="en-US" altLang="ja-JP" sz="3600" dirty="0" smtClean="0">
              <a:solidFill>
                <a:prstClr val="black"/>
              </a:solidFill>
            </a:endParaRPr>
          </a:p>
          <a:p>
            <a:pPr algn="l">
              <a:defRPr/>
            </a:pPr>
            <a:r>
              <a:rPr lang="ja-JP" altLang="en-US" sz="3600" dirty="0" smtClean="0">
                <a:solidFill>
                  <a:prstClr val="black"/>
                </a:solidFill>
              </a:rPr>
              <a:t>　　　　　１   　区割り</a:t>
            </a:r>
            <a:endParaRPr lang="en-US" altLang="ja-JP" sz="3600" dirty="0" smtClean="0">
              <a:solidFill>
                <a:prstClr val="black"/>
              </a:solidFill>
            </a:endParaRPr>
          </a:p>
          <a:p>
            <a:pPr algn="l">
              <a:defRPr/>
            </a:pPr>
            <a:r>
              <a:rPr lang="ja-JP" altLang="en-US" sz="3600" dirty="0" smtClean="0">
                <a:solidFill>
                  <a:prstClr val="black"/>
                </a:solidFill>
              </a:rPr>
              <a:t>　　　　　　　　区の名称</a:t>
            </a:r>
            <a:endParaRPr lang="en-US" altLang="ja-JP" sz="3600" dirty="0" smtClean="0">
              <a:solidFill>
                <a:prstClr val="black"/>
              </a:solidFill>
            </a:endParaRPr>
          </a:p>
          <a:p>
            <a:pPr algn="l">
              <a:defRPr/>
            </a:pPr>
            <a:r>
              <a:rPr lang="ja-JP" altLang="en-US" sz="3600" dirty="0" smtClean="0">
                <a:solidFill>
                  <a:prstClr val="black"/>
                </a:solidFill>
              </a:rPr>
              <a:t>　　　　　　　　総合区役所の位置</a:t>
            </a:r>
            <a:endParaRPr lang="ja-JP" altLang="en-US" sz="2600" dirty="0">
              <a:solidFill>
                <a:prstClr val="black"/>
              </a:solidFill>
              <a:latin typeface="ＭＳ Ｐゴシック"/>
            </a:endParaRPr>
          </a:p>
        </p:txBody>
      </p:sp>
    </p:spTree>
    <p:extLst>
      <p:ext uri="{BB962C8B-B14F-4D97-AF65-F5344CB8AC3E}">
        <p14:creationId xmlns="" xmlns:p14="http://schemas.microsoft.com/office/powerpoint/2010/main" val="379143367"/>
      </p:ext>
    </p:extLst>
  </p:cSld>
  <p:clrMapOvr>
    <a:masterClrMapping/>
  </p:clrMapOvr>
  <p:timing>
    <p:tnLst>
      <p:par>
        <p:cTn id="1" dur="indefinite" restart="never" nodeType="tmRoot"/>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額縁 8"/>
          <p:cNvSpPr/>
          <p:nvPr/>
        </p:nvSpPr>
        <p:spPr>
          <a:xfrm>
            <a:off x="279581" y="852322"/>
            <a:ext cx="3064119" cy="580263"/>
          </a:xfrm>
          <a:prstGeom prst="bevel">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1600" b="1" dirty="0" smtClean="0"/>
              <a:t>道路・公園の維持管理</a:t>
            </a:r>
            <a:endParaRPr kumimoji="1" lang="ja-JP" altLang="en-US" sz="1600" b="1" dirty="0"/>
          </a:p>
        </p:txBody>
      </p:sp>
      <p:sp>
        <p:nvSpPr>
          <p:cNvPr id="10" name="二等辺三角形 9"/>
          <p:cNvSpPr/>
          <p:nvPr/>
        </p:nvSpPr>
        <p:spPr>
          <a:xfrm>
            <a:off x="3079054" y="4256519"/>
            <a:ext cx="3162985" cy="327694"/>
          </a:xfrm>
          <a:prstGeom prst="triangle">
            <a:avLst/>
          </a:prstGeom>
          <a:ln>
            <a:noFill/>
          </a:ln>
          <a:scene3d>
            <a:camera prst="orthographicFront">
              <a:rot lat="0" lon="0" rev="16200000"/>
            </a:camera>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nvGrpSpPr>
          <p:cNvPr id="2" name="グループ化 58"/>
          <p:cNvGrpSpPr/>
          <p:nvPr/>
        </p:nvGrpSpPr>
        <p:grpSpPr>
          <a:xfrm>
            <a:off x="3544132" y="881307"/>
            <a:ext cx="5373731" cy="563757"/>
            <a:chOff x="1633567" y="6136028"/>
            <a:chExt cx="5892207" cy="631082"/>
          </a:xfrm>
        </p:grpSpPr>
        <p:sp>
          <p:nvSpPr>
            <p:cNvPr id="12" name="正方形/長方形 11"/>
            <p:cNvSpPr/>
            <p:nvPr/>
          </p:nvSpPr>
          <p:spPr>
            <a:xfrm>
              <a:off x="2413206" y="6136028"/>
              <a:ext cx="5112568" cy="631082"/>
            </a:xfrm>
            <a:prstGeom prst="rect">
              <a:avLst/>
            </a:pr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p>
              <a:r>
                <a:rPr lang="ja-JP" altLang="en-US" sz="1600" b="1" dirty="0" smtClean="0">
                  <a:solidFill>
                    <a:schemeClr val="tx1"/>
                  </a:solidFill>
                  <a:latin typeface="Meiryo UI" panose="020B0604030504040204" pitchFamily="50" charset="-128"/>
                  <a:ea typeface="Meiryo UI" panose="020B0604030504040204" pitchFamily="50" charset="-128"/>
                </a:rPr>
                <a:t>◆ 道路・公園の維持管理に関する区民の要望に対し、　</a:t>
              </a:r>
              <a:endParaRPr lang="en-US" altLang="ja-JP" sz="1600" b="1" dirty="0" smtClean="0">
                <a:solidFill>
                  <a:schemeClr val="tx1"/>
                </a:solidFill>
                <a:latin typeface="Meiryo UI" panose="020B0604030504040204" pitchFamily="50" charset="-128"/>
                <a:ea typeface="Meiryo UI" panose="020B0604030504040204" pitchFamily="50" charset="-128"/>
              </a:endParaRPr>
            </a:p>
            <a:p>
              <a:r>
                <a:rPr lang="ja-JP" altLang="en-US" sz="1600" b="1" dirty="0" smtClean="0">
                  <a:solidFill>
                    <a:schemeClr val="tx1"/>
                  </a:solidFill>
                  <a:latin typeface="Meiryo UI" panose="020B0604030504040204" pitchFamily="50" charset="-128"/>
                  <a:ea typeface="Meiryo UI" panose="020B0604030504040204" pitchFamily="50" charset="-128"/>
                </a:rPr>
                <a:t>　　迅速かつきめ細かく対応</a:t>
              </a:r>
              <a:endParaRPr lang="en-US" altLang="ja-JP" sz="1600" b="1" dirty="0" smtClean="0">
                <a:solidFill>
                  <a:schemeClr val="tx1"/>
                </a:solidFill>
                <a:latin typeface="Meiryo UI" panose="020B0604030504040204" pitchFamily="50" charset="-128"/>
                <a:ea typeface="Meiryo UI" panose="020B0604030504040204" pitchFamily="50" charset="-128"/>
              </a:endParaRPr>
            </a:p>
          </p:txBody>
        </p:sp>
        <p:sp>
          <p:nvSpPr>
            <p:cNvPr id="13" name="正方形/長方形 12"/>
            <p:cNvSpPr/>
            <p:nvPr/>
          </p:nvSpPr>
          <p:spPr>
            <a:xfrm>
              <a:off x="1633567" y="6138827"/>
              <a:ext cx="802937" cy="612870"/>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b="1" dirty="0" smtClean="0">
                  <a:solidFill>
                    <a:schemeClr val="tx1"/>
                  </a:solidFill>
                  <a:latin typeface="Meiryo UI" panose="020B0604030504040204" pitchFamily="50" charset="-128"/>
                  <a:ea typeface="Meiryo UI" panose="020B0604030504040204" pitchFamily="50" charset="-128"/>
                </a:rPr>
                <a:t>効 果</a:t>
              </a:r>
              <a:endParaRPr kumimoji="1" lang="ja-JP" altLang="en-US" b="1" dirty="0">
                <a:solidFill>
                  <a:schemeClr val="tx1"/>
                </a:solidFill>
                <a:latin typeface="Meiryo UI" panose="020B0604030504040204" pitchFamily="50" charset="-128"/>
                <a:ea typeface="Meiryo UI" panose="020B0604030504040204" pitchFamily="50" charset="-128"/>
              </a:endParaRPr>
            </a:p>
          </p:txBody>
        </p:sp>
      </p:grpSp>
      <p:sp>
        <p:nvSpPr>
          <p:cNvPr id="14" name="正方形/長方形 13"/>
          <p:cNvSpPr/>
          <p:nvPr/>
        </p:nvSpPr>
        <p:spPr>
          <a:xfrm>
            <a:off x="346268" y="1379388"/>
            <a:ext cx="2843808" cy="43204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en-US" altLang="ja-JP" sz="1400" b="1" dirty="0" smtClean="0">
                <a:solidFill>
                  <a:schemeClr val="tx1"/>
                </a:solidFill>
              </a:rPr>
              <a:t>※</a:t>
            </a:r>
            <a:r>
              <a:rPr kumimoji="1" lang="ja-JP" altLang="en-US" sz="1400" b="1" dirty="0" smtClean="0">
                <a:solidFill>
                  <a:schemeClr val="tx1"/>
                </a:solidFill>
              </a:rPr>
              <a:t>幹線道路・大規模公園</a:t>
            </a:r>
            <a:r>
              <a:rPr lang="ja-JP" altLang="en-US" sz="1400" b="1" dirty="0">
                <a:solidFill>
                  <a:schemeClr val="tx1"/>
                </a:solidFill>
              </a:rPr>
              <a:t>を</a:t>
            </a:r>
            <a:r>
              <a:rPr kumimoji="1" lang="ja-JP" altLang="en-US" sz="1400" b="1" dirty="0" smtClean="0">
                <a:solidFill>
                  <a:schemeClr val="tx1"/>
                </a:solidFill>
              </a:rPr>
              <a:t>除く</a:t>
            </a:r>
            <a:endParaRPr kumimoji="1" lang="ja-JP" altLang="en-US" sz="1400" b="1" dirty="0">
              <a:solidFill>
                <a:schemeClr val="tx1"/>
              </a:solidFill>
            </a:endParaRPr>
          </a:p>
        </p:txBody>
      </p:sp>
      <p:grpSp>
        <p:nvGrpSpPr>
          <p:cNvPr id="3" name="グループ化 65"/>
          <p:cNvGrpSpPr/>
          <p:nvPr/>
        </p:nvGrpSpPr>
        <p:grpSpPr>
          <a:xfrm>
            <a:off x="4871928" y="1717396"/>
            <a:ext cx="4092560" cy="4839251"/>
            <a:chOff x="4818580" y="17572"/>
            <a:chExt cx="4044709" cy="5890910"/>
          </a:xfrm>
        </p:grpSpPr>
        <p:sp>
          <p:nvSpPr>
            <p:cNvPr id="35" name="角丸四角形 34"/>
            <p:cNvSpPr/>
            <p:nvPr/>
          </p:nvSpPr>
          <p:spPr>
            <a:xfrm>
              <a:off x="4830227" y="1443986"/>
              <a:ext cx="4032448" cy="4464496"/>
            </a:xfrm>
            <a:prstGeom prst="roundRect">
              <a:avLst>
                <a:gd name="adj" fmla="val 8242"/>
              </a:avLst>
            </a:prstGeom>
            <a:solidFill>
              <a:schemeClr val="accent6">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6" name="正方形/長方形 35"/>
            <p:cNvSpPr/>
            <p:nvPr/>
          </p:nvSpPr>
          <p:spPr>
            <a:xfrm>
              <a:off x="6040050" y="17572"/>
              <a:ext cx="1584176" cy="43204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b="1" dirty="0" smtClean="0">
                  <a:solidFill>
                    <a:schemeClr val="bg1"/>
                  </a:solidFill>
                </a:rPr>
                <a:t>総合区</a:t>
              </a:r>
              <a:endParaRPr kumimoji="1" lang="ja-JP" altLang="en-US" b="1" dirty="0">
                <a:solidFill>
                  <a:schemeClr val="bg1"/>
                </a:solidFill>
              </a:endParaRPr>
            </a:p>
          </p:txBody>
        </p:sp>
        <p:grpSp>
          <p:nvGrpSpPr>
            <p:cNvPr id="5" name="グループ化 36"/>
            <p:cNvGrpSpPr/>
            <p:nvPr/>
          </p:nvGrpSpPr>
          <p:grpSpPr>
            <a:xfrm>
              <a:off x="4818580" y="1882270"/>
              <a:ext cx="1507985" cy="1013809"/>
              <a:chOff x="180158" y="1342106"/>
              <a:chExt cx="1732867" cy="1218796"/>
            </a:xfrm>
          </p:grpSpPr>
          <p:pic>
            <p:nvPicPr>
              <p:cNvPr id="38" name="Picture 12" descr="ビジネスマン3-BLUE">
                <a:hlinkClick r:id="rId2"/>
              </p:cNvPr>
              <p:cNvPicPr>
                <a:picLocks noChangeAspect="1" noChangeArrowheads="1"/>
              </p:cNvPicPr>
              <p:nvPr/>
            </p:nvPicPr>
            <p:blipFill>
              <a:blip r:embed="rId3" cstate="print"/>
              <a:srcRect/>
              <a:stretch>
                <a:fillRect/>
              </a:stretch>
            </p:blipFill>
            <p:spPr bwMode="auto">
              <a:xfrm>
                <a:off x="180158" y="1344922"/>
                <a:ext cx="1222641" cy="1215980"/>
              </a:xfrm>
              <a:prstGeom prst="rect">
                <a:avLst/>
              </a:prstGeom>
              <a:noFill/>
            </p:spPr>
          </p:pic>
          <p:pic>
            <p:nvPicPr>
              <p:cNvPr id="39" name="Picture 2" descr="カジュアル女性3-BLACK"/>
              <p:cNvPicPr>
                <a:picLocks noChangeAspect="1" noChangeArrowheads="1"/>
              </p:cNvPicPr>
              <p:nvPr/>
            </p:nvPicPr>
            <p:blipFill>
              <a:blip r:embed="rId4" cstate="print"/>
              <a:srcRect/>
              <a:stretch>
                <a:fillRect/>
              </a:stretch>
            </p:blipFill>
            <p:spPr bwMode="auto">
              <a:xfrm>
                <a:off x="684215" y="1342106"/>
                <a:ext cx="1228810" cy="1214490"/>
              </a:xfrm>
              <a:prstGeom prst="rect">
                <a:avLst/>
              </a:prstGeom>
              <a:noFill/>
            </p:spPr>
          </p:pic>
        </p:grpSp>
        <p:pic>
          <p:nvPicPr>
            <p:cNvPr id="40" name="Picture 24" descr="地図-マンション-中古 イラストアイコン"/>
            <p:cNvPicPr>
              <a:picLocks noChangeAspect="1" noChangeArrowheads="1"/>
            </p:cNvPicPr>
            <p:nvPr/>
          </p:nvPicPr>
          <p:blipFill>
            <a:blip r:embed="rId5" cstate="print"/>
            <a:srcRect/>
            <a:stretch>
              <a:fillRect/>
            </a:stretch>
          </p:blipFill>
          <p:spPr bwMode="auto">
            <a:xfrm>
              <a:off x="7249873" y="2671179"/>
              <a:ext cx="1440160" cy="1481143"/>
            </a:xfrm>
            <a:prstGeom prst="rect">
              <a:avLst/>
            </a:prstGeom>
            <a:noFill/>
          </p:spPr>
        </p:pic>
        <p:sp>
          <p:nvSpPr>
            <p:cNvPr id="42" name="テキスト ボックス 41"/>
            <p:cNvSpPr txBox="1"/>
            <p:nvPr/>
          </p:nvSpPr>
          <p:spPr>
            <a:xfrm>
              <a:off x="5114891" y="1619299"/>
              <a:ext cx="937839" cy="412128"/>
            </a:xfrm>
            <a:prstGeom prst="rect">
              <a:avLst/>
            </a:prstGeom>
            <a:noFill/>
            <a:ln>
              <a:noFill/>
            </a:ln>
            <a:effectLst>
              <a:innerShdw blurRad="139700">
                <a:schemeClr val="bg1"/>
              </a:innerShdw>
            </a:effectLst>
          </p:spPr>
          <p:txBody>
            <a:bodyPr wrap="square" rtlCol="0">
              <a:spAutoFit/>
            </a:bodyPr>
            <a:lstStyle/>
            <a:p>
              <a:pPr algn="ctr"/>
              <a:r>
                <a:rPr kumimoji="1" lang="ja-JP" altLang="en-US" sz="1600" b="1" dirty="0" smtClean="0"/>
                <a:t>区民</a:t>
              </a:r>
              <a:endParaRPr kumimoji="1" lang="ja-JP" altLang="en-US" sz="1600" b="1" dirty="0"/>
            </a:p>
          </p:txBody>
        </p:sp>
        <p:pic>
          <p:nvPicPr>
            <p:cNvPr id="53" name="Picture 4" descr="地図-アパート-新築 イラストアイコン"/>
            <p:cNvPicPr>
              <a:picLocks noChangeAspect="1" noChangeArrowheads="1"/>
            </p:cNvPicPr>
            <p:nvPr/>
          </p:nvPicPr>
          <p:blipFill>
            <a:blip r:embed="rId6" cstate="print"/>
            <a:srcRect/>
            <a:stretch>
              <a:fillRect/>
            </a:stretch>
          </p:blipFill>
          <p:spPr bwMode="auto">
            <a:xfrm>
              <a:off x="7249873" y="3986029"/>
              <a:ext cx="1440160" cy="1224137"/>
            </a:xfrm>
            <a:prstGeom prst="rect">
              <a:avLst/>
            </a:prstGeom>
            <a:noFill/>
          </p:spPr>
        </p:pic>
        <p:sp>
          <p:nvSpPr>
            <p:cNvPr id="54" name="角丸四角形 53"/>
            <p:cNvSpPr/>
            <p:nvPr/>
          </p:nvSpPr>
          <p:spPr>
            <a:xfrm>
              <a:off x="6969543" y="1794613"/>
              <a:ext cx="1821125" cy="3893102"/>
            </a:xfrm>
            <a:prstGeom prst="roundRect">
              <a:avLst/>
            </a:prstGeom>
            <a:noFill/>
            <a:ln w="57150">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nvGrpSpPr>
            <p:cNvPr id="7" name="グループ化 70"/>
            <p:cNvGrpSpPr/>
            <p:nvPr/>
          </p:nvGrpSpPr>
          <p:grpSpPr>
            <a:xfrm>
              <a:off x="4889836" y="4365104"/>
              <a:ext cx="1399624" cy="1368152"/>
              <a:chOff x="334260" y="4365104"/>
              <a:chExt cx="1399624" cy="1368152"/>
            </a:xfrm>
          </p:grpSpPr>
          <p:pic>
            <p:nvPicPr>
              <p:cNvPr id="72" name="Picture 2"/>
              <p:cNvPicPr>
                <a:picLocks noChangeAspect="1" noChangeArrowheads="1"/>
              </p:cNvPicPr>
              <p:nvPr/>
            </p:nvPicPr>
            <p:blipFill rotWithShape="1">
              <a:blip r:embed="rId7" cstate="print">
                <a:extLst>
                  <a:ext uri="{28A0092B-C50C-407E-A947-70E740481C1C}">
                    <a14:useLocalDpi xmlns="" xmlns:a14="http://schemas.microsoft.com/office/drawing/2010/main" val="0"/>
                  </a:ext>
                </a:extLst>
              </a:blip>
              <a:srcRect l="3439" r="9786"/>
              <a:stretch/>
            </p:blipFill>
            <p:spPr bwMode="auto">
              <a:xfrm>
                <a:off x="683568" y="4365104"/>
                <a:ext cx="1050316" cy="72008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pic>
          <p:pic>
            <p:nvPicPr>
              <p:cNvPr id="73" name="irc_mi" descr="関連画像">
                <a:hlinkClick r:id="rId8"/>
              </p:cNvPr>
              <p:cNvPicPr/>
              <p:nvPr/>
            </p:nvPicPr>
            <p:blipFill>
              <a:blip r:embed="rId9" cstate="print">
                <a:extLst>
                  <a:ext uri="{28A0092B-C50C-407E-A947-70E740481C1C}">
                    <a14:useLocalDpi xmlns="" xmlns:a14="http://schemas.microsoft.com/office/drawing/2010/main" val="0"/>
                  </a:ext>
                </a:extLst>
              </a:blip>
              <a:srcRect/>
              <a:stretch>
                <a:fillRect/>
              </a:stretch>
            </p:blipFill>
            <p:spPr bwMode="auto">
              <a:xfrm>
                <a:off x="683568" y="5085184"/>
                <a:ext cx="1050316" cy="648072"/>
              </a:xfrm>
              <a:prstGeom prst="rect">
                <a:avLst/>
              </a:prstGeom>
              <a:noFill/>
              <a:ln>
                <a:noFill/>
              </a:ln>
            </p:spPr>
          </p:pic>
          <p:sp>
            <p:nvSpPr>
              <p:cNvPr id="74" name="正方形/長方形 73"/>
              <p:cNvSpPr/>
              <p:nvPr/>
            </p:nvSpPr>
            <p:spPr>
              <a:xfrm>
                <a:off x="334260" y="4408976"/>
                <a:ext cx="360040" cy="64807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1400" b="1" dirty="0" smtClean="0">
                    <a:solidFill>
                      <a:schemeClr val="tx1"/>
                    </a:solidFill>
                  </a:rPr>
                  <a:t>補修</a:t>
                </a:r>
                <a:endParaRPr kumimoji="1" lang="ja-JP" altLang="en-US" sz="1400" b="1" dirty="0">
                  <a:solidFill>
                    <a:schemeClr val="tx1"/>
                  </a:solidFill>
                </a:endParaRPr>
              </a:p>
            </p:txBody>
          </p:sp>
          <p:sp>
            <p:nvSpPr>
              <p:cNvPr id="75" name="正方形/長方形 74"/>
              <p:cNvSpPr/>
              <p:nvPr/>
            </p:nvSpPr>
            <p:spPr>
              <a:xfrm>
                <a:off x="335928" y="5085184"/>
                <a:ext cx="360040" cy="64807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1400" b="1" dirty="0" smtClean="0">
                    <a:solidFill>
                      <a:schemeClr val="tx1"/>
                    </a:solidFill>
                  </a:rPr>
                  <a:t>剪定</a:t>
                </a:r>
                <a:endParaRPr kumimoji="1" lang="ja-JP" altLang="en-US" sz="1400" b="1" dirty="0">
                  <a:solidFill>
                    <a:schemeClr val="tx1"/>
                  </a:solidFill>
                </a:endParaRPr>
              </a:p>
            </p:txBody>
          </p:sp>
        </p:grpSp>
        <p:sp>
          <p:nvSpPr>
            <p:cNvPr id="43" name="テキスト ボックス 42"/>
            <p:cNvSpPr txBox="1"/>
            <p:nvPr/>
          </p:nvSpPr>
          <p:spPr>
            <a:xfrm>
              <a:off x="6895773" y="1969926"/>
              <a:ext cx="1967516" cy="711857"/>
            </a:xfrm>
            <a:prstGeom prst="rect">
              <a:avLst/>
            </a:prstGeom>
            <a:noFill/>
            <a:ln>
              <a:noFill/>
            </a:ln>
            <a:effectLst>
              <a:innerShdw blurRad="139700">
                <a:schemeClr val="bg1"/>
              </a:innerShdw>
            </a:effectLst>
          </p:spPr>
          <p:txBody>
            <a:bodyPr wrap="square" rtlCol="0">
              <a:spAutoFit/>
            </a:bodyPr>
            <a:lstStyle/>
            <a:p>
              <a:pPr algn="ctr"/>
              <a:r>
                <a:rPr kumimoji="1" lang="ja-JP" altLang="en-US" b="1" dirty="0" smtClean="0"/>
                <a:t>総合区役所</a:t>
              </a:r>
              <a:endParaRPr kumimoji="1" lang="en-US" altLang="ja-JP" b="1" dirty="0" smtClean="0"/>
            </a:p>
            <a:p>
              <a:pPr algn="ctr"/>
              <a:r>
                <a:rPr kumimoji="1" lang="ja-JP" altLang="en-US" sz="1400" b="1" dirty="0" smtClean="0"/>
                <a:t>（工営所・公園事務所）</a:t>
              </a:r>
              <a:endParaRPr kumimoji="1" lang="ja-JP" altLang="en-US" sz="1400" b="1" dirty="0"/>
            </a:p>
          </p:txBody>
        </p:sp>
        <p:sp>
          <p:nvSpPr>
            <p:cNvPr id="41" name="右矢印 40"/>
            <p:cNvSpPr/>
            <p:nvPr/>
          </p:nvSpPr>
          <p:spPr>
            <a:xfrm>
              <a:off x="6083830" y="2145239"/>
              <a:ext cx="864096" cy="792088"/>
            </a:xfrm>
            <a:prstGeom prst="rightArrow">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1600" b="1" dirty="0" smtClean="0"/>
                <a:t>相談</a:t>
              </a:r>
              <a:endParaRPr kumimoji="1" lang="ja-JP" altLang="en-US" sz="1600" b="1" dirty="0"/>
            </a:p>
          </p:txBody>
        </p:sp>
        <p:sp>
          <p:nvSpPr>
            <p:cNvPr id="47" name="左矢印 46"/>
            <p:cNvSpPr/>
            <p:nvPr/>
          </p:nvSpPr>
          <p:spPr>
            <a:xfrm>
              <a:off x="6379388" y="4511969"/>
              <a:ext cx="864096" cy="1135036"/>
            </a:xfrm>
            <a:prstGeom prst="leftArrow">
              <a:avLst>
                <a:gd name="adj1" fmla="val 50000"/>
                <a:gd name="adj2" fmla="val 31603"/>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1400" b="1" dirty="0" smtClean="0">
                  <a:solidFill>
                    <a:schemeClr val="bg1"/>
                  </a:solidFill>
                </a:rPr>
                <a:t>素早く</a:t>
              </a:r>
              <a:endParaRPr kumimoji="1" lang="en-US" altLang="ja-JP" sz="1400" b="1" dirty="0" smtClean="0">
                <a:solidFill>
                  <a:schemeClr val="bg1"/>
                </a:solidFill>
              </a:endParaRPr>
            </a:p>
            <a:p>
              <a:pPr algn="ctr"/>
              <a:r>
                <a:rPr kumimoji="1" lang="ja-JP" altLang="en-US" sz="1400" b="1" dirty="0" smtClean="0">
                  <a:solidFill>
                    <a:schemeClr val="bg1"/>
                  </a:solidFill>
                </a:rPr>
                <a:t>対応</a:t>
              </a:r>
              <a:endParaRPr kumimoji="1" lang="ja-JP" altLang="en-US" sz="1400" b="1" dirty="0">
                <a:solidFill>
                  <a:schemeClr val="bg1"/>
                </a:solidFill>
              </a:endParaRPr>
            </a:p>
          </p:txBody>
        </p:sp>
      </p:grpSp>
      <p:grpSp>
        <p:nvGrpSpPr>
          <p:cNvPr id="8" name="グループ化 57"/>
          <p:cNvGrpSpPr/>
          <p:nvPr/>
        </p:nvGrpSpPr>
        <p:grpSpPr>
          <a:xfrm>
            <a:off x="6932319" y="5974636"/>
            <a:ext cx="2001726" cy="909308"/>
            <a:chOff x="6228185" y="6026736"/>
            <a:chExt cx="2448272" cy="1296143"/>
          </a:xfrm>
        </p:grpSpPr>
        <p:sp>
          <p:nvSpPr>
            <p:cNvPr id="56" name="爆発 1 55"/>
            <p:cNvSpPr/>
            <p:nvPr/>
          </p:nvSpPr>
          <p:spPr>
            <a:xfrm>
              <a:off x="6228185" y="6026736"/>
              <a:ext cx="2448272" cy="1296143"/>
            </a:xfrm>
            <a:prstGeom prst="star32">
              <a:avLst/>
            </a:prstGeom>
            <a:solidFill>
              <a:srgbClr val="FF66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7" name="正方形/長方形 56"/>
            <p:cNvSpPr/>
            <p:nvPr/>
          </p:nvSpPr>
          <p:spPr>
            <a:xfrm>
              <a:off x="6289526" y="6484051"/>
              <a:ext cx="2350679" cy="370328"/>
            </a:xfrm>
            <a:prstGeom prst="star32">
              <a:avLst/>
            </a:prstGeom>
            <a:solidFill>
              <a:srgbClr val="FF66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1600" b="1" dirty="0" smtClean="0">
                  <a:solidFill>
                    <a:schemeClr val="bg1"/>
                  </a:solidFill>
                </a:rPr>
                <a:t>総合区で判断</a:t>
              </a:r>
              <a:endParaRPr kumimoji="1" lang="ja-JP" altLang="en-US" sz="1600" b="1" dirty="0">
                <a:solidFill>
                  <a:schemeClr val="bg1"/>
                </a:solidFill>
              </a:endParaRPr>
            </a:p>
          </p:txBody>
        </p:sp>
      </p:grpSp>
      <p:grpSp>
        <p:nvGrpSpPr>
          <p:cNvPr id="11" name="グループ化 76"/>
          <p:cNvGrpSpPr/>
          <p:nvPr/>
        </p:nvGrpSpPr>
        <p:grpSpPr>
          <a:xfrm>
            <a:off x="251520" y="1728518"/>
            <a:ext cx="4251154" cy="4837089"/>
            <a:chOff x="221716" y="-56544"/>
            <a:chExt cx="4131093" cy="5888276"/>
          </a:xfrm>
        </p:grpSpPr>
        <p:grpSp>
          <p:nvGrpSpPr>
            <p:cNvPr id="15" name="グループ化 59"/>
            <p:cNvGrpSpPr/>
            <p:nvPr/>
          </p:nvGrpSpPr>
          <p:grpSpPr>
            <a:xfrm>
              <a:off x="221716" y="-56544"/>
              <a:ext cx="4062252" cy="5888276"/>
              <a:chOff x="221716" y="-56544"/>
              <a:chExt cx="4062252" cy="5888276"/>
            </a:xfrm>
          </p:grpSpPr>
          <p:sp>
            <p:nvSpPr>
              <p:cNvPr id="6" name="角丸四角形 5"/>
              <p:cNvSpPr/>
              <p:nvPr/>
            </p:nvSpPr>
            <p:spPr>
              <a:xfrm>
                <a:off x="221716" y="1367236"/>
                <a:ext cx="4062252" cy="4464496"/>
              </a:xfrm>
              <a:prstGeom prst="roundRect">
                <a:avLst>
                  <a:gd name="adj" fmla="val 7532"/>
                </a:avLst>
              </a:prstGeom>
              <a:solidFill>
                <a:schemeClr val="accent6">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 name="正方形/長方形 3"/>
              <p:cNvSpPr/>
              <p:nvPr/>
            </p:nvSpPr>
            <p:spPr>
              <a:xfrm>
                <a:off x="1475798" y="-56544"/>
                <a:ext cx="1584176" cy="432048"/>
              </a:xfrm>
              <a:prstGeom prst="rect">
                <a:avLst/>
              </a:prstGeom>
              <a:solidFill>
                <a:schemeClr val="bg1"/>
              </a:solidFill>
              <a:ln>
                <a:solidFill>
                  <a:schemeClr val="accent1">
                    <a:shade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b="1" dirty="0" smtClean="0">
                    <a:solidFill>
                      <a:schemeClr val="tx1"/>
                    </a:solidFill>
                  </a:rPr>
                  <a:t>現　在</a:t>
                </a:r>
                <a:endParaRPr kumimoji="1" lang="ja-JP" altLang="en-US" b="1" dirty="0">
                  <a:solidFill>
                    <a:schemeClr val="tx1"/>
                  </a:solidFill>
                </a:endParaRPr>
              </a:p>
            </p:txBody>
          </p:sp>
          <p:pic>
            <p:nvPicPr>
              <p:cNvPr id="18" name="Picture 24" descr="地図-マンション-中古 イラストアイコン"/>
              <p:cNvPicPr>
                <a:picLocks noChangeAspect="1" noChangeArrowheads="1"/>
              </p:cNvPicPr>
              <p:nvPr/>
            </p:nvPicPr>
            <p:blipFill>
              <a:blip r:embed="rId5" cstate="print"/>
              <a:srcRect/>
              <a:stretch>
                <a:fillRect/>
              </a:stretch>
            </p:blipFill>
            <p:spPr bwMode="auto">
              <a:xfrm>
                <a:off x="2669988" y="1799284"/>
                <a:ext cx="1481143" cy="1481143"/>
              </a:xfrm>
              <a:prstGeom prst="rect">
                <a:avLst/>
              </a:prstGeom>
              <a:noFill/>
            </p:spPr>
          </p:pic>
          <p:sp>
            <p:nvSpPr>
              <p:cNvPr id="19" name="右矢印 18"/>
              <p:cNvSpPr/>
              <p:nvPr/>
            </p:nvSpPr>
            <p:spPr>
              <a:xfrm>
                <a:off x="1827124" y="2095717"/>
                <a:ext cx="864096" cy="792088"/>
              </a:xfrm>
              <a:prstGeom prst="rightArrow">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1600" b="1" dirty="0" smtClean="0"/>
                  <a:t>相談</a:t>
                </a:r>
                <a:endParaRPr kumimoji="1" lang="ja-JP" altLang="en-US" sz="1600" b="1" dirty="0"/>
              </a:p>
            </p:txBody>
          </p:sp>
          <p:sp>
            <p:nvSpPr>
              <p:cNvPr id="21" name="テキスト ボックス 20"/>
              <p:cNvSpPr txBox="1"/>
              <p:nvPr/>
            </p:nvSpPr>
            <p:spPr>
              <a:xfrm>
                <a:off x="2770132" y="1655267"/>
                <a:ext cx="1296144" cy="412128"/>
              </a:xfrm>
              <a:prstGeom prst="rect">
                <a:avLst/>
              </a:prstGeom>
              <a:noFill/>
              <a:ln>
                <a:noFill/>
              </a:ln>
              <a:effectLst>
                <a:innerShdw blurRad="139700">
                  <a:schemeClr val="bg1"/>
                </a:innerShdw>
              </a:effectLst>
            </p:spPr>
            <p:txBody>
              <a:bodyPr wrap="square" rtlCol="0">
                <a:spAutoFit/>
              </a:bodyPr>
              <a:lstStyle/>
              <a:p>
                <a:pPr algn="ctr"/>
                <a:r>
                  <a:rPr kumimoji="1" lang="ja-JP" altLang="en-US" sz="1600" b="1" dirty="0" smtClean="0"/>
                  <a:t>区役所</a:t>
                </a:r>
                <a:endParaRPr kumimoji="1" lang="ja-JP" altLang="en-US" sz="1600" b="1" dirty="0"/>
              </a:p>
            </p:txBody>
          </p:sp>
          <p:sp>
            <p:nvSpPr>
              <p:cNvPr id="24" name="上下矢印 23"/>
              <p:cNvSpPr/>
              <p:nvPr/>
            </p:nvSpPr>
            <p:spPr>
              <a:xfrm>
                <a:off x="3462076" y="3099007"/>
                <a:ext cx="576064" cy="1110012"/>
              </a:xfrm>
              <a:prstGeom prst="upDownArrow">
                <a:avLst>
                  <a:gd name="adj1" fmla="val 50000"/>
                  <a:gd name="adj2" fmla="val 32634"/>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27" name="左矢印 26"/>
              <p:cNvSpPr/>
              <p:nvPr/>
            </p:nvSpPr>
            <p:spPr>
              <a:xfrm>
                <a:off x="1835696" y="4679604"/>
                <a:ext cx="864096" cy="792088"/>
              </a:xfrm>
              <a:prstGeom prst="leftArrow">
                <a:avLst>
                  <a:gd name="adj1" fmla="val 50000"/>
                  <a:gd name="adj2" fmla="val 42896"/>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1600" b="1" dirty="0" smtClean="0">
                    <a:solidFill>
                      <a:schemeClr val="bg1"/>
                    </a:solidFill>
                  </a:rPr>
                  <a:t>対応</a:t>
                </a:r>
                <a:endParaRPr kumimoji="1" lang="ja-JP" altLang="en-US" sz="1600" b="1" dirty="0">
                  <a:solidFill>
                    <a:schemeClr val="bg1"/>
                  </a:solidFill>
                </a:endParaRPr>
              </a:p>
            </p:txBody>
          </p:sp>
          <p:sp>
            <p:nvSpPr>
              <p:cNvPr id="29" name="下矢印 28"/>
              <p:cNvSpPr/>
              <p:nvPr/>
            </p:nvSpPr>
            <p:spPr>
              <a:xfrm>
                <a:off x="2814004" y="3153019"/>
                <a:ext cx="576064" cy="1040097"/>
              </a:xfrm>
              <a:prstGeom prst="downArrow">
                <a:avLst>
                  <a:gd name="adj1" fmla="val 50000"/>
                  <a:gd name="adj2" fmla="val 30464"/>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30" name="正方形/長方形 29"/>
              <p:cNvSpPr/>
              <p:nvPr/>
            </p:nvSpPr>
            <p:spPr>
              <a:xfrm>
                <a:off x="2712192" y="3461064"/>
                <a:ext cx="1440160" cy="36004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1400" b="1" dirty="0" smtClean="0">
                    <a:solidFill>
                      <a:schemeClr val="tx1"/>
                    </a:solidFill>
                  </a:rPr>
                  <a:t>連絡・意見調整</a:t>
                </a:r>
                <a:endParaRPr kumimoji="1" lang="ja-JP" altLang="en-US" sz="1400" b="1" dirty="0">
                  <a:solidFill>
                    <a:schemeClr val="tx1"/>
                  </a:solidFill>
                </a:endParaRPr>
              </a:p>
            </p:txBody>
          </p:sp>
          <p:grpSp>
            <p:nvGrpSpPr>
              <p:cNvPr id="16" name="グループ化 69"/>
              <p:cNvGrpSpPr/>
              <p:nvPr/>
            </p:nvGrpSpPr>
            <p:grpSpPr>
              <a:xfrm>
                <a:off x="348328" y="4365104"/>
                <a:ext cx="1399624" cy="1368152"/>
                <a:chOff x="334260" y="4365104"/>
                <a:chExt cx="1399624" cy="1368152"/>
              </a:xfrm>
            </p:grpSpPr>
            <p:pic>
              <p:nvPicPr>
                <p:cNvPr id="26" name="Picture 2"/>
                <p:cNvPicPr>
                  <a:picLocks noChangeAspect="1" noChangeArrowheads="1"/>
                </p:cNvPicPr>
                <p:nvPr/>
              </p:nvPicPr>
              <p:blipFill rotWithShape="1">
                <a:blip r:embed="rId7" cstate="print">
                  <a:extLst>
                    <a:ext uri="{28A0092B-C50C-407E-A947-70E740481C1C}">
                      <a14:useLocalDpi xmlns="" xmlns:a14="http://schemas.microsoft.com/office/drawing/2010/main" val="0"/>
                    </a:ext>
                  </a:extLst>
                </a:blip>
                <a:srcRect l="3439" r="9786"/>
                <a:stretch/>
              </p:blipFill>
              <p:spPr bwMode="auto">
                <a:xfrm>
                  <a:off x="683568" y="4365104"/>
                  <a:ext cx="1050316" cy="72008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pic>
            <p:pic>
              <p:nvPicPr>
                <p:cNvPr id="65" name="irc_mi" descr="関連画像">
                  <a:hlinkClick r:id="rId8"/>
                </p:cNvPr>
                <p:cNvPicPr/>
                <p:nvPr/>
              </p:nvPicPr>
              <p:blipFill>
                <a:blip r:embed="rId10" cstate="print">
                  <a:extLst>
                    <a:ext uri="{28A0092B-C50C-407E-A947-70E740481C1C}">
                      <a14:useLocalDpi xmlns="" xmlns:a14="http://schemas.microsoft.com/office/drawing/2010/main" val="0"/>
                    </a:ext>
                  </a:extLst>
                </a:blip>
                <a:srcRect/>
                <a:stretch>
                  <a:fillRect/>
                </a:stretch>
              </p:blipFill>
              <p:spPr bwMode="auto">
                <a:xfrm>
                  <a:off x="683568" y="5085184"/>
                  <a:ext cx="1050316" cy="648072"/>
                </a:xfrm>
                <a:prstGeom prst="rect">
                  <a:avLst/>
                </a:prstGeom>
                <a:noFill/>
                <a:ln>
                  <a:noFill/>
                </a:ln>
              </p:spPr>
            </p:pic>
            <p:sp>
              <p:nvSpPr>
                <p:cNvPr id="68" name="正方形/長方形 67"/>
                <p:cNvSpPr/>
                <p:nvPr/>
              </p:nvSpPr>
              <p:spPr>
                <a:xfrm>
                  <a:off x="334260" y="4408976"/>
                  <a:ext cx="360040" cy="64807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1400" b="1" dirty="0" smtClean="0">
                      <a:solidFill>
                        <a:schemeClr val="tx1"/>
                      </a:solidFill>
                    </a:rPr>
                    <a:t>補修</a:t>
                  </a:r>
                  <a:endParaRPr kumimoji="1" lang="ja-JP" altLang="en-US" sz="1400" b="1" dirty="0">
                    <a:solidFill>
                      <a:schemeClr val="tx1"/>
                    </a:solidFill>
                  </a:endParaRPr>
                </a:p>
              </p:txBody>
            </p:sp>
            <p:sp>
              <p:nvSpPr>
                <p:cNvPr id="69" name="正方形/長方形 68"/>
                <p:cNvSpPr/>
                <p:nvPr/>
              </p:nvSpPr>
              <p:spPr>
                <a:xfrm>
                  <a:off x="335928" y="5085184"/>
                  <a:ext cx="360040" cy="64807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1400" b="1" dirty="0" smtClean="0">
                      <a:solidFill>
                        <a:schemeClr val="tx1"/>
                      </a:solidFill>
                    </a:rPr>
                    <a:t>剪定</a:t>
                  </a:r>
                  <a:endParaRPr kumimoji="1" lang="ja-JP" altLang="en-US" sz="1400" b="1" dirty="0">
                    <a:solidFill>
                      <a:schemeClr val="tx1"/>
                    </a:solidFill>
                  </a:endParaRPr>
                </a:p>
              </p:txBody>
            </p:sp>
          </p:grpSp>
        </p:grpSp>
        <p:sp>
          <p:nvSpPr>
            <p:cNvPr id="67" name="テキスト ボックス 66"/>
            <p:cNvSpPr txBox="1"/>
            <p:nvPr/>
          </p:nvSpPr>
          <p:spPr>
            <a:xfrm>
              <a:off x="2139723" y="4174882"/>
              <a:ext cx="2213086" cy="711857"/>
            </a:xfrm>
            <a:prstGeom prst="rect">
              <a:avLst/>
            </a:prstGeom>
            <a:noFill/>
            <a:ln>
              <a:noFill/>
            </a:ln>
            <a:effectLst>
              <a:innerShdw blurRad="139700">
                <a:schemeClr val="bg1"/>
              </a:innerShdw>
            </a:effectLst>
          </p:spPr>
          <p:txBody>
            <a:bodyPr wrap="square" rtlCol="0">
              <a:spAutoFit/>
            </a:bodyPr>
            <a:lstStyle/>
            <a:p>
              <a:pPr algn="ctr"/>
              <a:r>
                <a:rPr lang="ja-JP" altLang="en-US" sz="1600" b="1" dirty="0" smtClean="0"/>
                <a:t>市役所</a:t>
              </a:r>
              <a:endParaRPr lang="en-US" altLang="ja-JP" sz="1600" b="1" dirty="0" smtClean="0"/>
            </a:p>
            <a:p>
              <a:pPr algn="ctr"/>
              <a:r>
                <a:rPr lang="ja-JP" altLang="en-US" sz="1600" b="1" dirty="0" smtClean="0"/>
                <a:t>（工営</a:t>
              </a:r>
              <a:r>
                <a:rPr kumimoji="1" lang="ja-JP" altLang="en-US" sz="1600" b="1" dirty="0" smtClean="0"/>
                <a:t>所・</a:t>
              </a:r>
              <a:r>
                <a:rPr lang="ja-JP" altLang="en-US" sz="1600" b="1" dirty="0" smtClean="0"/>
                <a:t>公園事務所）</a:t>
              </a:r>
              <a:endParaRPr kumimoji="1" lang="ja-JP" altLang="en-US" sz="1600" b="1" dirty="0"/>
            </a:p>
          </p:txBody>
        </p:sp>
        <p:pic>
          <p:nvPicPr>
            <p:cNvPr id="76" name="Picture 4" descr="地図-アパート-新築 イラストアイコン"/>
            <p:cNvPicPr>
              <a:picLocks noChangeAspect="1" noChangeArrowheads="1"/>
            </p:cNvPicPr>
            <p:nvPr/>
          </p:nvPicPr>
          <p:blipFill>
            <a:blip r:embed="rId6" cstate="print"/>
            <a:srcRect/>
            <a:stretch>
              <a:fillRect/>
            </a:stretch>
          </p:blipFill>
          <p:spPr bwMode="auto">
            <a:xfrm>
              <a:off x="2656110" y="4599626"/>
              <a:ext cx="1440160" cy="1224137"/>
            </a:xfrm>
            <a:prstGeom prst="rect">
              <a:avLst/>
            </a:prstGeom>
            <a:noFill/>
          </p:spPr>
        </p:pic>
      </p:grpSp>
      <p:sp>
        <p:nvSpPr>
          <p:cNvPr id="84" name="角丸四角形 83"/>
          <p:cNvSpPr/>
          <p:nvPr/>
        </p:nvSpPr>
        <p:spPr bwMode="auto">
          <a:xfrm>
            <a:off x="251520" y="2127734"/>
            <a:ext cx="4251154" cy="703489"/>
          </a:xfrm>
          <a:prstGeom prst="roundRect">
            <a:avLst>
              <a:gd name="adj" fmla="val 25039"/>
            </a:avLst>
          </a:prstGeom>
          <a:solidFill>
            <a:schemeClr val="accent1">
              <a:lumMod val="40000"/>
              <a:lumOff val="60000"/>
            </a:schemeClr>
          </a:solidFill>
          <a:ln>
            <a:noFill/>
          </a:ln>
          <a:effectLst/>
          <a:extLst>
            <a:ext uri="{91240B29-F687-4F45-9708-019B960494DF}">
              <a14:hiddenLine xmlns="" xmlns:a14="http://schemas.microsoft.com/office/drawing/2010/main" w="9525" algn="ctr">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rtlCol="0" anchor="ctr"/>
          <a:lstStyle/>
          <a:p>
            <a:r>
              <a:rPr lang="ja-JP" altLang="en-US" sz="1200" dirty="0" smtClean="0">
                <a:latin typeface="Meiryo UI" panose="020B0604030504040204" pitchFamily="50" charset="-128"/>
                <a:ea typeface="Meiryo UI" panose="020B0604030504040204" pitchFamily="50" charset="-128"/>
                <a:cs typeface="Meiryo UI" panose="020B0604030504040204" pitchFamily="50" charset="-128"/>
              </a:rPr>
              <a:t>○区民からの相談受付は、区役所・工営所・公園事務所で実施</a:t>
            </a:r>
            <a:endParaRPr lang="en-US" altLang="ja-JP" sz="1200" dirty="0" smtClean="0">
              <a:latin typeface="Meiryo UI" panose="020B0604030504040204" pitchFamily="50" charset="-128"/>
              <a:ea typeface="Meiryo UI" panose="020B0604030504040204" pitchFamily="50" charset="-128"/>
              <a:cs typeface="Meiryo UI" panose="020B0604030504040204" pitchFamily="50" charset="-128"/>
            </a:endParaRPr>
          </a:p>
          <a:p>
            <a:r>
              <a:rPr lang="ja-JP" altLang="en-US" sz="1200" dirty="0" smtClean="0">
                <a:latin typeface="Meiryo UI" panose="020B0604030504040204" pitchFamily="50" charset="-128"/>
                <a:ea typeface="Meiryo UI" panose="020B0604030504040204" pitchFamily="50" charset="-128"/>
                <a:cs typeface="Meiryo UI" panose="020B0604030504040204" pitchFamily="50" charset="-128"/>
              </a:rPr>
              <a:t>○相談内容は、区役所</a:t>
            </a:r>
            <a:r>
              <a:rPr lang="ja-JP" altLang="en-US" sz="1200" dirty="0">
                <a:latin typeface="Meiryo UI" panose="020B0604030504040204" pitchFamily="50" charset="-128"/>
                <a:ea typeface="Meiryo UI" panose="020B0604030504040204" pitchFamily="50" charset="-128"/>
                <a:cs typeface="Meiryo UI" panose="020B0604030504040204" pitchFamily="50" charset="-128"/>
              </a:rPr>
              <a:t>と</a:t>
            </a:r>
            <a:r>
              <a:rPr lang="ja-JP" altLang="en-US" sz="1200" dirty="0" smtClean="0">
                <a:latin typeface="Meiryo UI" panose="020B0604030504040204" pitchFamily="50" charset="-128"/>
                <a:ea typeface="Meiryo UI" panose="020B0604030504040204" pitchFamily="50" charset="-128"/>
                <a:cs typeface="Meiryo UI" panose="020B0604030504040204" pitchFamily="50" charset="-128"/>
              </a:rPr>
              <a:t>市役所の間で連絡・意見調整</a:t>
            </a:r>
            <a:endParaRPr lang="en-US" altLang="ja-JP" sz="1200" dirty="0" smtClean="0">
              <a:latin typeface="Meiryo UI" panose="020B0604030504040204" pitchFamily="50" charset="-128"/>
              <a:ea typeface="Meiryo UI" panose="020B0604030504040204" pitchFamily="50" charset="-128"/>
              <a:cs typeface="Meiryo UI" panose="020B0604030504040204" pitchFamily="50" charset="-128"/>
            </a:endParaRPr>
          </a:p>
          <a:p>
            <a:r>
              <a:rPr lang="ja-JP" altLang="en-US" sz="1200" dirty="0" smtClean="0">
                <a:latin typeface="Meiryo UI" panose="020B0604030504040204" pitchFamily="50" charset="-128"/>
                <a:ea typeface="Meiryo UI" panose="020B0604030504040204" pitchFamily="50" charset="-128"/>
                <a:cs typeface="Meiryo UI" panose="020B0604030504040204" pitchFamily="50" charset="-128"/>
              </a:rPr>
              <a:t>○補修などの対応は、市役所で実施</a:t>
            </a:r>
            <a:endParaRPr lang="en-US" altLang="ja-JP" sz="1200" dirty="0" smtClean="0">
              <a:latin typeface="Meiryo UI" panose="020B0604030504040204" pitchFamily="50" charset="-128"/>
              <a:ea typeface="Meiryo UI" panose="020B0604030504040204" pitchFamily="50" charset="-128"/>
              <a:cs typeface="Meiryo UI" panose="020B0604030504040204" pitchFamily="50" charset="-128"/>
            </a:endParaRPr>
          </a:p>
        </p:txBody>
      </p:sp>
      <p:sp>
        <p:nvSpPr>
          <p:cNvPr id="85" name="角丸四角形 84"/>
          <p:cNvSpPr/>
          <p:nvPr/>
        </p:nvSpPr>
        <p:spPr bwMode="auto">
          <a:xfrm>
            <a:off x="4883713" y="2127734"/>
            <a:ext cx="3960440" cy="689421"/>
          </a:xfrm>
          <a:prstGeom prst="roundRect">
            <a:avLst>
              <a:gd name="adj" fmla="val 25039"/>
            </a:avLst>
          </a:prstGeom>
          <a:solidFill>
            <a:schemeClr val="accent1">
              <a:lumMod val="40000"/>
              <a:lumOff val="60000"/>
            </a:schemeClr>
          </a:solidFill>
          <a:ln>
            <a:noFill/>
          </a:ln>
          <a:effectLst/>
          <a:extLst>
            <a:ext uri="{91240B29-F687-4F45-9708-019B960494DF}">
              <a14:hiddenLine xmlns="" xmlns:a14="http://schemas.microsoft.com/office/drawing/2010/main" w="9525" algn="ctr">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rtlCol="0" anchor="ctr"/>
          <a:lstStyle/>
          <a:p>
            <a:r>
              <a:rPr lang="ja-JP" altLang="en-US" sz="1200" dirty="0" smtClean="0">
                <a:latin typeface="Meiryo UI" panose="020B0604030504040204" pitchFamily="50" charset="-128"/>
                <a:ea typeface="Meiryo UI" panose="020B0604030504040204" pitchFamily="50" charset="-128"/>
                <a:cs typeface="Meiryo UI" panose="020B0604030504040204" pitchFamily="50" charset="-128"/>
              </a:rPr>
              <a:t>○区民からの相談から対応まで、区役所で一元的に実施</a:t>
            </a:r>
            <a:endParaRPr lang="en-US" altLang="ja-JP" sz="1200" dirty="0" smtClean="0">
              <a:latin typeface="Meiryo UI" panose="020B0604030504040204" pitchFamily="50" charset="-128"/>
              <a:ea typeface="Meiryo UI" panose="020B0604030504040204" pitchFamily="50" charset="-128"/>
              <a:cs typeface="Meiryo UI" panose="020B0604030504040204" pitchFamily="50" charset="-128"/>
            </a:endParaRPr>
          </a:p>
        </p:txBody>
      </p:sp>
      <p:pic>
        <p:nvPicPr>
          <p:cNvPr id="79" name="Picture 12" descr="ビジネスマン3-BLUE">
            <a:hlinkClick r:id="rId2"/>
          </p:cNvPr>
          <p:cNvPicPr>
            <a:picLocks noChangeAspect="1" noChangeArrowheads="1"/>
          </p:cNvPicPr>
          <p:nvPr/>
        </p:nvPicPr>
        <p:blipFill>
          <a:blip r:embed="rId3" cstate="print"/>
          <a:srcRect/>
          <a:stretch>
            <a:fillRect/>
          </a:stretch>
        </p:blipFill>
        <p:spPr bwMode="auto">
          <a:xfrm>
            <a:off x="343216" y="3280931"/>
            <a:ext cx="1076560" cy="830897"/>
          </a:xfrm>
          <a:prstGeom prst="rect">
            <a:avLst/>
          </a:prstGeom>
          <a:noFill/>
        </p:spPr>
      </p:pic>
      <p:pic>
        <p:nvPicPr>
          <p:cNvPr id="80" name="Picture 2" descr="カジュアル女性3-BLACK"/>
          <p:cNvPicPr>
            <a:picLocks noChangeAspect="1" noChangeArrowheads="1"/>
          </p:cNvPicPr>
          <p:nvPr/>
        </p:nvPicPr>
        <p:blipFill>
          <a:blip r:embed="rId4" cstate="print"/>
          <a:srcRect/>
          <a:stretch>
            <a:fillRect/>
          </a:stretch>
        </p:blipFill>
        <p:spPr bwMode="auto">
          <a:xfrm>
            <a:off x="787048" y="3279007"/>
            <a:ext cx="1081992" cy="829879"/>
          </a:xfrm>
          <a:prstGeom prst="rect">
            <a:avLst/>
          </a:prstGeom>
          <a:noFill/>
        </p:spPr>
      </p:pic>
      <p:sp>
        <p:nvSpPr>
          <p:cNvPr id="81" name="テキスト ボックス 80"/>
          <p:cNvSpPr txBox="1"/>
          <p:nvPr/>
        </p:nvSpPr>
        <p:spPr>
          <a:xfrm>
            <a:off x="643032" y="3062983"/>
            <a:ext cx="948934" cy="338554"/>
          </a:xfrm>
          <a:prstGeom prst="rect">
            <a:avLst/>
          </a:prstGeom>
          <a:noFill/>
          <a:ln>
            <a:noFill/>
          </a:ln>
          <a:effectLst>
            <a:innerShdw blurRad="139700">
              <a:schemeClr val="bg1"/>
            </a:innerShdw>
          </a:effectLst>
        </p:spPr>
        <p:txBody>
          <a:bodyPr wrap="square" rtlCol="0">
            <a:spAutoFit/>
          </a:bodyPr>
          <a:lstStyle/>
          <a:p>
            <a:pPr algn="ctr"/>
            <a:r>
              <a:rPr kumimoji="1" lang="ja-JP" altLang="en-US" sz="1600" b="1" dirty="0" smtClean="0"/>
              <a:t>区民</a:t>
            </a:r>
            <a:endParaRPr kumimoji="1" lang="ja-JP" altLang="en-US" sz="1600" b="1" dirty="0"/>
          </a:p>
        </p:txBody>
      </p:sp>
      <p:grpSp>
        <p:nvGrpSpPr>
          <p:cNvPr id="17" name="グループ化 69"/>
          <p:cNvGrpSpPr/>
          <p:nvPr/>
        </p:nvGrpSpPr>
        <p:grpSpPr>
          <a:xfrm>
            <a:off x="167112" y="4099767"/>
            <a:ext cx="2471122" cy="755861"/>
            <a:chOff x="651984" y="4070069"/>
            <a:chExt cx="1596506" cy="997870"/>
          </a:xfrm>
        </p:grpSpPr>
        <p:sp>
          <p:nvSpPr>
            <p:cNvPr id="83" name="雲形吹き出し 82"/>
            <p:cNvSpPr/>
            <p:nvPr/>
          </p:nvSpPr>
          <p:spPr>
            <a:xfrm>
              <a:off x="651984" y="4070069"/>
              <a:ext cx="1596506" cy="997870"/>
            </a:xfrm>
            <a:prstGeom prst="cloudCallout">
              <a:avLst>
                <a:gd name="adj1" fmla="val -11807"/>
                <a:gd name="adj2" fmla="val -72940"/>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6" name="正方形/長方形 85"/>
            <p:cNvSpPr/>
            <p:nvPr/>
          </p:nvSpPr>
          <p:spPr>
            <a:xfrm>
              <a:off x="768261" y="4247066"/>
              <a:ext cx="1426956" cy="65068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kumimoji="1" lang="ja-JP" altLang="en-US" sz="1400" b="1" dirty="0" smtClean="0">
                  <a:solidFill>
                    <a:schemeClr val="bg1"/>
                  </a:solidFill>
                </a:rPr>
                <a:t>道路の</a:t>
              </a:r>
              <a:r>
                <a:rPr lang="ja-JP" altLang="en-US" sz="1400" b="1" dirty="0" smtClean="0">
                  <a:solidFill>
                    <a:schemeClr val="bg1"/>
                  </a:solidFill>
                </a:rPr>
                <a:t>穴</a:t>
              </a:r>
              <a:r>
                <a:rPr lang="ja-JP" altLang="en-US" sz="1400" b="1" dirty="0" err="1" smtClean="0">
                  <a:solidFill>
                    <a:schemeClr val="bg1"/>
                  </a:solidFill>
                </a:rPr>
                <a:t>ぼ</a:t>
              </a:r>
              <a:r>
                <a:rPr lang="ja-JP" altLang="en-US" sz="1400" b="1" dirty="0" smtClean="0">
                  <a:solidFill>
                    <a:schemeClr val="bg1"/>
                  </a:solidFill>
                </a:rPr>
                <a:t>こ</a:t>
              </a:r>
              <a:r>
                <a:rPr kumimoji="1" lang="ja-JP" altLang="en-US" sz="1400" b="1" dirty="0" smtClean="0">
                  <a:solidFill>
                    <a:schemeClr val="bg1"/>
                  </a:solidFill>
                </a:rPr>
                <a:t>が危ない！</a:t>
              </a:r>
              <a:endParaRPr kumimoji="1" lang="en-US" altLang="ja-JP" sz="1400" b="1" dirty="0" smtClean="0">
                <a:solidFill>
                  <a:schemeClr val="bg1"/>
                </a:solidFill>
              </a:endParaRPr>
            </a:p>
            <a:p>
              <a:r>
                <a:rPr lang="ja-JP" altLang="en-US" sz="1400" b="1" dirty="0" smtClean="0">
                  <a:solidFill>
                    <a:schemeClr val="bg1"/>
                  </a:solidFill>
                </a:rPr>
                <a:t>公園の樹木が伸びすぎ！</a:t>
              </a:r>
              <a:endParaRPr kumimoji="1" lang="en-US" altLang="ja-JP" sz="1400" b="1" dirty="0" smtClean="0">
                <a:solidFill>
                  <a:schemeClr val="bg1"/>
                </a:solidFill>
              </a:endParaRPr>
            </a:p>
          </p:txBody>
        </p:sp>
      </p:grpSp>
      <p:sp>
        <p:nvSpPr>
          <p:cNvPr id="59" name="正方形/長方形 58"/>
          <p:cNvSpPr/>
          <p:nvPr/>
        </p:nvSpPr>
        <p:spPr>
          <a:xfrm>
            <a:off x="0" y="-1660"/>
            <a:ext cx="9144000" cy="432000"/>
          </a:xfrm>
          <a:prstGeom prst="rect">
            <a:avLst/>
          </a:prstGeom>
          <a:gradFill>
            <a:gsLst>
              <a:gs pos="0">
                <a:schemeClr val="accent2">
                  <a:lumMod val="40000"/>
                  <a:lumOff val="60000"/>
                </a:schemeClr>
              </a:gs>
              <a:gs pos="50000">
                <a:schemeClr val="bg1"/>
              </a:gs>
              <a:gs pos="100000">
                <a:schemeClr val="accent2">
                  <a:lumMod val="40000"/>
                  <a:lumOff val="6000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r>
              <a:rPr lang="ja-JP" altLang="en-US" sz="2000" b="1" dirty="0" smtClean="0">
                <a:solidFill>
                  <a:prstClr val="black"/>
                </a:solidFill>
                <a:latin typeface="Meiryo UI" pitchFamily="50" charset="-128"/>
                <a:ea typeface="Meiryo UI" pitchFamily="50" charset="-128"/>
                <a:cs typeface="Meiryo UI" pitchFamily="50" charset="-128"/>
              </a:rPr>
              <a:t>５　総合区政の運営イメージ</a:t>
            </a:r>
            <a:endParaRPr lang="ja-JP" altLang="en-US" sz="2000" b="1" dirty="0">
              <a:solidFill>
                <a:prstClr val="black"/>
              </a:solidFill>
              <a:latin typeface="Meiryo UI" pitchFamily="50" charset="-128"/>
              <a:ea typeface="Meiryo UI" pitchFamily="50" charset="-128"/>
              <a:cs typeface="Meiryo UI" pitchFamily="50" charset="-128"/>
            </a:endParaRPr>
          </a:p>
        </p:txBody>
      </p:sp>
      <p:sp>
        <p:nvSpPr>
          <p:cNvPr id="61" name="テキスト ボックス 60"/>
          <p:cNvSpPr txBox="1"/>
          <p:nvPr/>
        </p:nvSpPr>
        <p:spPr>
          <a:xfrm>
            <a:off x="-108520" y="421652"/>
            <a:ext cx="5217337" cy="384721"/>
          </a:xfrm>
          <a:prstGeom prst="rect">
            <a:avLst/>
          </a:prstGeom>
          <a:noFill/>
        </p:spPr>
        <p:txBody>
          <a:bodyPr wrap="square" rtlCol="0">
            <a:spAutoFit/>
          </a:bodyPr>
          <a:lstStyle/>
          <a:p>
            <a:r>
              <a:rPr lang="ja-JP" altLang="en-US" sz="1900" b="1"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　（　具体例 ②　）</a:t>
            </a:r>
            <a:endParaRPr lang="ja-JP" altLang="en-US" sz="19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62" name="正方形/長方形 27"/>
          <p:cNvSpPr>
            <a:spLocks noChangeArrowheads="1"/>
          </p:cNvSpPr>
          <p:nvPr/>
        </p:nvSpPr>
        <p:spPr bwMode="auto">
          <a:xfrm>
            <a:off x="8100392" y="44624"/>
            <a:ext cx="1031875" cy="261937"/>
          </a:xfrm>
          <a:prstGeom prst="rect">
            <a:avLst/>
          </a:prstGeom>
          <a:noFill/>
          <a:ln w="9525">
            <a:noFill/>
            <a:miter lim="800000"/>
            <a:headEnd/>
            <a:tailEnd/>
          </a:ln>
        </p:spPr>
        <p:txBody>
          <a:bodyPr>
            <a:spAutoFit/>
          </a:bodyPr>
          <a:lstStyle/>
          <a:p>
            <a:pPr algn="r"/>
            <a:r>
              <a:rPr lang="ja-JP" altLang="en-US" sz="1100" b="1" dirty="0">
                <a:solidFill>
                  <a:srgbClr val="000000"/>
                </a:solidFill>
                <a:latin typeface="ＭＳ Ｐゴシック" charset="-128"/>
                <a:ea typeface="Meiryo UI" pitchFamily="50" charset="-128"/>
                <a:cs typeface="Meiryo UI" pitchFamily="50" charset="-128"/>
              </a:rPr>
              <a:t> 事務</a:t>
            </a:r>
            <a:r>
              <a:rPr lang="en-US" altLang="ja-JP" sz="1100" b="1" dirty="0" smtClean="0">
                <a:solidFill>
                  <a:srgbClr val="000000"/>
                </a:solidFill>
                <a:latin typeface="ＭＳ Ｐゴシック" charset="-128"/>
                <a:ea typeface="Meiryo UI" pitchFamily="50" charset="-128"/>
                <a:cs typeface="Meiryo UI" pitchFamily="50" charset="-128"/>
              </a:rPr>
              <a:t>-</a:t>
            </a:r>
            <a:r>
              <a:rPr lang="ja-JP" altLang="en-US" sz="1100" b="1" dirty="0" smtClean="0">
                <a:solidFill>
                  <a:srgbClr val="000000"/>
                </a:solidFill>
                <a:latin typeface="ＭＳ Ｐゴシック" charset="-128"/>
                <a:ea typeface="Meiryo UI" pitchFamily="50" charset="-128"/>
                <a:cs typeface="Meiryo UI" pitchFamily="50" charset="-128"/>
              </a:rPr>
              <a:t>１１</a:t>
            </a:r>
            <a:endParaRPr lang="ja-JP" altLang="en-US" sz="1200" b="1" dirty="0">
              <a:solidFill>
                <a:srgbClr val="000000"/>
              </a:solidFill>
              <a:latin typeface="ＭＳ Ｐゴシック" charset="-128"/>
              <a:ea typeface="Meiryo UI" pitchFamily="50" charset="-128"/>
              <a:cs typeface="Meiryo UI" pitchFamily="50" charset="-128"/>
            </a:endParaRPr>
          </a:p>
        </p:txBody>
      </p:sp>
      <p:sp>
        <p:nvSpPr>
          <p:cNvPr id="63" name="右矢印 62"/>
          <p:cNvSpPr/>
          <p:nvPr/>
        </p:nvSpPr>
        <p:spPr>
          <a:xfrm>
            <a:off x="1869040" y="4838717"/>
            <a:ext cx="783993" cy="650683"/>
          </a:xfrm>
          <a:prstGeom prst="rightArrow">
            <a:avLst/>
          </a:prstGeom>
          <a:solidFill>
            <a:schemeClr val="accent1"/>
          </a:solidFill>
          <a:ln>
            <a:noFill/>
          </a:ln>
          <a:scene3d>
            <a:camera prst="orthographicFront">
              <a:rot lat="0" lon="0" rev="18900000"/>
            </a:camera>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1600" b="1" dirty="0" smtClean="0"/>
              <a:t>相談</a:t>
            </a:r>
            <a:endParaRPr kumimoji="1" lang="ja-JP" altLang="en-US" sz="1600" b="1" dirty="0"/>
          </a:p>
        </p:txBody>
      </p:sp>
      <p:grpSp>
        <p:nvGrpSpPr>
          <p:cNvPr id="20" name="グループ化 69"/>
          <p:cNvGrpSpPr/>
          <p:nvPr/>
        </p:nvGrpSpPr>
        <p:grpSpPr>
          <a:xfrm>
            <a:off x="4909190" y="4149080"/>
            <a:ext cx="2416330" cy="755861"/>
            <a:chOff x="651984" y="4070069"/>
            <a:chExt cx="1596506" cy="997870"/>
          </a:xfrm>
        </p:grpSpPr>
        <p:sp>
          <p:nvSpPr>
            <p:cNvPr id="66" name="雲形吹き出し 65"/>
            <p:cNvSpPr/>
            <p:nvPr/>
          </p:nvSpPr>
          <p:spPr>
            <a:xfrm>
              <a:off x="651984" y="4070069"/>
              <a:ext cx="1596506" cy="997870"/>
            </a:xfrm>
            <a:prstGeom prst="cloudCallout">
              <a:avLst>
                <a:gd name="adj1" fmla="val -16036"/>
                <a:gd name="adj2" fmla="val -74668"/>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1" name="正方形/長方形 70"/>
            <p:cNvSpPr/>
            <p:nvPr/>
          </p:nvSpPr>
          <p:spPr>
            <a:xfrm>
              <a:off x="768261" y="4247066"/>
              <a:ext cx="1426956" cy="65068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kumimoji="1" lang="ja-JP" altLang="en-US" sz="1400" b="1" dirty="0" smtClean="0">
                  <a:solidFill>
                    <a:schemeClr val="bg1"/>
                  </a:solidFill>
                </a:rPr>
                <a:t>道路の</a:t>
              </a:r>
              <a:r>
                <a:rPr lang="ja-JP" altLang="en-US" sz="1400" b="1" dirty="0" smtClean="0">
                  <a:solidFill>
                    <a:schemeClr val="bg1"/>
                  </a:solidFill>
                </a:rPr>
                <a:t>穴</a:t>
              </a:r>
              <a:r>
                <a:rPr lang="ja-JP" altLang="en-US" sz="1400" b="1" dirty="0" err="1" smtClean="0">
                  <a:solidFill>
                    <a:schemeClr val="bg1"/>
                  </a:solidFill>
                </a:rPr>
                <a:t>ぼ</a:t>
              </a:r>
              <a:r>
                <a:rPr lang="ja-JP" altLang="en-US" sz="1400" b="1" dirty="0" smtClean="0">
                  <a:solidFill>
                    <a:schemeClr val="bg1"/>
                  </a:solidFill>
                </a:rPr>
                <a:t>こ</a:t>
              </a:r>
              <a:r>
                <a:rPr kumimoji="1" lang="ja-JP" altLang="en-US" sz="1400" b="1" dirty="0" smtClean="0">
                  <a:solidFill>
                    <a:schemeClr val="bg1"/>
                  </a:solidFill>
                </a:rPr>
                <a:t>が危ない！</a:t>
              </a:r>
              <a:endParaRPr kumimoji="1" lang="en-US" altLang="ja-JP" sz="1400" b="1" dirty="0" smtClean="0">
                <a:solidFill>
                  <a:schemeClr val="bg1"/>
                </a:solidFill>
              </a:endParaRPr>
            </a:p>
            <a:p>
              <a:r>
                <a:rPr lang="ja-JP" altLang="en-US" sz="1400" b="1" dirty="0" smtClean="0">
                  <a:solidFill>
                    <a:schemeClr val="bg1"/>
                  </a:solidFill>
                </a:rPr>
                <a:t>公園の樹木が伸びすぎ！</a:t>
              </a:r>
              <a:endParaRPr kumimoji="1" lang="en-US" altLang="ja-JP" sz="1400" b="1" dirty="0" smtClean="0">
                <a:solidFill>
                  <a:schemeClr val="bg1"/>
                </a:solidFill>
              </a:endParaRPr>
            </a:p>
          </p:txBody>
        </p:sp>
      </p:grpSp>
    </p:spTree>
    <p:extLst>
      <p:ext uri="{BB962C8B-B14F-4D97-AF65-F5344CB8AC3E}">
        <p14:creationId xmlns="" xmlns:p14="http://schemas.microsoft.com/office/powerpoint/2010/main" val="483026554"/>
      </p:ext>
    </p:extLst>
  </p:cSld>
  <p:clrMapOvr>
    <a:masterClrMapping/>
  </p:clrMapOvr>
  <p:timing>
    <p:tnLst>
      <p:par>
        <p:cTn id="1" dur="indefinite" restart="never" nodeType="tmRoot"/>
      </p:par>
    </p:tn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二等辺三角形 9"/>
          <p:cNvSpPr/>
          <p:nvPr/>
        </p:nvSpPr>
        <p:spPr>
          <a:xfrm>
            <a:off x="2921182" y="4256519"/>
            <a:ext cx="3162985" cy="327694"/>
          </a:xfrm>
          <a:prstGeom prst="triangle">
            <a:avLst/>
          </a:prstGeom>
          <a:ln>
            <a:noFill/>
          </a:ln>
          <a:scene3d>
            <a:camera prst="orthographicFront">
              <a:rot lat="0" lon="0" rev="16200000"/>
            </a:camera>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nvGrpSpPr>
          <p:cNvPr id="2" name="グループ化 58"/>
          <p:cNvGrpSpPr/>
          <p:nvPr/>
        </p:nvGrpSpPr>
        <p:grpSpPr>
          <a:xfrm>
            <a:off x="4067944" y="1052736"/>
            <a:ext cx="4608513" cy="576065"/>
            <a:chOff x="1633567" y="6136028"/>
            <a:chExt cx="5053158" cy="631082"/>
          </a:xfrm>
        </p:grpSpPr>
        <p:sp>
          <p:nvSpPr>
            <p:cNvPr id="12" name="正方形/長方形 11"/>
            <p:cNvSpPr/>
            <p:nvPr/>
          </p:nvSpPr>
          <p:spPr>
            <a:xfrm>
              <a:off x="2413207" y="6136028"/>
              <a:ext cx="4273518" cy="631082"/>
            </a:xfrm>
            <a:prstGeom prst="rect">
              <a:avLst/>
            </a:pr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p>
              <a:r>
                <a:rPr lang="ja-JP" altLang="en-US" sz="1600" b="1" dirty="0" smtClean="0">
                  <a:solidFill>
                    <a:schemeClr val="tx1"/>
                  </a:solidFill>
                  <a:latin typeface="Meiryo UI" panose="020B0604030504040204" pitchFamily="50" charset="-128"/>
                  <a:ea typeface="Meiryo UI" panose="020B0604030504040204" pitchFamily="50" charset="-128"/>
                </a:rPr>
                <a:t>◆ 放置自転車に関する区民の要望に対し、　</a:t>
              </a:r>
              <a:endParaRPr lang="en-US" altLang="ja-JP" sz="1600" b="1" dirty="0" smtClean="0">
                <a:solidFill>
                  <a:schemeClr val="tx1"/>
                </a:solidFill>
                <a:latin typeface="Meiryo UI" panose="020B0604030504040204" pitchFamily="50" charset="-128"/>
                <a:ea typeface="Meiryo UI" panose="020B0604030504040204" pitchFamily="50" charset="-128"/>
              </a:endParaRPr>
            </a:p>
            <a:p>
              <a:r>
                <a:rPr lang="ja-JP" altLang="en-US" sz="1600" b="1" dirty="0" smtClean="0">
                  <a:solidFill>
                    <a:schemeClr val="tx1"/>
                  </a:solidFill>
                  <a:latin typeface="Meiryo UI" panose="020B0604030504040204" pitchFamily="50" charset="-128"/>
                  <a:ea typeface="Meiryo UI" panose="020B0604030504040204" pitchFamily="50" charset="-128"/>
                </a:rPr>
                <a:t>　　迅速かつきめ細かく対応</a:t>
              </a:r>
              <a:endParaRPr lang="en-US" altLang="ja-JP" sz="1600" b="1" dirty="0" smtClean="0">
                <a:solidFill>
                  <a:schemeClr val="tx1"/>
                </a:solidFill>
                <a:latin typeface="Meiryo UI" panose="020B0604030504040204" pitchFamily="50" charset="-128"/>
                <a:ea typeface="Meiryo UI" panose="020B0604030504040204" pitchFamily="50" charset="-128"/>
              </a:endParaRPr>
            </a:p>
          </p:txBody>
        </p:sp>
        <p:sp>
          <p:nvSpPr>
            <p:cNvPr id="13" name="正方形/長方形 12"/>
            <p:cNvSpPr/>
            <p:nvPr/>
          </p:nvSpPr>
          <p:spPr>
            <a:xfrm>
              <a:off x="1633567" y="6138827"/>
              <a:ext cx="802937" cy="612870"/>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b="1" dirty="0" smtClean="0">
                  <a:solidFill>
                    <a:schemeClr val="tx1"/>
                  </a:solidFill>
                  <a:latin typeface="Meiryo UI" panose="020B0604030504040204" pitchFamily="50" charset="-128"/>
                  <a:ea typeface="Meiryo UI" panose="020B0604030504040204" pitchFamily="50" charset="-128"/>
                </a:rPr>
                <a:t>効 果</a:t>
              </a:r>
              <a:endParaRPr kumimoji="1" lang="ja-JP" altLang="en-US" b="1" dirty="0">
                <a:solidFill>
                  <a:schemeClr val="tx1"/>
                </a:solidFill>
                <a:latin typeface="Meiryo UI" panose="020B0604030504040204" pitchFamily="50" charset="-128"/>
                <a:ea typeface="Meiryo UI" panose="020B0604030504040204" pitchFamily="50" charset="-128"/>
              </a:endParaRPr>
            </a:p>
          </p:txBody>
        </p:sp>
      </p:grpSp>
      <p:sp>
        <p:nvSpPr>
          <p:cNvPr id="84" name="角丸四角形 83"/>
          <p:cNvSpPr/>
          <p:nvPr/>
        </p:nvSpPr>
        <p:spPr bwMode="auto">
          <a:xfrm>
            <a:off x="251520" y="2255159"/>
            <a:ext cx="3960440" cy="576064"/>
          </a:xfrm>
          <a:prstGeom prst="roundRect">
            <a:avLst>
              <a:gd name="adj" fmla="val 25039"/>
            </a:avLst>
          </a:prstGeom>
          <a:solidFill>
            <a:schemeClr val="accent1">
              <a:lumMod val="40000"/>
              <a:lumOff val="60000"/>
            </a:schemeClr>
          </a:solidFill>
          <a:ln>
            <a:noFill/>
          </a:ln>
          <a:effectLst/>
          <a:extLst>
            <a:ext uri="{91240B29-F687-4F45-9708-019B960494DF}">
              <a14:hiddenLine xmlns="" xmlns:a14="http://schemas.microsoft.com/office/drawing/2010/main" w="9525" algn="ctr">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rtlCol="0" anchor="ctr"/>
          <a:lstStyle/>
          <a:p>
            <a:r>
              <a:rPr lang="ja-JP" altLang="en-US" sz="1200" dirty="0" smtClean="0">
                <a:latin typeface="Meiryo UI" panose="020B0604030504040204" pitchFamily="50" charset="-128"/>
                <a:ea typeface="Meiryo UI" panose="020B0604030504040204" pitchFamily="50" charset="-128"/>
                <a:cs typeface="Meiryo UI" panose="020B0604030504040204" pitchFamily="50" charset="-128"/>
              </a:rPr>
              <a:t>○区民からの</a:t>
            </a:r>
            <a:r>
              <a:rPr lang="ja-JP" altLang="en-US" sz="1200" dirty="0">
                <a:latin typeface="Meiryo UI" panose="020B0604030504040204" pitchFamily="50" charset="-128"/>
                <a:ea typeface="Meiryo UI" panose="020B0604030504040204" pitchFamily="50" charset="-128"/>
                <a:cs typeface="Meiryo UI" panose="020B0604030504040204" pitchFamily="50" charset="-128"/>
              </a:rPr>
              <a:t>要望</a:t>
            </a:r>
            <a:r>
              <a:rPr lang="ja-JP" altLang="en-US" sz="1200" dirty="0" smtClean="0">
                <a:latin typeface="Meiryo UI" panose="020B0604030504040204" pitchFamily="50" charset="-128"/>
                <a:ea typeface="Meiryo UI" panose="020B0604030504040204" pitchFamily="50" charset="-128"/>
                <a:cs typeface="Meiryo UI" panose="020B0604030504040204" pitchFamily="50" charset="-128"/>
              </a:rPr>
              <a:t>受付は、区役所と工営所で実施</a:t>
            </a:r>
            <a:endParaRPr lang="en-US" altLang="ja-JP" sz="1200" dirty="0" smtClean="0">
              <a:latin typeface="Meiryo UI" panose="020B0604030504040204" pitchFamily="50" charset="-128"/>
              <a:ea typeface="Meiryo UI" panose="020B0604030504040204" pitchFamily="50" charset="-128"/>
              <a:cs typeface="Meiryo UI" panose="020B0604030504040204" pitchFamily="50" charset="-128"/>
            </a:endParaRPr>
          </a:p>
          <a:p>
            <a:r>
              <a:rPr lang="ja-JP" altLang="en-US" sz="1200" dirty="0" smtClean="0">
                <a:latin typeface="Meiryo UI" panose="020B0604030504040204" pitchFamily="50" charset="-128"/>
                <a:ea typeface="Meiryo UI" panose="020B0604030504040204" pitchFamily="50" charset="-128"/>
                <a:cs typeface="Meiryo UI" panose="020B0604030504040204" pitchFamily="50" charset="-128"/>
              </a:rPr>
              <a:t>○</a:t>
            </a:r>
            <a:r>
              <a:rPr lang="ja-JP" altLang="en-US" sz="1200" dirty="0">
                <a:latin typeface="Meiryo UI" panose="020B0604030504040204" pitchFamily="50" charset="-128"/>
                <a:ea typeface="Meiryo UI" panose="020B0604030504040204" pitchFamily="50" charset="-128"/>
                <a:cs typeface="Meiryo UI" panose="020B0604030504040204" pitchFamily="50" charset="-128"/>
              </a:rPr>
              <a:t>要望</a:t>
            </a:r>
            <a:r>
              <a:rPr lang="ja-JP" altLang="en-US" sz="1200" dirty="0" smtClean="0">
                <a:latin typeface="Meiryo UI" panose="020B0604030504040204" pitchFamily="50" charset="-128"/>
                <a:ea typeface="Meiryo UI" panose="020B0604030504040204" pitchFamily="50" charset="-128"/>
                <a:cs typeface="Meiryo UI" panose="020B0604030504040204" pitchFamily="50" charset="-128"/>
              </a:rPr>
              <a:t>内容は、区役所と市役所の間で連絡・意見調整</a:t>
            </a:r>
            <a:endParaRPr lang="en-US" altLang="ja-JP" sz="1200" dirty="0" smtClean="0">
              <a:latin typeface="Meiryo UI" panose="020B0604030504040204" pitchFamily="50" charset="-128"/>
              <a:ea typeface="Meiryo UI" panose="020B0604030504040204" pitchFamily="50" charset="-128"/>
              <a:cs typeface="Meiryo UI" panose="020B0604030504040204" pitchFamily="50" charset="-128"/>
            </a:endParaRPr>
          </a:p>
        </p:txBody>
      </p:sp>
      <p:sp>
        <p:nvSpPr>
          <p:cNvPr id="85" name="角丸四角形 84"/>
          <p:cNvSpPr/>
          <p:nvPr/>
        </p:nvSpPr>
        <p:spPr bwMode="auto">
          <a:xfrm>
            <a:off x="4788024" y="2241091"/>
            <a:ext cx="4032448" cy="576064"/>
          </a:xfrm>
          <a:prstGeom prst="roundRect">
            <a:avLst>
              <a:gd name="adj" fmla="val 25039"/>
            </a:avLst>
          </a:prstGeom>
          <a:solidFill>
            <a:schemeClr val="accent1">
              <a:lumMod val="40000"/>
              <a:lumOff val="60000"/>
            </a:schemeClr>
          </a:solidFill>
          <a:ln>
            <a:noFill/>
          </a:ln>
          <a:effectLst/>
          <a:extLst>
            <a:ext uri="{91240B29-F687-4F45-9708-019B960494DF}">
              <a14:hiddenLine xmlns="" xmlns:a14="http://schemas.microsoft.com/office/drawing/2010/main" w="9525" algn="ctr">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rtlCol="0" anchor="ctr"/>
          <a:lstStyle/>
          <a:p>
            <a:r>
              <a:rPr lang="ja-JP" altLang="en-US" sz="1200" dirty="0" smtClean="0">
                <a:latin typeface="Meiryo UI" panose="020B0604030504040204" pitchFamily="50" charset="-128"/>
                <a:ea typeface="Meiryo UI" panose="020B0604030504040204" pitchFamily="50" charset="-128"/>
                <a:cs typeface="Meiryo UI" panose="020B0604030504040204" pitchFamily="50" charset="-128"/>
              </a:rPr>
              <a:t>○区民からの相談から対応まで区役所で一元的に実施</a:t>
            </a:r>
            <a:endParaRPr lang="en-US" altLang="ja-JP" sz="1200" dirty="0" smtClean="0">
              <a:latin typeface="Meiryo UI" panose="020B0604030504040204" pitchFamily="50" charset="-128"/>
              <a:ea typeface="Meiryo UI" panose="020B0604030504040204" pitchFamily="50" charset="-128"/>
              <a:cs typeface="Meiryo UI" panose="020B0604030504040204" pitchFamily="50" charset="-128"/>
            </a:endParaRPr>
          </a:p>
        </p:txBody>
      </p:sp>
      <p:sp>
        <p:nvSpPr>
          <p:cNvPr id="59" name="正方形/長方形 58"/>
          <p:cNvSpPr/>
          <p:nvPr/>
        </p:nvSpPr>
        <p:spPr>
          <a:xfrm>
            <a:off x="0" y="-1660"/>
            <a:ext cx="9144000" cy="432000"/>
          </a:xfrm>
          <a:prstGeom prst="rect">
            <a:avLst/>
          </a:prstGeom>
          <a:gradFill>
            <a:gsLst>
              <a:gs pos="0">
                <a:schemeClr val="accent2">
                  <a:lumMod val="40000"/>
                  <a:lumOff val="60000"/>
                </a:schemeClr>
              </a:gs>
              <a:gs pos="50000">
                <a:schemeClr val="bg1"/>
              </a:gs>
              <a:gs pos="100000">
                <a:schemeClr val="accent2">
                  <a:lumMod val="40000"/>
                  <a:lumOff val="6000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r>
              <a:rPr lang="ja-JP" altLang="en-US" sz="2000" b="1" dirty="0" smtClean="0">
                <a:solidFill>
                  <a:prstClr val="black"/>
                </a:solidFill>
                <a:latin typeface="Meiryo UI" pitchFamily="50" charset="-128"/>
                <a:ea typeface="Meiryo UI" pitchFamily="50" charset="-128"/>
                <a:cs typeface="Meiryo UI" pitchFamily="50" charset="-128"/>
              </a:rPr>
              <a:t>５　総合区政の運営イメージ</a:t>
            </a:r>
            <a:endParaRPr lang="ja-JP" altLang="en-US" sz="2000" b="1" dirty="0">
              <a:solidFill>
                <a:prstClr val="black"/>
              </a:solidFill>
              <a:latin typeface="Meiryo UI" pitchFamily="50" charset="-128"/>
              <a:ea typeface="Meiryo UI" pitchFamily="50" charset="-128"/>
              <a:cs typeface="Meiryo UI" pitchFamily="50" charset="-128"/>
            </a:endParaRPr>
          </a:p>
        </p:txBody>
      </p:sp>
      <p:sp>
        <p:nvSpPr>
          <p:cNvPr id="60" name="正方形/長方形 59"/>
          <p:cNvSpPr/>
          <p:nvPr/>
        </p:nvSpPr>
        <p:spPr>
          <a:xfrm>
            <a:off x="8634199" y="-6647"/>
            <a:ext cx="525038" cy="40466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2400" dirty="0">
              <a:solidFill>
                <a:schemeClr val="tx1"/>
              </a:solidFill>
            </a:endParaRPr>
          </a:p>
        </p:txBody>
      </p:sp>
      <p:sp>
        <p:nvSpPr>
          <p:cNvPr id="61" name="テキスト ボックス 60"/>
          <p:cNvSpPr txBox="1"/>
          <p:nvPr/>
        </p:nvSpPr>
        <p:spPr>
          <a:xfrm>
            <a:off x="-108520" y="476672"/>
            <a:ext cx="5217337" cy="384721"/>
          </a:xfrm>
          <a:prstGeom prst="rect">
            <a:avLst/>
          </a:prstGeom>
          <a:noFill/>
        </p:spPr>
        <p:txBody>
          <a:bodyPr wrap="square" rtlCol="0">
            <a:spAutoFit/>
          </a:bodyPr>
          <a:lstStyle/>
          <a:p>
            <a:r>
              <a:rPr lang="ja-JP" altLang="en-US" sz="1900" b="1"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　（　具体例 ③　）</a:t>
            </a:r>
            <a:endParaRPr lang="ja-JP" altLang="en-US" sz="19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p:txBody>
      </p:sp>
      <p:grpSp>
        <p:nvGrpSpPr>
          <p:cNvPr id="3" name="グループ化 101"/>
          <p:cNvGrpSpPr/>
          <p:nvPr/>
        </p:nvGrpSpPr>
        <p:grpSpPr>
          <a:xfrm>
            <a:off x="251520" y="1809043"/>
            <a:ext cx="4176464" cy="4860317"/>
            <a:chOff x="251520" y="1809043"/>
            <a:chExt cx="4176464" cy="4860317"/>
          </a:xfrm>
        </p:grpSpPr>
        <p:grpSp>
          <p:nvGrpSpPr>
            <p:cNvPr id="5" name="グループ化 76"/>
            <p:cNvGrpSpPr/>
            <p:nvPr/>
          </p:nvGrpSpPr>
          <p:grpSpPr>
            <a:xfrm>
              <a:off x="251520" y="1809043"/>
              <a:ext cx="4176464" cy="4860317"/>
              <a:chOff x="221716" y="41481"/>
              <a:chExt cx="4278632" cy="5916551"/>
            </a:xfrm>
          </p:grpSpPr>
          <p:grpSp>
            <p:nvGrpSpPr>
              <p:cNvPr id="7" name="グループ化 59"/>
              <p:cNvGrpSpPr/>
              <p:nvPr/>
            </p:nvGrpSpPr>
            <p:grpSpPr>
              <a:xfrm>
                <a:off x="221716" y="41481"/>
                <a:ext cx="4062252" cy="5916551"/>
                <a:chOff x="221716" y="41481"/>
                <a:chExt cx="4062252" cy="5916551"/>
              </a:xfrm>
            </p:grpSpPr>
            <p:sp>
              <p:nvSpPr>
                <p:cNvPr id="6" name="角丸四角形 5"/>
                <p:cNvSpPr/>
                <p:nvPr/>
              </p:nvSpPr>
              <p:spPr>
                <a:xfrm>
                  <a:off x="221716" y="1367236"/>
                  <a:ext cx="4062252" cy="4590796"/>
                </a:xfrm>
                <a:prstGeom prst="roundRect">
                  <a:avLst>
                    <a:gd name="adj" fmla="val 7532"/>
                  </a:avLst>
                </a:prstGeom>
                <a:solidFill>
                  <a:schemeClr val="accent6">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 name="正方形/長方形 3"/>
                <p:cNvSpPr/>
                <p:nvPr/>
              </p:nvSpPr>
              <p:spPr>
                <a:xfrm>
                  <a:off x="1475798" y="41481"/>
                  <a:ext cx="1584176" cy="432048"/>
                </a:xfrm>
                <a:prstGeom prst="rect">
                  <a:avLst/>
                </a:prstGeom>
                <a:solidFill>
                  <a:schemeClr val="bg1"/>
                </a:solidFill>
                <a:ln>
                  <a:solidFill>
                    <a:schemeClr val="accent1">
                      <a:shade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b="1" dirty="0" smtClean="0">
                      <a:solidFill>
                        <a:schemeClr val="tx1"/>
                      </a:solidFill>
                    </a:rPr>
                    <a:t>現　在</a:t>
                  </a:r>
                  <a:endParaRPr kumimoji="1" lang="ja-JP" altLang="en-US" b="1" dirty="0">
                    <a:solidFill>
                      <a:schemeClr val="tx1"/>
                    </a:solidFill>
                  </a:endParaRPr>
                </a:p>
              </p:txBody>
            </p:sp>
            <p:pic>
              <p:nvPicPr>
                <p:cNvPr id="18" name="Picture 24" descr="地図-マンション-中古 イラストアイコン"/>
                <p:cNvPicPr>
                  <a:picLocks noChangeAspect="1" noChangeArrowheads="1"/>
                </p:cNvPicPr>
                <p:nvPr/>
              </p:nvPicPr>
              <p:blipFill>
                <a:blip r:embed="rId2" cstate="print"/>
                <a:srcRect/>
                <a:stretch>
                  <a:fillRect/>
                </a:stretch>
              </p:blipFill>
              <p:spPr bwMode="auto">
                <a:xfrm>
                  <a:off x="2669988" y="1719218"/>
                  <a:ext cx="1481143" cy="1481142"/>
                </a:xfrm>
                <a:prstGeom prst="rect">
                  <a:avLst/>
                </a:prstGeom>
                <a:noFill/>
              </p:spPr>
            </p:pic>
            <p:sp>
              <p:nvSpPr>
                <p:cNvPr id="19" name="右矢印 18"/>
                <p:cNvSpPr/>
                <p:nvPr/>
              </p:nvSpPr>
              <p:spPr>
                <a:xfrm>
                  <a:off x="1877900" y="2013484"/>
                  <a:ext cx="864096" cy="792088"/>
                </a:xfrm>
                <a:prstGeom prst="rightArrow">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1600" b="1" dirty="0" smtClean="0"/>
                    <a:t>要望</a:t>
                  </a:r>
                  <a:endParaRPr kumimoji="1" lang="ja-JP" altLang="en-US" sz="1600" b="1" dirty="0"/>
                </a:p>
              </p:txBody>
            </p:sp>
            <p:sp>
              <p:nvSpPr>
                <p:cNvPr id="21" name="テキスト ボックス 20"/>
                <p:cNvSpPr txBox="1"/>
                <p:nvPr/>
              </p:nvSpPr>
              <p:spPr>
                <a:xfrm>
                  <a:off x="2770132" y="1575201"/>
                  <a:ext cx="1296144" cy="412128"/>
                </a:xfrm>
                <a:prstGeom prst="rect">
                  <a:avLst/>
                </a:prstGeom>
                <a:noFill/>
                <a:ln>
                  <a:noFill/>
                </a:ln>
                <a:effectLst>
                  <a:innerShdw blurRad="139700">
                    <a:schemeClr val="bg1"/>
                  </a:innerShdw>
                </a:effectLst>
              </p:spPr>
              <p:txBody>
                <a:bodyPr wrap="square" rtlCol="0">
                  <a:spAutoFit/>
                </a:bodyPr>
                <a:lstStyle/>
                <a:p>
                  <a:pPr algn="ctr"/>
                  <a:r>
                    <a:rPr kumimoji="1" lang="ja-JP" altLang="en-US" sz="1600" b="1" dirty="0" smtClean="0"/>
                    <a:t>区役所</a:t>
                  </a:r>
                  <a:endParaRPr kumimoji="1" lang="ja-JP" altLang="en-US" sz="1600" b="1" dirty="0"/>
                </a:p>
              </p:txBody>
            </p:sp>
            <p:sp>
              <p:nvSpPr>
                <p:cNvPr id="24" name="上下矢印 23"/>
                <p:cNvSpPr/>
                <p:nvPr/>
              </p:nvSpPr>
              <p:spPr>
                <a:xfrm>
                  <a:off x="3462076" y="3167436"/>
                  <a:ext cx="576064" cy="864096"/>
                </a:xfrm>
                <a:prstGeom prst="upDownArrow">
                  <a:avLst>
                    <a:gd name="adj1" fmla="val 50000"/>
                    <a:gd name="adj2" fmla="val 32634"/>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27" name="左矢印 26"/>
                <p:cNvSpPr/>
                <p:nvPr/>
              </p:nvSpPr>
              <p:spPr>
                <a:xfrm>
                  <a:off x="1835696" y="4679604"/>
                  <a:ext cx="864096" cy="792088"/>
                </a:xfrm>
                <a:prstGeom prst="leftArrow">
                  <a:avLst>
                    <a:gd name="adj1" fmla="val 50000"/>
                    <a:gd name="adj2" fmla="val 42896"/>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1600" b="1" dirty="0" smtClean="0">
                      <a:solidFill>
                        <a:schemeClr val="bg1"/>
                      </a:solidFill>
                    </a:rPr>
                    <a:t>対応</a:t>
                  </a:r>
                  <a:endParaRPr kumimoji="1" lang="ja-JP" altLang="en-US" sz="1600" b="1" dirty="0">
                    <a:solidFill>
                      <a:schemeClr val="bg1"/>
                    </a:solidFill>
                  </a:endParaRPr>
                </a:p>
              </p:txBody>
            </p:sp>
            <p:sp>
              <p:nvSpPr>
                <p:cNvPr id="29" name="下矢印 28"/>
                <p:cNvSpPr/>
                <p:nvPr/>
              </p:nvSpPr>
              <p:spPr>
                <a:xfrm>
                  <a:off x="2814004" y="3167436"/>
                  <a:ext cx="576064" cy="864096"/>
                </a:xfrm>
                <a:prstGeom prst="downArrow">
                  <a:avLst>
                    <a:gd name="adj1" fmla="val 50000"/>
                    <a:gd name="adj2" fmla="val 30464"/>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30" name="正方形/長方形 29"/>
                <p:cNvSpPr/>
                <p:nvPr/>
              </p:nvSpPr>
              <p:spPr>
                <a:xfrm>
                  <a:off x="2712192" y="3427332"/>
                  <a:ext cx="1440160" cy="36004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1400" b="1" dirty="0" smtClean="0">
                      <a:solidFill>
                        <a:schemeClr val="tx1"/>
                      </a:solidFill>
                    </a:rPr>
                    <a:t>連絡・意見調整</a:t>
                  </a:r>
                  <a:endParaRPr kumimoji="1" lang="ja-JP" altLang="en-US" sz="1400" b="1" dirty="0">
                    <a:solidFill>
                      <a:schemeClr val="tx1"/>
                    </a:solidFill>
                  </a:endParaRPr>
                </a:p>
              </p:txBody>
            </p:sp>
          </p:grpSp>
          <p:sp>
            <p:nvSpPr>
              <p:cNvPr id="67" name="テキスト ボックス 66"/>
              <p:cNvSpPr txBox="1"/>
              <p:nvPr/>
            </p:nvSpPr>
            <p:spPr>
              <a:xfrm>
                <a:off x="2287262" y="4117243"/>
                <a:ext cx="2213086" cy="674392"/>
              </a:xfrm>
              <a:prstGeom prst="rect">
                <a:avLst/>
              </a:prstGeom>
              <a:noFill/>
              <a:ln>
                <a:noFill/>
              </a:ln>
              <a:effectLst>
                <a:innerShdw blurRad="139700">
                  <a:schemeClr val="bg1"/>
                </a:innerShdw>
              </a:effectLst>
            </p:spPr>
            <p:txBody>
              <a:bodyPr wrap="square" rtlCol="0">
                <a:spAutoFit/>
              </a:bodyPr>
              <a:lstStyle/>
              <a:p>
                <a:pPr algn="ctr"/>
                <a:r>
                  <a:rPr lang="ja-JP" altLang="en-US" sz="1600" b="1" dirty="0" smtClean="0"/>
                  <a:t>市役所</a:t>
                </a:r>
                <a:endParaRPr lang="en-US" altLang="ja-JP" sz="1600" b="1" dirty="0" smtClean="0"/>
              </a:p>
              <a:p>
                <a:pPr algn="ctr"/>
                <a:r>
                  <a:rPr lang="ja-JP" altLang="en-US" sz="1400" b="1" dirty="0" smtClean="0"/>
                  <a:t>（工営</a:t>
                </a:r>
                <a:r>
                  <a:rPr kumimoji="1" lang="ja-JP" altLang="en-US" sz="1400" b="1" dirty="0" smtClean="0"/>
                  <a:t>所</a:t>
                </a:r>
                <a:r>
                  <a:rPr lang="ja-JP" altLang="en-US" sz="1400" b="1" dirty="0" smtClean="0"/>
                  <a:t>）</a:t>
                </a:r>
                <a:endParaRPr kumimoji="1" lang="ja-JP" altLang="en-US" sz="1400" b="1" dirty="0"/>
              </a:p>
            </p:txBody>
          </p:sp>
          <p:pic>
            <p:nvPicPr>
              <p:cNvPr id="76" name="Picture 4" descr="地図-アパート-新築 イラストアイコン"/>
              <p:cNvPicPr>
                <a:picLocks noChangeAspect="1" noChangeArrowheads="1"/>
              </p:cNvPicPr>
              <p:nvPr/>
            </p:nvPicPr>
            <p:blipFill>
              <a:blip r:embed="rId3" cstate="print"/>
              <a:srcRect/>
              <a:stretch>
                <a:fillRect/>
              </a:stretch>
            </p:blipFill>
            <p:spPr bwMode="auto">
              <a:xfrm>
                <a:off x="2656110" y="4599626"/>
                <a:ext cx="1440160" cy="1224137"/>
              </a:xfrm>
              <a:prstGeom prst="rect">
                <a:avLst/>
              </a:prstGeom>
              <a:noFill/>
            </p:spPr>
          </p:pic>
        </p:grpSp>
        <p:pic>
          <p:nvPicPr>
            <p:cNvPr id="79" name="Picture 12" descr="ビジネスマン3-BLUE">
              <a:hlinkClick r:id="rId4"/>
            </p:cNvPr>
            <p:cNvPicPr>
              <a:picLocks noChangeAspect="1" noChangeArrowheads="1"/>
            </p:cNvPicPr>
            <p:nvPr/>
          </p:nvPicPr>
          <p:blipFill>
            <a:blip r:embed="rId5" cstate="print"/>
            <a:srcRect/>
            <a:stretch>
              <a:fillRect/>
            </a:stretch>
          </p:blipFill>
          <p:spPr bwMode="auto">
            <a:xfrm>
              <a:off x="343216" y="3280931"/>
              <a:ext cx="1076560" cy="830897"/>
            </a:xfrm>
            <a:prstGeom prst="rect">
              <a:avLst/>
            </a:prstGeom>
            <a:noFill/>
          </p:spPr>
        </p:pic>
        <p:pic>
          <p:nvPicPr>
            <p:cNvPr id="80" name="Picture 2" descr="カジュアル女性3-BLACK"/>
            <p:cNvPicPr>
              <a:picLocks noChangeAspect="1" noChangeArrowheads="1"/>
            </p:cNvPicPr>
            <p:nvPr/>
          </p:nvPicPr>
          <p:blipFill>
            <a:blip r:embed="rId6" cstate="print"/>
            <a:srcRect/>
            <a:stretch>
              <a:fillRect/>
            </a:stretch>
          </p:blipFill>
          <p:spPr bwMode="auto">
            <a:xfrm>
              <a:off x="787048" y="3279007"/>
              <a:ext cx="1081992" cy="829879"/>
            </a:xfrm>
            <a:prstGeom prst="rect">
              <a:avLst/>
            </a:prstGeom>
            <a:noFill/>
          </p:spPr>
        </p:pic>
        <p:sp>
          <p:nvSpPr>
            <p:cNvPr id="81" name="テキスト ボックス 80"/>
            <p:cNvSpPr txBox="1"/>
            <p:nvPr/>
          </p:nvSpPr>
          <p:spPr>
            <a:xfrm>
              <a:off x="643032" y="3062983"/>
              <a:ext cx="948934" cy="338554"/>
            </a:xfrm>
            <a:prstGeom prst="rect">
              <a:avLst/>
            </a:prstGeom>
            <a:noFill/>
            <a:ln>
              <a:noFill/>
            </a:ln>
            <a:effectLst>
              <a:innerShdw blurRad="139700">
                <a:schemeClr val="bg1"/>
              </a:innerShdw>
            </a:effectLst>
          </p:spPr>
          <p:txBody>
            <a:bodyPr wrap="square" rtlCol="0">
              <a:spAutoFit/>
            </a:bodyPr>
            <a:lstStyle/>
            <a:p>
              <a:pPr algn="ctr"/>
              <a:r>
                <a:rPr kumimoji="1" lang="ja-JP" altLang="en-US" sz="1600" b="1" dirty="0" smtClean="0"/>
                <a:t>区民</a:t>
              </a:r>
              <a:endParaRPr kumimoji="1" lang="ja-JP" altLang="en-US" sz="1600" b="1" dirty="0"/>
            </a:p>
          </p:txBody>
        </p:sp>
        <p:grpSp>
          <p:nvGrpSpPr>
            <p:cNvPr id="8" name="グループ化 69"/>
            <p:cNvGrpSpPr/>
            <p:nvPr/>
          </p:nvGrpSpPr>
          <p:grpSpPr>
            <a:xfrm>
              <a:off x="395536" y="4293096"/>
              <a:ext cx="2026674" cy="864096"/>
              <a:chOff x="799561" y="4123095"/>
              <a:chExt cx="1309364" cy="864096"/>
            </a:xfrm>
          </p:grpSpPr>
          <p:sp>
            <p:nvSpPr>
              <p:cNvPr id="83" name="雲形吹き出し 82"/>
              <p:cNvSpPr/>
              <p:nvPr/>
            </p:nvSpPr>
            <p:spPr>
              <a:xfrm>
                <a:off x="799561" y="4123095"/>
                <a:ext cx="1309364" cy="864096"/>
              </a:xfrm>
              <a:prstGeom prst="cloudCallout">
                <a:avLst>
                  <a:gd name="adj1" fmla="val -11807"/>
                  <a:gd name="adj2" fmla="val -72940"/>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6" name="正方形/長方形 85"/>
              <p:cNvSpPr/>
              <p:nvPr/>
            </p:nvSpPr>
            <p:spPr>
              <a:xfrm>
                <a:off x="947566" y="4227922"/>
                <a:ext cx="1147825" cy="63063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kumimoji="1" lang="ja-JP" altLang="en-US" sz="1400" b="1" dirty="0" smtClean="0">
                    <a:solidFill>
                      <a:schemeClr val="bg1"/>
                    </a:solidFill>
                  </a:rPr>
                  <a:t>放置自転車をもっと</a:t>
                </a:r>
                <a:endParaRPr kumimoji="1" lang="en-US" altLang="ja-JP" sz="1400" b="1" dirty="0" smtClean="0">
                  <a:solidFill>
                    <a:schemeClr val="bg1"/>
                  </a:solidFill>
                </a:endParaRPr>
              </a:p>
              <a:p>
                <a:r>
                  <a:rPr kumimoji="1" lang="ja-JP" altLang="en-US" sz="1400" b="1" dirty="0" smtClean="0">
                    <a:solidFill>
                      <a:schemeClr val="bg1"/>
                    </a:solidFill>
                  </a:rPr>
                  <a:t>撤去してほしい！</a:t>
                </a:r>
                <a:endParaRPr kumimoji="1" lang="en-US" altLang="ja-JP" sz="1400" b="1" dirty="0" smtClean="0">
                  <a:solidFill>
                    <a:schemeClr val="bg1"/>
                  </a:solidFill>
                </a:endParaRPr>
              </a:p>
            </p:txBody>
          </p:sp>
        </p:grpSp>
        <p:grpSp>
          <p:nvGrpSpPr>
            <p:cNvPr id="9" name="グループ化 65"/>
            <p:cNvGrpSpPr/>
            <p:nvPr/>
          </p:nvGrpSpPr>
          <p:grpSpPr>
            <a:xfrm>
              <a:off x="683568" y="5445224"/>
              <a:ext cx="1042439" cy="858597"/>
              <a:chOff x="3592186" y="5440078"/>
              <a:chExt cx="1675233" cy="1320328"/>
            </a:xfrm>
          </p:grpSpPr>
          <p:pic>
            <p:nvPicPr>
              <p:cNvPr id="71" name="Picture 22" descr="働く車-トラック-グリーン イラストアイコン">
                <a:hlinkClick r:id="rId7"/>
              </p:cNvPr>
              <p:cNvPicPr>
                <a:picLocks noChangeAspect="1" noChangeArrowheads="1"/>
              </p:cNvPicPr>
              <p:nvPr/>
            </p:nvPicPr>
            <p:blipFill>
              <a:blip r:embed="rId8" cstate="print"/>
              <a:srcRect/>
              <a:stretch>
                <a:fillRect/>
              </a:stretch>
            </p:blipFill>
            <p:spPr bwMode="auto">
              <a:xfrm>
                <a:off x="3634350" y="5440078"/>
                <a:ext cx="1633069" cy="1320328"/>
              </a:xfrm>
              <a:prstGeom prst="rect">
                <a:avLst/>
              </a:prstGeom>
              <a:noFill/>
            </p:spPr>
          </p:pic>
          <p:pic>
            <p:nvPicPr>
              <p:cNvPr id="77" name="Picture 18" descr="自転車-赤 イラストアイコン">
                <a:hlinkClick r:id="rId9"/>
              </p:cNvPr>
              <p:cNvPicPr>
                <a:picLocks noChangeAspect="1" noChangeArrowheads="1"/>
              </p:cNvPicPr>
              <p:nvPr/>
            </p:nvPicPr>
            <p:blipFill>
              <a:blip r:embed="rId10" cstate="print"/>
              <a:srcRect/>
              <a:stretch>
                <a:fillRect/>
              </a:stretch>
            </p:blipFill>
            <p:spPr bwMode="auto">
              <a:xfrm>
                <a:off x="3592186" y="5533095"/>
                <a:ext cx="1021819" cy="896108"/>
              </a:xfrm>
              <a:prstGeom prst="rect">
                <a:avLst/>
              </a:prstGeom>
              <a:noFill/>
            </p:spPr>
          </p:pic>
        </p:grpSp>
        <p:sp>
          <p:nvSpPr>
            <p:cNvPr id="82" name="正方形/長方形 81"/>
            <p:cNvSpPr/>
            <p:nvPr/>
          </p:nvSpPr>
          <p:spPr>
            <a:xfrm>
              <a:off x="395536" y="5661248"/>
              <a:ext cx="364299" cy="53237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1400" b="1" dirty="0" smtClean="0">
                  <a:solidFill>
                    <a:schemeClr val="tx1"/>
                  </a:solidFill>
                </a:rPr>
                <a:t>撤去</a:t>
              </a:r>
              <a:endParaRPr kumimoji="1" lang="ja-JP" altLang="en-US" sz="1400" b="1" dirty="0">
                <a:solidFill>
                  <a:schemeClr val="tx1"/>
                </a:solidFill>
              </a:endParaRPr>
            </a:p>
          </p:txBody>
        </p:sp>
      </p:grpSp>
      <p:grpSp>
        <p:nvGrpSpPr>
          <p:cNvPr id="11" name="グループ化 109"/>
          <p:cNvGrpSpPr/>
          <p:nvPr/>
        </p:nvGrpSpPr>
        <p:grpSpPr>
          <a:xfrm>
            <a:off x="4776239" y="1809043"/>
            <a:ext cx="4116239" cy="5088756"/>
            <a:chOff x="4776239" y="1809043"/>
            <a:chExt cx="4116239" cy="5088756"/>
          </a:xfrm>
        </p:grpSpPr>
        <p:grpSp>
          <p:nvGrpSpPr>
            <p:cNvPr id="14" name="グループ化 108"/>
            <p:cNvGrpSpPr/>
            <p:nvPr/>
          </p:nvGrpSpPr>
          <p:grpSpPr>
            <a:xfrm>
              <a:off x="4776239" y="1809043"/>
              <a:ext cx="4092560" cy="4860316"/>
              <a:chOff x="4776239" y="1809043"/>
              <a:chExt cx="4092560" cy="4860316"/>
            </a:xfrm>
          </p:grpSpPr>
          <p:grpSp>
            <p:nvGrpSpPr>
              <p:cNvPr id="15" name="グループ化 65"/>
              <p:cNvGrpSpPr/>
              <p:nvPr/>
            </p:nvGrpSpPr>
            <p:grpSpPr>
              <a:xfrm>
                <a:off x="4776239" y="1809043"/>
                <a:ext cx="4092560" cy="4860316"/>
                <a:chOff x="4818580" y="129136"/>
                <a:chExt cx="4044709" cy="5916553"/>
              </a:xfrm>
            </p:grpSpPr>
            <p:sp>
              <p:nvSpPr>
                <p:cNvPr id="35" name="角丸四角形 34"/>
                <p:cNvSpPr/>
                <p:nvPr/>
              </p:nvSpPr>
              <p:spPr>
                <a:xfrm>
                  <a:off x="4830227" y="1443985"/>
                  <a:ext cx="4032448" cy="4601704"/>
                </a:xfrm>
                <a:prstGeom prst="roundRect">
                  <a:avLst>
                    <a:gd name="adj" fmla="val 8242"/>
                  </a:avLst>
                </a:prstGeom>
                <a:solidFill>
                  <a:schemeClr val="accent6">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6" name="正方形/長方形 35"/>
                <p:cNvSpPr/>
                <p:nvPr/>
              </p:nvSpPr>
              <p:spPr>
                <a:xfrm>
                  <a:off x="6040050" y="129136"/>
                  <a:ext cx="1584176" cy="43204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b="1" dirty="0" smtClean="0">
                      <a:solidFill>
                        <a:schemeClr val="bg1"/>
                      </a:solidFill>
                    </a:rPr>
                    <a:t>総合区</a:t>
                  </a:r>
                  <a:endParaRPr kumimoji="1" lang="ja-JP" altLang="en-US" b="1" dirty="0">
                    <a:solidFill>
                      <a:schemeClr val="bg1"/>
                    </a:solidFill>
                  </a:endParaRPr>
                </a:p>
              </p:txBody>
            </p:sp>
            <p:grpSp>
              <p:nvGrpSpPr>
                <p:cNvPr id="16" name="グループ化 36"/>
                <p:cNvGrpSpPr/>
                <p:nvPr/>
              </p:nvGrpSpPr>
              <p:grpSpPr>
                <a:xfrm>
                  <a:off x="4818580" y="1882270"/>
                  <a:ext cx="1507985" cy="1013809"/>
                  <a:chOff x="180158" y="1342106"/>
                  <a:chExt cx="1732867" cy="1218796"/>
                </a:xfrm>
              </p:grpSpPr>
              <p:pic>
                <p:nvPicPr>
                  <p:cNvPr id="38" name="Picture 12" descr="ビジネスマン3-BLUE">
                    <a:hlinkClick r:id="rId4"/>
                  </p:cNvPr>
                  <p:cNvPicPr>
                    <a:picLocks noChangeAspect="1" noChangeArrowheads="1"/>
                  </p:cNvPicPr>
                  <p:nvPr/>
                </p:nvPicPr>
                <p:blipFill>
                  <a:blip r:embed="rId5" cstate="print"/>
                  <a:srcRect/>
                  <a:stretch>
                    <a:fillRect/>
                  </a:stretch>
                </p:blipFill>
                <p:spPr bwMode="auto">
                  <a:xfrm>
                    <a:off x="180158" y="1344922"/>
                    <a:ext cx="1222641" cy="1215980"/>
                  </a:xfrm>
                  <a:prstGeom prst="rect">
                    <a:avLst/>
                  </a:prstGeom>
                  <a:noFill/>
                </p:spPr>
              </p:pic>
              <p:pic>
                <p:nvPicPr>
                  <p:cNvPr id="39" name="Picture 2" descr="カジュアル女性3-BLACK"/>
                  <p:cNvPicPr>
                    <a:picLocks noChangeAspect="1" noChangeArrowheads="1"/>
                  </p:cNvPicPr>
                  <p:nvPr/>
                </p:nvPicPr>
                <p:blipFill>
                  <a:blip r:embed="rId6" cstate="print"/>
                  <a:srcRect/>
                  <a:stretch>
                    <a:fillRect/>
                  </a:stretch>
                </p:blipFill>
                <p:spPr bwMode="auto">
                  <a:xfrm>
                    <a:off x="684215" y="1342106"/>
                    <a:ext cx="1228810" cy="1214490"/>
                  </a:xfrm>
                  <a:prstGeom prst="rect">
                    <a:avLst/>
                  </a:prstGeom>
                  <a:noFill/>
                </p:spPr>
              </p:pic>
            </p:grpSp>
            <p:pic>
              <p:nvPicPr>
                <p:cNvPr id="40" name="Picture 24" descr="地図-マンション-中古 イラストアイコン"/>
                <p:cNvPicPr>
                  <a:picLocks noChangeAspect="1" noChangeArrowheads="1"/>
                </p:cNvPicPr>
                <p:nvPr/>
              </p:nvPicPr>
              <p:blipFill>
                <a:blip r:embed="rId2" cstate="print"/>
                <a:srcRect/>
                <a:stretch>
                  <a:fillRect/>
                </a:stretch>
              </p:blipFill>
              <p:spPr bwMode="auto">
                <a:xfrm>
                  <a:off x="7211142" y="2671180"/>
                  <a:ext cx="1440160" cy="1481143"/>
                </a:xfrm>
                <a:prstGeom prst="rect">
                  <a:avLst/>
                </a:prstGeom>
                <a:noFill/>
              </p:spPr>
            </p:pic>
            <p:sp>
              <p:nvSpPr>
                <p:cNvPr id="42" name="テキスト ボックス 41"/>
                <p:cNvSpPr txBox="1"/>
                <p:nvPr/>
              </p:nvSpPr>
              <p:spPr>
                <a:xfrm>
                  <a:off x="5114891" y="1619299"/>
                  <a:ext cx="937839" cy="412128"/>
                </a:xfrm>
                <a:prstGeom prst="rect">
                  <a:avLst/>
                </a:prstGeom>
                <a:noFill/>
                <a:ln>
                  <a:noFill/>
                </a:ln>
                <a:effectLst>
                  <a:innerShdw blurRad="139700">
                    <a:schemeClr val="bg1"/>
                  </a:innerShdw>
                </a:effectLst>
              </p:spPr>
              <p:txBody>
                <a:bodyPr wrap="square" rtlCol="0">
                  <a:spAutoFit/>
                </a:bodyPr>
                <a:lstStyle/>
                <a:p>
                  <a:pPr algn="ctr"/>
                  <a:r>
                    <a:rPr kumimoji="1" lang="ja-JP" altLang="en-US" sz="1600" b="1" dirty="0" smtClean="0"/>
                    <a:t>区民</a:t>
                  </a:r>
                  <a:endParaRPr kumimoji="1" lang="ja-JP" altLang="en-US" sz="1600" b="1" dirty="0"/>
                </a:p>
              </p:txBody>
            </p:sp>
            <p:pic>
              <p:nvPicPr>
                <p:cNvPr id="53" name="Picture 4" descr="地図-アパート-新築 イラストアイコン"/>
                <p:cNvPicPr>
                  <a:picLocks noChangeAspect="1" noChangeArrowheads="1"/>
                </p:cNvPicPr>
                <p:nvPr/>
              </p:nvPicPr>
              <p:blipFill>
                <a:blip r:embed="rId3" cstate="print"/>
                <a:srcRect/>
                <a:stretch>
                  <a:fillRect/>
                </a:stretch>
              </p:blipFill>
              <p:spPr bwMode="auto">
                <a:xfrm>
                  <a:off x="7249873" y="3986029"/>
                  <a:ext cx="1440160" cy="1224137"/>
                </a:xfrm>
                <a:prstGeom prst="rect">
                  <a:avLst/>
                </a:prstGeom>
                <a:noFill/>
              </p:spPr>
            </p:pic>
            <p:sp>
              <p:nvSpPr>
                <p:cNvPr id="54" name="角丸四角形 53"/>
                <p:cNvSpPr/>
                <p:nvPr/>
              </p:nvSpPr>
              <p:spPr>
                <a:xfrm>
                  <a:off x="6965209" y="1662856"/>
                  <a:ext cx="1821125" cy="3893103"/>
                </a:xfrm>
                <a:prstGeom prst="roundRect">
                  <a:avLst/>
                </a:prstGeom>
                <a:noFill/>
                <a:ln w="57150">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3" name="テキスト ボックス 42"/>
                <p:cNvSpPr txBox="1"/>
                <p:nvPr/>
              </p:nvSpPr>
              <p:spPr>
                <a:xfrm>
                  <a:off x="6895773" y="1969926"/>
                  <a:ext cx="1967516" cy="711857"/>
                </a:xfrm>
                <a:prstGeom prst="rect">
                  <a:avLst/>
                </a:prstGeom>
                <a:noFill/>
                <a:ln>
                  <a:noFill/>
                </a:ln>
                <a:effectLst>
                  <a:innerShdw blurRad="139700">
                    <a:schemeClr val="bg1"/>
                  </a:innerShdw>
                </a:effectLst>
              </p:spPr>
              <p:txBody>
                <a:bodyPr wrap="square" rtlCol="0">
                  <a:spAutoFit/>
                </a:bodyPr>
                <a:lstStyle/>
                <a:p>
                  <a:pPr algn="ctr"/>
                  <a:r>
                    <a:rPr kumimoji="1" lang="ja-JP" altLang="en-US" b="1" dirty="0" smtClean="0"/>
                    <a:t>総合区役所</a:t>
                  </a:r>
                  <a:endParaRPr kumimoji="1" lang="en-US" altLang="ja-JP" b="1" dirty="0" smtClean="0"/>
                </a:p>
                <a:p>
                  <a:pPr algn="ctr"/>
                  <a:r>
                    <a:rPr kumimoji="1" lang="ja-JP" altLang="en-US" sz="1400" b="1" dirty="0" smtClean="0"/>
                    <a:t>（工営所）</a:t>
                  </a:r>
                  <a:endParaRPr kumimoji="1" lang="ja-JP" altLang="en-US" sz="1400" b="1" dirty="0"/>
                </a:p>
              </p:txBody>
            </p:sp>
            <p:sp>
              <p:nvSpPr>
                <p:cNvPr id="41" name="右矢印 40"/>
                <p:cNvSpPr/>
                <p:nvPr/>
              </p:nvSpPr>
              <p:spPr>
                <a:xfrm>
                  <a:off x="6253549" y="2188796"/>
                  <a:ext cx="864096" cy="792088"/>
                </a:xfrm>
                <a:prstGeom prst="rightArrow">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1600" b="1" dirty="0" smtClean="0"/>
                    <a:t>要望</a:t>
                  </a:r>
                  <a:endParaRPr kumimoji="1" lang="ja-JP" altLang="en-US" sz="1600" b="1" dirty="0"/>
                </a:p>
              </p:txBody>
            </p:sp>
            <p:sp>
              <p:nvSpPr>
                <p:cNvPr id="47" name="左矢印 46"/>
                <p:cNvSpPr/>
                <p:nvPr/>
              </p:nvSpPr>
              <p:spPr>
                <a:xfrm>
                  <a:off x="6253549" y="4511969"/>
                  <a:ext cx="1138657" cy="1135036"/>
                </a:xfrm>
                <a:prstGeom prst="leftArrow">
                  <a:avLst>
                    <a:gd name="adj1" fmla="val 50000"/>
                    <a:gd name="adj2" fmla="val 25999"/>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1400" b="1" dirty="0" smtClean="0">
                      <a:solidFill>
                        <a:schemeClr val="bg1"/>
                      </a:solidFill>
                    </a:rPr>
                    <a:t>きめ細かく</a:t>
                  </a:r>
                  <a:endParaRPr kumimoji="1" lang="en-US" altLang="ja-JP" sz="1400" b="1" dirty="0" smtClean="0">
                    <a:solidFill>
                      <a:schemeClr val="bg1"/>
                    </a:solidFill>
                  </a:endParaRPr>
                </a:p>
                <a:p>
                  <a:pPr algn="ctr"/>
                  <a:r>
                    <a:rPr kumimoji="1" lang="ja-JP" altLang="en-US" sz="1400" b="1" dirty="0" smtClean="0">
                      <a:solidFill>
                        <a:schemeClr val="bg1"/>
                      </a:solidFill>
                    </a:rPr>
                    <a:t>対応</a:t>
                  </a:r>
                  <a:endParaRPr kumimoji="1" lang="ja-JP" altLang="en-US" sz="1400" b="1" dirty="0">
                    <a:solidFill>
                      <a:schemeClr val="bg1"/>
                    </a:solidFill>
                  </a:endParaRPr>
                </a:p>
              </p:txBody>
            </p:sp>
          </p:grpSp>
          <p:pic>
            <p:nvPicPr>
              <p:cNvPr id="103" name="Picture 22" descr="働く車-トラック-グリーン イラストアイコン">
                <a:hlinkClick r:id="rId7"/>
              </p:cNvPr>
              <p:cNvPicPr>
                <a:picLocks noChangeAspect="1" noChangeArrowheads="1"/>
              </p:cNvPicPr>
              <p:nvPr/>
            </p:nvPicPr>
            <p:blipFill>
              <a:blip r:embed="rId8" cstate="print"/>
              <a:srcRect/>
              <a:stretch>
                <a:fillRect/>
              </a:stretch>
            </p:blipFill>
            <p:spPr bwMode="auto">
              <a:xfrm>
                <a:off x="5292080" y="5157192"/>
                <a:ext cx="1016202" cy="858597"/>
              </a:xfrm>
              <a:prstGeom prst="rect">
                <a:avLst/>
              </a:prstGeom>
              <a:noFill/>
            </p:spPr>
          </p:pic>
          <p:pic>
            <p:nvPicPr>
              <p:cNvPr id="104" name="Picture 18" descr="自転車-赤 イラストアイコン">
                <a:hlinkClick r:id="rId9"/>
              </p:cNvPr>
              <p:cNvPicPr>
                <a:picLocks noChangeAspect="1" noChangeArrowheads="1"/>
              </p:cNvPicPr>
              <p:nvPr/>
            </p:nvPicPr>
            <p:blipFill>
              <a:blip r:embed="rId10" cstate="print"/>
              <a:srcRect/>
              <a:stretch>
                <a:fillRect/>
              </a:stretch>
            </p:blipFill>
            <p:spPr bwMode="auto">
              <a:xfrm>
                <a:off x="5265843" y="5217680"/>
                <a:ext cx="635842" cy="582731"/>
              </a:xfrm>
              <a:prstGeom prst="rect">
                <a:avLst/>
              </a:prstGeom>
              <a:noFill/>
            </p:spPr>
          </p:pic>
          <p:pic>
            <p:nvPicPr>
              <p:cNvPr id="105" name="Picture 22" descr="働く車-トラック-グリーン イラストアイコン">
                <a:hlinkClick r:id="rId7"/>
              </p:cNvPr>
              <p:cNvPicPr>
                <a:picLocks noChangeAspect="1" noChangeArrowheads="1"/>
              </p:cNvPicPr>
              <p:nvPr/>
            </p:nvPicPr>
            <p:blipFill>
              <a:blip r:embed="rId8" cstate="print"/>
              <a:srcRect/>
              <a:stretch>
                <a:fillRect/>
              </a:stretch>
            </p:blipFill>
            <p:spPr bwMode="auto">
              <a:xfrm>
                <a:off x="5292080" y="5661248"/>
                <a:ext cx="1016202" cy="858597"/>
              </a:xfrm>
              <a:prstGeom prst="rect">
                <a:avLst/>
              </a:prstGeom>
              <a:noFill/>
            </p:spPr>
          </p:pic>
          <p:pic>
            <p:nvPicPr>
              <p:cNvPr id="106" name="Picture 18" descr="自転車-赤 イラストアイコン">
                <a:hlinkClick r:id="rId9"/>
              </p:cNvPr>
              <p:cNvPicPr>
                <a:picLocks noChangeAspect="1" noChangeArrowheads="1"/>
              </p:cNvPicPr>
              <p:nvPr/>
            </p:nvPicPr>
            <p:blipFill>
              <a:blip r:embed="rId10" cstate="print"/>
              <a:srcRect/>
              <a:stretch>
                <a:fillRect/>
              </a:stretch>
            </p:blipFill>
            <p:spPr bwMode="auto">
              <a:xfrm>
                <a:off x="5265843" y="5721736"/>
                <a:ext cx="635842" cy="582731"/>
              </a:xfrm>
              <a:prstGeom prst="rect">
                <a:avLst/>
              </a:prstGeom>
              <a:noFill/>
            </p:spPr>
          </p:pic>
          <p:sp>
            <p:nvSpPr>
              <p:cNvPr id="107" name="正方形/長方形 106"/>
              <p:cNvSpPr/>
              <p:nvPr/>
            </p:nvSpPr>
            <p:spPr>
              <a:xfrm>
                <a:off x="4860032" y="5065428"/>
                <a:ext cx="436307" cy="158417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eaVert" rtlCol="0" anchor="ctr"/>
              <a:lstStyle/>
              <a:p>
                <a:pPr algn="ctr"/>
                <a:r>
                  <a:rPr lang="ja-JP" altLang="en-US" sz="1400" b="1" dirty="0" smtClean="0">
                    <a:solidFill>
                      <a:schemeClr val="tx1"/>
                    </a:solidFill>
                  </a:rPr>
                  <a:t>撤去の回数・時間帯</a:t>
                </a:r>
                <a:endParaRPr lang="en-US" altLang="ja-JP" sz="1400" b="1" dirty="0" smtClean="0">
                  <a:solidFill>
                    <a:schemeClr val="tx1"/>
                  </a:solidFill>
                </a:endParaRPr>
              </a:p>
              <a:p>
                <a:pPr algn="ctr"/>
                <a:r>
                  <a:rPr lang="ja-JP" altLang="en-US" sz="1400" b="1" dirty="0" smtClean="0">
                    <a:solidFill>
                      <a:schemeClr val="tx1"/>
                    </a:solidFill>
                  </a:rPr>
                  <a:t>の見直しなど</a:t>
                </a:r>
                <a:endParaRPr lang="en-US" altLang="ja-JP" sz="1400" b="1" dirty="0" smtClean="0">
                  <a:solidFill>
                    <a:schemeClr val="tx1"/>
                  </a:solidFill>
                </a:endParaRPr>
              </a:p>
            </p:txBody>
          </p:sp>
        </p:grpSp>
        <p:grpSp>
          <p:nvGrpSpPr>
            <p:cNvPr id="17" name="グループ化 57"/>
            <p:cNvGrpSpPr/>
            <p:nvPr/>
          </p:nvGrpSpPr>
          <p:grpSpPr>
            <a:xfrm>
              <a:off x="6890753" y="5988491"/>
              <a:ext cx="2001725" cy="909308"/>
              <a:chOff x="6395330" y="6026736"/>
              <a:chExt cx="2448272" cy="1296143"/>
            </a:xfrm>
          </p:grpSpPr>
          <p:sp>
            <p:nvSpPr>
              <p:cNvPr id="56" name="爆発 1 55"/>
              <p:cNvSpPr/>
              <p:nvPr/>
            </p:nvSpPr>
            <p:spPr>
              <a:xfrm>
                <a:off x="6395330" y="6026736"/>
                <a:ext cx="2448272" cy="1296143"/>
              </a:xfrm>
              <a:prstGeom prst="star32">
                <a:avLst/>
              </a:prstGeom>
              <a:solidFill>
                <a:srgbClr val="FF66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7" name="正方形/長方形 56"/>
              <p:cNvSpPr/>
              <p:nvPr/>
            </p:nvSpPr>
            <p:spPr>
              <a:xfrm>
                <a:off x="6481251" y="6484051"/>
                <a:ext cx="2350680" cy="370328"/>
              </a:xfrm>
              <a:prstGeom prst="star32">
                <a:avLst/>
              </a:prstGeom>
              <a:solidFill>
                <a:srgbClr val="FF66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1600" b="1" dirty="0" smtClean="0">
                    <a:solidFill>
                      <a:schemeClr val="bg1"/>
                    </a:solidFill>
                  </a:rPr>
                  <a:t>総合区で判断</a:t>
                </a:r>
                <a:endParaRPr kumimoji="1" lang="ja-JP" altLang="en-US" sz="1600" b="1" dirty="0">
                  <a:solidFill>
                    <a:schemeClr val="bg1"/>
                  </a:solidFill>
                </a:endParaRPr>
              </a:p>
            </p:txBody>
          </p:sp>
        </p:grpSp>
      </p:grpSp>
      <p:sp>
        <p:nvSpPr>
          <p:cNvPr id="112" name="雲形吹き出し 111"/>
          <p:cNvSpPr/>
          <p:nvPr/>
        </p:nvSpPr>
        <p:spPr>
          <a:xfrm>
            <a:off x="4860032" y="4221088"/>
            <a:ext cx="2026674" cy="864096"/>
          </a:xfrm>
          <a:prstGeom prst="cloudCallout">
            <a:avLst>
              <a:gd name="adj1" fmla="val -11807"/>
              <a:gd name="adj2" fmla="val -72940"/>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3" name="正方形/長方形 112"/>
          <p:cNvSpPr/>
          <p:nvPr/>
        </p:nvSpPr>
        <p:spPr>
          <a:xfrm>
            <a:off x="5089119" y="4325915"/>
            <a:ext cx="1776639" cy="63063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kumimoji="1" lang="ja-JP" altLang="en-US" sz="1400" b="1" dirty="0" smtClean="0">
                <a:solidFill>
                  <a:schemeClr val="bg1"/>
                </a:solidFill>
              </a:rPr>
              <a:t>放置自転車をもっと</a:t>
            </a:r>
            <a:endParaRPr kumimoji="1" lang="en-US" altLang="ja-JP" sz="1400" b="1" dirty="0" smtClean="0">
              <a:solidFill>
                <a:schemeClr val="bg1"/>
              </a:solidFill>
            </a:endParaRPr>
          </a:p>
          <a:p>
            <a:r>
              <a:rPr kumimoji="1" lang="ja-JP" altLang="en-US" sz="1400" b="1" dirty="0" smtClean="0">
                <a:solidFill>
                  <a:schemeClr val="bg1"/>
                </a:solidFill>
              </a:rPr>
              <a:t>撤去してほしい！</a:t>
            </a:r>
            <a:endParaRPr kumimoji="1" lang="en-US" altLang="ja-JP" sz="1400" b="1" dirty="0" smtClean="0">
              <a:solidFill>
                <a:schemeClr val="bg1"/>
              </a:solidFill>
            </a:endParaRPr>
          </a:p>
        </p:txBody>
      </p:sp>
      <p:sp>
        <p:nvSpPr>
          <p:cNvPr id="62" name="額縁 61"/>
          <p:cNvSpPr/>
          <p:nvPr/>
        </p:nvSpPr>
        <p:spPr>
          <a:xfrm>
            <a:off x="251520" y="1052736"/>
            <a:ext cx="3064119" cy="580263"/>
          </a:xfrm>
          <a:prstGeom prst="bevel">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1600" b="1" dirty="0" smtClean="0"/>
              <a:t>放置自転車対策</a:t>
            </a:r>
            <a:endParaRPr lang="ja-JP" altLang="en-US" sz="1600" b="1" dirty="0"/>
          </a:p>
        </p:txBody>
      </p:sp>
      <p:sp>
        <p:nvSpPr>
          <p:cNvPr id="63" name="右矢印 62"/>
          <p:cNvSpPr/>
          <p:nvPr/>
        </p:nvSpPr>
        <p:spPr>
          <a:xfrm>
            <a:off x="1979712" y="5013176"/>
            <a:ext cx="843463" cy="650683"/>
          </a:xfrm>
          <a:prstGeom prst="rightArrow">
            <a:avLst/>
          </a:prstGeom>
          <a:solidFill>
            <a:schemeClr val="accent1"/>
          </a:solidFill>
          <a:ln>
            <a:noFill/>
          </a:ln>
          <a:scene3d>
            <a:camera prst="orthographicFront">
              <a:rot lat="0" lon="0" rev="18900000"/>
            </a:camera>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1600" b="1" dirty="0" smtClean="0"/>
              <a:t>要望</a:t>
            </a:r>
            <a:endParaRPr kumimoji="1" lang="ja-JP" altLang="en-US" sz="1600" b="1" dirty="0"/>
          </a:p>
        </p:txBody>
      </p:sp>
      <p:sp>
        <p:nvSpPr>
          <p:cNvPr id="64" name="正方形/長方形 27"/>
          <p:cNvSpPr>
            <a:spLocks noChangeArrowheads="1"/>
          </p:cNvSpPr>
          <p:nvPr/>
        </p:nvSpPr>
        <p:spPr bwMode="auto">
          <a:xfrm>
            <a:off x="8058827" y="6532490"/>
            <a:ext cx="1031875" cy="261937"/>
          </a:xfrm>
          <a:prstGeom prst="rect">
            <a:avLst/>
          </a:prstGeom>
          <a:noFill/>
          <a:ln w="9525">
            <a:noFill/>
            <a:miter lim="800000"/>
            <a:headEnd/>
            <a:tailEnd/>
          </a:ln>
        </p:spPr>
        <p:txBody>
          <a:bodyPr>
            <a:spAutoFit/>
          </a:bodyPr>
          <a:lstStyle/>
          <a:p>
            <a:pPr algn="r"/>
            <a:r>
              <a:rPr lang="ja-JP" altLang="en-US" sz="1100" b="1" dirty="0">
                <a:solidFill>
                  <a:srgbClr val="000000"/>
                </a:solidFill>
                <a:latin typeface="ＭＳ Ｐゴシック" charset="-128"/>
                <a:ea typeface="Meiryo UI" pitchFamily="50" charset="-128"/>
                <a:cs typeface="Meiryo UI" pitchFamily="50" charset="-128"/>
              </a:rPr>
              <a:t> 事務</a:t>
            </a:r>
            <a:r>
              <a:rPr lang="en-US" altLang="ja-JP" sz="1100" b="1" dirty="0" smtClean="0">
                <a:solidFill>
                  <a:srgbClr val="000000"/>
                </a:solidFill>
                <a:latin typeface="ＭＳ Ｐゴシック" charset="-128"/>
                <a:ea typeface="Meiryo UI" pitchFamily="50" charset="-128"/>
                <a:cs typeface="Meiryo UI" pitchFamily="50" charset="-128"/>
              </a:rPr>
              <a:t>-</a:t>
            </a:r>
            <a:r>
              <a:rPr lang="ja-JP" altLang="en-US" sz="1100" b="1" dirty="0" smtClean="0">
                <a:solidFill>
                  <a:srgbClr val="000000"/>
                </a:solidFill>
                <a:latin typeface="ＭＳ Ｐゴシック" charset="-128"/>
                <a:ea typeface="Meiryo UI" pitchFamily="50" charset="-128"/>
                <a:cs typeface="Meiryo UI" pitchFamily="50" charset="-128"/>
              </a:rPr>
              <a:t>１２</a:t>
            </a:r>
            <a:endParaRPr lang="ja-JP" altLang="en-US" sz="1200" b="1" dirty="0">
              <a:solidFill>
                <a:srgbClr val="000000"/>
              </a:solidFill>
              <a:latin typeface="ＭＳ Ｐゴシック" charset="-128"/>
              <a:ea typeface="Meiryo UI" pitchFamily="50" charset="-128"/>
              <a:cs typeface="Meiryo UI" pitchFamily="50" charset="-128"/>
            </a:endParaRPr>
          </a:p>
        </p:txBody>
      </p:sp>
    </p:spTree>
    <p:extLst>
      <p:ext uri="{BB962C8B-B14F-4D97-AF65-F5344CB8AC3E}">
        <p14:creationId xmlns="" xmlns:p14="http://schemas.microsoft.com/office/powerpoint/2010/main" val="1741969909"/>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額縁 8"/>
          <p:cNvSpPr/>
          <p:nvPr/>
        </p:nvSpPr>
        <p:spPr>
          <a:xfrm>
            <a:off x="325993" y="836712"/>
            <a:ext cx="3174068" cy="864096"/>
          </a:xfrm>
          <a:prstGeom prst="bevel">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1600" b="1" dirty="0" smtClean="0">
                <a:solidFill>
                  <a:schemeClr val="bg1"/>
                </a:solidFill>
              </a:rPr>
              <a:t>市民利用施設等</a:t>
            </a:r>
            <a:r>
              <a:rPr kumimoji="1" lang="ja-JP" altLang="en-US" sz="1600" b="1" dirty="0" smtClean="0">
                <a:solidFill>
                  <a:schemeClr val="bg1"/>
                </a:solidFill>
              </a:rPr>
              <a:t>の運営</a:t>
            </a:r>
            <a:endParaRPr kumimoji="1" lang="en-US" altLang="ja-JP" sz="1600" b="1" dirty="0" smtClean="0">
              <a:solidFill>
                <a:schemeClr val="bg1"/>
              </a:solidFill>
            </a:endParaRPr>
          </a:p>
          <a:p>
            <a:pPr algn="ctr"/>
            <a:r>
              <a:rPr lang="ja-JP" altLang="en-US" sz="1300" b="1" dirty="0" smtClean="0">
                <a:solidFill>
                  <a:schemeClr val="bg1"/>
                </a:solidFill>
              </a:rPr>
              <a:t>スポーツセンター・プールなど</a:t>
            </a:r>
            <a:endParaRPr kumimoji="1" lang="ja-JP" altLang="en-US" sz="1300" b="1" dirty="0">
              <a:solidFill>
                <a:schemeClr val="bg1"/>
              </a:solidFill>
            </a:endParaRPr>
          </a:p>
        </p:txBody>
      </p:sp>
      <p:sp>
        <p:nvSpPr>
          <p:cNvPr id="10" name="二等辺三角形 9"/>
          <p:cNvSpPr/>
          <p:nvPr/>
        </p:nvSpPr>
        <p:spPr>
          <a:xfrm>
            <a:off x="3347864" y="4333837"/>
            <a:ext cx="2930721" cy="321172"/>
          </a:xfrm>
          <a:prstGeom prst="triangle">
            <a:avLst/>
          </a:prstGeom>
          <a:ln>
            <a:noFill/>
          </a:ln>
          <a:scene3d>
            <a:camera prst="orthographicFront">
              <a:rot lat="0" lon="0" rev="16200000"/>
            </a:camera>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nvGrpSpPr>
          <p:cNvPr id="2" name="グループ化 58"/>
          <p:cNvGrpSpPr/>
          <p:nvPr/>
        </p:nvGrpSpPr>
        <p:grpSpPr>
          <a:xfrm>
            <a:off x="3707904" y="1052738"/>
            <a:ext cx="5210702" cy="481180"/>
            <a:chOff x="1270362" y="5981748"/>
            <a:chExt cx="5908030" cy="834559"/>
          </a:xfrm>
        </p:grpSpPr>
        <p:sp>
          <p:nvSpPr>
            <p:cNvPr id="12" name="正方形/長方形 11"/>
            <p:cNvSpPr/>
            <p:nvPr/>
          </p:nvSpPr>
          <p:spPr>
            <a:xfrm>
              <a:off x="2147468" y="5981748"/>
              <a:ext cx="5030924" cy="825969"/>
            </a:xfrm>
            <a:prstGeom prst="rect">
              <a:avLst/>
            </a:pr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p>
              <a:r>
                <a:rPr lang="ja-JP" altLang="en-US" sz="1600" b="1" dirty="0" smtClean="0">
                  <a:solidFill>
                    <a:schemeClr val="tx1"/>
                  </a:solidFill>
                  <a:latin typeface="Meiryo UI" panose="020B0604030504040204" pitchFamily="50" charset="-128"/>
                  <a:ea typeface="Meiryo UI" panose="020B0604030504040204" pitchFamily="50" charset="-128"/>
                </a:rPr>
                <a:t>◆ 地域のニーズに応じた施設利用サービスを提供</a:t>
              </a:r>
              <a:endParaRPr lang="en-US" altLang="ja-JP" sz="1600" b="1" dirty="0" smtClean="0">
                <a:solidFill>
                  <a:schemeClr val="tx1"/>
                </a:solidFill>
                <a:latin typeface="Meiryo UI" panose="020B0604030504040204" pitchFamily="50" charset="-128"/>
                <a:ea typeface="Meiryo UI" panose="020B0604030504040204" pitchFamily="50" charset="-128"/>
              </a:endParaRPr>
            </a:p>
          </p:txBody>
        </p:sp>
        <p:sp>
          <p:nvSpPr>
            <p:cNvPr id="13" name="正方形/長方形 12"/>
            <p:cNvSpPr/>
            <p:nvPr/>
          </p:nvSpPr>
          <p:spPr>
            <a:xfrm>
              <a:off x="1270362" y="6016807"/>
              <a:ext cx="879832" cy="799500"/>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b="1" dirty="0" smtClean="0">
                  <a:solidFill>
                    <a:schemeClr val="tx1"/>
                  </a:solidFill>
                  <a:latin typeface="Meiryo UI" panose="020B0604030504040204" pitchFamily="50" charset="-128"/>
                  <a:ea typeface="Meiryo UI" panose="020B0604030504040204" pitchFamily="50" charset="-128"/>
                </a:rPr>
                <a:t>効 果</a:t>
              </a:r>
              <a:endParaRPr kumimoji="1" lang="ja-JP" altLang="en-US" b="1" dirty="0">
                <a:solidFill>
                  <a:schemeClr val="tx1"/>
                </a:solidFill>
                <a:latin typeface="Meiryo UI" panose="020B0604030504040204" pitchFamily="50" charset="-128"/>
                <a:ea typeface="Meiryo UI" panose="020B0604030504040204" pitchFamily="50" charset="-128"/>
              </a:endParaRPr>
            </a:p>
          </p:txBody>
        </p:sp>
      </p:grpSp>
      <p:sp>
        <p:nvSpPr>
          <p:cNvPr id="35" name="角丸四角形 34"/>
          <p:cNvSpPr/>
          <p:nvPr/>
        </p:nvSpPr>
        <p:spPr>
          <a:xfrm>
            <a:off x="5004048" y="2821668"/>
            <a:ext cx="3960440" cy="3858629"/>
          </a:xfrm>
          <a:prstGeom prst="roundRect">
            <a:avLst>
              <a:gd name="adj" fmla="val 8242"/>
            </a:avLst>
          </a:prstGeom>
          <a:solidFill>
            <a:schemeClr val="accent6">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 name="角丸四角形 5"/>
          <p:cNvSpPr/>
          <p:nvPr/>
        </p:nvSpPr>
        <p:spPr>
          <a:xfrm>
            <a:off x="467544" y="2821668"/>
            <a:ext cx="4106124" cy="3816425"/>
          </a:xfrm>
          <a:prstGeom prst="roundRect">
            <a:avLst>
              <a:gd name="adj" fmla="val 7532"/>
            </a:avLst>
          </a:prstGeom>
          <a:solidFill>
            <a:schemeClr val="accent6">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0" name="角丸四角形 129"/>
          <p:cNvSpPr/>
          <p:nvPr/>
        </p:nvSpPr>
        <p:spPr>
          <a:xfrm>
            <a:off x="827584" y="4477853"/>
            <a:ext cx="3660882" cy="2108431"/>
          </a:xfrm>
          <a:prstGeom prst="roundRect">
            <a:avLst>
              <a:gd name="adj" fmla="val 9999"/>
            </a:avLst>
          </a:prstGeom>
          <a:noFill/>
          <a:ln w="38100">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nvGrpSpPr>
          <p:cNvPr id="3" name="グループ化 134"/>
          <p:cNvGrpSpPr/>
          <p:nvPr/>
        </p:nvGrpSpPr>
        <p:grpSpPr>
          <a:xfrm>
            <a:off x="971600" y="4621869"/>
            <a:ext cx="1259846" cy="927609"/>
            <a:chOff x="411272" y="4006732"/>
            <a:chExt cx="1392952" cy="1152128"/>
          </a:xfrm>
        </p:grpSpPr>
        <p:sp>
          <p:nvSpPr>
            <p:cNvPr id="136" name="角丸四角形 135"/>
            <p:cNvSpPr/>
            <p:nvPr/>
          </p:nvSpPr>
          <p:spPr bwMode="auto">
            <a:xfrm>
              <a:off x="411272" y="4006732"/>
              <a:ext cx="1392952" cy="1152128"/>
            </a:xfrm>
            <a:prstGeom prst="roundRect">
              <a:avLst/>
            </a:prstGeom>
            <a:solidFill>
              <a:schemeClr val="accent4">
                <a:lumMod val="75000"/>
              </a:schemeClr>
            </a:solidFill>
            <a:ln>
              <a:noFill/>
            </a:ln>
            <a:effectLst/>
            <a:extLst>
              <a:ext uri="{91240B29-F687-4F45-9708-019B960494DF}">
                <a14:hiddenLine xmlns="" xmlns:a14="http://schemas.microsoft.com/office/drawing/2010/main" w="9525" algn="ctr">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rtlCol="0" anchor="ctr"/>
            <a:lstStyle/>
            <a:p>
              <a:pPr algn="ctr"/>
              <a:endParaRPr kumimoji="1" lang="ja-JP" altLang="en-US" sz="1400" b="1" dirty="0" smtClean="0">
                <a:latin typeface="Meiryo UI" panose="020B0604030504040204" pitchFamily="50" charset="-128"/>
                <a:ea typeface="Meiryo UI" panose="020B0604030504040204" pitchFamily="50" charset="-128"/>
                <a:cs typeface="Meiryo UI" panose="020B0604030504040204" pitchFamily="50" charset="-128"/>
              </a:endParaRPr>
            </a:p>
          </p:txBody>
        </p:sp>
        <p:sp>
          <p:nvSpPr>
            <p:cNvPr id="137" name="角丸四角形 136"/>
            <p:cNvSpPr/>
            <p:nvPr/>
          </p:nvSpPr>
          <p:spPr>
            <a:xfrm>
              <a:off x="495680" y="4108545"/>
              <a:ext cx="1222468" cy="430380"/>
            </a:xfrm>
            <a:prstGeom prst="roundRect">
              <a:avLst/>
            </a:prstGeom>
            <a:solidFill>
              <a:schemeClr val="bg1"/>
            </a:solidFill>
            <a:ln>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1400" b="1" dirty="0" smtClean="0">
                  <a:solidFill>
                    <a:schemeClr val="tx1"/>
                  </a:solidFill>
                </a:rPr>
                <a:t>整備計画</a:t>
              </a:r>
              <a:endParaRPr lang="en-US" altLang="ja-JP" sz="1400" b="1" dirty="0" smtClean="0">
                <a:solidFill>
                  <a:schemeClr val="tx1"/>
                </a:solidFill>
              </a:endParaRPr>
            </a:p>
          </p:txBody>
        </p:sp>
        <p:sp>
          <p:nvSpPr>
            <p:cNvPr id="138" name="角丸四角形 137"/>
            <p:cNvSpPr/>
            <p:nvPr/>
          </p:nvSpPr>
          <p:spPr>
            <a:xfrm>
              <a:off x="483280" y="4610932"/>
              <a:ext cx="1220800" cy="432048"/>
            </a:xfrm>
            <a:prstGeom prst="roundRect">
              <a:avLst/>
            </a:prstGeom>
            <a:solidFill>
              <a:schemeClr val="bg1"/>
            </a:solidFill>
            <a:ln>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1400" b="1" dirty="0" smtClean="0">
                  <a:solidFill>
                    <a:schemeClr val="tx1"/>
                  </a:solidFill>
                </a:rPr>
                <a:t>運営計画</a:t>
              </a:r>
              <a:endParaRPr lang="en-US" altLang="ja-JP" sz="1400" b="1" dirty="0" smtClean="0">
                <a:solidFill>
                  <a:schemeClr val="tx1"/>
                </a:solidFill>
              </a:endParaRPr>
            </a:p>
          </p:txBody>
        </p:sp>
      </p:grpSp>
      <p:sp>
        <p:nvSpPr>
          <p:cNvPr id="140" name="右矢印 139"/>
          <p:cNvSpPr/>
          <p:nvPr/>
        </p:nvSpPr>
        <p:spPr bwMode="auto">
          <a:xfrm>
            <a:off x="2267744" y="5178177"/>
            <a:ext cx="378039" cy="753682"/>
          </a:xfrm>
          <a:prstGeom prst="rightArrow">
            <a:avLst>
              <a:gd name="adj1" fmla="val 50000"/>
              <a:gd name="adj2" fmla="val 47887"/>
            </a:avLst>
          </a:prstGeom>
          <a:solidFill>
            <a:schemeClr val="tx1"/>
          </a:solidFill>
          <a:ln>
            <a:noFill/>
          </a:ln>
          <a:effectLst/>
          <a:extLst>
            <a:ext uri="{91240B29-F687-4F45-9708-019B960494DF}">
              <a14:hiddenLine xmlns="" xmlns:a14="http://schemas.microsoft.com/office/drawing/2010/main" w="9525" algn="ctr">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vert="eaVert" wrap="none" rtlCol="0" anchor="ctr"/>
          <a:lstStyle/>
          <a:p>
            <a:pPr algn="ctr"/>
            <a:r>
              <a:rPr kumimoji="1" lang="ja-JP" altLang="en-US" sz="1400" b="1" dirty="0" smtClean="0">
                <a:solidFill>
                  <a:schemeClr val="bg1"/>
                </a:solidFill>
                <a:latin typeface="Meiryo UI" panose="020B0604030504040204" pitchFamily="50" charset="-128"/>
                <a:ea typeface="Meiryo UI" panose="020B0604030504040204" pitchFamily="50" charset="-128"/>
                <a:cs typeface="Meiryo UI" panose="020B0604030504040204" pitchFamily="50" charset="-128"/>
              </a:rPr>
              <a:t>対応</a:t>
            </a:r>
          </a:p>
        </p:txBody>
      </p:sp>
      <p:sp>
        <p:nvSpPr>
          <p:cNvPr id="141" name="正方形/長方形 140"/>
          <p:cNvSpPr/>
          <p:nvPr/>
        </p:nvSpPr>
        <p:spPr>
          <a:xfrm>
            <a:off x="755576" y="4175753"/>
            <a:ext cx="1497924" cy="369332"/>
          </a:xfrm>
          <a:prstGeom prst="rect">
            <a:avLst/>
          </a:prstGeom>
          <a:solidFill>
            <a:schemeClr val="tx1"/>
          </a:solidFill>
          <a:ln>
            <a:noFill/>
          </a:ln>
        </p:spPr>
        <p:txBody>
          <a:bodyPr wrap="square">
            <a:spAutoFit/>
          </a:bodyPr>
          <a:lstStyle/>
          <a:p>
            <a:pPr algn="ctr"/>
            <a:r>
              <a:rPr lang="ja-JP" altLang="en-US" b="1" dirty="0" smtClean="0">
                <a:solidFill>
                  <a:schemeClr val="bg1"/>
                </a:solidFill>
              </a:rPr>
              <a:t>市役所</a:t>
            </a:r>
            <a:endParaRPr lang="ja-JP" altLang="en-US" b="1" dirty="0">
              <a:solidFill>
                <a:schemeClr val="bg1"/>
              </a:solidFill>
            </a:endParaRPr>
          </a:p>
        </p:txBody>
      </p:sp>
      <p:grpSp>
        <p:nvGrpSpPr>
          <p:cNvPr id="4" name="グループ化 90"/>
          <p:cNvGrpSpPr/>
          <p:nvPr/>
        </p:nvGrpSpPr>
        <p:grpSpPr>
          <a:xfrm>
            <a:off x="1547664" y="2924944"/>
            <a:ext cx="1933653" cy="347853"/>
            <a:chOff x="694130" y="2691302"/>
            <a:chExt cx="1933653" cy="347853"/>
          </a:xfrm>
        </p:grpSpPr>
        <p:pic>
          <p:nvPicPr>
            <p:cNvPr id="51" name="irc_mi" descr="「イラスト プール」の画像検索結果">
              <a:hlinkClick r:id="rId2"/>
            </p:cNvPr>
            <p:cNvPicPr/>
            <p:nvPr/>
          </p:nvPicPr>
          <p:blipFill>
            <a:blip r:embed="rId3" cstate="print">
              <a:extLst>
                <a:ext uri="{28A0092B-C50C-407E-A947-70E740481C1C}">
                  <a14:useLocalDpi xmlns="" xmlns:a14="http://schemas.microsoft.com/office/drawing/2010/main" val="0"/>
                </a:ext>
              </a:extLst>
            </a:blip>
            <a:srcRect/>
            <a:stretch>
              <a:fillRect/>
            </a:stretch>
          </p:blipFill>
          <p:spPr bwMode="auto">
            <a:xfrm>
              <a:off x="694130" y="2691302"/>
              <a:ext cx="781526" cy="347853"/>
            </a:xfrm>
            <a:prstGeom prst="rect">
              <a:avLst/>
            </a:prstGeom>
            <a:noFill/>
            <a:ln>
              <a:noFill/>
            </a:ln>
          </p:spPr>
        </p:pic>
        <p:pic>
          <p:nvPicPr>
            <p:cNvPr id="52" name="irc_mi" descr="「イラスト 体育館」の画像検索結果">
              <a:hlinkClick r:id="rId4"/>
            </p:cNvPr>
            <p:cNvPicPr/>
            <p:nvPr/>
          </p:nvPicPr>
          <p:blipFill>
            <a:blip r:embed="rId5" cstate="print">
              <a:extLst>
                <a:ext uri="{28A0092B-C50C-407E-A947-70E740481C1C}">
                  <a14:useLocalDpi xmlns="" xmlns:a14="http://schemas.microsoft.com/office/drawing/2010/main" val="0"/>
                </a:ext>
              </a:extLst>
            </a:blip>
            <a:srcRect/>
            <a:stretch>
              <a:fillRect/>
            </a:stretch>
          </p:blipFill>
          <p:spPr bwMode="auto">
            <a:xfrm>
              <a:off x="1781130" y="2691302"/>
              <a:ext cx="846653" cy="347853"/>
            </a:xfrm>
            <a:prstGeom prst="rect">
              <a:avLst/>
            </a:prstGeom>
            <a:noFill/>
            <a:ln>
              <a:noFill/>
            </a:ln>
          </p:spPr>
        </p:pic>
      </p:grpSp>
      <p:grpSp>
        <p:nvGrpSpPr>
          <p:cNvPr id="5" name="グループ化 53"/>
          <p:cNvGrpSpPr/>
          <p:nvPr/>
        </p:nvGrpSpPr>
        <p:grpSpPr>
          <a:xfrm>
            <a:off x="971600" y="5629981"/>
            <a:ext cx="1259846" cy="927609"/>
            <a:chOff x="411272" y="4006732"/>
            <a:chExt cx="1392952" cy="1152128"/>
          </a:xfrm>
        </p:grpSpPr>
        <p:sp>
          <p:nvSpPr>
            <p:cNvPr id="55" name="角丸四角形 54"/>
            <p:cNvSpPr/>
            <p:nvPr/>
          </p:nvSpPr>
          <p:spPr bwMode="auto">
            <a:xfrm>
              <a:off x="411272" y="4006732"/>
              <a:ext cx="1392952" cy="1152128"/>
            </a:xfrm>
            <a:prstGeom prst="roundRect">
              <a:avLst/>
            </a:prstGeom>
            <a:solidFill>
              <a:schemeClr val="accent4">
                <a:lumMod val="75000"/>
              </a:schemeClr>
            </a:solidFill>
            <a:ln>
              <a:noFill/>
            </a:ln>
            <a:effectLst/>
            <a:extLst>
              <a:ext uri="{91240B29-F687-4F45-9708-019B960494DF}">
                <a14:hiddenLine xmlns="" xmlns:a14="http://schemas.microsoft.com/office/drawing/2010/main" w="9525" algn="ctr">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rtlCol="0" anchor="ctr"/>
            <a:lstStyle/>
            <a:p>
              <a:pPr algn="ctr"/>
              <a:endParaRPr kumimoji="1" lang="ja-JP" altLang="en-US" sz="1400" b="1" dirty="0" smtClean="0">
                <a:latin typeface="Meiryo UI" panose="020B0604030504040204" pitchFamily="50" charset="-128"/>
                <a:ea typeface="Meiryo UI" panose="020B0604030504040204" pitchFamily="50" charset="-128"/>
                <a:cs typeface="Meiryo UI" panose="020B0604030504040204" pitchFamily="50" charset="-128"/>
              </a:endParaRPr>
            </a:p>
          </p:txBody>
        </p:sp>
        <p:sp>
          <p:nvSpPr>
            <p:cNvPr id="56" name="角丸四角形 55"/>
            <p:cNvSpPr/>
            <p:nvPr/>
          </p:nvSpPr>
          <p:spPr>
            <a:xfrm>
              <a:off x="495680" y="4075404"/>
              <a:ext cx="1222468" cy="491657"/>
            </a:xfrm>
            <a:prstGeom prst="roundRect">
              <a:avLst/>
            </a:prstGeom>
            <a:solidFill>
              <a:schemeClr val="bg1"/>
            </a:solidFill>
            <a:ln>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1200" b="1" spc="-150" dirty="0" smtClean="0">
                  <a:solidFill>
                    <a:schemeClr val="tx1"/>
                  </a:solidFill>
                </a:rPr>
                <a:t>対応の優先</a:t>
              </a:r>
              <a:endParaRPr lang="en-US" altLang="ja-JP" sz="1200" b="1" spc="-150" dirty="0" smtClean="0">
                <a:solidFill>
                  <a:schemeClr val="tx1"/>
                </a:solidFill>
              </a:endParaRPr>
            </a:p>
            <a:p>
              <a:pPr algn="ctr"/>
              <a:r>
                <a:rPr lang="ja-JP" altLang="en-US" sz="1200" b="1" spc="-150" dirty="0" smtClean="0">
                  <a:solidFill>
                    <a:schemeClr val="tx1"/>
                  </a:solidFill>
                </a:rPr>
                <a:t>順位付け</a:t>
              </a:r>
              <a:endParaRPr lang="en-US" altLang="ja-JP" sz="1200" b="1" spc="-150" dirty="0" smtClean="0">
                <a:solidFill>
                  <a:schemeClr val="tx1"/>
                </a:solidFill>
              </a:endParaRPr>
            </a:p>
          </p:txBody>
        </p:sp>
        <p:sp>
          <p:nvSpPr>
            <p:cNvPr id="57" name="角丸四角形 56"/>
            <p:cNvSpPr/>
            <p:nvPr/>
          </p:nvSpPr>
          <p:spPr>
            <a:xfrm>
              <a:off x="483280" y="4639068"/>
              <a:ext cx="1220800" cy="432048"/>
            </a:xfrm>
            <a:prstGeom prst="roundRect">
              <a:avLst/>
            </a:prstGeom>
            <a:solidFill>
              <a:schemeClr val="bg1"/>
            </a:solidFill>
            <a:ln>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1200" b="1" dirty="0" smtClean="0">
                  <a:solidFill>
                    <a:schemeClr val="tx1"/>
                  </a:solidFill>
                </a:rPr>
                <a:t>見直し検討</a:t>
              </a:r>
              <a:endParaRPr lang="en-US" altLang="ja-JP" sz="1200" b="1" dirty="0" smtClean="0">
                <a:solidFill>
                  <a:schemeClr val="tx1"/>
                </a:solidFill>
              </a:endParaRPr>
            </a:p>
          </p:txBody>
        </p:sp>
      </p:grpSp>
      <p:grpSp>
        <p:nvGrpSpPr>
          <p:cNvPr id="7" name="グループ化 75"/>
          <p:cNvGrpSpPr/>
          <p:nvPr/>
        </p:nvGrpSpPr>
        <p:grpSpPr>
          <a:xfrm>
            <a:off x="2699792" y="4621869"/>
            <a:ext cx="1628179" cy="1855218"/>
            <a:chOff x="2283443" y="3246408"/>
            <a:chExt cx="1800200" cy="2304256"/>
          </a:xfrm>
        </p:grpSpPr>
        <p:grpSp>
          <p:nvGrpSpPr>
            <p:cNvPr id="8" name="グループ化 130"/>
            <p:cNvGrpSpPr/>
            <p:nvPr/>
          </p:nvGrpSpPr>
          <p:grpSpPr>
            <a:xfrm>
              <a:off x="2283443" y="3246408"/>
              <a:ext cx="1800200" cy="2304256"/>
              <a:chOff x="2395987" y="3833322"/>
              <a:chExt cx="1800200" cy="1656184"/>
            </a:xfrm>
          </p:grpSpPr>
          <p:sp>
            <p:nvSpPr>
              <p:cNvPr id="132" name="角丸四角形 131"/>
              <p:cNvSpPr/>
              <p:nvPr/>
            </p:nvSpPr>
            <p:spPr bwMode="auto">
              <a:xfrm>
                <a:off x="2395987" y="3833322"/>
                <a:ext cx="1800200" cy="1656184"/>
              </a:xfrm>
              <a:prstGeom prst="roundRect">
                <a:avLst>
                  <a:gd name="adj" fmla="val 13616"/>
                </a:avLst>
              </a:prstGeom>
              <a:solidFill>
                <a:schemeClr val="accent4">
                  <a:lumMod val="75000"/>
                </a:schemeClr>
              </a:solidFill>
              <a:ln>
                <a:noFill/>
              </a:ln>
              <a:effectLst/>
              <a:extLst>
                <a:ext uri="{91240B29-F687-4F45-9708-019B960494DF}">
                  <a14:hiddenLine xmlns="" xmlns:a14="http://schemas.microsoft.com/office/drawing/2010/main" w="9525" algn="ctr">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rtlCol="0" anchor="ctr"/>
              <a:lstStyle/>
              <a:p>
                <a:pPr algn="ctr"/>
                <a:endParaRPr kumimoji="1" lang="ja-JP" altLang="en-US" sz="1400" b="1" dirty="0" smtClean="0">
                  <a:latin typeface="Meiryo UI" panose="020B0604030504040204" pitchFamily="50" charset="-128"/>
                  <a:ea typeface="Meiryo UI" panose="020B0604030504040204" pitchFamily="50" charset="-128"/>
                  <a:cs typeface="Meiryo UI" panose="020B0604030504040204" pitchFamily="50" charset="-128"/>
                </a:endParaRPr>
              </a:p>
            </p:txBody>
          </p:sp>
          <p:sp>
            <p:nvSpPr>
              <p:cNvPr id="133" name="角丸四角形 132"/>
              <p:cNvSpPr/>
              <p:nvPr/>
            </p:nvSpPr>
            <p:spPr>
              <a:xfrm>
                <a:off x="2452296" y="4482117"/>
                <a:ext cx="1656184" cy="425297"/>
              </a:xfrm>
              <a:prstGeom prst="roundRect">
                <a:avLst/>
              </a:prstGeom>
              <a:solidFill>
                <a:schemeClr val="bg1"/>
              </a:solidFill>
              <a:ln>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1200" b="1" dirty="0" smtClean="0">
                    <a:solidFill>
                      <a:schemeClr val="tx1"/>
                    </a:solidFill>
                  </a:rPr>
                  <a:t>施設・設備の</a:t>
                </a:r>
                <a:endParaRPr lang="en-US" altLang="ja-JP" sz="1200" b="1" dirty="0" smtClean="0">
                  <a:solidFill>
                    <a:schemeClr val="tx1"/>
                  </a:solidFill>
                </a:endParaRPr>
              </a:p>
              <a:p>
                <a:pPr algn="ctr"/>
                <a:r>
                  <a:rPr lang="ja-JP" altLang="en-US" sz="1200" b="1" dirty="0" smtClean="0">
                    <a:solidFill>
                      <a:schemeClr val="tx1"/>
                    </a:solidFill>
                  </a:rPr>
                  <a:t>修理・補修</a:t>
                </a:r>
                <a:endParaRPr lang="en-US" altLang="ja-JP" sz="1200" b="1" dirty="0" smtClean="0">
                  <a:solidFill>
                    <a:schemeClr val="tx1"/>
                  </a:solidFill>
                </a:endParaRPr>
              </a:p>
            </p:txBody>
          </p:sp>
          <p:sp>
            <p:nvSpPr>
              <p:cNvPr id="134" name="角丸四角形 133"/>
              <p:cNvSpPr/>
              <p:nvPr/>
            </p:nvSpPr>
            <p:spPr>
              <a:xfrm>
                <a:off x="2452296" y="3964559"/>
                <a:ext cx="1656184" cy="437681"/>
              </a:xfrm>
              <a:prstGeom prst="roundRect">
                <a:avLst/>
              </a:prstGeom>
              <a:solidFill>
                <a:schemeClr val="bg1"/>
              </a:solidFill>
              <a:ln>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1200" b="1" dirty="0" smtClean="0">
                    <a:solidFill>
                      <a:schemeClr val="tx1"/>
                    </a:solidFill>
                  </a:rPr>
                  <a:t>施設利用</a:t>
                </a:r>
                <a:endParaRPr lang="en-US" altLang="ja-JP" sz="1200" b="1" dirty="0" smtClean="0">
                  <a:solidFill>
                    <a:schemeClr val="tx1"/>
                  </a:solidFill>
                </a:endParaRPr>
              </a:p>
              <a:p>
                <a:pPr algn="ctr"/>
                <a:r>
                  <a:rPr lang="ja-JP" altLang="en-US" sz="1200" b="1" dirty="0" smtClean="0">
                    <a:solidFill>
                      <a:schemeClr val="tx1"/>
                    </a:solidFill>
                  </a:rPr>
                  <a:t>メニューの充実</a:t>
                </a:r>
                <a:endParaRPr lang="en-US" altLang="ja-JP" sz="1200" b="1" dirty="0" smtClean="0">
                  <a:solidFill>
                    <a:schemeClr val="tx1"/>
                  </a:solidFill>
                </a:endParaRPr>
              </a:p>
            </p:txBody>
          </p:sp>
        </p:grpSp>
        <p:sp>
          <p:nvSpPr>
            <p:cNvPr id="58" name="角丸四角形 57"/>
            <p:cNvSpPr/>
            <p:nvPr/>
          </p:nvSpPr>
          <p:spPr>
            <a:xfrm>
              <a:off x="2339752" y="4869161"/>
              <a:ext cx="1656184" cy="576064"/>
            </a:xfrm>
            <a:prstGeom prst="roundRect">
              <a:avLst/>
            </a:prstGeom>
            <a:solidFill>
              <a:schemeClr val="bg1"/>
            </a:solidFill>
            <a:ln>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1200" b="1" dirty="0" smtClean="0">
                  <a:solidFill>
                    <a:schemeClr val="tx1"/>
                  </a:solidFill>
                </a:rPr>
                <a:t>利用料金</a:t>
              </a:r>
              <a:endParaRPr lang="en-US" altLang="ja-JP" sz="1200" b="1" dirty="0" smtClean="0">
                <a:solidFill>
                  <a:schemeClr val="tx1"/>
                </a:solidFill>
              </a:endParaRPr>
            </a:p>
            <a:p>
              <a:pPr algn="ctr"/>
              <a:r>
                <a:rPr lang="ja-JP" altLang="en-US" sz="1200" b="1" dirty="0" smtClean="0">
                  <a:solidFill>
                    <a:schemeClr val="tx1"/>
                  </a:solidFill>
                </a:rPr>
                <a:t>の見直し</a:t>
              </a:r>
              <a:endParaRPr lang="en-US" altLang="ja-JP" sz="1200" b="1" dirty="0" smtClean="0">
                <a:solidFill>
                  <a:schemeClr val="tx1"/>
                </a:solidFill>
              </a:endParaRPr>
            </a:p>
          </p:txBody>
        </p:sp>
      </p:grpSp>
      <p:sp>
        <p:nvSpPr>
          <p:cNvPr id="77" name="角丸四角形 76"/>
          <p:cNvSpPr/>
          <p:nvPr/>
        </p:nvSpPr>
        <p:spPr>
          <a:xfrm>
            <a:off x="5287870" y="4499857"/>
            <a:ext cx="3516866" cy="2108431"/>
          </a:xfrm>
          <a:prstGeom prst="roundRect">
            <a:avLst>
              <a:gd name="adj" fmla="val 9999"/>
            </a:avLst>
          </a:prstGeom>
          <a:noFill/>
          <a:ln w="38100">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3" name="右矢印 82"/>
          <p:cNvSpPr/>
          <p:nvPr/>
        </p:nvSpPr>
        <p:spPr bwMode="auto">
          <a:xfrm>
            <a:off x="6660232" y="5112862"/>
            <a:ext cx="378039" cy="753682"/>
          </a:xfrm>
          <a:prstGeom prst="rightArrow">
            <a:avLst>
              <a:gd name="adj1" fmla="val 50000"/>
              <a:gd name="adj2" fmla="val 47887"/>
            </a:avLst>
          </a:prstGeom>
          <a:solidFill>
            <a:schemeClr val="tx1"/>
          </a:solidFill>
          <a:ln>
            <a:noFill/>
          </a:ln>
          <a:effectLst/>
          <a:extLst>
            <a:ext uri="{91240B29-F687-4F45-9708-019B960494DF}">
              <a14:hiddenLine xmlns="" xmlns:a14="http://schemas.microsoft.com/office/drawing/2010/main" w="9525" algn="ctr">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vert="eaVert" wrap="none" rtlCol="0" anchor="ctr"/>
          <a:lstStyle/>
          <a:p>
            <a:pPr algn="ctr"/>
            <a:r>
              <a:rPr kumimoji="1" lang="ja-JP" altLang="en-US" sz="1400" b="1" dirty="0" smtClean="0">
                <a:solidFill>
                  <a:schemeClr val="bg1"/>
                </a:solidFill>
                <a:latin typeface="Meiryo UI" panose="020B0604030504040204" pitchFamily="50" charset="-128"/>
                <a:ea typeface="Meiryo UI" panose="020B0604030504040204" pitchFamily="50" charset="-128"/>
                <a:cs typeface="Meiryo UI" panose="020B0604030504040204" pitchFamily="50" charset="-128"/>
              </a:rPr>
              <a:t>対応</a:t>
            </a:r>
          </a:p>
        </p:txBody>
      </p:sp>
      <p:grpSp>
        <p:nvGrpSpPr>
          <p:cNvPr id="11" name="グループ化 89"/>
          <p:cNvGrpSpPr/>
          <p:nvPr/>
        </p:nvGrpSpPr>
        <p:grpSpPr>
          <a:xfrm>
            <a:off x="7048276" y="4641874"/>
            <a:ext cx="1628179" cy="1855218"/>
            <a:chOff x="2267744" y="3284984"/>
            <a:chExt cx="1800200" cy="2304256"/>
          </a:xfrm>
        </p:grpSpPr>
        <p:grpSp>
          <p:nvGrpSpPr>
            <p:cNvPr id="14" name="グループ化 130"/>
            <p:cNvGrpSpPr/>
            <p:nvPr/>
          </p:nvGrpSpPr>
          <p:grpSpPr>
            <a:xfrm>
              <a:off x="2267744" y="3284984"/>
              <a:ext cx="1800200" cy="2304256"/>
              <a:chOff x="2380288" y="3861048"/>
              <a:chExt cx="1800200" cy="1656184"/>
            </a:xfrm>
          </p:grpSpPr>
          <p:sp>
            <p:nvSpPr>
              <p:cNvPr id="94" name="角丸四角形 93"/>
              <p:cNvSpPr/>
              <p:nvPr/>
            </p:nvSpPr>
            <p:spPr bwMode="auto">
              <a:xfrm>
                <a:off x="2380288" y="3861048"/>
                <a:ext cx="1800200" cy="1656184"/>
              </a:xfrm>
              <a:prstGeom prst="roundRect">
                <a:avLst>
                  <a:gd name="adj" fmla="val 13616"/>
                </a:avLst>
              </a:prstGeom>
              <a:solidFill>
                <a:schemeClr val="accent4">
                  <a:lumMod val="75000"/>
                </a:schemeClr>
              </a:solidFill>
              <a:ln>
                <a:noFill/>
              </a:ln>
              <a:effectLst/>
              <a:extLst>
                <a:ext uri="{91240B29-F687-4F45-9708-019B960494DF}">
                  <a14:hiddenLine xmlns="" xmlns:a14="http://schemas.microsoft.com/office/drawing/2010/main" w="9525" algn="ctr">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rtlCol="0" anchor="ctr"/>
              <a:lstStyle/>
              <a:p>
                <a:pPr algn="ctr"/>
                <a:endParaRPr kumimoji="1" lang="ja-JP" altLang="en-US" sz="1400" b="1" dirty="0" smtClean="0">
                  <a:latin typeface="Meiryo UI" panose="020B0604030504040204" pitchFamily="50" charset="-128"/>
                  <a:ea typeface="Meiryo UI" panose="020B0604030504040204" pitchFamily="50" charset="-128"/>
                  <a:cs typeface="Meiryo UI" panose="020B0604030504040204" pitchFamily="50" charset="-128"/>
                </a:endParaRPr>
              </a:p>
            </p:txBody>
          </p:sp>
          <p:sp>
            <p:nvSpPr>
              <p:cNvPr id="95" name="角丸四角形 94"/>
              <p:cNvSpPr/>
              <p:nvPr/>
            </p:nvSpPr>
            <p:spPr>
              <a:xfrm>
                <a:off x="2452296" y="4482116"/>
                <a:ext cx="1656184" cy="425297"/>
              </a:xfrm>
              <a:prstGeom prst="roundRect">
                <a:avLst/>
              </a:prstGeom>
              <a:solidFill>
                <a:schemeClr val="bg1"/>
              </a:solidFill>
              <a:ln>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1200" b="1" dirty="0" smtClean="0">
                    <a:solidFill>
                      <a:schemeClr val="tx1"/>
                    </a:solidFill>
                  </a:rPr>
                  <a:t>施設・設備の</a:t>
                </a:r>
                <a:endParaRPr lang="en-US" altLang="ja-JP" sz="1200" b="1" dirty="0" smtClean="0">
                  <a:solidFill>
                    <a:schemeClr val="tx1"/>
                  </a:solidFill>
                </a:endParaRPr>
              </a:p>
              <a:p>
                <a:pPr algn="ctr"/>
                <a:r>
                  <a:rPr lang="ja-JP" altLang="en-US" sz="1200" b="1" dirty="0" smtClean="0">
                    <a:solidFill>
                      <a:schemeClr val="tx1"/>
                    </a:solidFill>
                  </a:rPr>
                  <a:t>修理・補修</a:t>
                </a:r>
                <a:endParaRPr lang="en-US" altLang="ja-JP" sz="1200" b="1" dirty="0" smtClean="0">
                  <a:solidFill>
                    <a:schemeClr val="tx1"/>
                  </a:solidFill>
                </a:endParaRPr>
              </a:p>
            </p:txBody>
          </p:sp>
          <p:sp>
            <p:nvSpPr>
              <p:cNvPr id="96" name="角丸四角形 95"/>
              <p:cNvSpPr/>
              <p:nvPr/>
            </p:nvSpPr>
            <p:spPr>
              <a:xfrm>
                <a:off x="2452296" y="3964559"/>
                <a:ext cx="1656184" cy="437681"/>
              </a:xfrm>
              <a:prstGeom prst="roundRect">
                <a:avLst/>
              </a:prstGeom>
              <a:solidFill>
                <a:schemeClr val="bg1"/>
              </a:solidFill>
              <a:ln>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1200" b="1" dirty="0" smtClean="0">
                    <a:solidFill>
                      <a:schemeClr val="tx1"/>
                    </a:solidFill>
                  </a:rPr>
                  <a:t>施設利用</a:t>
                </a:r>
                <a:endParaRPr lang="en-US" altLang="ja-JP" sz="1200" b="1" dirty="0" smtClean="0">
                  <a:solidFill>
                    <a:schemeClr val="tx1"/>
                  </a:solidFill>
                </a:endParaRPr>
              </a:p>
              <a:p>
                <a:pPr algn="ctr"/>
                <a:r>
                  <a:rPr lang="ja-JP" altLang="en-US" sz="1200" b="1" dirty="0" smtClean="0">
                    <a:solidFill>
                      <a:schemeClr val="tx1"/>
                    </a:solidFill>
                  </a:rPr>
                  <a:t>メニューの充実</a:t>
                </a:r>
                <a:endParaRPr lang="en-US" altLang="ja-JP" sz="1200" b="1" dirty="0" smtClean="0">
                  <a:solidFill>
                    <a:schemeClr val="tx1"/>
                  </a:solidFill>
                </a:endParaRPr>
              </a:p>
            </p:txBody>
          </p:sp>
        </p:grpSp>
        <p:sp>
          <p:nvSpPr>
            <p:cNvPr id="93" name="角丸四角形 92"/>
            <p:cNvSpPr/>
            <p:nvPr/>
          </p:nvSpPr>
          <p:spPr>
            <a:xfrm>
              <a:off x="2339752" y="4869161"/>
              <a:ext cx="1656184" cy="576064"/>
            </a:xfrm>
            <a:prstGeom prst="roundRect">
              <a:avLst/>
            </a:prstGeom>
            <a:solidFill>
              <a:schemeClr val="bg1"/>
            </a:solidFill>
            <a:ln>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1200" b="1" dirty="0" smtClean="0">
                  <a:solidFill>
                    <a:schemeClr val="tx1"/>
                  </a:solidFill>
                </a:rPr>
                <a:t>利用料金</a:t>
              </a:r>
              <a:endParaRPr lang="en-US" altLang="ja-JP" sz="1200" b="1" dirty="0" smtClean="0">
                <a:solidFill>
                  <a:schemeClr val="tx1"/>
                </a:solidFill>
              </a:endParaRPr>
            </a:p>
            <a:p>
              <a:pPr algn="ctr"/>
              <a:r>
                <a:rPr lang="ja-JP" altLang="en-US" sz="1200" b="1" dirty="0" smtClean="0">
                  <a:solidFill>
                    <a:schemeClr val="tx1"/>
                  </a:solidFill>
                </a:rPr>
                <a:t>の見直し</a:t>
              </a:r>
              <a:endParaRPr lang="en-US" altLang="ja-JP" sz="1200" b="1" dirty="0" smtClean="0">
                <a:solidFill>
                  <a:schemeClr val="tx1"/>
                </a:solidFill>
              </a:endParaRPr>
            </a:p>
          </p:txBody>
        </p:sp>
      </p:grpSp>
      <p:grpSp>
        <p:nvGrpSpPr>
          <p:cNvPr id="15" name="グループ化 97"/>
          <p:cNvGrpSpPr/>
          <p:nvPr/>
        </p:nvGrpSpPr>
        <p:grpSpPr>
          <a:xfrm>
            <a:off x="5364088" y="4621869"/>
            <a:ext cx="1259846" cy="1306756"/>
            <a:chOff x="5002380" y="3246116"/>
            <a:chExt cx="1392952" cy="1623044"/>
          </a:xfrm>
        </p:grpSpPr>
        <p:grpSp>
          <p:nvGrpSpPr>
            <p:cNvPr id="16" name="グループ化 78"/>
            <p:cNvGrpSpPr/>
            <p:nvPr/>
          </p:nvGrpSpPr>
          <p:grpSpPr>
            <a:xfrm>
              <a:off x="5002380" y="3246116"/>
              <a:ext cx="1392952" cy="1623044"/>
              <a:chOff x="411272" y="4006732"/>
              <a:chExt cx="1392952" cy="1623044"/>
            </a:xfrm>
          </p:grpSpPr>
          <p:sp>
            <p:nvSpPr>
              <p:cNvPr id="80" name="角丸四角形 79"/>
              <p:cNvSpPr/>
              <p:nvPr/>
            </p:nvSpPr>
            <p:spPr bwMode="auto">
              <a:xfrm>
                <a:off x="411272" y="4006732"/>
                <a:ext cx="1392952" cy="1623044"/>
              </a:xfrm>
              <a:prstGeom prst="roundRect">
                <a:avLst/>
              </a:prstGeom>
              <a:solidFill>
                <a:schemeClr val="accent4">
                  <a:lumMod val="75000"/>
                </a:schemeClr>
              </a:solidFill>
              <a:ln>
                <a:noFill/>
              </a:ln>
              <a:effectLst/>
              <a:extLst>
                <a:ext uri="{91240B29-F687-4F45-9708-019B960494DF}">
                  <a14:hiddenLine xmlns="" xmlns:a14="http://schemas.microsoft.com/office/drawing/2010/main" w="9525" algn="ctr">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rtlCol="0" anchor="ctr"/>
              <a:lstStyle/>
              <a:p>
                <a:pPr algn="ctr"/>
                <a:endParaRPr kumimoji="1" lang="ja-JP" altLang="en-US" sz="1400" b="1" dirty="0" smtClean="0">
                  <a:latin typeface="Meiryo UI" panose="020B0604030504040204" pitchFamily="50" charset="-128"/>
                  <a:ea typeface="Meiryo UI" panose="020B0604030504040204" pitchFamily="50" charset="-128"/>
                  <a:cs typeface="Meiryo UI" panose="020B0604030504040204" pitchFamily="50" charset="-128"/>
                </a:endParaRPr>
              </a:p>
            </p:txBody>
          </p:sp>
          <p:sp>
            <p:nvSpPr>
              <p:cNvPr id="81" name="角丸四角形 80"/>
              <p:cNvSpPr/>
              <p:nvPr/>
            </p:nvSpPr>
            <p:spPr>
              <a:xfrm>
                <a:off x="495680" y="4108545"/>
                <a:ext cx="1222468" cy="430380"/>
              </a:xfrm>
              <a:prstGeom prst="roundRect">
                <a:avLst/>
              </a:prstGeom>
              <a:solidFill>
                <a:schemeClr val="bg1"/>
              </a:solidFill>
              <a:ln>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1400" b="1" dirty="0" smtClean="0">
                    <a:solidFill>
                      <a:schemeClr val="tx1"/>
                    </a:solidFill>
                  </a:rPr>
                  <a:t>整備計画</a:t>
                </a:r>
                <a:endParaRPr lang="en-US" altLang="ja-JP" sz="1400" b="1" dirty="0" smtClean="0">
                  <a:solidFill>
                    <a:schemeClr val="tx1"/>
                  </a:solidFill>
                </a:endParaRPr>
              </a:p>
            </p:txBody>
          </p:sp>
          <p:sp>
            <p:nvSpPr>
              <p:cNvPr id="82" name="角丸四角形 81"/>
              <p:cNvSpPr/>
              <p:nvPr/>
            </p:nvSpPr>
            <p:spPr>
              <a:xfrm>
                <a:off x="483280" y="4610932"/>
                <a:ext cx="1220800" cy="432048"/>
              </a:xfrm>
              <a:prstGeom prst="roundRect">
                <a:avLst/>
              </a:prstGeom>
              <a:solidFill>
                <a:schemeClr val="bg1"/>
              </a:solidFill>
              <a:ln>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1400" b="1" dirty="0" smtClean="0">
                    <a:solidFill>
                      <a:schemeClr val="tx1"/>
                    </a:solidFill>
                  </a:rPr>
                  <a:t>運営計画</a:t>
                </a:r>
                <a:endParaRPr lang="en-US" altLang="ja-JP" sz="1400" b="1" dirty="0" smtClean="0">
                  <a:solidFill>
                    <a:schemeClr val="tx1"/>
                  </a:solidFill>
                </a:endParaRPr>
              </a:p>
            </p:txBody>
          </p:sp>
        </p:grpSp>
        <p:sp>
          <p:nvSpPr>
            <p:cNvPr id="97" name="角丸四角形 96"/>
            <p:cNvSpPr/>
            <p:nvPr/>
          </p:nvSpPr>
          <p:spPr>
            <a:xfrm>
              <a:off x="5076056" y="4351036"/>
              <a:ext cx="1220800" cy="432048"/>
            </a:xfrm>
            <a:prstGeom prst="roundRect">
              <a:avLst/>
            </a:prstGeom>
            <a:solidFill>
              <a:schemeClr val="bg1"/>
            </a:solidFill>
            <a:ln>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1400" b="1" dirty="0" smtClean="0">
                  <a:solidFill>
                    <a:schemeClr val="tx1"/>
                  </a:solidFill>
                </a:rPr>
                <a:t>見直し検討</a:t>
              </a:r>
              <a:endParaRPr lang="en-US" altLang="ja-JP" sz="1400" b="1" dirty="0" smtClean="0">
                <a:solidFill>
                  <a:schemeClr val="tx1"/>
                </a:solidFill>
              </a:endParaRPr>
            </a:p>
          </p:txBody>
        </p:sp>
      </p:grpSp>
      <p:grpSp>
        <p:nvGrpSpPr>
          <p:cNvPr id="17" name="グループ化 57"/>
          <p:cNvGrpSpPr/>
          <p:nvPr/>
        </p:nvGrpSpPr>
        <p:grpSpPr>
          <a:xfrm>
            <a:off x="5004049" y="5868639"/>
            <a:ext cx="2088232" cy="811658"/>
            <a:chOff x="5990479" y="5199396"/>
            <a:chExt cx="2781901" cy="1008112"/>
          </a:xfrm>
        </p:grpSpPr>
        <p:sp>
          <p:nvSpPr>
            <p:cNvPr id="100" name="爆発 1 99"/>
            <p:cNvSpPr/>
            <p:nvPr/>
          </p:nvSpPr>
          <p:spPr>
            <a:xfrm>
              <a:off x="6228183" y="5199396"/>
              <a:ext cx="2448272" cy="1008112"/>
            </a:xfrm>
            <a:prstGeom prst="star32">
              <a:avLst/>
            </a:prstGeom>
            <a:solidFill>
              <a:srgbClr val="FF66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400"/>
            </a:p>
          </p:txBody>
        </p:sp>
        <p:sp>
          <p:nvSpPr>
            <p:cNvPr id="101" name="正方形/長方形 100"/>
            <p:cNvSpPr/>
            <p:nvPr/>
          </p:nvSpPr>
          <p:spPr>
            <a:xfrm>
              <a:off x="5990479" y="5439594"/>
              <a:ext cx="2781901" cy="451746"/>
            </a:xfrm>
            <a:prstGeom prst="star32">
              <a:avLst/>
            </a:prstGeom>
            <a:solidFill>
              <a:srgbClr val="FF66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1400" b="1" dirty="0" smtClean="0">
                  <a:solidFill>
                    <a:schemeClr val="bg1"/>
                  </a:solidFill>
                </a:rPr>
                <a:t>総合区が</a:t>
              </a:r>
              <a:endParaRPr kumimoji="1" lang="en-US" altLang="ja-JP" sz="1400" b="1" dirty="0" smtClean="0">
                <a:solidFill>
                  <a:schemeClr val="bg1"/>
                </a:solidFill>
              </a:endParaRPr>
            </a:p>
            <a:p>
              <a:pPr algn="ctr"/>
              <a:r>
                <a:rPr kumimoji="1" lang="ja-JP" altLang="en-US" sz="1400" b="1" dirty="0" smtClean="0">
                  <a:solidFill>
                    <a:schemeClr val="bg1"/>
                  </a:solidFill>
                </a:rPr>
                <a:t>迅速に判断</a:t>
              </a:r>
              <a:endParaRPr kumimoji="1" lang="ja-JP" altLang="en-US" sz="1400" b="1" dirty="0">
                <a:solidFill>
                  <a:schemeClr val="bg1"/>
                </a:solidFill>
              </a:endParaRPr>
            </a:p>
          </p:txBody>
        </p:sp>
      </p:grpSp>
      <p:grpSp>
        <p:nvGrpSpPr>
          <p:cNvPr id="18" name="グループ化 71"/>
          <p:cNvGrpSpPr/>
          <p:nvPr/>
        </p:nvGrpSpPr>
        <p:grpSpPr>
          <a:xfrm>
            <a:off x="5364088" y="3253717"/>
            <a:ext cx="1243592" cy="709634"/>
            <a:chOff x="5364088" y="3068960"/>
            <a:chExt cx="1243592" cy="709634"/>
          </a:xfrm>
        </p:grpSpPr>
        <p:grpSp>
          <p:nvGrpSpPr>
            <p:cNvPr id="19" name="グループ化 116"/>
            <p:cNvGrpSpPr/>
            <p:nvPr/>
          </p:nvGrpSpPr>
          <p:grpSpPr>
            <a:xfrm>
              <a:off x="5508104" y="3140968"/>
              <a:ext cx="1099576" cy="593692"/>
              <a:chOff x="748983" y="2132856"/>
              <a:chExt cx="1215749" cy="737389"/>
            </a:xfrm>
          </p:grpSpPr>
          <p:pic>
            <p:nvPicPr>
              <p:cNvPr id="122" name="Picture 12" descr="ビジネスマン3-BLUE">
                <a:hlinkClick r:id="rId6"/>
              </p:cNvPr>
              <p:cNvPicPr>
                <a:picLocks noChangeAspect="1" noChangeArrowheads="1"/>
              </p:cNvPicPr>
              <p:nvPr/>
            </p:nvPicPr>
            <p:blipFill>
              <a:blip r:embed="rId7" cstate="print"/>
              <a:srcRect/>
              <a:stretch>
                <a:fillRect/>
              </a:stretch>
            </p:blipFill>
            <p:spPr bwMode="auto">
              <a:xfrm>
                <a:off x="748983" y="2135197"/>
                <a:ext cx="773206" cy="735048"/>
              </a:xfrm>
              <a:prstGeom prst="rect">
                <a:avLst/>
              </a:prstGeom>
              <a:noFill/>
            </p:spPr>
          </p:pic>
          <p:pic>
            <p:nvPicPr>
              <p:cNvPr id="123" name="Picture 2" descr="カジュアル女性3-BLACK"/>
              <p:cNvPicPr>
                <a:picLocks noChangeAspect="1" noChangeArrowheads="1"/>
              </p:cNvPicPr>
              <p:nvPr/>
            </p:nvPicPr>
            <p:blipFill>
              <a:blip r:embed="rId8" cstate="print"/>
              <a:srcRect/>
              <a:stretch>
                <a:fillRect/>
              </a:stretch>
            </p:blipFill>
            <p:spPr bwMode="auto">
              <a:xfrm>
                <a:off x="1187624" y="2132856"/>
                <a:ext cx="777108" cy="734148"/>
              </a:xfrm>
              <a:prstGeom prst="rect">
                <a:avLst/>
              </a:prstGeom>
              <a:noFill/>
            </p:spPr>
          </p:pic>
        </p:grpSp>
        <p:sp>
          <p:nvSpPr>
            <p:cNvPr id="71" name="テキスト ボックス 70"/>
            <p:cNvSpPr txBox="1"/>
            <p:nvPr/>
          </p:nvSpPr>
          <p:spPr>
            <a:xfrm>
              <a:off x="5364088" y="3068960"/>
              <a:ext cx="430887" cy="709634"/>
            </a:xfrm>
            <a:prstGeom prst="rect">
              <a:avLst/>
            </a:prstGeom>
            <a:noFill/>
            <a:ln>
              <a:noFill/>
            </a:ln>
            <a:effectLst>
              <a:innerShdw blurRad="139700">
                <a:schemeClr val="bg1"/>
              </a:innerShdw>
            </a:effectLst>
          </p:spPr>
          <p:txBody>
            <a:bodyPr vert="eaVert" wrap="square" rtlCol="0">
              <a:spAutoFit/>
            </a:bodyPr>
            <a:lstStyle/>
            <a:p>
              <a:pPr algn="ctr"/>
              <a:r>
                <a:rPr kumimoji="1" lang="ja-JP" altLang="en-US" sz="1600" b="1" dirty="0" smtClean="0"/>
                <a:t>区民</a:t>
              </a:r>
              <a:endParaRPr kumimoji="1" lang="ja-JP" altLang="en-US" sz="1600" b="1" dirty="0"/>
            </a:p>
          </p:txBody>
        </p:sp>
      </p:grpSp>
      <p:grpSp>
        <p:nvGrpSpPr>
          <p:cNvPr id="20" name="グループ化 71"/>
          <p:cNvGrpSpPr/>
          <p:nvPr/>
        </p:nvGrpSpPr>
        <p:grpSpPr>
          <a:xfrm>
            <a:off x="6660232" y="3356992"/>
            <a:ext cx="2279235" cy="1183395"/>
            <a:chOff x="1008766" y="2506964"/>
            <a:chExt cx="1584176" cy="622652"/>
          </a:xfrm>
        </p:grpSpPr>
        <p:sp>
          <p:nvSpPr>
            <p:cNvPr id="73" name="雲形吹き出し 72"/>
            <p:cNvSpPr/>
            <p:nvPr/>
          </p:nvSpPr>
          <p:spPr>
            <a:xfrm>
              <a:off x="1008766" y="2506964"/>
              <a:ext cx="1584176" cy="576064"/>
            </a:xfrm>
            <a:prstGeom prst="cloudCallout">
              <a:avLst>
                <a:gd name="adj1" fmla="val -57382"/>
                <a:gd name="adj2" fmla="val -23319"/>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4" name="正方形/長方形 73"/>
            <p:cNvSpPr/>
            <p:nvPr/>
          </p:nvSpPr>
          <p:spPr>
            <a:xfrm>
              <a:off x="1192881" y="2578472"/>
              <a:ext cx="1381077" cy="55114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ja-JP" altLang="en-US" sz="1400" b="1" dirty="0" smtClean="0">
                  <a:solidFill>
                    <a:schemeClr val="bg1"/>
                  </a:solidFill>
                </a:rPr>
                <a:t>体育館の利用時間を</a:t>
              </a:r>
              <a:endParaRPr lang="en-US" altLang="ja-JP" sz="1400" b="1" dirty="0" smtClean="0">
                <a:solidFill>
                  <a:schemeClr val="bg1"/>
                </a:solidFill>
              </a:endParaRPr>
            </a:p>
            <a:p>
              <a:r>
                <a:rPr lang="ja-JP" altLang="en-US" sz="1400" b="1" dirty="0" smtClean="0">
                  <a:solidFill>
                    <a:schemeClr val="bg1"/>
                  </a:solidFill>
                </a:rPr>
                <a:t>長くしてほしい</a:t>
              </a:r>
              <a:endParaRPr lang="en-US" altLang="ja-JP" sz="1400" b="1" dirty="0" smtClean="0">
                <a:solidFill>
                  <a:schemeClr val="bg1"/>
                </a:solidFill>
              </a:endParaRPr>
            </a:p>
            <a:p>
              <a:r>
                <a:rPr lang="ja-JP" altLang="en-US" sz="1400" b="1" dirty="0" smtClean="0">
                  <a:solidFill>
                    <a:schemeClr val="bg1"/>
                  </a:solidFill>
                </a:rPr>
                <a:t>トイレが古くて使い</a:t>
              </a:r>
              <a:endParaRPr lang="en-US" altLang="ja-JP" sz="1400" b="1" dirty="0" smtClean="0">
                <a:solidFill>
                  <a:schemeClr val="bg1"/>
                </a:solidFill>
              </a:endParaRPr>
            </a:p>
            <a:p>
              <a:r>
                <a:rPr lang="ja-JP" altLang="en-US" sz="1400" b="1" dirty="0" smtClean="0">
                  <a:solidFill>
                    <a:schemeClr val="bg1"/>
                  </a:solidFill>
                </a:rPr>
                <a:t>にくい</a:t>
              </a:r>
              <a:endParaRPr kumimoji="1" lang="en-US" altLang="ja-JP" sz="1400" b="1" dirty="0" smtClean="0">
                <a:solidFill>
                  <a:schemeClr val="bg1"/>
                </a:solidFill>
              </a:endParaRPr>
            </a:p>
            <a:p>
              <a:endParaRPr kumimoji="1" lang="en-US" altLang="ja-JP" sz="1400" b="1" dirty="0" smtClean="0">
                <a:solidFill>
                  <a:schemeClr val="bg1"/>
                </a:solidFill>
              </a:endParaRPr>
            </a:p>
          </p:txBody>
        </p:sp>
      </p:grpSp>
      <p:sp>
        <p:nvSpPr>
          <p:cNvPr id="110" name="正方形/長方形 109"/>
          <p:cNvSpPr/>
          <p:nvPr/>
        </p:nvSpPr>
        <p:spPr>
          <a:xfrm>
            <a:off x="5364088" y="4189821"/>
            <a:ext cx="1497924" cy="369332"/>
          </a:xfrm>
          <a:prstGeom prst="rect">
            <a:avLst/>
          </a:prstGeom>
          <a:solidFill>
            <a:schemeClr val="tx1"/>
          </a:solidFill>
          <a:ln>
            <a:noFill/>
          </a:ln>
        </p:spPr>
        <p:txBody>
          <a:bodyPr wrap="square">
            <a:spAutoFit/>
          </a:bodyPr>
          <a:lstStyle/>
          <a:p>
            <a:pPr algn="ctr"/>
            <a:r>
              <a:rPr lang="ja-JP" altLang="en-US" b="1" dirty="0" smtClean="0">
                <a:solidFill>
                  <a:schemeClr val="bg1"/>
                </a:solidFill>
              </a:rPr>
              <a:t>総合区役所</a:t>
            </a:r>
            <a:endParaRPr lang="ja-JP" altLang="en-US" b="1" dirty="0">
              <a:solidFill>
                <a:schemeClr val="bg1"/>
              </a:solidFill>
            </a:endParaRPr>
          </a:p>
        </p:txBody>
      </p:sp>
      <p:grpSp>
        <p:nvGrpSpPr>
          <p:cNvPr id="21" name="グループ化 74"/>
          <p:cNvGrpSpPr/>
          <p:nvPr/>
        </p:nvGrpSpPr>
        <p:grpSpPr>
          <a:xfrm>
            <a:off x="683568" y="3253717"/>
            <a:ext cx="1243592" cy="709634"/>
            <a:chOff x="5364088" y="3068960"/>
            <a:chExt cx="1243592" cy="709634"/>
          </a:xfrm>
        </p:grpSpPr>
        <p:grpSp>
          <p:nvGrpSpPr>
            <p:cNvPr id="22" name="グループ化 116"/>
            <p:cNvGrpSpPr/>
            <p:nvPr/>
          </p:nvGrpSpPr>
          <p:grpSpPr>
            <a:xfrm>
              <a:off x="5508104" y="3140968"/>
              <a:ext cx="1099576" cy="593692"/>
              <a:chOff x="748983" y="2132856"/>
              <a:chExt cx="1215749" cy="737389"/>
            </a:xfrm>
          </p:grpSpPr>
          <p:pic>
            <p:nvPicPr>
              <p:cNvPr id="84" name="Picture 12" descr="ビジネスマン3-BLUE">
                <a:hlinkClick r:id="rId6"/>
              </p:cNvPr>
              <p:cNvPicPr>
                <a:picLocks noChangeAspect="1" noChangeArrowheads="1"/>
              </p:cNvPicPr>
              <p:nvPr/>
            </p:nvPicPr>
            <p:blipFill>
              <a:blip r:embed="rId7" cstate="print"/>
              <a:srcRect/>
              <a:stretch>
                <a:fillRect/>
              </a:stretch>
            </p:blipFill>
            <p:spPr bwMode="auto">
              <a:xfrm>
                <a:off x="748983" y="2135197"/>
                <a:ext cx="773206" cy="735048"/>
              </a:xfrm>
              <a:prstGeom prst="rect">
                <a:avLst/>
              </a:prstGeom>
              <a:noFill/>
            </p:spPr>
          </p:pic>
          <p:pic>
            <p:nvPicPr>
              <p:cNvPr id="85" name="Picture 2" descr="カジュアル女性3-BLACK"/>
              <p:cNvPicPr>
                <a:picLocks noChangeAspect="1" noChangeArrowheads="1"/>
              </p:cNvPicPr>
              <p:nvPr/>
            </p:nvPicPr>
            <p:blipFill>
              <a:blip r:embed="rId8" cstate="print"/>
              <a:srcRect/>
              <a:stretch>
                <a:fillRect/>
              </a:stretch>
            </p:blipFill>
            <p:spPr bwMode="auto">
              <a:xfrm>
                <a:off x="1187624" y="2132856"/>
                <a:ext cx="777108" cy="734148"/>
              </a:xfrm>
              <a:prstGeom prst="rect">
                <a:avLst/>
              </a:prstGeom>
              <a:noFill/>
            </p:spPr>
          </p:pic>
        </p:grpSp>
        <p:sp>
          <p:nvSpPr>
            <p:cNvPr id="79" name="テキスト ボックス 78"/>
            <p:cNvSpPr txBox="1"/>
            <p:nvPr/>
          </p:nvSpPr>
          <p:spPr>
            <a:xfrm>
              <a:off x="5364088" y="3068960"/>
              <a:ext cx="430887" cy="709634"/>
            </a:xfrm>
            <a:prstGeom prst="rect">
              <a:avLst/>
            </a:prstGeom>
            <a:noFill/>
            <a:ln>
              <a:noFill/>
            </a:ln>
            <a:effectLst>
              <a:innerShdw blurRad="139700">
                <a:schemeClr val="bg1"/>
              </a:innerShdw>
            </a:effectLst>
          </p:spPr>
          <p:txBody>
            <a:bodyPr vert="eaVert" wrap="square" rtlCol="0">
              <a:spAutoFit/>
            </a:bodyPr>
            <a:lstStyle/>
            <a:p>
              <a:pPr algn="ctr"/>
              <a:r>
                <a:rPr kumimoji="1" lang="ja-JP" altLang="en-US" sz="1600" b="1" dirty="0" smtClean="0"/>
                <a:t>区民</a:t>
              </a:r>
              <a:endParaRPr kumimoji="1" lang="ja-JP" altLang="en-US" sz="1600" b="1" dirty="0"/>
            </a:p>
          </p:txBody>
        </p:sp>
      </p:grpSp>
      <p:grpSp>
        <p:nvGrpSpPr>
          <p:cNvPr id="23" name="グループ化 71"/>
          <p:cNvGrpSpPr/>
          <p:nvPr/>
        </p:nvGrpSpPr>
        <p:grpSpPr>
          <a:xfrm>
            <a:off x="2123728" y="3356989"/>
            <a:ext cx="2279235" cy="1093052"/>
            <a:chOff x="1008766" y="2479827"/>
            <a:chExt cx="1584176" cy="728104"/>
          </a:xfrm>
        </p:grpSpPr>
        <p:sp>
          <p:nvSpPr>
            <p:cNvPr id="87" name="雲形吹き出し 86"/>
            <p:cNvSpPr/>
            <p:nvPr/>
          </p:nvSpPr>
          <p:spPr>
            <a:xfrm>
              <a:off x="1008766" y="2479827"/>
              <a:ext cx="1584176" cy="719491"/>
            </a:xfrm>
            <a:prstGeom prst="cloudCallout">
              <a:avLst>
                <a:gd name="adj1" fmla="val -57382"/>
                <a:gd name="adj2" fmla="val -23319"/>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0" name="正方形/長方形 89"/>
            <p:cNvSpPr/>
            <p:nvPr/>
          </p:nvSpPr>
          <p:spPr>
            <a:xfrm>
              <a:off x="1201961" y="2656787"/>
              <a:ext cx="1381077" cy="55114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ja-JP" altLang="en-US" sz="1400" b="1" dirty="0" smtClean="0">
                  <a:solidFill>
                    <a:schemeClr val="bg1"/>
                  </a:solidFill>
                </a:rPr>
                <a:t>体育館の利用時間を</a:t>
              </a:r>
              <a:endParaRPr lang="en-US" altLang="ja-JP" sz="1400" b="1" dirty="0" smtClean="0">
                <a:solidFill>
                  <a:schemeClr val="bg1"/>
                </a:solidFill>
              </a:endParaRPr>
            </a:p>
            <a:p>
              <a:r>
                <a:rPr lang="ja-JP" altLang="en-US" sz="1400" b="1" dirty="0" smtClean="0">
                  <a:solidFill>
                    <a:schemeClr val="bg1"/>
                  </a:solidFill>
                </a:rPr>
                <a:t>長くしてほしい</a:t>
              </a:r>
              <a:endParaRPr lang="en-US" altLang="ja-JP" sz="1400" b="1" dirty="0" smtClean="0">
                <a:solidFill>
                  <a:schemeClr val="bg1"/>
                </a:solidFill>
              </a:endParaRPr>
            </a:p>
            <a:p>
              <a:r>
                <a:rPr lang="ja-JP" altLang="en-US" sz="1400" b="1" dirty="0" smtClean="0">
                  <a:solidFill>
                    <a:schemeClr val="bg1"/>
                  </a:solidFill>
                </a:rPr>
                <a:t>トイレが古くて使い</a:t>
              </a:r>
              <a:endParaRPr lang="en-US" altLang="ja-JP" sz="1400" b="1" dirty="0" smtClean="0">
                <a:solidFill>
                  <a:schemeClr val="bg1"/>
                </a:solidFill>
              </a:endParaRPr>
            </a:p>
            <a:p>
              <a:r>
                <a:rPr lang="ja-JP" altLang="en-US" sz="1400" b="1" dirty="0" smtClean="0">
                  <a:solidFill>
                    <a:schemeClr val="bg1"/>
                  </a:solidFill>
                </a:rPr>
                <a:t>にくい</a:t>
              </a:r>
              <a:endParaRPr kumimoji="1" lang="en-US" altLang="ja-JP" sz="1400" b="1" dirty="0" smtClean="0">
                <a:solidFill>
                  <a:schemeClr val="bg1"/>
                </a:solidFill>
              </a:endParaRPr>
            </a:p>
            <a:p>
              <a:endParaRPr kumimoji="1" lang="en-US" altLang="ja-JP" sz="1400" b="1" dirty="0" smtClean="0">
                <a:solidFill>
                  <a:schemeClr val="bg1"/>
                </a:solidFill>
              </a:endParaRPr>
            </a:p>
          </p:txBody>
        </p:sp>
      </p:grpSp>
      <p:grpSp>
        <p:nvGrpSpPr>
          <p:cNvPr id="24" name="グループ化 91"/>
          <p:cNvGrpSpPr/>
          <p:nvPr/>
        </p:nvGrpSpPr>
        <p:grpSpPr>
          <a:xfrm>
            <a:off x="6012160" y="2924944"/>
            <a:ext cx="1933653" cy="347853"/>
            <a:chOff x="694130" y="2691302"/>
            <a:chExt cx="1933653" cy="347853"/>
          </a:xfrm>
        </p:grpSpPr>
        <p:pic>
          <p:nvPicPr>
            <p:cNvPr id="98" name="irc_mi" descr="「イラスト プール」の画像検索結果">
              <a:hlinkClick r:id="rId2"/>
            </p:cNvPr>
            <p:cNvPicPr/>
            <p:nvPr/>
          </p:nvPicPr>
          <p:blipFill>
            <a:blip r:embed="rId3" cstate="print">
              <a:extLst>
                <a:ext uri="{28A0092B-C50C-407E-A947-70E740481C1C}">
                  <a14:useLocalDpi xmlns="" xmlns:a14="http://schemas.microsoft.com/office/drawing/2010/main" val="0"/>
                </a:ext>
              </a:extLst>
            </a:blip>
            <a:srcRect/>
            <a:stretch>
              <a:fillRect/>
            </a:stretch>
          </p:blipFill>
          <p:spPr bwMode="auto">
            <a:xfrm>
              <a:off x="694130" y="2691302"/>
              <a:ext cx="781526" cy="347853"/>
            </a:xfrm>
            <a:prstGeom prst="rect">
              <a:avLst/>
            </a:prstGeom>
            <a:noFill/>
            <a:ln>
              <a:noFill/>
            </a:ln>
          </p:spPr>
        </p:pic>
        <p:pic>
          <p:nvPicPr>
            <p:cNvPr id="99" name="irc_mi" descr="「イラスト 体育館」の画像検索結果">
              <a:hlinkClick r:id="rId4"/>
            </p:cNvPr>
            <p:cNvPicPr/>
            <p:nvPr/>
          </p:nvPicPr>
          <p:blipFill>
            <a:blip r:embed="rId5" cstate="print">
              <a:extLst>
                <a:ext uri="{28A0092B-C50C-407E-A947-70E740481C1C}">
                  <a14:useLocalDpi xmlns="" xmlns:a14="http://schemas.microsoft.com/office/drawing/2010/main" val="0"/>
                </a:ext>
              </a:extLst>
            </a:blip>
            <a:srcRect/>
            <a:stretch>
              <a:fillRect/>
            </a:stretch>
          </p:blipFill>
          <p:spPr bwMode="auto">
            <a:xfrm>
              <a:off x="1781130" y="2691302"/>
              <a:ext cx="846653" cy="347853"/>
            </a:xfrm>
            <a:prstGeom prst="rect">
              <a:avLst/>
            </a:prstGeom>
            <a:noFill/>
            <a:ln>
              <a:noFill/>
            </a:ln>
          </p:spPr>
        </p:pic>
      </p:grpSp>
      <p:sp>
        <p:nvSpPr>
          <p:cNvPr id="88" name="角丸四角形吹き出し 87"/>
          <p:cNvSpPr/>
          <p:nvPr/>
        </p:nvSpPr>
        <p:spPr bwMode="auto">
          <a:xfrm>
            <a:off x="0" y="5269941"/>
            <a:ext cx="1043608" cy="576064"/>
          </a:xfrm>
          <a:prstGeom prst="wedgeRoundRectCallout">
            <a:avLst>
              <a:gd name="adj1" fmla="val 49626"/>
              <a:gd name="adj2" fmla="val 63907"/>
              <a:gd name="adj3" fmla="val 16667"/>
            </a:avLst>
          </a:prstGeom>
          <a:solidFill>
            <a:schemeClr val="accent5">
              <a:lumMod val="40000"/>
              <a:lumOff val="60000"/>
            </a:schemeClr>
          </a:solidFill>
          <a:ln/>
          <a:extLst>
            <a:ext uri="{91240B29-F687-4F45-9708-019B960494DF}">
              <a14:hiddenLine xmlns="" xmlns:a14="http://schemas.microsoft.com/office/drawing/2010/main" w="9525" algn="ctr">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style>
          <a:lnRef idx="2">
            <a:schemeClr val="dk1"/>
          </a:lnRef>
          <a:fillRef idx="1">
            <a:schemeClr val="lt1"/>
          </a:fillRef>
          <a:effectRef idx="0">
            <a:schemeClr val="dk1"/>
          </a:effectRef>
          <a:fontRef idx="minor">
            <a:schemeClr val="dk1"/>
          </a:fontRef>
        </p:style>
        <p:txBody>
          <a:bodyPr wrap="none" rtlCol="0" anchor="ctr"/>
          <a:lstStyle/>
          <a:p>
            <a:r>
              <a:rPr kumimoji="1" lang="ja-JP" altLang="en-US" sz="1100" b="1" dirty="0" smtClean="0">
                <a:latin typeface="Meiryo UI" panose="020B0604030504040204" pitchFamily="50" charset="-128"/>
                <a:ea typeface="Meiryo UI" panose="020B0604030504040204" pitchFamily="50" charset="-128"/>
                <a:cs typeface="Meiryo UI" panose="020B0604030504040204" pitchFamily="50" charset="-128"/>
              </a:rPr>
              <a:t>全市的な観点</a:t>
            </a:r>
            <a:endParaRPr kumimoji="1" lang="en-US" altLang="ja-JP" sz="1100" b="1" dirty="0" smtClean="0">
              <a:latin typeface="Meiryo UI" panose="020B0604030504040204" pitchFamily="50" charset="-128"/>
              <a:ea typeface="Meiryo UI" panose="020B0604030504040204" pitchFamily="50" charset="-128"/>
              <a:cs typeface="Meiryo UI" panose="020B0604030504040204" pitchFamily="50" charset="-128"/>
            </a:endParaRPr>
          </a:p>
          <a:p>
            <a:r>
              <a:rPr kumimoji="1" lang="ja-JP" altLang="en-US" sz="1100" b="1" dirty="0" err="1" smtClean="0">
                <a:latin typeface="Meiryo UI" panose="020B0604030504040204" pitchFamily="50" charset="-128"/>
                <a:ea typeface="Meiryo UI" panose="020B0604030504040204" pitchFamily="50" charset="-128"/>
                <a:cs typeface="Meiryo UI" panose="020B0604030504040204" pitchFamily="50" charset="-128"/>
              </a:rPr>
              <a:t>で優</a:t>
            </a:r>
            <a:r>
              <a:rPr kumimoji="1" lang="ja-JP" altLang="en-US" sz="1100" b="1" dirty="0" smtClean="0">
                <a:latin typeface="Meiryo UI" panose="020B0604030504040204" pitchFamily="50" charset="-128"/>
                <a:ea typeface="Meiryo UI" panose="020B0604030504040204" pitchFamily="50" charset="-128"/>
                <a:cs typeface="Meiryo UI" panose="020B0604030504040204" pitchFamily="50" charset="-128"/>
              </a:rPr>
              <a:t>先順位を</a:t>
            </a:r>
            <a:endParaRPr kumimoji="1" lang="en-US" altLang="ja-JP" sz="1100" b="1" dirty="0" smtClean="0">
              <a:latin typeface="Meiryo UI" panose="020B0604030504040204" pitchFamily="50" charset="-128"/>
              <a:ea typeface="Meiryo UI" panose="020B0604030504040204" pitchFamily="50" charset="-128"/>
              <a:cs typeface="Meiryo UI" panose="020B0604030504040204" pitchFamily="50" charset="-128"/>
            </a:endParaRPr>
          </a:p>
          <a:p>
            <a:r>
              <a:rPr lang="ja-JP" altLang="en-US" sz="1100" b="1" dirty="0" smtClean="0">
                <a:latin typeface="Meiryo UI" panose="020B0604030504040204" pitchFamily="50" charset="-128"/>
                <a:ea typeface="Meiryo UI" panose="020B0604030504040204" pitchFamily="50" charset="-128"/>
                <a:cs typeface="Meiryo UI" panose="020B0604030504040204" pitchFamily="50" charset="-128"/>
              </a:rPr>
              <a:t>検討</a:t>
            </a:r>
            <a:endParaRPr kumimoji="1" lang="ja-JP" altLang="en-US" sz="1100" b="1" dirty="0" smtClean="0">
              <a:latin typeface="Meiryo UI" panose="020B0604030504040204" pitchFamily="50" charset="-128"/>
              <a:ea typeface="Meiryo UI" panose="020B0604030504040204" pitchFamily="50" charset="-128"/>
              <a:cs typeface="Meiryo UI" panose="020B0604030504040204" pitchFamily="50" charset="-128"/>
            </a:endParaRPr>
          </a:p>
        </p:txBody>
      </p:sp>
      <p:sp>
        <p:nvSpPr>
          <p:cNvPr id="103" name="正方形/長方形 102"/>
          <p:cNvSpPr/>
          <p:nvPr/>
        </p:nvSpPr>
        <p:spPr>
          <a:xfrm>
            <a:off x="1619672" y="1856877"/>
            <a:ext cx="1546348" cy="354918"/>
          </a:xfrm>
          <a:prstGeom prst="rect">
            <a:avLst/>
          </a:prstGeom>
          <a:solidFill>
            <a:schemeClr val="bg1"/>
          </a:solidFill>
          <a:ln>
            <a:solidFill>
              <a:schemeClr val="accent1">
                <a:shade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b="1" dirty="0" smtClean="0">
                <a:solidFill>
                  <a:schemeClr val="tx1"/>
                </a:solidFill>
              </a:rPr>
              <a:t>現　在</a:t>
            </a:r>
            <a:endParaRPr kumimoji="1" lang="ja-JP" altLang="en-US" b="1" dirty="0">
              <a:solidFill>
                <a:schemeClr val="tx1"/>
              </a:solidFill>
            </a:endParaRPr>
          </a:p>
        </p:txBody>
      </p:sp>
      <p:sp>
        <p:nvSpPr>
          <p:cNvPr id="105" name="正方形/長方形 104"/>
          <p:cNvSpPr/>
          <p:nvPr/>
        </p:nvSpPr>
        <p:spPr>
          <a:xfrm>
            <a:off x="6084168" y="1856877"/>
            <a:ext cx="1602918" cy="35491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b="1" dirty="0" smtClean="0">
                <a:solidFill>
                  <a:schemeClr val="bg1"/>
                </a:solidFill>
              </a:rPr>
              <a:t>総合区</a:t>
            </a:r>
            <a:endParaRPr kumimoji="1" lang="ja-JP" altLang="en-US" b="1" dirty="0">
              <a:solidFill>
                <a:schemeClr val="bg1"/>
              </a:solidFill>
            </a:endParaRPr>
          </a:p>
        </p:txBody>
      </p:sp>
      <p:sp>
        <p:nvSpPr>
          <p:cNvPr id="111" name="角丸四角形 110"/>
          <p:cNvSpPr/>
          <p:nvPr/>
        </p:nvSpPr>
        <p:spPr bwMode="auto">
          <a:xfrm>
            <a:off x="467544" y="2273811"/>
            <a:ext cx="3960440" cy="475849"/>
          </a:xfrm>
          <a:prstGeom prst="roundRect">
            <a:avLst>
              <a:gd name="adj" fmla="val 25039"/>
            </a:avLst>
          </a:prstGeom>
          <a:solidFill>
            <a:schemeClr val="accent1">
              <a:lumMod val="40000"/>
              <a:lumOff val="60000"/>
            </a:schemeClr>
          </a:solidFill>
          <a:ln>
            <a:noFill/>
          </a:ln>
          <a:effectLst/>
          <a:extLst>
            <a:ext uri="{91240B29-F687-4F45-9708-019B960494DF}">
              <a14:hiddenLine xmlns="" xmlns:a14="http://schemas.microsoft.com/office/drawing/2010/main" w="9525" algn="ctr">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rtlCol="0" anchor="ctr"/>
          <a:lstStyle/>
          <a:p>
            <a:r>
              <a:rPr lang="ja-JP" altLang="en-US" sz="1200" dirty="0" smtClean="0">
                <a:latin typeface="Meiryo UI" panose="020B0604030504040204" pitchFamily="50" charset="-128"/>
                <a:ea typeface="Meiryo UI" panose="020B0604030504040204" pitchFamily="50" charset="-128"/>
                <a:cs typeface="Meiryo UI" panose="020B0604030504040204" pitchFamily="50" charset="-128"/>
              </a:rPr>
              <a:t>○区民からの相談から対応まで市役所で実施</a:t>
            </a:r>
            <a:endParaRPr lang="en-US" altLang="ja-JP" sz="1200" dirty="0" smtClean="0">
              <a:latin typeface="Meiryo UI" panose="020B0604030504040204" pitchFamily="50" charset="-128"/>
              <a:ea typeface="Meiryo UI" panose="020B0604030504040204" pitchFamily="50" charset="-128"/>
              <a:cs typeface="Meiryo UI" panose="020B0604030504040204" pitchFamily="50" charset="-128"/>
            </a:endParaRPr>
          </a:p>
          <a:p>
            <a:r>
              <a:rPr lang="ja-JP" altLang="en-US" sz="1200" dirty="0" smtClean="0">
                <a:latin typeface="Meiryo UI" panose="020B0604030504040204" pitchFamily="50" charset="-128"/>
                <a:ea typeface="Meiryo UI" panose="020B0604030504040204" pitchFamily="50" charset="-128"/>
                <a:cs typeface="Meiryo UI" panose="020B0604030504040204" pitchFamily="50" charset="-128"/>
              </a:rPr>
              <a:t>○対応にあたっては、全市的な観点で優先順位を決定</a:t>
            </a:r>
            <a:endParaRPr lang="en-US" altLang="ja-JP" sz="1200" dirty="0" smtClean="0">
              <a:latin typeface="Meiryo UI" panose="020B0604030504040204" pitchFamily="50" charset="-128"/>
              <a:ea typeface="Meiryo UI" panose="020B0604030504040204" pitchFamily="50" charset="-128"/>
              <a:cs typeface="Meiryo UI" panose="020B0604030504040204" pitchFamily="50" charset="-128"/>
            </a:endParaRPr>
          </a:p>
        </p:txBody>
      </p:sp>
      <p:sp>
        <p:nvSpPr>
          <p:cNvPr id="112" name="角丸四角形 111"/>
          <p:cNvSpPr/>
          <p:nvPr/>
        </p:nvSpPr>
        <p:spPr bwMode="auto">
          <a:xfrm>
            <a:off x="5004048" y="2273811"/>
            <a:ext cx="3960440" cy="475849"/>
          </a:xfrm>
          <a:prstGeom prst="roundRect">
            <a:avLst>
              <a:gd name="adj" fmla="val 25039"/>
            </a:avLst>
          </a:prstGeom>
          <a:solidFill>
            <a:schemeClr val="accent1">
              <a:lumMod val="40000"/>
              <a:lumOff val="60000"/>
            </a:schemeClr>
          </a:solidFill>
          <a:ln>
            <a:noFill/>
          </a:ln>
          <a:effectLst/>
          <a:extLst>
            <a:ext uri="{91240B29-F687-4F45-9708-019B960494DF}">
              <a14:hiddenLine xmlns="" xmlns:a14="http://schemas.microsoft.com/office/drawing/2010/main" w="9525" algn="ctr">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rtlCol="0" anchor="ctr"/>
          <a:lstStyle/>
          <a:p>
            <a:r>
              <a:rPr lang="ja-JP" altLang="en-US" sz="1200" dirty="0" smtClean="0">
                <a:latin typeface="Meiryo UI" panose="020B0604030504040204" pitchFamily="50" charset="-128"/>
                <a:ea typeface="Meiryo UI" panose="020B0604030504040204" pitchFamily="50" charset="-128"/>
                <a:cs typeface="Meiryo UI" panose="020B0604030504040204" pitchFamily="50" charset="-128"/>
              </a:rPr>
              <a:t>○区民からの相談から対応まで区役所で実施</a:t>
            </a:r>
            <a:endParaRPr lang="en-US" altLang="ja-JP" sz="1200" dirty="0" smtClean="0">
              <a:latin typeface="Meiryo UI" panose="020B0604030504040204" pitchFamily="50" charset="-128"/>
              <a:ea typeface="Meiryo UI" panose="020B0604030504040204" pitchFamily="50" charset="-128"/>
              <a:cs typeface="Meiryo UI" panose="020B0604030504040204" pitchFamily="50" charset="-128"/>
            </a:endParaRPr>
          </a:p>
          <a:p>
            <a:r>
              <a:rPr lang="ja-JP" altLang="en-US" sz="1200" dirty="0" smtClean="0">
                <a:latin typeface="Meiryo UI" panose="020B0604030504040204" pitchFamily="50" charset="-128"/>
                <a:ea typeface="Meiryo UI" panose="020B0604030504040204" pitchFamily="50" charset="-128"/>
                <a:cs typeface="Meiryo UI" panose="020B0604030504040204" pitchFamily="50" charset="-128"/>
              </a:rPr>
              <a:t>○対応にあたっては、総合区で独自に判断</a:t>
            </a:r>
            <a:endParaRPr lang="en-US" altLang="ja-JP" sz="1200" dirty="0" smtClean="0">
              <a:latin typeface="Meiryo UI" panose="020B0604030504040204" pitchFamily="50" charset="-128"/>
              <a:ea typeface="Meiryo UI" panose="020B0604030504040204" pitchFamily="50" charset="-128"/>
              <a:cs typeface="Meiryo UI" panose="020B0604030504040204" pitchFamily="50" charset="-128"/>
            </a:endParaRPr>
          </a:p>
        </p:txBody>
      </p:sp>
      <p:sp>
        <p:nvSpPr>
          <p:cNvPr id="75" name="テキスト ボックス 74"/>
          <p:cNvSpPr txBox="1"/>
          <p:nvPr/>
        </p:nvSpPr>
        <p:spPr>
          <a:xfrm>
            <a:off x="-121196" y="395267"/>
            <a:ext cx="5217337" cy="384721"/>
          </a:xfrm>
          <a:prstGeom prst="rect">
            <a:avLst/>
          </a:prstGeom>
          <a:noFill/>
        </p:spPr>
        <p:txBody>
          <a:bodyPr wrap="square" rtlCol="0">
            <a:spAutoFit/>
          </a:bodyPr>
          <a:lstStyle/>
          <a:p>
            <a:r>
              <a:rPr lang="ja-JP" altLang="en-US" sz="1900" b="1"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　（　具体例 ④　）</a:t>
            </a:r>
            <a:endParaRPr lang="ja-JP" altLang="en-US" sz="19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76" name="正方形/長方形 75"/>
          <p:cNvSpPr/>
          <p:nvPr/>
        </p:nvSpPr>
        <p:spPr>
          <a:xfrm>
            <a:off x="0" y="-1660"/>
            <a:ext cx="9144000" cy="432000"/>
          </a:xfrm>
          <a:prstGeom prst="rect">
            <a:avLst/>
          </a:prstGeom>
          <a:gradFill>
            <a:gsLst>
              <a:gs pos="0">
                <a:schemeClr val="accent2">
                  <a:lumMod val="40000"/>
                  <a:lumOff val="60000"/>
                </a:schemeClr>
              </a:gs>
              <a:gs pos="50000">
                <a:schemeClr val="bg1"/>
              </a:gs>
              <a:gs pos="100000">
                <a:schemeClr val="accent2">
                  <a:lumMod val="40000"/>
                  <a:lumOff val="6000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r>
              <a:rPr lang="ja-JP" altLang="en-US" sz="2000" b="1" dirty="0" smtClean="0">
                <a:solidFill>
                  <a:prstClr val="black"/>
                </a:solidFill>
                <a:latin typeface="Meiryo UI" pitchFamily="50" charset="-128"/>
                <a:ea typeface="Meiryo UI" pitchFamily="50" charset="-128"/>
                <a:cs typeface="Meiryo UI" pitchFamily="50" charset="-128"/>
              </a:rPr>
              <a:t>５　総合区政の運営イメージ</a:t>
            </a:r>
            <a:endParaRPr lang="ja-JP" altLang="en-US" sz="2000" b="1" dirty="0">
              <a:solidFill>
                <a:prstClr val="black"/>
              </a:solidFill>
              <a:latin typeface="Meiryo UI" pitchFamily="50" charset="-128"/>
              <a:ea typeface="Meiryo UI" pitchFamily="50" charset="-128"/>
              <a:cs typeface="Meiryo UI" pitchFamily="50" charset="-128"/>
            </a:endParaRPr>
          </a:p>
        </p:txBody>
      </p:sp>
      <p:sp>
        <p:nvSpPr>
          <p:cNvPr id="89" name="正方形/長方形 27"/>
          <p:cNvSpPr>
            <a:spLocks noChangeArrowheads="1"/>
          </p:cNvSpPr>
          <p:nvPr/>
        </p:nvSpPr>
        <p:spPr bwMode="auto">
          <a:xfrm>
            <a:off x="8100392" y="44624"/>
            <a:ext cx="1031875" cy="261937"/>
          </a:xfrm>
          <a:prstGeom prst="rect">
            <a:avLst/>
          </a:prstGeom>
          <a:noFill/>
          <a:ln w="9525">
            <a:noFill/>
            <a:miter lim="800000"/>
            <a:headEnd/>
            <a:tailEnd/>
          </a:ln>
        </p:spPr>
        <p:txBody>
          <a:bodyPr>
            <a:spAutoFit/>
          </a:bodyPr>
          <a:lstStyle/>
          <a:p>
            <a:pPr algn="r"/>
            <a:r>
              <a:rPr lang="ja-JP" altLang="en-US" sz="1100" b="1" dirty="0">
                <a:solidFill>
                  <a:srgbClr val="000000"/>
                </a:solidFill>
                <a:latin typeface="ＭＳ Ｐゴシック" charset="-128"/>
                <a:ea typeface="Meiryo UI" pitchFamily="50" charset="-128"/>
                <a:cs typeface="Meiryo UI" pitchFamily="50" charset="-128"/>
              </a:rPr>
              <a:t> 事務</a:t>
            </a:r>
            <a:r>
              <a:rPr lang="en-US" altLang="ja-JP" sz="1100" b="1" dirty="0" smtClean="0">
                <a:solidFill>
                  <a:srgbClr val="000000"/>
                </a:solidFill>
                <a:latin typeface="ＭＳ Ｐゴシック" charset="-128"/>
                <a:ea typeface="Meiryo UI" pitchFamily="50" charset="-128"/>
                <a:cs typeface="Meiryo UI" pitchFamily="50" charset="-128"/>
              </a:rPr>
              <a:t>-</a:t>
            </a:r>
            <a:r>
              <a:rPr lang="ja-JP" altLang="en-US" sz="1100" b="1" dirty="0" smtClean="0">
                <a:solidFill>
                  <a:srgbClr val="000000"/>
                </a:solidFill>
                <a:latin typeface="ＭＳ Ｐゴシック" charset="-128"/>
                <a:ea typeface="Meiryo UI" pitchFamily="50" charset="-128"/>
                <a:cs typeface="Meiryo UI" pitchFamily="50" charset="-128"/>
              </a:rPr>
              <a:t>１３</a:t>
            </a:r>
            <a:endParaRPr lang="ja-JP" altLang="en-US" sz="1200" b="1" dirty="0">
              <a:solidFill>
                <a:srgbClr val="000000"/>
              </a:solidFill>
              <a:latin typeface="ＭＳ Ｐゴシック" charset="-128"/>
              <a:ea typeface="Meiryo UI" pitchFamily="50" charset="-128"/>
              <a:cs typeface="Meiryo UI" pitchFamily="50" charset="-128"/>
            </a:endParaRPr>
          </a:p>
        </p:txBody>
      </p:sp>
      <p:sp>
        <p:nvSpPr>
          <p:cNvPr id="78" name="大かっこ 77"/>
          <p:cNvSpPr/>
          <p:nvPr/>
        </p:nvSpPr>
        <p:spPr bwMode="ltGray">
          <a:xfrm>
            <a:off x="749106" y="1293249"/>
            <a:ext cx="2338436" cy="221977"/>
          </a:xfrm>
          <a:prstGeom prst="bracketPair">
            <a:avLst/>
          </a:prstGeom>
          <a:ln w="38100">
            <a:solidFill>
              <a:schemeClr val="bg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a:p>
        </p:txBody>
      </p:sp>
      <p:sp>
        <p:nvSpPr>
          <p:cNvPr id="86" name="正方形/長方形 27"/>
          <p:cNvSpPr>
            <a:spLocks noChangeArrowheads="1"/>
          </p:cNvSpPr>
          <p:nvPr/>
        </p:nvSpPr>
        <p:spPr bwMode="auto">
          <a:xfrm>
            <a:off x="4447680" y="6632444"/>
            <a:ext cx="2752228" cy="253916"/>
          </a:xfrm>
          <a:prstGeom prst="rect">
            <a:avLst/>
          </a:prstGeom>
          <a:noFill/>
          <a:ln w="9525">
            <a:noFill/>
            <a:miter lim="800000"/>
            <a:headEnd/>
            <a:tailEnd/>
          </a:ln>
        </p:spPr>
        <p:txBody>
          <a:bodyPr wrap="square">
            <a:spAutoFit/>
          </a:bodyPr>
          <a:lstStyle/>
          <a:p>
            <a:pPr algn="r"/>
            <a:r>
              <a:rPr lang="en-US" altLang="ja-JP" sz="1050" dirty="0" smtClean="0">
                <a:solidFill>
                  <a:srgbClr val="000000"/>
                </a:solidFill>
                <a:latin typeface="ＭＳ Ｐゴシック" charset="-128"/>
                <a:ea typeface="Meiryo UI" pitchFamily="50" charset="-128"/>
                <a:cs typeface="Meiryo UI" pitchFamily="50" charset="-128"/>
              </a:rPr>
              <a:t>※</a:t>
            </a:r>
            <a:r>
              <a:rPr lang="ja-JP" altLang="en-US" sz="1050" dirty="0" smtClean="0">
                <a:solidFill>
                  <a:srgbClr val="000000"/>
                </a:solidFill>
                <a:latin typeface="ＭＳ Ｐゴシック" charset="-128"/>
                <a:ea typeface="Meiryo UI" pitchFamily="50" charset="-128"/>
                <a:cs typeface="Meiryo UI" pitchFamily="50" charset="-128"/>
              </a:rPr>
              <a:t>「５　財産管理」 財産</a:t>
            </a:r>
            <a:r>
              <a:rPr lang="en-US" altLang="ja-JP" sz="1050" dirty="0" smtClean="0">
                <a:solidFill>
                  <a:srgbClr val="000000"/>
                </a:solidFill>
                <a:latin typeface="ＭＳ Ｐゴシック" charset="-128"/>
                <a:ea typeface="Meiryo UI" pitchFamily="50" charset="-128"/>
                <a:cs typeface="Meiryo UI" pitchFamily="50" charset="-128"/>
              </a:rPr>
              <a:t>-</a:t>
            </a:r>
            <a:r>
              <a:rPr lang="ja-JP" altLang="en-US" sz="1050" dirty="0" smtClean="0">
                <a:solidFill>
                  <a:srgbClr val="000000"/>
                </a:solidFill>
                <a:latin typeface="ＭＳ Ｐゴシック" charset="-128"/>
                <a:ea typeface="Meiryo UI" pitchFamily="50" charset="-128"/>
                <a:cs typeface="Meiryo UI" pitchFamily="50" charset="-128"/>
              </a:rPr>
              <a:t>４参照</a:t>
            </a:r>
            <a:endParaRPr lang="ja-JP" altLang="en-US" sz="1050" dirty="0">
              <a:solidFill>
                <a:srgbClr val="000000"/>
              </a:solidFill>
              <a:latin typeface="ＭＳ Ｐゴシック" charset="-128"/>
              <a:ea typeface="Meiryo UI" pitchFamily="50" charset="-128"/>
              <a:cs typeface="Meiryo UI" pitchFamily="50" charset="-128"/>
            </a:endParaRPr>
          </a:p>
        </p:txBody>
      </p:sp>
    </p:spTree>
    <p:extLst>
      <p:ext uri="{BB962C8B-B14F-4D97-AF65-F5344CB8AC3E}">
        <p14:creationId xmlns="" xmlns:p14="http://schemas.microsoft.com/office/powerpoint/2010/main" val="1853555471"/>
      </p:ext>
    </p:extLst>
  </p:cSld>
  <p:clrMapOvr>
    <a:masterClrMapping/>
  </p:clrMapOvr>
  <p:timing>
    <p:tnLst>
      <p:par>
        <p:cTn id="1" dur="indefinite" restart="never" nodeType="tmRoot"/>
      </p:par>
    </p:tn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二等辺三角形 9"/>
          <p:cNvSpPr/>
          <p:nvPr/>
        </p:nvSpPr>
        <p:spPr>
          <a:xfrm>
            <a:off x="2943526" y="4393372"/>
            <a:ext cx="3162985" cy="295667"/>
          </a:xfrm>
          <a:prstGeom prst="triangle">
            <a:avLst/>
          </a:prstGeom>
          <a:ln>
            <a:noFill/>
          </a:ln>
          <a:scene3d>
            <a:camera prst="orthographicFront">
              <a:rot lat="0" lon="0" rev="16200000"/>
            </a:camera>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nvGrpSpPr>
          <p:cNvPr id="2" name="グループ化 58"/>
          <p:cNvGrpSpPr/>
          <p:nvPr/>
        </p:nvGrpSpPr>
        <p:grpSpPr>
          <a:xfrm>
            <a:off x="4572000" y="908720"/>
            <a:ext cx="4324718" cy="576065"/>
            <a:chOff x="1633567" y="6136028"/>
            <a:chExt cx="4538592" cy="631082"/>
          </a:xfrm>
        </p:grpSpPr>
        <p:sp>
          <p:nvSpPr>
            <p:cNvPr id="12" name="正方形/長方形 11"/>
            <p:cNvSpPr/>
            <p:nvPr/>
          </p:nvSpPr>
          <p:spPr>
            <a:xfrm>
              <a:off x="2413207" y="6136028"/>
              <a:ext cx="3758952" cy="631082"/>
            </a:xfrm>
            <a:prstGeom prst="rect">
              <a:avLst/>
            </a:pr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p>
              <a:r>
                <a:rPr lang="ja-JP" altLang="en-US" sz="1600" b="1" dirty="0">
                  <a:solidFill>
                    <a:schemeClr val="tx1"/>
                  </a:solidFill>
                  <a:latin typeface="Meiryo UI" panose="020B0604030504040204" pitchFamily="50" charset="-128"/>
                  <a:ea typeface="Meiryo UI" panose="020B0604030504040204" pitchFamily="50" charset="-128"/>
                </a:rPr>
                <a:t>◆地域</a:t>
              </a:r>
              <a:r>
                <a:rPr lang="ja-JP" altLang="en-US" sz="1600" b="1" dirty="0" smtClean="0">
                  <a:solidFill>
                    <a:schemeClr val="tx1"/>
                  </a:solidFill>
                  <a:latin typeface="Meiryo UI" panose="020B0604030504040204" pitchFamily="50" charset="-128"/>
                  <a:ea typeface="Meiryo UI" panose="020B0604030504040204" pitchFamily="50" charset="-128"/>
                </a:rPr>
                <a:t>の実情やニーズに応じた高齢者等</a:t>
              </a:r>
              <a:endParaRPr lang="en-US" altLang="ja-JP" sz="1600" b="1" dirty="0" smtClean="0">
                <a:solidFill>
                  <a:schemeClr val="tx1"/>
                </a:solidFill>
                <a:latin typeface="Meiryo UI" panose="020B0604030504040204" pitchFamily="50" charset="-128"/>
                <a:ea typeface="Meiryo UI" panose="020B0604030504040204" pitchFamily="50" charset="-128"/>
              </a:endParaRPr>
            </a:p>
            <a:p>
              <a:r>
                <a:rPr lang="ja-JP" altLang="en-US" sz="1600" b="1" dirty="0">
                  <a:solidFill>
                    <a:schemeClr val="tx1"/>
                  </a:solidFill>
                  <a:latin typeface="Meiryo UI" panose="020B0604030504040204" pitchFamily="50" charset="-128"/>
                  <a:ea typeface="Meiryo UI" panose="020B0604030504040204" pitchFamily="50" charset="-128"/>
                </a:rPr>
                <a:t>　</a:t>
              </a:r>
              <a:r>
                <a:rPr lang="ja-JP" altLang="en-US" sz="1600" b="1" dirty="0" smtClean="0">
                  <a:solidFill>
                    <a:schemeClr val="tx1"/>
                  </a:solidFill>
                  <a:latin typeface="Meiryo UI" panose="020B0604030504040204" pitchFamily="50" charset="-128"/>
                  <a:ea typeface="Meiryo UI" panose="020B0604030504040204" pitchFamily="50" charset="-128"/>
                </a:rPr>
                <a:t> </a:t>
              </a:r>
              <a:r>
                <a:rPr lang="ja-JP" altLang="en-US" sz="1600" b="1" dirty="0" err="1" smtClean="0">
                  <a:solidFill>
                    <a:schemeClr val="tx1"/>
                  </a:solidFill>
                  <a:latin typeface="Meiryo UI" panose="020B0604030504040204" pitchFamily="50" charset="-128"/>
                  <a:ea typeface="Meiryo UI" panose="020B0604030504040204" pitchFamily="50" charset="-128"/>
                </a:rPr>
                <a:t>への</a:t>
              </a:r>
              <a:r>
                <a:rPr lang="ja-JP" altLang="en-US" sz="1600" b="1" dirty="0" smtClean="0">
                  <a:solidFill>
                    <a:schemeClr val="tx1"/>
                  </a:solidFill>
                  <a:latin typeface="Meiryo UI" panose="020B0604030504040204" pitchFamily="50" charset="-128"/>
                  <a:ea typeface="Meiryo UI" panose="020B0604030504040204" pitchFamily="50" charset="-128"/>
                </a:rPr>
                <a:t>福祉施策の充実</a:t>
              </a:r>
              <a:endParaRPr lang="en-US" altLang="ja-JP" sz="1600" b="1" dirty="0" smtClean="0">
                <a:solidFill>
                  <a:schemeClr val="tx1"/>
                </a:solidFill>
                <a:latin typeface="Meiryo UI" panose="020B0604030504040204" pitchFamily="50" charset="-128"/>
                <a:ea typeface="Meiryo UI" panose="020B0604030504040204" pitchFamily="50" charset="-128"/>
              </a:endParaRPr>
            </a:p>
          </p:txBody>
        </p:sp>
        <p:sp>
          <p:nvSpPr>
            <p:cNvPr id="13" name="正方形/長方形 12"/>
            <p:cNvSpPr/>
            <p:nvPr/>
          </p:nvSpPr>
          <p:spPr>
            <a:xfrm>
              <a:off x="1633567" y="6138827"/>
              <a:ext cx="802937" cy="612870"/>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b="1" dirty="0" smtClean="0">
                  <a:solidFill>
                    <a:schemeClr val="tx1"/>
                  </a:solidFill>
                  <a:latin typeface="Meiryo UI" panose="020B0604030504040204" pitchFamily="50" charset="-128"/>
                  <a:ea typeface="Meiryo UI" panose="020B0604030504040204" pitchFamily="50" charset="-128"/>
                </a:rPr>
                <a:t>効 果</a:t>
              </a:r>
              <a:endParaRPr kumimoji="1" lang="ja-JP" altLang="en-US" b="1" dirty="0">
                <a:solidFill>
                  <a:schemeClr val="tx1"/>
                </a:solidFill>
                <a:latin typeface="Meiryo UI" panose="020B0604030504040204" pitchFamily="50" charset="-128"/>
                <a:ea typeface="Meiryo UI" panose="020B0604030504040204" pitchFamily="50" charset="-128"/>
              </a:endParaRPr>
            </a:p>
          </p:txBody>
        </p:sp>
      </p:grpSp>
      <p:sp>
        <p:nvSpPr>
          <p:cNvPr id="59" name="正方形/長方形 58"/>
          <p:cNvSpPr/>
          <p:nvPr/>
        </p:nvSpPr>
        <p:spPr>
          <a:xfrm>
            <a:off x="0" y="-1660"/>
            <a:ext cx="9144000" cy="432000"/>
          </a:xfrm>
          <a:prstGeom prst="rect">
            <a:avLst/>
          </a:prstGeom>
          <a:gradFill>
            <a:gsLst>
              <a:gs pos="0">
                <a:schemeClr val="accent2">
                  <a:lumMod val="40000"/>
                  <a:lumOff val="60000"/>
                </a:schemeClr>
              </a:gs>
              <a:gs pos="50000">
                <a:schemeClr val="bg1"/>
              </a:gs>
              <a:gs pos="100000">
                <a:schemeClr val="accent2">
                  <a:lumMod val="40000"/>
                  <a:lumOff val="6000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r>
              <a:rPr lang="ja-JP" altLang="en-US" sz="2000" b="1" dirty="0" smtClean="0">
                <a:solidFill>
                  <a:prstClr val="black"/>
                </a:solidFill>
                <a:latin typeface="Meiryo UI" pitchFamily="50" charset="-128"/>
                <a:ea typeface="Meiryo UI" pitchFamily="50" charset="-128"/>
                <a:cs typeface="Meiryo UI" pitchFamily="50" charset="-128"/>
              </a:rPr>
              <a:t>５　総合区政の運営イメージ</a:t>
            </a:r>
            <a:endParaRPr lang="ja-JP" altLang="en-US" sz="2000" b="1" dirty="0">
              <a:solidFill>
                <a:prstClr val="black"/>
              </a:solidFill>
              <a:latin typeface="Meiryo UI" pitchFamily="50" charset="-128"/>
              <a:ea typeface="Meiryo UI" pitchFamily="50" charset="-128"/>
              <a:cs typeface="Meiryo UI" pitchFamily="50" charset="-128"/>
            </a:endParaRPr>
          </a:p>
        </p:txBody>
      </p:sp>
      <p:sp>
        <p:nvSpPr>
          <p:cNvPr id="60" name="正方形/長方形 59"/>
          <p:cNvSpPr/>
          <p:nvPr/>
        </p:nvSpPr>
        <p:spPr>
          <a:xfrm>
            <a:off x="8634199" y="-6647"/>
            <a:ext cx="525038" cy="40466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2400" dirty="0">
              <a:solidFill>
                <a:schemeClr val="tx1"/>
              </a:solidFill>
            </a:endParaRPr>
          </a:p>
        </p:txBody>
      </p:sp>
      <p:sp>
        <p:nvSpPr>
          <p:cNvPr id="61" name="テキスト ボックス 60"/>
          <p:cNvSpPr txBox="1"/>
          <p:nvPr/>
        </p:nvSpPr>
        <p:spPr>
          <a:xfrm>
            <a:off x="-108520" y="390809"/>
            <a:ext cx="5217337" cy="384721"/>
          </a:xfrm>
          <a:prstGeom prst="rect">
            <a:avLst/>
          </a:prstGeom>
          <a:noFill/>
        </p:spPr>
        <p:txBody>
          <a:bodyPr wrap="square" rtlCol="0">
            <a:spAutoFit/>
          </a:bodyPr>
          <a:lstStyle/>
          <a:p>
            <a:r>
              <a:rPr lang="ja-JP" altLang="en-US" sz="1900" b="1"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　（　具体例 ⑤　）</a:t>
            </a:r>
            <a:endParaRPr lang="ja-JP" altLang="en-US" sz="19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p:txBody>
      </p:sp>
      <p:grpSp>
        <p:nvGrpSpPr>
          <p:cNvPr id="3" name="グループ化 118"/>
          <p:cNvGrpSpPr/>
          <p:nvPr/>
        </p:nvGrpSpPr>
        <p:grpSpPr>
          <a:xfrm>
            <a:off x="35496" y="1642655"/>
            <a:ext cx="4379425" cy="5129156"/>
            <a:chOff x="35496" y="1645388"/>
            <a:chExt cx="4379425" cy="5129156"/>
          </a:xfrm>
        </p:grpSpPr>
        <p:sp>
          <p:nvSpPr>
            <p:cNvPr id="84" name="角丸四角形 83"/>
            <p:cNvSpPr/>
            <p:nvPr/>
          </p:nvSpPr>
          <p:spPr bwMode="auto">
            <a:xfrm>
              <a:off x="73101" y="2033138"/>
              <a:ext cx="4341820" cy="930980"/>
            </a:xfrm>
            <a:prstGeom prst="roundRect">
              <a:avLst>
                <a:gd name="adj" fmla="val 25039"/>
              </a:avLst>
            </a:prstGeom>
            <a:solidFill>
              <a:schemeClr val="accent1">
                <a:lumMod val="40000"/>
                <a:lumOff val="60000"/>
              </a:schemeClr>
            </a:solidFill>
            <a:ln>
              <a:noFill/>
            </a:ln>
            <a:effectLst/>
            <a:extLst>
              <a:ext uri="{91240B29-F687-4F45-9708-019B960494DF}">
                <a14:hiddenLine xmlns="" xmlns:a14="http://schemas.microsoft.com/office/drawing/2010/main" w="9525" algn="ctr">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rtlCol="0" anchor="ctr"/>
            <a:lstStyle/>
            <a:p>
              <a:r>
                <a:rPr lang="ja-JP" altLang="en-US" sz="1200" dirty="0" smtClean="0">
                  <a:latin typeface="Meiryo UI" panose="020B0604030504040204" pitchFamily="50" charset="-128"/>
                  <a:ea typeface="Meiryo UI" panose="020B0604030504040204" pitchFamily="50" charset="-128"/>
                  <a:cs typeface="Meiryo UI" panose="020B0604030504040204" pitchFamily="50" charset="-128"/>
                </a:rPr>
                <a:t>○市役所が</a:t>
              </a:r>
              <a:r>
                <a:rPr lang="ja-JP" altLang="en-US" sz="1200" dirty="0">
                  <a:latin typeface="Meiryo UI" panose="020B0604030504040204" pitchFamily="50" charset="-128"/>
                  <a:ea typeface="Meiryo UI" panose="020B0604030504040204" pitchFamily="50" charset="-128"/>
                  <a:cs typeface="Meiryo UI" panose="020B0604030504040204" pitchFamily="50" charset="-128"/>
                </a:rPr>
                <a:t>施設</a:t>
              </a:r>
              <a:r>
                <a:rPr lang="ja-JP" altLang="en-US" sz="1200" dirty="0" smtClean="0">
                  <a:latin typeface="Meiryo UI" panose="020B0604030504040204" pitchFamily="50" charset="-128"/>
                  <a:ea typeface="Meiryo UI" panose="020B0604030504040204" pitchFamily="50" charset="-128"/>
                  <a:cs typeface="Meiryo UI" panose="020B0604030504040204" pitchFamily="50" charset="-128"/>
                </a:rPr>
                <a:t>の</a:t>
              </a:r>
              <a:r>
                <a:rPr lang="ja-JP" altLang="en-US" sz="1200" dirty="0">
                  <a:latin typeface="Meiryo UI" panose="020B0604030504040204" pitchFamily="50" charset="-128"/>
                  <a:ea typeface="Meiryo UI" panose="020B0604030504040204" pitchFamily="50" charset="-128"/>
                  <a:cs typeface="Meiryo UI" panose="020B0604030504040204" pitchFamily="50" charset="-128"/>
                </a:rPr>
                <a:t>管理</a:t>
              </a:r>
              <a:r>
                <a:rPr lang="ja-JP" altLang="en-US" sz="1200" dirty="0" smtClean="0">
                  <a:latin typeface="Meiryo UI" panose="020B0604030504040204" pitchFamily="50" charset="-128"/>
                  <a:ea typeface="Meiryo UI" panose="020B0604030504040204" pitchFamily="50" charset="-128"/>
                  <a:cs typeface="Meiryo UI" panose="020B0604030504040204" pitchFamily="50" charset="-128"/>
                </a:rPr>
                <a:t>運営</a:t>
              </a:r>
              <a:r>
                <a:rPr lang="ja-JP" altLang="en-US" sz="1200" dirty="0">
                  <a:latin typeface="Meiryo UI" panose="020B0604030504040204" pitchFamily="50" charset="-128"/>
                  <a:ea typeface="Meiryo UI" panose="020B0604030504040204" pitchFamily="50" charset="-128"/>
                  <a:cs typeface="Meiryo UI" panose="020B0604030504040204" pitchFamily="50" charset="-128"/>
                </a:rPr>
                <a:t>を</a:t>
              </a:r>
              <a:r>
                <a:rPr lang="ja-JP" altLang="en-US" sz="1200" dirty="0" smtClean="0">
                  <a:latin typeface="Meiryo UI" panose="020B0604030504040204" pitchFamily="50" charset="-128"/>
                  <a:ea typeface="Meiryo UI" panose="020B0604030504040204" pitchFamily="50" charset="-128"/>
                  <a:cs typeface="Meiryo UI" panose="020B0604030504040204" pitchFamily="50" charset="-128"/>
                </a:rPr>
                <a:t>実施（指定管理者の募集・選定等）</a:t>
              </a:r>
              <a:endParaRPr lang="en-US" altLang="ja-JP" sz="1200" dirty="0">
                <a:latin typeface="Meiryo UI" panose="020B0604030504040204" pitchFamily="50" charset="-128"/>
                <a:ea typeface="Meiryo UI" panose="020B0604030504040204" pitchFamily="50" charset="-128"/>
                <a:cs typeface="Meiryo UI" panose="020B0604030504040204" pitchFamily="50" charset="-128"/>
              </a:endParaRPr>
            </a:p>
            <a:p>
              <a:r>
                <a:rPr lang="ja-JP" altLang="en-US" sz="1200" dirty="0">
                  <a:latin typeface="Meiryo UI" panose="020B0604030504040204" pitchFamily="50" charset="-128"/>
                  <a:ea typeface="Meiryo UI" panose="020B0604030504040204" pitchFamily="50" charset="-128"/>
                  <a:cs typeface="Meiryo UI" panose="020B0604030504040204" pitchFamily="50" charset="-128"/>
                </a:rPr>
                <a:t>○必要に応じて、区役所がバスの運行やタクシーによる代替輸送</a:t>
              </a:r>
              <a:endParaRPr lang="en-US" altLang="ja-JP" sz="1200" dirty="0">
                <a:latin typeface="Meiryo UI" panose="020B0604030504040204" pitchFamily="50" charset="-128"/>
                <a:ea typeface="Meiryo UI" panose="020B0604030504040204" pitchFamily="50" charset="-128"/>
                <a:cs typeface="Meiryo UI" panose="020B0604030504040204" pitchFamily="50" charset="-128"/>
              </a:endParaRPr>
            </a:p>
            <a:p>
              <a:r>
                <a:rPr lang="ja-JP" altLang="en-US" sz="1200" dirty="0">
                  <a:latin typeface="Meiryo UI" panose="020B0604030504040204" pitchFamily="50" charset="-128"/>
                  <a:ea typeface="Meiryo UI" panose="020B0604030504040204" pitchFamily="50" charset="-128"/>
                  <a:cs typeface="Meiryo UI" panose="020B0604030504040204" pitchFamily="50" charset="-128"/>
                </a:rPr>
                <a:t>　 の確保などを検討・実施</a:t>
              </a:r>
              <a:endParaRPr lang="en-US" altLang="ja-JP" sz="1200" dirty="0">
                <a:latin typeface="Meiryo UI" panose="020B0604030504040204" pitchFamily="50" charset="-128"/>
                <a:ea typeface="Meiryo UI" panose="020B0604030504040204" pitchFamily="50" charset="-128"/>
                <a:cs typeface="Meiryo UI" panose="020B0604030504040204" pitchFamily="50" charset="-128"/>
              </a:endParaRPr>
            </a:p>
            <a:p>
              <a:r>
                <a:rPr lang="ja-JP" altLang="en-US" sz="1200" dirty="0">
                  <a:latin typeface="Meiryo UI" panose="020B0604030504040204" pitchFamily="50" charset="-128"/>
                  <a:ea typeface="Meiryo UI" panose="020B0604030504040204" pitchFamily="50" charset="-128"/>
                  <a:cs typeface="Meiryo UI" panose="020B0604030504040204" pitchFamily="50" charset="-128"/>
                </a:rPr>
                <a:t>○各区が区民ニーズや採算性に応じて運行の継続</a:t>
              </a:r>
              <a:r>
                <a:rPr lang="ja-JP" altLang="en-US" sz="1200" dirty="0" smtClean="0">
                  <a:latin typeface="Meiryo UI" panose="020B0604030504040204" pitchFamily="50" charset="-128"/>
                  <a:ea typeface="Meiryo UI" panose="020B0604030504040204" pitchFamily="50" charset="-128"/>
                  <a:cs typeface="Meiryo UI" panose="020B0604030504040204" pitchFamily="50" charset="-128"/>
                </a:rPr>
                <a:t>を判断</a:t>
              </a:r>
              <a:endParaRPr lang="en-US" altLang="ja-JP" sz="1200" dirty="0">
                <a:latin typeface="Meiryo UI" panose="020B0604030504040204" pitchFamily="50" charset="-128"/>
                <a:ea typeface="Meiryo UI" panose="020B0604030504040204" pitchFamily="50" charset="-128"/>
                <a:cs typeface="Meiryo UI" panose="020B0604030504040204" pitchFamily="50" charset="-128"/>
              </a:endParaRPr>
            </a:p>
          </p:txBody>
        </p:sp>
        <p:grpSp>
          <p:nvGrpSpPr>
            <p:cNvPr id="5" name="グループ化 101"/>
            <p:cNvGrpSpPr/>
            <p:nvPr/>
          </p:nvGrpSpPr>
          <p:grpSpPr>
            <a:xfrm>
              <a:off x="35496" y="1645388"/>
              <a:ext cx="4292770" cy="5129156"/>
              <a:chOff x="35496" y="1645388"/>
              <a:chExt cx="4292770" cy="5129156"/>
            </a:xfrm>
          </p:grpSpPr>
          <p:grpSp>
            <p:nvGrpSpPr>
              <p:cNvPr id="7" name="グループ化 59"/>
              <p:cNvGrpSpPr/>
              <p:nvPr/>
            </p:nvGrpSpPr>
            <p:grpSpPr>
              <a:xfrm>
                <a:off x="86164" y="1645388"/>
                <a:ext cx="4242102" cy="5129156"/>
                <a:chOff x="52314" y="-157739"/>
                <a:chExt cx="4345876" cy="6243812"/>
              </a:xfrm>
            </p:grpSpPr>
            <p:sp>
              <p:nvSpPr>
                <p:cNvPr id="6" name="角丸四角形 5"/>
                <p:cNvSpPr/>
                <p:nvPr/>
              </p:nvSpPr>
              <p:spPr>
                <a:xfrm>
                  <a:off x="52314" y="1495276"/>
                  <a:ext cx="4345876" cy="4590797"/>
                </a:xfrm>
                <a:prstGeom prst="roundRect">
                  <a:avLst>
                    <a:gd name="adj" fmla="val 7532"/>
                  </a:avLst>
                </a:prstGeom>
                <a:solidFill>
                  <a:schemeClr val="accent6">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 name="正方形/長方形 3"/>
                <p:cNvSpPr/>
                <p:nvPr/>
              </p:nvSpPr>
              <p:spPr>
                <a:xfrm>
                  <a:off x="1475798" y="-157739"/>
                  <a:ext cx="1584176" cy="432048"/>
                </a:xfrm>
                <a:prstGeom prst="rect">
                  <a:avLst/>
                </a:prstGeom>
                <a:solidFill>
                  <a:schemeClr val="bg1"/>
                </a:solidFill>
                <a:ln>
                  <a:solidFill>
                    <a:schemeClr val="accent1">
                      <a:shade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b="1" dirty="0" smtClean="0">
                      <a:solidFill>
                        <a:schemeClr val="tx1"/>
                      </a:solidFill>
                    </a:rPr>
                    <a:t>現　在</a:t>
                  </a:r>
                  <a:endParaRPr kumimoji="1" lang="ja-JP" altLang="en-US" b="1" dirty="0">
                    <a:solidFill>
                      <a:schemeClr val="tx1"/>
                    </a:solidFill>
                  </a:endParaRPr>
                </a:p>
              </p:txBody>
            </p:sp>
          </p:grpSp>
          <p:pic>
            <p:nvPicPr>
              <p:cNvPr id="79" name="Picture 12" descr="ビジネスマン3-BLUE">
                <a:hlinkClick r:id="rId2"/>
              </p:cNvPr>
              <p:cNvPicPr>
                <a:picLocks noChangeAspect="1" noChangeArrowheads="1"/>
              </p:cNvPicPr>
              <p:nvPr/>
            </p:nvPicPr>
            <p:blipFill>
              <a:blip r:embed="rId3" cstate="print"/>
              <a:srcRect/>
              <a:stretch>
                <a:fillRect/>
              </a:stretch>
            </p:blipFill>
            <p:spPr bwMode="auto">
              <a:xfrm>
                <a:off x="35496" y="3358916"/>
                <a:ext cx="1076560" cy="830897"/>
              </a:xfrm>
              <a:prstGeom prst="rect">
                <a:avLst/>
              </a:prstGeom>
              <a:noFill/>
            </p:spPr>
          </p:pic>
          <p:pic>
            <p:nvPicPr>
              <p:cNvPr id="80" name="Picture 2" descr="カジュアル女性3-BLACK"/>
              <p:cNvPicPr>
                <a:picLocks noChangeAspect="1" noChangeArrowheads="1"/>
              </p:cNvPicPr>
              <p:nvPr/>
            </p:nvPicPr>
            <p:blipFill>
              <a:blip r:embed="rId4" cstate="print"/>
              <a:srcRect/>
              <a:stretch>
                <a:fillRect/>
              </a:stretch>
            </p:blipFill>
            <p:spPr bwMode="auto">
              <a:xfrm>
                <a:off x="479328" y="3278614"/>
                <a:ext cx="1081992" cy="829879"/>
              </a:xfrm>
              <a:prstGeom prst="rect">
                <a:avLst/>
              </a:prstGeom>
              <a:noFill/>
            </p:spPr>
          </p:pic>
          <p:sp>
            <p:nvSpPr>
              <p:cNvPr id="81" name="テキスト ボックス 80"/>
              <p:cNvSpPr txBox="1"/>
              <p:nvPr/>
            </p:nvSpPr>
            <p:spPr>
              <a:xfrm>
                <a:off x="323528" y="3062590"/>
                <a:ext cx="948934" cy="338554"/>
              </a:xfrm>
              <a:prstGeom prst="rect">
                <a:avLst/>
              </a:prstGeom>
              <a:noFill/>
              <a:ln>
                <a:noFill/>
              </a:ln>
              <a:effectLst>
                <a:innerShdw blurRad="139700">
                  <a:schemeClr val="bg1"/>
                </a:innerShdw>
              </a:effectLst>
            </p:spPr>
            <p:txBody>
              <a:bodyPr wrap="square" rtlCol="0">
                <a:spAutoFit/>
              </a:bodyPr>
              <a:lstStyle/>
              <a:p>
                <a:pPr algn="ctr"/>
                <a:r>
                  <a:rPr kumimoji="1" lang="ja-JP" altLang="en-US" sz="1600" b="1" dirty="0" smtClean="0"/>
                  <a:t>区民</a:t>
                </a:r>
                <a:endParaRPr kumimoji="1" lang="ja-JP" altLang="en-US" sz="1600" b="1" dirty="0"/>
              </a:p>
            </p:txBody>
          </p:sp>
          <p:sp>
            <p:nvSpPr>
              <p:cNvPr id="83" name="雲形吹き出し 82"/>
              <p:cNvSpPr/>
              <p:nvPr/>
            </p:nvSpPr>
            <p:spPr>
              <a:xfrm>
                <a:off x="1416478" y="3051492"/>
                <a:ext cx="2795484" cy="997870"/>
              </a:xfrm>
              <a:prstGeom prst="cloudCallout">
                <a:avLst>
                  <a:gd name="adj1" fmla="val -56145"/>
                  <a:gd name="adj2" fmla="val 23378"/>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grpSp>
      <p:sp>
        <p:nvSpPr>
          <p:cNvPr id="141" name="正方形/長方形 140"/>
          <p:cNvSpPr/>
          <p:nvPr/>
        </p:nvSpPr>
        <p:spPr>
          <a:xfrm>
            <a:off x="5940152" y="1598357"/>
            <a:ext cx="1602918" cy="35491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b="1" dirty="0" smtClean="0">
                <a:solidFill>
                  <a:schemeClr val="bg1"/>
                </a:solidFill>
              </a:rPr>
              <a:t>総合区</a:t>
            </a:r>
            <a:endParaRPr kumimoji="1" lang="ja-JP" altLang="en-US" b="1" dirty="0">
              <a:solidFill>
                <a:schemeClr val="bg1"/>
              </a:solidFill>
            </a:endParaRPr>
          </a:p>
        </p:txBody>
      </p:sp>
      <p:grpSp>
        <p:nvGrpSpPr>
          <p:cNvPr id="8" name="グループ化 203"/>
          <p:cNvGrpSpPr/>
          <p:nvPr/>
        </p:nvGrpSpPr>
        <p:grpSpPr>
          <a:xfrm>
            <a:off x="4664720" y="2030405"/>
            <a:ext cx="4200050" cy="4757637"/>
            <a:chOff x="4664720" y="1911723"/>
            <a:chExt cx="4200050" cy="4757637"/>
          </a:xfrm>
        </p:grpSpPr>
        <p:grpSp>
          <p:nvGrpSpPr>
            <p:cNvPr id="9" name="グループ化 119"/>
            <p:cNvGrpSpPr/>
            <p:nvPr/>
          </p:nvGrpSpPr>
          <p:grpSpPr>
            <a:xfrm>
              <a:off x="4716016" y="1911723"/>
              <a:ext cx="4148754" cy="4757637"/>
              <a:chOff x="239736" y="1875942"/>
              <a:chExt cx="4148754" cy="4757637"/>
            </a:xfrm>
          </p:grpSpPr>
          <p:sp>
            <p:nvSpPr>
              <p:cNvPr id="121" name="角丸四角形 120"/>
              <p:cNvSpPr/>
              <p:nvPr/>
            </p:nvSpPr>
            <p:spPr bwMode="auto">
              <a:xfrm>
                <a:off x="239736" y="1875942"/>
                <a:ext cx="4148754" cy="930980"/>
              </a:xfrm>
              <a:prstGeom prst="roundRect">
                <a:avLst>
                  <a:gd name="adj" fmla="val 25039"/>
                </a:avLst>
              </a:prstGeom>
              <a:solidFill>
                <a:schemeClr val="accent1">
                  <a:lumMod val="40000"/>
                  <a:lumOff val="60000"/>
                </a:schemeClr>
              </a:solidFill>
              <a:ln>
                <a:noFill/>
              </a:ln>
              <a:effectLst/>
              <a:extLst>
                <a:ext uri="{91240B29-F687-4F45-9708-019B960494DF}">
                  <a14:hiddenLine xmlns="" xmlns:a14="http://schemas.microsoft.com/office/drawing/2010/main" w="9525" algn="ctr">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rtlCol="0" anchor="ctr"/>
              <a:lstStyle/>
              <a:p>
                <a:r>
                  <a:rPr lang="ja-JP" altLang="en-US" sz="1200" dirty="0">
                    <a:latin typeface="Meiryo UI" panose="020B0604030504040204" pitchFamily="50" charset="-128"/>
                    <a:ea typeface="Meiryo UI" panose="020B0604030504040204" pitchFamily="50" charset="-128"/>
                    <a:cs typeface="Meiryo UI" panose="020B0604030504040204" pitchFamily="50" charset="-128"/>
                  </a:rPr>
                  <a:t>○総合区が地域の実情やニーズをふまえて</a:t>
                </a:r>
                <a:r>
                  <a:rPr lang="ja-JP" altLang="en-US" sz="1200" dirty="0" smtClean="0">
                    <a:latin typeface="Meiryo UI" panose="020B0604030504040204" pitchFamily="50" charset="-128"/>
                    <a:ea typeface="Meiryo UI" panose="020B0604030504040204" pitchFamily="50" charset="-128"/>
                    <a:cs typeface="Meiryo UI" panose="020B0604030504040204" pitchFamily="50" charset="-128"/>
                  </a:rPr>
                  <a:t>、サービス</a:t>
                </a:r>
                <a:r>
                  <a:rPr lang="ja-JP" altLang="en-US" sz="1200" dirty="0">
                    <a:latin typeface="Meiryo UI" panose="020B0604030504040204" pitchFamily="50" charset="-128"/>
                    <a:ea typeface="Meiryo UI" panose="020B0604030504040204" pitchFamily="50" charset="-128"/>
                    <a:cs typeface="Meiryo UI" panose="020B0604030504040204" pitchFamily="50" charset="-128"/>
                  </a:rPr>
                  <a:t>の提供を</a:t>
                </a:r>
                <a:endParaRPr lang="en-US" altLang="ja-JP" sz="1200" dirty="0">
                  <a:latin typeface="Meiryo UI" panose="020B0604030504040204" pitchFamily="50" charset="-128"/>
                  <a:ea typeface="Meiryo UI" panose="020B0604030504040204" pitchFamily="50" charset="-128"/>
                  <a:cs typeface="Meiryo UI" panose="020B0604030504040204" pitchFamily="50" charset="-128"/>
                </a:endParaRPr>
              </a:p>
              <a:p>
                <a:r>
                  <a:rPr lang="ja-JP" altLang="en-US" sz="1200" dirty="0">
                    <a:latin typeface="Meiryo UI" panose="020B0604030504040204" pitchFamily="50" charset="-128"/>
                    <a:ea typeface="Meiryo UI" panose="020B0604030504040204" pitchFamily="50" charset="-128"/>
                    <a:cs typeface="Meiryo UI" panose="020B0604030504040204" pitchFamily="50" charset="-128"/>
                  </a:rPr>
                  <a:t>　 検討・</a:t>
                </a:r>
                <a:r>
                  <a:rPr lang="ja-JP" altLang="en-US" sz="1200" dirty="0" smtClean="0">
                    <a:latin typeface="Meiryo UI" panose="020B0604030504040204" pitchFamily="50" charset="-128"/>
                    <a:ea typeface="Meiryo UI" panose="020B0604030504040204" pitchFamily="50" charset="-128"/>
                    <a:cs typeface="Meiryo UI" panose="020B0604030504040204" pitchFamily="50" charset="-128"/>
                  </a:rPr>
                  <a:t>実施（指定管理者の募集・選定を含む）</a:t>
                </a:r>
                <a:endParaRPr lang="en-US" altLang="ja-JP" sz="1200" dirty="0">
                  <a:latin typeface="Meiryo UI" panose="020B0604030504040204" pitchFamily="50" charset="-128"/>
                  <a:ea typeface="Meiryo UI" panose="020B0604030504040204" pitchFamily="50" charset="-128"/>
                  <a:cs typeface="Meiryo UI" panose="020B0604030504040204" pitchFamily="50" charset="-128"/>
                </a:endParaRPr>
              </a:p>
              <a:p>
                <a:r>
                  <a:rPr lang="ja-JP" altLang="en-US" sz="1200" dirty="0">
                    <a:latin typeface="Meiryo UI" panose="020B0604030504040204" pitchFamily="50" charset="-128"/>
                    <a:ea typeface="Meiryo UI" panose="020B0604030504040204" pitchFamily="50" charset="-128"/>
                    <a:cs typeface="Meiryo UI" panose="020B0604030504040204" pitchFamily="50" charset="-128"/>
                  </a:rPr>
                  <a:t>○総合区長のマネジメントによる事業</a:t>
                </a:r>
                <a:r>
                  <a:rPr lang="ja-JP" altLang="en-US" sz="1200" dirty="0" smtClean="0">
                    <a:latin typeface="Meiryo UI" panose="020B0604030504040204" pitchFamily="50" charset="-128"/>
                    <a:ea typeface="Meiryo UI" panose="020B0604030504040204" pitchFamily="50" charset="-128"/>
                    <a:cs typeface="Meiryo UI" panose="020B0604030504040204" pitchFamily="50" charset="-128"/>
                  </a:rPr>
                  <a:t>の優先順位付けや予算</a:t>
                </a:r>
                <a:endParaRPr lang="en-US" altLang="ja-JP" sz="1200" dirty="0" smtClean="0">
                  <a:latin typeface="Meiryo UI" panose="020B0604030504040204" pitchFamily="50" charset="-128"/>
                  <a:ea typeface="Meiryo UI" panose="020B0604030504040204" pitchFamily="50" charset="-128"/>
                  <a:cs typeface="Meiryo UI" panose="020B0604030504040204" pitchFamily="50" charset="-128"/>
                </a:endParaRPr>
              </a:p>
              <a:p>
                <a:r>
                  <a:rPr lang="ja-JP" altLang="en-US" sz="1200" dirty="0" smtClean="0">
                    <a:latin typeface="Meiryo UI" panose="020B0604030504040204" pitchFamily="50" charset="-128"/>
                    <a:ea typeface="Meiryo UI" panose="020B0604030504040204" pitchFamily="50" charset="-128"/>
                    <a:cs typeface="Meiryo UI" panose="020B0604030504040204" pitchFamily="50" charset="-128"/>
                  </a:rPr>
                  <a:t>　　意見具申権に</a:t>
                </a:r>
                <a:r>
                  <a:rPr lang="ja-JP" altLang="en-US" sz="1200" dirty="0">
                    <a:latin typeface="Meiryo UI" panose="020B0604030504040204" pitchFamily="50" charset="-128"/>
                    <a:ea typeface="Meiryo UI" panose="020B0604030504040204" pitchFamily="50" charset="-128"/>
                    <a:cs typeface="Meiryo UI" panose="020B0604030504040204" pitchFamily="50" charset="-128"/>
                  </a:rPr>
                  <a:t>より予算確保を工夫　</a:t>
                </a:r>
                <a:endParaRPr lang="en-US" altLang="ja-JP" sz="1200" dirty="0">
                  <a:solidFill>
                    <a:srgbClr val="FF0000"/>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139" name="角丸四角形 138"/>
              <p:cNvSpPr/>
              <p:nvPr/>
            </p:nvSpPr>
            <p:spPr>
              <a:xfrm>
                <a:off x="251520" y="2858933"/>
                <a:ext cx="4136970" cy="3774646"/>
              </a:xfrm>
              <a:prstGeom prst="roundRect">
                <a:avLst>
                  <a:gd name="adj" fmla="val 7532"/>
                </a:avLst>
              </a:prstGeom>
              <a:solidFill>
                <a:schemeClr val="accent6">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sp>
          <p:nvSpPr>
            <p:cNvPr id="94" name="円/楕円 93"/>
            <p:cNvSpPr/>
            <p:nvPr/>
          </p:nvSpPr>
          <p:spPr>
            <a:xfrm>
              <a:off x="5220072" y="4725144"/>
              <a:ext cx="3024336" cy="1800200"/>
            </a:xfrm>
            <a:prstGeom prst="ellipse">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pic>
          <p:nvPicPr>
            <p:cNvPr id="185" name="Picture 12" descr="ビジネスマン3-BLUE">
              <a:hlinkClick r:id="rId2"/>
            </p:cNvPr>
            <p:cNvPicPr>
              <a:picLocks noChangeAspect="1" noChangeArrowheads="1"/>
            </p:cNvPicPr>
            <p:nvPr/>
          </p:nvPicPr>
          <p:blipFill>
            <a:blip r:embed="rId3" cstate="print"/>
            <a:srcRect/>
            <a:stretch>
              <a:fillRect/>
            </a:stretch>
          </p:blipFill>
          <p:spPr bwMode="auto">
            <a:xfrm>
              <a:off x="4664720" y="3199501"/>
              <a:ext cx="1076560" cy="830897"/>
            </a:xfrm>
            <a:prstGeom prst="rect">
              <a:avLst/>
            </a:prstGeom>
            <a:noFill/>
          </p:spPr>
        </p:pic>
        <p:pic>
          <p:nvPicPr>
            <p:cNvPr id="186" name="Picture 2" descr="カジュアル女性3-BLACK"/>
            <p:cNvPicPr>
              <a:picLocks noChangeAspect="1" noChangeArrowheads="1"/>
            </p:cNvPicPr>
            <p:nvPr/>
          </p:nvPicPr>
          <p:blipFill>
            <a:blip r:embed="rId4" cstate="print"/>
            <a:srcRect/>
            <a:stretch>
              <a:fillRect/>
            </a:stretch>
          </p:blipFill>
          <p:spPr bwMode="auto">
            <a:xfrm>
              <a:off x="5108552" y="3119199"/>
              <a:ext cx="1081992" cy="829879"/>
            </a:xfrm>
            <a:prstGeom prst="rect">
              <a:avLst/>
            </a:prstGeom>
            <a:noFill/>
          </p:spPr>
        </p:pic>
        <p:sp>
          <p:nvSpPr>
            <p:cNvPr id="187" name="テキスト ボックス 186"/>
            <p:cNvSpPr txBox="1"/>
            <p:nvPr/>
          </p:nvSpPr>
          <p:spPr>
            <a:xfrm>
              <a:off x="4962160" y="2918614"/>
              <a:ext cx="948934" cy="338554"/>
            </a:xfrm>
            <a:prstGeom prst="rect">
              <a:avLst/>
            </a:prstGeom>
            <a:noFill/>
            <a:ln>
              <a:noFill/>
            </a:ln>
            <a:effectLst>
              <a:innerShdw blurRad="139700">
                <a:schemeClr val="bg1"/>
              </a:innerShdw>
            </a:effectLst>
          </p:spPr>
          <p:txBody>
            <a:bodyPr wrap="square" rtlCol="0">
              <a:spAutoFit/>
            </a:bodyPr>
            <a:lstStyle/>
            <a:p>
              <a:pPr algn="ctr"/>
              <a:r>
                <a:rPr kumimoji="1" lang="ja-JP" altLang="en-US" sz="1600" b="1" dirty="0" smtClean="0"/>
                <a:t>区民</a:t>
              </a:r>
              <a:endParaRPr kumimoji="1" lang="ja-JP" altLang="en-US" sz="1600" b="1" dirty="0"/>
            </a:p>
          </p:txBody>
        </p:sp>
        <p:sp>
          <p:nvSpPr>
            <p:cNvPr id="188" name="雲形吹き出し 187"/>
            <p:cNvSpPr/>
            <p:nvPr/>
          </p:nvSpPr>
          <p:spPr>
            <a:xfrm>
              <a:off x="6044656" y="2950278"/>
              <a:ext cx="2736304" cy="1044544"/>
            </a:xfrm>
            <a:prstGeom prst="cloudCallout">
              <a:avLst>
                <a:gd name="adj1" fmla="val -55688"/>
                <a:gd name="adj2" fmla="val 16435"/>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90" name="下矢印 189"/>
            <p:cNvSpPr/>
            <p:nvPr/>
          </p:nvSpPr>
          <p:spPr>
            <a:xfrm>
              <a:off x="6228184" y="4102406"/>
              <a:ext cx="1152128" cy="385374"/>
            </a:xfrm>
            <a:prstGeom prst="downArrow">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1400" b="1" dirty="0" smtClean="0"/>
                <a:t>要望</a:t>
              </a:r>
              <a:endParaRPr kumimoji="1" lang="ja-JP" altLang="en-US" sz="1400" b="1" dirty="0"/>
            </a:p>
          </p:txBody>
        </p:sp>
        <p:grpSp>
          <p:nvGrpSpPr>
            <p:cNvPr id="11" name="グループ化 201"/>
            <p:cNvGrpSpPr/>
            <p:nvPr/>
          </p:nvGrpSpPr>
          <p:grpSpPr>
            <a:xfrm>
              <a:off x="4784806" y="3986100"/>
              <a:ext cx="1631632" cy="952692"/>
              <a:chOff x="4911885" y="5596402"/>
              <a:chExt cx="1615685" cy="952692"/>
            </a:xfrm>
          </p:grpSpPr>
          <p:sp>
            <p:nvSpPr>
              <p:cNvPr id="78" name="爆発 1 55"/>
              <p:cNvSpPr/>
              <p:nvPr/>
            </p:nvSpPr>
            <p:spPr>
              <a:xfrm>
                <a:off x="4911885" y="5596402"/>
                <a:ext cx="1615685" cy="952692"/>
              </a:xfrm>
              <a:prstGeom prst="star32">
                <a:avLst/>
              </a:prstGeom>
              <a:solidFill>
                <a:srgbClr val="FF66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2" name="正方形/長方形 81"/>
              <p:cNvSpPr/>
              <p:nvPr/>
            </p:nvSpPr>
            <p:spPr>
              <a:xfrm>
                <a:off x="5062360" y="5690542"/>
                <a:ext cx="1354781" cy="81423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1400" b="1" dirty="0" smtClean="0">
                    <a:solidFill>
                      <a:schemeClr val="bg1"/>
                    </a:solidFill>
                  </a:rPr>
                  <a:t>施設の利便性が向上</a:t>
                </a:r>
                <a:endParaRPr kumimoji="1" lang="ja-JP" altLang="en-US" sz="1400" b="1" dirty="0">
                  <a:solidFill>
                    <a:schemeClr val="bg1"/>
                  </a:solidFill>
                </a:endParaRPr>
              </a:p>
            </p:txBody>
          </p:sp>
        </p:grpSp>
      </p:grpSp>
      <p:sp>
        <p:nvSpPr>
          <p:cNvPr id="85" name="額縁 84"/>
          <p:cNvSpPr/>
          <p:nvPr/>
        </p:nvSpPr>
        <p:spPr>
          <a:xfrm>
            <a:off x="179512" y="764704"/>
            <a:ext cx="4104456" cy="832070"/>
          </a:xfrm>
          <a:prstGeom prst="bevel">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1600" b="1" dirty="0" smtClean="0">
                <a:solidFill>
                  <a:schemeClr val="bg1"/>
                </a:solidFill>
              </a:rPr>
              <a:t>区民に身近な福祉施策の取り組み</a:t>
            </a:r>
            <a:endParaRPr kumimoji="1" lang="en-US" altLang="ja-JP" sz="1600" b="1" dirty="0" smtClean="0">
              <a:solidFill>
                <a:schemeClr val="bg1"/>
              </a:solidFill>
            </a:endParaRPr>
          </a:p>
          <a:p>
            <a:pPr algn="ctr"/>
            <a:r>
              <a:rPr lang="ja-JP" altLang="en-US" sz="1300" b="1" dirty="0">
                <a:solidFill>
                  <a:schemeClr val="bg1"/>
                </a:solidFill>
              </a:rPr>
              <a:t>老人福祉センターの管理</a:t>
            </a:r>
            <a:r>
              <a:rPr lang="ja-JP" altLang="en-US" sz="1300" b="1" dirty="0" smtClean="0">
                <a:solidFill>
                  <a:schemeClr val="bg1"/>
                </a:solidFill>
              </a:rPr>
              <a:t>運営・福祉バスの運営など　</a:t>
            </a:r>
            <a:endParaRPr lang="en-US" altLang="ja-JP" sz="1300" b="1" dirty="0" smtClean="0">
              <a:solidFill>
                <a:schemeClr val="bg1"/>
              </a:solidFill>
            </a:endParaRPr>
          </a:p>
        </p:txBody>
      </p:sp>
      <p:sp>
        <p:nvSpPr>
          <p:cNvPr id="87" name="大かっこ 86"/>
          <p:cNvSpPr/>
          <p:nvPr/>
        </p:nvSpPr>
        <p:spPr bwMode="ltGray">
          <a:xfrm>
            <a:off x="365092" y="1171775"/>
            <a:ext cx="3739557" cy="287820"/>
          </a:xfrm>
          <a:prstGeom prst="bracketPair">
            <a:avLst/>
          </a:prstGeom>
          <a:ln w="38100">
            <a:solidFill>
              <a:schemeClr val="bg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a:p>
        </p:txBody>
      </p:sp>
      <p:sp>
        <p:nvSpPr>
          <p:cNvPr id="90" name="テキスト ボックス 89"/>
          <p:cNvSpPr txBox="1"/>
          <p:nvPr/>
        </p:nvSpPr>
        <p:spPr>
          <a:xfrm>
            <a:off x="6136743" y="5015229"/>
            <a:ext cx="1368151" cy="584775"/>
          </a:xfrm>
          <a:prstGeom prst="rect">
            <a:avLst/>
          </a:prstGeom>
          <a:solidFill>
            <a:schemeClr val="tx1"/>
          </a:solidFill>
          <a:ln w="25400">
            <a:noFill/>
          </a:ln>
          <a:effectLst>
            <a:innerShdw blurRad="139700">
              <a:schemeClr val="bg1"/>
            </a:innerShdw>
          </a:effectLst>
        </p:spPr>
        <p:txBody>
          <a:bodyPr wrap="square" rtlCol="0">
            <a:spAutoFit/>
          </a:bodyPr>
          <a:lstStyle/>
          <a:p>
            <a:pPr algn="ctr"/>
            <a:r>
              <a:rPr lang="ja-JP" altLang="en-US" sz="1600" b="1" dirty="0" smtClean="0">
                <a:solidFill>
                  <a:schemeClr val="bg1"/>
                </a:solidFill>
              </a:rPr>
              <a:t>総合区</a:t>
            </a:r>
            <a:endParaRPr lang="en-US" altLang="ja-JP" sz="1600" b="1" dirty="0" smtClean="0">
              <a:solidFill>
                <a:schemeClr val="bg1"/>
              </a:solidFill>
            </a:endParaRPr>
          </a:p>
          <a:p>
            <a:pPr algn="ctr"/>
            <a:r>
              <a:rPr lang="ja-JP" altLang="en-US" sz="1600" b="1" dirty="0" smtClean="0">
                <a:solidFill>
                  <a:schemeClr val="bg1"/>
                </a:solidFill>
              </a:rPr>
              <a:t>地域自治区</a:t>
            </a:r>
            <a:endParaRPr kumimoji="1" lang="ja-JP" altLang="en-US" sz="1600" b="1" dirty="0">
              <a:solidFill>
                <a:schemeClr val="bg1"/>
              </a:solidFill>
            </a:endParaRPr>
          </a:p>
        </p:txBody>
      </p:sp>
      <p:sp>
        <p:nvSpPr>
          <p:cNvPr id="109" name="正方形/長方形 108"/>
          <p:cNvSpPr/>
          <p:nvPr/>
        </p:nvSpPr>
        <p:spPr>
          <a:xfrm>
            <a:off x="4745616" y="5085184"/>
            <a:ext cx="1397239" cy="214780"/>
          </a:xfrm>
          <a:prstGeom prst="rect">
            <a:avLst/>
          </a:prstGeom>
          <a:solidFill>
            <a:schemeClr val="bg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1200" dirty="0">
                <a:solidFill>
                  <a:schemeClr val="tx1"/>
                </a:solidFill>
              </a:rPr>
              <a:t>老人福祉センター</a:t>
            </a:r>
          </a:p>
        </p:txBody>
      </p:sp>
      <p:sp>
        <p:nvSpPr>
          <p:cNvPr id="71" name="円形吹き出し 70"/>
          <p:cNvSpPr/>
          <p:nvPr/>
        </p:nvSpPr>
        <p:spPr>
          <a:xfrm>
            <a:off x="2843808" y="4077072"/>
            <a:ext cx="1420404" cy="782783"/>
          </a:xfrm>
          <a:prstGeom prst="wedgeEllipseCallout">
            <a:avLst>
              <a:gd name="adj1" fmla="val -20607"/>
              <a:gd name="adj2" fmla="val 69931"/>
            </a:avLst>
          </a:prstGeom>
          <a:solidFill>
            <a:schemeClr val="bg1"/>
          </a:solidFill>
          <a:ln>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1200" dirty="0" smtClean="0">
                <a:solidFill>
                  <a:schemeClr val="tx1"/>
                </a:solidFill>
                <a:latin typeface="Meiryo UI" pitchFamily="50" charset="-128"/>
                <a:ea typeface="Meiryo UI" pitchFamily="50" charset="-128"/>
                <a:cs typeface="Meiryo UI" pitchFamily="50" charset="-128"/>
              </a:rPr>
              <a:t>福祉バスの運行ルートを充実できない。</a:t>
            </a:r>
            <a:endParaRPr kumimoji="1" lang="en-US" altLang="ja-JP" sz="1200" dirty="0" smtClean="0">
              <a:solidFill>
                <a:schemeClr val="tx1"/>
              </a:solidFill>
              <a:latin typeface="Meiryo UI" pitchFamily="50" charset="-128"/>
              <a:ea typeface="Meiryo UI" pitchFamily="50" charset="-128"/>
              <a:cs typeface="Meiryo UI" pitchFamily="50" charset="-128"/>
            </a:endParaRPr>
          </a:p>
        </p:txBody>
      </p:sp>
      <p:sp>
        <p:nvSpPr>
          <p:cNvPr id="74" name="正方形/長方形 73"/>
          <p:cNvSpPr/>
          <p:nvPr/>
        </p:nvSpPr>
        <p:spPr>
          <a:xfrm>
            <a:off x="1719191" y="3168677"/>
            <a:ext cx="2434616" cy="79763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ja-JP" altLang="en-US" sz="1400" b="1" dirty="0" smtClean="0">
                <a:solidFill>
                  <a:schemeClr val="bg1"/>
                </a:solidFill>
              </a:rPr>
              <a:t>施設</a:t>
            </a:r>
            <a:r>
              <a:rPr lang="ja-JP" altLang="en-US" sz="1400" b="1" dirty="0">
                <a:solidFill>
                  <a:schemeClr val="bg1"/>
                </a:solidFill>
              </a:rPr>
              <a:t>へ行くバスがない！</a:t>
            </a:r>
            <a:endParaRPr lang="en-US" altLang="ja-JP" sz="1400" b="1" dirty="0">
              <a:solidFill>
                <a:schemeClr val="bg1"/>
              </a:solidFill>
            </a:endParaRPr>
          </a:p>
          <a:p>
            <a:r>
              <a:rPr lang="ja-JP" altLang="en-US" sz="1400" b="1" dirty="0" smtClean="0">
                <a:solidFill>
                  <a:schemeClr val="bg1"/>
                </a:solidFill>
              </a:rPr>
              <a:t>施設の利用時間を長くして</a:t>
            </a:r>
            <a:endParaRPr lang="en-US" altLang="ja-JP" sz="1400" b="1" dirty="0" smtClean="0">
              <a:solidFill>
                <a:schemeClr val="bg1"/>
              </a:solidFill>
            </a:endParaRPr>
          </a:p>
          <a:p>
            <a:r>
              <a:rPr lang="ja-JP" altLang="en-US" sz="1400" b="1" dirty="0" smtClean="0">
                <a:solidFill>
                  <a:schemeClr val="bg1"/>
                </a:solidFill>
              </a:rPr>
              <a:t>ほしい！</a:t>
            </a:r>
            <a:endParaRPr lang="en-US" altLang="ja-JP" sz="1400" b="1" dirty="0">
              <a:solidFill>
                <a:schemeClr val="bg1"/>
              </a:solidFill>
            </a:endParaRPr>
          </a:p>
        </p:txBody>
      </p:sp>
      <p:sp>
        <p:nvSpPr>
          <p:cNvPr id="77" name="正方形/長方形 76"/>
          <p:cNvSpPr/>
          <p:nvPr/>
        </p:nvSpPr>
        <p:spPr>
          <a:xfrm>
            <a:off x="6351863" y="3210952"/>
            <a:ext cx="2396278" cy="79763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ja-JP" altLang="en-US" sz="1400" b="1" dirty="0" smtClean="0">
                <a:solidFill>
                  <a:schemeClr val="bg1"/>
                </a:solidFill>
              </a:rPr>
              <a:t>施設</a:t>
            </a:r>
            <a:r>
              <a:rPr lang="ja-JP" altLang="en-US" sz="1400" b="1" dirty="0">
                <a:solidFill>
                  <a:schemeClr val="bg1"/>
                </a:solidFill>
              </a:rPr>
              <a:t>へ行くバスがない！</a:t>
            </a:r>
            <a:endParaRPr lang="en-US" altLang="ja-JP" sz="1400" b="1" dirty="0">
              <a:solidFill>
                <a:schemeClr val="bg1"/>
              </a:solidFill>
            </a:endParaRPr>
          </a:p>
          <a:p>
            <a:r>
              <a:rPr lang="ja-JP" altLang="en-US" sz="1400" b="1" dirty="0" smtClean="0">
                <a:solidFill>
                  <a:schemeClr val="bg1"/>
                </a:solidFill>
              </a:rPr>
              <a:t>施設の利用時間を長くして</a:t>
            </a:r>
            <a:endParaRPr lang="en-US" altLang="ja-JP" sz="1400" b="1" dirty="0" smtClean="0">
              <a:solidFill>
                <a:schemeClr val="bg1"/>
              </a:solidFill>
            </a:endParaRPr>
          </a:p>
          <a:p>
            <a:r>
              <a:rPr lang="ja-JP" altLang="en-US" sz="1400" b="1" dirty="0" smtClean="0">
                <a:solidFill>
                  <a:schemeClr val="bg1"/>
                </a:solidFill>
              </a:rPr>
              <a:t>ほしい！</a:t>
            </a:r>
            <a:endParaRPr lang="en-US" altLang="ja-JP" sz="1400" b="1" dirty="0">
              <a:solidFill>
                <a:schemeClr val="bg1"/>
              </a:solidFill>
            </a:endParaRPr>
          </a:p>
        </p:txBody>
      </p:sp>
      <p:grpSp>
        <p:nvGrpSpPr>
          <p:cNvPr id="14" name="グループ化 69"/>
          <p:cNvGrpSpPr/>
          <p:nvPr/>
        </p:nvGrpSpPr>
        <p:grpSpPr>
          <a:xfrm>
            <a:off x="7740352" y="5445224"/>
            <a:ext cx="1046410" cy="815908"/>
            <a:chOff x="5220072" y="4266970"/>
            <a:chExt cx="1046410" cy="815908"/>
          </a:xfrm>
        </p:grpSpPr>
        <p:sp>
          <p:nvSpPr>
            <p:cNvPr id="73" name="正方形/長方形 72"/>
            <p:cNvSpPr/>
            <p:nvPr/>
          </p:nvSpPr>
          <p:spPr>
            <a:xfrm>
              <a:off x="5403277" y="4266970"/>
              <a:ext cx="648072" cy="216024"/>
            </a:xfrm>
            <a:prstGeom prst="rect">
              <a:avLst/>
            </a:prstGeom>
            <a:solidFill>
              <a:schemeClr val="bg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1200" dirty="0">
                  <a:solidFill>
                    <a:schemeClr val="tx1"/>
                  </a:solidFill>
                </a:rPr>
                <a:t>病院</a:t>
              </a:r>
              <a:endParaRPr kumimoji="1" lang="ja-JP" altLang="en-US" sz="1200" dirty="0">
                <a:solidFill>
                  <a:schemeClr val="tx1"/>
                </a:solidFill>
              </a:endParaRPr>
            </a:p>
          </p:txBody>
        </p:sp>
        <p:pic>
          <p:nvPicPr>
            <p:cNvPr id="75" name="図 74" descr="「イラスト 病院」の画像検索結果">
              <a:hlinkClick r:id="rId5"/>
            </p:cNvPr>
            <p:cNvPicPr/>
            <p:nvPr/>
          </p:nvPicPr>
          <p:blipFill>
            <a:blip r:embed="rId6" cstate="print">
              <a:extLst>
                <a:ext uri="{28A0092B-C50C-407E-A947-70E740481C1C}">
                  <a14:useLocalDpi xmlns="" xmlns:a14="http://schemas.microsoft.com/office/drawing/2010/main" val="0"/>
                </a:ext>
              </a:extLst>
            </a:blip>
            <a:srcRect/>
            <a:stretch>
              <a:fillRect/>
            </a:stretch>
          </p:blipFill>
          <p:spPr bwMode="auto">
            <a:xfrm>
              <a:off x="5220072" y="4496057"/>
              <a:ext cx="1046410" cy="586821"/>
            </a:xfrm>
            <a:prstGeom prst="rect">
              <a:avLst/>
            </a:prstGeom>
            <a:noFill/>
            <a:ln>
              <a:noFill/>
            </a:ln>
          </p:spPr>
        </p:pic>
      </p:grpSp>
      <p:pic>
        <p:nvPicPr>
          <p:cNvPr id="76" name="irc_mi" descr="「イラスト 建物」の画像検索結果">
            <a:hlinkClick r:id="rId7"/>
          </p:cNvPr>
          <p:cNvPicPr/>
          <p:nvPr/>
        </p:nvPicPr>
        <p:blipFill>
          <a:blip r:embed="rId8" cstate="print">
            <a:extLst>
              <a:ext uri="{28A0092B-C50C-407E-A947-70E740481C1C}">
                <a14:useLocalDpi xmlns="" xmlns:a14="http://schemas.microsoft.com/office/drawing/2010/main" val="0"/>
              </a:ext>
            </a:extLst>
          </a:blip>
          <a:srcRect/>
          <a:stretch>
            <a:fillRect/>
          </a:stretch>
        </p:blipFill>
        <p:spPr bwMode="auto">
          <a:xfrm>
            <a:off x="4912284" y="5301208"/>
            <a:ext cx="1040524" cy="556308"/>
          </a:xfrm>
          <a:prstGeom prst="rect">
            <a:avLst/>
          </a:prstGeom>
          <a:noFill/>
          <a:ln>
            <a:noFill/>
          </a:ln>
        </p:spPr>
      </p:pic>
      <p:pic>
        <p:nvPicPr>
          <p:cNvPr id="86" name="Picture 24" descr="地図-マンション-中古 イラストアイコン"/>
          <p:cNvPicPr>
            <a:picLocks noChangeAspect="1" noChangeArrowheads="1"/>
          </p:cNvPicPr>
          <p:nvPr/>
        </p:nvPicPr>
        <p:blipFill>
          <a:blip r:embed="rId9" cstate="print"/>
          <a:srcRect/>
          <a:stretch>
            <a:fillRect/>
          </a:stretch>
        </p:blipFill>
        <p:spPr bwMode="auto">
          <a:xfrm>
            <a:off x="6228184" y="5458287"/>
            <a:ext cx="1152128" cy="1191640"/>
          </a:xfrm>
          <a:prstGeom prst="rect">
            <a:avLst/>
          </a:prstGeom>
          <a:noFill/>
        </p:spPr>
      </p:pic>
      <p:grpSp>
        <p:nvGrpSpPr>
          <p:cNvPr id="15" name="グループ化 92"/>
          <p:cNvGrpSpPr/>
          <p:nvPr/>
        </p:nvGrpSpPr>
        <p:grpSpPr>
          <a:xfrm>
            <a:off x="7020272" y="4149080"/>
            <a:ext cx="2123728" cy="1322270"/>
            <a:chOff x="6876256" y="4365104"/>
            <a:chExt cx="2123728" cy="1152128"/>
          </a:xfrm>
        </p:grpSpPr>
        <p:sp>
          <p:nvSpPr>
            <p:cNvPr id="91" name="爆発 1 55"/>
            <p:cNvSpPr/>
            <p:nvPr/>
          </p:nvSpPr>
          <p:spPr>
            <a:xfrm>
              <a:off x="6876256" y="4365104"/>
              <a:ext cx="2123728" cy="1152128"/>
            </a:xfrm>
            <a:prstGeom prst="star32">
              <a:avLst>
                <a:gd name="adj" fmla="val 37501"/>
              </a:avLst>
            </a:prstGeom>
            <a:solidFill>
              <a:srgbClr val="FF66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2" name="正方形/長方形 91"/>
            <p:cNvSpPr/>
            <p:nvPr/>
          </p:nvSpPr>
          <p:spPr>
            <a:xfrm>
              <a:off x="7269115" y="4458226"/>
              <a:ext cx="1335333" cy="100811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1400" b="1" dirty="0" smtClean="0"/>
                <a:t>総合区域内の交通手段について幅広い検討が可能</a:t>
              </a:r>
              <a:endParaRPr kumimoji="1" lang="ja-JP" altLang="en-US" sz="1400" b="1" dirty="0"/>
            </a:p>
          </p:txBody>
        </p:sp>
      </p:grpSp>
      <p:grpSp>
        <p:nvGrpSpPr>
          <p:cNvPr id="16" name="グループ化 128"/>
          <p:cNvGrpSpPr/>
          <p:nvPr/>
        </p:nvGrpSpPr>
        <p:grpSpPr>
          <a:xfrm>
            <a:off x="7393375" y="6295322"/>
            <a:ext cx="923041" cy="432048"/>
            <a:chOff x="7236296" y="6425952"/>
            <a:chExt cx="923041" cy="432048"/>
          </a:xfrm>
        </p:grpSpPr>
        <p:pic>
          <p:nvPicPr>
            <p:cNvPr id="117" name="図 116" descr="「イラスト バス」の画像検索結果">
              <a:hlinkClick r:id="rId10"/>
            </p:cNvPr>
            <p:cNvPicPr/>
            <p:nvPr/>
          </p:nvPicPr>
          <p:blipFill>
            <a:blip r:embed="rId11" cstate="print">
              <a:extLst>
                <a:ext uri="{28A0092B-C50C-407E-A947-70E740481C1C}">
                  <a14:useLocalDpi xmlns="" xmlns:a14="http://schemas.microsoft.com/office/drawing/2010/main" val="0"/>
                </a:ext>
              </a:extLst>
            </a:blip>
            <a:srcRect/>
            <a:stretch>
              <a:fillRect/>
            </a:stretch>
          </p:blipFill>
          <p:spPr bwMode="auto">
            <a:xfrm>
              <a:off x="7236296" y="6425952"/>
              <a:ext cx="451804" cy="425678"/>
            </a:xfrm>
            <a:prstGeom prst="rect">
              <a:avLst/>
            </a:prstGeom>
            <a:noFill/>
            <a:ln>
              <a:noFill/>
            </a:ln>
          </p:spPr>
        </p:pic>
        <p:pic>
          <p:nvPicPr>
            <p:cNvPr id="118" name="図 117" descr="「イラスト タクシー」の画像検索結果">
              <a:hlinkClick r:id="rId12" tgtFrame="&quot;_blank&quot;"/>
            </p:cNvPr>
            <p:cNvPicPr/>
            <p:nvPr/>
          </p:nvPicPr>
          <p:blipFill>
            <a:blip r:embed="rId13" cstate="print">
              <a:extLst>
                <a:ext uri="{28A0092B-C50C-407E-A947-70E740481C1C}">
                  <a14:useLocalDpi xmlns="" xmlns:a14="http://schemas.microsoft.com/office/drawing/2010/main" val="0"/>
                </a:ext>
              </a:extLst>
            </a:blip>
            <a:srcRect/>
            <a:stretch>
              <a:fillRect/>
            </a:stretch>
          </p:blipFill>
          <p:spPr bwMode="auto">
            <a:xfrm>
              <a:off x="7727289" y="6425952"/>
              <a:ext cx="432048" cy="432048"/>
            </a:xfrm>
            <a:prstGeom prst="rect">
              <a:avLst/>
            </a:prstGeom>
            <a:noFill/>
            <a:ln>
              <a:noFill/>
            </a:ln>
          </p:spPr>
        </p:pic>
      </p:grpSp>
      <p:grpSp>
        <p:nvGrpSpPr>
          <p:cNvPr id="17" name="グループ化 130"/>
          <p:cNvGrpSpPr/>
          <p:nvPr/>
        </p:nvGrpSpPr>
        <p:grpSpPr>
          <a:xfrm>
            <a:off x="1750625" y="5085184"/>
            <a:ext cx="2533343" cy="1538294"/>
            <a:chOff x="1750625" y="5085184"/>
            <a:chExt cx="2533343" cy="1538294"/>
          </a:xfrm>
        </p:grpSpPr>
        <p:grpSp>
          <p:nvGrpSpPr>
            <p:cNvPr id="18" name="グループ化 94"/>
            <p:cNvGrpSpPr/>
            <p:nvPr/>
          </p:nvGrpSpPr>
          <p:grpSpPr>
            <a:xfrm>
              <a:off x="2411760" y="5085184"/>
              <a:ext cx="1224136" cy="864096"/>
              <a:chOff x="1763688" y="4901979"/>
              <a:chExt cx="1224136" cy="864096"/>
            </a:xfrm>
          </p:grpSpPr>
          <p:grpSp>
            <p:nvGrpSpPr>
              <p:cNvPr id="19" name="グループ化 146"/>
              <p:cNvGrpSpPr/>
              <p:nvPr/>
            </p:nvGrpSpPr>
            <p:grpSpPr>
              <a:xfrm>
                <a:off x="1763688" y="4901979"/>
                <a:ext cx="1224136" cy="864096"/>
                <a:chOff x="6156176" y="4797152"/>
                <a:chExt cx="1224136" cy="864096"/>
              </a:xfrm>
            </p:grpSpPr>
            <p:sp>
              <p:nvSpPr>
                <p:cNvPr id="150" name="円/楕円 149"/>
                <p:cNvSpPr/>
                <p:nvPr/>
              </p:nvSpPr>
              <p:spPr>
                <a:xfrm>
                  <a:off x="6156176" y="4941168"/>
                  <a:ext cx="1224136" cy="72008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51" name="正方形/長方形 150"/>
                <p:cNvSpPr/>
                <p:nvPr/>
              </p:nvSpPr>
              <p:spPr>
                <a:xfrm>
                  <a:off x="6411389" y="4797152"/>
                  <a:ext cx="720080" cy="216024"/>
                </a:xfrm>
                <a:prstGeom prst="rect">
                  <a:avLst/>
                </a:prstGeom>
                <a:solidFill>
                  <a:schemeClr val="bg1"/>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1200" b="1" dirty="0" smtClean="0">
                      <a:solidFill>
                        <a:schemeClr val="tx1"/>
                      </a:solidFill>
                    </a:rPr>
                    <a:t>行政</a:t>
                  </a:r>
                  <a:r>
                    <a:rPr kumimoji="1" lang="ja-JP" altLang="en-US" sz="1200" b="1" dirty="0" smtClean="0">
                      <a:solidFill>
                        <a:schemeClr val="tx1"/>
                      </a:solidFill>
                    </a:rPr>
                    <a:t>区</a:t>
                  </a:r>
                  <a:endParaRPr kumimoji="1" lang="ja-JP" altLang="en-US" sz="1200" b="1" dirty="0">
                    <a:solidFill>
                      <a:schemeClr val="tx1"/>
                    </a:solidFill>
                  </a:endParaRPr>
                </a:p>
              </p:txBody>
            </p:sp>
          </p:grpSp>
          <p:pic>
            <p:nvPicPr>
              <p:cNvPr id="88" name="図 87" descr="「イラスト バス」の画像検索結果">
                <a:hlinkClick r:id="rId10"/>
              </p:cNvPr>
              <p:cNvPicPr/>
              <p:nvPr/>
            </p:nvPicPr>
            <p:blipFill>
              <a:blip r:embed="rId11" cstate="print">
                <a:extLst>
                  <a:ext uri="{28A0092B-C50C-407E-A947-70E740481C1C}">
                    <a14:useLocalDpi xmlns="" xmlns:a14="http://schemas.microsoft.com/office/drawing/2010/main" val="0"/>
                  </a:ext>
                </a:extLst>
              </a:blip>
              <a:srcRect/>
              <a:stretch>
                <a:fillRect/>
              </a:stretch>
            </p:blipFill>
            <p:spPr bwMode="auto">
              <a:xfrm>
                <a:off x="2143161" y="5190011"/>
                <a:ext cx="451804" cy="425678"/>
              </a:xfrm>
              <a:prstGeom prst="rect">
                <a:avLst/>
              </a:prstGeom>
              <a:noFill/>
              <a:ln>
                <a:noFill/>
              </a:ln>
            </p:spPr>
          </p:pic>
        </p:grpSp>
        <p:grpSp>
          <p:nvGrpSpPr>
            <p:cNvPr id="20" name="グループ化 146"/>
            <p:cNvGrpSpPr/>
            <p:nvPr/>
          </p:nvGrpSpPr>
          <p:grpSpPr>
            <a:xfrm>
              <a:off x="3059832" y="5759382"/>
              <a:ext cx="1224136" cy="864096"/>
              <a:chOff x="6156176" y="4797152"/>
              <a:chExt cx="1224136" cy="864096"/>
            </a:xfrm>
          </p:grpSpPr>
          <p:sp>
            <p:nvSpPr>
              <p:cNvPr id="107" name="円/楕円 106"/>
              <p:cNvSpPr/>
              <p:nvPr/>
            </p:nvSpPr>
            <p:spPr>
              <a:xfrm>
                <a:off x="6156176" y="4941168"/>
                <a:ext cx="1224136" cy="72008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1" name="正方形/長方形 110"/>
              <p:cNvSpPr/>
              <p:nvPr/>
            </p:nvSpPr>
            <p:spPr>
              <a:xfrm>
                <a:off x="6411389" y="4797152"/>
                <a:ext cx="720080" cy="216024"/>
              </a:xfrm>
              <a:prstGeom prst="rect">
                <a:avLst/>
              </a:prstGeom>
              <a:solidFill>
                <a:schemeClr val="bg1"/>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1200" b="1" dirty="0" smtClean="0">
                    <a:solidFill>
                      <a:schemeClr val="tx1"/>
                    </a:solidFill>
                  </a:rPr>
                  <a:t>行政</a:t>
                </a:r>
                <a:r>
                  <a:rPr kumimoji="1" lang="ja-JP" altLang="en-US" sz="1200" b="1" dirty="0" smtClean="0">
                    <a:solidFill>
                      <a:schemeClr val="tx1"/>
                    </a:solidFill>
                  </a:rPr>
                  <a:t>区</a:t>
                </a:r>
                <a:endParaRPr kumimoji="1" lang="ja-JP" altLang="en-US" sz="1200" b="1" dirty="0">
                  <a:solidFill>
                    <a:schemeClr val="tx1"/>
                  </a:solidFill>
                </a:endParaRPr>
              </a:p>
            </p:txBody>
          </p:sp>
        </p:grpSp>
        <p:grpSp>
          <p:nvGrpSpPr>
            <p:cNvPr id="21" name="グループ化 129"/>
            <p:cNvGrpSpPr/>
            <p:nvPr/>
          </p:nvGrpSpPr>
          <p:grpSpPr>
            <a:xfrm>
              <a:off x="1750625" y="5759382"/>
              <a:ext cx="1224136" cy="864096"/>
              <a:chOff x="1750625" y="5759382"/>
              <a:chExt cx="1224136" cy="864096"/>
            </a:xfrm>
          </p:grpSpPr>
          <p:grpSp>
            <p:nvGrpSpPr>
              <p:cNvPr id="22" name="グループ化 146"/>
              <p:cNvGrpSpPr/>
              <p:nvPr/>
            </p:nvGrpSpPr>
            <p:grpSpPr>
              <a:xfrm>
                <a:off x="1750625" y="5759382"/>
                <a:ext cx="1224136" cy="864096"/>
                <a:chOff x="6156176" y="4797152"/>
                <a:chExt cx="1224136" cy="864096"/>
              </a:xfrm>
            </p:grpSpPr>
            <p:sp>
              <p:nvSpPr>
                <p:cNvPr id="115" name="円/楕円 114"/>
                <p:cNvSpPr/>
                <p:nvPr/>
              </p:nvSpPr>
              <p:spPr>
                <a:xfrm>
                  <a:off x="6156176" y="4941168"/>
                  <a:ext cx="1224136" cy="72008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6" name="正方形/長方形 115"/>
                <p:cNvSpPr/>
                <p:nvPr/>
              </p:nvSpPr>
              <p:spPr>
                <a:xfrm>
                  <a:off x="6398326" y="4797152"/>
                  <a:ext cx="720080" cy="216024"/>
                </a:xfrm>
                <a:prstGeom prst="rect">
                  <a:avLst/>
                </a:prstGeom>
                <a:solidFill>
                  <a:schemeClr val="bg1"/>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1200" b="1" dirty="0" smtClean="0">
                      <a:solidFill>
                        <a:schemeClr val="tx1"/>
                      </a:solidFill>
                    </a:rPr>
                    <a:t>行政</a:t>
                  </a:r>
                  <a:r>
                    <a:rPr kumimoji="1" lang="ja-JP" altLang="en-US" sz="1200" b="1" dirty="0" smtClean="0">
                      <a:solidFill>
                        <a:schemeClr val="tx1"/>
                      </a:solidFill>
                    </a:rPr>
                    <a:t>区</a:t>
                  </a:r>
                  <a:endParaRPr kumimoji="1" lang="ja-JP" altLang="en-US" sz="1200" b="1" dirty="0">
                    <a:solidFill>
                      <a:schemeClr val="tx1"/>
                    </a:solidFill>
                  </a:endParaRPr>
                </a:p>
              </p:txBody>
            </p:sp>
          </p:grpSp>
          <p:pic>
            <p:nvPicPr>
              <p:cNvPr id="122" name="図 121" descr="「イラスト タクシー」の画像検索結果">
                <a:hlinkClick r:id="rId12" tgtFrame="&quot;_blank&quot;"/>
              </p:cNvPr>
              <p:cNvPicPr/>
              <p:nvPr/>
            </p:nvPicPr>
            <p:blipFill>
              <a:blip r:embed="rId13" cstate="print">
                <a:extLst>
                  <a:ext uri="{28A0092B-C50C-407E-A947-70E740481C1C}">
                    <a14:useLocalDpi xmlns="" xmlns:a14="http://schemas.microsoft.com/office/drawing/2010/main" val="0"/>
                  </a:ext>
                </a:extLst>
              </a:blip>
              <a:srcRect/>
              <a:stretch>
                <a:fillRect/>
              </a:stretch>
            </p:blipFill>
            <p:spPr bwMode="auto">
              <a:xfrm>
                <a:off x="2123728" y="6034351"/>
                <a:ext cx="432048" cy="432048"/>
              </a:xfrm>
              <a:prstGeom prst="rect">
                <a:avLst/>
              </a:prstGeom>
              <a:noFill/>
              <a:ln>
                <a:noFill/>
              </a:ln>
            </p:spPr>
          </p:pic>
        </p:grpSp>
      </p:grpSp>
      <p:grpSp>
        <p:nvGrpSpPr>
          <p:cNvPr id="23" name="グループ化 131"/>
          <p:cNvGrpSpPr/>
          <p:nvPr/>
        </p:nvGrpSpPr>
        <p:grpSpPr>
          <a:xfrm>
            <a:off x="179512" y="5445224"/>
            <a:ext cx="1397239" cy="772332"/>
            <a:chOff x="173142" y="5458287"/>
            <a:chExt cx="1397239" cy="772332"/>
          </a:xfrm>
        </p:grpSpPr>
        <p:sp>
          <p:nvSpPr>
            <p:cNvPr id="124" name="正方形/長方形 123"/>
            <p:cNvSpPr/>
            <p:nvPr/>
          </p:nvSpPr>
          <p:spPr>
            <a:xfrm>
              <a:off x="173142" y="5458287"/>
              <a:ext cx="1397239" cy="214780"/>
            </a:xfrm>
            <a:prstGeom prst="rect">
              <a:avLst/>
            </a:prstGeom>
            <a:solidFill>
              <a:schemeClr val="bg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1200" dirty="0">
                  <a:solidFill>
                    <a:schemeClr val="tx1"/>
                  </a:solidFill>
                </a:rPr>
                <a:t>老人福祉センター</a:t>
              </a:r>
            </a:p>
          </p:txBody>
        </p:sp>
        <p:pic>
          <p:nvPicPr>
            <p:cNvPr id="125" name="irc_mi" descr="「イラスト 建物」の画像検索結果">
              <a:hlinkClick r:id="rId7"/>
            </p:cNvPr>
            <p:cNvPicPr/>
            <p:nvPr/>
          </p:nvPicPr>
          <p:blipFill>
            <a:blip r:embed="rId8" cstate="print">
              <a:extLst>
                <a:ext uri="{28A0092B-C50C-407E-A947-70E740481C1C}">
                  <a14:useLocalDpi xmlns="" xmlns:a14="http://schemas.microsoft.com/office/drawing/2010/main" val="0"/>
                </a:ext>
              </a:extLst>
            </a:blip>
            <a:srcRect/>
            <a:stretch>
              <a:fillRect/>
            </a:stretch>
          </p:blipFill>
          <p:spPr bwMode="auto">
            <a:xfrm>
              <a:off x="339810" y="5674311"/>
              <a:ext cx="1040524" cy="556308"/>
            </a:xfrm>
            <a:prstGeom prst="rect">
              <a:avLst/>
            </a:prstGeom>
            <a:noFill/>
            <a:ln>
              <a:noFill/>
            </a:ln>
          </p:spPr>
        </p:pic>
      </p:grpSp>
      <p:cxnSp>
        <p:nvCxnSpPr>
          <p:cNvPr id="127" name="直線コネクタ 126"/>
          <p:cNvCxnSpPr/>
          <p:nvPr/>
        </p:nvCxnSpPr>
        <p:spPr>
          <a:xfrm flipH="1">
            <a:off x="1200687" y="4993420"/>
            <a:ext cx="1296144" cy="1656184"/>
          </a:xfrm>
          <a:prstGeom prst="line">
            <a:avLst/>
          </a:prstGeom>
          <a:ln w="25400">
            <a:solidFill>
              <a:schemeClr val="accent1"/>
            </a:solidFill>
          </a:ln>
        </p:spPr>
        <p:style>
          <a:lnRef idx="1">
            <a:schemeClr val="accent1"/>
          </a:lnRef>
          <a:fillRef idx="0">
            <a:schemeClr val="accent1"/>
          </a:fillRef>
          <a:effectRef idx="0">
            <a:schemeClr val="accent1"/>
          </a:effectRef>
          <a:fontRef idx="minor">
            <a:schemeClr val="tx1"/>
          </a:fontRef>
        </p:style>
      </p:cxnSp>
      <p:sp>
        <p:nvSpPr>
          <p:cNvPr id="133" name="下矢印 132"/>
          <p:cNvSpPr/>
          <p:nvPr/>
        </p:nvSpPr>
        <p:spPr>
          <a:xfrm>
            <a:off x="1691680" y="4234151"/>
            <a:ext cx="1152128" cy="385374"/>
          </a:xfrm>
          <a:prstGeom prst="downArrow">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1400" b="1" dirty="0" smtClean="0"/>
              <a:t>要望</a:t>
            </a:r>
            <a:endParaRPr kumimoji="1" lang="ja-JP" altLang="en-US" sz="1400" b="1" dirty="0"/>
          </a:p>
        </p:txBody>
      </p:sp>
      <p:sp>
        <p:nvSpPr>
          <p:cNvPr id="134" name="円形吹き出し 133"/>
          <p:cNvSpPr/>
          <p:nvPr/>
        </p:nvSpPr>
        <p:spPr>
          <a:xfrm>
            <a:off x="179512" y="4293096"/>
            <a:ext cx="1703650" cy="924982"/>
          </a:xfrm>
          <a:prstGeom prst="wedgeEllipseCallout">
            <a:avLst>
              <a:gd name="adj1" fmla="val -15002"/>
              <a:gd name="adj2" fmla="val 69387"/>
            </a:avLst>
          </a:prstGeom>
          <a:solidFill>
            <a:schemeClr val="bg1"/>
          </a:solidFill>
          <a:ln>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1200" dirty="0" smtClean="0">
                <a:solidFill>
                  <a:schemeClr val="tx1"/>
                </a:solidFill>
                <a:latin typeface="Meiryo UI" pitchFamily="50" charset="-128"/>
                <a:ea typeface="Meiryo UI" pitchFamily="50" charset="-128"/>
                <a:cs typeface="Meiryo UI" pitchFamily="50" charset="-128"/>
              </a:rPr>
              <a:t>区役所の判断で施設の利便性を向上できない。</a:t>
            </a:r>
            <a:endParaRPr kumimoji="1" lang="en-US" altLang="ja-JP" sz="1200" dirty="0" smtClean="0">
              <a:solidFill>
                <a:schemeClr val="tx1"/>
              </a:solidFill>
              <a:latin typeface="Meiryo UI" pitchFamily="50" charset="-128"/>
              <a:ea typeface="Meiryo UI" pitchFamily="50" charset="-128"/>
              <a:cs typeface="Meiryo UI" pitchFamily="50" charset="-128"/>
            </a:endParaRPr>
          </a:p>
        </p:txBody>
      </p:sp>
      <p:pic>
        <p:nvPicPr>
          <p:cNvPr id="135" name="irc_mi" descr="「イラスト　公園」の画像検索結果">
            <a:hlinkClick r:id="rId14"/>
          </p:cNvPr>
          <p:cNvPicPr/>
          <p:nvPr/>
        </p:nvPicPr>
        <p:blipFill>
          <a:blip r:embed="rId15" cstate="print">
            <a:extLst>
              <a:ext uri="{28A0092B-C50C-407E-A947-70E740481C1C}">
                <a14:useLocalDpi xmlns="" xmlns:a14="http://schemas.microsoft.com/office/drawing/2010/main" val="0"/>
              </a:ext>
            </a:extLst>
          </a:blip>
          <a:srcRect/>
          <a:stretch>
            <a:fillRect/>
          </a:stretch>
        </p:blipFill>
        <p:spPr bwMode="auto">
          <a:xfrm>
            <a:off x="5200316" y="6125792"/>
            <a:ext cx="1008112" cy="621465"/>
          </a:xfrm>
          <a:prstGeom prst="rect">
            <a:avLst/>
          </a:prstGeom>
          <a:noFill/>
          <a:ln>
            <a:noFill/>
          </a:ln>
        </p:spPr>
      </p:pic>
      <p:sp>
        <p:nvSpPr>
          <p:cNvPr id="136" name="正方形/長方形 135"/>
          <p:cNvSpPr/>
          <p:nvPr/>
        </p:nvSpPr>
        <p:spPr>
          <a:xfrm>
            <a:off x="5344332" y="5942587"/>
            <a:ext cx="648072" cy="216024"/>
          </a:xfrm>
          <a:prstGeom prst="rect">
            <a:avLst/>
          </a:prstGeom>
          <a:solidFill>
            <a:schemeClr val="bg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1200" dirty="0" smtClean="0">
                <a:solidFill>
                  <a:schemeClr val="tx1"/>
                </a:solidFill>
              </a:rPr>
              <a:t>公園</a:t>
            </a:r>
            <a:endParaRPr kumimoji="1" lang="ja-JP" altLang="en-US" sz="1200" dirty="0">
              <a:solidFill>
                <a:schemeClr val="tx1"/>
              </a:solidFill>
            </a:endParaRPr>
          </a:p>
        </p:txBody>
      </p:sp>
      <p:sp>
        <p:nvSpPr>
          <p:cNvPr id="89" name="正方形/長方形 27"/>
          <p:cNvSpPr>
            <a:spLocks noChangeArrowheads="1"/>
          </p:cNvSpPr>
          <p:nvPr/>
        </p:nvSpPr>
        <p:spPr bwMode="auto">
          <a:xfrm>
            <a:off x="8100392" y="6551439"/>
            <a:ext cx="1031875" cy="261937"/>
          </a:xfrm>
          <a:prstGeom prst="rect">
            <a:avLst/>
          </a:prstGeom>
          <a:noFill/>
          <a:ln w="9525">
            <a:noFill/>
            <a:miter lim="800000"/>
            <a:headEnd/>
            <a:tailEnd/>
          </a:ln>
        </p:spPr>
        <p:txBody>
          <a:bodyPr>
            <a:spAutoFit/>
          </a:bodyPr>
          <a:lstStyle/>
          <a:p>
            <a:pPr algn="r"/>
            <a:r>
              <a:rPr lang="ja-JP" altLang="en-US" sz="1100" b="1" dirty="0">
                <a:solidFill>
                  <a:srgbClr val="000000"/>
                </a:solidFill>
                <a:latin typeface="ＭＳ Ｐゴシック" charset="-128"/>
                <a:ea typeface="Meiryo UI" pitchFamily="50" charset="-128"/>
                <a:cs typeface="Meiryo UI" pitchFamily="50" charset="-128"/>
              </a:rPr>
              <a:t> 事務</a:t>
            </a:r>
            <a:r>
              <a:rPr lang="en-US" altLang="ja-JP" sz="1100" b="1" dirty="0" smtClean="0">
                <a:solidFill>
                  <a:srgbClr val="000000"/>
                </a:solidFill>
                <a:latin typeface="ＭＳ Ｐゴシック" charset="-128"/>
                <a:ea typeface="Meiryo UI" pitchFamily="50" charset="-128"/>
                <a:cs typeface="Meiryo UI" pitchFamily="50" charset="-128"/>
              </a:rPr>
              <a:t>-</a:t>
            </a:r>
            <a:r>
              <a:rPr lang="ja-JP" altLang="en-US" sz="1100" b="1" dirty="0" smtClean="0">
                <a:solidFill>
                  <a:srgbClr val="000000"/>
                </a:solidFill>
                <a:latin typeface="ＭＳ Ｐゴシック" charset="-128"/>
                <a:ea typeface="Meiryo UI" pitchFamily="50" charset="-128"/>
                <a:cs typeface="Meiryo UI" pitchFamily="50" charset="-128"/>
              </a:rPr>
              <a:t>１４</a:t>
            </a:r>
            <a:endParaRPr lang="ja-JP" altLang="en-US" sz="1200" b="1" dirty="0">
              <a:solidFill>
                <a:srgbClr val="000000"/>
              </a:solidFill>
              <a:latin typeface="ＭＳ Ｐゴシック" charset="-128"/>
              <a:ea typeface="Meiryo UI" pitchFamily="50" charset="-128"/>
              <a:cs typeface="Meiryo UI" pitchFamily="50" charset="-128"/>
            </a:endParaRPr>
          </a:p>
        </p:txBody>
      </p:sp>
    </p:spTree>
    <p:extLst>
      <p:ext uri="{BB962C8B-B14F-4D97-AF65-F5344CB8AC3E}">
        <p14:creationId xmlns="" xmlns:p14="http://schemas.microsoft.com/office/powerpoint/2010/main" val="2854101793"/>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グループ化 89"/>
          <p:cNvGrpSpPr/>
          <p:nvPr/>
        </p:nvGrpSpPr>
        <p:grpSpPr>
          <a:xfrm>
            <a:off x="141007" y="709684"/>
            <a:ext cx="8770908" cy="2129050"/>
            <a:chOff x="4655005" y="962726"/>
            <a:chExt cx="4212228" cy="2293256"/>
          </a:xfrm>
        </p:grpSpPr>
        <p:sp>
          <p:nvSpPr>
            <p:cNvPr id="119" name="正方形/長方形 118"/>
            <p:cNvSpPr/>
            <p:nvPr/>
          </p:nvSpPr>
          <p:spPr bwMode="auto">
            <a:xfrm>
              <a:off x="4655005" y="962726"/>
              <a:ext cx="4212228" cy="2293256"/>
            </a:xfrm>
            <a:prstGeom prst="rect">
              <a:avLst/>
            </a:prstGeom>
            <a:ln/>
            <a:extLst/>
          </p:spPr>
          <p:style>
            <a:lnRef idx="2">
              <a:schemeClr val="dk1"/>
            </a:lnRef>
            <a:fillRef idx="1">
              <a:schemeClr val="lt1"/>
            </a:fillRef>
            <a:effectRef idx="0">
              <a:schemeClr val="dk1"/>
            </a:effectRef>
            <a:fontRef idx="minor">
              <a:schemeClr val="dk1"/>
            </a:fontRef>
          </p:style>
          <p:txBody>
            <a:bodyPr wrap="none" rtlCol="0" anchor="ctr"/>
            <a:lstStyle/>
            <a:p>
              <a:pPr lvl="0"/>
              <a:endParaRPr lang="ja-JP" altLang="en-US" sz="1400"/>
            </a:p>
          </p:txBody>
        </p:sp>
        <p:sp>
          <p:nvSpPr>
            <p:cNvPr id="124" name="左右矢印吹き出し 123"/>
            <p:cNvSpPr/>
            <p:nvPr/>
          </p:nvSpPr>
          <p:spPr bwMode="auto">
            <a:xfrm>
              <a:off x="6307764" y="2120268"/>
              <a:ext cx="1374353" cy="783424"/>
            </a:xfrm>
            <a:prstGeom prst="leftRightArrowCallout">
              <a:avLst>
                <a:gd name="adj1" fmla="val 25000"/>
                <a:gd name="adj2" fmla="val 25000"/>
                <a:gd name="adj3" fmla="val 25000"/>
                <a:gd name="adj4" fmla="val 84115"/>
              </a:avLst>
            </a:prstGeom>
            <a:ln w="12700">
              <a:prstDash val="sysDash"/>
            </a:ln>
            <a:extLst/>
          </p:spPr>
          <p:style>
            <a:lnRef idx="2">
              <a:schemeClr val="dk1"/>
            </a:lnRef>
            <a:fillRef idx="1">
              <a:schemeClr val="lt1"/>
            </a:fillRef>
            <a:effectRef idx="0">
              <a:schemeClr val="dk1"/>
            </a:effectRef>
            <a:fontRef idx="minor">
              <a:schemeClr val="dk1"/>
            </a:fontRef>
          </p:style>
          <p:txBody>
            <a:bodyPr wrap="none" rtlCol="0" anchor="ctr"/>
            <a:lstStyle/>
            <a:p>
              <a:pPr>
                <a:lnSpc>
                  <a:spcPts val="1400"/>
                </a:lnSpc>
              </a:pPr>
              <a:r>
                <a:rPr lang="ja-JP" altLang="en-US" sz="1400" dirty="0" smtClean="0">
                  <a:latin typeface="HGP創英角ｺﾞｼｯｸUB" pitchFamily="50" charset="-128"/>
                  <a:ea typeface="HGP創英角ｺﾞｼｯｸUB" pitchFamily="50" charset="-128"/>
                  <a:cs typeface="Meiryo UI" pitchFamily="50" charset="-128"/>
                </a:rPr>
                <a:t>　　現在の</a:t>
              </a:r>
              <a:r>
                <a:rPr lang="en-US" altLang="ja-JP" sz="1400" dirty="0" smtClean="0">
                  <a:latin typeface="HGP創英角ｺﾞｼｯｸUB" pitchFamily="50" charset="-128"/>
                  <a:ea typeface="HGP創英角ｺﾞｼｯｸUB" pitchFamily="50" charset="-128"/>
                  <a:cs typeface="Meiryo UI" pitchFamily="50" charset="-128"/>
                </a:rPr>
                <a:t>24</a:t>
              </a:r>
              <a:r>
                <a:rPr lang="ja-JP" altLang="en-US" sz="1400" dirty="0" smtClean="0">
                  <a:latin typeface="HGP創英角ｺﾞｼｯｸUB" pitchFamily="50" charset="-128"/>
                  <a:ea typeface="HGP創英角ｺﾞｼｯｸUB" pitchFamily="50" charset="-128"/>
                  <a:cs typeface="Meiryo UI" pitchFamily="50" charset="-128"/>
                </a:rPr>
                <a:t>区単位で</a:t>
              </a:r>
              <a:endParaRPr lang="en-US" altLang="ja-JP" sz="1400" dirty="0" smtClean="0">
                <a:latin typeface="HGP創英角ｺﾞｼｯｸUB" pitchFamily="50" charset="-128"/>
                <a:ea typeface="HGP創英角ｺﾞｼｯｸUB" pitchFamily="50" charset="-128"/>
                <a:cs typeface="Meiryo UI" pitchFamily="50" charset="-128"/>
              </a:endParaRPr>
            </a:p>
            <a:p>
              <a:pPr>
                <a:lnSpc>
                  <a:spcPts val="1400"/>
                </a:lnSpc>
              </a:pPr>
              <a:r>
                <a:rPr lang="ja-JP" altLang="en-US" sz="1400" dirty="0">
                  <a:latin typeface="HGP創英角ｺﾞｼｯｸUB" pitchFamily="50" charset="-128"/>
                  <a:ea typeface="HGP創英角ｺﾞｼｯｸUB" pitchFamily="50" charset="-128"/>
                  <a:cs typeface="Meiryo UI" pitchFamily="50" charset="-128"/>
                </a:rPr>
                <a:t>　</a:t>
              </a:r>
              <a:r>
                <a:rPr lang="ja-JP" altLang="en-US" sz="1400" dirty="0" smtClean="0">
                  <a:latin typeface="HGP創英角ｺﾞｼｯｸUB" pitchFamily="50" charset="-128"/>
                  <a:ea typeface="HGP創英角ｺﾞｼｯｸUB" pitchFamily="50" charset="-128"/>
                  <a:cs typeface="Meiryo UI" pitchFamily="50" charset="-128"/>
                </a:rPr>
                <a:t>　</a:t>
              </a:r>
              <a:r>
                <a:rPr kumimoji="1" lang="ja-JP" altLang="en-US" sz="1400" dirty="0" smtClean="0">
                  <a:latin typeface="HGP創英角ｺﾞｼｯｸUB" pitchFamily="50" charset="-128"/>
                  <a:ea typeface="HGP創英角ｺﾞｼｯｸUB" pitchFamily="50" charset="-128"/>
                  <a:cs typeface="Meiryo UI" pitchFamily="50" charset="-128"/>
                </a:rPr>
                <a:t>地域自治区を設置し、</a:t>
              </a:r>
              <a:endParaRPr kumimoji="1" lang="en-US" altLang="ja-JP" sz="1400" dirty="0" smtClean="0">
                <a:latin typeface="HGP創英角ｺﾞｼｯｸUB" pitchFamily="50" charset="-128"/>
                <a:ea typeface="HGP創英角ｺﾞｼｯｸUB" pitchFamily="50" charset="-128"/>
                <a:cs typeface="Meiryo UI" pitchFamily="50" charset="-128"/>
              </a:endParaRPr>
            </a:p>
            <a:p>
              <a:pPr>
                <a:lnSpc>
                  <a:spcPts val="1400"/>
                </a:lnSpc>
              </a:pPr>
              <a:r>
                <a:rPr lang="ja-JP" altLang="en-US" sz="1400" dirty="0" smtClean="0">
                  <a:latin typeface="HGP創英角ｺﾞｼｯｸUB" pitchFamily="50" charset="-128"/>
                  <a:ea typeface="HGP創英角ｺﾞｼｯｸUB" pitchFamily="50" charset="-128"/>
                  <a:cs typeface="Meiryo UI" pitchFamily="50" charset="-128"/>
                </a:rPr>
                <a:t>　　窓口サービス等を実施</a:t>
              </a:r>
              <a:endParaRPr kumimoji="1" lang="ja-JP" altLang="en-US" sz="1400" dirty="0" smtClean="0">
                <a:latin typeface="HGP創英角ｺﾞｼｯｸUB" pitchFamily="50" charset="-128"/>
                <a:ea typeface="HGP創英角ｺﾞｼｯｸUB" pitchFamily="50" charset="-128"/>
                <a:cs typeface="Meiryo UI" pitchFamily="50" charset="-128"/>
              </a:endParaRPr>
            </a:p>
          </p:txBody>
        </p:sp>
        <p:grpSp>
          <p:nvGrpSpPr>
            <p:cNvPr id="5" name="グループ化 121"/>
            <p:cNvGrpSpPr/>
            <p:nvPr/>
          </p:nvGrpSpPr>
          <p:grpSpPr>
            <a:xfrm>
              <a:off x="5226805" y="1440582"/>
              <a:ext cx="2870294" cy="651600"/>
              <a:chOff x="4590368" y="1534954"/>
              <a:chExt cx="3309335" cy="1031760"/>
            </a:xfrm>
          </p:grpSpPr>
          <p:cxnSp>
            <p:nvCxnSpPr>
              <p:cNvPr id="191" name="直線コネクタ 190"/>
              <p:cNvCxnSpPr/>
              <p:nvPr/>
            </p:nvCxnSpPr>
            <p:spPr>
              <a:xfrm flipV="1">
                <a:off x="7899703" y="1544480"/>
                <a:ext cx="0" cy="298892"/>
              </a:xfrm>
              <a:prstGeom prst="line">
                <a:avLst/>
              </a:prstGeom>
              <a:ln>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192" name="正方形/長方形 191"/>
              <p:cNvSpPr/>
              <p:nvPr/>
            </p:nvSpPr>
            <p:spPr>
              <a:xfrm>
                <a:off x="5833553" y="1774116"/>
                <a:ext cx="1627563" cy="39264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1400" dirty="0">
                    <a:solidFill>
                      <a:schemeClr val="tx1"/>
                    </a:solidFill>
                    <a:latin typeface="HGP創英角ｺﾞｼｯｸUB" panose="020B0900000000000000" pitchFamily="50" charset="-128"/>
                    <a:ea typeface="HGP創英角ｺﾞｼｯｸUB" panose="020B0900000000000000" pitchFamily="50" charset="-128"/>
                  </a:rPr>
                  <a:t>総合</a:t>
                </a:r>
                <a:r>
                  <a:rPr lang="ja-JP" altLang="en-US" sz="1400" dirty="0" smtClean="0">
                    <a:solidFill>
                      <a:schemeClr val="tx1"/>
                    </a:solidFill>
                    <a:latin typeface="HGP創英角ｺﾞｼｯｸUB" panose="020B0900000000000000" pitchFamily="50" charset="-128"/>
                    <a:ea typeface="HGP創英角ｺﾞｼｯｸUB" panose="020B0900000000000000" pitchFamily="50" charset="-128"/>
                  </a:rPr>
                  <a:t>区（８区）</a:t>
                </a:r>
                <a:endParaRPr lang="ja-JP" altLang="en-US" sz="1400" dirty="0">
                  <a:solidFill>
                    <a:schemeClr val="tx1"/>
                  </a:solidFill>
                  <a:latin typeface="HGP創英角ｺﾞｼｯｸUB" panose="020B0900000000000000" pitchFamily="50" charset="-128"/>
                  <a:ea typeface="HGP創英角ｺﾞｼｯｸUB" panose="020B0900000000000000" pitchFamily="50" charset="-128"/>
                </a:endParaRPr>
              </a:p>
            </p:txBody>
          </p:sp>
          <p:sp>
            <p:nvSpPr>
              <p:cNvPr id="193" name="Rectangle 10"/>
              <p:cNvSpPr>
                <a:spLocks noChangeArrowheads="1"/>
              </p:cNvSpPr>
              <p:nvPr/>
            </p:nvSpPr>
            <p:spPr bwMode="auto">
              <a:xfrm>
                <a:off x="5946000" y="2237647"/>
                <a:ext cx="1379080" cy="329067"/>
              </a:xfrm>
              <a:prstGeom prst="rect">
                <a:avLst/>
              </a:prstGeom>
              <a:noFill/>
              <a:ln>
                <a:noFill/>
              </a:ln>
              <a:extLst/>
            </p:spPr>
            <p:txBody>
              <a:bodyPr lIns="74295" tIns="8890" rIns="74295" bIns="8890" anchor="ctr" anchorCtr="0"/>
              <a:lstStyle>
                <a:lvl1pPr eaLnBrk="0" hangingPunct="0">
                  <a:defRPr kumimoji="1" sz="1600">
                    <a:solidFill>
                      <a:schemeClr val="tx1"/>
                    </a:solidFill>
                    <a:latin typeface="Arial" charset="0"/>
                    <a:ea typeface="HGｺﾞｼｯｸE" pitchFamily="49" charset="-128"/>
                  </a:defRPr>
                </a:lvl1pPr>
                <a:lvl2pPr marL="742950" indent="-285750" eaLnBrk="0" hangingPunct="0">
                  <a:defRPr kumimoji="1" sz="1600">
                    <a:solidFill>
                      <a:schemeClr val="tx1"/>
                    </a:solidFill>
                    <a:latin typeface="Arial" charset="0"/>
                    <a:ea typeface="HGｺﾞｼｯｸE" pitchFamily="49" charset="-128"/>
                  </a:defRPr>
                </a:lvl2pPr>
                <a:lvl3pPr marL="1143000" indent="-228600" eaLnBrk="0" hangingPunct="0">
                  <a:defRPr kumimoji="1" sz="1600">
                    <a:solidFill>
                      <a:schemeClr val="tx1"/>
                    </a:solidFill>
                    <a:latin typeface="Arial" charset="0"/>
                    <a:ea typeface="HGｺﾞｼｯｸE" pitchFamily="49" charset="-128"/>
                  </a:defRPr>
                </a:lvl3pPr>
                <a:lvl4pPr marL="1600200" indent="-228600" eaLnBrk="0" hangingPunct="0">
                  <a:defRPr kumimoji="1" sz="1600">
                    <a:solidFill>
                      <a:schemeClr val="tx1"/>
                    </a:solidFill>
                    <a:latin typeface="Arial" charset="0"/>
                    <a:ea typeface="HGｺﾞｼｯｸE" pitchFamily="49" charset="-128"/>
                  </a:defRPr>
                </a:lvl4pPr>
                <a:lvl5pPr marL="2057400" indent="-228600" eaLnBrk="0" hangingPunct="0">
                  <a:defRPr kumimoji="1" sz="1600">
                    <a:solidFill>
                      <a:schemeClr val="tx1"/>
                    </a:solidFill>
                    <a:latin typeface="Arial" charset="0"/>
                    <a:ea typeface="HGｺﾞｼｯｸE" pitchFamily="49" charset="-128"/>
                  </a:defRPr>
                </a:lvl5pPr>
                <a:lvl6pPr marL="2514600" indent="-228600" algn="ctr" eaLnBrk="0" fontAlgn="base" hangingPunct="0">
                  <a:spcBef>
                    <a:spcPct val="0"/>
                  </a:spcBef>
                  <a:spcAft>
                    <a:spcPct val="0"/>
                  </a:spcAft>
                  <a:defRPr kumimoji="1" sz="1600">
                    <a:solidFill>
                      <a:schemeClr val="tx1"/>
                    </a:solidFill>
                    <a:latin typeface="Arial" charset="0"/>
                    <a:ea typeface="HGｺﾞｼｯｸE" pitchFamily="49" charset="-128"/>
                  </a:defRPr>
                </a:lvl6pPr>
                <a:lvl7pPr marL="2971800" indent="-228600" algn="ctr" eaLnBrk="0" fontAlgn="base" hangingPunct="0">
                  <a:spcBef>
                    <a:spcPct val="0"/>
                  </a:spcBef>
                  <a:spcAft>
                    <a:spcPct val="0"/>
                  </a:spcAft>
                  <a:defRPr kumimoji="1" sz="1600">
                    <a:solidFill>
                      <a:schemeClr val="tx1"/>
                    </a:solidFill>
                    <a:latin typeface="Arial" charset="0"/>
                    <a:ea typeface="HGｺﾞｼｯｸE" pitchFamily="49" charset="-128"/>
                  </a:defRPr>
                </a:lvl7pPr>
                <a:lvl8pPr marL="3429000" indent="-228600" algn="ctr" eaLnBrk="0" fontAlgn="base" hangingPunct="0">
                  <a:spcBef>
                    <a:spcPct val="0"/>
                  </a:spcBef>
                  <a:spcAft>
                    <a:spcPct val="0"/>
                  </a:spcAft>
                  <a:defRPr kumimoji="1" sz="1600">
                    <a:solidFill>
                      <a:schemeClr val="tx1"/>
                    </a:solidFill>
                    <a:latin typeface="Arial" charset="0"/>
                    <a:ea typeface="HGｺﾞｼｯｸE" pitchFamily="49" charset="-128"/>
                  </a:defRPr>
                </a:lvl8pPr>
                <a:lvl9pPr marL="3886200" indent="-228600" algn="ctr" eaLnBrk="0" fontAlgn="base" hangingPunct="0">
                  <a:spcBef>
                    <a:spcPct val="0"/>
                  </a:spcBef>
                  <a:spcAft>
                    <a:spcPct val="0"/>
                  </a:spcAft>
                  <a:defRPr kumimoji="1" sz="1600">
                    <a:solidFill>
                      <a:schemeClr val="tx1"/>
                    </a:solidFill>
                    <a:latin typeface="Arial" charset="0"/>
                    <a:ea typeface="HGｺﾞｼｯｸE" pitchFamily="49" charset="-128"/>
                  </a:defRPr>
                </a:lvl9pPr>
              </a:lstStyle>
              <a:p>
                <a:pPr algn="ctr" eaLnBrk="1" hangingPunct="1"/>
                <a:r>
                  <a:rPr lang="ja-JP" altLang="en-US" sz="1400" dirty="0" smtClean="0">
                    <a:solidFill>
                      <a:srgbClr val="000000"/>
                    </a:solidFill>
                    <a:ea typeface="ＭＳ Ｐゴシック" charset="-128"/>
                  </a:rPr>
                  <a:t>・ </a:t>
                </a:r>
                <a:r>
                  <a:rPr lang="ja-JP" altLang="en-US" sz="1400" dirty="0">
                    <a:solidFill>
                      <a:srgbClr val="000000"/>
                    </a:solidFill>
                    <a:ea typeface="ＭＳ Ｐゴシック" charset="-128"/>
                  </a:rPr>
                  <a:t>・ </a:t>
                </a:r>
                <a:r>
                  <a:rPr lang="ja-JP" altLang="en-US" sz="1400" dirty="0" smtClean="0">
                    <a:solidFill>
                      <a:srgbClr val="000000"/>
                    </a:solidFill>
                    <a:ea typeface="ＭＳ Ｐゴシック" charset="-128"/>
                  </a:rPr>
                  <a:t>・ ・ ・ ・</a:t>
                </a:r>
                <a:endParaRPr lang="en-US" altLang="ja-JP" sz="1400" dirty="0" smtClean="0">
                  <a:solidFill>
                    <a:srgbClr val="000000"/>
                  </a:solidFill>
                  <a:ea typeface="ＭＳ Ｐゴシック" charset="-128"/>
                </a:endParaRPr>
              </a:p>
            </p:txBody>
          </p:sp>
          <p:cxnSp>
            <p:nvCxnSpPr>
              <p:cNvPr id="197" name="直線コネクタ 196"/>
              <p:cNvCxnSpPr/>
              <p:nvPr/>
            </p:nvCxnSpPr>
            <p:spPr>
              <a:xfrm>
                <a:off x="4590368" y="1534954"/>
                <a:ext cx="3309333" cy="0"/>
              </a:xfrm>
              <a:prstGeom prst="line">
                <a:avLst/>
              </a:prstGeom>
              <a:ln>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11" name="直線コネクタ 210"/>
              <p:cNvCxnSpPr/>
              <p:nvPr/>
            </p:nvCxnSpPr>
            <p:spPr>
              <a:xfrm flipV="1">
                <a:off x="4590370" y="1534954"/>
                <a:ext cx="0" cy="298893"/>
              </a:xfrm>
              <a:prstGeom prst="line">
                <a:avLst/>
              </a:prstGeom>
              <a:ln>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13" name="直線コネクタ 212"/>
              <p:cNvCxnSpPr/>
              <p:nvPr/>
            </p:nvCxnSpPr>
            <p:spPr>
              <a:xfrm flipV="1">
                <a:off x="5381739" y="1534954"/>
                <a:ext cx="0" cy="298893"/>
              </a:xfrm>
              <a:prstGeom prst="line">
                <a:avLst/>
              </a:prstGeom>
              <a:ln>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grpSp>
      <p:grpSp>
        <p:nvGrpSpPr>
          <p:cNvPr id="6" name="グループ化 94"/>
          <p:cNvGrpSpPr/>
          <p:nvPr/>
        </p:nvGrpSpPr>
        <p:grpSpPr>
          <a:xfrm>
            <a:off x="251520" y="3429000"/>
            <a:ext cx="8741104" cy="2881237"/>
            <a:chOff x="379800" y="3696291"/>
            <a:chExt cx="8741104" cy="2881237"/>
          </a:xfrm>
        </p:grpSpPr>
        <p:sp>
          <p:nvSpPr>
            <p:cNvPr id="154" name="正方形/長方形 153"/>
            <p:cNvSpPr/>
            <p:nvPr/>
          </p:nvSpPr>
          <p:spPr bwMode="auto">
            <a:xfrm>
              <a:off x="393868" y="3811420"/>
              <a:ext cx="1547664" cy="1253940"/>
            </a:xfrm>
            <a:prstGeom prst="rect">
              <a:avLst/>
            </a:prstGeom>
            <a:solidFill>
              <a:schemeClr val="tx2"/>
            </a:solidFill>
            <a:ln w="25400">
              <a:noFill/>
            </a:ln>
            <a:effectLst/>
            <a:extLst/>
          </p:spPr>
          <p:txBody>
            <a:bodyPr vert="horz" wrap="none" rtlCol="0" anchor="ctr"/>
            <a:lstStyle/>
            <a:p>
              <a:pPr algn="ctr"/>
              <a:r>
                <a:rPr kumimoji="1" lang="ja-JP" altLang="en-US" sz="2000" b="1" dirty="0" smtClean="0">
                  <a:solidFill>
                    <a:schemeClr val="bg1"/>
                  </a:solidFill>
                  <a:latin typeface="Meiryo UI" panose="020B0604030504040204" pitchFamily="50" charset="-128"/>
                  <a:ea typeface="Meiryo UI" panose="020B0604030504040204" pitchFamily="50" charset="-128"/>
                  <a:cs typeface="Meiryo UI" panose="020B0604030504040204" pitchFamily="50" charset="-128"/>
                </a:rPr>
                <a:t>総合区</a:t>
              </a:r>
              <a:endParaRPr kumimoji="1" lang="en-US" altLang="ja-JP" sz="2000" b="1" dirty="0" smtClean="0">
                <a:solidFill>
                  <a:schemeClr val="bg1"/>
                </a:solidFill>
                <a:latin typeface="Meiryo UI" panose="020B0604030504040204" pitchFamily="50" charset="-128"/>
                <a:ea typeface="Meiryo UI" panose="020B0604030504040204" pitchFamily="50" charset="-128"/>
                <a:cs typeface="Meiryo UI" panose="020B0604030504040204" pitchFamily="50" charset="-128"/>
              </a:endParaRPr>
            </a:p>
            <a:p>
              <a:pPr algn="ctr"/>
              <a:r>
                <a:rPr kumimoji="1" lang="en-US" altLang="ja-JP" sz="1200" b="1" dirty="0" smtClean="0">
                  <a:solidFill>
                    <a:schemeClr val="bg1"/>
                  </a:solidFill>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1200" b="1" dirty="0" smtClean="0">
                  <a:solidFill>
                    <a:schemeClr val="bg1"/>
                  </a:solidFill>
                  <a:latin typeface="Meiryo UI" panose="020B0604030504040204" pitchFamily="50" charset="-128"/>
                  <a:ea typeface="Meiryo UI" panose="020B0604030504040204" pitchFamily="50" charset="-128"/>
                  <a:cs typeface="Meiryo UI" panose="020B0604030504040204" pitchFamily="50" charset="-128"/>
                </a:rPr>
                <a:t>８区単位で実施</a:t>
              </a:r>
              <a:r>
                <a:rPr kumimoji="1" lang="en-US" altLang="ja-JP" sz="1200" b="1" dirty="0" smtClean="0">
                  <a:solidFill>
                    <a:schemeClr val="bg1"/>
                  </a:solidFill>
                  <a:latin typeface="Meiryo UI" panose="020B0604030504040204" pitchFamily="50" charset="-128"/>
                  <a:ea typeface="Meiryo UI" panose="020B0604030504040204" pitchFamily="50" charset="-128"/>
                  <a:cs typeface="Meiryo UI" panose="020B0604030504040204" pitchFamily="50" charset="-128"/>
                </a:rPr>
                <a:t>》</a:t>
              </a:r>
            </a:p>
          </p:txBody>
        </p:sp>
        <p:sp>
          <p:nvSpPr>
            <p:cNvPr id="155" name="正方形/長方形 154"/>
            <p:cNvSpPr/>
            <p:nvPr/>
          </p:nvSpPr>
          <p:spPr bwMode="auto">
            <a:xfrm>
              <a:off x="379800" y="5209376"/>
              <a:ext cx="1546654" cy="1247971"/>
            </a:xfrm>
            <a:prstGeom prst="rect">
              <a:avLst/>
            </a:prstGeom>
            <a:solidFill>
              <a:schemeClr val="tx2"/>
            </a:solidFill>
            <a:ln w="25400">
              <a:noFill/>
            </a:ln>
            <a:effectLst/>
            <a:extLst/>
          </p:spPr>
          <p:txBody>
            <a:bodyPr vert="horz" wrap="none" rtlCol="0" anchor="ctr"/>
            <a:lstStyle/>
            <a:p>
              <a:pPr algn="ctr"/>
              <a:r>
                <a:rPr kumimoji="1" lang="ja-JP" altLang="en-US" sz="2000" b="1" dirty="0" smtClean="0">
                  <a:solidFill>
                    <a:schemeClr val="bg1"/>
                  </a:solidFill>
                  <a:latin typeface="Meiryo UI" panose="020B0604030504040204" pitchFamily="50" charset="-128"/>
                  <a:ea typeface="Meiryo UI" panose="020B0604030504040204" pitchFamily="50" charset="-128"/>
                  <a:cs typeface="Meiryo UI" panose="020B0604030504040204" pitchFamily="50" charset="-128"/>
                </a:rPr>
                <a:t>地域自治区</a:t>
              </a:r>
              <a:endParaRPr kumimoji="1" lang="en-US" altLang="ja-JP" sz="2000" b="1" dirty="0" smtClean="0">
                <a:solidFill>
                  <a:schemeClr val="bg1"/>
                </a:solidFill>
                <a:latin typeface="Meiryo UI" panose="020B0604030504040204" pitchFamily="50" charset="-128"/>
                <a:ea typeface="Meiryo UI" panose="020B0604030504040204" pitchFamily="50" charset="-128"/>
                <a:cs typeface="Meiryo UI" panose="020B0604030504040204" pitchFamily="50" charset="-128"/>
              </a:endParaRPr>
            </a:p>
            <a:p>
              <a:pPr algn="ctr"/>
              <a:r>
                <a:rPr lang="en-US" altLang="ja-JP" sz="1200" b="1" dirty="0" smtClean="0">
                  <a:solidFill>
                    <a:schemeClr val="bg1"/>
                  </a:solidFill>
                  <a:latin typeface="Meiryo UI" panose="020B0604030504040204" pitchFamily="50" charset="-128"/>
                  <a:ea typeface="Meiryo UI" panose="020B0604030504040204" pitchFamily="50" charset="-128"/>
                  <a:cs typeface="Meiryo UI" panose="020B0604030504040204" pitchFamily="50" charset="-128"/>
                </a:rPr>
                <a:t>《</a:t>
              </a:r>
              <a:r>
                <a:rPr lang="ja-JP" altLang="en-US" sz="1200" b="1" dirty="0" smtClean="0">
                  <a:solidFill>
                    <a:schemeClr val="bg1"/>
                  </a:solidFill>
                  <a:latin typeface="Meiryo UI" panose="020B0604030504040204" pitchFamily="50" charset="-128"/>
                  <a:ea typeface="Meiryo UI" panose="020B0604030504040204" pitchFamily="50" charset="-128"/>
                  <a:cs typeface="Meiryo UI" panose="020B0604030504040204" pitchFamily="50" charset="-128"/>
                </a:rPr>
                <a:t>現在の</a:t>
              </a:r>
              <a:r>
                <a:rPr lang="en-US" altLang="ja-JP" sz="1200" b="1" dirty="0" smtClean="0">
                  <a:solidFill>
                    <a:schemeClr val="bg1"/>
                  </a:solidFill>
                  <a:latin typeface="Meiryo UI" panose="020B0604030504040204" pitchFamily="50" charset="-128"/>
                  <a:ea typeface="Meiryo UI" panose="020B0604030504040204" pitchFamily="50" charset="-128"/>
                  <a:cs typeface="Meiryo UI" panose="020B0604030504040204" pitchFamily="50" charset="-128"/>
                </a:rPr>
                <a:t>24</a:t>
              </a:r>
              <a:r>
                <a:rPr lang="ja-JP" altLang="en-US" sz="1200" b="1" dirty="0" smtClean="0">
                  <a:solidFill>
                    <a:schemeClr val="bg1"/>
                  </a:solidFill>
                  <a:latin typeface="Meiryo UI" panose="020B0604030504040204" pitchFamily="50" charset="-128"/>
                  <a:ea typeface="Meiryo UI" panose="020B0604030504040204" pitchFamily="50" charset="-128"/>
                  <a:cs typeface="Meiryo UI" panose="020B0604030504040204" pitchFamily="50" charset="-128"/>
                </a:rPr>
                <a:t>区単位で</a:t>
              </a:r>
              <a:endParaRPr lang="en-US" altLang="ja-JP" sz="1200" b="1" dirty="0" smtClean="0">
                <a:solidFill>
                  <a:schemeClr val="bg1"/>
                </a:solidFill>
                <a:latin typeface="Meiryo UI" panose="020B0604030504040204" pitchFamily="50" charset="-128"/>
                <a:ea typeface="Meiryo UI" panose="020B0604030504040204" pitchFamily="50" charset="-128"/>
                <a:cs typeface="Meiryo UI" panose="020B0604030504040204" pitchFamily="50" charset="-128"/>
              </a:endParaRPr>
            </a:p>
            <a:p>
              <a:pPr algn="ctr"/>
              <a:r>
                <a:rPr lang="ja-JP" altLang="en-US" sz="1200" b="1" dirty="0" smtClean="0">
                  <a:solidFill>
                    <a:schemeClr val="bg1"/>
                  </a:solidFill>
                  <a:latin typeface="Meiryo UI" panose="020B0604030504040204" pitchFamily="50" charset="-128"/>
                  <a:ea typeface="Meiryo UI" panose="020B0604030504040204" pitchFamily="50" charset="-128"/>
                  <a:cs typeface="Meiryo UI" panose="020B0604030504040204" pitchFamily="50" charset="-128"/>
                </a:rPr>
                <a:t>実施</a:t>
              </a:r>
              <a:r>
                <a:rPr lang="en-US" altLang="ja-JP" sz="1200" b="1" dirty="0" smtClean="0">
                  <a:solidFill>
                    <a:schemeClr val="bg1"/>
                  </a:solidFill>
                  <a:latin typeface="Meiryo UI" panose="020B0604030504040204" pitchFamily="50" charset="-128"/>
                  <a:ea typeface="Meiryo UI" panose="020B0604030504040204" pitchFamily="50" charset="-128"/>
                  <a:cs typeface="Meiryo UI" panose="020B0604030504040204" pitchFamily="50" charset="-128"/>
                </a:rPr>
                <a:t>》</a:t>
              </a:r>
              <a:r>
                <a:rPr lang="ja-JP" altLang="en-US" sz="1200" b="1" smtClean="0">
                  <a:solidFill>
                    <a:schemeClr val="bg1"/>
                  </a:solidFill>
                  <a:latin typeface="Meiryo UI" panose="020B0604030504040204" pitchFamily="50" charset="-128"/>
                  <a:ea typeface="Meiryo UI" panose="020B0604030504040204" pitchFamily="50" charset="-128"/>
                  <a:cs typeface="Meiryo UI" panose="020B0604030504040204" pitchFamily="50" charset="-128"/>
                </a:rPr>
                <a:t>　</a:t>
              </a:r>
              <a:endParaRPr kumimoji="1" lang="ja-JP" altLang="en-US" sz="1600" b="1" dirty="0" smtClean="0">
                <a:solidFill>
                  <a:schemeClr val="bg1"/>
                </a:solidFill>
                <a:latin typeface="Meiryo UI" panose="020B0604030504040204" pitchFamily="50" charset="-128"/>
                <a:ea typeface="Meiryo UI" panose="020B0604030504040204" pitchFamily="50" charset="-128"/>
                <a:cs typeface="Meiryo UI" panose="020B0604030504040204" pitchFamily="50" charset="-128"/>
              </a:endParaRPr>
            </a:p>
          </p:txBody>
        </p:sp>
        <p:grpSp>
          <p:nvGrpSpPr>
            <p:cNvPr id="7" name="グループ化 92"/>
            <p:cNvGrpSpPr/>
            <p:nvPr/>
          </p:nvGrpSpPr>
          <p:grpSpPr>
            <a:xfrm>
              <a:off x="5880544" y="3713413"/>
              <a:ext cx="3240360" cy="2864115"/>
              <a:chOff x="5838340" y="3572733"/>
              <a:chExt cx="3240360" cy="2864115"/>
            </a:xfrm>
          </p:grpSpPr>
          <p:sp>
            <p:nvSpPr>
              <p:cNvPr id="150" name="角丸四角形 149"/>
              <p:cNvSpPr/>
              <p:nvPr/>
            </p:nvSpPr>
            <p:spPr bwMode="auto">
              <a:xfrm>
                <a:off x="5838340" y="3572733"/>
                <a:ext cx="3240360" cy="2864115"/>
              </a:xfrm>
              <a:prstGeom prst="roundRect">
                <a:avLst>
                  <a:gd name="adj" fmla="val 6341"/>
                </a:avLst>
              </a:prstGeom>
              <a:solidFill>
                <a:schemeClr val="accent6">
                  <a:lumMod val="40000"/>
                  <a:lumOff val="60000"/>
                </a:schemeClr>
              </a:solidFill>
              <a:ln>
                <a:noFill/>
              </a:ln>
              <a:effectLst/>
              <a:extLst>
                <a:ext uri="{91240B29-F687-4F45-9708-019B960494DF}">
                  <a14:hiddenLine xmlns="" xmlns:a14="http://schemas.microsoft.com/office/drawing/2010/main" w="9525" algn="ctr">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rtlCol="0" anchor="ctr"/>
              <a:lstStyle/>
              <a:p>
                <a:endParaRPr lang="en-US" altLang="ja-JP" sz="1400" dirty="0" smtClean="0">
                  <a:latin typeface="Meiryo UI" panose="020B0604030504040204" pitchFamily="50" charset="-128"/>
                  <a:ea typeface="Meiryo UI" panose="020B0604030504040204" pitchFamily="50" charset="-128"/>
                  <a:cs typeface="Meiryo UI" panose="020B0604030504040204" pitchFamily="50" charset="-128"/>
                </a:endParaRPr>
              </a:p>
              <a:p>
                <a:endParaRPr lang="en-US" altLang="ja-JP" sz="1400" dirty="0" smtClean="0">
                  <a:latin typeface="Meiryo UI" panose="020B0604030504040204" pitchFamily="50" charset="-128"/>
                  <a:ea typeface="Meiryo UI" panose="020B0604030504040204" pitchFamily="50" charset="-128"/>
                  <a:cs typeface="Meiryo UI" panose="020B0604030504040204" pitchFamily="50" charset="-128"/>
                </a:endParaRPr>
              </a:p>
              <a:p>
                <a:endParaRPr lang="en-US" altLang="ja-JP" sz="1400" dirty="0" smtClean="0">
                  <a:latin typeface="Meiryo UI" panose="020B0604030504040204" pitchFamily="50" charset="-128"/>
                  <a:ea typeface="Meiryo UI" panose="020B0604030504040204" pitchFamily="50" charset="-128"/>
                  <a:cs typeface="Meiryo UI" panose="020B0604030504040204" pitchFamily="50" charset="-128"/>
                </a:endParaRPr>
              </a:p>
              <a:p>
                <a:endParaRPr kumimoji="1" lang="en-US" altLang="ja-JP" sz="1400" dirty="0" smtClean="0">
                  <a:latin typeface="Meiryo UI" panose="020B0604030504040204" pitchFamily="50" charset="-128"/>
                  <a:ea typeface="Meiryo UI" panose="020B0604030504040204" pitchFamily="50" charset="-128"/>
                  <a:cs typeface="Meiryo UI" panose="020B0604030504040204" pitchFamily="50" charset="-128"/>
                </a:endParaRPr>
              </a:p>
              <a:p>
                <a:endParaRPr lang="en-US" altLang="ja-JP" sz="1600" dirty="0" smtClean="0">
                  <a:latin typeface="Meiryo UI" panose="020B0604030504040204" pitchFamily="50" charset="-128"/>
                  <a:ea typeface="Meiryo UI" panose="020B0604030504040204" pitchFamily="50" charset="-128"/>
                  <a:cs typeface="Meiryo UI" panose="020B0604030504040204" pitchFamily="50" charset="-128"/>
                </a:endParaRPr>
              </a:p>
              <a:p>
                <a:endParaRPr kumimoji="1" lang="en-US" altLang="ja-JP" sz="1600" dirty="0" smtClean="0">
                  <a:latin typeface="Meiryo UI" panose="020B0604030504040204" pitchFamily="50" charset="-128"/>
                  <a:ea typeface="Meiryo UI" panose="020B0604030504040204" pitchFamily="50" charset="-128"/>
                  <a:cs typeface="Meiryo UI" panose="020B0604030504040204" pitchFamily="50" charset="-128"/>
                </a:endParaRPr>
              </a:p>
              <a:p>
                <a:endParaRPr kumimoji="1" lang="ja-JP" altLang="en-US" sz="2400" dirty="0" smtClean="0">
                  <a:latin typeface="Meiryo UI" panose="020B0604030504040204" pitchFamily="50" charset="-128"/>
                  <a:ea typeface="Meiryo UI" panose="020B0604030504040204" pitchFamily="50" charset="-128"/>
                  <a:cs typeface="Meiryo UI" panose="020B0604030504040204" pitchFamily="50" charset="-128"/>
                </a:endParaRPr>
              </a:p>
            </p:txBody>
          </p:sp>
          <p:sp>
            <p:nvSpPr>
              <p:cNvPr id="151" name="角丸四角形 150"/>
              <p:cNvSpPr/>
              <p:nvPr/>
            </p:nvSpPr>
            <p:spPr bwMode="auto">
              <a:xfrm>
                <a:off x="5954220" y="4924680"/>
                <a:ext cx="3043772" cy="1446822"/>
              </a:xfrm>
              <a:prstGeom prst="roundRect">
                <a:avLst>
                  <a:gd name="adj" fmla="val 7870"/>
                </a:avLst>
              </a:prstGeom>
              <a:solidFill>
                <a:schemeClr val="accent2"/>
              </a:solidFill>
              <a:ln>
                <a:noFill/>
              </a:ln>
              <a:effectLst/>
              <a:extLst>
                <a:ext uri="{91240B29-F687-4F45-9708-019B960494DF}">
                  <a14:hiddenLine xmlns="" xmlns:a14="http://schemas.microsoft.com/office/drawing/2010/main" w="9525" algn="ctr">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rtlCol="0" anchor="ctr"/>
              <a:lstStyle/>
              <a:p>
                <a:r>
                  <a:rPr lang="ja-JP" altLang="en-US" sz="1400" b="1" dirty="0" smtClean="0">
                    <a:solidFill>
                      <a:schemeClr val="bg1"/>
                    </a:solidFill>
                    <a:latin typeface="Meiryo UI" panose="020B0604030504040204" pitchFamily="50" charset="-128"/>
                    <a:ea typeface="Meiryo UI" panose="020B0604030504040204" pitchFamily="50" charset="-128"/>
                    <a:cs typeface="Meiryo UI" panose="020B0604030504040204" pitchFamily="50" charset="-128"/>
                  </a:rPr>
                  <a:t>○ 住民に直接接することが求められる</a:t>
                </a:r>
                <a:endParaRPr lang="en-US" altLang="ja-JP" sz="1400" b="1" dirty="0" smtClean="0">
                  <a:solidFill>
                    <a:schemeClr val="bg1"/>
                  </a:solidFill>
                  <a:latin typeface="Meiryo UI" panose="020B0604030504040204" pitchFamily="50" charset="-128"/>
                  <a:ea typeface="Meiryo UI" panose="020B0604030504040204" pitchFamily="50" charset="-128"/>
                  <a:cs typeface="Meiryo UI" panose="020B0604030504040204" pitchFamily="50" charset="-128"/>
                </a:endParaRPr>
              </a:p>
              <a:p>
                <a:r>
                  <a:rPr lang="ja-JP" altLang="en-US" sz="1400" b="1" dirty="0" smtClean="0">
                    <a:solidFill>
                      <a:schemeClr val="bg1"/>
                    </a:solidFill>
                    <a:latin typeface="Meiryo UI" panose="020B0604030504040204" pitchFamily="50" charset="-128"/>
                    <a:ea typeface="Meiryo UI" panose="020B0604030504040204" pitchFamily="50" charset="-128"/>
                    <a:cs typeface="Meiryo UI" panose="020B0604030504040204" pitchFamily="50" charset="-128"/>
                  </a:rPr>
                  <a:t>　　窓口サービス</a:t>
                </a:r>
                <a:endParaRPr lang="en-US" altLang="ja-JP" sz="1400" b="1" dirty="0" smtClean="0">
                  <a:solidFill>
                    <a:schemeClr val="bg1"/>
                  </a:solidFill>
                  <a:latin typeface="Meiryo UI" panose="020B0604030504040204" pitchFamily="50" charset="-128"/>
                  <a:ea typeface="Meiryo UI" panose="020B0604030504040204" pitchFamily="50" charset="-128"/>
                  <a:cs typeface="Meiryo UI" panose="020B0604030504040204" pitchFamily="50" charset="-128"/>
                </a:endParaRPr>
              </a:p>
              <a:p>
                <a:r>
                  <a:rPr lang="ja-JP" altLang="en-US" sz="1400" b="1" dirty="0" smtClean="0">
                    <a:solidFill>
                      <a:schemeClr val="bg1"/>
                    </a:solidFill>
                    <a:latin typeface="Meiryo UI" panose="020B0604030504040204" pitchFamily="50" charset="-128"/>
                    <a:ea typeface="Meiryo UI" panose="020B0604030504040204" pitchFamily="50" charset="-128"/>
                    <a:cs typeface="Meiryo UI" panose="020B0604030504040204" pitchFamily="50" charset="-128"/>
                  </a:rPr>
                  <a:t>　</a:t>
                </a:r>
                <a:r>
                  <a:rPr lang="ja-JP" altLang="en-US" sz="1100" dirty="0" smtClean="0">
                    <a:solidFill>
                      <a:schemeClr val="bg1"/>
                    </a:solidFill>
                    <a:latin typeface="HG丸ｺﾞｼｯｸM-PRO" panose="020F0600000000000000" pitchFamily="50" charset="-128"/>
                    <a:ea typeface="HG丸ｺﾞｼｯｸM-PRO" panose="020F0600000000000000" pitchFamily="50" charset="-128"/>
                    <a:cs typeface="Meiryo UI" panose="020B0604030504040204" pitchFamily="50" charset="-128"/>
                  </a:rPr>
                  <a:t>（住民票、戸籍、保健・福祉サービス等）</a:t>
                </a:r>
                <a:endParaRPr lang="en-US" altLang="ja-JP" sz="1100" dirty="0" smtClean="0">
                  <a:solidFill>
                    <a:schemeClr val="bg1"/>
                  </a:solidFill>
                  <a:latin typeface="HG丸ｺﾞｼｯｸM-PRO" panose="020F0600000000000000" pitchFamily="50" charset="-128"/>
                  <a:ea typeface="HG丸ｺﾞｼｯｸM-PRO" panose="020F0600000000000000" pitchFamily="50" charset="-128"/>
                  <a:cs typeface="Meiryo UI" panose="020B0604030504040204" pitchFamily="50" charset="-128"/>
                </a:endParaRPr>
              </a:p>
              <a:p>
                <a:endParaRPr lang="en-US" altLang="ja-JP" sz="1000" b="1" dirty="0" smtClean="0">
                  <a:solidFill>
                    <a:schemeClr val="bg1"/>
                  </a:solidFill>
                  <a:latin typeface="Meiryo UI" panose="020B0604030504040204" pitchFamily="50" charset="-128"/>
                  <a:ea typeface="Meiryo UI" panose="020B0604030504040204" pitchFamily="50" charset="-128"/>
                  <a:cs typeface="Meiryo UI" panose="020B0604030504040204" pitchFamily="50" charset="-128"/>
                </a:endParaRPr>
              </a:p>
              <a:p>
                <a:r>
                  <a:rPr lang="ja-JP" altLang="en-US" sz="1400" b="1" dirty="0" smtClean="0">
                    <a:solidFill>
                      <a:schemeClr val="bg1"/>
                    </a:solidFill>
                    <a:latin typeface="Meiryo UI" panose="020B0604030504040204" pitchFamily="50" charset="-128"/>
                    <a:ea typeface="Meiryo UI" panose="020B0604030504040204" pitchFamily="50" charset="-128"/>
                    <a:cs typeface="Meiryo UI" panose="020B0604030504040204" pitchFamily="50" charset="-128"/>
                  </a:rPr>
                  <a:t>○ 地域に密着した事務</a:t>
                </a:r>
                <a:endParaRPr lang="en-US" altLang="ja-JP" sz="1400" b="1" dirty="0" smtClean="0">
                  <a:solidFill>
                    <a:schemeClr val="bg1"/>
                  </a:solidFill>
                  <a:latin typeface="Meiryo UI" panose="020B0604030504040204" pitchFamily="50" charset="-128"/>
                  <a:ea typeface="Meiryo UI" panose="020B0604030504040204" pitchFamily="50" charset="-128"/>
                  <a:cs typeface="Meiryo UI" panose="020B0604030504040204" pitchFamily="50" charset="-128"/>
                </a:endParaRPr>
              </a:p>
              <a:p>
                <a:r>
                  <a:rPr lang="ja-JP" altLang="en-US" sz="1600" b="1" dirty="0" smtClean="0">
                    <a:solidFill>
                      <a:schemeClr val="bg1"/>
                    </a:solidFill>
                    <a:latin typeface="Meiryo UI" panose="020B0604030504040204" pitchFamily="50" charset="-128"/>
                    <a:ea typeface="Meiryo UI" panose="020B0604030504040204" pitchFamily="50" charset="-128"/>
                    <a:cs typeface="Meiryo UI" panose="020B0604030504040204" pitchFamily="50" charset="-128"/>
                  </a:rPr>
                  <a:t>　</a:t>
                </a:r>
                <a:r>
                  <a:rPr lang="ja-JP" altLang="en-US" sz="1100" dirty="0" smtClean="0">
                    <a:solidFill>
                      <a:schemeClr val="bg1"/>
                    </a:solidFill>
                    <a:latin typeface="HG丸ｺﾞｼｯｸM-PRO" panose="020F0600000000000000" pitchFamily="50" charset="-128"/>
                    <a:ea typeface="HG丸ｺﾞｼｯｸM-PRO" panose="020F0600000000000000" pitchFamily="50" charset="-128"/>
                    <a:cs typeface="Meiryo UI" panose="020B0604030504040204" pitchFamily="50" charset="-128"/>
                  </a:rPr>
                  <a:t>（地域自治区における地域協議会の運営、</a:t>
                </a:r>
                <a:endParaRPr lang="en-US" altLang="ja-JP" sz="1100" dirty="0" smtClean="0">
                  <a:solidFill>
                    <a:schemeClr val="bg1"/>
                  </a:solidFill>
                  <a:latin typeface="HG丸ｺﾞｼｯｸM-PRO" panose="020F0600000000000000" pitchFamily="50" charset="-128"/>
                  <a:ea typeface="HG丸ｺﾞｼｯｸM-PRO" panose="020F0600000000000000" pitchFamily="50" charset="-128"/>
                  <a:cs typeface="Meiryo UI" panose="020B0604030504040204" pitchFamily="50" charset="-128"/>
                </a:endParaRPr>
              </a:p>
              <a:p>
                <a:r>
                  <a:rPr lang="ja-JP" altLang="en-US" sz="1100" b="1" dirty="0" smtClean="0">
                    <a:solidFill>
                      <a:schemeClr val="bg1"/>
                    </a:solidFill>
                    <a:latin typeface="HG丸ｺﾞｼｯｸM-PRO" panose="020F0600000000000000" pitchFamily="50" charset="-128"/>
                    <a:ea typeface="HG丸ｺﾞｼｯｸM-PRO" panose="020F0600000000000000" pitchFamily="50" charset="-128"/>
                    <a:cs typeface="Meiryo UI" panose="020B0604030504040204" pitchFamily="50" charset="-128"/>
                  </a:rPr>
                  <a:t>　　</a:t>
                </a:r>
                <a:r>
                  <a:rPr lang="ja-JP" altLang="en-US" sz="1100" dirty="0" smtClean="0">
                    <a:solidFill>
                      <a:schemeClr val="bg1"/>
                    </a:solidFill>
                    <a:latin typeface="HG丸ｺﾞｼｯｸM-PRO" panose="020F0600000000000000" pitchFamily="50" charset="-128"/>
                    <a:ea typeface="HG丸ｺﾞｼｯｸM-PRO" panose="020F0600000000000000" pitchFamily="50" charset="-128"/>
                    <a:cs typeface="Meiryo UI" panose="020B0604030504040204" pitchFamily="50" charset="-128"/>
                  </a:rPr>
                  <a:t>地域活動協議会への支援事務等）</a:t>
                </a:r>
                <a:endParaRPr lang="ja-JP" altLang="en-US" sz="1100" dirty="0" smtClean="0">
                  <a:solidFill>
                    <a:schemeClr val="bg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157" name="正方形/長方形 156"/>
              <p:cNvSpPr/>
              <p:nvPr/>
            </p:nvSpPr>
            <p:spPr bwMode="auto">
              <a:xfrm>
                <a:off x="5982356" y="3644196"/>
                <a:ext cx="2952328" cy="1280484"/>
              </a:xfrm>
              <a:prstGeom prst="rect">
                <a:avLst/>
              </a:prstGeom>
              <a:noFill/>
              <a:ln>
                <a:noFill/>
              </a:ln>
              <a:extLst/>
            </p:spPr>
            <p:style>
              <a:lnRef idx="2">
                <a:schemeClr val="dk1"/>
              </a:lnRef>
              <a:fillRef idx="1">
                <a:schemeClr val="lt1"/>
              </a:fillRef>
              <a:effectRef idx="0">
                <a:schemeClr val="dk1"/>
              </a:effectRef>
              <a:fontRef idx="minor">
                <a:schemeClr val="dk1"/>
              </a:fontRef>
            </p:style>
            <p:txBody>
              <a:bodyPr wrap="none" rtlCol="0" anchor="ctr"/>
              <a:lstStyle/>
              <a:p>
                <a:r>
                  <a:rPr lang="ja-JP" altLang="en-US" sz="1400" b="1" dirty="0" smtClean="0">
                    <a:latin typeface="Meiryo UI" panose="020B0604030504040204" pitchFamily="50" charset="-128"/>
                    <a:ea typeface="Meiryo UI" panose="020B0604030504040204" pitchFamily="50" charset="-128"/>
                    <a:cs typeface="Meiryo UI" panose="020B0604030504040204" pitchFamily="50" charset="-128"/>
                  </a:rPr>
                  <a:t>○　総合区域内の事務に関する政策</a:t>
                </a:r>
                <a:endParaRPr lang="en-US" altLang="ja-JP" sz="1400" b="1" dirty="0" smtClean="0">
                  <a:latin typeface="Meiryo UI" panose="020B0604030504040204" pitchFamily="50" charset="-128"/>
                  <a:ea typeface="Meiryo UI" panose="020B0604030504040204" pitchFamily="50" charset="-128"/>
                  <a:cs typeface="Meiryo UI" panose="020B0604030504040204" pitchFamily="50" charset="-128"/>
                </a:endParaRPr>
              </a:p>
              <a:p>
                <a:r>
                  <a:rPr lang="ja-JP" altLang="en-US" sz="1400" b="1" dirty="0">
                    <a:latin typeface="Meiryo UI" panose="020B0604030504040204" pitchFamily="50" charset="-128"/>
                    <a:ea typeface="Meiryo UI" panose="020B0604030504040204" pitchFamily="50" charset="-128"/>
                    <a:cs typeface="Meiryo UI" panose="020B0604030504040204" pitchFamily="50" charset="-128"/>
                  </a:rPr>
                  <a:t>　</a:t>
                </a:r>
                <a:r>
                  <a:rPr lang="ja-JP" altLang="en-US" sz="1400" b="1" dirty="0" smtClean="0">
                    <a:latin typeface="Meiryo UI" panose="020B0604030504040204" pitchFamily="50" charset="-128"/>
                    <a:ea typeface="Meiryo UI" panose="020B0604030504040204" pitchFamily="50" charset="-128"/>
                    <a:cs typeface="Meiryo UI" panose="020B0604030504040204" pitchFamily="50" charset="-128"/>
                  </a:rPr>
                  <a:t>　 企画機能</a:t>
                </a:r>
                <a:endParaRPr lang="en-US" altLang="ja-JP" sz="1400" b="1" dirty="0" smtClean="0">
                  <a:latin typeface="Meiryo UI" panose="020B0604030504040204" pitchFamily="50" charset="-128"/>
                  <a:ea typeface="Meiryo UI" panose="020B0604030504040204" pitchFamily="50" charset="-128"/>
                  <a:cs typeface="Meiryo UI" panose="020B0604030504040204" pitchFamily="50" charset="-128"/>
                </a:endParaRPr>
              </a:p>
              <a:p>
                <a:endParaRPr lang="en-US" altLang="ja-JP" sz="400" b="1" dirty="0">
                  <a:latin typeface="Meiryo UI" panose="020B0604030504040204" pitchFamily="50" charset="-128"/>
                  <a:ea typeface="Meiryo UI" panose="020B0604030504040204" pitchFamily="50" charset="-128"/>
                  <a:cs typeface="Microsoft Himalaya" panose="01010100010101010101" pitchFamily="2" charset="0"/>
                </a:endParaRPr>
              </a:p>
              <a:p>
                <a:r>
                  <a:rPr lang="ja-JP" altLang="en-US" sz="1400" b="1" dirty="0" smtClean="0">
                    <a:latin typeface="Meiryo UI" panose="020B0604030504040204" pitchFamily="50" charset="-128"/>
                    <a:ea typeface="Meiryo UI" panose="020B0604030504040204" pitchFamily="50" charset="-128"/>
                    <a:cs typeface="Microsoft Himalaya" panose="01010100010101010101" pitchFamily="2" charset="0"/>
                  </a:rPr>
                  <a:t>○　局からの移管事務</a:t>
                </a:r>
                <a:endParaRPr lang="en-US" altLang="ja-JP" sz="1400" b="1" dirty="0">
                  <a:latin typeface="Meiryo UI" panose="020B0604030504040204" pitchFamily="50" charset="-128"/>
                  <a:ea typeface="Meiryo UI" panose="020B0604030504040204" pitchFamily="50" charset="-128"/>
                  <a:cs typeface="Microsoft Himalaya" panose="01010100010101010101" pitchFamily="2" charset="0"/>
                </a:endParaRPr>
              </a:p>
              <a:p>
                <a:endParaRPr lang="en-US" altLang="ja-JP" sz="400" dirty="0">
                  <a:latin typeface="Meiryo UI" panose="020B0604030504040204" pitchFamily="50" charset="-128"/>
                  <a:ea typeface="Meiryo UI" panose="020B0604030504040204" pitchFamily="50" charset="-128"/>
                  <a:cs typeface="Meiryo UI" panose="020B0604030504040204" pitchFamily="50" charset="-128"/>
                </a:endParaRPr>
              </a:p>
              <a:p>
                <a:r>
                  <a:rPr lang="ja-JP" altLang="en-US" sz="1400" b="1" dirty="0" smtClean="0">
                    <a:latin typeface="Meiryo UI" panose="020B0604030504040204" pitchFamily="50" charset="-128"/>
                    <a:ea typeface="Meiryo UI" panose="020B0604030504040204" pitchFamily="50" charset="-128"/>
                    <a:cs typeface="Meiryo UI" panose="020B0604030504040204" pitchFamily="50" charset="-128"/>
                  </a:rPr>
                  <a:t>○　現在の</a:t>
                </a:r>
                <a:r>
                  <a:rPr lang="en-US" altLang="ja-JP" sz="1400" b="1" dirty="0" smtClean="0">
                    <a:latin typeface="Meiryo UI" panose="020B0604030504040204" pitchFamily="50" charset="-128"/>
                    <a:ea typeface="Meiryo UI" panose="020B0604030504040204" pitchFamily="50" charset="-128"/>
                    <a:cs typeface="Meiryo UI" panose="020B0604030504040204" pitchFamily="50" charset="-128"/>
                  </a:rPr>
                  <a:t>24</a:t>
                </a:r>
                <a:r>
                  <a:rPr lang="ja-JP" altLang="en-US" sz="1400" b="1" dirty="0" smtClean="0">
                    <a:latin typeface="Meiryo UI" panose="020B0604030504040204" pitchFamily="50" charset="-128"/>
                    <a:ea typeface="Meiryo UI" panose="020B0604030504040204" pitchFamily="50" charset="-128"/>
                    <a:cs typeface="Meiryo UI" panose="020B0604030504040204" pitchFamily="50" charset="-128"/>
                  </a:rPr>
                  <a:t>区単位で実施している</a:t>
                </a:r>
                <a:endParaRPr lang="en-US" altLang="ja-JP" sz="1400" b="1" dirty="0" smtClean="0">
                  <a:latin typeface="Meiryo UI" panose="020B0604030504040204" pitchFamily="50" charset="-128"/>
                  <a:ea typeface="Meiryo UI" panose="020B0604030504040204" pitchFamily="50" charset="-128"/>
                  <a:cs typeface="Meiryo UI" panose="020B0604030504040204" pitchFamily="50" charset="-128"/>
                </a:endParaRPr>
              </a:p>
              <a:p>
                <a:r>
                  <a:rPr lang="ja-JP" altLang="en-US" sz="1400" b="1" dirty="0" smtClean="0">
                    <a:latin typeface="Meiryo UI" panose="020B0604030504040204" pitchFamily="50" charset="-128"/>
                    <a:ea typeface="Meiryo UI" panose="020B0604030504040204" pitchFamily="50" charset="-128"/>
                    <a:cs typeface="Meiryo UI" panose="020B0604030504040204" pitchFamily="50" charset="-128"/>
                  </a:rPr>
                  <a:t>　　 事務を一部集約化</a:t>
                </a:r>
                <a:endParaRPr lang="ja-JP" altLang="en-US" sz="1400" b="1" dirty="0">
                  <a:latin typeface="Meiryo UI" panose="020B0604030504040204" pitchFamily="50" charset="-128"/>
                  <a:ea typeface="Meiryo UI" panose="020B0604030504040204" pitchFamily="50" charset="-128"/>
                  <a:cs typeface="Meiryo UI" panose="020B0604030504040204" pitchFamily="50" charset="-128"/>
                </a:endParaRPr>
              </a:p>
            </p:txBody>
          </p:sp>
        </p:grpSp>
        <p:grpSp>
          <p:nvGrpSpPr>
            <p:cNvPr id="8" name="グループ化 93"/>
            <p:cNvGrpSpPr/>
            <p:nvPr/>
          </p:nvGrpSpPr>
          <p:grpSpPr>
            <a:xfrm>
              <a:off x="2035984" y="3696291"/>
              <a:ext cx="3846994" cy="2809229"/>
              <a:chOff x="1819960" y="3682223"/>
              <a:chExt cx="3846994" cy="2809229"/>
            </a:xfrm>
          </p:grpSpPr>
          <p:sp>
            <p:nvSpPr>
              <p:cNvPr id="14" name="角丸四角形 13"/>
              <p:cNvSpPr/>
              <p:nvPr/>
            </p:nvSpPr>
            <p:spPr bwMode="auto">
              <a:xfrm>
                <a:off x="1819960" y="3682223"/>
                <a:ext cx="3428080" cy="2809229"/>
              </a:xfrm>
              <a:prstGeom prst="roundRect">
                <a:avLst>
                  <a:gd name="adj" fmla="val 3547"/>
                </a:avLst>
              </a:prstGeom>
              <a:noFill/>
              <a:ln w="12700">
                <a:solidFill>
                  <a:schemeClr val="tx1"/>
                </a:solidFill>
              </a:ln>
              <a:effectLst/>
              <a:extLst/>
            </p:spPr>
            <p:txBody>
              <a:bodyPr wrap="none" rtlCol="0" anchor="t"/>
              <a:lstStyle/>
              <a:p>
                <a:endParaRPr lang="en-US" altLang="ja-JP" sz="1600" b="1" dirty="0" smtClean="0">
                  <a:latin typeface="Meiryo UI" panose="020B0604030504040204" pitchFamily="50" charset="-128"/>
                  <a:ea typeface="Meiryo UI" panose="020B0604030504040204" pitchFamily="50" charset="-128"/>
                  <a:cs typeface="Meiryo UI" panose="020B0604030504040204" pitchFamily="50" charset="-128"/>
                </a:endParaRPr>
              </a:p>
              <a:p>
                <a:endParaRPr kumimoji="1" lang="en-US" altLang="ja-JP" sz="1600" b="1" dirty="0" smtClean="0">
                  <a:latin typeface="Meiryo UI" panose="020B0604030504040204" pitchFamily="50" charset="-128"/>
                  <a:ea typeface="Meiryo UI" panose="020B0604030504040204" pitchFamily="50" charset="-128"/>
                  <a:cs typeface="Meiryo UI" panose="020B0604030504040204" pitchFamily="50" charset="-128"/>
                </a:endParaRPr>
              </a:p>
              <a:p>
                <a:endParaRPr lang="en-US" altLang="ja-JP" sz="1400" dirty="0" smtClean="0">
                  <a:latin typeface="Meiryo UI" panose="020B0604030504040204" pitchFamily="50" charset="-128"/>
                  <a:ea typeface="Meiryo UI" panose="020B0604030504040204" pitchFamily="50" charset="-128"/>
                  <a:cs typeface="Meiryo UI" panose="020B0604030504040204" pitchFamily="50" charset="-128"/>
                </a:endParaRPr>
              </a:p>
            </p:txBody>
          </p:sp>
          <p:grpSp>
            <p:nvGrpSpPr>
              <p:cNvPr id="9" name="グループ化 86"/>
              <p:cNvGrpSpPr/>
              <p:nvPr/>
            </p:nvGrpSpPr>
            <p:grpSpPr>
              <a:xfrm>
                <a:off x="1963976" y="3775534"/>
                <a:ext cx="3702978" cy="1347765"/>
                <a:chOff x="363250" y="3772153"/>
                <a:chExt cx="3702978" cy="1347765"/>
              </a:xfrm>
            </p:grpSpPr>
            <p:sp>
              <p:nvSpPr>
                <p:cNvPr id="3" name="右矢印吹き出し 2"/>
                <p:cNvSpPr/>
                <p:nvPr/>
              </p:nvSpPr>
              <p:spPr bwMode="auto">
                <a:xfrm>
                  <a:off x="363250" y="3772153"/>
                  <a:ext cx="3702978" cy="1347765"/>
                </a:xfrm>
                <a:prstGeom prst="rightArrowCallout">
                  <a:avLst>
                    <a:gd name="adj1" fmla="val 28602"/>
                    <a:gd name="adj2" fmla="val 30403"/>
                    <a:gd name="adj3" fmla="val 21232"/>
                    <a:gd name="adj4" fmla="val 86562"/>
                  </a:avLst>
                </a:prstGeom>
                <a:solidFill>
                  <a:schemeClr val="tx2">
                    <a:lumMod val="60000"/>
                    <a:lumOff val="40000"/>
                  </a:schemeClr>
                </a:solidFill>
                <a:ln>
                  <a:noFill/>
                </a:ln>
                <a:effectLst/>
                <a:extLst/>
              </p:spPr>
              <p:txBody>
                <a:bodyPr wrap="none" rtlCol="0" anchor="ctr"/>
                <a:lstStyle/>
                <a:p>
                  <a:pPr algn="ctr"/>
                  <a:endParaRPr kumimoji="1" lang="ja-JP" altLang="en-US" sz="1400" b="1" dirty="0" smtClean="0">
                    <a:latin typeface="Meiryo UI" panose="020B0604030504040204" pitchFamily="50" charset="-128"/>
                    <a:ea typeface="Meiryo UI" panose="020B0604030504040204" pitchFamily="50" charset="-128"/>
                    <a:cs typeface="Meiryo UI" panose="020B0604030504040204" pitchFamily="50" charset="-128"/>
                  </a:endParaRPr>
                </a:p>
              </p:txBody>
            </p:sp>
            <p:sp>
              <p:nvSpPr>
                <p:cNvPr id="2" name="角丸四角形 1"/>
                <p:cNvSpPr/>
                <p:nvPr/>
              </p:nvSpPr>
              <p:spPr bwMode="auto">
                <a:xfrm>
                  <a:off x="507266" y="3967791"/>
                  <a:ext cx="2808312" cy="528362"/>
                </a:xfrm>
                <a:prstGeom prst="roundRect">
                  <a:avLst>
                    <a:gd name="adj" fmla="val 7140"/>
                  </a:avLst>
                </a:prstGeom>
                <a:ln w="6350"/>
                <a:extLst/>
              </p:spPr>
              <p:style>
                <a:lnRef idx="2">
                  <a:schemeClr val="dk1"/>
                </a:lnRef>
                <a:fillRef idx="1">
                  <a:schemeClr val="lt1"/>
                </a:fillRef>
                <a:effectRef idx="0">
                  <a:schemeClr val="dk1"/>
                </a:effectRef>
                <a:fontRef idx="minor">
                  <a:schemeClr val="dk1"/>
                </a:fontRef>
              </p:style>
              <p:txBody>
                <a:bodyPr wrap="none" rtlCol="0" anchor="t"/>
                <a:lstStyle/>
                <a:p>
                  <a:r>
                    <a:rPr lang="ja-JP" altLang="en-US" sz="1400" b="1" dirty="0">
                      <a:latin typeface="Meiryo UI" panose="020B0604030504040204" pitchFamily="50" charset="-128"/>
                      <a:ea typeface="Meiryo UI" panose="020B0604030504040204" pitchFamily="50" charset="-128"/>
                      <a:cs typeface="Meiryo UI" panose="020B0604030504040204" pitchFamily="50" charset="-128"/>
                    </a:rPr>
                    <a:t>◆</a:t>
                  </a:r>
                  <a:r>
                    <a:rPr lang="ja-JP" altLang="en-US" sz="1400" b="1" dirty="0" smtClean="0">
                      <a:latin typeface="Meiryo UI" panose="020B0604030504040204" pitchFamily="50" charset="-128"/>
                      <a:ea typeface="Meiryo UI" panose="020B0604030504040204" pitchFamily="50" charset="-128"/>
                      <a:cs typeface="Meiryo UI" panose="020B0604030504040204" pitchFamily="50" charset="-128"/>
                    </a:rPr>
                    <a:t> </a:t>
                  </a:r>
                  <a:r>
                    <a:rPr kumimoji="1" lang="ja-JP" altLang="en-US" sz="1400" b="1" dirty="0" smtClean="0">
                      <a:latin typeface="Meiryo UI" panose="020B0604030504040204" pitchFamily="50" charset="-128"/>
                      <a:ea typeface="Meiryo UI" panose="020B0604030504040204" pitchFamily="50" charset="-128"/>
                      <a:cs typeface="Meiryo UI" panose="020B0604030504040204" pitchFamily="50" charset="-128"/>
                    </a:rPr>
                    <a:t>総合区長が、区に関する事務</a:t>
                  </a:r>
                  <a:endParaRPr kumimoji="1" lang="en-US" altLang="ja-JP" sz="1400" b="1" dirty="0" smtClean="0">
                    <a:latin typeface="Meiryo UI" panose="020B0604030504040204" pitchFamily="50" charset="-128"/>
                    <a:ea typeface="Meiryo UI" panose="020B0604030504040204" pitchFamily="50" charset="-128"/>
                    <a:cs typeface="Meiryo UI" panose="020B0604030504040204" pitchFamily="50" charset="-128"/>
                  </a:endParaRPr>
                </a:p>
                <a:p>
                  <a:r>
                    <a:rPr lang="ja-JP" altLang="en-US" sz="1400" b="1" dirty="0" smtClean="0">
                      <a:latin typeface="Meiryo UI" panose="020B0604030504040204" pitchFamily="50" charset="-128"/>
                      <a:ea typeface="Meiryo UI" panose="020B0604030504040204" pitchFamily="50" charset="-128"/>
                      <a:cs typeface="Meiryo UI" panose="020B0604030504040204" pitchFamily="50" charset="-128"/>
                    </a:rPr>
                    <a:t>　　</a:t>
                  </a:r>
                  <a:r>
                    <a:rPr kumimoji="1" lang="ja-JP" altLang="en-US" sz="1400" b="1" dirty="0" smtClean="0">
                      <a:latin typeface="Meiryo UI" panose="020B0604030504040204" pitchFamily="50" charset="-128"/>
                      <a:ea typeface="Meiryo UI" panose="020B0604030504040204" pitchFamily="50" charset="-128"/>
                      <a:cs typeface="Meiryo UI" panose="020B0604030504040204" pitchFamily="50" charset="-128"/>
                    </a:rPr>
                    <a:t>を総合的かつ</a:t>
                  </a:r>
                  <a:r>
                    <a:rPr lang="ja-JP" altLang="en-US" sz="1400" b="1" dirty="0" smtClean="0">
                      <a:latin typeface="Meiryo UI" panose="020B0604030504040204" pitchFamily="50" charset="-128"/>
                      <a:ea typeface="Meiryo UI" panose="020B0604030504040204" pitchFamily="50" charset="-128"/>
                      <a:cs typeface="Meiryo UI" panose="020B0604030504040204" pitchFamily="50" charset="-128"/>
                    </a:rPr>
                    <a:t>包括的に推進</a:t>
                  </a:r>
                  <a:endParaRPr lang="en-US" altLang="ja-JP" sz="1400" b="1" dirty="0" smtClean="0">
                    <a:latin typeface="Meiryo UI" panose="020B0604030504040204" pitchFamily="50" charset="-128"/>
                    <a:ea typeface="Meiryo UI" panose="020B0604030504040204" pitchFamily="50" charset="-128"/>
                    <a:cs typeface="Meiryo UI" panose="020B0604030504040204" pitchFamily="50" charset="-128"/>
                  </a:endParaRPr>
                </a:p>
              </p:txBody>
            </p:sp>
            <p:sp>
              <p:nvSpPr>
                <p:cNvPr id="15" name="角丸四角形 14"/>
                <p:cNvSpPr/>
                <p:nvPr/>
              </p:nvSpPr>
              <p:spPr bwMode="auto">
                <a:xfrm>
                  <a:off x="507267" y="4603533"/>
                  <a:ext cx="2808312" cy="399975"/>
                </a:xfrm>
                <a:prstGeom prst="roundRect">
                  <a:avLst>
                    <a:gd name="adj" fmla="val 8547"/>
                  </a:avLst>
                </a:prstGeom>
                <a:ln w="6350"/>
                <a:extLst/>
              </p:spPr>
              <p:style>
                <a:lnRef idx="2">
                  <a:schemeClr val="dk1"/>
                </a:lnRef>
                <a:fillRef idx="1">
                  <a:schemeClr val="lt1"/>
                </a:fillRef>
                <a:effectRef idx="0">
                  <a:schemeClr val="dk1"/>
                </a:effectRef>
                <a:fontRef idx="minor">
                  <a:schemeClr val="dk1"/>
                </a:fontRef>
              </p:style>
              <p:txBody>
                <a:bodyPr wrap="none" rtlCol="0" anchor="ctr" anchorCtr="0"/>
                <a:lstStyle/>
                <a:p>
                  <a:r>
                    <a:rPr lang="ja-JP" altLang="en-US" sz="1400" b="1" dirty="0">
                      <a:latin typeface="Meiryo UI" panose="020B0604030504040204" pitchFamily="50" charset="-128"/>
                      <a:ea typeface="Meiryo UI" panose="020B0604030504040204" pitchFamily="50" charset="-128"/>
                      <a:cs typeface="Meiryo UI" panose="020B0604030504040204" pitchFamily="50" charset="-128"/>
                    </a:rPr>
                    <a:t>◆</a:t>
                  </a:r>
                  <a:r>
                    <a:rPr lang="ja-JP" altLang="en-US" sz="1400" b="1" dirty="0" smtClean="0">
                      <a:latin typeface="Meiryo UI" panose="020B0604030504040204" pitchFamily="50" charset="-128"/>
                      <a:ea typeface="Meiryo UI" panose="020B0604030504040204" pitchFamily="50" charset="-128"/>
                      <a:cs typeface="Meiryo UI" panose="020B0604030504040204" pitchFamily="50" charset="-128"/>
                    </a:rPr>
                    <a:t> </a:t>
                  </a:r>
                  <a:r>
                    <a:rPr kumimoji="1" lang="ja-JP" altLang="en-US" sz="1400" b="1" dirty="0" smtClean="0">
                      <a:latin typeface="Meiryo UI" panose="020B0604030504040204" pitchFamily="50" charset="-128"/>
                      <a:ea typeface="Meiryo UI" panose="020B0604030504040204" pitchFamily="50" charset="-128"/>
                      <a:cs typeface="Meiryo UI" panose="020B0604030504040204" pitchFamily="50" charset="-128"/>
                    </a:rPr>
                    <a:t>効率性の確保、専門性の確保</a:t>
                  </a:r>
                  <a:endParaRPr lang="en-US" altLang="ja-JP" sz="1400" b="1" dirty="0" smtClean="0">
                    <a:latin typeface="Meiryo UI" panose="020B0604030504040204" pitchFamily="50" charset="-128"/>
                    <a:ea typeface="Meiryo UI" panose="020B0604030504040204" pitchFamily="50" charset="-128"/>
                    <a:cs typeface="Meiryo UI" panose="020B0604030504040204" pitchFamily="50" charset="-128"/>
                  </a:endParaRPr>
                </a:p>
              </p:txBody>
            </p:sp>
          </p:grpSp>
          <p:grpSp>
            <p:nvGrpSpPr>
              <p:cNvPr id="10" name="グループ化 85"/>
              <p:cNvGrpSpPr/>
              <p:nvPr/>
            </p:nvGrpSpPr>
            <p:grpSpPr>
              <a:xfrm>
                <a:off x="1963976" y="5267316"/>
                <a:ext cx="3690627" cy="1152128"/>
                <a:chOff x="363249" y="5288179"/>
                <a:chExt cx="3690627" cy="1152128"/>
              </a:xfrm>
            </p:grpSpPr>
            <p:sp>
              <p:nvSpPr>
                <p:cNvPr id="19" name="右矢印吹き出し 18"/>
                <p:cNvSpPr/>
                <p:nvPr/>
              </p:nvSpPr>
              <p:spPr bwMode="auto">
                <a:xfrm>
                  <a:off x="363249" y="5288179"/>
                  <a:ext cx="3690627" cy="1152128"/>
                </a:xfrm>
                <a:prstGeom prst="rightArrowCallout">
                  <a:avLst>
                    <a:gd name="adj1" fmla="val 25000"/>
                    <a:gd name="adj2" fmla="val 25000"/>
                    <a:gd name="adj3" fmla="val 21939"/>
                    <a:gd name="adj4" fmla="val 87162"/>
                  </a:avLst>
                </a:prstGeom>
                <a:solidFill>
                  <a:schemeClr val="tx2">
                    <a:lumMod val="60000"/>
                    <a:lumOff val="40000"/>
                  </a:schemeClr>
                </a:solidFill>
                <a:ln>
                  <a:noFill/>
                </a:ln>
                <a:effectLst/>
                <a:extLst/>
              </p:spPr>
              <p:txBody>
                <a:bodyPr wrap="none" rtlCol="0" anchor="ctr"/>
                <a:lstStyle/>
                <a:p>
                  <a:pPr algn="ctr"/>
                  <a:endParaRPr kumimoji="1" lang="ja-JP" altLang="en-US" sz="1400" b="1" dirty="0" smtClean="0">
                    <a:latin typeface="Meiryo UI" panose="020B0604030504040204" pitchFamily="50" charset="-128"/>
                    <a:ea typeface="Meiryo UI" panose="020B0604030504040204" pitchFamily="50" charset="-128"/>
                    <a:cs typeface="Meiryo UI" panose="020B0604030504040204" pitchFamily="50" charset="-128"/>
                  </a:endParaRPr>
                </a:p>
              </p:txBody>
            </p:sp>
            <p:sp>
              <p:nvSpPr>
                <p:cNvPr id="16" name="角丸四角形 15"/>
                <p:cNvSpPr/>
                <p:nvPr/>
              </p:nvSpPr>
              <p:spPr bwMode="auto">
                <a:xfrm>
                  <a:off x="507265" y="5360187"/>
                  <a:ext cx="2808312" cy="395850"/>
                </a:xfrm>
                <a:prstGeom prst="roundRect">
                  <a:avLst>
                    <a:gd name="adj" fmla="val 9680"/>
                  </a:avLst>
                </a:prstGeom>
                <a:ln w="6350"/>
                <a:extLst/>
              </p:spPr>
              <p:style>
                <a:lnRef idx="2">
                  <a:schemeClr val="dk1"/>
                </a:lnRef>
                <a:fillRef idx="1">
                  <a:schemeClr val="lt1"/>
                </a:fillRef>
                <a:effectRef idx="0">
                  <a:schemeClr val="dk1"/>
                </a:effectRef>
                <a:fontRef idx="minor">
                  <a:schemeClr val="dk1"/>
                </a:fontRef>
              </p:style>
              <p:txBody>
                <a:bodyPr wrap="none" rtlCol="0" anchor="ctr" anchorCtr="0"/>
                <a:lstStyle/>
                <a:p>
                  <a:r>
                    <a:rPr lang="ja-JP" altLang="en-US" sz="1400" b="1" dirty="0">
                      <a:latin typeface="Meiryo UI" panose="020B0604030504040204" pitchFamily="50" charset="-128"/>
                      <a:ea typeface="Meiryo UI" panose="020B0604030504040204" pitchFamily="50" charset="-128"/>
                      <a:cs typeface="Meiryo UI" panose="020B0604030504040204" pitchFamily="50" charset="-128"/>
                    </a:rPr>
                    <a:t>◆</a:t>
                  </a:r>
                  <a:r>
                    <a:rPr lang="ja-JP" altLang="en-US" sz="1400" b="1" dirty="0" smtClean="0">
                      <a:latin typeface="Meiryo UI" panose="020B0604030504040204" pitchFamily="50" charset="-128"/>
                      <a:ea typeface="Meiryo UI" panose="020B0604030504040204" pitchFamily="50" charset="-128"/>
                      <a:cs typeface="Meiryo UI" panose="020B0604030504040204" pitchFamily="50" charset="-128"/>
                    </a:rPr>
                    <a:t> 住民</a:t>
                  </a:r>
                  <a:r>
                    <a:rPr lang="ja-JP" altLang="en-US" sz="1400" b="1" dirty="0">
                      <a:latin typeface="Meiryo UI" panose="020B0604030504040204" pitchFamily="50" charset="-128"/>
                      <a:ea typeface="Meiryo UI" panose="020B0604030504040204" pitchFamily="50" charset="-128"/>
                      <a:cs typeface="Meiryo UI" panose="020B0604030504040204" pitchFamily="50" charset="-128"/>
                    </a:rPr>
                    <a:t>の利便性</a:t>
                  </a:r>
                  <a:r>
                    <a:rPr lang="ja-JP" altLang="en-US" sz="1400" b="1" dirty="0" smtClean="0">
                      <a:latin typeface="Meiryo UI" panose="020B0604030504040204" pitchFamily="50" charset="-128"/>
                      <a:ea typeface="Meiryo UI" panose="020B0604030504040204" pitchFamily="50" charset="-128"/>
                      <a:cs typeface="Meiryo UI" panose="020B0604030504040204" pitchFamily="50" charset="-128"/>
                    </a:rPr>
                    <a:t>確保</a:t>
                  </a:r>
                  <a:endParaRPr lang="en-US" altLang="ja-JP" sz="1400" b="1" dirty="0" smtClean="0">
                    <a:latin typeface="Meiryo UI" panose="020B0604030504040204" pitchFamily="50" charset="-128"/>
                    <a:ea typeface="Meiryo UI" panose="020B0604030504040204" pitchFamily="50" charset="-128"/>
                    <a:cs typeface="Meiryo UI" panose="020B0604030504040204" pitchFamily="50" charset="-128"/>
                  </a:endParaRPr>
                </a:p>
              </p:txBody>
            </p:sp>
            <p:sp>
              <p:nvSpPr>
                <p:cNvPr id="17" name="角丸四角形 16"/>
                <p:cNvSpPr/>
                <p:nvPr/>
              </p:nvSpPr>
              <p:spPr bwMode="auto">
                <a:xfrm>
                  <a:off x="507265" y="5864243"/>
                  <a:ext cx="2808312" cy="504056"/>
                </a:xfrm>
                <a:prstGeom prst="roundRect">
                  <a:avLst>
                    <a:gd name="adj" fmla="val 9680"/>
                  </a:avLst>
                </a:prstGeom>
                <a:ln w="6350"/>
                <a:extLst/>
              </p:spPr>
              <p:style>
                <a:lnRef idx="2">
                  <a:schemeClr val="dk1"/>
                </a:lnRef>
                <a:fillRef idx="1">
                  <a:schemeClr val="lt1"/>
                </a:fillRef>
                <a:effectRef idx="0">
                  <a:schemeClr val="dk1"/>
                </a:effectRef>
                <a:fontRef idx="minor">
                  <a:schemeClr val="dk1"/>
                </a:fontRef>
              </p:style>
              <p:txBody>
                <a:bodyPr wrap="none" rtlCol="0" anchor="t"/>
                <a:lstStyle/>
                <a:p>
                  <a:r>
                    <a:rPr lang="ja-JP" altLang="en-US" sz="1400" b="1" dirty="0">
                      <a:latin typeface="Meiryo UI" panose="020B0604030504040204" pitchFamily="50" charset="-128"/>
                      <a:ea typeface="Meiryo UI" panose="020B0604030504040204" pitchFamily="50" charset="-128"/>
                      <a:cs typeface="Meiryo UI" panose="020B0604030504040204" pitchFamily="50" charset="-128"/>
                    </a:rPr>
                    <a:t>◆</a:t>
                  </a:r>
                  <a:r>
                    <a:rPr lang="ja-JP" altLang="en-US" sz="1400" b="1" dirty="0" smtClean="0">
                      <a:latin typeface="Meiryo UI" panose="020B0604030504040204" pitchFamily="50" charset="-128"/>
                      <a:ea typeface="Meiryo UI" panose="020B0604030504040204" pitchFamily="50" charset="-128"/>
                      <a:cs typeface="Meiryo UI" panose="020B0604030504040204" pitchFamily="50" charset="-128"/>
                    </a:rPr>
                    <a:t> 住民</a:t>
                  </a:r>
                  <a:r>
                    <a:rPr lang="ja-JP" altLang="en-US" sz="1400" b="1" dirty="0">
                      <a:latin typeface="Meiryo UI" panose="020B0604030504040204" pitchFamily="50" charset="-128"/>
                      <a:ea typeface="Meiryo UI" panose="020B0604030504040204" pitchFamily="50" charset="-128"/>
                      <a:cs typeface="Meiryo UI" panose="020B0604030504040204" pitchFamily="50" charset="-128"/>
                    </a:rPr>
                    <a:t>の多様な意見を</a:t>
                  </a:r>
                  <a:r>
                    <a:rPr lang="ja-JP" altLang="en-US" sz="1400" b="1" dirty="0" smtClean="0">
                      <a:latin typeface="Meiryo UI" panose="020B0604030504040204" pitchFamily="50" charset="-128"/>
                      <a:ea typeface="Meiryo UI" panose="020B0604030504040204" pitchFamily="50" charset="-128"/>
                      <a:cs typeface="Meiryo UI" panose="020B0604030504040204" pitchFamily="50" charset="-128"/>
                    </a:rPr>
                    <a:t>区政運営</a:t>
                  </a:r>
                  <a:endParaRPr lang="en-US" altLang="ja-JP" sz="1400" b="1" dirty="0" smtClean="0">
                    <a:latin typeface="Meiryo UI" panose="020B0604030504040204" pitchFamily="50" charset="-128"/>
                    <a:ea typeface="Meiryo UI" panose="020B0604030504040204" pitchFamily="50" charset="-128"/>
                    <a:cs typeface="Meiryo UI" panose="020B0604030504040204" pitchFamily="50" charset="-128"/>
                  </a:endParaRPr>
                </a:p>
                <a:p>
                  <a:r>
                    <a:rPr lang="ja-JP" altLang="en-US" sz="1400" b="1" dirty="0" smtClean="0">
                      <a:latin typeface="Meiryo UI" panose="020B0604030504040204" pitchFamily="50" charset="-128"/>
                      <a:ea typeface="Meiryo UI" panose="020B0604030504040204" pitchFamily="50" charset="-128"/>
                      <a:cs typeface="Meiryo UI" panose="020B0604030504040204" pitchFamily="50" charset="-128"/>
                    </a:rPr>
                    <a:t>　　に反映</a:t>
                  </a:r>
                  <a:endParaRPr lang="en-US" altLang="ja-JP" sz="1400" b="1" dirty="0" smtClean="0">
                    <a:latin typeface="Meiryo UI" panose="020B0604030504040204" pitchFamily="50" charset="-128"/>
                    <a:ea typeface="Meiryo UI" panose="020B0604030504040204" pitchFamily="50" charset="-128"/>
                    <a:cs typeface="Meiryo UI" panose="020B0604030504040204" pitchFamily="50" charset="-128"/>
                  </a:endParaRPr>
                </a:p>
              </p:txBody>
            </p:sp>
          </p:grpSp>
        </p:grpSp>
      </p:grpSp>
      <p:sp>
        <p:nvSpPr>
          <p:cNvPr id="115" name="正方形/長方形 114"/>
          <p:cNvSpPr/>
          <p:nvPr/>
        </p:nvSpPr>
        <p:spPr>
          <a:xfrm>
            <a:off x="2413428" y="1252881"/>
            <a:ext cx="718411" cy="288032"/>
          </a:xfrm>
          <a:prstGeom prst="rect">
            <a:avLst/>
          </a:prstGeom>
          <a:solidFill>
            <a:schemeClr val="accent3">
              <a:lumMod val="60000"/>
              <a:lumOff val="40000"/>
            </a:schemeClr>
          </a:solidFill>
          <a:ln w="12700"/>
        </p:spPr>
        <p:style>
          <a:lnRef idx="2">
            <a:schemeClr val="accent1"/>
          </a:lnRef>
          <a:fillRef idx="1">
            <a:schemeClr val="lt1"/>
          </a:fillRef>
          <a:effectRef idx="0">
            <a:schemeClr val="accent1"/>
          </a:effectRef>
          <a:fontRef idx="minor">
            <a:schemeClr val="dk1"/>
          </a:fontRef>
        </p:style>
        <p:txBody>
          <a:bodyPr vert="horz" rtlCol="0" anchor="ctr"/>
          <a:lstStyle/>
          <a:p>
            <a:pPr algn="ctr"/>
            <a:r>
              <a:rPr kumimoji="1" lang="ja-JP" altLang="en-US" sz="1300" b="1" dirty="0" smtClean="0">
                <a:solidFill>
                  <a:schemeClr val="tx1"/>
                </a:solidFill>
                <a:latin typeface="ＭＳ Ｐゴシック" panose="020B0600070205080204" pitchFamily="50" charset="-128"/>
                <a:ea typeface="ＭＳ Ｐゴシック" panose="020B0600070205080204" pitchFamily="50" charset="-128"/>
              </a:rPr>
              <a:t>総合区</a:t>
            </a:r>
            <a:endParaRPr kumimoji="1" lang="ja-JP" altLang="en-US" sz="1300" b="1" dirty="0">
              <a:solidFill>
                <a:schemeClr val="tx1"/>
              </a:solidFill>
              <a:latin typeface="ＭＳ Ｐゴシック" panose="020B0600070205080204" pitchFamily="50" charset="-128"/>
              <a:ea typeface="ＭＳ Ｐゴシック" panose="020B0600070205080204" pitchFamily="50" charset="-128"/>
            </a:endParaRPr>
          </a:p>
        </p:txBody>
      </p:sp>
      <p:sp>
        <p:nvSpPr>
          <p:cNvPr id="116" name="正方形/長方形 115"/>
          <p:cNvSpPr/>
          <p:nvPr/>
        </p:nvSpPr>
        <p:spPr>
          <a:xfrm>
            <a:off x="972734" y="1252881"/>
            <a:ext cx="730812" cy="288032"/>
          </a:xfrm>
          <a:prstGeom prst="rect">
            <a:avLst/>
          </a:prstGeom>
          <a:solidFill>
            <a:schemeClr val="accent3">
              <a:lumMod val="60000"/>
              <a:lumOff val="40000"/>
            </a:schemeClr>
          </a:solidFill>
          <a:ln w="12700"/>
        </p:spPr>
        <p:style>
          <a:lnRef idx="2">
            <a:schemeClr val="accent1"/>
          </a:lnRef>
          <a:fillRef idx="1">
            <a:schemeClr val="lt1"/>
          </a:fillRef>
          <a:effectRef idx="0">
            <a:schemeClr val="accent1"/>
          </a:effectRef>
          <a:fontRef idx="minor">
            <a:schemeClr val="dk1"/>
          </a:fontRef>
        </p:style>
        <p:txBody>
          <a:bodyPr vert="horz" rtlCol="0" anchor="ctr"/>
          <a:lstStyle/>
          <a:p>
            <a:pPr algn="ctr"/>
            <a:r>
              <a:rPr kumimoji="1" lang="ja-JP" altLang="en-US" sz="1300" b="1" dirty="0" smtClean="0">
                <a:solidFill>
                  <a:schemeClr val="tx1"/>
                </a:solidFill>
                <a:latin typeface="ＭＳ Ｐゴシック" panose="020B0600070205080204" pitchFamily="50" charset="-128"/>
                <a:ea typeface="ＭＳ Ｐゴシック" panose="020B0600070205080204" pitchFamily="50" charset="-128"/>
              </a:rPr>
              <a:t>総合区</a:t>
            </a:r>
            <a:endParaRPr kumimoji="1" lang="ja-JP" altLang="en-US" sz="1300" b="1" dirty="0">
              <a:solidFill>
                <a:schemeClr val="tx1"/>
              </a:solidFill>
              <a:latin typeface="ＭＳ Ｐゴシック" panose="020B0600070205080204" pitchFamily="50" charset="-128"/>
              <a:ea typeface="ＭＳ Ｐゴシック" panose="020B0600070205080204" pitchFamily="50" charset="-128"/>
            </a:endParaRPr>
          </a:p>
        </p:txBody>
      </p:sp>
      <p:grpSp>
        <p:nvGrpSpPr>
          <p:cNvPr id="11" name="グループ化 261"/>
          <p:cNvGrpSpPr/>
          <p:nvPr/>
        </p:nvGrpSpPr>
        <p:grpSpPr>
          <a:xfrm>
            <a:off x="6749109" y="1726694"/>
            <a:ext cx="1135259" cy="362667"/>
            <a:chOff x="2284614" y="3038197"/>
            <a:chExt cx="1135258" cy="362667"/>
          </a:xfrm>
        </p:grpSpPr>
        <p:sp>
          <p:nvSpPr>
            <p:cNvPr id="263" name="正方形/長方形 262"/>
            <p:cNvSpPr/>
            <p:nvPr/>
          </p:nvSpPr>
          <p:spPr>
            <a:xfrm>
              <a:off x="2284614" y="3184841"/>
              <a:ext cx="396259" cy="216023"/>
            </a:xfrm>
            <a:prstGeom prst="rect">
              <a:avLst/>
            </a:prstGeom>
            <a:solidFill>
              <a:schemeClr val="accent3">
                <a:lumMod val="60000"/>
                <a:lumOff val="40000"/>
              </a:schemeClr>
            </a:solidFill>
            <a:ln w="12700"/>
          </p:spPr>
          <p:style>
            <a:lnRef idx="2">
              <a:schemeClr val="accent1"/>
            </a:lnRef>
            <a:fillRef idx="1">
              <a:schemeClr val="lt1"/>
            </a:fillRef>
            <a:effectRef idx="0">
              <a:schemeClr val="accent1"/>
            </a:effectRef>
            <a:fontRef idx="minor">
              <a:schemeClr val="dk1"/>
            </a:fontRef>
          </p:style>
          <p:txBody>
            <a:bodyPr vert="wordArtVertRtl" rtlCol="0" anchor="ctr"/>
            <a:lstStyle/>
            <a:p>
              <a:pPr algn="ctr"/>
              <a:endParaRPr kumimoji="1" lang="ja-JP" altLang="en-US" sz="1300" b="1" dirty="0">
                <a:solidFill>
                  <a:schemeClr val="tx1"/>
                </a:solidFill>
                <a:latin typeface="ＭＳ Ｐゴシック" panose="020B0600070205080204" pitchFamily="50" charset="-128"/>
                <a:ea typeface="ＭＳ Ｐゴシック" panose="020B0600070205080204" pitchFamily="50" charset="-128"/>
              </a:endParaRPr>
            </a:p>
          </p:txBody>
        </p:sp>
        <p:sp>
          <p:nvSpPr>
            <p:cNvPr id="264" name="正方形/長方形 263"/>
            <p:cNvSpPr/>
            <p:nvPr/>
          </p:nvSpPr>
          <p:spPr>
            <a:xfrm>
              <a:off x="3023613" y="3184841"/>
              <a:ext cx="396259" cy="216023"/>
            </a:xfrm>
            <a:prstGeom prst="rect">
              <a:avLst/>
            </a:prstGeom>
            <a:solidFill>
              <a:schemeClr val="accent3">
                <a:lumMod val="60000"/>
                <a:lumOff val="40000"/>
              </a:schemeClr>
            </a:solidFill>
            <a:ln w="12700"/>
          </p:spPr>
          <p:style>
            <a:lnRef idx="2">
              <a:schemeClr val="accent1"/>
            </a:lnRef>
            <a:fillRef idx="1">
              <a:schemeClr val="lt1"/>
            </a:fillRef>
            <a:effectRef idx="0">
              <a:schemeClr val="accent1"/>
            </a:effectRef>
            <a:fontRef idx="minor">
              <a:schemeClr val="dk1"/>
            </a:fontRef>
          </p:style>
          <p:txBody>
            <a:bodyPr vert="wordArtVertRtl" rtlCol="0" anchor="ctr"/>
            <a:lstStyle/>
            <a:p>
              <a:pPr algn="ctr"/>
              <a:endParaRPr kumimoji="1" lang="ja-JP" altLang="en-US" sz="1300" b="1" dirty="0">
                <a:solidFill>
                  <a:schemeClr val="tx1"/>
                </a:solidFill>
                <a:latin typeface="ＭＳ Ｐゴシック" panose="020B0600070205080204" pitchFamily="50" charset="-128"/>
                <a:ea typeface="ＭＳ Ｐゴシック" panose="020B0600070205080204" pitchFamily="50" charset="-128"/>
              </a:endParaRPr>
            </a:p>
          </p:txBody>
        </p:sp>
        <p:cxnSp>
          <p:nvCxnSpPr>
            <p:cNvPr id="265" name="直線コネクタ 264"/>
            <p:cNvCxnSpPr/>
            <p:nvPr/>
          </p:nvCxnSpPr>
          <p:spPr>
            <a:xfrm>
              <a:off x="2495754" y="3040825"/>
              <a:ext cx="739002" cy="0"/>
            </a:xfrm>
            <a:prstGeom prst="line">
              <a:avLst/>
            </a:prstGeom>
            <a:ln>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66" name="直線コネクタ 265"/>
            <p:cNvCxnSpPr/>
            <p:nvPr/>
          </p:nvCxnSpPr>
          <p:spPr>
            <a:xfrm flipV="1">
              <a:off x="2496812" y="3040545"/>
              <a:ext cx="2815" cy="144296"/>
            </a:xfrm>
            <a:prstGeom prst="line">
              <a:avLst/>
            </a:prstGeom>
            <a:ln>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67" name="直線コネクタ 266"/>
            <p:cNvCxnSpPr/>
            <p:nvPr/>
          </p:nvCxnSpPr>
          <p:spPr>
            <a:xfrm flipV="1">
              <a:off x="3234476" y="3038197"/>
              <a:ext cx="2815" cy="144296"/>
            </a:xfrm>
            <a:prstGeom prst="line">
              <a:avLst/>
            </a:prstGeom>
            <a:ln>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sp>
        <p:nvSpPr>
          <p:cNvPr id="269" name="正方形/長方形 268"/>
          <p:cNvSpPr/>
          <p:nvPr/>
        </p:nvSpPr>
        <p:spPr>
          <a:xfrm>
            <a:off x="3203848" y="1294647"/>
            <a:ext cx="2919965" cy="1724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400" dirty="0">
              <a:solidFill>
                <a:schemeClr val="tx1"/>
              </a:solidFill>
              <a:latin typeface="HGP創英角ｺﾞｼｯｸUB" panose="020B0900000000000000" pitchFamily="50" charset="-128"/>
              <a:ea typeface="HGP創英角ｺﾞｼｯｸUB" panose="020B0900000000000000" pitchFamily="50" charset="-128"/>
            </a:endParaRPr>
          </a:p>
        </p:txBody>
      </p:sp>
      <p:sp>
        <p:nvSpPr>
          <p:cNvPr id="270" name="正方形/長方形 269"/>
          <p:cNvSpPr/>
          <p:nvPr/>
        </p:nvSpPr>
        <p:spPr>
          <a:xfrm>
            <a:off x="6965134" y="1237934"/>
            <a:ext cx="718411" cy="288032"/>
          </a:xfrm>
          <a:prstGeom prst="rect">
            <a:avLst/>
          </a:prstGeom>
          <a:solidFill>
            <a:schemeClr val="accent3">
              <a:lumMod val="60000"/>
              <a:lumOff val="40000"/>
            </a:schemeClr>
          </a:solidFill>
          <a:ln w="12700"/>
        </p:spPr>
        <p:style>
          <a:lnRef idx="2">
            <a:schemeClr val="accent1"/>
          </a:lnRef>
          <a:fillRef idx="1">
            <a:schemeClr val="lt1"/>
          </a:fillRef>
          <a:effectRef idx="0">
            <a:schemeClr val="accent1"/>
          </a:effectRef>
          <a:fontRef idx="minor">
            <a:schemeClr val="dk1"/>
          </a:fontRef>
        </p:style>
        <p:txBody>
          <a:bodyPr vert="horz" rtlCol="0" anchor="ctr"/>
          <a:lstStyle/>
          <a:p>
            <a:pPr algn="ctr"/>
            <a:r>
              <a:rPr kumimoji="1" lang="ja-JP" altLang="en-US" sz="1300" b="1" dirty="0" smtClean="0">
                <a:solidFill>
                  <a:schemeClr val="tx1"/>
                </a:solidFill>
                <a:latin typeface="ＭＳ Ｐゴシック" panose="020B0600070205080204" pitchFamily="50" charset="-128"/>
                <a:ea typeface="ＭＳ Ｐゴシック" panose="020B0600070205080204" pitchFamily="50" charset="-128"/>
              </a:rPr>
              <a:t>総合区</a:t>
            </a:r>
            <a:endParaRPr kumimoji="1" lang="ja-JP" altLang="en-US" sz="1300" b="1" dirty="0">
              <a:solidFill>
                <a:schemeClr val="tx1"/>
              </a:solidFill>
              <a:latin typeface="ＭＳ Ｐゴシック" panose="020B0600070205080204" pitchFamily="50" charset="-128"/>
              <a:ea typeface="ＭＳ Ｐゴシック" panose="020B0600070205080204" pitchFamily="50" charset="-128"/>
            </a:endParaRPr>
          </a:p>
        </p:txBody>
      </p:sp>
      <p:sp>
        <p:nvSpPr>
          <p:cNvPr id="74" name="円/楕円 73"/>
          <p:cNvSpPr/>
          <p:nvPr/>
        </p:nvSpPr>
        <p:spPr bwMode="auto">
          <a:xfrm>
            <a:off x="2513572" y="3299052"/>
            <a:ext cx="2304256" cy="360040"/>
          </a:xfrm>
          <a:prstGeom prst="ellipse">
            <a:avLst/>
          </a:prstGeom>
          <a:solidFill>
            <a:srgbClr val="FFCC00"/>
          </a:solidFill>
          <a:ln>
            <a:noFill/>
          </a:ln>
          <a:effectLst/>
          <a:extLst>
            <a:ext uri="{91240B29-F687-4F45-9708-019B960494DF}">
              <a14:hiddenLine xmlns="" xmlns:a14="http://schemas.microsoft.com/office/drawing/2010/main" w="9525" algn="ctr">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rtlCol="0" anchor="ctr"/>
          <a:lstStyle/>
          <a:p>
            <a:pPr algn="ctr"/>
            <a:r>
              <a:rPr kumimoji="1" lang="ja-JP" altLang="en-US" sz="1400" b="1" dirty="0" smtClean="0">
                <a:latin typeface="Meiryo UI" panose="020B0604030504040204" pitchFamily="50" charset="-128"/>
                <a:ea typeface="Meiryo UI" panose="020B0604030504040204" pitchFamily="50" charset="-128"/>
                <a:cs typeface="Meiryo UI" panose="020B0604030504040204" pitchFamily="50" charset="-128"/>
              </a:rPr>
              <a:t>事務分担の視点</a:t>
            </a:r>
          </a:p>
        </p:txBody>
      </p:sp>
      <p:grpSp>
        <p:nvGrpSpPr>
          <p:cNvPr id="12" name="グループ化 62"/>
          <p:cNvGrpSpPr/>
          <p:nvPr/>
        </p:nvGrpSpPr>
        <p:grpSpPr>
          <a:xfrm>
            <a:off x="2172069" y="1552067"/>
            <a:ext cx="1135259" cy="556344"/>
            <a:chOff x="2172069" y="1930900"/>
            <a:chExt cx="1135259" cy="556344"/>
          </a:xfrm>
        </p:grpSpPr>
        <p:grpSp>
          <p:nvGrpSpPr>
            <p:cNvPr id="13" name="グループ化 219"/>
            <p:cNvGrpSpPr/>
            <p:nvPr/>
          </p:nvGrpSpPr>
          <p:grpSpPr>
            <a:xfrm>
              <a:off x="2172069" y="2124577"/>
              <a:ext cx="1135259" cy="362667"/>
              <a:chOff x="2284614" y="3038197"/>
              <a:chExt cx="1135258" cy="362667"/>
            </a:xfrm>
          </p:grpSpPr>
          <p:sp>
            <p:nvSpPr>
              <p:cNvPr id="141" name="正方形/長方形 140"/>
              <p:cNvSpPr/>
              <p:nvPr/>
            </p:nvSpPr>
            <p:spPr>
              <a:xfrm>
                <a:off x="2284614" y="3184841"/>
                <a:ext cx="396259" cy="216023"/>
              </a:xfrm>
              <a:prstGeom prst="rect">
                <a:avLst/>
              </a:prstGeom>
              <a:solidFill>
                <a:schemeClr val="accent3">
                  <a:lumMod val="60000"/>
                  <a:lumOff val="40000"/>
                </a:schemeClr>
              </a:solidFill>
              <a:ln w="12700"/>
            </p:spPr>
            <p:style>
              <a:lnRef idx="2">
                <a:schemeClr val="accent1"/>
              </a:lnRef>
              <a:fillRef idx="1">
                <a:schemeClr val="lt1"/>
              </a:fillRef>
              <a:effectRef idx="0">
                <a:schemeClr val="accent1"/>
              </a:effectRef>
              <a:fontRef idx="minor">
                <a:schemeClr val="dk1"/>
              </a:fontRef>
            </p:style>
            <p:txBody>
              <a:bodyPr vert="wordArtVertRtl" rtlCol="0" anchor="ctr"/>
              <a:lstStyle/>
              <a:p>
                <a:pPr algn="ctr"/>
                <a:endParaRPr kumimoji="1" lang="ja-JP" altLang="en-US" sz="1300" b="1" dirty="0">
                  <a:solidFill>
                    <a:schemeClr val="tx1"/>
                  </a:solidFill>
                  <a:latin typeface="ＭＳ Ｐゴシック" panose="020B0600070205080204" pitchFamily="50" charset="-128"/>
                  <a:ea typeface="ＭＳ Ｐゴシック" panose="020B0600070205080204" pitchFamily="50" charset="-128"/>
                </a:endParaRPr>
              </a:p>
            </p:txBody>
          </p:sp>
          <p:sp>
            <p:nvSpPr>
              <p:cNvPr id="142" name="正方形/長方形 141"/>
              <p:cNvSpPr/>
              <p:nvPr/>
            </p:nvSpPr>
            <p:spPr>
              <a:xfrm>
                <a:off x="3023613" y="3184841"/>
                <a:ext cx="396259" cy="216023"/>
              </a:xfrm>
              <a:prstGeom prst="rect">
                <a:avLst/>
              </a:prstGeom>
              <a:solidFill>
                <a:schemeClr val="accent3">
                  <a:lumMod val="60000"/>
                  <a:lumOff val="40000"/>
                </a:schemeClr>
              </a:solidFill>
              <a:ln w="12700"/>
            </p:spPr>
            <p:style>
              <a:lnRef idx="2">
                <a:schemeClr val="accent1"/>
              </a:lnRef>
              <a:fillRef idx="1">
                <a:schemeClr val="lt1"/>
              </a:fillRef>
              <a:effectRef idx="0">
                <a:schemeClr val="accent1"/>
              </a:effectRef>
              <a:fontRef idx="minor">
                <a:schemeClr val="dk1"/>
              </a:fontRef>
            </p:style>
            <p:txBody>
              <a:bodyPr vert="wordArtVertRtl" rtlCol="0" anchor="ctr"/>
              <a:lstStyle/>
              <a:p>
                <a:pPr algn="ctr"/>
                <a:endParaRPr kumimoji="1" lang="ja-JP" altLang="en-US" sz="1300" b="1" dirty="0">
                  <a:solidFill>
                    <a:schemeClr val="tx1"/>
                  </a:solidFill>
                  <a:latin typeface="ＭＳ Ｐゴシック" panose="020B0600070205080204" pitchFamily="50" charset="-128"/>
                  <a:ea typeface="ＭＳ Ｐゴシック" panose="020B0600070205080204" pitchFamily="50" charset="-128"/>
                </a:endParaRPr>
              </a:p>
            </p:txBody>
          </p:sp>
          <p:cxnSp>
            <p:nvCxnSpPr>
              <p:cNvPr id="143" name="直線コネクタ 142"/>
              <p:cNvCxnSpPr/>
              <p:nvPr/>
            </p:nvCxnSpPr>
            <p:spPr>
              <a:xfrm>
                <a:off x="2495754" y="3040825"/>
                <a:ext cx="739002" cy="0"/>
              </a:xfrm>
              <a:prstGeom prst="line">
                <a:avLst/>
              </a:prstGeom>
              <a:ln>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44" name="直線コネクタ 143"/>
              <p:cNvCxnSpPr/>
              <p:nvPr/>
            </p:nvCxnSpPr>
            <p:spPr>
              <a:xfrm flipV="1">
                <a:off x="2496812" y="3040545"/>
                <a:ext cx="2815" cy="144296"/>
              </a:xfrm>
              <a:prstGeom prst="line">
                <a:avLst/>
              </a:prstGeom>
              <a:ln>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45" name="直線コネクタ 144"/>
              <p:cNvCxnSpPr/>
              <p:nvPr/>
            </p:nvCxnSpPr>
            <p:spPr>
              <a:xfrm flipV="1">
                <a:off x="3234476" y="3038197"/>
                <a:ext cx="2815" cy="144296"/>
              </a:xfrm>
              <a:prstGeom prst="line">
                <a:avLst/>
              </a:prstGeom>
              <a:ln>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cxnSp>
          <p:nvCxnSpPr>
            <p:cNvPr id="60" name="直線コネクタ 59"/>
            <p:cNvCxnSpPr/>
            <p:nvPr/>
          </p:nvCxnSpPr>
          <p:spPr>
            <a:xfrm flipV="1">
              <a:off x="2757732" y="1930900"/>
              <a:ext cx="0" cy="175247"/>
            </a:xfrm>
            <a:prstGeom prst="line">
              <a:avLst/>
            </a:prstGeom>
            <a:ln>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grpSp>
        <p:nvGrpSpPr>
          <p:cNvPr id="18" name="グループ化 61"/>
          <p:cNvGrpSpPr/>
          <p:nvPr/>
        </p:nvGrpSpPr>
        <p:grpSpPr>
          <a:xfrm>
            <a:off x="756709" y="1552067"/>
            <a:ext cx="1135259" cy="556344"/>
            <a:chOff x="756709" y="1930900"/>
            <a:chExt cx="1135259" cy="556344"/>
          </a:xfrm>
        </p:grpSpPr>
        <p:grpSp>
          <p:nvGrpSpPr>
            <p:cNvPr id="20" name="グループ化 145"/>
            <p:cNvGrpSpPr/>
            <p:nvPr/>
          </p:nvGrpSpPr>
          <p:grpSpPr>
            <a:xfrm>
              <a:off x="756709" y="2124577"/>
              <a:ext cx="1135259" cy="362667"/>
              <a:chOff x="957532" y="3034233"/>
              <a:chExt cx="1135258" cy="362667"/>
            </a:xfrm>
          </p:grpSpPr>
          <p:sp>
            <p:nvSpPr>
              <p:cNvPr id="136" name="正方形/長方形 135"/>
              <p:cNvSpPr/>
              <p:nvPr/>
            </p:nvSpPr>
            <p:spPr>
              <a:xfrm>
                <a:off x="957532" y="3180877"/>
                <a:ext cx="396259" cy="216023"/>
              </a:xfrm>
              <a:prstGeom prst="rect">
                <a:avLst/>
              </a:prstGeom>
              <a:solidFill>
                <a:schemeClr val="accent3">
                  <a:lumMod val="60000"/>
                  <a:lumOff val="40000"/>
                </a:schemeClr>
              </a:solidFill>
              <a:ln w="12700"/>
            </p:spPr>
            <p:style>
              <a:lnRef idx="2">
                <a:schemeClr val="accent1"/>
              </a:lnRef>
              <a:fillRef idx="1">
                <a:schemeClr val="lt1"/>
              </a:fillRef>
              <a:effectRef idx="0">
                <a:schemeClr val="accent1"/>
              </a:effectRef>
              <a:fontRef idx="minor">
                <a:schemeClr val="dk1"/>
              </a:fontRef>
            </p:style>
            <p:txBody>
              <a:bodyPr vert="wordArtVertRtl" rtlCol="0" anchor="ctr"/>
              <a:lstStyle/>
              <a:p>
                <a:pPr algn="ctr"/>
                <a:endParaRPr kumimoji="1" lang="ja-JP" altLang="en-US" sz="1300" b="1" dirty="0">
                  <a:solidFill>
                    <a:schemeClr val="tx1"/>
                  </a:solidFill>
                  <a:latin typeface="ＭＳ Ｐゴシック" panose="020B0600070205080204" pitchFamily="50" charset="-128"/>
                  <a:ea typeface="ＭＳ Ｐゴシック" panose="020B0600070205080204" pitchFamily="50" charset="-128"/>
                </a:endParaRPr>
              </a:p>
            </p:txBody>
          </p:sp>
          <p:sp>
            <p:nvSpPr>
              <p:cNvPr id="137" name="正方形/長方形 136"/>
              <p:cNvSpPr/>
              <p:nvPr/>
            </p:nvSpPr>
            <p:spPr>
              <a:xfrm>
                <a:off x="1696531" y="3180877"/>
                <a:ext cx="396259" cy="216023"/>
              </a:xfrm>
              <a:prstGeom prst="rect">
                <a:avLst/>
              </a:prstGeom>
              <a:solidFill>
                <a:schemeClr val="accent3">
                  <a:lumMod val="60000"/>
                  <a:lumOff val="40000"/>
                </a:schemeClr>
              </a:solidFill>
              <a:ln w="12700"/>
            </p:spPr>
            <p:style>
              <a:lnRef idx="2">
                <a:schemeClr val="accent1"/>
              </a:lnRef>
              <a:fillRef idx="1">
                <a:schemeClr val="lt1"/>
              </a:fillRef>
              <a:effectRef idx="0">
                <a:schemeClr val="accent1"/>
              </a:effectRef>
              <a:fontRef idx="minor">
                <a:schemeClr val="dk1"/>
              </a:fontRef>
            </p:style>
            <p:txBody>
              <a:bodyPr vert="wordArtVertRtl" rtlCol="0" anchor="ctr"/>
              <a:lstStyle/>
              <a:p>
                <a:pPr algn="ctr"/>
                <a:endParaRPr kumimoji="1" lang="ja-JP" altLang="en-US" sz="1300" b="1" dirty="0">
                  <a:solidFill>
                    <a:schemeClr val="tx1"/>
                  </a:solidFill>
                  <a:latin typeface="ＭＳ Ｐゴシック" panose="020B0600070205080204" pitchFamily="50" charset="-128"/>
                  <a:ea typeface="ＭＳ Ｐゴシック" panose="020B0600070205080204" pitchFamily="50" charset="-128"/>
                </a:endParaRPr>
              </a:p>
            </p:txBody>
          </p:sp>
          <p:cxnSp>
            <p:nvCxnSpPr>
              <p:cNvPr id="138" name="直線コネクタ 137"/>
              <p:cNvCxnSpPr/>
              <p:nvPr/>
            </p:nvCxnSpPr>
            <p:spPr>
              <a:xfrm>
                <a:off x="1168672" y="3036861"/>
                <a:ext cx="739002" cy="0"/>
              </a:xfrm>
              <a:prstGeom prst="line">
                <a:avLst/>
              </a:prstGeom>
              <a:ln>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39" name="直線コネクタ 138"/>
              <p:cNvCxnSpPr/>
              <p:nvPr/>
            </p:nvCxnSpPr>
            <p:spPr>
              <a:xfrm flipV="1">
                <a:off x="1169730" y="3036581"/>
                <a:ext cx="2815" cy="144296"/>
              </a:xfrm>
              <a:prstGeom prst="line">
                <a:avLst/>
              </a:prstGeom>
              <a:ln>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40" name="直線コネクタ 139"/>
              <p:cNvCxnSpPr/>
              <p:nvPr/>
            </p:nvCxnSpPr>
            <p:spPr>
              <a:xfrm flipV="1">
                <a:off x="1907394" y="3034233"/>
                <a:ext cx="2815" cy="144296"/>
              </a:xfrm>
              <a:prstGeom prst="line">
                <a:avLst/>
              </a:prstGeom>
              <a:ln>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cxnSp>
          <p:nvCxnSpPr>
            <p:cNvPr id="61" name="直線コネクタ 60"/>
            <p:cNvCxnSpPr/>
            <p:nvPr/>
          </p:nvCxnSpPr>
          <p:spPr>
            <a:xfrm flipV="1">
              <a:off x="1331640" y="1930900"/>
              <a:ext cx="0" cy="175247"/>
            </a:xfrm>
            <a:prstGeom prst="line">
              <a:avLst/>
            </a:prstGeom>
            <a:ln>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cxnSp>
        <p:nvCxnSpPr>
          <p:cNvPr id="64" name="直線コネクタ 63"/>
          <p:cNvCxnSpPr/>
          <p:nvPr/>
        </p:nvCxnSpPr>
        <p:spPr>
          <a:xfrm flipV="1">
            <a:off x="7308304" y="1536331"/>
            <a:ext cx="0" cy="175247"/>
          </a:xfrm>
          <a:prstGeom prst="line">
            <a:avLst/>
          </a:prstGeom>
          <a:ln>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62" name="正方形/長方形 61"/>
          <p:cNvSpPr/>
          <p:nvPr/>
        </p:nvSpPr>
        <p:spPr>
          <a:xfrm>
            <a:off x="0" y="-1660"/>
            <a:ext cx="9144000" cy="432000"/>
          </a:xfrm>
          <a:prstGeom prst="rect">
            <a:avLst/>
          </a:prstGeom>
          <a:gradFill>
            <a:gsLst>
              <a:gs pos="0">
                <a:schemeClr val="accent2">
                  <a:lumMod val="40000"/>
                  <a:lumOff val="60000"/>
                </a:schemeClr>
              </a:gs>
              <a:gs pos="50000">
                <a:schemeClr val="bg1"/>
              </a:gs>
              <a:gs pos="100000">
                <a:schemeClr val="accent2">
                  <a:lumMod val="40000"/>
                  <a:lumOff val="6000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r>
              <a:rPr lang="ja-JP" altLang="en-US" sz="2000" b="1" dirty="0" smtClean="0">
                <a:solidFill>
                  <a:prstClr val="black"/>
                </a:solidFill>
                <a:latin typeface="Meiryo UI" pitchFamily="50" charset="-128"/>
                <a:ea typeface="Meiryo UI" pitchFamily="50" charset="-128"/>
                <a:cs typeface="Meiryo UI" pitchFamily="50" charset="-128"/>
              </a:rPr>
              <a:t>６　総合区と地域自治区の事務分担</a:t>
            </a:r>
            <a:endParaRPr lang="ja-JP" altLang="en-US" sz="2000" b="1" dirty="0">
              <a:solidFill>
                <a:prstClr val="black"/>
              </a:solidFill>
              <a:latin typeface="Meiryo UI" pitchFamily="50" charset="-128"/>
              <a:ea typeface="Meiryo UI" pitchFamily="50" charset="-128"/>
              <a:cs typeface="Meiryo UI" pitchFamily="50" charset="-128"/>
            </a:endParaRPr>
          </a:p>
        </p:txBody>
      </p:sp>
      <p:sp>
        <p:nvSpPr>
          <p:cNvPr id="65" name="正方形/長方形 27"/>
          <p:cNvSpPr>
            <a:spLocks noChangeArrowheads="1"/>
          </p:cNvSpPr>
          <p:nvPr/>
        </p:nvSpPr>
        <p:spPr bwMode="auto">
          <a:xfrm>
            <a:off x="8100392" y="44624"/>
            <a:ext cx="1031875" cy="261937"/>
          </a:xfrm>
          <a:prstGeom prst="rect">
            <a:avLst/>
          </a:prstGeom>
          <a:noFill/>
          <a:ln w="9525">
            <a:noFill/>
            <a:miter lim="800000"/>
            <a:headEnd/>
            <a:tailEnd/>
          </a:ln>
        </p:spPr>
        <p:txBody>
          <a:bodyPr>
            <a:spAutoFit/>
          </a:bodyPr>
          <a:lstStyle/>
          <a:p>
            <a:pPr algn="r"/>
            <a:r>
              <a:rPr lang="ja-JP" altLang="en-US" sz="1100" b="1" dirty="0">
                <a:solidFill>
                  <a:srgbClr val="000000"/>
                </a:solidFill>
                <a:latin typeface="ＭＳ Ｐゴシック" charset="-128"/>
                <a:ea typeface="Meiryo UI" pitchFamily="50" charset="-128"/>
                <a:cs typeface="Meiryo UI" pitchFamily="50" charset="-128"/>
              </a:rPr>
              <a:t> 事務</a:t>
            </a:r>
            <a:r>
              <a:rPr lang="en-US" altLang="ja-JP" sz="1100" b="1" dirty="0" smtClean="0">
                <a:solidFill>
                  <a:srgbClr val="000000"/>
                </a:solidFill>
                <a:latin typeface="ＭＳ Ｐゴシック" charset="-128"/>
                <a:ea typeface="Meiryo UI" pitchFamily="50" charset="-128"/>
                <a:cs typeface="Meiryo UI" pitchFamily="50" charset="-128"/>
              </a:rPr>
              <a:t>-</a:t>
            </a:r>
            <a:r>
              <a:rPr lang="ja-JP" altLang="en-US" sz="1100" b="1" dirty="0" smtClean="0">
                <a:solidFill>
                  <a:srgbClr val="000000"/>
                </a:solidFill>
                <a:latin typeface="ＭＳ Ｐゴシック" charset="-128"/>
                <a:ea typeface="Meiryo UI" pitchFamily="50" charset="-128"/>
                <a:cs typeface="Meiryo UI" pitchFamily="50" charset="-128"/>
              </a:rPr>
              <a:t>１</a:t>
            </a:r>
            <a:r>
              <a:rPr lang="ja-JP" altLang="en-US" sz="1100" b="1" dirty="0">
                <a:solidFill>
                  <a:srgbClr val="000000"/>
                </a:solidFill>
                <a:latin typeface="ＭＳ Ｐゴシック" charset="-128"/>
                <a:ea typeface="Meiryo UI" pitchFamily="50" charset="-128"/>
                <a:cs typeface="Meiryo UI" pitchFamily="50" charset="-128"/>
              </a:rPr>
              <a:t>５</a:t>
            </a:r>
            <a:endParaRPr lang="ja-JP" altLang="en-US" sz="1200" b="1" dirty="0">
              <a:solidFill>
                <a:srgbClr val="000000"/>
              </a:solidFill>
              <a:latin typeface="ＭＳ Ｐゴシック" charset="-128"/>
              <a:ea typeface="Meiryo UI" pitchFamily="50" charset="-128"/>
              <a:cs typeface="Meiryo UI" pitchFamily="50" charset="-128"/>
            </a:endParaRPr>
          </a:p>
        </p:txBody>
      </p:sp>
    </p:spTree>
    <p:extLst>
      <p:ext uri="{BB962C8B-B14F-4D97-AF65-F5344CB8AC3E}">
        <p14:creationId xmlns="" xmlns:p14="http://schemas.microsoft.com/office/powerpoint/2010/main" val="4025403948"/>
      </p:ext>
    </p:extLst>
  </p:cSld>
  <p:clrMapOvr>
    <a:masterClrMapping/>
  </p:clrMapOvr>
  <p:timing>
    <p:tnLst>
      <p:par>
        <p:cTn id="1" dur="indefinite" restart="never" nodeType="tmRoot"/>
      </p:par>
    </p:tn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角丸四角形 3"/>
          <p:cNvSpPr/>
          <p:nvPr/>
        </p:nvSpPr>
        <p:spPr bwMode="auto">
          <a:xfrm>
            <a:off x="755576" y="497782"/>
            <a:ext cx="7488832" cy="1008112"/>
          </a:xfrm>
          <a:prstGeom prst="roundRect">
            <a:avLst>
              <a:gd name="adj" fmla="val 4032"/>
            </a:avLst>
          </a:prstGeom>
          <a:solidFill>
            <a:schemeClr val="accent6">
              <a:lumMod val="40000"/>
              <a:lumOff val="60000"/>
            </a:schemeClr>
          </a:solidFill>
          <a:ln>
            <a:noFill/>
          </a:ln>
          <a:effectLst/>
          <a:extLst/>
        </p:spPr>
        <p:txBody>
          <a:bodyPr wrap="none" rtlCol="0" anchor="t"/>
          <a:lstStyle/>
          <a:p>
            <a:pPr>
              <a:lnSpc>
                <a:spcPts val="2300"/>
              </a:lnSpc>
            </a:pPr>
            <a:r>
              <a:rPr lang="ja-JP" altLang="en-US" sz="1700" b="1" dirty="0" smtClean="0">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1700" b="1" dirty="0" smtClean="0">
                <a:latin typeface="Meiryo UI" panose="020B0604030504040204" pitchFamily="50" charset="-128"/>
                <a:ea typeface="Meiryo UI" panose="020B0604030504040204" pitchFamily="50" charset="-128"/>
                <a:cs typeface="Meiryo UI" panose="020B0604030504040204" pitchFamily="50" charset="-128"/>
              </a:rPr>
              <a:t>　総合区設置により区域内の事務を、総合区長が総合的かつ包括的執行</a:t>
            </a:r>
            <a:endParaRPr kumimoji="1" lang="en-US" altLang="ja-JP" sz="1700" b="1" dirty="0" smtClean="0">
              <a:latin typeface="Meiryo UI" panose="020B0604030504040204" pitchFamily="50" charset="-128"/>
              <a:ea typeface="Meiryo UI" panose="020B0604030504040204" pitchFamily="50" charset="-128"/>
              <a:cs typeface="Meiryo UI" panose="020B0604030504040204" pitchFamily="50" charset="-128"/>
            </a:endParaRPr>
          </a:p>
          <a:p>
            <a:pPr>
              <a:lnSpc>
                <a:spcPts val="2300"/>
              </a:lnSpc>
            </a:pPr>
            <a:r>
              <a:rPr lang="ja-JP" altLang="en-US" sz="1700" b="1" dirty="0" smtClean="0">
                <a:latin typeface="Meiryo UI" panose="020B0604030504040204" pitchFamily="50" charset="-128"/>
                <a:ea typeface="Meiryo UI" panose="020B0604030504040204" pitchFamily="50" charset="-128"/>
                <a:cs typeface="Meiryo UI" panose="020B0604030504040204" pitchFamily="50" charset="-128"/>
              </a:rPr>
              <a:t>◆　そのための総合区の機能・体制を強化</a:t>
            </a:r>
            <a:endParaRPr kumimoji="1" lang="en-US" altLang="ja-JP" sz="1700" b="1" dirty="0" smtClean="0">
              <a:latin typeface="Meiryo UI" panose="020B0604030504040204" pitchFamily="50" charset="-128"/>
              <a:ea typeface="Meiryo UI" panose="020B0604030504040204" pitchFamily="50" charset="-128"/>
              <a:cs typeface="Meiryo UI" panose="020B0604030504040204" pitchFamily="50" charset="-128"/>
            </a:endParaRPr>
          </a:p>
          <a:p>
            <a:pPr>
              <a:lnSpc>
                <a:spcPts val="2300"/>
              </a:lnSpc>
            </a:pPr>
            <a:r>
              <a:rPr lang="ja-JP" altLang="en-US" sz="1700" b="1" dirty="0" smtClean="0">
                <a:latin typeface="Meiryo UI" panose="020B0604030504040204" pitchFamily="50" charset="-128"/>
                <a:ea typeface="Meiryo UI" panose="020B0604030504040204" pitchFamily="50" charset="-128"/>
                <a:cs typeface="Meiryo UI" panose="020B0604030504040204" pitchFamily="50" charset="-128"/>
              </a:rPr>
              <a:t>◆　現在の</a:t>
            </a:r>
            <a:r>
              <a:rPr lang="en-US" altLang="ja-JP" sz="1700" b="1" dirty="0" smtClean="0">
                <a:latin typeface="Meiryo UI" panose="020B0604030504040204" pitchFamily="50" charset="-128"/>
                <a:ea typeface="Meiryo UI" panose="020B0604030504040204" pitchFamily="50" charset="-128"/>
                <a:cs typeface="Meiryo UI" panose="020B0604030504040204" pitchFamily="50" charset="-128"/>
              </a:rPr>
              <a:t>24</a:t>
            </a:r>
            <a:r>
              <a:rPr lang="ja-JP" altLang="en-US" sz="1700" b="1" dirty="0" smtClean="0">
                <a:latin typeface="Meiryo UI" panose="020B0604030504040204" pitchFamily="50" charset="-128"/>
                <a:ea typeface="Meiryo UI" panose="020B0604030504040204" pitchFamily="50" charset="-128"/>
                <a:cs typeface="Meiryo UI" panose="020B0604030504040204" pitchFamily="50" charset="-128"/>
              </a:rPr>
              <a:t>区役所で担っている窓口サービス等の住民の利便性は維持</a:t>
            </a:r>
            <a:endParaRPr lang="en-US" altLang="ja-JP" sz="1700" b="1" dirty="0" smtClean="0">
              <a:latin typeface="Meiryo UI" panose="020B0604030504040204" pitchFamily="50" charset="-128"/>
              <a:ea typeface="Meiryo UI" panose="020B0604030504040204" pitchFamily="50" charset="-128"/>
              <a:cs typeface="Meiryo UI" panose="020B0604030504040204" pitchFamily="50" charset="-128"/>
            </a:endParaRPr>
          </a:p>
        </p:txBody>
      </p:sp>
      <p:sp>
        <p:nvSpPr>
          <p:cNvPr id="5" name="角丸四角形 4"/>
          <p:cNvSpPr/>
          <p:nvPr/>
        </p:nvSpPr>
        <p:spPr bwMode="auto">
          <a:xfrm>
            <a:off x="107504" y="1779464"/>
            <a:ext cx="3960440" cy="4824536"/>
          </a:xfrm>
          <a:prstGeom prst="roundRect">
            <a:avLst>
              <a:gd name="adj" fmla="val 3360"/>
            </a:avLst>
          </a:prstGeom>
          <a:ln w="6350"/>
          <a:extLst/>
        </p:spPr>
        <p:style>
          <a:lnRef idx="2">
            <a:schemeClr val="dk1"/>
          </a:lnRef>
          <a:fillRef idx="1">
            <a:schemeClr val="lt1"/>
          </a:fillRef>
          <a:effectRef idx="0">
            <a:schemeClr val="dk1"/>
          </a:effectRef>
          <a:fontRef idx="minor">
            <a:schemeClr val="dk1"/>
          </a:fontRef>
        </p:style>
        <p:txBody>
          <a:bodyPr wrap="none" rtlCol="0" anchor="ctr"/>
          <a:lstStyle/>
          <a:p>
            <a:pPr algn="ctr"/>
            <a:endParaRPr kumimoji="1" lang="ja-JP" altLang="en-US" sz="1400" b="1" dirty="0" smtClean="0">
              <a:latin typeface="Meiryo UI" panose="020B0604030504040204" pitchFamily="50" charset="-128"/>
              <a:ea typeface="Meiryo UI" panose="020B0604030504040204" pitchFamily="50" charset="-128"/>
              <a:cs typeface="Meiryo UI" panose="020B0604030504040204" pitchFamily="50" charset="-128"/>
            </a:endParaRPr>
          </a:p>
        </p:txBody>
      </p:sp>
      <p:sp>
        <p:nvSpPr>
          <p:cNvPr id="6" name="正方形/長方形 5"/>
          <p:cNvSpPr/>
          <p:nvPr/>
        </p:nvSpPr>
        <p:spPr bwMode="auto">
          <a:xfrm>
            <a:off x="936891" y="1563440"/>
            <a:ext cx="2160240" cy="504056"/>
          </a:xfrm>
          <a:prstGeom prst="rect">
            <a:avLst/>
          </a:prstGeom>
          <a:solidFill>
            <a:schemeClr val="tx2">
              <a:lumMod val="60000"/>
              <a:lumOff val="40000"/>
            </a:schemeClr>
          </a:solidFill>
          <a:ln>
            <a:noFill/>
          </a:ln>
          <a:effectLst/>
          <a:extLst/>
        </p:spPr>
        <p:txBody>
          <a:bodyPr wrap="none" rtlCol="0" anchor="ctr"/>
          <a:lstStyle/>
          <a:p>
            <a:pPr algn="ctr"/>
            <a:r>
              <a:rPr lang="ja-JP" altLang="en-US" sz="2000" b="1" dirty="0" smtClean="0">
                <a:solidFill>
                  <a:schemeClr val="bg1"/>
                </a:solidFill>
                <a:latin typeface="Meiryo UI" panose="020B0604030504040204" pitchFamily="50" charset="-128"/>
                <a:ea typeface="Meiryo UI" panose="020B0604030504040204" pitchFamily="50" charset="-128"/>
                <a:cs typeface="Meiryo UI" panose="020B0604030504040204" pitchFamily="50" charset="-128"/>
              </a:rPr>
              <a:t>現在の</a:t>
            </a:r>
            <a:r>
              <a:rPr lang="en-US" altLang="ja-JP" sz="2000" b="1" dirty="0" smtClean="0">
                <a:solidFill>
                  <a:schemeClr val="bg1"/>
                </a:solidFill>
                <a:latin typeface="Meiryo UI" panose="020B0604030504040204" pitchFamily="50" charset="-128"/>
                <a:ea typeface="Meiryo UI" panose="020B0604030504040204" pitchFamily="50" charset="-128"/>
                <a:cs typeface="Meiryo UI" panose="020B0604030504040204" pitchFamily="50" charset="-128"/>
              </a:rPr>
              <a:t>24</a:t>
            </a:r>
            <a:r>
              <a:rPr lang="ja-JP" altLang="en-US" sz="2000" b="1" dirty="0" smtClean="0">
                <a:solidFill>
                  <a:schemeClr val="bg1"/>
                </a:solidFill>
                <a:latin typeface="Meiryo UI" panose="020B0604030504040204" pitchFamily="50" charset="-128"/>
                <a:ea typeface="Meiryo UI" panose="020B0604030504040204" pitchFamily="50" charset="-128"/>
                <a:cs typeface="Meiryo UI" panose="020B0604030504040204" pitchFamily="50" charset="-128"/>
              </a:rPr>
              <a:t>区役所</a:t>
            </a:r>
            <a:endParaRPr kumimoji="1" lang="ja-JP" altLang="en-US" sz="2000" b="1" dirty="0" smtClean="0">
              <a:solidFill>
                <a:schemeClr val="bg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7" name="右矢印 6"/>
          <p:cNvSpPr/>
          <p:nvPr/>
        </p:nvSpPr>
        <p:spPr bwMode="auto">
          <a:xfrm>
            <a:off x="4096081" y="3012393"/>
            <a:ext cx="259895" cy="1900282"/>
          </a:xfrm>
          <a:prstGeom prst="rightArrow">
            <a:avLst>
              <a:gd name="adj1" fmla="val 50000"/>
              <a:gd name="adj2" fmla="val 60794"/>
            </a:avLst>
          </a:prstGeom>
          <a:solidFill>
            <a:schemeClr val="bg1">
              <a:lumMod val="65000"/>
            </a:schemeClr>
          </a:solidFill>
          <a:ln>
            <a:noFill/>
          </a:ln>
          <a:effectLst/>
          <a:extLst/>
        </p:spPr>
        <p:txBody>
          <a:bodyPr wrap="none" rtlCol="0" anchor="ctr"/>
          <a:lstStyle/>
          <a:p>
            <a:pPr algn="ctr"/>
            <a:endParaRPr kumimoji="1" lang="ja-JP" altLang="en-US" sz="1400" b="1" dirty="0" smtClean="0">
              <a:latin typeface="Meiryo UI" panose="020B0604030504040204" pitchFamily="50" charset="-128"/>
              <a:ea typeface="Meiryo UI" panose="020B0604030504040204" pitchFamily="50" charset="-128"/>
              <a:cs typeface="Meiryo UI" panose="020B0604030504040204" pitchFamily="50" charset="-128"/>
            </a:endParaRPr>
          </a:p>
        </p:txBody>
      </p:sp>
      <p:sp>
        <p:nvSpPr>
          <p:cNvPr id="8" name="角丸四角形 7"/>
          <p:cNvSpPr/>
          <p:nvPr/>
        </p:nvSpPr>
        <p:spPr bwMode="auto">
          <a:xfrm>
            <a:off x="4354361" y="1779464"/>
            <a:ext cx="4682135" cy="4824536"/>
          </a:xfrm>
          <a:prstGeom prst="roundRect">
            <a:avLst>
              <a:gd name="adj" fmla="val 3703"/>
            </a:avLst>
          </a:prstGeom>
          <a:ln w="6350"/>
          <a:extLst/>
        </p:spPr>
        <p:style>
          <a:lnRef idx="2">
            <a:schemeClr val="dk1"/>
          </a:lnRef>
          <a:fillRef idx="1">
            <a:schemeClr val="lt1"/>
          </a:fillRef>
          <a:effectRef idx="0">
            <a:schemeClr val="dk1"/>
          </a:effectRef>
          <a:fontRef idx="minor">
            <a:schemeClr val="dk1"/>
          </a:fontRef>
        </p:style>
        <p:txBody>
          <a:bodyPr wrap="none" rtlCol="0" anchor="ctr"/>
          <a:lstStyle/>
          <a:p>
            <a:pPr algn="ctr"/>
            <a:endParaRPr kumimoji="1" lang="ja-JP" altLang="en-US" sz="1400" b="1" dirty="0" smtClean="0">
              <a:latin typeface="Meiryo UI" panose="020B0604030504040204" pitchFamily="50" charset="-128"/>
              <a:ea typeface="Meiryo UI" panose="020B0604030504040204" pitchFamily="50" charset="-128"/>
              <a:cs typeface="Meiryo UI" panose="020B0604030504040204" pitchFamily="50" charset="-128"/>
            </a:endParaRPr>
          </a:p>
        </p:txBody>
      </p:sp>
      <p:sp>
        <p:nvSpPr>
          <p:cNvPr id="9" name="正方形/長方形 8"/>
          <p:cNvSpPr/>
          <p:nvPr/>
        </p:nvSpPr>
        <p:spPr bwMode="auto">
          <a:xfrm>
            <a:off x="5796136" y="1563440"/>
            <a:ext cx="1872208" cy="504056"/>
          </a:xfrm>
          <a:prstGeom prst="rect">
            <a:avLst/>
          </a:prstGeom>
          <a:solidFill>
            <a:schemeClr val="tx2">
              <a:lumMod val="60000"/>
              <a:lumOff val="40000"/>
            </a:schemeClr>
          </a:solidFill>
          <a:ln>
            <a:noFill/>
          </a:ln>
          <a:effectLst/>
          <a:extLst/>
        </p:spPr>
        <p:txBody>
          <a:bodyPr wrap="none" rtlCol="0" anchor="ctr"/>
          <a:lstStyle/>
          <a:p>
            <a:pPr algn="ctr"/>
            <a:r>
              <a:rPr kumimoji="1" lang="ja-JP" altLang="en-US" sz="2000" b="1" dirty="0" smtClean="0">
                <a:solidFill>
                  <a:schemeClr val="bg1"/>
                </a:solidFill>
                <a:latin typeface="Meiryo UI" panose="020B0604030504040204" pitchFamily="50" charset="-128"/>
                <a:ea typeface="Meiryo UI" panose="020B0604030504040204" pitchFamily="50" charset="-128"/>
                <a:cs typeface="Meiryo UI" panose="020B0604030504040204" pitchFamily="50" charset="-128"/>
              </a:rPr>
              <a:t>総合区役所</a:t>
            </a:r>
          </a:p>
        </p:txBody>
      </p:sp>
      <p:sp>
        <p:nvSpPr>
          <p:cNvPr id="12" name="正方形/長方形 11"/>
          <p:cNvSpPr/>
          <p:nvPr/>
        </p:nvSpPr>
        <p:spPr bwMode="auto">
          <a:xfrm>
            <a:off x="1433452" y="3333836"/>
            <a:ext cx="2561420" cy="965908"/>
          </a:xfrm>
          <a:prstGeom prst="rect">
            <a:avLst/>
          </a:prstGeom>
          <a:ln/>
          <a:extLst/>
        </p:spPr>
        <p:style>
          <a:lnRef idx="2">
            <a:schemeClr val="dk1"/>
          </a:lnRef>
          <a:fillRef idx="1">
            <a:schemeClr val="lt1"/>
          </a:fillRef>
          <a:effectRef idx="0">
            <a:schemeClr val="dk1"/>
          </a:effectRef>
          <a:fontRef idx="minor">
            <a:schemeClr val="dk1"/>
          </a:fontRef>
        </p:style>
        <p:txBody>
          <a:bodyPr wrap="none" rtlCol="0" anchor="t"/>
          <a:lstStyle/>
          <a:p>
            <a:r>
              <a:rPr kumimoji="1" lang="ja-JP" altLang="en-US" sz="1100" dirty="0" smtClean="0">
                <a:latin typeface="Meiryo UI" panose="020B0604030504040204" pitchFamily="50" charset="-128"/>
                <a:ea typeface="Meiryo UI" panose="020B0604030504040204" pitchFamily="50" charset="-128"/>
                <a:cs typeface="Meiryo UI" panose="020B0604030504040204" pitchFamily="50" charset="-128"/>
              </a:rPr>
              <a:t>　○児童手当・こども医療費助成の申請</a:t>
            </a:r>
            <a:endParaRPr kumimoji="1" lang="en-US" altLang="ja-JP" sz="1100" dirty="0" smtClean="0">
              <a:latin typeface="Meiryo UI" panose="020B0604030504040204" pitchFamily="50" charset="-128"/>
              <a:ea typeface="Meiryo UI" panose="020B0604030504040204" pitchFamily="50" charset="-128"/>
              <a:cs typeface="Meiryo UI" panose="020B0604030504040204" pitchFamily="50" charset="-128"/>
            </a:endParaRPr>
          </a:p>
          <a:p>
            <a:r>
              <a:rPr lang="ja-JP" altLang="en-US" sz="1100" dirty="0">
                <a:latin typeface="Meiryo UI" panose="020B0604030504040204" pitchFamily="50" charset="-128"/>
                <a:ea typeface="Meiryo UI" panose="020B0604030504040204" pitchFamily="50" charset="-128"/>
                <a:cs typeface="Meiryo UI" panose="020B0604030504040204" pitchFamily="50" charset="-128"/>
              </a:rPr>
              <a:t>　</a:t>
            </a:r>
            <a:r>
              <a:rPr lang="ja-JP" altLang="en-US" sz="1100" dirty="0" smtClean="0">
                <a:latin typeface="Meiryo UI" panose="020B0604030504040204" pitchFamily="50" charset="-128"/>
                <a:ea typeface="Meiryo UI" panose="020B0604030504040204" pitchFamily="50" charset="-128"/>
                <a:cs typeface="Meiryo UI" panose="020B0604030504040204" pitchFamily="50" charset="-128"/>
              </a:rPr>
              <a:t>　　</a:t>
            </a:r>
            <a:r>
              <a:rPr kumimoji="1" lang="ja-JP" altLang="en-US" sz="1100" dirty="0" smtClean="0">
                <a:latin typeface="Meiryo UI" panose="020B0604030504040204" pitchFamily="50" charset="-128"/>
                <a:ea typeface="Meiryo UI" panose="020B0604030504040204" pitchFamily="50" charset="-128"/>
                <a:cs typeface="Meiryo UI" panose="020B0604030504040204" pitchFamily="50" charset="-128"/>
              </a:rPr>
              <a:t>受理・支給</a:t>
            </a:r>
            <a:endParaRPr kumimoji="1" lang="en-US" altLang="ja-JP" sz="1100" dirty="0" smtClean="0">
              <a:latin typeface="Meiryo UI" panose="020B0604030504040204" pitchFamily="50" charset="-128"/>
              <a:ea typeface="Meiryo UI" panose="020B0604030504040204" pitchFamily="50" charset="-128"/>
              <a:cs typeface="Meiryo UI" panose="020B0604030504040204" pitchFamily="50" charset="-128"/>
            </a:endParaRPr>
          </a:p>
          <a:p>
            <a:r>
              <a:rPr lang="ja-JP" altLang="en-US" sz="1100" dirty="0">
                <a:latin typeface="Meiryo UI" panose="020B0604030504040204" pitchFamily="50" charset="-128"/>
                <a:ea typeface="Meiryo UI" panose="020B0604030504040204" pitchFamily="50" charset="-128"/>
                <a:cs typeface="Meiryo UI" panose="020B0604030504040204" pitchFamily="50" charset="-128"/>
              </a:rPr>
              <a:t>　</a:t>
            </a:r>
            <a:r>
              <a:rPr lang="ja-JP" altLang="en-US" sz="1100" dirty="0" smtClean="0">
                <a:latin typeface="Meiryo UI" panose="020B0604030504040204" pitchFamily="50" charset="-128"/>
                <a:ea typeface="Meiryo UI" panose="020B0604030504040204" pitchFamily="50" charset="-128"/>
                <a:cs typeface="Meiryo UI" panose="020B0604030504040204" pitchFamily="50" charset="-128"/>
              </a:rPr>
              <a:t>○国民健康保険等の諸手続き</a:t>
            </a:r>
            <a:endParaRPr lang="en-US" altLang="ja-JP" sz="1100" dirty="0" smtClean="0">
              <a:latin typeface="Meiryo UI" panose="020B0604030504040204" pitchFamily="50" charset="-128"/>
              <a:ea typeface="Meiryo UI" panose="020B0604030504040204" pitchFamily="50" charset="-128"/>
              <a:cs typeface="Meiryo UI" panose="020B0604030504040204" pitchFamily="50" charset="-128"/>
            </a:endParaRPr>
          </a:p>
          <a:p>
            <a:r>
              <a:rPr kumimoji="1" lang="ja-JP" altLang="en-US" sz="1100" dirty="0">
                <a:latin typeface="Meiryo UI" panose="020B0604030504040204" pitchFamily="50" charset="-128"/>
                <a:ea typeface="Meiryo UI" panose="020B0604030504040204" pitchFamily="50" charset="-128"/>
                <a:cs typeface="Meiryo UI" panose="020B0604030504040204" pitchFamily="50" charset="-128"/>
              </a:rPr>
              <a:t>　</a:t>
            </a:r>
            <a:r>
              <a:rPr kumimoji="1" lang="ja-JP" altLang="en-US" sz="1100" dirty="0" smtClean="0">
                <a:latin typeface="Meiryo UI" panose="020B0604030504040204" pitchFamily="50" charset="-128"/>
                <a:ea typeface="Meiryo UI" panose="020B0604030504040204" pitchFamily="50" charset="-128"/>
                <a:cs typeface="Meiryo UI" panose="020B0604030504040204" pitchFamily="50" charset="-128"/>
              </a:rPr>
              <a:t>○生活保護の申請受理</a:t>
            </a:r>
            <a:endParaRPr kumimoji="1" lang="en-US" altLang="ja-JP" sz="1100" dirty="0" smtClean="0">
              <a:latin typeface="Meiryo UI" panose="020B0604030504040204" pitchFamily="50" charset="-128"/>
              <a:ea typeface="Meiryo UI" panose="020B0604030504040204" pitchFamily="50" charset="-128"/>
              <a:cs typeface="Meiryo UI" panose="020B0604030504040204" pitchFamily="50" charset="-128"/>
            </a:endParaRPr>
          </a:p>
          <a:p>
            <a:r>
              <a:rPr lang="ja-JP" altLang="en-US" sz="1100" dirty="0">
                <a:latin typeface="Meiryo UI" panose="020B0604030504040204" pitchFamily="50" charset="-128"/>
                <a:ea typeface="Meiryo UI" panose="020B0604030504040204" pitchFamily="50" charset="-128"/>
                <a:cs typeface="Meiryo UI" panose="020B0604030504040204" pitchFamily="50" charset="-128"/>
              </a:rPr>
              <a:t>　</a:t>
            </a:r>
            <a:r>
              <a:rPr lang="ja-JP" altLang="en-US" sz="1100" dirty="0" smtClean="0">
                <a:latin typeface="Meiryo UI" panose="020B0604030504040204" pitchFamily="50" charset="-128"/>
                <a:ea typeface="Meiryo UI" panose="020B0604030504040204" pitchFamily="50" charset="-128"/>
                <a:cs typeface="Meiryo UI" panose="020B0604030504040204" pitchFamily="50" charset="-128"/>
              </a:rPr>
              <a:t>○住民基本台帳、戸籍、印鑑登録証明</a:t>
            </a:r>
            <a:endParaRPr kumimoji="1" lang="en-US" altLang="ja-JP" sz="1100" dirty="0" smtClean="0">
              <a:latin typeface="Meiryo UI" panose="020B0604030504040204" pitchFamily="50" charset="-128"/>
              <a:ea typeface="Meiryo UI" panose="020B0604030504040204" pitchFamily="50" charset="-128"/>
              <a:cs typeface="Meiryo UI" panose="020B0604030504040204" pitchFamily="50" charset="-128"/>
            </a:endParaRPr>
          </a:p>
          <a:p>
            <a:endParaRPr kumimoji="1" lang="ja-JP" altLang="en-US" sz="1100" dirty="0" smtClean="0">
              <a:latin typeface="Meiryo UI" panose="020B0604030504040204" pitchFamily="50" charset="-128"/>
              <a:ea typeface="Meiryo UI" panose="020B0604030504040204" pitchFamily="50" charset="-128"/>
              <a:cs typeface="Meiryo UI" panose="020B0604030504040204" pitchFamily="50" charset="-128"/>
            </a:endParaRPr>
          </a:p>
        </p:txBody>
      </p:sp>
      <p:sp>
        <p:nvSpPr>
          <p:cNvPr id="11" name="角丸四角形 10"/>
          <p:cNvSpPr/>
          <p:nvPr/>
        </p:nvSpPr>
        <p:spPr bwMode="auto">
          <a:xfrm>
            <a:off x="187973" y="3333836"/>
            <a:ext cx="1399020" cy="965908"/>
          </a:xfrm>
          <a:prstGeom prst="roundRect">
            <a:avLst/>
          </a:prstGeom>
          <a:ln/>
          <a:extLst/>
        </p:spPr>
        <p:style>
          <a:lnRef idx="2">
            <a:schemeClr val="dk1"/>
          </a:lnRef>
          <a:fillRef idx="1">
            <a:schemeClr val="lt1"/>
          </a:fillRef>
          <a:effectRef idx="0">
            <a:schemeClr val="dk1"/>
          </a:effectRef>
          <a:fontRef idx="minor">
            <a:schemeClr val="dk1"/>
          </a:fontRef>
        </p:style>
        <p:txBody>
          <a:bodyPr wrap="none" rtlCol="0" anchor="ctr"/>
          <a:lstStyle/>
          <a:p>
            <a:pPr algn="ctr"/>
            <a:r>
              <a:rPr kumimoji="1" lang="ja-JP" altLang="en-US" sz="1400" b="1" dirty="0" smtClean="0">
                <a:latin typeface="Meiryo UI" panose="020B0604030504040204" pitchFamily="50" charset="-128"/>
                <a:ea typeface="Meiryo UI" panose="020B0604030504040204" pitchFamily="50" charset="-128"/>
                <a:cs typeface="Meiryo UI" panose="020B0604030504040204" pitchFamily="50" charset="-128"/>
              </a:rPr>
              <a:t>住民に対する</a:t>
            </a:r>
            <a:endParaRPr kumimoji="1" lang="en-US" altLang="ja-JP" sz="1400" b="1" dirty="0" smtClean="0">
              <a:latin typeface="Meiryo UI" panose="020B0604030504040204" pitchFamily="50" charset="-128"/>
              <a:ea typeface="Meiryo UI" panose="020B0604030504040204" pitchFamily="50" charset="-128"/>
              <a:cs typeface="Meiryo UI" panose="020B0604030504040204" pitchFamily="50" charset="-128"/>
            </a:endParaRPr>
          </a:p>
          <a:p>
            <a:pPr algn="ctr"/>
            <a:r>
              <a:rPr kumimoji="1" lang="ja-JP" altLang="en-US" sz="1400" b="1" dirty="0" smtClean="0">
                <a:latin typeface="Meiryo UI" panose="020B0604030504040204" pitchFamily="50" charset="-128"/>
                <a:ea typeface="Meiryo UI" panose="020B0604030504040204" pitchFamily="50" charset="-128"/>
                <a:cs typeface="Meiryo UI" panose="020B0604030504040204" pitchFamily="50" charset="-128"/>
              </a:rPr>
              <a:t>直接サービス</a:t>
            </a:r>
            <a:endParaRPr kumimoji="1" lang="en-US" altLang="ja-JP" sz="1400" b="1" dirty="0" smtClean="0">
              <a:latin typeface="Meiryo UI" panose="020B0604030504040204" pitchFamily="50" charset="-128"/>
              <a:ea typeface="Meiryo UI" panose="020B0604030504040204" pitchFamily="50" charset="-128"/>
              <a:cs typeface="Meiryo UI" panose="020B0604030504040204" pitchFamily="50" charset="-128"/>
            </a:endParaRPr>
          </a:p>
          <a:p>
            <a:pPr algn="ctr"/>
            <a:r>
              <a:rPr lang="ja-JP" altLang="en-US" sz="1400" b="1" dirty="0" smtClean="0">
                <a:latin typeface="Meiryo UI" panose="020B0604030504040204" pitchFamily="50" charset="-128"/>
                <a:ea typeface="Meiryo UI" panose="020B0604030504040204" pitchFamily="50" charset="-128"/>
                <a:cs typeface="Meiryo UI" panose="020B0604030504040204" pitchFamily="50" charset="-128"/>
              </a:rPr>
              <a:t>（窓口関係）</a:t>
            </a:r>
            <a:endParaRPr kumimoji="1" lang="ja-JP" altLang="en-US" sz="1400" b="1" dirty="0" smtClean="0">
              <a:latin typeface="Meiryo UI" panose="020B0604030504040204" pitchFamily="50" charset="-128"/>
              <a:ea typeface="Meiryo UI" panose="020B0604030504040204" pitchFamily="50" charset="-128"/>
              <a:cs typeface="Meiryo UI" panose="020B0604030504040204" pitchFamily="50" charset="-128"/>
            </a:endParaRPr>
          </a:p>
        </p:txBody>
      </p:sp>
      <p:sp>
        <p:nvSpPr>
          <p:cNvPr id="14" name="正方形/長方形 13"/>
          <p:cNvSpPr/>
          <p:nvPr/>
        </p:nvSpPr>
        <p:spPr bwMode="auto">
          <a:xfrm>
            <a:off x="1461588" y="2209844"/>
            <a:ext cx="2530739" cy="936104"/>
          </a:xfrm>
          <a:prstGeom prst="rect">
            <a:avLst/>
          </a:prstGeom>
          <a:ln/>
          <a:extLst/>
        </p:spPr>
        <p:style>
          <a:lnRef idx="2">
            <a:schemeClr val="dk1"/>
          </a:lnRef>
          <a:fillRef idx="1">
            <a:schemeClr val="lt1"/>
          </a:fillRef>
          <a:effectRef idx="0">
            <a:schemeClr val="dk1"/>
          </a:effectRef>
          <a:fontRef idx="minor">
            <a:schemeClr val="dk1"/>
          </a:fontRef>
        </p:style>
        <p:txBody>
          <a:bodyPr wrap="none" rtlCol="0" anchor="ctr" anchorCtr="0"/>
          <a:lstStyle/>
          <a:p>
            <a:r>
              <a:rPr kumimoji="1" lang="ja-JP" altLang="en-US" sz="1100" dirty="0" smtClean="0">
                <a:latin typeface="Meiryo UI" panose="020B0604030504040204" pitchFamily="50" charset="-128"/>
                <a:ea typeface="Meiryo UI" panose="020B0604030504040204" pitchFamily="50" charset="-128"/>
                <a:cs typeface="Meiryo UI" panose="020B0604030504040204" pitchFamily="50" charset="-128"/>
              </a:rPr>
              <a:t>　○児童手当・こども医療費助成の審査</a:t>
            </a:r>
            <a:endParaRPr lang="en-US" altLang="ja-JP" sz="1100" dirty="0" smtClean="0">
              <a:latin typeface="Meiryo UI" panose="020B0604030504040204" pitchFamily="50" charset="-128"/>
              <a:ea typeface="Meiryo UI" panose="020B0604030504040204" pitchFamily="50" charset="-128"/>
              <a:cs typeface="Meiryo UI" panose="020B0604030504040204" pitchFamily="50" charset="-128"/>
            </a:endParaRPr>
          </a:p>
          <a:p>
            <a:r>
              <a:rPr kumimoji="1" lang="ja-JP" altLang="en-US" sz="1100" dirty="0">
                <a:latin typeface="Meiryo UI" panose="020B0604030504040204" pitchFamily="50" charset="-128"/>
                <a:ea typeface="Meiryo UI" panose="020B0604030504040204" pitchFamily="50" charset="-128"/>
                <a:cs typeface="Meiryo UI" panose="020B0604030504040204" pitchFamily="50" charset="-128"/>
              </a:rPr>
              <a:t>　</a:t>
            </a:r>
            <a:r>
              <a:rPr kumimoji="1" lang="ja-JP" altLang="en-US" sz="1100" dirty="0" smtClean="0">
                <a:latin typeface="Meiryo UI" panose="020B0604030504040204" pitchFamily="50" charset="-128"/>
                <a:ea typeface="Meiryo UI" panose="020B0604030504040204" pitchFamily="50" charset="-128"/>
                <a:cs typeface="Meiryo UI" panose="020B0604030504040204" pitchFamily="50" charset="-128"/>
              </a:rPr>
              <a:t>○生活保護</a:t>
            </a:r>
            <a:r>
              <a:rPr lang="ja-JP" altLang="en-US" sz="1100" dirty="0">
                <a:latin typeface="Meiryo UI" panose="020B0604030504040204" pitchFamily="50" charset="-128"/>
                <a:ea typeface="Meiryo UI" panose="020B0604030504040204" pitchFamily="50" charset="-128"/>
                <a:cs typeface="Meiryo UI" panose="020B0604030504040204" pitchFamily="50" charset="-128"/>
              </a:rPr>
              <a:t>事務</a:t>
            </a:r>
            <a:r>
              <a:rPr kumimoji="1" lang="ja-JP" altLang="en-US" sz="1100" dirty="0" smtClean="0">
                <a:latin typeface="Meiryo UI" panose="020B0604030504040204" pitchFamily="50" charset="-128"/>
                <a:ea typeface="Meiryo UI" panose="020B0604030504040204" pitchFamily="50" charset="-128"/>
                <a:cs typeface="Meiryo UI" panose="020B0604030504040204" pitchFamily="50" charset="-128"/>
              </a:rPr>
              <a:t>に係る研修・雇用等</a:t>
            </a:r>
            <a:endParaRPr kumimoji="1" lang="en-US" altLang="ja-JP" sz="1100" dirty="0" smtClean="0">
              <a:latin typeface="Meiryo UI" panose="020B0604030504040204" pitchFamily="50" charset="-128"/>
              <a:ea typeface="Meiryo UI" panose="020B0604030504040204" pitchFamily="50" charset="-128"/>
              <a:cs typeface="Meiryo UI" panose="020B0604030504040204" pitchFamily="50" charset="-128"/>
            </a:endParaRPr>
          </a:p>
          <a:p>
            <a:r>
              <a:rPr lang="ja-JP" altLang="en-US" sz="1100" dirty="0">
                <a:latin typeface="Meiryo UI" panose="020B0604030504040204" pitchFamily="50" charset="-128"/>
                <a:ea typeface="Meiryo UI" panose="020B0604030504040204" pitchFamily="50" charset="-128"/>
                <a:cs typeface="Meiryo UI" panose="020B0604030504040204" pitchFamily="50" charset="-128"/>
              </a:rPr>
              <a:t>　</a:t>
            </a:r>
            <a:r>
              <a:rPr lang="ja-JP" altLang="en-US" sz="1100" dirty="0" smtClean="0">
                <a:latin typeface="Meiryo UI" panose="020B0604030504040204" pitchFamily="50" charset="-128"/>
                <a:ea typeface="Meiryo UI" panose="020B0604030504040204" pitchFamily="50" charset="-128"/>
                <a:cs typeface="Meiryo UI" panose="020B0604030504040204" pitchFamily="50" charset="-128"/>
              </a:rPr>
              <a:t>○地域安全防犯対策</a:t>
            </a:r>
            <a:endParaRPr lang="en-US" altLang="ja-JP" sz="1100" dirty="0" smtClean="0">
              <a:latin typeface="Meiryo UI" panose="020B0604030504040204" pitchFamily="50" charset="-128"/>
              <a:ea typeface="Meiryo UI" panose="020B0604030504040204" pitchFamily="50" charset="-128"/>
              <a:cs typeface="Meiryo UI" panose="020B0604030504040204" pitchFamily="50" charset="-128"/>
            </a:endParaRPr>
          </a:p>
          <a:p>
            <a:r>
              <a:rPr kumimoji="1" lang="ja-JP" altLang="en-US" sz="1100" dirty="0" smtClean="0">
                <a:latin typeface="Meiryo UI" panose="020B0604030504040204" pitchFamily="50" charset="-128"/>
                <a:ea typeface="Meiryo UI" panose="020B0604030504040204" pitchFamily="50" charset="-128"/>
                <a:cs typeface="Meiryo UI" panose="020B0604030504040204" pitchFamily="50" charset="-128"/>
              </a:rPr>
              <a:t>　○地域振興・</a:t>
            </a:r>
            <a:r>
              <a:rPr lang="ja-JP" altLang="en-US" sz="1100" dirty="0">
                <a:latin typeface="Meiryo UI" panose="020B0604030504040204" pitchFamily="50" charset="-128"/>
                <a:ea typeface="Meiryo UI" panose="020B0604030504040204" pitchFamily="50" charset="-128"/>
                <a:cs typeface="Meiryo UI" panose="020B0604030504040204" pitchFamily="50" charset="-128"/>
              </a:rPr>
              <a:t>地域</a:t>
            </a:r>
            <a:r>
              <a:rPr kumimoji="1" lang="ja-JP" altLang="en-US" sz="1100" dirty="0" smtClean="0">
                <a:latin typeface="Meiryo UI" panose="020B0604030504040204" pitchFamily="50" charset="-128"/>
                <a:ea typeface="Meiryo UI" panose="020B0604030504040204" pitchFamily="50" charset="-128"/>
                <a:cs typeface="Meiryo UI" panose="020B0604030504040204" pitchFamily="50" charset="-128"/>
              </a:rPr>
              <a:t>活動支援</a:t>
            </a:r>
          </a:p>
        </p:txBody>
      </p:sp>
      <p:sp>
        <p:nvSpPr>
          <p:cNvPr id="13" name="角丸四角形 12"/>
          <p:cNvSpPr/>
          <p:nvPr/>
        </p:nvSpPr>
        <p:spPr bwMode="auto">
          <a:xfrm>
            <a:off x="185429" y="2209844"/>
            <a:ext cx="1399020" cy="936104"/>
          </a:xfrm>
          <a:prstGeom prst="roundRect">
            <a:avLst/>
          </a:prstGeom>
          <a:ln/>
          <a:extLst/>
        </p:spPr>
        <p:style>
          <a:lnRef idx="2">
            <a:schemeClr val="dk1"/>
          </a:lnRef>
          <a:fillRef idx="1">
            <a:schemeClr val="lt1"/>
          </a:fillRef>
          <a:effectRef idx="0">
            <a:schemeClr val="dk1"/>
          </a:effectRef>
          <a:fontRef idx="minor">
            <a:schemeClr val="dk1"/>
          </a:fontRef>
        </p:style>
        <p:txBody>
          <a:bodyPr wrap="none" rtlCol="0" anchor="ctr"/>
          <a:lstStyle/>
          <a:p>
            <a:pPr algn="ctr"/>
            <a:r>
              <a:rPr lang="ja-JP" altLang="en-US" sz="1400" b="1" dirty="0" smtClean="0">
                <a:latin typeface="Meiryo UI" panose="020B0604030504040204" pitchFamily="50" charset="-128"/>
                <a:ea typeface="Meiryo UI" panose="020B0604030504040204" pitchFamily="50" charset="-128"/>
                <a:cs typeface="Meiryo UI" panose="020B0604030504040204" pitchFamily="50" charset="-128"/>
              </a:rPr>
              <a:t>窓口サービスに係</a:t>
            </a:r>
            <a:endParaRPr lang="en-US" altLang="ja-JP" sz="1400" b="1" dirty="0" smtClean="0">
              <a:latin typeface="Meiryo UI" panose="020B0604030504040204" pitchFamily="50" charset="-128"/>
              <a:ea typeface="Meiryo UI" panose="020B0604030504040204" pitchFamily="50" charset="-128"/>
              <a:cs typeface="Meiryo UI" panose="020B0604030504040204" pitchFamily="50" charset="-128"/>
            </a:endParaRPr>
          </a:p>
          <a:p>
            <a:pPr algn="ctr"/>
            <a:r>
              <a:rPr lang="ja-JP" altLang="en-US" sz="1400" b="1" dirty="0" smtClean="0">
                <a:latin typeface="Meiryo UI" panose="020B0604030504040204" pitchFamily="50" charset="-128"/>
                <a:ea typeface="Meiryo UI" panose="020B0604030504040204" pitchFamily="50" charset="-128"/>
                <a:cs typeface="Meiryo UI" panose="020B0604030504040204" pitchFamily="50" charset="-128"/>
              </a:rPr>
              <a:t>る調整・支援</a:t>
            </a:r>
            <a:r>
              <a:rPr kumimoji="1" lang="ja-JP" altLang="en-US" sz="1400" b="1" dirty="0" smtClean="0">
                <a:latin typeface="Meiryo UI" panose="020B0604030504040204" pitchFamily="50" charset="-128"/>
                <a:ea typeface="Meiryo UI" panose="020B0604030504040204" pitchFamily="50" charset="-128"/>
                <a:cs typeface="Meiryo UI" panose="020B0604030504040204" pitchFamily="50" charset="-128"/>
              </a:rPr>
              <a:t>機能</a:t>
            </a:r>
            <a:endParaRPr kumimoji="1" lang="en-US" altLang="ja-JP" sz="1400" b="1" dirty="0" smtClean="0">
              <a:latin typeface="Meiryo UI" panose="020B0604030504040204" pitchFamily="50" charset="-128"/>
              <a:ea typeface="Meiryo UI" panose="020B0604030504040204" pitchFamily="50" charset="-128"/>
              <a:cs typeface="Meiryo UI" panose="020B0604030504040204" pitchFamily="50" charset="-128"/>
            </a:endParaRPr>
          </a:p>
          <a:p>
            <a:pPr algn="ctr"/>
            <a:r>
              <a:rPr lang="ja-JP" altLang="en-US" sz="1400" b="1" dirty="0" smtClean="0">
                <a:latin typeface="Meiryo UI" panose="020B0604030504040204" pitchFamily="50" charset="-128"/>
                <a:ea typeface="Meiryo UI" panose="020B0604030504040204" pitchFamily="50" charset="-128"/>
                <a:cs typeface="Meiryo UI" panose="020B0604030504040204" pitchFamily="50" charset="-128"/>
              </a:rPr>
              <a:t>／市民協働関係</a:t>
            </a:r>
            <a:endParaRPr kumimoji="1" lang="ja-JP" altLang="en-US" sz="1400" b="1" dirty="0" smtClean="0">
              <a:latin typeface="Meiryo UI" panose="020B0604030504040204" pitchFamily="50" charset="-128"/>
              <a:ea typeface="Meiryo UI" panose="020B0604030504040204" pitchFamily="50" charset="-128"/>
              <a:cs typeface="Meiryo UI" panose="020B0604030504040204" pitchFamily="50" charset="-128"/>
            </a:endParaRPr>
          </a:p>
        </p:txBody>
      </p:sp>
      <p:grpSp>
        <p:nvGrpSpPr>
          <p:cNvPr id="2" name="グループ化 28"/>
          <p:cNvGrpSpPr/>
          <p:nvPr/>
        </p:nvGrpSpPr>
        <p:grpSpPr>
          <a:xfrm>
            <a:off x="4457788" y="2123768"/>
            <a:ext cx="4506700" cy="3007032"/>
            <a:chOff x="4457788" y="3326034"/>
            <a:chExt cx="4506700" cy="3007032"/>
          </a:xfrm>
        </p:grpSpPr>
        <p:sp>
          <p:nvSpPr>
            <p:cNvPr id="19" name="正方形/長方形 18"/>
            <p:cNvSpPr/>
            <p:nvPr/>
          </p:nvSpPr>
          <p:spPr bwMode="auto">
            <a:xfrm>
              <a:off x="6361428" y="5623450"/>
              <a:ext cx="2603059" cy="696916"/>
            </a:xfrm>
            <a:prstGeom prst="rect">
              <a:avLst/>
            </a:prstGeom>
            <a:ln/>
            <a:extLst/>
          </p:spPr>
          <p:style>
            <a:lnRef idx="2">
              <a:schemeClr val="dk1"/>
            </a:lnRef>
            <a:fillRef idx="1">
              <a:schemeClr val="lt1"/>
            </a:fillRef>
            <a:effectRef idx="0">
              <a:schemeClr val="dk1"/>
            </a:effectRef>
            <a:fontRef idx="minor">
              <a:schemeClr val="dk1"/>
            </a:fontRef>
          </p:style>
          <p:txBody>
            <a:bodyPr wrap="none" rtlCol="0" anchor="ctr" anchorCtr="0"/>
            <a:lstStyle/>
            <a:p>
              <a:r>
                <a:rPr kumimoji="1" lang="ja-JP" altLang="en-US" sz="1100" dirty="0" smtClean="0">
                  <a:latin typeface="Meiryo UI" panose="020B0604030504040204" pitchFamily="50" charset="-128"/>
                  <a:ea typeface="Meiryo UI" panose="020B0604030504040204" pitchFamily="50" charset="-128"/>
                  <a:cs typeface="Meiryo UI" panose="020B0604030504040204" pitchFamily="50" charset="-128"/>
                </a:rPr>
                <a:t>　○児童手当・こども医療費助成の審査</a:t>
              </a:r>
              <a:endParaRPr lang="en-US" altLang="ja-JP" sz="1100" dirty="0" smtClean="0">
                <a:latin typeface="Meiryo UI" panose="020B0604030504040204" pitchFamily="50" charset="-128"/>
                <a:ea typeface="Meiryo UI" panose="020B0604030504040204" pitchFamily="50" charset="-128"/>
                <a:cs typeface="Meiryo UI" panose="020B0604030504040204" pitchFamily="50" charset="-128"/>
              </a:endParaRPr>
            </a:p>
            <a:p>
              <a:r>
                <a:rPr kumimoji="1" lang="ja-JP" altLang="en-US" sz="1100" dirty="0">
                  <a:latin typeface="Meiryo UI" panose="020B0604030504040204" pitchFamily="50" charset="-128"/>
                  <a:ea typeface="Meiryo UI" panose="020B0604030504040204" pitchFamily="50" charset="-128"/>
                  <a:cs typeface="Meiryo UI" panose="020B0604030504040204" pitchFamily="50" charset="-128"/>
                </a:rPr>
                <a:t>　</a:t>
              </a:r>
              <a:r>
                <a:rPr lang="ja-JP" altLang="en-US" sz="1100" dirty="0">
                  <a:latin typeface="Meiryo UI" panose="020B0604030504040204" pitchFamily="50" charset="-128"/>
                  <a:ea typeface="Meiryo UI" panose="020B0604030504040204" pitchFamily="50" charset="-128"/>
                  <a:cs typeface="Meiryo UI" panose="020B0604030504040204" pitchFamily="50" charset="-128"/>
                </a:rPr>
                <a:t>○生活保護事務に係る研修・雇用等</a:t>
              </a:r>
              <a:endParaRPr lang="en-US" altLang="ja-JP" sz="1100" dirty="0">
                <a:latin typeface="Meiryo UI" panose="020B0604030504040204" pitchFamily="50" charset="-128"/>
                <a:ea typeface="Meiryo UI" panose="020B0604030504040204" pitchFamily="50" charset="-128"/>
                <a:cs typeface="Meiryo UI" panose="020B0604030504040204" pitchFamily="50" charset="-128"/>
              </a:endParaRPr>
            </a:p>
            <a:p>
              <a:r>
                <a:rPr lang="ja-JP" altLang="en-US" sz="1100" dirty="0">
                  <a:latin typeface="Meiryo UI" panose="020B0604030504040204" pitchFamily="50" charset="-128"/>
                  <a:ea typeface="Meiryo UI" panose="020B0604030504040204" pitchFamily="50" charset="-128"/>
                  <a:cs typeface="Meiryo UI" panose="020B0604030504040204" pitchFamily="50" charset="-128"/>
                </a:rPr>
                <a:t>　</a:t>
              </a:r>
              <a:r>
                <a:rPr kumimoji="1" lang="ja-JP" altLang="en-US" sz="1100" dirty="0" smtClean="0">
                  <a:latin typeface="Meiryo UI" panose="020B0604030504040204" pitchFamily="50" charset="-128"/>
                  <a:ea typeface="Meiryo UI" panose="020B0604030504040204" pitchFamily="50" charset="-128"/>
                  <a:cs typeface="Meiryo UI" panose="020B0604030504040204" pitchFamily="50" charset="-128"/>
                </a:rPr>
                <a:t>○地域振興・</a:t>
              </a:r>
              <a:r>
                <a:rPr lang="ja-JP" altLang="en-US" sz="1100" dirty="0">
                  <a:latin typeface="Meiryo UI" panose="020B0604030504040204" pitchFamily="50" charset="-128"/>
                  <a:ea typeface="Meiryo UI" panose="020B0604030504040204" pitchFamily="50" charset="-128"/>
                  <a:cs typeface="Meiryo UI" panose="020B0604030504040204" pitchFamily="50" charset="-128"/>
                </a:rPr>
                <a:t>地域</a:t>
              </a:r>
              <a:r>
                <a:rPr kumimoji="1" lang="ja-JP" altLang="en-US" sz="1100" dirty="0" smtClean="0">
                  <a:latin typeface="Meiryo UI" panose="020B0604030504040204" pitchFamily="50" charset="-128"/>
                  <a:ea typeface="Meiryo UI" panose="020B0604030504040204" pitchFamily="50" charset="-128"/>
                  <a:cs typeface="Meiryo UI" panose="020B0604030504040204" pitchFamily="50" charset="-128"/>
                </a:rPr>
                <a:t>活動支援（企画調整）</a:t>
              </a:r>
            </a:p>
          </p:txBody>
        </p:sp>
        <p:sp>
          <p:nvSpPr>
            <p:cNvPr id="20" name="角丸四角形 19"/>
            <p:cNvSpPr/>
            <p:nvPr/>
          </p:nvSpPr>
          <p:spPr bwMode="auto">
            <a:xfrm>
              <a:off x="5085581" y="5623450"/>
              <a:ext cx="1383818" cy="696916"/>
            </a:xfrm>
            <a:prstGeom prst="roundRect">
              <a:avLst/>
            </a:prstGeom>
            <a:ln/>
            <a:extLst/>
          </p:spPr>
          <p:style>
            <a:lnRef idx="2">
              <a:schemeClr val="dk1"/>
            </a:lnRef>
            <a:fillRef idx="1">
              <a:schemeClr val="lt1"/>
            </a:fillRef>
            <a:effectRef idx="0">
              <a:schemeClr val="dk1"/>
            </a:effectRef>
            <a:fontRef idx="minor">
              <a:schemeClr val="dk1"/>
            </a:fontRef>
          </p:style>
          <p:txBody>
            <a:bodyPr wrap="none" rtlCol="0" anchor="ctr"/>
            <a:lstStyle/>
            <a:p>
              <a:pPr algn="ctr"/>
              <a:r>
                <a:rPr lang="ja-JP" altLang="en-US" sz="1400" b="1" dirty="0" smtClean="0">
                  <a:latin typeface="Meiryo UI" panose="020B0604030504040204" pitchFamily="50" charset="-128"/>
                  <a:ea typeface="Meiryo UI" panose="020B0604030504040204" pitchFamily="50" charset="-128"/>
                  <a:cs typeface="Meiryo UI" panose="020B0604030504040204" pitchFamily="50" charset="-128"/>
                </a:rPr>
                <a:t>窓口サービスに係</a:t>
              </a:r>
              <a:endParaRPr lang="en-US" altLang="ja-JP" sz="1400" b="1" dirty="0" smtClean="0">
                <a:latin typeface="Meiryo UI" panose="020B0604030504040204" pitchFamily="50" charset="-128"/>
                <a:ea typeface="Meiryo UI" panose="020B0604030504040204" pitchFamily="50" charset="-128"/>
                <a:cs typeface="Meiryo UI" panose="020B0604030504040204" pitchFamily="50" charset="-128"/>
              </a:endParaRPr>
            </a:p>
            <a:p>
              <a:pPr algn="ctr"/>
              <a:r>
                <a:rPr lang="ja-JP" altLang="en-US" sz="1400" b="1" dirty="0" smtClean="0">
                  <a:latin typeface="Meiryo UI" panose="020B0604030504040204" pitchFamily="50" charset="-128"/>
                  <a:ea typeface="Meiryo UI" panose="020B0604030504040204" pitchFamily="50" charset="-128"/>
                  <a:cs typeface="Meiryo UI" panose="020B0604030504040204" pitchFamily="50" charset="-128"/>
                </a:rPr>
                <a:t>る調整・支援機能</a:t>
              </a:r>
              <a:endParaRPr lang="en-US" altLang="ja-JP" sz="1400" b="1" dirty="0" smtClean="0">
                <a:latin typeface="Meiryo UI" panose="020B0604030504040204" pitchFamily="50" charset="-128"/>
                <a:ea typeface="Meiryo UI" panose="020B0604030504040204" pitchFamily="50" charset="-128"/>
                <a:cs typeface="Meiryo UI" panose="020B0604030504040204" pitchFamily="50" charset="-128"/>
              </a:endParaRPr>
            </a:p>
          </p:txBody>
        </p:sp>
        <p:sp>
          <p:nvSpPr>
            <p:cNvPr id="23" name="正方形/長方形 22"/>
            <p:cNvSpPr/>
            <p:nvPr/>
          </p:nvSpPr>
          <p:spPr bwMode="auto">
            <a:xfrm>
              <a:off x="6360786" y="4214658"/>
              <a:ext cx="2603701" cy="1287351"/>
            </a:xfrm>
            <a:prstGeom prst="rect">
              <a:avLst/>
            </a:prstGeom>
            <a:ln/>
            <a:extLst/>
          </p:spPr>
          <p:style>
            <a:lnRef idx="2">
              <a:schemeClr val="dk1"/>
            </a:lnRef>
            <a:fillRef idx="1">
              <a:schemeClr val="lt1"/>
            </a:fillRef>
            <a:effectRef idx="0">
              <a:schemeClr val="dk1"/>
            </a:effectRef>
            <a:fontRef idx="minor">
              <a:schemeClr val="dk1"/>
            </a:fontRef>
          </p:style>
          <p:txBody>
            <a:bodyPr wrap="none" rtlCol="0" anchor="ctr" anchorCtr="0"/>
            <a:lstStyle/>
            <a:p>
              <a:r>
                <a:rPr kumimoji="1" lang="ja-JP" altLang="en-US" sz="1100" dirty="0" smtClean="0">
                  <a:latin typeface="Meiryo UI" panose="020B0604030504040204" pitchFamily="50" charset="-128"/>
                  <a:ea typeface="Meiryo UI" panose="020B0604030504040204" pitchFamily="50" charset="-128"/>
                  <a:cs typeface="Meiryo UI" panose="020B0604030504040204" pitchFamily="50" charset="-128"/>
                </a:rPr>
                <a:t>　○市立保育所</a:t>
              </a:r>
              <a:r>
                <a:rPr lang="ja-JP" altLang="en-US" sz="1100" dirty="0" smtClean="0">
                  <a:latin typeface="Meiryo UI" panose="020B0604030504040204" pitchFamily="50" charset="-128"/>
                  <a:ea typeface="Meiryo UI" panose="020B0604030504040204" pitchFamily="50" charset="-128"/>
                  <a:cs typeface="Meiryo UI" panose="020B0604030504040204" pitchFamily="50" charset="-128"/>
                </a:rPr>
                <a:t>の運営</a:t>
              </a:r>
              <a:endParaRPr lang="en-US" altLang="ja-JP" sz="1100" dirty="0" smtClean="0">
                <a:latin typeface="Meiryo UI" panose="020B0604030504040204" pitchFamily="50" charset="-128"/>
                <a:ea typeface="Meiryo UI" panose="020B0604030504040204" pitchFamily="50" charset="-128"/>
                <a:cs typeface="Meiryo UI" panose="020B0604030504040204" pitchFamily="50" charset="-128"/>
              </a:endParaRPr>
            </a:p>
            <a:p>
              <a:r>
                <a:rPr kumimoji="1" lang="ja-JP" altLang="en-US" sz="1100" dirty="0" smtClean="0">
                  <a:latin typeface="Meiryo UI" panose="020B0604030504040204" pitchFamily="50" charset="-128"/>
                  <a:ea typeface="Meiryo UI" panose="020B0604030504040204" pitchFamily="50" charset="-128"/>
                  <a:cs typeface="Meiryo UI" panose="020B0604030504040204" pitchFamily="50" charset="-128"/>
                </a:rPr>
                <a:t>　○民間保育所の設置認可</a:t>
              </a:r>
              <a:endParaRPr kumimoji="1" lang="en-US" altLang="ja-JP" sz="1100" dirty="0" smtClean="0">
                <a:latin typeface="Meiryo UI" panose="020B0604030504040204" pitchFamily="50" charset="-128"/>
                <a:ea typeface="Meiryo UI" panose="020B0604030504040204" pitchFamily="50" charset="-128"/>
                <a:cs typeface="Meiryo UI" panose="020B0604030504040204" pitchFamily="50" charset="-128"/>
              </a:endParaRPr>
            </a:p>
            <a:p>
              <a:r>
                <a:rPr lang="ja-JP" altLang="en-US" sz="1100" dirty="0" smtClean="0">
                  <a:latin typeface="Meiryo UI" panose="020B0604030504040204" pitchFamily="50" charset="-128"/>
                  <a:ea typeface="Meiryo UI" panose="020B0604030504040204" pitchFamily="50" charset="-128"/>
                  <a:cs typeface="Meiryo UI" panose="020B0604030504040204" pitchFamily="50" charset="-128"/>
                </a:rPr>
                <a:t>　○児童いきいき放課後事業</a:t>
              </a:r>
              <a:endParaRPr lang="en-US" altLang="ja-JP" sz="1100" dirty="0" smtClean="0">
                <a:latin typeface="Meiryo UI" panose="020B0604030504040204" pitchFamily="50" charset="-128"/>
                <a:ea typeface="Meiryo UI" panose="020B0604030504040204" pitchFamily="50" charset="-128"/>
                <a:cs typeface="Meiryo UI" panose="020B0604030504040204" pitchFamily="50" charset="-128"/>
              </a:endParaRPr>
            </a:p>
            <a:p>
              <a:r>
                <a:rPr kumimoji="1" lang="ja-JP" altLang="en-US" sz="1100" dirty="0">
                  <a:latin typeface="Meiryo UI" panose="020B0604030504040204" pitchFamily="50" charset="-128"/>
                  <a:ea typeface="Meiryo UI" panose="020B0604030504040204" pitchFamily="50" charset="-128"/>
                  <a:cs typeface="Meiryo UI" panose="020B0604030504040204" pitchFamily="50" charset="-128"/>
                </a:rPr>
                <a:t>　</a:t>
              </a:r>
              <a:r>
                <a:rPr kumimoji="1" lang="ja-JP" altLang="en-US" sz="1100" dirty="0" smtClean="0">
                  <a:latin typeface="Meiryo UI" panose="020B0604030504040204" pitchFamily="50" charset="-128"/>
                  <a:ea typeface="Meiryo UI" panose="020B0604030504040204" pitchFamily="50" charset="-128"/>
                  <a:cs typeface="Meiryo UI" panose="020B0604030504040204" pitchFamily="50" charset="-128"/>
                </a:rPr>
                <a:t>○放置自転車対策</a:t>
              </a:r>
              <a:endParaRPr kumimoji="1" lang="en-US" altLang="ja-JP" sz="1100" dirty="0" smtClean="0">
                <a:latin typeface="Meiryo UI" panose="020B0604030504040204" pitchFamily="50" charset="-128"/>
                <a:ea typeface="Meiryo UI" panose="020B0604030504040204" pitchFamily="50" charset="-128"/>
                <a:cs typeface="Meiryo UI" panose="020B0604030504040204" pitchFamily="50" charset="-128"/>
              </a:endParaRPr>
            </a:p>
            <a:p>
              <a:r>
                <a:rPr lang="ja-JP" altLang="en-US" sz="1100" dirty="0">
                  <a:latin typeface="Meiryo UI" panose="020B0604030504040204" pitchFamily="50" charset="-128"/>
                  <a:ea typeface="Meiryo UI" panose="020B0604030504040204" pitchFamily="50" charset="-128"/>
                  <a:cs typeface="Meiryo UI" panose="020B0604030504040204" pitchFamily="50" charset="-128"/>
                </a:rPr>
                <a:t>　</a:t>
              </a:r>
              <a:r>
                <a:rPr lang="ja-JP" altLang="en-US" sz="1100" dirty="0" smtClean="0">
                  <a:latin typeface="Meiryo UI" panose="020B0604030504040204" pitchFamily="50" charset="-128"/>
                  <a:ea typeface="Meiryo UI" panose="020B0604030504040204" pitchFamily="50" charset="-128"/>
                  <a:cs typeface="Meiryo UI" panose="020B0604030504040204" pitchFamily="50" charset="-128"/>
                </a:rPr>
                <a:t>○道路・公園の維持管理</a:t>
              </a:r>
              <a:endParaRPr lang="en-US" altLang="ja-JP" sz="1100" dirty="0" smtClean="0">
                <a:latin typeface="Meiryo UI" panose="020B0604030504040204" pitchFamily="50" charset="-128"/>
                <a:ea typeface="Meiryo UI" panose="020B0604030504040204" pitchFamily="50" charset="-128"/>
                <a:cs typeface="Meiryo UI" panose="020B0604030504040204" pitchFamily="50" charset="-128"/>
              </a:endParaRPr>
            </a:p>
            <a:p>
              <a:r>
                <a:rPr lang="ja-JP" altLang="en-US" sz="1100" dirty="0">
                  <a:latin typeface="Meiryo UI" panose="020B0604030504040204" pitchFamily="50" charset="-128"/>
                  <a:ea typeface="Meiryo UI" panose="020B0604030504040204" pitchFamily="50" charset="-128"/>
                  <a:cs typeface="Meiryo UI" panose="020B0604030504040204" pitchFamily="50" charset="-128"/>
                </a:rPr>
                <a:t>　</a:t>
              </a:r>
              <a:r>
                <a:rPr lang="ja-JP" altLang="en-US" sz="1100" dirty="0" smtClean="0">
                  <a:latin typeface="Meiryo UI" panose="020B0604030504040204" pitchFamily="50" charset="-128"/>
                  <a:ea typeface="Meiryo UI" panose="020B0604030504040204" pitchFamily="50" charset="-128"/>
                  <a:cs typeface="Meiryo UI" panose="020B0604030504040204" pitchFamily="50" charset="-128"/>
                </a:rPr>
                <a:t>　 （幹線道路・大規模公園を除く）</a:t>
              </a:r>
              <a:endParaRPr lang="en-US" altLang="ja-JP" sz="1100" dirty="0" smtClean="0">
                <a:latin typeface="Meiryo UI" panose="020B0604030504040204" pitchFamily="50" charset="-128"/>
                <a:ea typeface="Meiryo UI" panose="020B0604030504040204" pitchFamily="50" charset="-128"/>
                <a:cs typeface="Meiryo UI" panose="020B0604030504040204" pitchFamily="50" charset="-128"/>
              </a:endParaRPr>
            </a:p>
            <a:p>
              <a:r>
                <a:rPr kumimoji="1" lang="ja-JP" altLang="en-US" sz="1100" dirty="0" smtClean="0">
                  <a:latin typeface="Meiryo UI" panose="020B0604030504040204" pitchFamily="50" charset="-128"/>
                  <a:ea typeface="Meiryo UI" panose="020B0604030504040204" pitchFamily="50" charset="-128"/>
                  <a:cs typeface="Meiryo UI" panose="020B0604030504040204" pitchFamily="50" charset="-128"/>
                </a:rPr>
                <a:t>　○スポーツセンター・プール等の運営</a:t>
              </a:r>
            </a:p>
          </p:txBody>
        </p:sp>
        <p:sp>
          <p:nvSpPr>
            <p:cNvPr id="22" name="角丸四角形 21"/>
            <p:cNvSpPr/>
            <p:nvPr/>
          </p:nvSpPr>
          <p:spPr bwMode="auto">
            <a:xfrm>
              <a:off x="5085582" y="4214659"/>
              <a:ext cx="1368152" cy="1287350"/>
            </a:xfrm>
            <a:prstGeom prst="roundRect">
              <a:avLst>
                <a:gd name="adj" fmla="val 14025"/>
              </a:avLst>
            </a:prstGeom>
            <a:solidFill>
              <a:schemeClr val="accent6">
                <a:lumMod val="60000"/>
                <a:lumOff val="40000"/>
              </a:schemeClr>
            </a:solidFill>
            <a:ln/>
            <a:extLst/>
          </p:spPr>
          <p:style>
            <a:lnRef idx="2">
              <a:schemeClr val="dk1"/>
            </a:lnRef>
            <a:fillRef idx="1">
              <a:schemeClr val="lt1"/>
            </a:fillRef>
            <a:effectRef idx="0">
              <a:schemeClr val="dk1"/>
            </a:effectRef>
            <a:fontRef idx="minor">
              <a:schemeClr val="dk1"/>
            </a:fontRef>
          </p:style>
          <p:txBody>
            <a:bodyPr wrap="none" rtlCol="0" anchor="ctr"/>
            <a:lstStyle/>
            <a:p>
              <a:pPr algn="ctr"/>
              <a:r>
                <a:rPr kumimoji="1" lang="ja-JP" altLang="en-US" sz="1400" b="1" dirty="0" smtClean="0">
                  <a:latin typeface="Meiryo UI" panose="020B0604030504040204" pitchFamily="50" charset="-128"/>
                  <a:ea typeface="Meiryo UI" panose="020B0604030504040204" pitchFamily="50" charset="-128"/>
                  <a:cs typeface="Meiryo UI" panose="020B0604030504040204" pitchFamily="50" charset="-128"/>
                </a:rPr>
                <a:t>局から移管</a:t>
              </a:r>
              <a:endParaRPr kumimoji="1" lang="en-US" altLang="ja-JP" sz="1400" b="1" dirty="0" smtClean="0">
                <a:latin typeface="Meiryo UI" panose="020B0604030504040204" pitchFamily="50" charset="-128"/>
                <a:ea typeface="Meiryo UI" panose="020B0604030504040204" pitchFamily="50" charset="-128"/>
                <a:cs typeface="Meiryo UI" panose="020B0604030504040204" pitchFamily="50" charset="-128"/>
              </a:endParaRPr>
            </a:p>
            <a:p>
              <a:pPr algn="ctr"/>
              <a:r>
                <a:rPr lang="ja-JP" altLang="en-US" sz="1400" b="1" dirty="0" smtClean="0">
                  <a:latin typeface="Meiryo UI" panose="020B0604030504040204" pitchFamily="50" charset="-128"/>
                  <a:ea typeface="Meiryo UI" panose="020B0604030504040204" pitchFamily="50" charset="-128"/>
                  <a:cs typeface="Meiryo UI" panose="020B0604030504040204" pitchFamily="50" charset="-128"/>
                </a:rPr>
                <a:t>された機能</a:t>
              </a:r>
              <a:endParaRPr kumimoji="1" lang="ja-JP" altLang="en-US" sz="1400" b="1" dirty="0" smtClean="0">
                <a:latin typeface="Meiryo UI" panose="020B0604030504040204" pitchFamily="50" charset="-128"/>
                <a:ea typeface="Meiryo UI" panose="020B0604030504040204" pitchFamily="50" charset="-128"/>
                <a:cs typeface="Meiryo UI" panose="020B0604030504040204" pitchFamily="50" charset="-128"/>
              </a:endParaRPr>
            </a:p>
          </p:txBody>
        </p:sp>
        <p:sp>
          <p:nvSpPr>
            <p:cNvPr id="24" name="正方形/長方形 23"/>
            <p:cNvSpPr/>
            <p:nvPr/>
          </p:nvSpPr>
          <p:spPr bwMode="auto">
            <a:xfrm>
              <a:off x="6372201" y="3337578"/>
              <a:ext cx="2592287" cy="770990"/>
            </a:xfrm>
            <a:prstGeom prst="rect">
              <a:avLst/>
            </a:prstGeom>
            <a:ln/>
            <a:extLst/>
          </p:spPr>
          <p:style>
            <a:lnRef idx="2">
              <a:schemeClr val="dk1"/>
            </a:lnRef>
            <a:fillRef idx="1">
              <a:schemeClr val="lt1"/>
            </a:fillRef>
            <a:effectRef idx="0">
              <a:schemeClr val="dk1"/>
            </a:effectRef>
            <a:fontRef idx="minor">
              <a:schemeClr val="dk1"/>
            </a:fontRef>
          </p:style>
          <p:txBody>
            <a:bodyPr wrap="none" rtlCol="0" anchor="ctr" anchorCtr="0"/>
            <a:lstStyle/>
            <a:p>
              <a:r>
                <a:rPr kumimoji="1" lang="ja-JP" altLang="en-US" sz="1100" dirty="0" smtClean="0">
                  <a:latin typeface="Meiryo UI" panose="020B0604030504040204" pitchFamily="50" charset="-128"/>
                  <a:ea typeface="Meiryo UI" panose="020B0604030504040204" pitchFamily="50" charset="-128"/>
                  <a:cs typeface="Meiryo UI" panose="020B0604030504040204" pitchFamily="50" charset="-128"/>
                </a:rPr>
                <a:t>　○区政の企画関係機能</a:t>
              </a:r>
              <a:endParaRPr kumimoji="1" lang="en-US" altLang="ja-JP" sz="1100" dirty="0" smtClean="0">
                <a:latin typeface="Meiryo UI" panose="020B0604030504040204" pitchFamily="50" charset="-128"/>
                <a:ea typeface="Meiryo UI" panose="020B0604030504040204" pitchFamily="50" charset="-128"/>
                <a:cs typeface="Meiryo UI" panose="020B0604030504040204" pitchFamily="50" charset="-128"/>
              </a:endParaRPr>
            </a:p>
            <a:p>
              <a:r>
                <a:rPr kumimoji="1" lang="ja-JP" altLang="en-US" sz="1100" dirty="0" smtClean="0">
                  <a:latin typeface="Meiryo UI" panose="020B0604030504040204" pitchFamily="50" charset="-128"/>
                  <a:ea typeface="Meiryo UI" panose="020B0604030504040204" pitchFamily="50" charset="-128"/>
                  <a:cs typeface="Meiryo UI" panose="020B0604030504040204" pitchFamily="50" charset="-128"/>
                </a:rPr>
                <a:t>　○地域の実情にあわせたまちづくりの検討</a:t>
              </a:r>
              <a:endParaRPr lang="en-US" altLang="ja-JP" sz="1100" dirty="0" smtClean="0">
                <a:latin typeface="Meiryo UI" panose="020B0604030504040204" pitchFamily="50" charset="-128"/>
                <a:ea typeface="Meiryo UI" panose="020B0604030504040204" pitchFamily="50" charset="-128"/>
                <a:cs typeface="Meiryo UI" panose="020B0604030504040204" pitchFamily="50" charset="-128"/>
              </a:endParaRPr>
            </a:p>
            <a:p>
              <a:r>
                <a:rPr kumimoji="1" lang="ja-JP" altLang="en-US" sz="1100" dirty="0">
                  <a:latin typeface="Meiryo UI" panose="020B0604030504040204" pitchFamily="50" charset="-128"/>
                  <a:ea typeface="Meiryo UI" panose="020B0604030504040204" pitchFamily="50" charset="-128"/>
                  <a:cs typeface="Meiryo UI" panose="020B0604030504040204" pitchFamily="50" charset="-128"/>
                </a:rPr>
                <a:t>　</a:t>
              </a:r>
              <a:r>
                <a:rPr kumimoji="1" lang="ja-JP" altLang="en-US" sz="1100" dirty="0" smtClean="0">
                  <a:latin typeface="Meiryo UI" panose="020B0604030504040204" pitchFamily="50" charset="-128"/>
                  <a:ea typeface="Meiryo UI" panose="020B0604030504040204" pitchFamily="50" charset="-128"/>
                  <a:cs typeface="Meiryo UI" panose="020B0604030504040204" pitchFamily="50" charset="-128"/>
                </a:rPr>
                <a:t>○まち美化パートナー制度</a:t>
              </a:r>
            </a:p>
          </p:txBody>
        </p:sp>
        <p:sp>
          <p:nvSpPr>
            <p:cNvPr id="21" name="角丸四角形 20"/>
            <p:cNvSpPr/>
            <p:nvPr/>
          </p:nvSpPr>
          <p:spPr bwMode="auto">
            <a:xfrm>
              <a:off x="5085582" y="3337578"/>
              <a:ext cx="1368152" cy="772360"/>
            </a:xfrm>
            <a:prstGeom prst="roundRect">
              <a:avLst/>
            </a:prstGeom>
            <a:solidFill>
              <a:schemeClr val="accent6">
                <a:lumMod val="60000"/>
                <a:lumOff val="40000"/>
              </a:schemeClr>
            </a:solidFill>
            <a:ln/>
            <a:extLst/>
          </p:spPr>
          <p:style>
            <a:lnRef idx="2">
              <a:schemeClr val="dk1"/>
            </a:lnRef>
            <a:fillRef idx="1">
              <a:schemeClr val="lt1"/>
            </a:fillRef>
            <a:effectRef idx="0">
              <a:schemeClr val="dk1"/>
            </a:effectRef>
            <a:fontRef idx="minor">
              <a:schemeClr val="dk1"/>
            </a:fontRef>
          </p:style>
          <p:txBody>
            <a:bodyPr wrap="none" rtlCol="0" anchor="ctr"/>
            <a:lstStyle/>
            <a:p>
              <a:pPr algn="ctr"/>
              <a:r>
                <a:rPr kumimoji="1" lang="ja-JP" altLang="en-US" sz="1400" b="1" dirty="0" smtClean="0">
                  <a:latin typeface="Meiryo UI" panose="020B0604030504040204" pitchFamily="50" charset="-128"/>
                  <a:ea typeface="Meiryo UI" panose="020B0604030504040204" pitchFamily="50" charset="-128"/>
                  <a:cs typeface="Meiryo UI" panose="020B0604030504040204" pitchFamily="50" charset="-128"/>
                </a:rPr>
                <a:t>総合区としての</a:t>
              </a:r>
              <a:endParaRPr kumimoji="1" lang="en-US" altLang="ja-JP" sz="1400" b="1" dirty="0" smtClean="0">
                <a:latin typeface="Meiryo UI" panose="020B0604030504040204" pitchFamily="50" charset="-128"/>
                <a:ea typeface="Meiryo UI" panose="020B0604030504040204" pitchFamily="50" charset="-128"/>
                <a:cs typeface="Meiryo UI" panose="020B0604030504040204" pitchFamily="50" charset="-128"/>
              </a:endParaRPr>
            </a:p>
            <a:p>
              <a:pPr algn="ctr"/>
              <a:r>
                <a:rPr kumimoji="1" lang="ja-JP" altLang="en-US" sz="1400" b="1" dirty="0" smtClean="0">
                  <a:latin typeface="Meiryo UI" panose="020B0604030504040204" pitchFamily="50" charset="-128"/>
                  <a:ea typeface="Meiryo UI" panose="020B0604030504040204" pitchFamily="50" charset="-128"/>
                  <a:cs typeface="Meiryo UI" panose="020B0604030504040204" pitchFamily="50" charset="-128"/>
                </a:rPr>
                <a:t>政策・企画機能</a:t>
              </a:r>
            </a:p>
          </p:txBody>
        </p:sp>
        <p:sp>
          <p:nvSpPr>
            <p:cNvPr id="25" name="左中かっこ 24"/>
            <p:cNvSpPr/>
            <p:nvPr/>
          </p:nvSpPr>
          <p:spPr>
            <a:xfrm>
              <a:off x="4850607" y="3326034"/>
              <a:ext cx="280193" cy="3007032"/>
            </a:xfrm>
            <a:prstGeom prst="leftBrace">
              <a:avLst/>
            </a:prstGeom>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a:p>
          </p:txBody>
        </p:sp>
        <p:sp>
          <p:nvSpPr>
            <p:cNvPr id="26" name="角丸四角形 25"/>
            <p:cNvSpPr/>
            <p:nvPr/>
          </p:nvSpPr>
          <p:spPr bwMode="auto">
            <a:xfrm>
              <a:off x="4457788" y="3543726"/>
              <a:ext cx="360040" cy="2662570"/>
            </a:xfrm>
            <a:prstGeom prst="roundRect">
              <a:avLst/>
            </a:prstGeom>
            <a:solidFill>
              <a:srgbClr val="FFCC00"/>
            </a:solidFill>
            <a:ln>
              <a:noFill/>
            </a:ln>
            <a:effectLst/>
            <a:extLst>
              <a:ext uri="{91240B29-F687-4F45-9708-019B960494DF}">
                <a14:hiddenLine xmlns="" xmlns:a14="http://schemas.microsoft.com/office/drawing/2010/main" w="9525" algn="ctr">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vert="eaVert" wrap="none" rtlCol="0" anchor="ctr"/>
            <a:lstStyle/>
            <a:p>
              <a:pPr algn="ctr"/>
              <a:r>
                <a:rPr kumimoji="1" lang="en-US" altLang="ja-JP" sz="1400" b="1" dirty="0" smtClean="0">
                  <a:latin typeface="Meiryo UI" panose="020B0604030504040204" pitchFamily="50" charset="-128"/>
                  <a:ea typeface="Meiryo UI" panose="020B0604030504040204" pitchFamily="50" charset="-128"/>
                  <a:cs typeface="Meiryo UI" panose="020B0604030504040204" pitchFamily="50" charset="-128"/>
                </a:rPr>
                <a:t>8</a:t>
              </a:r>
              <a:r>
                <a:rPr kumimoji="1" lang="ja-JP" altLang="en-US" sz="1400" b="1" dirty="0" smtClean="0">
                  <a:latin typeface="Meiryo UI" panose="020B0604030504040204" pitchFamily="50" charset="-128"/>
                  <a:ea typeface="Meiryo UI" panose="020B0604030504040204" pitchFamily="50" charset="-128"/>
                  <a:cs typeface="Meiryo UI" panose="020B0604030504040204" pitchFamily="50" charset="-128"/>
                </a:rPr>
                <a:t>総合区で実施</a:t>
              </a:r>
            </a:p>
          </p:txBody>
        </p:sp>
      </p:grpSp>
      <p:grpSp>
        <p:nvGrpSpPr>
          <p:cNvPr id="3" name="グループ化 27"/>
          <p:cNvGrpSpPr/>
          <p:nvPr/>
        </p:nvGrpSpPr>
        <p:grpSpPr>
          <a:xfrm>
            <a:off x="4427984" y="5219700"/>
            <a:ext cx="4538527" cy="1306042"/>
            <a:chOff x="7705870" y="1400728"/>
            <a:chExt cx="4538527" cy="1306042"/>
          </a:xfrm>
        </p:grpSpPr>
        <p:sp>
          <p:nvSpPr>
            <p:cNvPr id="17" name="正方形/長方形 16"/>
            <p:cNvSpPr/>
            <p:nvPr/>
          </p:nvSpPr>
          <p:spPr bwMode="auto">
            <a:xfrm>
              <a:off x="9640696" y="1438828"/>
              <a:ext cx="2603701" cy="1252984"/>
            </a:xfrm>
            <a:prstGeom prst="rect">
              <a:avLst/>
            </a:prstGeom>
            <a:ln/>
            <a:extLst/>
          </p:spPr>
          <p:style>
            <a:lnRef idx="2">
              <a:schemeClr val="dk1"/>
            </a:lnRef>
            <a:fillRef idx="1">
              <a:schemeClr val="lt1"/>
            </a:fillRef>
            <a:effectRef idx="0">
              <a:schemeClr val="dk1"/>
            </a:effectRef>
            <a:fontRef idx="minor">
              <a:schemeClr val="dk1"/>
            </a:fontRef>
          </p:style>
          <p:txBody>
            <a:bodyPr wrap="none" rtlCol="0" anchor="t"/>
            <a:lstStyle/>
            <a:p>
              <a:r>
                <a:rPr kumimoji="1" lang="ja-JP" altLang="en-US" sz="1100" dirty="0" smtClean="0">
                  <a:latin typeface="Meiryo UI" panose="020B0604030504040204" pitchFamily="50" charset="-128"/>
                  <a:ea typeface="Meiryo UI" panose="020B0604030504040204" pitchFamily="50" charset="-128"/>
                  <a:cs typeface="Meiryo UI" panose="020B0604030504040204" pitchFamily="50" charset="-128"/>
                </a:rPr>
                <a:t>　○児童手当・こども医療費助成の申請</a:t>
              </a:r>
              <a:endParaRPr kumimoji="1" lang="en-US" altLang="ja-JP" sz="1100" dirty="0" smtClean="0">
                <a:latin typeface="Meiryo UI" panose="020B0604030504040204" pitchFamily="50" charset="-128"/>
                <a:ea typeface="Meiryo UI" panose="020B0604030504040204" pitchFamily="50" charset="-128"/>
                <a:cs typeface="Meiryo UI" panose="020B0604030504040204" pitchFamily="50" charset="-128"/>
              </a:endParaRPr>
            </a:p>
            <a:p>
              <a:r>
                <a:rPr lang="ja-JP" altLang="en-US" sz="1100" dirty="0">
                  <a:latin typeface="Meiryo UI" panose="020B0604030504040204" pitchFamily="50" charset="-128"/>
                  <a:ea typeface="Meiryo UI" panose="020B0604030504040204" pitchFamily="50" charset="-128"/>
                  <a:cs typeface="Meiryo UI" panose="020B0604030504040204" pitchFamily="50" charset="-128"/>
                </a:rPr>
                <a:t>　</a:t>
              </a:r>
              <a:r>
                <a:rPr lang="ja-JP" altLang="en-US" sz="1100" dirty="0" smtClean="0">
                  <a:latin typeface="Meiryo UI" panose="020B0604030504040204" pitchFamily="50" charset="-128"/>
                  <a:ea typeface="Meiryo UI" panose="020B0604030504040204" pitchFamily="50" charset="-128"/>
                  <a:cs typeface="Meiryo UI" panose="020B0604030504040204" pitchFamily="50" charset="-128"/>
                </a:rPr>
                <a:t>　　</a:t>
              </a:r>
              <a:r>
                <a:rPr kumimoji="1" lang="ja-JP" altLang="en-US" sz="1100" dirty="0" smtClean="0">
                  <a:latin typeface="Meiryo UI" panose="020B0604030504040204" pitchFamily="50" charset="-128"/>
                  <a:ea typeface="Meiryo UI" panose="020B0604030504040204" pitchFamily="50" charset="-128"/>
                  <a:cs typeface="Meiryo UI" panose="020B0604030504040204" pitchFamily="50" charset="-128"/>
                </a:rPr>
                <a:t>受理・支給</a:t>
              </a:r>
              <a:endParaRPr kumimoji="1" lang="en-US" altLang="ja-JP" sz="1100" dirty="0" smtClean="0">
                <a:latin typeface="Meiryo UI" panose="020B0604030504040204" pitchFamily="50" charset="-128"/>
                <a:ea typeface="Meiryo UI" panose="020B0604030504040204" pitchFamily="50" charset="-128"/>
                <a:cs typeface="Meiryo UI" panose="020B0604030504040204" pitchFamily="50" charset="-128"/>
              </a:endParaRPr>
            </a:p>
            <a:p>
              <a:r>
                <a:rPr lang="ja-JP" altLang="en-US" sz="1100" dirty="0">
                  <a:latin typeface="Meiryo UI" panose="020B0604030504040204" pitchFamily="50" charset="-128"/>
                  <a:ea typeface="Meiryo UI" panose="020B0604030504040204" pitchFamily="50" charset="-128"/>
                  <a:cs typeface="Meiryo UI" panose="020B0604030504040204" pitchFamily="50" charset="-128"/>
                </a:rPr>
                <a:t>　</a:t>
              </a:r>
              <a:r>
                <a:rPr lang="ja-JP" altLang="en-US" sz="1100" dirty="0" smtClean="0">
                  <a:latin typeface="Meiryo UI" panose="020B0604030504040204" pitchFamily="50" charset="-128"/>
                  <a:ea typeface="Meiryo UI" panose="020B0604030504040204" pitchFamily="50" charset="-128"/>
                  <a:cs typeface="Meiryo UI" panose="020B0604030504040204" pitchFamily="50" charset="-128"/>
                </a:rPr>
                <a:t>○国民健康保険等の諸手続き</a:t>
              </a:r>
              <a:endParaRPr lang="en-US" altLang="ja-JP" sz="1100" dirty="0" smtClean="0">
                <a:latin typeface="Meiryo UI" panose="020B0604030504040204" pitchFamily="50" charset="-128"/>
                <a:ea typeface="Meiryo UI" panose="020B0604030504040204" pitchFamily="50" charset="-128"/>
                <a:cs typeface="Meiryo UI" panose="020B0604030504040204" pitchFamily="50" charset="-128"/>
              </a:endParaRPr>
            </a:p>
            <a:p>
              <a:r>
                <a:rPr kumimoji="1" lang="ja-JP" altLang="en-US" sz="1100" dirty="0">
                  <a:latin typeface="Meiryo UI" panose="020B0604030504040204" pitchFamily="50" charset="-128"/>
                  <a:ea typeface="Meiryo UI" panose="020B0604030504040204" pitchFamily="50" charset="-128"/>
                  <a:cs typeface="Meiryo UI" panose="020B0604030504040204" pitchFamily="50" charset="-128"/>
                </a:rPr>
                <a:t>　</a:t>
              </a:r>
              <a:r>
                <a:rPr kumimoji="1" lang="ja-JP" altLang="en-US" sz="1100" dirty="0" smtClean="0">
                  <a:latin typeface="Meiryo UI" panose="020B0604030504040204" pitchFamily="50" charset="-128"/>
                  <a:ea typeface="Meiryo UI" panose="020B0604030504040204" pitchFamily="50" charset="-128"/>
                  <a:cs typeface="Meiryo UI" panose="020B0604030504040204" pitchFamily="50" charset="-128"/>
                </a:rPr>
                <a:t>○生活保護の申請受理</a:t>
              </a:r>
              <a:endParaRPr kumimoji="1" lang="en-US" altLang="ja-JP" sz="1100" dirty="0" smtClean="0">
                <a:latin typeface="Meiryo UI" panose="020B0604030504040204" pitchFamily="50" charset="-128"/>
                <a:ea typeface="Meiryo UI" panose="020B0604030504040204" pitchFamily="50" charset="-128"/>
                <a:cs typeface="Meiryo UI" panose="020B0604030504040204" pitchFamily="50" charset="-128"/>
              </a:endParaRPr>
            </a:p>
            <a:p>
              <a:r>
                <a:rPr lang="ja-JP" altLang="en-US" sz="1100" dirty="0">
                  <a:latin typeface="Meiryo UI" panose="020B0604030504040204" pitchFamily="50" charset="-128"/>
                  <a:ea typeface="Meiryo UI" panose="020B0604030504040204" pitchFamily="50" charset="-128"/>
                  <a:cs typeface="Meiryo UI" panose="020B0604030504040204" pitchFamily="50" charset="-128"/>
                </a:rPr>
                <a:t>　</a:t>
              </a:r>
              <a:r>
                <a:rPr lang="ja-JP" altLang="en-US" sz="1100" dirty="0" smtClean="0">
                  <a:latin typeface="Meiryo UI" panose="020B0604030504040204" pitchFamily="50" charset="-128"/>
                  <a:ea typeface="Meiryo UI" panose="020B0604030504040204" pitchFamily="50" charset="-128"/>
                  <a:cs typeface="Meiryo UI" panose="020B0604030504040204" pitchFamily="50" charset="-128"/>
                </a:rPr>
                <a:t>○住民基本台帳、戸籍、印鑑登録証明</a:t>
              </a:r>
              <a:endParaRPr lang="en-US" altLang="ja-JP" sz="1100" dirty="0" smtClean="0">
                <a:latin typeface="Meiryo UI" panose="020B0604030504040204" pitchFamily="50" charset="-128"/>
                <a:ea typeface="Meiryo UI" panose="020B0604030504040204" pitchFamily="50" charset="-128"/>
                <a:cs typeface="Meiryo UI" panose="020B0604030504040204" pitchFamily="50" charset="-128"/>
              </a:endParaRPr>
            </a:p>
            <a:p>
              <a:r>
                <a:rPr lang="ja-JP" altLang="en-US" sz="1100" dirty="0" smtClean="0">
                  <a:latin typeface="Meiryo UI" panose="020B0604030504040204" pitchFamily="50" charset="-128"/>
                  <a:ea typeface="Meiryo UI" panose="020B0604030504040204" pitchFamily="50" charset="-128"/>
                  <a:cs typeface="Meiryo UI" panose="020B0604030504040204" pitchFamily="50" charset="-128"/>
                </a:rPr>
                <a:t>  ○地域安全防犯対策</a:t>
              </a:r>
              <a:endParaRPr lang="en-US" altLang="ja-JP" sz="1100" dirty="0" smtClean="0">
                <a:latin typeface="Meiryo UI" panose="020B0604030504040204" pitchFamily="50" charset="-128"/>
                <a:ea typeface="Meiryo UI" panose="020B0604030504040204" pitchFamily="50" charset="-128"/>
                <a:cs typeface="Meiryo UI" panose="020B0604030504040204" pitchFamily="50" charset="-128"/>
              </a:endParaRPr>
            </a:p>
            <a:p>
              <a:r>
                <a:rPr kumimoji="1" lang="ja-JP" altLang="en-US" sz="1100" dirty="0" smtClean="0">
                  <a:latin typeface="Meiryo UI" panose="020B0604030504040204" pitchFamily="50" charset="-128"/>
                  <a:ea typeface="Meiryo UI" panose="020B0604030504040204" pitchFamily="50" charset="-128"/>
                  <a:cs typeface="Meiryo UI" panose="020B0604030504040204" pitchFamily="50" charset="-128"/>
                </a:rPr>
                <a:t>　</a:t>
              </a:r>
              <a:r>
                <a:rPr lang="ja-JP" altLang="en-US" sz="1100" dirty="0" smtClean="0">
                  <a:latin typeface="Meiryo UI" panose="020B0604030504040204" pitchFamily="50" charset="-128"/>
                  <a:ea typeface="Meiryo UI" panose="020B0604030504040204" pitchFamily="50" charset="-128"/>
                  <a:cs typeface="Meiryo UI" panose="020B0604030504040204" pitchFamily="50" charset="-128"/>
                </a:rPr>
                <a:t>○地域振興・</a:t>
              </a:r>
              <a:r>
                <a:rPr lang="ja-JP" altLang="en-US" sz="1100" dirty="0">
                  <a:latin typeface="Meiryo UI" panose="020B0604030504040204" pitchFamily="50" charset="-128"/>
                  <a:ea typeface="Meiryo UI" panose="020B0604030504040204" pitchFamily="50" charset="-128"/>
                  <a:cs typeface="Meiryo UI" panose="020B0604030504040204" pitchFamily="50" charset="-128"/>
                </a:rPr>
                <a:t>地域</a:t>
              </a:r>
              <a:r>
                <a:rPr lang="ja-JP" altLang="en-US" sz="1100" dirty="0" smtClean="0">
                  <a:latin typeface="Meiryo UI" panose="020B0604030504040204" pitchFamily="50" charset="-128"/>
                  <a:ea typeface="Meiryo UI" panose="020B0604030504040204" pitchFamily="50" charset="-128"/>
                  <a:cs typeface="Meiryo UI" panose="020B0604030504040204" pitchFamily="50" charset="-128"/>
                </a:rPr>
                <a:t>活動支援</a:t>
              </a:r>
              <a:endParaRPr kumimoji="1" lang="en-US" altLang="ja-JP" sz="1100" dirty="0" smtClean="0">
                <a:latin typeface="Meiryo UI" panose="020B0604030504040204" pitchFamily="50" charset="-128"/>
                <a:ea typeface="Meiryo UI" panose="020B0604030504040204" pitchFamily="50" charset="-128"/>
                <a:cs typeface="Meiryo UI" panose="020B0604030504040204" pitchFamily="50" charset="-128"/>
              </a:endParaRPr>
            </a:p>
            <a:p>
              <a:endParaRPr kumimoji="1" lang="ja-JP" altLang="en-US" sz="1100" dirty="0" smtClean="0">
                <a:latin typeface="Meiryo UI" panose="020B0604030504040204" pitchFamily="50" charset="-128"/>
                <a:ea typeface="Meiryo UI" panose="020B0604030504040204" pitchFamily="50" charset="-128"/>
                <a:cs typeface="Meiryo UI" panose="020B0604030504040204" pitchFamily="50" charset="-128"/>
              </a:endParaRPr>
            </a:p>
          </p:txBody>
        </p:sp>
        <p:sp>
          <p:nvSpPr>
            <p:cNvPr id="18" name="角丸四角形 17"/>
            <p:cNvSpPr/>
            <p:nvPr/>
          </p:nvSpPr>
          <p:spPr bwMode="auto">
            <a:xfrm>
              <a:off x="8393627" y="1438828"/>
              <a:ext cx="1366128" cy="1252984"/>
            </a:xfrm>
            <a:prstGeom prst="roundRect">
              <a:avLst>
                <a:gd name="adj" fmla="val 11457"/>
              </a:avLst>
            </a:prstGeom>
            <a:ln/>
            <a:extLst/>
          </p:spPr>
          <p:style>
            <a:lnRef idx="2">
              <a:schemeClr val="dk1"/>
            </a:lnRef>
            <a:fillRef idx="1">
              <a:schemeClr val="lt1"/>
            </a:fillRef>
            <a:effectRef idx="0">
              <a:schemeClr val="dk1"/>
            </a:effectRef>
            <a:fontRef idx="minor">
              <a:schemeClr val="dk1"/>
            </a:fontRef>
          </p:style>
          <p:txBody>
            <a:bodyPr wrap="none" rtlCol="0" anchor="ctr"/>
            <a:lstStyle/>
            <a:p>
              <a:pPr algn="ctr"/>
              <a:r>
                <a:rPr kumimoji="1" lang="ja-JP" altLang="en-US" sz="1400" b="1" dirty="0" smtClean="0">
                  <a:latin typeface="Meiryo UI" panose="020B0604030504040204" pitchFamily="50" charset="-128"/>
                  <a:ea typeface="Meiryo UI" panose="020B0604030504040204" pitchFamily="50" charset="-128"/>
                  <a:cs typeface="Meiryo UI" panose="020B0604030504040204" pitchFamily="50" charset="-128"/>
                </a:rPr>
                <a:t>住民に対する</a:t>
              </a:r>
              <a:endParaRPr kumimoji="1" lang="en-US" altLang="ja-JP" sz="1400" b="1" dirty="0" smtClean="0">
                <a:latin typeface="Meiryo UI" panose="020B0604030504040204" pitchFamily="50" charset="-128"/>
                <a:ea typeface="Meiryo UI" panose="020B0604030504040204" pitchFamily="50" charset="-128"/>
                <a:cs typeface="Meiryo UI" panose="020B0604030504040204" pitchFamily="50" charset="-128"/>
              </a:endParaRPr>
            </a:p>
            <a:p>
              <a:pPr algn="ctr"/>
              <a:r>
                <a:rPr kumimoji="1" lang="ja-JP" altLang="en-US" sz="1400" b="1" dirty="0" smtClean="0">
                  <a:latin typeface="Meiryo UI" panose="020B0604030504040204" pitchFamily="50" charset="-128"/>
                  <a:ea typeface="Meiryo UI" panose="020B0604030504040204" pitchFamily="50" charset="-128"/>
                  <a:cs typeface="Meiryo UI" panose="020B0604030504040204" pitchFamily="50" charset="-128"/>
                </a:rPr>
                <a:t>直接サービス</a:t>
              </a:r>
              <a:endParaRPr kumimoji="1" lang="en-US" altLang="ja-JP" sz="1400" b="1" dirty="0" smtClean="0">
                <a:latin typeface="Meiryo UI" panose="020B0604030504040204" pitchFamily="50" charset="-128"/>
                <a:ea typeface="Meiryo UI" panose="020B0604030504040204" pitchFamily="50" charset="-128"/>
                <a:cs typeface="Meiryo UI" panose="020B0604030504040204" pitchFamily="50" charset="-128"/>
              </a:endParaRPr>
            </a:p>
            <a:p>
              <a:pPr algn="ctr"/>
              <a:r>
                <a:rPr lang="ja-JP" altLang="en-US" sz="1400" b="1" dirty="0" smtClean="0">
                  <a:latin typeface="Meiryo UI" panose="020B0604030504040204" pitchFamily="50" charset="-128"/>
                  <a:ea typeface="Meiryo UI" panose="020B0604030504040204" pitchFamily="50" charset="-128"/>
                  <a:cs typeface="Meiryo UI" panose="020B0604030504040204" pitchFamily="50" charset="-128"/>
                </a:rPr>
                <a:t>（窓口関係）</a:t>
              </a:r>
              <a:endParaRPr lang="en-US" altLang="ja-JP" sz="1400" b="1" dirty="0" smtClean="0">
                <a:latin typeface="Meiryo UI" panose="020B0604030504040204" pitchFamily="50" charset="-128"/>
                <a:ea typeface="Meiryo UI" panose="020B0604030504040204" pitchFamily="50" charset="-128"/>
                <a:cs typeface="Meiryo UI" panose="020B0604030504040204" pitchFamily="50" charset="-128"/>
              </a:endParaRPr>
            </a:p>
            <a:p>
              <a:pPr algn="ctr"/>
              <a:r>
                <a:rPr lang="ja-JP" altLang="en-US" sz="1400" b="1" smtClean="0">
                  <a:latin typeface="Meiryo UI" panose="020B0604030504040204" pitchFamily="50" charset="-128"/>
                  <a:ea typeface="Meiryo UI" panose="020B0604030504040204" pitchFamily="50" charset="-128"/>
                  <a:cs typeface="Meiryo UI" panose="020B0604030504040204" pitchFamily="50" charset="-128"/>
                </a:rPr>
                <a:t>／市民協働</a:t>
              </a:r>
              <a:r>
                <a:rPr lang="ja-JP" altLang="en-US" sz="1400" b="1" dirty="0" smtClean="0">
                  <a:latin typeface="Meiryo UI" panose="020B0604030504040204" pitchFamily="50" charset="-128"/>
                  <a:ea typeface="Meiryo UI" panose="020B0604030504040204" pitchFamily="50" charset="-128"/>
                  <a:cs typeface="Meiryo UI" panose="020B0604030504040204" pitchFamily="50" charset="-128"/>
                </a:rPr>
                <a:t>関係</a:t>
              </a:r>
              <a:endParaRPr lang="en-US" altLang="ja-JP" sz="1400" b="1" dirty="0" smtClean="0">
                <a:latin typeface="Meiryo UI" panose="020B0604030504040204" pitchFamily="50" charset="-128"/>
                <a:ea typeface="Meiryo UI" panose="020B0604030504040204" pitchFamily="50" charset="-128"/>
                <a:cs typeface="Meiryo UI" panose="020B0604030504040204" pitchFamily="50" charset="-128"/>
              </a:endParaRPr>
            </a:p>
          </p:txBody>
        </p:sp>
        <p:sp>
          <p:nvSpPr>
            <p:cNvPr id="27" name="角丸四角形 26"/>
            <p:cNvSpPr/>
            <p:nvPr/>
          </p:nvSpPr>
          <p:spPr bwMode="auto">
            <a:xfrm>
              <a:off x="7705870" y="1400728"/>
              <a:ext cx="591462" cy="1306042"/>
            </a:xfrm>
            <a:prstGeom prst="roundRect">
              <a:avLst/>
            </a:prstGeom>
            <a:solidFill>
              <a:srgbClr val="FFCC00"/>
            </a:solidFill>
            <a:ln>
              <a:noFill/>
            </a:ln>
            <a:effectLst/>
            <a:extLst>
              <a:ext uri="{91240B29-F687-4F45-9708-019B960494DF}">
                <a14:hiddenLine xmlns="" xmlns:a14="http://schemas.microsoft.com/office/drawing/2010/main" w="9525" algn="ctr">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vert="eaVert" wrap="none" rtlCol="0" anchor="ctr"/>
            <a:lstStyle/>
            <a:p>
              <a:pPr algn="ctr"/>
              <a:r>
                <a:rPr lang="en-US" altLang="ja-JP" sz="1400" b="1" dirty="0" smtClean="0">
                  <a:latin typeface="Meiryo UI" panose="020B0604030504040204" pitchFamily="50" charset="-128"/>
                  <a:ea typeface="Meiryo UI" panose="020B0604030504040204" pitchFamily="50" charset="-128"/>
                  <a:cs typeface="Meiryo UI" panose="020B0604030504040204" pitchFamily="50" charset="-128"/>
                </a:rPr>
                <a:t>24</a:t>
              </a:r>
              <a:r>
                <a:rPr lang="ja-JP" altLang="en-US" sz="1400" b="1" dirty="0" smtClean="0">
                  <a:latin typeface="Meiryo UI" panose="020B0604030504040204" pitchFamily="50" charset="-128"/>
                  <a:ea typeface="Meiryo UI" panose="020B0604030504040204" pitchFamily="50" charset="-128"/>
                  <a:cs typeface="Meiryo UI" panose="020B0604030504040204" pitchFamily="50" charset="-128"/>
                </a:rPr>
                <a:t>地域自治区</a:t>
              </a:r>
              <a:endParaRPr lang="en-US" altLang="ja-JP" sz="1400" b="1" dirty="0" smtClean="0">
                <a:latin typeface="Meiryo UI" panose="020B0604030504040204" pitchFamily="50" charset="-128"/>
                <a:ea typeface="Meiryo UI" panose="020B0604030504040204" pitchFamily="50" charset="-128"/>
                <a:cs typeface="Meiryo UI" panose="020B0604030504040204" pitchFamily="50" charset="-128"/>
              </a:endParaRPr>
            </a:p>
            <a:p>
              <a:pPr algn="ctr"/>
              <a:r>
                <a:rPr lang="ja-JP" altLang="en-US" sz="1400" b="1" dirty="0" smtClean="0">
                  <a:latin typeface="Meiryo UI" panose="020B0604030504040204" pitchFamily="50" charset="-128"/>
                  <a:ea typeface="Meiryo UI" panose="020B0604030504040204" pitchFamily="50" charset="-128"/>
                  <a:cs typeface="Meiryo UI" panose="020B0604030504040204" pitchFamily="50" charset="-128"/>
                </a:rPr>
                <a:t>で実施</a:t>
              </a:r>
              <a:endParaRPr kumimoji="1" lang="ja-JP" altLang="en-US" sz="1400" b="1" dirty="0" smtClean="0">
                <a:latin typeface="Meiryo UI" panose="020B0604030504040204" pitchFamily="50" charset="-128"/>
                <a:ea typeface="Meiryo UI" panose="020B0604030504040204" pitchFamily="50" charset="-128"/>
                <a:cs typeface="Meiryo UI" panose="020B0604030504040204" pitchFamily="50" charset="-128"/>
              </a:endParaRPr>
            </a:p>
          </p:txBody>
        </p:sp>
      </p:grpSp>
      <p:pic>
        <p:nvPicPr>
          <p:cNvPr id="40" name="図 39" descr="「イラスト 受付」の画像検索結果">
            <a:hlinkClick r:id="rId2"/>
          </p:cNvPr>
          <p:cNvPicPr/>
          <p:nvPr/>
        </p:nvPicPr>
        <p:blipFill>
          <a:blip r:embed="rId3" cstate="print">
            <a:extLst>
              <a:ext uri="{28A0092B-C50C-407E-A947-70E740481C1C}">
                <a14:useLocalDpi xmlns="" xmlns:a14="http://schemas.microsoft.com/office/drawing/2010/main" val="0"/>
              </a:ext>
            </a:extLst>
          </a:blip>
          <a:srcRect/>
          <a:stretch>
            <a:fillRect/>
          </a:stretch>
        </p:blipFill>
        <p:spPr bwMode="auto">
          <a:xfrm>
            <a:off x="467544" y="4371752"/>
            <a:ext cx="1800200" cy="1343794"/>
          </a:xfrm>
          <a:prstGeom prst="rect">
            <a:avLst/>
          </a:prstGeom>
          <a:noFill/>
          <a:ln>
            <a:noFill/>
          </a:ln>
        </p:spPr>
      </p:pic>
      <p:pic>
        <p:nvPicPr>
          <p:cNvPr id="41" name="図 40" descr="「イラスト 受付」の画像検索結果">
            <a:hlinkClick r:id="rId4"/>
          </p:cNvPr>
          <p:cNvPicPr/>
          <p:nvPr/>
        </p:nvPicPr>
        <p:blipFill>
          <a:blip r:embed="rId5" cstate="print">
            <a:extLst>
              <a:ext uri="{28A0092B-C50C-407E-A947-70E740481C1C}">
                <a14:useLocalDpi xmlns="" xmlns:a14="http://schemas.microsoft.com/office/drawing/2010/main" val="0"/>
              </a:ext>
            </a:extLst>
          </a:blip>
          <a:srcRect/>
          <a:stretch>
            <a:fillRect/>
          </a:stretch>
        </p:blipFill>
        <p:spPr bwMode="auto">
          <a:xfrm>
            <a:off x="2267744" y="5163840"/>
            <a:ext cx="1600001" cy="1263203"/>
          </a:xfrm>
          <a:prstGeom prst="rect">
            <a:avLst/>
          </a:prstGeom>
          <a:noFill/>
          <a:ln>
            <a:noFill/>
          </a:ln>
        </p:spPr>
      </p:pic>
      <p:sp>
        <p:nvSpPr>
          <p:cNvPr id="28" name="正方形/長方形 27"/>
          <p:cNvSpPr/>
          <p:nvPr/>
        </p:nvSpPr>
        <p:spPr>
          <a:xfrm>
            <a:off x="0" y="-1660"/>
            <a:ext cx="9144000" cy="432000"/>
          </a:xfrm>
          <a:prstGeom prst="rect">
            <a:avLst/>
          </a:prstGeom>
          <a:gradFill>
            <a:gsLst>
              <a:gs pos="0">
                <a:schemeClr val="accent2">
                  <a:lumMod val="40000"/>
                  <a:lumOff val="60000"/>
                </a:schemeClr>
              </a:gs>
              <a:gs pos="50000">
                <a:schemeClr val="bg1"/>
              </a:gs>
              <a:gs pos="100000">
                <a:schemeClr val="accent2">
                  <a:lumMod val="40000"/>
                  <a:lumOff val="6000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r>
              <a:rPr lang="ja-JP" altLang="en-US" sz="2000" b="1" dirty="0" smtClean="0">
                <a:solidFill>
                  <a:prstClr val="black"/>
                </a:solidFill>
                <a:latin typeface="Meiryo UI" pitchFamily="50" charset="-128"/>
                <a:ea typeface="Meiryo UI" pitchFamily="50" charset="-128"/>
                <a:cs typeface="Meiryo UI" pitchFamily="50" charset="-128"/>
              </a:rPr>
              <a:t>７　総合区と地域自治区の主な事務</a:t>
            </a:r>
            <a:endParaRPr lang="ja-JP" altLang="en-US" sz="2000" b="1" dirty="0">
              <a:solidFill>
                <a:prstClr val="black"/>
              </a:solidFill>
              <a:latin typeface="Meiryo UI" pitchFamily="50" charset="-128"/>
              <a:ea typeface="Meiryo UI" pitchFamily="50" charset="-128"/>
              <a:cs typeface="Meiryo UI" pitchFamily="50" charset="-128"/>
            </a:endParaRPr>
          </a:p>
        </p:txBody>
      </p:sp>
      <p:sp>
        <p:nvSpPr>
          <p:cNvPr id="30" name="正方形/長方形 27"/>
          <p:cNvSpPr>
            <a:spLocks noChangeArrowheads="1"/>
          </p:cNvSpPr>
          <p:nvPr/>
        </p:nvSpPr>
        <p:spPr bwMode="auto">
          <a:xfrm>
            <a:off x="8100392" y="6597352"/>
            <a:ext cx="1031875" cy="261937"/>
          </a:xfrm>
          <a:prstGeom prst="rect">
            <a:avLst/>
          </a:prstGeom>
          <a:noFill/>
          <a:ln w="9525">
            <a:noFill/>
            <a:miter lim="800000"/>
            <a:headEnd/>
            <a:tailEnd/>
          </a:ln>
        </p:spPr>
        <p:txBody>
          <a:bodyPr>
            <a:spAutoFit/>
          </a:bodyPr>
          <a:lstStyle/>
          <a:p>
            <a:pPr algn="r"/>
            <a:r>
              <a:rPr lang="ja-JP" altLang="en-US" sz="1100" b="1" dirty="0">
                <a:solidFill>
                  <a:srgbClr val="000000"/>
                </a:solidFill>
                <a:latin typeface="ＭＳ Ｐゴシック" charset="-128"/>
                <a:ea typeface="Meiryo UI" pitchFamily="50" charset="-128"/>
                <a:cs typeface="Meiryo UI" pitchFamily="50" charset="-128"/>
              </a:rPr>
              <a:t> 事務</a:t>
            </a:r>
            <a:r>
              <a:rPr lang="en-US" altLang="ja-JP" sz="1100" b="1" dirty="0" smtClean="0">
                <a:solidFill>
                  <a:srgbClr val="000000"/>
                </a:solidFill>
                <a:latin typeface="ＭＳ Ｐゴシック" charset="-128"/>
                <a:ea typeface="Meiryo UI" pitchFamily="50" charset="-128"/>
                <a:cs typeface="Meiryo UI" pitchFamily="50" charset="-128"/>
              </a:rPr>
              <a:t>-</a:t>
            </a:r>
            <a:r>
              <a:rPr lang="ja-JP" altLang="en-US" sz="1100" b="1" dirty="0" smtClean="0">
                <a:solidFill>
                  <a:srgbClr val="000000"/>
                </a:solidFill>
                <a:latin typeface="ＭＳ Ｐゴシック" charset="-128"/>
                <a:ea typeface="Meiryo UI" pitchFamily="50" charset="-128"/>
                <a:cs typeface="Meiryo UI" pitchFamily="50" charset="-128"/>
              </a:rPr>
              <a:t>１６</a:t>
            </a:r>
            <a:endParaRPr lang="ja-JP" altLang="en-US" sz="1200" b="1" dirty="0">
              <a:solidFill>
                <a:srgbClr val="000000"/>
              </a:solidFill>
              <a:latin typeface="ＭＳ Ｐゴシック" charset="-128"/>
              <a:ea typeface="Meiryo UI" pitchFamily="50" charset="-128"/>
              <a:cs typeface="Meiryo UI" pitchFamily="50" charset="-128"/>
            </a:endParaRPr>
          </a:p>
        </p:txBody>
      </p:sp>
    </p:spTree>
    <p:extLst>
      <p:ext uri="{BB962C8B-B14F-4D97-AF65-F5344CB8AC3E}">
        <p14:creationId xmlns="" xmlns:p14="http://schemas.microsoft.com/office/powerpoint/2010/main" val="226176366"/>
      </p:ext>
    </p:extLst>
  </p:cSld>
  <p:clrMapOvr>
    <a:masterClrMapping/>
  </p:clrMapOvr>
  <p:timing>
    <p:tnLst>
      <p:par>
        <p:cTn id="1" dur="indefinite" restart="never" nodeType="tmRoot"/>
      </p:par>
    </p:tn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endParaRPr kumimoji="1" lang="ja-JP" altLang="en-US"/>
          </a:p>
        </p:txBody>
      </p:sp>
      <p:sp>
        <p:nvSpPr>
          <p:cNvPr id="3" name="コンテンツ プレースホルダ 2"/>
          <p:cNvSpPr>
            <a:spLocks noGrp="1"/>
          </p:cNvSpPr>
          <p:nvPr>
            <p:ph idx="1"/>
          </p:nvPr>
        </p:nvSpPr>
        <p:spPr/>
        <p:txBody>
          <a:bodyPr/>
          <a:lstStyle/>
          <a:p>
            <a:endParaRPr kumimoji="1" lang="ja-JP" altLang="en-US"/>
          </a:p>
        </p:txBody>
      </p:sp>
    </p:spTree>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タイトル 1"/>
          <p:cNvSpPr txBox="1">
            <a:spLocks/>
          </p:cNvSpPr>
          <p:nvPr/>
        </p:nvSpPr>
        <p:spPr>
          <a:xfrm>
            <a:off x="0" y="1772822"/>
            <a:ext cx="9144000" cy="2451279"/>
          </a:xfrm>
          <a:prstGeom prst="rect">
            <a:avLst/>
          </a:prstGeom>
        </p:spPr>
        <p:txBody>
          <a:bodyPr anchor="ct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a:defRPr/>
            </a:pPr>
            <a:r>
              <a:rPr lang="ja-JP" altLang="en-US" sz="4000" dirty="0" smtClean="0">
                <a:solidFill>
                  <a:prstClr val="black"/>
                </a:solidFill>
              </a:rPr>
              <a:t>　　　　　　</a:t>
            </a:r>
            <a:r>
              <a:rPr lang="ja-JP" altLang="en-US" sz="4000" dirty="0" smtClean="0">
                <a:solidFill>
                  <a:srgbClr val="FF0000"/>
                </a:solidFill>
              </a:rPr>
              <a:t>　　　　　</a:t>
            </a:r>
            <a:r>
              <a:rPr lang="ja-JP" altLang="en-US" sz="4000" dirty="0" smtClean="0">
                <a:solidFill>
                  <a:prstClr val="black"/>
                </a:solidFill>
              </a:rPr>
              <a:t>　　　　　　　</a:t>
            </a:r>
            <a:endParaRPr lang="en-US" altLang="ja-JP" sz="3600" dirty="0" smtClean="0">
              <a:solidFill>
                <a:prstClr val="black"/>
              </a:solidFill>
            </a:endParaRPr>
          </a:p>
          <a:p>
            <a:pPr>
              <a:defRPr/>
            </a:pPr>
            <a:r>
              <a:rPr lang="ja-JP" altLang="en-US" sz="3600" dirty="0" smtClean="0">
                <a:solidFill>
                  <a:prstClr val="black"/>
                </a:solidFill>
              </a:rPr>
              <a:t>３ 　組織体制</a:t>
            </a:r>
            <a:endParaRPr lang="ja-JP" altLang="en-US" sz="2600" dirty="0">
              <a:solidFill>
                <a:prstClr val="black"/>
              </a:solidFill>
              <a:latin typeface="ＭＳ Ｐゴシック"/>
            </a:endParaRPr>
          </a:p>
        </p:txBody>
      </p:sp>
    </p:spTree>
    <p:extLst>
      <p:ext uri="{BB962C8B-B14F-4D97-AF65-F5344CB8AC3E}">
        <p14:creationId xmlns="" xmlns:p14="http://schemas.microsoft.com/office/powerpoint/2010/main" val="2643447518"/>
      </p:ext>
    </p:extLst>
  </p:cSld>
  <p:clrMapOvr>
    <a:masterClrMapping/>
  </p:clrMapOvr>
  <p:timing>
    <p:tnLst>
      <p:par>
        <p:cTn id="1" dur="indefinite" restart="never" nodeType="tmRoot"/>
      </p:par>
    </p:tn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endParaRPr kumimoji="1" lang="ja-JP" altLang="en-US"/>
          </a:p>
        </p:txBody>
      </p:sp>
      <p:sp>
        <p:nvSpPr>
          <p:cNvPr id="3" name="コンテンツ プレースホルダー 2"/>
          <p:cNvSpPr>
            <a:spLocks noGrp="1"/>
          </p:cNvSpPr>
          <p:nvPr>
            <p:ph idx="1"/>
          </p:nvPr>
        </p:nvSpPr>
        <p:spPr/>
        <p:txBody>
          <a:bodyPr/>
          <a:lstStyle/>
          <a:p>
            <a:endParaRPr kumimoji="1" lang="ja-JP" altLang="en-US"/>
          </a:p>
        </p:txBody>
      </p:sp>
    </p:spTree>
    <p:extLst>
      <p:ext uri="{BB962C8B-B14F-4D97-AF65-F5344CB8AC3E}">
        <p14:creationId xmlns="" xmlns:p14="http://schemas.microsoft.com/office/powerpoint/2010/main" val="445860196"/>
      </p:ext>
    </p:extLst>
  </p:cSld>
  <p:clrMapOvr>
    <a:masterClrMapping/>
  </p:clrMapOvr>
  <p:timing>
    <p:tnLst>
      <p:par>
        <p:cTn id="1" dur="indefinite" restart="never" nodeType="tmRoot"/>
      </p:par>
    </p:tn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正方形/長方形 3"/>
          <p:cNvSpPr/>
          <p:nvPr/>
        </p:nvSpPr>
        <p:spPr>
          <a:xfrm>
            <a:off x="485504" y="1895537"/>
            <a:ext cx="8124954" cy="4053743"/>
          </a:xfrm>
          <a:prstGeom prst="rect">
            <a:avLst/>
          </a:prstGeom>
          <a:noFill/>
          <a:ln w="12700">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nSpc>
                <a:spcPct val="200000"/>
              </a:lnSpc>
            </a:pPr>
            <a:r>
              <a:rPr lang="en-US" altLang="ja-JP" sz="2000" dirty="0" smtClean="0">
                <a:solidFill>
                  <a:schemeClr val="tx1"/>
                </a:solidFill>
                <a:latin typeface="Meiryo UI" pitchFamily="50" charset="-128"/>
                <a:ea typeface="Meiryo UI" pitchFamily="50" charset="-128"/>
                <a:cs typeface="Meiryo UI" pitchFamily="50" charset="-128"/>
              </a:rPr>
              <a:t> </a:t>
            </a:r>
            <a:r>
              <a:rPr lang="ja-JP" altLang="en-US" sz="2000" dirty="0" smtClean="0">
                <a:solidFill>
                  <a:schemeClr val="tx1"/>
                </a:solidFill>
                <a:latin typeface="Meiryo UI" pitchFamily="50" charset="-128"/>
                <a:ea typeface="Meiryo UI" pitchFamily="50" charset="-128"/>
                <a:cs typeface="Meiryo UI" pitchFamily="50" charset="-128"/>
              </a:rPr>
              <a:t>１　基本的な考え方</a:t>
            </a:r>
            <a:endParaRPr lang="en-US" altLang="ja-JP" sz="2000" dirty="0" smtClean="0">
              <a:solidFill>
                <a:schemeClr val="tx1"/>
              </a:solidFill>
              <a:latin typeface="Meiryo UI" pitchFamily="50" charset="-128"/>
              <a:ea typeface="Meiryo UI" pitchFamily="50" charset="-128"/>
              <a:cs typeface="Meiryo UI" pitchFamily="50" charset="-128"/>
            </a:endParaRPr>
          </a:p>
          <a:p>
            <a:pPr>
              <a:lnSpc>
                <a:spcPct val="200000"/>
              </a:lnSpc>
            </a:pPr>
            <a:r>
              <a:rPr lang="en-US" altLang="ja-JP" sz="2000" dirty="0" smtClean="0">
                <a:solidFill>
                  <a:schemeClr val="tx1"/>
                </a:solidFill>
                <a:latin typeface="Meiryo UI" pitchFamily="50" charset="-128"/>
                <a:ea typeface="Meiryo UI" pitchFamily="50" charset="-128"/>
                <a:cs typeface="Meiryo UI" pitchFamily="50" charset="-128"/>
              </a:rPr>
              <a:t> </a:t>
            </a:r>
            <a:r>
              <a:rPr lang="ja-JP" altLang="en-US" sz="2000" dirty="0" smtClean="0">
                <a:solidFill>
                  <a:schemeClr val="tx1"/>
                </a:solidFill>
                <a:latin typeface="Meiryo UI" pitchFamily="50" charset="-128"/>
                <a:ea typeface="Meiryo UI" pitchFamily="50" charset="-128"/>
                <a:cs typeface="Meiryo UI" pitchFamily="50" charset="-128"/>
              </a:rPr>
              <a:t>２  総合区にふさわしい組織体制の構築</a:t>
            </a:r>
            <a:endParaRPr lang="en-US" altLang="ja-JP" sz="2000" dirty="0" smtClean="0">
              <a:solidFill>
                <a:schemeClr val="tx1"/>
              </a:solidFill>
              <a:latin typeface="Meiryo UI" pitchFamily="50" charset="-128"/>
              <a:ea typeface="Meiryo UI" pitchFamily="50" charset="-128"/>
              <a:cs typeface="Meiryo UI" pitchFamily="50" charset="-128"/>
            </a:endParaRPr>
          </a:p>
          <a:p>
            <a:r>
              <a:rPr lang="ja-JP" altLang="en-US" sz="2000" dirty="0" smtClean="0">
                <a:solidFill>
                  <a:schemeClr val="tx1"/>
                </a:solidFill>
                <a:latin typeface="Meiryo UI" pitchFamily="50" charset="-128"/>
                <a:ea typeface="Meiryo UI" pitchFamily="50" charset="-128"/>
                <a:cs typeface="Meiryo UI" pitchFamily="50" charset="-128"/>
              </a:rPr>
              <a:t>　　　　　　　　　　　　　　　　　　　　＜機能的な組織体制＞</a:t>
            </a:r>
            <a:endParaRPr lang="en-US" altLang="ja-JP" sz="2000" dirty="0" smtClean="0">
              <a:solidFill>
                <a:schemeClr val="tx1"/>
              </a:solidFill>
              <a:latin typeface="Meiryo UI" pitchFamily="50" charset="-128"/>
              <a:ea typeface="Meiryo UI" pitchFamily="50" charset="-128"/>
              <a:cs typeface="Meiryo UI" pitchFamily="50" charset="-128"/>
            </a:endParaRPr>
          </a:p>
          <a:p>
            <a:pPr>
              <a:lnSpc>
                <a:spcPct val="150000"/>
              </a:lnSpc>
            </a:pPr>
            <a:r>
              <a:rPr kumimoji="1" lang="ja-JP" altLang="en-US" sz="2000" dirty="0" smtClean="0">
                <a:solidFill>
                  <a:schemeClr val="tx1"/>
                </a:solidFill>
                <a:latin typeface="Meiryo UI" pitchFamily="50" charset="-128"/>
                <a:ea typeface="Meiryo UI" pitchFamily="50" charset="-128"/>
                <a:cs typeface="Meiryo UI" pitchFamily="50" charset="-128"/>
              </a:rPr>
              <a:t> ３　</a:t>
            </a:r>
            <a:r>
              <a:rPr lang="ja-JP" altLang="en-US" sz="2000" dirty="0" smtClean="0">
                <a:solidFill>
                  <a:schemeClr val="tx1"/>
                </a:solidFill>
                <a:latin typeface="Meiryo UI" pitchFamily="50" charset="-128"/>
                <a:ea typeface="Meiryo UI" pitchFamily="50" charset="-128"/>
                <a:cs typeface="Meiryo UI" pitchFamily="50" charset="-128"/>
              </a:rPr>
              <a:t>総合区にふさわしい組織体制の構築</a:t>
            </a:r>
            <a:endParaRPr lang="en-US" altLang="ja-JP" sz="2000" dirty="0" smtClean="0">
              <a:solidFill>
                <a:schemeClr val="tx1"/>
              </a:solidFill>
              <a:latin typeface="Meiryo UI" pitchFamily="50" charset="-128"/>
              <a:ea typeface="Meiryo UI" pitchFamily="50" charset="-128"/>
              <a:cs typeface="Meiryo UI" pitchFamily="50" charset="-128"/>
            </a:endParaRPr>
          </a:p>
          <a:p>
            <a:r>
              <a:rPr lang="ja-JP" altLang="en-US" sz="2000" dirty="0" smtClean="0">
                <a:solidFill>
                  <a:schemeClr val="tx1"/>
                </a:solidFill>
                <a:latin typeface="Meiryo UI" pitchFamily="50" charset="-128"/>
                <a:ea typeface="Meiryo UI" pitchFamily="50" charset="-128"/>
                <a:cs typeface="Meiryo UI" pitchFamily="50" charset="-128"/>
              </a:rPr>
              <a:t>　　　　　　　　　　　　　　　　　　　　＜効果的・効率的な職員配置＞</a:t>
            </a:r>
            <a:endParaRPr lang="en-US" altLang="ja-JP" sz="2000" dirty="0" smtClean="0">
              <a:solidFill>
                <a:schemeClr val="tx1"/>
              </a:solidFill>
              <a:latin typeface="Meiryo UI" pitchFamily="50" charset="-128"/>
              <a:ea typeface="Meiryo UI" pitchFamily="50" charset="-128"/>
              <a:cs typeface="Meiryo UI" pitchFamily="50" charset="-128"/>
            </a:endParaRPr>
          </a:p>
          <a:p>
            <a:pPr>
              <a:lnSpc>
                <a:spcPct val="200000"/>
              </a:lnSpc>
            </a:pPr>
            <a:r>
              <a:rPr lang="ja-JP" altLang="en-US" sz="2000" dirty="0" smtClean="0">
                <a:solidFill>
                  <a:schemeClr val="tx1"/>
                </a:solidFill>
                <a:latin typeface="Meiryo UI" pitchFamily="50" charset="-128"/>
                <a:ea typeface="Meiryo UI" pitchFamily="50" charset="-128"/>
                <a:cs typeface="Meiryo UI" pitchFamily="50" charset="-128"/>
              </a:rPr>
              <a:t> ４　総合区長の組織マネジメント力の強化</a:t>
            </a:r>
            <a:endParaRPr lang="en-US" altLang="ja-JP" sz="2000" dirty="0" smtClean="0">
              <a:solidFill>
                <a:schemeClr val="tx1"/>
              </a:solidFill>
              <a:latin typeface="Meiryo UI" pitchFamily="50" charset="-128"/>
              <a:ea typeface="Meiryo UI" pitchFamily="50" charset="-128"/>
              <a:cs typeface="Meiryo UI" pitchFamily="50" charset="-128"/>
            </a:endParaRPr>
          </a:p>
        </p:txBody>
      </p:sp>
      <p:sp>
        <p:nvSpPr>
          <p:cNvPr id="5" name="タイトル 1"/>
          <p:cNvSpPr>
            <a:spLocks noGrp="1"/>
          </p:cNvSpPr>
          <p:nvPr>
            <p:ph type="title"/>
          </p:nvPr>
        </p:nvSpPr>
        <p:spPr>
          <a:xfrm>
            <a:off x="448538" y="781601"/>
            <a:ext cx="8229600" cy="1143000"/>
          </a:xfrm>
        </p:spPr>
        <p:txBody>
          <a:bodyPr>
            <a:noAutofit/>
          </a:bodyPr>
          <a:lstStyle/>
          <a:p>
            <a:r>
              <a:rPr kumimoji="1" lang="ja-JP" altLang="en-US" sz="3600" dirty="0" smtClean="0"/>
              <a:t>目　　次</a:t>
            </a:r>
            <a:endParaRPr kumimoji="1" lang="ja-JP" altLang="en-US" sz="3600" dirty="0"/>
          </a:p>
        </p:txBody>
      </p:sp>
      <p:sp>
        <p:nvSpPr>
          <p:cNvPr id="8" name="正方形/長方形 7"/>
          <p:cNvSpPr/>
          <p:nvPr/>
        </p:nvSpPr>
        <p:spPr>
          <a:xfrm>
            <a:off x="2800451" y="2354303"/>
            <a:ext cx="5926964" cy="64807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2000" dirty="0" smtClean="0">
                <a:solidFill>
                  <a:schemeClr val="tx1"/>
                </a:solidFill>
                <a:latin typeface="Meiryo UI" pitchFamily="50" charset="-128"/>
                <a:ea typeface="Meiryo UI" pitchFamily="50" charset="-128"/>
                <a:cs typeface="Meiryo UI" pitchFamily="50" charset="-128"/>
              </a:rPr>
              <a:t>・・・・・・・・・・・・・</a:t>
            </a:r>
            <a:r>
              <a:rPr kumimoji="1" lang="ja-JP" altLang="en-US" sz="2000" dirty="0" smtClean="0">
                <a:solidFill>
                  <a:schemeClr val="tx1"/>
                </a:solidFill>
                <a:latin typeface="Meiryo UI" pitchFamily="50" charset="-128"/>
                <a:ea typeface="Meiryo UI" pitchFamily="50" charset="-128"/>
                <a:cs typeface="Meiryo UI" pitchFamily="50" charset="-128"/>
              </a:rPr>
              <a:t>・・</a:t>
            </a:r>
            <a:r>
              <a:rPr lang="ja-JP" altLang="en-US" sz="2000" dirty="0" smtClean="0">
                <a:solidFill>
                  <a:schemeClr val="tx1"/>
                </a:solidFill>
                <a:latin typeface="Meiryo UI" pitchFamily="50" charset="-128"/>
                <a:ea typeface="Meiryo UI" pitchFamily="50" charset="-128"/>
                <a:cs typeface="Meiryo UI" pitchFamily="50" charset="-128"/>
              </a:rPr>
              <a:t>・・・・・・・・・・・・・・・・</a:t>
            </a:r>
            <a:r>
              <a:rPr kumimoji="1" lang="ja-JP" altLang="en-US" sz="2000" dirty="0" smtClean="0">
                <a:solidFill>
                  <a:schemeClr val="tx1"/>
                </a:solidFill>
                <a:latin typeface="Meiryo UI" pitchFamily="50" charset="-128"/>
                <a:ea typeface="Meiryo UI" pitchFamily="50" charset="-128"/>
                <a:cs typeface="Meiryo UI" pitchFamily="50" charset="-128"/>
              </a:rPr>
              <a:t>・・・・・・・組織</a:t>
            </a:r>
            <a:r>
              <a:rPr kumimoji="1" lang="en-US" altLang="ja-JP" sz="2000" dirty="0" smtClean="0">
                <a:solidFill>
                  <a:schemeClr val="tx1"/>
                </a:solidFill>
                <a:latin typeface="Meiryo UI" pitchFamily="50" charset="-128"/>
                <a:ea typeface="Meiryo UI" pitchFamily="50" charset="-128"/>
                <a:cs typeface="Meiryo UI" pitchFamily="50" charset="-128"/>
              </a:rPr>
              <a:t>-</a:t>
            </a:r>
            <a:r>
              <a:rPr kumimoji="1" lang="ja-JP" altLang="en-US" sz="2000" dirty="0" smtClean="0">
                <a:solidFill>
                  <a:schemeClr val="tx1"/>
                </a:solidFill>
                <a:latin typeface="Meiryo UI" pitchFamily="50" charset="-128"/>
                <a:ea typeface="Meiryo UI" pitchFamily="50" charset="-128"/>
                <a:cs typeface="Meiryo UI" pitchFamily="50" charset="-128"/>
              </a:rPr>
              <a:t>１</a:t>
            </a:r>
            <a:endParaRPr kumimoji="1" lang="ja-JP" altLang="en-US" sz="2000" dirty="0">
              <a:solidFill>
                <a:schemeClr val="tx1"/>
              </a:solidFill>
              <a:latin typeface="Meiryo UI" pitchFamily="50" charset="-128"/>
              <a:ea typeface="Meiryo UI" pitchFamily="50" charset="-128"/>
              <a:cs typeface="Meiryo UI" pitchFamily="50" charset="-128"/>
            </a:endParaRPr>
          </a:p>
        </p:txBody>
      </p:sp>
      <p:sp>
        <p:nvSpPr>
          <p:cNvPr id="18" name="正方形/長方形 17"/>
          <p:cNvSpPr/>
          <p:nvPr/>
        </p:nvSpPr>
        <p:spPr>
          <a:xfrm>
            <a:off x="4362608" y="4104573"/>
            <a:ext cx="4624557" cy="64807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2000" dirty="0" smtClean="0">
                <a:solidFill>
                  <a:schemeClr val="tx1"/>
                </a:solidFill>
                <a:latin typeface="Meiryo UI" pitchFamily="50" charset="-128"/>
                <a:ea typeface="Meiryo UI" pitchFamily="50" charset="-128"/>
                <a:cs typeface="Meiryo UI" pitchFamily="50" charset="-128"/>
              </a:rPr>
              <a:t>　　　　　　　　　　　　　　　 ・・・</a:t>
            </a:r>
            <a:r>
              <a:rPr lang="ja-JP" altLang="en-US" sz="2000" dirty="0" smtClean="0">
                <a:solidFill>
                  <a:schemeClr val="tx1"/>
                </a:solidFill>
                <a:latin typeface="Meiryo UI" pitchFamily="50" charset="-128"/>
                <a:ea typeface="Meiryo UI" pitchFamily="50" charset="-128"/>
                <a:cs typeface="Meiryo UI" pitchFamily="50" charset="-128"/>
              </a:rPr>
              <a:t>組織</a:t>
            </a:r>
            <a:r>
              <a:rPr lang="en-US" altLang="ja-JP" sz="2000" dirty="0" smtClean="0">
                <a:solidFill>
                  <a:schemeClr val="tx1"/>
                </a:solidFill>
                <a:latin typeface="Meiryo UI" pitchFamily="50" charset="-128"/>
                <a:ea typeface="Meiryo UI" pitchFamily="50" charset="-128"/>
                <a:cs typeface="Meiryo UI" pitchFamily="50" charset="-128"/>
              </a:rPr>
              <a:t>-</a:t>
            </a:r>
            <a:r>
              <a:rPr lang="ja-JP" altLang="en-US" sz="2000" dirty="0" smtClean="0">
                <a:solidFill>
                  <a:schemeClr val="tx1"/>
                </a:solidFill>
                <a:latin typeface="Meiryo UI" pitchFamily="50" charset="-128"/>
                <a:ea typeface="Meiryo UI" pitchFamily="50" charset="-128"/>
                <a:cs typeface="Meiryo UI" pitchFamily="50" charset="-128"/>
              </a:rPr>
              <a:t>４</a:t>
            </a:r>
            <a:endParaRPr kumimoji="1" lang="ja-JP" altLang="en-US" sz="2000" dirty="0">
              <a:solidFill>
                <a:schemeClr val="tx1"/>
              </a:solidFill>
              <a:latin typeface="Meiryo UI" pitchFamily="50" charset="-128"/>
              <a:ea typeface="Meiryo UI" pitchFamily="50" charset="-128"/>
              <a:cs typeface="Meiryo UI" pitchFamily="50" charset="-128"/>
            </a:endParaRPr>
          </a:p>
        </p:txBody>
      </p:sp>
      <p:sp>
        <p:nvSpPr>
          <p:cNvPr id="20" name="正方形/長方形 19"/>
          <p:cNvSpPr/>
          <p:nvPr/>
        </p:nvSpPr>
        <p:spPr>
          <a:xfrm>
            <a:off x="4698687" y="3360105"/>
            <a:ext cx="4624557" cy="64807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2000" dirty="0" smtClean="0">
                <a:solidFill>
                  <a:schemeClr val="tx1"/>
                </a:solidFill>
                <a:latin typeface="Meiryo UI" pitchFamily="50" charset="-128"/>
                <a:ea typeface="Meiryo UI" pitchFamily="50" charset="-128"/>
                <a:cs typeface="Meiryo UI" pitchFamily="50" charset="-128"/>
              </a:rPr>
              <a:t>　　　　　　　</a:t>
            </a:r>
            <a:r>
              <a:rPr lang="ja-JP" altLang="en-US" sz="2000" dirty="0" smtClean="0">
                <a:solidFill>
                  <a:schemeClr val="tx1"/>
                </a:solidFill>
                <a:latin typeface="Meiryo UI" pitchFamily="50" charset="-128"/>
                <a:ea typeface="Meiryo UI" pitchFamily="50" charset="-128"/>
                <a:cs typeface="Meiryo UI" pitchFamily="50" charset="-128"/>
              </a:rPr>
              <a:t>・・・・・・</a:t>
            </a:r>
            <a:r>
              <a:rPr kumimoji="1" lang="ja-JP" altLang="en-US" sz="2000" dirty="0" smtClean="0">
                <a:solidFill>
                  <a:schemeClr val="tx1"/>
                </a:solidFill>
                <a:latin typeface="Meiryo UI" pitchFamily="50" charset="-128"/>
                <a:ea typeface="Meiryo UI" pitchFamily="50" charset="-128"/>
                <a:cs typeface="Meiryo UI" pitchFamily="50" charset="-128"/>
              </a:rPr>
              <a:t>・・・</a:t>
            </a:r>
            <a:r>
              <a:rPr lang="ja-JP" altLang="en-US" sz="2000" dirty="0" smtClean="0">
                <a:solidFill>
                  <a:schemeClr val="tx1"/>
                </a:solidFill>
                <a:latin typeface="Meiryo UI" pitchFamily="50" charset="-128"/>
                <a:ea typeface="Meiryo UI" pitchFamily="50" charset="-128"/>
                <a:cs typeface="Meiryo UI" pitchFamily="50" charset="-128"/>
              </a:rPr>
              <a:t>組織</a:t>
            </a:r>
            <a:r>
              <a:rPr lang="en-US" altLang="ja-JP" sz="2000" dirty="0" smtClean="0">
                <a:solidFill>
                  <a:schemeClr val="tx1"/>
                </a:solidFill>
                <a:latin typeface="Meiryo UI" pitchFamily="50" charset="-128"/>
                <a:ea typeface="Meiryo UI" pitchFamily="50" charset="-128"/>
                <a:cs typeface="Meiryo UI" pitchFamily="50" charset="-128"/>
              </a:rPr>
              <a:t>-</a:t>
            </a:r>
            <a:r>
              <a:rPr lang="ja-JP" altLang="en-US" sz="2000" dirty="0" smtClean="0">
                <a:solidFill>
                  <a:schemeClr val="tx1"/>
                </a:solidFill>
                <a:latin typeface="Meiryo UI" pitchFamily="50" charset="-128"/>
                <a:ea typeface="Meiryo UI" pitchFamily="50" charset="-128"/>
                <a:cs typeface="Meiryo UI" pitchFamily="50" charset="-128"/>
              </a:rPr>
              <a:t>２</a:t>
            </a:r>
            <a:endParaRPr kumimoji="1" lang="ja-JP" altLang="en-US" sz="2000" dirty="0">
              <a:solidFill>
                <a:schemeClr val="tx1"/>
              </a:solidFill>
              <a:latin typeface="Meiryo UI" pitchFamily="50" charset="-128"/>
              <a:ea typeface="Meiryo UI" pitchFamily="50" charset="-128"/>
              <a:cs typeface="Meiryo UI" pitchFamily="50" charset="-128"/>
            </a:endParaRPr>
          </a:p>
        </p:txBody>
      </p:sp>
      <p:sp>
        <p:nvSpPr>
          <p:cNvPr id="9" name="正方形/長方形 8"/>
          <p:cNvSpPr/>
          <p:nvPr/>
        </p:nvSpPr>
        <p:spPr>
          <a:xfrm>
            <a:off x="4139952" y="4797152"/>
            <a:ext cx="4624557" cy="64807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2000" dirty="0" smtClean="0">
                <a:solidFill>
                  <a:schemeClr val="tx1"/>
                </a:solidFill>
                <a:latin typeface="Meiryo UI" pitchFamily="50" charset="-128"/>
                <a:ea typeface="Meiryo UI" pitchFamily="50" charset="-128"/>
                <a:cs typeface="Meiryo UI" pitchFamily="50" charset="-128"/>
              </a:rPr>
              <a:t>　　　　　  ・・・・・・・・・・・・・</a:t>
            </a:r>
            <a:r>
              <a:rPr kumimoji="1" lang="ja-JP" altLang="en-US" sz="2000" dirty="0" smtClean="0">
                <a:solidFill>
                  <a:schemeClr val="tx1"/>
                </a:solidFill>
                <a:latin typeface="Meiryo UI" pitchFamily="50" charset="-128"/>
                <a:ea typeface="Meiryo UI" pitchFamily="50" charset="-128"/>
                <a:cs typeface="Meiryo UI" pitchFamily="50" charset="-128"/>
              </a:rPr>
              <a:t>・・・・</a:t>
            </a:r>
            <a:r>
              <a:rPr lang="ja-JP" altLang="en-US" sz="2000" dirty="0" smtClean="0">
                <a:solidFill>
                  <a:schemeClr val="tx1"/>
                </a:solidFill>
                <a:latin typeface="Meiryo UI" pitchFamily="50" charset="-128"/>
                <a:ea typeface="Meiryo UI" pitchFamily="50" charset="-128"/>
                <a:cs typeface="Meiryo UI" pitchFamily="50" charset="-128"/>
              </a:rPr>
              <a:t>組織</a:t>
            </a:r>
            <a:r>
              <a:rPr lang="en-US" altLang="ja-JP" sz="2000" dirty="0" smtClean="0">
                <a:solidFill>
                  <a:schemeClr val="tx1"/>
                </a:solidFill>
                <a:latin typeface="Meiryo UI" pitchFamily="50" charset="-128"/>
                <a:ea typeface="Meiryo UI" pitchFamily="50" charset="-128"/>
                <a:cs typeface="Meiryo UI" pitchFamily="50" charset="-128"/>
              </a:rPr>
              <a:t>-</a:t>
            </a:r>
            <a:r>
              <a:rPr lang="ja-JP" altLang="en-US" sz="2000" dirty="0" smtClean="0">
                <a:solidFill>
                  <a:schemeClr val="tx1"/>
                </a:solidFill>
                <a:latin typeface="Meiryo UI" pitchFamily="50" charset="-128"/>
                <a:ea typeface="Meiryo UI" pitchFamily="50" charset="-128"/>
                <a:cs typeface="Meiryo UI" pitchFamily="50" charset="-128"/>
              </a:rPr>
              <a:t>１０</a:t>
            </a:r>
            <a:endParaRPr kumimoji="1" lang="ja-JP" altLang="en-US" sz="2000" dirty="0">
              <a:solidFill>
                <a:schemeClr val="tx1"/>
              </a:solidFill>
              <a:latin typeface="Meiryo UI" pitchFamily="50" charset="-128"/>
              <a:ea typeface="Meiryo UI" pitchFamily="50" charset="-128"/>
              <a:cs typeface="Meiryo UI" pitchFamily="50" charset="-128"/>
            </a:endParaRPr>
          </a:p>
        </p:txBody>
      </p:sp>
    </p:spTree>
    <p:extLst>
      <p:ext uri="{BB962C8B-B14F-4D97-AF65-F5344CB8AC3E}">
        <p14:creationId xmlns="" xmlns:p14="http://schemas.microsoft.com/office/powerpoint/2010/main" val="3578344573"/>
      </p:ext>
    </p:extLst>
  </p:cSld>
  <p:clrMapOvr>
    <a:masterClrMapping/>
  </p:clrMapOvr>
  <p:timing>
    <p:tnLst>
      <p:par>
        <p:cTn id="1" dur="indefinite" restart="never" nodeType="tmRoot"/>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endParaRPr kumimoji="1" lang="ja-JP" altLang="en-US"/>
          </a:p>
        </p:txBody>
      </p:sp>
      <p:sp>
        <p:nvSpPr>
          <p:cNvPr id="3" name="コンテンツ プレースホルダ 2"/>
          <p:cNvSpPr>
            <a:spLocks noGrp="1"/>
          </p:cNvSpPr>
          <p:nvPr>
            <p:ph idx="1"/>
          </p:nvPr>
        </p:nvSpPr>
        <p:spPr/>
        <p:txBody>
          <a:bodyPr/>
          <a:lstStyle/>
          <a:p>
            <a:endParaRPr kumimoji="1" lang="ja-JP" altLang="en-US"/>
          </a:p>
        </p:txBody>
      </p:sp>
    </p:spTree>
  </p:cSld>
  <p:clrMapOvr>
    <a:masterClrMapping/>
  </p:clrMapOvr>
  <p:timing>
    <p:tnLst>
      <p:par>
        <p:cTn id="1" dur="indefinite" restart="never" nodeType="tmRoot"/>
      </p:par>
    </p:tn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正方形/長方形 15"/>
          <p:cNvSpPr/>
          <p:nvPr/>
        </p:nvSpPr>
        <p:spPr>
          <a:xfrm>
            <a:off x="115560" y="943428"/>
            <a:ext cx="8919258" cy="972457"/>
          </a:xfrm>
          <a:prstGeom prst="rect">
            <a:avLst/>
          </a:prstGeom>
          <a:solidFill>
            <a:schemeClr val="accent6">
              <a:lumMod val="40000"/>
              <a:lumOff val="60000"/>
            </a:schemeClr>
          </a:solidFill>
          <a:ln w="19050">
            <a:solidFill>
              <a:schemeClr val="accent6">
                <a:lumMod val="7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p>
            <a:pPr marL="285750" indent="-285750">
              <a:lnSpc>
                <a:spcPct val="150000"/>
              </a:lnSpc>
            </a:pPr>
            <a:r>
              <a:rPr lang="ja-JP" altLang="en-US" sz="1700" b="1" dirty="0" smtClean="0">
                <a:solidFill>
                  <a:schemeClr val="tx1"/>
                </a:solidFill>
                <a:latin typeface="Meiryo UI" pitchFamily="50" charset="-128"/>
                <a:ea typeface="Meiryo UI" pitchFamily="50" charset="-128"/>
                <a:cs typeface="Meiryo UI" pitchFamily="50" charset="-128"/>
              </a:rPr>
              <a:t>　◆　地域の実情に応じたきめ細かい行政サービスを総合区で提供するための組織体制の構築</a:t>
            </a:r>
            <a:endParaRPr lang="en-US" altLang="ja-JP" sz="1700" b="1" dirty="0" smtClean="0">
              <a:solidFill>
                <a:schemeClr val="tx1"/>
              </a:solidFill>
              <a:latin typeface="Meiryo UI" pitchFamily="50" charset="-128"/>
              <a:ea typeface="Meiryo UI" pitchFamily="50" charset="-128"/>
              <a:cs typeface="Meiryo UI" pitchFamily="50" charset="-128"/>
            </a:endParaRPr>
          </a:p>
          <a:p>
            <a:pPr marL="285750" indent="-285750">
              <a:lnSpc>
                <a:spcPct val="150000"/>
              </a:lnSpc>
            </a:pPr>
            <a:r>
              <a:rPr lang="ja-JP" altLang="en-US" sz="1700" b="1" dirty="0" smtClean="0">
                <a:solidFill>
                  <a:schemeClr val="tx1"/>
                </a:solidFill>
                <a:latin typeface="Meiryo UI" pitchFamily="50" charset="-128"/>
                <a:ea typeface="Meiryo UI" pitchFamily="50" charset="-128"/>
                <a:cs typeface="Meiryo UI" pitchFamily="50" charset="-128"/>
              </a:rPr>
              <a:t>　◆　総合区長の組織マネジメント力の強化</a:t>
            </a:r>
            <a:endParaRPr kumimoji="1" lang="ja-JP" altLang="en-US" sz="1700" dirty="0">
              <a:latin typeface="Meiryo UI" pitchFamily="50" charset="-128"/>
              <a:ea typeface="Meiryo UI" pitchFamily="50" charset="-128"/>
              <a:cs typeface="Meiryo UI" pitchFamily="50" charset="-128"/>
            </a:endParaRPr>
          </a:p>
        </p:txBody>
      </p:sp>
      <p:sp>
        <p:nvSpPr>
          <p:cNvPr id="11" name="角丸四角形 10"/>
          <p:cNvSpPr/>
          <p:nvPr/>
        </p:nvSpPr>
        <p:spPr>
          <a:xfrm>
            <a:off x="122830" y="2636912"/>
            <a:ext cx="8925636" cy="348053"/>
          </a:xfrm>
          <a:prstGeom prst="roundRect">
            <a:avLst>
              <a:gd name="adj" fmla="val 8778"/>
            </a:avLst>
          </a:prstGeom>
          <a:solidFill>
            <a:schemeClr val="tx2">
              <a:lumMod val="75000"/>
            </a:schemeClr>
          </a:solidFill>
          <a:ln w="9525">
            <a:no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p>
            <a:pPr algn="ctr"/>
            <a:r>
              <a:rPr lang="ja-JP" altLang="en-US" sz="17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総合区にふさわしい組織体制の構築</a:t>
            </a:r>
          </a:p>
        </p:txBody>
      </p:sp>
      <p:sp>
        <p:nvSpPr>
          <p:cNvPr id="13" name="角丸四角形 12"/>
          <p:cNvSpPr/>
          <p:nvPr/>
        </p:nvSpPr>
        <p:spPr>
          <a:xfrm>
            <a:off x="109182" y="5208240"/>
            <a:ext cx="8925636" cy="348053"/>
          </a:xfrm>
          <a:prstGeom prst="roundRect">
            <a:avLst>
              <a:gd name="adj" fmla="val 8778"/>
            </a:avLst>
          </a:prstGeom>
          <a:solidFill>
            <a:schemeClr val="tx2">
              <a:lumMod val="75000"/>
            </a:schemeClr>
          </a:solidFill>
          <a:ln w="9525">
            <a:no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p>
            <a:pPr algn="ctr"/>
            <a:r>
              <a:rPr lang="ja-JP" altLang="en-US" sz="1700" b="1" dirty="0" smtClean="0">
                <a:solidFill>
                  <a:schemeClr val="bg1"/>
                </a:solidFill>
                <a:latin typeface="Meiryo UI" panose="020B0604030504040204" pitchFamily="50" charset="-128"/>
                <a:ea typeface="Meiryo UI" panose="020B0604030504040204" pitchFamily="50" charset="-128"/>
                <a:cs typeface="Meiryo UI" panose="020B0604030504040204" pitchFamily="50" charset="-128"/>
              </a:rPr>
              <a:t>総合</a:t>
            </a:r>
            <a:r>
              <a:rPr lang="ja-JP" altLang="en-US" sz="17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区長</a:t>
            </a:r>
            <a:r>
              <a:rPr lang="ja-JP" altLang="en-US" sz="1700" b="1" dirty="0" smtClean="0">
                <a:solidFill>
                  <a:schemeClr val="bg1"/>
                </a:solidFill>
                <a:latin typeface="Meiryo UI" panose="020B0604030504040204" pitchFamily="50" charset="-128"/>
                <a:ea typeface="Meiryo UI" panose="020B0604030504040204" pitchFamily="50" charset="-128"/>
                <a:cs typeface="Meiryo UI" panose="020B0604030504040204" pitchFamily="50" charset="-128"/>
              </a:rPr>
              <a:t>の組織マネジメント力</a:t>
            </a:r>
            <a:r>
              <a:rPr lang="ja-JP" altLang="en-US" sz="17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の強化</a:t>
            </a:r>
            <a:endParaRPr lang="en-US" altLang="ja-JP" sz="1700" b="1" dirty="0" smtClean="0">
              <a:solidFill>
                <a:schemeClr val="bg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14" name="角丸四角形 13"/>
          <p:cNvSpPr/>
          <p:nvPr/>
        </p:nvSpPr>
        <p:spPr>
          <a:xfrm>
            <a:off x="118543" y="3068960"/>
            <a:ext cx="1328120" cy="1971238"/>
          </a:xfrm>
          <a:prstGeom prst="roundRect">
            <a:avLst>
              <a:gd name="adj" fmla="val 8778"/>
            </a:avLst>
          </a:prstGeom>
          <a:solidFill>
            <a:schemeClr val="accent6">
              <a:lumMod val="75000"/>
            </a:schemeClr>
          </a:solidFill>
          <a:ln w="9525">
            <a:no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p>
            <a:r>
              <a:rPr lang="ja-JP" altLang="en-US" sz="1700" b="1" dirty="0" smtClean="0">
                <a:solidFill>
                  <a:schemeClr val="bg1"/>
                </a:solidFill>
                <a:latin typeface="Meiryo UI" panose="020B0604030504040204" pitchFamily="50" charset="-128"/>
                <a:ea typeface="Meiryo UI" panose="020B0604030504040204" pitchFamily="50" charset="-128"/>
                <a:cs typeface="Meiryo UI" panose="020B0604030504040204" pitchFamily="50" charset="-128"/>
              </a:rPr>
              <a:t>機能的な</a:t>
            </a:r>
            <a:endParaRPr lang="en-US" altLang="ja-JP" sz="1700" b="1" dirty="0" smtClean="0">
              <a:solidFill>
                <a:schemeClr val="bg1"/>
              </a:solidFill>
              <a:latin typeface="Meiryo UI" panose="020B0604030504040204" pitchFamily="50" charset="-128"/>
              <a:ea typeface="Meiryo UI" panose="020B0604030504040204" pitchFamily="50" charset="-128"/>
              <a:cs typeface="Meiryo UI" panose="020B0604030504040204" pitchFamily="50" charset="-128"/>
            </a:endParaRPr>
          </a:p>
          <a:p>
            <a:r>
              <a:rPr lang="ja-JP" altLang="en-US" sz="1700" b="1" dirty="0" smtClean="0">
                <a:solidFill>
                  <a:schemeClr val="bg1"/>
                </a:solidFill>
                <a:latin typeface="Meiryo UI" panose="020B0604030504040204" pitchFamily="50" charset="-128"/>
                <a:ea typeface="Meiryo UI" panose="020B0604030504040204" pitchFamily="50" charset="-128"/>
                <a:cs typeface="Meiryo UI" panose="020B0604030504040204" pitchFamily="50" charset="-128"/>
              </a:rPr>
              <a:t>組織体制</a:t>
            </a:r>
            <a:endParaRPr lang="en-US" altLang="ja-JP" sz="1700" b="1" dirty="0" smtClean="0">
              <a:solidFill>
                <a:schemeClr val="bg1"/>
              </a:solidFill>
              <a:latin typeface="Meiryo UI" panose="020B0604030504040204" pitchFamily="50" charset="-128"/>
              <a:ea typeface="Meiryo UI" panose="020B0604030504040204" pitchFamily="50" charset="-128"/>
              <a:cs typeface="Meiryo UI" panose="020B0604030504040204" pitchFamily="50" charset="-128"/>
            </a:endParaRPr>
          </a:p>
          <a:p>
            <a:pPr algn="ctr"/>
            <a:r>
              <a:rPr lang="ja-JP" altLang="en-US" sz="1700" b="1" dirty="0" smtClean="0">
                <a:solidFill>
                  <a:schemeClr val="bg1"/>
                </a:solidFill>
                <a:latin typeface="Meiryo UI" panose="020B0604030504040204" pitchFamily="50" charset="-128"/>
                <a:ea typeface="Meiryo UI" panose="020B0604030504040204" pitchFamily="50" charset="-128"/>
                <a:cs typeface="Meiryo UI" panose="020B0604030504040204" pitchFamily="50" charset="-128"/>
              </a:rPr>
              <a:t>・</a:t>
            </a:r>
            <a:endParaRPr lang="en-US" altLang="ja-JP" sz="1700" b="1" dirty="0" smtClean="0">
              <a:solidFill>
                <a:schemeClr val="bg1"/>
              </a:solidFill>
              <a:latin typeface="Meiryo UI" panose="020B0604030504040204" pitchFamily="50" charset="-128"/>
              <a:ea typeface="Meiryo UI" panose="020B0604030504040204" pitchFamily="50" charset="-128"/>
              <a:cs typeface="Meiryo UI" panose="020B0604030504040204" pitchFamily="50" charset="-128"/>
            </a:endParaRPr>
          </a:p>
          <a:p>
            <a:r>
              <a:rPr lang="ja-JP" altLang="en-US" sz="1700" b="1" dirty="0" smtClean="0">
                <a:solidFill>
                  <a:schemeClr val="bg1"/>
                </a:solidFill>
                <a:latin typeface="Meiryo UI" panose="020B0604030504040204" pitchFamily="50" charset="-128"/>
                <a:ea typeface="Meiryo UI" panose="020B0604030504040204" pitchFamily="50" charset="-128"/>
                <a:cs typeface="Meiryo UI" panose="020B0604030504040204" pitchFamily="50" charset="-128"/>
              </a:rPr>
              <a:t>効果的・</a:t>
            </a:r>
            <a:endParaRPr lang="en-US" altLang="ja-JP" sz="1700" b="1" dirty="0" smtClean="0">
              <a:solidFill>
                <a:schemeClr val="bg1"/>
              </a:solidFill>
              <a:latin typeface="Meiryo UI" panose="020B0604030504040204" pitchFamily="50" charset="-128"/>
              <a:ea typeface="Meiryo UI" panose="020B0604030504040204" pitchFamily="50" charset="-128"/>
              <a:cs typeface="Meiryo UI" panose="020B0604030504040204" pitchFamily="50" charset="-128"/>
            </a:endParaRPr>
          </a:p>
          <a:p>
            <a:r>
              <a:rPr lang="ja-JP" altLang="en-US" sz="1700" b="1" dirty="0" smtClean="0">
                <a:solidFill>
                  <a:schemeClr val="bg1"/>
                </a:solidFill>
                <a:latin typeface="Meiryo UI" panose="020B0604030504040204" pitchFamily="50" charset="-128"/>
                <a:ea typeface="Meiryo UI" panose="020B0604030504040204" pitchFamily="50" charset="-128"/>
                <a:cs typeface="Meiryo UI" panose="020B0604030504040204" pitchFamily="50" charset="-128"/>
              </a:rPr>
              <a:t>効率的な</a:t>
            </a:r>
            <a:endParaRPr lang="en-US" altLang="ja-JP" sz="1700" b="1" dirty="0" smtClean="0">
              <a:solidFill>
                <a:schemeClr val="bg1"/>
              </a:solidFill>
              <a:latin typeface="Meiryo UI" panose="020B0604030504040204" pitchFamily="50" charset="-128"/>
              <a:ea typeface="Meiryo UI" panose="020B0604030504040204" pitchFamily="50" charset="-128"/>
              <a:cs typeface="Meiryo UI" panose="020B0604030504040204" pitchFamily="50" charset="-128"/>
            </a:endParaRPr>
          </a:p>
          <a:p>
            <a:r>
              <a:rPr lang="ja-JP" altLang="en-US" sz="1700" b="1" dirty="0" smtClean="0">
                <a:solidFill>
                  <a:schemeClr val="bg1"/>
                </a:solidFill>
                <a:latin typeface="Meiryo UI" panose="020B0604030504040204" pitchFamily="50" charset="-128"/>
                <a:ea typeface="Meiryo UI" panose="020B0604030504040204" pitchFamily="50" charset="-128"/>
                <a:cs typeface="Meiryo UI" panose="020B0604030504040204" pitchFamily="50" charset="-128"/>
              </a:rPr>
              <a:t>職員配置</a:t>
            </a:r>
            <a:endParaRPr lang="en-US" altLang="ja-JP" sz="1700" b="1" dirty="0" smtClean="0">
              <a:solidFill>
                <a:schemeClr val="bg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15" name="正方形/長方形 14"/>
          <p:cNvSpPr/>
          <p:nvPr/>
        </p:nvSpPr>
        <p:spPr>
          <a:xfrm>
            <a:off x="1547664" y="3117600"/>
            <a:ext cx="7514449" cy="1949700"/>
          </a:xfrm>
          <a:prstGeom prst="rect">
            <a:avLst/>
          </a:prstGeom>
          <a:solidFill>
            <a:schemeClr val="accent6">
              <a:lumMod val="40000"/>
              <a:lumOff val="60000"/>
            </a:schemeClr>
          </a:solidFill>
          <a:ln w="19050">
            <a:no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p>
            <a:pPr>
              <a:lnSpc>
                <a:spcPct val="150000"/>
              </a:lnSpc>
            </a:pPr>
            <a:r>
              <a:rPr lang="ja-JP" altLang="en-US" sz="1600"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 ◆　総合区政を推進するための政策・企画機能の強化を含む組織体制の整備</a:t>
            </a:r>
            <a:endParaRPr lang="en-US" altLang="ja-JP" sz="1600"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a:lnSpc>
                <a:spcPct val="175000"/>
              </a:lnSpc>
            </a:pPr>
            <a:r>
              <a:rPr lang="ja-JP" altLang="en-US" sz="1600"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 ◆　地域自治区の設置趣旨を踏まえた地域自治区事務所の体制整備</a:t>
            </a:r>
            <a:endParaRPr lang="en-US" altLang="ja-JP" sz="1600"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a:lnSpc>
                <a:spcPct val="175000"/>
              </a:lnSpc>
            </a:pPr>
            <a:r>
              <a:rPr lang="ja-JP" altLang="en-US" sz="1600"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 ◆　局から総合区への事務移管に見合った職員の配置</a:t>
            </a:r>
            <a:endParaRPr lang="en-US" altLang="ja-JP" sz="16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a:lnSpc>
                <a:spcPct val="175000"/>
              </a:lnSpc>
            </a:pPr>
            <a:r>
              <a:rPr lang="ja-JP" altLang="en-US" sz="1600"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 ◆　窓口サービスの維持に留意した上で合区による行政の効率性の追求</a:t>
            </a:r>
            <a:endParaRPr lang="ja-JP" altLang="en-US" sz="1600" dirty="0"/>
          </a:p>
        </p:txBody>
      </p:sp>
      <p:sp>
        <p:nvSpPr>
          <p:cNvPr id="20" name="正方形/長方形 19"/>
          <p:cNvSpPr/>
          <p:nvPr/>
        </p:nvSpPr>
        <p:spPr>
          <a:xfrm>
            <a:off x="122830" y="5656865"/>
            <a:ext cx="8925636" cy="868625"/>
          </a:xfrm>
          <a:prstGeom prst="rect">
            <a:avLst/>
          </a:prstGeom>
          <a:solidFill>
            <a:schemeClr val="accent6">
              <a:lumMod val="40000"/>
              <a:lumOff val="60000"/>
            </a:schemeClr>
          </a:solidFill>
          <a:ln w="19050">
            <a:no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b" anchorCtr="0"/>
          <a:lstStyle/>
          <a:p>
            <a:pPr>
              <a:lnSpc>
                <a:spcPct val="125000"/>
              </a:lnSpc>
            </a:pPr>
            <a:endParaRPr lang="en-US" altLang="ja-JP" sz="1600"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a:lnSpc>
                <a:spcPct val="175000"/>
              </a:lnSpc>
            </a:pPr>
            <a:r>
              <a:rPr lang="ja-JP" altLang="en-US" sz="1600"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 ◆　任免権</a:t>
            </a:r>
            <a:r>
              <a:rPr lang="ja-JP" altLang="en-US" sz="16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の付与、事務・組織の移管に</a:t>
            </a:r>
            <a:r>
              <a:rPr lang="ja-JP" altLang="en-US" sz="1600"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よる組織マネジメント</a:t>
            </a:r>
            <a:r>
              <a:rPr lang="ja-JP" altLang="en-US" sz="16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範囲の拡大</a:t>
            </a:r>
            <a:endParaRPr lang="en-US" altLang="ja-JP" sz="16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a:lnSpc>
                <a:spcPct val="175000"/>
              </a:lnSpc>
              <a:defRPr/>
            </a:pPr>
            <a:r>
              <a:rPr lang="ja-JP" altLang="en-US" sz="1600"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 ◆　総合</a:t>
            </a:r>
            <a:r>
              <a:rPr lang="ja-JP" altLang="en-US" sz="1600" dirty="0">
                <a:solidFill>
                  <a:schemeClr val="tx1"/>
                </a:solidFill>
                <a:latin typeface="Meiryo UI" pitchFamily="50" charset="-128"/>
                <a:ea typeface="Meiryo UI" pitchFamily="50" charset="-128"/>
                <a:cs typeface="Meiryo UI" pitchFamily="50" charset="-128"/>
              </a:rPr>
              <a:t>区長</a:t>
            </a:r>
            <a:r>
              <a:rPr lang="ja-JP" altLang="en-US" sz="1600" dirty="0" smtClean="0">
                <a:solidFill>
                  <a:schemeClr val="tx1"/>
                </a:solidFill>
                <a:latin typeface="Meiryo UI" pitchFamily="50" charset="-128"/>
                <a:ea typeface="Meiryo UI" pitchFamily="50" charset="-128"/>
                <a:cs typeface="Meiryo UI" pitchFamily="50" charset="-128"/>
              </a:rPr>
              <a:t>の組織マネジメント力</a:t>
            </a:r>
            <a:r>
              <a:rPr lang="ja-JP" altLang="en-US" sz="1600" dirty="0">
                <a:solidFill>
                  <a:schemeClr val="tx1"/>
                </a:solidFill>
                <a:latin typeface="Meiryo UI" pitchFamily="50" charset="-128"/>
                <a:ea typeface="Meiryo UI" pitchFamily="50" charset="-128"/>
                <a:cs typeface="Meiryo UI" pitchFamily="50" charset="-128"/>
              </a:rPr>
              <a:t>を強化する人材</a:t>
            </a:r>
            <a:r>
              <a:rPr lang="ja-JP" altLang="en-US" sz="1600" dirty="0" smtClean="0">
                <a:solidFill>
                  <a:schemeClr val="tx1"/>
                </a:solidFill>
                <a:latin typeface="Meiryo UI" pitchFamily="50" charset="-128"/>
                <a:ea typeface="Meiryo UI" pitchFamily="50" charset="-128"/>
                <a:cs typeface="Meiryo UI" pitchFamily="50" charset="-128"/>
              </a:rPr>
              <a:t>配置</a:t>
            </a:r>
            <a:endParaRPr lang="en-US" altLang="ja-JP" sz="16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12" name="テキスト ボックス 11"/>
          <p:cNvSpPr txBox="1"/>
          <p:nvPr/>
        </p:nvSpPr>
        <p:spPr>
          <a:xfrm>
            <a:off x="-121196" y="476672"/>
            <a:ext cx="5217337" cy="384721"/>
          </a:xfrm>
          <a:prstGeom prst="rect">
            <a:avLst/>
          </a:prstGeom>
          <a:noFill/>
        </p:spPr>
        <p:txBody>
          <a:bodyPr wrap="square" rtlCol="0">
            <a:spAutoFit/>
          </a:bodyPr>
          <a:lstStyle/>
          <a:p>
            <a:r>
              <a:rPr lang="ja-JP" altLang="en-US" sz="1900" b="1"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（１）基本的な考え方</a:t>
            </a:r>
            <a:endParaRPr lang="ja-JP" altLang="en-US" sz="19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18" name="正方形/長方形 17"/>
          <p:cNvSpPr/>
          <p:nvPr/>
        </p:nvSpPr>
        <p:spPr>
          <a:xfrm>
            <a:off x="0" y="-1660"/>
            <a:ext cx="9144000" cy="432000"/>
          </a:xfrm>
          <a:prstGeom prst="rect">
            <a:avLst/>
          </a:prstGeom>
          <a:gradFill>
            <a:gsLst>
              <a:gs pos="0">
                <a:schemeClr val="accent2">
                  <a:lumMod val="40000"/>
                  <a:lumOff val="60000"/>
                </a:schemeClr>
              </a:gs>
              <a:gs pos="50000">
                <a:schemeClr val="bg1"/>
              </a:gs>
              <a:gs pos="100000">
                <a:schemeClr val="accent2">
                  <a:lumMod val="40000"/>
                  <a:lumOff val="6000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r>
              <a:rPr lang="en-US" altLang="ja-JP" sz="2000" b="1" dirty="0">
                <a:solidFill>
                  <a:prstClr val="black"/>
                </a:solidFill>
                <a:latin typeface="Meiryo UI" pitchFamily="50" charset="-128"/>
                <a:ea typeface="Meiryo UI" pitchFamily="50" charset="-128"/>
                <a:cs typeface="Meiryo UI" pitchFamily="50" charset="-128"/>
              </a:rPr>
              <a:t>1</a:t>
            </a:r>
            <a:r>
              <a:rPr lang="ja-JP" altLang="en-US" sz="2000" b="1" dirty="0" smtClean="0">
                <a:solidFill>
                  <a:prstClr val="black"/>
                </a:solidFill>
                <a:latin typeface="Meiryo UI" pitchFamily="50" charset="-128"/>
                <a:ea typeface="Meiryo UI" pitchFamily="50" charset="-128"/>
                <a:cs typeface="Meiryo UI" pitchFamily="50" charset="-128"/>
              </a:rPr>
              <a:t>　基本的な考え方</a:t>
            </a:r>
            <a:endParaRPr lang="ja-JP" altLang="en-US" sz="2000" b="1" dirty="0">
              <a:solidFill>
                <a:prstClr val="black"/>
              </a:solidFill>
              <a:latin typeface="Meiryo UI" pitchFamily="50" charset="-128"/>
              <a:ea typeface="Meiryo UI" pitchFamily="50" charset="-128"/>
              <a:cs typeface="Meiryo UI" pitchFamily="50" charset="-128"/>
            </a:endParaRPr>
          </a:p>
        </p:txBody>
      </p:sp>
      <p:sp>
        <p:nvSpPr>
          <p:cNvPr id="22" name="テキスト ボックス 21"/>
          <p:cNvSpPr txBox="1"/>
          <p:nvPr/>
        </p:nvSpPr>
        <p:spPr>
          <a:xfrm>
            <a:off x="-121196" y="2060848"/>
            <a:ext cx="5217337" cy="384721"/>
          </a:xfrm>
          <a:prstGeom prst="rect">
            <a:avLst/>
          </a:prstGeom>
          <a:noFill/>
        </p:spPr>
        <p:txBody>
          <a:bodyPr wrap="square" rtlCol="0">
            <a:spAutoFit/>
          </a:bodyPr>
          <a:lstStyle/>
          <a:p>
            <a:r>
              <a:rPr lang="ja-JP" altLang="en-US" sz="1900" b="1"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（２）検討の視点</a:t>
            </a:r>
            <a:endParaRPr lang="ja-JP" altLang="en-US" sz="19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17" name="正方形/長方形 27"/>
          <p:cNvSpPr>
            <a:spLocks noChangeArrowheads="1"/>
          </p:cNvSpPr>
          <p:nvPr/>
        </p:nvSpPr>
        <p:spPr bwMode="auto">
          <a:xfrm>
            <a:off x="8100392" y="83371"/>
            <a:ext cx="1031875" cy="261937"/>
          </a:xfrm>
          <a:prstGeom prst="rect">
            <a:avLst/>
          </a:prstGeom>
          <a:noFill/>
          <a:ln w="9525">
            <a:noFill/>
            <a:miter lim="800000"/>
            <a:headEnd/>
            <a:tailEnd/>
          </a:ln>
        </p:spPr>
        <p:txBody>
          <a:bodyPr>
            <a:spAutoFit/>
          </a:bodyPr>
          <a:lstStyle/>
          <a:p>
            <a:pPr algn="r"/>
            <a:r>
              <a:rPr lang="ja-JP" altLang="en-US" sz="1100" b="1" dirty="0">
                <a:solidFill>
                  <a:srgbClr val="000000"/>
                </a:solidFill>
                <a:latin typeface="ＭＳ Ｐゴシック" charset="-128"/>
                <a:ea typeface="Meiryo UI" pitchFamily="50" charset="-128"/>
                <a:cs typeface="Meiryo UI" pitchFamily="50" charset="-128"/>
              </a:rPr>
              <a:t> 組織</a:t>
            </a:r>
            <a:r>
              <a:rPr lang="en-US" altLang="ja-JP" sz="1100" b="1" dirty="0" smtClean="0">
                <a:solidFill>
                  <a:srgbClr val="000000"/>
                </a:solidFill>
                <a:latin typeface="ＭＳ Ｐゴシック" charset="-128"/>
                <a:ea typeface="Meiryo UI" pitchFamily="50" charset="-128"/>
                <a:cs typeface="Meiryo UI" pitchFamily="50" charset="-128"/>
              </a:rPr>
              <a:t>-</a:t>
            </a:r>
            <a:r>
              <a:rPr lang="ja-JP" altLang="en-US" sz="1100" b="1" dirty="0" smtClean="0">
                <a:solidFill>
                  <a:srgbClr val="000000"/>
                </a:solidFill>
                <a:latin typeface="ＭＳ Ｐゴシック" charset="-128"/>
                <a:ea typeface="Meiryo UI" pitchFamily="50" charset="-128"/>
                <a:cs typeface="Meiryo UI" pitchFamily="50" charset="-128"/>
              </a:rPr>
              <a:t>１</a:t>
            </a:r>
            <a:endParaRPr lang="ja-JP" altLang="en-US" sz="1200" b="1" dirty="0">
              <a:solidFill>
                <a:srgbClr val="000000"/>
              </a:solidFill>
              <a:latin typeface="ＭＳ Ｐゴシック" charset="-128"/>
              <a:ea typeface="Meiryo UI" pitchFamily="50" charset="-128"/>
              <a:cs typeface="Meiryo UI" pitchFamily="50" charset="-128"/>
            </a:endParaRPr>
          </a:p>
        </p:txBody>
      </p:sp>
    </p:spTree>
    <p:extLst>
      <p:ext uri="{BB962C8B-B14F-4D97-AF65-F5344CB8AC3E}">
        <p14:creationId xmlns="" xmlns:p14="http://schemas.microsoft.com/office/powerpoint/2010/main" val="1211823292"/>
      </p:ext>
    </p:extLst>
  </p:cSld>
  <p:clrMapOvr>
    <a:masterClrMapping/>
  </p:clrMapOvr>
  <p:timing>
    <p:tnLst>
      <p:par>
        <p:cTn id="1" dur="indefinite" restart="never" nodeType="tmRoot"/>
      </p:par>
    </p:tn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 name="テキスト ボックス 20"/>
          <p:cNvSpPr txBox="1"/>
          <p:nvPr/>
        </p:nvSpPr>
        <p:spPr>
          <a:xfrm>
            <a:off x="5557864" y="2550408"/>
            <a:ext cx="2160240" cy="374571"/>
          </a:xfrm>
          <a:prstGeom prst="roundRect">
            <a:avLst/>
          </a:prstGeom>
          <a:noFill/>
          <a:ln>
            <a:noFill/>
          </a:ln>
        </p:spPr>
        <p:txBody>
          <a:bodyPr wrap="square" rtlCol="0">
            <a:spAutoFit/>
          </a:bodyPr>
          <a:lstStyle/>
          <a:p>
            <a:pPr algn="r"/>
            <a:endParaRPr kumimoji="1" lang="ja-JP" altLang="en-US" sz="1600" b="1"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28" name="正方形/長方形 27"/>
          <p:cNvSpPr/>
          <p:nvPr/>
        </p:nvSpPr>
        <p:spPr>
          <a:xfrm>
            <a:off x="7154291" y="1360906"/>
            <a:ext cx="1878511" cy="3220221"/>
          </a:xfrm>
          <a:prstGeom prst="rect">
            <a:avLst/>
          </a:prstGeom>
          <a:solidFill>
            <a:schemeClr val="tx2">
              <a:lumMod val="75000"/>
            </a:schemeClr>
          </a:solidFill>
          <a:ln w="12700" cmpd="dbl">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1500" b="1" dirty="0" smtClean="0">
                <a:solidFill>
                  <a:schemeClr val="bg1"/>
                </a:solidFill>
                <a:latin typeface="Meiryo UI" pitchFamily="50" charset="-128"/>
                <a:ea typeface="Meiryo UI" pitchFamily="50" charset="-128"/>
                <a:cs typeface="Meiryo UI" pitchFamily="50" charset="-128"/>
              </a:rPr>
              <a:t>総合区</a:t>
            </a:r>
            <a:r>
              <a:rPr lang="ja-JP" altLang="en-US" sz="1500" b="1" dirty="0" smtClean="0">
                <a:solidFill>
                  <a:schemeClr val="bg1"/>
                </a:solidFill>
                <a:latin typeface="Meiryo UI" pitchFamily="50" charset="-128"/>
                <a:ea typeface="Meiryo UI" pitchFamily="50" charset="-128"/>
                <a:cs typeface="Meiryo UI" pitchFamily="50" charset="-128"/>
              </a:rPr>
              <a:t>における</a:t>
            </a:r>
            <a:endParaRPr lang="en-US" altLang="ja-JP" sz="1500" b="1" dirty="0" smtClean="0">
              <a:solidFill>
                <a:schemeClr val="bg1"/>
              </a:solidFill>
              <a:latin typeface="Meiryo UI" pitchFamily="50" charset="-128"/>
              <a:ea typeface="Meiryo UI" pitchFamily="50" charset="-128"/>
              <a:cs typeface="Meiryo UI" pitchFamily="50" charset="-128"/>
            </a:endParaRPr>
          </a:p>
          <a:p>
            <a:pPr algn="ctr"/>
            <a:r>
              <a:rPr kumimoji="1" lang="ja-JP" altLang="en-US" sz="1500" b="1" dirty="0" smtClean="0">
                <a:solidFill>
                  <a:schemeClr val="bg1"/>
                </a:solidFill>
                <a:latin typeface="Meiryo UI" pitchFamily="50" charset="-128"/>
                <a:ea typeface="Meiryo UI" pitchFamily="50" charset="-128"/>
                <a:cs typeface="Meiryo UI" pitchFamily="50" charset="-128"/>
              </a:rPr>
              <a:t>政策・企画</a:t>
            </a:r>
            <a:endParaRPr kumimoji="1" lang="en-US" altLang="ja-JP" sz="1500" b="1" dirty="0" smtClean="0">
              <a:solidFill>
                <a:schemeClr val="bg1"/>
              </a:solidFill>
              <a:latin typeface="Meiryo UI" pitchFamily="50" charset="-128"/>
              <a:ea typeface="Meiryo UI" pitchFamily="50" charset="-128"/>
              <a:cs typeface="Meiryo UI" pitchFamily="50" charset="-128"/>
            </a:endParaRPr>
          </a:p>
          <a:p>
            <a:pPr algn="ctr"/>
            <a:r>
              <a:rPr kumimoji="1" lang="ja-JP" altLang="en-US" sz="1500" b="1" dirty="0" smtClean="0">
                <a:solidFill>
                  <a:schemeClr val="bg1"/>
                </a:solidFill>
                <a:latin typeface="Meiryo UI" pitchFamily="50" charset="-128"/>
                <a:ea typeface="Meiryo UI" pitchFamily="50" charset="-128"/>
                <a:cs typeface="Meiryo UI" pitchFamily="50" charset="-128"/>
              </a:rPr>
              <a:t>機能の強化</a:t>
            </a:r>
            <a:endParaRPr kumimoji="1" lang="ja-JP" altLang="en-US" sz="1500" b="1" dirty="0">
              <a:solidFill>
                <a:schemeClr val="bg1"/>
              </a:solidFill>
              <a:latin typeface="Meiryo UI" pitchFamily="50" charset="-128"/>
              <a:ea typeface="Meiryo UI" pitchFamily="50" charset="-128"/>
              <a:cs typeface="Meiryo UI" pitchFamily="50" charset="-128"/>
            </a:endParaRPr>
          </a:p>
        </p:txBody>
      </p:sp>
      <p:sp>
        <p:nvSpPr>
          <p:cNvPr id="29" name="二等辺三角形 28"/>
          <p:cNvSpPr/>
          <p:nvPr/>
        </p:nvSpPr>
        <p:spPr>
          <a:xfrm rot="5400000">
            <a:off x="2702953" y="3593952"/>
            <a:ext cx="2304176" cy="396000"/>
          </a:xfrm>
          <a:prstGeom prst="triangle">
            <a:avLst>
              <a:gd name="adj" fmla="val 50680"/>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latin typeface="Meiryo UI" pitchFamily="50" charset="-128"/>
              <a:ea typeface="Meiryo UI" pitchFamily="50" charset="-128"/>
              <a:cs typeface="Meiryo UI" pitchFamily="50" charset="-128"/>
            </a:endParaRPr>
          </a:p>
        </p:txBody>
      </p:sp>
      <p:sp>
        <p:nvSpPr>
          <p:cNvPr id="32" name="二等辺三角形 31"/>
          <p:cNvSpPr/>
          <p:nvPr/>
        </p:nvSpPr>
        <p:spPr>
          <a:xfrm rot="5400000">
            <a:off x="5759083" y="3612357"/>
            <a:ext cx="2304176" cy="396000"/>
          </a:xfrm>
          <a:prstGeom prst="triangle">
            <a:avLst>
              <a:gd name="adj" fmla="val 50680"/>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latin typeface="Meiryo UI" pitchFamily="50" charset="-128"/>
              <a:ea typeface="Meiryo UI" pitchFamily="50" charset="-128"/>
              <a:cs typeface="Meiryo UI" pitchFamily="50" charset="-128"/>
            </a:endParaRPr>
          </a:p>
        </p:txBody>
      </p:sp>
      <p:sp>
        <p:nvSpPr>
          <p:cNvPr id="49" name="正方形/長方形 48"/>
          <p:cNvSpPr/>
          <p:nvPr/>
        </p:nvSpPr>
        <p:spPr>
          <a:xfrm>
            <a:off x="7166991" y="4655713"/>
            <a:ext cx="1852749" cy="1725615"/>
          </a:xfrm>
          <a:prstGeom prst="rect">
            <a:avLst/>
          </a:prstGeom>
          <a:solidFill>
            <a:schemeClr val="tx2">
              <a:lumMod val="75000"/>
            </a:schemeClr>
          </a:solidFill>
          <a:ln w="12700" cmpd="dbl">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ja-JP" altLang="en-US" sz="1500" b="1" dirty="0" smtClean="0">
                <a:solidFill>
                  <a:schemeClr val="bg1"/>
                </a:solidFill>
                <a:latin typeface="Meiryo UI" pitchFamily="50" charset="-128"/>
                <a:ea typeface="Meiryo UI" pitchFamily="50" charset="-128"/>
                <a:cs typeface="Meiryo UI" pitchFamily="50" charset="-128"/>
              </a:rPr>
              <a:t>地域自治区事務所における窓口サービス、地域に密着した事務の維持</a:t>
            </a:r>
            <a:endParaRPr lang="en-US" altLang="ja-JP" sz="1500" b="1" dirty="0" smtClean="0">
              <a:solidFill>
                <a:schemeClr val="bg1"/>
              </a:solidFill>
              <a:latin typeface="Meiryo UI" pitchFamily="50" charset="-128"/>
              <a:ea typeface="Meiryo UI" pitchFamily="50" charset="-128"/>
              <a:cs typeface="Meiryo UI" pitchFamily="50" charset="-128"/>
            </a:endParaRPr>
          </a:p>
        </p:txBody>
      </p:sp>
      <p:sp>
        <p:nvSpPr>
          <p:cNvPr id="27" name="正方形/長方形 26"/>
          <p:cNvSpPr/>
          <p:nvPr/>
        </p:nvSpPr>
        <p:spPr>
          <a:xfrm>
            <a:off x="107504" y="1340768"/>
            <a:ext cx="3528392" cy="5151472"/>
          </a:xfrm>
          <a:prstGeom prst="rect">
            <a:avLst/>
          </a:prstGeom>
          <a:solidFill>
            <a:schemeClr val="accent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0" name="角丸四角形 39"/>
          <p:cNvSpPr/>
          <p:nvPr/>
        </p:nvSpPr>
        <p:spPr>
          <a:xfrm>
            <a:off x="4139952" y="1297607"/>
            <a:ext cx="2520280" cy="5155729"/>
          </a:xfrm>
          <a:prstGeom prst="roundRect">
            <a:avLst>
              <a:gd name="adj" fmla="val 6085"/>
            </a:avLst>
          </a:prstGeom>
          <a:solidFill>
            <a:schemeClr val="tx2">
              <a:lumMod val="60000"/>
              <a:lumOff val="40000"/>
            </a:schemeClr>
          </a:solidFill>
          <a:ln>
            <a:solidFill>
              <a:schemeClr val="tx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ctr"/>
            <a:r>
              <a:rPr kumimoji="1" lang="ja-JP" altLang="en-US" sz="2000" b="1" dirty="0" smtClean="0">
                <a:solidFill>
                  <a:schemeClr val="bg1"/>
                </a:solidFill>
                <a:latin typeface="HG丸ｺﾞｼｯｸM-PRO" pitchFamily="50" charset="-128"/>
                <a:ea typeface="HG丸ｺﾞｼｯｸM-PRO" pitchFamily="50" charset="-128"/>
              </a:rPr>
              <a:t>体制整備</a:t>
            </a:r>
            <a:endParaRPr kumimoji="1" lang="ja-JP" altLang="en-US" sz="1600" b="1" dirty="0">
              <a:solidFill>
                <a:schemeClr val="bg1"/>
              </a:solidFill>
              <a:latin typeface="HG丸ｺﾞｼｯｸM-PRO" pitchFamily="50" charset="-128"/>
              <a:ea typeface="HG丸ｺﾞｼｯｸM-PRO" pitchFamily="50" charset="-128"/>
            </a:endParaRPr>
          </a:p>
        </p:txBody>
      </p:sp>
      <p:sp>
        <p:nvSpPr>
          <p:cNvPr id="33" name="正方形/長方形 32"/>
          <p:cNvSpPr/>
          <p:nvPr/>
        </p:nvSpPr>
        <p:spPr>
          <a:xfrm>
            <a:off x="4295924" y="1969083"/>
            <a:ext cx="2232000" cy="792733"/>
          </a:xfrm>
          <a:prstGeom prst="rect">
            <a:avLst/>
          </a:prstGeom>
          <a:solidFill>
            <a:schemeClr val="bg1"/>
          </a:solidFill>
          <a:ln w="22225" cmpd="dbl">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ja-JP" altLang="en-US" sz="140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総合区長を支える</a:t>
            </a:r>
            <a:endParaRPr lang="en-US" altLang="ja-JP" sz="140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r>
              <a:rPr lang="ja-JP" altLang="en-US" sz="140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副区長の設置、部制の導入</a:t>
            </a:r>
            <a:endParaRPr lang="en-US" altLang="ja-JP" sz="1400" b="1"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47" name="正方形/長方形 46"/>
          <p:cNvSpPr/>
          <p:nvPr/>
        </p:nvSpPr>
        <p:spPr>
          <a:xfrm>
            <a:off x="4297412" y="3108149"/>
            <a:ext cx="2220404" cy="808496"/>
          </a:xfrm>
          <a:prstGeom prst="rect">
            <a:avLst/>
          </a:prstGeom>
          <a:solidFill>
            <a:schemeClr val="bg1"/>
          </a:solidFill>
          <a:ln w="22225" cmpd="dbl">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ja-JP" altLang="en-US" sz="1400" b="1" dirty="0" smtClean="0">
                <a:solidFill>
                  <a:schemeClr val="tx1"/>
                </a:solidFill>
                <a:latin typeface="Meiryo UI" pitchFamily="50" charset="-128"/>
                <a:ea typeface="Meiryo UI" pitchFamily="50" charset="-128"/>
                <a:cs typeface="Meiryo UI" pitchFamily="50" charset="-128"/>
              </a:rPr>
              <a:t>移管・集約事務に</a:t>
            </a:r>
            <a:endParaRPr lang="en-US" altLang="ja-JP" sz="1400" b="1" dirty="0" smtClean="0">
              <a:solidFill>
                <a:schemeClr val="tx1"/>
              </a:solidFill>
              <a:latin typeface="Meiryo UI" pitchFamily="50" charset="-128"/>
              <a:ea typeface="Meiryo UI" pitchFamily="50" charset="-128"/>
              <a:cs typeface="Meiryo UI" pitchFamily="50" charset="-128"/>
            </a:endParaRPr>
          </a:p>
          <a:p>
            <a:r>
              <a:rPr lang="ja-JP" altLang="en-US" sz="1400" b="1" dirty="0" smtClean="0">
                <a:solidFill>
                  <a:schemeClr val="tx1"/>
                </a:solidFill>
                <a:latin typeface="Meiryo UI" pitchFamily="50" charset="-128"/>
                <a:ea typeface="Meiryo UI" pitchFamily="50" charset="-128"/>
                <a:cs typeface="Meiryo UI" pitchFamily="50" charset="-128"/>
              </a:rPr>
              <a:t>見合った部門の設置</a:t>
            </a:r>
            <a:endParaRPr lang="en-US" altLang="ja-JP" sz="1400" b="1" dirty="0" smtClean="0">
              <a:solidFill>
                <a:schemeClr val="tx1"/>
              </a:solidFill>
              <a:latin typeface="Meiryo UI" pitchFamily="50" charset="-128"/>
              <a:ea typeface="Meiryo UI" pitchFamily="50" charset="-128"/>
              <a:cs typeface="Meiryo UI" pitchFamily="50" charset="-128"/>
            </a:endParaRPr>
          </a:p>
          <a:p>
            <a:r>
              <a:rPr lang="ja-JP" altLang="en-US" sz="1100" b="1" dirty="0" smtClean="0">
                <a:solidFill>
                  <a:schemeClr val="tx1"/>
                </a:solidFill>
                <a:latin typeface="Meiryo UI" pitchFamily="50" charset="-128"/>
                <a:ea typeface="Meiryo UI" pitchFamily="50" charset="-128"/>
                <a:cs typeface="Meiryo UI" pitchFamily="50" charset="-128"/>
              </a:rPr>
              <a:t>（総合区役所への集中配置）</a:t>
            </a:r>
          </a:p>
        </p:txBody>
      </p:sp>
      <p:sp>
        <p:nvSpPr>
          <p:cNvPr id="34" name="正方形/長方形 33"/>
          <p:cNvSpPr/>
          <p:nvPr/>
        </p:nvSpPr>
        <p:spPr>
          <a:xfrm>
            <a:off x="4281047" y="4277924"/>
            <a:ext cx="2243956" cy="779077"/>
          </a:xfrm>
          <a:prstGeom prst="rect">
            <a:avLst/>
          </a:prstGeom>
          <a:solidFill>
            <a:schemeClr val="bg1"/>
          </a:solidFill>
          <a:ln w="22225" cmpd="dbl">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fontAlgn="ctr"/>
            <a:r>
              <a:rPr lang="ja-JP" altLang="en-US" sz="1400" b="1" dirty="0" smtClean="0">
                <a:solidFill>
                  <a:srgbClr val="000000"/>
                </a:solidFill>
                <a:latin typeface="Meiryo UI" pitchFamily="50" charset="-128"/>
                <a:ea typeface="Meiryo UI" pitchFamily="50" charset="-128"/>
                <a:cs typeface="Meiryo UI" pitchFamily="50" charset="-128"/>
              </a:rPr>
              <a:t>権限の拡大を踏まえた</a:t>
            </a:r>
            <a:endParaRPr lang="en-US" altLang="ja-JP" sz="1400" b="1" dirty="0" smtClean="0">
              <a:solidFill>
                <a:srgbClr val="000000"/>
              </a:solidFill>
              <a:latin typeface="Meiryo UI" pitchFamily="50" charset="-128"/>
              <a:ea typeface="Meiryo UI" pitchFamily="50" charset="-128"/>
              <a:cs typeface="Meiryo UI" pitchFamily="50" charset="-128"/>
            </a:endParaRPr>
          </a:p>
          <a:p>
            <a:pPr fontAlgn="ctr"/>
            <a:r>
              <a:rPr lang="ja-JP" altLang="en-US" sz="1400" b="1" dirty="0" smtClean="0">
                <a:solidFill>
                  <a:srgbClr val="000000"/>
                </a:solidFill>
                <a:latin typeface="Meiryo UI" pitchFamily="50" charset="-128"/>
                <a:ea typeface="Meiryo UI" pitchFamily="50" charset="-128"/>
                <a:cs typeface="Meiryo UI" pitchFamily="50" charset="-128"/>
              </a:rPr>
              <a:t>機能強化のための増員配置</a:t>
            </a:r>
            <a:endParaRPr lang="en-US" altLang="ja-JP" sz="1400" b="1" dirty="0" smtClean="0">
              <a:solidFill>
                <a:srgbClr val="000000"/>
              </a:solidFill>
              <a:latin typeface="Meiryo UI" pitchFamily="50" charset="-128"/>
              <a:ea typeface="Meiryo UI" pitchFamily="50" charset="-128"/>
              <a:cs typeface="Meiryo UI" pitchFamily="50" charset="-128"/>
            </a:endParaRPr>
          </a:p>
        </p:txBody>
      </p:sp>
      <p:sp>
        <p:nvSpPr>
          <p:cNvPr id="48" name="正方形/長方形 47"/>
          <p:cNvSpPr/>
          <p:nvPr/>
        </p:nvSpPr>
        <p:spPr>
          <a:xfrm>
            <a:off x="4277923" y="5416426"/>
            <a:ext cx="2250001" cy="748878"/>
          </a:xfrm>
          <a:prstGeom prst="rect">
            <a:avLst/>
          </a:prstGeom>
          <a:solidFill>
            <a:schemeClr val="bg1"/>
          </a:solidFill>
          <a:ln w="22225" cmpd="dbl">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ja-JP" altLang="en-US" sz="1400" b="1" dirty="0" smtClean="0">
                <a:solidFill>
                  <a:schemeClr val="tx1"/>
                </a:solidFill>
                <a:latin typeface="Meiryo UI" pitchFamily="50" charset="-128"/>
                <a:ea typeface="Meiryo UI" pitchFamily="50" charset="-128"/>
                <a:cs typeface="Meiryo UI" pitchFamily="50" charset="-128"/>
              </a:rPr>
              <a:t>地域自治区事務所の</a:t>
            </a:r>
            <a:endParaRPr lang="en-US" altLang="ja-JP" sz="1400" b="1" dirty="0" smtClean="0">
              <a:solidFill>
                <a:schemeClr val="tx1"/>
              </a:solidFill>
              <a:latin typeface="Meiryo UI" pitchFamily="50" charset="-128"/>
              <a:ea typeface="Meiryo UI" pitchFamily="50" charset="-128"/>
              <a:cs typeface="Meiryo UI" pitchFamily="50" charset="-128"/>
            </a:endParaRPr>
          </a:p>
          <a:p>
            <a:r>
              <a:rPr lang="ja-JP" altLang="en-US" sz="1400" b="1" dirty="0" smtClean="0">
                <a:solidFill>
                  <a:schemeClr val="tx1"/>
                </a:solidFill>
                <a:latin typeface="Meiryo UI" pitchFamily="50" charset="-128"/>
                <a:ea typeface="Meiryo UI" pitchFamily="50" charset="-128"/>
                <a:cs typeface="Meiryo UI" pitchFamily="50" charset="-128"/>
              </a:rPr>
              <a:t>体制整備</a:t>
            </a:r>
            <a:endParaRPr lang="en-US" altLang="ja-JP" sz="1400" b="1" dirty="0" smtClean="0">
              <a:solidFill>
                <a:schemeClr val="tx1"/>
              </a:solidFill>
              <a:latin typeface="Meiryo UI" pitchFamily="50" charset="-128"/>
              <a:ea typeface="Meiryo UI" pitchFamily="50" charset="-128"/>
              <a:cs typeface="Meiryo UI" pitchFamily="50" charset="-128"/>
            </a:endParaRPr>
          </a:p>
        </p:txBody>
      </p:sp>
      <p:sp>
        <p:nvSpPr>
          <p:cNvPr id="25" name="正方形/長方形 24"/>
          <p:cNvSpPr/>
          <p:nvPr/>
        </p:nvSpPr>
        <p:spPr>
          <a:xfrm>
            <a:off x="0" y="-1660"/>
            <a:ext cx="9144000" cy="432000"/>
          </a:xfrm>
          <a:prstGeom prst="rect">
            <a:avLst/>
          </a:prstGeom>
          <a:gradFill>
            <a:gsLst>
              <a:gs pos="0">
                <a:schemeClr val="accent2">
                  <a:lumMod val="40000"/>
                  <a:lumOff val="60000"/>
                </a:schemeClr>
              </a:gs>
              <a:gs pos="50000">
                <a:schemeClr val="bg1"/>
              </a:gs>
              <a:gs pos="100000">
                <a:schemeClr val="accent2">
                  <a:lumMod val="40000"/>
                  <a:lumOff val="6000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r>
              <a:rPr lang="ja-JP" altLang="en-US" sz="2000" b="1" dirty="0">
                <a:solidFill>
                  <a:prstClr val="black"/>
                </a:solidFill>
                <a:latin typeface="Meiryo UI" pitchFamily="50" charset="-128"/>
                <a:ea typeface="Meiryo UI" pitchFamily="50" charset="-128"/>
                <a:cs typeface="Meiryo UI" pitchFamily="50" charset="-128"/>
              </a:rPr>
              <a:t>２</a:t>
            </a:r>
            <a:r>
              <a:rPr lang="ja-JP" altLang="en-US" sz="2000" b="1" dirty="0" smtClean="0">
                <a:solidFill>
                  <a:prstClr val="black"/>
                </a:solidFill>
                <a:latin typeface="Meiryo UI" pitchFamily="50" charset="-128"/>
                <a:ea typeface="Meiryo UI" pitchFamily="50" charset="-128"/>
                <a:cs typeface="Meiryo UI" pitchFamily="50" charset="-128"/>
              </a:rPr>
              <a:t>　総合区にふさわしい組織体制の構築＜機能的な組織体制＞</a:t>
            </a:r>
            <a:endParaRPr lang="ja-JP" altLang="en-US" sz="2000" b="1" dirty="0">
              <a:solidFill>
                <a:prstClr val="black"/>
              </a:solidFill>
              <a:latin typeface="Meiryo UI" pitchFamily="50" charset="-128"/>
              <a:ea typeface="Meiryo UI" pitchFamily="50" charset="-128"/>
              <a:cs typeface="Meiryo UI" pitchFamily="50" charset="-128"/>
            </a:endParaRPr>
          </a:p>
        </p:txBody>
      </p:sp>
      <p:sp>
        <p:nvSpPr>
          <p:cNvPr id="31" name="テキスト ボックス 30"/>
          <p:cNvSpPr txBox="1"/>
          <p:nvPr/>
        </p:nvSpPr>
        <p:spPr>
          <a:xfrm>
            <a:off x="-121196" y="476672"/>
            <a:ext cx="7357492" cy="384721"/>
          </a:xfrm>
          <a:prstGeom prst="rect">
            <a:avLst/>
          </a:prstGeom>
          <a:noFill/>
        </p:spPr>
        <p:txBody>
          <a:bodyPr wrap="square" rtlCol="0">
            <a:spAutoFit/>
          </a:bodyPr>
          <a:lstStyle/>
          <a:p>
            <a:r>
              <a:rPr lang="ja-JP" altLang="en-US" sz="1900" b="1"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（１）政策・企画機能の強化と窓口サービス等の維持</a:t>
            </a:r>
            <a:endParaRPr lang="ja-JP" altLang="en-US" sz="19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36" name="フローチャート : 代替処理 35"/>
          <p:cNvSpPr/>
          <p:nvPr/>
        </p:nvSpPr>
        <p:spPr>
          <a:xfrm>
            <a:off x="251520" y="2204864"/>
            <a:ext cx="3240359" cy="504056"/>
          </a:xfrm>
          <a:prstGeom prst="flowChartAlternateProcess">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ja-JP" altLang="en-US" sz="140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局から総合区への移管事務・組織</a:t>
            </a:r>
            <a:endParaRPr kumimoji="1" lang="ja-JP" altLang="en-US" sz="1600" dirty="0"/>
          </a:p>
        </p:txBody>
      </p:sp>
      <p:sp>
        <p:nvSpPr>
          <p:cNvPr id="37" name="フローチャート : 代替処理 36"/>
          <p:cNvSpPr/>
          <p:nvPr/>
        </p:nvSpPr>
        <p:spPr>
          <a:xfrm>
            <a:off x="251520" y="2924944"/>
            <a:ext cx="3242468" cy="504056"/>
          </a:xfrm>
          <a:prstGeom prst="flowChartAlternateProcess">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ja-JP" altLang="en-US" sz="140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総合区役所への集約事務</a:t>
            </a:r>
            <a:endParaRPr lang="en-US" altLang="ja-JP" sz="140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r>
              <a:rPr lang="ja-JP" altLang="en-US" sz="1000" dirty="0" smtClean="0">
                <a:solidFill>
                  <a:schemeClr val="tx1"/>
                </a:solidFill>
                <a:latin typeface="Meiryo UI" pitchFamily="50" charset="-128"/>
                <a:ea typeface="Meiryo UI" pitchFamily="50" charset="-128"/>
                <a:cs typeface="Meiryo UI" pitchFamily="50" charset="-128"/>
              </a:rPr>
              <a:t>行政区の事務のうち総務系の事務等を総合区役所へ集約</a:t>
            </a:r>
            <a:endParaRPr kumimoji="1" lang="ja-JP" altLang="en-US" sz="1600" dirty="0"/>
          </a:p>
        </p:txBody>
      </p:sp>
      <p:sp>
        <p:nvSpPr>
          <p:cNvPr id="38" name="フローチャート : 代替処理 37"/>
          <p:cNvSpPr/>
          <p:nvPr/>
        </p:nvSpPr>
        <p:spPr>
          <a:xfrm>
            <a:off x="251520" y="5013176"/>
            <a:ext cx="3256235" cy="504056"/>
          </a:xfrm>
          <a:prstGeom prst="flowChartAlternateProcess">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nSpc>
                <a:spcPct val="125000"/>
              </a:lnSpc>
            </a:pPr>
            <a:r>
              <a:rPr lang="ja-JP" altLang="en-US" sz="140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総合区長に付与される職員任免権</a:t>
            </a:r>
            <a:endParaRPr lang="en-US" altLang="ja-JP" sz="140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41" name="フローチャート : 代替処理 40"/>
          <p:cNvSpPr/>
          <p:nvPr/>
        </p:nvSpPr>
        <p:spPr>
          <a:xfrm>
            <a:off x="251520" y="3717032"/>
            <a:ext cx="3240360" cy="504056"/>
          </a:xfrm>
          <a:prstGeom prst="flowChartAlternateProcess">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nSpc>
                <a:spcPct val="125000"/>
              </a:lnSpc>
            </a:pPr>
            <a:r>
              <a:rPr lang="ja-JP" altLang="en-US" sz="140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地域自治区事務所（</a:t>
            </a:r>
            <a:r>
              <a:rPr lang="en-US" altLang="ja-JP" sz="140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24</a:t>
            </a:r>
            <a:r>
              <a:rPr lang="ja-JP" altLang="en-US" sz="140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か所）の設置</a:t>
            </a:r>
            <a:endParaRPr lang="en-US" altLang="ja-JP" sz="140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46" name="角丸四角形 45"/>
          <p:cNvSpPr/>
          <p:nvPr/>
        </p:nvSpPr>
        <p:spPr>
          <a:xfrm>
            <a:off x="251520" y="1718494"/>
            <a:ext cx="2808312" cy="348053"/>
          </a:xfrm>
          <a:prstGeom prst="roundRect">
            <a:avLst>
              <a:gd name="adj" fmla="val 8778"/>
            </a:avLst>
          </a:prstGeom>
          <a:solidFill>
            <a:schemeClr val="tx2">
              <a:lumMod val="75000"/>
            </a:schemeClr>
          </a:solidFill>
          <a:ln w="9525">
            <a:no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p>
            <a:r>
              <a:rPr lang="ja-JP" altLang="en-US" sz="1600" b="1" dirty="0" smtClean="0">
                <a:solidFill>
                  <a:schemeClr val="bg1"/>
                </a:solidFill>
                <a:latin typeface="Meiryo UI" panose="020B0604030504040204" pitchFamily="50" charset="-128"/>
                <a:ea typeface="Meiryo UI" panose="020B0604030504040204" pitchFamily="50" charset="-128"/>
                <a:cs typeface="Meiryo UI" panose="020B0604030504040204" pitchFamily="50" charset="-128"/>
              </a:rPr>
              <a:t>総合区の事務・組織の拡大</a:t>
            </a:r>
            <a:endParaRPr lang="ja-JP" altLang="en-US" b="1" dirty="0">
              <a:solidFill>
                <a:schemeClr val="bg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51" name="角丸四角形 50"/>
          <p:cNvSpPr/>
          <p:nvPr/>
        </p:nvSpPr>
        <p:spPr>
          <a:xfrm>
            <a:off x="251520" y="4509120"/>
            <a:ext cx="2808312" cy="348053"/>
          </a:xfrm>
          <a:prstGeom prst="roundRect">
            <a:avLst>
              <a:gd name="adj" fmla="val 8778"/>
            </a:avLst>
          </a:prstGeom>
          <a:solidFill>
            <a:schemeClr val="tx2">
              <a:lumMod val="75000"/>
            </a:schemeClr>
          </a:solidFill>
          <a:ln w="9525">
            <a:no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p>
            <a:r>
              <a:rPr lang="ja-JP" altLang="en-US" sz="1600" b="1" dirty="0" smtClean="0">
                <a:solidFill>
                  <a:schemeClr val="bg1"/>
                </a:solidFill>
                <a:latin typeface="Meiryo UI" panose="020B0604030504040204" pitchFamily="50" charset="-128"/>
                <a:ea typeface="Meiryo UI" panose="020B0604030504040204" pitchFamily="50" charset="-128"/>
                <a:cs typeface="Meiryo UI" panose="020B0604030504040204" pitchFamily="50" charset="-128"/>
              </a:rPr>
              <a:t>総合区長の権限の拡大</a:t>
            </a:r>
            <a:endParaRPr lang="ja-JP" altLang="en-US" b="1" dirty="0">
              <a:solidFill>
                <a:schemeClr val="bg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52" name="正方形/長方形 51"/>
          <p:cNvSpPr/>
          <p:nvPr/>
        </p:nvSpPr>
        <p:spPr>
          <a:xfrm>
            <a:off x="611560" y="1196752"/>
            <a:ext cx="2291556" cy="321040"/>
          </a:xfrm>
          <a:prstGeom prst="rect">
            <a:avLst/>
          </a:prstGeom>
          <a:solidFill>
            <a:schemeClr val="accent6">
              <a:lumMod val="60000"/>
              <a:lumOff val="40000"/>
            </a:schemeClr>
          </a:solid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dist"/>
            <a:r>
              <a:rPr kumimoji="1" lang="ja-JP" altLang="en-US" sz="1600" b="1" dirty="0" smtClean="0">
                <a:solidFill>
                  <a:schemeClr val="tx1"/>
                </a:solidFill>
                <a:latin typeface="Meiryo UI" pitchFamily="50" charset="-128"/>
                <a:ea typeface="Meiryo UI" pitchFamily="50" charset="-128"/>
                <a:cs typeface="Meiryo UI" pitchFamily="50" charset="-128"/>
              </a:rPr>
              <a:t>総合区　　</a:t>
            </a:r>
            <a:endParaRPr kumimoji="1" lang="ja-JP" altLang="en-US" sz="1600" b="1" dirty="0">
              <a:solidFill>
                <a:schemeClr val="tx1"/>
              </a:solidFill>
              <a:latin typeface="Meiryo UI" pitchFamily="50" charset="-128"/>
              <a:ea typeface="Meiryo UI" pitchFamily="50" charset="-128"/>
              <a:cs typeface="Meiryo UI" pitchFamily="50" charset="-128"/>
            </a:endParaRPr>
          </a:p>
        </p:txBody>
      </p:sp>
      <p:sp>
        <p:nvSpPr>
          <p:cNvPr id="54" name="フローチャート : 代替処理 53"/>
          <p:cNvSpPr/>
          <p:nvPr/>
        </p:nvSpPr>
        <p:spPr>
          <a:xfrm>
            <a:off x="251520" y="5733256"/>
            <a:ext cx="3240360" cy="504056"/>
          </a:xfrm>
          <a:prstGeom prst="flowChartAlternateProcess">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nSpc>
                <a:spcPct val="125000"/>
              </a:lnSpc>
            </a:pPr>
            <a:r>
              <a:rPr lang="ja-JP" altLang="en-US" sz="140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総合区長に付与される予算意見具申権</a:t>
            </a:r>
            <a:endParaRPr lang="en-US" altLang="ja-JP" sz="160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24" name="正方形/長方形 27"/>
          <p:cNvSpPr>
            <a:spLocks noChangeArrowheads="1"/>
          </p:cNvSpPr>
          <p:nvPr/>
        </p:nvSpPr>
        <p:spPr bwMode="auto">
          <a:xfrm>
            <a:off x="8112125" y="6596063"/>
            <a:ext cx="1031875" cy="261937"/>
          </a:xfrm>
          <a:prstGeom prst="rect">
            <a:avLst/>
          </a:prstGeom>
          <a:noFill/>
          <a:ln w="9525">
            <a:noFill/>
            <a:miter lim="800000"/>
            <a:headEnd/>
            <a:tailEnd/>
          </a:ln>
        </p:spPr>
        <p:txBody>
          <a:bodyPr>
            <a:spAutoFit/>
          </a:bodyPr>
          <a:lstStyle/>
          <a:p>
            <a:pPr algn="r"/>
            <a:r>
              <a:rPr lang="ja-JP" altLang="en-US" sz="1100" b="1" dirty="0">
                <a:solidFill>
                  <a:srgbClr val="000000"/>
                </a:solidFill>
                <a:latin typeface="ＭＳ Ｐゴシック" charset="-128"/>
                <a:ea typeface="Meiryo UI" pitchFamily="50" charset="-128"/>
                <a:cs typeface="Meiryo UI" pitchFamily="50" charset="-128"/>
              </a:rPr>
              <a:t> 組織</a:t>
            </a:r>
            <a:r>
              <a:rPr lang="en-US" altLang="ja-JP" sz="1100" b="1" dirty="0" smtClean="0">
                <a:solidFill>
                  <a:srgbClr val="000000"/>
                </a:solidFill>
                <a:latin typeface="ＭＳ Ｐゴシック" charset="-128"/>
                <a:ea typeface="Meiryo UI" pitchFamily="50" charset="-128"/>
                <a:cs typeface="Meiryo UI" pitchFamily="50" charset="-128"/>
              </a:rPr>
              <a:t>-</a:t>
            </a:r>
            <a:r>
              <a:rPr lang="ja-JP" altLang="en-US" sz="1100" b="1" dirty="0" smtClean="0">
                <a:solidFill>
                  <a:srgbClr val="000000"/>
                </a:solidFill>
                <a:latin typeface="ＭＳ Ｐゴシック" charset="-128"/>
                <a:ea typeface="Meiryo UI" pitchFamily="50" charset="-128"/>
                <a:cs typeface="Meiryo UI" pitchFamily="50" charset="-128"/>
              </a:rPr>
              <a:t>２</a:t>
            </a:r>
            <a:endParaRPr lang="ja-JP" altLang="en-US" sz="1200" b="1" dirty="0">
              <a:solidFill>
                <a:srgbClr val="000000"/>
              </a:solidFill>
              <a:latin typeface="ＭＳ Ｐゴシック" charset="-128"/>
              <a:ea typeface="Meiryo UI" pitchFamily="50" charset="-128"/>
              <a:cs typeface="Meiryo UI" pitchFamily="50" charset="-128"/>
            </a:endParaRPr>
          </a:p>
        </p:txBody>
      </p:sp>
    </p:spTree>
    <p:extLst>
      <p:ext uri="{BB962C8B-B14F-4D97-AF65-F5344CB8AC3E}">
        <p14:creationId xmlns="" xmlns:p14="http://schemas.microsoft.com/office/powerpoint/2010/main" val="4168905725"/>
      </p:ext>
    </p:extLst>
  </p:cSld>
  <p:clrMapOvr>
    <a:masterClrMapping/>
  </p:clrMapOvr>
  <p:timing>
    <p:tnLst>
      <p:par>
        <p:cTn id="1" dur="indefinite" restart="never" nodeType="tmRoot"/>
      </p:par>
    </p:tn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 name="正方形/長方形 34"/>
          <p:cNvSpPr/>
          <p:nvPr/>
        </p:nvSpPr>
        <p:spPr>
          <a:xfrm>
            <a:off x="35496" y="1737360"/>
            <a:ext cx="2110804" cy="4715976"/>
          </a:xfrm>
          <a:prstGeom prst="rect">
            <a:avLst/>
          </a:prstGeom>
          <a:solidFill>
            <a:schemeClr val="accent1">
              <a:lumMod val="40000"/>
              <a:lumOff val="6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latin typeface="Meiryo UI" pitchFamily="50" charset="-128"/>
              <a:ea typeface="Meiryo UI" pitchFamily="50" charset="-128"/>
              <a:cs typeface="Meiryo UI" pitchFamily="50" charset="-128"/>
            </a:endParaRPr>
          </a:p>
        </p:txBody>
      </p:sp>
      <p:sp>
        <p:nvSpPr>
          <p:cNvPr id="36" name="正方形/長方形 35"/>
          <p:cNvSpPr/>
          <p:nvPr/>
        </p:nvSpPr>
        <p:spPr>
          <a:xfrm>
            <a:off x="2484504" y="1737360"/>
            <a:ext cx="6624000" cy="4715976"/>
          </a:xfrm>
          <a:prstGeom prst="rect">
            <a:avLst/>
          </a:prstGeom>
          <a:solidFill>
            <a:schemeClr val="accent6">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latin typeface="Meiryo UI" pitchFamily="50" charset="-128"/>
              <a:ea typeface="Meiryo UI" pitchFamily="50" charset="-128"/>
              <a:cs typeface="Meiryo UI" pitchFamily="50" charset="-128"/>
            </a:endParaRPr>
          </a:p>
        </p:txBody>
      </p:sp>
      <p:sp>
        <p:nvSpPr>
          <p:cNvPr id="6" name="テキスト ボックス 5"/>
          <p:cNvSpPr txBox="1"/>
          <p:nvPr/>
        </p:nvSpPr>
        <p:spPr>
          <a:xfrm>
            <a:off x="-36512" y="1722294"/>
            <a:ext cx="2016224" cy="338554"/>
          </a:xfrm>
          <a:prstGeom prst="rect">
            <a:avLst/>
          </a:prstGeom>
          <a:noFill/>
        </p:spPr>
        <p:txBody>
          <a:bodyPr wrap="square" rtlCol="0">
            <a:spAutoFit/>
          </a:bodyPr>
          <a:lstStyle/>
          <a:p>
            <a:r>
              <a:rPr kumimoji="1" lang="en-US" altLang="ja-JP" sz="1600" dirty="0" smtClean="0">
                <a:latin typeface="Meiryo UI" pitchFamily="50" charset="-128"/>
                <a:ea typeface="Meiryo UI" pitchFamily="50" charset="-128"/>
                <a:cs typeface="Meiryo UI" pitchFamily="50" charset="-128"/>
              </a:rPr>
              <a:t>【</a:t>
            </a:r>
            <a:r>
              <a:rPr kumimoji="1" lang="ja-JP" altLang="en-US" sz="1600" dirty="0" smtClean="0">
                <a:latin typeface="Meiryo UI" pitchFamily="50" charset="-128"/>
                <a:ea typeface="Meiryo UI" pitchFamily="50" charset="-128"/>
                <a:cs typeface="Meiryo UI" pitchFamily="50" charset="-128"/>
              </a:rPr>
              <a:t>現在</a:t>
            </a:r>
            <a:r>
              <a:rPr kumimoji="1" lang="en-US" altLang="ja-JP" sz="1600" dirty="0" smtClean="0">
                <a:latin typeface="Meiryo UI" pitchFamily="50" charset="-128"/>
                <a:ea typeface="Meiryo UI" pitchFamily="50" charset="-128"/>
                <a:cs typeface="Meiryo UI" pitchFamily="50" charset="-128"/>
              </a:rPr>
              <a:t>】</a:t>
            </a:r>
            <a:endParaRPr kumimoji="1" lang="ja-JP" altLang="en-US" sz="1600" dirty="0">
              <a:latin typeface="Meiryo UI" pitchFamily="50" charset="-128"/>
              <a:ea typeface="Meiryo UI" pitchFamily="50" charset="-128"/>
              <a:cs typeface="Meiryo UI" pitchFamily="50" charset="-128"/>
            </a:endParaRPr>
          </a:p>
        </p:txBody>
      </p:sp>
      <p:sp>
        <p:nvSpPr>
          <p:cNvPr id="14" name="テキスト ボックス 13"/>
          <p:cNvSpPr txBox="1"/>
          <p:nvPr/>
        </p:nvSpPr>
        <p:spPr>
          <a:xfrm>
            <a:off x="2430920" y="3406116"/>
            <a:ext cx="430887" cy="1872208"/>
          </a:xfrm>
          <a:prstGeom prst="rect">
            <a:avLst/>
          </a:prstGeom>
          <a:noFill/>
        </p:spPr>
        <p:txBody>
          <a:bodyPr vert="eaVert" wrap="square" rtlCol="0">
            <a:spAutoFit/>
          </a:bodyPr>
          <a:lstStyle/>
          <a:p>
            <a:r>
              <a:rPr kumimoji="1" lang="ja-JP" altLang="en-US" sz="1600" b="1" dirty="0" smtClean="0">
                <a:latin typeface="Meiryo UI" pitchFamily="50" charset="-128"/>
                <a:ea typeface="Meiryo UI" pitchFamily="50" charset="-128"/>
                <a:cs typeface="Meiryo UI" pitchFamily="50" charset="-128"/>
              </a:rPr>
              <a:t>総　合　区　長</a:t>
            </a:r>
            <a:endParaRPr kumimoji="1" lang="ja-JP" altLang="en-US" sz="1600" b="1" dirty="0">
              <a:latin typeface="Meiryo UI" pitchFamily="50" charset="-128"/>
              <a:ea typeface="Meiryo UI" pitchFamily="50" charset="-128"/>
              <a:cs typeface="Meiryo UI" pitchFamily="50" charset="-128"/>
            </a:endParaRPr>
          </a:p>
        </p:txBody>
      </p:sp>
      <p:sp>
        <p:nvSpPr>
          <p:cNvPr id="28" name="正方形/長方形 27"/>
          <p:cNvSpPr/>
          <p:nvPr/>
        </p:nvSpPr>
        <p:spPr>
          <a:xfrm>
            <a:off x="3122248" y="3262100"/>
            <a:ext cx="316784" cy="1764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eaVert" rtlCol="0" anchor="ctr"/>
          <a:lstStyle/>
          <a:p>
            <a:pPr algn="ctr"/>
            <a:r>
              <a:rPr kumimoji="1" lang="ja-JP" altLang="en-US" sz="1600" b="1" dirty="0" smtClean="0">
                <a:solidFill>
                  <a:schemeClr val="tx1"/>
                </a:solidFill>
                <a:latin typeface="Meiryo UI" pitchFamily="50" charset="-128"/>
                <a:ea typeface="Meiryo UI" pitchFamily="50" charset="-128"/>
                <a:cs typeface="Meiryo UI" pitchFamily="50" charset="-128"/>
              </a:rPr>
              <a:t>副　区　長</a:t>
            </a:r>
            <a:endParaRPr kumimoji="1" lang="ja-JP" altLang="en-US" sz="1600" b="1" dirty="0">
              <a:solidFill>
                <a:schemeClr val="tx1"/>
              </a:solidFill>
              <a:latin typeface="Meiryo UI" pitchFamily="50" charset="-128"/>
              <a:ea typeface="Meiryo UI" pitchFamily="50" charset="-128"/>
              <a:cs typeface="Meiryo UI" pitchFamily="50" charset="-128"/>
            </a:endParaRPr>
          </a:p>
        </p:txBody>
      </p:sp>
      <p:sp>
        <p:nvSpPr>
          <p:cNvPr id="29" name="二等辺三角形 28"/>
          <p:cNvSpPr/>
          <p:nvPr/>
        </p:nvSpPr>
        <p:spPr>
          <a:xfrm rot="5400000">
            <a:off x="1038448" y="3987204"/>
            <a:ext cx="2556000" cy="216024"/>
          </a:xfrm>
          <a:prstGeom prst="triangle">
            <a:avLst>
              <a:gd name="adj" fmla="val 50680"/>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latin typeface="Meiryo UI" pitchFamily="50" charset="-128"/>
              <a:ea typeface="Meiryo UI" pitchFamily="50" charset="-128"/>
              <a:cs typeface="Meiryo UI" pitchFamily="50" charset="-128"/>
            </a:endParaRPr>
          </a:p>
        </p:txBody>
      </p:sp>
      <p:sp>
        <p:nvSpPr>
          <p:cNvPr id="33" name="テキスト ボックス 32"/>
          <p:cNvSpPr txBox="1"/>
          <p:nvPr/>
        </p:nvSpPr>
        <p:spPr>
          <a:xfrm>
            <a:off x="3959912" y="3890410"/>
            <a:ext cx="2844336" cy="461665"/>
          </a:xfrm>
          <a:prstGeom prst="rect">
            <a:avLst/>
          </a:prstGeom>
          <a:noFill/>
        </p:spPr>
        <p:txBody>
          <a:bodyPr wrap="square" rtlCol="0">
            <a:spAutoFit/>
          </a:bodyPr>
          <a:lstStyle/>
          <a:p>
            <a:r>
              <a:rPr kumimoji="1" lang="ja-JP" altLang="en-US" sz="1200" dirty="0" smtClean="0">
                <a:latin typeface="Meiryo UI" pitchFamily="50" charset="-128"/>
                <a:ea typeface="Meiryo UI" pitchFamily="50" charset="-128"/>
                <a:cs typeface="Meiryo UI" pitchFamily="50" charset="-128"/>
              </a:rPr>
              <a:t>（総合区役所所在の地域自治区）</a:t>
            </a:r>
            <a:endParaRPr kumimoji="1" lang="en-US" altLang="ja-JP" sz="1200" dirty="0" smtClean="0">
              <a:latin typeface="Meiryo UI" pitchFamily="50" charset="-128"/>
              <a:ea typeface="Meiryo UI" pitchFamily="50" charset="-128"/>
              <a:cs typeface="Meiryo UI" pitchFamily="50" charset="-128"/>
            </a:endParaRPr>
          </a:p>
          <a:p>
            <a:r>
              <a:rPr lang="ja-JP" altLang="en-US" sz="1200" dirty="0">
                <a:latin typeface="Meiryo UI" pitchFamily="50" charset="-128"/>
                <a:ea typeface="Meiryo UI" pitchFamily="50" charset="-128"/>
                <a:cs typeface="Meiryo UI" pitchFamily="50" charset="-128"/>
              </a:rPr>
              <a:t>　</a:t>
            </a:r>
            <a:r>
              <a:rPr lang="en-US" altLang="ja-JP" sz="1200" dirty="0" smtClean="0">
                <a:latin typeface="Meiryo UI" pitchFamily="50" charset="-128"/>
                <a:ea typeface="Meiryo UI" pitchFamily="50" charset="-128"/>
                <a:cs typeface="Meiryo UI" pitchFamily="50" charset="-128"/>
              </a:rPr>
              <a:t>※</a:t>
            </a:r>
            <a:r>
              <a:rPr lang="ja-JP" altLang="en-US" sz="1200" dirty="0">
                <a:latin typeface="Meiryo UI" pitchFamily="50" charset="-128"/>
                <a:ea typeface="Meiryo UI" pitchFamily="50" charset="-128"/>
                <a:cs typeface="Meiryo UI" pitchFamily="50" charset="-128"/>
              </a:rPr>
              <a:t>区民部</a:t>
            </a:r>
            <a:r>
              <a:rPr lang="ja-JP" altLang="en-US" sz="1200" dirty="0" smtClean="0">
                <a:latin typeface="Meiryo UI" pitchFamily="50" charset="-128"/>
                <a:ea typeface="Meiryo UI" pitchFamily="50" charset="-128"/>
                <a:cs typeface="Meiryo UI" pitchFamily="50" charset="-128"/>
              </a:rPr>
              <a:t>長</a:t>
            </a:r>
            <a:r>
              <a:rPr lang="ja-JP" altLang="en-US" sz="1200" dirty="0">
                <a:latin typeface="Meiryo UI" pitchFamily="50" charset="-128"/>
                <a:ea typeface="Meiryo UI" pitchFamily="50" charset="-128"/>
                <a:cs typeface="Meiryo UI" pitchFamily="50" charset="-128"/>
              </a:rPr>
              <a:t>が</a:t>
            </a:r>
            <a:r>
              <a:rPr lang="ja-JP" altLang="en-US" sz="1200" dirty="0" smtClean="0">
                <a:latin typeface="Meiryo UI" pitchFamily="50" charset="-128"/>
                <a:ea typeface="Meiryo UI" pitchFamily="50" charset="-128"/>
                <a:cs typeface="Meiryo UI" pitchFamily="50" charset="-128"/>
              </a:rPr>
              <a:t>兼務</a:t>
            </a:r>
            <a:endParaRPr lang="ja-JP" altLang="en-US" sz="1200" dirty="0">
              <a:latin typeface="Meiryo UI" pitchFamily="50" charset="-128"/>
              <a:ea typeface="Meiryo UI" pitchFamily="50" charset="-128"/>
              <a:cs typeface="Meiryo UI" pitchFamily="50" charset="-128"/>
            </a:endParaRPr>
          </a:p>
        </p:txBody>
      </p:sp>
      <p:sp>
        <p:nvSpPr>
          <p:cNvPr id="37" name="テキスト ボックス 36"/>
          <p:cNvSpPr txBox="1"/>
          <p:nvPr/>
        </p:nvSpPr>
        <p:spPr>
          <a:xfrm>
            <a:off x="323528" y="6453336"/>
            <a:ext cx="1656184" cy="276999"/>
          </a:xfrm>
          <a:prstGeom prst="rect">
            <a:avLst/>
          </a:prstGeom>
          <a:noFill/>
        </p:spPr>
        <p:txBody>
          <a:bodyPr wrap="square" rtlCol="0">
            <a:spAutoFit/>
          </a:bodyPr>
          <a:lstStyle/>
          <a:p>
            <a:r>
              <a:rPr kumimoji="1" lang="en-US" altLang="ja-JP" sz="1200" dirty="0" smtClean="0">
                <a:latin typeface="Meiryo UI" pitchFamily="50" charset="-128"/>
                <a:ea typeface="Meiryo UI" pitchFamily="50" charset="-128"/>
                <a:cs typeface="Meiryo UI" pitchFamily="50" charset="-128"/>
              </a:rPr>
              <a:t>※</a:t>
            </a:r>
            <a:r>
              <a:rPr lang="ja-JP" altLang="en-US" sz="1200" dirty="0" smtClean="0">
                <a:latin typeface="Meiryo UI" pitchFamily="50" charset="-128"/>
                <a:ea typeface="Meiryo UI" pitchFamily="50" charset="-128"/>
                <a:cs typeface="Meiryo UI" pitchFamily="50" charset="-128"/>
              </a:rPr>
              <a:t>標準的な体制</a:t>
            </a:r>
            <a:endParaRPr kumimoji="1" lang="ja-JP" altLang="en-US" sz="1200" dirty="0">
              <a:latin typeface="Meiryo UI" pitchFamily="50" charset="-128"/>
              <a:ea typeface="Meiryo UI" pitchFamily="50" charset="-128"/>
              <a:cs typeface="Meiryo UI" pitchFamily="50" charset="-128"/>
            </a:endParaRPr>
          </a:p>
        </p:txBody>
      </p:sp>
      <p:cxnSp>
        <p:nvCxnSpPr>
          <p:cNvPr id="38" name="直線コネクタ 37"/>
          <p:cNvCxnSpPr/>
          <p:nvPr/>
        </p:nvCxnSpPr>
        <p:spPr>
          <a:xfrm>
            <a:off x="827584" y="2830052"/>
            <a:ext cx="2232" cy="262800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0" name="直線コネクタ 39"/>
          <p:cNvCxnSpPr/>
          <p:nvPr/>
        </p:nvCxnSpPr>
        <p:spPr>
          <a:xfrm>
            <a:off x="827584" y="2830052"/>
            <a:ext cx="14401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1" name="直線コネクタ 40"/>
          <p:cNvCxnSpPr/>
          <p:nvPr/>
        </p:nvCxnSpPr>
        <p:spPr>
          <a:xfrm>
            <a:off x="827584" y="4630252"/>
            <a:ext cx="14401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3" name="直線コネクタ 42"/>
          <p:cNvCxnSpPr/>
          <p:nvPr/>
        </p:nvCxnSpPr>
        <p:spPr>
          <a:xfrm>
            <a:off x="827584" y="3766156"/>
            <a:ext cx="14401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0" name="正方形/長方形 9"/>
          <p:cNvSpPr/>
          <p:nvPr/>
        </p:nvSpPr>
        <p:spPr>
          <a:xfrm>
            <a:off x="971728" y="2686036"/>
            <a:ext cx="1152000" cy="396000"/>
          </a:xfrm>
          <a:prstGeom prst="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dist"/>
            <a:r>
              <a:rPr kumimoji="1" lang="ja-JP" altLang="en-US" sz="1200" dirty="0" smtClean="0">
                <a:solidFill>
                  <a:schemeClr val="tx1"/>
                </a:solidFill>
                <a:latin typeface="Meiryo UI" pitchFamily="50" charset="-128"/>
                <a:ea typeface="Meiryo UI" pitchFamily="50" charset="-128"/>
                <a:cs typeface="Meiryo UI" pitchFamily="50" charset="-128"/>
              </a:rPr>
              <a:t>総務部門</a:t>
            </a:r>
            <a:endParaRPr kumimoji="1" lang="ja-JP" altLang="en-US" sz="1200" dirty="0">
              <a:solidFill>
                <a:schemeClr val="tx1"/>
              </a:solidFill>
              <a:latin typeface="Meiryo UI" pitchFamily="50" charset="-128"/>
              <a:ea typeface="Meiryo UI" pitchFamily="50" charset="-128"/>
              <a:cs typeface="Meiryo UI" pitchFamily="50" charset="-128"/>
            </a:endParaRPr>
          </a:p>
        </p:txBody>
      </p:sp>
      <p:sp>
        <p:nvSpPr>
          <p:cNvPr id="11" name="正方形/長方形 10"/>
          <p:cNvSpPr/>
          <p:nvPr/>
        </p:nvSpPr>
        <p:spPr>
          <a:xfrm>
            <a:off x="971728" y="3550132"/>
            <a:ext cx="1152000" cy="396000"/>
          </a:xfrm>
          <a:prstGeom prst="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dist"/>
            <a:r>
              <a:rPr kumimoji="1" lang="ja-JP" altLang="en-US" sz="1200" dirty="0" smtClean="0">
                <a:solidFill>
                  <a:schemeClr val="tx1"/>
                </a:solidFill>
                <a:latin typeface="Meiryo UI" pitchFamily="50" charset="-128"/>
                <a:ea typeface="Meiryo UI" pitchFamily="50" charset="-128"/>
                <a:cs typeface="Meiryo UI" pitchFamily="50" charset="-128"/>
              </a:rPr>
              <a:t>市民協働部門</a:t>
            </a:r>
            <a:endParaRPr kumimoji="1" lang="ja-JP" altLang="en-US" sz="1200" dirty="0">
              <a:solidFill>
                <a:schemeClr val="tx1"/>
              </a:solidFill>
              <a:latin typeface="Meiryo UI" pitchFamily="50" charset="-128"/>
              <a:ea typeface="Meiryo UI" pitchFamily="50" charset="-128"/>
              <a:cs typeface="Meiryo UI" pitchFamily="50" charset="-128"/>
            </a:endParaRPr>
          </a:p>
        </p:txBody>
      </p:sp>
      <p:sp>
        <p:nvSpPr>
          <p:cNvPr id="12" name="正方形/長方形 11"/>
          <p:cNvSpPr/>
          <p:nvPr/>
        </p:nvSpPr>
        <p:spPr>
          <a:xfrm>
            <a:off x="971728" y="4414268"/>
            <a:ext cx="1152000" cy="396000"/>
          </a:xfrm>
          <a:prstGeom prst="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dist"/>
            <a:r>
              <a:rPr kumimoji="1" lang="ja-JP" altLang="en-US" sz="1050" dirty="0" smtClean="0">
                <a:solidFill>
                  <a:schemeClr val="tx1"/>
                </a:solidFill>
                <a:latin typeface="Meiryo UI" pitchFamily="50" charset="-128"/>
                <a:ea typeface="Meiryo UI" pitchFamily="50" charset="-128"/>
                <a:cs typeface="Meiryo UI" pitchFamily="50" charset="-128"/>
              </a:rPr>
              <a:t>窓口サービス部門</a:t>
            </a:r>
            <a:endParaRPr kumimoji="1" lang="ja-JP" altLang="en-US" sz="1050" dirty="0">
              <a:solidFill>
                <a:schemeClr val="tx1"/>
              </a:solidFill>
              <a:latin typeface="Meiryo UI" pitchFamily="50" charset="-128"/>
              <a:ea typeface="Meiryo UI" pitchFamily="50" charset="-128"/>
              <a:cs typeface="Meiryo UI" pitchFamily="50" charset="-128"/>
            </a:endParaRPr>
          </a:p>
        </p:txBody>
      </p:sp>
      <p:sp>
        <p:nvSpPr>
          <p:cNvPr id="13" name="正方形/長方形 12"/>
          <p:cNvSpPr/>
          <p:nvPr/>
        </p:nvSpPr>
        <p:spPr>
          <a:xfrm>
            <a:off x="971728" y="5268799"/>
            <a:ext cx="1152000" cy="396000"/>
          </a:xfrm>
          <a:prstGeom prst="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dist"/>
            <a:r>
              <a:rPr lang="ja-JP" altLang="en-US" sz="1050" dirty="0" smtClean="0">
                <a:solidFill>
                  <a:schemeClr val="tx1"/>
                </a:solidFill>
                <a:latin typeface="Meiryo UI" pitchFamily="50" charset="-128"/>
                <a:ea typeface="Meiryo UI" pitchFamily="50" charset="-128"/>
                <a:cs typeface="Meiryo UI" pitchFamily="50" charset="-128"/>
              </a:rPr>
              <a:t>保健福祉センター</a:t>
            </a:r>
            <a:endParaRPr kumimoji="1" lang="ja-JP" altLang="en-US" sz="1050" dirty="0">
              <a:solidFill>
                <a:schemeClr val="tx1"/>
              </a:solidFill>
              <a:latin typeface="Meiryo UI" pitchFamily="50" charset="-128"/>
              <a:ea typeface="Meiryo UI" pitchFamily="50" charset="-128"/>
              <a:cs typeface="Meiryo UI" pitchFamily="50" charset="-128"/>
            </a:endParaRPr>
          </a:p>
        </p:txBody>
      </p:sp>
      <p:sp>
        <p:nvSpPr>
          <p:cNvPr id="44" name="テキスト ボックス 43"/>
          <p:cNvSpPr txBox="1"/>
          <p:nvPr/>
        </p:nvSpPr>
        <p:spPr>
          <a:xfrm>
            <a:off x="2411760" y="1722294"/>
            <a:ext cx="3240360" cy="338554"/>
          </a:xfrm>
          <a:prstGeom prst="rect">
            <a:avLst/>
          </a:prstGeom>
          <a:noFill/>
        </p:spPr>
        <p:txBody>
          <a:bodyPr wrap="square" rtlCol="0">
            <a:spAutoFit/>
          </a:bodyPr>
          <a:lstStyle/>
          <a:p>
            <a:r>
              <a:rPr kumimoji="1" lang="en-US" altLang="ja-JP" sz="1600" dirty="0" smtClean="0">
                <a:latin typeface="Meiryo UI" pitchFamily="50" charset="-128"/>
                <a:ea typeface="Meiryo UI" pitchFamily="50" charset="-128"/>
                <a:cs typeface="Meiryo UI" pitchFamily="50" charset="-128"/>
              </a:rPr>
              <a:t>【</a:t>
            </a:r>
            <a:r>
              <a:rPr kumimoji="1" lang="ja-JP" altLang="en-US" sz="1600" dirty="0" smtClean="0">
                <a:latin typeface="Meiryo UI" pitchFamily="50" charset="-128"/>
                <a:ea typeface="Meiryo UI" pitchFamily="50" charset="-128"/>
                <a:cs typeface="Meiryo UI" pitchFamily="50" charset="-128"/>
              </a:rPr>
              <a:t>総合区設置後</a:t>
            </a:r>
            <a:r>
              <a:rPr kumimoji="1" lang="ja-JP" altLang="en-US" sz="1200" dirty="0" smtClean="0">
                <a:latin typeface="Meiryo UI" pitchFamily="50" charset="-128"/>
                <a:ea typeface="Meiryo UI" pitchFamily="50" charset="-128"/>
                <a:cs typeface="Meiryo UI" pitchFamily="50" charset="-128"/>
              </a:rPr>
              <a:t>（イメージ）</a:t>
            </a:r>
            <a:r>
              <a:rPr kumimoji="1" lang="en-US" altLang="ja-JP" sz="1600" dirty="0" smtClean="0">
                <a:latin typeface="Meiryo UI" pitchFamily="50" charset="-128"/>
                <a:ea typeface="Meiryo UI" pitchFamily="50" charset="-128"/>
                <a:cs typeface="Meiryo UI" pitchFamily="50" charset="-128"/>
              </a:rPr>
              <a:t>】</a:t>
            </a:r>
            <a:endParaRPr kumimoji="1" lang="ja-JP" altLang="en-US" sz="1600" dirty="0">
              <a:latin typeface="Meiryo UI" pitchFamily="50" charset="-128"/>
              <a:ea typeface="Meiryo UI" pitchFamily="50" charset="-128"/>
              <a:cs typeface="Meiryo UI" pitchFamily="50" charset="-128"/>
            </a:endParaRPr>
          </a:p>
        </p:txBody>
      </p:sp>
      <p:cxnSp>
        <p:nvCxnSpPr>
          <p:cNvPr id="45" name="直線コネクタ 44"/>
          <p:cNvCxnSpPr/>
          <p:nvPr/>
        </p:nvCxnSpPr>
        <p:spPr>
          <a:xfrm>
            <a:off x="2790992" y="4126196"/>
            <a:ext cx="28800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6" name="直線コネクタ 45"/>
          <p:cNvCxnSpPr/>
          <p:nvPr/>
        </p:nvCxnSpPr>
        <p:spPr>
          <a:xfrm>
            <a:off x="3403064" y="4126196"/>
            <a:ext cx="32400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 name="直線コネクタ 46"/>
          <p:cNvCxnSpPr/>
          <p:nvPr/>
        </p:nvCxnSpPr>
        <p:spPr>
          <a:xfrm>
            <a:off x="3727064" y="2704068"/>
            <a:ext cx="386" cy="294743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48" name="テキスト ボックス 47"/>
          <p:cNvSpPr txBox="1"/>
          <p:nvPr/>
        </p:nvSpPr>
        <p:spPr>
          <a:xfrm>
            <a:off x="4572000" y="1916832"/>
            <a:ext cx="1656184" cy="307777"/>
          </a:xfrm>
          <a:prstGeom prst="rect">
            <a:avLst/>
          </a:prstGeom>
          <a:noFill/>
        </p:spPr>
        <p:txBody>
          <a:bodyPr wrap="square" rtlCol="0">
            <a:spAutoFit/>
          </a:bodyPr>
          <a:lstStyle/>
          <a:p>
            <a:r>
              <a:rPr lang="ja-JP" altLang="en-US" sz="1400" b="1" dirty="0" smtClean="0">
                <a:latin typeface="Meiryo UI" pitchFamily="50" charset="-128"/>
                <a:ea typeface="Meiryo UI" pitchFamily="50" charset="-128"/>
                <a:cs typeface="Meiryo UI" pitchFamily="50" charset="-128"/>
              </a:rPr>
              <a:t>＜部長級＞</a:t>
            </a:r>
            <a:endParaRPr kumimoji="1" lang="ja-JP" altLang="en-US" sz="1400" b="1" dirty="0">
              <a:latin typeface="Meiryo UI" pitchFamily="50" charset="-128"/>
              <a:ea typeface="Meiryo UI" pitchFamily="50" charset="-128"/>
              <a:cs typeface="Meiryo UI" pitchFamily="50" charset="-128"/>
            </a:endParaRPr>
          </a:p>
        </p:txBody>
      </p:sp>
      <p:cxnSp>
        <p:nvCxnSpPr>
          <p:cNvPr id="52" name="直線コネクタ 51"/>
          <p:cNvCxnSpPr/>
          <p:nvPr/>
        </p:nvCxnSpPr>
        <p:spPr>
          <a:xfrm>
            <a:off x="3727064" y="2686035"/>
            <a:ext cx="378000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3" name="直線コネクタ 52"/>
          <p:cNvCxnSpPr/>
          <p:nvPr/>
        </p:nvCxnSpPr>
        <p:spPr>
          <a:xfrm>
            <a:off x="6607384" y="2686035"/>
            <a:ext cx="0" cy="28821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5" name="直線コネクタ 54"/>
          <p:cNvCxnSpPr/>
          <p:nvPr/>
        </p:nvCxnSpPr>
        <p:spPr>
          <a:xfrm>
            <a:off x="6607408" y="2974067"/>
            <a:ext cx="57600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6" name="正方形/長方形 15"/>
          <p:cNvSpPr/>
          <p:nvPr/>
        </p:nvSpPr>
        <p:spPr>
          <a:xfrm>
            <a:off x="7183616" y="2578051"/>
            <a:ext cx="1692000" cy="252000"/>
          </a:xfrm>
          <a:prstGeom prst="rect">
            <a:avLst/>
          </a:prstGeom>
          <a:solidFill>
            <a:schemeClr val="bg1"/>
          </a:solid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dist"/>
            <a:r>
              <a:rPr lang="ja-JP" altLang="en-US" sz="1200" dirty="0" smtClean="0">
                <a:solidFill>
                  <a:schemeClr val="tx1"/>
                </a:solidFill>
                <a:latin typeface="Meiryo UI" pitchFamily="50" charset="-128"/>
                <a:ea typeface="Meiryo UI" pitchFamily="50" charset="-128"/>
                <a:cs typeface="Meiryo UI" pitchFamily="50" charset="-128"/>
              </a:rPr>
              <a:t>総務部門</a:t>
            </a:r>
            <a:endParaRPr lang="en-US" altLang="ja-JP" sz="1200" dirty="0" smtClean="0">
              <a:solidFill>
                <a:schemeClr val="tx1"/>
              </a:solidFill>
              <a:latin typeface="Meiryo UI" pitchFamily="50" charset="-128"/>
              <a:ea typeface="Meiryo UI" pitchFamily="50" charset="-128"/>
              <a:cs typeface="Meiryo UI" pitchFamily="50" charset="-128"/>
            </a:endParaRPr>
          </a:p>
        </p:txBody>
      </p:sp>
      <p:sp>
        <p:nvSpPr>
          <p:cNvPr id="17" name="正方形/長方形 16"/>
          <p:cNvSpPr/>
          <p:nvPr/>
        </p:nvSpPr>
        <p:spPr>
          <a:xfrm>
            <a:off x="7183616" y="2866083"/>
            <a:ext cx="1692000" cy="252000"/>
          </a:xfrm>
          <a:prstGeom prst="rect">
            <a:avLst/>
          </a:prstGeom>
          <a:solidFill>
            <a:schemeClr val="bg1"/>
          </a:solid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dist"/>
            <a:r>
              <a:rPr lang="ja-JP" altLang="en-US" sz="1200" dirty="0" smtClean="0">
                <a:solidFill>
                  <a:schemeClr val="tx1"/>
                </a:solidFill>
                <a:latin typeface="Meiryo UI" pitchFamily="50" charset="-128"/>
                <a:ea typeface="Meiryo UI" pitchFamily="50" charset="-128"/>
                <a:cs typeface="Meiryo UI" pitchFamily="50" charset="-128"/>
              </a:rPr>
              <a:t>企画部門</a:t>
            </a:r>
            <a:endParaRPr kumimoji="1" lang="ja-JP" altLang="en-US" sz="1200" dirty="0">
              <a:solidFill>
                <a:schemeClr val="tx1"/>
              </a:solidFill>
              <a:latin typeface="Meiryo UI" pitchFamily="50" charset="-128"/>
              <a:ea typeface="Meiryo UI" pitchFamily="50" charset="-128"/>
              <a:cs typeface="Meiryo UI" pitchFamily="50" charset="-128"/>
            </a:endParaRPr>
          </a:p>
        </p:txBody>
      </p:sp>
      <p:sp>
        <p:nvSpPr>
          <p:cNvPr id="15" name="正方形/長方形 14"/>
          <p:cNvSpPr/>
          <p:nvPr/>
        </p:nvSpPr>
        <p:spPr>
          <a:xfrm>
            <a:off x="4087104" y="2578051"/>
            <a:ext cx="2088000" cy="288000"/>
          </a:xfrm>
          <a:prstGeom prst="rect">
            <a:avLst/>
          </a:prstGeom>
          <a:solidFill>
            <a:schemeClr val="bg1"/>
          </a:solid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dist"/>
            <a:r>
              <a:rPr kumimoji="1" lang="ja-JP" altLang="en-US" sz="1400" b="1" dirty="0" smtClean="0">
                <a:solidFill>
                  <a:schemeClr val="tx1"/>
                </a:solidFill>
                <a:latin typeface="Meiryo UI" pitchFamily="50" charset="-128"/>
                <a:ea typeface="Meiryo UI" pitchFamily="50" charset="-128"/>
                <a:cs typeface="Meiryo UI" pitchFamily="50" charset="-128"/>
              </a:rPr>
              <a:t>総務企画部</a:t>
            </a:r>
            <a:endParaRPr kumimoji="1" lang="ja-JP" altLang="en-US" sz="1400" b="1" dirty="0">
              <a:solidFill>
                <a:schemeClr val="tx1"/>
              </a:solidFill>
              <a:latin typeface="Meiryo UI" pitchFamily="50" charset="-128"/>
              <a:ea typeface="Meiryo UI" pitchFamily="50" charset="-128"/>
              <a:cs typeface="Meiryo UI" pitchFamily="50" charset="-128"/>
            </a:endParaRPr>
          </a:p>
        </p:txBody>
      </p:sp>
      <p:cxnSp>
        <p:nvCxnSpPr>
          <p:cNvPr id="56" name="直線コネクタ 55"/>
          <p:cNvCxnSpPr/>
          <p:nvPr/>
        </p:nvCxnSpPr>
        <p:spPr>
          <a:xfrm>
            <a:off x="3727064" y="3370139"/>
            <a:ext cx="374400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7" name="直線コネクタ 56"/>
          <p:cNvCxnSpPr/>
          <p:nvPr/>
        </p:nvCxnSpPr>
        <p:spPr>
          <a:xfrm>
            <a:off x="6607384" y="3370235"/>
            <a:ext cx="0" cy="86400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8" name="直線コネクタ 57"/>
          <p:cNvCxnSpPr/>
          <p:nvPr/>
        </p:nvCxnSpPr>
        <p:spPr>
          <a:xfrm>
            <a:off x="6607384" y="3622140"/>
            <a:ext cx="57600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9" name="直線コネクタ 58"/>
          <p:cNvCxnSpPr/>
          <p:nvPr/>
        </p:nvCxnSpPr>
        <p:spPr>
          <a:xfrm>
            <a:off x="6607384" y="3946203"/>
            <a:ext cx="57600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0" name="直線コネクタ 59"/>
          <p:cNvCxnSpPr/>
          <p:nvPr/>
        </p:nvCxnSpPr>
        <p:spPr>
          <a:xfrm>
            <a:off x="6607384" y="4234235"/>
            <a:ext cx="57600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0" name="正方形/長方形 19"/>
          <p:cNvSpPr/>
          <p:nvPr/>
        </p:nvSpPr>
        <p:spPr>
          <a:xfrm>
            <a:off x="4087104" y="3298163"/>
            <a:ext cx="2088000" cy="288000"/>
          </a:xfrm>
          <a:prstGeom prst="rect">
            <a:avLst/>
          </a:prstGeom>
          <a:solidFill>
            <a:schemeClr val="bg1"/>
          </a:solid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dist"/>
            <a:r>
              <a:rPr kumimoji="1" lang="ja-JP" altLang="en-US" sz="1400" b="1" dirty="0" smtClean="0">
                <a:solidFill>
                  <a:schemeClr val="tx1"/>
                </a:solidFill>
                <a:latin typeface="Meiryo UI" pitchFamily="50" charset="-128"/>
                <a:ea typeface="Meiryo UI" pitchFamily="50" charset="-128"/>
                <a:cs typeface="Meiryo UI" pitchFamily="50" charset="-128"/>
              </a:rPr>
              <a:t>区民部</a:t>
            </a:r>
            <a:endParaRPr kumimoji="1" lang="ja-JP" altLang="en-US" sz="1400" b="1" dirty="0">
              <a:solidFill>
                <a:schemeClr val="tx1"/>
              </a:solidFill>
              <a:latin typeface="Meiryo UI" pitchFamily="50" charset="-128"/>
              <a:ea typeface="Meiryo UI" pitchFamily="50" charset="-128"/>
              <a:cs typeface="Meiryo UI" pitchFamily="50" charset="-128"/>
            </a:endParaRPr>
          </a:p>
        </p:txBody>
      </p:sp>
      <p:sp>
        <p:nvSpPr>
          <p:cNvPr id="21" name="正方形/長方形 20"/>
          <p:cNvSpPr/>
          <p:nvPr/>
        </p:nvSpPr>
        <p:spPr>
          <a:xfrm>
            <a:off x="7183448" y="3838219"/>
            <a:ext cx="1692000" cy="252000"/>
          </a:xfrm>
          <a:prstGeom prst="rect">
            <a:avLst/>
          </a:prstGeom>
          <a:solidFill>
            <a:schemeClr val="bg1"/>
          </a:solid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dist"/>
            <a:r>
              <a:rPr lang="ja-JP" altLang="en-US" sz="1200" dirty="0" smtClean="0">
                <a:solidFill>
                  <a:schemeClr val="tx1"/>
                </a:solidFill>
                <a:latin typeface="Meiryo UI" pitchFamily="50" charset="-128"/>
                <a:ea typeface="Meiryo UI" pitchFamily="50" charset="-128"/>
                <a:cs typeface="Meiryo UI" pitchFamily="50" charset="-128"/>
              </a:rPr>
              <a:t>工営所</a:t>
            </a:r>
            <a:endParaRPr kumimoji="1" lang="ja-JP" altLang="en-US" sz="1200" dirty="0">
              <a:solidFill>
                <a:schemeClr val="tx1"/>
              </a:solidFill>
              <a:latin typeface="Meiryo UI" pitchFamily="50" charset="-128"/>
              <a:ea typeface="Meiryo UI" pitchFamily="50" charset="-128"/>
              <a:cs typeface="Meiryo UI" pitchFamily="50" charset="-128"/>
            </a:endParaRPr>
          </a:p>
        </p:txBody>
      </p:sp>
      <p:cxnSp>
        <p:nvCxnSpPr>
          <p:cNvPr id="62" name="直線コネクタ 61"/>
          <p:cNvCxnSpPr/>
          <p:nvPr/>
        </p:nvCxnSpPr>
        <p:spPr>
          <a:xfrm>
            <a:off x="3727064" y="4486268"/>
            <a:ext cx="378000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3" name="直線コネクタ 62"/>
          <p:cNvCxnSpPr/>
          <p:nvPr/>
        </p:nvCxnSpPr>
        <p:spPr>
          <a:xfrm>
            <a:off x="6588224" y="4509120"/>
            <a:ext cx="24" cy="36000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4" name="直線コネクタ 63"/>
          <p:cNvCxnSpPr/>
          <p:nvPr/>
        </p:nvCxnSpPr>
        <p:spPr>
          <a:xfrm>
            <a:off x="6607384" y="4869160"/>
            <a:ext cx="57600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4" name="正方形/長方形 33"/>
          <p:cNvSpPr/>
          <p:nvPr/>
        </p:nvSpPr>
        <p:spPr>
          <a:xfrm>
            <a:off x="4087104" y="4365136"/>
            <a:ext cx="2088000" cy="288000"/>
          </a:xfrm>
          <a:prstGeom prst="rect">
            <a:avLst/>
          </a:prstGeom>
          <a:solidFill>
            <a:schemeClr val="bg1"/>
          </a:solid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dist"/>
            <a:r>
              <a:rPr kumimoji="1" lang="ja-JP" altLang="en-US" sz="1400" b="1" dirty="0" smtClean="0">
                <a:solidFill>
                  <a:schemeClr val="tx1"/>
                </a:solidFill>
                <a:latin typeface="Meiryo UI" pitchFamily="50" charset="-128"/>
                <a:ea typeface="Meiryo UI" pitchFamily="50" charset="-128"/>
                <a:cs typeface="Meiryo UI" pitchFamily="50" charset="-128"/>
              </a:rPr>
              <a:t>こども・保健福祉部</a:t>
            </a:r>
            <a:endParaRPr kumimoji="1" lang="ja-JP" altLang="en-US" sz="1400" b="1" dirty="0">
              <a:solidFill>
                <a:schemeClr val="tx1"/>
              </a:solidFill>
              <a:latin typeface="Meiryo UI" pitchFamily="50" charset="-128"/>
              <a:ea typeface="Meiryo UI" pitchFamily="50" charset="-128"/>
              <a:cs typeface="Meiryo UI" pitchFamily="50" charset="-128"/>
            </a:endParaRPr>
          </a:p>
        </p:txBody>
      </p:sp>
      <p:sp>
        <p:nvSpPr>
          <p:cNvPr id="23" name="正方形/長方形 22"/>
          <p:cNvSpPr/>
          <p:nvPr/>
        </p:nvSpPr>
        <p:spPr>
          <a:xfrm>
            <a:off x="7183448" y="4702292"/>
            <a:ext cx="1692000" cy="252000"/>
          </a:xfrm>
          <a:prstGeom prst="rect">
            <a:avLst/>
          </a:prstGeom>
          <a:solidFill>
            <a:schemeClr val="bg1"/>
          </a:solid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dist"/>
            <a:r>
              <a:rPr lang="ja-JP" altLang="en-US" sz="1200" dirty="0" smtClean="0">
                <a:solidFill>
                  <a:schemeClr val="tx1"/>
                </a:solidFill>
                <a:latin typeface="Meiryo UI" pitchFamily="50" charset="-128"/>
                <a:ea typeface="Meiryo UI" pitchFamily="50" charset="-128"/>
                <a:cs typeface="Meiryo UI" pitchFamily="50" charset="-128"/>
              </a:rPr>
              <a:t>子育て部門</a:t>
            </a:r>
            <a:endParaRPr kumimoji="1" lang="ja-JP" altLang="en-US" sz="1200" dirty="0">
              <a:solidFill>
                <a:schemeClr val="tx1"/>
              </a:solidFill>
              <a:latin typeface="Meiryo UI" pitchFamily="50" charset="-128"/>
              <a:ea typeface="Meiryo UI" pitchFamily="50" charset="-128"/>
              <a:cs typeface="Meiryo UI" pitchFamily="50" charset="-128"/>
            </a:endParaRPr>
          </a:p>
        </p:txBody>
      </p:sp>
      <p:cxnSp>
        <p:nvCxnSpPr>
          <p:cNvPr id="66" name="直線コネクタ 65"/>
          <p:cNvCxnSpPr/>
          <p:nvPr/>
        </p:nvCxnSpPr>
        <p:spPr>
          <a:xfrm>
            <a:off x="3727064" y="3714928"/>
            <a:ext cx="208800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1" name="直線コネクタ 70"/>
          <p:cNvCxnSpPr/>
          <p:nvPr/>
        </p:nvCxnSpPr>
        <p:spPr>
          <a:xfrm>
            <a:off x="3727064" y="5650215"/>
            <a:ext cx="3888344"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2" name="直線コネクタ 71"/>
          <p:cNvCxnSpPr/>
          <p:nvPr/>
        </p:nvCxnSpPr>
        <p:spPr>
          <a:xfrm>
            <a:off x="6607384" y="5938247"/>
            <a:ext cx="75600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2" name="直線コネクタ 81"/>
          <p:cNvCxnSpPr/>
          <p:nvPr/>
        </p:nvCxnSpPr>
        <p:spPr>
          <a:xfrm>
            <a:off x="6607384" y="5650247"/>
            <a:ext cx="24" cy="61200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6" name="正方形/長方形 25"/>
          <p:cNvSpPr/>
          <p:nvPr/>
        </p:nvSpPr>
        <p:spPr>
          <a:xfrm>
            <a:off x="7219160" y="5830231"/>
            <a:ext cx="1692000" cy="252000"/>
          </a:xfrm>
          <a:prstGeom prst="rect">
            <a:avLst/>
          </a:prstGeom>
          <a:solidFill>
            <a:schemeClr val="bg1"/>
          </a:solid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dist"/>
            <a:r>
              <a:rPr lang="ja-JP" altLang="en-US" sz="1200" dirty="0" smtClean="0">
                <a:solidFill>
                  <a:schemeClr val="tx1"/>
                </a:solidFill>
                <a:latin typeface="Meiryo UI" pitchFamily="50" charset="-128"/>
                <a:ea typeface="Meiryo UI" pitchFamily="50" charset="-128"/>
                <a:cs typeface="Meiryo UI" pitchFamily="50" charset="-128"/>
              </a:rPr>
              <a:t>窓口サービス部門</a:t>
            </a:r>
            <a:endParaRPr kumimoji="1" lang="ja-JP" altLang="en-US" sz="1200" dirty="0">
              <a:solidFill>
                <a:schemeClr val="tx1"/>
              </a:solidFill>
              <a:latin typeface="Meiryo UI" pitchFamily="50" charset="-128"/>
              <a:ea typeface="Meiryo UI" pitchFamily="50" charset="-128"/>
              <a:cs typeface="Meiryo UI" pitchFamily="50" charset="-128"/>
            </a:endParaRPr>
          </a:p>
        </p:txBody>
      </p:sp>
      <p:sp>
        <p:nvSpPr>
          <p:cNvPr id="27" name="正方形/長方形 26"/>
          <p:cNvSpPr/>
          <p:nvPr/>
        </p:nvSpPr>
        <p:spPr>
          <a:xfrm>
            <a:off x="7219328" y="5542199"/>
            <a:ext cx="1692000" cy="252000"/>
          </a:xfrm>
          <a:prstGeom prst="rect">
            <a:avLst/>
          </a:prstGeom>
          <a:solidFill>
            <a:schemeClr val="bg1"/>
          </a:solid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dist"/>
            <a:r>
              <a:rPr lang="ja-JP" altLang="en-US" sz="1100" dirty="0" smtClean="0">
                <a:solidFill>
                  <a:schemeClr val="tx1"/>
                </a:solidFill>
                <a:latin typeface="Meiryo UI" pitchFamily="50" charset="-128"/>
                <a:ea typeface="Meiryo UI" pitchFamily="50" charset="-128"/>
                <a:cs typeface="Meiryo UI" pitchFamily="50" charset="-128"/>
              </a:rPr>
              <a:t>総務・地域活動支援部門</a:t>
            </a:r>
            <a:endParaRPr kumimoji="1" lang="ja-JP" altLang="en-US" sz="1100" dirty="0">
              <a:solidFill>
                <a:schemeClr val="tx1"/>
              </a:solidFill>
              <a:latin typeface="Meiryo UI" pitchFamily="50" charset="-128"/>
              <a:ea typeface="Meiryo UI" pitchFamily="50" charset="-128"/>
              <a:cs typeface="Meiryo UI" pitchFamily="50" charset="-128"/>
            </a:endParaRPr>
          </a:p>
        </p:txBody>
      </p:sp>
      <p:sp>
        <p:nvSpPr>
          <p:cNvPr id="8" name="正方形/長方形 7"/>
          <p:cNvSpPr/>
          <p:nvPr/>
        </p:nvSpPr>
        <p:spPr>
          <a:xfrm>
            <a:off x="4122584" y="5506199"/>
            <a:ext cx="2088000" cy="288000"/>
          </a:xfrm>
          <a:prstGeom prst="rect">
            <a:avLst/>
          </a:prstGeom>
          <a:solidFill>
            <a:schemeClr val="tx2">
              <a:lumMod val="75000"/>
            </a:schemeClr>
          </a:solid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dist"/>
            <a:r>
              <a:rPr kumimoji="1" lang="ja-JP" altLang="en-US" sz="1400" b="1" dirty="0" smtClean="0">
                <a:solidFill>
                  <a:schemeClr val="bg1"/>
                </a:solidFill>
                <a:latin typeface="Meiryo UI" pitchFamily="50" charset="-128"/>
                <a:ea typeface="Meiryo UI" pitchFamily="50" charset="-128"/>
                <a:cs typeface="Meiryo UI" pitchFamily="50" charset="-128"/>
              </a:rPr>
              <a:t>地域自治区事務所</a:t>
            </a:r>
            <a:endParaRPr kumimoji="1" lang="ja-JP" altLang="en-US" sz="1400" b="1" dirty="0">
              <a:solidFill>
                <a:schemeClr val="bg1"/>
              </a:solidFill>
              <a:latin typeface="Meiryo UI" pitchFamily="50" charset="-128"/>
              <a:ea typeface="Meiryo UI" pitchFamily="50" charset="-128"/>
              <a:cs typeface="Meiryo UI" pitchFamily="50" charset="-128"/>
            </a:endParaRPr>
          </a:p>
        </p:txBody>
      </p:sp>
      <p:sp>
        <p:nvSpPr>
          <p:cNvPr id="88" name="テキスト ボックス 87"/>
          <p:cNvSpPr txBox="1"/>
          <p:nvPr/>
        </p:nvSpPr>
        <p:spPr>
          <a:xfrm>
            <a:off x="2718952" y="3190092"/>
            <a:ext cx="1656184" cy="307777"/>
          </a:xfrm>
          <a:prstGeom prst="rect">
            <a:avLst/>
          </a:prstGeom>
          <a:noFill/>
        </p:spPr>
        <p:txBody>
          <a:bodyPr wrap="square" rtlCol="0">
            <a:spAutoFit/>
          </a:bodyPr>
          <a:lstStyle/>
          <a:p>
            <a:r>
              <a:rPr lang="ja-JP" altLang="en-US" sz="1400" b="1" dirty="0" smtClean="0">
                <a:latin typeface="Meiryo UI" pitchFamily="50" charset="-128"/>
                <a:ea typeface="Meiryo UI" pitchFamily="50" charset="-128"/>
                <a:cs typeface="Meiryo UI" pitchFamily="50" charset="-128"/>
              </a:rPr>
              <a:t>＜局長級＞</a:t>
            </a:r>
            <a:endParaRPr kumimoji="1" lang="ja-JP" altLang="en-US" sz="1400" b="1" dirty="0">
              <a:latin typeface="Meiryo UI" pitchFamily="50" charset="-128"/>
              <a:ea typeface="Meiryo UI" pitchFamily="50" charset="-128"/>
              <a:cs typeface="Meiryo UI" pitchFamily="50" charset="-128"/>
            </a:endParaRPr>
          </a:p>
        </p:txBody>
      </p:sp>
      <p:cxnSp>
        <p:nvCxnSpPr>
          <p:cNvPr id="91" name="直線コネクタ 90"/>
          <p:cNvCxnSpPr/>
          <p:nvPr/>
        </p:nvCxnSpPr>
        <p:spPr>
          <a:xfrm>
            <a:off x="5743288" y="3730179"/>
            <a:ext cx="1152128" cy="0"/>
          </a:xfrm>
          <a:prstGeom prst="line">
            <a:avLst/>
          </a:prstGeom>
          <a:ln>
            <a:prstDash val="dash"/>
          </a:ln>
        </p:spPr>
        <p:style>
          <a:lnRef idx="1">
            <a:schemeClr val="accent1"/>
          </a:lnRef>
          <a:fillRef idx="0">
            <a:schemeClr val="accent1"/>
          </a:fillRef>
          <a:effectRef idx="0">
            <a:schemeClr val="accent1"/>
          </a:effectRef>
          <a:fontRef idx="minor">
            <a:schemeClr val="tx1"/>
          </a:fontRef>
        </p:style>
      </p:cxnSp>
      <p:sp>
        <p:nvSpPr>
          <p:cNvPr id="31" name="正方形/長方形 30"/>
          <p:cNvSpPr/>
          <p:nvPr/>
        </p:nvSpPr>
        <p:spPr>
          <a:xfrm>
            <a:off x="4087336" y="3622123"/>
            <a:ext cx="2088000" cy="288000"/>
          </a:xfrm>
          <a:prstGeom prst="rect">
            <a:avLst/>
          </a:prstGeom>
          <a:solidFill>
            <a:schemeClr val="tx2">
              <a:lumMod val="75000"/>
            </a:schemeClr>
          </a:solid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dist"/>
            <a:r>
              <a:rPr kumimoji="1" lang="ja-JP" altLang="en-US" sz="1400" b="1" dirty="0" smtClean="0">
                <a:solidFill>
                  <a:schemeClr val="bg1"/>
                </a:solidFill>
                <a:latin typeface="Meiryo UI" pitchFamily="50" charset="-128"/>
                <a:ea typeface="Meiryo UI" pitchFamily="50" charset="-128"/>
                <a:cs typeface="Meiryo UI" pitchFamily="50" charset="-128"/>
              </a:rPr>
              <a:t>地域自治区事務所</a:t>
            </a:r>
            <a:endParaRPr kumimoji="1" lang="ja-JP" altLang="en-US" sz="1400" b="1" dirty="0">
              <a:solidFill>
                <a:schemeClr val="bg1"/>
              </a:solidFill>
              <a:latin typeface="Meiryo UI" pitchFamily="50" charset="-128"/>
              <a:ea typeface="Meiryo UI" pitchFamily="50" charset="-128"/>
              <a:cs typeface="Meiryo UI" pitchFamily="50" charset="-128"/>
            </a:endParaRPr>
          </a:p>
        </p:txBody>
      </p:sp>
      <p:cxnSp>
        <p:nvCxnSpPr>
          <p:cNvPr id="92" name="直線コネクタ 91"/>
          <p:cNvCxnSpPr/>
          <p:nvPr/>
        </p:nvCxnSpPr>
        <p:spPr>
          <a:xfrm>
            <a:off x="6895416" y="3442331"/>
            <a:ext cx="0" cy="288000"/>
          </a:xfrm>
          <a:prstGeom prst="line">
            <a:avLst/>
          </a:prstGeom>
          <a:ln>
            <a:prstDash val="dash"/>
          </a:ln>
        </p:spPr>
        <p:style>
          <a:lnRef idx="1">
            <a:schemeClr val="accent1"/>
          </a:lnRef>
          <a:fillRef idx="0">
            <a:schemeClr val="accent1"/>
          </a:fillRef>
          <a:effectRef idx="0">
            <a:schemeClr val="accent1"/>
          </a:effectRef>
          <a:fontRef idx="minor">
            <a:schemeClr val="tx1"/>
          </a:fontRef>
        </p:style>
      </p:cxnSp>
      <p:cxnSp>
        <p:nvCxnSpPr>
          <p:cNvPr id="94" name="直線コネクタ 93"/>
          <p:cNvCxnSpPr/>
          <p:nvPr/>
        </p:nvCxnSpPr>
        <p:spPr>
          <a:xfrm>
            <a:off x="6895416" y="3730179"/>
            <a:ext cx="540000" cy="0"/>
          </a:xfrm>
          <a:prstGeom prst="line">
            <a:avLst/>
          </a:prstGeom>
          <a:ln>
            <a:prstDash val="dash"/>
          </a:ln>
        </p:spPr>
        <p:style>
          <a:lnRef idx="1">
            <a:schemeClr val="accent1"/>
          </a:lnRef>
          <a:fillRef idx="0">
            <a:schemeClr val="accent1"/>
          </a:fillRef>
          <a:effectRef idx="0">
            <a:schemeClr val="accent1"/>
          </a:effectRef>
          <a:fontRef idx="minor">
            <a:schemeClr val="tx1"/>
          </a:fontRef>
        </p:style>
      </p:cxnSp>
      <p:cxnSp>
        <p:nvCxnSpPr>
          <p:cNvPr id="95" name="直線コネクタ 94"/>
          <p:cNvCxnSpPr/>
          <p:nvPr/>
        </p:nvCxnSpPr>
        <p:spPr>
          <a:xfrm>
            <a:off x="6895416" y="3442147"/>
            <a:ext cx="540000" cy="0"/>
          </a:xfrm>
          <a:prstGeom prst="line">
            <a:avLst/>
          </a:prstGeom>
          <a:ln>
            <a:prstDash val="dash"/>
          </a:ln>
        </p:spPr>
        <p:style>
          <a:lnRef idx="1">
            <a:schemeClr val="accent1"/>
          </a:lnRef>
          <a:fillRef idx="0">
            <a:schemeClr val="accent1"/>
          </a:fillRef>
          <a:effectRef idx="0">
            <a:schemeClr val="accent1"/>
          </a:effectRef>
          <a:fontRef idx="minor">
            <a:schemeClr val="tx1"/>
          </a:fontRef>
        </p:style>
      </p:cxnSp>
      <p:sp>
        <p:nvSpPr>
          <p:cNvPr id="18" name="正方形/長方形 17"/>
          <p:cNvSpPr/>
          <p:nvPr/>
        </p:nvSpPr>
        <p:spPr>
          <a:xfrm>
            <a:off x="7183448" y="3262155"/>
            <a:ext cx="1692000" cy="252000"/>
          </a:xfrm>
          <a:prstGeom prst="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dist"/>
            <a:r>
              <a:rPr lang="ja-JP" altLang="en-US" sz="1200" dirty="0" smtClean="0">
                <a:solidFill>
                  <a:schemeClr val="tx1"/>
                </a:solidFill>
                <a:latin typeface="Meiryo UI" pitchFamily="50" charset="-128"/>
                <a:ea typeface="Meiryo UI" pitchFamily="50" charset="-128"/>
                <a:cs typeface="Meiryo UI" pitchFamily="50" charset="-128"/>
              </a:rPr>
              <a:t>市民協働部門</a:t>
            </a:r>
            <a:endParaRPr kumimoji="1" lang="ja-JP" altLang="en-US" sz="1200" dirty="0">
              <a:solidFill>
                <a:schemeClr val="tx1"/>
              </a:solidFill>
              <a:latin typeface="Meiryo UI" pitchFamily="50" charset="-128"/>
              <a:ea typeface="Meiryo UI" pitchFamily="50" charset="-128"/>
              <a:cs typeface="Meiryo UI" pitchFamily="50" charset="-128"/>
            </a:endParaRPr>
          </a:p>
        </p:txBody>
      </p:sp>
      <p:sp>
        <p:nvSpPr>
          <p:cNvPr id="19" name="正方形/長方形 18"/>
          <p:cNvSpPr/>
          <p:nvPr/>
        </p:nvSpPr>
        <p:spPr>
          <a:xfrm>
            <a:off x="7183448" y="3550187"/>
            <a:ext cx="1692000" cy="252000"/>
          </a:xfrm>
          <a:prstGeom prst="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dist"/>
            <a:r>
              <a:rPr lang="ja-JP" altLang="en-US" sz="1200" dirty="0" smtClean="0">
                <a:solidFill>
                  <a:schemeClr val="tx1"/>
                </a:solidFill>
                <a:latin typeface="Meiryo UI" pitchFamily="50" charset="-128"/>
                <a:ea typeface="Meiryo UI" pitchFamily="50" charset="-128"/>
                <a:cs typeface="Meiryo UI" pitchFamily="50" charset="-128"/>
              </a:rPr>
              <a:t>窓口サービス部門</a:t>
            </a:r>
            <a:endParaRPr kumimoji="1" lang="ja-JP" altLang="en-US" sz="1200" dirty="0">
              <a:solidFill>
                <a:schemeClr val="tx1"/>
              </a:solidFill>
              <a:latin typeface="Meiryo UI" pitchFamily="50" charset="-128"/>
              <a:ea typeface="Meiryo UI" pitchFamily="50" charset="-128"/>
              <a:cs typeface="Meiryo UI" pitchFamily="50" charset="-128"/>
            </a:endParaRPr>
          </a:p>
        </p:txBody>
      </p:sp>
      <p:sp>
        <p:nvSpPr>
          <p:cNvPr id="22" name="正方形/長方形 21"/>
          <p:cNvSpPr/>
          <p:nvPr/>
        </p:nvSpPr>
        <p:spPr>
          <a:xfrm>
            <a:off x="7183448" y="4126251"/>
            <a:ext cx="1692000" cy="252000"/>
          </a:xfrm>
          <a:prstGeom prst="rect">
            <a:avLst/>
          </a:prstGeom>
          <a:solidFill>
            <a:schemeClr val="bg1"/>
          </a:solid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dist"/>
            <a:r>
              <a:rPr lang="ja-JP" altLang="en-US" sz="1200" dirty="0" smtClean="0">
                <a:solidFill>
                  <a:schemeClr val="tx1"/>
                </a:solidFill>
                <a:latin typeface="Meiryo UI" pitchFamily="50" charset="-128"/>
                <a:ea typeface="Meiryo UI" pitchFamily="50" charset="-128"/>
                <a:cs typeface="Meiryo UI" pitchFamily="50" charset="-128"/>
              </a:rPr>
              <a:t>公園事務所</a:t>
            </a:r>
            <a:endParaRPr kumimoji="1" lang="ja-JP" altLang="en-US" sz="1200" dirty="0">
              <a:solidFill>
                <a:schemeClr val="tx1"/>
              </a:solidFill>
              <a:latin typeface="Meiryo UI" pitchFamily="50" charset="-128"/>
              <a:ea typeface="Meiryo UI" pitchFamily="50" charset="-128"/>
              <a:cs typeface="Meiryo UI" pitchFamily="50" charset="-128"/>
            </a:endParaRPr>
          </a:p>
        </p:txBody>
      </p:sp>
      <p:sp>
        <p:nvSpPr>
          <p:cNvPr id="75" name="テキスト ボックス 74"/>
          <p:cNvSpPr txBox="1"/>
          <p:nvPr/>
        </p:nvSpPr>
        <p:spPr>
          <a:xfrm>
            <a:off x="4067944" y="2846338"/>
            <a:ext cx="1656184" cy="276999"/>
          </a:xfrm>
          <a:prstGeom prst="rect">
            <a:avLst/>
          </a:prstGeom>
          <a:noFill/>
        </p:spPr>
        <p:txBody>
          <a:bodyPr wrap="square" rtlCol="0">
            <a:spAutoFit/>
          </a:bodyPr>
          <a:lstStyle/>
          <a:p>
            <a:r>
              <a:rPr kumimoji="1" lang="en-US" altLang="ja-JP" sz="1200" dirty="0" smtClean="0">
                <a:latin typeface="Meiryo UI" pitchFamily="50" charset="-128"/>
                <a:ea typeface="Meiryo UI" pitchFamily="50" charset="-128"/>
                <a:cs typeface="Meiryo UI" pitchFamily="50" charset="-128"/>
              </a:rPr>
              <a:t>※</a:t>
            </a:r>
            <a:r>
              <a:rPr kumimoji="1" lang="ja-JP" altLang="en-US" sz="1200" dirty="0" smtClean="0">
                <a:latin typeface="Meiryo UI" pitchFamily="50" charset="-128"/>
                <a:ea typeface="Meiryo UI" pitchFamily="50" charset="-128"/>
                <a:cs typeface="Meiryo UI" pitchFamily="50" charset="-128"/>
              </a:rPr>
              <a:t>副区長が兼務</a:t>
            </a:r>
            <a:endParaRPr kumimoji="1" lang="ja-JP" altLang="en-US" sz="1200" dirty="0">
              <a:latin typeface="Meiryo UI" pitchFamily="50" charset="-128"/>
              <a:ea typeface="Meiryo UI" pitchFamily="50" charset="-128"/>
              <a:cs typeface="Meiryo UI" pitchFamily="50" charset="-128"/>
            </a:endParaRPr>
          </a:p>
        </p:txBody>
      </p:sp>
      <p:sp>
        <p:nvSpPr>
          <p:cNvPr id="80" name="テキスト ボックス 79"/>
          <p:cNvSpPr txBox="1"/>
          <p:nvPr/>
        </p:nvSpPr>
        <p:spPr>
          <a:xfrm>
            <a:off x="2612406" y="6453336"/>
            <a:ext cx="6615384" cy="461665"/>
          </a:xfrm>
          <a:prstGeom prst="rect">
            <a:avLst/>
          </a:prstGeom>
          <a:noFill/>
        </p:spPr>
        <p:txBody>
          <a:bodyPr wrap="square" rtlCol="0">
            <a:spAutoFit/>
          </a:bodyPr>
          <a:lstStyle/>
          <a:p>
            <a:r>
              <a:rPr lang="en-US" altLang="ja-JP" sz="1200" dirty="0" smtClean="0">
                <a:latin typeface="Meiryo UI" panose="020B0604030504040204" pitchFamily="50" charset="-128"/>
                <a:ea typeface="Meiryo UI" panose="020B0604030504040204" pitchFamily="50" charset="-128"/>
                <a:cs typeface="Meiryo UI" panose="020B0604030504040204" pitchFamily="50" charset="-128"/>
              </a:rPr>
              <a:t>※</a:t>
            </a:r>
            <a:r>
              <a:rPr lang="ja-JP" altLang="en-US" sz="1200" dirty="0" smtClean="0">
                <a:latin typeface="Meiryo UI" pitchFamily="50" charset="-128"/>
                <a:ea typeface="Meiryo UI" pitchFamily="50" charset="-128"/>
                <a:cs typeface="Meiryo UI" pitchFamily="50" charset="-128"/>
              </a:rPr>
              <a:t>具体的</a:t>
            </a:r>
            <a:r>
              <a:rPr lang="ja-JP" altLang="en-US" sz="1200" dirty="0">
                <a:latin typeface="Meiryo UI" pitchFamily="50" charset="-128"/>
                <a:ea typeface="Meiryo UI" pitchFamily="50" charset="-128"/>
                <a:cs typeface="Meiryo UI" pitchFamily="50" charset="-128"/>
              </a:rPr>
              <a:t>な組織</a:t>
            </a:r>
            <a:r>
              <a:rPr lang="ja-JP" altLang="en-US" sz="1200" dirty="0" smtClean="0">
                <a:latin typeface="Meiryo UI" pitchFamily="50" charset="-128"/>
                <a:ea typeface="Meiryo UI" pitchFamily="50" charset="-128"/>
                <a:cs typeface="Meiryo UI" pitchFamily="50" charset="-128"/>
              </a:rPr>
              <a:t>体制及び事務</a:t>
            </a:r>
            <a:r>
              <a:rPr lang="ja-JP" altLang="en-US" sz="1200" dirty="0">
                <a:latin typeface="Meiryo UI" pitchFamily="50" charset="-128"/>
                <a:ea typeface="Meiryo UI" pitchFamily="50" charset="-128"/>
                <a:cs typeface="Meiryo UI" pitchFamily="50" charset="-128"/>
              </a:rPr>
              <a:t>分担については、総合区長</a:t>
            </a:r>
            <a:r>
              <a:rPr lang="ja-JP" altLang="en-US" sz="1200" dirty="0" smtClean="0">
                <a:latin typeface="Meiryo UI" pitchFamily="50" charset="-128"/>
                <a:ea typeface="Meiryo UI" pitchFamily="50" charset="-128"/>
                <a:cs typeface="Meiryo UI" pitchFamily="50" charset="-128"/>
              </a:rPr>
              <a:t>の組織マネジメント</a:t>
            </a:r>
            <a:r>
              <a:rPr lang="ja-JP" altLang="en-US" sz="1200" dirty="0">
                <a:latin typeface="Meiryo UI" pitchFamily="50" charset="-128"/>
                <a:ea typeface="Meiryo UI" pitchFamily="50" charset="-128"/>
                <a:cs typeface="Meiryo UI" pitchFamily="50" charset="-128"/>
              </a:rPr>
              <a:t>により</a:t>
            </a:r>
            <a:r>
              <a:rPr lang="ja-JP" altLang="en-US" sz="1200" dirty="0" smtClean="0">
                <a:latin typeface="Meiryo UI" pitchFamily="50" charset="-128"/>
                <a:ea typeface="Meiryo UI" pitchFamily="50" charset="-128"/>
                <a:cs typeface="Meiryo UI" pitchFamily="50" charset="-128"/>
              </a:rPr>
              <a:t>決定</a:t>
            </a:r>
            <a:endParaRPr lang="en-US" altLang="ja-JP" sz="1200" dirty="0" smtClean="0">
              <a:latin typeface="Meiryo UI" panose="020B0604030504040204" pitchFamily="50" charset="-128"/>
              <a:ea typeface="Meiryo UI" panose="020B0604030504040204" pitchFamily="50" charset="-128"/>
              <a:cs typeface="Meiryo UI" panose="020B0604030504040204" pitchFamily="50" charset="-128"/>
            </a:endParaRPr>
          </a:p>
          <a:p>
            <a:endParaRPr lang="ja-JP" altLang="en-US" sz="1200" dirty="0">
              <a:latin typeface="Meiryo UI" pitchFamily="50" charset="-128"/>
              <a:ea typeface="Meiryo UI" pitchFamily="50" charset="-128"/>
              <a:cs typeface="Meiryo UI" pitchFamily="50" charset="-128"/>
            </a:endParaRPr>
          </a:p>
        </p:txBody>
      </p:sp>
      <p:cxnSp>
        <p:nvCxnSpPr>
          <p:cNvPr id="85" name="直線コネクタ 84"/>
          <p:cNvCxnSpPr/>
          <p:nvPr/>
        </p:nvCxnSpPr>
        <p:spPr>
          <a:xfrm>
            <a:off x="6622152" y="6260172"/>
            <a:ext cx="64800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89" name="テキスト ボックス 88"/>
          <p:cNvSpPr txBox="1"/>
          <p:nvPr/>
        </p:nvSpPr>
        <p:spPr>
          <a:xfrm>
            <a:off x="3995936" y="5229200"/>
            <a:ext cx="3240360" cy="276999"/>
          </a:xfrm>
          <a:prstGeom prst="rect">
            <a:avLst/>
          </a:prstGeom>
          <a:noFill/>
        </p:spPr>
        <p:txBody>
          <a:bodyPr wrap="square" rtlCol="0">
            <a:spAutoFit/>
          </a:bodyPr>
          <a:lstStyle/>
          <a:p>
            <a:r>
              <a:rPr kumimoji="1" lang="ja-JP" altLang="en-US" sz="1200" dirty="0" smtClean="0">
                <a:latin typeface="Meiryo UI" pitchFamily="50" charset="-128"/>
                <a:ea typeface="Meiryo UI" pitchFamily="50" charset="-128"/>
                <a:cs typeface="Meiryo UI" pitchFamily="50" charset="-128"/>
              </a:rPr>
              <a:t>（総合区役所所在の地域自治区以外）</a:t>
            </a:r>
            <a:endParaRPr kumimoji="1" lang="ja-JP" altLang="en-US" sz="1200" dirty="0">
              <a:latin typeface="Meiryo UI" pitchFamily="50" charset="-128"/>
              <a:ea typeface="Meiryo UI" pitchFamily="50" charset="-128"/>
              <a:cs typeface="Meiryo UI" pitchFamily="50" charset="-128"/>
            </a:endParaRPr>
          </a:p>
        </p:txBody>
      </p:sp>
      <p:sp>
        <p:nvSpPr>
          <p:cNvPr id="96" name="角丸四角形 95"/>
          <p:cNvSpPr/>
          <p:nvPr/>
        </p:nvSpPr>
        <p:spPr>
          <a:xfrm>
            <a:off x="3852608" y="2398004"/>
            <a:ext cx="5112000" cy="2732796"/>
          </a:xfrm>
          <a:prstGeom prst="roundRect">
            <a:avLst>
              <a:gd name="adj" fmla="val 5469"/>
            </a:avLst>
          </a:prstGeom>
          <a:noFill/>
          <a:ln w="38100">
            <a:solidFill>
              <a:schemeClr val="tx1"/>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a:latin typeface="Meiryo UI" pitchFamily="50" charset="-128"/>
              <a:ea typeface="Meiryo UI" pitchFamily="50" charset="-128"/>
              <a:cs typeface="Meiryo UI" pitchFamily="50" charset="-128"/>
            </a:endParaRPr>
          </a:p>
        </p:txBody>
      </p:sp>
      <p:sp>
        <p:nvSpPr>
          <p:cNvPr id="97" name="テキスト ボックス 96"/>
          <p:cNvSpPr txBox="1"/>
          <p:nvPr/>
        </p:nvSpPr>
        <p:spPr>
          <a:xfrm>
            <a:off x="3923928" y="2109972"/>
            <a:ext cx="1728568" cy="307777"/>
          </a:xfrm>
          <a:prstGeom prst="rect">
            <a:avLst/>
          </a:prstGeom>
          <a:noFill/>
        </p:spPr>
        <p:txBody>
          <a:bodyPr wrap="square" rtlCol="0">
            <a:spAutoFit/>
          </a:bodyPr>
          <a:lstStyle/>
          <a:p>
            <a:r>
              <a:rPr kumimoji="1" lang="ja-JP" altLang="en-US" sz="1400" dirty="0" smtClean="0">
                <a:latin typeface="Meiryo UI" pitchFamily="50" charset="-128"/>
                <a:ea typeface="Meiryo UI" pitchFamily="50" charset="-128"/>
                <a:cs typeface="Meiryo UI" pitchFamily="50" charset="-128"/>
              </a:rPr>
              <a:t>（総合区役所）</a:t>
            </a:r>
            <a:endParaRPr kumimoji="1" lang="ja-JP" altLang="en-US" sz="1400" dirty="0">
              <a:latin typeface="Meiryo UI" pitchFamily="50" charset="-128"/>
              <a:ea typeface="Meiryo UI" pitchFamily="50" charset="-128"/>
              <a:cs typeface="Meiryo UI" pitchFamily="50" charset="-128"/>
            </a:endParaRPr>
          </a:p>
        </p:txBody>
      </p:sp>
      <p:sp>
        <p:nvSpPr>
          <p:cNvPr id="73" name="テキスト ボックス 72"/>
          <p:cNvSpPr txBox="1"/>
          <p:nvPr/>
        </p:nvSpPr>
        <p:spPr>
          <a:xfrm>
            <a:off x="5886224" y="1753652"/>
            <a:ext cx="3294288" cy="523220"/>
          </a:xfrm>
          <a:prstGeom prst="rect">
            <a:avLst/>
          </a:prstGeom>
          <a:noFill/>
        </p:spPr>
        <p:txBody>
          <a:bodyPr wrap="square" rtlCol="0">
            <a:spAutoFit/>
          </a:bodyPr>
          <a:lstStyle/>
          <a:p>
            <a:r>
              <a:rPr lang="en-US" altLang="ja-JP" sz="1400" dirty="0">
                <a:latin typeface="Meiryo UI" pitchFamily="50" charset="-128"/>
                <a:ea typeface="Meiryo UI" pitchFamily="50" charset="-128"/>
                <a:cs typeface="Meiryo UI" pitchFamily="50" charset="-128"/>
              </a:rPr>
              <a:t>※</a:t>
            </a:r>
            <a:r>
              <a:rPr kumimoji="1" lang="ja-JP" altLang="en-US" sz="1400" dirty="0" smtClean="0">
                <a:latin typeface="Meiryo UI" pitchFamily="50" charset="-128"/>
                <a:ea typeface="Meiryo UI" pitchFamily="50" charset="-128"/>
                <a:cs typeface="Meiryo UI" pitchFamily="50" charset="-128"/>
              </a:rPr>
              <a:t>総合区役所内の地域自治区事務所は</a:t>
            </a:r>
            <a:endParaRPr kumimoji="1" lang="en-US" altLang="ja-JP" sz="1400" dirty="0" smtClean="0">
              <a:latin typeface="Meiryo UI" pitchFamily="50" charset="-128"/>
              <a:ea typeface="Meiryo UI" pitchFamily="50" charset="-128"/>
              <a:cs typeface="Meiryo UI" pitchFamily="50" charset="-128"/>
            </a:endParaRPr>
          </a:p>
          <a:p>
            <a:r>
              <a:rPr lang="en-US" altLang="ja-JP" sz="1400" dirty="0">
                <a:latin typeface="Meiryo UI" pitchFamily="50" charset="-128"/>
                <a:ea typeface="Meiryo UI" pitchFamily="50" charset="-128"/>
                <a:cs typeface="Meiryo UI" pitchFamily="50" charset="-128"/>
              </a:rPr>
              <a:t> </a:t>
            </a:r>
            <a:r>
              <a:rPr lang="en-US" altLang="ja-JP" sz="1400" dirty="0" smtClean="0">
                <a:latin typeface="Meiryo UI" pitchFamily="50" charset="-128"/>
                <a:ea typeface="Meiryo UI" pitchFamily="50" charset="-128"/>
                <a:cs typeface="Meiryo UI" pitchFamily="50" charset="-128"/>
              </a:rPr>
              <a:t>  </a:t>
            </a:r>
            <a:r>
              <a:rPr kumimoji="1" lang="ja-JP" altLang="en-US" sz="1400" dirty="0" smtClean="0">
                <a:latin typeface="Meiryo UI" pitchFamily="50" charset="-128"/>
                <a:ea typeface="Meiryo UI" pitchFamily="50" charset="-128"/>
                <a:cs typeface="Meiryo UI" pitchFamily="50" charset="-128"/>
              </a:rPr>
              <a:t>総合区役所内の関連部門が</a:t>
            </a:r>
            <a:r>
              <a:rPr lang="ja-JP" altLang="en-US" sz="1400" dirty="0" smtClean="0">
                <a:latin typeface="Meiryo UI" pitchFamily="50" charset="-128"/>
                <a:ea typeface="Meiryo UI" pitchFamily="50" charset="-128"/>
                <a:cs typeface="Meiryo UI" pitchFamily="50" charset="-128"/>
              </a:rPr>
              <a:t>兼ねる</a:t>
            </a:r>
            <a:endParaRPr kumimoji="1" lang="en-US" altLang="ja-JP" sz="1400" dirty="0" smtClean="0">
              <a:latin typeface="Meiryo UI" pitchFamily="50" charset="-128"/>
              <a:ea typeface="Meiryo UI" pitchFamily="50" charset="-128"/>
              <a:cs typeface="Meiryo UI" pitchFamily="50" charset="-128"/>
            </a:endParaRPr>
          </a:p>
        </p:txBody>
      </p:sp>
      <p:sp>
        <p:nvSpPr>
          <p:cNvPr id="25" name="正方形/長方形 24"/>
          <p:cNvSpPr/>
          <p:nvPr/>
        </p:nvSpPr>
        <p:spPr>
          <a:xfrm>
            <a:off x="7219328" y="6141195"/>
            <a:ext cx="1692000" cy="252000"/>
          </a:xfrm>
          <a:prstGeom prst="rect">
            <a:avLst/>
          </a:prstGeom>
          <a:solidFill>
            <a:schemeClr val="bg1"/>
          </a:solid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dist"/>
            <a:r>
              <a:rPr lang="ja-JP" altLang="en-US" sz="1200" dirty="0" smtClean="0">
                <a:solidFill>
                  <a:schemeClr val="tx1"/>
                </a:solidFill>
                <a:latin typeface="Meiryo UI" pitchFamily="50" charset="-128"/>
                <a:ea typeface="Meiryo UI" pitchFamily="50" charset="-128"/>
                <a:cs typeface="Meiryo UI" pitchFamily="50" charset="-128"/>
              </a:rPr>
              <a:t>保健福祉センター</a:t>
            </a:r>
            <a:endParaRPr kumimoji="1" lang="ja-JP" altLang="en-US" sz="1200" dirty="0">
              <a:solidFill>
                <a:schemeClr val="tx1"/>
              </a:solidFill>
              <a:latin typeface="Meiryo UI" pitchFamily="50" charset="-128"/>
              <a:ea typeface="Meiryo UI" pitchFamily="50" charset="-128"/>
              <a:cs typeface="Meiryo UI" pitchFamily="50" charset="-128"/>
            </a:endParaRPr>
          </a:p>
        </p:txBody>
      </p:sp>
      <p:sp>
        <p:nvSpPr>
          <p:cNvPr id="78" name="正方形/長方形 77"/>
          <p:cNvSpPr/>
          <p:nvPr/>
        </p:nvSpPr>
        <p:spPr>
          <a:xfrm>
            <a:off x="91058" y="928914"/>
            <a:ext cx="8873430" cy="684000"/>
          </a:xfrm>
          <a:prstGeom prst="rect">
            <a:avLst/>
          </a:prstGeom>
          <a:solidFill>
            <a:schemeClr val="accent6">
              <a:lumMod val="40000"/>
              <a:lumOff val="60000"/>
            </a:schemeClr>
          </a:solidFill>
          <a:ln w="19050">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p>
            <a:r>
              <a:rPr kumimoji="1" lang="ja-JP" altLang="en-US" sz="1400" b="1" dirty="0" smtClean="0">
                <a:solidFill>
                  <a:schemeClr val="tx1"/>
                </a:solidFill>
                <a:latin typeface="Meiryo UI" pitchFamily="50" charset="-128"/>
                <a:ea typeface="Meiryo UI" pitchFamily="50" charset="-128"/>
                <a:cs typeface="Meiryo UI" pitchFamily="50" charset="-128"/>
              </a:rPr>
              <a:t>◆　特別職の総合区長をサポートするため、</a:t>
            </a:r>
            <a:r>
              <a:rPr lang="ja-JP" altLang="en-US" sz="1400" b="1" dirty="0" smtClean="0">
                <a:solidFill>
                  <a:schemeClr val="tx1"/>
                </a:solidFill>
                <a:latin typeface="Meiryo UI" pitchFamily="50" charset="-128"/>
                <a:ea typeface="Meiryo UI" pitchFamily="50" charset="-128"/>
                <a:cs typeface="Meiryo UI" pitchFamily="50" charset="-128"/>
              </a:rPr>
              <a:t>局長級の副区長を設置</a:t>
            </a:r>
            <a:endParaRPr lang="en-US" altLang="ja-JP" sz="1400" b="1" dirty="0" smtClean="0">
              <a:solidFill>
                <a:schemeClr val="tx1"/>
              </a:solidFill>
              <a:latin typeface="Meiryo UI" pitchFamily="50" charset="-128"/>
              <a:ea typeface="Meiryo UI" pitchFamily="50" charset="-128"/>
              <a:cs typeface="Meiryo UI" pitchFamily="50" charset="-128"/>
            </a:endParaRPr>
          </a:p>
          <a:p>
            <a:r>
              <a:rPr lang="ja-JP" altLang="en-US" sz="1400" b="1" dirty="0" smtClean="0">
                <a:solidFill>
                  <a:schemeClr val="tx1"/>
                </a:solidFill>
                <a:latin typeface="Meiryo UI" pitchFamily="50" charset="-128"/>
                <a:ea typeface="Meiryo UI" pitchFamily="50" charset="-128"/>
                <a:cs typeface="Meiryo UI" pitchFamily="50" charset="-128"/>
              </a:rPr>
              <a:t>◆　事務・組織の移管に見合った体制の整備とともに総合区の政策・企画機能の強化のため、部長級による部制を導入</a:t>
            </a:r>
            <a:endParaRPr lang="en-US" altLang="ja-JP" sz="1400" b="1" dirty="0" smtClean="0">
              <a:solidFill>
                <a:schemeClr val="tx1"/>
              </a:solidFill>
              <a:latin typeface="Meiryo UI" pitchFamily="50" charset="-128"/>
              <a:ea typeface="Meiryo UI" pitchFamily="50" charset="-128"/>
              <a:cs typeface="Meiryo UI" pitchFamily="50" charset="-128"/>
            </a:endParaRPr>
          </a:p>
          <a:p>
            <a:r>
              <a:rPr kumimoji="1" lang="ja-JP" altLang="en-US" sz="1400" b="1" dirty="0" smtClean="0">
                <a:solidFill>
                  <a:schemeClr val="tx1"/>
                </a:solidFill>
                <a:latin typeface="Meiryo UI" pitchFamily="50" charset="-128"/>
                <a:ea typeface="Meiryo UI" pitchFamily="50" charset="-128"/>
                <a:cs typeface="Meiryo UI" pitchFamily="50" charset="-128"/>
              </a:rPr>
              <a:t>◆　地域自治区の設置趣旨を踏まえ、総合区の組織として地域自治区事務所（</a:t>
            </a:r>
            <a:r>
              <a:rPr kumimoji="1" lang="en-US" altLang="ja-JP" sz="1400" b="1" dirty="0" smtClean="0">
                <a:solidFill>
                  <a:schemeClr val="tx1"/>
                </a:solidFill>
                <a:latin typeface="Meiryo UI" pitchFamily="50" charset="-128"/>
                <a:ea typeface="Meiryo UI" pitchFamily="50" charset="-128"/>
                <a:cs typeface="Meiryo UI" pitchFamily="50" charset="-128"/>
              </a:rPr>
              <a:t>24</a:t>
            </a:r>
            <a:r>
              <a:rPr lang="ja-JP" altLang="en-US" sz="1400" b="1" dirty="0" smtClean="0">
                <a:solidFill>
                  <a:schemeClr val="tx1"/>
                </a:solidFill>
                <a:latin typeface="Meiryo UI" pitchFamily="50" charset="-128"/>
                <a:ea typeface="Meiryo UI" pitchFamily="50" charset="-128"/>
                <a:cs typeface="Meiryo UI" pitchFamily="50" charset="-128"/>
              </a:rPr>
              <a:t>か</a:t>
            </a:r>
            <a:r>
              <a:rPr kumimoji="1" lang="ja-JP" altLang="en-US" sz="1400" b="1" dirty="0" smtClean="0">
                <a:solidFill>
                  <a:schemeClr val="tx1"/>
                </a:solidFill>
                <a:latin typeface="Meiryo UI" pitchFamily="50" charset="-128"/>
                <a:ea typeface="Meiryo UI" pitchFamily="50" charset="-128"/>
                <a:cs typeface="Meiryo UI" pitchFamily="50" charset="-128"/>
              </a:rPr>
              <a:t>所）の体制を整備</a:t>
            </a:r>
            <a:endParaRPr kumimoji="1" lang="en-US" altLang="ja-JP" sz="1400" b="1" dirty="0" smtClean="0">
              <a:solidFill>
                <a:schemeClr val="tx1"/>
              </a:solidFill>
              <a:latin typeface="Meiryo UI" pitchFamily="50" charset="-128"/>
              <a:ea typeface="Meiryo UI" pitchFamily="50" charset="-128"/>
              <a:cs typeface="Meiryo UI" pitchFamily="50" charset="-128"/>
            </a:endParaRPr>
          </a:p>
        </p:txBody>
      </p:sp>
      <p:sp>
        <p:nvSpPr>
          <p:cNvPr id="24" name="正方形/長方形 23"/>
          <p:cNvSpPr/>
          <p:nvPr/>
        </p:nvSpPr>
        <p:spPr>
          <a:xfrm>
            <a:off x="7183448" y="4414260"/>
            <a:ext cx="1692000" cy="252000"/>
          </a:xfrm>
          <a:prstGeom prst="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dist"/>
            <a:r>
              <a:rPr lang="ja-JP" altLang="en-US" sz="1200" dirty="0">
                <a:solidFill>
                  <a:schemeClr val="tx1"/>
                </a:solidFill>
                <a:latin typeface="Meiryo UI" pitchFamily="50" charset="-128"/>
                <a:ea typeface="Meiryo UI" pitchFamily="50" charset="-128"/>
                <a:cs typeface="Meiryo UI" pitchFamily="50" charset="-128"/>
              </a:rPr>
              <a:t>保健</a:t>
            </a:r>
            <a:r>
              <a:rPr lang="ja-JP" altLang="en-US" sz="1200" dirty="0" smtClean="0">
                <a:solidFill>
                  <a:schemeClr val="tx1"/>
                </a:solidFill>
                <a:latin typeface="Meiryo UI" pitchFamily="50" charset="-128"/>
                <a:ea typeface="Meiryo UI" pitchFamily="50" charset="-128"/>
                <a:cs typeface="Meiryo UI" pitchFamily="50" charset="-128"/>
              </a:rPr>
              <a:t>福祉センター</a:t>
            </a:r>
            <a:endParaRPr kumimoji="1" lang="ja-JP" altLang="en-US" sz="1200" dirty="0">
              <a:solidFill>
                <a:schemeClr val="tx1"/>
              </a:solidFill>
              <a:latin typeface="Meiryo UI" pitchFamily="50" charset="-128"/>
              <a:ea typeface="Meiryo UI" pitchFamily="50" charset="-128"/>
              <a:cs typeface="Meiryo UI" pitchFamily="50" charset="-128"/>
            </a:endParaRPr>
          </a:p>
        </p:txBody>
      </p:sp>
      <p:cxnSp>
        <p:nvCxnSpPr>
          <p:cNvPr id="86" name="直線コネクタ 85"/>
          <p:cNvCxnSpPr/>
          <p:nvPr/>
        </p:nvCxnSpPr>
        <p:spPr>
          <a:xfrm>
            <a:off x="827584" y="5445224"/>
            <a:ext cx="14401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9" name="テキスト ボックス 8"/>
          <p:cNvSpPr txBox="1"/>
          <p:nvPr/>
        </p:nvSpPr>
        <p:spPr>
          <a:xfrm>
            <a:off x="-12254" y="3717032"/>
            <a:ext cx="430887" cy="1224136"/>
          </a:xfrm>
          <a:prstGeom prst="rect">
            <a:avLst/>
          </a:prstGeom>
          <a:noFill/>
        </p:spPr>
        <p:txBody>
          <a:bodyPr vert="eaVert" wrap="square" rtlCol="0">
            <a:spAutoFit/>
          </a:bodyPr>
          <a:lstStyle/>
          <a:p>
            <a:r>
              <a:rPr kumimoji="1" lang="ja-JP" altLang="en-US" sz="1600" b="1" dirty="0" smtClean="0">
                <a:latin typeface="Meiryo UI" pitchFamily="50" charset="-128"/>
                <a:ea typeface="Meiryo UI" pitchFamily="50" charset="-128"/>
                <a:cs typeface="Meiryo UI" pitchFamily="50" charset="-128"/>
              </a:rPr>
              <a:t>区　　長</a:t>
            </a:r>
            <a:endParaRPr kumimoji="1" lang="ja-JP" altLang="en-US" sz="1600" b="1" dirty="0">
              <a:latin typeface="Meiryo UI" pitchFamily="50" charset="-128"/>
              <a:ea typeface="Meiryo UI" pitchFamily="50" charset="-128"/>
              <a:cs typeface="Meiryo UI" pitchFamily="50" charset="-128"/>
            </a:endParaRPr>
          </a:p>
        </p:txBody>
      </p:sp>
      <p:sp>
        <p:nvSpPr>
          <p:cNvPr id="81" name="正方形/長方形 80"/>
          <p:cNvSpPr/>
          <p:nvPr/>
        </p:nvSpPr>
        <p:spPr>
          <a:xfrm>
            <a:off x="467544" y="3249176"/>
            <a:ext cx="316784" cy="1764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eaVert" rtlCol="0" anchor="ctr"/>
          <a:lstStyle/>
          <a:p>
            <a:pPr algn="ctr"/>
            <a:r>
              <a:rPr kumimoji="1" lang="ja-JP" altLang="en-US" sz="1600" b="1" dirty="0" smtClean="0">
                <a:solidFill>
                  <a:schemeClr val="tx1"/>
                </a:solidFill>
                <a:latin typeface="Meiryo UI" pitchFamily="50" charset="-128"/>
                <a:ea typeface="Meiryo UI" pitchFamily="50" charset="-128"/>
                <a:cs typeface="Meiryo UI" pitchFamily="50" charset="-128"/>
              </a:rPr>
              <a:t>副　区　長</a:t>
            </a:r>
            <a:endParaRPr kumimoji="1" lang="ja-JP" altLang="en-US" sz="1600" b="1" dirty="0">
              <a:solidFill>
                <a:schemeClr val="tx1"/>
              </a:solidFill>
              <a:latin typeface="Meiryo UI" pitchFamily="50" charset="-128"/>
              <a:ea typeface="Meiryo UI" pitchFamily="50" charset="-128"/>
              <a:cs typeface="Meiryo UI" pitchFamily="50" charset="-128"/>
            </a:endParaRPr>
          </a:p>
        </p:txBody>
      </p:sp>
      <p:cxnSp>
        <p:nvCxnSpPr>
          <p:cNvPr id="102" name="直線コネクタ 101"/>
          <p:cNvCxnSpPr/>
          <p:nvPr/>
        </p:nvCxnSpPr>
        <p:spPr>
          <a:xfrm>
            <a:off x="719138" y="4143375"/>
            <a:ext cx="104775"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3" name="直線コネクタ 102"/>
          <p:cNvCxnSpPr/>
          <p:nvPr/>
        </p:nvCxnSpPr>
        <p:spPr>
          <a:xfrm>
            <a:off x="296292" y="4140200"/>
            <a:ext cx="144016"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79" name="正方形/長方形 78"/>
          <p:cNvSpPr/>
          <p:nvPr/>
        </p:nvSpPr>
        <p:spPr>
          <a:xfrm>
            <a:off x="0" y="-1660"/>
            <a:ext cx="9144000" cy="432000"/>
          </a:xfrm>
          <a:prstGeom prst="rect">
            <a:avLst/>
          </a:prstGeom>
          <a:gradFill>
            <a:gsLst>
              <a:gs pos="0">
                <a:schemeClr val="accent2">
                  <a:lumMod val="40000"/>
                  <a:lumOff val="60000"/>
                </a:schemeClr>
              </a:gs>
              <a:gs pos="50000">
                <a:schemeClr val="bg1"/>
              </a:gs>
              <a:gs pos="100000">
                <a:schemeClr val="accent2">
                  <a:lumMod val="40000"/>
                  <a:lumOff val="6000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r>
              <a:rPr lang="ja-JP" altLang="en-US" sz="2000" b="1" dirty="0">
                <a:solidFill>
                  <a:prstClr val="black"/>
                </a:solidFill>
                <a:latin typeface="Meiryo UI" pitchFamily="50" charset="-128"/>
                <a:ea typeface="Meiryo UI" pitchFamily="50" charset="-128"/>
                <a:cs typeface="Meiryo UI" pitchFamily="50" charset="-128"/>
              </a:rPr>
              <a:t>２</a:t>
            </a:r>
            <a:r>
              <a:rPr lang="ja-JP" altLang="en-US" sz="2000" b="1" dirty="0" smtClean="0">
                <a:solidFill>
                  <a:prstClr val="black"/>
                </a:solidFill>
                <a:latin typeface="Meiryo UI" pitchFamily="50" charset="-128"/>
                <a:ea typeface="Meiryo UI" pitchFamily="50" charset="-128"/>
                <a:cs typeface="Meiryo UI" pitchFamily="50" charset="-128"/>
              </a:rPr>
              <a:t>　総合区にふさわしい組織体制の構築＜機能的な組織体制＞</a:t>
            </a:r>
            <a:endParaRPr lang="ja-JP" altLang="en-US" sz="2000" b="1" dirty="0">
              <a:solidFill>
                <a:prstClr val="black"/>
              </a:solidFill>
              <a:latin typeface="Meiryo UI" pitchFamily="50" charset="-128"/>
              <a:ea typeface="Meiryo UI" pitchFamily="50" charset="-128"/>
              <a:cs typeface="Meiryo UI" pitchFamily="50" charset="-128"/>
            </a:endParaRPr>
          </a:p>
        </p:txBody>
      </p:sp>
      <p:sp>
        <p:nvSpPr>
          <p:cNvPr id="87" name="テキスト ボックス 86"/>
          <p:cNvSpPr txBox="1"/>
          <p:nvPr/>
        </p:nvSpPr>
        <p:spPr>
          <a:xfrm>
            <a:off x="-121196" y="476672"/>
            <a:ext cx="7357492" cy="384721"/>
          </a:xfrm>
          <a:prstGeom prst="rect">
            <a:avLst/>
          </a:prstGeom>
          <a:noFill/>
        </p:spPr>
        <p:txBody>
          <a:bodyPr wrap="square" rtlCol="0">
            <a:spAutoFit/>
          </a:bodyPr>
          <a:lstStyle/>
          <a:p>
            <a:r>
              <a:rPr lang="ja-JP" altLang="en-US" sz="1900" b="1"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（２）総合区における組織体制のイメージ</a:t>
            </a:r>
            <a:endParaRPr lang="ja-JP" altLang="en-US" sz="19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76" name="正方形/長方形 27"/>
          <p:cNvSpPr>
            <a:spLocks noChangeArrowheads="1"/>
          </p:cNvSpPr>
          <p:nvPr/>
        </p:nvSpPr>
        <p:spPr bwMode="auto">
          <a:xfrm>
            <a:off x="8100392" y="83371"/>
            <a:ext cx="1031875" cy="261937"/>
          </a:xfrm>
          <a:prstGeom prst="rect">
            <a:avLst/>
          </a:prstGeom>
          <a:noFill/>
          <a:ln w="9525">
            <a:noFill/>
            <a:miter lim="800000"/>
            <a:headEnd/>
            <a:tailEnd/>
          </a:ln>
        </p:spPr>
        <p:txBody>
          <a:bodyPr>
            <a:spAutoFit/>
          </a:bodyPr>
          <a:lstStyle/>
          <a:p>
            <a:pPr algn="r"/>
            <a:r>
              <a:rPr lang="ja-JP" altLang="en-US" sz="1100" b="1" dirty="0">
                <a:solidFill>
                  <a:srgbClr val="000000"/>
                </a:solidFill>
                <a:latin typeface="ＭＳ Ｐゴシック" charset="-128"/>
                <a:ea typeface="Meiryo UI" pitchFamily="50" charset="-128"/>
                <a:cs typeface="Meiryo UI" pitchFamily="50" charset="-128"/>
              </a:rPr>
              <a:t> 組織</a:t>
            </a:r>
            <a:r>
              <a:rPr lang="en-US" altLang="ja-JP" sz="1100" b="1" dirty="0" smtClean="0">
                <a:solidFill>
                  <a:srgbClr val="000000"/>
                </a:solidFill>
                <a:latin typeface="ＭＳ Ｐゴシック" charset="-128"/>
                <a:ea typeface="Meiryo UI" pitchFamily="50" charset="-128"/>
                <a:cs typeface="Meiryo UI" pitchFamily="50" charset="-128"/>
              </a:rPr>
              <a:t>-</a:t>
            </a:r>
            <a:r>
              <a:rPr lang="ja-JP" altLang="en-US" sz="1100" b="1" dirty="0">
                <a:solidFill>
                  <a:srgbClr val="000000"/>
                </a:solidFill>
                <a:latin typeface="ＭＳ Ｐゴシック" charset="-128"/>
                <a:ea typeface="Meiryo UI" pitchFamily="50" charset="-128"/>
                <a:cs typeface="Meiryo UI" pitchFamily="50" charset="-128"/>
              </a:rPr>
              <a:t>３</a:t>
            </a:r>
            <a:endParaRPr lang="ja-JP" altLang="en-US" sz="1200" b="1" dirty="0">
              <a:solidFill>
                <a:srgbClr val="000000"/>
              </a:solidFill>
              <a:latin typeface="ＭＳ Ｐゴシック" charset="-128"/>
              <a:ea typeface="Meiryo UI" pitchFamily="50" charset="-128"/>
              <a:cs typeface="Meiryo UI" pitchFamily="50" charset="-128"/>
            </a:endParaRPr>
          </a:p>
        </p:txBody>
      </p:sp>
    </p:spTree>
    <p:extLst>
      <p:ext uri="{BB962C8B-B14F-4D97-AF65-F5344CB8AC3E}">
        <p14:creationId xmlns="" xmlns:p14="http://schemas.microsoft.com/office/powerpoint/2010/main" val="854885058"/>
      </p:ext>
    </p:extLst>
  </p:cSld>
  <p:clrMapOvr>
    <a:masterClrMapping/>
  </p:clrMapOvr>
  <p:timing>
    <p:tnLst>
      <p:par>
        <p:cTn id="1" dur="indefinite" restart="never" nodeType="tmRoot"/>
      </p:par>
    </p:tn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スライド番号プレースホルダー 2"/>
          <p:cNvSpPr txBox="1">
            <a:spLocks/>
          </p:cNvSpPr>
          <p:nvPr/>
        </p:nvSpPr>
        <p:spPr>
          <a:xfrm>
            <a:off x="7032207" y="13169"/>
            <a:ext cx="2125114" cy="365125"/>
          </a:xfrm>
          <a:prstGeom prst="rect">
            <a:avLst/>
          </a:prstGeom>
        </p:spPr>
        <p:txBody>
          <a:bodyPr vert="horz" lIns="91440" tIns="45720" rIns="91440" bIns="45720" rtlCol="0" anchor="ct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0" cap="none" spc="0" normalizeH="0" baseline="0" noProof="0" dirty="0" smtClean="0">
                <a:ln>
                  <a:noFill/>
                </a:ln>
                <a:solidFill>
                  <a:sysClr val="windowText" lastClr="000000"/>
                </a:solidFill>
                <a:effectLst/>
                <a:uLnTx/>
                <a:uFillTx/>
                <a:latin typeface="HGPｺﾞｼｯｸE" pitchFamily="50" charset="-128"/>
                <a:ea typeface="HGPｺﾞｼｯｸE" pitchFamily="50" charset="-128"/>
                <a:cs typeface="+mn-cs"/>
              </a:rPr>
              <a:t>５</a:t>
            </a:r>
            <a:endParaRPr kumimoji="1" lang="ja-JP" altLang="en-US" sz="1600" b="0" i="0" u="none" strike="noStrike" kern="0" cap="none" spc="0" normalizeH="0" baseline="0" noProof="0" dirty="0">
              <a:ln>
                <a:noFill/>
              </a:ln>
              <a:solidFill>
                <a:sysClr val="windowText" lastClr="000000"/>
              </a:solidFill>
              <a:effectLst/>
              <a:uLnTx/>
              <a:uFillTx/>
              <a:latin typeface="HGPｺﾞｼｯｸE" pitchFamily="50" charset="-128"/>
              <a:ea typeface="HGPｺﾞｼｯｸE" pitchFamily="50" charset="-128"/>
              <a:cs typeface="+mn-cs"/>
            </a:endParaRPr>
          </a:p>
        </p:txBody>
      </p:sp>
      <p:sp>
        <p:nvSpPr>
          <p:cNvPr id="22" name="正方形/長方形 21"/>
          <p:cNvSpPr/>
          <p:nvPr/>
        </p:nvSpPr>
        <p:spPr>
          <a:xfrm>
            <a:off x="3779912" y="5589240"/>
            <a:ext cx="5040560" cy="612000"/>
          </a:xfrm>
          <a:prstGeom prst="rect">
            <a:avLst/>
          </a:prstGeom>
          <a:noFill/>
          <a:ln w="635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p>
            <a:pPr>
              <a:spcBef>
                <a:spcPct val="0"/>
              </a:spcBef>
            </a:pPr>
            <a:r>
              <a:rPr lang="en-US" altLang="ja-JP"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r>
              <a:rPr lang="ja-JP" altLang="en-US"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事務事業調査（平成</a:t>
            </a:r>
            <a:r>
              <a:rPr lang="en-US" altLang="ja-JP"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28</a:t>
            </a:r>
            <a:r>
              <a:rPr lang="ja-JP" altLang="en-US" sz="105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年度</a:t>
            </a:r>
            <a:r>
              <a:rPr lang="ja-JP" altLang="en-US"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に各区・局に対して実施）で把握した事業別従事人員</a:t>
            </a:r>
            <a:endParaRPr lang="en-US" altLang="ja-JP"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a:spcBef>
                <a:spcPct val="0"/>
              </a:spcBef>
            </a:pPr>
            <a:r>
              <a:rPr lang="en-US" altLang="ja-JP"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r>
              <a:rPr lang="ja-JP" altLang="en-US"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局（１か所）から総合区（８か所）への分散における影響については別途考慮</a:t>
            </a:r>
            <a:endParaRPr lang="en-US" altLang="ja-JP"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a:spcBef>
                <a:spcPct val="0"/>
              </a:spcBef>
            </a:pPr>
            <a:r>
              <a:rPr lang="en-US" altLang="ja-JP"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r>
              <a:rPr lang="ja-JP" altLang="en-US"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以下各表においては、端数処理の関係上、合計と内訳が一致しない場合がある。</a:t>
            </a:r>
            <a:endParaRPr lang="en-US" altLang="ja-JP" sz="105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cxnSp>
        <p:nvCxnSpPr>
          <p:cNvPr id="23" name="直線コネクタ 22"/>
          <p:cNvCxnSpPr/>
          <p:nvPr/>
        </p:nvCxnSpPr>
        <p:spPr>
          <a:xfrm>
            <a:off x="1466446" y="1937397"/>
            <a:ext cx="560762" cy="0"/>
          </a:xfrm>
          <a:prstGeom prst="line">
            <a:avLst/>
          </a:prstGeom>
          <a:ln w="12700">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24" name="正方形/長方形 23"/>
          <p:cNvSpPr/>
          <p:nvPr/>
        </p:nvSpPr>
        <p:spPr>
          <a:xfrm>
            <a:off x="573329" y="4646998"/>
            <a:ext cx="955963" cy="1581619"/>
          </a:xfrm>
          <a:prstGeom prst="rect">
            <a:avLst/>
          </a:prstGeom>
          <a:solidFill>
            <a:schemeClr val="accent6">
              <a:lumMod val="75000"/>
            </a:schemeClr>
          </a:solidFill>
          <a:ln w="38100">
            <a:solidFill>
              <a:schemeClr val="accent6">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1200" b="1" dirty="0" smtClean="0">
                <a:solidFill>
                  <a:schemeClr val="bg1"/>
                </a:solidFill>
                <a:latin typeface="Meiryo UI" pitchFamily="50" charset="-128"/>
                <a:ea typeface="Meiryo UI" pitchFamily="50" charset="-128"/>
                <a:cs typeface="Meiryo UI" pitchFamily="50" charset="-128"/>
              </a:rPr>
              <a:t>行政区</a:t>
            </a:r>
            <a:endParaRPr kumimoji="1" lang="en-US" altLang="ja-JP" sz="1200" b="1" dirty="0" smtClean="0">
              <a:solidFill>
                <a:schemeClr val="bg1"/>
              </a:solidFill>
              <a:latin typeface="Meiryo UI" pitchFamily="50" charset="-128"/>
              <a:ea typeface="Meiryo UI" pitchFamily="50" charset="-128"/>
              <a:cs typeface="Meiryo UI" pitchFamily="50" charset="-128"/>
            </a:endParaRPr>
          </a:p>
          <a:p>
            <a:pPr algn="ctr"/>
            <a:r>
              <a:rPr kumimoji="1" lang="en-US" altLang="ja-JP" sz="1200" b="1" dirty="0" smtClean="0">
                <a:solidFill>
                  <a:schemeClr val="bg1"/>
                </a:solidFill>
                <a:latin typeface="Meiryo UI" pitchFamily="50" charset="-128"/>
                <a:ea typeface="Meiryo UI" pitchFamily="50" charset="-128"/>
                <a:cs typeface="Meiryo UI" pitchFamily="50" charset="-128"/>
              </a:rPr>
              <a:t>4,800</a:t>
            </a:r>
            <a:r>
              <a:rPr kumimoji="1" lang="ja-JP" altLang="en-US" sz="1200" b="1" dirty="0" smtClean="0">
                <a:solidFill>
                  <a:schemeClr val="bg1"/>
                </a:solidFill>
                <a:latin typeface="Meiryo UI" pitchFamily="50" charset="-128"/>
                <a:ea typeface="Meiryo UI" pitchFamily="50" charset="-128"/>
                <a:cs typeface="Meiryo UI" pitchFamily="50" charset="-128"/>
              </a:rPr>
              <a:t>人</a:t>
            </a:r>
            <a:endParaRPr kumimoji="1" lang="en-US" altLang="ja-JP" sz="1200" b="1" dirty="0" smtClean="0">
              <a:solidFill>
                <a:schemeClr val="bg1"/>
              </a:solidFill>
              <a:latin typeface="Meiryo UI" pitchFamily="50" charset="-128"/>
              <a:ea typeface="Meiryo UI" pitchFamily="50" charset="-128"/>
              <a:cs typeface="Meiryo UI" pitchFamily="50" charset="-128"/>
            </a:endParaRPr>
          </a:p>
          <a:p>
            <a:pPr algn="ctr"/>
            <a:r>
              <a:rPr lang="ja-JP" altLang="en-US" sz="1000" b="1" dirty="0" smtClean="0">
                <a:solidFill>
                  <a:schemeClr val="bg1"/>
                </a:solidFill>
                <a:latin typeface="Meiryo UI" pitchFamily="50" charset="-128"/>
                <a:ea typeface="Meiryo UI" pitchFamily="50" charset="-128"/>
                <a:cs typeface="Meiryo UI" pitchFamily="50" charset="-128"/>
              </a:rPr>
              <a:t>（平均</a:t>
            </a:r>
            <a:r>
              <a:rPr lang="en-US" altLang="ja-JP" sz="1000" b="1" dirty="0" smtClean="0">
                <a:solidFill>
                  <a:schemeClr val="bg1"/>
                </a:solidFill>
                <a:latin typeface="Meiryo UI" pitchFamily="50" charset="-128"/>
                <a:ea typeface="Meiryo UI" pitchFamily="50" charset="-128"/>
                <a:cs typeface="Meiryo UI" pitchFamily="50" charset="-128"/>
              </a:rPr>
              <a:t>200</a:t>
            </a:r>
            <a:r>
              <a:rPr lang="ja-JP" altLang="en-US" sz="1000" b="1" dirty="0" smtClean="0">
                <a:solidFill>
                  <a:schemeClr val="bg1"/>
                </a:solidFill>
                <a:latin typeface="Meiryo UI" pitchFamily="50" charset="-128"/>
                <a:ea typeface="Meiryo UI" pitchFamily="50" charset="-128"/>
                <a:cs typeface="Meiryo UI" pitchFamily="50" charset="-128"/>
              </a:rPr>
              <a:t>人／区）</a:t>
            </a:r>
            <a:endParaRPr kumimoji="1" lang="ja-JP" altLang="en-US" sz="400" b="1" dirty="0">
              <a:solidFill>
                <a:schemeClr val="bg1"/>
              </a:solidFill>
              <a:latin typeface="Meiryo UI" pitchFamily="50" charset="-128"/>
              <a:ea typeface="Meiryo UI" pitchFamily="50" charset="-128"/>
              <a:cs typeface="Meiryo UI" pitchFamily="50" charset="-128"/>
            </a:endParaRPr>
          </a:p>
        </p:txBody>
      </p:sp>
      <p:sp>
        <p:nvSpPr>
          <p:cNvPr id="26" name="正方形/長方形 25"/>
          <p:cNvSpPr/>
          <p:nvPr/>
        </p:nvSpPr>
        <p:spPr>
          <a:xfrm>
            <a:off x="590453" y="1937397"/>
            <a:ext cx="938840" cy="2566685"/>
          </a:xfrm>
          <a:prstGeom prst="rect">
            <a:avLst/>
          </a:prstGeom>
          <a:solidFill>
            <a:schemeClr val="tx2">
              <a:lumMod val="20000"/>
              <a:lumOff val="80000"/>
            </a:schemeClr>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1200" b="1" dirty="0" smtClean="0">
                <a:solidFill>
                  <a:schemeClr val="tx1"/>
                </a:solidFill>
                <a:latin typeface="Meiryo UI" pitchFamily="50" charset="-128"/>
                <a:ea typeface="Meiryo UI" pitchFamily="50" charset="-128"/>
                <a:cs typeface="Meiryo UI" pitchFamily="50" charset="-128"/>
              </a:rPr>
              <a:t>局</a:t>
            </a:r>
            <a:endParaRPr kumimoji="1" lang="en-US" altLang="ja-JP" sz="1200" b="1" dirty="0" smtClean="0">
              <a:solidFill>
                <a:schemeClr val="tx1"/>
              </a:solidFill>
              <a:latin typeface="Meiryo UI" pitchFamily="50" charset="-128"/>
              <a:ea typeface="Meiryo UI" pitchFamily="50" charset="-128"/>
              <a:cs typeface="Meiryo UI" pitchFamily="50" charset="-128"/>
            </a:endParaRPr>
          </a:p>
          <a:p>
            <a:pPr algn="ctr"/>
            <a:r>
              <a:rPr kumimoji="1" lang="en-US" altLang="ja-JP" sz="1200" b="1" dirty="0" smtClean="0">
                <a:solidFill>
                  <a:schemeClr val="tx1"/>
                </a:solidFill>
                <a:latin typeface="Meiryo UI" pitchFamily="50" charset="-128"/>
                <a:ea typeface="Meiryo UI" pitchFamily="50" charset="-128"/>
                <a:cs typeface="Meiryo UI" pitchFamily="50" charset="-128"/>
              </a:rPr>
              <a:t>11,600</a:t>
            </a:r>
            <a:r>
              <a:rPr kumimoji="1" lang="ja-JP" altLang="en-US" sz="1200" b="1" dirty="0" smtClean="0">
                <a:solidFill>
                  <a:schemeClr val="tx1"/>
                </a:solidFill>
                <a:latin typeface="Meiryo UI" pitchFamily="50" charset="-128"/>
                <a:ea typeface="Meiryo UI" pitchFamily="50" charset="-128"/>
                <a:cs typeface="Meiryo UI" pitchFamily="50" charset="-128"/>
              </a:rPr>
              <a:t>人</a:t>
            </a:r>
            <a:endParaRPr kumimoji="1" lang="ja-JP" altLang="en-US" sz="1200" b="1" dirty="0">
              <a:solidFill>
                <a:schemeClr val="tx1"/>
              </a:solidFill>
              <a:latin typeface="Meiryo UI" pitchFamily="50" charset="-128"/>
              <a:ea typeface="Meiryo UI" pitchFamily="50" charset="-128"/>
              <a:cs typeface="Meiryo UI" pitchFamily="50" charset="-128"/>
            </a:endParaRPr>
          </a:p>
        </p:txBody>
      </p:sp>
      <p:cxnSp>
        <p:nvCxnSpPr>
          <p:cNvPr id="28" name="直線コネクタ 27"/>
          <p:cNvCxnSpPr/>
          <p:nvPr/>
        </p:nvCxnSpPr>
        <p:spPr>
          <a:xfrm>
            <a:off x="1522446" y="6228617"/>
            <a:ext cx="509415" cy="0"/>
          </a:xfrm>
          <a:prstGeom prst="line">
            <a:avLst/>
          </a:prstGeom>
          <a:ln w="12700">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30" name="テキスト ボックス 29"/>
          <p:cNvSpPr txBox="1"/>
          <p:nvPr/>
        </p:nvSpPr>
        <p:spPr>
          <a:xfrm>
            <a:off x="84879" y="1389892"/>
            <a:ext cx="1872336" cy="307777"/>
          </a:xfrm>
          <a:prstGeom prst="rect">
            <a:avLst/>
          </a:prstGeom>
          <a:noFill/>
        </p:spPr>
        <p:txBody>
          <a:bodyPr wrap="square" rtlCol="0">
            <a:spAutoFit/>
          </a:bodyPr>
          <a:lstStyle/>
          <a:p>
            <a:r>
              <a:rPr lang="en-US" altLang="ja-JP" sz="1400" dirty="0" smtClean="0">
                <a:latin typeface="Meiryo UI" pitchFamily="50" charset="-128"/>
                <a:ea typeface="Meiryo UI" pitchFamily="50" charset="-128"/>
                <a:cs typeface="Meiryo UI" pitchFamily="50" charset="-128"/>
              </a:rPr>
              <a:t>【</a:t>
            </a:r>
            <a:r>
              <a:rPr kumimoji="1" lang="ja-JP" altLang="en-US" sz="1400" dirty="0" smtClean="0">
                <a:latin typeface="Meiryo UI" pitchFamily="50" charset="-128"/>
                <a:ea typeface="Meiryo UI" pitchFamily="50" charset="-128"/>
                <a:cs typeface="Meiryo UI" pitchFamily="50" charset="-128"/>
              </a:rPr>
              <a:t>現在</a:t>
            </a:r>
            <a:r>
              <a:rPr lang="ja-JP" altLang="en-US" sz="1050" dirty="0" smtClean="0">
                <a:latin typeface="Meiryo UI" pitchFamily="50" charset="-128"/>
                <a:ea typeface="Meiryo UI" pitchFamily="50" charset="-128"/>
                <a:cs typeface="Meiryo UI" pitchFamily="50" charset="-128"/>
              </a:rPr>
              <a:t>（</a:t>
            </a:r>
            <a:r>
              <a:rPr lang="ja-JP" altLang="en-US" sz="1050" dirty="0">
                <a:latin typeface="Meiryo UI" pitchFamily="50" charset="-128"/>
                <a:ea typeface="Meiryo UI" pitchFamily="50" charset="-128"/>
                <a:cs typeface="Meiryo UI" pitchFamily="50" charset="-128"/>
              </a:rPr>
              <a:t>平成</a:t>
            </a:r>
            <a:r>
              <a:rPr lang="en-US" altLang="ja-JP" sz="1050" dirty="0">
                <a:latin typeface="Meiryo UI" pitchFamily="50" charset="-128"/>
                <a:ea typeface="Meiryo UI" pitchFamily="50" charset="-128"/>
                <a:cs typeface="Meiryo UI" pitchFamily="50" charset="-128"/>
              </a:rPr>
              <a:t>28</a:t>
            </a:r>
            <a:r>
              <a:rPr lang="ja-JP" altLang="en-US" sz="1050" dirty="0">
                <a:latin typeface="Meiryo UI" pitchFamily="50" charset="-128"/>
                <a:ea typeface="Meiryo UI" pitchFamily="50" charset="-128"/>
                <a:cs typeface="Meiryo UI" pitchFamily="50" charset="-128"/>
              </a:rPr>
              <a:t>年度）</a:t>
            </a:r>
            <a:r>
              <a:rPr lang="en-US" altLang="ja-JP" sz="1400" dirty="0" smtClean="0">
                <a:latin typeface="Meiryo UI" pitchFamily="50" charset="-128"/>
                <a:ea typeface="Meiryo UI" pitchFamily="50" charset="-128"/>
                <a:cs typeface="Meiryo UI" pitchFamily="50" charset="-128"/>
              </a:rPr>
              <a:t>】</a:t>
            </a:r>
            <a:endParaRPr kumimoji="1" lang="ja-JP" altLang="en-US" sz="1400" dirty="0">
              <a:latin typeface="Meiryo UI" pitchFamily="50" charset="-128"/>
              <a:ea typeface="Meiryo UI" pitchFamily="50" charset="-128"/>
              <a:cs typeface="Meiryo UI" pitchFamily="50" charset="-128"/>
            </a:endParaRPr>
          </a:p>
        </p:txBody>
      </p:sp>
      <p:sp>
        <p:nvSpPr>
          <p:cNvPr id="33" name="正方形/長方形 32"/>
          <p:cNvSpPr/>
          <p:nvPr/>
        </p:nvSpPr>
        <p:spPr>
          <a:xfrm>
            <a:off x="35496" y="6237312"/>
            <a:ext cx="4608512" cy="540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r>
              <a:rPr lang="en-US" altLang="ja-JP" sz="1050" dirty="0" smtClean="0">
                <a:solidFill>
                  <a:schemeClr val="tx1"/>
                </a:solidFill>
                <a:latin typeface="Meiryo UI" pitchFamily="50" charset="-128"/>
                <a:ea typeface="Meiryo UI" pitchFamily="50" charset="-128"/>
                <a:cs typeface="Meiryo UI" pitchFamily="50" charset="-128"/>
              </a:rPr>
              <a:t>※</a:t>
            </a:r>
            <a:r>
              <a:rPr lang="ja-JP" altLang="en-US" sz="1050" dirty="0" smtClean="0">
                <a:solidFill>
                  <a:schemeClr val="tx1"/>
                </a:solidFill>
                <a:latin typeface="Meiryo UI" pitchFamily="50" charset="-128"/>
                <a:ea typeface="Meiryo UI" pitchFamily="50" charset="-128"/>
                <a:cs typeface="Meiryo UI" pitchFamily="50" charset="-128"/>
              </a:rPr>
              <a:t>職員数</a:t>
            </a:r>
            <a:r>
              <a:rPr lang="en-US" altLang="ja-JP" sz="1050" dirty="0" smtClean="0">
                <a:solidFill>
                  <a:schemeClr val="tx1"/>
                </a:solidFill>
                <a:latin typeface="Meiryo UI" pitchFamily="50" charset="-128"/>
                <a:ea typeface="Meiryo UI" pitchFamily="50" charset="-128"/>
                <a:cs typeface="Meiryo UI" pitchFamily="50" charset="-128"/>
              </a:rPr>
              <a:t>31,700</a:t>
            </a:r>
            <a:r>
              <a:rPr lang="ja-JP" altLang="en-US" sz="1050" dirty="0" smtClean="0">
                <a:solidFill>
                  <a:schemeClr val="tx1"/>
                </a:solidFill>
                <a:latin typeface="Meiryo UI" pitchFamily="50" charset="-128"/>
                <a:ea typeface="Meiryo UI" pitchFamily="50" charset="-128"/>
                <a:cs typeface="Meiryo UI" pitchFamily="50" charset="-128"/>
              </a:rPr>
              <a:t>人から、下水道、学校園（幼・小・中・高）、</a:t>
            </a:r>
            <a:endParaRPr lang="en-US" altLang="ja-JP" sz="1050" dirty="0" smtClean="0">
              <a:solidFill>
                <a:schemeClr val="tx1"/>
              </a:solidFill>
              <a:latin typeface="Meiryo UI" pitchFamily="50" charset="-128"/>
              <a:ea typeface="Meiryo UI" pitchFamily="50" charset="-128"/>
              <a:cs typeface="Meiryo UI" pitchFamily="50" charset="-128"/>
            </a:endParaRPr>
          </a:p>
          <a:p>
            <a:pPr>
              <a:defRPr/>
            </a:pPr>
            <a:r>
              <a:rPr lang="ja-JP" altLang="en-US" sz="1050" dirty="0">
                <a:solidFill>
                  <a:schemeClr val="tx1"/>
                </a:solidFill>
                <a:latin typeface="Meiryo UI" pitchFamily="50" charset="-128"/>
                <a:ea typeface="Meiryo UI" pitchFamily="50" charset="-128"/>
                <a:cs typeface="Meiryo UI" pitchFamily="50" charset="-128"/>
              </a:rPr>
              <a:t>　 </a:t>
            </a:r>
            <a:r>
              <a:rPr lang="ja-JP" altLang="en-US" sz="1050" dirty="0" smtClean="0">
                <a:solidFill>
                  <a:schemeClr val="tx1"/>
                </a:solidFill>
                <a:latin typeface="Meiryo UI" pitchFamily="50" charset="-128"/>
                <a:ea typeface="Meiryo UI" pitchFamily="50" charset="-128"/>
                <a:cs typeface="Meiryo UI" pitchFamily="50" charset="-128"/>
              </a:rPr>
              <a:t>消防、公営企業（交通・水道）を除く。</a:t>
            </a:r>
            <a:endParaRPr lang="en-US" altLang="ja-JP" sz="1050" dirty="0" smtClean="0">
              <a:solidFill>
                <a:schemeClr val="tx1"/>
              </a:solidFill>
              <a:latin typeface="Meiryo UI" pitchFamily="50" charset="-128"/>
              <a:ea typeface="Meiryo UI" pitchFamily="50" charset="-128"/>
              <a:cs typeface="Meiryo UI" pitchFamily="50" charset="-128"/>
            </a:endParaRPr>
          </a:p>
          <a:p>
            <a:pPr>
              <a:defRPr/>
            </a:pPr>
            <a:r>
              <a:rPr lang="ja-JP" altLang="en-US" sz="1050" dirty="0" smtClean="0">
                <a:solidFill>
                  <a:schemeClr val="tx1"/>
                </a:solidFill>
                <a:latin typeface="Meiryo UI" pitchFamily="50" charset="-128"/>
                <a:ea typeface="Meiryo UI" pitchFamily="50" charset="-128"/>
                <a:cs typeface="Meiryo UI" pitchFamily="50" charset="-128"/>
              </a:rPr>
              <a:t>　 また、人員マネジメントにより生じる職員の削減は含まず。</a:t>
            </a:r>
            <a:endParaRPr lang="ja-JP" altLang="en-US" sz="1050" dirty="0">
              <a:solidFill>
                <a:schemeClr val="tx1"/>
              </a:solidFill>
              <a:latin typeface="Meiryo UI" pitchFamily="50" charset="-128"/>
              <a:ea typeface="Meiryo UI" pitchFamily="50" charset="-128"/>
              <a:cs typeface="Meiryo UI" pitchFamily="50" charset="-128"/>
            </a:endParaRPr>
          </a:p>
        </p:txBody>
      </p:sp>
      <p:sp>
        <p:nvSpPr>
          <p:cNvPr id="41" name="正方形/長方形 40"/>
          <p:cNvSpPr/>
          <p:nvPr/>
        </p:nvSpPr>
        <p:spPr>
          <a:xfrm>
            <a:off x="2031861" y="4298254"/>
            <a:ext cx="955963" cy="1930363"/>
          </a:xfrm>
          <a:prstGeom prst="rect">
            <a:avLst/>
          </a:prstGeom>
          <a:solidFill>
            <a:schemeClr val="accent6">
              <a:lumMod val="75000"/>
            </a:schemeClr>
          </a:solidFill>
          <a:ln w="38100">
            <a:solidFill>
              <a:schemeClr val="accent6">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1200" b="1" dirty="0" smtClean="0">
                <a:solidFill>
                  <a:schemeClr val="bg1"/>
                </a:solidFill>
                <a:latin typeface="Meiryo UI" pitchFamily="50" charset="-128"/>
                <a:ea typeface="Meiryo UI" pitchFamily="50" charset="-128"/>
                <a:cs typeface="Meiryo UI" pitchFamily="50" charset="-128"/>
              </a:rPr>
              <a:t>総合区</a:t>
            </a:r>
            <a:endParaRPr kumimoji="1" lang="en-US" altLang="ja-JP" sz="1200" b="1" dirty="0" smtClean="0">
              <a:solidFill>
                <a:schemeClr val="bg1"/>
              </a:solidFill>
              <a:latin typeface="Meiryo UI" pitchFamily="50" charset="-128"/>
              <a:ea typeface="Meiryo UI" pitchFamily="50" charset="-128"/>
              <a:cs typeface="Meiryo UI" pitchFamily="50" charset="-128"/>
            </a:endParaRPr>
          </a:p>
          <a:p>
            <a:pPr algn="ctr"/>
            <a:r>
              <a:rPr lang="en-US" altLang="ja-JP" sz="1200" b="1" dirty="0" smtClean="0">
                <a:solidFill>
                  <a:schemeClr val="bg1"/>
                </a:solidFill>
                <a:latin typeface="Meiryo UI" pitchFamily="50" charset="-128"/>
                <a:ea typeface="Meiryo UI" pitchFamily="50" charset="-128"/>
                <a:cs typeface="Meiryo UI" pitchFamily="50" charset="-128"/>
              </a:rPr>
              <a:t>7,000</a:t>
            </a:r>
            <a:r>
              <a:rPr lang="ja-JP" altLang="en-US" sz="1200" b="1" dirty="0" smtClean="0">
                <a:solidFill>
                  <a:schemeClr val="bg1"/>
                </a:solidFill>
                <a:latin typeface="Meiryo UI" pitchFamily="50" charset="-128"/>
                <a:ea typeface="Meiryo UI" pitchFamily="50" charset="-128"/>
                <a:cs typeface="Meiryo UI" pitchFamily="50" charset="-128"/>
              </a:rPr>
              <a:t>人</a:t>
            </a:r>
            <a:endParaRPr lang="en-US" altLang="ja-JP" sz="1200" b="1" dirty="0" smtClean="0">
              <a:solidFill>
                <a:schemeClr val="bg1"/>
              </a:solidFill>
              <a:latin typeface="Meiryo UI" pitchFamily="50" charset="-128"/>
              <a:ea typeface="Meiryo UI" pitchFamily="50" charset="-128"/>
              <a:cs typeface="Meiryo UI" pitchFamily="50" charset="-128"/>
            </a:endParaRPr>
          </a:p>
          <a:p>
            <a:pPr algn="ctr"/>
            <a:r>
              <a:rPr kumimoji="1" lang="ja-JP" altLang="en-US" sz="1200" b="1" dirty="0" smtClean="0">
                <a:solidFill>
                  <a:schemeClr val="bg1"/>
                </a:solidFill>
                <a:latin typeface="Meiryo UI" pitchFamily="50" charset="-128"/>
                <a:ea typeface="Meiryo UI" pitchFamily="50" charset="-128"/>
                <a:cs typeface="Meiryo UI" pitchFamily="50" charset="-128"/>
              </a:rPr>
              <a:t>規模</a:t>
            </a:r>
            <a:endParaRPr kumimoji="1" lang="en-US" altLang="ja-JP" sz="1200" b="1" dirty="0" smtClean="0">
              <a:solidFill>
                <a:schemeClr val="bg1"/>
              </a:solidFill>
              <a:latin typeface="Meiryo UI" pitchFamily="50" charset="-128"/>
              <a:ea typeface="Meiryo UI" pitchFamily="50" charset="-128"/>
              <a:cs typeface="Meiryo UI" pitchFamily="50" charset="-128"/>
            </a:endParaRPr>
          </a:p>
          <a:p>
            <a:pPr algn="ctr"/>
            <a:r>
              <a:rPr lang="ja-JP" altLang="en-US" sz="1000" b="1" dirty="0" smtClean="0">
                <a:solidFill>
                  <a:schemeClr val="bg1"/>
                </a:solidFill>
                <a:latin typeface="Meiryo UI" pitchFamily="50" charset="-128"/>
                <a:ea typeface="Meiryo UI" pitchFamily="50" charset="-128"/>
                <a:cs typeface="Meiryo UI" pitchFamily="50" charset="-128"/>
              </a:rPr>
              <a:t>（平均</a:t>
            </a:r>
            <a:r>
              <a:rPr lang="en-US" altLang="ja-JP" sz="1000" b="1" dirty="0" smtClean="0">
                <a:solidFill>
                  <a:schemeClr val="bg1"/>
                </a:solidFill>
                <a:latin typeface="Meiryo UI" pitchFamily="50" charset="-128"/>
                <a:ea typeface="Meiryo UI" pitchFamily="50" charset="-128"/>
                <a:cs typeface="Meiryo UI" pitchFamily="50" charset="-128"/>
              </a:rPr>
              <a:t>880</a:t>
            </a:r>
            <a:r>
              <a:rPr lang="ja-JP" altLang="en-US" sz="1000" b="1" dirty="0" smtClean="0">
                <a:solidFill>
                  <a:schemeClr val="bg1"/>
                </a:solidFill>
                <a:latin typeface="Meiryo UI" pitchFamily="50" charset="-128"/>
                <a:ea typeface="Meiryo UI" pitchFamily="50" charset="-128"/>
                <a:cs typeface="Meiryo UI" pitchFamily="50" charset="-128"/>
              </a:rPr>
              <a:t>人／区）</a:t>
            </a:r>
            <a:endParaRPr kumimoji="1" lang="ja-JP" altLang="en-US" sz="600" b="1" dirty="0">
              <a:solidFill>
                <a:schemeClr val="bg1"/>
              </a:solidFill>
              <a:latin typeface="Meiryo UI" pitchFamily="50" charset="-128"/>
              <a:ea typeface="Meiryo UI" pitchFamily="50" charset="-128"/>
              <a:cs typeface="Meiryo UI" pitchFamily="50" charset="-128"/>
            </a:endParaRPr>
          </a:p>
        </p:txBody>
      </p:sp>
      <p:sp>
        <p:nvSpPr>
          <p:cNvPr id="42" name="正方形/長方形 41"/>
          <p:cNvSpPr/>
          <p:nvPr/>
        </p:nvSpPr>
        <p:spPr>
          <a:xfrm>
            <a:off x="2031861" y="1937397"/>
            <a:ext cx="938840" cy="2198682"/>
          </a:xfrm>
          <a:prstGeom prst="rect">
            <a:avLst/>
          </a:prstGeom>
          <a:solidFill>
            <a:schemeClr val="tx2">
              <a:lumMod val="20000"/>
              <a:lumOff val="80000"/>
            </a:schemeClr>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1200" b="1" dirty="0" smtClean="0">
                <a:solidFill>
                  <a:schemeClr val="tx1"/>
                </a:solidFill>
                <a:latin typeface="Meiryo UI" pitchFamily="50" charset="-128"/>
                <a:ea typeface="Meiryo UI" pitchFamily="50" charset="-128"/>
                <a:cs typeface="Meiryo UI" pitchFamily="50" charset="-128"/>
              </a:rPr>
              <a:t>局</a:t>
            </a:r>
            <a:endParaRPr kumimoji="1" lang="en-US" altLang="ja-JP" sz="1200" b="1" dirty="0" smtClean="0">
              <a:solidFill>
                <a:schemeClr val="tx1"/>
              </a:solidFill>
              <a:latin typeface="Meiryo UI" pitchFamily="50" charset="-128"/>
              <a:ea typeface="Meiryo UI" pitchFamily="50" charset="-128"/>
              <a:cs typeface="Meiryo UI" pitchFamily="50" charset="-128"/>
            </a:endParaRPr>
          </a:p>
          <a:p>
            <a:pPr algn="ctr"/>
            <a:r>
              <a:rPr lang="en-US" altLang="ja-JP" sz="1200" b="1" dirty="0" smtClean="0">
                <a:solidFill>
                  <a:schemeClr val="tx1"/>
                </a:solidFill>
                <a:latin typeface="Meiryo UI" pitchFamily="50" charset="-128"/>
                <a:ea typeface="Meiryo UI" pitchFamily="50" charset="-128"/>
                <a:cs typeface="Meiryo UI" pitchFamily="50" charset="-128"/>
              </a:rPr>
              <a:t>9,400</a:t>
            </a:r>
            <a:r>
              <a:rPr kumimoji="1" lang="ja-JP" altLang="en-US" sz="1200" b="1" dirty="0" smtClean="0">
                <a:solidFill>
                  <a:schemeClr val="tx1"/>
                </a:solidFill>
                <a:latin typeface="Meiryo UI" pitchFamily="50" charset="-128"/>
                <a:ea typeface="Meiryo UI" pitchFamily="50" charset="-128"/>
                <a:cs typeface="Meiryo UI" pitchFamily="50" charset="-128"/>
              </a:rPr>
              <a:t>人規模</a:t>
            </a:r>
            <a:endParaRPr kumimoji="1" lang="en-US" altLang="ja-JP" sz="1200" b="1" dirty="0" smtClean="0">
              <a:solidFill>
                <a:schemeClr val="tx1"/>
              </a:solidFill>
              <a:latin typeface="Meiryo UI" pitchFamily="50" charset="-128"/>
              <a:ea typeface="Meiryo UI" pitchFamily="50" charset="-128"/>
              <a:cs typeface="Meiryo UI" pitchFamily="50" charset="-128"/>
            </a:endParaRPr>
          </a:p>
        </p:txBody>
      </p:sp>
      <p:sp>
        <p:nvSpPr>
          <p:cNvPr id="46" name="テキスト ボックス 45"/>
          <p:cNvSpPr txBox="1"/>
          <p:nvPr/>
        </p:nvSpPr>
        <p:spPr>
          <a:xfrm>
            <a:off x="539680" y="1677924"/>
            <a:ext cx="1152000" cy="276999"/>
          </a:xfrm>
          <a:prstGeom prst="rect">
            <a:avLst/>
          </a:prstGeom>
          <a:noFill/>
        </p:spPr>
        <p:txBody>
          <a:bodyPr wrap="square" rtlCol="0">
            <a:spAutoFit/>
          </a:bodyPr>
          <a:lstStyle/>
          <a:p>
            <a:pPr algn="ctr"/>
            <a:r>
              <a:rPr lang="en-US" altLang="ja-JP" sz="1200" dirty="0" smtClean="0">
                <a:latin typeface="Meiryo UI" pitchFamily="50" charset="-128"/>
                <a:ea typeface="Meiryo UI" pitchFamily="50" charset="-128"/>
                <a:cs typeface="Meiryo UI" pitchFamily="50" charset="-128"/>
              </a:rPr>
              <a:t>16,400</a:t>
            </a:r>
            <a:r>
              <a:rPr lang="ja-JP" altLang="en-US" sz="1200" dirty="0" smtClean="0">
                <a:latin typeface="Meiryo UI" pitchFamily="50" charset="-128"/>
                <a:ea typeface="Meiryo UI" pitchFamily="50" charset="-128"/>
                <a:cs typeface="Meiryo UI" pitchFamily="50" charset="-128"/>
              </a:rPr>
              <a:t>人</a:t>
            </a:r>
            <a:endParaRPr kumimoji="1" lang="ja-JP" altLang="en-US" sz="1200" dirty="0">
              <a:latin typeface="Meiryo UI" pitchFamily="50" charset="-128"/>
              <a:ea typeface="Meiryo UI" pitchFamily="50" charset="-128"/>
              <a:cs typeface="Meiryo UI" pitchFamily="50" charset="-128"/>
            </a:endParaRPr>
          </a:p>
        </p:txBody>
      </p:sp>
      <p:sp>
        <p:nvSpPr>
          <p:cNvPr id="47" name="テキスト ボックス 46"/>
          <p:cNvSpPr txBox="1"/>
          <p:nvPr/>
        </p:nvSpPr>
        <p:spPr>
          <a:xfrm>
            <a:off x="1979840" y="1695770"/>
            <a:ext cx="1152000" cy="276999"/>
          </a:xfrm>
          <a:prstGeom prst="rect">
            <a:avLst/>
          </a:prstGeom>
          <a:noFill/>
        </p:spPr>
        <p:txBody>
          <a:bodyPr wrap="square" rtlCol="0">
            <a:spAutoFit/>
          </a:bodyPr>
          <a:lstStyle/>
          <a:p>
            <a:pPr algn="ctr"/>
            <a:r>
              <a:rPr lang="en-US" altLang="ja-JP" sz="1200" dirty="0" smtClean="0">
                <a:latin typeface="Meiryo UI" pitchFamily="50" charset="-128"/>
                <a:ea typeface="Meiryo UI" pitchFamily="50" charset="-128"/>
                <a:cs typeface="Meiryo UI" pitchFamily="50" charset="-128"/>
              </a:rPr>
              <a:t>16,400</a:t>
            </a:r>
            <a:r>
              <a:rPr lang="ja-JP" altLang="en-US" sz="1200" dirty="0" smtClean="0">
                <a:latin typeface="Meiryo UI" pitchFamily="50" charset="-128"/>
                <a:ea typeface="Meiryo UI" pitchFamily="50" charset="-128"/>
                <a:cs typeface="Meiryo UI" pitchFamily="50" charset="-128"/>
              </a:rPr>
              <a:t>人</a:t>
            </a:r>
            <a:endParaRPr kumimoji="1" lang="ja-JP" altLang="en-US" sz="1200" dirty="0">
              <a:latin typeface="Meiryo UI" pitchFamily="50" charset="-128"/>
              <a:ea typeface="Meiryo UI" pitchFamily="50" charset="-128"/>
              <a:cs typeface="Meiryo UI" pitchFamily="50" charset="-128"/>
            </a:endParaRPr>
          </a:p>
        </p:txBody>
      </p:sp>
      <p:cxnSp>
        <p:nvCxnSpPr>
          <p:cNvPr id="48" name="直線コネクタ 47"/>
          <p:cNvCxnSpPr/>
          <p:nvPr/>
        </p:nvCxnSpPr>
        <p:spPr>
          <a:xfrm flipV="1">
            <a:off x="1529293" y="4298254"/>
            <a:ext cx="502568" cy="362598"/>
          </a:xfrm>
          <a:prstGeom prst="line">
            <a:avLst/>
          </a:prstGeom>
          <a:ln w="1270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49" name="直線コネクタ 48"/>
          <p:cNvCxnSpPr/>
          <p:nvPr/>
        </p:nvCxnSpPr>
        <p:spPr>
          <a:xfrm flipV="1">
            <a:off x="1528069" y="4136079"/>
            <a:ext cx="503792" cy="368003"/>
          </a:xfrm>
          <a:prstGeom prst="line">
            <a:avLst/>
          </a:prstGeom>
          <a:ln w="12700">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50" name="正方形/長方形 49"/>
          <p:cNvSpPr/>
          <p:nvPr/>
        </p:nvSpPr>
        <p:spPr>
          <a:xfrm>
            <a:off x="3580857" y="1245876"/>
            <a:ext cx="5311623" cy="812247"/>
          </a:xfrm>
          <a:prstGeom prst="rect">
            <a:avLst/>
          </a:prstGeom>
          <a:solidFill>
            <a:schemeClr val="accent6">
              <a:lumMod val="40000"/>
              <a:lumOff val="60000"/>
            </a:schemeClr>
          </a:solidFill>
          <a:ln w="19050">
            <a:solidFill>
              <a:schemeClr val="accent6">
                <a:lumMod val="7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ja-JP" altLang="en-US" sz="160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よりきめ細かい行政サービスを提供できる体制を整備するため、</a:t>
            </a:r>
            <a:endParaRPr lang="en-US" altLang="ja-JP" sz="160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r>
              <a:rPr lang="ja-JP" altLang="en-US" sz="160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移管事務</a:t>
            </a:r>
            <a:r>
              <a:rPr lang="ja-JP" altLang="en-US" sz="1600" b="1"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に従事</a:t>
            </a:r>
            <a:r>
              <a:rPr lang="ja-JP" altLang="en-US" sz="160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する組織・人員を局から総合</a:t>
            </a:r>
            <a:r>
              <a:rPr lang="ja-JP" altLang="en-US" sz="1600" b="1"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区へ</a:t>
            </a:r>
            <a:r>
              <a:rPr lang="ja-JP" altLang="en-US" sz="160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移管</a:t>
            </a:r>
            <a:endParaRPr lang="en-US" altLang="ja-JP" sz="160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r>
              <a:rPr lang="ja-JP" altLang="en-US" sz="16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（総合区長の指揮下の業務執行体制の拡大）</a:t>
            </a:r>
          </a:p>
        </p:txBody>
      </p:sp>
      <p:graphicFrame>
        <p:nvGraphicFramePr>
          <p:cNvPr id="51" name="表 50"/>
          <p:cNvGraphicFramePr>
            <a:graphicFrameLocks noGrp="1"/>
          </p:cNvGraphicFramePr>
          <p:nvPr>
            <p:extLst>
              <p:ext uri="{D42A27DB-BD31-4B8C-83A1-F6EECF244321}">
                <p14:modId xmlns="" xmlns:p14="http://schemas.microsoft.com/office/powerpoint/2010/main" val="3062962421"/>
              </p:ext>
            </p:extLst>
          </p:nvPr>
        </p:nvGraphicFramePr>
        <p:xfrm>
          <a:off x="3400376" y="2840236"/>
          <a:ext cx="5616624" cy="2694801"/>
        </p:xfrm>
        <a:graphic>
          <a:graphicData uri="http://schemas.openxmlformats.org/drawingml/2006/table">
            <a:tbl>
              <a:tblPr firstRow="1" bandRow="1">
                <a:tableStyleId>{5C22544A-7EE6-4342-B048-85BDC9FD1C3A}</a:tableStyleId>
              </a:tblPr>
              <a:tblGrid>
                <a:gridCol w="1829028"/>
                <a:gridCol w="2503092"/>
                <a:gridCol w="1284504"/>
              </a:tblGrid>
              <a:tr h="372041">
                <a:tc gridSpan="2">
                  <a:txBody>
                    <a:bodyPr/>
                    <a:lstStyle/>
                    <a:p>
                      <a:pPr algn="ctr"/>
                      <a:r>
                        <a:rPr kumimoji="1" lang="ja-JP" altLang="en-US" sz="1400" dirty="0" smtClean="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rPr>
                        <a:t>局から総合区へ移管する組織と事務</a:t>
                      </a:r>
                      <a:endParaRPr kumimoji="1" lang="ja-JP" altLang="en-US" sz="1400" dirty="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tx2">
                        <a:lumMod val="20000"/>
                        <a:lumOff val="80000"/>
                      </a:schemeClr>
                    </a:solidFill>
                  </a:tcPr>
                </a:tc>
                <a:tc hMerge="1">
                  <a:txBody>
                    <a:bodyPr/>
                    <a:lstStyle/>
                    <a:p>
                      <a:endParaRPr kumimoji="1" lang="ja-JP" altLang="en-US"/>
                    </a:p>
                  </a:txBody>
                  <a:tcPr/>
                </a:tc>
                <a:tc>
                  <a:txBody>
                    <a:bodyPr/>
                    <a:lstStyle/>
                    <a:p>
                      <a:pPr algn="ctr"/>
                      <a:r>
                        <a:rPr kumimoji="1" lang="ja-JP" altLang="en-US" sz="1400" dirty="0" smtClean="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rPr>
                        <a:t>総合区への</a:t>
                      </a:r>
                      <a:endParaRPr kumimoji="1" lang="en-US" altLang="ja-JP" sz="1400" dirty="0" smtClean="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endParaRPr>
                    </a:p>
                    <a:p>
                      <a:pPr algn="ctr"/>
                      <a:r>
                        <a:rPr kumimoji="1" lang="ja-JP" altLang="en-US" sz="1400" dirty="0" smtClean="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rPr>
                        <a:t>移管人員</a:t>
                      </a:r>
                      <a:r>
                        <a:rPr kumimoji="1" lang="en-US" altLang="ja-JP" sz="1400" dirty="0" smtClean="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rPr>
                        <a:t>※</a:t>
                      </a:r>
                      <a:endParaRPr kumimoji="1" lang="ja-JP" altLang="en-US" sz="1400" dirty="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tx2">
                        <a:lumMod val="20000"/>
                        <a:lumOff val="80000"/>
                      </a:schemeClr>
                    </a:solidFill>
                  </a:tcPr>
                </a:tc>
              </a:tr>
              <a:tr h="349627">
                <a:tc rowSpan="3">
                  <a:txBody>
                    <a:bodyPr/>
                    <a:lstStyle/>
                    <a:p>
                      <a:pPr marL="0" indent="0">
                        <a:buFont typeface="Wingdings" panose="05000000000000000000" pitchFamily="2" charset="2"/>
                        <a:buNone/>
                      </a:pPr>
                      <a:r>
                        <a:rPr kumimoji="1" lang="ja-JP" altLang="en-US" sz="1400" dirty="0" smtClean="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rPr>
                        <a:t>局からの事務移管とともに、組織（事業所）を総合区へ移管</a:t>
                      </a:r>
                      <a:endParaRPr kumimoji="1" lang="ja-JP" altLang="en-US" sz="1400" dirty="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tc>
                  <a:txBody>
                    <a:bodyPr/>
                    <a:lstStyle/>
                    <a:p>
                      <a:pPr marL="0" indent="0">
                        <a:buFont typeface="Wingdings" panose="05000000000000000000" pitchFamily="2" charset="2"/>
                        <a:buNone/>
                      </a:pPr>
                      <a:r>
                        <a:rPr kumimoji="1" lang="ja-JP" altLang="en-US" sz="1400" dirty="0" smtClean="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rPr>
                        <a:t>工営所</a:t>
                      </a:r>
                      <a:endParaRPr kumimoji="1" lang="ja-JP" altLang="en-US" sz="1400" dirty="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endParaRPr>
                    </a:p>
                  </a:txBody>
                  <a:tcPr anchor="ctr">
                    <a:lnL w="635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tc>
                  <a:txBody>
                    <a:bodyPr/>
                    <a:lstStyle/>
                    <a:p>
                      <a:pPr algn="r"/>
                      <a:r>
                        <a:rPr kumimoji="1" lang="en-US" altLang="ja-JP" sz="1400" dirty="0" smtClean="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rPr>
                        <a:t>520</a:t>
                      </a:r>
                      <a:r>
                        <a:rPr kumimoji="1" lang="ja-JP" altLang="en-US" sz="1400" dirty="0" smtClean="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rPr>
                        <a:t>人</a:t>
                      </a:r>
                      <a:endParaRPr kumimoji="1" lang="ja-JP" altLang="en-US" sz="1400" dirty="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tr>
              <a:tr h="349627">
                <a:tc vMerge="1">
                  <a:txBody>
                    <a:bodyPr/>
                    <a:lstStyle/>
                    <a:p>
                      <a:pPr marL="285750" indent="-285750">
                        <a:buFont typeface="Wingdings" panose="05000000000000000000" pitchFamily="2" charset="2"/>
                        <a:buChar char="l"/>
                      </a:pPr>
                      <a:endParaRPr kumimoji="1" lang="ja-JP" altLang="en-US" sz="1400" dirty="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tc>
                  <a:txBody>
                    <a:bodyPr/>
                    <a:lstStyle/>
                    <a:p>
                      <a:pPr marL="0" indent="0">
                        <a:buFont typeface="Wingdings" panose="05000000000000000000" pitchFamily="2" charset="2"/>
                        <a:buNone/>
                      </a:pPr>
                      <a:r>
                        <a:rPr kumimoji="1" lang="ja-JP" altLang="en-US" sz="1400" dirty="0" smtClean="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rPr>
                        <a:t>公園事務所</a:t>
                      </a:r>
                      <a:endParaRPr kumimoji="1" lang="ja-JP" altLang="en-US" sz="1400" dirty="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endParaRPr>
                    </a:p>
                  </a:txBody>
                  <a:tcPr anchor="ctr">
                    <a:lnL w="31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tc>
                  <a:txBody>
                    <a:bodyPr/>
                    <a:lstStyle/>
                    <a:p>
                      <a:pPr algn="r"/>
                      <a:r>
                        <a:rPr kumimoji="1" lang="en-US" altLang="ja-JP" sz="1400" dirty="0" smtClean="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rPr>
                        <a:t>320</a:t>
                      </a:r>
                      <a:r>
                        <a:rPr kumimoji="1" lang="ja-JP" altLang="en-US" sz="1400" dirty="0" smtClean="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rPr>
                        <a:t>人</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tr>
              <a:tr h="349627">
                <a:tc vMerge="1">
                  <a:txBody>
                    <a:bodyPr/>
                    <a:lstStyle/>
                    <a:p>
                      <a:pPr marL="285750" indent="-285750">
                        <a:buFont typeface="Wingdings" panose="05000000000000000000" pitchFamily="2" charset="2"/>
                        <a:buChar char="l"/>
                      </a:pPr>
                      <a:endParaRPr kumimoji="1" lang="ja-JP" altLang="en-US" sz="1400" dirty="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tc>
                  <a:txBody>
                    <a:bodyPr/>
                    <a:lstStyle/>
                    <a:p>
                      <a:pPr marL="0" indent="0">
                        <a:buFont typeface="Wingdings" panose="05000000000000000000" pitchFamily="2" charset="2"/>
                        <a:buNone/>
                      </a:pPr>
                      <a:r>
                        <a:rPr kumimoji="1" lang="ja-JP" altLang="en-US" sz="1400" dirty="0" smtClean="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rPr>
                        <a:t>保育所</a:t>
                      </a:r>
                      <a:endParaRPr kumimoji="1" lang="ja-JP" altLang="en-US" sz="1400" dirty="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endParaRPr>
                    </a:p>
                  </a:txBody>
                  <a:tcPr anchor="ctr">
                    <a:lnL w="31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tc>
                  <a:txBody>
                    <a:bodyPr/>
                    <a:lstStyle/>
                    <a:p>
                      <a:pPr algn="r"/>
                      <a:r>
                        <a:rPr kumimoji="1" lang="en-US" altLang="ja-JP" sz="1400" dirty="0" smtClean="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rPr>
                        <a:t>1,130</a:t>
                      </a:r>
                      <a:r>
                        <a:rPr kumimoji="1" lang="ja-JP" altLang="en-US" sz="1400" dirty="0" smtClean="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rPr>
                        <a:t>人</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noFill/>
                  </a:tcPr>
                </a:tc>
              </a:tr>
              <a:tr h="186021">
                <a:tc>
                  <a:txBody>
                    <a:bodyPr/>
                    <a:lstStyle/>
                    <a:p>
                      <a:pPr marL="0" indent="0">
                        <a:buFont typeface="Wingdings" panose="05000000000000000000" pitchFamily="2" charset="2"/>
                        <a:buNone/>
                      </a:pPr>
                      <a:r>
                        <a:rPr kumimoji="1" lang="ja-JP" altLang="en-US" sz="1400" kern="1200" dirty="0" smtClean="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rPr>
                        <a:t>局からの事務移管とともに、従事人員を総合区へ移管</a:t>
                      </a:r>
                      <a:endParaRPr kumimoji="1" lang="ja-JP" altLang="en-US" sz="1400" kern="1200" dirty="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3175"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indent="0" algn="l" defTabSz="914400" rtl="0" eaLnBrk="1" fontAlgn="auto" latinLnBrk="0" hangingPunct="1">
                        <a:lnSpc>
                          <a:spcPct val="100000"/>
                        </a:lnSpc>
                        <a:spcBef>
                          <a:spcPts val="0"/>
                        </a:spcBef>
                        <a:spcAft>
                          <a:spcPts val="0"/>
                        </a:spcAft>
                        <a:buClrTx/>
                        <a:buSzTx/>
                        <a:buFont typeface="Wingdings" panose="05000000000000000000" pitchFamily="2" charset="2"/>
                        <a:buNone/>
                        <a:tabLst/>
                        <a:defRPr/>
                      </a:pPr>
                      <a:r>
                        <a:rPr kumimoji="1" lang="ja-JP" altLang="en-US" sz="1400" kern="1200" dirty="0" smtClean="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rPr>
                        <a:t>民間保育所の設置認可、老人福祉センターの管理運営など</a:t>
                      </a:r>
                    </a:p>
                  </a:txBody>
                  <a:tcPr anchor="ctr">
                    <a:lnL w="31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a:r>
                        <a:rPr kumimoji="1" lang="en-US" altLang="ja-JP" sz="1400" dirty="0" smtClean="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rPr>
                        <a:t>230</a:t>
                      </a:r>
                      <a:r>
                        <a:rPr kumimoji="1" lang="ja-JP" altLang="en-US" sz="1400" dirty="0" smtClean="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rPr>
                        <a:t>人</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1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r>
              <a:tr h="186021">
                <a:tc gridSpan="2">
                  <a:txBody>
                    <a:bodyPr/>
                    <a:lstStyle/>
                    <a:p>
                      <a:pPr marL="0" indent="0" algn="ctr">
                        <a:buFont typeface="Wingdings" panose="05000000000000000000" pitchFamily="2" charset="2"/>
                        <a:buNone/>
                      </a:pPr>
                      <a:r>
                        <a:rPr kumimoji="1" lang="ja-JP" altLang="en-US" sz="2000" b="1" dirty="0" smtClean="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rPr>
                        <a:t>計</a:t>
                      </a:r>
                      <a:endParaRPr kumimoji="1" lang="ja-JP" altLang="en-US" sz="2000" b="1" dirty="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00"/>
                    </a:solidFill>
                  </a:tcPr>
                </a:tc>
                <a:tc hMerge="1">
                  <a:txBody>
                    <a:bodyPr/>
                    <a:lstStyle/>
                    <a:p>
                      <a:endParaRPr kumimoji="1" lang="ja-JP" altLang="en-US"/>
                    </a:p>
                  </a:txBody>
                  <a:tcPr/>
                </a:tc>
                <a:tc>
                  <a:txBody>
                    <a:bodyPr/>
                    <a:lstStyle/>
                    <a:p>
                      <a:pPr algn="r"/>
                      <a:r>
                        <a:rPr kumimoji="1" lang="en-US" altLang="ja-JP" sz="2000" b="1" dirty="0" smtClean="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rPr>
                        <a:t>2,200</a:t>
                      </a:r>
                      <a:r>
                        <a:rPr kumimoji="1" lang="ja-JP" altLang="en-US" sz="2000" b="1" dirty="0" smtClean="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rPr>
                        <a:t>人</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00"/>
                    </a:solidFill>
                  </a:tcPr>
                </a:tc>
              </a:tr>
            </a:tbl>
          </a:graphicData>
        </a:graphic>
      </p:graphicFrame>
      <p:sp>
        <p:nvSpPr>
          <p:cNvPr id="57" name="二等辺三角形 56"/>
          <p:cNvSpPr/>
          <p:nvPr/>
        </p:nvSpPr>
        <p:spPr>
          <a:xfrm rot="10800000">
            <a:off x="4860032" y="2253989"/>
            <a:ext cx="2879264" cy="380271"/>
          </a:xfrm>
          <a:prstGeom prst="triangle">
            <a:avLst>
              <a:gd name="adj" fmla="val 50680"/>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latin typeface="Meiryo UI" pitchFamily="50" charset="-128"/>
              <a:ea typeface="Meiryo UI" pitchFamily="50" charset="-128"/>
              <a:cs typeface="Meiryo UI" pitchFamily="50" charset="-128"/>
            </a:endParaRPr>
          </a:p>
        </p:txBody>
      </p:sp>
      <p:sp>
        <p:nvSpPr>
          <p:cNvPr id="60" name="テキスト ボックス 59"/>
          <p:cNvSpPr txBox="1"/>
          <p:nvPr/>
        </p:nvSpPr>
        <p:spPr>
          <a:xfrm>
            <a:off x="1835696" y="1389892"/>
            <a:ext cx="1872336" cy="307777"/>
          </a:xfrm>
          <a:prstGeom prst="rect">
            <a:avLst/>
          </a:prstGeom>
          <a:noFill/>
        </p:spPr>
        <p:txBody>
          <a:bodyPr wrap="square" rtlCol="0">
            <a:spAutoFit/>
          </a:bodyPr>
          <a:lstStyle/>
          <a:p>
            <a:r>
              <a:rPr lang="en-US" altLang="ja-JP" sz="1400" dirty="0" smtClean="0">
                <a:latin typeface="Meiryo UI" pitchFamily="50" charset="-128"/>
                <a:ea typeface="Meiryo UI" pitchFamily="50" charset="-128"/>
                <a:cs typeface="Meiryo UI" pitchFamily="50" charset="-128"/>
              </a:rPr>
              <a:t>【</a:t>
            </a:r>
            <a:r>
              <a:rPr lang="ja-JP" altLang="en-US" sz="1400" dirty="0" smtClean="0">
                <a:latin typeface="Meiryo UI" pitchFamily="50" charset="-128"/>
                <a:ea typeface="Meiryo UI" pitchFamily="50" charset="-128"/>
                <a:cs typeface="Meiryo UI" pitchFamily="50" charset="-128"/>
              </a:rPr>
              <a:t>総合区設置後</a:t>
            </a:r>
            <a:r>
              <a:rPr lang="en-US" altLang="ja-JP" sz="1400" dirty="0" smtClean="0">
                <a:latin typeface="Meiryo UI" pitchFamily="50" charset="-128"/>
                <a:ea typeface="Meiryo UI" pitchFamily="50" charset="-128"/>
                <a:cs typeface="Meiryo UI" pitchFamily="50" charset="-128"/>
              </a:rPr>
              <a:t>】</a:t>
            </a:r>
            <a:endParaRPr kumimoji="1" lang="ja-JP" altLang="en-US" sz="1400" dirty="0">
              <a:latin typeface="Meiryo UI" pitchFamily="50" charset="-128"/>
              <a:ea typeface="Meiryo UI" pitchFamily="50" charset="-128"/>
              <a:cs typeface="Meiryo UI" pitchFamily="50" charset="-128"/>
            </a:endParaRPr>
          </a:p>
        </p:txBody>
      </p:sp>
      <p:sp>
        <p:nvSpPr>
          <p:cNvPr id="25" name="テキスト ボックス 24"/>
          <p:cNvSpPr txBox="1"/>
          <p:nvPr/>
        </p:nvSpPr>
        <p:spPr>
          <a:xfrm>
            <a:off x="344736" y="1052736"/>
            <a:ext cx="3240360" cy="338554"/>
          </a:xfrm>
          <a:prstGeom prst="rect">
            <a:avLst/>
          </a:prstGeom>
          <a:noFill/>
        </p:spPr>
        <p:txBody>
          <a:bodyPr wrap="square" rtlCol="0">
            <a:spAutoFit/>
          </a:bodyPr>
          <a:lstStyle/>
          <a:p>
            <a:r>
              <a:rPr lang="en-US" altLang="ja-JP" sz="1600" dirty="0" smtClean="0">
                <a:latin typeface="Meiryo UI" pitchFamily="50" charset="-128"/>
                <a:ea typeface="Meiryo UI" pitchFamily="50" charset="-128"/>
                <a:cs typeface="Meiryo UI" pitchFamily="50" charset="-128"/>
              </a:rPr>
              <a:t>《</a:t>
            </a:r>
            <a:r>
              <a:rPr lang="ja-JP" altLang="en-US" sz="1600" dirty="0" smtClean="0">
                <a:latin typeface="Meiryo UI" pitchFamily="50" charset="-128"/>
                <a:ea typeface="Meiryo UI" pitchFamily="50" charset="-128"/>
                <a:cs typeface="Meiryo UI" pitchFamily="50" charset="-128"/>
              </a:rPr>
              <a:t>素案における大枠の</a:t>
            </a:r>
            <a:r>
              <a:rPr kumimoji="1" lang="ja-JP" altLang="en-US" sz="1600" dirty="0" smtClean="0">
                <a:latin typeface="Meiryo UI" pitchFamily="50" charset="-128"/>
                <a:ea typeface="Meiryo UI" pitchFamily="50" charset="-128"/>
                <a:cs typeface="Meiryo UI" pitchFamily="50" charset="-128"/>
              </a:rPr>
              <a:t>イメージ</a:t>
            </a:r>
            <a:r>
              <a:rPr lang="en-US" altLang="ja-JP" sz="1600" dirty="0" smtClean="0">
                <a:latin typeface="Meiryo UI" pitchFamily="50" charset="-128"/>
                <a:ea typeface="Meiryo UI" pitchFamily="50" charset="-128"/>
                <a:cs typeface="Meiryo UI" pitchFamily="50" charset="-128"/>
              </a:rPr>
              <a:t>》</a:t>
            </a:r>
            <a:endParaRPr kumimoji="1" lang="ja-JP" altLang="en-US" sz="1600" dirty="0">
              <a:latin typeface="Meiryo UI" pitchFamily="50" charset="-128"/>
              <a:ea typeface="Meiryo UI" pitchFamily="50" charset="-128"/>
              <a:cs typeface="Meiryo UI" pitchFamily="50" charset="-128"/>
            </a:endParaRPr>
          </a:p>
        </p:txBody>
      </p:sp>
      <p:sp>
        <p:nvSpPr>
          <p:cNvPr id="27" name="正方形/長方形 26"/>
          <p:cNvSpPr/>
          <p:nvPr/>
        </p:nvSpPr>
        <p:spPr>
          <a:xfrm>
            <a:off x="0" y="-1660"/>
            <a:ext cx="9144000" cy="432000"/>
          </a:xfrm>
          <a:prstGeom prst="rect">
            <a:avLst/>
          </a:prstGeom>
          <a:gradFill>
            <a:gsLst>
              <a:gs pos="0">
                <a:schemeClr val="accent2">
                  <a:lumMod val="40000"/>
                  <a:lumOff val="60000"/>
                </a:schemeClr>
              </a:gs>
              <a:gs pos="50000">
                <a:schemeClr val="bg1"/>
              </a:gs>
              <a:gs pos="100000">
                <a:schemeClr val="accent2">
                  <a:lumMod val="40000"/>
                  <a:lumOff val="6000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r>
              <a:rPr lang="ja-JP" altLang="en-US" sz="2000" b="1" dirty="0" smtClean="0">
                <a:solidFill>
                  <a:prstClr val="black"/>
                </a:solidFill>
                <a:latin typeface="Meiryo UI" pitchFamily="50" charset="-128"/>
                <a:ea typeface="Meiryo UI" pitchFamily="50" charset="-128"/>
                <a:cs typeface="Meiryo UI" pitchFamily="50" charset="-128"/>
              </a:rPr>
              <a:t>３　総合区にふさわしい組織体制の構築＜効果的・効率的な職員配置＞</a:t>
            </a:r>
            <a:endParaRPr lang="ja-JP" altLang="en-US" sz="2000" b="1" dirty="0">
              <a:solidFill>
                <a:prstClr val="black"/>
              </a:solidFill>
              <a:latin typeface="Meiryo UI" pitchFamily="50" charset="-128"/>
              <a:ea typeface="Meiryo UI" pitchFamily="50" charset="-128"/>
              <a:cs typeface="Meiryo UI" pitchFamily="50" charset="-128"/>
            </a:endParaRPr>
          </a:p>
        </p:txBody>
      </p:sp>
      <p:sp>
        <p:nvSpPr>
          <p:cNvPr id="31" name="テキスト ボックス 30"/>
          <p:cNvSpPr txBox="1"/>
          <p:nvPr/>
        </p:nvSpPr>
        <p:spPr>
          <a:xfrm>
            <a:off x="-121196" y="476672"/>
            <a:ext cx="7357492" cy="384721"/>
          </a:xfrm>
          <a:prstGeom prst="rect">
            <a:avLst/>
          </a:prstGeom>
          <a:noFill/>
        </p:spPr>
        <p:txBody>
          <a:bodyPr wrap="square" rtlCol="0">
            <a:spAutoFit/>
          </a:bodyPr>
          <a:lstStyle/>
          <a:p>
            <a:r>
              <a:rPr lang="ja-JP" altLang="en-US" sz="1900" b="1"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（１）局から総合区への事務移管に見合った職員の配置</a:t>
            </a:r>
            <a:endParaRPr lang="ja-JP" altLang="en-US" sz="19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29" name="正方形/長方形 27"/>
          <p:cNvSpPr>
            <a:spLocks noChangeArrowheads="1"/>
          </p:cNvSpPr>
          <p:nvPr/>
        </p:nvSpPr>
        <p:spPr bwMode="auto">
          <a:xfrm>
            <a:off x="8094764" y="6596063"/>
            <a:ext cx="1031875" cy="261937"/>
          </a:xfrm>
          <a:prstGeom prst="rect">
            <a:avLst/>
          </a:prstGeom>
          <a:noFill/>
          <a:ln w="9525">
            <a:noFill/>
            <a:miter lim="800000"/>
            <a:headEnd/>
            <a:tailEnd/>
          </a:ln>
        </p:spPr>
        <p:txBody>
          <a:bodyPr>
            <a:spAutoFit/>
          </a:bodyPr>
          <a:lstStyle/>
          <a:p>
            <a:pPr algn="r"/>
            <a:r>
              <a:rPr lang="ja-JP" altLang="en-US" sz="1100" b="1" dirty="0">
                <a:solidFill>
                  <a:srgbClr val="000000"/>
                </a:solidFill>
                <a:latin typeface="ＭＳ Ｐゴシック" charset="-128"/>
                <a:ea typeface="Meiryo UI" pitchFamily="50" charset="-128"/>
                <a:cs typeface="Meiryo UI" pitchFamily="50" charset="-128"/>
              </a:rPr>
              <a:t> 組織</a:t>
            </a:r>
            <a:r>
              <a:rPr lang="en-US" altLang="ja-JP" sz="1100" b="1" dirty="0" smtClean="0">
                <a:solidFill>
                  <a:srgbClr val="000000"/>
                </a:solidFill>
                <a:latin typeface="ＭＳ Ｐゴシック" charset="-128"/>
                <a:ea typeface="Meiryo UI" pitchFamily="50" charset="-128"/>
                <a:cs typeface="Meiryo UI" pitchFamily="50" charset="-128"/>
              </a:rPr>
              <a:t>-</a:t>
            </a:r>
            <a:r>
              <a:rPr lang="ja-JP" altLang="en-US" sz="1100" b="1" dirty="0">
                <a:solidFill>
                  <a:srgbClr val="000000"/>
                </a:solidFill>
                <a:latin typeface="ＭＳ Ｐゴシック" charset="-128"/>
                <a:ea typeface="Meiryo UI" pitchFamily="50" charset="-128"/>
                <a:cs typeface="Meiryo UI" pitchFamily="50" charset="-128"/>
              </a:rPr>
              <a:t>４</a:t>
            </a:r>
            <a:endParaRPr lang="ja-JP" altLang="en-US" sz="1200" b="1" dirty="0">
              <a:solidFill>
                <a:srgbClr val="000000"/>
              </a:solidFill>
              <a:latin typeface="ＭＳ Ｐゴシック" charset="-128"/>
              <a:ea typeface="Meiryo UI" pitchFamily="50" charset="-128"/>
              <a:cs typeface="Meiryo UI" pitchFamily="50" charset="-128"/>
            </a:endParaRPr>
          </a:p>
        </p:txBody>
      </p:sp>
    </p:spTree>
    <p:extLst>
      <p:ext uri="{BB962C8B-B14F-4D97-AF65-F5344CB8AC3E}">
        <p14:creationId xmlns="" xmlns:p14="http://schemas.microsoft.com/office/powerpoint/2010/main" val="122696015"/>
      </p:ext>
    </p:extLst>
  </p:cSld>
  <p:clrMapOvr>
    <a:masterClrMapping/>
  </p:clrMapOvr>
  <p:timing>
    <p:tnLst>
      <p:par>
        <p:cTn id="1" dur="indefinite" restart="never" nodeType="tmRoot"/>
      </p:par>
    </p:tn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 name="二等辺三角形 62"/>
          <p:cNvSpPr/>
          <p:nvPr/>
        </p:nvSpPr>
        <p:spPr>
          <a:xfrm rot="10800000">
            <a:off x="3131840" y="1939760"/>
            <a:ext cx="2879264" cy="380271"/>
          </a:xfrm>
          <a:prstGeom prst="triangle">
            <a:avLst>
              <a:gd name="adj" fmla="val 50680"/>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latin typeface="Meiryo UI" pitchFamily="50" charset="-128"/>
              <a:ea typeface="Meiryo UI" pitchFamily="50" charset="-128"/>
              <a:cs typeface="Meiryo UI" pitchFamily="50" charset="-128"/>
            </a:endParaRPr>
          </a:p>
        </p:txBody>
      </p:sp>
      <p:sp>
        <p:nvSpPr>
          <p:cNvPr id="65" name="正方形/長方形 64"/>
          <p:cNvSpPr/>
          <p:nvPr/>
        </p:nvSpPr>
        <p:spPr>
          <a:xfrm>
            <a:off x="152400" y="1056344"/>
            <a:ext cx="8915400" cy="720080"/>
          </a:xfrm>
          <a:prstGeom prst="rect">
            <a:avLst/>
          </a:prstGeom>
          <a:solidFill>
            <a:schemeClr val="accent6">
              <a:lumMod val="40000"/>
              <a:lumOff val="60000"/>
            </a:schemeClr>
          </a:solidFill>
          <a:ln w="19050">
            <a:solidFill>
              <a:schemeClr val="accent6">
                <a:lumMod val="7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ja-JP" altLang="en-US" sz="160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地域自治区事務所に窓口サービス、地域に密着した業務のための職員を配置</a:t>
            </a:r>
            <a:endParaRPr lang="en-US" altLang="ja-JP" sz="160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r>
              <a:rPr lang="ja-JP" altLang="en-US" sz="160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　総合区役所に事務を集約し、集約による効率性を追求</a:t>
            </a:r>
            <a:endParaRPr lang="ja-JP" altLang="en-US" sz="16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36" name="二等辺三角形 35"/>
          <p:cNvSpPr/>
          <p:nvPr/>
        </p:nvSpPr>
        <p:spPr>
          <a:xfrm rot="16200000" flipV="1">
            <a:off x="2923811" y="4388854"/>
            <a:ext cx="1016295" cy="262800"/>
          </a:xfrm>
          <a:prstGeom prst="triangle">
            <a:avLst/>
          </a:pr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4" name="テキスト ボックス 43"/>
          <p:cNvSpPr txBox="1"/>
          <p:nvPr/>
        </p:nvSpPr>
        <p:spPr>
          <a:xfrm>
            <a:off x="250991" y="4979372"/>
            <a:ext cx="792088" cy="578882"/>
          </a:xfrm>
          <a:prstGeom prst="roundRect">
            <a:avLst/>
          </a:prstGeom>
          <a:noFill/>
          <a:ln>
            <a:noFill/>
          </a:ln>
        </p:spPr>
        <p:txBody>
          <a:bodyPr wrap="square" rtlCol="0">
            <a:spAutoFit/>
          </a:bodyPr>
          <a:lstStyle/>
          <a:p>
            <a:pPr algn="ctr"/>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Ａ</a:t>
            </a:r>
            <a:endParaRPr lang="en-US" altLang="ja-JP" sz="1400" dirty="0" smtClean="0">
              <a:latin typeface="Meiryo UI" panose="020B0604030504040204" pitchFamily="50" charset="-128"/>
              <a:ea typeface="Meiryo UI" panose="020B0604030504040204" pitchFamily="50" charset="-128"/>
              <a:cs typeface="Meiryo UI" panose="020B0604030504040204" pitchFamily="50" charset="-128"/>
            </a:endParaRPr>
          </a:p>
          <a:p>
            <a:pPr algn="ctr"/>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区役所</a:t>
            </a:r>
            <a:endParaRPr kumimoji="1" lang="ja-JP" altLang="en-US" sz="14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45" name="テキスト ボックス 44"/>
          <p:cNvSpPr txBox="1"/>
          <p:nvPr/>
        </p:nvSpPr>
        <p:spPr>
          <a:xfrm>
            <a:off x="827584" y="2708920"/>
            <a:ext cx="2016224" cy="306467"/>
          </a:xfrm>
          <a:prstGeom prst="roundRect">
            <a:avLst/>
          </a:prstGeom>
          <a:noFill/>
          <a:ln>
            <a:noFill/>
          </a:ln>
        </p:spPr>
        <p:txBody>
          <a:bodyPr wrap="square" rtlCol="0">
            <a:spAutoFit/>
          </a:bodyPr>
          <a:lstStyle/>
          <a:p>
            <a:r>
              <a:rPr lang="ja-JP" altLang="en-US" sz="1600" b="1" dirty="0" smtClean="0">
                <a:latin typeface="Meiryo UI" panose="020B0604030504040204" pitchFamily="50" charset="-128"/>
                <a:ea typeface="Meiryo UI" panose="020B0604030504040204" pitchFamily="50" charset="-128"/>
                <a:cs typeface="Meiryo UI" panose="020B0604030504040204" pitchFamily="50" charset="-128"/>
              </a:rPr>
              <a:t>現在（</a:t>
            </a:r>
            <a:r>
              <a:rPr lang="en-US" altLang="ja-JP" sz="1600" b="1" dirty="0" smtClean="0">
                <a:latin typeface="Meiryo UI" panose="020B0604030504040204" pitchFamily="50" charset="-128"/>
                <a:ea typeface="Meiryo UI" panose="020B0604030504040204" pitchFamily="50" charset="-128"/>
                <a:cs typeface="Meiryo UI" panose="020B0604030504040204" pitchFamily="50" charset="-128"/>
              </a:rPr>
              <a:t>24</a:t>
            </a:r>
            <a:r>
              <a:rPr lang="ja-JP" altLang="en-US" sz="1600" b="1" dirty="0" smtClean="0">
                <a:latin typeface="Meiryo UI" panose="020B0604030504040204" pitchFamily="50" charset="-128"/>
                <a:ea typeface="Meiryo UI" panose="020B0604030504040204" pitchFamily="50" charset="-128"/>
                <a:cs typeface="Meiryo UI" panose="020B0604030504040204" pitchFamily="50" charset="-128"/>
              </a:rPr>
              <a:t>行政区）</a:t>
            </a:r>
            <a:endParaRPr kumimoji="1" lang="ja-JP" altLang="en-US" sz="1600" b="1"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46" name="テキスト ボックス 45"/>
          <p:cNvSpPr txBox="1"/>
          <p:nvPr/>
        </p:nvSpPr>
        <p:spPr>
          <a:xfrm>
            <a:off x="5301308" y="3243253"/>
            <a:ext cx="2160240" cy="374571"/>
          </a:xfrm>
          <a:prstGeom prst="roundRect">
            <a:avLst/>
          </a:prstGeom>
          <a:noFill/>
          <a:ln>
            <a:noFill/>
          </a:ln>
        </p:spPr>
        <p:txBody>
          <a:bodyPr wrap="square" rtlCol="0">
            <a:spAutoFit/>
          </a:bodyPr>
          <a:lstStyle/>
          <a:p>
            <a:pPr algn="r"/>
            <a:endParaRPr kumimoji="1" lang="ja-JP" altLang="en-US" sz="1600" b="1"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62" name="テキスト ボックス 61"/>
          <p:cNvSpPr txBox="1"/>
          <p:nvPr/>
        </p:nvSpPr>
        <p:spPr>
          <a:xfrm>
            <a:off x="3779912" y="4980218"/>
            <a:ext cx="1296144" cy="681038"/>
          </a:xfrm>
          <a:prstGeom prst="roundRect">
            <a:avLst/>
          </a:prstGeom>
          <a:noFill/>
          <a:ln>
            <a:noFill/>
          </a:ln>
        </p:spPr>
        <p:txBody>
          <a:bodyPr wrap="square" rtlCol="0">
            <a:spAutoFit/>
          </a:bodyPr>
          <a:lstStyle/>
          <a:p>
            <a:r>
              <a:rPr lang="ja-JP" altLang="en-US" sz="1200" dirty="0" smtClean="0">
                <a:latin typeface="Meiryo UI" panose="020B0604030504040204" pitchFamily="50" charset="-128"/>
                <a:ea typeface="Meiryo UI" panose="020B0604030504040204" pitchFamily="50" charset="-128"/>
                <a:cs typeface="Meiryo UI" panose="020B0604030504040204" pitchFamily="50" charset="-128"/>
              </a:rPr>
              <a:t>Ａ</a:t>
            </a:r>
            <a:r>
              <a:rPr lang="ja-JP" altLang="en-US" sz="1200">
                <a:latin typeface="Meiryo UI" panose="020B0604030504040204" pitchFamily="50" charset="-128"/>
                <a:ea typeface="Meiryo UI" panose="020B0604030504040204" pitchFamily="50" charset="-128"/>
                <a:cs typeface="Meiryo UI" panose="020B0604030504040204" pitchFamily="50" charset="-128"/>
              </a:rPr>
              <a:t>総合</a:t>
            </a:r>
            <a:r>
              <a:rPr lang="ja-JP" altLang="en-US" sz="1200" smtClean="0">
                <a:latin typeface="Meiryo UI" panose="020B0604030504040204" pitchFamily="50" charset="-128"/>
                <a:ea typeface="Meiryo UI" panose="020B0604030504040204" pitchFamily="50" charset="-128"/>
                <a:cs typeface="Meiryo UI" panose="020B0604030504040204" pitchFamily="50" charset="-128"/>
              </a:rPr>
              <a:t>区役所</a:t>
            </a:r>
            <a:endParaRPr lang="en-US" altLang="ja-JP" sz="1200" dirty="0" smtClean="0">
              <a:latin typeface="Meiryo UI" panose="020B0604030504040204" pitchFamily="50" charset="-128"/>
              <a:ea typeface="Meiryo UI" panose="020B0604030504040204" pitchFamily="50" charset="-128"/>
              <a:cs typeface="Meiryo UI" panose="020B0604030504040204" pitchFamily="50" charset="-128"/>
            </a:endParaRPr>
          </a:p>
          <a:p>
            <a:r>
              <a:rPr kumimoji="1" lang="ja-JP" altLang="en-US" sz="1100" dirty="0" smtClean="0">
                <a:latin typeface="Meiryo UI" panose="020B0604030504040204" pitchFamily="50" charset="-128"/>
                <a:ea typeface="Meiryo UI" panose="020B0604030504040204" pitchFamily="50" charset="-128"/>
                <a:cs typeface="Meiryo UI" panose="020B0604030504040204" pitchFamily="50" charset="-128"/>
              </a:rPr>
              <a:t>（地域自治区</a:t>
            </a:r>
            <a:endParaRPr kumimoji="1" lang="en-US" altLang="ja-JP" sz="1100" dirty="0" smtClean="0">
              <a:latin typeface="Meiryo UI" panose="020B0604030504040204" pitchFamily="50" charset="-128"/>
              <a:ea typeface="Meiryo UI" panose="020B0604030504040204" pitchFamily="50" charset="-128"/>
              <a:cs typeface="Meiryo UI" panose="020B0604030504040204" pitchFamily="50" charset="-128"/>
            </a:endParaRPr>
          </a:p>
          <a:p>
            <a:pPr algn="ctr"/>
            <a:r>
              <a:rPr kumimoji="1" lang="ja-JP" altLang="en-US" sz="1100" dirty="0" smtClean="0">
                <a:latin typeface="Meiryo UI" panose="020B0604030504040204" pitchFamily="50" charset="-128"/>
                <a:ea typeface="Meiryo UI" panose="020B0604030504040204" pitchFamily="50" charset="-128"/>
                <a:cs typeface="Meiryo UI" panose="020B0604030504040204" pitchFamily="50" charset="-128"/>
              </a:rPr>
              <a:t>  事務所を含む）</a:t>
            </a:r>
            <a:endParaRPr kumimoji="1" lang="ja-JP" altLang="en-US" sz="11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64" name="テキスト ボックス 63"/>
          <p:cNvSpPr txBox="1"/>
          <p:nvPr/>
        </p:nvSpPr>
        <p:spPr>
          <a:xfrm>
            <a:off x="4914028" y="4993310"/>
            <a:ext cx="1206123" cy="510778"/>
          </a:xfrm>
          <a:prstGeom prst="roundRect">
            <a:avLst/>
          </a:prstGeom>
          <a:noFill/>
          <a:ln>
            <a:noFill/>
          </a:ln>
        </p:spPr>
        <p:txBody>
          <a:bodyPr wrap="square" rtlCol="0">
            <a:spAutoFit/>
          </a:bodyPr>
          <a:lstStyle/>
          <a:p>
            <a:pPr algn="ctr"/>
            <a:r>
              <a:rPr lang="ja-JP" altLang="en-US" sz="1200" dirty="0" smtClean="0">
                <a:latin typeface="Meiryo UI" panose="020B0604030504040204" pitchFamily="50" charset="-128"/>
                <a:ea typeface="Meiryo UI" panose="020B0604030504040204" pitchFamily="50" charset="-128"/>
                <a:cs typeface="Meiryo UI" panose="020B0604030504040204" pitchFamily="50" charset="-128"/>
              </a:rPr>
              <a:t>Ｂ地域</a:t>
            </a:r>
            <a:endParaRPr lang="en-US" altLang="ja-JP" sz="1200" dirty="0" smtClean="0">
              <a:latin typeface="Meiryo UI" panose="020B0604030504040204" pitchFamily="50" charset="-128"/>
              <a:ea typeface="Meiryo UI" panose="020B0604030504040204" pitchFamily="50" charset="-128"/>
              <a:cs typeface="Meiryo UI" panose="020B0604030504040204" pitchFamily="50" charset="-128"/>
            </a:endParaRPr>
          </a:p>
          <a:p>
            <a:pPr algn="ctr"/>
            <a:r>
              <a:rPr kumimoji="1" lang="ja-JP" altLang="en-US" sz="1200" dirty="0">
                <a:latin typeface="Meiryo UI" panose="020B0604030504040204" pitchFamily="50" charset="-128"/>
                <a:ea typeface="Meiryo UI" panose="020B0604030504040204" pitchFamily="50" charset="-128"/>
                <a:cs typeface="Meiryo UI" panose="020B0604030504040204" pitchFamily="50" charset="-128"/>
              </a:rPr>
              <a:t>自治区事務所</a:t>
            </a:r>
          </a:p>
        </p:txBody>
      </p:sp>
      <p:cxnSp>
        <p:nvCxnSpPr>
          <p:cNvPr id="69" name="直線矢印コネクタ 68"/>
          <p:cNvCxnSpPr>
            <a:stCxn id="86" idx="0"/>
            <a:endCxn id="76" idx="3"/>
          </p:cNvCxnSpPr>
          <p:nvPr/>
        </p:nvCxnSpPr>
        <p:spPr>
          <a:xfrm flipH="1" flipV="1">
            <a:off x="4850762" y="3888334"/>
            <a:ext cx="654045" cy="51678"/>
          </a:xfrm>
          <a:prstGeom prst="straightConnector1">
            <a:avLst/>
          </a:prstGeom>
          <a:ln w="38100">
            <a:solidFill>
              <a:schemeClr val="tx1"/>
            </a:solidFill>
            <a:prstDash val="sysDash"/>
            <a:tailEnd type="arrow"/>
          </a:ln>
        </p:spPr>
        <p:style>
          <a:lnRef idx="1">
            <a:schemeClr val="accent1"/>
          </a:lnRef>
          <a:fillRef idx="0">
            <a:schemeClr val="accent1"/>
          </a:fillRef>
          <a:effectRef idx="0">
            <a:schemeClr val="accent1"/>
          </a:effectRef>
          <a:fontRef idx="minor">
            <a:schemeClr val="tx1"/>
          </a:fontRef>
        </p:style>
      </p:cxnSp>
      <p:cxnSp>
        <p:nvCxnSpPr>
          <p:cNvPr id="70" name="直線矢印コネクタ 69"/>
          <p:cNvCxnSpPr>
            <a:stCxn id="85" idx="0"/>
          </p:cNvCxnSpPr>
          <p:nvPr/>
        </p:nvCxnSpPr>
        <p:spPr>
          <a:xfrm flipH="1" flipV="1">
            <a:off x="4850762" y="3717040"/>
            <a:ext cx="1800442" cy="222972"/>
          </a:xfrm>
          <a:prstGeom prst="straightConnector1">
            <a:avLst/>
          </a:prstGeom>
          <a:ln w="38100">
            <a:solidFill>
              <a:schemeClr val="tx1"/>
            </a:solidFill>
            <a:prstDash val="sysDash"/>
            <a:tailEnd type="arrow"/>
          </a:ln>
        </p:spPr>
        <p:style>
          <a:lnRef idx="1">
            <a:schemeClr val="accent1"/>
          </a:lnRef>
          <a:fillRef idx="0">
            <a:schemeClr val="accent1"/>
          </a:fillRef>
          <a:effectRef idx="0">
            <a:schemeClr val="accent1"/>
          </a:effectRef>
          <a:fontRef idx="minor">
            <a:schemeClr val="tx1"/>
          </a:fontRef>
        </p:style>
      </p:cxnSp>
      <p:sp>
        <p:nvSpPr>
          <p:cNvPr id="71" name="テキスト ボックス 70"/>
          <p:cNvSpPr txBox="1"/>
          <p:nvPr/>
        </p:nvSpPr>
        <p:spPr>
          <a:xfrm>
            <a:off x="6048143" y="4978278"/>
            <a:ext cx="1206123" cy="510778"/>
          </a:xfrm>
          <a:prstGeom prst="roundRect">
            <a:avLst/>
          </a:prstGeom>
          <a:noFill/>
          <a:ln>
            <a:noFill/>
          </a:ln>
        </p:spPr>
        <p:txBody>
          <a:bodyPr wrap="square" rtlCol="0">
            <a:spAutoFit/>
          </a:bodyPr>
          <a:lstStyle/>
          <a:p>
            <a:pPr algn="ctr"/>
            <a:r>
              <a:rPr lang="ja-JP" altLang="en-US" sz="1200" dirty="0">
                <a:latin typeface="Meiryo UI" panose="020B0604030504040204" pitchFamily="50" charset="-128"/>
                <a:ea typeface="Meiryo UI" panose="020B0604030504040204" pitchFamily="50" charset="-128"/>
                <a:cs typeface="Meiryo UI" panose="020B0604030504040204" pitchFamily="50" charset="-128"/>
              </a:rPr>
              <a:t>Ｃ</a:t>
            </a:r>
            <a:r>
              <a:rPr lang="ja-JP" altLang="en-US" sz="1200" dirty="0" smtClean="0">
                <a:latin typeface="Meiryo UI" panose="020B0604030504040204" pitchFamily="50" charset="-128"/>
                <a:ea typeface="Meiryo UI" panose="020B0604030504040204" pitchFamily="50" charset="-128"/>
                <a:cs typeface="Meiryo UI" panose="020B0604030504040204" pitchFamily="50" charset="-128"/>
              </a:rPr>
              <a:t>地域</a:t>
            </a:r>
            <a:endParaRPr lang="en-US" altLang="ja-JP" sz="1200" dirty="0" smtClean="0">
              <a:latin typeface="Meiryo UI" panose="020B0604030504040204" pitchFamily="50" charset="-128"/>
              <a:ea typeface="Meiryo UI" panose="020B0604030504040204" pitchFamily="50" charset="-128"/>
              <a:cs typeface="Meiryo UI" panose="020B0604030504040204" pitchFamily="50" charset="-128"/>
            </a:endParaRPr>
          </a:p>
          <a:p>
            <a:pPr algn="ctr"/>
            <a:r>
              <a:rPr kumimoji="1" lang="ja-JP" altLang="en-US" sz="1200" dirty="0">
                <a:latin typeface="Meiryo UI" panose="020B0604030504040204" pitchFamily="50" charset="-128"/>
                <a:ea typeface="Meiryo UI" panose="020B0604030504040204" pitchFamily="50" charset="-128"/>
                <a:cs typeface="Meiryo UI" panose="020B0604030504040204" pitchFamily="50" charset="-128"/>
              </a:rPr>
              <a:t>自治区事務所</a:t>
            </a:r>
          </a:p>
        </p:txBody>
      </p:sp>
      <p:sp>
        <p:nvSpPr>
          <p:cNvPr id="73" name="テキスト ボックス 72"/>
          <p:cNvSpPr txBox="1"/>
          <p:nvPr/>
        </p:nvSpPr>
        <p:spPr>
          <a:xfrm>
            <a:off x="1259103" y="4955956"/>
            <a:ext cx="792088" cy="578882"/>
          </a:xfrm>
          <a:prstGeom prst="roundRect">
            <a:avLst/>
          </a:prstGeom>
          <a:noFill/>
          <a:ln>
            <a:noFill/>
          </a:ln>
        </p:spPr>
        <p:txBody>
          <a:bodyPr wrap="square" rtlCol="0">
            <a:spAutoFit/>
          </a:bodyPr>
          <a:lstStyle/>
          <a:p>
            <a:pPr algn="ctr"/>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Ｂ</a:t>
            </a:r>
            <a:endParaRPr lang="en-US" altLang="ja-JP" sz="1400" dirty="0" smtClean="0">
              <a:latin typeface="Meiryo UI" panose="020B0604030504040204" pitchFamily="50" charset="-128"/>
              <a:ea typeface="Meiryo UI" panose="020B0604030504040204" pitchFamily="50" charset="-128"/>
              <a:cs typeface="Meiryo UI" panose="020B0604030504040204" pitchFamily="50" charset="-128"/>
            </a:endParaRPr>
          </a:p>
          <a:p>
            <a:pPr algn="ctr"/>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区役所</a:t>
            </a:r>
            <a:endParaRPr kumimoji="1" lang="ja-JP" altLang="en-US" sz="14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74" name="テキスト ボックス 73"/>
          <p:cNvSpPr txBox="1"/>
          <p:nvPr/>
        </p:nvSpPr>
        <p:spPr>
          <a:xfrm>
            <a:off x="2267215" y="4955956"/>
            <a:ext cx="792088" cy="578882"/>
          </a:xfrm>
          <a:prstGeom prst="roundRect">
            <a:avLst/>
          </a:prstGeom>
          <a:noFill/>
          <a:ln>
            <a:noFill/>
          </a:ln>
        </p:spPr>
        <p:txBody>
          <a:bodyPr wrap="square" rtlCol="0">
            <a:spAutoFit/>
          </a:bodyPr>
          <a:lstStyle/>
          <a:p>
            <a:pPr algn="ctr"/>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Ｃ</a:t>
            </a:r>
            <a:endParaRPr lang="en-US" altLang="ja-JP" sz="1400" dirty="0" smtClean="0">
              <a:latin typeface="Meiryo UI" panose="020B0604030504040204" pitchFamily="50" charset="-128"/>
              <a:ea typeface="Meiryo UI" panose="020B0604030504040204" pitchFamily="50" charset="-128"/>
              <a:cs typeface="Meiryo UI" panose="020B0604030504040204" pitchFamily="50" charset="-128"/>
            </a:endParaRPr>
          </a:p>
          <a:p>
            <a:pPr algn="ctr"/>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区役所</a:t>
            </a:r>
            <a:endParaRPr kumimoji="1" lang="ja-JP" altLang="en-US" sz="14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75" name="正方形/長方形 74"/>
          <p:cNvSpPr/>
          <p:nvPr/>
        </p:nvSpPr>
        <p:spPr>
          <a:xfrm>
            <a:off x="3959911" y="4180962"/>
            <a:ext cx="890851" cy="841940"/>
          </a:xfrm>
          <a:prstGeom prst="rect">
            <a:avLst/>
          </a:prstGeom>
          <a:solidFill>
            <a:schemeClr val="accent6">
              <a:lumMod val="75000"/>
            </a:schemeClr>
          </a:solidFill>
          <a:ln w="38100" cap="flat" cmpd="sng" algn="ctr">
            <a:solidFill>
              <a:srgbClr val="5B9BD5">
                <a:shade val="50000"/>
              </a:srgbClr>
            </a:solidFill>
            <a:prstDash val="solid"/>
            <a:miter lim="800000"/>
          </a:ln>
          <a:effectLst/>
        </p:spPr>
        <p:txBody>
          <a:bodyPr rtlCol="0" anchor="t"/>
          <a:lstStyle/>
          <a:p>
            <a:pPr marR="0" lvl="0" defTabSz="914400" eaLnBrk="1" fontAlgn="auto" latinLnBrk="0" hangingPunct="1">
              <a:lnSpc>
                <a:spcPct val="100000"/>
              </a:lnSpc>
              <a:spcBef>
                <a:spcPts val="0"/>
              </a:spcBef>
              <a:spcAft>
                <a:spcPts val="0"/>
              </a:spcAft>
              <a:buClrTx/>
              <a:buSzTx/>
              <a:tabLst/>
              <a:defRPr/>
            </a:pPr>
            <a:endParaRPr kumimoji="0" lang="en-US" altLang="ja-JP" sz="800" b="1" kern="0" dirty="0" smtClean="0">
              <a:latin typeface="Meiryo UI" panose="020B0604030504040204" pitchFamily="50" charset="-128"/>
              <a:ea typeface="Meiryo UI" panose="020B0604030504040204" pitchFamily="50" charset="-128"/>
            </a:endParaRPr>
          </a:p>
        </p:txBody>
      </p:sp>
      <p:sp>
        <p:nvSpPr>
          <p:cNvPr id="76" name="正方形/長方形 75"/>
          <p:cNvSpPr/>
          <p:nvPr/>
        </p:nvSpPr>
        <p:spPr>
          <a:xfrm>
            <a:off x="3959911" y="3600334"/>
            <a:ext cx="890851" cy="576000"/>
          </a:xfrm>
          <a:prstGeom prst="rect">
            <a:avLst/>
          </a:prstGeom>
          <a:solidFill>
            <a:schemeClr val="accent6">
              <a:lumMod val="20000"/>
              <a:lumOff val="80000"/>
            </a:schemeClr>
          </a:solidFill>
          <a:ln w="28575" cap="flat" cmpd="sng" algn="ctr">
            <a:solidFill>
              <a:srgbClr val="5B9BD5">
                <a:shade val="50000"/>
              </a:srgbClr>
            </a:solidFill>
            <a:prstDash val="dash"/>
            <a:miter lim="800000"/>
          </a:ln>
          <a:effectLst/>
        </p:spPr>
        <p:txBody>
          <a:bodyPr rtlCol="0" anchor="t"/>
          <a:lstStyle/>
          <a:p>
            <a:pPr marR="0" lvl="0" defTabSz="914400" eaLnBrk="1" fontAlgn="auto" latinLnBrk="0" hangingPunct="1">
              <a:lnSpc>
                <a:spcPct val="100000"/>
              </a:lnSpc>
              <a:spcBef>
                <a:spcPts val="0"/>
              </a:spcBef>
              <a:spcAft>
                <a:spcPts val="0"/>
              </a:spcAft>
              <a:buClrTx/>
              <a:buSzTx/>
              <a:tabLst/>
              <a:defRPr/>
            </a:pPr>
            <a:endParaRPr kumimoji="0" lang="en-US" altLang="ja-JP" sz="1400" b="1" kern="0" dirty="0">
              <a:solidFill>
                <a:prstClr val="white"/>
              </a:solidFill>
              <a:latin typeface="Meiryo UI" panose="020B0604030504040204" pitchFamily="50" charset="-128"/>
              <a:ea typeface="Meiryo UI" panose="020B0604030504040204" pitchFamily="50" charset="-128"/>
            </a:endParaRPr>
          </a:p>
          <a:p>
            <a:pPr marR="0" lvl="0" defTabSz="914400" eaLnBrk="1" fontAlgn="auto" latinLnBrk="0" hangingPunct="1">
              <a:lnSpc>
                <a:spcPct val="100000"/>
              </a:lnSpc>
              <a:spcBef>
                <a:spcPts val="0"/>
              </a:spcBef>
              <a:spcAft>
                <a:spcPts val="0"/>
              </a:spcAft>
              <a:buClrTx/>
              <a:buSzTx/>
              <a:tabLst/>
              <a:defRPr/>
            </a:pPr>
            <a:endParaRPr kumimoji="0" lang="en-US" altLang="ja-JP" sz="1400" b="1" i="0" u="none" strike="noStrike" kern="0" cap="none" spc="0" normalizeH="0" baseline="0" noProof="0" dirty="0" smtClean="0">
              <a:ln>
                <a:noFill/>
              </a:ln>
              <a:solidFill>
                <a:prstClr val="white"/>
              </a:solidFill>
              <a:effectLst/>
              <a:uLnTx/>
              <a:uFillTx/>
              <a:latin typeface="Meiryo UI" panose="020B0604030504040204" pitchFamily="50" charset="-128"/>
              <a:ea typeface="Meiryo UI" panose="020B0604030504040204" pitchFamily="50" charset="-128"/>
              <a:cs typeface="+mn-cs"/>
            </a:endParaRPr>
          </a:p>
          <a:p>
            <a:pPr marR="0" lvl="0" defTabSz="914400" eaLnBrk="1" fontAlgn="auto" latinLnBrk="0" hangingPunct="1">
              <a:lnSpc>
                <a:spcPct val="100000"/>
              </a:lnSpc>
              <a:spcBef>
                <a:spcPts val="0"/>
              </a:spcBef>
              <a:spcAft>
                <a:spcPts val="0"/>
              </a:spcAft>
              <a:buClrTx/>
              <a:buSzTx/>
              <a:tabLst/>
              <a:defRPr/>
            </a:pPr>
            <a:endParaRPr kumimoji="0" lang="en-US" altLang="ja-JP" sz="1400" b="1" kern="0" dirty="0">
              <a:solidFill>
                <a:prstClr val="white"/>
              </a:solidFill>
              <a:latin typeface="Meiryo UI" panose="020B0604030504040204" pitchFamily="50" charset="-128"/>
              <a:ea typeface="Meiryo UI" panose="020B0604030504040204" pitchFamily="50" charset="-128"/>
            </a:endParaRPr>
          </a:p>
        </p:txBody>
      </p:sp>
      <p:sp>
        <p:nvSpPr>
          <p:cNvPr id="78" name="正方形/長方形 77"/>
          <p:cNvSpPr/>
          <p:nvPr/>
        </p:nvSpPr>
        <p:spPr>
          <a:xfrm>
            <a:off x="5040031" y="4180962"/>
            <a:ext cx="926347" cy="841940"/>
          </a:xfrm>
          <a:prstGeom prst="rect">
            <a:avLst/>
          </a:prstGeom>
          <a:solidFill>
            <a:schemeClr val="accent6">
              <a:lumMod val="75000"/>
            </a:schemeClr>
          </a:solidFill>
          <a:ln w="12700" cap="flat" cmpd="sng" algn="ctr">
            <a:solidFill>
              <a:srgbClr val="5B9BD5">
                <a:shade val="50000"/>
              </a:srgbClr>
            </a:solidFill>
            <a:prstDash val="solid"/>
            <a:miter lim="800000"/>
          </a:ln>
          <a:effectLst/>
        </p:spPr>
        <p:txBody>
          <a:bodyPr rtlCol="0" anchor="t"/>
          <a:lstStyle/>
          <a:p>
            <a:pPr marR="0" lvl="0" defTabSz="914400" eaLnBrk="1" fontAlgn="auto" latinLnBrk="0" hangingPunct="1">
              <a:lnSpc>
                <a:spcPct val="100000"/>
              </a:lnSpc>
              <a:spcBef>
                <a:spcPts val="0"/>
              </a:spcBef>
              <a:spcAft>
                <a:spcPts val="0"/>
              </a:spcAft>
              <a:buClrTx/>
              <a:buSzTx/>
              <a:tabLst/>
              <a:defRPr/>
            </a:pPr>
            <a:endParaRPr kumimoji="0" lang="en-US" altLang="ja-JP" sz="800" b="1" kern="0" dirty="0" smtClean="0">
              <a:latin typeface="Meiryo UI" panose="020B0604030504040204" pitchFamily="50" charset="-128"/>
              <a:ea typeface="Meiryo UI" panose="020B0604030504040204" pitchFamily="50" charset="-128"/>
            </a:endParaRPr>
          </a:p>
        </p:txBody>
      </p:sp>
      <p:sp>
        <p:nvSpPr>
          <p:cNvPr id="79" name="正方形/長方形 78"/>
          <p:cNvSpPr/>
          <p:nvPr/>
        </p:nvSpPr>
        <p:spPr>
          <a:xfrm>
            <a:off x="6192159" y="4180962"/>
            <a:ext cx="926347" cy="841940"/>
          </a:xfrm>
          <a:prstGeom prst="rect">
            <a:avLst/>
          </a:prstGeom>
          <a:solidFill>
            <a:schemeClr val="accent6">
              <a:lumMod val="75000"/>
            </a:schemeClr>
          </a:solidFill>
          <a:ln w="12700" cap="flat" cmpd="sng" algn="ctr">
            <a:solidFill>
              <a:srgbClr val="5B9BD5">
                <a:shade val="50000"/>
              </a:srgbClr>
            </a:solidFill>
            <a:prstDash val="solid"/>
            <a:miter lim="800000"/>
          </a:ln>
          <a:effectLst/>
        </p:spPr>
        <p:txBody>
          <a:bodyPr rtlCol="0" anchor="t"/>
          <a:lstStyle/>
          <a:p>
            <a:pPr marR="0" lvl="0" defTabSz="914400" eaLnBrk="1" fontAlgn="auto" latinLnBrk="0" hangingPunct="1">
              <a:lnSpc>
                <a:spcPct val="100000"/>
              </a:lnSpc>
              <a:spcBef>
                <a:spcPts val="0"/>
              </a:spcBef>
              <a:spcAft>
                <a:spcPts val="0"/>
              </a:spcAft>
              <a:buClrTx/>
              <a:buSzTx/>
              <a:tabLst/>
              <a:defRPr/>
            </a:pPr>
            <a:endParaRPr kumimoji="0" lang="en-US" altLang="ja-JP" sz="800" b="1" kern="0" dirty="0">
              <a:latin typeface="Meiryo UI" panose="020B0604030504040204" pitchFamily="50" charset="-128"/>
              <a:ea typeface="Meiryo UI" panose="020B0604030504040204" pitchFamily="50" charset="-128"/>
            </a:endParaRPr>
          </a:p>
        </p:txBody>
      </p:sp>
      <p:sp>
        <p:nvSpPr>
          <p:cNvPr id="80" name="正方形/長方形 79"/>
          <p:cNvSpPr/>
          <p:nvPr/>
        </p:nvSpPr>
        <p:spPr>
          <a:xfrm>
            <a:off x="179512" y="3947106"/>
            <a:ext cx="864816" cy="1064437"/>
          </a:xfrm>
          <a:prstGeom prst="rect">
            <a:avLst/>
          </a:prstGeom>
          <a:solidFill>
            <a:schemeClr val="accent6">
              <a:lumMod val="75000"/>
            </a:schemeClr>
          </a:solidFill>
          <a:ln w="38100" cap="flat" cmpd="sng" algn="ctr">
            <a:solidFill>
              <a:srgbClr val="5B9BD5">
                <a:shade val="50000"/>
              </a:srgbClr>
            </a:solidFill>
            <a:prstDash val="solid"/>
            <a:miter lim="800000"/>
          </a:ln>
          <a:effectLst/>
        </p:spPr>
        <p:txBody>
          <a:bodyPr rtlCol="0" anchor="t"/>
          <a:lstStyle/>
          <a:p>
            <a:pPr marR="0" lvl="0" defTabSz="914400" eaLnBrk="1" fontAlgn="auto" latinLnBrk="0" hangingPunct="1">
              <a:lnSpc>
                <a:spcPct val="100000"/>
              </a:lnSpc>
              <a:spcBef>
                <a:spcPts val="0"/>
              </a:spcBef>
              <a:spcAft>
                <a:spcPts val="0"/>
              </a:spcAft>
              <a:buClrTx/>
              <a:buSzTx/>
              <a:tabLst/>
              <a:defRPr/>
            </a:pPr>
            <a:endParaRPr kumimoji="0" lang="en-US" altLang="ja-JP" sz="800" b="1" kern="0" dirty="0">
              <a:latin typeface="Meiryo UI" panose="020B0604030504040204" pitchFamily="50" charset="-128"/>
              <a:ea typeface="Meiryo UI" panose="020B0604030504040204" pitchFamily="50" charset="-128"/>
            </a:endParaRPr>
          </a:p>
        </p:txBody>
      </p:sp>
      <p:sp>
        <p:nvSpPr>
          <p:cNvPr id="81" name="正方形/長方形 80"/>
          <p:cNvSpPr/>
          <p:nvPr/>
        </p:nvSpPr>
        <p:spPr>
          <a:xfrm>
            <a:off x="1185846" y="3947106"/>
            <a:ext cx="865345" cy="1064437"/>
          </a:xfrm>
          <a:prstGeom prst="rect">
            <a:avLst/>
          </a:prstGeom>
          <a:solidFill>
            <a:schemeClr val="accent6">
              <a:lumMod val="75000"/>
            </a:schemeClr>
          </a:solidFill>
          <a:ln w="12700" cap="flat" cmpd="sng" algn="ctr">
            <a:solidFill>
              <a:srgbClr val="5B9BD5">
                <a:shade val="50000"/>
              </a:srgbClr>
            </a:solidFill>
            <a:prstDash val="solid"/>
            <a:miter lim="800000"/>
          </a:ln>
          <a:effectLst/>
        </p:spPr>
        <p:txBody>
          <a:bodyPr rtlCol="0" anchor="t"/>
          <a:lstStyle/>
          <a:p>
            <a:pPr marR="0" lvl="0" defTabSz="914400" eaLnBrk="1" fontAlgn="auto" latinLnBrk="0" hangingPunct="1">
              <a:lnSpc>
                <a:spcPct val="100000"/>
              </a:lnSpc>
              <a:spcBef>
                <a:spcPts val="0"/>
              </a:spcBef>
              <a:spcAft>
                <a:spcPts val="0"/>
              </a:spcAft>
              <a:buClrTx/>
              <a:buSzTx/>
              <a:tabLst/>
              <a:defRPr/>
            </a:pPr>
            <a:endParaRPr kumimoji="0" lang="en-US" altLang="ja-JP" sz="800" b="1" kern="0" dirty="0">
              <a:latin typeface="Meiryo UI" panose="020B0604030504040204" pitchFamily="50" charset="-128"/>
              <a:ea typeface="Meiryo UI" panose="020B0604030504040204" pitchFamily="50" charset="-128"/>
            </a:endParaRPr>
          </a:p>
        </p:txBody>
      </p:sp>
      <p:sp>
        <p:nvSpPr>
          <p:cNvPr id="82" name="正方形/長方形 81"/>
          <p:cNvSpPr/>
          <p:nvPr/>
        </p:nvSpPr>
        <p:spPr>
          <a:xfrm>
            <a:off x="2218399" y="3959806"/>
            <a:ext cx="912912" cy="1064437"/>
          </a:xfrm>
          <a:prstGeom prst="rect">
            <a:avLst/>
          </a:prstGeom>
          <a:solidFill>
            <a:schemeClr val="accent6">
              <a:lumMod val="75000"/>
            </a:schemeClr>
          </a:solidFill>
          <a:ln w="12700" cap="flat" cmpd="sng" algn="ctr">
            <a:solidFill>
              <a:srgbClr val="5B9BD5">
                <a:shade val="50000"/>
              </a:srgbClr>
            </a:solidFill>
            <a:prstDash val="solid"/>
            <a:miter lim="800000"/>
          </a:ln>
          <a:effectLst/>
        </p:spPr>
        <p:txBody>
          <a:bodyPr rtlCol="0" anchor="t"/>
          <a:lstStyle/>
          <a:p>
            <a:pPr marR="0" lvl="0" defTabSz="914400" eaLnBrk="1" fontAlgn="auto" latinLnBrk="0" hangingPunct="1">
              <a:lnSpc>
                <a:spcPct val="100000"/>
              </a:lnSpc>
              <a:spcBef>
                <a:spcPts val="0"/>
              </a:spcBef>
              <a:spcAft>
                <a:spcPts val="0"/>
              </a:spcAft>
              <a:buClrTx/>
              <a:buSzTx/>
              <a:tabLst/>
              <a:defRPr/>
            </a:pPr>
            <a:endParaRPr kumimoji="0" lang="en-US" altLang="ja-JP" sz="800" b="1" kern="0" dirty="0">
              <a:latin typeface="Meiryo UI" panose="020B0604030504040204" pitchFamily="50" charset="-128"/>
              <a:ea typeface="Meiryo UI" panose="020B0604030504040204" pitchFamily="50" charset="-128"/>
            </a:endParaRPr>
          </a:p>
        </p:txBody>
      </p:sp>
      <p:sp>
        <p:nvSpPr>
          <p:cNvPr id="85" name="正方形/長方形 84"/>
          <p:cNvSpPr/>
          <p:nvPr/>
        </p:nvSpPr>
        <p:spPr>
          <a:xfrm>
            <a:off x="6188031" y="3940012"/>
            <a:ext cx="926346" cy="240950"/>
          </a:xfrm>
          <a:prstGeom prst="rect">
            <a:avLst/>
          </a:prstGeom>
          <a:solidFill>
            <a:schemeClr val="accent6">
              <a:lumMod val="20000"/>
              <a:lumOff val="80000"/>
            </a:schemeClr>
          </a:solidFill>
          <a:ln w="12700" cap="flat" cmpd="sng" algn="ctr">
            <a:solidFill>
              <a:srgbClr val="5B9BD5">
                <a:shade val="50000"/>
              </a:srgbClr>
            </a:solidFill>
            <a:prstDash val="dash"/>
            <a:miter lim="800000"/>
          </a:ln>
          <a:effectLst/>
        </p:spPr>
        <p:txBody>
          <a:bodyPr rtlCol="0" anchor="t"/>
          <a:lstStyle/>
          <a:p>
            <a:pPr marR="0" lvl="0" defTabSz="914400" eaLnBrk="1" fontAlgn="auto" latinLnBrk="0" hangingPunct="1">
              <a:lnSpc>
                <a:spcPct val="100000"/>
              </a:lnSpc>
              <a:spcBef>
                <a:spcPts val="0"/>
              </a:spcBef>
              <a:spcAft>
                <a:spcPts val="0"/>
              </a:spcAft>
              <a:buClrTx/>
              <a:buSzTx/>
              <a:tabLst/>
              <a:defRPr/>
            </a:pPr>
            <a:endParaRPr kumimoji="0" lang="en-US" altLang="ja-JP" sz="1400" b="1" kern="0" dirty="0">
              <a:solidFill>
                <a:prstClr val="white"/>
              </a:solidFill>
              <a:latin typeface="Meiryo UI" panose="020B0604030504040204" pitchFamily="50" charset="-128"/>
              <a:ea typeface="Meiryo UI" panose="020B0604030504040204" pitchFamily="50" charset="-128"/>
            </a:endParaRPr>
          </a:p>
          <a:p>
            <a:pPr marR="0" lvl="0" defTabSz="914400" eaLnBrk="1" fontAlgn="auto" latinLnBrk="0" hangingPunct="1">
              <a:lnSpc>
                <a:spcPct val="100000"/>
              </a:lnSpc>
              <a:spcBef>
                <a:spcPts val="0"/>
              </a:spcBef>
              <a:spcAft>
                <a:spcPts val="0"/>
              </a:spcAft>
              <a:buClrTx/>
              <a:buSzTx/>
              <a:tabLst/>
              <a:defRPr/>
            </a:pPr>
            <a:endParaRPr kumimoji="0" lang="en-US" altLang="ja-JP" sz="1400" b="1" i="0" u="none" strike="noStrike" kern="0" cap="none" spc="0" normalizeH="0" baseline="0" noProof="0" dirty="0" smtClean="0">
              <a:ln>
                <a:noFill/>
              </a:ln>
              <a:solidFill>
                <a:prstClr val="white"/>
              </a:solidFill>
              <a:effectLst/>
              <a:uLnTx/>
              <a:uFillTx/>
              <a:latin typeface="Meiryo UI" panose="020B0604030504040204" pitchFamily="50" charset="-128"/>
              <a:ea typeface="Meiryo UI" panose="020B0604030504040204" pitchFamily="50" charset="-128"/>
              <a:cs typeface="+mn-cs"/>
            </a:endParaRPr>
          </a:p>
          <a:p>
            <a:pPr marR="0" lvl="0" defTabSz="914400" eaLnBrk="1" fontAlgn="auto" latinLnBrk="0" hangingPunct="1">
              <a:lnSpc>
                <a:spcPct val="100000"/>
              </a:lnSpc>
              <a:spcBef>
                <a:spcPts val="0"/>
              </a:spcBef>
              <a:spcAft>
                <a:spcPts val="0"/>
              </a:spcAft>
              <a:buClrTx/>
              <a:buSzTx/>
              <a:tabLst/>
              <a:defRPr/>
            </a:pPr>
            <a:endParaRPr kumimoji="0" lang="en-US" altLang="ja-JP" sz="1400" b="1" kern="0" dirty="0">
              <a:solidFill>
                <a:prstClr val="white"/>
              </a:solidFill>
              <a:latin typeface="Meiryo UI" panose="020B0604030504040204" pitchFamily="50" charset="-128"/>
              <a:ea typeface="Meiryo UI" panose="020B0604030504040204" pitchFamily="50" charset="-128"/>
            </a:endParaRPr>
          </a:p>
        </p:txBody>
      </p:sp>
      <p:sp>
        <p:nvSpPr>
          <p:cNvPr id="86" name="正方形/長方形 85"/>
          <p:cNvSpPr/>
          <p:nvPr/>
        </p:nvSpPr>
        <p:spPr>
          <a:xfrm>
            <a:off x="5043235" y="3940012"/>
            <a:ext cx="923143" cy="240950"/>
          </a:xfrm>
          <a:prstGeom prst="rect">
            <a:avLst/>
          </a:prstGeom>
          <a:solidFill>
            <a:schemeClr val="accent6">
              <a:lumMod val="20000"/>
              <a:lumOff val="80000"/>
            </a:schemeClr>
          </a:solidFill>
          <a:ln w="12700" cap="flat" cmpd="sng" algn="ctr">
            <a:solidFill>
              <a:srgbClr val="5B9BD5">
                <a:shade val="50000"/>
              </a:srgbClr>
            </a:solidFill>
            <a:prstDash val="dash"/>
            <a:miter lim="800000"/>
          </a:ln>
          <a:effectLst/>
        </p:spPr>
        <p:txBody>
          <a:bodyPr rtlCol="0" anchor="t"/>
          <a:lstStyle/>
          <a:p>
            <a:pPr marR="0" lvl="0" defTabSz="914400" eaLnBrk="1" fontAlgn="auto" latinLnBrk="0" hangingPunct="1">
              <a:lnSpc>
                <a:spcPct val="100000"/>
              </a:lnSpc>
              <a:spcBef>
                <a:spcPts val="0"/>
              </a:spcBef>
              <a:spcAft>
                <a:spcPts val="0"/>
              </a:spcAft>
              <a:buClrTx/>
              <a:buSzTx/>
              <a:tabLst/>
              <a:defRPr/>
            </a:pPr>
            <a:endParaRPr kumimoji="0" lang="en-US" altLang="ja-JP" sz="1400" b="1" kern="0" dirty="0">
              <a:solidFill>
                <a:prstClr val="white"/>
              </a:solidFill>
              <a:latin typeface="Meiryo UI" panose="020B0604030504040204" pitchFamily="50" charset="-128"/>
              <a:ea typeface="Meiryo UI" panose="020B0604030504040204" pitchFamily="50" charset="-128"/>
            </a:endParaRPr>
          </a:p>
          <a:p>
            <a:pPr marR="0" lvl="0" defTabSz="914400" eaLnBrk="1" fontAlgn="auto" latinLnBrk="0" hangingPunct="1">
              <a:lnSpc>
                <a:spcPct val="100000"/>
              </a:lnSpc>
              <a:spcBef>
                <a:spcPts val="0"/>
              </a:spcBef>
              <a:spcAft>
                <a:spcPts val="0"/>
              </a:spcAft>
              <a:buClrTx/>
              <a:buSzTx/>
              <a:tabLst/>
              <a:defRPr/>
            </a:pPr>
            <a:endParaRPr kumimoji="0" lang="en-US" altLang="ja-JP" sz="1400" b="1" i="0" u="none" strike="noStrike" kern="0" cap="none" spc="0" normalizeH="0" baseline="0" noProof="0" dirty="0" smtClean="0">
              <a:ln>
                <a:noFill/>
              </a:ln>
              <a:solidFill>
                <a:prstClr val="white"/>
              </a:solidFill>
              <a:effectLst/>
              <a:uLnTx/>
              <a:uFillTx/>
              <a:latin typeface="Meiryo UI" panose="020B0604030504040204" pitchFamily="50" charset="-128"/>
              <a:ea typeface="Meiryo UI" panose="020B0604030504040204" pitchFamily="50" charset="-128"/>
              <a:cs typeface="+mn-cs"/>
            </a:endParaRPr>
          </a:p>
          <a:p>
            <a:pPr marR="0" lvl="0" defTabSz="914400" eaLnBrk="1" fontAlgn="auto" latinLnBrk="0" hangingPunct="1">
              <a:lnSpc>
                <a:spcPct val="100000"/>
              </a:lnSpc>
              <a:spcBef>
                <a:spcPts val="0"/>
              </a:spcBef>
              <a:spcAft>
                <a:spcPts val="0"/>
              </a:spcAft>
              <a:buClrTx/>
              <a:buSzTx/>
              <a:tabLst/>
              <a:defRPr/>
            </a:pPr>
            <a:endParaRPr kumimoji="0" lang="en-US" altLang="ja-JP" sz="1400" b="1" kern="0" dirty="0">
              <a:solidFill>
                <a:prstClr val="white"/>
              </a:solidFill>
              <a:latin typeface="Meiryo UI" panose="020B0604030504040204" pitchFamily="50" charset="-128"/>
              <a:ea typeface="Meiryo UI" panose="020B0604030504040204" pitchFamily="50" charset="-128"/>
            </a:endParaRPr>
          </a:p>
        </p:txBody>
      </p:sp>
      <p:sp>
        <p:nvSpPr>
          <p:cNvPr id="87" name="テキスト ボックス 86"/>
          <p:cNvSpPr txBox="1"/>
          <p:nvPr/>
        </p:nvSpPr>
        <p:spPr>
          <a:xfrm>
            <a:off x="5490578" y="3371042"/>
            <a:ext cx="2537806" cy="374571"/>
          </a:xfrm>
          <a:prstGeom prst="roundRect">
            <a:avLst/>
          </a:prstGeom>
          <a:noFill/>
          <a:ln>
            <a:noFill/>
          </a:ln>
        </p:spPr>
        <p:txBody>
          <a:bodyPr wrap="square" rtlCol="0">
            <a:spAutoFit/>
          </a:bodyPr>
          <a:lstStyle/>
          <a:p>
            <a:pPr algn="ctr"/>
            <a:r>
              <a:rPr lang="ja-JP" altLang="en-US" sz="1600" b="1" dirty="0">
                <a:latin typeface="Meiryo UI" panose="020B0604030504040204" pitchFamily="50" charset="-128"/>
                <a:ea typeface="Meiryo UI" panose="020B0604030504040204" pitchFamily="50" charset="-128"/>
                <a:cs typeface="Meiryo UI" panose="020B0604030504040204" pitchFamily="50" charset="-128"/>
              </a:rPr>
              <a:t>集約に</a:t>
            </a:r>
            <a:r>
              <a:rPr lang="ja-JP" altLang="en-US" sz="1600" b="1" dirty="0" smtClean="0">
                <a:latin typeface="Meiryo UI" panose="020B0604030504040204" pitchFamily="50" charset="-128"/>
                <a:ea typeface="Meiryo UI" panose="020B0604030504040204" pitchFamily="50" charset="-128"/>
                <a:cs typeface="Meiryo UI" panose="020B0604030504040204" pitchFamily="50" charset="-128"/>
              </a:rPr>
              <a:t>よる効率性を追求</a:t>
            </a:r>
            <a:endParaRPr kumimoji="1" lang="ja-JP" altLang="en-US" sz="1600" b="1"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88" name="テキスト ボックス 87"/>
          <p:cNvSpPr txBox="1"/>
          <p:nvPr/>
        </p:nvSpPr>
        <p:spPr>
          <a:xfrm>
            <a:off x="7306988" y="3791221"/>
            <a:ext cx="1729508" cy="1293971"/>
          </a:xfrm>
          <a:prstGeom prst="roundRect">
            <a:avLst/>
          </a:prstGeom>
          <a:noFill/>
          <a:ln>
            <a:noFill/>
          </a:ln>
        </p:spPr>
        <p:txBody>
          <a:bodyPr wrap="square" rtlCol="0">
            <a:spAutoFit/>
          </a:bodyPr>
          <a:lstStyle/>
          <a:p>
            <a:pPr lvl="0">
              <a:defRPr/>
            </a:pPr>
            <a:r>
              <a:rPr kumimoji="0" lang="ja-JP" altLang="en-US" sz="1400" b="1" kern="0" dirty="0">
                <a:latin typeface="Meiryo UI" panose="020B0604030504040204" pitchFamily="50" charset="-128"/>
                <a:ea typeface="Meiryo UI" panose="020B0604030504040204" pitchFamily="50" charset="-128"/>
              </a:rPr>
              <a:t>○</a:t>
            </a:r>
            <a:r>
              <a:rPr kumimoji="0" lang="ja-JP" altLang="en-US" sz="1400" b="1" kern="0" dirty="0" smtClean="0">
                <a:latin typeface="Meiryo UI" panose="020B0604030504040204" pitchFamily="50" charset="-128"/>
                <a:ea typeface="Meiryo UI" panose="020B0604030504040204" pitchFamily="50" charset="-128"/>
              </a:rPr>
              <a:t>戸籍・保険年金</a:t>
            </a:r>
            <a:endParaRPr kumimoji="0" lang="en-US" altLang="ja-JP" sz="1400" b="1" kern="0" dirty="0" smtClean="0">
              <a:latin typeface="Meiryo UI" panose="020B0604030504040204" pitchFamily="50" charset="-128"/>
              <a:ea typeface="Meiryo UI" panose="020B0604030504040204" pitchFamily="50" charset="-128"/>
            </a:endParaRPr>
          </a:p>
          <a:p>
            <a:pPr lvl="0">
              <a:defRPr/>
            </a:pPr>
            <a:r>
              <a:rPr kumimoji="0" lang="en-US" altLang="ja-JP" sz="1400" b="1" kern="0" dirty="0">
                <a:latin typeface="Meiryo UI" panose="020B0604030504040204" pitchFamily="50" charset="-128"/>
                <a:ea typeface="Meiryo UI" panose="020B0604030504040204" pitchFamily="50" charset="-128"/>
              </a:rPr>
              <a:t> </a:t>
            </a:r>
            <a:r>
              <a:rPr kumimoji="0" lang="en-US" altLang="ja-JP" sz="1400" b="1" kern="0" dirty="0" smtClean="0">
                <a:latin typeface="Meiryo UI" panose="020B0604030504040204" pitchFamily="50" charset="-128"/>
                <a:ea typeface="Meiryo UI" panose="020B0604030504040204" pitchFamily="50" charset="-128"/>
              </a:rPr>
              <a:t>  </a:t>
            </a:r>
            <a:r>
              <a:rPr kumimoji="0" lang="ja-JP" altLang="en-US" sz="1400" b="1" kern="0" dirty="0" smtClean="0">
                <a:latin typeface="Meiryo UI" panose="020B0604030504040204" pitchFamily="50" charset="-128"/>
                <a:ea typeface="Meiryo UI" panose="020B0604030504040204" pitchFamily="50" charset="-128"/>
              </a:rPr>
              <a:t>等窓口</a:t>
            </a:r>
            <a:endParaRPr kumimoji="0" lang="en-US" altLang="ja-JP" sz="1400" b="1" kern="0" dirty="0">
              <a:latin typeface="Meiryo UI" panose="020B0604030504040204" pitchFamily="50" charset="-128"/>
              <a:ea typeface="Meiryo UI" panose="020B0604030504040204" pitchFamily="50" charset="-128"/>
            </a:endParaRPr>
          </a:p>
          <a:p>
            <a:pPr lvl="0">
              <a:defRPr/>
            </a:pPr>
            <a:r>
              <a:rPr kumimoji="0" lang="ja-JP" altLang="en-US" sz="1400" b="1" kern="0" dirty="0">
                <a:latin typeface="Meiryo UI" panose="020B0604030504040204" pitchFamily="50" charset="-128"/>
                <a:ea typeface="Meiryo UI" panose="020B0604030504040204" pitchFamily="50" charset="-128"/>
              </a:rPr>
              <a:t>○</a:t>
            </a:r>
            <a:r>
              <a:rPr kumimoji="0" lang="ja-JP" altLang="en-US" sz="1400" b="1" kern="0" dirty="0" smtClean="0">
                <a:latin typeface="Meiryo UI" panose="020B0604030504040204" pitchFamily="50" charset="-128"/>
                <a:ea typeface="Meiryo UI" panose="020B0604030504040204" pitchFamily="50" charset="-128"/>
              </a:rPr>
              <a:t>保健福祉</a:t>
            </a:r>
            <a:endParaRPr kumimoji="0" lang="en-US" altLang="ja-JP" sz="1400" b="1" kern="0" dirty="0" smtClean="0">
              <a:latin typeface="Meiryo UI" panose="020B0604030504040204" pitchFamily="50" charset="-128"/>
              <a:ea typeface="Meiryo UI" panose="020B0604030504040204" pitchFamily="50" charset="-128"/>
            </a:endParaRPr>
          </a:p>
          <a:p>
            <a:pPr>
              <a:defRPr/>
            </a:pPr>
            <a:r>
              <a:rPr kumimoji="0" lang="ja-JP" altLang="en-US" sz="1400" b="1" kern="0" dirty="0" smtClean="0">
                <a:latin typeface="Meiryo UI" panose="020B0604030504040204" pitchFamily="50" charset="-128"/>
                <a:ea typeface="Meiryo UI" panose="020B0604030504040204" pitchFamily="50" charset="-128"/>
              </a:rPr>
              <a:t>○地域自治区内の</a:t>
            </a:r>
            <a:endParaRPr kumimoji="0" lang="en-US" altLang="ja-JP" sz="1400" b="1" kern="0" dirty="0" smtClean="0">
              <a:latin typeface="Meiryo UI" panose="020B0604030504040204" pitchFamily="50" charset="-128"/>
              <a:ea typeface="Meiryo UI" panose="020B0604030504040204" pitchFamily="50" charset="-128"/>
            </a:endParaRPr>
          </a:p>
          <a:p>
            <a:pPr>
              <a:defRPr/>
            </a:pPr>
            <a:r>
              <a:rPr kumimoji="0" lang="en-US" altLang="ja-JP" sz="1400" b="1" kern="0" dirty="0">
                <a:latin typeface="Meiryo UI" panose="020B0604030504040204" pitchFamily="50" charset="-128"/>
                <a:ea typeface="Meiryo UI" panose="020B0604030504040204" pitchFamily="50" charset="-128"/>
              </a:rPr>
              <a:t> </a:t>
            </a:r>
            <a:r>
              <a:rPr kumimoji="0" lang="en-US" altLang="ja-JP" sz="1400" b="1" kern="0" dirty="0" smtClean="0">
                <a:latin typeface="Meiryo UI" panose="020B0604030504040204" pitchFamily="50" charset="-128"/>
                <a:ea typeface="Meiryo UI" panose="020B0604030504040204" pitchFamily="50" charset="-128"/>
              </a:rPr>
              <a:t>  </a:t>
            </a:r>
            <a:r>
              <a:rPr kumimoji="0" lang="ja-JP" altLang="en-US" sz="1400" b="1" kern="0" dirty="0" smtClean="0">
                <a:latin typeface="Meiryo UI" panose="020B0604030504040204" pitchFamily="50" charset="-128"/>
                <a:ea typeface="Meiryo UI" panose="020B0604030504040204" pitchFamily="50" charset="-128"/>
              </a:rPr>
              <a:t>地域活動支援</a:t>
            </a:r>
            <a:endParaRPr kumimoji="0" lang="en-US" altLang="ja-JP" sz="1400" b="1" kern="0" dirty="0">
              <a:latin typeface="Meiryo UI" panose="020B0604030504040204" pitchFamily="50" charset="-128"/>
              <a:ea typeface="Meiryo UI" panose="020B0604030504040204" pitchFamily="50" charset="-128"/>
            </a:endParaRPr>
          </a:p>
        </p:txBody>
      </p:sp>
      <p:sp>
        <p:nvSpPr>
          <p:cNvPr id="89" name="右中かっこ 88"/>
          <p:cNvSpPr/>
          <p:nvPr/>
        </p:nvSpPr>
        <p:spPr>
          <a:xfrm>
            <a:off x="7173030" y="4196614"/>
            <a:ext cx="207282" cy="784481"/>
          </a:xfrm>
          <a:prstGeom prst="rightBrace">
            <a:avLst/>
          </a:prstGeom>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a:p>
        </p:txBody>
      </p:sp>
      <p:sp>
        <p:nvSpPr>
          <p:cNvPr id="96" name="正方形/長方形 95"/>
          <p:cNvSpPr/>
          <p:nvPr/>
        </p:nvSpPr>
        <p:spPr>
          <a:xfrm>
            <a:off x="3958979" y="3456861"/>
            <a:ext cx="896224" cy="116163"/>
          </a:xfrm>
          <a:prstGeom prst="rect">
            <a:avLst/>
          </a:prstGeom>
          <a:solidFill>
            <a:schemeClr val="bg1"/>
          </a:solidFill>
          <a:ln w="9525" cap="flat" cmpd="sng" algn="ctr">
            <a:solidFill>
              <a:srgbClr val="5B9BD5">
                <a:shade val="50000"/>
              </a:srgbClr>
            </a:solidFill>
            <a:prstDash val="dash"/>
            <a:miter lim="800000"/>
          </a:ln>
          <a:effectLst/>
        </p:spPr>
        <p:txBody>
          <a:bodyPr rtlCol="0" anchor="t"/>
          <a:lstStyle/>
          <a:p>
            <a:pPr marR="0" lvl="0" defTabSz="914400" eaLnBrk="1" fontAlgn="auto" latinLnBrk="0" hangingPunct="1">
              <a:lnSpc>
                <a:spcPct val="100000"/>
              </a:lnSpc>
              <a:spcBef>
                <a:spcPts val="0"/>
              </a:spcBef>
              <a:spcAft>
                <a:spcPts val="0"/>
              </a:spcAft>
              <a:buClrTx/>
              <a:buSzTx/>
              <a:tabLst/>
              <a:defRPr/>
            </a:pPr>
            <a:endParaRPr kumimoji="0" lang="en-US" altLang="ja-JP" sz="1400" b="1" kern="0" dirty="0">
              <a:solidFill>
                <a:prstClr val="white"/>
              </a:solidFill>
              <a:latin typeface="Meiryo UI" panose="020B0604030504040204" pitchFamily="50" charset="-128"/>
              <a:ea typeface="Meiryo UI" panose="020B0604030504040204" pitchFamily="50" charset="-128"/>
            </a:endParaRPr>
          </a:p>
          <a:p>
            <a:pPr marR="0" lvl="0" defTabSz="914400" eaLnBrk="1" fontAlgn="auto" latinLnBrk="0" hangingPunct="1">
              <a:lnSpc>
                <a:spcPct val="100000"/>
              </a:lnSpc>
              <a:spcBef>
                <a:spcPts val="0"/>
              </a:spcBef>
              <a:spcAft>
                <a:spcPts val="0"/>
              </a:spcAft>
              <a:buClrTx/>
              <a:buSzTx/>
              <a:tabLst/>
              <a:defRPr/>
            </a:pPr>
            <a:endParaRPr kumimoji="0" lang="en-US" altLang="ja-JP" sz="1400" b="1" i="0" u="none" strike="noStrike" kern="0" cap="none" spc="0" normalizeH="0" baseline="0" noProof="0" dirty="0" smtClean="0">
              <a:ln>
                <a:noFill/>
              </a:ln>
              <a:solidFill>
                <a:prstClr val="white"/>
              </a:solidFill>
              <a:effectLst/>
              <a:uLnTx/>
              <a:uFillTx/>
              <a:latin typeface="Meiryo UI" panose="020B0604030504040204" pitchFamily="50" charset="-128"/>
              <a:ea typeface="Meiryo UI" panose="020B0604030504040204" pitchFamily="50" charset="-128"/>
              <a:cs typeface="+mn-cs"/>
            </a:endParaRPr>
          </a:p>
          <a:p>
            <a:pPr marR="0" lvl="0" defTabSz="914400" eaLnBrk="1" fontAlgn="auto" latinLnBrk="0" hangingPunct="1">
              <a:lnSpc>
                <a:spcPct val="100000"/>
              </a:lnSpc>
              <a:spcBef>
                <a:spcPts val="0"/>
              </a:spcBef>
              <a:spcAft>
                <a:spcPts val="0"/>
              </a:spcAft>
              <a:buClrTx/>
              <a:buSzTx/>
              <a:tabLst/>
              <a:defRPr/>
            </a:pPr>
            <a:endParaRPr kumimoji="0" lang="en-US" altLang="ja-JP" sz="1400" b="1" kern="0" dirty="0">
              <a:solidFill>
                <a:prstClr val="white"/>
              </a:solidFill>
              <a:latin typeface="Meiryo UI" panose="020B0604030504040204" pitchFamily="50" charset="-128"/>
              <a:ea typeface="Meiryo UI" panose="020B0604030504040204" pitchFamily="50" charset="-128"/>
            </a:endParaRPr>
          </a:p>
        </p:txBody>
      </p:sp>
      <p:cxnSp>
        <p:nvCxnSpPr>
          <p:cNvPr id="40" name="直線矢印コネクタ 39"/>
          <p:cNvCxnSpPr/>
          <p:nvPr/>
        </p:nvCxnSpPr>
        <p:spPr>
          <a:xfrm>
            <a:off x="4716016" y="3471975"/>
            <a:ext cx="0" cy="101033"/>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41" name="直線矢印コネクタ 40"/>
          <p:cNvCxnSpPr>
            <a:stCxn id="96" idx="0"/>
            <a:endCxn id="96" idx="2"/>
          </p:cNvCxnSpPr>
          <p:nvPr/>
        </p:nvCxnSpPr>
        <p:spPr>
          <a:xfrm>
            <a:off x="4407091" y="3456861"/>
            <a:ext cx="0" cy="116163"/>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42" name="直線矢印コネクタ 41"/>
          <p:cNvCxnSpPr/>
          <p:nvPr/>
        </p:nvCxnSpPr>
        <p:spPr>
          <a:xfrm>
            <a:off x="4139952" y="3456861"/>
            <a:ext cx="0" cy="116147"/>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49" name="直線コネクタ 48"/>
          <p:cNvCxnSpPr/>
          <p:nvPr/>
        </p:nvCxnSpPr>
        <p:spPr>
          <a:xfrm>
            <a:off x="3958978" y="3990784"/>
            <a:ext cx="900000" cy="0"/>
          </a:xfrm>
          <a:prstGeom prst="line">
            <a:avLst/>
          </a:prstGeom>
          <a:ln w="28575">
            <a:prstDash val="dash"/>
          </a:ln>
        </p:spPr>
        <p:style>
          <a:lnRef idx="1">
            <a:schemeClr val="accent1"/>
          </a:lnRef>
          <a:fillRef idx="0">
            <a:schemeClr val="accent1"/>
          </a:fillRef>
          <a:effectRef idx="0">
            <a:schemeClr val="accent1"/>
          </a:effectRef>
          <a:fontRef idx="minor">
            <a:schemeClr val="tx1"/>
          </a:fontRef>
        </p:style>
      </p:cxnSp>
      <p:cxnSp>
        <p:nvCxnSpPr>
          <p:cNvPr id="50" name="直線コネクタ 49"/>
          <p:cNvCxnSpPr/>
          <p:nvPr/>
        </p:nvCxnSpPr>
        <p:spPr>
          <a:xfrm>
            <a:off x="3960032" y="3789048"/>
            <a:ext cx="900000" cy="0"/>
          </a:xfrm>
          <a:prstGeom prst="line">
            <a:avLst/>
          </a:prstGeom>
          <a:ln w="28575">
            <a:prstDash val="dash"/>
          </a:ln>
        </p:spPr>
        <p:style>
          <a:lnRef idx="1">
            <a:schemeClr val="accent1"/>
          </a:lnRef>
          <a:fillRef idx="0">
            <a:schemeClr val="accent1"/>
          </a:fillRef>
          <a:effectRef idx="0">
            <a:schemeClr val="accent1"/>
          </a:effectRef>
          <a:fontRef idx="minor">
            <a:schemeClr val="tx1"/>
          </a:fontRef>
        </p:style>
      </p:cxnSp>
      <p:cxnSp>
        <p:nvCxnSpPr>
          <p:cNvPr id="99" name="カギ線コネクタ 98"/>
          <p:cNvCxnSpPr>
            <a:stCxn id="4" idx="4"/>
            <a:endCxn id="96" idx="3"/>
          </p:cNvCxnSpPr>
          <p:nvPr/>
        </p:nvCxnSpPr>
        <p:spPr>
          <a:xfrm rot="5400000">
            <a:off x="4911550" y="3314696"/>
            <a:ext cx="143901" cy="256593"/>
          </a:xfrm>
          <a:prstGeom prst="bentConnector2">
            <a:avLst/>
          </a:prstGeom>
          <a:ln>
            <a:tailEnd type="arrow"/>
          </a:ln>
        </p:spPr>
        <p:style>
          <a:lnRef idx="1">
            <a:schemeClr val="accent1"/>
          </a:lnRef>
          <a:fillRef idx="0">
            <a:schemeClr val="accent1"/>
          </a:fillRef>
          <a:effectRef idx="0">
            <a:schemeClr val="accent1"/>
          </a:effectRef>
          <a:fontRef idx="minor">
            <a:schemeClr val="tx1"/>
          </a:fontRef>
        </p:style>
      </p:cxnSp>
      <p:sp>
        <p:nvSpPr>
          <p:cNvPr id="43" name="角丸四角形 42"/>
          <p:cNvSpPr/>
          <p:nvPr/>
        </p:nvSpPr>
        <p:spPr>
          <a:xfrm>
            <a:off x="3635367" y="2852936"/>
            <a:ext cx="5312152" cy="3024336"/>
          </a:xfrm>
          <a:prstGeom prst="roundRect">
            <a:avLst>
              <a:gd name="adj" fmla="val 8898"/>
            </a:avLst>
          </a:prstGeom>
          <a:noFill/>
          <a:ln w="57150" cap="flat" cmpd="sng" algn="ctr">
            <a:solidFill>
              <a:srgbClr val="FF0000"/>
            </a:solidFill>
            <a:prstDash val="sysDot"/>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dirty="0" smtClean="0">
              <a:ln>
                <a:noFill/>
              </a:ln>
              <a:solidFill>
                <a:prstClr val="black"/>
              </a:solidFill>
              <a:effectLst/>
              <a:uLnTx/>
              <a:uFillTx/>
              <a:latin typeface="Calibri" panose="020F0502020204030204"/>
              <a:ea typeface="ＭＳ Ｐゴシック"/>
              <a:cs typeface="+mn-cs"/>
            </a:endParaRPr>
          </a:p>
        </p:txBody>
      </p:sp>
      <p:sp>
        <p:nvSpPr>
          <p:cNvPr id="4" name="円/楕円 3"/>
          <p:cNvSpPr/>
          <p:nvPr/>
        </p:nvSpPr>
        <p:spPr>
          <a:xfrm>
            <a:off x="4499463" y="3086813"/>
            <a:ext cx="1224665" cy="284229"/>
          </a:xfrm>
          <a:prstGeom prst="ellipse">
            <a:avLst/>
          </a:prstGeom>
          <a:ln>
            <a:solidFill>
              <a:schemeClr val="accent5">
                <a:lumMod val="40000"/>
                <a:lumOff val="60000"/>
              </a:schemeClr>
            </a:solidFill>
          </a:ln>
        </p:spPr>
        <p:style>
          <a:lnRef idx="1">
            <a:schemeClr val="accent5"/>
          </a:lnRef>
          <a:fillRef idx="2">
            <a:schemeClr val="accent5"/>
          </a:fillRef>
          <a:effectRef idx="1">
            <a:schemeClr val="accent5"/>
          </a:effectRef>
          <a:fontRef idx="minor">
            <a:schemeClr val="dk1"/>
          </a:fontRef>
        </p:style>
        <p:txBody>
          <a:bodyPr rtlCol="0" anchor="ctr"/>
          <a:lstStyle/>
          <a:p>
            <a:pPr algn="ctr"/>
            <a:r>
              <a:rPr lang="ja-JP" altLang="en-US" sz="12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集約効果</a:t>
            </a:r>
          </a:p>
        </p:txBody>
      </p:sp>
      <p:sp>
        <p:nvSpPr>
          <p:cNvPr id="72" name="テキスト ボックス 71"/>
          <p:cNvSpPr txBox="1"/>
          <p:nvPr/>
        </p:nvSpPr>
        <p:spPr bwMode="ltGray">
          <a:xfrm>
            <a:off x="5724128" y="2636912"/>
            <a:ext cx="1872208" cy="374571"/>
          </a:xfrm>
          <a:prstGeom prst="roundRect">
            <a:avLst/>
          </a:prstGeom>
          <a:solidFill>
            <a:schemeClr val="bg1"/>
          </a:solidFill>
          <a:ln>
            <a:noFill/>
          </a:ln>
        </p:spPr>
        <p:txBody>
          <a:bodyPr wrap="square" rtlCol="0">
            <a:spAutoFit/>
          </a:bodyPr>
          <a:lstStyle/>
          <a:p>
            <a:pPr algn="ctr"/>
            <a:r>
              <a:rPr lang="ja-JP" altLang="en-US" sz="1600" b="1" dirty="0" smtClean="0">
                <a:latin typeface="Meiryo UI" panose="020B0604030504040204" pitchFamily="50" charset="-128"/>
                <a:ea typeface="Meiryo UI" panose="020B0604030504040204" pitchFamily="50" charset="-128"/>
                <a:cs typeface="Meiryo UI" panose="020B0604030504040204" pitchFamily="50" charset="-128"/>
              </a:rPr>
              <a:t>総合区（８区）</a:t>
            </a:r>
            <a:endParaRPr kumimoji="1" lang="ja-JP" altLang="en-US" sz="1600" b="1"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47" name="正方形/長方形 46"/>
          <p:cNvSpPr/>
          <p:nvPr/>
        </p:nvSpPr>
        <p:spPr>
          <a:xfrm>
            <a:off x="0" y="-1660"/>
            <a:ext cx="9144000" cy="432000"/>
          </a:xfrm>
          <a:prstGeom prst="rect">
            <a:avLst/>
          </a:prstGeom>
          <a:gradFill>
            <a:gsLst>
              <a:gs pos="0">
                <a:schemeClr val="accent2">
                  <a:lumMod val="40000"/>
                  <a:lumOff val="60000"/>
                </a:schemeClr>
              </a:gs>
              <a:gs pos="50000">
                <a:schemeClr val="bg1"/>
              </a:gs>
              <a:gs pos="100000">
                <a:schemeClr val="accent2">
                  <a:lumMod val="40000"/>
                  <a:lumOff val="6000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r>
              <a:rPr lang="ja-JP" altLang="en-US" sz="2000" b="1" dirty="0" smtClean="0">
                <a:solidFill>
                  <a:prstClr val="black"/>
                </a:solidFill>
                <a:latin typeface="Meiryo UI" pitchFamily="50" charset="-128"/>
                <a:ea typeface="Meiryo UI" pitchFamily="50" charset="-128"/>
                <a:cs typeface="Meiryo UI" pitchFamily="50" charset="-128"/>
              </a:rPr>
              <a:t>３　総合区にふさわしい組織体制の構築＜効果的・効率的な職員配置＞</a:t>
            </a:r>
            <a:endParaRPr lang="ja-JP" altLang="en-US" sz="2000" b="1" dirty="0">
              <a:solidFill>
                <a:prstClr val="black"/>
              </a:solidFill>
              <a:latin typeface="Meiryo UI" pitchFamily="50" charset="-128"/>
              <a:ea typeface="Meiryo UI" pitchFamily="50" charset="-128"/>
              <a:cs typeface="Meiryo UI" pitchFamily="50" charset="-128"/>
            </a:endParaRPr>
          </a:p>
        </p:txBody>
      </p:sp>
      <p:sp>
        <p:nvSpPr>
          <p:cNvPr id="51" name="テキスト ボックス 50"/>
          <p:cNvSpPr txBox="1"/>
          <p:nvPr/>
        </p:nvSpPr>
        <p:spPr>
          <a:xfrm>
            <a:off x="-121196" y="476672"/>
            <a:ext cx="7357492" cy="384721"/>
          </a:xfrm>
          <a:prstGeom prst="rect">
            <a:avLst/>
          </a:prstGeom>
          <a:noFill/>
        </p:spPr>
        <p:txBody>
          <a:bodyPr wrap="square" rtlCol="0">
            <a:spAutoFit/>
          </a:bodyPr>
          <a:lstStyle/>
          <a:p>
            <a:r>
              <a:rPr lang="ja-JP" altLang="en-US" sz="1900" b="1"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（２）窓口サービスの維持に留意した上で、合区による効率性を追求</a:t>
            </a:r>
            <a:endParaRPr lang="ja-JP" altLang="en-US" sz="19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52" name="正方形/長方形 27"/>
          <p:cNvSpPr>
            <a:spLocks noChangeArrowheads="1"/>
          </p:cNvSpPr>
          <p:nvPr/>
        </p:nvSpPr>
        <p:spPr bwMode="auto">
          <a:xfrm>
            <a:off x="8100392" y="83371"/>
            <a:ext cx="1031875" cy="261937"/>
          </a:xfrm>
          <a:prstGeom prst="rect">
            <a:avLst/>
          </a:prstGeom>
          <a:noFill/>
          <a:ln w="9525">
            <a:noFill/>
            <a:miter lim="800000"/>
            <a:headEnd/>
            <a:tailEnd/>
          </a:ln>
        </p:spPr>
        <p:txBody>
          <a:bodyPr>
            <a:spAutoFit/>
          </a:bodyPr>
          <a:lstStyle/>
          <a:p>
            <a:pPr algn="r"/>
            <a:r>
              <a:rPr lang="ja-JP" altLang="en-US" sz="1100" b="1" dirty="0">
                <a:solidFill>
                  <a:srgbClr val="000000"/>
                </a:solidFill>
                <a:latin typeface="ＭＳ Ｐゴシック" charset="-128"/>
                <a:ea typeface="Meiryo UI" pitchFamily="50" charset="-128"/>
                <a:cs typeface="Meiryo UI" pitchFamily="50" charset="-128"/>
              </a:rPr>
              <a:t> 組織</a:t>
            </a:r>
            <a:r>
              <a:rPr lang="en-US" altLang="ja-JP" sz="1100" b="1" dirty="0" smtClean="0">
                <a:solidFill>
                  <a:srgbClr val="000000"/>
                </a:solidFill>
                <a:latin typeface="ＭＳ Ｐゴシック" charset="-128"/>
                <a:ea typeface="Meiryo UI" pitchFamily="50" charset="-128"/>
                <a:cs typeface="Meiryo UI" pitchFamily="50" charset="-128"/>
              </a:rPr>
              <a:t>-</a:t>
            </a:r>
            <a:r>
              <a:rPr lang="ja-JP" altLang="en-US" sz="1100" b="1" dirty="0">
                <a:solidFill>
                  <a:srgbClr val="000000"/>
                </a:solidFill>
                <a:latin typeface="ＭＳ Ｐゴシック" charset="-128"/>
                <a:ea typeface="Meiryo UI" pitchFamily="50" charset="-128"/>
                <a:cs typeface="Meiryo UI" pitchFamily="50" charset="-128"/>
              </a:rPr>
              <a:t>５</a:t>
            </a:r>
            <a:endParaRPr lang="ja-JP" altLang="en-US" sz="1200" b="1" dirty="0">
              <a:solidFill>
                <a:srgbClr val="000000"/>
              </a:solidFill>
              <a:latin typeface="ＭＳ Ｐゴシック" charset="-128"/>
              <a:ea typeface="Meiryo UI" pitchFamily="50" charset="-128"/>
              <a:cs typeface="Meiryo UI" pitchFamily="50" charset="-128"/>
            </a:endParaRPr>
          </a:p>
        </p:txBody>
      </p:sp>
    </p:spTree>
    <p:extLst>
      <p:ext uri="{BB962C8B-B14F-4D97-AF65-F5344CB8AC3E}">
        <p14:creationId xmlns="" xmlns:p14="http://schemas.microsoft.com/office/powerpoint/2010/main" val="343328391"/>
      </p:ext>
    </p:extLst>
  </p:cSld>
  <p:clrMapOvr>
    <a:masterClrMapping/>
  </p:clrMapOvr>
  <p:timing>
    <p:tnLst>
      <p:par>
        <p:cTn id="1" dur="indefinite" restart="never" nodeType="tmRoot"/>
      </p:par>
    </p:tn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正方形/長方形 15"/>
          <p:cNvSpPr/>
          <p:nvPr/>
        </p:nvSpPr>
        <p:spPr>
          <a:xfrm>
            <a:off x="107504" y="899887"/>
            <a:ext cx="8957667" cy="1737026"/>
          </a:xfrm>
          <a:prstGeom prst="rect">
            <a:avLst/>
          </a:prstGeom>
          <a:solidFill>
            <a:schemeClr val="accent6">
              <a:lumMod val="40000"/>
              <a:lumOff val="60000"/>
            </a:schemeClr>
          </a:solidFill>
          <a:ln w="19050">
            <a:solidFill>
              <a:schemeClr val="accent6">
                <a:lumMod val="7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p>
            <a:r>
              <a:rPr lang="ja-JP" altLang="en-US" sz="1600" b="1" dirty="0" smtClean="0">
                <a:solidFill>
                  <a:schemeClr val="tx1"/>
                </a:solidFill>
                <a:latin typeface="Meiryo UI" pitchFamily="50" charset="-128"/>
                <a:ea typeface="Meiryo UI" pitchFamily="50" charset="-128"/>
                <a:cs typeface="Meiryo UI" pitchFamily="50" charset="-128"/>
              </a:rPr>
              <a:t>◆　局と総合区及び総合区役所と地域自治区事務所の事務分担を踏まえ算定</a:t>
            </a:r>
            <a:endParaRPr lang="en-US" altLang="ja-JP" sz="1600" b="1" dirty="0" smtClean="0">
              <a:solidFill>
                <a:schemeClr val="tx1"/>
              </a:solidFill>
              <a:latin typeface="Meiryo UI" pitchFamily="50" charset="-128"/>
              <a:ea typeface="Meiryo UI" pitchFamily="50" charset="-128"/>
              <a:cs typeface="Meiryo UI" pitchFamily="50" charset="-128"/>
            </a:endParaRPr>
          </a:p>
          <a:p>
            <a:endParaRPr lang="en-US" altLang="ja-JP" sz="400" b="1" dirty="0" smtClean="0">
              <a:solidFill>
                <a:schemeClr val="tx1"/>
              </a:solidFill>
              <a:latin typeface="Meiryo UI" pitchFamily="50" charset="-128"/>
              <a:ea typeface="Meiryo UI" pitchFamily="50" charset="-128"/>
              <a:cs typeface="Meiryo UI" pitchFamily="50" charset="-128"/>
            </a:endParaRPr>
          </a:p>
          <a:p>
            <a:r>
              <a:rPr lang="ja-JP" altLang="en-US" sz="1400" b="1" dirty="0" smtClean="0">
                <a:solidFill>
                  <a:schemeClr val="tx1"/>
                </a:solidFill>
                <a:latin typeface="Meiryo UI" pitchFamily="50" charset="-128"/>
                <a:ea typeface="Meiryo UI" pitchFamily="50" charset="-128"/>
                <a:cs typeface="Meiryo UI" pitchFamily="50" charset="-128"/>
              </a:rPr>
              <a:t>　○ </a:t>
            </a:r>
            <a:r>
              <a:rPr lang="ja-JP" altLang="en-US" sz="1400" dirty="0" smtClean="0">
                <a:solidFill>
                  <a:schemeClr val="tx1"/>
                </a:solidFill>
                <a:latin typeface="Meiryo UI" pitchFamily="50" charset="-128"/>
                <a:ea typeface="Meiryo UI" pitchFamily="50" charset="-128"/>
                <a:cs typeface="Meiryo UI" pitchFamily="50" charset="-128"/>
              </a:rPr>
              <a:t>平成</a:t>
            </a:r>
            <a:r>
              <a:rPr lang="en-US" altLang="ja-JP" sz="1400" dirty="0" smtClean="0">
                <a:solidFill>
                  <a:schemeClr val="tx1"/>
                </a:solidFill>
                <a:latin typeface="Meiryo UI" pitchFamily="50" charset="-128"/>
                <a:ea typeface="Meiryo UI" pitchFamily="50" charset="-128"/>
                <a:cs typeface="Meiryo UI" pitchFamily="50" charset="-128"/>
              </a:rPr>
              <a:t>28</a:t>
            </a:r>
            <a:r>
              <a:rPr lang="ja-JP" altLang="en-US" sz="1400" dirty="0" smtClean="0">
                <a:solidFill>
                  <a:schemeClr val="tx1"/>
                </a:solidFill>
                <a:latin typeface="Meiryo UI" pitchFamily="50" charset="-128"/>
                <a:ea typeface="Meiryo UI" pitchFamily="50" charset="-128"/>
                <a:cs typeface="Meiryo UI" pitchFamily="50" charset="-128"/>
              </a:rPr>
              <a:t>年度実施の事務事業調査による事業別の従事人員を基に、必要な職員数を算定</a:t>
            </a:r>
            <a:endParaRPr lang="en-US" altLang="ja-JP" sz="1400" dirty="0" smtClean="0">
              <a:solidFill>
                <a:schemeClr val="tx1"/>
              </a:solidFill>
              <a:latin typeface="Meiryo UI" pitchFamily="50" charset="-128"/>
              <a:ea typeface="Meiryo UI" pitchFamily="50" charset="-128"/>
              <a:cs typeface="Meiryo UI" pitchFamily="50" charset="-128"/>
            </a:endParaRPr>
          </a:p>
          <a:p>
            <a:r>
              <a:rPr lang="ja-JP" altLang="en-US" sz="1400" dirty="0">
                <a:solidFill>
                  <a:schemeClr val="tx1"/>
                </a:solidFill>
                <a:latin typeface="Meiryo UI" pitchFamily="50" charset="-128"/>
                <a:ea typeface="Meiryo UI" pitchFamily="50" charset="-128"/>
                <a:cs typeface="Meiryo UI" pitchFamily="50" charset="-128"/>
              </a:rPr>
              <a:t>　</a:t>
            </a:r>
            <a:r>
              <a:rPr lang="ja-JP" altLang="en-US" sz="1400" dirty="0" smtClean="0">
                <a:solidFill>
                  <a:schemeClr val="tx1"/>
                </a:solidFill>
                <a:latin typeface="Meiryo UI" pitchFamily="50" charset="-128"/>
                <a:ea typeface="Meiryo UI" pitchFamily="50" charset="-128"/>
                <a:cs typeface="Meiryo UI" pitchFamily="50" charset="-128"/>
              </a:rPr>
              <a:t>○ 業務を集約する場合は</a:t>
            </a:r>
            <a:r>
              <a:rPr lang="ja-JP" altLang="en-US" sz="1400" b="1" dirty="0" smtClean="0">
                <a:solidFill>
                  <a:schemeClr val="tx1"/>
                </a:solidFill>
                <a:latin typeface="Meiryo UI" pitchFamily="50" charset="-128"/>
                <a:ea typeface="Meiryo UI" pitchFamily="50" charset="-128"/>
                <a:cs typeface="Meiryo UI" pitchFamily="50" charset="-128"/>
              </a:rPr>
              <a:t>スケールメリット（集約率）</a:t>
            </a:r>
            <a:r>
              <a:rPr lang="ja-JP" altLang="en-US" sz="1400" dirty="0" smtClean="0">
                <a:solidFill>
                  <a:schemeClr val="tx1"/>
                </a:solidFill>
                <a:latin typeface="Meiryo UI" pitchFamily="50" charset="-128"/>
                <a:ea typeface="Meiryo UI" pitchFamily="50" charset="-128"/>
                <a:cs typeface="Meiryo UI" pitchFamily="50" charset="-128"/>
              </a:rPr>
              <a:t>、複数箇所に分散する場合は</a:t>
            </a:r>
            <a:r>
              <a:rPr lang="ja-JP" altLang="en-US" sz="1400" b="1" dirty="0" smtClean="0">
                <a:solidFill>
                  <a:schemeClr val="tx1"/>
                </a:solidFill>
                <a:latin typeface="Meiryo UI" pitchFamily="50" charset="-128"/>
                <a:ea typeface="Meiryo UI" pitchFamily="50" charset="-128"/>
                <a:cs typeface="Meiryo UI" pitchFamily="50" charset="-128"/>
              </a:rPr>
              <a:t>スケールデメリット（分散率）</a:t>
            </a:r>
            <a:r>
              <a:rPr lang="ja-JP" altLang="en-US" sz="1400" dirty="0">
                <a:solidFill>
                  <a:schemeClr val="tx1"/>
                </a:solidFill>
                <a:latin typeface="Meiryo UI" pitchFamily="50" charset="-128"/>
                <a:ea typeface="Meiryo UI" pitchFamily="50" charset="-128"/>
                <a:cs typeface="Meiryo UI" pitchFamily="50" charset="-128"/>
              </a:rPr>
              <a:t>で</a:t>
            </a:r>
            <a:r>
              <a:rPr lang="ja-JP" altLang="en-US" sz="1400" dirty="0" smtClean="0">
                <a:solidFill>
                  <a:schemeClr val="tx1"/>
                </a:solidFill>
                <a:latin typeface="Meiryo UI" pitchFamily="50" charset="-128"/>
                <a:ea typeface="Meiryo UI" pitchFamily="50" charset="-128"/>
                <a:cs typeface="Meiryo UI" pitchFamily="50" charset="-128"/>
              </a:rPr>
              <a:t>補正</a:t>
            </a:r>
            <a:endParaRPr lang="en-US" altLang="ja-JP" sz="1400" dirty="0" smtClean="0">
              <a:solidFill>
                <a:schemeClr val="tx1"/>
              </a:solidFill>
              <a:latin typeface="Meiryo UI" pitchFamily="50" charset="-128"/>
              <a:ea typeface="Meiryo UI" pitchFamily="50" charset="-128"/>
              <a:cs typeface="Meiryo UI" pitchFamily="50" charset="-128"/>
            </a:endParaRPr>
          </a:p>
          <a:p>
            <a:r>
              <a:rPr lang="ja-JP" altLang="en-US" sz="400" b="1" dirty="0">
                <a:solidFill>
                  <a:schemeClr val="tx1"/>
                </a:solidFill>
                <a:latin typeface="Meiryo UI" pitchFamily="50" charset="-128"/>
                <a:ea typeface="Meiryo UI" pitchFamily="50" charset="-128"/>
                <a:cs typeface="Meiryo UI" pitchFamily="50" charset="-128"/>
              </a:rPr>
              <a:t>　</a:t>
            </a:r>
            <a:r>
              <a:rPr lang="ja-JP" altLang="en-US" sz="400" b="1" dirty="0" smtClean="0">
                <a:solidFill>
                  <a:schemeClr val="tx1"/>
                </a:solidFill>
                <a:latin typeface="Meiryo UI" pitchFamily="50" charset="-128"/>
                <a:ea typeface="Meiryo UI" pitchFamily="50" charset="-128"/>
                <a:cs typeface="Meiryo UI" pitchFamily="50" charset="-128"/>
              </a:rPr>
              <a:t>　　</a:t>
            </a:r>
            <a:endParaRPr lang="en-US" altLang="ja-JP" sz="400" b="1" dirty="0" smtClean="0">
              <a:solidFill>
                <a:schemeClr val="tx1"/>
              </a:solidFill>
              <a:latin typeface="Meiryo UI" pitchFamily="50" charset="-128"/>
              <a:ea typeface="Meiryo UI" pitchFamily="50" charset="-128"/>
              <a:cs typeface="Meiryo UI" pitchFamily="50" charset="-128"/>
            </a:endParaRPr>
          </a:p>
          <a:p>
            <a:r>
              <a:rPr lang="ja-JP" altLang="en-US" sz="1600" b="1" dirty="0" smtClean="0">
                <a:solidFill>
                  <a:schemeClr val="tx1"/>
                </a:solidFill>
                <a:latin typeface="Meiryo UI" pitchFamily="50" charset="-128"/>
                <a:ea typeface="Meiryo UI" pitchFamily="50" charset="-128"/>
                <a:cs typeface="Meiryo UI" pitchFamily="50" charset="-128"/>
              </a:rPr>
              <a:t>　</a:t>
            </a:r>
            <a:r>
              <a:rPr lang="en-US" altLang="ja-JP" sz="1600" b="1" dirty="0" smtClean="0">
                <a:solidFill>
                  <a:schemeClr val="tx1"/>
                </a:solidFill>
                <a:latin typeface="Meiryo UI" pitchFamily="50" charset="-128"/>
                <a:ea typeface="Meiryo UI" pitchFamily="50" charset="-128"/>
                <a:cs typeface="Meiryo UI" pitchFamily="50" charset="-128"/>
              </a:rPr>
              <a:t>【</a:t>
            </a:r>
            <a:r>
              <a:rPr lang="ja-JP" altLang="en-US" sz="1600" b="1" dirty="0" smtClean="0">
                <a:solidFill>
                  <a:schemeClr val="tx1"/>
                </a:solidFill>
                <a:latin typeface="Meiryo UI" pitchFamily="50" charset="-128"/>
                <a:ea typeface="Meiryo UI" pitchFamily="50" charset="-128"/>
                <a:cs typeface="Meiryo UI" pitchFamily="50" charset="-128"/>
              </a:rPr>
              <a:t>Ｈ</a:t>
            </a:r>
            <a:r>
              <a:rPr lang="en-US" altLang="ja-JP" sz="1600" b="1" dirty="0" smtClean="0">
                <a:solidFill>
                  <a:schemeClr val="tx1"/>
                </a:solidFill>
                <a:latin typeface="Meiryo UI" pitchFamily="50" charset="-128"/>
                <a:ea typeface="Meiryo UI" pitchFamily="50" charset="-128"/>
                <a:cs typeface="Meiryo UI" pitchFamily="50" charset="-128"/>
              </a:rPr>
              <a:t>19</a:t>
            </a:r>
            <a:r>
              <a:rPr lang="ja-JP" altLang="en-US" sz="1600" b="1" dirty="0" smtClean="0">
                <a:solidFill>
                  <a:schemeClr val="tx1"/>
                </a:solidFill>
                <a:latin typeface="Meiryo UI" pitchFamily="50" charset="-128"/>
                <a:ea typeface="Meiryo UI" pitchFamily="50" charset="-128"/>
                <a:cs typeface="Meiryo UI" pitchFamily="50" charset="-128"/>
              </a:rPr>
              <a:t>年度市税事務所の統合の事例</a:t>
            </a:r>
            <a:r>
              <a:rPr lang="en-US" altLang="ja-JP" sz="1600" b="1" dirty="0" smtClean="0">
                <a:solidFill>
                  <a:schemeClr val="tx1"/>
                </a:solidFill>
                <a:latin typeface="Meiryo UI" pitchFamily="50" charset="-128"/>
                <a:ea typeface="Meiryo UI" pitchFamily="50" charset="-128"/>
                <a:cs typeface="Meiryo UI" pitchFamily="50" charset="-128"/>
              </a:rPr>
              <a:t>】</a:t>
            </a:r>
            <a:r>
              <a:rPr lang="ja-JP" altLang="en-US" sz="1600" b="1" dirty="0" smtClean="0">
                <a:solidFill>
                  <a:schemeClr val="tx1"/>
                </a:solidFill>
                <a:latin typeface="Meiryo UI" pitchFamily="50" charset="-128"/>
                <a:ea typeface="Meiryo UI" pitchFamily="50" charset="-128"/>
                <a:cs typeface="Meiryo UI" pitchFamily="50" charset="-128"/>
              </a:rPr>
              <a:t>を活用</a:t>
            </a:r>
            <a:endParaRPr lang="en-US" altLang="ja-JP" sz="1600" b="1" dirty="0" smtClean="0">
              <a:solidFill>
                <a:schemeClr val="tx1"/>
              </a:solidFill>
              <a:latin typeface="Meiryo UI" pitchFamily="50" charset="-128"/>
              <a:ea typeface="Meiryo UI" pitchFamily="50" charset="-128"/>
              <a:cs typeface="Meiryo UI" pitchFamily="50" charset="-128"/>
            </a:endParaRPr>
          </a:p>
          <a:p>
            <a:r>
              <a:rPr lang="ja-JP" altLang="en-US" sz="1400" dirty="0" smtClean="0">
                <a:solidFill>
                  <a:schemeClr val="tx1"/>
                </a:solidFill>
                <a:latin typeface="Meiryo UI" pitchFamily="50" charset="-128"/>
                <a:ea typeface="Meiryo UI" pitchFamily="50" charset="-128"/>
                <a:cs typeface="Meiryo UI" pitchFamily="50" charset="-128"/>
              </a:rPr>
              <a:t>　　  </a:t>
            </a:r>
            <a:r>
              <a:rPr lang="en-US" altLang="ja-JP" sz="1400" dirty="0" smtClean="0">
                <a:solidFill>
                  <a:schemeClr val="tx1"/>
                </a:solidFill>
                <a:latin typeface="Meiryo UI" pitchFamily="50" charset="-128"/>
                <a:ea typeface="Meiryo UI" pitchFamily="50" charset="-128"/>
                <a:cs typeface="Meiryo UI" pitchFamily="50" charset="-128"/>
              </a:rPr>
              <a:t>24</a:t>
            </a:r>
            <a:r>
              <a:rPr lang="ja-JP" altLang="en-US" sz="1400" dirty="0" smtClean="0">
                <a:solidFill>
                  <a:schemeClr val="tx1"/>
                </a:solidFill>
                <a:latin typeface="Meiryo UI" pitchFamily="50" charset="-128"/>
                <a:ea typeface="Meiryo UI" pitchFamily="50" charset="-128"/>
                <a:cs typeface="Meiryo UI" pitchFamily="50" charset="-128"/>
              </a:rPr>
              <a:t>区役所（</a:t>
            </a:r>
            <a:r>
              <a:rPr lang="ja-JP" altLang="en-US" sz="1400" dirty="0">
                <a:solidFill>
                  <a:schemeClr val="tx1"/>
                </a:solidFill>
                <a:latin typeface="Meiryo UI" pitchFamily="50" charset="-128"/>
                <a:ea typeface="Meiryo UI" pitchFamily="50" charset="-128"/>
                <a:cs typeface="Meiryo UI" pitchFamily="50" charset="-128"/>
              </a:rPr>
              <a:t>職員</a:t>
            </a:r>
            <a:r>
              <a:rPr lang="ja-JP" altLang="en-US" sz="1400" dirty="0" smtClean="0">
                <a:solidFill>
                  <a:schemeClr val="tx1"/>
                </a:solidFill>
                <a:latin typeface="Meiryo UI" pitchFamily="50" charset="-128"/>
                <a:ea typeface="Meiryo UI" pitchFamily="50" charset="-128"/>
                <a:cs typeface="Meiryo UI" pitchFamily="50" charset="-128"/>
              </a:rPr>
              <a:t>数</a:t>
            </a:r>
            <a:r>
              <a:rPr lang="en-US" altLang="ja-JP" sz="1400" dirty="0" smtClean="0">
                <a:solidFill>
                  <a:schemeClr val="tx1"/>
                </a:solidFill>
                <a:latin typeface="Meiryo UI" pitchFamily="50" charset="-128"/>
                <a:ea typeface="Meiryo UI" pitchFamily="50" charset="-128"/>
                <a:cs typeface="Meiryo UI" pitchFamily="50" charset="-128"/>
              </a:rPr>
              <a:t>1,227</a:t>
            </a:r>
            <a:r>
              <a:rPr lang="ja-JP" altLang="en-US" sz="1400" dirty="0" smtClean="0">
                <a:solidFill>
                  <a:schemeClr val="tx1"/>
                </a:solidFill>
                <a:latin typeface="Meiryo UI" pitchFamily="50" charset="-128"/>
                <a:ea typeface="Meiryo UI" pitchFamily="50" charset="-128"/>
                <a:cs typeface="Meiryo UI" pitchFamily="50" charset="-128"/>
              </a:rPr>
              <a:t>人</a:t>
            </a:r>
            <a:r>
              <a:rPr lang="ja-JP" altLang="en-US" sz="1400" dirty="0">
                <a:solidFill>
                  <a:schemeClr val="tx1"/>
                </a:solidFill>
                <a:latin typeface="Meiryo UI" pitchFamily="50" charset="-128"/>
                <a:ea typeface="Meiryo UI" pitchFamily="50" charset="-128"/>
                <a:cs typeface="Meiryo UI" pitchFamily="50" charset="-128"/>
              </a:rPr>
              <a:t>）</a:t>
            </a:r>
            <a:r>
              <a:rPr lang="ja-JP" altLang="en-US" sz="1400" dirty="0" smtClean="0">
                <a:solidFill>
                  <a:schemeClr val="tx1"/>
                </a:solidFill>
                <a:latin typeface="Meiryo UI" pitchFamily="50" charset="-128"/>
                <a:ea typeface="Meiryo UI" pitchFamily="50" charset="-128"/>
                <a:cs typeface="Meiryo UI" pitchFamily="50" charset="-128"/>
              </a:rPr>
              <a:t>→６市税事務所（職員数</a:t>
            </a:r>
            <a:r>
              <a:rPr lang="en-US" altLang="ja-JP" sz="1400" dirty="0" smtClean="0">
                <a:solidFill>
                  <a:schemeClr val="tx1"/>
                </a:solidFill>
                <a:latin typeface="Meiryo UI" pitchFamily="50" charset="-128"/>
                <a:ea typeface="Meiryo UI" pitchFamily="50" charset="-128"/>
                <a:cs typeface="Meiryo UI" pitchFamily="50" charset="-128"/>
              </a:rPr>
              <a:t>942</a:t>
            </a:r>
            <a:r>
              <a:rPr lang="ja-JP" altLang="en-US" sz="1400" dirty="0" smtClean="0">
                <a:solidFill>
                  <a:schemeClr val="tx1"/>
                </a:solidFill>
                <a:latin typeface="Meiryo UI" pitchFamily="50" charset="-128"/>
                <a:ea typeface="Meiryo UI" pitchFamily="50" charset="-128"/>
                <a:cs typeface="Meiryo UI" pitchFamily="50" charset="-128"/>
              </a:rPr>
              <a:t>人）</a:t>
            </a:r>
            <a:endParaRPr lang="en-US" altLang="ja-JP" sz="1400" dirty="0" smtClean="0">
              <a:solidFill>
                <a:schemeClr val="tx1"/>
              </a:solidFill>
              <a:latin typeface="Meiryo UI" pitchFamily="50" charset="-128"/>
              <a:ea typeface="Meiryo UI" pitchFamily="50" charset="-128"/>
              <a:cs typeface="Meiryo UI" pitchFamily="50" charset="-128"/>
            </a:endParaRPr>
          </a:p>
          <a:p>
            <a:r>
              <a:rPr lang="ja-JP" altLang="en-US" sz="1400" dirty="0">
                <a:solidFill>
                  <a:schemeClr val="tx1"/>
                </a:solidFill>
                <a:latin typeface="Meiryo UI" pitchFamily="50" charset="-128"/>
                <a:ea typeface="Meiryo UI" pitchFamily="50" charset="-128"/>
                <a:cs typeface="Meiryo UI" pitchFamily="50" charset="-128"/>
              </a:rPr>
              <a:t>　</a:t>
            </a:r>
            <a:r>
              <a:rPr lang="ja-JP" altLang="en-US" sz="1400" dirty="0" smtClean="0">
                <a:solidFill>
                  <a:schemeClr val="tx1"/>
                </a:solidFill>
                <a:latin typeface="Meiryo UI" pitchFamily="50" charset="-128"/>
                <a:ea typeface="Meiryo UI" pitchFamily="50" charset="-128"/>
                <a:cs typeface="Meiryo UI" pitchFamily="50" charset="-128"/>
              </a:rPr>
              <a:t>　　 ⇒設置箇所数が４分の１になる際に約</a:t>
            </a:r>
            <a:r>
              <a:rPr lang="en-US" altLang="ja-JP" sz="1400" dirty="0" smtClean="0">
                <a:solidFill>
                  <a:schemeClr val="tx1"/>
                </a:solidFill>
                <a:latin typeface="Meiryo UI" pitchFamily="50" charset="-128"/>
                <a:ea typeface="Meiryo UI" pitchFamily="50" charset="-128"/>
                <a:cs typeface="Meiryo UI" pitchFamily="50" charset="-128"/>
              </a:rPr>
              <a:t>77</a:t>
            </a:r>
            <a:r>
              <a:rPr lang="ja-JP" altLang="en-US" sz="1400" dirty="0" smtClean="0">
                <a:solidFill>
                  <a:schemeClr val="tx1"/>
                </a:solidFill>
                <a:latin typeface="Meiryo UI" pitchFamily="50" charset="-128"/>
                <a:ea typeface="Meiryo UI" pitchFamily="50" charset="-128"/>
                <a:cs typeface="Meiryo UI" pitchFamily="50" charset="-128"/>
              </a:rPr>
              <a:t>％の集約化（分散化は逆方向の考え方）</a:t>
            </a:r>
            <a:endParaRPr lang="en-US" altLang="ja-JP" sz="1400" dirty="0">
              <a:solidFill>
                <a:schemeClr val="tx1"/>
              </a:solidFill>
              <a:latin typeface="Meiryo UI" pitchFamily="50" charset="-128"/>
              <a:ea typeface="Meiryo UI" pitchFamily="50" charset="-128"/>
              <a:cs typeface="Meiryo UI" pitchFamily="50" charset="-128"/>
            </a:endParaRPr>
          </a:p>
        </p:txBody>
      </p:sp>
      <p:sp>
        <p:nvSpPr>
          <p:cNvPr id="90" name="円/楕円 89"/>
          <p:cNvSpPr/>
          <p:nvPr/>
        </p:nvSpPr>
        <p:spPr>
          <a:xfrm>
            <a:off x="323528" y="3190336"/>
            <a:ext cx="427148" cy="2466599"/>
          </a:xfrm>
          <a:prstGeom prst="ellipse">
            <a:avLst/>
          </a:prstGeom>
          <a:solidFill>
            <a:schemeClr val="accent1"/>
          </a:solidFill>
          <a:ln w="12700" cap="flat" cmpd="sng" algn="ctr">
            <a:noFill/>
            <a:prstDash val="solid"/>
            <a:miter lim="800000"/>
          </a:ln>
          <a:effectLst/>
        </p:spPr>
        <p:txBody>
          <a:bodyPr vert="eaVert"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ja-JP" altLang="en-US" sz="1400" b="1" kern="0" dirty="0" smtClean="0">
                <a:solidFill>
                  <a:prstClr val="white"/>
                </a:solidFill>
                <a:latin typeface="Meiryo UI" pitchFamily="50" charset="-128"/>
                <a:ea typeface="Meiryo UI" pitchFamily="50" charset="-128"/>
                <a:cs typeface="Meiryo UI" pitchFamily="50" charset="-128"/>
              </a:rPr>
              <a:t>職員の増減イメージ</a:t>
            </a:r>
            <a:endParaRPr kumimoji="0" lang="en-US" altLang="ja-JP" sz="1400" b="1" i="0" u="none" strike="noStrike" kern="0" cap="none" spc="0" normalizeH="0" baseline="0" noProof="0" dirty="0" smtClean="0">
              <a:ln>
                <a:noFill/>
              </a:ln>
              <a:solidFill>
                <a:prstClr val="white"/>
              </a:solidFill>
              <a:effectLst/>
              <a:uLnTx/>
              <a:uFillTx/>
              <a:latin typeface="Meiryo UI" pitchFamily="50" charset="-128"/>
              <a:ea typeface="Meiryo UI" pitchFamily="50" charset="-128"/>
              <a:cs typeface="Meiryo UI" pitchFamily="50" charset="-128"/>
            </a:endParaRPr>
          </a:p>
        </p:txBody>
      </p:sp>
      <p:grpSp>
        <p:nvGrpSpPr>
          <p:cNvPr id="2" name="グループ化 12"/>
          <p:cNvGrpSpPr/>
          <p:nvPr/>
        </p:nvGrpSpPr>
        <p:grpSpPr>
          <a:xfrm>
            <a:off x="1033808" y="2758289"/>
            <a:ext cx="5865036" cy="2970574"/>
            <a:chOff x="899592" y="1667721"/>
            <a:chExt cx="5865036" cy="2970574"/>
          </a:xfrm>
        </p:grpSpPr>
        <p:sp>
          <p:nvSpPr>
            <p:cNvPr id="58" name="角丸四角形 57"/>
            <p:cNvSpPr/>
            <p:nvPr/>
          </p:nvSpPr>
          <p:spPr>
            <a:xfrm>
              <a:off x="899592" y="2027761"/>
              <a:ext cx="2048612" cy="1584034"/>
            </a:xfrm>
            <a:prstGeom prst="roundRect">
              <a:avLst/>
            </a:prstGeom>
            <a:ln>
              <a:solidFill>
                <a:schemeClr val="tx1"/>
              </a:solidFill>
            </a:ln>
          </p:spPr>
          <p:style>
            <a:lnRef idx="2">
              <a:schemeClr val="accent6"/>
            </a:lnRef>
            <a:fillRef idx="1">
              <a:schemeClr val="lt1"/>
            </a:fillRef>
            <a:effectRef idx="0">
              <a:schemeClr val="accent6"/>
            </a:effectRef>
            <a:fontRef idx="minor">
              <a:schemeClr val="dk1"/>
            </a:fontRef>
          </p:style>
          <p:txBody>
            <a:bodyPr rtlCol="0" anchor="ctr"/>
            <a:lstStyle/>
            <a:p>
              <a:r>
                <a:rPr kumimoji="1" lang="ja-JP" altLang="en-US" sz="1400" dirty="0" smtClean="0">
                  <a:latin typeface="Meiryo UI" pitchFamily="50" charset="-128"/>
                  <a:ea typeface="Meiryo UI" pitchFamily="50" charset="-128"/>
                  <a:cs typeface="Meiryo UI" pitchFamily="50" charset="-128"/>
                </a:rPr>
                <a:t>局</a:t>
              </a:r>
              <a:endParaRPr kumimoji="1" lang="ja-JP" altLang="en-US" sz="1400" dirty="0">
                <a:latin typeface="Meiryo UI" pitchFamily="50" charset="-128"/>
                <a:ea typeface="Meiryo UI" pitchFamily="50" charset="-128"/>
                <a:cs typeface="Meiryo UI" pitchFamily="50" charset="-128"/>
              </a:endParaRPr>
            </a:p>
          </p:txBody>
        </p:sp>
        <p:sp>
          <p:nvSpPr>
            <p:cNvPr id="61" name="タイトル 1"/>
            <p:cNvSpPr txBox="1">
              <a:spLocks/>
            </p:cNvSpPr>
            <p:nvPr/>
          </p:nvSpPr>
          <p:spPr>
            <a:xfrm>
              <a:off x="1347634" y="1739729"/>
              <a:ext cx="1080120" cy="360039"/>
            </a:xfrm>
            <a:prstGeom prst="rect">
              <a:avLst/>
            </a:prstGeom>
          </p:spPr>
          <p:txBody>
            <a:bodyPr>
              <a:normAutofit/>
            </a:bodyP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r>
                <a:rPr lang="en-US" altLang="ja-JP" sz="1400" dirty="0" smtClean="0">
                  <a:latin typeface="Meiryo UI" pitchFamily="50" charset="-128"/>
                  <a:ea typeface="Meiryo UI" pitchFamily="50" charset="-128"/>
                  <a:cs typeface="Meiryo UI" pitchFamily="50" charset="-128"/>
                </a:rPr>
                <a:t>【</a:t>
              </a:r>
              <a:r>
                <a:rPr lang="ja-JP" altLang="en-US" sz="1400" dirty="0" smtClean="0">
                  <a:latin typeface="Meiryo UI" pitchFamily="50" charset="-128"/>
                  <a:ea typeface="Meiryo UI" pitchFamily="50" charset="-128"/>
                  <a:cs typeface="Meiryo UI" pitchFamily="50" charset="-128"/>
                </a:rPr>
                <a:t>現在</a:t>
              </a:r>
              <a:r>
                <a:rPr lang="en-US" altLang="ja-JP" sz="1400" dirty="0" smtClean="0">
                  <a:latin typeface="Meiryo UI" pitchFamily="50" charset="-128"/>
                  <a:ea typeface="Meiryo UI" pitchFamily="50" charset="-128"/>
                  <a:cs typeface="Meiryo UI" pitchFamily="50" charset="-128"/>
                </a:rPr>
                <a:t>】</a:t>
              </a:r>
              <a:endParaRPr lang="ja-JP" altLang="en-US" sz="1400" dirty="0">
                <a:latin typeface="Meiryo UI" pitchFamily="50" charset="-128"/>
                <a:ea typeface="Meiryo UI" pitchFamily="50" charset="-128"/>
                <a:cs typeface="Meiryo UI" pitchFamily="50" charset="-128"/>
              </a:endParaRPr>
            </a:p>
          </p:txBody>
        </p:sp>
        <p:sp>
          <p:nvSpPr>
            <p:cNvPr id="63" name="タイトル 1"/>
            <p:cNvSpPr txBox="1">
              <a:spLocks/>
            </p:cNvSpPr>
            <p:nvPr/>
          </p:nvSpPr>
          <p:spPr>
            <a:xfrm>
              <a:off x="4896036" y="1667721"/>
              <a:ext cx="1476164" cy="360039"/>
            </a:xfrm>
            <a:prstGeom prst="rect">
              <a:avLst/>
            </a:prstGeom>
          </p:spPr>
          <p:txBody>
            <a:bodyPr vert="horz" lIns="91440" tIns="45720" rIns="91440" bIns="45720" rtlCol="0" anchor="ctr">
              <a:normAutofit fontScale="97500"/>
            </a:bodyPr>
            <a:lstStyle/>
            <a:p>
              <a:pPr marL="0" marR="0" lvl="0" indent="0" algn="ctr" defTabSz="914400" rtl="0" eaLnBrk="1" fontAlgn="auto" latinLnBrk="0" hangingPunct="1">
                <a:lnSpc>
                  <a:spcPct val="100000"/>
                </a:lnSpc>
                <a:spcBef>
                  <a:spcPct val="0"/>
                </a:spcBef>
                <a:spcAft>
                  <a:spcPts val="0"/>
                </a:spcAft>
                <a:buClrTx/>
                <a:buSzTx/>
                <a:buFontTx/>
                <a:buNone/>
                <a:tabLst/>
                <a:defRPr/>
              </a:pPr>
              <a:r>
                <a:rPr lang="en-US" altLang="ja-JP" sz="1400" dirty="0" smtClean="0">
                  <a:latin typeface="Meiryo UI" pitchFamily="50" charset="-128"/>
                  <a:ea typeface="Meiryo UI" pitchFamily="50" charset="-128"/>
                  <a:cs typeface="Meiryo UI" pitchFamily="50" charset="-128"/>
                </a:rPr>
                <a:t>【</a:t>
              </a:r>
              <a:r>
                <a:rPr lang="ja-JP" altLang="en-US" sz="1400" dirty="0" smtClean="0">
                  <a:latin typeface="Meiryo UI" pitchFamily="50" charset="-128"/>
                  <a:ea typeface="Meiryo UI" pitchFamily="50" charset="-128"/>
                  <a:cs typeface="Meiryo UI" pitchFamily="50" charset="-128"/>
                </a:rPr>
                <a:t>総合</a:t>
              </a:r>
              <a:r>
                <a:rPr kumimoji="1" lang="ja-JP" altLang="en-US" sz="1400" b="0" i="0" u="none" strike="noStrike" kern="1200" cap="none" spc="0" normalizeH="0" baseline="0" noProof="0" dirty="0" smtClean="0">
                  <a:ln>
                    <a:noFill/>
                  </a:ln>
                  <a:solidFill>
                    <a:schemeClr val="tx1"/>
                  </a:solidFill>
                  <a:effectLst/>
                  <a:uLnTx/>
                  <a:uFillTx/>
                  <a:latin typeface="Meiryo UI" pitchFamily="50" charset="-128"/>
                  <a:ea typeface="Meiryo UI" pitchFamily="50" charset="-128"/>
                  <a:cs typeface="Meiryo UI" pitchFamily="50" charset="-128"/>
                </a:rPr>
                <a:t>区</a:t>
              </a:r>
              <a:r>
                <a:rPr kumimoji="1" lang="en-US" altLang="ja-JP" sz="1400" b="0" i="0" u="none" strike="noStrike" kern="1200" cap="none" spc="0" normalizeH="0" baseline="0" noProof="0" dirty="0" smtClean="0">
                  <a:ln>
                    <a:noFill/>
                  </a:ln>
                  <a:solidFill>
                    <a:schemeClr val="tx1"/>
                  </a:solidFill>
                  <a:effectLst/>
                  <a:uLnTx/>
                  <a:uFillTx/>
                  <a:latin typeface="Meiryo UI" pitchFamily="50" charset="-128"/>
                  <a:ea typeface="Meiryo UI" pitchFamily="50" charset="-128"/>
                  <a:cs typeface="Meiryo UI" pitchFamily="50" charset="-128"/>
                </a:rPr>
                <a:t>】</a:t>
              </a:r>
            </a:p>
          </p:txBody>
        </p:sp>
        <p:grpSp>
          <p:nvGrpSpPr>
            <p:cNvPr id="3" name="グループ化 3"/>
            <p:cNvGrpSpPr/>
            <p:nvPr/>
          </p:nvGrpSpPr>
          <p:grpSpPr>
            <a:xfrm>
              <a:off x="934390" y="3679492"/>
              <a:ext cx="2048612" cy="958803"/>
              <a:chOff x="328486" y="5782565"/>
              <a:chExt cx="2048612" cy="958803"/>
            </a:xfrm>
          </p:grpSpPr>
          <p:sp>
            <p:nvSpPr>
              <p:cNvPr id="59" name="角丸四角形 58"/>
              <p:cNvSpPr/>
              <p:nvPr/>
            </p:nvSpPr>
            <p:spPr>
              <a:xfrm>
                <a:off x="328486" y="5782565"/>
                <a:ext cx="2048612" cy="958803"/>
              </a:xfrm>
              <a:prstGeom prst="roundRect">
                <a:avLst/>
              </a:prstGeom>
              <a:ln>
                <a:solidFill>
                  <a:schemeClr val="tx1"/>
                </a:solidFill>
              </a:ln>
            </p:spPr>
            <p:style>
              <a:lnRef idx="2">
                <a:schemeClr val="accent6"/>
              </a:lnRef>
              <a:fillRef idx="1">
                <a:schemeClr val="lt1"/>
              </a:fillRef>
              <a:effectRef idx="0">
                <a:schemeClr val="accent6"/>
              </a:effectRef>
              <a:fontRef idx="minor">
                <a:schemeClr val="dk1"/>
              </a:fontRef>
            </p:style>
            <p:txBody>
              <a:bodyPr vert="eaVert" rtlCol="0" anchor="ctr"/>
              <a:lstStyle/>
              <a:p>
                <a:pPr algn="ctr"/>
                <a:endParaRPr lang="en-US" altLang="ja-JP" sz="1400" dirty="0" smtClean="0">
                  <a:latin typeface="Meiryo UI" pitchFamily="50" charset="-128"/>
                  <a:ea typeface="Meiryo UI" pitchFamily="50" charset="-128"/>
                  <a:cs typeface="Meiryo UI" pitchFamily="50" charset="-128"/>
                </a:endParaRPr>
              </a:p>
              <a:p>
                <a:pPr algn="ctr"/>
                <a:endParaRPr lang="en-US" altLang="ja-JP" sz="1400" dirty="0" smtClean="0">
                  <a:latin typeface="Meiryo UI" pitchFamily="50" charset="-128"/>
                  <a:ea typeface="Meiryo UI" pitchFamily="50" charset="-128"/>
                  <a:cs typeface="Meiryo UI" pitchFamily="50" charset="-128"/>
                </a:endParaRPr>
              </a:p>
              <a:p>
                <a:pPr algn="ctr"/>
                <a:endParaRPr lang="en-US" altLang="ja-JP" sz="1400" dirty="0">
                  <a:latin typeface="Meiryo UI" pitchFamily="50" charset="-128"/>
                  <a:ea typeface="Meiryo UI" pitchFamily="50" charset="-128"/>
                  <a:cs typeface="Meiryo UI" pitchFamily="50" charset="-128"/>
                </a:endParaRPr>
              </a:p>
              <a:p>
                <a:pPr algn="ctr"/>
                <a:endParaRPr lang="en-US" altLang="ja-JP" sz="1400" dirty="0" smtClean="0">
                  <a:latin typeface="Meiryo UI" pitchFamily="50" charset="-128"/>
                  <a:ea typeface="Meiryo UI" pitchFamily="50" charset="-128"/>
                  <a:cs typeface="Meiryo UI" pitchFamily="50" charset="-128"/>
                </a:endParaRPr>
              </a:p>
              <a:p>
                <a:pPr algn="ctr"/>
                <a:endParaRPr lang="en-US" altLang="ja-JP" sz="1400" dirty="0">
                  <a:latin typeface="Meiryo UI" pitchFamily="50" charset="-128"/>
                  <a:ea typeface="Meiryo UI" pitchFamily="50" charset="-128"/>
                  <a:cs typeface="Meiryo UI" pitchFamily="50" charset="-128"/>
                </a:endParaRPr>
              </a:p>
              <a:p>
                <a:pPr algn="ctr"/>
                <a:endParaRPr lang="en-US" altLang="ja-JP" sz="1400" dirty="0" smtClean="0">
                  <a:latin typeface="Meiryo UI" pitchFamily="50" charset="-128"/>
                  <a:ea typeface="Meiryo UI" pitchFamily="50" charset="-128"/>
                  <a:cs typeface="Meiryo UI" pitchFamily="50" charset="-128"/>
                </a:endParaRPr>
              </a:p>
              <a:p>
                <a:pPr algn="ctr"/>
                <a:endParaRPr lang="en-US" altLang="ja-JP" sz="1400" dirty="0">
                  <a:latin typeface="Meiryo UI" pitchFamily="50" charset="-128"/>
                  <a:ea typeface="Meiryo UI" pitchFamily="50" charset="-128"/>
                  <a:cs typeface="Meiryo UI" pitchFamily="50" charset="-128"/>
                </a:endParaRPr>
              </a:p>
              <a:p>
                <a:pPr algn="ctr"/>
                <a:endParaRPr lang="en-US" altLang="ja-JP" sz="1400" dirty="0" smtClean="0">
                  <a:latin typeface="Meiryo UI" pitchFamily="50" charset="-128"/>
                  <a:ea typeface="Meiryo UI" pitchFamily="50" charset="-128"/>
                  <a:cs typeface="Meiryo UI" pitchFamily="50" charset="-128"/>
                </a:endParaRPr>
              </a:p>
              <a:p>
                <a:pPr algn="ctr"/>
                <a:r>
                  <a:rPr lang="ja-JP" altLang="en-US" sz="1400" dirty="0">
                    <a:latin typeface="Meiryo UI" pitchFamily="50" charset="-128"/>
                    <a:ea typeface="Meiryo UI" pitchFamily="50" charset="-128"/>
                    <a:cs typeface="Meiryo UI" pitchFamily="50" charset="-128"/>
                  </a:rPr>
                  <a:t>行政区</a:t>
                </a:r>
                <a:endParaRPr lang="en-US" altLang="ja-JP" sz="1400" dirty="0">
                  <a:latin typeface="Meiryo UI" pitchFamily="50" charset="-128"/>
                  <a:ea typeface="Meiryo UI" pitchFamily="50" charset="-128"/>
                  <a:cs typeface="Meiryo UI" pitchFamily="50" charset="-128"/>
                </a:endParaRPr>
              </a:p>
            </p:txBody>
          </p:sp>
          <p:sp>
            <p:nvSpPr>
              <p:cNvPr id="71" name="正方形/長方形 70"/>
              <p:cNvSpPr/>
              <p:nvPr/>
            </p:nvSpPr>
            <p:spPr>
              <a:xfrm>
                <a:off x="725736" y="5854573"/>
                <a:ext cx="1366147" cy="814867"/>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en-US" altLang="ja-JP" sz="1400" b="1" dirty="0" smtClean="0">
                  <a:solidFill>
                    <a:schemeClr val="tx1"/>
                  </a:solidFill>
                  <a:latin typeface="Meiryo UI" pitchFamily="50" charset="-128"/>
                  <a:ea typeface="Meiryo UI" pitchFamily="50" charset="-128"/>
                  <a:cs typeface="Meiryo UI" pitchFamily="50" charset="-128"/>
                </a:endParaRPr>
              </a:p>
              <a:p>
                <a:pPr algn="ctr"/>
                <a:endParaRPr lang="en-US" altLang="ja-JP" sz="1400" b="1" dirty="0">
                  <a:solidFill>
                    <a:schemeClr val="tx1"/>
                  </a:solidFill>
                  <a:latin typeface="Meiryo UI" pitchFamily="50" charset="-128"/>
                  <a:ea typeface="Meiryo UI" pitchFamily="50" charset="-128"/>
                  <a:cs typeface="Meiryo UI" pitchFamily="50" charset="-128"/>
                </a:endParaRPr>
              </a:p>
              <a:p>
                <a:pPr algn="ctr"/>
                <a:r>
                  <a:rPr lang="ja-JP" altLang="en-US" sz="1400" b="1" dirty="0">
                    <a:solidFill>
                      <a:schemeClr val="tx1"/>
                    </a:solidFill>
                    <a:latin typeface="Meiryo UI" pitchFamily="50" charset="-128"/>
                    <a:ea typeface="Meiryo UI" pitchFamily="50" charset="-128"/>
                    <a:cs typeface="Meiryo UI" pitchFamily="50" charset="-128"/>
                  </a:rPr>
                  <a:t>行政</a:t>
                </a:r>
                <a:r>
                  <a:rPr lang="ja-JP" altLang="en-US" sz="1400" b="1" dirty="0" smtClean="0">
                    <a:solidFill>
                      <a:schemeClr val="tx1"/>
                    </a:solidFill>
                    <a:latin typeface="Meiryo UI" pitchFamily="50" charset="-128"/>
                    <a:ea typeface="Meiryo UI" pitchFamily="50" charset="-128"/>
                    <a:cs typeface="Meiryo UI" pitchFamily="50" charset="-128"/>
                  </a:rPr>
                  <a:t>区の</a:t>
                </a:r>
                <a:r>
                  <a:rPr kumimoji="1" lang="ja-JP" altLang="en-US" sz="1400" b="1" dirty="0" smtClean="0">
                    <a:solidFill>
                      <a:schemeClr val="tx1"/>
                    </a:solidFill>
                    <a:latin typeface="Meiryo UI" pitchFamily="50" charset="-128"/>
                    <a:ea typeface="Meiryo UI" pitchFamily="50" charset="-128"/>
                    <a:cs typeface="Meiryo UI" pitchFamily="50" charset="-128"/>
                  </a:rPr>
                  <a:t>事務</a:t>
                </a:r>
                <a:endParaRPr kumimoji="1" lang="en-US" altLang="ja-JP" sz="1400" b="1" dirty="0" smtClean="0">
                  <a:solidFill>
                    <a:schemeClr val="tx1"/>
                  </a:solidFill>
                  <a:latin typeface="Meiryo UI" pitchFamily="50" charset="-128"/>
                  <a:ea typeface="Meiryo UI" pitchFamily="50" charset="-128"/>
                  <a:cs typeface="Meiryo UI" pitchFamily="50" charset="-128"/>
                </a:endParaRPr>
              </a:p>
              <a:p>
                <a:pPr algn="ctr"/>
                <a:endParaRPr kumimoji="1" lang="en-US" altLang="ja-JP" sz="1400" b="1" dirty="0" smtClean="0">
                  <a:solidFill>
                    <a:schemeClr val="tx1"/>
                  </a:solidFill>
                  <a:latin typeface="Meiryo UI" pitchFamily="50" charset="-128"/>
                  <a:ea typeface="Meiryo UI" pitchFamily="50" charset="-128"/>
                  <a:cs typeface="Meiryo UI" pitchFamily="50" charset="-128"/>
                </a:endParaRPr>
              </a:p>
              <a:p>
                <a:pPr algn="ctr"/>
                <a:endParaRPr kumimoji="1" lang="ja-JP" altLang="en-US" sz="1400" b="1" dirty="0">
                  <a:solidFill>
                    <a:schemeClr val="tx1"/>
                  </a:solidFill>
                  <a:latin typeface="Meiryo UI" pitchFamily="50" charset="-128"/>
                  <a:ea typeface="Meiryo UI" pitchFamily="50" charset="-128"/>
                  <a:cs typeface="Meiryo UI" pitchFamily="50" charset="-128"/>
                </a:endParaRPr>
              </a:p>
            </p:txBody>
          </p:sp>
        </p:grpSp>
        <p:sp>
          <p:nvSpPr>
            <p:cNvPr id="47" name="角丸四角形 46"/>
            <p:cNvSpPr/>
            <p:nvPr/>
          </p:nvSpPr>
          <p:spPr>
            <a:xfrm>
              <a:off x="4716016" y="2027760"/>
              <a:ext cx="2048612" cy="746829"/>
            </a:xfrm>
            <a:prstGeom prst="roundRect">
              <a:avLst>
                <a:gd name="adj" fmla="val 30921"/>
              </a:avLst>
            </a:prstGeom>
            <a:ln>
              <a:solidFill>
                <a:schemeClr val="tx1"/>
              </a:solidFill>
            </a:ln>
          </p:spPr>
          <p:style>
            <a:lnRef idx="2">
              <a:schemeClr val="accent6"/>
            </a:lnRef>
            <a:fillRef idx="1">
              <a:schemeClr val="lt1"/>
            </a:fillRef>
            <a:effectRef idx="0">
              <a:schemeClr val="accent6"/>
            </a:effectRef>
            <a:fontRef idx="minor">
              <a:schemeClr val="dk1"/>
            </a:fontRef>
          </p:style>
          <p:txBody>
            <a:bodyPr rtlCol="0" anchor="ctr"/>
            <a:lstStyle/>
            <a:p>
              <a:pPr algn="r"/>
              <a:r>
                <a:rPr kumimoji="1" lang="ja-JP" altLang="en-US" sz="1400" dirty="0" smtClean="0">
                  <a:latin typeface="Meiryo UI" pitchFamily="50" charset="-128"/>
                  <a:ea typeface="Meiryo UI" pitchFamily="50" charset="-128"/>
                  <a:cs typeface="Meiryo UI" pitchFamily="50" charset="-128"/>
                </a:rPr>
                <a:t>局</a:t>
              </a:r>
              <a:endParaRPr kumimoji="1" lang="ja-JP" altLang="en-US" sz="1400" dirty="0">
                <a:latin typeface="Meiryo UI" pitchFamily="50" charset="-128"/>
                <a:ea typeface="Meiryo UI" pitchFamily="50" charset="-128"/>
                <a:cs typeface="Meiryo UI" pitchFamily="50" charset="-128"/>
              </a:endParaRPr>
            </a:p>
          </p:txBody>
        </p:sp>
        <p:sp>
          <p:nvSpPr>
            <p:cNvPr id="74" name="正方形/長方形 73"/>
            <p:cNvSpPr/>
            <p:nvPr/>
          </p:nvSpPr>
          <p:spPr>
            <a:xfrm>
              <a:off x="4934045" y="2149807"/>
              <a:ext cx="1368000" cy="559112"/>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en-US" altLang="ja-JP" sz="1400" b="1" dirty="0" smtClean="0">
                <a:solidFill>
                  <a:schemeClr val="tx1"/>
                </a:solidFill>
                <a:latin typeface="Meiryo UI" pitchFamily="50" charset="-128"/>
                <a:ea typeface="Meiryo UI" pitchFamily="50" charset="-128"/>
                <a:cs typeface="Meiryo UI" pitchFamily="50" charset="-128"/>
              </a:endParaRPr>
            </a:p>
            <a:p>
              <a:pPr algn="ctr"/>
              <a:endParaRPr lang="en-US" altLang="ja-JP" sz="1400" b="1" dirty="0">
                <a:solidFill>
                  <a:schemeClr val="tx1"/>
                </a:solidFill>
                <a:latin typeface="Meiryo UI" pitchFamily="50" charset="-128"/>
                <a:ea typeface="Meiryo UI" pitchFamily="50" charset="-128"/>
                <a:cs typeface="Meiryo UI" pitchFamily="50" charset="-128"/>
              </a:endParaRPr>
            </a:p>
            <a:p>
              <a:pPr algn="ctr"/>
              <a:r>
                <a:rPr kumimoji="1" lang="ja-JP" altLang="en-US" sz="1400" b="1" dirty="0" smtClean="0">
                  <a:solidFill>
                    <a:schemeClr val="tx1"/>
                  </a:solidFill>
                  <a:latin typeface="Meiryo UI" pitchFamily="50" charset="-128"/>
                  <a:ea typeface="Meiryo UI" pitchFamily="50" charset="-128"/>
                  <a:cs typeface="Meiryo UI" pitchFamily="50" charset="-128"/>
                </a:rPr>
                <a:t>局</a:t>
              </a:r>
              <a:r>
                <a:rPr lang="ja-JP" altLang="en-US" sz="1400" b="1" dirty="0">
                  <a:solidFill>
                    <a:schemeClr val="tx1"/>
                  </a:solidFill>
                  <a:latin typeface="Meiryo UI" pitchFamily="50" charset="-128"/>
                  <a:ea typeface="Meiryo UI" pitchFamily="50" charset="-128"/>
                  <a:cs typeface="Meiryo UI" pitchFamily="50" charset="-128"/>
                </a:rPr>
                <a:t>の</a:t>
              </a:r>
              <a:r>
                <a:rPr kumimoji="1" lang="ja-JP" altLang="en-US" sz="1400" b="1" dirty="0" smtClean="0">
                  <a:solidFill>
                    <a:schemeClr val="tx1"/>
                  </a:solidFill>
                  <a:latin typeface="Meiryo UI" pitchFamily="50" charset="-128"/>
                  <a:ea typeface="Meiryo UI" pitchFamily="50" charset="-128"/>
                  <a:cs typeface="Meiryo UI" pitchFamily="50" charset="-128"/>
                </a:rPr>
                <a:t>事務</a:t>
              </a:r>
              <a:endParaRPr kumimoji="1" lang="en-US" altLang="ja-JP" sz="1400" b="1" dirty="0" smtClean="0">
                <a:solidFill>
                  <a:schemeClr val="tx1"/>
                </a:solidFill>
                <a:latin typeface="Meiryo UI" pitchFamily="50" charset="-128"/>
                <a:ea typeface="Meiryo UI" pitchFamily="50" charset="-128"/>
                <a:cs typeface="Meiryo UI" pitchFamily="50" charset="-128"/>
              </a:endParaRPr>
            </a:p>
            <a:p>
              <a:pPr algn="ctr"/>
              <a:endParaRPr kumimoji="1" lang="en-US" altLang="ja-JP" sz="1400" b="1" dirty="0" smtClean="0">
                <a:solidFill>
                  <a:schemeClr val="tx1"/>
                </a:solidFill>
                <a:latin typeface="Meiryo UI" pitchFamily="50" charset="-128"/>
                <a:ea typeface="Meiryo UI" pitchFamily="50" charset="-128"/>
                <a:cs typeface="Meiryo UI" pitchFamily="50" charset="-128"/>
              </a:endParaRPr>
            </a:p>
            <a:p>
              <a:pPr algn="ctr"/>
              <a:endParaRPr kumimoji="1" lang="ja-JP" altLang="en-US" sz="1400" b="1" dirty="0">
                <a:solidFill>
                  <a:schemeClr val="tx1"/>
                </a:solidFill>
                <a:latin typeface="Meiryo UI" pitchFamily="50" charset="-128"/>
                <a:ea typeface="Meiryo UI" pitchFamily="50" charset="-128"/>
                <a:cs typeface="Meiryo UI" pitchFamily="50" charset="-128"/>
              </a:endParaRPr>
            </a:p>
          </p:txBody>
        </p:sp>
        <p:sp>
          <p:nvSpPr>
            <p:cNvPr id="43" name="角丸四角形 42"/>
            <p:cNvSpPr/>
            <p:nvPr/>
          </p:nvSpPr>
          <p:spPr>
            <a:xfrm>
              <a:off x="4716016" y="2852936"/>
              <a:ext cx="2016000" cy="1785359"/>
            </a:xfrm>
            <a:prstGeom prst="roundRect">
              <a:avLst>
                <a:gd name="adj" fmla="val 8737"/>
              </a:avLst>
            </a:prstGeom>
            <a:ln>
              <a:solidFill>
                <a:schemeClr val="tx1"/>
              </a:solidFill>
            </a:ln>
          </p:spPr>
          <p:style>
            <a:lnRef idx="2">
              <a:schemeClr val="accent6"/>
            </a:lnRef>
            <a:fillRef idx="1">
              <a:schemeClr val="lt1"/>
            </a:fillRef>
            <a:effectRef idx="0">
              <a:schemeClr val="accent6"/>
            </a:effectRef>
            <a:fontRef idx="minor">
              <a:schemeClr val="dk1"/>
            </a:fontRef>
          </p:style>
          <p:txBody>
            <a:bodyPr vert="eaVert" rtlCol="0" anchor="t" anchorCtr="0"/>
            <a:lstStyle/>
            <a:p>
              <a:pPr algn="ctr"/>
              <a:r>
                <a:rPr kumimoji="1" lang="ja-JP" altLang="en-US" sz="1400" b="1" dirty="0" smtClean="0">
                  <a:latin typeface="Meiryo UI" pitchFamily="50" charset="-128"/>
                  <a:ea typeface="Meiryo UI" pitchFamily="50" charset="-128"/>
                  <a:cs typeface="Meiryo UI" pitchFamily="50" charset="-128"/>
                </a:rPr>
                <a:t>総合区</a:t>
              </a:r>
              <a:endParaRPr kumimoji="1" lang="ja-JP" altLang="en-US" sz="1400" b="1" dirty="0">
                <a:latin typeface="Meiryo UI" pitchFamily="50" charset="-128"/>
                <a:ea typeface="Meiryo UI" pitchFamily="50" charset="-128"/>
                <a:cs typeface="Meiryo UI" pitchFamily="50" charset="-128"/>
              </a:endParaRPr>
            </a:p>
          </p:txBody>
        </p:sp>
        <p:sp>
          <p:nvSpPr>
            <p:cNvPr id="44" name="正方形/長方形 43"/>
            <p:cNvSpPr/>
            <p:nvPr/>
          </p:nvSpPr>
          <p:spPr>
            <a:xfrm>
              <a:off x="4932191" y="3781619"/>
              <a:ext cx="1368001" cy="784748"/>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en-US" altLang="ja-JP" sz="1400" b="1" dirty="0" smtClean="0">
                <a:solidFill>
                  <a:schemeClr val="tx1"/>
                </a:solidFill>
                <a:latin typeface="Meiryo UI" pitchFamily="50" charset="-128"/>
                <a:ea typeface="Meiryo UI" pitchFamily="50" charset="-128"/>
                <a:cs typeface="Meiryo UI" pitchFamily="50" charset="-128"/>
              </a:endParaRPr>
            </a:p>
            <a:p>
              <a:pPr algn="ctr"/>
              <a:endParaRPr lang="en-US" altLang="ja-JP" sz="1400" b="1" dirty="0">
                <a:solidFill>
                  <a:schemeClr val="tx1"/>
                </a:solidFill>
                <a:latin typeface="Meiryo UI" pitchFamily="50" charset="-128"/>
                <a:ea typeface="Meiryo UI" pitchFamily="50" charset="-128"/>
                <a:cs typeface="Meiryo UI" pitchFamily="50" charset="-128"/>
              </a:endParaRPr>
            </a:p>
            <a:p>
              <a:pPr algn="ctr"/>
              <a:r>
                <a:rPr lang="ja-JP" altLang="en-US" sz="1400" b="1" dirty="0">
                  <a:solidFill>
                    <a:schemeClr val="tx1"/>
                  </a:solidFill>
                  <a:latin typeface="Meiryo UI" pitchFamily="50" charset="-128"/>
                  <a:ea typeface="Meiryo UI" pitchFamily="50" charset="-128"/>
                  <a:cs typeface="Meiryo UI" pitchFamily="50" charset="-128"/>
                </a:rPr>
                <a:t>総合</a:t>
              </a:r>
              <a:r>
                <a:rPr lang="ja-JP" altLang="en-US" sz="1400" b="1" dirty="0" smtClean="0">
                  <a:solidFill>
                    <a:schemeClr val="tx1"/>
                  </a:solidFill>
                  <a:latin typeface="Meiryo UI" pitchFamily="50" charset="-128"/>
                  <a:ea typeface="Meiryo UI" pitchFamily="50" charset="-128"/>
                  <a:cs typeface="Meiryo UI" pitchFamily="50" charset="-128"/>
                </a:rPr>
                <a:t>区の</a:t>
              </a:r>
              <a:r>
                <a:rPr kumimoji="1" lang="ja-JP" altLang="en-US" sz="1400" b="1" dirty="0" smtClean="0">
                  <a:solidFill>
                    <a:schemeClr val="tx1"/>
                  </a:solidFill>
                  <a:latin typeface="Meiryo UI" pitchFamily="50" charset="-128"/>
                  <a:ea typeface="Meiryo UI" pitchFamily="50" charset="-128"/>
                  <a:cs typeface="Meiryo UI" pitchFamily="50" charset="-128"/>
                </a:rPr>
                <a:t>事務</a:t>
              </a:r>
              <a:endParaRPr kumimoji="1" lang="en-US" altLang="ja-JP" sz="1400" b="1" dirty="0" smtClean="0">
                <a:solidFill>
                  <a:schemeClr val="tx1"/>
                </a:solidFill>
                <a:latin typeface="Meiryo UI" pitchFamily="50" charset="-128"/>
                <a:ea typeface="Meiryo UI" pitchFamily="50" charset="-128"/>
                <a:cs typeface="Meiryo UI" pitchFamily="50" charset="-128"/>
              </a:endParaRPr>
            </a:p>
            <a:p>
              <a:pPr algn="ctr"/>
              <a:endParaRPr kumimoji="1" lang="en-US" altLang="ja-JP" sz="1400" b="1" dirty="0" smtClean="0">
                <a:solidFill>
                  <a:schemeClr val="tx1"/>
                </a:solidFill>
                <a:latin typeface="Meiryo UI" pitchFamily="50" charset="-128"/>
                <a:ea typeface="Meiryo UI" pitchFamily="50" charset="-128"/>
                <a:cs typeface="Meiryo UI" pitchFamily="50" charset="-128"/>
              </a:endParaRPr>
            </a:p>
            <a:p>
              <a:pPr algn="ctr"/>
              <a:endParaRPr kumimoji="1" lang="ja-JP" altLang="en-US" sz="1400" b="1" dirty="0">
                <a:solidFill>
                  <a:schemeClr val="tx1"/>
                </a:solidFill>
                <a:latin typeface="Meiryo UI" pitchFamily="50" charset="-128"/>
                <a:ea typeface="Meiryo UI" pitchFamily="50" charset="-128"/>
                <a:cs typeface="Meiryo UI" pitchFamily="50" charset="-128"/>
              </a:endParaRPr>
            </a:p>
          </p:txBody>
        </p:sp>
        <p:grpSp>
          <p:nvGrpSpPr>
            <p:cNvPr id="4" name="グループ化 9"/>
            <p:cNvGrpSpPr/>
            <p:nvPr/>
          </p:nvGrpSpPr>
          <p:grpSpPr>
            <a:xfrm>
              <a:off x="2771799" y="2708976"/>
              <a:ext cx="2024209" cy="504000"/>
              <a:chOff x="2123729" y="4149080"/>
              <a:chExt cx="1992519" cy="460560"/>
            </a:xfrm>
          </p:grpSpPr>
          <p:sp>
            <p:nvSpPr>
              <p:cNvPr id="67" name="台形 66"/>
              <p:cNvSpPr/>
              <p:nvPr/>
            </p:nvSpPr>
            <p:spPr>
              <a:xfrm rot="16200000">
                <a:off x="2863021" y="3460049"/>
                <a:ext cx="360041" cy="1838626"/>
              </a:xfrm>
              <a:prstGeom prst="trapezoid">
                <a:avLst>
                  <a:gd name="adj" fmla="val 31194"/>
                </a:avLst>
              </a:prstGeom>
              <a:solidFill>
                <a:schemeClr val="accent5">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vert="eaVert" rtlCol="0" anchor="ctr"/>
              <a:lstStyle/>
              <a:p>
                <a:endParaRPr kumimoji="1" lang="ja-JP" altLang="en-US" sz="1400" b="1" dirty="0">
                  <a:solidFill>
                    <a:schemeClr val="tx1"/>
                  </a:solidFill>
                  <a:latin typeface="Meiryo UI" pitchFamily="50" charset="-128"/>
                  <a:ea typeface="Meiryo UI" pitchFamily="50" charset="-128"/>
                  <a:cs typeface="Meiryo UI" pitchFamily="50" charset="-128"/>
                </a:endParaRPr>
              </a:p>
            </p:txBody>
          </p:sp>
          <p:sp>
            <p:nvSpPr>
              <p:cNvPr id="68" name="直角三角形 67"/>
              <p:cNvSpPr/>
              <p:nvPr/>
            </p:nvSpPr>
            <p:spPr>
              <a:xfrm rot="13353786">
                <a:off x="3659769" y="4149080"/>
                <a:ext cx="456479" cy="460560"/>
              </a:xfrm>
              <a:prstGeom prst="rtTriangle">
                <a:avLst/>
              </a:prstGeom>
              <a:solidFill>
                <a:schemeClr val="accent5">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400">
                  <a:latin typeface="Meiryo UI" pitchFamily="50" charset="-128"/>
                  <a:ea typeface="Meiryo UI" pitchFamily="50" charset="-128"/>
                  <a:cs typeface="Meiryo UI" pitchFamily="50" charset="-128"/>
                </a:endParaRPr>
              </a:p>
            </p:txBody>
          </p:sp>
        </p:grpSp>
        <p:grpSp>
          <p:nvGrpSpPr>
            <p:cNvPr id="5" name="グループ化 12"/>
            <p:cNvGrpSpPr/>
            <p:nvPr/>
          </p:nvGrpSpPr>
          <p:grpSpPr>
            <a:xfrm>
              <a:off x="2771800" y="3752534"/>
              <a:ext cx="2052000" cy="363457"/>
              <a:chOff x="2157919" y="5589853"/>
              <a:chExt cx="2010903" cy="363457"/>
            </a:xfrm>
          </p:grpSpPr>
          <p:sp>
            <p:nvSpPr>
              <p:cNvPr id="69" name="台形 68"/>
              <p:cNvSpPr/>
              <p:nvPr/>
            </p:nvSpPr>
            <p:spPr>
              <a:xfrm rot="5400000">
                <a:off x="2959359" y="4788413"/>
                <a:ext cx="360040" cy="1962920"/>
              </a:xfrm>
              <a:prstGeom prst="trapezoid">
                <a:avLst>
                  <a:gd name="adj" fmla="val 25222"/>
                </a:avLst>
              </a:prstGeom>
              <a:solidFill>
                <a:schemeClr val="accent6">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vert="vert270" rtlCol="0" anchor="t"/>
              <a:lstStyle/>
              <a:p>
                <a:pPr lvl="0"/>
                <a:endParaRPr lang="en-US" altLang="ja-JP" sz="1400" b="1" dirty="0" smtClean="0">
                  <a:solidFill>
                    <a:schemeClr val="tx1"/>
                  </a:solidFill>
                  <a:latin typeface="Meiryo UI" pitchFamily="50" charset="-128"/>
                  <a:ea typeface="Meiryo UI" pitchFamily="50" charset="-128"/>
                  <a:cs typeface="Meiryo UI" pitchFamily="50" charset="-128"/>
                </a:endParaRPr>
              </a:p>
            </p:txBody>
          </p:sp>
          <p:sp>
            <p:nvSpPr>
              <p:cNvPr id="83" name="直角三角形 82"/>
              <p:cNvSpPr/>
              <p:nvPr/>
            </p:nvSpPr>
            <p:spPr>
              <a:xfrm rot="13374903">
                <a:off x="3873683" y="5636166"/>
                <a:ext cx="295139" cy="317144"/>
              </a:xfrm>
              <a:prstGeom prst="rtTriangle">
                <a:avLst/>
              </a:prstGeom>
              <a:solidFill>
                <a:schemeClr val="accent6">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400">
                  <a:latin typeface="Meiryo UI" pitchFamily="50" charset="-128"/>
                  <a:ea typeface="Meiryo UI" pitchFamily="50" charset="-128"/>
                  <a:cs typeface="Meiryo UI" pitchFamily="50" charset="-128"/>
                </a:endParaRPr>
              </a:p>
            </p:txBody>
          </p:sp>
        </p:grpSp>
        <p:sp>
          <p:nvSpPr>
            <p:cNvPr id="76" name="正方形/長方形 75"/>
            <p:cNvSpPr/>
            <p:nvPr/>
          </p:nvSpPr>
          <p:spPr>
            <a:xfrm>
              <a:off x="1333645" y="2774589"/>
              <a:ext cx="1366147" cy="781055"/>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en-US" altLang="ja-JP" sz="1400" b="1" dirty="0" smtClean="0">
                <a:solidFill>
                  <a:schemeClr val="tx1"/>
                </a:solidFill>
                <a:latin typeface="Meiryo UI" pitchFamily="50" charset="-128"/>
                <a:ea typeface="Meiryo UI" pitchFamily="50" charset="-128"/>
                <a:cs typeface="Meiryo UI" pitchFamily="50" charset="-128"/>
              </a:endParaRPr>
            </a:p>
            <a:p>
              <a:pPr algn="ctr"/>
              <a:endParaRPr lang="en-US" altLang="ja-JP" sz="1400" b="1" dirty="0">
                <a:solidFill>
                  <a:schemeClr val="tx1"/>
                </a:solidFill>
                <a:latin typeface="Meiryo UI" pitchFamily="50" charset="-128"/>
                <a:ea typeface="Meiryo UI" pitchFamily="50" charset="-128"/>
                <a:cs typeface="Meiryo UI" pitchFamily="50" charset="-128"/>
              </a:endParaRPr>
            </a:p>
            <a:p>
              <a:pPr algn="ctr"/>
              <a:r>
                <a:rPr kumimoji="1" lang="ja-JP" altLang="en-US" sz="1400" b="1" dirty="0" smtClean="0">
                  <a:solidFill>
                    <a:schemeClr val="tx1"/>
                  </a:solidFill>
                  <a:latin typeface="Meiryo UI" pitchFamily="50" charset="-128"/>
                  <a:ea typeface="Meiryo UI" pitchFamily="50" charset="-128"/>
                  <a:cs typeface="Meiryo UI" pitchFamily="50" charset="-128"/>
                </a:rPr>
                <a:t>局の事務のうち</a:t>
              </a:r>
              <a:endParaRPr kumimoji="1" lang="en-US" altLang="ja-JP" sz="1400" b="1" dirty="0" smtClean="0">
                <a:solidFill>
                  <a:schemeClr val="tx1"/>
                </a:solidFill>
                <a:latin typeface="Meiryo UI" pitchFamily="50" charset="-128"/>
                <a:ea typeface="Meiryo UI" pitchFamily="50" charset="-128"/>
                <a:cs typeface="Meiryo UI" pitchFamily="50" charset="-128"/>
              </a:endParaRPr>
            </a:p>
            <a:p>
              <a:pPr algn="ctr"/>
              <a:r>
                <a:rPr kumimoji="1" lang="ja-JP" altLang="en-US" sz="1400" b="1" dirty="0" smtClean="0">
                  <a:solidFill>
                    <a:schemeClr val="tx1"/>
                  </a:solidFill>
                  <a:latin typeface="Meiryo UI" pitchFamily="50" charset="-128"/>
                  <a:ea typeface="Meiryo UI" pitchFamily="50" charset="-128"/>
                  <a:cs typeface="Meiryo UI" pitchFamily="50" charset="-128"/>
                </a:rPr>
                <a:t>総合区へ</a:t>
              </a:r>
              <a:endParaRPr kumimoji="1" lang="en-US" altLang="ja-JP" sz="1400" b="1" dirty="0" smtClean="0">
                <a:solidFill>
                  <a:schemeClr val="tx1"/>
                </a:solidFill>
                <a:latin typeface="Meiryo UI" pitchFamily="50" charset="-128"/>
                <a:ea typeface="Meiryo UI" pitchFamily="50" charset="-128"/>
                <a:cs typeface="Meiryo UI" pitchFamily="50" charset="-128"/>
              </a:endParaRPr>
            </a:p>
            <a:p>
              <a:pPr algn="ctr"/>
              <a:r>
                <a:rPr kumimoji="1" lang="ja-JP" altLang="en-US" sz="1400" b="1" dirty="0" smtClean="0">
                  <a:solidFill>
                    <a:schemeClr val="tx1"/>
                  </a:solidFill>
                  <a:latin typeface="Meiryo UI" pitchFamily="50" charset="-128"/>
                  <a:ea typeface="Meiryo UI" pitchFamily="50" charset="-128"/>
                  <a:cs typeface="Meiryo UI" pitchFamily="50" charset="-128"/>
                </a:rPr>
                <a:t>移管する事務</a:t>
              </a:r>
              <a:endParaRPr kumimoji="1" lang="en-US" altLang="ja-JP" sz="1400" b="1" dirty="0" smtClean="0">
                <a:solidFill>
                  <a:schemeClr val="tx1"/>
                </a:solidFill>
                <a:latin typeface="Meiryo UI" pitchFamily="50" charset="-128"/>
                <a:ea typeface="Meiryo UI" pitchFamily="50" charset="-128"/>
                <a:cs typeface="Meiryo UI" pitchFamily="50" charset="-128"/>
              </a:endParaRPr>
            </a:p>
            <a:p>
              <a:pPr algn="ctr"/>
              <a:endParaRPr kumimoji="1" lang="en-US" altLang="ja-JP" sz="1400" b="1" dirty="0" smtClean="0">
                <a:solidFill>
                  <a:schemeClr val="tx1"/>
                </a:solidFill>
                <a:latin typeface="Meiryo UI" pitchFamily="50" charset="-128"/>
                <a:ea typeface="Meiryo UI" pitchFamily="50" charset="-128"/>
                <a:cs typeface="Meiryo UI" pitchFamily="50" charset="-128"/>
              </a:endParaRPr>
            </a:p>
            <a:p>
              <a:pPr algn="ctr"/>
              <a:endParaRPr kumimoji="1" lang="ja-JP" altLang="en-US" sz="1400" b="1" dirty="0">
                <a:solidFill>
                  <a:schemeClr val="tx1"/>
                </a:solidFill>
                <a:latin typeface="Meiryo UI" pitchFamily="50" charset="-128"/>
                <a:ea typeface="Meiryo UI" pitchFamily="50" charset="-128"/>
                <a:cs typeface="Meiryo UI" pitchFamily="50" charset="-128"/>
              </a:endParaRPr>
            </a:p>
          </p:txBody>
        </p:sp>
        <p:sp>
          <p:nvSpPr>
            <p:cNvPr id="52" name="テキスト ボックス 51"/>
            <p:cNvSpPr txBox="1"/>
            <p:nvPr/>
          </p:nvSpPr>
          <p:spPr>
            <a:xfrm>
              <a:off x="3491880" y="3766986"/>
              <a:ext cx="720080" cy="276999"/>
            </a:xfrm>
            <a:prstGeom prst="rect">
              <a:avLst/>
            </a:prstGeom>
            <a:noFill/>
          </p:spPr>
          <p:txBody>
            <a:bodyPr wrap="square" rtlCol="0">
              <a:spAutoFit/>
            </a:bodyPr>
            <a:lstStyle/>
            <a:p>
              <a:pPr algn="ctr"/>
              <a:r>
                <a:rPr kumimoji="1" lang="ja-JP" altLang="en-US" sz="1200" dirty="0" smtClean="0">
                  <a:latin typeface="Meiryo UI" pitchFamily="50" charset="-128"/>
                  <a:ea typeface="Meiryo UI" pitchFamily="50" charset="-128"/>
                  <a:cs typeface="Meiryo UI" pitchFamily="50" charset="-128"/>
                </a:rPr>
                <a:t>③</a:t>
              </a:r>
              <a:endParaRPr kumimoji="1" lang="ja-JP" altLang="en-US" sz="1200" dirty="0">
                <a:latin typeface="Meiryo UI" pitchFamily="50" charset="-128"/>
                <a:ea typeface="Meiryo UI" pitchFamily="50" charset="-128"/>
                <a:cs typeface="Meiryo UI" pitchFamily="50" charset="-128"/>
              </a:endParaRPr>
            </a:p>
          </p:txBody>
        </p:sp>
        <p:sp>
          <p:nvSpPr>
            <p:cNvPr id="54" name="テキスト ボックス 53"/>
            <p:cNvSpPr txBox="1"/>
            <p:nvPr/>
          </p:nvSpPr>
          <p:spPr>
            <a:xfrm>
              <a:off x="3491880" y="2791961"/>
              <a:ext cx="720080" cy="276999"/>
            </a:xfrm>
            <a:prstGeom prst="rect">
              <a:avLst/>
            </a:prstGeom>
            <a:noFill/>
          </p:spPr>
          <p:txBody>
            <a:bodyPr wrap="square" rtlCol="0">
              <a:spAutoFit/>
            </a:bodyPr>
            <a:lstStyle/>
            <a:p>
              <a:pPr algn="ctr"/>
              <a:r>
                <a:rPr kumimoji="1" lang="ja-JP" altLang="en-US" sz="1200" dirty="0" smtClean="0">
                  <a:latin typeface="Meiryo UI" pitchFamily="50" charset="-128"/>
                  <a:ea typeface="Meiryo UI" pitchFamily="50" charset="-128"/>
                  <a:cs typeface="Meiryo UI" pitchFamily="50" charset="-128"/>
                </a:rPr>
                <a:t>①</a:t>
              </a:r>
              <a:endParaRPr kumimoji="1" lang="ja-JP" altLang="en-US" sz="1200" dirty="0">
                <a:latin typeface="Meiryo UI" pitchFamily="50" charset="-128"/>
                <a:ea typeface="Meiryo UI" pitchFamily="50" charset="-128"/>
                <a:cs typeface="Meiryo UI" pitchFamily="50" charset="-128"/>
              </a:endParaRPr>
            </a:p>
          </p:txBody>
        </p:sp>
        <p:sp>
          <p:nvSpPr>
            <p:cNvPr id="75" name="正方形/長方形 74"/>
            <p:cNvSpPr/>
            <p:nvPr/>
          </p:nvSpPr>
          <p:spPr>
            <a:xfrm>
              <a:off x="1333645" y="2149807"/>
              <a:ext cx="1366147" cy="559113"/>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en-US" altLang="ja-JP" sz="1400" b="1" dirty="0" smtClean="0">
                <a:solidFill>
                  <a:schemeClr val="tx1"/>
                </a:solidFill>
                <a:latin typeface="Meiryo UI" pitchFamily="50" charset="-128"/>
                <a:ea typeface="Meiryo UI" pitchFamily="50" charset="-128"/>
                <a:cs typeface="Meiryo UI" pitchFamily="50" charset="-128"/>
              </a:endParaRPr>
            </a:p>
            <a:p>
              <a:pPr algn="ctr"/>
              <a:endParaRPr lang="en-US" altLang="ja-JP" sz="1400" b="1" dirty="0">
                <a:solidFill>
                  <a:schemeClr val="tx1"/>
                </a:solidFill>
                <a:latin typeface="Meiryo UI" pitchFamily="50" charset="-128"/>
                <a:ea typeface="Meiryo UI" pitchFamily="50" charset="-128"/>
                <a:cs typeface="Meiryo UI" pitchFamily="50" charset="-128"/>
              </a:endParaRPr>
            </a:p>
            <a:p>
              <a:pPr algn="ctr"/>
              <a:r>
                <a:rPr kumimoji="1" lang="ja-JP" altLang="en-US" sz="1400" b="1" dirty="0" smtClean="0">
                  <a:solidFill>
                    <a:schemeClr val="tx1"/>
                  </a:solidFill>
                  <a:latin typeface="Meiryo UI" pitchFamily="50" charset="-128"/>
                  <a:ea typeface="Meiryo UI" pitchFamily="50" charset="-128"/>
                  <a:cs typeface="Meiryo UI" pitchFamily="50" charset="-128"/>
                </a:rPr>
                <a:t>局の事務</a:t>
              </a:r>
              <a:endParaRPr kumimoji="1" lang="en-US" altLang="ja-JP" sz="1400" b="1" dirty="0" smtClean="0">
                <a:solidFill>
                  <a:schemeClr val="tx1"/>
                </a:solidFill>
                <a:latin typeface="Meiryo UI" pitchFamily="50" charset="-128"/>
                <a:ea typeface="Meiryo UI" pitchFamily="50" charset="-128"/>
                <a:cs typeface="Meiryo UI" pitchFamily="50" charset="-128"/>
              </a:endParaRPr>
            </a:p>
            <a:p>
              <a:pPr algn="ctr"/>
              <a:endParaRPr kumimoji="1" lang="en-US" altLang="ja-JP" sz="1400" b="1" dirty="0" smtClean="0">
                <a:solidFill>
                  <a:schemeClr val="tx1"/>
                </a:solidFill>
                <a:latin typeface="Meiryo UI" pitchFamily="50" charset="-128"/>
                <a:ea typeface="Meiryo UI" pitchFamily="50" charset="-128"/>
                <a:cs typeface="Meiryo UI" pitchFamily="50" charset="-128"/>
              </a:endParaRPr>
            </a:p>
            <a:p>
              <a:pPr algn="ctr"/>
              <a:endParaRPr kumimoji="1" lang="ja-JP" altLang="en-US" sz="1400" b="1" dirty="0">
                <a:solidFill>
                  <a:schemeClr val="tx1"/>
                </a:solidFill>
                <a:latin typeface="Meiryo UI" pitchFamily="50" charset="-128"/>
                <a:ea typeface="Meiryo UI" pitchFamily="50" charset="-128"/>
                <a:cs typeface="Meiryo UI" pitchFamily="50" charset="-128"/>
              </a:endParaRPr>
            </a:p>
          </p:txBody>
        </p:sp>
        <p:sp>
          <p:nvSpPr>
            <p:cNvPr id="46" name="正方形/長方形 45"/>
            <p:cNvSpPr/>
            <p:nvPr/>
          </p:nvSpPr>
          <p:spPr>
            <a:xfrm>
              <a:off x="4934045" y="2924944"/>
              <a:ext cx="1366147" cy="781055"/>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en-US" altLang="ja-JP" sz="1400" b="1" dirty="0" smtClean="0">
                <a:solidFill>
                  <a:schemeClr val="tx1"/>
                </a:solidFill>
                <a:latin typeface="Meiryo UI" pitchFamily="50" charset="-128"/>
                <a:ea typeface="Meiryo UI" pitchFamily="50" charset="-128"/>
                <a:cs typeface="Meiryo UI" pitchFamily="50" charset="-128"/>
              </a:endParaRPr>
            </a:p>
            <a:p>
              <a:pPr algn="ctr"/>
              <a:endParaRPr lang="en-US" altLang="ja-JP" sz="1400" b="1" dirty="0">
                <a:solidFill>
                  <a:schemeClr val="tx1"/>
                </a:solidFill>
                <a:latin typeface="Meiryo UI" pitchFamily="50" charset="-128"/>
                <a:ea typeface="Meiryo UI" pitchFamily="50" charset="-128"/>
                <a:cs typeface="Meiryo UI" pitchFamily="50" charset="-128"/>
              </a:endParaRPr>
            </a:p>
            <a:p>
              <a:pPr algn="ctr"/>
              <a:r>
                <a:rPr kumimoji="1" lang="ja-JP" altLang="en-US" sz="1400" b="1" dirty="0" smtClean="0">
                  <a:solidFill>
                    <a:schemeClr val="tx1"/>
                  </a:solidFill>
                  <a:latin typeface="Meiryo UI" pitchFamily="50" charset="-128"/>
                  <a:ea typeface="Meiryo UI" pitchFamily="50" charset="-128"/>
                  <a:cs typeface="Meiryo UI" pitchFamily="50" charset="-128"/>
                </a:rPr>
                <a:t>局の事務のうち</a:t>
              </a:r>
              <a:endParaRPr kumimoji="1" lang="en-US" altLang="ja-JP" sz="1400" b="1" dirty="0" smtClean="0">
                <a:solidFill>
                  <a:schemeClr val="tx1"/>
                </a:solidFill>
                <a:latin typeface="Meiryo UI" pitchFamily="50" charset="-128"/>
                <a:ea typeface="Meiryo UI" pitchFamily="50" charset="-128"/>
                <a:cs typeface="Meiryo UI" pitchFamily="50" charset="-128"/>
              </a:endParaRPr>
            </a:p>
            <a:p>
              <a:pPr algn="ctr"/>
              <a:r>
                <a:rPr kumimoji="1" lang="ja-JP" altLang="en-US" sz="1400" b="1" dirty="0" smtClean="0">
                  <a:solidFill>
                    <a:schemeClr val="tx1"/>
                  </a:solidFill>
                  <a:latin typeface="Meiryo UI" pitchFamily="50" charset="-128"/>
                  <a:ea typeface="Meiryo UI" pitchFamily="50" charset="-128"/>
                  <a:cs typeface="Meiryo UI" pitchFamily="50" charset="-128"/>
                </a:rPr>
                <a:t>総合区へ</a:t>
              </a:r>
              <a:endParaRPr kumimoji="1" lang="en-US" altLang="ja-JP" sz="1400" b="1" dirty="0" smtClean="0">
                <a:solidFill>
                  <a:schemeClr val="tx1"/>
                </a:solidFill>
                <a:latin typeface="Meiryo UI" pitchFamily="50" charset="-128"/>
                <a:ea typeface="Meiryo UI" pitchFamily="50" charset="-128"/>
                <a:cs typeface="Meiryo UI" pitchFamily="50" charset="-128"/>
              </a:endParaRPr>
            </a:p>
            <a:p>
              <a:pPr algn="ctr"/>
              <a:r>
                <a:rPr kumimoji="1" lang="ja-JP" altLang="en-US" sz="1400" b="1" dirty="0" smtClean="0">
                  <a:solidFill>
                    <a:schemeClr val="tx1"/>
                  </a:solidFill>
                  <a:latin typeface="Meiryo UI" pitchFamily="50" charset="-128"/>
                  <a:ea typeface="Meiryo UI" pitchFamily="50" charset="-128"/>
                  <a:cs typeface="Meiryo UI" pitchFamily="50" charset="-128"/>
                </a:rPr>
                <a:t>移管する事務</a:t>
              </a:r>
              <a:endParaRPr kumimoji="1" lang="en-US" altLang="ja-JP" sz="1400" b="1" dirty="0" smtClean="0">
                <a:solidFill>
                  <a:schemeClr val="tx1"/>
                </a:solidFill>
                <a:latin typeface="Meiryo UI" pitchFamily="50" charset="-128"/>
                <a:ea typeface="Meiryo UI" pitchFamily="50" charset="-128"/>
                <a:cs typeface="Meiryo UI" pitchFamily="50" charset="-128"/>
              </a:endParaRPr>
            </a:p>
            <a:p>
              <a:pPr algn="ctr"/>
              <a:endParaRPr kumimoji="1" lang="en-US" altLang="ja-JP" sz="1400" b="1" dirty="0" smtClean="0">
                <a:solidFill>
                  <a:schemeClr val="tx1"/>
                </a:solidFill>
                <a:latin typeface="Meiryo UI" pitchFamily="50" charset="-128"/>
                <a:ea typeface="Meiryo UI" pitchFamily="50" charset="-128"/>
                <a:cs typeface="Meiryo UI" pitchFamily="50" charset="-128"/>
              </a:endParaRPr>
            </a:p>
            <a:p>
              <a:pPr algn="ctr"/>
              <a:endParaRPr kumimoji="1" lang="ja-JP" altLang="en-US" sz="1400" b="1" dirty="0">
                <a:solidFill>
                  <a:schemeClr val="tx1"/>
                </a:solidFill>
                <a:latin typeface="Meiryo UI" pitchFamily="50" charset="-128"/>
                <a:ea typeface="Meiryo UI" pitchFamily="50" charset="-128"/>
                <a:cs typeface="Meiryo UI" pitchFamily="50" charset="-128"/>
              </a:endParaRPr>
            </a:p>
          </p:txBody>
        </p:sp>
        <p:sp>
          <p:nvSpPr>
            <p:cNvPr id="80" name="台形 79"/>
            <p:cNvSpPr/>
            <p:nvPr/>
          </p:nvSpPr>
          <p:spPr>
            <a:xfrm rot="16200000">
              <a:off x="3703561" y="2466752"/>
              <a:ext cx="126951" cy="1990470"/>
            </a:xfrm>
            <a:prstGeom prst="trapezoid">
              <a:avLst>
                <a:gd name="adj" fmla="val 6933"/>
              </a:avLst>
            </a:prstGeom>
            <a:solidFill>
              <a:schemeClr val="accent5">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vert="eaVert" rtlCol="0" anchor="ctr"/>
            <a:lstStyle/>
            <a:p>
              <a:endParaRPr kumimoji="1" lang="ja-JP" altLang="en-US" sz="1400" b="1" dirty="0">
                <a:solidFill>
                  <a:schemeClr val="tx1"/>
                </a:solidFill>
                <a:latin typeface="Meiryo UI" pitchFamily="50" charset="-128"/>
                <a:ea typeface="Meiryo UI" pitchFamily="50" charset="-128"/>
                <a:cs typeface="Meiryo UI" pitchFamily="50" charset="-128"/>
              </a:endParaRPr>
            </a:p>
          </p:txBody>
        </p:sp>
        <p:grpSp>
          <p:nvGrpSpPr>
            <p:cNvPr id="6" name="グループ化 47"/>
            <p:cNvGrpSpPr/>
            <p:nvPr/>
          </p:nvGrpSpPr>
          <p:grpSpPr>
            <a:xfrm>
              <a:off x="2762644" y="3315472"/>
              <a:ext cx="2132585" cy="1265656"/>
              <a:chOff x="2771801" y="2347294"/>
              <a:chExt cx="2168730" cy="1265656"/>
            </a:xfrm>
          </p:grpSpPr>
          <p:sp>
            <p:nvSpPr>
              <p:cNvPr id="49" name="台形 48"/>
              <p:cNvSpPr/>
              <p:nvPr/>
            </p:nvSpPr>
            <p:spPr>
              <a:xfrm rot="16200000">
                <a:off x="3720429" y="2449883"/>
                <a:ext cx="126951" cy="2024207"/>
              </a:xfrm>
              <a:prstGeom prst="trapezoid">
                <a:avLst>
                  <a:gd name="adj" fmla="val 6933"/>
                </a:avLst>
              </a:prstGeom>
              <a:solidFill>
                <a:schemeClr val="accent5">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vert="eaVert" rtlCol="0" anchor="ctr"/>
              <a:lstStyle/>
              <a:p>
                <a:endParaRPr kumimoji="1" lang="ja-JP" altLang="en-US" sz="1400" b="1" dirty="0">
                  <a:solidFill>
                    <a:schemeClr val="tx1"/>
                  </a:solidFill>
                  <a:latin typeface="Meiryo UI" pitchFamily="50" charset="-128"/>
                  <a:ea typeface="Meiryo UI" pitchFamily="50" charset="-128"/>
                  <a:cs typeface="Meiryo UI" pitchFamily="50" charset="-128"/>
                </a:endParaRPr>
              </a:p>
            </p:txBody>
          </p:sp>
          <p:sp>
            <p:nvSpPr>
              <p:cNvPr id="50" name="二等辺三角形 49"/>
              <p:cNvSpPr/>
              <p:nvPr/>
            </p:nvSpPr>
            <p:spPr>
              <a:xfrm rot="5400000">
                <a:off x="4621891" y="3294309"/>
                <a:ext cx="309072" cy="328209"/>
              </a:xfrm>
              <a:prstGeom prst="triangle">
                <a:avLst/>
              </a:prstGeom>
              <a:solidFill>
                <a:schemeClr val="accent5">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7" name="二等辺三角形 36"/>
              <p:cNvSpPr/>
              <p:nvPr/>
            </p:nvSpPr>
            <p:spPr>
              <a:xfrm rot="5400000">
                <a:off x="4621891" y="2337725"/>
                <a:ext cx="309072" cy="328209"/>
              </a:xfrm>
              <a:prstGeom prst="triangle">
                <a:avLst/>
              </a:prstGeom>
              <a:solidFill>
                <a:schemeClr val="accent5">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sp>
          <p:nvSpPr>
            <p:cNvPr id="51" name="テキスト ボックス 50"/>
            <p:cNvSpPr txBox="1"/>
            <p:nvPr/>
          </p:nvSpPr>
          <p:spPr>
            <a:xfrm>
              <a:off x="3491880" y="4304129"/>
              <a:ext cx="720080" cy="276999"/>
            </a:xfrm>
            <a:prstGeom prst="rect">
              <a:avLst/>
            </a:prstGeom>
            <a:noFill/>
          </p:spPr>
          <p:txBody>
            <a:bodyPr wrap="square" rtlCol="0">
              <a:spAutoFit/>
            </a:bodyPr>
            <a:lstStyle/>
            <a:p>
              <a:pPr algn="ctr"/>
              <a:r>
                <a:rPr kumimoji="1" lang="ja-JP" altLang="en-US" sz="1200" dirty="0" smtClean="0">
                  <a:latin typeface="Meiryo UI" pitchFamily="50" charset="-128"/>
                  <a:ea typeface="Meiryo UI" pitchFamily="50" charset="-128"/>
                  <a:cs typeface="Meiryo UI" pitchFamily="50" charset="-128"/>
                </a:rPr>
                <a:t>④</a:t>
              </a:r>
              <a:endParaRPr kumimoji="1" lang="ja-JP" altLang="en-US" sz="1200" dirty="0">
                <a:latin typeface="Meiryo UI" pitchFamily="50" charset="-128"/>
                <a:ea typeface="Meiryo UI" pitchFamily="50" charset="-128"/>
                <a:cs typeface="Meiryo UI" pitchFamily="50" charset="-128"/>
              </a:endParaRPr>
            </a:p>
          </p:txBody>
        </p:sp>
        <p:sp>
          <p:nvSpPr>
            <p:cNvPr id="53" name="テキスト ボックス 52"/>
            <p:cNvSpPr txBox="1"/>
            <p:nvPr/>
          </p:nvSpPr>
          <p:spPr>
            <a:xfrm>
              <a:off x="3483933" y="3306662"/>
              <a:ext cx="720080" cy="276999"/>
            </a:xfrm>
            <a:prstGeom prst="rect">
              <a:avLst/>
            </a:prstGeom>
            <a:noFill/>
          </p:spPr>
          <p:txBody>
            <a:bodyPr wrap="square" rtlCol="0">
              <a:spAutoFit/>
            </a:bodyPr>
            <a:lstStyle/>
            <a:p>
              <a:pPr algn="ctr"/>
              <a:r>
                <a:rPr kumimoji="1" lang="ja-JP" altLang="en-US" sz="1200" dirty="0" smtClean="0">
                  <a:latin typeface="Meiryo UI" pitchFamily="50" charset="-128"/>
                  <a:ea typeface="Meiryo UI" pitchFamily="50" charset="-128"/>
                  <a:cs typeface="Meiryo UI" pitchFamily="50" charset="-128"/>
                </a:rPr>
                <a:t>②</a:t>
              </a:r>
              <a:endParaRPr kumimoji="1" lang="ja-JP" altLang="en-US" sz="1200" dirty="0">
                <a:latin typeface="Meiryo UI" pitchFamily="50" charset="-128"/>
                <a:ea typeface="Meiryo UI" pitchFamily="50" charset="-128"/>
                <a:cs typeface="Meiryo UI" pitchFamily="50" charset="-128"/>
              </a:endParaRPr>
            </a:p>
          </p:txBody>
        </p:sp>
      </p:grpSp>
      <p:sp>
        <p:nvSpPr>
          <p:cNvPr id="38" name="正方形/長方形 37"/>
          <p:cNvSpPr/>
          <p:nvPr/>
        </p:nvSpPr>
        <p:spPr>
          <a:xfrm>
            <a:off x="7010472" y="2992559"/>
            <a:ext cx="1882008" cy="653011"/>
          </a:xfrm>
          <a:prstGeom prst="rect">
            <a:avLst/>
          </a:prstGeom>
          <a:solidFill>
            <a:schemeClr val="bg1"/>
          </a:solidFill>
          <a:ln w="12700">
            <a:solidFill>
              <a:schemeClr val="tx1"/>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kumimoji="1" lang="ja-JP" altLang="en-US" sz="1200" b="1" dirty="0" smtClean="0">
                <a:solidFill>
                  <a:schemeClr val="tx1"/>
                </a:solidFill>
                <a:latin typeface="Meiryo UI" pitchFamily="50" charset="-128"/>
                <a:ea typeface="Meiryo UI" pitchFamily="50" charset="-128"/>
                <a:cs typeface="Meiryo UI" pitchFamily="50" charset="-128"/>
              </a:rPr>
              <a:t>①　職員の</a:t>
            </a:r>
            <a:r>
              <a:rPr kumimoji="1" lang="ja-JP" altLang="en-US" sz="1200" b="1" u="sng" dirty="0" smtClean="0">
                <a:solidFill>
                  <a:schemeClr val="tx1"/>
                </a:solidFill>
                <a:latin typeface="Meiryo UI" pitchFamily="50" charset="-128"/>
                <a:ea typeface="Meiryo UI" pitchFamily="50" charset="-128"/>
                <a:cs typeface="Meiryo UI" pitchFamily="50" charset="-128"/>
              </a:rPr>
              <a:t>増加</a:t>
            </a:r>
            <a:endParaRPr kumimoji="1" lang="en-US" altLang="ja-JP" sz="1200" b="1" u="sng" dirty="0" smtClean="0">
              <a:solidFill>
                <a:schemeClr val="tx1"/>
              </a:solidFill>
              <a:latin typeface="Meiryo UI" pitchFamily="50" charset="-128"/>
              <a:ea typeface="Meiryo UI" pitchFamily="50" charset="-128"/>
              <a:cs typeface="Meiryo UI" pitchFamily="50" charset="-128"/>
            </a:endParaRPr>
          </a:p>
          <a:p>
            <a:r>
              <a:rPr kumimoji="1" lang="ja-JP" altLang="en-US" sz="1200" dirty="0" smtClean="0">
                <a:solidFill>
                  <a:schemeClr val="tx1"/>
                </a:solidFill>
                <a:latin typeface="Meiryo UI" pitchFamily="50" charset="-128"/>
                <a:ea typeface="Meiryo UI" pitchFamily="50" charset="-128"/>
                <a:cs typeface="Meiryo UI" pitchFamily="50" charset="-128"/>
              </a:rPr>
              <a:t>（１局から８総合区へ移</a:t>
            </a:r>
            <a:endParaRPr kumimoji="1" lang="en-US" altLang="ja-JP" sz="1200" dirty="0" smtClean="0">
              <a:solidFill>
                <a:schemeClr val="tx1"/>
              </a:solidFill>
              <a:latin typeface="Meiryo UI" pitchFamily="50" charset="-128"/>
              <a:ea typeface="Meiryo UI" pitchFamily="50" charset="-128"/>
              <a:cs typeface="Meiryo UI" pitchFamily="50" charset="-128"/>
            </a:endParaRPr>
          </a:p>
          <a:p>
            <a:r>
              <a:rPr kumimoji="1" lang="ja-JP" altLang="en-US" sz="1200" dirty="0" smtClean="0">
                <a:solidFill>
                  <a:schemeClr val="tx1"/>
                </a:solidFill>
                <a:latin typeface="Meiryo UI" pitchFamily="50" charset="-128"/>
                <a:ea typeface="Meiryo UI" pitchFamily="50" charset="-128"/>
                <a:cs typeface="Meiryo UI" pitchFamily="50" charset="-128"/>
              </a:rPr>
              <a:t>   管する事務）</a:t>
            </a:r>
            <a:endParaRPr kumimoji="1" lang="ja-JP" altLang="en-US" sz="1200" dirty="0">
              <a:solidFill>
                <a:schemeClr val="tx1"/>
              </a:solidFill>
              <a:latin typeface="Meiryo UI" pitchFamily="50" charset="-128"/>
              <a:ea typeface="Meiryo UI" pitchFamily="50" charset="-128"/>
              <a:cs typeface="Meiryo UI" pitchFamily="50" charset="-128"/>
            </a:endParaRPr>
          </a:p>
        </p:txBody>
      </p:sp>
      <p:sp>
        <p:nvSpPr>
          <p:cNvPr id="48" name="正方形/長方形 47"/>
          <p:cNvSpPr/>
          <p:nvPr/>
        </p:nvSpPr>
        <p:spPr>
          <a:xfrm>
            <a:off x="7010472" y="3712639"/>
            <a:ext cx="1882008" cy="653011"/>
          </a:xfrm>
          <a:prstGeom prst="rect">
            <a:avLst/>
          </a:prstGeom>
          <a:solidFill>
            <a:schemeClr val="bg1"/>
          </a:solidFill>
          <a:ln w="12700">
            <a:solidFill>
              <a:schemeClr val="tx1"/>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ja-JP" altLang="en-US" sz="1200" b="1" dirty="0" smtClean="0">
                <a:solidFill>
                  <a:schemeClr val="tx1"/>
                </a:solidFill>
                <a:latin typeface="Meiryo UI" pitchFamily="50" charset="-128"/>
                <a:ea typeface="Meiryo UI" pitchFamily="50" charset="-128"/>
                <a:cs typeface="Meiryo UI" pitchFamily="50" charset="-128"/>
              </a:rPr>
              <a:t>②　概ね</a:t>
            </a:r>
            <a:r>
              <a:rPr lang="ja-JP" altLang="en-US" sz="1200" b="1" u="sng" dirty="0" smtClean="0">
                <a:solidFill>
                  <a:schemeClr val="tx1"/>
                </a:solidFill>
                <a:latin typeface="Meiryo UI" pitchFamily="50" charset="-128"/>
                <a:ea typeface="Meiryo UI" pitchFamily="50" charset="-128"/>
                <a:cs typeface="Meiryo UI" pitchFamily="50" charset="-128"/>
              </a:rPr>
              <a:t>現員</a:t>
            </a:r>
            <a:r>
              <a:rPr lang="ja-JP" altLang="en-US" sz="1200" b="1" dirty="0" smtClean="0">
                <a:solidFill>
                  <a:schemeClr val="tx1"/>
                </a:solidFill>
                <a:latin typeface="Meiryo UI" pitchFamily="50" charset="-128"/>
                <a:ea typeface="Meiryo UI" pitchFamily="50" charset="-128"/>
                <a:cs typeface="Meiryo UI" pitchFamily="50" charset="-128"/>
              </a:rPr>
              <a:t>を配置</a:t>
            </a:r>
            <a:endParaRPr kumimoji="1" lang="en-US" altLang="ja-JP" sz="1200" b="1" dirty="0" smtClean="0">
              <a:solidFill>
                <a:schemeClr val="tx1"/>
              </a:solidFill>
              <a:latin typeface="Meiryo UI" pitchFamily="50" charset="-128"/>
              <a:ea typeface="Meiryo UI" pitchFamily="50" charset="-128"/>
              <a:cs typeface="Meiryo UI" pitchFamily="50" charset="-128"/>
            </a:endParaRPr>
          </a:p>
          <a:p>
            <a:r>
              <a:rPr kumimoji="1" lang="ja-JP" altLang="en-US" sz="1200" dirty="0" smtClean="0">
                <a:solidFill>
                  <a:schemeClr val="tx1"/>
                </a:solidFill>
                <a:latin typeface="Meiryo UI" pitchFamily="50" charset="-128"/>
                <a:ea typeface="Meiryo UI" pitchFamily="50" charset="-128"/>
                <a:cs typeface="Meiryo UI" pitchFamily="50" charset="-128"/>
              </a:rPr>
              <a:t>（局から総合区へ</a:t>
            </a:r>
            <a:r>
              <a:rPr kumimoji="1" lang="ja-JP" altLang="en-US" sz="1200" dirty="0" err="1" smtClean="0">
                <a:solidFill>
                  <a:schemeClr val="tx1"/>
                </a:solidFill>
                <a:latin typeface="Meiryo UI" pitchFamily="50" charset="-128"/>
                <a:ea typeface="Meiryo UI" pitchFamily="50" charset="-128"/>
                <a:cs typeface="Meiryo UI" pitchFamily="50" charset="-128"/>
              </a:rPr>
              <a:t>移管す</a:t>
            </a:r>
            <a:r>
              <a:rPr kumimoji="1" lang="ja-JP" altLang="en-US" sz="1200" dirty="0" smtClean="0">
                <a:solidFill>
                  <a:schemeClr val="tx1"/>
                </a:solidFill>
                <a:latin typeface="Meiryo UI" pitchFamily="50" charset="-128"/>
                <a:ea typeface="Meiryo UI" pitchFamily="50" charset="-128"/>
                <a:cs typeface="Meiryo UI" pitchFamily="50" charset="-128"/>
              </a:rPr>
              <a:t>  </a:t>
            </a:r>
            <a:endParaRPr kumimoji="1" lang="en-US" altLang="ja-JP" sz="1200" dirty="0" smtClean="0">
              <a:solidFill>
                <a:schemeClr val="tx1"/>
              </a:solidFill>
              <a:latin typeface="Meiryo UI" pitchFamily="50" charset="-128"/>
              <a:ea typeface="Meiryo UI" pitchFamily="50" charset="-128"/>
              <a:cs typeface="Meiryo UI" pitchFamily="50" charset="-128"/>
            </a:endParaRPr>
          </a:p>
          <a:p>
            <a:r>
              <a:rPr lang="en-US" altLang="ja-JP" sz="1200" dirty="0" smtClean="0">
                <a:solidFill>
                  <a:schemeClr val="tx1"/>
                </a:solidFill>
                <a:latin typeface="Meiryo UI" pitchFamily="50" charset="-128"/>
                <a:ea typeface="Meiryo UI" pitchFamily="50" charset="-128"/>
                <a:cs typeface="Meiryo UI" pitchFamily="50" charset="-128"/>
              </a:rPr>
              <a:t>  </a:t>
            </a:r>
            <a:r>
              <a:rPr lang="ja-JP" altLang="en-US" sz="1200" dirty="0" smtClean="0">
                <a:solidFill>
                  <a:schemeClr val="tx1"/>
                </a:solidFill>
                <a:latin typeface="Meiryo UI" pitchFamily="50" charset="-128"/>
                <a:ea typeface="Meiryo UI" pitchFamily="50" charset="-128"/>
                <a:cs typeface="Meiryo UI" pitchFamily="50" charset="-128"/>
              </a:rPr>
              <a:t> </a:t>
            </a:r>
            <a:r>
              <a:rPr kumimoji="1" lang="ja-JP" altLang="en-US" sz="1200" dirty="0" smtClean="0">
                <a:solidFill>
                  <a:schemeClr val="tx1"/>
                </a:solidFill>
                <a:latin typeface="Meiryo UI" pitchFamily="50" charset="-128"/>
                <a:ea typeface="Meiryo UI" pitchFamily="50" charset="-128"/>
                <a:cs typeface="Meiryo UI" pitchFamily="50" charset="-128"/>
              </a:rPr>
              <a:t>る工営所・保育所など）</a:t>
            </a:r>
            <a:endParaRPr kumimoji="1" lang="ja-JP" altLang="en-US" sz="1200" dirty="0">
              <a:solidFill>
                <a:schemeClr val="tx1"/>
              </a:solidFill>
              <a:latin typeface="Meiryo UI" pitchFamily="50" charset="-128"/>
              <a:ea typeface="Meiryo UI" pitchFamily="50" charset="-128"/>
              <a:cs typeface="Meiryo UI" pitchFamily="50" charset="-128"/>
            </a:endParaRPr>
          </a:p>
        </p:txBody>
      </p:sp>
      <p:sp>
        <p:nvSpPr>
          <p:cNvPr id="55" name="正方形/長方形 54"/>
          <p:cNvSpPr/>
          <p:nvPr/>
        </p:nvSpPr>
        <p:spPr>
          <a:xfrm>
            <a:off x="7010472" y="4432719"/>
            <a:ext cx="1882008" cy="653011"/>
          </a:xfrm>
          <a:prstGeom prst="rect">
            <a:avLst/>
          </a:prstGeom>
          <a:solidFill>
            <a:schemeClr val="bg1"/>
          </a:solidFill>
          <a:ln w="12700">
            <a:solidFill>
              <a:schemeClr val="tx1"/>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ja-JP" altLang="en-US" sz="1200" b="1" dirty="0" smtClean="0">
                <a:solidFill>
                  <a:schemeClr val="tx1"/>
                </a:solidFill>
                <a:latin typeface="Meiryo UI" pitchFamily="50" charset="-128"/>
                <a:ea typeface="Meiryo UI" pitchFamily="50" charset="-128"/>
                <a:cs typeface="Meiryo UI" pitchFamily="50" charset="-128"/>
              </a:rPr>
              <a:t>③　職員の</a:t>
            </a:r>
            <a:r>
              <a:rPr lang="ja-JP" altLang="en-US" sz="1200" b="1" u="sng" dirty="0" smtClean="0">
                <a:solidFill>
                  <a:schemeClr val="tx1"/>
                </a:solidFill>
                <a:latin typeface="Meiryo UI" pitchFamily="50" charset="-128"/>
                <a:ea typeface="Meiryo UI" pitchFamily="50" charset="-128"/>
                <a:cs typeface="Meiryo UI" pitchFamily="50" charset="-128"/>
              </a:rPr>
              <a:t>減少</a:t>
            </a:r>
            <a:endParaRPr kumimoji="1" lang="en-US" altLang="ja-JP" sz="1200" b="1" u="sng" dirty="0" smtClean="0">
              <a:solidFill>
                <a:schemeClr val="tx1"/>
              </a:solidFill>
              <a:latin typeface="Meiryo UI" pitchFamily="50" charset="-128"/>
              <a:ea typeface="Meiryo UI" pitchFamily="50" charset="-128"/>
              <a:cs typeface="Meiryo UI" pitchFamily="50" charset="-128"/>
            </a:endParaRPr>
          </a:p>
          <a:p>
            <a:r>
              <a:rPr kumimoji="1" lang="ja-JP" altLang="en-US" sz="1200" dirty="0" smtClean="0">
                <a:solidFill>
                  <a:schemeClr val="tx1"/>
                </a:solidFill>
                <a:latin typeface="Meiryo UI" pitchFamily="50" charset="-128"/>
                <a:ea typeface="Meiryo UI" pitchFamily="50" charset="-128"/>
                <a:cs typeface="Meiryo UI" pitchFamily="50" charset="-128"/>
              </a:rPr>
              <a:t>（</a:t>
            </a:r>
            <a:r>
              <a:rPr kumimoji="1" lang="en-US" altLang="ja-JP" sz="1200" dirty="0" smtClean="0">
                <a:solidFill>
                  <a:schemeClr val="tx1"/>
                </a:solidFill>
                <a:latin typeface="Meiryo UI" pitchFamily="50" charset="-128"/>
                <a:ea typeface="Meiryo UI" pitchFamily="50" charset="-128"/>
                <a:cs typeface="Meiryo UI" pitchFamily="50" charset="-128"/>
              </a:rPr>
              <a:t>24</a:t>
            </a:r>
            <a:r>
              <a:rPr kumimoji="1" lang="ja-JP" altLang="en-US" sz="1200" dirty="0" smtClean="0">
                <a:solidFill>
                  <a:schemeClr val="tx1"/>
                </a:solidFill>
                <a:latin typeface="Meiryo UI" pitchFamily="50" charset="-128"/>
                <a:ea typeface="Meiryo UI" pitchFamily="50" charset="-128"/>
                <a:cs typeface="Meiryo UI" pitchFamily="50" charset="-128"/>
              </a:rPr>
              <a:t>行政区から８総合区　</a:t>
            </a:r>
            <a:endParaRPr kumimoji="1" lang="en-US" altLang="ja-JP" sz="1200" dirty="0" smtClean="0">
              <a:solidFill>
                <a:schemeClr val="tx1"/>
              </a:solidFill>
              <a:latin typeface="Meiryo UI" pitchFamily="50" charset="-128"/>
              <a:ea typeface="Meiryo UI" pitchFamily="50" charset="-128"/>
              <a:cs typeface="Meiryo UI" pitchFamily="50" charset="-128"/>
            </a:endParaRPr>
          </a:p>
          <a:p>
            <a:r>
              <a:rPr lang="ja-JP" altLang="en-US" sz="1200" dirty="0" smtClean="0">
                <a:solidFill>
                  <a:schemeClr val="tx1"/>
                </a:solidFill>
                <a:latin typeface="Meiryo UI" pitchFamily="50" charset="-128"/>
                <a:ea typeface="Meiryo UI" pitchFamily="50" charset="-128"/>
                <a:cs typeface="Meiryo UI" pitchFamily="50" charset="-128"/>
              </a:rPr>
              <a:t>　 </a:t>
            </a:r>
            <a:r>
              <a:rPr kumimoji="1" lang="ja-JP" altLang="en-US" sz="1200" dirty="0" smtClean="0">
                <a:solidFill>
                  <a:schemeClr val="tx1"/>
                </a:solidFill>
                <a:latin typeface="Meiryo UI" pitchFamily="50" charset="-128"/>
                <a:ea typeface="Meiryo UI" pitchFamily="50" charset="-128"/>
                <a:cs typeface="Meiryo UI" pitchFamily="50" charset="-128"/>
              </a:rPr>
              <a:t>へ集約する事務）</a:t>
            </a:r>
            <a:endParaRPr kumimoji="1" lang="ja-JP" altLang="en-US" sz="1200" dirty="0">
              <a:solidFill>
                <a:schemeClr val="tx1"/>
              </a:solidFill>
              <a:latin typeface="Meiryo UI" pitchFamily="50" charset="-128"/>
              <a:ea typeface="Meiryo UI" pitchFamily="50" charset="-128"/>
              <a:cs typeface="Meiryo UI" pitchFamily="50" charset="-128"/>
            </a:endParaRPr>
          </a:p>
        </p:txBody>
      </p:sp>
      <p:sp>
        <p:nvSpPr>
          <p:cNvPr id="56" name="正方形/長方形 55"/>
          <p:cNvSpPr/>
          <p:nvPr/>
        </p:nvSpPr>
        <p:spPr>
          <a:xfrm>
            <a:off x="7010472" y="5152799"/>
            <a:ext cx="1882008" cy="653011"/>
          </a:xfrm>
          <a:prstGeom prst="rect">
            <a:avLst/>
          </a:prstGeom>
          <a:solidFill>
            <a:schemeClr val="bg1"/>
          </a:solidFill>
          <a:ln w="12700">
            <a:solidFill>
              <a:schemeClr val="tx1"/>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ja-JP" altLang="en-US" sz="1200" b="1" dirty="0">
                <a:solidFill>
                  <a:schemeClr val="tx1"/>
                </a:solidFill>
                <a:latin typeface="Meiryo UI" pitchFamily="50" charset="-128"/>
                <a:ea typeface="Meiryo UI" pitchFamily="50" charset="-128"/>
                <a:cs typeface="Meiryo UI" pitchFamily="50" charset="-128"/>
              </a:rPr>
              <a:t>④</a:t>
            </a:r>
            <a:r>
              <a:rPr lang="ja-JP" altLang="en-US" sz="1200" b="1" dirty="0" smtClean="0">
                <a:solidFill>
                  <a:schemeClr val="tx1"/>
                </a:solidFill>
                <a:latin typeface="Meiryo UI" pitchFamily="50" charset="-128"/>
                <a:ea typeface="Meiryo UI" pitchFamily="50" charset="-128"/>
                <a:cs typeface="Meiryo UI" pitchFamily="50" charset="-128"/>
              </a:rPr>
              <a:t>　概ね</a:t>
            </a:r>
            <a:r>
              <a:rPr lang="ja-JP" altLang="en-US" sz="1200" b="1" u="sng" dirty="0" smtClean="0">
                <a:solidFill>
                  <a:schemeClr val="tx1"/>
                </a:solidFill>
                <a:latin typeface="Meiryo UI" pitchFamily="50" charset="-128"/>
                <a:ea typeface="Meiryo UI" pitchFamily="50" charset="-128"/>
                <a:cs typeface="Meiryo UI" pitchFamily="50" charset="-128"/>
              </a:rPr>
              <a:t>現員</a:t>
            </a:r>
            <a:r>
              <a:rPr lang="ja-JP" altLang="en-US" sz="1200" b="1" dirty="0" smtClean="0">
                <a:solidFill>
                  <a:schemeClr val="tx1"/>
                </a:solidFill>
                <a:latin typeface="Meiryo UI" pitchFamily="50" charset="-128"/>
                <a:ea typeface="Meiryo UI" pitchFamily="50" charset="-128"/>
                <a:cs typeface="Meiryo UI" pitchFamily="50" charset="-128"/>
              </a:rPr>
              <a:t>を配置</a:t>
            </a:r>
            <a:endParaRPr lang="en-US" altLang="ja-JP" sz="1200" b="1" dirty="0" smtClean="0">
              <a:solidFill>
                <a:schemeClr val="tx1"/>
              </a:solidFill>
              <a:latin typeface="Meiryo UI" pitchFamily="50" charset="-128"/>
              <a:ea typeface="Meiryo UI" pitchFamily="50" charset="-128"/>
              <a:cs typeface="Meiryo UI" pitchFamily="50" charset="-128"/>
            </a:endParaRPr>
          </a:p>
          <a:p>
            <a:r>
              <a:rPr kumimoji="1" lang="ja-JP" altLang="en-US" sz="1200" dirty="0" smtClean="0">
                <a:solidFill>
                  <a:schemeClr val="tx1"/>
                </a:solidFill>
                <a:latin typeface="Meiryo UI" pitchFamily="50" charset="-128"/>
                <a:ea typeface="Meiryo UI" pitchFamily="50" charset="-128"/>
                <a:cs typeface="Meiryo UI" pitchFamily="50" charset="-128"/>
              </a:rPr>
              <a:t>（地域自治区で行う</a:t>
            </a:r>
            <a:endParaRPr lang="en-US" altLang="ja-JP" sz="1200" dirty="0" smtClean="0">
              <a:solidFill>
                <a:schemeClr val="tx1"/>
              </a:solidFill>
              <a:latin typeface="Meiryo UI" pitchFamily="50" charset="-128"/>
              <a:ea typeface="Meiryo UI" pitchFamily="50" charset="-128"/>
              <a:cs typeface="Meiryo UI" pitchFamily="50" charset="-128"/>
            </a:endParaRPr>
          </a:p>
          <a:p>
            <a:r>
              <a:rPr lang="ja-JP" altLang="en-US" sz="1200" dirty="0" smtClean="0">
                <a:solidFill>
                  <a:schemeClr val="tx1"/>
                </a:solidFill>
                <a:latin typeface="Meiryo UI" pitchFamily="50" charset="-128"/>
                <a:ea typeface="Meiryo UI" pitchFamily="50" charset="-128"/>
                <a:cs typeface="Meiryo UI" pitchFamily="50" charset="-128"/>
              </a:rPr>
              <a:t>　 窓口サービスなど</a:t>
            </a:r>
            <a:r>
              <a:rPr kumimoji="1" lang="ja-JP" altLang="en-US" sz="1200" dirty="0" smtClean="0">
                <a:solidFill>
                  <a:schemeClr val="tx1"/>
                </a:solidFill>
                <a:latin typeface="Meiryo UI" pitchFamily="50" charset="-128"/>
                <a:ea typeface="Meiryo UI" pitchFamily="50" charset="-128"/>
                <a:cs typeface="Meiryo UI" pitchFamily="50" charset="-128"/>
              </a:rPr>
              <a:t>）</a:t>
            </a:r>
            <a:endParaRPr kumimoji="1" lang="ja-JP" altLang="en-US" sz="1200" dirty="0">
              <a:solidFill>
                <a:schemeClr val="tx1"/>
              </a:solidFill>
              <a:latin typeface="Meiryo UI" pitchFamily="50" charset="-128"/>
              <a:ea typeface="Meiryo UI" pitchFamily="50" charset="-128"/>
              <a:cs typeface="Meiryo UI" pitchFamily="50" charset="-128"/>
            </a:endParaRPr>
          </a:p>
        </p:txBody>
      </p:sp>
      <p:sp>
        <p:nvSpPr>
          <p:cNvPr id="57" name="線吹き出し 2 (枠付き) 56"/>
          <p:cNvSpPr/>
          <p:nvPr/>
        </p:nvSpPr>
        <p:spPr>
          <a:xfrm>
            <a:off x="3266056" y="3568623"/>
            <a:ext cx="1152129" cy="216024"/>
          </a:xfrm>
          <a:prstGeom prst="borderCallout2">
            <a:avLst>
              <a:gd name="adj1" fmla="val 97052"/>
              <a:gd name="adj2" fmla="val 33746"/>
              <a:gd name="adj3" fmla="val 100315"/>
              <a:gd name="adj4" fmla="val 35198"/>
              <a:gd name="adj5" fmla="val 163387"/>
              <a:gd name="adj6" fmla="val 41556"/>
            </a:avLst>
          </a:prstGeom>
          <a:noFill/>
          <a:ln w="12700">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1000" b="1" dirty="0" smtClean="0">
                <a:solidFill>
                  <a:srgbClr val="FF0000"/>
                </a:solidFill>
                <a:latin typeface="Meiryo UI" panose="020B0604030504040204" pitchFamily="50" charset="-128"/>
                <a:ea typeface="Meiryo UI" panose="020B0604030504040204" pitchFamily="50" charset="-128"/>
                <a:cs typeface="Meiryo UI" panose="020B0604030504040204" pitchFamily="50" charset="-128"/>
              </a:rPr>
              <a:t>スケールデメリット</a:t>
            </a:r>
            <a:endParaRPr kumimoji="1" lang="en-US" altLang="ja-JP" sz="1000" b="1" dirty="0" smtClean="0">
              <a:solidFill>
                <a:srgbClr val="FF0000"/>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65" name="正方形/長方形 64"/>
          <p:cNvSpPr/>
          <p:nvPr/>
        </p:nvSpPr>
        <p:spPr>
          <a:xfrm>
            <a:off x="1062359" y="5805810"/>
            <a:ext cx="3595500" cy="863550"/>
          </a:xfrm>
          <a:prstGeom prst="rect">
            <a:avLst/>
          </a:prstGeom>
          <a:noFill/>
          <a:ln w="127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altLang="ja-JP" sz="1600" b="1" dirty="0" smtClean="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rPr>
              <a:t>【</a:t>
            </a:r>
            <a:r>
              <a:rPr lang="ja-JP" altLang="en-US" sz="1600" b="1" dirty="0" smtClean="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rPr>
              <a:t>分散</a:t>
            </a:r>
            <a:r>
              <a:rPr lang="en-US" altLang="ja-JP" sz="1600" b="1" dirty="0" smtClean="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rPr>
              <a:t>】</a:t>
            </a:r>
          </a:p>
          <a:p>
            <a:r>
              <a:rPr lang="ja-JP" altLang="en-US" sz="1600" b="1" dirty="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rPr>
              <a:t>　</a:t>
            </a:r>
            <a:r>
              <a:rPr lang="en-US" altLang="ja-JP" sz="1200" dirty="0" smtClean="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rPr>
              <a:t>8</a:t>
            </a:r>
            <a:r>
              <a:rPr lang="ja-JP" altLang="en-US" sz="1200" dirty="0" smtClean="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rPr>
              <a:t>区合計の職員数＝（現行従事人員数）</a:t>
            </a:r>
            <a:r>
              <a:rPr lang="en-US" altLang="ja-JP" sz="1200" dirty="0" smtClean="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rPr>
              <a:t>×</a:t>
            </a:r>
            <a:r>
              <a:rPr lang="en-US" altLang="ja-JP" sz="1200" b="1" u="sng" dirty="0" smtClean="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rPr>
              <a:t>149</a:t>
            </a:r>
            <a:r>
              <a:rPr lang="ja-JP" altLang="en-US" sz="1200" b="1" u="sng" dirty="0" smtClean="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rPr>
              <a:t>％</a:t>
            </a:r>
            <a:endParaRPr lang="en-US" altLang="ja-JP" sz="1200" b="1" u="sng" dirty="0" smtClean="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66" name="正方形/長方形 65"/>
          <p:cNvSpPr/>
          <p:nvPr/>
        </p:nvSpPr>
        <p:spPr>
          <a:xfrm>
            <a:off x="4756222" y="5949826"/>
            <a:ext cx="3965340" cy="863550"/>
          </a:xfrm>
          <a:prstGeom prst="rect">
            <a:avLst/>
          </a:prstGeom>
          <a:noFill/>
          <a:ln w="127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altLang="ja-JP" sz="160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r>
              <a:rPr lang="ja-JP" altLang="en-US" sz="160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集約</a:t>
            </a:r>
            <a:r>
              <a:rPr lang="en-US" altLang="ja-JP" sz="1600" b="1"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r>
              <a:rPr lang="ja-JP" altLang="en-US" sz="14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区割り毎に集約</a:t>
            </a:r>
            <a:endParaRPr lang="en-US" altLang="ja-JP" sz="14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marL="171450" indent="-171450">
              <a:buFont typeface="Wingdings" panose="05000000000000000000" pitchFamily="2" charset="2"/>
              <a:buChar char="ü"/>
            </a:pPr>
            <a:r>
              <a:rPr lang="en-US" altLang="ja-JP" sz="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4</a:t>
            </a:r>
            <a:r>
              <a:rPr lang="ja-JP" altLang="en-US" sz="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行政区→</a:t>
            </a:r>
            <a:r>
              <a:rPr lang="en-US" altLang="ja-JP" sz="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1</a:t>
            </a:r>
            <a:r>
              <a:rPr lang="ja-JP" altLang="en-US" sz="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総合区　　（現行従事</a:t>
            </a:r>
            <a:r>
              <a:rPr lang="ja-JP" altLang="en-US" sz="12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人</a:t>
            </a:r>
            <a:r>
              <a:rPr lang="ja-JP" altLang="en-US" sz="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員数）</a:t>
            </a:r>
            <a:r>
              <a:rPr lang="en-US" altLang="ja-JP" sz="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r>
              <a:rPr lang="en-US" altLang="ja-JP" sz="1200" b="1" u="sng"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77</a:t>
            </a:r>
            <a:r>
              <a:rPr lang="ja-JP" altLang="en-US" sz="1200" b="1" u="sng"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endParaRPr lang="en-US" altLang="ja-JP" sz="1200" b="1" u="sng"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marL="171450" indent="-171450">
              <a:buFont typeface="Wingdings" panose="05000000000000000000" pitchFamily="2" charset="2"/>
              <a:buChar char="ü"/>
            </a:pPr>
            <a:r>
              <a:rPr lang="en-US" altLang="ja-JP" sz="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3</a:t>
            </a:r>
            <a:r>
              <a:rPr lang="ja-JP" altLang="en-US" sz="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行政</a:t>
            </a:r>
            <a:r>
              <a:rPr lang="ja-JP" altLang="en-US" sz="12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区</a:t>
            </a:r>
            <a:r>
              <a:rPr lang="ja-JP" altLang="en-US" sz="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r>
              <a:rPr lang="en-US" altLang="ja-JP" sz="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1</a:t>
            </a:r>
            <a:r>
              <a:rPr lang="ja-JP" altLang="en-US" sz="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総合</a:t>
            </a:r>
            <a:r>
              <a:rPr lang="ja-JP" altLang="en-US" sz="12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区　　（現行従事人員数）</a:t>
            </a:r>
            <a:r>
              <a:rPr lang="en-US" altLang="ja-JP" sz="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r>
              <a:rPr lang="en-US" altLang="ja-JP" sz="1200" b="1" u="sng"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83</a:t>
            </a:r>
            <a:r>
              <a:rPr lang="ja-JP" altLang="en-US" sz="1200" b="1" u="sng"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endParaRPr lang="en-US" altLang="ja-JP" sz="1200" b="1" u="sng"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marL="171450" indent="-171450">
              <a:buFont typeface="Wingdings" panose="05000000000000000000" pitchFamily="2" charset="2"/>
              <a:buChar char="ü"/>
            </a:pPr>
            <a:r>
              <a:rPr lang="en-US" altLang="ja-JP" sz="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2</a:t>
            </a:r>
            <a:r>
              <a:rPr lang="ja-JP" altLang="en-US" sz="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行政</a:t>
            </a:r>
            <a:r>
              <a:rPr lang="ja-JP" altLang="en-US" sz="12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区</a:t>
            </a:r>
            <a:r>
              <a:rPr lang="ja-JP" altLang="en-US" sz="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r>
              <a:rPr lang="en-US" altLang="ja-JP" sz="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1</a:t>
            </a:r>
            <a:r>
              <a:rPr lang="ja-JP" altLang="en-US" sz="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総合</a:t>
            </a:r>
            <a:r>
              <a:rPr lang="ja-JP" altLang="en-US" sz="12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区　　（現行従事人員数）</a:t>
            </a:r>
            <a:r>
              <a:rPr lang="en-US" altLang="ja-JP" sz="1200"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r>
              <a:rPr lang="en-US" altLang="ja-JP" sz="1200" b="1" u="sng"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91</a:t>
            </a:r>
            <a:r>
              <a:rPr lang="ja-JP" altLang="en-US" sz="1200" b="1" u="sng"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endParaRPr lang="en-US" altLang="ja-JP" sz="1200" b="1" u="sng" dirty="0" smtClean="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60" name="線吹き出し 2 (枠付き) 59"/>
          <p:cNvSpPr/>
          <p:nvPr/>
        </p:nvSpPr>
        <p:spPr>
          <a:xfrm>
            <a:off x="3549398" y="5200212"/>
            <a:ext cx="1152128" cy="169824"/>
          </a:xfrm>
          <a:prstGeom prst="borderCallout2">
            <a:avLst>
              <a:gd name="adj1" fmla="val 1563"/>
              <a:gd name="adj2" fmla="val 1106"/>
              <a:gd name="adj3" fmla="val -4382"/>
              <a:gd name="adj4" fmla="val 1742"/>
              <a:gd name="adj5" fmla="val -93734"/>
              <a:gd name="adj6" fmla="val 11295"/>
            </a:avLst>
          </a:prstGeom>
          <a:noFill/>
          <a:ln w="12700">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1000" b="1" dirty="0" smtClean="0">
                <a:solidFill>
                  <a:srgbClr val="FF0000"/>
                </a:solidFill>
                <a:latin typeface="Meiryo UI" panose="020B0604030504040204" pitchFamily="50" charset="-128"/>
                <a:ea typeface="Meiryo UI" panose="020B0604030504040204" pitchFamily="50" charset="-128"/>
                <a:cs typeface="Meiryo UI" panose="020B0604030504040204" pitchFamily="50" charset="-128"/>
              </a:rPr>
              <a:t>スケールメリット</a:t>
            </a:r>
            <a:endParaRPr kumimoji="1" lang="en-US" altLang="ja-JP" sz="1000" b="1" dirty="0" smtClean="0">
              <a:solidFill>
                <a:srgbClr val="FF0000"/>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45" name="正方形/長方形 44"/>
          <p:cNvSpPr/>
          <p:nvPr/>
        </p:nvSpPr>
        <p:spPr>
          <a:xfrm>
            <a:off x="0" y="-1660"/>
            <a:ext cx="9144000" cy="432000"/>
          </a:xfrm>
          <a:prstGeom prst="rect">
            <a:avLst/>
          </a:prstGeom>
          <a:gradFill>
            <a:gsLst>
              <a:gs pos="0">
                <a:schemeClr val="accent2">
                  <a:lumMod val="40000"/>
                  <a:lumOff val="60000"/>
                </a:schemeClr>
              </a:gs>
              <a:gs pos="50000">
                <a:schemeClr val="bg1"/>
              </a:gs>
              <a:gs pos="100000">
                <a:schemeClr val="accent2">
                  <a:lumMod val="40000"/>
                  <a:lumOff val="6000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r>
              <a:rPr lang="ja-JP" altLang="en-US" sz="2000" b="1" dirty="0" smtClean="0">
                <a:solidFill>
                  <a:prstClr val="black"/>
                </a:solidFill>
                <a:latin typeface="Meiryo UI" pitchFamily="50" charset="-128"/>
                <a:ea typeface="Meiryo UI" pitchFamily="50" charset="-128"/>
                <a:cs typeface="Meiryo UI" pitchFamily="50" charset="-128"/>
              </a:rPr>
              <a:t>３　総合区にふさわしい組織体制の構築＜効果的・効率的な職員配置＞</a:t>
            </a:r>
            <a:endParaRPr lang="ja-JP" altLang="en-US" sz="2000" b="1" dirty="0">
              <a:solidFill>
                <a:prstClr val="black"/>
              </a:solidFill>
              <a:latin typeface="Meiryo UI" pitchFamily="50" charset="-128"/>
              <a:ea typeface="Meiryo UI" pitchFamily="50" charset="-128"/>
              <a:cs typeface="Meiryo UI" pitchFamily="50" charset="-128"/>
            </a:endParaRPr>
          </a:p>
        </p:txBody>
      </p:sp>
      <p:sp>
        <p:nvSpPr>
          <p:cNvPr id="64" name="テキスト ボックス 63"/>
          <p:cNvSpPr txBox="1"/>
          <p:nvPr/>
        </p:nvSpPr>
        <p:spPr>
          <a:xfrm>
            <a:off x="-121196" y="476672"/>
            <a:ext cx="7357492" cy="384721"/>
          </a:xfrm>
          <a:prstGeom prst="rect">
            <a:avLst/>
          </a:prstGeom>
          <a:noFill/>
        </p:spPr>
        <p:txBody>
          <a:bodyPr wrap="square" rtlCol="0">
            <a:spAutoFit/>
          </a:bodyPr>
          <a:lstStyle/>
          <a:p>
            <a:r>
              <a:rPr lang="ja-JP" altLang="en-US" sz="1900" b="1"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（３）職員数の増減の算定の考え方</a:t>
            </a:r>
            <a:endParaRPr lang="ja-JP" altLang="en-US" sz="19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62" name="正方形/長方形 27"/>
          <p:cNvSpPr>
            <a:spLocks noChangeArrowheads="1"/>
          </p:cNvSpPr>
          <p:nvPr/>
        </p:nvSpPr>
        <p:spPr bwMode="auto">
          <a:xfrm>
            <a:off x="8112125" y="6577488"/>
            <a:ext cx="1031875" cy="261937"/>
          </a:xfrm>
          <a:prstGeom prst="rect">
            <a:avLst/>
          </a:prstGeom>
          <a:noFill/>
          <a:ln w="9525">
            <a:noFill/>
            <a:miter lim="800000"/>
            <a:headEnd/>
            <a:tailEnd/>
          </a:ln>
        </p:spPr>
        <p:txBody>
          <a:bodyPr>
            <a:spAutoFit/>
          </a:bodyPr>
          <a:lstStyle/>
          <a:p>
            <a:pPr algn="r"/>
            <a:r>
              <a:rPr lang="ja-JP" altLang="en-US" sz="1100" b="1" dirty="0">
                <a:solidFill>
                  <a:srgbClr val="000000"/>
                </a:solidFill>
                <a:latin typeface="ＭＳ Ｐゴシック" charset="-128"/>
                <a:ea typeface="Meiryo UI" pitchFamily="50" charset="-128"/>
                <a:cs typeface="Meiryo UI" pitchFamily="50" charset="-128"/>
              </a:rPr>
              <a:t> 組織</a:t>
            </a:r>
            <a:r>
              <a:rPr lang="en-US" altLang="ja-JP" sz="1100" b="1" dirty="0" smtClean="0">
                <a:solidFill>
                  <a:srgbClr val="000000"/>
                </a:solidFill>
                <a:latin typeface="ＭＳ Ｐゴシック" charset="-128"/>
                <a:ea typeface="Meiryo UI" pitchFamily="50" charset="-128"/>
                <a:cs typeface="Meiryo UI" pitchFamily="50" charset="-128"/>
              </a:rPr>
              <a:t>-</a:t>
            </a:r>
            <a:r>
              <a:rPr lang="ja-JP" altLang="en-US" sz="1100" b="1" dirty="0">
                <a:solidFill>
                  <a:srgbClr val="000000"/>
                </a:solidFill>
                <a:latin typeface="ＭＳ Ｐゴシック" charset="-128"/>
                <a:ea typeface="Meiryo UI" pitchFamily="50" charset="-128"/>
                <a:cs typeface="Meiryo UI" pitchFamily="50" charset="-128"/>
              </a:rPr>
              <a:t>６</a:t>
            </a:r>
            <a:endParaRPr lang="ja-JP" altLang="en-US" sz="1200" b="1" dirty="0">
              <a:solidFill>
                <a:srgbClr val="000000"/>
              </a:solidFill>
              <a:latin typeface="ＭＳ Ｐゴシック" charset="-128"/>
              <a:ea typeface="Meiryo UI" pitchFamily="50" charset="-128"/>
              <a:cs typeface="Meiryo UI" pitchFamily="50" charset="-128"/>
            </a:endParaRPr>
          </a:p>
        </p:txBody>
      </p:sp>
    </p:spTree>
    <p:extLst>
      <p:ext uri="{BB962C8B-B14F-4D97-AF65-F5344CB8AC3E}">
        <p14:creationId xmlns="" xmlns:p14="http://schemas.microsoft.com/office/powerpoint/2010/main" val="2219989830"/>
      </p:ext>
    </p:extLst>
  </p:cSld>
  <p:clrMapOvr>
    <a:masterClrMapping/>
  </p:clrMapOvr>
  <p:timing>
    <p:tnLst>
      <p:par>
        <p:cTn id="1" dur="indefinite" restart="never" nodeType="tmRoot"/>
      </p:par>
    </p:tn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7" name="表 46"/>
          <p:cNvGraphicFramePr>
            <a:graphicFrameLocks noGrp="1"/>
          </p:cNvGraphicFramePr>
          <p:nvPr>
            <p:extLst>
              <p:ext uri="{D42A27DB-BD31-4B8C-83A1-F6EECF244321}">
                <p14:modId xmlns="" xmlns:p14="http://schemas.microsoft.com/office/powerpoint/2010/main" val="2647430206"/>
              </p:ext>
            </p:extLst>
          </p:nvPr>
        </p:nvGraphicFramePr>
        <p:xfrm>
          <a:off x="395537" y="1988880"/>
          <a:ext cx="8280920" cy="2631115"/>
        </p:xfrm>
        <a:graphic>
          <a:graphicData uri="http://schemas.openxmlformats.org/drawingml/2006/table">
            <a:tbl>
              <a:tblPr/>
              <a:tblGrid>
                <a:gridCol w="1368151"/>
                <a:gridCol w="3684571"/>
                <a:gridCol w="1118354"/>
                <a:gridCol w="1004687"/>
                <a:gridCol w="1105157"/>
              </a:tblGrid>
              <a:tr h="526223">
                <a:tc gridSpan="2">
                  <a:txBody>
                    <a:bodyPr/>
                    <a:lstStyle/>
                    <a:p>
                      <a:pPr algn="ctr" rtl="0" fontAlgn="ctr"/>
                      <a:r>
                        <a:rPr lang="ja-JP" altLang="en-US" sz="1400" b="0" i="0" u="none" strike="noStrike" dirty="0">
                          <a:solidFill>
                            <a:srgbClr val="000000"/>
                          </a:solidFill>
                          <a:latin typeface="Meiryo UI" pitchFamily="50" charset="-128"/>
                          <a:ea typeface="Meiryo UI" pitchFamily="50" charset="-128"/>
                          <a:cs typeface="Meiryo UI" pitchFamily="50" charset="-128"/>
                        </a:rPr>
                        <a:t>移管事務の区分</a:t>
                      </a:r>
                    </a:p>
                  </a:txBody>
                  <a:tcPr marL="8792" marR="8792" marT="879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kumimoji="1" lang="ja-JP" altLang="en-US"/>
                    </a:p>
                  </a:txBody>
                  <a:tcPr/>
                </a:tc>
                <a:tc>
                  <a:txBody>
                    <a:bodyPr/>
                    <a:lstStyle/>
                    <a:p>
                      <a:pPr algn="ctr" rtl="0" fontAlgn="ctr"/>
                      <a:r>
                        <a:rPr lang="ja-JP" altLang="en-US" sz="1400" b="0" i="0" u="none" strike="noStrike" dirty="0">
                          <a:solidFill>
                            <a:srgbClr val="000000"/>
                          </a:solidFill>
                          <a:latin typeface="Meiryo UI" pitchFamily="50" charset="-128"/>
                          <a:ea typeface="Meiryo UI" pitchFamily="50" charset="-128"/>
                          <a:cs typeface="Meiryo UI" pitchFamily="50" charset="-128"/>
                        </a:rPr>
                        <a:t>移管・</a:t>
                      </a:r>
                      <a:r>
                        <a:rPr lang="ja-JP" altLang="en-US" sz="1400" b="0" i="0" u="none" strike="noStrike" dirty="0" smtClean="0">
                          <a:solidFill>
                            <a:srgbClr val="000000"/>
                          </a:solidFill>
                          <a:latin typeface="Meiryo UI" pitchFamily="50" charset="-128"/>
                          <a:ea typeface="Meiryo UI" pitchFamily="50" charset="-128"/>
                          <a:cs typeface="Meiryo UI" pitchFamily="50" charset="-128"/>
                        </a:rPr>
                        <a:t>集約</a:t>
                      </a:r>
                      <a:endParaRPr lang="en-US" altLang="ja-JP" sz="1400" b="0" i="0" u="none" strike="noStrike" dirty="0" smtClean="0">
                        <a:solidFill>
                          <a:srgbClr val="000000"/>
                        </a:solidFill>
                        <a:latin typeface="Meiryo UI" pitchFamily="50" charset="-128"/>
                        <a:ea typeface="Meiryo UI" pitchFamily="50" charset="-128"/>
                        <a:cs typeface="Meiryo UI" pitchFamily="50" charset="-128"/>
                      </a:endParaRPr>
                    </a:p>
                    <a:p>
                      <a:pPr algn="ctr" rtl="0" fontAlgn="ctr"/>
                      <a:r>
                        <a:rPr lang="ja-JP" altLang="en-US" sz="1400" b="0" i="0" u="none" strike="noStrike" dirty="0" smtClean="0">
                          <a:solidFill>
                            <a:srgbClr val="000000"/>
                          </a:solidFill>
                          <a:latin typeface="Meiryo UI" pitchFamily="50" charset="-128"/>
                          <a:ea typeface="Meiryo UI" pitchFamily="50" charset="-128"/>
                          <a:cs typeface="Meiryo UI" pitchFamily="50" charset="-128"/>
                        </a:rPr>
                        <a:t>対象人員</a:t>
                      </a:r>
                      <a:endParaRPr lang="ja-JP" altLang="en-US" sz="1400" b="0" i="0" u="none" strike="noStrike" dirty="0">
                        <a:solidFill>
                          <a:srgbClr val="000000"/>
                        </a:solidFill>
                        <a:latin typeface="Meiryo UI" pitchFamily="50" charset="-128"/>
                        <a:ea typeface="Meiryo UI" pitchFamily="50" charset="-128"/>
                        <a:cs typeface="Meiryo UI" pitchFamily="50" charset="-128"/>
                      </a:endParaRPr>
                    </a:p>
                  </a:txBody>
                  <a:tcPr marL="8792" marR="8792" marT="879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ctr"/>
                      <a:r>
                        <a:rPr lang="ja-JP" altLang="en-US" sz="1400" b="0" i="0" u="none" strike="noStrike" dirty="0">
                          <a:solidFill>
                            <a:srgbClr val="000000"/>
                          </a:solidFill>
                          <a:latin typeface="Meiryo UI" pitchFamily="50" charset="-128"/>
                          <a:ea typeface="Meiryo UI" pitchFamily="50" charset="-128"/>
                          <a:cs typeface="Meiryo UI" pitchFamily="50" charset="-128"/>
                        </a:rPr>
                        <a:t>分散</a:t>
                      </a:r>
                      <a:r>
                        <a:rPr lang="ja-JP" altLang="en-US" sz="1400" b="0" i="0" u="none" strike="noStrike" dirty="0" smtClean="0">
                          <a:solidFill>
                            <a:srgbClr val="000000"/>
                          </a:solidFill>
                          <a:latin typeface="Meiryo UI" pitchFamily="50" charset="-128"/>
                          <a:ea typeface="Meiryo UI" pitchFamily="50" charset="-128"/>
                          <a:cs typeface="Meiryo UI" pitchFamily="50" charset="-128"/>
                        </a:rPr>
                        <a:t>・</a:t>
                      </a:r>
                      <a:endParaRPr lang="en-US" altLang="ja-JP" sz="1400" b="0" i="0" u="none" strike="noStrike" dirty="0" smtClean="0">
                        <a:solidFill>
                          <a:srgbClr val="000000"/>
                        </a:solidFill>
                        <a:latin typeface="Meiryo UI" pitchFamily="50" charset="-128"/>
                        <a:ea typeface="Meiryo UI" pitchFamily="50" charset="-128"/>
                        <a:cs typeface="Meiryo UI" pitchFamily="50" charset="-128"/>
                      </a:endParaRPr>
                    </a:p>
                    <a:p>
                      <a:pPr algn="ctr" rtl="0" fontAlgn="ctr"/>
                      <a:r>
                        <a:rPr lang="ja-JP" altLang="en-US" sz="1400" b="0" i="0" u="none" strike="noStrike" dirty="0" smtClean="0">
                          <a:solidFill>
                            <a:srgbClr val="000000"/>
                          </a:solidFill>
                          <a:latin typeface="Meiryo UI" pitchFamily="50" charset="-128"/>
                          <a:ea typeface="Meiryo UI" pitchFamily="50" charset="-128"/>
                          <a:cs typeface="Meiryo UI" pitchFamily="50" charset="-128"/>
                        </a:rPr>
                        <a:t>集約効果</a:t>
                      </a:r>
                      <a:endParaRPr lang="ja-JP" altLang="en-US" sz="1400" b="0" i="0" u="none" strike="noStrike" dirty="0">
                        <a:solidFill>
                          <a:srgbClr val="000000"/>
                        </a:solidFill>
                        <a:latin typeface="Meiryo UI" pitchFamily="50" charset="-128"/>
                        <a:ea typeface="Meiryo UI" pitchFamily="50" charset="-128"/>
                        <a:cs typeface="Meiryo UI" pitchFamily="50" charset="-128"/>
                      </a:endParaRPr>
                    </a:p>
                  </a:txBody>
                  <a:tcPr marL="8792" marR="8792" marT="879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ctr"/>
                      <a:r>
                        <a:rPr lang="ja-JP" altLang="en-US" sz="1400" b="0" i="0" u="none" strike="noStrike" dirty="0" smtClean="0">
                          <a:solidFill>
                            <a:srgbClr val="000000"/>
                          </a:solidFill>
                          <a:latin typeface="Meiryo UI" pitchFamily="50" charset="-128"/>
                          <a:ea typeface="Meiryo UI" pitchFamily="50" charset="-128"/>
                          <a:cs typeface="Meiryo UI" pitchFamily="50" charset="-128"/>
                        </a:rPr>
                        <a:t>総合区への</a:t>
                      </a:r>
                      <a:endParaRPr lang="en-US" altLang="ja-JP" sz="1400" b="0" i="0" u="none" strike="noStrike" dirty="0" smtClean="0">
                        <a:solidFill>
                          <a:srgbClr val="000000"/>
                        </a:solidFill>
                        <a:latin typeface="Meiryo UI" pitchFamily="50" charset="-128"/>
                        <a:ea typeface="Meiryo UI" pitchFamily="50" charset="-128"/>
                        <a:cs typeface="Meiryo UI" pitchFamily="50" charset="-128"/>
                      </a:endParaRPr>
                    </a:p>
                    <a:p>
                      <a:pPr algn="ctr" rtl="0" fontAlgn="ctr"/>
                      <a:r>
                        <a:rPr lang="ja-JP" altLang="en-US" sz="1400" b="0" i="0" u="none" strike="noStrike" dirty="0" smtClean="0">
                          <a:solidFill>
                            <a:srgbClr val="000000"/>
                          </a:solidFill>
                          <a:latin typeface="Meiryo UI" pitchFamily="50" charset="-128"/>
                          <a:ea typeface="Meiryo UI" pitchFamily="50" charset="-128"/>
                          <a:cs typeface="Meiryo UI" pitchFamily="50" charset="-128"/>
                        </a:rPr>
                        <a:t>配置人員</a:t>
                      </a:r>
                      <a:endParaRPr lang="ja-JP" altLang="en-US" sz="1400" b="0" i="0" u="none" strike="noStrike" dirty="0">
                        <a:solidFill>
                          <a:srgbClr val="000000"/>
                        </a:solidFill>
                        <a:latin typeface="Meiryo UI" pitchFamily="50" charset="-128"/>
                        <a:ea typeface="Meiryo UI" pitchFamily="50" charset="-128"/>
                        <a:cs typeface="Meiryo UI" pitchFamily="50" charset="-128"/>
                      </a:endParaRPr>
                    </a:p>
                  </a:txBody>
                  <a:tcPr marL="8792" marR="8792" marT="879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526223">
                <a:tc rowSpan="2">
                  <a:txBody>
                    <a:bodyPr/>
                    <a:lstStyle/>
                    <a:p>
                      <a:pPr algn="ctr" fontAlgn="ctr"/>
                      <a:r>
                        <a:rPr lang="ja-JP" altLang="en-US" sz="1400" b="0" i="0" u="none" strike="noStrike" dirty="0">
                          <a:solidFill>
                            <a:srgbClr val="000000"/>
                          </a:solidFill>
                          <a:latin typeface="Meiryo UI" pitchFamily="50" charset="-128"/>
                          <a:ea typeface="Meiryo UI" pitchFamily="50" charset="-128"/>
                          <a:cs typeface="Meiryo UI" pitchFamily="50" charset="-128"/>
                        </a:rPr>
                        <a:t>局</a:t>
                      </a:r>
                      <a:r>
                        <a:rPr lang="ja-JP" altLang="en-US" sz="1400" b="0" i="0" u="none" strike="noStrike" dirty="0" smtClean="0">
                          <a:solidFill>
                            <a:srgbClr val="000000"/>
                          </a:solidFill>
                          <a:latin typeface="Meiryo UI" pitchFamily="50" charset="-128"/>
                          <a:ea typeface="Meiryo UI" pitchFamily="50" charset="-128"/>
                          <a:cs typeface="Meiryo UI" pitchFamily="50" charset="-128"/>
                        </a:rPr>
                        <a:t>から総合区への移管事務</a:t>
                      </a:r>
                      <a:endParaRPr lang="ja-JP" altLang="en-US" sz="1400" b="0" i="0" u="none" strike="noStrike" dirty="0">
                        <a:solidFill>
                          <a:srgbClr val="000000"/>
                        </a:solidFill>
                        <a:latin typeface="Meiryo UI" pitchFamily="50" charset="-128"/>
                        <a:ea typeface="Meiryo UI" pitchFamily="50" charset="-128"/>
                        <a:cs typeface="Meiryo UI" pitchFamily="50" charset="-128"/>
                      </a:endParaRPr>
                    </a:p>
                  </a:txBody>
                  <a:tcPr marL="36000" marR="36000" marT="879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rtl="0" fontAlgn="ctr"/>
                      <a:r>
                        <a:rPr lang="ja-JP" altLang="en-US" sz="1400" b="0" i="0" u="none" strike="noStrike" dirty="0" smtClean="0">
                          <a:solidFill>
                            <a:srgbClr val="000000"/>
                          </a:solidFill>
                          <a:latin typeface="Meiryo UI" pitchFamily="50" charset="-128"/>
                          <a:ea typeface="Meiryo UI" pitchFamily="50" charset="-128"/>
                          <a:cs typeface="Meiryo UI" pitchFamily="50" charset="-128"/>
                        </a:rPr>
                        <a:t>　局</a:t>
                      </a:r>
                      <a:r>
                        <a:rPr lang="ja-JP" altLang="en-US" sz="1400" b="0" i="0" u="none" strike="noStrike" dirty="0">
                          <a:solidFill>
                            <a:srgbClr val="000000"/>
                          </a:solidFill>
                          <a:latin typeface="Meiryo UI" pitchFamily="50" charset="-128"/>
                          <a:ea typeface="Meiryo UI" pitchFamily="50" charset="-128"/>
                          <a:cs typeface="Meiryo UI" pitchFamily="50" charset="-128"/>
                        </a:rPr>
                        <a:t>から総合区（</a:t>
                      </a:r>
                      <a:r>
                        <a:rPr lang="en-US" altLang="ja-JP" sz="1400" b="0" i="0" u="none" strike="noStrike" dirty="0" smtClean="0">
                          <a:solidFill>
                            <a:srgbClr val="000000"/>
                          </a:solidFill>
                          <a:latin typeface="Meiryo UI" pitchFamily="50" charset="-128"/>
                          <a:ea typeface="Meiryo UI" pitchFamily="50" charset="-128"/>
                          <a:cs typeface="Meiryo UI" pitchFamily="50" charset="-128"/>
                        </a:rPr>
                        <a:t>1</a:t>
                      </a:r>
                      <a:r>
                        <a:rPr lang="ja-JP" altLang="en-US" sz="1400" b="0" i="0" u="none" strike="noStrike" dirty="0" smtClean="0">
                          <a:solidFill>
                            <a:srgbClr val="000000"/>
                          </a:solidFill>
                          <a:latin typeface="Meiryo UI" pitchFamily="50" charset="-128"/>
                          <a:ea typeface="Meiryo UI" pitchFamily="50" charset="-128"/>
                          <a:cs typeface="Meiryo UI" pitchFamily="50" charset="-128"/>
                        </a:rPr>
                        <a:t>か所→</a:t>
                      </a:r>
                      <a:r>
                        <a:rPr lang="en-US" altLang="ja-JP" sz="1400" b="0" i="0" u="none" strike="noStrike" dirty="0" smtClean="0">
                          <a:solidFill>
                            <a:srgbClr val="000000"/>
                          </a:solidFill>
                          <a:latin typeface="Meiryo UI" pitchFamily="50" charset="-128"/>
                          <a:ea typeface="Meiryo UI" pitchFamily="50" charset="-128"/>
                          <a:cs typeface="Meiryo UI" pitchFamily="50" charset="-128"/>
                        </a:rPr>
                        <a:t>8</a:t>
                      </a:r>
                      <a:r>
                        <a:rPr lang="ja-JP" altLang="en-US" sz="1400" b="0" i="0" u="none" strike="noStrike" dirty="0" smtClean="0">
                          <a:solidFill>
                            <a:srgbClr val="000000"/>
                          </a:solidFill>
                          <a:latin typeface="Meiryo UI" pitchFamily="50" charset="-128"/>
                          <a:ea typeface="Meiryo UI" pitchFamily="50" charset="-128"/>
                          <a:cs typeface="Meiryo UI" pitchFamily="50" charset="-128"/>
                        </a:rPr>
                        <a:t>か所）へ移管</a:t>
                      </a:r>
                      <a:endParaRPr lang="en-US" altLang="ja-JP" sz="1400" b="0" i="0" u="none" strike="noStrike" dirty="0" smtClean="0">
                        <a:solidFill>
                          <a:srgbClr val="000000"/>
                        </a:solidFill>
                        <a:latin typeface="Meiryo UI" pitchFamily="50" charset="-128"/>
                        <a:ea typeface="Meiryo UI" pitchFamily="50" charset="-128"/>
                        <a:cs typeface="Meiryo UI" pitchFamily="50" charset="-128"/>
                      </a:endParaRPr>
                    </a:p>
                    <a:p>
                      <a:pPr algn="l" rtl="0" fontAlgn="ctr"/>
                      <a:r>
                        <a:rPr lang="ja-JP" altLang="en-US" sz="1400" b="0" i="0" u="none" strike="noStrike" dirty="0" smtClean="0">
                          <a:solidFill>
                            <a:srgbClr val="000000"/>
                          </a:solidFill>
                          <a:latin typeface="Meiryo UI" pitchFamily="50" charset="-128"/>
                          <a:ea typeface="Meiryo UI" pitchFamily="50" charset="-128"/>
                          <a:cs typeface="Meiryo UI" pitchFamily="50" charset="-128"/>
                        </a:rPr>
                        <a:t>　　　　　　　　　　　　　  　　　　　　　　　   ＜</a:t>
                      </a:r>
                      <a:r>
                        <a:rPr lang="ja-JP" altLang="en-US" sz="1400" b="0" i="0" u="none" strike="noStrike" dirty="0">
                          <a:solidFill>
                            <a:srgbClr val="000000"/>
                          </a:solidFill>
                          <a:latin typeface="Meiryo UI" pitchFamily="50" charset="-128"/>
                          <a:ea typeface="Meiryo UI" pitchFamily="50" charset="-128"/>
                          <a:cs typeface="Meiryo UI" pitchFamily="50" charset="-128"/>
                        </a:rPr>
                        <a:t>分散＞</a:t>
                      </a:r>
                    </a:p>
                  </a:txBody>
                  <a:tcPr marL="36000" marR="36000" marT="879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ctr"/>
                      <a:r>
                        <a:rPr lang="en-US" altLang="ja-JP" sz="1400" b="0" i="0" u="none" strike="noStrike" dirty="0" smtClean="0">
                          <a:solidFill>
                            <a:srgbClr val="000000"/>
                          </a:solidFill>
                          <a:latin typeface="Meiryo UI" pitchFamily="50" charset="-128"/>
                          <a:ea typeface="Meiryo UI" pitchFamily="50" charset="-128"/>
                          <a:cs typeface="Meiryo UI" pitchFamily="50" charset="-128"/>
                        </a:rPr>
                        <a:t>   230</a:t>
                      </a:r>
                      <a:r>
                        <a:rPr lang="ja-JP" altLang="en-US" sz="1400" b="0" i="0" u="none" strike="noStrike" dirty="0" smtClean="0">
                          <a:solidFill>
                            <a:srgbClr val="000000"/>
                          </a:solidFill>
                          <a:latin typeface="Meiryo UI" pitchFamily="50" charset="-128"/>
                          <a:ea typeface="Meiryo UI" pitchFamily="50" charset="-128"/>
                          <a:cs typeface="Meiryo UI" pitchFamily="50" charset="-128"/>
                        </a:rPr>
                        <a:t>人</a:t>
                      </a:r>
                      <a:endParaRPr lang="en-US" altLang="ja-JP" sz="1400" b="0" i="0" u="none" strike="noStrike" dirty="0">
                        <a:solidFill>
                          <a:srgbClr val="000000"/>
                        </a:solidFill>
                        <a:latin typeface="Meiryo UI" pitchFamily="50" charset="-128"/>
                        <a:ea typeface="Meiryo UI" pitchFamily="50" charset="-128"/>
                        <a:cs typeface="Meiryo UI" pitchFamily="50" charset="-128"/>
                      </a:endParaRPr>
                    </a:p>
                  </a:txBody>
                  <a:tcPr marL="8792" marR="8792" marT="879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ctr"/>
                      <a:r>
                        <a:rPr lang="ja-JP" altLang="en-US" sz="1400" b="0" i="0" u="none" strike="noStrike" dirty="0" smtClean="0">
                          <a:solidFill>
                            <a:srgbClr val="000000"/>
                          </a:solidFill>
                          <a:latin typeface="Meiryo UI" pitchFamily="50" charset="-128"/>
                          <a:ea typeface="Meiryo UI" pitchFamily="50" charset="-128"/>
                          <a:cs typeface="Meiryo UI" pitchFamily="50" charset="-128"/>
                        </a:rPr>
                        <a:t>＋</a:t>
                      </a:r>
                      <a:r>
                        <a:rPr lang="en-US" altLang="ja-JP" sz="1400" b="0" i="0" u="none" strike="noStrike" dirty="0" smtClean="0">
                          <a:solidFill>
                            <a:srgbClr val="000000"/>
                          </a:solidFill>
                          <a:latin typeface="Meiryo UI" pitchFamily="50" charset="-128"/>
                          <a:ea typeface="Meiryo UI" pitchFamily="50" charset="-128"/>
                          <a:cs typeface="Meiryo UI" pitchFamily="50" charset="-128"/>
                        </a:rPr>
                        <a:t>90</a:t>
                      </a:r>
                      <a:r>
                        <a:rPr lang="ja-JP" altLang="en-US" sz="1400" b="0" i="0" u="none" strike="noStrike" dirty="0" smtClean="0">
                          <a:solidFill>
                            <a:srgbClr val="000000"/>
                          </a:solidFill>
                          <a:latin typeface="Meiryo UI" pitchFamily="50" charset="-128"/>
                          <a:ea typeface="Meiryo UI" pitchFamily="50" charset="-128"/>
                          <a:cs typeface="Meiryo UI" pitchFamily="50" charset="-128"/>
                        </a:rPr>
                        <a:t>人</a:t>
                      </a:r>
                      <a:endParaRPr lang="en-US" altLang="ja-JP" sz="1400" b="0" i="0" u="none" strike="noStrike" dirty="0">
                        <a:solidFill>
                          <a:srgbClr val="000000"/>
                        </a:solidFill>
                        <a:latin typeface="Meiryo UI" pitchFamily="50" charset="-128"/>
                        <a:ea typeface="Meiryo UI" pitchFamily="50" charset="-128"/>
                        <a:cs typeface="Meiryo UI" pitchFamily="50" charset="-128"/>
                      </a:endParaRPr>
                    </a:p>
                  </a:txBody>
                  <a:tcPr marL="8792" marR="8792" marT="879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ctr"/>
                      <a:r>
                        <a:rPr lang="en-US" altLang="ja-JP" sz="1400" b="0" i="0" u="none" strike="noStrike" dirty="0" smtClean="0">
                          <a:solidFill>
                            <a:srgbClr val="000000"/>
                          </a:solidFill>
                          <a:latin typeface="Meiryo UI" pitchFamily="50" charset="-128"/>
                          <a:ea typeface="Meiryo UI" pitchFamily="50" charset="-128"/>
                          <a:cs typeface="Meiryo UI" pitchFamily="50" charset="-128"/>
                        </a:rPr>
                        <a:t>320</a:t>
                      </a:r>
                      <a:r>
                        <a:rPr lang="ja-JP" altLang="en-US" sz="1400" b="0" i="0" u="none" strike="noStrike" dirty="0" smtClean="0">
                          <a:solidFill>
                            <a:srgbClr val="000000"/>
                          </a:solidFill>
                          <a:latin typeface="Meiryo UI" pitchFamily="50" charset="-128"/>
                          <a:ea typeface="Meiryo UI" pitchFamily="50" charset="-128"/>
                          <a:cs typeface="Meiryo UI" pitchFamily="50" charset="-128"/>
                        </a:rPr>
                        <a:t>人</a:t>
                      </a:r>
                      <a:endParaRPr lang="en-US" altLang="ja-JP" sz="1400" b="0" i="0" u="none" strike="noStrike" dirty="0">
                        <a:solidFill>
                          <a:srgbClr val="000000"/>
                        </a:solidFill>
                        <a:latin typeface="Meiryo UI" pitchFamily="50" charset="-128"/>
                        <a:ea typeface="Meiryo UI" pitchFamily="50" charset="-128"/>
                        <a:cs typeface="Meiryo UI" pitchFamily="50" charset="-128"/>
                      </a:endParaRPr>
                    </a:p>
                  </a:txBody>
                  <a:tcPr marL="8792" marR="8792" marT="879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526223">
                <a:tc vMerge="1">
                  <a:txBody>
                    <a:bodyPr/>
                    <a:lstStyle/>
                    <a:p>
                      <a:endParaRPr kumimoji="1" lang="ja-JP" altLang="en-US"/>
                    </a:p>
                  </a:txBody>
                  <a:tcPr/>
                </a:tc>
                <a:tc>
                  <a:txBody>
                    <a:bodyPr/>
                    <a:lstStyle/>
                    <a:p>
                      <a:pPr algn="l" rtl="0" fontAlgn="ctr"/>
                      <a:r>
                        <a:rPr lang="ja-JP" altLang="en-US" sz="1400" b="0" i="0" u="none" strike="noStrike" dirty="0" smtClean="0">
                          <a:solidFill>
                            <a:srgbClr val="000000"/>
                          </a:solidFill>
                          <a:latin typeface="Meiryo UI" pitchFamily="50" charset="-128"/>
                          <a:ea typeface="Meiryo UI" pitchFamily="50" charset="-128"/>
                          <a:cs typeface="Meiryo UI" pitchFamily="50" charset="-128"/>
                        </a:rPr>
                        <a:t>　複数</a:t>
                      </a:r>
                      <a:r>
                        <a:rPr lang="ja-JP" altLang="en-US" sz="1400" b="0" i="0" u="none" strike="noStrike" dirty="0">
                          <a:solidFill>
                            <a:srgbClr val="000000"/>
                          </a:solidFill>
                          <a:latin typeface="Meiryo UI" pitchFamily="50" charset="-128"/>
                          <a:ea typeface="Meiryo UI" pitchFamily="50" charset="-128"/>
                          <a:cs typeface="Meiryo UI" pitchFamily="50" charset="-128"/>
                        </a:rPr>
                        <a:t>設置の</a:t>
                      </a:r>
                      <a:r>
                        <a:rPr lang="ja-JP" altLang="en-US" sz="1400" b="0" i="0" u="none" strike="noStrike" dirty="0" smtClean="0">
                          <a:solidFill>
                            <a:srgbClr val="000000"/>
                          </a:solidFill>
                          <a:latin typeface="Meiryo UI" pitchFamily="50" charset="-128"/>
                          <a:ea typeface="Meiryo UI" pitchFamily="50" charset="-128"/>
                          <a:cs typeface="Meiryo UI" pitchFamily="50" charset="-128"/>
                        </a:rPr>
                        <a:t>事業所</a:t>
                      </a:r>
                      <a:endParaRPr lang="en-US" altLang="ja-JP" sz="1400" b="0" i="0" u="none" strike="noStrike" dirty="0" smtClean="0">
                        <a:solidFill>
                          <a:srgbClr val="000000"/>
                        </a:solidFill>
                        <a:latin typeface="Meiryo UI" pitchFamily="50" charset="-128"/>
                        <a:ea typeface="Meiryo UI" pitchFamily="50" charset="-128"/>
                        <a:cs typeface="Meiryo UI" pitchFamily="50" charset="-128"/>
                      </a:endParaRPr>
                    </a:p>
                    <a:p>
                      <a:pPr algn="l" rtl="0" fontAlgn="ctr"/>
                      <a:r>
                        <a:rPr lang="ja-JP" altLang="en-US" sz="1400" b="0" i="0" u="none" strike="noStrike" dirty="0" smtClean="0">
                          <a:solidFill>
                            <a:srgbClr val="000000"/>
                          </a:solidFill>
                          <a:latin typeface="Meiryo UI" pitchFamily="50" charset="-128"/>
                          <a:ea typeface="Meiryo UI" pitchFamily="50" charset="-128"/>
                          <a:cs typeface="Meiryo UI" pitchFamily="50" charset="-128"/>
                        </a:rPr>
                        <a:t>（</a:t>
                      </a:r>
                      <a:r>
                        <a:rPr lang="ja-JP" altLang="en-US" sz="1400" b="0" i="0" u="none" strike="noStrike" dirty="0">
                          <a:solidFill>
                            <a:srgbClr val="000000"/>
                          </a:solidFill>
                          <a:latin typeface="Meiryo UI" pitchFamily="50" charset="-128"/>
                          <a:ea typeface="Meiryo UI" pitchFamily="50" charset="-128"/>
                          <a:cs typeface="Meiryo UI" pitchFamily="50" charset="-128"/>
                        </a:rPr>
                        <a:t>工営所・</a:t>
                      </a:r>
                      <a:r>
                        <a:rPr lang="ja-JP" altLang="en-US" sz="1400" b="0" i="0" u="none" strike="noStrike" dirty="0" smtClean="0">
                          <a:solidFill>
                            <a:srgbClr val="000000"/>
                          </a:solidFill>
                          <a:latin typeface="Meiryo UI" pitchFamily="50" charset="-128"/>
                          <a:ea typeface="Meiryo UI" pitchFamily="50" charset="-128"/>
                          <a:cs typeface="Meiryo UI" pitchFamily="50" charset="-128"/>
                        </a:rPr>
                        <a:t>公園事務所・保育所</a:t>
                      </a:r>
                      <a:r>
                        <a:rPr lang="ja-JP" altLang="en-US" sz="1400" b="0" i="0" u="none" strike="noStrike" dirty="0">
                          <a:solidFill>
                            <a:srgbClr val="000000"/>
                          </a:solidFill>
                          <a:latin typeface="Meiryo UI" pitchFamily="50" charset="-128"/>
                          <a:ea typeface="Meiryo UI" pitchFamily="50" charset="-128"/>
                          <a:cs typeface="Meiryo UI" pitchFamily="50" charset="-128"/>
                        </a:rPr>
                        <a:t>）</a:t>
                      </a:r>
                    </a:p>
                  </a:txBody>
                  <a:tcPr marL="36000" marR="36000" marT="879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ctr"/>
                      <a:r>
                        <a:rPr lang="en-US" altLang="ja-JP" sz="1400" b="0" i="0" u="none" strike="noStrike" dirty="0" smtClean="0">
                          <a:solidFill>
                            <a:srgbClr val="000000"/>
                          </a:solidFill>
                          <a:latin typeface="Meiryo UI" pitchFamily="50" charset="-128"/>
                          <a:ea typeface="Meiryo UI" pitchFamily="50" charset="-128"/>
                          <a:cs typeface="Meiryo UI" pitchFamily="50" charset="-128"/>
                        </a:rPr>
                        <a:t>1,970</a:t>
                      </a:r>
                      <a:r>
                        <a:rPr lang="ja-JP" altLang="en-US" sz="1400" b="0" i="0" u="none" strike="noStrike" dirty="0" smtClean="0">
                          <a:solidFill>
                            <a:srgbClr val="000000"/>
                          </a:solidFill>
                          <a:latin typeface="Meiryo UI" pitchFamily="50" charset="-128"/>
                          <a:ea typeface="Meiryo UI" pitchFamily="50" charset="-128"/>
                          <a:cs typeface="Meiryo UI" pitchFamily="50" charset="-128"/>
                        </a:rPr>
                        <a:t>人</a:t>
                      </a:r>
                      <a:endParaRPr lang="en-US" altLang="ja-JP" sz="1400" b="0" i="0" u="none" strike="noStrike" dirty="0">
                        <a:solidFill>
                          <a:srgbClr val="000000"/>
                        </a:solidFill>
                        <a:latin typeface="Meiryo UI" pitchFamily="50" charset="-128"/>
                        <a:ea typeface="Meiryo UI" pitchFamily="50" charset="-128"/>
                        <a:cs typeface="Meiryo UI" pitchFamily="50" charset="-128"/>
                      </a:endParaRPr>
                    </a:p>
                  </a:txBody>
                  <a:tcPr marL="8792" marR="8792" marT="879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ctr"/>
                      <a:r>
                        <a:rPr lang="ja-JP" altLang="en-US" sz="1400" b="0" i="0" u="none" strike="noStrike" dirty="0">
                          <a:solidFill>
                            <a:srgbClr val="000000"/>
                          </a:solidFill>
                          <a:latin typeface="Meiryo UI" pitchFamily="50" charset="-128"/>
                          <a:ea typeface="Meiryo UI" pitchFamily="50" charset="-128"/>
                          <a:cs typeface="Meiryo UI" pitchFamily="50" charset="-128"/>
                        </a:rPr>
                        <a:t>－</a:t>
                      </a:r>
                    </a:p>
                  </a:txBody>
                  <a:tcPr marL="8792" marR="8792" marT="879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ctr"/>
                      <a:r>
                        <a:rPr lang="ja-JP" altLang="en-US" sz="1400" b="0" i="0" u="none" strike="noStrike" dirty="0" smtClean="0">
                          <a:solidFill>
                            <a:srgbClr val="000000"/>
                          </a:solidFill>
                          <a:latin typeface="Meiryo UI" pitchFamily="50" charset="-128"/>
                          <a:ea typeface="Meiryo UI" pitchFamily="50" charset="-128"/>
                          <a:cs typeface="Meiryo UI" pitchFamily="50" charset="-128"/>
                        </a:rPr>
                        <a:t>概ね</a:t>
                      </a:r>
                      <a:endParaRPr lang="en-US" altLang="ja-JP" sz="1400" b="0" i="0" u="none" strike="noStrike" dirty="0" smtClean="0">
                        <a:solidFill>
                          <a:srgbClr val="000000"/>
                        </a:solidFill>
                        <a:latin typeface="Meiryo UI" pitchFamily="50" charset="-128"/>
                        <a:ea typeface="Meiryo UI" pitchFamily="50" charset="-128"/>
                        <a:cs typeface="Meiryo UI" pitchFamily="50" charset="-128"/>
                      </a:endParaRPr>
                    </a:p>
                    <a:p>
                      <a:pPr algn="ctr" rtl="0" fontAlgn="ctr"/>
                      <a:r>
                        <a:rPr lang="ja-JP" altLang="en-US" sz="1400" b="0" i="0" u="none" strike="noStrike" dirty="0" smtClean="0">
                          <a:solidFill>
                            <a:srgbClr val="000000"/>
                          </a:solidFill>
                          <a:latin typeface="Meiryo UI" pitchFamily="50" charset="-128"/>
                          <a:ea typeface="Meiryo UI" pitchFamily="50" charset="-128"/>
                          <a:cs typeface="Meiryo UI" pitchFamily="50" charset="-128"/>
                        </a:rPr>
                        <a:t>現員</a:t>
                      </a:r>
                      <a:r>
                        <a:rPr lang="ja-JP" altLang="en-US" sz="1400" b="0" i="0" u="none" strike="noStrike" dirty="0">
                          <a:solidFill>
                            <a:srgbClr val="000000"/>
                          </a:solidFill>
                          <a:latin typeface="Meiryo UI" pitchFamily="50" charset="-128"/>
                          <a:ea typeface="Meiryo UI" pitchFamily="50" charset="-128"/>
                          <a:cs typeface="Meiryo UI" pitchFamily="50" charset="-128"/>
                        </a:rPr>
                        <a:t>どおり </a:t>
                      </a:r>
                    </a:p>
                  </a:txBody>
                  <a:tcPr marL="8792" marR="8792" marT="879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526223">
                <a:tc rowSpan="2">
                  <a:txBody>
                    <a:bodyPr/>
                    <a:lstStyle/>
                    <a:p>
                      <a:pPr algn="ctr" fontAlgn="ctr"/>
                      <a:r>
                        <a:rPr lang="ja-JP" altLang="en-US" sz="1400" b="0" i="0" u="none" strike="noStrike" dirty="0" smtClean="0">
                          <a:solidFill>
                            <a:srgbClr val="000000"/>
                          </a:solidFill>
                          <a:latin typeface="Meiryo UI" pitchFamily="50" charset="-128"/>
                          <a:ea typeface="Meiryo UI" pitchFamily="50" charset="-128"/>
                          <a:cs typeface="Meiryo UI" pitchFamily="50" charset="-128"/>
                        </a:rPr>
                        <a:t>現在の行政</a:t>
                      </a:r>
                      <a:r>
                        <a:rPr lang="ja-JP" altLang="en-US" sz="1400" b="0" i="0" u="none" strike="noStrike" dirty="0">
                          <a:solidFill>
                            <a:srgbClr val="000000"/>
                          </a:solidFill>
                          <a:latin typeface="Meiryo UI" pitchFamily="50" charset="-128"/>
                          <a:ea typeface="Meiryo UI" pitchFamily="50" charset="-128"/>
                          <a:cs typeface="Meiryo UI" pitchFamily="50" charset="-128"/>
                        </a:rPr>
                        <a:t>区</a:t>
                      </a:r>
                      <a:r>
                        <a:rPr lang="ja-JP" altLang="en-US" sz="1400" b="0" i="0" u="none" strike="noStrike" dirty="0" smtClean="0">
                          <a:solidFill>
                            <a:srgbClr val="000000"/>
                          </a:solidFill>
                          <a:latin typeface="Meiryo UI" pitchFamily="50" charset="-128"/>
                          <a:ea typeface="Meiryo UI" pitchFamily="50" charset="-128"/>
                          <a:cs typeface="Meiryo UI" pitchFamily="50" charset="-128"/>
                        </a:rPr>
                        <a:t>の</a:t>
                      </a:r>
                      <a:endParaRPr lang="en-US" altLang="ja-JP" sz="1400" b="0" i="0" u="none" strike="noStrike" dirty="0" smtClean="0">
                        <a:solidFill>
                          <a:srgbClr val="000000"/>
                        </a:solidFill>
                        <a:latin typeface="Meiryo UI" pitchFamily="50" charset="-128"/>
                        <a:ea typeface="Meiryo UI" pitchFamily="50" charset="-128"/>
                        <a:cs typeface="Meiryo UI" pitchFamily="50" charset="-128"/>
                      </a:endParaRPr>
                    </a:p>
                    <a:p>
                      <a:pPr algn="ctr" fontAlgn="ctr"/>
                      <a:r>
                        <a:rPr lang="ja-JP" altLang="en-US" sz="1400" b="0" i="0" u="none" strike="noStrike" dirty="0" smtClean="0">
                          <a:solidFill>
                            <a:srgbClr val="000000"/>
                          </a:solidFill>
                          <a:latin typeface="Meiryo UI" pitchFamily="50" charset="-128"/>
                          <a:ea typeface="Meiryo UI" pitchFamily="50" charset="-128"/>
                          <a:cs typeface="Meiryo UI" pitchFamily="50" charset="-128"/>
                        </a:rPr>
                        <a:t>事務</a:t>
                      </a:r>
                      <a:endParaRPr lang="ja-JP" altLang="en-US" sz="1400" b="0" i="0" u="none" strike="noStrike" dirty="0">
                        <a:solidFill>
                          <a:srgbClr val="000000"/>
                        </a:solidFill>
                        <a:latin typeface="Meiryo UI" pitchFamily="50" charset="-128"/>
                        <a:ea typeface="Meiryo UI" pitchFamily="50" charset="-128"/>
                        <a:cs typeface="Meiryo UI" pitchFamily="50" charset="-128"/>
                      </a:endParaRPr>
                    </a:p>
                  </a:txBody>
                  <a:tcPr marL="36000" marR="36000" marT="879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rtl="0" fontAlgn="ctr"/>
                      <a:r>
                        <a:rPr lang="ja-JP" altLang="en-US" sz="1400" b="0" i="0" u="none" strike="noStrike" dirty="0" smtClean="0">
                          <a:solidFill>
                            <a:srgbClr val="000000"/>
                          </a:solidFill>
                          <a:latin typeface="Meiryo UI" pitchFamily="50" charset="-128"/>
                          <a:ea typeface="Meiryo UI" pitchFamily="50" charset="-128"/>
                          <a:cs typeface="Meiryo UI" pitchFamily="50" charset="-128"/>
                        </a:rPr>
                        <a:t>　行政</a:t>
                      </a:r>
                      <a:r>
                        <a:rPr lang="ja-JP" altLang="en-US" sz="1400" b="0" i="0" u="none" strike="noStrike" dirty="0">
                          <a:solidFill>
                            <a:srgbClr val="000000"/>
                          </a:solidFill>
                          <a:latin typeface="Meiryo UI" pitchFamily="50" charset="-128"/>
                          <a:ea typeface="Meiryo UI" pitchFamily="50" charset="-128"/>
                          <a:cs typeface="Meiryo UI" pitchFamily="50" charset="-128"/>
                        </a:rPr>
                        <a:t>区から総合</a:t>
                      </a:r>
                      <a:r>
                        <a:rPr lang="ja-JP" altLang="en-US" sz="1400" b="0" i="0" u="none" strike="noStrike" dirty="0" smtClean="0">
                          <a:solidFill>
                            <a:srgbClr val="000000"/>
                          </a:solidFill>
                          <a:latin typeface="Meiryo UI" pitchFamily="50" charset="-128"/>
                          <a:ea typeface="Meiryo UI" pitchFamily="50" charset="-128"/>
                          <a:cs typeface="Meiryo UI" pitchFamily="50" charset="-128"/>
                        </a:rPr>
                        <a:t>区（</a:t>
                      </a:r>
                      <a:r>
                        <a:rPr lang="en-US" altLang="ja-JP" sz="1400" b="0" i="0" u="none" strike="noStrike" dirty="0" smtClean="0">
                          <a:solidFill>
                            <a:srgbClr val="000000"/>
                          </a:solidFill>
                          <a:latin typeface="Meiryo UI" pitchFamily="50" charset="-128"/>
                          <a:ea typeface="Meiryo UI" pitchFamily="50" charset="-128"/>
                          <a:cs typeface="Meiryo UI" pitchFamily="50" charset="-128"/>
                        </a:rPr>
                        <a:t>24</a:t>
                      </a:r>
                      <a:r>
                        <a:rPr lang="ja-JP" altLang="en-US" sz="1400" b="0" i="0" u="none" strike="noStrike" dirty="0" smtClean="0">
                          <a:solidFill>
                            <a:srgbClr val="000000"/>
                          </a:solidFill>
                          <a:latin typeface="Meiryo UI" pitchFamily="50" charset="-128"/>
                          <a:ea typeface="Meiryo UI" pitchFamily="50" charset="-128"/>
                          <a:cs typeface="Meiryo UI" pitchFamily="50" charset="-128"/>
                        </a:rPr>
                        <a:t>か所→</a:t>
                      </a:r>
                      <a:r>
                        <a:rPr lang="en-US" altLang="ja-JP" sz="1400" b="0" i="0" u="none" strike="noStrike" dirty="0" smtClean="0">
                          <a:solidFill>
                            <a:srgbClr val="000000"/>
                          </a:solidFill>
                          <a:latin typeface="Meiryo UI" pitchFamily="50" charset="-128"/>
                          <a:ea typeface="Meiryo UI" pitchFamily="50" charset="-128"/>
                          <a:cs typeface="Meiryo UI" pitchFamily="50" charset="-128"/>
                        </a:rPr>
                        <a:t>8</a:t>
                      </a:r>
                      <a:r>
                        <a:rPr lang="ja-JP" altLang="en-US" sz="1400" b="0" i="0" u="none" strike="noStrike" dirty="0" smtClean="0">
                          <a:solidFill>
                            <a:srgbClr val="000000"/>
                          </a:solidFill>
                          <a:latin typeface="Meiryo UI" pitchFamily="50" charset="-128"/>
                          <a:ea typeface="Meiryo UI" pitchFamily="50" charset="-128"/>
                          <a:cs typeface="Meiryo UI" pitchFamily="50" charset="-128"/>
                        </a:rPr>
                        <a:t>か所）</a:t>
                      </a:r>
                      <a:r>
                        <a:rPr lang="ja-JP" altLang="en-US" sz="1400" b="0" i="0" u="none" strike="noStrike" dirty="0">
                          <a:solidFill>
                            <a:srgbClr val="000000"/>
                          </a:solidFill>
                          <a:latin typeface="Meiryo UI" pitchFamily="50" charset="-128"/>
                          <a:ea typeface="Meiryo UI" pitchFamily="50" charset="-128"/>
                          <a:cs typeface="Meiryo UI" pitchFamily="50" charset="-128"/>
                        </a:rPr>
                        <a:t>へ</a:t>
                      </a:r>
                      <a:r>
                        <a:rPr lang="ja-JP" altLang="en-US" sz="1400" b="0" i="0" u="none" strike="noStrike" dirty="0" smtClean="0">
                          <a:solidFill>
                            <a:srgbClr val="000000"/>
                          </a:solidFill>
                          <a:latin typeface="Meiryo UI" pitchFamily="50" charset="-128"/>
                          <a:ea typeface="Meiryo UI" pitchFamily="50" charset="-128"/>
                          <a:cs typeface="Meiryo UI" pitchFamily="50" charset="-128"/>
                        </a:rPr>
                        <a:t>移管　　　　</a:t>
                      </a:r>
                      <a:endParaRPr lang="en-US" altLang="ja-JP" sz="1400" b="0" i="0" u="none" strike="noStrike" dirty="0" smtClean="0">
                        <a:solidFill>
                          <a:srgbClr val="000000"/>
                        </a:solidFill>
                        <a:latin typeface="Meiryo UI" pitchFamily="50" charset="-128"/>
                        <a:ea typeface="Meiryo UI" pitchFamily="50" charset="-128"/>
                        <a:cs typeface="Meiryo UI" pitchFamily="50" charset="-128"/>
                      </a:endParaRPr>
                    </a:p>
                    <a:p>
                      <a:pPr algn="l" rtl="0" fontAlgn="ctr"/>
                      <a:r>
                        <a:rPr lang="ja-JP" altLang="en-US" sz="1400" b="0" i="0" u="none" strike="noStrike" dirty="0" smtClean="0">
                          <a:solidFill>
                            <a:srgbClr val="000000"/>
                          </a:solidFill>
                          <a:latin typeface="Meiryo UI" pitchFamily="50" charset="-128"/>
                          <a:ea typeface="Meiryo UI" pitchFamily="50" charset="-128"/>
                          <a:cs typeface="Meiryo UI" pitchFamily="50" charset="-128"/>
                        </a:rPr>
                        <a:t>　　　　　　　　　　　　　　　　　　　　　   　　＜</a:t>
                      </a:r>
                      <a:r>
                        <a:rPr lang="ja-JP" altLang="en-US" sz="1400" b="0" i="0" u="none" strike="noStrike" dirty="0">
                          <a:solidFill>
                            <a:srgbClr val="000000"/>
                          </a:solidFill>
                          <a:latin typeface="Meiryo UI" pitchFamily="50" charset="-128"/>
                          <a:ea typeface="Meiryo UI" pitchFamily="50" charset="-128"/>
                          <a:cs typeface="Meiryo UI" pitchFamily="50" charset="-128"/>
                        </a:rPr>
                        <a:t>集約＞</a:t>
                      </a:r>
                    </a:p>
                  </a:txBody>
                  <a:tcPr marL="36000" marR="36000" marT="879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ctr"/>
                      <a:r>
                        <a:rPr lang="en-US" altLang="ja-JP" sz="1400" b="0" i="0" u="none" strike="noStrike" dirty="0" smtClean="0">
                          <a:solidFill>
                            <a:srgbClr val="000000"/>
                          </a:solidFill>
                          <a:latin typeface="Meiryo UI" pitchFamily="50" charset="-128"/>
                          <a:ea typeface="Meiryo UI" pitchFamily="50" charset="-128"/>
                          <a:cs typeface="Meiryo UI" pitchFamily="50" charset="-128"/>
                        </a:rPr>
                        <a:t>1,110</a:t>
                      </a:r>
                      <a:r>
                        <a:rPr lang="ja-JP" altLang="en-US" sz="1400" b="0" i="0" u="none" strike="noStrike" dirty="0" smtClean="0">
                          <a:solidFill>
                            <a:srgbClr val="000000"/>
                          </a:solidFill>
                          <a:latin typeface="Meiryo UI" pitchFamily="50" charset="-128"/>
                          <a:ea typeface="Meiryo UI" pitchFamily="50" charset="-128"/>
                          <a:cs typeface="Meiryo UI" pitchFamily="50" charset="-128"/>
                        </a:rPr>
                        <a:t>人</a:t>
                      </a:r>
                      <a:endParaRPr lang="en-US" altLang="ja-JP" sz="1400" b="0" i="0" u="none" strike="noStrike" dirty="0">
                        <a:solidFill>
                          <a:srgbClr val="000000"/>
                        </a:solidFill>
                        <a:latin typeface="Meiryo UI" pitchFamily="50" charset="-128"/>
                        <a:ea typeface="Meiryo UI" pitchFamily="50" charset="-128"/>
                        <a:cs typeface="Meiryo UI" pitchFamily="50" charset="-128"/>
                      </a:endParaRPr>
                    </a:p>
                  </a:txBody>
                  <a:tcPr marL="8792" marR="8792" marT="879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ctr"/>
                      <a:r>
                        <a:rPr lang="ja-JP" altLang="en-US" sz="1400" b="0" i="0" u="none" strike="noStrike" dirty="0">
                          <a:solidFill>
                            <a:srgbClr val="000000"/>
                          </a:solidFill>
                          <a:latin typeface="Meiryo UI" pitchFamily="50" charset="-128"/>
                          <a:ea typeface="Meiryo UI" pitchFamily="50" charset="-128"/>
                          <a:cs typeface="Meiryo UI" pitchFamily="50" charset="-128"/>
                        </a:rPr>
                        <a:t>▲</a:t>
                      </a:r>
                      <a:r>
                        <a:rPr lang="en-US" altLang="ja-JP" sz="1400" b="0" i="0" u="none" strike="noStrike" dirty="0" smtClean="0">
                          <a:solidFill>
                            <a:srgbClr val="000000"/>
                          </a:solidFill>
                          <a:latin typeface="Meiryo UI" pitchFamily="50" charset="-128"/>
                          <a:ea typeface="Meiryo UI" pitchFamily="50" charset="-128"/>
                          <a:cs typeface="Meiryo UI" pitchFamily="50" charset="-128"/>
                        </a:rPr>
                        <a:t>170</a:t>
                      </a:r>
                      <a:r>
                        <a:rPr lang="ja-JP" altLang="en-US" sz="1400" b="0" i="0" u="none" strike="noStrike" dirty="0" smtClean="0">
                          <a:solidFill>
                            <a:srgbClr val="000000"/>
                          </a:solidFill>
                          <a:latin typeface="Meiryo UI" pitchFamily="50" charset="-128"/>
                          <a:ea typeface="Meiryo UI" pitchFamily="50" charset="-128"/>
                          <a:cs typeface="Meiryo UI" pitchFamily="50" charset="-128"/>
                        </a:rPr>
                        <a:t>人</a:t>
                      </a:r>
                      <a:r>
                        <a:rPr lang="en-US" altLang="ja-JP" sz="1400" b="0" i="0" u="none" strike="noStrike" dirty="0" smtClean="0">
                          <a:solidFill>
                            <a:srgbClr val="000000"/>
                          </a:solidFill>
                          <a:latin typeface="Meiryo UI" pitchFamily="50" charset="-128"/>
                          <a:ea typeface="Meiryo UI" pitchFamily="50" charset="-128"/>
                          <a:cs typeface="Meiryo UI" pitchFamily="50" charset="-128"/>
                        </a:rPr>
                        <a:t> </a:t>
                      </a:r>
                      <a:endParaRPr lang="en-US" altLang="ja-JP" sz="1400" b="0" i="0" u="none" strike="noStrike" dirty="0">
                        <a:solidFill>
                          <a:srgbClr val="000000"/>
                        </a:solidFill>
                        <a:latin typeface="Meiryo UI" pitchFamily="50" charset="-128"/>
                        <a:ea typeface="Meiryo UI" pitchFamily="50" charset="-128"/>
                        <a:cs typeface="Meiryo UI" pitchFamily="50" charset="-128"/>
                      </a:endParaRPr>
                    </a:p>
                  </a:txBody>
                  <a:tcPr marL="8792" marR="8792" marT="879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1400" b="0" i="0" u="none" strike="noStrike" dirty="0" smtClean="0">
                          <a:solidFill>
                            <a:srgbClr val="000000"/>
                          </a:solidFill>
                          <a:latin typeface="Meiryo UI" pitchFamily="50" charset="-128"/>
                          <a:ea typeface="Meiryo UI" pitchFamily="50" charset="-128"/>
                          <a:cs typeface="Meiryo UI" pitchFamily="50" charset="-128"/>
                        </a:rPr>
                        <a:t>940</a:t>
                      </a:r>
                      <a:r>
                        <a:rPr lang="ja-JP" altLang="en-US" sz="1400" b="0" i="0" u="none" strike="noStrike" dirty="0" smtClean="0">
                          <a:solidFill>
                            <a:srgbClr val="000000"/>
                          </a:solidFill>
                          <a:latin typeface="Meiryo UI" pitchFamily="50" charset="-128"/>
                          <a:ea typeface="Meiryo UI" pitchFamily="50" charset="-128"/>
                          <a:cs typeface="Meiryo UI" pitchFamily="50" charset="-128"/>
                        </a:rPr>
                        <a:t>人</a:t>
                      </a:r>
                      <a:endParaRPr lang="en-US" altLang="ja-JP" sz="1400" b="0" i="0" u="none" strike="noStrike" dirty="0">
                        <a:solidFill>
                          <a:srgbClr val="000000"/>
                        </a:solidFill>
                        <a:latin typeface="Meiryo UI" pitchFamily="50" charset="-128"/>
                        <a:ea typeface="Meiryo UI" pitchFamily="50" charset="-128"/>
                        <a:cs typeface="Meiryo UI" pitchFamily="50" charset="-128"/>
                      </a:endParaRPr>
                    </a:p>
                  </a:txBody>
                  <a:tcPr marL="8792" marR="8792" marT="879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526223">
                <a:tc vMerge="1">
                  <a:txBody>
                    <a:bodyPr/>
                    <a:lstStyle/>
                    <a:p>
                      <a:endParaRPr kumimoji="1" lang="ja-JP" altLang="en-US"/>
                    </a:p>
                  </a:txBody>
                  <a:tcPr/>
                </a:tc>
                <a:tc>
                  <a:txBody>
                    <a:bodyPr/>
                    <a:lstStyle/>
                    <a:p>
                      <a:pPr algn="l" rtl="0" fontAlgn="ctr"/>
                      <a:r>
                        <a:rPr lang="ja-JP" altLang="en-US" sz="1400" b="0" i="0" u="none" strike="noStrike" dirty="0" smtClean="0">
                          <a:solidFill>
                            <a:srgbClr val="000000"/>
                          </a:solidFill>
                          <a:latin typeface="Meiryo UI" pitchFamily="50" charset="-128"/>
                          <a:ea typeface="Meiryo UI" pitchFamily="50" charset="-128"/>
                          <a:cs typeface="Meiryo UI" pitchFamily="50" charset="-128"/>
                        </a:rPr>
                        <a:t>　窓口サービスなど地域</a:t>
                      </a:r>
                      <a:r>
                        <a:rPr lang="ja-JP" altLang="en-US" sz="1400" b="0" i="0" u="none" strike="noStrike" dirty="0">
                          <a:solidFill>
                            <a:srgbClr val="000000"/>
                          </a:solidFill>
                          <a:latin typeface="Meiryo UI" pitchFamily="50" charset="-128"/>
                          <a:ea typeface="Meiryo UI" pitchFamily="50" charset="-128"/>
                          <a:cs typeface="Meiryo UI" pitchFamily="50" charset="-128"/>
                        </a:rPr>
                        <a:t>自治区事務所で</a:t>
                      </a:r>
                      <a:r>
                        <a:rPr lang="ja-JP" altLang="en-US" sz="1400" b="0" i="0" u="none" strike="noStrike" dirty="0" smtClean="0">
                          <a:solidFill>
                            <a:srgbClr val="000000"/>
                          </a:solidFill>
                          <a:latin typeface="Meiryo UI" pitchFamily="50" charset="-128"/>
                          <a:ea typeface="Meiryo UI" pitchFamily="50" charset="-128"/>
                          <a:cs typeface="Meiryo UI" pitchFamily="50" charset="-128"/>
                        </a:rPr>
                        <a:t>実施</a:t>
                      </a:r>
                      <a:endParaRPr lang="ja-JP" altLang="en-US" sz="1400" b="0" i="0" u="none" strike="noStrike" dirty="0">
                        <a:solidFill>
                          <a:srgbClr val="000000"/>
                        </a:solidFill>
                        <a:latin typeface="Meiryo UI" pitchFamily="50" charset="-128"/>
                        <a:ea typeface="Meiryo UI" pitchFamily="50" charset="-128"/>
                        <a:cs typeface="Meiryo UI" pitchFamily="50" charset="-128"/>
                      </a:endParaRPr>
                    </a:p>
                  </a:txBody>
                  <a:tcPr marL="36000" marR="36000" marT="879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ctr"/>
                      <a:r>
                        <a:rPr lang="en-US" altLang="ja-JP" sz="1400" b="0" i="0" u="none" strike="noStrike" dirty="0" smtClean="0">
                          <a:solidFill>
                            <a:srgbClr val="000000"/>
                          </a:solidFill>
                          <a:latin typeface="Meiryo UI" pitchFamily="50" charset="-128"/>
                          <a:ea typeface="Meiryo UI" pitchFamily="50" charset="-128"/>
                          <a:cs typeface="Meiryo UI" pitchFamily="50" charset="-128"/>
                        </a:rPr>
                        <a:t>3,700</a:t>
                      </a:r>
                      <a:r>
                        <a:rPr lang="ja-JP" altLang="en-US" sz="1400" b="0" i="0" u="none" strike="noStrike" dirty="0" smtClean="0">
                          <a:solidFill>
                            <a:srgbClr val="000000"/>
                          </a:solidFill>
                          <a:latin typeface="Meiryo UI" pitchFamily="50" charset="-128"/>
                          <a:ea typeface="Meiryo UI" pitchFamily="50" charset="-128"/>
                          <a:cs typeface="Meiryo UI" pitchFamily="50" charset="-128"/>
                        </a:rPr>
                        <a:t>人</a:t>
                      </a:r>
                      <a:endParaRPr lang="en-US" altLang="ja-JP" sz="1400" b="0" i="0" u="none" strike="noStrike" dirty="0">
                        <a:solidFill>
                          <a:srgbClr val="000000"/>
                        </a:solidFill>
                        <a:latin typeface="Meiryo UI" pitchFamily="50" charset="-128"/>
                        <a:ea typeface="Meiryo UI" pitchFamily="50" charset="-128"/>
                        <a:cs typeface="Meiryo UI" pitchFamily="50" charset="-128"/>
                      </a:endParaRPr>
                    </a:p>
                  </a:txBody>
                  <a:tcPr marL="8792" marR="8792" marT="879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ctr"/>
                      <a:r>
                        <a:rPr lang="ja-JP" altLang="en-US" sz="1400" b="0" i="0" u="none" strike="noStrike" dirty="0">
                          <a:solidFill>
                            <a:srgbClr val="000000"/>
                          </a:solidFill>
                          <a:latin typeface="Meiryo UI" pitchFamily="50" charset="-128"/>
                          <a:ea typeface="Meiryo UI" pitchFamily="50" charset="-128"/>
                          <a:cs typeface="Meiryo UI" pitchFamily="50" charset="-128"/>
                        </a:rPr>
                        <a:t>－</a:t>
                      </a:r>
                    </a:p>
                  </a:txBody>
                  <a:tcPr marL="8792" marR="8792" marT="879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ctr"/>
                      <a:r>
                        <a:rPr lang="ja-JP" altLang="en-US" sz="1400" b="0" i="0" u="none" strike="noStrike" dirty="0" smtClean="0">
                          <a:solidFill>
                            <a:srgbClr val="000000"/>
                          </a:solidFill>
                          <a:latin typeface="Meiryo UI" pitchFamily="50" charset="-128"/>
                          <a:ea typeface="Meiryo UI" pitchFamily="50" charset="-128"/>
                          <a:cs typeface="Meiryo UI" pitchFamily="50" charset="-128"/>
                        </a:rPr>
                        <a:t>概ね</a:t>
                      </a:r>
                      <a:endParaRPr lang="en-US" altLang="ja-JP" sz="1400" b="0" i="0" u="none" strike="noStrike" dirty="0" smtClean="0">
                        <a:solidFill>
                          <a:srgbClr val="000000"/>
                        </a:solidFill>
                        <a:latin typeface="Meiryo UI" pitchFamily="50" charset="-128"/>
                        <a:ea typeface="Meiryo UI" pitchFamily="50" charset="-128"/>
                        <a:cs typeface="Meiryo UI" pitchFamily="50" charset="-128"/>
                      </a:endParaRPr>
                    </a:p>
                    <a:p>
                      <a:pPr algn="ctr" rtl="0" fontAlgn="ctr"/>
                      <a:r>
                        <a:rPr lang="ja-JP" altLang="en-US" sz="1400" b="0" i="0" u="none" strike="noStrike" dirty="0" smtClean="0">
                          <a:solidFill>
                            <a:srgbClr val="000000"/>
                          </a:solidFill>
                          <a:latin typeface="Meiryo UI" pitchFamily="50" charset="-128"/>
                          <a:ea typeface="Meiryo UI" pitchFamily="50" charset="-128"/>
                          <a:cs typeface="Meiryo UI" pitchFamily="50" charset="-128"/>
                        </a:rPr>
                        <a:t>現員</a:t>
                      </a:r>
                      <a:r>
                        <a:rPr lang="ja-JP" altLang="en-US" sz="1400" b="0" i="0" u="none" strike="noStrike" dirty="0">
                          <a:solidFill>
                            <a:srgbClr val="000000"/>
                          </a:solidFill>
                          <a:latin typeface="Meiryo UI" pitchFamily="50" charset="-128"/>
                          <a:ea typeface="Meiryo UI" pitchFamily="50" charset="-128"/>
                          <a:cs typeface="Meiryo UI" pitchFamily="50" charset="-128"/>
                        </a:rPr>
                        <a:t>どおり </a:t>
                      </a:r>
                    </a:p>
                  </a:txBody>
                  <a:tcPr marL="8792" marR="8792" marT="879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bl>
          </a:graphicData>
        </a:graphic>
      </p:graphicFrame>
      <p:graphicFrame>
        <p:nvGraphicFramePr>
          <p:cNvPr id="48" name="表 47"/>
          <p:cNvGraphicFramePr>
            <a:graphicFrameLocks noGrp="1"/>
          </p:cNvGraphicFramePr>
          <p:nvPr>
            <p:extLst>
              <p:ext uri="{D42A27DB-BD31-4B8C-83A1-F6EECF244321}">
                <p14:modId xmlns="" xmlns:p14="http://schemas.microsoft.com/office/powerpoint/2010/main" val="2141443949"/>
              </p:ext>
            </p:extLst>
          </p:nvPr>
        </p:nvGraphicFramePr>
        <p:xfrm>
          <a:off x="395536" y="4680192"/>
          <a:ext cx="8280919" cy="405032"/>
        </p:xfrm>
        <a:graphic>
          <a:graphicData uri="http://schemas.openxmlformats.org/drawingml/2006/table">
            <a:tbl>
              <a:tblPr/>
              <a:tblGrid>
                <a:gridCol w="5040560"/>
                <a:gridCol w="1152128"/>
                <a:gridCol w="1008075"/>
                <a:gridCol w="1080156"/>
              </a:tblGrid>
              <a:tr h="360040">
                <a:tc>
                  <a:txBody>
                    <a:bodyPr/>
                    <a:lstStyle/>
                    <a:p>
                      <a:pPr algn="ctr" rtl="0" fontAlgn="ctr"/>
                      <a:r>
                        <a:rPr lang="ja-JP" altLang="en-US" sz="1400" b="0" i="0" u="none" strike="noStrike" dirty="0" smtClean="0">
                          <a:solidFill>
                            <a:srgbClr val="000000"/>
                          </a:solidFill>
                          <a:latin typeface="Meiryo UI" pitchFamily="50" charset="-128"/>
                          <a:ea typeface="Meiryo UI" pitchFamily="50" charset="-128"/>
                          <a:cs typeface="Meiryo UI" pitchFamily="50" charset="-128"/>
                        </a:rPr>
                        <a:t>権限の拡大を踏まえた機能強化のための増員配置</a:t>
                      </a:r>
                      <a:endParaRPr lang="en-US" altLang="ja-JP" sz="1400" b="0" i="0" u="none" strike="noStrike" dirty="0" smtClean="0">
                        <a:solidFill>
                          <a:srgbClr val="000000"/>
                        </a:solidFill>
                        <a:latin typeface="Meiryo UI" pitchFamily="50" charset="-128"/>
                        <a:ea typeface="Meiryo UI" pitchFamily="50" charset="-128"/>
                        <a:cs typeface="Meiryo UI" pitchFamily="50" charset="-128"/>
                      </a:endParaRPr>
                    </a:p>
                    <a:p>
                      <a:pPr algn="ctr" rtl="0" fontAlgn="ctr"/>
                      <a:r>
                        <a:rPr lang="ja-JP" altLang="en-US" sz="1200" b="0" i="0" u="none" strike="noStrike" dirty="0" smtClean="0">
                          <a:solidFill>
                            <a:srgbClr val="000000"/>
                          </a:solidFill>
                          <a:latin typeface="Meiryo UI" pitchFamily="50" charset="-128"/>
                          <a:ea typeface="Meiryo UI" pitchFamily="50" charset="-128"/>
                          <a:cs typeface="Meiryo UI" pitchFamily="50" charset="-128"/>
                        </a:rPr>
                        <a:t>（企画、地域まちづくり、子育て施策など、</a:t>
                      </a:r>
                      <a:r>
                        <a:rPr lang="en-US" altLang="ja-JP" sz="1200" b="0" i="0" u="none" strike="noStrike" dirty="0" smtClean="0">
                          <a:solidFill>
                            <a:srgbClr val="000000"/>
                          </a:solidFill>
                          <a:latin typeface="Meiryo UI" pitchFamily="50" charset="-128"/>
                          <a:ea typeface="Meiryo UI" pitchFamily="50" charset="-128"/>
                          <a:cs typeface="Meiryo UI" pitchFamily="50" charset="-128"/>
                        </a:rPr>
                        <a:t>1</a:t>
                      </a:r>
                      <a:r>
                        <a:rPr lang="ja-JP" altLang="en-US" sz="1200" b="0" i="0" u="none" strike="noStrike" dirty="0" smtClean="0">
                          <a:solidFill>
                            <a:srgbClr val="000000"/>
                          </a:solidFill>
                          <a:latin typeface="Meiryo UI" pitchFamily="50" charset="-128"/>
                          <a:ea typeface="Meiryo UI" pitchFamily="50" charset="-128"/>
                          <a:cs typeface="Meiryo UI" pitchFamily="50" charset="-128"/>
                        </a:rPr>
                        <a:t>区あたり</a:t>
                      </a:r>
                      <a:r>
                        <a:rPr lang="en-US" altLang="ja-JP" sz="1200" b="0" i="0" u="none" strike="noStrike" dirty="0" smtClean="0">
                          <a:solidFill>
                            <a:srgbClr val="000000"/>
                          </a:solidFill>
                          <a:latin typeface="Meiryo UI" pitchFamily="50" charset="-128"/>
                          <a:ea typeface="Meiryo UI" pitchFamily="50" charset="-128"/>
                          <a:cs typeface="Meiryo UI" pitchFamily="50" charset="-128"/>
                        </a:rPr>
                        <a:t>10</a:t>
                      </a:r>
                      <a:r>
                        <a:rPr lang="ja-JP" altLang="en-US" sz="1200" b="0" i="0" u="none" strike="noStrike" dirty="0" smtClean="0">
                          <a:solidFill>
                            <a:srgbClr val="000000"/>
                          </a:solidFill>
                          <a:latin typeface="Meiryo UI" pitchFamily="50" charset="-128"/>
                          <a:ea typeface="Meiryo UI" pitchFamily="50" charset="-128"/>
                          <a:cs typeface="Meiryo UI" pitchFamily="50" charset="-128"/>
                        </a:rPr>
                        <a:t>人程度）</a:t>
                      </a:r>
                      <a:endParaRPr lang="en-US" altLang="ja-JP" sz="1200" b="0" i="0" u="none" strike="noStrike" dirty="0" smtClean="0">
                        <a:solidFill>
                          <a:srgbClr val="000000"/>
                        </a:solidFill>
                        <a:latin typeface="Meiryo UI" pitchFamily="50" charset="-128"/>
                        <a:ea typeface="Meiryo UI" pitchFamily="50" charset="-128"/>
                        <a:cs typeface="Meiryo UI" pitchFamily="50" charset="-128"/>
                      </a:endParaRPr>
                    </a:p>
                  </a:txBody>
                  <a:tcPr marL="8792" marR="8792" marT="879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ctr"/>
                      <a:r>
                        <a:rPr lang="ja-JP" altLang="en-US" sz="1400" b="0" i="0" u="none" strike="noStrike" dirty="0">
                          <a:solidFill>
                            <a:srgbClr val="000000"/>
                          </a:solidFill>
                          <a:latin typeface="Meiryo UI" pitchFamily="50" charset="-128"/>
                          <a:ea typeface="Meiryo UI" pitchFamily="50" charset="-128"/>
                          <a:cs typeface="Meiryo UI" pitchFamily="50" charset="-128"/>
                        </a:rPr>
                        <a:t>－</a:t>
                      </a:r>
                    </a:p>
                  </a:txBody>
                  <a:tcPr marL="8792" marR="8792" marT="879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ctr"/>
                      <a:r>
                        <a:rPr lang="en-US" altLang="ja-JP" sz="1400" b="0" i="0" u="none" strike="noStrike" dirty="0" smtClean="0">
                          <a:solidFill>
                            <a:srgbClr val="000000"/>
                          </a:solidFill>
                          <a:latin typeface="Meiryo UI" pitchFamily="50" charset="-128"/>
                          <a:ea typeface="Meiryo UI" pitchFamily="50" charset="-128"/>
                          <a:cs typeface="Meiryo UI" pitchFamily="50" charset="-128"/>
                        </a:rPr>
                        <a:t>+80</a:t>
                      </a:r>
                      <a:r>
                        <a:rPr lang="ja-JP" altLang="en-US" sz="1400" b="0" i="0" u="none" strike="noStrike" dirty="0" smtClean="0">
                          <a:solidFill>
                            <a:srgbClr val="000000"/>
                          </a:solidFill>
                          <a:latin typeface="Meiryo UI" pitchFamily="50" charset="-128"/>
                          <a:ea typeface="Meiryo UI" pitchFamily="50" charset="-128"/>
                          <a:cs typeface="Meiryo UI" pitchFamily="50" charset="-128"/>
                        </a:rPr>
                        <a:t>人</a:t>
                      </a:r>
                      <a:endParaRPr lang="zh-TW" altLang="en-US" sz="1400" b="0" i="0" u="none" strike="noStrike" dirty="0">
                        <a:solidFill>
                          <a:srgbClr val="000000"/>
                        </a:solidFill>
                        <a:latin typeface="Meiryo UI" pitchFamily="50" charset="-128"/>
                        <a:ea typeface="Meiryo UI" pitchFamily="50" charset="-128"/>
                        <a:cs typeface="Meiryo UI" pitchFamily="50" charset="-128"/>
                      </a:endParaRPr>
                    </a:p>
                  </a:txBody>
                  <a:tcPr marL="8792" marR="8792" marT="879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rtl="0" fontAlgn="ctr"/>
                      <a:r>
                        <a:rPr lang="en-US" altLang="ja-JP" sz="1400" b="0" i="0" u="none" strike="noStrike" dirty="0" smtClean="0">
                          <a:solidFill>
                            <a:srgbClr val="000000"/>
                          </a:solidFill>
                          <a:latin typeface="Meiryo UI" pitchFamily="50" charset="-128"/>
                          <a:ea typeface="Meiryo UI" pitchFamily="50" charset="-128"/>
                          <a:cs typeface="Meiryo UI" pitchFamily="50" charset="-128"/>
                        </a:rPr>
                        <a:t>80</a:t>
                      </a:r>
                      <a:r>
                        <a:rPr lang="ja-JP" altLang="en-US" sz="1400" b="0" i="0" u="none" strike="noStrike" dirty="0" smtClean="0">
                          <a:solidFill>
                            <a:srgbClr val="000000"/>
                          </a:solidFill>
                          <a:latin typeface="Meiryo UI" pitchFamily="50" charset="-128"/>
                          <a:ea typeface="Meiryo UI" pitchFamily="50" charset="-128"/>
                          <a:cs typeface="Meiryo UI" pitchFamily="50" charset="-128"/>
                        </a:rPr>
                        <a:t>人</a:t>
                      </a:r>
                      <a:endParaRPr lang="en-US" altLang="ja-JP" sz="1400" b="0" i="0" u="none" strike="noStrike" dirty="0">
                        <a:solidFill>
                          <a:srgbClr val="000000"/>
                        </a:solidFill>
                        <a:latin typeface="Meiryo UI" pitchFamily="50" charset="-128"/>
                        <a:ea typeface="Meiryo UI" pitchFamily="50" charset="-128"/>
                        <a:cs typeface="Meiryo UI" pitchFamily="50" charset="-128"/>
                      </a:endParaRPr>
                    </a:p>
                  </a:txBody>
                  <a:tcPr marL="8792" marR="8792" marT="8792"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bl>
          </a:graphicData>
        </a:graphic>
      </p:graphicFrame>
      <p:graphicFrame>
        <p:nvGraphicFramePr>
          <p:cNvPr id="88" name="表 87"/>
          <p:cNvGraphicFramePr>
            <a:graphicFrameLocks noGrp="1"/>
          </p:cNvGraphicFramePr>
          <p:nvPr>
            <p:extLst>
              <p:ext uri="{D42A27DB-BD31-4B8C-83A1-F6EECF244321}">
                <p14:modId xmlns="" xmlns:p14="http://schemas.microsoft.com/office/powerpoint/2010/main" val="2652742331"/>
              </p:ext>
            </p:extLst>
          </p:nvPr>
        </p:nvGraphicFramePr>
        <p:xfrm>
          <a:off x="548060" y="5414974"/>
          <a:ext cx="6984776" cy="318282"/>
        </p:xfrm>
        <a:graphic>
          <a:graphicData uri="http://schemas.openxmlformats.org/drawingml/2006/table">
            <a:tbl>
              <a:tblPr>
                <a:tableStyleId>{08FB837D-C827-4EFA-A057-4D05807E0F7C}</a:tableStyleId>
              </a:tblPr>
              <a:tblGrid>
                <a:gridCol w="6021252"/>
                <a:gridCol w="963524"/>
              </a:tblGrid>
              <a:tr h="318282">
                <a:tc>
                  <a:txBody>
                    <a:bodyPr/>
                    <a:lstStyle/>
                    <a:p>
                      <a:pPr algn="l" rtl="0" fontAlgn="ctr"/>
                      <a:r>
                        <a:rPr kumimoji="1" lang="ja-JP" altLang="en-US" sz="1400" b="1" u="none" strike="noStrike" kern="1200" dirty="0" smtClean="0"/>
                        <a:t>         分散</a:t>
                      </a:r>
                      <a:r>
                        <a:rPr kumimoji="1" lang="ja-JP" altLang="en-US" sz="1400" b="1" u="none" strike="noStrike" kern="1200" dirty="0"/>
                        <a:t>・集約効果</a:t>
                      </a:r>
                      <a:r>
                        <a:rPr kumimoji="1" lang="ja-JP" altLang="en-US" sz="1400" b="1" u="none" strike="noStrike" kern="1200" dirty="0" smtClean="0"/>
                        <a:t>、増員配置</a:t>
                      </a:r>
                      <a:r>
                        <a:rPr kumimoji="1" lang="ja-JP" altLang="en-US" sz="1400" b="1" u="none" strike="noStrike" kern="1200" dirty="0"/>
                        <a:t>による職員の増減（計</a:t>
                      </a:r>
                      <a:r>
                        <a:rPr kumimoji="1" lang="ja-JP" altLang="en-US" sz="1400" b="1" u="none" strike="noStrike" kern="1200" dirty="0" smtClean="0"/>
                        <a:t>）</a:t>
                      </a:r>
                      <a:endParaRPr kumimoji="1" lang="ja-JP" altLang="en-US" sz="1400" b="1" i="0" u="none" strike="noStrike" kern="1200" dirty="0">
                        <a:solidFill>
                          <a:srgbClr val="000000"/>
                        </a:solidFill>
                        <a:latin typeface="Meiryo UI" pitchFamily="50" charset="-128"/>
                        <a:ea typeface="Meiryo UI" pitchFamily="50" charset="-128"/>
                        <a:cs typeface="Meiryo UI" pitchFamily="50" charset="-128"/>
                      </a:endParaRPr>
                    </a:p>
                  </a:txBody>
                  <a:tcPr marL="8792" marR="8792" marT="8792" marB="0" anchor="ctr"/>
                </a:tc>
                <a:tc>
                  <a:txBody>
                    <a:bodyPr/>
                    <a:lstStyle/>
                    <a:p>
                      <a:pPr algn="ctr" rtl="0" fontAlgn="ctr"/>
                      <a:r>
                        <a:rPr kumimoji="1" lang="ja-JP" altLang="en-US" sz="1600" b="1" u="none" strike="noStrike" kern="1200" dirty="0" smtClean="0"/>
                        <a:t>概ね</a:t>
                      </a:r>
                      <a:r>
                        <a:rPr kumimoji="1" lang="en-US" altLang="ja-JP" sz="1600" b="1" u="none" strike="noStrike" kern="1200" dirty="0" smtClean="0"/>
                        <a:t>±</a:t>
                      </a:r>
                      <a:r>
                        <a:rPr kumimoji="1" lang="ja-JP" altLang="en-US" sz="1600" b="1" u="none" strike="noStrike" kern="1200" dirty="0" smtClean="0"/>
                        <a:t>０</a:t>
                      </a:r>
                      <a:r>
                        <a:rPr kumimoji="1" lang="ja-JP" altLang="en-US" sz="1400" b="1" u="none" strike="noStrike" kern="1200" dirty="0" smtClean="0"/>
                        <a:t> </a:t>
                      </a:r>
                      <a:r>
                        <a:rPr kumimoji="1" lang="ja-JP" altLang="en-US" sz="1400" b="1" u="none" strike="noStrike" kern="1200" dirty="0"/>
                        <a:t>　</a:t>
                      </a:r>
                      <a:endParaRPr kumimoji="1" lang="ja-JP" altLang="en-US" sz="1400" b="1" i="0" u="none" strike="noStrike" kern="1200" dirty="0">
                        <a:solidFill>
                          <a:srgbClr val="000000"/>
                        </a:solidFill>
                        <a:latin typeface="Meiryo UI" pitchFamily="50" charset="-128"/>
                        <a:ea typeface="Meiryo UI" pitchFamily="50" charset="-128"/>
                        <a:cs typeface="Meiryo UI" pitchFamily="50" charset="-128"/>
                      </a:endParaRPr>
                    </a:p>
                  </a:txBody>
                  <a:tcPr marL="8792" marR="8792" marT="8792" marB="0" anchor="ctr"/>
                </a:tc>
              </a:tr>
            </a:tbl>
          </a:graphicData>
        </a:graphic>
      </p:graphicFrame>
      <p:sp>
        <p:nvSpPr>
          <p:cNvPr id="5" name="角丸四角形 4"/>
          <p:cNvSpPr/>
          <p:nvPr/>
        </p:nvSpPr>
        <p:spPr>
          <a:xfrm>
            <a:off x="6660232" y="2601176"/>
            <a:ext cx="828000" cy="2484000"/>
          </a:xfrm>
          <a:prstGeom prst="roundRect">
            <a:avLst/>
          </a:prstGeom>
          <a:noFill/>
          <a:ln w="57150">
            <a:solidFill>
              <a:srgbClr val="FF0000"/>
            </a:solid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kumimoji="1" lang="ja-JP" altLang="en-US"/>
          </a:p>
        </p:txBody>
      </p:sp>
      <p:sp>
        <p:nvSpPr>
          <p:cNvPr id="43" name="テキスト ボックス 42"/>
          <p:cNvSpPr txBox="1"/>
          <p:nvPr/>
        </p:nvSpPr>
        <p:spPr>
          <a:xfrm>
            <a:off x="755576" y="5877272"/>
            <a:ext cx="8208912" cy="817245"/>
          </a:xfrm>
          <a:prstGeom prst="roundRect">
            <a:avLst/>
          </a:prstGeom>
          <a:noFill/>
          <a:ln>
            <a:noFill/>
          </a:ln>
        </p:spPr>
        <p:txBody>
          <a:bodyPr wrap="square" rtlCol="0">
            <a:spAutoFit/>
          </a:bodyPr>
          <a:lstStyle/>
          <a:p>
            <a:r>
              <a:rPr lang="ja-JP" altLang="en-US" sz="1400" dirty="0" smtClean="0">
                <a:latin typeface="Meiryo UI" pitchFamily="50" charset="-128"/>
                <a:ea typeface="Meiryo UI" pitchFamily="50" charset="-128"/>
                <a:cs typeface="Meiryo UI" pitchFamily="50" charset="-128"/>
              </a:rPr>
              <a:t>素案</a:t>
            </a:r>
            <a:r>
              <a:rPr lang="ja-JP" altLang="en-US" sz="1400" dirty="0">
                <a:latin typeface="Meiryo UI" pitchFamily="50" charset="-128"/>
                <a:ea typeface="Meiryo UI" pitchFamily="50" charset="-128"/>
                <a:cs typeface="Meiryo UI" pitchFamily="50" charset="-128"/>
              </a:rPr>
              <a:t>では、総合区における大枠の職員数を</a:t>
            </a:r>
            <a:r>
              <a:rPr lang="ja-JP" altLang="en-US" sz="1400" dirty="0" smtClean="0">
                <a:latin typeface="Meiryo UI" pitchFamily="50" charset="-128"/>
                <a:ea typeface="Meiryo UI" pitchFamily="50" charset="-128"/>
                <a:cs typeface="Meiryo UI" pitchFamily="50" charset="-128"/>
              </a:rPr>
              <a:t>提示</a:t>
            </a:r>
            <a:endParaRPr lang="en-US" altLang="ja-JP" sz="1400" dirty="0">
              <a:latin typeface="Meiryo UI" pitchFamily="50" charset="-128"/>
              <a:ea typeface="Meiryo UI" pitchFamily="50" charset="-128"/>
              <a:cs typeface="Meiryo UI" pitchFamily="50" charset="-128"/>
            </a:endParaRPr>
          </a:p>
          <a:p>
            <a:r>
              <a:rPr lang="ja-JP" altLang="en-US" sz="1400" dirty="0">
                <a:latin typeface="Meiryo UI" pitchFamily="50" charset="-128"/>
                <a:ea typeface="Meiryo UI" pitchFamily="50" charset="-128"/>
                <a:cs typeface="Meiryo UI" pitchFamily="50" charset="-128"/>
              </a:rPr>
              <a:t>　</a:t>
            </a:r>
            <a:r>
              <a:rPr lang="ja-JP" altLang="en-US" sz="1400" dirty="0" smtClean="0">
                <a:latin typeface="Meiryo UI" pitchFamily="50" charset="-128"/>
                <a:ea typeface="Meiryo UI" pitchFamily="50" charset="-128"/>
                <a:cs typeface="Meiryo UI" pitchFamily="50" charset="-128"/>
              </a:rPr>
              <a:t>⇒</a:t>
            </a:r>
            <a:r>
              <a:rPr lang="ja-JP" altLang="en-US" sz="1400" dirty="0">
                <a:latin typeface="Meiryo UI" pitchFamily="50" charset="-128"/>
                <a:ea typeface="Meiryo UI" pitchFamily="50" charset="-128"/>
                <a:cs typeface="Meiryo UI" pitchFamily="50" charset="-128"/>
              </a:rPr>
              <a:t>　詳細な配置</a:t>
            </a:r>
            <a:r>
              <a:rPr lang="ja-JP" altLang="en-US" sz="1400" dirty="0" smtClean="0">
                <a:latin typeface="Meiryo UI" pitchFamily="50" charset="-128"/>
                <a:ea typeface="Meiryo UI" pitchFamily="50" charset="-128"/>
                <a:cs typeface="Meiryo UI" pitchFamily="50" charset="-128"/>
              </a:rPr>
              <a:t>は</a:t>
            </a:r>
            <a:r>
              <a:rPr lang="ja-JP" altLang="en-US" sz="1400" dirty="0">
                <a:latin typeface="Meiryo UI" pitchFamily="50" charset="-128"/>
                <a:ea typeface="Meiryo UI" pitchFamily="50" charset="-128"/>
                <a:cs typeface="Meiryo UI" pitchFamily="50" charset="-128"/>
              </a:rPr>
              <a:t>、</a:t>
            </a:r>
            <a:r>
              <a:rPr lang="ja-JP" altLang="en-US" sz="1400" dirty="0" smtClean="0">
                <a:latin typeface="Meiryo UI" pitchFamily="50" charset="-128"/>
                <a:ea typeface="Meiryo UI" pitchFamily="50" charset="-128"/>
                <a:cs typeface="Meiryo UI" pitchFamily="50" charset="-128"/>
              </a:rPr>
              <a:t>移行</a:t>
            </a:r>
            <a:r>
              <a:rPr lang="ja-JP" altLang="en-US" sz="1400" dirty="0">
                <a:latin typeface="Meiryo UI" pitchFamily="50" charset="-128"/>
                <a:ea typeface="Meiryo UI" pitchFamily="50" charset="-128"/>
                <a:cs typeface="Meiryo UI" pitchFamily="50" charset="-128"/>
              </a:rPr>
              <a:t>準備期間において、局の職員配置の精査、総合区長の裁量等を加味</a:t>
            </a:r>
            <a:endParaRPr lang="en-US" altLang="ja-JP" sz="1400" dirty="0">
              <a:latin typeface="Meiryo UI" pitchFamily="50" charset="-128"/>
              <a:ea typeface="Meiryo UI" pitchFamily="50" charset="-128"/>
              <a:cs typeface="Meiryo UI" pitchFamily="50" charset="-128"/>
            </a:endParaRPr>
          </a:p>
          <a:p>
            <a:r>
              <a:rPr lang="ja-JP" altLang="en-US" sz="1400" dirty="0">
                <a:latin typeface="Meiryo UI" pitchFamily="50" charset="-128"/>
                <a:ea typeface="Meiryo UI" pitchFamily="50" charset="-128"/>
                <a:cs typeface="Meiryo UI" pitchFamily="50" charset="-128"/>
              </a:rPr>
              <a:t>　　</a:t>
            </a:r>
            <a:r>
              <a:rPr lang="ja-JP" altLang="en-US" sz="1400" dirty="0" smtClean="0">
                <a:latin typeface="Meiryo UI" pitchFamily="50" charset="-128"/>
                <a:ea typeface="Meiryo UI" pitchFamily="50" charset="-128"/>
                <a:cs typeface="Meiryo UI" pitchFamily="50" charset="-128"/>
              </a:rPr>
              <a:t>　 併せて、専門</a:t>
            </a:r>
            <a:r>
              <a:rPr lang="ja-JP" altLang="en-US" sz="1400" dirty="0">
                <a:latin typeface="Meiryo UI" pitchFamily="50" charset="-128"/>
                <a:ea typeface="Meiryo UI" pitchFamily="50" charset="-128"/>
                <a:cs typeface="Meiryo UI" pitchFamily="50" charset="-128"/>
              </a:rPr>
              <a:t>職に</a:t>
            </a:r>
            <a:r>
              <a:rPr lang="ja-JP" altLang="en-US" sz="1400" dirty="0" smtClean="0">
                <a:latin typeface="Meiryo UI" pitchFamily="50" charset="-128"/>
                <a:ea typeface="Meiryo UI" pitchFamily="50" charset="-128"/>
                <a:cs typeface="Meiryo UI" pitchFamily="50" charset="-128"/>
              </a:rPr>
              <a:t>ついて、局での配置を含めた効果的な配置を検討</a:t>
            </a:r>
            <a:endParaRPr lang="ja-JP" altLang="en-US" sz="1400" dirty="0">
              <a:latin typeface="Meiryo UI" pitchFamily="50" charset="-128"/>
              <a:ea typeface="Meiryo UI" pitchFamily="50" charset="-128"/>
              <a:cs typeface="Meiryo UI" pitchFamily="50" charset="-128"/>
            </a:endParaRPr>
          </a:p>
        </p:txBody>
      </p:sp>
      <p:sp>
        <p:nvSpPr>
          <p:cNvPr id="2" name="下矢印 1"/>
          <p:cNvSpPr/>
          <p:nvPr/>
        </p:nvSpPr>
        <p:spPr>
          <a:xfrm>
            <a:off x="6875615" y="5085224"/>
            <a:ext cx="428497" cy="360000"/>
          </a:xfrm>
          <a:prstGeom prst="downArrow">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7" name="正方形/長方形 16"/>
          <p:cNvSpPr/>
          <p:nvPr/>
        </p:nvSpPr>
        <p:spPr>
          <a:xfrm>
            <a:off x="5616625" y="5660908"/>
            <a:ext cx="3635895" cy="43238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r>
              <a:rPr lang="en-US" altLang="ja-JP" sz="1050" dirty="0" smtClean="0">
                <a:solidFill>
                  <a:schemeClr val="tx1"/>
                </a:solidFill>
                <a:latin typeface="Meiryo UI" pitchFamily="50" charset="-128"/>
                <a:ea typeface="Meiryo UI" pitchFamily="50" charset="-128"/>
                <a:cs typeface="Meiryo UI" pitchFamily="50" charset="-128"/>
              </a:rPr>
              <a:t>※</a:t>
            </a:r>
            <a:r>
              <a:rPr lang="ja-JP" altLang="en-US" sz="1050" dirty="0" smtClean="0">
                <a:solidFill>
                  <a:schemeClr val="tx1"/>
                </a:solidFill>
                <a:latin typeface="Meiryo UI" pitchFamily="50" charset="-128"/>
                <a:ea typeface="Meiryo UI" pitchFamily="50" charset="-128"/>
                <a:cs typeface="Meiryo UI" pitchFamily="50" charset="-128"/>
              </a:rPr>
              <a:t>人員マネジメントにより生じる職員の削減は算定に含まず。</a:t>
            </a:r>
            <a:endParaRPr lang="ja-JP" altLang="en-US" sz="1050" dirty="0">
              <a:solidFill>
                <a:schemeClr val="tx1"/>
              </a:solidFill>
              <a:latin typeface="Meiryo UI" pitchFamily="50" charset="-128"/>
              <a:ea typeface="Meiryo UI" pitchFamily="50" charset="-128"/>
              <a:cs typeface="Meiryo UI" pitchFamily="50" charset="-128"/>
            </a:endParaRPr>
          </a:p>
        </p:txBody>
      </p:sp>
      <p:sp>
        <p:nvSpPr>
          <p:cNvPr id="15" name="角丸四角形 14"/>
          <p:cNvSpPr/>
          <p:nvPr/>
        </p:nvSpPr>
        <p:spPr>
          <a:xfrm>
            <a:off x="5580112" y="2636952"/>
            <a:ext cx="828000" cy="864000"/>
          </a:xfrm>
          <a:prstGeom prst="roundRect">
            <a:avLst/>
          </a:prstGeom>
          <a:noFill/>
          <a:ln w="19050">
            <a:solidFill>
              <a:schemeClr val="tx2">
                <a:lumMod val="60000"/>
                <a:lumOff val="40000"/>
              </a:schemeClr>
            </a:solid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kumimoji="1" lang="ja-JP" altLang="en-US"/>
          </a:p>
        </p:txBody>
      </p:sp>
      <p:sp>
        <p:nvSpPr>
          <p:cNvPr id="20" name="テキスト ボックス 19"/>
          <p:cNvSpPr txBox="1"/>
          <p:nvPr/>
        </p:nvSpPr>
        <p:spPr>
          <a:xfrm>
            <a:off x="4427984" y="1628800"/>
            <a:ext cx="3384376" cy="306467"/>
          </a:xfrm>
          <a:prstGeom prst="roundRect">
            <a:avLst/>
          </a:prstGeom>
          <a:noFill/>
          <a:ln w="6350">
            <a:solidFill>
              <a:schemeClr val="tx2"/>
            </a:solidFill>
            <a:prstDash val="dash"/>
          </a:ln>
        </p:spPr>
        <p:txBody>
          <a:bodyPr wrap="square" rtlCol="0">
            <a:spAutoFit/>
          </a:bodyPr>
          <a:lstStyle/>
          <a:p>
            <a:pPr algn="ctr"/>
            <a:r>
              <a:rPr lang="ja-JP" altLang="en-US" sz="1200" dirty="0" smtClean="0">
                <a:latin typeface="Meiryo UI" panose="020B0604030504040204" pitchFamily="50" charset="-128"/>
                <a:ea typeface="Meiryo UI" panose="020B0604030504040204" pitchFamily="50" charset="-128"/>
                <a:cs typeface="Meiryo UI" panose="020B0604030504040204" pitchFamily="50" charset="-128"/>
              </a:rPr>
              <a:t>局から総合区への移管人員：計</a:t>
            </a:r>
            <a:r>
              <a:rPr lang="en-US" altLang="ja-JP" sz="1200" dirty="0" smtClean="0">
                <a:latin typeface="Meiryo UI" panose="020B0604030504040204" pitchFamily="50" charset="-128"/>
                <a:ea typeface="Meiryo UI" panose="020B0604030504040204" pitchFamily="50" charset="-128"/>
                <a:cs typeface="Meiryo UI" panose="020B0604030504040204" pitchFamily="50" charset="-128"/>
              </a:rPr>
              <a:t>2,200</a:t>
            </a:r>
            <a:r>
              <a:rPr lang="ja-JP" altLang="en-US" sz="1200" dirty="0" smtClean="0">
                <a:latin typeface="Meiryo UI" panose="020B0604030504040204" pitchFamily="50" charset="-128"/>
                <a:ea typeface="Meiryo UI" panose="020B0604030504040204" pitchFamily="50" charset="-128"/>
                <a:cs typeface="Meiryo UI" panose="020B0604030504040204" pitchFamily="50" charset="-128"/>
              </a:rPr>
              <a:t>人</a:t>
            </a:r>
            <a:endParaRPr kumimoji="1" lang="ja-JP" altLang="en-US" sz="1200" dirty="0">
              <a:latin typeface="Meiryo UI" panose="020B0604030504040204" pitchFamily="50" charset="-128"/>
              <a:ea typeface="Meiryo UI" panose="020B0604030504040204" pitchFamily="50" charset="-128"/>
              <a:cs typeface="Meiryo UI" panose="020B0604030504040204" pitchFamily="50" charset="-128"/>
            </a:endParaRPr>
          </a:p>
        </p:txBody>
      </p:sp>
      <p:cxnSp>
        <p:nvCxnSpPr>
          <p:cNvPr id="4" name="直線コネクタ 3"/>
          <p:cNvCxnSpPr/>
          <p:nvPr/>
        </p:nvCxnSpPr>
        <p:spPr>
          <a:xfrm>
            <a:off x="5220072" y="1935307"/>
            <a:ext cx="0" cy="845661"/>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7" name="直線矢印コネクタ 6"/>
          <p:cNvCxnSpPr/>
          <p:nvPr/>
        </p:nvCxnSpPr>
        <p:spPr>
          <a:xfrm>
            <a:off x="5220072" y="2780968"/>
            <a:ext cx="360000" cy="0"/>
          </a:xfrm>
          <a:prstGeom prst="straightConnector1">
            <a:avLst/>
          </a:prstGeom>
          <a:ln w="19050">
            <a:tailEnd type="arrow"/>
          </a:ln>
        </p:spPr>
        <p:style>
          <a:lnRef idx="1">
            <a:schemeClr val="accent1"/>
          </a:lnRef>
          <a:fillRef idx="0">
            <a:schemeClr val="accent1"/>
          </a:fillRef>
          <a:effectRef idx="0">
            <a:schemeClr val="accent1"/>
          </a:effectRef>
          <a:fontRef idx="minor">
            <a:schemeClr val="tx1"/>
          </a:fontRef>
        </p:style>
      </p:cxnSp>
      <p:sp>
        <p:nvSpPr>
          <p:cNvPr id="19" name="正方形/長方形 18"/>
          <p:cNvSpPr/>
          <p:nvPr/>
        </p:nvSpPr>
        <p:spPr>
          <a:xfrm>
            <a:off x="179512" y="836712"/>
            <a:ext cx="8867506" cy="695325"/>
          </a:xfrm>
          <a:prstGeom prst="rect">
            <a:avLst/>
          </a:prstGeom>
          <a:solidFill>
            <a:schemeClr val="accent6">
              <a:lumMod val="40000"/>
              <a:lumOff val="60000"/>
            </a:schemeClr>
          </a:solidFill>
          <a:ln w="19050">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p>
            <a:pPr>
              <a:lnSpc>
                <a:spcPct val="125000"/>
              </a:lnSpc>
            </a:pPr>
            <a:r>
              <a:rPr lang="ja-JP" altLang="en-US" sz="1600" b="1" dirty="0" smtClean="0">
                <a:solidFill>
                  <a:schemeClr val="tx1"/>
                </a:solidFill>
                <a:latin typeface="Meiryo UI" pitchFamily="50" charset="-128"/>
                <a:ea typeface="Meiryo UI" pitchFamily="50" charset="-128"/>
                <a:cs typeface="Meiryo UI" pitchFamily="50" charset="-128"/>
              </a:rPr>
              <a:t>◆　事務の分散・集約効果を踏まえた職員配置</a:t>
            </a:r>
            <a:endParaRPr lang="en-US" altLang="ja-JP" sz="1600" b="1" dirty="0" smtClean="0">
              <a:solidFill>
                <a:schemeClr val="tx1"/>
              </a:solidFill>
              <a:latin typeface="Meiryo UI" pitchFamily="50" charset="-128"/>
              <a:ea typeface="Meiryo UI" pitchFamily="50" charset="-128"/>
              <a:cs typeface="Meiryo UI" pitchFamily="50" charset="-128"/>
            </a:endParaRPr>
          </a:p>
          <a:p>
            <a:pPr>
              <a:lnSpc>
                <a:spcPct val="125000"/>
              </a:lnSpc>
            </a:pPr>
            <a:r>
              <a:rPr lang="ja-JP" altLang="en-US" sz="1600" b="1" dirty="0" smtClean="0">
                <a:solidFill>
                  <a:schemeClr val="tx1"/>
                </a:solidFill>
                <a:latin typeface="Meiryo UI" pitchFamily="50" charset="-128"/>
                <a:ea typeface="Meiryo UI" pitchFamily="50" charset="-128"/>
                <a:cs typeface="Meiryo UI" pitchFamily="50" charset="-128"/>
              </a:rPr>
              <a:t>◆　機能強化のための増員配置</a:t>
            </a:r>
            <a:endParaRPr lang="en-US" altLang="ja-JP" sz="1600" b="1" dirty="0" smtClean="0">
              <a:solidFill>
                <a:schemeClr val="tx1"/>
              </a:solidFill>
              <a:latin typeface="Meiryo UI" pitchFamily="50" charset="-128"/>
              <a:ea typeface="Meiryo UI" pitchFamily="50" charset="-128"/>
              <a:cs typeface="Meiryo UI" pitchFamily="50" charset="-128"/>
            </a:endParaRPr>
          </a:p>
        </p:txBody>
      </p:sp>
      <p:sp>
        <p:nvSpPr>
          <p:cNvPr id="18" name="右中かっこ 17"/>
          <p:cNvSpPr/>
          <p:nvPr/>
        </p:nvSpPr>
        <p:spPr>
          <a:xfrm>
            <a:off x="4384441" y="980728"/>
            <a:ext cx="216024" cy="432048"/>
          </a:xfrm>
          <a:prstGeom prst="rightBrace">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a:p>
        </p:txBody>
      </p:sp>
      <p:sp>
        <p:nvSpPr>
          <p:cNvPr id="21" name="テキスト ボックス 20"/>
          <p:cNvSpPr txBox="1"/>
          <p:nvPr/>
        </p:nvSpPr>
        <p:spPr>
          <a:xfrm>
            <a:off x="4499992" y="908720"/>
            <a:ext cx="4572000" cy="584775"/>
          </a:xfrm>
          <a:prstGeom prst="rect">
            <a:avLst/>
          </a:prstGeom>
          <a:noFill/>
        </p:spPr>
        <p:txBody>
          <a:bodyPr wrap="square" rtlCol="0">
            <a:spAutoFit/>
          </a:bodyPr>
          <a:lstStyle/>
          <a:p>
            <a:r>
              <a:rPr lang="ja-JP" altLang="en-US" sz="1600" b="1" dirty="0" smtClean="0">
                <a:latin typeface="Meiryo UI" pitchFamily="50" charset="-128"/>
                <a:ea typeface="Meiryo UI" pitchFamily="50" charset="-128"/>
                <a:cs typeface="Meiryo UI" pitchFamily="50" charset="-128"/>
              </a:rPr>
              <a:t>　概ね現行職員総数の範囲内で、効果的・効率的な</a:t>
            </a:r>
            <a:endParaRPr lang="en-US" altLang="ja-JP" sz="1600" b="1" dirty="0" smtClean="0">
              <a:latin typeface="Meiryo UI" pitchFamily="50" charset="-128"/>
              <a:ea typeface="Meiryo UI" pitchFamily="50" charset="-128"/>
              <a:cs typeface="Meiryo UI" pitchFamily="50" charset="-128"/>
            </a:endParaRPr>
          </a:p>
          <a:p>
            <a:r>
              <a:rPr lang="ja-JP" altLang="en-US" sz="1600" b="1" dirty="0" smtClean="0">
                <a:latin typeface="Meiryo UI" pitchFamily="50" charset="-128"/>
                <a:ea typeface="Meiryo UI" pitchFamily="50" charset="-128"/>
                <a:cs typeface="Meiryo UI" pitchFamily="50" charset="-128"/>
              </a:rPr>
              <a:t>　業務執行体制を整備可能な見込み</a:t>
            </a:r>
            <a:endParaRPr kumimoji="1" lang="ja-JP" altLang="en-US" sz="1600" dirty="0"/>
          </a:p>
        </p:txBody>
      </p:sp>
      <p:sp>
        <p:nvSpPr>
          <p:cNvPr id="22" name="正方形/長方形 21"/>
          <p:cNvSpPr/>
          <p:nvPr/>
        </p:nvSpPr>
        <p:spPr>
          <a:xfrm>
            <a:off x="0" y="-1660"/>
            <a:ext cx="9144000" cy="432000"/>
          </a:xfrm>
          <a:prstGeom prst="rect">
            <a:avLst/>
          </a:prstGeom>
          <a:gradFill>
            <a:gsLst>
              <a:gs pos="0">
                <a:schemeClr val="accent2">
                  <a:lumMod val="40000"/>
                  <a:lumOff val="60000"/>
                </a:schemeClr>
              </a:gs>
              <a:gs pos="50000">
                <a:schemeClr val="bg1"/>
              </a:gs>
              <a:gs pos="100000">
                <a:schemeClr val="accent2">
                  <a:lumMod val="40000"/>
                  <a:lumOff val="6000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r>
              <a:rPr lang="ja-JP" altLang="en-US" sz="2000" b="1" dirty="0" smtClean="0">
                <a:solidFill>
                  <a:prstClr val="black"/>
                </a:solidFill>
                <a:latin typeface="Meiryo UI" pitchFamily="50" charset="-128"/>
                <a:ea typeface="Meiryo UI" pitchFamily="50" charset="-128"/>
                <a:cs typeface="Meiryo UI" pitchFamily="50" charset="-128"/>
              </a:rPr>
              <a:t>３　総合区にふさわしい組織体制の構築＜効果的・効率的な職員配置＞</a:t>
            </a:r>
            <a:endParaRPr lang="ja-JP" altLang="en-US" sz="2000" b="1" dirty="0">
              <a:solidFill>
                <a:prstClr val="black"/>
              </a:solidFill>
              <a:latin typeface="Meiryo UI" pitchFamily="50" charset="-128"/>
              <a:ea typeface="Meiryo UI" pitchFamily="50" charset="-128"/>
              <a:cs typeface="Meiryo UI" pitchFamily="50" charset="-128"/>
            </a:endParaRPr>
          </a:p>
        </p:txBody>
      </p:sp>
      <p:sp>
        <p:nvSpPr>
          <p:cNvPr id="25" name="テキスト ボックス 24"/>
          <p:cNvSpPr txBox="1"/>
          <p:nvPr/>
        </p:nvSpPr>
        <p:spPr>
          <a:xfrm>
            <a:off x="-121196" y="476672"/>
            <a:ext cx="7357492" cy="384721"/>
          </a:xfrm>
          <a:prstGeom prst="rect">
            <a:avLst/>
          </a:prstGeom>
          <a:noFill/>
        </p:spPr>
        <p:txBody>
          <a:bodyPr wrap="square" rtlCol="0">
            <a:spAutoFit/>
          </a:bodyPr>
          <a:lstStyle/>
          <a:p>
            <a:r>
              <a:rPr lang="ja-JP" altLang="en-US" sz="1900" b="1"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（４）職員数の増減の算定結果</a:t>
            </a:r>
            <a:endParaRPr lang="ja-JP" altLang="en-US" sz="19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24" name="正方形/長方形 27"/>
          <p:cNvSpPr>
            <a:spLocks noChangeArrowheads="1"/>
          </p:cNvSpPr>
          <p:nvPr/>
        </p:nvSpPr>
        <p:spPr bwMode="auto">
          <a:xfrm>
            <a:off x="8112125" y="83371"/>
            <a:ext cx="1031875" cy="261937"/>
          </a:xfrm>
          <a:prstGeom prst="rect">
            <a:avLst/>
          </a:prstGeom>
          <a:noFill/>
          <a:ln w="9525">
            <a:noFill/>
            <a:miter lim="800000"/>
            <a:headEnd/>
            <a:tailEnd/>
          </a:ln>
        </p:spPr>
        <p:txBody>
          <a:bodyPr>
            <a:spAutoFit/>
          </a:bodyPr>
          <a:lstStyle/>
          <a:p>
            <a:pPr algn="r"/>
            <a:r>
              <a:rPr lang="ja-JP" altLang="en-US" sz="1100" b="1" dirty="0">
                <a:solidFill>
                  <a:srgbClr val="000000"/>
                </a:solidFill>
                <a:latin typeface="ＭＳ Ｐゴシック" charset="-128"/>
                <a:ea typeface="Meiryo UI" pitchFamily="50" charset="-128"/>
                <a:cs typeface="Meiryo UI" pitchFamily="50" charset="-128"/>
              </a:rPr>
              <a:t> 組織</a:t>
            </a:r>
            <a:r>
              <a:rPr lang="en-US" altLang="ja-JP" sz="1100" b="1" dirty="0" smtClean="0">
                <a:solidFill>
                  <a:srgbClr val="000000"/>
                </a:solidFill>
                <a:latin typeface="ＭＳ Ｐゴシック" charset="-128"/>
                <a:ea typeface="Meiryo UI" pitchFamily="50" charset="-128"/>
                <a:cs typeface="Meiryo UI" pitchFamily="50" charset="-128"/>
              </a:rPr>
              <a:t>-</a:t>
            </a:r>
            <a:r>
              <a:rPr lang="ja-JP" altLang="en-US" sz="1100" b="1" dirty="0">
                <a:solidFill>
                  <a:srgbClr val="000000"/>
                </a:solidFill>
                <a:latin typeface="ＭＳ Ｐゴシック" charset="-128"/>
                <a:ea typeface="Meiryo UI" pitchFamily="50" charset="-128"/>
                <a:cs typeface="Meiryo UI" pitchFamily="50" charset="-128"/>
              </a:rPr>
              <a:t>７</a:t>
            </a:r>
            <a:endParaRPr lang="ja-JP" altLang="en-US" sz="1200" b="1" dirty="0">
              <a:solidFill>
                <a:srgbClr val="000000"/>
              </a:solidFill>
              <a:latin typeface="ＭＳ Ｐゴシック" charset="-128"/>
              <a:ea typeface="Meiryo UI" pitchFamily="50" charset="-128"/>
              <a:cs typeface="Meiryo UI" pitchFamily="50" charset="-128"/>
            </a:endParaRPr>
          </a:p>
        </p:txBody>
      </p:sp>
      <p:sp>
        <p:nvSpPr>
          <p:cNvPr id="23" name="テキスト ボックス 22"/>
          <p:cNvSpPr txBox="1"/>
          <p:nvPr/>
        </p:nvSpPr>
        <p:spPr>
          <a:xfrm>
            <a:off x="6300192" y="3527430"/>
            <a:ext cx="1224136" cy="261610"/>
          </a:xfrm>
          <a:prstGeom prst="rect">
            <a:avLst/>
          </a:prstGeom>
          <a:noFill/>
        </p:spPr>
        <p:txBody>
          <a:bodyPr wrap="square" rtlCol="0">
            <a:spAutoFit/>
          </a:bodyPr>
          <a:lstStyle/>
          <a:p>
            <a:r>
              <a:rPr kumimoji="1" lang="ja-JP" altLang="en-US" sz="1100" dirty="0" smtClean="0">
                <a:latin typeface="Meiryo UI" pitchFamily="50" charset="-128"/>
                <a:ea typeface="Meiryo UI" pitchFamily="50" charset="-128"/>
                <a:cs typeface="Meiryo UI" pitchFamily="50" charset="-128"/>
              </a:rPr>
              <a:t>＊</a:t>
            </a:r>
            <a:endParaRPr kumimoji="1" lang="ja-JP" altLang="en-US" sz="1100" dirty="0">
              <a:latin typeface="Meiryo UI" pitchFamily="50" charset="-128"/>
              <a:ea typeface="Meiryo UI" pitchFamily="50" charset="-128"/>
              <a:cs typeface="Meiryo UI" pitchFamily="50" charset="-128"/>
            </a:endParaRPr>
          </a:p>
        </p:txBody>
      </p:sp>
      <p:sp>
        <p:nvSpPr>
          <p:cNvPr id="26" name="テキスト ボックス 25"/>
          <p:cNvSpPr txBox="1"/>
          <p:nvPr/>
        </p:nvSpPr>
        <p:spPr>
          <a:xfrm>
            <a:off x="7308304" y="5085184"/>
            <a:ext cx="1944000" cy="415498"/>
          </a:xfrm>
          <a:prstGeom prst="rect">
            <a:avLst/>
          </a:prstGeom>
          <a:noFill/>
        </p:spPr>
        <p:txBody>
          <a:bodyPr wrap="square" rtlCol="0">
            <a:spAutoFit/>
          </a:bodyPr>
          <a:lstStyle/>
          <a:p>
            <a:r>
              <a:rPr lang="ja-JP" altLang="en-US" sz="1050" dirty="0" smtClean="0">
                <a:latin typeface="Meiryo UI" pitchFamily="50" charset="-128"/>
                <a:ea typeface="Meiryo UI" pitchFamily="50" charset="-128"/>
                <a:cs typeface="Meiryo UI" pitchFamily="50" charset="-128"/>
              </a:rPr>
              <a:t>＊技能労務職等については、</a:t>
            </a:r>
            <a:endParaRPr lang="en-US" altLang="ja-JP" sz="1050" dirty="0" smtClean="0">
              <a:latin typeface="Meiryo UI" pitchFamily="50" charset="-128"/>
              <a:ea typeface="Meiryo UI" pitchFamily="50" charset="-128"/>
              <a:cs typeface="Meiryo UI" pitchFamily="50" charset="-128"/>
            </a:endParaRPr>
          </a:p>
          <a:p>
            <a:r>
              <a:rPr lang="ja-JP" altLang="en-US" sz="1050" dirty="0" smtClean="0">
                <a:latin typeface="Meiryo UI" pitchFamily="50" charset="-128"/>
                <a:ea typeface="Meiryo UI" pitchFamily="50" charset="-128"/>
                <a:cs typeface="Meiryo UI" pitchFamily="50" charset="-128"/>
              </a:rPr>
              <a:t>　 分散・集約率を乗じていない。</a:t>
            </a:r>
            <a:endParaRPr kumimoji="1" lang="ja-JP" altLang="en-US" sz="1050" dirty="0">
              <a:latin typeface="Meiryo UI" pitchFamily="50" charset="-128"/>
              <a:ea typeface="Meiryo UI" pitchFamily="50" charset="-128"/>
              <a:cs typeface="Meiryo UI" pitchFamily="50" charset="-128"/>
            </a:endParaRPr>
          </a:p>
        </p:txBody>
      </p:sp>
      <p:sp>
        <p:nvSpPr>
          <p:cNvPr id="27" name="テキスト ボックス 26"/>
          <p:cNvSpPr txBox="1"/>
          <p:nvPr/>
        </p:nvSpPr>
        <p:spPr>
          <a:xfrm>
            <a:off x="6300192" y="2492896"/>
            <a:ext cx="1224136" cy="261610"/>
          </a:xfrm>
          <a:prstGeom prst="rect">
            <a:avLst/>
          </a:prstGeom>
          <a:noFill/>
        </p:spPr>
        <p:txBody>
          <a:bodyPr wrap="square" rtlCol="0">
            <a:spAutoFit/>
          </a:bodyPr>
          <a:lstStyle/>
          <a:p>
            <a:r>
              <a:rPr kumimoji="1" lang="ja-JP" altLang="en-US" sz="1100" dirty="0" smtClean="0">
                <a:latin typeface="Meiryo UI" pitchFamily="50" charset="-128"/>
                <a:ea typeface="Meiryo UI" pitchFamily="50" charset="-128"/>
                <a:cs typeface="Meiryo UI" pitchFamily="50" charset="-128"/>
              </a:rPr>
              <a:t>＊</a:t>
            </a:r>
            <a:endParaRPr kumimoji="1" lang="ja-JP" altLang="en-US" sz="1100" dirty="0">
              <a:latin typeface="Meiryo UI" pitchFamily="50" charset="-128"/>
              <a:ea typeface="Meiryo UI" pitchFamily="50" charset="-128"/>
              <a:cs typeface="Meiryo UI" pitchFamily="50" charset="-128"/>
            </a:endParaRPr>
          </a:p>
        </p:txBody>
      </p:sp>
    </p:spTree>
    <p:extLst>
      <p:ext uri="{BB962C8B-B14F-4D97-AF65-F5344CB8AC3E}">
        <p14:creationId xmlns="" xmlns:p14="http://schemas.microsoft.com/office/powerpoint/2010/main" val="1950722704"/>
      </p:ext>
    </p:extLst>
  </p:cSld>
  <p:clrMapOvr>
    <a:masterClrMapping/>
  </p:clrMapOvr>
  <p:timing>
    <p:tnLst>
      <p:par>
        <p:cTn id="1" dur="indefinite" restart="never" nodeType="tmRoot"/>
      </p:par>
    </p:tn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 name="左中かっこ 65"/>
          <p:cNvSpPr/>
          <p:nvPr/>
        </p:nvSpPr>
        <p:spPr>
          <a:xfrm>
            <a:off x="5816600" y="692696"/>
            <a:ext cx="123552" cy="5616624"/>
          </a:xfrm>
          <a:prstGeom prst="leftBrace">
            <a:avLst>
              <a:gd name="adj1" fmla="val 56205"/>
              <a:gd name="adj2" fmla="val 65649"/>
            </a:avLst>
          </a:prstGeom>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a:p>
        </p:txBody>
      </p:sp>
      <p:sp>
        <p:nvSpPr>
          <p:cNvPr id="2" name="正方形/長方形 1"/>
          <p:cNvSpPr/>
          <p:nvPr/>
        </p:nvSpPr>
        <p:spPr>
          <a:xfrm>
            <a:off x="2987824" y="983480"/>
            <a:ext cx="1692168" cy="2556000"/>
          </a:xfrm>
          <a:prstGeom prst="rect">
            <a:avLst/>
          </a:prstGeom>
          <a:solidFill>
            <a:schemeClr val="bg1"/>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1200" dirty="0" smtClean="0">
                <a:solidFill>
                  <a:schemeClr val="tx1"/>
                </a:solidFill>
                <a:latin typeface="Meiryo UI" pitchFamily="50" charset="-128"/>
                <a:ea typeface="Meiryo UI" pitchFamily="50" charset="-128"/>
                <a:cs typeface="Meiryo UI" pitchFamily="50" charset="-128"/>
              </a:rPr>
              <a:t>局（</a:t>
            </a:r>
            <a:r>
              <a:rPr lang="en-US" altLang="ja-JP" sz="1200" dirty="0" smtClean="0">
                <a:solidFill>
                  <a:schemeClr val="tx1"/>
                </a:solidFill>
                <a:latin typeface="Meiryo UI" pitchFamily="50" charset="-128"/>
                <a:ea typeface="Meiryo UI" pitchFamily="50" charset="-128"/>
                <a:cs typeface="Meiryo UI" pitchFamily="50" charset="-128"/>
              </a:rPr>
              <a:t>9,400</a:t>
            </a:r>
            <a:r>
              <a:rPr lang="ja-JP" altLang="en-US" sz="1200" dirty="0" smtClean="0">
                <a:solidFill>
                  <a:schemeClr val="tx1"/>
                </a:solidFill>
                <a:latin typeface="Meiryo UI" pitchFamily="50" charset="-128"/>
                <a:ea typeface="Meiryo UI" pitchFamily="50" charset="-128"/>
                <a:cs typeface="Meiryo UI" pitchFamily="50" charset="-128"/>
              </a:rPr>
              <a:t>人）</a:t>
            </a:r>
            <a:endParaRPr lang="ja-JP" altLang="en-US" sz="1200" dirty="0">
              <a:solidFill>
                <a:schemeClr val="tx1"/>
              </a:solidFill>
              <a:latin typeface="Meiryo UI" pitchFamily="50" charset="-128"/>
              <a:ea typeface="Meiryo UI" pitchFamily="50" charset="-128"/>
              <a:cs typeface="Meiryo UI" pitchFamily="50" charset="-128"/>
            </a:endParaRPr>
          </a:p>
        </p:txBody>
      </p:sp>
      <p:sp>
        <p:nvSpPr>
          <p:cNvPr id="9" name="正方形/長方形 8"/>
          <p:cNvSpPr/>
          <p:nvPr/>
        </p:nvSpPr>
        <p:spPr>
          <a:xfrm>
            <a:off x="899592" y="4511872"/>
            <a:ext cx="1692008" cy="1728000"/>
          </a:xfrm>
          <a:prstGeom prst="rect">
            <a:avLst/>
          </a:prstGeom>
          <a:solidFill>
            <a:schemeClr val="accent1">
              <a:lumMod val="7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1200" b="1" dirty="0" smtClean="0">
                <a:solidFill>
                  <a:schemeClr val="bg1"/>
                </a:solidFill>
                <a:latin typeface="Meiryo UI" pitchFamily="50" charset="-128"/>
                <a:ea typeface="Meiryo UI" pitchFamily="50" charset="-128"/>
                <a:cs typeface="Meiryo UI" pitchFamily="50" charset="-128"/>
              </a:rPr>
              <a:t>行政区</a:t>
            </a:r>
            <a:endParaRPr lang="en-US" altLang="ja-JP" sz="1200" b="1" dirty="0" smtClean="0">
              <a:solidFill>
                <a:schemeClr val="bg1"/>
              </a:solidFill>
              <a:latin typeface="Meiryo UI" pitchFamily="50" charset="-128"/>
              <a:ea typeface="Meiryo UI" pitchFamily="50" charset="-128"/>
              <a:cs typeface="Meiryo UI" pitchFamily="50" charset="-128"/>
            </a:endParaRPr>
          </a:p>
          <a:p>
            <a:pPr algn="ctr"/>
            <a:r>
              <a:rPr lang="ja-JP" altLang="en-US" sz="1100" dirty="0" smtClean="0">
                <a:solidFill>
                  <a:schemeClr val="bg1"/>
                </a:solidFill>
                <a:latin typeface="Meiryo UI" pitchFamily="50" charset="-128"/>
                <a:ea typeface="Meiryo UI" pitchFamily="50" charset="-128"/>
                <a:cs typeface="Meiryo UI" pitchFamily="50" charset="-128"/>
              </a:rPr>
              <a:t>（</a:t>
            </a:r>
            <a:r>
              <a:rPr lang="en-US" altLang="ja-JP" sz="1100" dirty="0" smtClean="0">
                <a:solidFill>
                  <a:schemeClr val="bg1"/>
                </a:solidFill>
                <a:latin typeface="Meiryo UI" pitchFamily="50" charset="-128"/>
                <a:ea typeface="Meiryo UI" pitchFamily="50" charset="-128"/>
                <a:cs typeface="Meiryo UI" pitchFamily="50" charset="-128"/>
              </a:rPr>
              <a:t>24</a:t>
            </a:r>
            <a:r>
              <a:rPr lang="ja-JP" altLang="en-US" sz="1100" dirty="0" smtClean="0">
                <a:solidFill>
                  <a:schemeClr val="bg1"/>
                </a:solidFill>
                <a:latin typeface="Meiryo UI" pitchFamily="50" charset="-128"/>
                <a:ea typeface="Meiryo UI" pitchFamily="50" charset="-128"/>
                <a:cs typeface="Meiryo UI" pitchFamily="50" charset="-128"/>
              </a:rPr>
              <a:t>か所：</a:t>
            </a:r>
            <a:r>
              <a:rPr lang="en-US" altLang="ja-JP" sz="1100" dirty="0" smtClean="0">
                <a:solidFill>
                  <a:schemeClr val="bg1"/>
                </a:solidFill>
                <a:latin typeface="Meiryo UI" pitchFamily="50" charset="-128"/>
                <a:ea typeface="Meiryo UI" pitchFamily="50" charset="-128"/>
                <a:cs typeface="Meiryo UI" pitchFamily="50" charset="-128"/>
              </a:rPr>
              <a:t>4,800</a:t>
            </a:r>
            <a:r>
              <a:rPr lang="ja-JP" altLang="en-US" sz="1100" dirty="0" smtClean="0">
                <a:solidFill>
                  <a:schemeClr val="bg1"/>
                </a:solidFill>
                <a:latin typeface="Meiryo UI" pitchFamily="50" charset="-128"/>
                <a:ea typeface="Meiryo UI" pitchFamily="50" charset="-128"/>
                <a:cs typeface="Meiryo UI" pitchFamily="50" charset="-128"/>
              </a:rPr>
              <a:t>人）</a:t>
            </a:r>
            <a:endParaRPr lang="en-US" altLang="ja-JP" sz="1100" dirty="0" smtClean="0">
              <a:solidFill>
                <a:schemeClr val="bg1"/>
              </a:solidFill>
              <a:latin typeface="Meiryo UI" pitchFamily="50" charset="-128"/>
              <a:ea typeface="Meiryo UI" pitchFamily="50" charset="-128"/>
              <a:cs typeface="Meiryo UI" pitchFamily="50" charset="-128"/>
            </a:endParaRPr>
          </a:p>
          <a:p>
            <a:pPr algn="ctr"/>
            <a:endParaRPr kumimoji="1" lang="en-US" altLang="ja-JP" sz="1200" b="1" dirty="0" smtClean="0">
              <a:solidFill>
                <a:schemeClr val="bg1"/>
              </a:solidFill>
              <a:latin typeface="Meiryo UI" pitchFamily="50" charset="-128"/>
              <a:ea typeface="Meiryo UI" pitchFamily="50" charset="-128"/>
              <a:cs typeface="Meiryo UI" pitchFamily="50" charset="-128"/>
            </a:endParaRPr>
          </a:p>
          <a:p>
            <a:pPr algn="ctr"/>
            <a:r>
              <a:rPr kumimoji="1" lang="en-US" altLang="ja-JP" sz="1200" b="1" dirty="0" smtClean="0">
                <a:solidFill>
                  <a:schemeClr val="bg1"/>
                </a:solidFill>
                <a:latin typeface="Meiryo UI" pitchFamily="50" charset="-128"/>
                <a:ea typeface="Meiryo UI" pitchFamily="50" charset="-128"/>
                <a:cs typeface="Meiryo UI" pitchFamily="50" charset="-128"/>
              </a:rPr>
              <a:t>【1</a:t>
            </a:r>
            <a:r>
              <a:rPr kumimoji="1" lang="ja-JP" altLang="en-US" sz="1200" b="1" dirty="0" smtClean="0">
                <a:solidFill>
                  <a:schemeClr val="bg1"/>
                </a:solidFill>
                <a:latin typeface="Meiryo UI" pitchFamily="50" charset="-128"/>
                <a:ea typeface="Meiryo UI" pitchFamily="50" charset="-128"/>
                <a:cs typeface="Meiryo UI" pitchFamily="50" charset="-128"/>
              </a:rPr>
              <a:t>区平均：</a:t>
            </a:r>
            <a:r>
              <a:rPr kumimoji="1" lang="en-US" altLang="ja-JP" sz="1200" b="1" dirty="0" smtClean="0">
                <a:solidFill>
                  <a:schemeClr val="bg1"/>
                </a:solidFill>
                <a:latin typeface="Meiryo UI" pitchFamily="50" charset="-128"/>
                <a:ea typeface="Meiryo UI" pitchFamily="50" charset="-128"/>
                <a:cs typeface="Meiryo UI" pitchFamily="50" charset="-128"/>
              </a:rPr>
              <a:t>200</a:t>
            </a:r>
            <a:r>
              <a:rPr kumimoji="1" lang="ja-JP" altLang="en-US" sz="1200" b="1" dirty="0" smtClean="0">
                <a:solidFill>
                  <a:schemeClr val="bg1"/>
                </a:solidFill>
                <a:latin typeface="Meiryo UI" pitchFamily="50" charset="-128"/>
                <a:ea typeface="Meiryo UI" pitchFamily="50" charset="-128"/>
                <a:cs typeface="Meiryo UI" pitchFamily="50" charset="-128"/>
              </a:rPr>
              <a:t>人</a:t>
            </a:r>
            <a:r>
              <a:rPr kumimoji="1" lang="en-US" altLang="ja-JP" sz="1200" b="1" dirty="0" smtClean="0">
                <a:solidFill>
                  <a:schemeClr val="bg1"/>
                </a:solidFill>
                <a:latin typeface="Meiryo UI" pitchFamily="50" charset="-128"/>
                <a:ea typeface="Meiryo UI" pitchFamily="50" charset="-128"/>
                <a:cs typeface="Meiryo UI" pitchFamily="50" charset="-128"/>
              </a:rPr>
              <a:t>】</a:t>
            </a:r>
            <a:endParaRPr kumimoji="1" lang="ja-JP" altLang="en-US" sz="1200" b="1" dirty="0">
              <a:solidFill>
                <a:schemeClr val="bg1"/>
              </a:solidFill>
              <a:latin typeface="Meiryo UI" pitchFamily="50" charset="-128"/>
              <a:ea typeface="Meiryo UI" pitchFamily="50" charset="-128"/>
              <a:cs typeface="Meiryo UI" pitchFamily="50" charset="-128"/>
            </a:endParaRPr>
          </a:p>
        </p:txBody>
      </p:sp>
      <p:sp>
        <p:nvSpPr>
          <p:cNvPr id="54" name="正方形/長方形 53"/>
          <p:cNvSpPr/>
          <p:nvPr/>
        </p:nvSpPr>
        <p:spPr>
          <a:xfrm>
            <a:off x="2987824" y="3287824"/>
            <a:ext cx="1692168" cy="792000"/>
          </a:xfrm>
          <a:prstGeom prst="rect">
            <a:avLst/>
          </a:prstGeom>
          <a:solidFill>
            <a:schemeClr val="accent1">
              <a:lumMod val="7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1100" dirty="0" smtClean="0">
                <a:solidFill>
                  <a:schemeClr val="bg1"/>
                </a:solidFill>
                <a:latin typeface="Meiryo UI" pitchFamily="50" charset="-128"/>
                <a:ea typeface="Meiryo UI" pitchFamily="50" charset="-128"/>
                <a:cs typeface="Meiryo UI" pitchFamily="50" charset="-128"/>
              </a:rPr>
              <a:t>事業所</a:t>
            </a:r>
            <a:endParaRPr lang="en-US" altLang="ja-JP" sz="1100" dirty="0" smtClean="0">
              <a:solidFill>
                <a:schemeClr val="bg1"/>
              </a:solidFill>
              <a:latin typeface="Meiryo UI" pitchFamily="50" charset="-128"/>
              <a:ea typeface="Meiryo UI" pitchFamily="50" charset="-128"/>
              <a:cs typeface="Meiryo UI" pitchFamily="50" charset="-128"/>
            </a:endParaRPr>
          </a:p>
          <a:p>
            <a:r>
              <a:rPr lang="ja-JP" altLang="en-US" sz="1100" dirty="0" smtClean="0">
                <a:solidFill>
                  <a:schemeClr val="bg1"/>
                </a:solidFill>
                <a:latin typeface="Meiryo UI" pitchFamily="50" charset="-128"/>
                <a:ea typeface="Meiryo UI" pitchFamily="50" charset="-128"/>
                <a:cs typeface="Meiryo UI" pitchFamily="50" charset="-128"/>
              </a:rPr>
              <a:t>　　</a:t>
            </a:r>
            <a:r>
              <a:rPr lang="ja-JP" altLang="en-US" sz="900" dirty="0" smtClean="0">
                <a:solidFill>
                  <a:schemeClr val="bg1"/>
                </a:solidFill>
                <a:latin typeface="Meiryo UI" pitchFamily="50" charset="-128"/>
                <a:ea typeface="Meiryo UI" pitchFamily="50" charset="-128"/>
                <a:cs typeface="Meiryo UI" pitchFamily="50" charset="-128"/>
              </a:rPr>
              <a:t>工営所　　　 　 （</a:t>
            </a:r>
            <a:r>
              <a:rPr lang="en-US" altLang="ja-JP" sz="900" dirty="0" smtClean="0">
                <a:solidFill>
                  <a:schemeClr val="bg1"/>
                </a:solidFill>
                <a:latin typeface="Meiryo UI" pitchFamily="50" charset="-128"/>
                <a:ea typeface="Meiryo UI" pitchFamily="50" charset="-128"/>
                <a:cs typeface="Meiryo UI" pitchFamily="50" charset="-128"/>
              </a:rPr>
              <a:t>520</a:t>
            </a:r>
            <a:r>
              <a:rPr lang="ja-JP" altLang="en-US" sz="900" dirty="0" smtClean="0">
                <a:solidFill>
                  <a:schemeClr val="bg1"/>
                </a:solidFill>
                <a:latin typeface="Meiryo UI" pitchFamily="50" charset="-128"/>
                <a:ea typeface="Meiryo UI" pitchFamily="50" charset="-128"/>
                <a:cs typeface="Meiryo UI" pitchFamily="50" charset="-128"/>
              </a:rPr>
              <a:t>人）</a:t>
            </a:r>
            <a:endParaRPr lang="en-US" altLang="ja-JP" sz="900" dirty="0" smtClean="0">
              <a:solidFill>
                <a:schemeClr val="bg1"/>
              </a:solidFill>
              <a:latin typeface="Meiryo UI" pitchFamily="50" charset="-128"/>
              <a:ea typeface="Meiryo UI" pitchFamily="50" charset="-128"/>
              <a:cs typeface="Meiryo UI" pitchFamily="50" charset="-128"/>
            </a:endParaRPr>
          </a:p>
          <a:p>
            <a:r>
              <a:rPr kumimoji="1" lang="ja-JP" altLang="en-US" sz="900" dirty="0" smtClean="0">
                <a:solidFill>
                  <a:schemeClr val="bg1"/>
                </a:solidFill>
                <a:latin typeface="Meiryo UI" pitchFamily="50" charset="-128"/>
                <a:ea typeface="Meiryo UI" pitchFamily="50" charset="-128"/>
                <a:cs typeface="Meiryo UI" pitchFamily="50" charset="-128"/>
              </a:rPr>
              <a:t>　　 公園事務所 　 （</a:t>
            </a:r>
            <a:r>
              <a:rPr kumimoji="1" lang="en-US" altLang="ja-JP" sz="900" dirty="0" smtClean="0">
                <a:solidFill>
                  <a:schemeClr val="bg1"/>
                </a:solidFill>
                <a:latin typeface="Meiryo UI" pitchFamily="50" charset="-128"/>
                <a:ea typeface="Meiryo UI" pitchFamily="50" charset="-128"/>
                <a:cs typeface="Meiryo UI" pitchFamily="50" charset="-128"/>
              </a:rPr>
              <a:t>320</a:t>
            </a:r>
            <a:r>
              <a:rPr kumimoji="1" lang="ja-JP" altLang="en-US" sz="900" dirty="0" smtClean="0">
                <a:solidFill>
                  <a:schemeClr val="bg1"/>
                </a:solidFill>
                <a:latin typeface="Meiryo UI" pitchFamily="50" charset="-128"/>
                <a:ea typeface="Meiryo UI" pitchFamily="50" charset="-128"/>
                <a:cs typeface="Meiryo UI" pitchFamily="50" charset="-128"/>
              </a:rPr>
              <a:t>人）</a:t>
            </a:r>
            <a:endParaRPr lang="en-US" altLang="ja-JP" sz="900" dirty="0" smtClean="0">
              <a:solidFill>
                <a:schemeClr val="bg1"/>
              </a:solidFill>
              <a:latin typeface="Meiryo UI" pitchFamily="50" charset="-128"/>
              <a:ea typeface="Meiryo UI" pitchFamily="50" charset="-128"/>
              <a:cs typeface="Meiryo UI" pitchFamily="50" charset="-128"/>
            </a:endParaRPr>
          </a:p>
          <a:p>
            <a:r>
              <a:rPr lang="ja-JP" altLang="en-US" sz="900" dirty="0" smtClean="0">
                <a:solidFill>
                  <a:schemeClr val="bg1"/>
                </a:solidFill>
                <a:latin typeface="Meiryo UI" pitchFamily="50" charset="-128"/>
                <a:ea typeface="Meiryo UI" pitchFamily="50" charset="-128"/>
                <a:cs typeface="Meiryo UI" pitchFamily="50" charset="-128"/>
              </a:rPr>
              <a:t>　　 保育所   　　（</a:t>
            </a:r>
            <a:r>
              <a:rPr lang="en-US" altLang="ja-JP" sz="900" dirty="0" smtClean="0">
                <a:solidFill>
                  <a:schemeClr val="bg1"/>
                </a:solidFill>
                <a:latin typeface="Meiryo UI" pitchFamily="50" charset="-128"/>
                <a:ea typeface="Meiryo UI" pitchFamily="50" charset="-128"/>
                <a:cs typeface="Meiryo UI" pitchFamily="50" charset="-128"/>
              </a:rPr>
              <a:t>1,130</a:t>
            </a:r>
            <a:r>
              <a:rPr lang="ja-JP" altLang="en-US" sz="900" dirty="0" smtClean="0">
                <a:solidFill>
                  <a:schemeClr val="bg1"/>
                </a:solidFill>
                <a:latin typeface="Meiryo UI" pitchFamily="50" charset="-128"/>
                <a:ea typeface="Meiryo UI" pitchFamily="50" charset="-128"/>
                <a:cs typeface="Meiryo UI" pitchFamily="50" charset="-128"/>
              </a:rPr>
              <a:t>人）</a:t>
            </a:r>
            <a:endParaRPr kumimoji="1" lang="ja-JP" altLang="en-US" sz="900" dirty="0">
              <a:solidFill>
                <a:schemeClr val="bg1"/>
              </a:solidFill>
              <a:latin typeface="Meiryo UI" pitchFamily="50" charset="-128"/>
              <a:ea typeface="Meiryo UI" pitchFamily="50" charset="-128"/>
              <a:cs typeface="Meiryo UI" pitchFamily="50" charset="-128"/>
            </a:endParaRPr>
          </a:p>
        </p:txBody>
      </p:sp>
      <p:sp>
        <p:nvSpPr>
          <p:cNvPr id="3" name="正方形/長方形 2"/>
          <p:cNvSpPr/>
          <p:nvPr/>
        </p:nvSpPr>
        <p:spPr>
          <a:xfrm>
            <a:off x="2987824" y="5303960"/>
            <a:ext cx="1692008" cy="936000"/>
          </a:xfrm>
          <a:prstGeom prst="rect">
            <a:avLst/>
          </a:prstGeom>
          <a:solidFill>
            <a:schemeClr val="accent1">
              <a:lumMod val="7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kumimoji="1" lang="ja-JP" altLang="en-US" sz="1200" dirty="0" smtClean="0">
                <a:solidFill>
                  <a:schemeClr val="bg1"/>
                </a:solidFill>
                <a:latin typeface="Meiryo UI" pitchFamily="50" charset="-128"/>
                <a:ea typeface="Meiryo UI" pitchFamily="50" charset="-128"/>
                <a:cs typeface="Meiryo UI" pitchFamily="50" charset="-128"/>
              </a:rPr>
              <a:t> 　</a:t>
            </a:r>
            <a:r>
              <a:rPr kumimoji="1" lang="ja-JP" altLang="en-US" sz="1200" b="1" dirty="0" smtClean="0">
                <a:solidFill>
                  <a:schemeClr val="bg1"/>
                </a:solidFill>
                <a:latin typeface="Meiryo UI" pitchFamily="50" charset="-128"/>
                <a:ea typeface="Meiryo UI" pitchFamily="50" charset="-128"/>
                <a:cs typeface="Meiryo UI" pitchFamily="50" charset="-128"/>
              </a:rPr>
              <a:t>地域自治区事務所</a:t>
            </a:r>
            <a:endParaRPr kumimoji="1" lang="en-US" altLang="ja-JP" sz="1200" b="1" dirty="0" smtClean="0">
              <a:solidFill>
                <a:schemeClr val="bg1"/>
              </a:solidFill>
              <a:latin typeface="Meiryo UI" pitchFamily="50" charset="-128"/>
              <a:ea typeface="Meiryo UI" pitchFamily="50" charset="-128"/>
              <a:cs typeface="Meiryo UI" pitchFamily="50" charset="-128"/>
            </a:endParaRPr>
          </a:p>
          <a:p>
            <a:r>
              <a:rPr lang="ja-JP" altLang="en-US" sz="1100" dirty="0" smtClean="0">
                <a:solidFill>
                  <a:schemeClr val="bg1"/>
                </a:solidFill>
                <a:latin typeface="Meiryo UI" pitchFamily="50" charset="-128"/>
                <a:ea typeface="Meiryo UI" pitchFamily="50" charset="-128"/>
                <a:cs typeface="Meiryo UI" pitchFamily="50" charset="-128"/>
              </a:rPr>
              <a:t>　（</a:t>
            </a:r>
            <a:r>
              <a:rPr kumimoji="1" lang="en-US" altLang="ja-JP" sz="1100" dirty="0" smtClean="0">
                <a:solidFill>
                  <a:schemeClr val="bg1"/>
                </a:solidFill>
                <a:latin typeface="Meiryo UI" pitchFamily="50" charset="-128"/>
                <a:ea typeface="Meiryo UI" pitchFamily="50" charset="-128"/>
                <a:cs typeface="Meiryo UI" pitchFamily="50" charset="-128"/>
              </a:rPr>
              <a:t>16</a:t>
            </a:r>
            <a:r>
              <a:rPr lang="ja-JP" altLang="en-US" sz="1100" dirty="0" smtClean="0">
                <a:solidFill>
                  <a:schemeClr val="bg1"/>
                </a:solidFill>
                <a:latin typeface="Meiryo UI" pitchFamily="50" charset="-128"/>
                <a:ea typeface="Meiryo UI" pitchFamily="50" charset="-128"/>
                <a:cs typeface="Meiryo UI" pitchFamily="50" charset="-128"/>
              </a:rPr>
              <a:t>か</a:t>
            </a:r>
            <a:r>
              <a:rPr kumimoji="1" lang="ja-JP" altLang="en-US" sz="1100" dirty="0" smtClean="0">
                <a:solidFill>
                  <a:schemeClr val="bg1"/>
                </a:solidFill>
                <a:latin typeface="Meiryo UI" pitchFamily="50" charset="-128"/>
                <a:ea typeface="Meiryo UI" pitchFamily="50" charset="-128"/>
                <a:cs typeface="Meiryo UI" pitchFamily="50" charset="-128"/>
              </a:rPr>
              <a:t>所：</a:t>
            </a:r>
            <a:r>
              <a:rPr lang="en-US" altLang="ja-JP" sz="1100" dirty="0" smtClean="0">
                <a:solidFill>
                  <a:schemeClr val="bg1"/>
                </a:solidFill>
                <a:latin typeface="Meiryo UI" pitchFamily="50" charset="-128"/>
                <a:ea typeface="Meiryo UI" pitchFamily="50" charset="-128"/>
                <a:cs typeface="Meiryo UI" pitchFamily="50" charset="-128"/>
              </a:rPr>
              <a:t>2,330</a:t>
            </a:r>
            <a:r>
              <a:rPr lang="ja-JP" altLang="en-US" sz="1100" dirty="0" smtClean="0">
                <a:solidFill>
                  <a:schemeClr val="bg1"/>
                </a:solidFill>
                <a:latin typeface="Meiryo UI" pitchFamily="50" charset="-128"/>
                <a:ea typeface="Meiryo UI" pitchFamily="50" charset="-128"/>
                <a:cs typeface="Meiryo UI" pitchFamily="50" charset="-128"/>
              </a:rPr>
              <a:t>人）</a:t>
            </a:r>
            <a:endParaRPr lang="en-US" altLang="ja-JP" sz="1100" dirty="0" smtClean="0">
              <a:solidFill>
                <a:schemeClr val="bg1"/>
              </a:solidFill>
              <a:latin typeface="Meiryo UI" pitchFamily="50" charset="-128"/>
              <a:ea typeface="Meiryo UI" pitchFamily="50" charset="-128"/>
              <a:cs typeface="Meiryo UI" pitchFamily="50" charset="-128"/>
            </a:endParaRPr>
          </a:p>
          <a:p>
            <a:endParaRPr lang="en-US" altLang="ja-JP" sz="1100" dirty="0" smtClean="0">
              <a:solidFill>
                <a:schemeClr val="bg1"/>
              </a:solidFill>
              <a:latin typeface="Meiryo UI" pitchFamily="50" charset="-128"/>
              <a:ea typeface="Meiryo UI" pitchFamily="50" charset="-128"/>
              <a:cs typeface="Meiryo UI" pitchFamily="50" charset="-128"/>
            </a:endParaRPr>
          </a:p>
          <a:p>
            <a:pPr>
              <a:lnSpc>
                <a:spcPct val="50000"/>
              </a:lnSpc>
            </a:pPr>
            <a:r>
              <a:rPr kumimoji="1" lang="ja-JP" altLang="en-US" sz="1100" b="1" dirty="0" smtClean="0">
                <a:solidFill>
                  <a:schemeClr val="bg1"/>
                </a:solidFill>
                <a:latin typeface="Meiryo UI" pitchFamily="50" charset="-128"/>
                <a:ea typeface="Meiryo UI" pitchFamily="50" charset="-128"/>
                <a:cs typeface="Meiryo UI" pitchFamily="50" charset="-128"/>
              </a:rPr>
              <a:t>　  </a:t>
            </a:r>
            <a:r>
              <a:rPr kumimoji="1" lang="en-US" altLang="ja-JP" sz="1100" b="1" dirty="0" smtClean="0">
                <a:solidFill>
                  <a:schemeClr val="bg1"/>
                </a:solidFill>
                <a:latin typeface="Meiryo UI" pitchFamily="50" charset="-128"/>
                <a:ea typeface="Meiryo UI" pitchFamily="50" charset="-128"/>
                <a:cs typeface="Meiryo UI" pitchFamily="50" charset="-128"/>
              </a:rPr>
              <a:t>【</a:t>
            </a:r>
            <a:r>
              <a:rPr lang="en-US" altLang="ja-JP" sz="1100" b="1" dirty="0" smtClean="0">
                <a:solidFill>
                  <a:schemeClr val="bg1"/>
                </a:solidFill>
                <a:latin typeface="Meiryo UI" pitchFamily="50" charset="-128"/>
                <a:ea typeface="Meiryo UI" pitchFamily="50" charset="-128"/>
                <a:cs typeface="Meiryo UI" pitchFamily="50" charset="-128"/>
              </a:rPr>
              <a:t>1</a:t>
            </a:r>
            <a:r>
              <a:rPr lang="ja-JP" altLang="en-US" sz="1100" b="1" dirty="0" smtClean="0">
                <a:solidFill>
                  <a:schemeClr val="bg1"/>
                </a:solidFill>
                <a:latin typeface="Meiryo UI" pitchFamily="50" charset="-128"/>
                <a:ea typeface="Meiryo UI" pitchFamily="50" charset="-128"/>
                <a:cs typeface="Meiryo UI" pitchFamily="50" charset="-128"/>
              </a:rPr>
              <a:t>所平均：</a:t>
            </a:r>
            <a:r>
              <a:rPr lang="en-US" altLang="ja-JP" sz="1100" b="1" dirty="0" smtClean="0">
                <a:solidFill>
                  <a:schemeClr val="bg1"/>
                </a:solidFill>
                <a:latin typeface="Meiryo UI" pitchFamily="50" charset="-128"/>
                <a:ea typeface="Meiryo UI" pitchFamily="50" charset="-128"/>
                <a:cs typeface="Meiryo UI" pitchFamily="50" charset="-128"/>
              </a:rPr>
              <a:t>150</a:t>
            </a:r>
            <a:r>
              <a:rPr lang="ja-JP" altLang="en-US" sz="1100" b="1" dirty="0" smtClean="0">
                <a:solidFill>
                  <a:schemeClr val="bg1"/>
                </a:solidFill>
                <a:latin typeface="Meiryo UI" pitchFamily="50" charset="-128"/>
                <a:ea typeface="Meiryo UI" pitchFamily="50" charset="-128"/>
                <a:cs typeface="Meiryo UI" pitchFamily="50" charset="-128"/>
              </a:rPr>
              <a:t>人</a:t>
            </a:r>
            <a:r>
              <a:rPr lang="en-US" altLang="ja-JP" sz="1100" b="1" dirty="0" smtClean="0">
                <a:solidFill>
                  <a:schemeClr val="bg1"/>
                </a:solidFill>
                <a:latin typeface="Meiryo UI" pitchFamily="50" charset="-128"/>
                <a:ea typeface="Meiryo UI" pitchFamily="50" charset="-128"/>
                <a:cs typeface="Meiryo UI" pitchFamily="50" charset="-128"/>
              </a:rPr>
              <a:t>】</a:t>
            </a:r>
            <a:endParaRPr kumimoji="1" lang="ja-JP" altLang="en-US" sz="1100" b="1" dirty="0">
              <a:solidFill>
                <a:schemeClr val="bg1"/>
              </a:solidFill>
              <a:latin typeface="Meiryo UI" pitchFamily="50" charset="-128"/>
              <a:ea typeface="Meiryo UI" pitchFamily="50" charset="-128"/>
              <a:cs typeface="Meiryo UI" pitchFamily="50" charset="-128"/>
            </a:endParaRPr>
          </a:p>
        </p:txBody>
      </p:sp>
      <p:sp>
        <p:nvSpPr>
          <p:cNvPr id="14" name="正方形/長方形 13"/>
          <p:cNvSpPr/>
          <p:nvPr/>
        </p:nvSpPr>
        <p:spPr>
          <a:xfrm>
            <a:off x="899592" y="4007816"/>
            <a:ext cx="1692008" cy="504000"/>
          </a:xfrm>
          <a:prstGeom prst="rect">
            <a:avLst/>
          </a:prstGeom>
          <a:solidFill>
            <a:schemeClr val="bg1"/>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1100" dirty="0" smtClean="0">
                <a:solidFill>
                  <a:schemeClr val="tx1"/>
                </a:solidFill>
                <a:latin typeface="Meiryo UI" pitchFamily="50" charset="-128"/>
                <a:ea typeface="Meiryo UI" pitchFamily="50" charset="-128"/>
                <a:cs typeface="Meiryo UI" pitchFamily="50" charset="-128"/>
              </a:rPr>
              <a:t>総合区に移管</a:t>
            </a:r>
            <a:r>
              <a:rPr kumimoji="1" lang="ja-JP" altLang="en-US" sz="1100" dirty="0" smtClean="0">
                <a:solidFill>
                  <a:schemeClr val="tx1"/>
                </a:solidFill>
                <a:latin typeface="Meiryo UI" pitchFamily="50" charset="-128"/>
                <a:ea typeface="Meiryo UI" pitchFamily="50" charset="-128"/>
                <a:cs typeface="Meiryo UI" pitchFamily="50" charset="-128"/>
              </a:rPr>
              <a:t>する事務</a:t>
            </a:r>
            <a:endParaRPr kumimoji="1" lang="en-US" altLang="ja-JP" sz="1100" dirty="0" smtClean="0">
              <a:solidFill>
                <a:schemeClr val="tx1"/>
              </a:solidFill>
              <a:latin typeface="Meiryo UI" pitchFamily="50" charset="-128"/>
              <a:ea typeface="Meiryo UI" pitchFamily="50" charset="-128"/>
              <a:cs typeface="Meiryo UI" pitchFamily="50" charset="-128"/>
            </a:endParaRPr>
          </a:p>
          <a:p>
            <a:pPr algn="ctr"/>
            <a:r>
              <a:rPr lang="ja-JP" altLang="en-US" sz="1100" dirty="0" smtClean="0">
                <a:solidFill>
                  <a:schemeClr val="tx1"/>
                </a:solidFill>
                <a:latin typeface="Meiryo UI" pitchFamily="50" charset="-128"/>
                <a:ea typeface="Meiryo UI" pitchFamily="50" charset="-128"/>
                <a:cs typeface="Meiryo UI" pitchFamily="50" charset="-128"/>
              </a:rPr>
              <a:t>（</a:t>
            </a:r>
            <a:r>
              <a:rPr lang="en-US" altLang="ja-JP" sz="1100" dirty="0" smtClean="0">
                <a:solidFill>
                  <a:schemeClr val="tx1"/>
                </a:solidFill>
                <a:latin typeface="Meiryo UI" pitchFamily="50" charset="-128"/>
                <a:ea typeface="Meiryo UI" pitchFamily="50" charset="-128"/>
                <a:cs typeface="Meiryo UI" pitchFamily="50" charset="-128"/>
              </a:rPr>
              <a:t>230</a:t>
            </a:r>
            <a:r>
              <a:rPr lang="ja-JP" altLang="en-US" sz="1100" dirty="0" smtClean="0">
                <a:solidFill>
                  <a:schemeClr val="tx1"/>
                </a:solidFill>
                <a:latin typeface="Meiryo UI" pitchFamily="50" charset="-128"/>
                <a:ea typeface="Meiryo UI" pitchFamily="50" charset="-128"/>
                <a:cs typeface="Meiryo UI" pitchFamily="50" charset="-128"/>
              </a:rPr>
              <a:t>人）</a:t>
            </a:r>
            <a:endParaRPr kumimoji="1" lang="ja-JP" altLang="en-US" sz="1100" dirty="0">
              <a:solidFill>
                <a:schemeClr val="tx1"/>
              </a:solidFill>
              <a:latin typeface="Meiryo UI" pitchFamily="50" charset="-128"/>
              <a:ea typeface="Meiryo UI" pitchFamily="50" charset="-128"/>
              <a:cs typeface="Meiryo UI" pitchFamily="50" charset="-128"/>
            </a:endParaRPr>
          </a:p>
        </p:txBody>
      </p:sp>
      <p:sp>
        <p:nvSpPr>
          <p:cNvPr id="15" name="正方形/長方形 14"/>
          <p:cNvSpPr/>
          <p:nvPr/>
        </p:nvSpPr>
        <p:spPr>
          <a:xfrm>
            <a:off x="2987824" y="4079824"/>
            <a:ext cx="1692008" cy="1296000"/>
          </a:xfrm>
          <a:prstGeom prst="rect">
            <a:avLst/>
          </a:prstGeom>
          <a:solidFill>
            <a:schemeClr val="accent1">
              <a:lumMod val="7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en-US" altLang="ja-JP" sz="1200" dirty="0" smtClean="0">
              <a:solidFill>
                <a:schemeClr val="bg1"/>
              </a:solidFill>
              <a:latin typeface="Meiryo UI" pitchFamily="50" charset="-128"/>
              <a:ea typeface="Meiryo UI" pitchFamily="50" charset="-128"/>
              <a:cs typeface="Meiryo UI" pitchFamily="50" charset="-128"/>
            </a:endParaRPr>
          </a:p>
          <a:p>
            <a:pPr algn="ctr"/>
            <a:r>
              <a:rPr kumimoji="1" lang="ja-JP" altLang="en-US" sz="1200" b="1" dirty="0" smtClean="0">
                <a:solidFill>
                  <a:schemeClr val="bg1"/>
                </a:solidFill>
                <a:latin typeface="Meiryo UI" pitchFamily="50" charset="-128"/>
                <a:ea typeface="Meiryo UI" pitchFamily="50" charset="-128"/>
                <a:cs typeface="Meiryo UI" pitchFamily="50" charset="-128"/>
              </a:rPr>
              <a:t> 総合区役所</a:t>
            </a:r>
            <a:endParaRPr lang="en-US" altLang="ja-JP" sz="1200" b="1" dirty="0" smtClean="0">
              <a:solidFill>
                <a:schemeClr val="bg1"/>
              </a:solidFill>
              <a:latin typeface="Meiryo UI" pitchFamily="50" charset="-128"/>
              <a:ea typeface="Meiryo UI" pitchFamily="50" charset="-128"/>
              <a:cs typeface="Meiryo UI" pitchFamily="50" charset="-128"/>
            </a:endParaRPr>
          </a:p>
          <a:p>
            <a:pPr algn="ctr"/>
            <a:r>
              <a:rPr lang="ja-JP" altLang="en-US" sz="1100" dirty="0" smtClean="0">
                <a:solidFill>
                  <a:schemeClr val="bg1"/>
                </a:solidFill>
                <a:latin typeface="Meiryo UI" pitchFamily="50" charset="-128"/>
                <a:ea typeface="Meiryo UI" pitchFamily="50" charset="-128"/>
                <a:cs typeface="Meiryo UI" pitchFamily="50" charset="-128"/>
              </a:rPr>
              <a:t>（</a:t>
            </a:r>
            <a:r>
              <a:rPr lang="en-US" altLang="ja-JP" sz="1100" dirty="0" smtClean="0">
                <a:solidFill>
                  <a:schemeClr val="bg1"/>
                </a:solidFill>
                <a:latin typeface="Meiryo UI" pitchFamily="50" charset="-128"/>
                <a:ea typeface="Meiryo UI" pitchFamily="50" charset="-128"/>
                <a:cs typeface="Meiryo UI" pitchFamily="50" charset="-128"/>
              </a:rPr>
              <a:t>8</a:t>
            </a:r>
            <a:r>
              <a:rPr lang="ja-JP" altLang="en-US" sz="1100" dirty="0" smtClean="0">
                <a:solidFill>
                  <a:schemeClr val="bg1"/>
                </a:solidFill>
                <a:latin typeface="Meiryo UI" pitchFamily="50" charset="-128"/>
                <a:ea typeface="Meiryo UI" pitchFamily="50" charset="-128"/>
                <a:cs typeface="Meiryo UI" pitchFamily="50" charset="-128"/>
              </a:rPr>
              <a:t>か所：</a:t>
            </a:r>
            <a:r>
              <a:rPr lang="en-US" altLang="ja-JP" sz="1100" dirty="0" smtClean="0">
                <a:solidFill>
                  <a:schemeClr val="bg1"/>
                </a:solidFill>
                <a:latin typeface="Meiryo UI" pitchFamily="50" charset="-128"/>
                <a:ea typeface="Meiryo UI" pitchFamily="50" charset="-128"/>
                <a:cs typeface="Meiryo UI" pitchFamily="50" charset="-128"/>
              </a:rPr>
              <a:t>2,710</a:t>
            </a:r>
            <a:r>
              <a:rPr lang="ja-JP" altLang="en-US" sz="1100" dirty="0" smtClean="0">
                <a:solidFill>
                  <a:schemeClr val="bg1"/>
                </a:solidFill>
                <a:latin typeface="Meiryo UI" pitchFamily="50" charset="-128"/>
                <a:ea typeface="Meiryo UI" pitchFamily="50" charset="-128"/>
                <a:cs typeface="Meiryo UI" pitchFamily="50" charset="-128"/>
              </a:rPr>
              <a:t>人）</a:t>
            </a:r>
            <a:endParaRPr lang="en-US" altLang="ja-JP" sz="1100" dirty="0" smtClean="0">
              <a:solidFill>
                <a:schemeClr val="bg1"/>
              </a:solidFill>
              <a:latin typeface="Meiryo UI" pitchFamily="50" charset="-128"/>
              <a:ea typeface="Meiryo UI" pitchFamily="50" charset="-128"/>
              <a:cs typeface="Meiryo UI" pitchFamily="50" charset="-128"/>
            </a:endParaRPr>
          </a:p>
          <a:p>
            <a:r>
              <a:rPr lang="en-US" altLang="ja-JP" sz="900" dirty="0" smtClean="0">
                <a:solidFill>
                  <a:schemeClr val="bg1"/>
                </a:solidFill>
                <a:latin typeface="Meiryo UI" pitchFamily="50" charset="-128"/>
                <a:ea typeface="Meiryo UI" pitchFamily="50" charset="-128"/>
                <a:cs typeface="Meiryo UI" pitchFamily="50" charset="-128"/>
              </a:rPr>
              <a:t>  </a:t>
            </a:r>
            <a:r>
              <a:rPr lang="ja-JP" altLang="en-US" sz="900" dirty="0" smtClean="0">
                <a:solidFill>
                  <a:schemeClr val="bg1"/>
                </a:solidFill>
                <a:latin typeface="Meiryo UI" pitchFamily="50" charset="-128"/>
                <a:ea typeface="Meiryo UI" pitchFamily="50" charset="-128"/>
                <a:cs typeface="Meiryo UI" pitchFamily="50" charset="-128"/>
              </a:rPr>
              <a:t>　　</a:t>
            </a:r>
            <a:r>
              <a:rPr lang="en-US" altLang="ja-JP" sz="900" dirty="0" smtClean="0">
                <a:solidFill>
                  <a:schemeClr val="bg1"/>
                </a:solidFill>
                <a:latin typeface="Meiryo UI" pitchFamily="50" charset="-128"/>
                <a:ea typeface="Meiryo UI" pitchFamily="50" charset="-128"/>
                <a:cs typeface="Meiryo UI" pitchFamily="50" charset="-128"/>
              </a:rPr>
              <a:t>※</a:t>
            </a:r>
            <a:r>
              <a:rPr lang="ja-JP" altLang="en-US" sz="900" dirty="0" smtClean="0">
                <a:solidFill>
                  <a:schemeClr val="bg1"/>
                </a:solidFill>
                <a:latin typeface="Meiryo UI" pitchFamily="50" charset="-128"/>
                <a:ea typeface="Meiryo UI" pitchFamily="50" charset="-128"/>
                <a:cs typeface="Meiryo UI" pitchFamily="50" charset="-128"/>
              </a:rPr>
              <a:t>総合区役所所在の</a:t>
            </a:r>
            <a:endParaRPr lang="en-US" altLang="ja-JP" sz="900" dirty="0" smtClean="0">
              <a:solidFill>
                <a:schemeClr val="bg1"/>
              </a:solidFill>
              <a:latin typeface="Meiryo UI" pitchFamily="50" charset="-128"/>
              <a:ea typeface="Meiryo UI" pitchFamily="50" charset="-128"/>
              <a:cs typeface="Meiryo UI" pitchFamily="50" charset="-128"/>
            </a:endParaRPr>
          </a:p>
          <a:p>
            <a:r>
              <a:rPr lang="en-US" altLang="ja-JP" sz="900" dirty="0" smtClean="0">
                <a:solidFill>
                  <a:schemeClr val="bg1"/>
                </a:solidFill>
                <a:latin typeface="Meiryo UI" pitchFamily="50" charset="-128"/>
                <a:ea typeface="Meiryo UI" pitchFamily="50" charset="-128"/>
                <a:cs typeface="Meiryo UI" pitchFamily="50" charset="-128"/>
              </a:rPr>
              <a:t>    </a:t>
            </a:r>
            <a:r>
              <a:rPr lang="ja-JP" altLang="en-US" sz="900" dirty="0" smtClean="0">
                <a:solidFill>
                  <a:schemeClr val="bg1"/>
                </a:solidFill>
                <a:latin typeface="Meiryo UI" pitchFamily="50" charset="-128"/>
                <a:ea typeface="Meiryo UI" pitchFamily="50" charset="-128"/>
                <a:cs typeface="Meiryo UI" pitchFamily="50" charset="-128"/>
              </a:rPr>
              <a:t>　　</a:t>
            </a:r>
            <a:r>
              <a:rPr lang="en-US" altLang="ja-JP" sz="900" dirty="0" smtClean="0">
                <a:solidFill>
                  <a:schemeClr val="bg1"/>
                </a:solidFill>
                <a:latin typeface="Meiryo UI" pitchFamily="50" charset="-128"/>
                <a:ea typeface="Meiryo UI" pitchFamily="50" charset="-128"/>
                <a:cs typeface="Meiryo UI" pitchFamily="50" charset="-128"/>
              </a:rPr>
              <a:t> </a:t>
            </a:r>
            <a:r>
              <a:rPr lang="ja-JP" altLang="en-US" sz="900" dirty="0" smtClean="0">
                <a:solidFill>
                  <a:schemeClr val="bg1"/>
                </a:solidFill>
                <a:latin typeface="Meiryo UI" pitchFamily="50" charset="-128"/>
                <a:ea typeface="Meiryo UI" pitchFamily="50" charset="-128"/>
                <a:cs typeface="Meiryo UI" pitchFamily="50" charset="-128"/>
              </a:rPr>
              <a:t>地域自治区事務所</a:t>
            </a:r>
            <a:endParaRPr lang="en-US" altLang="ja-JP" sz="900" dirty="0" smtClean="0">
              <a:solidFill>
                <a:schemeClr val="bg1"/>
              </a:solidFill>
              <a:latin typeface="Meiryo UI" pitchFamily="50" charset="-128"/>
              <a:ea typeface="Meiryo UI" pitchFamily="50" charset="-128"/>
              <a:cs typeface="Meiryo UI" pitchFamily="50" charset="-128"/>
            </a:endParaRPr>
          </a:p>
          <a:p>
            <a:r>
              <a:rPr lang="ja-JP" altLang="en-US" sz="900" dirty="0" smtClean="0">
                <a:solidFill>
                  <a:schemeClr val="bg1"/>
                </a:solidFill>
                <a:latin typeface="Meiryo UI" pitchFamily="50" charset="-128"/>
                <a:ea typeface="Meiryo UI" pitchFamily="50" charset="-128"/>
                <a:cs typeface="Meiryo UI" pitchFamily="50" charset="-128"/>
              </a:rPr>
              <a:t>     　　を含む</a:t>
            </a:r>
            <a:endParaRPr lang="en-US" altLang="ja-JP" sz="900" dirty="0" smtClean="0">
              <a:solidFill>
                <a:schemeClr val="bg1"/>
              </a:solidFill>
              <a:latin typeface="Meiryo UI" pitchFamily="50" charset="-128"/>
              <a:ea typeface="Meiryo UI" pitchFamily="50" charset="-128"/>
              <a:cs typeface="Meiryo UI" pitchFamily="50" charset="-128"/>
            </a:endParaRPr>
          </a:p>
          <a:p>
            <a:endParaRPr lang="en-US" altLang="ja-JP" sz="900" dirty="0" smtClean="0">
              <a:solidFill>
                <a:schemeClr val="bg1"/>
              </a:solidFill>
              <a:latin typeface="Meiryo UI" pitchFamily="50" charset="-128"/>
              <a:ea typeface="Meiryo UI" pitchFamily="50" charset="-128"/>
              <a:cs typeface="Meiryo UI" pitchFamily="50" charset="-128"/>
            </a:endParaRPr>
          </a:p>
          <a:p>
            <a:pPr algn="ctr"/>
            <a:r>
              <a:rPr lang="en-US" altLang="ja-JP" sz="1100" b="1" dirty="0" smtClean="0">
                <a:solidFill>
                  <a:schemeClr val="bg1"/>
                </a:solidFill>
                <a:latin typeface="Meiryo UI" pitchFamily="50" charset="-128"/>
                <a:ea typeface="Meiryo UI" pitchFamily="50" charset="-128"/>
                <a:cs typeface="Meiryo UI" pitchFamily="50" charset="-128"/>
              </a:rPr>
              <a:t>【1</a:t>
            </a:r>
            <a:r>
              <a:rPr lang="ja-JP" altLang="en-US" sz="1100" b="1" dirty="0" smtClean="0">
                <a:solidFill>
                  <a:schemeClr val="bg1"/>
                </a:solidFill>
                <a:latin typeface="Meiryo UI" pitchFamily="50" charset="-128"/>
                <a:ea typeface="Meiryo UI" pitchFamily="50" charset="-128"/>
                <a:cs typeface="Meiryo UI" pitchFamily="50" charset="-128"/>
              </a:rPr>
              <a:t>区平均：</a:t>
            </a:r>
            <a:r>
              <a:rPr lang="en-US" altLang="ja-JP" sz="1100" b="1" dirty="0" smtClean="0">
                <a:solidFill>
                  <a:schemeClr val="bg1"/>
                </a:solidFill>
                <a:latin typeface="Meiryo UI" pitchFamily="50" charset="-128"/>
                <a:ea typeface="Meiryo UI" pitchFamily="50" charset="-128"/>
                <a:cs typeface="Meiryo UI" pitchFamily="50" charset="-128"/>
              </a:rPr>
              <a:t>340</a:t>
            </a:r>
            <a:r>
              <a:rPr lang="ja-JP" altLang="en-US" sz="1100" b="1" dirty="0" smtClean="0">
                <a:solidFill>
                  <a:schemeClr val="bg1"/>
                </a:solidFill>
                <a:latin typeface="Meiryo UI" pitchFamily="50" charset="-128"/>
                <a:ea typeface="Meiryo UI" pitchFamily="50" charset="-128"/>
                <a:cs typeface="Meiryo UI" pitchFamily="50" charset="-128"/>
              </a:rPr>
              <a:t>人</a:t>
            </a:r>
            <a:r>
              <a:rPr lang="en-US" altLang="ja-JP" sz="1100" b="1" dirty="0" smtClean="0">
                <a:solidFill>
                  <a:schemeClr val="bg1"/>
                </a:solidFill>
                <a:latin typeface="Meiryo UI" pitchFamily="50" charset="-128"/>
                <a:ea typeface="Meiryo UI" pitchFamily="50" charset="-128"/>
                <a:cs typeface="Meiryo UI" pitchFamily="50" charset="-128"/>
              </a:rPr>
              <a:t>】</a:t>
            </a:r>
          </a:p>
          <a:p>
            <a:endParaRPr lang="en-US" altLang="ja-JP" sz="1000" dirty="0" smtClean="0">
              <a:solidFill>
                <a:schemeClr val="bg1"/>
              </a:solidFill>
              <a:latin typeface="Meiryo UI" pitchFamily="50" charset="-128"/>
              <a:ea typeface="Meiryo UI" pitchFamily="50" charset="-128"/>
              <a:cs typeface="Meiryo UI" pitchFamily="50" charset="-128"/>
            </a:endParaRPr>
          </a:p>
        </p:txBody>
      </p:sp>
      <p:sp>
        <p:nvSpPr>
          <p:cNvPr id="23" name="テキスト ボックス 22"/>
          <p:cNvSpPr txBox="1"/>
          <p:nvPr/>
        </p:nvSpPr>
        <p:spPr>
          <a:xfrm>
            <a:off x="-252536" y="2564904"/>
            <a:ext cx="1188000" cy="461665"/>
          </a:xfrm>
          <a:prstGeom prst="rect">
            <a:avLst/>
          </a:prstGeom>
          <a:noFill/>
        </p:spPr>
        <p:txBody>
          <a:bodyPr wrap="square" rtlCol="0">
            <a:spAutoFit/>
          </a:bodyPr>
          <a:lstStyle/>
          <a:p>
            <a:pPr algn="ctr"/>
            <a:r>
              <a:rPr kumimoji="1" lang="ja-JP" altLang="en-US" sz="1200" dirty="0" smtClean="0">
                <a:latin typeface="Meiryo UI" pitchFamily="50" charset="-128"/>
                <a:ea typeface="Meiryo UI" pitchFamily="50" charset="-128"/>
                <a:cs typeface="Meiryo UI" pitchFamily="50" charset="-128"/>
              </a:rPr>
              <a:t>局</a:t>
            </a:r>
            <a:endParaRPr kumimoji="1" lang="en-US" altLang="ja-JP" sz="1200" dirty="0" smtClean="0">
              <a:latin typeface="Meiryo UI" pitchFamily="50" charset="-128"/>
              <a:ea typeface="Meiryo UI" pitchFamily="50" charset="-128"/>
              <a:cs typeface="Meiryo UI" pitchFamily="50" charset="-128"/>
            </a:endParaRPr>
          </a:p>
          <a:p>
            <a:pPr algn="ctr"/>
            <a:r>
              <a:rPr lang="en-US" altLang="ja-JP" sz="1200" dirty="0" smtClean="0">
                <a:latin typeface="Meiryo UI" pitchFamily="50" charset="-128"/>
                <a:ea typeface="Meiryo UI" pitchFamily="50" charset="-128"/>
                <a:cs typeface="Meiryo UI" pitchFamily="50" charset="-128"/>
              </a:rPr>
              <a:t>11,600</a:t>
            </a:r>
            <a:r>
              <a:rPr lang="ja-JP" altLang="en-US" sz="1200" dirty="0" smtClean="0">
                <a:latin typeface="Meiryo UI" pitchFamily="50" charset="-128"/>
                <a:ea typeface="Meiryo UI" pitchFamily="50" charset="-128"/>
                <a:cs typeface="Meiryo UI" pitchFamily="50" charset="-128"/>
              </a:rPr>
              <a:t>人</a:t>
            </a:r>
            <a:endParaRPr kumimoji="1" lang="ja-JP" altLang="en-US" sz="1200" dirty="0">
              <a:latin typeface="Meiryo UI" pitchFamily="50" charset="-128"/>
              <a:ea typeface="Meiryo UI" pitchFamily="50" charset="-128"/>
              <a:cs typeface="Meiryo UI" pitchFamily="50" charset="-128"/>
            </a:endParaRPr>
          </a:p>
        </p:txBody>
      </p:sp>
      <p:sp>
        <p:nvSpPr>
          <p:cNvPr id="25" name="テキスト ボックス 24"/>
          <p:cNvSpPr txBox="1"/>
          <p:nvPr/>
        </p:nvSpPr>
        <p:spPr>
          <a:xfrm>
            <a:off x="4680168" y="4078233"/>
            <a:ext cx="1404000" cy="461665"/>
          </a:xfrm>
          <a:prstGeom prst="rect">
            <a:avLst/>
          </a:prstGeom>
          <a:noFill/>
        </p:spPr>
        <p:txBody>
          <a:bodyPr wrap="square" rtlCol="0">
            <a:spAutoFit/>
          </a:bodyPr>
          <a:lstStyle/>
          <a:p>
            <a:pPr algn="ctr"/>
            <a:r>
              <a:rPr kumimoji="1" lang="ja-JP" altLang="en-US" sz="1200" b="1" u="sng" dirty="0" smtClean="0">
                <a:latin typeface="Meiryo UI" pitchFamily="50" charset="-128"/>
                <a:ea typeface="Meiryo UI" pitchFamily="50" charset="-128"/>
                <a:cs typeface="Meiryo UI" pitchFamily="50" charset="-128"/>
              </a:rPr>
              <a:t>総合区</a:t>
            </a:r>
            <a:endParaRPr kumimoji="1" lang="en-US" altLang="ja-JP" sz="1200" b="1" u="sng" dirty="0" smtClean="0">
              <a:latin typeface="Meiryo UI" pitchFamily="50" charset="-128"/>
              <a:ea typeface="Meiryo UI" pitchFamily="50" charset="-128"/>
              <a:cs typeface="Meiryo UI" pitchFamily="50" charset="-128"/>
            </a:endParaRPr>
          </a:p>
          <a:p>
            <a:pPr algn="ctr"/>
            <a:r>
              <a:rPr lang="en-US" altLang="ja-JP" sz="1200" b="1" u="sng" dirty="0" smtClean="0">
                <a:latin typeface="Meiryo UI" pitchFamily="50" charset="-128"/>
                <a:ea typeface="Meiryo UI" pitchFamily="50" charset="-128"/>
                <a:cs typeface="Meiryo UI" pitchFamily="50" charset="-128"/>
              </a:rPr>
              <a:t>7,000</a:t>
            </a:r>
            <a:r>
              <a:rPr lang="ja-JP" altLang="en-US" sz="1200" b="1" u="sng" dirty="0" smtClean="0">
                <a:latin typeface="Meiryo UI" pitchFamily="50" charset="-128"/>
                <a:ea typeface="Meiryo UI" pitchFamily="50" charset="-128"/>
                <a:cs typeface="Meiryo UI" pitchFamily="50" charset="-128"/>
              </a:rPr>
              <a:t>人</a:t>
            </a:r>
            <a:endParaRPr kumimoji="1" lang="ja-JP" altLang="en-US" sz="1200" b="1" u="sng" dirty="0">
              <a:latin typeface="Meiryo UI" pitchFamily="50" charset="-128"/>
              <a:ea typeface="Meiryo UI" pitchFamily="50" charset="-128"/>
              <a:cs typeface="Meiryo UI" pitchFamily="50" charset="-128"/>
            </a:endParaRPr>
          </a:p>
        </p:txBody>
      </p:sp>
      <p:sp>
        <p:nvSpPr>
          <p:cNvPr id="26" name="左中かっこ 25"/>
          <p:cNvSpPr/>
          <p:nvPr/>
        </p:nvSpPr>
        <p:spPr>
          <a:xfrm>
            <a:off x="611560" y="980728"/>
            <a:ext cx="252000" cy="3528000"/>
          </a:xfrm>
          <a:prstGeom prst="leftBrace">
            <a:avLst>
              <a:gd name="adj1" fmla="val 48646"/>
              <a:gd name="adj2" fmla="val 50000"/>
            </a:avLst>
          </a:prstGeom>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a:latin typeface="Meiryo UI" pitchFamily="50" charset="-128"/>
              <a:ea typeface="Meiryo UI" pitchFamily="50" charset="-128"/>
              <a:cs typeface="Meiryo UI" pitchFamily="50" charset="-128"/>
            </a:endParaRPr>
          </a:p>
        </p:txBody>
      </p:sp>
      <p:sp>
        <p:nvSpPr>
          <p:cNvPr id="29" name="左中かっこ 28"/>
          <p:cNvSpPr/>
          <p:nvPr/>
        </p:nvSpPr>
        <p:spPr>
          <a:xfrm rot="10800000">
            <a:off x="4716016" y="3324072"/>
            <a:ext cx="148084" cy="2910188"/>
          </a:xfrm>
          <a:prstGeom prst="leftBrace">
            <a:avLst>
              <a:gd name="adj1" fmla="val 48646"/>
              <a:gd name="adj2" fmla="val 64035"/>
            </a:avLst>
          </a:prstGeom>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a:latin typeface="Meiryo UI" pitchFamily="50" charset="-128"/>
              <a:ea typeface="Meiryo UI" pitchFamily="50" charset="-128"/>
              <a:cs typeface="Meiryo UI" pitchFamily="50" charset="-128"/>
            </a:endParaRPr>
          </a:p>
        </p:txBody>
      </p:sp>
      <p:sp>
        <p:nvSpPr>
          <p:cNvPr id="31" name="テキスト ボックス 30"/>
          <p:cNvSpPr txBox="1"/>
          <p:nvPr/>
        </p:nvSpPr>
        <p:spPr>
          <a:xfrm>
            <a:off x="899592" y="692696"/>
            <a:ext cx="1800000" cy="276999"/>
          </a:xfrm>
          <a:prstGeom prst="rect">
            <a:avLst/>
          </a:prstGeom>
          <a:noFill/>
        </p:spPr>
        <p:txBody>
          <a:bodyPr wrap="square" rtlCol="0">
            <a:spAutoFit/>
          </a:bodyPr>
          <a:lstStyle/>
          <a:p>
            <a:pPr algn="ctr"/>
            <a:r>
              <a:rPr kumimoji="1" lang="ja-JP" altLang="en-US" sz="1200" dirty="0" smtClean="0">
                <a:latin typeface="Meiryo UI" pitchFamily="50" charset="-128"/>
                <a:ea typeface="Meiryo UI" pitchFamily="50" charset="-128"/>
                <a:cs typeface="Meiryo UI" pitchFamily="50" charset="-128"/>
              </a:rPr>
              <a:t>　現行（</a:t>
            </a:r>
            <a:r>
              <a:rPr kumimoji="1" lang="en-US" altLang="ja-JP" sz="1200" dirty="0" smtClean="0">
                <a:latin typeface="Meiryo UI" pitchFamily="50" charset="-128"/>
                <a:ea typeface="Meiryo UI" pitchFamily="50" charset="-128"/>
                <a:cs typeface="Meiryo UI" pitchFamily="50" charset="-128"/>
              </a:rPr>
              <a:t>H28</a:t>
            </a:r>
            <a:r>
              <a:rPr kumimoji="1" lang="ja-JP" altLang="en-US" sz="1200" dirty="0" smtClean="0">
                <a:latin typeface="Meiryo UI" pitchFamily="50" charset="-128"/>
                <a:ea typeface="Meiryo UI" pitchFamily="50" charset="-128"/>
                <a:cs typeface="Meiryo UI" pitchFamily="50" charset="-128"/>
              </a:rPr>
              <a:t>年度）</a:t>
            </a:r>
            <a:endParaRPr kumimoji="1" lang="en-US" altLang="ja-JP" sz="1200" dirty="0" smtClean="0">
              <a:latin typeface="Meiryo UI" pitchFamily="50" charset="-128"/>
              <a:ea typeface="Meiryo UI" pitchFamily="50" charset="-128"/>
              <a:cs typeface="Meiryo UI" pitchFamily="50" charset="-128"/>
            </a:endParaRPr>
          </a:p>
        </p:txBody>
      </p:sp>
      <p:sp>
        <p:nvSpPr>
          <p:cNvPr id="33" name="テキスト ボックス 32"/>
          <p:cNvSpPr txBox="1"/>
          <p:nvPr/>
        </p:nvSpPr>
        <p:spPr>
          <a:xfrm>
            <a:off x="3239832" y="692696"/>
            <a:ext cx="1368000" cy="276999"/>
          </a:xfrm>
          <a:prstGeom prst="rect">
            <a:avLst/>
          </a:prstGeom>
          <a:noFill/>
        </p:spPr>
        <p:txBody>
          <a:bodyPr wrap="square" rtlCol="0">
            <a:spAutoFit/>
          </a:bodyPr>
          <a:lstStyle/>
          <a:p>
            <a:r>
              <a:rPr kumimoji="1" lang="ja-JP" altLang="en-US" sz="1200" dirty="0" smtClean="0">
                <a:latin typeface="Meiryo UI" pitchFamily="50" charset="-128"/>
                <a:ea typeface="Meiryo UI" pitchFamily="50" charset="-128"/>
                <a:cs typeface="Meiryo UI" pitchFamily="50" charset="-128"/>
              </a:rPr>
              <a:t>　総合区移行後</a:t>
            </a:r>
            <a:endParaRPr kumimoji="1" lang="en-US" altLang="ja-JP" sz="1200" dirty="0" smtClean="0">
              <a:latin typeface="Meiryo UI" pitchFamily="50" charset="-128"/>
              <a:ea typeface="Meiryo UI" pitchFamily="50" charset="-128"/>
              <a:cs typeface="Meiryo UI" pitchFamily="50" charset="-128"/>
            </a:endParaRPr>
          </a:p>
        </p:txBody>
      </p:sp>
      <p:sp>
        <p:nvSpPr>
          <p:cNvPr id="42" name="正方形/長方形 41"/>
          <p:cNvSpPr/>
          <p:nvPr/>
        </p:nvSpPr>
        <p:spPr>
          <a:xfrm>
            <a:off x="2987664" y="3287736"/>
            <a:ext cx="1692168" cy="2952000"/>
          </a:xfrm>
          <a:prstGeom prst="rect">
            <a:avLst/>
          </a:prstGeom>
          <a:noFill/>
          <a:ln w="317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3" name="正方形/長方形 42"/>
          <p:cNvSpPr/>
          <p:nvPr/>
        </p:nvSpPr>
        <p:spPr>
          <a:xfrm>
            <a:off x="900895" y="4511353"/>
            <a:ext cx="1692168" cy="1728000"/>
          </a:xfrm>
          <a:prstGeom prst="rect">
            <a:avLst/>
          </a:prstGeom>
          <a:noFill/>
          <a:ln w="317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2" name="正方形/長方形 61"/>
          <p:cNvSpPr/>
          <p:nvPr/>
        </p:nvSpPr>
        <p:spPr>
          <a:xfrm>
            <a:off x="2987824" y="980728"/>
            <a:ext cx="1692168" cy="2307040"/>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4" name="正方形/長方形 63"/>
          <p:cNvSpPr/>
          <p:nvPr/>
        </p:nvSpPr>
        <p:spPr>
          <a:xfrm>
            <a:off x="0" y="-27384"/>
            <a:ext cx="9144000" cy="432000"/>
          </a:xfrm>
          <a:prstGeom prst="rect">
            <a:avLst/>
          </a:prstGeom>
          <a:gradFill>
            <a:gsLst>
              <a:gs pos="0">
                <a:schemeClr val="accent2">
                  <a:lumMod val="40000"/>
                  <a:lumOff val="60000"/>
                </a:schemeClr>
              </a:gs>
              <a:gs pos="50000">
                <a:schemeClr val="bg1"/>
              </a:gs>
              <a:gs pos="100000">
                <a:schemeClr val="accent2">
                  <a:lumMod val="40000"/>
                  <a:lumOff val="6000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r>
              <a:rPr lang="ja-JP" altLang="en-US" sz="2000" b="1" dirty="0" smtClean="0">
                <a:solidFill>
                  <a:prstClr val="black"/>
                </a:solidFill>
                <a:latin typeface="Meiryo UI" pitchFamily="50" charset="-128"/>
                <a:ea typeface="Meiryo UI" pitchFamily="50" charset="-128"/>
                <a:cs typeface="Meiryo UI" pitchFamily="50" charset="-128"/>
              </a:rPr>
              <a:t>３　総合区にふさわしい組織体制の構築＜効果的・効率的な職員配置＞</a:t>
            </a:r>
            <a:endParaRPr lang="ja-JP" altLang="en-US" sz="2000" b="1" dirty="0">
              <a:solidFill>
                <a:prstClr val="black"/>
              </a:solidFill>
              <a:latin typeface="Meiryo UI" pitchFamily="50" charset="-128"/>
              <a:ea typeface="Meiryo UI" pitchFamily="50" charset="-128"/>
              <a:cs typeface="Meiryo UI" pitchFamily="50" charset="-128"/>
            </a:endParaRPr>
          </a:p>
        </p:txBody>
      </p:sp>
      <p:sp>
        <p:nvSpPr>
          <p:cNvPr id="67" name="テキスト ボックス 66"/>
          <p:cNvSpPr txBox="1"/>
          <p:nvPr/>
        </p:nvSpPr>
        <p:spPr>
          <a:xfrm>
            <a:off x="5724128" y="404664"/>
            <a:ext cx="2088000" cy="276999"/>
          </a:xfrm>
          <a:prstGeom prst="rect">
            <a:avLst/>
          </a:prstGeom>
          <a:noFill/>
        </p:spPr>
        <p:txBody>
          <a:bodyPr wrap="square" rtlCol="0">
            <a:spAutoFit/>
          </a:bodyPr>
          <a:lstStyle/>
          <a:p>
            <a:r>
              <a:rPr kumimoji="1" lang="ja-JP" altLang="en-US" sz="1200" dirty="0" smtClean="0">
                <a:latin typeface="Meiryo UI" pitchFamily="50" charset="-128"/>
                <a:ea typeface="Meiryo UI" pitchFamily="50" charset="-128"/>
                <a:cs typeface="Meiryo UI" pitchFamily="50" charset="-128"/>
              </a:rPr>
              <a:t>　</a:t>
            </a:r>
            <a:r>
              <a:rPr kumimoji="1" lang="en-US" altLang="ja-JP" sz="1200" dirty="0" smtClean="0">
                <a:latin typeface="Meiryo UI" pitchFamily="50" charset="-128"/>
                <a:ea typeface="Meiryo UI" pitchFamily="50" charset="-128"/>
                <a:cs typeface="Meiryo UI" pitchFamily="50" charset="-128"/>
              </a:rPr>
              <a:t>【</a:t>
            </a:r>
            <a:r>
              <a:rPr kumimoji="1" lang="ja-JP" altLang="en-US" sz="1200" dirty="0" smtClean="0">
                <a:latin typeface="Meiryo UI" pitchFamily="50" charset="-128"/>
                <a:ea typeface="Meiryo UI" pitchFamily="50" charset="-128"/>
                <a:cs typeface="Meiryo UI" pitchFamily="50" charset="-128"/>
              </a:rPr>
              <a:t>総合区別職員数</a:t>
            </a:r>
            <a:r>
              <a:rPr kumimoji="1" lang="en-US" altLang="ja-JP" sz="1200" dirty="0" smtClean="0">
                <a:latin typeface="Meiryo UI" pitchFamily="50" charset="-128"/>
                <a:ea typeface="Meiryo UI" pitchFamily="50" charset="-128"/>
                <a:cs typeface="Meiryo UI" pitchFamily="50" charset="-128"/>
              </a:rPr>
              <a:t>】</a:t>
            </a:r>
            <a:endParaRPr kumimoji="1" lang="ja-JP" altLang="en-US" sz="1200" dirty="0">
              <a:latin typeface="Meiryo UI" pitchFamily="50" charset="-128"/>
              <a:ea typeface="Meiryo UI" pitchFamily="50" charset="-128"/>
              <a:cs typeface="Meiryo UI" pitchFamily="50" charset="-128"/>
            </a:endParaRPr>
          </a:p>
        </p:txBody>
      </p:sp>
      <p:sp>
        <p:nvSpPr>
          <p:cNvPr id="50" name="テキスト ボックス 49"/>
          <p:cNvSpPr txBox="1"/>
          <p:nvPr/>
        </p:nvSpPr>
        <p:spPr>
          <a:xfrm>
            <a:off x="7188076" y="345356"/>
            <a:ext cx="4356000" cy="369332"/>
          </a:xfrm>
          <a:prstGeom prst="rect">
            <a:avLst/>
          </a:prstGeom>
          <a:noFill/>
        </p:spPr>
        <p:txBody>
          <a:bodyPr wrap="square" rtlCol="0">
            <a:spAutoFit/>
          </a:bodyPr>
          <a:lstStyle/>
          <a:p>
            <a:r>
              <a:rPr kumimoji="1" lang="en-US" altLang="ja-JP" sz="900" dirty="0" smtClean="0">
                <a:latin typeface="Meiryo UI" pitchFamily="50" charset="-128"/>
                <a:ea typeface="Meiryo UI" pitchFamily="50" charset="-128"/>
                <a:cs typeface="Meiryo UI" pitchFamily="50" charset="-128"/>
              </a:rPr>
              <a:t>※</a:t>
            </a:r>
            <a:r>
              <a:rPr kumimoji="1" lang="ja-JP" altLang="en-US" sz="900" dirty="0" smtClean="0">
                <a:latin typeface="Meiryo UI" pitchFamily="50" charset="-128"/>
                <a:ea typeface="Meiryo UI" pitchFamily="50" charset="-128"/>
                <a:cs typeface="Meiryo UI" pitchFamily="50" charset="-128"/>
              </a:rPr>
              <a:t>総合区役所には、総合区役所所在</a:t>
            </a:r>
            <a:endParaRPr kumimoji="1" lang="en-US" altLang="ja-JP" sz="900" dirty="0" smtClean="0">
              <a:latin typeface="Meiryo UI" pitchFamily="50" charset="-128"/>
              <a:ea typeface="Meiryo UI" pitchFamily="50" charset="-128"/>
              <a:cs typeface="Meiryo UI" pitchFamily="50" charset="-128"/>
            </a:endParaRPr>
          </a:p>
          <a:p>
            <a:r>
              <a:rPr lang="ja-JP" altLang="en-US" sz="900" dirty="0" smtClean="0">
                <a:latin typeface="Meiryo UI" pitchFamily="50" charset="-128"/>
                <a:ea typeface="Meiryo UI" pitchFamily="50" charset="-128"/>
                <a:cs typeface="Meiryo UI" pitchFamily="50" charset="-128"/>
              </a:rPr>
              <a:t>　 </a:t>
            </a:r>
            <a:r>
              <a:rPr kumimoji="1" lang="ja-JP" altLang="en-US" sz="900" dirty="0" smtClean="0">
                <a:latin typeface="Meiryo UI" pitchFamily="50" charset="-128"/>
                <a:ea typeface="Meiryo UI" pitchFamily="50" charset="-128"/>
                <a:cs typeface="Meiryo UI" pitchFamily="50" charset="-128"/>
              </a:rPr>
              <a:t>の地域自治区事務所を含む</a:t>
            </a:r>
            <a:r>
              <a:rPr lang="ja-JP" altLang="en-US" sz="900" dirty="0" smtClean="0">
                <a:latin typeface="Meiryo UI" pitchFamily="50" charset="-128"/>
                <a:ea typeface="Meiryo UI" pitchFamily="50" charset="-128"/>
                <a:cs typeface="Meiryo UI" pitchFamily="50" charset="-128"/>
              </a:rPr>
              <a:t>。</a:t>
            </a:r>
            <a:endParaRPr kumimoji="1" lang="en-US" altLang="ja-JP" sz="900" dirty="0" smtClean="0">
              <a:latin typeface="Meiryo UI" pitchFamily="50" charset="-128"/>
              <a:ea typeface="Meiryo UI" pitchFamily="50" charset="-128"/>
              <a:cs typeface="Meiryo UI" pitchFamily="50" charset="-128"/>
            </a:endParaRPr>
          </a:p>
        </p:txBody>
      </p:sp>
      <p:sp>
        <p:nvSpPr>
          <p:cNvPr id="56" name="正方形/長方形 55"/>
          <p:cNvSpPr/>
          <p:nvPr/>
        </p:nvSpPr>
        <p:spPr>
          <a:xfrm>
            <a:off x="899592" y="3287736"/>
            <a:ext cx="1692168" cy="792000"/>
          </a:xfrm>
          <a:prstGeom prst="rect">
            <a:avLst/>
          </a:prstGeom>
          <a:solidFill>
            <a:schemeClr val="bg1"/>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ja-JP" altLang="en-US" sz="1100" dirty="0" smtClean="0">
                <a:solidFill>
                  <a:schemeClr val="tx1"/>
                </a:solidFill>
                <a:latin typeface="Meiryo UI" pitchFamily="50" charset="-128"/>
                <a:ea typeface="Meiryo UI" pitchFamily="50" charset="-128"/>
                <a:cs typeface="Meiryo UI" pitchFamily="50" charset="-128"/>
              </a:rPr>
              <a:t>総合区に移管する事業所</a:t>
            </a:r>
            <a:endParaRPr lang="en-US" altLang="ja-JP" sz="1100" dirty="0" smtClean="0">
              <a:solidFill>
                <a:schemeClr val="tx1"/>
              </a:solidFill>
              <a:latin typeface="Meiryo UI" pitchFamily="50" charset="-128"/>
              <a:ea typeface="Meiryo UI" pitchFamily="50" charset="-128"/>
              <a:cs typeface="Meiryo UI" pitchFamily="50" charset="-128"/>
            </a:endParaRPr>
          </a:p>
          <a:p>
            <a:r>
              <a:rPr lang="ja-JP" altLang="en-US" sz="1000" dirty="0" smtClean="0">
                <a:solidFill>
                  <a:schemeClr val="tx1"/>
                </a:solidFill>
                <a:latin typeface="Meiryo UI" pitchFamily="50" charset="-128"/>
                <a:ea typeface="Meiryo UI" pitchFamily="50" charset="-128"/>
                <a:cs typeface="Meiryo UI" pitchFamily="50" charset="-128"/>
              </a:rPr>
              <a:t>　　</a:t>
            </a:r>
            <a:r>
              <a:rPr lang="ja-JP" altLang="en-US" sz="900" dirty="0" smtClean="0">
                <a:solidFill>
                  <a:schemeClr val="tx1"/>
                </a:solidFill>
                <a:latin typeface="Meiryo UI" pitchFamily="50" charset="-128"/>
                <a:ea typeface="Meiryo UI" pitchFamily="50" charset="-128"/>
                <a:cs typeface="Meiryo UI" pitchFamily="50" charset="-128"/>
              </a:rPr>
              <a:t>工営所　　　   （</a:t>
            </a:r>
            <a:r>
              <a:rPr lang="en-US" altLang="ja-JP" sz="900" dirty="0" smtClean="0">
                <a:solidFill>
                  <a:schemeClr val="tx1"/>
                </a:solidFill>
                <a:latin typeface="Meiryo UI" pitchFamily="50" charset="-128"/>
                <a:ea typeface="Meiryo UI" pitchFamily="50" charset="-128"/>
                <a:cs typeface="Meiryo UI" pitchFamily="50" charset="-128"/>
              </a:rPr>
              <a:t>520</a:t>
            </a:r>
            <a:r>
              <a:rPr lang="ja-JP" altLang="en-US" sz="900" dirty="0" smtClean="0">
                <a:solidFill>
                  <a:schemeClr val="tx1"/>
                </a:solidFill>
                <a:latin typeface="Meiryo UI" pitchFamily="50" charset="-128"/>
                <a:ea typeface="Meiryo UI" pitchFamily="50" charset="-128"/>
                <a:cs typeface="Meiryo UI" pitchFamily="50" charset="-128"/>
              </a:rPr>
              <a:t>人）</a:t>
            </a:r>
            <a:endParaRPr lang="en-US" altLang="ja-JP" sz="900" dirty="0" smtClean="0">
              <a:solidFill>
                <a:schemeClr val="tx1"/>
              </a:solidFill>
              <a:latin typeface="Meiryo UI" pitchFamily="50" charset="-128"/>
              <a:ea typeface="Meiryo UI" pitchFamily="50" charset="-128"/>
              <a:cs typeface="Meiryo UI" pitchFamily="50" charset="-128"/>
            </a:endParaRPr>
          </a:p>
          <a:p>
            <a:r>
              <a:rPr kumimoji="1" lang="ja-JP" altLang="en-US" sz="900" dirty="0" smtClean="0">
                <a:solidFill>
                  <a:schemeClr val="tx1"/>
                </a:solidFill>
                <a:latin typeface="Meiryo UI" pitchFamily="50" charset="-128"/>
                <a:ea typeface="Meiryo UI" pitchFamily="50" charset="-128"/>
                <a:cs typeface="Meiryo UI" pitchFamily="50" charset="-128"/>
              </a:rPr>
              <a:t>　　公園事務所 　 （</a:t>
            </a:r>
            <a:r>
              <a:rPr kumimoji="1" lang="en-US" altLang="ja-JP" sz="900" dirty="0" smtClean="0">
                <a:solidFill>
                  <a:schemeClr val="tx1"/>
                </a:solidFill>
                <a:latin typeface="Meiryo UI" pitchFamily="50" charset="-128"/>
                <a:ea typeface="Meiryo UI" pitchFamily="50" charset="-128"/>
                <a:cs typeface="Meiryo UI" pitchFamily="50" charset="-128"/>
              </a:rPr>
              <a:t>320</a:t>
            </a:r>
            <a:r>
              <a:rPr kumimoji="1" lang="ja-JP" altLang="en-US" sz="900" dirty="0" smtClean="0">
                <a:solidFill>
                  <a:schemeClr val="tx1"/>
                </a:solidFill>
                <a:latin typeface="Meiryo UI" pitchFamily="50" charset="-128"/>
                <a:ea typeface="Meiryo UI" pitchFamily="50" charset="-128"/>
                <a:cs typeface="Meiryo UI" pitchFamily="50" charset="-128"/>
              </a:rPr>
              <a:t>人）</a:t>
            </a:r>
            <a:endParaRPr kumimoji="1" lang="en-US" altLang="ja-JP" sz="900" dirty="0" smtClean="0">
              <a:solidFill>
                <a:schemeClr val="tx1"/>
              </a:solidFill>
              <a:latin typeface="Meiryo UI" pitchFamily="50" charset="-128"/>
              <a:ea typeface="Meiryo UI" pitchFamily="50" charset="-128"/>
              <a:cs typeface="Meiryo UI" pitchFamily="50" charset="-128"/>
            </a:endParaRPr>
          </a:p>
          <a:p>
            <a:r>
              <a:rPr lang="ja-JP" altLang="en-US" sz="900" dirty="0" smtClean="0">
                <a:solidFill>
                  <a:schemeClr val="tx1"/>
                </a:solidFill>
                <a:latin typeface="Meiryo UI" pitchFamily="50" charset="-128"/>
                <a:ea typeface="Meiryo UI" pitchFamily="50" charset="-128"/>
                <a:cs typeface="Meiryo UI" pitchFamily="50" charset="-128"/>
              </a:rPr>
              <a:t>　　保育所　　　 （</a:t>
            </a:r>
            <a:r>
              <a:rPr lang="en-US" altLang="ja-JP" sz="900" dirty="0" smtClean="0">
                <a:solidFill>
                  <a:schemeClr val="tx1"/>
                </a:solidFill>
                <a:latin typeface="Meiryo UI" pitchFamily="50" charset="-128"/>
                <a:ea typeface="Meiryo UI" pitchFamily="50" charset="-128"/>
                <a:cs typeface="Meiryo UI" pitchFamily="50" charset="-128"/>
              </a:rPr>
              <a:t>1,130</a:t>
            </a:r>
            <a:r>
              <a:rPr lang="ja-JP" altLang="en-US" sz="900" dirty="0" smtClean="0">
                <a:solidFill>
                  <a:schemeClr val="tx1"/>
                </a:solidFill>
                <a:latin typeface="Meiryo UI" pitchFamily="50" charset="-128"/>
                <a:ea typeface="Meiryo UI" pitchFamily="50" charset="-128"/>
                <a:cs typeface="Meiryo UI" pitchFamily="50" charset="-128"/>
              </a:rPr>
              <a:t>人）</a:t>
            </a:r>
            <a:endParaRPr kumimoji="1" lang="ja-JP" altLang="en-US" sz="900" dirty="0">
              <a:solidFill>
                <a:schemeClr val="tx1"/>
              </a:solidFill>
              <a:latin typeface="Meiryo UI" pitchFamily="50" charset="-128"/>
              <a:ea typeface="Meiryo UI" pitchFamily="50" charset="-128"/>
              <a:cs typeface="Meiryo UI" pitchFamily="50" charset="-128"/>
            </a:endParaRPr>
          </a:p>
        </p:txBody>
      </p:sp>
      <p:cxnSp>
        <p:nvCxnSpPr>
          <p:cNvPr id="11" name="直線コネクタ 10"/>
          <p:cNvCxnSpPr/>
          <p:nvPr/>
        </p:nvCxnSpPr>
        <p:spPr>
          <a:xfrm>
            <a:off x="899592" y="3284984"/>
            <a:ext cx="1656184" cy="0"/>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63" name="正方形/長方形 62"/>
          <p:cNvSpPr/>
          <p:nvPr/>
        </p:nvSpPr>
        <p:spPr>
          <a:xfrm>
            <a:off x="899592" y="983904"/>
            <a:ext cx="1692168" cy="3528000"/>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cxnSp>
        <p:nvCxnSpPr>
          <p:cNvPr id="16" name="直線コネクタ 15"/>
          <p:cNvCxnSpPr/>
          <p:nvPr/>
        </p:nvCxnSpPr>
        <p:spPr>
          <a:xfrm>
            <a:off x="899592" y="4077072"/>
            <a:ext cx="1656184" cy="0"/>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55" name="直線コネクタ 54"/>
          <p:cNvCxnSpPr/>
          <p:nvPr/>
        </p:nvCxnSpPr>
        <p:spPr>
          <a:xfrm flipV="1">
            <a:off x="2597304" y="4077072"/>
            <a:ext cx="390520" cy="434800"/>
          </a:xfrm>
          <a:prstGeom prst="line">
            <a:avLst/>
          </a:prstGeom>
          <a:ln w="31750">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37" name="テキスト ボックス 36"/>
          <p:cNvSpPr txBox="1"/>
          <p:nvPr/>
        </p:nvSpPr>
        <p:spPr>
          <a:xfrm>
            <a:off x="-139684" y="327441"/>
            <a:ext cx="7357492" cy="384721"/>
          </a:xfrm>
          <a:prstGeom prst="rect">
            <a:avLst/>
          </a:prstGeom>
          <a:noFill/>
        </p:spPr>
        <p:txBody>
          <a:bodyPr wrap="square" rtlCol="0">
            <a:spAutoFit/>
          </a:bodyPr>
          <a:lstStyle/>
          <a:p>
            <a:r>
              <a:rPr lang="ja-JP" altLang="en-US" sz="1900" b="1"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（５）総合区における職員配置のイメージ（概数）</a:t>
            </a:r>
            <a:endParaRPr lang="ja-JP" altLang="en-US" sz="19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p:txBody>
      </p:sp>
      <p:cxnSp>
        <p:nvCxnSpPr>
          <p:cNvPr id="44" name="直線コネクタ 43"/>
          <p:cNvCxnSpPr/>
          <p:nvPr/>
        </p:nvCxnSpPr>
        <p:spPr>
          <a:xfrm flipV="1">
            <a:off x="2592328" y="3284984"/>
            <a:ext cx="395496" cy="1262752"/>
          </a:xfrm>
          <a:prstGeom prst="line">
            <a:avLst/>
          </a:prstGeom>
          <a:ln w="31750">
            <a:solidFill>
              <a:schemeClr val="tx1"/>
            </a:solidFill>
            <a:prstDash val="solid"/>
          </a:ln>
        </p:spPr>
        <p:style>
          <a:lnRef idx="1">
            <a:schemeClr val="accent1"/>
          </a:lnRef>
          <a:fillRef idx="0">
            <a:schemeClr val="accent1"/>
          </a:fillRef>
          <a:effectRef idx="0">
            <a:schemeClr val="accent1"/>
          </a:effectRef>
          <a:fontRef idx="minor">
            <a:schemeClr val="tx1"/>
          </a:fontRef>
        </p:style>
      </p:cxnSp>
      <p:cxnSp>
        <p:nvCxnSpPr>
          <p:cNvPr id="57" name="直線コネクタ 56"/>
          <p:cNvCxnSpPr/>
          <p:nvPr/>
        </p:nvCxnSpPr>
        <p:spPr bwMode="ltGray">
          <a:xfrm>
            <a:off x="3059992" y="4076166"/>
            <a:ext cx="1584016" cy="906"/>
          </a:xfrm>
          <a:prstGeom prst="line">
            <a:avLst/>
          </a:prstGeom>
          <a:ln w="31750">
            <a:solidFill>
              <a:schemeClr val="bg1"/>
            </a:solidFill>
            <a:prstDash val="dash"/>
          </a:ln>
        </p:spPr>
        <p:style>
          <a:lnRef idx="1">
            <a:schemeClr val="accent1"/>
          </a:lnRef>
          <a:fillRef idx="0">
            <a:schemeClr val="accent1"/>
          </a:fillRef>
          <a:effectRef idx="0">
            <a:schemeClr val="accent1"/>
          </a:effectRef>
          <a:fontRef idx="minor">
            <a:schemeClr val="tx1"/>
          </a:fontRef>
        </p:style>
      </p:cxnSp>
      <p:sp>
        <p:nvSpPr>
          <p:cNvPr id="48" name="テキスト ボックス 47"/>
          <p:cNvSpPr txBox="1"/>
          <p:nvPr/>
        </p:nvSpPr>
        <p:spPr>
          <a:xfrm>
            <a:off x="0" y="5949280"/>
            <a:ext cx="1188000" cy="369332"/>
          </a:xfrm>
          <a:prstGeom prst="rect">
            <a:avLst/>
          </a:prstGeom>
          <a:noFill/>
        </p:spPr>
        <p:txBody>
          <a:bodyPr wrap="square" rtlCol="0">
            <a:spAutoFit/>
          </a:bodyPr>
          <a:lstStyle/>
          <a:p>
            <a:r>
              <a:rPr lang="ja-JP" altLang="en-US" sz="900" dirty="0" smtClean="0">
                <a:latin typeface="Meiryo UI" pitchFamily="50" charset="-128"/>
                <a:ea typeface="Meiryo UI" pitchFamily="50" charset="-128"/>
                <a:cs typeface="Meiryo UI" pitchFamily="50" charset="-128"/>
              </a:rPr>
              <a:t>計：</a:t>
            </a:r>
            <a:r>
              <a:rPr lang="en-US" altLang="ja-JP" sz="900" dirty="0" smtClean="0">
                <a:latin typeface="Meiryo UI" pitchFamily="50" charset="-128"/>
                <a:ea typeface="Meiryo UI" pitchFamily="50" charset="-128"/>
                <a:cs typeface="Meiryo UI" pitchFamily="50" charset="-128"/>
              </a:rPr>
              <a:t>16,400</a:t>
            </a:r>
            <a:r>
              <a:rPr lang="ja-JP" altLang="en-US" sz="900" dirty="0" smtClean="0">
                <a:latin typeface="Meiryo UI" pitchFamily="50" charset="-128"/>
                <a:ea typeface="Meiryo UI" pitchFamily="50" charset="-128"/>
                <a:cs typeface="Meiryo UI" pitchFamily="50" charset="-128"/>
              </a:rPr>
              <a:t>人</a:t>
            </a:r>
            <a:endParaRPr lang="en-US" altLang="ja-JP" sz="900" dirty="0" smtClean="0">
              <a:latin typeface="Meiryo UI" pitchFamily="50" charset="-128"/>
              <a:ea typeface="Meiryo UI" pitchFamily="50" charset="-128"/>
              <a:cs typeface="Meiryo UI" pitchFamily="50" charset="-128"/>
            </a:endParaRPr>
          </a:p>
          <a:p>
            <a:r>
              <a:rPr kumimoji="1" lang="ja-JP" altLang="en-US" sz="900" dirty="0" smtClean="0">
                <a:latin typeface="Meiryo UI" pitchFamily="50" charset="-128"/>
                <a:ea typeface="Meiryo UI" pitchFamily="50" charset="-128"/>
                <a:cs typeface="Meiryo UI" pitchFamily="50" charset="-128"/>
              </a:rPr>
              <a:t>（</a:t>
            </a:r>
            <a:r>
              <a:rPr kumimoji="1" lang="en-US" altLang="ja-JP" sz="900" dirty="0" smtClean="0">
                <a:latin typeface="Meiryo UI" pitchFamily="50" charset="-128"/>
                <a:ea typeface="Meiryo UI" pitchFamily="50" charset="-128"/>
                <a:cs typeface="Meiryo UI" pitchFamily="50" charset="-128"/>
              </a:rPr>
              <a:t>H28</a:t>
            </a:r>
            <a:r>
              <a:rPr kumimoji="1" lang="ja-JP" altLang="en-US" sz="900" dirty="0" smtClean="0">
                <a:latin typeface="Meiryo UI" pitchFamily="50" charset="-128"/>
                <a:ea typeface="Meiryo UI" pitchFamily="50" charset="-128"/>
                <a:cs typeface="Meiryo UI" pitchFamily="50" charset="-128"/>
              </a:rPr>
              <a:t>年度）</a:t>
            </a:r>
            <a:endParaRPr kumimoji="1" lang="ja-JP" altLang="en-US" sz="900" dirty="0">
              <a:latin typeface="Meiryo UI" pitchFamily="50" charset="-128"/>
              <a:ea typeface="Meiryo UI" pitchFamily="50" charset="-128"/>
              <a:cs typeface="Meiryo UI" pitchFamily="50" charset="-128"/>
            </a:endParaRPr>
          </a:p>
        </p:txBody>
      </p:sp>
      <p:sp>
        <p:nvSpPr>
          <p:cNvPr id="49" name="テキスト ボックス 48"/>
          <p:cNvSpPr txBox="1"/>
          <p:nvPr/>
        </p:nvSpPr>
        <p:spPr>
          <a:xfrm>
            <a:off x="4788024" y="6021288"/>
            <a:ext cx="1188000" cy="230832"/>
          </a:xfrm>
          <a:prstGeom prst="rect">
            <a:avLst/>
          </a:prstGeom>
          <a:noFill/>
        </p:spPr>
        <p:txBody>
          <a:bodyPr wrap="square" rtlCol="0">
            <a:spAutoFit/>
          </a:bodyPr>
          <a:lstStyle/>
          <a:p>
            <a:r>
              <a:rPr lang="ja-JP" altLang="en-US" sz="900" dirty="0" smtClean="0">
                <a:latin typeface="Meiryo UI" pitchFamily="50" charset="-128"/>
                <a:ea typeface="Meiryo UI" pitchFamily="50" charset="-128"/>
                <a:cs typeface="Meiryo UI" pitchFamily="50" charset="-128"/>
              </a:rPr>
              <a:t>計：</a:t>
            </a:r>
            <a:r>
              <a:rPr lang="en-US" altLang="ja-JP" sz="900" dirty="0" smtClean="0">
                <a:latin typeface="Meiryo UI" pitchFamily="50" charset="-128"/>
                <a:ea typeface="Meiryo UI" pitchFamily="50" charset="-128"/>
                <a:cs typeface="Meiryo UI" pitchFamily="50" charset="-128"/>
              </a:rPr>
              <a:t>16,400</a:t>
            </a:r>
            <a:r>
              <a:rPr lang="ja-JP" altLang="en-US" sz="900" dirty="0" smtClean="0">
                <a:latin typeface="Meiryo UI" pitchFamily="50" charset="-128"/>
                <a:ea typeface="Meiryo UI" pitchFamily="50" charset="-128"/>
                <a:cs typeface="Meiryo UI" pitchFamily="50" charset="-128"/>
              </a:rPr>
              <a:t>人</a:t>
            </a:r>
            <a:endParaRPr lang="en-US" altLang="ja-JP" sz="900" dirty="0" smtClean="0">
              <a:latin typeface="Meiryo UI" pitchFamily="50" charset="-128"/>
              <a:ea typeface="Meiryo UI" pitchFamily="50" charset="-128"/>
              <a:cs typeface="Meiryo UI" pitchFamily="50" charset="-128"/>
            </a:endParaRPr>
          </a:p>
        </p:txBody>
      </p:sp>
      <p:cxnSp>
        <p:nvCxnSpPr>
          <p:cNvPr id="40" name="直線コネクタ 39"/>
          <p:cNvCxnSpPr/>
          <p:nvPr/>
        </p:nvCxnSpPr>
        <p:spPr bwMode="ltGray">
          <a:xfrm flipV="1">
            <a:off x="3059832" y="5373216"/>
            <a:ext cx="1584176" cy="2952"/>
          </a:xfrm>
          <a:prstGeom prst="line">
            <a:avLst/>
          </a:prstGeom>
          <a:ln w="31750">
            <a:solidFill>
              <a:schemeClr val="bg1"/>
            </a:solidFill>
            <a:prstDash val="dash"/>
          </a:ln>
        </p:spPr>
        <p:style>
          <a:lnRef idx="1">
            <a:schemeClr val="accent1"/>
          </a:lnRef>
          <a:fillRef idx="0">
            <a:schemeClr val="accent1"/>
          </a:fillRef>
          <a:effectRef idx="0">
            <a:schemeClr val="accent1"/>
          </a:effectRef>
          <a:fontRef idx="minor">
            <a:schemeClr val="tx1"/>
          </a:fontRef>
        </p:style>
      </p:cxnSp>
      <p:sp>
        <p:nvSpPr>
          <p:cNvPr id="45" name="テキスト ボックス 44"/>
          <p:cNvSpPr txBox="1"/>
          <p:nvPr/>
        </p:nvSpPr>
        <p:spPr>
          <a:xfrm>
            <a:off x="4932040" y="4510281"/>
            <a:ext cx="936104" cy="430887"/>
          </a:xfrm>
          <a:prstGeom prst="rect">
            <a:avLst/>
          </a:prstGeom>
          <a:noFill/>
        </p:spPr>
        <p:txBody>
          <a:bodyPr wrap="square" rtlCol="0">
            <a:spAutoFit/>
          </a:bodyPr>
          <a:lstStyle/>
          <a:p>
            <a:r>
              <a:rPr lang="en-US" altLang="ja-JP" sz="1100" b="1" dirty="0" smtClean="0">
                <a:latin typeface="Meiryo UI" pitchFamily="50" charset="-128"/>
                <a:ea typeface="Meiryo UI" pitchFamily="50" charset="-128"/>
                <a:cs typeface="Meiryo UI" pitchFamily="50" charset="-128"/>
              </a:rPr>
              <a:t>【1</a:t>
            </a:r>
            <a:r>
              <a:rPr lang="ja-JP" altLang="en-US" sz="1100" b="1" dirty="0" smtClean="0">
                <a:latin typeface="Meiryo UI" pitchFamily="50" charset="-128"/>
                <a:ea typeface="Meiryo UI" pitchFamily="50" charset="-128"/>
                <a:cs typeface="Meiryo UI" pitchFamily="50" charset="-128"/>
              </a:rPr>
              <a:t>区平均：  </a:t>
            </a:r>
            <a:endParaRPr lang="en-US" altLang="ja-JP" sz="1100" b="1" dirty="0" smtClean="0">
              <a:latin typeface="Meiryo UI" pitchFamily="50" charset="-128"/>
              <a:ea typeface="Meiryo UI" pitchFamily="50" charset="-128"/>
              <a:cs typeface="Meiryo UI" pitchFamily="50" charset="-128"/>
            </a:endParaRPr>
          </a:p>
          <a:p>
            <a:r>
              <a:rPr lang="en-US" altLang="ja-JP" sz="1100" b="1" dirty="0" smtClean="0">
                <a:latin typeface="Meiryo UI" pitchFamily="50" charset="-128"/>
                <a:ea typeface="Meiryo UI" pitchFamily="50" charset="-128"/>
                <a:cs typeface="Meiryo UI" pitchFamily="50" charset="-128"/>
              </a:rPr>
              <a:t>  880</a:t>
            </a:r>
            <a:r>
              <a:rPr lang="ja-JP" altLang="en-US" sz="1100" b="1" dirty="0" smtClean="0">
                <a:latin typeface="Meiryo UI" pitchFamily="50" charset="-128"/>
                <a:ea typeface="Meiryo UI" pitchFamily="50" charset="-128"/>
                <a:cs typeface="Meiryo UI" pitchFamily="50" charset="-128"/>
              </a:rPr>
              <a:t>人</a:t>
            </a:r>
            <a:r>
              <a:rPr lang="en-US" altLang="ja-JP" sz="1100" b="1" dirty="0" smtClean="0">
                <a:latin typeface="Meiryo UI" pitchFamily="50" charset="-128"/>
                <a:ea typeface="Meiryo UI" pitchFamily="50" charset="-128"/>
                <a:cs typeface="Meiryo UI" pitchFamily="50" charset="-128"/>
              </a:rPr>
              <a:t>】</a:t>
            </a:r>
            <a:endParaRPr kumimoji="1" lang="ja-JP" altLang="en-US" sz="1100" dirty="0"/>
          </a:p>
        </p:txBody>
      </p:sp>
      <p:sp>
        <p:nvSpPr>
          <p:cNvPr id="70" name="正方形/長方形 27"/>
          <p:cNvSpPr>
            <a:spLocks noChangeArrowheads="1"/>
          </p:cNvSpPr>
          <p:nvPr/>
        </p:nvSpPr>
        <p:spPr bwMode="auto">
          <a:xfrm>
            <a:off x="8178159" y="6608629"/>
            <a:ext cx="1031875" cy="261937"/>
          </a:xfrm>
          <a:prstGeom prst="rect">
            <a:avLst/>
          </a:prstGeom>
          <a:noFill/>
          <a:ln w="9525">
            <a:noFill/>
            <a:miter lim="800000"/>
            <a:headEnd/>
            <a:tailEnd/>
          </a:ln>
        </p:spPr>
        <p:txBody>
          <a:bodyPr>
            <a:spAutoFit/>
          </a:bodyPr>
          <a:lstStyle/>
          <a:p>
            <a:pPr algn="r"/>
            <a:r>
              <a:rPr lang="ja-JP" altLang="en-US" sz="1100" b="1" dirty="0">
                <a:solidFill>
                  <a:srgbClr val="000000"/>
                </a:solidFill>
                <a:latin typeface="ＭＳ Ｐゴシック" charset="-128"/>
                <a:ea typeface="Meiryo UI" pitchFamily="50" charset="-128"/>
                <a:cs typeface="Meiryo UI" pitchFamily="50" charset="-128"/>
              </a:rPr>
              <a:t> 組織</a:t>
            </a:r>
            <a:r>
              <a:rPr lang="en-US" altLang="ja-JP" sz="1100" b="1" dirty="0" smtClean="0">
                <a:solidFill>
                  <a:srgbClr val="000000"/>
                </a:solidFill>
                <a:latin typeface="ＭＳ Ｐゴシック" charset="-128"/>
                <a:ea typeface="Meiryo UI" pitchFamily="50" charset="-128"/>
                <a:cs typeface="Meiryo UI" pitchFamily="50" charset="-128"/>
              </a:rPr>
              <a:t>-</a:t>
            </a:r>
            <a:r>
              <a:rPr lang="ja-JP" altLang="en-US" sz="1100" b="1" dirty="0" smtClean="0">
                <a:solidFill>
                  <a:srgbClr val="000000"/>
                </a:solidFill>
                <a:latin typeface="ＭＳ Ｐゴシック" charset="-128"/>
                <a:ea typeface="Meiryo UI" pitchFamily="50" charset="-128"/>
                <a:cs typeface="Meiryo UI" pitchFamily="50" charset="-128"/>
              </a:rPr>
              <a:t>８</a:t>
            </a:r>
            <a:endParaRPr lang="ja-JP" altLang="en-US" sz="1200" b="1" dirty="0">
              <a:solidFill>
                <a:srgbClr val="000000"/>
              </a:solidFill>
              <a:latin typeface="ＭＳ Ｐゴシック" charset="-128"/>
              <a:ea typeface="Meiryo UI" pitchFamily="50" charset="-128"/>
              <a:cs typeface="Meiryo UI" pitchFamily="50" charset="-128"/>
            </a:endParaRPr>
          </a:p>
        </p:txBody>
      </p:sp>
      <p:sp>
        <p:nvSpPr>
          <p:cNvPr id="76" name="テキスト ボックス 75"/>
          <p:cNvSpPr txBox="1"/>
          <p:nvPr/>
        </p:nvSpPr>
        <p:spPr>
          <a:xfrm>
            <a:off x="179512" y="6382489"/>
            <a:ext cx="8352928" cy="430887"/>
          </a:xfrm>
          <a:prstGeom prst="rect">
            <a:avLst/>
          </a:prstGeom>
          <a:noFill/>
          <a:ln>
            <a:solidFill>
              <a:schemeClr val="tx1"/>
            </a:solidFill>
            <a:prstDash val="dash"/>
          </a:ln>
        </p:spPr>
        <p:txBody>
          <a:bodyPr wrap="square" rtlCol="0" anchor="ctr" anchorCtr="0">
            <a:spAutoFit/>
          </a:bodyPr>
          <a:lstStyle/>
          <a:p>
            <a:r>
              <a:rPr lang="ja-JP" altLang="en-US" sz="1100" dirty="0" smtClean="0">
                <a:latin typeface="Meiryo UI" pitchFamily="50" charset="-128"/>
                <a:ea typeface="Meiryo UI" pitchFamily="50" charset="-128"/>
                <a:cs typeface="Meiryo UI" pitchFamily="50" charset="-128"/>
              </a:rPr>
              <a:t>・局から総合区へ移管する人員の各総合区への配分は、人口、昼夜間人口等の指標により按分</a:t>
            </a:r>
            <a:endParaRPr lang="en-US" altLang="ja-JP" sz="1100" dirty="0" smtClean="0">
              <a:latin typeface="Meiryo UI" pitchFamily="50" charset="-128"/>
              <a:ea typeface="Meiryo UI" pitchFamily="50" charset="-128"/>
              <a:cs typeface="Meiryo UI" pitchFamily="50" charset="-128"/>
            </a:endParaRPr>
          </a:p>
          <a:p>
            <a:r>
              <a:rPr lang="ja-JP" altLang="en-US" sz="1100" dirty="0" smtClean="0">
                <a:latin typeface="Meiryo UI" pitchFamily="50" charset="-128"/>
                <a:ea typeface="Meiryo UI" pitchFamily="50" charset="-128"/>
                <a:cs typeface="Meiryo UI" pitchFamily="50" charset="-128"/>
              </a:rPr>
              <a:t>・素案では、総合区における大枠の職員数を提示　⇒　詳細な配置は、移行準備期間において、局の職員配置の精査、総合区長の裁量等を加味</a:t>
            </a:r>
            <a:endParaRPr kumimoji="1" lang="ja-JP" altLang="en-US" dirty="0"/>
          </a:p>
        </p:txBody>
      </p:sp>
      <p:graphicFrame>
        <p:nvGraphicFramePr>
          <p:cNvPr id="36" name="表 35"/>
          <p:cNvGraphicFramePr>
            <a:graphicFrameLocks noGrp="1"/>
          </p:cNvGraphicFramePr>
          <p:nvPr>
            <p:extLst>
              <p:ext uri="{D42A27DB-BD31-4B8C-83A1-F6EECF244321}">
                <p14:modId xmlns="" xmlns:p14="http://schemas.microsoft.com/office/powerpoint/2010/main" val="1598966304"/>
              </p:ext>
            </p:extLst>
          </p:nvPr>
        </p:nvGraphicFramePr>
        <p:xfrm>
          <a:off x="5987740" y="692696"/>
          <a:ext cx="3024336" cy="5658944"/>
        </p:xfrm>
        <a:graphic>
          <a:graphicData uri="http://schemas.openxmlformats.org/drawingml/2006/table">
            <a:tbl>
              <a:tblPr/>
              <a:tblGrid>
                <a:gridCol w="795214"/>
                <a:gridCol w="884176"/>
                <a:gridCol w="672473"/>
                <a:gridCol w="672473"/>
              </a:tblGrid>
              <a:tr h="282752">
                <a:tc>
                  <a:txBody>
                    <a:bodyPr/>
                    <a:lstStyle/>
                    <a:p>
                      <a:pPr algn="ctr" fontAlgn="ctr"/>
                      <a:endParaRPr lang="ja-JP" altLang="en-US" sz="1000" b="0" i="0" u="none" strike="noStrike" dirty="0">
                        <a:solidFill>
                          <a:srgbClr val="000000"/>
                        </a:solidFill>
                        <a:latin typeface="Meiryo UI" pitchFamily="50" charset="-128"/>
                        <a:ea typeface="Meiryo UI" pitchFamily="50" charset="-128"/>
                        <a:cs typeface="Meiryo UI" pitchFamily="50" charset="-128"/>
                      </a:endParaRPr>
                    </a:p>
                  </a:txBody>
                  <a:tcPr marL="5386" marR="5386" marT="538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ap="flat" cmpd="sng" algn="ctr">
                      <a:solidFill>
                        <a:schemeClr val="tx1"/>
                      </a:solidFill>
                      <a:prstDash val="solid"/>
                      <a:round/>
                      <a:headEnd type="none" w="med" len="med"/>
                      <a:tailEnd type="none" w="med" len="med"/>
                    </a:lnTlToBr>
                    <a:solidFill>
                      <a:srgbClr val="FAC090"/>
                    </a:solidFill>
                  </a:tcPr>
                </a:tc>
                <a:tc gridSpan="3">
                  <a:txBody>
                    <a:bodyPr/>
                    <a:lstStyle/>
                    <a:p>
                      <a:pPr algn="ctr" fontAlgn="ctr"/>
                      <a:r>
                        <a:rPr lang="ja-JP" altLang="en-US" sz="1000" b="0" i="0" u="none" strike="noStrike" dirty="0" smtClean="0">
                          <a:solidFill>
                            <a:srgbClr val="000000"/>
                          </a:solidFill>
                          <a:latin typeface="Meiryo UI" pitchFamily="50" charset="-128"/>
                          <a:ea typeface="Meiryo UI" pitchFamily="50" charset="-128"/>
                          <a:cs typeface="Meiryo UI" pitchFamily="50" charset="-128"/>
                        </a:rPr>
                        <a:t>内訳（所在を現在の区名で表記）</a:t>
                      </a:r>
                      <a:endParaRPr lang="ja-JP" altLang="en-US" sz="1000" b="0" i="0" u="none" strike="noStrike" dirty="0">
                        <a:solidFill>
                          <a:srgbClr val="000000"/>
                        </a:solidFill>
                        <a:latin typeface="Meiryo UI" pitchFamily="50" charset="-128"/>
                        <a:ea typeface="Meiryo UI" pitchFamily="50" charset="-128"/>
                        <a:cs typeface="Meiryo UI" pitchFamily="50" charset="-128"/>
                      </a:endParaRPr>
                    </a:p>
                  </a:txBody>
                  <a:tcPr marL="5386" marR="5386" marT="538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AC090"/>
                    </a:solidFill>
                  </a:tcPr>
                </a:tc>
                <a:tc hMerge="1">
                  <a:txBody>
                    <a:bodyPr/>
                    <a:lstStyle/>
                    <a:p>
                      <a:endParaRPr kumimoji="1" lang="ja-JP" altLang="en-US"/>
                    </a:p>
                  </a:txBody>
                  <a:tcPr/>
                </a:tc>
                <a:tc hMerge="1">
                  <a:txBody>
                    <a:bodyPr/>
                    <a:lstStyle/>
                    <a:p>
                      <a:endParaRPr kumimoji="1" lang="ja-JP" altLang="en-US"/>
                    </a:p>
                  </a:txBody>
                  <a:tcPr/>
                </a:tc>
              </a:tr>
              <a:tr h="156566">
                <a:tc rowSpan="3">
                  <a:txBody>
                    <a:bodyPr/>
                    <a:lstStyle/>
                    <a:p>
                      <a:pPr algn="ctr" fontAlgn="ctr"/>
                      <a:r>
                        <a:rPr lang="ja-JP" altLang="en-US" sz="1050" b="1" i="0" u="none" strike="noStrike" dirty="0">
                          <a:solidFill>
                            <a:srgbClr val="000000"/>
                          </a:solidFill>
                          <a:latin typeface="Meiryo UI" pitchFamily="50" charset="-128"/>
                          <a:ea typeface="Meiryo UI" pitchFamily="50" charset="-128"/>
                          <a:cs typeface="Meiryo UI" pitchFamily="50" charset="-128"/>
                        </a:rPr>
                        <a:t>第一区</a:t>
                      </a:r>
                      <a:r>
                        <a:rPr lang="ja-JP" altLang="en-US" sz="1000" b="0" i="0" u="none" strike="noStrike" dirty="0">
                          <a:solidFill>
                            <a:srgbClr val="000000"/>
                          </a:solidFill>
                          <a:latin typeface="Meiryo UI" pitchFamily="50" charset="-128"/>
                          <a:ea typeface="Meiryo UI" pitchFamily="50" charset="-128"/>
                          <a:cs typeface="Meiryo UI" pitchFamily="50" charset="-128"/>
                        </a:rPr>
                        <a:t/>
                      </a:r>
                      <a:br>
                        <a:rPr lang="ja-JP" altLang="en-US" sz="1000" b="0" i="0" u="none" strike="noStrike" dirty="0">
                          <a:solidFill>
                            <a:srgbClr val="000000"/>
                          </a:solidFill>
                          <a:latin typeface="Meiryo UI" pitchFamily="50" charset="-128"/>
                          <a:ea typeface="Meiryo UI" pitchFamily="50" charset="-128"/>
                          <a:cs typeface="Meiryo UI" pitchFamily="50" charset="-128"/>
                        </a:rPr>
                      </a:br>
                      <a:r>
                        <a:rPr lang="ja-JP" altLang="en-US" sz="1000" b="0" i="0" u="none" strike="noStrike" dirty="0" smtClean="0">
                          <a:solidFill>
                            <a:srgbClr val="000000"/>
                          </a:solidFill>
                          <a:latin typeface="Meiryo UI" pitchFamily="50" charset="-128"/>
                          <a:ea typeface="Meiryo UI" pitchFamily="50" charset="-128"/>
                          <a:cs typeface="Meiryo UI" pitchFamily="50" charset="-128"/>
                        </a:rPr>
                        <a:t>●●人</a:t>
                      </a:r>
                      <a:endParaRPr lang="ja-JP" altLang="en-US" sz="1000" b="0" i="0" u="none" strike="noStrike" dirty="0">
                        <a:solidFill>
                          <a:srgbClr val="000000"/>
                        </a:solidFill>
                        <a:latin typeface="Meiryo UI" pitchFamily="50" charset="-128"/>
                        <a:ea typeface="Meiryo UI" pitchFamily="50" charset="-128"/>
                        <a:cs typeface="Meiryo UI" pitchFamily="50" charset="-128"/>
                      </a:endParaRPr>
                    </a:p>
                  </a:txBody>
                  <a:tcPr marL="5386" marR="5386" marT="538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ja-JP" altLang="en-US" sz="1000" b="0" i="0" u="none" strike="noStrike">
                          <a:solidFill>
                            <a:srgbClr val="000000"/>
                          </a:solidFill>
                          <a:latin typeface="Meiryo UI" pitchFamily="50" charset="-128"/>
                          <a:ea typeface="Meiryo UI" pitchFamily="50" charset="-128"/>
                          <a:cs typeface="Meiryo UI" pitchFamily="50" charset="-128"/>
                        </a:rPr>
                        <a:t>総合区役所</a:t>
                      </a:r>
                    </a:p>
                  </a:txBody>
                  <a:tcPr marL="5386" marR="5386" marT="538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ash"/>
                      <a:round/>
                      <a:headEnd type="none" w="med" len="med"/>
                      <a:tailEnd type="none" w="med" len="med"/>
                    </a:lnB>
                  </a:tcPr>
                </a:tc>
                <a:tc>
                  <a:txBody>
                    <a:bodyPr/>
                    <a:lstStyle/>
                    <a:p>
                      <a:pPr algn="ctr" fontAlgn="ctr"/>
                      <a:r>
                        <a:rPr lang="ja-JP" altLang="en-US" sz="1000" b="0" i="0" u="none" strike="noStrike" dirty="0">
                          <a:solidFill>
                            <a:srgbClr val="000000"/>
                          </a:solidFill>
                          <a:latin typeface="Meiryo UI" pitchFamily="50" charset="-128"/>
                          <a:ea typeface="Meiryo UI" pitchFamily="50" charset="-128"/>
                          <a:cs typeface="Meiryo UI" pitchFamily="50" charset="-128"/>
                        </a:rPr>
                        <a:t>淀川区</a:t>
                      </a:r>
                    </a:p>
                  </a:txBody>
                  <a:tcPr marL="5386" marR="5386" marT="538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ash"/>
                      <a:round/>
                      <a:headEnd type="none" w="med" len="med"/>
                      <a:tailEnd type="none" w="med" len="med"/>
                    </a:lnB>
                  </a:tcPr>
                </a:tc>
                <a:tc>
                  <a:txBody>
                    <a:bodyPr/>
                    <a:lstStyle/>
                    <a:p>
                      <a:pPr algn="r" fontAlgn="ctr"/>
                      <a:r>
                        <a:rPr lang="ja-JP" altLang="en-US" sz="1000" b="0" i="0" u="none" strike="noStrike" dirty="0" smtClean="0">
                          <a:solidFill>
                            <a:srgbClr val="000000"/>
                          </a:solidFill>
                          <a:latin typeface="Meiryo UI" pitchFamily="50" charset="-128"/>
                          <a:ea typeface="Meiryo UI" pitchFamily="50" charset="-128"/>
                          <a:cs typeface="Meiryo UI" pitchFamily="50" charset="-128"/>
                        </a:rPr>
                        <a:t>●●人</a:t>
                      </a:r>
                      <a:endParaRPr lang="ja-JP" altLang="en-US" sz="1000" b="0" i="0" u="none" strike="noStrike" dirty="0">
                        <a:solidFill>
                          <a:srgbClr val="000000"/>
                        </a:solidFill>
                        <a:latin typeface="Meiryo UI" pitchFamily="50" charset="-128"/>
                        <a:ea typeface="Meiryo UI" pitchFamily="50" charset="-128"/>
                        <a:cs typeface="Meiryo UI" pitchFamily="50" charset="-128"/>
                      </a:endParaRPr>
                    </a:p>
                  </a:txBody>
                  <a:tcPr marL="5386" marR="5386" marT="538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ash"/>
                      <a:round/>
                      <a:headEnd type="none" w="med" len="med"/>
                      <a:tailEnd type="none" w="med" len="med"/>
                    </a:lnB>
                  </a:tcPr>
                </a:tc>
              </a:tr>
              <a:tr h="156566">
                <a:tc vMerge="1">
                  <a:txBody>
                    <a:bodyPr/>
                    <a:lstStyle/>
                    <a:p>
                      <a:endParaRPr kumimoji="1" lang="ja-JP" altLang="en-US"/>
                    </a:p>
                  </a:txBody>
                  <a:tcPr/>
                </a:tc>
                <a:tc>
                  <a:txBody>
                    <a:bodyPr/>
                    <a:lstStyle/>
                    <a:p>
                      <a:pPr algn="ctr" fontAlgn="ctr"/>
                      <a:r>
                        <a:rPr lang="ja-JP" altLang="en-US" sz="800" b="0" i="0" u="none" strike="noStrike" dirty="0">
                          <a:solidFill>
                            <a:srgbClr val="000000"/>
                          </a:solidFill>
                          <a:latin typeface="Meiryo UI" pitchFamily="50" charset="-128"/>
                          <a:ea typeface="Meiryo UI" pitchFamily="50" charset="-128"/>
                          <a:cs typeface="Meiryo UI" pitchFamily="50" charset="-128"/>
                        </a:rPr>
                        <a:t>地域自治区事務所</a:t>
                      </a:r>
                    </a:p>
                  </a:txBody>
                  <a:tcPr marL="5386" marR="5386" marT="538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ash"/>
                      <a:round/>
                      <a:headEnd type="none" w="med" len="med"/>
                      <a:tailEnd type="none" w="med" len="med"/>
                    </a:lnT>
                    <a:lnB w="6350" cap="flat" cmpd="sng" algn="ctr">
                      <a:solidFill>
                        <a:srgbClr val="000000"/>
                      </a:solidFill>
                      <a:prstDash val="dash"/>
                      <a:round/>
                      <a:headEnd type="none" w="med" len="med"/>
                      <a:tailEnd type="none" w="med" len="med"/>
                    </a:lnB>
                  </a:tcPr>
                </a:tc>
                <a:tc>
                  <a:txBody>
                    <a:bodyPr/>
                    <a:lstStyle/>
                    <a:p>
                      <a:pPr algn="ctr" fontAlgn="ctr"/>
                      <a:r>
                        <a:rPr lang="ja-JP" altLang="en-US" sz="1000" b="0" i="0" u="none" strike="noStrike">
                          <a:solidFill>
                            <a:srgbClr val="000000"/>
                          </a:solidFill>
                          <a:latin typeface="Meiryo UI" pitchFamily="50" charset="-128"/>
                          <a:ea typeface="Meiryo UI" pitchFamily="50" charset="-128"/>
                          <a:cs typeface="Meiryo UI" pitchFamily="50" charset="-128"/>
                        </a:rPr>
                        <a:t>東淀川区</a:t>
                      </a:r>
                    </a:p>
                  </a:txBody>
                  <a:tcPr marL="5386" marR="5386" marT="538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ash"/>
                      <a:round/>
                      <a:headEnd type="none" w="med" len="med"/>
                      <a:tailEnd type="none" w="med" len="med"/>
                    </a:lnT>
                    <a:lnB w="6350" cap="flat" cmpd="sng" algn="ctr">
                      <a:solidFill>
                        <a:srgbClr val="000000"/>
                      </a:solidFill>
                      <a:prstDash val="dash"/>
                      <a:round/>
                      <a:headEnd type="none" w="med" len="med"/>
                      <a:tailEnd type="none" w="med" len="med"/>
                    </a:lnB>
                  </a:tcPr>
                </a:tc>
                <a:tc>
                  <a:txBody>
                    <a:bodyPr/>
                    <a:lstStyle/>
                    <a:p>
                      <a:pPr algn="r" fontAlgn="ctr"/>
                      <a:r>
                        <a:rPr lang="ja-JP" altLang="en-US" sz="1000" b="0" i="0" u="none" strike="noStrike" dirty="0" smtClean="0">
                          <a:solidFill>
                            <a:srgbClr val="000000"/>
                          </a:solidFill>
                          <a:latin typeface="Meiryo UI" pitchFamily="50" charset="-128"/>
                          <a:ea typeface="Meiryo UI" pitchFamily="50" charset="-128"/>
                          <a:cs typeface="Meiryo UI" pitchFamily="50" charset="-128"/>
                        </a:rPr>
                        <a:t>●●人</a:t>
                      </a:r>
                      <a:endParaRPr lang="ja-JP" altLang="en-US" sz="1000" b="0" i="0" u="none" strike="noStrike" dirty="0">
                        <a:solidFill>
                          <a:srgbClr val="000000"/>
                        </a:solidFill>
                        <a:latin typeface="Meiryo UI" pitchFamily="50" charset="-128"/>
                        <a:ea typeface="Meiryo UI" pitchFamily="50" charset="-128"/>
                        <a:cs typeface="Meiryo UI" pitchFamily="50" charset="-128"/>
                      </a:endParaRPr>
                    </a:p>
                  </a:txBody>
                  <a:tcPr marL="5386" marR="5386" marT="538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ash"/>
                      <a:round/>
                      <a:headEnd type="none" w="med" len="med"/>
                      <a:tailEnd type="none" w="med" len="med"/>
                    </a:lnT>
                    <a:lnB w="6350" cap="flat" cmpd="sng" algn="ctr">
                      <a:solidFill>
                        <a:srgbClr val="000000"/>
                      </a:solidFill>
                      <a:prstDash val="dash"/>
                      <a:round/>
                      <a:headEnd type="none" w="med" len="med"/>
                      <a:tailEnd type="none" w="med" len="med"/>
                    </a:lnB>
                  </a:tcPr>
                </a:tc>
              </a:tr>
              <a:tr h="156566">
                <a:tc vMerge="1">
                  <a:txBody>
                    <a:bodyPr/>
                    <a:lstStyle/>
                    <a:p>
                      <a:endParaRPr kumimoji="1" lang="ja-JP" altLang="en-US"/>
                    </a:p>
                  </a:txBody>
                  <a:tcPr/>
                </a:tc>
                <a:tc gridSpan="2">
                  <a:txBody>
                    <a:bodyPr/>
                    <a:lstStyle/>
                    <a:p>
                      <a:pPr algn="ctr" fontAlgn="ctr"/>
                      <a:r>
                        <a:rPr lang="ja-JP" altLang="en-US" sz="1000" b="0" i="0" u="none" strike="noStrike" dirty="0">
                          <a:solidFill>
                            <a:srgbClr val="000000"/>
                          </a:solidFill>
                          <a:latin typeface="Meiryo UI" pitchFamily="50" charset="-128"/>
                          <a:ea typeface="Meiryo UI" pitchFamily="50" charset="-128"/>
                          <a:cs typeface="Meiryo UI" pitchFamily="50" charset="-128"/>
                        </a:rPr>
                        <a:t>事業所</a:t>
                      </a:r>
                    </a:p>
                  </a:txBody>
                  <a:tcPr marL="5386" marR="5386" marT="538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ash"/>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kumimoji="1" lang="ja-JP" altLang="en-US"/>
                    </a:p>
                  </a:txBody>
                  <a:tcPr/>
                </a:tc>
                <a:tc>
                  <a:txBody>
                    <a:bodyPr/>
                    <a:lstStyle/>
                    <a:p>
                      <a:pPr algn="r" fontAlgn="ctr"/>
                      <a:r>
                        <a:rPr lang="ja-JP" altLang="en-US" sz="1000" b="0" i="0" u="none" strike="noStrike" dirty="0" smtClean="0">
                          <a:solidFill>
                            <a:srgbClr val="000000"/>
                          </a:solidFill>
                          <a:latin typeface="Meiryo UI" pitchFamily="50" charset="-128"/>
                          <a:ea typeface="Meiryo UI" pitchFamily="50" charset="-128"/>
                          <a:cs typeface="Meiryo UI" pitchFamily="50" charset="-128"/>
                        </a:rPr>
                        <a:t>●●人</a:t>
                      </a:r>
                      <a:endParaRPr lang="ja-JP" altLang="en-US" sz="1000" b="0" i="0" u="none" strike="noStrike" dirty="0">
                        <a:solidFill>
                          <a:srgbClr val="000000"/>
                        </a:solidFill>
                        <a:latin typeface="Meiryo UI" pitchFamily="50" charset="-128"/>
                        <a:ea typeface="Meiryo UI" pitchFamily="50" charset="-128"/>
                        <a:cs typeface="Meiryo UI" pitchFamily="50" charset="-128"/>
                      </a:endParaRPr>
                    </a:p>
                  </a:txBody>
                  <a:tcPr marL="5386" marR="5386" marT="538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ash"/>
                      <a:round/>
                      <a:headEnd type="none" w="med" len="med"/>
                      <a:tailEnd type="none" w="med" len="med"/>
                    </a:lnT>
                    <a:lnB w="6350" cap="flat" cmpd="sng" algn="ctr">
                      <a:solidFill>
                        <a:srgbClr val="000000"/>
                      </a:solidFill>
                      <a:prstDash val="solid"/>
                      <a:round/>
                      <a:headEnd type="none" w="med" len="med"/>
                      <a:tailEnd type="none" w="med" len="med"/>
                    </a:lnB>
                  </a:tcPr>
                </a:tc>
              </a:tr>
              <a:tr h="156566">
                <a:tc rowSpan="4">
                  <a:txBody>
                    <a:bodyPr/>
                    <a:lstStyle/>
                    <a:p>
                      <a:pPr algn="ctr" fontAlgn="ctr"/>
                      <a:r>
                        <a:rPr lang="ja-JP" altLang="en-US" sz="1050" b="1" i="0" u="none" strike="noStrike" dirty="0">
                          <a:solidFill>
                            <a:srgbClr val="000000"/>
                          </a:solidFill>
                          <a:latin typeface="Meiryo UI" pitchFamily="50" charset="-128"/>
                          <a:ea typeface="Meiryo UI" pitchFamily="50" charset="-128"/>
                          <a:cs typeface="Meiryo UI" pitchFamily="50" charset="-128"/>
                        </a:rPr>
                        <a:t>第二区</a:t>
                      </a:r>
                      <a:r>
                        <a:rPr lang="ja-JP" altLang="en-US" sz="1000" b="0" i="0" u="none" strike="noStrike" dirty="0">
                          <a:solidFill>
                            <a:srgbClr val="000000"/>
                          </a:solidFill>
                          <a:latin typeface="Meiryo UI" pitchFamily="50" charset="-128"/>
                          <a:ea typeface="Meiryo UI" pitchFamily="50" charset="-128"/>
                          <a:cs typeface="Meiryo UI" pitchFamily="50" charset="-128"/>
                        </a:rPr>
                        <a:t/>
                      </a:r>
                      <a:br>
                        <a:rPr lang="ja-JP" altLang="en-US" sz="1000" b="0" i="0" u="none" strike="noStrike" dirty="0">
                          <a:solidFill>
                            <a:srgbClr val="000000"/>
                          </a:solidFill>
                          <a:latin typeface="Meiryo UI" pitchFamily="50" charset="-128"/>
                          <a:ea typeface="Meiryo UI" pitchFamily="50" charset="-128"/>
                          <a:cs typeface="Meiryo UI" pitchFamily="50" charset="-128"/>
                        </a:rPr>
                      </a:br>
                      <a:r>
                        <a:rPr lang="ja-JP" altLang="en-US" sz="1000" b="0" i="0" u="none" strike="noStrike" dirty="0" smtClean="0">
                          <a:solidFill>
                            <a:srgbClr val="000000"/>
                          </a:solidFill>
                          <a:latin typeface="Meiryo UI" pitchFamily="50" charset="-128"/>
                          <a:ea typeface="Meiryo UI" pitchFamily="50" charset="-128"/>
                          <a:cs typeface="Meiryo UI" pitchFamily="50" charset="-128"/>
                        </a:rPr>
                        <a:t>●●人</a:t>
                      </a:r>
                      <a:endParaRPr lang="ja-JP" altLang="en-US" sz="1000" b="0" i="0" u="none" strike="noStrike" dirty="0">
                        <a:solidFill>
                          <a:srgbClr val="000000"/>
                        </a:solidFill>
                        <a:latin typeface="Meiryo UI" pitchFamily="50" charset="-128"/>
                        <a:ea typeface="Meiryo UI" pitchFamily="50" charset="-128"/>
                        <a:cs typeface="Meiryo UI" pitchFamily="50" charset="-128"/>
                      </a:endParaRPr>
                    </a:p>
                  </a:txBody>
                  <a:tcPr marL="5386" marR="5386" marT="538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CD5B4"/>
                    </a:solidFill>
                  </a:tcPr>
                </a:tc>
                <a:tc>
                  <a:txBody>
                    <a:bodyPr/>
                    <a:lstStyle/>
                    <a:p>
                      <a:pPr algn="ctr" fontAlgn="ctr"/>
                      <a:r>
                        <a:rPr lang="ja-JP" altLang="en-US" sz="1000" b="0" i="0" u="none" strike="noStrike">
                          <a:solidFill>
                            <a:srgbClr val="000000"/>
                          </a:solidFill>
                          <a:latin typeface="Meiryo UI" pitchFamily="50" charset="-128"/>
                          <a:ea typeface="Meiryo UI" pitchFamily="50" charset="-128"/>
                          <a:cs typeface="Meiryo UI" pitchFamily="50" charset="-128"/>
                        </a:rPr>
                        <a:t>総合区役所</a:t>
                      </a:r>
                    </a:p>
                  </a:txBody>
                  <a:tcPr marL="5386" marR="5386" marT="538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ash"/>
                      <a:round/>
                      <a:headEnd type="none" w="med" len="med"/>
                      <a:tailEnd type="none" w="med" len="med"/>
                    </a:lnB>
                    <a:solidFill>
                      <a:srgbClr val="FCD5B4"/>
                    </a:solidFill>
                  </a:tcPr>
                </a:tc>
                <a:tc>
                  <a:txBody>
                    <a:bodyPr/>
                    <a:lstStyle/>
                    <a:p>
                      <a:pPr algn="ctr" fontAlgn="ctr"/>
                      <a:r>
                        <a:rPr lang="ja-JP" altLang="en-US" sz="1000" b="0" i="0" u="none" strike="noStrike">
                          <a:solidFill>
                            <a:srgbClr val="000000"/>
                          </a:solidFill>
                          <a:latin typeface="Meiryo UI" pitchFamily="50" charset="-128"/>
                          <a:ea typeface="Meiryo UI" pitchFamily="50" charset="-128"/>
                          <a:cs typeface="Meiryo UI" pitchFamily="50" charset="-128"/>
                        </a:rPr>
                        <a:t>北区</a:t>
                      </a:r>
                    </a:p>
                  </a:txBody>
                  <a:tcPr marL="5386" marR="5386" marT="538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ash"/>
                      <a:round/>
                      <a:headEnd type="none" w="med" len="med"/>
                      <a:tailEnd type="none" w="med" len="med"/>
                    </a:lnB>
                    <a:solidFill>
                      <a:srgbClr val="FCD5B4"/>
                    </a:solidFill>
                  </a:tcPr>
                </a:tc>
                <a:tc>
                  <a:txBody>
                    <a:bodyPr/>
                    <a:lstStyle/>
                    <a:p>
                      <a:pPr algn="r" fontAlgn="ctr"/>
                      <a:r>
                        <a:rPr lang="ja-JP" altLang="en-US" sz="1000" b="0" i="0" u="none" strike="noStrike" dirty="0" smtClean="0">
                          <a:solidFill>
                            <a:srgbClr val="000000"/>
                          </a:solidFill>
                          <a:latin typeface="Meiryo UI" pitchFamily="50" charset="-128"/>
                          <a:ea typeface="Meiryo UI" pitchFamily="50" charset="-128"/>
                          <a:cs typeface="Meiryo UI" pitchFamily="50" charset="-128"/>
                        </a:rPr>
                        <a:t>●●人</a:t>
                      </a:r>
                      <a:endParaRPr lang="ja-JP" altLang="en-US" sz="1000" b="0" i="0" u="none" strike="noStrike" dirty="0">
                        <a:solidFill>
                          <a:srgbClr val="000000"/>
                        </a:solidFill>
                        <a:latin typeface="Meiryo UI" pitchFamily="50" charset="-128"/>
                        <a:ea typeface="Meiryo UI" pitchFamily="50" charset="-128"/>
                        <a:cs typeface="Meiryo UI" pitchFamily="50" charset="-128"/>
                      </a:endParaRPr>
                    </a:p>
                  </a:txBody>
                  <a:tcPr marL="5386" marR="5386" marT="538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ash"/>
                      <a:round/>
                      <a:headEnd type="none" w="med" len="med"/>
                      <a:tailEnd type="none" w="med" len="med"/>
                    </a:lnB>
                    <a:solidFill>
                      <a:srgbClr val="FCD5B4"/>
                    </a:solidFill>
                  </a:tcPr>
                </a:tc>
              </a:tr>
              <a:tr h="156566">
                <a:tc vMerge="1">
                  <a:txBody>
                    <a:bodyPr/>
                    <a:lstStyle/>
                    <a:p>
                      <a:endParaRPr kumimoji="1" lang="ja-JP" altLang="en-US"/>
                    </a:p>
                  </a:txBody>
                  <a:tcPr/>
                </a:tc>
                <a:tc rowSpan="2">
                  <a:txBody>
                    <a:bodyPr/>
                    <a:lstStyle/>
                    <a:p>
                      <a:pPr algn="ctr" fontAlgn="ctr"/>
                      <a:r>
                        <a:rPr lang="ja-JP" altLang="en-US" sz="800" b="0" i="0" u="none" strike="noStrike" dirty="0">
                          <a:solidFill>
                            <a:srgbClr val="000000"/>
                          </a:solidFill>
                          <a:latin typeface="Meiryo UI" pitchFamily="50" charset="-128"/>
                          <a:ea typeface="Meiryo UI" pitchFamily="50" charset="-128"/>
                          <a:cs typeface="Meiryo UI" pitchFamily="50" charset="-128"/>
                        </a:rPr>
                        <a:t>地域自治区事務所</a:t>
                      </a:r>
                    </a:p>
                  </a:txBody>
                  <a:tcPr marL="5386" marR="5386" marT="538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ash"/>
                      <a:round/>
                      <a:headEnd type="none" w="med" len="med"/>
                      <a:tailEnd type="none" w="med" len="med"/>
                    </a:lnT>
                    <a:lnB w="6350" cap="flat" cmpd="sng" algn="ctr">
                      <a:solidFill>
                        <a:srgbClr val="000000"/>
                      </a:solidFill>
                      <a:prstDash val="dash"/>
                      <a:round/>
                      <a:headEnd type="none" w="med" len="med"/>
                      <a:tailEnd type="none" w="med" len="med"/>
                    </a:lnB>
                    <a:solidFill>
                      <a:srgbClr val="FCD5B4"/>
                    </a:solidFill>
                  </a:tcPr>
                </a:tc>
                <a:tc>
                  <a:txBody>
                    <a:bodyPr/>
                    <a:lstStyle/>
                    <a:p>
                      <a:pPr algn="ctr" fontAlgn="ctr"/>
                      <a:r>
                        <a:rPr lang="ja-JP" altLang="en-US" sz="1000" b="0" i="0" u="none" strike="noStrike">
                          <a:solidFill>
                            <a:srgbClr val="000000"/>
                          </a:solidFill>
                          <a:latin typeface="Meiryo UI" pitchFamily="50" charset="-128"/>
                          <a:ea typeface="Meiryo UI" pitchFamily="50" charset="-128"/>
                          <a:cs typeface="Meiryo UI" pitchFamily="50" charset="-128"/>
                        </a:rPr>
                        <a:t>都島区</a:t>
                      </a:r>
                    </a:p>
                  </a:txBody>
                  <a:tcPr marL="5386" marR="5386" marT="538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ash"/>
                      <a:round/>
                      <a:headEnd type="none" w="med" len="med"/>
                      <a:tailEnd type="none" w="med" len="med"/>
                    </a:lnT>
                    <a:lnB w="6350" cap="flat" cmpd="sng" algn="ctr">
                      <a:solidFill>
                        <a:srgbClr val="000000"/>
                      </a:solidFill>
                      <a:prstDash val="dash"/>
                      <a:round/>
                      <a:headEnd type="none" w="med" len="med"/>
                      <a:tailEnd type="none" w="med" len="med"/>
                    </a:lnB>
                    <a:solidFill>
                      <a:srgbClr val="FCD5B4"/>
                    </a:solidFill>
                  </a:tcPr>
                </a:tc>
                <a:tc>
                  <a:txBody>
                    <a:bodyPr/>
                    <a:lstStyle/>
                    <a:p>
                      <a:pPr algn="r" fontAlgn="ctr"/>
                      <a:r>
                        <a:rPr lang="ja-JP" altLang="en-US" sz="1000" b="0" i="0" u="none" strike="noStrike" dirty="0" smtClean="0">
                          <a:solidFill>
                            <a:srgbClr val="000000"/>
                          </a:solidFill>
                          <a:latin typeface="Meiryo UI" pitchFamily="50" charset="-128"/>
                          <a:ea typeface="Meiryo UI" pitchFamily="50" charset="-128"/>
                          <a:cs typeface="Meiryo UI" pitchFamily="50" charset="-128"/>
                        </a:rPr>
                        <a:t>●●人</a:t>
                      </a:r>
                      <a:endParaRPr lang="ja-JP" altLang="en-US" sz="1000" b="0" i="0" u="none" strike="noStrike" dirty="0">
                        <a:solidFill>
                          <a:srgbClr val="000000"/>
                        </a:solidFill>
                        <a:latin typeface="Meiryo UI" pitchFamily="50" charset="-128"/>
                        <a:ea typeface="Meiryo UI" pitchFamily="50" charset="-128"/>
                        <a:cs typeface="Meiryo UI" pitchFamily="50" charset="-128"/>
                      </a:endParaRPr>
                    </a:p>
                  </a:txBody>
                  <a:tcPr marL="5386" marR="5386" marT="538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ash"/>
                      <a:round/>
                      <a:headEnd type="none" w="med" len="med"/>
                      <a:tailEnd type="none" w="med" len="med"/>
                    </a:lnT>
                    <a:lnB w="6350" cap="flat" cmpd="sng" algn="ctr">
                      <a:solidFill>
                        <a:srgbClr val="000000"/>
                      </a:solidFill>
                      <a:prstDash val="dash"/>
                      <a:round/>
                      <a:headEnd type="none" w="med" len="med"/>
                      <a:tailEnd type="none" w="med" len="med"/>
                    </a:lnB>
                    <a:solidFill>
                      <a:srgbClr val="FCD5B4"/>
                    </a:solidFill>
                  </a:tcPr>
                </a:tc>
              </a:tr>
              <a:tr h="156566">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ja-JP" altLang="en-US" sz="1000" b="0" i="0" u="none" strike="noStrike">
                          <a:solidFill>
                            <a:srgbClr val="000000"/>
                          </a:solidFill>
                          <a:latin typeface="Meiryo UI" pitchFamily="50" charset="-128"/>
                          <a:ea typeface="Meiryo UI" pitchFamily="50" charset="-128"/>
                          <a:cs typeface="Meiryo UI" pitchFamily="50" charset="-128"/>
                        </a:rPr>
                        <a:t>旭区</a:t>
                      </a:r>
                    </a:p>
                  </a:txBody>
                  <a:tcPr marL="5386" marR="5386" marT="538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ash"/>
                      <a:round/>
                      <a:headEnd type="none" w="med" len="med"/>
                      <a:tailEnd type="none" w="med" len="med"/>
                    </a:lnT>
                    <a:lnB w="6350" cap="flat" cmpd="sng" algn="ctr">
                      <a:solidFill>
                        <a:srgbClr val="000000"/>
                      </a:solidFill>
                      <a:prstDash val="dash"/>
                      <a:round/>
                      <a:headEnd type="none" w="med" len="med"/>
                      <a:tailEnd type="none" w="med" len="med"/>
                    </a:lnB>
                    <a:solidFill>
                      <a:srgbClr val="FCD5B4"/>
                    </a:solidFill>
                  </a:tcPr>
                </a:tc>
                <a:tc>
                  <a:txBody>
                    <a:bodyPr/>
                    <a:lstStyle/>
                    <a:p>
                      <a:pPr algn="r" fontAlgn="ctr"/>
                      <a:r>
                        <a:rPr lang="ja-JP" altLang="en-US" sz="1000" b="0" i="0" u="none" strike="noStrike" dirty="0" smtClean="0">
                          <a:solidFill>
                            <a:srgbClr val="000000"/>
                          </a:solidFill>
                          <a:latin typeface="Meiryo UI" pitchFamily="50" charset="-128"/>
                          <a:ea typeface="Meiryo UI" pitchFamily="50" charset="-128"/>
                          <a:cs typeface="Meiryo UI" pitchFamily="50" charset="-128"/>
                        </a:rPr>
                        <a:t>●●人</a:t>
                      </a:r>
                      <a:endParaRPr lang="ja-JP" altLang="en-US" sz="1000" b="0" i="0" u="none" strike="noStrike" dirty="0">
                        <a:solidFill>
                          <a:srgbClr val="000000"/>
                        </a:solidFill>
                        <a:latin typeface="Meiryo UI" pitchFamily="50" charset="-128"/>
                        <a:ea typeface="Meiryo UI" pitchFamily="50" charset="-128"/>
                        <a:cs typeface="Meiryo UI" pitchFamily="50" charset="-128"/>
                      </a:endParaRPr>
                    </a:p>
                  </a:txBody>
                  <a:tcPr marL="5386" marR="5386" marT="538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ash"/>
                      <a:round/>
                      <a:headEnd type="none" w="med" len="med"/>
                      <a:tailEnd type="none" w="med" len="med"/>
                    </a:lnT>
                    <a:lnB w="6350" cap="flat" cmpd="sng" algn="ctr">
                      <a:solidFill>
                        <a:srgbClr val="000000"/>
                      </a:solidFill>
                      <a:prstDash val="dash"/>
                      <a:round/>
                      <a:headEnd type="none" w="med" len="med"/>
                      <a:tailEnd type="none" w="med" len="med"/>
                    </a:lnB>
                    <a:solidFill>
                      <a:srgbClr val="FCD5B4"/>
                    </a:solidFill>
                  </a:tcPr>
                </a:tc>
              </a:tr>
              <a:tr h="156566">
                <a:tc vMerge="1">
                  <a:txBody>
                    <a:bodyPr/>
                    <a:lstStyle/>
                    <a:p>
                      <a:endParaRPr kumimoji="1" lang="ja-JP" altLang="en-US"/>
                    </a:p>
                  </a:txBody>
                  <a:tcPr/>
                </a:tc>
                <a:tc gridSpan="2">
                  <a:txBody>
                    <a:bodyPr/>
                    <a:lstStyle/>
                    <a:p>
                      <a:pPr algn="ctr" fontAlgn="ctr"/>
                      <a:r>
                        <a:rPr lang="ja-JP" altLang="en-US" sz="1000" b="0" i="0" u="none" strike="noStrike">
                          <a:solidFill>
                            <a:srgbClr val="000000"/>
                          </a:solidFill>
                          <a:latin typeface="Meiryo UI" pitchFamily="50" charset="-128"/>
                          <a:ea typeface="Meiryo UI" pitchFamily="50" charset="-128"/>
                          <a:cs typeface="Meiryo UI" pitchFamily="50" charset="-128"/>
                        </a:rPr>
                        <a:t>事業所</a:t>
                      </a:r>
                    </a:p>
                  </a:txBody>
                  <a:tcPr marL="5386" marR="5386" marT="538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ash"/>
                      <a:round/>
                      <a:headEnd type="none" w="med" len="med"/>
                      <a:tailEnd type="none" w="med" len="med"/>
                    </a:lnT>
                    <a:lnB w="6350" cap="flat" cmpd="sng" algn="ctr">
                      <a:solidFill>
                        <a:srgbClr val="000000"/>
                      </a:solidFill>
                      <a:prstDash val="solid"/>
                      <a:round/>
                      <a:headEnd type="none" w="med" len="med"/>
                      <a:tailEnd type="none" w="med" len="med"/>
                    </a:lnB>
                    <a:solidFill>
                      <a:srgbClr val="FCD5B4"/>
                    </a:solidFill>
                  </a:tcPr>
                </a:tc>
                <a:tc hMerge="1">
                  <a:txBody>
                    <a:bodyPr/>
                    <a:lstStyle/>
                    <a:p>
                      <a:endParaRPr kumimoji="1" lang="ja-JP" altLang="en-US"/>
                    </a:p>
                  </a:txBody>
                  <a:tcPr/>
                </a:tc>
                <a:tc>
                  <a:txBody>
                    <a:bodyPr/>
                    <a:lstStyle/>
                    <a:p>
                      <a:pPr algn="r" fontAlgn="ctr"/>
                      <a:r>
                        <a:rPr lang="ja-JP" altLang="en-US" sz="1000" b="0" i="0" u="none" strike="noStrike" dirty="0" smtClean="0">
                          <a:solidFill>
                            <a:srgbClr val="000000"/>
                          </a:solidFill>
                          <a:latin typeface="Meiryo UI" pitchFamily="50" charset="-128"/>
                          <a:ea typeface="Meiryo UI" pitchFamily="50" charset="-128"/>
                          <a:cs typeface="Meiryo UI" pitchFamily="50" charset="-128"/>
                        </a:rPr>
                        <a:t>●●人</a:t>
                      </a:r>
                      <a:endParaRPr lang="ja-JP" altLang="en-US" sz="1000" b="0" i="0" u="none" strike="noStrike" dirty="0">
                        <a:solidFill>
                          <a:srgbClr val="000000"/>
                        </a:solidFill>
                        <a:latin typeface="Meiryo UI" pitchFamily="50" charset="-128"/>
                        <a:ea typeface="Meiryo UI" pitchFamily="50" charset="-128"/>
                        <a:cs typeface="Meiryo UI" pitchFamily="50" charset="-128"/>
                      </a:endParaRPr>
                    </a:p>
                  </a:txBody>
                  <a:tcPr marL="5386" marR="5386" marT="538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ash"/>
                      <a:round/>
                      <a:headEnd type="none" w="med" len="med"/>
                      <a:tailEnd type="none" w="med" len="med"/>
                    </a:lnT>
                    <a:lnB w="6350" cap="flat" cmpd="sng" algn="ctr">
                      <a:solidFill>
                        <a:srgbClr val="000000"/>
                      </a:solidFill>
                      <a:prstDash val="solid"/>
                      <a:round/>
                      <a:headEnd type="none" w="med" len="med"/>
                      <a:tailEnd type="none" w="med" len="med"/>
                    </a:lnB>
                    <a:solidFill>
                      <a:srgbClr val="FCD5B4"/>
                    </a:solidFill>
                  </a:tcPr>
                </a:tc>
              </a:tr>
              <a:tr h="156566">
                <a:tc rowSpan="5">
                  <a:txBody>
                    <a:bodyPr/>
                    <a:lstStyle/>
                    <a:p>
                      <a:pPr algn="ctr" fontAlgn="ctr"/>
                      <a:r>
                        <a:rPr lang="ja-JP" altLang="en-US" sz="1050" b="1" i="0" u="none" strike="noStrike" dirty="0">
                          <a:solidFill>
                            <a:srgbClr val="000000"/>
                          </a:solidFill>
                          <a:latin typeface="Meiryo UI" pitchFamily="50" charset="-128"/>
                          <a:ea typeface="Meiryo UI" pitchFamily="50" charset="-128"/>
                          <a:cs typeface="Meiryo UI" pitchFamily="50" charset="-128"/>
                        </a:rPr>
                        <a:t>第三区</a:t>
                      </a:r>
                      <a:r>
                        <a:rPr lang="ja-JP" altLang="en-US" sz="1000" b="0" i="0" u="none" strike="noStrike" dirty="0">
                          <a:solidFill>
                            <a:srgbClr val="000000"/>
                          </a:solidFill>
                          <a:latin typeface="Meiryo UI" pitchFamily="50" charset="-128"/>
                          <a:ea typeface="Meiryo UI" pitchFamily="50" charset="-128"/>
                          <a:cs typeface="Meiryo UI" pitchFamily="50" charset="-128"/>
                        </a:rPr>
                        <a:t/>
                      </a:r>
                      <a:br>
                        <a:rPr lang="ja-JP" altLang="en-US" sz="1000" b="0" i="0" u="none" strike="noStrike" dirty="0">
                          <a:solidFill>
                            <a:srgbClr val="000000"/>
                          </a:solidFill>
                          <a:latin typeface="Meiryo UI" pitchFamily="50" charset="-128"/>
                          <a:ea typeface="Meiryo UI" pitchFamily="50" charset="-128"/>
                          <a:cs typeface="Meiryo UI" pitchFamily="50" charset="-128"/>
                        </a:rPr>
                      </a:br>
                      <a:r>
                        <a:rPr lang="ja-JP" altLang="en-US" sz="1000" b="0" i="0" u="none" strike="noStrike" dirty="0" smtClean="0">
                          <a:solidFill>
                            <a:srgbClr val="000000"/>
                          </a:solidFill>
                          <a:latin typeface="Meiryo UI" pitchFamily="50" charset="-128"/>
                          <a:ea typeface="Meiryo UI" pitchFamily="50" charset="-128"/>
                          <a:cs typeface="Meiryo UI" pitchFamily="50" charset="-128"/>
                        </a:rPr>
                        <a:t>●●人</a:t>
                      </a:r>
                      <a:endParaRPr lang="ja-JP" altLang="en-US" sz="1000" b="0" i="0" u="none" strike="noStrike" dirty="0">
                        <a:solidFill>
                          <a:srgbClr val="000000"/>
                        </a:solidFill>
                        <a:latin typeface="Meiryo UI" pitchFamily="50" charset="-128"/>
                        <a:ea typeface="Meiryo UI" pitchFamily="50" charset="-128"/>
                        <a:cs typeface="Meiryo UI" pitchFamily="50" charset="-128"/>
                      </a:endParaRPr>
                    </a:p>
                  </a:txBody>
                  <a:tcPr marL="5386" marR="5386" marT="538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ja-JP" altLang="en-US" sz="1000" b="0" i="0" u="none" strike="noStrike" dirty="0">
                          <a:solidFill>
                            <a:srgbClr val="000000"/>
                          </a:solidFill>
                          <a:latin typeface="Meiryo UI" pitchFamily="50" charset="-128"/>
                          <a:ea typeface="Meiryo UI" pitchFamily="50" charset="-128"/>
                          <a:cs typeface="Meiryo UI" pitchFamily="50" charset="-128"/>
                        </a:rPr>
                        <a:t>総合区役所</a:t>
                      </a:r>
                    </a:p>
                  </a:txBody>
                  <a:tcPr marL="5386" marR="5386" marT="538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ash"/>
                      <a:round/>
                      <a:headEnd type="none" w="med" len="med"/>
                      <a:tailEnd type="none" w="med" len="med"/>
                    </a:lnB>
                  </a:tcPr>
                </a:tc>
                <a:tc>
                  <a:txBody>
                    <a:bodyPr/>
                    <a:lstStyle/>
                    <a:p>
                      <a:pPr algn="ctr" fontAlgn="ctr"/>
                      <a:r>
                        <a:rPr lang="ja-JP" altLang="en-US" sz="1000" b="0" i="0" u="none" strike="noStrike">
                          <a:solidFill>
                            <a:srgbClr val="000000"/>
                          </a:solidFill>
                          <a:latin typeface="Meiryo UI" pitchFamily="50" charset="-128"/>
                          <a:ea typeface="Meiryo UI" pitchFamily="50" charset="-128"/>
                          <a:cs typeface="Meiryo UI" pitchFamily="50" charset="-128"/>
                        </a:rPr>
                        <a:t>福島区</a:t>
                      </a:r>
                    </a:p>
                  </a:txBody>
                  <a:tcPr marL="5386" marR="5386" marT="538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ash"/>
                      <a:round/>
                      <a:headEnd type="none" w="med" len="med"/>
                      <a:tailEnd type="none" w="med" len="med"/>
                    </a:lnB>
                  </a:tcPr>
                </a:tc>
                <a:tc>
                  <a:txBody>
                    <a:bodyPr/>
                    <a:lstStyle/>
                    <a:p>
                      <a:pPr algn="r" fontAlgn="ctr"/>
                      <a:r>
                        <a:rPr lang="ja-JP" altLang="en-US" sz="1000" b="0" i="0" u="none" strike="noStrike" dirty="0" smtClean="0">
                          <a:solidFill>
                            <a:srgbClr val="000000"/>
                          </a:solidFill>
                          <a:latin typeface="Meiryo UI" pitchFamily="50" charset="-128"/>
                          <a:ea typeface="Meiryo UI" pitchFamily="50" charset="-128"/>
                          <a:cs typeface="Meiryo UI" pitchFamily="50" charset="-128"/>
                        </a:rPr>
                        <a:t>●●人</a:t>
                      </a:r>
                      <a:endParaRPr lang="ja-JP" altLang="en-US" sz="1000" b="0" i="0" u="none" strike="noStrike" dirty="0">
                        <a:solidFill>
                          <a:srgbClr val="000000"/>
                        </a:solidFill>
                        <a:latin typeface="Meiryo UI" pitchFamily="50" charset="-128"/>
                        <a:ea typeface="Meiryo UI" pitchFamily="50" charset="-128"/>
                        <a:cs typeface="Meiryo UI" pitchFamily="50" charset="-128"/>
                      </a:endParaRPr>
                    </a:p>
                  </a:txBody>
                  <a:tcPr marL="5386" marR="5386" marT="538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ash"/>
                      <a:round/>
                      <a:headEnd type="none" w="med" len="med"/>
                      <a:tailEnd type="none" w="med" len="med"/>
                    </a:lnB>
                  </a:tcPr>
                </a:tc>
              </a:tr>
              <a:tr h="156566">
                <a:tc vMerge="1">
                  <a:txBody>
                    <a:bodyPr/>
                    <a:lstStyle/>
                    <a:p>
                      <a:endParaRPr kumimoji="1" lang="ja-JP" altLang="en-US"/>
                    </a:p>
                  </a:txBody>
                  <a:tcPr/>
                </a:tc>
                <a:tc rowSpan="3">
                  <a:txBody>
                    <a:bodyPr/>
                    <a:lstStyle/>
                    <a:p>
                      <a:pPr algn="ctr" fontAlgn="ctr"/>
                      <a:r>
                        <a:rPr lang="ja-JP" altLang="en-US" sz="800" b="0" i="0" u="none" strike="noStrike" dirty="0">
                          <a:solidFill>
                            <a:srgbClr val="000000"/>
                          </a:solidFill>
                          <a:latin typeface="Meiryo UI" pitchFamily="50" charset="-128"/>
                          <a:ea typeface="Meiryo UI" pitchFamily="50" charset="-128"/>
                          <a:cs typeface="Meiryo UI" pitchFamily="50" charset="-128"/>
                        </a:rPr>
                        <a:t>地域自治区事務所</a:t>
                      </a:r>
                    </a:p>
                  </a:txBody>
                  <a:tcPr marL="5386" marR="5386" marT="538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ash"/>
                      <a:round/>
                      <a:headEnd type="none" w="med" len="med"/>
                      <a:tailEnd type="none" w="med" len="med"/>
                    </a:lnT>
                    <a:lnB w="6350" cap="flat" cmpd="sng" algn="ctr">
                      <a:solidFill>
                        <a:srgbClr val="000000"/>
                      </a:solidFill>
                      <a:prstDash val="dash"/>
                      <a:round/>
                      <a:headEnd type="none" w="med" len="med"/>
                      <a:tailEnd type="none" w="med" len="med"/>
                    </a:lnB>
                  </a:tcPr>
                </a:tc>
                <a:tc>
                  <a:txBody>
                    <a:bodyPr/>
                    <a:lstStyle/>
                    <a:p>
                      <a:pPr algn="ctr" fontAlgn="ctr"/>
                      <a:r>
                        <a:rPr lang="ja-JP" altLang="en-US" sz="1000" b="0" i="0" u="none" strike="noStrike">
                          <a:solidFill>
                            <a:srgbClr val="000000"/>
                          </a:solidFill>
                          <a:latin typeface="Meiryo UI" pitchFamily="50" charset="-128"/>
                          <a:ea typeface="Meiryo UI" pitchFamily="50" charset="-128"/>
                          <a:cs typeface="Meiryo UI" pitchFamily="50" charset="-128"/>
                        </a:rPr>
                        <a:t>此花区</a:t>
                      </a:r>
                    </a:p>
                  </a:txBody>
                  <a:tcPr marL="5386" marR="5386" marT="538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ash"/>
                      <a:round/>
                      <a:headEnd type="none" w="med" len="med"/>
                      <a:tailEnd type="none" w="med" len="med"/>
                    </a:lnT>
                    <a:lnB w="6350" cap="flat" cmpd="sng" algn="ctr">
                      <a:solidFill>
                        <a:srgbClr val="000000"/>
                      </a:solidFill>
                      <a:prstDash val="dash"/>
                      <a:round/>
                      <a:headEnd type="none" w="med" len="med"/>
                      <a:tailEnd type="none" w="med" len="med"/>
                    </a:lnB>
                  </a:tcPr>
                </a:tc>
                <a:tc>
                  <a:txBody>
                    <a:bodyPr/>
                    <a:lstStyle/>
                    <a:p>
                      <a:pPr algn="r" fontAlgn="ctr"/>
                      <a:r>
                        <a:rPr lang="ja-JP" altLang="en-US" sz="1000" b="0" i="0" u="none" strike="noStrike" dirty="0" smtClean="0">
                          <a:solidFill>
                            <a:srgbClr val="000000"/>
                          </a:solidFill>
                          <a:latin typeface="Meiryo UI" pitchFamily="50" charset="-128"/>
                          <a:ea typeface="Meiryo UI" pitchFamily="50" charset="-128"/>
                          <a:cs typeface="Meiryo UI" pitchFamily="50" charset="-128"/>
                        </a:rPr>
                        <a:t>●●人</a:t>
                      </a:r>
                      <a:endParaRPr lang="ja-JP" altLang="en-US" sz="1000" b="0" i="0" u="none" strike="noStrike" dirty="0">
                        <a:solidFill>
                          <a:srgbClr val="000000"/>
                        </a:solidFill>
                        <a:latin typeface="Meiryo UI" pitchFamily="50" charset="-128"/>
                        <a:ea typeface="Meiryo UI" pitchFamily="50" charset="-128"/>
                        <a:cs typeface="Meiryo UI" pitchFamily="50" charset="-128"/>
                      </a:endParaRPr>
                    </a:p>
                  </a:txBody>
                  <a:tcPr marL="5386" marR="5386" marT="538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ash"/>
                      <a:round/>
                      <a:headEnd type="none" w="med" len="med"/>
                      <a:tailEnd type="none" w="med" len="med"/>
                    </a:lnT>
                    <a:lnB w="6350" cap="flat" cmpd="sng" algn="ctr">
                      <a:solidFill>
                        <a:srgbClr val="000000"/>
                      </a:solidFill>
                      <a:prstDash val="dash"/>
                      <a:round/>
                      <a:headEnd type="none" w="med" len="med"/>
                      <a:tailEnd type="none" w="med" len="med"/>
                    </a:lnB>
                  </a:tcPr>
                </a:tc>
              </a:tr>
              <a:tr h="156566">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ja-JP" altLang="en-US" sz="1000" b="0" i="0" u="none" strike="noStrike">
                          <a:solidFill>
                            <a:srgbClr val="000000"/>
                          </a:solidFill>
                          <a:latin typeface="Meiryo UI" pitchFamily="50" charset="-128"/>
                          <a:ea typeface="Meiryo UI" pitchFamily="50" charset="-128"/>
                          <a:cs typeface="Meiryo UI" pitchFamily="50" charset="-128"/>
                        </a:rPr>
                        <a:t>港区</a:t>
                      </a:r>
                    </a:p>
                  </a:txBody>
                  <a:tcPr marL="5386" marR="5386" marT="538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ash"/>
                      <a:round/>
                      <a:headEnd type="none" w="med" len="med"/>
                      <a:tailEnd type="none" w="med" len="med"/>
                    </a:lnT>
                    <a:lnB w="6350" cap="flat" cmpd="sng" algn="ctr">
                      <a:solidFill>
                        <a:srgbClr val="000000"/>
                      </a:solidFill>
                      <a:prstDash val="dash"/>
                      <a:round/>
                      <a:headEnd type="none" w="med" len="med"/>
                      <a:tailEnd type="none" w="med" len="med"/>
                    </a:lnB>
                  </a:tcPr>
                </a:tc>
                <a:tc>
                  <a:txBody>
                    <a:bodyPr/>
                    <a:lstStyle/>
                    <a:p>
                      <a:pPr algn="r" fontAlgn="ctr"/>
                      <a:r>
                        <a:rPr lang="ja-JP" altLang="en-US" sz="1000" b="0" i="0" u="none" strike="noStrike" dirty="0" smtClean="0">
                          <a:solidFill>
                            <a:srgbClr val="000000"/>
                          </a:solidFill>
                          <a:latin typeface="Meiryo UI" pitchFamily="50" charset="-128"/>
                          <a:ea typeface="Meiryo UI" pitchFamily="50" charset="-128"/>
                          <a:cs typeface="Meiryo UI" pitchFamily="50" charset="-128"/>
                        </a:rPr>
                        <a:t>●●人</a:t>
                      </a:r>
                      <a:endParaRPr lang="ja-JP" altLang="en-US" sz="1000" b="0" i="0" u="none" strike="noStrike" dirty="0">
                        <a:solidFill>
                          <a:srgbClr val="000000"/>
                        </a:solidFill>
                        <a:latin typeface="Meiryo UI" pitchFamily="50" charset="-128"/>
                        <a:ea typeface="Meiryo UI" pitchFamily="50" charset="-128"/>
                        <a:cs typeface="Meiryo UI" pitchFamily="50" charset="-128"/>
                      </a:endParaRPr>
                    </a:p>
                  </a:txBody>
                  <a:tcPr marL="5386" marR="5386" marT="538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ash"/>
                      <a:round/>
                      <a:headEnd type="none" w="med" len="med"/>
                      <a:tailEnd type="none" w="med" len="med"/>
                    </a:lnT>
                    <a:lnB w="6350" cap="flat" cmpd="sng" algn="ctr">
                      <a:solidFill>
                        <a:srgbClr val="000000"/>
                      </a:solidFill>
                      <a:prstDash val="dash"/>
                      <a:round/>
                      <a:headEnd type="none" w="med" len="med"/>
                      <a:tailEnd type="none" w="med" len="med"/>
                    </a:lnB>
                  </a:tcPr>
                </a:tc>
              </a:tr>
              <a:tr h="156566">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ja-JP" altLang="en-US" sz="1000" b="0" i="0" u="none" strike="noStrike">
                          <a:solidFill>
                            <a:srgbClr val="000000"/>
                          </a:solidFill>
                          <a:latin typeface="Meiryo UI" pitchFamily="50" charset="-128"/>
                          <a:ea typeface="Meiryo UI" pitchFamily="50" charset="-128"/>
                          <a:cs typeface="Meiryo UI" pitchFamily="50" charset="-128"/>
                        </a:rPr>
                        <a:t>西淀川区</a:t>
                      </a:r>
                    </a:p>
                  </a:txBody>
                  <a:tcPr marL="5386" marR="5386" marT="538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ash"/>
                      <a:round/>
                      <a:headEnd type="none" w="med" len="med"/>
                      <a:tailEnd type="none" w="med" len="med"/>
                    </a:lnT>
                    <a:lnB w="6350" cap="flat" cmpd="sng" algn="ctr">
                      <a:solidFill>
                        <a:srgbClr val="000000"/>
                      </a:solidFill>
                      <a:prstDash val="dash"/>
                      <a:round/>
                      <a:headEnd type="none" w="med" len="med"/>
                      <a:tailEnd type="none" w="med" len="med"/>
                    </a:lnB>
                  </a:tcPr>
                </a:tc>
                <a:tc>
                  <a:txBody>
                    <a:bodyPr/>
                    <a:lstStyle/>
                    <a:p>
                      <a:pPr algn="r" fontAlgn="ctr"/>
                      <a:r>
                        <a:rPr lang="ja-JP" altLang="en-US" sz="1000" b="0" i="0" u="none" strike="noStrike" dirty="0" smtClean="0">
                          <a:solidFill>
                            <a:srgbClr val="000000"/>
                          </a:solidFill>
                          <a:latin typeface="Meiryo UI" pitchFamily="50" charset="-128"/>
                          <a:ea typeface="Meiryo UI" pitchFamily="50" charset="-128"/>
                          <a:cs typeface="Meiryo UI" pitchFamily="50" charset="-128"/>
                        </a:rPr>
                        <a:t>●●人</a:t>
                      </a:r>
                      <a:endParaRPr lang="ja-JP" altLang="en-US" sz="1000" b="0" i="0" u="none" strike="noStrike" dirty="0">
                        <a:solidFill>
                          <a:srgbClr val="000000"/>
                        </a:solidFill>
                        <a:latin typeface="Meiryo UI" pitchFamily="50" charset="-128"/>
                        <a:ea typeface="Meiryo UI" pitchFamily="50" charset="-128"/>
                        <a:cs typeface="Meiryo UI" pitchFamily="50" charset="-128"/>
                      </a:endParaRPr>
                    </a:p>
                  </a:txBody>
                  <a:tcPr marL="5386" marR="5386" marT="538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ash"/>
                      <a:round/>
                      <a:headEnd type="none" w="med" len="med"/>
                      <a:tailEnd type="none" w="med" len="med"/>
                    </a:lnT>
                    <a:lnB w="6350" cap="flat" cmpd="sng" algn="ctr">
                      <a:solidFill>
                        <a:srgbClr val="000000"/>
                      </a:solidFill>
                      <a:prstDash val="dash"/>
                      <a:round/>
                      <a:headEnd type="none" w="med" len="med"/>
                      <a:tailEnd type="none" w="med" len="med"/>
                    </a:lnB>
                  </a:tcPr>
                </a:tc>
              </a:tr>
              <a:tr h="156566">
                <a:tc vMerge="1">
                  <a:txBody>
                    <a:bodyPr/>
                    <a:lstStyle/>
                    <a:p>
                      <a:endParaRPr kumimoji="1" lang="ja-JP" altLang="en-US"/>
                    </a:p>
                  </a:txBody>
                  <a:tcPr/>
                </a:tc>
                <a:tc gridSpan="2">
                  <a:txBody>
                    <a:bodyPr/>
                    <a:lstStyle/>
                    <a:p>
                      <a:pPr algn="ctr" fontAlgn="ctr"/>
                      <a:r>
                        <a:rPr lang="ja-JP" altLang="en-US" sz="1000" b="0" i="0" u="none" strike="noStrike" dirty="0">
                          <a:solidFill>
                            <a:srgbClr val="000000"/>
                          </a:solidFill>
                          <a:latin typeface="Meiryo UI" pitchFamily="50" charset="-128"/>
                          <a:ea typeface="Meiryo UI" pitchFamily="50" charset="-128"/>
                          <a:cs typeface="Meiryo UI" pitchFamily="50" charset="-128"/>
                        </a:rPr>
                        <a:t>事業所</a:t>
                      </a:r>
                    </a:p>
                  </a:txBody>
                  <a:tcPr marL="5386" marR="5386" marT="538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ash"/>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kumimoji="1" lang="ja-JP" altLang="en-US"/>
                    </a:p>
                  </a:txBody>
                  <a:tcPr/>
                </a:tc>
                <a:tc>
                  <a:txBody>
                    <a:bodyPr/>
                    <a:lstStyle/>
                    <a:p>
                      <a:pPr algn="r" fontAlgn="ctr"/>
                      <a:r>
                        <a:rPr lang="ja-JP" altLang="en-US" sz="1000" b="0" i="0" u="none" strike="noStrike" dirty="0" smtClean="0">
                          <a:solidFill>
                            <a:srgbClr val="000000"/>
                          </a:solidFill>
                          <a:latin typeface="Meiryo UI" pitchFamily="50" charset="-128"/>
                          <a:ea typeface="Meiryo UI" pitchFamily="50" charset="-128"/>
                          <a:cs typeface="Meiryo UI" pitchFamily="50" charset="-128"/>
                        </a:rPr>
                        <a:t>●●人</a:t>
                      </a:r>
                      <a:endParaRPr lang="ja-JP" altLang="en-US" sz="1000" b="0" i="0" u="none" strike="noStrike" dirty="0">
                        <a:solidFill>
                          <a:srgbClr val="000000"/>
                        </a:solidFill>
                        <a:latin typeface="Meiryo UI" pitchFamily="50" charset="-128"/>
                        <a:ea typeface="Meiryo UI" pitchFamily="50" charset="-128"/>
                        <a:cs typeface="Meiryo UI" pitchFamily="50" charset="-128"/>
                      </a:endParaRPr>
                    </a:p>
                  </a:txBody>
                  <a:tcPr marL="5386" marR="5386" marT="538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ash"/>
                      <a:round/>
                      <a:headEnd type="none" w="med" len="med"/>
                      <a:tailEnd type="none" w="med" len="med"/>
                    </a:lnT>
                    <a:lnB w="6350" cap="flat" cmpd="sng" algn="ctr">
                      <a:solidFill>
                        <a:srgbClr val="000000"/>
                      </a:solidFill>
                      <a:prstDash val="solid"/>
                      <a:round/>
                      <a:headEnd type="none" w="med" len="med"/>
                      <a:tailEnd type="none" w="med" len="med"/>
                    </a:lnB>
                  </a:tcPr>
                </a:tc>
              </a:tr>
              <a:tr h="156566">
                <a:tc rowSpan="4">
                  <a:txBody>
                    <a:bodyPr/>
                    <a:lstStyle/>
                    <a:p>
                      <a:pPr algn="ctr" fontAlgn="ctr"/>
                      <a:r>
                        <a:rPr lang="ja-JP" altLang="en-US" sz="1050" b="1" i="0" u="none" strike="noStrike" dirty="0">
                          <a:solidFill>
                            <a:srgbClr val="000000"/>
                          </a:solidFill>
                          <a:latin typeface="Meiryo UI" pitchFamily="50" charset="-128"/>
                          <a:ea typeface="Meiryo UI" pitchFamily="50" charset="-128"/>
                          <a:cs typeface="Meiryo UI" pitchFamily="50" charset="-128"/>
                        </a:rPr>
                        <a:t>第四区</a:t>
                      </a:r>
                      <a:r>
                        <a:rPr lang="ja-JP" altLang="en-US" sz="1000" b="0" i="0" u="none" strike="noStrike" dirty="0">
                          <a:solidFill>
                            <a:srgbClr val="000000"/>
                          </a:solidFill>
                          <a:latin typeface="Meiryo UI" pitchFamily="50" charset="-128"/>
                          <a:ea typeface="Meiryo UI" pitchFamily="50" charset="-128"/>
                          <a:cs typeface="Meiryo UI" pitchFamily="50" charset="-128"/>
                        </a:rPr>
                        <a:t/>
                      </a:r>
                      <a:br>
                        <a:rPr lang="ja-JP" altLang="en-US" sz="1000" b="0" i="0" u="none" strike="noStrike" dirty="0">
                          <a:solidFill>
                            <a:srgbClr val="000000"/>
                          </a:solidFill>
                          <a:latin typeface="Meiryo UI" pitchFamily="50" charset="-128"/>
                          <a:ea typeface="Meiryo UI" pitchFamily="50" charset="-128"/>
                          <a:cs typeface="Meiryo UI" pitchFamily="50" charset="-128"/>
                        </a:rPr>
                      </a:br>
                      <a:r>
                        <a:rPr lang="ja-JP" altLang="en-US" sz="1000" b="0" i="0" u="none" strike="noStrike" dirty="0" smtClean="0">
                          <a:solidFill>
                            <a:srgbClr val="000000"/>
                          </a:solidFill>
                          <a:latin typeface="Meiryo UI" pitchFamily="50" charset="-128"/>
                          <a:ea typeface="Meiryo UI" pitchFamily="50" charset="-128"/>
                          <a:cs typeface="Meiryo UI" pitchFamily="50" charset="-128"/>
                        </a:rPr>
                        <a:t>●●人</a:t>
                      </a:r>
                      <a:endParaRPr lang="ja-JP" altLang="en-US" sz="1000" b="0" i="0" u="none" strike="noStrike" dirty="0">
                        <a:solidFill>
                          <a:srgbClr val="000000"/>
                        </a:solidFill>
                        <a:latin typeface="Meiryo UI" pitchFamily="50" charset="-128"/>
                        <a:ea typeface="Meiryo UI" pitchFamily="50" charset="-128"/>
                        <a:cs typeface="Meiryo UI" pitchFamily="50" charset="-128"/>
                      </a:endParaRPr>
                    </a:p>
                  </a:txBody>
                  <a:tcPr marL="5386" marR="5386" marT="538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CD5B4"/>
                    </a:solidFill>
                  </a:tcPr>
                </a:tc>
                <a:tc>
                  <a:txBody>
                    <a:bodyPr/>
                    <a:lstStyle/>
                    <a:p>
                      <a:pPr algn="ctr" fontAlgn="ctr"/>
                      <a:r>
                        <a:rPr lang="ja-JP" altLang="en-US" sz="1000" b="0" i="0" u="none" strike="noStrike" dirty="0">
                          <a:solidFill>
                            <a:srgbClr val="000000"/>
                          </a:solidFill>
                          <a:latin typeface="Meiryo UI" pitchFamily="50" charset="-128"/>
                          <a:ea typeface="Meiryo UI" pitchFamily="50" charset="-128"/>
                          <a:cs typeface="Meiryo UI" pitchFamily="50" charset="-128"/>
                        </a:rPr>
                        <a:t>総合区役所</a:t>
                      </a:r>
                    </a:p>
                  </a:txBody>
                  <a:tcPr marL="5386" marR="5386" marT="538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ash"/>
                      <a:round/>
                      <a:headEnd type="none" w="med" len="med"/>
                      <a:tailEnd type="none" w="med" len="med"/>
                    </a:lnB>
                    <a:solidFill>
                      <a:srgbClr val="FCD5B4"/>
                    </a:solidFill>
                  </a:tcPr>
                </a:tc>
                <a:tc>
                  <a:txBody>
                    <a:bodyPr/>
                    <a:lstStyle/>
                    <a:p>
                      <a:pPr algn="ctr" fontAlgn="ctr"/>
                      <a:r>
                        <a:rPr lang="ja-JP" altLang="en-US" sz="1000" b="0" i="0" u="none" strike="noStrike">
                          <a:solidFill>
                            <a:srgbClr val="000000"/>
                          </a:solidFill>
                          <a:latin typeface="Meiryo UI" pitchFamily="50" charset="-128"/>
                          <a:ea typeface="Meiryo UI" pitchFamily="50" charset="-128"/>
                          <a:cs typeface="Meiryo UI" pitchFamily="50" charset="-128"/>
                        </a:rPr>
                        <a:t>城東区</a:t>
                      </a:r>
                    </a:p>
                  </a:txBody>
                  <a:tcPr marL="5386" marR="5386" marT="538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ash"/>
                      <a:round/>
                      <a:headEnd type="none" w="med" len="med"/>
                      <a:tailEnd type="none" w="med" len="med"/>
                    </a:lnB>
                    <a:solidFill>
                      <a:srgbClr val="FCD5B4"/>
                    </a:solidFill>
                  </a:tcPr>
                </a:tc>
                <a:tc>
                  <a:txBody>
                    <a:bodyPr/>
                    <a:lstStyle/>
                    <a:p>
                      <a:pPr algn="r" fontAlgn="ctr"/>
                      <a:r>
                        <a:rPr lang="ja-JP" altLang="en-US" sz="1000" b="0" i="0" u="none" strike="noStrike" dirty="0" smtClean="0">
                          <a:solidFill>
                            <a:srgbClr val="000000"/>
                          </a:solidFill>
                          <a:latin typeface="Meiryo UI" pitchFamily="50" charset="-128"/>
                          <a:ea typeface="Meiryo UI" pitchFamily="50" charset="-128"/>
                          <a:cs typeface="Meiryo UI" pitchFamily="50" charset="-128"/>
                        </a:rPr>
                        <a:t>●●人</a:t>
                      </a:r>
                      <a:endParaRPr lang="ja-JP" altLang="en-US" sz="1000" b="0" i="0" u="none" strike="noStrike" dirty="0">
                        <a:solidFill>
                          <a:srgbClr val="000000"/>
                        </a:solidFill>
                        <a:latin typeface="Meiryo UI" pitchFamily="50" charset="-128"/>
                        <a:ea typeface="Meiryo UI" pitchFamily="50" charset="-128"/>
                        <a:cs typeface="Meiryo UI" pitchFamily="50" charset="-128"/>
                      </a:endParaRPr>
                    </a:p>
                  </a:txBody>
                  <a:tcPr marL="5386" marR="5386" marT="538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ash"/>
                      <a:round/>
                      <a:headEnd type="none" w="med" len="med"/>
                      <a:tailEnd type="none" w="med" len="med"/>
                    </a:lnB>
                    <a:solidFill>
                      <a:srgbClr val="FCD5B4"/>
                    </a:solidFill>
                  </a:tcPr>
                </a:tc>
              </a:tr>
              <a:tr h="156566">
                <a:tc vMerge="1">
                  <a:txBody>
                    <a:bodyPr/>
                    <a:lstStyle/>
                    <a:p>
                      <a:endParaRPr kumimoji="1" lang="ja-JP" altLang="en-US"/>
                    </a:p>
                  </a:txBody>
                  <a:tcPr/>
                </a:tc>
                <a:tc rowSpan="2">
                  <a:txBody>
                    <a:bodyPr/>
                    <a:lstStyle/>
                    <a:p>
                      <a:pPr algn="ctr" fontAlgn="ctr"/>
                      <a:r>
                        <a:rPr lang="ja-JP" altLang="en-US" sz="800" b="0" i="0" u="none" strike="noStrike" dirty="0">
                          <a:solidFill>
                            <a:srgbClr val="000000"/>
                          </a:solidFill>
                          <a:latin typeface="Meiryo UI" pitchFamily="50" charset="-128"/>
                          <a:ea typeface="Meiryo UI" pitchFamily="50" charset="-128"/>
                          <a:cs typeface="Meiryo UI" pitchFamily="50" charset="-128"/>
                        </a:rPr>
                        <a:t>地域自治区事務所</a:t>
                      </a:r>
                    </a:p>
                  </a:txBody>
                  <a:tcPr marL="5386" marR="5386" marT="538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ash"/>
                      <a:round/>
                      <a:headEnd type="none" w="med" len="med"/>
                      <a:tailEnd type="none" w="med" len="med"/>
                    </a:lnT>
                    <a:lnB w="6350" cap="flat" cmpd="sng" algn="ctr">
                      <a:solidFill>
                        <a:srgbClr val="000000"/>
                      </a:solidFill>
                      <a:prstDash val="dash"/>
                      <a:round/>
                      <a:headEnd type="none" w="med" len="med"/>
                      <a:tailEnd type="none" w="med" len="med"/>
                    </a:lnB>
                    <a:solidFill>
                      <a:srgbClr val="FCD5B4"/>
                    </a:solidFill>
                  </a:tcPr>
                </a:tc>
                <a:tc>
                  <a:txBody>
                    <a:bodyPr/>
                    <a:lstStyle/>
                    <a:p>
                      <a:pPr algn="ctr" fontAlgn="ctr"/>
                      <a:r>
                        <a:rPr lang="ja-JP" altLang="en-US" sz="1000" b="0" i="0" u="none" strike="noStrike">
                          <a:solidFill>
                            <a:srgbClr val="000000"/>
                          </a:solidFill>
                          <a:latin typeface="Meiryo UI" pitchFamily="50" charset="-128"/>
                          <a:ea typeface="Meiryo UI" pitchFamily="50" charset="-128"/>
                          <a:cs typeface="Meiryo UI" pitchFamily="50" charset="-128"/>
                        </a:rPr>
                        <a:t>東成区</a:t>
                      </a:r>
                    </a:p>
                  </a:txBody>
                  <a:tcPr marL="5386" marR="5386" marT="538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ash"/>
                      <a:round/>
                      <a:headEnd type="none" w="med" len="med"/>
                      <a:tailEnd type="none" w="med" len="med"/>
                    </a:lnT>
                    <a:lnB w="6350" cap="flat" cmpd="sng" algn="ctr">
                      <a:solidFill>
                        <a:srgbClr val="000000"/>
                      </a:solidFill>
                      <a:prstDash val="dash"/>
                      <a:round/>
                      <a:headEnd type="none" w="med" len="med"/>
                      <a:tailEnd type="none" w="med" len="med"/>
                    </a:lnB>
                    <a:solidFill>
                      <a:srgbClr val="FCD5B4"/>
                    </a:solidFill>
                  </a:tcPr>
                </a:tc>
                <a:tc>
                  <a:txBody>
                    <a:bodyPr/>
                    <a:lstStyle/>
                    <a:p>
                      <a:pPr algn="r" fontAlgn="ctr"/>
                      <a:r>
                        <a:rPr lang="ja-JP" altLang="en-US" sz="1000" b="0" i="0" u="none" strike="noStrike" dirty="0" smtClean="0">
                          <a:solidFill>
                            <a:srgbClr val="000000"/>
                          </a:solidFill>
                          <a:latin typeface="Meiryo UI" pitchFamily="50" charset="-128"/>
                          <a:ea typeface="Meiryo UI" pitchFamily="50" charset="-128"/>
                          <a:cs typeface="Meiryo UI" pitchFamily="50" charset="-128"/>
                        </a:rPr>
                        <a:t>●●人</a:t>
                      </a:r>
                      <a:endParaRPr lang="ja-JP" altLang="en-US" sz="1000" b="0" i="0" u="none" strike="noStrike" dirty="0">
                        <a:solidFill>
                          <a:srgbClr val="000000"/>
                        </a:solidFill>
                        <a:latin typeface="Meiryo UI" pitchFamily="50" charset="-128"/>
                        <a:ea typeface="Meiryo UI" pitchFamily="50" charset="-128"/>
                        <a:cs typeface="Meiryo UI" pitchFamily="50" charset="-128"/>
                      </a:endParaRPr>
                    </a:p>
                  </a:txBody>
                  <a:tcPr marL="5386" marR="5386" marT="538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ash"/>
                      <a:round/>
                      <a:headEnd type="none" w="med" len="med"/>
                      <a:tailEnd type="none" w="med" len="med"/>
                    </a:lnT>
                    <a:lnB w="6350" cap="flat" cmpd="sng" algn="ctr">
                      <a:solidFill>
                        <a:srgbClr val="000000"/>
                      </a:solidFill>
                      <a:prstDash val="dash"/>
                      <a:round/>
                      <a:headEnd type="none" w="med" len="med"/>
                      <a:tailEnd type="none" w="med" len="med"/>
                    </a:lnB>
                    <a:solidFill>
                      <a:srgbClr val="FCD5B4"/>
                    </a:solidFill>
                  </a:tcPr>
                </a:tc>
              </a:tr>
              <a:tr h="156566">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ja-JP" altLang="en-US" sz="1000" b="0" i="0" u="none" strike="noStrike">
                          <a:solidFill>
                            <a:srgbClr val="000000"/>
                          </a:solidFill>
                          <a:latin typeface="Meiryo UI" pitchFamily="50" charset="-128"/>
                          <a:ea typeface="Meiryo UI" pitchFamily="50" charset="-128"/>
                          <a:cs typeface="Meiryo UI" pitchFamily="50" charset="-128"/>
                        </a:rPr>
                        <a:t>鶴見区</a:t>
                      </a:r>
                    </a:p>
                  </a:txBody>
                  <a:tcPr marL="5386" marR="5386" marT="538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ash"/>
                      <a:round/>
                      <a:headEnd type="none" w="med" len="med"/>
                      <a:tailEnd type="none" w="med" len="med"/>
                    </a:lnT>
                    <a:lnB w="6350" cap="flat" cmpd="sng" algn="ctr">
                      <a:solidFill>
                        <a:srgbClr val="000000"/>
                      </a:solidFill>
                      <a:prstDash val="dash"/>
                      <a:round/>
                      <a:headEnd type="none" w="med" len="med"/>
                      <a:tailEnd type="none" w="med" len="med"/>
                    </a:lnB>
                    <a:solidFill>
                      <a:srgbClr val="FCD5B4"/>
                    </a:solidFill>
                  </a:tcPr>
                </a:tc>
                <a:tc>
                  <a:txBody>
                    <a:bodyPr/>
                    <a:lstStyle/>
                    <a:p>
                      <a:pPr algn="r" fontAlgn="ctr"/>
                      <a:r>
                        <a:rPr lang="ja-JP" altLang="en-US" sz="1000" b="0" i="0" u="none" strike="noStrike" dirty="0" smtClean="0">
                          <a:solidFill>
                            <a:srgbClr val="000000"/>
                          </a:solidFill>
                          <a:latin typeface="Meiryo UI" pitchFamily="50" charset="-128"/>
                          <a:ea typeface="Meiryo UI" pitchFamily="50" charset="-128"/>
                          <a:cs typeface="Meiryo UI" pitchFamily="50" charset="-128"/>
                        </a:rPr>
                        <a:t>●●人</a:t>
                      </a:r>
                      <a:endParaRPr lang="ja-JP" altLang="en-US" sz="1000" b="0" i="0" u="none" strike="noStrike" dirty="0">
                        <a:solidFill>
                          <a:srgbClr val="000000"/>
                        </a:solidFill>
                        <a:latin typeface="Meiryo UI" pitchFamily="50" charset="-128"/>
                        <a:ea typeface="Meiryo UI" pitchFamily="50" charset="-128"/>
                        <a:cs typeface="Meiryo UI" pitchFamily="50" charset="-128"/>
                      </a:endParaRPr>
                    </a:p>
                  </a:txBody>
                  <a:tcPr marL="5386" marR="5386" marT="538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ash"/>
                      <a:round/>
                      <a:headEnd type="none" w="med" len="med"/>
                      <a:tailEnd type="none" w="med" len="med"/>
                    </a:lnT>
                    <a:lnB w="6350" cap="flat" cmpd="sng" algn="ctr">
                      <a:solidFill>
                        <a:srgbClr val="000000"/>
                      </a:solidFill>
                      <a:prstDash val="dash"/>
                      <a:round/>
                      <a:headEnd type="none" w="med" len="med"/>
                      <a:tailEnd type="none" w="med" len="med"/>
                    </a:lnB>
                    <a:solidFill>
                      <a:srgbClr val="FCD5B4"/>
                    </a:solidFill>
                  </a:tcPr>
                </a:tc>
              </a:tr>
              <a:tr h="156566">
                <a:tc vMerge="1">
                  <a:txBody>
                    <a:bodyPr/>
                    <a:lstStyle/>
                    <a:p>
                      <a:endParaRPr kumimoji="1" lang="ja-JP" altLang="en-US"/>
                    </a:p>
                  </a:txBody>
                  <a:tcPr/>
                </a:tc>
                <a:tc gridSpan="2">
                  <a:txBody>
                    <a:bodyPr/>
                    <a:lstStyle/>
                    <a:p>
                      <a:pPr algn="ctr" fontAlgn="ctr"/>
                      <a:r>
                        <a:rPr lang="ja-JP" altLang="en-US" sz="1000" b="0" i="0" u="none" strike="noStrike" dirty="0">
                          <a:solidFill>
                            <a:srgbClr val="000000"/>
                          </a:solidFill>
                          <a:latin typeface="Meiryo UI" pitchFamily="50" charset="-128"/>
                          <a:ea typeface="Meiryo UI" pitchFamily="50" charset="-128"/>
                          <a:cs typeface="Meiryo UI" pitchFamily="50" charset="-128"/>
                        </a:rPr>
                        <a:t>事業所</a:t>
                      </a:r>
                    </a:p>
                  </a:txBody>
                  <a:tcPr marL="5386" marR="5386" marT="538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ash"/>
                      <a:round/>
                      <a:headEnd type="none" w="med" len="med"/>
                      <a:tailEnd type="none" w="med" len="med"/>
                    </a:lnT>
                    <a:lnB w="6350" cap="flat" cmpd="sng" algn="ctr">
                      <a:solidFill>
                        <a:srgbClr val="000000"/>
                      </a:solidFill>
                      <a:prstDash val="solid"/>
                      <a:round/>
                      <a:headEnd type="none" w="med" len="med"/>
                      <a:tailEnd type="none" w="med" len="med"/>
                    </a:lnB>
                    <a:solidFill>
                      <a:srgbClr val="FCD5B4"/>
                    </a:solidFill>
                  </a:tcPr>
                </a:tc>
                <a:tc hMerge="1">
                  <a:txBody>
                    <a:bodyPr/>
                    <a:lstStyle/>
                    <a:p>
                      <a:endParaRPr kumimoji="1" lang="ja-JP" altLang="en-US"/>
                    </a:p>
                  </a:txBody>
                  <a:tcPr/>
                </a:tc>
                <a:tc>
                  <a:txBody>
                    <a:bodyPr/>
                    <a:lstStyle/>
                    <a:p>
                      <a:pPr algn="r" fontAlgn="ctr"/>
                      <a:r>
                        <a:rPr lang="ja-JP" altLang="en-US" sz="1000" b="0" i="0" u="none" strike="noStrike" dirty="0" smtClean="0">
                          <a:solidFill>
                            <a:srgbClr val="000000"/>
                          </a:solidFill>
                          <a:latin typeface="Meiryo UI" pitchFamily="50" charset="-128"/>
                          <a:ea typeface="Meiryo UI" pitchFamily="50" charset="-128"/>
                          <a:cs typeface="Meiryo UI" pitchFamily="50" charset="-128"/>
                        </a:rPr>
                        <a:t>●●人</a:t>
                      </a:r>
                      <a:endParaRPr lang="ja-JP" altLang="en-US" sz="1000" b="0" i="0" u="none" strike="noStrike" dirty="0">
                        <a:solidFill>
                          <a:srgbClr val="000000"/>
                        </a:solidFill>
                        <a:latin typeface="Meiryo UI" pitchFamily="50" charset="-128"/>
                        <a:ea typeface="Meiryo UI" pitchFamily="50" charset="-128"/>
                        <a:cs typeface="Meiryo UI" pitchFamily="50" charset="-128"/>
                      </a:endParaRPr>
                    </a:p>
                  </a:txBody>
                  <a:tcPr marL="5386" marR="5386" marT="538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ash"/>
                      <a:round/>
                      <a:headEnd type="none" w="med" len="med"/>
                      <a:tailEnd type="none" w="med" len="med"/>
                    </a:lnT>
                    <a:lnB w="6350" cap="flat" cmpd="sng" algn="ctr">
                      <a:solidFill>
                        <a:srgbClr val="000000"/>
                      </a:solidFill>
                      <a:prstDash val="solid"/>
                      <a:round/>
                      <a:headEnd type="none" w="med" len="med"/>
                      <a:tailEnd type="none" w="med" len="med"/>
                    </a:lnB>
                    <a:solidFill>
                      <a:srgbClr val="FCD5B4"/>
                    </a:solidFill>
                  </a:tcPr>
                </a:tc>
              </a:tr>
              <a:tr h="156566">
                <a:tc rowSpan="5">
                  <a:txBody>
                    <a:bodyPr/>
                    <a:lstStyle/>
                    <a:p>
                      <a:pPr algn="ctr" fontAlgn="ctr"/>
                      <a:r>
                        <a:rPr lang="ja-JP" altLang="en-US" sz="1050" b="1" i="0" u="none" strike="noStrike" dirty="0">
                          <a:solidFill>
                            <a:srgbClr val="000000"/>
                          </a:solidFill>
                          <a:latin typeface="Meiryo UI" pitchFamily="50" charset="-128"/>
                          <a:ea typeface="Meiryo UI" pitchFamily="50" charset="-128"/>
                          <a:cs typeface="Meiryo UI" pitchFamily="50" charset="-128"/>
                        </a:rPr>
                        <a:t>第五区</a:t>
                      </a:r>
                      <a:r>
                        <a:rPr lang="ja-JP" altLang="en-US" sz="1000" b="0" i="0" u="none" strike="noStrike" dirty="0">
                          <a:solidFill>
                            <a:srgbClr val="000000"/>
                          </a:solidFill>
                          <a:latin typeface="Meiryo UI" pitchFamily="50" charset="-128"/>
                          <a:ea typeface="Meiryo UI" pitchFamily="50" charset="-128"/>
                          <a:cs typeface="Meiryo UI" pitchFamily="50" charset="-128"/>
                        </a:rPr>
                        <a:t/>
                      </a:r>
                      <a:br>
                        <a:rPr lang="ja-JP" altLang="en-US" sz="1000" b="0" i="0" u="none" strike="noStrike" dirty="0">
                          <a:solidFill>
                            <a:srgbClr val="000000"/>
                          </a:solidFill>
                          <a:latin typeface="Meiryo UI" pitchFamily="50" charset="-128"/>
                          <a:ea typeface="Meiryo UI" pitchFamily="50" charset="-128"/>
                          <a:cs typeface="Meiryo UI" pitchFamily="50" charset="-128"/>
                        </a:rPr>
                      </a:br>
                      <a:r>
                        <a:rPr lang="ja-JP" altLang="en-US" sz="1000" b="0" i="0" u="none" strike="noStrike" dirty="0" smtClean="0">
                          <a:solidFill>
                            <a:srgbClr val="000000"/>
                          </a:solidFill>
                          <a:latin typeface="Meiryo UI" pitchFamily="50" charset="-128"/>
                          <a:ea typeface="Meiryo UI" pitchFamily="50" charset="-128"/>
                          <a:cs typeface="Meiryo UI" pitchFamily="50" charset="-128"/>
                        </a:rPr>
                        <a:t>●●人</a:t>
                      </a:r>
                      <a:endParaRPr lang="ja-JP" altLang="en-US" sz="1000" b="0" i="0" u="none" strike="noStrike" dirty="0">
                        <a:solidFill>
                          <a:srgbClr val="000000"/>
                        </a:solidFill>
                        <a:latin typeface="Meiryo UI" pitchFamily="50" charset="-128"/>
                        <a:ea typeface="Meiryo UI" pitchFamily="50" charset="-128"/>
                        <a:cs typeface="Meiryo UI" pitchFamily="50" charset="-128"/>
                      </a:endParaRPr>
                    </a:p>
                  </a:txBody>
                  <a:tcPr marL="5386" marR="5386" marT="538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ja-JP" altLang="en-US" sz="1000" b="0" i="0" u="none" strike="noStrike" dirty="0">
                          <a:solidFill>
                            <a:srgbClr val="000000"/>
                          </a:solidFill>
                          <a:latin typeface="Meiryo UI" pitchFamily="50" charset="-128"/>
                          <a:ea typeface="Meiryo UI" pitchFamily="50" charset="-128"/>
                          <a:cs typeface="Meiryo UI" pitchFamily="50" charset="-128"/>
                        </a:rPr>
                        <a:t>総合区役所</a:t>
                      </a:r>
                    </a:p>
                  </a:txBody>
                  <a:tcPr marL="5386" marR="5386" marT="538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ash"/>
                      <a:round/>
                      <a:headEnd type="none" w="med" len="med"/>
                      <a:tailEnd type="none" w="med" len="med"/>
                    </a:lnB>
                  </a:tcPr>
                </a:tc>
                <a:tc>
                  <a:txBody>
                    <a:bodyPr/>
                    <a:lstStyle/>
                    <a:p>
                      <a:pPr algn="ctr" fontAlgn="ctr"/>
                      <a:r>
                        <a:rPr lang="ja-JP" altLang="en-US" sz="1000" b="0" i="0" u="none" strike="noStrike">
                          <a:solidFill>
                            <a:srgbClr val="000000"/>
                          </a:solidFill>
                          <a:latin typeface="Meiryo UI" pitchFamily="50" charset="-128"/>
                          <a:ea typeface="Meiryo UI" pitchFamily="50" charset="-128"/>
                          <a:cs typeface="Meiryo UI" pitchFamily="50" charset="-128"/>
                        </a:rPr>
                        <a:t>西区</a:t>
                      </a:r>
                    </a:p>
                  </a:txBody>
                  <a:tcPr marL="5386" marR="5386" marT="538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ash"/>
                      <a:round/>
                      <a:headEnd type="none" w="med" len="med"/>
                      <a:tailEnd type="none" w="med" len="med"/>
                    </a:lnB>
                  </a:tcPr>
                </a:tc>
                <a:tc>
                  <a:txBody>
                    <a:bodyPr/>
                    <a:lstStyle/>
                    <a:p>
                      <a:pPr algn="r" fontAlgn="ctr"/>
                      <a:r>
                        <a:rPr lang="ja-JP" altLang="en-US" sz="1000" b="0" i="0" u="none" strike="noStrike" dirty="0" smtClean="0">
                          <a:solidFill>
                            <a:srgbClr val="000000"/>
                          </a:solidFill>
                          <a:latin typeface="Meiryo UI" pitchFamily="50" charset="-128"/>
                          <a:ea typeface="Meiryo UI" pitchFamily="50" charset="-128"/>
                          <a:cs typeface="Meiryo UI" pitchFamily="50" charset="-128"/>
                        </a:rPr>
                        <a:t>●●人</a:t>
                      </a:r>
                      <a:endParaRPr lang="ja-JP" altLang="en-US" sz="1000" b="0" i="0" u="none" strike="noStrike" dirty="0">
                        <a:solidFill>
                          <a:srgbClr val="000000"/>
                        </a:solidFill>
                        <a:latin typeface="Meiryo UI" pitchFamily="50" charset="-128"/>
                        <a:ea typeface="Meiryo UI" pitchFamily="50" charset="-128"/>
                        <a:cs typeface="Meiryo UI" pitchFamily="50" charset="-128"/>
                      </a:endParaRPr>
                    </a:p>
                  </a:txBody>
                  <a:tcPr marL="5386" marR="5386" marT="538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ash"/>
                      <a:round/>
                      <a:headEnd type="none" w="med" len="med"/>
                      <a:tailEnd type="none" w="med" len="med"/>
                    </a:lnB>
                  </a:tcPr>
                </a:tc>
              </a:tr>
              <a:tr h="156566">
                <a:tc vMerge="1">
                  <a:txBody>
                    <a:bodyPr/>
                    <a:lstStyle/>
                    <a:p>
                      <a:endParaRPr kumimoji="1" lang="ja-JP" altLang="en-US"/>
                    </a:p>
                  </a:txBody>
                  <a:tcPr/>
                </a:tc>
                <a:tc rowSpan="3">
                  <a:txBody>
                    <a:bodyPr/>
                    <a:lstStyle/>
                    <a:p>
                      <a:pPr algn="ctr" fontAlgn="ctr"/>
                      <a:r>
                        <a:rPr lang="ja-JP" altLang="en-US" sz="800" b="0" i="0" u="none" strike="noStrike" dirty="0">
                          <a:solidFill>
                            <a:srgbClr val="000000"/>
                          </a:solidFill>
                          <a:latin typeface="Meiryo UI" pitchFamily="50" charset="-128"/>
                          <a:ea typeface="Meiryo UI" pitchFamily="50" charset="-128"/>
                          <a:cs typeface="Meiryo UI" pitchFamily="50" charset="-128"/>
                        </a:rPr>
                        <a:t>地域自治区事務所</a:t>
                      </a:r>
                    </a:p>
                  </a:txBody>
                  <a:tcPr marL="5386" marR="5386" marT="538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ash"/>
                      <a:round/>
                      <a:headEnd type="none" w="med" len="med"/>
                      <a:tailEnd type="none" w="med" len="med"/>
                    </a:lnT>
                    <a:lnB w="6350" cap="flat" cmpd="sng" algn="ctr">
                      <a:solidFill>
                        <a:srgbClr val="000000"/>
                      </a:solidFill>
                      <a:prstDash val="dash"/>
                      <a:round/>
                      <a:headEnd type="none" w="med" len="med"/>
                      <a:tailEnd type="none" w="med" len="med"/>
                    </a:lnB>
                  </a:tcPr>
                </a:tc>
                <a:tc>
                  <a:txBody>
                    <a:bodyPr/>
                    <a:lstStyle/>
                    <a:p>
                      <a:pPr algn="ctr" fontAlgn="ctr"/>
                      <a:r>
                        <a:rPr lang="ja-JP" altLang="en-US" sz="1000" b="0" i="0" u="none" strike="noStrike">
                          <a:solidFill>
                            <a:srgbClr val="000000"/>
                          </a:solidFill>
                          <a:latin typeface="Meiryo UI" pitchFamily="50" charset="-128"/>
                          <a:ea typeface="Meiryo UI" pitchFamily="50" charset="-128"/>
                          <a:cs typeface="Meiryo UI" pitchFamily="50" charset="-128"/>
                        </a:rPr>
                        <a:t>中央区</a:t>
                      </a:r>
                    </a:p>
                  </a:txBody>
                  <a:tcPr marL="5386" marR="5386" marT="538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ash"/>
                      <a:round/>
                      <a:headEnd type="none" w="med" len="med"/>
                      <a:tailEnd type="none" w="med" len="med"/>
                    </a:lnT>
                    <a:lnB w="6350" cap="flat" cmpd="sng" algn="ctr">
                      <a:solidFill>
                        <a:srgbClr val="000000"/>
                      </a:solidFill>
                      <a:prstDash val="dash"/>
                      <a:round/>
                      <a:headEnd type="none" w="med" len="med"/>
                      <a:tailEnd type="none" w="med" len="med"/>
                    </a:lnB>
                  </a:tcPr>
                </a:tc>
                <a:tc>
                  <a:txBody>
                    <a:bodyPr/>
                    <a:lstStyle/>
                    <a:p>
                      <a:pPr algn="r" fontAlgn="ctr"/>
                      <a:r>
                        <a:rPr lang="ja-JP" altLang="en-US" sz="1000" b="0" i="0" u="none" strike="noStrike" dirty="0" smtClean="0">
                          <a:solidFill>
                            <a:srgbClr val="000000"/>
                          </a:solidFill>
                          <a:latin typeface="Meiryo UI" pitchFamily="50" charset="-128"/>
                          <a:ea typeface="Meiryo UI" pitchFamily="50" charset="-128"/>
                          <a:cs typeface="Meiryo UI" pitchFamily="50" charset="-128"/>
                        </a:rPr>
                        <a:t>●●人</a:t>
                      </a:r>
                      <a:endParaRPr lang="ja-JP" altLang="en-US" sz="1000" b="0" i="0" u="none" strike="noStrike" dirty="0">
                        <a:solidFill>
                          <a:srgbClr val="000000"/>
                        </a:solidFill>
                        <a:latin typeface="Meiryo UI" pitchFamily="50" charset="-128"/>
                        <a:ea typeface="Meiryo UI" pitchFamily="50" charset="-128"/>
                        <a:cs typeface="Meiryo UI" pitchFamily="50" charset="-128"/>
                      </a:endParaRPr>
                    </a:p>
                  </a:txBody>
                  <a:tcPr marL="5386" marR="5386" marT="538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ash"/>
                      <a:round/>
                      <a:headEnd type="none" w="med" len="med"/>
                      <a:tailEnd type="none" w="med" len="med"/>
                    </a:lnT>
                    <a:lnB w="6350" cap="flat" cmpd="sng" algn="ctr">
                      <a:solidFill>
                        <a:srgbClr val="000000"/>
                      </a:solidFill>
                      <a:prstDash val="dash"/>
                      <a:round/>
                      <a:headEnd type="none" w="med" len="med"/>
                      <a:tailEnd type="none" w="med" len="med"/>
                    </a:lnB>
                  </a:tcPr>
                </a:tc>
              </a:tr>
              <a:tr h="156566">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ja-JP" altLang="en-US" sz="1000" b="0" i="0" u="none" strike="noStrike" dirty="0">
                          <a:solidFill>
                            <a:srgbClr val="000000"/>
                          </a:solidFill>
                          <a:latin typeface="Meiryo UI" pitchFamily="50" charset="-128"/>
                          <a:ea typeface="Meiryo UI" pitchFamily="50" charset="-128"/>
                          <a:cs typeface="Meiryo UI" pitchFamily="50" charset="-128"/>
                        </a:rPr>
                        <a:t>大正区</a:t>
                      </a:r>
                    </a:p>
                  </a:txBody>
                  <a:tcPr marL="5386" marR="5386" marT="538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ash"/>
                      <a:round/>
                      <a:headEnd type="none" w="med" len="med"/>
                      <a:tailEnd type="none" w="med" len="med"/>
                    </a:lnT>
                    <a:lnB w="6350" cap="flat" cmpd="sng" algn="ctr">
                      <a:solidFill>
                        <a:srgbClr val="000000"/>
                      </a:solidFill>
                      <a:prstDash val="dash"/>
                      <a:round/>
                      <a:headEnd type="none" w="med" len="med"/>
                      <a:tailEnd type="none" w="med" len="med"/>
                    </a:lnB>
                  </a:tcPr>
                </a:tc>
                <a:tc>
                  <a:txBody>
                    <a:bodyPr/>
                    <a:lstStyle/>
                    <a:p>
                      <a:pPr algn="r" fontAlgn="ctr"/>
                      <a:r>
                        <a:rPr lang="ja-JP" altLang="en-US" sz="1000" b="0" i="0" u="none" strike="noStrike" dirty="0" smtClean="0">
                          <a:solidFill>
                            <a:srgbClr val="000000"/>
                          </a:solidFill>
                          <a:latin typeface="Meiryo UI" pitchFamily="50" charset="-128"/>
                          <a:ea typeface="Meiryo UI" pitchFamily="50" charset="-128"/>
                          <a:cs typeface="Meiryo UI" pitchFamily="50" charset="-128"/>
                        </a:rPr>
                        <a:t>●●人</a:t>
                      </a:r>
                      <a:endParaRPr lang="ja-JP" altLang="en-US" sz="1000" b="0" i="0" u="none" strike="noStrike" dirty="0">
                        <a:solidFill>
                          <a:srgbClr val="000000"/>
                        </a:solidFill>
                        <a:latin typeface="Meiryo UI" pitchFamily="50" charset="-128"/>
                        <a:ea typeface="Meiryo UI" pitchFamily="50" charset="-128"/>
                        <a:cs typeface="Meiryo UI" pitchFamily="50" charset="-128"/>
                      </a:endParaRPr>
                    </a:p>
                  </a:txBody>
                  <a:tcPr marL="5386" marR="5386" marT="538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ash"/>
                      <a:round/>
                      <a:headEnd type="none" w="med" len="med"/>
                      <a:tailEnd type="none" w="med" len="med"/>
                    </a:lnT>
                    <a:lnB w="6350" cap="flat" cmpd="sng" algn="ctr">
                      <a:solidFill>
                        <a:srgbClr val="000000"/>
                      </a:solidFill>
                      <a:prstDash val="dash"/>
                      <a:round/>
                      <a:headEnd type="none" w="med" len="med"/>
                      <a:tailEnd type="none" w="med" len="med"/>
                    </a:lnB>
                  </a:tcPr>
                </a:tc>
              </a:tr>
              <a:tr h="156566">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ja-JP" altLang="en-US" sz="1000" b="0" i="0" u="none" strike="noStrike">
                          <a:solidFill>
                            <a:srgbClr val="000000"/>
                          </a:solidFill>
                          <a:latin typeface="Meiryo UI" pitchFamily="50" charset="-128"/>
                          <a:ea typeface="Meiryo UI" pitchFamily="50" charset="-128"/>
                          <a:cs typeface="Meiryo UI" pitchFamily="50" charset="-128"/>
                        </a:rPr>
                        <a:t>浪速区</a:t>
                      </a:r>
                    </a:p>
                  </a:txBody>
                  <a:tcPr marL="5386" marR="5386" marT="538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ash"/>
                      <a:round/>
                      <a:headEnd type="none" w="med" len="med"/>
                      <a:tailEnd type="none" w="med" len="med"/>
                    </a:lnT>
                    <a:lnB w="6350" cap="flat" cmpd="sng" algn="ctr">
                      <a:solidFill>
                        <a:srgbClr val="000000"/>
                      </a:solidFill>
                      <a:prstDash val="dash"/>
                      <a:round/>
                      <a:headEnd type="none" w="med" len="med"/>
                      <a:tailEnd type="none" w="med" len="med"/>
                    </a:lnB>
                  </a:tcPr>
                </a:tc>
                <a:tc>
                  <a:txBody>
                    <a:bodyPr/>
                    <a:lstStyle/>
                    <a:p>
                      <a:pPr algn="r" fontAlgn="ctr"/>
                      <a:r>
                        <a:rPr lang="ja-JP" altLang="en-US" sz="1000" b="0" i="0" u="none" strike="noStrike" dirty="0" smtClean="0">
                          <a:solidFill>
                            <a:srgbClr val="000000"/>
                          </a:solidFill>
                          <a:latin typeface="Meiryo UI" pitchFamily="50" charset="-128"/>
                          <a:ea typeface="Meiryo UI" pitchFamily="50" charset="-128"/>
                          <a:cs typeface="Meiryo UI" pitchFamily="50" charset="-128"/>
                        </a:rPr>
                        <a:t>●●人</a:t>
                      </a:r>
                      <a:endParaRPr lang="ja-JP" altLang="en-US" sz="1000" b="0" i="0" u="none" strike="noStrike" dirty="0">
                        <a:solidFill>
                          <a:srgbClr val="000000"/>
                        </a:solidFill>
                        <a:latin typeface="Meiryo UI" pitchFamily="50" charset="-128"/>
                        <a:ea typeface="Meiryo UI" pitchFamily="50" charset="-128"/>
                        <a:cs typeface="Meiryo UI" pitchFamily="50" charset="-128"/>
                      </a:endParaRPr>
                    </a:p>
                  </a:txBody>
                  <a:tcPr marL="5386" marR="5386" marT="538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ash"/>
                      <a:round/>
                      <a:headEnd type="none" w="med" len="med"/>
                      <a:tailEnd type="none" w="med" len="med"/>
                    </a:lnT>
                    <a:lnB w="6350" cap="flat" cmpd="sng" algn="ctr">
                      <a:solidFill>
                        <a:srgbClr val="000000"/>
                      </a:solidFill>
                      <a:prstDash val="dash"/>
                      <a:round/>
                      <a:headEnd type="none" w="med" len="med"/>
                      <a:tailEnd type="none" w="med" len="med"/>
                    </a:lnB>
                  </a:tcPr>
                </a:tc>
              </a:tr>
              <a:tr h="156566">
                <a:tc vMerge="1">
                  <a:txBody>
                    <a:bodyPr/>
                    <a:lstStyle/>
                    <a:p>
                      <a:endParaRPr kumimoji="1" lang="ja-JP" altLang="en-US"/>
                    </a:p>
                  </a:txBody>
                  <a:tcPr/>
                </a:tc>
                <a:tc gridSpan="2">
                  <a:txBody>
                    <a:bodyPr/>
                    <a:lstStyle/>
                    <a:p>
                      <a:pPr algn="ctr" fontAlgn="ctr"/>
                      <a:r>
                        <a:rPr lang="ja-JP" altLang="en-US" sz="1000" b="0" i="0" u="none" strike="noStrike" dirty="0">
                          <a:solidFill>
                            <a:srgbClr val="000000"/>
                          </a:solidFill>
                          <a:latin typeface="Meiryo UI" pitchFamily="50" charset="-128"/>
                          <a:ea typeface="Meiryo UI" pitchFamily="50" charset="-128"/>
                          <a:cs typeface="Meiryo UI" pitchFamily="50" charset="-128"/>
                        </a:rPr>
                        <a:t>事業所</a:t>
                      </a:r>
                    </a:p>
                  </a:txBody>
                  <a:tcPr marL="5386" marR="5386" marT="538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ash"/>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kumimoji="1" lang="ja-JP" altLang="en-US"/>
                    </a:p>
                  </a:txBody>
                  <a:tcPr/>
                </a:tc>
                <a:tc>
                  <a:txBody>
                    <a:bodyPr/>
                    <a:lstStyle/>
                    <a:p>
                      <a:pPr algn="r" fontAlgn="ctr"/>
                      <a:r>
                        <a:rPr lang="ja-JP" altLang="en-US" sz="1000" b="0" i="0" u="none" strike="noStrike" dirty="0" smtClean="0">
                          <a:solidFill>
                            <a:srgbClr val="000000"/>
                          </a:solidFill>
                          <a:latin typeface="Meiryo UI" pitchFamily="50" charset="-128"/>
                          <a:ea typeface="Meiryo UI" pitchFamily="50" charset="-128"/>
                          <a:cs typeface="Meiryo UI" pitchFamily="50" charset="-128"/>
                        </a:rPr>
                        <a:t>●●人</a:t>
                      </a:r>
                      <a:endParaRPr lang="ja-JP" altLang="en-US" sz="1000" b="0" i="0" u="none" strike="noStrike" dirty="0">
                        <a:solidFill>
                          <a:srgbClr val="000000"/>
                        </a:solidFill>
                        <a:latin typeface="Meiryo UI" pitchFamily="50" charset="-128"/>
                        <a:ea typeface="Meiryo UI" pitchFamily="50" charset="-128"/>
                        <a:cs typeface="Meiryo UI" pitchFamily="50" charset="-128"/>
                      </a:endParaRPr>
                    </a:p>
                  </a:txBody>
                  <a:tcPr marL="5386" marR="5386" marT="538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ash"/>
                      <a:round/>
                      <a:headEnd type="none" w="med" len="med"/>
                      <a:tailEnd type="none" w="med" len="med"/>
                    </a:lnT>
                    <a:lnB w="6350" cap="flat" cmpd="sng" algn="ctr">
                      <a:solidFill>
                        <a:srgbClr val="000000"/>
                      </a:solidFill>
                      <a:prstDash val="solid"/>
                      <a:round/>
                      <a:headEnd type="none" w="med" len="med"/>
                      <a:tailEnd type="none" w="med" len="med"/>
                    </a:lnB>
                  </a:tcPr>
                </a:tc>
              </a:tr>
              <a:tr h="156566">
                <a:tc rowSpan="4">
                  <a:txBody>
                    <a:bodyPr/>
                    <a:lstStyle/>
                    <a:p>
                      <a:pPr algn="ctr" fontAlgn="ctr"/>
                      <a:r>
                        <a:rPr lang="ja-JP" altLang="en-US" sz="1050" b="1" i="0" u="none" strike="noStrike" dirty="0">
                          <a:solidFill>
                            <a:srgbClr val="000000"/>
                          </a:solidFill>
                          <a:latin typeface="Meiryo UI" pitchFamily="50" charset="-128"/>
                          <a:ea typeface="Meiryo UI" pitchFamily="50" charset="-128"/>
                          <a:cs typeface="Meiryo UI" pitchFamily="50" charset="-128"/>
                        </a:rPr>
                        <a:t>第六区</a:t>
                      </a:r>
                      <a:r>
                        <a:rPr lang="ja-JP" altLang="en-US" sz="1000" b="0" i="0" u="none" strike="noStrike" dirty="0">
                          <a:solidFill>
                            <a:srgbClr val="000000"/>
                          </a:solidFill>
                          <a:latin typeface="Meiryo UI" pitchFamily="50" charset="-128"/>
                          <a:ea typeface="Meiryo UI" pitchFamily="50" charset="-128"/>
                          <a:cs typeface="Meiryo UI" pitchFamily="50" charset="-128"/>
                        </a:rPr>
                        <a:t/>
                      </a:r>
                      <a:br>
                        <a:rPr lang="ja-JP" altLang="en-US" sz="1000" b="0" i="0" u="none" strike="noStrike" dirty="0">
                          <a:solidFill>
                            <a:srgbClr val="000000"/>
                          </a:solidFill>
                          <a:latin typeface="Meiryo UI" pitchFamily="50" charset="-128"/>
                          <a:ea typeface="Meiryo UI" pitchFamily="50" charset="-128"/>
                          <a:cs typeface="Meiryo UI" pitchFamily="50" charset="-128"/>
                        </a:rPr>
                      </a:br>
                      <a:r>
                        <a:rPr lang="ja-JP" altLang="en-US" sz="1000" b="0" i="0" u="none" strike="noStrike" dirty="0" smtClean="0">
                          <a:solidFill>
                            <a:srgbClr val="000000"/>
                          </a:solidFill>
                          <a:latin typeface="Meiryo UI" pitchFamily="50" charset="-128"/>
                          <a:ea typeface="Meiryo UI" pitchFamily="50" charset="-128"/>
                          <a:cs typeface="Meiryo UI" pitchFamily="50" charset="-128"/>
                        </a:rPr>
                        <a:t>●●人</a:t>
                      </a:r>
                      <a:endParaRPr lang="ja-JP" altLang="en-US" sz="1000" b="0" i="0" u="none" strike="noStrike" dirty="0">
                        <a:solidFill>
                          <a:srgbClr val="000000"/>
                        </a:solidFill>
                        <a:latin typeface="Meiryo UI" pitchFamily="50" charset="-128"/>
                        <a:ea typeface="Meiryo UI" pitchFamily="50" charset="-128"/>
                        <a:cs typeface="Meiryo UI" pitchFamily="50" charset="-128"/>
                      </a:endParaRPr>
                    </a:p>
                  </a:txBody>
                  <a:tcPr marL="5386" marR="5386" marT="538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CD5B4"/>
                    </a:solidFill>
                  </a:tcPr>
                </a:tc>
                <a:tc>
                  <a:txBody>
                    <a:bodyPr/>
                    <a:lstStyle/>
                    <a:p>
                      <a:pPr algn="ctr" fontAlgn="ctr"/>
                      <a:r>
                        <a:rPr lang="ja-JP" altLang="en-US" sz="1000" b="0" i="0" u="none" strike="noStrike" dirty="0">
                          <a:solidFill>
                            <a:srgbClr val="000000"/>
                          </a:solidFill>
                          <a:latin typeface="Meiryo UI" pitchFamily="50" charset="-128"/>
                          <a:ea typeface="Meiryo UI" pitchFamily="50" charset="-128"/>
                          <a:cs typeface="Meiryo UI" pitchFamily="50" charset="-128"/>
                        </a:rPr>
                        <a:t>総合区役所</a:t>
                      </a:r>
                    </a:p>
                  </a:txBody>
                  <a:tcPr marL="5386" marR="5386" marT="538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ash"/>
                      <a:round/>
                      <a:headEnd type="none" w="med" len="med"/>
                      <a:tailEnd type="none" w="med" len="med"/>
                    </a:lnB>
                    <a:solidFill>
                      <a:srgbClr val="FCD5B4"/>
                    </a:solidFill>
                  </a:tcPr>
                </a:tc>
                <a:tc>
                  <a:txBody>
                    <a:bodyPr/>
                    <a:lstStyle/>
                    <a:p>
                      <a:pPr algn="ctr" fontAlgn="ctr"/>
                      <a:r>
                        <a:rPr lang="ja-JP" altLang="en-US" sz="1000" b="0" i="0" u="none" strike="noStrike">
                          <a:solidFill>
                            <a:srgbClr val="000000"/>
                          </a:solidFill>
                          <a:latin typeface="Meiryo UI" pitchFamily="50" charset="-128"/>
                          <a:ea typeface="Meiryo UI" pitchFamily="50" charset="-128"/>
                          <a:cs typeface="Meiryo UI" pitchFamily="50" charset="-128"/>
                        </a:rPr>
                        <a:t>天王寺区</a:t>
                      </a:r>
                    </a:p>
                  </a:txBody>
                  <a:tcPr marL="5386" marR="5386" marT="538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ash"/>
                      <a:round/>
                      <a:headEnd type="none" w="med" len="med"/>
                      <a:tailEnd type="none" w="med" len="med"/>
                    </a:lnB>
                    <a:solidFill>
                      <a:srgbClr val="FCD5B4"/>
                    </a:solidFill>
                  </a:tcPr>
                </a:tc>
                <a:tc>
                  <a:txBody>
                    <a:bodyPr/>
                    <a:lstStyle/>
                    <a:p>
                      <a:pPr algn="r" fontAlgn="ctr"/>
                      <a:r>
                        <a:rPr lang="ja-JP" altLang="en-US" sz="1000" b="0" i="0" u="none" strike="noStrike" dirty="0" smtClean="0">
                          <a:solidFill>
                            <a:srgbClr val="000000"/>
                          </a:solidFill>
                          <a:latin typeface="Meiryo UI" pitchFamily="50" charset="-128"/>
                          <a:ea typeface="Meiryo UI" pitchFamily="50" charset="-128"/>
                          <a:cs typeface="Meiryo UI" pitchFamily="50" charset="-128"/>
                        </a:rPr>
                        <a:t>●●人</a:t>
                      </a:r>
                      <a:endParaRPr lang="ja-JP" altLang="en-US" sz="1000" b="0" i="0" u="none" strike="noStrike" dirty="0">
                        <a:solidFill>
                          <a:srgbClr val="000000"/>
                        </a:solidFill>
                        <a:latin typeface="Meiryo UI" pitchFamily="50" charset="-128"/>
                        <a:ea typeface="Meiryo UI" pitchFamily="50" charset="-128"/>
                        <a:cs typeface="Meiryo UI" pitchFamily="50" charset="-128"/>
                      </a:endParaRPr>
                    </a:p>
                  </a:txBody>
                  <a:tcPr marL="5386" marR="5386" marT="538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ash"/>
                      <a:round/>
                      <a:headEnd type="none" w="med" len="med"/>
                      <a:tailEnd type="none" w="med" len="med"/>
                    </a:lnB>
                    <a:solidFill>
                      <a:srgbClr val="FCD5B4"/>
                    </a:solidFill>
                  </a:tcPr>
                </a:tc>
              </a:tr>
              <a:tr h="156566">
                <a:tc vMerge="1">
                  <a:txBody>
                    <a:bodyPr/>
                    <a:lstStyle/>
                    <a:p>
                      <a:endParaRPr kumimoji="1" lang="ja-JP" altLang="en-US"/>
                    </a:p>
                  </a:txBody>
                  <a:tcPr/>
                </a:tc>
                <a:tc rowSpan="2">
                  <a:txBody>
                    <a:bodyPr/>
                    <a:lstStyle/>
                    <a:p>
                      <a:pPr algn="ctr" fontAlgn="ctr"/>
                      <a:r>
                        <a:rPr lang="ja-JP" altLang="en-US" sz="800" b="0" i="0" u="none" strike="noStrike" dirty="0">
                          <a:solidFill>
                            <a:srgbClr val="000000"/>
                          </a:solidFill>
                          <a:latin typeface="Meiryo UI" pitchFamily="50" charset="-128"/>
                          <a:ea typeface="Meiryo UI" pitchFamily="50" charset="-128"/>
                          <a:cs typeface="Meiryo UI" pitchFamily="50" charset="-128"/>
                        </a:rPr>
                        <a:t>地域自治区事務所</a:t>
                      </a:r>
                    </a:p>
                  </a:txBody>
                  <a:tcPr marL="5386" marR="5386" marT="538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ash"/>
                      <a:round/>
                      <a:headEnd type="none" w="med" len="med"/>
                      <a:tailEnd type="none" w="med" len="med"/>
                    </a:lnT>
                    <a:lnB w="6350" cap="flat" cmpd="sng" algn="ctr">
                      <a:solidFill>
                        <a:srgbClr val="000000"/>
                      </a:solidFill>
                      <a:prstDash val="dash"/>
                      <a:round/>
                      <a:headEnd type="none" w="med" len="med"/>
                      <a:tailEnd type="none" w="med" len="med"/>
                    </a:lnB>
                    <a:solidFill>
                      <a:srgbClr val="FCD5B4"/>
                    </a:solidFill>
                  </a:tcPr>
                </a:tc>
                <a:tc>
                  <a:txBody>
                    <a:bodyPr/>
                    <a:lstStyle/>
                    <a:p>
                      <a:pPr algn="ctr" fontAlgn="ctr"/>
                      <a:r>
                        <a:rPr lang="ja-JP" altLang="en-US" sz="1000" b="0" i="0" u="none" strike="noStrike">
                          <a:solidFill>
                            <a:srgbClr val="000000"/>
                          </a:solidFill>
                          <a:latin typeface="Meiryo UI" pitchFamily="50" charset="-128"/>
                          <a:ea typeface="Meiryo UI" pitchFamily="50" charset="-128"/>
                          <a:cs typeface="Meiryo UI" pitchFamily="50" charset="-128"/>
                        </a:rPr>
                        <a:t>生野区</a:t>
                      </a:r>
                    </a:p>
                  </a:txBody>
                  <a:tcPr marL="5386" marR="5386" marT="538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ash"/>
                      <a:round/>
                      <a:headEnd type="none" w="med" len="med"/>
                      <a:tailEnd type="none" w="med" len="med"/>
                    </a:lnT>
                    <a:lnB w="6350" cap="flat" cmpd="sng" algn="ctr">
                      <a:solidFill>
                        <a:srgbClr val="000000"/>
                      </a:solidFill>
                      <a:prstDash val="dash"/>
                      <a:round/>
                      <a:headEnd type="none" w="med" len="med"/>
                      <a:tailEnd type="none" w="med" len="med"/>
                    </a:lnB>
                    <a:solidFill>
                      <a:srgbClr val="FCD5B4"/>
                    </a:solidFill>
                  </a:tcPr>
                </a:tc>
                <a:tc>
                  <a:txBody>
                    <a:bodyPr/>
                    <a:lstStyle/>
                    <a:p>
                      <a:pPr algn="r" fontAlgn="ctr"/>
                      <a:r>
                        <a:rPr lang="ja-JP" altLang="en-US" sz="1000" b="0" i="0" u="none" strike="noStrike" dirty="0" smtClean="0">
                          <a:solidFill>
                            <a:srgbClr val="000000"/>
                          </a:solidFill>
                          <a:latin typeface="Meiryo UI" pitchFamily="50" charset="-128"/>
                          <a:ea typeface="Meiryo UI" pitchFamily="50" charset="-128"/>
                          <a:cs typeface="Meiryo UI" pitchFamily="50" charset="-128"/>
                        </a:rPr>
                        <a:t>●●人</a:t>
                      </a:r>
                      <a:endParaRPr lang="ja-JP" altLang="en-US" sz="1000" b="0" i="0" u="none" strike="noStrike" dirty="0">
                        <a:solidFill>
                          <a:srgbClr val="000000"/>
                        </a:solidFill>
                        <a:latin typeface="Meiryo UI" pitchFamily="50" charset="-128"/>
                        <a:ea typeface="Meiryo UI" pitchFamily="50" charset="-128"/>
                        <a:cs typeface="Meiryo UI" pitchFamily="50" charset="-128"/>
                      </a:endParaRPr>
                    </a:p>
                  </a:txBody>
                  <a:tcPr marL="5386" marR="5386" marT="538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ash"/>
                      <a:round/>
                      <a:headEnd type="none" w="med" len="med"/>
                      <a:tailEnd type="none" w="med" len="med"/>
                    </a:lnT>
                    <a:lnB w="6350" cap="flat" cmpd="sng" algn="ctr">
                      <a:solidFill>
                        <a:srgbClr val="000000"/>
                      </a:solidFill>
                      <a:prstDash val="dash"/>
                      <a:round/>
                      <a:headEnd type="none" w="med" len="med"/>
                      <a:tailEnd type="none" w="med" len="med"/>
                    </a:lnB>
                    <a:solidFill>
                      <a:srgbClr val="FCD5B4"/>
                    </a:solidFill>
                  </a:tcPr>
                </a:tc>
              </a:tr>
              <a:tr h="156566">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ja-JP" altLang="en-US" sz="1000" b="0" i="0" u="none" strike="noStrike">
                          <a:solidFill>
                            <a:srgbClr val="000000"/>
                          </a:solidFill>
                          <a:latin typeface="Meiryo UI" pitchFamily="50" charset="-128"/>
                          <a:ea typeface="Meiryo UI" pitchFamily="50" charset="-128"/>
                          <a:cs typeface="Meiryo UI" pitchFamily="50" charset="-128"/>
                        </a:rPr>
                        <a:t>阿倍野区</a:t>
                      </a:r>
                    </a:p>
                  </a:txBody>
                  <a:tcPr marL="5386" marR="5386" marT="538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ash"/>
                      <a:round/>
                      <a:headEnd type="none" w="med" len="med"/>
                      <a:tailEnd type="none" w="med" len="med"/>
                    </a:lnT>
                    <a:lnB w="6350" cap="flat" cmpd="sng" algn="ctr">
                      <a:solidFill>
                        <a:srgbClr val="000000"/>
                      </a:solidFill>
                      <a:prstDash val="dash"/>
                      <a:round/>
                      <a:headEnd type="none" w="med" len="med"/>
                      <a:tailEnd type="none" w="med" len="med"/>
                    </a:lnB>
                    <a:solidFill>
                      <a:srgbClr val="FCD5B4"/>
                    </a:solidFill>
                  </a:tcPr>
                </a:tc>
                <a:tc>
                  <a:txBody>
                    <a:bodyPr/>
                    <a:lstStyle/>
                    <a:p>
                      <a:pPr algn="r" fontAlgn="ctr"/>
                      <a:r>
                        <a:rPr lang="ja-JP" altLang="en-US" sz="1000" b="0" i="0" u="none" strike="noStrike" dirty="0" smtClean="0">
                          <a:solidFill>
                            <a:srgbClr val="000000"/>
                          </a:solidFill>
                          <a:latin typeface="Meiryo UI" pitchFamily="50" charset="-128"/>
                          <a:ea typeface="Meiryo UI" pitchFamily="50" charset="-128"/>
                          <a:cs typeface="Meiryo UI" pitchFamily="50" charset="-128"/>
                        </a:rPr>
                        <a:t>●●人</a:t>
                      </a:r>
                      <a:endParaRPr lang="ja-JP" altLang="en-US" sz="1000" b="0" i="0" u="none" strike="noStrike" dirty="0">
                        <a:solidFill>
                          <a:srgbClr val="000000"/>
                        </a:solidFill>
                        <a:latin typeface="Meiryo UI" pitchFamily="50" charset="-128"/>
                        <a:ea typeface="Meiryo UI" pitchFamily="50" charset="-128"/>
                        <a:cs typeface="Meiryo UI" pitchFamily="50" charset="-128"/>
                      </a:endParaRPr>
                    </a:p>
                  </a:txBody>
                  <a:tcPr marL="5386" marR="5386" marT="538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ash"/>
                      <a:round/>
                      <a:headEnd type="none" w="med" len="med"/>
                      <a:tailEnd type="none" w="med" len="med"/>
                    </a:lnT>
                    <a:lnB w="6350" cap="flat" cmpd="sng" algn="ctr">
                      <a:solidFill>
                        <a:srgbClr val="000000"/>
                      </a:solidFill>
                      <a:prstDash val="dash"/>
                      <a:round/>
                      <a:headEnd type="none" w="med" len="med"/>
                      <a:tailEnd type="none" w="med" len="med"/>
                    </a:lnB>
                    <a:solidFill>
                      <a:srgbClr val="FCD5B4"/>
                    </a:solidFill>
                  </a:tcPr>
                </a:tc>
              </a:tr>
              <a:tr h="156566">
                <a:tc vMerge="1">
                  <a:txBody>
                    <a:bodyPr/>
                    <a:lstStyle/>
                    <a:p>
                      <a:endParaRPr kumimoji="1" lang="ja-JP" altLang="en-US"/>
                    </a:p>
                  </a:txBody>
                  <a:tcPr/>
                </a:tc>
                <a:tc gridSpan="2">
                  <a:txBody>
                    <a:bodyPr/>
                    <a:lstStyle/>
                    <a:p>
                      <a:pPr algn="ctr" fontAlgn="ctr"/>
                      <a:r>
                        <a:rPr lang="ja-JP" altLang="en-US" sz="1000" b="0" i="0" u="none" strike="noStrike" dirty="0">
                          <a:solidFill>
                            <a:srgbClr val="000000"/>
                          </a:solidFill>
                          <a:latin typeface="Meiryo UI" pitchFamily="50" charset="-128"/>
                          <a:ea typeface="Meiryo UI" pitchFamily="50" charset="-128"/>
                          <a:cs typeface="Meiryo UI" pitchFamily="50" charset="-128"/>
                        </a:rPr>
                        <a:t>事業所</a:t>
                      </a:r>
                    </a:p>
                  </a:txBody>
                  <a:tcPr marL="5386" marR="5386" marT="538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ash"/>
                      <a:round/>
                      <a:headEnd type="none" w="med" len="med"/>
                      <a:tailEnd type="none" w="med" len="med"/>
                    </a:lnT>
                    <a:lnB w="6350" cap="flat" cmpd="sng" algn="ctr">
                      <a:solidFill>
                        <a:srgbClr val="000000"/>
                      </a:solidFill>
                      <a:prstDash val="solid"/>
                      <a:round/>
                      <a:headEnd type="none" w="med" len="med"/>
                      <a:tailEnd type="none" w="med" len="med"/>
                    </a:lnB>
                    <a:solidFill>
                      <a:srgbClr val="FCD5B4"/>
                    </a:solidFill>
                  </a:tcPr>
                </a:tc>
                <a:tc hMerge="1">
                  <a:txBody>
                    <a:bodyPr/>
                    <a:lstStyle/>
                    <a:p>
                      <a:endParaRPr kumimoji="1" lang="ja-JP" altLang="en-US"/>
                    </a:p>
                  </a:txBody>
                  <a:tcPr/>
                </a:tc>
                <a:tc>
                  <a:txBody>
                    <a:bodyPr/>
                    <a:lstStyle/>
                    <a:p>
                      <a:pPr algn="r" fontAlgn="ctr"/>
                      <a:r>
                        <a:rPr lang="ja-JP" altLang="en-US" sz="1000" b="0" i="0" u="none" strike="noStrike" dirty="0" smtClean="0">
                          <a:solidFill>
                            <a:srgbClr val="000000"/>
                          </a:solidFill>
                          <a:latin typeface="Meiryo UI" pitchFamily="50" charset="-128"/>
                          <a:ea typeface="Meiryo UI" pitchFamily="50" charset="-128"/>
                          <a:cs typeface="Meiryo UI" pitchFamily="50" charset="-128"/>
                        </a:rPr>
                        <a:t>●●人</a:t>
                      </a:r>
                      <a:endParaRPr lang="ja-JP" altLang="en-US" sz="1000" b="0" i="0" u="none" strike="noStrike" dirty="0">
                        <a:solidFill>
                          <a:srgbClr val="000000"/>
                        </a:solidFill>
                        <a:latin typeface="Meiryo UI" pitchFamily="50" charset="-128"/>
                        <a:ea typeface="Meiryo UI" pitchFamily="50" charset="-128"/>
                        <a:cs typeface="Meiryo UI" pitchFamily="50" charset="-128"/>
                      </a:endParaRPr>
                    </a:p>
                  </a:txBody>
                  <a:tcPr marL="5386" marR="5386" marT="538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ash"/>
                      <a:round/>
                      <a:headEnd type="none" w="med" len="med"/>
                      <a:tailEnd type="none" w="med" len="med"/>
                    </a:lnT>
                    <a:lnB w="6350" cap="flat" cmpd="sng" algn="ctr">
                      <a:solidFill>
                        <a:srgbClr val="000000"/>
                      </a:solidFill>
                      <a:prstDash val="solid"/>
                      <a:round/>
                      <a:headEnd type="none" w="med" len="med"/>
                      <a:tailEnd type="none" w="med" len="med"/>
                    </a:lnB>
                    <a:solidFill>
                      <a:srgbClr val="FCD5B4"/>
                    </a:solidFill>
                  </a:tcPr>
                </a:tc>
              </a:tr>
              <a:tr h="156566">
                <a:tc rowSpan="4">
                  <a:txBody>
                    <a:bodyPr/>
                    <a:lstStyle/>
                    <a:p>
                      <a:pPr algn="ctr" fontAlgn="ctr"/>
                      <a:r>
                        <a:rPr lang="ja-JP" altLang="en-US" sz="1050" b="1" i="0" u="none" strike="noStrike" dirty="0">
                          <a:solidFill>
                            <a:srgbClr val="000000"/>
                          </a:solidFill>
                          <a:latin typeface="Meiryo UI" pitchFamily="50" charset="-128"/>
                          <a:ea typeface="Meiryo UI" pitchFamily="50" charset="-128"/>
                          <a:cs typeface="Meiryo UI" pitchFamily="50" charset="-128"/>
                        </a:rPr>
                        <a:t>第七区</a:t>
                      </a:r>
                      <a:r>
                        <a:rPr lang="ja-JP" altLang="en-US" sz="1000" b="0" i="0" u="none" strike="noStrike" dirty="0">
                          <a:solidFill>
                            <a:srgbClr val="000000"/>
                          </a:solidFill>
                          <a:latin typeface="Meiryo UI" pitchFamily="50" charset="-128"/>
                          <a:ea typeface="Meiryo UI" pitchFamily="50" charset="-128"/>
                          <a:cs typeface="Meiryo UI" pitchFamily="50" charset="-128"/>
                        </a:rPr>
                        <a:t/>
                      </a:r>
                      <a:br>
                        <a:rPr lang="ja-JP" altLang="en-US" sz="1000" b="0" i="0" u="none" strike="noStrike" dirty="0">
                          <a:solidFill>
                            <a:srgbClr val="000000"/>
                          </a:solidFill>
                          <a:latin typeface="Meiryo UI" pitchFamily="50" charset="-128"/>
                          <a:ea typeface="Meiryo UI" pitchFamily="50" charset="-128"/>
                          <a:cs typeface="Meiryo UI" pitchFamily="50" charset="-128"/>
                        </a:rPr>
                      </a:br>
                      <a:r>
                        <a:rPr lang="ja-JP" altLang="en-US" sz="1000" b="0" i="0" u="none" strike="noStrike" dirty="0" smtClean="0">
                          <a:solidFill>
                            <a:srgbClr val="000000"/>
                          </a:solidFill>
                          <a:latin typeface="Meiryo UI" pitchFamily="50" charset="-128"/>
                          <a:ea typeface="Meiryo UI" pitchFamily="50" charset="-128"/>
                          <a:cs typeface="Meiryo UI" pitchFamily="50" charset="-128"/>
                        </a:rPr>
                        <a:t>●●人</a:t>
                      </a:r>
                      <a:endParaRPr lang="ja-JP" altLang="en-US" sz="1000" b="0" i="0" u="none" strike="noStrike" dirty="0">
                        <a:solidFill>
                          <a:srgbClr val="000000"/>
                        </a:solidFill>
                        <a:latin typeface="Meiryo UI" pitchFamily="50" charset="-128"/>
                        <a:ea typeface="Meiryo UI" pitchFamily="50" charset="-128"/>
                        <a:cs typeface="Meiryo UI" pitchFamily="50" charset="-128"/>
                      </a:endParaRPr>
                    </a:p>
                  </a:txBody>
                  <a:tcPr marL="5386" marR="5386" marT="538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ja-JP" altLang="en-US" sz="1000" b="0" i="0" u="none" strike="noStrike" dirty="0">
                          <a:solidFill>
                            <a:srgbClr val="000000"/>
                          </a:solidFill>
                          <a:latin typeface="Meiryo UI" pitchFamily="50" charset="-128"/>
                          <a:ea typeface="Meiryo UI" pitchFamily="50" charset="-128"/>
                          <a:cs typeface="Meiryo UI" pitchFamily="50" charset="-128"/>
                        </a:rPr>
                        <a:t>総合区役所</a:t>
                      </a:r>
                    </a:p>
                  </a:txBody>
                  <a:tcPr marL="5386" marR="5386" marT="538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ash"/>
                      <a:round/>
                      <a:headEnd type="none" w="med" len="med"/>
                      <a:tailEnd type="none" w="med" len="med"/>
                    </a:lnB>
                  </a:tcPr>
                </a:tc>
                <a:tc>
                  <a:txBody>
                    <a:bodyPr/>
                    <a:lstStyle/>
                    <a:p>
                      <a:pPr algn="ctr" fontAlgn="ctr"/>
                      <a:r>
                        <a:rPr lang="ja-JP" altLang="en-US" sz="1000" b="0" i="0" u="none" strike="noStrike">
                          <a:solidFill>
                            <a:srgbClr val="000000"/>
                          </a:solidFill>
                          <a:latin typeface="Meiryo UI" pitchFamily="50" charset="-128"/>
                          <a:ea typeface="Meiryo UI" pitchFamily="50" charset="-128"/>
                          <a:cs typeface="Meiryo UI" pitchFamily="50" charset="-128"/>
                        </a:rPr>
                        <a:t>西成区</a:t>
                      </a:r>
                    </a:p>
                  </a:txBody>
                  <a:tcPr marL="5386" marR="5386" marT="538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ash"/>
                      <a:round/>
                      <a:headEnd type="none" w="med" len="med"/>
                      <a:tailEnd type="none" w="med" len="med"/>
                    </a:lnB>
                  </a:tcPr>
                </a:tc>
                <a:tc>
                  <a:txBody>
                    <a:bodyPr/>
                    <a:lstStyle/>
                    <a:p>
                      <a:pPr algn="r" fontAlgn="ctr"/>
                      <a:r>
                        <a:rPr lang="ja-JP" altLang="en-US" sz="1000" b="0" i="0" u="none" strike="noStrike" dirty="0" smtClean="0">
                          <a:solidFill>
                            <a:srgbClr val="000000"/>
                          </a:solidFill>
                          <a:latin typeface="Meiryo UI" pitchFamily="50" charset="-128"/>
                          <a:ea typeface="Meiryo UI" pitchFamily="50" charset="-128"/>
                          <a:cs typeface="Meiryo UI" pitchFamily="50" charset="-128"/>
                        </a:rPr>
                        <a:t>●●人</a:t>
                      </a:r>
                      <a:endParaRPr lang="ja-JP" altLang="en-US" sz="1000" b="0" i="0" u="none" strike="noStrike" dirty="0">
                        <a:solidFill>
                          <a:srgbClr val="000000"/>
                        </a:solidFill>
                        <a:latin typeface="Meiryo UI" pitchFamily="50" charset="-128"/>
                        <a:ea typeface="Meiryo UI" pitchFamily="50" charset="-128"/>
                        <a:cs typeface="Meiryo UI" pitchFamily="50" charset="-128"/>
                      </a:endParaRPr>
                    </a:p>
                  </a:txBody>
                  <a:tcPr marL="5386" marR="5386" marT="538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ash"/>
                      <a:round/>
                      <a:headEnd type="none" w="med" len="med"/>
                      <a:tailEnd type="none" w="med" len="med"/>
                    </a:lnB>
                  </a:tcPr>
                </a:tc>
              </a:tr>
              <a:tr h="156566">
                <a:tc vMerge="1">
                  <a:txBody>
                    <a:bodyPr/>
                    <a:lstStyle/>
                    <a:p>
                      <a:endParaRPr kumimoji="1" lang="ja-JP" altLang="en-US"/>
                    </a:p>
                  </a:txBody>
                  <a:tcPr/>
                </a:tc>
                <a:tc rowSpan="2">
                  <a:txBody>
                    <a:bodyPr/>
                    <a:lstStyle/>
                    <a:p>
                      <a:pPr algn="ctr" fontAlgn="ctr"/>
                      <a:r>
                        <a:rPr lang="ja-JP" altLang="en-US" sz="800" b="0" i="0" u="none" strike="noStrike" dirty="0">
                          <a:solidFill>
                            <a:srgbClr val="000000"/>
                          </a:solidFill>
                          <a:latin typeface="Meiryo UI" pitchFamily="50" charset="-128"/>
                          <a:ea typeface="Meiryo UI" pitchFamily="50" charset="-128"/>
                          <a:cs typeface="Meiryo UI" pitchFamily="50" charset="-128"/>
                        </a:rPr>
                        <a:t>地域自治区事務所</a:t>
                      </a:r>
                    </a:p>
                  </a:txBody>
                  <a:tcPr marL="5386" marR="5386" marT="538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ash"/>
                      <a:round/>
                      <a:headEnd type="none" w="med" len="med"/>
                      <a:tailEnd type="none" w="med" len="med"/>
                    </a:lnT>
                    <a:lnB w="6350" cap="flat" cmpd="sng" algn="ctr">
                      <a:solidFill>
                        <a:srgbClr val="000000"/>
                      </a:solidFill>
                      <a:prstDash val="dash"/>
                      <a:round/>
                      <a:headEnd type="none" w="med" len="med"/>
                      <a:tailEnd type="none" w="med" len="med"/>
                    </a:lnB>
                  </a:tcPr>
                </a:tc>
                <a:tc>
                  <a:txBody>
                    <a:bodyPr/>
                    <a:lstStyle/>
                    <a:p>
                      <a:pPr algn="ctr" fontAlgn="ctr"/>
                      <a:r>
                        <a:rPr lang="ja-JP" altLang="en-US" sz="1000" b="0" i="0" u="none" strike="noStrike">
                          <a:solidFill>
                            <a:srgbClr val="000000"/>
                          </a:solidFill>
                          <a:latin typeface="Meiryo UI" pitchFamily="50" charset="-128"/>
                          <a:ea typeface="Meiryo UI" pitchFamily="50" charset="-128"/>
                          <a:cs typeface="Meiryo UI" pitchFamily="50" charset="-128"/>
                        </a:rPr>
                        <a:t>住之江区</a:t>
                      </a:r>
                    </a:p>
                  </a:txBody>
                  <a:tcPr marL="5386" marR="5386" marT="538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ash"/>
                      <a:round/>
                      <a:headEnd type="none" w="med" len="med"/>
                      <a:tailEnd type="none" w="med" len="med"/>
                    </a:lnT>
                    <a:lnB w="6350" cap="flat" cmpd="sng" algn="ctr">
                      <a:solidFill>
                        <a:srgbClr val="000000"/>
                      </a:solidFill>
                      <a:prstDash val="dash"/>
                      <a:round/>
                      <a:headEnd type="none" w="med" len="med"/>
                      <a:tailEnd type="none" w="med" len="med"/>
                    </a:lnB>
                  </a:tcPr>
                </a:tc>
                <a:tc>
                  <a:txBody>
                    <a:bodyPr/>
                    <a:lstStyle/>
                    <a:p>
                      <a:pPr algn="r" fontAlgn="ctr"/>
                      <a:r>
                        <a:rPr lang="ja-JP" altLang="en-US" sz="1000" b="0" i="0" u="none" strike="noStrike" dirty="0" smtClean="0">
                          <a:solidFill>
                            <a:srgbClr val="000000"/>
                          </a:solidFill>
                          <a:latin typeface="Meiryo UI" pitchFamily="50" charset="-128"/>
                          <a:ea typeface="Meiryo UI" pitchFamily="50" charset="-128"/>
                          <a:cs typeface="Meiryo UI" pitchFamily="50" charset="-128"/>
                        </a:rPr>
                        <a:t>●●人</a:t>
                      </a:r>
                      <a:endParaRPr lang="ja-JP" altLang="en-US" sz="1000" b="0" i="0" u="none" strike="noStrike" dirty="0">
                        <a:solidFill>
                          <a:srgbClr val="000000"/>
                        </a:solidFill>
                        <a:latin typeface="Meiryo UI" pitchFamily="50" charset="-128"/>
                        <a:ea typeface="Meiryo UI" pitchFamily="50" charset="-128"/>
                        <a:cs typeface="Meiryo UI" pitchFamily="50" charset="-128"/>
                      </a:endParaRPr>
                    </a:p>
                  </a:txBody>
                  <a:tcPr marL="5386" marR="5386" marT="538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ash"/>
                      <a:round/>
                      <a:headEnd type="none" w="med" len="med"/>
                      <a:tailEnd type="none" w="med" len="med"/>
                    </a:lnT>
                    <a:lnB w="6350" cap="flat" cmpd="sng" algn="ctr">
                      <a:solidFill>
                        <a:srgbClr val="000000"/>
                      </a:solidFill>
                      <a:prstDash val="dash"/>
                      <a:round/>
                      <a:headEnd type="none" w="med" len="med"/>
                      <a:tailEnd type="none" w="med" len="med"/>
                    </a:lnB>
                  </a:tcPr>
                </a:tc>
              </a:tr>
              <a:tr h="156566">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ja-JP" altLang="en-US" sz="1000" b="0" i="0" u="none" strike="noStrike">
                          <a:solidFill>
                            <a:srgbClr val="000000"/>
                          </a:solidFill>
                          <a:latin typeface="Meiryo UI" pitchFamily="50" charset="-128"/>
                          <a:ea typeface="Meiryo UI" pitchFamily="50" charset="-128"/>
                          <a:cs typeface="Meiryo UI" pitchFamily="50" charset="-128"/>
                        </a:rPr>
                        <a:t>住吉区</a:t>
                      </a:r>
                    </a:p>
                  </a:txBody>
                  <a:tcPr marL="5386" marR="5386" marT="538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ash"/>
                      <a:round/>
                      <a:headEnd type="none" w="med" len="med"/>
                      <a:tailEnd type="none" w="med" len="med"/>
                    </a:lnT>
                    <a:lnB w="6350" cap="flat" cmpd="sng" algn="ctr">
                      <a:solidFill>
                        <a:srgbClr val="000000"/>
                      </a:solidFill>
                      <a:prstDash val="dash"/>
                      <a:round/>
                      <a:headEnd type="none" w="med" len="med"/>
                      <a:tailEnd type="none" w="med" len="med"/>
                    </a:lnB>
                  </a:tcPr>
                </a:tc>
                <a:tc>
                  <a:txBody>
                    <a:bodyPr/>
                    <a:lstStyle/>
                    <a:p>
                      <a:pPr algn="r" fontAlgn="ctr"/>
                      <a:r>
                        <a:rPr lang="ja-JP" altLang="en-US" sz="1000" b="0" i="0" u="none" strike="noStrike" dirty="0" smtClean="0">
                          <a:solidFill>
                            <a:srgbClr val="000000"/>
                          </a:solidFill>
                          <a:latin typeface="Meiryo UI" pitchFamily="50" charset="-128"/>
                          <a:ea typeface="Meiryo UI" pitchFamily="50" charset="-128"/>
                          <a:cs typeface="Meiryo UI" pitchFamily="50" charset="-128"/>
                        </a:rPr>
                        <a:t>●●人</a:t>
                      </a:r>
                      <a:endParaRPr lang="ja-JP" altLang="en-US" sz="1000" b="0" i="0" u="none" strike="noStrike" dirty="0">
                        <a:solidFill>
                          <a:srgbClr val="000000"/>
                        </a:solidFill>
                        <a:latin typeface="Meiryo UI" pitchFamily="50" charset="-128"/>
                        <a:ea typeface="Meiryo UI" pitchFamily="50" charset="-128"/>
                        <a:cs typeface="Meiryo UI" pitchFamily="50" charset="-128"/>
                      </a:endParaRPr>
                    </a:p>
                  </a:txBody>
                  <a:tcPr marL="5386" marR="5386" marT="538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ash"/>
                      <a:round/>
                      <a:headEnd type="none" w="med" len="med"/>
                      <a:tailEnd type="none" w="med" len="med"/>
                    </a:lnT>
                    <a:lnB w="6350" cap="flat" cmpd="sng" algn="ctr">
                      <a:solidFill>
                        <a:srgbClr val="000000"/>
                      </a:solidFill>
                      <a:prstDash val="dash"/>
                      <a:round/>
                      <a:headEnd type="none" w="med" len="med"/>
                      <a:tailEnd type="none" w="med" len="med"/>
                    </a:lnB>
                  </a:tcPr>
                </a:tc>
              </a:tr>
              <a:tr h="156566">
                <a:tc vMerge="1">
                  <a:txBody>
                    <a:bodyPr/>
                    <a:lstStyle/>
                    <a:p>
                      <a:endParaRPr kumimoji="1" lang="ja-JP" altLang="en-US"/>
                    </a:p>
                  </a:txBody>
                  <a:tcPr/>
                </a:tc>
                <a:tc gridSpan="2">
                  <a:txBody>
                    <a:bodyPr/>
                    <a:lstStyle/>
                    <a:p>
                      <a:pPr algn="ctr" fontAlgn="ctr"/>
                      <a:r>
                        <a:rPr lang="ja-JP" altLang="en-US" sz="1000" b="0" i="0" u="none" strike="noStrike" dirty="0">
                          <a:solidFill>
                            <a:srgbClr val="000000"/>
                          </a:solidFill>
                          <a:latin typeface="Meiryo UI" pitchFamily="50" charset="-128"/>
                          <a:ea typeface="Meiryo UI" pitchFamily="50" charset="-128"/>
                          <a:cs typeface="Meiryo UI" pitchFamily="50" charset="-128"/>
                        </a:rPr>
                        <a:t>事業所</a:t>
                      </a:r>
                    </a:p>
                  </a:txBody>
                  <a:tcPr marL="5386" marR="5386" marT="538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ash"/>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kumimoji="1" lang="ja-JP" altLang="en-US"/>
                    </a:p>
                  </a:txBody>
                  <a:tcPr/>
                </a:tc>
                <a:tc>
                  <a:txBody>
                    <a:bodyPr/>
                    <a:lstStyle/>
                    <a:p>
                      <a:pPr algn="r" fontAlgn="ctr"/>
                      <a:r>
                        <a:rPr lang="ja-JP" altLang="en-US" sz="1000" b="0" i="0" u="none" strike="noStrike" dirty="0" smtClean="0">
                          <a:solidFill>
                            <a:srgbClr val="000000"/>
                          </a:solidFill>
                          <a:latin typeface="Meiryo UI" pitchFamily="50" charset="-128"/>
                          <a:ea typeface="Meiryo UI" pitchFamily="50" charset="-128"/>
                          <a:cs typeface="Meiryo UI" pitchFamily="50" charset="-128"/>
                        </a:rPr>
                        <a:t>●●人</a:t>
                      </a:r>
                      <a:endParaRPr lang="ja-JP" altLang="en-US" sz="1000" b="0" i="0" u="none" strike="noStrike" dirty="0">
                        <a:solidFill>
                          <a:srgbClr val="000000"/>
                        </a:solidFill>
                        <a:latin typeface="Meiryo UI" pitchFamily="50" charset="-128"/>
                        <a:ea typeface="Meiryo UI" pitchFamily="50" charset="-128"/>
                        <a:cs typeface="Meiryo UI" pitchFamily="50" charset="-128"/>
                      </a:endParaRPr>
                    </a:p>
                  </a:txBody>
                  <a:tcPr marL="5386" marR="5386" marT="538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ash"/>
                      <a:round/>
                      <a:headEnd type="none" w="med" len="med"/>
                      <a:tailEnd type="none" w="med" len="med"/>
                    </a:lnT>
                    <a:lnB w="6350" cap="flat" cmpd="sng" algn="ctr">
                      <a:solidFill>
                        <a:srgbClr val="000000"/>
                      </a:solidFill>
                      <a:prstDash val="solid"/>
                      <a:round/>
                      <a:headEnd type="none" w="med" len="med"/>
                      <a:tailEnd type="none" w="med" len="med"/>
                    </a:lnB>
                  </a:tcPr>
                </a:tc>
              </a:tr>
              <a:tr h="156566">
                <a:tc rowSpan="3">
                  <a:txBody>
                    <a:bodyPr/>
                    <a:lstStyle/>
                    <a:p>
                      <a:pPr algn="ctr" fontAlgn="ctr"/>
                      <a:r>
                        <a:rPr lang="ja-JP" altLang="en-US" sz="1050" b="1" i="0" u="none" strike="noStrike" dirty="0">
                          <a:solidFill>
                            <a:srgbClr val="000000"/>
                          </a:solidFill>
                          <a:latin typeface="Meiryo UI" pitchFamily="50" charset="-128"/>
                          <a:ea typeface="Meiryo UI" pitchFamily="50" charset="-128"/>
                          <a:cs typeface="Meiryo UI" pitchFamily="50" charset="-128"/>
                        </a:rPr>
                        <a:t>第八区</a:t>
                      </a:r>
                      <a:r>
                        <a:rPr lang="ja-JP" altLang="en-US" sz="1000" b="0" i="0" u="none" strike="noStrike" dirty="0">
                          <a:solidFill>
                            <a:srgbClr val="000000"/>
                          </a:solidFill>
                          <a:latin typeface="Meiryo UI" pitchFamily="50" charset="-128"/>
                          <a:ea typeface="Meiryo UI" pitchFamily="50" charset="-128"/>
                          <a:cs typeface="Meiryo UI" pitchFamily="50" charset="-128"/>
                        </a:rPr>
                        <a:t/>
                      </a:r>
                      <a:br>
                        <a:rPr lang="ja-JP" altLang="en-US" sz="1000" b="0" i="0" u="none" strike="noStrike" dirty="0">
                          <a:solidFill>
                            <a:srgbClr val="000000"/>
                          </a:solidFill>
                          <a:latin typeface="Meiryo UI" pitchFamily="50" charset="-128"/>
                          <a:ea typeface="Meiryo UI" pitchFamily="50" charset="-128"/>
                          <a:cs typeface="Meiryo UI" pitchFamily="50" charset="-128"/>
                        </a:rPr>
                      </a:br>
                      <a:r>
                        <a:rPr lang="ja-JP" altLang="en-US" sz="1000" b="0" i="0" u="none" strike="noStrike" dirty="0" smtClean="0">
                          <a:solidFill>
                            <a:srgbClr val="000000"/>
                          </a:solidFill>
                          <a:latin typeface="Meiryo UI" pitchFamily="50" charset="-128"/>
                          <a:ea typeface="Meiryo UI" pitchFamily="50" charset="-128"/>
                          <a:cs typeface="Meiryo UI" pitchFamily="50" charset="-128"/>
                        </a:rPr>
                        <a:t>●●人</a:t>
                      </a:r>
                      <a:endParaRPr lang="ja-JP" altLang="en-US" sz="1000" b="0" i="0" u="none" strike="noStrike" dirty="0">
                        <a:solidFill>
                          <a:srgbClr val="000000"/>
                        </a:solidFill>
                        <a:latin typeface="Meiryo UI" pitchFamily="50" charset="-128"/>
                        <a:ea typeface="Meiryo UI" pitchFamily="50" charset="-128"/>
                        <a:cs typeface="Meiryo UI" pitchFamily="50" charset="-128"/>
                      </a:endParaRPr>
                    </a:p>
                  </a:txBody>
                  <a:tcPr marL="5386" marR="5386" marT="538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CD5B4"/>
                    </a:solidFill>
                  </a:tcPr>
                </a:tc>
                <a:tc>
                  <a:txBody>
                    <a:bodyPr/>
                    <a:lstStyle/>
                    <a:p>
                      <a:pPr algn="ctr" fontAlgn="ctr"/>
                      <a:r>
                        <a:rPr lang="ja-JP" altLang="en-US" sz="1000" b="0" i="0" u="none" strike="noStrike" dirty="0">
                          <a:solidFill>
                            <a:srgbClr val="000000"/>
                          </a:solidFill>
                          <a:latin typeface="Meiryo UI" pitchFamily="50" charset="-128"/>
                          <a:ea typeface="Meiryo UI" pitchFamily="50" charset="-128"/>
                          <a:cs typeface="Meiryo UI" pitchFamily="50" charset="-128"/>
                        </a:rPr>
                        <a:t>総合区役所</a:t>
                      </a:r>
                    </a:p>
                  </a:txBody>
                  <a:tcPr marL="5386" marR="5386" marT="538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ash"/>
                      <a:round/>
                      <a:headEnd type="none" w="med" len="med"/>
                      <a:tailEnd type="none" w="med" len="med"/>
                    </a:lnB>
                    <a:solidFill>
                      <a:srgbClr val="FCD5B4"/>
                    </a:solidFill>
                  </a:tcPr>
                </a:tc>
                <a:tc>
                  <a:txBody>
                    <a:bodyPr/>
                    <a:lstStyle/>
                    <a:p>
                      <a:pPr algn="ctr" fontAlgn="ctr"/>
                      <a:r>
                        <a:rPr lang="ja-JP" altLang="en-US" sz="1000" b="0" i="0" u="none" strike="noStrike">
                          <a:solidFill>
                            <a:srgbClr val="000000"/>
                          </a:solidFill>
                          <a:latin typeface="Meiryo UI" pitchFamily="50" charset="-128"/>
                          <a:ea typeface="Meiryo UI" pitchFamily="50" charset="-128"/>
                          <a:cs typeface="Meiryo UI" pitchFamily="50" charset="-128"/>
                        </a:rPr>
                        <a:t>平野区</a:t>
                      </a:r>
                    </a:p>
                  </a:txBody>
                  <a:tcPr marL="5386" marR="5386" marT="538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ash"/>
                      <a:round/>
                      <a:headEnd type="none" w="med" len="med"/>
                      <a:tailEnd type="none" w="med" len="med"/>
                    </a:lnB>
                    <a:solidFill>
                      <a:srgbClr val="FCD5B4"/>
                    </a:solidFill>
                  </a:tcPr>
                </a:tc>
                <a:tc>
                  <a:txBody>
                    <a:bodyPr/>
                    <a:lstStyle/>
                    <a:p>
                      <a:pPr algn="r" fontAlgn="ctr"/>
                      <a:r>
                        <a:rPr lang="ja-JP" altLang="en-US" sz="1000" b="0" i="0" u="none" strike="noStrike" dirty="0" smtClean="0">
                          <a:solidFill>
                            <a:srgbClr val="000000"/>
                          </a:solidFill>
                          <a:latin typeface="Meiryo UI" pitchFamily="50" charset="-128"/>
                          <a:ea typeface="Meiryo UI" pitchFamily="50" charset="-128"/>
                          <a:cs typeface="Meiryo UI" pitchFamily="50" charset="-128"/>
                        </a:rPr>
                        <a:t>●●人</a:t>
                      </a:r>
                      <a:endParaRPr lang="ja-JP" altLang="en-US" sz="1000" b="0" i="0" u="none" strike="noStrike" dirty="0">
                        <a:solidFill>
                          <a:srgbClr val="000000"/>
                        </a:solidFill>
                        <a:latin typeface="Meiryo UI" pitchFamily="50" charset="-128"/>
                        <a:ea typeface="Meiryo UI" pitchFamily="50" charset="-128"/>
                        <a:cs typeface="Meiryo UI" pitchFamily="50" charset="-128"/>
                      </a:endParaRPr>
                    </a:p>
                  </a:txBody>
                  <a:tcPr marL="5386" marR="5386" marT="538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ash"/>
                      <a:round/>
                      <a:headEnd type="none" w="med" len="med"/>
                      <a:tailEnd type="none" w="med" len="med"/>
                    </a:lnB>
                    <a:solidFill>
                      <a:srgbClr val="FCD5B4"/>
                    </a:solidFill>
                  </a:tcPr>
                </a:tc>
              </a:tr>
              <a:tr h="156566">
                <a:tc vMerge="1">
                  <a:txBody>
                    <a:bodyPr/>
                    <a:lstStyle/>
                    <a:p>
                      <a:endParaRPr kumimoji="1" lang="ja-JP" altLang="en-US"/>
                    </a:p>
                  </a:txBody>
                  <a:tcPr/>
                </a:tc>
                <a:tc>
                  <a:txBody>
                    <a:bodyPr/>
                    <a:lstStyle/>
                    <a:p>
                      <a:pPr algn="ctr" fontAlgn="ctr"/>
                      <a:r>
                        <a:rPr lang="ja-JP" altLang="en-US" sz="800" b="0" i="0" u="none" strike="noStrike" dirty="0">
                          <a:solidFill>
                            <a:srgbClr val="000000"/>
                          </a:solidFill>
                          <a:latin typeface="Meiryo UI" pitchFamily="50" charset="-128"/>
                          <a:ea typeface="Meiryo UI" pitchFamily="50" charset="-128"/>
                          <a:cs typeface="Meiryo UI" pitchFamily="50" charset="-128"/>
                        </a:rPr>
                        <a:t>地域自治区事務所</a:t>
                      </a:r>
                    </a:p>
                  </a:txBody>
                  <a:tcPr marL="5386" marR="5386" marT="538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ash"/>
                      <a:round/>
                      <a:headEnd type="none" w="med" len="med"/>
                      <a:tailEnd type="none" w="med" len="med"/>
                    </a:lnT>
                    <a:lnB w="6350" cap="flat" cmpd="sng" algn="ctr">
                      <a:solidFill>
                        <a:srgbClr val="000000"/>
                      </a:solidFill>
                      <a:prstDash val="dash"/>
                      <a:round/>
                      <a:headEnd type="none" w="med" len="med"/>
                      <a:tailEnd type="none" w="med" len="med"/>
                    </a:lnB>
                    <a:solidFill>
                      <a:srgbClr val="FCD5B4"/>
                    </a:solidFill>
                  </a:tcPr>
                </a:tc>
                <a:tc>
                  <a:txBody>
                    <a:bodyPr/>
                    <a:lstStyle/>
                    <a:p>
                      <a:pPr algn="ctr" fontAlgn="ctr"/>
                      <a:r>
                        <a:rPr lang="ja-JP" altLang="en-US" sz="1000" b="0" i="0" u="none" strike="noStrike">
                          <a:solidFill>
                            <a:srgbClr val="000000"/>
                          </a:solidFill>
                          <a:latin typeface="Meiryo UI" pitchFamily="50" charset="-128"/>
                          <a:ea typeface="Meiryo UI" pitchFamily="50" charset="-128"/>
                          <a:cs typeface="Meiryo UI" pitchFamily="50" charset="-128"/>
                        </a:rPr>
                        <a:t>東住吉区</a:t>
                      </a:r>
                    </a:p>
                  </a:txBody>
                  <a:tcPr marL="5386" marR="5386" marT="538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ash"/>
                      <a:round/>
                      <a:headEnd type="none" w="med" len="med"/>
                      <a:tailEnd type="none" w="med" len="med"/>
                    </a:lnT>
                    <a:lnB w="6350" cap="flat" cmpd="sng" algn="ctr">
                      <a:solidFill>
                        <a:srgbClr val="000000"/>
                      </a:solidFill>
                      <a:prstDash val="dash"/>
                      <a:round/>
                      <a:headEnd type="none" w="med" len="med"/>
                      <a:tailEnd type="none" w="med" len="med"/>
                    </a:lnB>
                    <a:solidFill>
                      <a:srgbClr val="FCD5B4"/>
                    </a:solidFill>
                  </a:tcPr>
                </a:tc>
                <a:tc>
                  <a:txBody>
                    <a:bodyPr/>
                    <a:lstStyle/>
                    <a:p>
                      <a:pPr algn="r" fontAlgn="ctr"/>
                      <a:r>
                        <a:rPr lang="ja-JP" altLang="en-US" sz="1000" b="0" i="0" u="none" strike="noStrike" dirty="0" smtClean="0">
                          <a:solidFill>
                            <a:srgbClr val="000000"/>
                          </a:solidFill>
                          <a:latin typeface="Meiryo UI" pitchFamily="50" charset="-128"/>
                          <a:ea typeface="Meiryo UI" pitchFamily="50" charset="-128"/>
                          <a:cs typeface="Meiryo UI" pitchFamily="50" charset="-128"/>
                        </a:rPr>
                        <a:t>●●人</a:t>
                      </a:r>
                      <a:endParaRPr lang="ja-JP" altLang="en-US" sz="1000" b="0" i="0" u="none" strike="noStrike" dirty="0">
                        <a:solidFill>
                          <a:srgbClr val="000000"/>
                        </a:solidFill>
                        <a:latin typeface="Meiryo UI" pitchFamily="50" charset="-128"/>
                        <a:ea typeface="Meiryo UI" pitchFamily="50" charset="-128"/>
                        <a:cs typeface="Meiryo UI" pitchFamily="50" charset="-128"/>
                      </a:endParaRPr>
                    </a:p>
                  </a:txBody>
                  <a:tcPr marL="5386" marR="5386" marT="538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ash"/>
                      <a:round/>
                      <a:headEnd type="none" w="med" len="med"/>
                      <a:tailEnd type="none" w="med" len="med"/>
                    </a:lnT>
                    <a:lnB w="6350" cap="flat" cmpd="sng" algn="ctr">
                      <a:solidFill>
                        <a:srgbClr val="000000"/>
                      </a:solidFill>
                      <a:prstDash val="dash"/>
                      <a:round/>
                      <a:headEnd type="none" w="med" len="med"/>
                      <a:tailEnd type="none" w="med" len="med"/>
                    </a:lnB>
                    <a:solidFill>
                      <a:srgbClr val="FCD5B4"/>
                    </a:solidFill>
                  </a:tcPr>
                </a:tc>
              </a:tr>
              <a:tr h="156566">
                <a:tc vMerge="1">
                  <a:txBody>
                    <a:bodyPr/>
                    <a:lstStyle/>
                    <a:p>
                      <a:endParaRPr kumimoji="1" lang="ja-JP" altLang="en-US"/>
                    </a:p>
                  </a:txBody>
                  <a:tcPr/>
                </a:tc>
                <a:tc gridSpan="2">
                  <a:txBody>
                    <a:bodyPr/>
                    <a:lstStyle/>
                    <a:p>
                      <a:pPr algn="ctr" fontAlgn="ctr"/>
                      <a:r>
                        <a:rPr lang="ja-JP" altLang="en-US" sz="1000" b="0" i="0" u="none" strike="noStrike" dirty="0">
                          <a:solidFill>
                            <a:srgbClr val="000000"/>
                          </a:solidFill>
                          <a:latin typeface="Meiryo UI" pitchFamily="50" charset="-128"/>
                          <a:ea typeface="Meiryo UI" pitchFamily="50" charset="-128"/>
                          <a:cs typeface="Meiryo UI" pitchFamily="50" charset="-128"/>
                        </a:rPr>
                        <a:t>事業所</a:t>
                      </a:r>
                    </a:p>
                  </a:txBody>
                  <a:tcPr marL="5386" marR="5386" marT="538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ash"/>
                      <a:round/>
                      <a:headEnd type="none" w="med" len="med"/>
                      <a:tailEnd type="none" w="med" len="med"/>
                    </a:lnT>
                    <a:lnB w="6350" cap="flat" cmpd="sng" algn="ctr">
                      <a:solidFill>
                        <a:srgbClr val="000000"/>
                      </a:solidFill>
                      <a:prstDash val="solid"/>
                      <a:round/>
                      <a:headEnd type="none" w="med" len="med"/>
                      <a:tailEnd type="none" w="med" len="med"/>
                    </a:lnB>
                    <a:solidFill>
                      <a:srgbClr val="FCD5B4"/>
                    </a:solidFill>
                  </a:tcPr>
                </a:tc>
                <a:tc hMerge="1">
                  <a:txBody>
                    <a:bodyPr/>
                    <a:lstStyle/>
                    <a:p>
                      <a:endParaRPr kumimoji="1" lang="ja-JP" altLang="en-US"/>
                    </a:p>
                  </a:txBody>
                  <a:tcPr/>
                </a:tc>
                <a:tc>
                  <a:txBody>
                    <a:bodyPr/>
                    <a:lstStyle/>
                    <a:p>
                      <a:pPr algn="r" fontAlgn="ctr"/>
                      <a:r>
                        <a:rPr lang="ja-JP" altLang="en-US" sz="1000" b="0" i="0" u="none" strike="noStrike" dirty="0" smtClean="0">
                          <a:solidFill>
                            <a:srgbClr val="000000"/>
                          </a:solidFill>
                          <a:latin typeface="Meiryo UI" pitchFamily="50" charset="-128"/>
                          <a:ea typeface="Meiryo UI" pitchFamily="50" charset="-128"/>
                          <a:cs typeface="Meiryo UI" pitchFamily="50" charset="-128"/>
                        </a:rPr>
                        <a:t>●●人</a:t>
                      </a:r>
                      <a:endParaRPr lang="ja-JP" altLang="en-US" sz="1000" b="0" i="0" u="none" strike="noStrike" dirty="0">
                        <a:solidFill>
                          <a:srgbClr val="000000"/>
                        </a:solidFill>
                        <a:latin typeface="Meiryo UI" pitchFamily="50" charset="-128"/>
                        <a:ea typeface="Meiryo UI" pitchFamily="50" charset="-128"/>
                        <a:cs typeface="Meiryo UI" pitchFamily="50" charset="-128"/>
                      </a:endParaRPr>
                    </a:p>
                  </a:txBody>
                  <a:tcPr marL="5386" marR="5386" marT="538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dash"/>
                      <a:round/>
                      <a:headEnd type="none" w="med" len="med"/>
                      <a:tailEnd type="none" w="med" len="med"/>
                    </a:lnT>
                    <a:lnB w="6350" cap="flat" cmpd="sng" algn="ctr">
                      <a:solidFill>
                        <a:srgbClr val="000000"/>
                      </a:solidFill>
                      <a:prstDash val="solid"/>
                      <a:round/>
                      <a:headEnd type="none" w="med" len="med"/>
                      <a:tailEnd type="none" w="med" len="med"/>
                    </a:lnB>
                    <a:solidFill>
                      <a:srgbClr val="FCD5B4"/>
                    </a:solidFill>
                  </a:tcPr>
                </a:tc>
              </a:tr>
              <a:tr h="327040">
                <a:tc gridSpan="3">
                  <a:txBody>
                    <a:bodyPr/>
                    <a:lstStyle/>
                    <a:p>
                      <a:pPr algn="ctr" fontAlgn="ctr"/>
                      <a:r>
                        <a:rPr lang="ja-JP" altLang="en-US" sz="1000" b="0" i="0" u="none" strike="noStrike" dirty="0">
                          <a:solidFill>
                            <a:srgbClr val="000000"/>
                          </a:solidFill>
                          <a:latin typeface="Meiryo UI" pitchFamily="50" charset="-128"/>
                          <a:ea typeface="Meiryo UI" pitchFamily="50" charset="-128"/>
                          <a:cs typeface="Meiryo UI" pitchFamily="50" charset="-128"/>
                        </a:rPr>
                        <a:t>合計</a:t>
                      </a:r>
                    </a:p>
                  </a:txBody>
                  <a:tcPr marL="5386" marR="5386" marT="538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kumimoji="1" lang="ja-JP" altLang="en-US"/>
                    </a:p>
                  </a:txBody>
                  <a:tcPr/>
                </a:tc>
                <a:tc hMerge="1">
                  <a:txBody>
                    <a:bodyPr/>
                    <a:lstStyle/>
                    <a:p>
                      <a:endParaRPr kumimoji="1" lang="ja-JP" altLang="en-US"/>
                    </a:p>
                  </a:txBody>
                  <a:tcPr/>
                </a:tc>
                <a:tc>
                  <a:txBody>
                    <a:bodyPr/>
                    <a:lstStyle/>
                    <a:p>
                      <a:pPr algn="r" fontAlgn="ctr"/>
                      <a:r>
                        <a:rPr lang="ja-JP" altLang="en-US" sz="1000" b="0" i="0" u="none" strike="noStrike" dirty="0" smtClean="0">
                          <a:solidFill>
                            <a:srgbClr val="000000"/>
                          </a:solidFill>
                          <a:latin typeface="Meiryo UI" pitchFamily="50" charset="-128"/>
                          <a:ea typeface="Meiryo UI" pitchFamily="50" charset="-128"/>
                          <a:cs typeface="Meiryo UI" pitchFamily="50" charset="-128"/>
                        </a:rPr>
                        <a:t>●●人</a:t>
                      </a:r>
                      <a:endParaRPr lang="ja-JP" altLang="en-US" sz="1000" b="0" i="0" u="none" strike="noStrike" dirty="0">
                        <a:solidFill>
                          <a:srgbClr val="000000"/>
                        </a:solidFill>
                        <a:latin typeface="Meiryo UI" pitchFamily="50" charset="-128"/>
                        <a:ea typeface="Meiryo UI" pitchFamily="50" charset="-128"/>
                        <a:cs typeface="Meiryo UI" pitchFamily="50" charset="-128"/>
                      </a:endParaRPr>
                    </a:p>
                  </a:txBody>
                  <a:tcPr marL="5386" marR="5386" marT="5386"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bl>
          </a:graphicData>
        </a:graphic>
      </p:graphicFrame>
    </p:spTree>
    <p:extLst>
      <p:ext uri="{BB962C8B-B14F-4D97-AF65-F5344CB8AC3E}">
        <p14:creationId xmlns="" xmlns:p14="http://schemas.microsoft.com/office/powerpoint/2010/main" val="1475770389"/>
      </p:ext>
    </p:extLst>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正方形/長方形 9"/>
          <p:cNvSpPr/>
          <p:nvPr/>
        </p:nvSpPr>
        <p:spPr>
          <a:xfrm>
            <a:off x="0" y="-27384"/>
            <a:ext cx="9144000" cy="432000"/>
          </a:xfrm>
          <a:prstGeom prst="rect">
            <a:avLst/>
          </a:prstGeom>
          <a:gradFill>
            <a:gsLst>
              <a:gs pos="0">
                <a:schemeClr val="accent2">
                  <a:lumMod val="40000"/>
                  <a:lumOff val="60000"/>
                </a:schemeClr>
              </a:gs>
              <a:gs pos="50000">
                <a:schemeClr val="bg1"/>
              </a:gs>
              <a:gs pos="100000">
                <a:schemeClr val="accent2">
                  <a:lumMod val="40000"/>
                  <a:lumOff val="6000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r>
              <a:rPr lang="ja-JP" altLang="en-US" sz="2000" b="1" dirty="0" smtClean="0">
                <a:solidFill>
                  <a:prstClr val="black"/>
                </a:solidFill>
                <a:latin typeface="Meiryo UI" pitchFamily="50" charset="-128"/>
                <a:ea typeface="Meiryo UI" pitchFamily="50" charset="-128"/>
                <a:cs typeface="Meiryo UI" pitchFamily="50" charset="-128"/>
              </a:rPr>
              <a:t>  参考（部門別の主な事務内容と職員数）</a:t>
            </a:r>
            <a:endParaRPr lang="ja-JP" altLang="en-US" sz="2000" b="1" dirty="0">
              <a:solidFill>
                <a:prstClr val="black"/>
              </a:solidFill>
              <a:latin typeface="Meiryo UI" pitchFamily="50" charset="-128"/>
              <a:ea typeface="Meiryo UI" pitchFamily="50" charset="-128"/>
              <a:cs typeface="Meiryo UI" pitchFamily="50" charset="-128"/>
            </a:endParaRPr>
          </a:p>
        </p:txBody>
      </p:sp>
      <p:sp>
        <p:nvSpPr>
          <p:cNvPr id="11" name="テキスト ボックス 10"/>
          <p:cNvSpPr txBox="1"/>
          <p:nvPr/>
        </p:nvSpPr>
        <p:spPr>
          <a:xfrm>
            <a:off x="251520" y="6351711"/>
            <a:ext cx="6732000" cy="461665"/>
          </a:xfrm>
          <a:prstGeom prst="rect">
            <a:avLst/>
          </a:prstGeom>
          <a:noFill/>
          <a:ln>
            <a:solidFill>
              <a:schemeClr val="tx1"/>
            </a:solidFill>
            <a:prstDash val="dash"/>
          </a:ln>
        </p:spPr>
        <p:txBody>
          <a:bodyPr wrap="square" rtlCol="0">
            <a:spAutoFit/>
          </a:bodyPr>
          <a:lstStyle/>
          <a:p>
            <a:r>
              <a:rPr lang="ja-JP" altLang="en-US" sz="1200" dirty="0" smtClean="0">
                <a:latin typeface="Meiryo UI" pitchFamily="50" charset="-128"/>
                <a:ea typeface="Meiryo UI" pitchFamily="50" charset="-128"/>
                <a:cs typeface="Meiryo UI" pitchFamily="50" charset="-128"/>
              </a:rPr>
              <a:t>詳細な配置は、移行準備期間において、局の職員配置の精査、総合区長の裁量等を加味</a:t>
            </a:r>
            <a:endParaRPr lang="en-US" altLang="ja-JP" sz="1200" dirty="0" smtClean="0">
              <a:latin typeface="Meiryo UI" pitchFamily="50" charset="-128"/>
              <a:ea typeface="Meiryo UI" pitchFamily="50" charset="-128"/>
              <a:cs typeface="Meiryo UI" pitchFamily="50" charset="-128"/>
            </a:endParaRPr>
          </a:p>
          <a:p>
            <a:r>
              <a:rPr lang="ja-JP" altLang="en-US" sz="1200" dirty="0" smtClean="0">
                <a:latin typeface="Meiryo UI" pitchFamily="50" charset="-128"/>
                <a:ea typeface="Meiryo UI" pitchFamily="50" charset="-128"/>
                <a:cs typeface="Meiryo UI" pitchFamily="50" charset="-128"/>
              </a:rPr>
              <a:t>具体的な組織体制及び事務分担については、総合区長の組織マネジメントにより決定</a:t>
            </a:r>
            <a:endParaRPr lang="en-US" altLang="ja-JP" sz="1200" dirty="0" smtClean="0">
              <a:latin typeface="Meiryo UI" panose="020B0604030504040204" pitchFamily="50" charset="-128"/>
              <a:ea typeface="Meiryo UI" panose="020B0604030504040204" pitchFamily="50" charset="-128"/>
              <a:cs typeface="Meiryo UI" panose="020B0604030504040204" pitchFamily="50" charset="-128"/>
            </a:endParaRPr>
          </a:p>
        </p:txBody>
      </p:sp>
      <p:graphicFrame>
        <p:nvGraphicFramePr>
          <p:cNvPr id="13" name="表 12"/>
          <p:cNvGraphicFramePr>
            <a:graphicFrameLocks noGrp="1"/>
          </p:cNvGraphicFramePr>
          <p:nvPr>
            <p:extLst>
              <p:ext uri="{D42A27DB-BD31-4B8C-83A1-F6EECF244321}">
                <p14:modId xmlns="" xmlns:p14="http://schemas.microsoft.com/office/powerpoint/2010/main" val="4271763790"/>
              </p:ext>
            </p:extLst>
          </p:nvPr>
        </p:nvGraphicFramePr>
        <p:xfrm>
          <a:off x="179512" y="521541"/>
          <a:ext cx="8784976" cy="5448172"/>
        </p:xfrm>
        <a:graphic>
          <a:graphicData uri="http://schemas.openxmlformats.org/drawingml/2006/table">
            <a:tbl>
              <a:tblPr firstRow="1" bandRow="1">
                <a:tableStyleId>{21E4AEA4-8DFA-4A89-87EB-49C32662AFE0}</a:tableStyleId>
              </a:tblPr>
              <a:tblGrid>
                <a:gridCol w="1296144"/>
                <a:gridCol w="1440160"/>
                <a:gridCol w="792088"/>
                <a:gridCol w="792088"/>
                <a:gridCol w="4464496"/>
              </a:tblGrid>
              <a:tr h="559117">
                <a:tc>
                  <a:txBody>
                    <a:bodyPr/>
                    <a:lstStyle/>
                    <a:p>
                      <a:pPr algn="ctr"/>
                      <a:endParaRPr kumimoji="1" lang="ja-JP" altLang="en-US" sz="1100" dirty="0">
                        <a:solidFill>
                          <a:schemeClr val="bg1">
                            <a:lumMod val="95000"/>
                          </a:schemeClr>
                        </a:solidFill>
                        <a:latin typeface="Meiryo UI" panose="020B0604030504040204" pitchFamily="50" charset="-128"/>
                        <a:ea typeface="Meiryo UI" panose="020B0604030504040204" pitchFamily="50" charset="-128"/>
                        <a:cs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ap="flat" cmpd="sng" algn="ctr">
                      <a:solidFill>
                        <a:schemeClr val="tx1"/>
                      </a:solidFill>
                      <a:prstDash val="solid"/>
                      <a:round/>
                      <a:headEnd type="none" w="med" len="med"/>
                      <a:tailEnd type="none" w="med" len="med"/>
                    </a:lnTlToBr>
                  </a:tcPr>
                </a:tc>
                <a:tc>
                  <a:txBody>
                    <a:bodyPr/>
                    <a:lstStyle/>
                    <a:p>
                      <a:pPr algn="ctr"/>
                      <a:r>
                        <a:rPr kumimoji="1" lang="ja-JP" altLang="en-US" sz="1100" dirty="0" smtClean="0">
                          <a:solidFill>
                            <a:schemeClr val="bg1">
                              <a:lumMod val="95000"/>
                            </a:schemeClr>
                          </a:solidFill>
                          <a:latin typeface="Meiryo UI" panose="020B0604030504040204" pitchFamily="50" charset="-128"/>
                          <a:ea typeface="Meiryo UI" panose="020B0604030504040204" pitchFamily="50" charset="-128"/>
                          <a:cs typeface="Meiryo UI" panose="020B0604030504040204" pitchFamily="50" charset="-128"/>
                        </a:rPr>
                        <a:t>部門</a:t>
                      </a:r>
                      <a:endParaRPr kumimoji="1" lang="ja-JP" altLang="en-US" sz="1100" dirty="0">
                        <a:solidFill>
                          <a:schemeClr val="bg1">
                            <a:lumMod val="95000"/>
                          </a:schemeClr>
                        </a:solidFill>
                        <a:latin typeface="Meiryo UI" panose="020B0604030504040204" pitchFamily="50" charset="-128"/>
                        <a:ea typeface="Meiryo UI" panose="020B0604030504040204" pitchFamily="50" charset="-128"/>
                        <a:cs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ja-JP" altLang="en-US" sz="1100" dirty="0" smtClean="0">
                          <a:solidFill>
                            <a:schemeClr val="bg1">
                              <a:lumMod val="95000"/>
                            </a:schemeClr>
                          </a:solidFill>
                          <a:latin typeface="Meiryo UI" panose="020B0604030504040204" pitchFamily="50" charset="-128"/>
                          <a:ea typeface="Meiryo UI" panose="020B0604030504040204" pitchFamily="50" charset="-128"/>
                          <a:cs typeface="Meiryo UI" panose="020B0604030504040204" pitchFamily="50" charset="-128"/>
                        </a:rPr>
                        <a:t>職員数</a:t>
                      </a:r>
                      <a:endParaRPr kumimoji="1" lang="ja-JP" altLang="en-US" sz="1100" dirty="0">
                        <a:solidFill>
                          <a:schemeClr val="bg1">
                            <a:lumMod val="95000"/>
                          </a:schemeClr>
                        </a:solidFill>
                        <a:latin typeface="Meiryo UI" panose="020B0604030504040204" pitchFamily="50" charset="-128"/>
                        <a:ea typeface="Meiryo UI" panose="020B0604030504040204" pitchFamily="50" charset="-128"/>
                        <a:cs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ja-JP" altLang="en-US" sz="1000" dirty="0" smtClean="0">
                          <a:solidFill>
                            <a:schemeClr val="bg1">
                              <a:lumMod val="95000"/>
                            </a:schemeClr>
                          </a:solidFill>
                          <a:latin typeface="Meiryo UI" panose="020B0604030504040204" pitchFamily="50" charset="-128"/>
                          <a:ea typeface="Meiryo UI" panose="020B0604030504040204" pitchFamily="50" charset="-128"/>
                          <a:cs typeface="Meiryo UI" panose="020B0604030504040204" pitchFamily="50" charset="-128"/>
                        </a:rPr>
                        <a:t>１所</a:t>
                      </a:r>
                      <a:endParaRPr kumimoji="1" lang="en-US" altLang="ja-JP" sz="1000" dirty="0" smtClean="0">
                        <a:solidFill>
                          <a:schemeClr val="bg1">
                            <a:lumMod val="95000"/>
                          </a:schemeClr>
                        </a:solidFill>
                        <a:latin typeface="Meiryo UI" panose="020B0604030504040204" pitchFamily="50" charset="-128"/>
                        <a:ea typeface="Meiryo UI" panose="020B0604030504040204" pitchFamily="50" charset="-128"/>
                        <a:cs typeface="Meiryo UI" panose="020B0604030504040204" pitchFamily="50" charset="-128"/>
                      </a:endParaRPr>
                    </a:p>
                    <a:p>
                      <a:pPr algn="ctr"/>
                      <a:r>
                        <a:rPr kumimoji="1" lang="ja-JP" altLang="en-US" sz="1000" dirty="0" smtClean="0">
                          <a:solidFill>
                            <a:schemeClr val="bg1">
                              <a:lumMod val="95000"/>
                            </a:schemeClr>
                          </a:solidFill>
                          <a:latin typeface="Meiryo UI" panose="020B0604030504040204" pitchFamily="50" charset="-128"/>
                          <a:ea typeface="Meiryo UI" panose="020B0604030504040204" pitchFamily="50" charset="-128"/>
                          <a:cs typeface="Meiryo UI" panose="020B0604030504040204" pitchFamily="50" charset="-128"/>
                        </a:rPr>
                        <a:t>平均</a:t>
                      </a:r>
                      <a:endParaRPr kumimoji="1" lang="ja-JP" altLang="en-US" sz="1000" dirty="0">
                        <a:solidFill>
                          <a:schemeClr val="bg1">
                            <a:lumMod val="95000"/>
                          </a:schemeClr>
                        </a:solidFill>
                        <a:latin typeface="Meiryo UI" panose="020B0604030504040204" pitchFamily="50" charset="-128"/>
                        <a:ea typeface="Meiryo UI" panose="020B0604030504040204" pitchFamily="50" charset="-128"/>
                        <a:cs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ja-JP" altLang="en-US" sz="1100" dirty="0" smtClean="0">
                          <a:solidFill>
                            <a:schemeClr val="bg1">
                              <a:lumMod val="95000"/>
                            </a:schemeClr>
                          </a:solidFill>
                          <a:latin typeface="Meiryo UI" panose="020B0604030504040204" pitchFamily="50" charset="-128"/>
                          <a:ea typeface="Meiryo UI" panose="020B0604030504040204" pitchFamily="50" charset="-128"/>
                          <a:cs typeface="Meiryo UI" panose="020B0604030504040204" pitchFamily="50" charset="-128"/>
                        </a:rPr>
                        <a:t>主な事務内容</a:t>
                      </a:r>
                      <a:endParaRPr kumimoji="1" lang="ja-JP" altLang="en-US" sz="1100" dirty="0">
                        <a:solidFill>
                          <a:schemeClr val="bg1">
                            <a:lumMod val="95000"/>
                          </a:schemeClr>
                        </a:solidFill>
                        <a:latin typeface="Meiryo UI" panose="020B0604030504040204" pitchFamily="50" charset="-128"/>
                        <a:ea typeface="Meiryo UI" panose="020B0604030504040204" pitchFamily="50" charset="-128"/>
                        <a:cs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r>
              <a:tr h="344072">
                <a:tc rowSpan="9">
                  <a:txBody>
                    <a:bodyPr/>
                    <a:lstStyle/>
                    <a:p>
                      <a:pPr algn="l"/>
                      <a:r>
                        <a:rPr kumimoji="1" lang="ja-JP" altLang="en-US" sz="1200" b="1" dirty="0" smtClean="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rPr>
                        <a:t>①総合区役所</a:t>
                      </a:r>
                      <a:r>
                        <a:rPr kumimoji="1" lang="ja-JP" altLang="en-US" sz="1000" dirty="0" smtClean="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rPr>
                        <a:t>（総合区役所所在</a:t>
                      </a:r>
                      <a:endParaRPr kumimoji="1" lang="en-US" altLang="ja-JP" sz="1000" dirty="0" smtClean="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endParaRPr>
                    </a:p>
                    <a:p>
                      <a:pPr algn="l"/>
                      <a:r>
                        <a:rPr kumimoji="1" lang="ja-JP" altLang="en-US" sz="1000" dirty="0" smtClean="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rPr>
                        <a:t> 　の地域自治区</a:t>
                      </a:r>
                      <a:endParaRPr kumimoji="1" lang="en-US" altLang="ja-JP" sz="1000" dirty="0" smtClean="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endParaRPr>
                    </a:p>
                    <a:p>
                      <a:pPr algn="l"/>
                      <a:r>
                        <a:rPr kumimoji="1" lang="ja-JP" altLang="en-US" sz="1000" dirty="0" smtClean="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rPr>
                        <a:t>　 事務所を含む）</a:t>
                      </a:r>
                      <a:endParaRPr kumimoji="1" lang="en-US" altLang="ja-JP" sz="1000" dirty="0" smtClean="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endParaRPr>
                    </a:p>
                    <a:p>
                      <a:pPr algn="l"/>
                      <a:endParaRPr kumimoji="1" lang="en-US" altLang="ja-JP" sz="1000" dirty="0" smtClean="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endParaRPr>
                    </a:p>
                    <a:p>
                      <a:pPr algn="l"/>
                      <a:endParaRPr kumimoji="1" lang="en-US" altLang="ja-JP" sz="1000" dirty="0" smtClean="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endParaRPr>
                    </a:p>
                    <a:p>
                      <a:pPr algn="l"/>
                      <a:endParaRPr kumimoji="1" lang="ja-JP" altLang="en-US" sz="1100" dirty="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ja-JP" altLang="en-US" sz="1000" dirty="0" smtClean="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rPr>
                        <a:t>総務部門</a:t>
                      </a:r>
                      <a:endParaRPr kumimoji="1" lang="ja-JP" altLang="en-US" sz="1000" dirty="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ysDot"/>
                      <a:round/>
                      <a:headEnd type="none" w="med" len="med"/>
                      <a:tailEnd type="none" w="med" len="med"/>
                    </a:lnB>
                  </a:tcPr>
                </a:tc>
                <a:tc rowSpan="2">
                  <a:txBody>
                    <a:bodyPr/>
                    <a:lstStyle/>
                    <a:p>
                      <a:pPr algn="r"/>
                      <a:r>
                        <a:rPr kumimoji="1" lang="ja-JP" altLang="en-US" sz="1000" dirty="0" smtClean="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rPr>
                        <a:t>●●人</a:t>
                      </a:r>
                      <a:endParaRPr kumimoji="1" lang="ja-JP" altLang="en-US" sz="1000" dirty="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ysDot"/>
                      <a:round/>
                      <a:headEnd type="none" w="med" len="med"/>
                      <a:tailEnd type="none" w="med" len="med"/>
                    </a:lnB>
                  </a:tcPr>
                </a:tc>
                <a:tc rowSpan="2">
                  <a:txBody>
                    <a:bodyPr/>
                    <a:lstStyle/>
                    <a:p>
                      <a:pPr algn="r"/>
                      <a:r>
                        <a:rPr kumimoji="1" lang="ja-JP" altLang="en-US" sz="1000" dirty="0" smtClean="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rPr>
                        <a:t>●●人</a:t>
                      </a:r>
                      <a:endParaRPr kumimoji="1" lang="ja-JP" altLang="en-US" sz="1000" dirty="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ysDot"/>
                      <a:round/>
                      <a:headEnd type="none" w="med" len="med"/>
                      <a:tailEnd type="none" w="med" len="med"/>
                    </a:lnB>
                  </a:tcPr>
                </a:tc>
                <a:tc>
                  <a:txBody>
                    <a:bodyPr/>
                    <a:lstStyle/>
                    <a:p>
                      <a:pPr algn="l"/>
                      <a:r>
                        <a:rPr kumimoji="1" lang="ja-JP" altLang="en-US" sz="1000" b="1" u="sng" dirty="0" smtClean="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rPr>
                        <a:t>人事</a:t>
                      </a:r>
                      <a:r>
                        <a:rPr kumimoji="1" lang="ja-JP" altLang="en-US" sz="1000" b="0" u="none" dirty="0" smtClean="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1000" b="1" u="sng" dirty="0" smtClean="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rPr>
                        <a:t>予算</a:t>
                      </a:r>
                      <a:r>
                        <a:rPr kumimoji="1" lang="ja-JP" altLang="en-US" sz="1000" b="0" u="none" dirty="0" smtClean="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1000" b="1" u="sng" dirty="0" smtClean="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rPr>
                        <a:t>文書</a:t>
                      </a:r>
                      <a:r>
                        <a:rPr kumimoji="1" lang="ja-JP" altLang="en-US" sz="1000" b="0" u="none" dirty="0" smtClean="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1000" b="1" u="sng" dirty="0" smtClean="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rPr>
                        <a:t>広報</a:t>
                      </a:r>
                      <a:r>
                        <a:rPr kumimoji="1" lang="ja-JP" altLang="en-US" sz="1000" b="0" u="none" dirty="0" smtClean="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1000" b="1" u="sng" dirty="0" smtClean="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rPr>
                        <a:t>総合区政会議等</a:t>
                      </a:r>
                      <a:endParaRPr kumimoji="1" lang="ja-JP" altLang="en-US" sz="1000" b="1" u="sng" dirty="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ysDot"/>
                      <a:round/>
                      <a:headEnd type="none" w="med" len="med"/>
                      <a:tailEnd type="none" w="med" len="med"/>
                    </a:lnB>
                  </a:tcPr>
                </a:tc>
              </a:tr>
              <a:tr h="344072">
                <a:tc vMerge="1">
                  <a:txBody>
                    <a:bodyPr/>
                    <a:lstStyle/>
                    <a:p>
                      <a:pPr algn="ctr"/>
                      <a:endParaRPr kumimoji="1" lang="ja-JP" altLang="en-US" sz="1100" dirty="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tcPr>
                </a:tc>
                <a:tc>
                  <a:txBody>
                    <a:bodyPr/>
                    <a:lstStyle/>
                    <a:p>
                      <a:pPr algn="ctr"/>
                      <a:r>
                        <a:rPr kumimoji="1" lang="ja-JP" altLang="en-US" sz="1000" dirty="0" smtClean="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rPr>
                        <a:t>企画部門</a:t>
                      </a:r>
                      <a:endParaRPr kumimoji="1" lang="ja-JP" altLang="en-US" sz="1000" dirty="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tcPr>
                </a:tc>
                <a:tc vMerge="1">
                  <a:txBody>
                    <a:bodyPr/>
                    <a:lstStyle/>
                    <a:p>
                      <a:pPr algn="ctr"/>
                      <a:endParaRPr kumimoji="1" lang="ja-JP" altLang="en-US" sz="1100" dirty="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tcPr>
                </a:tc>
                <a:tc vMerge="1">
                  <a:txBody>
                    <a:bodyPr/>
                    <a:lstStyle/>
                    <a:p>
                      <a:pPr algn="ctr"/>
                      <a:endParaRPr kumimoji="1" lang="ja-JP" altLang="en-US" sz="1100" dirty="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tcPr>
                </a:tc>
                <a:tc>
                  <a:txBody>
                    <a:bodyPr/>
                    <a:lstStyle/>
                    <a:p>
                      <a:pPr algn="l"/>
                      <a:r>
                        <a:rPr kumimoji="1" lang="ja-JP" altLang="en-US" sz="1000" b="1" u="sng" dirty="0" smtClean="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rPr>
                        <a:t>政策・企画</a:t>
                      </a:r>
                      <a:r>
                        <a:rPr kumimoji="1" lang="ja-JP" altLang="en-US" sz="1000" b="0" u="none" dirty="0" smtClean="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1000" b="1" u="sng" dirty="0" smtClean="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rPr>
                        <a:t>地域まちづくり</a:t>
                      </a:r>
                      <a:r>
                        <a:rPr kumimoji="1" lang="ja-JP" altLang="en-US" sz="1000" b="0" u="none" dirty="0" smtClean="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1000" b="1" u="sng" dirty="0" smtClean="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rPr>
                        <a:t>分権型教育行政等</a:t>
                      </a:r>
                      <a:endParaRPr kumimoji="1" lang="ja-JP" altLang="en-US" sz="1000" b="1" u="sng" dirty="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tcPr>
                </a:tc>
              </a:tr>
              <a:tr h="388268">
                <a:tc vMerge="1">
                  <a:txBody>
                    <a:bodyPr/>
                    <a:lstStyle/>
                    <a:p>
                      <a:pPr algn="ctr"/>
                      <a:endParaRPr kumimoji="1" lang="ja-JP" altLang="en-US" sz="1100" dirty="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tcPr>
                </a:tc>
                <a:tc>
                  <a:txBody>
                    <a:bodyPr/>
                    <a:lstStyle/>
                    <a:p>
                      <a:pPr algn="ctr"/>
                      <a:r>
                        <a:rPr kumimoji="1" lang="ja-JP" altLang="en-US" sz="1000" dirty="0" smtClean="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rPr>
                        <a:t>市民協働部門</a:t>
                      </a:r>
                      <a:endParaRPr kumimoji="1" lang="ja-JP" altLang="en-US" sz="1000" dirty="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tcPr>
                </a:tc>
                <a:tc>
                  <a:txBody>
                    <a:bodyPr/>
                    <a:lstStyle/>
                    <a:p>
                      <a:pPr algn="r"/>
                      <a:r>
                        <a:rPr kumimoji="1" lang="ja-JP" altLang="en-US" sz="1000" dirty="0" smtClean="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rPr>
                        <a:t>●●人</a:t>
                      </a:r>
                      <a:endParaRPr kumimoji="1" lang="ja-JP" altLang="en-US" sz="1000" dirty="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tcPr>
                </a:tc>
                <a:tc>
                  <a:txBody>
                    <a:bodyPr/>
                    <a:lstStyle/>
                    <a:p>
                      <a:pPr algn="r"/>
                      <a:r>
                        <a:rPr kumimoji="1" lang="ja-JP" altLang="en-US" sz="1000" dirty="0" smtClean="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rPr>
                        <a:t>●●人</a:t>
                      </a:r>
                      <a:endParaRPr kumimoji="1" lang="ja-JP" altLang="en-US" sz="1000" dirty="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tcPr>
                </a:tc>
                <a:tc>
                  <a:txBody>
                    <a:bodyPr/>
                    <a:lstStyle/>
                    <a:p>
                      <a:pPr algn="l"/>
                      <a:r>
                        <a:rPr kumimoji="1" lang="ja-JP" altLang="en-US" sz="1000" b="1" u="sng" dirty="0" smtClean="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rPr>
                        <a:t>地域活動支援の企画調整</a:t>
                      </a:r>
                      <a:r>
                        <a:rPr kumimoji="1" lang="ja-JP" altLang="en-US" sz="1000" b="0" u="none" dirty="0" smtClean="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1000" b="1" u="sng" dirty="0" smtClean="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rPr>
                        <a:t>区災害対策本部</a:t>
                      </a:r>
                      <a:r>
                        <a:rPr kumimoji="1" lang="ja-JP" altLang="en-US" sz="1000" b="0" u="none" dirty="0" smtClean="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1000" b="1" u="sng" dirty="0" smtClean="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rPr>
                        <a:t>スポーツセンター・プールの運営等</a:t>
                      </a:r>
                      <a:r>
                        <a:rPr kumimoji="1" lang="ja-JP" altLang="en-US" sz="1000" b="0" u="none" dirty="0" smtClean="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rPr>
                        <a:t>、</a:t>
                      </a:r>
                      <a:endParaRPr kumimoji="1" lang="en-US" altLang="ja-JP" sz="1000" b="0" u="none" dirty="0" smtClean="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endParaRPr>
                    </a:p>
                    <a:p>
                      <a:pPr algn="l"/>
                      <a:r>
                        <a:rPr kumimoji="1" lang="zh-TW" altLang="en-US" sz="1000" b="0" u="none" dirty="0" smtClean="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rPr>
                        <a:t>地域協議会、</a:t>
                      </a:r>
                      <a:r>
                        <a:rPr kumimoji="1" lang="ja-JP" altLang="en-US" sz="1000" b="0" u="none" dirty="0" smtClean="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rPr>
                        <a:t>地域振興・</a:t>
                      </a:r>
                      <a:r>
                        <a:rPr kumimoji="1" lang="zh-TW" altLang="en-US" sz="1000" b="0" u="none" dirty="0" smtClean="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rPr>
                        <a:t>地域活動支援、人権、生涯学習、防災訓練、</a:t>
                      </a:r>
                      <a:r>
                        <a:rPr kumimoji="1" lang="ja-JP" altLang="en-US" sz="1000" b="0" u="none" dirty="0" smtClean="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rPr>
                        <a:t>防犯</a:t>
                      </a:r>
                      <a:r>
                        <a:rPr kumimoji="1" lang="ja-JP" altLang="en-US" sz="1000" dirty="0" smtClean="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rPr>
                        <a:t>等</a:t>
                      </a:r>
                      <a:endParaRPr kumimoji="1" lang="ja-JP" altLang="en-US" sz="1000" dirty="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tcPr>
                </a:tc>
              </a:tr>
              <a:tr h="388268">
                <a:tc vMerge="1">
                  <a:txBody>
                    <a:bodyPr/>
                    <a:lstStyle/>
                    <a:p>
                      <a:pPr algn="ctr"/>
                      <a:endParaRPr kumimoji="1" lang="ja-JP" altLang="en-US" sz="1100" dirty="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tcPr>
                </a:tc>
                <a:tc>
                  <a:txBody>
                    <a:bodyPr/>
                    <a:lstStyle/>
                    <a:p>
                      <a:pPr algn="ctr"/>
                      <a:r>
                        <a:rPr kumimoji="1" lang="ja-JP" altLang="en-US" sz="1000" dirty="0" smtClean="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rPr>
                        <a:t>窓口サービス部門</a:t>
                      </a:r>
                      <a:endParaRPr kumimoji="1" lang="ja-JP" altLang="en-US" sz="1000" dirty="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tcPr>
                </a:tc>
                <a:tc>
                  <a:txBody>
                    <a:bodyPr/>
                    <a:lstStyle/>
                    <a:p>
                      <a:pPr algn="r"/>
                      <a:r>
                        <a:rPr kumimoji="1" lang="ja-JP" altLang="en-US" sz="1000" dirty="0" smtClean="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rPr>
                        <a:t>●●人</a:t>
                      </a:r>
                      <a:endParaRPr kumimoji="1" lang="ja-JP" altLang="en-US" sz="1000" dirty="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tcPr>
                </a:tc>
                <a:tc>
                  <a:txBody>
                    <a:bodyPr/>
                    <a:lstStyle/>
                    <a:p>
                      <a:pPr algn="r"/>
                      <a:r>
                        <a:rPr kumimoji="1" lang="ja-JP" altLang="en-US" sz="1000" dirty="0" smtClean="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rPr>
                        <a:t>●●人</a:t>
                      </a:r>
                      <a:endParaRPr kumimoji="1" lang="ja-JP" altLang="en-US" sz="1000" dirty="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tcPr>
                </a:tc>
                <a:tc>
                  <a:txBody>
                    <a:bodyPr/>
                    <a:lstStyle/>
                    <a:p>
                      <a:pPr algn="l"/>
                      <a:r>
                        <a:rPr kumimoji="1" lang="ja-JP" altLang="en-US" sz="1000" b="1" u="sng" dirty="0" smtClean="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rPr>
                        <a:t>窓口業務の企画調整</a:t>
                      </a:r>
                      <a:r>
                        <a:rPr kumimoji="1" lang="ja-JP" altLang="en-US" sz="1000" b="0" u="none" dirty="0" smtClean="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1000" dirty="0" smtClean="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rPr>
                        <a:t>住民基本台帳、戸籍、印鑑登録証明、国民健康保険、国民年金、税証明等</a:t>
                      </a:r>
                      <a:endParaRPr kumimoji="1" lang="ja-JP" altLang="en-US" sz="1000" b="0" u="none" dirty="0" smtClean="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tcPr>
                </a:tc>
              </a:tr>
              <a:tr h="344072">
                <a:tc vMerge="1">
                  <a:txBody>
                    <a:bodyPr/>
                    <a:lstStyle/>
                    <a:p>
                      <a:pPr algn="ctr"/>
                      <a:endParaRPr kumimoji="1" lang="ja-JP" altLang="en-US" sz="1100" dirty="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tcPr>
                </a:tc>
                <a:tc>
                  <a:txBody>
                    <a:bodyPr/>
                    <a:lstStyle/>
                    <a:p>
                      <a:pPr algn="ctr"/>
                      <a:r>
                        <a:rPr kumimoji="1" lang="ja-JP" altLang="en-US" sz="1000" dirty="0" smtClean="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rPr>
                        <a:t>工営所</a:t>
                      </a:r>
                      <a:endParaRPr kumimoji="1" lang="ja-JP" altLang="en-US" sz="1000" dirty="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tcPr>
                </a:tc>
                <a:tc>
                  <a:txBody>
                    <a:bodyPr/>
                    <a:lstStyle/>
                    <a:p>
                      <a:pPr algn="r"/>
                      <a:r>
                        <a:rPr kumimoji="1" lang="ja-JP" altLang="en-US" sz="1000" dirty="0" smtClean="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rPr>
                        <a:t>●●人</a:t>
                      </a:r>
                      <a:endParaRPr kumimoji="1" lang="ja-JP" altLang="en-US" sz="1000" dirty="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tcPr>
                </a:tc>
                <a:tc>
                  <a:txBody>
                    <a:bodyPr/>
                    <a:lstStyle/>
                    <a:p>
                      <a:pPr algn="r"/>
                      <a:r>
                        <a:rPr kumimoji="1" lang="ja-JP" altLang="en-US" sz="1000" dirty="0" smtClean="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rPr>
                        <a:t>●●人</a:t>
                      </a:r>
                      <a:endParaRPr kumimoji="1" lang="ja-JP" altLang="en-US" sz="1000" dirty="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tcPr>
                </a:tc>
                <a:tc>
                  <a:txBody>
                    <a:bodyPr/>
                    <a:lstStyle/>
                    <a:p>
                      <a:pPr algn="l"/>
                      <a:r>
                        <a:rPr kumimoji="1" lang="ja-JP" altLang="en-US" sz="1000" b="1" u="sng" dirty="0" smtClean="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rPr>
                        <a:t>放置自転車対策</a:t>
                      </a:r>
                      <a:r>
                        <a:rPr kumimoji="1" lang="ja-JP" altLang="en-US" sz="1000" b="0" u="none" dirty="0" smtClean="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1000" b="1" u="sng" dirty="0" smtClean="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rPr>
                        <a:t>道路の維持管理（幹線道路を除く）等</a:t>
                      </a:r>
                      <a:endParaRPr kumimoji="1" lang="ja-JP" altLang="en-US" sz="1000" b="1" u="sng" dirty="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tcPr>
                </a:tc>
              </a:tr>
              <a:tr h="344072">
                <a:tc vMerge="1">
                  <a:txBody>
                    <a:bodyPr/>
                    <a:lstStyle/>
                    <a:p>
                      <a:pPr algn="ctr"/>
                      <a:endParaRPr kumimoji="1" lang="ja-JP" altLang="en-US" sz="1100" dirty="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tcPr>
                </a:tc>
                <a:tc>
                  <a:txBody>
                    <a:bodyPr/>
                    <a:lstStyle/>
                    <a:p>
                      <a:pPr algn="ctr"/>
                      <a:r>
                        <a:rPr kumimoji="1" lang="ja-JP" altLang="en-US" sz="1000" dirty="0" smtClean="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rPr>
                        <a:t>公園事務所</a:t>
                      </a:r>
                      <a:endParaRPr kumimoji="1" lang="ja-JP" altLang="en-US" sz="1000" dirty="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tcPr>
                </a:tc>
                <a:tc>
                  <a:txBody>
                    <a:bodyPr/>
                    <a:lstStyle/>
                    <a:p>
                      <a:pPr algn="r"/>
                      <a:r>
                        <a:rPr kumimoji="1" lang="ja-JP" altLang="en-US" sz="1000" dirty="0" smtClean="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rPr>
                        <a:t>●●人</a:t>
                      </a:r>
                      <a:endParaRPr kumimoji="1" lang="ja-JP" altLang="en-US" sz="1000" dirty="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tcPr>
                </a:tc>
                <a:tc>
                  <a:txBody>
                    <a:bodyPr/>
                    <a:lstStyle/>
                    <a:p>
                      <a:pPr algn="r"/>
                      <a:r>
                        <a:rPr kumimoji="1" lang="ja-JP" altLang="en-US" sz="1000" dirty="0" smtClean="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rPr>
                        <a:t>●●人</a:t>
                      </a:r>
                      <a:endParaRPr kumimoji="1" lang="ja-JP" altLang="en-US" sz="1000" dirty="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tcPr>
                </a:tc>
                <a:tc>
                  <a:txBody>
                    <a:bodyPr/>
                    <a:lstStyle/>
                    <a:p>
                      <a:pPr algn="l"/>
                      <a:r>
                        <a:rPr kumimoji="1" lang="ja-JP" altLang="en-US" sz="1000" b="1" u="sng" dirty="0" smtClean="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rPr>
                        <a:t>公園（大規模公園を除く）の維持管理</a:t>
                      </a:r>
                      <a:r>
                        <a:rPr kumimoji="1" lang="ja-JP" altLang="en-US" sz="1000" dirty="0" smtClean="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1000" b="1" u="sng" dirty="0" smtClean="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rPr>
                        <a:t>緑化普及活動等</a:t>
                      </a:r>
                      <a:endParaRPr kumimoji="1" lang="ja-JP" altLang="en-US" sz="1000" b="1" u="sng" dirty="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tcPr>
                </a:tc>
              </a:tr>
              <a:tr h="388268">
                <a:tc vMerge="1">
                  <a:txBody>
                    <a:bodyPr/>
                    <a:lstStyle/>
                    <a:p>
                      <a:pPr algn="ctr"/>
                      <a:endParaRPr kumimoji="1" lang="ja-JP" altLang="en-US" sz="1100" dirty="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tcPr>
                </a:tc>
                <a:tc>
                  <a:txBody>
                    <a:bodyPr/>
                    <a:lstStyle/>
                    <a:p>
                      <a:pPr algn="ctr"/>
                      <a:r>
                        <a:rPr kumimoji="1" lang="ja-JP" altLang="en-US" sz="1000" dirty="0" smtClean="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rPr>
                        <a:t>保健福祉センター</a:t>
                      </a:r>
                      <a:endParaRPr kumimoji="1" lang="ja-JP" altLang="en-US" sz="1000" dirty="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tcPr>
                </a:tc>
                <a:tc>
                  <a:txBody>
                    <a:bodyPr/>
                    <a:lstStyle/>
                    <a:p>
                      <a:pPr algn="r"/>
                      <a:r>
                        <a:rPr kumimoji="1" lang="ja-JP" altLang="en-US" sz="1000" dirty="0" smtClean="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rPr>
                        <a:t>●●人</a:t>
                      </a:r>
                      <a:endParaRPr kumimoji="1" lang="ja-JP" altLang="en-US" sz="1000" dirty="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tcPr>
                </a:tc>
                <a:tc>
                  <a:txBody>
                    <a:bodyPr/>
                    <a:lstStyle/>
                    <a:p>
                      <a:pPr algn="r"/>
                      <a:r>
                        <a:rPr kumimoji="1" lang="ja-JP" altLang="en-US" sz="1000" dirty="0" smtClean="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rPr>
                        <a:t>●●人</a:t>
                      </a:r>
                      <a:endParaRPr kumimoji="1" lang="ja-JP" altLang="en-US" sz="1000" dirty="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tcPr>
                </a:tc>
                <a:tc>
                  <a:txBody>
                    <a:bodyPr/>
                    <a:lstStyle/>
                    <a:p>
                      <a:pPr algn="l"/>
                      <a:r>
                        <a:rPr kumimoji="1" lang="ja-JP" altLang="en-US" sz="1000" b="1" u="sng" dirty="0" smtClean="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rPr>
                        <a:t>保健福祉施策の企画調整</a:t>
                      </a:r>
                      <a:r>
                        <a:rPr kumimoji="1" lang="ja-JP" altLang="en-US" sz="1000" dirty="0" smtClean="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1000" b="1" u="sng" dirty="0" smtClean="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rPr>
                        <a:t>児童手当・こども医療費助成の審査</a:t>
                      </a:r>
                      <a:r>
                        <a:rPr kumimoji="1" lang="ja-JP" altLang="en-US" sz="1000" b="0" u="none" dirty="0" smtClean="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1000" b="1" u="sng" dirty="0" smtClean="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rPr>
                        <a:t>生活保護事務に係る研修・雇用、老人福祉センターの運営等</a:t>
                      </a:r>
                      <a:r>
                        <a:rPr kumimoji="1" lang="ja-JP" altLang="en-US" sz="1000" b="0" u="none" dirty="0" smtClean="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1000" dirty="0" smtClean="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rPr>
                        <a:t>児童手当・こども医療費助成の申請・受理・支給、</a:t>
                      </a:r>
                      <a:r>
                        <a:rPr kumimoji="1" lang="zh-TW" altLang="en-US" sz="1000" dirty="0" smtClean="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rPr>
                        <a:t>各種検診、保健予防、地域福祉、介護保険、生活保護等</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tcPr>
                </a:tc>
              </a:tr>
              <a:tr h="344072">
                <a:tc vMerge="1">
                  <a:txBody>
                    <a:bodyPr/>
                    <a:lstStyle/>
                    <a:p>
                      <a:pPr algn="ctr"/>
                      <a:endParaRPr kumimoji="1" lang="ja-JP" altLang="en-US" sz="1100" dirty="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ysDot"/>
                      <a:round/>
                      <a:headEnd type="none" w="med" len="med"/>
                      <a:tailEnd type="none" w="med" len="med"/>
                    </a:lnT>
                    <a:lnB w="28575" cap="flat" cmpd="sng" algn="ctr">
                      <a:solidFill>
                        <a:schemeClr val="tx1"/>
                      </a:solidFill>
                      <a:prstDash val="solid"/>
                      <a:round/>
                      <a:headEnd type="none" w="med" len="med"/>
                      <a:tailEnd type="none" w="med" len="med"/>
                    </a:lnB>
                  </a:tcPr>
                </a:tc>
                <a:tc>
                  <a:txBody>
                    <a:bodyPr/>
                    <a:lstStyle/>
                    <a:p>
                      <a:pPr algn="ctr"/>
                      <a:r>
                        <a:rPr kumimoji="1" lang="ja-JP" altLang="en-US" sz="1000" dirty="0" smtClean="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rPr>
                        <a:t>子育て部門</a:t>
                      </a:r>
                      <a:r>
                        <a:rPr kumimoji="1" lang="ja-JP" altLang="en-US" sz="1000" dirty="0" smtClean="0">
                          <a:solidFill>
                            <a:sysClr val="windowText" lastClr="000000"/>
                          </a:solidFill>
                          <a:latin typeface="ＭＳ Ｐ明朝" panose="02020600040205080304" pitchFamily="18" charset="-128"/>
                          <a:ea typeface="ＭＳ Ｐ明朝" panose="02020600040205080304" pitchFamily="18" charset="-128"/>
                          <a:cs typeface="Meiryo UI" panose="020B0604030504040204" pitchFamily="50" charset="-128"/>
                        </a:rPr>
                        <a:t>（</a:t>
                      </a:r>
                      <a:r>
                        <a:rPr kumimoji="1" lang="en-US" altLang="ja-JP" sz="1000" dirty="0" smtClean="0">
                          <a:solidFill>
                            <a:sysClr val="windowText" lastClr="000000"/>
                          </a:solidFill>
                          <a:latin typeface="ＭＳ Ｐ明朝" panose="02020600040205080304" pitchFamily="18" charset="-128"/>
                          <a:ea typeface="ＭＳ Ｐ明朝" panose="02020600040205080304" pitchFamily="18" charset="-128"/>
                          <a:cs typeface="Meiryo UI" panose="020B0604030504040204" pitchFamily="50" charset="-128"/>
                        </a:rPr>
                        <a:t>※1</a:t>
                      </a:r>
                      <a:r>
                        <a:rPr kumimoji="1" lang="ja-JP" altLang="en-US" sz="1000" dirty="0" smtClean="0">
                          <a:solidFill>
                            <a:sysClr val="windowText" lastClr="000000"/>
                          </a:solidFill>
                          <a:latin typeface="ＭＳ Ｐ明朝" panose="02020600040205080304" pitchFamily="18" charset="-128"/>
                          <a:ea typeface="ＭＳ Ｐ明朝" panose="02020600040205080304" pitchFamily="18" charset="-128"/>
                          <a:cs typeface="Meiryo UI" panose="020B0604030504040204" pitchFamily="50" charset="-128"/>
                        </a:rPr>
                        <a:t>）</a:t>
                      </a:r>
                      <a:endParaRPr kumimoji="1" lang="ja-JP" altLang="en-US" sz="1000" dirty="0">
                        <a:solidFill>
                          <a:sysClr val="windowText" lastClr="000000"/>
                        </a:solidFill>
                        <a:latin typeface="ＭＳ Ｐ明朝" panose="02020600040205080304" pitchFamily="18" charset="-128"/>
                        <a:ea typeface="ＭＳ Ｐ明朝" panose="02020600040205080304" pitchFamily="18" charset="-128"/>
                        <a:cs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ysDot"/>
                      <a:round/>
                      <a:headEnd type="none" w="med" len="med"/>
                      <a:tailEnd type="none" w="med" len="med"/>
                    </a:lnT>
                    <a:lnB w="28575" cap="flat" cmpd="sng" algn="ctr">
                      <a:solidFill>
                        <a:schemeClr val="tx1"/>
                      </a:solidFill>
                      <a:prstDash val="solid"/>
                      <a:round/>
                      <a:headEnd type="none" w="med" len="med"/>
                      <a:tailEnd type="none" w="med" len="med"/>
                    </a:lnB>
                  </a:tcPr>
                </a:tc>
                <a:tc>
                  <a:txBody>
                    <a:bodyPr/>
                    <a:lstStyle/>
                    <a:p>
                      <a:pPr algn="r"/>
                      <a:r>
                        <a:rPr kumimoji="1" lang="ja-JP" altLang="en-US" sz="1000" dirty="0" smtClean="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rPr>
                        <a:t>●●人</a:t>
                      </a:r>
                      <a:endParaRPr kumimoji="1" lang="ja-JP" altLang="en-US" sz="1000" dirty="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ysDot"/>
                      <a:round/>
                      <a:headEnd type="none" w="med" len="med"/>
                      <a:tailEnd type="none" w="med" len="med"/>
                    </a:lnT>
                    <a:lnB w="28575" cap="flat" cmpd="sng" algn="ctr">
                      <a:solidFill>
                        <a:schemeClr val="tx1"/>
                      </a:solidFill>
                      <a:prstDash val="solid"/>
                      <a:round/>
                      <a:headEnd type="none" w="med" len="med"/>
                      <a:tailEnd type="none" w="med" len="med"/>
                    </a:lnB>
                  </a:tcPr>
                </a:tc>
                <a:tc>
                  <a:txBody>
                    <a:bodyPr/>
                    <a:lstStyle/>
                    <a:p>
                      <a:pPr algn="r"/>
                      <a:r>
                        <a:rPr kumimoji="1" lang="ja-JP" altLang="en-US" sz="1000" dirty="0" smtClean="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rPr>
                        <a:t>●●人</a:t>
                      </a:r>
                      <a:endParaRPr kumimoji="1" lang="ja-JP" altLang="en-US" sz="1000" dirty="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ysDot"/>
                      <a:round/>
                      <a:headEnd type="none" w="med" len="med"/>
                      <a:tailEnd type="none" w="med" len="med"/>
                    </a:lnT>
                    <a:lnB w="28575" cap="flat" cmpd="sng" algn="ctr">
                      <a:solidFill>
                        <a:schemeClr val="tx1"/>
                      </a:solidFill>
                      <a:prstDash val="solid"/>
                      <a:round/>
                      <a:headEnd type="none" w="med" len="med"/>
                      <a:tailEnd type="none" w="med" len="med"/>
                    </a:lnB>
                  </a:tcPr>
                </a:tc>
                <a:tc>
                  <a:txBody>
                    <a:bodyPr/>
                    <a:lstStyle/>
                    <a:p>
                      <a:pPr algn="l"/>
                      <a:r>
                        <a:rPr kumimoji="1" lang="ja-JP" altLang="en-US" sz="1000" b="1" u="sng" dirty="0" smtClean="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rPr>
                        <a:t>市立保育所の運営</a:t>
                      </a:r>
                      <a:r>
                        <a:rPr kumimoji="1" lang="ja-JP" altLang="en-US" sz="1000" dirty="0" smtClean="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1000" b="1" u="sng" dirty="0" smtClean="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rPr>
                        <a:t>民間保育所の設置認可</a:t>
                      </a:r>
                      <a:r>
                        <a:rPr kumimoji="1" lang="ja-JP" altLang="en-US" sz="1000" dirty="0" smtClean="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1000" b="1" u="sng" dirty="0" smtClean="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rPr>
                        <a:t>児童いきいき放課後事業等</a:t>
                      </a:r>
                      <a:endParaRPr kumimoji="1" lang="ja-JP" altLang="en-US" sz="1000" b="1" u="sng" dirty="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olid"/>
                      <a:round/>
                      <a:headEnd type="none" w="med" len="med"/>
                      <a:tailEnd type="none" w="med" len="med"/>
                    </a:lnB>
                  </a:tcPr>
                </a:tc>
              </a:tr>
              <a:tr h="388268">
                <a:tc vMerge="1">
                  <a:txBody>
                    <a:bodyPr/>
                    <a:lstStyle/>
                    <a:p>
                      <a:pPr algn="ctr"/>
                      <a:endParaRPr kumimoji="1" lang="ja-JP" altLang="en-US" sz="1100" b="1" dirty="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endParaRPr>
                    </a:p>
                  </a:txBody>
                  <a:tcPr>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tcPr>
                </a:tc>
                <a:tc>
                  <a:txBody>
                    <a:bodyPr/>
                    <a:lstStyle/>
                    <a:p>
                      <a:pPr algn="ctr"/>
                      <a:r>
                        <a:rPr kumimoji="1" lang="en-US" altLang="ja-JP" sz="1000" b="1" dirty="0" smtClean="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1000" b="1" dirty="0" smtClean="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rPr>
                        <a:t>　合計　</a:t>
                      </a:r>
                      <a:r>
                        <a:rPr kumimoji="1" lang="en-US" altLang="ja-JP" sz="1000" b="1" dirty="0" smtClean="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rPr>
                        <a:t>》</a:t>
                      </a:r>
                      <a:endParaRPr kumimoji="1" lang="ja-JP" altLang="en-US" sz="1000" b="1" dirty="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endParaRPr>
                    </a:p>
                  </a:txBody>
                  <a:tcPr anchor="ctr">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tcPr>
                </a:tc>
                <a:tc>
                  <a:txBody>
                    <a:bodyPr/>
                    <a:lstStyle/>
                    <a:p>
                      <a:pPr algn="r"/>
                      <a:r>
                        <a:rPr kumimoji="1" lang="ja-JP" altLang="en-US" sz="1000" b="1" dirty="0" smtClean="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rPr>
                        <a:t>●●人</a:t>
                      </a:r>
                      <a:endParaRPr kumimoji="1" lang="ja-JP" altLang="en-US" sz="1000" b="1" dirty="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tcPr>
                </a:tc>
                <a:tc>
                  <a:txBody>
                    <a:bodyPr/>
                    <a:lstStyle/>
                    <a:p>
                      <a:pPr algn="r"/>
                      <a:r>
                        <a:rPr kumimoji="1" lang="ja-JP" altLang="en-US" sz="1000" b="1" dirty="0" smtClean="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rPr>
                        <a:t>●●人</a:t>
                      </a:r>
                      <a:endParaRPr kumimoji="1" lang="en-US" altLang="ja-JP" sz="1000" b="1" dirty="0" smtClean="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endParaRPr>
                    </a:p>
                    <a:p>
                      <a:pPr algn="r"/>
                      <a:r>
                        <a:rPr kumimoji="1" lang="en-US" altLang="ja-JP" sz="1000" b="0" dirty="0" smtClean="0">
                          <a:solidFill>
                            <a:sysClr val="windowText" lastClr="000000"/>
                          </a:solidFill>
                          <a:latin typeface="ＭＳ Ｐ明朝" panose="02020600040205080304" pitchFamily="18" charset="-128"/>
                          <a:ea typeface="ＭＳ Ｐ明朝" panose="02020600040205080304" pitchFamily="18" charset="-128"/>
                          <a:cs typeface="Meiryo UI" panose="020B0604030504040204" pitchFamily="50" charset="-128"/>
                        </a:rPr>
                        <a:t>(※2)</a:t>
                      </a:r>
                    </a:p>
                  </a:txBody>
                  <a:tcPr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tcPr>
                </a:tc>
                <a:tc>
                  <a:txBody>
                    <a:bodyPr/>
                    <a:lstStyle/>
                    <a:p>
                      <a:pPr algn="l"/>
                      <a:r>
                        <a:rPr kumimoji="1" lang="en-US" altLang="ja-JP" sz="1000" b="0" dirty="0" smtClean="0">
                          <a:solidFill>
                            <a:sysClr val="windowText" lastClr="000000"/>
                          </a:solidFill>
                          <a:latin typeface="ＭＳ Ｐ明朝" panose="02020600040205080304" pitchFamily="18" charset="-128"/>
                          <a:ea typeface="ＭＳ Ｐ明朝" panose="02020600040205080304" pitchFamily="18" charset="-128"/>
                          <a:cs typeface="Meiryo UI" panose="020B0604030504040204" pitchFamily="50" charset="-128"/>
                        </a:rPr>
                        <a:t>※1</a:t>
                      </a:r>
                      <a:r>
                        <a:rPr kumimoji="1" lang="ja-JP" altLang="en-US" sz="1000" b="0" dirty="0" smtClean="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rPr>
                        <a:t>　保育所の</a:t>
                      </a:r>
                      <a:r>
                        <a:rPr kumimoji="1" lang="en-US" altLang="ja-JP" sz="1000" b="0" smtClean="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rPr>
                        <a:t>1,130</a:t>
                      </a:r>
                      <a:r>
                        <a:rPr kumimoji="1" lang="ja-JP" altLang="en-US" sz="1000" b="0" dirty="0" smtClean="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rPr>
                        <a:t>人を含む</a:t>
                      </a:r>
                    </a:p>
                    <a:p>
                      <a:pPr algn="l"/>
                      <a:r>
                        <a:rPr kumimoji="1" lang="en-US" altLang="ja-JP" sz="1000" b="0" dirty="0" smtClean="0">
                          <a:solidFill>
                            <a:sysClr val="windowText" lastClr="000000"/>
                          </a:solidFill>
                          <a:latin typeface="ＭＳ Ｐ明朝" panose="02020600040205080304" pitchFamily="18" charset="-128"/>
                          <a:ea typeface="ＭＳ Ｐ明朝" panose="02020600040205080304" pitchFamily="18" charset="-128"/>
                          <a:cs typeface="Meiryo UI" panose="020B0604030504040204" pitchFamily="50" charset="-128"/>
                        </a:rPr>
                        <a:t>※2</a:t>
                      </a:r>
                      <a:r>
                        <a:rPr kumimoji="1" lang="ja-JP" altLang="en-US" sz="1000" b="0" dirty="0" smtClean="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rPr>
                        <a:t>　うち、工営所・公園事務所・保育所を除いた平均は、●●人</a:t>
                      </a:r>
                    </a:p>
                  </a:txBody>
                  <a:tcPr>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r>
              <a:tr h="344072">
                <a:tc rowSpan="4">
                  <a:txBody>
                    <a:bodyPr/>
                    <a:lstStyle/>
                    <a:p>
                      <a:pPr algn="l"/>
                      <a:r>
                        <a:rPr kumimoji="1" lang="ja-JP" altLang="en-US" sz="1200" b="1" dirty="0" smtClean="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rPr>
                        <a:t>②地域自治区</a:t>
                      </a:r>
                      <a:endParaRPr kumimoji="1" lang="en-US" altLang="ja-JP" sz="1200" b="1" dirty="0" smtClean="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endParaRPr>
                    </a:p>
                    <a:p>
                      <a:pPr algn="l"/>
                      <a:r>
                        <a:rPr kumimoji="1" lang="en-US" altLang="ja-JP" sz="1200" b="1" dirty="0" smtClean="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rPr>
                        <a:t>   </a:t>
                      </a:r>
                      <a:r>
                        <a:rPr kumimoji="1" lang="ja-JP" altLang="en-US" sz="1200" b="1" dirty="0" smtClean="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rPr>
                        <a:t>事務所</a:t>
                      </a:r>
                      <a:endParaRPr kumimoji="1" lang="en-US" altLang="ja-JP" sz="1200" b="1" dirty="0" smtClean="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endParaRPr>
                    </a:p>
                    <a:p>
                      <a:pPr algn="l"/>
                      <a:r>
                        <a:rPr kumimoji="1" lang="ja-JP" altLang="en-US" sz="1000" dirty="0" smtClean="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rPr>
                        <a:t>（総合区役所所在</a:t>
                      </a:r>
                      <a:endParaRPr kumimoji="1" lang="en-US" altLang="ja-JP" sz="1000" dirty="0" smtClean="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endParaRPr>
                    </a:p>
                    <a:p>
                      <a:pPr algn="l"/>
                      <a:r>
                        <a:rPr kumimoji="1" lang="ja-JP" altLang="en-US" sz="1000" dirty="0" smtClean="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rPr>
                        <a:t>　 の地域自治区</a:t>
                      </a:r>
                      <a:endParaRPr kumimoji="1" lang="en-US" altLang="ja-JP" sz="1000" dirty="0" smtClean="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endParaRPr>
                    </a:p>
                    <a:p>
                      <a:pPr algn="l"/>
                      <a:r>
                        <a:rPr kumimoji="1" lang="en-US" altLang="ja-JP" sz="1000" dirty="0" smtClean="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rPr>
                        <a:t>   </a:t>
                      </a:r>
                      <a:r>
                        <a:rPr kumimoji="1" lang="ja-JP" altLang="en-US" sz="1000" dirty="0" smtClean="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rPr>
                        <a:t>事務所は①に</a:t>
                      </a:r>
                      <a:endParaRPr kumimoji="1" lang="en-US" altLang="ja-JP" sz="1000" dirty="0" smtClean="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endParaRPr>
                    </a:p>
                    <a:p>
                      <a:pPr algn="l"/>
                      <a:r>
                        <a:rPr kumimoji="1" lang="en-US" altLang="ja-JP" sz="1000" dirty="0" smtClean="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rPr>
                        <a:t>   </a:t>
                      </a:r>
                      <a:r>
                        <a:rPr kumimoji="1" lang="ja-JP" altLang="en-US" sz="1000" dirty="0" smtClean="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rPr>
                        <a:t>含む）</a:t>
                      </a:r>
                      <a:endParaRPr kumimoji="1" lang="ja-JP" altLang="en-US" sz="1000" dirty="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ja-JP" altLang="en-US" sz="900" dirty="0" smtClean="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rPr>
                        <a:t>総務・地域活動支援部門</a:t>
                      </a:r>
                      <a:endParaRPr kumimoji="1" lang="ja-JP" altLang="en-US" sz="900" dirty="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ysDot"/>
                      <a:round/>
                      <a:headEnd type="none" w="med" len="med"/>
                      <a:tailEnd type="none" w="med" len="med"/>
                    </a:lnB>
                  </a:tcPr>
                </a:tc>
                <a:tc>
                  <a:txBody>
                    <a:bodyPr/>
                    <a:lstStyle/>
                    <a:p>
                      <a:pPr algn="r"/>
                      <a:r>
                        <a:rPr kumimoji="1" lang="ja-JP" altLang="en-US" sz="1000" dirty="0" smtClean="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rPr>
                        <a:t>●●人</a:t>
                      </a:r>
                      <a:endParaRPr kumimoji="1" lang="ja-JP" altLang="en-US" sz="1000" dirty="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ysDot"/>
                      <a:round/>
                      <a:headEnd type="none" w="med" len="med"/>
                      <a:tailEnd type="none" w="med" len="med"/>
                    </a:lnB>
                  </a:tcPr>
                </a:tc>
                <a:tc>
                  <a:txBody>
                    <a:bodyPr/>
                    <a:lstStyle/>
                    <a:p>
                      <a:pPr algn="r"/>
                      <a:r>
                        <a:rPr kumimoji="1" lang="ja-JP" altLang="en-US" sz="1000" dirty="0" smtClean="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rPr>
                        <a:t>●●人</a:t>
                      </a:r>
                      <a:endParaRPr kumimoji="1" lang="ja-JP" altLang="en-US" sz="1000" dirty="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ysDot"/>
                      <a:round/>
                      <a:headEnd type="none" w="med" len="med"/>
                      <a:tailEnd type="none" w="med" len="med"/>
                    </a:lnB>
                  </a:tcPr>
                </a:tc>
                <a:tc>
                  <a:txBody>
                    <a:bodyPr/>
                    <a:lstStyle/>
                    <a:p>
                      <a:pPr algn="l"/>
                      <a:r>
                        <a:rPr kumimoji="1" lang="ja-JP" altLang="en-US" sz="1000" dirty="0" smtClean="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rPr>
                        <a:t>地域協議会、地域振興・地域活動支援、人権、生涯学習、防災訓練、防犯等</a:t>
                      </a:r>
                      <a:endParaRPr kumimoji="1" lang="ja-JP" altLang="en-US" sz="1000" dirty="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ysDot"/>
                      <a:round/>
                      <a:headEnd type="none" w="med" len="med"/>
                      <a:tailEnd type="none" w="med" len="med"/>
                    </a:lnB>
                  </a:tcPr>
                </a:tc>
              </a:tr>
              <a:tr h="344072">
                <a:tc vMerge="1">
                  <a:txBody>
                    <a:bodyPr/>
                    <a:lstStyle/>
                    <a:p>
                      <a:pPr algn="ctr"/>
                      <a:endParaRPr kumimoji="1" lang="ja-JP" altLang="en-US" sz="1100" dirty="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tcPr>
                </a:tc>
                <a:tc>
                  <a:txBody>
                    <a:bodyPr/>
                    <a:lstStyle/>
                    <a:p>
                      <a:pPr algn="ctr"/>
                      <a:r>
                        <a:rPr kumimoji="1" lang="ja-JP" altLang="en-US" sz="1000" dirty="0" smtClean="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rPr>
                        <a:t>窓口サービス部門</a:t>
                      </a:r>
                      <a:endParaRPr kumimoji="1" lang="ja-JP" altLang="en-US" sz="1000" dirty="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tcPr>
                </a:tc>
                <a:tc>
                  <a:txBody>
                    <a:bodyPr/>
                    <a:lstStyle/>
                    <a:p>
                      <a:pPr algn="r"/>
                      <a:r>
                        <a:rPr kumimoji="1" lang="ja-JP" altLang="en-US" sz="1000" dirty="0" smtClean="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rPr>
                        <a:t>●●人</a:t>
                      </a:r>
                      <a:endParaRPr kumimoji="1" lang="ja-JP" altLang="en-US" sz="1000" dirty="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tcPr>
                </a:tc>
                <a:tc>
                  <a:txBody>
                    <a:bodyPr/>
                    <a:lstStyle/>
                    <a:p>
                      <a:pPr algn="r"/>
                      <a:r>
                        <a:rPr kumimoji="1" lang="ja-JP" altLang="en-US" sz="1000" dirty="0" smtClean="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rPr>
                        <a:t>●●人</a:t>
                      </a:r>
                      <a:endParaRPr kumimoji="1" lang="ja-JP" altLang="en-US" sz="1000" dirty="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tcPr>
                </a:tc>
                <a:tc>
                  <a:txBody>
                    <a:bodyPr/>
                    <a:lstStyle/>
                    <a:p>
                      <a:pPr algn="l"/>
                      <a:r>
                        <a:rPr kumimoji="1" lang="ja-JP" altLang="en-US" sz="1000" dirty="0" smtClean="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rPr>
                        <a:t>住民基本台帳、戸籍、印鑑登録証明、国民健康保険、国民年金、税証明等</a:t>
                      </a:r>
                      <a:endParaRPr kumimoji="1" lang="ja-JP" altLang="en-US" sz="1000" dirty="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tcPr>
                </a:tc>
              </a:tr>
              <a:tr h="344072">
                <a:tc vMerge="1">
                  <a:txBody>
                    <a:bodyPr/>
                    <a:lstStyle/>
                    <a:p>
                      <a:pPr algn="ctr"/>
                      <a:endParaRPr kumimoji="1" lang="ja-JP" altLang="en-US" sz="1100" dirty="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ysDot"/>
                      <a:round/>
                      <a:headEnd type="none" w="med" len="med"/>
                      <a:tailEnd type="none" w="med" len="med"/>
                    </a:lnT>
                    <a:lnB w="28575" cap="flat" cmpd="sng" algn="ctr">
                      <a:solidFill>
                        <a:schemeClr val="tx1"/>
                      </a:solidFill>
                      <a:prstDash val="solid"/>
                      <a:round/>
                      <a:headEnd type="none" w="med" len="med"/>
                      <a:tailEnd type="none" w="med" len="med"/>
                    </a:lnB>
                  </a:tcPr>
                </a:tc>
                <a:tc>
                  <a:txBody>
                    <a:bodyPr/>
                    <a:lstStyle/>
                    <a:p>
                      <a:pPr algn="ctr"/>
                      <a:r>
                        <a:rPr kumimoji="1" lang="ja-JP" altLang="en-US" sz="1000" dirty="0" smtClean="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rPr>
                        <a:t>保健福祉センター</a:t>
                      </a:r>
                      <a:endParaRPr kumimoji="1" lang="ja-JP" altLang="en-US" sz="1000" dirty="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ysDot"/>
                      <a:round/>
                      <a:headEnd type="none" w="med" len="med"/>
                      <a:tailEnd type="none" w="med" len="med"/>
                    </a:lnT>
                    <a:lnB w="28575" cap="flat" cmpd="sng" algn="ctr">
                      <a:solidFill>
                        <a:schemeClr val="tx1"/>
                      </a:solidFill>
                      <a:prstDash val="solid"/>
                      <a:round/>
                      <a:headEnd type="none" w="med" len="med"/>
                      <a:tailEnd type="none" w="med" len="med"/>
                    </a:lnB>
                  </a:tcPr>
                </a:tc>
                <a:tc>
                  <a:txBody>
                    <a:bodyPr/>
                    <a:lstStyle/>
                    <a:p>
                      <a:pPr algn="r"/>
                      <a:r>
                        <a:rPr kumimoji="1" lang="ja-JP" altLang="en-US" sz="1000" dirty="0" smtClean="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rPr>
                        <a:t>●●人</a:t>
                      </a:r>
                      <a:endParaRPr kumimoji="1" lang="ja-JP" altLang="en-US" sz="1000" dirty="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ysDot"/>
                      <a:round/>
                      <a:headEnd type="none" w="med" len="med"/>
                      <a:tailEnd type="none" w="med" len="med"/>
                    </a:lnT>
                    <a:lnB w="28575" cap="flat" cmpd="sng" algn="ctr">
                      <a:solidFill>
                        <a:schemeClr val="tx1"/>
                      </a:solidFill>
                      <a:prstDash val="solid"/>
                      <a:round/>
                      <a:headEnd type="none" w="med" len="med"/>
                      <a:tailEnd type="none" w="med" len="med"/>
                    </a:lnB>
                  </a:tcPr>
                </a:tc>
                <a:tc>
                  <a:txBody>
                    <a:bodyPr/>
                    <a:lstStyle/>
                    <a:p>
                      <a:pPr algn="r"/>
                      <a:r>
                        <a:rPr kumimoji="1" lang="ja-JP" altLang="en-US" sz="1000" dirty="0" smtClean="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rPr>
                        <a:t>●●人</a:t>
                      </a:r>
                      <a:endParaRPr kumimoji="1" lang="ja-JP" altLang="en-US" sz="1000" dirty="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ysDot"/>
                      <a:round/>
                      <a:headEnd type="none" w="med" len="med"/>
                      <a:tailEnd type="none" w="med" len="med"/>
                    </a:lnT>
                    <a:lnB w="28575" cap="flat" cmpd="sng" algn="ctr">
                      <a:solidFill>
                        <a:schemeClr val="tx1"/>
                      </a:solidFill>
                      <a:prstDash val="solid"/>
                      <a:round/>
                      <a:headEnd type="none" w="med" len="med"/>
                      <a:tailEnd type="none" w="med" len="med"/>
                    </a:lnB>
                  </a:tcPr>
                </a:tc>
                <a:tc>
                  <a:txBody>
                    <a:bodyPr/>
                    <a:lstStyle/>
                    <a:p>
                      <a:pPr algn="l"/>
                      <a:r>
                        <a:rPr kumimoji="1" lang="ja-JP" altLang="en-US" sz="1000" dirty="0" smtClean="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rPr>
                        <a:t>児童手当・こども医療費助成の申請・受理・支給、各種検診、保健予防、</a:t>
                      </a:r>
                      <a:r>
                        <a:rPr kumimoji="1" lang="zh-TW" altLang="en-US" sz="1000" dirty="0" smtClean="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rPr>
                        <a:t>地域福祉、介護保険</a:t>
                      </a:r>
                      <a:r>
                        <a:rPr kumimoji="1" lang="ja-JP" altLang="en-US" sz="1000" dirty="0" err="1" smtClean="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1000" dirty="0" smtClean="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rPr>
                        <a:t>生活保護等</a:t>
                      </a:r>
                      <a:endParaRPr kumimoji="1" lang="ja-JP" altLang="en-US" sz="1000" dirty="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olid"/>
                      <a:round/>
                      <a:headEnd type="none" w="med" len="med"/>
                      <a:tailEnd type="none" w="med" len="med"/>
                    </a:lnB>
                  </a:tcPr>
                </a:tc>
              </a:tr>
              <a:tr h="346951">
                <a:tc vMerge="1">
                  <a:txBody>
                    <a:bodyPr/>
                    <a:lstStyle/>
                    <a:p>
                      <a:pPr algn="ctr"/>
                      <a:endParaRPr kumimoji="1" lang="ja-JP" altLang="en-US" sz="1100" b="1" dirty="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endParaRPr>
                    </a:p>
                  </a:txBody>
                  <a:tcPr>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tcPr>
                </a:tc>
                <a:tc>
                  <a:txBody>
                    <a:bodyPr/>
                    <a:lstStyle/>
                    <a:p>
                      <a:pPr algn="ctr"/>
                      <a:r>
                        <a:rPr kumimoji="1" lang="en-US" altLang="ja-JP" sz="1000" b="1" dirty="0" smtClean="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1000" b="1" dirty="0" smtClean="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rPr>
                        <a:t>　合計　</a:t>
                      </a:r>
                      <a:r>
                        <a:rPr kumimoji="1" lang="en-US" altLang="ja-JP" sz="1000" b="1" dirty="0" smtClean="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rPr>
                        <a:t>》</a:t>
                      </a:r>
                      <a:endParaRPr kumimoji="1" lang="ja-JP" altLang="en-US" sz="1000" b="1" dirty="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endParaRPr>
                    </a:p>
                  </a:txBody>
                  <a:tcPr anchor="ctr">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tcPr>
                </a:tc>
                <a:tc>
                  <a:txBody>
                    <a:bodyPr/>
                    <a:lstStyle/>
                    <a:p>
                      <a:pPr algn="r"/>
                      <a:r>
                        <a:rPr kumimoji="1" lang="ja-JP" altLang="en-US" sz="1000" b="1" dirty="0" smtClean="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rPr>
                        <a:t>●●人</a:t>
                      </a:r>
                      <a:endParaRPr kumimoji="1" lang="ja-JP" altLang="en-US" sz="1000" b="1" dirty="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tcPr>
                </a:tc>
                <a:tc>
                  <a:txBody>
                    <a:bodyPr/>
                    <a:lstStyle/>
                    <a:p>
                      <a:pPr algn="r"/>
                      <a:r>
                        <a:rPr kumimoji="1" lang="ja-JP" altLang="en-US" sz="1000" b="1" dirty="0" smtClean="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rPr>
                        <a:t>●●人</a:t>
                      </a:r>
                      <a:endParaRPr kumimoji="1" lang="ja-JP" altLang="en-US" sz="1000" b="1" dirty="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tcPr>
                </a:tc>
                <a:tc>
                  <a:txBody>
                    <a:bodyPr/>
                    <a:lstStyle/>
                    <a:p>
                      <a:pPr algn="l"/>
                      <a:endParaRPr kumimoji="1" lang="ja-JP" altLang="en-US" sz="1000" b="1" dirty="0">
                        <a:solidFill>
                          <a:sysClr val="windowText" lastClr="000000"/>
                        </a:solidFill>
                        <a:latin typeface="Meiryo UI" panose="020B0604030504040204" pitchFamily="50" charset="-128"/>
                        <a:ea typeface="Meiryo UI" panose="020B0604030504040204" pitchFamily="50" charset="-128"/>
                        <a:cs typeface="Meiryo UI" panose="020B0604030504040204" pitchFamily="50" charset="-128"/>
                      </a:endParaRPr>
                    </a:p>
                  </a:txBody>
                  <a:tcPr>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r>
            </a:tbl>
          </a:graphicData>
        </a:graphic>
      </p:graphicFrame>
      <p:sp>
        <p:nvSpPr>
          <p:cNvPr id="3" name="テキスト ボックス 2"/>
          <p:cNvSpPr txBox="1"/>
          <p:nvPr/>
        </p:nvSpPr>
        <p:spPr>
          <a:xfrm>
            <a:off x="1471052" y="6013807"/>
            <a:ext cx="2241321" cy="307777"/>
          </a:xfrm>
          <a:prstGeom prst="rect">
            <a:avLst/>
          </a:prstGeom>
          <a:solidFill>
            <a:schemeClr val="tx1"/>
          </a:solidFill>
          <a:ln w="19050">
            <a:noFill/>
            <a:prstDash val="sysDot"/>
          </a:ln>
        </p:spPr>
        <p:txBody>
          <a:bodyPr wrap="square" rtlCol="0" anchor="ctr">
            <a:spAutoFit/>
          </a:bodyPr>
          <a:lstStyle/>
          <a:p>
            <a:pPr algn="r"/>
            <a:r>
              <a:rPr kumimoji="1" lang="ja-JP" altLang="en-US" sz="1400" b="1" dirty="0" smtClean="0">
                <a:solidFill>
                  <a:schemeClr val="bg1"/>
                </a:solidFill>
                <a:latin typeface="Meiryo UI" panose="020B0604030504040204" pitchFamily="50" charset="-128"/>
                <a:ea typeface="Meiryo UI" panose="020B0604030504040204" pitchFamily="50" charset="-128"/>
                <a:cs typeface="Meiryo UI" panose="020B0604030504040204" pitchFamily="50" charset="-128"/>
              </a:rPr>
              <a:t>総合区合計</a:t>
            </a:r>
            <a:r>
              <a:rPr lang="ja-JP"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　</a:t>
            </a:r>
            <a:r>
              <a:rPr lang="ja-JP" altLang="en-US" sz="1400" b="1" dirty="0" smtClean="0">
                <a:solidFill>
                  <a:schemeClr val="bg1"/>
                </a:solidFill>
                <a:latin typeface="Meiryo UI" panose="020B0604030504040204" pitchFamily="50" charset="-128"/>
                <a:ea typeface="Meiryo UI" panose="020B0604030504040204" pitchFamily="50" charset="-128"/>
                <a:cs typeface="Meiryo UI" panose="020B0604030504040204" pitchFamily="50" charset="-128"/>
              </a:rPr>
              <a:t>　　 </a:t>
            </a:r>
            <a:r>
              <a:rPr lang="en-US" altLang="ja-JP" sz="1400" b="1" dirty="0" smtClean="0">
                <a:solidFill>
                  <a:schemeClr val="bg1"/>
                </a:solidFill>
                <a:latin typeface="Meiryo UI" panose="020B0604030504040204" pitchFamily="50" charset="-128"/>
                <a:ea typeface="Meiryo UI" panose="020B0604030504040204" pitchFamily="50" charset="-128"/>
                <a:cs typeface="Meiryo UI" panose="020B0604030504040204" pitchFamily="50" charset="-128"/>
              </a:rPr>
              <a:t>7,000</a:t>
            </a:r>
            <a:r>
              <a:rPr lang="ja-JP" altLang="en-US" sz="1400" b="1" dirty="0" smtClean="0">
                <a:solidFill>
                  <a:schemeClr val="bg1"/>
                </a:solidFill>
                <a:latin typeface="Meiryo UI" panose="020B0604030504040204" pitchFamily="50" charset="-128"/>
                <a:ea typeface="Meiryo UI" panose="020B0604030504040204" pitchFamily="50" charset="-128"/>
                <a:cs typeface="Meiryo UI" panose="020B0604030504040204" pitchFamily="50" charset="-128"/>
              </a:rPr>
              <a:t>人</a:t>
            </a:r>
            <a:endParaRPr lang="en-US" altLang="ja-JP" sz="1400" b="1" dirty="0" smtClean="0">
              <a:solidFill>
                <a:schemeClr val="bg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12" name="正方形/長方形 27"/>
          <p:cNvSpPr>
            <a:spLocks noChangeArrowheads="1"/>
          </p:cNvSpPr>
          <p:nvPr/>
        </p:nvSpPr>
        <p:spPr bwMode="auto">
          <a:xfrm>
            <a:off x="8112124" y="57647"/>
            <a:ext cx="1031875" cy="261937"/>
          </a:xfrm>
          <a:prstGeom prst="rect">
            <a:avLst/>
          </a:prstGeom>
          <a:noFill/>
          <a:ln w="9525">
            <a:noFill/>
            <a:miter lim="800000"/>
            <a:headEnd/>
            <a:tailEnd/>
          </a:ln>
        </p:spPr>
        <p:txBody>
          <a:bodyPr>
            <a:spAutoFit/>
          </a:bodyPr>
          <a:lstStyle/>
          <a:p>
            <a:pPr algn="r"/>
            <a:r>
              <a:rPr lang="ja-JP" altLang="en-US" sz="1100" b="1" dirty="0">
                <a:solidFill>
                  <a:srgbClr val="000000"/>
                </a:solidFill>
                <a:latin typeface="ＭＳ Ｐゴシック" charset="-128"/>
                <a:ea typeface="Meiryo UI" pitchFamily="50" charset="-128"/>
                <a:cs typeface="Meiryo UI" pitchFamily="50" charset="-128"/>
              </a:rPr>
              <a:t> 組織</a:t>
            </a:r>
            <a:r>
              <a:rPr lang="en-US" altLang="ja-JP" sz="1100" b="1" dirty="0" smtClean="0">
                <a:solidFill>
                  <a:srgbClr val="000000"/>
                </a:solidFill>
                <a:latin typeface="ＭＳ Ｐゴシック" charset="-128"/>
                <a:ea typeface="Meiryo UI" pitchFamily="50" charset="-128"/>
                <a:cs typeface="Meiryo UI" pitchFamily="50" charset="-128"/>
              </a:rPr>
              <a:t>-</a:t>
            </a:r>
            <a:r>
              <a:rPr lang="ja-JP" altLang="en-US" sz="1100" b="1" dirty="0" smtClean="0">
                <a:solidFill>
                  <a:srgbClr val="000000"/>
                </a:solidFill>
                <a:latin typeface="ＭＳ Ｐゴシック" charset="-128"/>
                <a:ea typeface="Meiryo UI" pitchFamily="50" charset="-128"/>
                <a:cs typeface="Meiryo UI" pitchFamily="50" charset="-128"/>
              </a:rPr>
              <a:t>９</a:t>
            </a:r>
            <a:endParaRPr lang="ja-JP" altLang="en-US" sz="1200" b="1" dirty="0">
              <a:solidFill>
                <a:srgbClr val="000000"/>
              </a:solidFill>
              <a:latin typeface="ＭＳ Ｐゴシック" charset="-128"/>
              <a:ea typeface="Meiryo UI" pitchFamily="50" charset="-128"/>
              <a:cs typeface="Meiryo UI" pitchFamily="50" charset="-128"/>
            </a:endParaRPr>
          </a:p>
        </p:txBody>
      </p:sp>
      <p:sp>
        <p:nvSpPr>
          <p:cNvPr id="2" name="テキスト ボックス 1"/>
          <p:cNvSpPr txBox="1"/>
          <p:nvPr/>
        </p:nvSpPr>
        <p:spPr>
          <a:xfrm>
            <a:off x="5801569" y="6021288"/>
            <a:ext cx="3090911" cy="276999"/>
          </a:xfrm>
          <a:prstGeom prst="rect">
            <a:avLst/>
          </a:prstGeom>
          <a:noFill/>
        </p:spPr>
        <p:txBody>
          <a:bodyPr wrap="none" rtlCol="0">
            <a:spAutoFit/>
          </a:bodyPr>
          <a:lstStyle/>
          <a:p>
            <a:r>
              <a:rPr kumimoji="1" lang="en-US" altLang="ja-JP" sz="1200" b="1" dirty="0" smtClean="0">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1200" b="1" dirty="0" smtClean="0">
                <a:latin typeface="Meiryo UI" panose="020B0604030504040204" pitchFamily="50" charset="-128"/>
                <a:ea typeface="Meiryo UI" panose="020B0604030504040204" pitchFamily="50" charset="-128"/>
                <a:cs typeface="Meiryo UI" panose="020B0604030504040204" pitchFamily="50" charset="-128"/>
              </a:rPr>
              <a:t>太字・下線部は総合区内全域に関する事務</a:t>
            </a:r>
            <a:endParaRPr kumimoji="1" lang="ja-JP" altLang="en-US" sz="1200" b="1" dirty="0">
              <a:latin typeface="Meiryo UI" panose="020B0604030504040204" pitchFamily="50" charset="-128"/>
              <a:ea typeface="Meiryo UI" panose="020B0604030504040204" pitchFamily="50" charset="-128"/>
              <a:cs typeface="Meiryo UI" panose="020B0604030504040204" pitchFamily="50" charset="-128"/>
            </a:endParaRPr>
          </a:p>
        </p:txBody>
      </p:sp>
    </p:spTree>
    <p:extLst>
      <p:ext uri="{BB962C8B-B14F-4D97-AF65-F5344CB8AC3E}">
        <p14:creationId xmlns="" xmlns:p14="http://schemas.microsoft.com/office/powerpoint/2010/main" val="3356203250"/>
      </p:ext>
    </p:extLst>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スライド番号プレースホルダー 2"/>
          <p:cNvSpPr txBox="1">
            <a:spLocks/>
          </p:cNvSpPr>
          <p:nvPr/>
        </p:nvSpPr>
        <p:spPr>
          <a:xfrm>
            <a:off x="7032206" y="13123"/>
            <a:ext cx="2125114" cy="365125"/>
          </a:xfrm>
          <a:prstGeom prst="rect">
            <a:avLst/>
          </a:prstGeom>
        </p:spPr>
        <p:txBody>
          <a:bodyPr vert="horz" lIns="91440" tIns="45720" rIns="91440" bIns="45720" rtlCol="0" anchor="ctr"/>
          <a:lstStyle/>
          <a:p>
            <a:pPr marL="0" marR="0" lvl="0" indent="0" algn="r" defTabSz="914400" rtl="0" eaLnBrk="1" fontAlgn="auto" latinLnBrk="0" hangingPunct="1">
              <a:lnSpc>
                <a:spcPct val="100000"/>
              </a:lnSpc>
              <a:spcBef>
                <a:spcPts val="0"/>
              </a:spcBef>
              <a:spcAft>
                <a:spcPts val="0"/>
              </a:spcAft>
              <a:buClrTx/>
              <a:buSzTx/>
              <a:buFontTx/>
              <a:buNone/>
              <a:tabLst/>
              <a:defRPr/>
            </a:pPr>
            <a:r>
              <a:rPr lang="en-US" altLang="ja-JP" sz="1600" kern="0" noProof="0" dirty="0" smtClean="0">
                <a:solidFill>
                  <a:sysClr val="windowText" lastClr="000000"/>
                </a:solidFill>
                <a:latin typeface="HGPｺﾞｼｯｸE" pitchFamily="50" charset="-128"/>
                <a:ea typeface="HGPｺﾞｼｯｸE" pitchFamily="50" charset="-128"/>
              </a:rPr>
              <a:t>1</a:t>
            </a:r>
            <a:r>
              <a:rPr lang="ja-JP" altLang="en-US" sz="1600" kern="0" noProof="0" dirty="0" smtClean="0">
                <a:solidFill>
                  <a:sysClr val="windowText" lastClr="000000"/>
                </a:solidFill>
                <a:latin typeface="HGPｺﾞｼｯｸE" pitchFamily="50" charset="-128"/>
                <a:ea typeface="HGPｺﾞｼｯｸE" pitchFamily="50" charset="-128"/>
              </a:rPr>
              <a:t>０</a:t>
            </a:r>
            <a:endParaRPr lang="en-US" altLang="ja-JP" sz="1600" kern="0" noProof="0" dirty="0">
              <a:solidFill>
                <a:sysClr val="windowText" lastClr="000000"/>
              </a:solidFill>
              <a:latin typeface="HGPｺﾞｼｯｸE" pitchFamily="50" charset="-128"/>
              <a:ea typeface="HGPｺﾞｼｯｸE" pitchFamily="50" charset="-128"/>
            </a:endParaRPr>
          </a:p>
        </p:txBody>
      </p:sp>
      <p:sp>
        <p:nvSpPr>
          <p:cNvPr id="40" name="正方形/長方形 39"/>
          <p:cNvSpPr/>
          <p:nvPr/>
        </p:nvSpPr>
        <p:spPr>
          <a:xfrm>
            <a:off x="179513" y="908720"/>
            <a:ext cx="8712968" cy="1944216"/>
          </a:xfrm>
          <a:prstGeom prst="rect">
            <a:avLst/>
          </a:prstGeom>
          <a:solidFill>
            <a:schemeClr val="accent6">
              <a:lumMod val="40000"/>
              <a:lumOff val="60000"/>
            </a:schemeClr>
          </a:solidFill>
          <a:ln w="952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endParaRPr kumimoji="1" lang="en-US" altLang="ja-JP" sz="1400" dirty="0" smtClean="0">
              <a:solidFill>
                <a:schemeClr val="tx1"/>
              </a:solidFill>
              <a:latin typeface="Meiryo UI" pitchFamily="50" charset="-128"/>
              <a:ea typeface="Meiryo UI" pitchFamily="50" charset="-128"/>
              <a:cs typeface="Meiryo UI" pitchFamily="50" charset="-128"/>
            </a:endParaRPr>
          </a:p>
          <a:p>
            <a:pPr>
              <a:lnSpc>
                <a:spcPct val="150000"/>
              </a:lnSpc>
              <a:spcBef>
                <a:spcPts val="900"/>
              </a:spcBef>
            </a:pPr>
            <a:r>
              <a:rPr kumimoji="1" lang="ja-JP" altLang="en-US" sz="1400" dirty="0" smtClean="0">
                <a:solidFill>
                  <a:schemeClr val="tx1"/>
                </a:solidFill>
                <a:latin typeface="Meiryo UI" pitchFamily="50" charset="-128"/>
                <a:ea typeface="Meiryo UI" pitchFamily="50" charset="-128"/>
                <a:cs typeface="Meiryo UI" pitchFamily="50" charset="-128"/>
              </a:rPr>
              <a:t>　</a:t>
            </a:r>
            <a:r>
              <a:rPr kumimoji="1" lang="ja-JP" altLang="en-US" sz="1400" b="1" dirty="0" smtClean="0">
                <a:solidFill>
                  <a:schemeClr val="tx1"/>
                </a:solidFill>
                <a:latin typeface="Meiryo UI" pitchFamily="50" charset="-128"/>
                <a:ea typeface="Meiryo UI" pitchFamily="50" charset="-128"/>
                <a:cs typeface="Meiryo UI" pitchFamily="50" charset="-128"/>
              </a:rPr>
              <a:t>◆</a:t>
            </a:r>
            <a:r>
              <a:rPr lang="ja-JP" altLang="en-US" sz="1400" b="1" dirty="0" smtClean="0">
                <a:solidFill>
                  <a:schemeClr val="tx1"/>
                </a:solidFill>
                <a:latin typeface="Meiryo UI" pitchFamily="50" charset="-128"/>
                <a:ea typeface="Meiryo UI" pitchFamily="50" charset="-128"/>
                <a:cs typeface="Meiryo UI" pitchFamily="50" charset="-128"/>
              </a:rPr>
              <a:t>総合区長は、総合区職員の採用、昇任、懲戒・分限処分等に関し、任命権者として権限の行使が可能</a:t>
            </a:r>
            <a:endParaRPr lang="en-US" altLang="ja-JP" sz="1400" b="1" dirty="0" smtClean="0">
              <a:solidFill>
                <a:schemeClr val="tx1"/>
              </a:solidFill>
              <a:latin typeface="Meiryo UI" pitchFamily="50" charset="-128"/>
              <a:ea typeface="Meiryo UI" pitchFamily="50" charset="-128"/>
              <a:cs typeface="Meiryo UI" pitchFamily="50" charset="-128"/>
            </a:endParaRPr>
          </a:p>
          <a:p>
            <a:r>
              <a:rPr lang="en-US" altLang="ja-JP" sz="1100" b="1" dirty="0" smtClean="0">
                <a:solidFill>
                  <a:schemeClr val="tx1"/>
                </a:solidFill>
                <a:latin typeface="Meiryo UI" pitchFamily="50" charset="-128"/>
                <a:ea typeface="Meiryo UI" pitchFamily="50" charset="-128"/>
                <a:cs typeface="Meiryo UI" pitchFamily="50" charset="-128"/>
              </a:rPr>
              <a:t>      ※</a:t>
            </a:r>
            <a:r>
              <a:rPr lang="ja-JP" altLang="en-US" sz="1100" dirty="0" smtClean="0">
                <a:solidFill>
                  <a:schemeClr val="tx1"/>
                </a:solidFill>
                <a:latin typeface="Meiryo UI" pitchFamily="50" charset="-128"/>
                <a:ea typeface="Meiryo UI" pitchFamily="50" charset="-128"/>
                <a:cs typeface="Meiryo UI" pitchFamily="50" charset="-128"/>
              </a:rPr>
              <a:t>ただし、大阪市の規則で定める主要な職員（課長級以上の職員など）を任免する場合には、あらかじめ市長の同意が必要</a:t>
            </a:r>
            <a:r>
              <a:rPr lang="en-US" altLang="ja-JP" sz="1400" dirty="0" smtClean="0">
                <a:solidFill>
                  <a:schemeClr val="tx1"/>
                </a:solidFill>
                <a:latin typeface="Meiryo UI" pitchFamily="50" charset="-128"/>
                <a:ea typeface="Meiryo UI" pitchFamily="50" charset="-128"/>
                <a:cs typeface="Meiryo UI" pitchFamily="50" charset="-128"/>
              </a:rPr>
              <a:t>    </a:t>
            </a:r>
          </a:p>
          <a:p>
            <a:pPr>
              <a:lnSpc>
                <a:spcPct val="150000"/>
              </a:lnSpc>
              <a:spcBef>
                <a:spcPts val="200"/>
              </a:spcBef>
            </a:pPr>
            <a:endParaRPr lang="en-US" altLang="ja-JP" sz="1400" dirty="0" smtClean="0">
              <a:solidFill>
                <a:schemeClr val="tx1"/>
              </a:solidFill>
              <a:latin typeface="Meiryo UI" pitchFamily="50" charset="-128"/>
              <a:ea typeface="Meiryo UI" pitchFamily="50" charset="-128"/>
              <a:cs typeface="Meiryo UI" pitchFamily="50" charset="-128"/>
            </a:endParaRPr>
          </a:p>
          <a:p>
            <a:pPr>
              <a:lnSpc>
                <a:spcPct val="150000"/>
              </a:lnSpc>
              <a:spcBef>
                <a:spcPts val="600"/>
              </a:spcBef>
            </a:pPr>
            <a:r>
              <a:rPr lang="ja-JP" altLang="en-US" sz="1400" dirty="0" smtClean="0">
                <a:solidFill>
                  <a:schemeClr val="tx1"/>
                </a:solidFill>
                <a:latin typeface="Meiryo UI" pitchFamily="50" charset="-128"/>
                <a:ea typeface="Meiryo UI" pitchFamily="50" charset="-128"/>
                <a:cs typeface="Meiryo UI" pitchFamily="50" charset="-128"/>
              </a:rPr>
              <a:t>　</a:t>
            </a:r>
            <a:r>
              <a:rPr lang="ja-JP" altLang="en-US" sz="1400" b="1" dirty="0" smtClean="0">
                <a:solidFill>
                  <a:schemeClr val="tx1"/>
                </a:solidFill>
                <a:latin typeface="Meiryo UI" pitchFamily="50" charset="-128"/>
                <a:ea typeface="Meiryo UI" pitchFamily="50" charset="-128"/>
                <a:cs typeface="Meiryo UI" pitchFamily="50" charset="-128"/>
              </a:rPr>
              <a:t>◆合区による区組織の拡大と局からの事務移管、工営所・公園事務所・保育所</a:t>
            </a:r>
            <a:r>
              <a:rPr lang="ja-JP" altLang="en-US" sz="1400" b="1" dirty="0">
                <a:solidFill>
                  <a:schemeClr val="tx1"/>
                </a:solidFill>
                <a:latin typeface="Meiryo UI" pitchFamily="50" charset="-128"/>
                <a:ea typeface="Meiryo UI" pitchFamily="50" charset="-128"/>
                <a:cs typeface="Meiryo UI" pitchFamily="50" charset="-128"/>
              </a:rPr>
              <a:t>を</a:t>
            </a:r>
            <a:r>
              <a:rPr lang="ja-JP" altLang="en-US" sz="1400" b="1" dirty="0" smtClean="0">
                <a:solidFill>
                  <a:schemeClr val="tx1"/>
                </a:solidFill>
                <a:latin typeface="Meiryo UI" pitchFamily="50" charset="-128"/>
                <a:ea typeface="Meiryo UI" pitchFamily="50" charset="-128"/>
                <a:cs typeface="Meiryo UI" pitchFamily="50" charset="-128"/>
              </a:rPr>
              <a:t>区組織の所管とすることに伴い、</a:t>
            </a:r>
            <a:endParaRPr lang="en-US" altLang="ja-JP" sz="1400" b="1" dirty="0" smtClean="0">
              <a:solidFill>
                <a:schemeClr val="tx1"/>
              </a:solidFill>
              <a:latin typeface="Meiryo UI" pitchFamily="50" charset="-128"/>
              <a:ea typeface="Meiryo UI" pitchFamily="50" charset="-128"/>
              <a:cs typeface="Meiryo UI" pitchFamily="50" charset="-128"/>
            </a:endParaRPr>
          </a:p>
          <a:p>
            <a:pPr>
              <a:spcBef>
                <a:spcPts val="200"/>
              </a:spcBef>
            </a:pPr>
            <a:r>
              <a:rPr lang="ja-JP" altLang="en-US" sz="1400" b="1" dirty="0" smtClean="0">
                <a:solidFill>
                  <a:schemeClr val="tx1"/>
                </a:solidFill>
                <a:latin typeface="Meiryo UI" pitchFamily="50" charset="-128"/>
                <a:ea typeface="Meiryo UI" pitchFamily="50" charset="-128"/>
                <a:cs typeface="Meiryo UI" pitchFamily="50" charset="-128"/>
              </a:rPr>
              <a:t>　　 組織マネジメントの範囲が大幅に拡大</a:t>
            </a:r>
            <a:endParaRPr kumimoji="1" lang="en-US" altLang="ja-JP" sz="1400" b="1" dirty="0" smtClean="0">
              <a:solidFill>
                <a:schemeClr val="tx1"/>
              </a:solidFill>
              <a:latin typeface="Meiryo UI" pitchFamily="50" charset="-128"/>
              <a:ea typeface="Meiryo UI" pitchFamily="50" charset="-128"/>
              <a:cs typeface="Meiryo UI" pitchFamily="50" charset="-128"/>
            </a:endParaRPr>
          </a:p>
        </p:txBody>
      </p:sp>
      <p:sp>
        <p:nvSpPr>
          <p:cNvPr id="41" name="テキスト ボックス 40"/>
          <p:cNvSpPr txBox="1"/>
          <p:nvPr/>
        </p:nvSpPr>
        <p:spPr>
          <a:xfrm>
            <a:off x="291537" y="980728"/>
            <a:ext cx="3416367" cy="324000"/>
          </a:xfrm>
          <a:prstGeom prst="rect">
            <a:avLst/>
          </a:prstGeom>
          <a:solidFill>
            <a:schemeClr val="accent6">
              <a:lumMod val="50000"/>
            </a:schemeClr>
          </a:solidFill>
          <a:ln w="25400">
            <a:noFill/>
          </a:ln>
        </p:spPr>
        <p:txBody>
          <a:bodyPr wrap="square" lIns="36000" rIns="0" rtlCol="0" anchor="ctr" anchorCtr="0">
            <a:spAutoFit/>
          </a:bodyPr>
          <a:lstStyle/>
          <a:p>
            <a:r>
              <a:rPr lang="ja-JP" altLang="en-US" sz="1400" b="1" dirty="0" smtClean="0">
                <a:solidFill>
                  <a:schemeClr val="bg1"/>
                </a:solidFill>
              </a:rPr>
              <a:t>①職員任免権の付与</a:t>
            </a:r>
            <a:endParaRPr lang="en-US" altLang="ja-JP" sz="1400" b="1" dirty="0" smtClean="0">
              <a:solidFill>
                <a:schemeClr val="bg1"/>
              </a:solidFill>
            </a:endParaRPr>
          </a:p>
        </p:txBody>
      </p:sp>
      <p:sp>
        <p:nvSpPr>
          <p:cNvPr id="42" name="テキスト ボックス 41"/>
          <p:cNvSpPr txBox="1"/>
          <p:nvPr/>
        </p:nvSpPr>
        <p:spPr>
          <a:xfrm>
            <a:off x="291537" y="1916832"/>
            <a:ext cx="3416367" cy="324000"/>
          </a:xfrm>
          <a:prstGeom prst="rect">
            <a:avLst/>
          </a:prstGeom>
          <a:solidFill>
            <a:schemeClr val="accent6">
              <a:lumMod val="50000"/>
            </a:schemeClr>
          </a:solidFill>
          <a:ln w="25400">
            <a:noFill/>
          </a:ln>
        </p:spPr>
        <p:txBody>
          <a:bodyPr wrap="square" lIns="36000" rIns="0" rtlCol="0" anchor="ctr" anchorCtr="0">
            <a:spAutoFit/>
          </a:bodyPr>
          <a:lstStyle/>
          <a:p>
            <a:r>
              <a:rPr lang="ja-JP" altLang="en-US" sz="1400" b="1" dirty="0" smtClean="0">
                <a:solidFill>
                  <a:schemeClr val="bg1"/>
                </a:solidFill>
              </a:rPr>
              <a:t>②総合区長の組織マネジメント範囲の拡大</a:t>
            </a:r>
            <a:endParaRPr lang="en-US" altLang="ja-JP" sz="1400" b="1" dirty="0" smtClean="0">
              <a:solidFill>
                <a:schemeClr val="bg1"/>
              </a:solidFill>
            </a:endParaRPr>
          </a:p>
        </p:txBody>
      </p:sp>
      <p:graphicFrame>
        <p:nvGraphicFramePr>
          <p:cNvPr id="54" name="表 53"/>
          <p:cNvGraphicFramePr>
            <a:graphicFrameLocks noGrp="1"/>
          </p:cNvGraphicFramePr>
          <p:nvPr/>
        </p:nvGraphicFramePr>
        <p:xfrm>
          <a:off x="395536" y="3121918"/>
          <a:ext cx="8424936" cy="3204200"/>
        </p:xfrm>
        <a:graphic>
          <a:graphicData uri="http://schemas.openxmlformats.org/drawingml/2006/table">
            <a:tbl>
              <a:tblPr firstRow="1" bandRow="1">
                <a:tableStyleId>{5C22544A-7EE6-4342-B048-85BDC9FD1C3A}</a:tableStyleId>
              </a:tblPr>
              <a:tblGrid>
                <a:gridCol w="2069283"/>
                <a:gridCol w="6355653"/>
              </a:tblGrid>
              <a:tr h="423918">
                <a:tc>
                  <a:txBody>
                    <a:bodyPr/>
                    <a:lstStyle/>
                    <a:p>
                      <a:pPr algn="ctr"/>
                      <a:r>
                        <a:rPr kumimoji="1" lang="ja-JP" altLang="en-US" sz="1300" dirty="0" smtClean="0"/>
                        <a:t>任免権の主な内容</a:t>
                      </a:r>
                      <a:endParaRPr kumimoji="1" lang="ja-JP" altLang="en-US" sz="1300" dirty="0"/>
                    </a:p>
                  </a:txBody>
                  <a:tcPr anchor="ctr"/>
                </a:tc>
                <a:tc>
                  <a:txBody>
                    <a:bodyPr/>
                    <a:lstStyle/>
                    <a:p>
                      <a:pPr algn="ctr"/>
                      <a:r>
                        <a:rPr kumimoji="1" lang="ja-JP" altLang="en-US" sz="1400" dirty="0" smtClean="0"/>
                        <a:t>総合区長が新たに行使できる具体的な権限</a:t>
                      </a:r>
                      <a:endParaRPr kumimoji="1" lang="ja-JP" altLang="en-US" sz="1400" dirty="0"/>
                    </a:p>
                  </a:txBody>
                  <a:tcPr anchor="ctr"/>
                </a:tc>
              </a:tr>
              <a:tr h="592324">
                <a:tc>
                  <a:txBody>
                    <a:bodyPr/>
                    <a:lstStyle/>
                    <a:p>
                      <a:pPr algn="ctr"/>
                      <a:r>
                        <a:rPr kumimoji="1" lang="ja-JP" altLang="en-US" sz="1300" dirty="0" smtClean="0"/>
                        <a:t>人事配置</a:t>
                      </a:r>
                      <a:endParaRPr kumimoji="1" lang="ja-JP" altLang="en-US" sz="1300" dirty="0"/>
                    </a:p>
                  </a:txBody>
                  <a:tcPr anchor="ctr"/>
                </a:tc>
                <a:tc>
                  <a:txBody>
                    <a:bodyPr/>
                    <a:lstStyle/>
                    <a:p>
                      <a:pPr algn="l"/>
                      <a:r>
                        <a:rPr kumimoji="1" lang="ja-JP" altLang="en-US" sz="1300" dirty="0" smtClean="0"/>
                        <a:t>総合区長の組織マネジメント範囲の拡大（総合区役所・地域自治区事務所・工営所・公園事務所・保育所）に応じ、組織として最大限のパフォーマンスを実現するための人事異動</a:t>
                      </a:r>
                      <a:endParaRPr kumimoji="1" lang="ja-JP" altLang="en-US" sz="1300" dirty="0"/>
                    </a:p>
                  </a:txBody>
                  <a:tcPr anchor="ctr"/>
                </a:tc>
              </a:tr>
              <a:tr h="783958">
                <a:tc>
                  <a:txBody>
                    <a:bodyPr/>
                    <a:lstStyle/>
                    <a:p>
                      <a:pPr algn="ctr"/>
                      <a:r>
                        <a:rPr kumimoji="1" lang="ja-JP" altLang="en-US" sz="1300" dirty="0" smtClean="0"/>
                        <a:t>採　　　用</a:t>
                      </a:r>
                      <a:endParaRPr kumimoji="1" lang="ja-JP" altLang="en-US" sz="1300" dirty="0"/>
                    </a:p>
                  </a:txBody>
                  <a:tcPr anchor="ctr"/>
                </a:tc>
                <a:tc>
                  <a:txBody>
                    <a:bodyPr/>
                    <a:lstStyle/>
                    <a:p>
                      <a:pPr algn="l"/>
                      <a:r>
                        <a:rPr kumimoji="1" lang="ja-JP" altLang="en-US" sz="1300" dirty="0" smtClean="0"/>
                        <a:t>地域の実情に応じたきめ細かい行政サービスを実施するための</a:t>
                      </a:r>
                      <a:endParaRPr kumimoji="1" lang="en-US" altLang="ja-JP" sz="1300" dirty="0" smtClean="0"/>
                    </a:p>
                    <a:p>
                      <a:pPr algn="l"/>
                      <a:r>
                        <a:rPr kumimoji="1" lang="ja-JP" altLang="en-US" sz="1300" dirty="0" smtClean="0"/>
                        <a:t>・高度な専門性を有する任期付職員の採用</a:t>
                      </a:r>
                      <a:endParaRPr kumimoji="1" lang="en-US" altLang="ja-JP" sz="1300" dirty="0" smtClean="0"/>
                    </a:p>
                    <a:p>
                      <a:pPr algn="l"/>
                      <a:r>
                        <a:rPr kumimoji="1" lang="ja-JP" altLang="en-US" sz="1300" dirty="0" smtClean="0"/>
                        <a:t>・非常勤職員、臨時的任用職員の採用　など</a:t>
                      </a:r>
                    </a:p>
                  </a:txBody>
                  <a:tcPr anchor="ctr"/>
                </a:tc>
              </a:tr>
              <a:tr h="468000">
                <a:tc>
                  <a:txBody>
                    <a:bodyPr/>
                    <a:lstStyle/>
                    <a:p>
                      <a:pPr algn="ctr"/>
                      <a:r>
                        <a:rPr kumimoji="1" lang="ja-JP" altLang="en-US" sz="1300" dirty="0" smtClean="0"/>
                        <a:t>昇　　任</a:t>
                      </a:r>
                      <a:endParaRPr kumimoji="1" lang="ja-JP" altLang="en-US" sz="1300" dirty="0"/>
                    </a:p>
                  </a:txBody>
                  <a:tcPr anchor="ct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300" dirty="0" smtClean="0"/>
                        <a:t>・総合区長の判断</a:t>
                      </a:r>
                      <a:endParaRPr kumimoji="1" lang="en-US" altLang="ja-JP" sz="1300" dirty="0" smtClean="0"/>
                    </a:p>
                  </a:txBody>
                  <a:tcPr anchor="ctr"/>
                </a:tc>
              </a:tr>
              <a:tr h="468000">
                <a:tc>
                  <a:txBody>
                    <a:bodyPr/>
                    <a:lstStyle/>
                    <a:p>
                      <a:pPr algn="ctr"/>
                      <a:r>
                        <a:rPr kumimoji="1" lang="ja-JP" altLang="en-US" sz="1300" dirty="0" smtClean="0"/>
                        <a:t>懲戒処分</a:t>
                      </a:r>
                      <a:endParaRPr kumimoji="1" lang="ja-JP" altLang="en-US" sz="1300" dirty="0"/>
                    </a:p>
                  </a:txBody>
                  <a:tcPr anchor="ctr"/>
                </a:tc>
                <a:tc>
                  <a:txBody>
                    <a:bodyPr/>
                    <a:lstStyle/>
                    <a:p>
                      <a:pPr algn="l"/>
                      <a:r>
                        <a:rPr kumimoji="1" lang="ja-JP" altLang="en-US" sz="1300" dirty="0" smtClean="0"/>
                        <a:t>・総合区長の判断</a:t>
                      </a:r>
                      <a:endParaRPr kumimoji="1" lang="ja-JP" altLang="en-US" sz="1300" dirty="0"/>
                    </a:p>
                  </a:txBody>
                  <a:tcPr anchor="ctr"/>
                </a:tc>
              </a:tr>
              <a:tr h="468000">
                <a:tc>
                  <a:txBody>
                    <a:bodyPr/>
                    <a:lstStyle/>
                    <a:p>
                      <a:pPr algn="ctr"/>
                      <a:r>
                        <a:rPr kumimoji="1" lang="ja-JP" altLang="en-US" sz="1300" dirty="0" smtClean="0"/>
                        <a:t>分限処分</a:t>
                      </a:r>
                      <a:endParaRPr kumimoji="1" lang="ja-JP" altLang="en-US" sz="1300" dirty="0"/>
                    </a:p>
                  </a:txBody>
                  <a:tcPr anchor="ct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300" dirty="0" smtClean="0"/>
                        <a:t>・総合区長の判断</a:t>
                      </a:r>
                      <a:endParaRPr kumimoji="1" lang="ja-JP" altLang="en-US" sz="1300" dirty="0"/>
                    </a:p>
                  </a:txBody>
                  <a:tcPr anchor="ctr"/>
                </a:tc>
              </a:tr>
            </a:tbl>
          </a:graphicData>
        </a:graphic>
      </p:graphicFrame>
      <p:sp>
        <p:nvSpPr>
          <p:cNvPr id="58" name="テキスト ボックス 57"/>
          <p:cNvSpPr txBox="1"/>
          <p:nvPr/>
        </p:nvSpPr>
        <p:spPr>
          <a:xfrm>
            <a:off x="539552" y="6432292"/>
            <a:ext cx="8352928" cy="284693"/>
          </a:xfrm>
          <a:prstGeom prst="rect">
            <a:avLst/>
          </a:prstGeom>
          <a:noFill/>
        </p:spPr>
        <p:txBody>
          <a:bodyPr wrap="square" rtlCol="0">
            <a:spAutoFit/>
          </a:bodyPr>
          <a:lstStyle/>
          <a:p>
            <a:r>
              <a:rPr kumimoji="1" lang="en-US" altLang="ja-JP" sz="1250" b="1" dirty="0" smtClean="0"/>
              <a:t>※ </a:t>
            </a:r>
            <a:r>
              <a:rPr kumimoji="1" lang="ja-JP" altLang="en-US" sz="1250" b="1" dirty="0" smtClean="0"/>
              <a:t>いずれの権限も、総合区長は、</a:t>
            </a:r>
            <a:r>
              <a:rPr lang="ja-JP" altLang="en-US" sz="1250" b="1" dirty="0" smtClean="0"/>
              <a:t>市全体の人事行政との調和や</a:t>
            </a:r>
            <a:r>
              <a:rPr kumimoji="1" lang="ja-JP" altLang="en-US" sz="1250" b="1" dirty="0" smtClean="0"/>
              <a:t>他の任命権者との均衡を図りながら判断</a:t>
            </a:r>
            <a:endParaRPr kumimoji="1" lang="ja-JP" altLang="en-US" sz="1250" b="1" dirty="0"/>
          </a:p>
        </p:txBody>
      </p:sp>
      <p:sp>
        <p:nvSpPr>
          <p:cNvPr id="10" name="正方形/長方形 9"/>
          <p:cNvSpPr/>
          <p:nvPr/>
        </p:nvSpPr>
        <p:spPr>
          <a:xfrm>
            <a:off x="0" y="-1660"/>
            <a:ext cx="9144000" cy="432000"/>
          </a:xfrm>
          <a:prstGeom prst="rect">
            <a:avLst/>
          </a:prstGeom>
          <a:gradFill>
            <a:gsLst>
              <a:gs pos="0">
                <a:schemeClr val="accent2">
                  <a:lumMod val="40000"/>
                  <a:lumOff val="60000"/>
                </a:schemeClr>
              </a:gs>
              <a:gs pos="50000">
                <a:schemeClr val="bg1"/>
              </a:gs>
              <a:gs pos="100000">
                <a:schemeClr val="accent2">
                  <a:lumMod val="40000"/>
                  <a:lumOff val="6000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r>
              <a:rPr lang="ja-JP" altLang="en-US" sz="2000" b="1" dirty="0" smtClean="0">
                <a:solidFill>
                  <a:prstClr val="black"/>
                </a:solidFill>
                <a:latin typeface="Meiryo UI" pitchFamily="50" charset="-128"/>
                <a:ea typeface="Meiryo UI" pitchFamily="50" charset="-128"/>
                <a:cs typeface="Meiryo UI" pitchFamily="50" charset="-128"/>
              </a:rPr>
              <a:t>４　総合区長の組織マネジメント力の強化</a:t>
            </a:r>
            <a:endParaRPr lang="ja-JP" altLang="en-US" sz="2000" b="1" dirty="0">
              <a:solidFill>
                <a:prstClr val="black"/>
              </a:solidFill>
              <a:latin typeface="Meiryo UI" pitchFamily="50" charset="-128"/>
              <a:ea typeface="Meiryo UI" pitchFamily="50" charset="-128"/>
              <a:cs typeface="Meiryo UI" pitchFamily="50" charset="-128"/>
            </a:endParaRPr>
          </a:p>
        </p:txBody>
      </p:sp>
      <p:sp>
        <p:nvSpPr>
          <p:cNvPr id="13" name="テキスト ボックス 12"/>
          <p:cNvSpPr txBox="1"/>
          <p:nvPr/>
        </p:nvSpPr>
        <p:spPr>
          <a:xfrm>
            <a:off x="-121196" y="476672"/>
            <a:ext cx="7357492" cy="384721"/>
          </a:xfrm>
          <a:prstGeom prst="rect">
            <a:avLst/>
          </a:prstGeom>
          <a:noFill/>
        </p:spPr>
        <p:txBody>
          <a:bodyPr wrap="square" rtlCol="0">
            <a:spAutoFit/>
          </a:bodyPr>
          <a:lstStyle/>
          <a:p>
            <a:r>
              <a:rPr lang="ja-JP" altLang="en-US" sz="1900" b="1"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（１）総合区長の組織マネジメントの拡大</a:t>
            </a:r>
            <a:endParaRPr lang="ja-JP" altLang="en-US" sz="19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11" name="正方形/長方形 27"/>
          <p:cNvSpPr>
            <a:spLocks noChangeArrowheads="1"/>
          </p:cNvSpPr>
          <p:nvPr/>
        </p:nvSpPr>
        <p:spPr bwMode="auto">
          <a:xfrm>
            <a:off x="8131691" y="6574638"/>
            <a:ext cx="1031875" cy="261937"/>
          </a:xfrm>
          <a:prstGeom prst="rect">
            <a:avLst/>
          </a:prstGeom>
          <a:noFill/>
          <a:ln w="9525">
            <a:noFill/>
            <a:miter lim="800000"/>
            <a:headEnd/>
            <a:tailEnd/>
          </a:ln>
        </p:spPr>
        <p:txBody>
          <a:bodyPr>
            <a:spAutoFit/>
          </a:bodyPr>
          <a:lstStyle/>
          <a:p>
            <a:pPr algn="r"/>
            <a:r>
              <a:rPr lang="ja-JP" altLang="en-US" sz="1100" b="1" dirty="0">
                <a:solidFill>
                  <a:srgbClr val="000000"/>
                </a:solidFill>
                <a:latin typeface="ＭＳ Ｐゴシック" charset="-128"/>
                <a:ea typeface="Meiryo UI" pitchFamily="50" charset="-128"/>
                <a:cs typeface="Meiryo UI" pitchFamily="50" charset="-128"/>
              </a:rPr>
              <a:t> 組織</a:t>
            </a:r>
            <a:r>
              <a:rPr lang="en-US" altLang="ja-JP" sz="1100" b="1" dirty="0" smtClean="0">
                <a:solidFill>
                  <a:srgbClr val="000000"/>
                </a:solidFill>
                <a:latin typeface="ＭＳ Ｐゴシック" charset="-128"/>
                <a:ea typeface="Meiryo UI" pitchFamily="50" charset="-128"/>
                <a:cs typeface="Meiryo UI" pitchFamily="50" charset="-128"/>
              </a:rPr>
              <a:t>-</a:t>
            </a:r>
            <a:r>
              <a:rPr lang="ja-JP" altLang="en-US" sz="1100" b="1" dirty="0" smtClean="0">
                <a:solidFill>
                  <a:srgbClr val="000000"/>
                </a:solidFill>
                <a:latin typeface="ＭＳ Ｐゴシック" charset="-128"/>
                <a:ea typeface="Meiryo UI" pitchFamily="50" charset="-128"/>
                <a:cs typeface="Meiryo UI" pitchFamily="50" charset="-128"/>
              </a:rPr>
              <a:t>１０</a:t>
            </a:r>
            <a:endParaRPr lang="ja-JP" altLang="en-US" sz="1200" b="1" dirty="0">
              <a:solidFill>
                <a:srgbClr val="000000"/>
              </a:solidFill>
              <a:latin typeface="ＭＳ Ｐゴシック" charset="-128"/>
              <a:ea typeface="Meiryo UI" pitchFamily="50" charset="-128"/>
              <a:cs typeface="Meiryo UI" pitchFamily="50" charset="-128"/>
            </a:endParaRPr>
          </a:p>
        </p:txBody>
      </p:sp>
    </p:spTree>
    <p:extLst>
      <p:ext uri="{BB962C8B-B14F-4D97-AF65-F5344CB8AC3E}">
        <p14:creationId xmlns="" xmlns:p14="http://schemas.microsoft.com/office/powerpoint/2010/main" val="714658932"/>
      </p:ext>
    </p:extLst>
  </p:cSld>
  <p:clrMapOvr>
    <a:masterClrMapping/>
  </p:clrMapOvr>
  <p:timing>
    <p:tnLst>
      <p:par>
        <p:cTn id="1" dur="indefinite" restart="never" nodeType="tmRoot"/>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正方形/長方形 3"/>
          <p:cNvSpPr/>
          <p:nvPr/>
        </p:nvSpPr>
        <p:spPr>
          <a:xfrm>
            <a:off x="899592" y="2060848"/>
            <a:ext cx="7300979" cy="1909750"/>
          </a:xfrm>
          <a:prstGeom prst="rect">
            <a:avLst/>
          </a:prstGeom>
          <a:noFill/>
          <a:ln w="12700">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nSpc>
                <a:spcPct val="200000"/>
              </a:lnSpc>
            </a:pPr>
            <a:r>
              <a:rPr lang="en-US" altLang="ja-JP" sz="2000" dirty="0" smtClean="0">
                <a:solidFill>
                  <a:schemeClr val="tx1"/>
                </a:solidFill>
                <a:latin typeface="Meiryo UI" pitchFamily="50" charset="-128"/>
                <a:ea typeface="Meiryo UI" pitchFamily="50" charset="-128"/>
                <a:cs typeface="Meiryo UI" pitchFamily="50" charset="-128"/>
              </a:rPr>
              <a:t> </a:t>
            </a:r>
            <a:r>
              <a:rPr lang="ja-JP" altLang="en-US" sz="2000" dirty="0" smtClean="0">
                <a:solidFill>
                  <a:schemeClr val="tx1"/>
                </a:solidFill>
                <a:latin typeface="Meiryo UI" pitchFamily="50" charset="-128"/>
                <a:ea typeface="Meiryo UI" pitchFamily="50" charset="-128"/>
                <a:cs typeface="Meiryo UI" pitchFamily="50" charset="-128"/>
              </a:rPr>
              <a:t>１　区割り・区の名称</a:t>
            </a:r>
            <a:endParaRPr lang="en-US" altLang="ja-JP" sz="2000" dirty="0" smtClean="0">
              <a:solidFill>
                <a:schemeClr val="tx1"/>
              </a:solidFill>
              <a:latin typeface="Meiryo UI" pitchFamily="50" charset="-128"/>
              <a:ea typeface="Meiryo UI" pitchFamily="50" charset="-128"/>
              <a:cs typeface="Meiryo UI" pitchFamily="50" charset="-128"/>
            </a:endParaRPr>
          </a:p>
          <a:p>
            <a:pPr>
              <a:lnSpc>
                <a:spcPct val="200000"/>
              </a:lnSpc>
            </a:pPr>
            <a:r>
              <a:rPr lang="en-US" altLang="ja-JP" sz="2000" dirty="0" smtClean="0">
                <a:solidFill>
                  <a:schemeClr val="tx1"/>
                </a:solidFill>
                <a:latin typeface="Meiryo UI" pitchFamily="50" charset="-128"/>
                <a:ea typeface="Meiryo UI" pitchFamily="50" charset="-128"/>
                <a:cs typeface="Meiryo UI" pitchFamily="50" charset="-128"/>
              </a:rPr>
              <a:t> </a:t>
            </a:r>
            <a:r>
              <a:rPr lang="ja-JP" altLang="en-US" sz="2000" dirty="0" smtClean="0">
                <a:solidFill>
                  <a:schemeClr val="tx1"/>
                </a:solidFill>
                <a:latin typeface="Meiryo UI" pitchFamily="50" charset="-128"/>
                <a:ea typeface="Meiryo UI" pitchFamily="50" charset="-128"/>
                <a:cs typeface="Meiryo UI" pitchFamily="50" charset="-128"/>
              </a:rPr>
              <a:t>２　総合区役所の位置</a:t>
            </a:r>
            <a:endParaRPr kumimoji="1" lang="en-US" altLang="ja-JP" sz="1600" dirty="0" smtClean="0">
              <a:solidFill>
                <a:schemeClr val="tx1"/>
              </a:solidFill>
              <a:latin typeface="Meiryo UI" pitchFamily="50" charset="-128"/>
              <a:ea typeface="Meiryo UI" pitchFamily="50" charset="-128"/>
              <a:cs typeface="Meiryo UI" pitchFamily="50" charset="-128"/>
            </a:endParaRPr>
          </a:p>
        </p:txBody>
      </p:sp>
      <p:sp>
        <p:nvSpPr>
          <p:cNvPr id="5" name="タイトル 1"/>
          <p:cNvSpPr>
            <a:spLocks noGrp="1"/>
          </p:cNvSpPr>
          <p:nvPr>
            <p:ph type="title"/>
          </p:nvPr>
        </p:nvSpPr>
        <p:spPr>
          <a:xfrm>
            <a:off x="448538" y="1116276"/>
            <a:ext cx="8229600" cy="1143000"/>
          </a:xfrm>
        </p:spPr>
        <p:txBody>
          <a:bodyPr>
            <a:noAutofit/>
          </a:bodyPr>
          <a:lstStyle/>
          <a:p>
            <a:r>
              <a:rPr kumimoji="1" lang="ja-JP" altLang="en-US" sz="3600" dirty="0" smtClean="0"/>
              <a:t>目　　次</a:t>
            </a:r>
            <a:endParaRPr kumimoji="1" lang="ja-JP" altLang="en-US" sz="3600" dirty="0"/>
          </a:p>
        </p:txBody>
      </p:sp>
      <p:sp>
        <p:nvSpPr>
          <p:cNvPr id="7" name="正方形/長方形 6"/>
          <p:cNvSpPr/>
          <p:nvPr/>
        </p:nvSpPr>
        <p:spPr>
          <a:xfrm>
            <a:off x="3589836" y="3027199"/>
            <a:ext cx="4624557" cy="64807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2000" dirty="0" smtClean="0">
                <a:solidFill>
                  <a:schemeClr val="tx1"/>
                </a:solidFill>
                <a:latin typeface="Meiryo UI" pitchFamily="50" charset="-128"/>
                <a:ea typeface="Meiryo UI" pitchFamily="50" charset="-128"/>
                <a:cs typeface="Meiryo UI" pitchFamily="50" charset="-128"/>
              </a:rPr>
              <a:t>・・・・・・</a:t>
            </a:r>
            <a:r>
              <a:rPr kumimoji="1" lang="ja-JP" altLang="en-US" sz="2000" dirty="0" smtClean="0">
                <a:solidFill>
                  <a:schemeClr val="tx1"/>
                </a:solidFill>
                <a:latin typeface="Meiryo UI" pitchFamily="50" charset="-128"/>
                <a:ea typeface="Meiryo UI" pitchFamily="50" charset="-128"/>
                <a:cs typeface="Meiryo UI" pitchFamily="50" charset="-128"/>
              </a:rPr>
              <a:t>・・</a:t>
            </a:r>
            <a:r>
              <a:rPr lang="ja-JP" altLang="en-US" sz="2000" dirty="0" smtClean="0">
                <a:solidFill>
                  <a:schemeClr val="tx1"/>
                </a:solidFill>
                <a:latin typeface="Meiryo UI" pitchFamily="50" charset="-128"/>
                <a:ea typeface="Meiryo UI" pitchFamily="50" charset="-128"/>
                <a:cs typeface="Meiryo UI" pitchFamily="50" charset="-128"/>
              </a:rPr>
              <a:t>・・・・・・・・・・</a:t>
            </a:r>
            <a:r>
              <a:rPr kumimoji="1" lang="ja-JP" altLang="en-US" sz="2000" dirty="0" smtClean="0">
                <a:solidFill>
                  <a:schemeClr val="tx1"/>
                </a:solidFill>
                <a:latin typeface="Meiryo UI" pitchFamily="50" charset="-128"/>
                <a:ea typeface="Meiryo UI" pitchFamily="50" charset="-128"/>
                <a:cs typeface="Meiryo UI" pitchFamily="50" charset="-128"/>
              </a:rPr>
              <a:t>・・・・・・・・・</a:t>
            </a:r>
            <a:r>
              <a:rPr lang="ja-JP" altLang="en-US" sz="2000" dirty="0" smtClean="0">
                <a:solidFill>
                  <a:schemeClr val="tx1"/>
                </a:solidFill>
                <a:latin typeface="Meiryo UI" pitchFamily="50" charset="-128"/>
                <a:ea typeface="Meiryo UI" pitchFamily="50" charset="-128"/>
                <a:cs typeface="Meiryo UI" pitchFamily="50" charset="-128"/>
              </a:rPr>
              <a:t>・</a:t>
            </a:r>
            <a:r>
              <a:rPr kumimoji="1" lang="ja-JP" altLang="en-US" sz="2000" dirty="0" smtClean="0">
                <a:solidFill>
                  <a:schemeClr val="tx1"/>
                </a:solidFill>
                <a:latin typeface="Meiryo UI" pitchFamily="50" charset="-128"/>
                <a:ea typeface="Meiryo UI" pitchFamily="50" charset="-128"/>
                <a:cs typeface="Meiryo UI" pitchFamily="50" charset="-128"/>
              </a:rPr>
              <a:t>区割</a:t>
            </a:r>
            <a:r>
              <a:rPr kumimoji="1" lang="en-US" altLang="ja-JP" sz="2000" dirty="0" smtClean="0">
                <a:solidFill>
                  <a:schemeClr val="tx1"/>
                </a:solidFill>
                <a:latin typeface="Meiryo UI" pitchFamily="50" charset="-128"/>
                <a:ea typeface="Meiryo UI" pitchFamily="50" charset="-128"/>
                <a:cs typeface="Meiryo UI" pitchFamily="50" charset="-128"/>
              </a:rPr>
              <a:t>-</a:t>
            </a:r>
            <a:r>
              <a:rPr lang="ja-JP" altLang="en-US" sz="2000" dirty="0">
                <a:solidFill>
                  <a:schemeClr val="tx1"/>
                </a:solidFill>
                <a:latin typeface="Meiryo UI" pitchFamily="50" charset="-128"/>
                <a:ea typeface="Meiryo UI" pitchFamily="50" charset="-128"/>
                <a:cs typeface="Meiryo UI" pitchFamily="50" charset="-128"/>
              </a:rPr>
              <a:t>４</a:t>
            </a:r>
            <a:endParaRPr kumimoji="1" lang="en-US" altLang="ja-JP" sz="2000" dirty="0" smtClean="0">
              <a:solidFill>
                <a:schemeClr val="tx1"/>
              </a:solidFill>
              <a:latin typeface="Meiryo UI" pitchFamily="50" charset="-128"/>
              <a:ea typeface="Meiryo UI" pitchFamily="50" charset="-128"/>
              <a:cs typeface="Meiryo UI" pitchFamily="50" charset="-128"/>
            </a:endParaRPr>
          </a:p>
        </p:txBody>
      </p:sp>
      <p:sp>
        <p:nvSpPr>
          <p:cNvPr id="8" name="正方形/長方形 7"/>
          <p:cNvSpPr/>
          <p:nvPr/>
        </p:nvSpPr>
        <p:spPr>
          <a:xfrm>
            <a:off x="2973810" y="2426841"/>
            <a:ext cx="5614553" cy="64807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2000" dirty="0" smtClean="0">
                <a:solidFill>
                  <a:schemeClr val="tx1"/>
                </a:solidFill>
                <a:latin typeface="Meiryo UI" pitchFamily="50" charset="-128"/>
                <a:ea typeface="Meiryo UI" pitchFamily="50" charset="-128"/>
                <a:cs typeface="Meiryo UI" pitchFamily="50" charset="-128"/>
              </a:rPr>
              <a:t>・・・・・・・</a:t>
            </a:r>
            <a:r>
              <a:rPr kumimoji="1" lang="ja-JP" altLang="en-US" sz="2000" dirty="0" smtClean="0">
                <a:solidFill>
                  <a:schemeClr val="tx1"/>
                </a:solidFill>
                <a:latin typeface="Meiryo UI" pitchFamily="50" charset="-128"/>
                <a:ea typeface="Meiryo UI" pitchFamily="50" charset="-128"/>
                <a:cs typeface="Meiryo UI" pitchFamily="50" charset="-128"/>
              </a:rPr>
              <a:t>・・</a:t>
            </a:r>
            <a:r>
              <a:rPr lang="ja-JP" altLang="en-US" sz="2000" dirty="0" smtClean="0">
                <a:solidFill>
                  <a:schemeClr val="tx1"/>
                </a:solidFill>
                <a:latin typeface="Meiryo UI" pitchFamily="50" charset="-128"/>
                <a:ea typeface="Meiryo UI" pitchFamily="50" charset="-128"/>
                <a:cs typeface="Meiryo UI" pitchFamily="50" charset="-128"/>
              </a:rPr>
              <a:t>・・・・・・・・・・・・・・・</a:t>
            </a:r>
            <a:r>
              <a:rPr kumimoji="1" lang="ja-JP" altLang="en-US" sz="2000" dirty="0" smtClean="0">
                <a:solidFill>
                  <a:schemeClr val="tx1"/>
                </a:solidFill>
                <a:latin typeface="Meiryo UI" pitchFamily="50" charset="-128"/>
                <a:ea typeface="Meiryo UI" pitchFamily="50" charset="-128"/>
                <a:cs typeface="Meiryo UI" pitchFamily="50" charset="-128"/>
              </a:rPr>
              <a:t>・・・・・・</a:t>
            </a:r>
            <a:r>
              <a:rPr lang="ja-JP" altLang="en-US" sz="2000" dirty="0" smtClean="0">
                <a:solidFill>
                  <a:schemeClr val="tx1"/>
                </a:solidFill>
                <a:latin typeface="Meiryo UI" pitchFamily="50" charset="-128"/>
                <a:ea typeface="Meiryo UI" pitchFamily="50" charset="-128"/>
                <a:cs typeface="Meiryo UI" pitchFamily="50" charset="-128"/>
              </a:rPr>
              <a:t>区割</a:t>
            </a:r>
            <a:r>
              <a:rPr lang="en-US" altLang="ja-JP" sz="2000" dirty="0" smtClean="0">
                <a:solidFill>
                  <a:schemeClr val="tx1"/>
                </a:solidFill>
                <a:latin typeface="Meiryo UI" pitchFamily="50" charset="-128"/>
                <a:ea typeface="Meiryo UI" pitchFamily="50" charset="-128"/>
                <a:cs typeface="Meiryo UI" pitchFamily="50" charset="-128"/>
              </a:rPr>
              <a:t>-</a:t>
            </a:r>
            <a:r>
              <a:rPr lang="ja-JP" altLang="en-US" sz="2000" dirty="0" smtClean="0">
                <a:solidFill>
                  <a:schemeClr val="tx1"/>
                </a:solidFill>
                <a:latin typeface="Meiryo UI" pitchFamily="50" charset="-128"/>
                <a:ea typeface="Meiryo UI" pitchFamily="50" charset="-128"/>
                <a:cs typeface="Meiryo UI" pitchFamily="50" charset="-128"/>
              </a:rPr>
              <a:t>１</a:t>
            </a:r>
            <a:endParaRPr kumimoji="1" lang="ja-JP" altLang="en-US" sz="2000" dirty="0">
              <a:solidFill>
                <a:schemeClr val="tx1"/>
              </a:solidFill>
              <a:latin typeface="Meiryo UI" pitchFamily="50" charset="-128"/>
              <a:ea typeface="Meiryo UI" pitchFamily="50" charset="-128"/>
              <a:cs typeface="Meiryo UI" pitchFamily="50" charset="-128"/>
            </a:endParaRPr>
          </a:p>
        </p:txBody>
      </p:sp>
    </p:spTree>
  </p:cSld>
  <p:clrMapOvr>
    <a:masterClrMapping/>
  </p:clrMapOvr>
  <p:timing>
    <p:tnLst>
      <p:par>
        <p:cTn id="1" dur="indefinite" restart="never" nodeType="tmRoot"/>
      </p:par>
    </p:tn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 name="角丸四角形 101"/>
          <p:cNvSpPr/>
          <p:nvPr/>
        </p:nvSpPr>
        <p:spPr>
          <a:xfrm>
            <a:off x="179512" y="2800673"/>
            <a:ext cx="6480720" cy="3751408"/>
          </a:xfrm>
          <a:prstGeom prst="roundRect">
            <a:avLst>
              <a:gd name="adj" fmla="val 9221"/>
            </a:avLst>
          </a:prstGeom>
          <a:solidFill>
            <a:schemeClr val="accent5">
              <a:lumMod val="60000"/>
              <a:lumOff val="40000"/>
              <a:alpha val="20000"/>
            </a:schemeClr>
          </a:solid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000"/>
          </a:p>
        </p:txBody>
      </p:sp>
      <p:sp>
        <p:nvSpPr>
          <p:cNvPr id="36" name="正方形/長方形 35"/>
          <p:cNvSpPr/>
          <p:nvPr/>
        </p:nvSpPr>
        <p:spPr>
          <a:xfrm>
            <a:off x="194321" y="918245"/>
            <a:ext cx="8702030" cy="998587"/>
          </a:xfrm>
          <a:prstGeom prst="rect">
            <a:avLst/>
          </a:prstGeom>
          <a:solidFill>
            <a:schemeClr val="accent6">
              <a:lumMod val="40000"/>
              <a:lumOff val="60000"/>
            </a:schemeClr>
          </a:solidFill>
          <a:ln w="12700">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lIns="72000" tIns="36000" bIns="36000" rtlCol="0" anchor="ctr" anchorCtr="0"/>
          <a:lstStyle/>
          <a:p>
            <a:pPr>
              <a:lnSpc>
                <a:spcPct val="125000"/>
              </a:lnSpc>
              <a:spcBef>
                <a:spcPts val="200"/>
              </a:spcBef>
            </a:pPr>
            <a:r>
              <a:rPr lang="ja-JP" altLang="en-US" sz="1400" b="1" dirty="0" smtClean="0">
                <a:solidFill>
                  <a:schemeClr val="tx1"/>
                </a:solidFill>
                <a:latin typeface="Meiryo UI" pitchFamily="50" charset="-128"/>
                <a:ea typeface="Meiryo UI" pitchFamily="50" charset="-128"/>
                <a:cs typeface="Meiryo UI" pitchFamily="50" charset="-128"/>
              </a:rPr>
              <a:t>◆総合区長の組織マネジメントを活かした人事異動・人材配置による人材育成と組織パフォーマンスの向上</a:t>
            </a:r>
            <a:endParaRPr lang="en-US" altLang="ja-JP" sz="1400" b="1" dirty="0" smtClean="0">
              <a:solidFill>
                <a:schemeClr val="tx1"/>
              </a:solidFill>
              <a:latin typeface="Meiryo UI" pitchFamily="50" charset="-128"/>
              <a:ea typeface="Meiryo UI" pitchFamily="50" charset="-128"/>
              <a:cs typeface="Meiryo UI" pitchFamily="50" charset="-128"/>
            </a:endParaRPr>
          </a:p>
          <a:p>
            <a:pPr>
              <a:lnSpc>
                <a:spcPct val="125000"/>
              </a:lnSpc>
              <a:spcBef>
                <a:spcPts val="200"/>
              </a:spcBef>
            </a:pPr>
            <a:r>
              <a:rPr kumimoji="1" lang="ja-JP" altLang="en-US" sz="1400" b="1" dirty="0" smtClean="0">
                <a:solidFill>
                  <a:schemeClr val="tx1"/>
                </a:solidFill>
                <a:latin typeface="Meiryo UI" pitchFamily="50" charset="-128"/>
                <a:ea typeface="Meiryo UI" pitchFamily="50" charset="-128"/>
                <a:cs typeface="Meiryo UI" pitchFamily="50" charset="-128"/>
              </a:rPr>
              <a:t>◆企画立案能力のある人材等を積極的に総合区に登用し、総合区長による区政運営を推進</a:t>
            </a:r>
            <a:endParaRPr kumimoji="1" lang="en-US" altLang="ja-JP" sz="1400" b="1" dirty="0" smtClean="0">
              <a:solidFill>
                <a:schemeClr val="tx1"/>
              </a:solidFill>
              <a:latin typeface="Meiryo UI" pitchFamily="50" charset="-128"/>
              <a:ea typeface="Meiryo UI" pitchFamily="50" charset="-128"/>
              <a:cs typeface="Meiryo UI" pitchFamily="50" charset="-128"/>
            </a:endParaRPr>
          </a:p>
          <a:p>
            <a:pPr>
              <a:lnSpc>
                <a:spcPct val="125000"/>
              </a:lnSpc>
              <a:spcBef>
                <a:spcPts val="200"/>
              </a:spcBef>
            </a:pPr>
            <a:r>
              <a:rPr lang="ja-JP" altLang="en-US" sz="1400" b="1" dirty="0" smtClean="0">
                <a:solidFill>
                  <a:schemeClr val="tx1"/>
                </a:solidFill>
                <a:latin typeface="Meiryo UI" pitchFamily="50" charset="-128"/>
                <a:ea typeface="Meiryo UI" pitchFamily="50" charset="-128"/>
                <a:cs typeface="Meiryo UI" pitchFamily="50" charset="-128"/>
              </a:rPr>
              <a:t>◆総合区及び局での経験を通じた全市的な人材育成と区政運営のさらなる推進</a:t>
            </a:r>
            <a:endParaRPr lang="en-US" altLang="ja-JP" sz="1400" b="1" dirty="0" smtClean="0">
              <a:solidFill>
                <a:schemeClr val="tx1"/>
              </a:solidFill>
              <a:latin typeface="Meiryo UI" pitchFamily="50" charset="-128"/>
              <a:ea typeface="Meiryo UI" pitchFamily="50" charset="-128"/>
              <a:cs typeface="Meiryo UI" pitchFamily="50" charset="-128"/>
            </a:endParaRPr>
          </a:p>
        </p:txBody>
      </p:sp>
      <p:sp>
        <p:nvSpPr>
          <p:cNvPr id="48" name="角丸四角形 47"/>
          <p:cNvSpPr/>
          <p:nvPr/>
        </p:nvSpPr>
        <p:spPr>
          <a:xfrm>
            <a:off x="95250" y="2512641"/>
            <a:ext cx="8948390" cy="4176464"/>
          </a:xfrm>
          <a:prstGeom prst="roundRect">
            <a:avLst>
              <a:gd name="adj" fmla="val 7217"/>
            </a:avLst>
          </a:prstGeom>
          <a:noFill/>
          <a:ln>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9" name="テキスト ボックス 48"/>
          <p:cNvSpPr txBox="1"/>
          <p:nvPr/>
        </p:nvSpPr>
        <p:spPr>
          <a:xfrm>
            <a:off x="7501235" y="2332657"/>
            <a:ext cx="1008111" cy="324000"/>
          </a:xfrm>
          <a:prstGeom prst="rect">
            <a:avLst/>
          </a:prstGeom>
          <a:solidFill>
            <a:schemeClr val="bg1"/>
          </a:solidFill>
          <a:ln w="25400">
            <a:solidFill>
              <a:srgbClr val="002060"/>
            </a:solidFill>
          </a:ln>
        </p:spPr>
        <p:txBody>
          <a:bodyPr wrap="square" rtlCol="0" anchor="ctr">
            <a:spAutoFit/>
          </a:bodyPr>
          <a:lstStyle/>
          <a:p>
            <a:pPr algn="ctr"/>
            <a:r>
              <a:rPr lang="ja-JP" altLang="en-US" sz="1400" b="1" dirty="0" smtClean="0">
                <a:solidFill>
                  <a:srgbClr val="002060"/>
                </a:solidFill>
                <a:latin typeface="Meiryo UI" pitchFamily="50" charset="-128"/>
                <a:ea typeface="Meiryo UI" pitchFamily="50" charset="-128"/>
                <a:cs typeface="Meiryo UI" pitchFamily="50" charset="-128"/>
              </a:rPr>
              <a:t>大阪市</a:t>
            </a:r>
            <a:endParaRPr kumimoji="1" lang="ja-JP" altLang="en-US" sz="1400" b="1" dirty="0">
              <a:solidFill>
                <a:srgbClr val="002060"/>
              </a:solidFill>
              <a:latin typeface="Meiryo UI" pitchFamily="50" charset="-128"/>
              <a:ea typeface="Meiryo UI" pitchFamily="50" charset="-128"/>
              <a:cs typeface="Meiryo UI" pitchFamily="50" charset="-128"/>
            </a:endParaRPr>
          </a:p>
        </p:txBody>
      </p:sp>
      <p:sp>
        <p:nvSpPr>
          <p:cNvPr id="55" name="角丸四角形 54"/>
          <p:cNvSpPr/>
          <p:nvPr/>
        </p:nvSpPr>
        <p:spPr>
          <a:xfrm>
            <a:off x="1187624" y="3212976"/>
            <a:ext cx="2160000" cy="324000"/>
          </a:xfrm>
          <a:prstGeom prst="roundRect">
            <a:avLst/>
          </a:prstGeom>
          <a:solidFill>
            <a:schemeClr val="lt1"/>
          </a:solidFill>
          <a:ln w="15875"/>
        </p:spPr>
        <p:style>
          <a:lnRef idx="2">
            <a:schemeClr val="accent1">
              <a:shade val="50000"/>
            </a:schemeClr>
          </a:lnRef>
          <a:fillRef idx="1">
            <a:schemeClr val="accent1"/>
          </a:fillRef>
          <a:effectRef idx="0">
            <a:schemeClr val="accent1"/>
          </a:effectRef>
          <a:fontRef idx="minor">
            <a:schemeClr val="lt1"/>
          </a:fontRef>
        </p:style>
        <p:txBody>
          <a:bodyPr wrap="square" rtlCol="0" anchor="ctr" anchorCtr="1">
            <a:noAutofit/>
          </a:bodyPr>
          <a:lstStyle/>
          <a:p>
            <a:pPr algn="ctr"/>
            <a:r>
              <a:rPr kumimoji="1" lang="ja-JP" altLang="en-US" sz="1400" b="1" dirty="0" smtClean="0">
                <a:solidFill>
                  <a:schemeClr val="tx1"/>
                </a:solidFill>
                <a:latin typeface="Meiryo UI" pitchFamily="50" charset="-128"/>
                <a:ea typeface="Meiryo UI" pitchFamily="50" charset="-128"/>
                <a:cs typeface="Meiryo UI" pitchFamily="50" charset="-128"/>
              </a:rPr>
              <a:t>総合区</a:t>
            </a:r>
            <a:r>
              <a:rPr lang="ja-JP" altLang="en-US" sz="1400" b="1" dirty="0" smtClean="0">
                <a:solidFill>
                  <a:schemeClr val="tx1"/>
                </a:solidFill>
                <a:latin typeface="Meiryo UI" pitchFamily="50" charset="-128"/>
                <a:ea typeface="Meiryo UI" pitchFamily="50" charset="-128"/>
                <a:cs typeface="Meiryo UI" pitchFamily="50" charset="-128"/>
              </a:rPr>
              <a:t>役所</a:t>
            </a:r>
            <a:endParaRPr lang="en-US" altLang="ja-JP" sz="1400" b="1" dirty="0">
              <a:solidFill>
                <a:schemeClr val="tx1"/>
              </a:solidFill>
              <a:latin typeface="Meiryo UI" pitchFamily="50" charset="-128"/>
              <a:ea typeface="Meiryo UI" pitchFamily="50" charset="-128"/>
              <a:cs typeface="Meiryo UI" pitchFamily="50" charset="-128"/>
            </a:endParaRPr>
          </a:p>
        </p:txBody>
      </p:sp>
      <p:sp>
        <p:nvSpPr>
          <p:cNvPr id="38" name="テキスト ボックス 37"/>
          <p:cNvSpPr txBox="1"/>
          <p:nvPr/>
        </p:nvSpPr>
        <p:spPr>
          <a:xfrm>
            <a:off x="107504" y="2204864"/>
            <a:ext cx="3816424" cy="307777"/>
          </a:xfrm>
          <a:prstGeom prst="rect">
            <a:avLst/>
          </a:prstGeom>
          <a:noFill/>
        </p:spPr>
        <p:txBody>
          <a:bodyPr wrap="square" rtlCol="0">
            <a:spAutoFit/>
          </a:bodyPr>
          <a:lstStyle/>
          <a:p>
            <a:r>
              <a:rPr kumimoji="1" lang="en-US" altLang="ja-JP" sz="1400" b="1" dirty="0" smtClean="0"/>
              <a:t>〈</a:t>
            </a:r>
            <a:r>
              <a:rPr kumimoji="1" lang="ja-JP" altLang="en-US" sz="1400" b="1" dirty="0" smtClean="0"/>
              <a:t>総合区</a:t>
            </a:r>
            <a:r>
              <a:rPr lang="ja-JP" altLang="en-US" sz="1400" b="1" dirty="0" smtClean="0"/>
              <a:t>設置</a:t>
            </a:r>
            <a:r>
              <a:rPr kumimoji="1" lang="ja-JP" altLang="en-US" sz="1400" b="1" dirty="0" smtClean="0"/>
              <a:t>後の人材配置のイメージ</a:t>
            </a:r>
            <a:r>
              <a:rPr kumimoji="1" lang="en-US" altLang="ja-JP" sz="1400" b="1" dirty="0" smtClean="0"/>
              <a:t>〉</a:t>
            </a:r>
            <a:endParaRPr kumimoji="1" lang="ja-JP" altLang="en-US" sz="1400" b="1" dirty="0"/>
          </a:p>
        </p:txBody>
      </p:sp>
      <p:sp>
        <p:nvSpPr>
          <p:cNvPr id="61" name="角丸四角形 60"/>
          <p:cNvSpPr/>
          <p:nvPr/>
        </p:nvSpPr>
        <p:spPr>
          <a:xfrm>
            <a:off x="1187624" y="5105073"/>
            <a:ext cx="2160000" cy="1296000"/>
          </a:xfrm>
          <a:prstGeom prst="roundRect">
            <a:avLst/>
          </a:prstGeom>
          <a:solidFill>
            <a:schemeClr val="lt1"/>
          </a:solidFill>
          <a:ln w="15875"/>
        </p:spPr>
        <p:style>
          <a:lnRef idx="2">
            <a:schemeClr val="accent1">
              <a:shade val="50000"/>
            </a:schemeClr>
          </a:lnRef>
          <a:fillRef idx="1">
            <a:schemeClr val="accent1"/>
          </a:fillRef>
          <a:effectRef idx="0">
            <a:schemeClr val="accent1"/>
          </a:effectRef>
          <a:fontRef idx="minor">
            <a:schemeClr val="lt1"/>
          </a:fontRef>
        </p:style>
        <p:txBody>
          <a:bodyPr wrap="square" rtlCol="0" anchor="ctr" anchorCtr="1">
            <a:noAutofit/>
          </a:bodyPr>
          <a:lstStyle/>
          <a:p>
            <a:pPr>
              <a:spcBef>
                <a:spcPts val="600"/>
              </a:spcBef>
            </a:pPr>
            <a:r>
              <a:rPr lang="ja-JP" altLang="en-US" sz="1400" b="1" dirty="0" smtClean="0">
                <a:solidFill>
                  <a:schemeClr val="tx1"/>
                </a:solidFill>
                <a:latin typeface="Meiryo UI" pitchFamily="50" charset="-128"/>
                <a:ea typeface="Meiryo UI" pitchFamily="50" charset="-128"/>
                <a:cs typeface="Meiryo UI" pitchFamily="50" charset="-128"/>
              </a:rPr>
              <a:t>地域自治区事務所</a:t>
            </a:r>
            <a:endParaRPr lang="en-US" altLang="ja-JP" sz="1400" b="1" dirty="0" smtClean="0">
              <a:solidFill>
                <a:schemeClr val="tx1"/>
              </a:solidFill>
              <a:latin typeface="Meiryo UI" pitchFamily="50" charset="-128"/>
              <a:ea typeface="Meiryo UI" pitchFamily="50" charset="-128"/>
              <a:cs typeface="Meiryo UI" pitchFamily="50" charset="-128"/>
            </a:endParaRPr>
          </a:p>
          <a:p>
            <a:pPr>
              <a:spcBef>
                <a:spcPts val="600"/>
              </a:spcBef>
            </a:pPr>
            <a:r>
              <a:rPr lang="ja-JP" altLang="en-US" sz="1400" b="1" dirty="0" smtClean="0">
                <a:solidFill>
                  <a:schemeClr val="tx1"/>
                </a:solidFill>
                <a:latin typeface="Meiryo UI" pitchFamily="50" charset="-128"/>
                <a:ea typeface="Meiryo UI" pitchFamily="50" charset="-128"/>
                <a:cs typeface="Meiryo UI" pitchFamily="50" charset="-128"/>
              </a:rPr>
              <a:t>公園事務所</a:t>
            </a:r>
            <a:endParaRPr lang="en-US" altLang="ja-JP" sz="1400" b="1" dirty="0" smtClean="0">
              <a:solidFill>
                <a:schemeClr val="tx1"/>
              </a:solidFill>
              <a:latin typeface="Meiryo UI" pitchFamily="50" charset="-128"/>
              <a:ea typeface="Meiryo UI" pitchFamily="50" charset="-128"/>
              <a:cs typeface="Meiryo UI" pitchFamily="50" charset="-128"/>
            </a:endParaRPr>
          </a:p>
          <a:p>
            <a:pPr>
              <a:spcBef>
                <a:spcPts val="600"/>
              </a:spcBef>
            </a:pPr>
            <a:r>
              <a:rPr lang="ja-JP" altLang="en-US" sz="1400" b="1" dirty="0" smtClean="0">
                <a:solidFill>
                  <a:schemeClr val="tx1"/>
                </a:solidFill>
                <a:latin typeface="Meiryo UI" pitchFamily="50" charset="-128"/>
                <a:ea typeface="Meiryo UI" pitchFamily="50" charset="-128"/>
                <a:cs typeface="Meiryo UI" pitchFamily="50" charset="-128"/>
              </a:rPr>
              <a:t>工営所</a:t>
            </a:r>
            <a:endParaRPr lang="en-US" altLang="ja-JP" sz="1400" b="1" dirty="0" smtClean="0">
              <a:solidFill>
                <a:schemeClr val="tx1"/>
              </a:solidFill>
              <a:latin typeface="Meiryo UI" pitchFamily="50" charset="-128"/>
              <a:ea typeface="Meiryo UI" pitchFamily="50" charset="-128"/>
              <a:cs typeface="Meiryo UI" pitchFamily="50" charset="-128"/>
            </a:endParaRPr>
          </a:p>
          <a:p>
            <a:pPr>
              <a:spcBef>
                <a:spcPts val="600"/>
              </a:spcBef>
            </a:pPr>
            <a:r>
              <a:rPr lang="ja-JP" altLang="en-US" sz="1400" b="1" dirty="0" smtClean="0">
                <a:solidFill>
                  <a:schemeClr val="tx1"/>
                </a:solidFill>
                <a:latin typeface="Meiryo UI" pitchFamily="50" charset="-128"/>
                <a:ea typeface="Meiryo UI" pitchFamily="50" charset="-128"/>
                <a:cs typeface="Meiryo UI" pitchFamily="50" charset="-128"/>
              </a:rPr>
              <a:t>保育所</a:t>
            </a:r>
            <a:endParaRPr lang="en-US" altLang="ja-JP" sz="1400" b="1" dirty="0">
              <a:solidFill>
                <a:schemeClr val="tx1"/>
              </a:solidFill>
              <a:latin typeface="Meiryo UI" pitchFamily="50" charset="-128"/>
              <a:ea typeface="Meiryo UI" pitchFamily="50" charset="-128"/>
              <a:cs typeface="Meiryo UI" pitchFamily="50" charset="-128"/>
            </a:endParaRPr>
          </a:p>
        </p:txBody>
      </p:sp>
      <p:sp>
        <p:nvSpPr>
          <p:cNvPr id="33" name="テキスト ボックス 32"/>
          <p:cNvSpPr txBox="1"/>
          <p:nvPr/>
        </p:nvSpPr>
        <p:spPr>
          <a:xfrm>
            <a:off x="4940424" y="2653508"/>
            <a:ext cx="999728" cy="324000"/>
          </a:xfrm>
          <a:prstGeom prst="rect">
            <a:avLst/>
          </a:prstGeom>
          <a:solidFill>
            <a:schemeClr val="tx2">
              <a:lumMod val="75000"/>
            </a:schemeClr>
          </a:solidFill>
        </p:spPr>
        <p:txBody>
          <a:bodyPr wrap="square" rtlCol="0" anchor="ctr">
            <a:spAutoFit/>
          </a:bodyPr>
          <a:lstStyle/>
          <a:p>
            <a:pPr algn="ctr"/>
            <a:r>
              <a:rPr lang="ja-JP" altLang="en-US" sz="1300" b="1" dirty="0" smtClean="0">
                <a:solidFill>
                  <a:schemeClr val="bg1"/>
                </a:solidFill>
                <a:latin typeface="Meiryo UI" pitchFamily="50" charset="-128"/>
                <a:ea typeface="Meiryo UI" pitchFamily="50" charset="-128"/>
                <a:cs typeface="Meiryo UI" pitchFamily="50" charset="-128"/>
              </a:rPr>
              <a:t>総合区</a:t>
            </a:r>
            <a:endParaRPr kumimoji="1" lang="ja-JP" altLang="en-US" sz="1300" dirty="0">
              <a:solidFill>
                <a:schemeClr val="bg1"/>
              </a:solidFill>
              <a:latin typeface="Meiryo UI" pitchFamily="50" charset="-128"/>
              <a:ea typeface="Meiryo UI" pitchFamily="50" charset="-128"/>
              <a:cs typeface="Meiryo UI" pitchFamily="50" charset="-128"/>
            </a:endParaRPr>
          </a:p>
        </p:txBody>
      </p:sp>
      <p:sp>
        <p:nvSpPr>
          <p:cNvPr id="41" name="右カーブ矢印 40"/>
          <p:cNvSpPr/>
          <p:nvPr/>
        </p:nvSpPr>
        <p:spPr>
          <a:xfrm>
            <a:off x="888152" y="3645024"/>
            <a:ext cx="731520" cy="1492724"/>
          </a:xfrm>
          <a:prstGeom prst="curvedRightArrow">
            <a:avLst>
              <a:gd name="adj1" fmla="val 39113"/>
              <a:gd name="adj2" fmla="val 50000"/>
              <a:gd name="adj3" fmla="val 25000"/>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solidFill>
                <a:schemeClr val="tx1"/>
              </a:solidFill>
            </a:endParaRPr>
          </a:p>
        </p:txBody>
      </p:sp>
      <p:sp>
        <p:nvSpPr>
          <p:cNvPr id="44" name="右カーブ矢印 43"/>
          <p:cNvSpPr/>
          <p:nvPr/>
        </p:nvSpPr>
        <p:spPr>
          <a:xfrm flipH="1" flipV="1">
            <a:off x="2843808" y="3645024"/>
            <a:ext cx="731520" cy="1420716"/>
          </a:xfrm>
          <a:prstGeom prst="curvedRightArrow">
            <a:avLst>
              <a:gd name="adj1" fmla="val 39113"/>
              <a:gd name="adj2" fmla="val 50000"/>
              <a:gd name="adj3" fmla="val 25000"/>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solidFill>
                <a:schemeClr val="tx1"/>
              </a:solidFill>
            </a:endParaRPr>
          </a:p>
        </p:txBody>
      </p:sp>
      <p:sp>
        <p:nvSpPr>
          <p:cNvPr id="46" name="角丸四角形 45"/>
          <p:cNvSpPr/>
          <p:nvPr/>
        </p:nvSpPr>
        <p:spPr>
          <a:xfrm>
            <a:off x="323528" y="4221088"/>
            <a:ext cx="4068040" cy="360000"/>
          </a:xfrm>
          <a:prstGeom prst="roundRect">
            <a:avLst/>
          </a:prstGeom>
          <a:solidFill>
            <a:srgbClr val="FF0000"/>
          </a:solidFill>
          <a:ln w="22225">
            <a:noFill/>
          </a:ln>
        </p:spPr>
        <p:style>
          <a:lnRef idx="2">
            <a:schemeClr val="accent1">
              <a:shade val="50000"/>
            </a:schemeClr>
          </a:lnRef>
          <a:fillRef idx="1">
            <a:schemeClr val="accent1"/>
          </a:fillRef>
          <a:effectRef idx="0">
            <a:schemeClr val="accent1"/>
          </a:effectRef>
          <a:fontRef idx="minor">
            <a:schemeClr val="lt1"/>
          </a:fontRef>
        </p:style>
        <p:txBody>
          <a:bodyPr lIns="36000" rIns="36000" rtlCol="0" anchor="ctr"/>
          <a:lstStyle/>
          <a:p>
            <a:pPr algn="ctr"/>
            <a:r>
              <a:rPr kumimoji="1" lang="ja-JP" altLang="en-US" sz="1200" b="1" dirty="0" smtClean="0">
                <a:latin typeface="Meiryo UI" pitchFamily="50" charset="-128"/>
                <a:ea typeface="Meiryo UI" pitchFamily="50" charset="-128"/>
                <a:cs typeface="Meiryo UI" pitchFamily="50" charset="-128"/>
              </a:rPr>
              <a:t>総合区長の組織マネジメントを活かした人事異動・人材配置</a:t>
            </a:r>
            <a:endParaRPr kumimoji="1" lang="ja-JP" altLang="en-US" sz="1200" b="1" dirty="0">
              <a:latin typeface="Meiryo UI" pitchFamily="50" charset="-128"/>
              <a:ea typeface="Meiryo UI" pitchFamily="50" charset="-128"/>
              <a:cs typeface="Meiryo UI" pitchFamily="50" charset="-128"/>
            </a:endParaRPr>
          </a:p>
        </p:txBody>
      </p:sp>
      <p:sp>
        <p:nvSpPr>
          <p:cNvPr id="26" name="正方形/長方形 25"/>
          <p:cNvSpPr/>
          <p:nvPr/>
        </p:nvSpPr>
        <p:spPr>
          <a:xfrm>
            <a:off x="0" y="-1660"/>
            <a:ext cx="9144000" cy="432000"/>
          </a:xfrm>
          <a:prstGeom prst="rect">
            <a:avLst/>
          </a:prstGeom>
          <a:gradFill>
            <a:gsLst>
              <a:gs pos="0">
                <a:schemeClr val="accent2">
                  <a:lumMod val="40000"/>
                  <a:lumOff val="60000"/>
                </a:schemeClr>
              </a:gs>
              <a:gs pos="50000">
                <a:schemeClr val="bg1"/>
              </a:gs>
              <a:gs pos="100000">
                <a:schemeClr val="accent2">
                  <a:lumMod val="40000"/>
                  <a:lumOff val="6000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r>
              <a:rPr lang="ja-JP" altLang="en-US" sz="2000" b="1" dirty="0" smtClean="0">
                <a:solidFill>
                  <a:prstClr val="black"/>
                </a:solidFill>
                <a:latin typeface="Meiryo UI" pitchFamily="50" charset="-128"/>
                <a:ea typeface="Meiryo UI" pitchFamily="50" charset="-128"/>
                <a:cs typeface="Meiryo UI" pitchFamily="50" charset="-128"/>
              </a:rPr>
              <a:t>４　総合区長の組織マネジメント力の強化</a:t>
            </a:r>
            <a:endParaRPr lang="ja-JP" altLang="en-US" sz="2000" b="1" dirty="0">
              <a:solidFill>
                <a:prstClr val="black"/>
              </a:solidFill>
              <a:latin typeface="Meiryo UI" pitchFamily="50" charset="-128"/>
              <a:ea typeface="Meiryo UI" pitchFamily="50" charset="-128"/>
              <a:cs typeface="Meiryo UI" pitchFamily="50" charset="-128"/>
            </a:endParaRPr>
          </a:p>
        </p:txBody>
      </p:sp>
      <p:sp>
        <p:nvSpPr>
          <p:cNvPr id="28" name="テキスト ボックス 27"/>
          <p:cNvSpPr txBox="1"/>
          <p:nvPr/>
        </p:nvSpPr>
        <p:spPr>
          <a:xfrm>
            <a:off x="-121196" y="476672"/>
            <a:ext cx="7357492" cy="384721"/>
          </a:xfrm>
          <a:prstGeom prst="rect">
            <a:avLst/>
          </a:prstGeom>
          <a:noFill/>
        </p:spPr>
        <p:txBody>
          <a:bodyPr wrap="square" rtlCol="0">
            <a:spAutoFit/>
          </a:bodyPr>
          <a:lstStyle/>
          <a:p>
            <a:r>
              <a:rPr lang="ja-JP" altLang="en-US" sz="1900" b="1"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（２）総合区長による区政運営推進のための人材配置</a:t>
            </a:r>
            <a:endParaRPr lang="ja-JP" altLang="en-US" sz="19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29" name="アーチ 28"/>
          <p:cNvSpPr/>
          <p:nvPr/>
        </p:nvSpPr>
        <p:spPr>
          <a:xfrm rot="1431887" flipV="1">
            <a:off x="5210617" y="4662943"/>
            <a:ext cx="2267816" cy="1692000"/>
          </a:xfrm>
          <a:prstGeom prst="blockArc">
            <a:avLst>
              <a:gd name="adj1" fmla="val 10448010"/>
              <a:gd name="adj2" fmla="val 118228"/>
              <a:gd name="adj3" fmla="val 18924"/>
            </a:avLst>
          </a:prstGeom>
          <a:solidFill>
            <a:schemeClr val="accent1">
              <a:lumMod val="60000"/>
              <a:lumOff val="40000"/>
            </a:schemeClr>
          </a:solidFill>
          <a:ln w="222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solidFill>
                <a:schemeClr val="tx1"/>
              </a:solidFill>
            </a:endParaRPr>
          </a:p>
        </p:txBody>
      </p:sp>
      <p:sp>
        <p:nvSpPr>
          <p:cNvPr id="30" name="アーチ 29"/>
          <p:cNvSpPr/>
          <p:nvPr/>
        </p:nvSpPr>
        <p:spPr>
          <a:xfrm rot="19310682">
            <a:off x="5206783" y="3607236"/>
            <a:ext cx="2160000" cy="1764000"/>
          </a:xfrm>
          <a:prstGeom prst="blockArc">
            <a:avLst>
              <a:gd name="adj1" fmla="val 13231928"/>
              <a:gd name="adj2" fmla="val 105390"/>
              <a:gd name="adj3" fmla="val 21364"/>
            </a:avLst>
          </a:prstGeom>
          <a:solidFill>
            <a:schemeClr val="accent1">
              <a:lumMod val="60000"/>
              <a:lumOff val="40000"/>
            </a:schemeClr>
          </a:solidFill>
          <a:ln w="222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solidFill>
                <a:schemeClr val="tx1"/>
              </a:solidFill>
            </a:endParaRPr>
          </a:p>
        </p:txBody>
      </p:sp>
      <p:sp>
        <p:nvSpPr>
          <p:cNvPr id="31" name="アーチ 30"/>
          <p:cNvSpPr/>
          <p:nvPr/>
        </p:nvSpPr>
        <p:spPr>
          <a:xfrm rot="15533885" flipV="1">
            <a:off x="5863772" y="4168144"/>
            <a:ext cx="2026479" cy="1949008"/>
          </a:xfrm>
          <a:prstGeom prst="blockArc">
            <a:avLst>
              <a:gd name="adj1" fmla="val 11816870"/>
              <a:gd name="adj2" fmla="val 21112394"/>
              <a:gd name="adj3" fmla="val 16851"/>
            </a:avLst>
          </a:prstGeom>
          <a:solidFill>
            <a:schemeClr val="accent1">
              <a:lumMod val="60000"/>
              <a:lumOff val="40000"/>
            </a:schemeClr>
          </a:solidFill>
          <a:ln w="222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solidFill>
                <a:schemeClr val="tx1"/>
              </a:solidFill>
            </a:endParaRPr>
          </a:p>
        </p:txBody>
      </p:sp>
      <p:sp>
        <p:nvSpPr>
          <p:cNvPr id="37" name="直角三角形 36"/>
          <p:cNvSpPr/>
          <p:nvPr/>
        </p:nvSpPr>
        <p:spPr>
          <a:xfrm rot="20340000">
            <a:off x="5208164" y="4149029"/>
            <a:ext cx="702760" cy="465656"/>
          </a:xfrm>
          <a:prstGeom prst="rtTriangle">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400">
              <a:latin typeface="Meiryo UI" pitchFamily="50" charset="-128"/>
              <a:ea typeface="Meiryo UI" pitchFamily="50" charset="-128"/>
              <a:cs typeface="Meiryo UI" pitchFamily="50" charset="-128"/>
            </a:endParaRPr>
          </a:p>
        </p:txBody>
      </p:sp>
      <p:sp>
        <p:nvSpPr>
          <p:cNvPr id="79" name="角丸四角形 78"/>
          <p:cNvSpPr/>
          <p:nvPr/>
        </p:nvSpPr>
        <p:spPr>
          <a:xfrm>
            <a:off x="4479147" y="3751773"/>
            <a:ext cx="2016224" cy="489060"/>
          </a:xfrm>
          <a:prstGeom prst="roundRect">
            <a:avLst/>
          </a:prstGeom>
          <a:solidFill>
            <a:schemeClr val="lt1"/>
          </a:solidFill>
          <a:ln w="38100"/>
        </p:spPr>
        <p:style>
          <a:lnRef idx="2">
            <a:schemeClr val="accent1">
              <a:shade val="50000"/>
            </a:schemeClr>
          </a:lnRef>
          <a:fillRef idx="1">
            <a:schemeClr val="accent1"/>
          </a:fillRef>
          <a:effectRef idx="0">
            <a:schemeClr val="accent1"/>
          </a:effectRef>
          <a:fontRef idx="minor">
            <a:schemeClr val="lt1"/>
          </a:fontRef>
        </p:style>
        <p:txBody>
          <a:bodyPr wrap="square" lIns="36000" tIns="36000" rIns="36000" bIns="36000" rtlCol="0" anchor="ctr" anchorCtr="1">
            <a:spAutoFit/>
          </a:bodyPr>
          <a:lstStyle/>
          <a:p>
            <a:r>
              <a:rPr kumimoji="1" lang="ja-JP" altLang="en-US" sz="1200" dirty="0" smtClean="0">
                <a:solidFill>
                  <a:schemeClr val="tx1"/>
                </a:solidFill>
                <a:latin typeface="Meiryo UI" pitchFamily="50" charset="-128"/>
                <a:ea typeface="Meiryo UI" pitchFamily="50" charset="-128"/>
                <a:cs typeface="Meiryo UI" pitchFamily="50" charset="-128"/>
              </a:rPr>
              <a:t>総合区の窓口部門、政策・</a:t>
            </a:r>
            <a:endParaRPr kumimoji="1" lang="en-US" altLang="ja-JP" sz="1200" dirty="0" smtClean="0">
              <a:solidFill>
                <a:schemeClr val="tx1"/>
              </a:solidFill>
              <a:latin typeface="Meiryo UI" pitchFamily="50" charset="-128"/>
              <a:ea typeface="Meiryo UI" pitchFamily="50" charset="-128"/>
              <a:cs typeface="Meiryo UI" pitchFamily="50" charset="-128"/>
            </a:endParaRPr>
          </a:p>
          <a:p>
            <a:r>
              <a:rPr kumimoji="1" lang="ja-JP" altLang="en-US" sz="1200" dirty="0" smtClean="0">
                <a:solidFill>
                  <a:schemeClr val="tx1"/>
                </a:solidFill>
                <a:latin typeface="Meiryo UI" pitchFamily="50" charset="-128"/>
                <a:ea typeface="Meiryo UI" pitchFamily="50" charset="-128"/>
                <a:cs typeface="Meiryo UI" pitchFamily="50" charset="-128"/>
              </a:rPr>
              <a:t>企画部門へ登用</a:t>
            </a:r>
            <a:endParaRPr kumimoji="1" lang="ja-JP" altLang="en-US" sz="1200" dirty="0">
              <a:solidFill>
                <a:schemeClr val="tx1"/>
              </a:solidFill>
              <a:latin typeface="Meiryo UI" pitchFamily="50" charset="-128"/>
              <a:ea typeface="Meiryo UI" pitchFamily="50" charset="-128"/>
              <a:cs typeface="Meiryo UI" pitchFamily="50" charset="-128"/>
            </a:endParaRPr>
          </a:p>
        </p:txBody>
      </p:sp>
      <p:sp>
        <p:nvSpPr>
          <p:cNvPr id="34" name="角丸四角形 33"/>
          <p:cNvSpPr/>
          <p:nvPr/>
        </p:nvSpPr>
        <p:spPr>
          <a:xfrm>
            <a:off x="6786941" y="2889072"/>
            <a:ext cx="2131665" cy="1188000"/>
          </a:xfrm>
          <a:prstGeom prst="roundRect">
            <a:avLst/>
          </a:prstGeom>
          <a:solidFill>
            <a:schemeClr val="bg1"/>
          </a:solidFill>
          <a:ln w="9525">
            <a:prstDash val="dash"/>
          </a:ln>
        </p:spPr>
        <p:style>
          <a:lnRef idx="2">
            <a:schemeClr val="accent1">
              <a:shade val="50000"/>
            </a:schemeClr>
          </a:lnRef>
          <a:fillRef idx="1">
            <a:schemeClr val="accent1"/>
          </a:fillRef>
          <a:effectRef idx="0">
            <a:schemeClr val="accent1"/>
          </a:effectRef>
          <a:fontRef idx="minor">
            <a:schemeClr val="lt1"/>
          </a:fontRef>
        </p:style>
        <p:txBody>
          <a:bodyPr wrap="square" lIns="36000" tIns="36000" rIns="36000" bIns="36000" rtlCol="0" anchor="ctr" anchorCtr="1">
            <a:spAutoFit/>
          </a:bodyPr>
          <a:lstStyle/>
          <a:p>
            <a:r>
              <a:rPr kumimoji="1" lang="ja-JP" altLang="en-US" sz="1200" dirty="0" smtClean="0">
                <a:solidFill>
                  <a:schemeClr val="tx1"/>
                </a:solidFill>
                <a:latin typeface="Meiryo UI" pitchFamily="50" charset="-128"/>
                <a:ea typeface="Meiryo UI" pitchFamily="50" charset="-128"/>
                <a:cs typeface="Meiryo UI" pitchFamily="50" charset="-128"/>
              </a:rPr>
              <a:t>・新規採用者や若手職員</a:t>
            </a:r>
            <a:endParaRPr kumimoji="1" lang="en-US" altLang="ja-JP" sz="1200" dirty="0" smtClean="0">
              <a:solidFill>
                <a:schemeClr val="tx1"/>
              </a:solidFill>
              <a:latin typeface="Meiryo UI" pitchFamily="50" charset="-128"/>
              <a:ea typeface="Meiryo UI" pitchFamily="50" charset="-128"/>
              <a:cs typeface="Meiryo UI" pitchFamily="50" charset="-128"/>
            </a:endParaRPr>
          </a:p>
          <a:p>
            <a:r>
              <a:rPr lang="ja-JP" altLang="en-US" sz="1200" dirty="0" smtClean="0">
                <a:solidFill>
                  <a:schemeClr val="tx1"/>
                </a:solidFill>
                <a:latin typeface="Meiryo UI" pitchFamily="50" charset="-128"/>
                <a:ea typeface="Meiryo UI" pitchFamily="50" charset="-128"/>
                <a:cs typeface="Meiryo UI" pitchFamily="50" charset="-128"/>
              </a:rPr>
              <a:t>・企画立案・政策形成能力</a:t>
            </a:r>
            <a:endParaRPr lang="en-US" altLang="ja-JP" sz="1200" dirty="0" smtClean="0">
              <a:solidFill>
                <a:schemeClr val="tx1"/>
              </a:solidFill>
              <a:latin typeface="Meiryo UI" pitchFamily="50" charset="-128"/>
              <a:ea typeface="Meiryo UI" pitchFamily="50" charset="-128"/>
              <a:cs typeface="Meiryo UI" pitchFamily="50" charset="-128"/>
            </a:endParaRPr>
          </a:p>
          <a:p>
            <a:r>
              <a:rPr lang="en-US" altLang="ja-JP" sz="1200" dirty="0" smtClean="0">
                <a:solidFill>
                  <a:schemeClr val="tx1"/>
                </a:solidFill>
                <a:latin typeface="Meiryo UI" pitchFamily="50" charset="-128"/>
                <a:ea typeface="Meiryo UI" pitchFamily="50" charset="-128"/>
                <a:cs typeface="Meiryo UI" pitchFamily="50" charset="-128"/>
              </a:rPr>
              <a:t> </a:t>
            </a:r>
            <a:r>
              <a:rPr lang="ja-JP" altLang="en-US" sz="1200" dirty="0" smtClean="0">
                <a:solidFill>
                  <a:schemeClr val="tx1"/>
                </a:solidFill>
                <a:latin typeface="Meiryo UI" pitchFamily="50" charset="-128"/>
                <a:ea typeface="Meiryo UI" pitchFamily="50" charset="-128"/>
                <a:cs typeface="Meiryo UI" pitchFamily="50" charset="-128"/>
              </a:rPr>
              <a:t> のある人材</a:t>
            </a:r>
            <a:endParaRPr lang="en-US" altLang="ja-JP" sz="1200" dirty="0" smtClean="0">
              <a:solidFill>
                <a:schemeClr val="tx1"/>
              </a:solidFill>
              <a:latin typeface="Meiryo UI" pitchFamily="50" charset="-128"/>
              <a:ea typeface="Meiryo UI" pitchFamily="50" charset="-128"/>
              <a:cs typeface="Meiryo UI" pitchFamily="50" charset="-128"/>
            </a:endParaRPr>
          </a:p>
          <a:p>
            <a:r>
              <a:rPr kumimoji="1" lang="ja-JP" altLang="en-US" sz="1200" dirty="0" smtClean="0">
                <a:solidFill>
                  <a:schemeClr val="tx1"/>
                </a:solidFill>
                <a:latin typeface="Meiryo UI" pitchFamily="50" charset="-128"/>
                <a:ea typeface="Meiryo UI" pitchFamily="50" charset="-128"/>
                <a:cs typeface="Meiryo UI" pitchFamily="50" charset="-128"/>
              </a:rPr>
              <a:t>・専門性の向上や特定の職域</a:t>
            </a:r>
            <a:endParaRPr kumimoji="1" lang="en-US" altLang="ja-JP" sz="1200" dirty="0" smtClean="0">
              <a:solidFill>
                <a:schemeClr val="tx1"/>
              </a:solidFill>
              <a:latin typeface="Meiryo UI" pitchFamily="50" charset="-128"/>
              <a:ea typeface="Meiryo UI" pitchFamily="50" charset="-128"/>
              <a:cs typeface="Meiryo UI" pitchFamily="50" charset="-128"/>
            </a:endParaRPr>
          </a:p>
          <a:p>
            <a:r>
              <a:rPr lang="ja-JP" altLang="en-US" sz="1200" dirty="0" smtClean="0">
                <a:solidFill>
                  <a:schemeClr val="tx1"/>
                </a:solidFill>
                <a:latin typeface="Meiryo UI" pitchFamily="50" charset="-128"/>
                <a:ea typeface="Meiryo UI" pitchFamily="50" charset="-128"/>
                <a:cs typeface="Meiryo UI" pitchFamily="50" charset="-128"/>
              </a:rPr>
              <a:t>　</a:t>
            </a:r>
            <a:r>
              <a:rPr kumimoji="1" lang="ja-JP" altLang="en-US" sz="1200" dirty="0" err="1" smtClean="0">
                <a:solidFill>
                  <a:schemeClr val="tx1"/>
                </a:solidFill>
                <a:latin typeface="Meiryo UI" pitchFamily="50" charset="-128"/>
                <a:ea typeface="Meiryo UI" pitchFamily="50" charset="-128"/>
                <a:cs typeface="Meiryo UI" pitchFamily="50" charset="-128"/>
              </a:rPr>
              <a:t>での</a:t>
            </a:r>
            <a:r>
              <a:rPr kumimoji="1" lang="ja-JP" altLang="en-US" sz="1200" dirty="0" smtClean="0">
                <a:solidFill>
                  <a:schemeClr val="tx1"/>
                </a:solidFill>
                <a:latin typeface="Meiryo UI" pitchFamily="50" charset="-128"/>
                <a:ea typeface="Meiryo UI" pitchFamily="50" charset="-128"/>
                <a:cs typeface="Meiryo UI" pitchFamily="50" charset="-128"/>
              </a:rPr>
              <a:t>知識・経験の蓄積が求め</a:t>
            </a:r>
            <a:endParaRPr kumimoji="1" lang="en-US" altLang="ja-JP" sz="1200" dirty="0" smtClean="0">
              <a:solidFill>
                <a:schemeClr val="tx1"/>
              </a:solidFill>
              <a:latin typeface="Meiryo UI" pitchFamily="50" charset="-128"/>
              <a:ea typeface="Meiryo UI" pitchFamily="50" charset="-128"/>
              <a:cs typeface="Meiryo UI" pitchFamily="50" charset="-128"/>
            </a:endParaRPr>
          </a:p>
          <a:p>
            <a:r>
              <a:rPr lang="ja-JP" altLang="en-US" sz="1200" dirty="0" smtClean="0">
                <a:solidFill>
                  <a:schemeClr val="tx1"/>
                </a:solidFill>
                <a:latin typeface="Meiryo UI" pitchFamily="50" charset="-128"/>
                <a:ea typeface="Meiryo UI" pitchFamily="50" charset="-128"/>
                <a:cs typeface="Meiryo UI" pitchFamily="50" charset="-128"/>
              </a:rPr>
              <a:t>　</a:t>
            </a:r>
            <a:r>
              <a:rPr kumimoji="1" lang="ja-JP" altLang="en-US" sz="1200" dirty="0" err="1" smtClean="0">
                <a:solidFill>
                  <a:schemeClr val="tx1"/>
                </a:solidFill>
                <a:latin typeface="Meiryo UI" pitchFamily="50" charset="-128"/>
                <a:ea typeface="Meiryo UI" pitchFamily="50" charset="-128"/>
                <a:cs typeface="Meiryo UI" pitchFamily="50" charset="-128"/>
              </a:rPr>
              <a:t>られる</a:t>
            </a:r>
            <a:r>
              <a:rPr kumimoji="1" lang="ja-JP" altLang="en-US" sz="1200" dirty="0" smtClean="0">
                <a:solidFill>
                  <a:schemeClr val="tx1"/>
                </a:solidFill>
                <a:latin typeface="Meiryo UI" pitchFamily="50" charset="-128"/>
                <a:ea typeface="Meiryo UI" pitchFamily="50" charset="-128"/>
                <a:cs typeface="Meiryo UI" pitchFamily="50" charset="-128"/>
              </a:rPr>
              <a:t>人材</a:t>
            </a:r>
            <a:endParaRPr kumimoji="1" lang="en-US" altLang="ja-JP" sz="1200" dirty="0" smtClean="0">
              <a:solidFill>
                <a:schemeClr val="tx1"/>
              </a:solidFill>
              <a:latin typeface="Meiryo UI" pitchFamily="50" charset="-128"/>
              <a:ea typeface="Meiryo UI" pitchFamily="50" charset="-128"/>
              <a:cs typeface="Meiryo UI" pitchFamily="50" charset="-128"/>
            </a:endParaRPr>
          </a:p>
        </p:txBody>
      </p:sp>
      <p:sp>
        <p:nvSpPr>
          <p:cNvPr id="80" name="角丸四角形 79"/>
          <p:cNvSpPr/>
          <p:nvPr/>
        </p:nvSpPr>
        <p:spPr>
          <a:xfrm>
            <a:off x="5133206" y="4672881"/>
            <a:ext cx="2751162" cy="642293"/>
          </a:xfrm>
          <a:prstGeom prst="roundRect">
            <a:avLst/>
          </a:prstGeom>
          <a:solidFill>
            <a:srgbClr val="FF0000"/>
          </a:solidFill>
          <a:ln w="19050">
            <a:noFill/>
            <a:prstDash val="sysDash"/>
          </a:ln>
        </p:spPr>
        <p:style>
          <a:lnRef idx="2">
            <a:schemeClr val="accent1">
              <a:shade val="50000"/>
            </a:schemeClr>
          </a:lnRef>
          <a:fillRef idx="1">
            <a:schemeClr val="accent1"/>
          </a:fillRef>
          <a:effectRef idx="0">
            <a:schemeClr val="accent1"/>
          </a:effectRef>
          <a:fontRef idx="minor">
            <a:schemeClr val="lt1"/>
          </a:fontRef>
        </p:style>
        <p:txBody>
          <a:bodyPr wrap="square" lIns="36000" tIns="36000" rIns="0" bIns="36000" rtlCol="0" anchor="ctr" anchorCtr="1">
            <a:spAutoFit/>
          </a:bodyPr>
          <a:lstStyle/>
          <a:p>
            <a:r>
              <a:rPr kumimoji="1" lang="ja-JP" altLang="en-US" sz="1100" dirty="0" smtClean="0">
                <a:solidFill>
                  <a:schemeClr val="bg1"/>
                </a:solidFill>
                <a:latin typeface="Meiryo UI" pitchFamily="50" charset="-128"/>
                <a:ea typeface="Meiryo UI" pitchFamily="50" charset="-128"/>
                <a:cs typeface="Meiryo UI" pitchFamily="50" charset="-128"/>
              </a:rPr>
              <a:t>・市民感覚・市民ニーズの把握</a:t>
            </a:r>
            <a:endParaRPr kumimoji="1" lang="en-US" altLang="ja-JP" sz="1100" dirty="0" smtClean="0">
              <a:solidFill>
                <a:schemeClr val="bg1"/>
              </a:solidFill>
              <a:latin typeface="Meiryo UI" pitchFamily="50" charset="-128"/>
              <a:ea typeface="Meiryo UI" pitchFamily="50" charset="-128"/>
              <a:cs typeface="Meiryo UI" pitchFamily="50" charset="-128"/>
            </a:endParaRPr>
          </a:p>
          <a:p>
            <a:r>
              <a:rPr lang="ja-JP" altLang="en-US" sz="1100" dirty="0" smtClean="0">
                <a:solidFill>
                  <a:schemeClr val="bg1"/>
                </a:solidFill>
                <a:latin typeface="Meiryo UI" pitchFamily="50" charset="-128"/>
                <a:ea typeface="Meiryo UI" pitchFamily="50" charset="-128"/>
                <a:cs typeface="Meiryo UI" pitchFamily="50" charset="-128"/>
              </a:rPr>
              <a:t>・企画立案・政策形成能力の一層の育成</a:t>
            </a:r>
            <a:endParaRPr lang="en-US" altLang="ja-JP" sz="1100" dirty="0" smtClean="0">
              <a:solidFill>
                <a:schemeClr val="bg1"/>
              </a:solidFill>
              <a:latin typeface="Meiryo UI" pitchFamily="50" charset="-128"/>
              <a:ea typeface="Meiryo UI" pitchFamily="50" charset="-128"/>
              <a:cs typeface="Meiryo UI" pitchFamily="50" charset="-128"/>
            </a:endParaRPr>
          </a:p>
          <a:p>
            <a:r>
              <a:rPr lang="ja-JP" altLang="en-US" sz="1100" dirty="0" smtClean="0">
                <a:solidFill>
                  <a:schemeClr val="bg1"/>
                </a:solidFill>
                <a:latin typeface="Meiryo UI" pitchFamily="50" charset="-128"/>
                <a:ea typeface="Meiryo UI" pitchFamily="50" charset="-128"/>
                <a:cs typeface="Meiryo UI" pitchFamily="50" charset="-128"/>
              </a:rPr>
              <a:t>・専門性の向上、知識・経験の蓄積</a:t>
            </a:r>
            <a:endParaRPr lang="en-US" altLang="ja-JP" sz="1100" dirty="0" smtClean="0">
              <a:solidFill>
                <a:schemeClr val="bg1"/>
              </a:solidFill>
              <a:latin typeface="Meiryo UI" pitchFamily="50" charset="-128"/>
              <a:ea typeface="Meiryo UI" pitchFamily="50" charset="-128"/>
              <a:cs typeface="Meiryo UI" pitchFamily="50" charset="-128"/>
            </a:endParaRPr>
          </a:p>
        </p:txBody>
      </p:sp>
      <p:sp>
        <p:nvSpPr>
          <p:cNvPr id="35" name="角丸四角形 34"/>
          <p:cNvSpPr/>
          <p:nvPr/>
        </p:nvSpPr>
        <p:spPr>
          <a:xfrm>
            <a:off x="6876256" y="5536977"/>
            <a:ext cx="2016000" cy="510778"/>
          </a:xfrm>
          <a:prstGeom prst="roundRect">
            <a:avLst/>
          </a:prstGeom>
          <a:solidFill>
            <a:schemeClr val="bg1"/>
          </a:solidFill>
          <a:ln w="38100">
            <a:prstDash val="solid"/>
          </a:ln>
        </p:spPr>
        <p:style>
          <a:lnRef idx="2">
            <a:schemeClr val="accent1">
              <a:shade val="50000"/>
            </a:schemeClr>
          </a:lnRef>
          <a:fillRef idx="1">
            <a:schemeClr val="accent1"/>
          </a:fillRef>
          <a:effectRef idx="0">
            <a:schemeClr val="accent1"/>
          </a:effectRef>
          <a:fontRef idx="minor">
            <a:schemeClr val="lt1"/>
          </a:fontRef>
        </p:style>
        <p:txBody>
          <a:bodyPr wrap="square" lIns="36000" rIns="36000" rtlCol="0" anchor="ctr" anchorCtr="1">
            <a:spAutoFit/>
          </a:bodyPr>
          <a:lstStyle/>
          <a:p>
            <a:r>
              <a:rPr kumimoji="1" lang="ja-JP" altLang="en-US" sz="1200" dirty="0" smtClean="0">
                <a:solidFill>
                  <a:schemeClr val="tx1"/>
                </a:solidFill>
                <a:latin typeface="Meiryo UI" pitchFamily="50" charset="-128"/>
                <a:ea typeface="Meiryo UI" pitchFamily="50" charset="-128"/>
                <a:cs typeface="Meiryo UI" pitchFamily="50" charset="-128"/>
              </a:rPr>
              <a:t>全市的に活用できる部門</a:t>
            </a:r>
            <a:r>
              <a:rPr lang="ja-JP" altLang="en-US" sz="1200" dirty="0" smtClean="0">
                <a:solidFill>
                  <a:schemeClr val="tx1"/>
                </a:solidFill>
                <a:latin typeface="Meiryo UI" pitchFamily="50" charset="-128"/>
                <a:ea typeface="Meiryo UI" pitchFamily="50" charset="-128"/>
                <a:cs typeface="Meiryo UI" pitchFamily="50" charset="-128"/>
              </a:rPr>
              <a:t>へ</a:t>
            </a:r>
            <a:endParaRPr lang="en-US" altLang="ja-JP" sz="1200" dirty="0" smtClean="0">
              <a:solidFill>
                <a:schemeClr val="tx1"/>
              </a:solidFill>
              <a:latin typeface="Meiryo UI" pitchFamily="50" charset="-128"/>
              <a:ea typeface="Meiryo UI" pitchFamily="50" charset="-128"/>
              <a:cs typeface="Meiryo UI" pitchFamily="50" charset="-128"/>
            </a:endParaRPr>
          </a:p>
          <a:p>
            <a:r>
              <a:rPr kumimoji="1" lang="ja-JP" altLang="en-US" sz="1200" dirty="0" smtClean="0">
                <a:solidFill>
                  <a:schemeClr val="tx1"/>
                </a:solidFill>
                <a:latin typeface="Meiryo UI" pitchFamily="50" charset="-128"/>
                <a:ea typeface="Meiryo UI" pitchFamily="50" charset="-128"/>
                <a:cs typeface="Meiryo UI" pitchFamily="50" charset="-128"/>
              </a:rPr>
              <a:t>登用</a:t>
            </a:r>
            <a:endParaRPr kumimoji="1" lang="ja-JP" altLang="en-US" sz="1200" dirty="0">
              <a:solidFill>
                <a:schemeClr val="tx1"/>
              </a:solidFill>
              <a:latin typeface="Meiryo UI" pitchFamily="50" charset="-128"/>
              <a:ea typeface="Meiryo UI" pitchFamily="50" charset="-128"/>
              <a:cs typeface="Meiryo UI" pitchFamily="50" charset="-128"/>
            </a:endParaRPr>
          </a:p>
        </p:txBody>
      </p:sp>
      <p:sp>
        <p:nvSpPr>
          <p:cNvPr id="82" name="角丸四角形 81"/>
          <p:cNvSpPr/>
          <p:nvPr/>
        </p:nvSpPr>
        <p:spPr>
          <a:xfrm>
            <a:off x="4500209" y="5602263"/>
            <a:ext cx="2016008" cy="510778"/>
          </a:xfrm>
          <a:prstGeom prst="roundRect">
            <a:avLst/>
          </a:prstGeom>
          <a:solidFill>
            <a:schemeClr val="bg1"/>
          </a:solidFill>
          <a:ln w="9525">
            <a:prstDash val="dash"/>
          </a:ln>
        </p:spPr>
        <p:style>
          <a:lnRef idx="2">
            <a:schemeClr val="accent1">
              <a:shade val="50000"/>
            </a:schemeClr>
          </a:lnRef>
          <a:fillRef idx="1">
            <a:schemeClr val="accent1"/>
          </a:fillRef>
          <a:effectRef idx="0">
            <a:schemeClr val="accent1"/>
          </a:effectRef>
          <a:fontRef idx="minor">
            <a:schemeClr val="lt1"/>
          </a:fontRef>
        </p:style>
        <p:txBody>
          <a:bodyPr wrap="square" lIns="36000" rIns="36000" rtlCol="0" anchor="ctr">
            <a:spAutoFit/>
          </a:bodyPr>
          <a:lstStyle/>
          <a:p>
            <a:r>
              <a:rPr kumimoji="1" lang="ja-JP" altLang="en-US" sz="1200" dirty="0" smtClean="0">
                <a:solidFill>
                  <a:schemeClr val="tx1"/>
                </a:solidFill>
                <a:latin typeface="Meiryo UI" pitchFamily="50" charset="-128"/>
                <a:ea typeface="Meiryo UI" pitchFamily="50" charset="-128"/>
                <a:cs typeface="Meiryo UI" pitchFamily="50" charset="-128"/>
              </a:rPr>
              <a:t>市民感覚、企画立案・政策形成能力、専門性を高めた人材</a:t>
            </a:r>
            <a:endParaRPr kumimoji="1" lang="ja-JP" altLang="en-US" sz="1200" dirty="0">
              <a:solidFill>
                <a:schemeClr val="tx1"/>
              </a:solidFill>
              <a:latin typeface="Meiryo UI" pitchFamily="50" charset="-128"/>
              <a:ea typeface="Meiryo UI" pitchFamily="50" charset="-128"/>
              <a:cs typeface="Meiryo UI" pitchFamily="50" charset="-128"/>
            </a:endParaRPr>
          </a:p>
        </p:txBody>
      </p:sp>
      <p:sp>
        <p:nvSpPr>
          <p:cNvPr id="32" name="直角三角形 31"/>
          <p:cNvSpPr/>
          <p:nvPr/>
        </p:nvSpPr>
        <p:spPr>
          <a:xfrm rot="2640000">
            <a:off x="6632119" y="4024050"/>
            <a:ext cx="432000" cy="504000"/>
          </a:xfrm>
          <a:prstGeom prst="rtTriangle">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400">
              <a:latin typeface="Meiryo UI" pitchFamily="50" charset="-128"/>
              <a:ea typeface="Meiryo UI" pitchFamily="50" charset="-128"/>
              <a:cs typeface="Meiryo UI" pitchFamily="50" charset="-128"/>
            </a:endParaRPr>
          </a:p>
        </p:txBody>
      </p:sp>
      <p:sp>
        <p:nvSpPr>
          <p:cNvPr id="39" name="正方形/長方形 27"/>
          <p:cNvSpPr>
            <a:spLocks noChangeArrowheads="1"/>
          </p:cNvSpPr>
          <p:nvPr/>
        </p:nvSpPr>
        <p:spPr bwMode="auto">
          <a:xfrm>
            <a:off x="8100391" y="83371"/>
            <a:ext cx="1031875" cy="261937"/>
          </a:xfrm>
          <a:prstGeom prst="rect">
            <a:avLst/>
          </a:prstGeom>
          <a:noFill/>
          <a:ln w="9525">
            <a:noFill/>
            <a:miter lim="800000"/>
            <a:headEnd/>
            <a:tailEnd/>
          </a:ln>
        </p:spPr>
        <p:txBody>
          <a:bodyPr>
            <a:spAutoFit/>
          </a:bodyPr>
          <a:lstStyle/>
          <a:p>
            <a:pPr algn="r"/>
            <a:r>
              <a:rPr lang="ja-JP" altLang="en-US" sz="1100" b="1" dirty="0">
                <a:solidFill>
                  <a:srgbClr val="000000"/>
                </a:solidFill>
                <a:latin typeface="ＭＳ Ｐゴシック" charset="-128"/>
                <a:ea typeface="Meiryo UI" pitchFamily="50" charset="-128"/>
                <a:cs typeface="Meiryo UI" pitchFamily="50" charset="-128"/>
              </a:rPr>
              <a:t> </a:t>
            </a:r>
            <a:r>
              <a:rPr lang="ja-JP" altLang="en-US" sz="1100" b="1" dirty="0" smtClean="0">
                <a:solidFill>
                  <a:srgbClr val="000000"/>
                </a:solidFill>
                <a:latin typeface="ＭＳ Ｐゴシック" charset="-128"/>
                <a:ea typeface="Meiryo UI" pitchFamily="50" charset="-128"/>
                <a:cs typeface="Meiryo UI" pitchFamily="50" charset="-128"/>
              </a:rPr>
              <a:t>組織</a:t>
            </a:r>
            <a:r>
              <a:rPr lang="en-US" altLang="ja-JP" sz="1100" b="1" dirty="0" smtClean="0">
                <a:solidFill>
                  <a:srgbClr val="000000"/>
                </a:solidFill>
                <a:latin typeface="ＭＳ Ｐゴシック" charset="-128"/>
                <a:ea typeface="Meiryo UI" pitchFamily="50" charset="-128"/>
                <a:cs typeface="Meiryo UI" pitchFamily="50" charset="-128"/>
              </a:rPr>
              <a:t>-</a:t>
            </a:r>
            <a:r>
              <a:rPr lang="ja-JP" altLang="en-US" sz="1100" b="1" dirty="0" smtClean="0">
                <a:solidFill>
                  <a:srgbClr val="000000"/>
                </a:solidFill>
                <a:latin typeface="ＭＳ Ｐゴシック" charset="-128"/>
                <a:ea typeface="Meiryo UI" pitchFamily="50" charset="-128"/>
                <a:cs typeface="Meiryo UI" pitchFamily="50" charset="-128"/>
              </a:rPr>
              <a:t>１１</a:t>
            </a:r>
            <a:endParaRPr lang="ja-JP" altLang="en-US" sz="1200" b="1" dirty="0">
              <a:solidFill>
                <a:srgbClr val="000000"/>
              </a:solidFill>
              <a:latin typeface="ＭＳ Ｐゴシック" charset="-128"/>
              <a:ea typeface="Meiryo UI" pitchFamily="50" charset="-128"/>
              <a:cs typeface="Meiryo UI" pitchFamily="50" charset="-128"/>
            </a:endParaRPr>
          </a:p>
        </p:txBody>
      </p:sp>
    </p:spTree>
    <p:extLst>
      <p:ext uri="{BB962C8B-B14F-4D97-AF65-F5344CB8AC3E}">
        <p14:creationId xmlns="" xmlns:p14="http://schemas.microsoft.com/office/powerpoint/2010/main" val="1200823838"/>
      </p:ext>
    </p:extLst>
  </p:cSld>
  <p:clrMapOvr>
    <a:masterClrMapping/>
  </p:clrMapOvr>
  <p:timing>
    <p:tnLst>
      <p:par>
        <p:cTn id="1" dur="indefinite" restart="never" nodeType="tmRoot"/>
      </p:par>
    </p:tn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タイトル 1"/>
          <p:cNvSpPr txBox="1">
            <a:spLocks/>
          </p:cNvSpPr>
          <p:nvPr/>
        </p:nvSpPr>
        <p:spPr>
          <a:xfrm>
            <a:off x="0" y="1772816"/>
            <a:ext cx="9144000" cy="2451279"/>
          </a:xfrm>
          <a:prstGeom prst="rect">
            <a:avLst/>
          </a:prstGeom>
        </p:spPr>
        <p:txBody>
          <a:bodyPr anchor="ct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a:defRPr/>
            </a:pPr>
            <a:r>
              <a:rPr lang="ja-JP" altLang="en-US" sz="4000" dirty="0">
                <a:solidFill>
                  <a:prstClr val="black"/>
                </a:solidFill>
              </a:rPr>
              <a:t>　　　　　　</a:t>
            </a:r>
            <a:r>
              <a:rPr lang="ja-JP" altLang="en-US" sz="4000" dirty="0">
                <a:solidFill>
                  <a:srgbClr val="FF0000"/>
                </a:solidFill>
              </a:rPr>
              <a:t>　　　　　</a:t>
            </a:r>
            <a:r>
              <a:rPr lang="ja-JP" altLang="en-US" sz="4000" dirty="0">
                <a:solidFill>
                  <a:prstClr val="black"/>
                </a:solidFill>
              </a:rPr>
              <a:t>　　　　　　　</a:t>
            </a:r>
            <a:endParaRPr lang="en-US" altLang="ja-JP" sz="3600" dirty="0">
              <a:solidFill>
                <a:prstClr val="black"/>
              </a:solidFill>
            </a:endParaRPr>
          </a:p>
          <a:p>
            <a:pPr>
              <a:defRPr/>
            </a:pPr>
            <a:r>
              <a:rPr lang="ja-JP" altLang="en-US" sz="3600" dirty="0" smtClean="0">
                <a:solidFill>
                  <a:prstClr val="black"/>
                </a:solidFill>
              </a:rPr>
              <a:t>４ </a:t>
            </a:r>
            <a:r>
              <a:rPr lang="ja-JP" altLang="en-US" sz="3600" dirty="0">
                <a:solidFill>
                  <a:prstClr val="black"/>
                </a:solidFill>
              </a:rPr>
              <a:t>　予算の仕組み</a:t>
            </a:r>
            <a:endParaRPr lang="ja-JP" altLang="en-US" sz="2600" dirty="0">
              <a:solidFill>
                <a:prstClr val="black"/>
              </a:solidFill>
              <a:latin typeface="ＭＳ Ｐゴシック"/>
            </a:endParaRPr>
          </a:p>
        </p:txBody>
      </p:sp>
      <p:sp>
        <p:nvSpPr>
          <p:cNvPr id="4" name="スライド番号プレースホルダー 2"/>
          <p:cNvSpPr txBox="1">
            <a:spLocks/>
          </p:cNvSpPr>
          <p:nvPr/>
        </p:nvSpPr>
        <p:spPr>
          <a:xfrm>
            <a:off x="7032206" y="13123"/>
            <a:ext cx="2125114" cy="365125"/>
          </a:xfrm>
          <a:prstGeom prst="rect">
            <a:avLst/>
          </a:prstGeom>
        </p:spPr>
        <p:txBody>
          <a:bodyPr vert="horz" lIns="91440" tIns="45720" rIns="91440" bIns="45720" rtlCol="0" anchor="ct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1" lang="ja-JP" altLang="en-US" sz="1600" b="0" i="0" u="none" strike="noStrike" kern="0" cap="none" spc="0" normalizeH="0" baseline="0" noProof="0" dirty="0">
              <a:ln>
                <a:noFill/>
              </a:ln>
              <a:solidFill>
                <a:sysClr val="windowText" lastClr="000000"/>
              </a:solidFill>
              <a:effectLst/>
              <a:uLnTx/>
              <a:uFillTx/>
              <a:latin typeface="HGPｺﾞｼｯｸE" pitchFamily="50" charset="-128"/>
              <a:ea typeface="HGPｺﾞｼｯｸE" pitchFamily="50" charset="-128"/>
              <a:cs typeface="+mn-cs"/>
            </a:endParaRPr>
          </a:p>
        </p:txBody>
      </p:sp>
    </p:spTree>
    <p:extLst>
      <p:ext uri="{BB962C8B-B14F-4D97-AF65-F5344CB8AC3E}">
        <p14:creationId xmlns="" xmlns:p14="http://schemas.microsoft.com/office/powerpoint/2010/main" val="2223458444"/>
      </p:ext>
    </p:extLst>
  </p:cSld>
  <p:clrMapOvr>
    <a:masterClrMapping/>
  </p:clrMapOvr>
  <p:timing>
    <p:tnLst>
      <p:par>
        <p:cTn id="1" dur="indefinite" restart="never" nodeType="tmRoot"/>
      </p:par>
    </p:tn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endParaRPr kumimoji="1" lang="ja-JP" altLang="en-US"/>
          </a:p>
        </p:txBody>
      </p:sp>
      <p:sp>
        <p:nvSpPr>
          <p:cNvPr id="3" name="コンテンツ プレースホルダー 2"/>
          <p:cNvSpPr>
            <a:spLocks noGrp="1"/>
          </p:cNvSpPr>
          <p:nvPr>
            <p:ph idx="1"/>
          </p:nvPr>
        </p:nvSpPr>
        <p:spPr/>
        <p:txBody>
          <a:bodyPr/>
          <a:lstStyle/>
          <a:p>
            <a:endParaRPr kumimoji="1" lang="ja-JP" altLang="en-US"/>
          </a:p>
        </p:txBody>
      </p:sp>
    </p:spTree>
    <p:extLst>
      <p:ext uri="{BB962C8B-B14F-4D97-AF65-F5344CB8AC3E}">
        <p14:creationId xmlns="" xmlns:p14="http://schemas.microsoft.com/office/powerpoint/2010/main" val="1274954195"/>
      </p:ext>
    </p:extLst>
  </p:cSld>
  <p:clrMapOvr>
    <a:masterClrMapping/>
  </p:clrMapOvr>
  <p:timing>
    <p:tnLst>
      <p:par>
        <p:cTn id="1" dur="indefinite" restart="never" nodeType="tmRoot"/>
      </p:par>
    </p:tn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正方形/長方形 3"/>
          <p:cNvSpPr/>
          <p:nvPr/>
        </p:nvSpPr>
        <p:spPr>
          <a:xfrm>
            <a:off x="658344" y="1914900"/>
            <a:ext cx="7748677" cy="2936413"/>
          </a:xfrm>
          <a:prstGeom prst="rect">
            <a:avLst/>
          </a:prstGeom>
          <a:noFill/>
          <a:ln w="12700">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nSpc>
                <a:spcPct val="200000"/>
              </a:lnSpc>
            </a:pPr>
            <a:r>
              <a:rPr lang="en-US" altLang="ja-JP" sz="2000" dirty="0" smtClean="0">
                <a:solidFill>
                  <a:schemeClr val="tx1"/>
                </a:solidFill>
                <a:latin typeface="Meiryo UI" pitchFamily="50" charset="-128"/>
                <a:ea typeface="Meiryo UI" pitchFamily="50" charset="-128"/>
                <a:cs typeface="Meiryo UI" pitchFamily="50" charset="-128"/>
              </a:rPr>
              <a:t> </a:t>
            </a:r>
            <a:r>
              <a:rPr lang="ja-JP" altLang="en-US" sz="2000" dirty="0" smtClean="0">
                <a:solidFill>
                  <a:schemeClr val="tx1"/>
                </a:solidFill>
                <a:latin typeface="Meiryo UI" pitchFamily="50" charset="-128"/>
                <a:ea typeface="Meiryo UI" pitchFamily="50" charset="-128"/>
                <a:cs typeface="Meiryo UI" pitchFamily="50" charset="-128"/>
              </a:rPr>
              <a:t>１　基本的な考え方</a:t>
            </a:r>
            <a:endParaRPr lang="en-US" altLang="ja-JP" sz="2000" dirty="0" smtClean="0">
              <a:solidFill>
                <a:schemeClr val="tx1"/>
              </a:solidFill>
              <a:latin typeface="Meiryo UI" pitchFamily="50" charset="-128"/>
              <a:ea typeface="Meiryo UI" pitchFamily="50" charset="-128"/>
              <a:cs typeface="Meiryo UI" pitchFamily="50" charset="-128"/>
            </a:endParaRPr>
          </a:p>
          <a:p>
            <a:pPr>
              <a:lnSpc>
                <a:spcPct val="200000"/>
              </a:lnSpc>
            </a:pPr>
            <a:r>
              <a:rPr lang="en-US" altLang="ja-JP" sz="2000" dirty="0" smtClean="0">
                <a:solidFill>
                  <a:schemeClr val="tx1"/>
                </a:solidFill>
                <a:latin typeface="Meiryo UI" pitchFamily="50" charset="-128"/>
                <a:ea typeface="Meiryo UI" pitchFamily="50" charset="-128"/>
                <a:cs typeface="Meiryo UI" pitchFamily="50" charset="-128"/>
              </a:rPr>
              <a:t> </a:t>
            </a:r>
            <a:r>
              <a:rPr lang="ja-JP" altLang="en-US" sz="2000" dirty="0" smtClean="0">
                <a:solidFill>
                  <a:schemeClr val="tx1"/>
                </a:solidFill>
                <a:latin typeface="Meiryo UI" pitchFamily="50" charset="-128"/>
                <a:ea typeface="Meiryo UI" pitchFamily="50" charset="-128"/>
                <a:cs typeface="Meiryo UI" pitchFamily="50" charset="-128"/>
              </a:rPr>
              <a:t>２  総合区長がマネジメントできる財源の充実</a:t>
            </a:r>
            <a:endParaRPr lang="en-US" altLang="ja-JP" sz="2000" dirty="0" smtClean="0">
              <a:solidFill>
                <a:schemeClr val="tx1"/>
              </a:solidFill>
              <a:latin typeface="Meiryo UI" pitchFamily="50" charset="-128"/>
              <a:ea typeface="Meiryo UI" pitchFamily="50" charset="-128"/>
              <a:cs typeface="Meiryo UI" pitchFamily="50" charset="-128"/>
            </a:endParaRPr>
          </a:p>
          <a:p>
            <a:pPr>
              <a:lnSpc>
                <a:spcPct val="200000"/>
              </a:lnSpc>
            </a:pPr>
            <a:r>
              <a:rPr kumimoji="1" lang="ja-JP" altLang="en-US" sz="2000" dirty="0" smtClean="0">
                <a:solidFill>
                  <a:schemeClr val="tx1"/>
                </a:solidFill>
                <a:latin typeface="Meiryo UI" pitchFamily="50" charset="-128"/>
                <a:ea typeface="Meiryo UI" pitchFamily="50" charset="-128"/>
                <a:cs typeface="Meiryo UI" pitchFamily="50" charset="-128"/>
              </a:rPr>
              <a:t> ３　</a:t>
            </a:r>
            <a:r>
              <a:rPr lang="ja-JP" altLang="en-US" sz="2000" dirty="0" smtClean="0">
                <a:solidFill>
                  <a:schemeClr val="tx1"/>
                </a:solidFill>
                <a:latin typeface="Meiryo UI" pitchFamily="50" charset="-128"/>
                <a:ea typeface="Meiryo UI" pitchFamily="50" charset="-128"/>
                <a:cs typeface="Meiryo UI" pitchFamily="50" charset="-128"/>
              </a:rPr>
              <a:t>総合区長の予算意見具申権の具体化</a:t>
            </a:r>
            <a:endParaRPr lang="en-US" altLang="ja-JP" sz="2000" dirty="0" smtClean="0">
              <a:solidFill>
                <a:schemeClr val="tx1"/>
              </a:solidFill>
              <a:latin typeface="Meiryo UI" pitchFamily="50" charset="-128"/>
              <a:ea typeface="Meiryo UI" pitchFamily="50" charset="-128"/>
              <a:cs typeface="Meiryo UI" pitchFamily="50" charset="-128"/>
            </a:endParaRPr>
          </a:p>
          <a:p>
            <a:pPr>
              <a:lnSpc>
                <a:spcPct val="200000"/>
              </a:lnSpc>
            </a:pPr>
            <a:r>
              <a:rPr lang="ja-JP" altLang="en-US" sz="2000" dirty="0" smtClean="0">
                <a:solidFill>
                  <a:schemeClr val="tx1"/>
                </a:solidFill>
                <a:latin typeface="Meiryo UI" pitchFamily="50" charset="-128"/>
                <a:ea typeface="Meiryo UI" pitchFamily="50" charset="-128"/>
                <a:cs typeface="Meiryo UI" pitchFamily="50" charset="-128"/>
              </a:rPr>
              <a:t> ４　総合区予算の「見える化」</a:t>
            </a:r>
            <a:endParaRPr lang="en-US" altLang="ja-JP" sz="2000" dirty="0" smtClean="0">
              <a:solidFill>
                <a:schemeClr val="tx1"/>
              </a:solidFill>
              <a:latin typeface="Meiryo UI" pitchFamily="50" charset="-128"/>
              <a:ea typeface="Meiryo UI" pitchFamily="50" charset="-128"/>
              <a:cs typeface="Meiryo UI" pitchFamily="50" charset="-128"/>
            </a:endParaRPr>
          </a:p>
        </p:txBody>
      </p:sp>
      <p:sp>
        <p:nvSpPr>
          <p:cNvPr id="5" name="タイトル 1"/>
          <p:cNvSpPr>
            <a:spLocks noGrp="1"/>
          </p:cNvSpPr>
          <p:nvPr>
            <p:ph type="title"/>
          </p:nvPr>
        </p:nvSpPr>
        <p:spPr>
          <a:xfrm>
            <a:off x="448538" y="800964"/>
            <a:ext cx="8229600" cy="1143000"/>
          </a:xfrm>
        </p:spPr>
        <p:txBody>
          <a:bodyPr>
            <a:noAutofit/>
          </a:bodyPr>
          <a:lstStyle/>
          <a:p>
            <a:r>
              <a:rPr kumimoji="1" lang="ja-JP" altLang="en-US" sz="3600" dirty="0" smtClean="0"/>
              <a:t>目　　次</a:t>
            </a:r>
            <a:endParaRPr kumimoji="1" lang="ja-JP" altLang="en-US" sz="3600" dirty="0"/>
          </a:p>
        </p:txBody>
      </p:sp>
      <p:sp>
        <p:nvSpPr>
          <p:cNvPr id="6" name="正方形/長方形 5"/>
          <p:cNvSpPr/>
          <p:nvPr/>
        </p:nvSpPr>
        <p:spPr>
          <a:xfrm>
            <a:off x="5220072" y="3410724"/>
            <a:ext cx="3195647" cy="64807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2000" dirty="0" smtClean="0">
                <a:solidFill>
                  <a:schemeClr val="tx1"/>
                </a:solidFill>
                <a:latin typeface="Meiryo UI" pitchFamily="50" charset="-128"/>
                <a:ea typeface="Meiryo UI" pitchFamily="50" charset="-128"/>
                <a:cs typeface="Meiryo UI" pitchFamily="50" charset="-128"/>
              </a:rPr>
              <a:t>・・・・・・・・・・・・・・・</a:t>
            </a:r>
            <a:r>
              <a:rPr lang="ja-JP" altLang="en-US" sz="2000" dirty="0" smtClean="0">
                <a:solidFill>
                  <a:schemeClr val="tx1"/>
                </a:solidFill>
                <a:latin typeface="Meiryo UI" pitchFamily="50" charset="-128"/>
                <a:ea typeface="Meiryo UI" pitchFamily="50" charset="-128"/>
                <a:cs typeface="Meiryo UI" pitchFamily="50" charset="-128"/>
              </a:rPr>
              <a:t>予算</a:t>
            </a:r>
            <a:r>
              <a:rPr lang="en-US" altLang="ja-JP" sz="2000" dirty="0" smtClean="0">
                <a:solidFill>
                  <a:schemeClr val="tx1"/>
                </a:solidFill>
                <a:latin typeface="Meiryo UI" pitchFamily="50" charset="-128"/>
                <a:ea typeface="Meiryo UI" pitchFamily="50" charset="-128"/>
                <a:cs typeface="Meiryo UI" pitchFamily="50" charset="-128"/>
              </a:rPr>
              <a:t>-</a:t>
            </a:r>
            <a:r>
              <a:rPr lang="ja-JP" altLang="en-US" sz="2000" dirty="0" smtClean="0">
                <a:solidFill>
                  <a:schemeClr val="tx1"/>
                </a:solidFill>
                <a:latin typeface="Meiryo UI" pitchFamily="50" charset="-128"/>
                <a:ea typeface="Meiryo UI" pitchFamily="50" charset="-128"/>
                <a:cs typeface="Meiryo UI" pitchFamily="50" charset="-128"/>
              </a:rPr>
              <a:t>４</a:t>
            </a:r>
            <a:endParaRPr kumimoji="1" lang="ja-JP" altLang="en-US" sz="2000" dirty="0">
              <a:solidFill>
                <a:schemeClr val="tx1"/>
              </a:solidFill>
              <a:latin typeface="Meiryo UI" pitchFamily="50" charset="-128"/>
              <a:ea typeface="Meiryo UI" pitchFamily="50" charset="-128"/>
              <a:cs typeface="Meiryo UI" pitchFamily="50" charset="-128"/>
            </a:endParaRPr>
          </a:p>
        </p:txBody>
      </p:sp>
      <p:sp>
        <p:nvSpPr>
          <p:cNvPr id="8" name="正方形/長方形 7"/>
          <p:cNvSpPr/>
          <p:nvPr/>
        </p:nvSpPr>
        <p:spPr>
          <a:xfrm>
            <a:off x="2848377" y="2199134"/>
            <a:ext cx="5614553" cy="64807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2000" dirty="0" smtClean="0">
                <a:solidFill>
                  <a:schemeClr val="tx1"/>
                </a:solidFill>
                <a:latin typeface="Meiryo UI" pitchFamily="50" charset="-128"/>
                <a:ea typeface="Meiryo UI" pitchFamily="50" charset="-128"/>
                <a:cs typeface="Meiryo UI" pitchFamily="50" charset="-128"/>
              </a:rPr>
              <a:t>・・・・・・・・</a:t>
            </a:r>
            <a:r>
              <a:rPr kumimoji="1" lang="ja-JP" altLang="en-US" sz="2000" dirty="0" smtClean="0">
                <a:solidFill>
                  <a:schemeClr val="tx1"/>
                </a:solidFill>
                <a:latin typeface="Meiryo UI" pitchFamily="50" charset="-128"/>
                <a:ea typeface="Meiryo UI" pitchFamily="50" charset="-128"/>
                <a:cs typeface="Meiryo UI" pitchFamily="50" charset="-128"/>
              </a:rPr>
              <a:t>・・</a:t>
            </a:r>
            <a:r>
              <a:rPr lang="ja-JP" altLang="en-US" sz="2000" dirty="0" smtClean="0">
                <a:solidFill>
                  <a:schemeClr val="tx1"/>
                </a:solidFill>
                <a:latin typeface="Meiryo UI" pitchFamily="50" charset="-128"/>
                <a:ea typeface="Meiryo UI" pitchFamily="50" charset="-128"/>
                <a:cs typeface="Meiryo UI" pitchFamily="50" charset="-128"/>
              </a:rPr>
              <a:t>・・・・・・・・・・・・・・・</a:t>
            </a:r>
            <a:r>
              <a:rPr kumimoji="1" lang="ja-JP" altLang="en-US" sz="2000" dirty="0" smtClean="0">
                <a:solidFill>
                  <a:schemeClr val="tx1"/>
                </a:solidFill>
                <a:latin typeface="Meiryo UI" pitchFamily="50" charset="-128"/>
                <a:ea typeface="Meiryo UI" pitchFamily="50" charset="-128"/>
                <a:cs typeface="Meiryo UI" pitchFamily="50" charset="-128"/>
              </a:rPr>
              <a:t>・・・・・・・・</a:t>
            </a:r>
            <a:r>
              <a:rPr lang="ja-JP" altLang="en-US" sz="2000" dirty="0" smtClean="0">
                <a:solidFill>
                  <a:schemeClr val="tx1"/>
                </a:solidFill>
                <a:latin typeface="Meiryo UI" pitchFamily="50" charset="-128"/>
                <a:ea typeface="Meiryo UI" pitchFamily="50" charset="-128"/>
                <a:cs typeface="Meiryo UI" pitchFamily="50" charset="-128"/>
              </a:rPr>
              <a:t>予算</a:t>
            </a:r>
            <a:r>
              <a:rPr lang="en-US" altLang="ja-JP" sz="2000" dirty="0" smtClean="0">
                <a:solidFill>
                  <a:schemeClr val="tx1"/>
                </a:solidFill>
                <a:latin typeface="Meiryo UI" pitchFamily="50" charset="-128"/>
                <a:ea typeface="Meiryo UI" pitchFamily="50" charset="-128"/>
                <a:cs typeface="Meiryo UI" pitchFamily="50" charset="-128"/>
              </a:rPr>
              <a:t>-</a:t>
            </a:r>
            <a:r>
              <a:rPr lang="ja-JP" altLang="en-US" sz="2000" dirty="0" smtClean="0">
                <a:solidFill>
                  <a:schemeClr val="tx1"/>
                </a:solidFill>
                <a:latin typeface="Meiryo UI" pitchFamily="50" charset="-128"/>
                <a:ea typeface="Meiryo UI" pitchFamily="50" charset="-128"/>
                <a:cs typeface="Meiryo UI" pitchFamily="50" charset="-128"/>
              </a:rPr>
              <a:t>１</a:t>
            </a:r>
            <a:endParaRPr kumimoji="1" lang="ja-JP" altLang="en-US" sz="2000" dirty="0">
              <a:solidFill>
                <a:schemeClr val="tx1"/>
              </a:solidFill>
              <a:latin typeface="Meiryo UI" pitchFamily="50" charset="-128"/>
              <a:ea typeface="Meiryo UI" pitchFamily="50" charset="-128"/>
              <a:cs typeface="Meiryo UI" pitchFamily="50" charset="-128"/>
            </a:endParaRPr>
          </a:p>
        </p:txBody>
      </p:sp>
      <p:sp>
        <p:nvSpPr>
          <p:cNvPr id="11" name="正方形/長方形 10"/>
          <p:cNvSpPr/>
          <p:nvPr/>
        </p:nvSpPr>
        <p:spPr>
          <a:xfrm>
            <a:off x="5198768" y="2811021"/>
            <a:ext cx="3466056" cy="64807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2000" dirty="0" smtClean="0">
                <a:solidFill>
                  <a:schemeClr val="tx1"/>
                </a:solidFill>
                <a:latin typeface="Meiryo UI" pitchFamily="50" charset="-128"/>
                <a:ea typeface="Meiryo UI" pitchFamily="50" charset="-128"/>
                <a:cs typeface="Meiryo UI" pitchFamily="50" charset="-128"/>
              </a:rPr>
              <a:t>・・・・・</a:t>
            </a:r>
            <a:r>
              <a:rPr kumimoji="1" lang="ja-JP" altLang="en-US" sz="2000" dirty="0" smtClean="0">
                <a:solidFill>
                  <a:schemeClr val="tx1"/>
                </a:solidFill>
                <a:latin typeface="Meiryo UI" pitchFamily="50" charset="-128"/>
                <a:ea typeface="Meiryo UI" pitchFamily="50" charset="-128"/>
                <a:cs typeface="Meiryo UI" pitchFamily="50" charset="-128"/>
              </a:rPr>
              <a:t>・・・・・・・・予算</a:t>
            </a:r>
            <a:r>
              <a:rPr kumimoji="1" lang="en-US" altLang="ja-JP" sz="2000" dirty="0" smtClean="0">
                <a:solidFill>
                  <a:schemeClr val="tx1"/>
                </a:solidFill>
                <a:latin typeface="Meiryo UI" pitchFamily="50" charset="-128"/>
                <a:ea typeface="Meiryo UI" pitchFamily="50" charset="-128"/>
                <a:cs typeface="Meiryo UI" pitchFamily="50" charset="-128"/>
              </a:rPr>
              <a:t>-</a:t>
            </a:r>
            <a:r>
              <a:rPr kumimoji="1" lang="ja-JP" altLang="en-US" sz="2000" dirty="0" smtClean="0">
                <a:solidFill>
                  <a:schemeClr val="tx1"/>
                </a:solidFill>
                <a:latin typeface="Meiryo UI" pitchFamily="50" charset="-128"/>
                <a:ea typeface="Meiryo UI" pitchFamily="50" charset="-128"/>
                <a:cs typeface="Meiryo UI" pitchFamily="50" charset="-128"/>
              </a:rPr>
              <a:t>２</a:t>
            </a:r>
            <a:endParaRPr kumimoji="1" lang="ja-JP" altLang="en-US" sz="2000" dirty="0">
              <a:solidFill>
                <a:schemeClr val="tx1"/>
              </a:solidFill>
              <a:latin typeface="Meiryo UI" pitchFamily="50" charset="-128"/>
              <a:ea typeface="Meiryo UI" pitchFamily="50" charset="-128"/>
              <a:cs typeface="Meiryo UI" pitchFamily="50" charset="-128"/>
            </a:endParaRPr>
          </a:p>
        </p:txBody>
      </p:sp>
      <p:sp>
        <p:nvSpPr>
          <p:cNvPr id="12" name="正方形/長方形 11"/>
          <p:cNvSpPr/>
          <p:nvPr/>
        </p:nvSpPr>
        <p:spPr>
          <a:xfrm>
            <a:off x="3743287" y="3997873"/>
            <a:ext cx="4624557" cy="64807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2000" dirty="0" smtClean="0">
                <a:solidFill>
                  <a:schemeClr val="tx1"/>
                </a:solidFill>
                <a:latin typeface="Meiryo UI" pitchFamily="50" charset="-128"/>
                <a:ea typeface="Meiryo UI" pitchFamily="50" charset="-128"/>
                <a:cs typeface="Meiryo UI" pitchFamily="50" charset="-128"/>
              </a:rPr>
              <a:t>　 ・・・</a:t>
            </a:r>
            <a:r>
              <a:rPr kumimoji="1" lang="ja-JP" altLang="en-US" sz="2000" dirty="0" smtClean="0">
                <a:solidFill>
                  <a:schemeClr val="tx1"/>
                </a:solidFill>
                <a:latin typeface="Meiryo UI" pitchFamily="50" charset="-128"/>
                <a:ea typeface="Meiryo UI" pitchFamily="50" charset="-128"/>
                <a:cs typeface="Meiryo UI" pitchFamily="50" charset="-128"/>
              </a:rPr>
              <a:t>・</a:t>
            </a:r>
            <a:r>
              <a:rPr lang="ja-JP" altLang="en-US" sz="2000" dirty="0" smtClean="0">
                <a:solidFill>
                  <a:schemeClr val="tx1"/>
                </a:solidFill>
                <a:latin typeface="Meiryo UI" pitchFamily="50" charset="-128"/>
                <a:ea typeface="Meiryo UI" pitchFamily="50" charset="-128"/>
                <a:cs typeface="Meiryo UI" pitchFamily="50" charset="-128"/>
              </a:rPr>
              <a:t>・・・・・・・・・・・・・</a:t>
            </a:r>
            <a:r>
              <a:rPr kumimoji="1" lang="ja-JP" altLang="en-US" sz="2000" dirty="0" smtClean="0">
                <a:solidFill>
                  <a:schemeClr val="tx1"/>
                </a:solidFill>
                <a:latin typeface="Meiryo UI" pitchFamily="50" charset="-128"/>
                <a:ea typeface="Meiryo UI" pitchFamily="50" charset="-128"/>
                <a:cs typeface="Meiryo UI" pitchFamily="50" charset="-128"/>
              </a:rPr>
              <a:t>・・・・・・・・</a:t>
            </a:r>
            <a:r>
              <a:rPr lang="ja-JP" altLang="en-US" sz="2000" dirty="0" smtClean="0">
                <a:solidFill>
                  <a:schemeClr val="tx1"/>
                </a:solidFill>
                <a:latin typeface="Meiryo UI" pitchFamily="50" charset="-128"/>
                <a:ea typeface="Meiryo UI" pitchFamily="50" charset="-128"/>
                <a:cs typeface="Meiryo UI" pitchFamily="50" charset="-128"/>
              </a:rPr>
              <a:t>予算</a:t>
            </a:r>
            <a:r>
              <a:rPr lang="en-US" altLang="ja-JP" sz="2000" dirty="0" smtClean="0">
                <a:solidFill>
                  <a:schemeClr val="tx1"/>
                </a:solidFill>
                <a:latin typeface="Meiryo UI" pitchFamily="50" charset="-128"/>
                <a:ea typeface="Meiryo UI" pitchFamily="50" charset="-128"/>
                <a:cs typeface="Meiryo UI" pitchFamily="50" charset="-128"/>
              </a:rPr>
              <a:t>-</a:t>
            </a:r>
            <a:r>
              <a:rPr lang="ja-JP" altLang="en-US" sz="2000" dirty="0" smtClean="0">
                <a:solidFill>
                  <a:schemeClr val="tx1"/>
                </a:solidFill>
                <a:latin typeface="Meiryo UI" pitchFamily="50" charset="-128"/>
                <a:ea typeface="Meiryo UI" pitchFamily="50" charset="-128"/>
                <a:cs typeface="Meiryo UI" pitchFamily="50" charset="-128"/>
              </a:rPr>
              <a:t>６</a:t>
            </a:r>
            <a:endParaRPr kumimoji="1" lang="ja-JP" altLang="en-US" sz="2000" dirty="0">
              <a:solidFill>
                <a:schemeClr val="tx1"/>
              </a:solidFill>
              <a:latin typeface="Meiryo UI" pitchFamily="50" charset="-128"/>
              <a:ea typeface="Meiryo UI" pitchFamily="50" charset="-128"/>
              <a:cs typeface="Meiryo UI" pitchFamily="50" charset="-128"/>
            </a:endParaRPr>
          </a:p>
        </p:txBody>
      </p:sp>
    </p:spTree>
  </p:cSld>
  <p:clrMapOvr>
    <a:masterClrMapping/>
  </p:clrMapOvr>
  <p:timing>
    <p:tnLst>
      <p:par>
        <p:cTn id="1" dur="indefinite" restart="never" nodeType="tmRoot"/>
      </p:par>
    </p:tn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スライド番号プレースホルダー 2"/>
          <p:cNvSpPr txBox="1">
            <a:spLocks/>
          </p:cNvSpPr>
          <p:nvPr/>
        </p:nvSpPr>
        <p:spPr>
          <a:xfrm>
            <a:off x="7032206" y="13123"/>
            <a:ext cx="2125114" cy="365125"/>
          </a:xfrm>
          <a:prstGeom prst="rect">
            <a:avLst/>
          </a:prstGeom>
        </p:spPr>
        <p:txBody>
          <a:bodyPr vert="horz" lIns="91440" tIns="45720" rIns="91440" bIns="45720" rtlCol="0" anchor="ctr"/>
          <a:lstStyle/>
          <a:p>
            <a:pPr marL="0" marR="0" lvl="0" indent="0" algn="r" defTabSz="914400" rtl="0" eaLnBrk="1" fontAlgn="auto" latinLnBrk="0" hangingPunct="1">
              <a:lnSpc>
                <a:spcPct val="100000"/>
              </a:lnSpc>
              <a:spcBef>
                <a:spcPts val="0"/>
              </a:spcBef>
              <a:spcAft>
                <a:spcPts val="0"/>
              </a:spcAft>
              <a:buClrTx/>
              <a:buSzTx/>
              <a:buFontTx/>
              <a:buNone/>
              <a:tabLst/>
              <a:defRPr/>
            </a:pPr>
            <a:r>
              <a:rPr lang="en-US" altLang="ja-JP" sz="1600" kern="0" noProof="0" dirty="0">
                <a:solidFill>
                  <a:sysClr val="windowText" lastClr="000000"/>
                </a:solidFill>
                <a:latin typeface="HGPｺﾞｼｯｸE" pitchFamily="50" charset="-128"/>
                <a:ea typeface="HGPｺﾞｼｯｸE" pitchFamily="50" charset="-128"/>
              </a:rPr>
              <a:t>1</a:t>
            </a:r>
            <a:endParaRPr kumimoji="1" lang="ja-JP" altLang="en-US" sz="1600" b="0" i="0" u="none" strike="noStrike" kern="0" cap="none" spc="0" normalizeH="0" baseline="0" noProof="0" dirty="0">
              <a:ln>
                <a:noFill/>
              </a:ln>
              <a:solidFill>
                <a:sysClr val="windowText" lastClr="000000"/>
              </a:solidFill>
              <a:effectLst/>
              <a:uLnTx/>
              <a:uFillTx/>
              <a:latin typeface="HGPｺﾞｼｯｸE" pitchFamily="50" charset="-128"/>
              <a:ea typeface="HGPｺﾞｼｯｸE" pitchFamily="50" charset="-128"/>
              <a:cs typeface="+mn-cs"/>
            </a:endParaRPr>
          </a:p>
        </p:txBody>
      </p:sp>
      <p:sp>
        <p:nvSpPr>
          <p:cNvPr id="13" name="正方形/長方形 12"/>
          <p:cNvSpPr/>
          <p:nvPr/>
        </p:nvSpPr>
        <p:spPr>
          <a:xfrm>
            <a:off x="0" y="-1660"/>
            <a:ext cx="9144000" cy="432000"/>
          </a:xfrm>
          <a:prstGeom prst="rect">
            <a:avLst/>
          </a:prstGeom>
          <a:gradFill>
            <a:gsLst>
              <a:gs pos="0">
                <a:schemeClr val="accent2">
                  <a:lumMod val="40000"/>
                  <a:lumOff val="60000"/>
                </a:schemeClr>
              </a:gs>
              <a:gs pos="50000">
                <a:schemeClr val="bg1"/>
              </a:gs>
              <a:gs pos="100000">
                <a:schemeClr val="accent2">
                  <a:lumMod val="40000"/>
                  <a:lumOff val="6000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r>
              <a:rPr lang="en-US" altLang="ja-JP" sz="2000" b="1" dirty="0">
                <a:solidFill>
                  <a:prstClr val="black"/>
                </a:solidFill>
                <a:latin typeface="Meiryo UI" pitchFamily="50" charset="-128"/>
                <a:ea typeface="Meiryo UI" pitchFamily="50" charset="-128"/>
                <a:cs typeface="Meiryo UI" pitchFamily="50" charset="-128"/>
              </a:rPr>
              <a:t>1</a:t>
            </a:r>
            <a:r>
              <a:rPr lang="ja-JP" altLang="en-US" sz="2000" b="1" dirty="0" smtClean="0">
                <a:solidFill>
                  <a:prstClr val="black"/>
                </a:solidFill>
                <a:latin typeface="Meiryo UI" pitchFamily="50" charset="-128"/>
                <a:ea typeface="Meiryo UI" pitchFamily="50" charset="-128"/>
                <a:cs typeface="Meiryo UI" pitchFamily="50" charset="-128"/>
              </a:rPr>
              <a:t>　基本的な考え方</a:t>
            </a:r>
            <a:endParaRPr lang="ja-JP" altLang="en-US" sz="2000" b="1" dirty="0">
              <a:solidFill>
                <a:prstClr val="black"/>
              </a:solidFill>
              <a:latin typeface="Meiryo UI" pitchFamily="50" charset="-128"/>
              <a:ea typeface="Meiryo UI" pitchFamily="50" charset="-128"/>
              <a:cs typeface="Meiryo UI" pitchFamily="50" charset="-128"/>
            </a:endParaRPr>
          </a:p>
        </p:txBody>
      </p:sp>
      <p:sp>
        <p:nvSpPr>
          <p:cNvPr id="23" name="正方形/長方形 22"/>
          <p:cNvSpPr/>
          <p:nvPr/>
        </p:nvSpPr>
        <p:spPr>
          <a:xfrm>
            <a:off x="2580928" y="4721767"/>
            <a:ext cx="3528391" cy="815608"/>
          </a:xfrm>
          <a:prstGeom prst="rect">
            <a:avLst/>
          </a:prstGeom>
          <a:solidFill>
            <a:schemeClr val="accent3">
              <a:lumMod val="40000"/>
              <a:lumOff val="60000"/>
            </a:schemeClr>
          </a:solidFill>
          <a:ln w="12700" cmpd="dbl">
            <a:solidFill>
              <a:schemeClr val="accent3">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t" anchorCtr="0">
            <a:spAutoFit/>
          </a:bodyPr>
          <a:lstStyle/>
          <a:p>
            <a:pPr algn="ctr"/>
            <a:r>
              <a:rPr lang="ja-JP" altLang="en-US" b="1" dirty="0" smtClean="0">
                <a:solidFill>
                  <a:schemeClr val="tx1"/>
                </a:solidFill>
                <a:latin typeface="Meiryo UI" pitchFamily="50" charset="-128"/>
                <a:ea typeface="Meiryo UI" pitchFamily="50" charset="-128"/>
                <a:cs typeface="Meiryo UI" pitchFamily="50" charset="-128"/>
              </a:rPr>
              <a:t>総合区長の予算意見具申権の</a:t>
            </a:r>
            <a:endParaRPr lang="en-US" altLang="ja-JP" b="1" dirty="0" smtClean="0">
              <a:solidFill>
                <a:schemeClr val="tx1"/>
              </a:solidFill>
              <a:latin typeface="Meiryo UI" pitchFamily="50" charset="-128"/>
              <a:ea typeface="Meiryo UI" pitchFamily="50" charset="-128"/>
              <a:cs typeface="Meiryo UI" pitchFamily="50" charset="-128"/>
            </a:endParaRPr>
          </a:p>
          <a:p>
            <a:pPr algn="ctr"/>
            <a:r>
              <a:rPr lang="ja-JP" altLang="en-US" b="1" dirty="0" smtClean="0">
                <a:solidFill>
                  <a:schemeClr val="tx1"/>
                </a:solidFill>
                <a:latin typeface="Meiryo UI" pitchFamily="50" charset="-128"/>
                <a:ea typeface="Meiryo UI" pitchFamily="50" charset="-128"/>
                <a:cs typeface="Meiryo UI" pitchFamily="50" charset="-128"/>
              </a:rPr>
              <a:t>具体化</a:t>
            </a:r>
            <a:endParaRPr lang="en-US" altLang="ja-JP" b="1" dirty="0" smtClean="0">
              <a:solidFill>
                <a:schemeClr val="tx1"/>
              </a:solidFill>
              <a:latin typeface="Meiryo UI" pitchFamily="50" charset="-128"/>
              <a:ea typeface="Meiryo UI" pitchFamily="50" charset="-128"/>
              <a:cs typeface="Meiryo UI" pitchFamily="50" charset="-128"/>
            </a:endParaRPr>
          </a:p>
          <a:p>
            <a:pPr algn="ctr"/>
            <a:r>
              <a:rPr lang="en-US" altLang="ja-JP" sz="1100" dirty="0" smtClean="0">
                <a:solidFill>
                  <a:schemeClr val="tx1"/>
                </a:solidFill>
                <a:latin typeface="Meiryo UI" pitchFamily="50" charset="-128"/>
                <a:ea typeface="Meiryo UI" pitchFamily="50" charset="-128"/>
                <a:cs typeface="Meiryo UI" pitchFamily="50" charset="-128"/>
              </a:rPr>
              <a:t>(</a:t>
            </a:r>
            <a:r>
              <a:rPr lang="ja-JP" altLang="en-US" sz="1100" dirty="0" smtClean="0">
                <a:solidFill>
                  <a:schemeClr val="tx1"/>
                </a:solidFill>
                <a:latin typeface="Meiryo UI" pitchFamily="50" charset="-128"/>
                <a:ea typeface="Meiryo UI" pitchFamily="50" charset="-128"/>
                <a:cs typeface="Meiryo UI" pitchFamily="50" charset="-128"/>
              </a:rPr>
              <a:t>総合区長が市長と施策方針を共有できる仕組みを構築</a:t>
            </a:r>
            <a:r>
              <a:rPr lang="en-US" altLang="ja-JP" sz="1100" dirty="0" smtClean="0">
                <a:solidFill>
                  <a:schemeClr val="tx1"/>
                </a:solidFill>
                <a:latin typeface="Meiryo UI" pitchFamily="50" charset="-128"/>
                <a:ea typeface="Meiryo UI" pitchFamily="50" charset="-128"/>
                <a:cs typeface="Meiryo UI" pitchFamily="50" charset="-128"/>
              </a:rPr>
              <a:t>)</a:t>
            </a:r>
            <a:endParaRPr lang="en-US" altLang="ja-JP" sz="1100" dirty="0">
              <a:solidFill>
                <a:schemeClr val="tx1"/>
              </a:solidFill>
              <a:latin typeface="Meiryo UI" pitchFamily="50" charset="-128"/>
              <a:ea typeface="Meiryo UI" pitchFamily="50" charset="-128"/>
              <a:cs typeface="Meiryo UI" pitchFamily="50" charset="-128"/>
            </a:endParaRPr>
          </a:p>
        </p:txBody>
      </p:sp>
      <p:sp>
        <p:nvSpPr>
          <p:cNvPr id="29" name="テキスト ボックス 28"/>
          <p:cNvSpPr txBox="1"/>
          <p:nvPr/>
        </p:nvSpPr>
        <p:spPr>
          <a:xfrm>
            <a:off x="-121196" y="476672"/>
            <a:ext cx="5217337" cy="384721"/>
          </a:xfrm>
          <a:prstGeom prst="rect">
            <a:avLst/>
          </a:prstGeom>
          <a:noFill/>
        </p:spPr>
        <p:txBody>
          <a:bodyPr wrap="square" rtlCol="0">
            <a:spAutoFit/>
          </a:bodyPr>
          <a:lstStyle/>
          <a:p>
            <a:r>
              <a:rPr lang="ja-JP" altLang="en-US" sz="1900" b="1"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（１）基本的な考え方</a:t>
            </a:r>
            <a:endParaRPr lang="ja-JP" altLang="en-US" sz="19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20" name="正方形/長方形 19"/>
          <p:cNvSpPr/>
          <p:nvPr/>
        </p:nvSpPr>
        <p:spPr>
          <a:xfrm>
            <a:off x="140567" y="1190171"/>
            <a:ext cx="8879607" cy="1509485"/>
          </a:xfrm>
          <a:prstGeom prst="rect">
            <a:avLst/>
          </a:prstGeom>
          <a:gradFill>
            <a:gsLst>
              <a:gs pos="0">
                <a:schemeClr val="accent6">
                  <a:tint val="50000"/>
                  <a:satMod val="300000"/>
                </a:schemeClr>
              </a:gs>
              <a:gs pos="35000">
                <a:schemeClr val="accent6">
                  <a:tint val="37000"/>
                  <a:satMod val="300000"/>
                </a:schemeClr>
              </a:gs>
              <a:gs pos="100000">
                <a:schemeClr val="accent6">
                  <a:tint val="15000"/>
                  <a:satMod val="350000"/>
                </a:schemeClr>
              </a:gs>
            </a:gsLst>
            <a:lin ang="16200000" scaled="1"/>
          </a:gradFill>
          <a:ln w="12700">
            <a:solidFill>
              <a:schemeClr val="accent6">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p>
            <a:pPr>
              <a:lnSpc>
                <a:spcPts val="2500"/>
              </a:lnSpc>
            </a:pPr>
            <a:r>
              <a:rPr lang="ja-JP" altLang="en-US" sz="1600" dirty="0" smtClean="0">
                <a:solidFill>
                  <a:schemeClr val="tx1"/>
                </a:solidFill>
                <a:latin typeface="Meiryo UI" panose="020B0604030504040204" pitchFamily="50" charset="-128"/>
                <a:ea typeface="Meiryo UI" panose="020B0604030504040204" pitchFamily="50" charset="-128"/>
                <a:cs typeface="メイリオ" pitchFamily="50" charset="-128"/>
              </a:rPr>
              <a:t>◆　大阪市ではニア・イズ・ベターの考え方に基づき、区ＣＭ制度を設けるなど、区の特性を活かす取組みを</a:t>
            </a:r>
            <a:endParaRPr lang="en-US" altLang="ja-JP" sz="1600" dirty="0" smtClean="0">
              <a:solidFill>
                <a:schemeClr val="tx1"/>
              </a:solidFill>
              <a:latin typeface="Meiryo UI" panose="020B0604030504040204" pitchFamily="50" charset="-128"/>
              <a:ea typeface="Meiryo UI" panose="020B0604030504040204" pitchFamily="50" charset="-128"/>
              <a:cs typeface="メイリオ" pitchFamily="50" charset="-128"/>
            </a:endParaRPr>
          </a:p>
          <a:p>
            <a:pPr>
              <a:lnSpc>
                <a:spcPts val="2500"/>
              </a:lnSpc>
            </a:pPr>
            <a:r>
              <a:rPr lang="en-US" altLang="ja-JP" sz="1600" dirty="0" smtClean="0">
                <a:solidFill>
                  <a:schemeClr val="tx1"/>
                </a:solidFill>
                <a:latin typeface="Meiryo UI" panose="020B0604030504040204" pitchFamily="50" charset="-128"/>
                <a:ea typeface="Meiryo UI" panose="020B0604030504040204" pitchFamily="50" charset="-128"/>
                <a:cs typeface="メイリオ" pitchFamily="50" charset="-128"/>
              </a:rPr>
              <a:t>     </a:t>
            </a:r>
            <a:r>
              <a:rPr lang="ja-JP" altLang="en-US" sz="1600" dirty="0" smtClean="0">
                <a:solidFill>
                  <a:schemeClr val="tx1"/>
                </a:solidFill>
                <a:latin typeface="Meiryo UI" panose="020B0604030504040204" pitchFamily="50" charset="-128"/>
                <a:ea typeface="Meiryo UI" panose="020B0604030504040204" pitchFamily="50" charset="-128"/>
                <a:cs typeface="メイリオ" pitchFamily="50" charset="-128"/>
              </a:rPr>
              <a:t>他の政令指定都市に先駆けて実施</a:t>
            </a:r>
            <a:endParaRPr lang="en-US" altLang="ja-JP" sz="1600" dirty="0" smtClean="0">
              <a:solidFill>
                <a:schemeClr val="tx1"/>
              </a:solidFill>
              <a:latin typeface="Meiryo UI" panose="020B0604030504040204" pitchFamily="50" charset="-128"/>
              <a:ea typeface="Meiryo UI" panose="020B0604030504040204" pitchFamily="50" charset="-128"/>
              <a:cs typeface="メイリオ" pitchFamily="50" charset="-128"/>
            </a:endParaRPr>
          </a:p>
          <a:p>
            <a:pPr>
              <a:lnSpc>
                <a:spcPts val="2500"/>
              </a:lnSpc>
            </a:pPr>
            <a:r>
              <a:rPr lang="ja-JP" altLang="en-US" sz="1600" dirty="0" smtClean="0">
                <a:solidFill>
                  <a:schemeClr val="tx1"/>
                </a:solidFill>
                <a:latin typeface="Meiryo UI" panose="020B0604030504040204" pitchFamily="50" charset="-128"/>
                <a:ea typeface="Meiryo UI" panose="020B0604030504040204" pitchFamily="50" charset="-128"/>
                <a:cs typeface="メイリオ" pitchFamily="50" charset="-128"/>
              </a:rPr>
              <a:t>◆　総合区制度の創設により、予算に関して総合区長が市長に意見を述べる権限（予算意見具申権）も</a:t>
            </a:r>
            <a:endParaRPr lang="en-US" altLang="ja-JP" sz="1600" dirty="0" smtClean="0">
              <a:solidFill>
                <a:schemeClr val="tx1"/>
              </a:solidFill>
              <a:latin typeface="Meiryo UI" panose="020B0604030504040204" pitchFamily="50" charset="-128"/>
              <a:ea typeface="Meiryo UI" panose="020B0604030504040204" pitchFamily="50" charset="-128"/>
              <a:cs typeface="メイリオ" pitchFamily="50" charset="-128"/>
            </a:endParaRPr>
          </a:p>
          <a:p>
            <a:pPr>
              <a:lnSpc>
                <a:spcPts val="2500"/>
              </a:lnSpc>
            </a:pPr>
            <a:r>
              <a:rPr lang="en-US" altLang="ja-JP" sz="1600" dirty="0" smtClean="0">
                <a:solidFill>
                  <a:schemeClr val="tx1"/>
                </a:solidFill>
                <a:latin typeface="Meiryo UI" panose="020B0604030504040204" pitchFamily="50" charset="-128"/>
                <a:ea typeface="Meiryo UI" panose="020B0604030504040204" pitchFamily="50" charset="-128"/>
                <a:cs typeface="メイリオ" pitchFamily="50" charset="-128"/>
              </a:rPr>
              <a:t>     </a:t>
            </a:r>
            <a:r>
              <a:rPr lang="ja-JP" altLang="en-US" sz="1600" dirty="0" smtClean="0">
                <a:solidFill>
                  <a:schemeClr val="tx1"/>
                </a:solidFill>
                <a:latin typeface="Meiryo UI" panose="020B0604030504040204" pitchFamily="50" charset="-128"/>
                <a:ea typeface="Meiryo UI" panose="020B0604030504040204" pitchFamily="50" charset="-128"/>
                <a:cs typeface="メイリオ" pitchFamily="50" charset="-128"/>
              </a:rPr>
              <a:t>法律で新たに位置付け</a:t>
            </a:r>
            <a:endParaRPr lang="en-US" altLang="ja-JP" sz="1600" dirty="0">
              <a:solidFill>
                <a:schemeClr val="tx1"/>
              </a:solidFill>
              <a:latin typeface="Meiryo UI" panose="020B0604030504040204" pitchFamily="50" charset="-128"/>
              <a:ea typeface="Meiryo UI" panose="020B0604030504040204" pitchFamily="50" charset="-128"/>
              <a:cs typeface="メイリオ" pitchFamily="50" charset="-128"/>
            </a:endParaRPr>
          </a:p>
        </p:txBody>
      </p:sp>
      <p:sp>
        <p:nvSpPr>
          <p:cNvPr id="21" name="ホームベース 20"/>
          <p:cNvSpPr/>
          <p:nvPr/>
        </p:nvSpPr>
        <p:spPr>
          <a:xfrm>
            <a:off x="140028" y="970606"/>
            <a:ext cx="2360081" cy="275771"/>
          </a:xfrm>
          <a:prstGeom prst="homePlate">
            <a:avLst/>
          </a:prstGeom>
          <a:solidFill>
            <a:schemeClr val="bg1"/>
          </a:solidFill>
          <a:ln w="12700">
            <a:solidFill>
              <a:srgbClr val="FF0000"/>
            </a:solidFill>
          </a:ln>
        </p:spPr>
        <p:style>
          <a:lnRef idx="2">
            <a:schemeClr val="accent6"/>
          </a:lnRef>
          <a:fillRef idx="1">
            <a:schemeClr val="lt1"/>
          </a:fillRef>
          <a:effectRef idx="0">
            <a:schemeClr val="accent6"/>
          </a:effectRef>
          <a:fontRef idx="minor">
            <a:schemeClr val="dk1"/>
          </a:fontRef>
        </p:style>
        <p:txBody>
          <a:bodyPr rtlCol="0" anchor="ctr"/>
          <a:lstStyle/>
          <a:p>
            <a:r>
              <a:rPr lang="ja-JP" altLang="en-US" sz="1700" b="1" dirty="0" smtClean="0">
                <a:solidFill>
                  <a:prstClr val="black"/>
                </a:solidFill>
                <a:latin typeface="Meiryo UI" pitchFamily="50" charset="-128"/>
                <a:ea typeface="Meiryo UI" pitchFamily="50" charset="-128"/>
                <a:cs typeface="Meiryo UI" pitchFamily="50" charset="-128"/>
              </a:rPr>
              <a:t>  制度</a:t>
            </a:r>
            <a:r>
              <a:rPr lang="ja-JP" altLang="en-US" sz="1700" b="1" dirty="0">
                <a:solidFill>
                  <a:prstClr val="black"/>
                </a:solidFill>
                <a:latin typeface="Meiryo UI" pitchFamily="50" charset="-128"/>
                <a:ea typeface="Meiryo UI" pitchFamily="50" charset="-128"/>
                <a:cs typeface="Meiryo UI" pitchFamily="50" charset="-128"/>
              </a:rPr>
              <a:t>検討</a:t>
            </a:r>
            <a:r>
              <a:rPr lang="ja-JP" altLang="en-US" sz="1700" b="1" dirty="0" smtClean="0">
                <a:solidFill>
                  <a:prstClr val="black"/>
                </a:solidFill>
                <a:latin typeface="Meiryo UI" pitchFamily="50" charset="-128"/>
                <a:ea typeface="Meiryo UI" pitchFamily="50" charset="-128"/>
                <a:cs typeface="Meiryo UI" pitchFamily="50" charset="-128"/>
              </a:rPr>
              <a:t>の背景</a:t>
            </a:r>
            <a:endParaRPr lang="en-US" altLang="ja-JP" sz="1700" b="1" dirty="0">
              <a:solidFill>
                <a:prstClr val="black"/>
              </a:solidFill>
              <a:latin typeface="Meiryo UI" pitchFamily="50" charset="-128"/>
              <a:ea typeface="Meiryo UI" pitchFamily="50" charset="-128"/>
              <a:cs typeface="Meiryo UI" pitchFamily="50" charset="-128"/>
            </a:endParaRPr>
          </a:p>
        </p:txBody>
      </p:sp>
      <p:sp>
        <p:nvSpPr>
          <p:cNvPr id="28" name="正方形/長方形 27"/>
          <p:cNvSpPr/>
          <p:nvPr/>
        </p:nvSpPr>
        <p:spPr>
          <a:xfrm>
            <a:off x="129540" y="3611871"/>
            <a:ext cx="1895148" cy="2016224"/>
          </a:xfrm>
          <a:prstGeom prst="rect">
            <a:avLst/>
          </a:prstGeom>
          <a:noFill/>
          <a:ln w="127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50000"/>
              </a:lnSpc>
            </a:pPr>
            <a:r>
              <a:rPr lang="ja-JP" altLang="en-US" b="1" dirty="0" smtClean="0">
                <a:solidFill>
                  <a:schemeClr val="tx1"/>
                </a:solidFill>
                <a:latin typeface="Meiryo UI" pitchFamily="50" charset="-128"/>
                <a:ea typeface="Meiryo UI" pitchFamily="50" charset="-128"/>
                <a:cs typeface="Meiryo UI" pitchFamily="50" charset="-128"/>
              </a:rPr>
              <a:t>総合区長の</a:t>
            </a:r>
            <a:endParaRPr lang="en-US" altLang="ja-JP" b="1" dirty="0" smtClean="0">
              <a:solidFill>
                <a:schemeClr val="tx1"/>
              </a:solidFill>
              <a:latin typeface="Meiryo UI" pitchFamily="50" charset="-128"/>
              <a:ea typeface="Meiryo UI" pitchFamily="50" charset="-128"/>
              <a:cs typeface="Meiryo UI" pitchFamily="50" charset="-128"/>
            </a:endParaRPr>
          </a:p>
          <a:p>
            <a:pPr algn="ctr">
              <a:lnSpc>
                <a:spcPct val="150000"/>
              </a:lnSpc>
            </a:pPr>
            <a:r>
              <a:rPr lang="ja-JP" altLang="en-US" b="1" dirty="0" smtClean="0">
                <a:solidFill>
                  <a:schemeClr val="tx1"/>
                </a:solidFill>
                <a:latin typeface="Meiryo UI" pitchFamily="50" charset="-128"/>
                <a:ea typeface="Meiryo UI" pitchFamily="50" charset="-128"/>
                <a:cs typeface="Meiryo UI" pitchFamily="50" charset="-128"/>
              </a:rPr>
              <a:t>自律性の強化</a:t>
            </a:r>
            <a:endParaRPr lang="en-US" altLang="ja-JP" b="1" dirty="0" smtClean="0">
              <a:solidFill>
                <a:schemeClr val="tx1"/>
              </a:solidFill>
              <a:latin typeface="Meiryo UI" pitchFamily="50" charset="-128"/>
              <a:ea typeface="Meiryo UI" pitchFamily="50" charset="-128"/>
              <a:cs typeface="Meiryo UI" pitchFamily="50" charset="-128"/>
            </a:endParaRPr>
          </a:p>
        </p:txBody>
      </p:sp>
      <p:sp>
        <p:nvSpPr>
          <p:cNvPr id="30" name="正方形/長方形 29"/>
          <p:cNvSpPr/>
          <p:nvPr/>
        </p:nvSpPr>
        <p:spPr>
          <a:xfrm>
            <a:off x="129540" y="5847959"/>
            <a:ext cx="1895148" cy="864096"/>
          </a:xfrm>
          <a:prstGeom prst="rect">
            <a:avLst/>
          </a:prstGeom>
          <a:noFill/>
          <a:ln w="127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50000"/>
              </a:lnSpc>
            </a:pPr>
            <a:r>
              <a:rPr lang="ja-JP" altLang="en-US" b="1" dirty="0" smtClean="0">
                <a:solidFill>
                  <a:schemeClr val="tx1"/>
                </a:solidFill>
                <a:latin typeface="Meiryo UI" pitchFamily="50" charset="-128"/>
                <a:ea typeface="Meiryo UI" pitchFamily="50" charset="-128"/>
                <a:cs typeface="Meiryo UI" pitchFamily="50" charset="-128"/>
              </a:rPr>
              <a:t>総合区予算の</a:t>
            </a:r>
            <a:endParaRPr lang="en-US" altLang="ja-JP" b="1" dirty="0" smtClean="0">
              <a:solidFill>
                <a:schemeClr val="tx1"/>
              </a:solidFill>
              <a:latin typeface="Meiryo UI" pitchFamily="50" charset="-128"/>
              <a:ea typeface="Meiryo UI" pitchFamily="50" charset="-128"/>
              <a:cs typeface="Meiryo UI" pitchFamily="50" charset="-128"/>
            </a:endParaRPr>
          </a:p>
          <a:p>
            <a:pPr algn="ctr">
              <a:lnSpc>
                <a:spcPct val="150000"/>
              </a:lnSpc>
            </a:pPr>
            <a:r>
              <a:rPr lang="ja-JP" altLang="en-US" b="1" dirty="0" smtClean="0">
                <a:solidFill>
                  <a:schemeClr val="tx1"/>
                </a:solidFill>
                <a:latin typeface="Meiryo UI" pitchFamily="50" charset="-128"/>
                <a:ea typeface="Meiryo UI" pitchFamily="50" charset="-128"/>
                <a:cs typeface="Meiryo UI" pitchFamily="50" charset="-128"/>
              </a:rPr>
              <a:t>「見える化」</a:t>
            </a:r>
            <a:endParaRPr lang="en-US" altLang="ja-JP" b="1" dirty="0" smtClean="0">
              <a:solidFill>
                <a:schemeClr val="tx1"/>
              </a:solidFill>
              <a:latin typeface="Meiryo UI" pitchFamily="50" charset="-128"/>
              <a:ea typeface="Meiryo UI" pitchFamily="50" charset="-128"/>
              <a:cs typeface="Meiryo UI" pitchFamily="50" charset="-128"/>
            </a:endParaRPr>
          </a:p>
        </p:txBody>
      </p:sp>
      <p:sp>
        <p:nvSpPr>
          <p:cNvPr id="34" name="右矢印 33"/>
          <p:cNvSpPr/>
          <p:nvPr/>
        </p:nvSpPr>
        <p:spPr>
          <a:xfrm>
            <a:off x="2143120" y="3624447"/>
            <a:ext cx="309776" cy="995536"/>
          </a:xfrm>
          <a:prstGeom prst="rightArrow">
            <a:avLst>
              <a:gd name="adj1" fmla="val 50000"/>
              <a:gd name="adj2" fmla="val 114286"/>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40" name="正方形/長方形 39"/>
          <p:cNvSpPr/>
          <p:nvPr/>
        </p:nvSpPr>
        <p:spPr>
          <a:xfrm>
            <a:off x="2580928" y="3603527"/>
            <a:ext cx="3532895" cy="646331"/>
          </a:xfrm>
          <a:prstGeom prst="rect">
            <a:avLst/>
          </a:prstGeom>
          <a:solidFill>
            <a:schemeClr val="accent3">
              <a:lumMod val="40000"/>
              <a:lumOff val="60000"/>
            </a:schemeClr>
          </a:solidFill>
          <a:ln w="12700" cmpd="dbl">
            <a:solidFill>
              <a:schemeClr val="accent3">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t" anchorCtr="0">
            <a:spAutoFit/>
          </a:bodyPr>
          <a:lstStyle/>
          <a:p>
            <a:pPr algn="ctr"/>
            <a:r>
              <a:rPr lang="ja-JP" altLang="en-US" b="1" dirty="0" smtClean="0">
                <a:solidFill>
                  <a:schemeClr val="tx1"/>
                </a:solidFill>
                <a:latin typeface="Meiryo UI" pitchFamily="50" charset="-128"/>
                <a:ea typeface="Meiryo UI" pitchFamily="50" charset="-128"/>
                <a:cs typeface="Meiryo UI" pitchFamily="50" charset="-128"/>
              </a:rPr>
              <a:t>総合区長が直接マネジメントできる財源の充実</a:t>
            </a:r>
            <a:endParaRPr lang="en-US" altLang="ja-JP" dirty="0">
              <a:solidFill>
                <a:schemeClr val="tx1"/>
              </a:solidFill>
              <a:latin typeface="Meiryo UI" pitchFamily="50" charset="-128"/>
              <a:ea typeface="Meiryo UI" pitchFamily="50" charset="-128"/>
              <a:cs typeface="Meiryo UI" pitchFamily="50" charset="-128"/>
            </a:endParaRPr>
          </a:p>
        </p:txBody>
      </p:sp>
      <p:sp>
        <p:nvSpPr>
          <p:cNvPr id="42" name="右矢印 41"/>
          <p:cNvSpPr/>
          <p:nvPr/>
        </p:nvSpPr>
        <p:spPr>
          <a:xfrm>
            <a:off x="2143120" y="5919967"/>
            <a:ext cx="309776" cy="635496"/>
          </a:xfrm>
          <a:prstGeom prst="rightArrow">
            <a:avLst>
              <a:gd name="adj1" fmla="val 50000"/>
              <a:gd name="adj2" fmla="val 114286"/>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43" name="正方形/長方形 42"/>
          <p:cNvSpPr/>
          <p:nvPr/>
        </p:nvSpPr>
        <p:spPr>
          <a:xfrm>
            <a:off x="2501401" y="4253167"/>
            <a:ext cx="3761847" cy="43204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285750" indent="-285750">
              <a:lnSpc>
                <a:spcPts val="1700"/>
              </a:lnSpc>
            </a:pPr>
            <a:r>
              <a:rPr lang="ja-JP" altLang="en-US" sz="1300" dirty="0" smtClean="0">
                <a:solidFill>
                  <a:prstClr val="black"/>
                </a:solidFill>
                <a:latin typeface="Meiryo UI" pitchFamily="50" charset="-128"/>
                <a:ea typeface="Meiryo UI" pitchFamily="50" charset="-128"/>
                <a:cs typeface="Meiryo UI" pitchFamily="50" charset="-128"/>
              </a:rPr>
              <a:t>⇒　地域の実情に応じた特色ある行政サービスを充実</a:t>
            </a:r>
            <a:endParaRPr lang="en-US" altLang="ja-JP" sz="1300" dirty="0">
              <a:solidFill>
                <a:prstClr val="black"/>
              </a:solidFill>
              <a:latin typeface="Meiryo UI" pitchFamily="50" charset="-128"/>
              <a:ea typeface="Meiryo UI" pitchFamily="50" charset="-128"/>
              <a:cs typeface="Meiryo UI" pitchFamily="50" charset="-128"/>
            </a:endParaRPr>
          </a:p>
        </p:txBody>
      </p:sp>
      <p:sp>
        <p:nvSpPr>
          <p:cNvPr id="44" name="正方形/長方形 43"/>
          <p:cNvSpPr/>
          <p:nvPr/>
        </p:nvSpPr>
        <p:spPr>
          <a:xfrm>
            <a:off x="2493409" y="5517231"/>
            <a:ext cx="3761847" cy="32324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285750" indent="-285750">
              <a:lnSpc>
                <a:spcPts val="1700"/>
              </a:lnSpc>
            </a:pPr>
            <a:r>
              <a:rPr lang="ja-JP" altLang="en-US" sz="1300" dirty="0" smtClean="0">
                <a:solidFill>
                  <a:prstClr val="black"/>
                </a:solidFill>
                <a:latin typeface="Meiryo UI" pitchFamily="50" charset="-128"/>
                <a:ea typeface="Meiryo UI" pitchFamily="50" charset="-128"/>
                <a:cs typeface="Meiryo UI" pitchFamily="50" charset="-128"/>
              </a:rPr>
              <a:t>⇒　市全体としての施策の一体性を確保・継続</a:t>
            </a:r>
            <a:endParaRPr lang="en-US" altLang="ja-JP" sz="1300" dirty="0">
              <a:solidFill>
                <a:prstClr val="black"/>
              </a:solidFill>
              <a:latin typeface="Meiryo UI" pitchFamily="50" charset="-128"/>
              <a:ea typeface="Meiryo UI" pitchFamily="50" charset="-128"/>
              <a:cs typeface="Meiryo UI" pitchFamily="50" charset="-128"/>
            </a:endParaRPr>
          </a:p>
        </p:txBody>
      </p:sp>
      <p:sp>
        <p:nvSpPr>
          <p:cNvPr id="48" name="右矢印 47"/>
          <p:cNvSpPr/>
          <p:nvPr/>
        </p:nvSpPr>
        <p:spPr>
          <a:xfrm>
            <a:off x="2143120" y="4690111"/>
            <a:ext cx="309776" cy="995536"/>
          </a:xfrm>
          <a:prstGeom prst="rightArrow">
            <a:avLst>
              <a:gd name="adj1" fmla="val 50000"/>
              <a:gd name="adj2" fmla="val 114286"/>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49" name="正方形/長方形 48"/>
          <p:cNvSpPr/>
          <p:nvPr/>
        </p:nvSpPr>
        <p:spPr>
          <a:xfrm>
            <a:off x="2580928" y="5871231"/>
            <a:ext cx="3528392" cy="841216"/>
          </a:xfrm>
          <a:prstGeom prst="rect">
            <a:avLst/>
          </a:prstGeom>
          <a:solidFill>
            <a:schemeClr val="accent3">
              <a:lumMod val="40000"/>
              <a:lumOff val="60000"/>
            </a:schemeClr>
          </a:solidFill>
          <a:ln w="12700">
            <a:solidFill>
              <a:schemeClr val="accent3">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b="1" dirty="0" smtClean="0">
                <a:solidFill>
                  <a:schemeClr val="tx1"/>
                </a:solidFill>
                <a:latin typeface="Meiryo UI" pitchFamily="50" charset="-128"/>
                <a:ea typeface="Meiryo UI" pitchFamily="50" charset="-128"/>
                <a:cs typeface="Meiryo UI" pitchFamily="50" charset="-128"/>
              </a:rPr>
              <a:t>予算の「見える化」をさらに充実</a:t>
            </a:r>
            <a:endParaRPr lang="en-US" altLang="ja-JP" b="1" dirty="0" smtClean="0">
              <a:solidFill>
                <a:schemeClr val="tx1"/>
              </a:solidFill>
              <a:latin typeface="Meiryo UI" pitchFamily="50" charset="-128"/>
              <a:ea typeface="Meiryo UI" pitchFamily="50" charset="-128"/>
              <a:cs typeface="Meiryo UI" pitchFamily="50" charset="-128"/>
            </a:endParaRPr>
          </a:p>
        </p:txBody>
      </p:sp>
      <p:sp>
        <p:nvSpPr>
          <p:cNvPr id="50" name="正方形/長方形 49"/>
          <p:cNvSpPr/>
          <p:nvPr/>
        </p:nvSpPr>
        <p:spPr>
          <a:xfrm>
            <a:off x="6381016" y="3568891"/>
            <a:ext cx="2654072" cy="3128315"/>
          </a:xfrm>
          <a:prstGeom prst="rect">
            <a:avLst/>
          </a:prstGeom>
          <a:solidFill>
            <a:schemeClr val="accent6">
              <a:lumMod val="20000"/>
              <a:lumOff val="80000"/>
            </a:schemeClr>
          </a:solidFill>
          <a:ln w="19050">
            <a:solidFill>
              <a:schemeClr val="accent6">
                <a:lumMod val="75000"/>
              </a:schemeClr>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2" name="ストライプ矢印 51"/>
          <p:cNvSpPr/>
          <p:nvPr/>
        </p:nvSpPr>
        <p:spPr>
          <a:xfrm>
            <a:off x="6150104" y="3680079"/>
            <a:ext cx="288032" cy="504056"/>
          </a:xfrm>
          <a:prstGeom prst="stripedRightArrow">
            <a:avLst/>
          </a:prstGeom>
          <a:solidFill>
            <a:schemeClr val="accent6">
              <a:lumMod val="40000"/>
              <a:lumOff val="60000"/>
            </a:schemeClr>
          </a:solidFill>
          <a:ln w="12700">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3" name="ストライプ矢印 52"/>
          <p:cNvSpPr/>
          <p:nvPr/>
        </p:nvSpPr>
        <p:spPr>
          <a:xfrm>
            <a:off x="6150104" y="4798714"/>
            <a:ext cx="288032" cy="504056"/>
          </a:xfrm>
          <a:prstGeom prst="stripedRightArrow">
            <a:avLst/>
          </a:prstGeom>
          <a:solidFill>
            <a:schemeClr val="accent6">
              <a:lumMod val="40000"/>
              <a:lumOff val="60000"/>
            </a:schemeClr>
          </a:solidFill>
          <a:ln w="12700">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4" name="ストライプ矢印 53"/>
          <p:cNvSpPr/>
          <p:nvPr/>
        </p:nvSpPr>
        <p:spPr>
          <a:xfrm>
            <a:off x="6150104" y="5974895"/>
            <a:ext cx="288032" cy="504056"/>
          </a:xfrm>
          <a:prstGeom prst="stripedRightArrow">
            <a:avLst/>
          </a:prstGeom>
          <a:solidFill>
            <a:schemeClr val="accent6">
              <a:lumMod val="40000"/>
              <a:lumOff val="60000"/>
            </a:schemeClr>
          </a:solidFill>
          <a:ln w="12700">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7" name="正方形/長方形 56"/>
          <p:cNvSpPr/>
          <p:nvPr/>
        </p:nvSpPr>
        <p:spPr>
          <a:xfrm>
            <a:off x="6493104" y="4342973"/>
            <a:ext cx="2489720" cy="682238"/>
          </a:xfrm>
          <a:prstGeom prst="rect">
            <a:avLst/>
          </a:prstGeom>
          <a:solidFill>
            <a:schemeClr val="bg1"/>
          </a:solidFill>
          <a:ln w="12700">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t" anchorCtr="0">
            <a:spAutoFit/>
          </a:bodyPr>
          <a:lstStyle/>
          <a:p>
            <a:pPr>
              <a:lnSpc>
                <a:spcPts val="2300"/>
              </a:lnSpc>
            </a:pPr>
            <a:r>
              <a:rPr lang="ja-JP" altLang="en-US" sz="1200" dirty="0" smtClean="0">
                <a:solidFill>
                  <a:schemeClr val="tx1"/>
                </a:solidFill>
                <a:latin typeface="Meiryo UI" pitchFamily="50" charset="-128"/>
                <a:ea typeface="Meiryo UI" pitchFamily="50" charset="-128"/>
                <a:cs typeface="Meiryo UI" pitchFamily="50" charset="-128"/>
              </a:rPr>
              <a:t>住民ニーズを市政・区政により的確</a:t>
            </a:r>
            <a:r>
              <a:rPr lang="ja-JP" altLang="en-US" sz="1200" spc="-40" dirty="0" smtClean="0">
                <a:solidFill>
                  <a:schemeClr val="tx1"/>
                </a:solidFill>
                <a:latin typeface="Meiryo UI" pitchFamily="50" charset="-128"/>
                <a:ea typeface="Meiryo UI" pitchFamily="50" charset="-128"/>
                <a:cs typeface="Meiryo UI" pitchFamily="50" charset="-128"/>
              </a:rPr>
              <a:t>に反映できる仕組みをいかに整備するか</a:t>
            </a:r>
            <a:endParaRPr lang="en-US" altLang="ja-JP" sz="1200" spc="-40" dirty="0">
              <a:solidFill>
                <a:schemeClr val="tx1"/>
              </a:solidFill>
              <a:latin typeface="Meiryo UI" pitchFamily="50" charset="-128"/>
              <a:ea typeface="Meiryo UI" pitchFamily="50" charset="-128"/>
              <a:cs typeface="Meiryo UI" pitchFamily="50" charset="-128"/>
            </a:endParaRPr>
          </a:p>
        </p:txBody>
      </p:sp>
      <p:sp>
        <p:nvSpPr>
          <p:cNvPr id="58" name="正方形/長方形 57"/>
          <p:cNvSpPr/>
          <p:nvPr/>
        </p:nvSpPr>
        <p:spPr>
          <a:xfrm>
            <a:off x="6493104" y="5103996"/>
            <a:ext cx="2489720" cy="682238"/>
          </a:xfrm>
          <a:prstGeom prst="rect">
            <a:avLst/>
          </a:prstGeom>
          <a:solidFill>
            <a:schemeClr val="bg1"/>
          </a:solidFill>
          <a:ln w="12700">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t" anchorCtr="0">
            <a:spAutoFit/>
          </a:bodyPr>
          <a:lstStyle/>
          <a:p>
            <a:pPr>
              <a:lnSpc>
                <a:spcPts val="2300"/>
              </a:lnSpc>
            </a:pPr>
            <a:r>
              <a:rPr lang="ja-JP" altLang="en-US" sz="1200" spc="-20" dirty="0" smtClean="0">
                <a:solidFill>
                  <a:schemeClr val="tx1"/>
                </a:solidFill>
                <a:latin typeface="Meiryo UI" pitchFamily="50" charset="-128"/>
                <a:ea typeface="Meiryo UI" pitchFamily="50" charset="-128"/>
                <a:cs typeface="Meiryo UI" pitchFamily="50" charset="-128"/>
              </a:rPr>
              <a:t>総合区長が市長と施策方針を共有</a:t>
            </a:r>
            <a:r>
              <a:rPr lang="ja-JP" altLang="en-US" sz="1200" spc="-30" dirty="0" smtClean="0">
                <a:solidFill>
                  <a:schemeClr val="tx1"/>
                </a:solidFill>
                <a:latin typeface="Meiryo UI" pitchFamily="50" charset="-128"/>
                <a:ea typeface="Meiryo UI" pitchFamily="50" charset="-128"/>
                <a:cs typeface="Meiryo UI" pitchFamily="50" charset="-128"/>
              </a:rPr>
              <a:t>するための仕組みをいかに制度化するか</a:t>
            </a:r>
            <a:endParaRPr lang="en-US" altLang="ja-JP" sz="1200" spc="-30" dirty="0">
              <a:solidFill>
                <a:schemeClr val="tx1"/>
              </a:solidFill>
              <a:latin typeface="Meiryo UI" pitchFamily="50" charset="-128"/>
              <a:ea typeface="Meiryo UI" pitchFamily="50" charset="-128"/>
              <a:cs typeface="Meiryo UI" pitchFamily="50" charset="-128"/>
            </a:endParaRPr>
          </a:p>
        </p:txBody>
      </p:sp>
      <p:sp>
        <p:nvSpPr>
          <p:cNvPr id="33" name="正方形/長方形 32"/>
          <p:cNvSpPr/>
          <p:nvPr/>
        </p:nvSpPr>
        <p:spPr>
          <a:xfrm>
            <a:off x="6482056" y="3627895"/>
            <a:ext cx="2489720" cy="639021"/>
          </a:xfrm>
          <a:prstGeom prst="rect">
            <a:avLst/>
          </a:prstGeom>
          <a:solidFill>
            <a:schemeClr val="bg1"/>
          </a:solidFill>
          <a:ln w="12700">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t" anchorCtr="0">
            <a:spAutoFit/>
          </a:bodyPr>
          <a:lstStyle/>
          <a:p>
            <a:pPr>
              <a:lnSpc>
                <a:spcPts val="2300"/>
              </a:lnSpc>
            </a:pPr>
            <a:r>
              <a:rPr lang="ja-JP" altLang="en-US" sz="1200" dirty="0" smtClean="0">
                <a:solidFill>
                  <a:schemeClr val="tx1"/>
                </a:solidFill>
                <a:latin typeface="Meiryo UI" pitchFamily="50" charset="-128"/>
                <a:ea typeface="Meiryo UI" pitchFamily="50" charset="-128"/>
                <a:cs typeface="Meiryo UI" pitchFamily="50" charset="-128"/>
              </a:rPr>
              <a:t>新たなサービスに必要な財源確保の</a:t>
            </a:r>
            <a:endParaRPr lang="en-US" altLang="ja-JP" sz="1200" dirty="0" smtClean="0">
              <a:solidFill>
                <a:schemeClr val="tx1"/>
              </a:solidFill>
              <a:latin typeface="Meiryo UI" pitchFamily="50" charset="-128"/>
              <a:ea typeface="Meiryo UI" pitchFamily="50" charset="-128"/>
              <a:cs typeface="Meiryo UI" pitchFamily="50" charset="-128"/>
            </a:endParaRPr>
          </a:p>
          <a:p>
            <a:pPr>
              <a:lnSpc>
                <a:spcPts val="2300"/>
              </a:lnSpc>
            </a:pPr>
            <a:r>
              <a:rPr lang="ja-JP" altLang="en-US" sz="1200" dirty="0" smtClean="0">
                <a:solidFill>
                  <a:schemeClr val="tx1"/>
                </a:solidFill>
                <a:latin typeface="Meiryo UI" pitchFamily="50" charset="-128"/>
                <a:ea typeface="Meiryo UI" pitchFamily="50" charset="-128"/>
                <a:cs typeface="Meiryo UI" pitchFamily="50" charset="-128"/>
              </a:rPr>
              <a:t>インセンティブをいかに保障するか</a:t>
            </a:r>
            <a:endParaRPr lang="en-US" altLang="ja-JP" sz="1200" dirty="0">
              <a:solidFill>
                <a:schemeClr val="tx1"/>
              </a:solidFill>
              <a:latin typeface="Meiryo UI" pitchFamily="50" charset="-128"/>
              <a:ea typeface="Meiryo UI" pitchFamily="50" charset="-128"/>
              <a:cs typeface="Meiryo UI" pitchFamily="50" charset="-128"/>
            </a:endParaRPr>
          </a:p>
        </p:txBody>
      </p:sp>
      <p:sp>
        <p:nvSpPr>
          <p:cNvPr id="37" name="正方形/長方形 36"/>
          <p:cNvSpPr/>
          <p:nvPr/>
        </p:nvSpPr>
        <p:spPr>
          <a:xfrm>
            <a:off x="6493104" y="5919356"/>
            <a:ext cx="2489720" cy="607602"/>
          </a:xfrm>
          <a:prstGeom prst="rect">
            <a:avLst/>
          </a:prstGeom>
          <a:solidFill>
            <a:schemeClr val="bg1"/>
          </a:solidFill>
          <a:ln w="12700">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t" anchorCtr="0">
            <a:spAutoFit/>
          </a:bodyPr>
          <a:lstStyle/>
          <a:p>
            <a:pPr indent="4763">
              <a:lnSpc>
                <a:spcPct val="150000"/>
              </a:lnSpc>
            </a:pPr>
            <a:r>
              <a:rPr lang="ja-JP" altLang="en-US" sz="1200" dirty="0" smtClean="0">
                <a:solidFill>
                  <a:schemeClr val="tx1"/>
                </a:solidFill>
                <a:latin typeface="Meiryo UI" pitchFamily="50" charset="-128"/>
                <a:ea typeface="Meiryo UI" pitchFamily="50" charset="-128"/>
                <a:cs typeface="Meiryo UI" pitchFamily="50" charset="-128"/>
              </a:rPr>
              <a:t>拡大する総合区予算についての説明責任をいかに果たすか</a:t>
            </a:r>
            <a:endParaRPr lang="ja-JP" altLang="ja-JP" sz="1200" dirty="0">
              <a:solidFill>
                <a:schemeClr val="tx1"/>
              </a:solidFill>
              <a:latin typeface="Meiryo UI" pitchFamily="50" charset="-128"/>
              <a:ea typeface="Meiryo UI" pitchFamily="50" charset="-128"/>
              <a:cs typeface="Meiryo UI" pitchFamily="50" charset="-128"/>
            </a:endParaRPr>
          </a:p>
        </p:txBody>
      </p:sp>
      <p:sp>
        <p:nvSpPr>
          <p:cNvPr id="31" name="テキスト ボックス 30"/>
          <p:cNvSpPr txBox="1"/>
          <p:nvPr/>
        </p:nvSpPr>
        <p:spPr>
          <a:xfrm>
            <a:off x="-121196" y="3068960"/>
            <a:ext cx="5217337" cy="384721"/>
          </a:xfrm>
          <a:prstGeom prst="rect">
            <a:avLst/>
          </a:prstGeom>
          <a:noFill/>
        </p:spPr>
        <p:txBody>
          <a:bodyPr wrap="square" rtlCol="0">
            <a:spAutoFit/>
          </a:bodyPr>
          <a:lstStyle/>
          <a:p>
            <a:r>
              <a:rPr lang="ja-JP" altLang="en-US" sz="1900" b="1"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（２）検討の視点</a:t>
            </a:r>
            <a:endParaRPr lang="ja-JP" altLang="en-US" sz="19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27" name="正方形/長方形 26"/>
          <p:cNvSpPr/>
          <p:nvPr/>
        </p:nvSpPr>
        <p:spPr>
          <a:xfrm>
            <a:off x="369268" y="2708920"/>
            <a:ext cx="8964488" cy="43204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285750" indent="-285750"/>
            <a:r>
              <a:rPr lang="en-US" altLang="ja-JP" sz="1000" dirty="0" smtClean="0">
                <a:solidFill>
                  <a:prstClr val="black"/>
                </a:solidFill>
                <a:latin typeface="Meiryo UI" pitchFamily="50" charset="-128"/>
                <a:ea typeface="Meiryo UI" pitchFamily="50" charset="-128"/>
                <a:cs typeface="Meiryo UI" pitchFamily="50" charset="-128"/>
              </a:rPr>
              <a:t>※</a:t>
            </a:r>
            <a:r>
              <a:rPr lang="ja-JP" altLang="en-US" sz="1000" dirty="0" smtClean="0">
                <a:solidFill>
                  <a:prstClr val="black"/>
                </a:solidFill>
                <a:latin typeface="Meiryo UI" pitchFamily="50" charset="-128"/>
                <a:ea typeface="Meiryo UI" pitchFamily="50" charset="-128"/>
                <a:cs typeface="Meiryo UI" pitchFamily="50" charset="-128"/>
              </a:rPr>
              <a:t>　区ＣＭ（シティ・マネージャー）とは、区長を局長より上位に格付けし、局を区長の補助組織に位置づけ、区長の指揮監督のもとで総合的な観点から</a:t>
            </a:r>
            <a:endParaRPr lang="en-US" altLang="ja-JP" sz="1000" dirty="0" smtClean="0">
              <a:solidFill>
                <a:prstClr val="black"/>
              </a:solidFill>
              <a:latin typeface="Meiryo UI" pitchFamily="50" charset="-128"/>
              <a:ea typeface="Meiryo UI" pitchFamily="50" charset="-128"/>
              <a:cs typeface="Meiryo UI" pitchFamily="50" charset="-128"/>
            </a:endParaRPr>
          </a:p>
          <a:p>
            <a:pPr marL="285750" indent="-285750"/>
            <a:r>
              <a:rPr lang="en-US" altLang="ja-JP" sz="1000" dirty="0" smtClean="0">
                <a:solidFill>
                  <a:prstClr val="black"/>
                </a:solidFill>
                <a:latin typeface="Meiryo UI" pitchFamily="50" charset="-128"/>
                <a:ea typeface="Meiryo UI" pitchFamily="50" charset="-128"/>
                <a:cs typeface="Meiryo UI" pitchFamily="50" charset="-128"/>
              </a:rPr>
              <a:t>     </a:t>
            </a:r>
            <a:r>
              <a:rPr lang="ja-JP" altLang="en-US" sz="1000" dirty="0" smtClean="0">
                <a:solidFill>
                  <a:prstClr val="black"/>
                </a:solidFill>
                <a:latin typeface="Meiryo UI" pitchFamily="50" charset="-128"/>
                <a:ea typeface="Meiryo UI" pitchFamily="50" charset="-128"/>
                <a:cs typeface="Meiryo UI" pitchFamily="50" charset="-128"/>
              </a:rPr>
              <a:t>基礎自治業務を実施する仕組みとして導入。区ＣＭは区長をもって充てる。</a:t>
            </a:r>
            <a:endParaRPr lang="en-US" altLang="ja-JP" sz="1000" dirty="0">
              <a:solidFill>
                <a:prstClr val="black"/>
              </a:solidFill>
              <a:latin typeface="Meiryo UI" pitchFamily="50" charset="-128"/>
              <a:ea typeface="Meiryo UI" pitchFamily="50" charset="-128"/>
              <a:cs typeface="Meiryo UI" pitchFamily="50" charset="-128"/>
            </a:endParaRPr>
          </a:p>
        </p:txBody>
      </p:sp>
      <p:sp>
        <p:nvSpPr>
          <p:cNvPr id="32" name="正方形/長方形 27"/>
          <p:cNvSpPr>
            <a:spLocks noChangeArrowheads="1"/>
          </p:cNvSpPr>
          <p:nvPr/>
        </p:nvSpPr>
        <p:spPr bwMode="auto">
          <a:xfrm>
            <a:off x="8100392" y="44624"/>
            <a:ext cx="1031875" cy="261937"/>
          </a:xfrm>
          <a:prstGeom prst="rect">
            <a:avLst/>
          </a:prstGeom>
          <a:noFill/>
          <a:ln w="9525">
            <a:noFill/>
            <a:miter lim="800000"/>
            <a:headEnd/>
            <a:tailEnd/>
          </a:ln>
        </p:spPr>
        <p:txBody>
          <a:bodyPr>
            <a:spAutoFit/>
          </a:bodyPr>
          <a:lstStyle/>
          <a:p>
            <a:pPr algn="r"/>
            <a:r>
              <a:rPr lang="ja-JP" altLang="en-US" sz="1100" b="1" dirty="0">
                <a:solidFill>
                  <a:srgbClr val="000000"/>
                </a:solidFill>
                <a:latin typeface="ＭＳ Ｐゴシック" charset="-128"/>
                <a:ea typeface="Meiryo UI" pitchFamily="50" charset="-128"/>
                <a:cs typeface="Meiryo UI" pitchFamily="50" charset="-128"/>
              </a:rPr>
              <a:t> 予算</a:t>
            </a:r>
            <a:r>
              <a:rPr lang="en-US" altLang="ja-JP" sz="1100" b="1" dirty="0" smtClean="0">
                <a:solidFill>
                  <a:srgbClr val="000000"/>
                </a:solidFill>
                <a:latin typeface="ＭＳ Ｐゴシック" charset="-128"/>
                <a:ea typeface="Meiryo UI" pitchFamily="50" charset="-128"/>
                <a:cs typeface="Meiryo UI" pitchFamily="50" charset="-128"/>
              </a:rPr>
              <a:t>-</a:t>
            </a:r>
            <a:r>
              <a:rPr lang="ja-JP" altLang="en-US" sz="1100" b="1" dirty="0" smtClean="0">
                <a:solidFill>
                  <a:srgbClr val="000000"/>
                </a:solidFill>
                <a:latin typeface="ＭＳ Ｐゴシック" charset="-128"/>
                <a:ea typeface="Meiryo UI" pitchFamily="50" charset="-128"/>
                <a:cs typeface="Meiryo UI" pitchFamily="50" charset="-128"/>
              </a:rPr>
              <a:t>１</a:t>
            </a:r>
            <a:endParaRPr lang="ja-JP" altLang="en-US" sz="1200" b="1" dirty="0">
              <a:solidFill>
                <a:srgbClr val="000000"/>
              </a:solidFill>
              <a:latin typeface="ＭＳ Ｐゴシック" charset="-128"/>
              <a:ea typeface="Meiryo UI" pitchFamily="50" charset="-128"/>
              <a:cs typeface="Meiryo UI" pitchFamily="50" charset="-128"/>
            </a:endParaRPr>
          </a:p>
        </p:txBody>
      </p:sp>
    </p:spTree>
    <p:extLst>
      <p:ext uri="{BB962C8B-B14F-4D97-AF65-F5344CB8AC3E}">
        <p14:creationId xmlns="" xmlns:p14="http://schemas.microsoft.com/office/powerpoint/2010/main" val="629167332"/>
      </p:ext>
    </p:extLst>
  </p:cSld>
  <p:clrMapOvr>
    <a:masterClrMapping/>
  </p:clrMapOvr>
  <p:timing>
    <p:tnLst>
      <p:par>
        <p:cTn id="1" dur="indefinite" restart="never" nodeType="tmRoot"/>
      </p:par>
    </p:tn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正方形/長方形 13"/>
          <p:cNvSpPr/>
          <p:nvPr/>
        </p:nvSpPr>
        <p:spPr>
          <a:xfrm>
            <a:off x="0" y="-14165"/>
            <a:ext cx="9144000" cy="432000"/>
          </a:xfrm>
          <a:prstGeom prst="rect">
            <a:avLst/>
          </a:prstGeom>
          <a:gradFill>
            <a:gsLst>
              <a:gs pos="0">
                <a:schemeClr val="accent2">
                  <a:lumMod val="40000"/>
                  <a:lumOff val="60000"/>
                </a:schemeClr>
              </a:gs>
              <a:gs pos="50000">
                <a:schemeClr val="bg1"/>
              </a:gs>
              <a:gs pos="100000">
                <a:schemeClr val="accent2">
                  <a:lumMod val="40000"/>
                  <a:lumOff val="6000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r>
              <a:rPr lang="en-US" altLang="ja-JP" sz="2000" b="1" dirty="0">
                <a:solidFill>
                  <a:prstClr val="black"/>
                </a:solidFill>
                <a:latin typeface="Meiryo UI" pitchFamily="50" charset="-128"/>
                <a:ea typeface="Meiryo UI" pitchFamily="50" charset="-128"/>
                <a:cs typeface="Meiryo UI" pitchFamily="50" charset="-128"/>
              </a:rPr>
              <a:t>2</a:t>
            </a:r>
            <a:r>
              <a:rPr lang="ja-JP" altLang="en-US" sz="2000" b="1" dirty="0" smtClean="0">
                <a:solidFill>
                  <a:prstClr val="black"/>
                </a:solidFill>
                <a:latin typeface="Meiryo UI" pitchFamily="50" charset="-128"/>
                <a:ea typeface="Meiryo UI" pitchFamily="50" charset="-128"/>
                <a:cs typeface="Meiryo UI" pitchFamily="50" charset="-128"/>
              </a:rPr>
              <a:t>　総合</a:t>
            </a:r>
            <a:r>
              <a:rPr lang="ja-JP" altLang="en-US" sz="2000" b="1" dirty="0">
                <a:solidFill>
                  <a:prstClr val="black"/>
                </a:solidFill>
                <a:latin typeface="Meiryo UI" pitchFamily="50" charset="-128"/>
                <a:ea typeface="Meiryo UI" pitchFamily="50" charset="-128"/>
                <a:cs typeface="Meiryo UI" pitchFamily="50" charset="-128"/>
              </a:rPr>
              <a:t>区長がマネジメントできる財源</a:t>
            </a:r>
            <a:r>
              <a:rPr lang="ja-JP" altLang="en-US" sz="2000" b="1" dirty="0" smtClean="0">
                <a:solidFill>
                  <a:prstClr val="black"/>
                </a:solidFill>
                <a:latin typeface="Meiryo UI" pitchFamily="50" charset="-128"/>
                <a:ea typeface="Meiryo UI" pitchFamily="50" charset="-128"/>
                <a:cs typeface="Meiryo UI" pitchFamily="50" charset="-128"/>
              </a:rPr>
              <a:t>の充実</a:t>
            </a:r>
            <a:endParaRPr lang="ja-JP" altLang="en-US" sz="2000" b="1" dirty="0">
              <a:solidFill>
                <a:prstClr val="black"/>
              </a:solidFill>
              <a:latin typeface="Meiryo UI" pitchFamily="50" charset="-128"/>
              <a:ea typeface="Meiryo UI" pitchFamily="50" charset="-128"/>
              <a:cs typeface="Meiryo UI" pitchFamily="50" charset="-128"/>
            </a:endParaRPr>
          </a:p>
        </p:txBody>
      </p:sp>
      <p:sp>
        <p:nvSpPr>
          <p:cNvPr id="16" name="テキスト ボックス 15"/>
          <p:cNvSpPr txBox="1"/>
          <p:nvPr/>
        </p:nvSpPr>
        <p:spPr>
          <a:xfrm>
            <a:off x="-121196" y="476672"/>
            <a:ext cx="6997452" cy="384721"/>
          </a:xfrm>
          <a:prstGeom prst="rect">
            <a:avLst/>
          </a:prstGeom>
          <a:noFill/>
        </p:spPr>
        <p:txBody>
          <a:bodyPr wrap="square" rtlCol="0">
            <a:spAutoFit/>
          </a:bodyPr>
          <a:lstStyle/>
          <a:p>
            <a:r>
              <a:rPr lang="ja-JP" altLang="en-US" sz="1900" b="1"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（１）地域の実情に応じた特色ある行政サービスの実現</a:t>
            </a:r>
            <a:endParaRPr lang="ja-JP" altLang="en-US" sz="19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17" name="正方形/長方形 16"/>
          <p:cNvSpPr/>
          <p:nvPr/>
        </p:nvSpPr>
        <p:spPr>
          <a:xfrm>
            <a:off x="132055" y="1161144"/>
            <a:ext cx="8888120" cy="489002"/>
          </a:xfrm>
          <a:prstGeom prst="rect">
            <a:avLst/>
          </a:prstGeom>
          <a:gradFill>
            <a:gsLst>
              <a:gs pos="0">
                <a:schemeClr val="accent6">
                  <a:tint val="50000"/>
                  <a:satMod val="300000"/>
                </a:schemeClr>
              </a:gs>
              <a:gs pos="35000">
                <a:schemeClr val="accent6">
                  <a:tint val="37000"/>
                  <a:satMod val="300000"/>
                </a:schemeClr>
              </a:gs>
              <a:gs pos="100000">
                <a:schemeClr val="accent6">
                  <a:tint val="15000"/>
                  <a:satMod val="350000"/>
                </a:schemeClr>
              </a:gs>
            </a:gsLst>
            <a:lin ang="16200000" scaled="1"/>
          </a:gradFill>
          <a:ln w="12700">
            <a:solidFill>
              <a:schemeClr val="accent6">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p>
            <a:pPr marL="177800" indent="-95250"/>
            <a:r>
              <a:rPr lang="ja-JP" altLang="en-US" sz="1600" dirty="0" smtClean="0">
                <a:solidFill>
                  <a:schemeClr val="tx1"/>
                </a:solidFill>
                <a:latin typeface="Meiryo UI" panose="020B0604030504040204" pitchFamily="50" charset="-128"/>
                <a:ea typeface="Meiryo UI" panose="020B0604030504040204" pitchFamily="50" charset="-128"/>
                <a:cs typeface="メイリオ" pitchFamily="50" charset="-128"/>
              </a:rPr>
              <a:t>◆　区ＣＭ制度では、区長が区ＣＭの立場で各局を指揮して事業実施できるが、関与は間接的</a:t>
            </a:r>
            <a:endParaRPr lang="ja-JP" altLang="en-US" sz="1600" dirty="0">
              <a:solidFill>
                <a:schemeClr val="tx1"/>
              </a:solidFill>
              <a:latin typeface="Meiryo UI" panose="020B0604030504040204" pitchFamily="50" charset="-128"/>
              <a:ea typeface="Meiryo UI" panose="020B0604030504040204" pitchFamily="50" charset="-128"/>
              <a:cs typeface="メイリオ" pitchFamily="50" charset="-128"/>
            </a:endParaRPr>
          </a:p>
        </p:txBody>
      </p:sp>
      <p:sp>
        <p:nvSpPr>
          <p:cNvPr id="18" name="ホームベース 17"/>
          <p:cNvSpPr/>
          <p:nvPr/>
        </p:nvSpPr>
        <p:spPr>
          <a:xfrm>
            <a:off x="133906" y="914399"/>
            <a:ext cx="1191612" cy="308381"/>
          </a:xfrm>
          <a:prstGeom prst="homePlate">
            <a:avLst/>
          </a:prstGeom>
          <a:solidFill>
            <a:schemeClr val="bg1"/>
          </a:solidFill>
          <a:ln w="12700">
            <a:solidFill>
              <a:srgbClr val="FF0000"/>
            </a:solidFill>
          </a:ln>
        </p:spPr>
        <p:style>
          <a:lnRef idx="2">
            <a:schemeClr val="accent6"/>
          </a:lnRef>
          <a:fillRef idx="1">
            <a:schemeClr val="lt1"/>
          </a:fillRef>
          <a:effectRef idx="0">
            <a:schemeClr val="accent6"/>
          </a:effectRef>
          <a:fontRef idx="minor">
            <a:schemeClr val="dk1"/>
          </a:fontRef>
        </p:style>
        <p:txBody>
          <a:bodyPr rtlCol="0" anchor="ctr"/>
          <a:lstStyle/>
          <a:p>
            <a:r>
              <a:rPr lang="ja-JP" altLang="en-US" sz="1900" b="1" dirty="0" smtClean="0">
                <a:solidFill>
                  <a:prstClr val="black"/>
                </a:solidFill>
                <a:latin typeface="Meiryo UI" pitchFamily="50" charset="-128"/>
                <a:ea typeface="Meiryo UI" pitchFamily="50" charset="-128"/>
                <a:cs typeface="Meiryo UI" pitchFamily="50" charset="-128"/>
              </a:rPr>
              <a:t>  現状</a:t>
            </a:r>
            <a:endParaRPr lang="en-US" altLang="ja-JP" sz="1900" b="1" dirty="0">
              <a:solidFill>
                <a:prstClr val="black"/>
              </a:solidFill>
              <a:latin typeface="Meiryo UI" pitchFamily="50" charset="-128"/>
              <a:ea typeface="Meiryo UI" pitchFamily="50" charset="-128"/>
              <a:cs typeface="Meiryo UI" pitchFamily="50" charset="-128"/>
            </a:endParaRPr>
          </a:p>
        </p:txBody>
      </p:sp>
      <p:sp>
        <p:nvSpPr>
          <p:cNvPr id="33" name="二等辺三角形 32"/>
          <p:cNvSpPr/>
          <p:nvPr/>
        </p:nvSpPr>
        <p:spPr>
          <a:xfrm flipV="1">
            <a:off x="1024515" y="1875258"/>
            <a:ext cx="6696743" cy="337000"/>
          </a:xfrm>
          <a:prstGeom prst="triangle">
            <a:avLst>
              <a:gd name="adj" fmla="val 52048"/>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solidFill>
                <a:prstClr val="white"/>
              </a:solidFill>
            </a:endParaRPr>
          </a:p>
        </p:txBody>
      </p:sp>
      <p:sp>
        <p:nvSpPr>
          <p:cNvPr id="34" name="正方形/長方形 33"/>
          <p:cNvSpPr/>
          <p:nvPr/>
        </p:nvSpPr>
        <p:spPr>
          <a:xfrm>
            <a:off x="126722" y="2637830"/>
            <a:ext cx="8902978" cy="1639202"/>
          </a:xfrm>
          <a:prstGeom prst="rect">
            <a:avLst/>
          </a:prstGeom>
          <a:gradFill>
            <a:gsLst>
              <a:gs pos="0">
                <a:schemeClr val="accent6">
                  <a:tint val="50000"/>
                  <a:satMod val="300000"/>
                </a:schemeClr>
              </a:gs>
              <a:gs pos="35000">
                <a:schemeClr val="accent6">
                  <a:tint val="37000"/>
                  <a:satMod val="300000"/>
                </a:schemeClr>
              </a:gs>
              <a:gs pos="100000">
                <a:schemeClr val="accent6">
                  <a:tint val="15000"/>
                  <a:satMod val="350000"/>
                </a:schemeClr>
              </a:gs>
            </a:gsLst>
            <a:lin ang="16200000" scaled="1"/>
          </a:gradFill>
          <a:ln w="12700">
            <a:solidFill>
              <a:schemeClr val="accent6">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p>
            <a:pPr marL="177800" indent="-95250">
              <a:lnSpc>
                <a:spcPts val="2700"/>
              </a:lnSpc>
            </a:pPr>
            <a:r>
              <a:rPr lang="ja-JP" altLang="en-US" sz="1600" dirty="0" smtClean="0">
                <a:solidFill>
                  <a:schemeClr val="tx1"/>
                </a:solidFill>
                <a:latin typeface="Meiryo UI" panose="020B0604030504040204" pitchFamily="50" charset="-128"/>
                <a:ea typeface="Meiryo UI" panose="020B0604030504040204" pitchFamily="50" charset="-128"/>
                <a:cs typeface="メイリオ" pitchFamily="50" charset="-128"/>
              </a:rPr>
              <a:t>◆　事務分担に応じて、総合区長が直接マネジメントできる財源（総合区予算）を充実</a:t>
            </a:r>
            <a:endParaRPr lang="en-US" altLang="ja-JP" sz="1600" u="sng" dirty="0" smtClean="0">
              <a:solidFill>
                <a:schemeClr val="tx1"/>
              </a:solidFill>
              <a:latin typeface="Meiryo UI" panose="020B0604030504040204" pitchFamily="50" charset="-128"/>
              <a:ea typeface="Meiryo UI" panose="020B0604030504040204" pitchFamily="50" charset="-128"/>
              <a:cs typeface="メイリオ" pitchFamily="50" charset="-128"/>
            </a:endParaRPr>
          </a:p>
          <a:p>
            <a:pPr marL="177800" indent="-95250">
              <a:lnSpc>
                <a:spcPts val="2700"/>
              </a:lnSpc>
            </a:pPr>
            <a:r>
              <a:rPr lang="ja-JP" altLang="en-US" sz="1600" dirty="0" smtClean="0">
                <a:solidFill>
                  <a:schemeClr val="tx1"/>
                </a:solidFill>
                <a:latin typeface="Meiryo UI" panose="020B0604030504040204" pitchFamily="50" charset="-128"/>
                <a:ea typeface="Meiryo UI" panose="020B0604030504040204" pitchFamily="50" charset="-128"/>
                <a:cs typeface="メイリオ" pitchFamily="50" charset="-128"/>
              </a:rPr>
              <a:t>◆　これまで以上に施策分野の枠を超えた予算の策定、選択と集中による事業の再構築が可能</a:t>
            </a:r>
            <a:endParaRPr lang="en-US" altLang="ja-JP" sz="1600" dirty="0" smtClean="0">
              <a:solidFill>
                <a:schemeClr val="tx1"/>
              </a:solidFill>
              <a:latin typeface="Meiryo UI" panose="020B0604030504040204" pitchFamily="50" charset="-128"/>
              <a:ea typeface="Meiryo UI" panose="020B0604030504040204" pitchFamily="50" charset="-128"/>
              <a:cs typeface="メイリオ" pitchFamily="50" charset="-128"/>
            </a:endParaRPr>
          </a:p>
          <a:p>
            <a:pPr marL="177800" indent="-95250">
              <a:lnSpc>
                <a:spcPts val="2700"/>
              </a:lnSpc>
            </a:pPr>
            <a:r>
              <a:rPr lang="ja-JP" altLang="en-US" sz="1600" dirty="0" smtClean="0">
                <a:solidFill>
                  <a:schemeClr val="tx1"/>
                </a:solidFill>
                <a:latin typeface="Meiryo UI" panose="020B0604030504040204" pitchFamily="50" charset="-128"/>
                <a:ea typeface="Meiryo UI" panose="020B0604030504040204" pitchFamily="50" charset="-128"/>
                <a:cs typeface="メイリオ" pitchFamily="50" charset="-128"/>
              </a:rPr>
              <a:t>◆　区</a:t>
            </a:r>
            <a:r>
              <a:rPr lang="ja-JP" altLang="en-US" sz="1600" i="1" dirty="0" smtClean="0">
                <a:solidFill>
                  <a:schemeClr val="tx1"/>
                </a:solidFill>
                <a:latin typeface="Meiryo UI" panose="020B0604030504040204" pitchFamily="50" charset="-128"/>
                <a:ea typeface="Meiryo UI" panose="020B0604030504040204" pitchFamily="50" charset="-128"/>
                <a:cs typeface="メイリオ" pitchFamily="50" charset="-128"/>
              </a:rPr>
              <a:t>の</a:t>
            </a:r>
            <a:r>
              <a:rPr lang="ja-JP" altLang="en-US" sz="1600" dirty="0" smtClean="0">
                <a:solidFill>
                  <a:schemeClr val="tx1"/>
                </a:solidFill>
                <a:latin typeface="Meiryo UI" panose="020B0604030504040204" pitchFamily="50" charset="-128"/>
                <a:ea typeface="Meiryo UI" panose="020B0604030504040204" pitchFamily="50" charset="-128"/>
                <a:cs typeface="メイリオ" pitchFamily="50" charset="-128"/>
              </a:rPr>
              <a:t>管理資産の有効活用や寄附金などにより、現在のインセンティブ制度を活用して新たに</a:t>
            </a:r>
            <a:endParaRPr lang="en-US" altLang="ja-JP" sz="1600" dirty="0" smtClean="0">
              <a:solidFill>
                <a:schemeClr val="tx1"/>
              </a:solidFill>
              <a:latin typeface="Meiryo UI" panose="020B0604030504040204" pitchFamily="50" charset="-128"/>
              <a:ea typeface="Meiryo UI" panose="020B0604030504040204" pitchFamily="50" charset="-128"/>
              <a:cs typeface="メイリオ" pitchFamily="50" charset="-128"/>
            </a:endParaRPr>
          </a:p>
          <a:p>
            <a:pPr marL="177800" indent="-95250">
              <a:lnSpc>
                <a:spcPts val="2700"/>
              </a:lnSpc>
            </a:pPr>
            <a:r>
              <a:rPr lang="ja-JP" altLang="en-US" sz="1600" dirty="0" smtClean="0">
                <a:solidFill>
                  <a:schemeClr val="tx1"/>
                </a:solidFill>
                <a:latin typeface="Meiryo UI" panose="020B0604030504040204" pitchFamily="50" charset="-128"/>
                <a:ea typeface="Meiryo UI" panose="020B0604030504040204" pitchFamily="50" charset="-128"/>
                <a:cs typeface="メイリオ" pitchFamily="50" charset="-128"/>
              </a:rPr>
              <a:t>　　 確保した歳入は、総合区の財源として活用</a:t>
            </a:r>
            <a:endParaRPr lang="en-US" altLang="ja-JP" sz="1600" dirty="0" smtClean="0">
              <a:solidFill>
                <a:schemeClr val="tx1"/>
              </a:solidFill>
              <a:latin typeface="Meiryo UI" panose="020B0604030504040204" pitchFamily="50" charset="-128"/>
              <a:ea typeface="Meiryo UI" panose="020B0604030504040204" pitchFamily="50" charset="-128"/>
              <a:cs typeface="メイリオ" pitchFamily="50" charset="-128"/>
            </a:endParaRPr>
          </a:p>
        </p:txBody>
      </p:sp>
      <p:sp>
        <p:nvSpPr>
          <p:cNvPr id="35" name="ホームベース 34"/>
          <p:cNvSpPr/>
          <p:nvPr/>
        </p:nvSpPr>
        <p:spPr>
          <a:xfrm>
            <a:off x="128354" y="2372357"/>
            <a:ext cx="2022664" cy="327017"/>
          </a:xfrm>
          <a:prstGeom prst="homePlate">
            <a:avLst/>
          </a:prstGeom>
          <a:solidFill>
            <a:schemeClr val="bg1"/>
          </a:solidFill>
          <a:ln w="12700">
            <a:solidFill>
              <a:srgbClr val="FF0000"/>
            </a:solidFill>
          </a:ln>
        </p:spPr>
        <p:style>
          <a:lnRef idx="2">
            <a:schemeClr val="accent6"/>
          </a:lnRef>
          <a:fillRef idx="1">
            <a:schemeClr val="lt1"/>
          </a:fillRef>
          <a:effectRef idx="0">
            <a:schemeClr val="accent6"/>
          </a:effectRef>
          <a:fontRef idx="minor">
            <a:schemeClr val="dk1"/>
          </a:fontRef>
        </p:style>
        <p:txBody>
          <a:bodyPr rtlCol="0" anchor="ctr"/>
          <a:lstStyle/>
          <a:p>
            <a:r>
              <a:rPr lang="ja-JP" altLang="en-US" sz="1900" b="1" dirty="0" smtClean="0">
                <a:solidFill>
                  <a:prstClr val="black"/>
                </a:solidFill>
                <a:latin typeface="Meiryo UI" pitchFamily="50" charset="-128"/>
                <a:ea typeface="Meiryo UI" pitchFamily="50" charset="-128"/>
                <a:cs typeface="Meiryo UI" pitchFamily="50" charset="-128"/>
              </a:rPr>
              <a:t>  総合区設置後</a:t>
            </a:r>
            <a:endParaRPr lang="en-US" altLang="ja-JP" sz="1900" b="1" dirty="0">
              <a:solidFill>
                <a:prstClr val="black"/>
              </a:solidFill>
              <a:latin typeface="Meiryo UI" pitchFamily="50" charset="-128"/>
              <a:ea typeface="Meiryo UI" pitchFamily="50" charset="-128"/>
              <a:cs typeface="Meiryo UI" pitchFamily="50" charset="-128"/>
            </a:endParaRPr>
          </a:p>
        </p:txBody>
      </p:sp>
      <p:sp>
        <p:nvSpPr>
          <p:cNvPr id="38" name="正方形/長方形 37"/>
          <p:cNvSpPr/>
          <p:nvPr/>
        </p:nvSpPr>
        <p:spPr>
          <a:xfrm>
            <a:off x="123825" y="5256485"/>
            <a:ext cx="8905875" cy="967334"/>
          </a:xfrm>
          <a:prstGeom prst="rect">
            <a:avLst/>
          </a:prstGeom>
          <a:gradFill>
            <a:gsLst>
              <a:gs pos="0">
                <a:schemeClr val="accent6">
                  <a:tint val="50000"/>
                  <a:satMod val="300000"/>
                </a:schemeClr>
              </a:gs>
              <a:gs pos="35000">
                <a:schemeClr val="accent6">
                  <a:tint val="37000"/>
                  <a:satMod val="300000"/>
                </a:schemeClr>
              </a:gs>
              <a:gs pos="100000">
                <a:schemeClr val="accent6">
                  <a:tint val="15000"/>
                  <a:satMod val="350000"/>
                </a:schemeClr>
              </a:gs>
            </a:gsLst>
            <a:lin ang="16200000" scaled="1"/>
          </a:gradFill>
          <a:ln w="12700" cmpd="sng">
            <a:solidFill>
              <a:schemeClr val="accent6">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lIns="54000" rIns="54000" rtlCol="0" anchor="ctr" anchorCtr="0"/>
          <a:lstStyle/>
          <a:p>
            <a:pPr>
              <a:lnSpc>
                <a:spcPts val="2600"/>
              </a:lnSpc>
            </a:pPr>
            <a:r>
              <a:rPr lang="ja-JP" altLang="en-US" b="1" dirty="0" smtClean="0">
                <a:solidFill>
                  <a:schemeClr val="tx1"/>
                </a:solidFill>
                <a:latin typeface="Meiryo UI" pitchFamily="50" charset="-128"/>
                <a:ea typeface="Meiryo UI" pitchFamily="50" charset="-128"/>
                <a:cs typeface="Meiryo UI" pitchFamily="50" charset="-128"/>
              </a:rPr>
              <a:t>     総合区長のマネジメントのもと、施策分野の枠を超えた事業の展開により、</a:t>
            </a:r>
            <a:endParaRPr lang="en-US" altLang="ja-JP" b="1" dirty="0" smtClean="0">
              <a:solidFill>
                <a:schemeClr val="tx1"/>
              </a:solidFill>
              <a:latin typeface="Meiryo UI" pitchFamily="50" charset="-128"/>
              <a:ea typeface="Meiryo UI" pitchFamily="50" charset="-128"/>
              <a:cs typeface="Meiryo UI" pitchFamily="50" charset="-128"/>
            </a:endParaRPr>
          </a:p>
          <a:p>
            <a:pPr>
              <a:lnSpc>
                <a:spcPts val="2600"/>
              </a:lnSpc>
            </a:pPr>
            <a:r>
              <a:rPr lang="ja-JP" altLang="en-US" b="1" dirty="0" smtClean="0">
                <a:solidFill>
                  <a:schemeClr val="tx1"/>
                </a:solidFill>
                <a:latin typeface="Meiryo UI" pitchFamily="50" charset="-128"/>
                <a:ea typeface="Meiryo UI" pitchFamily="50" charset="-128"/>
                <a:cs typeface="Meiryo UI" pitchFamily="50" charset="-128"/>
              </a:rPr>
              <a:t>　　 地域の実情や住民ニーズに応じた、きめ細かで特色あるサービスが実現</a:t>
            </a:r>
            <a:endParaRPr lang="ja-JP" altLang="en-US" b="1" dirty="0">
              <a:solidFill>
                <a:schemeClr val="tx1"/>
              </a:solidFill>
              <a:latin typeface="Meiryo UI" pitchFamily="50" charset="-128"/>
              <a:ea typeface="Meiryo UI" pitchFamily="50" charset="-128"/>
              <a:cs typeface="Meiryo UI" pitchFamily="50" charset="-128"/>
            </a:endParaRPr>
          </a:p>
        </p:txBody>
      </p:sp>
      <p:sp>
        <p:nvSpPr>
          <p:cNvPr id="39" name="ストライプ矢印 38"/>
          <p:cNvSpPr/>
          <p:nvPr/>
        </p:nvSpPr>
        <p:spPr>
          <a:xfrm rot="5400000">
            <a:off x="4240092" y="1186778"/>
            <a:ext cx="441673" cy="7200800"/>
          </a:xfrm>
          <a:prstGeom prst="stripedRightArrow">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 name="正方形/長方形 27"/>
          <p:cNvSpPr>
            <a:spLocks noChangeArrowheads="1"/>
          </p:cNvSpPr>
          <p:nvPr/>
        </p:nvSpPr>
        <p:spPr bwMode="auto">
          <a:xfrm>
            <a:off x="8100392" y="6597352"/>
            <a:ext cx="1031875" cy="261937"/>
          </a:xfrm>
          <a:prstGeom prst="rect">
            <a:avLst/>
          </a:prstGeom>
          <a:noFill/>
          <a:ln w="9525">
            <a:noFill/>
            <a:miter lim="800000"/>
            <a:headEnd/>
            <a:tailEnd/>
          </a:ln>
        </p:spPr>
        <p:txBody>
          <a:bodyPr>
            <a:spAutoFit/>
          </a:bodyPr>
          <a:lstStyle/>
          <a:p>
            <a:pPr algn="r"/>
            <a:r>
              <a:rPr lang="ja-JP" altLang="en-US" sz="1100" b="1" dirty="0">
                <a:solidFill>
                  <a:srgbClr val="000000"/>
                </a:solidFill>
                <a:latin typeface="ＭＳ Ｐゴシック" charset="-128"/>
                <a:ea typeface="Meiryo UI" pitchFamily="50" charset="-128"/>
                <a:cs typeface="Meiryo UI" pitchFamily="50" charset="-128"/>
              </a:rPr>
              <a:t> 予算</a:t>
            </a:r>
            <a:r>
              <a:rPr lang="en-US" altLang="ja-JP" sz="1100" b="1" dirty="0" smtClean="0">
                <a:solidFill>
                  <a:srgbClr val="000000"/>
                </a:solidFill>
                <a:latin typeface="ＭＳ Ｐゴシック" charset="-128"/>
                <a:ea typeface="Meiryo UI" pitchFamily="50" charset="-128"/>
                <a:cs typeface="Meiryo UI" pitchFamily="50" charset="-128"/>
              </a:rPr>
              <a:t>-</a:t>
            </a:r>
            <a:r>
              <a:rPr lang="ja-JP" altLang="en-US" sz="1100" b="1" dirty="0" smtClean="0">
                <a:solidFill>
                  <a:srgbClr val="000000"/>
                </a:solidFill>
                <a:latin typeface="ＭＳ Ｐゴシック" charset="-128"/>
                <a:ea typeface="Meiryo UI" pitchFamily="50" charset="-128"/>
                <a:cs typeface="Meiryo UI" pitchFamily="50" charset="-128"/>
              </a:rPr>
              <a:t>２</a:t>
            </a:r>
            <a:endParaRPr lang="ja-JP" altLang="en-US" sz="1200" b="1" dirty="0">
              <a:solidFill>
                <a:srgbClr val="000000"/>
              </a:solidFill>
              <a:latin typeface="ＭＳ Ｐゴシック" charset="-128"/>
              <a:ea typeface="Meiryo UI" pitchFamily="50" charset="-128"/>
              <a:cs typeface="Meiryo UI" pitchFamily="50" charset="-128"/>
            </a:endParaRPr>
          </a:p>
        </p:txBody>
      </p:sp>
    </p:spTree>
    <p:extLst>
      <p:ext uri="{BB962C8B-B14F-4D97-AF65-F5344CB8AC3E}">
        <p14:creationId xmlns="" xmlns:p14="http://schemas.microsoft.com/office/powerpoint/2010/main" val="629167332"/>
      </p:ext>
    </p:extLst>
  </p:cSld>
  <p:clrMapOvr>
    <a:masterClrMapping/>
  </p:clrMapOvr>
  <p:timing>
    <p:tnLst>
      <p:par>
        <p:cTn id="1" dur="indefinite" restart="never" nodeType="tmRoot"/>
      </p:par>
    </p:tn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 name="正方形/長方形 52"/>
          <p:cNvSpPr/>
          <p:nvPr/>
        </p:nvSpPr>
        <p:spPr>
          <a:xfrm>
            <a:off x="0" y="-14165"/>
            <a:ext cx="9144000" cy="432000"/>
          </a:xfrm>
          <a:prstGeom prst="rect">
            <a:avLst/>
          </a:prstGeom>
          <a:gradFill>
            <a:gsLst>
              <a:gs pos="0">
                <a:schemeClr val="accent2">
                  <a:lumMod val="40000"/>
                  <a:lumOff val="60000"/>
                </a:schemeClr>
              </a:gs>
              <a:gs pos="50000">
                <a:schemeClr val="bg1"/>
              </a:gs>
              <a:gs pos="100000">
                <a:schemeClr val="accent2">
                  <a:lumMod val="40000"/>
                  <a:lumOff val="6000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r>
              <a:rPr lang="en-US" altLang="ja-JP" sz="2000" b="1" dirty="0">
                <a:solidFill>
                  <a:prstClr val="black"/>
                </a:solidFill>
                <a:latin typeface="Meiryo UI" pitchFamily="50" charset="-128"/>
                <a:ea typeface="Meiryo UI" pitchFamily="50" charset="-128"/>
                <a:cs typeface="Meiryo UI" pitchFamily="50" charset="-128"/>
              </a:rPr>
              <a:t>2</a:t>
            </a:r>
            <a:r>
              <a:rPr lang="ja-JP" altLang="en-US" sz="2000" b="1" dirty="0" smtClean="0">
                <a:solidFill>
                  <a:prstClr val="black"/>
                </a:solidFill>
                <a:latin typeface="Meiryo UI" pitchFamily="50" charset="-128"/>
                <a:ea typeface="Meiryo UI" pitchFamily="50" charset="-128"/>
                <a:cs typeface="Meiryo UI" pitchFamily="50" charset="-128"/>
              </a:rPr>
              <a:t>　総合</a:t>
            </a:r>
            <a:r>
              <a:rPr lang="ja-JP" altLang="en-US" sz="2000" b="1" dirty="0">
                <a:solidFill>
                  <a:prstClr val="black"/>
                </a:solidFill>
                <a:latin typeface="Meiryo UI" pitchFamily="50" charset="-128"/>
                <a:ea typeface="Meiryo UI" pitchFamily="50" charset="-128"/>
                <a:cs typeface="Meiryo UI" pitchFamily="50" charset="-128"/>
              </a:rPr>
              <a:t>区長がマネジメントできる</a:t>
            </a:r>
            <a:r>
              <a:rPr lang="ja-JP" altLang="en-US" sz="2000" b="1">
                <a:solidFill>
                  <a:prstClr val="black"/>
                </a:solidFill>
                <a:latin typeface="Meiryo UI" pitchFamily="50" charset="-128"/>
                <a:ea typeface="Meiryo UI" pitchFamily="50" charset="-128"/>
                <a:cs typeface="Meiryo UI" pitchFamily="50" charset="-128"/>
              </a:rPr>
              <a:t>財源</a:t>
            </a:r>
            <a:r>
              <a:rPr lang="ja-JP" altLang="en-US" sz="2000" b="1" smtClean="0">
                <a:solidFill>
                  <a:prstClr val="black"/>
                </a:solidFill>
                <a:latin typeface="Meiryo UI" pitchFamily="50" charset="-128"/>
                <a:ea typeface="Meiryo UI" pitchFamily="50" charset="-128"/>
                <a:cs typeface="Meiryo UI" pitchFamily="50" charset="-128"/>
              </a:rPr>
              <a:t>の充実</a:t>
            </a:r>
            <a:endParaRPr lang="ja-JP" altLang="en-US" sz="2000" b="1" dirty="0">
              <a:solidFill>
                <a:prstClr val="black"/>
              </a:solidFill>
              <a:latin typeface="Meiryo UI" pitchFamily="50" charset="-128"/>
              <a:ea typeface="Meiryo UI" pitchFamily="50" charset="-128"/>
              <a:cs typeface="Meiryo UI" pitchFamily="50" charset="-128"/>
            </a:endParaRPr>
          </a:p>
        </p:txBody>
      </p:sp>
      <p:sp>
        <p:nvSpPr>
          <p:cNvPr id="57" name="テキスト ボックス 56"/>
          <p:cNvSpPr txBox="1"/>
          <p:nvPr/>
        </p:nvSpPr>
        <p:spPr>
          <a:xfrm>
            <a:off x="-121196" y="476672"/>
            <a:ext cx="6997452" cy="384721"/>
          </a:xfrm>
          <a:prstGeom prst="rect">
            <a:avLst/>
          </a:prstGeom>
          <a:noFill/>
        </p:spPr>
        <p:txBody>
          <a:bodyPr wrap="square" rtlCol="0">
            <a:spAutoFit/>
          </a:bodyPr>
          <a:lstStyle/>
          <a:p>
            <a:r>
              <a:rPr lang="ja-JP" altLang="en-US" sz="1900" b="1"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（２）総合区長が直接マネジメントできる財源の充実イメージ</a:t>
            </a:r>
            <a:endParaRPr lang="ja-JP" altLang="en-US" sz="19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129" name="正方形/長方形 128"/>
          <p:cNvSpPr/>
          <p:nvPr/>
        </p:nvSpPr>
        <p:spPr>
          <a:xfrm>
            <a:off x="325353" y="4155323"/>
            <a:ext cx="1944216" cy="36004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1200" b="1" u="sng" dirty="0">
                <a:solidFill>
                  <a:schemeClr val="tx1"/>
                </a:solidFill>
                <a:latin typeface="Meiryo UI" pitchFamily="50" charset="-128"/>
                <a:ea typeface="Meiryo UI" pitchFamily="50" charset="-128"/>
                <a:cs typeface="Meiryo UI" pitchFamily="50" charset="-128"/>
              </a:rPr>
              <a:t>総合区長のマネジメントとは</a:t>
            </a:r>
          </a:p>
        </p:txBody>
      </p:sp>
      <p:sp>
        <p:nvSpPr>
          <p:cNvPr id="130" name="角丸四角形吹き出し 129"/>
          <p:cNvSpPr/>
          <p:nvPr/>
        </p:nvSpPr>
        <p:spPr>
          <a:xfrm>
            <a:off x="513249" y="4587371"/>
            <a:ext cx="2116360" cy="306467"/>
          </a:xfrm>
          <a:prstGeom prst="wedgeRoundRectCallout">
            <a:avLst>
              <a:gd name="adj1" fmla="val 4722"/>
              <a:gd name="adj2" fmla="val 76735"/>
              <a:gd name="adj3" fmla="val 16667"/>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spAutoFit/>
          </a:bodyPr>
          <a:lstStyle/>
          <a:p>
            <a:pPr algn="ctr"/>
            <a:r>
              <a:rPr lang="ja-JP" altLang="en-US" sz="1200" dirty="0">
                <a:solidFill>
                  <a:schemeClr val="tx1"/>
                </a:solidFill>
                <a:latin typeface="Meiryo UI" pitchFamily="50" charset="-128"/>
                <a:ea typeface="Meiryo UI" pitchFamily="50" charset="-128"/>
                <a:cs typeface="Meiryo UI" pitchFamily="50" charset="-128"/>
              </a:rPr>
              <a:t>○○サービスを充実してほしい</a:t>
            </a:r>
            <a:endParaRPr kumimoji="1" lang="ja-JP" altLang="en-US" sz="1200" dirty="0">
              <a:solidFill>
                <a:schemeClr val="tx1"/>
              </a:solidFill>
              <a:latin typeface="Meiryo UI" pitchFamily="50" charset="-128"/>
              <a:ea typeface="Meiryo UI" pitchFamily="50" charset="-128"/>
              <a:cs typeface="Meiryo UI" pitchFamily="50" charset="-128"/>
            </a:endParaRPr>
          </a:p>
        </p:txBody>
      </p:sp>
      <p:sp>
        <p:nvSpPr>
          <p:cNvPr id="131" name="角丸四角形 130"/>
          <p:cNvSpPr/>
          <p:nvPr/>
        </p:nvSpPr>
        <p:spPr>
          <a:xfrm>
            <a:off x="3098169" y="6459579"/>
            <a:ext cx="3059832" cy="306467"/>
          </a:xfrm>
          <a:prstGeom prst="round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lIns="72000" rIns="72000" rtlCol="0" anchor="ctr">
            <a:spAutoFit/>
          </a:bodyPr>
          <a:lstStyle/>
          <a:p>
            <a:r>
              <a:rPr lang="ja-JP" altLang="en-US" sz="1200" dirty="0">
                <a:solidFill>
                  <a:schemeClr val="tx1"/>
                </a:solidFill>
                <a:latin typeface="Meiryo UI" pitchFamily="50" charset="-128"/>
                <a:ea typeface="Meiryo UI" pitchFamily="50" charset="-128"/>
                <a:cs typeface="Meiryo UI" pitchFamily="50" charset="-128"/>
              </a:rPr>
              <a:t>・区の施設や資産をさらに有効活用しよう　</a:t>
            </a:r>
            <a:r>
              <a:rPr lang="en-US" altLang="ja-JP" sz="1200" dirty="0">
                <a:solidFill>
                  <a:schemeClr val="tx1"/>
                </a:solidFill>
                <a:latin typeface="Meiryo UI" pitchFamily="50" charset="-128"/>
                <a:ea typeface="Meiryo UI" pitchFamily="50" charset="-128"/>
                <a:cs typeface="Meiryo UI" pitchFamily="50" charset="-128"/>
              </a:rPr>
              <a:t>…</a:t>
            </a:r>
            <a:endParaRPr kumimoji="1" lang="ja-JP" altLang="en-US" sz="1200" dirty="0">
              <a:solidFill>
                <a:schemeClr val="tx1"/>
              </a:solidFill>
              <a:latin typeface="Meiryo UI" pitchFamily="50" charset="-128"/>
              <a:ea typeface="Meiryo UI" pitchFamily="50" charset="-128"/>
              <a:cs typeface="Meiryo UI" pitchFamily="50" charset="-128"/>
            </a:endParaRPr>
          </a:p>
        </p:txBody>
      </p:sp>
      <p:sp>
        <p:nvSpPr>
          <p:cNvPr id="132" name="角丸四角形吹き出し 131"/>
          <p:cNvSpPr/>
          <p:nvPr/>
        </p:nvSpPr>
        <p:spPr>
          <a:xfrm>
            <a:off x="4499992" y="4797152"/>
            <a:ext cx="1512168" cy="612934"/>
          </a:xfrm>
          <a:prstGeom prst="wedgeRoundRectCallout">
            <a:avLst>
              <a:gd name="adj1" fmla="val -64679"/>
              <a:gd name="adj2" fmla="val 42916"/>
              <a:gd name="adj3" fmla="val 16667"/>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lIns="36000" tIns="0" rIns="36000" bIns="0" rtlCol="0" anchor="ctr">
            <a:spAutoFit/>
          </a:bodyPr>
          <a:lstStyle/>
          <a:p>
            <a:pPr algn="ctr"/>
            <a:r>
              <a:rPr lang="ja-JP" altLang="en-US" sz="1200" dirty="0">
                <a:solidFill>
                  <a:schemeClr val="tx1"/>
                </a:solidFill>
                <a:latin typeface="Meiryo UI" pitchFamily="50" charset="-128"/>
                <a:ea typeface="Meiryo UI" pitchFamily="50" charset="-128"/>
                <a:cs typeface="Meiryo UI" pitchFamily="50" charset="-128"/>
              </a:rPr>
              <a:t>○○サービス</a:t>
            </a:r>
            <a:r>
              <a:rPr lang="ja-JP" altLang="en-US" sz="1200" dirty="0" smtClean="0">
                <a:solidFill>
                  <a:schemeClr val="tx1"/>
                </a:solidFill>
                <a:latin typeface="Meiryo UI" pitchFamily="50" charset="-128"/>
                <a:ea typeface="Meiryo UI" pitchFamily="50" charset="-128"/>
                <a:cs typeface="Meiryo UI" pitchFamily="50" charset="-128"/>
              </a:rPr>
              <a:t>は</a:t>
            </a:r>
            <a:endParaRPr lang="en-US" altLang="ja-JP" sz="1200" dirty="0" smtClean="0">
              <a:solidFill>
                <a:schemeClr val="tx1"/>
              </a:solidFill>
              <a:latin typeface="Meiryo UI" pitchFamily="50" charset="-128"/>
              <a:ea typeface="Meiryo UI" pitchFamily="50" charset="-128"/>
              <a:cs typeface="Meiryo UI" pitchFamily="50" charset="-128"/>
            </a:endParaRPr>
          </a:p>
          <a:p>
            <a:pPr algn="ctr"/>
            <a:r>
              <a:rPr lang="ja-JP" altLang="en-US" sz="1200" dirty="0" smtClean="0">
                <a:solidFill>
                  <a:schemeClr val="tx1"/>
                </a:solidFill>
                <a:latin typeface="Meiryo UI" pitchFamily="50" charset="-128"/>
                <a:ea typeface="Meiryo UI" pitchFamily="50" charset="-128"/>
                <a:cs typeface="Meiryo UI" pitchFamily="50" charset="-128"/>
              </a:rPr>
              <a:t>もっと</a:t>
            </a:r>
            <a:r>
              <a:rPr lang="ja-JP" altLang="en-US" sz="1200" dirty="0">
                <a:solidFill>
                  <a:schemeClr val="tx1"/>
                </a:solidFill>
                <a:latin typeface="Meiryo UI" pitchFamily="50" charset="-128"/>
                <a:ea typeface="Meiryo UI" pitchFamily="50" charset="-128"/>
                <a:cs typeface="Meiryo UI" pitchFamily="50" charset="-128"/>
              </a:rPr>
              <a:t>充実したいが、</a:t>
            </a:r>
            <a:endParaRPr lang="en-US" altLang="ja-JP" sz="1200" dirty="0">
              <a:solidFill>
                <a:schemeClr val="tx1"/>
              </a:solidFill>
              <a:latin typeface="Meiryo UI" pitchFamily="50" charset="-128"/>
              <a:ea typeface="Meiryo UI" pitchFamily="50" charset="-128"/>
              <a:cs typeface="Meiryo UI" pitchFamily="50" charset="-128"/>
            </a:endParaRPr>
          </a:p>
          <a:p>
            <a:pPr algn="ctr"/>
            <a:r>
              <a:rPr lang="ja-JP" altLang="en-US" sz="1200" dirty="0">
                <a:solidFill>
                  <a:schemeClr val="tx1"/>
                </a:solidFill>
                <a:latin typeface="Meiryo UI" pitchFamily="50" charset="-128"/>
                <a:ea typeface="Meiryo UI" pitchFamily="50" charset="-128"/>
                <a:cs typeface="Meiryo UI" pitchFamily="50" charset="-128"/>
              </a:rPr>
              <a:t>それには財源が必要だ</a:t>
            </a:r>
            <a:endParaRPr kumimoji="1" lang="ja-JP" altLang="en-US" sz="1200" dirty="0">
              <a:solidFill>
                <a:schemeClr val="tx1"/>
              </a:solidFill>
              <a:latin typeface="Meiryo UI" pitchFamily="50" charset="-128"/>
              <a:ea typeface="Meiryo UI" pitchFamily="50" charset="-128"/>
              <a:cs typeface="Meiryo UI" pitchFamily="50" charset="-128"/>
            </a:endParaRPr>
          </a:p>
        </p:txBody>
      </p:sp>
      <p:sp>
        <p:nvSpPr>
          <p:cNvPr id="133" name="正方形/長方形 132"/>
          <p:cNvSpPr/>
          <p:nvPr/>
        </p:nvSpPr>
        <p:spPr>
          <a:xfrm>
            <a:off x="6374025" y="4659379"/>
            <a:ext cx="1512168" cy="718246"/>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horz" wrap="square" lIns="108000" tIns="108000" rIns="108000" bIns="108000" rtlCol="0" anchor="ctr">
            <a:spAutoFit/>
          </a:bodyPr>
          <a:lstStyle/>
          <a:p>
            <a:pPr algn="ctr">
              <a:lnSpc>
                <a:spcPts val="1300"/>
              </a:lnSpc>
            </a:pPr>
            <a:r>
              <a:rPr kumimoji="1" lang="ja-JP" altLang="en-US" sz="1200" dirty="0">
                <a:solidFill>
                  <a:schemeClr val="tx1"/>
                </a:solidFill>
                <a:latin typeface="Meiryo UI" pitchFamily="50" charset="-128"/>
                <a:ea typeface="Meiryo UI" pitchFamily="50" charset="-128"/>
                <a:cs typeface="Meiryo UI" pitchFamily="50" charset="-128"/>
              </a:rPr>
              <a:t>市長に提出する</a:t>
            </a:r>
            <a:endParaRPr kumimoji="1" lang="en-US" altLang="ja-JP" sz="1200" dirty="0">
              <a:solidFill>
                <a:schemeClr val="tx1"/>
              </a:solidFill>
              <a:latin typeface="Meiryo UI" pitchFamily="50" charset="-128"/>
              <a:ea typeface="Meiryo UI" pitchFamily="50" charset="-128"/>
              <a:cs typeface="Meiryo UI" pitchFamily="50" charset="-128"/>
            </a:endParaRPr>
          </a:p>
          <a:p>
            <a:pPr algn="ctr">
              <a:lnSpc>
                <a:spcPts val="1300"/>
              </a:lnSpc>
            </a:pPr>
            <a:r>
              <a:rPr kumimoji="1" lang="ja-JP" altLang="en-US" sz="1200" dirty="0">
                <a:solidFill>
                  <a:schemeClr val="tx1"/>
                </a:solidFill>
                <a:latin typeface="Meiryo UI" pitchFamily="50" charset="-128"/>
                <a:ea typeface="Meiryo UI" pitchFamily="50" charset="-128"/>
                <a:cs typeface="Meiryo UI" pitchFamily="50" charset="-128"/>
              </a:rPr>
              <a:t>総合区予算案に</a:t>
            </a:r>
            <a:endParaRPr kumimoji="1" lang="en-US" altLang="ja-JP" sz="1200" dirty="0">
              <a:solidFill>
                <a:schemeClr val="tx1"/>
              </a:solidFill>
              <a:latin typeface="Meiryo UI" pitchFamily="50" charset="-128"/>
              <a:ea typeface="Meiryo UI" pitchFamily="50" charset="-128"/>
              <a:cs typeface="Meiryo UI" pitchFamily="50" charset="-128"/>
            </a:endParaRPr>
          </a:p>
          <a:p>
            <a:pPr algn="ctr">
              <a:lnSpc>
                <a:spcPts val="1300"/>
              </a:lnSpc>
            </a:pPr>
            <a:r>
              <a:rPr lang="ja-JP" altLang="en-US" sz="1200" dirty="0">
                <a:solidFill>
                  <a:schemeClr val="tx1"/>
                </a:solidFill>
                <a:latin typeface="Meiryo UI" pitchFamily="50" charset="-128"/>
                <a:ea typeface="Meiryo UI" pitchFamily="50" charset="-128"/>
                <a:cs typeface="Meiryo UI" pitchFamily="50" charset="-128"/>
              </a:rPr>
              <a:t>反映</a:t>
            </a:r>
            <a:endParaRPr lang="en-US" altLang="ja-JP" sz="1200" dirty="0">
              <a:solidFill>
                <a:schemeClr val="tx1"/>
              </a:solidFill>
              <a:latin typeface="Meiryo UI" pitchFamily="50" charset="-128"/>
              <a:ea typeface="Meiryo UI" pitchFamily="50" charset="-128"/>
              <a:cs typeface="Meiryo UI" pitchFamily="50" charset="-128"/>
            </a:endParaRPr>
          </a:p>
        </p:txBody>
      </p:sp>
      <p:sp>
        <p:nvSpPr>
          <p:cNvPr id="134" name="角丸四角形 133"/>
          <p:cNvSpPr/>
          <p:nvPr/>
        </p:nvSpPr>
        <p:spPr>
          <a:xfrm>
            <a:off x="3098169" y="6093296"/>
            <a:ext cx="3059832" cy="306467"/>
          </a:xfrm>
          <a:prstGeom prst="round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lIns="72000" rIns="72000" rtlCol="0" anchor="ctr">
            <a:spAutoFit/>
          </a:bodyPr>
          <a:lstStyle/>
          <a:p>
            <a:r>
              <a:rPr lang="ja-JP" altLang="en-US" sz="1200" dirty="0" smtClean="0">
                <a:solidFill>
                  <a:schemeClr val="tx1"/>
                </a:solidFill>
                <a:latin typeface="Meiryo UI" pitchFamily="50" charset="-128"/>
                <a:ea typeface="Meiryo UI" pitchFamily="50" charset="-128"/>
                <a:cs typeface="Meiryo UI" pitchFamily="50" charset="-128"/>
              </a:rPr>
              <a:t>・</a:t>
            </a:r>
            <a:r>
              <a:rPr lang="ja-JP" altLang="en-US" sz="1200" dirty="0">
                <a:solidFill>
                  <a:schemeClr val="tx1"/>
                </a:solidFill>
                <a:latin typeface="Meiryo UI" pitchFamily="50" charset="-128"/>
                <a:ea typeface="Meiryo UI" pitchFamily="50" charset="-128"/>
                <a:cs typeface="Meiryo UI" pitchFamily="50" charset="-128"/>
              </a:rPr>
              <a:t>社会環境等に応じて事務は見直そう　</a:t>
            </a:r>
            <a:r>
              <a:rPr lang="en-US" altLang="ja-JP" sz="1200" dirty="0">
                <a:solidFill>
                  <a:schemeClr val="tx1"/>
                </a:solidFill>
                <a:latin typeface="Meiryo UI" pitchFamily="50" charset="-128"/>
                <a:ea typeface="Meiryo UI" pitchFamily="50" charset="-128"/>
                <a:cs typeface="Meiryo UI" pitchFamily="50" charset="-128"/>
              </a:rPr>
              <a:t>…</a:t>
            </a:r>
            <a:endParaRPr kumimoji="1" lang="ja-JP" altLang="en-US" sz="1200" dirty="0">
              <a:solidFill>
                <a:schemeClr val="tx1"/>
              </a:solidFill>
              <a:latin typeface="Meiryo UI" pitchFamily="50" charset="-128"/>
              <a:ea typeface="Meiryo UI" pitchFamily="50" charset="-128"/>
              <a:cs typeface="Meiryo UI" pitchFamily="50" charset="-128"/>
            </a:endParaRPr>
          </a:p>
        </p:txBody>
      </p:sp>
      <p:sp>
        <p:nvSpPr>
          <p:cNvPr id="136" name="左右矢印 135"/>
          <p:cNvSpPr/>
          <p:nvPr/>
        </p:nvSpPr>
        <p:spPr>
          <a:xfrm>
            <a:off x="2432208" y="5307451"/>
            <a:ext cx="845473" cy="410415"/>
          </a:xfrm>
          <a:prstGeom prst="leftRightArrow">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7" name="正方形/長方形 136"/>
          <p:cNvSpPr>
            <a:spLocks/>
          </p:cNvSpPr>
          <p:nvPr/>
        </p:nvSpPr>
        <p:spPr>
          <a:xfrm>
            <a:off x="1994081" y="2852868"/>
            <a:ext cx="2007928" cy="688703"/>
          </a:xfrm>
          <a:prstGeom prst="rect">
            <a:avLst/>
          </a:prstGeom>
          <a:solidFill>
            <a:schemeClr val="accent1">
              <a:lumMod val="60000"/>
              <a:lumOff val="40000"/>
            </a:schemeClr>
          </a:solidFill>
          <a:ln w="95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2000" dirty="0">
              <a:latin typeface="Meiryo UI" pitchFamily="50" charset="-128"/>
              <a:ea typeface="Meiryo UI" pitchFamily="50" charset="-128"/>
              <a:cs typeface="Meiryo UI" pitchFamily="50" charset="-128"/>
            </a:endParaRPr>
          </a:p>
        </p:txBody>
      </p:sp>
      <p:sp>
        <p:nvSpPr>
          <p:cNvPr id="138" name="テキスト ボックス 137"/>
          <p:cNvSpPr txBox="1">
            <a:spLocks/>
          </p:cNvSpPr>
          <p:nvPr/>
        </p:nvSpPr>
        <p:spPr>
          <a:xfrm>
            <a:off x="1981537" y="2931187"/>
            <a:ext cx="2007928" cy="501332"/>
          </a:xfrm>
          <a:prstGeom prst="rect">
            <a:avLst/>
          </a:prstGeom>
          <a:noFill/>
        </p:spPr>
        <p:txBody>
          <a:bodyPr wrap="square" rtlCol="0">
            <a:spAutoFit/>
          </a:bodyPr>
          <a:lstStyle/>
          <a:p>
            <a:pPr algn="ctr"/>
            <a:r>
              <a:rPr lang="ja-JP" altLang="en-US" sz="1400" b="1" dirty="0">
                <a:latin typeface="Meiryo UI" pitchFamily="50" charset="-128"/>
                <a:ea typeface="Meiryo UI" pitchFamily="50" charset="-128"/>
                <a:cs typeface="Meiryo UI" pitchFamily="50" charset="-128"/>
              </a:rPr>
              <a:t>区予算</a:t>
            </a:r>
            <a:endParaRPr lang="en-US" altLang="ja-JP" sz="1400" b="1" dirty="0">
              <a:latin typeface="Meiryo UI" pitchFamily="50" charset="-128"/>
              <a:ea typeface="Meiryo UI" pitchFamily="50" charset="-128"/>
              <a:cs typeface="Meiryo UI" pitchFamily="50" charset="-128"/>
            </a:endParaRPr>
          </a:p>
          <a:p>
            <a:pPr algn="ctr"/>
            <a:r>
              <a:rPr lang="en-US" altLang="ja-JP" sz="1400" b="1" dirty="0">
                <a:latin typeface="Meiryo UI" pitchFamily="50" charset="-128"/>
                <a:ea typeface="Meiryo UI" pitchFamily="50" charset="-128"/>
                <a:cs typeface="Meiryo UI" pitchFamily="50" charset="-128"/>
              </a:rPr>
              <a:t>82</a:t>
            </a:r>
            <a:r>
              <a:rPr lang="ja-JP" altLang="en-US" sz="1400" b="1" dirty="0">
                <a:latin typeface="Meiryo UI" pitchFamily="50" charset="-128"/>
                <a:ea typeface="Meiryo UI" pitchFamily="50" charset="-128"/>
                <a:cs typeface="Meiryo UI" pitchFamily="50" charset="-128"/>
              </a:rPr>
              <a:t>億円</a:t>
            </a:r>
            <a:endParaRPr kumimoji="1" lang="ja-JP" altLang="en-US" sz="1400" b="1" dirty="0">
              <a:latin typeface="Meiryo UI" pitchFamily="50" charset="-128"/>
              <a:ea typeface="Meiryo UI" pitchFamily="50" charset="-128"/>
              <a:cs typeface="Meiryo UI" pitchFamily="50" charset="-128"/>
            </a:endParaRPr>
          </a:p>
        </p:txBody>
      </p:sp>
      <p:sp>
        <p:nvSpPr>
          <p:cNvPr id="139" name="正方形/長方形 138"/>
          <p:cNvSpPr>
            <a:spLocks/>
          </p:cNvSpPr>
          <p:nvPr/>
        </p:nvSpPr>
        <p:spPr>
          <a:xfrm>
            <a:off x="5016248" y="1995082"/>
            <a:ext cx="2007928" cy="1547743"/>
          </a:xfrm>
          <a:prstGeom prst="rect">
            <a:avLst/>
          </a:prstGeom>
          <a:solidFill>
            <a:schemeClr val="accent1">
              <a:lumMod val="60000"/>
              <a:lumOff val="40000"/>
            </a:schemeClr>
          </a:solidFill>
          <a:ln w="95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latin typeface="Meiryo UI" pitchFamily="50" charset="-128"/>
              <a:ea typeface="Meiryo UI" pitchFamily="50" charset="-128"/>
              <a:cs typeface="Meiryo UI" pitchFamily="50" charset="-128"/>
            </a:endParaRPr>
          </a:p>
        </p:txBody>
      </p:sp>
      <p:sp>
        <p:nvSpPr>
          <p:cNvPr id="140" name="テキスト ボックス 139"/>
          <p:cNvSpPr txBox="1">
            <a:spLocks/>
          </p:cNvSpPr>
          <p:nvPr/>
        </p:nvSpPr>
        <p:spPr>
          <a:xfrm>
            <a:off x="5005873" y="2571147"/>
            <a:ext cx="2007928" cy="523220"/>
          </a:xfrm>
          <a:prstGeom prst="rect">
            <a:avLst/>
          </a:prstGeom>
          <a:noFill/>
        </p:spPr>
        <p:txBody>
          <a:bodyPr wrap="square" rtlCol="0">
            <a:spAutoFit/>
          </a:bodyPr>
          <a:lstStyle/>
          <a:p>
            <a:pPr algn="ctr"/>
            <a:r>
              <a:rPr lang="ja-JP" altLang="en-US" sz="1400" b="1" dirty="0">
                <a:latin typeface="Meiryo UI" pitchFamily="50" charset="-128"/>
                <a:ea typeface="Meiryo UI" pitchFamily="50" charset="-128"/>
                <a:cs typeface="Meiryo UI" pitchFamily="50" charset="-128"/>
              </a:rPr>
              <a:t>総合区予算</a:t>
            </a:r>
            <a:endParaRPr lang="en-US" altLang="ja-JP" sz="1400" b="1" dirty="0">
              <a:latin typeface="Meiryo UI" pitchFamily="50" charset="-128"/>
              <a:ea typeface="Meiryo UI" pitchFamily="50" charset="-128"/>
              <a:cs typeface="Meiryo UI" pitchFamily="50" charset="-128"/>
            </a:endParaRPr>
          </a:p>
          <a:p>
            <a:pPr algn="ctr"/>
            <a:r>
              <a:rPr lang="en-US" altLang="ja-JP" sz="1400" b="1" dirty="0" smtClean="0">
                <a:latin typeface="Meiryo UI" pitchFamily="50" charset="-128"/>
                <a:ea typeface="Meiryo UI" pitchFamily="50" charset="-128"/>
                <a:cs typeface="Meiryo UI" pitchFamily="50" charset="-128"/>
              </a:rPr>
              <a:t>226</a:t>
            </a:r>
            <a:r>
              <a:rPr lang="ja-JP" altLang="en-US" sz="1400" b="1" dirty="0" smtClean="0">
                <a:latin typeface="Meiryo UI" pitchFamily="50" charset="-128"/>
                <a:ea typeface="Meiryo UI" pitchFamily="50" charset="-128"/>
                <a:cs typeface="Meiryo UI" pitchFamily="50" charset="-128"/>
              </a:rPr>
              <a:t>億円</a:t>
            </a:r>
            <a:endParaRPr kumimoji="1" lang="ja-JP" altLang="en-US" sz="1400" b="1" dirty="0">
              <a:latin typeface="Meiryo UI" pitchFamily="50" charset="-128"/>
              <a:ea typeface="Meiryo UI" pitchFamily="50" charset="-128"/>
              <a:cs typeface="Meiryo UI" pitchFamily="50" charset="-128"/>
            </a:endParaRPr>
          </a:p>
        </p:txBody>
      </p:sp>
      <p:sp>
        <p:nvSpPr>
          <p:cNvPr id="141" name="正方形/長方形 140"/>
          <p:cNvSpPr>
            <a:spLocks/>
          </p:cNvSpPr>
          <p:nvPr/>
        </p:nvSpPr>
        <p:spPr>
          <a:xfrm>
            <a:off x="1994081" y="1635043"/>
            <a:ext cx="2007928" cy="1161224"/>
          </a:xfrm>
          <a:prstGeom prst="rect">
            <a:avLst/>
          </a:prstGeom>
          <a:solidFill>
            <a:schemeClr val="accent6">
              <a:lumMod val="20000"/>
              <a:lumOff val="80000"/>
            </a:schemeClr>
          </a:solidFill>
          <a:ln w="9525">
            <a:solidFill>
              <a:schemeClr val="accent6">
                <a:lumMod val="75000"/>
              </a:schemeClr>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latin typeface="Meiryo UI" pitchFamily="50" charset="-128"/>
              <a:ea typeface="Meiryo UI" pitchFamily="50" charset="-128"/>
              <a:cs typeface="Meiryo UI" pitchFamily="50" charset="-128"/>
            </a:endParaRPr>
          </a:p>
        </p:txBody>
      </p:sp>
      <p:sp>
        <p:nvSpPr>
          <p:cNvPr id="142" name="テキスト ボックス 141"/>
          <p:cNvSpPr txBox="1">
            <a:spLocks/>
          </p:cNvSpPr>
          <p:nvPr/>
        </p:nvSpPr>
        <p:spPr>
          <a:xfrm>
            <a:off x="1981537" y="1923075"/>
            <a:ext cx="2007928" cy="678273"/>
          </a:xfrm>
          <a:prstGeom prst="rect">
            <a:avLst/>
          </a:prstGeom>
          <a:noFill/>
        </p:spPr>
        <p:txBody>
          <a:bodyPr wrap="square" rtlCol="0">
            <a:spAutoFit/>
          </a:bodyPr>
          <a:lstStyle/>
          <a:p>
            <a:pPr algn="ctr"/>
            <a:r>
              <a:rPr lang="ja-JP" altLang="en-US" sz="1400" dirty="0">
                <a:latin typeface="Meiryo UI" pitchFamily="50" charset="-128"/>
                <a:ea typeface="Meiryo UI" pitchFamily="50" charset="-128"/>
                <a:cs typeface="Meiryo UI" pitchFamily="50" charset="-128"/>
              </a:rPr>
              <a:t>区ＣＭ予算</a:t>
            </a:r>
            <a:endParaRPr lang="en-US" altLang="ja-JP" sz="1400" dirty="0">
              <a:latin typeface="Meiryo UI" pitchFamily="50" charset="-128"/>
              <a:ea typeface="Meiryo UI" pitchFamily="50" charset="-128"/>
              <a:cs typeface="Meiryo UI" pitchFamily="50" charset="-128"/>
            </a:endParaRPr>
          </a:p>
          <a:p>
            <a:pPr algn="ctr"/>
            <a:r>
              <a:rPr lang="ja-JP" altLang="en-US" sz="1200" dirty="0">
                <a:latin typeface="Meiryo UI" pitchFamily="50" charset="-128"/>
                <a:ea typeface="Meiryo UI" pitchFamily="50" charset="-128"/>
                <a:cs typeface="Meiryo UI" pitchFamily="50" charset="-128"/>
              </a:rPr>
              <a:t>（各局で計上）</a:t>
            </a:r>
            <a:endParaRPr lang="en-US" altLang="ja-JP" sz="1400" dirty="0">
              <a:latin typeface="Meiryo UI" pitchFamily="50" charset="-128"/>
              <a:ea typeface="Meiryo UI" pitchFamily="50" charset="-128"/>
              <a:cs typeface="Meiryo UI" pitchFamily="50" charset="-128"/>
            </a:endParaRPr>
          </a:p>
          <a:p>
            <a:pPr algn="ctr"/>
            <a:r>
              <a:rPr lang="en-US" altLang="ja-JP" sz="1400" dirty="0">
                <a:latin typeface="Meiryo UI" pitchFamily="50" charset="-128"/>
                <a:ea typeface="Meiryo UI" pitchFamily="50" charset="-128"/>
                <a:cs typeface="Meiryo UI" pitchFamily="50" charset="-128"/>
              </a:rPr>
              <a:t>159</a:t>
            </a:r>
            <a:r>
              <a:rPr lang="ja-JP" altLang="en-US" sz="1400" dirty="0">
                <a:latin typeface="Meiryo UI" pitchFamily="50" charset="-128"/>
                <a:ea typeface="Meiryo UI" pitchFamily="50" charset="-128"/>
                <a:cs typeface="Meiryo UI" pitchFamily="50" charset="-128"/>
              </a:rPr>
              <a:t>億円</a:t>
            </a:r>
            <a:endParaRPr kumimoji="1" lang="ja-JP" altLang="en-US" sz="1400" dirty="0">
              <a:latin typeface="Meiryo UI" pitchFamily="50" charset="-128"/>
              <a:ea typeface="Meiryo UI" pitchFamily="50" charset="-128"/>
              <a:cs typeface="Meiryo UI" pitchFamily="50" charset="-128"/>
            </a:endParaRPr>
          </a:p>
        </p:txBody>
      </p:sp>
      <p:cxnSp>
        <p:nvCxnSpPr>
          <p:cNvPr id="143" name="直線コネクタ 142"/>
          <p:cNvCxnSpPr>
            <a:cxnSpLocks/>
          </p:cNvCxnSpPr>
          <p:nvPr/>
        </p:nvCxnSpPr>
        <p:spPr>
          <a:xfrm flipV="1">
            <a:off x="4002008" y="1995083"/>
            <a:ext cx="1003865" cy="857786"/>
          </a:xfrm>
          <a:prstGeom prst="line">
            <a:avLst/>
          </a:prstGeom>
          <a:ln w="25400"/>
        </p:spPr>
        <p:style>
          <a:lnRef idx="1">
            <a:schemeClr val="accent1"/>
          </a:lnRef>
          <a:fillRef idx="0">
            <a:schemeClr val="accent1"/>
          </a:fillRef>
          <a:effectRef idx="0">
            <a:schemeClr val="accent1"/>
          </a:effectRef>
          <a:fontRef idx="minor">
            <a:schemeClr val="tx1"/>
          </a:fontRef>
        </p:style>
      </p:cxnSp>
      <p:sp>
        <p:nvSpPr>
          <p:cNvPr id="144" name="正方形/長方形 143"/>
          <p:cNvSpPr>
            <a:spLocks/>
          </p:cNvSpPr>
          <p:nvPr/>
        </p:nvSpPr>
        <p:spPr>
          <a:xfrm>
            <a:off x="1994081" y="979890"/>
            <a:ext cx="2007928" cy="338554"/>
          </a:xfrm>
          <a:prstGeom prst="rect">
            <a:avLst/>
          </a:prstGeom>
          <a:solidFill>
            <a:schemeClr val="accent6"/>
          </a:solidFill>
          <a:ln>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spAutoFit/>
          </a:bodyPr>
          <a:lstStyle/>
          <a:p>
            <a:pPr algn="ctr"/>
            <a:r>
              <a:rPr kumimoji="1" lang="ja-JP" altLang="en-US" sz="1600" dirty="0" smtClean="0">
                <a:latin typeface="Meiryo UI" pitchFamily="50" charset="-128"/>
                <a:ea typeface="Meiryo UI" pitchFamily="50" charset="-128"/>
                <a:cs typeface="Meiryo UI" pitchFamily="50" charset="-128"/>
              </a:rPr>
              <a:t>現</a:t>
            </a:r>
            <a:r>
              <a:rPr lang="ja-JP" altLang="en-US" sz="1600" dirty="0" smtClean="0">
                <a:latin typeface="Meiryo UI" pitchFamily="50" charset="-128"/>
                <a:ea typeface="Meiryo UI" pitchFamily="50" charset="-128"/>
                <a:cs typeface="Meiryo UI" pitchFamily="50" charset="-128"/>
              </a:rPr>
              <a:t>在の</a:t>
            </a:r>
            <a:r>
              <a:rPr lang="en-US" altLang="ja-JP" sz="1600" dirty="0" smtClean="0">
                <a:latin typeface="Meiryo UI" pitchFamily="50" charset="-128"/>
                <a:ea typeface="Meiryo UI" pitchFamily="50" charset="-128"/>
                <a:cs typeface="Meiryo UI" pitchFamily="50" charset="-128"/>
              </a:rPr>
              <a:t>24</a:t>
            </a:r>
            <a:r>
              <a:rPr lang="ja-JP" altLang="en-US" sz="1600" dirty="0" smtClean="0">
                <a:latin typeface="Meiryo UI" pitchFamily="50" charset="-128"/>
                <a:ea typeface="Meiryo UI" pitchFamily="50" charset="-128"/>
                <a:cs typeface="Meiryo UI" pitchFamily="50" charset="-128"/>
              </a:rPr>
              <a:t>区</a:t>
            </a:r>
            <a:endParaRPr kumimoji="1" lang="ja-JP" altLang="en-US" sz="1600" dirty="0">
              <a:latin typeface="Meiryo UI" pitchFamily="50" charset="-128"/>
              <a:ea typeface="Meiryo UI" pitchFamily="50" charset="-128"/>
              <a:cs typeface="Meiryo UI" pitchFamily="50" charset="-128"/>
            </a:endParaRPr>
          </a:p>
        </p:txBody>
      </p:sp>
      <p:cxnSp>
        <p:nvCxnSpPr>
          <p:cNvPr id="145" name="直線コネクタ 144"/>
          <p:cNvCxnSpPr>
            <a:cxnSpLocks/>
          </p:cNvCxnSpPr>
          <p:nvPr/>
        </p:nvCxnSpPr>
        <p:spPr>
          <a:xfrm>
            <a:off x="4002008" y="3542825"/>
            <a:ext cx="1003964" cy="0"/>
          </a:xfrm>
          <a:prstGeom prst="line">
            <a:avLst/>
          </a:prstGeom>
          <a:ln w="25400"/>
        </p:spPr>
        <p:style>
          <a:lnRef idx="1">
            <a:schemeClr val="accent1"/>
          </a:lnRef>
          <a:fillRef idx="0">
            <a:schemeClr val="accent1"/>
          </a:fillRef>
          <a:effectRef idx="0">
            <a:schemeClr val="accent1"/>
          </a:effectRef>
          <a:fontRef idx="minor">
            <a:schemeClr val="tx1"/>
          </a:fontRef>
        </p:style>
      </p:cxnSp>
      <p:sp>
        <p:nvSpPr>
          <p:cNvPr id="146" name="テキスト ボックス 145"/>
          <p:cNvSpPr txBox="1"/>
          <p:nvPr/>
        </p:nvSpPr>
        <p:spPr>
          <a:xfrm>
            <a:off x="2269569" y="3613190"/>
            <a:ext cx="5030090" cy="415498"/>
          </a:xfrm>
          <a:prstGeom prst="rect">
            <a:avLst/>
          </a:prstGeom>
          <a:noFill/>
        </p:spPr>
        <p:txBody>
          <a:bodyPr wrap="square" tIns="0" bIns="0" rtlCol="0">
            <a:spAutoFit/>
          </a:bodyPr>
          <a:lstStyle/>
          <a:p>
            <a:r>
              <a:rPr lang="en-US" altLang="ja-JP" sz="900" dirty="0" smtClean="0">
                <a:latin typeface="Meiryo UI" pitchFamily="50" charset="-128"/>
                <a:ea typeface="Meiryo UI" pitchFamily="50" charset="-128"/>
                <a:cs typeface="Meiryo UI" pitchFamily="50" charset="-128"/>
              </a:rPr>
              <a:t>※</a:t>
            </a:r>
            <a:r>
              <a:rPr lang="ja-JP" altLang="en-US" sz="900" dirty="0" smtClean="0">
                <a:latin typeface="Meiryo UI" pitchFamily="50" charset="-128"/>
                <a:ea typeface="Meiryo UI" pitchFamily="50" charset="-128"/>
                <a:cs typeface="Meiryo UI" pitchFamily="50" charset="-128"/>
              </a:rPr>
              <a:t>総合区執行予算は、局で予算の配付を行い、事業は総合区において総合区長のマネジメントで執行</a:t>
            </a:r>
            <a:endParaRPr lang="en-US" altLang="ja-JP" sz="900" dirty="0" smtClean="0">
              <a:latin typeface="Meiryo UI" pitchFamily="50" charset="-128"/>
              <a:ea typeface="Meiryo UI" pitchFamily="50" charset="-128"/>
              <a:cs typeface="Meiryo UI" pitchFamily="50" charset="-128"/>
            </a:endParaRPr>
          </a:p>
          <a:p>
            <a:r>
              <a:rPr lang="en-US" altLang="ja-JP" sz="900" dirty="0" smtClean="0">
                <a:latin typeface="Meiryo UI" pitchFamily="50" charset="-128"/>
                <a:ea typeface="Meiryo UI" pitchFamily="50" charset="-128"/>
                <a:cs typeface="Meiryo UI" pitchFamily="50" charset="-128"/>
              </a:rPr>
              <a:t>※</a:t>
            </a:r>
            <a:r>
              <a:rPr lang="ja-JP" altLang="en-US" sz="900" dirty="0" smtClean="0">
                <a:latin typeface="Meiryo UI" pitchFamily="50" charset="-128"/>
                <a:ea typeface="Meiryo UI" pitchFamily="50" charset="-128"/>
                <a:cs typeface="Meiryo UI" pitchFamily="50" charset="-128"/>
              </a:rPr>
              <a:t>区ＣＭ事務の一部は、局事務に移管</a:t>
            </a:r>
            <a:endParaRPr lang="en-US" altLang="ja-JP" sz="900" dirty="0" smtClean="0">
              <a:latin typeface="Meiryo UI" pitchFamily="50" charset="-128"/>
              <a:ea typeface="Meiryo UI" pitchFamily="50" charset="-128"/>
              <a:cs typeface="Meiryo UI" pitchFamily="50" charset="-128"/>
            </a:endParaRPr>
          </a:p>
          <a:p>
            <a:r>
              <a:rPr lang="en-US" altLang="ja-JP" sz="900" dirty="0" smtClean="0">
                <a:latin typeface="Meiryo UI" pitchFamily="50" charset="-128"/>
                <a:ea typeface="Meiryo UI" pitchFamily="50" charset="-128"/>
                <a:cs typeface="Meiryo UI" pitchFamily="50" charset="-128"/>
              </a:rPr>
              <a:t>※</a:t>
            </a:r>
            <a:r>
              <a:rPr lang="ja-JP" altLang="en-US" sz="900" dirty="0" smtClean="0">
                <a:latin typeface="Meiryo UI" pitchFamily="50" charset="-128"/>
                <a:ea typeface="Meiryo UI" pitchFamily="50" charset="-128"/>
                <a:cs typeface="Meiryo UI" pitchFamily="50" charset="-128"/>
              </a:rPr>
              <a:t>局</a:t>
            </a:r>
            <a:r>
              <a:rPr lang="ja-JP" altLang="en-US" sz="900" dirty="0">
                <a:latin typeface="Meiryo UI" pitchFamily="50" charset="-128"/>
                <a:ea typeface="Meiryo UI" pitchFamily="50" charset="-128"/>
                <a:cs typeface="Meiryo UI" pitchFamily="50" charset="-128"/>
              </a:rPr>
              <a:t>事務からも一部が総合区事務に</a:t>
            </a:r>
            <a:r>
              <a:rPr lang="ja-JP" altLang="en-US" sz="900" dirty="0" smtClean="0">
                <a:latin typeface="Meiryo UI" pitchFamily="50" charset="-128"/>
                <a:ea typeface="Meiryo UI" pitchFamily="50" charset="-128"/>
                <a:cs typeface="Meiryo UI" pitchFamily="50" charset="-128"/>
              </a:rPr>
              <a:t>移管</a:t>
            </a:r>
            <a:endParaRPr lang="en-US" altLang="ja-JP" sz="900" dirty="0" smtClean="0">
              <a:latin typeface="Meiryo UI" pitchFamily="50" charset="-128"/>
              <a:ea typeface="Meiryo UI" pitchFamily="50" charset="-128"/>
              <a:cs typeface="Meiryo UI" pitchFamily="50" charset="-128"/>
            </a:endParaRPr>
          </a:p>
        </p:txBody>
      </p:sp>
      <p:sp>
        <p:nvSpPr>
          <p:cNvPr id="147" name="テキスト ボックス 146"/>
          <p:cNvSpPr txBox="1"/>
          <p:nvPr/>
        </p:nvSpPr>
        <p:spPr>
          <a:xfrm>
            <a:off x="107504" y="3356992"/>
            <a:ext cx="1985147" cy="553998"/>
          </a:xfrm>
          <a:prstGeom prst="rect">
            <a:avLst/>
          </a:prstGeom>
          <a:noFill/>
        </p:spPr>
        <p:txBody>
          <a:bodyPr wrap="square" tIns="0" bIns="0" rtlCol="0">
            <a:spAutoFit/>
          </a:bodyPr>
          <a:lstStyle/>
          <a:p>
            <a:r>
              <a:rPr lang="ja-JP" altLang="en-US" sz="900" dirty="0" smtClean="0">
                <a:latin typeface="Meiryo UI" pitchFamily="50" charset="-128"/>
                <a:ea typeface="Meiryo UI" pitchFamily="50" charset="-128"/>
                <a:cs typeface="Meiryo UI" pitchFamily="50" charset="-128"/>
              </a:rPr>
              <a:t>・総合区予算・総合区執行予算の</a:t>
            </a:r>
            <a:endParaRPr lang="en-US" altLang="ja-JP" sz="900" dirty="0" smtClean="0">
              <a:latin typeface="Meiryo UI" pitchFamily="50" charset="-128"/>
              <a:ea typeface="Meiryo UI" pitchFamily="50" charset="-128"/>
              <a:cs typeface="Meiryo UI" pitchFamily="50" charset="-128"/>
            </a:endParaRPr>
          </a:p>
          <a:p>
            <a:r>
              <a:rPr lang="ja-JP" altLang="en-US" sz="900" dirty="0" smtClean="0">
                <a:latin typeface="Meiryo UI" pitchFamily="50" charset="-128"/>
                <a:ea typeface="Meiryo UI" pitchFamily="50" charset="-128"/>
                <a:cs typeface="Meiryo UI" pitchFamily="50" charset="-128"/>
              </a:rPr>
              <a:t>　内訳は、平成</a:t>
            </a:r>
            <a:r>
              <a:rPr lang="en-US" altLang="ja-JP" sz="900" dirty="0" smtClean="0">
                <a:latin typeface="Meiryo UI" pitchFamily="50" charset="-128"/>
                <a:ea typeface="Meiryo UI" pitchFamily="50" charset="-128"/>
                <a:cs typeface="Meiryo UI" pitchFamily="50" charset="-128"/>
              </a:rPr>
              <a:t>28</a:t>
            </a:r>
            <a:r>
              <a:rPr lang="ja-JP" altLang="en-US" sz="900" dirty="0" smtClean="0">
                <a:latin typeface="Meiryo UI" pitchFamily="50" charset="-128"/>
                <a:ea typeface="Meiryo UI" pitchFamily="50" charset="-128"/>
                <a:cs typeface="Meiryo UI" pitchFamily="50" charset="-128"/>
              </a:rPr>
              <a:t>年度当初予算で</a:t>
            </a:r>
            <a:endParaRPr lang="en-US" altLang="ja-JP" sz="900" dirty="0" smtClean="0">
              <a:latin typeface="Meiryo UI" pitchFamily="50" charset="-128"/>
              <a:ea typeface="Meiryo UI" pitchFamily="50" charset="-128"/>
              <a:cs typeface="Meiryo UI" pitchFamily="50" charset="-128"/>
            </a:endParaRPr>
          </a:p>
          <a:p>
            <a:r>
              <a:rPr lang="ja-JP" altLang="en-US" sz="900" dirty="0" smtClean="0">
                <a:latin typeface="Meiryo UI" pitchFamily="50" charset="-128"/>
                <a:ea typeface="Meiryo UI" pitchFamily="50" charset="-128"/>
                <a:cs typeface="Meiryo UI" pitchFamily="50" charset="-128"/>
              </a:rPr>
              <a:t>　試算したものであり、今後の検討に</a:t>
            </a:r>
            <a:endParaRPr lang="en-US" altLang="ja-JP" sz="900" dirty="0" smtClean="0">
              <a:latin typeface="Meiryo UI" pitchFamily="50" charset="-128"/>
              <a:ea typeface="Meiryo UI" pitchFamily="50" charset="-128"/>
              <a:cs typeface="Meiryo UI" pitchFamily="50" charset="-128"/>
            </a:endParaRPr>
          </a:p>
          <a:p>
            <a:r>
              <a:rPr lang="ja-JP" altLang="en-US" sz="900" smtClean="0">
                <a:latin typeface="Meiryo UI" pitchFamily="50" charset="-128"/>
                <a:ea typeface="Meiryo UI" pitchFamily="50" charset="-128"/>
                <a:cs typeface="Meiryo UI" pitchFamily="50" charset="-128"/>
              </a:rPr>
              <a:t>　より変動する</a:t>
            </a:r>
            <a:endParaRPr lang="ja-JP" altLang="en-US" sz="900" dirty="0">
              <a:latin typeface="Meiryo UI" pitchFamily="50" charset="-128"/>
              <a:ea typeface="Meiryo UI" pitchFamily="50" charset="-128"/>
              <a:cs typeface="Meiryo UI" pitchFamily="50" charset="-128"/>
            </a:endParaRPr>
          </a:p>
        </p:txBody>
      </p:sp>
      <p:sp>
        <p:nvSpPr>
          <p:cNvPr id="148" name="正方形/長方形 147"/>
          <p:cNvSpPr>
            <a:spLocks/>
          </p:cNvSpPr>
          <p:nvPr/>
        </p:nvSpPr>
        <p:spPr>
          <a:xfrm>
            <a:off x="5005972" y="986971"/>
            <a:ext cx="2007928" cy="324391"/>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spAutoFit/>
          </a:bodyPr>
          <a:lstStyle/>
          <a:p>
            <a:pPr algn="ctr"/>
            <a:r>
              <a:rPr kumimoji="1" lang="ja-JP" altLang="en-US" sz="1600" dirty="0">
                <a:latin typeface="Meiryo UI" pitchFamily="50" charset="-128"/>
                <a:ea typeface="Meiryo UI" pitchFamily="50" charset="-128"/>
                <a:cs typeface="Meiryo UI" pitchFamily="50" charset="-128"/>
              </a:rPr>
              <a:t>総合区</a:t>
            </a:r>
          </a:p>
        </p:txBody>
      </p:sp>
      <p:sp>
        <p:nvSpPr>
          <p:cNvPr id="149" name="ストライプ矢印 148"/>
          <p:cNvSpPr/>
          <p:nvPr/>
        </p:nvSpPr>
        <p:spPr>
          <a:xfrm>
            <a:off x="4199384" y="1412776"/>
            <a:ext cx="602378" cy="557990"/>
          </a:xfrm>
          <a:prstGeom prst="stripedRightArrow">
            <a:avLst>
              <a:gd name="adj1" fmla="val 100000"/>
              <a:gd name="adj2" fmla="val 43173"/>
            </a:avLst>
          </a:prstGeom>
          <a:solidFill>
            <a:schemeClr val="accent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51" name="曲折矢印 150"/>
          <p:cNvSpPr/>
          <p:nvPr/>
        </p:nvSpPr>
        <p:spPr>
          <a:xfrm rot="16200000" flipV="1">
            <a:off x="6194005" y="5487471"/>
            <a:ext cx="1080120" cy="1008112"/>
          </a:xfrm>
          <a:prstGeom prst="bentArrow">
            <a:avLst>
              <a:gd name="adj1" fmla="val 16264"/>
              <a:gd name="adj2" fmla="val 15718"/>
              <a:gd name="adj3" fmla="val 25000"/>
              <a:gd name="adj4" fmla="val 43750"/>
            </a:avLst>
          </a:prstGeom>
          <a:solidFill>
            <a:srgbClr val="FF7C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solidFill>
                <a:schemeClr val="tx1"/>
              </a:solidFill>
            </a:endParaRPr>
          </a:p>
        </p:txBody>
      </p:sp>
      <p:sp>
        <p:nvSpPr>
          <p:cNvPr id="152" name="正方形/長方形 151"/>
          <p:cNvSpPr/>
          <p:nvPr/>
        </p:nvSpPr>
        <p:spPr>
          <a:xfrm>
            <a:off x="6446033" y="5868707"/>
            <a:ext cx="1612304" cy="46166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horz" rtlCol="0" anchor="ctr">
            <a:spAutoFit/>
          </a:bodyPr>
          <a:lstStyle/>
          <a:p>
            <a:pPr algn="ctr"/>
            <a:r>
              <a:rPr kumimoji="1" lang="ja-JP" altLang="en-US" sz="1200" dirty="0" smtClean="0">
                <a:solidFill>
                  <a:schemeClr val="tx1"/>
                </a:solidFill>
                <a:latin typeface="Meiryo UI" pitchFamily="50" charset="-128"/>
                <a:ea typeface="Meiryo UI" pitchFamily="50" charset="-128"/>
                <a:cs typeface="Meiryo UI" pitchFamily="50" charset="-128"/>
              </a:rPr>
              <a:t>新たなサービスに必要な</a:t>
            </a:r>
            <a:endParaRPr kumimoji="1" lang="en-US" altLang="ja-JP" sz="1200" dirty="0" smtClean="0">
              <a:solidFill>
                <a:schemeClr val="tx1"/>
              </a:solidFill>
              <a:latin typeface="Meiryo UI" pitchFamily="50" charset="-128"/>
              <a:ea typeface="Meiryo UI" pitchFamily="50" charset="-128"/>
              <a:cs typeface="Meiryo UI" pitchFamily="50" charset="-128"/>
            </a:endParaRPr>
          </a:p>
          <a:p>
            <a:pPr algn="ctr"/>
            <a:r>
              <a:rPr lang="ja-JP" altLang="en-US" sz="1200" dirty="0" smtClean="0">
                <a:solidFill>
                  <a:schemeClr val="tx1"/>
                </a:solidFill>
                <a:latin typeface="Meiryo UI" pitchFamily="50" charset="-128"/>
                <a:ea typeface="Meiryo UI" pitchFamily="50" charset="-128"/>
                <a:cs typeface="Meiryo UI" pitchFamily="50" charset="-128"/>
              </a:rPr>
              <a:t>財源を確保</a:t>
            </a:r>
            <a:endParaRPr kumimoji="1" lang="ja-JP" altLang="en-US" sz="1200" dirty="0">
              <a:solidFill>
                <a:schemeClr val="tx1"/>
              </a:solidFill>
              <a:latin typeface="Meiryo UI" pitchFamily="50" charset="-128"/>
              <a:ea typeface="Meiryo UI" pitchFamily="50" charset="-128"/>
              <a:cs typeface="Meiryo UI" pitchFamily="50" charset="-128"/>
            </a:endParaRPr>
          </a:p>
        </p:txBody>
      </p:sp>
      <p:sp>
        <p:nvSpPr>
          <p:cNvPr id="153" name="正方形/長方形 152"/>
          <p:cNvSpPr>
            <a:spLocks/>
          </p:cNvSpPr>
          <p:nvPr/>
        </p:nvSpPr>
        <p:spPr>
          <a:xfrm>
            <a:off x="5005873" y="1347011"/>
            <a:ext cx="2007928" cy="576064"/>
          </a:xfrm>
          <a:prstGeom prst="rect">
            <a:avLst/>
          </a:prstGeom>
          <a:solidFill>
            <a:schemeClr val="accent6">
              <a:lumMod val="20000"/>
              <a:lumOff val="80000"/>
            </a:schemeClr>
          </a:solidFill>
          <a:ln w="9525">
            <a:solidFill>
              <a:schemeClr val="accent6">
                <a:lumMod val="7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latin typeface="Meiryo UI" pitchFamily="50" charset="-128"/>
              <a:ea typeface="Meiryo UI" pitchFamily="50" charset="-128"/>
              <a:cs typeface="Meiryo UI" pitchFamily="50" charset="-128"/>
            </a:endParaRPr>
          </a:p>
        </p:txBody>
      </p:sp>
      <p:sp>
        <p:nvSpPr>
          <p:cNvPr id="154" name="テキスト ボックス 153"/>
          <p:cNvSpPr txBox="1">
            <a:spLocks/>
          </p:cNvSpPr>
          <p:nvPr/>
        </p:nvSpPr>
        <p:spPr>
          <a:xfrm>
            <a:off x="5005873" y="1419019"/>
            <a:ext cx="2007928" cy="523220"/>
          </a:xfrm>
          <a:prstGeom prst="rect">
            <a:avLst/>
          </a:prstGeom>
          <a:noFill/>
        </p:spPr>
        <p:txBody>
          <a:bodyPr wrap="square" rtlCol="0">
            <a:spAutoFit/>
          </a:bodyPr>
          <a:lstStyle/>
          <a:p>
            <a:pPr algn="ctr"/>
            <a:r>
              <a:rPr lang="ja-JP" altLang="en-US" sz="1400" dirty="0" smtClean="0">
                <a:latin typeface="Meiryo UI" pitchFamily="50" charset="-128"/>
                <a:ea typeface="Meiryo UI" pitchFamily="50" charset="-128"/>
                <a:cs typeface="Meiryo UI" pitchFamily="50" charset="-128"/>
              </a:rPr>
              <a:t>総合区執行予算</a:t>
            </a:r>
            <a:endParaRPr lang="en-US" altLang="ja-JP" sz="1400" dirty="0" smtClean="0">
              <a:latin typeface="Meiryo UI" pitchFamily="50" charset="-128"/>
              <a:ea typeface="Meiryo UI" pitchFamily="50" charset="-128"/>
              <a:cs typeface="Meiryo UI" pitchFamily="50" charset="-128"/>
            </a:endParaRPr>
          </a:p>
          <a:p>
            <a:pPr algn="ctr"/>
            <a:r>
              <a:rPr lang="en-US" altLang="ja-JP" sz="1400" dirty="0" smtClean="0">
                <a:latin typeface="Meiryo UI" pitchFamily="50" charset="-128"/>
                <a:ea typeface="Meiryo UI" pitchFamily="50" charset="-128"/>
                <a:cs typeface="Meiryo UI" pitchFamily="50" charset="-128"/>
              </a:rPr>
              <a:t>58</a:t>
            </a:r>
            <a:r>
              <a:rPr lang="ja-JP" altLang="en-US" sz="1400" dirty="0" smtClean="0">
                <a:latin typeface="Meiryo UI" pitchFamily="50" charset="-128"/>
                <a:ea typeface="Meiryo UI" pitchFamily="50" charset="-128"/>
                <a:cs typeface="Meiryo UI" pitchFamily="50" charset="-128"/>
              </a:rPr>
              <a:t>億円</a:t>
            </a:r>
            <a:endParaRPr kumimoji="1" lang="ja-JP" altLang="en-US" sz="1400" dirty="0">
              <a:latin typeface="Meiryo UI" pitchFamily="50" charset="-128"/>
              <a:ea typeface="Meiryo UI" pitchFamily="50" charset="-128"/>
              <a:cs typeface="Meiryo UI" pitchFamily="50" charset="-128"/>
            </a:endParaRPr>
          </a:p>
        </p:txBody>
      </p:sp>
      <p:sp>
        <p:nvSpPr>
          <p:cNvPr id="155" name="角丸四角形吹き出し 154"/>
          <p:cNvSpPr/>
          <p:nvPr/>
        </p:nvSpPr>
        <p:spPr>
          <a:xfrm>
            <a:off x="109329" y="1635043"/>
            <a:ext cx="1800200" cy="929861"/>
          </a:xfrm>
          <a:prstGeom prst="wedgeRoundRectCallout">
            <a:avLst>
              <a:gd name="adj1" fmla="val 68040"/>
              <a:gd name="adj2" fmla="val 3696"/>
              <a:gd name="adj3" fmla="val 16667"/>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1300" dirty="0" smtClean="0">
                <a:solidFill>
                  <a:schemeClr val="tx1"/>
                </a:solidFill>
                <a:latin typeface="Meiryo UI" pitchFamily="50" charset="-128"/>
                <a:ea typeface="Meiryo UI" pitchFamily="50" charset="-128"/>
                <a:cs typeface="Meiryo UI" pitchFamily="50" charset="-128"/>
              </a:rPr>
              <a:t>指示・命令はできるが、事業は局で実施</a:t>
            </a:r>
            <a:endParaRPr lang="en-US" altLang="ja-JP" sz="1300" dirty="0" smtClean="0">
              <a:solidFill>
                <a:schemeClr val="tx1"/>
              </a:solidFill>
              <a:latin typeface="Meiryo UI" pitchFamily="50" charset="-128"/>
              <a:ea typeface="Meiryo UI" pitchFamily="50" charset="-128"/>
              <a:cs typeface="Meiryo UI" pitchFamily="50" charset="-128"/>
            </a:endParaRPr>
          </a:p>
          <a:p>
            <a:pPr algn="ctr"/>
            <a:r>
              <a:rPr lang="en-US" altLang="ja-JP" sz="1300" dirty="0" smtClean="0">
                <a:solidFill>
                  <a:schemeClr val="tx1"/>
                </a:solidFill>
                <a:latin typeface="Meiryo UI" pitchFamily="50" charset="-128"/>
                <a:ea typeface="Meiryo UI" pitchFamily="50" charset="-128"/>
                <a:cs typeface="Meiryo UI" pitchFamily="50" charset="-128"/>
              </a:rPr>
              <a:t>(</a:t>
            </a:r>
            <a:r>
              <a:rPr lang="ja-JP" altLang="en-US" sz="1300" dirty="0" smtClean="0">
                <a:solidFill>
                  <a:schemeClr val="tx1"/>
                </a:solidFill>
                <a:latin typeface="Meiryo UI" pitchFamily="50" charset="-128"/>
                <a:ea typeface="Meiryo UI" pitchFamily="50" charset="-128"/>
                <a:cs typeface="Meiryo UI" pitchFamily="50" charset="-128"/>
              </a:rPr>
              <a:t>間接的な関与</a:t>
            </a:r>
            <a:r>
              <a:rPr lang="en-US" altLang="ja-JP" sz="1300" dirty="0" smtClean="0">
                <a:solidFill>
                  <a:schemeClr val="tx1"/>
                </a:solidFill>
                <a:latin typeface="Meiryo UI" pitchFamily="50" charset="-128"/>
                <a:ea typeface="Meiryo UI" pitchFamily="50" charset="-128"/>
                <a:cs typeface="Meiryo UI" pitchFamily="50" charset="-128"/>
              </a:rPr>
              <a:t>)</a:t>
            </a:r>
          </a:p>
        </p:txBody>
      </p:sp>
      <p:sp>
        <p:nvSpPr>
          <p:cNvPr id="156" name="角丸四角形吹き出し 155"/>
          <p:cNvSpPr/>
          <p:nvPr/>
        </p:nvSpPr>
        <p:spPr>
          <a:xfrm>
            <a:off x="7094104" y="2420887"/>
            <a:ext cx="1870383" cy="1086363"/>
          </a:xfrm>
          <a:prstGeom prst="wedgeRoundRectCallout">
            <a:avLst>
              <a:gd name="adj1" fmla="val -60046"/>
              <a:gd name="adj2" fmla="val 5296"/>
              <a:gd name="adj3" fmla="val 16667"/>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1300" dirty="0" smtClean="0">
                <a:solidFill>
                  <a:schemeClr val="tx1"/>
                </a:solidFill>
                <a:latin typeface="Meiryo UI" pitchFamily="50" charset="-128"/>
                <a:ea typeface="Meiryo UI" pitchFamily="50" charset="-128"/>
                <a:cs typeface="Meiryo UI" pitchFamily="50" charset="-128"/>
              </a:rPr>
              <a:t>これまで以上に施策</a:t>
            </a:r>
            <a:endParaRPr kumimoji="1" lang="en-US" altLang="ja-JP" sz="1300" dirty="0" smtClean="0">
              <a:solidFill>
                <a:schemeClr val="tx1"/>
              </a:solidFill>
              <a:latin typeface="Meiryo UI" pitchFamily="50" charset="-128"/>
              <a:ea typeface="Meiryo UI" pitchFamily="50" charset="-128"/>
              <a:cs typeface="Meiryo UI" pitchFamily="50" charset="-128"/>
            </a:endParaRPr>
          </a:p>
          <a:p>
            <a:pPr algn="ctr"/>
            <a:r>
              <a:rPr kumimoji="1" lang="ja-JP" altLang="en-US" sz="1300" dirty="0" smtClean="0">
                <a:solidFill>
                  <a:schemeClr val="tx1"/>
                </a:solidFill>
                <a:latin typeface="Meiryo UI" pitchFamily="50" charset="-128"/>
                <a:ea typeface="Meiryo UI" pitchFamily="50" charset="-128"/>
                <a:cs typeface="Meiryo UI" pitchFamily="50" charset="-128"/>
              </a:rPr>
              <a:t>分野の枠を超えて</a:t>
            </a:r>
            <a:endParaRPr kumimoji="1" lang="en-US" altLang="ja-JP" sz="1300" dirty="0" smtClean="0">
              <a:solidFill>
                <a:schemeClr val="tx1"/>
              </a:solidFill>
              <a:latin typeface="Meiryo UI" pitchFamily="50" charset="-128"/>
              <a:ea typeface="Meiryo UI" pitchFamily="50" charset="-128"/>
              <a:cs typeface="Meiryo UI" pitchFamily="50" charset="-128"/>
            </a:endParaRPr>
          </a:p>
          <a:p>
            <a:pPr algn="ctr"/>
            <a:r>
              <a:rPr kumimoji="1" lang="ja-JP" altLang="en-US" sz="1300" dirty="0" smtClean="0">
                <a:solidFill>
                  <a:schemeClr val="tx1"/>
                </a:solidFill>
                <a:latin typeface="Meiryo UI" pitchFamily="50" charset="-128"/>
                <a:ea typeface="Meiryo UI" pitchFamily="50" charset="-128"/>
                <a:cs typeface="Meiryo UI" pitchFamily="50" charset="-128"/>
              </a:rPr>
              <a:t>マネジメントが可能</a:t>
            </a:r>
            <a:endParaRPr kumimoji="1" lang="en-US" altLang="ja-JP" sz="1300" dirty="0" smtClean="0">
              <a:solidFill>
                <a:schemeClr val="tx1"/>
              </a:solidFill>
              <a:latin typeface="Meiryo UI" pitchFamily="50" charset="-128"/>
              <a:ea typeface="Meiryo UI" pitchFamily="50" charset="-128"/>
              <a:cs typeface="Meiryo UI" pitchFamily="50" charset="-128"/>
            </a:endParaRPr>
          </a:p>
          <a:p>
            <a:pPr algn="ctr"/>
            <a:r>
              <a:rPr lang="en-US" altLang="ja-JP" sz="1300" dirty="0" smtClean="0">
                <a:solidFill>
                  <a:schemeClr val="tx1"/>
                </a:solidFill>
                <a:latin typeface="Meiryo UI" pitchFamily="50" charset="-128"/>
                <a:ea typeface="Meiryo UI" pitchFamily="50" charset="-128"/>
                <a:cs typeface="Meiryo UI" pitchFamily="50" charset="-128"/>
              </a:rPr>
              <a:t>(</a:t>
            </a:r>
            <a:r>
              <a:rPr lang="ja-JP" altLang="en-US" sz="1300" dirty="0" smtClean="0">
                <a:solidFill>
                  <a:schemeClr val="tx1"/>
                </a:solidFill>
                <a:latin typeface="Meiryo UI" pitchFamily="50" charset="-128"/>
                <a:ea typeface="Meiryo UI" pitchFamily="50" charset="-128"/>
                <a:cs typeface="Meiryo UI" pitchFamily="50" charset="-128"/>
              </a:rPr>
              <a:t>直接的な関与</a:t>
            </a:r>
            <a:r>
              <a:rPr lang="en-US" altLang="ja-JP" sz="1300" dirty="0" smtClean="0">
                <a:solidFill>
                  <a:schemeClr val="tx1"/>
                </a:solidFill>
                <a:latin typeface="Meiryo UI" pitchFamily="50" charset="-128"/>
                <a:ea typeface="Meiryo UI" pitchFamily="50" charset="-128"/>
                <a:cs typeface="Meiryo UI" pitchFamily="50" charset="-128"/>
              </a:rPr>
              <a:t>)</a:t>
            </a:r>
            <a:endParaRPr kumimoji="1" lang="ja-JP" altLang="en-US" sz="1300" dirty="0">
              <a:solidFill>
                <a:schemeClr val="tx1"/>
              </a:solidFill>
              <a:latin typeface="Meiryo UI" pitchFamily="50" charset="-128"/>
              <a:ea typeface="Meiryo UI" pitchFamily="50" charset="-128"/>
              <a:cs typeface="Meiryo UI" pitchFamily="50" charset="-128"/>
            </a:endParaRPr>
          </a:p>
        </p:txBody>
      </p:sp>
      <p:sp>
        <p:nvSpPr>
          <p:cNvPr id="157" name="角丸四角形吹き出し 156"/>
          <p:cNvSpPr/>
          <p:nvPr/>
        </p:nvSpPr>
        <p:spPr>
          <a:xfrm>
            <a:off x="7094104" y="1124745"/>
            <a:ext cx="1870384" cy="1008112"/>
          </a:xfrm>
          <a:prstGeom prst="wedgeRoundRectCallout">
            <a:avLst>
              <a:gd name="adj1" fmla="val -60969"/>
              <a:gd name="adj2" fmla="val -2712"/>
              <a:gd name="adj3" fmla="val 16667"/>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1300" dirty="0" smtClean="0">
                <a:solidFill>
                  <a:schemeClr val="tx1"/>
                </a:solidFill>
                <a:latin typeface="Meiryo UI" pitchFamily="50" charset="-128"/>
                <a:ea typeface="Meiryo UI" pitchFamily="50" charset="-128"/>
                <a:cs typeface="Meiryo UI" pitchFamily="50" charset="-128"/>
              </a:rPr>
              <a:t>執行段階で、</a:t>
            </a:r>
            <a:endParaRPr kumimoji="1" lang="en-US" altLang="ja-JP" sz="1300" dirty="0" smtClean="0">
              <a:solidFill>
                <a:schemeClr val="tx1"/>
              </a:solidFill>
              <a:latin typeface="Meiryo UI" pitchFamily="50" charset="-128"/>
              <a:ea typeface="Meiryo UI" pitchFamily="50" charset="-128"/>
              <a:cs typeface="Meiryo UI" pitchFamily="50" charset="-128"/>
            </a:endParaRPr>
          </a:p>
          <a:p>
            <a:pPr algn="ctr"/>
            <a:r>
              <a:rPr kumimoji="1" lang="ja-JP" altLang="en-US" sz="1300" dirty="0" smtClean="0">
                <a:solidFill>
                  <a:schemeClr val="tx1"/>
                </a:solidFill>
                <a:latin typeface="Meiryo UI" pitchFamily="50" charset="-128"/>
                <a:ea typeface="Meiryo UI" pitchFamily="50" charset="-128"/>
                <a:cs typeface="Meiryo UI" pitchFamily="50" charset="-128"/>
              </a:rPr>
              <a:t>議決予算の</a:t>
            </a:r>
            <a:endParaRPr kumimoji="1" lang="en-US" altLang="ja-JP" sz="1300" dirty="0" smtClean="0">
              <a:solidFill>
                <a:schemeClr val="tx1"/>
              </a:solidFill>
              <a:latin typeface="Meiryo UI" pitchFamily="50" charset="-128"/>
              <a:ea typeface="Meiryo UI" pitchFamily="50" charset="-128"/>
              <a:cs typeface="Meiryo UI" pitchFamily="50" charset="-128"/>
            </a:endParaRPr>
          </a:p>
          <a:p>
            <a:pPr algn="ctr"/>
            <a:r>
              <a:rPr kumimoji="1" lang="ja-JP" altLang="en-US" sz="1300" dirty="0" smtClean="0">
                <a:solidFill>
                  <a:schemeClr val="tx1"/>
                </a:solidFill>
                <a:latin typeface="Meiryo UI" pitchFamily="50" charset="-128"/>
                <a:ea typeface="Meiryo UI" pitchFamily="50" charset="-128"/>
                <a:cs typeface="Meiryo UI" pitchFamily="50" charset="-128"/>
              </a:rPr>
              <a:t>範囲内において</a:t>
            </a:r>
            <a:endParaRPr kumimoji="1" lang="en-US" altLang="ja-JP" sz="1300" dirty="0" smtClean="0">
              <a:solidFill>
                <a:schemeClr val="tx1"/>
              </a:solidFill>
              <a:latin typeface="Meiryo UI" pitchFamily="50" charset="-128"/>
              <a:ea typeface="Meiryo UI" pitchFamily="50" charset="-128"/>
              <a:cs typeface="Meiryo UI" pitchFamily="50" charset="-128"/>
            </a:endParaRPr>
          </a:p>
          <a:p>
            <a:pPr algn="ctr"/>
            <a:r>
              <a:rPr kumimoji="1" lang="ja-JP" altLang="en-US" sz="1300" dirty="0" smtClean="0">
                <a:solidFill>
                  <a:schemeClr val="tx1"/>
                </a:solidFill>
                <a:latin typeface="Meiryo UI" pitchFamily="50" charset="-128"/>
                <a:ea typeface="Meiryo UI" pitchFamily="50" charset="-128"/>
                <a:cs typeface="Meiryo UI" pitchFamily="50" charset="-128"/>
              </a:rPr>
              <a:t>裁量を発揮</a:t>
            </a:r>
            <a:endParaRPr kumimoji="1" lang="ja-JP" altLang="en-US" sz="1300" dirty="0">
              <a:solidFill>
                <a:schemeClr val="tx1"/>
              </a:solidFill>
              <a:latin typeface="Meiryo UI" pitchFamily="50" charset="-128"/>
              <a:ea typeface="Meiryo UI" pitchFamily="50" charset="-128"/>
              <a:cs typeface="Meiryo UI" pitchFamily="50" charset="-128"/>
            </a:endParaRPr>
          </a:p>
        </p:txBody>
      </p:sp>
      <p:grpSp>
        <p:nvGrpSpPr>
          <p:cNvPr id="2" name="グループ化 54"/>
          <p:cNvGrpSpPr/>
          <p:nvPr/>
        </p:nvGrpSpPr>
        <p:grpSpPr>
          <a:xfrm>
            <a:off x="3275856" y="5157192"/>
            <a:ext cx="1259632" cy="853909"/>
            <a:chOff x="3277681" y="5013176"/>
            <a:chExt cx="1259632" cy="853909"/>
          </a:xfrm>
        </p:grpSpPr>
        <p:sp>
          <p:nvSpPr>
            <p:cNvPr id="150" name="正方形/長方形 149"/>
            <p:cNvSpPr/>
            <p:nvPr/>
          </p:nvSpPr>
          <p:spPr>
            <a:xfrm>
              <a:off x="3277681" y="5700373"/>
              <a:ext cx="1259632" cy="16671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horz" wrap="square" lIns="36000" tIns="0" rIns="36000" bIns="0" rtlCol="0" anchor="ctr">
              <a:spAutoFit/>
            </a:bodyPr>
            <a:lstStyle/>
            <a:p>
              <a:pPr algn="ctr">
                <a:lnSpc>
                  <a:spcPts val="1300"/>
                </a:lnSpc>
              </a:pPr>
              <a:r>
                <a:rPr lang="ja-JP" altLang="en-US" sz="1200" dirty="0">
                  <a:solidFill>
                    <a:schemeClr val="tx1"/>
                  </a:solidFill>
                  <a:latin typeface="Meiryo UI" pitchFamily="50" charset="-128"/>
                  <a:ea typeface="Meiryo UI" pitchFamily="50" charset="-128"/>
                  <a:cs typeface="Meiryo UI" pitchFamily="50" charset="-128"/>
                </a:rPr>
                <a:t>総合</a:t>
              </a:r>
              <a:r>
                <a:rPr lang="ja-JP" altLang="en-US" sz="1200" dirty="0" smtClean="0">
                  <a:solidFill>
                    <a:schemeClr val="tx1"/>
                  </a:solidFill>
                  <a:latin typeface="Meiryo UI" pitchFamily="50" charset="-128"/>
                  <a:ea typeface="Meiryo UI" pitchFamily="50" charset="-128"/>
                  <a:cs typeface="Meiryo UI" pitchFamily="50" charset="-128"/>
                </a:rPr>
                <a:t>区長</a:t>
              </a:r>
              <a:endParaRPr lang="en-US" altLang="ja-JP" sz="1200" dirty="0">
                <a:solidFill>
                  <a:schemeClr val="tx1"/>
                </a:solidFill>
                <a:latin typeface="Meiryo UI" pitchFamily="50" charset="-128"/>
                <a:ea typeface="Meiryo UI" pitchFamily="50" charset="-128"/>
                <a:cs typeface="Meiryo UI" pitchFamily="50" charset="-128"/>
              </a:endParaRPr>
            </a:p>
          </p:txBody>
        </p:sp>
        <p:grpSp>
          <p:nvGrpSpPr>
            <p:cNvPr id="3" name="グループ化 61"/>
            <p:cNvGrpSpPr/>
            <p:nvPr/>
          </p:nvGrpSpPr>
          <p:grpSpPr>
            <a:xfrm>
              <a:off x="3707904" y="5013176"/>
              <a:ext cx="372458" cy="613721"/>
              <a:chOff x="3707902" y="5013176"/>
              <a:chExt cx="372458" cy="613721"/>
            </a:xfrm>
          </p:grpSpPr>
          <p:sp>
            <p:nvSpPr>
              <p:cNvPr id="60" name="二等辺三角形 59"/>
              <p:cNvSpPr/>
              <p:nvPr/>
            </p:nvSpPr>
            <p:spPr>
              <a:xfrm>
                <a:off x="3707902" y="5283554"/>
                <a:ext cx="365761" cy="343343"/>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1" name="フローチャート : 結合子 60"/>
              <p:cNvSpPr/>
              <p:nvPr/>
            </p:nvSpPr>
            <p:spPr>
              <a:xfrm>
                <a:off x="3707904" y="5013176"/>
                <a:ext cx="372456" cy="405568"/>
              </a:xfrm>
              <a:prstGeom prst="flowChartConnector">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grpSp>
      <p:grpSp>
        <p:nvGrpSpPr>
          <p:cNvPr id="4" name="グループ化 62"/>
          <p:cNvGrpSpPr/>
          <p:nvPr/>
        </p:nvGrpSpPr>
        <p:grpSpPr>
          <a:xfrm>
            <a:off x="1043608" y="5013176"/>
            <a:ext cx="1080120" cy="864096"/>
            <a:chOff x="1043608" y="5085184"/>
            <a:chExt cx="1080120" cy="864096"/>
          </a:xfrm>
        </p:grpSpPr>
        <p:grpSp>
          <p:nvGrpSpPr>
            <p:cNvPr id="5" name="グループ化 107"/>
            <p:cNvGrpSpPr/>
            <p:nvPr/>
          </p:nvGrpSpPr>
          <p:grpSpPr>
            <a:xfrm>
              <a:off x="1751272" y="5085184"/>
              <a:ext cx="372456" cy="613721"/>
              <a:chOff x="827584" y="404664"/>
              <a:chExt cx="1080120" cy="1634480"/>
            </a:xfrm>
          </p:grpSpPr>
          <p:sp>
            <p:nvSpPr>
              <p:cNvPr id="51" name="二等辺三角形 50"/>
              <p:cNvSpPr/>
              <p:nvPr/>
            </p:nvSpPr>
            <p:spPr>
              <a:xfrm>
                <a:off x="827584" y="1124744"/>
                <a:ext cx="1060704" cy="914400"/>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2" name="フローチャート : 結合子 51"/>
              <p:cNvSpPr/>
              <p:nvPr/>
            </p:nvSpPr>
            <p:spPr>
              <a:xfrm>
                <a:off x="827584" y="404664"/>
                <a:ext cx="1080120" cy="1080120"/>
              </a:xfrm>
              <a:prstGeom prst="flowChartConnector">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grpSp>
          <p:nvGrpSpPr>
            <p:cNvPr id="6" name="グループ化 114"/>
            <p:cNvGrpSpPr/>
            <p:nvPr/>
          </p:nvGrpSpPr>
          <p:grpSpPr>
            <a:xfrm>
              <a:off x="1397440" y="5085184"/>
              <a:ext cx="372456" cy="613721"/>
              <a:chOff x="827584" y="404664"/>
              <a:chExt cx="1080120" cy="1634480"/>
            </a:xfrm>
          </p:grpSpPr>
          <p:sp>
            <p:nvSpPr>
              <p:cNvPr id="49" name="二等辺三角形 48"/>
              <p:cNvSpPr/>
              <p:nvPr/>
            </p:nvSpPr>
            <p:spPr>
              <a:xfrm>
                <a:off x="827584" y="1124744"/>
                <a:ext cx="1060704" cy="914400"/>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0" name="フローチャート : 結合子 49"/>
              <p:cNvSpPr/>
              <p:nvPr/>
            </p:nvSpPr>
            <p:spPr>
              <a:xfrm>
                <a:off x="827584" y="404664"/>
                <a:ext cx="1080120" cy="1080120"/>
              </a:xfrm>
              <a:prstGeom prst="flowChartConnector">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sp>
          <p:nvSpPr>
            <p:cNvPr id="47" name="二等辺三角形 46"/>
            <p:cNvSpPr/>
            <p:nvPr/>
          </p:nvSpPr>
          <p:spPr>
            <a:xfrm>
              <a:off x="1633327" y="5605937"/>
              <a:ext cx="365761" cy="343343"/>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8" name="フローチャート : 結合子 47"/>
            <p:cNvSpPr/>
            <p:nvPr/>
          </p:nvSpPr>
          <p:spPr>
            <a:xfrm>
              <a:off x="1633327" y="5335559"/>
              <a:ext cx="372456" cy="405568"/>
            </a:xfrm>
            <a:prstGeom prst="flowChartConnector">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nvGrpSpPr>
            <p:cNvPr id="7" name="グループ化 111"/>
            <p:cNvGrpSpPr/>
            <p:nvPr/>
          </p:nvGrpSpPr>
          <p:grpSpPr>
            <a:xfrm>
              <a:off x="1043608" y="5085184"/>
              <a:ext cx="372456" cy="613721"/>
              <a:chOff x="827584" y="404664"/>
              <a:chExt cx="1080120" cy="1634480"/>
            </a:xfrm>
          </p:grpSpPr>
          <p:sp>
            <p:nvSpPr>
              <p:cNvPr id="45" name="二等辺三角形 44"/>
              <p:cNvSpPr/>
              <p:nvPr/>
            </p:nvSpPr>
            <p:spPr>
              <a:xfrm>
                <a:off x="827584" y="1124744"/>
                <a:ext cx="1060704" cy="914400"/>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6" name="フローチャート : 結合子 45"/>
              <p:cNvSpPr/>
              <p:nvPr/>
            </p:nvSpPr>
            <p:spPr>
              <a:xfrm>
                <a:off x="827584" y="404664"/>
                <a:ext cx="1080120" cy="1080120"/>
              </a:xfrm>
              <a:prstGeom prst="flowChartConnector">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grpSp>
          <p:nvGrpSpPr>
            <p:cNvPr id="8" name="グループ化 117"/>
            <p:cNvGrpSpPr/>
            <p:nvPr/>
          </p:nvGrpSpPr>
          <p:grpSpPr>
            <a:xfrm>
              <a:off x="1279496" y="5335559"/>
              <a:ext cx="372456" cy="613721"/>
              <a:chOff x="827584" y="404664"/>
              <a:chExt cx="1080120" cy="1634480"/>
            </a:xfrm>
          </p:grpSpPr>
          <p:sp>
            <p:nvSpPr>
              <p:cNvPr id="43" name="二等辺三角形 42"/>
              <p:cNvSpPr/>
              <p:nvPr/>
            </p:nvSpPr>
            <p:spPr>
              <a:xfrm>
                <a:off x="827584" y="1124744"/>
                <a:ext cx="1060704" cy="914400"/>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4" name="フローチャート : 結合子 43"/>
              <p:cNvSpPr/>
              <p:nvPr/>
            </p:nvSpPr>
            <p:spPr>
              <a:xfrm>
                <a:off x="827584" y="404664"/>
                <a:ext cx="1080120" cy="1080120"/>
              </a:xfrm>
              <a:prstGeom prst="flowChartConnector">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grpSp>
      <p:sp>
        <p:nvSpPr>
          <p:cNvPr id="54" name="角丸四角形 53"/>
          <p:cNvSpPr/>
          <p:nvPr/>
        </p:nvSpPr>
        <p:spPr>
          <a:xfrm>
            <a:off x="1115616" y="5949280"/>
            <a:ext cx="1080120" cy="284749"/>
          </a:xfrm>
          <a:prstGeom prst="roundRect">
            <a:avLst/>
          </a:prstGeom>
          <a:solidFill>
            <a:schemeClr val="accent6">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lIns="0" tIns="36000" rIns="0" bIns="36000" rtlCol="0" anchor="ctr">
            <a:spAutoFit/>
          </a:bodyPr>
          <a:lstStyle/>
          <a:p>
            <a:pPr algn="ctr"/>
            <a:r>
              <a:rPr kumimoji="1" lang="ja-JP" altLang="en-US" sz="1200" b="1" dirty="0" smtClean="0">
                <a:solidFill>
                  <a:schemeClr val="tx1"/>
                </a:solidFill>
                <a:latin typeface="Meiryo UI" pitchFamily="50" charset="-128"/>
                <a:ea typeface="Meiryo UI" pitchFamily="50" charset="-128"/>
                <a:cs typeface="Meiryo UI" pitchFamily="50" charset="-128"/>
              </a:rPr>
              <a:t>住 民</a:t>
            </a:r>
            <a:endParaRPr kumimoji="1" lang="ja-JP" altLang="en-US" sz="1200" b="1" dirty="0">
              <a:solidFill>
                <a:schemeClr val="tx1"/>
              </a:solidFill>
              <a:latin typeface="Meiryo UI" pitchFamily="50" charset="-128"/>
              <a:ea typeface="Meiryo UI" pitchFamily="50" charset="-128"/>
              <a:cs typeface="Meiryo UI" pitchFamily="50" charset="-128"/>
            </a:endParaRPr>
          </a:p>
        </p:txBody>
      </p:sp>
      <p:sp>
        <p:nvSpPr>
          <p:cNvPr id="58" name="正方形/長方形 27"/>
          <p:cNvSpPr>
            <a:spLocks noChangeArrowheads="1"/>
          </p:cNvSpPr>
          <p:nvPr/>
        </p:nvSpPr>
        <p:spPr bwMode="auto">
          <a:xfrm>
            <a:off x="8100392" y="-1289"/>
            <a:ext cx="1031875" cy="261937"/>
          </a:xfrm>
          <a:prstGeom prst="rect">
            <a:avLst/>
          </a:prstGeom>
          <a:noFill/>
          <a:ln w="9525">
            <a:noFill/>
            <a:miter lim="800000"/>
            <a:headEnd/>
            <a:tailEnd/>
          </a:ln>
        </p:spPr>
        <p:txBody>
          <a:bodyPr>
            <a:spAutoFit/>
          </a:bodyPr>
          <a:lstStyle/>
          <a:p>
            <a:pPr algn="r"/>
            <a:r>
              <a:rPr lang="ja-JP" altLang="en-US" sz="1100" b="1" dirty="0">
                <a:solidFill>
                  <a:srgbClr val="000000"/>
                </a:solidFill>
                <a:latin typeface="ＭＳ Ｐゴシック" charset="-128"/>
                <a:ea typeface="Meiryo UI" pitchFamily="50" charset="-128"/>
                <a:cs typeface="Meiryo UI" pitchFamily="50" charset="-128"/>
              </a:rPr>
              <a:t> 予算</a:t>
            </a:r>
            <a:r>
              <a:rPr lang="en-US" altLang="ja-JP" sz="1100" b="1" dirty="0" smtClean="0">
                <a:solidFill>
                  <a:srgbClr val="000000"/>
                </a:solidFill>
                <a:latin typeface="ＭＳ Ｐゴシック" charset="-128"/>
                <a:ea typeface="Meiryo UI" pitchFamily="50" charset="-128"/>
                <a:cs typeface="Meiryo UI" pitchFamily="50" charset="-128"/>
              </a:rPr>
              <a:t>-</a:t>
            </a:r>
            <a:r>
              <a:rPr lang="ja-JP" altLang="en-US" sz="1100" b="1" dirty="0">
                <a:solidFill>
                  <a:srgbClr val="000000"/>
                </a:solidFill>
                <a:latin typeface="ＭＳ Ｐゴシック" charset="-128"/>
                <a:ea typeface="Meiryo UI" pitchFamily="50" charset="-128"/>
                <a:cs typeface="Meiryo UI" pitchFamily="50" charset="-128"/>
              </a:rPr>
              <a:t>３</a:t>
            </a:r>
            <a:endParaRPr lang="ja-JP" altLang="en-US" sz="1200" b="1" dirty="0">
              <a:solidFill>
                <a:srgbClr val="000000"/>
              </a:solidFill>
              <a:latin typeface="ＭＳ Ｐゴシック" charset="-128"/>
              <a:ea typeface="Meiryo UI" pitchFamily="50" charset="-128"/>
              <a:cs typeface="Meiryo UI" pitchFamily="50" charset="-128"/>
            </a:endParaRPr>
          </a:p>
        </p:txBody>
      </p:sp>
      <p:sp>
        <p:nvSpPr>
          <p:cNvPr id="55" name="大かっこ 54"/>
          <p:cNvSpPr/>
          <p:nvPr/>
        </p:nvSpPr>
        <p:spPr>
          <a:xfrm>
            <a:off x="179512" y="3284984"/>
            <a:ext cx="1728192" cy="648072"/>
          </a:xfrm>
          <a:prstGeom prst="bracketPair">
            <a:avLst/>
          </a:prstGeom>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a:p>
        </p:txBody>
      </p:sp>
    </p:spTree>
    <p:extLst>
      <p:ext uri="{BB962C8B-B14F-4D97-AF65-F5344CB8AC3E}">
        <p14:creationId xmlns="" xmlns:p14="http://schemas.microsoft.com/office/powerpoint/2010/main" val="629167332"/>
      </p:ext>
    </p:extLst>
  </p:cSld>
  <p:clrMapOvr>
    <a:masterClrMapping/>
  </p:clrMapOvr>
  <p:timing>
    <p:tnLst>
      <p:par>
        <p:cTn id="1" dur="indefinite" restart="never" nodeType="tmRoot"/>
      </p:par>
    </p:tn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矢印: 右 7"/>
          <p:cNvSpPr/>
          <p:nvPr/>
        </p:nvSpPr>
        <p:spPr>
          <a:xfrm rot="5400000">
            <a:off x="4002054" y="3127223"/>
            <a:ext cx="432048" cy="1512168"/>
          </a:xfrm>
          <a:prstGeom prst="rightArrow">
            <a:avLst/>
          </a:prstGeom>
          <a:solidFill>
            <a:schemeClr val="accent1">
              <a:lumMod val="40000"/>
              <a:lumOff val="60000"/>
            </a:schemeClr>
          </a:solidFill>
          <a:ln>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 name="正方形/長方形 9"/>
          <p:cNvSpPr/>
          <p:nvPr/>
        </p:nvSpPr>
        <p:spPr>
          <a:xfrm>
            <a:off x="0" y="-14165"/>
            <a:ext cx="9144000" cy="432000"/>
          </a:xfrm>
          <a:prstGeom prst="rect">
            <a:avLst/>
          </a:prstGeom>
          <a:gradFill>
            <a:gsLst>
              <a:gs pos="0">
                <a:schemeClr val="accent2">
                  <a:lumMod val="40000"/>
                  <a:lumOff val="60000"/>
                </a:schemeClr>
              </a:gs>
              <a:gs pos="50000">
                <a:schemeClr val="bg1"/>
              </a:gs>
              <a:gs pos="100000">
                <a:schemeClr val="accent2">
                  <a:lumMod val="40000"/>
                  <a:lumOff val="6000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r>
              <a:rPr lang="ja-JP" altLang="en-US" sz="2000" b="1" dirty="0">
                <a:solidFill>
                  <a:prstClr val="black"/>
                </a:solidFill>
                <a:latin typeface="Meiryo UI" pitchFamily="50" charset="-128"/>
                <a:ea typeface="Meiryo UI" pitchFamily="50" charset="-128"/>
                <a:cs typeface="Meiryo UI" pitchFamily="50" charset="-128"/>
              </a:rPr>
              <a:t>３</a:t>
            </a:r>
            <a:r>
              <a:rPr lang="ja-JP" altLang="en-US" sz="2000" b="1" dirty="0" smtClean="0">
                <a:solidFill>
                  <a:prstClr val="black"/>
                </a:solidFill>
                <a:latin typeface="Meiryo UI" pitchFamily="50" charset="-128"/>
                <a:ea typeface="Meiryo UI" pitchFamily="50" charset="-128"/>
                <a:cs typeface="Meiryo UI" pitchFamily="50" charset="-128"/>
              </a:rPr>
              <a:t>　</a:t>
            </a:r>
            <a:r>
              <a:rPr lang="ja-JP" altLang="en-US" sz="2000" b="1" dirty="0" smtClean="0">
                <a:solidFill>
                  <a:schemeClr val="tx1"/>
                </a:solidFill>
                <a:latin typeface="Meiryo UI" pitchFamily="50" charset="-128"/>
                <a:ea typeface="Meiryo UI" pitchFamily="50" charset="-128"/>
                <a:cs typeface="Meiryo UI" pitchFamily="50" charset="-128"/>
              </a:rPr>
              <a:t>総合区長の予算意見具申権の具体化</a:t>
            </a:r>
            <a:endParaRPr lang="ja-JP" altLang="en-US" sz="2000" b="1" dirty="0">
              <a:solidFill>
                <a:prstClr val="black"/>
              </a:solidFill>
              <a:latin typeface="Meiryo UI" pitchFamily="50" charset="-128"/>
              <a:ea typeface="Meiryo UI" pitchFamily="50" charset="-128"/>
              <a:cs typeface="Meiryo UI" pitchFamily="50" charset="-128"/>
            </a:endParaRPr>
          </a:p>
        </p:txBody>
      </p:sp>
      <p:sp>
        <p:nvSpPr>
          <p:cNvPr id="17" name="テキスト ボックス 16"/>
          <p:cNvSpPr txBox="1"/>
          <p:nvPr/>
        </p:nvSpPr>
        <p:spPr>
          <a:xfrm>
            <a:off x="-121196" y="476672"/>
            <a:ext cx="6997452" cy="384721"/>
          </a:xfrm>
          <a:prstGeom prst="rect">
            <a:avLst/>
          </a:prstGeom>
          <a:noFill/>
        </p:spPr>
        <p:txBody>
          <a:bodyPr wrap="square" rtlCol="0">
            <a:spAutoFit/>
          </a:bodyPr>
          <a:lstStyle/>
          <a:p>
            <a:r>
              <a:rPr lang="ja-JP" altLang="en-US" sz="1900" b="1"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（１）住民ニーズを市政・区政に的確に反映</a:t>
            </a:r>
            <a:endParaRPr lang="ja-JP" altLang="en-US" sz="19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18" name="正方形/長方形 17"/>
          <p:cNvSpPr/>
          <p:nvPr/>
        </p:nvSpPr>
        <p:spPr>
          <a:xfrm>
            <a:off x="149626" y="1070155"/>
            <a:ext cx="8921803" cy="1058896"/>
          </a:xfrm>
          <a:prstGeom prst="rect">
            <a:avLst/>
          </a:prstGeom>
          <a:gradFill>
            <a:gsLst>
              <a:gs pos="0">
                <a:schemeClr val="accent6">
                  <a:tint val="50000"/>
                  <a:satMod val="300000"/>
                </a:schemeClr>
              </a:gs>
              <a:gs pos="35000">
                <a:schemeClr val="accent6">
                  <a:tint val="37000"/>
                  <a:satMod val="300000"/>
                </a:schemeClr>
              </a:gs>
              <a:gs pos="100000">
                <a:schemeClr val="accent6">
                  <a:tint val="15000"/>
                  <a:satMod val="350000"/>
                </a:schemeClr>
              </a:gs>
            </a:gsLst>
            <a:lin ang="16200000" scaled="1"/>
          </a:gradFill>
          <a:ln w="12700">
            <a:solidFill>
              <a:schemeClr val="accent6">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p>
            <a:pPr marL="177800" indent="-95250">
              <a:lnSpc>
                <a:spcPts val="2400"/>
              </a:lnSpc>
            </a:pPr>
            <a:r>
              <a:rPr lang="ja-JP" altLang="en-US" sz="1600" dirty="0" smtClean="0">
                <a:solidFill>
                  <a:schemeClr val="tx1"/>
                </a:solidFill>
                <a:latin typeface="Meiryo UI" panose="020B0604030504040204" pitchFamily="50" charset="-128"/>
                <a:ea typeface="Meiryo UI" panose="020B0604030504040204" pitchFamily="50" charset="-128"/>
                <a:cs typeface="メイリオ" pitchFamily="50" charset="-128"/>
              </a:rPr>
              <a:t>◆　総合区長の「予算意見具申権」が法定化されたことを受け、住民ニーズを把握する総合区長が</a:t>
            </a:r>
            <a:endParaRPr lang="en-US" altLang="ja-JP" sz="1600" dirty="0" smtClean="0">
              <a:solidFill>
                <a:schemeClr val="tx1"/>
              </a:solidFill>
              <a:latin typeface="Meiryo UI" panose="020B0604030504040204" pitchFamily="50" charset="-128"/>
              <a:ea typeface="Meiryo UI" panose="020B0604030504040204" pitchFamily="50" charset="-128"/>
              <a:cs typeface="メイリオ" pitchFamily="50" charset="-128"/>
            </a:endParaRPr>
          </a:p>
          <a:p>
            <a:pPr marL="177800" indent="-95250">
              <a:lnSpc>
                <a:spcPts val="2400"/>
              </a:lnSpc>
            </a:pPr>
            <a:r>
              <a:rPr lang="ja-JP" altLang="en-US" sz="1600" dirty="0" smtClean="0">
                <a:solidFill>
                  <a:schemeClr val="tx1"/>
                </a:solidFill>
                <a:latin typeface="Meiryo UI" panose="020B0604030504040204" pitchFamily="50" charset="-128"/>
                <a:ea typeface="Meiryo UI" panose="020B0604030504040204" pitchFamily="50" charset="-128"/>
                <a:cs typeface="メイリオ" pitchFamily="50" charset="-128"/>
              </a:rPr>
              <a:t>　 　市長・副市長と意見交換する仕組みを整備</a:t>
            </a:r>
            <a:endParaRPr lang="en-US" altLang="ja-JP" sz="1600" dirty="0" smtClean="0">
              <a:solidFill>
                <a:schemeClr val="tx1"/>
              </a:solidFill>
              <a:latin typeface="Meiryo UI" panose="020B0604030504040204" pitchFamily="50" charset="-128"/>
              <a:ea typeface="Meiryo UI" panose="020B0604030504040204" pitchFamily="50" charset="-128"/>
              <a:cs typeface="メイリオ" pitchFamily="50" charset="-128"/>
            </a:endParaRPr>
          </a:p>
          <a:p>
            <a:pPr marL="177800" indent="-95250">
              <a:lnSpc>
                <a:spcPts val="2400"/>
              </a:lnSpc>
            </a:pPr>
            <a:r>
              <a:rPr lang="ja-JP" altLang="en-US" sz="1600" dirty="0" smtClean="0">
                <a:solidFill>
                  <a:schemeClr val="tx1"/>
                </a:solidFill>
                <a:latin typeface="Meiryo UI" panose="020B0604030504040204" pitchFamily="50" charset="-128"/>
                <a:ea typeface="Meiryo UI" panose="020B0604030504040204" pitchFamily="50" charset="-128"/>
                <a:cs typeface="メイリオ" pitchFamily="50" charset="-128"/>
              </a:rPr>
              <a:t>◆　住民に密接に関わる各局所管の事務も意見具申の対象</a:t>
            </a:r>
            <a:endParaRPr lang="en-US" altLang="ja-JP" sz="1600" u="sng" dirty="0" smtClean="0">
              <a:solidFill>
                <a:srgbClr val="FF0000"/>
              </a:solidFill>
              <a:latin typeface="Meiryo UI" panose="020B0604030504040204" pitchFamily="50" charset="-128"/>
              <a:ea typeface="Meiryo UI" panose="020B0604030504040204" pitchFamily="50" charset="-128"/>
              <a:cs typeface="メイリオ" pitchFamily="50" charset="-128"/>
            </a:endParaRPr>
          </a:p>
        </p:txBody>
      </p:sp>
      <p:sp>
        <p:nvSpPr>
          <p:cNvPr id="19" name="ホームベース 18"/>
          <p:cNvSpPr/>
          <p:nvPr/>
        </p:nvSpPr>
        <p:spPr>
          <a:xfrm>
            <a:off x="152089" y="885371"/>
            <a:ext cx="1191612" cy="264837"/>
          </a:xfrm>
          <a:prstGeom prst="homePlate">
            <a:avLst/>
          </a:prstGeom>
          <a:solidFill>
            <a:schemeClr val="bg1"/>
          </a:solidFill>
          <a:ln w="12700">
            <a:solidFill>
              <a:srgbClr val="FF0000"/>
            </a:solidFill>
          </a:ln>
        </p:spPr>
        <p:style>
          <a:lnRef idx="2">
            <a:schemeClr val="accent6"/>
          </a:lnRef>
          <a:fillRef idx="1">
            <a:schemeClr val="lt1"/>
          </a:fillRef>
          <a:effectRef idx="0">
            <a:schemeClr val="accent6"/>
          </a:effectRef>
          <a:fontRef idx="minor">
            <a:schemeClr val="dk1"/>
          </a:fontRef>
        </p:style>
        <p:txBody>
          <a:bodyPr rtlCol="0" anchor="ctr"/>
          <a:lstStyle/>
          <a:p>
            <a:r>
              <a:rPr lang="ja-JP" altLang="en-US" b="1" dirty="0" smtClean="0">
                <a:solidFill>
                  <a:prstClr val="black"/>
                </a:solidFill>
                <a:latin typeface="Meiryo UI" pitchFamily="50" charset="-128"/>
                <a:ea typeface="Meiryo UI" pitchFamily="50" charset="-128"/>
                <a:cs typeface="Meiryo UI" pitchFamily="50" charset="-128"/>
              </a:rPr>
              <a:t>  考え方</a:t>
            </a:r>
            <a:endParaRPr lang="en-US" altLang="ja-JP" b="1" dirty="0">
              <a:solidFill>
                <a:prstClr val="black"/>
              </a:solidFill>
              <a:latin typeface="Meiryo UI" pitchFamily="50" charset="-128"/>
              <a:ea typeface="Meiryo UI" pitchFamily="50" charset="-128"/>
              <a:cs typeface="Meiryo UI" pitchFamily="50" charset="-128"/>
            </a:endParaRPr>
          </a:p>
        </p:txBody>
      </p:sp>
      <p:sp>
        <p:nvSpPr>
          <p:cNvPr id="20" name="二等辺三角形 19"/>
          <p:cNvSpPr/>
          <p:nvPr/>
        </p:nvSpPr>
        <p:spPr>
          <a:xfrm flipV="1">
            <a:off x="850613" y="2231376"/>
            <a:ext cx="6696743" cy="227862"/>
          </a:xfrm>
          <a:prstGeom prst="triangle">
            <a:avLst>
              <a:gd name="adj" fmla="val 52048"/>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solidFill>
                <a:prstClr val="white"/>
              </a:solidFill>
            </a:endParaRPr>
          </a:p>
        </p:txBody>
      </p:sp>
      <p:sp>
        <p:nvSpPr>
          <p:cNvPr id="21" name="正方形/長方形 20"/>
          <p:cNvSpPr/>
          <p:nvPr/>
        </p:nvSpPr>
        <p:spPr>
          <a:xfrm>
            <a:off x="150954" y="2746625"/>
            <a:ext cx="8905959" cy="3400424"/>
          </a:xfrm>
          <a:prstGeom prst="rect">
            <a:avLst/>
          </a:prstGeom>
          <a:gradFill>
            <a:gsLst>
              <a:gs pos="0">
                <a:schemeClr val="accent6">
                  <a:tint val="50000"/>
                  <a:satMod val="300000"/>
                </a:schemeClr>
              </a:gs>
              <a:gs pos="35000">
                <a:schemeClr val="accent6">
                  <a:tint val="37000"/>
                  <a:satMod val="300000"/>
                </a:schemeClr>
              </a:gs>
              <a:gs pos="100000">
                <a:schemeClr val="accent6">
                  <a:tint val="15000"/>
                  <a:satMod val="350000"/>
                </a:schemeClr>
              </a:gs>
            </a:gsLst>
            <a:lin ang="16200000" scaled="1"/>
          </a:gradFill>
          <a:ln w="12700">
            <a:solidFill>
              <a:schemeClr val="accent6">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261938" indent="-261938">
              <a:lnSpc>
                <a:spcPct val="150000"/>
              </a:lnSpc>
            </a:pPr>
            <a:r>
              <a:rPr lang="ja-JP" altLang="en-US" sz="1600" b="1" dirty="0" smtClean="0">
                <a:solidFill>
                  <a:schemeClr val="tx1"/>
                </a:solidFill>
                <a:latin typeface="Meiryo UI" pitchFamily="50" charset="-128"/>
                <a:ea typeface="Meiryo UI" pitchFamily="50" charset="-128"/>
                <a:cs typeface="Meiryo UI" pitchFamily="50" charset="-128"/>
              </a:rPr>
              <a:t> ◆　予算編成に先立つ方針策定プロセスからの参画</a:t>
            </a:r>
            <a:endParaRPr lang="en-US" altLang="ja-JP" sz="1600" b="1" dirty="0" smtClean="0">
              <a:solidFill>
                <a:schemeClr val="tx1"/>
              </a:solidFill>
              <a:latin typeface="Meiryo UI" pitchFamily="50" charset="-128"/>
              <a:ea typeface="Meiryo UI" pitchFamily="50" charset="-128"/>
              <a:cs typeface="Meiryo UI" pitchFamily="50" charset="-128"/>
            </a:endParaRPr>
          </a:p>
          <a:p>
            <a:pPr marL="261938" indent="-261938">
              <a:lnSpc>
                <a:spcPts val="2200"/>
              </a:lnSpc>
            </a:pPr>
            <a:r>
              <a:rPr lang="ja-JP" altLang="en-US" sz="1600" b="1" dirty="0" smtClean="0">
                <a:solidFill>
                  <a:schemeClr val="tx1"/>
                </a:solidFill>
                <a:latin typeface="Meiryo UI" pitchFamily="50" charset="-128"/>
                <a:ea typeface="Meiryo UI" pitchFamily="50" charset="-128"/>
                <a:cs typeface="Meiryo UI" pitchFamily="50" charset="-128"/>
              </a:rPr>
              <a:t>　　○　サマーレビュー（仮称）の設定</a:t>
            </a:r>
            <a:endParaRPr lang="en-US" altLang="ja-JP" sz="1600" b="1" dirty="0" smtClean="0">
              <a:solidFill>
                <a:schemeClr val="tx1"/>
              </a:solidFill>
              <a:latin typeface="Meiryo UI" pitchFamily="50" charset="-128"/>
              <a:ea typeface="Meiryo UI" pitchFamily="50" charset="-128"/>
              <a:cs typeface="Meiryo UI" pitchFamily="50" charset="-128"/>
            </a:endParaRPr>
          </a:p>
          <a:p>
            <a:pPr marL="261938" indent="-261938">
              <a:lnSpc>
                <a:spcPts val="2200"/>
              </a:lnSpc>
            </a:pPr>
            <a:r>
              <a:rPr lang="ja-JP" altLang="en-US" sz="1400" dirty="0" smtClean="0">
                <a:solidFill>
                  <a:schemeClr val="tx1"/>
                </a:solidFill>
                <a:latin typeface="Meiryo UI" pitchFamily="50" charset="-128"/>
                <a:ea typeface="Meiryo UI" pitchFamily="50" charset="-128"/>
                <a:cs typeface="Meiryo UI" pitchFamily="50" charset="-128"/>
              </a:rPr>
              <a:t>      　　　　　</a:t>
            </a:r>
            <a:endParaRPr lang="en-US" altLang="ja-JP" sz="1400" dirty="0" smtClean="0">
              <a:solidFill>
                <a:schemeClr val="tx1"/>
              </a:solidFill>
              <a:latin typeface="Meiryo UI" pitchFamily="50" charset="-128"/>
              <a:ea typeface="Meiryo UI" pitchFamily="50" charset="-128"/>
              <a:cs typeface="Meiryo UI" pitchFamily="50" charset="-128"/>
            </a:endParaRPr>
          </a:p>
          <a:p>
            <a:pPr marL="261938" indent="-261938">
              <a:lnSpc>
                <a:spcPts val="2200"/>
              </a:lnSpc>
            </a:pPr>
            <a:r>
              <a:rPr lang="ja-JP" altLang="en-US" sz="1400" dirty="0" smtClean="0">
                <a:solidFill>
                  <a:schemeClr val="tx1"/>
                </a:solidFill>
                <a:latin typeface="Meiryo UI" pitchFamily="50" charset="-128"/>
                <a:ea typeface="Meiryo UI" pitchFamily="50" charset="-128"/>
                <a:cs typeface="Meiryo UI" pitchFamily="50" charset="-128"/>
              </a:rPr>
              <a:t>　</a:t>
            </a:r>
            <a:r>
              <a:rPr lang="en-US" altLang="ja-JP" sz="1400" dirty="0" smtClean="0">
                <a:solidFill>
                  <a:schemeClr val="tx1"/>
                </a:solidFill>
                <a:latin typeface="Meiryo UI" pitchFamily="50" charset="-128"/>
                <a:ea typeface="Meiryo UI" pitchFamily="50" charset="-128"/>
                <a:cs typeface="Meiryo UI" pitchFamily="50" charset="-128"/>
              </a:rPr>
              <a:t>          </a:t>
            </a:r>
            <a:r>
              <a:rPr lang="ja-JP" altLang="en-US" sz="1400" dirty="0" smtClean="0">
                <a:solidFill>
                  <a:schemeClr val="tx1"/>
                </a:solidFill>
                <a:latin typeface="Meiryo UI" pitchFamily="50" charset="-128"/>
                <a:ea typeface="Meiryo UI" pitchFamily="50" charset="-128"/>
                <a:cs typeface="Meiryo UI" pitchFamily="50" charset="-128"/>
              </a:rPr>
              <a:t>　　　</a:t>
            </a:r>
            <a:endParaRPr lang="en-US" altLang="ja-JP" sz="1400" dirty="0" smtClean="0">
              <a:solidFill>
                <a:schemeClr val="tx1"/>
              </a:solidFill>
              <a:latin typeface="Meiryo UI" pitchFamily="50" charset="-128"/>
              <a:ea typeface="Meiryo UI" pitchFamily="50" charset="-128"/>
              <a:cs typeface="Meiryo UI" pitchFamily="50" charset="-128"/>
            </a:endParaRPr>
          </a:p>
          <a:p>
            <a:pPr marL="261938" indent="-261938">
              <a:lnSpc>
                <a:spcPts val="2200"/>
              </a:lnSpc>
            </a:pPr>
            <a:endParaRPr lang="en-US" altLang="ja-JP" sz="1400" dirty="0" smtClean="0">
              <a:solidFill>
                <a:schemeClr val="tx1"/>
              </a:solidFill>
              <a:latin typeface="Meiryo UI" pitchFamily="50" charset="-128"/>
              <a:ea typeface="Meiryo UI" pitchFamily="50" charset="-128"/>
              <a:cs typeface="Meiryo UI" pitchFamily="50" charset="-128"/>
            </a:endParaRPr>
          </a:p>
          <a:p>
            <a:pPr marL="261938" indent="-261938">
              <a:lnSpc>
                <a:spcPts val="2200"/>
              </a:lnSpc>
            </a:pPr>
            <a:r>
              <a:rPr lang="ja-JP" altLang="en-US" sz="1400" dirty="0" smtClean="0">
                <a:solidFill>
                  <a:schemeClr val="tx1"/>
                </a:solidFill>
                <a:latin typeface="Meiryo UI" pitchFamily="50" charset="-128"/>
                <a:ea typeface="Meiryo UI" pitchFamily="50" charset="-128"/>
                <a:cs typeface="Meiryo UI" pitchFamily="50" charset="-128"/>
              </a:rPr>
              <a:t>　</a:t>
            </a:r>
            <a:r>
              <a:rPr lang="ja-JP" altLang="en-US" sz="1600" dirty="0" smtClean="0">
                <a:solidFill>
                  <a:schemeClr val="tx1"/>
                </a:solidFill>
                <a:latin typeface="Meiryo UI" pitchFamily="50" charset="-128"/>
                <a:ea typeface="Meiryo UI" pitchFamily="50" charset="-128"/>
                <a:cs typeface="Meiryo UI" pitchFamily="50" charset="-128"/>
              </a:rPr>
              <a:t>　○　</a:t>
            </a:r>
            <a:r>
              <a:rPr lang="ja-JP" altLang="en-US" sz="1600" b="1" dirty="0" smtClean="0">
                <a:solidFill>
                  <a:schemeClr val="tx1"/>
                </a:solidFill>
                <a:latin typeface="Meiryo UI" pitchFamily="50" charset="-128"/>
                <a:ea typeface="Meiryo UI" pitchFamily="50" charset="-128"/>
                <a:cs typeface="Meiryo UI" pitchFamily="50" charset="-128"/>
              </a:rPr>
              <a:t>戦略会議など方針策定の場への直接参画</a:t>
            </a:r>
            <a:endParaRPr lang="en-US" altLang="ja-JP" sz="1600" b="1" dirty="0" smtClean="0">
              <a:solidFill>
                <a:schemeClr val="tx1"/>
              </a:solidFill>
              <a:latin typeface="Meiryo UI" pitchFamily="50" charset="-128"/>
              <a:ea typeface="Meiryo UI" pitchFamily="50" charset="-128"/>
              <a:cs typeface="Meiryo UI" pitchFamily="50" charset="-128"/>
            </a:endParaRPr>
          </a:p>
          <a:p>
            <a:pPr marL="261938" indent="-261938">
              <a:lnSpc>
                <a:spcPct val="150000"/>
              </a:lnSpc>
            </a:pPr>
            <a:endParaRPr lang="en-US" altLang="ja-JP" sz="1600" b="1" dirty="0" smtClean="0">
              <a:solidFill>
                <a:schemeClr val="tx1"/>
              </a:solidFill>
              <a:latin typeface="Meiryo UI" pitchFamily="50" charset="-128"/>
              <a:ea typeface="Meiryo UI" pitchFamily="50" charset="-128"/>
              <a:cs typeface="Meiryo UI" pitchFamily="50" charset="-128"/>
            </a:endParaRPr>
          </a:p>
          <a:p>
            <a:pPr marL="261938" indent="-261938">
              <a:lnSpc>
                <a:spcPts val="2200"/>
              </a:lnSpc>
            </a:pPr>
            <a:endParaRPr lang="en-US" altLang="ja-JP" sz="1400" b="1" dirty="0" smtClean="0">
              <a:solidFill>
                <a:schemeClr val="tx1"/>
              </a:solidFill>
              <a:latin typeface="Meiryo UI" pitchFamily="50" charset="-128"/>
              <a:ea typeface="Meiryo UI" pitchFamily="50" charset="-128"/>
              <a:cs typeface="Meiryo UI" pitchFamily="50" charset="-128"/>
            </a:endParaRPr>
          </a:p>
          <a:p>
            <a:pPr marL="261938" indent="-261938">
              <a:lnSpc>
                <a:spcPts val="2200"/>
              </a:lnSpc>
            </a:pPr>
            <a:r>
              <a:rPr lang="en-US" altLang="ja-JP" sz="1400" b="1" dirty="0" smtClean="0">
                <a:solidFill>
                  <a:schemeClr val="tx1"/>
                </a:solidFill>
                <a:latin typeface="Meiryo UI" pitchFamily="50" charset="-128"/>
                <a:ea typeface="Meiryo UI" pitchFamily="50" charset="-128"/>
                <a:cs typeface="Meiryo UI" pitchFamily="50" charset="-128"/>
              </a:rPr>
              <a:t>  </a:t>
            </a:r>
            <a:r>
              <a:rPr lang="ja-JP" altLang="en-US" sz="1600" b="1" dirty="0" smtClean="0">
                <a:solidFill>
                  <a:schemeClr val="tx1"/>
                </a:solidFill>
                <a:latin typeface="Meiryo UI" pitchFamily="50" charset="-128"/>
                <a:ea typeface="Meiryo UI" pitchFamily="50" charset="-128"/>
                <a:cs typeface="Meiryo UI" pitchFamily="50" charset="-128"/>
              </a:rPr>
              <a:t>◆　予算編成段階の関与</a:t>
            </a:r>
            <a:endParaRPr lang="en-US" altLang="ja-JP" sz="1600" b="1" dirty="0" smtClean="0">
              <a:solidFill>
                <a:schemeClr val="tx1"/>
              </a:solidFill>
              <a:latin typeface="Meiryo UI" pitchFamily="50" charset="-128"/>
              <a:ea typeface="Meiryo UI" pitchFamily="50" charset="-128"/>
              <a:cs typeface="Meiryo UI" pitchFamily="50" charset="-128"/>
            </a:endParaRPr>
          </a:p>
          <a:p>
            <a:pPr marL="261938" indent="-261938">
              <a:lnSpc>
                <a:spcPts val="2200"/>
              </a:lnSpc>
            </a:pPr>
            <a:endParaRPr lang="en-US" altLang="ja-JP" sz="1400" u="sng" dirty="0" smtClean="0">
              <a:solidFill>
                <a:srgbClr val="FF0000"/>
              </a:solidFill>
              <a:latin typeface="Meiryo UI" pitchFamily="50" charset="-128"/>
              <a:ea typeface="Meiryo UI" pitchFamily="50" charset="-128"/>
              <a:cs typeface="Meiryo UI" pitchFamily="50" charset="-128"/>
            </a:endParaRPr>
          </a:p>
          <a:p>
            <a:pPr marL="261938" indent="-261938">
              <a:lnSpc>
                <a:spcPts val="2200"/>
              </a:lnSpc>
            </a:pPr>
            <a:endParaRPr lang="en-US" altLang="ja-JP" sz="1400" dirty="0" smtClean="0">
              <a:solidFill>
                <a:schemeClr val="tx1"/>
              </a:solidFill>
              <a:latin typeface="Meiryo UI" pitchFamily="50" charset="-128"/>
              <a:ea typeface="Meiryo UI" pitchFamily="50" charset="-128"/>
              <a:cs typeface="Meiryo UI" pitchFamily="50" charset="-128"/>
            </a:endParaRPr>
          </a:p>
        </p:txBody>
      </p:sp>
      <p:sp>
        <p:nvSpPr>
          <p:cNvPr id="22" name="ホームベース 21"/>
          <p:cNvSpPr/>
          <p:nvPr/>
        </p:nvSpPr>
        <p:spPr>
          <a:xfrm>
            <a:off x="149920" y="2534604"/>
            <a:ext cx="2022664" cy="280842"/>
          </a:xfrm>
          <a:prstGeom prst="homePlate">
            <a:avLst/>
          </a:prstGeom>
          <a:solidFill>
            <a:schemeClr val="bg1"/>
          </a:solidFill>
          <a:ln w="12700">
            <a:solidFill>
              <a:srgbClr val="FF0000"/>
            </a:solidFill>
          </a:ln>
        </p:spPr>
        <p:style>
          <a:lnRef idx="2">
            <a:schemeClr val="accent6"/>
          </a:lnRef>
          <a:fillRef idx="1">
            <a:schemeClr val="lt1"/>
          </a:fillRef>
          <a:effectRef idx="0">
            <a:schemeClr val="accent6"/>
          </a:effectRef>
          <a:fontRef idx="minor">
            <a:schemeClr val="dk1"/>
          </a:fontRef>
        </p:style>
        <p:txBody>
          <a:bodyPr rtlCol="0" anchor="ctr"/>
          <a:lstStyle/>
          <a:p>
            <a:r>
              <a:rPr lang="ja-JP" altLang="en-US" b="1" dirty="0" smtClean="0">
                <a:solidFill>
                  <a:prstClr val="black"/>
                </a:solidFill>
                <a:latin typeface="Meiryo UI" pitchFamily="50" charset="-128"/>
                <a:ea typeface="Meiryo UI" pitchFamily="50" charset="-128"/>
                <a:cs typeface="Meiryo UI" pitchFamily="50" charset="-128"/>
              </a:rPr>
              <a:t>  総合区設置後</a:t>
            </a:r>
            <a:endParaRPr lang="en-US" altLang="ja-JP" b="1" dirty="0">
              <a:solidFill>
                <a:prstClr val="black"/>
              </a:solidFill>
              <a:latin typeface="Meiryo UI" pitchFamily="50" charset="-128"/>
              <a:ea typeface="Meiryo UI" pitchFamily="50" charset="-128"/>
              <a:cs typeface="Meiryo UI" pitchFamily="50" charset="-128"/>
            </a:endParaRPr>
          </a:p>
        </p:txBody>
      </p:sp>
      <p:sp>
        <p:nvSpPr>
          <p:cNvPr id="24" name="角丸四角形 23"/>
          <p:cNvSpPr/>
          <p:nvPr/>
        </p:nvSpPr>
        <p:spPr>
          <a:xfrm>
            <a:off x="1247397" y="6326126"/>
            <a:ext cx="6926424" cy="420914"/>
          </a:xfrm>
          <a:prstGeom prst="roundRect">
            <a:avLst/>
          </a:prstGeom>
          <a:solidFill>
            <a:schemeClr val="bg1"/>
          </a:solidFill>
          <a:ln>
            <a:solidFill>
              <a:schemeClr val="accent6">
                <a:lumMod val="75000"/>
              </a:schemeClr>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174625"/>
            <a:r>
              <a:rPr lang="ja-JP" altLang="en-US" sz="1600" b="1" dirty="0" smtClean="0">
                <a:solidFill>
                  <a:schemeClr val="tx1"/>
                </a:solidFill>
                <a:latin typeface="Meiryo UI" pitchFamily="50" charset="-128"/>
                <a:ea typeface="Meiryo UI" pitchFamily="50" charset="-128"/>
                <a:cs typeface="Meiryo UI" pitchFamily="50" charset="-128"/>
              </a:rPr>
              <a:t>市全体の</a:t>
            </a:r>
            <a:r>
              <a:rPr lang="ja-JP" altLang="en-US" sz="1600" b="1" smtClean="0">
                <a:solidFill>
                  <a:schemeClr val="tx1"/>
                </a:solidFill>
                <a:latin typeface="Meiryo UI" pitchFamily="50" charset="-128"/>
                <a:ea typeface="Meiryo UI" pitchFamily="50" charset="-128"/>
                <a:cs typeface="Meiryo UI" pitchFamily="50" charset="-128"/>
              </a:rPr>
              <a:t>施策の一体性を</a:t>
            </a:r>
            <a:r>
              <a:rPr lang="ja-JP" altLang="en-US" sz="1600" b="1" dirty="0" smtClean="0">
                <a:solidFill>
                  <a:schemeClr val="tx1"/>
                </a:solidFill>
                <a:latin typeface="Meiryo UI" pitchFamily="50" charset="-128"/>
                <a:ea typeface="Meiryo UI" pitchFamily="50" charset="-128"/>
                <a:cs typeface="Meiryo UI" pitchFamily="50" charset="-128"/>
              </a:rPr>
              <a:t>確保・継続しつつ、住民ニーズを市政・区政に反映</a:t>
            </a:r>
            <a:endParaRPr lang="ja-JP" altLang="en-US" sz="1600" b="1" dirty="0">
              <a:solidFill>
                <a:schemeClr val="tx1"/>
              </a:solidFill>
              <a:latin typeface="Meiryo UI" pitchFamily="50" charset="-128"/>
              <a:ea typeface="Meiryo UI" pitchFamily="50" charset="-128"/>
              <a:cs typeface="Meiryo UI" pitchFamily="50" charset="-128"/>
            </a:endParaRPr>
          </a:p>
        </p:txBody>
      </p:sp>
      <p:sp>
        <p:nvSpPr>
          <p:cNvPr id="25" name="二等辺三角形 24"/>
          <p:cNvSpPr/>
          <p:nvPr/>
        </p:nvSpPr>
        <p:spPr>
          <a:xfrm rot="16200000" flipV="1">
            <a:off x="774585" y="6403195"/>
            <a:ext cx="365025" cy="259028"/>
          </a:xfrm>
          <a:prstGeom prst="triangle">
            <a:avLst>
              <a:gd name="adj" fmla="val 52048"/>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solidFill>
                <a:prstClr val="white"/>
              </a:solidFill>
            </a:endParaRPr>
          </a:p>
        </p:txBody>
      </p:sp>
      <p:sp>
        <p:nvSpPr>
          <p:cNvPr id="23" name="正方形/長方形 22"/>
          <p:cNvSpPr/>
          <p:nvPr/>
        </p:nvSpPr>
        <p:spPr>
          <a:xfrm>
            <a:off x="849288" y="4540699"/>
            <a:ext cx="6494488" cy="561550"/>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261938" indent="-261938">
              <a:lnSpc>
                <a:spcPts val="2200"/>
              </a:lnSpc>
            </a:pPr>
            <a:r>
              <a:rPr lang="ja-JP" altLang="en-US" sz="1300" dirty="0" smtClean="0">
                <a:solidFill>
                  <a:schemeClr val="tx1"/>
                </a:solidFill>
                <a:latin typeface="Meiryo UI" pitchFamily="50" charset="-128"/>
                <a:ea typeface="Meiryo UI" pitchFamily="50" charset="-128"/>
                <a:cs typeface="Meiryo UI" pitchFamily="50" charset="-128"/>
              </a:rPr>
              <a:t>・　「市政運営の基本的な考え方」「予算編成方針」の策定議論に総合区長が直接参画</a:t>
            </a:r>
            <a:endParaRPr lang="en-US" altLang="ja-JP" sz="1300" dirty="0" smtClean="0">
              <a:solidFill>
                <a:schemeClr val="tx1"/>
              </a:solidFill>
              <a:latin typeface="Meiryo UI" pitchFamily="50" charset="-128"/>
              <a:ea typeface="Meiryo UI" pitchFamily="50" charset="-128"/>
              <a:cs typeface="Meiryo UI" pitchFamily="50" charset="-128"/>
            </a:endParaRPr>
          </a:p>
          <a:p>
            <a:pPr marL="261938" indent="-261938">
              <a:lnSpc>
                <a:spcPts val="2200"/>
              </a:lnSpc>
            </a:pPr>
            <a:r>
              <a:rPr lang="ja-JP" altLang="en-US" sz="1300" dirty="0" smtClean="0">
                <a:solidFill>
                  <a:schemeClr val="tx1"/>
                </a:solidFill>
                <a:latin typeface="Meiryo UI" pitchFamily="50" charset="-128"/>
                <a:ea typeface="Meiryo UI" pitchFamily="50" charset="-128"/>
                <a:cs typeface="Meiryo UI" pitchFamily="50" charset="-128"/>
              </a:rPr>
              <a:t>・　住民ニーズを発信しつつ、市政の現状・課題やめざす姿について市長・副市長と認識を共有</a:t>
            </a:r>
            <a:endParaRPr lang="en-US" altLang="ja-JP" sz="1300" dirty="0" smtClean="0">
              <a:solidFill>
                <a:schemeClr val="tx1"/>
              </a:solidFill>
              <a:latin typeface="Meiryo UI" pitchFamily="50" charset="-128"/>
              <a:ea typeface="Meiryo UI" pitchFamily="50" charset="-128"/>
              <a:cs typeface="Meiryo UI" pitchFamily="50" charset="-128"/>
            </a:endParaRPr>
          </a:p>
        </p:txBody>
      </p:sp>
      <p:sp>
        <p:nvSpPr>
          <p:cNvPr id="26" name="正方形/長方形 25"/>
          <p:cNvSpPr/>
          <p:nvPr/>
        </p:nvSpPr>
        <p:spPr>
          <a:xfrm>
            <a:off x="849287" y="5486405"/>
            <a:ext cx="8106027" cy="561550"/>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nSpc>
                <a:spcPts val="2200"/>
              </a:lnSpc>
            </a:pPr>
            <a:r>
              <a:rPr lang="ja-JP" altLang="en-US" sz="1400" dirty="0" smtClean="0">
                <a:solidFill>
                  <a:schemeClr val="tx1"/>
                </a:solidFill>
                <a:latin typeface="Meiryo UI" pitchFamily="50" charset="-128"/>
                <a:ea typeface="Meiryo UI" pitchFamily="50" charset="-128"/>
                <a:cs typeface="Meiryo UI" pitchFamily="50" charset="-128"/>
              </a:rPr>
              <a:t>・　総合区予算の要求内容について、市長に直接説明する場を設定</a:t>
            </a:r>
            <a:endParaRPr lang="en-US" altLang="ja-JP" sz="1400" dirty="0" smtClean="0">
              <a:solidFill>
                <a:schemeClr val="tx1"/>
              </a:solidFill>
              <a:latin typeface="Meiryo UI" pitchFamily="50" charset="-128"/>
              <a:ea typeface="Meiryo UI" pitchFamily="50" charset="-128"/>
              <a:cs typeface="Meiryo UI" pitchFamily="50" charset="-128"/>
            </a:endParaRPr>
          </a:p>
          <a:p>
            <a:pPr>
              <a:lnSpc>
                <a:spcPts val="2200"/>
              </a:lnSpc>
            </a:pPr>
            <a:r>
              <a:rPr lang="ja-JP" altLang="en-US" sz="1400" dirty="0" smtClean="0">
                <a:solidFill>
                  <a:schemeClr val="tx1"/>
                </a:solidFill>
                <a:latin typeface="Meiryo UI" pitchFamily="50" charset="-128"/>
                <a:ea typeface="Meiryo UI" pitchFamily="50" charset="-128"/>
                <a:cs typeface="Meiryo UI" pitchFamily="50" charset="-128"/>
              </a:rPr>
              <a:t>・　</a:t>
            </a:r>
            <a:r>
              <a:rPr lang="ja-JP" altLang="en-US" sz="1400" spc="-70" dirty="0" smtClean="0">
                <a:solidFill>
                  <a:schemeClr val="tx1"/>
                </a:solidFill>
                <a:latin typeface="Meiryo UI" pitchFamily="50" charset="-128"/>
                <a:ea typeface="Meiryo UI" pitchFamily="50" charset="-128"/>
                <a:cs typeface="Meiryo UI" pitchFamily="50" charset="-128"/>
              </a:rPr>
              <a:t>予算編成過程で、市長や副市長（各局）と意見交換を行い、総合区の取組内容を総合区予算案としてとりまとめ</a:t>
            </a:r>
            <a:endParaRPr lang="en-US" altLang="ja-JP" sz="1400" spc="-70" dirty="0" smtClean="0">
              <a:solidFill>
                <a:schemeClr val="tx1"/>
              </a:solidFill>
              <a:latin typeface="Meiryo UI" pitchFamily="50" charset="-128"/>
              <a:ea typeface="Meiryo UI" pitchFamily="50" charset="-128"/>
              <a:cs typeface="Meiryo UI" pitchFamily="50" charset="-128"/>
            </a:endParaRPr>
          </a:p>
        </p:txBody>
      </p:sp>
      <p:sp>
        <p:nvSpPr>
          <p:cNvPr id="27" name="大かっこ 26"/>
          <p:cNvSpPr/>
          <p:nvPr/>
        </p:nvSpPr>
        <p:spPr>
          <a:xfrm>
            <a:off x="1557338" y="3841626"/>
            <a:ext cx="5400675" cy="342900"/>
          </a:xfrm>
          <a:prstGeom prst="bracketPair">
            <a:avLst>
              <a:gd name="adj" fmla="val 16667"/>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261938" indent="-261938">
              <a:lnSpc>
                <a:spcPts val="2200"/>
              </a:lnSpc>
            </a:pPr>
            <a:endParaRPr kumimoji="1" lang="ja-JP" altLang="en-US" sz="1200" dirty="0"/>
          </a:p>
        </p:txBody>
      </p:sp>
      <p:sp>
        <p:nvSpPr>
          <p:cNvPr id="28" name="正方形/長方形 27"/>
          <p:cNvSpPr/>
          <p:nvPr/>
        </p:nvSpPr>
        <p:spPr>
          <a:xfrm>
            <a:off x="849288" y="3432424"/>
            <a:ext cx="5694388" cy="385761"/>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61938" indent="-261938">
              <a:lnSpc>
                <a:spcPts val="2200"/>
              </a:lnSpc>
            </a:pPr>
            <a:r>
              <a:rPr lang="ja-JP" altLang="en-US" sz="1300" dirty="0" smtClean="0">
                <a:solidFill>
                  <a:schemeClr val="tx1"/>
                </a:solidFill>
                <a:latin typeface="Meiryo UI" pitchFamily="50" charset="-128"/>
                <a:ea typeface="Meiryo UI" pitchFamily="50" charset="-128"/>
                <a:cs typeface="Meiryo UI" pitchFamily="50" charset="-128"/>
              </a:rPr>
              <a:t>・　次年度の予算編成に向け、住民ニーズをもとに市長・副市長と幅広く意見交換</a:t>
            </a:r>
            <a:endParaRPr lang="en-US" altLang="ja-JP" sz="1300" dirty="0" smtClean="0">
              <a:solidFill>
                <a:schemeClr val="tx1"/>
              </a:solidFill>
              <a:latin typeface="Meiryo UI" pitchFamily="50" charset="-128"/>
              <a:ea typeface="Meiryo UI" pitchFamily="50" charset="-128"/>
              <a:cs typeface="Meiryo UI" pitchFamily="50" charset="-128"/>
            </a:endParaRPr>
          </a:p>
        </p:txBody>
      </p:sp>
      <p:sp>
        <p:nvSpPr>
          <p:cNvPr id="30" name="正方形/長方形 29"/>
          <p:cNvSpPr/>
          <p:nvPr/>
        </p:nvSpPr>
        <p:spPr>
          <a:xfrm>
            <a:off x="1725961" y="3770189"/>
            <a:ext cx="6228133" cy="478333"/>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261938" indent="-261938"/>
            <a:r>
              <a:rPr lang="ja-JP" altLang="en-US" sz="1000" dirty="0" smtClean="0">
                <a:solidFill>
                  <a:schemeClr val="tx1"/>
                </a:solidFill>
                <a:latin typeface="Meiryo UI" pitchFamily="50" charset="-128"/>
                <a:ea typeface="Meiryo UI" pitchFamily="50" charset="-128"/>
                <a:cs typeface="Meiryo UI" pitchFamily="50" charset="-128"/>
              </a:rPr>
              <a:t>サマーレビュー（仮称）の想定テーマ　</a:t>
            </a:r>
            <a:endParaRPr lang="en-US" altLang="ja-JP" sz="1000" dirty="0" smtClean="0">
              <a:solidFill>
                <a:schemeClr val="tx1"/>
              </a:solidFill>
              <a:latin typeface="Meiryo UI" pitchFamily="50" charset="-128"/>
              <a:ea typeface="Meiryo UI" pitchFamily="50" charset="-128"/>
              <a:cs typeface="Meiryo UI" pitchFamily="50" charset="-128"/>
            </a:endParaRPr>
          </a:p>
          <a:p>
            <a:pPr marL="261938" indent="-261938"/>
            <a:r>
              <a:rPr lang="ja-JP" altLang="en-US" sz="1000" dirty="0" smtClean="0">
                <a:solidFill>
                  <a:schemeClr val="tx1"/>
                </a:solidFill>
                <a:latin typeface="Meiryo UI" pitchFamily="50" charset="-128"/>
                <a:ea typeface="Meiryo UI" pitchFamily="50" charset="-128"/>
                <a:cs typeface="Meiryo UI" pitchFamily="50" charset="-128"/>
              </a:rPr>
              <a:t>⇒　住民ニーズを踏まえた総合区の現状と課題、次年度の市政運営や予算編成に向けた意見等</a:t>
            </a:r>
            <a:endParaRPr kumimoji="1" lang="ja-JP" altLang="en-US" sz="1000" dirty="0"/>
          </a:p>
        </p:txBody>
      </p:sp>
      <p:sp>
        <p:nvSpPr>
          <p:cNvPr id="29" name="正方形/長方形 27"/>
          <p:cNvSpPr>
            <a:spLocks noChangeArrowheads="1"/>
          </p:cNvSpPr>
          <p:nvPr/>
        </p:nvSpPr>
        <p:spPr bwMode="auto">
          <a:xfrm>
            <a:off x="8100392" y="6597352"/>
            <a:ext cx="1031875" cy="261937"/>
          </a:xfrm>
          <a:prstGeom prst="rect">
            <a:avLst/>
          </a:prstGeom>
          <a:noFill/>
          <a:ln w="9525">
            <a:noFill/>
            <a:miter lim="800000"/>
            <a:headEnd/>
            <a:tailEnd/>
          </a:ln>
        </p:spPr>
        <p:txBody>
          <a:bodyPr>
            <a:spAutoFit/>
          </a:bodyPr>
          <a:lstStyle/>
          <a:p>
            <a:pPr algn="r"/>
            <a:r>
              <a:rPr lang="ja-JP" altLang="en-US" sz="1100" b="1" dirty="0">
                <a:solidFill>
                  <a:srgbClr val="000000"/>
                </a:solidFill>
                <a:latin typeface="ＭＳ Ｐゴシック" charset="-128"/>
                <a:ea typeface="Meiryo UI" pitchFamily="50" charset="-128"/>
                <a:cs typeface="Meiryo UI" pitchFamily="50" charset="-128"/>
              </a:rPr>
              <a:t> 予算</a:t>
            </a:r>
            <a:r>
              <a:rPr lang="en-US" altLang="ja-JP" sz="1100" b="1" dirty="0" smtClean="0">
                <a:solidFill>
                  <a:srgbClr val="000000"/>
                </a:solidFill>
                <a:latin typeface="ＭＳ Ｐゴシック" charset="-128"/>
                <a:ea typeface="Meiryo UI" pitchFamily="50" charset="-128"/>
                <a:cs typeface="Meiryo UI" pitchFamily="50" charset="-128"/>
              </a:rPr>
              <a:t>-</a:t>
            </a:r>
            <a:r>
              <a:rPr lang="ja-JP" altLang="en-US" sz="1100" b="1" dirty="0">
                <a:solidFill>
                  <a:srgbClr val="000000"/>
                </a:solidFill>
                <a:latin typeface="ＭＳ Ｐゴシック" charset="-128"/>
                <a:ea typeface="Meiryo UI" pitchFamily="50" charset="-128"/>
                <a:cs typeface="Meiryo UI" pitchFamily="50" charset="-128"/>
              </a:rPr>
              <a:t>４</a:t>
            </a:r>
            <a:endParaRPr lang="ja-JP" altLang="en-US" sz="1200" b="1" dirty="0">
              <a:solidFill>
                <a:srgbClr val="000000"/>
              </a:solidFill>
              <a:latin typeface="ＭＳ Ｐゴシック" charset="-128"/>
              <a:ea typeface="Meiryo UI" pitchFamily="50" charset="-128"/>
              <a:cs typeface="Meiryo UI" pitchFamily="50" charset="-128"/>
            </a:endParaRPr>
          </a:p>
        </p:txBody>
      </p:sp>
    </p:spTree>
    <p:extLst>
      <p:ext uri="{BB962C8B-B14F-4D97-AF65-F5344CB8AC3E}">
        <p14:creationId xmlns="" xmlns:p14="http://schemas.microsoft.com/office/powerpoint/2010/main" val="629167332"/>
      </p:ext>
    </p:extLst>
  </p:cSld>
  <p:clrMapOvr>
    <a:masterClrMapping/>
  </p:clrMapOvr>
  <p:timing>
    <p:tnLst>
      <p:par>
        <p:cTn id="1" dur="indefinite" restart="never" nodeType="tmRoot"/>
      </p:par>
    </p:tn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3" name="右矢印 102"/>
          <p:cNvSpPr/>
          <p:nvPr/>
        </p:nvSpPr>
        <p:spPr>
          <a:xfrm rot="5400000">
            <a:off x="6012160" y="1875497"/>
            <a:ext cx="216024" cy="360040"/>
          </a:xfrm>
          <a:prstGeom prst="rightArrow">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cxnSp>
        <p:nvCxnSpPr>
          <p:cNvPr id="132" name="直線矢印コネクタ 131"/>
          <p:cNvCxnSpPr/>
          <p:nvPr/>
        </p:nvCxnSpPr>
        <p:spPr>
          <a:xfrm>
            <a:off x="6156176" y="5495302"/>
            <a:ext cx="0" cy="504056"/>
          </a:xfrm>
          <a:prstGeom prst="straightConnector1">
            <a:avLst/>
          </a:prstGeom>
          <a:ln w="31750">
            <a:tailEnd type="none"/>
          </a:ln>
        </p:spPr>
        <p:style>
          <a:lnRef idx="1">
            <a:schemeClr val="accent1"/>
          </a:lnRef>
          <a:fillRef idx="0">
            <a:schemeClr val="accent1"/>
          </a:fillRef>
          <a:effectRef idx="0">
            <a:schemeClr val="accent1"/>
          </a:effectRef>
          <a:fontRef idx="minor">
            <a:schemeClr val="tx1"/>
          </a:fontRef>
        </p:style>
      </p:cxnSp>
      <p:graphicFrame>
        <p:nvGraphicFramePr>
          <p:cNvPr id="11" name="表 10"/>
          <p:cNvGraphicFramePr>
            <a:graphicFrameLocks noGrp="1"/>
          </p:cNvGraphicFramePr>
          <p:nvPr/>
        </p:nvGraphicFramePr>
        <p:xfrm>
          <a:off x="827584" y="858440"/>
          <a:ext cx="7416824" cy="5416853"/>
        </p:xfrm>
        <a:graphic>
          <a:graphicData uri="http://schemas.openxmlformats.org/drawingml/2006/table">
            <a:tbl>
              <a:tblPr firstRow="1" bandRow="1">
                <a:tableStyleId>{5A111915-BE36-4E01-A7E5-04B1672EAD32}</a:tableStyleId>
              </a:tblPr>
              <a:tblGrid>
                <a:gridCol w="3456384">
                  <a:extLst>
                    <a:ext uri="{9D8B030D-6E8A-4147-A177-3AD203B41FA5}">
                      <a16:colId xmlns:a16="http://schemas.microsoft.com/office/drawing/2014/main" xmlns="" val="20000"/>
                    </a:ext>
                  </a:extLst>
                </a:gridCol>
                <a:gridCol w="3960440">
                  <a:extLst>
                    <a:ext uri="{9D8B030D-6E8A-4147-A177-3AD203B41FA5}">
                      <a16:colId xmlns:a16="http://schemas.microsoft.com/office/drawing/2014/main" xmlns="" val="20001"/>
                    </a:ext>
                  </a:extLst>
                </a:gridCol>
              </a:tblGrid>
              <a:tr h="322339">
                <a:tc>
                  <a:txBody>
                    <a:bodyPr/>
                    <a:lstStyle/>
                    <a:p>
                      <a:pPr algn="ctr"/>
                      <a:r>
                        <a:rPr kumimoji="1" lang="ja-JP" altLang="en-US" sz="1600" dirty="0">
                          <a:latin typeface="Meiryo UI" pitchFamily="50" charset="-128"/>
                          <a:ea typeface="Meiryo UI" pitchFamily="50" charset="-128"/>
                          <a:cs typeface="Meiryo UI" pitchFamily="50" charset="-128"/>
                        </a:rPr>
                        <a:t>市長</a:t>
                      </a:r>
                      <a:endParaRPr kumimoji="1" lang="ja-JP" altLang="en-US" sz="1600" b="1" dirty="0">
                        <a:latin typeface="Meiryo UI" pitchFamily="50" charset="-128"/>
                        <a:ea typeface="Meiryo UI" pitchFamily="50" charset="-128"/>
                        <a:cs typeface="Meiryo UI" pitchFamily="50" charset="-128"/>
                      </a:endParaRPr>
                    </a:p>
                  </a:txBody>
                  <a:tcPr>
                    <a:lnR w="12700" cap="flat" cmpd="sng" algn="ctr">
                      <a:solidFill>
                        <a:schemeClr val="bg2"/>
                      </a:solidFill>
                      <a:prstDash val="solid"/>
                      <a:round/>
                      <a:headEnd type="none" w="med" len="med"/>
                      <a:tailEnd type="none" w="med" len="med"/>
                    </a:lnR>
                    <a:lnB w="12700" cap="flat" cmpd="sng" algn="ctr">
                      <a:solidFill>
                        <a:schemeClr val="tx1"/>
                      </a:solidFill>
                      <a:prstDash val="solid"/>
                      <a:round/>
                      <a:headEnd type="none" w="med" len="med"/>
                      <a:tailEnd type="none" w="med" len="med"/>
                    </a:lnB>
                  </a:tcPr>
                </a:tc>
                <a:tc>
                  <a:txBody>
                    <a:bodyPr/>
                    <a:lstStyle/>
                    <a:p>
                      <a:pPr algn="ctr"/>
                      <a:r>
                        <a:rPr kumimoji="1" lang="ja-JP" altLang="en-US" sz="1600" dirty="0">
                          <a:latin typeface="Meiryo UI" pitchFamily="50" charset="-128"/>
                          <a:ea typeface="Meiryo UI" pitchFamily="50" charset="-128"/>
                          <a:cs typeface="Meiryo UI" pitchFamily="50" charset="-128"/>
                        </a:rPr>
                        <a:t>総合区長</a:t>
                      </a:r>
                      <a:endParaRPr kumimoji="1" lang="ja-JP" altLang="en-US" sz="1600" b="1" dirty="0">
                        <a:latin typeface="Meiryo UI" pitchFamily="50" charset="-128"/>
                        <a:ea typeface="Meiryo UI" pitchFamily="50" charset="-128"/>
                        <a:cs typeface="Meiryo UI" pitchFamily="50" charset="-128"/>
                      </a:endParaRPr>
                    </a:p>
                  </a:txBody>
                  <a:tcP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xmlns="" val="10000"/>
                  </a:ext>
                </a:extLst>
              </a:tr>
              <a:tr h="5081573">
                <a:tc gridSpan="2">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kumimoji="1" lang="en-US" altLang="ja-JP" dirty="0" smtClean="0">
                        <a:latin typeface="Meiryo UI" pitchFamily="50" charset="-128"/>
                        <a:ea typeface="Meiryo UI" pitchFamily="50" charset="-128"/>
                        <a:cs typeface="Meiryo UI" pitchFamily="50" charset="-128"/>
                      </a:endParaRPr>
                    </a:p>
                    <a:p>
                      <a:endParaRPr kumimoji="1" lang="en-US" altLang="ja-JP" dirty="0">
                        <a:latin typeface="Meiryo UI" pitchFamily="50" charset="-128"/>
                        <a:ea typeface="Meiryo UI" pitchFamily="50" charset="-128"/>
                        <a:cs typeface="Meiryo UI" pitchFamily="50" charset="-128"/>
                      </a:endParaRPr>
                    </a:p>
                    <a:p>
                      <a:endParaRPr kumimoji="1" lang="en-US" altLang="ja-JP" dirty="0">
                        <a:latin typeface="Meiryo UI" pitchFamily="50" charset="-128"/>
                        <a:ea typeface="Meiryo UI" pitchFamily="50" charset="-128"/>
                        <a:cs typeface="Meiryo UI" pitchFamily="50" charset="-128"/>
                      </a:endParaRPr>
                    </a:p>
                    <a:p>
                      <a:endParaRPr kumimoji="1" lang="en-US" altLang="ja-JP" dirty="0">
                        <a:latin typeface="Meiryo UI" pitchFamily="50" charset="-128"/>
                        <a:ea typeface="Meiryo UI" pitchFamily="50" charset="-128"/>
                        <a:cs typeface="Meiryo UI" pitchFamily="50" charset="-128"/>
                      </a:endParaRPr>
                    </a:p>
                    <a:p>
                      <a:endParaRPr kumimoji="1" lang="en-US" altLang="ja-JP" dirty="0">
                        <a:latin typeface="Meiryo UI" pitchFamily="50" charset="-128"/>
                        <a:ea typeface="Meiryo UI" pitchFamily="50" charset="-128"/>
                        <a:cs typeface="Meiryo UI" pitchFamily="50" charset="-128"/>
                      </a:endParaRPr>
                    </a:p>
                    <a:p>
                      <a:endParaRPr kumimoji="1" lang="en-US" altLang="ja-JP" dirty="0">
                        <a:latin typeface="Meiryo UI" pitchFamily="50" charset="-128"/>
                        <a:ea typeface="Meiryo UI" pitchFamily="50" charset="-128"/>
                        <a:cs typeface="Meiryo UI" pitchFamily="50" charset="-128"/>
                      </a:endParaRPr>
                    </a:p>
                    <a:p>
                      <a:endParaRPr kumimoji="1" lang="en-US" altLang="ja-JP" dirty="0">
                        <a:latin typeface="Meiryo UI" pitchFamily="50" charset="-128"/>
                        <a:ea typeface="Meiryo UI" pitchFamily="50" charset="-128"/>
                        <a:cs typeface="Meiryo UI" pitchFamily="50" charset="-128"/>
                      </a:endParaRPr>
                    </a:p>
                    <a:p>
                      <a:endParaRPr kumimoji="1" lang="en-US" altLang="ja-JP" dirty="0">
                        <a:latin typeface="Meiryo UI" pitchFamily="50" charset="-128"/>
                        <a:ea typeface="Meiryo UI" pitchFamily="50" charset="-128"/>
                        <a:cs typeface="Meiryo UI" pitchFamily="50" charset="-128"/>
                      </a:endParaRPr>
                    </a:p>
                    <a:p>
                      <a:endParaRPr kumimoji="1" lang="en-US" altLang="ja-JP" dirty="0">
                        <a:latin typeface="Meiryo UI" pitchFamily="50" charset="-128"/>
                        <a:ea typeface="Meiryo UI" pitchFamily="50" charset="-128"/>
                        <a:cs typeface="Meiryo UI" pitchFamily="50" charset="-128"/>
                      </a:endParaRPr>
                    </a:p>
                    <a:p>
                      <a:endParaRPr kumimoji="1" lang="en-US" altLang="ja-JP" dirty="0">
                        <a:latin typeface="Meiryo UI" pitchFamily="50" charset="-128"/>
                        <a:ea typeface="Meiryo UI" pitchFamily="50" charset="-128"/>
                        <a:cs typeface="Meiryo UI" pitchFamily="50" charset="-128"/>
                      </a:endParaRPr>
                    </a:p>
                    <a:p>
                      <a:endParaRPr kumimoji="1" lang="en-US" altLang="ja-JP" dirty="0">
                        <a:latin typeface="Meiryo UI" pitchFamily="50" charset="-128"/>
                        <a:ea typeface="Meiryo UI" pitchFamily="50" charset="-128"/>
                        <a:cs typeface="Meiryo UI" pitchFamily="50" charset="-128"/>
                      </a:endParaRPr>
                    </a:p>
                    <a:p>
                      <a:endParaRPr kumimoji="1" lang="en-US" altLang="ja-JP" dirty="0">
                        <a:latin typeface="Meiryo UI" pitchFamily="50" charset="-128"/>
                        <a:ea typeface="Meiryo UI" pitchFamily="50" charset="-128"/>
                        <a:cs typeface="Meiryo UI" pitchFamily="50" charset="-128"/>
                      </a:endParaRPr>
                    </a:p>
                    <a:p>
                      <a:endParaRPr kumimoji="1" lang="en-US" altLang="ja-JP" dirty="0">
                        <a:latin typeface="Meiryo UI" pitchFamily="50" charset="-128"/>
                        <a:ea typeface="Meiryo UI" pitchFamily="50" charset="-128"/>
                        <a:cs typeface="Meiryo UI" pitchFamily="50" charset="-128"/>
                      </a:endParaRPr>
                    </a:p>
                    <a:p>
                      <a:endParaRPr kumimoji="1" lang="en-US" altLang="ja-JP" dirty="0">
                        <a:latin typeface="Meiryo UI" pitchFamily="50" charset="-128"/>
                        <a:ea typeface="Meiryo UI" pitchFamily="50" charset="-128"/>
                        <a:cs typeface="Meiryo UI" pitchFamily="50" charset="-128"/>
                      </a:endParaRPr>
                    </a:p>
                    <a:p>
                      <a:endParaRPr kumimoji="1" lang="en-US" altLang="ja-JP" dirty="0">
                        <a:latin typeface="Meiryo UI" pitchFamily="50" charset="-128"/>
                        <a:ea typeface="Meiryo UI" pitchFamily="50" charset="-128"/>
                        <a:cs typeface="Meiryo UI" pitchFamily="50" charset="-128"/>
                      </a:endParaRPr>
                    </a:p>
                    <a:p>
                      <a:endParaRPr kumimoji="1" lang="ja-JP" altLang="en-US" dirty="0">
                        <a:latin typeface="Meiryo UI" pitchFamily="50" charset="-128"/>
                        <a:ea typeface="Meiryo UI" pitchFamily="50" charset="-128"/>
                        <a:cs typeface="Meiryo UI"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hMerge="1">
                  <a:txBody>
                    <a:bodyPr/>
                    <a:lstStyle/>
                    <a:p>
                      <a:endParaRPr kumimoji="1" lang="ja-JP" altLang="en-US" dirty="0">
                        <a:latin typeface="Meiryo UI" pitchFamily="50" charset="-128"/>
                        <a:ea typeface="Meiryo UI" pitchFamily="50" charset="-128"/>
                        <a:cs typeface="Meiryo UI" pitchFamily="50" charset="-128"/>
                      </a:endParaRPr>
                    </a:p>
                  </a:txBody>
                  <a:tcPr>
                    <a:lnL w="12700" cap="flat" cmpd="sng" algn="ctr">
                      <a:solidFill>
                        <a:schemeClr val="bg2"/>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xmlns="" val="10001"/>
                  </a:ext>
                </a:extLst>
              </a:tr>
            </a:tbl>
          </a:graphicData>
        </a:graphic>
      </p:graphicFrame>
      <p:cxnSp>
        <p:nvCxnSpPr>
          <p:cNvPr id="133" name="直線矢印コネクタ 132"/>
          <p:cNvCxnSpPr/>
          <p:nvPr/>
        </p:nvCxnSpPr>
        <p:spPr>
          <a:xfrm flipH="1">
            <a:off x="827584" y="5999358"/>
            <a:ext cx="3312368" cy="0"/>
          </a:xfrm>
          <a:prstGeom prst="straightConnector1">
            <a:avLst/>
          </a:prstGeom>
          <a:ln w="31750">
            <a:tailEnd type="arrow"/>
          </a:ln>
        </p:spPr>
        <p:style>
          <a:lnRef idx="1">
            <a:schemeClr val="accent1"/>
          </a:lnRef>
          <a:fillRef idx="0">
            <a:schemeClr val="accent1"/>
          </a:fillRef>
          <a:effectRef idx="0">
            <a:schemeClr val="accent1"/>
          </a:effectRef>
          <a:fontRef idx="minor">
            <a:schemeClr val="tx1"/>
          </a:fontRef>
        </p:style>
      </p:cxnSp>
      <p:cxnSp>
        <p:nvCxnSpPr>
          <p:cNvPr id="58" name="直線矢印コネクタ 57"/>
          <p:cNvCxnSpPr/>
          <p:nvPr/>
        </p:nvCxnSpPr>
        <p:spPr>
          <a:xfrm>
            <a:off x="2627784" y="5495302"/>
            <a:ext cx="0" cy="504056"/>
          </a:xfrm>
          <a:prstGeom prst="straightConnector1">
            <a:avLst/>
          </a:prstGeom>
          <a:ln w="31750">
            <a:tailEnd type="none"/>
          </a:ln>
        </p:spPr>
        <p:style>
          <a:lnRef idx="1">
            <a:schemeClr val="accent1"/>
          </a:lnRef>
          <a:fillRef idx="0">
            <a:schemeClr val="accent1"/>
          </a:fillRef>
          <a:effectRef idx="0">
            <a:schemeClr val="accent1"/>
          </a:effectRef>
          <a:fontRef idx="minor">
            <a:schemeClr val="tx1"/>
          </a:fontRef>
        </p:style>
      </p:cxnSp>
      <p:sp>
        <p:nvSpPr>
          <p:cNvPr id="7" name="スライド番号プレースホルダー 2"/>
          <p:cNvSpPr txBox="1">
            <a:spLocks/>
          </p:cNvSpPr>
          <p:nvPr/>
        </p:nvSpPr>
        <p:spPr>
          <a:xfrm>
            <a:off x="7032206" y="13123"/>
            <a:ext cx="2125114" cy="365125"/>
          </a:xfrm>
          <a:prstGeom prst="rect">
            <a:avLst/>
          </a:prstGeom>
        </p:spPr>
        <p:txBody>
          <a:bodyPr vert="horz" lIns="91440" tIns="45720" rIns="91440" bIns="45720" rtlCol="0" anchor="ctr"/>
          <a:lstStyle/>
          <a:p>
            <a:pPr marL="0" marR="0" lvl="0" indent="0" algn="r" defTabSz="914400" rtl="0" eaLnBrk="1" fontAlgn="auto" latinLnBrk="0" hangingPunct="1">
              <a:lnSpc>
                <a:spcPct val="100000"/>
              </a:lnSpc>
              <a:spcBef>
                <a:spcPts val="0"/>
              </a:spcBef>
              <a:spcAft>
                <a:spcPts val="0"/>
              </a:spcAft>
              <a:buClrTx/>
              <a:buSzTx/>
              <a:buFontTx/>
              <a:buNone/>
              <a:tabLst/>
              <a:defRPr/>
            </a:pPr>
            <a:r>
              <a:rPr lang="en-US" altLang="ja-JP" sz="1600" kern="0" dirty="0" smtClean="0">
                <a:solidFill>
                  <a:sysClr val="windowText" lastClr="000000"/>
                </a:solidFill>
                <a:latin typeface="HGPｺﾞｼｯｸE" pitchFamily="50" charset="-128"/>
                <a:ea typeface="HGPｺﾞｼｯｸE" pitchFamily="50" charset="-128"/>
              </a:rPr>
              <a:t>6</a:t>
            </a:r>
            <a:endParaRPr lang="en-US" altLang="ja-JP" sz="1600" kern="0" noProof="0" dirty="0">
              <a:solidFill>
                <a:sysClr val="windowText" lastClr="000000"/>
              </a:solidFill>
              <a:latin typeface="HGPｺﾞｼｯｸE" pitchFamily="50" charset="-128"/>
              <a:ea typeface="HGPｺﾞｼｯｸE" pitchFamily="50" charset="-128"/>
            </a:endParaRPr>
          </a:p>
        </p:txBody>
      </p:sp>
      <p:sp>
        <p:nvSpPr>
          <p:cNvPr id="29" name="角丸四角形 28"/>
          <p:cNvSpPr/>
          <p:nvPr/>
        </p:nvSpPr>
        <p:spPr>
          <a:xfrm>
            <a:off x="2123728" y="2142435"/>
            <a:ext cx="4320480" cy="506264"/>
          </a:xfrm>
          <a:prstGeom prst="roundRect">
            <a:avLst/>
          </a:prstGeom>
          <a:ln w="9525"/>
        </p:spPr>
        <p:style>
          <a:lnRef idx="2">
            <a:schemeClr val="accent1"/>
          </a:lnRef>
          <a:fillRef idx="1">
            <a:schemeClr val="lt1"/>
          </a:fillRef>
          <a:effectRef idx="0">
            <a:schemeClr val="accent1"/>
          </a:effectRef>
          <a:fontRef idx="minor">
            <a:schemeClr val="dk1"/>
          </a:fontRef>
        </p:style>
        <p:txBody>
          <a:bodyPr rtlCol="0" anchor="ctr"/>
          <a:lstStyle/>
          <a:p>
            <a:pPr algn="ctr"/>
            <a:r>
              <a:rPr lang="en-US" altLang="ja-JP" sz="1200" dirty="0">
                <a:solidFill>
                  <a:schemeClr val="tx1"/>
                </a:solidFill>
                <a:latin typeface="Meiryo UI" pitchFamily="50" charset="-128"/>
                <a:ea typeface="Meiryo UI" pitchFamily="50" charset="-128"/>
                <a:cs typeface="Meiryo UI" pitchFamily="50" charset="-128"/>
              </a:rPr>
              <a:t>【</a:t>
            </a:r>
            <a:r>
              <a:rPr lang="ja-JP" altLang="en-US" sz="1200" dirty="0">
                <a:solidFill>
                  <a:schemeClr val="tx1"/>
                </a:solidFill>
                <a:latin typeface="Meiryo UI" pitchFamily="50" charset="-128"/>
                <a:ea typeface="Meiryo UI" pitchFamily="50" charset="-128"/>
                <a:cs typeface="Meiryo UI" pitchFamily="50" charset="-128"/>
              </a:rPr>
              <a:t>次年度に向けた検討</a:t>
            </a:r>
            <a:r>
              <a:rPr lang="en-US" altLang="ja-JP" sz="1200" dirty="0">
                <a:solidFill>
                  <a:schemeClr val="tx1"/>
                </a:solidFill>
                <a:latin typeface="Meiryo UI" pitchFamily="50" charset="-128"/>
                <a:ea typeface="Meiryo UI" pitchFamily="50" charset="-128"/>
                <a:cs typeface="Meiryo UI" pitchFamily="50" charset="-128"/>
              </a:rPr>
              <a:t>】</a:t>
            </a:r>
          </a:p>
          <a:p>
            <a:pPr algn="ctr"/>
            <a:r>
              <a:rPr lang="ja-JP" altLang="en-US" sz="1200" dirty="0">
                <a:solidFill>
                  <a:schemeClr val="tx1"/>
                </a:solidFill>
                <a:latin typeface="Meiryo UI" pitchFamily="50" charset="-128"/>
                <a:ea typeface="Meiryo UI" pitchFamily="50" charset="-128"/>
                <a:cs typeface="Meiryo UI" pitchFamily="50" charset="-128"/>
              </a:rPr>
              <a:t>市政運営の基本的な</a:t>
            </a:r>
            <a:r>
              <a:rPr lang="ja-JP" altLang="en-US" sz="1200" dirty="0" smtClean="0">
                <a:solidFill>
                  <a:schemeClr val="tx1"/>
                </a:solidFill>
                <a:latin typeface="Meiryo UI" pitchFamily="50" charset="-128"/>
                <a:ea typeface="Meiryo UI" pitchFamily="50" charset="-128"/>
                <a:cs typeface="Meiryo UI" pitchFamily="50" charset="-128"/>
              </a:rPr>
              <a:t>考え方・</a:t>
            </a:r>
            <a:r>
              <a:rPr kumimoji="1" lang="ja-JP" altLang="en-US" sz="1200" dirty="0" smtClean="0">
                <a:solidFill>
                  <a:schemeClr val="tx1"/>
                </a:solidFill>
                <a:latin typeface="Meiryo UI" pitchFamily="50" charset="-128"/>
                <a:ea typeface="Meiryo UI" pitchFamily="50" charset="-128"/>
                <a:cs typeface="Meiryo UI" pitchFamily="50" charset="-128"/>
              </a:rPr>
              <a:t>予算</a:t>
            </a:r>
            <a:r>
              <a:rPr kumimoji="1" lang="ja-JP" altLang="en-US" sz="1200" dirty="0">
                <a:solidFill>
                  <a:schemeClr val="tx1"/>
                </a:solidFill>
                <a:latin typeface="Meiryo UI" pitchFamily="50" charset="-128"/>
                <a:ea typeface="Meiryo UI" pitchFamily="50" charset="-128"/>
                <a:cs typeface="Meiryo UI" pitchFamily="50" charset="-128"/>
              </a:rPr>
              <a:t>編成の方針</a:t>
            </a:r>
            <a:endParaRPr kumimoji="1" lang="en-US" altLang="ja-JP" sz="1200" dirty="0">
              <a:solidFill>
                <a:schemeClr val="tx1"/>
              </a:solidFill>
              <a:latin typeface="Meiryo UI" pitchFamily="50" charset="-128"/>
              <a:ea typeface="Meiryo UI" pitchFamily="50" charset="-128"/>
              <a:cs typeface="Meiryo UI" pitchFamily="50" charset="-128"/>
            </a:endParaRPr>
          </a:p>
        </p:txBody>
      </p:sp>
      <p:sp>
        <p:nvSpPr>
          <p:cNvPr id="32" name="角丸四角形 31"/>
          <p:cNvSpPr/>
          <p:nvPr/>
        </p:nvSpPr>
        <p:spPr>
          <a:xfrm>
            <a:off x="1331640" y="3318091"/>
            <a:ext cx="2664296" cy="1523819"/>
          </a:xfrm>
          <a:prstGeom prst="roundRect">
            <a:avLst>
              <a:gd name="adj" fmla="val 10628"/>
            </a:avLst>
          </a:prstGeom>
          <a:noFill/>
          <a:ln w="9525">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en-US" altLang="ja-JP" sz="1600" dirty="0">
              <a:solidFill>
                <a:schemeClr val="tx1"/>
              </a:solidFill>
              <a:latin typeface="Meiryo UI" pitchFamily="50" charset="-128"/>
              <a:ea typeface="Meiryo UI" pitchFamily="50" charset="-128"/>
              <a:cs typeface="Meiryo UI" pitchFamily="50" charset="-128"/>
            </a:endParaRPr>
          </a:p>
          <a:p>
            <a:pPr algn="ctr"/>
            <a:endParaRPr kumimoji="1" lang="ja-JP" altLang="en-US" sz="1600" dirty="0">
              <a:solidFill>
                <a:schemeClr val="tx1"/>
              </a:solidFill>
              <a:latin typeface="Meiryo UI" pitchFamily="50" charset="-128"/>
              <a:ea typeface="Meiryo UI" pitchFamily="50" charset="-128"/>
              <a:cs typeface="Meiryo UI" pitchFamily="50" charset="-128"/>
            </a:endParaRPr>
          </a:p>
        </p:txBody>
      </p:sp>
      <p:sp>
        <p:nvSpPr>
          <p:cNvPr id="45" name="角丸四角形 44"/>
          <p:cNvSpPr/>
          <p:nvPr/>
        </p:nvSpPr>
        <p:spPr>
          <a:xfrm>
            <a:off x="4427984" y="1633214"/>
            <a:ext cx="3744416" cy="340519"/>
          </a:xfrm>
          <a:prstGeom prst="roundRect">
            <a:avLst/>
          </a:prstGeom>
          <a:solidFill>
            <a:schemeClr val="accent1">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wrap="square" rtlCol="0" anchor="ctr">
            <a:spAutoFit/>
          </a:bodyPr>
          <a:lstStyle/>
          <a:p>
            <a:pPr algn="ctr"/>
            <a:r>
              <a:rPr kumimoji="1" lang="ja-JP" altLang="en-US" sz="1400" dirty="0" smtClean="0">
                <a:solidFill>
                  <a:schemeClr val="tx1"/>
                </a:solidFill>
                <a:latin typeface="Meiryo UI" pitchFamily="50" charset="-128"/>
                <a:ea typeface="Meiryo UI" pitchFamily="50" charset="-128"/>
                <a:cs typeface="Meiryo UI" pitchFamily="50" charset="-128"/>
              </a:rPr>
              <a:t>方針策定への直接参画（戦略会議など）</a:t>
            </a:r>
            <a:endParaRPr kumimoji="1" lang="ja-JP" altLang="en-US" sz="1400" dirty="0">
              <a:solidFill>
                <a:schemeClr val="tx1"/>
              </a:solidFill>
              <a:latin typeface="Meiryo UI" pitchFamily="50" charset="-128"/>
              <a:ea typeface="Meiryo UI" pitchFamily="50" charset="-128"/>
              <a:cs typeface="Meiryo UI" pitchFamily="50" charset="-128"/>
            </a:endParaRPr>
          </a:p>
        </p:txBody>
      </p:sp>
      <p:sp>
        <p:nvSpPr>
          <p:cNvPr id="66" name="角丸四角形 65"/>
          <p:cNvSpPr/>
          <p:nvPr/>
        </p:nvSpPr>
        <p:spPr>
          <a:xfrm>
            <a:off x="4716016" y="4265847"/>
            <a:ext cx="2664296" cy="509389"/>
          </a:xfrm>
          <a:prstGeom prst="roundRect">
            <a:avLst/>
          </a:prstGeom>
          <a:solidFill>
            <a:schemeClr val="accent1">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ja-JP" altLang="en-US" sz="1000" dirty="0">
                <a:solidFill>
                  <a:schemeClr val="tx1"/>
                </a:solidFill>
                <a:latin typeface="Meiryo UI" pitchFamily="50" charset="-128"/>
                <a:ea typeface="Meiryo UI" pitchFamily="50" charset="-128"/>
                <a:cs typeface="Meiryo UI" pitchFamily="50" charset="-128"/>
              </a:rPr>
              <a:t>市長と意見交換のうえ</a:t>
            </a:r>
            <a:endParaRPr lang="en-US" altLang="ja-JP" sz="1000" dirty="0">
              <a:solidFill>
                <a:schemeClr val="tx1"/>
              </a:solidFill>
              <a:latin typeface="Meiryo UI" pitchFamily="50" charset="-128"/>
              <a:ea typeface="Meiryo UI" pitchFamily="50" charset="-128"/>
              <a:cs typeface="Meiryo UI" pitchFamily="50" charset="-128"/>
            </a:endParaRPr>
          </a:p>
          <a:p>
            <a:pPr algn="ctr"/>
            <a:r>
              <a:rPr lang="ja-JP" altLang="en-US" sz="1400" dirty="0">
                <a:solidFill>
                  <a:schemeClr val="tx1"/>
                </a:solidFill>
                <a:latin typeface="Meiryo UI" pitchFamily="50" charset="-128"/>
                <a:ea typeface="Meiryo UI" pitchFamily="50" charset="-128"/>
                <a:cs typeface="Meiryo UI" pitchFamily="50" charset="-128"/>
              </a:rPr>
              <a:t>総合区予算案</a:t>
            </a:r>
            <a:r>
              <a:rPr lang="ja-JP" altLang="en-US" sz="1400" dirty="0" smtClean="0">
                <a:solidFill>
                  <a:schemeClr val="tx1"/>
                </a:solidFill>
                <a:latin typeface="Meiryo UI" pitchFamily="50" charset="-128"/>
                <a:ea typeface="Meiryo UI" pitchFamily="50" charset="-128"/>
                <a:cs typeface="Meiryo UI" pitchFamily="50" charset="-128"/>
              </a:rPr>
              <a:t>をとりまとめ</a:t>
            </a:r>
            <a:endParaRPr kumimoji="1" lang="ja-JP" altLang="en-US" sz="1400" dirty="0">
              <a:solidFill>
                <a:schemeClr val="tx1"/>
              </a:solidFill>
              <a:latin typeface="Meiryo UI" pitchFamily="50" charset="-128"/>
              <a:ea typeface="Meiryo UI" pitchFamily="50" charset="-128"/>
              <a:cs typeface="Meiryo UI" pitchFamily="50" charset="-128"/>
            </a:endParaRPr>
          </a:p>
        </p:txBody>
      </p:sp>
      <p:sp>
        <p:nvSpPr>
          <p:cNvPr id="80" name="角丸四角形 79"/>
          <p:cNvSpPr/>
          <p:nvPr/>
        </p:nvSpPr>
        <p:spPr>
          <a:xfrm>
            <a:off x="4499992" y="3318092"/>
            <a:ext cx="2952328" cy="1523819"/>
          </a:xfrm>
          <a:prstGeom prst="roundRect">
            <a:avLst>
              <a:gd name="adj" fmla="val 10628"/>
            </a:avLst>
          </a:prstGeom>
          <a:noFill/>
          <a:ln w="9525">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Meiryo UI" pitchFamily="50" charset="-128"/>
              <a:ea typeface="Meiryo UI" pitchFamily="50" charset="-128"/>
              <a:cs typeface="Meiryo UI" pitchFamily="50" charset="-128"/>
            </a:endParaRPr>
          </a:p>
        </p:txBody>
      </p:sp>
      <p:sp>
        <p:nvSpPr>
          <p:cNvPr id="81" name="角丸四角形 80"/>
          <p:cNvSpPr/>
          <p:nvPr/>
        </p:nvSpPr>
        <p:spPr>
          <a:xfrm>
            <a:off x="4716016" y="3689535"/>
            <a:ext cx="2664296" cy="288000"/>
          </a:xfrm>
          <a:prstGeom prst="roundRect">
            <a:avLst/>
          </a:prstGeom>
          <a:solidFill>
            <a:schemeClr val="accent1">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1400" dirty="0">
                <a:solidFill>
                  <a:schemeClr val="tx1"/>
                </a:solidFill>
                <a:latin typeface="Meiryo UI" pitchFamily="50" charset="-128"/>
                <a:ea typeface="Meiryo UI" pitchFamily="50" charset="-128"/>
                <a:cs typeface="Meiryo UI" pitchFamily="50" charset="-128"/>
              </a:rPr>
              <a:t>市長への直接説明</a:t>
            </a:r>
            <a:endParaRPr kumimoji="1" lang="ja-JP" altLang="en-US" sz="1400" dirty="0">
              <a:solidFill>
                <a:schemeClr val="tx1"/>
              </a:solidFill>
              <a:latin typeface="Meiryo UI" pitchFamily="50" charset="-128"/>
              <a:ea typeface="Meiryo UI" pitchFamily="50" charset="-128"/>
              <a:cs typeface="Meiryo UI" pitchFamily="50" charset="-128"/>
            </a:endParaRPr>
          </a:p>
        </p:txBody>
      </p:sp>
      <p:sp>
        <p:nvSpPr>
          <p:cNvPr id="57" name="テキスト ボックス 56"/>
          <p:cNvSpPr txBox="1"/>
          <p:nvPr/>
        </p:nvSpPr>
        <p:spPr>
          <a:xfrm>
            <a:off x="6156176" y="1227425"/>
            <a:ext cx="2088232" cy="276999"/>
          </a:xfrm>
          <a:prstGeom prst="rect">
            <a:avLst/>
          </a:prstGeom>
          <a:noFill/>
        </p:spPr>
        <p:txBody>
          <a:bodyPr wrap="square" rtlCol="0">
            <a:spAutoFit/>
          </a:bodyPr>
          <a:lstStyle/>
          <a:p>
            <a:r>
              <a:rPr kumimoji="1" lang="ja-JP" altLang="en-US" sz="1200" dirty="0">
                <a:latin typeface="Meiryo UI" pitchFamily="50" charset="-128"/>
                <a:ea typeface="Meiryo UI" pitchFamily="50" charset="-128"/>
                <a:cs typeface="Meiryo UI" pitchFamily="50" charset="-128"/>
              </a:rPr>
              <a:t>住民ニーズの</a:t>
            </a:r>
            <a:r>
              <a:rPr kumimoji="1" lang="ja-JP" altLang="en-US" sz="1200" dirty="0" smtClean="0">
                <a:latin typeface="Meiryo UI" pitchFamily="50" charset="-128"/>
                <a:ea typeface="Meiryo UI" pitchFamily="50" charset="-128"/>
                <a:cs typeface="Meiryo UI" pitchFamily="50" charset="-128"/>
              </a:rPr>
              <a:t>把握</a:t>
            </a:r>
            <a:endParaRPr kumimoji="1" lang="en-US" altLang="ja-JP" sz="1200" dirty="0">
              <a:latin typeface="Meiryo UI" pitchFamily="50" charset="-128"/>
              <a:ea typeface="Meiryo UI" pitchFamily="50" charset="-128"/>
              <a:cs typeface="Meiryo UI" pitchFamily="50" charset="-128"/>
            </a:endParaRPr>
          </a:p>
        </p:txBody>
      </p:sp>
      <p:sp>
        <p:nvSpPr>
          <p:cNvPr id="101" name="左右矢印 100"/>
          <p:cNvSpPr/>
          <p:nvPr/>
        </p:nvSpPr>
        <p:spPr>
          <a:xfrm flipH="1" flipV="1">
            <a:off x="3851920" y="4366883"/>
            <a:ext cx="822568" cy="288032"/>
          </a:xfrm>
          <a:prstGeom prst="leftRightArrow">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nvGrpSpPr>
          <p:cNvPr id="5" name="グループ化 4"/>
          <p:cNvGrpSpPr/>
          <p:nvPr/>
        </p:nvGrpSpPr>
        <p:grpSpPr>
          <a:xfrm>
            <a:off x="179512" y="1146470"/>
            <a:ext cx="648072" cy="4999768"/>
            <a:chOff x="230183" y="1124744"/>
            <a:chExt cx="597401" cy="4954768"/>
          </a:xfrm>
        </p:grpSpPr>
        <p:sp>
          <p:nvSpPr>
            <p:cNvPr id="2" name="矢印: 右 1"/>
            <p:cNvSpPr/>
            <p:nvPr/>
          </p:nvSpPr>
          <p:spPr>
            <a:xfrm>
              <a:off x="230183" y="1124744"/>
              <a:ext cx="597401" cy="474560"/>
            </a:xfrm>
            <a:prstGeom prst="rightArrow">
              <a:avLst/>
            </a:prstGeom>
            <a:solidFill>
              <a:schemeClr val="accent5">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 name="正方形/長方形 2"/>
            <p:cNvSpPr/>
            <p:nvPr/>
          </p:nvSpPr>
          <p:spPr>
            <a:xfrm>
              <a:off x="230183" y="1268760"/>
              <a:ext cx="222527" cy="4810752"/>
            </a:xfrm>
            <a:prstGeom prst="rect">
              <a:avLst/>
            </a:prstGeom>
            <a:solidFill>
              <a:schemeClr val="accent5">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 name="正方形/長方形 3"/>
            <p:cNvSpPr/>
            <p:nvPr/>
          </p:nvSpPr>
          <p:spPr>
            <a:xfrm>
              <a:off x="230183" y="5791969"/>
              <a:ext cx="597401" cy="282584"/>
            </a:xfrm>
            <a:prstGeom prst="rect">
              <a:avLst/>
            </a:prstGeom>
            <a:solidFill>
              <a:schemeClr val="accent5">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sp>
        <p:nvSpPr>
          <p:cNvPr id="85" name="テキスト ボックス 84"/>
          <p:cNvSpPr txBox="1"/>
          <p:nvPr/>
        </p:nvSpPr>
        <p:spPr>
          <a:xfrm>
            <a:off x="107504" y="2659695"/>
            <a:ext cx="369332" cy="1323439"/>
          </a:xfrm>
          <a:prstGeom prst="rect">
            <a:avLst/>
          </a:prstGeom>
          <a:noFill/>
        </p:spPr>
        <p:txBody>
          <a:bodyPr vert="eaVert" wrap="none" rtlCol="0">
            <a:spAutoFit/>
          </a:bodyPr>
          <a:lstStyle/>
          <a:p>
            <a:r>
              <a:rPr kumimoji="1" lang="ja-JP" altLang="en-US" sz="1200" dirty="0">
                <a:latin typeface="Meiryo UI" pitchFamily="50" charset="-128"/>
                <a:ea typeface="Meiryo UI" pitchFamily="50" charset="-128"/>
                <a:cs typeface="Meiryo UI" pitchFamily="50" charset="-128"/>
              </a:rPr>
              <a:t>ＰＤＣＡ</a:t>
            </a:r>
            <a:r>
              <a:rPr kumimoji="1" lang="ja-JP" altLang="en-US" sz="1200" dirty="0" smtClean="0">
                <a:latin typeface="Meiryo UI" pitchFamily="50" charset="-128"/>
                <a:ea typeface="Meiryo UI" pitchFamily="50" charset="-128"/>
                <a:cs typeface="Meiryo UI" pitchFamily="50" charset="-128"/>
              </a:rPr>
              <a:t>サイクル</a:t>
            </a:r>
            <a:endParaRPr kumimoji="1" lang="ja-JP" altLang="en-US" sz="1200" dirty="0">
              <a:latin typeface="Meiryo UI" pitchFamily="50" charset="-128"/>
              <a:ea typeface="Meiryo UI" pitchFamily="50" charset="-128"/>
              <a:cs typeface="Meiryo UI" pitchFamily="50" charset="-128"/>
            </a:endParaRPr>
          </a:p>
        </p:txBody>
      </p:sp>
      <p:sp>
        <p:nvSpPr>
          <p:cNvPr id="61" name="テキスト ボックス 60"/>
          <p:cNvSpPr txBox="1"/>
          <p:nvPr/>
        </p:nvSpPr>
        <p:spPr>
          <a:xfrm>
            <a:off x="1302612" y="3342318"/>
            <a:ext cx="1080120" cy="276999"/>
          </a:xfrm>
          <a:prstGeom prst="rect">
            <a:avLst/>
          </a:prstGeom>
          <a:noFill/>
          <a:ln w="9525">
            <a:noFill/>
          </a:ln>
        </p:spPr>
        <p:style>
          <a:lnRef idx="2">
            <a:schemeClr val="accent1"/>
          </a:lnRef>
          <a:fillRef idx="1">
            <a:schemeClr val="lt1"/>
          </a:fillRef>
          <a:effectRef idx="0">
            <a:schemeClr val="accent1"/>
          </a:effectRef>
          <a:fontRef idx="minor">
            <a:schemeClr val="dk1"/>
          </a:fontRef>
        </p:style>
        <p:txBody>
          <a:bodyPr wrap="square" rtlCol="0">
            <a:spAutoFit/>
          </a:bodyPr>
          <a:lstStyle/>
          <a:p>
            <a:pPr algn="ctr"/>
            <a:r>
              <a:rPr lang="ja-JP" altLang="en-US" sz="1200" dirty="0">
                <a:latin typeface="Meiryo UI" pitchFamily="50" charset="-128"/>
                <a:ea typeface="Meiryo UI" pitchFamily="50" charset="-128"/>
                <a:cs typeface="Meiryo UI" pitchFamily="50" charset="-128"/>
              </a:rPr>
              <a:t>予算編成</a:t>
            </a:r>
            <a:endParaRPr kumimoji="1" lang="ja-JP" altLang="en-US" sz="1200" dirty="0">
              <a:latin typeface="Meiryo UI" pitchFamily="50" charset="-128"/>
              <a:ea typeface="Meiryo UI" pitchFamily="50" charset="-128"/>
              <a:cs typeface="Meiryo UI" pitchFamily="50" charset="-128"/>
            </a:endParaRPr>
          </a:p>
        </p:txBody>
      </p:sp>
      <p:sp>
        <p:nvSpPr>
          <p:cNvPr id="98" name="角丸四角形 97"/>
          <p:cNvSpPr/>
          <p:nvPr/>
        </p:nvSpPr>
        <p:spPr>
          <a:xfrm>
            <a:off x="3070880" y="5669798"/>
            <a:ext cx="2520280" cy="432048"/>
          </a:xfrm>
          <a:prstGeom prst="roundRect">
            <a:avLst>
              <a:gd name="adj" fmla="val 9612"/>
            </a:avLst>
          </a:prstGeom>
          <a:ln w="6350"/>
        </p:spPr>
        <p:style>
          <a:lnRef idx="2">
            <a:schemeClr val="accent1"/>
          </a:lnRef>
          <a:fillRef idx="1">
            <a:schemeClr val="lt1"/>
          </a:fillRef>
          <a:effectRef idx="0">
            <a:schemeClr val="accent1"/>
          </a:effectRef>
          <a:fontRef idx="minor">
            <a:schemeClr val="dk1"/>
          </a:fontRef>
        </p:style>
        <p:txBody>
          <a:bodyPr tIns="0" bIns="0" rtlCol="0" anchor="b" anchorCtr="0"/>
          <a:lstStyle/>
          <a:p>
            <a:pPr algn="ctr"/>
            <a:r>
              <a:rPr kumimoji="1" lang="ja-JP" altLang="en-US" sz="1200" dirty="0">
                <a:solidFill>
                  <a:schemeClr val="tx1"/>
                </a:solidFill>
                <a:latin typeface="Meiryo UI" pitchFamily="50" charset="-128"/>
                <a:ea typeface="Meiryo UI" pitchFamily="50" charset="-128"/>
                <a:cs typeface="Meiryo UI" pitchFamily="50" charset="-128"/>
              </a:rPr>
              <a:t>市会の審議を経て予算</a:t>
            </a:r>
            <a:r>
              <a:rPr kumimoji="1" lang="ja-JP" altLang="en-US" sz="1200" dirty="0" smtClean="0">
                <a:solidFill>
                  <a:schemeClr val="tx1"/>
                </a:solidFill>
                <a:latin typeface="Meiryo UI" pitchFamily="50" charset="-128"/>
                <a:ea typeface="Meiryo UI" pitchFamily="50" charset="-128"/>
                <a:cs typeface="Meiryo UI" pitchFamily="50" charset="-128"/>
              </a:rPr>
              <a:t>成立</a:t>
            </a:r>
            <a:endParaRPr kumimoji="1" lang="en-US" altLang="ja-JP" sz="1200" dirty="0" smtClean="0">
              <a:solidFill>
                <a:schemeClr val="tx1"/>
              </a:solidFill>
              <a:latin typeface="Meiryo UI" pitchFamily="50" charset="-128"/>
              <a:ea typeface="Meiryo UI" pitchFamily="50" charset="-128"/>
              <a:cs typeface="Meiryo UI" pitchFamily="50" charset="-128"/>
            </a:endParaRPr>
          </a:p>
          <a:p>
            <a:pPr algn="ctr"/>
            <a:r>
              <a:rPr kumimoji="1" lang="ja-JP" altLang="en-US" sz="1200" dirty="0" smtClean="0">
                <a:solidFill>
                  <a:schemeClr val="tx1"/>
                </a:solidFill>
                <a:latin typeface="Meiryo UI" pitchFamily="50" charset="-128"/>
                <a:ea typeface="Meiryo UI" pitchFamily="50" charset="-128"/>
                <a:cs typeface="Meiryo UI" pitchFamily="50" charset="-128"/>
              </a:rPr>
              <a:t>予算の執行</a:t>
            </a:r>
            <a:endParaRPr kumimoji="1" lang="en-US" altLang="ja-JP" sz="1200" dirty="0">
              <a:solidFill>
                <a:schemeClr val="tx1"/>
              </a:solidFill>
              <a:latin typeface="Meiryo UI" pitchFamily="50" charset="-128"/>
              <a:ea typeface="Meiryo UI" pitchFamily="50" charset="-128"/>
              <a:cs typeface="Meiryo UI" pitchFamily="50" charset="-128"/>
            </a:endParaRPr>
          </a:p>
        </p:txBody>
      </p:sp>
      <p:sp>
        <p:nvSpPr>
          <p:cNvPr id="90" name="正方形/長方形 89"/>
          <p:cNvSpPr/>
          <p:nvPr/>
        </p:nvSpPr>
        <p:spPr>
          <a:xfrm>
            <a:off x="-900608" y="4094808"/>
            <a:ext cx="72007" cy="576064"/>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5" name="角丸四角形 104"/>
          <p:cNvSpPr/>
          <p:nvPr/>
        </p:nvSpPr>
        <p:spPr>
          <a:xfrm>
            <a:off x="4860032" y="5290331"/>
            <a:ext cx="2484016" cy="288000"/>
          </a:xfrm>
          <a:prstGeom prst="roundRect">
            <a:avLst/>
          </a:prstGeom>
          <a:solidFill>
            <a:schemeClr val="accent1">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1400" dirty="0">
                <a:solidFill>
                  <a:schemeClr val="tx1"/>
                </a:solidFill>
                <a:latin typeface="Meiryo UI" pitchFamily="50" charset="-128"/>
                <a:ea typeface="Meiryo UI" pitchFamily="50" charset="-128"/>
                <a:cs typeface="Meiryo UI" pitchFamily="50" charset="-128"/>
              </a:rPr>
              <a:t>総合区予算（案）説明</a:t>
            </a:r>
            <a:endParaRPr kumimoji="1" lang="ja-JP" altLang="en-US" sz="1400" dirty="0">
              <a:solidFill>
                <a:schemeClr val="tx1"/>
              </a:solidFill>
              <a:latin typeface="Meiryo UI" pitchFamily="50" charset="-128"/>
              <a:ea typeface="Meiryo UI" pitchFamily="50" charset="-128"/>
              <a:cs typeface="Meiryo UI" pitchFamily="50" charset="-128"/>
            </a:endParaRPr>
          </a:p>
        </p:txBody>
      </p:sp>
      <p:sp>
        <p:nvSpPr>
          <p:cNvPr id="59" name="曲折矢印 58"/>
          <p:cNvSpPr/>
          <p:nvPr/>
        </p:nvSpPr>
        <p:spPr>
          <a:xfrm rot="5400000">
            <a:off x="7674732" y="4956507"/>
            <a:ext cx="1787422" cy="792087"/>
          </a:xfrm>
          <a:prstGeom prst="bentArrow">
            <a:avLst>
              <a:gd name="adj1" fmla="val 45716"/>
              <a:gd name="adj2" fmla="val 50000"/>
              <a:gd name="adj3" fmla="val 50000"/>
              <a:gd name="adj4" fmla="val 45962"/>
            </a:avLst>
          </a:prstGeom>
          <a:solidFill>
            <a:schemeClr val="accent5">
              <a:lumMod val="60000"/>
              <a:lumOff val="40000"/>
            </a:schemeClr>
          </a:solidFill>
          <a:ln>
            <a:noFill/>
          </a:ln>
          <a:scene3d>
            <a:camera prst="orthographicFront">
              <a:rot lat="0" lon="10799999" rev="0"/>
            </a:camera>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solidFill>
                <a:schemeClr val="tx1"/>
              </a:solidFill>
            </a:endParaRPr>
          </a:p>
        </p:txBody>
      </p:sp>
      <p:sp>
        <p:nvSpPr>
          <p:cNvPr id="67" name="正方形/長方形 66"/>
          <p:cNvSpPr/>
          <p:nvPr/>
        </p:nvSpPr>
        <p:spPr>
          <a:xfrm>
            <a:off x="8316416" y="4530846"/>
            <a:ext cx="547857" cy="177243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eaVert" rtlCol="0" anchor="ctr"/>
          <a:lstStyle/>
          <a:p>
            <a:pPr algn="ctr"/>
            <a:r>
              <a:rPr kumimoji="1" lang="ja-JP" altLang="en-US" sz="1100" dirty="0" smtClean="0">
                <a:solidFill>
                  <a:schemeClr val="tx1"/>
                </a:solidFill>
                <a:latin typeface="Meiryo UI" pitchFamily="50" charset="-128"/>
                <a:ea typeface="Meiryo UI" pitchFamily="50" charset="-128"/>
                <a:cs typeface="Meiryo UI" pitchFamily="50" charset="-128"/>
              </a:rPr>
              <a:t>行政サービスの提供</a:t>
            </a:r>
            <a:endParaRPr kumimoji="1" lang="ja-JP" altLang="en-US" sz="1100" dirty="0">
              <a:solidFill>
                <a:schemeClr val="tx1"/>
              </a:solidFill>
              <a:latin typeface="Meiryo UI" pitchFamily="50" charset="-128"/>
              <a:ea typeface="Meiryo UI" pitchFamily="50" charset="-128"/>
              <a:cs typeface="Meiryo UI" pitchFamily="50" charset="-128"/>
            </a:endParaRPr>
          </a:p>
        </p:txBody>
      </p:sp>
      <p:sp>
        <p:nvSpPr>
          <p:cNvPr id="69" name="曲折矢印 68"/>
          <p:cNvSpPr/>
          <p:nvPr/>
        </p:nvSpPr>
        <p:spPr>
          <a:xfrm>
            <a:off x="8028384" y="786430"/>
            <a:ext cx="792088" cy="2664296"/>
          </a:xfrm>
          <a:prstGeom prst="bentArrow">
            <a:avLst>
              <a:gd name="adj1" fmla="val 42964"/>
              <a:gd name="adj2" fmla="val 35353"/>
              <a:gd name="adj3" fmla="val 48814"/>
              <a:gd name="adj4" fmla="val 33153"/>
            </a:avLst>
          </a:prstGeom>
          <a:solidFill>
            <a:schemeClr val="accent5">
              <a:lumMod val="60000"/>
              <a:lumOff val="40000"/>
            </a:schemeClr>
          </a:solidFill>
          <a:ln>
            <a:noFill/>
          </a:ln>
          <a:scene3d>
            <a:camera prst="orthographicFront">
              <a:rot lat="0" lon="10799977" rev="51"/>
            </a:camera>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solidFill>
                <a:schemeClr val="tx1"/>
              </a:solidFill>
            </a:endParaRPr>
          </a:p>
        </p:txBody>
      </p:sp>
      <p:sp>
        <p:nvSpPr>
          <p:cNvPr id="70" name="正方形/長方形 69"/>
          <p:cNvSpPr/>
          <p:nvPr/>
        </p:nvSpPr>
        <p:spPr>
          <a:xfrm>
            <a:off x="8388424" y="1578518"/>
            <a:ext cx="504056" cy="177243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eaVert" rtlCol="0" anchor="ctr"/>
          <a:lstStyle/>
          <a:p>
            <a:pPr algn="ctr"/>
            <a:r>
              <a:rPr kumimoji="1" lang="ja-JP" altLang="en-US" sz="1100" dirty="0" smtClean="0">
                <a:solidFill>
                  <a:schemeClr val="tx1"/>
                </a:solidFill>
                <a:latin typeface="Meiryo UI" pitchFamily="50" charset="-128"/>
                <a:ea typeface="Meiryo UI" pitchFamily="50" charset="-128"/>
                <a:cs typeface="Meiryo UI" pitchFamily="50" charset="-128"/>
              </a:rPr>
              <a:t>地域の実情・地域の声</a:t>
            </a:r>
            <a:endParaRPr kumimoji="1" lang="ja-JP" altLang="en-US" sz="1100" dirty="0">
              <a:solidFill>
                <a:schemeClr val="tx1"/>
              </a:solidFill>
              <a:latin typeface="Meiryo UI" pitchFamily="50" charset="-128"/>
              <a:ea typeface="Meiryo UI" pitchFamily="50" charset="-128"/>
              <a:cs typeface="Meiryo UI" pitchFamily="50" charset="-128"/>
            </a:endParaRPr>
          </a:p>
        </p:txBody>
      </p:sp>
      <p:sp>
        <p:nvSpPr>
          <p:cNvPr id="62" name="角丸四角形 61"/>
          <p:cNvSpPr/>
          <p:nvPr/>
        </p:nvSpPr>
        <p:spPr>
          <a:xfrm>
            <a:off x="8244408" y="4077072"/>
            <a:ext cx="720080" cy="284749"/>
          </a:xfrm>
          <a:prstGeom prst="roundRect">
            <a:avLst/>
          </a:prstGeom>
          <a:solidFill>
            <a:schemeClr val="accent6">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36000" rIns="0" bIns="36000" rtlCol="0" anchor="ctr">
            <a:spAutoFit/>
          </a:bodyPr>
          <a:lstStyle/>
          <a:p>
            <a:pPr algn="ctr"/>
            <a:r>
              <a:rPr kumimoji="1" lang="ja-JP" altLang="en-US" sz="1200" b="1" dirty="0" smtClean="0">
                <a:solidFill>
                  <a:schemeClr val="tx1"/>
                </a:solidFill>
                <a:latin typeface="Meiryo UI" pitchFamily="50" charset="-128"/>
                <a:ea typeface="Meiryo UI" pitchFamily="50" charset="-128"/>
                <a:cs typeface="Meiryo UI" pitchFamily="50" charset="-128"/>
              </a:rPr>
              <a:t>住 民</a:t>
            </a:r>
            <a:endParaRPr kumimoji="1" lang="ja-JP" altLang="en-US" sz="1200" b="1" dirty="0">
              <a:solidFill>
                <a:schemeClr val="tx1"/>
              </a:solidFill>
              <a:latin typeface="Meiryo UI" pitchFamily="50" charset="-128"/>
              <a:ea typeface="Meiryo UI" pitchFamily="50" charset="-128"/>
              <a:cs typeface="Meiryo UI" pitchFamily="50" charset="-128"/>
            </a:endParaRPr>
          </a:p>
        </p:txBody>
      </p:sp>
      <p:grpSp>
        <p:nvGrpSpPr>
          <p:cNvPr id="6" name="グループ化 76"/>
          <p:cNvGrpSpPr/>
          <p:nvPr/>
        </p:nvGrpSpPr>
        <p:grpSpPr>
          <a:xfrm>
            <a:off x="1828800" y="815005"/>
            <a:ext cx="308880" cy="373992"/>
            <a:chOff x="827584" y="404664"/>
            <a:chExt cx="1080120" cy="1634480"/>
          </a:xfrm>
        </p:grpSpPr>
        <p:sp>
          <p:nvSpPr>
            <p:cNvPr id="75" name="二等辺三角形 74"/>
            <p:cNvSpPr/>
            <p:nvPr/>
          </p:nvSpPr>
          <p:spPr>
            <a:xfrm>
              <a:off x="827584" y="1124744"/>
              <a:ext cx="1060704" cy="914400"/>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4" name="フローチャート : 結合子 73"/>
            <p:cNvSpPr/>
            <p:nvPr/>
          </p:nvSpPr>
          <p:spPr>
            <a:xfrm>
              <a:off x="827584" y="404664"/>
              <a:ext cx="1080120" cy="1080120"/>
            </a:xfrm>
            <a:prstGeom prst="flowChartConnector">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grpSp>
        <p:nvGrpSpPr>
          <p:cNvPr id="8" name="グループ化 120"/>
          <p:cNvGrpSpPr/>
          <p:nvPr/>
        </p:nvGrpSpPr>
        <p:grpSpPr>
          <a:xfrm>
            <a:off x="6948264" y="822484"/>
            <a:ext cx="864096" cy="353014"/>
            <a:chOff x="6804248" y="332656"/>
            <a:chExt cx="1368152" cy="360040"/>
          </a:xfrm>
        </p:grpSpPr>
        <p:grpSp>
          <p:nvGrpSpPr>
            <p:cNvPr id="9" name="グループ化 77"/>
            <p:cNvGrpSpPr/>
            <p:nvPr/>
          </p:nvGrpSpPr>
          <p:grpSpPr>
            <a:xfrm>
              <a:off x="7812360" y="332656"/>
              <a:ext cx="360040" cy="360040"/>
              <a:chOff x="827584" y="404664"/>
              <a:chExt cx="1080120" cy="1634480"/>
            </a:xfrm>
          </p:grpSpPr>
          <p:sp>
            <p:nvSpPr>
              <p:cNvPr id="82" name="二等辺三角形 81"/>
              <p:cNvSpPr/>
              <p:nvPr/>
            </p:nvSpPr>
            <p:spPr>
              <a:xfrm>
                <a:off x="827584" y="1124744"/>
                <a:ext cx="1060704" cy="914400"/>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4" name="フローチャート : 結合子 83"/>
              <p:cNvSpPr/>
              <p:nvPr/>
            </p:nvSpPr>
            <p:spPr>
              <a:xfrm>
                <a:off x="827584" y="404664"/>
                <a:ext cx="1080120" cy="1080120"/>
              </a:xfrm>
              <a:prstGeom prst="flowChartConnector">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grpSp>
          <p:nvGrpSpPr>
            <p:cNvPr id="10" name="グループ化 86"/>
            <p:cNvGrpSpPr/>
            <p:nvPr/>
          </p:nvGrpSpPr>
          <p:grpSpPr>
            <a:xfrm>
              <a:off x="7668344" y="332656"/>
              <a:ext cx="360040" cy="360040"/>
              <a:chOff x="827584" y="404664"/>
              <a:chExt cx="1080120" cy="1634480"/>
            </a:xfrm>
          </p:grpSpPr>
          <p:sp>
            <p:nvSpPr>
              <p:cNvPr id="88" name="二等辺三角形 87"/>
              <p:cNvSpPr/>
              <p:nvPr/>
            </p:nvSpPr>
            <p:spPr>
              <a:xfrm>
                <a:off x="827584" y="1124744"/>
                <a:ext cx="1060704" cy="914400"/>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9" name="フローチャート : 結合子 88"/>
              <p:cNvSpPr/>
              <p:nvPr/>
            </p:nvSpPr>
            <p:spPr>
              <a:xfrm>
                <a:off x="827584" y="404664"/>
                <a:ext cx="1080120" cy="1080120"/>
              </a:xfrm>
              <a:prstGeom prst="flowChartConnector">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grpSp>
          <p:nvGrpSpPr>
            <p:cNvPr id="12" name="グループ化 90"/>
            <p:cNvGrpSpPr/>
            <p:nvPr/>
          </p:nvGrpSpPr>
          <p:grpSpPr>
            <a:xfrm>
              <a:off x="7524328" y="332656"/>
              <a:ext cx="360040" cy="360040"/>
              <a:chOff x="827584" y="404664"/>
              <a:chExt cx="1080120" cy="1634480"/>
            </a:xfrm>
          </p:grpSpPr>
          <p:sp>
            <p:nvSpPr>
              <p:cNvPr id="92" name="二等辺三角形 91"/>
              <p:cNvSpPr/>
              <p:nvPr/>
            </p:nvSpPr>
            <p:spPr>
              <a:xfrm>
                <a:off x="827584" y="1124744"/>
                <a:ext cx="1060704" cy="914400"/>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4" name="フローチャート : 結合子 93"/>
              <p:cNvSpPr/>
              <p:nvPr/>
            </p:nvSpPr>
            <p:spPr>
              <a:xfrm>
                <a:off x="827584" y="404664"/>
                <a:ext cx="1080120" cy="1080120"/>
              </a:xfrm>
              <a:prstGeom prst="flowChartConnector">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grpSp>
          <p:nvGrpSpPr>
            <p:cNvPr id="13" name="グループ化 94"/>
            <p:cNvGrpSpPr/>
            <p:nvPr/>
          </p:nvGrpSpPr>
          <p:grpSpPr>
            <a:xfrm>
              <a:off x="7380312" y="332656"/>
              <a:ext cx="360040" cy="360040"/>
              <a:chOff x="827584" y="404664"/>
              <a:chExt cx="1080120" cy="1634480"/>
            </a:xfrm>
          </p:grpSpPr>
          <p:sp>
            <p:nvSpPr>
              <p:cNvPr id="96" name="二等辺三角形 95"/>
              <p:cNvSpPr/>
              <p:nvPr/>
            </p:nvSpPr>
            <p:spPr>
              <a:xfrm>
                <a:off x="827584" y="1124744"/>
                <a:ext cx="1060704" cy="914400"/>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7" name="フローチャート : 結合子 96"/>
              <p:cNvSpPr/>
              <p:nvPr/>
            </p:nvSpPr>
            <p:spPr>
              <a:xfrm>
                <a:off x="827584" y="404664"/>
                <a:ext cx="1080120" cy="1080120"/>
              </a:xfrm>
              <a:prstGeom prst="flowChartConnector">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grpSp>
          <p:nvGrpSpPr>
            <p:cNvPr id="14" name="グループ化 107"/>
            <p:cNvGrpSpPr/>
            <p:nvPr/>
          </p:nvGrpSpPr>
          <p:grpSpPr>
            <a:xfrm>
              <a:off x="7236296" y="332656"/>
              <a:ext cx="360040" cy="360040"/>
              <a:chOff x="827584" y="404664"/>
              <a:chExt cx="1080120" cy="1634480"/>
            </a:xfrm>
          </p:grpSpPr>
          <p:sp>
            <p:nvSpPr>
              <p:cNvPr id="110" name="二等辺三角形 109"/>
              <p:cNvSpPr/>
              <p:nvPr/>
            </p:nvSpPr>
            <p:spPr>
              <a:xfrm>
                <a:off x="827584" y="1124744"/>
                <a:ext cx="1060704" cy="914400"/>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1" name="フローチャート : 結合子 110"/>
              <p:cNvSpPr/>
              <p:nvPr/>
            </p:nvSpPr>
            <p:spPr>
              <a:xfrm>
                <a:off x="827584" y="404664"/>
                <a:ext cx="1080120" cy="1080120"/>
              </a:xfrm>
              <a:prstGeom prst="flowChartConnector">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grpSp>
          <p:nvGrpSpPr>
            <p:cNvPr id="15" name="グループ化 111"/>
            <p:cNvGrpSpPr/>
            <p:nvPr/>
          </p:nvGrpSpPr>
          <p:grpSpPr>
            <a:xfrm>
              <a:off x="7092280" y="332656"/>
              <a:ext cx="360040" cy="360040"/>
              <a:chOff x="827584" y="404664"/>
              <a:chExt cx="1080120" cy="1634480"/>
            </a:xfrm>
          </p:grpSpPr>
          <p:sp>
            <p:nvSpPr>
              <p:cNvPr id="113" name="二等辺三角形 112"/>
              <p:cNvSpPr/>
              <p:nvPr/>
            </p:nvSpPr>
            <p:spPr>
              <a:xfrm>
                <a:off x="827584" y="1124744"/>
                <a:ext cx="1060704" cy="914400"/>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4" name="フローチャート : 結合子 113"/>
              <p:cNvSpPr/>
              <p:nvPr/>
            </p:nvSpPr>
            <p:spPr>
              <a:xfrm>
                <a:off x="827584" y="404664"/>
                <a:ext cx="1080120" cy="1080120"/>
              </a:xfrm>
              <a:prstGeom prst="flowChartConnector">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grpSp>
          <p:nvGrpSpPr>
            <p:cNvPr id="16" name="グループ化 114"/>
            <p:cNvGrpSpPr/>
            <p:nvPr/>
          </p:nvGrpSpPr>
          <p:grpSpPr>
            <a:xfrm>
              <a:off x="6948264" y="332656"/>
              <a:ext cx="360040" cy="360040"/>
              <a:chOff x="827584" y="404664"/>
              <a:chExt cx="1080120" cy="1634480"/>
            </a:xfrm>
          </p:grpSpPr>
          <p:sp>
            <p:nvSpPr>
              <p:cNvPr id="116" name="二等辺三角形 115"/>
              <p:cNvSpPr/>
              <p:nvPr/>
            </p:nvSpPr>
            <p:spPr>
              <a:xfrm>
                <a:off x="827584" y="1124744"/>
                <a:ext cx="1060704" cy="914400"/>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7" name="フローチャート : 結合子 116"/>
              <p:cNvSpPr/>
              <p:nvPr/>
            </p:nvSpPr>
            <p:spPr>
              <a:xfrm>
                <a:off x="827584" y="404664"/>
                <a:ext cx="1080120" cy="1080120"/>
              </a:xfrm>
              <a:prstGeom prst="flowChartConnector">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grpSp>
          <p:nvGrpSpPr>
            <p:cNvPr id="17" name="グループ化 117"/>
            <p:cNvGrpSpPr/>
            <p:nvPr/>
          </p:nvGrpSpPr>
          <p:grpSpPr>
            <a:xfrm>
              <a:off x="6804248" y="332656"/>
              <a:ext cx="360040" cy="360040"/>
              <a:chOff x="827584" y="404664"/>
              <a:chExt cx="1080120" cy="1634480"/>
            </a:xfrm>
          </p:grpSpPr>
          <p:sp>
            <p:nvSpPr>
              <p:cNvPr id="119" name="二等辺三角形 118"/>
              <p:cNvSpPr/>
              <p:nvPr/>
            </p:nvSpPr>
            <p:spPr>
              <a:xfrm>
                <a:off x="827584" y="1124744"/>
                <a:ext cx="1060704" cy="914400"/>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0" name="フローチャート : 結合子 119"/>
              <p:cNvSpPr/>
              <p:nvPr/>
            </p:nvSpPr>
            <p:spPr>
              <a:xfrm>
                <a:off x="827584" y="404664"/>
                <a:ext cx="1080120" cy="1080120"/>
              </a:xfrm>
              <a:prstGeom prst="flowChartConnector">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grpSp>
      <p:sp>
        <p:nvSpPr>
          <p:cNvPr id="122" name="角丸四角形 121"/>
          <p:cNvSpPr/>
          <p:nvPr/>
        </p:nvSpPr>
        <p:spPr>
          <a:xfrm>
            <a:off x="1475656" y="3617527"/>
            <a:ext cx="2376264" cy="576064"/>
          </a:xfrm>
          <a:prstGeom prst="roundRect">
            <a:avLst/>
          </a:prstGeom>
          <a:ln w="9525"/>
        </p:spPr>
        <p:style>
          <a:lnRef idx="2">
            <a:schemeClr val="accent1"/>
          </a:lnRef>
          <a:fillRef idx="1">
            <a:schemeClr val="lt1"/>
          </a:fillRef>
          <a:effectRef idx="0">
            <a:schemeClr val="accent1"/>
          </a:effectRef>
          <a:fontRef idx="minor">
            <a:schemeClr val="dk1"/>
          </a:fontRef>
        </p:style>
        <p:txBody>
          <a:bodyPr rtlCol="0" anchor="ctr"/>
          <a:lstStyle/>
          <a:p>
            <a:r>
              <a:rPr lang="ja-JP" altLang="en-US" sz="1000" dirty="0" smtClean="0">
                <a:latin typeface="Meiryo UI" pitchFamily="50" charset="-128"/>
                <a:ea typeface="Meiryo UI" pitchFamily="50" charset="-128"/>
                <a:cs typeface="Meiryo UI" pitchFamily="50" charset="-128"/>
              </a:rPr>
              <a:t>総合区長の意見を踏まえ</a:t>
            </a:r>
            <a:endParaRPr lang="en-US" altLang="ja-JP" sz="1000" dirty="0" smtClean="0">
              <a:latin typeface="Meiryo UI" pitchFamily="50" charset="-128"/>
              <a:ea typeface="Meiryo UI" pitchFamily="50" charset="-128"/>
              <a:cs typeface="Meiryo UI" pitchFamily="50" charset="-128"/>
            </a:endParaRPr>
          </a:p>
          <a:p>
            <a:r>
              <a:rPr lang="ja-JP" altLang="en-US" sz="1000" dirty="0" smtClean="0">
                <a:latin typeface="Meiryo UI" pitchFamily="50" charset="-128"/>
                <a:ea typeface="Meiryo UI" pitchFamily="50" charset="-128"/>
                <a:cs typeface="Meiryo UI" pitchFamily="50" charset="-128"/>
              </a:rPr>
              <a:t>全市的観点から</a:t>
            </a:r>
            <a:endParaRPr lang="en-US" altLang="ja-JP" sz="1000" dirty="0" smtClean="0">
              <a:latin typeface="Meiryo UI" pitchFamily="50" charset="-128"/>
              <a:ea typeface="Meiryo UI" pitchFamily="50" charset="-128"/>
              <a:cs typeface="Meiryo UI" pitchFamily="50" charset="-128"/>
            </a:endParaRPr>
          </a:p>
          <a:p>
            <a:pPr algn="ctr"/>
            <a:r>
              <a:rPr lang="ja-JP" altLang="en-US" sz="1200" dirty="0" smtClean="0">
                <a:latin typeface="Meiryo UI" pitchFamily="50" charset="-128"/>
                <a:ea typeface="Meiryo UI" pitchFamily="50" charset="-128"/>
                <a:cs typeface="Meiryo UI" pitchFamily="50" charset="-128"/>
              </a:rPr>
              <a:t>各局予算を検討</a:t>
            </a:r>
            <a:endParaRPr lang="ja-JP" altLang="en-US" sz="1200" dirty="0">
              <a:latin typeface="Meiryo UI" pitchFamily="50" charset="-128"/>
              <a:ea typeface="Meiryo UI" pitchFamily="50" charset="-128"/>
              <a:cs typeface="Meiryo UI" pitchFamily="50" charset="-128"/>
            </a:endParaRPr>
          </a:p>
        </p:txBody>
      </p:sp>
      <p:sp>
        <p:nvSpPr>
          <p:cNvPr id="123" name="角丸四角形 122"/>
          <p:cNvSpPr/>
          <p:nvPr/>
        </p:nvSpPr>
        <p:spPr>
          <a:xfrm>
            <a:off x="1475656" y="4305063"/>
            <a:ext cx="2376264" cy="464840"/>
          </a:xfrm>
          <a:prstGeom prst="roundRect">
            <a:avLst/>
          </a:prstGeom>
          <a:ln w="9525"/>
        </p:spPr>
        <p:style>
          <a:lnRef idx="2">
            <a:schemeClr val="accent1"/>
          </a:lnRef>
          <a:fillRef idx="1">
            <a:schemeClr val="lt1"/>
          </a:fillRef>
          <a:effectRef idx="0">
            <a:schemeClr val="accent1"/>
          </a:effectRef>
          <a:fontRef idx="minor">
            <a:schemeClr val="dk1"/>
          </a:fontRef>
        </p:style>
        <p:txBody>
          <a:bodyPr rtlCol="0" anchor="ctr"/>
          <a:lstStyle/>
          <a:p>
            <a:pPr algn="ctr"/>
            <a:r>
              <a:rPr lang="ja-JP" altLang="en-US" sz="1200" dirty="0" smtClean="0">
                <a:solidFill>
                  <a:schemeClr val="tx1"/>
                </a:solidFill>
                <a:latin typeface="Meiryo UI" pitchFamily="50" charset="-128"/>
                <a:ea typeface="Meiryo UI" pitchFamily="50" charset="-128"/>
                <a:cs typeface="Meiryo UI" pitchFamily="50" charset="-128"/>
              </a:rPr>
              <a:t>各総合区の特色ある予算</a:t>
            </a:r>
            <a:endParaRPr lang="en-US" altLang="ja-JP" sz="1200" dirty="0">
              <a:solidFill>
                <a:schemeClr val="tx1"/>
              </a:solidFill>
              <a:latin typeface="Meiryo UI" pitchFamily="50" charset="-128"/>
              <a:ea typeface="Meiryo UI" pitchFamily="50" charset="-128"/>
              <a:cs typeface="Meiryo UI" pitchFamily="50" charset="-128"/>
            </a:endParaRPr>
          </a:p>
        </p:txBody>
      </p:sp>
      <p:sp>
        <p:nvSpPr>
          <p:cNvPr id="125" name="角丸四角形 124"/>
          <p:cNvSpPr/>
          <p:nvPr/>
        </p:nvSpPr>
        <p:spPr>
          <a:xfrm>
            <a:off x="1475656" y="4913919"/>
            <a:ext cx="2448272" cy="288000"/>
          </a:xfrm>
          <a:prstGeom prst="roundRect">
            <a:avLst/>
          </a:prstGeom>
          <a:ln w="9525"/>
        </p:spPr>
        <p:style>
          <a:lnRef idx="2">
            <a:schemeClr val="accent1"/>
          </a:lnRef>
          <a:fillRef idx="1">
            <a:schemeClr val="lt1"/>
          </a:fillRef>
          <a:effectRef idx="0">
            <a:schemeClr val="accent1"/>
          </a:effectRef>
          <a:fontRef idx="minor">
            <a:schemeClr val="dk1"/>
          </a:fontRef>
        </p:style>
        <p:txBody>
          <a:bodyPr rtlCol="0" anchor="ctr"/>
          <a:lstStyle/>
          <a:p>
            <a:pPr algn="ctr"/>
            <a:r>
              <a:rPr lang="ja-JP" altLang="en-US" sz="1200" dirty="0" smtClean="0">
                <a:solidFill>
                  <a:schemeClr val="tx1"/>
                </a:solidFill>
                <a:latin typeface="Meiryo UI" pitchFamily="50" charset="-128"/>
                <a:ea typeface="Meiryo UI" pitchFamily="50" charset="-128"/>
                <a:cs typeface="Meiryo UI" pitchFamily="50" charset="-128"/>
              </a:rPr>
              <a:t>市政運営の基本方針策定</a:t>
            </a:r>
            <a:endParaRPr lang="ja-JP" altLang="en-US" sz="1200" dirty="0">
              <a:solidFill>
                <a:schemeClr val="tx1"/>
              </a:solidFill>
              <a:latin typeface="Meiryo UI" pitchFamily="50" charset="-128"/>
              <a:ea typeface="Meiryo UI" pitchFamily="50" charset="-128"/>
              <a:cs typeface="Meiryo UI" pitchFamily="50" charset="-128"/>
            </a:endParaRPr>
          </a:p>
        </p:txBody>
      </p:sp>
      <p:sp>
        <p:nvSpPr>
          <p:cNvPr id="126" name="角丸四角形 125"/>
          <p:cNvSpPr/>
          <p:nvPr/>
        </p:nvSpPr>
        <p:spPr>
          <a:xfrm>
            <a:off x="4860032" y="4913919"/>
            <a:ext cx="2448272" cy="288000"/>
          </a:xfrm>
          <a:prstGeom prst="roundRect">
            <a:avLst/>
          </a:prstGeom>
          <a:ln w="9525"/>
        </p:spPr>
        <p:style>
          <a:lnRef idx="2">
            <a:schemeClr val="accent1"/>
          </a:lnRef>
          <a:fillRef idx="1">
            <a:schemeClr val="lt1"/>
          </a:fillRef>
          <a:effectRef idx="0">
            <a:schemeClr val="accent1"/>
          </a:effectRef>
          <a:fontRef idx="minor">
            <a:schemeClr val="dk1"/>
          </a:fontRef>
        </p:style>
        <p:txBody>
          <a:bodyPr rtlCol="0" anchor="ctr"/>
          <a:lstStyle/>
          <a:p>
            <a:pPr algn="ctr"/>
            <a:r>
              <a:rPr lang="ja-JP" altLang="en-US" sz="1200" dirty="0" smtClean="0">
                <a:solidFill>
                  <a:schemeClr val="tx1"/>
                </a:solidFill>
                <a:latin typeface="Meiryo UI" pitchFamily="50" charset="-128"/>
                <a:ea typeface="Meiryo UI" pitchFamily="50" charset="-128"/>
                <a:cs typeface="Meiryo UI" pitchFamily="50" charset="-128"/>
              </a:rPr>
              <a:t>区政運営の基本方針策定</a:t>
            </a:r>
            <a:endParaRPr lang="ja-JP" altLang="en-US" sz="1200" dirty="0">
              <a:solidFill>
                <a:schemeClr val="tx1"/>
              </a:solidFill>
              <a:latin typeface="Meiryo UI" pitchFamily="50" charset="-128"/>
              <a:ea typeface="Meiryo UI" pitchFamily="50" charset="-128"/>
              <a:cs typeface="Meiryo UI" pitchFamily="50" charset="-128"/>
            </a:endParaRPr>
          </a:p>
        </p:txBody>
      </p:sp>
      <p:sp>
        <p:nvSpPr>
          <p:cNvPr id="128" name="右矢印 127"/>
          <p:cNvSpPr/>
          <p:nvPr/>
        </p:nvSpPr>
        <p:spPr>
          <a:xfrm rot="5400000">
            <a:off x="3887924" y="1623469"/>
            <a:ext cx="720080" cy="360040"/>
          </a:xfrm>
          <a:prstGeom prst="rightArrow">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9" name="テキスト ボックス 128"/>
          <p:cNvSpPr txBox="1"/>
          <p:nvPr/>
        </p:nvSpPr>
        <p:spPr>
          <a:xfrm>
            <a:off x="4572000" y="3341756"/>
            <a:ext cx="2304256" cy="276999"/>
          </a:xfrm>
          <a:prstGeom prst="rect">
            <a:avLst/>
          </a:prstGeom>
          <a:noFill/>
          <a:ln w="9525">
            <a:noFill/>
          </a:ln>
        </p:spPr>
        <p:style>
          <a:lnRef idx="2">
            <a:schemeClr val="accent1"/>
          </a:lnRef>
          <a:fillRef idx="1">
            <a:schemeClr val="lt1"/>
          </a:fillRef>
          <a:effectRef idx="0">
            <a:schemeClr val="accent1"/>
          </a:effectRef>
          <a:fontRef idx="minor">
            <a:schemeClr val="dk1"/>
          </a:fontRef>
        </p:style>
        <p:txBody>
          <a:bodyPr wrap="square" rtlCol="0">
            <a:spAutoFit/>
          </a:bodyPr>
          <a:lstStyle/>
          <a:p>
            <a:r>
              <a:rPr kumimoji="1" lang="ja-JP" altLang="en-US" sz="1200" dirty="0" smtClean="0">
                <a:latin typeface="Meiryo UI" pitchFamily="50" charset="-128"/>
                <a:ea typeface="Meiryo UI" pitchFamily="50" charset="-128"/>
                <a:cs typeface="Meiryo UI" pitchFamily="50" charset="-128"/>
              </a:rPr>
              <a:t>総合区予算の要求・説明</a:t>
            </a:r>
            <a:endParaRPr kumimoji="1" lang="ja-JP" altLang="en-US" sz="1200" dirty="0">
              <a:latin typeface="Meiryo UI" pitchFamily="50" charset="-128"/>
              <a:ea typeface="Meiryo UI" pitchFamily="50" charset="-128"/>
              <a:cs typeface="Meiryo UI" pitchFamily="50" charset="-128"/>
            </a:endParaRPr>
          </a:p>
        </p:txBody>
      </p:sp>
      <p:sp>
        <p:nvSpPr>
          <p:cNvPr id="131" name="角丸四角形 130"/>
          <p:cNvSpPr/>
          <p:nvPr/>
        </p:nvSpPr>
        <p:spPr>
          <a:xfrm>
            <a:off x="1475656" y="5290299"/>
            <a:ext cx="2448272" cy="288000"/>
          </a:xfrm>
          <a:prstGeom prst="roundRect">
            <a:avLst/>
          </a:prstGeom>
          <a:ln w="9525"/>
        </p:spPr>
        <p:style>
          <a:lnRef idx="2">
            <a:schemeClr val="accent1"/>
          </a:lnRef>
          <a:fillRef idx="1">
            <a:schemeClr val="lt1"/>
          </a:fillRef>
          <a:effectRef idx="0">
            <a:schemeClr val="accent1"/>
          </a:effectRef>
          <a:fontRef idx="minor">
            <a:schemeClr val="dk1"/>
          </a:fontRef>
        </p:style>
        <p:txBody>
          <a:bodyPr rtlCol="0" anchor="ctr"/>
          <a:lstStyle/>
          <a:p>
            <a:pPr algn="ctr"/>
            <a:r>
              <a:rPr lang="ja-JP" altLang="en-US" sz="1200" dirty="0" smtClean="0">
                <a:solidFill>
                  <a:schemeClr val="tx1"/>
                </a:solidFill>
                <a:latin typeface="Meiryo UI" pitchFamily="50" charset="-128"/>
                <a:ea typeface="Meiryo UI" pitchFamily="50" charset="-128"/>
                <a:cs typeface="Meiryo UI" pitchFamily="50" charset="-128"/>
              </a:rPr>
              <a:t>予算（案）説明</a:t>
            </a:r>
            <a:endParaRPr lang="ja-JP" altLang="en-US" sz="1200" dirty="0">
              <a:solidFill>
                <a:schemeClr val="tx1"/>
              </a:solidFill>
              <a:latin typeface="Meiryo UI" pitchFamily="50" charset="-128"/>
              <a:ea typeface="Meiryo UI" pitchFamily="50" charset="-128"/>
              <a:cs typeface="Meiryo UI" pitchFamily="50" charset="-128"/>
            </a:endParaRPr>
          </a:p>
        </p:txBody>
      </p:sp>
      <p:cxnSp>
        <p:nvCxnSpPr>
          <p:cNvPr id="136" name="直線矢印コネクタ 135"/>
          <p:cNvCxnSpPr/>
          <p:nvPr/>
        </p:nvCxnSpPr>
        <p:spPr>
          <a:xfrm>
            <a:off x="5580112" y="5999358"/>
            <a:ext cx="2520280" cy="0"/>
          </a:xfrm>
          <a:prstGeom prst="straightConnector1">
            <a:avLst/>
          </a:prstGeom>
          <a:ln w="31750">
            <a:tailEnd type="arrow"/>
          </a:ln>
        </p:spPr>
        <p:style>
          <a:lnRef idx="1">
            <a:schemeClr val="accent1"/>
          </a:lnRef>
          <a:fillRef idx="0">
            <a:schemeClr val="accent1"/>
          </a:fillRef>
          <a:effectRef idx="0">
            <a:schemeClr val="accent1"/>
          </a:effectRef>
          <a:fontRef idx="minor">
            <a:schemeClr val="tx1"/>
          </a:fontRef>
        </p:style>
      </p:cxnSp>
      <p:cxnSp>
        <p:nvCxnSpPr>
          <p:cNvPr id="142" name="直線矢印コネクタ 141"/>
          <p:cNvCxnSpPr>
            <a:endCxn id="32" idx="0"/>
          </p:cNvCxnSpPr>
          <p:nvPr/>
        </p:nvCxnSpPr>
        <p:spPr>
          <a:xfrm>
            <a:off x="2663788" y="2674212"/>
            <a:ext cx="0" cy="643879"/>
          </a:xfrm>
          <a:prstGeom prst="straightConnector1">
            <a:avLst/>
          </a:prstGeom>
          <a:ln w="31750">
            <a:tailEnd type="arrow"/>
          </a:ln>
        </p:spPr>
        <p:style>
          <a:lnRef idx="1">
            <a:schemeClr val="accent1"/>
          </a:lnRef>
          <a:fillRef idx="0">
            <a:schemeClr val="accent1"/>
          </a:fillRef>
          <a:effectRef idx="0">
            <a:schemeClr val="accent1"/>
          </a:effectRef>
          <a:fontRef idx="minor">
            <a:schemeClr val="tx1"/>
          </a:fontRef>
        </p:style>
      </p:cxnSp>
      <p:cxnSp>
        <p:nvCxnSpPr>
          <p:cNvPr id="156" name="直線矢印コネクタ 155"/>
          <p:cNvCxnSpPr/>
          <p:nvPr/>
        </p:nvCxnSpPr>
        <p:spPr>
          <a:xfrm flipH="1">
            <a:off x="5580112" y="1515457"/>
            <a:ext cx="2520280" cy="0"/>
          </a:xfrm>
          <a:prstGeom prst="straightConnector1">
            <a:avLst/>
          </a:prstGeom>
          <a:ln w="31750">
            <a:tailEnd type="arrow"/>
          </a:ln>
        </p:spPr>
        <p:style>
          <a:lnRef idx="1">
            <a:schemeClr val="accent1"/>
          </a:lnRef>
          <a:fillRef idx="0">
            <a:schemeClr val="accent1"/>
          </a:fillRef>
          <a:effectRef idx="0">
            <a:schemeClr val="accent1"/>
          </a:effectRef>
          <a:fontRef idx="minor">
            <a:schemeClr val="tx1"/>
          </a:fontRef>
        </p:style>
      </p:cxnSp>
      <p:sp>
        <p:nvSpPr>
          <p:cNvPr id="160" name="角丸四角形 159"/>
          <p:cNvSpPr/>
          <p:nvPr/>
        </p:nvSpPr>
        <p:spPr>
          <a:xfrm>
            <a:off x="3027423" y="2719256"/>
            <a:ext cx="2664296" cy="504055"/>
          </a:xfrm>
          <a:prstGeom prst="roundRect">
            <a:avLst/>
          </a:prstGeom>
          <a:solidFill>
            <a:schemeClr val="accent1">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1100" dirty="0" smtClean="0">
                <a:solidFill>
                  <a:schemeClr val="tx1"/>
                </a:solidFill>
                <a:latin typeface="Meiryo UI" pitchFamily="50" charset="-128"/>
                <a:ea typeface="Meiryo UI" pitchFamily="50" charset="-128"/>
                <a:cs typeface="Meiryo UI" pitchFamily="50" charset="-128"/>
              </a:rPr>
              <a:t>サマーレビュー等を踏まえた</a:t>
            </a:r>
            <a:endParaRPr lang="en-US" altLang="ja-JP" sz="1100" dirty="0" smtClean="0">
              <a:solidFill>
                <a:schemeClr val="tx1"/>
              </a:solidFill>
              <a:latin typeface="Meiryo UI" pitchFamily="50" charset="-128"/>
              <a:ea typeface="Meiryo UI" pitchFamily="50" charset="-128"/>
              <a:cs typeface="Meiryo UI" pitchFamily="50" charset="-128"/>
            </a:endParaRPr>
          </a:p>
          <a:p>
            <a:pPr algn="ctr"/>
            <a:r>
              <a:rPr lang="ja-JP" altLang="en-US" sz="1400" dirty="0" smtClean="0">
                <a:solidFill>
                  <a:schemeClr val="tx1"/>
                </a:solidFill>
                <a:latin typeface="Meiryo UI" pitchFamily="50" charset="-128"/>
                <a:ea typeface="Meiryo UI" pitchFamily="50" charset="-128"/>
                <a:cs typeface="Meiryo UI" pitchFamily="50" charset="-128"/>
              </a:rPr>
              <a:t>総合区・各局間の調整</a:t>
            </a:r>
            <a:endParaRPr lang="ja-JP" altLang="en-US" sz="1400" dirty="0">
              <a:solidFill>
                <a:schemeClr val="tx1"/>
              </a:solidFill>
              <a:latin typeface="Meiryo UI" pitchFamily="50" charset="-128"/>
              <a:ea typeface="Meiryo UI" pitchFamily="50" charset="-128"/>
              <a:cs typeface="Meiryo UI" pitchFamily="50" charset="-128"/>
            </a:endParaRPr>
          </a:p>
        </p:txBody>
      </p:sp>
      <p:sp>
        <p:nvSpPr>
          <p:cNvPr id="19" name="角丸四角形 18"/>
          <p:cNvSpPr/>
          <p:nvPr/>
        </p:nvSpPr>
        <p:spPr>
          <a:xfrm>
            <a:off x="3032068" y="1299465"/>
            <a:ext cx="2520280" cy="288000"/>
          </a:xfrm>
          <a:prstGeom prst="roundRect">
            <a:avLst/>
          </a:prstGeom>
          <a:solidFill>
            <a:schemeClr val="accent1">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1400" dirty="0">
                <a:solidFill>
                  <a:schemeClr val="tx1"/>
                </a:solidFill>
                <a:latin typeface="Meiryo UI" pitchFamily="50" charset="-128"/>
                <a:ea typeface="Meiryo UI" pitchFamily="50" charset="-128"/>
                <a:cs typeface="Meiryo UI" pitchFamily="50" charset="-128"/>
              </a:rPr>
              <a:t>サマーレビュー（仮称）</a:t>
            </a:r>
          </a:p>
        </p:txBody>
      </p:sp>
      <p:sp>
        <p:nvSpPr>
          <p:cNvPr id="100" name="右矢印 99"/>
          <p:cNvSpPr/>
          <p:nvPr/>
        </p:nvSpPr>
        <p:spPr>
          <a:xfrm rot="10800000">
            <a:off x="3880496" y="3675247"/>
            <a:ext cx="720080" cy="360040"/>
          </a:xfrm>
          <a:prstGeom prst="rightArrow">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7" name="円/楕円 76"/>
          <p:cNvSpPr/>
          <p:nvPr/>
        </p:nvSpPr>
        <p:spPr>
          <a:xfrm>
            <a:off x="908077" y="6374021"/>
            <a:ext cx="4032448" cy="468000"/>
          </a:xfrm>
          <a:prstGeom prst="ellipse">
            <a:avLst/>
          </a:prstGeom>
          <a:solidFill>
            <a:schemeClr val="accent6">
              <a:lumMod val="60000"/>
              <a:lumOff val="40000"/>
              <a:alpha val="40000"/>
            </a:schemeClr>
          </a:solidFill>
          <a:ln w="95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8" name="円/楕円 77"/>
          <p:cNvSpPr/>
          <p:nvPr/>
        </p:nvSpPr>
        <p:spPr>
          <a:xfrm>
            <a:off x="4216309" y="6374021"/>
            <a:ext cx="4032448" cy="468000"/>
          </a:xfrm>
          <a:prstGeom prst="ellipse">
            <a:avLst/>
          </a:prstGeom>
          <a:solidFill>
            <a:schemeClr val="accent6">
              <a:lumMod val="60000"/>
              <a:lumOff val="40000"/>
              <a:alpha val="40000"/>
            </a:schemeClr>
          </a:solidFill>
          <a:ln w="95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3" name="テキスト ボックス 82"/>
          <p:cNvSpPr txBox="1"/>
          <p:nvPr/>
        </p:nvSpPr>
        <p:spPr>
          <a:xfrm>
            <a:off x="1983388" y="6350206"/>
            <a:ext cx="1887055" cy="461665"/>
          </a:xfrm>
          <a:prstGeom prst="rect">
            <a:avLst/>
          </a:prstGeom>
          <a:noFill/>
        </p:spPr>
        <p:txBody>
          <a:bodyPr wrap="none" rtlCol="0">
            <a:spAutoFit/>
          </a:bodyPr>
          <a:lstStyle/>
          <a:p>
            <a:pPr algn="ctr"/>
            <a:r>
              <a:rPr kumimoji="1" lang="ja-JP" altLang="en-US" sz="1200" dirty="0" smtClean="0">
                <a:latin typeface="Meiryo UI" pitchFamily="50" charset="-128"/>
                <a:ea typeface="Meiryo UI" pitchFamily="50" charset="-128"/>
                <a:cs typeface="Meiryo UI" pitchFamily="50" charset="-128"/>
              </a:rPr>
              <a:t>大阪市全体としての</a:t>
            </a:r>
            <a:endParaRPr kumimoji="1" lang="en-US" altLang="ja-JP" sz="1200" dirty="0" smtClean="0">
              <a:latin typeface="Meiryo UI" pitchFamily="50" charset="-128"/>
              <a:ea typeface="Meiryo UI" pitchFamily="50" charset="-128"/>
              <a:cs typeface="Meiryo UI" pitchFamily="50" charset="-128"/>
            </a:endParaRPr>
          </a:p>
          <a:p>
            <a:pPr algn="ctr"/>
            <a:r>
              <a:rPr kumimoji="1" lang="ja-JP" altLang="en-US" sz="1200" dirty="0" smtClean="0">
                <a:latin typeface="Meiryo UI" pitchFamily="50" charset="-128"/>
                <a:ea typeface="Meiryo UI" pitchFamily="50" charset="-128"/>
                <a:cs typeface="Meiryo UI" pitchFamily="50" charset="-128"/>
              </a:rPr>
              <a:t>施策の一体性を確保・継続</a:t>
            </a:r>
            <a:endParaRPr kumimoji="1" lang="ja-JP" altLang="en-US" sz="1200" dirty="0">
              <a:latin typeface="Meiryo UI" pitchFamily="50" charset="-128"/>
              <a:ea typeface="Meiryo UI" pitchFamily="50" charset="-128"/>
              <a:cs typeface="Meiryo UI" pitchFamily="50" charset="-128"/>
            </a:endParaRPr>
          </a:p>
        </p:txBody>
      </p:sp>
      <p:sp>
        <p:nvSpPr>
          <p:cNvPr id="86" name="テキスト ボックス 85"/>
          <p:cNvSpPr txBox="1"/>
          <p:nvPr/>
        </p:nvSpPr>
        <p:spPr>
          <a:xfrm>
            <a:off x="5083739" y="6350206"/>
            <a:ext cx="1943161" cy="461665"/>
          </a:xfrm>
          <a:prstGeom prst="rect">
            <a:avLst/>
          </a:prstGeom>
          <a:noFill/>
        </p:spPr>
        <p:txBody>
          <a:bodyPr wrap="none" rtlCol="0">
            <a:spAutoFit/>
          </a:bodyPr>
          <a:lstStyle/>
          <a:p>
            <a:pPr algn="ctr"/>
            <a:r>
              <a:rPr kumimoji="1" lang="ja-JP" altLang="en-US" sz="1200" dirty="0" smtClean="0">
                <a:latin typeface="Meiryo UI" pitchFamily="50" charset="-128"/>
                <a:ea typeface="Meiryo UI" pitchFamily="50" charset="-128"/>
                <a:cs typeface="Meiryo UI" pitchFamily="50" charset="-128"/>
              </a:rPr>
              <a:t>地域の実情に応じた</a:t>
            </a:r>
            <a:endParaRPr kumimoji="1" lang="en-US" altLang="ja-JP" sz="1200" dirty="0" smtClean="0">
              <a:latin typeface="Meiryo UI" pitchFamily="50" charset="-128"/>
              <a:ea typeface="Meiryo UI" pitchFamily="50" charset="-128"/>
              <a:cs typeface="Meiryo UI" pitchFamily="50" charset="-128"/>
            </a:endParaRPr>
          </a:p>
          <a:p>
            <a:pPr algn="ctr"/>
            <a:r>
              <a:rPr kumimoji="1" lang="ja-JP" altLang="en-US" sz="1200" dirty="0" smtClean="0">
                <a:latin typeface="Meiryo UI" pitchFamily="50" charset="-128"/>
                <a:ea typeface="Meiryo UI" pitchFamily="50" charset="-128"/>
                <a:cs typeface="Meiryo UI" pitchFamily="50" charset="-128"/>
              </a:rPr>
              <a:t>特色ある行政サービスを充実</a:t>
            </a:r>
            <a:endParaRPr kumimoji="1" lang="ja-JP" altLang="en-US" sz="1200" dirty="0">
              <a:latin typeface="Meiryo UI" pitchFamily="50" charset="-128"/>
              <a:ea typeface="Meiryo UI" pitchFamily="50" charset="-128"/>
              <a:cs typeface="Meiryo UI" pitchFamily="50" charset="-128"/>
            </a:endParaRPr>
          </a:p>
        </p:txBody>
      </p:sp>
      <p:sp>
        <p:nvSpPr>
          <p:cNvPr id="91" name="正方形/長方形 90"/>
          <p:cNvSpPr/>
          <p:nvPr/>
        </p:nvSpPr>
        <p:spPr>
          <a:xfrm>
            <a:off x="0" y="-14165"/>
            <a:ext cx="9144000" cy="432000"/>
          </a:xfrm>
          <a:prstGeom prst="rect">
            <a:avLst/>
          </a:prstGeom>
          <a:gradFill>
            <a:gsLst>
              <a:gs pos="0">
                <a:schemeClr val="accent2">
                  <a:lumMod val="40000"/>
                  <a:lumOff val="60000"/>
                </a:schemeClr>
              </a:gs>
              <a:gs pos="50000">
                <a:schemeClr val="bg1"/>
              </a:gs>
              <a:gs pos="100000">
                <a:schemeClr val="accent2">
                  <a:lumMod val="40000"/>
                  <a:lumOff val="6000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r>
              <a:rPr lang="ja-JP" altLang="en-US" sz="2000" b="1" dirty="0">
                <a:solidFill>
                  <a:prstClr val="black"/>
                </a:solidFill>
                <a:latin typeface="Meiryo UI" pitchFamily="50" charset="-128"/>
                <a:ea typeface="Meiryo UI" pitchFamily="50" charset="-128"/>
                <a:cs typeface="Meiryo UI" pitchFamily="50" charset="-128"/>
              </a:rPr>
              <a:t>３</a:t>
            </a:r>
            <a:r>
              <a:rPr lang="ja-JP" altLang="en-US" sz="2000" b="1" dirty="0" smtClean="0">
                <a:solidFill>
                  <a:prstClr val="black"/>
                </a:solidFill>
                <a:latin typeface="Meiryo UI" pitchFamily="50" charset="-128"/>
                <a:ea typeface="Meiryo UI" pitchFamily="50" charset="-128"/>
                <a:cs typeface="Meiryo UI" pitchFamily="50" charset="-128"/>
              </a:rPr>
              <a:t>　</a:t>
            </a:r>
            <a:r>
              <a:rPr lang="ja-JP" altLang="en-US" sz="2000" b="1" dirty="0" smtClean="0">
                <a:solidFill>
                  <a:schemeClr val="tx1"/>
                </a:solidFill>
                <a:latin typeface="Meiryo UI" pitchFamily="50" charset="-128"/>
                <a:ea typeface="Meiryo UI" pitchFamily="50" charset="-128"/>
                <a:cs typeface="Meiryo UI" pitchFamily="50" charset="-128"/>
              </a:rPr>
              <a:t>総合区長の予算意見具申権の具体化</a:t>
            </a:r>
            <a:endParaRPr lang="ja-JP" altLang="en-US" sz="2000" b="1" dirty="0">
              <a:solidFill>
                <a:prstClr val="black"/>
              </a:solidFill>
              <a:latin typeface="Meiryo UI" pitchFamily="50" charset="-128"/>
              <a:ea typeface="Meiryo UI" pitchFamily="50" charset="-128"/>
              <a:cs typeface="Meiryo UI" pitchFamily="50" charset="-128"/>
            </a:endParaRPr>
          </a:p>
        </p:txBody>
      </p:sp>
      <p:sp>
        <p:nvSpPr>
          <p:cNvPr id="95" name="テキスト ボックス 94"/>
          <p:cNvSpPr txBox="1"/>
          <p:nvPr/>
        </p:nvSpPr>
        <p:spPr>
          <a:xfrm>
            <a:off x="-121196" y="409781"/>
            <a:ext cx="3541068" cy="400110"/>
          </a:xfrm>
          <a:prstGeom prst="rect">
            <a:avLst/>
          </a:prstGeom>
          <a:noFill/>
        </p:spPr>
        <p:txBody>
          <a:bodyPr wrap="square" rtlCol="0">
            <a:spAutoFit/>
          </a:bodyPr>
          <a:lstStyle/>
          <a:p>
            <a:r>
              <a:rPr lang="ja-JP" altLang="en-US" sz="1900" b="1"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（２）</a:t>
            </a:r>
            <a:r>
              <a:rPr lang="ja-JP" altLang="en-US" sz="2000" b="1" dirty="0" smtClean="0">
                <a:latin typeface="Meiryo UI" pitchFamily="50" charset="-128"/>
                <a:ea typeface="Meiryo UI" pitchFamily="50" charset="-128"/>
                <a:cs typeface="Meiryo UI" pitchFamily="50" charset="-128"/>
              </a:rPr>
              <a:t>予算編成プロセス</a:t>
            </a:r>
            <a:endParaRPr lang="ja-JP" altLang="en-US" sz="2000" b="1" dirty="0">
              <a:latin typeface="Meiryo UI" pitchFamily="50" charset="-128"/>
              <a:ea typeface="Meiryo UI" pitchFamily="50" charset="-128"/>
              <a:cs typeface="Meiryo UI" pitchFamily="50" charset="-128"/>
            </a:endParaRPr>
          </a:p>
        </p:txBody>
      </p:sp>
      <p:grpSp>
        <p:nvGrpSpPr>
          <p:cNvPr id="18" name="グループ化 145"/>
          <p:cNvGrpSpPr/>
          <p:nvPr/>
        </p:nvGrpSpPr>
        <p:grpSpPr>
          <a:xfrm>
            <a:off x="8244408" y="3501008"/>
            <a:ext cx="720080" cy="569038"/>
            <a:chOff x="9900592" y="3717032"/>
            <a:chExt cx="659442" cy="497030"/>
          </a:xfrm>
        </p:grpSpPr>
        <p:grpSp>
          <p:nvGrpSpPr>
            <p:cNvPr id="20" name="グループ化 107"/>
            <p:cNvGrpSpPr/>
            <p:nvPr/>
          </p:nvGrpSpPr>
          <p:grpSpPr>
            <a:xfrm>
              <a:off x="10332640" y="3717032"/>
              <a:ext cx="227394" cy="353014"/>
              <a:chOff x="827584" y="404664"/>
              <a:chExt cx="1080120" cy="1634480"/>
            </a:xfrm>
          </p:grpSpPr>
          <p:sp>
            <p:nvSpPr>
              <p:cNvPr id="134" name="二等辺三角形 133"/>
              <p:cNvSpPr/>
              <p:nvPr/>
            </p:nvSpPr>
            <p:spPr>
              <a:xfrm>
                <a:off x="827584" y="1124744"/>
                <a:ext cx="1060704" cy="914400"/>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5" name="フローチャート : 結合子 134"/>
              <p:cNvSpPr/>
              <p:nvPr/>
            </p:nvSpPr>
            <p:spPr>
              <a:xfrm>
                <a:off x="827584" y="404664"/>
                <a:ext cx="1080120" cy="1080120"/>
              </a:xfrm>
              <a:prstGeom prst="flowChartConnector">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grpSp>
          <p:nvGrpSpPr>
            <p:cNvPr id="21" name="グループ化 114"/>
            <p:cNvGrpSpPr/>
            <p:nvPr/>
          </p:nvGrpSpPr>
          <p:grpSpPr>
            <a:xfrm>
              <a:off x="10116616" y="3717032"/>
              <a:ext cx="227394" cy="353014"/>
              <a:chOff x="827584" y="404664"/>
              <a:chExt cx="1080120" cy="1634480"/>
            </a:xfrm>
          </p:grpSpPr>
          <p:sp>
            <p:nvSpPr>
              <p:cNvPr id="121" name="二等辺三角形 120"/>
              <p:cNvSpPr/>
              <p:nvPr/>
            </p:nvSpPr>
            <p:spPr>
              <a:xfrm>
                <a:off x="827584" y="1124744"/>
                <a:ext cx="1060704" cy="914400"/>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4" name="フローチャート : 結合子 123"/>
              <p:cNvSpPr/>
              <p:nvPr/>
            </p:nvSpPr>
            <p:spPr>
              <a:xfrm>
                <a:off x="827584" y="404664"/>
                <a:ext cx="1080120" cy="1080120"/>
              </a:xfrm>
              <a:prstGeom prst="flowChartConnector">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grpSp>
          <p:nvGrpSpPr>
            <p:cNvPr id="22" name="グループ化 90"/>
            <p:cNvGrpSpPr/>
            <p:nvPr/>
          </p:nvGrpSpPr>
          <p:grpSpPr>
            <a:xfrm>
              <a:off x="10260632" y="3861048"/>
              <a:ext cx="227394" cy="353014"/>
              <a:chOff x="827584" y="404664"/>
              <a:chExt cx="1080120" cy="1634480"/>
            </a:xfrm>
          </p:grpSpPr>
          <p:sp>
            <p:nvSpPr>
              <p:cNvPr id="139" name="二等辺三角形 138"/>
              <p:cNvSpPr/>
              <p:nvPr/>
            </p:nvSpPr>
            <p:spPr>
              <a:xfrm>
                <a:off x="827584" y="1124744"/>
                <a:ext cx="1060704" cy="914400"/>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40" name="フローチャート : 結合子 139"/>
              <p:cNvSpPr/>
              <p:nvPr/>
            </p:nvSpPr>
            <p:spPr>
              <a:xfrm>
                <a:off x="827584" y="404664"/>
                <a:ext cx="1080120" cy="1080120"/>
              </a:xfrm>
              <a:prstGeom prst="flowChartConnector">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grpSp>
          <p:nvGrpSpPr>
            <p:cNvPr id="23" name="グループ化 111"/>
            <p:cNvGrpSpPr/>
            <p:nvPr/>
          </p:nvGrpSpPr>
          <p:grpSpPr>
            <a:xfrm>
              <a:off x="9900592" y="3717032"/>
              <a:ext cx="227394" cy="353014"/>
              <a:chOff x="827584" y="404664"/>
              <a:chExt cx="1080120" cy="1634480"/>
            </a:xfrm>
          </p:grpSpPr>
          <p:sp>
            <p:nvSpPr>
              <p:cNvPr id="127" name="二等辺三角形 126"/>
              <p:cNvSpPr/>
              <p:nvPr/>
            </p:nvSpPr>
            <p:spPr>
              <a:xfrm>
                <a:off x="827584" y="1124744"/>
                <a:ext cx="1060704" cy="914400"/>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0" name="フローチャート : 結合子 129"/>
              <p:cNvSpPr/>
              <p:nvPr/>
            </p:nvSpPr>
            <p:spPr>
              <a:xfrm>
                <a:off x="827584" y="404664"/>
                <a:ext cx="1080120" cy="1080120"/>
              </a:xfrm>
              <a:prstGeom prst="flowChartConnector">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grpSp>
          <p:nvGrpSpPr>
            <p:cNvPr id="24" name="グループ化 117"/>
            <p:cNvGrpSpPr/>
            <p:nvPr/>
          </p:nvGrpSpPr>
          <p:grpSpPr>
            <a:xfrm>
              <a:off x="10044608" y="3861048"/>
              <a:ext cx="227394" cy="353014"/>
              <a:chOff x="827584" y="404664"/>
              <a:chExt cx="1080120" cy="1634480"/>
            </a:xfrm>
          </p:grpSpPr>
          <p:sp>
            <p:nvSpPr>
              <p:cNvPr id="115" name="二等辺三角形 114"/>
              <p:cNvSpPr/>
              <p:nvPr/>
            </p:nvSpPr>
            <p:spPr>
              <a:xfrm>
                <a:off x="827584" y="1124744"/>
                <a:ext cx="1060704" cy="914400"/>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8" name="フローチャート : 結合子 117"/>
              <p:cNvSpPr/>
              <p:nvPr/>
            </p:nvSpPr>
            <p:spPr>
              <a:xfrm>
                <a:off x="827584" y="404664"/>
                <a:ext cx="1080120" cy="1080120"/>
              </a:xfrm>
              <a:prstGeom prst="flowChartConnector">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grpSp>
      <p:sp>
        <p:nvSpPr>
          <p:cNvPr id="99" name="正方形/長方形 27"/>
          <p:cNvSpPr>
            <a:spLocks noChangeArrowheads="1"/>
          </p:cNvSpPr>
          <p:nvPr/>
        </p:nvSpPr>
        <p:spPr bwMode="auto">
          <a:xfrm>
            <a:off x="8100392" y="-1289"/>
            <a:ext cx="1031875" cy="261937"/>
          </a:xfrm>
          <a:prstGeom prst="rect">
            <a:avLst/>
          </a:prstGeom>
          <a:noFill/>
          <a:ln w="9525">
            <a:noFill/>
            <a:miter lim="800000"/>
            <a:headEnd/>
            <a:tailEnd/>
          </a:ln>
        </p:spPr>
        <p:txBody>
          <a:bodyPr>
            <a:spAutoFit/>
          </a:bodyPr>
          <a:lstStyle/>
          <a:p>
            <a:pPr algn="r"/>
            <a:r>
              <a:rPr lang="ja-JP" altLang="en-US" sz="1100" b="1" dirty="0">
                <a:solidFill>
                  <a:srgbClr val="000000"/>
                </a:solidFill>
                <a:latin typeface="ＭＳ Ｐゴシック" charset="-128"/>
                <a:ea typeface="Meiryo UI" pitchFamily="50" charset="-128"/>
                <a:cs typeface="Meiryo UI" pitchFamily="50" charset="-128"/>
              </a:rPr>
              <a:t> 予算</a:t>
            </a:r>
            <a:r>
              <a:rPr lang="en-US" altLang="ja-JP" sz="1100" b="1" dirty="0" smtClean="0">
                <a:solidFill>
                  <a:srgbClr val="000000"/>
                </a:solidFill>
                <a:latin typeface="ＭＳ Ｐゴシック" charset="-128"/>
                <a:ea typeface="Meiryo UI" pitchFamily="50" charset="-128"/>
                <a:cs typeface="Meiryo UI" pitchFamily="50" charset="-128"/>
              </a:rPr>
              <a:t>-</a:t>
            </a:r>
            <a:r>
              <a:rPr lang="ja-JP" altLang="en-US" sz="1100" b="1" dirty="0">
                <a:solidFill>
                  <a:srgbClr val="000000"/>
                </a:solidFill>
                <a:latin typeface="ＭＳ Ｐゴシック" charset="-128"/>
                <a:ea typeface="Meiryo UI" pitchFamily="50" charset="-128"/>
                <a:cs typeface="Meiryo UI" pitchFamily="50" charset="-128"/>
              </a:rPr>
              <a:t>５</a:t>
            </a:r>
            <a:endParaRPr lang="ja-JP" altLang="en-US" sz="1200" b="1" dirty="0">
              <a:solidFill>
                <a:srgbClr val="000000"/>
              </a:solidFill>
              <a:latin typeface="ＭＳ Ｐゴシック" charset="-128"/>
              <a:ea typeface="Meiryo UI" pitchFamily="50" charset="-128"/>
              <a:cs typeface="Meiryo UI" pitchFamily="50" charset="-128"/>
            </a:endParaRPr>
          </a:p>
        </p:txBody>
      </p:sp>
    </p:spTree>
    <p:extLst>
      <p:ext uri="{BB962C8B-B14F-4D97-AF65-F5344CB8AC3E}">
        <p14:creationId xmlns="" xmlns:p14="http://schemas.microsoft.com/office/powerpoint/2010/main" val="629167332"/>
      </p:ext>
    </p:extLst>
  </p:cSld>
  <p:clrMapOvr>
    <a:masterClrMapping/>
  </p:clrMapOvr>
  <p:timing>
    <p:tnLst>
      <p:par>
        <p:cTn id="1" dur="indefinite" restart="never" nodeType="tmRoot"/>
      </p:par>
    </p:tn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二等辺三角形 3"/>
          <p:cNvSpPr/>
          <p:nvPr/>
        </p:nvSpPr>
        <p:spPr>
          <a:xfrm flipV="1">
            <a:off x="2913991" y="5490344"/>
            <a:ext cx="3022977" cy="311192"/>
          </a:xfrm>
          <a:prstGeom prs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nvGrpSpPr>
          <p:cNvPr id="2" name="グループ化 65"/>
          <p:cNvGrpSpPr/>
          <p:nvPr/>
        </p:nvGrpSpPr>
        <p:grpSpPr>
          <a:xfrm>
            <a:off x="971600" y="2538016"/>
            <a:ext cx="1944216" cy="2924611"/>
            <a:chOff x="433873" y="3212976"/>
            <a:chExt cx="1944216" cy="2446843"/>
          </a:xfrm>
        </p:grpSpPr>
        <p:sp>
          <p:nvSpPr>
            <p:cNvPr id="67" name="四角形: メモ 33"/>
            <p:cNvSpPr/>
            <p:nvPr/>
          </p:nvSpPr>
          <p:spPr>
            <a:xfrm>
              <a:off x="467544" y="3212976"/>
              <a:ext cx="1872208" cy="2446843"/>
            </a:xfrm>
            <a:prstGeom prst="foldedCorner">
              <a:avLst>
                <a:gd name="adj" fmla="val 9055"/>
              </a:avLst>
            </a:prstGeom>
            <a:solidFill>
              <a:schemeClr val="accent6">
                <a:lumMod val="20000"/>
                <a:lumOff val="80000"/>
              </a:schemeClr>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2" name="テキスト ボックス 81"/>
            <p:cNvSpPr txBox="1"/>
            <p:nvPr/>
          </p:nvSpPr>
          <p:spPr>
            <a:xfrm>
              <a:off x="611560" y="3274146"/>
              <a:ext cx="1584176" cy="276999"/>
            </a:xfrm>
            <a:prstGeom prst="rect">
              <a:avLst/>
            </a:prstGeom>
            <a:noFill/>
            <a:ln>
              <a:solidFill>
                <a:schemeClr val="tx1"/>
              </a:solidFill>
            </a:ln>
          </p:spPr>
          <p:txBody>
            <a:bodyPr wrap="square" rtlCol="0">
              <a:spAutoFit/>
            </a:bodyPr>
            <a:lstStyle/>
            <a:p>
              <a:pPr algn="ctr"/>
              <a:r>
                <a:rPr kumimoji="1" lang="en-US" altLang="ja-JP" sz="1200" dirty="0"/>
                <a:t>XX</a:t>
              </a:r>
              <a:r>
                <a:rPr kumimoji="1" lang="ja-JP" altLang="en-US" sz="1200" dirty="0"/>
                <a:t>年度 大阪市予算</a:t>
              </a:r>
            </a:p>
          </p:txBody>
        </p:sp>
        <p:sp>
          <p:nvSpPr>
            <p:cNvPr id="83" name="テキスト ボックス 82"/>
            <p:cNvSpPr txBox="1"/>
            <p:nvPr/>
          </p:nvSpPr>
          <p:spPr>
            <a:xfrm>
              <a:off x="433873" y="5042812"/>
              <a:ext cx="1944216" cy="482631"/>
            </a:xfrm>
            <a:prstGeom prst="rect">
              <a:avLst/>
            </a:prstGeom>
            <a:noFill/>
          </p:spPr>
          <p:txBody>
            <a:bodyPr wrap="square" rtlCol="0">
              <a:spAutoFit/>
            </a:bodyPr>
            <a:lstStyle/>
            <a:p>
              <a:pPr marL="179388" indent="-179388">
                <a:buFont typeface="Wingdings" panose="05000000000000000000" pitchFamily="2" charset="2"/>
                <a:buChar char="Ø"/>
              </a:pPr>
              <a:r>
                <a:rPr kumimoji="1" lang="ja-JP" altLang="en-US" sz="1000" dirty="0">
                  <a:latin typeface="Meiryo UI" panose="020B0604030504040204" pitchFamily="50" charset="-128"/>
                  <a:ea typeface="Meiryo UI" panose="020B0604030504040204" pitchFamily="50" charset="-128"/>
                </a:rPr>
                <a:t>歳出予算は目的別（おおむね局別）に区分して計上</a:t>
              </a:r>
              <a:endParaRPr kumimoji="1" lang="en-US" altLang="ja-JP" sz="1000" dirty="0">
                <a:latin typeface="Meiryo UI" panose="020B0604030504040204" pitchFamily="50" charset="-128"/>
                <a:ea typeface="Meiryo UI" panose="020B0604030504040204" pitchFamily="50" charset="-128"/>
              </a:endParaRPr>
            </a:p>
            <a:p>
              <a:pPr marL="179388" indent="-179388">
                <a:buFont typeface="Wingdings" panose="05000000000000000000" pitchFamily="2" charset="2"/>
                <a:buChar char="Ø"/>
              </a:pPr>
              <a:r>
                <a:rPr kumimoji="1" lang="ja-JP" altLang="en-US" sz="1000" dirty="0">
                  <a:latin typeface="Meiryo UI" panose="020B0604030504040204" pitchFamily="50" charset="-128"/>
                  <a:ea typeface="Meiryo UI" panose="020B0604030504040204" pitchFamily="50" charset="-128"/>
                </a:rPr>
                <a:t>性質</a:t>
              </a:r>
              <a:r>
                <a:rPr kumimoji="1" lang="ja-JP" altLang="en-US" sz="1000" dirty="0" smtClean="0">
                  <a:latin typeface="Meiryo UI" panose="020B0604030504040204" pitchFamily="50" charset="-128"/>
                  <a:ea typeface="Meiryo UI" panose="020B0604030504040204" pitchFamily="50" charset="-128"/>
                </a:rPr>
                <a:t>別の</a:t>
              </a:r>
              <a:r>
                <a:rPr kumimoji="1" lang="ja-JP" altLang="en-US" sz="1000" dirty="0">
                  <a:latin typeface="Meiryo UI" panose="020B0604030504040204" pitchFamily="50" charset="-128"/>
                  <a:ea typeface="Meiryo UI" panose="020B0604030504040204" pitchFamily="50" charset="-128"/>
                </a:rPr>
                <a:t>内訳や財源内訳などは、説明資料で公表</a:t>
              </a:r>
              <a:endParaRPr kumimoji="1" lang="en-US" altLang="ja-JP" sz="1000" dirty="0">
                <a:latin typeface="Meiryo UI" panose="020B0604030504040204" pitchFamily="50" charset="-128"/>
                <a:ea typeface="Meiryo UI" panose="020B0604030504040204" pitchFamily="50" charset="-128"/>
              </a:endParaRPr>
            </a:p>
          </p:txBody>
        </p:sp>
      </p:grpSp>
      <p:sp>
        <p:nvSpPr>
          <p:cNvPr id="38" name="四角形: 角を丸くする 37"/>
          <p:cNvSpPr/>
          <p:nvPr/>
        </p:nvSpPr>
        <p:spPr>
          <a:xfrm>
            <a:off x="3525551" y="2754040"/>
            <a:ext cx="3168352" cy="308442"/>
          </a:xfrm>
          <a:prstGeom prst="roundRect">
            <a:avLst/>
          </a:prstGeom>
          <a:solidFill>
            <a:schemeClr val="accent1">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wrap="square" tIns="36000" bIns="36000" rtlCol="0" anchor="ctr">
            <a:spAutoFit/>
          </a:bodyPr>
          <a:lstStyle/>
          <a:p>
            <a:pPr algn="ctr"/>
            <a:r>
              <a:rPr kumimoji="1" lang="ja-JP" altLang="en-US" dirty="0">
                <a:solidFill>
                  <a:schemeClr val="tx1"/>
                </a:solidFill>
                <a:latin typeface="Meiryo UI" panose="020B0604030504040204" pitchFamily="50" charset="-128"/>
                <a:ea typeface="Meiryo UI" panose="020B0604030504040204" pitchFamily="50" charset="-128"/>
              </a:rPr>
              <a:t>総合区別の予算説明資料</a:t>
            </a:r>
          </a:p>
        </p:txBody>
      </p:sp>
      <p:grpSp>
        <p:nvGrpSpPr>
          <p:cNvPr id="3" name="グループ化 47"/>
          <p:cNvGrpSpPr/>
          <p:nvPr/>
        </p:nvGrpSpPr>
        <p:grpSpPr>
          <a:xfrm>
            <a:off x="3021495" y="3177293"/>
            <a:ext cx="4392488" cy="1903909"/>
            <a:chOff x="2483768" y="3645024"/>
            <a:chExt cx="4044382" cy="1512168"/>
          </a:xfrm>
        </p:grpSpPr>
        <p:sp>
          <p:nvSpPr>
            <p:cNvPr id="49" name="四角形: メモ 10"/>
            <p:cNvSpPr/>
            <p:nvPr/>
          </p:nvSpPr>
          <p:spPr>
            <a:xfrm>
              <a:off x="2627784" y="3861048"/>
              <a:ext cx="876030" cy="1296144"/>
            </a:xfrm>
            <a:prstGeom prst="foldedCorner">
              <a:avLst/>
            </a:prstGeom>
            <a:solidFill>
              <a:schemeClr val="accent6">
                <a:lumMod val="20000"/>
                <a:lumOff val="80000"/>
              </a:schemeClr>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t"/>
            <a:lstStyle/>
            <a:p>
              <a:pPr algn="ctr"/>
              <a:endParaRPr kumimoji="1" lang="ja-JP" altLang="en-US" sz="1200">
                <a:solidFill>
                  <a:schemeClr val="tx1"/>
                </a:solidFill>
                <a:latin typeface="Meiryo UI" panose="020B0604030504040204" pitchFamily="50" charset="-128"/>
                <a:ea typeface="Meiryo UI" panose="020B0604030504040204" pitchFamily="50" charset="-128"/>
              </a:endParaRPr>
            </a:p>
          </p:txBody>
        </p:sp>
        <p:sp>
          <p:nvSpPr>
            <p:cNvPr id="50" name="四角形: メモ 22"/>
            <p:cNvSpPr/>
            <p:nvPr/>
          </p:nvSpPr>
          <p:spPr>
            <a:xfrm>
              <a:off x="3635896" y="3861048"/>
              <a:ext cx="876030" cy="1296144"/>
            </a:xfrm>
            <a:prstGeom prst="foldedCorner">
              <a:avLst/>
            </a:prstGeom>
            <a:solidFill>
              <a:schemeClr val="accent6">
                <a:lumMod val="20000"/>
                <a:lumOff val="80000"/>
              </a:schemeClr>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t"/>
            <a:lstStyle/>
            <a:p>
              <a:pPr algn="ctr"/>
              <a:endParaRPr kumimoji="1" lang="ja-JP" altLang="en-US" sz="1200">
                <a:solidFill>
                  <a:schemeClr val="tx1"/>
                </a:solidFill>
                <a:latin typeface="Meiryo UI" panose="020B0604030504040204" pitchFamily="50" charset="-128"/>
                <a:ea typeface="Meiryo UI" panose="020B0604030504040204" pitchFamily="50" charset="-128"/>
              </a:endParaRPr>
            </a:p>
          </p:txBody>
        </p:sp>
        <p:sp>
          <p:nvSpPr>
            <p:cNvPr id="51" name="四角形: メモ 23"/>
            <p:cNvSpPr/>
            <p:nvPr/>
          </p:nvSpPr>
          <p:spPr>
            <a:xfrm>
              <a:off x="4644008" y="3861048"/>
              <a:ext cx="876030" cy="1296144"/>
            </a:xfrm>
            <a:prstGeom prst="foldedCorner">
              <a:avLst/>
            </a:prstGeom>
            <a:solidFill>
              <a:schemeClr val="accent6">
                <a:lumMod val="20000"/>
                <a:lumOff val="80000"/>
              </a:schemeClr>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t"/>
            <a:lstStyle/>
            <a:p>
              <a:pPr algn="ctr"/>
              <a:endParaRPr kumimoji="1" lang="ja-JP" altLang="en-US" sz="1200">
                <a:solidFill>
                  <a:schemeClr val="tx1"/>
                </a:solidFill>
                <a:latin typeface="Meiryo UI" panose="020B0604030504040204" pitchFamily="50" charset="-128"/>
                <a:ea typeface="Meiryo UI" panose="020B0604030504040204" pitchFamily="50" charset="-128"/>
              </a:endParaRPr>
            </a:p>
          </p:txBody>
        </p:sp>
        <p:sp>
          <p:nvSpPr>
            <p:cNvPr id="52" name="四角形: メモ 24"/>
            <p:cNvSpPr/>
            <p:nvPr/>
          </p:nvSpPr>
          <p:spPr>
            <a:xfrm>
              <a:off x="5652120" y="3861048"/>
              <a:ext cx="876030" cy="1296144"/>
            </a:xfrm>
            <a:prstGeom prst="foldedCorner">
              <a:avLst/>
            </a:prstGeom>
            <a:solidFill>
              <a:schemeClr val="accent6">
                <a:lumMod val="20000"/>
                <a:lumOff val="80000"/>
              </a:schemeClr>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t"/>
            <a:lstStyle/>
            <a:p>
              <a:pPr algn="ctr"/>
              <a:endParaRPr kumimoji="1" lang="ja-JP" altLang="en-US" sz="1200">
                <a:solidFill>
                  <a:schemeClr val="tx1"/>
                </a:solidFill>
                <a:latin typeface="Meiryo UI" panose="020B0604030504040204" pitchFamily="50" charset="-128"/>
                <a:ea typeface="Meiryo UI" panose="020B0604030504040204" pitchFamily="50" charset="-128"/>
              </a:endParaRPr>
            </a:p>
          </p:txBody>
        </p:sp>
        <p:sp>
          <p:nvSpPr>
            <p:cNvPr id="53" name="四角形: メモ 29"/>
            <p:cNvSpPr/>
            <p:nvPr/>
          </p:nvSpPr>
          <p:spPr>
            <a:xfrm>
              <a:off x="2483768" y="3645024"/>
              <a:ext cx="876030" cy="1296144"/>
            </a:xfrm>
            <a:prstGeom prst="foldedCorner">
              <a:avLst/>
            </a:prstGeom>
            <a:solidFill>
              <a:schemeClr val="accent6">
                <a:lumMod val="20000"/>
                <a:lumOff val="80000"/>
              </a:schemeClr>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t"/>
            <a:lstStyle/>
            <a:p>
              <a:pPr algn="ctr"/>
              <a:endParaRPr lang="en-US" altLang="ja-JP" sz="1200" dirty="0" smtClean="0">
                <a:solidFill>
                  <a:schemeClr val="tx1"/>
                </a:solidFill>
                <a:latin typeface="Meiryo UI" panose="020B0604030504040204" pitchFamily="50" charset="-128"/>
                <a:ea typeface="Meiryo UI" panose="020B0604030504040204" pitchFamily="50" charset="-128"/>
              </a:endParaRPr>
            </a:p>
            <a:p>
              <a:pPr algn="ctr"/>
              <a:r>
                <a:rPr lang="ja-JP" altLang="en-US" sz="1200" dirty="0" smtClean="0">
                  <a:solidFill>
                    <a:schemeClr val="tx1"/>
                  </a:solidFill>
                  <a:latin typeface="Meiryo UI" panose="020B0604030504040204" pitchFamily="50" charset="-128"/>
                  <a:ea typeface="Meiryo UI" panose="020B0604030504040204" pitchFamily="50" charset="-128"/>
                </a:rPr>
                <a:t>○○</a:t>
              </a:r>
              <a:r>
                <a:rPr kumimoji="1" lang="ja-JP" altLang="en-US" sz="1200" dirty="0" smtClean="0">
                  <a:solidFill>
                    <a:schemeClr val="tx1"/>
                  </a:solidFill>
                  <a:latin typeface="Meiryo UI" panose="020B0604030504040204" pitchFamily="50" charset="-128"/>
                  <a:ea typeface="Meiryo UI" panose="020B0604030504040204" pitchFamily="50" charset="-128"/>
                </a:rPr>
                <a:t>区</a:t>
              </a:r>
              <a:endParaRPr kumimoji="1" lang="en-US" altLang="ja-JP" sz="1200" dirty="0">
                <a:solidFill>
                  <a:schemeClr val="tx1"/>
                </a:solidFill>
                <a:latin typeface="Meiryo UI" panose="020B0604030504040204" pitchFamily="50" charset="-128"/>
                <a:ea typeface="Meiryo UI" panose="020B0604030504040204" pitchFamily="50" charset="-128"/>
              </a:endParaRPr>
            </a:p>
            <a:p>
              <a:pPr algn="ctr"/>
              <a:r>
                <a:rPr kumimoji="1" lang="ja-JP" altLang="en-US" sz="1200" dirty="0">
                  <a:solidFill>
                    <a:schemeClr val="tx1"/>
                  </a:solidFill>
                  <a:latin typeface="Meiryo UI" panose="020B0604030504040204" pitchFamily="50" charset="-128"/>
                  <a:ea typeface="Meiryo UI" panose="020B0604030504040204" pitchFamily="50" charset="-128"/>
                </a:rPr>
                <a:t>予算の概要</a:t>
              </a:r>
            </a:p>
          </p:txBody>
        </p:sp>
        <p:sp>
          <p:nvSpPr>
            <p:cNvPr id="54" name="四角形: メモ 30"/>
            <p:cNvSpPr/>
            <p:nvPr/>
          </p:nvSpPr>
          <p:spPr>
            <a:xfrm>
              <a:off x="3491880" y="3645024"/>
              <a:ext cx="876030" cy="1296144"/>
            </a:xfrm>
            <a:prstGeom prst="foldedCorner">
              <a:avLst/>
            </a:prstGeom>
            <a:solidFill>
              <a:schemeClr val="accent6">
                <a:lumMod val="20000"/>
                <a:lumOff val="80000"/>
              </a:schemeClr>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t"/>
            <a:lstStyle/>
            <a:p>
              <a:pPr algn="ctr"/>
              <a:endParaRPr lang="en-US" altLang="ja-JP" sz="1200" dirty="0" smtClean="0">
                <a:solidFill>
                  <a:schemeClr val="tx1"/>
                </a:solidFill>
                <a:latin typeface="Meiryo UI" panose="020B0604030504040204" pitchFamily="50" charset="-128"/>
                <a:ea typeface="Meiryo UI" panose="020B0604030504040204" pitchFamily="50" charset="-128"/>
              </a:endParaRPr>
            </a:p>
            <a:p>
              <a:pPr algn="ctr"/>
              <a:r>
                <a:rPr lang="ja-JP" altLang="en-US" sz="1200" dirty="0" smtClean="0">
                  <a:solidFill>
                    <a:schemeClr val="tx1"/>
                  </a:solidFill>
                  <a:latin typeface="Meiryo UI" panose="020B0604030504040204" pitchFamily="50" charset="-128"/>
                  <a:ea typeface="Meiryo UI" panose="020B0604030504040204" pitchFamily="50" charset="-128"/>
                </a:rPr>
                <a:t>△△</a:t>
              </a:r>
              <a:r>
                <a:rPr kumimoji="1" lang="ja-JP" altLang="en-US" sz="1200" dirty="0" smtClean="0">
                  <a:solidFill>
                    <a:schemeClr val="tx1"/>
                  </a:solidFill>
                  <a:latin typeface="Meiryo UI" panose="020B0604030504040204" pitchFamily="50" charset="-128"/>
                  <a:ea typeface="Meiryo UI" panose="020B0604030504040204" pitchFamily="50" charset="-128"/>
                </a:rPr>
                <a:t>区</a:t>
              </a:r>
              <a:endParaRPr kumimoji="1" lang="en-US" altLang="ja-JP" sz="1200" dirty="0">
                <a:solidFill>
                  <a:schemeClr val="tx1"/>
                </a:solidFill>
                <a:latin typeface="Meiryo UI" panose="020B0604030504040204" pitchFamily="50" charset="-128"/>
                <a:ea typeface="Meiryo UI" panose="020B0604030504040204" pitchFamily="50" charset="-128"/>
              </a:endParaRPr>
            </a:p>
            <a:p>
              <a:pPr algn="ctr"/>
              <a:r>
                <a:rPr kumimoji="1" lang="ja-JP" altLang="en-US" sz="1200" dirty="0">
                  <a:solidFill>
                    <a:schemeClr val="tx1"/>
                  </a:solidFill>
                  <a:latin typeface="Meiryo UI" panose="020B0604030504040204" pitchFamily="50" charset="-128"/>
                  <a:ea typeface="Meiryo UI" panose="020B0604030504040204" pitchFamily="50" charset="-128"/>
                </a:rPr>
                <a:t>予算の概要</a:t>
              </a:r>
            </a:p>
          </p:txBody>
        </p:sp>
        <p:sp>
          <p:nvSpPr>
            <p:cNvPr id="56" name="四角形: メモ 31"/>
            <p:cNvSpPr/>
            <p:nvPr/>
          </p:nvSpPr>
          <p:spPr>
            <a:xfrm>
              <a:off x="4499992" y="3645024"/>
              <a:ext cx="876030" cy="1296144"/>
            </a:xfrm>
            <a:prstGeom prst="foldedCorner">
              <a:avLst/>
            </a:prstGeom>
            <a:solidFill>
              <a:schemeClr val="accent6">
                <a:lumMod val="20000"/>
                <a:lumOff val="80000"/>
              </a:schemeClr>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t"/>
            <a:lstStyle/>
            <a:p>
              <a:pPr algn="ctr"/>
              <a:endParaRPr lang="en-US" altLang="ja-JP" sz="1200" dirty="0" smtClean="0">
                <a:solidFill>
                  <a:schemeClr val="tx1"/>
                </a:solidFill>
                <a:latin typeface="Meiryo UI" panose="020B0604030504040204" pitchFamily="50" charset="-128"/>
                <a:ea typeface="Meiryo UI" panose="020B0604030504040204" pitchFamily="50" charset="-128"/>
              </a:endParaRPr>
            </a:p>
            <a:p>
              <a:pPr algn="ctr"/>
              <a:r>
                <a:rPr lang="ja-JP" altLang="en-US" sz="1200" dirty="0" smtClean="0">
                  <a:solidFill>
                    <a:schemeClr val="tx1"/>
                  </a:solidFill>
                  <a:latin typeface="Meiryo UI" panose="020B0604030504040204" pitchFamily="50" charset="-128"/>
                  <a:ea typeface="Meiryo UI" panose="020B0604030504040204" pitchFamily="50" charset="-128"/>
                </a:rPr>
                <a:t>□□</a:t>
              </a:r>
              <a:r>
                <a:rPr kumimoji="1" lang="ja-JP" altLang="en-US" sz="1200" dirty="0" smtClean="0">
                  <a:solidFill>
                    <a:schemeClr val="tx1"/>
                  </a:solidFill>
                  <a:latin typeface="Meiryo UI" panose="020B0604030504040204" pitchFamily="50" charset="-128"/>
                  <a:ea typeface="Meiryo UI" panose="020B0604030504040204" pitchFamily="50" charset="-128"/>
                </a:rPr>
                <a:t>区</a:t>
              </a:r>
              <a:endParaRPr kumimoji="1" lang="en-US" altLang="ja-JP" sz="1200" dirty="0">
                <a:solidFill>
                  <a:schemeClr val="tx1"/>
                </a:solidFill>
                <a:latin typeface="Meiryo UI" panose="020B0604030504040204" pitchFamily="50" charset="-128"/>
                <a:ea typeface="Meiryo UI" panose="020B0604030504040204" pitchFamily="50" charset="-128"/>
              </a:endParaRPr>
            </a:p>
            <a:p>
              <a:pPr algn="ctr"/>
              <a:r>
                <a:rPr kumimoji="1" lang="ja-JP" altLang="en-US" sz="1200" dirty="0">
                  <a:solidFill>
                    <a:schemeClr val="tx1"/>
                  </a:solidFill>
                  <a:latin typeface="Meiryo UI" panose="020B0604030504040204" pitchFamily="50" charset="-128"/>
                  <a:ea typeface="Meiryo UI" panose="020B0604030504040204" pitchFamily="50" charset="-128"/>
                </a:rPr>
                <a:t>予算の概要</a:t>
              </a:r>
            </a:p>
          </p:txBody>
        </p:sp>
        <p:sp>
          <p:nvSpPr>
            <p:cNvPr id="57" name="四角形: メモ 32"/>
            <p:cNvSpPr/>
            <p:nvPr/>
          </p:nvSpPr>
          <p:spPr>
            <a:xfrm>
              <a:off x="5508104" y="3645024"/>
              <a:ext cx="876030" cy="1296144"/>
            </a:xfrm>
            <a:prstGeom prst="foldedCorner">
              <a:avLst/>
            </a:prstGeom>
            <a:solidFill>
              <a:schemeClr val="accent6">
                <a:lumMod val="20000"/>
                <a:lumOff val="80000"/>
              </a:schemeClr>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t"/>
            <a:lstStyle/>
            <a:p>
              <a:pPr algn="ctr"/>
              <a:endParaRPr lang="en-US" altLang="ja-JP" sz="1200" dirty="0" smtClean="0">
                <a:solidFill>
                  <a:schemeClr val="tx1"/>
                </a:solidFill>
                <a:latin typeface="Meiryo UI" panose="020B0604030504040204" pitchFamily="50" charset="-128"/>
                <a:ea typeface="Meiryo UI" panose="020B0604030504040204" pitchFamily="50" charset="-128"/>
              </a:endParaRPr>
            </a:p>
            <a:p>
              <a:pPr algn="ctr"/>
              <a:r>
                <a:rPr lang="ja-JP" altLang="en-US" sz="1200" dirty="0" smtClean="0">
                  <a:solidFill>
                    <a:schemeClr val="tx1"/>
                  </a:solidFill>
                  <a:latin typeface="Meiryo UI" panose="020B0604030504040204" pitchFamily="50" charset="-128"/>
                  <a:ea typeface="Meiryo UI" panose="020B0604030504040204" pitchFamily="50" charset="-128"/>
                </a:rPr>
                <a:t>◇◇</a:t>
              </a:r>
              <a:r>
                <a:rPr kumimoji="1" lang="ja-JP" altLang="en-US" sz="1200" dirty="0" smtClean="0">
                  <a:solidFill>
                    <a:schemeClr val="tx1"/>
                  </a:solidFill>
                  <a:latin typeface="Meiryo UI" panose="020B0604030504040204" pitchFamily="50" charset="-128"/>
                  <a:ea typeface="Meiryo UI" panose="020B0604030504040204" pitchFamily="50" charset="-128"/>
                </a:rPr>
                <a:t>区</a:t>
              </a:r>
              <a:endParaRPr kumimoji="1" lang="en-US" altLang="ja-JP" sz="1200" dirty="0">
                <a:solidFill>
                  <a:schemeClr val="tx1"/>
                </a:solidFill>
                <a:latin typeface="Meiryo UI" panose="020B0604030504040204" pitchFamily="50" charset="-128"/>
                <a:ea typeface="Meiryo UI" panose="020B0604030504040204" pitchFamily="50" charset="-128"/>
              </a:endParaRPr>
            </a:p>
            <a:p>
              <a:pPr algn="ctr"/>
              <a:r>
                <a:rPr kumimoji="1" lang="ja-JP" altLang="en-US" sz="1200" dirty="0">
                  <a:solidFill>
                    <a:schemeClr val="tx1"/>
                  </a:solidFill>
                  <a:latin typeface="Meiryo UI" panose="020B0604030504040204" pitchFamily="50" charset="-128"/>
                  <a:ea typeface="Meiryo UI" panose="020B0604030504040204" pitchFamily="50" charset="-128"/>
                </a:rPr>
                <a:t>予算の概要</a:t>
              </a:r>
            </a:p>
          </p:txBody>
        </p:sp>
      </p:grpSp>
      <p:graphicFrame>
        <p:nvGraphicFramePr>
          <p:cNvPr id="68" name="グラフ 67"/>
          <p:cNvGraphicFramePr>
            <a:graphicFrameLocks noChangeAspect="1"/>
          </p:cNvGraphicFramePr>
          <p:nvPr>
            <p:extLst>
              <p:ext uri="{D42A27DB-BD31-4B8C-83A1-F6EECF244321}">
                <p14:modId xmlns="" xmlns:p14="http://schemas.microsoft.com/office/powerpoint/2010/main" val="992610283"/>
              </p:ext>
            </p:extLst>
          </p:nvPr>
        </p:nvGraphicFramePr>
        <p:xfrm>
          <a:off x="2822225" y="3713050"/>
          <a:ext cx="1398504" cy="986957"/>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101" name="グラフ 100"/>
          <p:cNvGraphicFramePr>
            <a:graphicFrameLocks noChangeAspect="1"/>
          </p:cNvGraphicFramePr>
          <p:nvPr>
            <p:extLst>
              <p:ext uri="{D42A27DB-BD31-4B8C-83A1-F6EECF244321}">
                <p14:modId xmlns="" xmlns:p14="http://schemas.microsoft.com/office/powerpoint/2010/main" val="209269845"/>
              </p:ext>
            </p:extLst>
          </p:nvPr>
        </p:nvGraphicFramePr>
        <p:xfrm>
          <a:off x="4965711" y="3713050"/>
          <a:ext cx="1476198" cy="983827"/>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102" name="グラフ 101"/>
          <p:cNvGraphicFramePr>
            <a:graphicFrameLocks noChangeAspect="1"/>
          </p:cNvGraphicFramePr>
          <p:nvPr>
            <p:extLst>
              <p:ext uri="{D42A27DB-BD31-4B8C-83A1-F6EECF244321}">
                <p14:modId xmlns="" xmlns:p14="http://schemas.microsoft.com/office/powerpoint/2010/main" val="3717056421"/>
              </p:ext>
            </p:extLst>
          </p:nvPr>
        </p:nvGraphicFramePr>
        <p:xfrm>
          <a:off x="4024606" y="3713055"/>
          <a:ext cx="1165421" cy="980696"/>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103" name="グラフ 102"/>
          <p:cNvGraphicFramePr/>
          <p:nvPr/>
        </p:nvGraphicFramePr>
        <p:xfrm>
          <a:off x="681743" y="2898056"/>
          <a:ext cx="2550713" cy="1700475"/>
        </p:xfrm>
        <a:graphic>
          <a:graphicData uri="http://schemas.openxmlformats.org/drawingml/2006/chart">
            <c:chart xmlns:c="http://schemas.openxmlformats.org/drawingml/2006/chart" xmlns:r="http://schemas.openxmlformats.org/officeDocument/2006/relationships" r:id="rId6"/>
          </a:graphicData>
        </a:graphic>
      </p:graphicFrame>
      <p:sp>
        <p:nvSpPr>
          <p:cNvPr id="104" name="テキスト ボックス 103"/>
          <p:cNvSpPr txBox="1"/>
          <p:nvPr/>
        </p:nvSpPr>
        <p:spPr>
          <a:xfrm>
            <a:off x="1619672" y="3573016"/>
            <a:ext cx="1008112" cy="261610"/>
          </a:xfrm>
          <a:prstGeom prst="rect">
            <a:avLst/>
          </a:prstGeom>
          <a:noFill/>
        </p:spPr>
        <p:txBody>
          <a:bodyPr wrap="square" rtlCol="0">
            <a:spAutoFit/>
          </a:bodyPr>
          <a:lstStyle/>
          <a:p>
            <a:pPr marL="179388" indent="-179388"/>
            <a:r>
              <a:rPr lang="en-US" altLang="ja-JP" sz="1100" dirty="0">
                <a:latin typeface="Meiryo UI" panose="020B0604030504040204" pitchFamily="50" charset="-128"/>
                <a:ea typeface="Meiryo UI" panose="020B0604030504040204" pitchFamily="50" charset="-128"/>
              </a:rPr>
              <a:t>【</a:t>
            </a:r>
            <a:r>
              <a:rPr lang="ja-JP" altLang="en-US" sz="1100" dirty="0">
                <a:latin typeface="Meiryo UI" panose="020B0604030504040204" pitchFamily="50" charset="-128"/>
                <a:ea typeface="Meiryo UI" panose="020B0604030504040204" pitchFamily="50" charset="-128"/>
              </a:rPr>
              <a:t>目的別</a:t>
            </a:r>
            <a:r>
              <a:rPr lang="en-US" altLang="ja-JP" sz="1100" dirty="0">
                <a:latin typeface="Meiryo UI" panose="020B0604030504040204" pitchFamily="50" charset="-128"/>
                <a:ea typeface="Meiryo UI" panose="020B0604030504040204" pitchFamily="50" charset="-128"/>
              </a:rPr>
              <a:t>】</a:t>
            </a:r>
          </a:p>
        </p:txBody>
      </p:sp>
      <p:sp>
        <p:nvSpPr>
          <p:cNvPr id="105" name="テキスト ボックス 104"/>
          <p:cNvSpPr txBox="1"/>
          <p:nvPr/>
        </p:nvSpPr>
        <p:spPr>
          <a:xfrm>
            <a:off x="2121903" y="3330104"/>
            <a:ext cx="879231" cy="215444"/>
          </a:xfrm>
          <a:prstGeom prst="rect">
            <a:avLst/>
          </a:prstGeom>
          <a:noFill/>
        </p:spPr>
        <p:txBody>
          <a:bodyPr wrap="square" rtlCol="0">
            <a:spAutoFit/>
          </a:bodyPr>
          <a:lstStyle/>
          <a:p>
            <a:pPr marL="179388" indent="-179388"/>
            <a:r>
              <a:rPr lang="ja-JP" altLang="en-US" sz="800" dirty="0">
                <a:solidFill>
                  <a:schemeClr val="bg1"/>
                </a:solidFill>
                <a:latin typeface="Meiryo UI" panose="020B0604030504040204" pitchFamily="50" charset="-128"/>
                <a:ea typeface="Meiryo UI" panose="020B0604030504040204" pitchFamily="50" charset="-128"/>
              </a:rPr>
              <a:t>福祉</a:t>
            </a:r>
            <a:r>
              <a:rPr kumimoji="1" lang="ja-JP" altLang="en-US" sz="800" dirty="0">
                <a:solidFill>
                  <a:schemeClr val="bg1"/>
                </a:solidFill>
                <a:latin typeface="Meiryo UI" panose="020B0604030504040204" pitchFamily="50" charset="-128"/>
                <a:ea typeface="Meiryo UI" panose="020B0604030504040204" pitchFamily="50" charset="-128"/>
              </a:rPr>
              <a:t>費</a:t>
            </a:r>
            <a:endParaRPr kumimoji="1" lang="en-US" altLang="ja-JP" sz="800" dirty="0">
              <a:solidFill>
                <a:schemeClr val="bg1"/>
              </a:solidFill>
              <a:latin typeface="Meiryo UI" panose="020B0604030504040204" pitchFamily="50" charset="-128"/>
              <a:ea typeface="Meiryo UI" panose="020B0604030504040204" pitchFamily="50" charset="-128"/>
            </a:endParaRPr>
          </a:p>
        </p:txBody>
      </p:sp>
      <p:sp>
        <p:nvSpPr>
          <p:cNvPr id="106" name="テキスト ボックス 105"/>
          <p:cNvSpPr txBox="1"/>
          <p:nvPr/>
        </p:nvSpPr>
        <p:spPr>
          <a:xfrm>
            <a:off x="1905879" y="3978176"/>
            <a:ext cx="879231" cy="461665"/>
          </a:xfrm>
          <a:prstGeom prst="rect">
            <a:avLst/>
          </a:prstGeom>
          <a:noFill/>
        </p:spPr>
        <p:txBody>
          <a:bodyPr wrap="square" rtlCol="0">
            <a:spAutoFit/>
          </a:bodyPr>
          <a:lstStyle/>
          <a:p>
            <a:pPr marL="179388" indent="-179388"/>
            <a:r>
              <a:rPr lang="ja-JP" altLang="en-US" sz="800" dirty="0">
                <a:solidFill>
                  <a:schemeClr val="bg1"/>
                </a:solidFill>
                <a:latin typeface="Meiryo UI" panose="020B0604030504040204" pitchFamily="50" charset="-128"/>
                <a:ea typeface="Meiryo UI" panose="020B0604030504040204" pitchFamily="50" charset="-128"/>
              </a:rPr>
              <a:t>　　こども</a:t>
            </a:r>
          </a:p>
          <a:p>
            <a:pPr marL="179388" indent="-179388"/>
            <a:r>
              <a:rPr kumimoji="1" lang="ja-JP" altLang="en-US" sz="800" dirty="0">
                <a:solidFill>
                  <a:schemeClr val="bg1"/>
                </a:solidFill>
                <a:latin typeface="Meiryo UI" panose="020B0604030504040204" pitchFamily="50" charset="-128"/>
                <a:ea typeface="Meiryo UI" panose="020B0604030504040204" pitchFamily="50" charset="-128"/>
              </a:rPr>
              <a:t>　青少年</a:t>
            </a:r>
          </a:p>
          <a:p>
            <a:pPr marL="179388" indent="-179388"/>
            <a:r>
              <a:rPr lang="ja-JP" altLang="en-US" sz="800" dirty="0">
                <a:solidFill>
                  <a:schemeClr val="bg1"/>
                </a:solidFill>
                <a:latin typeface="Meiryo UI" panose="020B0604030504040204" pitchFamily="50" charset="-128"/>
                <a:ea typeface="Meiryo UI" panose="020B0604030504040204" pitchFamily="50" charset="-128"/>
              </a:rPr>
              <a:t>　費</a:t>
            </a:r>
            <a:endParaRPr kumimoji="1" lang="en-US" altLang="ja-JP" sz="800" dirty="0">
              <a:solidFill>
                <a:schemeClr val="bg1"/>
              </a:solidFill>
              <a:latin typeface="Meiryo UI" panose="020B0604030504040204" pitchFamily="50" charset="-128"/>
              <a:ea typeface="Meiryo UI" panose="020B0604030504040204" pitchFamily="50" charset="-128"/>
            </a:endParaRPr>
          </a:p>
        </p:txBody>
      </p:sp>
      <p:sp>
        <p:nvSpPr>
          <p:cNvPr id="107" name="テキスト ボックス 106"/>
          <p:cNvSpPr txBox="1"/>
          <p:nvPr/>
        </p:nvSpPr>
        <p:spPr>
          <a:xfrm>
            <a:off x="1257807" y="3906168"/>
            <a:ext cx="879231" cy="215444"/>
          </a:xfrm>
          <a:prstGeom prst="rect">
            <a:avLst/>
          </a:prstGeom>
          <a:noFill/>
        </p:spPr>
        <p:txBody>
          <a:bodyPr wrap="square" rtlCol="0">
            <a:spAutoFit/>
          </a:bodyPr>
          <a:lstStyle/>
          <a:p>
            <a:pPr marL="179388" indent="-179388"/>
            <a:r>
              <a:rPr lang="ja-JP" altLang="en-US" sz="800" dirty="0">
                <a:solidFill>
                  <a:schemeClr val="bg1"/>
                </a:solidFill>
                <a:latin typeface="Meiryo UI" panose="020B0604030504040204" pitchFamily="50" charset="-128"/>
                <a:ea typeface="Meiryo UI" panose="020B0604030504040204" pitchFamily="50" charset="-128"/>
              </a:rPr>
              <a:t>土木費</a:t>
            </a:r>
            <a:endParaRPr lang="en-US" altLang="ja-JP" sz="800" dirty="0">
              <a:solidFill>
                <a:schemeClr val="bg1"/>
              </a:solidFill>
              <a:latin typeface="Meiryo UI" panose="020B0604030504040204" pitchFamily="50" charset="-128"/>
              <a:ea typeface="Meiryo UI" panose="020B0604030504040204" pitchFamily="50" charset="-128"/>
            </a:endParaRPr>
          </a:p>
        </p:txBody>
      </p:sp>
      <p:sp>
        <p:nvSpPr>
          <p:cNvPr id="108" name="テキスト ボックス 107"/>
          <p:cNvSpPr txBox="1"/>
          <p:nvPr/>
        </p:nvSpPr>
        <p:spPr>
          <a:xfrm>
            <a:off x="1257807" y="3330104"/>
            <a:ext cx="879231" cy="338554"/>
          </a:xfrm>
          <a:prstGeom prst="rect">
            <a:avLst/>
          </a:prstGeom>
          <a:noFill/>
        </p:spPr>
        <p:txBody>
          <a:bodyPr wrap="square" rtlCol="0">
            <a:spAutoFit/>
          </a:bodyPr>
          <a:lstStyle/>
          <a:p>
            <a:pPr marL="179388" indent="-179388"/>
            <a:r>
              <a:rPr lang="ja-JP" altLang="en-US" sz="800" dirty="0">
                <a:solidFill>
                  <a:schemeClr val="bg1"/>
                </a:solidFill>
                <a:latin typeface="Meiryo UI" panose="020B0604030504040204" pitchFamily="50" charset="-128"/>
                <a:ea typeface="Meiryo UI" panose="020B0604030504040204" pitchFamily="50" charset="-128"/>
              </a:rPr>
              <a:t>経済</a:t>
            </a:r>
            <a:endParaRPr lang="en-US" altLang="ja-JP" sz="800" dirty="0">
              <a:solidFill>
                <a:schemeClr val="bg1"/>
              </a:solidFill>
              <a:latin typeface="Meiryo UI" panose="020B0604030504040204" pitchFamily="50" charset="-128"/>
              <a:ea typeface="Meiryo UI" panose="020B0604030504040204" pitchFamily="50" charset="-128"/>
            </a:endParaRPr>
          </a:p>
          <a:p>
            <a:pPr marL="179388" indent="-179388"/>
            <a:r>
              <a:rPr lang="ja-JP" altLang="en-US" sz="800" dirty="0">
                <a:solidFill>
                  <a:schemeClr val="bg1"/>
                </a:solidFill>
                <a:latin typeface="Meiryo UI" panose="020B0604030504040204" pitchFamily="50" charset="-128"/>
                <a:ea typeface="Meiryo UI" panose="020B0604030504040204" pitchFamily="50" charset="-128"/>
              </a:rPr>
              <a:t>戦略費</a:t>
            </a:r>
            <a:endParaRPr lang="en-US" altLang="ja-JP" sz="800" dirty="0">
              <a:solidFill>
                <a:schemeClr val="bg1"/>
              </a:solidFill>
              <a:latin typeface="Meiryo UI" panose="020B0604030504040204" pitchFamily="50" charset="-128"/>
              <a:ea typeface="Meiryo UI" panose="020B0604030504040204" pitchFamily="50" charset="-128"/>
            </a:endParaRPr>
          </a:p>
        </p:txBody>
      </p:sp>
      <p:sp>
        <p:nvSpPr>
          <p:cNvPr id="40" name="吹き出し: 四角形 39"/>
          <p:cNvSpPr/>
          <p:nvPr/>
        </p:nvSpPr>
        <p:spPr>
          <a:xfrm>
            <a:off x="7557999" y="3605750"/>
            <a:ext cx="1440160" cy="461665"/>
          </a:xfrm>
          <a:prstGeom prst="wedgeRectCallout">
            <a:avLst>
              <a:gd name="adj1" fmla="val -64966"/>
              <a:gd name="adj2" fmla="val 57296"/>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spAutoFit/>
          </a:bodyPr>
          <a:lstStyle/>
          <a:p>
            <a:r>
              <a:rPr kumimoji="1" lang="ja-JP" altLang="en-US" sz="1200" dirty="0" smtClean="0">
                <a:solidFill>
                  <a:schemeClr val="tx1"/>
                </a:solidFill>
                <a:latin typeface="Meiryo UI" panose="020B0604030504040204" pitchFamily="50" charset="-128"/>
                <a:ea typeface="Meiryo UI" panose="020B0604030504040204" pitchFamily="50" charset="-128"/>
              </a:rPr>
              <a:t>新規・</a:t>
            </a:r>
            <a:r>
              <a:rPr lang="ja-JP" altLang="en-US" sz="1200" dirty="0" smtClean="0">
                <a:solidFill>
                  <a:schemeClr val="tx1"/>
                </a:solidFill>
                <a:latin typeface="Meiryo UI" panose="020B0604030504040204" pitchFamily="50" charset="-128"/>
                <a:ea typeface="Meiryo UI" panose="020B0604030504040204" pitchFamily="50" charset="-128"/>
              </a:rPr>
              <a:t>充実</a:t>
            </a:r>
            <a:r>
              <a:rPr kumimoji="1" lang="ja-JP" altLang="en-US" sz="1200" dirty="0" smtClean="0">
                <a:solidFill>
                  <a:schemeClr val="tx1"/>
                </a:solidFill>
                <a:latin typeface="Meiryo UI" panose="020B0604030504040204" pitchFamily="50" charset="-128"/>
                <a:ea typeface="Meiryo UI" panose="020B0604030504040204" pitchFamily="50" charset="-128"/>
              </a:rPr>
              <a:t>事業</a:t>
            </a:r>
            <a:r>
              <a:rPr kumimoji="1" lang="ja-JP" altLang="en-US" sz="1200" dirty="0">
                <a:solidFill>
                  <a:schemeClr val="tx1"/>
                </a:solidFill>
                <a:latin typeface="Meiryo UI" panose="020B0604030504040204" pitchFamily="50" charset="-128"/>
                <a:ea typeface="Meiryo UI" panose="020B0604030504040204" pitchFamily="50" charset="-128"/>
              </a:rPr>
              <a:t>は何だろう・・</a:t>
            </a:r>
            <a:r>
              <a:rPr kumimoji="1" lang="ja-JP" altLang="en-US" sz="1200" dirty="0" smtClean="0">
                <a:solidFill>
                  <a:schemeClr val="tx1"/>
                </a:solidFill>
                <a:latin typeface="Meiryo UI" panose="020B0604030504040204" pitchFamily="50" charset="-128"/>
                <a:ea typeface="Meiryo UI" panose="020B0604030504040204" pitchFamily="50" charset="-128"/>
              </a:rPr>
              <a:t>・</a:t>
            </a:r>
            <a:endParaRPr kumimoji="1" lang="en-US" altLang="ja-JP" sz="1200" dirty="0" smtClean="0">
              <a:solidFill>
                <a:schemeClr val="tx1"/>
              </a:solidFill>
              <a:latin typeface="Meiryo UI" panose="020B0604030504040204" pitchFamily="50" charset="-128"/>
              <a:ea typeface="Meiryo UI" panose="020B0604030504040204" pitchFamily="50" charset="-128"/>
            </a:endParaRPr>
          </a:p>
        </p:txBody>
      </p:sp>
      <p:sp>
        <p:nvSpPr>
          <p:cNvPr id="41" name="吹き出し: 四角形 40"/>
          <p:cNvSpPr/>
          <p:nvPr/>
        </p:nvSpPr>
        <p:spPr>
          <a:xfrm>
            <a:off x="7557999" y="4181814"/>
            <a:ext cx="1440160" cy="461665"/>
          </a:xfrm>
          <a:prstGeom prst="wedgeRectCallout">
            <a:avLst>
              <a:gd name="adj1" fmla="val -64084"/>
              <a:gd name="adj2" fmla="val 61683"/>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spAutoFit/>
          </a:bodyPr>
          <a:lstStyle/>
          <a:p>
            <a:r>
              <a:rPr kumimoji="1" lang="ja-JP" altLang="en-US" sz="1200" dirty="0" smtClean="0">
                <a:solidFill>
                  <a:schemeClr val="tx1"/>
                </a:solidFill>
                <a:latin typeface="Meiryo UI" panose="020B0604030504040204" pitchFamily="50" charset="-128"/>
                <a:ea typeface="Meiryo UI" panose="020B0604030504040204" pitchFamily="50" charset="-128"/>
              </a:rPr>
              <a:t>私たち</a:t>
            </a:r>
            <a:r>
              <a:rPr kumimoji="1" lang="ja-JP" altLang="en-US" sz="1200" dirty="0">
                <a:solidFill>
                  <a:schemeClr val="tx1"/>
                </a:solidFill>
                <a:latin typeface="Meiryo UI" panose="020B0604030504040204" pitchFamily="50" charset="-128"/>
                <a:ea typeface="Meiryo UI" panose="020B0604030504040204" pitchFamily="50" charset="-128"/>
              </a:rPr>
              <a:t>の要望は実現したかな・・</a:t>
            </a:r>
            <a:r>
              <a:rPr kumimoji="1" lang="ja-JP" altLang="en-US" sz="1200" dirty="0" smtClean="0">
                <a:solidFill>
                  <a:schemeClr val="tx1"/>
                </a:solidFill>
                <a:latin typeface="Meiryo UI" panose="020B0604030504040204" pitchFamily="50" charset="-128"/>
                <a:ea typeface="Meiryo UI" panose="020B0604030504040204" pitchFamily="50" charset="-128"/>
              </a:rPr>
              <a:t>・</a:t>
            </a:r>
            <a:endParaRPr kumimoji="1" lang="en-US" altLang="ja-JP" sz="1200" dirty="0" smtClean="0">
              <a:solidFill>
                <a:schemeClr val="tx1"/>
              </a:solidFill>
              <a:latin typeface="Meiryo UI" panose="020B0604030504040204" pitchFamily="50" charset="-128"/>
              <a:ea typeface="Meiryo UI" panose="020B0604030504040204" pitchFamily="50" charset="-128"/>
            </a:endParaRPr>
          </a:p>
        </p:txBody>
      </p:sp>
      <p:sp>
        <p:nvSpPr>
          <p:cNvPr id="42" name="吹き出し: 四角形 41"/>
          <p:cNvSpPr/>
          <p:nvPr/>
        </p:nvSpPr>
        <p:spPr>
          <a:xfrm>
            <a:off x="7557999" y="4757878"/>
            <a:ext cx="1440160" cy="461665"/>
          </a:xfrm>
          <a:prstGeom prst="wedgeRectCallout">
            <a:avLst>
              <a:gd name="adj1" fmla="val -63039"/>
              <a:gd name="adj2" fmla="val 49417"/>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spAutoFit/>
          </a:bodyPr>
          <a:lstStyle/>
          <a:p>
            <a:r>
              <a:rPr kumimoji="1" lang="ja-JP" altLang="en-US" sz="1200" dirty="0" smtClean="0">
                <a:solidFill>
                  <a:schemeClr val="tx1"/>
                </a:solidFill>
                <a:latin typeface="Meiryo UI" panose="020B0604030504040204" pitchFamily="50" charset="-128"/>
                <a:ea typeface="Meiryo UI" panose="020B0604030504040204" pitchFamily="50" charset="-128"/>
              </a:rPr>
              <a:t>よそ</a:t>
            </a:r>
            <a:r>
              <a:rPr kumimoji="1" lang="ja-JP" altLang="en-US" sz="1200" dirty="0">
                <a:solidFill>
                  <a:schemeClr val="tx1"/>
                </a:solidFill>
                <a:latin typeface="Meiryo UI" panose="020B0604030504040204" pitchFamily="50" charset="-128"/>
                <a:ea typeface="Meiryo UI" panose="020B0604030504040204" pitchFamily="50" charset="-128"/>
              </a:rPr>
              <a:t>の総合区と比べてどうだろうか・・</a:t>
            </a:r>
            <a:r>
              <a:rPr kumimoji="1" lang="ja-JP" altLang="en-US" sz="1200" dirty="0" smtClean="0">
                <a:solidFill>
                  <a:schemeClr val="tx1"/>
                </a:solidFill>
                <a:latin typeface="Meiryo UI" panose="020B0604030504040204" pitchFamily="50" charset="-128"/>
                <a:ea typeface="Meiryo UI" panose="020B0604030504040204" pitchFamily="50" charset="-128"/>
              </a:rPr>
              <a:t>・</a:t>
            </a:r>
            <a:endParaRPr kumimoji="1" lang="en-US" altLang="ja-JP" sz="1200" dirty="0" smtClean="0">
              <a:solidFill>
                <a:schemeClr val="tx1"/>
              </a:solidFill>
              <a:latin typeface="Meiryo UI" panose="020B0604030504040204" pitchFamily="50" charset="-128"/>
              <a:ea typeface="Meiryo UI" panose="020B0604030504040204" pitchFamily="50" charset="-128"/>
            </a:endParaRPr>
          </a:p>
        </p:txBody>
      </p:sp>
      <p:sp>
        <p:nvSpPr>
          <p:cNvPr id="55" name="正方形/長方形 54"/>
          <p:cNvSpPr/>
          <p:nvPr/>
        </p:nvSpPr>
        <p:spPr>
          <a:xfrm>
            <a:off x="2877479" y="2525630"/>
            <a:ext cx="841897" cy="314959"/>
          </a:xfrm>
          <a:prstGeom prst="rect">
            <a:avLst/>
          </a:prstGeom>
          <a:noFill/>
        </p:spPr>
        <p:txBody>
          <a:bodyPr wrap="none" lIns="91440" tIns="45720" rIns="91440" bIns="45720">
            <a:spAutoFit/>
          </a:bodyPr>
          <a:lstStyle/>
          <a:p>
            <a:pPr algn="ctr"/>
            <a:r>
              <a:rPr lang="ja-JP" altLang="en-US" sz="1400" b="1" dirty="0">
                <a:ln w="11430" cmpd="sng">
                  <a:solidFill>
                    <a:schemeClr val="tx2">
                      <a:lumMod val="60000"/>
                      <a:lumOff val="40000"/>
                    </a:schemeClr>
                  </a:solidFill>
                  <a:prstDash val="solid"/>
                  <a:miter lim="800000"/>
                </a:ln>
                <a:solidFill>
                  <a:schemeClr val="accent1">
                    <a:lumMod val="40000"/>
                    <a:lumOff val="60000"/>
                  </a:schemeClr>
                </a:solidFill>
                <a:effectLst/>
                <a:latin typeface="Meiryo UI" pitchFamily="50" charset="-128"/>
                <a:ea typeface="Meiryo UI" pitchFamily="50" charset="-128"/>
                <a:cs typeface="Meiryo UI" pitchFamily="50" charset="-128"/>
              </a:rPr>
              <a:t>加えて</a:t>
            </a:r>
            <a:r>
              <a:rPr lang="en-US" altLang="ja-JP" sz="1400" b="1" dirty="0">
                <a:ln w="11430" cmpd="sng">
                  <a:solidFill>
                    <a:schemeClr val="tx2">
                      <a:lumMod val="60000"/>
                      <a:lumOff val="40000"/>
                    </a:schemeClr>
                  </a:solidFill>
                  <a:prstDash val="solid"/>
                  <a:miter lim="800000"/>
                </a:ln>
                <a:solidFill>
                  <a:schemeClr val="accent1">
                    <a:lumMod val="40000"/>
                    <a:lumOff val="60000"/>
                  </a:schemeClr>
                </a:solidFill>
                <a:effectLst/>
                <a:latin typeface="Meiryo UI" pitchFamily="50" charset="-128"/>
                <a:ea typeface="Meiryo UI" pitchFamily="50" charset="-128"/>
                <a:cs typeface="Meiryo UI" pitchFamily="50" charset="-128"/>
              </a:rPr>
              <a:t>…</a:t>
            </a:r>
            <a:endParaRPr lang="ja-JP" altLang="en-US" sz="1400" b="1" dirty="0">
              <a:ln w="11430" cmpd="sng">
                <a:solidFill>
                  <a:schemeClr val="tx2">
                    <a:lumMod val="60000"/>
                    <a:lumOff val="40000"/>
                  </a:schemeClr>
                </a:solidFill>
                <a:prstDash val="solid"/>
                <a:miter lim="800000"/>
              </a:ln>
              <a:solidFill>
                <a:schemeClr val="accent1">
                  <a:lumMod val="40000"/>
                  <a:lumOff val="60000"/>
                </a:schemeClr>
              </a:solidFill>
              <a:effectLst/>
              <a:latin typeface="Meiryo UI" pitchFamily="50" charset="-128"/>
              <a:ea typeface="Meiryo UI" pitchFamily="50" charset="-128"/>
              <a:cs typeface="Meiryo UI" pitchFamily="50" charset="-128"/>
            </a:endParaRPr>
          </a:p>
        </p:txBody>
      </p:sp>
      <p:sp>
        <p:nvSpPr>
          <p:cNvPr id="29" name="吹き出し: 四角形 38"/>
          <p:cNvSpPr/>
          <p:nvPr/>
        </p:nvSpPr>
        <p:spPr>
          <a:xfrm>
            <a:off x="141175" y="3950459"/>
            <a:ext cx="771354" cy="646331"/>
          </a:xfrm>
          <a:prstGeom prst="wedgeRectCallout">
            <a:avLst>
              <a:gd name="adj1" fmla="val 75609"/>
              <a:gd name="adj2" fmla="val -1835"/>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wrap="square" rtlCol="0" anchor="ctr">
            <a:spAutoFit/>
          </a:bodyPr>
          <a:lstStyle/>
          <a:p>
            <a:r>
              <a:rPr lang="ja-JP" altLang="en-US" sz="1200" dirty="0" smtClean="0">
                <a:solidFill>
                  <a:schemeClr val="tx1"/>
                </a:solidFill>
                <a:latin typeface="Meiryo UI" panose="020B0604030504040204" pitchFamily="50" charset="-128"/>
                <a:ea typeface="Meiryo UI" panose="020B0604030504040204" pitchFamily="50" charset="-128"/>
              </a:rPr>
              <a:t>他市</a:t>
            </a:r>
            <a:r>
              <a:rPr lang="ja-JP" altLang="en-US" sz="1200" dirty="0">
                <a:solidFill>
                  <a:schemeClr val="tx1"/>
                </a:solidFill>
                <a:latin typeface="Meiryo UI" panose="020B0604030504040204" pitchFamily="50" charset="-128"/>
                <a:ea typeface="Meiryo UI" panose="020B0604030504040204" pitchFamily="50" charset="-128"/>
              </a:rPr>
              <a:t>と比べてどうだろうか・・</a:t>
            </a:r>
            <a:r>
              <a:rPr lang="ja-JP" altLang="en-US" sz="1200" dirty="0" smtClean="0">
                <a:solidFill>
                  <a:schemeClr val="tx1"/>
                </a:solidFill>
                <a:latin typeface="Meiryo UI" panose="020B0604030504040204" pitchFamily="50" charset="-128"/>
                <a:ea typeface="Meiryo UI" panose="020B0604030504040204" pitchFamily="50" charset="-128"/>
              </a:rPr>
              <a:t>・</a:t>
            </a:r>
            <a:endParaRPr lang="en-US" altLang="ja-JP" sz="1200" dirty="0" smtClean="0">
              <a:solidFill>
                <a:schemeClr val="tx1"/>
              </a:solidFill>
              <a:latin typeface="Meiryo UI" panose="020B0604030504040204" pitchFamily="50" charset="-128"/>
              <a:ea typeface="Meiryo UI" panose="020B0604030504040204" pitchFamily="50" charset="-128"/>
            </a:endParaRPr>
          </a:p>
        </p:txBody>
      </p:sp>
      <p:sp>
        <p:nvSpPr>
          <p:cNvPr id="37" name="吹き出し: 四角形 38"/>
          <p:cNvSpPr/>
          <p:nvPr/>
        </p:nvSpPr>
        <p:spPr>
          <a:xfrm>
            <a:off x="141175" y="2970064"/>
            <a:ext cx="792088" cy="830997"/>
          </a:xfrm>
          <a:prstGeom prst="wedgeRectCallout">
            <a:avLst>
              <a:gd name="adj1" fmla="val 76118"/>
              <a:gd name="adj2" fmla="val 36051"/>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wrap="square" rtlCol="0" anchor="ctr">
            <a:spAutoFit/>
          </a:bodyPr>
          <a:lstStyle/>
          <a:p>
            <a:r>
              <a:rPr lang="ja-JP" altLang="en-US" sz="1200" dirty="0" smtClean="0">
                <a:solidFill>
                  <a:schemeClr val="tx1"/>
                </a:solidFill>
                <a:latin typeface="Meiryo UI" panose="020B0604030504040204" pitchFamily="50" charset="-128"/>
                <a:ea typeface="Meiryo UI" panose="020B0604030504040204" pitchFamily="50" charset="-128"/>
              </a:rPr>
              <a:t>市</a:t>
            </a:r>
            <a:r>
              <a:rPr lang="ja-JP" altLang="en-US" sz="1200" dirty="0">
                <a:solidFill>
                  <a:schemeClr val="tx1"/>
                </a:solidFill>
                <a:latin typeface="Meiryo UI" panose="020B0604030504040204" pitchFamily="50" charset="-128"/>
                <a:ea typeface="Meiryo UI" panose="020B0604030504040204" pitchFamily="50" charset="-128"/>
              </a:rPr>
              <a:t>全体の市税の</a:t>
            </a:r>
            <a:r>
              <a:rPr lang="ja-JP" altLang="en-US" sz="1200" dirty="0" smtClean="0">
                <a:solidFill>
                  <a:schemeClr val="tx1"/>
                </a:solidFill>
                <a:latin typeface="Meiryo UI" panose="020B0604030504040204" pitchFamily="50" charset="-128"/>
                <a:ea typeface="Meiryo UI" panose="020B0604030504040204" pitchFamily="50" charset="-128"/>
              </a:rPr>
              <a:t>使い道は・</a:t>
            </a:r>
            <a:r>
              <a:rPr lang="ja-JP" altLang="en-US" sz="1200" dirty="0">
                <a:solidFill>
                  <a:schemeClr val="tx1"/>
                </a:solidFill>
                <a:latin typeface="Meiryo UI" panose="020B0604030504040204" pitchFamily="50" charset="-128"/>
                <a:ea typeface="Meiryo UI" panose="020B0604030504040204" pitchFamily="50" charset="-128"/>
              </a:rPr>
              <a:t>・</a:t>
            </a:r>
            <a:r>
              <a:rPr lang="ja-JP" altLang="en-US" sz="1200" dirty="0" smtClean="0">
                <a:solidFill>
                  <a:schemeClr val="tx1"/>
                </a:solidFill>
                <a:latin typeface="Meiryo UI" panose="020B0604030504040204" pitchFamily="50" charset="-128"/>
                <a:ea typeface="Meiryo UI" panose="020B0604030504040204" pitchFamily="50" charset="-128"/>
              </a:rPr>
              <a:t>・</a:t>
            </a:r>
            <a:endParaRPr lang="ja-JP" altLang="en-US" sz="1200" dirty="0">
              <a:solidFill>
                <a:schemeClr val="tx1"/>
              </a:solidFill>
              <a:latin typeface="Meiryo UI" panose="020B0604030504040204" pitchFamily="50" charset="-128"/>
              <a:ea typeface="Meiryo UI" panose="020B0604030504040204" pitchFamily="50" charset="-128"/>
            </a:endParaRPr>
          </a:p>
        </p:txBody>
      </p:sp>
      <p:sp>
        <p:nvSpPr>
          <p:cNvPr id="39" name="吹き出し: 四角形 38"/>
          <p:cNvSpPr/>
          <p:nvPr/>
        </p:nvSpPr>
        <p:spPr>
          <a:xfrm>
            <a:off x="7557999" y="3029686"/>
            <a:ext cx="1440160" cy="461665"/>
          </a:xfrm>
          <a:prstGeom prst="wedgeRectCallout">
            <a:avLst>
              <a:gd name="adj1" fmla="val -64966"/>
              <a:gd name="adj2" fmla="val 64358"/>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spAutoFit/>
          </a:bodyPr>
          <a:lstStyle/>
          <a:p>
            <a:r>
              <a:rPr kumimoji="1" lang="ja-JP" altLang="en-US" sz="1200" dirty="0" smtClean="0">
                <a:solidFill>
                  <a:schemeClr val="tx1"/>
                </a:solidFill>
                <a:latin typeface="Meiryo UI" panose="020B0604030504040204" pitchFamily="50" charset="-128"/>
                <a:ea typeface="Meiryo UI" panose="020B0604030504040204" pitchFamily="50" charset="-128"/>
              </a:rPr>
              <a:t>どの</a:t>
            </a:r>
            <a:r>
              <a:rPr kumimoji="1" lang="ja-JP" altLang="en-US" sz="1200" dirty="0">
                <a:solidFill>
                  <a:schemeClr val="tx1"/>
                </a:solidFill>
                <a:latin typeface="Meiryo UI" panose="020B0604030504040204" pitchFamily="50" charset="-128"/>
                <a:ea typeface="Meiryo UI" panose="020B0604030504040204" pitchFamily="50" charset="-128"/>
              </a:rPr>
              <a:t>分野に力を入れているのだろう・・</a:t>
            </a:r>
            <a:r>
              <a:rPr kumimoji="1" lang="ja-JP" altLang="en-US" sz="1200" dirty="0" smtClean="0">
                <a:solidFill>
                  <a:schemeClr val="tx1"/>
                </a:solidFill>
                <a:latin typeface="Meiryo UI" panose="020B0604030504040204" pitchFamily="50" charset="-128"/>
                <a:ea typeface="Meiryo UI" panose="020B0604030504040204" pitchFamily="50" charset="-128"/>
              </a:rPr>
              <a:t>・</a:t>
            </a:r>
            <a:endParaRPr kumimoji="1" lang="en-US" altLang="ja-JP" sz="1200" dirty="0" smtClean="0">
              <a:solidFill>
                <a:schemeClr val="tx1"/>
              </a:solidFill>
              <a:latin typeface="Meiryo UI" panose="020B0604030504040204" pitchFamily="50" charset="-128"/>
              <a:ea typeface="Meiryo UI" panose="020B0604030504040204" pitchFamily="50" charset="-128"/>
            </a:endParaRPr>
          </a:p>
        </p:txBody>
      </p:sp>
      <p:sp>
        <p:nvSpPr>
          <p:cNvPr id="44" name="正方形/長方形 43"/>
          <p:cNvSpPr/>
          <p:nvPr/>
        </p:nvSpPr>
        <p:spPr>
          <a:xfrm>
            <a:off x="0" y="-14165"/>
            <a:ext cx="9144000" cy="432000"/>
          </a:xfrm>
          <a:prstGeom prst="rect">
            <a:avLst/>
          </a:prstGeom>
          <a:gradFill>
            <a:gsLst>
              <a:gs pos="0">
                <a:schemeClr val="accent2">
                  <a:lumMod val="40000"/>
                  <a:lumOff val="60000"/>
                </a:schemeClr>
              </a:gs>
              <a:gs pos="50000">
                <a:schemeClr val="bg1"/>
              </a:gs>
              <a:gs pos="100000">
                <a:schemeClr val="accent2">
                  <a:lumMod val="40000"/>
                  <a:lumOff val="6000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r>
              <a:rPr lang="ja-JP" altLang="en-US" sz="2000" b="1" dirty="0" smtClean="0">
                <a:solidFill>
                  <a:prstClr val="black"/>
                </a:solidFill>
                <a:latin typeface="Meiryo UI" pitchFamily="50" charset="-128"/>
                <a:ea typeface="Meiryo UI" pitchFamily="50" charset="-128"/>
                <a:cs typeface="Meiryo UI" pitchFamily="50" charset="-128"/>
              </a:rPr>
              <a:t>４　総合区予算の「見える化」</a:t>
            </a:r>
            <a:endParaRPr lang="ja-JP" altLang="en-US" sz="2000" b="1" dirty="0">
              <a:solidFill>
                <a:prstClr val="black"/>
              </a:solidFill>
              <a:latin typeface="Meiryo UI" pitchFamily="50" charset="-128"/>
              <a:ea typeface="Meiryo UI" pitchFamily="50" charset="-128"/>
              <a:cs typeface="Meiryo UI" pitchFamily="50" charset="-128"/>
            </a:endParaRPr>
          </a:p>
        </p:txBody>
      </p:sp>
      <p:sp>
        <p:nvSpPr>
          <p:cNvPr id="46" name="正方形/長方形 45"/>
          <p:cNvSpPr/>
          <p:nvPr/>
        </p:nvSpPr>
        <p:spPr>
          <a:xfrm>
            <a:off x="149626" y="1149870"/>
            <a:ext cx="8921803" cy="1034061"/>
          </a:xfrm>
          <a:prstGeom prst="rect">
            <a:avLst/>
          </a:prstGeom>
          <a:gradFill>
            <a:gsLst>
              <a:gs pos="0">
                <a:schemeClr val="accent6">
                  <a:tint val="50000"/>
                  <a:satMod val="300000"/>
                </a:schemeClr>
              </a:gs>
              <a:gs pos="35000">
                <a:schemeClr val="accent6">
                  <a:tint val="37000"/>
                  <a:satMod val="300000"/>
                </a:schemeClr>
              </a:gs>
              <a:gs pos="100000">
                <a:schemeClr val="accent6">
                  <a:tint val="15000"/>
                  <a:satMod val="350000"/>
                </a:schemeClr>
              </a:gs>
            </a:gsLst>
            <a:lin ang="16200000" scaled="1"/>
          </a:gradFill>
          <a:ln w="12700">
            <a:solidFill>
              <a:schemeClr val="accent6">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p>
            <a:pPr marL="177800" indent="-95250">
              <a:lnSpc>
                <a:spcPts val="2500"/>
              </a:lnSpc>
            </a:pPr>
            <a:endParaRPr lang="en-US" altLang="ja-JP" sz="1600" dirty="0" smtClean="0">
              <a:solidFill>
                <a:schemeClr val="tx1"/>
              </a:solidFill>
              <a:latin typeface="Meiryo UI" panose="020B0604030504040204" pitchFamily="50" charset="-128"/>
              <a:ea typeface="Meiryo UI" panose="020B0604030504040204" pitchFamily="50" charset="-128"/>
              <a:cs typeface="メイリオ" pitchFamily="50" charset="-128"/>
            </a:endParaRPr>
          </a:p>
          <a:p>
            <a:pPr marL="179388" indent="-96838">
              <a:lnSpc>
                <a:spcPts val="2500"/>
              </a:lnSpc>
            </a:pPr>
            <a:r>
              <a:rPr lang="ja-JP" altLang="en-US" sz="1600" dirty="0" smtClean="0">
                <a:solidFill>
                  <a:schemeClr val="tx1"/>
                </a:solidFill>
                <a:latin typeface="Meiryo UI" panose="020B0604030504040204" pitchFamily="50" charset="-128"/>
                <a:ea typeface="Meiryo UI" panose="020B0604030504040204" pitchFamily="50" charset="-128"/>
                <a:cs typeface="メイリオ" pitchFamily="50" charset="-128"/>
              </a:rPr>
              <a:t>◆　</a:t>
            </a:r>
            <a:r>
              <a:rPr lang="ja-JP" altLang="en-US" sz="1600" dirty="0" smtClean="0">
                <a:solidFill>
                  <a:schemeClr val="tx1"/>
                </a:solidFill>
                <a:latin typeface="Meiryo UI" pitchFamily="50" charset="-128"/>
                <a:ea typeface="Meiryo UI" pitchFamily="50" charset="-128"/>
                <a:cs typeface="Meiryo UI" pitchFamily="50" charset="-128"/>
              </a:rPr>
              <a:t>総合区長が財務マネジメントをより発揮できることになるため 、その内容について説明責任を果たす</a:t>
            </a:r>
            <a:endParaRPr lang="en-US" altLang="ja-JP" sz="1600" dirty="0" smtClean="0">
              <a:solidFill>
                <a:schemeClr val="tx1"/>
              </a:solidFill>
              <a:latin typeface="Meiryo UI" pitchFamily="50" charset="-128"/>
              <a:ea typeface="Meiryo UI" pitchFamily="50" charset="-128"/>
              <a:cs typeface="Meiryo UI" pitchFamily="50" charset="-128"/>
            </a:endParaRPr>
          </a:p>
          <a:p>
            <a:pPr marL="179388" indent="-96838">
              <a:lnSpc>
                <a:spcPts val="2500"/>
              </a:lnSpc>
            </a:pPr>
            <a:r>
              <a:rPr lang="ja-JP" altLang="en-US" sz="1600" dirty="0" smtClean="0">
                <a:solidFill>
                  <a:schemeClr val="tx1"/>
                </a:solidFill>
                <a:latin typeface="Meiryo UI" pitchFamily="50" charset="-128"/>
                <a:ea typeface="Meiryo UI" pitchFamily="50" charset="-128"/>
                <a:cs typeface="Meiryo UI" pitchFamily="50" charset="-128"/>
              </a:rPr>
              <a:t>◆　個々の総合区の予算の姿が分かり、他の総合区との比較も可能となるよう、予算書の構成や新たな</a:t>
            </a:r>
            <a:endParaRPr lang="en-US" altLang="ja-JP" sz="1600" dirty="0" smtClean="0">
              <a:solidFill>
                <a:schemeClr val="tx1"/>
              </a:solidFill>
              <a:latin typeface="Meiryo UI" pitchFamily="50" charset="-128"/>
              <a:ea typeface="Meiryo UI" pitchFamily="50" charset="-128"/>
              <a:cs typeface="Meiryo UI" pitchFamily="50" charset="-128"/>
            </a:endParaRPr>
          </a:p>
          <a:p>
            <a:pPr marL="179388" indent="-96838">
              <a:lnSpc>
                <a:spcPts val="2500"/>
              </a:lnSpc>
            </a:pPr>
            <a:r>
              <a:rPr lang="ja-JP" altLang="en-US" sz="1600" dirty="0" smtClean="0">
                <a:solidFill>
                  <a:schemeClr val="tx1"/>
                </a:solidFill>
                <a:latin typeface="Meiryo UI" pitchFamily="50" charset="-128"/>
                <a:ea typeface="Meiryo UI" pitchFamily="50" charset="-128"/>
                <a:cs typeface="Meiryo UI" pitchFamily="50" charset="-128"/>
              </a:rPr>
              <a:t>　　 説明資料の工夫などについて検討を重ね、予算の一層の「見える化」を推進</a:t>
            </a:r>
            <a:endParaRPr lang="en-US" altLang="ja-JP" sz="1600" dirty="0" smtClean="0">
              <a:solidFill>
                <a:schemeClr val="tx1"/>
              </a:solidFill>
              <a:latin typeface="Meiryo UI" pitchFamily="50" charset="-128"/>
              <a:ea typeface="Meiryo UI" pitchFamily="50" charset="-128"/>
              <a:cs typeface="Meiryo UI" pitchFamily="50" charset="-128"/>
            </a:endParaRPr>
          </a:p>
          <a:p>
            <a:pPr marL="179388" indent="-96838">
              <a:lnSpc>
                <a:spcPts val="2500"/>
              </a:lnSpc>
            </a:pPr>
            <a:endParaRPr lang="ja-JP" altLang="en-US" sz="1600" dirty="0">
              <a:solidFill>
                <a:schemeClr val="tx1"/>
              </a:solidFill>
              <a:latin typeface="Meiryo UI" pitchFamily="50" charset="-128"/>
              <a:ea typeface="Meiryo UI" pitchFamily="50" charset="-128"/>
              <a:cs typeface="Meiryo UI" pitchFamily="50" charset="-128"/>
            </a:endParaRPr>
          </a:p>
        </p:txBody>
      </p:sp>
      <p:sp>
        <p:nvSpPr>
          <p:cNvPr id="47" name="ホームベース 46"/>
          <p:cNvSpPr/>
          <p:nvPr/>
        </p:nvSpPr>
        <p:spPr>
          <a:xfrm>
            <a:off x="151449" y="885371"/>
            <a:ext cx="1923624" cy="304800"/>
          </a:xfrm>
          <a:prstGeom prst="homePlate">
            <a:avLst/>
          </a:prstGeom>
          <a:solidFill>
            <a:schemeClr val="bg1"/>
          </a:solidFill>
          <a:ln w="12700">
            <a:solidFill>
              <a:srgbClr val="FF0000"/>
            </a:solidFill>
          </a:ln>
        </p:spPr>
        <p:style>
          <a:lnRef idx="2">
            <a:schemeClr val="accent6"/>
          </a:lnRef>
          <a:fillRef idx="1">
            <a:schemeClr val="lt1"/>
          </a:fillRef>
          <a:effectRef idx="0">
            <a:schemeClr val="accent6"/>
          </a:effectRef>
          <a:fontRef idx="minor">
            <a:schemeClr val="dk1"/>
          </a:fontRef>
        </p:style>
        <p:txBody>
          <a:bodyPr rtlCol="0" anchor="ctr"/>
          <a:lstStyle/>
          <a:p>
            <a:r>
              <a:rPr lang="ja-JP" altLang="en-US" b="1" dirty="0" smtClean="0">
                <a:solidFill>
                  <a:prstClr val="black"/>
                </a:solidFill>
                <a:latin typeface="Meiryo UI" pitchFamily="50" charset="-128"/>
                <a:ea typeface="Meiryo UI" pitchFamily="50" charset="-128"/>
                <a:cs typeface="Meiryo UI" pitchFamily="50" charset="-128"/>
              </a:rPr>
              <a:t>  総合区設置後</a:t>
            </a:r>
            <a:endParaRPr lang="en-US" altLang="ja-JP" b="1" dirty="0">
              <a:solidFill>
                <a:prstClr val="black"/>
              </a:solidFill>
              <a:latin typeface="Meiryo UI" pitchFamily="50" charset="-128"/>
              <a:ea typeface="Meiryo UI" pitchFamily="50" charset="-128"/>
              <a:cs typeface="Meiryo UI" pitchFamily="50" charset="-128"/>
            </a:endParaRPr>
          </a:p>
        </p:txBody>
      </p:sp>
      <p:sp>
        <p:nvSpPr>
          <p:cNvPr id="48" name="テキスト ボックス 47"/>
          <p:cNvSpPr txBox="1"/>
          <p:nvPr/>
        </p:nvSpPr>
        <p:spPr>
          <a:xfrm>
            <a:off x="-121196" y="476672"/>
            <a:ext cx="6997452" cy="384721"/>
          </a:xfrm>
          <a:prstGeom prst="rect">
            <a:avLst/>
          </a:prstGeom>
          <a:noFill/>
        </p:spPr>
        <p:txBody>
          <a:bodyPr wrap="square" rtlCol="0">
            <a:spAutoFit/>
          </a:bodyPr>
          <a:lstStyle/>
          <a:p>
            <a:r>
              <a:rPr lang="ja-JP" altLang="en-US" sz="1900" b="1"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（１）拡大する総合区予算についての説明責任</a:t>
            </a:r>
            <a:endParaRPr lang="ja-JP" altLang="en-US" sz="19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58" name="角丸四角形 57"/>
          <p:cNvSpPr/>
          <p:nvPr/>
        </p:nvSpPr>
        <p:spPr>
          <a:xfrm>
            <a:off x="1101556" y="6012745"/>
            <a:ext cx="6926424" cy="557065"/>
          </a:xfrm>
          <a:prstGeom prst="roundRect">
            <a:avLst/>
          </a:prstGeom>
          <a:solidFill>
            <a:schemeClr val="bg1"/>
          </a:solidFill>
          <a:ln>
            <a:solidFill>
              <a:schemeClr val="accent6">
                <a:lumMod val="75000"/>
              </a:schemeClr>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1600" b="1" dirty="0" smtClean="0">
                <a:solidFill>
                  <a:schemeClr val="tx1"/>
                </a:solidFill>
                <a:latin typeface="Meiryo UI" pitchFamily="50" charset="-128"/>
                <a:ea typeface="Meiryo UI" pitchFamily="50" charset="-128"/>
                <a:cs typeface="Meiryo UI" pitchFamily="50" charset="-128"/>
              </a:rPr>
              <a:t>地域住民の市政・区政への理解と関心が高まり、</a:t>
            </a:r>
            <a:endParaRPr lang="en-US" altLang="ja-JP" sz="1600" b="1" dirty="0" smtClean="0">
              <a:solidFill>
                <a:schemeClr val="tx1"/>
              </a:solidFill>
              <a:latin typeface="Meiryo UI" pitchFamily="50" charset="-128"/>
              <a:ea typeface="Meiryo UI" pitchFamily="50" charset="-128"/>
              <a:cs typeface="Meiryo UI" pitchFamily="50" charset="-128"/>
            </a:endParaRPr>
          </a:p>
          <a:p>
            <a:pPr algn="ctr"/>
            <a:r>
              <a:rPr lang="ja-JP" altLang="en-US" sz="1600" b="1" dirty="0" smtClean="0">
                <a:solidFill>
                  <a:schemeClr val="tx1"/>
                </a:solidFill>
                <a:latin typeface="Meiryo UI" pitchFamily="50" charset="-128"/>
                <a:ea typeface="Meiryo UI" pitchFamily="50" charset="-128"/>
                <a:cs typeface="Meiryo UI" pitchFamily="50" charset="-128"/>
              </a:rPr>
              <a:t>より一層声が届きやすい市政・区政の実現へ</a:t>
            </a:r>
            <a:endParaRPr lang="ja-JP" altLang="en-US" sz="1600" b="1" dirty="0">
              <a:solidFill>
                <a:schemeClr val="tx1"/>
              </a:solidFill>
              <a:latin typeface="Meiryo UI" pitchFamily="50" charset="-128"/>
              <a:ea typeface="Meiryo UI" pitchFamily="50" charset="-128"/>
              <a:cs typeface="Meiryo UI" pitchFamily="50" charset="-128"/>
            </a:endParaRPr>
          </a:p>
        </p:txBody>
      </p:sp>
      <p:graphicFrame>
        <p:nvGraphicFramePr>
          <p:cNvPr id="43" name="グラフ 42"/>
          <p:cNvGraphicFramePr>
            <a:graphicFrameLocks noChangeAspect="1"/>
          </p:cNvGraphicFramePr>
          <p:nvPr>
            <p:extLst>
              <p:ext uri="{D42A27DB-BD31-4B8C-83A1-F6EECF244321}">
                <p14:modId xmlns="" xmlns:p14="http://schemas.microsoft.com/office/powerpoint/2010/main" val="209269845"/>
              </p:ext>
            </p:extLst>
          </p:nvPr>
        </p:nvGraphicFramePr>
        <p:xfrm>
          <a:off x="6012160" y="3717032"/>
          <a:ext cx="1476198" cy="983827"/>
        </p:xfrm>
        <a:graphic>
          <a:graphicData uri="http://schemas.openxmlformats.org/drawingml/2006/chart">
            <c:chart xmlns:c="http://schemas.openxmlformats.org/drawingml/2006/chart" xmlns:r="http://schemas.openxmlformats.org/officeDocument/2006/relationships" r:id="rId7"/>
          </a:graphicData>
        </a:graphic>
      </p:graphicFrame>
      <p:sp>
        <p:nvSpPr>
          <p:cNvPr id="59" name="正方形/長方形 27"/>
          <p:cNvSpPr>
            <a:spLocks noChangeArrowheads="1"/>
          </p:cNvSpPr>
          <p:nvPr/>
        </p:nvSpPr>
        <p:spPr bwMode="auto">
          <a:xfrm>
            <a:off x="8100392" y="6597352"/>
            <a:ext cx="1031875" cy="261937"/>
          </a:xfrm>
          <a:prstGeom prst="rect">
            <a:avLst/>
          </a:prstGeom>
          <a:noFill/>
          <a:ln w="9525">
            <a:noFill/>
            <a:miter lim="800000"/>
            <a:headEnd/>
            <a:tailEnd/>
          </a:ln>
        </p:spPr>
        <p:txBody>
          <a:bodyPr>
            <a:spAutoFit/>
          </a:bodyPr>
          <a:lstStyle/>
          <a:p>
            <a:pPr algn="r"/>
            <a:r>
              <a:rPr lang="ja-JP" altLang="en-US" sz="1100" b="1" dirty="0">
                <a:solidFill>
                  <a:srgbClr val="000000"/>
                </a:solidFill>
                <a:latin typeface="ＭＳ Ｐゴシック" charset="-128"/>
                <a:ea typeface="Meiryo UI" pitchFamily="50" charset="-128"/>
                <a:cs typeface="Meiryo UI" pitchFamily="50" charset="-128"/>
              </a:rPr>
              <a:t> 予算</a:t>
            </a:r>
            <a:r>
              <a:rPr lang="en-US" altLang="ja-JP" sz="1100" b="1" dirty="0" smtClean="0">
                <a:solidFill>
                  <a:srgbClr val="000000"/>
                </a:solidFill>
                <a:latin typeface="ＭＳ Ｐゴシック" charset="-128"/>
                <a:ea typeface="Meiryo UI" pitchFamily="50" charset="-128"/>
                <a:cs typeface="Meiryo UI" pitchFamily="50" charset="-128"/>
              </a:rPr>
              <a:t>-</a:t>
            </a:r>
            <a:r>
              <a:rPr lang="ja-JP" altLang="en-US" sz="1100" b="1" dirty="0">
                <a:solidFill>
                  <a:srgbClr val="000000"/>
                </a:solidFill>
                <a:latin typeface="ＭＳ Ｐゴシック" charset="-128"/>
                <a:ea typeface="Meiryo UI" pitchFamily="50" charset="-128"/>
                <a:cs typeface="Meiryo UI" pitchFamily="50" charset="-128"/>
              </a:rPr>
              <a:t>６</a:t>
            </a:r>
            <a:endParaRPr lang="ja-JP" altLang="en-US" sz="1200" b="1" dirty="0">
              <a:solidFill>
                <a:srgbClr val="000000"/>
              </a:solidFill>
              <a:latin typeface="ＭＳ Ｐゴシック" charset="-128"/>
              <a:ea typeface="Meiryo UI" pitchFamily="50" charset="-128"/>
              <a:cs typeface="Meiryo UI" pitchFamily="50" charset="-128"/>
            </a:endParaRPr>
          </a:p>
        </p:txBody>
      </p:sp>
      <p:grpSp>
        <p:nvGrpSpPr>
          <p:cNvPr id="5" name="グループ化 77"/>
          <p:cNvGrpSpPr/>
          <p:nvPr/>
        </p:nvGrpSpPr>
        <p:grpSpPr>
          <a:xfrm>
            <a:off x="6372200" y="4941168"/>
            <a:ext cx="945105" cy="954444"/>
            <a:chOff x="6444208" y="4941168"/>
            <a:chExt cx="945105" cy="954444"/>
          </a:xfrm>
        </p:grpSpPr>
        <p:grpSp>
          <p:nvGrpSpPr>
            <p:cNvPr id="6" name="グループ化 62"/>
            <p:cNvGrpSpPr/>
            <p:nvPr/>
          </p:nvGrpSpPr>
          <p:grpSpPr>
            <a:xfrm>
              <a:off x="6444208" y="4941168"/>
              <a:ext cx="945105" cy="711198"/>
              <a:chOff x="1043608" y="5085184"/>
              <a:chExt cx="1080120" cy="864096"/>
            </a:xfrm>
          </p:grpSpPr>
          <p:grpSp>
            <p:nvGrpSpPr>
              <p:cNvPr id="7" name="グループ化 107"/>
              <p:cNvGrpSpPr/>
              <p:nvPr/>
            </p:nvGrpSpPr>
            <p:grpSpPr>
              <a:xfrm>
                <a:off x="1751272" y="5085184"/>
                <a:ext cx="372456" cy="613721"/>
                <a:chOff x="827584" y="404664"/>
                <a:chExt cx="1080120" cy="1634480"/>
              </a:xfrm>
            </p:grpSpPr>
            <p:sp>
              <p:nvSpPr>
                <p:cNvPr id="74" name="二等辺三角形 73"/>
                <p:cNvSpPr/>
                <p:nvPr/>
              </p:nvSpPr>
              <p:spPr>
                <a:xfrm>
                  <a:off x="827584" y="1124744"/>
                  <a:ext cx="1060704" cy="914400"/>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5" name="フローチャート : 結合子 74"/>
                <p:cNvSpPr/>
                <p:nvPr/>
              </p:nvSpPr>
              <p:spPr>
                <a:xfrm>
                  <a:off x="827584" y="404664"/>
                  <a:ext cx="1080120" cy="1080120"/>
                </a:xfrm>
                <a:prstGeom prst="flowChartConnector">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grpSp>
            <p:nvGrpSpPr>
              <p:cNvPr id="8" name="グループ化 114"/>
              <p:cNvGrpSpPr/>
              <p:nvPr/>
            </p:nvGrpSpPr>
            <p:grpSpPr>
              <a:xfrm>
                <a:off x="1397440" y="5085184"/>
                <a:ext cx="372456" cy="613721"/>
                <a:chOff x="827584" y="404664"/>
                <a:chExt cx="1080120" cy="1634480"/>
              </a:xfrm>
            </p:grpSpPr>
            <p:sp>
              <p:nvSpPr>
                <p:cNvPr id="72" name="二等辺三角形 71"/>
                <p:cNvSpPr/>
                <p:nvPr/>
              </p:nvSpPr>
              <p:spPr>
                <a:xfrm>
                  <a:off x="827584" y="1124744"/>
                  <a:ext cx="1060704" cy="914400"/>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3" name="フローチャート : 結合子 72"/>
                <p:cNvSpPr/>
                <p:nvPr/>
              </p:nvSpPr>
              <p:spPr>
                <a:xfrm>
                  <a:off x="827584" y="404664"/>
                  <a:ext cx="1080120" cy="1080120"/>
                </a:xfrm>
                <a:prstGeom prst="flowChartConnector">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sp>
            <p:nvSpPr>
              <p:cNvPr id="62" name="二等辺三角形 61"/>
              <p:cNvSpPr/>
              <p:nvPr/>
            </p:nvSpPr>
            <p:spPr>
              <a:xfrm>
                <a:off x="1633327" y="5605937"/>
                <a:ext cx="365761" cy="343343"/>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3" name="フローチャート : 結合子 62"/>
              <p:cNvSpPr/>
              <p:nvPr/>
            </p:nvSpPr>
            <p:spPr>
              <a:xfrm>
                <a:off x="1633327" y="5335559"/>
                <a:ext cx="372456" cy="405568"/>
              </a:xfrm>
              <a:prstGeom prst="flowChartConnector">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nvGrpSpPr>
              <p:cNvPr id="9" name="グループ化 111"/>
              <p:cNvGrpSpPr/>
              <p:nvPr/>
            </p:nvGrpSpPr>
            <p:grpSpPr>
              <a:xfrm>
                <a:off x="1043608" y="5085184"/>
                <a:ext cx="372456" cy="613721"/>
                <a:chOff x="827584" y="404664"/>
                <a:chExt cx="1080120" cy="1634480"/>
              </a:xfrm>
            </p:grpSpPr>
            <p:sp>
              <p:nvSpPr>
                <p:cNvPr id="70" name="二等辺三角形 69"/>
                <p:cNvSpPr/>
                <p:nvPr/>
              </p:nvSpPr>
              <p:spPr>
                <a:xfrm>
                  <a:off x="827584" y="1124744"/>
                  <a:ext cx="1060704" cy="914400"/>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1" name="フローチャート : 結合子 70"/>
                <p:cNvSpPr/>
                <p:nvPr/>
              </p:nvSpPr>
              <p:spPr>
                <a:xfrm>
                  <a:off x="827584" y="404664"/>
                  <a:ext cx="1080120" cy="1080120"/>
                </a:xfrm>
                <a:prstGeom prst="flowChartConnector">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grpSp>
            <p:nvGrpSpPr>
              <p:cNvPr id="10" name="グループ化 117"/>
              <p:cNvGrpSpPr/>
              <p:nvPr/>
            </p:nvGrpSpPr>
            <p:grpSpPr>
              <a:xfrm>
                <a:off x="1279496" y="5335559"/>
                <a:ext cx="372456" cy="613721"/>
                <a:chOff x="827584" y="404664"/>
                <a:chExt cx="1080120" cy="1634480"/>
              </a:xfrm>
            </p:grpSpPr>
            <p:sp>
              <p:nvSpPr>
                <p:cNvPr id="66" name="二等辺三角形 65"/>
                <p:cNvSpPr/>
                <p:nvPr/>
              </p:nvSpPr>
              <p:spPr>
                <a:xfrm>
                  <a:off x="827584" y="1124744"/>
                  <a:ext cx="1060704" cy="914400"/>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9" name="フローチャート : 結合子 68"/>
                <p:cNvSpPr/>
                <p:nvPr/>
              </p:nvSpPr>
              <p:spPr>
                <a:xfrm>
                  <a:off x="827584" y="404664"/>
                  <a:ext cx="1080120" cy="1080120"/>
                </a:xfrm>
                <a:prstGeom prst="flowChartConnector">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grpSp>
        <p:sp>
          <p:nvSpPr>
            <p:cNvPr id="76" name="角丸四角形 75"/>
            <p:cNvSpPr/>
            <p:nvPr/>
          </p:nvSpPr>
          <p:spPr>
            <a:xfrm>
              <a:off x="6444208" y="5661248"/>
              <a:ext cx="945105" cy="234364"/>
            </a:xfrm>
            <a:prstGeom prst="roundRect">
              <a:avLst/>
            </a:prstGeom>
            <a:solidFill>
              <a:schemeClr val="accent6">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lIns="0" tIns="36000" rIns="0" bIns="36000" rtlCol="0" anchor="ctr">
              <a:spAutoFit/>
            </a:bodyPr>
            <a:lstStyle/>
            <a:p>
              <a:pPr algn="ctr"/>
              <a:r>
                <a:rPr kumimoji="1" lang="ja-JP" altLang="en-US" sz="1200" b="1" dirty="0" smtClean="0">
                  <a:solidFill>
                    <a:schemeClr val="tx1"/>
                  </a:solidFill>
                  <a:latin typeface="Meiryo UI" pitchFamily="50" charset="-128"/>
                  <a:ea typeface="Meiryo UI" pitchFamily="50" charset="-128"/>
                  <a:cs typeface="Meiryo UI" pitchFamily="50" charset="-128"/>
                </a:rPr>
                <a:t>住 民</a:t>
              </a:r>
              <a:endParaRPr kumimoji="1" lang="ja-JP" altLang="en-US" sz="1200" b="1" dirty="0">
                <a:solidFill>
                  <a:schemeClr val="tx1"/>
                </a:solidFill>
                <a:latin typeface="Meiryo UI" pitchFamily="50" charset="-128"/>
                <a:ea typeface="Meiryo UI" pitchFamily="50" charset="-128"/>
                <a:cs typeface="Meiryo UI" pitchFamily="50" charset="-128"/>
              </a:endParaRPr>
            </a:p>
          </p:txBody>
        </p:sp>
      </p:grpSp>
    </p:spTree>
    <p:extLst>
      <p:ext uri="{BB962C8B-B14F-4D97-AF65-F5344CB8AC3E}">
        <p14:creationId xmlns="" xmlns:p14="http://schemas.microsoft.com/office/powerpoint/2010/main" val="629167332"/>
      </p:ext>
    </p:extLst>
  </p:cSld>
  <p:clrMapOvr>
    <a:masterClrMapping/>
  </p:clrMapOvr>
  <p:timing>
    <p:tnLst>
      <p:par>
        <p:cTn id="1" dur="indefinite" restart="never" nodeType="tmRoot"/>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正方形/長方形 11"/>
          <p:cNvSpPr/>
          <p:nvPr/>
        </p:nvSpPr>
        <p:spPr>
          <a:xfrm>
            <a:off x="0" y="13386"/>
            <a:ext cx="9144000" cy="432000"/>
          </a:xfrm>
          <a:prstGeom prst="rect">
            <a:avLst/>
          </a:prstGeom>
          <a:gradFill>
            <a:gsLst>
              <a:gs pos="0">
                <a:schemeClr val="accent2">
                  <a:lumMod val="40000"/>
                  <a:lumOff val="60000"/>
                </a:schemeClr>
              </a:gs>
              <a:gs pos="50000">
                <a:schemeClr val="bg1"/>
              </a:gs>
              <a:gs pos="100000">
                <a:schemeClr val="accent2">
                  <a:lumMod val="40000"/>
                  <a:lumOff val="6000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nSpc>
                <a:spcPts val="2700"/>
              </a:lnSpc>
              <a:defRPr/>
            </a:pPr>
            <a:r>
              <a:rPr lang="en-US" altLang="ja-JP" sz="2000" b="1" dirty="0">
                <a:solidFill>
                  <a:prstClr val="black"/>
                </a:solidFill>
                <a:latin typeface="Meiryo UI" pitchFamily="50" charset="-128"/>
                <a:ea typeface="Meiryo UI" pitchFamily="50" charset="-128"/>
                <a:cs typeface="Meiryo UI" pitchFamily="50" charset="-128"/>
              </a:rPr>
              <a:t>1</a:t>
            </a:r>
            <a:r>
              <a:rPr lang="ja-JP" altLang="en-US" sz="2000" b="1" dirty="0" smtClean="0">
                <a:solidFill>
                  <a:prstClr val="black"/>
                </a:solidFill>
                <a:latin typeface="Meiryo UI" pitchFamily="50" charset="-128"/>
                <a:ea typeface="Meiryo UI" pitchFamily="50" charset="-128"/>
                <a:cs typeface="Meiryo UI" pitchFamily="50" charset="-128"/>
              </a:rPr>
              <a:t>　区割り・区の名称</a:t>
            </a:r>
            <a:endParaRPr lang="ja-JP" altLang="en-US" sz="2000" b="1" dirty="0">
              <a:solidFill>
                <a:prstClr val="black"/>
              </a:solidFill>
              <a:latin typeface="Meiryo UI" pitchFamily="50" charset="-128"/>
              <a:ea typeface="Meiryo UI" pitchFamily="50" charset="-128"/>
              <a:cs typeface="Meiryo UI" pitchFamily="50" charset="-128"/>
            </a:endParaRPr>
          </a:p>
        </p:txBody>
      </p:sp>
      <p:sp>
        <p:nvSpPr>
          <p:cNvPr id="15" name="正方形/長方形 14"/>
          <p:cNvSpPr/>
          <p:nvPr/>
        </p:nvSpPr>
        <p:spPr>
          <a:xfrm>
            <a:off x="552450" y="1303544"/>
            <a:ext cx="7750961" cy="3384376"/>
          </a:xfrm>
          <a:prstGeom prst="rect">
            <a:avLst/>
          </a:prstGeom>
        </p:spPr>
        <p:style>
          <a:lnRef idx="1">
            <a:schemeClr val="accent6"/>
          </a:lnRef>
          <a:fillRef idx="2">
            <a:schemeClr val="accent6"/>
          </a:fillRef>
          <a:effectRef idx="1">
            <a:schemeClr val="accent6"/>
          </a:effectRef>
          <a:fontRef idx="minor">
            <a:schemeClr val="dk1"/>
          </a:fontRef>
        </p:style>
        <p:txBody>
          <a:bodyPr rtlCol="0" anchor="ctr"/>
          <a:lstStyle/>
          <a:p>
            <a:pPr fontAlgn="base">
              <a:lnSpc>
                <a:spcPts val="2400"/>
              </a:lnSpc>
              <a:spcBef>
                <a:spcPct val="0"/>
              </a:spcBef>
              <a:spcAft>
                <a:spcPct val="0"/>
              </a:spcAft>
            </a:pPr>
            <a:r>
              <a:rPr lang="ja-JP" altLang="en-US" sz="1600" dirty="0" smtClean="0">
                <a:solidFill>
                  <a:schemeClr val="tx1"/>
                </a:solidFill>
                <a:latin typeface="Meiryo UI" pitchFamily="50" charset="-128"/>
                <a:ea typeface="Meiryo UI" pitchFamily="50" charset="-128"/>
                <a:cs typeface="Meiryo UI" pitchFamily="50" charset="-128"/>
              </a:rPr>
              <a:t>以下の５つの具体的な視点に基づき、区割りを策定</a:t>
            </a:r>
            <a:endParaRPr lang="en-US" altLang="ja-JP" sz="1600" dirty="0" smtClean="0">
              <a:solidFill>
                <a:schemeClr val="tx1"/>
              </a:solidFill>
              <a:latin typeface="Meiryo UI" pitchFamily="50" charset="-128"/>
              <a:ea typeface="Meiryo UI" pitchFamily="50" charset="-128"/>
              <a:cs typeface="Meiryo UI" pitchFamily="50" charset="-128"/>
            </a:endParaRPr>
          </a:p>
          <a:p>
            <a:pPr fontAlgn="base">
              <a:lnSpc>
                <a:spcPts val="800"/>
              </a:lnSpc>
              <a:spcBef>
                <a:spcPct val="0"/>
              </a:spcBef>
              <a:spcAft>
                <a:spcPct val="0"/>
              </a:spcAft>
            </a:pPr>
            <a:endParaRPr lang="en-US" altLang="ja-JP" sz="1600" dirty="0" smtClean="0">
              <a:solidFill>
                <a:schemeClr val="tx1"/>
              </a:solidFill>
              <a:latin typeface="Meiryo UI" pitchFamily="50" charset="-128"/>
              <a:ea typeface="Meiryo UI" pitchFamily="50" charset="-128"/>
              <a:cs typeface="Meiryo UI" pitchFamily="50" charset="-128"/>
            </a:endParaRPr>
          </a:p>
          <a:p>
            <a:pPr fontAlgn="base">
              <a:lnSpc>
                <a:spcPts val="2400"/>
              </a:lnSpc>
              <a:spcBef>
                <a:spcPct val="0"/>
              </a:spcBef>
              <a:spcAft>
                <a:spcPct val="0"/>
              </a:spcAft>
            </a:pPr>
            <a:r>
              <a:rPr lang="ja-JP" altLang="en-US" sz="1600" dirty="0" smtClean="0">
                <a:solidFill>
                  <a:schemeClr val="tx1"/>
                </a:solidFill>
                <a:latin typeface="Meiryo UI" pitchFamily="50" charset="-128"/>
                <a:ea typeface="Meiryo UI" pitchFamily="50" charset="-128"/>
                <a:cs typeface="Meiryo UI" pitchFamily="50" charset="-128"/>
              </a:rPr>
              <a:t>◆　</a:t>
            </a:r>
            <a:r>
              <a:rPr lang="ja-JP" altLang="ja-JP" sz="1600" dirty="0">
                <a:latin typeface="Meiryo UI" panose="020B0604030504040204" pitchFamily="50" charset="-128"/>
                <a:ea typeface="Meiryo UI" panose="020B0604030504040204" pitchFamily="50" charset="-128"/>
                <a:cs typeface="Meiryo UI" panose="020B0604030504040204" pitchFamily="50" charset="-128"/>
              </a:rPr>
              <a:t>各総合区における将来</a:t>
            </a:r>
            <a:r>
              <a:rPr lang="ja-JP" altLang="en-US" sz="1600" dirty="0">
                <a:latin typeface="Meiryo UI" panose="020B0604030504040204" pitchFamily="50" charset="-128"/>
                <a:ea typeface="Meiryo UI" panose="020B0604030504040204" pitchFamily="50" charset="-128"/>
                <a:cs typeface="Meiryo UI" panose="020B0604030504040204" pitchFamily="50" charset="-128"/>
              </a:rPr>
              <a:t>（</a:t>
            </a:r>
            <a:r>
              <a:rPr lang="en-US" altLang="ja-JP" sz="1600" dirty="0">
                <a:latin typeface="Meiryo UI" panose="020B0604030504040204" pitchFamily="50" charset="-128"/>
                <a:ea typeface="Meiryo UI" panose="020B0604030504040204" pitchFamily="50" charset="-128"/>
                <a:cs typeface="Meiryo UI" panose="020B0604030504040204" pitchFamily="50" charset="-128"/>
              </a:rPr>
              <a:t>H47</a:t>
            </a:r>
            <a:r>
              <a:rPr lang="ja-JP" altLang="en-US" sz="1600" dirty="0">
                <a:latin typeface="Meiryo UI" panose="020B0604030504040204" pitchFamily="50" charset="-128"/>
                <a:ea typeface="Meiryo UI" panose="020B0604030504040204" pitchFamily="50" charset="-128"/>
                <a:cs typeface="Meiryo UI" panose="020B0604030504040204" pitchFamily="50" charset="-128"/>
              </a:rPr>
              <a:t>）</a:t>
            </a:r>
            <a:r>
              <a:rPr lang="ja-JP" altLang="ja-JP" sz="1600" dirty="0">
                <a:latin typeface="Meiryo UI" panose="020B0604030504040204" pitchFamily="50" charset="-128"/>
                <a:ea typeface="Meiryo UI" panose="020B0604030504040204" pitchFamily="50" charset="-128"/>
                <a:cs typeface="Meiryo UI" panose="020B0604030504040204" pitchFamily="50" charset="-128"/>
              </a:rPr>
              <a:t>人口規模を</a:t>
            </a:r>
            <a:r>
              <a:rPr lang="en-US" altLang="ja-JP" sz="1600" dirty="0">
                <a:latin typeface="Meiryo UI" panose="020B0604030504040204" pitchFamily="50" charset="-128"/>
                <a:ea typeface="Meiryo UI" panose="020B0604030504040204" pitchFamily="50" charset="-128"/>
                <a:cs typeface="Meiryo UI" panose="020B0604030504040204" pitchFamily="50" charset="-128"/>
              </a:rPr>
              <a:t>30</a:t>
            </a:r>
            <a:r>
              <a:rPr lang="ja-JP" altLang="ja-JP" sz="1600" dirty="0">
                <a:latin typeface="Meiryo UI" panose="020B0604030504040204" pitchFamily="50" charset="-128"/>
                <a:ea typeface="Meiryo UI" panose="020B0604030504040204" pitchFamily="50" charset="-128"/>
                <a:cs typeface="Meiryo UI" panose="020B0604030504040204" pitchFamily="50" charset="-128"/>
              </a:rPr>
              <a:t>万人程度とし、各区間の人口</a:t>
            </a:r>
            <a:r>
              <a:rPr lang="ja-JP" altLang="ja-JP" sz="1600" dirty="0" smtClean="0">
                <a:latin typeface="Meiryo UI" panose="020B0604030504040204" pitchFamily="50" charset="-128"/>
                <a:ea typeface="Meiryo UI" panose="020B0604030504040204" pitchFamily="50" charset="-128"/>
                <a:cs typeface="Meiryo UI" panose="020B0604030504040204" pitchFamily="50" charset="-128"/>
              </a:rPr>
              <a:t>格差は</a:t>
            </a:r>
            <a:endParaRPr lang="en-US" altLang="ja-JP" sz="1600" dirty="0" smtClean="0">
              <a:latin typeface="Meiryo UI" panose="020B0604030504040204" pitchFamily="50" charset="-128"/>
              <a:ea typeface="Meiryo UI" panose="020B0604030504040204" pitchFamily="50" charset="-128"/>
              <a:cs typeface="Meiryo UI" panose="020B0604030504040204" pitchFamily="50" charset="-128"/>
            </a:endParaRPr>
          </a:p>
          <a:p>
            <a:pPr fontAlgn="base">
              <a:lnSpc>
                <a:spcPts val="2400"/>
              </a:lnSpc>
              <a:spcBef>
                <a:spcPct val="0"/>
              </a:spcBef>
              <a:spcAft>
                <a:spcPct val="0"/>
              </a:spcAft>
            </a:pPr>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　　 </a:t>
            </a:r>
            <a:r>
              <a:rPr lang="ja-JP" altLang="ja-JP" sz="1600" dirty="0" smtClean="0">
                <a:latin typeface="Meiryo UI" panose="020B0604030504040204" pitchFamily="50" charset="-128"/>
                <a:ea typeface="Meiryo UI" panose="020B0604030504040204" pitchFamily="50" charset="-128"/>
                <a:cs typeface="Meiryo UI" panose="020B0604030504040204" pitchFamily="50" charset="-128"/>
              </a:rPr>
              <a:t>最大</a:t>
            </a:r>
            <a:r>
              <a:rPr lang="en-US" altLang="ja-JP" sz="1600" dirty="0" smtClean="0">
                <a:latin typeface="Meiryo UI" panose="020B0604030504040204" pitchFamily="50" charset="-128"/>
                <a:ea typeface="Meiryo UI" panose="020B0604030504040204" pitchFamily="50" charset="-128"/>
                <a:cs typeface="Meiryo UI" panose="020B0604030504040204" pitchFamily="50" charset="-128"/>
              </a:rPr>
              <a:t>2</a:t>
            </a:r>
            <a:r>
              <a:rPr lang="ja-JP" altLang="ja-JP" sz="1600" dirty="0" smtClean="0">
                <a:latin typeface="Meiryo UI" panose="020B0604030504040204" pitchFamily="50" charset="-128"/>
                <a:ea typeface="Meiryo UI" panose="020B0604030504040204" pitchFamily="50" charset="-128"/>
                <a:cs typeface="Meiryo UI" panose="020B0604030504040204" pitchFamily="50" charset="-128"/>
              </a:rPr>
              <a:t>倍</a:t>
            </a:r>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以</a:t>
            </a:r>
            <a:r>
              <a:rPr lang="ja-JP" altLang="ja-JP" sz="1600" dirty="0" smtClean="0">
                <a:latin typeface="Meiryo UI" panose="020B0604030504040204" pitchFamily="50" charset="-128"/>
                <a:ea typeface="Meiryo UI" panose="020B0604030504040204" pitchFamily="50" charset="-128"/>
                <a:cs typeface="Meiryo UI" panose="020B0604030504040204" pitchFamily="50" charset="-128"/>
              </a:rPr>
              <a:t>内</a:t>
            </a:r>
            <a:r>
              <a:rPr lang="ja-JP" altLang="ja-JP" sz="1600" dirty="0">
                <a:latin typeface="Meiryo UI" panose="020B0604030504040204" pitchFamily="50" charset="-128"/>
                <a:ea typeface="Meiryo UI" panose="020B0604030504040204" pitchFamily="50" charset="-128"/>
                <a:cs typeface="Meiryo UI" panose="020B0604030504040204" pitchFamily="50" charset="-128"/>
              </a:rPr>
              <a:t>と</a:t>
            </a:r>
            <a:r>
              <a:rPr lang="ja-JP" altLang="ja-JP" sz="1600" dirty="0" smtClean="0">
                <a:latin typeface="Meiryo UI" panose="020B0604030504040204" pitchFamily="50" charset="-128"/>
                <a:ea typeface="Meiryo UI" panose="020B0604030504040204" pitchFamily="50" charset="-128"/>
                <a:cs typeface="Meiryo UI" panose="020B0604030504040204" pitchFamily="50" charset="-128"/>
              </a:rPr>
              <a:t>する</a:t>
            </a:r>
            <a:endParaRPr lang="en-US" altLang="ja-JP" sz="1600" dirty="0" smtClean="0">
              <a:latin typeface="Meiryo UI" panose="020B0604030504040204" pitchFamily="50" charset="-128"/>
              <a:ea typeface="Meiryo UI" panose="020B0604030504040204" pitchFamily="50" charset="-128"/>
              <a:cs typeface="Meiryo UI" panose="020B0604030504040204" pitchFamily="50" charset="-128"/>
            </a:endParaRPr>
          </a:p>
          <a:p>
            <a:pPr fontAlgn="base">
              <a:lnSpc>
                <a:spcPts val="2400"/>
              </a:lnSpc>
              <a:spcBef>
                <a:spcPct val="0"/>
              </a:spcBef>
              <a:spcAft>
                <a:spcPct val="0"/>
              </a:spcAft>
            </a:pPr>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　</a:t>
            </a:r>
            <a:r>
              <a:rPr lang="ja-JP" altLang="ja-JP" sz="1600" dirty="0">
                <a:latin typeface="Meiryo UI" panose="020B0604030504040204" pitchFamily="50" charset="-128"/>
                <a:ea typeface="Meiryo UI" panose="020B0604030504040204" pitchFamily="50" charset="-128"/>
                <a:cs typeface="Meiryo UI" panose="020B0604030504040204" pitchFamily="50" charset="-128"/>
              </a:rPr>
              <a:t>これまでの地域において築きあげてきたコミュニティを考慮し、過去の合区・分区</a:t>
            </a:r>
            <a:r>
              <a:rPr lang="ja-JP" altLang="ja-JP" sz="1600" dirty="0" smtClean="0">
                <a:latin typeface="Meiryo UI" panose="020B0604030504040204" pitchFamily="50" charset="-128"/>
                <a:ea typeface="Meiryo UI" panose="020B0604030504040204" pitchFamily="50" charset="-128"/>
                <a:cs typeface="Meiryo UI" panose="020B0604030504040204" pitchFamily="50" charset="-128"/>
              </a:rPr>
              <a:t>の</a:t>
            </a:r>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歴</a:t>
            </a:r>
            <a:r>
              <a:rPr lang="ja-JP" altLang="ja-JP" sz="1600" dirty="0" smtClean="0">
                <a:latin typeface="Meiryo UI" panose="020B0604030504040204" pitchFamily="50" charset="-128"/>
                <a:ea typeface="Meiryo UI" panose="020B0604030504040204" pitchFamily="50" charset="-128"/>
                <a:cs typeface="Meiryo UI" panose="020B0604030504040204" pitchFamily="50" charset="-128"/>
              </a:rPr>
              <a:t>史的</a:t>
            </a:r>
            <a:endParaRPr lang="en-US" altLang="ja-JP" sz="1600" dirty="0" smtClean="0">
              <a:latin typeface="Meiryo UI" panose="020B0604030504040204" pitchFamily="50" charset="-128"/>
              <a:ea typeface="Meiryo UI" panose="020B0604030504040204" pitchFamily="50" charset="-128"/>
              <a:cs typeface="Meiryo UI" panose="020B0604030504040204" pitchFamily="50" charset="-128"/>
            </a:endParaRPr>
          </a:p>
          <a:p>
            <a:pPr fontAlgn="base">
              <a:lnSpc>
                <a:spcPts val="2400"/>
              </a:lnSpc>
              <a:spcBef>
                <a:spcPct val="0"/>
              </a:spcBef>
              <a:spcAft>
                <a:spcPct val="0"/>
              </a:spcAft>
            </a:pPr>
            <a:r>
              <a:rPr lang="en-US" altLang="ja-JP" sz="1600" dirty="0" smtClean="0">
                <a:latin typeface="Meiryo UI" panose="020B0604030504040204" pitchFamily="50" charset="-128"/>
                <a:ea typeface="Meiryo UI" panose="020B0604030504040204" pitchFamily="50" charset="-128"/>
                <a:cs typeface="Meiryo UI" panose="020B0604030504040204" pitchFamily="50" charset="-128"/>
              </a:rPr>
              <a:t>     </a:t>
            </a:r>
            <a:r>
              <a:rPr lang="ja-JP" altLang="ja-JP" sz="1600" dirty="0" smtClean="0">
                <a:latin typeface="Meiryo UI" panose="020B0604030504040204" pitchFamily="50" charset="-128"/>
                <a:ea typeface="Meiryo UI" panose="020B0604030504040204" pitchFamily="50" charset="-128"/>
                <a:cs typeface="Meiryo UI" panose="020B0604030504040204" pitchFamily="50" charset="-128"/>
              </a:rPr>
              <a:t>な</a:t>
            </a:r>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経緯</a:t>
            </a:r>
            <a:r>
              <a:rPr lang="ja-JP" altLang="ja-JP" sz="1600" dirty="0" smtClean="0">
                <a:latin typeface="Meiryo UI" panose="020B0604030504040204" pitchFamily="50" charset="-128"/>
                <a:ea typeface="Meiryo UI" panose="020B0604030504040204" pitchFamily="50" charset="-128"/>
                <a:cs typeface="Meiryo UI" panose="020B0604030504040204" pitchFamily="50" charset="-128"/>
              </a:rPr>
              <a:t>を踏まえる</a:t>
            </a:r>
            <a:endParaRPr lang="en-US" altLang="ja-JP" sz="1600" dirty="0" smtClean="0">
              <a:latin typeface="Meiryo UI" panose="020B0604030504040204" pitchFamily="50" charset="-128"/>
              <a:ea typeface="Meiryo UI" panose="020B0604030504040204" pitchFamily="50" charset="-128"/>
              <a:cs typeface="Meiryo UI" panose="020B0604030504040204" pitchFamily="50" charset="-128"/>
            </a:endParaRPr>
          </a:p>
          <a:p>
            <a:pPr>
              <a:lnSpc>
                <a:spcPts val="2400"/>
              </a:lnSpc>
            </a:pPr>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　</a:t>
            </a:r>
            <a:r>
              <a:rPr lang="ja-JP" altLang="ja-JP" sz="1600" dirty="0">
                <a:latin typeface="Meiryo UI" panose="020B0604030504040204" pitchFamily="50" charset="-128"/>
                <a:ea typeface="Meiryo UI" panose="020B0604030504040204" pitchFamily="50" charset="-128"/>
                <a:cs typeface="Meiryo UI" panose="020B0604030504040204" pitchFamily="50" charset="-128"/>
              </a:rPr>
              <a:t>総合区内における住民の円滑な移動や住民間の交流を確保できるよう、鉄道網</a:t>
            </a:r>
            <a:r>
              <a:rPr lang="ja-JP" altLang="ja-JP" sz="1600" dirty="0" smtClean="0">
                <a:latin typeface="Meiryo UI" panose="020B0604030504040204" pitchFamily="50" charset="-128"/>
                <a:ea typeface="Meiryo UI" panose="020B0604030504040204" pitchFamily="50" charset="-128"/>
                <a:cs typeface="Meiryo UI" panose="020B0604030504040204" pitchFamily="50" charset="-128"/>
              </a:rPr>
              <a:t>の</a:t>
            </a:r>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接</a:t>
            </a:r>
            <a:r>
              <a:rPr lang="ja-JP" altLang="ja-JP" sz="1600" dirty="0" smtClean="0">
                <a:latin typeface="Meiryo UI" panose="020B0604030504040204" pitchFamily="50" charset="-128"/>
                <a:ea typeface="Meiryo UI" panose="020B0604030504040204" pitchFamily="50" charset="-128"/>
                <a:cs typeface="Meiryo UI" panose="020B0604030504040204" pitchFamily="50" charset="-128"/>
              </a:rPr>
              <a:t>続</a:t>
            </a:r>
            <a:endParaRPr lang="en-US" altLang="ja-JP" sz="1600" dirty="0" smtClean="0">
              <a:latin typeface="Meiryo UI" panose="020B0604030504040204" pitchFamily="50" charset="-128"/>
              <a:ea typeface="Meiryo UI" panose="020B0604030504040204" pitchFamily="50" charset="-128"/>
              <a:cs typeface="Meiryo UI" panose="020B0604030504040204" pitchFamily="50" charset="-128"/>
            </a:endParaRPr>
          </a:p>
          <a:p>
            <a:pPr>
              <a:lnSpc>
                <a:spcPts val="2400"/>
              </a:lnSpc>
            </a:pPr>
            <a:r>
              <a:rPr lang="en-US" altLang="ja-JP" sz="1600" dirty="0" smtClean="0">
                <a:latin typeface="Meiryo UI" panose="020B0604030504040204" pitchFamily="50" charset="-128"/>
                <a:ea typeface="Meiryo UI" panose="020B0604030504040204" pitchFamily="50" charset="-128"/>
                <a:cs typeface="Meiryo UI" panose="020B0604030504040204" pitchFamily="50" charset="-128"/>
              </a:rPr>
              <a:t>     </a:t>
            </a:r>
            <a:r>
              <a:rPr lang="ja-JP" altLang="ja-JP" sz="1600" dirty="0" smtClean="0">
                <a:latin typeface="Meiryo UI" panose="020B0604030504040204" pitchFamily="50" charset="-128"/>
                <a:ea typeface="Meiryo UI" panose="020B0604030504040204" pitchFamily="50" charset="-128"/>
                <a:cs typeface="Meiryo UI" panose="020B0604030504040204" pitchFamily="50" charset="-128"/>
              </a:rPr>
              <a:t>や</a:t>
            </a:r>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商業</a:t>
            </a:r>
            <a:r>
              <a:rPr lang="ja-JP" altLang="ja-JP" sz="1600" dirty="0" smtClean="0">
                <a:latin typeface="Meiryo UI" panose="020B0604030504040204" pitchFamily="50" charset="-128"/>
                <a:ea typeface="Meiryo UI" panose="020B0604030504040204" pitchFamily="50" charset="-128"/>
                <a:cs typeface="Meiryo UI" panose="020B0604030504040204" pitchFamily="50" charset="-128"/>
              </a:rPr>
              <a:t>集積</a:t>
            </a:r>
            <a:r>
              <a:rPr lang="ja-JP" altLang="ja-JP" sz="1600" dirty="0">
                <a:latin typeface="Meiryo UI" panose="020B0604030504040204" pitchFamily="50" charset="-128"/>
                <a:ea typeface="Meiryo UI" panose="020B0604030504040204" pitchFamily="50" charset="-128"/>
                <a:cs typeface="Meiryo UI" panose="020B0604030504040204" pitchFamily="50" charset="-128"/>
              </a:rPr>
              <a:t>を考慮</a:t>
            </a:r>
            <a:r>
              <a:rPr lang="ja-JP" altLang="ja-JP" sz="1600" dirty="0" smtClean="0">
                <a:latin typeface="Meiryo UI" panose="020B0604030504040204" pitchFamily="50" charset="-128"/>
                <a:ea typeface="Meiryo UI" panose="020B0604030504040204" pitchFamily="50" charset="-128"/>
                <a:cs typeface="Meiryo UI" panose="020B0604030504040204" pitchFamily="50" charset="-128"/>
              </a:rPr>
              <a:t>する</a:t>
            </a:r>
            <a:endParaRPr lang="en-US" altLang="ja-JP" sz="1600" dirty="0" smtClean="0">
              <a:latin typeface="Meiryo UI" panose="020B0604030504040204" pitchFamily="50" charset="-128"/>
              <a:ea typeface="Meiryo UI" panose="020B0604030504040204" pitchFamily="50" charset="-128"/>
              <a:cs typeface="Meiryo UI" panose="020B0604030504040204" pitchFamily="50" charset="-128"/>
            </a:endParaRPr>
          </a:p>
          <a:p>
            <a:pPr>
              <a:lnSpc>
                <a:spcPts val="2400"/>
              </a:lnSpc>
            </a:pPr>
            <a:r>
              <a:rPr lang="ja-JP" altLang="en-US" sz="1600" dirty="0" smtClean="0">
                <a:latin typeface="Meiryo UI" panose="020B0604030504040204" pitchFamily="50" charset="-128"/>
                <a:ea typeface="Meiryo UI" panose="020B0604030504040204" pitchFamily="50" charset="-128"/>
                <a:cs typeface="Meiryo UI" panose="020B0604030504040204" pitchFamily="50" charset="-128"/>
              </a:rPr>
              <a:t>◆　</a:t>
            </a:r>
            <a:r>
              <a:rPr lang="ja-JP" altLang="ja-JP" sz="1600" dirty="0" smtClean="0">
                <a:latin typeface="Meiryo UI" panose="020B0604030504040204" pitchFamily="50" charset="-128"/>
                <a:ea typeface="Meiryo UI" panose="020B0604030504040204" pitchFamily="50" charset="-128"/>
                <a:cs typeface="Meiryo UI" panose="020B0604030504040204" pitchFamily="50" charset="-128"/>
              </a:rPr>
              <a:t>工営所</a:t>
            </a:r>
            <a:r>
              <a:rPr lang="ja-JP" altLang="ja-JP" sz="1600" dirty="0">
                <a:latin typeface="Meiryo UI" panose="020B0604030504040204" pitchFamily="50" charset="-128"/>
                <a:ea typeface="Meiryo UI" panose="020B0604030504040204" pitchFamily="50" charset="-128"/>
                <a:cs typeface="Meiryo UI" panose="020B0604030504040204" pitchFamily="50" charset="-128"/>
              </a:rPr>
              <a:t>、公園事務所など、既存の事業所をできる限り活用</a:t>
            </a:r>
            <a:r>
              <a:rPr lang="ja-JP" altLang="ja-JP" sz="1600" dirty="0" smtClean="0">
                <a:latin typeface="Meiryo UI" panose="020B0604030504040204" pitchFamily="50" charset="-128"/>
                <a:ea typeface="Meiryo UI" panose="020B0604030504040204" pitchFamily="50" charset="-128"/>
                <a:cs typeface="Meiryo UI" panose="020B0604030504040204" pitchFamily="50" charset="-128"/>
              </a:rPr>
              <a:t>する</a:t>
            </a:r>
            <a:endParaRPr lang="en-US" altLang="ja-JP" sz="1600" dirty="0" smtClean="0">
              <a:solidFill>
                <a:schemeClr val="tx1"/>
              </a:solidFill>
              <a:latin typeface="Meiryo UI" pitchFamily="50" charset="-128"/>
              <a:ea typeface="Meiryo UI" pitchFamily="50" charset="-128"/>
              <a:cs typeface="Meiryo UI" pitchFamily="50" charset="-128"/>
            </a:endParaRPr>
          </a:p>
          <a:p>
            <a:pPr>
              <a:lnSpc>
                <a:spcPts val="2400"/>
              </a:lnSpc>
            </a:pPr>
            <a:r>
              <a:rPr lang="ja-JP" altLang="en-US" sz="1600" dirty="0" smtClean="0">
                <a:solidFill>
                  <a:schemeClr val="tx1"/>
                </a:solidFill>
                <a:latin typeface="Meiryo UI" pitchFamily="50" charset="-128"/>
                <a:ea typeface="Meiryo UI" pitchFamily="50" charset="-128"/>
                <a:cs typeface="Meiryo UI" pitchFamily="50" charset="-128"/>
              </a:rPr>
              <a:t>◆　</a:t>
            </a:r>
            <a:r>
              <a:rPr lang="ja-JP" altLang="ja-JP" sz="1600" dirty="0">
                <a:latin typeface="Meiryo UI" panose="020B0604030504040204" pitchFamily="50" charset="-128"/>
                <a:ea typeface="Meiryo UI" panose="020B0604030504040204" pitchFamily="50" charset="-128"/>
                <a:cs typeface="Meiryo UI" panose="020B0604030504040204" pitchFamily="50" charset="-128"/>
              </a:rPr>
              <a:t>災害対策について、緊急時には全市的な対応が必要となるが、防災上の視点に</a:t>
            </a:r>
            <a:r>
              <a:rPr lang="ja-JP" altLang="ja-JP" sz="1600" dirty="0" smtClean="0">
                <a:latin typeface="Meiryo UI" panose="020B0604030504040204" pitchFamily="50" charset="-128"/>
                <a:ea typeface="Meiryo UI" panose="020B0604030504040204" pitchFamily="50" charset="-128"/>
                <a:cs typeface="Meiryo UI" panose="020B0604030504040204" pitchFamily="50" charset="-128"/>
              </a:rPr>
              <a:t>ついても</a:t>
            </a:r>
            <a:endParaRPr lang="en-US" altLang="ja-JP" sz="1600" dirty="0" smtClean="0">
              <a:latin typeface="Meiryo UI" panose="020B0604030504040204" pitchFamily="50" charset="-128"/>
              <a:ea typeface="Meiryo UI" panose="020B0604030504040204" pitchFamily="50" charset="-128"/>
              <a:cs typeface="Meiryo UI" panose="020B0604030504040204" pitchFamily="50" charset="-128"/>
            </a:endParaRPr>
          </a:p>
          <a:p>
            <a:pPr>
              <a:lnSpc>
                <a:spcPts val="2400"/>
              </a:lnSpc>
            </a:pPr>
            <a:r>
              <a:rPr lang="en-US" altLang="ja-JP" sz="1600" dirty="0" smtClean="0">
                <a:latin typeface="Meiryo UI" panose="020B0604030504040204" pitchFamily="50" charset="-128"/>
                <a:ea typeface="Meiryo UI" panose="020B0604030504040204" pitchFamily="50" charset="-128"/>
                <a:cs typeface="Meiryo UI" panose="020B0604030504040204" pitchFamily="50" charset="-128"/>
              </a:rPr>
              <a:t>     </a:t>
            </a:r>
            <a:r>
              <a:rPr lang="ja-JP" altLang="ja-JP" sz="1600" dirty="0" smtClean="0">
                <a:latin typeface="Meiryo UI" panose="020B0604030504040204" pitchFamily="50" charset="-128"/>
                <a:ea typeface="Meiryo UI" panose="020B0604030504040204" pitchFamily="50" charset="-128"/>
                <a:cs typeface="Meiryo UI" panose="020B0604030504040204" pitchFamily="50" charset="-128"/>
              </a:rPr>
              <a:t>考慮する</a:t>
            </a:r>
            <a:endParaRPr lang="en-US" altLang="ja-JP" sz="16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18" name="正方形/長方形 17"/>
          <p:cNvSpPr/>
          <p:nvPr/>
        </p:nvSpPr>
        <p:spPr>
          <a:xfrm>
            <a:off x="552450" y="5256875"/>
            <a:ext cx="7769557" cy="1449717"/>
          </a:xfrm>
          <a:prstGeom prst="rect">
            <a:avLst/>
          </a:prstGeom>
        </p:spPr>
        <p:style>
          <a:lnRef idx="1">
            <a:schemeClr val="accent6"/>
          </a:lnRef>
          <a:fillRef idx="2">
            <a:schemeClr val="accent6"/>
          </a:fillRef>
          <a:effectRef idx="1">
            <a:schemeClr val="accent6"/>
          </a:effectRef>
          <a:fontRef idx="minor">
            <a:schemeClr val="dk1"/>
          </a:fontRef>
        </p:style>
        <p:txBody>
          <a:bodyPr rtlCol="0" anchor="t"/>
          <a:lstStyle/>
          <a:p>
            <a:pPr fontAlgn="base">
              <a:lnSpc>
                <a:spcPct val="150000"/>
              </a:lnSpc>
              <a:spcBef>
                <a:spcPct val="0"/>
              </a:spcBef>
              <a:spcAft>
                <a:spcPct val="0"/>
              </a:spcAft>
            </a:pPr>
            <a:r>
              <a:rPr lang="ja-JP" altLang="en-US" sz="1600" dirty="0" smtClean="0">
                <a:solidFill>
                  <a:schemeClr val="tx1"/>
                </a:solidFill>
                <a:latin typeface="Meiryo UI" pitchFamily="50" charset="-128"/>
                <a:ea typeface="Meiryo UI" pitchFamily="50" charset="-128"/>
                <a:cs typeface="Meiryo UI" pitchFamily="50" charset="-128"/>
              </a:rPr>
              <a:t>◆　区の名称</a:t>
            </a:r>
            <a:r>
              <a:rPr lang="ja-JP" altLang="en-US" sz="1600" dirty="0">
                <a:solidFill>
                  <a:schemeClr val="tx1"/>
                </a:solidFill>
                <a:latin typeface="Meiryo UI" pitchFamily="50" charset="-128"/>
                <a:ea typeface="Meiryo UI" pitchFamily="50" charset="-128"/>
                <a:cs typeface="Meiryo UI" pitchFamily="50" charset="-128"/>
              </a:rPr>
              <a:t>の取扱いは、方位、地勢、地域の歴史等も考慮し、住民に親しみやすく</a:t>
            </a:r>
            <a:r>
              <a:rPr lang="ja-JP" altLang="en-US" sz="1600" dirty="0" smtClean="0">
                <a:solidFill>
                  <a:schemeClr val="tx1"/>
                </a:solidFill>
                <a:latin typeface="Meiryo UI" pitchFamily="50" charset="-128"/>
                <a:ea typeface="Meiryo UI" pitchFamily="50" charset="-128"/>
                <a:cs typeface="Meiryo UI" pitchFamily="50" charset="-128"/>
              </a:rPr>
              <a:t>、</a:t>
            </a:r>
            <a:endParaRPr lang="en-US" altLang="ja-JP" sz="1600" dirty="0" smtClean="0">
              <a:solidFill>
                <a:schemeClr val="tx1"/>
              </a:solidFill>
              <a:latin typeface="Meiryo UI" pitchFamily="50" charset="-128"/>
              <a:ea typeface="Meiryo UI" pitchFamily="50" charset="-128"/>
              <a:cs typeface="Meiryo UI" pitchFamily="50" charset="-128"/>
            </a:endParaRPr>
          </a:p>
          <a:p>
            <a:pPr fontAlgn="base">
              <a:lnSpc>
                <a:spcPts val="2300"/>
              </a:lnSpc>
              <a:spcBef>
                <a:spcPct val="0"/>
              </a:spcBef>
              <a:spcAft>
                <a:spcPct val="0"/>
              </a:spcAft>
            </a:pPr>
            <a:r>
              <a:rPr lang="en-US" altLang="ja-JP" sz="1600" dirty="0" smtClean="0">
                <a:solidFill>
                  <a:schemeClr val="tx1"/>
                </a:solidFill>
                <a:latin typeface="Meiryo UI" pitchFamily="50" charset="-128"/>
                <a:ea typeface="Meiryo UI" pitchFamily="50" charset="-128"/>
                <a:cs typeface="Meiryo UI" pitchFamily="50" charset="-128"/>
              </a:rPr>
              <a:t>     </a:t>
            </a:r>
            <a:r>
              <a:rPr lang="ja-JP" altLang="en-US" sz="1600" dirty="0" smtClean="0">
                <a:solidFill>
                  <a:schemeClr val="tx1"/>
                </a:solidFill>
                <a:latin typeface="Meiryo UI" pitchFamily="50" charset="-128"/>
                <a:ea typeface="Meiryo UI" pitchFamily="50" charset="-128"/>
                <a:cs typeface="Meiryo UI" pitchFamily="50" charset="-128"/>
              </a:rPr>
              <a:t>わかりやすいもの</a:t>
            </a:r>
            <a:r>
              <a:rPr lang="ja-JP" altLang="en-US" sz="1600" dirty="0">
                <a:solidFill>
                  <a:schemeClr val="tx1"/>
                </a:solidFill>
                <a:latin typeface="Meiryo UI" pitchFamily="50" charset="-128"/>
                <a:ea typeface="Meiryo UI" pitchFamily="50" charset="-128"/>
                <a:cs typeface="Meiryo UI" pitchFamily="50" charset="-128"/>
              </a:rPr>
              <a:t>となるよう、簡潔なものとすることを</a:t>
            </a:r>
            <a:r>
              <a:rPr lang="ja-JP" altLang="en-US" sz="1600" dirty="0" smtClean="0">
                <a:solidFill>
                  <a:schemeClr val="tx1"/>
                </a:solidFill>
                <a:latin typeface="Meiryo UI" pitchFamily="50" charset="-128"/>
                <a:ea typeface="Meiryo UI" pitchFamily="50" charset="-128"/>
                <a:cs typeface="Meiryo UI" pitchFamily="50" charset="-128"/>
              </a:rPr>
              <a:t>基本とする</a:t>
            </a:r>
            <a:endParaRPr lang="en-US" altLang="ja-JP" sz="1600" dirty="0" smtClean="0">
              <a:solidFill>
                <a:schemeClr val="tx1"/>
              </a:solidFill>
              <a:latin typeface="Meiryo UI" pitchFamily="50" charset="-128"/>
              <a:ea typeface="Meiryo UI" pitchFamily="50" charset="-128"/>
              <a:cs typeface="Meiryo UI" pitchFamily="50" charset="-128"/>
            </a:endParaRPr>
          </a:p>
          <a:p>
            <a:pPr fontAlgn="base">
              <a:lnSpc>
                <a:spcPts val="2300"/>
              </a:lnSpc>
              <a:spcBef>
                <a:spcPct val="0"/>
              </a:spcBef>
              <a:spcAft>
                <a:spcPct val="0"/>
              </a:spcAft>
            </a:pPr>
            <a:r>
              <a:rPr lang="ja-JP" altLang="en-US" sz="1600" dirty="0" smtClean="0">
                <a:solidFill>
                  <a:schemeClr val="tx1"/>
                </a:solidFill>
                <a:latin typeface="Meiryo UI" pitchFamily="50" charset="-128"/>
                <a:ea typeface="Meiryo UI" pitchFamily="50" charset="-128"/>
                <a:cs typeface="Meiryo UI" pitchFamily="50" charset="-128"/>
              </a:rPr>
              <a:t>◆　</a:t>
            </a:r>
            <a:r>
              <a:rPr lang="ja-JP" altLang="en-US" sz="1600" spc="-100" dirty="0" smtClean="0">
                <a:solidFill>
                  <a:schemeClr val="tx1"/>
                </a:solidFill>
                <a:latin typeface="Meiryo UI" pitchFamily="50" charset="-128"/>
                <a:ea typeface="Meiryo UI" pitchFamily="50" charset="-128"/>
                <a:cs typeface="Meiryo UI" pitchFamily="50" charset="-128"/>
              </a:rPr>
              <a:t>総合区の設置決定後、設置する日までの間に、住民等の意見を踏まえて条例で定める</a:t>
            </a:r>
            <a:endParaRPr lang="en-US" altLang="ja-JP" sz="1600" spc="-100" dirty="0" smtClean="0">
              <a:solidFill>
                <a:schemeClr val="tx1"/>
              </a:solidFill>
              <a:latin typeface="Meiryo UI" pitchFamily="50" charset="-128"/>
              <a:ea typeface="Meiryo UI" pitchFamily="50" charset="-128"/>
              <a:cs typeface="Meiryo UI" pitchFamily="50" charset="-128"/>
            </a:endParaRPr>
          </a:p>
          <a:p>
            <a:pPr fontAlgn="base">
              <a:lnSpc>
                <a:spcPts val="2300"/>
              </a:lnSpc>
              <a:spcBef>
                <a:spcPct val="0"/>
              </a:spcBef>
              <a:spcAft>
                <a:spcPct val="0"/>
              </a:spcAft>
            </a:pPr>
            <a:r>
              <a:rPr lang="ja-JP" altLang="en-US" sz="1600" dirty="0" smtClean="0">
                <a:solidFill>
                  <a:schemeClr val="tx1"/>
                </a:solidFill>
                <a:latin typeface="Meiryo UI" pitchFamily="50" charset="-128"/>
                <a:ea typeface="Meiryo UI" pitchFamily="50" charset="-128"/>
                <a:cs typeface="Meiryo UI" pitchFamily="50" charset="-128"/>
              </a:rPr>
              <a:t>◆　なお、町の名称も区の名称に準じて大阪市長が定める</a:t>
            </a:r>
            <a:endParaRPr lang="en-US" altLang="ja-JP" sz="1600" dirty="0" smtClean="0">
              <a:solidFill>
                <a:schemeClr val="tx1"/>
              </a:solidFill>
              <a:latin typeface="Meiryo UI" pitchFamily="50" charset="-128"/>
              <a:ea typeface="Meiryo UI" pitchFamily="50" charset="-128"/>
              <a:cs typeface="Meiryo UI" pitchFamily="50" charset="-128"/>
            </a:endParaRPr>
          </a:p>
        </p:txBody>
      </p:sp>
      <p:sp>
        <p:nvSpPr>
          <p:cNvPr id="9" name="ホームベース 8"/>
          <p:cNvSpPr/>
          <p:nvPr/>
        </p:nvSpPr>
        <p:spPr bwMode="auto">
          <a:xfrm>
            <a:off x="552450" y="4952437"/>
            <a:ext cx="1702289" cy="360040"/>
          </a:xfrm>
          <a:prstGeom prst="homePlate">
            <a:avLst/>
          </a:prstGeom>
          <a:solidFill>
            <a:schemeClr val="bg1"/>
          </a:solidFill>
          <a:ln w="19050" algn="ctr">
            <a:solidFill>
              <a:srgbClr val="FF0000"/>
            </a:solidFill>
            <a:round/>
            <a:headEnd/>
            <a:tailEnd/>
          </a:ln>
          <a:effectLst/>
          <a:extLst/>
        </p:spPr>
        <p:txBody>
          <a:bodyPr wrap="none" rtlCol="0" anchor="ctr"/>
          <a:lstStyle/>
          <a:p>
            <a:r>
              <a:rPr lang="ja-JP" altLang="en-US" sz="1900" b="1" dirty="0" smtClean="0">
                <a:latin typeface="Meiryo UI" panose="020B0604030504040204" pitchFamily="50" charset="-128"/>
                <a:ea typeface="Meiryo UI" panose="020B0604030504040204" pitchFamily="50" charset="-128"/>
                <a:cs typeface="Meiryo UI" panose="020B0604030504040204" pitchFamily="50" charset="-128"/>
              </a:rPr>
              <a:t> 　区の名称</a:t>
            </a:r>
            <a:endParaRPr kumimoji="1" lang="en-US" altLang="ja-JP" sz="1900" b="1" dirty="0" smtClean="0">
              <a:latin typeface="Meiryo UI" panose="020B0604030504040204" pitchFamily="50" charset="-128"/>
              <a:ea typeface="Meiryo UI" panose="020B0604030504040204" pitchFamily="50" charset="-128"/>
              <a:cs typeface="Meiryo UI" panose="020B0604030504040204" pitchFamily="50" charset="-128"/>
            </a:endParaRPr>
          </a:p>
        </p:txBody>
      </p:sp>
      <p:sp>
        <p:nvSpPr>
          <p:cNvPr id="10" name="テキスト ボックス 9"/>
          <p:cNvSpPr txBox="1"/>
          <p:nvPr/>
        </p:nvSpPr>
        <p:spPr>
          <a:xfrm>
            <a:off x="-121196" y="476672"/>
            <a:ext cx="5217337" cy="384721"/>
          </a:xfrm>
          <a:prstGeom prst="rect">
            <a:avLst/>
          </a:prstGeom>
          <a:noFill/>
        </p:spPr>
        <p:txBody>
          <a:bodyPr wrap="square" rtlCol="0">
            <a:spAutoFit/>
          </a:bodyPr>
          <a:lstStyle/>
          <a:p>
            <a:r>
              <a:rPr lang="ja-JP" altLang="en-US" sz="1900" b="1"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（１）基本的な考え方</a:t>
            </a:r>
            <a:endParaRPr lang="ja-JP" altLang="en-US" sz="19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11" name="ホームベース 10"/>
          <p:cNvSpPr/>
          <p:nvPr/>
        </p:nvSpPr>
        <p:spPr bwMode="auto">
          <a:xfrm>
            <a:off x="552450" y="1007492"/>
            <a:ext cx="1328563" cy="360040"/>
          </a:xfrm>
          <a:prstGeom prst="homePlate">
            <a:avLst/>
          </a:prstGeom>
          <a:solidFill>
            <a:schemeClr val="bg1"/>
          </a:solidFill>
          <a:ln w="19050" algn="ctr">
            <a:solidFill>
              <a:srgbClr val="FF0000"/>
            </a:solidFill>
            <a:round/>
            <a:headEnd/>
            <a:tailEnd/>
          </a:ln>
          <a:effectLst/>
          <a:extLst/>
        </p:spPr>
        <p:txBody>
          <a:bodyPr wrap="none" rtlCol="0" anchor="ctr"/>
          <a:lstStyle/>
          <a:p>
            <a:r>
              <a:rPr lang="ja-JP" altLang="en-US" sz="1900" b="1" dirty="0" smtClean="0">
                <a:latin typeface="Meiryo UI" panose="020B0604030504040204" pitchFamily="50" charset="-128"/>
                <a:ea typeface="Meiryo UI" panose="020B0604030504040204" pitchFamily="50" charset="-128"/>
                <a:cs typeface="Meiryo UI" panose="020B0604030504040204" pitchFamily="50" charset="-128"/>
              </a:rPr>
              <a:t> 　区割り</a:t>
            </a:r>
            <a:endParaRPr kumimoji="1" lang="en-US" altLang="ja-JP" sz="1900" b="1" dirty="0" smtClean="0">
              <a:latin typeface="Meiryo UI" panose="020B0604030504040204" pitchFamily="50" charset="-128"/>
              <a:ea typeface="Meiryo UI" panose="020B0604030504040204" pitchFamily="50" charset="-128"/>
              <a:cs typeface="Meiryo UI" panose="020B0604030504040204" pitchFamily="50" charset="-128"/>
            </a:endParaRPr>
          </a:p>
        </p:txBody>
      </p:sp>
      <p:sp>
        <p:nvSpPr>
          <p:cNvPr id="16" name="正方形/長方形 27"/>
          <p:cNvSpPr>
            <a:spLocks noChangeArrowheads="1"/>
          </p:cNvSpPr>
          <p:nvPr/>
        </p:nvSpPr>
        <p:spPr bwMode="auto">
          <a:xfrm>
            <a:off x="8112125" y="24526"/>
            <a:ext cx="1031875" cy="261937"/>
          </a:xfrm>
          <a:prstGeom prst="rect">
            <a:avLst/>
          </a:prstGeom>
          <a:noFill/>
          <a:ln w="9525">
            <a:noFill/>
            <a:miter lim="800000"/>
            <a:headEnd/>
            <a:tailEnd/>
          </a:ln>
        </p:spPr>
        <p:txBody>
          <a:bodyPr>
            <a:spAutoFit/>
          </a:bodyPr>
          <a:lstStyle/>
          <a:p>
            <a:pPr algn="r"/>
            <a:r>
              <a:rPr lang="ja-JP" altLang="en-US" sz="1100" b="1" dirty="0">
                <a:solidFill>
                  <a:srgbClr val="000000"/>
                </a:solidFill>
                <a:latin typeface="ＭＳ Ｐゴシック" charset="-128"/>
                <a:ea typeface="Meiryo UI" pitchFamily="50" charset="-128"/>
                <a:cs typeface="Meiryo UI" pitchFamily="50" charset="-128"/>
              </a:rPr>
              <a:t> </a:t>
            </a:r>
            <a:r>
              <a:rPr lang="ja-JP" altLang="en-US" sz="1100" b="1" dirty="0" smtClean="0">
                <a:solidFill>
                  <a:srgbClr val="000000"/>
                </a:solidFill>
                <a:latin typeface="ＭＳ Ｐゴシック" charset="-128"/>
                <a:ea typeface="Meiryo UI" pitchFamily="50" charset="-128"/>
                <a:cs typeface="Meiryo UI" pitchFamily="50" charset="-128"/>
              </a:rPr>
              <a:t>区割</a:t>
            </a:r>
            <a:r>
              <a:rPr lang="en-US" altLang="ja-JP" sz="1100" b="1" dirty="0" smtClean="0">
                <a:solidFill>
                  <a:srgbClr val="000000"/>
                </a:solidFill>
                <a:latin typeface="ＭＳ Ｐゴシック" charset="-128"/>
                <a:ea typeface="Meiryo UI" pitchFamily="50" charset="-128"/>
                <a:cs typeface="Meiryo UI" pitchFamily="50" charset="-128"/>
              </a:rPr>
              <a:t>-</a:t>
            </a:r>
            <a:r>
              <a:rPr lang="ja-JP" altLang="en-US" sz="1100" b="1" dirty="0" smtClean="0">
                <a:solidFill>
                  <a:srgbClr val="000000"/>
                </a:solidFill>
                <a:latin typeface="ＭＳ Ｐゴシック" charset="-128"/>
                <a:ea typeface="Meiryo UI" pitchFamily="50" charset="-128"/>
                <a:cs typeface="Meiryo UI" pitchFamily="50" charset="-128"/>
              </a:rPr>
              <a:t>１</a:t>
            </a:r>
            <a:endParaRPr lang="ja-JP" altLang="en-US" sz="1200" b="1" dirty="0">
              <a:solidFill>
                <a:srgbClr val="000000"/>
              </a:solidFill>
              <a:latin typeface="ＭＳ Ｐゴシック" charset="-128"/>
              <a:ea typeface="Meiryo UI" pitchFamily="50" charset="-128"/>
              <a:cs typeface="Meiryo UI" pitchFamily="50" charset="-128"/>
            </a:endParaRPr>
          </a:p>
        </p:txBody>
      </p:sp>
    </p:spTree>
    <p:extLst>
      <p:ext uri="{BB962C8B-B14F-4D97-AF65-F5344CB8AC3E}">
        <p14:creationId xmlns="" xmlns:p14="http://schemas.microsoft.com/office/powerpoint/2010/main" val="638103070"/>
      </p:ext>
    </p:extLst>
  </p:cSld>
  <p:clrMapOvr>
    <a:masterClrMapping/>
  </p:clrMapOvr>
  <p:timing>
    <p:tnLst>
      <p:par>
        <p:cTn id="1" dur="indefinite" restart="never" nodeType="tmRoot"/>
      </p:par>
    </p:tn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endParaRPr kumimoji="1" lang="ja-JP" altLang="en-US"/>
          </a:p>
        </p:txBody>
      </p:sp>
      <p:sp>
        <p:nvSpPr>
          <p:cNvPr id="3" name="コンテンツ プレースホルダ 2"/>
          <p:cNvSpPr>
            <a:spLocks noGrp="1"/>
          </p:cNvSpPr>
          <p:nvPr>
            <p:ph idx="1"/>
          </p:nvPr>
        </p:nvSpPr>
        <p:spPr/>
        <p:txBody>
          <a:bodyPr/>
          <a:lstStyle/>
          <a:p>
            <a:endParaRPr kumimoji="1" lang="ja-JP" altLang="en-US"/>
          </a:p>
        </p:txBody>
      </p:sp>
    </p:spTree>
  </p:cSld>
  <p:clrMapOvr>
    <a:masterClrMapping/>
  </p:clrMapOvr>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タイトル 1"/>
          <p:cNvSpPr>
            <a:spLocks/>
          </p:cNvSpPr>
          <p:nvPr/>
        </p:nvSpPr>
        <p:spPr bwMode="auto">
          <a:xfrm>
            <a:off x="669925" y="2373313"/>
            <a:ext cx="7772400" cy="13684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p>
            <a:pPr algn="ctr"/>
            <a:r>
              <a:rPr lang="ja-JP" altLang="en-US" sz="4400" dirty="0" smtClean="0">
                <a:solidFill>
                  <a:prstClr val="black"/>
                </a:solidFill>
                <a:latin typeface="ＭＳ Ｐゴシック" charset="-128"/>
              </a:rPr>
              <a:t>５　　財産管理</a:t>
            </a:r>
            <a:endParaRPr lang="ja-JP" altLang="en-US" sz="2800" dirty="0">
              <a:solidFill>
                <a:prstClr val="black"/>
              </a:solidFill>
              <a:latin typeface="ＭＳ Ｐゴシック" charset="-128"/>
            </a:endParaRPr>
          </a:p>
        </p:txBody>
      </p:sp>
    </p:spTree>
    <p:extLst>
      <p:ext uri="{BB962C8B-B14F-4D97-AF65-F5344CB8AC3E}">
        <p14:creationId xmlns="" xmlns:p14="http://schemas.microsoft.com/office/powerpoint/2010/main" val="2549240100"/>
      </p:ext>
    </p:extLst>
  </p:cSld>
  <p:clrMapOvr>
    <a:masterClrMapping/>
  </p:clrMapOvr>
  <p:timing>
    <p:tnLst>
      <p:par>
        <p:cTn id="1" dur="indefinite" restart="never" nodeType="tmRoot"/>
      </p:par>
    </p:tn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endParaRPr kumimoji="1" lang="ja-JP" altLang="en-US"/>
          </a:p>
        </p:txBody>
      </p:sp>
      <p:sp>
        <p:nvSpPr>
          <p:cNvPr id="3" name="コンテンツ プレースホルダ 2"/>
          <p:cNvSpPr>
            <a:spLocks noGrp="1"/>
          </p:cNvSpPr>
          <p:nvPr>
            <p:ph idx="1"/>
          </p:nvPr>
        </p:nvSpPr>
        <p:spPr/>
        <p:txBody>
          <a:bodyPr/>
          <a:lstStyle/>
          <a:p>
            <a:endParaRPr kumimoji="1" lang="ja-JP" altLang="en-US"/>
          </a:p>
        </p:txBody>
      </p:sp>
    </p:spTree>
  </p:cSld>
  <p:clrMapOvr>
    <a:masterClrMapping/>
  </p:clrMapOvr>
  <p:timing>
    <p:tnLst>
      <p:par>
        <p:cTn id="1" dur="indefinite" restart="never" nodeType="tmRoot"/>
      </p:par>
    </p:tn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正方形/長方形 3"/>
          <p:cNvSpPr/>
          <p:nvPr/>
        </p:nvSpPr>
        <p:spPr>
          <a:xfrm>
            <a:off x="899592" y="1965279"/>
            <a:ext cx="7300979" cy="1967778"/>
          </a:xfrm>
          <a:prstGeom prst="rect">
            <a:avLst/>
          </a:prstGeom>
          <a:noFill/>
          <a:ln w="12700">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nSpc>
                <a:spcPct val="200000"/>
              </a:lnSpc>
            </a:pPr>
            <a:r>
              <a:rPr lang="en-US" altLang="ja-JP" sz="2000" dirty="0" smtClean="0">
                <a:solidFill>
                  <a:schemeClr val="tx1"/>
                </a:solidFill>
                <a:latin typeface="Meiryo UI" pitchFamily="50" charset="-128"/>
                <a:ea typeface="Meiryo UI" pitchFamily="50" charset="-128"/>
                <a:cs typeface="Meiryo UI" pitchFamily="50" charset="-128"/>
              </a:rPr>
              <a:t> </a:t>
            </a:r>
          </a:p>
          <a:p>
            <a:pPr>
              <a:lnSpc>
                <a:spcPct val="200000"/>
              </a:lnSpc>
            </a:pPr>
            <a:r>
              <a:rPr lang="ja-JP" altLang="en-US" sz="2000" dirty="0" smtClean="0">
                <a:solidFill>
                  <a:schemeClr val="tx1"/>
                </a:solidFill>
                <a:latin typeface="Meiryo UI" pitchFamily="50" charset="-128"/>
                <a:ea typeface="Meiryo UI" pitchFamily="50" charset="-128"/>
                <a:cs typeface="Meiryo UI" pitchFamily="50" charset="-128"/>
              </a:rPr>
              <a:t>１　基本的な考え方</a:t>
            </a:r>
            <a:endParaRPr lang="en-US" altLang="ja-JP" sz="2000" dirty="0" smtClean="0">
              <a:solidFill>
                <a:schemeClr val="tx1"/>
              </a:solidFill>
              <a:latin typeface="Meiryo UI" pitchFamily="50" charset="-128"/>
              <a:ea typeface="Meiryo UI" pitchFamily="50" charset="-128"/>
              <a:cs typeface="Meiryo UI" pitchFamily="50" charset="-128"/>
            </a:endParaRPr>
          </a:p>
          <a:p>
            <a:pPr>
              <a:lnSpc>
                <a:spcPct val="200000"/>
              </a:lnSpc>
            </a:pPr>
            <a:r>
              <a:rPr lang="ja-JP" altLang="en-US" sz="2000" dirty="0" smtClean="0">
                <a:solidFill>
                  <a:schemeClr val="tx1"/>
                </a:solidFill>
                <a:latin typeface="Meiryo UI" pitchFamily="50" charset="-128"/>
                <a:ea typeface="Meiryo UI" pitchFamily="50" charset="-128"/>
                <a:cs typeface="Meiryo UI" pitchFamily="50" charset="-128"/>
              </a:rPr>
              <a:t>２  総合区長の財産管理権限</a:t>
            </a:r>
            <a:endParaRPr lang="en-US" altLang="ja-JP" sz="2000" dirty="0" smtClean="0">
              <a:solidFill>
                <a:schemeClr val="tx1"/>
              </a:solidFill>
              <a:latin typeface="Meiryo UI" pitchFamily="50" charset="-128"/>
              <a:ea typeface="Meiryo UI" pitchFamily="50" charset="-128"/>
              <a:cs typeface="Meiryo UI" pitchFamily="50" charset="-128"/>
            </a:endParaRPr>
          </a:p>
          <a:p>
            <a:pPr>
              <a:lnSpc>
                <a:spcPct val="200000"/>
              </a:lnSpc>
            </a:pPr>
            <a:r>
              <a:rPr kumimoji="1" lang="ja-JP" altLang="en-US" sz="2000" dirty="0" smtClean="0">
                <a:solidFill>
                  <a:schemeClr val="tx1"/>
                </a:solidFill>
                <a:latin typeface="Meiryo UI" pitchFamily="50" charset="-128"/>
                <a:ea typeface="Meiryo UI" pitchFamily="50" charset="-128"/>
                <a:cs typeface="Meiryo UI" pitchFamily="50" charset="-128"/>
              </a:rPr>
              <a:t> </a:t>
            </a:r>
            <a:endParaRPr lang="en-US" altLang="ja-JP" sz="2000" dirty="0" smtClean="0">
              <a:solidFill>
                <a:schemeClr val="tx1"/>
              </a:solidFill>
              <a:latin typeface="Meiryo UI" pitchFamily="50" charset="-128"/>
              <a:ea typeface="Meiryo UI" pitchFamily="50" charset="-128"/>
              <a:cs typeface="Meiryo UI" pitchFamily="50" charset="-128"/>
            </a:endParaRPr>
          </a:p>
        </p:txBody>
      </p:sp>
      <p:sp>
        <p:nvSpPr>
          <p:cNvPr id="5" name="タイトル 1"/>
          <p:cNvSpPr>
            <a:spLocks noGrp="1"/>
          </p:cNvSpPr>
          <p:nvPr>
            <p:ph type="title"/>
          </p:nvPr>
        </p:nvSpPr>
        <p:spPr>
          <a:xfrm>
            <a:off x="448538" y="800964"/>
            <a:ext cx="8229600" cy="1143000"/>
          </a:xfrm>
        </p:spPr>
        <p:txBody>
          <a:bodyPr>
            <a:noAutofit/>
          </a:bodyPr>
          <a:lstStyle/>
          <a:p>
            <a:r>
              <a:rPr kumimoji="1" lang="ja-JP" altLang="en-US" sz="3600" dirty="0" smtClean="0"/>
              <a:t>目　　次</a:t>
            </a:r>
            <a:endParaRPr kumimoji="1" lang="ja-JP" altLang="en-US" sz="3600" dirty="0"/>
          </a:p>
        </p:txBody>
      </p:sp>
      <p:sp>
        <p:nvSpPr>
          <p:cNvPr id="8" name="正方形/長方形 7"/>
          <p:cNvSpPr/>
          <p:nvPr/>
        </p:nvSpPr>
        <p:spPr>
          <a:xfrm>
            <a:off x="2900110" y="2410594"/>
            <a:ext cx="5614553" cy="64807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2000" dirty="0" smtClean="0">
                <a:solidFill>
                  <a:schemeClr val="tx1"/>
                </a:solidFill>
                <a:latin typeface="Meiryo UI" pitchFamily="50" charset="-128"/>
                <a:ea typeface="Meiryo UI" pitchFamily="50" charset="-128"/>
                <a:cs typeface="Meiryo UI" pitchFamily="50" charset="-128"/>
              </a:rPr>
              <a:t>・・・・・・・・</a:t>
            </a:r>
            <a:r>
              <a:rPr kumimoji="1" lang="ja-JP" altLang="en-US" sz="2000" dirty="0" smtClean="0">
                <a:solidFill>
                  <a:schemeClr val="tx1"/>
                </a:solidFill>
                <a:latin typeface="Meiryo UI" pitchFamily="50" charset="-128"/>
                <a:ea typeface="Meiryo UI" pitchFamily="50" charset="-128"/>
                <a:cs typeface="Meiryo UI" pitchFamily="50" charset="-128"/>
              </a:rPr>
              <a:t>・・</a:t>
            </a:r>
            <a:r>
              <a:rPr lang="ja-JP" altLang="en-US" sz="2000" dirty="0" smtClean="0">
                <a:solidFill>
                  <a:schemeClr val="tx1"/>
                </a:solidFill>
                <a:latin typeface="Meiryo UI" pitchFamily="50" charset="-128"/>
                <a:ea typeface="Meiryo UI" pitchFamily="50" charset="-128"/>
                <a:cs typeface="Meiryo UI" pitchFamily="50" charset="-128"/>
              </a:rPr>
              <a:t>・・・・・・・・・・・・・・・</a:t>
            </a:r>
            <a:r>
              <a:rPr kumimoji="1" lang="ja-JP" altLang="en-US" sz="2000" dirty="0" smtClean="0">
                <a:solidFill>
                  <a:schemeClr val="tx1"/>
                </a:solidFill>
                <a:latin typeface="Meiryo UI" pitchFamily="50" charset="-128"/>
                <a:ea typeface="Meiryo UI" pitchFamily="50" charset="-128"/>
                <a:cs typeface="Meiryo UI" pitchFamily="50" charset="-128"/>
              </a:rPr>
              <a:t>・・・・・・・財産</a:t>
            </a:r>
            <a:r>
              <a:rPr kumimoji="1" lang="en-US" altLang="ja-JP" sz="2000" dirty="0" smtClean="0">
                <a:solidFill>
                  <a:schemeClr val="tx1"/>
                </a:solidFill>
                <a:latin typeface="Meiryo UI" pitchFamily="50" charset="-128"/>
                <a:ea typeface="Meiryo UI" pitchFamily="50" charset="-128"/>
                <a:cs typeface="Meiryo UI" pitchFamily="50" charset="-128"/>
              </a:rPr>
              <a:t>-</a:t>
            </a:r>
            <a:r>
              <a:rPr kumimoji="1" lang="ja-JP" altLang="en-US" sz="2000" dirty="0" smtClean="0">
                <a:solidFill>
                  <a:schemeClr val="tx1"/>
                </a:solidFill>
                <a:latin typeface="Meiryo UI" pitchFamily="50" charset="-128"/>
                <a:ea typeface="Meiryo UI" pitchFamily="50" charset="-128"/>
                <a:cs typeface="Meiryo UI" pitchFamily="50" charset="-128"/>
              </a:rPr>
              <a:t>１</a:t>
            </a:r>
            <a:endParaRPr kumimoji="1" lang="ja-JP" altLang="en-US" sz="2000" dirty="0">
              <a:solidFill>
                <a:schemeClr val="tx1"/>
              </a:solidFill>
              <a:latin typeface="Meiryo UI" pitchFamily="50" charset="-128"/>
              <a:ea typeface="Meiryo UI" pitchFamily="50" charset="-128"/>
              <a:cs typeface="Meiryo UI" pitchFamily="50" charset="-128"/>
            </a:endParaRPr>
          </a:p>
        </p:txBody>
      </p:sp>
      <p:sp>
        <p:nvSpPr>
          <p:cNvPr id="13" name="正方形/長方形 12"/>
          <p:cNvSpPr/>
          <p:nvPr/>
        </p:nvSpPr>
        <p:spPr>
          <a:xfrm>
            <a:off x="3704124" y="3027422"/>
            <a:ext cx="5022783" cy="64807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2000" dirty="0" smtClean="0">
                <a:solidFill>
                  <a:schemeClr val="tx1"/>
                </a:solidFill>
                <a:latin typeface="Meiryo UI" pitchFamily="50" charset="-128"/>
                <a:ea typeface="Meiryo UI" pitchFamily="50" charset="-128"/>
                <a:cs typeface="Meiryo UI" pitchFamily="50" charset="-128"/>
              </a:rPr>
              <a:t>・・</a:t>
            </a:r>
            <a:r>
              <a:rPr lang="ja-JP" altLang="en-US" sz="2000" dirty="0" smtClean="0">
                <a:solidFill>
                  <a:schemeClr val="tx1"/>
                </a:solidFill>
                <a:latin typeface="Meiryo UI" pitchFamily="50" charset="-128"/>
                <a:ea typeface="Meiryo UI" pitchFamily="50" charset="-128"/>
                <a:cs typeface="Meiryo UI" pitchFamily="50" charset="-128"/>
              </a:rPr>
              <a:t>・・・・・・・・・・・・・・・</a:t>
            </a:r>
            <a:r>
              <a:rPr kumimoji="1" lang="ja-JP" altLang="en-US" sz="2000" dirty="0" smtClean="0">
                <a:solidFill>
                  <a:schemeClr val="tx1"/>
                </a:solidFill>
                <a:latin typeface="Meiryo UI" pitchFamily="50" charset="-128"/>
                <a:ea typeface="Meiryo UI" pitchFamily="50" charset="-128"/>
                <a:cs typeface="Meiryo UI" pitchFamily="50" charset="-128"/>
              </a:rPr>
              <a:t>・・・・・・・財産</a:t>
            </a:r>
            <a:r>
              <a:rPr kumimoji="1" lang="en-US" altLang="ja-JP" sz="2000" dirty="0" smtClean="0">
                <a:solidFill>
                  <a:schemeClr val="tx1"/>
                </a:solidFill>
                <a:latin typeface="Meiryo UI" pitchFamily="50" charset="-128"/>
                <a:ea typeface="Meiryo UI" pitchFamily="50" charset="-128"/>
                <a:cs typeface="Meiryo UI" pitchFamily="50" charset="-128"/>
              </a:rPr>
              <a:t>-</a:t>
            </a:r>
            <a:r>
              <a:rPr kumimoji="1" lang="ja-JP" altLang="en-US" sz="2000" dirty="0" smtClean="0">
                <a:solidFill>
                  <a:schemeClr val="tx1"/>
                </a:solidFill>
                <a:latin typeface="Meiryo UI" pitchFamily="50" charset="-128"/>
                <a:ea typeface="Meiryo UI" pitchFamily="50" charset="-128"/>
                <a:cs typeface="Meiryo UI" pitchFamily="50" charset="-128"/>
              </a:rPr>
              <a:t>３</a:t>
            </a:r>
            <a:endParaRPr kumimoji="1" lang="ja-JP" altLang="en-US" sz="2000" dirty="0">
              <a:solidFill>
                <a:schemeClr val="tx1"/>
              </a:solidFill>
              <a:latin typeface="Meiryo UI" pitchFamily="50" charset="-128"/>
              <a:ea typeface="Meiryo UI" pitchFamily="50" charset="-128"/>
              <a:cs typeface="Meiryo UI" pitchFamily="50" charset="-128"/>
            </a:endParaRPr>
          </a:p>
        </p:txBody>
      </p:sp>
    </p:spTree>
  </p:cSld>
  <p:clrMapOvr>
    <a:masterClrMapping/>
  </p:clrMapOvr>
  <p:timing>
    <p:tnLst>
      <p:par>
        <p:cTn id="1" dur="indefinite" restart="never" nodeType="tmRoot"/>
      </p:par>
    </p:tn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額縁 8"/>
          <p:cNvSpPr>
            <a:spLocks noChangeArrowheads="1"/>
          </p:cNvSpPr>
          <p:nvPr/>
        </p:nvSpPr>
        <p:spPr bwMode="auto">
          <a:xfrm>
            <a:off x="397272" y="2780928"/>
            <a:ext cx="8340328" cy="2592288"/>
          </a:xfrm>
          <a:prstGeom prst="rect">
            <a:avLst/>
          </a:prstGeom>
          <a:gradFill flip="none" rotWithShape="1">
            <a:gsLst>
              <a:gs pos="0">
                <a:schemeClr val="accent6">
                  <a:lumMod val="60000"/>
                  <a:lumOff val="40000"/>
                  <a:tint val="66000"/>
                  <a:satMod val="160000"/>
                </a:schemeClr>
              </a:gs>
              <a:gs pos="50000">
                <a:schemeClr val="accent6">
                  <a:lumMod val="60000"/>
                  <a:lumOff val="40000"/>
                  <a:tint val="44500"/>
                  <a:satMod val="160000"/>
                </a:schemeClr>
              </a:gs>
              <a:gs pos="100000">
                <a:schemeClr val="accent6">
                  <a:lumMod val="60000"/>
                  <a:lumOff val="40000"/>
                  <a:tint val="23500"/>
                  <a:satMod val="160000"/>
                </a:schemeClr>
              </a:gs>
            </a:gsLst>
            <a:lin ang="16200000" scaled="1"/>
            <a:tileRect/>
          </a:gradFill>
          <a:ln w="3175" algn="ctr">
            <a:solidFill>
              <a:schemeClr val="accent6">
                <a:lumMod val="75000"/>
              </a:schemeClr>
            </a:solidFill>
            <a:round/>
            <a:headEnd/>
            <a:tailEnd/>
          </a:ln>
        </p:spPr>
        <p:txBody>
          <a:bodyPr lIns="180000" tIns="54000" rIns="108000" anchor="t"/>
          <a:lstStyle/>
          <a:p>
            <a:pPr marL="177800" indent="-177800">
              <a:lnSpc>
                <a:spcPct val="150000"/>
              </a:lnSpc>
              <a:spcBef>
                <a:spcPts val="600"/>
              </a:spcBef>
            </a:pPr>
            <a:r>
              <a:rPr lang="ja-JP" altLang="en-US" sz="1600" b="1" dirty="0" smtClean="0">
                <a:solidFill>
                  <a:prstClr val="black"/>
                </a:solidFill>
                <a:latin typeface="Meiryo UI" pitchFamily="50" charset="-128"/>
                <a:ea typeface="Meiryo UI" pitchFamily="50" charset="-128"/>
                <a:cs typeface="Meiryo UI" pitchFamily="50" charset="-128"/>
              </a:rPr>
              <a:t>①  「取得」・「処分」</a:t>
            </a:r>
            <a:endParaRPr lang="en-US" altLang="ja-JP" sz="1600" b="1" dirty="0" smtClean="0">
              <a:solidFill>
                <a:prstClr val="black"/>
              </a:solidFill>
              <a:latin typeface="Meiryo UI" pitchFamily="50" charset="-128"/>
              <a:ea typeface="Meiryo UI" pitchFamily="50" charset="-128"/>
              <a:cs typeface="Meiryo UI" pitchFamily="50" charset="-128"/>
            </a:endParaRPr>
          </a:p>
          <a:p>
            <a:pPr marL="177800" indent="-177800">
              <a:lnSpc>
                <a:spcPts val="2400"/>
              </a:lnSpc>
              <a:spcBef>
                <a:spcPts val="600"/>
              </a:spcBef>
            </a:pPr>
            <a:r>
              <a:rPr lang="ja-JP" altLang="en-US" sz="1600" dirty="0" smtClean="0">
                <a:solidFill>
                  <a:prstClr val="black"/>
                </a:solidFill>
                <a:latin typeface="Meiryo UI" pitchFamily="50" charset="-128"/>
                <a:ea typeface="Meiryo UI" pitchFamily="50" charset="-128"/>
                <a:cs typeface="Meiryo UI" pitchFamily="50" charset="-128"/>
              </a:rPr>
              <a:t>　◆　「取得」に</a:t>
            </a:r>
            <a:r>
              <a:rPr lang="ja-JP" altLang="en-US" sz="1600" dirty="0">
                <a:solidFill>
                  <a:prstClr val="black"/>
                </a:solidFill>
                <a:latin typeface="Meiryo UI" pitchFamily="50" charset="-128"/>
                <a:ea typeface="Meiryo UI" pitchFamily="50" charset="-128"/>
                <a:cs typeface="Meiryo UI" pitchFamily="50" charset="-128"/>
              </a:rPr>
              <a:t>あたっては、行政サービスの公平性の確保の必要から、特定の総合区に財産が</a:t>
            </a:r>
            <a:r>
              <a:rPr lang="ja-JP" altLang="en-US" sz="1600" dirty="0" smtClean="0">
                <a:solidFill>
                  <a:prstClr val="black"/>
                </a:solidFill>
                <a:latin typeface="Meiryo UI" pitchFamily="50" charset="-128"/>
                <a:ea typeface="Meiryo UI" pitchFamily="50" charset="-128"/>
                <a:cs typeface="Meiryo UI" pitchFamily="50" charset="-128"/>
              </a:rPr>
              <a:t>偏ら</a:t>
            </a:r>
            <a:endParaRPr lang="en-US" altLang="ja-JP" sz="1600" dirty="0" smtClean="0">
              <a:solidFill>
                <a:prstClr val="black"/>
              </a:solidFill>
              <a:latin typeface="Meiryo UI" pitchFamily="50" charset="-128"/>
              <a:ea typeface="Meiryo UI" pitchFamily="50" charset="-128"/>
              <a:cs typeface="Meiryo UI" pitchFamily="50" charset="-128"/>
            </a:endParaRPr>
          </a:p>
          <a:p>
            <a:pPr marL="177800" indent="-177800">
              <a:lnSpc>
                <a:spcPts val="2400"/>
              </a:lnSpc>
              <a:spcBef>
                <a:spcPts val="600"/>
              </a:spcBef>
            </a:pPr>
            <a:r>
              <a:rPr lang="en-US" altLang="ja-JP" sz="1600" dirty="0" smtClean="0">
                <a:solidFill>
                  <a:prstClr val="black"/>
                </a:solidFill>
                <a:latin typeface="Meiryo UI" pitchFamily="50" charset="-128"/>
                <a:ea typeface="Meiryo UI" pitchFamily="50" charset="-128"/>
                <a:cs typeface="Meiryo UI" pitchFamily="50" charset="-128"/>
              </a:rPr>
              <a:t>      </a:t>
            </a:r>
            <a:r>
              <a:rPr lang="ja-JP" altLang="en-US" sz="1600" dirty="0" smtClean="0">
                <a:solidFill>
                  <a:prstClr val="black"/>
                </a:solidFill>
                <a:latin typeface="Meiryo UI" pitchFamily="50" charset="-128"/>
                <a:ea typeface="Meiryo UI" pitchFamily="50" charset="-128"/>
                <a:cs typeface="Meiryo UI" pitchFamily="50" charset="-128"/>
              </a:rPr>
              <a:t>ないよう</a:t>
            </a:r>
            <a:r>
              <a:rPr lang="ja-JP" altLang="en-US" sz="1600" dirty="0">
                <a:solidFill>
                  <a:prstClr val="black"/>
                </a:solidFill>
                <a:latin typeface="Meiryo UI" pitchFamily="50" charset="-128"/>
                <a:ea typeface="Meiryo UI" pitchFamily="50" charset="-128"/>
                <a:cs typeface="Meiryo UI" pitchFamily="50" charset="-128"/>
              </a:rPr>
              <a:t>市全体の総合的な観点が</a:t>
            </a:r>
            <a:r>
              <a:rPr lang="ja-JP" altLang="en-US" sz="1600" dirty="0" smtClean="0">
                <a:solidFill>
                  <a:prstClr val="black"/>
                </a:solidFill>
                <a:latin typeface="Meiryo UI" pitchFamily="50" charset="-128"/>
                <a:ea typeface="Meiryo UI" pitchFamily="50" charset="-128"/>
                <a:cs typeface="Meiryo UI" pitchFamily="50" charset="-128"/>
              </a:rPr>
              <a:t>必要</a:t>
            </a:r>
            <a:endParaRPr lang="en-US" altLang="ja-JP" sz="1600" dirty="0" smtClean="0">
              <a:solidFill>
                <a:prstClr val="black"/>
              </a:solidFill>
              <a:latin typeface="Meiryo UI" pitchFamily="50" charset="-128"/>
              <a:ea typeface="Meiryo UI" pitchFamily="50" charset="-128"/>
              <a:cs typeface="Meiryo UI" pitchFamily="50" charset="-128"/>
            </a:endParaRPr>
          </a:p>
          <a:p>
            <a:pPr marL="177800" indent="-177800">
              <a:lnSpc>
                <a:spcPts val="2400"/>
              </a:lnSpc>
              <a:spcBef>
                <a:spcPts val="600"/>
              </a:spcBef>
            </a:pPr>
            <a:r>
              <a:rPr lang="ja-JP" altLang="en-US" sz="1600" dirty="0" smtClean="0">
                <a:solidFill>
                  <a:prstClr val="black"/>
                </a:solidFill>
                <a:latin typeface="Meiryo UI" pitchFamily="50" charset="-128"/>
                <a:ea typeface="Meiryo UI" pitchFamily="50" charset="-128"/>
                <a:cs typeface="Meiryo UI" pitchFamily="50" charset="-128"/>
              </a:rPr>
              <a:t>　◆　「処分」にあたっては、市全体の財産の有効活用の観点が必要</a:t>
            </a:r>
            <a:endParaRPr lang="en-US" altLang="ja-JP" sz="1600" dirty="0" smtClean="0">
              <a:solidFill>
                <a:prstClr val="black"/>
              </a:solidFill>
              <a:latin typeface="Meiryo UI" pitchFamily="50" charset="-128"/>
              <a:ea typeface="Meiryo UI" pitchFamily="50" charset="-128"/>
              <a:cs typeface="Meiryo UI" pitchFamily="50" charset="-128"/>
            </a:endParaRPr>
          </a:p>
          <a:p>
            <a:pPr marL="177800" indent="-177800">
              <a:lnSpc>
                <a:spcPts val="2400"/>
              </a:lnSpc>
              <a:spcBef>
                <a:spcPts val="600"/>
              </a:spcBef>
            </a:pPr>
            <a:r>
              <a:rPr lang="ja-JP" altLang="en-US" sz="1600" b="1" dirty="0" smtClean="0">
                <a:solidFill>
                  <a:prstClr val="black"/>
                </a:solidFill>
                <a:latin typeface="Meiryo UI" pitchFamily="50" charset="-128"/>
                <a:ea typeface="Meiryo UI" pitchFamily="50" charset="-128"/>
                <a:cs typeface="Meiryo UI" pitchFamily="50" charset="-128"/>
              </a:rPr>
              <a:t>②　「管理」</a:t>
            </a:r>
            <a:endParaRPr lang="en-US" altLang="ja-JP" sz="1600" b="1" dirty="0" smtClean="0">
              <a:solidFill>
                <a:prstClr val="black"/>
              </a:solidFill>
              <a:latin typeface="Meiryo UI" pitchFamily="50" charset="-128"/>
              <a:ea typeface="Meiryo UI" pitchFamily="50" charset="-128"/>
              <a:cs typeface="Meiryo UI" pitchFamily="50" charset="-128"/>
            </a:endParaRPr>
          </a:p>
          <a:p>
            <a:pPr marL="265113" indent="-176213">
              <a:lnSpc>
                <a:spcPts val="2400"/>
              </a:lnSpc>
              <a:spcBef>
                <a:spcPts val="600"/>
              </a:spcBef>
            </a:pPr>
            <a:r>
              <a:rPr lang="ja-JP" altLang="en-US" sz="1600" dirty="0" smtClean="0">
                <a:solidFill>
                  <a:prstClr val="black"/>
                </a:solidFill>
                <a:latin typeface="Meiryo UI" pitchFamily="50" charset="-128"/>
                <a:ea typeface="Meiryo UI" pitchFamily="50" charset="-128"/>
                <a:cs typeface="Meiryo UI" pitchFamily="50" charset="-128"/>
              </a:rPr>
              <a:t> ◆　</a:t>
            </a:r>
            <a:r>
              <a:rPr lang="ja-JP" altLang="en-US" sz="1600" spc="-80" dirty="0" smtClean="0">
                <a:solidFill>
                  <a:prstClr val="black"/>
                </a:solidFill>
                <a:latin typeface="Meiryo UI" pitchFamily="50" charset="-128"/>
                <a:ea typeface="Meiryo UI" pitchFamily="50" charset="-128"/>
                <a:cs typeface="Meiryo UI" pitchFamily="50" charset="-128"/>
              </a:rPr>
              <a:t>目的に応じて効率的に管理・運用するためには、行政事務の実施主体が財産管理を行うことが適当</a:t>
            </a:r>
            <a:endParaRPr lang="en-US" altLang="ja-JP" sz="1600" spc="-80" dirty="0" smtClean="0">
              <a:solidFill>
                <a:prstClr val="black"/>
              </a:solidFill>
              <a:latin typeface="Meiryo UI" pitchFamily="50" charset="-128"/>
              <a:ea typeface="Meiryo UI" pitchFamily="50" charset="-128"/>
              <a:cs typeface="Meiryo UI" pitchFamily="50" charset="-128"/>
            </a:endParaRPr>
          </a:p>
          <a:p>
            <a:pPr marL="265113" indent="-176213">
              <a:lnSpc>
                <a:spcPts val="2400"/>
              </a:lnSpc>
              <a:spcBef>
                <a:spcPts val="600"/>
              </a:spcBef>
            </a:pPr>
            <a:endParaRPr lang="en-US" altLang="ja-JP" sz="1600" dirty="0" smtClean="0">
              <a:solidFill>
                <a:prstClr val="black"/>
              </a:solidFill>
              <a:latin typeface="Meiryo UI" pitchFamily="50" charset="-128"/>
              <a:ea typeface="Meiryo UI" pitchFamily="50" charset="-128"/>
              <a:cs typeface="Meiryo UI" pitchFamily="50" charset="-128"/>
            </a:endParaRPr>
          </a:p>
        </p:txBody>
      </p:sp>
      <p:sp>
        <p:nvSpPr>
          <p:cNvPr id="21" name="角丸四角形 14"/>
          <p:cNvSpPr>
            <a:spLocks noChangeArrowheads="1"/>
          </p:cNvSpPr>
          <p:nvPr/>
        </p:nvSpPr>
        <p:spPr bwMode="auto">
          <a:xfrm>
            <a:off x="397272" y="1206500"/>
            <a:ext cx="8327628" cy="1080120"/>
          </a:xfrm>
          <a:prstGeom prst="rect">
            <a:avLst/>
          </a:prstGeom>
          <a:gradFill flip="none" rotWithShape="1">
            <a:gsLst>
              <a:gs pos="0">
                <a:schemeClr val="accent6">
                  <a:lumMod val="60000"/>
                  <a:lumOff val="40000"/>
                  <a:tint val="66000"/>
                  <a:satMod val="160000"/>
                </a:schemeClr>
              </a:gs>
              <a:gs pos="50000">
                <a:schemeClr val="accent6">
                  <a:lumMod val="60000"/>
                  <a:lumOff val="40000"/>
                  <a:tint val="44500"/>
                  <a:satMod val="160000"/>
                </a:schemeClr>
              </a:gs>
              <a:gs pos="100000">
                <a:schemeClr val="accent6">
                  <a:lumMod val="60000"/>
                  <a:lumOff val="40000"/>
                  <a:tint val="23500"/>
                  <a:satMod val="160000"/>
                </a:schemeClr>
              </a:gs>
            </a:gsLst>
            <a:lin ang="16200000" scaled="1"/>
            <a:tileRect/>
          </a:gradFill>
          <a:ln w="6350" algn="ctr">
            <a:solidFill>
              <a:schemeClr val="accent6">
                <a:lumMod val="75000"/>
              </a:schemeClr>
            </a:solidFill>
            <a:round/>
            <a:headEnd/>
            <a:tailEnd/>
          </a:ln>
        </p:spPr>
        <p:txBody>
          <a:bodyPr lIns="54000" rIns="54000" anchor="ctr"/>
          <a:lstStyle/>
          <a:p>
            <a:pPr marL="177800" indent="-177800">
              <a:lnSpc>
                <a:spcPts val="2400"/>
              </a:lnSpc>
              <a:defRPr/>
            </a:pPr>
            <a:r>
              <a:rPr lang="ja-JP" altLang="en-US" sz="1600"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　◆　「地方自治法」では、財産の「取得」、「管理」、「処分」は長の権限と規定</a:t>
            </a:r>
            <a:endParaRPr lang="en-US" altLang="ja-JP" sz="1600"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marL="177800" indent="-177800">
              <a:lnSpc>
                <a:spcPts val="2400"/>
              </a:lnSpc>
              <a:defRPr/>
            </a:pPr>
            <a:r>
              <a:rPr lang="ja-JP" altLang="en-US" sz="16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　</a:t>
            </a:r>
            <a:r>
              <a:rPr lang="ja-JP" altLang="en-US" sz="1600"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　　（規則等で、「取得」、 「処分」については契約管財局長等が専決できる場合を規定、「管理」に</a:t>
            </a:r>
            <a:endParaRPr lang="en-US" altLang="ja-JP" sz="1600"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marL="177800" indent="-177800">
              <a:lnSpc>
                <a:spcPts val="2400"/>
              </a:lnSpc>
              <a:defRPr/>
            </a:pPr>
            <a:r>
              <a:rPr lang="ja-JP" altLang="en-US" sz="16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　</a:t>
            </a:r>
            <a:r>
              <a:rPr lang="ja-JP" altLang="en-US" sz="1600"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　　　ついては局長・区長等に委任）</a:t>
            </a:r>
            <a:endParaRPr lang="en-US" altLang="ja-JP" sz="16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15" name="正方形/長方形 14"/>
          <p:cNvSpPr/>
          <p:nvPr/>
        </p:nvSpPr>
        <p:spPr>
          <a:xfrm>
            <a:off x="0" y="-3842"/>
            <a:ext cx="9144000" cy="432000"/>
          </a:xfrm>
          <a:prstGeom prst="rect">
            <a:avLst/>
          </a:prstGeom>
          <a:gradFill>
            <a:gsLst>
              <a:gs pos="0">
                <a:schemeClr val="accent2">
                  <a:lumMod val="40000"/>
                  <a:lumOff val="60000"/>
                </a:schemeClr>
              </a:gs>
              <a:gs pos="50000">
                <a:schemeClr val="bg1"/>
              </a:gs>
              <a:gs pos="100000">
                <a:schemeClr val="accent2">
                  <a:lumMod val="40000"/>
                  <a:lumOff val="6000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r>
              <a:rPr lang="en-US" altLang="ja-JP" sz="2000" b="1" dirty="0">
                <a:solidFill>
                  <a:prstClr val="black"/>
                </a:solidFill>
                <a:latin typeface="Meiryo UI" pitchFamily="50" charset="-128"/>
                <a:ea typeface="Meiryo UI" pitchFamily="50" charset="-128"/>
                <a:cs typeface="Meiryo UI" pitchFamily="50" charset="-128"/>
              </a:rPr>
              <a:t>1</a:t>
            </a:r>
            <a:r>
              <a:rPr lang="ja-JP" altLang="en-US" sz="2000" b="1" dirty="0" smtClean="0">
                <a:solidFill>
                  <a:prstClr val="black"/>
                </a:solidFill>
                <a:latin typeface="Meiryo UI" pitchFamily="50" charset="-128"/>
                <a:ea typeface="Meiryo UI" pitchFamily="50" charset="-128"/>
                <a:cs typeface="Meiryo UI" pitchFamily="50" charset="-128"/>
              </a:rPr>
              <a:t>　基本的な考え方</a:t>
            </a:r>
            <a:endParaRPr lang="ja-JP" altLang="en-US" sz="2000" b="1" dirty="0">
              <a:solidFill>
                <a:prstClr val="black"/>
              </a:solidFill>
              <a:latin typeface="Meiryo UI" pitchFamily="50" charset="-128"/>
              <a:ea typeface="Meiryo UI" pitchFamily="50" charset="-128"/>
              <a:cs typeface="Meiryo UI" pitchFamily="50" charset="-128"/>
            </a:endParaRPr>
          </a:p>
        </p:txBody>
      </p:sp>
      <p:sp>
        <p:nvSpPr>
          <p:cNvPr id="19" name="角丸四角形 18"/>
          <p:cNvSpPr/>
          <p:nvPr/>
        </p:nvSpPr>
        <p:spPr>
          <a:xfrm>
            <a:off x="397272" y="5877272"/>
            <a:ext cx="8314928" cy="752666"/>
          </a:xfrm>
          <a:prstGeom prst="roundRect">
            <a:avLst>
              <a:gd name="adj" fmla="val 25104"/>
            </a:avLst>
          </a:prstGeom>
          <a:solidFill>
            <a:schemeClr val="accent5">
              <a:lumMod val="20000"/>
              <a:lumOff val="80000"/>
            </a:schemeClr>
          </a:solidFill>
          <a:ln/>
        </p:spPr>
        <p:style>
          <a:lnRef idx="1">
            <a:schemeClr val="accent1"/>
          </a:lnRef>
          <a:fillRef idx="2">
            <a:schemeClr val="accent1"/>
          </a:fillRef>
          <a:effectRef idx="1">
            <a:schemeClr val="accent1"/>
          </a:effectRef>
          <a:fontRef idx="minor">
            <a:schemeClr val="dk1"/>
          </a:fontRef>
        </p:style>
        <p:txBody>
          <a:bodyPr rtlCol="0" anchor="ctr"/>
          <a:lstStyle/>
          <a:p>
            <a:pPr>
              <a:lnSpc>
                <a:spcPts val="2500"/>
              </a:lnSpc>
              <a:defRPr/>
            </a:pPr>
            <a:r>
              <a:rPr lang="ja-JP" altLang="en-US" b="1" dirty="0" smtClean="0">
                <a:solidFill>
                  <a:prstClr val="black"/>
                </a:solidFill>
                <a:latin typeface="Meiryo UI" pitchFamily="50" charset="-128"/>
                <a:ea typeface="Meiryo UI" pitchFamily="50" charset="-128"/>
                <a:cs typeface="Meiryo UI" pitchFamily="50" charset="-128"/>
              </a:rPr>
              <a:t>　　　　　　　①　「取得」・「処分」権限は、市長（契約管財局長等）に残し、</a:t>
            </a:r>
          </a:p>
          <a:p>
            <a:pPr>
              <a:lnSpc>
                <a:spcPts val="2500"/>
              </a:lnSpc>
              <a:defRPr/>
            </a:pPr>
            <a:r>
              <a:rPr lang="ja-JP" altLang="en-US" b="1" dirty="0" smtClean="0">
                <a:solidFill>
                  <a:prstClr val="black"/>
                </a:solidFill>
                <a:latin typeface="Meiryo UI" pitchFamily="50" charset="-128"/>
                <a:ea typeface="Meiryo UI" pitchFamily="50" charset="-128"/>
                <a:cs typeface="Meiryo UI" pitchFamily="50" charset="-128"/>
              </a:rPr>
              <a:t>　　　　　　　②　「管理」権限を、総合区長に移管</a:t>
            </a:r>
          </a:p>
        </p:txBody>
      </p:sp>
      <p:sp>
        <p:nvSpPr>
          <p:cNvPr id="14" name="テキスト ボックス 13"/>
          <p:cNvSpPr txBox="1"/>
          <p:nvPr/>
        </p:nvSpPr>
        <p:spPr>
          <a:xfrm>
            <a:off x="-121196" y="476672"/>
            <a:ext cx="5217337" cy="384721"/>
          </a:xfrm>
          <a:prstGeom prst="rect">
            <a:avLst/>
          </a:prstGeom>
          <a:noFill/>
        </p:spPr>
        <p:txBody>
          <a:bodyPr wrap="square" rtlCol="0">
            <a:spAutoFit/>
          </a:bodyPr>
          <a:lstStyle/>
          <a:p>
            <a:r>
              <a:rPr lang="ja-JP" altLang="en-US" sz="1900" b="1"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（１）財産に関する権限について</a:t>
            </a:r>
            <a:endParaRPr lang="ja-JP" altLang="en-US" sz="19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12" name="ホームベース 11"/>
          <p:cNvSpPr/>
          <p:nvPr/>
        </p:nvSpPr>
        <p:spPr>
          <a:xfrm>
            <a:off x="397272" y="958056"/>
            <a:ext cx="1944216" cy="288032"/>
          </a:xfrm>
          <a:prstGeom prst="homePlate">
            <a:avLst/>
          </a:prstGeom>
          <a:solidFill>
            <a:schemeClr val="bg1"/>
          </a:solidFill>
          <a:ln w="12700">
            <a:solidFill>
              <a:srgbClr val="FF0000"/>
            </a:solidFill>
          </a:ln>
        </p:spPr>
        <p:style>
          <a:lnRef idx="2">
            <a:schemeClr val="accent6"/>
          </a:lnRef>
          <a:fillRef idx="1">
            <a:schemeClr val="lt1"/>
          </a:fillRef>
          <a:effectRef idx="0">
            <a:schemeClr val="accent6"/>
          </a:effectRef>
          <a:fontRef idx="minor">
            <a:schemeClr val="dk1"/>
          </a:fontRef>
        </p:style>
        <p:txBody>
          <a:bodyPr rtlCol="0" anchor="ctr"/>
          <a:lstStyle/>
          <a:p>
            <a:r>
              <a:rPr lang="en-US" altLang="ja-JP" sz="1700" b="1" dirty="0" smtClean="0">
                <a:solidFill>
                  <a:prstClr val="black"/>
                </a:solidFill>
                <a:latin typeface="Meiryo UI" pitchFamily="50" charset="-128"/>
                <a:ea typeface="Meiryo UI" pitchFamily="50" charset="-128"/>
                <a:cs typeface="Meiryo UI" pitchFamily="50" charset="-128"/>
              </a:rPr>
              <a:t> </a:t>
            </a:r>
            <a:r>
              <a:rPr lang="ja-JP" altLang="en-US" sz="1700" b="1" dirty="0" smtClean="0">
                <a:solidFill>
                  <a:prstClr val="black"/>
                </a:solidFill>
                <a:latin typeface="Meiryo UI" pitchFamily="50" charset="-128"/>
                <a:ea typeface="Meiryo UI" pitchFamily="50" charset="-128"/>
                <a:cs typeface="Meiryo UI" pitchFamily="50" charset="-128"/>
              </a:rPr>
              <a:t>法的な位置づけ</a:t>
            </a:r>
            <a:endParaRPr lang="en-US" altLang="ja-JP" sz="1700" b="1" dirty="0">
              <a:solidFill>
                <a:prstClr val="black"/>
              </a:solidFill>
              <a:latin typeface="Meiryo UI" pitchFamily="50" charset="-128"/>
              <a:ea typeface="Meiryo UI" pitchFamily="50" charset="-128"/>
              <a:cs typeface="Meiryo UI" pitchFamily="50" charset="-128"/>
            </a:endParaRPr>
          </a:p>
        </p:txBody>
      </p:sp>
      <p:sp>
        <p:nvSpPr>
          <p:cNvPr id="17" name="ホームベース 16"/>
          <p:cNvSpPr/>
          <p:nvPr/>
        </p:nvSpPr>
        <p:spPr>
          <a:xfrm>
            <a:off x="397272" y="2479154"/>
            <a:ext cx="4392488" cy="342528"/>
          </a:xfrm>
          <a:prstGeom prst="homePlate">
            <a:avLst/>
          </a:prstGeom>
          <a:solidFill>
            <a:schemeClr val="bg1"/>
          </a:solidFill>
          <a:ln w="12700">
            <a:solidFill>
              <a:srgbClr val="FF0000"/>
            </a:solidFill>
          </a:ln>
        </p:spPr>
        <p:style>
          <a:lnRef idx="2">
            <a:schemeClr val="accent6"/>
          </a:lnRef>
          <a:fillRef idx="1">
            <a:schemeClr val="lt1"/>
          </a:fillRef>
          <a:effectRef idx="0">
            <a:schemeClr val="accent6"/>
          </a:effectRef>
          <a:fontRef idx="minor">
            <a:schemeClr val="dk1"/>
          </a:fontRef>
        </p:style>
        <p:txBody>
          <a:bodyPr rtlCol="0" anchor="ctr"/>
          <a:lstStyle/>
          <a:p>
            <a:r>
              <a:rPr lang="ja-JP" altLang="en-US" sz="1700" b="1" dirty="0" smtClean="0">
                <a:solidFill>
                  <a:prstClr val="black"/>
                </a:solidFill>
                <a:latin typeface="Meiryo UI" pitchFamily="50" charset="-128"/>
                <a:ea typeface="Meiryo UI" pitchFamily="50" charset="-128"/>
                <a:cs typeface="Meiryo UI" pitchFamily="50" charset="-128"/>
              </a:rPr>
              <a:t>　総合区長の財産管理にかかる検討の視点</a:t>
            </a:r>
            <a:endParaRPr lang="en-US" altLang="ja-JP" sz="1700" b="1" dirty="0">
              <a:solidFill>
                <a:prstClr val="black"/>
              </a:solidFill>
              <a:latin typeface="Meiryo UI" pitchFamily="50" charset="-128"/>
              <a:ea typeface="Meiryo UI" pitchFamily="50" charset="-128"/>
              <a:cs typeface="Meiryo UI" pitchFamily="50" charset="-128"/>
            </a:endParaRPr>
          </a:p>
        </p:txBody>
      </p:sp>
      <p:sp>
        <p:nvSpPr>
          <p:cNvPr id="18" name="正方形/長方形 27"/>
          <p:cNvSpPr>
            <a:spLocks noChangeArrowheads="1"/>
          </p:cNvSpPr>
          <p:nvPr/>
        </p:nvSpPr>
        <p:spPr bwMode="auto">
          <a:xfrm>
            <a:off x="8112125" y="0"/>
            <a:ext cx="1031875" cy="261937"/>
          </a:xfrm>
          <a:prstGeom prst="rect">
            <a:avLst/>
          </a:prstGeom>
          <a:noFill/>
          <a:ln w="9525">
            <a:noFill/>
            <a:miter lim="800000"/>
            <a:headEnd/>
            <a:tailEnd/>
          </a:ln>
        </p:spPr>
        <p:txBody>
          <a:bodyPr>
            <a:spAutoFit/>
          </a:bodyPr>
          <a:lstStyle/>
          <a:p>
            <a:pPr algn="r"/>
            <a:r>
              <a:rPr lang="ja-JP" altLang="en-US" sz="1100" b="1" dirty="0">
                <a:solidFill>
                  <a:srgbClr val="000000"/>
                </a:solidFill>
                <a:latin typeface="ＭＳ Ｐゴシック" charset="-128"/>
                <a:ea typeface="Meiryo UI" pitchFamily="50" charset="-128"/>
                <a:cs typeface="Meiryo UI" pitchFamily="50" charset="-128"/>
              </a:rPr>
              <a:t> </a:t>
            </a:r>
            <a:r>
              <a:rPr lang="ja-JP" altLang="en-US" sz="1100" b="1" dirty="0" smtClean="0">
                <a:solidFill>
                  <a:srgbClr val="000000"/>
                </a:solidFill>
                <a:latin typeface="ＭＳ Ｐゴシック" charset="-128"/>
                <a:ea typeface="Meiryo UI" pitchFamily="50" charset="-128"/>
                <a:cs typeface="Meiryo UI" pitchFamily="50" charset="-128"/>
              </a:rPr>
              <a:t>財産</a:t>
            </a:r>
            <a:r>
              <a:rPr lang="en-US" altLang="ja-JP" sz="1100" b="1" dirty="0" smtClean="0">
                <a:solidFill>
                  <a:srgbClr val="000000"/>
                </a:solidFill>
                <a:latin typeface="ＭＳ Ｐゴシック" charset="-128"/>
                <a:ea typeface="Meiryo UI" pitchFamily="50" charset="-128"/>
                <a:cs typeface="Meiryo UI" pitchFamily="50" charset="-128"/>
              </a:rPr>
              <a:t>-</a:t>
            </a:r>
            <a:r>
              <a:rPr lang="ja-JP" altLang="en-US" sz="1100" b="1" dirty="0" smtClean="0">
                <a:solidFill>
                  <a:srgbClr val="000000"/>
                </a:solidFill>
                <a:latin typeface="ＭＳ Ｐゴシック" charset="-128"/>
                <a:ea typeface="Meiryo UI" pitchFamily="50" charset="-128"/>
                <a:cs typeface="Meiryo UI" pitchFamily="50" charset="-128"/>
              </a:rPr>
              <a:t>１</a:t>
            </a:r>
            <a:endParaRPr lang="ja-JP" altLang="en-US" sz="1200" b="1" dirty="0">
              <a:solidFill>
                <a:srgbClr val="000000"/>
              </a:solidFill>
              <a:latin typeface="ＭＳ Ｐゴシック" charset="-128"/>
              <a:ea typeface="Meiryo UI" pitchFamily="50" charset="-128"/>
              <a:cs typeface="Meiryo UI" pitchFamily="50" charset="-128"/>
            </a:endParaRPr>
          </a:p>
        </p:txBody>
      </p:sp>
      <p:sp>
        <p:nvSpPr>
          <p:cNvPr id="11" name="二等辺三角形 10"/>
          <p:cNvSpPr/>
          <p:nvPr/>
        </p:nvSpPr>
        <p:spPr>
          <a:xfrm flipV="1">
            <a:off x="2199483" y="5445224"/>
            <a:ext cx="4608512" cy="327372"/>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solidFill>
                <a:prstClr val="white"/>
              </a:solidFill>
            </a:endParaRPr>
          </a:p>
        </p:txBody>
      </p:sp>
    </p:spTree>
    <p:extLst>
      <p:ext uri="{BB962C8B-B14F-4D97-AF65-F5344CB8AC3E}">
        <p14:creationId xmlns="" xmlns:p14="http://schemas.microsoft.com/office/powerpoint/2010/main" val="3757749347"/>
      </p:ext>
    </p:extLst>
  </p:cSld>
  <p:clrMapOvr>
    <a:masterClrMapping/>
  </p:clrMapOvr>
  <p:timing>
    <p:tnLst>
      <p:par>
        <p:cTn id="1" dur="indefinite" restart="never" nodeType="tmRoot"/>
      </p:par>
    </p:tn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正方形/長方形 14"/>
          <p:cNvSpPr/>
          <p:nvPr/>
        </p:nvSpPr>
        <p:spPr>
          <a:xfrm>
            <a:off x="4642" y="0"/>
            <a:ext cx="9144000" cy="432000"/>
          </a:xfrm>
          <a:prstGeom prst="rect">
            <a:avLst/>
          </a:prstGeom>
          <a:gradFill>
            <a:gsLst>
              <a:gs pos="0">
                <a:schemeClr val="accent2">
                  <a:lumMod val="40000"/>
                  <a:lumOff val="60000"/>
                </a:schemeClr>
              </a:gs>
              <a:gs pos="50000">
                <a:schemeClr val="bg1"/>
              </a:gs>
              <a:gs pos="100000">
                <a:schemeClr val="accent2">
                  <a:lumMod val="40000"/>
                  <a:lumOff val="6000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r>
              <a:rPr lang="en-US" altLang="ja-JP" sz="2000" b="1" dirty="0">
                <a:solidFill>
                  <a:prstClr val="black"/>
                </a:solidFill>
                <a:latin typeface="Meiryo UI" pitchFamily="50" charset="-128"/>
                <a:ea typeface="Meiryo UI" pitchFamily="50" charset="-128"/>
                <a:cs typeface="Meiryo UI" pitchFamily="50" charset="-128"/>
              </a:rPr>
              <a:t>1</a:t>
            </a:r>
            <a:r>
              <a:rPr lang="ja-JP" altLang="en-US" sz="2000" b="1" dirty="0" smtClean="0">
                <a:solidFill>
                  <a:prstClr val="black"/>
                </a:solidFill>
                <a:latin typeface="Meiryo UI" pitchFamily="50" charset="-128"/>
                <a:ea typeface="Meiryo UI" pitchFamily="50" charset="-128"/>
                <a:cs typeface="Meiryo UI" pitchFamily="50" charset="-128"/>
              </a:rPr>
              <a:t>　基本的な考え方</a:t>
            </a:r>
            <a:endParaRPr lang="ja-JP" altLang="en-US" sz="2000" b="1" dirty="0">
              <a:solidFill>
                <a:prstClr val="black"/>
              </a:solidFill>
              <a:latin typeface="Meiryo UI" pitchFamily="50" charset="-128"/>
              <a:ea typeface="Meiryo UI" pitchFamily="50" charset="-128"/>
              <a:cs typeface="Meiryo UI" pitchFamily="50" charset="-128"/>
            </a:endParaRPr>
          </a:p>
        </p:txBody>
      </p:sp>
      <p:sp>
        <p:nvSpPr>
          <p:cNvPr id="16" name="テキスト ボックス 15"/>
          <p:cNvSpPr txBox="1"/>
          <p:nvPr/>
        </p:nvSpPr>
        <p:spPr>
          <a:xfrm>
            <a:off x="-121196" y="476672"/>
            <a:ext cx="5217337" cy="384721"/>
          </a:xfrm>
          <a:prstGeom prst="rect">
            <a:avLst/>
          </a:prstGeom>
          <a:noFill/>
        </p:spPr>
        <p:txBody>
          <a:bodyPr wrap="square" rtlCol="0">
            <a:spAutoFit/>
          </a:bodyPr>
          <a:lstStyle/>
          <a:p>
            <a:r>
              <a:rPr lang="ja-JP" altLang="en-US" sz="1900" b="1"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（２）総合区長の財産管理</a:t>
            </a:r>
            <a:endParaRPr lang="ja-JP" altLang="en-US" sz="19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20" name="正方形/長方形 19"/>
          <p:cNvSpPr/>
          <p:nvPr/>
        </p:nvSpPr>
        <p:spPr>
          <a:xfrm>
            <a:off x="395536" y="1173707"/>
            <a:ext cx="8320633" cy="1385540"/>
          </a:xfrm>
          <a:prstGeom prst="rect">
            <a:avLst/>
          </a:prstGeom>
          <a:gradFill flip="none" rotWithShape="1">
            <a:gsLst>
              <a:gs pos="0">
                <a:schemeClr val="accent6">
                  <a:lumMod val="60000"/>
                  <a:lumOff val="40000"/>
                  <a:tint val="66000"/>
                  <a:satMod val="160000"/>
                </a:schemeClr>
              </a:gs>
              <a:gs pos="50000">
                <a:schemeClr val="accent6">
                  <a:lumMod val="60000"/>
                  <a:lumOff val="40000"/>
                  <a:tint val="44500"/>
                  <a:satMod val="160000"/>
                </a:schemeClr>
              </a:gs>
              <a:gs pos="100000">
                <a:schemeClr val="accent6">
                  <a:lumMod val="60000"/>
                  <a:lumOff val="40000"/>
                  <a:tint val="23500"/>
                  <a:satMod val="160000"/>
                </a:schemeClr>
              </a:gs>
            </a:gsLst>
            <a:lin ang="16200000" scaled="1"/>
            <a:tileRect/>
          </a:gradFill>
          <a:ln w="12700">
            <a:solidFill>
              <a:schemeClr val="accent6">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nSpc>
                <a:spcPts val="2400"/>
              </a:lnSpc>
              <a:defRPr/>
            </a:pPr>
            <a:r>
              <a:rPr lang="ja-JP" altLang="en-US" sz="1600" dirty="0" smtClean="0">
                <a:solidFill>
                  <a:prstClr val="black"/>
                </a:solidFill>
                <a:latin typeface="ＭＳ Ｐゴシック" charset="-128"/>
                <a:ea typeface="Meiryo UI" pitchFamily="50" charset="-128"/>
                <a:cs typeface="Meiryo UI" pitchFamily="50" charset="-128"/>
              </a:rPr>
              <a:t>  ◆　所管事務に応じて、局長または区長が財産を管理</a:t>
            </a:r>
            <a:endParaRPr lang="en-US" altLang="ja-JP" sz="1600" dirty="0" smtClean="0">
              <a:solidFill>
                <a:prstClr val="black"/>
              </a:solidFill>
              <a:latin typeface="ＭＳ Ｐゴシック" charset="-128"/>
              <a:ea typeface="Meiryo UI" pitchFamily="50" charset="-128"/>
              <a:cs typeface="Meiryo UI" pitchFamily="50" charset="-128"/>
            </a:endParaRPr>
          </a:p>
          <a:p>
            <a:pPr marL="177800" indent="-177800">
              <a:lnSpc>
                <a:spcPts val="2400"/>
              </a:lnSpc>
              <a:defRPr/>
            </a:pPr>
            <a:r>
              <a:rPr lang="ja-JP" altLang="en-US" sz="1600" dirty="0" smtClean="0">
                <a:solidFill>
                  <a:prstClr val="black"/>
                </a:solidFill>
                <a:latin typeface="ＭＳ Ｐゴシック" charset="-128"/>
                <a:ea typeface="Meiryo UI" pitchFamily="50" charset="-128"/>
                <a:cs typeface="Meiryo UI" pitchFamily="50" charset="-128"/>
              </a:rPr>
              <a:t>  ◆　</a:t>
            </a:r>
            <a:r>
              <a:rPr lang="ja-JP" altLang="en-US" sz="1600" spc="-20" dirty="0" smtClean="0">
                <a:solidFill>
                  <a:prstClr val="black"/>
                </a:solidFill>
                <a:latin typeface="ＭＳ Ｐゴシック" charset="-128"/>
                <a:ea typeface="Meiryo UI" pitchFamily="50" charset="-128"/>
                <a:cs typeface="Meiryo UI" pitchFamily="50" charset="-128"/>
              </a:rPr>
              <a:t>区長が管理する財産は区役所庁舎などの区長の所管事務に関するものであり、区域内の住民が</a:t>
            </a:r>
            <a:endParaRPr lang="en-US" altLang="ja-JP" sz="1600" spc="-20" dirty="0" smtClean="0">
              <a:solidFill>
                <a:prstClr val="black"/>
              </a:solidFill>
              <a:latin typeface="ＭＳ Ｐゴシック" charset="-128"/>
              <a:ea typeface="Meiryo UI" pitchFamily="50" charset="-128"/>
              <a:cs typeface="Meiryo UI" pitchFamily="50" charset="-128"/>
            </a:endParaRPr>
          </a:p>
          <a:p>
            <a:pPr marL="177800" indent="-177800">
              <a:lnSpc>
                <a:spcPts val="2400"/>
              </a:lnSpc>
              <a:defRPr/>
            </a:pPr>
            <a:r>
              <a:rPr lang="ja-JP" altLang="en-US" sz="1600" dirty="0" smtClean="0">
                <a:solidFill>
                  <a:prstClr val="black"/>
                </a:solidFill>
                <a:latin typeface="ＭＳ Ｐゴシック" charset="-128"/>
                <a:ea typeface="Meiryo UI" pitchFamily="50" charset="-128"/>
                <a:cs typeface="Meiryo UI" pitchFamily="50" charset="-128"/>
              </a:rPr>
              <a:t>　  　 利用する施設の多くを局長が管理</a:t>
            </a:r>
            <a:endParaRPr lang="en-US" altLang="ja-JP" sz="1600" dirty="0" smtClean="0">
              <a:solidFill>
                <a:prstClr val="black"/>
              </a:solidFill>
              <a:latin typeface="ＭＳ Ｐゴシック" charset="-128"/>
              <a:ea typeface="Meiryo UI" pitchFamily="50" charset="-128"/>
              <a:cs typeface="Meiryo UI" pitchFamily="50" charset="-128"/>
            </a:endParaRPr>
          </a:p>
          <a:p>
            <a:pPr marL="177800" indent="-177800">
              <a:lnSpc>
                <a:spcPts val="2400"/>
              </a:lnSpc>
              <a:defRPr/>
            </a:pPr>
            <a:r>
              <a:rPr lang="ja-JP" altLang="en-US" sz="1600" dirty="0" smtClean="0">
                <a:solidFill>
                  <a:prstClr val="black"/>
                </a:solidFill>
                <a:latin typeface="ＭＳ Ｐゴシック" charset="-128"/>
                <a:ea typeface="Meiryo UI" pitchFamily="50" charset="-128"/>
                <a:cs typeface="Meiryo UI" pitchFamily="50" charset="-128"/>
              </a:rPr>
              <a:t>  ◆　市域全域で画一的な運用となる傾向</a:t>
            </a:r>
            <a:endParaRPr lang="en-US" altLang="ja-JP" sz="1600" dirty="0" smtClean="0">
              <a:solidFill>
                <a:prstClr val="black"/>
              </a:solidFill>
              <a:latin typeface="ＭＳ Ｐゴシック" charset="-128"/>
              <a:ea typeface="Meiryo UI" pitchFamily="50" charset="-128"/>
              <a:cs typeface="Meiryo UI" pitchFamily="50" charset="-128"/>
            </a:endParaRPr>
          </a:p>
          <a:p>
            <a:pPr marL="177800" indent="-177800">
              <a:lnSpc>
                <a:spcPts val="2400"/>
              </a:lnSpc>
              <a:defRPr/>
            </a:pPr>
            <a:endParaRPr lang="en-US" altLang="ja-JP" sz="1600" dirty="0" smtClean="0">
              <a:solidFill>
                <a:prstClr val="black"/>
              </a:solidFill>
              <a:latin typeface="ＭＳ Ｐゴシック" charset="-128"/>
              <a:ea typeface="Meiryo UI" pitchFamily="50" charset="-128"/>
              <a:cs typeface="Meiryo UI" pitchFamily="50" charset="-128"/>
            </a:endParaRPr>
          </a:p>
          <a:p>
            <a:pPr marL="177800" indent="-177800">
              <a:lnSpc>
                <a:spcPts val="2400"/>
              </a:lnSpc>
              <a:defRPr/>
            </a:pPr>
            <a:endParaRPr lang="en-US" altLang="ja-JP" sz="1700" dirty="0" smtClean="0">
              <a:solidFill>
                <a:prstClr val="black"/>
              </a:solidFill>
              <a:latin typeface="ＭＳ Ｐゴシック" charset="-128"/>
              <a:ea typeface="Meiryo UI" pitchFamily="50" charset="-128"/>
              <a:cs typeface="Meiryo UI" pitchFamily="50" charset="-128"/>
            </a:endParaRPr>
          </a:p>
        </p:txBody>
      </p:sp>
      <p:sp>
        <p:nvSpPr>
          <p:cNvPr id="21" name="ホームベース 20"/>
          <p:cNvSpPr/>
          <p:nvPr/>
        </p:nvSpPr>
        <p:spPr>
          <a:xfrm>
            <a:off x="398377" y="885675"/>
            <a:ext cx="1005271" cy="301972"/>
          </a:xfrm>
          <a:prstGeom prst="homePlate">
            <a:avLst/>
          </a:prstGeom>
          <a:solidFill>
            <a:schemeClr val="bg1"/>
          </a:solidFill>
          <a:ln w="12700">
            <a:solidFill>
              <a:srgbClr val="FF0000"/>
            </a:solidFill>
          </a:ln>
        </p:spPr>
        <p:style>
          <a:lnRef idx="2">
            <a:schemeClr val="accent6"/>
          </a:lnRef>
          <a:fillRef idx="1">
            <a:schemeClr val="lt1"/>
          </a:fillRef>
          <a:effectRef idx="0">
            <a:schemeClr val="accent6"/>
          </a:effectRef>
          <a:fontRef idx="minor">
            <a:schemeClr val="dk1"/>
          </a:fontRef>
        </p:style>
        <p:txBody>
          <a:bodyPr rtlCol="0" anchor="ctr"/>
          <a:lstStyle/>
          <a:p>
            <a:r>
              <a:rPr lang="ja-JP" altLang="en-US" sz="1700" b="1" dirty="0" smtClean="0">
                <a:solidFill>
                  <a:prstClr val="black"/>
                </a:solidFill>
                <a:latin typeface="Meiryo UI" pitchFamily="50" charset="-128"/>
                <a:ea typeface="Meiryo UI" pitchFamily="50" charset="-128"/>
                <a:cs typeface="Meiryo UI" pitchFamily="50" charset="-128"/>
              </a:rPr>
              <a:t>  </a:t>
            </a:r>
            <a:r>
              <a:rPr lang="ja-JP" altLang="en-US" sz="1600" b="1" dirty="0" smtClean="0">
                <a:solidFill>
                  <a:prstClr val="black"/>
                </a:solidFill>
                <a:latin typeface="Meiryo UI" pitchFamily="50" charset="-128"/>
                <a:ea typeface="Meiryo UI" pitchFamily="50" charset="-128"/>
                <a:cs typeface="Meiryo UI" pitchFamily="50" charset="-128"/>
              </a:rPr>
              <a:t>現状</a:t>
            </a:r>
            <a:endParaRPr lang="en-US" altLang="ja-JP" sz="1600" b="1" dirty="0">
              <a:solidFill>
                <a:prstClr val="black"/>
              </a:solidFill>
              <a:latin typeface="Meiryo UI" pitchFamily="50" charset="-128"/>
              <a:ea typeface="Meiryo UI" pitchFamily="50" charset="-128"/>
              <a:cs typeface="Meiryo UI" pitchFamily="50" charset="-128"/>
            </a:endParaRPr>
          </a:p>
        </p:txBody>
      </p:sp>
      <p:sp>
        <p:nvSpPr>
          <p:cNvPr id="24" name="正方形/長方形 23"/>
          <p:cNvSpPr/>
          <p:nvPr/>
        </p:nvSpPr>
        <p:spPr>
          <a:xfrm>
            <a:off x="395536" y="3333086"/>
            <a:ext cx="8320633" cy="576064"/>
          </a:xfrm>
          <a:prstGeom prst="rect">
            <a:avLst/>
          </a:prstGeom>
          <a:gradFill flip="none" rotWithShape="1">
            <a:gsLst>
              <a:gs pos="0">
                <a:schemeClr val="accent6">
                  <a:lumMod val="60000"/>
                  <a:lumOff val="40000"/>
                  <a:tint val="66000"/>
                  <a:satMod val="160000"/>
                </a:schemeClr>
              </a:gs>
              <a:gs pos="50000">
                <a:schemeClr val="accent6">
                  <a:lumMod val="60000"/>
                  <a:lumOff val="40000"/>
                  <a:tint val="44500"/>
                  <a:satMod val="160000"/>
                </a:schemeClr>
              </a:gs>
              <a:gs pos="100000">
                <a:schemeClr val="accent6">
                  <a:lumMod val="60000"/>
                  <a:lumOff val="40000"/>
                  <a:tint val="23500"/>
                  <a:satMod val="160000"/>
                </a:schemeClr>
              </a:gs>
            </a:gsLst>
            <a:lin ang="16200000" scaled="1"/>
            <a:tileRect/>
          </a:gradFill>
          <a:ln w="12700">
            <a:solidFill>
              <a:schemeClr val="accent6">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p>
            <a:pPr marL="180975" indent="-180975">
              <a:lnSpc>
                <a:spcPts val="2300"/>
              </a:lnSpc>
              <a:defRPr/>
            </a:pPr>
            <a:r>
              <a:rPr lang="ja-JP" altLang="en-US" sz="1600" dirty="0" smtClean="0">
                <a:solidFill>
                  <a:prstClr val="black"/>
                </a:solidFill>
                <a:latin typeface="Meiryo UI" pitchFamily="50" charset="-128"/>
                <a:ea typeface="Meiryo UI" pitchFamily="50" charset="-128"/>
                <a:cs typeface="Meiryo UI" pitchFamily="50" charset="-128"/>
              </a:rPr>
              <a:t>  ◆　事務分担</a:t>
            </a:r>
            <a:r>
              <a:rPr lang="ja-JP" altLang="en-US" sz="1600" spc="-100" dirty="0" smtClean="0">
                <a:solidFill>
                  <a:prstClr val="black"/>
                </a:solidFill>
                <a:latin typeface="Meiryo UI" pitchFamily="50" charset="-128"/>
                <a:ea typeface="Meiryo UI" pitchFamily="50" charset="-128"/>
                <a:cs typeface="Meiryo UI" pitchFamily="50" charset="-128"/>
              </a:rPr>
              <a:t>に応じて、住民に身近な財産を総合区長が管理</a:t>
            </a:r>
          </a:p>
        </p:txBody>
      </p:sp>
      <p:sp>
        <p:nvSpPr>
          <p:cNvPr id="27" name="ホームベース 26"/>
          <p:cNvSpPr/>
          <p:nvPr/>
        </p:nvSpPr>
        <p:spPr>
          <a:xfrm>
            <a:off x="395536" y="3045054"/>
            <a:ext cx="1944216" cy="307999"/>
          </a:xfrm>
          <a:prstGeom prst="homePlate">
            <a:avLst/>
          </a:prstGeom>
          <a:solidFill>
            <a:schemeClr val="bg1"/>
          </a:solidFill>
          <a:ln w="12700">
            <a:solidFill>
              <a:srgbClr val="FF0000"/>
            </a:solidFill>
          </a:ln>
        </p:spPr>
        <p:style>
          <a:lnRef idx="2">
            <a:schemeClr val="accent6"/>
          </a:lnRef>
          <a:fillRef idx="1">
            <a:schemeClr val="lt1"/>
          </a:fillRef>
          <a:effectRef idx="0">
            <a:schemeClr val="accent6"/>
          </a:effectRef>
          <a:fontRef idx="minor">
            <a:schemeClr val="dk1"/>
          </a:fontRef>
        </p:style>
        <p:txBody>
          <a:bodyPr rtlCol="0" anchor="ctr"/>
          <a:lstStyle/>
          <a:p>
            <a:r>
              <a:rPr lang="ja-JP" altLang="en-US" sz="1600" b="1" dirty="0" smtClean="0">
                <a:solidFill>
                  <a:prstClr val="black"/>
                </a:solidFill>
                <a:latin typeface="Meiryo UI" pitchFamily="50" charset="-128"/>
                <a:ea typeface="Meiryo UI" pitchFamily="50" charset="-128"/>
                <a:cs typeface="Meiryo UI" pitchFamily="50" charset="-128"/>
              </a:rPr>
              <a:t>　総合区設置後</a:t>
            </a:r>
            <a:endParaRPr lang="en-US" altLang="ja-JP" sz="1600" b="1" dirty="0">
              <a:solidFill>
                <a:prstClr val="black"/>
              </a:solidFill>
              <a:latin typeface="Meiryo UI" pitchFamily="50" charset="-128"/>
              <a:ea typeface="Meiryo UI" pitchFamily="50" charset="-128"/>
              <a:cs typeface="Meiryo UI" pitchFamily="50" charset="-128"/>
            </a:endParaRPr>
          </a:p>
        </p:txBody>
      </p:sp>
      <p:sp>
        <p:nvSpPr>
          <p:cNvPr id="29" name="角丸四角形 28"/>
          <p:cNvSpPr/>
          <p:nvPr/>
        </p:nvSpPr>
        <p:spPr>
          <a:xfrm>
            <a:off x="395536" y="4769929"/>
            <a:ext cx="8352928" cy="1728192"/>
          </a:xfrm>
          <a:prstGeom prst="roundRect">
            <a:avLst>
              <a:gd name="adj" fmla="val 245"/>
            </a:avLst>
          </a:prstGeom>
          <a:gradFill flip="none" rotWithShape="1">
            <a:gsLst>
              <a:gs pos="0">
                <a:schemeClr val="accent6">
                  <a:lumMod val="60000"/>
                  <a:lumOff val="40000"/>
                  <a:tint val="66000"/>
                  <a:satMod val="160000"/>
                </a:schemeClr>
              </a:gs>
              <a:gs pos="50000">
                <a:schemeClr val="accent6">
                  <a:lumMod val="60000"/>
                  <a:lumOff val="40000"/>
                  <a:tint val="44500"/>
                  <a:satMod val="160000"/>
                </a:schemeClr>
              </a:gs>
              <a:gs pos="100000">
                <a:schemeClr val="accent6">
                  <a:lumMod val="60000"/>
                  <a:lumOff val="40000"/>
                  <a:tint val="23500"/>
                  <a:satMod val="160000"/>
                </a:schemeClr>
              </a:gs>
            </a:gsLst>
            <a:lin ang="16200000" scaled="1"/>
            <a:tileRect/>
          </a:gradFill>
          <a:ln w="12700" cmpd="sng">
            <a:solidFill>
              <a:schemeClr val="accent6">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lIns="54000" rIns="54000" rtlCol="0" anchor="ctr" anchorCtr="0"/>
          <a:lstStyle/>
          <a:p>
            <a:pPr marL="266700" indent="-179388">
              <a:lnSpc>
                <a:spcPts val="2600"/>
              </a:lnSpc>
              <a:defRPr/>
            </a:pPr>
            <a:r>
              <a:rPr lang="ja-JP" altLang="en-US" sz="1600" b="1" dirty="0" smtClean="0">
                <a:solidFill>
                  <a:prstClr val="black"/>
                </a:solidFill>
                <a:latin typeface="Meiryo UI" pitchFamily="50" charset="-128"/>
                <a:ea typeface="Meiryo UI" pitchFamily="50" charset="-128"/>
                <a:cs typeface="Meiryo UI" pitchFamily="50" charset="-128"/>
              </a:rPr>
              <a:t> ◆  総合区長が住民に身近なところで的確にニーズを踏まえ</a:t>
            </a:r>
            <a:r>
              <a:rPr lang="ja-JP" altLang="en-US" sz="1600" b="1" dirty="0">
                <a:solidFill>
                  <a:prstClr val="black"/>
                </a:solidFill>
                <a:latin typeface="Meiryo UI" pitchFamily="50" charset="-128"/>
                <a:ea typeface="Meiryo UI" pitchFamily="50" charset="-128"/>
                <a:cs typeface="Meiryo UI" pitchFamily="50" charset="-128"/>
              </a:rPr>
              <a:t>ながら</a:t>
            </a:r>
            <a:r>
              <a:rPr lang="ja-JP" altLang="en-US" sz="1600" b="1" dirty="0" smtClean="0">
                <a:solidFill>
                  <a:prstClr val="black"/>
                </a:solidFill>
                <a:latin typeface="Meiryo UI" pitchFamily="50" charset="-128"/>
                <a:ea typeface="Meiryo UI" pitchFamily="50" charset="-128"/>
                <a:cs typeface="Meiryo UI" pitchFamily="50" charset="-128"/>
              </a:rPr>
              <a:t>、</a:t>
            </a:r>
            <a:r>
              <a:rPr lang="en-US" altLang="ja-JP" sz="1600" b="1" dirty="0" smtClean="0">
                <a:solidFill>
                  <a:prstClr val="black"/>
                </a:solidFill>
                <a:latin typeface="Meiryo UI" pitchFamily="50" charset="-128"/>
                <a:ea typeface="Meiryo UI" pitchFamily="50" charset="-128"/>
                <a:cs typeface="Meiryo UI" pitchFamily="50" charset="-128"/>
              </a:rPr>
              <a:t> </a:t>
            </a:r>
            <a:r>
              <a:rPr lang="ja-JP" altLang="en-US" sz="1600" b="1" dirty="0" smtClean="0">
                <a:solidFill>
                  <a:prstClr val="black"/>
                </a:solidFill>
                <a:latin typeface="Meiryo UI" pitchFamily="50" charset="-128"/>
                <a:ea typeface="Meiryo UI" pitchFamily="50" charset="-128"/>
                <a:cs typeface="Meiryo UI" pitchFamily="50" charset="-128"/>
              </a:rPr>
              <a:t>より一層きめ細かで</a:t>
            </a:r>
            <a:endParaRPr lang="en-US" altLang="ja-JP" sz="1600" b="1" dirty="0" smtClean="0">
              <a:solidFill>
                <a:prstClr val="black"/>
              </a:solidFill>
              <a:latin typeface="Meiryo UI" pitchFamily="50" charset="-128"/>
              <a:ea typeface="Meiryo UI" pitchFamily="50" charset="-128"/>
              <a:cs typeface="Meiryo UI" pitchFamily="50" charset="-128"/>
            </a:endParaRPr>
          </a:p>
          <a:p>
            <a:pPr marL="266700" indent="-179388">
              <a:lnSpc>
                <a:spcPts val="2600"/>
              </a:lnSpc>
              <a:defRPr/>
            </a:pPr>
            <a:r>
              <a:rPr lang="ja-JP" altLang="en-US" sz="1600" b="1" dirty="0">
                <a:solidFill>
                  <a:prstClr val="black"/>
                </a:solidFill>
                <a:latin typeface="Meiryo UI" pitchFamily="50" charset="-128"/>
                <a:ea typeface="Meiryo UI" pitchFamily="50" charset="-128"/>
                <a:cs typeface="Meiryo UI" pitchFamily="50" charset="-128"/>
              </a:rPr>
              <a:t>　</a:t>
            </a:r>
            <a:r>
              <a:rPr lang="ja-JP" altLang="en-US" sz="1600" b="1" dirty="0" smtClean="0">
                <a:solidFill>
                  <a:prstClr val="black"/>
                </a:solidFill>
                <a:latin typeface="Meiryo UI" pitchFamily="50" charset="-128"/>
                <a:ea typeface="Meiryo UI" pitchFamily="50" charset="-128"/>
                <a:cs typeface="Meiryo UI" pitchFamily="50" charset="-128"/>
              </a:rPr>
              <a:t>　　柔軟な財産管理（施設運営）が実現</a:t>
            </a:r>
            <a:endParaRPr lang="en-US" altLang="ja-JP" sz="1600" b="1" dirty="0" smtClean="0">
              <a:solidFill>
                <a:prstClr val="black"/>
              </a:solidFill>
              <a:latin typeface="Meiryo UI" pitchFamily="50" charset="-128"/>
              <a:ea typeface="Meiryo UI" pitchFamily="50" charset="-128"/>
              <a:cs typeface="Meiryo UI" pitchFamily="50" charset="-128"/>
            </a:endParaRPr>
          </a:p>
          <a:p>
            <a:pPr marL="447675" indent="-365125">
              <a:lnSpc>
                <a:spcPts val="2600"/>
              </a:lnSpc>
              <a:spcBef>
                <a:spcPts val="600"/>
              </a:spcBef>
              <a:defRPr/>
            </a:pPr>
            <a:r>
              <a:rPr lang="ja-JP" altLang="en-US" sz="1600" b="1" dirty="0" smtClean="0">
                <a:solidFill>
                  <a:prstClr val="black"/>
                </a:solidFill>
                <a:latin typeface="Meiryo UI" pitchFamily="50" charset="-128"/>
                <a:ea typeface="Meiryo UI" pitchFamily="50" charset="-128"/>
                <a:cs typeface="Meiryo UI" pitchFamily="50" charset="-128"/>
              </a:rPr>
              <a:t> ◆  局長のもとで局ごとに管理している財産を、総合区長が横断的に管理することにより、</a:t>
            </a:r>
            <a:endParaRPr lang="en-US" altLang="ja-JP" sz="1600" b="1" dirty="0" smtClean="0">
              <a:solidFill>
                <a:prstClr val="black"/>
              </a:solidFill>
              <a:latin typeface="Meiryo UI" pitchFamily="50" charset="-128"/>
              <a:ea typeface="Meiryo UI" pitchFamily="50" charset="-128"/>
              <a:cs typeface="Meiryo UI" pitchFamily="50" charset="-128"/>
            </a:endParaRPr>
          </a:p>
          <a:p>
            <a:pPr marL="447675" indent="-365125">
              <a:lnSpc>
                <a:spcPts val="1800"/>
              </a:lnSpc>
              <a:spcBef>
                <a:spcPts val="600"/>
              </a:spcBef>
              <a:defRPr/>
            </a:pPr>
            <a:r>
              <a:rPr lang="ja-JP" altLang="en-US" sz="1600" b="1" dirty="0" smtClean="0">
                <a:solidFill>
                  <a:prstClr val="black"/>
                </a:solidFill>
                <a:latin typeface="Meiryo UI" pitchFamily="50" charset="-128"/>
                <a:ea typeface="Meiryo UI" pitchFamily="50" charset="-128"/>
                <a:cs typeface="Meiryo UI" pitchFamily="50" charset="-128"/>
              </a:rPr>
              <a:t>　　　総合区単位でのファシリティマネジメントが実現</a:t>
            </a:r>
            <a:endParaRPr lang="en-US" altLang="ja-JP" sz="1600" b="1" dirty="0" smtClean="0">
              <a:solidFill>
                <a:prstClr val="black"/>
              </a:solidFill>
              <a:latin typeface="Meiryo UI" pitchFamily="50" charset="-128"/>
              <a:ea typeface="Meiryo UI" pitchFamily="50" charset="-128"/>
              <a:cs typeface="Meiryo UI" pitchFamily="50" charset="-128"/>
            </a:endParaRPr>
          </a:p>
        </p:txBody>
      </p:sp>
      <p:sp>
        <p:nvSpPr>
          <p:cNvPr id="13" name="二等辺三角形 12"/>
          <p:cNvSpPr/>
          <p:nvPr/>
        </p:nvSpPr>
        <p:spPr>
          <a:xfrm flipV="1">
            <a:off x="2199483" y="2667350"/>
            <a:ext cx="4608512" cy="327372"/>
          </a:xfrm>
          <a:prstGeom prst="triangle">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solidFill>
                <a:prstClr val="white"/>
              </a:solidFill>
            </a:endParaRPr>
          </a:p>
        </p:txBody>
      </p:sp>
      <p:sp>
        <p:nvSpPr>
          <p:cNvPr id="12" name="正方形/長方形 27"/>
          <p:cNvSpPr>
            <a:spLocks noChangeArrowheads="1"/>
          </p:cNvSpPr>
          <p:nvPr/>
        </p:nvSpPr>
        <p:spPr bwMode="auto">
          <a:xfrm>
            <a:off x="8112125" y="6596063"/>
            <a:ext cx="1031875" cy="261937"/>
          </a:xfrm>
          <a:prstGeom prst="rect">
            <a:avLst/>
          </a:prstGeom>
          <a:noFill/>
          <a:ln w="9525">
            <a:noFill/>
            <a:miter lim="800000"/>
            <a:headEnd/>
            <a:tailEnd/>
          </a:ln>
        </p:spPr>
        <p:txBody>
          <a:bodyPr>
            <a:spAutoFit/>
          </a:bodyPr>
          <a:lstStyle/>
          <a:p>
            <a:pPr algn="r"/>
            <a:r>
              <a:rPr lang="ja-JP" altLang="en-US" sz="1100" b="1" dirty="0">
                <a:solidFill>
                  <a:srgbClr val="000000"/>
                </a:solidFill>
                <a:latin typeface="ＭＳ Ｐゴシック" charset="-128"/>
                <a:ea typeface="Meiryo UI" pitchFamily="50" charset="-128"/>
                <a:cs typeface="Meiryo UI" pitchFamily="50" charset="-128"/>
              </a:rPr>
              <a:t> </a:t>
            </a:r>
            <a:r>
              <a:rPr lang="ja-JP" altLang="en-US" sz="1100" b="1" dirty="0" smtClean="0">
                <a:solidFill>
                  <a:srgbClr val="000000"/>
                </a:solidFill>
                <a:latin typeface="ＭＳ Ｐゴシック" charset="-128"/>
                <a:ea typeface="Meiryo UI" pitchFamily="50" charset="-128"/>
                <a:cs typeface="Meiryo UI" pitchFamily="50" charset="-128"/>
              </a:rPr>
              <a:t>財産</a:t>
            </a:r>
            <a:r>
              <a:rPr lang="en-US" altLang="ja-JP" sz="1100" b="1" dirty="0" smtClean="0">
                <a:solidFill>
                  <a:srgbClr val="000000"/>
                </a:solidFill>
                <a:latin typeface="ＭＳ Ｐゴシック" charset="-128"/>
                <a:ea typeface="Meiryo UI" pitchFamily="50" charset="-128"/>
                <a:cs typeface="Meiryo UI" pitchFamily="50" charset="-128"/>
              </a:rPr>
              <a:t>-</a:t>
            </a:r>
            <a:r>
              <a:rPr lang="ja-JP" altLang="en-US" sz="1100" b="1" dirty="0" smtClean="0">
                <a:solidFill>
                  <a:srgbClr val="000000"/>
                </a:solidFill>
                <a:latin typeface="ＭＳ Ｐゴシック" charset="-128"/>
                <a:ea typeface="Meiryo UI" pitchFamily="50" charset="-128"/>
                <a:cs typeface="Meiryo UI" pitchFamily="50" charset="-128"/>
              </a:rPr>
              <a:t>２</a:t>
            </a:r>
            <a:endParaRPr lang="ja-JP" altLang="en-US" sz="1200" b="1" dirty="0">
              <a:solidFill>
                <a:srgbClr val="000000"/>
              </a:solidFill>
              <a:latin typeface="ＭＳ Ｐゴシック" charset="-128"/>
              <a:ea typeface="Meiryo UI" pitchFamily="50" charset="-128"/>
              <a:cs typeface="Meiryo UI" pitchFamily="50" charset="-128"/>
            </a:endParaRPr>
          </a:p>
        </p:txBody>
      </p:sp>
      <p:sp>
        <p:nvSpPr>
          <p:cNvPr id="18" name="ストライプ矢印 17"/>
          <p:cNvSpPr/>
          <p:nvPr/>
        </p:nvSpPr>
        <p:spPr>
          <a:xfrm rot="5400000">
            <a:off x="4240092" y="741514"/>
            <a:ext cx="441673" cy="7200800"/>
          </a:xfrm>
          <a:prstGeom prst="stripedRightArrow">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Tree>
    <p:extLst>
      <p:ext uri="{BB962C8B-B14F-4D97-AF65-F5344CB8AC3E}">
        <p14:creationId xmlns="" xmlns:p14="http://schemas.microsoft.com/office/powerpoint/2010/main" val="3890471788"/>
      </p:ext>
    </p:extLst>
  </p:cSld>
  <p:clrMapOvr>
    <a:masterClrMapping/>
  </p:clrMapOvr>
  <p:timing>
    <p:tnLst>
      <p:par>
        <p:cTn id="1" dur="indefinite" restart="never" nodeType="tmRoot"/>
      </p:par>
    </p:tn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 name="正方形/長方形 38"/>
          <p:cNvSpPr/>
          <p:nvPr/>
        </p:nvSpPr>
        <p:spPr>
          <a:xfrm>
            <a:off x="66675" y="5013177"/>
            <a:ext cx="8249740" cy="1741584"/>
          </a:xfrm>
          <a:prstGeom prst="rect">
            <a:avLst/>
          </a:prstGeom>
          <a:gradFill flip="none" rotWithShape="1">
            <a:gsLst>
              <a:gs pos="0">
                <a:srgbClr val="FFC000">
                  <a:tint val="66000"/>
                  <a:satMod val="160000"/>
                </a:srgbClr>
              </a:gs>
              <a:gs pos="50000">
                <a:srgbClr val="FFC000">
                  <a:tint val="44500"/>
                  <a:satMod val="160000"/>
                </a:srgbClr>
              </a:gs>
              <a:gs pos="100000">
                <a:srgbClr val="FFC000">
                  <a:tint val="23500"/>
                  <a:satMod val="160000"/>
                </a:srgbClr>
              </a:gs>
            </a:gsLst>
            <a:lin ang="13500000" scaled="1"/>
            <a:tileRect/>
          </a:gradFill>
          <a:ln w="12700">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tIns="36000" rtlCol="0" anchor="ctr" anchorCtr="0"/>
          <a:lstStyle/>
          <a:p>
            <a:pPr marL="174625" indent="-174625">
              <a:lnSpc>
                <a:spcPts val="2500"/>
              </a:lnSpc>
            </a:pPr>
            <a:r>
              <a:rPr lang="ja-JP" altLang="en-US" dirty="0" smtClean="0">
                <a:solidFill>
                  <a:prstClr val="black"/>
                </a:solidFill>
                <a:latin typeface="Meiryo UI" pitchFamily="50" charset="-128"/>
                <a:ea typeface="Meiryo UI" pitchFamily="50" charset="-128"/>
                <a:cs typeface="Meiryo UI" pitchFamily="50" charset="-128"/>
              </a:rPr>
              <a:t>効果のイメージ</a:t>
            </a:r>
            <a:r>
              <a:rPr lang="ja-JP" altLang="en-US" sz="1600" dirty="0" smtClean="0">
                <a:solidFill>
                  <a:prstClr val="black"/>
                </a:solidFill>
                <a:latin typeface="Meiryo UI" pitchFamily="50" charset="-128"/>
                <a:ea typeface="Meiryo UI" pitchFamily="50" charset="-128"/>
                <a:cs typeface="Meiryo UI" pitchFamily="50" charset="-128"/>
              </a:rPr>
              <a:t>　</a:t>
            </a:r>
            <a:endParaRPr lang="en-US" altLang="ja-JP" sz="1600" dirty="0" smtClean="0">
              <a:solidFill>
                <a:prstClr val="black"/>
              </a:solidFill>
              <a:latin typeface="Meiryo UI" pitchFamily="50" charset="-128"/>
              <a:ea typeface="Meiryo UI" pitchFamily="50" charset="-128"/>
              <a:cs typeface="Meiryo UI" pitchFamily="50" charset="-128"/>
            </a:endParaRPr>
          </a:p>
          <a:p>
            <a:pPr marL="174625" indent="-174625">
              <a:lnSpc>
                <a:spcPts val="2500"/>
              </a:lnSpc>
            </a:pPr>
            <a:r>
              <a:rPr lang="ja-JP" altLang="en-US" sz="1600" dirty="0" smtClean="0">
                <a:solidFill>
                  <a:prstClr val="black"/>
                </a:solidFill>
                <a:latin typeface="Meiryo UI" pitchFamily="50" charset="-128"/>
                <a:ea typeface="Meiryo UI" pitchFamily="50" charset="-128"/>
                <a:cs typeface="Meiryo UI" pitchFamily="50" charset="-128"/>
              </a:rPr>
              <a:t>　○　子ども・子育てプラザなど市民が利用する施設について、施設の相互利用・連携など</a:t>
            </a:r>
            <a:endParaRPr lang="en-US" altLang="ja-JP" sz="1600" dirty="0" smtClean="0">
              <a:solidFill>
                <a:prstClr val="black"/>
              </a:solidFill>
              <a:latin typeface="Meiryo UI" pitchFamily="50" charset="-128"/>
              <a:ea typeface="Meiryo UI" pitchFamily="50" charset="-128"/>
              <a:cs typeface="Meiryo UI" pitchFamily="50" charset="-128"/>
            </a:endParaRPr>
          </a:p>
          <a:p>
            <a:pPr marL="174625" indent="-174625">
              <a:lnSpc>
                <a:spcPts val="2500"/>
              </a:lnSpc>
            </a:pPr>
            <a:r>
              <a:rPr lang="ja-JP" altLang="en-US" sz="1600" dirty="0" smtClean="0">
                <a:solidFill>
                  <a:prstClr val="black"/>
                </a:solidFill>
                <a:latin typeface="Meiryo UI" pitchFamily="50" charset="-128"/>
                <a:ea typeface="Meiryo UI" pitchFamily="50" charset="-128"/>
                <a:cs typeface="Meiryo UI" pitchFamily="50" charset="-128"/>
              </a:rPr>
              <a:t>　　　 柔軟な対応が可能となる　</a:t>
            </a:r>
            <a:endParaRPr lang="en-US" altLang="ja-JP" sz="1600" dirty="0" smtClean="0">
              <a:solidFill>
                <a:prstClr val="black"/>
              </a:solidFill>
              <a:latin typeface="Meiryo UI" pitchFamily="50" charset="-128"/>
              <a:ea typeface="Meiryo UI" pitchFamily="50" charset="-128"/>
              <a:cs typeface="Meiryo UI" pitchFamily="50" charset="-128"/>
            </a:endParaRPr>
          </a:p>
          <a:p>
            <a:pPr marL="174625" indent="-174625">
              <a:lnSpc>
                <a:spcPts val="2500"/>
              </a:lnSpc>
            </a:pPr>
            <a:r>
              <a:rPr lang="ja-JP" altLang="en-US" sz="1600" dirty="0">
                <a:solidFill>
                  <a:prstClr val="black"/>
                </a:solidFill>
                <a:latin typeface="Meiryo UI" pitchFamily="50" charset="-128"/>
                <a:ea typeface="Meiryo UI" pitchFamily="50" charset="-128"/>
                <a:cs typeface="Meiryo UI" pitchFamily="50" charset="-128"/>
              </a:rPr>
              <a:t>　</a:t>
            </a:r>
            <a:r>
              <a:rPr lang="ja-JP" altLang="en-US" sz="1600" dirty="0" smtClean="0">
                <a:solidFill>
                  <a:prstClr val="black"/>
                </a:solidFill>
                <a:latin typeface="Meiryo UI" pitchFamily="50" charset="-128"/>
                <a:ea typeface="Meiryo UI" pitchFamily="50" charset="-128"/>
                <a:cs typeface="Meiryo UI" pitchFamily="50" charset="-128"/>
              </a:rPr>
              <a:t>○　迅速かつ地域の要望を考慮した施設の修繕が可能となる</a:t>
            </a:r>
            <a:endParaRPr lang="en-US" altLang="ja-JP" sz="1600" dirty="0" smtClean="0">
              <a:solidFill>
                <a:prstClr val="black"/>
              </a:solidFill>
              <a:latin typeface="Meiryo UI" pitchFamily="50" charset="-128"/>
              <a:ea typeface="Meiryo UI" pitchFamily="50" charset="-128"/>
              <a:cs typeface="Meiryo UI" pitchFamily="50" charset="-128"/>
            </a:endParaRPr>
          </a:p>
          <a:p>
            <a:pPr marL="174625" indent="-174625">
              <a:lnSpc>
                <a:spcPts val="2500"/>
              </a:lnSpc>
            </a:pPr>
            <a:r>
              <a:rPr lang="ja-JP" altLang="en-US" sz="1600" dirty="0" smtClean="0">
                <a:solidFill>
                  <a:prstClr val="black"/>
                </a:solidFill>
                <a:latin typeface="Meiryo UI" pitchFamily="50" charset="-128"/>
                <a:ea typeface="Meiryo UI" pitchFamily="50" charset="-128"/>
                <a:cs typeface="Meiryo UI" pitchFamily="50" charset="-128"/>
              </a:rPr>
              <a:t>　○　市有地を活用した地域の実情に合わせたまちづくりが可能となる</a:t>
            </a:r>
            <a:endParaRPr lang="en-US" altLang="ja-JP" sz="1600" dirty="0" smtClean="0">
              <a:solidFill>
                <a:prstClr val="black"/>
              </a:solidFill>
              <a:latin typeface="Meiryo UI" pitchFamily="50" charset="-128"/>
              <a:ea typeface="Meiryo UI" pitchFamily="50" charset="-128"/>
              <a:cs typeface="Meiryo UI" pitchFamily="50" charset="-128"/>
            </a:endParaRPr>
          </a:p>
        </p:txBody>
      </p:sp>
      <p:sp>
        <p:nvSpPr>
          <p:cNvPr id="56" name="正方形/長方形 55"/>
          <p:cNvSpPr/>
          <p:nvPr/>
        </p:nvSpPr>
        <p:spPr>
          <a:xfrm>
            <a:off x="8676456" y="1492198"/>
            <a:ext cx="432048" cy="1152128"/>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eaVert" anchor="ctr"/>
          <a:lstStyle/>
          <a:p>
            <a:pPr algn="ctr">
              <a:defRPr/>
            </a:pPr>
            <a:r>
              <a:rPr lang="ja-JP" altLang="en-US" sz="1600" dirty="0" smtClean="0">
                <a:solidFill>
                  <a:prstClr val="black"/>
                </a:solidFill>
                <a:latin typeface="Meiryo UI" pitchFamily="50" charset="-128"/>
                <a:ea typeface="Meiryo UI" pitchFamily="50" charset="-128"/>
                <a:cs typeface="Meiryo UI" pitchFamily="50" charset="-128"/>
              </a:rPr>
              <a:t>局長管理</a:t>
            </a:r>
            <a:endParaRPr lang="ja-JP" altLang="en-US" sz="1600" dirty="0">
              <a:solidFill>
                <a:prstClr val="black"/>
              </a:solidFill>
              <a:latin typeface="Meiryo UI" pitchFamily="50" charset="-128"/>
              <a:ea typeface="Meiryo UI" pitchFamily="50" charset="-128"/>
              <a:cs typeface="Meiryo UI" pitchFamily="50" charset="-128"/>
            </a:endParaRPr>
          </a:p>
        </p:txBody>
      </p:sp>
      <p:sp>
        <p:nvSpPr>
          <p:cNvPr id="34" name="右矢印 33"/>
          <p:cNvSpPr/>
          <p:nvPr/>
        </p:nvSpPr>
        <p:spPr>
          <a:xfrm rot="10800000">
            <a:off x="8352448" y="1708222"/>
            <a:ext cx="252000" cy="700656"/>
          </a:xfrm>
          <a:prstGeom prst="rightArrow">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36" name="正方形/長方形 35"/>
          <p:cNvSpPr/>
          <p:nvPr/>
        </p:nvSpPr>
        <p:spPr>
          <a:xfrm>
            <a:off x="8676456" y="3148382"/>
            <a:ext cx="432048" cy="1512168"/>
          </a:xfrm>
          <a:prstGeom prst="rect">
            <a:avLst/>
          </a:pr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eaVert" anchor="ctr"/>
          <a:lstStyle/>
          <a:p>
            <a:pPr algn="ctr">
              <a:defRPr/>
            </a:pPr>
            <a:r>
              <a:rPr lang="ja-JP" altLang="en-US" sz="1600" b="1" dirty="0" smtClean="0">
                <a:solidFill>
                  <a:prstClr val="black"/>
                </a:solidFill>
                <a:latin typeface="Meiryo UI" pitchFamily="50" charset="-128"/>
                <a:ea typeface="Meiryo UI" pitchFamily="50" charset="-128"/>
                <a:cs typeface="Meiryo UI" pitchFamily="50" charset="-128"/>
              </a:rPr>
              <a:t>総合区長管理</a:t>
            </a:r>
            <a:endParaRPr lang="ja-JP" altLang="en-US" sz="1600" b="1" dirty="0">
              <a:solidFill>
                <a:prstClr val="black"/>
              </a:solidFill>
              <a:latin typeface="Meiryo UI" pitchFamily="50" charset="-128"/>
              <a:ea typeface="Meiryo UI" pitchFamily="50" charset="-128"/>
              <a:cs typeface="Meiryo UI" pitchFamily="50" charset="-128"/>
            </a:endParaRPr>
          </a:p>
        </p:txBody>
      </p:sp>
      <p:sp>
        <p:nvSpPr>
          <p:cNvPr id="38" name="右矢印 37"/>
          <p:cNvSpPr/>
          <p:nvPr/>
        </p:nvSpPr>
        <p:spPr>
          <a:xfrm rot="10800000">
            <a:off x="8352448" y="3527846"/>
            <a:ext cx="252000" cy="700656"/>
          </a:xfrm>
          <a:prstGeom prst="rightArrow">
            <a:avLst/>
          </a:prstGeom>
          <a:solidFill>
            <a:srgbClr val="FFC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graphicFrame>
        <p:nvGraphicFramePr>
          <p:cNvPr id="48" name="表 47"/>
          <p:cNvGraphicFramePr>
            <a:graphicFrameLocks noGrp="1"/>
          </p:cNvGraphicFramePr>
          <p:nvPr/>
        </p:nvGraphicFramePr>
        <p:xfrm>
          <a:off x="68241" y="1060150"/>
          <a:ext cx="8248175" cy="3724522"/>
        </p:xfrm>
        <a:graphic>
          <a:graphicData uri="http://schemas.openxmlformats.org/drawingml/2006/table">
            <a:tbl>
              <a:tblPr firstRow="1" firstCol="1">
                <a:tableStyleId>{5C22544A-7EE6-4342-B048-85BDC9FD1C3A}</a:tableStyleId>
              </a:tblPr>
              <a:tblGrid>
                <a:gridCol w="401870"/>
                <a:gridCol w="1569261"/>
                <a:gridCol w="1569261"/>
                <a:gridCol w="1569261"/>
                <a:gridCol w="1569261"/>
                <a:gridCol w="1569261"/>
              </a:tblGrid>
              <a:tr h="438637">
                <a:tc>
                  <a:txBody>
                    <a:bodyPr/>
                    <a:lstStyle/>
                    <a:p>
                      <a:endParaRPr kumimoji="1" lang="ja-JP" altLang="en-US" sz="1300" dirty="0">
                        <a:latin typeface="Meiryo UI" pitchFamily="50" charset="-128"/>
                        <a:ea typeface="Meiryo UI" pitchFamily="50" charset="-128"/>
                        <a:cs typeface="Meiryo UI"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1300" dirty="0" smtClean="0">
                          <a:latin typeface="Meiryo UI" pitchFamily="50" charset="-128"/>
                          <a:ea typeface="Meiryo UI" pitchFamily="50" charset="-128"/>
                          <a:cs typeface="Meiryo UI" pitchFamily="50" charset="-128"/>
                        </a:rPr>
                        <a:t>こども</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1300" dirty="0" smtClean="0">
                          <a:latin typeface="Meiryo UI" pitchFamily="50" charset="-128"/>
                          <a:ea typeface="Meiryo UI" pitchFamily="50" charset="-128"/>
                          <a:cs typeface="Meiryo UI" pitchFamily="50" charset="-128"/>
                        </a:rPr>
                        <a:t>福祉</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ja-JP" altLang="en-US" sz="1300" dirty="0" smtClean="0">
                          <a:latin typeface="Meiryo UI" pitchFamily="50" charset="-128"/>
                          <a:ea typeface="Meiryo UI" pitchFamily="50" charset="-128"/>
                          <a:cs typeface="Meiryo UI" pitchFamily="50" charset="-128"/>
                        </a:rPr>
                        <a:t>教育</a:t>
                      </a:r>
                      <a:endParaRPr kumimoji="1" lang="ja-JP" altLang="en-US" sz="1300" dirty="0">
                        <a:latin typeface="Meiryo UI" pitchFamily="50" charset="-128"/>
                        <a:ea typeface="Meiryo UI" pitchFamily="50" charset="-128"/>
                        <a:cs typeface="Meiryo UI"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ja-JP" altLang="en-US" sz="1300" dirty="0" smtClean="0">
                          <a:latin typeface="Meiryo UI" pitchFamily="50" charset="-128"/>
                          <a:ea typeface="Meiryo UI" pitchFamily="50" charset="-128"/>
                          <a:cs typeface="Meiryo UI" pitchFamily="50" charset="-128"/>
                        </a:rPr>
                        <a:t>まちづくり</a:t>
                      </a:r>
                      <a:endParaRPr kumimoji="1" lang="ja-JP" altLang="en-US" sz="1300" dirty="0">
                        <a:latin typeface="Meiryo UI" pitchFamily="50" charset="-128"/>
                        <a:ea typeface="Meiryo UI" pitchFamily="50" charset="-128"/>
                        <a:cs typeface="Meiryo UI"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ja-JP" altLang="en-US" sz="1300" dirty="0" smtClean="0">
                          <a:latin typeface="Meiryo UI" pitchFamily="50" charset="-128"/>
                          <a:ea typeface="Meiryo UI" pitchFamily="50" charset="-128"/>
                          <a:cs typeface="Meiryo UI" pitchFamily="50" charset="-128"/>
                        </a:rPr>
                        <a:t>住民生活</a:t>
                      </a:r>
                      <a:endParaRPr kumimoji="1" lang="ja-JP" altLang="en-US" sz="1300" dirty="0">
                        <a:latin typeface="Meiryo UI" pitchFamily="50" charset="-128"/>
                        <a:ea typeface="Meiryo UI" pitchFamily="50" charset="-128"/>
                        <a:cs typeface="Meiryo UI"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r>
              <a:tr h="641483">
                <a:tc rowSpan="4">
                  <a:txBody>
                    <a:bodyPr/>
                    <a:lstStyle/>
                    <a:p>
                      <a:pPr algn="ctr"/>
                      <a:r>
                        <a:rPr kumimoji="1" lang="ja-JP" altLang="en-US" sz="1300" dirty="0" smtClean="0">
                          <a:latin typeface="Meiryo UI" pitchFamily="50" charset="-128"/>
                          <a:ea typeface="Meiryo UI" pitchFamily="50" charset="-128"/>
                          <a:cs typeface="Meiryo UI" pitchFamily="50" charset="-128"/>
                        </a:rPr>
                        <a:t>局長</a:t>
                      </a:r>
                      <a:endParaRPr kumimoji="1" lang="ja-JP" altLang="en-US" sz="1300" dirty="0">
                        <a:latin typeface="Meiryo UI" pitchFamily="50" charset="-128"/>
                        <a:ea typeface="Meiryo UI" pitchFamily="50" charset="-128"/>
                        <a:cs typeface="Meiryo UI" pitchFamily="50" charset="-128"/>
                      </a:endParaRPr>
                    </a:p>
                  </a:txBody>
                  <a:tcPr vert="eaVert"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ysDot"/>
                      <a:round/>
                      <a:headEnd type="none" w="med" len="med"/>
                      <a:tailEnd type="none" w="med" len="med"/>
                    </a:lnB>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300" dirty="0" smtClean="0">
                          <a:latin typeface="Meiryo UI" pitchFamily="50" charset="-128"/>
                          <a:ea typeface="Meiryo UI" pitchFamily="50" charset="-128"/>
                          <a:cs typeface="Meiryo UI" pitchFamily="50" charset="-128"/>
                        </a:rPr>
                        <a:t>こども相談センター</a:t>
                      </a:r>
                    </a:p>
                  </a:txBody>
                  <a:tcPr marR="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tc>
                  <a:txBody>
                    <a:bodyPr/>
                    <a:lstStyle/>
                    <a:p>
                      <a:r>
                        <a:rPr kumimoji="1" lang="ja-JP" altLang="en-US" sz="1300" dirty="0" smtClean="0">
                          <a:latin typeface="Meiryo UI" pitchFamily="50" charset="-128"/>
                          <a:ea typeface="Meiryo UI" pitchFamily="50" charset="-128"/>
                          <a:cs typeface="Meiryo UI" pitchFamily="50" charset="-128"/>
                        </a:rPr>
                        <a:t>おとしよりすこやかセンター</a:t>
                      </a:r>
                      <a:endParaRPr kumimoji="1" lang="en-US" altLang="ja-JP" sz="1300" dirty="0" smtClean="0">
                        <a:latin typeface="Meiryo UI" pitchFamily="50" charset="-128"/>
                        <a:ea typeface="Meiryo UI" pitchFamily="50" charset="-128"/>
                        <a:cs typeface="Meiryo UI" pitchFamily="50" charset="-128"/>
                      </a:endParaRPr>
                    </a:p>
                  </a:txBody>
                  <a:tcPr marR="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tc rowSpan="3">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300" dirty="0" smtClean="0">
                          <a:latin typeface="Meiryo UI" pitchFamily="50" charset="-128"/>
                          <a:ea typeface="Meiryo UI" pitchFamily="50" charset="-128"/>
                          <a:cs typeface="Meiryo UI" pitchFamily="50" charset="-128"/>
                        </a:rPr>
                        <a:t>小中学校</a:t>
                      </a:r>
                      <a:endParaRPr kumimoji="1" lang="en-US" altLang="ja-JP" sz="1300" dirty="0" smtClean="0">
                        <a:latin typeface="Meiryo UI" pitchFamily="50" charset="-128"/>
                        <a:ea typeface="Meiryo UI" pitchFamily="50" charset="-128"/>
                        <a:cs typeface="Meiryo UI" pitchFamily="50" charset="-128"/>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300" dirty="0" smtClean="0">
                          <a:latin typeface="Meiryo UI" pitchFamily="50" charset="-128"/>
                          <a:ea typeface="Meiryo UI" pitchFamily="50" charset="-128"/>
                          <a:cs typeface="Meiryo UI" pitchFamily="50" charset="-128"/>
                        </a:rPr>
                        <a:t>高等学校</a:t>
                      </a:r>
                      <a:endParaRPr kumimoji="1" lang="en-US" altLang="ja-JP" sz="1300" dirty="0" smtClean="0">
                        <a:latin typeface="Meiryo UI" pitchFamily="50" charset="-128"/>
                        <a:ea typeface="Meiryo UI" pitchFamily="50" charset="-128"/>
                        <a:cs typeface="Meiryo UI" pitchFamily="50" charset="-128"/>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300" dirty="0" smtClean="0">
                          <a:latin typeface="Meiryo UI" pitchFamily="50" charset="-128"/>
                          <a:ea typeface="Meiryo UI" pitchFamily="50" charset="-128"/>
                          <a:cs typeface="Meiryo UI" pitchFamily="50" charset="-128"/>
                        </a:rPr>
                        <a:t>図書館</a:t>
                      </a:r>
                      <a:endParaRPr kumimoji="1" lang="en-US" altLang="ja-JP" sz="1300" dirty="0" smtClean="0">
                        <a:latin typeface="Meiryo UI" pitchFamily="50" charset="-128"/>
                        <a:ea typeface="Meiryo UI" pitchFamily="50" charset="-128"/>
                        <a:cs typeface="Meiryo UI" pitchFamily="50" charset="-128"/>
                      </a:endParaRPr>
                    </a:p>
                  </a:txBody>
                  <a:tcPr marR="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tc rowSpan="2">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300" dirty="0" smtClean="0">
                          <a:latin typeface="Meiryo UI" pitchFamily="50" charset="-128"/>
                          <a:ea typeface="Meiryo UI" pitchFamily="50" charset="-128"/>
                          <a:cs typeface="Meiryo UI" pitchFamily="50" charset="-128"/>
                        </a:rPr>
                        <a:t>市営住宅</a:t>
                      </a:r>
                      <a:endParaRPr kumimoji="1" lang="en-US" altLang="ja-JP" sz="1300" dirty="0" smtClean="0">
                        <a:latin typeface="Meiryo UI" pitchFamily="50" charset="-128"/>
                        <a:ea typeface="Meiryo UI" pitchFamily="50" charset="-128"/>
                        <a:cs typeface="Meiryo UI" pitchFamily="50" charset="-128"/>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300" dirty="0" smtClean="0">
                          <a:latin typeface="Meiryo UI" pitchFamily="50" charset="-128"/>
                          <a:ea typeface="Meiryo UI" pitchFamily="50" charset="-128"/>
                          <a:cs typeface="Meiryo UI" pitchFamily="50" charset="-128"/>
                        </a:rPr>
                        <a:t>港湾事業施設</a:t>
                      </a:r>
                      <a:endParaRPr kumimoji="1" lang="en-US" altLang="ja-JP" sz="1300" dirty="0" smtClean="0">
                        <a:latin typeface="Meiryo UI" pitchFamily="50" charset="-128"/>
                        <a:ea typeface="Meiryo UI" pitchFamily="50" charset="-128"/>
                        <a:cs typeface="Meiryo UI" pitchFamily="50" charset="-128"/>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300" dirty="0" smtClean="0">
                          <a:latin typeface="Meiryo UI" pitchFamily="50" charset="-128"/>
                          <a:ea typeface="Meiryo UI" pitchFamily="50" charset="-128"/>
                          <a:cs typeface="Meiryo UI" pitchFamily="50" charset="-128"/>
                        </a:rPr>
                        <a:t>戦略拠点開発（うめきた地区等）</a:t>
                      </a:r>
                      <a:endParaRPr kumimoji="1" lang="en-US" altLang="ja-JP" sz="1300" dirty="0" smtClean="0">
                        <a:latin typeface="Meiryo UI" pitchFamily="50" charset="-128"/>
                        <a:ea typeface="Meiryo UI" pitchFamily="50" charset="-128"/>
                        <a:cs typeface="Meiryo UI" pitchFamily="50" charset="-128"/>
                      </a:endParaRPr>
                    </a:p>
                  </a:txBody>
                  <a:tcPr marR="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tc rowSpan="2">
                  <a:txBody>
                    <a:bodyPr/>
                    <a:lstStyle/>
                    <a:p>
                      <a:r>
                        <a:rPr kumimoji="1" lang="ja-JP" altLang="en-US" sz="1300" dirty="0" smtClean="0">
                          <a:latin typeface="Meiryo UI" pitchFamily="50" charset="-128"/>
                          <a:ea typeface="Meiryo UI" pitchFamily="50" charset="-128"/>
                          <a:cs typeface="Meiryo UI" pitchFamily="50" charset="-128"/>
                        </a:rPr>
                        <a:t>中央体育館</a:t>
                      </a:r>
                      <a:endParaRPr kumimoji="1" lang="en-US" altLang="ja-JP" sz="1300" dirty="0" smtClean="0">
                        <a:latin typeface="Meiryo UI" pitchFamily="50" charset="-128"/>
                        <a:ea typeface="Meiryo UI" pitchFamily="50" charset="-128"/>
                        <a:cs typeface="Meiryo UI" pitchFamily="50" charset="-128"/>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300" dirty="0" smtClean="0">
                          <a:latin typeface="Meiryo UI" pitchFamily="50" charset="-128"/>
                          <a:ea typeface="Meiryo UI" pitchFamily="50" charset="-128"/>
                          <a:cs typeface="Meiryo UI" pitchFamily="50" charset="-128"/>
                        </a:rPr>
                        <a:t>大阪プール</a:t>
                      </a:r>
                      <a:endParaRPr kumimoji="1" lang="en-US" altLang="ja-JP" sz="1300" dirty="0" smtClean="0">
                        <a:latin typeface="Meiryo UI" pitchFamily="50" charset="-128"/>
                        <a:ea typeface="Meiryo UI" pitchFamily="50" charset="-128"/>
                        <a:cs typeface="Meiryo UI" pitchFamily="50" charset="-128"/>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300" dirty="0" smtClean="0">
                          <a:latin typeface="Meiryo UI" pitchFamily="50" charset="-128"/>
                          <a:ea typeface="Meiryo UI" pitchFamily="50" charset="-128"/>
                          <a:cs typeface="Meiryo UI" pitchFamily="50" charset="-128"/>
                        </a:rPr>
                        <a:t>クレオ大阪</a:t>
                      </a:r>
                    </a:p>
                  </a:txBody>
                  <a:tcPr marR="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solidFill>
                  </a:tcPr>
                </a:tc>
              </a:tr>
              <a:tr h="360040">
                <a:tc vMerge="1">
                  <a:txBody>
                    <a:bodyPr/>
                    <a:lstStyle/>
                    <a:p>
                      <a:pPr algn="ctr"/>
                      <a:endParaRPr kumimoji="1" lang="ja-JP" altLang="en-US" sz="1200" dirty="0"/>
                    </a:p>
                  </a:txBody>
                  <a:tcPr vert="eaVert"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rowSpan="3">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300" b="1" dirty="0" smtClean="0">
                          <a:latin typeface="Meiryo UI" pitchFamily="50" charset="-128"/>
                          <a:ea typeface="Meiryo UI" pitchFamily="50" charset="-128"/>
                          <a:cs typeface="Meiryo UI" pitchFamily="50" charset="-128"/>
                        </a:rPr>
                        <a:t>子ども・子育てプラザ</a:t>
                      </a:r>
                      <a:endParaRPr kumimoji="1" lang="en-US" altLang="ja-JP" sz="1300" b="1" dirty="0" smtClean="0">
                        <a:latin typeface="Meiryo UI" pitchFamily="50" charset="-128"/>
                        <a:ea typeface="Meiryo UI" pitchFamily="50" charset="-128"/>
                        <a:cs typeface="Meiryo UI" pitchFamily="50" charset="-128"/>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300" b="1" dirty="0" smtClean="0">
                          <a:latin typeface="Meiryo UI" pitchFamily="50" charset="-128"/>
                          <a:ea typeface="Meiryo UI" pitchFamily="50" charset="-128"/>
                          <a:cs typeface="Meiryo UI" pitchFamily="50" charset="-128"/>
                        </a:rPr>
                        <a:t>市立保育所</a:t>
                      </a:r>
                    </a:p>
                  </a:txBody>
                  <a:tcPr marR="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ysDot"/>
                      <a:round/>
                      <a:headEnd type="none" w="med" len="med"/>
                      <a:tailEnd type="none" w="med" len="med"/>
                    </a:lnB>
                    <a:solidFill>
                      <a:srgbClr val="FFC000"/>
                    </a:solidFill>
                  </a:tcPr>
                </a:tc>
                <a:tc rowSpan="3">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300" b="1" dirty="0" smtClean="0">
                          <a:latin typeface="Meiryo UI" pitchFamily="50" charset="-128"/>
                          <a:ea typeface="Meiryo UI" pitchFamily="50" charset="-128"/>
                          <a:cs typeface="Meiryo UI" pitchFamily="50" charset="-128"/>
                        </a:rPr>
                        <a:t>老人福祉センター</a:t>
                      </a:r>
                      <a:endParaRPr kumimoji="1" lang="en-US" altLang="ja-JP" sz="1300" b="1" dirty="0" smtClean="0">
                        <a:latin typeface="Meiryo UI" pitchFamily="50" charset="-128"/>
                        <a:ea typeface="Meiryo UI" pitchFamily="50" charset="-128"/>
                        <a:cs typeface="Meiryo UI" pitchFamily="50" charset="-128"/>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300" b="1" dirty="0" smtClean="0">
                          <a:latin typeface="Meiryo UI" pitchFamily="50" charset="-128"/>
                          <a:ea typeface="Meiryo UI" pitchFamily="50" charset="-128"/>
                          <a:cs typeface="Meiryo UI" pitchFamily="50" charset="-128"/>
                        </a:rPr>
                        <a:t>老人憩いの家</a:t>
                      </a:r>
                      <a:endParaRPr kumimoji="1" lang="en-US" altLang="ja-JP" sz="1300" b="1" dirty="0" smtClean="0">
                        <a:latin typeface="Meiryo UI" pitchFamily="50" charset="-128"/>
                        <a:ea typeface="Meiryo UI" pitchFamily="50" charset="-128"/>
                        <a:cs typeface="Meiryo UI" pitchFamily="50" charset="-128"/>
                      </a:endParaRPr>
                    </a:p>
                  </a:txBody>
                  <a:tcPr marR="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ysDot"/>
                      <a:round/>
                      <a:headEnd type="none" w="med" len="med"/>
                      <a:tailEnd type="none" w="med" len="med"/>
                    </a:lnB>
                    <a:solidFill>
                      <a:srgbClr val="FFC000"/>
                    </a:solidFill>
                  </a:tcPr>
                </a:tc>
                <a:tc v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kumimoji="1" lang="ja-JP" altLang="en-US" sz="1400" b="1" dirty="0" smtClean="0"/>
                    </a:p>
                  </a:txBody>
                  <a:tcPr marR="0" anchor="ctr">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C000"/>
                    </a:solidFill>
                  </a:tcPr>
                </a:tc>
                <a:tc v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kumimoji="1" lang="ja-JP" altLang="en-US" sz="1400" b="1" dirty="0"/>
                    </a:p>
                  </a:txBody>
                  <a:tcPr marR="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rgbClr val="FFC000"/>
                    </a:solidFill>
                  </a:tcPr>
                </a:tc>
                <a:tc v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1" dirty="0" smtClean="0"/>
                    </a:p>
                  </a:txBody>
                  <a:tcPr marR="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rgbClr val="FFC000"/>
                    </a:solidFill>
                  </a:tcPr>
                </a:tc>
              </a:tr>
              <a:tr h="360040">
                <a:tc vMerge="1">
                  <a:txBody>
                    <a:bodyPr/>
                    <a:lstStyle/>
                    <a:p>
                      <a:endParaRPr kumimoji="1" lang="ja-JP" altLang="en-US"/>
                    </a:p>
                  </a:txBody>
                  <a:tcPr/>
                </a:tc>
                <a:tc v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kumimoji="1" lang="ja-JP" altLang="en-US" sz="1400" b="1" dirty="0" smtClean="0"/>
                    </a:p>
                  </a:txBody>
                  <a:tcPr marR="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ysDot"/>
                      <a:round/>
                      <a:headEnd type="none" w="med" len="med"/>
                      <a:tailEnd type="none" w="med" len="med"/>
                    </a:lnT>
                    <a:lnB w="28575" cap="flat" cmpd="sng" algn="ctr">
                      <a:solidFill>
                        <a:schemeClr val="tx1"/>
                      </a:solidFill>
                      <a:prstDash val="sysDot"/>
                      <a:round/>
                      <a:headEnd type="none" w="med" len="med"/>
                      <a:tailEnd type="none" w="med" len="med"/>
                    </a:lnB>
                    <a:solidFill>
                      <a:srgbClr val="FFC000"/>
                    </a:solidFill>
                  </a:tcPr>
                </a:tc>
                <a:tc v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1" dirty="0" smtClean="0"/>
                    </a:p>
                  </a:txBody>
                  <a:tcPr marR="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ysDot"/>
                      <a:round/>
                      <a:headEnd type="none" w="med" len="med"/>
                      <a:tailEnd type="none" w="med" len="med"/>
                    </a:lnT>
                    <a:lnB w="28575" cap="flat" cmpd="sng" algn="ctr">
                      <a:solidFill>
                        <a:schemeClr val="tx1"/>
                      </a:solidFill>
                      <a:prstDash val="sysDot"/>
                      <a:round/>
                      <a:headEnd type="none" w="med" len="med"/>
                      <a:tailEnd type="none" w="med" len="med"/>
                    </a:lnB>
                    <a:solidFill>
                      <a:srgbClr val="FFC000"/>
                    </a:solidFill>
                  </a:tcPr>
                </a:tc>
                <a:tc vMerge="1">
                  <a:txBody>
                    <a:bodyPr/>
                    <a:lstStyle/>
                    <a:p>
                      <a:endParaRPr kumimoji="1" lang="ja-JP" altLang="en-US" dirty="0"/>
                    </a:p>
                  </a:txBody>
                  <a:tcPr marR="0" anchor="ct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rgbClr val="FFC000"/>
                    </a:solidFill>
                  </a:tcPr>
                </a:tc>
                <a:tc rowSpan="2">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300" b="1" dirty="0" smtClean="0">
                          <a:latin typeface="Meiryo UI" pitchFamily="50" charset="-128"/>
                          <a:ea typeface="Meiryo UI" pitchFamily="50" charset="-128"/>
                          <a:cs typeface="Meiryo UI" pitchFamily="50" charset="-128"/>
                        </a:rPr>
                        <a:t>自転車駐車場施設（駐輪場）</a:t>
                      </a:r>
                      <a:endParaRPr kumimoji="1" lang="en-US" altLang="ja-JP" sz="1300" b="1" dirty="0" smtClean="0">
                        <a:latin typeface="Meiryo UI" pitchFamily="50" charset="-128"/>
                        <a:ea typeface="Meiryo UI" pitchFamily="50" charset="-128"/>
                        <a:cs typeface="Meiryo UI" pitchFamily="50" charset="-128"/>
                      </a:endParaRPr>
                    </a:p>
                    <a:p>
                      <a:r>
                        <a:rPr kumimoji="1" lang="ja-JP" altLang="en-US" sz="1300" b="1" dirty="0" smtClean="0">
                          <a:latin typeface="Meiryo UI" pitchFamily="50" charset="-128"/>
                          <a:ea typeface="Meiryo UI" pitchFamily="50" charset="-128"/>
                          <a:cs typeface="Meiryo UI" pitchFamily="50" charset="-128"/>
                        </a:rPr>
                        <a:t>地域の実情に合わせたまちづくりを検討する用地</a:t>
                      </a:r>
                      <a:endParaRPr kumimoji="1" lang="ja-JP" altLang="en-US" sz="1300" b="1" dirty="0">
                        <a:latin typeface="Meiryo UI" pitchFamily="50" charset="-128"/>
                        <a:ea typeface="Meiryo UI" pitchFamily="50" charset="-128"/>
                        <a:cs typeface="Meiryo UI" pitchFamily="50" charset="-128"/>
                      </a:endParaRPr>
                    </a:p>
                  </a:txBody>
                  <a:tcPr marR="0" anchor="ctr">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ysDot"/>
                      <a:round/>
                      <a:headEnd type="none" w="med" len="med"/>
                      <a:tailEnd type="none" w="med" len="med"/>
                    </a:lnB>
                    <a:solidFill>
                      <a:srgbClr val="FFC000"/>
                    </a:solidFill>
                  </a:tcPr>
                </a:tc>
                <a:tc rowSpan="2">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300" b="1" dirty="0" smtClean="0">
                          <a:latin typeface="Meiryo UI" pitchFamily="50" charset="-128"/>
                          <a:ea typeface="Meiryo UI" pitchFamily="50" charset="-128"/>
                          <a:cs typeface="Meiryo UI" pitchFamily="50" charset="-128"/>
                        </a:rPr>
                        <a:t>スポーツセンター</a:t>
                      </a:r>
                      <a:endParaRPr kumimoji="1" lang="en-US" altLang="ja-JP" sz="1300" b="1" dirty="0" smtClean="0">
                        <a:latin typeface="Meiryo UI" pitchFamily="50" charset="-128"/>
                        <a:ea typeface="Meiryo UI" pitchFamily="50" charset="-128"/>
                        <a:cs typeface="Meiryo UI" pitchFamily="50" charset="-128"/>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300" b="1" dirty="0" smtClean="0">
                          <a:latin typeface="Meiryo UI" pitchFamily="50" charset="-128"/>
                          <a:ea typeface="Meiryo UI" pitchFamily="50" charset="-128"/>
                          <a:cs typeface="Meiryo UI" pitchFamily="50" charset="-128"/>
                        </a:rPr>
                        <a:t>プール・屋内プール</a:t>
                      </a:r>
                      <a:endParaRPr kumimoji="1" lang="en-US" altLang="ja-JP" sz="1300" b="1" dirty="0" smtClean="0">
                        <a:latin typeface="Meiryo UI" pitchFamily="50" charset="-128"/>
                        <a:ea typeface="Meiryo UI" pitchFamily="50" charset="-128"/>
                        <a:cs typeface="Meiryo UI" pitchFamily="50" charset="-128"/>
                      </a:endParaRPr>
                    </a:p>
                  </a:txBody>
                  <a:tcPr marR="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ysDot"/>
                      <a:round/>
                      <a:headEnd type="none" w="med" len="med"/>
                      <a:tailEnd type="none" w="med" len="med"/>
                    </a:lnB>
                    <a:solidFill>
                      <a:srgbClr val="FFC000"/>
                    </a:solidFill>
                  </a:tcPr>
                </a:tc>
              </a:tr>
              <a:tr h="1008112">
                <a:tc vMerge="1">
                  <a:txBody>
                    <a:bodyPr/>
                    <a:lstStyle/>
                    <a:p>
                      <a:endParaRPr kumimoji="1" lang="ja-JP" altLang="en-US"/>
                    </a:p>
                  </a:txBody>
                  <a:tcPr/>
                </a:tc>
                <a:tc vMerge="1">
                  <a:txBody>
                    <a:bodyPr/>
                    <a:lstStyle/>
                    <a:p>
                      <a:endParaRPr kumimoji="1" lang="ja-JP" altLang="en-US"/>
                    </a:p>
                  </a:txBody>
                  <a:tcPr/>
                </a:tc>
                <a:tc vMerge="1">
                  <a:txBody>
                    <a:bodyPr/>
                    <a:lstStyle/>
                    <a:p>
                      <a:endParaRPr kumimoji="1" lang="ja-JP" altLang="en-US"/>
                    </a:p>
                  </a:txBody>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300" b="1" dirty="0" smtClean="0">
                          <a:latin typeface="Meiryo UI" pitchFamily="50" charset="-128"/>
                          <a:ea typeface="Meiryo UI" pitchFamily="50" charset="-128"/>
                          <a:cs typeface="Meiryo UI" pitchFamily="50" charset="-128"/>
                        </a:rPr>
                        <a:t>市立幼稚園</a:t>
                      </a:r>
                    </a:p>
                  </a:txBody>
                  <a:tcPr marR="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ysDot"/>
                      <a:round/>
                      <a:headEnd type="none" w="med" len="med"/>
                      <a:tailEnd type="none" w="med" len="med"/>
                    </a:lnB>
                    <a:solidFill>
                      <a:srgbClr val="FFC000"/>
                    </a:solidFill>
                  </a:tcPr>
                </a:tc>
                <a:tc vMerge="1">
                  <a:txBody>
                    <a:bodyPr/>
                    <a:lstStyle/>
                    <a:p>
                      <a:endParaRPr kumimoji="1" lang="ja-JP" altLang="en-US" sz="1400" b="1" dirty="0"/>
                    </a:p>
                  </a:txBody>
                  <a:tcPr marR="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ysDot"/>
                      <a:round/>
                      <a:headEnd type="none" w="med" len="med"/>
                      <a:tailEnd type="none" w="med" len="med"/>
                    </a:lnT>
                    <a:lnB w="28575" cap="flat" cmpd="sng" algn="ctr">
                      <a:solidFill>
                        <a:schemeClr val="tx1"/>
                      </a:solidFill>
                      <a:prstDash val="sysDot"/>
                      <a:round/>
                      <a:headEnd type="none" w="med" len="med"/>
                      <a:tailEnd type="none" w="med" len="med"/>
                    </a:lnB>
                    <a:solidFill>
                      <a:srgbClr val="FFC000"/>
                    </a:solidFill>
                  </a:tcPr>
                </a:tc>
                <a:tc v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1" dirty="0" smtClean="0"/>
                    </a:p>
                  </a:txBody>
                  <a:tcPr marR="0" anchor="ctr">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ysDot"/>
                      <a:round/>
                      <a:headEnd type="none" w="med" len="med"/>
                      <a:tailEnd type="none" w="med" len="med"/>
                    </a:lnT>
                    <a:lnB w="28575" cap="flat" cmpd="sng" algn="ctr">
                      <a:solidFill>
                        <a:schemeClr val="tx1"/>
                      </a:solidFill>
                      <a:prstDash val="sysDot"/>
                      <a:round/>
                      <a:headEnd type="none" w="med" len="med"/>
                      <a:tailEnd type="none" w="med" len="med"/>
                    </a:lnB>
                    <a:solidFill>
                      <a:srgbClr val="FFC000"/>
                    </a:solidFill>
                  </a:tcPr>
                </a:tc>
              </a:tr>
              <a:tr h="916210">
                <a:tc>
                  <a:txBody>
                    <a:bodyPr/>
                    <a:lstStyle/>
                    <a:p>
                      <a:pPr algn="ctr"/>
                      <a:r>
                        <a:rPr kumimoji="1" lang="ja-JP" altLang="en-US" sz="1300" dirty="0" smtClean="0">
                          <a:latin typeface="Meiryo UI" pitchFamily="50" charset="-128"/>
                          <a:ea typeface="Meiryo UI" pitchFamily="50" charset="-128"/>
                          <a:cs typeface="Meiryo UI" pitchFamily="50" charset="-128"/>
                        </a:rPr>
                        <a:t>現区長</a:t>
                      </a:r>
                      <a:endParaRPr kumimoji="1" lang="ja-JP" altLang="en-US" sz="1300" dirty="0">
                        <a:latin typeface="Meiryo UI" pitchFamily="50" charset="-128"/>
                        <a:ea typeface="Meiryo UI" pitchFamily="50" charset="-128"/>
                        <a:cs typeface="Meiryo UI" pitchFamily="50" charset="-128"/>
                      </a:endParaRPr>
                    </a:p>
                  </a:txBody>
                  <a:tcPr vert="eaVert"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ysDot"/>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kumimoji="1" lang="en-US" altLang="ja-JP" sz="1300" dirty="0" smtClean="0">
                        <a:latin typeface="Meiryo UI" pitchFamily="50" charset="-128"/>
                        <a:ea typeface="Meiryo UI" pitchFamily="50" charset="-128"/>
                        <a:cs typeface="Meiryo UI" pitchFamily="50" charset="-128"/>
                      </a:endParaRPr>
                    </a:p>
                  </a:txBody>
                  <a:tcPr marR="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ysDot"/>
                      <a:round/>
                      <a:headEnd type="none" w="med" len="med"/>
                      <a:tailEnd type="none" w="med" len="med"/>
                    </a:lnT>
                    <a:lnB w="12700" cap="flat" cmpd="sng" algn="ctr">
                      <a:solidFill>
                        <a:schemeClr val="tx1"/>
                      </a:solidFill>
                      <a:prstDash val="solid"/>
                      <a:round/>
                      <a:headEnd type="none" w="med" len="med"/>
                      <a:tailEnd type="none" w="med" len="med"/>
                    </a:lnB>
                    <a:solidFill>
                      <a:srgbClr val="FFC000"/>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kumimoji="1" lang="en-US" altLang="ja-JP" sz="1300" dirty="0" smtClean="0">
                        <a:latin typeface="Meiryo UI" pitchFamily="50" charset="-128"/>
                        <a:ea typeface="Meiryo UI" pitchFamily="50" charset="-128"/>
                        <a:cs typeface="Meiryo UI" pitchFamily="50" charset="-128"/>
                      </a:endParaRPr>
                    </a:p>
                  </a:txBody>
                  <a:tcPr marR="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ysDot"/>
                      <a:round/>
                      <a:headEnd type="none" w="med" len="med"/>
                      <a:tailEnd type="none" w="med" len="med"/>
                    </a:lnT>
                    <a:lnB w="12700" cap="flat" cmpd="sng" algn="ctr">
                      <a:solidFill>
                        <a:schemeClr val="tx1"/>
                      </a:solidFill>
                      <a:prstDash val="solid"/>
                      <a:round/>
                      <a:headEnd type="none" w="med" len="med"/>
                      <a:tailEnd type="none" w="med" len="med"/>
                    </a:lnB>
                    <a:solidFill>
                      <a:srgbClr val="FFC000"/>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kumimoji="1" lang="en-US" altLang="ja-JP" sz="1300" dirty="0" smtClean="0">
                        <a:latin typeface="Meiryo UI" pitchFamily="50" charset="-128"/>
                        <a:ea typeface="Meiryo UI" pitchFamily="50" charset="-128"/>
                        <a:cs typeface="Meiryo UI" pitchFamily="50" charset="-128"/>
                      </a:endParaRPr>
                    </a:p>
                  </a:txBody>
                  <a:tcPr marR="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ysDot"/>
                      <a:round/>
                      <a:headEnd type="none" w="med" len="med"/>
                      <a:tailEnd type="none" w="med" len="med"/>
                    </a:lnT>
                    <a:lnB w="12700" cap="flat" cmpd="sng" algn="ctr">
                      <a:solidFill>
                        <a:schemeClr val="tx1"/>
                      </a:solidFill>
                      <a:prstDash val="solid"/>
                      <a:round/>
                      <a:headEnd type="none" w="med" len="med"/>
                      <a:tailEnd type="none" w="med" len="med"/>
                    </a:lnB>
                    <a:solidFill>
                      <a:srgbClr val="FFC000"/>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kumimoji="1" lang="en-US" altLang="ja-JP" sz="1300" dirty="0" smtClean="0">
                        <a:latin typeface="Meiryo UI" pitchFamily="50" charset="-128"/>
                        <a:ea typeface="Meiryo UI" pitchFamily="50" charset="-128"/>
                        <a:cs typeface="Meiryo UI" pitchFamily="50" charset="-128"/>
                      </a:endParaRPr>
                    </a:p>
                  </a:txBody>
                  <a:tcPr marR="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ysDot"/>
                      <a:round/>
                      <a:headEnd type="none" w="med" len="med"/>
                      <a:tailEnd type="none" w="med" len="med"/>
                    </a:lnT>
                    <a:lnB w="12700" cap="flat" cmpd="sng" algn="ctr">
                      <a:solidFill>
                        <a:schemeClr val="tx1"/>
                      </a:solidFill>
                      <a:prstDash val="solid"/>
                      <a:round/>
                      <a:headEnd type="none" w="med" len="med"/>
                      <a:tailEnd type="none" w="med" len="med"/>
                    </a:lnB>
                    <a:solidFill>
                      <a:srgbClr val="FFC000"/>
                    </a:solidFill>
                  </a:tcPr>
                </a:tc>
                <a:tc>
                  <a:txBody>
                    <a:bodyPr/>
                    <a:lstStyle/>
                    <a:p>
                      <a:r>
                        <a:rPr lang="ja-JP" altLang="en-US" sz="1300" dirty="0" smtClean="0">
                          <a:latin typeface="Meiryo UI" pitchFamily="50" charset="-128"/>
                          <a:ea typeface="Meiryo UI" pitchFamily="50" charset="-128"/>
                          <a:cs typeface="Meiryo UI" pitchFamily="50" charset="-128"/>
                        </a:rPr>
                        <a:t>区庁舎</a:t>
                      </a:r>
                      <a:endParaRPr lang="en-US" altLang="ja-JP" sz="1300" dirty="0" smtClean="0">
                        <a:latin typeface="Meiryo UI" pitchFamily="50" charset="-128"/>
                        <a:ea typeface="Meiryo UI" pitchFamily="50" charset="-128"/>
                        <a:cs typeface="Meiryo UI" pitchFamily="50" charset="-128"/>
                      </a:endParaRPr>
                    </a:p>
                    <a:p>
                      <a:r>
                        <a:rPr lang="ja-JP" altLang="en-US" sz="1300" dirty="0" smtClean="0">
                          <a:latin typeface="Meiryo UI" pitchFamily="50" charset="-128"/>
                          <a:ea typeface="Meiryo UI" pitchFamily="50" charset="-128"/>
                          <a:cs typeface="Meiryo UI" pitchFamily="50" charset="-128"/>
                        </a:rPr>
                        <a:t>区民センター</a:t>
                      </a:r>
                      <a:endParaRPr lang="en-US" altLang="ja-JP" sz="1300" dirty="0" smtClean="0">
                        <a:latin typeface="Meiryo UI" pitchFamily="50" charset="-128"/>
                        <a:ea typeface="Meiryo UI" pitchFamily="50" charset="-128"/>
                        <a:cs typeface="Meiryo UI" pitchFamily="50" charset="-128"/>
                      </a:endParaRPr>
                    </a:p>
                    <a:p>
                      <a:r>
                        <a:rPr lang="ja-JP" altLang="en-US" sz="1300" dirty="0" smtClean="0">
                          <a:latin typeface="Meiryo UI" pitchFamily="50" charset="-128"/>
                          <a:ea typeface="Meiryo UI" pitchFamily="50" charset="-128"/>
                          <a:cs typeface="Meiryo UI" pitchFamily="50" charset="-128"/>
                        </a:rPr>
                        <a:t>地域集会所</a:t>
                      </a:r>
                    </a:p>
                  </a:txBody>
                  <a:tcPr marR="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ysDot"/>
                      <a:round/>
                      <a:headEnd type="none" w="med" len="med"/>
                      <a:tailEnd type="none" w="med" len="med"/>
                    </a:lnT>
                    <a:lnB w="12700" cap="flat" cmpd="sng" algn="ctr">
                      <a:solidFill>
                        <a:schemeClr val="tx1"/>
                      </a:solidFill>
                      <a:prstDash val="solid"/>
                      <a:round/>
                      <a:headEnd type="none" w="med" len="med"/>
                      <a:tailEnd type="none" w="med" len="med"/>
                    </a:lnB>
                    <a:solidFill>
                      <a:srgbClr val="FFC000"/>
                    </a:solidFill>
                  </a:tcPr>
                </a:tc>
              </a:tr>
            </a:tbl>
          </a:graphicData>
        </a:graphic>
      </p:graphicFrame>
      <p:sp>
        <p:nvSpPr>
          <p:cNvPr id="13" name="正方形/長方形 12"/>
          <p:cNvSpPr/>
          <p:nvPr/>
        </p:nvSpPr>
        <p:spPr>
          <a:xfrm>
            <a:off x="-1825" y="15154"/>
            <a:ext cx="9144000" cy="432000"/>
          </a:xfrm>
          <a:prstGeom prst="rect">
            <a:avLst/>
          </a:prstGeom>
          <a:gradFill>
            <a:gsLst>
              <a:gs pos="0">
                <a:schemeClr val="accent2">
                  <a:lumMod val="40000"/>
                  <a:lumOff val="60000"/>
                </a:schemeClr>
              </a:gs>
              <a:gs pos="50000">
                <a:schemeClr val="bg1"/>
              </a:gs>
              <a:gs pos="100000">
                <a:schemeClr val="accent2">
                  <a:lumMod val="40000"/>
                  <a:lumOff val="6000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r>
              <a:rPr lang="en-US" altLang="ja-JP" sz="2000" b="1" dirty="0" smtClean="0">
                <a:solidFill>
                  <a:prstClr val="black"/>
                </a:solidFill>
                <a:latin typeface="Meiryo UI" pitchFamily="50" charset="-128"/>
                <a:ea typeface="Meiryo UI" pitchFamily="50" charset="-128"/>
                <a:cs typeface="Meiryo UI" pitchFamily="50" charset="-128"/>
              </a:rPr>
              <a:t>2</a:t>
            </a:r>
            <a:r>
              <a:rPr lang="ja-JP" altLang="en-US" sz="2000" b="1" dirty="0" smtClean="0">
                <a:solidFill>
                  <a:prstClr val="black"/>
                </a:solidFill>
                <a:latin typeface="Meiryo UI" pitchFamily="50" charset="-128"/>
                <a:ea typeface="Meiryo UI" pitchFamily="50" charset="-128"/>
                <a:cs typeface="Meiryo UI" pitchFamily="50" charset="-128"/>
              </a:rPr>
              <a:t>　総合区長の財産管理権限</a:t>
            </a:r>
            <a:endParaRPr lang="ja-JP" altLang="en-US" sz="2000" b="1" dirty="0">
              <a:solidFill>
                <a:prstClr val="black"/>
              </a:solidFill>
              <a:latin typeface="Meiryo UI" pitchFamily="50" charset="-128"/>
              <a:ea typeface="Meiryo UI" pitchFamily="50" charset="-128"/>
              <a:cs typeface="Meiryo UI" pitchFamily="50" charset="-128"/>
            </a:endParaRPr>
          </a:p>
        </p:txBody>
      </p:sp>
      <p:sp>
        <p:nvSpPr>
          <p:cNvPr id="15" name="テキスト ボックス 14"/>
          <p:cNvSpPr txBox="1"/>
          <p:nvPr/>
        </p:nvSpPr>
        <p:spPr>
          <a:xfrm>
            <a:off x="-121196" y="476672"/>
            <a:ext cx="5217337" cy="384721"/>
          </a:xfrm>
          <a:prstGeom prst="rect">
            <a:avLst/>
          </a:prstGeom>
          <a:noFill/>
        </p:spPr>
        <p:txBody>
          <a:bodyPr wrap="square" rtlCol="0">
            <a:spAutoFit/>
          </a:bodyPr>
          <a:lstStyle/>
          <a:p>
            <a:r>
              <a:rPr lang="ja-JP" altLang="en-US" sz="1900" b="1"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（１）総合区長が管理する主な施設</a:t>
            </a:r>
            <a:endParaRPr lang="ja-JP" altLang="en-US" sz="19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11" name="正方形/長方形 27"/>
          <p:cNvSpPr>
            <a:spLocks noChangeArrowheads="1"/>
          </p:cNvSpPr>
          <p:nvPr/>
        </p:nvSpPr>
        <p:spPr bwMode="auto">
          <a:xfrm>
            <a:off x="8112125" y="0"/>
            <a:ext cx="1031875" cy="261937"/>
          </a:xfrm>
          <a:prstGeom prst="rect">
            <a:avLst/>
          </a:prstGeom>
          <a:noFill/>
          <a:ln w="9525">
            <a:noFill/>
            <a:miter lim="800000"/>
            <a:headEnd/>
            <a:tailEnd/>
          </a:ln>
        </p:spPr>
        <p:txBody>
          <a:bodyPr>
            <a:spAutoFit/>
          </a:bodyPr>
          <a:lstStyle/>
          <a:p>
            <a:pPr algn="r"/>
            <a:r>
              <a:rPr lang="ja-JP" altLang="en-US" sz="1100" b="1" dirty="0">
                <a:solidFill>
                  <a:srgbClr val="000000"/>
                </a:solidFill>
                <a:latin typeface="ＭＳ Ｐゴシック" charset="-128"/>
                <a:ea typeface="Meiryo UI" pitchFamily="50" charset="-128"/>
                <a:cs typeface="Meiryo UI" pitchFamily="50" charset="-128"/>
              </a:rPr>
              <a:t> </a:t>
            </a:r>
            <a:r>
              <a:rPr lang="ja-JP" altLang="en-US" sz="1100" b="1" dirty="0" smtClean="0">
                <a:solidFill>
                  <a:srgbClr val="000000"/>
                </a:solidFill>
                <a:latin typeface="ＭＳ Ｐゴシック" charset="-128"/>
                <a:ea typeface="Meiryo UI" pitchFamily="50" charset="-128"/>
                <a:cs typeface="Meiryo UI" pitchFamily="50" charset="-128"/>
              </a:rPr>
              <a:t>財産</a:t>
            </a:r>
            <a:r>
              <a:rPr lang="en-US" altLang="ja-JP" sz="1100" b="1" dirty="0" smtClean="0">
                <a:solidFill>
                  <a:srgbClr val="000000"/>
                </a:solidFill>
                <a:latin typeface="ＭＳ Ｐゴシック" charset="-128"/>
                <a:ea typeface="Meiryo UI" pitchFamily="50" charset="-128"/>
                <a:cs typeface="Meiryo UI" pitchFamily="50" charset="-128"/>
              </a:rPr>
              <a:t>-</a:t>
            </a:r>
            <a:r>
              <a:rPr lang="ja-JP" altLang="en-US" sz="1100" b="1" dirty="0" smtClean="0">
                <a:solidFill>
                  <a:srgbClr val="000000"/>
                </a:solidFill>
                <a:latin typeface="ＭＳ Ｐゴシック" charset="-128"/>
                <a:ea typeface="Meiryo UI" pitchFamily="50" charset="-128"/>
                <a:cs typeface="Meiryo UI" pitchFamily="50" charset="-128"/>
              </a:rPr>
              <a:t>３</a:t>
            </a:r>
            <a:endParaRPr lang="ja-JP" altLang="en-US" sz="1200" b="1" dirty="0">
              <a:solidFill>
                <a:srgbClr val="000000"/>
              </a:solidFill>
              <a:latin typeface="ＭＳ Ｐゴシック" charset="-128"/>
              <a:ea typeface="Meiryo UI" pitchFamily="50" charset="-128"/>
              <a:cs typeface="Meiryo UI" pitchFamily="50" charset="-128"/>
            </a:endParaRPr>
          </a:p>
        </p:txBody>
      </p:sp>
    </p:spTree>
    <p:extLst>
      <p:ext uri="{BB962C8B-B14F-4D97-AF65-F5344CB8AC3E}">
        <p14:creationId xmlns="" xmlns:p14="http://schemas.microsoft.com/office/powerpoint/2010/main" val="1177540699"/>
      </p:ext>
    </p:extLst>
  </p:cSld>
  <p:clrMapOvr>
    <a:masterClrMapping/>
  </p:clrMapOvr>
  <p:timing>
    <p:tnLst>
      <p:par>
        <p:cTn id="1" dur="indefinite" restart="never" nodeType="tmRoot"/>
      </p:par>
    </p:tn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 name="正方形/長方形 65"/>
          <p:cNvSpPr/>
          <p:nvPr/>
        </p:nvSpPr>
        <p:spPr>
          <a:xfrm>
            <a:off x="433140" y="2535808"/>
            <a:ext cx="1728192" cy="720080"/>
          </a:xfrm>
          <a:prstGeom prst="rect">
            <a:avLst/>
          </a:prstGeom>
          <a:solidFill>
            <a:schemeClr val="bg1"/>
          </a:solidFill>
          <a:ln w="9525">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p>
            <a:r>
              <a:rPr lang="en-US" altLang="ja-JP" sz="1000" dirty="0" smtClean="0">
                <a:solidFill>
                  <a:prstClr val="black"/>
                </a:solidFill>
                <a:latin typeface="Meiryo UI" pitchFamily="50" charset="-128"/>
                <a:ea typeface="Meiryo UI" pitchFamily="50" charset="-128"/>
                <a:cs typeface="Meiryo UI" pitchFamily="50" charset="-128"/>
              </a:rPr>
              <a:t>※</a:t>
            </a:r>
            <a:r>
              <a:rPr lang="ja-JP" altLang="en-US" sz="1000" dirty="0" smtClean="0">
                <a:solidFill>
                  <a:prstClr val="black"/>
                </a:solidFill>
                <a:latin typeface="Meiryo UI" pitchFamily="50" charset="-128"/>
                <a:ea typeface="Meiryo UI" pitchFamily="50" charset="-128"/>
                <a:cs typeface="Meiryo UI" pitchFamily="50" charset="-128"/>
              </a:rPr>
              <a:t>募集条件に相互利用・</a:t>
            </a:r>
            <a:endParaRPr lang="en-US" altLang="ja-JP" sz="1000" dirty="0" smtClean="0">
              <a:solidFill>
                <a:prstClr val="black"/>
              </a:solidFill>
              <a:latin typeface="Meiryo UI" pitchFamily="50" charset="-128"/>
              <a:ea typeface="Meiryo UI" pitchFamily="50" charset="-128"/>
              <a:cs typeface="Meiryo UI" pitchFamily="50" charset="-128"/>
            </a:endParaRPr>
          </a:p>
          <a:p>
            <a:r>
              <a:rPr lang="en-US" altLang="ja-JP" sz="1000" dirty="0" smtClean="0">
                <a:solidFill>
                  <a:prstClr val="black"/>
                </a:solidFill>
                <a:latin typeface="Meiryo UI" pitchFamily="50" charset="-128"/>
                <a:ea typeface="Meiryo UI" pitchFamily="50" charset="-128"/>
                <a:cs typeface="Meiryo UI" pitchFamily="50" charset="-128"/>
              </a:rPr>
              <a:t>   </a:t>
            </a:r>
            <a:r>
              <a:rPr lang="ja-JP" altLang="en-US" sz="1000" dirty="0" smtClean="0">
                <a:solidFill>
                  <a:prstClr val="black"/>
                </a:solidFill>
                <a:latin typeface="Meiryo UI" pitchFamily="50" charset="-128"/>
                <a:ea typeface="Meiryo UI" pitchFamily="50" charset="-128"/>
                <a:cs typeface="Meiryo UI" pitchFamily="50" charset="-128"/>
              </a:rPr>
              <a:t>相互連携の提案を盛り込む</a:t>
            </a:r>
            <a:endParaRPr lang="en-US" altLang="ja-JP" sz="1000" dirty="0" smtClean="0">
              <a:solidFill>
                <a:prstClr val="black"/>
              </a:solidFill>
              <a:latin typeface="Meiryo UI" pitchFamily="50" charset="-128"/>
              <a:ea typeface="Meiryo UI" pitchFamily="50" charset="-128"/>
              <a:cs typeface="Meiryo UI" pitchFamily="50" charset="-128"/>
            </a:endParaRPr>
          </a:p>
          <a:p>
            <a:r>
              <a:rPr lang="en-US" altLang="ja-JP" sz="1000" dirty="0" smtClean="0">
                <a:solidFill>
                  <a:prstClr val="black"/>
                </a:solidFill>
                <a:latin typeface="Meiryo UI" pitchFamily="50" charset="-128"/>
                <a:ea typeface="Meiryo UI" pitchFamily="50" charset="-128"/>
                <a:cs typeface="Meiryo UI" pitchFamily="50" charset="-128"/>
              </a:rPr>
              <a:t>   </a:t>
            </a:r>
            <a:r>
              <a:rPr lang="ja-JP" altLang="en-US" sz="1000" dirty="0" smtClean="0">
                <a:solidFill>
                  <a:prstClr val="black"/>
                </a:solidFill>
                <a:latin typeface="Meiryo UI" pitchFamily="50" charset="-128"/>
                <a:ea typeface="Meiryo UI" pitchFamily="50" charset="-128"/>
                <a:cs typeface="Meiryo UI" pitchFamily="50" charset="-128"/>
              </a:rPr>
              <a:t>ことで柔軟な対応が可能</a:t>
            </a:r>
            <a:endParaRPr lang="en-US" altLang="ja-JP" sz="1000" dirty="0" smtClean="0">
              <a:solidFill>
                <a:prstClr val="black"/>
              </a:solidFill>
              <a:latin typeface="Meiryo UI" pitchFamily="50" charset="-128"/>
              <a:ea typeface="Meiryo UI" pitchFamily="50" charset="-128"/>
              <a:cs typeface="Meiryo UI" pitchFamily="50" charset="-128"/>
            </a:endParaRPr>
          </a:p>
        </p:txBody>
      </p:sp>
      <p:sp>
        <p:nvSpPr>
          <p:cNvPr id="131" name="角丸四角形 130"/>
          <p:cNvSpPr/>
          <p:nvPr/>
        </p:nvSpPr>
        <p:spPr>
          <a:xfrm>
            <a:off x="2485975" y="1340768"/>
            <a:ext cx="6547073" cy="2088232"/>
          </a:xfrm>
          <a:prstGeom prst="roundRect">
            <a:avLst>
              <a:gd name="adj" fmla="val 7043"/>
            </a:avLst>
          </a:prstGeom>
          <a:solidFill>
            <a:schemeClr val="bg1"/>
          </a:solidFill>
          <a:ln w="12700">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5" name="角丸四角形 44"/>
          <p:cNvSpPr/>
          <p:nvPr/>
        </p:nvSpPr>
        <p:spPr>
          <a:xfrm>
            <a:off x="2332406" y="1979142"/>
            <a:ext cx="1728192" cy="504056"/>
          </a:xfrm>
          <a:prstGeom prst="roundRect">
            <a:avLst/>
          </a:prstGeom>
          <a:no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400" dirty="0" smtClean="0">
              <a:solidFill>
                <a:prstClr val="black"/>
              </a:solidFill>
              <a:latin typeface="Meiryo UI" pitchFamily="50" charset="-128"/>
              <a:ea typeface="Meiryo UI" pitchFamily="50" charset="-128"/>
              <a:cs typeface="Meiryo UI" pitchFamily="50" charset="-128"/>
            </a:endParaRPr>
          </a:p>
        </p:txBody>
      </p:sp>
      <p:sp>
        <p:nvSpPr>
          <p:cNvPr id="77" name="正方形/長方形 76"/>
          <p:cNvSpPr/>
          <p:nvPr/>
        </p:nvSpPr>
        <p:spPr>
          <a:xfrm>
            <a:off x="8618962" y="-3842"/>
            <a:ext cx="525038" cy="40466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en-US" altLang="ja-JP" sz="2400" dirty="0" smtClean="0">
                <a:solidFill>
                  <a:schemeClr val="tx1"/>
                </a:solidFill>
              </a:rPr>
              <a:t>5</a:t>
            </a:r>
            <a:endParaRPr kumimoji="1" lang="ja-JP" altLang="en-US" sz="2400" dirty="0">
              <a:solidFill>
                <a:schemeClr val="tx1"/>
              </a:solidFill>
            </a:endParaRPr>
          </a:p>
        </p:txBody>
      </p:sp>
      <p:sp>
        <p:nvSpPr>
          <p:cNvPr id="67" name="正方形/長方形 66"/>
          <p:cNvSpPr/>
          <p:nvPr/>
        </p:nvSpPr>
        <p:spPr>
          <a:xfrm>
            <a:off x="180974" y="880368"/>
            <a:ext cx="7477125" cy="288032"/>
          </a:xfrm>
          <a:prstGeom prst="rect">
            <a:avLst/>
          </a:prstGeom>
          <a:gradFill>
            <a:gsLst>
              <a:gs pos="0">
                <a:schemeClr val="accent6">
                  <a:tint val="50000"/>
                  <a:satMod val="300000"/>
                </a:schemeClr>
              </a:gs>
              <a:gs pos="35000">
                <a:schemeClr val="accent6">
                  <a:tint val="37000"/>
                  <a:satMod val="300000"/>
                </a:schemeClr>
              </a:gs>
              <a:gs pos="100000">
                <a:schemeClr val="accent6">
                  <a:tint val="15000"/>
                  <a:satMod val="350000"/>
                </a:schemeClr>
              </a:gs>
            </a:gsLst>
            <a:lin ang="16200000" scaled="1"/>
          </a:gradFill>
          <a:ln w="12700">
            <a:solidFill>
              <a:schemeClr val="accent6">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p>
            <a:r>
              <a:rPr lang="ja-JP" altLang="en-US" sz="1600" spc="-70"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　類似施設の管理者を一括して選定</a:t>
            </a:r>
            <a:endParaRPr lang="ja-JP" altLang="en-US" sz="1600" spc="-70" dirty="0">
              <a:solidFill>
                <a:prstClr val="black"/>
              </a:solidFill>
            </a:endParaRPr>
          </a:p>
        </p:txBody>
      </p:sp>
      <p:sp>
        <p:nvSpPr>
          <p:cNvPr id="114" name="四方向矢印 113"/>
          <p:cNvSpPr/>
          <p:nvPr/>
        </p:nvSpPr>
        <p:spPr>
          <a:xfrm>
            <a:off x="3998144" y="1844824"/>
            <a:ext cx="3168353" cy="1080120"/>
          </a:xfrm>
          <a:prstGeom prst="quadArrow">
            <a:avLst>
              <a:gd name="adj1" fmla="val 18112"/>
              <a:gd name="adj2" fmla="val 31318"/>
              <a:gd name="adj3" fmla="val 22500"/>
            </a:avLst>
          </a:prstGeom>
          <a:solidFill>
            <a:schemeClr val="accent5">
              <a:lumMod val="75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115" name="左右矢印 114"/>
          <p:cNvSpPr/>
          <p:nvPr/>
        </p:nvSpPr>
        <p:spPr>
          <a:xfrm rot="19870844">
            <a:off x="3894416" y="1621457"/>
            <a:ext cx="653116" cy="334964"/>
          </a:xfrm>
          <a:prstGeom prst="leftRightArrow">
            <a:avLst/>
          </a:prstGeom>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116" name="左右矢印 115"/>
          <p:cNvSpPr/>
          <p:nvPr/>
        </p:nvSpPr>
        <p:spPr>
          <a:xfrm rot="19739577">
            <a:off x="6838190" y="2787282"/>
            <a:ext cx="669485" cy="308910"/>
          </a:xfrm>
          <a:prstGeom prst="leftRightArrow">
            <a:avLst/>
          </a:prstGeom>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117" name="左右矢印 116"/>
          <p:cNvSpPr/>
          <p:nvPr/>
        </p:nvSpPr>
        <p:spPr>
          <a:xfrm rot="1993081">
            <a:off x="3744055" y="2719913"/>
            <a:ext cx="661747" cy="321308"/>
          </a:xfrm>
          <a:prstGeom prst="leftRightArrow">
            <a:avLst/>
          </a:prstGeom>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118" name="左右矢印 117"/>
          <p:cNvSpPr/>
          <p:nvPr/>
        </p:nvSpPr>
        <p:spPr>
          <a:xfrm rot="1875956">
            <a:off x="6785310" y="1624493"/>
            <a:ext cx="643604" cy="376094"/>
          </a:xfrm>
          <a:prstGeom prst="leftRightArrow">
            <a:avLst/>
          </a:prstGeom>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126" name="円/楕円 125"/>
          <p:cNvSpPr/>
          <p:nvPr/>
        </p:nvSpPr>
        <p:spPr>
          <a:xfrm>
            <a:off x="146224" y="1700808"/>
            <a:ext cx="971600" cy="793170"/>
          </a:xfrm>
          <a:prstGeom prst="ellipse">
            <a:avLst/>
          </a:prstGeom>
          <a:solidFill>
            <a:schemeClr val="accent6">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0" name="テキスト ボックス 129"/>
          <p:cNvSpPr txBox="1"/>
          <p:nvPr/>
        </p:nvSpPr>
        <p:spPr>
          <a:xfrm>
            <a:off x="146224" y="1340768"/>
            <a:ext cx="1080120" cy="323493"/>
          </a:xfrm>
          <a:prstGeom prst="roundRect">
            <a:avLst/>
          </a:prstGeom>
          <a:noFill/>
          <a:ln>
            <a:noFill/>
          </a:ln>
        </p:spPr>
        <p:txBody>
          <a:bodyPr wrap="square" rtlCol="0">
            <a:spAutoFit/>
          </a:bodyPr>
          <a:lstStyle/>
          <a:p>
            <a:r>
              <a:rPr lang="ja-JP" altLang="en-US" sz="1300" b="1" dirty="0" smtClean="0">
                <a:latin typeface="Meiryo UI" panose="020B0604030504040204" pitchFamily="50" charset="-128"/>
                <a:ea typeface="Meiryo UI" panose="020B0604030504040204" pitchFamily="50" charset="-128"/>
                <a:cs typeface="Meiryo UI" panose="020B0604030504040204" pitchFamily="50" charset="-128"/>
              </a:rPr>
              <a:t>　総合区長</a:t>
            </a:r>
            <a:endParaRPr kumimoji="1" lang="ja-JP" altLang="en-US" sz="1300" b="1"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132" name="ストライプ矢印 131"/>
          <p:cNvSpPr/>
          <p:nvPr/>
        </p:nvSpPr>
        <p:spPr>
          <a:xfrm>
            <a:off x="1189832" y="1844824"/>
            <a:ext cx="792088" cy="576064"/>
          </a:xfrm>
          <a:prstGeom prst="stripedRightArrow">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4" name="正方形/長方形 133"/>
          <p:cNvSpPr/>
          <p:nvPr/>
        </p:nvSpPr>
        <p:spPr>
          <a:xfrm>
            <a:off x="2197944" y="1556792"/>
            <a:ext cx="426279" cy="1066372"/>
          </a:xfrm>
          <a:prstGeom prst="rect">
            <a:avLst/>
          </a:prstGeom>
          <a:solidFill>
            <a:schemeClr val="bg1"/>
          </a:solidFill>
          <a:ln w="12700"/>
        </p:spPr>
        <p:style>
          <a:lnRef idx="2">
            <a:schemeClr val="accent1">
              <a:shade val="50000"/>
            </a:schemeClr>
          </a:lnRef>
          <a:fillRef idx="1">
            <a:schemeClr val="accent1"/>
          </a:fillRef>
          <a:effectRef idx="0">
            <a:schemeClr val="accent1"/>
          </a:effectRef>
          <a:fontRef idx="minor">
            <a:schemeClr val="lt1"/>
          </a:fontRef>
        </p:style>
        <p:txBody>
          <a:bodyPr vert="eaVert" rtlCol="0" anchor="ctr"/>
          <a:lstStyle/>
          <a:p>
            <a:pPr algn="ctr"/>
            <a:r>
              <a:rPr kumimoji="1" lang="ja-JP" altLang="en-US" sz="1300" dirty="0" smtClean="0">
                <a:solidFill>
                  <a:schemeClr val="tx1"/>
                </a:solidFill>
                <a:latin typeface="Meiryo UI" pitchFamily="50" charset="-128"/>
                <a:ea typeface="Meiryo UI" pitchFamily="50" charset="-128"/>
                <a:cs typeface="Meiryo UI" pitchFamily="50" charset="-128"/>
              </a:rPr>
              <a:t>Ａ 法 人</a:t>
            </a:r>
            <a:endParaRPr kumimoji="1" lang="ja-JP" altLang="en-US" sz="1300" dirty="0">
              <a:solidFill>
                <a:schemeClr val="tx1"/>
              </a:solidFill>
              <a:latin typeface="Meiryo UI" pitchFamily="50" charset="-128"/>
              <a:ea typeface="Meiryo UI" pitchFamily="50" charset="-128"/>
              <a:cs typeface="Meiryo UI" pitchFamily="50" charset="-128"/>
            </a:endParaRPr>
          </a:p>
        </p:txBody>
      </p:sp>
      <p:sp>
        <p:nvSpPr>
          <p:cNvPr id="135" name="円/楕円 134"/>
          <p:cNvSpPr/>
          <p:nvPr/>
        </p:nvSpPr>
        <p:spPr>
          <a:xfrm>
            <a:off x="2702000" y="2060848"/>
            <a:ext cx="1296144" cy="581290"/>
          </a:xfrm>
          <a:prstGeom prst="ellipse">
            <a:avLst/>
          </a:prstGeom>
          <a:solidFill>
            <a:schemeClr val="bg1"/>
          </a:solidFill>
          <a:ln>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400" dirty="0">
              <a:solidFill>
                <a:prstClr val="black"/>
              </a:solidFill>
              <a:latin typeface="Meiryo UI" pitchFamily="50" charset="-128"/>
              <a:ea typeface="Meiryo UI" pitchFamily="50" charset="-128"/>
              <a:cs typeface="Meiryo UI" pitchFamily="50" charset="-128"/>
            </a:endParaRPr>
          </a:p>
        </p:txBody>
      </p:sp>
      <p:sp>
        <p:nvSpPr>
          <p:cNvPr id="136" name="フローチャート : 準備 135"/>
          <p:cNvSpPr/>
          <p:nvPr/>
        </p:nvSpPr>
        <p:spPr>
          <a:xfrm>
            <a:off x="4502200" y="1412776"/>
            <a:ext cx="2160241" cy="360040"/>
          </a:xfrm>
          <a:prstGeom prst="flowChartPreparation">
            <a:avLst/>
          </a:prstGeom>
          <a:solidFill>
            <a:schemeClr val="bg1"/>
          </a:solidFill>
          <a:ln>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400" dirty="0">
              <a:solidFill>
                <a:prstClr val="black"/>
              </a:solidFill>
              <a:latin typeface="Meiryo UI" pitchFamily="50" charset="-128"/>
              <a:ea typeface="Meiryo UI" pitchFamily="50" charset="-128"/>
              <a:cs typeface="Meiryo UI" pitchFamily="50" charset="-128"/>
            </a:endParaRPr>
          </a:p>
        </p:txBody>
      </p:sp>
      <p:sp>
        <p:nvSpPr>
          <p:cNvPr id="137" name="正方形/長方形 136"/>
          <p:cNvSpPr/>
          <p:nvPr/>
        </p:nvSpPr>
        <p:spPr>
          <a:xfrm>
            <a:off x="4574208" y="3068960"/>
            <a:ext cx="2160240" cy="298489"/>
          </a:xfrm>
          <a:prstGeom prst="rect">
            <a:avLst/>
          </a:prstGeom>
          <a:solidFill>
            <a:schemeClr val="bg1"/>
          </a:solidFill>
          <a:ln>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1400" dirty="0" smtClean="0">
                <a:solidFill>
                  <a:prstClr val="black"/>
                </a:solidFill>
                <a:latin typeface="Meiryo UI" pitchFamily="50" charset="-128"/>
                <a:ea typeface="Meiryo UI" pitchFamily="50" charset="-128"/>
                <a:cs typeface="Meiryo UI" pitchFamily="50" charset="-128"/>
              </a:rPr>
              <a:t>老人福祉センター</a:t>
            </a:r>
            <a:endParaRPr lang="ja-JP" altLang="en-US" sz="1400" dirty="0">
              <a:solidFill>
                <a:prstClr val="black"/>
              </a:solidFill>
              <a:latin typeface="Meiryo UI" pitchFamily="50" charset="-128"/>
              <a:ea typeface="Meiryo UI" pitchFamily="50" charset="-128"/>
              <a:cs typeface="Meiryo UI" pitchFamily="50" charset="-128"/>
            </a:endParaRPr>
          </a:p>
        </p:txBody>
      </p:sp>
      <p:sp>
        <p:nvSpPr>
          <p:cNvPr id="139" name="正方形/長方形 138"/>
          <p:cNvSpPr/>
          <p:nvPr/>
        </p:nvSpPr>
        <p:spPr>
          <a:xfrm>
            <a:off x="2774008" y="2060848"/>
            <a:ext cx="1119673" cy="57606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1300" dirty="0" smtClean="0">
                <a:solidFill>
                  <a:schemeClr val="tx1"/>
                </a:solidFill>
                <a:latin typeface="Meiryo UI" pitchFamily="50" charset="-128"/>
                <a:ea typeface="Meiryo UI" pitchFamily="50" charset="-128"/>
                <a:cs typeface="Meiryo UI" pitchFamily="50" charset="-128"/>
              </a:rPr>
              <a:t>子ども・子育て</a:t>
            </a:r>
            <a:endParaRPr lang="en-US" altLang="ja-JP" sz="1300" dirty="0" smtClean="0">
              <a:solidFill>
                <a:schemeClr val="tx1"/>
              </a:solidFill>
              <a:latin typeface="Meiryo UI" pitchFamily="50" charset="-128"/>
              <a:ea typeface="Meiryo UI" pitchFamily="50" charset="-128"/>
              <a:cs typeface="Meiryo UI" pitchFamily="50" charset="-128"/>
            </a:endParaRPr>
          </a:p>
          <a:p>
            <a:pPr algn="ctr"/>
            <a:r>
              <a:rPr lang="ja-JP" altLang="en-US" sz="1300" dirty="0" smtClean="0">
                <a:solidFill>
                  <a:schemeClr val="tx1"/>
                </a:solidFill>
                <a:latin typeface="Meiryo UI" pitchFamily="50" charset="-128"/>
                <a:ea typeface="Meiryo UI" pitchFamily="50" charset="-128"/>
                <a:cs typeface="Meiryo UI" pitchFamily="50" charset="-128"/>
              </a:rPr>
              <a:t>プラザ１</a:t>
            </a:r>
            <a:endParaRPr lang="en-US" altLang="ja-JP" sz="1300" dirty="0" smtClean="0">
              <a:solidFill>
                <a:schemeClr val="tx1"/>
              </a:solidFill>
              <a:latin typeface="Meiryo UI" pitchFamily="50" charset="-128"/>
              <a:ea typeface="Meiryo UI" pitchFamily="50" charset="-128"/>
              <a:cs typeface="Meiryo UI" pitchFamily="50" charset="-128"/>
            </a:endParaRPr>
          </a:p>
        </p:txBody>
      </p:sp>
      <p:sp>
        <p:nvSpPr>
          <p:cNvPr id="140" name="円/楕円 139"/>
          <p:cNvSpPr/>
          <p:nvPr/>
        </p:nvSpPr>
        <p:spPr>
          <a:xfrm>
            <a:off x="7382520" y="2060848"/>
            <a:ext cx="1296144" cy="581290"/>
          </a:xfrm>
          <a:prstGeom prst="ellipse">
            <a:avLst/>
          </a:prstGeom>
          <a:solidFill>
            <a:schemeClr val="bg1"/>
          </a:solidFill>
          <a:ln>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400" dirty="0">
              <a:solidFill>
                <a:prstClr val="black"/>
              </a:solidFill>
              <a:latin typeface="Meiryo UI" pitchFamily="50" charset="-128"/>
              <a:ea typeface="Meiryo UI" pitchFamily="50" charset="-128"/>
              <a:cs typeface="Meiryo UI" pitchFamily="50" charset="-128"/>
            </a:endParaRPr>
          </a:p>
        </p:txBody>
      </p:sp>
      <p:sp>
        <p:nvSpPr>
          <p:cNvPr id="141" name="正方形/長方形 140"/>
          <p:cNvSpPr/>
          <p:nvPr/>
        </p:nvSpPr>
        <p:spPr>
          <a:xfrm>
            <a:off x="7454528" y="2060848"/>
            <a:ext cx="1119673" cy="57606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1300" dirty="0" smtClean="0">
                <a:solidFill>
                  <a:schemeClr val="tx1"/>
                </a:solidFill>
                <a:latin typeface="Meiryo UI" pitchFamily="50" charset="-128"/>
                <a:ea typeface="Meiryo UI" pitchFamily="50" charset="-128"/>
                <a:cs typeface="Meiryo UI" pitchFamily="50" charset="-128"/>
              </a:rPr>
              <a:t>子ども・子育て</a:t>
            </a:r>
            <a:endParaRPr lang="en-US" altLang="ja-JP" sz="1300" dirty="0" smtClean="0">
              <a:solidFill>
                <a:schemeClr val="tx1"/>
              </a:solidFill>
              <a:latin typeface="Meiryo UI" pitchFamily="50" charset="-128"/>
              <a:ea typeface="Meiryo UI" pitchFamily="50" charset="-128"/>
              <a:cs typeface="Meiryo UI" pitchFamily="50" charset="-128"/>
            </a:endParaRPr>
          </a:p>
          <a:p>
            <a:pPr algn="ctr"/>
            <a:r>
              <a:rPr lang="ja-JP" altLang="en-US" sz="1300" dirty="0" smtClean="0">
                <a:solidFill>
                  <a:schemeClr val="tx1"/>
                </a:solidFill>
                <a:latin typeface="Meiryo UI" pitchFamily="50" charset="-128"/>
                <a:ea typeface="Meiryo UI" pitchFamily="50" charset="-128"/>
                <a:cs typeface="Meiryo UI" pitchFamily="50" charset="-128"/>
              </a:rPr>
              <a:t>プラザ２</a:t>
            </a:r>
            <a:endParaRPr lang="en-US" altLang="ja-JP" sz="1300" dirty="0" smtClean="0">
              <a:solidFill>
                <a:schemeClr val="tx1"/>
              </a:solidFill>
              <a:latin typeface="Meiryo UI" pitchFamily="50" charset="-128"/>
              <a:ea typeface="Meiryo UI" pitchFamily="50" charset="-128"/>
              <a:cs typeface="Meiryo UI" pitchFamily="50" charset="-128"/>
            </a:endParaRPr>
          </a:p>
        </p:txBody>
      </p:sp>
      <p:sp>
        <p:nvSpPr>
          <p:cNvPr id="142" name="正方形/長方形 141"/>
          <p:cNvSpPr/>
          <p:nvPr/>
        </p:nvSpPr>
        <p:spPr>
          <a:xfrm>
            <a:off x="4966703" y="1340768"/>
            <a:ext cx="1119673" cy="50405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1400" dirty="0" smtClean="0">
                <a:solidFill>
                  <a:schemeClr val="tx1"/>
                </a:solidFill>
                <a:latin typeface="Meiryo UI" pitchFamily="50" charset="-128"/>
                <a:ea typeface="Meiryo UI" pitchFamily="50" charset="-128"/>
                <a:cs typeface="Meiryo UI" pitchFamily="50" charset="-128"/>
              </a:rPr>
              <a:t>区民センター</a:t>
            </a:r>
            <a:endParaRPr lang="en-US" altLang="ja-JP" sz="1400" dirty="0" smtClean="0">
              <a:solidFill>
                <a:schemeClr val="tx1"/>
              </a:solidFill>
              <a:latin typeface="Meiryo UI" pitchFamily="50" charset="-128"/>
              <a:ea typeface="Meiryo UI" pitchFamily="50" charset="-128"/>
              <a:cs typeface="Meiryo UI" pitchFamily="50" charset="-128"/>
            </a:endParaRPr>
          </a:p>
        </p:txBody>
      </p:sp>
      <p:sp>
        <p:nvSpPr>
          <p:cNvPr id="166" name="正方形/長方形 165"/>
          <p:cNvSpPr/>
          <p:nvPr/>
        </p:nvSpPr>
        <p:spPr>
          <a:xfrm>
            <a:off x="1189832" y="1844824"/>
            <a:ext cx="648072" cy="57606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1200" b="1" dirty="0" smtClean="0">
                <a:solidFill>
                  <a:schemeClr val="tx1"/>
                </a:solidFill>
                <a:latin typeface="Meiryo UI" pitchFamily="50" charset="-128"/>
                <a:ea typeface="Meiryo UI" pitchFamily="50" charset="-128"/>
                <a:cs typeface="Meiryo UI" pitchFamily="50" charset="-128"/>
              </a:rPr>
              <a:t>管理者選定</a:t>
            </a:r>
            <a:endParaRPr lang="en-US" altLang="ja-JP" sz="1200" b="1" dirty="0" smtClean="0">
              <a:solidFill>
                <a:schemeClr val="tx1"/>
              </a:solidFill>
              <a:latin typeface="Meiryo UI" pitchFamily="50" charset="-128"/>
              <a:ea typeface="Meiryo UI" pitchFamily="50" charset="-128"/>
              <a:cs typeface="Meiryo UI" pitchFamily="50" charset="-128"/>
            </a:endParaRPr>
          </a:p>
        </p:txBody>
      </p:sp>
      <p:sp>
        <p:nvSpPr>
          <p:cNvPr id="72" name="正方形/長方形 71"/>
          <p:cNvSpPr/>
          <p:nvPr/>
        </p:nvSpPr>
        <p:spPr>
          <a:xfrm>
            <a:off x="180975" y="3861048"/>
            <a:ext cx="7486650" cy="360040"/>
          </a:xfrm>
          <a:prstGeom prst="rect">
            <a:avLst/>
          </a:prstGeom>
          <a:gradFill>
            <a:gsLst>
              <a:gs pos="0">
                <a:schemeClr val="accent6">
                  <a:tint val="50000"/>
                  <a:satMod val="300000"/>
                </a:schemeClr>
              </a:gs>
              <a:gs pos="35000">
                <a:schemeClr val="accent6">
                  <a:tint val="37000"/>
                  <a:satMod val="300000"/>
                </a:schemeClr>
              </a:gs>
              <a:gs pos="100000">
                <a:schemeClr val="accent6">
                  <a:tint val="15000"/>
                  <a:satMod val="350000"/>
                </a:schemeClr>
              </a:gs>
            </a:gsLst>
            <a:lin ang="16200000" scaled="1"/>
          </a:gradFill>
          <a:ln w="12700">
            <a:solidFill>
              <a:schemeClr val="accent6">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p>
            <a:endParaRPr lang="en-US" altLang="ja-JP" sz="1600" spc="-100"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r>
              <a:rPr lang="ja-JP" altLang="en-US" sz="1600" spc="-100"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　地域で最も修繕ニーズの高い施設へ予算を優先配分</a:t>
            </a:r>
            <a:endParaRPr lang="ja-JP" altLang="en-US" sz="1600"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endParaRPr lang="en-US" altLang="ja-JP" sz="1600" spc="-100"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80" name="テキスト ボックス 79"/>
          <p:cNvSpPr txBox="1"/>
          <p:nvPr/>
        </p:nvSpPr>
        <p:spPr>
          <a:xfrm>
            <a:off x="146224" y="4185627"/>
            <a:ext cx="1080120" cy="323493"/>
          </a:xfrm>
          <a:prstGeom prst="roundRect">
            <a:avLst/>
          </a:prstGeom>
          <a:noFill/>
          <a:ln>
            <a:noFill/>
          </a:ln>
        </p:spPr>
        <p:txBody>
          <a:bodyPr wrap="square" rtlCol="0">
            <a:spAutoFit/>
          </a:bodyPr>
          <a:lstStyle/>
          <a:p>
            <a:r>
              <a:rPr lang="ja-JP" altLang="en-US" sz="1300" b="1" dirty="0" smtClean="0">
                <a:latin typeface="Meiryo UI" panose="020B0604030504040204" pitchFamily="50" charset="-128"/>
                <a:ea typeface="Meiryo UI" panose="020B0604030504040204" pitchFamily="50" charset="-128"/>
                <a:cs typeface="Meiryo UI" panose="020B0604030504040204" pitchFamily="50" charset="-128"/>
              </a:rPr>
              <a:t>Ａ総合区長</a:t>
            </a:r>
            <a:endParaRPr kumimoji="1" lang="ja-JP" altLang="en-US" sz="1300" b="1"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82" name="ストライプ矢印 81"/>
          <p:cNvSpPr/>
          <p:nvPr/>
        </p:nvSpPr>
        <p:spPr>
          <a:xfrm>
            <a:off x="1405856" y="4653136"/>
            <a:ext cx="1077912" cy="360040"/>
          </a:xfrm>
          <a:prstGeom prst="stripedRightArrow">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3" name="正方形/長方形 82"/>
          <p:cNvSpPr/>
          <p:nvPr/>
        </p:nvSpPr>
        <p:spPr>
          <a:xfrm>
            <a:off x="1117825" y="5229200"/>
            <a:ext cx="1653976" cy="576064"/>
          </a:xfrm>
          <a:prstGeom prst="rect">
            <a:avLst/>
          </a:prstGeom>
          <a:noFill/>
          <a:ln w="9525">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1200" b="1" dirty="0" smtClean="0">
                <a:solidFill>
                  <a:schemeClr val="tx1"/>
                </a:solidFill>
                <a:latin typeface="Meiryo UI" pitchFamily="50" charset="-128"/>
                <a:ea typeface="Meiryo UI" pitchFamily="50" charset="-128"/>
                <a:cs typeface="Meiryo UI" pitchFamily="50" charset="-128"/>
              </a:rPr>
              <a:t>地域からの要望を考慮した修繕計画を策定</a:t>
            </a:r>
            <a:endParaRPr lang="en-US" altLang="ja-JP" sz="1200" b="1" dirty="0" smtClean="0">
              <a:solidFill>
                <a:schemeClr val="tx1"/>
              </a:solidFill>
              <a:latin typeface="Meiryo UI" pitchFamily="50" charset="-128"/>
              <a:ea typeface="Meiryo UI" pitchFamily="50" charset="-128"/>
              <a:cs typeface="Meiryo UI" pitchFamily="50" charset="-128"/>
            </a:endParaRPr>
          </a:p>
        </p:txBody>
      </p:sp>
      <p:grpSp>
        <p:nvGrpSpPr>
          <p:cNvPr id="2" name="グループ化 145"/>
          <p:cNvGrpSpPr/>
          <p:nvPr/>
        </p:nvGrpSpPr>
        <p:grpSpPr>
          <a:xfrm>
            <a:off x="2879421" y="4293096"/>
            <a:ext cx="5976590" cy="1152128"/>
            <a:chOff x="327016" y="1557048"/>
            <a:chExt cx="3806096" cy="1897768"/>
          </a:xfrm>
        </p:grpSpPr>
        <p:sp>
          <p:nvSpPr>
            <p:cNvPr id="85" name="角丸四角形 84"/>
            <p:cNvSpPr/>
            <p:nvPr/>
          </p:nvSpPr>
          <p:spPr>
            <a:xfrm>
              <a:off x="327016" y="1557048"/>
              <a:ext cx="3575451" cy="1897768"/>
            </a:xfrm>
            <a:prstGeom prst="roundRect">
              <a:avLst/>
            </a:prstGeom>
            <a:solidFill>
              <a:schemeClr val="bg1"/>
            </a:solidFill>
            <a:ln w="9525"/>
          </p:spPr>
          <p:style>
            <a:lnRef idx="2">
              <a:schemeClr val="accent1">
                <a:shade val="50000"/>
              </a:schemeClr>
            </a:lnRef>
            <a:fillRef idx="1">
              <a:schemeClr val="accent1"/>
            </a:fillRef>
            <a:effectRef idx="0">
              <a:schemeClr val="accent1"/>
            </a:effectRef>
            <a:fontRef idx="minor">
              <a:schemeClr val="lt1"/>
            </a:fontRef>
          </p:style>
          <p:txBody>
            <a:bodyPr tIns="0" rtlCol="0" anchor="t" anchorCtr="0"/>
            <a:lstStyle/>
            <a:p>
              <a:pPr algn="ctr"/>
              <a:endParaRPr lang="en-US" altLang="ja-JP" sz="1600" dirty="0" smtClean="0">
                <a:solidFill>
                  <a:prstClr val="black"/>
                </a:solidFill>
                <a:latin typeface="Meiryo UI" pitchFamily="50" charset="-128"/>
                <a:ea typeface="Meiryo UI" pitchFamily="50" charset="-128"/>
                <a:cs typeface="Meiryo UI" pitchFamily="50" charset="-128"/>
              </a:endParaRPr>
            </a:p>
            <a:p>
              <a:pPr algn="ctr"/>
              <a:endParaRPr lang="en-US" altLang="ja-JP" sz="600" u="sng" dirty="0" smtClean="0">
                <a:solidFill>
                  <a:prstClr val="black"/>
                </a:solidFill>
              </a:endParaRPr>
            </a:p>
            <a:p>
              <a:endParaRPr lang="ja-JP" altLang="en-US" dirty="0">
                <a:solidFill>
                  <a:prstClr val="black"/>
                </a:solidFill>
              </a:endParaRPr>
            </a:p>
          </p:txBody>
        </p:sp>
        <p:sp>
          <p:nvSpPr>
            <p:cNvPr id="86" name="ホームベース 85"/>
            <p:cNvSpPr/>
            <p:nvPr/>
          </p:nvSpPr>
          <p:spPr>
            <a:xfrm>
              <a:off x="539552" y="2928863"/>
              <a:ext cx="3240360" cy="324001"/>
            </a:xfrm>
            <a:prstGeom prst="homePlate">
              <a:avLst/>
            </a:prstGeom>
          </p:spPr>
          <p:style>
            <a:lnRef idx="0">
              <a:schemeClr val="accent3"/>
            </a:lnRef>
            <a:fillRef idx="3">
              <a:schemeClr val="accent3"/>
            </a:fillRef>
            <a:effectRef idx="3">
              <a:schemeClr val="accent3"/>
            </a:effectRef>
            <a:fontRef idx="minor">
              <a:schemeClr val="lt1"/>
            </a:fontRef>
          </p:style>
          <p:txBody>
            <a:bodyPr rtlCol="0" anchor="ctr"/>
            <a:lstStyle/>
            <a:p>
              <a:pPr algn="ctr"/>
              <a:r>
                <a:rPr lang="ja-JP" altLang="en-US" sz="1400" dirty="0" smtClean="0">
                  <a:solidFill>
                    <a:prstClr val="black"/>
                  </a:solidFill>
                  <a:latin typeface="Meiryo UI" pitchFamily="50" charset="-128"/>
                  <a:ea typeface="Meiryo UI" pitchFamily="50" charset="-128"/>
                  <a:cs typeface="Meiryo UI" pitchFamily="50" charset="-128"/>
                </a:rPr>
                <a:t>高　　　　　　優先度　　　　　　　低</a:t>
              </a:r>
            </a:p>
          </p:txBody>
        </p:sp>
        <p:sp>
          <p:nvSpPr>
            <p:cNvPr id="87" name="角丸四角形 86"/>
            <p:cNvSpPr/>
            <p:nvPr/>
          </p:nvSpPr>
          <p:spPr>
            <a:xfrm>
              <a:off x="563803" y="2083662"/>
              <a:ext cx="779078" cy="640481"/>
            </a:xfrm>
            <a:prstGeom prst="roundRect">
              <a:avLst/>
            </a:prstGeom>
            <a:solidFill>
              <a:srgbClr val="FFFF00"/>
            </a:solidFill>
            <a:ln w="12700">
              <a:solidFill>
                <a:schemeClr val="lt1">
                  <a:hueOff val="0"/>
                  <a:satOff val="0"/>
                  <a:lumOff val="0"/>
                </a:schemeClr>
              </a:solid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vert="horz" anchor="ctr"/>
            <a:lstStyle/>
            <a:p>
              <a:pPr algn="ctr"/>
              <a:r>
                <a:rPr lang="ja-JP" altLang="en-US" sz="1200" dirty="0" smtClean="0">
                  <a:solidFill>
                    <a:schemeClr val="tx1"/>
                  </a:solidFill>
                  <a:latin typeface="Meiryo UI" pitchFamily="50" charset="-128"/>
                  <a:ea typeface="Meiryo UI" pitchFamily="50" charset="-128"/>
                  <a:cs typeface="Meiryo UI" pitchFamily="50" charset="-128"/>
                </a:rPr>
                <a:t>子ども・子育て</a:t>
              </a:r>
              <a:endParaRPr lang="en-US" altLang="ja-JP" sz="1200" dirty="0" smtClean="0">
                <a:solidFill>
                  <a:schemeClr val="tx1"/>
                </a:solidFill>
                <a:latin typeface="Meiryo UI" pitchFamily="50" charset="-128"/>
                <a:ea typeface="Meiryo UI" pitchFamily="50" charset="-128"/>
                <a:cs typeface="Meiryo UI" pitchFamily="50" charset="-128"/>
              </a:endParaRPr>
            </a:p>
            <a:p>
              <a:pPr algn="ctr"/>
              <a:r>
                <a:rPr lang="ja-JP" altLang="en-US" sz="1200" dirty="0" smtClean="0">
                  <a:solidFill>
                    <a:schemeClr val="tx1"/>
                  </a:solidFill>
                  <a:latin typeface="Meiryo UI" pitchFamily="50" charset="-128"/>
                  <a:ea typeface="Meiryo UI" pitchFamily="50" charset="-128"/>
                  <a:cs typeface="Meiryo UI" pitchFamily="50" charset="-128"/>
                </a:rPr>
                <a:t>プラザ</a:t>
              </a:r>
              <a:endParaRPr lang="en-US" altLang="ja-JP" sz="1200" dirty="0" smtClean="0">
                <a:solidFill>
                  <a:schemeClr val="tx1"/>
                </a:solidFill>
                <a:latin typeface="Meiryo UI" pitchFamily="50" charset="-128"/>
                <a:ea typeface="Meiryo UI" pitchFamily="50" charset="-128"/>
                <a:cs typeface="Meiryo UI" pitchFamily="50" charset="-128"/>
              </a:endParaRPr>
            </a:p>
          </p:txBody>
        </p:sp>
        <p:sp>
          <p:nvSpPr>
            <p:cNvPr id="88" name="正方形/長方形 87"/>
            <p:cNvSpPr/>
            <p:nvPr/>
          </p:nvSpPr>
          <p:spPr>
            <a:xfrm>
              <a:off x="3341024" y="2152512"/>
              <a:ext cx="792088" cy="385839"/>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r>
                <a:rPr lang="ja-JP" altLang="en-US" sz="2000" b="1" dirty="0" smtClean="0">
                  <a:solidFill>
                    <a:prstClr val="black"/>
                  </a:solidFill>
                  <a:latin typeface="Meiryo UI" pitchFamily="50" charset="-128"/>
                  <a:ea typeface="Meiryo UI" pitchFamily="50" charset="-128"/>
                  <a:cs typeface="Meiryo UI" pitchFamily="50" charset="-128"/>
                </a:rPr>
                <a:t>・・・</a:t>
              </a:r>
              <a:endParaRPr lang="ja-JP" altLang="en-US" sz="2000" b="1" dirty="0">
                <a:solidFill>
                  <a:prstClr val="black"/>
                </a:solidFill>
                <a:latin typeface="Meiryo UI" pitchFamily="50" charset="-128"/>
                <a:ea typeface="Meiryo UI" pitchFamily="50" charset="-128"/>
                <a:cs typeface="Meiryo UI" pitchFamily="50" charset="-128"/>
              </a:endParaRPr>
            </a:p>
          </p:txBody>
        </p:sp>
        <p:sp>
          <p:nvSpPr>
            <p:cNvPr id="89" name="角丸四角形 88"/>
            <p:cNvSpPr/>
            <p:nvPr/>
          </p:nvSpPr>
          <p:spPr>
            <a:xfrm>
              <a:off x="1551715" y="2083662"/>
              <a:ext cx="779078" cy="640481"/>
            </a:xfrm>
            <a:prstGeom prst="roundRect">
              <a:avLst/>
            </a:prstGeom>
            <a:solidFill>
              <a:srgbClr val="FFFF00"/>
            </a:solidFill>
            <a:ln w="12700">
              <a:solidFill>
                <a:schemeClr val="lt1">
                  <a:hueOff val="0"/>
                  <a:satOff val="0"/>
                  <a:lumOff val="0"/>
                </a:schemeClr>
              </a:solid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vert="horz" anchor="ctr"/>
            <a:lstStyle/>
            <a:p>
              <a:pPr algn="ctr"/>
              <a:r>
                <a:rPr lang="ja-JP" altLang="en-US" sz="1200" dirty="0" smtClean="0">
                  <a:solidFill>
                    <a:schemeClr val="tx1"/>
                  </a:solidFill>
                  <a:latin typeface="Meiryo UI" pitchFamily="50" charset="-128"/>
                  <a:ea typeface="Meiryo UI" pitchFamily="50" charset="-128"/>
                  <a:cs typeface="Meiryo UI" pitchFamily="50" charset="-128"/>
                </a:rPr>
                <a:t>プール</a:t>
              </a:r>
              <a:endParaRPr lang="en-US" altLang="ja-JP" sz="1200" dirty="0" smtClean="0">
                <a:solidFill>
                  <a:schemeClr val="tx1"/>
                </a:solidFill>
                <a:latin typeface="Meiryo UI" pitchFamily="50" charset="-128"/>
                <a:ea typeface="Meiryo UI" pitchFamily="50" charset="-128"/>
                <a:cs typeface="Meiryo UI" pitchFamily="50" charset="-128"/>
              </a:endParaRPr>
            </a:p>
          </p:txBody>
        </p:sp>
        <p:sp>
          <p:nvSpPr>
            <p:cNvPr id="93" name="角丸四角形 92"/>
            <p:cNvSpPr/>
            <p:nvPr/>
          </p:nvSpPr>
          <p:spPr>
            <a:xfrm>
              <a:off x="2487256" y="2083662"/>
              <a:ext cx="779078" cy="640481"/>
            </a:xfrm>
            <a:prstGeom prst="roundRect">
              <a:avLst/>
            </a:prstGeom>
            <a:solidFill>
              <a:srgbClr val="FFFF00"/>
            </a:solidFill>
            <a:ln w="12700">
              <a:solidFill>
                <a:schemeClr val="lt1">
                  <a:hueOff val="0"/>
                  <a:satOff val="0"/>
                  <a:lumOff val="0"/>
                </a:schemeClr>
              </a:solid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vert="horz" anchor="ctr"/>
            <a:lstStyle/>
            <a:p>
              <a:pPr algn="ctr"/>
              <a:r>
                <a:rPr lang="ja-JP" altLang="en-US" sz="1200" dirty="0" smtClean="0">
                  <a:solidFill>
                    <a:schemeClr val="tx1"/>
                  </a:solidFill>
                  <a:latin typeface="Meiryo UI" pitchFamily="50" charset="-128"/>
                  <a:ea typeface="Meiryo UI" pitchFamily="50" charset="-128"/>
                  <a:cs typeface="Meiryo UI" pitchFamily="50" charset="-128"/>
                </a:rPr>
                <a:t>スポーツ</a:t>
              </a:r>
              <a:endParaRPr lang="en-US" altLang="ja-JP" sz="1200" dirty="0" smtClean="0">
                <a:solidFill>
                  <a:schemeClr val="tx1"/>
                </a:solidFill>
                <a:latin typeface="Meiryo UI" pitchFamily="50" charset="-128"/>
                <a:ea typeface="Meiryo UI" pitchFamily="50" charset="-128"/>
                <a:cs typeface="Meiryo UI" pitchFamily="50" charset="-128"/>
              </a:endParaRPr>
            </a:p>
            <a:p>
              <a:pPr algn="ctr"/>
              <a:r>
                <a:rPr lang="ja-JP" altLang="en-US" sz="1200" dirty="0" smtClean="0">
                  <a:solidFill>
                    <a:schemeClr val="tx1"/>
                  </a:solidFill>
                  <a:latin typeface="Meiryo UI" pitchFamily="50" charset="-128"/>
                  <a:ea typeface="Meiryo UI" pitchFamily="50" charset="-128"/>
                  <a:cs typeface="Meiryo UI" pitchFamily="50" charset="-128"/>
                </a:rPr>
                <a:t>センター</a:t>
              </a:r>
              <a:endParaRPr lang="en-US" altLang="ja-JP" sz="1200" dirty="0" smtClean="0">
                <a:solidFill>
                  <a:schemeClr val="tx1"/>
                </a:solidFill>
                <a:latin typeface="Meiryo UI" pitchFamily="50" charset="-128"/>
                <a:ea typeface="Meiryo UI" pitchFamily="50" charset="-128"/>
                <a:cs typeface="Meiryo UI" pitchFamily="50" charset="-128"/>
              </a:endParaRPr>
            </a:p>
          </p:txBody>
        </p:sp>
      </p:grpSp>
      <p:grpSp>
        <p:nvGrpSpPr>
          <p:cNvPr id="3" name="グループ化 145"/>
          <p:cNvGrpSpPr/>
          <p:nvPr/>
        </p:nvGrpSpPr>
        <p:grpSpPr>
          <a:xfrm>
            <a:off x="325736" y="1700808"/>
            <a:ext cx="640287" cy="813590"/>
            <a:chOff x="1764847" y="1268760"/>
            <a:chExt cx="501737" cy="521814"/>
          </a:xfrm>
        </p:grpSpPr>
        <p:sp>
          <p:nvSpPr>
            <p:cNvPr id="47" name="二等辺三角形 46"/>
            <p:cNvSpPr/>
            <p:nvPr/>
          </p:nvSpPr>
          <p:spPr>
            <a:xfrm>
              <a:off x="1764847" y="1358526"/>
              <a:ext cx="501737" cy="432048"/>
            </a:xfrm>
            <a:prstGeom prst="triangle">
              <a:avLst/>
            </a:prstGeom>
            <a:solidFill>
              <a:schemeClr val="accent4">
                <a:lumMod val="60000"/>
                <a:lumOff val="40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8" name="円/楕円 47"/>
            <p:cNvSpPr/>
            <p:nvPr/>
          </p:nvSpPr>
          <p:spPr>
            <a:xfrm>
              <a:off x="1835696" y="1268760"/>
              <a:ext cx="360040" cy="288032"/>
            </a:xfrm>
            <a:prstGeom prst="ellipse">
              <a:avLst/>
            </a:prstGeom>
            <a:solidFill>
              <a:schemeClr val="accent4">
                <a:lumMod val="60000"/>
                <a:lumOff val="40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sp>
        <p:nvSpPr>
          <p:cNvPr id="49" name="円/楕円 48"/>
          <p:cNvSpPr/>
          <p:nvPr/>
        </p:nvSpPr>
        <p:spPr>
          <a:xfrm>
            <a:off x="4502200" y="2132856"/>
            <a:ext cx="2160240" cy="432048"/>
          </a:xfrm>
          <a:prstGeom prst="ellipse">
            <a:avLst/>
          </a:prstGeom>
          <a:solidFill>
            <a:schemeClr val="accent5">
              <a:lumMod val="60000"/>
              <a:lumOff val="40000"/>
            </a:schemeClr>
          </a:soli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1400" dirty="0" smtClean="0"/>
              <a:t>相互に利用・連携</a:t>
            </a:r>
            <a:endParaRPr kumimoji="1" lang="ja-JP" altLang="en-US" sz="1400" dirty="0"/>
          </a:p>
        </p:txBody>
      </p:sp>
      <p:sp>
        <p:nvSpPr>
          <p:cNvPr id="50" name="正方形/長方形 49"/>
          <p:cNvSpPr/>
          <p:nvPr/>
        </p:nvSpPr>
        <p:spPr>
          <a:xfrm>
            <a:off x="4967653" y="4293096"/>
            <a:ext cx="1656184" cy="28803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1400" b="1" dirty="0" smtClean="0">
                <a:solidFill>
                  <a:schemeClr val="tx1"/>
                </a:solidFill>
                <a:latin typeface="Meiryo UI" pitchFamily="50" charset="-128"/>
                <a:ea typeface="Meiryo UI" pitchFamily="50" charset="-128"/>
                <a:cs typeface="Meiryo UI" pitchFamily="50" charset="-128"/>
              </a:rPr>
              <a:t>Ａ区施設修繕計画</a:t>
            </a:r>
            <a:endParaRPr lang="en-US" altLang="ja-JP" sz="1400" b="1" dirty="0" smtClean="0">
              <a:solidFill>
                <a:schemeClr val="tx1"/>
              </a:solidFill>
              <a:latin typeface="Meiryo UI" pitchFamily="50" charset="-128"/>
              <a:ea typeface="Meiryo UI" pitchFamily="50" charset="-128"/>
              <a:cs typeface="Meiryo UI" pitchFamily="50" charset="-128"/>
            </a:endParaRPr>
          </a:p>
        </p:txBody>
      </p:sp>
      <p:grpSp>
        <p:nvGrpSpPr>
          <p:cNvPr id="4" name="グループ化 145"/>
          <p:cNvGrpSpPr/>
          <p:nvPr/>
        </p:nvGrpSpPr>
        <p:grpSpPr>
          <a:xfrm>
            <a:off x="2879421" y="5649516"/>
            <a:ext cx="5996318" cy="1152128"/>
            <a:chOff x="327016" y="1557048"/>
            <a:chExt cx="3818659" cy="1897768"/>
          </a:xfrm>
        </p:grpSpPr>
        <p:sp>
          <p:nvSpPr>
            <p:cNvPr id="52" name="角丸四角形 51"/>
            <p:cNvSpPr/>
            <p:nvPr/>
          </p:nvSpPr>
          <p:spPr>
            <a:xfrm>
              <a:off x="327016" y="1557048"/>
              <a:ext cx="3575451" cy="1897768"/>
            </a:xfrm>
            <a:prstGeom prst="roundRect">
              <a:avLst/>
            </a:prstGeom>
            <a:solidFill>
              <a:schemeClr val="bg1"/>
            </a:solidFill>
            <a:ln w="9525"/>
          </p:spPr>
          <p:style>
            <a:lnRef idx="2">
              <a:schemeClr val="accent1">
                <a:shade val="50000"/>
              </a:schemeClr>
            </a:lnRef>
            <a:fillRef idx="1">
              <a:schemeClr val="accent1"/>
            </a:fillRef>
            <a:effectRef idx="0">
              <a:schemeClr val="accent1"/>
            </a:effectRef>
            <a:fontRef idx="minor">
              <a:schemeClr val="lt1"/>
            </a:fontRef>
          </p:style>
          <p:txBody>
            <a:bodyPr tIns="0" rtlCol="0" anchor="t" anchorCtr="0"/>
            <a:lstStyle/>
            <a:p>
              <a:pPr algn="ctr"/>
              <a:endParaRPr lang="en-US" altLang="ja-JP" sz="1600" dirty="0" smtClean="0">
                <a:solidFill>
                  <a:prstClr val="black"/>
                </a:solidFill>
                <a:latin typeface="Meiryo UI" pitchFamily="50" charset="-128"/>
                <a:ea typeface="Meiryo UI" pitchFamily="50" charset="-128"/>
                <a:cs typeface="Meiryo UI" pitchFamily="50" charset="-128"/>
              </a:endParaRPr>
            </a:p>
            <a:p>
              <a:pPr algn="ctr"/>
              <a:endParaRPr lang="en-US" altLang="ja-JP" sz="600" u="sng" dirty="0" smtClean="0">
                <a:solidFill>
                  <a:prstClr val="black"/>
                </a:solidFill>
              </a:endParaRPr>
            </a:p>
            <a:p>
              <a:endParaRPr lang="ja-JP" altLang="en-US" dirty="0">
                <a:solidFill>
                  <a:prstClr val="black"/>
                </a:solidFill>
              </a:endParaRPr>
            </a:p>
          </p:txBody>
        </p:sp>
        <p:sp>
          <p:nvSpPr>
            <p:cNvPr id="53" name="ホームベース 52"/>
            <p:cNvSpPr/>
            <p:nvPr/>
          </p:nvSpPr>
          <p:spPr>
            <a:xfrm>
              <a:off x="539552" y="2928863"/>
              <a:ext cx="3240360" cy="324001"/>
            </a:xfrm>
            <a:prstGeom prst="homePlate">
              <a:avLst/>
            </a:prstGeom>
          </p:spPr>
          <p:style>
            <a:lnRef idx="0">
              <a:schemeClr val="accent3"/>
            </a:lnRef>
            <a:fillRef idx="3">
              <a:schemeClr val="accent3"/>
            </a:fillRef>
            <a:effectRef idx="3">
              <a:schemeClr val="accent3"/>
            </a:effectRef>
            <a:fontRef idx="minor">
              <a:schemeClr val="lt1"/>
            </a:fontRef>
          </p:style>
          <p:txBody>
            <a:bodyPr rtlCol="0" anchor="ctr"/>
            <a:lstStyle/>
            <a:p>
              <a:pPr algn="ctr"/>
              <a:r>
                <a:rPr lang="ja-JP" altLang="en-US" sz="1400" dirty="0" smtClean="0">
                  <a:solidFill>
                    <a:prstClr val="black"/>
                  </a:solidFill>
                  <a:latin typeface="Meiryo UI" pitchFamily="50" charset="-128"/>
                  <a:ea typeface="Meiryo UI" pitchFamily="50" charset="-128"/>
                  <a:cs typeface="Meiryo UI" pitchFamily="50" charset="-128"/>
                </a:rPr>
                <a:t>高　　　　　　優先度　　　　　　　低</a:t>
              </a:r>
            </a:p>
          </p:txBody>
        </p:sp>
        <p:sp>
          <p:nvSpPr>
            <p:cNvPr id="54" name="角丸四角形 53"/>
            <p:cNvSpPr/>
            <p:nvPr/>
          </p:nvSpPr>
          <p:spPr>
            <a:xfrm>
              <a:off x="1565159" y="2195207"/>
              <a:ext cx="779078" cy="640482"/>
            </a:xfrm>
            <a:prstGeom prst="roundRect">
              <a:avLst/>
            </a:prstGeom>
            <a:solidFill>
              <a:srgbClr val="FFFF00"/>
            </a:solidFill>
            <a:ln w="12700">
              <a:solidFill>
                <a:schemeClr val="lt1">
                  <a:hueOff val="0"/>
                  <a:satOff val="0"/>
                  <a:lumOff val="0"/>
                </a:schemeClr>
              </a:solid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vert="horz" anchor="ctr"/>
            <a:lstStyle/>
            <a:p>
              <a:pPr algn="ctr"/>
              <a:r>
                <a:rPr lang="ja-JP" altLang="en-US" sz="1200" dirty="0" smtClean="0">
                  <a:solidFill>
                    <a:schemeClr val="tx1"/>
                  </a:solidFill>
                  <a:latin typeface="Meiryo UI" pitchFamily="50" charset="-128"/>
                  <a:ea typeface="Meiryo UI" pitchFamily="50" charset="-128"/>
                  <a:cs typeface="Meiryo UI" pitchFamily="50" charset="-128"/>
                </a:rPr>
                <a:t>子ども・子育て</a:t>
              </a:r>
              <a:endParaRPr lang="en-US" altLang="ja-JP" sz="1200" dirty="0" smtClean="0">
                <a:solidFill>
                  <a:schemeClr val="tx1"/>
                </a:solidFill>
                <a:latin typeface="Meiryo UI" pitchFamily="50" charset="-128"/>
                <a:ea typeface="Meiryo UI" pitchFamily="50" charset="-128"/>
                <a:cs typeface="Meiryo UI" pitchFamily="50" charset="-128"/>
              </a:endParaRPr>
            </a:p>
            <a:p>
              <a:pPr algn="ctr"/>
              <a:r>
                <a:rPr lang="ja-JP" altLang="en-US" sz="1200" dirty="0" smtClean="0">
                  <a:solidFill>
                    <a:schemeClr val="tx1"/>
                  </a:solidFill>
                  <a:latin typeface="Meiryo UI" pitchFamily="50" charset="-128"/>
                  <a:ea typeface="Meiryo UI" pitchFamily="50" charset="-128"/>
                  <a:cs typeface="Meiryo UI" pitchFamily="50" charset="-128"/>
                </a:rPr>
                <a:t>プラザ</a:t>
              </a:r>
              <a:endParaRPr lang="en-US" altLang="ja-JP" sz="1200" dirty="0" smtClean="0">
                <a:solidFill>
                  <a:schemeClr val="tx1"/>
                </a:solidFill>
                <a:latin typeface="Meiryo UI" pitchFamily="50" charset="-128"/>
                <a:ea typeface="Meiryo UI" pitchFamily="50" charset="-128"/>
                <a:cs typeface="Meiryo UI" pitchFamily="50" charset="-128"/>
              </a:endParaRPr>
            </a:p>
          </p:txBody>
        </p:sp>
        <p:sp>
          <p:nvSpPr>
            <p:cNvPr id="55" name="正方形/長方形 54"/>
            <p:cNvSpPr/>
            <p:nvPr/>
          </p:nvSpPr>
          <p:spPr>
            <a:xfrm>
              <a:off x="3353587" y="2313818"/>
              <a:ext cx="792088" cy="385838"/>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r>
                <a:rPr lang="ja-JP" altLang="en-US" sz="2000" b="1" dirty="0" smtClean="0">
                  <a:solidFill>
                    <a:prstClr val="black"/>
                  </a:solidFill>
                  <a:latin typeface="Meiryo UI" pitchFamily="50" charset="-128"/>
                  <a:ea typeface="Meiryo UI" pitchFamily="50" charset="-128"/>
                  <a:cs typeface="Meiryo UI" pitchFamily="50" charset="-128"/>
                </a:rPr>
                <a:t>・・・</a:t>
              </a:r>
              <a:endParaRPr lang="ja-JP" altLang="en-US" sz="2000" b="1" dirty="0">
                <a:solidFill>
                  <a:prstClr val="black"/>
                </a:solidFill>
                <a:latin typeface="Meiryo UI" pitchFamily="50" charset="-128"/>
                <a:ea typeface="Meiryo UI" pitchFamily="50" charset="-128"/>
                <a:cs typeface="Meiryo UI" pitchFamily="50" charset="-128"/>
              </a:endParaRPr>
            </a:p>
          </p:txBody>
        </p:sp>
        <p:sp>
          <p:nvSpPr>
            <p:cNvPr id="56" name="角丸四角形 55"/>
            <p:cNvSpPr/>
            <p:nvPr/>
          </p:nvSpPr>
          <p:spPr>
            <a:xfrm>
              <a:off x="2528159" y="2195207"/>
              <a:ext cx="779078" cy="640482"/>
            </a:xfrm>
            <a:prstGeom prst="roundRect">
              <a:avLst/>
            </a:prstGeom>
            <a:solidFill>
              <a:srgbClr val="FFFF00"/>
            </a:solidFill>
            <a:ln w="12700">
              <a:solidFill>
                <a:schemeClr val="lt1">
                  <a:hueOff val="0"/>
                  <a:satOff val="0"/>
                  <a:lumOff val="0"/>
                </a:schemeClr>
              </a:solid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vert="horz" anchor="ctr"/>
            <a:lstStyle/>
            <a:p>
              <a:pPr algn="ctr"/>
              <a:r>
                <a:rPr lang="ja-JP" altLang="en-US" sz="1200" dirty="0" smtClean="0">
                  <a:solidFill>
                    <a:schemeClr val="tx1"/>
                  </a:solidFill>
                  <a:latin typeface="Meiryo UI" pitchFamily="50" charset="-128"/>
                  <a:ea typeface="Meiryo UI" pitchFamily="50" charset="-128"/>
                  <a:cs typeface="Meiryo UI" pitchFamily="50" charset="-128"/>
                </a:rPr>
                <a:t>プール</a:t>
              </a:r>
              <a:endParaRPr lang="en-US" altLang="ja-JP" sz="1200" dirty="0" smtClean="0">
                <a:solidFill>
                  <a:schemeClr val="tx1"/>
                </a:solidFill>
                <a:latin typeface="Meiryo UI" pitchFamily="50" charset="-128"/>
                <a:ea typeface="Meiryo UI" pitchFamily="50" charset="-128"/>
                <a:cs typeface="Meiryo UI" pitchFamily="50" charset="-128"/>
              </a:endParaRPr>
            </a:p>
          </p:txBody>
        </p:sp>
        <p:sp>
          <p:nvSpPr>
            <p:cNvPr id="57" name="角丸四角形 56"/>
            <p:cNvSpPr/>
            <p:nvPr/>
          </p:nvSpPr>
          <p:spPr>
            <a:xfrm>
              <a:off x="602159" y="2195207"/>
              <a:ext cx="779078" cy="640482"/>
            </a:xfrm>
            <a:prstGeom prst="roundRect">
              <a:avLst/>
            </a:prstGeom>
            <a:solidFill>
              <a:srgbClr val="FFFF00"/>
            </a:solidFill>
            <a:ln w="12700">
              <a:solidFill>
                <a:schemeClr val="lt1">
                  <a:hueOff val="0"/>
                  <a:satOff val="0"/>
                  <a:lumOff val="0"/>
                </a:schemeClr>
              </a:solid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vert="horz" anchor="ctr"/>
            <a:lstStyle/>
            <a:p>
              <a:pPr algn="ctr"/>
              <a:r>
                <a:rPr lang="ja-JP" altLang="en-US" sz="1200" dirty="0" smtClean="0">
                  <a:solidFill>
                    <a:schemeClr val="tx1"/>
                  </a:solidFill>
                  <a:latin typeface="Meiryo UI" pitchFamily="50" charset="-128"/>
                  <a:ea typeface="Meiryo UI" pitchFamily="50" charset="-128"/>
                  <a:cs typeface="Meiryo UI" pitchFamily="50" charset="-128"/>
                </a:rPr>
                <a:t>スポーツ</a:t>
              </a:r>
              <a:endParaRPr lang="en-US" altLang="ja-JP" sz="1200" dirty="0" smtClean="0">
                <a:solidFill>
                  <a:schemeClr val="tx1"/>
                </a:solidFill>
                <a:latin typeface="Meiryo UI" pitchFamily="50" charset="-128"/>
                <a:ea typeface="Meiryo UI" pitchFamily="50" charset="-128"/>
                <a:cs typeface="Meiryo UI" pitchFamily="50" charset="-128"/>
              </a:endParaRPr>
            </a:p>
            <a:p>
              <a:pPr algn="ctr"/>
              <a:r>
                <a:rPr lang="ja-JP" altLang="en-US" sz="1200" dirty="0" smtClean="0">
                  <a:solidFill>
                    <a:schemeClr val="tx1"/>
                  </a:solidFill>
                  <a:latin typeface="Meiryo UI" pitchFamily="50" charset="-128"/>
                  <a:ea typeface="Meiryo UI" pitchFamily="50" charset="-128"/>
                  <a:cs typeface="Meiryo UI" pitchFamily="50" charset="-128"/>
                </a:rPr>
                <a:t>センター</a:t>
              </a:r>
              <a:endParaRPr lang="en-US" altLang="ja-JP" sz="1200" dirty="0" smtClean="0">
                <a:solidFill>
                  <a:schemeClr val="tx1"/>
                </a:solidFill>
                <a:latin typeface="Meiryo UI" pitchFamily="50" charset="-128"/>
                <a:ea typeface="Meiryo UI" pitchFamily="50" charset="-128"/>
                <a:cs typeface="Meiryo UI" pitchFamily="50" charset="-128"/>
              </a:endParaRPr>
            </a:p>
          </p:txBody>
        </p:sp>
      </p:grpSp>
      <p:sp>
        <p:nvSpPr>
          <p:cNvPr id="58" name="正方形/長方形 57"/>
          <p:cNvSpPr/>
          <p:nvPr/>
        </p:nvSpPr>
        <p:spPr>
          <a:xfrm>
            <a:off x="5039661" y="5676900"/>
            <a:ext cx="1656184" cy="28803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1400" b="1" dirty="0" smtClean="0">
                <a:solidFill>
                  <a:schemeClr val="tx1"/>
                </a:solidFill>
                <a:latin typeface="Meiryo UI" pitchFamily="50" charset="-128"/>
                <a:ea typeface="Meiryo UI" pitchFamily="50" charset="-128"/>
                <a:cs typeface="Meiryo UI" pitchFamily="50" charset="-128"/>
              </a:rPr>
              <a:t>Ｂ区施設修繕計画</a:t>
            </a:r>
            <a:endParaRPr lang="en-US" altLang="ja-JP" sz="1400" b="1" dirty="0" smtClean="0">
              <a:solidFill>
                <a:schemeClr val="tx1"/>
              </a:solidFill>
              <a:latin typeface="Meiryo UI" pitchFamily="50" charset="-128"/>
              <a:ea typeface="Meiryo UI" pitchFamily="50" charset="-128"/>
              <a:cs typeface="Meiryo UI" pitchFamily="50" charset="-128"/>
            </a:endParaRPr>
          </a:p>
        </p:txBody>
      </p:sp>
      <p:sp>
        <p:nvSpPr>
          <p:cNvPr id="70" name="正方形/長方形 69"/>
          <p:cNvSpPr/>
          <p:nvPr/>
        </p:nvSpPr>
        <p:spPr>
          <a:xfrm>
            <a:off x="-1825" y="15154"/>
            <a:ext cx="9144000" cy="432000"/>
          </a:xfrm>
          <a:prstGeom prst="rect">
            <a:avLst/>
          </a:prstGeom>
          <a:gradFill>
            <a:gsLst>
              <a:gs pos="0">
                <a:schemeClr val="accent2">
                  <a:lumMod val="40000"/>
                  <a:lumOff val="60000"/>
                </a:schemeClr>
              </a:gs>
              <a:gs pos="50000">
                <a:schemeClr val="bg1"/>
              </a:gs>
              <a:gs pos="100000">
                <a:schemeClr val="accent2">
                  <a:lumMod val="40000"/>
                  <a:lumOff val="6000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r>
              <a:rPr lang="ja-JP" altLang="en-US" sz="2000" b="1" dirty="0">
                <a:solidFill>
                  <a:prstClr val="black"/>
                </a:solidFill>
                <a:latin typeface="Meiryo UI" pitchFamily="50" charset="-128"/>
                <a:ea typeface="Meiryo UI" pitchFamily="50" charset="-128"/>
                <a:cs typeface="Meiryo UI" pitchFamily="50" charset="-128"/>
              </a:rPr>
              <a:t>　</a:t>
            </a:r>
            <a:r>
              <a:rPr lang="ja-JP" altLang="en-US" sz="2000" b="1" dirty="0" smtClean="0">
                <a:solidFill>
                  <a:prstClr val="black"/>
                </a:solidFill>
                <a:latin typeface="Meiryo UI" pitchFamily="50" charset="-128"/>
                <a:ea typeface="Meiryo UI" pitchFamily="50" charset="-128"/>
                <a:cs typeface="Meiryo UI" pitchFamily="50" charset="-128"/>
              </a:rPr>
              <a:t>参考</a:t>
            </a:r>
            <a:endParaRPr lang="ja-JP" altLang="en-US" sz="2000" b="1" dirty="0">
              <a:solidFill>
                <a:prstClr val="black"/>
              </a:solidFill>
              <a:latin typeface="Meiryo UI" pitchFamily="50" charset="-128"/>
              <a:ea typeface="Meiryo UI" pitchFamily="50" charset="-128"/>
              <a:cs typeface="Meiryo UI" pitchFamily="50" charset="-128"/>
            </a:endParaRPr>
          </a:p>
        </p:txBody>
      </p:sp>
      <p:sp>
        <p:nvSpPr>
          <p:cNvPr id="71" name="テキスト ボックス 70"/>
          <p:cNvSpPr txBox="1"/>
          <p:nvPr/>
        </p:nvSpPr>
        <p:spPr>
          <a:xfrm>
            <a:off x="-121196" y="476672"/>
            <a:ext cx="5217337" cy="384721"/>
          </a:xfrm>
          <a:prstGeom prst="rect">
            <a:avLst/>
          </a:prstGeom>
          <a:noFill/>
        </p:spPr>
        <p:txBody>
          <a:bodyPr wrap="square" rtlCol="0">
            <a:spAutoFit/>
          </a:bodyPr>
          <a:lstStyle/>
          <a:p>
            <a:r>
              <a:rPr lang="ja-JP" altLang="en-US" sz="1900" b="1"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（１）施設の柔軟な運営のイメージ</a:t>
            </a:r>
            <a:endParaRPr lang="ja-JP" altLang="en-US" sz="19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75" name="テキスト ボックス 74"/>
          <p:cNvSpPr txBox="1"/>
          <p:nvPr/>
        </p:nvSpPr>
        <p:spPr>
          <a:xfrm>
            <a:off x="-121196" y="3429000"/>
            <a:ext cx="7004452" cy="384721"/>
          </a:xfrm>
          <a:prstGeom prst="rect">
            <a:avLst/>
          </a:prstGeom>
          <a:noFill/>
        </p:spPr>
        <p:txBody>
          <a:bodyPr wrap="square" rtlCol="0">
            <a:spAutoFit/>
          </a:bodyPr>
          <a:lstStyle/>
          <a:p>
            <a:r>
              <a:rPr lang="ja-JP" altLang="en-US" sz="1900" b="1"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（２）地域の要望を考慮した施設の修繕のイメージ</a:t>
            </a:r>
            <a:endParaRPr lang="ja-JP" altLang="en-US" sz="19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91" name="円/楕円 90"/>
          <p:cNvSpPr/>
          <p:nvPr/>
        </p:nvSpPr>
        <p:spPr>
          <a:xfrm>
            <a:off x="146224" y="4453260"/>
            <a:ext cx="971600" cy="793170"/>
          </a:xfrm>
          <a:prstGeom prst="ellipse">
            <a:avLst/>
          </a:prstGeom>
          <a:solidFill>
            <a:schemeClr val="accent6">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nvGrpSpPr>
          <p:cNvPr id="5" name="グループ化 145"/>
          <p:cNvGrpSpPr/>
          <p:nvPr/>
        </p:nvGrpSpPr>
        <p:grpSpPr>
          <a:xfrm>
            <a:off x="325736" y="4453260"/>
            <a:ext cx="640287" cy="813590"/>
            <a:chOff x="1764847" y="1268760"/>
            <a:chExt cx="501737" cy="521814"/>
          </a:xfrm>
        </p:grpSpPr>
        <p:sp>
          <p:nvSpPr>
            <p:cNvPr id="94" name="二等辺三角形 93"/>
            <p:cNvSpPr/>
            <p:nvPr/>
          </p:nvSpPr>
          <p:spPr>
            <a:xfrm>
              <a:off x="1764847" y="1358526"/>
              <a:ext cx="501737" cy="432048"/>
            </a:xfrm>
            <a:prstGeom prst="triangle">
              <a:avLst/>
            </a:prstGeom>
            <a:solidFill>
              <a:schemeClr val="accent4">
                <a:lumMod val="60000"/>
                <a:lumOff val="40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5" name="円/楕円 94"/>
            <p:cNvSpPr/>
            <p:nvPr/>
          </p:nvSpPr>
          <p:spPr>
            <a:xfrm>
              <a:off x="1835696" y="1268760"/>
              <a:ext cx="360040" cy="288032"/>
            </a:xfrm>
            <a:prstGeom prst="ellipse">
              <a:avLst/>
            </a:prstGeom>
            <a:solidFill>
              <a:schemeClr val="accent4">
                <a:lumMod val="60000"/>
                <a:lumOff val="40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sp>
        <p:nvSpPr>
          <p:cNvPr id="96" name="円/楕円 95"/>
          <p:cNvSpPr/>
          <p:nvPr/>
        </p:nvSpPr>
        <p:spPr>
          <a:xfrm>
            <a:off x="146224" y="5968008"/>
            <a:ext cx="971600" cy="793170"/>
          </a:xfrm>
          <a:prstGeom prst="ellipse">
            <a:avLst/>
          </a:prstGeom>
          <a:solidFill>
            <a:schemeClr val="accent6">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nvGrpSpPr>
          <p:cNvPr id="6" name="グループ化 145"/>
          <p:cNvGrpSpPr/>
          <p:nvPr/>
        </p:nvGrpSpPr>
        <p:grpSpPr>
          <a:xfrm>
            <a:off x="325736" y="5968008"/>
            <a:ext cx="640287" cy="813590"/>
            <a:chOff x="1764847" y="1268760"/>
            <a:chExt cx="501737" cy="521814"/>
          </a:xfrm>
        </p:grpSpPr>
        <p:sp>
          <p:nvSpPr>
            <p:cNvPr id="99" name="二等辺三角形 98"/>
            <p:cNvSpPr/>
            <p:nvPr/>
          </p:nvSpPr>
          <p:spPr>
            <a:xfrm>
              <a:off x="1764847" y="1358526"/>
              <a:ext cx="501737" cy="432048"/>
            </a:xfrm>
            <a:prstGeom prst="triangle">
              <a:avLst/>
            </a:prstGeom>
            <a:solidFill>
              <a:schemeClr val="accent4">
                <a:lumMod val="60000"/>
                <a:lumOff val="40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0" name="円/楕円 99"/>
            <p:cNvSpPr/>
            <p:nvPr/>
          </p:nvSpPr>
          <p:spPr>
            <a:xfrm>
              <a:off x="1835696" y="1268760"/>
              <a:ext cx="360040" cy="288032"/>
            </a:xfrm>
            <a:prstGeom prst="ellipse">
              <a:avLst/>
            </a:prstGeom>
            <a:solidFill>
              <a:schemeClr val="accent4">
                <a:lumMod val="60000"/>
                <a:lumOff val="40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sp>
        <p:nvSpPr>
          <p:cNvPr id="101" name="ストライプ矢印 100"/>
          <p:cNvSpPr/>
          <p:nvPr/>
        </p:nvSpPr>
        <p:spPr>
          <a:xfrm>
            <a:off x="1405856" y="6180584"/>
            <a:ext cx="1077912" cy="360040"/>
          </a:xfrm>
          <a:prstGeom prst="stripedRightArrow">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2" name="テキスト ボックス 101"/>
          <p:cNvSpPr txBox="1"/>
          <p:nvPr/>
        </p:nvSpPr>
        <p:spPr>
          <a:xfrm>
            <a:off x="146224" y="5661248"/>
            <a:ext cx="1080120" cy="323493"/>
          </a:xfrm>
          <a:prstGeom prst="roundRect">
            <a:avLst/>
          </a:prstGeom>
          <a:noFill/>
          <a:ln>
            <a:noFill/>
          </a:ln>
        </p:spPr>
        <p:txBody>
          <a:bodyPr wrap="square" rtlCol="0">
            <a:spAutoFit/>
          </a:bodyPr>
          <a:lstStyle/>
          <a:p>
            <a:r>
              <a:rPr lang="en-US" altLang="ja-JP" sz="1300" b="1" dirty="0" smtClean="0">
                <a:latin typeface="Meiryo UI" panose="020B0604030504040204" pitchFamily="50" charset="-128"/>
                <a:ea typeface="Meiryo UI" panose="020B0604030504040204" pitchFamily="50" charset="-128"/>
                <a:cs typeface="Meiryo UI" panose="020B0604030504040204" pitchFamily="50" charset="-128"/>
              </a:rPr>
              <a:t>B</a:t>
            </a:r>
            <a:r>
              <a:rPr lang="ja-JP" altLang="en-US" sz="1300" b="1" dirty="0" smtClean="0">
                <a:latin typeface="Meiryo UI" panose="020B0604030504040204" pitchFamily="50" charset="-128"/>
                <a:ea typeface="Meiryo UI" panose="020B0604030504040204" pitchFamily="50" charset="-128"/>
                <a:cs typeface="Meiryo UI" panose="020B0604030504040204" pitchFamily="50" charset="-128"/>
              </a:rPr>
              <a:t>総合区長</a:t>
            </a:r>
            <a:endParaRPr kumimoji="1" lang="ja-JP" altLang="en-US" sz="1300" b="1"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62" name="正方形/長方形 27"/>
          <p:cNvSpPr>
            <a:spLocks noChangeArrowheads="1"/>
          </p:cNvSpPr>
          <p:nvPr/>
        </p:nvSpPr>
        <p:spPr bwMode="auto">
          <a:xfrm>
            <a:off x="8116556" y="6596063"/>
            <a:ext cx="1031875" cy="261937"/>
          </a:xfrm>
          <a:prstGeom prst="rect">
            <a:avLst/>
          </a:prstGeom>
          <a:noFill/>
          <a:ln w="9525">
            <a:noFill/>
            <a:miter lim="800000"/>
            <a:headEnd/>
            <a:tailEnd/>
          </a:ln>
        </p:spPr>
        <p:txBody>
          <a:bodyPr>
            <a:spAutoFit/>
          </a:bodyPr>
          <a:lstStyle/>
          <a:p>
            <a:pPr algn="r"/>
            <a:r>
              <a:rPr lang="ja-JP" altLang="en-US" sz="1100" b="1" dirty="0">
                <a:solidFill>
                  <a:srgbClr val="000000"/>
                </a:solidFill>
                <a:latin typeface="ＭＳ Ｐゴシック" charset="-128"/>
                <a:ea typeface="Meiryo UI" pitchFamily="50" charset="-128"/>
                <a:cs typeface="Meiryo UI" pitchFamily="50" charset="-128"/>
              </a:rPr>
              <a:t> </a:t>
            </a:r>
            <a:r>
              <a:rPr lang="ja-JP" altLang="en-US" sz="1100" b="1" dirty="0" smtClean="0">
                <a:solidFill>
                  <a:srgbClr val="000000"/>
                </a:solidFill>
                <a:latin typeface="ＭＳ Ｐゴシック" charset="-128"/>
                <a:ea typeface="Meiryo UI" pitchFamily="50" charset="-128"/>
                <a:cs typeface="Meiryo UI" pitchFamily="50" charset="-128"/>
              </a:rPr>
              <a:t>財産</a:t>
            </a:r>
            <a:r>
              <a:rPr lang="en-US" altLang="ja-JP" sz="1100" b="1" dirty="0" smtClean="0">
                <a:solidFill>
                  <a:srgbClr val="000000"/>
                </a:solidFill>
                <a:latin typeface="ＭＳ Ｐゴシック" charset="-128"/>
                <a:ea typeface="Meiryo UI" pitchFamily="50" charset="-128"/>
                <a:cs typeface="Meiryo UI" pitchFamily="50" charset="-128"/>
              </a:rPr>
              <a:t>-</a:t>
            </a:r>
            <a:r>
              <a:rPr lang="ja-JP" altLang="en-US" sz="1100" b="1" dirty="0" smtClean="0">
                <a:solidFill>
                  <a:srgbClr val="000000"/>
                </a:solidFill>
                <a:latin typeface="ＭＳ Ｐゴシック" charset="-128"/>
                <a:ea typeface="Meiryo UI" pitchFamily="50" charset="-128"/>
                <a:cs typeface="Meiryo UI" pitchFamily="50" charset="-128"/>
              </a:rPr>
              <a:t>４</a:t>
            </a:r>
            <a:endParaRPr lang="ja-JP" altLang="en-US" sz="1200" b="1" dirty="0">
              <a:solidFill>
                <a:srgbClr val="000000"/>
              </a:solidFill>
              <a:latin typeface="ＭＳ Ｐゴシック" charset="-128"/>
              <a:ea typeface="Meiryo UI" pitchFamily="50" charset="-128"/>
              <a:cs typeface="Meiryo UI" pitchFamily="50" charset="-128"/>
            </a:endParaRPr>
          </a:p>
        </p:txBody>
      </p:sp>
    </p:spTree>
    <p:extLst>
      <p:ext uri="{BB962C8B-B14F-4D97-AF65-F5344CB8AC3E}">
        <p14:creationId xmlns="" xmlns:p14="http://schemas.microsoft.com/office/powerpoint/2010/main" val="980527750"/>
      </p:ext>
    </p:extLst>
  </p:cSld>
  <p:clrMapOvr>
    <a:masterClrMapping/>
  </p:clrMapOvr>
  <p:timing>
    <p:tnLst>
      <p:par>
        <p:cTn id="1" dur="indefinite" restart="never" nodeType="tmRoot"/>
      </p:par>
    </p:tn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 name="下矢印 142"/>
          <p:cNvSpPr/>
          <p:nvPr/>
        </p:nvSpPr>
        <p:spPr>
          <a:xfrm>
            <a:off x="3932808" y="1556792"/>
            <a:ext cx="432048" cy="432048"/>
          </a:xfrm>
          <a:prstGeom prst="downArrow">
            <a:avLst/>
          </a:prstGeom>
          <a:ln w="3175">
            <a:solidFill>
              <a:schemeClr val="accent5">
                <a:lumMod val="40000"/>
                <a:lumOff val="60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98" name="正方形/長方形 97"/>
          <p:cNvSpPr/>
          <p:nvPr/>
        </p:nvSpPr>
        <p:spPr>
          <a:xfrm>
            <a:off x="175940" y="869156"/>
            <a:ext cx="7482160" cy="360040"/>
          </a:xfrm>
          <a:prstGeom prst="rect">
            <a:avLst/>
          </a:prstGeom>
          <a:gradFill>
            <a:gsLst>
              <a:gs pos="0">
                <a:schemeClr val="accent6">
                  <a:tint val="50000"/>
                  <a:satMod val="300000"/>
                </a:schemeClr>
              </a:gs>
              <a:gs pos="35000">
                <a:schemeClr val="accent6">
                  <a:tint val="37000"/>
                  <a:satMod val="300000"/>
                </a:schemeClr>
              </a:gs>
              <a:gs pos="100000">
                <a:schemeClr val="accent6">
                  <a:tint val="15000"/>
                  <a:satMod val="350000"/>
                </a:schemeClr>
              </a:gs>
            </a:gsLst>
            <a:lin ang="16200000" scaled="1"/>
          </a:gradFill>
          <a:ln w="12700">
            <a:solidFill>
              <a:schemeClr val="accent6">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p>
            <a:endParaRPr lang="en-US" altLang="ja-JP" sz="1400"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r>
              <a:rPr lang="ja-JP" altLang="en-US" sz="1400"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　</a:t>
            </a:r>
            <a:r>
              <a:rPr lang="ja-JP" altLang="en-US" sz="1400" spc="-40"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コミュニティ用地を</a:t>
            </a:r>
            <a:r>
              <a:rPr lang="ja-JP" altLang="en-US" sz="1400" spc="-4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活用</a:t>
            </a:r>
            <a:r>
              <a:rPr lang="ja-JP" altLang="en-US" sz="1400" spc="-40"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する場合の例</a:t>
            </a:r>
            <a:endParaRPr lang="en-US" altLang="ja-JP" sz="1400" spc="-40"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r>
              <a:rPr lang="ja-JP" altLang="en-US" sz="1600"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　</a:t>
            </a:r>
            <a:endParaRPr lang="en-US" altLang="ja-JP" sz="1400" dirty="0" smtClean="0">
              <a:solidFill>
                <a:prstClr val="black"/>
              </a:solidFill>
              <a:latin typeface="Meiryo UI" pitchFamily="50" charset="-128"/>
              <a:ea typeface="Meiryo UI" pitchFamily="50" charset="-128"/>
              <a:cs typeface="Meiryo UI" pitchFamily="50" charset="-128"/>
            </a:endParaRPr>
          </a:p>
        </p:txBody>
      </p:sp>
      <p:sp>
        <p:nvSpPr>
          <p:cNvPr id="140" name="角丸四角形 139"/>
          <p:cNvSpPr/>
          <p:nvPr/>
        </p:nvSpPr>
        <p:spPr>
          <a:xfrm>
            <a:off x="251520" y="1988840"/>
            <a:ext cx="6041775" cy="1080120"/>
          </a:xfrm>
          <a:prstGeom prst="roundRect">
            <a:avLst/>
          </a:prstGeom>
          <a:solidFill>
            <a:schemeClr val="accent6">
              <a:lumMod val="20000"/>
              <a:lumOff val="8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41" name="角丸四角形 140"/>
          <p:cNvSpPr/>
          <p:nvPr/>
        </p:nvSpPr>
        <p:spPr>
          <a:xfrm>
            <a:off x="2332708" y="1340768"/>
            <a:ext cx="2464612" cy="289610"/>
          </a:xfrm>
          <a:prstGeom prst="roundRect">
            <a:avLst/>
          </a:prstGeom>
          <a:solidFill>
            <a:srgbClr val="FFC000"/>
          </a:solidFill>
          <a:ln w="3175">
            <a:solidFill>
              <a:schemeClr val="lt1">
                <a:hueOff val="0"/>
                <a:satOff val="0"/>
                <a:lumOff val="0"/>
              </a:schemeClr>
            </a:solid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anchor="ctr"/>
          <a:lstStyle/>
          <a:p>
            <a:pPr algn="ctr"/>
            <a:endParaRPr lang="en-US" altLang="ja-JP" sz="1400" dirty="0" smtClean="0">
              <a:solidFill>
                <a:schemeClr val="tx1"/>
              </a:solidFill>
              <a:latin typeface="Meiryo UI" pitchFamily="50" charset="-128"/>
              <a:ea typeface="Meiryo UI" pitchFamily="50" charset="-128"/>
              <a:cs typeface="Meiryo UI" pitchFamily="50" charset="-128"/>
            </a:endParaRPr>
          </a:p>
          <a:p>
            <a:pPr algn="ctr"/>
            <a:r>
              <a:rPr lang="ja-JP" altLang="en-US" sz="1400" dirty="0" smtClean="0">
                <a:solidFill>
                  <a:schemeClr val="tx1"/>
                </a:solidFill>
                <a:latin typeface="Meiryo UI" pitchFamily="50" charset="-128"/>
                <a:ea typeface="Meiryo UI" pitchFamily="50" charset="-128"/>
                <a:cs typeface="Meiryo UI" pitchFamily="50" charset="-128"/>
              </a:rPr>
              <a:t>局長</a:t>
            </a:r>
            <a:r>
              <a:rPr lang="ja-JP" altLang="en-US" sz="1200" dirty="0" smtClean="0">
                <a:solidFill>
                  <a:schemeClr val="tx1"/>
                </a:solidFill>
                <a:latin typeface="Meiryo UI" pitchFamily="50" charset="-128"/>
                <a:ea typeface="Meiryo UI" pitchFamily="50" charset="-128"/>
                <a:cs typeface="Meiryo UI" pitchFamily="50" charset="-128"/>
              </a:rPr>
              <a:t>（もと財産管理者）</a:t>
            </a:r>
            <a:endParaRPr lang="en-US" altLang="ja-JP" sz="1200" b="1" dirty="0" smtClean="0">
              <a:solidFill>
                <a:schemeClr val="tx1"/>
              </a:solidFill>
              <a:latin typeface="Meiryo UI" pitchFamily="50" charset="-128"/>
              <a:ea typeface="Meiryo UI" pitchFamily="50" charset="-128"/>
              <a:cs typeface="Meiryo UI" pitchFamily="50" charset="-128"/>
            </a:endParaRPr>
          </a:p>
          <a:p>
            <a:pPr algn="ctr"/>
            <a:endParaRPr lang="en-US" altLang="ja-JP" sz="1400" dirty="0" smtClean="0">
              <a:solidFill>
                <a:schemeClr val="tx1"/>
              </a:solidFill>
              <a:latin typeface="Meiryo UI" pitchFamily="50" charset="-128"/>
              <a:ea typeface="Meiryo UI" pitchFamily="50" charset="-128"/>
              <a:cs typeface="Meiryo UI" pitchFamily="50" charset="-128"/>
            </a:endParaRPr>
          </a:p>
        </p:txBody>
      </p:sp>
      <p:sp>
        <p:nvSpPr>
          <p:cNvPr id="146" name="角丸四角形 145"/>
          <p:cNvSpPr/>
          <p:nvPr/>
        </p:nvSpPr>
        <p:spPr>
          <a:xfrm>
            <a:off x="4195540" y="2132856"/>
            <a:ext cx="1512168" cy="686544"/>
          </a:xfrm>
          <a:prstGeom prst="roundRect">
            <a:avLst/>
          </a:prstGeom>
          <a:solidFill>
            <a:srgbClr val="FFC000"/>
          </a:solidFill>
          <a:ln w="3175">
            <a:solidFill>
              <a:schemeClr val="lt1">
                <a:hueOff val="0"/>
                <a:satOff val="0"/>
                <a:lumOff val="0"/>
              </a:schemeClr>
            </a:solid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anchor="ctr"/>
          <a:lstStyle/>
          <a:p>
            <a:pPr algn="ctr"/>
            <a:endParaRPr lang="en-US" altLang="ja-JP" sz="1400" dirty="0" smtClean="0">
              <a:solidFill>
                <a:schemeClr val="tx1"/>
              </a:solidFill>
              <a:latin typeface="Meiryo UI" pitchFamily="50" charset="-128"/>
              <a:ea typeface="Meiryo UI" pitchFamily="50" charset="-128"/>
              <a:cs typeface="Meiryo UI" pitchFamily="50" charset="-128"/>
            </a:endParaRPr>
          </a:p>
          <a:p>
            <a:pPr algn="ctr"/>
            <a:r>
              <a:rPr lang="ja-JP" altLang="en-US" sz="1400" dirty="0" smtClean="0">
                <a:solidFill>
                  <a:schemeClr val="tx1"/>
                </a:solidFill>
                <a:latin typeface="Meiryo UI" pitchFamily="50" charset="-128"/>
                <a:ea typeface="Meiryo UI" pitchFamily="50" charset="-128"/>
                <a:cs typeface="Meiryo UI" pitchFamily="50" charset="-128"/>
              </a:rPr>
              <a:t>総合区長</a:t>
            </a:r>
            <a:endParaRPr lang="en-US" altLang="ja-JP" sz="1400" dirty="0" smtClean="0">
              <a:solidFill>
                <a:schemeClr val="tx1"/>
              </a:solidFill>
              <a:latin typeface="Meiryo UI" pitchFamily="50" charset="-128"/>
              <a:ea typeface="Meiryo UI" pitchFamily="50" charset="-128"/>
              <a:cs typeface="Meiryo UI" pitchFamily="50" charset="-128"/>
            </a:endParaRPr>
          </a:p>
          <a:p>
            <a:pPr algn="ctr"/>
            <a:r>
              <a:rPr lang="ja-JP" altLang="en-US" sz="1200" dirty="0" smtClean="0">
                <a:solidFill>
                  <a:schemeClr val="tx1"/>
                </a:solidFill>
                <a:latin typeface="Meiryo UI" pitchFamily="50" charset="-128"/>
                <a:ea typeface="Meiryo UI" pitchFamily="50" charset="-128"/>
                <a:cs typeface="Meiryo UI" pitchFamily="50" charset="-128"/>
              </a:rPr>
              <a:t>（新財産管理者</a:t>
            </a:r>
            <a:r>
              <a:rPr lang="ja-JP" altLang="en-US" sz="1400" dirty="0" smtClean="0">
                <a:solidFill>
                  <a:schemeClr val="tx1"/>
                </a:solidFill>
                <a:latin typeface="Meiryo UI" pitchFamily="50" charset="-128"/>
                <a:ea typeface="Meiryo UI" pitchFamily="50" charset="-128"/>
                <a:cs typeface="Meiryo UI" pitchFamily="50" charset="-128"/>
              </a:rPr>
              <a:t>）</a:t>
            </a:r>
            <a:endParaRPr lang="en-US" altLang="ja-JP" sz="1400" b="1" dirty="0" smtClean="0">
              <a:solidFill>
                <a:schemeClr val="tx1"/>
              </a:solidFill>
              <a:latin typeface="Meiryo UI" pitchFamily="50" charset="-128"/>
              <a:ea typeface="Meiryo UI" pitchFamily="50" charset="-128"/>
              <a:cs typeface="Meiryo UI" pitchFamily="50" charset="-128"/>
            </a:endParaRPr>
          </a:p>
          <a:p>
            <a:pPr algn="ctr"/>
            <a:endParaRPr lang="en-US" altLang="ja-JP" sz="1400" dirty="0" smtClean="0">
              <a:solidFill>
                <a:schemeClr val="tx1"/>
              </a:solidFill>
              <a:latin typeface="Meiryo UI" pitchFamily="50" charset="-128"/>
              <a:ea typeface="Meiryo UI" pitchFamily="50" charset="-128"/>
              <a:cs typeface="Meiryo UI" pitchFamily="50" charset="-128"/>
            </a:endParaRPr>
          </a:p>
        </p:txBody>
      </p:sp>
      <p:sp>
        <p:nvSpPr>
          <p:cNvPr id="149" name="正方形/長方形 148"/>
          <p:cNvSpPr/>
          <p:nvPr/>
        </p:nvSpPr>
        <p:spPr>
          <a:xfrm>
            <a:off x="4509468" y="1700808"/>
            <a:ext cx="1265934" cy="216024"/>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1200" dirty="0" smtClean="0">
                <a:solidFill>
                  <a:schemeClr val="tx1"/>
                </a:solidFill>
                <a:latin typeface="Meiryo UI" pitchFamily="50" charset="-128"/>
                <a:ea typeface="Meiryo UI" pitchFamily="50" charset="-128"/>
                <a:cs typeface="Meiryo UI" pitchFamily="50" charset="-128"/>
              </a:rPr>
              <a:t>管理権限の</a:t>
            </a:r>
            <a:r>
              <a:rPr lang="ja-JP" altLang="en-US" sz="1200" dirty="0">
                <a:solidFill>
                  <a:schemeClr val="tx1"/>
                </a:solidFill>
                <a:latin typeface="Meiryo UI" pitchFamily="50" charset="-128"/>
                <a:ea typeface="Meiryo UI" pitchFamily="50" charset="-128"/>
                <a:cs typeface="Meiryo UI" pitchFamily="50" charset="-128"/>
              </a:rPr>
              <a:t>移管</a:t>
            </a:r>
            <a:endParaRPr kumimoji="1" lang="en-US" altLang="ja-JP" sz="1200" dirty="0" smtClean="0">
              <a:solidFill>
                <a:schemeClr val="tx1"/>
              </a:solidFill>
              <a:latin typeface="Meiryo UI" pitchFamily="50" charset="-128"/>
              <a:ea typeface="Meiryo UI" pitchFamily="50" charset="-128"/>
              <a:cs typeface="Meiryo UI" pitchFamily="50" charset="-128"/>
            </a:endParaRPr>
          </a:p>
        </p:txBody>
      </p:sp>
      <p:sp>
        <p:nvSpPr>
          <p:cNvPr id="152" name="右矢印 151"/>
          <p:cNvSpPr/>
          <p:nvPr/>
        </p:nvSpPr>
        <p:spPr>
          <a:xfrm>
            <a:off x="2764756" y="2276872"/>
            <a:ext cx="827584" cy="144016"/>
          </a:xfrm>
          <a:prstGeom prst="rightArrow">
            <a:avLst>
              <a:gd name="adj1" fmla="val 57695"/>
              <a:gd name="adj2" fmla="val 50000"/>
            </a:avLst>
          </a:prstGeom>
          <a:solidFill>
            <a:schemeClr val="bg1"/>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200" dirty="0">
              <a:solidFill>
                <a:prstClr val="black"/>
              </a:solidFill>
              <a:latin typeface="Meiryo UI" pitchFamily="50" charset="-128"/>
              <a:ea typeface="Meiryo UI" pitchFamily="50" charset="-128"/>
              <a:cs typeface="Meiryo UI" pitchFamily="50" charset="-128"/>
            </a:endParaRPr>
          </a:p>
        </p:txBody>
      </p:sp>
      <p:sp>
        <p:nvSpPr>
          <p:cNvPr id="153" name="右矢印 152"/>
          <p:cNvSpPr/>
          <p:nvPr/>
        </p:nvSpPr>
        <p:spPr>
          <a:xfrm rot="10800000">
            <a:off x="2764756" y="2636910"/>
            <a:ext cx="827584" cy="144017"/>
          </a:xfrm>
          <a:prstGeom prst="rightArrow">
            <a:avLst>
              <a:gd name="adj1" fmla="val 57695"/>
              <a:gd name="adj2" fmla="val 50000"/>
            </a:avLst>
          </a:prstGeom>
          <a:solidFill>
            <a:schemeClr val="bg1"/>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200" dirty="0">
              <a:solidFill>
                <a:prstClr val="black"/>
              </a:solidFill>
              <a:latin typeface="Meiryo UI" pitchFamily="50" charset="-128"/>
              <a:ea typeface="Meiryo UI" pitchFamily="50" charset="-128"/>
              <a:cs typeface="Meiryo UI" pitchFamily="50" charset="-128"/>
            </a:endParaRPr>
          </a:p>
        </p:txBody>
      </p:sp>
      <p:sp>
        <p:nvSpPr>
          <p:cNvPr id="154" name="正方形/長方形 153"/>
          <p:cNvSpPr/>
          <p:nvPr/>
        </p:nvSpPr>
        <p:spPr>
          <a:xfrm>
            <a:off x="2980780" y="2450976"/>
            <a:ext cx="520678" cy="21602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1200" b="1" dirty="0" smtClean="0">
                <a:solidFill>
                  <a:schemeClr val="tx1"/>
                </a:solidFill>
                <a:latin typeface="Meiryo UI" pitchFamily="50" charset="-128"/>
                <a:ea typeface="Meiryo UI" pitchFamily="50" charset="-128"/>
                <a:cs typeface="Meiryo UI" pitchFamily="50" charset="-128"/>
              </a:rPr>
              <a:t>承認</a:t>
            </a:r>
            <a:endParaRPr kumimoji="1" lang="en-US" altLang="ja-JP" sz="1200" b="1" dirty="0" smtClean="0">
              <a:solidFill>
                <a:schemeClr val="tx1"/>
              </a:solidFill>
              <a:latin typeface="Meiryo UI" pitchFamily="50" charset="-128"/>
              <a:ea typeface="Meiryo UI" pitchFamily="50" charset="-128"/>
              <a:cs typeface="Meiryo UI" pitchFamily="50" charset="-128"/>
            </a:endParaRPr>
          </a:p>
        </p:txBody>
      </p:sp>
      <p:sp>
        <p:nvSpPr>
          <p:cNvPr id="155" name="正方形/長方形 154"/>
          <p:cNvSpPr/>
          <p:nvPr/>
        </p:nvSpPr>
        <p:spPr>
          <a:xfrm>
            <a:off x="2404716" y="2708920"/>
            <a:ext cx="1487784" cy="36004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en-US" altLang="ja-JP" sz="1400" b="1" dirty="0" smtClean="0">
                <a:solidFill>
                  <a:schemeClr val="tx1"/>
                </a:solidFill>
                <a:latin typeface="Meiryo UI" pitchFamily="50" charset="-128"/>
                <a:ea typeface="Meiryo UI" pitchFamily="50" charset="-128"/>
                <a:cs typeface="Meiryo UI" pitchFamily="50" charset="-128"/>
              </a:rPr>
              <a:t>※</a:t>
            </a:r>
            <a:r>
              <a:rPr kumimoji="1" lang="ja-JP" altLang="en-US" sz="1400" b="1" dirty="0" smtClean="0">
                <a:solidFill>
                  <a:schemeClr val="tx1"/>
                </a:solidFill>
                <a:latin typeface="Meiryo UI" pitchFamily="50" charset="-128"/>
                <a:ea typeface="Meiryo UI" pitchFamily="50" charset="-128"/>
                <a:cs typeface="Meiryo UI" pitchFamily="50" charset="-128"/>
              </a:rPr>
              <a:t>迅速な対応</a:t>
            </a:r>
            <a:endParaRPr kumimoji="1" lang="en-US" altLang="ja-JP" sz="1400" b="1" dirty="0" smtClean="0">
              <a:solidFill>
                <a:schemeClr val="tx1"/>
              </a:solidFill>
              <a:latin typeface="Meiryo UI" pitchFamily="50" charset="-128"/>
              <a:ea typeface="Meiryo UI" pitchFamily="50" charset="-128"/>
              <a:cs typeface="Meiryo UI" pitchFamily="50" charset="-128"/>
            </a:endParaRPr>
          </a:p>
        </p:txBody>
      </p:sp>
      <p:sp>
        <p:nvSpPr>
          <p:cNvPr id="156" name="正方形/長方形 155"/>
          <p:cNvSpPr/>
          <p:nvPr/>
        </p:nvSpPr>
        <p:spPr>
          <a:xfrm>
            <a:off x="2980780" y="2060848"/>
            <a:ext cx="520678" cy="30012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1200" b="1" dirty="0" smtClean="0">
                <a:solidFill>
                  <a:schemeClr val="tx1"/>
                </a:solidFill>
                <a:latin typeface="Meiryo UI" pitchFamily="50" charset="-128"/>
                <a:ea typeface="Meiryo UI" pitchFamily="50" charset="-128"/>
                <a:cs typeface="Meiryo UI" pitchFamily="50" charset="-128"/>
              </a:rPr>
              <a:t>要望</a:t>
            </a:r>
            <a:endParaRPr kumimoji="1" lang="en-US" altLang="ja-JP" sz="1200" b="1" dirty="0" smtClean="0">
              <a:solidFill>
                <a:schemeClr val="tx1"/>
              </a:solidFill>
              <a:latin typeface="Meiryo UI" pitchFamily="50" charset="-128"/>
              <a:ea typeface="Meiryo UI" pitchFamily="50" charset="-128"/>
              <a:cs typeface="Meiryo UI" pitchFamily="50" charset="-128"/>
            </a:endParaRPr>
          </a:p>
        </p:txBody>
      </p:sp>
      <p:sp>
        <p:nvSpPr>
          <p:cNvPr id="157" name="平行四辺形 156"/>
          <p:cNvSpPr/>
          <p:nvPr/>
        </p:nvSpPr>
        <p:spPr>
          <a:xfrm>
            <a:off x="964556" y="2204864"/>
            <a:ext cx="1584175" cy="609285"/>
          </a:xfrm>
          <a:prstGeom prst="parallelogram">
            <a:avLst/>
          </a:prstGeom>
          <a:solidFill>
            <a:schemeClr val="accent5">
              <a:lumMod val="20000"/>
              <a:lumOff val="80000"/>
            </a:schemeClr>
          </a:solidFill>
          <a:ln w="3175">
            <a:solidFill>
              <a:schemeClr val="accent5">
                <a:lumMod val="75000"/>
              </a:schemeClr>
            </a:solid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anchor="ctr"/>
          <a:lstStyle/>
          <a:p>
            <a:pPr algn="ctr"/>
            <a:r>
              <a:rPr lang="ja-JP" altLang="en-US" sz="1400" dirty="0" smtClean="0">
                <a:solidFill>
                  <a:schemeClr val="tx1"/>
                </a:solidFill>
                <a:latin typeface="Meiryo UI" pitchFamily="50" charset="-128"/>
                <a:ea typeface="Meiryo UI" pitchFamily="50" charset="-128"/>
                <a:cs typeface="Meiryo UI" pitchFamily="50" charset="-128"/>
              </a:rPr>
              <a:t>地元・地域</a:t>
            </a:r>
            <a:endParaRPr lang="en-US" altLang="ja-JP" sz="1400" dirty="0" smtClean="0">
              <a:solidFill>
                <a:schemeClr val="tx1"/>
              </a:solidFill>
              <a:latin typeface="Meiryo UI" pitchFamily="50" charset="-128"/>
              <a:ea typeface="Meiryo UI" pitchFamily="50" charset="-128"/>
              <a:cs typeface="Meiryo UI" pitchFamily="50" charset="-128"/>
            </a:endParaRPr>
          </a:p>
          <a:p>
            <a:pPr algn="ctr"/>
            <a:r>
              <a:rPr lang="ja-JP" altLang="en-US" sz="1400" dirty="0" smtClean="0">
                <a:solidFill>
                  <a:schemeClr val="tx1"/>
                </a:solidFill>
                <a:latin typeface="Meiryo UI" pitchFamily="50" charset="-128"/>
                <a:ea typeface="Meiryo UI" pitchFamily="50" charset="-128"/>
                <a:cs typeface="Meiryo UI" pitchFamily="50" charset="-128"/>
              </a:rPr>
              <a:t>が運営</a:t>
            </a:r>
            <a:endParaRPr lang="en-US" altLang="ja-JP" sz="1400" dirty="0" smtClean="0">
              <a:solidFill>
                <a:schemeClr val="tx1"/>
              </a:solidFill>
              <a:latin typeface="Meiryo UI" pitchFamily="50" charset="-128"/>
              <a:ea typeface="Meiryo UI" pitchFamily="50" charset="-128"/>
              <a:cs typeface="Meiryo UI" pitchFamily="50" charset="-128"/>
            </a:endParaRPr>
          </a:p>
        </p:txBody>
      </p:sp>
      <p:sp>
        <p:nvSpPr>
          <p:cNvPr id="158" name="角丸四角形 157"/>
          <p:cNvSpPr/>
          <p:nvPr/>
        </p:nvSpPr>
        <p:spPr>
          <a:xfrm>
            <a:off x="748532" y="1988840"/>
            <a:ext cx="2160240" cy="288032"/>
          </a:xfrm>
          <a:prstGeom prst="roundRect">
            <a:avLst/>
          </a:prstGeom>
          <a:ln w="3175">
            <a:solidFill>
              <a:schemeClr val="lt1">
                <a:hueOff val="0"/>
                <a:satOff val="0"/>
                <a:lumOff val="0"/>
              </a:schemeClr>
            </a:solid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anchor="ctr"/>
          <a:lstStyle/>
          <a:p>
            <a:pPr algn="ctr"/>
            <a:r>
              <a:rPr lang="ja-JP" altLang="en-US" sz="1200" dirty="0" smtClean="0">
                <a:solidFill>
                  <a:prstClr val="white"/>
                </a:solidFill>
                <a:latin typeface="Meiryo UI" pitchFamily="50" charset="-128"/>
                <a:ea typeface="Meiryo UI" pitchFamily="50" charset="-128"/>
                <a:cs typeface="Meiryo UI" pitchFamily="50" charset="-128"/>
              </a:rPr>
              <a:t>児童遊園などコミュニティ用地</a:t>
            </a:r>
            <a:endParaRPr lang="en-US" altLang="ja-JP" sz="1200" dirty="0" smtClean="0">
              <a:solidFill>
                <a:prstClr val="white"/>
              </a:solidFill>
              <a:latin typeface="Meiryo UI" pitchFamily="50" charset="-128"/>
              <a:ea typeface="Meiryo UI" pitchFamily="50" charset="-128"/>
              <a:cs typeface="Meiryo UI" pitchFamily="50" charset="-128"/>
            </a:endParaRPr>
          </a:p>
        </p:txBody>
      </p:sp>
      <p:sp>
        <p:nvSpPr>
          <p:cNvPr id="160" name="正方形/長方形 159"/>
          <p:cNvSpPr/>
          <p:nvPr/>
        </p:nvSpPr>
        <p:spPr>
          <a:xfrm>
            <a:off x="6652505" y="1981200"/>
            <a:ext cx="2396246" cy="907740"/>
          </a:xfrm>
          <a:prstGeom prst="rect">
            <a:avLst/>
          </a:prstGeom>
          <a:gradFill flip="none" rotWithShape="1">
            <a:gsLst>
              <a:gs pos="0">
                <a:srgbClr val="FFC000">
                  <a:tint val="66000"/>
                  <a:satMod val="160000"/>
                </a:srgbClr>
              </a:gs>
              <a:gs pos="50000">
                <a:srgbClr val="FFC000">
                  <a:tint val="44500"/>
                  <a:satMod val="160000"/>
                </a:srgbClr>
              </a:gs>
              <a:gs pos="100000">
                <a:srgbClr val="FFC000">
                  <a:tint val="23500"/>
                  <a:satMod val="160000"/>
                </a:srgbClr>
              </a:gs>
            </a:gsLst>
            <a:lin ang="13500000" scaled="1"/>
            <a:tileRect/>
          </a:gradFill>
          <a:ln w="9525">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p>
            <a:pPr>
              <a:defRPr/>
            </a:pPr>
            <a:r>
              <a:rPr lang="ja-JP" altLang="en-US" sz="1200" dirty="0" smtClean="0">
                <a:solidFill>
                  <a:prstClr val="black"/>
                </a:solidFill>
                <a:latin typeface="Meiryo UI" pitchFamily="50" charset="-128"/>
                <a:ea typeface="Meiryo UI" pitchFamily="50" charset="-128"/>
                <a:cs typeface="Meiryo UI" pitchFamily="50" charset="-128"/>
              </a:rPr>
              <a:t>○　防災倉庫の設置や、その他の</a:t>
            </a:r>
            <a:endParaRPr lang="en-US" altLang="ja-JP" sz="1200" dirty="0" smtClean="0">
              <a:solidFill>
                <a:prstClr val="black"/>
              </a:solidFill>
              <a:latin typeface="Meiryo UI" pitchFamily="50" charset="-128"/>
              <a:ea typeface="Meiryo UI" pitchFamily="50" charset="-128"/>
              <a:cs typeface="Meiryo UI" pitchFamily="50" charset="-128"/>
            </a:endParaRPr>
          </a:p>
          <a:p>
            <a:pPr>
              <a:defRPr/>
            </a:pPr>
            <a:r>
              <a:rPr lang="ja-JP" altLang="en-US" sz="1200" dirty="0" smtClean="0">
                <a:solidFill>
                  <a:prstClr val="black"/>
                </a:solidFill>
                <a:latin typeface="Meiryo UI" pitchFamily="50" charset="-128"/>
                <a:ea typeface="Meiryo UI" pitchFamily="50" charset="-128"/>
                <a:cs typeface="Meiryo UI" pitchFamily="50" charset="-128"/>
              </a:rPr>
              <a:t>　　 利用にかかる事項など総合区長</a:t>
            </a:r>
            <a:endParaRPr lang="en-US" altLang="ja-JP" sz="1200" dirty="0" smtClean="0">
              <a:solidFill>
                <a:prstClr val="black"/>
              </a:solidFill>
              <a:latin typeface="Meiryo UI" pitchFamily="50" charset="-128"/>
              <a:ea typeface="Meiryo UI" pitchFamily="50" charset="-128"/>
              <a:cs typeface="Meiryo UI" pitchFamily="50" charset="-128"/>
            </a:endParaRPr>
          </a:p>
          <a:p>
            <a:pPr>
              <a:defRPr/>
            </a:pPr>
            <a:r>
              <a:rPr lang="ja-JP" altLang="en-US" sz="1200" dirty="0" smtClean="0">
                <a:solidFill>
                  <a:prstClr val="black"/>
                </a:solidFill>
                <a:latin typeface="Meiryo UI" pitchFamily="50" charset="-128"/>
                <a:ea typeface="Meiryo UI" pitchFamily="50" charset="-128"/>
                <a:cs typeface="Meiryo UI" pitchFamily="50" charset="-128"/>
              </a:rPr>
              <a:t>　　 が判断・決定</a:t>
            </a:r>
          </a:p>
        </p:txBody>
      </p:sp>
      <p:sp>
        <p:nvSpPr>
          <p:cNvPr id="161" name="角丸四角形 160"/>
          <p:cNvSpPr/>
          <p:nvPr/>
        </p:nvSpPr>
        <p:spPr>
          <a:xfrm>
            <a:off x="6652504" y="1723876"/>
            <a:ext cx="2032438" cy="278225"/>
          </a:xfrm>
          <a:prstGeom prst="roundRect">
            <a:avLst>
              <a:gd name="adj" fmla="val 5976"/>
            </a:avLst>
          </a:prstGeom>
          <a:solidFill>
            <a:schemeClr val="tx2">
              <a:lumMod val="75000"/>
            </a:schemeClr>
          </a:solidFill>
          <a:ln w="15875">
            <a:no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ctr"/>
            <a:r>
              <a:rPr lang="ja-JP" altLang="en-US" sz="1200" b="1" dirty="0" smtClean="0">
                <a:solidFill>
                  <a:schemeClr val="bg1"/>
                </a:solidFill>
                <a:latin typeface="Meiryo UI" panose="020B0604030504040204" pitchFamily="50" charset="-128"/>
                <a:ea typeface="Meiryo UI" panose="020B0604030504040204" pitchFamily="50" charset="-128"/>
                <a:cs typeface="Meiryo UI" panose="020B0604030504040204" pitchFamily="50" charset="-128"/>
              </a:rPr>
              <a:t>財産の管理権限変更</a:t>
            </a:r>
            <a:endParaRPr lang="en-US" altLang="ja-JP" sz="1200" b="1" dirty="0">
              <a:solidFill>
                <a:schemeClr val="bg1"/>
              </a:solidFill>
              <a:latin typeface="Meiryo UI" panose="020B0604030504040204" pitchFamily="50" charset="-128"/>
              <a:ea typeface="Meiryo UI" panose="020B0604030504040204" pitchFamily="50" charset="-128"/>
              <a:cs typeface="Meiryo UI" panose="020B0604030504040204" pitchFamily="50" charset="-128"/>
            </a:endParaRPr>
          </a:p>
        </p:txBody>
      </p:sp>
      <p:grpSp>
        <p:nvGrpSpPr>
          <p:cNvPr id="2" name="グループ化 145"/>
          <p:cNvGrpSpPr/>
          <p:nvPr/>
        </p:nvGrpSpPr>
        <p:grpSpPr>
          <a:xfrm>
            <a:off x="3904308" y="2061344"/>
            <a:ext cx="504056" cy="648072"/>
            <a:chOff x="1764847" y="1268760"/>
            <a:chExt cx="501737" cy="521814"/>
          </a:xfrm>
        </p:grpSpPr>
        <p:sp>
          <p:nvSpPr>
            <p:cNvPr id="42" name="二等辺三角形 41"/>
            <p:cNvSpPr/>
            <p:nvPr/>
          </p:nvSpPr>
          <p:spPr>
            <a:xfrm>
              <a:off x="1764847" y="1358526"/>
              <a:ext cx="501737" cy="432048"/>
            </a:xfrm>
            <a:prstGeom prst="triangle">
              <a:avLst/>
            </a:prstGeom>
            <a:solidFill>
              <a:schemeClr val="accent4">
                <a:lumMod val="60000"/>
                <a:lumOff val="40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3" name="円/楕円 42"/>
            <p:cNvSpPr/>
            <p:nvPr/>
          </p:nvSpPr>
          <p:spPr>
            <a:xfrm>
              <a:off x="1835696" y="1268760"/>
              <a:ext cx="360040" cy="288032"/>
            </a:xfrm>
            <a:prstGeom prst="ellipse">
              <a:avLst/>
            </a:prstGeom>
            <a:solidFill>
              <a:schemeClr val="accent4">
                <a:lumMod val="60000"/>
                <a:lumOff val="40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sp>
        <p:nvSpPr>
          <p:cNvPr id="45" name="正方形/長方形 44"/>
          <p:cNvSpPr/>
          <p:nvPr/>
        </p:nvSpPr>
        <p:spPr>
          <a:xfrm>
            <a:off x="175940" y="3330600"/>
            <a:ext cx="7482160" cy="360040"/>
          </a:xfrm>
          <a:prstGeom prst="rect">
            <a:avLst/>
          </a:prstGeom>
          <a:gradFill>
            <a:gsLst>
              <a:gs pos="0">
                <a:schemeClr val="accent6">
                  <a:tint val="50000"/>
                  <a:satMod val="300000"/>
                </a:schemeClr>
              </a:gs>
              <a:gs pos="35000">
                <a:schemeClr val="accent6">
                  <a:tint val="37000"/>
                  <a:satMod val="300000"/>
                </a:schemeClr>
              </a:gs>
              <a:gs pos="100000">
                <a:schemeClr val="accent6">
                  <a:tint val="15000"/>
                  <a:satMod val="350000"/>
                </a:schemeClr>
              </a:gs>
            </a:gsLst>
            <a:lin ang="16200000" scaled="1"/>
          </a:gradFill>
          <a:ln w="12700">
            <a:solidFill>
              <a:schemeClr val="accent6">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p>
            <a:r>
              <a:rPr lang="ja-JP" altLang="en-US" sz="1400" dirty="0" smtClean="0">
                <a:solidFill>
                  <a:prstClr val="black"/>
                </a:solidFill>
                <a:latin typeface="Meiryo UI" pitchFamily="50" charset="-128"/>
                <a:ea typeface="Meiryo UI" pitchFamily="50" charset="-128"/>
                <a:cs typeface="Meiryo UI" pitchFamily="50" charset="-128"/>
              </a:rPr>
              <a:t>◆　市有地を有効活用</a:t>
            </a:r>
            <a:r>
              <a:rPr lang="en-US" altLang="ja-JP" sz="1400" dirty="0" smtClean="0">
                <a:solidFill>
                  <a:prstClr val="black"/>
                </a:solidFill>
                <a:latin typeface="Meiryo UI" pitchFamily="50" charset="-128"/>
                <a:ea typeface="Meiryo UI" pitchFamily="50" charset="-128"/>
                <a:cs typeface="Meiryo UI" pitchFamily="50" charset="-128"/>
              </a:rPr>
              <a:t>(</a:t>
            </a:r>
            <a:r>
              <a:rPr lang="ja-JP" altLang="en-US" sz="1400" dirty="0" smtClean="0">
                <a:solidFill>
                  <a:prstClr val="black"/>
                </a:solidFill>
                <a:latin typeface="Meiryo UI" pitchFamily="50" charset="-128"/>
                <a:ea typeface="Meiryo UI" pitchFamily="50" charset="-128"/>
                <a:cs typeface="Meiryo UI" pitchFamily="50" charset="-128"/>
              </a:rPr>
              <a:t>売払い等</a:t>
            </a:r>
            <a:r>
              <a:rPr lang="en-US" altLang="ja-JP" sz="1400" dirty="0" smtClean="0">
                <a:solidFill>
                  <a:prstClr val="black"/>
                </a:solidFill>
                <a:latin typeface="Meiryo UI" pitchFamily="50" charset="-128"/>
                <a:ea typeface="Meiryo UI" pitchFamily="50" charset="-128"/>
                <a:cs typeface="Meiryo UI" pitchFamily="50" charset="-128"/>
              </a:rPr>
              <a:t>)</a:t>
            </a:r>
            <a:r>
              <a:rPr lang="ja-JP" altLang="en-US" sz="1400" dirty="0" smtClean="0">
                <a:solidFill>
                  <a:prstClr val="black"/>
                </a:solidFill>
                <a:latin typeface="Meiryo UI" pitchFamily="50" charset="-128"/>
                <a:ea typeface="Meiryo UI" pitchFamily="50" charset="-128"/>
                <a:cs typeface="Meiryo UI" pitchFamily="50" charset="-128"/>
              </a:rPr>
              <a:t>する場合の例</a:t>
            </a:r>
            <a:endParaRPr lang="en-US" altLang="ja-JP" sz="1400" dirty="0" smtClean="0">
              <a:solidFill>
                <a:prstClr val="black"/>
              </a:solidFill>
              <a:latin typeface="Meiryo UI" pitchFamily="50" charset="-128"/>
              <a:ea typeface="Meiryo UI" pitchFamily="50" charset="-128"/>
              <a:cs typeface="Meiryo UI" pitchFamily="50" charset="-128"/>
            </a:endParaRPr>
          </a:p>
        </p:txBody>
      </p:sp>
      <p:sp>
        <p:nvSpPr>
          <p:cNvPr id="47" name="角丸四角形吹き出し 46"/>
          <p:cNvSpPr/>
          <p:nvPr/>
        </p:nvSpPr>
        <p:spPr>
          <a:xfrm>
            <a:off x="1187624" y="6381328"/>
            <a:ext cx="7632848" cy="476672"/>
          </a:xfrm>
          <a:prstGeom prst="wedgeRoundRectCallout">
            <a:avLst>
              <a:gd name="adj1" fmla="val 23018"/>
              <a:gd name="adj2" fmla="val 41087"/>
              <a:gd name="adj3" fmla="val 16667"/>
            </a:avLst>
          </a:prstGeom>
          <a:solidFill>
            <a:schemeClr val="accent5">
              <a:lumMod val="60000"/>
              <a:lumOff val="40000"/>
            </a:schemeClr>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ja-JP" altLang="en-US" sz="1400" dirty="0" smtClean="0">
                <a:solidFill>
                  <a:prstClr val="black"/>
                </a:solidFill>
                <a:latin typeface="Meiryo UI" pitchFamily="50" charset="-128"/>
                <a:ea typeface="Meiryo UI" pitchFamily="50" charset="-128"/>
                <a:cs typeface="Meiryo UI" pitchFamily="50" charset="-128"/>
              </a:rPr>
              <a:t>　　　　　　　</a:t>
            </a:r>
            <a:r>
              <a:rPr lang="ja-JP" altLang="en-US" sz="1500" dirty="0" smtClean="0">
                <a:solidFill>
                  <a:prstClr val="black"/>
                </a:solidFill>
                <a:latin typeface="Meiryo UI" pitchFamily="50" charset="-128"/>
                <a:ea typeface="Meiryo UI" pitchFamily="50" charset="-128"/>
                <a:cs typeface="Meiryo UI" pitchFamily="50" charset="-128"/>
              </a:rPr>
              <a:t>市長（処分権限者）</a:t>
            </a:r>
            <a:r>
              <a:rPr lang="en-US" altLang="ja-JP" sz="1500" dirty="0" smtClean="0">
                <a:solidFill>
                  <a:prstClr val="black"/>
                </a:solidFill>
                <a:latin typeface="Meiryo UI" pitchFamily="50" charset="-128"/>
                <a:ea typeface="Meiryo UI" pitchFamily="50" charset="-128"/>
                <a:cs typeface="Meiryo UI" pitchFamily="50" charset="-128"/>
              </a:rPr>
              <a:t>:</a:t>
            </a:r>
            <a:r>
              <a:rPr lang="ja-JP" altLang="en-US" sz="1500" dirty="0" smtClean="0">
                <a:solidFill>
                  <a:prstClr val="black"/>
                </a:solidFill>
                <a:latin typeface="Meiryo UI" pitchFamily="50" charset="-128"/>
                <a:ea typeface="Meiryo UI" pitchFamily="50" charset="-128"/>
                <a:cs typeface="Meiryo UI" pitchFamily="50" charset="-128"/>
              </a:rPr>
              <a:t>　売払い処分</a:t>
            </a:r>
            <a:r>
              <a:rPr lang="ja-JP" altLang="en-US" sz="1400" dirty="0" smtClean="0">
                <a:solidFill>
                  <a:prstClr val="black"/>
                </a:solidFill>
                <a:latin typeface="Meiryo UI" pitchFamily="50" charset="-128"/>
                <a:ea typeface="Meiryo UI" pitchFamily="50" charset="-128"/>
                <a:cs typeface="Meiryo UI" pitchFamily="50" charset="-128"/>
              </a:rPr>
              <a:t>　　</a:t>
            </a:r>
            <a:r>
              <a:rPr lang="en-US" altLang="ja-JP" sz="1200" dirty="0" smtClean="0">
                <a:solidFill>
                  <a:prstClr val="black"/>
                </a:solidFill>
                <a:latin typeface="Meiryo UI" pitchFamily="50" charset="-128"/>
                <a:ea typeface="Meiryo UI" pitchFamily="50" charset="-128"/>
                <a:cs typeface="Meiryo UI" pitchFamily="50" charset="-128"/>
              </a:rPr>
              <a:t>※</a:t>
            </a:r>
            <a:r>
              <a:rPr lang="ja-JP" altLang="en-US" sz="1200" dirty="0" smtClean="0">
                <a:solidFill>
                  <a:prstClr val="black"/>
                </a:solidFill>
                <a:latin typeface="Meiryo UI" pitchFamily="50" charset="-128"/>
                <a:ea typeface="Meiryo UI" pitchFamily="50" charset="-128"/>
                <a:cs typeface="Meiryo UI" pitchFamily="50" charset="-128"/>
              </a:rPr>
              <a:t>一定規模以上の財産の処分は議会の議決が必要</a:t>
            </a:r>
            <a:endParaRPr lang="ja-JP" altLang="en-US" sz="1200" dirty="0">
              <a:solidFill>
                <a:prstClr val="black"/>
              </a:solidFill>
              <a:latin typeface="Meiryo UI" pitchFamily="50" charset="-128"/>
              <a:ea typeface="Meiryo UI" pitchFamily="50" charset="-128"/>
              <a:cs typeface="Meiryo UI" pitchFamily="50" charset="-128"/>
            </a:endParaRPr>
          </a:p>
        </p:txBody>
      </p:sp>
      <p:sp>
        <p:nvSpPr>
          <p:cNvPr id="48" name="左矢印 47"/>
          <p:cNvSpPr/>
          <p:nvPr/>
        </p:nvSpPr>
        <p:spPr>
          <a:xfrm rot="16200000">
            <a:off x="4612382" y="5764882"/>
            <a:ext cx="495300" cy="576064"/>
          </a:xfrm>
          <a:prstGeom prst="leftArrow">
            <a:avLst>
              <a:gd name="adj1" fmla="val 50000"/>
              <a:gd name="adj2" fmla="val 32051"/>
            </a:avLst>
          </a:prstGeom>
          <a:solidFill>
            <a:schemeClr val="accent1"/>
          </a:solidFill>
          <a:ln w="3175">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55" name="角丸四角形 54"/>
          <p:cNvSpPr/>
          <p:nvPr/>
        </p:nvSpPr>
        <p:spPr>
          <a:xfrm>
            <a:off x="395536" y="4221088"/>
            <a:ext cx="6192687" cy="1440160"/>
          </a:xfrm>
          <a:prstGeom prst="roundRect">
            <a:avLst/>
          </a:prstGeom>
          <a:noFill/>
        </p:spPr>
        <p:style>
          <a:lnRef idx="2">
            <a:schemeClr val="accent6"/>
          </a:lnRef>
          <a:fillRef idx="1">
            <a:schemeClr val="lt1"/>
          </a:fillRef>
          <a:effectRef idx="0">
            <a:schemeClr val="accent6"/>
          </a:effectRef>
          <a:fontRef idx="minor">
            <a:schemeClr val="dk1"/>
          </a:fontRef>
        </p:style>
        <p:txBody>
          <a:bodyPr rtlCol="0" anchor="ctr"/>
          <a:lstStyle/>
          <a:p>
            <a:pPr algn="ctr"/>
            <a:endParaRPr lang="ja-JP" altLang="en-US">
              <a:solidFill>
                <a:prstClr val="black"/>
              </a:solidFill>
            </a:endParaRPr>
          </a:p>
        </p:txBody>
      </p:sp>
      <p:sp>
        <p:nvSpPr>
          <p:cNvPr id="67" name="平行四辺形 66"/>
          <p:cNvSpPr/>
          <p:nvPr/>
        </p:nvSpPr>
        <p:spPr>
          <a:xfrm>
            <a:off x="3851920" y="4293096"/>
            <a:ext cx="2592288" cy="1296144"/>
          </a:xfrm>
          <a:prstGeom prst="parallelogram">
            <a:avLst>
              <a:gd name="adj" fmla="val 16983"/>
            </a:avLst>
          </a:prstGeom>
          <a:solidFill>
            <a:schemeClr val="accent5">
              <a:lumMod val="20000"/>
              <a:lumOff val="80000"/>
            </a:schemeClr>
          </a:solidFill>
          <a:ln w="28575">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altLang="ja-JP" sz="1200" dirty="0" smtClean="0">
              <a:solidFill>
                <a:schemeClr val="tx1"/>
              </a:solidFill>
              <a:latin typeface="Meiryo UI" pitchFamily="50" charset="-128"/>
              <a:ea typeface="Meiryo UI" pitchFamily="50" charset="-128"/>
              <a:cs typeface="Meiryo UI" pitchFamily="50" charset="-128"/>
            </a:endParaRPr>
          </a:p>
          <a:p>
            <a:endParaRPr lang="ja-JP" altLang="en-US" sz="1400" dirty="0">
              <a:solidFill>
                <a:schemeClr val="tx1"/>
              </a:solidFill>
              <a:latin typeface="Meiryo UI" pitchFamily="50" charset="-128"/>
              <a:ea typeface="Meiryo UI" pitchFamily="50" charset="-128"/>
              <a:cs typeface="Meiryo UI" pitchFamily="50" charset="-128"/>
            </a:endParaRPr>
          </a:p>
        </p:txBody>
      </p:sp>
      <p:sp>
        <p:nvSpPr>
          <p:cNvPr id="68" name="角丸四角形 67"/>
          <p:cNvSpPr/>
          <p:nvPr/>
        </p:nvSpPr>
        <p:spPr>
          <a:xfrm>
            <a:off x="6658328" y="5083200"/>
            <a:ext cx="2032438" cy="278225"/>
          </a:xfrm>
          <a:prstGeom prst="roundRect">
            <a:avLst>
              <a:gd name="adj" fmla="val 5976"/>
            </a:avLst>
          </a:prstGeom>
          <a:solidFill>
            <a:schemeClr val="tx2">
              <a:lumMod val="75000"/>
            </a:schemeClr>
          </a:solidFill>
          <a:ln w="15875">
            <a:no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ctr"/>
            <a:r>
              <a:rPr lang="ja-JP" altLang="en-US" sz="1200" b="1" dirty="0" smtClean="0">
                <a:solidFill>
                  <a:schemeClr val="bg1"/>
                </a:solidFill>
                <a:latin typeface="Meiryo UI" panose="020B0604030504040204" pitchFamily="50" charset="-128"/>
                <a:ea typeface="Meiryo UI" panose="020B0604030504040204" pitchFamily="50" charset="-128"/>
                <a:cs typeface="Meiryo UI" panose="020B0604030504040204" pitchFamily="50" charset="-128"/>
              </a:rPr>
              <a:t>財産の管理権限変更</a:t>
            </a:r>
            <a:endParaRPr lang="en-US" altLang="ja-JP" sz="1200" b="1" dirty="0">
              <a:solidFill>
                <a:schemeClr val="bg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70" name="正方形/長方形 69"/>
          <p:cNvSpPr/>
          <p:nvPr/>
        </p:nvSpPr>
        <p:spPr>
          <a:xfrm>
            <a:off x="6658329" y="5350892"/>
            <a:ext cx="2409471" cy="720080"/>
          </a:xfrm>
          <a:prstGeom prst="rect">
            <a:avLst/>
          </a:prstGeom>
          <a:gradFill flip="none" rotWithShape="1">
            <a:gsLst>
              <a:gs pos="0">
                <a:srgbClr val="FFC000">
                  <a:tint val="66000"/>
                  <a:satMod val="160000"/>
                </a:srgbClr>
              </a:gs>
              <a:gs pos="50000">
                <a:srgbClr val="FFC000">
                  <a:tint val="44500"/>
                  <a:satMod val="160000"/>
                </a:srgbClr>
              </a:gs>
              <a:gs pos="100000">
                <a:srgbClr val="FFC000">
                  <a:tint val="23500"/>
                  <a:satMod val="160000"/>
                </a:srgbClr>
              </a:gs>
            </a:gsLst>
            <a:lin ang="13500000" scaled="1"/>
            <a:tileRect/>
          </a:gradFill>
          <a:ln w="9525">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p>
            <a:r>
              <a:rPr lang="ja-JP" altLang="en-US" sz="1200" dirty="0" smtClean="0">
                <a:solidFill>
                  <a:prstClr val="black"/>
                </a:solidFill>
                <a:latin typeface="Meiryo UI" pitchFamily="50" charset="-128"/>
                <a:ea typeface="Meiryo UI" pitchFamily="50" charset="-128"/>
                <a:cs typeface="Meiryo UI" pitchFamily="50" charset="-128"/>
              </a:rPr>
              <a:t>○　</a:t>
            </a:r>
            <a:r>
              <a:rPr lang="ja-JP" altLang="en-US" sz="1200" dirty="0" smtClean="0">
                <a:solidFill>
                  <a:schemeClr val="tx1"/>
                </a:solidFill>
                <a:latin typeface="Meiryo UI" pitchFamily="50" charset="-128"/>
                <a:ea typeface="Meiryo UI" pitchFamily="50" charset="-128"/>
                <a:cs typeface="Meiryo UI" pitchFamily="50" charset="-128"/>
              </a:rPr>
              <a:t>保育所の誘致、商業施設の誘</a:t>
            </a:r>
            <a:endParaRPr lang="en-US" altLang="ja-JP" sz="1200" dirty="0" smtClean="0">
              <a:solidFill>
                <a:schemeClr val="tx1"/>
              </a:solidFill>
              <a:latin typeface="Meiryo UI" pitchFamily="50" charset="-128"/>
              <a:ea typeface="Meiryo UI" pitchFamily="50" charset="-128"/>
              <a:cs typeface="Meiryo UI" pitchFamily="50" charset="-128"/>
            </a:endParaRPr>
          </a:p>
          <a:p>
            <a:r>
              <a:rPr lang="en-US" altLang="ja-JP" sz="1200" dirty="0" smtClean="0">
                <a:solidFill>
                  <a:schemeClr val="tx1"/>
                </a:solidFill>
                <a:latin typeface="Meiryo UI" pitchFamily="50" charset="-128"/>
                <a:ea typeface="Meiryo UI" pitchFamily="50" charset="-128"/>
                <a:cs typeface="Meiryo UI" pitchFamily="50" charset="-128"/>
              </a:rPr>
              <a:t>     </a:t>
            </a:r>
            <a:r>
              <a:rPr lang="ja-JP" altLang="en-US" sz="1200" dirty="0" smtClean="0">
                <a:solidFill>
                  <a:schemeClr val="tx1"/>
                </a:solidFill>
                <a:latin typeface="Meiryo UI" pitchFamily="50" charset="-128"/>
                <a:ea typeface="Meiryo UI" pitchFamily="50" charset="-128"/>
                <a:cs typeface="Meiryo UI" pitchFamily="50" charset="-128"/>
              </a:rPr>
              <a:t>致など個別に具体的な売払い</a:t>
            </a:r>
            <a:endParaRPr lang="en-US" altLang="ja-JP" sz="1200" dirty="0" smtClean="0">
              <a:solidFill>
                <a:schemeClr val="tx1"/>
              </a:solidFill>
              <a:latin typeface="Meiryo UI" pitchFamily="50" charset="-128"/>
              <a:ea typeface="Meiryo UI" pitchFamily="50" charset="-128"/>
              <a:cs typeface="Meiryo UI" pitchFamily="50" charset="-128"/>
            </a:endParaRPr>
          </a:p>
          <a:p>
            <a:r>
              <a:rPr lang="en-US" altLang="ja-JP" sz="1200" dirty="0" smtClean="0">
                <a:solidFill>
                  <a:schemeClr val="tx1"/>
                </a:solidFill>
                <a:latin typeface="Meiryo UI" pitchFamily="50" charset="-128"/>
                <a:ea typeface="Meiryo UI" pitchFamily="50" charset="-128"/>
                <a:cs typeface="Meiryo UI" pitchFamily="50" charset="-128"/>
              </a:rPr>
              <a:t>     </a:t>
            </a:r>
            <a:r>
              <a:rPr lang="ja-JP" altLang="en-US" sz="1200" dirty="0" smtClean="0">
                <a:solidFill>
                  <a:schemeClr val="tx1"/>
                </a:solidFill>
                <a:latin typeface="Meiryo UI" pitchFamily="50" charset="-128"/>
                <a:ea typeface="Meiryo UI" pitchFamily="50" charset="-128"/>
                <a:cs typeface="Meiryo UI" pitchFamily="50" charset="-128"/>
              </a:rPr>
              <a:t>条件を</a:t>
            </a:r>
            <a:r>
              <a:rPr lang="ja-JP" altLang="en-US" sz="1200" dirty="0" smtClean="0">
                <a:solidFill>
                  <a:prstClr val="black"/>
                </a:solidFill>
                <a:latin typeface="Meiryo UI" pitchFamily="50" charset="-128"/>
                <a:ea typeface="Meiryo UI" pitchFamily="50" charset="-128"/>
                <a:cs typeface="Meiryo UI" pitchFamily="50" charset="-128"/>
              </a:rPr>
              <a:t>総合区長がマネジメント</a:t>
            </a:r>
          </a:p>
        </p:txBody>
      </p:sp>
      <p:sp>
        <p:nvSpPr>
          <p:cNvPr id="58" name="角丸四角形吹き出し 57"/>
          <p:cNvSpPr/>
          <p:nvPr/>
        </p:nvSpPr>
        <p:spPr>
          <a:xfrm>
            <a:off x="2339752" y="5733256"/>
            <a:ext cx="2160240" cy="360040"/>
          </a:xfrm>
          <a:prstGeom prst="wedgeRoundRectCallout">
            <a:avLst>
              <a:gd name="adj1" fmla="val 13549"/>
              <a:gd name="adj2" fmla="val -214874"/>
              <a:gd name="adj3" fmla="val 16667"/>
            </a:avLst>
          </a:prstGeom>
          <a:solidFill>
            <a:schemeClr val="bg1"/>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1050" dirty="0" smtClean="0">
                <a:solidFill>
                  <a:prstClr val="black"/>
                </a:solidFill>
                <a:latin typeface="Meiryo UI" pitchFamily="50" charset="-128"/>
                <a:ea typeface="Meiryo UI" pitchFamily="50" charset="-128"/>
                <a:cs typeface="Meiryo UI" pitchFamily="50" charset="-128"/>
              </a:rPr>
              <a:t>管理権限移管にかかる審議・承認（財産運用委員会）</a:t>
            </a:r>
            <a:endParaRPr lang="ja-JP" altLang="en-US" sz="1050" dirty="0">
              <a:solidFill>
                <a:prstClr val="white"/>
              </a:solidFill>
            </a:endParaRPr>
          </a:p>
        </p:txBody>
      </p:sp>
      <p:sp>
        <p:nvSpPr>
          <p:cNvPr id="71" name="テキスト ボックス 70"/>
          <p:cNvSpPr txBox="1"/>
          <p:nvPr/>
        </p:nvSpPr>
        <p:spPr>
          <a:xfrm>
            <a:off x="-121196" y="476672"/>
            <a:ext cx="5217337" cy="384721"/>
          </a:xfrm>
          <a:prstGeom prst="rect">
            <a:avLst/>
          </a:prstGeom>
          <a:noFill/>
        </p:spPr>
        <p:txBody>
          <a:bodyPr wrap="square" rtlCol="0">
            <a:spAutoFit/>
          </a:bodyPr>
          <a:lstStyle/>
          <a:p>
            <a:r>
              <a:rPr lang="ja-JP" altLang="en-US" sz="1900" b="1"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（３）地域の実情に応じたまちづくりのイメージ</a:t>
            </a:r>
            <a:endParaRPr lang="ja-JP" altLang="en-US" sz="19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75" name="正方形/長方形 74"/>
          <p:cNvSpPr/>
          <p:nvPr/>
        </p:nvSpPr>
        <p:spPr>
          <a:xfrm>
            <a:off x="-1825" y="15154"/>
            <a:ext cx="9144000" cy="432000"/>
          </a:xfrm>
          <a:prstGeom prst="rect">
            <a:avLst/>
          </a:prstGeom>
          <a:gradFill>
            <a:gsLst>
              <a:gs pos="0">
                <a:schemeClr val="accent2">
                  <a:lumMod val="40000"/>
                  <a:lumOff val="60000"/>
                </a:schemeClr>
              </a:gs>
              <a:gs pos="50000">
                <a:schemeClr val="bg1"/>
              </a:gs>
              <a:gs pos="100000">
                <a:schemeClr val="accent2">
                  <a:lumMod val="40000"/>
                  <a:lumOff val="6000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r>
              <a:rPr lang="ja-JP" altLang="en-US" sz="2000" b="1" dirty="0" smtClean="0">
                <a:solidFill>
                  <a:prstClr val="black"/>
                </a:solidFill>
                <a:latin typeface="Meiryo UI" pitchFamily="50" charset="-128"/>
                <a:ea typeface="Meiryo UI" pitchFamily="50" charset="-128"/>
                <a:cs typeface="Meiryo UI" pitchFamily="50" charset="-128"/>
              </a:rPr>
              <a:t>　参考</a:t>
            </a:r>
            <a:endParaRPr lang="ja-JP" altLang="en-US" sz="2000" b="1" dirty="0">
              <a:solidFill>
                <a:prstClr val="black"/>
              </a:solidFill>
              <a:latin typeface="Meiryo UI" pitchFamily="50" charset="-128"/>
              <a:ea typeface="Meiryo UI" pitchFamily="50" charset="-128"/>
              <a:cs typeface="Meiryo UI" pitchFamily="50" charset="-128"/>
            </a:endParaRPr>
          </a:p>
        </p:txBody>
      </p:sp>
      <p:sp>
        <p:nvSpPr>
          <p:cNvPr id="57" name="正方形/長方形 27"/>
          <p:cNvSpPr>
            <a:spLocks noChangeArrowheads="1"/>
          </p:cNvSpPr>
          <p:nvPr/>
        </p:nvSpPr>
        <p:spPr bwMode="auto">
          <a:xfrm>
            <a:off x="8112125" y="0"/>
            <a:ext cx="1031875" cy="261937"/>
          </a:xfrm>
          <a:prstGeom prst="rect">
            <a:avLst/>
          </a:prstGeom>
          <a:noFill/>
          <a:ln w="9525">
            <a:noFill/>
            <a:miter lim="800000"/>
            <a:headEnd/>
            <a:tailEnd/>
          </a:ln>
        </p:spPr>
        <p:txBody>
          <a:bodyPr>
            <a:spAutoFit/>
          </a:bodyPr>
          <a:lstStyle/>
          <a:p>
            <a:pPr algn="r"/>
            <a:r>
              <a:rPr lang="ja-JP" altLang="en-US" sz="1100" b="1" dirty="0">
                <a:solidFill>
                  <a:srgbClr val="000000"/>
                </a:solidFill>
                <a:latin typeface="ＭＳ Ｐゴシック" charset="-128"/>
                <a:ea typeface="Meiryo UI" pitchFamily="50" charset="-128"/>
                <a:cs typeface="Meiryo UI" pitchFamily="50" charset="-128"/>
              </a:rPr>
              <a:t> </a:t>
            </a:r>
            <a:r>
              <a:rPr lang="ja-JP" altLang="en-US" sz="1100" b="1" dirty="0" smtClean="0">
                <a:solidFill>
                  <a:srgbClr val="000000"/>
                </a:solidFill>
                <a:latin typeface="ＭＳ Ｐゴシック" charset="-128"/>
                <a:ea typeface="Meiryo UI" pitchFamily="50" charset="-128"/>
                <a:cs typeface="Meiryo UI" pitchFamily="50" charset="-128"/>
              </a:rPr>
              <a:t>財産</a:t>
            </a:r>
            <a:r>
              <a:rPr lang="en-US" altLang="ja-JP" sz="1100" b="1" dirty="0" smtClean="0">
                <a:solidFill>
                  <a:srgbClr val="000000"/>
                </a:solidFill>
                <a:latin typeface="ＭＳ Ｐゴシック" charset="-128"/>
                <a:ea typeface="Meiryo UI" pitchFamily="50" charset="-128"/>
                <a:cs typeface="Meiryo UI" pitchFamily="50" charset="-128"/>
              </a:rPr>
              <a:t>-</a:t>
            </a:r>
            <a:r>
              <a:rPr lang="ja-JP" altLang="en-US" sz="1100" b="1" dirty="0" smtClean="0">
                <a:solidFill>
                  <a:srgbClr val="000000"/>
                </a:solidFill>
                <a:latin typeface="ＭＳ Ｐゴシック" charset="-128"/>
                <a:ea typeface="Meiryo UI" pitchFamily="50" charset="-128"/>
                <a:cs typeface="Meiryo UI" pitchFamily="50" charset="-128"/>
              </a:rPr>
              <a:t>５</a:t>
            </a:r>
            <a:endParaRPr lang="ja-JP" altLang="en-US" sz="1200" b="1" dirty="0">
              <a:solidFill>
                <a:srgbClr val="000000"/>
              </a:solidFill>
              <a:latin typeface="ＭＳ Ｐゴシック" charset="-128"/>
              <a:ea typeface="Meiryo UI" pitchFamily="50" charset="-128"/>
              <a:cs typeface="Meiryo UI" pitchFamily="50" charset="-128"/>
            </a:endParaRPr>
          </a:p>
        </p:txBody>
      </p:sp>
      <p:grpSp>
        <p:nvGrpSpPr>
          <p:cNvPr id="3" name="グループ化 145"/>
          <p:cNvGrpSpPr/>
          <p:nvPr/>
        </p:nvGrpSpPr>
        <p:grpSpPr>
          <a:xfrm>
            <a:off x="4808109" y="3573016"/>
            <a:ext cx="576064" cy="648072"/>
            <a:chOff x="1827564" y="1159509"/>
            <a:chExt cx="501737" cy="521814"/>
          </a:xfrm>
        </p:grpSpPr>
        <p:sp>
          <p:nvSpPr>
            <p:cNvPr id="53" name="二等辺三角形 52"/>
            <p:cNvSpPr/>
            <p:nvPr/>
          </p:nvSpPr>
          <p:spPr>
            <a:xfrm>
              <a:off x="1827564" y="1249275"/>
              <a:ext cx="501737" cy="432048"/>
            </a:xfrm>
            <a:prstGeom prst="triangle">
              <a:avLst/>
            </a:prstGeom>
            <a:solidFill>
              <a:schemeClr val="accent4">
                <a:lumMod val="60000"/>
                <a:lumOff val="40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4" name="円/楕円 53"/>
            <p:cNvSpPr/>
            <p:nvPr/>
          </p:nvSpPr>
          <p:spPr>
            <a:xfrm>
              <a:off x="1898413" y="1159509"/>
              <a:ext cx="360040" cy="288032"/>
            </a:xfrm>
            <a:prstGeom prst="ellipse">
              <a:avLst/>
            </a:prstGeom>
            <a:solidFill>
              <a:schemeClr val="accent4">
                <a:lumMod val="60000"/>
                <a:lumOff val="40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sp>
        <p:nvSpPr>
          <p:cNvPr id="51" name="角丸四角形 50"/>
          <p:cNvSpPr/>
          <p:nvPr/>
        </p:nvSpPr>
        <p:spPr>
          <a:xfrm>
            <a:off x="5508104" y="3697080"/>
            <a:ext cx="2016224" cy="576064"/>
          </a:xfrm>
          <a:prstGeom prst="roundRect">
            <a:avLst/>
          </a:prstGeom>
          <a:solidFill>
            <a:srgbClr val="FFC000"/>
          </a:solidFill>
          <a:ln w="3175">
            <a:solidFill>
              <a:schemeClr val="lt1">
                <a:hueOff val="0"/>
                <a:satOff val="0"/>
                <a:lumOff val="0"/>
              </a:schemeClr>
            </a:solid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anchor="ctr"/>
          <a:lstStyle/>
          <a:p>
            <a:pPr algn="ctr"/>
            <a:r>
              <a:rPr lang="ja-JP" altLang="en-US" sz="1200" dirty="0" smtClean="0">
                <a:solidFill>
                  <a:schemeClr val="tx1"/>
                </a:solidFill>
                <a:latin typeface="Meiryo UI" pitchFamily="50" charset="-128"/>
                <a:ea typeface="Meiryo UI" pitchFamily="50" charset="-128"/>
                <a:cs typeface="Meiryo UI" pitchFamily="50" charset="-128"/>
              </a:rPr>
              <a:t>総合区長</a:t>
            </a:r>
            <a:endParaRPr lang="en-US" altLang="ja-JP" sz="1200" dirty="0" smtClean="0">
              <a:solidFill>
                <a:schemeClr val="tx1"/>
              </a:solidFill>
              <a:latin typeface="Meiryo UI" pitchFamily="50" charset="-128"/>
              <a:ea typeface="Meiryo UI" pitchFamily="50" charset="-128"/>
              <a:cs typeface="Meiryo UI" pitchFamily="50" charset="-128"/>
            </a:endParaRPr>
          </a:p>
          <a:p>
            <a:pPr algn="ctr"/>
            <a:r>
              <a:rPr lang="ja-JP" altLang="en-US" sz="1200" dirty="0" smtClean="0">
                <a:solidFill>
                  <a:schemeClr val="tx1"/>
                </a:solidFill>
                <a:latin typeface="Meiryo UI" pitchFamily="50" charset="-128"/>
                <a:ea typeface="Meiryo UI" pitchFamily="50" charset="-128"/>
                <a:cs typeface="Meiryo UI" pitchFamily="50" charset="-128"/>
              </a:rPr>
              <a:t>（新財産管理者）</a:t>
            </a:r>
            <a:endParaRPr lang="en-US" altLang="ja-JP" sz="1200" b="1" dirty="0" smtClean="0">
              <a:solidFill>
                <a:schemeClr val="tx1"/>
              </a:solidFill>
              <a:latin typeface="Meiryo UI" pitchFamily="50" charset="-128"/>
              <a:ea typeface="Meiryo UI" pitchFamily="50" charset="-128"/>
              <a:cs typeface="Meiryo UI" pitchFamily="50" charset="-128"/>
            </a:endParaRPr>
          </a:p>
        </p:txBody>
      </p:sp>
      <p:sp>
        <p:nvSpPr>
          <p:cNvPr id="60" name="平行四辺形 59"/>
          <p:cNvSpPr/>
          <p:nvPr/>
        </p:nvSpPr>
        <p:spPr>
          <a:xfrm>
            <a:off x="539552" y="4293096"/>
            <a:ext cx="2304256" cy="1296144"/>
          </a:xfrm>
          <a:prstGeom prst="parallelogram">
            <a:avLst>
              <a:gd name="adj" fmla="val 16983"/>
            </a:avLst>
          </a:prstGeom>
          <a:solidFill>
            <a:schemeClr val="accent5">
              <a:lumMod val="20000"/>
              <a:lumOff val="80000"/>
            </a:schemeClr>
          </a:solidFill>
          <a:ln w="38100">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1400" dirty="0" smtClean="0">
                <a:solidFill>
                  <a:schemeClr val="tx1"/>
                </a:solidFill>
                <a:latin typeface="Meiryo UI" pitchFamily="50" charset="-128"/>
                <a:ea typeface="Meiryo UI" pitchFamily="50" charset="-128"/>
                <a:cs typeface="Meiryo UI" pitchFamily="50" charset="-128"/>
              </a:rPr>
              <a:t>市　有　地</a:t>
            </a:r>
            <a:endParaRPr lang="ja-JP" altLang="en-US" sz="1400" dirty="0">
              <a:solidFill>
                <a:schemeClr val="tx1"/>
              </a:solidFill>
              <a:latin typeface="Meiryo UI" pitchFamily="50" charset="-128"/>
              <a:ea typeface="Meiryo UI" pitchFamily="50" charset="-128"/>
              <a:cs typeface="Meiryo UI" pitchFamily="50" charset="-128"/>
            </a:endParaRPr>
          </a:p>
        </p:txBody>
      </p:sp>
      <p:sp>
        <p:nvSpPr>
          <p:cNvPr id="63" name="正方形/長方形 62"/>
          <p:cNvSpPr/>
          <p:nvPr/>
        </p:nvSpPr>
        <p:spPr>
          <a:xfrm>
            <a:off x="3162320" y="4475212"/>
            <a:ext cx="520678" cy="30012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1200" b="1" dirty="0" smtClean="0">
                <a:solidFill>
                  <a:schemeClr val="tx1"/>
                </a:solidFill>
                <a:latin typeface="Meiryo UI" pitchFamily="50" charset="-128"/>
                <a:ea typeface="Meiryo UI" pitchFamily="50" charset="-128"/>
                <a:cs typeface="Meiryo UI" pitchFamily="50" charset="-128"/>
              </a:rPr>
              <a:t>要望</a:t>
            </a:r>
            <a:endParaRPr kumimoji="1" lang="en-US" altLang="ja-JP" sz="1200" b="1" dirty="0" smtClean="0">
              <a:solidFill>
                <a:schemeClr val="tx1"/>
              </a:solidFill>
              <a:latin typeface="Meiryo UI" pitchFamily="50" charset="-128"/>
              <a:ea typeface="Meiryo UI" pitchFamily="50" charset="-128"/>
              <a:cs typeface="Meiryo UI" pitchFamily="50" charset="-128"/>
            </a:endParaRPr>
          </a:p>
        </p:txBody>
      </p:sp>
      <p:sp>
        <p:nvSpPr>
          <p:cNvPr id="69" name="右矢印 68"/>
          <p:cNvSpPr/>
          <p:nvPr/>
        </p:nvSpPr>
        <p:spPr>
          <a:xfrm rot="10800000">
            <a:off x="2987824" y="4725144"/>
            <a:ext cx="827584" cy="144017"/>
          </a:xfrm>
          <a:prstGeom prst="rightArrow">
            <a:avLst>
              <a:gd name="adj1" fmla="val 57695"/>
              <a:gd name="adj2" fmla="val 50000"/>
            </a:avLst>
          </a:prstGeom>
          <a:solidFill>
            <a:schemeClr val="bg1"/>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200" dirty="0">
              <a:solidFill>
                <a:prstClr val="black"/>
              </a:solidFill>
              <a:latin typeface="Meiryo UI" pitchFamily="50" charset="-128"/>
              <a:ea typeface="Meiryo UI" pitchFamily="50" charset="-128"/>
              <a:cs typeface="Meiryo UI" pitchFamily="50" charset="-128"/>
            </a:endParaRPr>
          </a:p>
        </p:txBody>
      </p:sp>
      <p:sp>
        <p:nvSpPr>
          <p:cNvPr id="72" name="右矢印 71"/>
          <p:cNvSpPr/>
          <p:nvPr/>
        </p:nvSpPr>
        <p:spPr>
          <a:xfrm>
            <a:off x="2915816" y="5013176"/>
            <a:ext cx="827584" cy="144016"/>
          </a:xfrm>
          <a:prstGeom prst="rightArrow">
            <a:avLst>
              <a:gd name="adj1" fmla="val 57695"/>
              <a:gd name="adj2" fmla="val 50000"/>
            </a:avLst>
          </a:prstGeom>
          <a:solidFill>
            <a:schemeClr val="bg1"/>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200" dirty="0">
              <a:solidFill>
                <a:prstClr val="black"/>
              </a:solidFill>
              <a:latin typeface="Meiryo UI" pitchFamily="50" charset="-128"/>
              <a:ea typeface="Meiryo UI" pitchFamily="50" charset="-128"/>
              <a:cs typeface="Meiryo UI" pitchFamily="50" charset="-128"/>
            </a:endParaRPr>
          </a:p>
        </p:txBody>
      </p:sp>
      <p:sp>
        <p:nvSpPr>
          <p:cNvPr id="76" name="正方形/長方形 75"/>
          <p:cNvSpPr/>
          <p:nvPr/>
        </p:nvSpPr>
        <p:spPr>
          <a:xfrm>
            <a:off x="3037736" y="5124068"/>
            <a:ext cx="520678" cy="30012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1200" b="1" dirty="0" smtClean="0">
                <a:solidFill>
                  <a:schemeClr val="tx1"/>
                </a:solidFill>
                <a:latin typeface="Meiryo UI" pitchFamily="50" charset="-128"/>
                <a:ea typeface="Meiryo UI" pitchFamily="50" charset="-128"/>
                <a:cs typeface="Meiryo UI" pitchFamily="50" charset="-128"/>
              </a:rPr>
              <a:t>移管</a:t>
            </a:r>
            <a:endParaRPr kumimoji="1" lang="en-US" altLang="ja-JP" sz="1200" b="1" dirty="0" smtClean="0">
              <a:solidFill>
                <a:schemeClr val="tx1"/>
              </a:solidFill>
              <a:latin typeface="Meiryo UI" pitchFamily="50" charset="-128"/>
              <a:ea typeface="Meiryo UI" pitchFamily="50" charset="-128"/>
              <a:cs typeface="Meiryo UI" pitchFamily="50" charset="-128"/>
            </a:endParaRPr>
          </a:p>
        </p:txBody>
      </p:sp>
      <p:sp>
        <p:nvSpPr>
          <p:cNvPr id="52" name="角丸四角形 51"/>
          <p:cNvSpPr/>
          <p:nvPr/>
        </p:nvSpPr>
        <p:spPr>
          <a:xfrm>
            <a:off x="611560" y="3861048"/>
            <a:ext cx="2464612" cy="289610"/>
          </a:xfrm>
          <a:prstGeom prst="roundRect">
            <a:avLst/>
          </a:prstGeom>
          <a:solidFill>
            <a:srgbClr val="FFC000"/>
          </a:solidFill>
          <a:ln w="3175">
            <a:solidFill>
              <a:schemeClr val="lt1">
                <a:hueOff val="0"/>
                <a:satOff val="0"/>
                <a:lumOff val="0"/>
              </a:schemeClr>
            </a:solid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anchor="ctr"/>
          <a:lstStyle/>
          <a:p>
            <a:pPr algn="ctr"/>
            <a:endParaRPr lang="en-US" altLang="ja-JP" sz="1400" dirty="0" smtClean="0">
              <a:solidFill>
                <a:schemeClr val="tx1"/>
              </a:solidFill>
              <a:latin typeface="Meiryo UI" pitchFamily="50" charset="-128"/>
              <a:ea typeface="Meiryo UI" pitchFamily="50" charset="-128"/>
              <a:cs typeface="Meiryo UI" pitchFamily="50" charset="-128"/>
            </a:endParaRPr>
          </a:p>
          <a:p>
            <a:pPr algn="ctr"/>
            <a:r>
              <a:rPr lang="ja-JP" altLang="en-US" sz="1400" dirty="0" smtClean="0">
                <a:solidFill>
                  <a:schemeClr val="tx1"/>
                </a:solidFill>
                <a:latin typeface="Meiryo UI" pitchFamily="50" charset="-128"/>
                <a:ea typeface="Meiryo UI" pitchFamily="50" charset="-128"/>
                <a:cs typeface="Meiryo UI" pitchFamily="50" charset="-128"/>
              </a:rPr>
              <a:t>局長</a:t>
            </a:r>
            <a:r>
              <a:rPr lang="ja-JP" altLang="en-US" sz="1200" dirty="0" smtClean="0">
                <a:solidFill>
                  <a:schemeClr val="tx1"/>
                </a:solidFill>
                <a:latin typeface="Meiryo UI" pitchFamily="50" charset="-128"/>
                <a:ea typeface="Meiryo UI" pitchFamily="50" charset="-128"/>
                <a:cs typeface="Meiryo UI" pitchFamily="50" charset="-128"/>
              </a:rPr>
              <a:t>（もと財産管理者）</a:t>
            </a:r>
            <a:endParaRPr lang="en-US" altLang="ja-JP" sz="1200" b="1" dirty="0" smtClean="0">
              <a:solidFill>
                <a:schemeClr val="tx1"/>
              </a:solidFill>
              <a:latin typeface="Meiryo UI" pitchFamily="50" charset="-128"/>
              <a:ea typeface="Meiryo UI" pitchFamily="50" charset="-128"/>
              <a:cs typeface="Meiryo UI" pitchFamily="50" charset="-128"/>
            </a:endParaRPr>
          </a:p>
          <a:p>
            <a:pPr algn="ctr"/>
            <a:endParaRPr lang="en-US" altLang="ja-JP" sz="1400" dirty="0" smtClean="0">
              <a:solidFill>
                <a:schemeClr val="tx1"/>
              </a:solidFill>
              <a:latin typeface="Meiryo UI" pitchFamily="50" charset="-128"/>
              <a:ea typeface="Meiryo UI" pitchFamily="50" charset="-128"/>
              <a:cs typeface="Meiryo UI" pitchFamily="50" charset="-128"/>
            </a:endParaRPr>
          </a:p>
        </p:txBody>
      </p:sp>
      <p:sp>
        <p:nvSpPr>
          <p:cNvPr id="41" name="正方形/長方形 40"/>
          <p:cNvSpPr/>
          <p:nvPr/>
        </p:nvSpPr>
        <p:spPr>
          <a:xfrm>
            <a:off x="4057288" y="4199012"/>
            <a:ext cx="2247900" cy="136014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altLang="ja-JP" sz="1200" dirty="0" smtClean="0">
              <a:solidFill>
                <a:schemeClr val="tx1"/>
              </a:solidFill>
              <a:latin typeface="Meiryo UI" pitchFamily="50" charset="-128"/>
              <a:ea typeface="Meiryo UI" pitchFamily="50" charset="-128"/>
              <a:cs typeface="Meiryo UI" pitchFamily="50" charset="-128"/>
            </a:endParaRPr>
          </a:p>
          <a:p>
            <a:r>
              <a:rPr lang="ja-JP" altLang="en-US" sz="1200" dirty="0" smtClean="0">
                <a:solidFill>
                  <a:schemeClr val="tx1"/>
                </a:solidFill>
                <a:latin typeface="Meiryo UI" pitchFamily="50" charset="-128"/>
                <a:ea typeface="Meiryo UI" pitchFamily="50" charset="-128"/>
                <a:cs typeface="Meiryo UI" pitchFamily="50" charset="-128"/>
              </a:rPr>
              <a:t>・ 総合区長が地域の要望を受け、　　</a:t>
            </a:r>
            <a:endParaRPr lang="en-US" altLang="ja-JP" sz="1200" dirty="0" smtClean="0">
              <a:solidFill>
                <a:schemeClr val="tx1"/>
              </a:solidFill>
              <a:latin typeface="Meiryo UI" pitchFamily="50" charset="-128"/>
              <a:ea typeface="Meiryo UI" pitchFamily="50" charset="-128"/>
              <a:cs typeface="Meiryo UI" pitchFamily="50" charset="-128"/>
            </a:endParaRPr>
          </a:p>
          <a:p>
            <a:r>
              <a:rPr lang="ja-JP" altLang="en-US" sz="1200" dirty="0" smtClean="0">
                <a:solidFill>
                  <a:schemeClr val="tx1"/>
                </a:solidFill>
                <a:latin typeface="Meiryo UI" pitchFamily="50" charset="-128"/>
                <a:ea typeface="Meiryo UI" pitchFamily="50" charset="-128"/>
                <a:cs typeface="Meiryo UI" pitchFamily="50" charset="-128"/>
              </a:rPr>
              <a:t>　 まちづくりの観点から局長に対し、</a:t>
            </a:r>
            <a:endParaRPr lang="en-US" altLang="ja-JP" sz="1200" dirty="0" smtClean="0">
              <a:solidFill>
                <a:schemeClr val="tx1"/>
              </a:solidFill>
              <a:latin typeface="Meiryo UI" pitchFamily="50" charset="-128"/>
              <a:ea typeface="Meiryo UI" pitchFamily="50" charset="-128"/>
              <a:cs typeface="Meiryo UI" pitchFamily="50" charset="-128"/>
            </a:endParaRPr>
          </a:p>
          <a:p>
            <a:r>
              <a:rPr lang="en-US" altLang="ja-JP" sz="1200" dirty="0" smtClean="0">
                <a:solidFill>
                  <a:schemeClr val="tx1"/>
                </a:solidFill>
                <a:latin typeface="Meiryo UI" pitchFamily="50" charset="-128"/>
                <a:ea typeface="Meiryo UI" pitchFamily="50" charset="-128"/>
                <a:cs typeface="Meiryo UI" pitchFamily="50" charset="-128"/>
              </a:rPr>
              <a:t>   </a:t>
            </a:r>
            <a:r>
              <a:rPr lang="ja-JP" altLang="en-US" sz="1200" dirty="0" smtClean="0">
                <a:solidFill>
                  <a:schemeClr val="tx1"/>
                </a:solidFill>
                <a:latin typeface="Meiryo UI" pitchFamily="50" charset="-128"/>
                <a:ea typeface="Meiryo UI" pitchFamily="50" charset="-128"/>
                <a:cs typeface="Meiryo UI" pitchFamily="50" charset="-128"/>
              </a:rPr>
              <a:t>土地移管の要望</a:t>
            </a:r>
            <a:endParaRPr lang="en-US" altLang="ja-JP" sz="1200" dirty="0" smtClean="0">
              <a:solidFill>
                <a:schemeClr val="tx1"/>
              </a:solidFill>
              <a:latin typeface="Meiryo UI" pitchFamily="50" charset="-128"/>
              <a:ea typeface="Meiryo UI" pitchFamily="50" charset="-128"/>
              <a:cs typeface="Meiryo UI" pitchFamily="50" charset="-128"/>
            </a:endParaRPr>
          </a:p>
          <a:p>
            <a:pPr>
              <a:lnSpc>
                <a:spcPts val="600"/>
              </a:lnSpc>
            </a:pPr>
            <a:endParaRPr lang="en-US" altLang="ja-JP" sz="1200" dirty="0" smtClean="0">
              <a:solidFill>
                <a:schemeClr val="tx1"/>
              </a:solidFill>
              <a:latin typeface="Meiryo UI" pitchFamily="50" charset="-128"/>
              <a:ea typeface="Meiryo UI" pitchFamily="50" charset="-128"/>
              <a:cs typeface="Meiryo UI" pitchFamily="50" charset="-128"/>
            </a:endParaRPr>
          </a:p>
          <a:p>
            <a:r>
              <a:rPr lang="ja-JP" altLang="en-US" sz="1200" dirty="0" smtClean="0">
                <a:solidFill>
                  <a:schemeClr val="tx1"/>
                </a:solidFill>
                <a:latin typeface="Meiryo UI" pitchFamily="50" charset="-128"/>
                <a:ea typeface="Meiryo UI" pitchFamily="50" charset="-128"/>
                <a:cs typeface="Meiryo UI" pitchFamily="50" charset="-128"/>
              </a:rPr>
              <a:t>・ 移管後、具体的な条件等を設</a:t>
            </a:r>
            <a:endParaRPr lang="en-US" altLang="ja-JP" sz="1200" dirty="0" smtClean="0">
              <a:solidFill>
                <a:schemeClr val="tx1"/>
              </a:solidFill>
              <a:latin typeface="Meiryo UI" pitchFamily="50" charset="-128"/>
              <a:ea typeface="Meiryo UI" pitchFamily="50" charset="-128"/>
              <a:cs typeface="Meiryo UI" pitchFamily="50" charset="-128"/>
            </a:endParaRPr>
          </a:p>
          <a:p>
            <a:r>
              <a:rPr lang="en-US" altLang="ja-JP" sz="1200" dirty="0" smtClean="0">
                <a:solidFill>
                  <a:schemeClr val="tx1"/>
                </a:solidFill>
                <a:latin typeface="Meiryo UI" pitchFamily="50" charset="-128"/>
                <a:ea typeface="Meiryo UI" pitchFamily="50" charset="-128"/>
                <a:cs typeface="Meiryo UI" pitchFamily="50" charset="-128"/>
              </a:rPr>
              <a:t>   </a:t>
            </a:r>
            <a:r>
              <a:rPr lang="ja-JP" altLang="en-US" sz="1200" dirty="0" smtClean="0">
                <a:solidFill>
                  <a:schemeClr val="tx1"/>
                </a:solidFill>
                <a:latin typeface="Meiryo UI" pitchFamily="50" charset="-128"/>
                <a:ea typeface="Meiryo UI" pitchFamily="50" charset="-128"/>
                <a:cs typeface="Meiryo UI" pitchFamily="50" charset="-128"/>
              </a:rPr>
              <a:t>定し、有効活用（処分等）</a:t>
            </a:r>
            <a:endParaRPr kumimoji="1" lang="ja-JP" altLang="en-US" sz="1200" dirty="0"/>
          </a:p>
        </p:txBody>
      </p:sp>
    </p:spTree>
    <p:extLst>
      <p:ext uri="{BB962C8B-B14F-4D97-AF65-F5344CB8AC3E}">
        <p14:creationId xmlns="" xmlns:p14="http://schemas.microsoft.com/office/powerpoint/2010/main" val="980527750"/>
      </p:ext>
    </p:extLst>
  </p:cSld>
  <p:clrMapOvr>
    <a:masterClrMapping/>
  </p:clrMapOvr>
  <p:timing>
    <p:tnLst>
      <p:par>
        <p:cTn id="1" dur="indefinite" restart="never" nodeType="tmRoot"/>
      </p:par>
    </p:tn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タイトル 1"/>
          <p:cNvSpPr txBox="1">
            <a:spLocks/>
          </p:cNvSpPr>
          <p:nvPr/>
        </p:nvSpPr>
        <p:spPr>
          <a:xfrm>
            <a:off x="0" y="1916832"/>
            <a:ext cx="9144000" cy="2451279"/>
          </a:xfrm>
          <a:prstGeom prst="rect">
            <a:avLst/>
          </a:prstGeom>
        </p:spPr>
        <p:txBody>
          <a:bodyPr anchor="ct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algn="l">
              <a:defRPr/>
            </a:pPr>
            <a:r>
              <a:rPr lang="ja-JP" altLang="en-US" sz="3600" dirty="0" smtClean="0">
                <a:solidFill>
                  <a:prstClr val="black"/>
                </a:solidFill>
              </a:rPr>
              <a:t>　　　　　６　　総合</a:t>
            </a:r>
            <a:r>
              <a:rPr lang="ja-JP" altLang="en-US" sz="3600" dirty="0">
                <a:solidFill>
                  <a:prstClr val="black"/>
                </a:solidFill>
              </a:rPr>
              <a:t>区政</a:t>
            </a:r>
            <a:r>
              <a:rPr lang="ja-JP" altLang="en-US" sz="3600" dirty="0" smtClean="0">
                <a:solidFill>
                  <a:prstClr val="black"/>
                </a:solidFill>
              </a:rPr>
              <a:t>会議　　</a:t>
            </a:r>
            <a:endParaRPr lang="en-US" altLang="ja-JP" sz="3600" dirty="0" smtClean="0">
              <a:solidFill>
                <a:prstClr val="black"/>
              </a:solidFill>
            </a:endParaRPr>
          </a:p>
          <a:p>
            <a:pPr algn="l">
              <a:defRPr/>
            </a:pPr>
            <a:r>
              <a:rPr lang="ja-JP" altLang="en-US" sz="3600" dirty="0" smtClean="0">
                <a:solidFill>
                  <a:prstClr val="black"/>
                </a:solidFill>
              </a:rPr>
              <a:t>　　　　　　　　地域自治区・地域協議会</a:t>
            </a:r>
            <a:endParaRPr lang="ja-JP" altLang="en-US" sz="2600" dirty="0">
              <a:solidFill>
                <a:prstClr val="black"/>
              </a:solidFill>
              <a:latin typeface="ＭＳ Ｐゴシック"/>
            </a:endParaRPr>
          </a:p>
        </p:txBody>
      </p:sp>
    </p:spTree>
    <p:extLst>
      <p:ext uri="{BB962C8B-B14F-4D97-AF65-F5344CB8AC3E}">
        <p14:creationId xmlns="" xmlns:p14="http://schemas.microsoft.com/office/powerpoint/2010/main" val="464097428"/>
      </p:ext>
    </p:extLst>
  </p:cSld>
  <p:clrMapOvr>
    <a:masterClrMapping/>
  </p:clrMapOvr>
  <p:timing>
    <p:tnLst>
      <p:par>
        <p:cTn id="1" dur="indefinite" restart="never" nodeType="tmRoot"/>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6" name="正方形/長方形 95"/>
          <p:cNvSpPr/>
          <p:nvPr/>
        </p:nvSpPr>
        <p:spPr>
          <a:xfrm>
            <a:off x="0" y="13386"/>
            <a:ext cx="9144000" cy="432000"/>
          </a:xfrm>
          <a:prstGeom prst="rect">
            <a:avLst/>
          </a:prstGeom>
          <a:gradFill>
            <a:gsLst>
              <a:gs pos="0">
                <a:schemeClr val="accent2">
                  <a:lumMod val="40000"/>
                  <a:lumOff val="60000"/>
                </a:schemeClr>
              </a:gs>
              <a:gs pos="50000">
                <a:schemeClr val="bg1"/>
              </a:gs>
              <a:gs pos="100000">
                <a:schemeClr val="accent2">
                  <a:lumMod val="40000"/>
                  <a:lumOff val="6000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nSpc>
                <a:spcPts val="2700"/>
              </a:lnSpc>
              <a:defRPr/>
            </a:pPr>
            <a:r>
              <a:rPr lang="en-US" altLang="ja-JP" sz="2000" b="1" dirty="0">
                <a:solidFill>
                  <a:prstClr val="black"/>
                </a:solidFill>
                <a:latin typeface="Meiryo UI" pitchFamily="50" charset="-128"/>
                <a:ea typeface="Meiryo UI" pitchFamily="50" charset="-128"/>
                <a:cs typeface="Meiryo UI" pitchFamily="50" charset="-128"/>
              </a:rPr>
              <a:t>1</a:t>
            </a:r>
            <a:r>
              <a:rPr lang="ja-JP" altLang="en-US" sz="2000" b="1" dirty="0" smtClean="0">
                <a:solidFill>
                  <a:prstClr val="black"/>
                </a:solidFill>
                <a:latin typeface="Meiryo UI" pitchFamily="50" charset="-128"/>
                <a:ea typeface="Meiryo UI" pitchFamily="50" charset="-128"/>
                <a:cs typeface="Meiryo UI" pitchFamily="50" charset="-128"/>
              </a:rPr>
              <a:t>　区割り・区の名称</a:t>
            </a:r>
            <a:endParaRPr lang="ja-JP" altLang="en-US" sz="2000" b="1" dirty="0">
              <a:solidFill>
                <a:prstClr val="black"/>
              </a:solidFill>
              <a:latin typeface="Meiryo UI" pitchFamily="50" charset="-128"/>
              <a:ea typeface="Meiryo UI" pitchFamily="50" charset="-128"/>
              <a:cs typeface="Meiryo UI" pitchFamily="50" charset="-128"/>
            </a:endParaRPr>
          </a:p>
        </p:txBody>
      </p:sp>
      <p:grpSp>
        <p:nvGrpSpPr>
          <p:cNvPr id="2" name="Group 9"/>
          <p:cNvGrpSpPr>
            <a:grpSpLocks/>
          </p:cNvGrpSpPr>
          <p:nvPr/>
        </p:nvGrpSpPr>
        <p:grpSpPr bwMode="auto">
          <a:xfrm>
            <a:off x="2051720" y="967044"/>
            <a:ext cx="4737100" cy="5307013"/>
            <a:chOff x="1" y="110"/>
            <a:chExt cx="6840" cy="6368"/>
          </a:xfrm>
        </p:grpSpPr>
        <p:grpSp>
          <p:nvGrpSpPr>
            <p:cNvPr id="3" name="Group 34"/>
            <p:cNvGrpSpPr>
              <a:grpSpLocks/>
            </p:cNvGrpSpPr>
            <p:nvPr/>
          </p:nvGrpSpPr>
          <p:grpSpPr bwMode="auto">
            <a:xfrm>
              <a:off x="1" y="110"/>
              <a:ext cx="6840" cy="6368"/>
              <a:chOff x="0" y="140"/>
              <a:chExt cx="7786" cy="7931"/>
            </a:xfrm>
          </p:grpSpPr>
          <p:sp>
            <p:nvSpPr>
              <p:cNvPr id="173" name="Freeform 58"/>
              <p:cNvSpPr>
                <a:spLocks/>
              </p:cNvSpPr>
              <p:nvPr/>
            </p:nvSpPr>
            <p:spPr bwMode="auto">
              <a:xfrm>
                <a:off x="3984" y="5319"/>
                <a:ext cx="1234" cy="1419"/>
              </a:xfrm>
              <a:custGeom>
                <a:avLst/>
                <a:gdLst>
                  <a:gd name="T0" fmla="*/ 1191 w 1234"/>
                  <a:gd name="T1" fmla="*/ 270 h 1419"/>
                  <a:gd name="T2" fmla="*/ 1135 w 1234"/>
                  <a:gd name="T3" fmla="*/ 397 h 1419"/>
                  <a:gd name="T4" fmla="*/ 1035 w 1234"/>
                  <a:gd name="T5" fmla="*/ 525 h 1419"/>
                  <a:gd name="T6" fmla="*/ 1021 w 1234"/>
                  <a:gd name="T7" fmla="*/ 695 h 1419"/>
                  <a:gd name="T8" fmla="*/ 1007 w 1234"/>
                  <a:gd name="T9" fmla="*/ 766 h 1419"/>
                  <a:gd name="T10" fmla="*/ 993 w 1234"/>
                  <a:gd name="T11" fmla="*/ 809 h 1419"/>
                  <a:gd name="T12" fmla="*/ 950 w 1234"/>
                  <a:gd name="T13" fmla="*/ 936 h 1419"/>
                  <a:gd name="T14" fmla="*/ 879 w 1234"/>
                  <a:gd name="T15" fmla="*/ 1107 h 1419"/>
                  <a:gd name="T16" fmla="*/ 837 w 1234"/>
                  <a:gd name="T17" fmla="*/ 1220 h 1419"/>
                  <a:gd name="T18" fmla="*/ 794 w 1234"/>
                  <a:gd name="T19" fmla="*/ 1334 h 1419"/>
                  <a:gd name="T20" fmla="*/ 752 w 1234"/>
                  <a:gd name="T21" fmla="*/ 1390 h 1419"/>
                  <a:gd name="T22" fmla="*/ 738 w 1234"/>
                  <a:gd name="T23" fmla="*/ 1419 h 1419"/>
                  <a:gd name="T24" fmla="*/ 539 w 1234"/>
                  <a:gd name="T25" fmla="*/ 1404 h 1419"/>
                  <a:gd name="T26" fmla="*/ 468 w 1234"/>
                  <a:gd name="T27" fmla="*/ 1390 h 1419"/>
                  <a:gd name="T28" fmla="*/ 454 w 1234"/>
                  <a:gd name="T29" fmla="*/ 1334 h 1419"/>
                  <a:gd name="T30" fmla="*/ 468 w 1234"/>
                  <a:gd name="T31" fmla="*/ 1305 h 1419"/>
                  <a:gd name="T32" fmla="*/ 468 w 1234"/>
                  <a:gd name="T33" fmla="*/ 1277 h 1419"/>
                  <a:gd name="T34" fmla="*/ 468 w 1234"/>
                  <a:gd name="T35" fmla="*/ 1206 h 1419"/>
                  <a:gd name="T36" fmla="*/ 426 w 1234"/>
                  <a:gd name="T37" fmla="*/ 1149 h 1419"/>
                  <a:gd name="T38" fmla="*/ 355 w 1234"/>
                  <a:gd name="T39" fmla="*/ 1121 h 1419"/>
                  <a:gd name="T40" fmla="*/ 170 w 1234"/>
                  <a:gd name="T41" fmla="*/ 1050 h 1419"/>
                  <a:gd name="T42" fmla="*/ 114 w 1234"/>
                  <a:gd name="T43" fmla="*/ 1050 h 1419"/>
                  <a:gd name="T44" fmla="*/ 29 w 1234"/>
                  <a:gd name="T45" fmla="*/ 1092 h 1419"/>
                  <a:gd name="T46" fmla="*/ 0 w 1234"/>
                  <a:gd name="T47" fmla="*/ 1092 h 1419"/>
                  <a:gd name="T48" fmla="*/ 14 w 1234"/>
                  <a:gd name="T49" fmla="*/ 1064 h 1419"/>
                  <a:gd name="T50" fmla="*/ 14 w 1234"/>
                  <a:gd name="T51" fmla="*/ 1050 h 1419"/>
                  <a:gd name="T52" fmla="*/ 29 w 1234"/>
                  <a:gd name="T53" fmla="*/ 1021 h 1419"/>
                  <a:gd name="T54" fmla="*/ 43 w 1234"/>
                  <a:gd name="T55" fmla="*/ 965 h 1419"/>
                  <a:gd name="T56" fmla="*/ 57 w 1234"/>
                  <a:gd name="T57" fmla="*/ 951 h 1419"/>
                  <a:gd name="T58" fmla="*/ 71 w 1234"/>
                  <a:gd name="T59" fmla="*/ 922 h 1419"/>
                  <a:gd name="T60" fmla="*/ 114 w 1234"/>
                  <a:gd name="T61" fmla="*/ 865 h 1419"/>
                  <a:gd name="T62" fmla="*/ 128 w 1234"/>
                  <a:gd name="T63" fmla="*/ 823 h 1419"/>
                  <a:gd name="T64" fmla="*/ 142 w 1234"/>
                  <a:gd name="T65" fmla="*/ 809 h 1419"/>
                  <a:gd name="T66" fmla="*/ 170 w 1234"/>
                  <a:gd name="T67" fmla="*/ 780 h 1419"/>
                  <a:gd name="T68" fmla="*/ 185 w 1234"/>
                  <a:gd name="T69" fmla="*/ 738 h 1419"/>
                  <a:gd name="T70" fmla="*/ 185 w 1234"/>
                  <a:gd name="T71" fmla="*/ 724 h 1419"/>
                  <a:gd name="T72" fmla="*/ 199 w 1234"/>
                  <a:gd name="T73" fmla="*/ 695 h 1419"/>
                  <a:gd name="T74" fmla="*/ 213 w 1234"/>
                  <a:gd name="T75" fmla="*/ 681 h 1419"/>
                  <a:gd name="T76" fmla="*/ 227 w 1234"/>
                  <a:gd name="T77" fmla="*/ 639 h 1419"/>
                  <a:gd name="T78" fmla="*/ 241 w 1234"/>
                  <a:gd name="T79" fmla="*/ 610 h 1419"/>
                  <a:gd name="T80" fmla="*/ 255 w 1234"/>
                  <a:gd name="T81" fmla="*/ 553 h 1419"/>
                  <a:gd name="T82" fmla="*/ 270 w 1234"/>
                  <a:gd name="T83" fmla="*/ 525 h 1419"/>
                  <a:gd name="T84" fmla="*/ 298 w 1234"/>
                  <a:gd name="T85" fmla="*/ 482 h 1419"/>
                  <a:gd name="T86" fmla="*/ 312 w 1234"/>
                  <a:gd name="T87" fmla="*/ 454 h 1419"/>
                  <a:gd name="T88" fmla="*/ 355 w 1234"/>
                  <a:gd name="T89" fmla="*/ 383 h 1419"/>
                  <a:gd name="T90" fmla="*/ 397 w 1234"/>
                  <a:gd name="T91" fmla="*/ 270 h 1419"/>
                  <a:gd name="T92" fmla="*/ 411 w 1234"/>
                  <a:gd name="T93" fmla="*/ 227 h 1419"/>
                  <a:gd name="T94" fmla="*/ 426 w 1234"/>
                  <a:gd name="T95" fmla="*/ 185 h 1419"/>
                  <a:gd name="T96" fmla="*/ 440 w 1234"/>
                  <a:gd name="T97" fmla="*/ 142 h 1419"/>
                  <a:gd name="T98" fmla="*/ 454 w 1234"/>
                  <a:gd name="T99" fmla="*/ 114 h 1419"/>
                  <a:gd name="T100" fmla="*/ 468 w 1234"/>
                  <a:gd name="T101" fmla="*/ 71 h 1419"/>
                  <a:gd name="T102" fmla="*/ 482 w 1234"/>
                  <a:gd name="T103" fmla="*/ 14 h 1419"/>
                  <a:gd name="T104" fmla="*/ 497 w 1234"/>
                  <a:gd name="T105" fmla="*/ 14 h 1419"/>
                  <a:gd name="T106" fmla="*/ 525 w 1234"/>
                  <a:gd name="T107" fmla="*/ 29 h 1419"/>
                  <a:gd name="T108" fmla="*/ 610 w 1234"/>
                  <a:gd name="T109" fmla="*/ 57 h 1419"/>
                  <a:gd name="T110" fmla="*/ 794 w 1234"/>
                  <a:gd name="T111" fmla="*/ 114 h 1419"/>
                  <a:gd name="T112" fmla="*/ 837 w 1234"/>
                  <a:gd name="T113" fmla="*/ 114 h 1419"/>
                  <a:gd name="T114" fmla="*/ 879 w 1234"/>
                  <a:gd name="T115" fmla="*/ 114 h 1419"/>
                  <a:gd name="T116" fmla="*/ 922 w 1234"/>
                  <a:gd name="T117" fmla="*/ 99 h 1419"/>
                  <a:gd name="T118" fmla="*/ 965 w 1234"/>
                  <a:gd name="T119" fmla="*/ 85 h 1419"/>
                  <a:gd name="T120" fmla="*/ 993 w 1234"/>
                  <a:gd name="T121" fmla="*/ 71 h 1419"/>
                  <a:gd name="T122" fmla="*/ 1021 w 1234"/>
                  <a:gd name="T123" fmla="*/ 29 h 1419"/>
                  <a:gd name="T124" fmla="*/ 1078 w 1234"/>
                  <a:gd name="T125" fmla="*/ 43 h 1419"/>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234"/>
                  <a:gd name="T190" fmla="*/ 0 h 1419"/>
                  <a:gd name="T191" fmla="*/ 1234 w 1234"/>
                  <a:gd name="T192" fmla="*/ 1419 h 1419"/>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234" h="1419">
                    <a:moveTo>
                      <a:pt x="1149" y="99"/>
                    </a:moveTo>
                    <a:lnTo>
                      <a:pt x="1163" y="114"/>
                    </a:lnTo>
                    <a:lnTo>
                      <a:pt x="1163" y="128"/>
                    </a:lnTo>
                    <a:lnTo>
                      <a:pt x="1191" y="142"/>
                    </a:lnTo>
                    <a:lnTo>
                      <a:pt x="1206" y="156"/>
                    </a:lnTo>
                    <a:lnTo>
                      <a:pt x="1234" y="170"/>
                    </a:lnTo>
                    <a:lnTo>
                      <a:pt x="1220" y="199"/>
                    </a:lnTo>
                    <a:lnTo>
                      <a:pt x="1206" y="227"/>
                    </a:lnTo>
                    <a:lnTo>
                      <a:pt x="1191" y="270"/>
                    </a:lnTo>
                    <a:lnTo>
                      <a:pt x="1191" y="284"/>
                    </a:lnTo>
                    <a:lnTo>
                      <a:pt x="1177" y="284"/>
                    </a:lnTo>
                    <a:lnTo>
                      <a:pt x="1177" y="298"/>
                    </a:lnTo>
                    <a:lnTo>
                      <a:pt x="1163" y="312"/>
                    </a:lnTo>
                    <a:lnTo>
                      <a:pt x="1163" y="326"/>
                    </a:lnTo>
                    <a:lnTo>
                      <a:pt x="1135" y="397"/>
                    </a:lnTo>
                    <a:lnTo>
                      <a:pt x="1135" y="412"/>
                    </a:lnTo>
                    <a:lnTo>
                      <a:pt x="1135" y="426"/>
                    </a:lnTo>
                    <a:lnTo>
                      <a:pt x="1121" y="440"/>
                    </a:lnTo>
                    <a:lnTo>
                      <a:pt x="1106" y="482"/>
                    </a:lnTo>
                    <a:lnTo>
                      <a:pt x="1035" y="468"/>
                    </a:lnTo>
                    <a:lnTo>
                      <a:pt x="1035" y="511"/>
                    </a:lnTo>
                    <a:lnTo>
                      <a:pt x="1035" y="525"/>
                    </a:lnTo>
                    <a:lnTo>
                      <a:pt x="1035" y="553"/>
                    </a:lnTo>
                    <a:lnTo>
                      <a:pt x="1021" y="596"/>
                    </a:lnTo>
                    <a:lnTo>
                      <a:pt x="1021" y="624"/>
                    </a:lnTo>
                    <a:lnTo>
                      <a:pt x="1021" y="667"/>
                    </a:lnTo>
                    <a:lnTo>
                      <a:pt x="1021" y="681"/>
                    </a:lnTo>
                    <a:lnTo>
                      <a:pt x="1021" y="695"/>
                    </a:lnTo>
                    <a:lnTo>
                      <a:pt x="1021" y="709"/>
                    </a:lnTo>
                    <a:lnTo>
                      <a:pt x="1021" y="724"/>
                    </a:lnTo>
                    <a:lnTo>
                      <a:pt x="1021" y="738"/>
                    </a:lnTo>
                    <a:lnTo>
                      <a:pt x="1007" y="766"/>
                    </a:lnTo>
                    <a:lnTo>
                      <a:pt x="1007" y="780"/>
                    </a:lnTo>
                    <a:lnTo>
                      <a:pt x="993" y="809"/>
                    </a:lnTo>
                    <a:lnTo>
                      <a:pt x="993" y="823"/>
                    </a:lnTo>
                    <a:lnTo>
                      <a:pt x="979" y="837"/>
                    </a:lnTo>
                    <a:lnTo>
                      <a:pt x="979" y="865"/>
                    </a:lnTo>
                    <a:lnTo>
                      <a:pt x="965" y="880"/>
                    </a:lnTo>
                    <a:lnTo>
                      <a:pt x="965" y="908"/>
                    </a:lnTo>
                    <a:lnTo>
                      <a:pt x="950" y="936"/>
                    </a:lnTo>
                    <a:lnTo>
                      <a:pt x="950" y="951"/>
                    </a:lnTo>
                    <a:lnTo>
                      <a:pt x="936" y="979"/>
                    </a:lnTo>
                    <a:lnTo>
                      <a:pt x="908" y="1021"/>
                    </a:lnTo>
                    <a:lnTo>
                      <a:pt x="908" y="1050"/>
                    </a:lnTo>
                    <a:lnTo>
                      <a:pt x="894" y="1064"/>
                    </a:lnTo>
                    <a:lnTo>
                      <a:pt x="894" y="1092"/>
                    </a:lnTo>
                    <a:lnTo>
                      <a:pt x="879" y="1107"/>
                    </a:lnTo>
                    <a:lnTo>
                      <a:pt x="879" y="1121"/>
                    </a:lnTo>
                    <a:lnTo>
                      <a:pt x="865" y="1135"/>
                    </a:lnTo>
                    <a:lnTo>
                      <a:pt x="865" y="1149"/>
                    </a:lnTo>
                    <a:lnTo>
                      <a:pt x="851" y="1178"/>
                    </a:lnTo>
                    <a:lnTo>
                      <a:pt x="851" y="1192"/>
                    </a:lnTo>
                    <a:lnTo>
                      <a:pt x="837" y="1206"/>
                    </a:lnTo>
                    <a:lnTo>
                      <a:pt x="837" y="1220"/>
                    </a:lnTo>
                    <a:lnTo>
                      <a:pt x="823" y="1234"/>
                    </a:lnTo>
                    <a:lnTo>
                      <a:pt x="823" y="1263"/>
                    </a:lnTo>
                    <a:lnTo>
                      <a:pt x="809" y="1291"/>
                    </a:lnTo>
                    <a:lnTo>
                      <a:pt x="794" y="1291"/>
                    </a:lnTo>
                    <a:lnTo>
                      <a:pt x="794" y="1305"/>
                    </a:lnTo>
                    <a:lnTo>
                      <a:pt x="794" y="1334"/>
                    </a:lnTo>
                    <a:lnTo>
                      <a:pt x="780" y="1334"/>
                    </a:lnTo>
                    <a:lnTo>
                      <a:pt x="780" y="1348"/>
                    </a:lnTo>
                    <a:lnTo>
                      <a:pt x="766" y="1362"/>
                    </a:lnTo>
                    <a:lnTo>
                      <a:pt x="766" y="1376"/>
                    </a:lnTo>
                    <a:lnTo>
                      <a:pt x="752" y="1390"/>
                    </a:lnTo>
                    <a:lnTo>
                      <a:pt x="752" y="1404"/>
                    </a:lnTo>
                    <a:lnTo>
                      <a:pt x="752" y="1419"/>
                    </a:lnTo>
                    <a:lnTo>
                      <a:pt x="738" y="1419"/>
                    </a:lnTo>
                    <a:lnTo>
                      <a:pt x="695" y="1419"/>
                    </a:lnTo>
                    <a:lnTo>
                      <a:pt x="681" y="1419"/>
                    </a:lnTo>
                    <a:lnTo>
                      <a:pt x="638" y="1404"/>
                    </a:lnTo>
                    <a:lnTo>
                      <a:pt x="610" y="1404"/>
                    </a:lnTo>
                    <a:lnTo>
                      <a:pt x="596" y="1404"/>
                    </a:lnTo>
                    <a:lnTo>
                      <a:pt x="567" y="1404"/>
                    </a:lnTo>
                    <a:lnTo>
                      <a:pt x="539" y="1404"/>
                    </a:lnTo>
                    <a:lnTo>
                      <a:pt x="525" y="1390"/>
                    </a:lnTo>
                    <a:lnTo>
                      <a:pt x="511" y="1390"/>
                    </a:lnTo>
                    <a:lnTo>
                      <a:pt x="497" y="1390"/>
                    </a:lnTo>
                    <a:lnTo>
                      <a:pt x="468" y="1390"/>
                    </a:lnTo>
                    <a:lnTo>
                      <a:pt x="468" y="1376"/>
                    </a:lnTo>
                    <a:lnTo>
                      <a:pt x="468" y="1362"/>
                    </a:lnTo>
                    <a:lnTo>
                      <a:pt x="468" y="1348"/>
                    </a:lnTo>
                    <a:lnTo>
                      <a:pt x="454" y="1334"/>
                    </a:lnTo>
                    <a:lnTo>
                      <a:pt x="468" y="1319"/>
                    </a:lnTo>
                    <a:lnTo>
                      <a:pt x="468" y="1305"/>
                    </a:lnTo>
                    <a:lnTo>
                      <a:pt x="468" y="1291"/>
                    </a:lnTo>
                    <a:lnTo>
                      <a:pt x="468" y="1277"/>
                    </a:lnTo>
                    <a:lnTo>
                      <a:pt x="468" y="1263"/>
                    </a:lnTo>
                    <a:lnTo>
                      <a:pt x="468" y="1248"/>
                    </a:lnTo>
                    <a:lnTo>
                      <a:pt x="468" y="1234"/>
                    </a:lnTo>
                    <a:lnTo>
                      <a:pt x="468" y="1206"/>
                    </a:lnTo>
                    <a:lnTo>
                      <a:pt x="482" y="1192"/>
                    </a:lnTo>
                    <a:lnTo>
                      <a:pt x="482" y="1178"/>
                    </a:lnTo>
                    <a:lnTo>
                      <a:pt x="482" y="1149"/>
                    </a:lnTo>
                    <a:lnTo>
                      <a:pt x="454" y="1149"/>
                    </a:lnTo>
                    <a:lnTo>
                      <a:pt x="440" y="1149"/>
                    </a:lnTo>
                    <a:lnTo>
                      <a:pt x="426" y="1149"/>
                    </a:lnTo>
                    <a:lnTo>
                      <a:pt x="411" y="1149"/>
                    </a:lnTo>
                    <a:lnTo>
                      <a:pt x="383" y="1135"/>
                    </a:lnTo>
                    <a:lnTo>
                      <a:pt x="355" y="1121"/>
                    </a:lnTo>
                    <a:lnTo>
                      <a:pt x="326" y="1107"/>
                    </a:lnTo>
                    <a:lnTo>
                      <a:pt x="298" y="1107"/>
                    </a:lnTo>
                    <a:lnTo>
                      <a:pt x="284" y="1092"/>
                    </a:lnTo>
                    <a:lnTo>
                      <a:pt x="270" y="1092"/>
                    </a:lnTo>
                    <a:lnTo>
                      <a:pt x="241" y="1078"/>
                    </a:lnTo>
                    <a:lnTo>
                      <a:pt x="213" y="1064"/>
                    </a:lnTo>
                    <a:lnTo>
                      <a:pt x="170" y="1050"/>
                    </a:lnTo>
                    <a:lnTo>
                      <a:pt x="156" y="1050"/>
                    </a:lnTo>
                    <a:lnTo>
                      <a:pt x="142" y="1050"/>
                    </a:lnTo>
                    <a:lnTo>
                      <a:pt x="128" y="1050"/>
                    </a:lnTo>
                    <a:lnTo>
                      <a:pt x="114" y="1050"/>
                    </a:lnTo>
                    <a:lnTo>
                      <a:pt x="99" y="1050"/>
                    </a:lnTo>
                    <a:lnTo>
                      <a:pt x="99" y="1036"/>
                    </a:lnTo>
                    <a:lnTo>
                      <a:pt x="71" y="1064"/>
                    </a:lnTo>
                    <a:lnTo>
                      <a:pt x="29" y="1092"/>
                    </a:lnTo>
                    <a:lnTo>
                      <a:pt x="29" y="1107"/>
                    </a:lnTo>
                    <a:lnTo>
                      <a:pt x="14" y="1107"/>
                    </a:lnTo>
                    <a:lnTo>
                      <a:pt x="0" y="1092"/>
                    </a:lnTo>
                    <a:lnTo>
                      <a:pt x="14" y="1092"/>
                    </a:lnTo>
                    <a:lnTo>
                      <a:pt x="14" y="1078"/>
                    </a:lnTo>
                    <a:lnTo>
                      <a:pt x="14" y="1064"/>
                    </a:lnTo>
                    <a:lnTo>
                      <a:pt x="14" y="1050"/>
                    </a:lnTo>
                    <a:lnTo>
                      <a:pt x="14" y="1036"/>
                    </a:lnTo>
                    <a:lnTo>
                      <a:pt x="29" y="1036"/>
                    </a:lnTo>
                    <a:lnTo>
                      <a:pt x="29" y="1021"/>
                    </a:lnTo>
                    <a:lnTo>
                      <a:pt x="29" y="1007"/>
                    </a:lnTo>
                    <a:lnTo>
                      <a:pt x="29" y="993"/>
                    </a:lnTo>
                    <a:lnTo>
                      <a:pt x="29" y="979"/>
                    </a:lnTo>
                    <a:lnTo>
                      <a:pt x="43" y="965"/>
                    </a:lnTo>
                    <a:lnTo>
                      <a:pt x="57" y="965"/>
                    </a:lnTo>
                    <a:lnTo>
                      <a:pt x="57" y="951"/>
                    </a:lnTo>
                    <a:lnTo>
                      <a:pt x="57" y="936"/>
                    </a:lnTo>
                    <a:lnTo>
                      <a:pt x="71" y="936"/>
                    </a:lnTo>
                    <a:lnTo>
                      <a:pt x="71" y="922"/>
                    </a:lnTo>
                    <a:lnTo>
                      <a:pt x="85" y="908"/>
                    </a:lnTo>
                    <a:lnTo>
                      <a:pt x="99" y="880"/>
                    </a:lnTo>
                    <a:lnTo>
                      <a:pt x="99" y="865"/>
                    </a:lnTo>
                    <a:lnTo>
                      <a:pt x="114" y="865"/>
                    </a:lnTo>
                    <a:lnTo>
                      <a:pt x="114" y="851"/>
                    </a:lnTo>
                    <a:lnTo>
                      <a:pt x="128" y="837"/>
                    </a:lnTo>
                    <a:lnTo>
                      <a:pt x="128" y="823"/>
                    </a:lnTo>
                    <a:lnTo>
                      <a:pt x="142" y="823"/>
                    </a:lnTo>
                    <a:lnTo>
                      <a:pt x="142" y="809"/>
                    </a:lnTo>
                    <a:lnTo>
                      <a:pt x="142" y="795"/>
                    </a:lnTo>
                    <a:lnTo>
                      <a:pt x="156" y="795"/>
                    </a:lnTo>
                    <a:lnTo>
                      <a:pt x="170" y="795"/>
                    </a:lnTo>
                    <a:lnTo>
                      <a:pt x="170" y="780"/>
                    </a:lnTo>
                    <a:lnTo>
                      <a:pt x="170" y="766"/>
                    </a:lnTo>
                    <a:lnTo>
                      <a:pt x="185" y="766"/>
                    </a:lnTo>
                    <a:lnTo>
                      <a:pt x="185" y="752"/>
                    </a:lnTo>
                    <a:lnTo>
                      <a:pt x="170" y="752"/>
                    </a:lnTo>
                    <a:lnTo>
                      <a:pt x="185" y="752"/>
                    </a:lnTo>
                    <a:lnTo>
                      <a:pt x="185" y="738"/>
                    </a:lnTo>
                    <a:lnTo>
                      <a:pt x="185" y="724"/>
                    </a:lnTo>
                    <a:lnTo>
                      <a:pt x="199" y="709"/>
                    </a:lnTo>
                    <a:lnTo>
                      <a:pt x="199" y="695"/>
                    </a:lnTo>
                    <a:lnTo>
                      <a:pt x="213" y="695"/>
                    </a:lnTo>
                    <a:lnTo>
                      <a:pt x="213" y="681"/>
                    </a:lnTo>
                    <a:lnTo>
                      <a:pt x="213" y="667"/>
                    </a:lnTo>
                    <a:lnTo>
                      <a:pt x="213" y="653"/>
                    </a:lnTo>
                    <a:lnTo>
                      <a:pt x="227" y="653"/>
                    </a:lnTo>
                    <a:lnTo>
                      <a:pt x="227" y="639"/>
                    </a:lnTo>
                    <a:lnTo>
                      <a:pt x="227" y="624"/>
                    </a:lnTo>
                    <a:lnTo>
                      <a:pt x="227" y="610"/>
                    </a:lnTo>
                    <a:lnTo>
                      <a:pt x="241" y="610"/>
                    </a:lnTo>
                    <a:lnTo>
                      <a:pt x="241" y="596"/>
                    </a:lnTo>
                    <a:lnTo>
                      <a:pt x="255" y="596"/>
                    </a:lnTo>
                    <a:lnTo>
                      <a:pt x="255" y="582"/>
                    </a:lnTo>
                    <a:lnTo>
                      <a:pt x="255" y="568"/>
                    </a:lnTo>
                    <a:lnTo>
                      <a:pt x="255" y="553"/>
                    </a:lnTo>
                    <a:lnTo>
                      <a:pt x="270" y="539"/>
                    </a:lnTo>
                    <a:lnTo>
                      <a:pt x="270" y="525"/>
                    </a:lnTo>
                    <a:lnTo>
                      <a:pt x="284" y="525"/>
                    </a:lnTo>
                    <a:lnTo>
                      <a:pt x="270" y="525"/>
                    </a:lnTo>
                    <a:lnTo>
                      <a:pt x="284" y="525"/>
                    </a:lnTo>
                    <a:lnTo>
                      <a:pt x="284" y="511"/>
                    </a:lnTo>
                    <a:lnTo>
                      <a:pt x="284" y="497"/>
                    </a:lnTo>
                    <a:lnTo>
                      <a:pt x="298" y="482"/>
                    </a:lnTo>
                    <a:lnTo>
                      <a:pt x="298" y="468"/>
                    </a:lnTo>
                    <a:lnTo>
                      <a:pt x="298" y="454"/>
                    </a:lnTo>
                    <a:lnTo>
                      <a:pt x="312" y="454"/>
                    </a:lnTo>
                    <a:lnTo>
                      <a:pt x="326" y="440"/>
                    </a:lnTo>
                    <a:lnTo>
                      <a:pt x="326" y="426"/>
                    </a:lnTo>
                    <a:lnTo>
                      <a:pt x="355" y="383"/>
                    </a:lnTo>
                    <a:lnTo>
                      <a:pt x="355" y="369"/>
                    </a:lnTo>
                    <a:lnTo>
                      <a:pt x="369" y="341"/>
                    </a:lnTo>
                    <a:lnTo>
                      <a:pt x="383" y="312"/>
                    </a:lnTo>
                    <a:lnTo>
                      <a:pt x="397" y="284"/>
                    </a:lnTo>
                    <a:lnTo>
                      <a:pt x="397" y="270"/>
                    </a:lnTo>
                    <a:lnTo>
                      <a:pt x="397" y="256"/>
                    </a:lnTo>
                    <a:lnTo>
                      <a:pt x="397" y="241"/>
                    </a:lnTo>
                    <a:lnTo>
                      <a:pt x="411" y="241"/>
                    </a:lnTo>
                    <a:lnTo>
                      <a:pt x="411" y="227"/>
                    </a:lnTo>
                    <a:lnTo>
                      <a:pt x="426" y="213"/>
                    </a:lnTo>
                    <a:lnTo>
                      <a:pt x="426" y="199"/>
                    </a:lnTo>
                    <a:lnTo>
                      <a:pt x="426" y="185"/>
                    </a:lnTo>
                    <a:lnTo>
                      <a:pt x="440" y="170"/>
                    </a:lnTo>
                    <a:lnTo>
                      <a:pt x="426" y="170"/>
                    </a:lnTo>
                    <a:lnTo>
                      <a:pt x="440" y="170"/>
                    </a:lnTo>
                    <a:lnTo>
                      <a:pt x="440" y="156"/>
                    </a:lnTo>
                    <a:lnTo>
                      <a:pt x="440" y="142"/>
                    </a:lnTo>
                    <a:lnTo>
                      <a:pt x="440" y="128"/>
                    </a:lnTo>
                    <a:lnTo>
                      <a:pt x="454" y="114"/>
                    </a:lnTo>
                    <a:lnTo>
                      <a:pt x="454" y="99"/>
                    </a:lnTo>
                    <a:lnTo>
                      <a:pt x="468" y="99"/>
                    </a:lnTo>
                    <a:lnTo>
                      <a:pt x="468" y="85"/>
                    </a:lnTo>
                    <a:lnTo>
                      <a:pt x="468" y="71"/>
                    </a:lnTo>
                    <a:lnTo>
                      <a:pt x="468" y="57"/>
                    </a:lnTo>
                    <a:lnTo>
                      <a:pt x="482" y="57"/>
                    </a:lnTo>
                    <a:lnTo>
                      <a:pt x="482" y="43"/>
                    </a:lnTo>
                    <a:lnTo>
                      <a:pt x="482" y="29"/>
                    </a:lnTo>
                    <a:lnTo>
                      <a:pt x="468" y="29"/>
                    </a:lnTo>
                    <a:lnTo>
                      <a:pt x="482" y="14"/>
                    </a:lnTo>
                    <a:lnTo>
                      <a:pt x="497" y="14"/>
                    </a:lnTo>
                    <a:lnTo>
                      <a:pt x="511" y="14"/>
                    </a:lnTo>
                    <a:lnTo>
                      <a:pt x="525" y="14"/>
                    </a:lnTo>
                    <a:lnTo>
                      <a:pt x="525" y="29"/>
                    </a:lnTo>
                    <a:lnTo>
                      <a:pt x="539" y="29"/>
                    </a:lnTo>
                    <a:lnTo>
                      <a:pt x="553" y="29"/>
                    </a:lnTo>
                    <a:lnTo>
                      <a:pt x="567" y="29"/>
                    </a:lnTo>
                    <a:lnTo>
                      <a:pt x="582" y="43"/>
                    </a:lnTo>
                    <a:lnTo>
                      <a:pt x="596" y="43"/>
                    </a:lnTo>
                    <a:lnTo>
                      <a:pt x="610" y="57"/>
                    </a:lnTo>
                    <a:lnTo>
                      <a:pt x="624" y="57"/>
                    </a:lnTo>
                    <a:lnTo>
                      <a:pt x="638" y="57"/>
                    </a:lnTo>
                    <a:lnTo>
                      <a:pt x="653" y="71"/>
                    </a:lnTo>
                    <a:lnTo>
                      <a:pt x="667" y="71"/>
                    </a:lnTo>
                    <a:lnTo>
                      <a:pt x="738" y="99"/>
                    </a:lnTo>
                    <a:lnTo>
                      <a:pt x="794" y="114"/>
                    </a:lnTo>
                    <a:lnTo>
                      <a:pt x="809" y="114"/>
                    </a:lnTo>
                    <a:lnTo>
                      <a:pt x="823" y="114"/>
                    </a:lnTo>
                    <a:lnTo>
                      <a:pt x="837" y="114"/>
                    </a:lnTo>
                    <a:lnTo>
                      <a:pt x="851" y="114"/>
                    </a:lnTo>
                    <a:lnTo>
                      <a:pt x="865" y="114"/>
                    </a:lnTo>
                    <a:lnTo>
                      <a:pt x="879" y="114"/>
                    </a:lnTo>
                    <a:lnTo>
                      <a:pt x="894" y="114"/>
                    </a:lnTo>
                    <a:lnTo>
                      <a:pt x="908" y="114"/>
                    </a:lnTo>
                    <a:lnTo>
                      <a:pt x="922" y="114"/>
                    </a:lnTo>
                    <a:lnTo>
                      <a:pt x="922" y="99"/>
                    </a:lnTo>
                    <a:lnTo>
                      <a:pt x="936" y="99"/>
                    </a:lnTo>
                    <a:lnTo>
                      <a:pt x="950" y="99"/>
                    </a:lnTo>
                    <a:lnTo>
                      <a:pt x="950" y="85"/>
                    </a:lnTo>
                    <a:lnTo>
                      <a:pt x="965" y="85"/>
                    </a:lnTo>
                    <a:lnTo>
                      <a:pt x="979" y="71"/>
                    </a:lnTo>
                    <a:lnTo>
                      <a:pt x="993" y="71"/>
                    </a:lnTo>
                    <a:lnTo>
                      <a:pt x="993" y="57"/>
                    </a:lnTo>
                    <a:lnTo>
                      <a:pt x="1007" y="57"/>
                    </a:lnTo>
                    <a:lnTo>
                      <a:pt x="1007" y="43"/>
                    </a:lnTo>
                    <a:lnTo>
                      <a:pt x="1021" y="29"/>
                    </a:lnTo>
                    <a:lnTo>
                      <a:pt x="1021" y="14"/>
                    </a:lnTo>
                    <a:lnTo>
                      <a:pt x="1035" y="14"/>
                    </a:lnTo>
                    <a:lnTo>
                      <a:pt x="1035" y="0"/>
                    </a:lnTo>
                    <a:lnTo>
                      <a:pt x="1050" y="0"/>
                    </a:lnTo>
                    <a:lnTo>
                      <a:pt x="1064" y="14"/>
                    </a:lnTo>
                    <a:lnTo>
                      <a:pt x="1078" y="43"/>
                    </a:lnTo>
                    <a:lnTo>
                      <a:pt x="1092" y="43"/>
                    </a:lnTo>
                    <a:lnTo>
                      <a:pt x="1092" y="57"/>
                    </a:lnTo>
                    <a:lnTo>
                      <a:pt x="1121" y="71"/>
                    </a:lnTo>
                    <a:lnTo>
                      <a:pt x="1135" y="85"/>
                    </a:lnTo>
                    <a:lnTo>
                      <a:pt x="1149" y="99"/>
                    </a:lnTo>
                    <a:close/>
                  </a:path>
                </a:pathLst>
              </a:custGeom>
              <a:pattFill prst="wdUpDiag">
                <a:fgClr>
                  <a:schemeClr val="accent5">
                    <a:lumMod val="40000"/>
                    <a:lumOff val="60000"/>
                  </a:schemeClr>
                </a:fgClr>
                <a:bgClr>
                  <a:schemeClr val="bg1"/>
                </a:bgClr>
              </a:pattFill>
              <a:ln w="9525">
                <a:solidFill>
                  <a:srgbClr val="333333"/>
                </a:solidFill>
                <a:round/>
                <a:headEnd/>
                <a:tailEnd/>
              </a:ln>
            </p:spPr>
            <p:txBody>
              <a:bodyPr/>
              <a:lstStyle/>
              <a:p>
                <a:pPr eaLnBrk="1" hangingPunct="1">
                  <a:defRPr/>
                </a:pPr>
                <a:endParaRPr lang="ja-JP" altLang="en-US"/>
              </a:p>
            </p:txBody>
          </p:sp>
          <p:sp>
            <p:nvSpPr>
              <p:cNvPr id="174" name="Freeform 57"/>
              <p:cNvSpPr>
                <a:spLocks/>
              </p:cNvSpPr>
              <p:nvPr/>
            </p:nvSpPr>
            <p:spPr bwMode="auto">
              <a:xfrm>
                <a:off x="5106" y="1133"/>
                <a:ext cx="1531" cy="1546"/>
              </a:xfrm>
              <a:custGeom>
                <a:avLst/>
                <a:gdLst>
                  <a:gd name="T0" fmla="*/ 1276 w 1531"/>
                  <a:gd name="T1" fmla="*/ 241 h 1546"/>
                  <a:gd name="T2" fmla="*/ 1290 w 1531"/>
                  <a:gd name="T3" fmla="*/ 284 h 1546"/>
                  <a:gd name="T4" fmla="*/ 1290 w 1531"/>
                  <a:gd name="T5" fmla="*/ 326 h 1546"/>
                  <a:gd name="T6" fmla="*/ 1290 w 1531"/>
                  <a:gd name="T7" fmla="*/ 355 h 1546"/>
                  <a:gd name="T8" fmla="*/ 1262 w 1531"/>
                  <a:gd name="T9" fmla="*/ 411 h 1546"/>
                  <a:gd name="T10" fmla="*/ 1191 w 1531"/>
                  <a:gd name="T11" fmla="*/ 468 h 1546"/>
                  <a:gd name="T12" fmla="*/ 1134 w 1531"/>
                  <a:gd name="T13" fmla="*/ 511 h 1546"/>
                  <a:gd name="T14" fmla="*/ 1106 w 1531"/>
                  <a:gd name="T15" fmla="*/ 525 h 1546"/>
                  <a:gd name="T16" fmla="*/ 1063 w 1531"/>
                  <a:gd name="T17" fmla="*/ 553 h 1546"/>
                  <a:gd name="T18" fmla="*/ 1007 w 1531"/>
                  <a:gd name="T19" fmla="*/ 596 h 1546"/>
                  <a:gd name="T20" fmla="*/ 1035 w 1531"/>
                  <a:gd name="T21" fmla="*/ 652 h 1546"/>
                  <a:gd name="T22" fmla="*/ 1049 w 1531"/>
                  <a:gd name="T23" fmla="*/ 709 h 1546"/>
                  <a:gd name="T24" fmla="*/ 1063 w 1531"/>
                  <a:gd name="T25" fmla="*/ 837 h 1546"/>
                  <a:gd name="T26" fmla="*/ 1077 w 1531"/>
                  <a:gd name="T27" fmla="*/ 950 h 1546"/>
                  <a:gd name="T28" fmla="*/ 1163 w 1531"/>
                  <a:gd name="T29" fmla="*/ 936 h 1546"/>
                  <a:gd name="T30" fmla="*/ 1233 w 1531"/>
                  <a:gd name="T31" fmla="*/ 908 h 1546"/>
                  <a:gd name="T32" fmla="*/ 1276 w 1531"/>
                  <a:gd name="T33" fmla="*/ 936 h 1546"/>
                  <a:gd name="T34" fmla="*/ 1319 w 1531"/>
                  <a:gd name="T35" fmla="*/ 950 h 1546"/>
                  <a:gd name="T36" fmla="*/ 1361 w 1531"/>
                  <a:gd name="T37" fmla="*/ 950 h 1546"/>
                  <a:gd name="T38" fmla="*/ 1418 w 1531"/>
                  <a:gd name="T39" fmla="*/ 1007 h 1546"/>
                  <a:gd name="T40" fmla="*/ 1432 w 1531"/>
                  <a:gd name="T41" fmla="*/ 1035 h 1546"/>
                  <a:gd name="T42" fmla="*/ 1446 w 1531"/>
                  <a:gd name="T43" fmla="*/ 1064 h 1546"/>
                  <a:gd name="T44" fmla="*/ 1446 w 1531"/>
                  <a:gd name="T45" fmla="*/ 1092 h 1546"/>
                  <a:gd name="T46" fmla="*/ 1460 w 1531"/>
                  <a:gd name="T47" fmla="*/ 1177 h 1546"/>
                  <a:gd name="T48" fmla="*/ 1517 w 1531"/>
                  <a:gd name="T49" fmla="*/ 1234 h 1546"/>
                  <a:gd name="T50" fmla="*/ 1489 w 1531"/>
                  <a:gd name="T51" fmla="*/ 1291 h 1546"/>
                  <a:gd name="T52" fmla="*/ 1347 w 1531"/>
                  <a:gd name="T53" fmla="*/ 1277 h 1546"/>
                  <a:gd name="T54" fmla="*/ 1361 w 1531"/>
                  <a:gd name="T55" fmla="*/ 1390 h 1546"/>
                  <a:gd name="T56" fmla="*/ 1106 w 1531"/>
                  <a:gd name="T57" fmla="*/ 1376 h 1546"/>
                  <a:gd name="T58" fmla="*/ 978 w 1531"/>
                  <a:gd name="T59" fmla="*/ 1376 h 1546"/>
                  <a:gd name="T60" fmla="*/ 794 w 1531"/>
                  <a:gd name="T61" fmla="*/ 1376 h 1546"/>
                  <a:gd name="T62" fmla="*/ 680 w 1531"/>
                  <a:gd name="T63" fmla="*/ 1404 h 1546"/>
                  <a:gd name="T64" fmla="*/ 538 w 1531"/>
                  <a:gd name="T65" fmla="*/ 1546 h 1546"/>
                  <a:gd name="T66" fmla="*/ 482 w 1531"/>
                  <a:gd name="T67" fmla="*/ 1447 h 1546"/>
                  <a:gd name="T68" fmla="*/ 425 w 1531"/>
                  <a:gd name="T69" fmla="*/ 1376 h 1546"/>
                  <a:gd name="T70" fmla="*/ 354 w 1531"/>
                  <a:gd name="T71" fmla="*/ 1262 h 1546"/>
                  <a:gd name="T72" fmla="*/ 312 w 1531"/>
                  <a:gd name="T73" fmla="*/ 1206 h 1546"/>
                  <a:gd name="T74" fmla="*/ 241 w 1531"/>
                  <a:gd name="T75" fmla="*/ 1106 h 1546"/>
                  <a:gd name="T76" fmla="*/ 212 w 1531"/>
                  <a:gd name="T77" fmla="*/ 1064 h 1546"/>
                  <a:gd name="T78" fmla="*/ 198 w 1531"/>
                  <a:gd name="T79" fmla="*/ 1021 h 1546"/>
                  <a:gd name="T80" fmla="*/ 156 w 1531"/>
                  <a:gd name="T81" fmla="*/ 950 h 1546"/>
                  <a:gd name="T82" fmla="*/ 127 w 1531"/>
                  <a:gd name="T83" fmla="*/ 879 h 1546"/>
                  <a:gd name="T84" fmla="*/ 70 w 1531"/>
                  <a:gd name="T85" fmla="*/ 752 h 1546"/>
                  <a:gd name="T86" fmla="*/ 28 w 1531"/>
                  <a:gd name="T87" fmla="*/ 638 h 1546"/>
                  <a:gd name="T88" fmla="*/ 42 w 1531"/>
                  <a:gd name="T89" fmla="*/ 553 h 1546"/>
                  <a:gd name="T90" fmla="*/ 170 w 1531"/>
                  <a:gd name="T91" fmla="*/ 567 h 1546"/>
                  <a:gd name="T92" fmla="*/ 354 w 1531"/>
                  <a:gd name="T93" fmla="*/ 581 h 1546"/>
                  <a:gd name="T94" fmla="*/ 425 w 1531"/>
                  <a:gd name="T95" fmla="*/ 581 h 1546"/>
                  <a:gd name="T96" fmla="*/ 538 w 1531"/>
                  <a:gd name="T97" fmla="*/ 567 h 1546"/>
                  <a:gd name="T98" fmla="*/ 694 w 1531"/>
                  <a:gd name="T99" fmla="*/ 539 h 1546"/>
                  <a:gd name="T100" fmla="*/ 836 w 1531"/>
                  <a:gd name="T101" fmla="*/ 482 h 1546"/>
                  <a:gd name="T102" fmla="*/ 936 w 1531"/>
                  <a:gd name="T103" fmla="*/ 425 h 1546"/>
                  <a:gd name="T104" fmla="*/ 1063 w 1531"/>
                  <a:gd name="T105" fmla="*/ 312 h 1546"/>
                  <a:gd name="T106" fmla="*/ 1106 w 1531"/>
                  <a:gd name="T107" fmla="*/ 170 h 1546"/>
                  <a:gd name="T108" fmla="*/ 1106 w 1531"/>
                  <a:gd name="T109" fmla="*/ 14 h 1546"/>
                  <a:gd name="T110" fmla="*/ 1163 w 1531"/>
                  <a:gd name="T111" fmla="*/ 71 h 1546"/>
                  <a:gd name="T112" fmla="*/ 1205 w 1531"/>
                  <a:gd name="T113" fmla="*/ 113 h 1546"/>
                  <a:gd name="T114" fmla="*/ 1233 w 1531"/>
                  <a:gd name="T115" fmla="*/ 142 h 1546"/>
                  <a:gd name="T116" fmla="*/ 1248 w 1531"/>
                  <a:gd name="T117" fmla="*/ 170 h 1546"/>
                  <a:gd name="T118" fmla="*/ 1262 w 1531"/>
                  <a:gd name="T119" fmla="*/ 199 h 154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531"/>
                  <a:gd name="T181" fmla="*/ 0 h 1546"/>
                  <a:gd name="T182" fmla="*/ 1531 w 1531"/>
                  <a:gd name="T183" fmla="*/ 1546 h 154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531" h="1546">
                    <a:moveTo>
                      <a:pt x="1276" y="213"/>
                    </a:moveTo>
                    <a:lnTo>
                      <a:pt x="1276" y="213"/>
                    </a:lnTo>
                    <a:lnTo>
                      <a:pt x="1276" y="227"/>
                    </a:lnTo>
                    <a:lnTo>
                      <a:pt x="1276" y="241"/>
                    </a:lnTo>
                    <a:lnTo>
                      <a:pt x="1276" y="255"/>
                    </a:lnTo>
                    <a:lnTo>
                      <a:pt x="1290" y="255"/>
                    </a:lnTo>
                    <a:lnTo>
                      <a:pt x="1290" y="269"/>
                    </a:lnTo>
                    <a:lnTo>
                      <a:pt x="1290" y="284"/>
                    </a:lnTo>
                    <a:lnTo>
                      <a:pt x="1290" y="298"/>
                    </a:lnTo>
                    <a:lnTo>
                      <a:pt x="1290" y="312"/>
                    </a:lnTo>
                    <a:lnTo>
                      <a:pt x="1290" y="326"/>
                    </a:lnTo>
                    <a:lnTo>
                      <a:pt x="1290" y="340"/>
                    </a:lnTo>
                    <a:lnTo>
                      <a:pt x="1290" y="355"/>
                    </a:lnTo>
                    <a:lnTo>
                      <a:pt x="1290" y="369"/>
                    </a:lnTo>
                    <a:lnTo>
                      <a:pt x="1276" y="369"/>
                    </a:lnTo>
                    <a:lnTo>
                      <a:pt x="1276" y="383"/>
                    </a:lnTo>
                    <a:lnTo>
                      <a:pt x="1276" y="397"/>
                    </a:lnTo>
                    <a:lnTo>
                      <a:pt x="1276" y="411"/>
                    </a:lnTo>
                    <a:lnTo>
                      <a:pt x="1262" y="411"/>
                    </a:lnTo>
                    <a:lnTo>
                      <a:pt x="1262" y="425"/>
                    </a:lnTo>
                    <a:lnTo>
                      <a:pt x="1248" y="425"/>
                    </a:lnTo>
                    <a:lnTo>
                      <a:pt x="1233" y="440"/>
                    </a:lnTo>
                    <a:lnTo>
                      <a:pt x="1219" y="454"/>
                    </a:lnTo>
                    <a:lnTo>
                      <a:pt x="1191" y="468"/>
                    </a:lnTo>
                    <a:lnTo>
                      <a:pt x="1177" y="482"/>
                    </a:lnTo>
                    <a:lnTo>
                      <a:pt x="1163" y="496"/>
                    </a:lnTo>
                    <a:lnTo>
                      <a:pt x="1148" y="496"/>
                    </a:lnTo>
                    <a:lnTo>
                      <a:pt x="1134" y="511"/>
                    </a:lnTo>
                    <a:lnTo>
                      <a:pt x="1120" y="511"/>
                    </a:lnTo>
                    <a:lnTo>
                      <a:pt x="1120" y="525"/>
                    </a:lnTo>
                    <a:lnTo>
                      <a:pt x="1106" y="525"/>
                    </a:lnTo>
                    <a:lnTo>
                      <a:pt x="1092" y="525"/>
                    </a:lnTo>
                    <a:lnTo>
                      <a:pt x="1077" y="539"/>
                    </a:lnTo>
                    <a:lnTo>
                      <a:pt x="1063" y="553"/>
                    </a:lnTo>
                    <a:lnTo>
                      <a:pt x="1049" y="553"/>
                    </a:lnTo>
                    <a:lnTo>
                      <a:pt x="1035" y="567"/>
                    </a:lnTo>
                    <a:lnTo>
                      <a:pt x="1021" y="581"/>
                    </a:lnTo>
                    <a:lnTo>
                      <a:pt x="1007" y="581"/>
                    </a:lnTo>
                    <a:lnTo>
                      <a:pt x="1007" y="596"/>
                    </a:lnTo>
                    <a:lnTo>
                      <a:pt x="1021" y="596"/>
                    </a:lnTo>
                    <a:lnTo>
                      <a:pt x="1021" y="610"/>
                    </a:lnTo>
                    <a:lnTo>
                      <a:pt x="1035" y="624"/>
                    </a:lnTo>
                    <a:lnTo>
                      <a:pt x="1035" y="638"/>
                    </a:lnTo>
                    <a:lnTo>
                      <a:pt x="1035" y="652"/>
                    </a:lnTo>
                    <a:lnTo>
                      <a:pt x="1035" y="667"/>
                    </a:lnTo>
                    <a:lnTo>
                      <a:pt x="1049" y="667"/>
                    </a:lnTo>
                    <a:lnTo>
                      <a:pt x="1049" y="681"/>
                    </a:lnTo>
                    <a:lnTo>
                      <a:pt x="1049" y="695"/>
                    </a:lnTo>
                    <a:lnTo>
                      <a:pt x="1049" y="709"/>
                    </a:lnTo>
                    <a:lnTo>
                      <a:pt x="1063" y="738"/>
                    </a:lnTo>
                    <a:lnTo>
                      <a:pt x="1063" y="766"/>
                    </a:lnTo>
                    <a:lnTo>
                      <a:pt x="1063" y="780"/>
                    </a:lnTo>
                    <a:lnTo>
                      <a:pt x="1063" y="794"/>
                    </a:lnTo>
                    <a:lnTo>
                      <a:pt x="1063" y="808"/>
                    </a:lnTo>
                    <a:lnTo>
                      <a:pt x="1063" y="823"/>
                    </a:lnTo>
                    <a:lnTo>
                      <a:pt x="1063" y="837"/>
                    </a:lnTo>
                    <a:lnTo>
                      <a:pt x="1063" y="851"/>
                    </a:lnTo>
                    <a:lnTo>
                      <a:pt x="1063" y="865"/>
                    </a:lnTo>
                    <a:lnTo>
                      <a:pt x="1063" y="879"/>
                    </a:lnTo>
                    <a:lnTo>
                      <a:pt x="1063" y="894"/>
                    </a:lnTo>
                    <a:lnTo>
                      <a:pt x="1063" y="922"/>
                    </a:lnTo>
                    <a:lnTo>
                      <a:pt x="1063" y="936"/>
                    </a:lnTo>
                    <a:lnTo>
                      <a:pt x="1063" y="964"/>
                    </a:lnTo>
                    <a:lnTo>
                      <a:pt x="1077" y="964"/>
                    </a:lnTo>
                    <a:lnTo>
                      <a:pt x="1077" y="950"/>
                    </a:lnTo>
                    <a:lnTo>
                      <a:pt x="1092" y="950"/>
                    </a:lnTo>
                    <a:lnTo>
                      <a:pt x="1106" y="950"/>
                    </a:lnTo>
                    <a:lnTo>
                      <a:pt x="1120" y="950"/>
                    </a:lnTo>
                    <a:lnTo>
                      <a:pt x="1120" y="936"/>
                    </a:lnTo>
                    <a:lnTo>
                      <a:pt x="1134" y="936"/>
                    </a:lnTo>
                    <a:lnTo>
                      <a:pt x="1148" y="936"/>
                    </a:lnTo>
                    <a:lnTo>
                      <a:pt x="1163" y="936"/>
                    </a:lnTo>
                    <a:lnTo>
                      <a:pt x="1177" y="922"/>
                    </a:lnTo>
                    <a:lnTo>
                      <a:pt x="1191" y="922"/>
                    </a:lnTo>
                    <a:lnTo>
                      <a:pt x="1205" y="922"/>
                    </a:lnTo>
                    <a:lnTo>
                      <a:pt x="1219" y="922"/>
                    </a:lnTo>
                    <a:lnTo>
                      <a:pt x="1233" y="908"/>
                    </a:lnTo>
                    <a:lnTo>
                      <a:pt x="1248" y="908"/>
                    </a:lnTo>
                    <a:lnTo>
                      <a:pt x="1262" y="922"/>
                    </a:lnTo>
                    <a:lnTo>
                      <a:pt x="1276" y="922"/>
                    </a:lnTo>
                    <a:lnTo>
                      <a:pt x="1276" y="936"/>
                    </a:lnTo>
                    <a:lnTo>
                      <a:pt x="1304" y="950"/>
                    </a:lnTo>
                    <a:lnTo>
                      <a:pt x="1304" y="936"/>
                    </a:lnTo>
                    <a:lnTo>
                      <a:pt x="1319" y="936"/>
                    </a:lnTo>
                    <a:lnTo>
                      <a:pt x="1319" y="950"/>
                    </a:lnTo>
                    <a:lnTo>
                      <a:pt x="1333" y="936"/>
                    </a:lnTo>
                    <a:lnTo>
                      <a:pt x="1347" y="950"/>
                    </a:lnTo>
                    <a:lnTo>
                      <a:pt x="1361" y="950"/>
                    </a:lnTo>
                    <a:lnTo>
                      <a:pt x="1375" y="964"/>
                    </a:lnTo>
                    <a:lnTo>
                      <a:pt x="1389" y="964"/>
                    </a:lnTo>
                    <a:lnTo>
                      <a:pt x="1389" y="979"/>
                    </a:lnTo>
                    <a:lnTo>
                      <a:pt x="1404" y="979"/>
                    </a:lnTo>
                    <a:lnTo>
                      <a:pt x="1418" y="1007"/>
                    </a:lnTo>
                    <a:lnTo>
                      <a:pt x="1418" y="1021"/>
                    </a:lnTo>
                    <a:lnTo>
                      <a:pt x="1432" y="1035"/>
                    </a:lnTo>
                    <a:lnTo>
                      <a:pt x="1432" y="1050"/>
                    </a:lnTo>
                    <a:lnTo>
                      <a:pt x="1446" y="1050"/>
                    </a:lnTo>
                    <a:lnTo>
                      <a:pt x="1446" y="1064"/>
                    </a:lnTo>
                    <a:lnTo>
                      <a:pt x="1446" y="1078"/>
                    </a:lnTo>
                    <a:lnTo>
                      <a:pt x="1446" y="1092"/>
                    </a:lnTo>
                    <a:lnTo>
                      <a:pt x="1446" y="1106"/>
                    </a:lnTo>
                    <a:lnTo>
                      <a:pt x="1446" y="1120"/>
                    </a:lnTo>
                    <a:lnTo>
                      <a:pt x="1460" y="1120"/>
                    </a:lnTo>
                    <a:lnTo>
                      <a:pt x="1460" y="1135"/>
                    </a:lnTo>
                    <a:lnTo>
                      <a:pt x="1460" y="1149"/>
                    </a:lnTo>
                    <a:lnTo>
                      <a:pt x="1460" y="1163"/>
                    </a:lnTo>
                    <a:lnTo>
                      <a:pt x="1460" y="1177"/>
                    </a:lnTo>
                    <a:lnTo>
                      <a:pt x="1475" y="1191"/>
                    </a:lnTo>
                    <a:lnTo>
                      <a:pt x="1489" y="1206"/>
                    </a:lnTo>
                    <a:lnTo>
                      <a:pt x="1503" y="1220"/>
                    </a:lnTo>
                    <a:lnTo>
                      <a:pt x="1503" y="1234"/>
                    </a:lnTo>
                    <a:lnTo>
                      <a:pt x="1517" y="1234"/>
                    </a:lnTo>
                    <a:lnTo>
                      <a:pt x="1517" y="1248"/>
                    </a:lnTo>
                    <a:lnTo>
                      <a:pt x="1517" y="1262"/>
                    </a:lnTo>
                    <a:lnTo>
                      <a:pt x="1531" y="1291"/>
                    </a:lnTo>
                    <a:lnTo>
                      <a:pt x="1517" y="1291"/>
                    </a:lnTo>
                    <a:lnTo>
                      <a:pt x="1489" y="1291"/>
                    </a:lnTo>
                    <a:lnTo>
                      <a:pt x="1460" y="1291"/>
                    </a:lnTo>
                    <a:lnTo>
                      <a:pt x="1446" y="1291"/>
                    </a:lnTo>
                    <a:lnTo>
                      <a:pt x="1418" y="1291"/>
                    </a:lnTo>
                    <a:lnTo>
                      <a:pt x="1404" y="1291"/>
                    </a:lnTo>
                    <a:lnTo>
                      <a:pt x="1389" y="1277"/>
                    </a:lnTo>
                    <a:lnTo>
                      <a:pt x="1375" y="1277"/>
                    </a:lnTo>
                    <a:lnTo>
                      <a:pt x="1347" y="1277"/>
                    </a:lnTo>
                    <a:lnTo>
                      <a:pt x="1347" y="1291"/>
                    </a:lnTo>
                    <a:lnTo>
                      <a:pt x="1347" y="1305"/>
                    </a:lnTo>
                    <a:lnTo>
                      <a:pt x="1361" y="1319"/>
                    </a:lnTo>
                    <a:lnTo>
                      <a:pt x="1361" y="1333"/>
                    </a:lnTo>
                    <a:lnTo>
                      <a:pt x="1375" y="1333"/>
                    </a:lnTo>
                    <a:lnTo>
                      <a:pt x="1375" y="1347"/>
                    </a:lnTo>
                    <a:lnTo>
                      <a:pt x="1361" y="1362"/>
                    </a:lnTo>
                    <a:lnTo>
                      <a:pt x="1361" y="1376"/>
                    </a:lnTo>
                    <a:lnTo>
                      <a:pt x="1361" y="1390"/>
                    </a:lnTo>
                    <a:lnTo>
                      <a:pt x="1347" y="1390"/>
                    </a:lnTo>
                    <a:lnTo>
                      <a:pt x="1319" y="1390"/>
                    </a:lnTo>
                    <a:lnTo>
                      <a:pt x="1304" y="1390"/>
                    </a:lnTo>
                    <a:lnTo>
                      <a:pt x="1262" y="1390"/>
                    </a:lnTo>
                    <a:lnTo>
                      <a:pt x="1248" y="1390"/>
                    </a:lnTo>
                    <a:lnTo>
                      <a:pt x="1219" y="1390"/>
                    </a:lnTo>
                    <a:lnTo>
                      <a:pt x="1191" y="1376"/>
                    </a:lnTo>
                    <a:lnTo>
                      <a:pt x="1163" y="1376"/>
                    </a:lnTo>
                    <a:lnTo>
                      <a:pt x="1134" y="1376"/>
                    </a:lnTo>
                    <a:lnTo>
                      <a:pt x="1106" y="1376"/>
                    </a:lnTo>
                    <a:lnTo>
                      <a:pt x="1092" y="1376"/>
                    </a:lnTo>
                    <a:lnTo>
                      <a:pt x="1077" y="1376"/>
                    </a:lnTo>
                    <a:lnTo>
                      <a:pt x="1063" y="1376"/>
                    </a:lnTo>
                    <a:lnTo>
                      <a:pt x="1049" y="1376"/>
                    </a:lnTo>
                    <a:lnTo>
                      <a:pt x="1035" y="1376"/>
                    </a:lnTo>
                    <a:lnTo>
                      <a:pt x="1007" y="1376"/>
                    </a:lnTo>
                    <a:lnTo>
                      <a:pt x="978" y="1376"/>
                    </a:lnTo>
                    <a:lnTo>
                      <a:pt x="950" y="1376"/>
                    </a:lnTo>
                    <a:lnTo>
                      <a:pt x="921" y="1376"/>
                    </a:lnTo>
                    <a:lnTo>
                      <a:pt x="893" y="1376"/>
                    </a:lnTo>
                    <a:lnTo>
                      <a:pt x="865" y="1376"/>
                    </a:lnTo>
                    <a:lnTo>
                      <a:pt x="851" y="1376"/>
                    </a:lnTo>
                    <a:lnTo>
                      <a:pt x="836" y="1376"/>
                    </a:lnTo>
                    <a:lnTo>
                      <a:pt x="822" y="1376"/>
                    </a:lnTo>
                    <a:lnTo>
                      <a:pt x="794" y="1376"/>
                    </a:lnTo>
                    <a:lnTo>
                      <a:pt x="765" y="1376"/>
                    </a:lnTo>
                    <a:lnTo>
                      <a:pt x="751" y="1376"/>
                    </a:lnTo>
                    <a:lnTo>
                      <a:pt x="737" y="1376"/>
                    </a:lnTo>
                    <a:lnTo>
                      <a:pt x="723" y="1390"/>
                    </a:lnTo>
                    <a:lnTo>
                      <a:pt x="709" y="1390"/>
                    </a:lnTo>
                    <a:lnTo>
                      <a:pt x="694" y="1404"/>
                    </a:lnTo>
                    <a:lnTo>
                      <a:pt x="680" y="1404"/>
                    </a:lnTo>
                    <a:lnTo>
                      <a:pt x="666" y="1418"/>
                    </a:lnTo>
                    <a:lnTo>
                      <a:pt x="652" y="1418"/>
                    </a:lnTo>
                    <a:lnTo>
                      <a:pt x="652" y="1433"/>
                    </a:lnTo>
                    <a:lnTo>
                      <a:pt x="624" y="1447"/>
                    </a:lnTo>
                    <a:lnTo>
                      <a:pt x="609" y="1461"/>
                    </a:lnTo>
                    <a:lnTo>
                      <a:pt x="595" y="1475"/>
                    </a:lnTo>
                    <a:lnTo>
                      <a:pt x="581" y="1489"/>
                    </a:lnTo>
                    <a:lnTo>
                      <a:pt x="567" y="1532"/>
                    </a:lnTo>
                    <a:lnTo>
                      <a:pt x="553" y="1532"/>
                    </a:lnTo>
                    <a:lnTo>
                      <a:pt x="538" y="1546"/>
                    </a:lnTo>
                    <a:lnTo>
                      <a:pt x="538" y="1532"/>
                    </a:lnTo>
                    <a:lnTo>
                      <a:pt x="524" y="1518"/>
                    </a:lnTo>
                    <a:lnTo>
                      <a:pt x="524" y="1503"/>
                    </a:lnTo>
                    <a:lnTo>
                      <a:pt x="510" y="1489"/>
                    </a:lnTo>
                    <a:lnTo>
                      <a:pt x="496" y="1475"/>
                    </a:lnTo>
                    <a:lnTo>
                      <a:pt x="496" y="1461"/>
                    </a:lnTo>
                    <a:lnTo>
                      <a:pt x="482" y="1461"/>
                    </a:lnTo>
                    <a:lnTo>
                      <a:pt x="482" y="1447"/>
                    </a:lnTo>
                    <a:lnTo>
                      <a:pt x="468" y="1433"/>
                    </a:lnTo>
                    <a:lnTo>
                      <a:pt x="453" y="1418"/>
                    </a:lnTo>
                    <a:lnTo>
                      <a:pt x="439" y="1404"/>
                    </a:lnTo>
                    <a:lnTo>
                      <a:pt x="439" y="1390"/>
                    </a:lnTo>
                    <a:lnTo>
                      <a:pt x="425" y="1376"/>
                    </a:lnTo>
                    <a:lnTo>
                      <a:pt x="397" y="1347"/>
                    </a:lnTo>
                    <a:lnTo>
                      <a:pt x="397" y="1319"/>
                    </a:lnTo>
                    <a:lnTo>
                      <a:pt x="382" y="1319"/>
                    </a:lnTo>
                    <a:lnTo>
                      <a:pt x="368" y="1291"/>
                    </a:lnTo>
                    <a:lnTo>
                      <a:pt x="354" y="1277"/>
                    </a:lnTo>
                    <a:lnTo>
                      <a:pt x="354" y="1262"/>
                    </a:lnTo>
                    <a:lnTo>
                      <a:pt x="340" y="1262"/>
                    </a:lnTo>
                    <a:lnTo>
                      <a:pt x="340" y="1248"/>
                    </a:lnTo>
                    <a:lnTo>
                      <a:pt x="326" y="1234"/>
                    </a:lnTo>
                    <a:lnTo>
                      <a:pt x="326" y="1220"/>
                    </a:lnTo>
                    <a:lnTo>
                      <a:pt x="312" y="1220"/>
                    </a:lnTo>
                    <a:lnTo>
                      <a:pt x="312" y="1206"/>
                    </a:lnTo>
                    <a:lnTo>
                      <a:pt x="297" y="1191"/>
                    </a:lnTo>
                    <a:lnTo>
                      <a:pt x="297" y="1177"/>
                    </a:lnTo>
                    <a:lnTo>
                      <a:pt x="283" y="1163"/>
                    </a:lnTo>
                    <a:lnTo>
                      <a:pt x="269" y="1149"/>
                    </a:lnTo>
                    <a:lnTo>
                      <a:pt x="255" y="1135"/>
                    </a:lnTo>
                    <a:lnTo>
                      <a:pt x="255" y="1120"/>
                    </a:lnTo>
                    <a:lnTo>
                      <a:pt x="241" y="1106"/>
                    </a:lnTo>
                    <a:lnTo>
                      <a:pt x="241" y="1092"/>
                    </a:lnTo>
                    <a:lnTo>
                      <a:pt x="226" y="1092"/>
                    </a:lnTo>
                    <a:lnTo>
                      <a:pt x="226" y="1078"/>
                    </a:lnTo>
                    <a:lnTo>
                      <a:pt x="212" y="1064"/>
                    </a:lnTo>
                    <a:lnTo>
                      <a:pt x="212" y="1050"/>
                    </a:lnTo>
                    <a:lnTo>
                      <a:pt x="198" y="1035"/>
                    </a:lnTo>
                    <a:lnTo>
                      <a:pt x="198" y="1021"/>
                    </a:lnTo>
                    <a:lnTo>
                      <a:pt x="184" y="1007"/>
                    </a:lnTo>
                    <a:lnTo>
                      <a:pt x="184" y="993"/>
                    </a:lnTo>
                    <a:lnTo>
                      <a:pt x="170" y="993"/>
                    </a:lnTo>
                    <a:lnTo>
                      <a:pt x="170" y="964"/>
                    </a:lnTo>
                    <a:lnTo>
                      <a:pt x="156" y="950"/>
                    </a:lnTo>
                    <a:lnTo>
                      <a:pt x="156" y="936"/>
                    </a:lnTo>
                    <a:lnTo>
                      <a:pt x="141" y="922"/>
                    </a:lnTo>
                    <a:lnTo>
                      <a:pt x="141" y="908"/>
                    </a:lnTo>
                    <a:lnTo>
                      <a:pt x="141" y="894"/>
                    </a:lnTo>
                    <a:lnTo>
                      <a:pt x="127" y="894"/>
                    </a:lnTo>
                    <a:lnTo>
                      <a:pt x="127" y="879"/>
                    </a:lnTo>
                    <a:lnTo>
                      <a:pt x="127" y="865"/>
                    </a:lnTo>
                    <a:lnTo>
                      <a:pt x="113" y="851"/>
                    </a:lnTo>
                    <a:lnTo>
                      <a:pt x="113" y="837"/>
                    </a:lnTo>
                    <a:lnTo>
                      <a:pt x="99" y="808"/>
                    </a:lnTo>
                    <a:lnTo>
                      <a:pt x="99" y="794"/>
                    </a:lnTo>
                    <a:lnTo>
                      <a:pt x="85" y="780"/>
                    </a:lnTo>
                    <a:lnTo>
                      <a:pt x="85" y="766"/>
                    </a:lnTo>
                    <a:lnTo>
                      <a:pt x="70" y="752"/>
                    </a:lnTo>
                    <a:lnTo>
                      <a:pt x="70" y="738"/>
                    </a:lnTo>
                    <a:lnTo>
                      <a:pt x="56" y="723"/>
                    </a:lnTo>
                    <a:lnTo>
                      <a:pt x="42" y="695"/>
                    </a:lnTo>
                    <a:lnTo>
                      <a:pt x="42" y="667"/>
                    </a:lnTo>
                    <a:lnTo>
                      <a:pt x="28" y="652"/>
                    </a:lnTo>
                    <a:lnTo>
                      <a:pt x="28" y="638"/>
                    </a:lnTo>
                    <a:lnTo>
                      <a:pt x="14" y="624"/>
                    </a:lnTo>
                    <a:lnTo>
                      <a:pt x="14" y="610"/>
                    </a:lnTo>
                    <a:lnTo>
                      <a:pt x="0" y="567"/>
                    </a:lnTo>
                    <a:lnTo>
                      <a:pt x="14" y="567"/>
                    </a:lnTo>
                    <a:lnTo>
                      <a:pt x="28" y="567"/>
                    </a:lnTo>
                    <a:lnTo>
                      <a:pt x="28" y="553"/>
                    </a:lnTo>
                    <a:lnTo>
                      <a:pt x="42" y="553"/>
                    </a:lnTo>
                    <a:lnTo>
                      <a:pt x="56" y="553"/>
                    </a:lnTo>
                    <a:lnTo>
                      <a:pt x="70" y="553"/>
                    </a:lnTo>
                    <a:lnTo>
                      <a:pt x="85" y="553"/>
                    </a:lnTo>
                    <a:lnTo>
                      <a:pt x="99" y="553"/>
                    </a:lnTo>
                    <a:lnTo>
                      <a:pt x="113" y="553"/>
                    </a:lnTo>
                    <a:lnTo>
                      <a:pt x="141" y="553"/>
                    </a:lnTo>
                    <a:lnTo>
                      <a:pt x="156" y="567"/>
                    </a:lnTo>
                    <a:lnTo>
                      <a:pt x="170" y="567"/>
                    </a:lnTo>
                    <a:lnTo>
                      <a:pt x="198" y="567"/>
                    </a:lnTo>
                    <a:lnTo>
                      <a:pt x="212" y="567"/>
                    </a:lnTo>
                    <a:lnTo>
                      <a:pt x="226" y="567"/>
                    </a:lnTo>
                    <a:lnTo>
                      <a:pt x="241" y="567"/>
                    </a:lnTo>
                    <a:lnTo>
                      <a:pt x="255" y="567"/>
                    </a:lnTo>
                    <a:lnTo>
                      <a:pt x="269" y="581"/>
                    </a:lnTo>
                    <a:lnTo>
                      <a:pt x="283" y="581"/>
                    </a:lnTo>
                    <a:lnTo>
                      <a:pt x="297" y="581"/>
                    </a:lnTo>
                    <a:lnTo>
                      <a:pt x="326" y="581"/>
                    </a:lnTo>
                    <a:lnTo>
                      <a:pt x="354" y="581"/>
                    </a:lnTo>
                    <a:lnTo>
                      <a:pt x="368" y="581"/>
                    </a:lnTo>
                    <a:lnTo>
                      <a:pt x="382" y="581"/>
                    </a:lnTo>
                    <a:lnTo>
                      <a:pt x="397" y="581"/>
                    </a:lnTo>
                    <a:lnTo>
                      <a:pt x="411" y="581"/>
                    </a:lnTo>
                    <a:lnTo>
                      <a:pt x="425" y="581"/>
                    </a:lnTo>
                    <a:lnTo>
                      <a:pt x="439" y="581"/>
                    </a:lnTo>
                    <a:lnTo>
                      <a:pt x="453" y="581"/>
                    </a:lnTo>
                    <a:lnTo>
                      <a:pt x="468" y="581"/>
                    </a:lnTo>
                    <a:lnTo>
                      <a:pt x="482" y="581"/>
                    </a:lnTo>
                    <a:lnTo>
                      <a:pt x="496" y="581"/>
                    </a:lnTo>
                    <a:lnTo>
                      <a:pt x="510" y="567"/>
                    </a:lnTo>
                    <a:lnTo>
                      <a:pt x="524" y="567"/>
                    </a:lnTo>
                    <a:lnTo>
                      <a:pt x="538" y="567"/>
                    </a:lnTo>
                    <a:lnTo>
                      <a:pt x="553" y="567"/>
                    </a:lnTo>
                    <a:lnTo>
                      <a:pt x="581" y="567"/>
                    </a:lnTo>
                    <a:lnTo>
                      <a:pt x="595" y="553"/>
                    </a:lnTo>
                    <a:lnTo>
                      <a:pt x="624" y="553"/>
                    </a:lnTo>
                    <a:lnTo>
                      <a:pt x="638" y="553"/>
                    </a:lnTo>
                    <a:lnTo>
                      <a:pt x="652" y="553"/>
                    </a:lnTo>
                    <a:lnTo>
                      <a:pt x="666" y="553"/>
                    </a:lnTo>
                    <a:lnTo>
                      <a:pt x="666" y="539"/>
                    </a:lnTo>
                    <a:lnTo>
                      <a:pt x="694" y="539"/>
                    </a:lnTo>
                    <a:lnTo>
                      <a:pt x="709" y="539"/>
                    </a:lnTo>
                    <a:lnTo>
                      <a:pt x="723" y="525"/>
                    </a:lnTo>
                    <a:lnTo>
                      <a:pt x="737" y="525"/>
                    </a:lnTo>
                    <a:lnTo>
                      <a:pt x="751" y="525"/>
                    </a:lnTo>
                    <a:lnTo>
                      <a:pt x="765" y="511"/>
                    </a:lnTo>
                    <a:lnTo>
                      <a:pt x="780" y="511"/>
                    </a:lnTo>
                    <a:lnTo>
                      <a:pt x="794" y="496"/>
                    </a:lnTo>
                    <a:lnTo>
                      <a:pt x="808" y="496"/>
                    </a:lnTo>
                    <a:lnTo>
                      <a:pt x="822" y="496"/>
                    </a:lnTo>
                    <a:lnTo>
                      <a:pt x="836" y="482"/>
                    </a:lnTo>
                    <a:lnTo>
                      <a:pt x="851" y="482"/>
                    </a:lnTo>
                    <a:lnTo>
                      <a:pt x="851" y="468"/>
                    </a:lnTo>
                    <a:lnTo>
                      <a:pt x="865" y="468"/>
                    </a:lnTo>
                    <a:lnTo>
                      <a:pt x="879" y="468"/>
                    </a:lnTo>
                    <a:lnTo>
                      <a:pt x="893" y="454"/>
                    </a:lnTo>
                    <a:lnTo>
                      <a:pt x="907" y="440"/>
                    </a:lnTo>
                    <a:lnTo>
                      <a:pt x="936" y="425"/>
                    </a:lnTo>
                    <a:lnTo>
                      <a:pt x="950" y="411"/>
                    </a:lnTo>
                    <a:lnTo>
                      <a:pt x="978" y="397"/>
                    </a:lnTo>
                    <a:lnTo>
                      <a:pt x="992" y="383"/>
                    </a:lnTo>
                    <a:lnTo>
                      <a:pt x="1021" y="369"/>
                    </a:lnTo>
                    <a:lnTo>
                      <a:pt x="1021" y="355"/>
                    </a:lnTo>
                    <a:lnTo>
                      <a:pt x="1035" y="340"/>
                    </a:lnTo>
                    <a:lnTo>
                      <a:pt x="1049" y="340"/>
                    </a:lnTo>
                    <a:lnTo>
                      <a:pt x="1049" y="326"/>
                    </a:lnTo>
                    <a:lnTo>
                      <a:pt x="1049" y="312"/>
                    </a:lnTo>
                    <a:lnTo>
                      <a:pt x="1063" y="312"/>
                    </a:lnTo>
                    <a:lnTo>
                      <a:pt x="1063" y="298"/>
                    </a:lnTo>
                    <a:lnTo>
                      <a:pt x="1077" y="284"/>
                    </a:lnTo>
                    <a:lnTo>
                      <a:pt x="1077" y="269"/>
                    </a:lnTo>
                    <a:lnTo>
                      <a:pt x="1077" y="255"/>
                    </a:lnTo>
                    <a:lnTo>
                      <a:pt x="1092" y="227"/>
                    </a:lnTo>
                    <a:lnTo>
                      <a:pt x="1092" y="184"/>
                    </a:lnTo>
                    <a:lnTo>
                      <a:pt x="1092" y="170"/>
                    </a:lnTo>
                    <a:lnTo>
                      <a:pt x="1106" y="170"/>
                    </a:lnTo>
                    <a:lnTo>
                      <a:pt x="1092" y="156"/>
                    </a:lnTo>
                    <a:lnTo>
                      <a:pt x="1092" y="142"/>
                    </a:lnTo>
                    <a:lnTo>
                      <a:pt x="1092" y="113"/>
                    </a:lnTo>
                    <a:lnTo>
                      <a:pt x="1092" y="99"/>
                    </a:lnTo>
                    <a:lnTo>
                      <a:pt x="1092" y="85"/>
                    </a:lnTo>
                    <a:lnTo>
                      <a:pt x="1092" y="71"/>
                    </a:lnTo>
                    <a:lnTo>
                      <a:pt x="1092" y="42"/>
                    </a:lnTo>
                    <a:lnTo>
                      <a:pt x="1106" y="28"/>
                    </a:lnTo>
                    <a:lnTo>
                      <a:pt x="1106" y="14"/>
                    </a:lnTo>
                    <a:lnTo>
                      <a:pt x="1120" y="0"/>
                    </a:lnTo>
                    <a:lnTo>
                      <a:pt x="1134" y="28"/>
                    </a:lnTo>
                    <a:lnTo>
                      <a:pt x="1134" y="42"/>
                    </a:lnTo>
                    <a:lnTo>
                      <a:pt x="1148" y="57"/>
                    </a:lnTo>
                    <a:lnTo>
                      <a:pt x="1163" y="71"/>
                    </a:lnTo>
                    <a:lnTo>
                      <a:pt x="1163" y="85"/>
                    </a:lnTo>
                    <a:lnTo>
                      <a:pt x="1177" y="85"/>
                    </a:lnTo>
                    <a:lnTo>
                      <a:pt x="1177" y="99"/>
                    </a:lnTo>
                    <a:lnTo>
                      <a:pt x="1191" y="99"/>
                    </a:lnTo>
                    <a:lnTo>
                      <a:pt x="1191" y="113"/>
                    </a:lnTo>
                    <a:lnTo>
                      <a:pt x="1205" y="113"/>
                    </a:lnTo>
                    <a:lnTo>
                      <a:pt x="1205" y="128"/>
                    </a:lnTo>
                    <a:lnTo>
                      <a:pt x="1219" y="128"/>
                    </a:lnTo>
                    <a:lnTo>
                      <a:pt x="1219" y="142"/>
                    </a:lnTo>
                    <a:lnTo>
                      <a:pt x="1233" y="142"/>
                    </a:lnTo>
                    <a:lnTo>
                      <a:pt x="1233" y="156"/>
                    </a:lnTo>
                    <a:lnTo>
                      <a:pt x="1248" y="156"/>
                    </a:lnTo>
                    <a:lnTo>
                      <a:pt x="1248" y="170"/>
                    </a:lnTo>
                    <a:lnTo>
                      <a:pt x="1248" y="184"/>
                    </a:lnTo>
                    <a:lnTo>
                      <a:pt x="1262" y="184"/>
                    </a:lnTo>
                    <a:lnTo>
                      <a:pt x="1262" y="199"/>
                    </a:lnTo>
                    <a:lnTo>
                      <a:pt x="1262" y="213"/>
                    </a:lnTo>
                    <a:lnTo>
                      <a:pt x="1276" y="213"/>
                    </a:lnTo>
                    <a:close/>
                  </a:path>
                </a:pathLst>
              </a:custGeom>
              <a:blipFill dpi="0" rotWithShape="0">
                <a:blip r:embed="rId2" cstate="print"/>
                <a:srcRect/>
                <a:tile tx="0" ty="0" sx="100000" sy="100000" flip="none" algn="tl"/>
              </a:blipFill>
              <a:ln w="9525">
                <a:solidFill>
                  <a:srgbClr val="333333"/>
                </a:solidFill>
                <a:round/>
                <a:headEnd/>
                <a:tailEnd/>
              </a:ln>
            </p:spPr>
            <p:txBody>
              <a:bodyPr/>
              <a:lstStyle/>
              <a:p>
                <a:endParaRPr lang="ja-JP" altLang="en-US"/>
              </a:p>
            </p:txBody>
          </p:sp>
          <p:sp>
            <p:nvSpPr>
              <p:cNvPr id="175" name="Freeform 56"/>
              <p:cNvSpPr>
                <a:spLocks/>
              </p:cNvSpPr>
              <p:nvPr/>
            </p:nvSpPr>
            <p:spPr bwMode="auto">
              <a:xfrm>
                <a:off x="1263" y="4014"/>
                <a:ext cx="1970" cy="1547"/>
              </a:xfrm>
              <a:custGeom>
                <a:avLst/>
                <a:gdLst>
                  <a:gd name="T0" fmla="*/ 1929 w 1972"/>
                  <a:gd name="T1" fmla="*/ 482 h 1546"/>
                  <a:gd name="T2" fmla="*/ 1929 w 1972"/>
                  <a:gd name="T3" fmla="*/ 482 h 1546"/>
                  <a:gd name="T4" fmla="*/ 1872 w 1972"/>
                  <a:gd name="T5" fmla="*/ 511 h 1546"/>
                  <a:gd name="T6" fmla="*/ 1816 w 1972"/>
                  <a:gd name="T7" fmla="*/ 553 h 1546"/>
                  <a:gd name="T8" fmla="*/ 1773 w 1972"/>
                  <a:gd name="T9" fmla="*/ 610 h 1546"/>
                  <a:gd name="T10" fmla="*/ 1745 w 1972"/>
                  <a:gd name="T11" fmla="*/ 639 h 1546"/>
                  <a:gd name="T12" fmla="*/ 1674 w 1972"/>
                  <a:gd name="T13" fmla="*/ 709 h 1546"/>
                  <a:gd name="T14" fmla="*/ 1660 w 1972"/>
                  <a:gd name="T15" fmla="*/ 724 h 1546"/>
                  <a:gd name="T16" fmla="*/ 1631 w 1972"/>
                  <a:gd name="T17" fmla="*/ 766 h 1546"/>
                  <a:gd name="T18" fmla="*/ 1574 w 1972"/>
                  <a:gd name="T19" fmla="*/ 851 h 1546"/>
                  <a:gd name="T20" fmla="*/ 1546 w 1972"/>
                  <a:gd name="T21" fmla="*/ 908 h 1546"/>
                  <a:gd name="T22" fmla="*/ 1475 w 1972"/>
                  <a:gd name="T23" fmla="*/ 993 h 1546"/>
                  <a:gd name="T24" fmla="*/ 1433 w 1972"/>
                  <a:gd name="T25" fmla="*/ 1064 h 1546"/>
                  <a:gd name="T26" fmla="*/ 1404 w 1972"/>
                  <a:gd name="T27" fmla="*/ 1121 h 1546"/>
                  <a:gd name="T28" fmla="*/ 1348 w 1972"/>
                  <a:gd name="T29" fmla="*/ 1220 h 1546"/>
                  <a:gd name="T30" fmla="*/ 1135 w 1972"/>
                  <a:gd name="T31" fmla="*/ 1376 h 1546"/>
                  <a:gd name="T32" fmla="*/ 724 w 1972"/>
                  <a:gd name="T33" fmla="*/ 1546 h 1546"/>
                  <a:gd name="T34" fmla="*/ 596 w 1972"/>
                  <a:gd name="T35" fmla="*/ 1490 h 1546"/>
                  <a:gd name="T36" fmla="*/ 298 w 1972"/>
                  <a:gd name="T37" fmla="*/ 1376 h 1546"/>
                  <a:gd name="T38" fmla="*/ 99 w 1972"/>
                  <a:gd name="T39" fmla="*/ 1277 h 1546"/>
                  <a:gd name="T40" fmla="*/ 185 w 1972"/>
                  <a:gd name="T41" fmla="*/ 965 h 1546"/>
                  <a:gd name="T42" fmla="*/ 326 w 1972"/>
                  <a:gd name="T43" fmla="*/ 865 h 1546"/>
                  <a:gd name="T44" fmla="*/ 369 w 1972"/>
                  <a:gd name="T45" fmla="*/ 837 h 1546"/>
                  <a:gd name="T46" fmla="*/ 411 w 1972"/>
                  <a:gd name="T47" fmla="*/ 809 h 1546"/>
                  <a:gd name="T48" fmla="*/ 440 w 1972"/>
                  <a:gd name="T49" fmla="*/ 795 h 1546"/>
                  <a:gd name="T50" fmla="*/ 440 w 1972"/>
                  <a:gd name="T51" fmla="*/ 795 h 1546"/>
                  <a:gd name="T52" fmla="*/ 482 w 1972"/>
                  <a:gd name="T53" fmla="*/ 766 h 1546"/>
                  <a:gd name="T54" fmla="*/ 553 w 1972"/>
                  <a:gd name="T55" fmla="*/ 738 h 1546"/>
                  <a:gd name="T56" fmla="*/ 567 w 1972"/>
                  <a:gd name="T57" fmla="*/ 724 h 1546"/>
                  <a:gd name="T58" fmla="*/ 624 w 1972"/>
                  <a:gd name="T59" fmla="*/ 695 h 1546"/>
                  <a:gd name="T60" fmla="*/ 638 w 1972"/>
                  <a:gd name="T61" fmla="*/ 695 h 1546"/>
                  <a:gd name="T62" fmla="*/ 681 w 1972"/>
                  <a:gd name="T63" fmla="*/ 681 h 1546"/>
                  <a:gd name="T64" fmla="*/ 695 w 1972"/>
                  <a:gd name="T65" fmla="*/ 681 h 1546"/>
                  <a:gd name="T66" fmla="*/ 709 w 1972"/>
                  <a:gd name="T67" fmla="*/ 667 h 1546"/>
                  <a:gd name="T68" fmla="*/ 724 w 1972"/>
                  <a:gd name="T69" fmla="*/ 639 h 1546"/>
                  <a:gd name="T70" fmla="*/ 766 w 1972"/>
                  <a:gd name="T71" fmla="*/ 582 h 1546"/>
                  <a:gd name="T72" fmla="*/ 880 w 1972"/>
                  <a:gd name="T73" fmla="*/ 369 h 1546"/>
                  <a:gd name="T74" fmla="*/ 922 w 1972"/>
                  <a:gd name="T75" fmla="*/ 298 h 1546"/>
                  <a:gd name="T76" fmla="*/ 950 w 1972"/>
                  <a:gd name="T77" fmla="*/ 284 h 1546"/>
                  <a:gd name="T78" fmla="*/ 979 w 1972"/>
                  <a:gd name="T79" fmla="*/ 256 h 1546"/>
                  <a:gd name="T80" fmla="*/ 1106 w 1972"/>
                  <a:gd name="T81" fmla="*/ 170 h 1546"/>
                  <a:gd name="T82" fmla="*/ 1177 w 1972"/>
                  <a:gd name="T83" fmla="*/ 114 h 1546"/>
                  <a:gd name="T84" fmla="*/ 1305 w 1972"/>
                  <a:gd name="T85" fmla="*/ 85 h 1546"/>
                  <a:gd name="T86" fmla="*/ 1348 w 1972"/>
                  <a:gd name="T87" fmla="*/ 71 h 1546"/>
                  <a:gd name="T88" fmla="*/ 1504 w 1972"/>
                  <a:gd name="T89" fmla="*/ 14 h 1546"/>
                  <a:gd name="T90" fmla="*/ 1518 w 1972"/>
                  <a:gd name="T91" fmla="*/ 14 h 1546"/>
                  <a:gd name="T92" fmla="*/ 1532 w 1972"/>
                  <a:gd name="T93" fmla="*/ 57 h 1546"/>
                  <a:gd name="T94" fmla="*/ 1603 w 1972"/>
                  <a:gd name="T95" fmla="*/ 128 h 1546"/>
                  <a:gd name="T96" fmla="*/ 1745 w 1972"/>
                  <a:gd name="T97" fmla="*/ 256 h 1546"/>
                  <a:gd name="T98" fmla="*/ 1801 w 1972"/>
                  <a:gd name="T99" fmla="*/ 326 h 1546"/>
                  <a:gd name="T100" fmla="*/ 1872 w 1972"/>
                  <a:gd name="T101" fmla="*/ 383 h 1546"/>
                  <a:gd name="T102" fmla="*/ 1886 w 1972"/>
                  <a:gd name="T103" fmla="*/ 397 h 1546"/>
                  <a:gd name="T104" fmla="*/ 1929 w 1972"/>
                  <a:gd name="T105" fmla="*/ 426 h 1546"/>
                  <a:gd name="T106" fmla="*/ 1929 w 1972"/>
                  <a:gd name="T107" fmla="*/ 440 h 1546"/>
                  <a:gd name="T108" fmla="*/ 1943 w 1972"/>
                  <a:gd name="T109" fmla="*/ 454 h 154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972"/>
                  <a:gd name="T166" fmla="*/ 0 h 1546"/>
                  <a:gd name="T167" fmla="*/ 1972 w 1972"/>
                  <a:gd name="T168" fmla="*/ 1546 h 154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972" h="1546">
                    <a:moveTo>
                      <a:pt x="1943" y="454"/>
                    </a:moveTo>
                    <a:lnTo>
                      <a:pt x="1972" y="482"/>
                    </a:lnTo>
                    <a:lnTo>
                      <a:pt x="1943" y="482"/>
                    </a:lnTo>
                    <a:lnTo>
                      <a:pt x="1929" y="482"/>
                    </a:lnTo>
                    <a:lnTo>
                      <a:pt x="1915" y="482"/>
                    </a:lnTo>
                    <a:lnTo>
                      <a:pt x="1901" y="497"/>
                    </a:lnTo>
                    <a:lnTo>
                      <a:pt x="1872" y="511"/>
                    </a:lnTo>
                    <a:lnTo>
                      <a:pt x="1858" y="525"/>
                    </a:lnTo>
                    <a:lnTo>
                      <a:pt x="1844" y="539"/>
                    </a:lnTo>
                    <a:lnTo>
                      <a:pt x="1830" y="539"/>
                    </a:lnTo>
                    <a:lnTo>
                      <a:pt x="1816" y="553"/>
                    </a:lnTo>
                    <a:lnTo>
                      <a:pt x="1801" y="568"/>
                    </a:lnTo>
                    <a:lnTo>
                      <a:pt x="1787" y="596"/>
                    </a:lnTo>
                    <a:lnTo>
                      <a:pt x="1773" y="610"/>
                    </a:lnTo>
                    <a:lnTo>
                      <a:pt x="1759" y="610"/>
                    </a:lnTo>
                    <a:lnTo>
                      <a:pt x="1745" y="624"/>
                    </a:lnTo>
                    <a:lnTo>
                      <a:pt x="1745" y="639"/>
                    </a:lnTo>
                    <a:lnTo>
                      <a:pt x="1702" y="667"/>
                    </a:lnTo>
                    <a:lnTo>
                      <a:pt x="1688" y="695"/>
                    </a:lnTo>
                    <a:lnTo>
                      <a:pt x="1674" y="709"/>
                    </a:lnTo>
                    <a:lnTo>
                      <a:pt x="1660" y="724"/>
                    </a:lnTo>
                    <a:lnTo>
                      <a:pt x="1645" y="738"/>
                    </a:lnTo>
                    <a:lnTo>
                      <a:pt x="1631" y="766"/>
                    </a:lnTo>
                    <a:lnTo>
                      <a:pt x="1617" y="795"/>
                    </a:lnTo>
                    <a:lnTo>
                      <a:pt x="1603" y="809"/>
                    </a:lnTo>
                    <a:lnTo>
                      <a:pt x="1589" y="823"/>
                    </a:lnTo>
                    <a:lnTo>
                      <a:pt x="1574" y="851"/>
                    </a:lnTo>
                    <a:lnTo>
                      <a:pt x="1560" y="865"/>
                    </a:lnTo>
                    <a:lnTo>
                      <a:pt x="1546" y="894"/>
                    </a:lnTo>
                    <a:lnTo>
                      <a:pt x="1546" y="908"/>
                    </a:lnTo>
                    <a:lnTo>
                      <a:pt x="1532" y="922"/>
                    </a:lnTo>
                    <a:lnTo>
                      <a:pt x="1518" y="951"/>
                    </a:lnTo>
                    <a:lnTo>
                      <a:pt x="1504" y="979"/>
                    </a:lnTo>
                    <a:lnTo>
                      <a:pt x="1475" y="993"/>
                    </a:lnTo>
                    <a:lnTo>
                      <a:pt x="1475" y="1007"/>
                    </a:lnTo>
                    <a:lnTo>
                      <a:pt x="1461" y="1022"/>
                    </a:lnTo>
                    <a:lnTo>
                      <a:pt x="1447" y="1050"/>
                    </a:lnTo>
                    <a:lnTo>
                      <a:pt x="1433" y="1064"/>
                    </a:lnTo>
                    <a:lnTo>
                      <a:pt x="1418" y="1078"/>
                    </a:lnTo>
                    <a:lnTo>
                      <a:pt x="1418" y="1092"/>
                    </a:lnTo>
                    <a:lnTo>
                      <a:pt x="1418" y="1107"/>
                    </a:lnTo>
                    <a:lnTo>
                      <a:pt x="1404" y="1121"/>
                    </a:lnTo>
                    <a:lnTo>
                      <a:pt x="1390" y="1149"/>
                    </a:lnTo>
                    <a:lnTo>
                      <a:pt x="1376" y="1178"/>
                    </a:lnTo>
                    <a:lnTo>
                      <a:pt x="1362" y="1192"/>
                    </a:lnTo>
                    <a:lnTo>
                      <a:pt x="1348" y="1220"/>
                    </a:lnTo>
                    <a:lnTo>
                      <a:pt x="1333" y="1234"/>
                    </a:lnTo>
                    <a:lnTo>
                      <a:pt x="1291" y="1305"/>
                    </a:lnTo>
                    <a:lnTo>
                      <a:pt x="1177" y="1348"/>
                    </a:lnTo>
                    <a:lnTo>
                      <a:pt x="1135" y="1376"/>
                    </a:lnTo>
                    <a:lnTo>
                      <a:pt x="1092" y="1390"/>
                    </a:lnTo>
                    <a:lnTo>
                      <a:pt x="1064" y="1404"/>
                    </a:lnTo>
                    <a:lnTo>
                      <a:pt x="724" y="1546"/>
                    </a:lnTo>
                    <a:lnTo>
                      <a:pt x="610" y="1490"/>
                    </a:lnTo>
                    <a:lnTo>
                      <a:pt x="596" y="1490"/>
                    </a:lnTo>
                    <a:lnTo>
                      <a:pt x="582" y="1490"/>
                    </a:lnTo>
                    <a:lnTo>
                      <a:pt x="426" y="1419"/>
                    </a:lnTo>
                    <a:lnTo>
                      <a:pt x="298" y="1376"/>
                    </a:lnTo>
                    <a:lnTo>
                      <a:pt x="227" y="1334"/>
                    </a:lnTo>
                    <a:lnTo>
                      <a:pt x="185" y="1319"/>
                    </a:lnTo>
                    <a:lnTo>
                      <a:pt x="128" y="1291"/>
                    </a:lnTo>
                    <a:lnTo>
                      <a:pt x="99" y="1277"/>
                    </a:lnTo>
                    <a:lnTo>
                      <a:pt x="57" y="1263"/>
                    </a:lnTo>
                    <a:lnTo>
                      <a:pt x="0" y="1248"/>
                    </a:lnTo>
                    <a:lnTo>
                      <a:pt x="142" y="1022"/>
                    </a:lnTo>
                    <a:lnTo>
                      <a:pt x="185" y="965"/>
                    </a:lnTo>
                    <a:lnTo>
                      <a:pt x="213" y="922"/>
                    </a:lnTo>
                    <a:lnTo>
                      <a:pt x="326" y="865"/>
                    </a:lnTo>
                    <a:lnTo>
                      <a:pt x="341" y="851"/>
                    </a:lnTo>
                    <a:lnTo>
                      <a:pt x="355" y="851"/>
                    </a:lnTo>
                    <a:lnTo>
                      <a:pt x="355" y="837"/>
                    </a:lnTo>
                    <a:lnTo>
                      <a:pt x="369" y="837"/>
                    </a:lnTo>
                    <a:lnTo>
                      <a:pt x="383" y="823"/>
                    </a:lnTo>
                    <a:lnTo>
                      <a:pt x="397" y="823"/>
                    </a:lnTo>
                    <a:lnTo>
                      <a:pt x="411" y="823"/>
                    </a:lnTo>
                    <a:lnTo>
                      <a:pt x="411" y="809"/>
                    </a:lnTo>
                    <a:lnTo>
                      <a:pt x="426" y="809"/>
                    </a:lnTo>
                    <a:lnTo>
                      <a:pt x="440" y="795"/>
                    </a:lnTo>
                    <a:lnTo>
                      <a:pt x="454" y="795"/>
                    </a:lnTo>
                    <a:lnTo>
                      <a:pt x="468" y="780"/>
                    </a:lnTo>
                    <a:lnTo>
                      <a:pt x="482" y="780"/>
                    </a:lnTo>
                    <a:lnTo>
                      <a:pt x="482" y="766"/>
                    </a:lnTo>
                    <a:lnTo>
                      <a:pt x="497" y="766"/>
                    </a:lnTo>
                    <a:lnTo>
                      <a:pt x="525" y="752"/>
                    </a:lnTo>
                    <a:lnTo>
                      <a:pt x="539" y="752"/>
                    </a:lnTo>
                    <a:lnTo>
                      <a:pt x="553" y="738"/>
                    </a:lnTo>
                    <a:lnTo>
                      <a:pt x="567" y="738"/>
                    </a:lnTo>
                    <a:lnTo>
                      <a:pt x="567" y="724"/>
                    </a:lnTo>
                    <a:lnTo>
                      <a:pt x="596" y="709"/>
                    </a:lnTo>
                    <a:lnTo>
                      <a:pt x="610" y="709"/>
                    </a:lnTo>
                    <a:lnTo>
                      <a:pt x="610" y="695"/>
                    </a:lnTo>
                    <a:lnTo>
                      <a:pt x="624" y="695"/>
                    </a:lnTo>
                    <a:lnTo>
                      <a:pt x="638" y="695"/>
                    </a:lnTo>
                    <a:lnTo>
                      <a:pt x="653" y="681"/>
                    </a:lnTo>
                    <a:lnTo>
                      <a:pt x="667" y="681"/>
                    </a:lnTo>
                    <a:lnTo>
                      <a:pt x="681" y="681"/>
                    </a:lnTo>
                    <a:lnTo>
                      <a:pt x="695" y="681"/>
                    </a:lnTo>
                    <a:lnTo>
                      <a:pt x="695" y="667"/>
                    </a:lnTo>
                    <a:lnTo>
                      <a:pt x="709" y="667"/>
                    </a:lnTo>
                    <a:lnTo>
                      <a:pt x="724" y="653"/>
                    </a:lnTo>
                    <a:lnTo>
                      <a:pt x="724" y="639"/>
                    </a:lnTo>
                    <a:lnTo>
                      <a:pt x="738" y="639"/>
                    </a:lnTo>
                    <a:lnTo>
                      <a:pt x="752" y="596"/>
                    </a:lnTo>
                    <a:lnTo>
                      <a:pt x="766" y="582"/>
                    </a:lnTo>
                    <a:lnTo>
                      <a:pt x="780" y="553"/>
                    </a:lnTo>
                    <a:lnTo>
                      <a:pt x="865" y="397"/>
                    </a:lnTo>
                    <a:lnTo>
                      <a:pt x="880" y="369"/>
                    </a:lnTo>
                    <a:lnTo>
                      <a:pt x="894" y="341"/>
                    </a:lnTo>
                    <a:lnTo>
                      <a:pt x="908" y="326"/>
                    </a:lnTo>
                    <a:lnTo>
                      <a:pt x="922" y="312"/>
                    </a:lnTo>
                    <a:lnTo>
                      <a:pt x="922" y="298"/>
                    </a:lnTo>
                    <a:lnTo>
                      <a:pt x="936" y="298"/>
                    </a:lnTo>
                    <a:lnTo>
                      <a:pt x="936" y="284"/>
                    </a:lnTo>
                    <a:lnTo>
                      <a:pt x="950" y="284"/>
                    </a:lnTo>
                    <a:lnTo>
                      <a:pt x="950" y="270"/>
                    </a:lnTo>
                    <a:lnTo>
                      <a:pt x="965" y="270"/>
                    </a:lnTo>
                    <a:lnTo>
                      <a:pt x="979" y="256"/>
                    </a:lnTo>
                    <a:lnTo>
                      <a:pt x="1064" y="199"/>
                    </a:lnTo>
                    <a:lnTo>
                      <a:pt x="1078" y="185"/>
                    </a:lnTo>
                    <a:lnTo>
                      <a:pt x="1092" y="185"/>
                    </a:lnTo>
                    <a:lnTo>
                      <a:pt x="1106" y="170"/>
                    </a:lnTo>
                    <a:lnTo>
                      <a:pt x="1135" y="156"/>
                    </a:lnTo>
                    <a:lnTo>
                      <a:pt x="1149" y="142"/>
                    </a:lnTo>
                    <a:lnTo>
                      <a:pt x="1177" y="114"/>
                    </a:lnTo>
                    <a:lnTo>
                      <a:pt x="1206" y="114"/>
                    </a:lnTo>
                    <a:lnTo>
                      <a:pt x="1234" y="100"/>
                    </a:lnTo>
                    <a:lnTo>
                      <a:pt x="1291" y="85"/>
                    </a:lnTo>
                    <a:lnTo>
                      <a:pt x="1305" y="85"/>
                    </a:lnTo>
                    <a:lnTo>
                      <a:pt x="1333" y="71"/>
                    </a:lnTo>
                    <a:lnTo>
                      <a:pt x="1348" y="71"/>
                    </a:lnTo>
                    <a:lnTo>
                      <a:pt x="1362" y="57"/>
                    </a:lnTo>
                    <a:lnTo>
                      <a:pt x="1376" y="57"/>
                    </a:lnTo>
                    <a:lnTo>
                      <a:pt x="1433" y="43"/>
                    </a:lnTo>
                    <a:lnTo>
                      <a:pt x="1504" y="14"/>
                    </a:lnTo>
                    <a:lnTo>
                      <a:pt x="1504" y="0"/>
                    </a:lnTo>
                    <a:lnTo>
                      <a:pt x="1518" y="0"/>
                    </a:lnTo>
                    <a:lnTo>
                      <a:pt x="1518" y="14"/>
                    </a:lnTo>
                    <a:lnTo>
                      <a:pt x="1518" y="29"/>
                    </a:lnTo>
                    <a:lnTo>
                      <a:pt x="1518" y="43"/>
                    </a:lnTo>
                    <a:lnTo>
                      <a:pt x="1532" y="43"/>
                    </a:lnTo>
                    <a:lnTo>
                      <a:pt x="1532" y="57"/>
                    </a:lnTo>
                    <a:lnTo>
                      <a:pt x="1560" y="85"/>
                    </a:lnTo>
                    <a:lnTo>
                      <a:pt x="1574" y="100"/>
                    </a:lnTo>
                    <a:lnTo>
                      <a:pt x="1603" y="128"/>
                    </a:lnTo>
                    <a:lnTo>
                      <a:pt x="1645" y="170"/>
                    </a:lnTo>
                    <a:lnTo>
                      <a:pt x="1688" y="199"/>
                    </a:lnTo>
                    <a:lnTo>
                      <a:pt x="1745" y="256"/>
                    </a:lnTo>
                    <a:lnTo>
                      <a:pt x="1745" y="270"/>
                    </a:lnTo>
                    <a:lnTo>
                      <a:pt x="1801" y="326"/>
                    </a:lnTo>
                    <a:lnTo>
                      <a:pt x="1844" y="355"/>
                    </a:lnTo>
                    <a:lnTo>
                      <a:pt x="1872" y="383"/>
                    </a:lnTo>
                    <a:lnTo>
                      <a:pt x="1886" y="397"/>
                    </a:lnTo>
                    <a:lnTo>
                      <a:pt x="1901" y="412"/>
                    </a:lnTo>
                    <a:lnTo>
                      <a:pt x="1915" y="426"/>
                    </a:lnTo>
                    <a:lnTo>
                      <a:pt x="1929" y="426"/>
                    </a:lnTo>
                    <a:lnTo>
                      <a:pt x="1929" y="440"/>
                    </a:lnTo>
                    <a:lnTo>
                      <a:pt x="1943" y="454"/>
                    </a:lnTo>
                    <a:close/>
                  </a:path>
                </a:pathLst>
              </a:custGeom>
              <a:pattFill prst="lgGrid">
                <a:fgClr>
                  <a:schemeClr val="accent1">
                    <a:lumMod val="60000"/>
                    <a:lumOff val="40000"/>
                  </a:schemeClr>
                </a:fgClr>
                <a:bgClr>
                  <a:srgbClr val="FFFFFF"/>
                </a:bgClr>
              </a:pattFill>
              <a:ln w="9525">
                <a:solidFill>
                  <a:srgbClr val="333333"/>
                </a:solidFill>
                <a:round/>
                <a:headEnd/>
                <a:tailEnd/>
              </a:ln>
            </p:spPr>
            <p:txBody>
              <a:bodyPr/>
              <a:lstStyle/>
              <a:p>
                <a:pPr eaLnBrk="1" hangingPunct="1">
                  <a:defRPr/>
                </a:pPr>
                <a:endParaRPr lang="ja-JP" altLang="en-US"/>
              </a:p>
            </p:txBody>
          </p:sp>
          <p:sp>
            <p:nvSpPr>
              <p:cNvPr id="176" name="Freeform 55"/>
              <p:cNvSpPr>
                <a:spLocks/>
              </p:cNvSpPr>
              <p:nvPr/>
            </p:nvSpPr>
            <p:spPr bwMode="auto">
              <a:xfrm>
                <a:off x="0" y="3106"/>
                <a:ext cx="3147" cy="2595"/>
              </a:xfrm>
              <a:custGeom>
                <a:avLst/>
                <a:gdLst>
                  <a:gd name="T0" fmla="*/ 3007 w 3148"/>
                  <a:gd name="T1" fmla="*/ 639 h 2596"/>
                  <a:gd name="T2" fmla="*/ 3021 w 3148"/>
                  <a:gd name="T3" fmla="*/ 653 h 2596"/>
                  <a:gd name="T4" fmla="*/ 3021 w 3148"/>
                  <a:gd name="T5" fmla="*/ 653 h 2596"/>
                  <a:gd name="T6" fmla="*/ 3035 w 3148"/>
                  <a:gd name="T7" fmla="*/ 667 h 2596"/>
                  <a:gd name="T8" fmla="*/ 3063 w 3148"/>
                  <a:gd name="T9" fmla="*/ 710 h 2596"/>
                  <a:gd name="T10" fmla="*/ 3120 w 3148"/>
                  <a:gd name="T11" fmla="*/ 809 h 2596"/>
                  <a:gd name="T12" fmla="*/ 3148 w 3148"/>
                  <a:gd name="T13" fmla="*/ 852 h 2596"/>
                  <a:gd name="T14" fmla="*/ 2992 w 3148"/>
                  <a:gd name="T15" fmla="*/ 894 h 2596"/>
                  <a:gd name="T16" fmla="*/ 2836 w 3148"/>
                  <a:gd name="T17" fmla="*/ 965 h 2596"/>
                  <a:gd name="T18" fmla="*/ 2624 w 3148"/>
                  <a:gd name="T19" fmla="*/ 1036 h 2596"/>
                  <a:gd name="T20" fmla="*/ 2496 w 3148"/>
                  <a:gd name="T21" fmla="*/ 1079 h 2596"/>
                  <a:gd name="T22" fmla="*/ 2354 w 3148"/>
                  <a:gd name="T23" fmla="*/ 1164 h 2596"/>
                  <a:gd name="T24" fmla="*/ 2212 w 3148"/>
                  <a:gd name="T25" fmla="*/ 1263 h 2596"/>
                  <a:gd name="T26" fmla="*/ 2156 w 3148"/>
                  <a:gd name="T27" fmla="*/ 1320 h 2596"/>
                  <a:gd name="T28" fmla="*/ 2000 w 3148"/>
                  <a:gd name="T29" fmla="*/ 1618 h 2596"/>
                  <a:gd name="T30" fmla="*/ 1971 w 3148"/>
                  <a:gd name="T31" fmla="*/ 1646 h 2596"/>
                  <a:gd name="T32" fmla="*/ 1943 w 3148"/>
                  <a:gd name="T33" fmla="*/ 1660 h 2596"/>
                  <a:gd name="T34" fmla="*/ 1886 w 3148"/>
                  <a:gd name="T35" fmla="*/ 1674 h 2596"/>
                  <a:gd name="T36" fmla="*/ 1815 w 3148"/>
                  <a:gd name="T37" fmla="*/ 1717 h 2596"/>
                  <a:gd name="T38" fmla="*/ 1744 w 3148"/>
                  <a:gd name="T39" fmla="*/ 1759 h 2596"/>
                  <a:gd name="T40" fmla="*/ 1702 w 3148"/>
                  <a:gd name="T41" fmla="*/ 1774 h 2596"/>
                  <a:gd name="T42" fmla="*/ 1645 w 3148"/>
                  <a:gd name="T43" fmla="*/ 1802 h 2596"/>
                  <a:gd name="T44" fmla="*/ 1475 w 3148"/>
                  <a:gd name="T45" fmla="*/ 1901 h 2596"/>
                  <a:gd name="T46" fmla="*/ 1120 w 3148"/>
                  <a:gd name="T47" fmla="*/ 2270 h 2596"/>
                  <a:gd name="T48" fmla="*/ 369 w 3148"/>
                  <a:gd name="T49" fmla="*/ 2554 h 2596"/>
                  <a:gd name="T50" fmla="*/ 397 w 3148"/>
                  <a:gd name="T51" fmla="*/ 2383 h 2596"/>
                  <a:gd name="T52" fmla="*/ 681 w 3148"/>
                  <a:gd name="T53" fmla="*/ 1986 h 2596"/>
                  <a:gd name="T54" fmla="*/ 411 w 3148"/>
                  <a:gd name="T55" fmla="*/ 1745 h 2596"/>
                  <a:gd name="T56" fmla="*/ 596 w 3148"/>
                  <a:gd name="T57" fmla="*/ 1107 h 2596"/>
                  <a:gd name="T58" fmla="*/ 993 w 3148"/>
                  <a:gd name="T59" fmla="*/ 823 h 2596"/>
                  <a:gd name="T60" fmla="*/ 1588 w 3148"/>
                  <a:gd name="T61" fmla="*/ 625 h 2596"/>
                  <a:gd name="T62" fmla="*/ 1688 w 3148"/>
                  <a:gd name="T63" fmla="*/ 582 h 2596"/>
                  <a:gd name="T64" fmla="*/ 1787 w 3148"/>
                  <a:gd name="T65" fmla="*/ 540 h 2596"/>
                  <a:gd name="T66" fmla="*/ 1915 w 3148"/>
                  <a:gd name="T67" fmla="*/ 483 h 2596"/>
                  <a:gd name="T68" fmla="*/ 2028 w 3148"/>
                  <a:gd name="T69" fmla="*/ 426 h 2596"/>
                  <a:gd name="T70" fmla="*/ 2269 w 3148"/>
                  <a:gd name="T71" fmla="*/ 298 h 2596"/>
                  <a:gd name="T72" fmla="*/ 2439 w 3148"/>
                  <a:gd name="T73" fmla="*/ 199 h 2596"/>
                  <a:gd name="T74" fmla="*/ 2567 w 3148"/>
                  <a:gd name="T75" fmla="*/ 142 h 2596"/>
                  <a:gd name="T76" fmla="*/ 2723 w 3148"/>
                  <a:gd name="T77" fmla="*/ 43 h 2596"/>
                  <a:gd name="T78" fmla="*/ 2780 w 3148"/>
                  <a:gd name="T79" fmla="*/ 15 h 2596"/>
                  <a:gd name="T80" fmla="*/ 2865 w 3148"/>
                  <a:gd name="T81" fmla="*/ 128 h 2596"/>
                  <a:gd name="T82" fmla="*/ 2865 w 3148"/>
                  <a:gd name="T83" fmla="*/ 142 h 2596"/>
                  <a:gd name="T84" fmla="*/ 2822 w 3148"/>
                  <a:gd name="T85" fmla="*/ 171 h 2596"/>
                  <a:gd name="T86" fmla="*/ 2808 w 3148"/>
                  <a:gd name="T87" fmla="*/ 185 h 2596"/>
                  <a:gd name="T88" fmla="*/ 2822 w 3148"/>
                  <a:gd name="T89" fmla="*/ 242 h 2596"/>
                  <a:gd name="T90" fmla="*/ 2851 w 3148"/>
                  <a:gd name="T91" fmla="*/ 298 h 2596"/>
                  <a:gd name="T92" fmla="*/ 2851 w 3148"/>
                  <a:gd name="T93" fmla="*/ 341 h 2596"/>
                  <a:gd name="T94" fmla="*/ 2836 w 3148"/>
                  <a:gd name="T95" fmla="*/ 412 h 2596"/>
                  <a:gd name="T96" fmla="*/ 2794 w 3148"/>
                  <a:gd name="T97" fmla="*/ 525 h 2596"/>
                  <a:gd name="T98" fmla="*/ 2794 w 3148"/>
                  <a:gd name="T99" fmla="*/ 540 h 2596"/>
                  <a:gd name="T100" fmla="*/ 2794 w 3148"/>
                  <a:gd name="T101" fmla="*/ 554 h 2596"/>
                  <a:gd name="T102" fmla="*/ 2865 w 3148"/>
                  <a:gd name="T103" fmla="*/ 568 h 2596"/>
                  <a:gd name="T104" fmla="*/ 2907 w 3148"/>
                  <a:gd name="T105" fmla="*/ 582 h 2596"/>
                  <a:gd name="T106" fmla="*/ 2950 w 3148"/>
                  <a:gd name="T107" fmla="*/ 582 h 2596"/>
                  <a:gd name="T108" fmla="*/ 2992 w 3148"/>
                  <a:gd name="T109" fmla="*/ 610 h 2596"/>
                  <a:gd name="T110" fmla="*/ 3007 w 3148"/>
                  <a:gd name="T111" fmla="*/ 625 h 2596"/>
                  <a:gd name="T112" fmla="*/ 3007 w 3148"/>
                  <a:gd name="T113" fmla="*/ 625 h 259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3148"/>
                  <a:gd name="T172" fmla="*/ 0 h 2596"/>
                  <a:gd name="T173" fmla="*/ 3148 w 3148"/>
                  <a:gd name="T174" fmla="*/ 2596 h 259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3148" h="2596">
                    <a:moveTo>
                      <a:pt x="3007" y="625"/>
                    </a:moveTo>
                    <a:lnTo>
                      <a:pt x="3007" y="625"/>
                    </a:lnTo>
                    <a:lnTo>
                      <a:pt x="3007" y="639"/>
                    </a:lnTo>
                    <a:lnTo>
                      <a:pt x="3021" y="639"/>
                    </a:lnTo>
                    <a:lnTo>
                      <a:pt x="3021" y="653"/>
                    </a:lnTo>
                    <a:lnTo>
                      <a:pt x="3021" y="667"/>
                    </a:lnTo>
                    <a:lnTo>
                      <a:pt x="3035" y="667"/>
                    </a:lnTo>
                    <a:lnTo>
                      <a:pt x="3035" y="681"/>
                    </a:lnTo>
                    <a:lnTo>
                      <a:pt x="3063" y="710"/>
                    </a:lnTo>
                    <a:lnTo>
                      <a:pt x="3078" y="738"/>
                    </a:lnTo>
                    <a:lnTo>
                      <a:pt x="3092" y="752"/>
                    </a:lnTo>
                    <a:lnTo>
                      <a:pt x="3092" y="766"/>
                    </a:lnTo>
                    <a:lnTo>
                      <a:pt x="3106" y="781"/>
                    </a:lnTo>
                    <a:lnTo>
                      <a:pt x="3106" y="795"/>
                    </a:lnTo>
                    <a:lnTo>
                      <a:pt x="3120" y="795"/>
                    </a:lnTo>
                    <a:lnTo>
                      <a:pt x="3120" y="809"/>
                    </a:lnTo>
                    <a:lnTo>
                      <a:pt x="3120" y="823"/>
                    </a:lnTo>
                    <a:lnTo>
                      <a:pt x="3134" y="823"/>
                    </a:lnTo>
                    <a:lnTo>
                      <a:pt x="3134" y="837"/>
                    </a:lnTo>
                    <a:lnTo>
                      <a:pt x="3148" y="852"/>
                    </a:lnTo>
                    <a:lnTo>
                      <a:pt x="3134" y="852"/>
                    </a:lnTo>
                    <a:lnTo>
                      <a:pt x="3120" y="852"/>
                    </a:lnTo>
                    <a:lnTo>
                      <a:pt x="3106" y="852"/>
                    </a:lnTo>
                    <a:lnTo>
                      <a:pt x="3078" y="866"/>
                    </a:lnTo>
                    <a:lnTo>
                      <a:pt x="3049" y="880"/>
                    </a:lnTo>
                    <a:lnTo>
                      <a:pt x="3035" y="880"/>
                    </a:lnTo>
                    <a:lnTo>
                      <a:pt x="2992" y="894"/>
                    </a:lnTo>
                    <a:lnTo>
                      <a:pt x="2964" y="908"/>
                    </a:lnTo>
                    <a:lnTo>
                      <a:pt x="2950" y="908"/>
                    </a:lnTo>
                    <a:lnTo>
                      <a:pt x="2922" y="922"/>
                    </a:lnTo>
                    <a:lnTo>
                      <a:pt x="2893" y="937"/>
                    </a:lnTo>
                    <a:lnTo>
                      <a:pt x="2879" y="937"/>
                    </a:lnTo>
                    <a:lnTo>
                      <a:pt x="2836" y="965"/>
                    </a:lnTo>
                    <a:lnTo>
                      <a:pt x="2794" y="979"/>
                    </a:lnTo>
                    <a:lnTo>
                      <a:pt x="2780" y="979"/>
                    </a:lnTo>
                    <a:lnTo>
                      <a:pt x="2766" y="979"/>
                    </a:lnTo>
                    <a:lnTo>
                      <a:pt x="2766" y="993"/>
                    </a:lnTo>
                    <a:lnTo>
                      <a:pt x="2695" y="1022"/>
                    </a:lnTo>
                    <a:lnTo>
                      <a:pt x="2638" y="1036"/>
                    </a:lnTo>
                    <a:lnTo>
                      <a:pt x="2624" y="1036"/>
                    </a:lnTo>
                    <a:lnTo>
                      <a:pt x="2610" y="1050"/>
                    </a:lnTo>
                    <a:lnTo>
                      <a:pt x="2595" y="1050"/>
                    </a:lnTo>
                    <a:lnTo>
                      <a:pt x="2567" y="1064"/>
                    </a:lnTo>
                    <a:lnTo>
                      <a:pt x="2553" y="1064"/>
                    </a:lnTo>
                    <a:lnTo>
                      <a:pt x="2496" y="1079"/>
                    </a:lnTo>
                    <a:lnTo>
                      <a:pt x="2468" y="1093"/>
                    </a:lnTo>
                    <a:lnTo>
                      <a:pt x="2439" y="1093"/>
                    </a:lnTo>
                    <a:lnTo>
                      <a:pt x="2411" y="1121"/>
                    </a:lnTo>
                    <a:lnTo>
                      <a:pt x="2397" y="1135"/>
                    </a:lnTo>
                    <a:lnTo>
                      <a:pt x="2368" y="1149"/>
                    </a:lnTo>
                    <a:lnTo>
                      <a:pt x="2354" y="1164"/>
                    </a:lnTo>
                    <a:lnTo>
                      <a:pt x="2340" y="1164"/>
                    </a:lnTo>
                    <a:lnTo>
                      <a:pt x="2326" y="1178"/>
                    </a:lnTo>
                    <a:lnTo>
                      <a:pt x="2241" y="1235"/>
                    </a:lnTo>
                    <a:lnTo>
                      <a:pt x="2227" y="1249"/>
                    </a:lnTo>
                    <a:lnTo>
                      <a:pt x="2212" y="1249"/>
                    </a:lnTo>
                    <a:lnTo>
                      <a:pt x="2212" y="1263"/>
                    </a:lnTo>
                    <a:lnTo>
                      <a:pt x="2198" y="1263"/>
                    </a:lnTo>
                    <a:lnTo>
                      <a:pt x="2198" y="1277"/>
                    </a:lnTo>
                    <a:lnTo>
                      <a:pt x="2184" y="1277"/>
                    </a:lnTo>
                    <a:lnTo>
                      <a:pt x="2184" y="1291"/>
                    </a:lnTo>
                    <a:lnTo>
                      <a:pt x="2170" y="1305"/>
                    </a:lnTo>
                    <a:lnTo>
                      <a:pt x="2156" y="1320"/>
                    </a:lnTo>
                    <a:lnTo>
                      <a:pt x="2142" y="1348"/>
                    </a:lnTo>
                    <a:lnTo>
                      <a:pt x="2127" y="1376"/>
                    </a:lnTo>
                    <a:lnTo>
                      <a:pt x="2042" y="1532"/>
                    </a:lnTo>
                    <a:lnTo>
                      <a:pt x="2028" y="1561"/>
                    </a:lnTo>
                    <a:lnTo>
                      <a:pt x="2014" y="1575"/>
                    </a:lnTo>
                    <a:lnTo>
                      <a:pt x="2000" y="1618"/>
                    </a:lnTo>
                    <a:lnTo>
                      <a:pt x="1986" y="1618"/>
                    </a:lnTo>
                    <a:lnTo>
                      <a:pt x="1986" y="1632"/>
                    </a:lnTo>
                    <a:lnTo>
                      <a:pt x="1971" y="1646"/>
                    </a:lnTo>
                    <a:lnTo>
                      <a:pt x="1957" y="1646"/>
                    </a:lnTo>
                    <a:lnTo>
                      <a:pt x="1957" y="1660"/>
                    </a:lnTo>
                    <a:lnTo>
                      <a:pt x="1943" y="1660"/>
                    </a:lnTo>
                    <a:lnTo>
                      <a:pt x="1929" y="1660"/>
                    </a:lnTo>
                    <a:lnTo>
                      <a:pt x="1915" y="1660"/>
                    </a:lnTo>
                    <a:lnTo>
                      <a:pt x="1900" y="1674"/>
                    </a:lnTo>
                    <a:lnTo>
                      <a:pt x="1886" y="1674"/>
                    </a:lnTo>
                    <a:lnTo>
                      <a:pt x="1872" y="1674"/>
                    </a:lnTo>
                    <a:lnTo>
                      <a:pt x="1872" y="1688"/>
                    </a:lnTo>
                    <a:lnTo>
                      <a:pt x="1858" y="1688"/>
                    </a:lnTo>
                    <a:lnTo>
                      <a:pt x="1829" y="1703"/>
                    </a:lnTo>
                    <a:lnTo>
                      <a:pt x="1829" y="1717"/>
                    </a:lnTo>
                    <a:lnTo>
                      <a:pt x="1815" y="1717"/>
                    </a:lnTo>
                    <a:lnTo>
                      <a:pt x="1801" y="1731"/>
                    </a:lnTo>
                    <a:lnTo>
                      <a:pt x="1787" y="1731"/>
                    </a:lnTo>
                    <a:lnTo>
                      <a:pt x="1759" y="1745"/>
                    </a:lnTo>
                    <a:lnTo>
                      <a:pt x="1744" y="1745"/>
                    </a:lnTo>
                    <a:lnTo>
                      <a:pt x="1744" y="1759"/>
                    </a:lnTo>
                    <a:lnTo>
                      <a:pt x="1730" y="1759"/>
                    </a:lnTo>
                    <a:lnTo>
                      <a:pt x="1716" y="1774"/>
                    </a:lnTo>
                    <a:lnTo>
                      <a:pt x="1702" y="1774"/>
                    </a:lnTo>
                    <a:lnTo>
                      <a:pt x="1688" y="1788"/>
                    </a:lnTo>
                    <a:lnTo>
                      <a:pt x="1673" y="1788"/>
                    </a:lnTo>
                    <a:lnTo>
                      <a:pt x="1673" y="1802"/>
                    </a:lnTo>
                    <a:lnTo>
                      <a:pt x="1659" y="1802"/>
                    </a:lnTo>
                    <a:lnTo>
                      <a:pt x="1645" y="1802"/>
                    </a:lnTo>
                    <a:lnTo>
                      <a:pt x="1631" y="1816"/>
                    </a:lnTo>
                    <a:lnTo>
                      <a:pt x="1617" y="1816"/>
                    </a:lnTo>
                    <a:lnTo>
                      <a:pt x="1617" y="1830"/>
                    </a:lnTo>
                    <a:lnTo>
                      <a:pt x="1603" y="1830"/>
                    </a:lnTo>
                    <a:lnTo>
                      <a:pt x="1588" y="1844"/>
                    </a:lnTo>
                    <a:lnTo>
                      <a:pt x="1475" y="1901"/>
                    </a:lnTo>
                    <a:lnTo>
                      <a:pt x="1447" y="1944"/>
                    </a:lnTo>
                    <a:lnTo>
                      <a:pt x="1404" y="2001"/>
                    </a:lnTo>
                    <a:lnTo>
                      <a:pt x="1262" y="2227"/>
                    </a:lnTo>
                    <a:lnTo>
                      <a:pt x="1248" y="2213"/>
                    </a:lnTo>
                    <a:lnTo>
                      <a:pt x="1120" y="2270"/>
                    </a:lnTo>
                    <a:lnTo>
                      <a:pt x="794" y="2412"/>
                    </a:lnTo>
                    <a:lnTo>
                      <a:pt x="610" y="2497"/>
                    </a:lnTo>
                    <a:lnTo>
                      <a:pt x="496" y="2554"/>
                    </a:lnTo>
                    <a:lnTo>
                      <a:pt x="369" y="2596"/>
                    </a:lnTo>
                    <a:lnTo>
                      <a:pt x="369" y="2554"/>
                    </a:lnTo>
                    <a:lnTo>
                      <a:pt x="355" y="2554"/>
                    </a:lnTo>
                    <a:lnTo>
                      <a:pt x="355" y="2511"/>
                    </a:lnTo>
                    <a:lnTo>
                      <a:pt x="355" y="2497"/>
                    </a:lnTo>
                    <a:lnTo>
                      <a:pt x="355" y="2454"/>
                    </a:lnTo>
                    <a:lnTo>
                      <a:pt x="369" y="2426"/>
                    </a:lnTo>
                    <a:lnTo>
                      <a:pt x="383" y="2398"/>
                    </a:lnTo>
                    <a:lnTo>
                      <a:pt x="397" y="2383"/>
                    </a:lnTo>
                    <a:lnTo>
                      <a:pt x="411" y="2369"/>
                    </a:lnTo>
                    <a:lnTo>
                      <a:pt x="425" y="2355"/>
                    </a:lnTo>
                    <a:lnTo>
                      <a:pt x="454" y="2341"/>
                    </a:lnTo>
                    <a:lnTo>
                      <a:pt x="737" y="2227"/>
                    </a:lnTo>
                    <a:lnTo>
                      <a:pt x="723" y="2213"/>
                    </a:lnTo>
                    <a:lnTo>
                      <a:pt x="709" y="2015"/>
                    </a:lnTo>
                    <a:lnTo>
                      <a:pt x="681" y="1986"/>
                    </a:lnTo>
                    <a:lnTo>
                      <a:pt x="652" y="1788"/>
                    </a:lnTo>
                    <a:lnTo>
                      <a:pt x="553" y="1774"/>
                    </a:lnTo>
                    <a:lnTo>
                      <a:pt x="525" y="1759"/>
                    </a:lnTo>
                    <a:lnTo>
                      <a:pt x="511" y="1759"/>
                    </a:lnTo>
                    <a:lnTo>
                      <a:pt x="496" y="1759"/>
                    </a:lnTo>
                    <a:lnTo>
                      <a:pt x="411" y="1745"/>
                    </a:lnTo>
                    <a:lnTo>
                      <a:pt x="0" y="1660"/>
                    </a:lnTo>
                    <a:lnTo>
                      <a:pt x="0" y="1618"/>
                    </a:lnTo>
                    <a:lnTo>
                      <a:pt x="0" y="1433"/>
                    </a:lnTo>
                    <a:lnTo>
                      <a:pt x="0" y="1362"/>
                    </a:lnTo>
                    <a:lnTo>
                      <a:pt x="553" y="1121"/>
                    </a:lnTo>
                    <a:lnTo>
                      <a:pt x="596" y="1107"/>
                    </a:lnTo>
                    <a:lnTo>
                      <a:pt x="596" y="1022"/>
                    </a:lnTo>
                    <a:lnTo>
                      <a:pt x="596" y="908"/>
                    </a:lnTo>
                    <a:lnTo>
                      <a:pt x="794" y="880"/>
                    </a:lnTo>
                    <a:lnTo>
                      <a:pt x="837" y="866"/>
                    </a:lnTo>
                    <a:lnTo>
                      <a:pt x="979" y="823"/>
                    </a:lnTo>
                    <a:lnTo>
                      <a:pt x="993" y="823"/>
                    </a:lnTo>
                    <a:lnTo>
                      <a:pt x="1035" y="795"/>
                    </a:lnTo>
                    <a:lnTo>
                      <a:pt x="1064" y="795"/>
                    </a:lnTo>
                    <a:lnTo>
                      <a:pt x="1078" y="781"/>
                    </a:lnTo>
                    <a:lnTo>
                      <a:pt x="1205" y="752"/>
                    </a:lnTo>
                    <a:lnTo>
                      <a:pt x="1220" y="738"/>
                    </a:lnTo>
                    <a:lnTo>
                      <a:pt x="1517" y="639"/>
                    </a:lnTo>
                    <a:lnTo>
                      <a:pt x="1588" y="625"/>
                    </a:lnTo>
                    <a:lnTo>
                      <a:pt x="1603" y="610"/>
                    </a:lnTo>
                    <a:lnTo>
                      <a:pt x="1617" y="610"/>
                    </a:lnTo>
                    <a:lnTo>
                      <a:pt x="1631" y="596"/>
                    </a:lnTo>
                    <a:lnTo>
                      <a:pt x="1645" y="596"/>
                    </a:lnTo>
                    <a:lnTo>
                      <a:pt x="1659" y="596"/>
                    </a:lnTo>
                    <a:lnTo>
                      <a:pt x="1673" y="582"/>
                    </a:lnTo>
                    <a:lnTo>
                      <a:pt x="1688" y="582"/>
                    </a:lnTo>
                    <a:lnTo>
                      <a:pt x="1702" y="568"/>
                    </a:lnTo>
                    <a:lnTo>
                      <a:pt x="1716" y="568"/>
                    </a:lnTo>
                    <a:lnTo>
                      <a:pt x="1730" y="554"/>
                    </a:lnTo>
                    <a:lnTo>
                      <a:pt x="1744" y="554"/>
                    </a:lnTo>
                    <a:lnTo>
                      <a:pt x="1759" y="540"/>
                    </a:lnTo>
                    <a:lnTo>
                      <a:pt x="1773" y="540"/>
                    </a:lnTo>
                    <a:lnTo>
                      <a:pt x="1787" y="540"/>
                    </a:lnTo>
                    <a:lnTo>
                      <a:pt x="1815" y="525"/>
                    </a:lnTo>
                    <a:lnTo>
                      <a:pt x="1829" y="511"/>
                    </a:lnTo>
                    <a:lnTo>
                      <a:pt x="1844" y="511"/>
                    </a:lnTo>
                    <a:lnTo>
                      <a:pt x="1872" y="497"/>
                    </a:lnTo>
                    <a:lnTo>
                      <a:pt x="1886" y="483"/>
                    </a:lnTo>
                    <a:lnTo>
                      <a:pt x="1915" y="483"/>
                    </a:lnTo>
                    <a:lnTo>
                      <a:pt x="1943" y="469"/>
                    </a:lnTo>
                    <a:lnTo>
                      <a:pt x="1957" y="454"/>
                    </a:lnTo>
                    <a:lnTo>
                      <a:pt x="1971" y="454"/>
                    </a:lnTo>
                    <a:lnTo>
                      <a:pt x="1986" y="440"/>
                    </a:lnTo>
                    <a:lnTo>
                      <a:pt x="2000" y="440"/>
                    </a:lnTo>
                    <a:lnTo>
                      <a:pt x="2028" y="426"/>
                    </a:lnTo>
                    <a:lnTo>
                      <a:pt x="2042" y="412"/>
                    </a:lnTo>
                    <a:lnTo>
                      <a:pt x="2227" y="313"/>
                    </a:lnTo>
                    <a:lnTo>
                      <a:pt x="2241" y="313"/>
                    </a:lnTo>
                    <a:lnTo>
                      <a:pt x="2269" y="298"/>
                    </a:lnTo>
                    <a:lnTo>
                      <a:pt x="2283" y="284"/>
                    </a:lnTo>
                    <a:lnTo>
                      <a:pt x="2383" y="227"/>
                    </a:lnTo>
                    <a:lnTo>
                      <a:pt x="2397" y="227"/>
                    </a:lnTo>
                    <a:lnTo>
                      <a:pt x="2439" y="199"/>
                    </a:lnTo>
                    <a:lnTo>
                      <a:pt x="2454" y="199"/>
                    </a:lnTo>
                    <a:lnTo>
                      <a:pt x="2482" y="185"/>
                    </a:lnTo>
                    <a:lnTo>
                      <a:pt x="2510" y="171"/>
                    </a:lnTo>
                    <a:lnTo>
                      <a:pt x="2539" y="157"/>
                    </a:lnTo>
                    <a:lnTo>
                      <a:pt x="2553" y="142"/>
                    </a:lnTo>
                    <a:lnTo>
                      <a:pt x="2567" y="142"/>
                    </a:lnTo>
                    <a:lnTo>
                      <a:pt x="2581" y="128"/>
                    </a:lnTo>
                    <a:lnTo>
                      <a:pt x="2595" y="128"/>
                    </a:lnTo>
                    <a:lnTo>
                      <a:pt x="2595" y="114"/>
                    </a:lnTo>
                    <a:lnTo>
                      <a:pt x="2624" y="100"/>
                    </a:lnTo>
                    <a:lnTo>
                      <a:pt x="2652" y="86"/>
                    </a:lnTo>
                    <a:lnTo>
                      <a:pt x="2680" y="71"/>
                    </a:lnTo>
                    <a:lnTo>
                      <a:pt x="2723" y="43"/>
                    </a:lnTo>
                    <a:lnTo>
                      <a:pt x="2751" y="29"/>
                    </a:lnTo>
                    <a:lnTo>
                      <a:pt x="2766" y="15"/>
                    </a:lnTo>
                    <a:lnTo>
                      <a:pt x="2780" y="0"/>
                    </a:lnTo>
                    <a:lnTo>
                      <a:pt x="2780" y="15"/>
                    </a:lnTo>
                    <a:lnTo>
                      <a:pt x="2822" y="57"/>
                    </a:lnTo>
                    <a:lnTo>
                      <a:pt x="2836" y="100"/>
                    </a:lnTo>
                    <a:lnTo>
                      <a:pt x="2851" y="114"/>
                    </a:lnTo>
                    <a:lnTo>
                      <a:pt x="2865" y="128"/>
                    </a:lnTo>
                    <a:lnTo>
                      <a:pt x="2865" y="142"/>
                    </a:lnTo>
                    <a:lnTo>
                      <a:pt x="2851" y="142"/>
                    </a:lnTo>
                    <a:lnTo>
                      <a:pt x="2836" y="157"/>
                    </a:lnTo>
                    <a:lnTo>
                      <a:pt x="2822" y="157"/>
                    </a:lnTo>
                    <a:lnTo>
                      <a:pt x="2822" y="171"/>
                    </a:lnTo>
                    <a:lnTo>
                      <a:pt x="2808" y="185"/>
                    </a:lnTo>
                    <a:lnTo>
                      <a:pt x="2808" y="199"/>
                    </a:lnTo>
                    <a:lnTo>
                      <a:pt x="2822" y="213"/>
                    </a:lnTo>
                    <a:lnTo>
                      <a:pt x="2822" y="242"/>
                    </a:lnTo>
                    <a:lnTo>
                      <a:pt x="2836" y="242"/>
                    </a:lnTo>
                    <a:lnTo>
                      <a:pt x="2836" y="256"/>
                    </a:lnTo>
                    <a:lnTo>
                      <a:pt x="2836" y="270"/>
                    </a:lnTo>
                    <a:lnTo>
                      <a:pt x="2836" y="284"/>
                    </a:lnTo>
                    <a:lnTo>
                      <a:pt x="2851" y="298"/>
                    </a:lnTo>
                    <a:lnTo>
                      <a:pt x="2851" y="313"/>
                    </a:lnTo>
                    <a:lnTo>
                      <a:pt x="2851" y="327"/>
                    </a:lnTo>
                    <a:lnTo>
                      <a:pt x="2851" y="341"/>
                    </a:lnTo>
                    <a:lnTo>
                      <a:pt x="2851" y="355"/>
                    </a:lnTo>
                    <a:lnTo>
                      <a:pt x="2851" y="383"/>
                    </a:lnTo>
                    <a:lnTo>
                      <a:pt x="2851" y="398"/>
                    </a:lnTo>
                    <a:lnTo>
                      <a:pt x="2851" y="412"/>
                    </a:lnTo>
                    <a:lnTo>
                      <a:pt x="2836" y="412"/>
                    </a:lnTo>
                    <a:lnTo>
                      <a:pt x="2808" y="469"/>
                    </a:lnTo>
                    <a:lnTo>
                      <a:pt x="2794" y="483"/>
                    </a:lnTo>
                    <a:lnTo>
                      <a:pt x="2794" y="511"/>
                    </a:lnTo>
                    <a:lnTo>
                      <a:pt x="2794" y="525"/>
                    </a:lnTo>
                    <a:lnTo>
                      <a:pt x="2794" y="540"/>
                    </a:lnTo>
                    <a:lnTo>
                      <a:pt x="2794" y="554"/>
                    </a:lnTo>
                    <a:lnTo>
                      <a:pt x="2822" y="568"/>
                    </a:lnTo>
                    <a:lnTo>
                      <a:pt x="2851" y="568"/>
                    </a:lnTo>
                    <a:lnTo>
                      <a:pt x="2865" y="568"/>
                    </a:lnTo>
                    <a:lnTo>
                      <a:pt x="2879" y="568"/>
                    </a:lnTo>
                    <a:lnTo>
                      <a:pt x="2893" y="582"/>
                    </a:lnTo>
                    <a:lnTo>
                      <a:pt x="2907" y="582"/>
                    </a:lnTo>
                    <a:lnTo>
                      <a:pt x="2922" y="582"/>
                    </a:lnTo>
                    <a:lnTo>
                      <a:pt x="2936" y="582"/>
                    </a:lnTo>
                    <a:lnTo>
                      <a:pt x="2950" y="582"/>
                    </a:lnTo>
                    <a:lnTo>
                      <a:pt x="2978" y="596"/>
                    </a:lnTo>
                    <a:lnTo>
                      <a:pt x="2978" y="610"/>
                    </a:lnTo>
                    <a:lnTo>
                      <a:pt x="2992" y="610"/>
                    </a:lnTo>
                    <a:lnTo>
                      <a:pt x="2992" y="625"/>
                    </a:lnTo>
                    <a:lnTo>
                      <a:pt x="3007" y="625"/>
                    </a:lnTo>
                    <a:close/>
                  </a:path>
                </a:pathLst>
              </a:custGeom>
              <a:pattFill prst="lgGrid">
                <a:fgClr>
                  <a:schemeClr val="accent1">
                    <a:lumMod val="60000"/>
                    <a:lumOff val="40000"/>
                  </a:schemeClr>
                </a:fgClr>
                <a:bgClr>
                  <a:srgbClr val="FFFFFF"/>
                </a:bgClr>
              </a:pattFill>
              <a:ln w="9525">
                <a:solidFill>
                  <a:srgbClr val="333333"/>
                </a:solidFill>
                <a:round/>
                <a:headEnd/>
                <a:tailEnd/>
              </a:ln>
            </p:spPr>
            <p:txBody>
              <a:bodyPr/>
              <a:lstStyle/>
              <a:p>
                <a:pPr eaLnBrk="1" hangingPunct="1">
                  <a:defRPr/>
                </a:pPr>
                <a:endParaRPr lang="ja-JP" altLang="en-US"/>
              </a:p>
            </p:txBody>
          </p:sp>
          <p:sp>
            <p:nvSpPr>
              <p:cNvPr id="177" name="Freeform 54"/>
              <p:cNvSpPr>
                <a:spLocks/>
              </p:cNvSpPr>
              <p:nvPr/>
            </p:nvSpPr>
            <p:spPr bwMode="auto">
              <a:xfrm>
                <a:off x="3673" y="6355"/>
                <a:ext cx="1333" cy="1716"/>
              </a:xfrm>
              <a:custGeom>
                <a:avLst/>
                <a:gdLst>
                  <a:gd name="T0" fmla="*/ 454 w 1333"/>
                  <a:gd name="T1" fmla="*/ 14 h 1716"/>
                  <a:gd name="T2" fmla="*/ 638 w 1333"/>
                  <a:gd name="T3" fmla="*/ 71 h 1716"/>
                  <a:gd name="T4" fmla="*/ 752 w 1333"/>
                  <a:gd name="T5" fmla="*/ 113 h 1716"/>
                  <a:gd name="T6" fmla="*/ 780 w 1333"/>
                  <a:gd name="T7" fmla="*/ 212 h 1716"/>
                  <a:gd name="T8" fmla="*/ 780 w 1333"/>
                  <a:gd name="T9" fmla="*/ 255 h 1716"/>
                  <a:gd name="T10" fmla="*/ 780 w 1333"/>
                  <a:gd name="T11" fmla="*/ 283 h 1716"/>
                  <a:gd name="T12" fmla="*/ 780 w 1333"/>
                  <a:gd name="T13" fmla="*/ 354 h 1716"/>
                  <a:gd name="T14" fmla="*/ 908 w 1333"/>
                  <a:gd name="T15" fmla="*/ 368 h 1716"/>
                  <a:gd name="T16" fmla="*/ 993 w 1333"/>
                  <a:gd name="T17" fmla="*/ 496 h 1716"/>
                  <a:gd name="T18" fmla="*/ 965 w 1333"/>
                  <a:gd name="T19" fmla="*/ 681 h 1716"/>
                  <a:gd name="T20" fmla="*/ 1206 w 1333"/>
                  <a:gd name="T21" fmla="*/ 695 h 1716"/>
                  <a:gd name="T22" fmla="*/ 1319 w 1333"/>
                  <a:gd name="T23" fmla="*/ 723 h 1716"/>
                  <a:gd name="T24" fmla="*/ 1305 w 1333"/>
                  <a:gd name="T25" fmla="*/ 737 h 1716"/>
                  <a:gd name="T26" fmla="*/ 1305 w 1333"/>
                  <a:gd name="T27" fmla="*/ 780 h 1716"/>
                  <a:gd name="T28" fmla="*/ 1305 w 1333"/>
                  <a:gd name="T29" fmla="*/ 837 h 1716"/>
                  <a:gd name="T30" fmla="*/ 1305 w 1333"/>
                  <a:gd name="T31" fmla="*/ 879 h 1716"/>
                  <a:gd name="T32" fmla="*/ 1291 w 1333"/>
                  <a:gd name="T33" fmla="*/ 922 h 1716"/>
                  <a:gd name="T34" fmla="*/ 1291 w 1333"/>
                  <a:gd name="T35" fmla="*/ 1049 h 1716"/>
                  <a:gd name="T36" fmla="*/ 1305 w 1333"/>
                  <a:gd name="T37" fmla="*/ 1092 h 1716"/>
                  <a:gd name="T38" fmla="*/ 1305 w 1333"/>
                  <a:gd name="T39" fmla="*/ 1177 h 1716"/>
                  <a:gd name="T40" fmla="*/ 1291 w 1333"/>
                  <a:gd name="T41" fmla="*/ 1205 h 1716"/>
                  <a:gd name="T42" fmla="*/ 1305 w 1333"/>
                  <a:gd name="T43" fmla="*/ 1234 h 1716"/>
                  <a:gd name="T44" fmla="*/ 1291 w 1333"/>
                  <a:gd name="T45" fmla="*/ 1276 h 1716"/>
                  <a:gd name="T46" fmla="*/ 1291 w 1333"/>
                  <a:gd name="T47" fmla="*/ 1305 h 1716"/>
                  <a:gd name="T48" fmla="*/ 1277 w 1333"/>
                  <a:gd name="T49" fmla="*/ 1361 h 1716"/>
                  <a:gd name="T50" fmla="*/ 1177 w 1333"/>
                  <a:gd name="T51" fmla="*/ 1404 h 1716"/>
                  <a:gd name="T52" fmla="*/ 1078 w 1333"/>
                  <a:gd name="T53" fmla="*/ 1475 h 1716"/>
                  <a:gd name="T54" fmla="*/ 965 w 1333"/>
                  <a:gd name="T55" fmla="*/ 1532 h 1716"/>
                  <a:gd name="T56" fmla="*/ 809 w 1333"/>
                  <a:gd name="T57" fmla="*/ 1617 h 1716"/>
                  <a:gd name="T58" fmla="*/ 667 w 1333"/>
                  <a:gd name="T59" fmla="*/ 1688 h 1716"/>
                  <a:gd name="T60" fmla="*/ 567 w 1333"/>
                  <a:gd name="T61" fmla="*/ 1716 h 1716"/>
                  <a:gd name="T62" fmla="*/ 525 w 1333"/>
                  <a:gd name="T63" fmla="*/ 1702 h 1716"/>
                  <a:gd name="T64" fmla="*/ 454 w 1333"/>
                  <a:gd name="T65" fmla="*/ 1659 h 1716"/>
                  <a:gd name="T66" fmla="*/ 440 w 1333"/>
                  <a:gd name="T67" fmla="*/ 1588 h 1716"/>
                  <a:gd name="T68" fmla="*/ 411 w 1333"/>
                  <a:gd name="T69" fmla="*/ 1532 h 1716"/>
                  <a:gd name="T70" fmla="*/ 383 w 1333"/>
                  <a:gd name="T71" fmla="*/ 1461 h 1716"/>
                  <a:gd name="T72" fmla="*/ 355 w 1333"/>
                  <a:gd name="T73" fmla="*/ 1404 h 1716"/>
                  <a:gd name="T74" fmla="*/ 298 w 1333"/>
                  <a:gd name="T75" fmla="*/ 1347 h 1716"/>
                  <a:gd name="T76" fmla="*/ 241 w 1333"/>
                  <a:gd name="T77" fmla="*/ 1333 h 1716"/>
                  <a:gd name="T78" fmla="*/ 43 w 1333"/>
                  <a:gd name="T79" fmla="*/ 1276 h 1716"/>
                  <a:gd name="T80" fmla="*/ 43 w 1333"/>
                  <a:gd name="T81" fmla="*/ 1163 h 1716"/>
                  <a:gd name="T82" fmla="*/ 85 w 1333"/>
                  <a:gd name="T83" fmla="*/ 936 h 1716"/>
                  <a:gd name="T84" fmla="*/ 128 w 1333"/>
                  <a:gd name="T85" fmla="*/ 766 h 1716"/>
                  <a:gd name="T86" fmla="*/ 142 w 1333"/>
                  <a:gd name="T87" fmla="*/ 666 h 1716"/>
                  <a:gd name="T88" fmla="*/ 128 w 1333"/>
                  <a:gd name="T89" fmla="*/ 652 h 1716"/>
                  <a:gd name="T90" fmla="*/ 99 w 1333"/>
                  <a:gd name="T91" fmla="*/ 624 h 1716"/>
                  <a:gd name="T92" fmla="*/ 99 w 1333"/>
                  <a:gd name="T93" fmla="*/ 581 h 1716"/>
                  <a:gd name="T94" fmla="*/ 114 w 1333"/>
                  <a:gd name="T95" fmla="*/ 510 h 1716"/>
                  <a:gd name="T96" fmla="*/ 128 w 1333"/>
                  <a:gd name="T97" fmla="*/ 468 h 1716"/>
                  <a:gd name="T98" fmla="*/ 142 w 1333"/>
                  <a:gd name="T99" fmla="*/ 439 h 1716"/>
                  <a:gd name="T100" fmla="*/ 142 w 1333"/>
                  <a:gd name="T101" fmla="*/ 411 h 1716"/>
                  <a:gd name="T102" fmla="*/ 156 w 1333"/>
                  <a:gd name="T103" fmla="*/ 340 h 1716"/>
                  <a:gd name="T104" fmla="*/ 170 w 1333"/>
                  <a:gd name="T105" fmla="*/ 312 h 1716"/>
                  <a:gd name="T106" fmla="*/ 170 w 1333"/>
                  <a:gd name="T107" fmla="*/ 255 h 1716"/>
                  <a:gd name="T108" fmla="*/ 199 w 1333"/>
                  <a:gd name="T109" fmla="*/ 127 h 1716"/>
                  <a:gd name="T110" fmla="*/ 213 w 1333"/>
                  <a:gd name="T111" fmla="*/ 99 h 1716"/>
                  <a:gd name="T112" fmla="*/ 298 w 1333"/>
                  <a:gd name="T113" fmla="*/ 71 h 1716"/>
                  <a:gd name="T114" fmla="*/ 341 w 1333"/>
                  <a:gd name="T115" fmla="*/ 71 h 171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333"/>
                  <a:gd name="T175" fmla="*/ 0 h 1716"/>
                  <a:gd name="T176" fmla="*/ 1333 w 1333"/>
                  <a:gd name="T177" fmla="*/ 1716 h 171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333" h="1716">
                    <a:moveTo>
                      <a:pt x="411" y="14"/>
                    </a:moveTo>
                    <a:lnTo>
                      <a:pt x="411" y="14"/>
                    </a:lnTo>
                    <a:lnTo>
                      <a:pt x="426" y="14"/>
                    </a:lnTo>
                    <a:lnTo>
                      <a:pt x="440" y="14"/>
                    </a:lnTo>
                    <a:lnTo>
                      <a:pt x="454" y="14"/>
                    </a:lnTo>
                    <a:lnTo>
                      <a:pt x="468" y="14"/>
                    </a:lnTo>
                    <a:lnTo>
                      <a:pt x="482" y="14"/>
                    </a:lnTo>
                    <a:lnTo>
                      <a:pt x="525" y="28"/>
                    </a:lnTo>
                    <a:lnTo>
                      <a:pt x="553" y="42"/>
                    </a:lnTo>
                    <a:lnTo>
                      <a:pt x="582" y="56"/>
                    </a:lnTo>
                    <a:lnTo>
                      <a:pt x="596" y="56"/>
                    </a:lnTo>
                    <a:lnTo>
                      <a:pt x="610" y="71"/>
                    </a:lnTo>
                    <a:lnTo>
                      <a:pt x="638" y="71"/>
                    </a:lnTo>
                    <a:lnTo>
                      <a:pt x="667" y="85"/>
                    </a:lnTo>
                    <a:lnTo>
                      <a:pt x="695" y="99"/>
                    </a:lnTo>
                    <a:lnTo>
                      <a:pt x="723" y="113"/>
                    </a:lnTo>
                    <a:lnTo>
                      <a:pt x="738" y="113"/>
                    </a:lnTo>
                    <a:lnTo>
                      <a:pt x="752" y="113"/>
                    </a:lnTo>
                    <a:lnTo>
                      <a:pt x="766" y="113"/>
                    </a:lnTo>
                    <a:lnTo>
                      <a:pt x="794" y="113"/>
                    </a:lnTo>
                    <a:lnTo>
                      <a:pt x="794" y="142"/>
                    </a:lnTo>
                    <a:lnTo>
                      <a:pt x="794" y="156"/>
                    </a:lnTo>
                    <a:lnTo>
                      <a:pt x="780" y="170"/>
                    </a:lnTo>
                    <a:lnTo>
                      <a:pt x="780" y="198"/>
                    </a:lnTo>
                    <a:lnTo>
                      <a:pt x="780" y="212"/>
                    </a:lnTo>
                    <a:lnTo>
                      <a:pt x="780" y="227"/>
                    </a:lnTo>
                    <a:lnTo>
                      <a:pt x="780" y="241"/>
                    </a:lnTo>
                    <a:lnTo>
                      <a:pt x="780" y="255"/>
                    </a:lnTo>
                    <a:lnTo>
                      <a:pt x="780" y="269"/>
                    </a:lnTo>
                    <a:lnTo>
                      <a:pt x="780" y="283"/>
                    </a:lnTo>
                    <a:lnTo>
                      <a:pt x="766" y="298"/>
                    </a:lnTo>
                    <a:lnTo>
                      <a:pt x="780" y="312"/>
                    </a:lnTo>
                    <a:lnTo>
                      <a:pt x="780" y="326"/>
                    </a:lnTo>
                    <a:lnTo>
                      <a:pt x="780" y="340"/>
                    </a:lnTo>
                    <a:lnTo>
                      <a:pt x="780" y="354"/>
                    </a:lnTo>
                    <a:lnTo>
                      <a:pt x="809" y="354"/>
                    </a:lnTo>
                    <a:lnTo>
                      <a:pt x="823" y="354"/>
                    </a:lnTo>
                    <a:lnTo>
                      <a:pt x="837" y="354"/>
                    </a:lnTo>
                    <a:lnTo>
                      <a:pt x="851" y="368"/>
                    </a:lnTo>
                    <a:lnTo>
                      <a:pt x="879" y="368"/>
                    </a:lnTo>
                    <a:lnTo>
                      <a:pt x="908" y="368"/>
                    </a:lnTo>
                    <a:lnTo>
                      <a:pt x="922" y="368"/>
                    </a:lnTo>
                    <a:lnTo>
                      <a:pt x="950" y="368"/>
                    </a:lnTo>
                    <a:lnTo>
                      <a:pt x="993" y="383"/>
                    </a:lnTo>
                    <a:lnTo>
                      <a:pt x="1007" y="383"/>
                    </a:lnTo>
                    <a:lnTo>
                      <a:pt x="1050" y="383"/>
                    </a:lnTo>
                    <a:lnTo>
                      <a:pt x="1035" y="411"/>
                    </a:lnTo>
                    <a:lnTo>
                      <a:pt x="1021" y="439"/>
                    </a:lnTo>
                    <a:lnTo>
                      <a:pt x="1007" y="468"/>
                    </a:lnTo>
                    <a:lnTo>
                      <a:pt x="993" y="496"/>
                    </a:lnTo>
                    <a:lnTo>
                      <a:pt x="993" y="510"/>
                    </a:lnTo>
                    <a:lnTo>
                      <a:pt x="979" y="510"/>
                    </a:lnTo>
                    <a:lnTo>
                      <a:pt x="993" y="510"/>
                    </a:lnTo>
                    <a:lnTo>
                      <a:pt x="993" y="524"/>
                    </a:lnTo>
                    <a:lnTo>
                      <a:pt x="979" y="539"/>
                    </a:lnTo>
                    <a:lnTo>
                      <a:pt x="979" y="581"/>
                    </a:lnTo>
                    <a:lnTo>
                      <a:pt x="979" y="624"/>
                    </a:lnTo>
                    <a:lnTo>
                      <a:pt x="979" y="652"/>
                    </a:lnTo>
                    <a:lnTo>
                      <a:pt x="965" y="681"/>
                    </a:lnTo>
                    <a:lnTo>
                      <a:pt x="965" y="695"/>
                    </a:lnTo>
                    <a:lnTo>
                      <a:pt x="1007" y="695"/>
                    </a:lnTo>
                    <a:lnTo>
                      <a:pt x="1050" y="695"/>
                    </a:lnTo>
                    <a:lnTo>
                      <a:pt x="1078" y="695"/>
                    </a:lnTo>
                    <a:lnTo>
                      <a:pt x="1106" y="695"/>
                    </a:lnTo>
                    <a:lnTo>
                      <a:pt x="1135" y="695"/>
                    </a:lnTo>
                    <a:lnTo>
                      <a:pt x="1149" y="695"/>
                    </a:lnTo>
                    <a:lnTo>
                      <a:pt x="1163" y="695"/>
                    </a:lnTo>
                    <a:lnTo>
                      <a:pt x="1206" y="695"/>
                    </a:lnTo>
                    <a:lnTo>
                      <a:pt x="1220" y="695"/>
                    </a:lnTo>
                    <a:lnTo>
                      <a:pt x="1248" y="695"/>
                    </a:lnTo>
                    <a:lnTo>
                      <a:pt x="1277" y="695"/>
                    </a:lnTo>
                    <a:lnTo>
                      <a:pt x="1319" y="695"/>
                    </a:lnTo>
                    <a:lnTo>
                      <a:pt x="1333" y="695"/>
                    </a:lnTo>
                    <a:lnTo>
                      <a:pt x="1333" y="723"/>
                    </a:lnTo>
                    <a:lnTo>
                      <a:pt x="1319" y="723"/>
                    </a:lnTo>
                    <a:lnTo>
                      <a:pt x="1305" y="723"/>
                    </a:lnTo>
                    <a:lnTo>
                      <a:pt x="1305" y="737"/>
                    </a:lnTo>
                    <a:lnTo>
                      <a:pt x="1305" y="751"/>
                    </a:lnTo>
                    <a:lnTo>
                      <a:pt x="1305" y="766"/>
                    </a:lnTo>
                    <a:lnTo>
                      <a:pt x="1305" y="780"/>
                    </a:lnTo>
                    <a:lnTo>
                      <a:pt x="1305" y="794"/>
                    </a:lnTo>
                    <a:lnTo>
                      <a:pt x="1305" y="808"/>
                    </a:lnTo>
                    <a:lnTo>
                      <a:pt x="1305" y="822"/>
                    </a:lnTo>
                    <a:lnTo>
                      <a:pt x="1305" y="837"/>
                    </a:lnTo>
                    <a:lnTo>
                      <a:pt x="1305" y="851"/>
                    </a:lnTo>
                    <a:lnTo>
                      <a:pt x="1305" y="865"/>
                    </a:lnTo>
                    <a:lnTo>
                      <a:pt x="1305" y="879"/>
                    </a:lnTo>
                    <a:lnTo>
                      <a:pt x="1305" y="893"/>
                    </a:lnTo>
                    <a:lnTo>
                      <a:pt x="1305" y="907"/>
                    </a:lnTo>
                    <a:lnTo>
                      <a:pt x="1305" y="922"/>
                    </a:lnTo>
                    <a:lnTo>
                      <a:pt x="1291" y="922"/>
                    </a:lnTo>
                    <a:lnTo>
                      <a:pt x="1291" y="950"/>
                    </a:lnTo>
                    <a:lnTo>
                      <a:pt x="1291" y="964"/>
                    </a:lnTo>
                    <a:lnTo>
                      <a:pt x="1291" y="978"/>
                    </a:lnTo>
                    <a:lnTo>
                      <a:pt x="1291" y="993"/>
                    </a:lnTo>
                    <a:lnTo>
                      <a:pt x="1291" y="1007"/>
                    </a:lnTo>
                    <a:lnTo>
                      <a:pt x="1291" y="1021"/>
                    </a:lnTo>
                    <a:lnTo>
                      <a:pt x="1291" y="1035"/>
                    </a:lnTo>
                    <a:lnTo>
                      <a:pt x="1291" y="1049"/>
                    </a:lnTo>
                    <a:lnTo>
                      <a:pt x="1305" y="1049"/>
                    </a:lnTo>
                    <a:lnTo>
                      <a:pt x="1305" y="1064"/>
                    </a:lnTo>
                    <a:lnTo>
                      <a:pt x="1305" y="1078"/>
                    </a:lnTo>
                    <a:lnTo>
                      <a:pt x="1305" y="1092"/>
                    </a:lnTo>
                    <a:lnTo>
                      <a:pt x="1291" y="1092"/>
                    </a:lnTo>
                    <a:lnTo>
                      <a:pt x="1291" y="1106"/>
                    </a:lnTo>
                    <a:lnTo>
                      <a:pt x="1291" y="1120"/>
                    </a:lnTo>
                    <a:lnTo>
                      <a:pt x="1305" y="1120"/>
                    </a:lnTo>
                    <a:lnTo>
                      <a:pt x="1305" y="1149"/>
                    </a:lnTo>
                    <a:lnTo>
                      <a:pt x="1305" y="1163"/>
                    </a:lnTo>
                    <a:lnTo>
                      <a:pt x="1305" y="1177"/>
                    </a:lnTo>
                    <a:lnTo>
                      <a:pt x="1291" y="1177"/>
                    </a:lnTo>
                    <a:lnTo>
                      <a:pt x="1291" y="1191"/>
                    </a:lnTo>
                    <a:lnTo>
                      <a:pt x="1291" y="1205"/>
                    </a:lnTo>
                    <a:lnTo>
                      <a:pt x="1291" y="1220"/>
                    </a:lnTo>
                    <a:lnTo>
                      <a:pt x="1291" y="1234"/>
                    </a:lnTo>
                    <a:lnTo>
                      <a:pt x="1305" y="1234"/>
                    </a:lnTo>
                    <a:lnTo>
                      <a:pt x="1291" y="1234"/>
                    </a:lnTo>
                    <a:lnTo>
                      <a:pt x="1305" y="1234"/>
                    </a:lnTo>
                    <a:lnTo>
                      <a:pt x="1291" y="1248"/>
                    </a:lnTo>
                    <a:lnTo>
                      <a:pt x="1291" y="1262"/>
                    </a:lnTo>
                    <a:lnTo>
                      <a:pt x="1291" y="1276"/>
                    </a:lnTo>
                    <a:lnTo>
                      <a:pt x="1291" y="1290"/>
                    </a:lnTo>
                    <a:lnTo>
                      <a:pt x="1291" y="1305"/>
                    </a:lnTo>
                    <a:lnTo>
                      <a:pt x="1291" y="1319"/>
                    </a:lnTo>
                    <a:lnTo>
                      <a:pt x="1305" y="1333"/>
                    </a:lnTo>
                    <a:lnTo>
                      <a:pt x="1291" y="1347"/>
                    </a:lnTo>
                    <a:lnTo>
                      <a:pt x="1277" y="1347"/>
                    </a:lnTo>
                    <a:lnTo>
                      <a:pt x="1277" y="1361"/>
                    </a:lnTo>
                    <a:lnTo>
                      <a:pt x="1262" y="1361"/>
                    </a:lnTo>
                    <a:lnTo>
                      <a:pt x="1248" y="1361"/>
                    </a:lnTo>
                    <a:lnTo>
                      <a:pt x="1234" y="1376"/>
                    </a:lnTo>
                    <a:lnTo>
                      <a:pt x="1220" y="1376"/>
                    </a:lnTo>
                    <a:lnTo>
                      <a:pt x="1206" y="1390"/>
                    </a:lnTo>
                    <a:lnTo>
                      <a:pt x="1191" y="1390"/>
                    </a:lnTo>
                    <a:lnTo>
                      <a:pt x="1177" y="1404"/>
                    </a:lnTo>
                    <a:lnTo>
                      <a:pt x="1149" y="1404"/>
                    </a:lnTo>
                    <a:lnTo>
                      <a:pt x="1149" y="1418"/>
                    </a:lnTo>
                    <a:lnTo>
                      <a:pt x="1135" y="1418"/>
                    </a:lnTo>
                    <a:lnTo>
                      <a:pt x="1121" y="1418"/>
                    </a:lnTo>
                    <a:lnTo>
                      <a:pt x="1121" y="1432"/>
                    </a:lnTo>
                    <a:lnTo>
                      <a:pt x="1106" y="1432"/>
                    </a:lnTo>
                    <a:lnTo>
                      <a:pt x="1078" y="1461"/>
                    </a:lnTo>
                    <a:lnTo>
                      <a:pt x="1078" y="1475"/>
                    </a:lnTo>
                    <a:lnTo>
                      <a:pt x="1064" y="1475"/>
                    </a:lnTo>
                    <a:lnTo>
                      <a:pt x="1050" y="1489"/>
                    </a:lnTo>
                    <a:lnTo>
                      <a:pt x="1021" y="1503"/>
                    </a:lnTo>
                    <a:lnTo>
                      <a:pt x="1007" y="1503"/>
                    </a:lnTo>
                    <a:lnTo>
                      <a:pt x="993" y="1517"/>
                    </a:lnTo>
                    <a:lnTo>
                      <a:pt x="979" y="1517"/>
                    </a:lnTo>
                    <a:lnTo>
                      <a:pt x="965" y="1532"/>
                    </a:lnTo>
                    <a:lnTo>
                      <a:pt x="950" y="1532"/>
                    </a:lnTo>
                    <a:lnTo>
                      <a:pt x="936" y="1546"/>
                    </a:lnTo>
                    <a:lnTo>
                      <a:pt x="922" y="1560"/>
                    </a:lnTo>
                    <a:lnTo>
                      <a:pt x="908" y="1560"/>
                    </a:lnTo>
                    <a:lnTo>
                      <a:pt x="894" y="1574"/>
                    </a:lnTo>
                    <a:lnTo>
                      <a:pt x="865" y="1574"/>
                    </a:lnTo>
                    <a:lnTo>
                      <a:pt x="851" y="1588"/>
                    </a:lnTo>
                    <a:lnTo>
                      <a:pt x="823" y="1603"/>
                    </a:lnTo>
                    <a:lnTo>
                      <a:pt x="809" y="1617"/>
                    </a:lnTo>
                    <a:lnTo>
                      <a:pt x="780" y="1631"/>
                    </a:lnTo>
                    <a:lnTo>
                      <a:pt x="766" y="1631"/>
                    </a:lnTo>
                    <a:lnTo>
                      <a:pt x="752" y="1645"/>
                    </a:lnTo>
                    <a:lnTo>
                      <a:pt x="738" y="1659"/>
                    </a:lnTo>
                    <a:lnTo>
                      <a:pt x="723" y="1659"/>
                    </a:lnTo>
                    <a:lnTo>
                      <a:pt x="709" y="1673"/>
                    </a:lnTo>
                    <a:lnTo>
                      <a:pt x="681" y="1688"/>
                    </a:lnTo>
                    <a:lnTo>
                      <a:pt x="667" y="1688"/>
                    </a:lnTo>
                    <a:lnTo>
                      <a:pt x="653" y="1688"/>
                    </a:lnTo>
                    <a:lnTo>
                      <a:pt x="638" y="1702"/>
                    </a:lnTo>
                    <a:lnTo>
                      <a:pt x="624" y="1702"/>
                    </a:lnTo>
                    <a:lnTo>
                      <a:pt x="610" y="1702"/>
                    </a:lnTo>
                    <a:lnTo>
                      <a:pt x="596" y="1702"/>
                    </a:lnTo>
                    <a:lnTo>
                      <a:pt x="582" y="1702"/>
                    </a:lnTo>
                    <a:lnTo>
                      <a:pt x="567" y="1716"/>
                    </a:lnTo>
                    <a:lnTo>
                      <a:pt x="553" y="1716"/>
                    </a:lnTo>
                    <a:lnTo>
                      <a:pt x="553" y="1702"/>
                    </a:lnTo>
                    <a:lnTo>
                      <a:pt x="539" y="1702"/>
                    </a:lnTo>
                    <a:lnTo>
                      <a:pt x="525" y="1702"/>
                    </a:lnTo>
                    <a:lnTo>
                      <a:pt x="525" y="1688"/>
                    </a:lnTo>
                    <a:lnTo>
                      <a:pt x="511" y="1688"/>
                    </a:lnTo>
                    <a:lnTo>
                      <a:pt x="497" y="1688"/>
                    </a:lnTo>
                    <a:lnTo>
                      <a:pt x="482" y="1673"/>
                    </a:lnTo>
                    <a:lnTo>
                      <a:pt x="468" y="1659"/>
                    </a:lnTo>
                    <a:lnTo>
                      <a:pt x="454" y="1659"/>
                    </a:lnTo>
                    <a:lnTo>
                      <a:pt x="454" y="1645"/>
                    </a:lnTo>
                    <a:lnTo>
                      <a:pt x="440" y="1631"/>
                    </a:lnTo>
                    <a:lnTo>
                      <a:pt x="440" y="1617"/>
                    </a:lnTo>
                    <a:lnTo>
                      <a:pt x="440" y="1603"/>
                    </a:lnTo>
                    <a:lnTo>
                      <a:pt x="440" y="1588"/>
                    </a:lnTo>
                    <a:lnTo>
                      <a:pt x="426" y="1588"/>
                    </a:lnTo>
                    <a:lnTo>
                      <a:pt x="426" y="1574"/>
                    </a:lnTo>
                    <a:lnTo>
                      <a:pt x="426" y="1560"/>
                    </a:lnTo>
                    <a:lnTo>
                      <a:pt x="426" y="1546"/>
                    </a:lnTo>
                    <a:lnTo>
                      <a:pt x="411" y="1532"/>
                    </a:lnTo>
                    <a:lnTo>
                      <a:pt x="411" y="1517"/>
                    </a:lnTo>
                    <a:lnTo>
                      <a:pt x="411" y="1503"/>
                    </a:lnTo>
                    <a:lnTo>
                      <a:pt x="397" y="1489"/>
                    </a:lnTo>
                    <a:lnTo>
                      <a:pt x="397" y="1475"/>
                    </a:lnTo>
                    <a:lnTo>
                      <a:pt x="383" y="1461"/>
                    </a:lnTo>
                    <a:lnTo>
                      <a:pt x="383" y="1446"/>
                    </a:lnTo>
                    <a:lnTo>
                      <a:pt x="369" y="1446"/>
                    </a:lnTo>
                    <a:lnTo>
                      <a:pt x="369" y="1432"/>
                    </a:lnTo>
                    <a:lnTo>
                      <a:pt x="369" y="1418"/>
                    </a:lnTo>
                    <a:lnTo>
                      <a:pt x="355" y="1418"/>
                    </a:lnTo>
                    <a:lnTo>
                      <a:pt x="355" y="1404"/>
                    </a:lnTo>
                    <a:lnTo>
                      <a:pt x="341" y="1390"/>
                    </a:lnTo>
                    <a:lnTo>
                      <a:pt x="341" y="1376"/>
                    </a:lnTo>
                    <a:lnTo>
                      <a:pt x="326" y="1376"/>
                    </a:lnTo>
                    <a:lnTo>
                      <a:pt x="326" y="1361"/>
                    </a:lnTo>
                    <a:lnTo>
                      <a:pt x="312" y="1361"/>
                    </a:lnTo>
                    <a:lnTo>
                      <a:pt x="298" y="1347"/>
                    </a:lnTo>
                    <a:lnTo>
                      <a:pt x="284" y="1347"/>
                    </a:lnTo>
                    <a:lnTo>
                      <a:pt x="284" y="1333"/>
                    </a:lnTo>
                    <a:lnTo>
                      <a:pt x="270" y="1333"/>
                    </a:lnTo>
                    <a:lnTo>
                      <a:pt x="255" y="1333"/>
                    </a:lnTo>
                    <a:lnTo>
                      <a:pt x="241" y="1333"/>
                    </a:lnTo>
                    <a:lnTo>
                      <a:pt x="241" y="1319"/>
                    </a:lnTo>
                    <a:lnTo>
                      <a:pt x="227" y="1319"/>
                    </a:lnTo>
                    <a:lnTo>
                      <a:pt x="199" y="1319"/>
                    </a:lnTo>
                    <a:lnTo>
                      <a:pt x="128" y="1305"/>
                    </a:lnTo>
                    <a:lnTo>
                      <a:pt x="114" y="1305"/>
                    </a:lnTo>
                    <a:lnTo>
                      <a:pt x="99" y="1290"/>
                    </a:lnTo>
                    <a:lnTo>
                      <a:pt x="71" y="1290"/>
                    </a:lnTo>
                    <a:lnTo>
                      <a:pt x="43" y="1276"/>
                    </a:lnTo>
                    <a:lnTo>
                      <a:pt x="29" y="1276"/>
                    </a:lnTo>
                    <a:lnTo>
                      <a:pt x="14" y="1276"/>
                    </a:lnTo>
                    <a:lnTo>
                      <a:pt x="0" y="1276"/>
                    </a:lnTo>
                    <a:lnTo>
                      <a:pt x="14" y="1248"/>
                    </a:lnTo>
                    <a:lnTo>
                      <a:pt x="14" y="1234"/>
                    </a:lnTo>
                    <a:lnTo>
                      <a:pt x="29" y="1205"/>
                    </a:lnTo>
                    <a:lnTo>
                      <a:pt x="29" y="1191"/>
                    </a:lnTo>
                    <a:lnTo>
                      <a:pt x="43" y="1163"/>
                    </a:lnTo>
                    <a:lnTo>
                      <a:pt x="57" y="1106"/>
                    </a:lnTo>
                    <a:lnTo>
                      <a:pt x="57" y="1092"/>
                    </a:lnTo>
                    <a:lnTo>
                      <a:pt x="57" y="1078"/>
                    </a:lnTo>
                    <a:lnTo>
                      <a:pt x="57" y="1064"/>
                    </a:lnTo>
                    <a:lnTo>
                      <a:pt x="71" y="1035"/>
                    </a:lnTo>
                    <a:lnTo>
                      <a:pt x="85" y="950"/>
                    </a:lnTo>
                    <a:lnTo>
                      <a:pt x="85" y="936"/>
                    </a:lnTo>
                    <a:lnTo>
                      <a:pt x="99" y="893"/>
                    </a:lnTo>
                    <a:lnTo>
                      <a:pt x="99" y="879"/>
                    </a:lnTo>
                    <a:lnTo>
                      <a:pt x="114" y="851"/>
                    </a:lnTo>
                    <a:lnTo>
                      <a:pt x="114" y="822"/>
                    </a:lnTo>
                    <a:lnTo>
                      <a:pt x="114" y="808"/>
                    </a:lnTo>
                    <a:lnTo>
                      <a:pt x="128" y="766"/>
                    </a:lnTo>
                    <a:lnTo>
                      <a:pt x="128" y="751"/>
                    </a:lnTo>
                    <a:lnTo>
                      <a:pt x="142" y="709"/>
                    </a:lnTo>
                    <a:lnTo>
                      <a:pt x="142" y="695"/>
                    </a:lnTo>
                    <a:lnTo>
                      <a:pt x="142" y="681"/>
                    </a:lnTo>
                    <a:lnTo>
                      <a:pt x="142" y="666"/>
                    </a:lnTo>
                    <a:lnTo>
                      <a:pt x="156" y="666"/>
                    </a:lnTo>
                    <a:lnTo>
                      <a:pt x="156" y="652"/>
                    </a:lnTo>
                    <a:lnTo>
                      <a:pt x="142" y="652"/>
                    </a:lnTo>
                    <a:lnTo>
                      <a:pt x="128" y="652"/>
                    </a:lnTo>
                    <a:lnTo>
                      <a:pt x="128" y="638"/>
                    </a:lnTo>
                    <a:lnTo>
                      <a:pt x="114" y="638"/>
                    </a:lnTo>
                    <a:lnTo>
                      <a:pt x="99" y="638"/>
                    </a:lnTo>
                    <a:lnTo>
                      <a:pt x="99" y="624"/>
                    </a:lnTo>
                    <a:lnTo>
                      <a:pt x="85" y="624"/>
                    </a:lnTo>
                    <a:lnTo>
                      <a:pt x="99" y="610"/>
                    </a:lnTo>
                    <a:lnTo>
                      <a:pt x="99" y="595"/>
                    </a:lnTo>
                    <a:lnTo>
                      <a:pt x="99" y="581"/>
                    </a:lnTo>
                    <a:lnTo>
                      <a:pt x="99" y="567"/>
                    </a:lnTo>
                    <a:lnTo>
                      <a:pt x="99" y="553"/>
                    </a:lnTo>
                    <a:lnTo>
                      <a:pt x="114" y="539"/>
                    </a:lnTo>
                    <a:lnTo>
                      <a:pt x="114" y="524"/>
                    </a:lnTo>
                    <a:lnTo>
                      <a:pt x="114" y="510"/>
                    </a:lnTo>
                    <a:lnTo>
                      <a:pt x="114" y="496"/>
                    </a:lnTo>
                    <a:lnTo>
                      <a:pt x="128" y="482"/>
                    </a:lnTo>
                    <a:lnTo>
                      <a:pt x="128" y="468"/>
                    </a:lnTo>
                    <a:lnTo>
                      <a:pt x="128" y="454"/>
                    </a:lnTo>
                    <a:lnTo>
                      <a:pt x="128" y="439"/>
                    </a:lnTo>
                    <a:lnTo>
                      <a:pt x="142" y="439"/>
                    </a:lnTo>
                    <a:lnTo>
                      <a:pt x="142" y="425"/>
                    </a:lnTo>
                    <a:lnTo>
                      <a:pt x="142" y="411"/>
                    </a:lnTo>
                    <a:lnTo>
                      <a:pt x="142" y="397"/>
                    </a:lnTo>
                    <a:lnTo>
                      <a:pt x="142" y="383"/>
                    </a:lnTo>
                    <a:lnTo>
                      <a:pt x="156" y="368"/>
                    </a:lnTo>
                    <a:lnTo>
                      <a:pt x="156" y="354"/>
                    </a:lnTo>
                    <a:lnTo>
                      <a:pt x="156" y="340"/>
                    </a:lnTo>
                    <a:lnTo>
                      <a:pt x="156" y="326"/>
                    </a:lnTo>
                    <a:lnTo>
                      <a:pt x="156" y="312"/>
                    </a:lnTo>
                    <a:lnTo>
                      <a:pt x="170" y="312"/>
                    </a:lnTo>
                    <a:lnTo>
                      <a:pt x="170" y="298"/>
                    </a:lnTo>
                    <a:lnTo>
                      <a:pt x="170" y="283"/>
                    </a:lnTo>
                    <a:lnTo>
                      <a:pt x="170" y="269"/>
                    </a:lnTo>
                    <a:lnTo>
                      <a:pt x="170" y="255"/>
                    </a:lnTo>
                    <a:lnTo>
                      <a:pt x="185" y="241"/>
                    </a:lnTo>
                    <a:lnTo>
                      <a:pt x="185" y="227"/>
                    </a:lnTo>
                    <a:lnTo>
                      <a:pt x="185" y="198"/>
                    </a:lnTo>
                    <a:lnTo>
                      <a:pt x="199" y="170"/>
                    </a:lnTo>
                    <a:lnTo>
                      <a:pt x="199" y="156"/>
                    </a:lnTo>
                    <a:lnTo>
                      <a:pt x="199" y="142"/>
                    </a:lnTo>
                    <a:lnTo>
                      <a:pt x="199" y="127"/>
                    </a:lnTo>
                    <a:lnTo>
                      <a:pt x="199" y="113"/>
                    </a:lnTo>
                    <a:lnTo>
                      <a:pt x="213" y="113"/>
                    </a:lnTo>
                    <a:lnTo>
                      <a:pt x="213" y="99"/>
                    </a:lnTo>
                    <a:lnTo>
                      <a:pt x="213" y="85"/>
                    </a:lnTo>
                    <a:lnTo>
                      <a:pt x="213" y="71"/>
                    </a:lnTo>
                    <a:lnTo>
                      <a:pt x="227" y="71"/>
                    </a:lnTo>
                    <a:lnTo>
                      <a:pt x="270" y="71"/>
                    </a:lnTo>
                    <a:lnTo>
                      <a:pt x="298" y="71"/>
                    </a:lnTo>
                    <a:lnTo>
                      <a:pt x="312" y="71"/>
                    </a:lnTo>
                    <a:lnTo>
                      <a:pt x="312" y="56"/>
                    </a:lnTo>
                    <a:lnTo>
                      <a:pt x="326" y="71"/>
                    </a:lnTo>
                    <a:lnTo>
                      <a:pt x="341" y="71"/>
                    </a:lnTo>
                    <a:lnTo>
                      <a:pt x="341" y="56"/>
                    </a:lnTo>
                    <a:lnTo>
                      <a:pt x="383" y="28"/>
                    </a:lnTo>
                    <a:lnTo>
                      <a:pt x="411" y="0"/>
                    </a:lnTo>
                    <a:lnTo>
                      <a:pt x="411" y="14"/>
                    </a:lnTo>
                    <a:close/>
                  </a:path>
                </a:pathLst>
              </a:custGeom>
              <a:noFill/>
              <a:ln w="9525">
                <a:solidFill>
                  <a:srgbClr val="333333"/>
                </a:solidFill>
                <a:round/>
                <a:headEnd/>
                <a:tailEnd/>
              </a:ln>
            </p:spPr>
            <p:txBody>
              <a:bodyPr/>
              <a:lstStyle/>
              <a:p>
                <a:endParaRPr lang="ja-JP" altLang="en-US"/>
              </a:p>
            </p:txBody>
          </p:sp>
          <p:sp>
            <p:nvSpPr>
              <p:cNvPr id="178" name="Freeform 53"/>
              <p:cNvSpPr>
                <a:spLocks/>
              </p:cNvSpPr>
              <p:nvPr/>
            </p:nvSpPr>
            <p:spPr bwMode="auto">
              <a:xfrm>
                <a:off x="99" y="5248"/>
                <a:ext cx="3787" cy="2383"/>
              </a:xfrm>
              <a:custGeom>
                <a:avLst/>
                <a:gdLst>
                  <a:gd name="T0" fmla="*/ 2170 w 3787"/>
                  <a:gd name="T1" fmla="*/ 1022 h 2383"/>
                  <a:gd name="T2" fmla="*/ 2326 w 3787"/>
                  <a:gd name="T3" fmla="*/ 1092 h 2383"/>
                  <a:gd name="T4" fmla="*/ 2411 w 3787"/>
                  <a:gd name="T5" fmla="*/ 1107 h 2383"/>
                  <a:gd name="T6" fmla="*/ 2525 w 3787"/>
                  <a:gd name="T7" fmla="*/ 1092 h 2383"/>
                  <a:gd name="T8" fmla="*/ 2709 w 3787"/>
                  <a:gd name="T9" fmla="*/ 1064 h 2383"/>
                  <a:gd name="T10" fmla="*/ 2922 w 3787"/>
                  <a:gd name="T11" fmla="*/ 1007 h 2383"/>
                  <a:gd name="T12" fmla="*/ 3021 w 3787"/>
                  <a:gd name="T13" fmla="*/ 951 h 2383"/>
                  <a:gd name="T14" fmla="*/ 3120 w 3787"/>
                  <a:gd name="T15" fmla="*/ 936 h 2383"/>
                  <a:gd name="T16" fmla="*/ 3191 w 3787"/>
                  <a:gd name="T17" fmla="*/ 993 h 2383"/>
                  <a:gd name="T18" fmla="*/ 3390 w 3787"/>
                  <a:gd name="T19" fmla="*/ 1163 h 2383"/>
                  <a:gd name="T20" fmla="*/ 3574 w 3787"/>
                  <a:gd name="T21" fmla="*/ 1206 h 2383"/>
                  <a:gd name="T22" fmla="*/ 3688 w 3787"/>
                  <a:gd name="T23" fmla="*/ 1178 h 2383"/>
                  <a:gd name="T24" fmla="*/ 3759 w 3787"/>
                  <a:gd name="T25" fmla="*/ 1178 h 2383"/>
                  <a:gd name="T26" fmla="*/ 3787 w 3787"/>
                  <a:gd name="T27" fmla="*/ 1206 h 2383"/>
                  <a:gd name="T28" fmla="*/ 3773 w 3787"/>
                  <a:gd name="T29" fmla="*/ 1234 h 2383"/>
                  <a:gd name="T30" fmla="*/ 3773 w 3787"/>
                  <a:gd name="T31" fmla="*/ 1277 h 2383"/>
                  <a:gd name="T32" fmla="*/ 3744 w 3787"/>
                  <a:gd name="T33" fmla="*/ 1390 h 2383"/>
                  <a:gd name="T34" fmla="*/ 3730 w 3787"/>
                  <a:gd name="T35" fmla="*/ 1419 h 2383"/>
                  <a:gd name="T36" fmla="*/ 3730 w 3787"/>
                  <a:gd name="T37" fmla="*/ 1447 h 2383"/>
                  <a:gd name="T38" fmla="*/ 3716 w 3787"/>
                  <a:gd name="T39" fmla="*/ 1504 h 2383"/>
                  <a:gd name="T40" fmla="*/ 3716 w 3787"/>
                  <a:gd name="T41" fmla="*/ 1518 h 2383"/>
                  <a:gd name="T42" fmla="*/ 3716 w 3787"/>
                  <a:gd name="T43" fmla="*/ 1546 h 2383"/>
                  <a:gd name="T44" fmla="*/ 3702 w 3787"/>
                  <a:gd name="T45" fmla="*/ 1561 h 2383"/>
                  <a:gd name="T46" fmla="*/ 3702 w 3787"/>
                  <a:gd name="T47" fmla="*/ 1589 h 2383"/>
                  <a:gd name="T48" fmla="*/ 3688 w 3787"/>
                  <a:gd name="T49" fmla="*/ 1631 h 2383"/>
                  <a:gd name="T50" fmla="*/ 3673 w 3787"/>
                  <a:gd name="T51" fmla="*/ 1688 h 2383"/>
                  <a:gd name="T52" fmla="*/ 3673 w 3787"/>
                  <a:gd name="T53" fmla="*/ 1717 h 2383"/>
                  <a:gd name="T54" fmla="*/ 3688 w 3787"/>
                  <a:gd name="T55" fmla="*/ 1745 h 2383"/>
                  <a:gd name="T56" fmla="*/ 3716 w 3787"/>
                  <a:gd name="T57" fmla="*/ 1759 h 2383"/>
                  <a:gd name="T58" fmla="*/ 3730 w 3787"/>
                  <a:gd name="T59" fmla="*/ 1773 h 2383"/>
                  <a:gd name="T60" fmla="*/ 3716 w 3787"/>
                  <a:gd name="T61" fmla="*/ 1802 h 2383"/>
                  <a:gd name="T62" fmla="*/ 3688 w 3787"/>
                  <a:gd name="T63" fmla="*/ 1915 h 2383"/>
                  <a:gd name="T64" fmla="*/ 3659 w 3787"/>
                  <a:gd name="T65" fmla="*/ 2043 h 2383"/>
                  <a:gd name="T66" fmla="*/ 3631 w 3787"/>
                  <a:gd name="T67" fmla="*/ 2199 h 2383"/>
                  <a:gd name="T68" fmla="*/ 3588 w 3787"/>
                  <a:gd name="T69" fmla="*/ 2355 h 2383"/>
                  <a:gd name="T70" fmla="*/ 3517 w 3787"/>
                  <a:gd name="T71" fmla="*/ 2369 h 2383"/>
                  <a:gd name="T72" fmla="*/ 3447 w 3787"/>
                  <a:gd name="T73" fmla="*/ 2355 h 2383"/>
                  <a:gd name="T74" fmla="*/ 3333 w 3787"/>
                  <a:gd name="T75" fmla="*/ 2312 h 2383"/>
                  <a:gd name="T76" fmla="*/ 3248 w 3787"/>
                  <a:gd name="T77" fmla="*/ 2270 h 2383"/>
                  <a:gd name="T78" fmla="*/ 3120 w 3787"/>
                  <a:gd name="T79" fmla="*/ 2213 h 2383"/>
                  <a:gd name="T80" fmla="*/ 3049 w 3787"/>
                  <a:gd name="T81" fmla="*/ 2171 h 2383"/>
                  <a:gd name="T82" fmla="*/ 2964 w 3787"/>
                  <a:gd name="T83" fmla="*/ 2128 h 2383"/>
                  <a:gd name="T84" fmla="*/ 2865 w 3787"/>
                  <a:gd name="T85" fmla="*/ 2085 h 2383"/>
                  <a:gd name="T86" fmla="*/ 2709 w 3787"/>
                  <a:gd name="T87" fmla="*/ 2043 h 2383"/>
                  <a:gd name="T88" fmla="*/ 2610 w 3787"/>
                  <a:gd name="T89" fmla="*/ 2000 h 2383"/>
                  <a:gd name="T90" fmla="*/ 2511 w 3787"/>
                  <a:gd name="T91" fmla="*/ 1958 h 2383"/>
                  <a:gd name="T92" fmla="*/ 2057 w 3787"/>
                  <a:gd name="T93" fmla="*/ 1816 h 2383"/>
                  <a:gd name="T94" fmla="*/ 1844 w 3787"/>
                  <a:gd name="T95" fmla="*/ 1816 h 2383"/>
                  <a:gd name="T96" fmla="*/ 1532 w 3787"/>
                  <a:gd name="T97" fmla="*/ 1816 h 2383"/>
                  <a:gd name="T98" fmla="*/ 426 w 3787"/>
                  <a:gd name="T99" fmla="*/ 1788 h 2383"/>
                  <a:gd name="T100" fmla="*/ 270 w 3787"/>
                  <a:gd name="T101" fmla="*/ 1192 h 2383"/>
                  <a:gd name="T102" fmla="*/ 724 w 3787"/>
                  <a:gd name="T103" fmla="*/ 681 h 2383"/>
                  <a:gd name="T104" fmla="*/ 270 w 3787"/>
                  <a:gd name="T105" fmla="*/ 397 h 2383"/>
                  <a:gd name="T106" fmla="*/ 1163 w 3787"/>
                  <a:gd name="T107" fmla="*/ 14 h 2383"/>
                  <a:gd name="T108" fmla="*/ 1745 w 3787"/>
                  <a:gd name="T109" fmla="*/ 256 h 2383"/>
                  <a:gd name="T110" fmla="*/ 1957 w 3787"/>
                  <a:gd name="T111" fmla="*/ 511 h 238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787"/>
                  <a:gd name="T169" fmla="*/ 0 h 2383"/>
                  <a:gd name="T170" fmla="*/ 3787 w 3787"/>
                  <a:gd name="T171" fmla="*/ 2383 h 2383"/>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787" h="2383">
                    <a:moveTo>
                      <a:pt x="2000" y="639"/>
                    </a:moveTo>
                    <a:lnTo>
                      <a:pt x="2043" y="809"/>
                    </a:lnTo>
                    <a:lnTo>
                      <a:pt x="2071" y="936"/>
                    </a:lnTo>
                    <a:lnTo>
                      <a:pt x="2071" y="979"/>
                    </a:lnTo>
                    <a:lnTo>
                      <a:pt x="2085" y="979"/>
                    </a:lnTo>
                    <a:lnTo>
                      <a:pt x="2142" y="1007"/>
                    </a:lnTo>
                    <a:lnTo>
                      <a:pt x="2156" y="1007"/>
                    </a:lnTo>
                    <a:lnTo>
                      <a:pt x="2170" y="1022"/>
                    </a:lnTo>
                    <a:lnTo>
                      <a:pt x="2255" y="1064"/>
                    </a:lnTo>
                    <a:lnTo>
                      <a:pt x="2269" y="1064"/>
                    </a:lnTo>
                    <a:lnTo>
                      <a:pt x="2284" y="1078"/>
                    </a:lnTo>
                    <a:lnTo>
                      <a:pt x="2298" y="1078"/>
                    </a:lnTo>
                    <a:lnTo>
                      <a:pt x="2312" y="1078"/>
                    </a:lnTo>
                    <a:lnTo>
                      <a:pt x="2326" y="1092"/>
                    </a:lnTo>
                    <a:lnTo>
                      <a:pt x="2340" y="1092"/>
                    </a:lnTo>
                    <a:lnTo>
                      <a:pt x="2355" y="1092"/>
                    </a:lnTo>
                    <a:lnTo>
                      <a:pt x="2369" y="1107"/>
                    </a:lnTo>
                    <a:lnTo>
                      <a:pt x="2383" y="1107"/>
                    </a:lnTo>
                    <a:lnTo>
                      <a:pt x="2397" y="1107"/>
                    </a:lnTo>
                    <a:lnTo>
                      <a:pt x="2411" y="1107"/>
                    </a:lnTo>
                    <a:lnTo>
                      <a:pt x="2425" y="1107"/>
                    </a:lnTo>
                    <a:lnTo>
                      <a:pt x="2440" y="1107"/>
                    </a:lnTo>
                    <a:lnTo>
                      <a:pt x="2468" y="1107"/>
                    </a:lnTo>
                    <a:lnTo>
                      <a:pt x="2482" y="1107"/>
                    </a:lnTo>
                    <a:lnTo>
                      <a:pt x="2496" y="1107"/>
                    </a:lnTo>
                    <a:lnTo>
                      <a:pt x="2511" y="1107"/>
                    </a:lnTo>
                    <a:lnTo>
                      <a:pt x="2525" y="1092"/>
                    </a:lnTo>
                    <a:lnTo>
                      <a:pt x="2553" y="1092"/>
                    </a:lnTo>
                    <a:lnTo>
                      <a:pt x="2567" y="1092"/>
                    </a:lnTo>
                    <a:lnTo>
                      <a:pt x="2667" y="1064"/>
                    </a:lnTo>
                    <a:lnTo>
                      <a:pt x="2695" y="1064"/>
                    </a:lnTo>
                    <a:lnTo>
                      <a:pt x="2709" y="1064"/>
                    </a:lnTo>
                    <a:lnTo>
                      <a:pt x="2752" y="1050"/>
                    </a:lnTo>
                    <a:lnTo>
                      <a:pt x="2794" y="1036"/>
                    </a:lnTo>
                    <a:lnTo>
                      <a:pt x="2823" y="1036"/>
                    </a:lnTo>
                    <a:lnTo>
                      <a:pt x="2851" y="1022"/>
                    </a:lnTo>
                    <a:lnTo>
                      <a:pt x="2865" y="1022"/>
                    </a:lnTo>
                    <a:lnTo>
                      <a:pt x="2879" y="1022"/>
                    </a:lnTo>
                    <a:lnTo>
                      <a:pt x="2908" y="1007"/>
                    </a:lnTo>
                    <a:lnTo>
                      <a:pt x="2922" y="1007"/>
                    </a:lnTo>
                    <a:lnTo>
                      <a:pt x="2936" y="1007"/>
                    </a:lnTo>
                    <a:lnTo>
                      <a:pt x="2950" y="993"/>
                    </a:lnTo>
                    <a:lnTo>
                      <a:pt x="2964" y="993"/>
                    </a:lnTo>
                    <a:lnTo>
                      <a:pt x="2979" y="993"/>
                    </a:lnTo>
                    <a:lnTo>
                      <a:pt x="2993" y="979"/>
                    </a:lnTo>
                    <a:lnTo>
                      <a:pt x="3007" y="965"/>
                    </a:lnTo>
                    <a:lnTo>
                      <a:pt x="3021" y="951"/>
                    </a:lnTo>
                    <a:lnTo>
                      <a:pt x="3049" y="951"/>
                    </a:lnTo>
                    <a:lnTo>
                      <a:pt x="3049" y="936"/>
                    </a:lnTo>
                    <a:lnTo>
                      <a:pt x="3064" y="936"/>
                    </a:lnTo>
                    <a:lnTo>
                      <a:pt x="3078" y="922"/>
                    </a:lnTo>
                    <a:lnTo>
                      <a:pt x="3092" y="908"/>
                    </a:lnTo>
                    <a:lnTo>
                      <a:pt x="3120" y="936"/>
                    </a:lnTo>
                    <a:lnTo>
                      <a:pt x="3120" y="951"/>
                    </a:lnTo>
                    <a:lnTo>
                      <a:pt x="3149" y="965"/>
                    </a:lnTo>
                    <a:lnTo>
                      <a:pt x="3177" y="979"/>
                    </a:lnTo>
                    <a:lnTo>
                      <a:pt x="3191" y="993"/>
                    </a:lnTo>
                    <a:lnTo>
                      <a:pt x="3191" y="1007"/>
                    </a:lnTo>
                    <a:lnTo>
                      <a:pt x="3291" y="1064"/>
                    </a:lnTo>
                    <a:lnTo>
                      <a:pt x="3333" y="1078"/>
                    </a:lnTo>
                    <a:lnTo>
                      <a:pt x="3333" y="1092"/>
                    </a:lnTo>
                    <a:lnTo>
                      <a:pt x="3376" y="1107"/>
                    </a:lnTo>
                    <a:lnTo>
                      <a:pt x="3376" y="1121"/>
                    </a:lnTo>
                    <a:lnTo>
                      <a:pt x="3390" y="1135"/>
                    </a:lnTo>
                    <a:lnTo>
                      <a:pt x="3390" y="1163"/>
                    </a:lnTo>
                    <a:lnTo>
                      <a:pt x="3404" y="1192"/>
                    </a:lnTo>
                    <a:lnTo>
                      <a:pt x="3404" y="1206"/>
                    </a:lnTo>
                    <a:lnTo>
                      <a:pt x="3404" y="1234"/>
                    </a:lnTo>
                    <a:lnTo>
                      <a:pt x="3461" y="1220"/>
                    </a:lnTo>
                    <a:lnTo>
                      <a:pt x="3517" y="1206"/>
                    </a:lnTo>
                    <a:lnTo>
                      <a:pt x="3560" y="1206"/>
                    </a:lnTo>
                    <a:lnTo>
                      <a:pt x="3574" y="1206"/>
                    </a:lnTo>
                    <a:lnTo>
                      <a:pt x="3603" y="1192"/>
                    </a:lnTo>
                    <a:lnTo>
                      <a:pt x="3617" y="1192"/>
                    </a:lnTo>
                    <a:lnTo>
                      <a:pt x="3673" y="1178"/>
                    </a:lnTo>
                    <a:lnTo>
                      <a:pt x="3688" y="1178"/>
                    </a:lnTo>
                    <a:lnTo>
                      <a:pt x="3702" y="1178"/>
                    </a:lnTo>
                    <a:lnTo>
                      <a:pt x="3716" y="1178"/>
                    </a:lnTo>
                    <a:lnTo>
                      <a:pt x="3730" y="1178"/>
                    </a:lnTo>
                    <a:lnTo>
                      <a:pt x="3759" y="1178"/>
                    </a:lnTo>
                    <a:lnTo>
                      <a:pt x="3787" y="1178"/>
                    </a:lnTo>
                    <a:lnTo>
                      <a:pt x="3787" y="1192"/>
                    </a:lnTo>
                    <a:lnTo>
                      <a:pt x="3787" y="1206"/>
                    </a:lnTo>
                    <a:lnTo>
                      <a:pt x="3787" y="1220"/>
                    </a:lnTo>
                    <a:lnTo>
                      <a:pt x="3773" y="1220"/>
                    </a:lnTo>
                    <a:lnTo>
                      <a:pt x="3773" y="1234"/>
                    </a:lnTo>
                    <a:lnTo>
                      <a:pt x="3773" y="1249"/>
                    </a:lnTo>
                    <a:lnTo>
                      <a:pt x="3773" y="1263"/>
                    </a:lnTo>
                    <a:lnTo>
                      <a:pt x="3773" y="1277"/>
                    </a:lnTo>
                    <a:lnTo>
                      <a:pt x="3759" y="1305"/>
                    </a:lnTo>
                    <a:lnTo>
                      <a:pt x="3759" y="1334"/>
                    </a:lnTo>
                    <a:lnTo>
                      <a:pt x="3759" y="1348"/>
                    </a:lnTo>
                    <a:lnTo>
                      <a:pt x="3744" y="1362"/>
                    </a:lnTo>
                    <a:lnTo>
                      <a:pt x="3744" y="1376"/>
                    </a:lnTo>
                    <a:lnTo>
                      <a:pt x="3744" y="1390"/>
                    </a:lnTo>
                    <a:lnTo>
                      <a:pt x="3744" y="1405"/>
                    </a:lnTo>
                    <a:lnTo>
                      <a:pt x="3744" y="1419"/>
                    </a:lnTo>
                    <a:lnTo>
                      <a:pt x="3730" y="1419"/>
                    </a:lnTo>
                    <a:lnTo>
                      <a:pt x="3730" y="1433"/>
                    </a:lnTo>
                    <a:lnTo>
                      <a:pt x="3730" y="1447"/>
                    </a:lnTo>
                    <a:lnTo>
                      <a:pt x="3730" y="1461"/>
                    </a:lnTo>
                    <a:lnTo>
                      <a:pt x="3730" y="1475"/>
                    </a:lnTo>
                    <a:lnTo>
                      <a:pt x="3716" y="1490"/>
                    </a:lnTo>
                    <a:lnTo>
                      <a:pt x="3716" y="1504"/>
                    </a:lnTo>
                    <a:lnTo>
                      <a:pt x="3716" y="1518"/>
                    </a:lnTo>
                    <a:lnTo>
                      <a:pt x="3716" y="1532"/>
                    </a:lnTo>
                    <a:lnTo>
                      <a:pt x="3716" y="1546"/>
                    </a:lnTo>
                    <a:lnTo>
                      <a:pt x="3702" y="1546"/>
                    </a:lnTo>
                    <a:lnTo>
                      <a:pt x="3702" y="1561"/>
                    </a:lnTo>
                    <a:lnTo>
                      <a:pt x="3702" y="1575"/>
                    </a:lnTo>
                    <a:lnTo>
                      <a:pt x="3702" y="1589"/>
                    </a:lnTo>
                    <a:lnTo>
                      <a:pt x="3688" y="1603"/>
                    </a:lnTo>
                    <a:lnTo>
                      <a:pt x="3688" y="1617"/>
                    </a:lnTo>
                    <a:lnTo>
                      <a:pt x="3688" y="1631"/>
                    </a:lnTo>
                    <a:lnTo>
                      <a:pt x="3688" y="1646"/>
                    </a:lnTo>
                    <a:lnTo>
                      <a:pt x="3673" y="1660"/>
                    </a:lnTo>
                    <a:lnTo>
                      <a:pt x="3673" y="1674"/>
                    </a:lnTo>
                    <a:lnTo>
                      <a:pt x="3673" y="1688"/>
                    </a:lnTo>
                    <a:lnTo>
                      <a:pt x="3673" y="1702"/>
                    </a:lnTo>
                    <a:lnTo>
                      <a:pt x="3673" y="1717"/>
                    </a:lnTo>
                    <a:lnTo>
                      <a:pt x="3659" y="1731"/>
                    </a:lnTo>
                    <a:lnTo>
                      <a:pt x="3673" y="1731"/>
                    </a:lnTo>
                    <a:lnTo>
                      <a:pt x="3673" y="1745"/>
                    </a:lnTo>
                    <a:lnTo>
                      <a:pt x="3688" y="1745"/>
                    </a:lnTo>
                    <a:lnTo>
                      <a:pt x="3702" y="1745"/>
                    </a:lnTo>
                    <a:lnTo>
                      <a:pt x="3702" y="1759"/>
                    </a:lnTo>
                    <a:lnTo>
                      <a:pt x="3716" y="1759"/>
                    </a:lnTo>
                    <a:lnTo>
                      <a:pt x="3730" y="1759"/>
                    </a:lnTo>
                    <a:lnTo>
                      <a:pt x="3730" y="1773"/>
                    </a:lnTo>
                    <a:lnTo>
                      <a:pt x="3716" y="1773"/>
                    </a:lnTo>
                    <a:lnTo>
                      <a:pt x="3716" y="1788"/>
                    </a:lnTo>
                    <a:lnTo>
                      <a:pt x="3716" y="1802"/>
                    </a:lnTo>
                    <a:lnTo>
                      <a:pt x="3716" y="1816"/>
                    </a:lnTo>
                    <a:lnTo>
                      <a:pt x="3702" y="1858"/>
                    </a:lnTo>
                    <a:lnTo>
                      <a:pt x="3702" y="1873"/>
                    </a:lnTo>
                    <a:lnTo>
                      <a:pt x="3688" y="1915"/>
                    </a:lnTo>
                    <a:lnTo>
                      <a:pt x="3688" y="1929"/>
                    </a:lnTo>
                    <a:lnTo>
                      <a:pt x="3688" y="1958"/>
                    </a:lnTo>
                    <a:lnTo>
                      <a:pt x="3673" y="1986"/>
                    </a:lnTo>
                    <a:lnTo>
                      <a:pt x="3673" y="2000"/>
                    </a:lnTo>
                    <a:lnTo>
                      <a:pt x="3659" y="2043"/>
                    </a:lnTo>
                    <a:lnTo>
                      <a:pt x="3659" y="2057"/>
                    </a:lnTo>
                    <a:lnTo>
                      <a:pt x="3645" y="2142"/>
                    </a:lnTo>
                    <a:lnTo>
                      <a:pt x="3631" y="2171"/>
                    </a:lnTo>
                    <a:lnTo>
                      <a:pt x="3631" y="2185"/>
                    </a:lnTo>
                    <a:lnTo>
                      <a:pt x="3631" y="2199"/>
                    </a:lnTo>
                    <a:lnTo>
                      <a:pt x="3631" y="2213"/>
                    </a:lnTo>
                    <a:lnTo>
                      <a:pt x="3617" y="2270"/>
                    </a:lnTo>
                    <a:lnTo>
                      <a:pt x="3603" y="2298"/>
                    </a:lnTo>
                    <a:lnTo>
                      <a:pt x="3603" y="2312"/>
                    </a:lnTo>
                    <a:lnTo>
                      <a:pt x="3588" y="2341"/>
                    </a:lnTo>
                    <a:lnTo>
                      <a:pt x="3588" y="2355"/>
                    </a:lnTo>
                    <a:lnTo>
                      <a:pt x="3574" y="2383"/>
                    </a:lnTo>
                    <a:lnTo>
                      <a:pt x="3560" y="2369"/>
                    </a:lnTo>
                    <a:lnTo>
                      <a:pt x="3546" y="2369"/>
                    </a:lnTo>
                    <a:lnTo>
                      <a:pt x="3532" y="2369"/>
                    </a:lnTo>
                    <a:lnTo>
                      <a:pt x="3517" y="2369"/>
                    </a:lnTo>
                    <a:lnTo>
                      <a:pt x="3503" y="2369"/>
                    </a:lnTo>
                    <a:lnTo>
                      <a:pt x="3475" y="2355"/>
                    </a:lnTo>
                    <a:lnTo>
                      <a:pt x="3461" y="2355"/>
                    </a:lnTo>
                    <a:lnTo>
                      <a:pt x="3447" y="2355"/>
                    </a:lnTo>
                    <a:lnTo>
                      <a:pt x="3432" y="2355"/>
                    </a:lnTo>
                    <a:lnTo>
                      <a:pt x="3432" y="2341"/>
                    </a:lnTo>
                    <a:lnTo>
                      <a:pt x="3418" y="2341"/>
                    </a:lnTo>
                    <a:lnTo>
                      <a:pt x="3404" y="2341"/>
                    </a:lnTo>
                    <a:lnTo>
                      <a:pt x="3376" y="2327"/>
                    </a:lnTo>
                    <a:lnTo>
                      <a:pt x="3361" y="2312"/>
                    </a:lnTo>
                    <a:lnTo>
                      <a:pt x="3333" y="2312"/>
                    </a:lnTo>
                    <a:lnTo>
                      <a:pt x="3333" y="2298"/>
                    </a:lnTo>
                    <a:lnTo>
                      <a:pt x="3319" y="2298"/>
                    </a:lnTo>
                    <a:lnTo>
                      <a:pt x="3305" y="2298"/>
                    </a:lnTo>
                    <a:lnTo>
                      <a:pt x="3291" y="2284"/>
                    </a:lnTo>
                    <a:lnTo>
                      <a:pt x="3262" y="2270"/>
                    </a:lnTo>
                    <a:lnTo>
                      <a:pt x="3248" y="2270"/>
                    </a:lnTo>
                    <a:lnTo>
                      <a:pt x="3234" y="2256"/>
                    </a:lnTo>
                    <a:lnTo>
                      <a:pt x="3220" y="2256"/>
                    </a:lnTo>
                    <a:lnTo>
                      <a:pt x="3205" y="2241"/>
                    </a:lnTo>
                    <a:lnTo>
                      <a:pt x="3191" y="2241"/>
                    </a:lnTo>
                    <a:lnTo>
                      <a:pt x="3177" y="2227"/>
                    </a:lnTo>
                    <a:lnTo>
                      <a:pt x="3163" y="2227"/>
                    </a:lnTo>
                    <a:lnTo>
                      <a:pt x="3149" y="2213"/>
                    </a:lnTo>
                    <a:lnTo>
                      <a:pt x="3120" y="2213"/>
                    </a:lnTo>
                    <a:lnTo>
                      <a:pt x="3120" y="2199"/>
                    </a:lnTo>
                    <a:lnTo>
                      <a:pt x="3106" y="2199"/>
                    </a:lnTo>
                    <a:lnTo>
                      <a:pt x="3092" y="2185"/>
                    </a:lnTo>
                    <a:lnTo>
                      <a:pt x="3078" y="2185"/>
                    </a:lnTo>
                    <a:lnTo>
                      <a:pt x="3064" y="2171"/>
                    </a:lnTo>
                    <a:lnTo>
                      <a:pt x="3049" y="2171"/>
                    </a:lnTo>
                    <a:lnTo>
                      <a:pt x="3035" y="2156"/>
                    </a:lnTo>
                    <a:lnTo>
                      <a:pt x="3021" y="2156"/>
                    </a:lnTo>
                    <a:lnTo>
                      <a:pt x="3007" y="2156"/>
                    </a:lnTo>
                    <a:lnTo>
                      <a:pt x="2993" y="2142"/>
                    </a:lnTo>
                    <a:lnTo>
                      <a:pt x="2964" y="2128"/>
                    </a:lnTo>
                    <a:lnTo>
                      <a:pt x="2950" y="2128"/>
                    </a:lnTo>
                    <a:lnTo>
                      <a:pt x="2936" y="2114"/>
                    </a:lnTo>
                    <a:lnTo>
                      <a:pt x="2908" y="2100"/>
                    </a:lnTo>
                    <a:lnTo>
                      <a:pt x="2893" y="2100"/>
                    </a:lnTo>
                    <a:lnTo>
                      <a:pt x="2879" y="2100"/>
                    </a:lnTo>
                    <a:lnTo>
                      <a:pt x="2865" y="2100"/>
                    </a:lnTo>
                    <a:lnTo>
                      <a:pt x="2865" y="2085"/>
                    </a:lnTo>
                    <a:lnTo>
                      <a:pt x="2851" y="2085"/>
                    </a:lnTo>
                    <a:lnTo>
                      <a:pt x="2837" y="2085"/>
                    </a:lnTo>
                    <a:lnTo>
                      <a:pt x="2823" y="2071"/>
                    </a:lnTo>
                    <a:lnTo>
                      <a:pt x="2808" y="2071"/>
                    </a:lnTo>
                    <a:lnTo>
                      <a:pt x="2780" y="2071"/>
                    </a:lnTo>
                    <a:lnTo>
                      <a:pt x="2709" y="2043"/>
                    </a:lnTo>
                    <a:lnTo>
                      <a:pt x="2695" y="2029"/>
                    </a:lnTo>
                    <a:lnTo>
                      <a:pt x="2681" y="2029"/>
                    </a:lnTo>
                    <a:lnTo>
                      <a:pt x="2667" y="2029"/>
                    </a:lnTo>
                    <a:lnTo>
                      <a:pt x="2652" y="2014"/>
                    </a:lnTo>
                    <a:lnTo>
                      <a:pt x="2624" y="2000"/>
                    </a:lnTo>
                    <a:lnTo>
                      <a:pt x="2610" y="2000"/>
                    </a:lnTo>
                    <a:lnTo>
                      <a:pt x="2581" y="2000"/>
                    </a:lnTo>
                    <a:lnTo>
                      <a:pt x="2581" y="1986"/>
                    </a:lnTo>
                    <a:lnTo>
                      <a:pt x="2567" y="1986"/>
                    </a:lnTo>
                    <a:lnTo>
                      <a:pt x="2553" y="1986"/>
                    </a:lnTo>
                    <a:lnTo>
                      <a:pt x="2539" y="1972"/>
                    </a:lnTo>
                    <a:lnTo>
                      <a:pt x="2525" y="1972"/>
                    </a:lnTo>
                    <a:lnTo>
                      <a:pt x="2511" y="1958"/>
                    </a:lnTo>
                    <a:lnTo>
                      <a:pt x="2496" y="1958"/>
                    </a:lnTo>
                    <a:lnTo>
                      <a:pt x="2482" y="1958"/>
                    </a:lnTo>
                    <a:lnTo>
                      <a:pt x="2425" y="1929"/>
                    </a:lnTo>
                    <a:lnTo>
                      <a:pt x="2298" y="1887"/>
                    </a:lnTo>
                    <a:lnTo>
                      <a:pt x="2085" y="1816"/>
                    </a:lnTo>
                    <a:lnTo>
                      <a:pt x="2071" y="1816"/>
                    </a:lnTo>
                    <a:lnTo>
                      <a:pt x="2057" y="1816"/>
                    </a:lnTo>
                    <a:lnTo>
                      <a:pt x="2043" y="1816"/>
                    </a:lnTo>
                    <a:lnTo>
                      <a:pt x="2014" y="1816"/>
                    </a:lnTo>
                    <a:lnTo>
                      <a:pt x="1986" y="1816"/>
                    </a:lnTo>
                    <a:lnTo>
                      <a:pt x="1957" y="1816"/>
                    </a:lnTo>
                    <a:lnTo>
                      <a:pt x="1943" y="1816"/>
                    </a:lnTo>
                    <a:lnTo>
                      <a:pt x="1915" y="1816"/>
                    </a:lnTo>
                    <a:lnTo>
                      <a:pt x="1887" y="1816"/>
                    </a:lnTo>
                    <a:lnTo>
                      <a:pt x="1844" y="1816"/>
                    </a:lnTo>
                    <a:lnTo>
                      <a:pt x="1801" y="1816"/>
                    </a:lnTo>
                    <a:lnTo>
                      <a:pt x="1773" y="1816"/>
                    </a:lnTo>
                    <a:lnTo>
                      <a:pt x="1759" y="1816"/>
                    </a:lnTo>
                    <a:lnTo>
                      <a:pt x="1716" y="1816"/>
                    </a:lnTo>
                    <a:lnTo>
                      <a:pt x="1688" y="1816"/>
                    </a:lnTo>
                    <a:lnTo>
                      <a:pt x="1645" y="1816"/>
                    </a:lnTo>
                    <a:lnTo>
                      <a:pt x="1589" y="1816"/>
                    </a:lnTo>
                    <a:lnTo>
                      <a:pt x="1532" y="1816"/>
                    </a:lnTo>
                    <a:lnTo>
                      <a:pt x="1489" y="1816"/>
                    </a:lnTo>
                    <a:lnTo>
                      <a:pt x="1177" y="1816"/>
                    </a:lnTo>
                    <a:lnTo>
                      <a:pt x="809" y="1816"/>
                    </a:lnTo>
                    <a:lnTo>
                      <a:pt x="695" y="1816"/>
                    </a:lnTo>
                    <a:lnTo>
                      <a:pt x="695" y="1788"/>
                    </a:lnTo>
                    <a:lnTo>
                      <a:pt x="454" y="1788"/>
                    </a:lnTo>
                    <a:lnTo>
                      <a:pt x="426" y="1788"/>
                    </a:lnTo>
                    <a:lnTo>
                      <a:pt x="426" y="1702"/>
                    </a:lnTo>
                    <a:lnTo>
                      <a:pt x="482" y="1646"/>
                    </a:lnTo>
                    <a:lnTo>
                      <a:pt x="454" y="1532"/>
                    </a:lnTo>
                    <a:lnTo>
                      <a:pt x="440" y="1532"/>
                    </a:lnTo>
                    <a:lnTo>
                      <a:pt x="397" y="1362"/>
                    </a:lnTo>
                    <a:lnTo>
                      <a:pt x="369" y="1277"/>
                    </a:lnTo>
                    <a:lnTo>
                      <a:pt x="270" y="1192"/>
                    </a:lnTo>
                    <a:lnTo>
                      <a:pt x="0" y="922"/>
                    </a:lnTo>
                    <a:lnTo>
                      <a:pt x="14" y="908"/>
                    </a:lnTo>
                    <a:lnTo>
                      <a:pt x="298" y="1163"/>
                    </a:lnTo>
                    <a:lnTo>
                      <a:pt x="653" y="880"/>
                    </a:lnTo>
                    <a:lnTo>
                      <a:pt x="653" y="866"/>
                    </a:lnTo>
                    <a:lnTo>
                      <a:pt x="695" y="837"/>
                    </a:lnTo>
                    <a:lnTo>
                      <a:pt x="780" y="766"/>
                    </a:lnTo>
                    <a:lnTo>
                      <a:pt x="724" y="681"/>
                    </a:lnTo>
                    <a:lnTo>
                      <a:pt x="695" y="710"/>
                    </a:lnTo>
                    <a:lnTo>
                      <a:pt x="582" y="823"/>
                    </a:lnTo>
                    <a:lnTo>
                      <a:pt x="355" y="823"/>
                    </a:lnTo>
                    <a:lnTo>
                      <a:pt x="284" y="936"/>
                    </a:lnTo>
                    <a:lnTo>
                      <a:pt x="256" y="922"/>
                    </a:lnTo>
                    <a:lnTo>
                      <a:pt x="270" y="880"/>
                    </a:lnTo>
                    <a:lnTo>
                      <a:pt x="270" y="596"/>
                    </a:lnTo>
                    <a:lnTo>
                      <a:pt x="270" y="397"/>
                    </a:lnTo>
                    <a:lnTo>
                      <a:pt x="270" y="383"/>
                    </a:lnTo>
                    <a:lnTo>
                      <a:pt x="397" y="341"/>
                    </a:lnTo>
                    <a:lnTo>
                      <a:pt x="511" y="284"/>
                    </a:lnTo>
                    <a:lnTo>
                      <a:pt x="695" y="199"/>
                    </a:lnTo>
                    <a:lnTo>
                      <a:pt x="1021" y="57"/>
                    </a:lnTo>
                    <a:lnTo>
                      <a:pt x="1149" y="0"/>
                    </a:lnTo>
                    <a:lnTo>
                      <a:pt x="1163" y="14"/>
                    </a:lnTo>
                    <a:lnTo>
                      <a:pt x="1220" y="29"/>
                    </a:lnTo>
                    <a:lnTo>
                      <a:pt x="1262" y="43"/>
                    </a:lnTo>
                    <a:lnTo>
                      <a:pt x="1291" y="57"/>
                    </a:lnTo>
                    <a:lnTo>
                      <a:pt x="1348" y="85"/>
                    </a:lnTo>
                    <a:lnTo>
                      <a:pt x="1390" y="100"/>
                    </a:lnTo>
                    <a:lnTo>
                      <a:pt x="1461" y="142"/>
                    </a:lnTo>
                    <a:lnTo>
                      <a:pt x="1589" y="185"/>
                    </a:lnTo>
                    <a:lnTo>
                      <a:pt x="1745" y="256"/>
                    </a:lnTo>
                    <a:lnTo>
                      <a:pt x="1759" y="256"/>
                    </a:lnTo>
                    <a:lnTo>
                      <a:pt x="1773" y="256"/>
                    </a:lnTo>
                    <a:lnTo>
                      <a:pt x="1887" y="312"/>
                    </a:lnTo>
                    <a:lnTo>
                      <a:pt x="1901" y="312"/>
                    </a:lnTo>
                    <a:lnTo>
                      <a:pt x="1915" y="341"/>
                    </a:lnTo>
                    <a:lnTo>
                      <a:pt x="1929" y="383"/>
                    </a:lnTo>
                    <a:lnTo>
                      <a:pt x="1957" y="511"/>
                    </a:lnTo>
                    <a:lnTo>
                      <a:pt x="2000" y="639"/>
                    </a:lnTo>
                    <a:close/>
                  </a:path>
                </a:pathLst>
              </a:custGeom>
              <a:noFill/>
              <a:ln w="9525">
                <a:solidFill>
                  <a:srgbClr val="333333"/>
                </a:solidFill>
                <a:round/>
                <a:headEnd/>
                <a:tailEnd/>
              </a:ln>
            </p:spPr>
            <p:txBody>
              <a:bodyPr/>
              <a:lstStyle/>
              <a:p>
                <a:endParaRPr lang="ja-JP" altLang="en-US"/>
              </a:p>
            </p:txBody>
          </p:sp>
          <p:sp>
            <p:nvSpPr>
              <p:cNvPr id="179" name="Freeform 52"/>
              <p:cNvSpPr>
                <a:spLocks/>
              </p:cNvSpPr>
              <p:nvPr/>
            </p:nvSpPr>
            <p:spPr bwMode="auto">
              <a:xfrm>
                <a:off x="5403" y="2511"/>
                <a:ext cx="1206" cy="1539"/>
              </a:xfrm>
              <a:custGeom>
                <a:avLst/>
                <a:gdLst>
                  <a:gd name="T0" fmla="*/ 653 w 1206"/>
                  <a:gd name="T1" fmla="*/ 0 h 1631"/>
                  <a:gd name="T2" fmla="*/ 766 w 1206"/>
                  <a:gd name="T3" fmla="*/ 0 h 1631"/>
                  <a:gd name="T4" fmla="*/ 965 w 1206"/>
                  <a:gd name="T5" fmla="*/ 10 h 1631"/>
                  <a:gd name="T6" fmla="*/ 965 w 1206"/>
                  <a:gd name="T7" fmla="*/ 202 h 1631"/>
                  <a:gd name="T8" fmla="*/ 951 w 1206"/>
                  <a:gd name="T9" fmla="*/ 349 h 1631"/>
                  <a:gd name="T10" fmla="*/ 951 w 1206"/>
                  <a:gd name="T11" fmla="*/ 472 h 1631"/>
                  <a:gd name="T12" fmla="*/ 936 w 1206"/>
                  <a:gd name="T13" fmla="*/ 675 h 1631"/>
                  <a:gd name="T14" fmla="*/ 908 w 1206"/>
                  <a:gd name="T15" fmla="*/ 933 h 1631"/>
                  <a:gd name="T16" fmla="*/ 993 w 1206"/>
                  <a:gd name="T17" fmla="*/ 978 h 1631"/>
                  <a:gd name="T18" fmla="*/ 1107 w 1206"/>
                  <a:gd name="T19" fmla="*/ 978 h 1631"/>
                  <a:gd name="T20" fmla="*/ 1135 w 1206"/>
                  <a:gd name="T21" fmla="*/ 967 h 1631"/>
                  <a:gd name="T22" fmla="*/ 1178 w 1206"/>
                  <a:gd name="T23" fmla="*/ 967 h 1631"/>
                  <a:gd name="T24" fmla="*/ 1149 w 1206"/>
                  <a:gd name="T25" fmla="*/ 978 h 1631"/>
                  <a:gd name="T26" fmla="*/ 1149 w 1206"/>
                  <a:gd name="T27" fmla="*/ 978 h 1631"/>
                  <a:gd name="T28" fmla="*/ 1206 w 1206"/>
                  <a:gd name="T29" fmla="*/ 990 h 1631"/>
                  <a:gd name="T30" fmla="*/ 1178 w 1206"/>
                  <a:gd name="T31" fmla="*/ 990 h 1631"/>
                  <a:gd name="T32" fmla="*/ 1149 w 1206"/>
                  <a:gd name="T33" fmla="*/ 990 h 1631"/>
                  <a:gd name="T34" fmla="*/ 1121 w 1206"/>
                  <a:gd name="T35" fmla="*/ 1012 h 1631"/>
                  <a:gd name="T36" fmla="*/ 1121 w 1206"/>
                  <a:gd name="T37" fmla="*/ 1034 h 1631"/>
                  <a:gd name="T38" fmla="*/ 1107 w 1206"/>
                  <a:gd name="T39" fmla="*/ 1046 h 1631"/>
                  <a:gd name="T40" fmla="*/ 1092 w 1206"/>
                  <a:gd name="T41" fmla="*/ 1091 h 1631"/>
                  <a:gd name="T42" fmla="*/ 1107 w 1206"/>
                  <a:gd name="T43" fmla="*/ 1112 h 1631"/>
                  <a:gd name="T44" fmla="*/ 1107 w 1206"/>
                  <a:gd name="T45" fmla="*/ 1135 h 1631"/>
                  <a:gd name="T46" fmla="*/ 1078 w 1206"/>
                  <a:gd name="T47" fmla="*/ 1159 h 1631"/>
                  <a:gd name="T48" fmla="*/ 1078 w 1206"/>
                  <a:gd name="T49" fmla="*/ 1226 h 1631"/>
                  <a:gd name="T50" fmla="*/ 1036 w 1206"/>
                  <a:gd name="T51" fmla="*/ 1293 h 1631"/>
                  <a:gd name="T52" fmla="*/ 837 w 1206"/>
                  <a:gd name="T53" fmla="*/ 1247 h 1631"/>
                  <a:gd name="T54" fmla="*/ 738 w 1206"/>
                  <a:gd name="T55" fmla="*/ 1214 h 1631"/>
                  <a:gd name="T56" fmla="*/ 681 w 1206"/>
                  <a:gd name="T57" fmla="*/ 1203 h 1631"/>
                  <a:gd name="T58" fmla="*/ 624 w 1206"/>
                  <a:gd name="T59" fmla="*/ 1203 h 1631"/>
                  <a:gd name="T60" fmla="*/ 582 w 1206"/>
                  <a:gd name="T61" fmla="*/ 1192 h 1631"/>
                  <a:gd name="T62" fmla="*/ 454 w 1206"/>
                  <a:gd name="T63" fmla="*/ 1180 h 1631"/>
                  <a:gd name="T64" fmla="*/ 241 w 1206"/>
                  <a:gd name="T65" fmla="*/ 1125 h 1631"/>
                  <a:gd name="T66" fmla="*/ 227 w 1206"/>
                  <a:gd name="T67" fmla="*/ 1159 h 1631"/>
                  <a:gd name="T68" fmla="*/ 213 w 1206"/>
                  <a:gd name="T69" fmla="*/ 1180 h 1631"/>
                  <a:gd name="T70" fmla="*/ 114 w 1206"/>
                  <a:gd name="T71" fmla="*/ 1180 h 1631"/>
                  <a:gd name="T72" fmla="*/ 0 w 1206"/>
                  <a:gd name="T73" fmla="*/ 1159 h 1631"/>
                  <a:gd name="T74" fmla="*/ 15 w 1206"/>
                  <a:gd name="T75" fmla="*/ 922 h 1631"/>
                  <a:gd name="T76" fmla="*/ 29 w 1206"/>
                  <a:gd name="T77" fmla="*/ 865 h 1631"/>
                  <a:gd name="T78" fmla="*/ 43 w 1206"/>
                  <a:gd name="T79" fmla="*/ 821 h 1631"/>
                  <a:gd name="T80" fmla="*/ 57 w 1206"/>
                  <a:gd name="T81" fmla="*/ 797 h 1631"/>
                  <a:gd name="T82" fmla="*/ 57 w 1206"/>
                  <a:gd name="T83" fmla="*/ 765 h 1631"/>
                  <a:gd name="T84" fmla="*/ 29 w 1206"/>
                  <a:gd name="T85" fmla="*/ 696 h 1631"/>
                  <a:gd name="T86" fmla="*/ 15 w 1206"/>
                  <a:gd name="T87" fmla="*/ 653 h 1631"/>
                  <a:gd name="T88" fmla="*/ 57 w 1206"/>
                  <a:gd name="T89" fmla="*/ 640 h 1631"/>
                  <a:gd name="T90" fmla="*/ 85 w 1206"/>
                  <a:gd name="T91" fmla="*/ 561 h 1631"/>
                  <a:gd name="T92" fmla="*/ 100 w 1206"/>
                  <a:gd name="T93" fmla="*/ 506 h 1631"/>
                  <a:gd name="T94" fmla="*/ 114 w 1206"/>
                  <a:gd name="T95" fmla="*/ 439 h 1631"/>
                  <a:gd name="T96" fmla="*/ 100 w 1206"/>
                  <a:gd name="T97" fmla="*/ 416 h 1631"/>
                  <a:gd name="T98" fmla="*/ 85 w 1206"/>
                  <a:gd name="T99" fmla="*/ 382 h 1631"/>
                  <a:gd name="T100" fmla="*/ 100 w 1206"/>
                  <a:gd name="T101" fmla="*/ 360 h 1631"/>
                  <a:gd name="T102" fmla="*/ 85 w 1206"/>
                  <a:gd name="T103" fmla="*/ 326 h 1631"/>
                  <a:gd name="T104" fmla="*/ 85 w 1206"/>
                  <a:gd name="T105" fmla="*/ 292 h 1631"/>
                  <a:gd name="T106" fmla="*/ 85 w 1206"/>
                  <a:gd name="T107" fmla="*/ 246 h 1631"/>
                  <a:gd name="T108" fmla="*/ 100 w 1206"/>
                  <a:gd name="T109" fmla="*/ 236 h 1631"/>
                  <a:gd name="T110" fmla="*/ 213 w 1206"/>
                  <a:gd name="T111" fmla="*/ 169 h 1631"/>
                  <a:gd name="T112" fmla="*/ 284 w 1206"/>
                  <a:gd name="T113" fmla="*/ 90 h 1631"/>
                  <a:gd name="T114" fmla="*/ 397 w 1206"/>
                  <a:gd name="T115" fmla="*/ 23 h 1631"/>
                  <a:gd name="T116" fmla="*/ 468 w 1206"/>
                  <a:gd name="T117" fmla="*/ 0 h 1631"/>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206"/>
                  <a:gd name="T178" fmla="*/ 0 h 1631"/>
                  <a:gd name="T179" fmla="*/ 1206 w 1206"/>
                  <a:gd name="T180" fmla="*/ 1631 h 1631"/>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206" h="1631">
                    <a:moveTo>
                      <a:pt x="539" y="0"/>
                    </a:moveTo>
                    <a:lnTo>
                      <a:pt x="539" y="0"/>
                    </a:lnTo>
                    <a:lnTo>
                      <a:pt x="554" y="0"/>
                    </a:lnTo>
                    <a:lnTo>
                      <a:pt x="568" y="0"/>
                    </a:lnTo>
                    <a:lnTo>
                      <a:pt x="596" y="0"/>
                    </a:lnTo>
                    <a:lnTo>
                      <a:pt x="624" y="0"/>
                    </a:lnTo>
                    <a:lnTo>
                      <a:pt x="653" y="0"/>
                    </a:lnTo>
                    <a:lnTo>
                      <a:pt x="681" y="0"/>
                    </a:lnTo>
                    <a:lnTo>
                      <a:pt x="710" y="0"/>
                    </a:lnTo>
                    <a:lnTo>
                      <a:pt x="738" y="0"/>
                    </a:lnTo>
                    <a:lnTo>
                      <a:pt x="752" y="0"/>
                    </a:lnTo>
                    <a:lnTo>
                      <a:pt x="766" y="0"/>
                    </a:lnTo>
                    <a:lnTo>
                      <a:pt x="780" y="0"/>
                    </a:lnTo>
                    <a:lnTo>
                      <a:pt x="795" y="0"/>
                    </a:lnTo>
                    <a:lnTo>
                      <a:pt x="809" y="0"/>
                    </a:lnTo>
                    <a:lnTo>
                      <a:pt x="837" y="0"/>
                    </a:lnTo>
                    <a:lnTo>
                      <a:pt x="866" y="0"/>
                    </a:lnTo>
                    <a:lnTo>
                      <a:pt x="894" y="0"/>
                    </a:lnTo>
                    <a:lnTo>
                      <a:pt x="922" y="14"/>
                    </a:lnTo>
                    <a:lnTo>
                      <a:pt x="951" y="14"/>
                    </a:lnTo>
                    <a:lnTo>
                      <a:pt x="965" y="14"/>
                    </a:lnTo>
                    <a:lnTo>
                      <a:pt x="965" y="28"/>
                    </a:lnTo>
                    <a:lnTo>
                      <a:pt x="965" y="85"/>
                    </a:lnTo>
                    <a:lnTo>
                      <a:pt x="965" y="113"/>
                    </a:lnTo>
                    <a:lnTo>
                      <a:pt x="965" y="156"/>
                    </a:lnTo>
                    <a:lnTo>
                      <a:pt x="965" y="184"/>
                    </a:lnTo>
                    <a:lnTo>
                      <a:pt x="965" y="198"/>
                    </a:lnTo>
                    <a:lnTo>
                      <a:pt x="965" y="227"/>
                    </a:lnTo>
                    <a:lnTo>
                      <a:pt x="965" y="255"/>
                    </a:lnTo>
                    <a:lnTo>
                      <a:pt x="965" y="284"/>
                    </a:lnTo>
                    <a:lnTo>
                      <a:pt x="965" y="312"/>
                    </a:lnTo>
                    <a:lnTo>
                      <a:pt x="965" y="326"/>
                    </a:lnTo>
                    <a:lnTo>
                      <a:pt x="965" y="354"/>
                    </a:lnTo>
                    <a:lnTo>
                      <a:pt x="965" y="369"/>
                    </a:lnTo>
                    <a:lnTo>
                      <a:pt x="965" y="383"/>
                    </a:lnTo>
                    <a:lnTo>
                      <a:pt x="951" y="397"/>
                    </a:lnTo>
                    <a:lnTo>
                      <a:pt x="951" y="411"/>
                    </a:lnTo>
                    <a:lnTo>
                      <a:pt x="951" y="440"/>
                    </a:lnTo>
                    <a:lnTo>
                      <a:pt x="951" y="454"/>
                    </a:lnTo>
                    <a:lnTo>
                      <a:pt x="951" y="468"/>
                    </a:lnTo>
                    <a:lnTo>
                      <a:pt x="951" y="482"/>
                    </a:lnTo>
                    <a:lnTo>
                      <a:pt x="951" y="496"/>
                    </a:lnTo>
                    <a:lnTo>
                      <a:pt x="951" y="510"/>
                    </a:lnTo>
                    <a:lnTo>
                      <a:pt x="951" y="525"/>
                    </a:lnTo>
                    <a:lnTo>
                      <a:pt x="951" y="567"/>
                    </a:lnTo>
                    <a:lnTo>
                      <a:pt x="951" y="596"/>
                    </a:lnTo>
                    <a:lnTo>
                      <a:pt x="951" y="638"/>
                    </a:lnTo>
                    <a:lnTo>
                      <a:pt x="951" y="666"/>
                    </a:lnTo>
                    <a:lnTo>
                      <a:pt x="951" y="681"/>
                    </a:lnTo>
                    <a:lnTo>
                      <a:pt x="951" y="695"/>
                    </a:lnTo>
                    <a:lnTo>
                      <a:pt x="951" y="723"/>
                    </a:lnTo>
                    <a:lnTo>
                      <a:pt x="951" y="737"/>
                    </a:lnTo>
                    <a:lnTo>
                      <a:pt x="936" y="794"/>
                    </a:lnTo>
                    <a:lnTo>
                      <a:pt x="936" y="851"/>
                    </a:lnTo>
                    <a:lnTo>
                      <a:pt x="936" y="979"/>
                    </a:lnTo>
                    <a:lnTo>
                      <a:pt x="922" y="1035"/>
                    </a:lnTo>
                    <a:lnTo>
                      <a:pt x="922" y="1064"/>
                    </a:lnTo>
                    <a:lnTo>
                      <a:pt x="922" y="1078"/>
                    </a:lnTo>
                    <a:lnTo>
                      <a:pt x="922" y="1092"/>
                    </a:lnTo>
                    <a:lnTo>
                      <a:pt x="908" y="1177"/>
                    </a:lnTo>
                    <a:lnTo>
                      <a:pt x="922" y="1177"/>
                    </a:lnTo>
                    <a:lnTo>
                      <a:pt x="908" y="1191"/>
                    </a:lnTo>
                    <a:lnTo>
                      <a:pt x="908" y="1220"/>
                    </a:lnTo>
                    <a:lnTo>
                      <a:pt x="922" y="1220"/>
                    </a:lnTo>
                    <a:lnTo>
                      <a:pt x="936" y="1234"/>
                    </a:lnTo>
                    <a:lnTo>
                      <a:pt x="965" y="1234"/>
                    </a:lnTo>
                    <a:lnTo>
                      <a:pt x="993" y="1234"/>
                    </a:lnTo>
                    <a:lnTo>
                      <a:pt x="1036" y="1248"/>
                    </a:lnTo>
                    <a:lnTo>
                      <a:pt x="1078" y="1248"/>
                    </a:lnTo>
                    <a:lnTo>
                      <a:pt x="1092" y="1248"/>
                    </a:lnTo>
                    <a:lnTo>
                      <a:pt x="1107" y="1248"/>
                    </a:lnTo>
                    <a:lnTo>
                      <a:pt x="1107" y="1234"/>
                    </a:lnTo>
                    <a:lnTo>
                      <a:pt x="1121" y="1234"/>
                    </a:lnTo>
                    <a:lnTo>
                      <a:pt x="1121" y="1220"/>
                    </a:lnTo>
                    <a:lnTo>
                      <a:pt x="1135" y="1220"/>
                    </a:lnTo>
                    <a:lnTo>
                      <a:pt x="1149" y="1220"/>
                    </a:lnTo>
                    <a:lnTo>
                      <a:pt x="1163" y="1220"/>
                    </a:lnTo>
                    <a:lnTo>
                      <a:pt x="1192" y="1220"/>
                    </a:lnTo>
                    <a:lnTo>
                      <a:pt x="1178" y="1220"/>
                    </a:lnTo>
                    <a:lnTo>
                      <a:pt x="1163" y="1220"/>
                    </a:lnTo>
                    <a:lnTo>
                      <a:pt x="1163" y="1234"/>
                    </a:lnTo>
                    <a:lnTo>
                      <a:pt x="1149" y="1234"/>
                    </a:lnTo>
                    <a:lnTo>
                      <a:pt x="1135" y="1234"/>
                    </a:lnTo>
                    <a:lnTo>
                      <a:pt x="1149" y="1234"/>
                    </a:lnTo>
                    <a:lnTo>
                      <a:pt x="1149" y="1248"/>
                    </a:lnTo>
                    <a:lnTo>
                      <a:pt x="1163" y="1248"/>
                    </a:lnTo>
                    <a:lnTo>
                      <a:pt x="1178" y="1234"/>
                    </a:lnTo>
                    <a:lnTo>
                      <a:pt x="1192" y="1234"/>
                    </a:lnTo>
                    <a:lnTo>
                      <a:pt x="1206" y="1234"/>
                    </a:lnTo>
                    <a:lnTo>
                      <a:pt x="1206" y="1248"/>
                    </a:lnTo>
                    <a:lnTo>
                      <a:pt x="1192" y="1248"/>
                    </a:lnTo>
                    <a:lnTo>
                      <a:pt x="1178" y="1248"/>
                    </a:lnTo>
                    <a:lnTo>
                      <a:pt x="1163" y="1248"/>
                    </a:lnTo>
                    <a:lnTo>
                      <a:pt x="1149" y="1248"/>
                    </a:lnTo>
                    <a:lnTo>
                      <a:pt x="1135" y="1248"/>
                    </a:lnTo>
                    <a:lnTo>
                      <a:pt x="1135" y="1234"/>
                    </a:lnTo>
                    <a:lnTo>
                      <a:pt x="1121" y="1248"/>
                    </a:lnTo>
                    <a:lnTo>
                      <a:pt x="1121" y="1262"/>
                    </a:lnTo>
                    <a:lnTo>
                      <a:pt x="1107" y="1276"/>
                    </a:lnTo>
                    <a:lnTo>
                      <a:pt x="1121" y="1276"/>
                    </a:lnTo>
                    <a:lnTo>
                      <a:pt x="1121" y="1291"/>
                    </a:lnTo>
                    <a:lnTo>
                      <a:pt x="1121" y="1305"/>
                    </a:lnTo>
                    <a:lnTo>
                      <a:pt x="1107" y="1305"/>
                    </a:lnTo>
                    <a:lnTo>
                      <a:pt x="1107" y="1319"/>
                    </a:lnTo>
                    <a:lnTo>
                      <a:pt x="1107" y="1333"/>
                    </a:lnTo>
                    <a:lnTo>
                      <a:pt x="1107" y="1347"/>
                    </a:lnTo>
                    <a:lnTo>
                      <a:pt x="1092" y="1362"/>
                    </a:lnTo>
                    <a:lnTo>
                      <a:pt x="1092" y="1376"/>
                    </a:lnTo>
                    <a:lnTo>
                      <a:pt x="1107" y="1376"/>
                    </a:lnTo>
                    <a:lnTo>
                      <a:pt x="1107" y="1390"/>
                    </a:lnTo>
                    <a:lnTo>
                      <a:pt x="1107" y="1404"/>
                    </a:lnTo>
                    <a:lnTo>
                      <a:pt x="1107" y="1418"/>
                    </a:lnTo>
                    <a:lnTo>
                      <a:pt x="1107" y="1432"/>
                    </a:lnTo>
                    <a:lnTo>
                      <a:pt x="1092" y="1432"/>
                    </a:lnTo>
                    <a:lnTo>
                      <a:pt x="1092" y="1447"/>
                    </a:lnTo>
                    <a:lnTo>
                      <a:pt x="1078" y="1461"/>
                    </a:lnTo>
                    <a:lnTo>
                      <a:pt x="1078" y="1475"/>
                    </a:lnTo>
                    <a:lnTo>
                      <a:pt x="1078" y="1489"/>
                    </a:lnTo>
                    <a:lnTo>
                      <a:pt x="1078" y="1518"/>
                    </a:lnTo>
                    <a:lnTo>
                      <a:pt x="1078" y="1546"/>
                    </a:lnTo>
                    <a:lnTo>
                      <a:pt x="1078" y="1560"/>
                    </a:lnTo>
                    <a:lnTo>
                      <a:pt x="1064" y="1560"/>
                    </a:lnTo>
                    <a:lnTo>
                      <a:pt x="1064" y="1574"/>
                    </a:lnTo>
                    <a:lnTo>
                      <a:pt x="1064" y="1588"/>
                    </a:lnTo>
                    <a:lnTo>
                      <a:pt x="1064" y="1631"/>
                    </a:lnTo>
                    <a:lnTo>
                      <a:pt x="1036" y="1631"/>
                    </a:lnTo>
                    <a:lnTo>
                      <a:pt x="993" y="1617"/>
                    </a:lnTo>
                    <a:lnTo>
                      <a:pt x="965" y="1617"/>
                    </a:lnTo>
                    <a:lnTo>
                      <a:pt x="951" y="1617"/>
                    </a:lnTo>
                    <a:lnTo>
                      <a:pt x="951" y="1603"/>
                    </a:lnTo>
                    <a:lnTo>
                      <a:pt x="880" y="1588"/>
                    </a:lnTo>
                    <a:lnTo>
                      <a:pt x="866" y="1588"/>
                    </a:lnTo>
                    <a:lnTo>
                      <a:pt x="851" y="1588"/>
                    </a:lnTo>
                    <a:lnTo>
                      <a:pt x="837" y="1574"/>
                    </a:lnTo>
                    <a:lnTo>
                      <a:pt x="823" y="1574"/>
                    </a:lnTo>
                    <a:lnTo>
                      <a:pt x="809" y="1560"/>
                    </a:lnTo>
                    <a:lnTo>
                      <a:pt x="795" y="1560"/>
                    </a:lnTo>
                    <a:lnTo>
                      <a:pt x="766" y="1546"/>
                    </a:lnTo>
                    <a:lnTo>
                      <a:pt x="738" y="1532"/>
                    </a:lnTo>
                    <a:lnTo>
                      <a:pt x="724" y="1532"/>
                    </a:lnTo>
                    <a:lnTo>
                      <a:pt x="710" y="1532"/>
                    </a:lnTo>
                    <a:lnTo>
                      <a:pt x="710" y="1518"/>
                    </a:lnTo>
                    <a:lnTo>
                      <a:pt x="695" y="1518"/>
                    </a:lnTo>
                    <a:lnTo>
                      <a:pt x="681" y="1518"/>
                    </a:lnTo>
                    <a:lnTo>
                      <a:pt x="667" y="1518"/>
                    </a:lnTo>
                    <a:lnTo>
                      <a:pt x="653" y="1518"/>
                    </a:lnTo>
                    <a:lnTo>
                      <a:pt x="624" y="1518"/>
                    </a:lnTo>
                    <a:lnTo>
                      <a:pt x="610" y="1518"/>
                    </a:lnTo>
                    <a:lnTo>
                      <a:pt x="596" y="1503"/>
                    </a:lnTo>
                    <a:lnTo>
                      <a:pt x="582" y="1503"/>
                    </a:lnTo>
                    <a:lnTo>
                      <a:pt x="568" y="1503"/>
                    </a:lnTo>
                    <a:lnTo>
                      <a:pt x="554" y="1503"/>
                    </a:lnTo>
                    <a:lnTo>
                      <a:pt x="539" y="1503"/>
                    </a:lnTo>
                    <a:lnTo>
                      <a:pt x="525" y="1503"/>
                    </a:lnTo>
                    <a:lnTo>
                      <a:pt x="511" y="1489"/>
                    </a:lnTo>
                    <a:lnTo>
                      <a:pt x="483" y="1489"/>
                    </a:lnTo>
                    <a:lnTo>
                      <a:pt x="454" y="1489"/>
                    </a:lnTo>
                    <a:lnTo>
                      <a:pt x="440" y="1489"/>
                    </a:lnTo>
                    <a:lnTo>
                      <a:pt x="426" y="1489"/>
                    </a:lnTo>
                    <a:lnTo>
                      <a:pt x="383" y="1475"/>
                    </a:lnTo>
                    <a:lnTo>
                      <a:pt x="270" y="1461"/>
                    </a:lnTo>
                    <a:lnTo>
                      <a:pt x="270" y="1447"/>
                    </a:lnTo>
                    <a:lnTo>
                      <a:pt x="241" y="1418"/>
                    </a:lnTo>
                    <a:lnTo>
                      <a:pt x="227" y="1404"/>
                    </a:lnTo>
                    <a:lnTo>
                      <a:pt x="227" y="1390"/>
                    </a:lnTo>
                    <a:lnTo>
                      <a:pt x="227" y="1447"/>
                    </a:lnTo>
                    <a:lnTo>
                      <a:pt x="213" y="1461"/>
                    </a:lnTo>
                    <a:lnTo>
                      <a:pt x="227" y="1461"/>
                    </a:lnTo>
                    <a:lnTo>
                      <a:pt x="227" y="1475"/>
                    </a:lnTo>
                    <a:lnTo>
                      <a:pt x="227" y="1489"/>
                    </a:lnTo>
                    <a:lnTo>
                      <a:pt x="227" y="1503"/>
                    </a:lnTo>
                    <a:lnTo>
                      <a:pt x="213" y="1489"/>
                    </a:lnTo>
                    <a:lnTo>
                      <a:pt x="199" y="1489"/>
                    </a:lnTo>
                    <a:lnTo>
                      <a:pt x="185" y="1489"/>
                    </a:lnTo>
                    <a:lnTo>
                      <a:pt x="171" y="1489"/>
                    </a:lnTo>
                    <a:lnTo>
                      <a:pt x="128" y="1489"/>
                    </a:lnTo>
                    <a:lnTo>
                      <a:pt x="114" y="1489"/>
                    </a:lnTo>
                    <a:lnTo>
                      <a:pt x="100" y="1489"/>
                    </a:lnTo>
                    <a:lnTo>
                      <a:pt x="0" y="1489"/>
                    </a:lnTo>
                    <a:lnTo>
                      <a:pt x="0" y="1475"/>
                    </a:lnTo>
                    <a:lnTo>
                      <a:pt x="0" y="1461"/>
                    </a:lnTo>
                    <a:lnTo>
                      <a:pt x="15" y="1276"/>
                    </a:lnTo>
                    <a:lnTo>
                      <a:pt x="15" y="1248"/>
                    </a:lnTo>
                    <a:lnTo>
                      <a:pt x="15" y="1191"/>
                    </a:lnTo>
                    <a:lnTo>
                      <a:pt x="15" y="1177"/>
                    </a:lnTo>
                    <a:lnTo>
                      <a:pt x="15" y="1163"/>
                    </a:lnTo>
                    <a:lnTo>
                      <a:pt x="29" y="1149"/>
                    </a:lnTo>
                    <a:lnTo>
                      <a:pt x="29" y="1135"/>
                    </a:lnTo>
                    <a:lnTo>
                      <a:pt x="29" y="1120"/>
                    </a:lnTo>
                    <a:lnTo>
                      <a:pt x="29" y="1106"/>
                    </a:lnTo>
                    <a:lnTo>
                      <a:pt x="29" y="1092"/>
                    </a:lnTo>
                    <a:lnTo>
                      <a:pt x="43" y="1078"/>
                    </a:lnTo>
                    <a:lnTo>
                      <a:pt x="43" y="1064"/>
                    </a:lnTo>
                    <a:lnTo>
                      <a:pt x="43" y="1049"/>
                    </a:lnTo>
                    <a:lnTo>
                      <a:pt x="43" y="1035"/>
                    </a:lnTo>
                    <a:lnTo>
                      <a:pt x="57" y="1021"/>
                    </a:lnTo>
                    <a:lnTo>
                      <a:pt x="57" y="1007"/>
                    </a:lnTo>
                    <a:lnTo>
                      <a:pt x="57" y="993"/>
                    </a:lnTo>
                    <a:lnTo>
                      <a:pt x="57" y="979"/>
                    </a:lnTo>
                    <a:lnTo>
                      <a:pt x="57" y="964"/>
                    </a:lnTo>
                    <a:lnTo>
                      <a:pt x="43" y="950"/>
                    </a:lnTo>
                    <a:lnTo>
                      <a:pt x="43" y="936"/>
                    </a:lnTo>
                    <a:lnTo>
                      <a:pt x="43" y="922"/>
                    </a:lnTo>
                    <a:lnTo>
                      <a:pt x="29" y="908"/>
                    </a:lnTo>
                    <a:lnTo>
                      <a:pt x="29" y="893"/>
                    </a:lnTo>
                    <a:lnTo>
                      <a:pt x="29" y="879"/>
                    </a:lnTo>
                    <a:lnTo>
                      <a:pt x="29" y="865"/>
                    </a:lnTo>
                    <a:lnTo>
                      <a:pt x="15" y="851"/>
                    </a:lnTo>
                    <a:lnTo>
                      <a:pt x="15" y="837"/>
                    </a:lnTo>
                    <a:lnTo>
                      <a:pt x="15" y="823"/>
                    </a:lnTo>
                    <a:lnTo>
                      <a:pt x="0" y="808"/>
                    </a:lnTo>
                    <a:lnTo>
                      <a:pt x="15" y="808"/>
                    </a:lnTo>
                    <a:lnTo>
                      <a:pt x="29" y="808"/>
                    </a:lnTo>
                    <a:lnTo>
                      <a:pt x="43" y="808"/>
                    </a:lnTo>
                    <a:lnTo>
                      <a:pt x="57" y="808"/>
                    </a:lnTo>
                    <a:lnTo>
                      <a:pt x="71" y="766"/>
                    </a:lnTo>
                    <a:lnTo>
                      <a:pt x="71" y="752"/>
                    </a:lnTo>
                    <a:lnTo>
                      <a:pt x="85" y="752"/>
                    </a:lnTo>
                    <a:lnTo>
                      <a:pt x="85" y="737"/>
                    </a:lnTo>
                    <a:lnTo>
                      <a:pt x="85" y="723"/>
                    </a:lnTo>
                    <a:lnTo>
                      <a:pt x="85" y="709"/>
                    </a:lnTo>
                    <a:lnTo>
                      <a:pt x="85" y="695"/>
                    </a:lnTo>
                    <a:lnTo>
                      <a:pt x="100" y="681"/>
                    </a:lnTo>
                    <a:lnTo>
                      <a:pt x="100" y="666"/>
                    </a:lnTo>
                    <a:lnTo>
                      <a:pt x="100" y="652"/>
                    </a:lnTo>
                    <a:lnTo>
                      <a:pt x="100" y="638"/>
                    </a:lnTo>
                    <a:lnTo>
                      <a:pt x="100" y="624"/>
                    </a:lnTo>
                    <a:lnTo>
                      <a:pt x="100" y="596"/>
                    </a:lnTo>
                    <a:lnTo>
                      <a:pt x="114" y="581"/>
                    </a:lnTo>
                    <a:lnTo>
                      <a:pt x="114" y="567"/>
                    </a:lnTo>
                    <a:lnTo>
                      <a:pt x="114" y="553"/>
                    </a:lnTo>
                    <a:lnTo>
                      <a:pt x="114" y="539"/>
                    </a:lnTo>
                    <a:lnTo>
                      <a:pt x="100" y="539"/>
                    </a:lnTo>
                    <a:lnTo>
                      <a:pt x="100" y="525"/>
                    </a:lnTo>
                    <a:lnTo>
                      <a:pt x="100" y="510"/>
                    </a:lnTo>
                    <a:lnTo>
                      <a:pt x="85" y="496"/>
                    </a:lnTo>
                    <a:lnTo>
                      <a:pt x="85" y="482"/>
                    </a:lnTo>
                    <a:lnTo>
                      <a:pt x="100" y="468"/>
                    </a:lnTo>
                    <a:lnTo>
                      <a:pt x="100" y="454"/>
                    </a:lnTo>
                    <a:lnTo>
                      <a:pt x="100" y="440"/>
                    </a:lnTo>
                    <a:lnTo>
                      <a:pt x="100" y="425"/>
                    </a:lnTo>
                    <a:lnTo>
                      <a:pt x="100" y="411"/>
                    </a:lnTo>
                    <a:lnTo>
                      <a:pt x="85" y="411"/>
                    </a:lnTo>
                    <a:lnTo>
                      <a:pt x="85" y="397"/>
                    </a:lnTo>
                    <a:lnTo>
                      <a:pt x="85" y="383"/>
                    </a:lnTo>
                    <a:lnTo>
                      <a:pt x="85" y="369"/>
                    </a:lnTo>
                    <a:lnTo>
                      <a:pt x="85" y="354"/>
                    </a:lnTo>
                    <a:lnTo>
                      <a:pt x="85" y="340"/>
                    </a:lnTo>
                    <a:lnTo>
                      <a:pt x="85" y="326"/>
                    </a:lnTo>
                    <a:lnTo>
                      <a:pt x="85" y="312"/>
                    </a:lnTo>
                    <a:lnTo>
                      <a:pt x="71" y="312"/>
                    </a:lnTo>
                    <a:lnTo>
                      <a:pt x="71" y="298"/>
                    </a:lnTo>
                    <a:lnTo>
                      <a:pt x="85" y="298"/>
                    </a:lnTo>
                    <a:lnTo>
                      <a:pt x="100" y="298"/>
                    </a:lnTo>
                    <a:lnTo>
                      <a:pt x="128" y="298"/>
                    </a:lnTo>
                    <a:lnTo>
                      <a:pt x="142" y="298"/>
                    </a:lnTo>
                    <a:lnTo>
                      <a:pt x="142" y="284"/>
                    </a:lnTo>
                    <a:lnTo>
                      <a:pt x="156" y="269"/>
                    </a:lnTo>
                    <a:lnTo>
                      <a:pt x="171" y="255"/>
                    </a:lnTo>
                    <a:lnTo>
                      <a:pt x="199" y="227"/>
                    </a:lnTo>
                    <a:lnTo>
                      <a:pt x="213" y="213"/>
                    </a:lnTo>
                    <a:lnTo>
                      <a:pt x="227" y="198"/>
                    </a:lnTo>
                    <a:lnTo>
                      <a:pt x="241" y="184"/>
                    </a:lnTo>
                    <a:lnTo>
                      <a:pt x="241" y="170"/>
                    </a:lnTo>
                    <a:lnTo>
                      <a:pt x="256" y="156"/>
                    </a:lnTo>
                    <a:lnTo>
                      <a:pt x="270" y="156"/>
                    </a:lnTo>
                    <a:lnTo>
                      <a:pt x="284" y="113"/>
                    </a:lnTo>
                    <a:lnTo>
                      <a:pt x="298" y="99"/>
                    </a:lnTo>
                    <a:lnTo>
                      <a:pt x="312" y="85"/>
                    </a:lnTo>
                    <a:lnTo>
                      <a:pt x="327" y="71"/>
                    </a:lnTo>
                    <a:lnTo>
                      <a:pt x="355" y="57"/>
                    </a:lnTo>
                    <a:lnTo>
                      <a:pt x="355" y="42"/>
                    </a:lnTo>
                    <a:lnTo>
                      <a:pt x="369" y="42"/>
                    </a:lnTo>
                    <a:lnTo>
                      <a:pt x="383" y="28"/>
                    </a:lnTo>
                    <a:lnTo>
                      <a:pt x="397" y="28"/>
                    </a:lnTo>
                    <a:lnTo>
                      <a:pt x="412" y="14"/>
                    </a:lnTo>
                    <a:lnTo>
                      <a:pt x="426" y="14"/>
                    </a:lnTo>
                    <a:lnTo>
                      <a:pt x="440" y="0"/>
                    </a:lnTo>
                    <a:lnTo>
                      <a:pt x="454" y="0"/>
                    </a:lnTo>
                    <a:lnTo>
                      <a:pt x="468" y="0"/>
                    </a:lnTo>
                    <a:lnTo>
                      <a:pt x="497" y="0"/>
                    </a:lnTo>
                    <a:lnTo>
                      <a:pt x="525" y="0"/>
                    </a:lnTo>
                    <a:lnTo>
                      <a:pt x="539" y="0"/>
                    </a:lnTo>
                    <a:close/>
                  </a:path>
                </a:pathLst>
              </a:custGeom>
              <a:pattFill prst="dotGrid">
                <a:fgClr>
                  <a:srgbClr val="009900"/>
                </a:fgClr>
                <a:bgClr>
                  <a:srgbClr val="F2FFE5"/>
                </a:bgClr>
              </a:pattFill>
              <a:ln w="9525">
                <a:solidFill>
                  <a:srgbClr val="333333"/>
                </a:solidFill>
                <a:round/>
                <a:headEnd/>
                <a:tailEnd/>
              </a:ln>
            </p:spPr>
            <p:txBody>
              <a:bodyPr anchor="ctr" anchorCtr="1"/>
              <a:lstStyle/>
              <a:p>
                <a:endParaRPr lang="ja-JP" altLang="en-US"/>
              </a:p>
            </p:txBody>
          </p:sp>
          <p:sp>
            <p:nvSpPr>
              <p:cNvPr id="180" name="Freeform 51"/>
              <p:cNvSpPr>
                <a:spLocks/>
              </p:cNvSpPr>
              <p:nvPr/>
            </p:nvSpPr>
            <p:spPr bwMode="auto">
              <a:xfrm>
                <a:off x="5036" y="4543"/>
                <a:ext cx="1459" cy="1445"/>
              </a:xfrm>
              <a:custGeom>
                <a:avLst/>
                <a:gdLst>
                  <a:gd name="T0" fmla="*/ 666 w 1460"/>
                  <a:gd name="T1" fmla="*/ 14 h 1447"/>
                  <a:gd name="T2" fmla="*/ 723 w 1460"/>
                  <a:gd name="T3" fmla="*/ 14 h 1447"/>
                  <a:gd name="T4" fmla="*/ 808 w 1460"/>
                  <a:gd name="T5" fmla="*/ 29 h 1447"/>
                  <a:gd name="T6" fmla="*/ 893 w 1460"/>
                  <a:gd name="T7" fmla="*/ 43 h 1447"/>
                  <a:gd name="T8" fmla="*/ 950 w 1460"/>
                  <a:gd name="T9" fmla="*/ 43 h 1447"/>
                  <a:gd name="T10" fmla="*/ 978 w 1460"/>
                  <a:gd name="T11" fmla="*/ 43 h 1447"/>
                  <a:gd name="T12" fmla="*/ 1049 w 1460"/>
                  <a:gd name="T13" fmla="*/ 57 h 1447"/>
                  <a:gd name="T14" fmla="*/ 1106 w 1460"/>
                  <a:gd name="T15" fmla="*/ 57 h 1447"/>
                  <a:gd name="T16" fmla="*/ 1148 w 1460"/>
                  <a:gd name="T17" fmla="*/ 57 h 1447"/>
                  <a:gd name="T18" fmla="*/ 1205 w 1460"/>
                  <a:gd name="T19" fmla="*/ 100 h 1447"/>
                  <a:gd name="T20" fmla="*/ 1276 w 1460"/>
                  <a:gd name="T21" fmla="*/ 128 h 1447"/>
                  <a:gd name="T22" fmla="*/ 1333 w 1460"/>
                  <a:gd name="T23" fmla="*/ 128 h 1447"/>
                  <a:gd name="T24" fmla="*/ 1361 w 1460"/>
                  <a:gd name="T25" fmla="*/ 170 h 1447"/>
                  <a:gd name="T26" fmla="*/ 1347 w 1460"/>
                  <a:gd name="T27" fmla="*/ 199 h 1447"/>
                  <a:gd name="T28" fmla="*/ 1361 w 1460"/>
                  <a:gd name="T29" fmla="*/ 256 h 1447"/>
                  <a:gd name="T30" fmla="*/ 1375 w 1460"/>
                  <a:gd name="T31" fmla="*/ 284 h 1447"/>
                  <a:gd name="T32" fmla="*/ 1375 w 1460"/>
                  <a:gd name="T33" fmla="*/ 312 h 1447"/>
                  <a:gd name="T34" fmla="*/ 1390 w 1460"/>
                  <a:gd name="T35" fmla="*/ 326 h 1447"/>
                  <a:gd name="T36" fmla="*/ 1432 w 1460"/>
                  <a:gd name="T37" fmla="*/ 326 h 1447"/>
                  <a:gd name="T38" fmla="*/ 1460 w 1460"/>
                  <a:gd name="T39" fmla="*/ 355 h 1447"/>
                  <a:gd name="T40" fmla="*/ 1460 w 1460"/>
                  <a:gd name="T41" fmla="*/ 412 h 1447"/>
                  <a:gd name="T42" fmla="*/ 1418 w 1460"/>
                  <a:gd name="T43" fmla="*/ 454 h 1447"/>
                  <a:gd name="T44" fmla="*/ 1248 w 1460"/>
                  <a:gd name="T45" fmla="*/ 440 h 1447"/>
                  <a:gd name="T46" fmla="*/ 1276 w 1460"/>
                  <a:gd name="T47" fmla="*/ 497 h 1447"/>
                  <a:gd name="T48" fmla="*/ 1276 w 1460"/>
                  <a:gd name="T49" fmla="*/ 553 h 1447"/>
                  <a:gd name="T50" fmla="*/ 1375 w 1460"/>
                  <a:gd name="T51" fmla="*/ 695 h 1447"/>
                  <a:gd name="T52" fmla="*/ 1333 w 1460"/>
                  <a:gd name="T53" fmla="*/ 851 h 1447"/>
                  <a:gd name="T54" fmla="*/ 1290 w 1460"/>
                  <a:gd name="T55" fmla="*/ 993 h 1447"/>
                  <a:gd name="T56" fmla="*/ 1092 w 1460"/>
                  <a:gd name="T57" fmla="*/ 1007 h 1447"/>
                  <a:gd name="T58" fmla="*/ 1092 w 1460"/>
                  <a:gd name="T59" fmla="*/ 1064 h 1447"/>
                  <a:gd name="T60" fmla="*/ 1049 w 1460"/>
                  <a:gd name="T61" fmla="*/ 1220 h 1447"/>
                  <a:gd name="T62" fmla="*/ 1049 w 1460"/>
                  <a:gd name="T63" fmla="*/ 1277 h 1447"/>
                  <a:gd name="T64" fmla="*/ 1049 w 1460"/>
                  <a:gd name="T65" fmla="*/ 1319 h 1447"/>
                  <a:gd name="T66" fmla="*/ 1092 w 1460"/>
                  <a:gd name="T67" fmla="*/ 1405 h 1447"/>
                  <a:gd name="T68" fmla="*/ 1092 w 1460"/>
                  <a:gd name="T69" fmla="*/ 1447 h 1447"/>
                  <a:gd name="T70" fmla="*/ 1049 w 1460"/>
                  <a:gd name="T71" fmla="*/ 1447 h 1447"/>
                  <a:gd name="T72" fmla="*/ 950 w 1460"/>
                  <a:gd name="T73" fmla="*/ 1390 h 1447"/>
                  <a:gd name="T74" fmla="*/ 893 w 1460"/>
                  <a:gd name="T75" fmla="*/ 1319 h 1447"/>
                  <a:gd name="T76" fmla="*/ 765 w 1460"/>
                  <a:gd name="T77" fmla="*/ 1220 h 1447"/>
                  <a:gd name="T78" fmla="*/ 751 w 1460"/>
                  <a:gd name="T79" fmla="*/ 1163 h 1447"/>
                  <a:gd name="T80" fmla="*/ 765 w 1460"/>
                  <a:gd name="T81" fmla="*/ 1121 h 1447"/>
                  <a:gd name="T82" fmla="*/ 638 w 1460"/>
                  <a:gd name="T83" fmla="*/ 1092 h 1447"/>
                  <a:gd name="T84" fmla="*/ 468 w 1460"/>
                  <a:gd name="T85" fmla="*/ 1064 h 1447"/>
                  <a:gd name="T86" fmla="*/ 411 w 1460"/>
                  <a:gd name="T87" fmla="*/ 1121 h 1447"/>
                  <a:gd name="T88" fmla="*/ 326 w 1460"/>
                  <a:gd name="T89" fmla="*/ 1078 h 1447"/>
                  <a:gd name="T90" fmla="*/ 212 w 1460"/>
                  <a:gd name="T91" fmla="*/ 965 h 1447"/>
                  <a:gd name="T92" fmla="*/ 42 w 1460"/>
                  <a:gd name="T93" fmla="*/ 823 h 1447"/>
                  <a:gd name="T94" fmla="*/ 28 w 1460"/>
                  <a:gd name="T95" fmla="*/ 724 h 1447"/>
                  <a:gd name="T96" fmla="*/ 42 w 1460"/>
                  <a:gd name="T97" fmla="*/ 681 h 1447"/>
                  <a:gd name="T98" fmla="*/ 71 w 1460"/>
                  <a:gd name="T99" fmla="*/ 596 h 1447"/>
                  <a:gd name="T100" fmla="*/ 85 w 1460"/>
                  <a:gd name="T101" fmla="*/ 553 h 1447"/>
                  <a:gd name="T102" fmla="*/ 85 w 1460"/>
                  <a:gd name="T103" fmla="*/ 525 h 1447"/>
                  <a:gd name="T104" fmla="*/ 99 w 1460"/>
                  <a:gd name="T105" fmla="*/ 468 h 1447"/>
                  <a:gd name="T106" fmla="*/ 113 w 1460"/>
                  <a:gd name="T107" fmla="*/ 440 h 1447"/>
                  <a:gd name="T108" fmla="*/ 127 w 1460"/>
                  <a:gd name="T109" fmla="*/ 369 h 1447"/>
                  <a:gd name="T110" fmla="*/ 170 w 1460"/>
                  <a:gd name="T111" fmla="*/ 213 h 1447"/>
                  <a:gd name="T112" fmla="*/ 184 w 1460"/>
                  <a:gd name="T113" fmla="*/ 156 h 1447"/>
                  <a:gd name="T114" fmla="*/ 212 w 1460"/>
                  <a:gd name="T115" fmla="*/ 71 h 1447"/>
                  <a:gd name="T116" fmla="*/ 255 w 1460"/>
                  <a:gd name="T117" fmla="*/ 14 h 1447"/>
                  <a:gd name="T118" fmla="*/ 297 w 1460"/>
                  <a:gd name="T119" fmla="*/ 14 h 1447"/>
                  <a:gd name="T120" fmla="*/ 326 w 1460"/>
                  <a:gd name="T121" fmla="*/ 14 h 1447"/>
                  <a:gd name="T122" fmla="*/ 411 w 1460"/>
                  <a:gd name="T123" fmla="*/ 14 h 1447"/>
                  <a:gd name="T124" fmla="*/ 524 w 1460"/>
                  <a:gd name="T125" fmla="*/ 0 h 1447"/>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460"/>
                  <a:gd name="T190" fmla="*/ 0 h 1447"/>
                  <a:gd name="T191" fmla="*/ 1460 w 1460"/>
                  <a:gd name="T192" fmla="*/ 1447 h 1447"/>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460" h="1447">
                    <a:moveTo>
                      <a:pt x="609" y="14"/>
                    </a:moveTo>
                    <a:lnTo>
                      <a:pt x="624" y="14"/>
                    </a:lnTo>
                    <a:lnTo>
                      <a:pt x="638" y="14"/>
                    </a:lnTo>
                    <a:lnTo>
                      <a:pt x="652" y="14"/>
                    </a:lnTo>
                    <a:lnTo>
                      <a:pt x="666" y="14"/>
                    </a:lnTo>
                    <a:lnTo>
                      <a:pt x="680" y="14"/>
                    </a:lnTo>
                    <a:lnTo>
                      <a:pt x="695" y="14"/>
                    </a:lnTo>
                    <a:lnTo>
                      <a:pt x="709" y="14"/>
                    </a:lnTo>
                    <a:lnTo>
                      <a:pt x="723" y="14"/>
                    </a:lnTo>
                    <a:lnTo>
                      <a:pt x="723" y="29"/>
                    </a:lnTo>
                    <a:lnTo>
                      <a:pt x="723" y="14"/>
                    </a:lnTo>
                    <a:lnTo>
                      <a:pt x="737" y="14"/>
                    </a:lnTo>
                    <a:lnTo>
                      <a:pt x="737" y="29"/>
                    </a:lnTo>
                    <a:lnTo>
                      <a:pt x="780" y="29"/>
                    </a:lnTo>
                    <a:lnTo>
                      <a:pt x="794" y="29"/>
                    </a:lnTo>
                    <a:lnTo>
                      <a:pt x="808" y="29"/>
                    </a:lnTo>
                    <a:lnTo>
                      <a:pt x="822" y="29"/>
                    </a:lnTo>
                    <a:lnTo>
                      <a:pt x="851" y="29"/>
                    </a:lnTo>
                    <a:lnTo>
                      <a:pt x="865" y="29"/>
                    </a:lnTo>
                    <a:lnTo>
                      <a:pt x="879" y="29"/>
                    </a:lnTo>
                    <a:lnTo>
                      <a:pt x="893" y="43"/>
                    </a:lnTo>
                    <a:lnTo>
                      <a:pt x="907" y="43"/>
                    </a:lnTo>
                    <a:lnTo>
                      <a:pt x="922" y="43"/>
                    </a:lnTo>
                    <a:lnTo>
                      <a:pt x="950" y="43"/>
                    </a:lnTo>
                    <a:lnTo>
                      <a:pt x="964" y="43"/>
                    </a:lnTo>
                    <a:lnTo>
                      <a:pt x="978" y="43"/>
                    </a:lnTo>
                    <a:lnTo>
                      <a:pt x="992" y="43"/>
                    </a:lnTo>
                    <a:lnTo>
                      <a:pt x="1021" y="57"/>
                    </a:lnTo>
                    <a:lnTo>
                      <a:pt x="1035" y="57"/>
                    </a:lnTo>
                    <a:lnTo>
                      <a:pt x="1049" y="57"/>
                    </a:lnTo>
                    <a:lnTo>
                      <a:pt x="1063" y="57"/>
                    </a:lnTo>
                    <a:lnTo>
                      <a:pt x="1078" y="57"/>
                    </a:lnTo>
                    <a:lnTo>
                      <a:pt x="1092" y="57"/>
                    </a:lnTo>
                    <a:lnTo>
                      <a:pt x="1106" y="57"/>
                    </a:lnTo>
                    <a:lnTo>
                      <a:pt x="1120" y="57"/>
                    </a:lnTo>
                    <a:lnTo>
                      <a:pt x="1134" y="57"/>
                    </a:lnTo>
                    <a:lnTo>
                      <a:pt x="1148" y="57"/>
                    </a:lnTo>
                    <a:lnTo>
                      <a:pt x="1163" y="71"/>
                    </a:lnTo>
                    <a:lnTo>
                      <a:pt x="1177" y="71"/>
                    </a:lnTo>
                    <a:lnTo>
                      <a:pt x="1191" y="71"/>
                    </a:lnTo>
                    <a:lnTo>
                      <a:pt x="1205" y="71"/>
                    </a:lnTo>
                    <a:lnTo>
                      <a:pt x="1205" y="100"/>
                    </a:lnTo>
                    <a:lnTo>
                      <a:pt x="1219" y="100"/>
                    </a:lnTo>
                    <a:lnTo>
                      <a:pt x="1234" y="100"/>
                    </a:lnTo>
                    <a:lnTo>
                      <a:pt x="1248" y="114"/>
                    </a:lnTo>
                    <a:lnTo>
                      <a:pt x="1262" y="114"/>
                    </a:lnTo>
                    <a:lnTo>
                      <a:pt x="1276" y="114"/>
                    </a:lnTo>
                    <a:lnTo>
                      <a:pt x="1276" y="128"/>
                    </a:lnTo>
                    <a:lnTo>
                      <a:pt x="1290" y="128"/>
                    </a:lnTo>
                    <a:lnTo>
                      <a:pt x="1304" y="128"/>
                    </a:lnTo>
                    <a:lnTo>
                      <a:pt x="1319" y="128"/>
                    </a:lnTo>
                    <a:lnTo>
                      <a:pt x="1333" y="128"/>
                    </a:lnTo>
                    <a:lnTo>
                      <a:pt x="1347" y="128"/>
                    </a:lnTo>
                    <a:lnTo>
                      <a:pt x="1347" y="142"/>
                    </a:lnTo>
                    <a:lnTo>
                      <a:pt x="1361" y="142"/>
                    </a:lnTo>
                    <a:lnTo>
                      <a:pt x="1361" y="156"/>
                    </a:lnTo>
                    <a:lnTo>
                      <a:pt x="1361" y="170"/>
                    </a:lnTo>
                    <a:lnTo>
                      <a:pt x="1361" y="156"/>
                    </a:lnTo>
                    <a:lnTo>
                      <a:pt x="1361" y="170"/>
                    </a:lnTo>
                    <a:lnTo>
                      <a:pt x="1361" y="185"/>
                    </a:lnTo>
                    <a:lnTo>
                      <a:pt x="1361" y="199"/>
                    </a:lnTo>
                    <a:lnTo>
                      <a:pt x="1347" y="199"/>
                    </a:lnTo>
                    <a:lnTo>
                      <a:pt x="1347" y="213"/>
                    </a:lnTo>
                    <a:lnTo>
                      <a:pt x="1347" y="227"/>
                    </a:lnTo>
                    <a:lnTo>
                      <a:pt x="1361" y="227"/>
                    </a:lnTo>
                    <a:lnTo>
                      <a:pt x="1361" y="241"/>
                    </a:lnTo>
                    <a:lnTo>
                      <a:pt x="1361" y="256"/>
                    </a:lnTo>
                    <a:lnTo>
                      <a:pt x="1361" y="270"/>
                    </a:lnTo>
                    <a:lnTo>
                      <a:pt x="1361" y="284"/>
                    </a:lnTo>
                    <a:lnTo>
                      <a:pt x="1375" y="284"/>
                    </a:lnTo>
                    <a:lnTo>
                      <a:pt x="1375" y="298"/>
                    </a:lnTo>
                    <a:lnTo>
                      <a:pt x="1375" y="312"/>
                    </a:lnTo>
                    <a:lnTo>
                      <a:pt x="1375" y="326"/>
                    </a:lnTo>
                    <a:lnTo>
                      <a:pt x="1390" y="326"/>
                    </a:lnTo>
                    <a:lnTo>
                      <a:pt x="1404" y="326"/>
                    </a:lnTo>
                    <a:lnTo>
                      <a:pt x="1418" y="326"/>
                    </a:lnTo>
                    <a:lnTo>
                      <a:pt x="1432" y="326"/>
                    </a:lnTo>
                    <a:lnTo>
                      <a:pt x="1446" y="326"/>
                    </a:lnTo>
                    <a:lnTo>
                      <a:pt x="1460" y="326"/>
                    </a:lnTo>
                    <a:lnTo>
                      <a:pt x="1460" y="341"/>
                    </a:lnTo>
                    <a:lnTo>
                      <a:pt x="1460" y="355"/>
                    </a:lnTo>
                    <a:lnTo>
                      <a:pt x="1460" y="369"/>
                    </a:lnTo>
                    <a:lnTo>
                      <a:pt x="1460" y="383"/>
                    </a:lnTo>
                    <a:lnTo>
                      <a:pt x="1460" y="397"/>
                    </a:lnTo>
                    <a:lnTo>
                      <a:pt x="1460" y="412"/>
                    </a:lnTo>
                    <a:lnTo>
                      <a:pt x="1432" y="412"/>
                    </a:lnTo>
                    <a:lnTo>
                      <a:pt x="1418" y="412"/>
                    </a:lnTo>
                    <a:lnTo>
                      <a:pt x="1418" y="426"/>
                    </a:lnTo>
                    <a:lnTo>
                      <a:pt x="1418" y="440"/>
                    </a:lnTo>
                    <a:lnTo>
                      <a:pt x="1418" y="454"/>
                    </a:lnTo>
                    <a:lnTo>
                      <a:pt x="1375" y="454"/>
                    </a:lnTo>
                    <a:lnTo>
                      <a:pt x="1347" y="440"/>
                    </a:lnTo>
                    <a:lnTo>
                      <a:pt x="1347" y="454"/>
                    </a:lnTo>
                    <a:lnTo>
                      <a:pt x="1333" y="454"/>
                    </a:lnTo>
                    <a:lnTo>
                      <a:pt x="1304" y="454"/>
                    </a:lnTo>
                    <a:lnTo>
                      <a:pt x="1304" y="440"/>
                    </a:lnTo>
                    <a:lnTo>
                      <a:pt x="1262" y="440"/>
                    </a:lnTo>
                    <a:lnTo>
                      <a:pt x="1248" y="440"/>
                    </a:lnTo>
                    <a:lnTo>
                      <a:pt x="1248" y="454"/>
                    </a:lnTo>
                    <a:lnTo>
                      <a:pt x="1248" y="468"/>
                    </a:lnTo>
                    <a:lnTo>
                      <a:pt x="1248" y="483"/>
                    </a:lnTo>
                    <a:lnTo>
                      <a:pt x="1276" y="483"/>
                    </a:lnTo>
                    <a:lnTo>
                      <a:pt x="1276" y="497"/>
                    </a:lnTo>
                    <a:lnTo>
                      <a:pt x="1276" y="511"/>
                    </a:lnTo>
                    <a:lnTo>
                      <a:pt x="1276" y="525"/>
                    </a:lnTo>
                    <a:lnTo>
                      <a:pt x="1276" y="539"/>
                    </a:lnTo>
                    <a:lnTo>
                      <a:pt x="1276" y="553"/>
                    </a:lnTo>
                    <a:lnTo>
                      <a:pt x="1276" y="568"/>
                    </a:lnTo>
                    <a:lnTo>
                      <a:pt x="1333" y="568"/>
                    </a:lnTo>
                    <a:lnTo>
                      <a:pt x="1375" y="568"/>
                    </a:lnTo>
                    <a:lnTo>
                      <a:pt x="1375" y="624"/>
                    </a:lnTo>
                    <a:lnTo>
                      <a:pt x="1375" y="639"/>
                    </a:lnTo>
                    <a:lnTo>
                      <a:pt x="1375" y="653"/>
                    </a:lnTo>
                    <a:lnTo>
                      <a:pt x="1375" y="695"/>
                    </a:lnTo>
                    <a:lnTo>
                      <a:pt x="1333" y="695"/>
                    </a:lnTo>
                    <a:lnTo>
                      <a:pt x="1333" y="738"/>
                    </a:lnTo>
                    <a:lnTo>
                      <a:pt x="1333" y="780"/>
                    </a:lnTo>
                    <a:lnTo>
                      <a:pt x="1333" y="809"/>
                    </a:lnTo>
                    <a:lnTo>
                      <a:pt x="1333" y="823"/>
                    </a:lnTo>
                    <a:lnTo>
                      <a:pt x="1333" y="837"/>
                    </a:lnTo>
                    <a:lnTo>
                      <a:pt x="1333" y="851"/>
                    </a:lnTo>
                    <a:lnTo>
                      <a:pt x="1333" y="865"/>
                    </a:lnTo>
                    <a:lnTo>
                      <a:pt x="1333" y="880"/>
                    </a:lnTo>
                    <a:lnTo>
                      <a:pt x="1333" y="894"/>
                    </a:lnTo>
                    <a:lnTo>
                      <a:pt x="1333" y="936"/>
                    </a:lnTo>
                    <a:lnTo>
                      <a:pt x="1333" y="951"/>
                    </a:lnTo>
                    <a:lnTo>
                      <a:pt x="1347" y="993"/>
                    </a:lnTo>
                    <a:lnTo>
                      <a:pt x="1333" y="993"/>
                    </a:lnTo>
                    <a:lnTo>
                      <a:pt x="1290" y="993"/>
                    </a:lnTo>
                    <a:lnTo>
                      <a:pt x="1248" y="993"/>
                    </a:lnTo>
                    <a:lnTo>
                      <a:pt x="1205" y="993"/>
                    </a:lnTo>
                    <a:lnTo>
                      <a:pt x="1205" y="951"/>
                    </a:lnTo>
                    <a:lnTo>
                      <a:pt x="1120" y="951"/>
                    </a:lnTo>
                    <a:lnTo>
                      <a:pt x="1092" y="951"/>
                    </a:lnTo>
                    <a:lnTo>
                      <a:pt x="1092" y="965"/>
                    </a:lnTo>
                    <a:lnTo>
                      <a:pt x="1092" y="979"/>
                    </a:lnTo>
                    <a:lnTo>
                      <a:pt x="1092" y="993"/>
                    </a:lnTo>
                    <a:lnTo>
                      <a:pt x="1092" y="1007"/>
                    </a:lnTo>
                    <a:lnTo>
                      <a:pt x="1092" y="1022"/>
                    </a:lnTo>
                    <a:lnTo>
                      <a:pt x="1092" y="1036"/>
                    </a:lnTo>
                    <a:lnTo>
                      <a:pt x="1092" y="1050"/>
                    </a:lnTo>
                    <a:lnTo>
                      <a:pt x="1092" y="1064"/>
                    </a:lnTo>
                    <a:lnTo>
                      <a:pt x="1092" y="1078"/>
                    </a:lnTo>
                    <a:lnTo>
                      <a:pt x="1078" y="1078"/>
                    </a:lnTo>
                    <a:lnTo>
                      <a:pt x="1078" y="1121"/>
                    </a:lnTo>
                    <a:lnTo>
                      <a:pt x="1078" y="1135"/>
                    </a:lnTo>
                    <a:lnTo>
                      <a:pt x="1078" y="1206"/>
                    </a:lnTo>
                    <a:lnTo>
                      <a:pt x="1049" y="1206"/>
                    </a:lnTo>
                    <a:lnTo>
                      <a:pt x="1049" y="1220"/>
                    </a:lnTo>
                    <a:lnTo>
                      <a:pt x="1049" y="1234"/>
                    </a:lnTo>
                    <a:lnTo>
                      <a:pt x="1049" y="1248"/>
                    </a:lnTo>
                    <a:lnTo>
                      <a:pt x="1049" y="1263"/>
                    </a:lnTo>
                    <a:lnTo>
                      <a:pt x="1049" y="1277"/>
                    </a:lnTo>
                    <a:lnTo>
                      <a:pt x="1021" y="1277"/>
                    </a:lnTo>
                    <a:lnTo>
                      <a:pt x="1021" y="1291"/>
                    </a:lnTo>
                    <a:lnTo>
                      <a:pt x="1021" y="1305"/>
                    </a:lnTo>
                    <a:lnTo>
                      <a:pt x="1021" y="1319"/>
                    </a:lnTo>
                    <a:lnTo>
                      <a:pt x="1021" y="1334"/>
                    </a:lnTo>
                    <a:lnTo>
                      <a:pt x="1035" y="1319"/>
                    </a:lnTo>
                    <a:lnTo>
                      <a:pt x="1049" y="1319"/>
                    </a:lnTo>
                    <a:lnTo>
                      <a:pt x="1049" y="1334"/>
                    </a:lnTo>
                    <a:lnTo>
                      <a:pt x="1049" y="1348"/>
                    </a:lnTo>
                    <a:lnTo>
                      <a:pt x="1049" y="1362"/>
                    </a:lnTo>
                    <a:lnTo>
                      <a:pt x="1049" y="1376"/>
                    </a:lnTo>
                    <a:lnTo>
                      <a:pt x="1092" y="1376"/>
                    </a:lnTo>
                    <a:lnTo>
                      <a:pt x="1092" y="1390"/>
                    </a:lnTo>
                    <a:lnTo>
                      <a:pt x="1092" y="1405"/>
                    </a:lnTo>
                    <a:lnTo>
                      <a:pt x="1092" y="1419"/>
                    </a:lnTo>
                    <a:lnTo>
                      <a:pt x="1092" y="1433"/>
                    </a:lnTo>
                    <a:lnTo>
                      <a:pt x="1092" y="1447"/>
                    </a:lnTo>
                    <a:lnTo>
                      <a:pt x="1078" y="1447"/>
                    </a:lnTo>
                    <a:lnTo>
                      <a:pt x="1078" y="1433"/>
                    </a:lnTo>
                    <a:lnTo>
                      <a:pt x="1063" y="1433"/>
                    </a:lnTo>
                    <a:lnTo>
                      <a:pt x="1049" y="1447"/>
                    </a:lnTo>
                    <a:lnTo>
                      <a:pt x="1035" y="1447"/>
                    </a:lnTo>
                    <a:lnTo>
                      <a:pt x="1035" y="1433"/>
                    </a:lnTo>
                    <a:lnTo>
                      <a:pt x="1021" y="1433"/>
                    </a:lnTo>
                    <a:lnTo>
                      <a:pt x="1007" y="1433"/>
                    </a:lnTo>
                    <a:lnTo>
                      <a:pt x="992" y="1419"/>
                    </a:lnTo>
                    <a:lnTo>
                      <a:pt x="978" y="1419"/>
                    </a:lnTo>
                    <a:lnTo>
                      <a:pt x="978" y="1405"/>
                    </a:lnTo>
                    <a:lnTo>
                      <a:pt x="950" y="1390"/>
                    </a:lnTo>
                    <a:lnTo>
                      <a:pt x="922" y="1362"/>
                    </a:lnTo>
                    <a:lnTo>
                      <a:pt x="922" y="1348"/>
                    </a:lnTo>
                    <a:lnTo>
                      <a:pt x="907" y="1334"/>
                    </a:lnTo>
                    <a:lnTo>
                      <a:pt x="907" y="1319"/>
                    </a:lnTo>
                    <a:lnTo>
                      <a:pt x="893" y="1319"/>
                    </a:lnTo>
                    <a:lnTo>
                      <a:pt x="851" y="1291"/>
                    </a:lnTo>
                    <a:lnTo>
                      <a:pt x="836" y="1291"/>
                    </a:lnTo>
                    <a:lnTo>
                      <a:pt x="836" y="1277"/>
                    </a:lnTo>
                    <a:lnTo>
                      <a:pt x="822" y="1263"/>
                    </a:lnTo>
                    <a:lnTo>
                      <a:pt x="794" y="1248"/>
                    </a:lnTo>
                    <a:lnTo>
                      <a:pt x="780" y="1234"/>
                    </a:lnTo>
                    <a:lnTo>
                      <a:pt x="780" y="1220"/>
                    </a:lnTo>
                    <a:lnTo>
                      <a:pt x="765" y="1220"/>
                    </a:lnTo>
                    <a:lnTo>
                      <a:pt x="765" y="1206"/>
                    </a:lnTo>
                    <a:lnTo>
                      <a:pt x="751" y="1192"/>
                    </a:lnTo>
                    <a:lnTo>
                      <a:pt x="751" y="1178"/>
                    </a:lnTo>
                    <a:lnTo>
                      <a:pt x="751" y="1163"/>
                    </a:lnTo>
                    <a:lnTo>
                      <a:pt x="751" y="1149"/>
                    </a:lnTo>
                    <a:lnTo>
                      <a:pt x="751" y="1135"/>
                    </a:lnTo>
                    <a:lnTo>
                      <a:pt x="751" y="1121"/>
                    </a:lnTo>
                    <a:lnTo>
                      <a:pt x="765" y="1121"/>
                    </a:lnTo>
                    <a:lnTo>
                      <a:pt x="751" y="1121"/>
                    </a:lnTo>
                    <a:lnTo>
                      <a:pt x="751" y="1107"/>
                    </a:lnTo>
                    <a:lnTo>
                      <a:pt x="723" y="1107"/>
                    </a:lnTo>
                    <a:lnTo>
                      <a:pt x="695" y="1092"/>
                    </a:lnTo>
                    <a:lnTo>
                      <a:pt x="638" y="1092"/>
                    </a:lnTo>
                    <a:lnTo>
                      <a:pt x="624" y="1092"/>
                    </a:lnTo>
                    <a:lnTo>
                      <a:pt x="581" y="1078"/>
                    </a:lnTo>
                    <a:lnTo>
                      <a:pt x="553" y="1078"/>
                    </a:lnTo>
                    <a:lnTo>
                      <a:pt x="539" y="1078"/>
                    </a:lnTo>
                    <a:lnTo>
                      <a:pt x="524" y="1078"/>
                    </a:lnTo>
                    <a:lnTo>
                      <a:pt x="510" y="1078"/>
                    </a:lnTo>
                    <a:lnTo>
                      <a:pt x="482" y="1064"/>
                    </a:lnTo>
                    <a:lnTo>
                      <a:pt x="468" y="1064"/>
                    </a:lnTo>
                    <a:lnTo>
                      <a:pt x="453" y="1078"/>
                    </a:lnTo>
                    <a:lnTo>
                      <a:pt x="439" y="1092"/>
                    </a:lnTo>
                    <a:lnTo>
                      <a:pt x="425" y="1107"/>
                    </a:lnTo>
                    <a:lnTo>
                      <a:pt x="411" y="1107"/>
                    </a:lnTo>
                    <a:lnTo>
                      <a:pt x="411" y="1121"/>
                    </a:lnTo>
                    <a:lnTo>
                      <a:pt x="411" y="1135"/>
                    </a:lnTo>
                    <a:lnTo>
                      <a:pt x="397" y="1163"/>
                    </a:lnTo>
                    <a:lnTo>
                      <a:pt x="368" y="1149"/>
                    </a:lnTo>
                    <a:lnTo>
                      <a:pt x="368" y="1135"/>
                    </a:lnTo>
                    <a:lnTo>
                      <a:pt x="354" y="1135"/>
                    </a:lnTo>
                    <a:lnTo>
                      <a:pt x="354" y="1121"/>
                    </a:lnTo>
                    <a:lnTo>
                      <a:pt x="340" y="1107"/>
                    </a:lnTo>
                    <a:lnTo>
                      <a:pt x="326" y="1092"/>
                    </a:lnTo>
                    <a:lnTo>
                      <a:pt x="326" y="1078"/>
                    </a:lnTo>
                    <a:lnTo>
                      <a:pt x="326" y="1064"/>
                    </a:lnTo>
                    <a:lnTo>
                      <a:pt x="312" y="1064"/>
                    </a:lnTo>
                    <a:lnTo>
                      <a:pt x="297" y="1050"/>
                    </a:lnTo>
                    <a:lnTo>
                      <a:pt x="283" y="1036"/>
                    </a:lnTo>
                    <a:lnTo>
                      <a:pt x="269" y="1022"/>
                    </a:lnTo>
                    <a:lnTo>
                      <a:pt x="241" y="1007"/>
                    </a:lnTo>
                    <a:lnTo>
                      <a:pt x="227" y="993"/>
                    </a:lnTo>
                    <a:lnTo>
                      <a:pt x="212" y="965"/>
                    </a:lnTo>
                    <a:lnTo>
                      <a:pt x="198" y="965"/>
                    </a:lnTo>
                    <a:lnTo>
                      <a:pt x="184" y="951"/>
                    </a:lnTo>
                    <a:lnTo>
                      <a:pt x="184" y="936"/>
                    </a:lnTo>
                    <a:lnTo>
                      <a:pt x="156" y="922"/>
                    </a:lnTo>
                    <a:lnTo>
                      <a:pt x="141" y="908"/>
                    </a:lnTo>
                    <a:lnTo>
                      <a:pt x="113" y="894"/>
                    </a:lnTo>
                    <a:lnTo>
                      <a:pt x="113" y="880"/>
                    </a:lnTo>
                    <a:lnTo>
                      <a:pt x="99" y="865"/>
                    </a:lnTo>
                    <a:lnTo>
                      <a:pt x="85" y="851"/>
                    </a:lnTo>
                    <a:lnTo>
                      <a:pt x="71" y="837"/>
                    </a:lnTo>
                    <a:lnTo>
                      <a:pt x="42" y="823"/>
                    </a:lnTo>
                    <a:lnTo>
                      <a:pt x="42" y="809"/>
                    </a:lnTo>
                    <a:lnTo>
                      <a:pt x="28" y="809"/>
                    </a:lnTo>
                    <a:lnTo>
                      <a:pt x="14" y="780"/>
                    </a:lnTo>
                    <a:lnTo>
                      <a:pt x="0" y="766"/>
                    </a:lnTo>
                    <a:lnTo>
                      <a:pt x="0" y="752"/>
                    </a:lnTo>
                    <a:lnTo>
                      <a:pt x="14" y="752"/>
                    </a:lnTo>
                    <a:lnTo>
                      <a:pt x="14" y="738"/>
                    </a:lnTo>
                    <a:lnTo>
                      <a:pt x="28" y="724"/>
                    </a:lnTo>
                    <a:lnTo>
                      <a:pt x="28" y="709"/>
                    </a:lnTo>
                    <a:lnTo>
                      <a:pt x="42" y="709"/>
                    </a:lnTo>
                    <a:lnTo>
                      <a:pt x="42" y="695"/>
                    </a:lnTo>
                    <a:lnTo>
                      <a:pt x="42" y="681"/>
                    </a:lnTo>
                    <a:lnTo>
                      <a:pt x="42" y="667"/>
                    </a:lnTo>
                    <a:lnTo>
                      <a:pt x="56" y="653"/>
                    </a:lnTo>
                    <a:lnTo>
                      <a:pt x="56" y="639"/>
                    </a:lnTo>
                    <a:lnTo>
                      <a:pt x="56" y="624"/>
                    </a:lnTo>
                    <a:lnTo>
                      <a:pt x="71" y="624"/>
                    </a:lnTo>
                    <a:lnTo>
                      <a:pt x="71" y="610"/>
                    </a:lnTo>
                    <a:lnTo>
                      <a:pt x="71" y="596"/>
                    </a:lnTo>
                    <a:lnTo>
                      <a:pt x="71" y="582"/>
                    </a:lnTo>
                    <a:lnTo>
                      <a:pt x="71" y="568"/>
                    </a:lnTo>
                    <a:lnTo>
                      <a:pt x="85" y="568"/>
                    </a:lnTo>
                    <a:lnTo>
                      <a:pt x="85" y="553"/>
                    </a:lnTo>
                    <a:lnTo>
                      <a:pt x="85" y="539"/>
                    </a:lnTo>
                    <a:lnTo>
                      <a:pt x="85" y="525"/>
                    </a:lnTo>
                    <a:lnTo>
                      <a:pt x="85" y="511"/>
                    </a:lnTo>
                    <a:lnTo>
                      <a:pt x="99" y="511"/>
                    </a:lnTo>
                    <a:lnTo>
                      <a:pt x="99" y="497"/>
                    </a:lnTo>
                    <a:lnTo>
                      <a:pt x="99" y="483"/>
                    </a:lnTo>
                    <a:lnTo>
                      <a:pt x="99" y="468"/>
                    </a:lnTo>
                    <a:lnTo>
                      <a:pt x="113" y="454"/>
                    </a:lnTo>
                    <a:lnTo>
                      <a:pt x="113" y="440"/>
                    </a:lnTo>
                    <a:lnTo>
                      <a:pt x="113" y="426"/>
                    </a:lnTo>
                    <a:lnTo>
                      <a:pt x="113" y="412"/>
                    </a:lnTo>
                    <a:lnTo>
                      <a:pt x="127" y="397"/>
                    </a:lnTo>
                    <a:lnTo>
                      <a:pt x="127" y="383"/>
                    </a:lnTo>
                    <a:lnTo>
                      <a:pt x="127" y="369"/>
                    </a:lnTo>
                    <a:lnTo>
                      <a:pt x="127" y="355"/>
                    </a:lnTo>
                    <a:lnTo>
                      <a:pt x="141" y="355"/>
                    </a:lnTo>
                    <a:lnTo>
                      <a:pt x="141" y="312"/>
                    </a:lnTo>
                    <a:lnTo>
                      <a:pt x="156" y="284"/>
                    </a:lnTo>
                    <a:lnTo>
                      <a:pt x="156" y="270"/>
                    </a:lnTo>
                    <a:lnTo>
                      <a:pt x="170" y="256"/>
                    </a:lnTo>
                    <a:lnTo>
                      <a:pt x="170" y="213"/>
                    </a:lnTo>
                    <a:lnTo>
                      <a:pt x="170" y="199"/>
                    </a:lnTo>
                    <a:lnTo>
                      <a:pt x="184" y="199"/>
                    </a:lnTo>
                    <a:lnTo>
                      <a:pt x="184" y="185"/>
                    </a:lnTo>
                    <a:lnTo>
                      <a:pt x="184" y="170"/>
                    </a:lnTo>
                    <a:lnTo>
                      <a:pt x="184" y="156"/>
                    </a:lnTo>
                    <a:lnTo>
                      <a:pt x="198" y="142"/>
                    </a:lnTo>
                    <a:lnTo>
                      <a:pt x="198" y="128"/>
                    </a:lnTo>
                    <a:lnTo>
                      <a:pt x="198" y="114"/>
                    </a:lnTo>
                    <a:lnTo>
                      <a:pt x="198" y="100"/>
                    </a:lnTo>
                    <a:lnTo>
                      <a:pt x="212" y="85"/>
                    </a:lnTo>
                    <a:lnTo>
                      <a:pt x="212" y="71"/>
                    </a:lnTo>
                    <a:lnTo>
                      <a:pt x="212" y="57"/>
                    </a:lnTo>
                    <a:lnTo>
                      <a:pt x="227" y="29"/>
                    </a:lnTo>
                    <a:lnTo>
                      <a:pt x="227" y="14"/>
                    </a:lnTo>
                    <a:lnTo>
                      <a:pt x="241" y="14"/>
                    </a:lnTo>
                    <a:lnTo>
                      <a:pt x="255" y="14"/>
                    </a:lnTo>
                    <a:lnTo>
                      <a:pt x="269" y="14"/>
                    </a:lnTo>
                    <a:lnTo>
                      <a:pt x="283" y="14"/>
                    </a:lnTo>
                    <a:lnTo>
                      <a:pt x="297" y="14"/>
                    </a:lnTo>
                    <a:lnTo>
                      <a:pt x="312" y="14"/>
                    </a:lnTo>
                    <a:lnTo>
                      <a:pt x="326" y="14"/>
                    </a:lnTo>
                    <a:lnTo>
                      <a:pt x="340" y="14"/>
                    </a:lnTo>
                    <a:lnTo>
                      <a:pt x="354" y="14"/>
                    </a:lnTo>
                    <a:lnTo>
                      <a:pt x="368" y="14"/>
                    </a:lnTo>
                    <a:lnTo>
                      <a:pt x="411" y="14"/>
                    </a:lnTo>
                    <a:lnTo>
                      <a:pt x="425" y="14"/>
                    </a:lnTo>
                    <a:lnTo>
                      <a:pt x="453" y="14"/>
                    </a:lnTo>
                    <a:lnTo>
                      <a:pt x="468" y="14"/>
                    </a:lnTo>
                    <a:lnTo>
                      <a:pt x="496" y="0"/>
                    </a:lnTo>
                    <a:lnTo>
                      <a:pt x="510" y="0"/>
                    </a:lnTo>
                    <a:lnTo>
                      <a:pt x="524" y="0"/>
                    </a:lnTo>
                    <a:lnTo>
                      <a:pt x="539" y="0"/>
                    </a:lnTo>
                    <a:lnTo>
                      <a:pt x="553" y="0"/>
                    </a:lnTo>
                    <a:lnTo>
                      <a:pt x="553" y="14"/>
                    </a:lnTo>
                    <a:lnTo>
                      <a:pt x="567" y="14"/>
                    </a:lnTo>
                    <a:lnTo>
                      <a:pt x="609" y="14"/>
                    </a:lnTo>
                    <a:close/>
                  </a:path>
                </a:pathLst>
              </a:custGeom>
              <a:pattFill prst="wdUpDiag">
                <a:fgClr>
                  <a:schemeClr val="accent5">
                    <a:lumMod val="40000"/>
                    <a:lumOff val="60000"/>
                  </a:schemeClr>
                </a:fgClr>
                <a:bgClr>
                  <a:srgbClr val="FFFFFF"/>
                </a:bgClr>
              </a:pattFill>
              <a:ln w="9525">
                <a:solidFill>
                  <a:srgbClr val="333333"/>
                </a:solidFill>
                <a:round/>
                <a:headEnd/>
                <a:tailEnd/>
              </a:ln>
            </p:spPr>
            <p:txBody>
              <a:bodyPr/>
              <a:lstStyle/>
              <a:p>
                <a:pPr eaLnBrk="1" hangingPunct="1">
                  <a:defRPr/>
                </a:pPr>
                <a:endParaRPr lang="ja-JP" altLang="en-US"/>
              </a:p>
            </p:txBody>
          </p:sp>
          <p:sp>
            <p:nvSpPr>
              <p:cNvPr id="181" name="Freeform 49"/>
              <p:cNvSpPr>
                <a:spLocks/>
              </p:cNvSpPr>
              <p:nvPr/>
            </p:nvSpPr>
            <p:spPr bwMode="auto">
              <a:xfrm>
                <a:off x="3191" y="4908"/>
                <a:ext cx="1276" cy="1574"/>
              </a:xfrm>
              <a:custGeom>
                <a:avLst/>
                <a:gdLst>
                  <a:gd name="T0" fmla="*/ 425 w 1276"/>
                  <a:gd name="T1" fmla="*/ 85 h 1574"/>
                  <a:gd name="T2" fmla="*/ 440 w 1276"/>
                  <a:gd name="T3" fmla="*/ 255 h 1574"/>
                  <a:gd name="T4" fmla="*/ 539 w 1276"/>
                  <a:gd name="T5" fmla="*/ 156 h 1574"/>
                  <a:gd name="T6" fmla="*/ 610 w 1276"/>
                  <a:gd name="T7" fmla="*/ 170 h 1574"/>
                  <a:gd name="T8" fmla="*/ 667 w 1276"/>
                  <a:gd name="T9" fmla="*/ 170 h 1574"/>
                  <a:gd name="T10" fmla="*/ 709 w 1276"/>
                  <a:gd name="T11" fmla="*/ 213 h 1574"/>
                  <a:gd name="T12" fmla="*/ 766 w 1276"/>
                  <a:gd name="T13" fmla="*/ 241 h 1574"/>
                  <a:gd name="T14" fmla="*/ 808 w 1276"/>
                  <a:gd name="T15" fmla="*/ 284 h 1574"/>
                  <a:gd name="T16" fmla="*/ 851 w 1276"/>
                  <a:gd name="T17" fmla="*/ 298 h 1574"/>
                  <a:gd name="T18" fmla="*/ 922 w 1276"/>
                  <a:gd name="T19" fmla="*/ 312 h 1574"/>
                  <a:gd name="T20" fmla="*/ 964 w 1276"/>
                  <a:gd name="T21" fmla="*/ 326 h 1574"/>
                  <a:gd name="T22" fmla="*/ 1021 w 1276"/>
                  <a:gd name="T23" fmla="*/ 340 h 1574"/>
                  <a:gd name="T24" fmla="*/ 1078 w 1276"/>
                  <a:gd name="T25" fmla="*/ 354 h 1574"/>
                  <a:gd name="T26" fmla="*/ 1135 w 1276"/>
                  <a:gd name="T27" fmla="*/ 369 h 1574"/>
                  <a:gd name="T28" fmla="*/ 1191 w 1276"/>
                  <a:gd name="T29" fmla="*/ 397 h 1574"/>
                  <a:gd name="T30" fmla="*/ 1220 w 1276"/>
                  <a:gd name="T31" fmla="*/ 397 h 1574"/>
                  <a:gd name="T32" fmla="*/ 1262 w 1276"/>
                  <a:gd name="T33" fmla="*/ 440 h 1574"/>
                  <a:gd name="T34" fmla="*/ 1262 w 1276"/>
                  <a:gd name="T35" fmla="*/ 496 h 1574"/>
                  <a:gd name="T36" fmla="*/ 1234 w 1276"/>
                  <a:gd name="T37" fmla="*/ 539 h 1574"/>
                  <a:gd name="T38" fmla="*/ 1234 w 1276"/>
                  <a:gd name="T39" fmla="*/ 567 h 1574"/>
                  <a:gd name="T40" fmla="*/ 1220 w 1276"/>
                  <a:gd name="T41" fmla="*/ 610 h 1574"/>
                  <a:gd name="T42" fmla="*/ 1191 w 1276"/>
                  <a:gd name="T43" fmla="*/ 667 h 1574"/>
                  <a:gd name="T44" fmla="*/ 1149 w 1276"/>
                  <a:gd name="T45" fmla="*/ 780 h 1574"/>
                  <a:gd name="T46" fmla="*/ 1106 w 1276"/>
                  <a:gd name="T47" fmla="*/ 865 h 1574"/>
                  <a:gd name="T48" fmla="*/ 1092 w 1276"/>
                  <a:gd name="T49" fmla="*/ 893 h 1574"/>
                  <a:gd name="T50" fmla="*/ 1064 w 1276"/>
                  <a:gd name="T51" fmla="*/ 936 h 1574"/>
                  <a:gd name="T52" fmla="*/ 1049 w 1276"/>
                  <a:gd name="T53" fmla="*/ 979 h 1574"/>
                  <a:gd name="T54" fmla="*/ 1021 w 1276"/>
                  <a:gd name="T55" fmla="*/ 1035 h 1574"/>
                  <a:gd name="T56" fmla="*/ 1007 w 1276"/>
                  <a:gd name="T57" fmla="*/ 1078 h 1574"/>
                  <a:gd name="T58" fmla="*/ 1007 w 1276"/>
                  <a:gd name="T59" fmla="*/ 1106 h 1574"/>
                  <a:gd name="T60" fmla="*/ 993 w 1276"/>
                  <a:gd name="T61" fmla="*/ 1120 h 1574"/>
                  <a:gd name="T62" fmla="*/ 979 w 1276"/>
                  <a:gd name="T63" fmla="*/ 1149 h 1574"/>
                  <a:gd name="T64" fmla="*/ 964 w 1276"/>
                  <a:gd name="T65" fmla="*/ 1177 h 1574"/>
                  <a:gd name="T66" fmla="*/ 936 w 1276"/>
                  <a:gd name="T67" fmla="*/ 1220 h 1574"/>
                  <a:gd name="T68" fmla="*/ 922 w 1276"/>
                  <a:gd name="T69" fmla="*/ 1248 h 1574"/>
                  <a:gd name="T70" fmla="*/ 893 w 1276"/>
                  <a:gd name="T71" fmla="*/ 1276 h 1574"/>
                  <a:gd name="T72" fmla="*/ 865 w 1276"/>
                  <a:gd name="T73" fmla="*/ 1347 h 1574"/>
                  <a:gd name="T74" fmla="*/ 851 w 1276"/>
                  <a:gd name="T75" fmla="*/ 1362 h 1574"/>
                  <a:gd name="T76" fmla="*/ 823 w 1276"/>
                  <a:gd name="T77" fmla="*/ 1404 h 1574"/>
                  <a:gd name="T78" fmla="*/ 808 w 1276"/>
                  <a:gd name="T79" fmla="*/ 1447 h 1574"/>
                  <a:gd name="T80" fmla="*/ 808 w 1276"/>
                  <a:gd name="T81" fmla="*/ 1475 h 1574"/>
                  <a:gd name="T82" fmla="*/ 794 w 1276"/>
                  <a:gd name="T83" fmla="*/ 1503 h 1574"/>
                  <a:gd name="T84" fmla="*/ 752 w 1276"/>
                  <a:gd name="T85" fmla="*/ 1518 h 1574"/>
                  <a:gd name="T86" fmla="*/ 610 w 1276"/>
                  <a:gd name="T87" fmla="*/ 1518 h 1574"/>
                  <a:gd name="T88" fmla="*/ 511 w 1276"/>
                  <a:gd name="T89" fmla="*/ 1532 h 1574"/>
                  <a:gd name="T90" fmla="*/ 298 w 1276"/>
                  <a:gd name="T91" fmla="*/ 1503 h 1574"/>
                  <a:gd name="T92" fmla="*/ 85 w 1276"/>
                  <a:gd name="T93" fmla="*/ 1319 h 1574"/>
                  <a:gd name="T94" fmla="*/ 0 w 1276"/>
                  <a:gd name="T95" fmla="*/ 1248 h 1574"/>
                  <a:gd name="T96" fmla="*/ 142 w 1276"/>
                  <a:gd name="T97" fmla="*/ 964 h 1574"/>
                  <a:gd name="T98" fmla="*/ 184 w 1276"/>
                  <a:gd name="T99" fmla="*/ 794 h 1574"/>
                  <a:gd name="T100" fmla="*/ 199 w 1276"/>
                  <a:gd name="T101" fmla="*/ 567 h 1574"/>
                  <a:gd name="T102" fmla="*/ 184 w 1276"/>
                  <a:gd name="T103" fmla="*/ 340 h 1574"/>
                  <a:gd name="T104" fmla="*/ 199 w 1276"/>
                  <a:gd name="T105" fmla="*/ 284 h 1574"/>
                  <a:gd name="T106" fmla="*/ 241 w 1276"/>
                  <a:gd name="T107" fmla="*/ 184 h 1574"/>
                  <a:gd name="T108" fmla="*/ 269 w 1276"/>
                  <a:gd name="T109" fmla="*/ 128 h 1574"/>
                  <a:gd name="T110" fmla="*/ 312 w 1276"/>
                  <a:gd name="T111" fmla="*/ 85 h 1574"/>
                  <a:gd name="T112" fmla="*/ 355 w 1276"/>
                  <a:gd name="T113" fmla="*/ 57 h 1574"/>
                  <a:gd name="T114" fmla="*/ 411 w 1276"/>
                  <a:gd name="T115" fmla="*/ 28 h 1574"/>
                  <a:gd name="T116" fmla="*/ 440 w 1276"/>
                  <a:gd name="T117" fmla="*/ 14 h 1574"/>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276"/>
                  <a:gd name="T178" fmla="*/ 0 h 1574"/>
                  <a:gd name="T179" fmla="*/ 1276 w 1276"/>
                  <a:gd name="T180" fmla="*/ 1574 h 1574"/>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276" h="1574">
                    <a:moveTo>
                      <a:pt x="440" y="14"/>
                    </a:moveTo>
                    <a:lnTo>
                      <a:pt x="425" y="28"/>
                    </a:lnTo>
                    <a:lnTo>
                      <a:pt x="425" y="42"/>
                    </a:lnTo>
                    <a:lnTo>
                      <a:pt x="425" y="57"/>
                    </a:lnTo>
                    <a:lnTo>
                      <a:pt x="425" y="71"/>
                    </a:lnTo>
                    <a:lnTo>
                      <a:pt x="425" y="85"/>
                    </a:lnTo>
                    <a:lnTo>
                      <a:pt x="425" y="99"/>
                    </a:lnTo>
                    <a:lnTo>
                      <a:pt x="425" y="128"/>
                    </a:lnTo>
                    <a:lnTo>
                      <a:pt x="425" y="156"/>
                    </a:lnTo>
                    <a:lnTo>
                      <a:pt x="425" y="170"/>
                    </a:lnTo>
                    <a:lnTo>
                      <a:pt x="440" y="184"/>
                    </a:lnTo>
                    <a:lnTo>
                      <a:pt x="440" y="198"/>
                    </a:lnTo>
                    <a:lnTo>
                      <a:pt x="440" y="213"/>
                    </a:lnTo>
                    <a:lnTo>
                      <a:pt x="440" y="255"/>
                    </a:lnTo>
                    <a:lnTo>
                      <a:pt x="454" y="241"/>
                    </a:lnTo>
                    <a:lnTo>
                      <a:pt x="482" y="241"/>
                    </a:lnTo>
                    <a:lnTo>
                      <a:pt x="482" y="227"/>
                    </a:lnTo>
                    <a:lnTo>
                      <a:pt x="511" y="213"/>
                    </a:lnTo>
                    <a:lnTo>
                      <a:pt x="525" y="184"/>
                    </a:lnTo>
                    <a:lnTo>
                      <a:pt x="525" y="170"/>
                    </a:lnTo>
                    <a:lnTo>
                      <a:pt x="539" y="156"/>
                    </a:lnTo>
                    <a:lnTo>
                      <a:pt x="553" y="156"/>
                    </a:lnTo>
                    <a:lnTo>
                      <a:pt x="567" y="156"/>
                    </a:lnTo>
                    <a:lnTo>
                      <a:pt x="581" y="156"/>
                    </a:lnTo>
                    <a:lnTo>
                      <a:pt x="596" y="156"/>
                    </a:lnTo>
                    <a:lnTo>
                      <a:pt x="610" y="156"/>
                    </a:lnTo>
                    <a:lnTo>
                      <a:pt x="610" y="170"/>
                    </a:lnTo>
                    <a:lnTo>
                      <a:pt x="624" y="170"/>
                    </a:lnTo>
                    <a:lnTo>
                      <a:pt x="638" y="170"/>
                    </a:lnTo>
                    <a:lnTo>
                      <a:pt x="652" y="170"/>
                    </a:lnTo>
                    <a:lnTo>
                      <a:pt x="667" y="170"/>
                    </a:lnTo>
                    <a:lnTo>
                      <a:pt x="667" y="184"/>
                    </a:lnTo>
                    <a:lnTo>
                      <a:pt x="681" y="184"/>
                    </a:lnTo>
                    <a:lnTo>
                      <a:pt x="695" y="198"/>
                    </a:lnTo>
                    <a:lnTo>
                      <a:pt x="709" y="198"/>
                    </a:lnTo>
                    <a:lnTo>
                      <a:pt x="709" y="213"/>
                    </a:lnTo>
                    <a:lnTo>
                      <a:pt x="723" y="213"/>
                    </a:lnTo>
                    <a:lnTo>
                      <a:pt x="723" y="227"/>
                    </a:lnTo>
                    <a:lnTo>
                      <a:pt x="737" y="227"/>
                    </a:lnTo>
                    <a:lnTo>
                      <a:pt x="737" y="241"/>
                    </a:lnTo>
                    <a:lnTo>
                      <a:pt x="752" y="241"/>
                    </a:lnTo>
                    <a:lnTo>
                      <a:pt x="766" y="241"/>
                    </a:lnTo>
                    <a:lnTo>
                      <a:pt x="766" y="255"/>
                    </a:lnTo>
                    <a:lnTo>
                      <a:pt x="780" y="255"/>
                    </a:lnTo>
                    <a:lnTo>
                      <a:pt x="780" y="269"/>
                    </a:lnTo>
                    <a:lnTo>
                      <a:pt x="794" y="269"/>
                    </a:lnTo>
                    <a:lnTo>
                      <a:pt x="808" y="269"/>
                    </a:lnTo>
                    <a:lnTo>
                      <a:pt x="808" y="284"/>
                    </a:lnTo>
                    <a:lnTo>
                      <a:pt x="823" y="284"/>
                    </a:lnTo>
                    <a:lnTo>
                      <a:pt x="837" y="284"/>
                    </a:lnTo>
                    <a:lnTo>
                      <a:pt x="851" y="284"/>
                    </a:lnTo>
                    <a:lnTo>
                      <a:pt x="851" y="298"/>
                    </a:lnTo>
                    <a:lnTo>
                      <a:pt x="865" y="298"/>
                    </a:lnTo>
                    <a:lnTo>
                      <a:pt x="879" y="298"/>
                    </a:lnTo>
                    <a:lnTo>
                      <a:pt x="893" y="312"/>
                    </a:lnTo>
                    <a:lnTo>
                      <a:pt x="908" y="312"/>
                    </a:lnTo>
                    <a:lnTo>
                      <a:pt x="922" y="312"/>
                    </a:lnTo>
                    <a:lnTo>
                      <a:pt x="936" y="312"/>
                    </a:lnTo>
                    <a:lnTo>
                      <a:pt x="950" y="326"/>
                    </a:lnTo>
                    <a:lnTo>
                      <a:pt x="964" y="326"/>
                    </a:lnTo>
                    <a:lnTo>
                      <a:pt x="979" y="326"/>
                    </a:lnTo>
                    <a:lnTo>
                      <a:pt x="993" y="326"/>
                    </a:lnTo>
                    <a:lnTo>
                      <a:pt x="993" y="340"/>
                    </a:lnTo>
                    <a:lnTo>
                      <a:pt x="1007" y="340"/>
                    </a:lnTo>
                    <a:lnTo>
                      <a:pt x="1021" y="340"/>
                    </a:lnTo>
                    <a:lnTo>
                      <a:pt x="1035" y="340"/>
                    </a:lnTo>
                    <a:lnTo>
                      <a:pt x="1049" y="354"/>
                    </a:lnTo>
                    <a:lnTo>
                      <a:pt x="1064" y="354"/>
                    </a:lnTo>
                    <a:lnTo>
                      <a:pt x="1078" y="354"/>
                    </a:lnTo>
                    <a:lnTo>
                      <a:pt x="1092" y="369"/>
                    </a:lnTo>
                    <a:lnTo>
                      <a:pt x="1106" y="369"/>
                    </a:lnTo>
                    <a:lnTo>
                      <a:pt x="1120" y="369"/>
                    </a:lnTo>
                    <a:lnTo>
                      <a:pt x="1135" y="369"/>
                    </a:lnTo>
                    <a:lnTo>
                      <a:pt x="1135" y="383"/>
                    </a:lnTo>
                    <a:lnTo>
                      <a:pt x="1149" y="383"/>
                    </a:lnTo>
                    <a:lnTo>
                      <a:pt x="1177" y="383"/>
                    </a:lnTo>
                    <a:lnTo>
                      <a:pt x="1191" y="383"/>
                    </a:lnTo>
                    <a:lnTo>
                      <a:pt x="1191" y="397"/>
                    </a:lnTo>
                    <a:lnTo>
                      <a:pt x="1205" y="397"/>
                    </a:lnTo>
                    <a:lnTo>
                      <a:pt x="1220" y="397"/>
                    </a:lnTo>
                    <a:lnTo>
                      <a:pt x="1234" y="411"/>
                    </a:lnTo>
                    <a:lnTo>
                      <a:pt x="1248" y="411"/>
                    </a:lnTo>
                    <a:lnTo>
                      <a:pt x="1262" y="411"/>
                    </a:lnTo>
                    <a:lnTo>
                      <a:pt x="1276" y="411"/>
                    </a:lnTo>
                    <a:lnTo>
                      <a:pt x="1276" y="425"/>
                    </a:lnTo>
                    <a:lnTo>
                      <a:pt x="1262" y="440"/>
                    </a:lnTo>
                    <a:lnTo>
                      <a:pt x="1276" y="440"/>
                    </a:lnTo>
                    <a:lnTo>
                      <a:pt x="1276" y="454"/>
                    </a:lnTo>
                    <a:lnTo>
                      <a:pt x="1276" y="468"/>
                    </a:lnTo>
                    <a:lnTo>
                      <a:pt x="1262" y="468"/>
                    </a:lnTo>
                    <a:lnTo>
                      <a:pt x="1262" y="482"/>
                    </a:lnTo>
                    <a:lnTo>
                      <a:pt x="1262" y="496"/>
                    </a:lnTo>
                    <a:lnTo>
                      <a:pt x="1262" y="510"/>
                    </a:lnTo>
                    <a:lnTo>
                      <a:pt x="1248" y="510"/>
                    </a:lnTo>
                    <a:lnTo>
                      <a:pt x="1248" y="525"/>
                    </a:lnTo>
                    <a:lnTo>
                      <a:pt x="1234" y="539"/>
                    </a:lnTo>
                    <a:lnTo>
                      <a:pt x="1234" y="553"/>
                    </a:lnTo>
                    <a:lnTo>
                      <a:pt x="1234" y="567"/>
                    </a:lnTo>
                    <a:lnTo>
                      <a:pt x="1234" y="581"/>
                    </a:lnTo>
                    <a:lnTo>
                      <a:pt x="1220" y="581"/>
                    </a:lnTo>
                    <a:lnTo>
                      <a:pt x="1234" y="581"/>
                    </a:lnTo>
                    <a:lnTo>
                      <a:pt x="1220" y="596"/>
                    </a:lnTo>
                    <a:lnTo>
                      <a:pt x="1220" y="610"/>
                    </a:lnTo>
                    <a:lnTo>
                      <a:pt x="1220" y="624"/>
                    </a:lnTo>
                    <a:lnTo>
                      <a:pt x="1205" y="638"/>
                    </a:lnTo>
                    <a:lnTo>
                      <a:pt x="1205" y="652"/>
                    </a:lnTo>
                    <a:lnTo>
                      <a:pt x="1191" y="652"/>
                    </a:lnTo>
                    <a:lnTo>
                      <a:pt x="1191" y="667"/>
                    </a:lnTo>
                    <a:lnTo>
                      <a:pt x="1191" y="681"/>
                    </a:lnTo>
                    <a:lnTo>
                      <a:pt x="1191" y="695"/>
                    </a:lnTo>
                    <a:lnTo>
                      <a:pt x="1177" y="723"/>
                    </a:lnTo>
                    <a:lnTo>
                      <a:pt x="1163" y="752"/>
                    </a:lnTo>
                    <a:lnTo>
                      <a:pt x="1149" y="780"/>
                    </a:lnTo>
                    <a:lnTo>
                      <a:pt x="1149" y="794"/>
                    </a:lnTo>
                    <a:lnTo>
                      <a:pt x="1120" y="837"/>
                    </a:lnTo>
                    <a:lnTo>
                      <a:pt x="1120" y="851"/>
                    </a:lnTo>
                    <a:lnTo>
                      <a:pt x="1106" y="865"/>
                    </a:lnTo>
                    <a:lnTo>
                      <a:pt x="1092" y="865"/>
                    </a:lnTo>
                    <a:lnTo>
                      <a:pt x="1092" y="879"/>
                    </a:lnTo>
                    <a:lnTo>
                      <a:pt x="1092" y="893"/>
                    </a:lnTo>
                    <a:lnTo>
                      <a:pt x="1078" y="908"/>
                    </a:lnTo>
                    <a:lnTo>
                      <a:pt x="1078" y="922"/>
                    </a:lnTo>
                    <a:lnTo>
                      <a:pt x="1078" y="936"/>
                    </a:lnTo>
                    <a:lnTo>
                      <a:pt x="1064" y="936"/>
                    </a:lnTo>
                    <a:lnTo>
                      <a:pt x="1078" y="936"/>
                    </a:lnTo>
                    <a:lnTo>
                      <a:pt x="1064" y="936"/>
                    </a:lnTo>
                    <a:lnTo>
                      <a:pt x="1064" y="950"/>
                    </a:lnTo>
                    <a:lnTo>
                      <a:pt x="1049" y="964"/>
                    </a:lnTo>
                    <a:lnTo>
                      <a:pt x="1049" y="979"/>
                    </a:lnTo>
                    <a:lnTo>
                      <a:pt x="1049" y="993"/>
                    </a:lnTo>
                    <a:lnTo>
                      <a:pt x="1049" y="1007"/>
                    </a:lnTo>
                    <a:lnTo>
                      <a:pt x="1035" y="1007"/>
                    </a:lnTo>
                    <a:lnTo>
                      <a:pt x="1035" y="1021"/>
                    </a:lnTo>
                    <a:lnTo>
                      <a:pt x="1021" y="1021"/>
                    </a:lnTo>
                    <a:lnTo>
                      <a:pt x="1021" y="1035"/>
                    </a:lnTo>
                    <a:lnTo>
                      <a:pt x="1021" y="1050"/>
                    </a:lnTo>
                    <a:lnTo>
                      <a:pt x="1021" y="1064"/>
                    </a:lnTo>
                    <a:lnTo>
                      <a:pt x="1007" y="1064"/>
                    </a:lnTo>
                    <a:lnTo>
                      <a:pt x="1007" y="1078"/>
                    </a:lnTo>
                    <a:lnTo>
                      <a:pt x="1007" y="1092"/>
                    </a:lnTo>
                    <a:lnTo>
                      <a:pt x="1007" y="1106"/>
                    </a:lnTo>
                    <a:lnTo>
                      <a:pt x="993" y="1106"/>
                    </a:lnTo>
                    <a:lnTo>
                      <a:pt x="993" y="1120"/>
                    </a:lnTo>
                    <a:lnTo>
                      <a:pt x="979" y="1135"/>
                    </a:lnTo>
                    <a:lnTo>
                      <a:pt x="979" y="1149"/>
                    </a:lnTo>
                    <a:lnTo>
                      <a:pt x="979" y="1163"/>
                    </a:lnTo>
                    <a:lnTo>
                      <a:pt x="964" y="1163"/>
                    </a:lnTo>
                    <a:lnTo>
                      <a:pt x="979" y="1163"/>
                    </a:lnTo>
                    <a:lnTo>
                      <a:pt x="979" y="1177"/>
                    </a:lnTo>
                    <a:lnTo>
                      <a:pt x="964" y="1177"/>
                    </a:lnTo>
                    <a:lnTo>
                      <a:pt x="964" y="1191"/>
                    </a:lnTo>
                    <a:lnTo>
                      <a:pt x="964" y="1206"/>
                    </a:lnTo>
                    <a:lnTo>
                      <a:pt x="950" y="1206"/>
                    </a:lnTo>
                    <a:lnTo>
                      <a:pt x="936" y="1206"/>
                    </a:lnTo>
                    <a:lnTo>
                      <a:pt x="936" y="1220"/>
                    </a:lnTo>
                    <a:lnTo>
                      <a:pt x="936" y="1234"/>
                    </a:lnTo>
                    <a:lnTo>
                      <a:pt x="922" y="1234"/>
                    </a:lnTo>
                    <a:lnTo>
                      <a:pt x="922" y="1248"/>
                    </a:lnTo>
                    <a:lnTo>
                      <a:pt x="908" y="1262"/>
                    </a:lnTo>
                    <a:lnTo>
                      <a:pt x="908" y="1276"/>
                    </a:lnTo>
                    <a:lnTo>
                      <a:pt x="893" y="1276"/>
                    </a:lnTo>
                    <a:lnTo>
                      <a:pt x="893" y="1291"/>
                    </a:lnTo>
                    <a:lnTo>
                      <a:pt x="879" y="1319"/>
                    </a:lnTo>
                    <a:lnTo>
                      <a:pt x="865" y="1333"/>
                    </a:lnTo>
                    <a:lnTo>
                      <a:pt x="865" y="1347"/>
                    </a:lnTo>
                    <a:lnTo>
                      <a:pt x="851" y="1347"/>
                    </a:lnTo>
                    <a:lnTo>
                      <a:pt x="851" y="1362"/>
                    </a:lnTo>
                    <a:lnTo>
                      <a:pt x="851" y="1376"/>
                    </a:lnTo>
                    <a:lnTo>
                      <a:pt x="837" y="1376"/>
                    </a:lnTo>
                    <a:lnTo>
                      <a:pt x="823" y="1390"/>
                    </a:lnTo>
                    <a:lnTo>
                      <a:pt x="823" y="1404"/>
                    </a:lnTo>
                    <a:lnTo>
                      <a:pt x="823" y="1418"/>
                    </a:lnTo>
                    <a:lnTo>
                      <a:pt x="823" y="1432"/>
                    </a:lnTo>
                    <a:lnTo>
                      <a:pt x="823" y="1447"/>
                    </a:lnTo>
                    <a:lnTo>
                      <a:pt x="808" y="1447"/>
                    </a:lnTo>
                    <a:lnTo>
                      <a:pt x="808" y="1461"/>
                    </a:lnTo>
                    <a:lnTo>
                      <a:pt x="808" y="1475"/>
                    </a:lnTo>
                    <a:lnTo>
                      <a:pt x="808" y="1489"/>
                    </a:lnTo>
                    <a:lnTo>
                      <a:pt x="808" y="1503"/>
                    </a:lnTo>
                    <a:lnTo>
                      <a:pt x="794" y="1503"/>
                    </a:lnTo>
                    <a:lnTo>
                      <a:pt x="794" y="1518"/>
                    </a:lnTo>
                    <a:lnTo>
                      <a:pt x="780" y="1518"/>
                    </a:lnTo>
                    <a:lnTo>
                      <a:pt x="752" y="1518"/>
                    </a:lnTo>
                    <a:lnTo>
                      <a:pt x="709" y="1518"/>
                    </a:lnTo>
                    <a:lnTo>
                      <a:pt x="695" y="1518"/>
                    </a:lnTo>
                    <a:lnTo>
                      <a:pt x="667" y="1518"/>
                    </a:lnTo>
                    <a:lnTo>
                      <a:pt x="638" y="1518"/>
                    </a:lnTo>
                    <a:lnTo>
                      <a:pt x="624" y="1518"/>
                    </a:lnTo>
                    <a:lnTo>
                      <a:pt x="610" y="1518"/>
                    </a:lnTo>
                    <a:lnTo>
                      <a:pt x="596" y="1518"/>
                    </a:lnTo>
                    <a:lnTo>
                      <a:pt x="581" y="1518"/>
                    </a:lnTo>
                    <a:lnTo>
                      <a:pt x="525" y="1532"/>
                    </a:lnTo>
                    <a:lnTo>
                      <a:pt x="511" y="1532"/>
                    </a:lnTo>
                    <a:lnTo>
                      <a:pt x="482" y="1546"/>
                    </a:lnTo>
                    <a:lnTo>
                      <a:pt x="468" y="1546"/>
                    </a:lnTo>
                    <a:lnTo>
                      <a:pt x="425" y="1546"/>
                    </a:lnTo>
                    <a:lnTo>
                      <a:pt x="369" y="1560"/>
                    </a:lnTo>
                    <a:lnTo>
                      <a:pt x="312" y="1574"/>
                    </a:lnTo>
                    <a:lnTo>
                      <a:pt x="312" y="1546"/>
                    </a:lnTo>
                    <a:lnTo>
                      <a:pt x="312" y="1532"/>
                    </a:lnTo>
                    <a:lnTo>
                      <a:pt x="298" y="1503"/>
                    </a:lnTo>
                    <a:lnTo>
                      <a:pt x="298" y="1475"/>
                    </a:lnTo>
                    <a:lnTo>
                      <a:pt x="284" y="1461"/>
                    </a:lnTo>
                    <a:lnTo>
                      <a:pt x="284" y="1447"/>
                    </a:lnTo>
                    <a:lnTo>
                      <a:pt x="241" y="1432"/>
                    </a:lnTo>
                    <a:lnTo>
                      <a:pt x="241" y="1418"/>
                    </a:lnTo>
                    <a:lnTo>
                      <a:pt x="199" y="1404"/>
                    </a:lnTo>
                    <a:lnTo>
                      <a:pt x="99" y="1347"/>
                    </a:lnTo>
                    <a:lnTo>
                      <a:pt x="99" y="1333"/>
                    </a:lnTo>
                    <a:lnTo>
                      <a:pt x="85" y="1319"/>
                    </a:lnTo>
                    <a:lnTo>
                      <a:pt x="57" y="1305"/>
                    </a:lnTo>
                    <a:lnTo>
                      <a:pt x="28" y="1291"/>
                    </a:lnTo>
                    <a:lnTo>
                      <a:pt x="28" y="1276"/>
                    </a:lnTo>
                    <a:lnTo>
                      <a:pt x="0" y="1248"/>
                    </a:lnTo>
                    <a:lnTo>
                      <a:pt x="28" y="1206"/>
                    </a:lnTo>
                    <a:lnTo>
                      <a:pt x="71" y="1149"/>
                    </a:lnTo>
                    <a:lnTo>
                      <a:pt x="85" y="1106"/>
                    </a:lnTo>
                    <a:lnTo>
                      <a:pt x="99" y="1106"/>
                    </a:lnTo>
                    <a:lnTo>
                      <a:pt x="128" y="1035"/>
                    </a:lnTo>
                    <a:lnTo>
                      <a:pt x="142" y="979"/>
                    </a:lnTo>
                    <a:lnTo>
                      <a:pt x="142" y="964"/>
                    </a:lnTo>
                    <a:lnTo>
                      <a:pt x="156" y="936"/>
                    </a:lnTo>
                    <a:lnTo>
                      <a:pt x="156" y="922"/>
                    </a:lnTo>
                    <a:lnTo>
                      <a:pt x="156" y="908"/>
                    </a:lnTo>
                    <a:lnTo>
                      <a:pt x="156" y="893"/>
                    </a:lnTo>
                    <a:lnTo>
                      <a:pt x="170" y="879"/>
                    </a:lnTo>
                    <a:lnTo>
                      <a:pt x="170" y="865"/>
                    </a:lnTo>
                    <a:lnTo>
                      <a:pt x="170" y="851"/>
                    </a:lnTo>
                    <a:lnTo>
                      <a:pt x="184" y="823"/>
                    </a:lnTo>
                    <a:lnTo>
                      <a:pt x="184" y="794"/>
                    </a:lnTo>
                    <a:lnTo>
                      <a:pt x="184" y="766"/>
                    </a:lnTo>
                    <a:lnTo>
                      <a:pt x="199" y="737"/>
                    </a:lnTo>
                    <a:lnTo>
                      <a:pt x="199" y="723"/>
                    </a:lnTo>
                    <a:lnTo>
                      <a:pt x="199" y="709"/>
                    </a:lnTo>
                    <a:lnTo>
                      <a:pt x="199" y="667"/>
                    </a:lnTo>
                    <a:lnTo>
                      <a:pt x="199" y="652"/>
                    </a:lnTo>
                    <a:lnTo>
                      <a:pt x="199" y="610"/>
                    </a:lnTo>
                    <a:lnTo>
                      <a:pt x="199" y="596"/>
                    </a:lnTo>
                    <a:lnTo>
                      <a:pt x="199" y="581"/>
                    </a:lnTo>
                    <a:lnTo>
                      <a:pt x="199" y="567"/>
                    </a:lnTo>
                    <a:lnTo>
                      <a:pt x="199" y="539"/>
                    </a:lnTo>
                    <a:lnTo>
                      <a:pt x="199" y="510"/>
                    </a:lnTo>
                    <a:lnTo>
                      <a:pt x="199" y="482"/>
                    </a:lnTo>
                    <a:lnTo>
                      <a:pt x="199" y="468"/>
                    </a:lnTo>
                    <a:lnTo>
                      <a:pt x="184" y="425"/>
                    </a:lnTo>
                    <a:lnTo>
                      <a:pt x="184" y="411"/>
                    </a:lnTo>
                    <a:lnTo>
                      <a:pt x="184" y="383"/>
                    </a:lnTo>
                    <a:lnTo>
                      <a:pt x="184" y="340"/>
                    </a:lnTo>
                    <a:lnTo>
                      <a:pt x="184" y="326"/>
                    </a:lnTo>
                    <a:lnTo>
                      <a:pt x="199" y="326"/>
                    </a:lnTo>
                    <a:lnTo>
                      <a:pt x="199" y="312"/>
                    </a:lnTo>
                    <a:lnTo>
                      <a:pt x="199" y="298"/>
                    </a:lnTo>
                    <a:lnTo>
                      <a:pt x="199" y="284"/>
                    </a:lnTo>
                    <a:lnTo>
                      <a:pt x="213" y="269"/>
                    </a:lnTo>
                    <a:lnTo>
                      <a:pt x="213" y="255"/>
                    </a:lnTo>
                    <a:lnTo>
                      <a:pt x="213" y="241"/>
                    </a:lnTo>
                    <a:lnTo>
                      <a:pt x="227" y="227"/>
                    </a:lnTo>
                    <a:lnTo>
                      <a:pt x="227" y="213"/>
                    </a:lnTo>
                    <a:lnTo>
                      <a:pt x="241" y="198"/>
                    </a:lnTo>
                    <a:lnTo>
                      <a:pt x="241" y="184"/>
                    </a:lnTo>
                    <a:lnTo>
                      <a:pt x="241" y="170"/>
                    </a:lnTo>
                    <a:lnTo>
                      <a:pt x="255" y="170"/>
                    </a:lnTo>
                    <a:lnTo>
                      <a:pt x="255" y="156"/>
                    </a:lnTo>
                    <a:lnTo>
                      <a:pt x="255" y="142"/>
                    </a:lnTo>
                    <a:lnTo>
                      <a:pt x="269" y="142"/>
                    </a:lnTo>
                    <a:lnTo>
                      <a:pt x="269" y="128"/>
                    </a:lnTo>
                    <a:lnTo>
                      <a:pt x="269" y="113"/>
                    </a:lnTo>
                    <a:lnTo>
                      <a:pt x="284" y="99"/>
                    </a:lnTo>
                    <a:lnTo>
                      <a:pt x="298" y="99"/>
                    </a:lnTo>
                    <a:lnTo>
                      <a:pt x="298" y="85"/>
                    </a:lnTo>
                    <a:lnTo>
                      <a:pt x="312" y="85"/>
                    </a:lnTo>
                    <a:lnTo>
                      <a:pt x="326" y="85"/>
                    </a:lnTo>
                    <a:lnTo>
                      <a:pt x="326" y="71"/>
                    </a:lnTo>
                    <a:lnTo>
                      <a:pt x="340" y="71"/>
                    </a:lnTo>
                    <a:lnTo>
                      <a:pt x="340" y="57"/>
                    </a:lnTo>
                    <a:lnTo>
                      <a:pt x="355" y="57"/>
                    </a:lnTo>
                    <a:lnTo>
                      <a:pt x="355" y="42"/>
                    </a:lnTo>
                    <a:lnTo>
                      <a:pt x="369" y="42"/>
                    </a:lnTo>
                    <a:lnTo>
                      <a:pt x="383" y="42"/>
                    </a:lnTo>
                    <a:lnTo>
                      <a:pt x="397" y="28"/>
                    </a:lnTo>
                    <a:lnTo>
                      <a:pt x="411" y="28"/>
                    </a:lnTo>
                    <a:lnTo>
                      <a:pt x="411" y="14"/>
                    </a:lnTo>
                    <a:lnTo>
                      <a:pt x="425" y="0"/>
                    </a:lnTo>
                    <a:lnTo>
                      <a:pt x="440" y="0"/>
                    </a:lnTo>
                    <a:lnTo>
                      <a:pt x="440" y="14"/>
                    </a:lnTo>
                    <a:close/>
                  </a:path>
                </a:pathLst>
              </a:custGeom>
              <a:noFill/>
              <a:ln w="9525">
                <a:solidFill>
                  <a:srgbClr val="333333"/>
                </a:solidFill>
                <a:round/>
                <a:headEnd/>
                <a:tailEnd/>
              </a:ln>
            </p:spPr>
            <p:txBody>
              <a:bodyPr/>
              <a:lstStyle/>
              <a:p>
                <a:endParaRPr lang="ja-JP" altLang="en-US"/>
              </a:p>
            </p:txBody>
          </p:sp>
          <p:sp>
            <p:nvSpPr>
              <p:cNvPr id="182" name="Freeform 50"/>
              <p:cNvSpPr>
                <a:spLocks/>
              </p:cNvSpPr>
              <p:nvPr/>
            </p:nvSpPr>
            <p:spPr bwMode="auto">
              <a:xfrm>
                <a:off x="2796" y="3404"/>
                <a:ext cx="1304" cy="1148"/>
              </a:xfrm>
              <a:custGeom>
                <a:avLst/>
                <a:gdLst>
                  <a:gd name="T0" fmla="*/ 1290 w 1304"/>
                  <a:gd name="T1" fmla="*/ 28 h 1148"/>
                  <a:gd name="T2" fmla="*/ 1290 w 1304"/>
                  <a:gd name="T3" fmla="*/ 42 h 1148"/>
                  <a:gd name="T4" fmla="*/ 1290 w 1304"/>
                  <a:gd name="T5" fmla="*/ 99 h 1148"/>
                  <a:gd name="T6" fmla="*/ 1290 w 1304"/>
                  <a:gd name="T7" fmla="*/ 113 h 1148"/>
                  <a:gd name="T8" fmla="*/ 1290 w 1304"/>
                  <a:gd name="T9" fmla="*/ 141 h 1148"/>
                  <a:gd name="T10" fmla="*/ 1304 w 1304"/>
                  <a:gd name="T11" fmla="*/ 170 h 1148"/>
                  <a:gd name="T12" fmla="*/ 1304 w 1304"/>
                  <a:gd name="T13" fmla="*/ 227 h 1148"/>
                  <a:gd name="T14" fmla="*/ 1304 w 1304"/>
                  <a:gd name="T15" fmla="*/ 269 h 1148"/>
                  <a:gd name="T16" fmla="*/ 1304 w 1304"/>
                  <a:gd name="T17" fmla="*/ 340 h 1148"/>
                  <a:gd name="T18" fmla="*/ 1304 w 1304"/>
                  <a:gd name="T19" fmla="*/ 397 h 1148"/>
                  <a:gd name="T20" fmla="*/ 1304 w 1304"/>
                  <a:gd name="T21" fmla="*/ 439 h 1148"/>
                  <a:gd name="T22" fmla="*/ 1304 w 1304"/>
                  <a:gd name="T23" fmla="*/ 482 h 1148"/>
                  <a:gd name="T24" fmla="*/ 1304 w 1304"/>
                  <a:gd name="T25" fmla="*/ 482 h 1148"/>
                  <a:gd name="T26" fmla="*/ 1304 w 1304"/>
                  <a:gd name="T27" fmla="*/ 482 h 1148"/>
                  <a:gd name="T28" fmla="*/ 1304 w 1304"/>
                  <a:gd name="T29" fmla="*/ 496 h 1148"/>
                  <a:gd name="T30" fmla="*/ 1304 w 1304"/>
                  <a:gd name="T31" fmla="*/ 539 h 1148"/>
                  <a:gd name="T32" fmla="*/ 1304 w 1304"/>
                  <a:gd name="T33" fmla="*/ 581 h 1148"/>
                  <a:gd name="T34" fmla="*/ 1304 w 1304"/>
                  <a:gd name="T35" fmla="*/ 638 h 1148"/>
                  <a:gd name="T36" fmla="*/ 1290 w 1304"/>
                  <a:gd name="T37" fmla="*/ 709 h 1148"/>
                  <a:gd name="T38" fmla="*/ 1290 w 1304"/>
                  <a:gd name="T39" fmla="*/ 794 h 1148"/>
                  <a:gd name="T40" fmla="*/ 1290 w 1304"/>
                  <a:gd name="T41" fmla="*/ 851 h 1148"/>
                  <a:gd name="T42" fmla="*/ 1276 w 1304"/>
                  <a:gd name="T43" fmla="*/ 907 h 1148"/>
                  <a:gd name="T44" fmla="*/ 1276 w 1304"/>
                  <a:gd name="T45" fmla="*/ 964 h 1148"/>
                  <a:gd name="T46" fmla="*/ 1276 w 1304"/>
                  <a:gd name="T47" fmla="*/ 1035 h 1148"/>
                  <a:gd name="T48" fmla="*/ 1262 w 1304"/>
                  <a:gd name="T49" fmla="*/ 1049 h 1148"/>
                  <a:gd name="T50" fmla="*/ 1191 w 1304"/>
                  <a:gd name="T51" fmla="*/ 1049 h 1148"/>
                  <a:gd name="T52" fmla="*/ 1120 w 1304"/>
                  <a:gd name="T53" fmla="*/ 1035 h 1148"/>
                  <a:gd name="T54" fmla="*/ 1078 w 1304"/>
                  <a:gd name="T55" fmla="*/ 1021 h 1148"/>
                  <a:gd name="T56" fmla="*/ 964 w 1304"/>
                  <a:gd name="T57" fmla="*/ 1021 h 1148"/>
                  <a:gd name="T58" fmla="*/ 879 w 1304"/>
                  <a:gd name="T59" fmla="*/ 1007 h 1148"/>
                  <a:gd name="T60" fmla="*/ 780 w 1304"/>
                  <a:gd name="T61" fmla="*/ 1035 h 1148"/>
                  <a:gd name="T62" fmla="*/ 723 w 1304"/>
                  <a:gd name="T63" fmla="*/ 1035 h 1148"/>
                  <a:gd name="T64" fmla="*/ 695 w 1304"/>
                  <a:gd name="T65" fmla="*/ 1049 h 1148"/>
                  <a:gd name="T66" fmla="*/ 666 w 1304"/>
                  <a:gd name="T67" fmla="*/ 1092 h 1148"/>
                  <a:gd name="T68" fmla="*/ 624 w 1304"/>
                  <a:gd name="T69" fmla="*/ 1106 h 1148"/>
                  <a:gd name="T70" fmla="*/ 510 w 1304"/>
                  <a:gd name="T71" fmla="*/ 1134 h 1148"/>
                  <a:gd name="T72" fmla="*/ 454 w 1304"/>
                  <a:gd name="T73" fmla="*/ 1148 h 1148"/>
                  <a:gd name="T74" fmla="*/ 411 w 1304"/>
                  <a:gd name="T75" fmla="*/ 1106 h 1148"/>
                  <a:gd name="T76" fmla="*/ 397 w 1304"/>
                  <a:gd name="T77" fmla="*/ 1092 h 1148"/>
                  <a:gd name="T78" fmla="*/ 354 w 1304"/>
                  <a:gd name="T79" fmla="*/ 1049 h 1148"/>
                  <a:gd name="T80" fmla="*/ 227 w 1304"/>
                  <a:gd name="T81" fmla="*/ 936 h 1148"/>
                  <a:gd name="T82" fmla="*/ 127 w 1304"/>
                  <a:gd name="T83" fmla="*/ 836 h 1148"/>
                  <a:gd name="T84" fmla="*/ 14 w 1304"/>
                  <a:gd name="T85" fmla="*/ 709 h 1148"/>
                  <a:gd name="T86" fmla="*/ 14 w 1304"/>
                  <a:gd name="T87" fmla="*/ 666 h 1148"/>
                  <a:gd name="T88" fmla="*/ 184 w 1304"/>
                  <a:gd name="T89" fmla="*/ 595 h 1148"/>
                  <a:gd name="T90" fmla="*/ 326 w 1304"/>
                  <a:gd name="T91" fmla="*/ 539 h 1148"/>
                  <a:gd name="T92" fmla="*/ 383 w 1304"/>
                  <a:gd name="T93" fmla="*/ 539 h 1148"/>
                  <a:gd name="T94" fmla="*/ 510 w 1304"/>
                  <a:gd name="T95" fmla="*/ 482 h 1148"/>
                  <a:gd name="T96" fmla="*/ 680 w 1304"/>
                  <a:gd name="T97" fmla="*/ 368 h 1148"/>
                  <a:gd name="T98" fmla="*/ 737 w 1304"/>
                  <a:gd name="T99" fmla="*/ 354 h 1148"/>
                  <a:gd name="T100" fmla="*/ 780 w 1304"/>
                  <a:gd name="T101" fmla="*/ 312 h 1148"/>
                  <a:gd name="T102" fmla="*/ 794 w 1304"/>
                  <a:gd name="T103" fmla="*/ 312 h 1148"/>
                  <a:gd name="T104" fmla="*/ 836 w 1304"/>
                  <a:gd name="T105" fmla="*/ 283 h 1148"/>
                  <a:gd name="T106" fmla="*/ 950 w 1304"/>
                  <a:gd name="T107" fmla="*/ 198 h 1148"/>
                  <a:gd name="T108" fmla="*/ 1049 w 1304"/>
                  <a:gd name="T109" fmla="*/ 141 h 1148"/>
                  <a:gd name="T110" fmla="*/ 1063 w 1304"/>
                  <a:gd name="T111" fmla="*/ 127 h 1148"/>
                  <a:gd name="T112" fmla="*/ 1120 w 1304"/>
                  <a:gd name="T113" fmla="*/ 85 h 1148"/>
                  <a:gd name="T114" fmla="*/ 1163 w 1304"/>
                  <a:gd name="T115" fmla="*/ 42 h 1148"/>
                  <a:gd name="T116" fmla="*/ 1177 w 1304"/>
                  <a:gd name="T117" fmla="*/ 14 h 1148"/>
                  <a:gd name="T118" fmla="*/ 1219 w 1304"/>
                  <a:gd name="T119" fmla="*/ 14 h 1148"/>
                  <a:gd name="T120" fmla="*/ 1234 w 1304"/>
                  <a:gd name="T121" fmla="*/ 14 h 1148"/>
                  <a:gd name="T122" fmla="*/ 1248 w 1304"/>
                  <a:gd name="T123" fmla="*/ 14 h 1148"/>
                  <a:gd name="T124" fmla="*/ 1276 w 1304"/>
                  <a:gd name="T125" fmla="*/ 0 h 1148"/>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304"/>
                  <a:gd name="T190" fmla="*/ 0 h 1148"/>
                  <a:gd name="T191" fmla="*/ 1304 w 1304"/>
                  <a:gd name="T192" fmla="*/ 1148 h 1148"/>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304" h="1148">
                    <a:moveTo>
                      <a:pt x="1290" y="0"/>
                    </a:moveTo>
                    <a:lnTo>
                      <a:pt x="1290" y="14"/>
                    </a:lnTo>
                    <a:lnTo>
                      <a:pt x="1290" y="28"/>
                    </a:lnTo>
                    <a:lnTo>
                      <a:pt x="1290" y="42"/>
                    </a:lnTo>
                    <a:lnTo>
                      <a:pt x="1290" y="56"/>
                    </a:lnTo>
                    <a:lnTo>
                      <a:pt x="1290" y="99"/>
                    </a:lnTo>
                    <a:lnTo>
                      <a:pt x="1290" y="113"/>
                    </a:lnTo>
                    <a:lnTo>
                      <a:pt x="1290" y="141"/>
                    </a:lnTo>
                    <a:lnTo>
                      <a:pt x="1304" y="156"/>
                    </a:lnTo>
                    <a:lnTo>
                      <a:pt x="1304" y="170"/>
                    </a:lnTo>
                    <a:lnTo>
                      <a:pt x="1304" y="198"/>
                    </a:lnTo>
                    <a:lnTo>
                      <a:pt x="1304" y="212"/>
                    </a:lnTo>
                    <a:lnTo>
                      <a:pt x="1304" y="227"/>
                    </a:lnTo>
                    <a:lnTo>
                      <a:pt x="1304" y="255"/>
                    </a:lnTo>
                    <a:lnTo>
                      <a:pt x="1304" y="269"/>
                    </a:lnTo>
                    <a:lnTo>
                      <a:pt x="1304" y="283"/>
                    </a:lnTo>
                    <a:lnTo>
                      <a:pt x="1304" y="297"/>
                    </a:lnTo>
                    <a:lnTo>
                      <a:pt x="1304" y="326"/>
                    </a:lnTo>
                    <a:lnTo>
                      <a:pt x="1304" y="340"/>
                    </a:lnTo>
                    <a:lnTo>
                      <a:pt x="1304" y="383"/>
                    </a:lnTo>
                    <a:lnTo>
                      <a:pt x="1304" y="397"/>
                    </a:lnTo>
                    <a:lnTo>
                      <a:pt x="1304" y="411"/>
                    </a:lnTo>
                    <a:lnTo>
                      <a:pt x="1304" y="439"/>
                    </a:lnTo>
                    <a:lnTo>
                      <a:pt x="1304" y="453"/>
                    </a:lnTo>
                    <a:lnTo>
                      <a:pt x="1304" y="468"/>
                    </a:lnTo>
                    <a:lnTo>
                      <a:pt x="1304" y="482"/>
                    </a:lnTo>
                    <a:lnTo>
                      <a:pt x="1304" y="496"/>
                    </a:lnTo>
                    <a:lnTo>
                      <a:pt x="1304" y="510"/>
                    </a:lnTo>
                    <a:lnTo>
                      <a:pt x="1304" y="524"/>
                    </a:lnTo>
                    <a:lnTo>
                      <a:pt x="1304" y="539"/>
                    </a:lnTo>
                    <a:lnTo>
                      <a:pt x="1304" y="581"/>
                    </a:lnTo>
                    <a:lnTo>
                      <a:pt x="1304" y="595"/>
                    </a:lnTo>
                    <a:lnTo>
                      <a:pt x="1304" y="609"/>
                    </a:lnTo>
                    <a:lnTo>
                      <a:pt x="1304" y="624"/>
                    </a:lnTo>
                    <a:lnTo>
                      <a:pt x="1304" y="638"/>
                    </a:lnTo>
                    <a:lnTo>
                      <a:pt x="1304" y="652"/>
                    </a:lnTo>
                    <a:lnTo>
                      <a:pt x="1304" y="666"/>
                    </a:lnTo>
                    <a:lnTo>
                      <a:pt x="1304" y="680"/>
                    </a:lnTo>
                    <a:lnTo>
                      <a:pt x="1304" y="695"/>
                    </a:lnTo>
                    <a:lnTo>
                      <a:pt x="1290" y="709"/>
                    </a:lnTo>
                    <a:lnTo>
                      <a:pt x="1290" y="751"/>
                    </a:lnTo>
                    <a:lnTo>
                      <a:pt x="1290" y="766"/>
                    </a:lnTo>
                    <a:lnTo>
                      <a:pt x="1290" y="794"/>
                    </a:lnTo>
                    <a:lnTo>
                      <a:pt x="1290" y="808"/>
                    </a:lnTo>
                    <a:lnTo>
                      <a:pt x="1290" y="851"/>
                    </a:lnTo>
                    <a:lnTo>
                      <a:pt x="1276" y="907"/>
                    </a:lnTo>
                    <a:lnTo>
                      <a:pt x="1276" y="936"/>
                    </a:lnTo>
                    <a:lnTo>
                      <a:pt x="1276" y="950"/>
                    </a:lnTo>
                    <a:lnTo>
                      <a:pt x="1276" y="964"/>
                    </a:lnTo>
                    <a:lnTo>
                      <a:pt x="1276" y="992"/>
                    </a:lnTo>
                    <a:lnTo>
                      <a:pt x="1276" y="1035"/>
                    </a:lnTo>
                    <a:lnTo>
                      <a:pt x="1262" y="1035"/>
                    </a:lnTo>
                    <a:lnTo>
                      <a:pt x="1262" y="1049"/>
                    </a:lnTo>
                    <a:lnTo>
                      <a:pt x="1248" y="1049"/>
                    </a:lnTo>
                    <a:lnTo>
                      <a:pt x="1205" y="1049"/>
                    </a:lnTo>
                    <a:lnTo>
                      <a:pt x="1191" y="1049"/>
                    </a:lnTo>
                    <a:lnTo>
                      <a:pt x="1177" y="1049"/>
                    </a:lnTo>
                    <a:lnTo>
                      <a:pt x="1163" y="1035"/>
                    </a:lnTo>
                    <a:lnTo>
                      <a:pt x="1148" y="1035"/>
                    </a:lnTo>
                    <a:lnTo>
                      <a:pt x="1134" y="1035"/>
                    </a:lnTo>
                    <a:lnTo>
                      <a:pt x="1120" y="1035"/>
                    </a:lnTo>
                    <a:lnTo>
                      <a:pt x="1092" y="1035"/>
                    </a:lnTo>
                    <a:lnTo>
                      <a:pt x="1078" y="1021"/>
                    </a:lnTo>
                    <a:lnTo>
                      <a:pt x="1035" y="1021"/>
                    </a:lnTo>
                    <a:lnTo>
                      <a:pt x="1021" y="1021"/>
                    </a:lnTo>
                    <a:lnTo>
                      <a:pt x="1007" y="1021"/>
                    </a:lnTo>
                    <a:lnTo>
                      <a:pt x="964" y="1021"/>
                    </a:lnTo>
                    <a:lnTo>
                      <a:pt x="950" y="1021"/>
                    </a:lnTo>
                    <a:lnTo>
                      <a:pt x="907" y="1007"/>
                    </a:lnTo>
                    <a:lnTo>
                      <a:pt x="893" y="1007"/>
                    </a:lnTo>
                    <a:lnTo>
                      <a:pt x="879" y="1007"/>
                    </a:lnTo>
                    <a:lnTo>
                      <a:pt x="865" y="1007"/>
                    </a:lnTo>
                    <a:lnTo>
                      <a:pt x="851" y="1021"/>
                    </a:lnTo>
                    <a:lnTo>
                      <a:pt x="808" y="1021"/>
                    </a:lnTo>
                    <a:lnTo>
                      <a:pt x="780" y="1035"/>
                    </a:lnTo>
                    <a:lnTo>
                      <a:pt x="751" y="1035"/>
                    </a:lnTo>
                    <a:lnTo>
                      <a:pt x="737" y="1035"/>
                    </a:lnTo>
                    <a:lnTo>
                      <a:pt x="723" y="1035"/>
                    </a:lnTo>
                    <a:lnTo>
                      <a:pt x="709" y="1049"/>
                    </a:lnTo>
                    <a:lnTo>
                      <a:pt x="695" y="1049"/>
                    </a:lnTo>
                    <a:lnTo>
                      <a:pt x="695" y="1063"/>
                    </a:lnTo>
                    <a:lnTo>
                      <a:pt x="680" y="1078"/>
                    </a:lnTo>
                    <a:lnTo>
                      <a:pt x="666" y="1092"/>
                    </a:lnTo>
                    <a:lnTo>
                      <a:pt x="652" y="1092"/>
                    </a:lnTo>
                    <a:lnTo>
                      <a:pt x="638" y="1106"/>
                    </a:lnTo>
                    <a:lnTo>
                      <a:pt x="624" y="1106"/>
                    </a:lnTo>
                    <a:lnTo>
                      <a:pt x="610" y="1106"/>
                    </a:lnTo>
                    <a:lnTo>
                      <a:pt x="567" y="1120"/>
                    </a:lnTo>
                    <a:lnTo>
                      <a:pt x="524" y="1134"/>
                    </a:lnTo>
                    <a:lnTo>
                      <a:pt x="510" y="1134"/>
                    </a:lnTo>
                    <a:lnTo>
                      <a:pt x="496" y="1134"/>
                    </a:lnTo>
                    <a:lnTo>
                      <a:pt x="482" y="1134"/>
                    </a:lnTo>
                    <a:lnTo>
                      <a:pt x="454" y="1148"/>
                    </a:lnTo>
                    <a:lnTo>
                      <a:pt x="425" y="1120"/>
                    </a:lnTo>
                    <a:lnTo>
                      <a:pt x="411" y="1106"/>
                    </a:lnTo>
                    <a:lnTo>
                      <a:pt x="411" y="1092"/>
                    </a:lnTo>
                    <a:lnTo>
                      <a:pt x="397" y="1092"/>
                    </a:lnTo>
                    <a:lnTo>
                      <a:pt x="383" y="1078"/>
                    </a:lnTo>
                    <a:lnTo>
                      <a:pt x="368" y="1063"/>
                    </a:lnTo>
                    <a:lnTo>
                      <a:pt x="354" y="1049"/>
                    </a:lnTo>
                    <a:lnTo>
                      <a:pt x="326" y="1021"/>
                    </a:lnTo>
                    <a:lnTo>
                      <a:pt x="283" y="992"/>
                    </a:lnTo>
                    <a:lnTo>
                      <a:pt x="227" y="936"/>
                    </a:lnTo>
                    <a:lnTo>
                      <a:pt x="227" y="922"/>
                    </a:lnTo>
                    <a:lnTo>
                      <a:pt x="170" y="865"/>
                    </a:lnTo>
                    <a:lnTo>
                      <a:pt x="127" y="836"/>
                    </a:lnTo>
                    <a:lnTo>
                      <a:pt x="85" y="794"/>
                    </a:lnTo>
                    <a:lnTo>
                      <a:pt x="56" y="766"/>
                    </a:lnTo>
                    <a:lnTo>
                      <a:pt x="42" y="751"/>
                    </a:lnTo>
                    <a:lnTo>
                      <a:pt x="14" y="723"/>
                    </a:lnTo>
                    <a:lnTo>
                      <a:pt x="14" y="709"/>
                    </a:lnTo>
                    <a:lnTo>
                      <a:pt x="0" y="709"/>
                    </a:lnTo>
                    <a:lnTo>
                      <a:pt x="0" y="695"/>
                    </a:lnTo>
                    <a:lnTo>
                      <a:pt x="0" y="680"/>
                    </a:lnTo>
                    <a:lnTo>
                      <a:pt x="0" y="666"/>
                    </a:lnTo>
                    <a:lnTo>
                      <a:pt x="14" y="666"/>
                    </a:lnTo>
                    <a:lnTo>
                      <a:pt x="56" y="652"/>
                    </a:lnTo>
                    <a:lnTo>
                      <a:pt x="99" y="624"/>
                    </a:lnTo>
                    <a:lnTo>
                      <a:pt x="113" y="624"/>
                    </a:lnTo>
                    <a:lnTo>
                      <a:pt x="142" y="609"/>
                    </a:lnTo>
                    <a:lnTo>
                      <a:pt x="170" y="595"/>
                    </a:lnTo>
                    <a:lnTo>
                      <a:pt x="184" y="595"/>
                    </a:lnTo>
                    <a:lnTo>
                      <a:pt x="212" y="581"/>
                    </a:lnTo>
                    <a:lnTo>
                      <a:pt x="255" y="567"/>
                    </a:lnTo>
                    <a:lnTo>
                      <a:pt x="269" y="567"/>
                    </a:lnTo>
                    <a:lnTo>
                      <a:pt x="298" y="553"/>
                    </a:lnTo>
                    <a:lnTo>
                      <a:pt x="326" y="539"/>
                    </a:lnTo>
                    <a:lnTo>
                      <a:pt x="340" y="539"/>
                    </a:lnTo>
                    <a:lnTo>
                      <a:pt x="354" y="539"/>
                    </a:lnTo>
                    <a:lnTo>
                      <a:pt x="368" y="539"/>
                    </a:lnTo>
                    <a:lnTo>
                      <a:pt x="383" y="539"/>
                    </a:lnTo>
                    <a:lnTo>
                      <a:pt x="383" y="524"/>
                    </a:lnTo>
                    <a:lnTo>
                      <a:pt x="397" y="524"/>
                    </a:lnTo>
                    <a:lnTo>
                      <a:pt x="411" y="524"/>
                    </a:lnTo>
                    <a:lnTo>
                      <a:pt x="496" y="482"/>
                    </a:lnTo>
                    <a:lnTo>
                      <a:pt x="510" y="482"/>
                    </a:lnTo>
                    <a:lnTo>
                      <a:pt x="524" y="468"/>
                    </a:lnTo>
                    <a:lnTo>
                      <a:pt x="581" y="453"/>
                    </a:lnTo>
                    <a:lnTo>
                      <a:pt x="624" y="425"/>
                    </a:lnTo>
                    <a:lnTo>
                      <a:pt x="652" y="411"/>
                    </a:lnTo>
                    <a:lnTo>
                      <a:pt x="680" y="368"/>
                    </a:lnTo>
                    <a:lnTo>
                      <a:pt x="709" y="354"/>
                    </a:lnTo>
                    <a:lnTo>
                      <a:pt x="737" y="354"/>
                    </a:lnTo>
                    <a:lnTo>
                      <a:pt x="751" y="340"/>
                    </a:lnTo>
                    <a:lnTo>
                      <a:pt x="766" y="340"/>
                    </a:lnTo>
                    <a:lnTo>
                      <a:pt x="780" y="312"/>
                    </a:lnTo>
                    <a:lnTo>
                      <a:pt x="794" y="312"/>
                    </a:lnTo>
                    <a:lnTo>
                      <a:pt x="794" y="297"/>
                    </a:lnTo>
                    <a:lnTo>
                      <a:pt x="808" y="297"/>
                    </a:lnTo>
                    <a:lnTo>
                      <a:pt x="822" y="283"/>
                    </a:lnTo>
                    <a:lnTo>
                      <a:pt x="836" y="283"/>
                    </a:lnTo>
                    <a:lnTo>
                      <a:pt x="851" y="269"/>
                    </a:lnTo>
                    <a:lnTo>
                      <a:pt x="922" y="227"/>
                    </a:lnTo>
                    <a:lnTo>
                      <a:pt x="950" y="198"/>
                    </a:lnTo>
                    <a:lnTo>
                      <a:pt x="964" y="198"/>
                    </a:lnTo>
                    <a:lnTo>
                      <a:pt x="964" y="184"/>
                    </a:lnTo>
                    <a:lnTo>
                      <a:pt x="1035" y="141"/>
                    </a:lnTo>
                    <a:lnTo>
                      <a:pt x="1049" y="141"/>
                    </a:lnTo>
                    <a:lnTo>
                      <a:pt x="1063" y="141"/>
                    </a:lnTo>
                    <a:lnTo>
                      <a:pt x="1063" y="127"/>
                    </a:lnTo>
                    <a:lnTo>
                      <a:pt x="1078" y="127"/>
                    </a:lnTo>
                    <a:lnTo>
                      <a:pt x="1092" y="113"/>
                    </a:lnTo>
                    <a:lnTo>
                      <a:pt x="1092" y="99"/>
                    </a:lnTo>
                    <a:lnTo>
                      <a:pt x="1106" y="85"/>
                    </a:lnTo>
                    <a:lnTo>
                      <a:pt x="1120" y="85"/>
                    </a:lnTo>
                    <a:lnTo>
                      <a:pt x="1120" y="70"/>
                    </a:lnTo>
                    <a:lnTo>
                      <a:pt x="1134" y="70"/>
                    </a:lnTo>
                    <a:lnTo>
                      <a:pt x="1148" y="56"/>
                    </a:lnTo>
                    <a:lnTo>
                      <a:pt x="1163" y="42"/>
                    </a:lnTo>
                    <a:lnTo>
                      <a:pt x="1163" y="28"/>
                    </a:lnTo>
                    <a:lnTo>
                      <a:pt x="1177" y="28"/>
                    </a:lnTo>
                    <a:lnTo>
                      <a:pt x="1177" y="14"/>
                    </a:lnTo>
                    <a:lnTo>
                      <a:pt x="1191" y="14"/>
                    </a:lnTo>
                    <a:lnTo>
                      <a:pt x="1205" y="14"/>
                    </a:lnTo>
                    <a:lnTo>
                      <a:pt x="1219" y="14"/>
                    </a:lnTo>
                    <a:lnTo>
                      <a:pt x="1234" y="14"/>
                    </a:lnTo>
                    <a:lnTo>
                      <a:pt x="1248" y="14"/>
                    </a:lnTo>
                    <a:lnTo>
                      <a:pt x="1262" y="0"/>
                    </a:lnTo>
                    <a:lnTo>
                      <a:pt x="1276" y="0"/>
                    </a:lnTo>
                    <a:lnTo>
                      <a:pt x="1290" y="0"/>
                    </a:lnTo>
                    <a:close/>
                  </a:path>
                </a:pathLst>
              </a:custGeom>
              <a:pattFill prst="pct25">
                <a:fgClr>
                  <a:srgbClr val="FF9900"/>
                </a:fgClr>
                <a:bgClr>
                  <a:srgbClr val="FFFFFF"/>
                </a:bgClr>
              </a:pattFill>
              <a:ln w="9525">
                <a:solidFill>
                  <a:srgbClr val="333333"/>
                </a:solidFill>
                <a:round/>
                <a:headEnd/>
                <a:tailEnd/>
              </a:ln>
            </p:spPr>
            <p:txBody>
              <a:bodyPr/>
              <a:lstStyle/>
              <a:p>
                <a:endParaRPr lang="ja-JP" altLang="en-US"/>
              </a:p>
            </p:txBody>
          </p:sp>
          <p:sp>
            <p:nvSpPr>
              <p:cNvPr id="183" name="Freeform 48"/>
              <p:cNvSpPr>
                <a:spLocks/>
              </p:cNvSpPr>
              <p:nvPr/>
            </p:nvSpPr>
            <p:spPr bwMode="auto">
              <a:xfrm>
                <a:off x="556" y="1829"/>
                <a:ext cx="2664" cy="2171"/>
              </a:xfrm>
              <a:custGeom>
                <a:avLst/>
                <a:gdLst>
                  <a:gd name="T0" fmla="*/ 0 w 2666"/>
                  <a:gd name="T1" fmla="*/ 1829 h 2170"/>
                  <a:gd name="T2" fmla="*/ 57 w 2666"/>
                  <a:gd name="T3" fmla="*/ 1716 h 2170"/>
                  <a:gd name="T4" fmla="*/ 184 w 2666"/>
                  <a:gd name="T5" fmla="*/ 1517 h 2170"/>
                  <a:gd name="T6" fmla="*/ 284 w 2666"/>
                  <a:gd name="T7" fmla="*/ 1361 h 2170"/>
                  <a:gd name="T8" fmla="*/ 383 w 2666"/>
                  <a:gd name="T9" fmla="*/ 1234 h 2170"/>
                  <a:gd name="T10" fmla="*/ 468 w 2666"/>
                  <a:gd name="T11" fmla="*/ 1177 h 2170"/>
                  <a:gd name="T12" fmla="*/ 567 w 2666"/>
                  <a:gd name="T13" fmla="*/ 1134 h 2170"/>
                  <a:gd name="T14" fmla="*/ 837 w 2666"/>
                  <a:gd name="T15" fmla="*/ 1049 h 2170"/>
                  <a:gd name="T16" fmla="*/ 908 w 2666"/>
                  <a:gd name="T17" fmla="*/ 1021 h 2170"/>
                  <a:gd name="T18" fmla="*/ 936 w 2666"/>
                  <a:gd name="T19" fmla="*/ 964 h 2170"/>
                  <a:gd name="T20" fmla="*/ 1007 w 2666"/>
                  <a:gd name="T21" fmla="*/ 851 h 2170"/>
                  <a:gd name="T22" fmla="*/ 1049 w 2666"/>
                  <a:gd name="T23" fmla="*/ 794 h 2170"/>
                  <a:gd name="T24" fmla="*/ 1078 w 2666"/>
                  <a:gd name="T25" fmla="*/ 780 h 2170"/>
                  <a:gd name="T26" fmla="*/ 1134 w 2666"/>
                  <a:gd name="T27" fmla="*/ 737 h 2170"/>
                  <a:gd name="T28" fmla="*/ 1205 w 2666"/>
                  <a:gd name="T29" fmla="*/ 695 h 2170"/>
                  <a:gd name="T30" fmla="*/ 1305 w 2666"/>
                  <a:gd name="T31" fmla="*/ 638 h 2170"/>
                  <a:gd name="T32" fmla="*/ 1418 w 2666"/>
                  <a:gd name="T33" fmla="*/ 595 h 2170"/>
                  <a:gd name="T34" fmla="*/ 1532 w 2666"/>
                  <a:gd name="T35" fmla="*/ 553 h 2170"/>
                  <a:gd name="T36" fmla="*/ 1617 w 2666"/>
                  <a:gd name="T37" fmla="*/ 510 h 2170"/>
                  <a:gd name="T38" fmla="*/ 1702 w 2666"/>
                  <a:gd name="T39" fmla="*/ 439 h 2170"/>
                  <a:gd name="T40" fmla="*/ 1744 w 2666"/>
                  <a:gd name="T41" fmla="*/ 340 h 2170"/>
                  <a:gd name="T42" fmla="*/ 1730 w 2666"/>
                  <a:gd name="T43" fmla="*/ 269 h 2170"/>
                  <a:gd name="T44" fmla="*/ 1688 w 2666"/>
                  <a:gd name="T45" fmla="*/ 156 h 2170"/>
                  <a:gd name="T46" fmla="*/ 1659 w 2666"/>
                  <a:gd name="T47" fmla="*/ 56 h 2170"/>
                  <a:gd name="T48" fmla="*/ 1688 w 2666"/>
                  <a:gd name="T49" fmla="*/ 14 h 2170"/>
                  <a:gd name="T50" fmla="*/ 1872 w 2666"/>
                  <a:gd name="T51" fmla="*/ 56 h 2170"/>
                  <a:gd name="T52" fmla="*/ 1915 w 2666"/>
                  <a:gd name="T53" fmla="*/ 70 h 2170"/>
                  <a:gd name="T54" fmla="*/ 1943 w 2666"/>
                  <a:gd name="T55" fmla="*/ 85 h 2170"/>
                  <a:gd name="T56" fmla="*/ 1971 w 2666"/>
                  <a:gd name="T57" fmla="*/ 99 h 2170"/>
                  <a:gd name="T58" fmla="*/ 2014 w 2666"/>
                  <a:gd name="T59" fmla="*/ 127 h 2170"/>
                  <a:gd name="T60" fmla="*/ 2042 w 2666"/>
                  <a:gd name="T61" fmla="*/ 156 h 2170"/>
                  <a:gd name="T62" fmla="*/ 2056 w 2666"/>
                  <a:gd name="T63" fmla="*/ 170 h 2170"/>
                  <a:gd name="T64" fmla="*/ 2099 w 2666"/>
                  <a:gd name="T65" fmla="*/ 226 h 2170"/>
                  <a:gd name="T66" fmla="*/ 2127 w 2666"/>
                  <a:gd name="T67" fmla="*/ 269 h 2170"/>
                  <a:gd name="T68" fmla="*/ 2170 w 2666"/>
                  <a:gd name="T69" fmla="*/ 297 h 2170"/>
                  <a:gd name="T70" fmla="*/ 2212 w 2666"/>
                  <a:gd name="T71" fmla="*/ 340 h 2170"/>
                  <a:gd name="T72" fmla="*/ 2255 w 2666"/>
                  <a:gd name="T73" fmla="*/ 411 h 2170"/>
                  <a:gd name="T74" fmla="*/ 2283 w 2666"/>
                  <a:gd name="T75" fmla="*/ 453 h 2170"/>
                  <a:gd name="T76" fmla="*/ 2326 w 2666"/>
                  <a:gd name="T77" fmla="*/ 510 h 2170"/>
                  <a:gd name="T78" fmla="*/ 2354 w 2666"/>
                  <a:gd name="T79" fmla="*/ 553 h 2170"/>
                  <a:gd name="T80" fmla="*/ 2411 w 2666"/>
                  <a:gd name="T81" fmla="*/ 624 h 2170"/>
                  <a:gd name="T82" fmla="*/ 2439 w 2666"/>
                  <a:gd name="T83" fmla="*/ 680 h 2170"/>
                  <a:gd name="T84" fmla="*/ 2468 w 2666"/>
                  <a:gd name="T85" fmla="*/ 709 h 2170"/>
                  <a:gd name="T86" fmla="*/ 2496 w 2666"/>
                  <a:gd name="T87" fmla="*/ 765 h 2170"/>
                  <a:gd name="T88" fmla="*/ 2553 w 2666"/>
                  <a:gd name="T89" fmla="*/ 836 h 2170"/>
                  <a:gd name="T90" fmla="*/ 2581 w 2666"/>
                  <a:gd name="T91" fmla="*/ 879 h 2170"/>
                  <a:gd name="T92" fmla="*/ 2666 w 2666"/>
                  <a:gd name="T93" fmla="*/ 1007 h 2170"/>
                  <a:gd name="T94" fmla="*/ 2510 w 2666"/>
                  <a:gd name="T95" fmla="*/ 1120 h 2170"/>
                  <a:gd name="T96" fmla="*/ 2397 w 2666"/>
                  <a:gd name="T97" fmla="*/ 1205 h 2170"/>
                  <a:gd name="T98" fmla="*/ 2241 w 2666"/>
                  <a:gd name="T99" fmla="*/ 1304 h 2170"/>
                  <a:gd name="T100" fmla="*/ 2141 w 2666"/>
                  <a:gd name="T101" fmla="*/ 1375 h 2170"/>
                  <a:gd name="T102" fmla="*/ 2014 w 2666"/>
                  <a:gd name="T103" fmla="*/ 1446 h 2170"/>
                  <a:gd name="T104" fmla="*/ 1744 w 2666"/>
                  <a:gd name="T105" fmla="*/ 1588 h 2170"/>
                  <a:gd name="T106" fmla="*/ 1489 w 2666"/>
                  <a:gd name="T107" fmla="*/ 1730 h 2170"/>
                  <a:gd name="T108" fmla="*/ 1347 w 2666"/>
                  <a:gd name="T109" fmla="*/ 1787 h 2170"/>
                  <a:gd name="T110" fmla="*/ 1220 w 2666"/>
                  <a:gd name="T111" fmla="*/ 1844 h 2170"/>
                  <a:gd name="T112" fmla="*/ 1106 w 2666"/>
                  <a:gd name="T113" fmla="*/ 1900 h 2170"/>
                  <a:gd name="T114" fmla="*/ 539 w 2666"/>
                  <a:gd name="T115" fmla="*/ 2085 h 2170"/>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2666"/>
                  <a:gd name="T175" fmla="*/ 0 h 2170"/>
                  <a:gd name="T176" fmla="*/ 2666 w 2666"/>
                  <a:gd name="T177" fmla="*/ 2170 h 2170"/>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2666" h="2170">
                    <a:moveTo>
                      <a:pt x="440" y="2127"/>
                    </a:moveTo>
                    <a:lnTo>
                      <a:pt x="298" y="2170"/>
                    </a:lnTo>
                    <a:lnTo>
                      <a:pt x="284" y="2156"/>
                    </a:lnTo>
                    <a:lnTo>
                      <a:pt x="255" y="2127"/>
                    </a:lnTo>
                    <a:lnTo>
                      <a:pt x="170" y="2028"/>
                    </a:lnTo>
                    <a:lnTo>
                      <a:pt x="156" y="2014"/>
                    </a:lnTo>
                    <a:lnTo>
                      <a:pt x="0" y="1829"/>
                    </a:lnTo>
                    <a:lnTo>
                      <a:pt x="14" y="1815"/>
                    </a:lnTo>
                    <a:lnTo>
                      <a:pt x="14" y="1801"/>
                    </a:lnTo>
                    <a:lnTo>
                      <a:pt x="28" y="1787"/>
                    </a:lnTo>
                    <a:lnTo>
                      <a:pt x="42" y="1773"/>
                    </a:lnTo>
                    <a:lnTo>
                      <a:pt x="42" y="1744"/>
                    </a:lnTo>
                    <a:lnTo>
                      <a:pt x="57" y="1730"/>
                    </a:lnTo>
                    <a:lnTo>
                      <a:pt x="57" y="1716"/>
                    </a:lnTo>
                    <a:lnTo>
                      <a:pt x="71" y="1716"/>
                    </a:lnTo>
                    <a:lnTo>
                      <a:pt x="85" y="1687"/>
                    </a:lnTo>
                    <a:lnTo>
                      <a:pt x="85" y="1673"/>
                    </a:lnTo>
                    <a:lnTo>
                      <a:pt x="113" y="1631"/>
                    </a:lnTo>
                    <a:lnTo>
                      <a:pt x="142" y="1602"/>
                    </a:lnTo>
                    <a:lnTo>
                      <a:pt x="142" y="1588"/>
                    </a:lnTo>
                    <a:lnTo>
                      <a:pt x="170" y="1546"/>
                    </a:lnTo>
                    <a:lnTo>
                      <a:pt x="184" y="1517"/>
                    </a:lnTo>
                    <a:lnTo>
                      <a:pt x="184" y="1503"/>
                    </a:lnTo>
                    <a:lnTo>
                      <a:pt x="198" y="1489"/>
                    </a:lnTo>
                    <a:lnTo>
                      <a:pt x="227" y="1446"/>
                    </a:lnTo>
                    <a:lnTo>
                      <a:pt x="241" y="1418"/>
                    </a:lnTo>
                    <a:lnTo>
                      <a:pt x="255" y="1404"/>
                    </a:lnTo>
                    <a:lnTo>
                      <a:pt x="269" y="1375"/>
                    </a:lnTo>
                    <a:lnTo>
                      <a:pt x="284" y="1361"/>
                    </a:lnTo>
                    <a:lnTo>
                      <a:pt x="298" y="1347"/>
                    </a:lnTo>
                    <a:lnTo>
                      <a:pt x="312" y="1333"/>
                    </a:lnTo>
                    <a:lnTo>
                      <a:pt x="326" y="1304"/>
                    </a:lnTo>
                    <a:lnTo>
                      <a:pt x="340" y="1290"/>
                    </a:lnTo>
                    <a:lnTo>
                      <a:pt x="354" y="1276"/>
                    </a:lnTo>
                    <a:lnTo>
                      <a:pt x="369" y="1262"/>
                    </a:lnTo>
                    <a:lnTo>
                      <a:pt x="383" y="1234"/>
                    </a:lnTo>
                    <a:lnTo>
                      <a:pt x="411" y="1219"/>
                    </a:lnTo>
                    <a:lnTo>
                      <a:pt x="425" y="1205"/>
                    </a:lnTo>
                    <a:lnTo>
                      <a:pt x="440" y="1191"/>
                    </a:lnTo>
                    <a:lnTo>
                      <a:pt x="454" y="1177"/>
                    </a:lnTo>
                    <a:lnTo>
                      <a:pt x="468" y="1177"/>
                    </a:lnTo>
                    <a:lnTo>
                      <a:pt x="482" y="1163"/>
                    </a:lnTo>
                    <a:lnTo>
                      <a:pt x="510" y="1163"/>
                    </a:lnTo>
                    <a:lnTo>
                      <a:pt x="525" y="1148"/>
                    </a:lnTo>
                    <a:lnTo>
                      <a:pt x="539" y="1148"/>
                    </a:lnTo>
                    <a:lnTo>
                      <a:pt x="553" y="1134"/>
                    </a:lnTo>
                    <a:lnTo>
                      <a:pt x="567" y="1134"/>
                    </a:lnTo>
                    <a:lnTo>
                      <a:pt x="581" y="1134"/>
                    </a:lnTo>
                    <a:lnTo>
                      <a:pt x="596" y="1120"/>
                    </a:lnTo>
                    <a:lnTo>
                      <a:pt x="638" y="1106"/>
                    </a:lnTo>
                    <a:lnTo>
                      <a:pt x="652" y="1106"/>
                    </a:lnTo>
                    <a:lnTo>
                      <a:pt x="709" y="1092"/>
                    </a:lnTo>
                    <a:lnTo>
                      <a:pt x="752" y="1078"/>
                    </a:lnTo>
                    <a:lnTo>
                      <a:pt x="794" y="1063"/>
                    </a:lnTo>
                    <a:lnTo>
                      <a:pt x="837" y="1049"/>
                    </a:lnTo>
                    <a:lnTo>
                      <a:pt x="879" y="1035"/>
                    </a:lnTo>
                    <a:lnTo>
                      <a:pt x="893" y="1021"/>
                    </a:lnTo>
                    <a:lnTo>
                      <a:pt x="908" y="1021"/>
                    </a:lnTo>
                    <a:lnTo>
                      <a:pt x="908" y="1007"/>
                    </a:lnTo>
                    <a:lnTo>
                      <a:pt x="922" y="1007"/>
                    </a:lnTo>
                    <a:lnTo>
                      <a:pt x="922" y="992"/>
                    </a:lnTo>
                    <a:lnTo>
                      <a:pt x="936" y="978"/>
                    </a:lnTo>
                    <a:lnTo>
                      <a:pt x="936" y="964"/>
                    </a:lnTo>
                    <a:lnTo>
                      <a:pt x="950" y="950"/>
                    </a:lnTo>
                    <a:lnTo>
                      <a:pt x="964" y="936"/>
                    </a:lnTo>
                    <a:lnTo>
                      <a:pt x="964" y="922"/>
                    </a:lnTo>
                    <a:lnTo>
                      <a:pt x="978" y="893"/>
                    </a:lnTo>
                    <a:lnTo>
                      <a:pt x="978" y="879"/>
                    </a:lnTo>
                    <a:lnTo>
                      <a:pt x="993" y="865"/>
                    </a:lnTo>
                    <a:lnTo>
                      <a:pt x="993" y="851"/>
                    </a:lnTo>
                    <a:lnTo>
                      <a:pt x="1007" y="851"/>
                    </a:lnTo>
                    <a:lnTo>
                      <a:pt x="1007" y="836"/>
                    </a:lnTo>
                    <a:lnTo>
                      <a:pt x="1021" y="836"/>
                    </a:lnTo>
                    <a:lnTo>
                      <a:pt x="1021" y="822"/>
                    </a:lnTo>
                    <a:lnTo>
                      <a:pt x="1035" y="822"/>
                    </a:lnTo>
                    <a:lnTo>
                      <a:pt x="1035" y="808"/>
                    </a:lnTo>
                    <a:lnTo>
                      <a:pt x="1049" y="794"/>
                    </a:lnTo>
                    <a:lnTo>
                      <a:pt x="1064" y="794"/>
                    </a:lnTo>
                    <a:lnTo>
                      <a:pt x="1064" y="780"/>
                    </a:lnTo>
                    <a:lnTo>
                      <a:pt x="1078" y="780"/>
                    </a:lnTo>
                    <a:lnTo>
                      <a:pt x="1078" y="765"/>
                    </a:lnTo>
                    <a:lnTo>
                      <a:pt x="1092" y="765"/>
                    </a:lnTo>
                    <a:lnTo>
                      <a:pt x="1106" y="751"/>
                    </a:lnTo>
                    <a:lnTo>
                      <a:pt x="1120" y="737"/>
                    </a:lnTo>
                    <a:lnTo>
                      <a:pt x="1134" y="737"/>
                    </a:lnTo>
                    <a:lnTo>
                      <a:pt x="1149" y="723"/>
                    </a:lnTo>
                    <a:lnTo>
                      <a:pt x="1163" y="723"/>
                    </a:lnTo>
                    <a:lnTo>
                      <a:pt x="1163" y="709"/>
                    </a:lnTo>
                    <a:lnTo>
                      <a:pt x="1177" y="709"/>
                    </a:lnTo>
                    <a:lnTo>
                      <a:pt x="1191" y="695"/>
                    </a:lnTo>
                    <a:lnTo>
                      <a:pt x="1205" y="695"/>
                    </a:lnTo>
                    <a:lnTo>
                      <a:pt x="1220" y="695"/>
                    </a:lnTo>
                    <a:lnTo>
                      <a:pt x="1234" y="680"/>
                    </a:lnTo>
                    <a:lnTo>
                      <a:pt x="1248" y="666"/>
                    </a:lnTo>
                    <a:lnTo>
                      <a:pt x="1262" y="666"/>
                    </a:lnTo>
                    <a:lnTo>
                      <a:pt x="1276" y="652"/>
                    </a:lnTo>
                    <a:lnTo>
                      <a:pt x="1290" y="652"/>
                    </a:lnTo>
                    <a:lnTo>
                      <a:pt x="1305" y="652"/>
                    </a:lnTo>
                    <a:lnTo>
                      <a:pt x="1305" y="638"/>
                    </a:lnTo>
                    <a:lnTo>
                      <a:pt x="1319" y="638"/>
                    </a:lnTo>
                    <a:lnTo>
                      <a:pt x="1333" y="624"/>
                    </a:lnTo>
                    <a:lnTo>
                      <a:pt x="1347" y="624"/>
                    </a:lnTo>
                    <a:lnTo>
                      <a:pt x="1361" y="624"/>
                    </a:lnTo>
                    <a:lnTo>
                      <a:pt x="1376" y="609"/>
                    </a:lnTo>
                    <a:lnTo>
                      <a:pt x="1390" y="609"/>
                    </a:lnTo>
                    <a:lnTo>
                      <a:pt x="1404" y="595"/>
                    </a:lnTo>
                    <a:lnTo>
                      <a:pt x="1418" y="595"/>
                    </a:lnTo>
                    <a:lnTo>
                      <a:pt x="1432" y="595"/>
                    </a:lnTo>
                    <a:lnTo>
                      <a:pt x="1447" y="581"/>
                    </a:lnTo>
                    <a:lnTo>
                      <a:pt x="1461" y="581"/>
                    </a:lnTo>
                    <a:lnTo>
                      <a:pt x="1489" y="567"/>
                    </a:lnTo>
                    <a:lnTo>
                      <a:pt x="1503" y="567"/>
                    </a:lnTo>
                    <a:lnTo>
                      <a:pt x="1532" y="553"/>
                    </a:lnTo>
                    <a:lnTo>
                      <a:pt x="1546" y="553"/>
                    </a:lnTo>
                    <a:lnTo>
                      <a:pt x="1560" y="539"/>
                    </a:lnTo>
                    <a:lnTo>
                      <a:pt x="1574" y="539"/>
                    </a:lnTo>
                    <a:lnTo>
                      <a:pt x="1588" y="524"/>
                    </a:lnTo>
                    <a:lnTo>
                      <a:pt x="1603" y="524"/>
                    </a:lnTo>
                    <a:lnTo>
                      <a:pt x="1617" y="510"/>
                    </a:lnTo>
                    <a:lnTo>
                      <a:pt x="1631" y="510"/>
                    </a:lnTo>
                    <a:lnTo>
                      <a:pt x="1631" y="496"/>
                    </a:lnTo>
                    <a:lnTo>
                      <a:pt x="1645" y="496"/>
                    </a:lnTo>
                    <a:lnTo>
                      <a:pt x="1659" y="482"/>
                    </a:lnTo>
                    <a:lnTo>
                      <a:pt x="1673" y="468"/>
                    </a:lnTo>
                    <a:lnTo>
                      <a:pt x="1688" y="453"/>
                    </a:lnTo>
                    <a:lnTo>
                      <a:pt x="1702" y="439"/>
                    </a:lnTo>
                    <a:lnTo>
                      <a:pt x="1716" y="425"/>
                    </a:lnTo>
                    <a:lnTo>
                      <a:pt x="1716" y="411"/>
                    </a:lnTo>
                    <a:lnTo>
                      <a:pt x="1716" y="397"/>
                    </a:lnTo>
                    <a:lnTo>
                      <a:pt x="1730" y="382"/>
                    </a:lnTo>
                    <a:lnTo>
                      <a:pt x="1730" y="368"/>
                    </a:lnTo>
                    <a:lnTo>
                      <a:pt x="1744" y="354"/>
                    </a:lnTo>
                    <a:lnTo>
                      <a:pt x="1744" y="340"/>
                    </a:lnTo>
                    <a:lnTo>
                      <a:pt x="1744" y="326"/>
                    </a:lnTo>
                    <a:lnTo>
                      <a:pt x="1744" y="312"/>
                    </a:lnTo>
                    <a:lnTo>
                      <a:pt x="1744" y="297"/>
                    </a:lnTo>
                    <a:lnTo>
                      <a:pt x="1744" y="283"/>
                    </a:lnTo>
                    <a:lnTo>
                      <a:pt x="1730" y="269"/>
                    </a:lnTo>
                    <a:lnTo>
                      <a:pt x="1730" y="255"/>
                    </a:lnTo>
                    <a:lnTo>
                      <a:pt x="1730" y="241"/>
                    </a:lnTo>
                    <a:lnTo>
                      <a:pt x="1716" y="226"/>
                    </a:lnTo>
                    <a:lnTo>
                      <a:pt x="1716" y="212"/>
                    </a:lnTo>
                    <a:lnTo>
                      <a:pt x="1702" y="198"/>
                    </a:lnTo>
                    <a:lnTo>
                      <a:pt x="1702" y="170"/>
                    </a:lnTo>
                    <a:lnTo>
                      <a:pt x="1688" y="156"/>
                    </a:lnTo>
                    <a:lnTo>
                      <a:pt x="1673" y="127"/>
                    </a:lnTo>
                    <a:lnTo>
                      <a:pt x="1673" y="113"/>
                    </a:lnTo>
                    <a:lnTo>
                      <a:pt x="1659" y="99"/>
                    </a:lnTo>
                    <a:lnTo>
                      <a:pt x="1659" y="85"/>
                    </a:lnTo>
                    <a:lnTo>
                      <a:pt x="1659" y="70"/>
                    </a:lnTo>
                    <a:lnTo>
                      <a:pt x="1659" y="56"/>
                    </a:lnTo>
                    <a:lnTo>
                      <a:pt x="1645" y="42"/>
                    </a:lnTo>
                    <a:lnTo>
                      <a:pt x="1645" y="28"/>
                    </a:lnTo>
                    <a:lnTo>
                      <a:pt x="1645" y="14"/>
                    </a:lnTo>
                    <a:lnTo>
                      <a:pt x="1645" y="0"/>
                    </a:lnTo>
                    <a:lnTo>
                      <a:pt x="1688" y="14"/>
                    </a:lnTo>
                    <a:lnTo>
                      <a:pt x="1716" y="14"/>
                    </a:lnTo>
                    <a:lnTo>
                      <a:pt x="1744" y="28"/>
                    </a:lnTo>
                    <a:lnTo>
                      <a:pt x="1844" y="56"/>
                    </a:lnTo>
                    <a:lnTo>
                      <a:pt x="1858" y="56"/>
                    </a:lnTo>
                    <a:lnTo>
                      <a:pt x="1872" y="56"/>
                    </a:lnTo>
                    <a:lnTo>
                      <a:pt x="1886" y="56"/>
                    </a:lnTo>
                    <a:lnTo>
                      <a:pt x="1886" y="70"/>
                    </a:lnTo>
                    <a:lnTo>
                      <a:pt x="1900" y="70"/>
                    </a:lnTo>
                    <a:lnTo>
                      <a:pt x="1915" y="70"/>
                    </a:lnTo>
                    <a:lnTo>
                      <a:pt x="1929" y="85"/>
                    </a:lnTo>
                    <a:lnTo>
                      <a:pt x="1943" y="85"/>
                    </a:lnTo>
                    <a:lnTo>
                      <a:pt x="1957" y="99"/>
                    </a:lnTo>
                    <a:lnTo>
                      <a:pt x="1971" y="99"/>
                    </a:lnTo>
                    <a:lnTo>
                      <a:pt x="1985" y="99"/>
                    </a:lnTo>
                    <a:lnTo>
                      <a:pt x="1985" y="113"/>
                    </a:lnTo>
                    <a:lnTo>
                      <a:pt x="2000" y="113"/>
                    </a:lnTo>
                    <a:lnTo>
                      <a:pt x="2014" y="127"/>
                    </a:lnTo>
                    <a:lnTo>
                      <a:pt x="2028" y="141"/>
                    </a:lnTo>
                    <a:lnTo>
                      <a:pt x="2042" y="156"/>
                    </a:lnTo>
                    <a:lnTo>
                      <a:pt x="2056" y="156"/>
                    </a:lnTo>
                    <a:lnTo>
                      <a:pt x="2056" y="170"/>
                    </a:lnTo>
                    <a:lnTo>
                      <a:pt x="2071" y="184"/>
                    </a:lnTo>
                    <a:lnTo>
                      <a:pt x="2071" y="198"/>
                    </a:lnTo>
                    <a:lnTo>
                      <a:pt x="2085" y="198"/>
                    </a:lnTo>
                    <a:lnTo>
                      <a:pt x="2085" y="212"/>
                    </a:lnTo>
                    <a:lnTo>
                      <a:pt x="2099" y="212"/>
                    </a:lnTo>
                    <a:lnTo>
                      <a:pt x="2099" y="226"/>
                    </a:lnTo>
                    <a:lnTo>
                      <a:pt x="2113" y="241"/>
                    </a:lnTo>
                    <a:lnTo>
                      <a:pt x="2113" y="255"/>
                    </a:lnTo>
                    <a:lnTo>
                      <a:pt x="2127" y="255"/>
                    </a:lnTo>
                    <a:lnTo>
                      <a:pt x="2127" y="269"/>
                    </a:lnTo>
                    <a:lnTo>
                      <a:pt x="2141" y="269"/>
                    </a:lnTo>
                    <a:lnTo>
                      <a:pt x="2141" y="283"/>
                    </a:lnTo>
                    <a:lnTo>
                      <a:pt x="2156" y="283"/>
                    </a:lnTo>
                    <a:lnTo>
                      <a:pt x="2170" y="297"/>
                    </a:lnTo>
                    <a:lnTo>
                      <a:pt x="2170" y="312"/>
                    </a:lnTo>
                    <a:lnTo>
                      <a:pt x="2184" y="312"/>
                    </a:lnTo>
                    <a:lnTo>
                      <a:pt x="2184" y="326"/>
                    </a:lnTo>
                    <a:lnTo>
                      <a:pt x="2198" y="326"/>
                    </a:lnTo>
                    <a:lnTo>
                      <a:pt x="2212" y="340"/>
                    </a:lnTo>
                    <a:lnTo>
                      <a:pt x="2227" y="368"/>
                    </a:lnTo>
                    <a:lnTo>
                      <a:pt x="2241" y="382"/>
                    </a:lnTo>
                    <a:lnTo>
                      <a:pt x="2241" y="397"/>
                    </a:lnTo>
                    <a:lnTo>
                      <a:pt x="2255" y="411"/>
                    </a:lnTo>
                    <a:lnTo>
                      <a:pt x="2269" y="425"/>
                    </a:lnTo>
                    <a:lnTo>
                      <a:pt x="2269" y="439"/>
                    </a:lnTo>
                    <a:lnTo>
                      <a:pt x="2283" y="453"/>
                    </a:lnTo>
                    <a:lnTo>
                      <a:pt x="2283" y="468"/>
                    </a:lnTo>
                    <a:lnTo>
                      <a:pt x="2297" y="468"/>
                    </a:lnTo>
                    <a:lnTo>
                      <a:pt x="2297" y="482"/>
                    </a:lnTo>
                    <a:lnTo>
                      <a:pt x="2312" y="496"/>
                    </a:lnTo>
                    <a:lnTo>
                      <a:pt x="2326" y="510"/>
                    </a:lnTo>
                    <a:lnTo>
                      <a:pt x="2326" y="524"/>
                    </a:lnTo>
                    <a:lnTo>
                      <a:pt x="2340" y="524"/>
                    </a:lnTo>
                    <a:lnTo>
                      <a:pt x="2340" y="539"/>
                    </a:lnTo>
                    <a:lnTo>
                      <a:pt x="2354" y="553"/>
                    </a:lnTo>
                    <a:lnTo>
                      <a:pt x="2368" y="567"/>
                    </a:lnTo>
                    <a:lnTo>
                      <a:pt x="2383" y="581"/>
                    </a:lnTo>
                    <a:lnTo>
                      <a:pt x="2397" y="609"/>
                    </a:lnTo>
                    <a:lnTo>
                      <a:pt x="2397" y="624"/>
                    </a:lnTo>
                    <a:lnTo>
                      <a:pt x="2411" y="624"/>
                    </a:lnTo>
                    <a:lnTo>
                      <a:pt x="2411" y="638"/>
                    </a:lnTo>
                    <a:lnTo>
                      <a:pt x="2425" y="652"/>
                    </a:lnTo>
                    <a:lnTo>
                      <a:pt x="2439" y="666"/>
                    </a:lnTo>
                    <a:lnTo>
                      <a:pt x="2439" y="680"/>
                    </a:lnTo>
                    <a:lnTo>
                      <a:pt x="2453" y="680"/>
                    </a:lnTo>
                    <a:lnTo>
                      <a:pt x="2453" y="695"/>
                    </a:lnTo>
                    <a:lnTo>
                      <a:pt x="2468" y="709"/>
                    </a:lnTo>
                    <a:lnTo>
                      <a:pt x="2468" y="723"/>
                    </a:lnTo>
                    <a:lnTo>
                      <a:pt x="2482" y="737"/>
                    </a:lnTo>
                    <a:lnTo>
                      <a:pt x="2496" y="751"/>
                    </a:lnTo>
                    <a:lnTo>
                      <a:pt x="2496" y="765"/>
                    </a:lnTo>
                    <a:lnTo>
                      <a:pt x="2510" y="780"/>
                    </a:lnTo>
                    <a:lnTo>
                      <a:pt x="2524" y="794"/>
                    </a:lnTo>
                    <a:lnTo>
                      <a:pt x="2539" y="808"/>
                    </a:lnTo>
                    <a:lnTo>
                      <a:pt x="2539" y="822"/>
                    </a:lnTo>
                    <a:lnTo>
                      <a:pt x="2553" y="836"/>
                    </a:lnTo>
                    <a:lnTo>
                      <a:pt x="2567" y="851"/>
                    </a:lnTo>
                    <a:lnTo>
                      <a:pt x="2567" y="865"/>
                    </a:lnTo>
                    <a:lnTo>
                      <a:pt x="2581" y="879"/>
                    </a:lnTo>
                    <a:lnTo>
                      <a:pt x="2581" y="893"/>
                    </a:lnTo>
                    <a:lnTo>
                      <a:pt x="2595" y="893"/>
                    </a:lnTo>
                    <a:lnTo>
                      <a:pt x="2609" y="907"/>
                    </a:lnTo>
                    <a:lnTo>
                      <a:pt x="2609" y="922"/>
                    </a:lnTo>
                    <a:lnTo>
                      <a:pt x="2638" y="950"/>
                    </a:lnTo>
                    <a:lnTo>
                      <a:pt x="2652" y="964"/>
                    </a:lnTo>
                    <a:lnTo>
                      <a:pt x="2666" y="1007"/>
                    </a:lnTo>
                    <a:lnTo>
                      <a:pt x="2652" y="1021"/>
                    </a:lnTo>
                    <a:lnTo>
                      <a:pt x="2609" y="1049"/>
                    </a:lnTo>
                    <a:lnTo>
                      <a:pt x="2581" y="1078"/>
                    </a:lnTo>
                    <a:lnTo>
                      <a:pt x="2553" y="1092"/>
                    </a:lnTo>
                    <a:lnTo>
                      <a:pt x="2524" y="1106"/>
                    </a:lnTo>
                    <a:lnTo>
                      <a:pt x="2510" y="1120"/>
                    </a:lnTo>
                    <a:lnTo>
                      <a:pt x="2482" y="1134"/>
                    </a:lnTo>
                    <a:lnTo>
                      <a:pt x="2468" y="1148"/>
                    </a:lnTo>
                    <a:lnTo>
                      <a:pt x="2439" y="1177"/>
                    </a:lnTo>
                    <a:lnTo>
                      <a:pt x="2411" y="1191"/>
                    </a:lnTo>
                    <a:lnTo>
                      <a:pt x="2411" y="1205"/>
                    </a:lnTo>
                    <a:lnTo>
                      <a:pt x="2397" y="1205"/>
                    </a:lnTo>
                    <a:lnTo>
                      <a:pt x="2383" y="1219"/>
                    </a:lnTo>
                    <a:lnTo>
                      <a:pt x="2354" y="1234"/>
                    </a:lnTo>
                    <a:lnTo>
                      <a:pt x="2340" y="1248"/>
                    </a:lnTo>
                    <a:lnTo>
                      <a:pt x="2326" y="1248"/>
                    </a:lnTo>
                    <a:lnTo>
                      <a:pt x="2312" y="1262"/>
                    </a:lnTo>
                    <a:lnTo>
                      <a:pt x="2269" y="1290"/>
                    </a:lnTo>
                    <a:lnTo>
                      <a:pt x="2241" y="1304"/>
                    </a:lnTo>
                    <a:lnTo>
                      <a:pt x="2227" y="1319"/>
                    </a:lnTo>
                    <a:lnTo>
                      <a:pt x="2212" y="1333"/>
                    </a:lnTo>
                    <a:lnTo>
                      <a:pt x="2184" y="1347"/>
                    </a:lnTo>
                    <a:lnTo>
                      <a:pt x="2141" y="1375"/>
                    </a:lnTo>
                    <a:lnTo>
                      <a:pt x="2113" y="1390"/>
                    </a:lnTo>
                    <a:lnTo>
                      <a:pt x="2085" y="1404"/>
                    </a:lnTo>
                    <a:lnTo>
                      <a:pt x="2056" y="1418"/>
                    </a:lnTo>
                    <a:lnTo>
                      <a:pt x="2056" y="1432"/>
                    </a:lnTo>
                    <a:lnTo>
                      <a:pt x="2042" y="1432"/>
                    </a:lnTo>
                    <a:lnTo>
                      <a:pt x="2028" y="1446"/>
                    </a:lnTo>
                    <a:lnTo>
                      <a:pt x="2014" y="1446"/>
                    </a:lnTo>
                    <a:lnTo>
                      <a:pt x="2000" y="1461"/>
                    </a:lnTo>
                    <a:lnTo>
                      <a:pt x="1971" y="1475"/>
                    </a:lnTo>
                    <a:lnTo>
                      <a:pt x="1943" y="1489"/>
                    </a:lnTo>
                    <a:lnTo>
                      <a:pt x="1915" y="1503"/>
                    </a:lnTo>
                    <a:lnTo>
                      <a:pt x="1900" y="1503"/>
                    </a:lnTo>
                    <a:lnTo>
                      <a:pt x="1858" y="1531"/>
                    </a:lnTo>
                    <a:lnTo>
                      <a:pt x="1844" y="1531"/>
                    </a:lnTo>
                    <a:lnTo>
                      <a:pt x="1744" y="1588"/>
                    </a:lnTo>
                    <a:lnTo>
                      <a:pt x="1730" y="1602"/>
                    </a:lnTo>
                    <a:lnTo>
                      <a:pt x="1702" y="1617"/>
                    </a:lnTo>
                    <a:lnTo>
                      <a:pt x="1688" y="1617"/>
                    </a:lnTo>
                    <a:lnTo>
                      <a:pt x="1503" y="1716"/>
                    </a:lnTo>
                    <a:lnTo>
                      <a:pt x="1489" y="1730"/>
                    </a:lnTo>
                    <a:lnTo>
                      <a:pt x="1461" y="1744"/>
                    </a:lnTo>
                    <a:lnTo>
                      <a:pt x="1447" y="1744"/>
                    </a:lnTo>
                    <a:lnTo>
                      <a:pt x="1432" y="1758"/>
                    </a:lnTo>
                    <a:lnTo>
                      <a:pt x="1418" y="1758"/>
                    </a:lnTo>
                    <a:lnTo>
                      <a:pt x="1404" y="1773"/>
                    </a:lnTo>
                    <a:lnTo>
                      <a:pt x="1376" y="1787"/>
                    </a:lnTo>
                    <a:lnTo>
                      <a:pt x="1347" y="1787"/>
                    </a:lnTo>
                    <a:lnTo>
                      <a:pt x="1333" y="1801"/>
                    </a:lnTo>
                    <a:lnTo>
                      <a:pt x="1305" y="1815"/>
                    </a:lnTo>
                    <a:lnTo>
                      <a:pt x="1290" y="1815"/>
                    </a:lnTo>
                    <a:lnTo>
                      <a:pt x="1276" y="1829"/>
                    </a:lnTo>
                    <a:lnTo>
                      <a:pt x="1248" y="1844"/>
                    </a:lnTo>
                    <a:lnTo>
                      <a:pt x="1234" y="1844"/>
                    </a:lnTo>
                    <a:lnTo>
                      <a:pt x="1220" y="1844"/>
                    </a:lnTo>
                    <a:lnTo>
                      <a:pt x="1205" y="1858"/>
                    </a:lnTo>
                    <a:lnTo>
                      <a:pt x="1191" y="1858"/>
                    </a:lnTo>
                    <a:lnTo>
                      <a:pt x="1177" y="1872"/>
                    </a:lnTo>
                    <a:lnTo>
                      <a:pt x="1163" y="1872"/>
                    </a:lnTo>
                    <a:lnTo>
                      <a:pt x="1149" y="1886"/>
                    </a:lnTo>
                    <a:lnTo>
                      <a:pt x="1134" y="1886"/>
                    </a:lnTo>
                    <a:lnTo>
                      <a:pt x="1120" y="1900"/>
                    </a:lnTo>
                    <a:lnTo>
                      <a:pt x="1106" y="1900"/>
                    </a:lnTo>
                    <a:lnTo>
                      <a:pt x="1092" y="1900"/>
                    </a:lnTo>
                    <a:lnTo>
                      <a:pt x="1078" y="1914"/>
                    </a:lnTo>
                    <a:lnTo>
                      <a:pt x="1064" y="1914"/>
                    </a:lnTo>
                    <a:lnTo>
                      <a:pt x="1049" y="1929"/>
                    </a:lnTo>
                    <a:lnTo>
                      <a:pt x="978" y="1943"/>
                    </a:lnTo>
                    <a:lnTo>
                      <a:pt x="681" y="2042"/>
                    </a:lnTo>
                    <a:lnTo>
                      <a:pt x="666" y="2056"/>
                    </a:lnTo>
                    <a:lnTo>
                      <a:pt x="539" y="2085"/>
                    </a:lnTo>
                    <a:lnTo>
                      <a:pt x="525" y="2099"/>
                    </a:lnTo>
                    <a:lnTo>
                      <a:pt x="496" y="2099"/>
                    </a:lnTo>
                    <a:lnTo>
                      <a:pt x="454" y="2127"/>
                    </a:lnTo>
                    <a:lnTo>
                      <a:pt x="440" y="2127"/>
                    </a:lnTo>
                    <a:close/>
                  </a:path>
                </a:pathLst>
              </a:custGeom>
              <a:pattFill prst="lgGrid">
                <a:fgClr>
                  <a:schemeClr val="accent1">
                    <a:lumMod val="60000"/>
                    <a:lumOff val="40000"/>
                  </a:schemeClr>
                </a:fgClr>
                <a:bgClr>
                  <a:srgbClr val="FFFFFF"/>
                </a:bgClr>
              </a:pattFill>
              <a:ln w="9525">
                <a:solidFill>
                  <a:srgbClr val="333333"/>
                </a:solidFill>
                <a:round/>
                <a:headEnd/>
                <a:tailEnd/>
              </a:ln>
            </p:spPr>
            <p:txBody>
              <a:bodyPr/>
              <a:lstStyle/>
              <a:p>
                <a:pPr eaLnBrk="1" hangingPunct="1">
                  <a:defRPr/>
                </a:pPr>
                <a:endParaRPr lang="ja-JP" altLang="en-US"/>
              </a:p>
            </p:txBody>
          </p:sp>
          <p:sp>
            <p:nvSpPr>
              <p:cNvPr id="184" name="Freeform 47"/>
              <p:cNvSpPr>
                <a:spLocks/>
              </p:cNvSpPr>
              <p:nvPr/>
            </p:nvSpPr>
            <p:spPr bwMode="auto">
              <a:xfrm>
                <a:off x="1986" y="4440"/>
                <a:ext cx="1517" cy="1915"/>
              </a:xfrm>
              <a:custGeom>
                <a:avLst/>
                <a:gdLst>
                  <a:gd name="T0" fmla="*/ 1503 w 1517"/>
                  <a:gd name="T1" fmla="*/ 142 h 1915"/>
                  <a:gd name="T2" fmla="*/ 1503 w 1517"/>
                  <a:gd name="T3" fmla="*/ 142 h 1915"/>
                  <a:gd name="T4" fmla="*/ 1517 w 1517"/>
                  <a:gd name="T5" fmla="*/ 198 h 1915"/>
                  <a:gd name="T6" fmla="*/ 1503 w 1517"/>
                  <a:gd name="T7" fmla="*/ 213 h 1915"/>
                  <a:gd name="T8" fmla="*/ 1517 w 1517"/>
                  <a:gd name="T9" fmla="*/ 312 h 1915"/>
                  <a:gd name="T10" fmla="*/ 1517 w 1517"/>
                  <a:gd name="T11" fmla="*/ 340 h 1915"/>
                  <a:gd name="T12" fmla="*/ 1517 w 1517"/>
                  <a:gd name="T13" fmla="*/ 397 h 1915"/>
                  <a:gd name="T14" fmla="*/ 1503 w 1517"/>
                  <a:gd name="T15" fmla="*/ 439 h 1915"/>
                  <a:gd name="T16" fmla="*/ 1503 w 1517"/>
                  <a:gd name="T17" fmla="*/ 482 h 1915"/>
                  <a:gd name="T18" fmla="*/ 1489 w 1517"/>
                  <a:gd name="T19" fmla="*/ 567 h 1915"/>
                  <a:gd name="T20" fmla="*/ 1474 w 1517"/>
                  <a:gd name="T21" fmla="*/ 581 h 1915"/>
                  <a:gd name="T22" fmla="*/ 1474 w 1517"/>
                  <a:gd name="T23" fmla="*/ 596 h 1915"/>
                  <a:gd name="T24" fmla="*/ 1460 w 1517"/>
                  <a:gd name="T25" fmla="*/ 624 h 1915"/>
                  <a:gd name="T26" fmla="*/ 1446 w 1517"/>
                  <a:gd name="T27" fmla="*/ 666 h 1915"/>
                  <a:gd name="T28" fmla="*/ 1418 w 1517"/>
                  <a:gd name="T29" fmla="*/ 723 h 1915"/>
                  <a:gd name="T30" fmla="*/ 1404 w 1517"/>
                  <a:gd name="T31" fmla="*/ 752 h 1915"/>
                  <a:gd name="T32" fmla="*/ 1404 w 1517"/>
                  <a:gd name="T33" fmla="*/ 794 h 1915"/>
                  <a:gd name="T34" fmla="*/ 1389 w 1517"/>
                  <a:gd name="T35" fmla="*/ 808 h 1915"/>
                  <a:gd name="T36" fmla="*/ 1389 w 1517"/>
                  <a:gd name="T37" fmla="*/ 893 h 1915"/>
                  <a:gd name="T38" fmla="*/ 1404 w 1517"/>
                  <a:gd name="T39" fmla="*/ 1007 h 1915"/>
                  <a:gd name="T40" fmla="*/ 1404 w 1517"/>
                  <a:gd name="T41" fmla="*/ 1120 h 1915"/>
                  <a:gd name="T42" fmla="*/ 1389 w 1517"/>
                  <a:gd name="T43" fmla="*/ 1234 h 1915"/>
                  <a:gd name="T44" fmla="*/ 1375 w 1517"/>
                  <a:gd name="T45" fmla="*/ 1347 h 1915"/>
                  <a:gd name="T46" fmla="*/ 1361 w 1517"/>
                  <a:gd name="T47" fmla="*/ 1404 h 1915"/>
                  <a:gd name="T48" fmla="*/ 1333 w 1517"/>
                  <a:gd name="T49" fmla="*/ 1503 h 1915"/>
                  <a:gd name="T50" fmla="*/ 1304 w 1517"/>
                  <a:gd name="T51" fmla="*/ 1574 h 1915"/>
                  <a:gd name="T52" fmla="*/ 1304 w 1517"/>
                  <a:gd name="T53" fmla="*/ 1574 h 1915"/>
                  <a:gd name="T54" fmla="*/ 1276 w 1517"/>
                  <a:gd name="T55" fmla="*/ 1617 h 1915"/>
                  <a:gd name="T56" fmla="*/ 1191 w 1517"/>
                  <a:gd name="T57" fmla="*/ 1730 h 1915"/>
                  <a:gd name="T58" fmla="*/ 1134 w 1517"/>
                  <a:gd name="T59" fmla="*/ 1759 h 1915"/>
                  <a:gd name="T60" fmla="*/ 1077 w 1517"/>
                  <a:gd name="T61" fmla="*/ 1801 h 1915"/>
                  <a:gd name="T62" fmla="*/ 992 w 1517"/>
                  <a:gd name="T63" fmla="*/ 1830 h 1915"/>
                  <a:gd name="T64" fmla="*/ 865 w 1517"/>
                  <a:gd name="T65" fmla="*/ 1858 h 1915"/>
                  <a:gd name="T66" fmla="*/ 808 w 1517"/>
                  <a:gd name="T67" fmla="*/ 1872 h 1915"/>
                  <a:gd name="T68" fmla="*/ 638 w 1517"/>
                  <a:gd name="T69" fmla="*/ 1900 h 1915"/>
                  <a:gd name="T70" fmla="*/ 553 w 1517"/>
                  <a:gd name="T71" fmla="*/ 1915 h 1915"/>
                  <a:gd name="T72" fmla="*/ 496 w 1517"/>
                  <a:gd name="T73" fmla="*/ 1915 h 1915"/>
                  <a:gd name="T74" fmla="*/ 439 w 1517"/>
                  <a:gd name="T75" fmla="*/ 1900 h 1915"/>
                  <a:gd name="T76" fmla="*/ 397 w 1517"/>
                  <a:gd name="T77" fmla="*/ 1886 h 1915"/>
                  <a:gd name="T78" fmla="*/ 283 w 1517"/>
                  <a:gd name="T79" fmla="*/ 1830 h 1915"/>
                  <a:gd name="T80" fmla="*/ 184 w 1517"/>
                  <a:gd name="T81" fmla="*/ 1744 h 1915"/>
                  <a:gd name="T82" fmla="*/ 113 w 1517"/>
                  <a:gd name="T83" fmla="*/ 1447 h 1915"/>
                  <a:gd name="T84" fmla="*/ 14 w 1517"/>
                  <a:gd name="T85" fmla="*/ 1120 h 1915"/>
                  <a:gd name="T86" fmla="*/ 411 w 1517"/>
                  <a:gd name="T87" fmla="*/ 950 h 1915"/>
                  <a:gd name="T88" fmla="*/ 638 w 1517"/>
                  <a:gd name="T89" fmla="*/ 766 h 1915"/>
                  <a:gd name="T90" fmla="*/ 694 w 1517"/>
                  <a:gd name="T91" fmla="*/ 666 h 1915"/>
                  <a:gd name="T92" fmla="*/ 751 w 1517"/>
                  <a:gd name="T93" fmla="*/ 581 h 1915"/>
                  <a:gd name="T94" fmla="*/ 822 w 1517"/>
                  <a:gd name="T95" fmla="*/ 482 h 1915"/>
                  <a:gd name="T96" fmla="*/ 865 w 1517"/>
                  <a:gd name="T97" fmla="*/ 397 h 1915"/>
                  <a:gd name="T98" fmla="*/ 936 w 1517"/>
                  <a:gd name="T99" fmla="*/ 298 h 1915"/>
                  <a:gd name="T100" fmla="*/ 950 w 1517"/>
                  <a:gd name="T101" fmla="*/ 283 h 1915"/>
                  <a:gd name="T102" fmla="*/ 1021 w 1517"/>
                  <a:gd name="T103" fmla="*/ 213 h 1915"/>
                  <a:gd name="T104" fmla="*/ 1063 w 1517"/>
                  <a:gd name="T105" fmla="*/ 170 h 1915"/>
                  <a:gd name="T106" fmla="*/ 1120 w 1517"/>
                  <a:gd name="T107" fmla="*/ 113 h 1915"/>
                  <a:gd name="T108" fmla="*/ 1205 w 1517"/>
                  <a:gd name="T109" fmla="*/ 56 h 1915"/>
                  <a:gd name="T110" fmla="*/ 1205 w 1517"/>
                  <a:gd name="T111" fmla="*/ 56 h 1915"/>
                  <a:gd name="T112" fmla="*/ 1290 w 1517"/>
                  <a:gd name="T113" fmla="*/ 42 h 1915"/>
                  <a:gd name="T114" fmla="*/ 1318 w 1517"/>
                  <a:gd name="T115" fmla="*/ 42 h 1915"/>
                  <a:gd name="T116" fmla="*/ 1418 w 1517"/>
                  <a:gd name="T117" fmla="*/ 14 h 1915"/>
                  <a:gd name="T118" fmla="*/ 1460 w 1517"/>
                  <a:gd name="T119" fmla="*/ 0 h 1915"/>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517"/>
                  <a:gd name="T181" fmla="*/ 0 h 1915"/>
                  <a:gd name="T182" fmla="*/ 1517 w 1517"/>
                  <a:gd name="T183" fmla="*/ 1915 h 1915"/>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517" h="1915">
                    <a:moveTo>
                      <a:pt x="1474" y="28"/>
                    </a:moveTo>
                    <a:lnTo>
                      <a:pt x="1489" y="71"/>
                    </a:lnTo>
                    <a:lnTo>
                      <a:pt x="1489" y="85"/>
                    </a:lnTo>
                    <a:lnTo>
                      <a:pt x="1503" y="127"/>
                    </a:lnTo>
                    <a:lnTo>
                      <a:pt x="1503" y="142"/>
                    </a:lnTo>
                    <a:lnTo>
                      <a:pt x="1503" y="156"/>
                    </a:lnTo>
                    <a:lnTo>
                      <a:pt x="1503" y="170"/>
                    </a:lnTo>
                    <a:lnTo>
                      <a:pt x="1503" y="184"/>
                    </a:lnTo>
                    <a:lnTo>
                      <a:pt x="1517" y="198"/>
                    </a:lnTo>
                    <a:lnTo>
                      <a:pt x="1517" y="213"/>
                    </a:lnTo>
                    <a:lnTo>
                      <a:pt x="1503" y="213"/>
                    </a:lnTo>
                    <a:lnTo>
                      <a:pt x="1517" y="227"/>
                    </a:lnTo>
                    <a:lnTo>
                      <a:pt x="1517" y="241"/>
                    </a:lnTo>
                    <a:lnTo>
                      <a:pt x="1517" y="269"/>
                    </a:lnTo>
                    <a:lnTo>
                      <a:pt x="1517" y="283"/>
                    </a:lnTo>
                    <a:lnTo>
                      <a:pt x="1517" y="312"/>
                    </a:lnTo>
                    <a:lnTo>
                      <a:pt x="1517" y="326"/>
                    </a:lnTo>
                    <a:lnTo>
                      <a:pt x="1517" y="340"/>
                    </a:lnTo>
                    <a:lnTo>
                      <a:pt x="1517" y="369"/>
                    </a:lnTo>
                    <a:lnTo>
                      <a:pt x="1517" y="383"/>
                    </a:lnTo>
                    <a:lnTo>
                      <a:pt x="1517" y="397"/>
                    </a:lnTo>
                    <a:lnTo>
                      <a:pt x="1517" y="411"/>
                    </a:lnTo>
                    <a:lnTo>
                      <a:pt x="1503" y="439"/>
                    </a:lnTo>
                    <a:lnTo>
                      <a:pt x="1503" y="454"/>
                    </a:lnTo>
                    <a:lnTo>
                      <a:pt x="1503" y="468"/>
                    </a:lnTo>
                    <a:lnTo>
                      <a:pt x="1503" y="482"/>
                    </a:lnTo>
                    <a:lnTo>
                      <a:pt x="1503" y="510"/>
                    </a:lnTo>
                    <a:lnTo>
                      <a:pt x="1489" y="539"/>
                    </a:lnTo>
                    <a:lnTo>
                      <a:pt x="1489" y="553"/>
                    </a:lnTo>
                    <a:lnTo>
                      <a:pt x="1489" y="567"/>
                    </a:lnTo>
                    <a:lnTo>
                      <a:pt x="1474" y="581"/>
                    </a:lnTo>
                    <a:lnTo>
                      <a:pt x="1474" y="596"/>
                    </a:lnTo>
                    <a:lnTo>
                      <a:pt x="1474" y="610"/>
                    </a:lnTo>
                    <a:lnTo>
                      <a:pt x="1460" y="610"/>
                    </a:lnTo>
                    <a:lnTo>
                      <a:pt x="1460" y="624"/>
                    </a:lnTo>
                    <a:lnTo>
                      <a:pt x="1460" y="638"/>
                    </a:lnTo>
                    <a:lnTo>
                      <a:pt x="1446" y="638"/>
                    </a:lnTo>
                    <a:lnTo>
                      <a:pt x="1446" y="652"/>
                    </a:lnTo>
                    <a:lnTo>
                      <a:pt x="1446" y="666"/>
                    </a:lnTo>
                    <a:lnTo>
                      <a:pt x="1432" y="681"/>
                    </a:lnTo>
                    <a:lnTo>
                      <a:pt x="1432" y="695"/>
                    </a:lnTo>
                    <a:lnTo>
                      <a:pt x="1418" y="709"/>
                    </a:lnTo>
                    <a:lnTo>
                      <a:pt x="1418" y="723"/>
                    </a:lnTo>
                    <a:lnTo>
                      <a:pt x="1418" y="737"/>
                    </a:lnTo>
                    <a:lnTo>
                      <a:pt x="1404" y="752"/>
                    </a:lnTo>
                    <a:lnTo>
                      <a:pt x="1404" y="766"/>
                    </a:lnTo>
                    <a:lnTo>
                      <a:pt x="1404" y="780"/>
                    </a:lnTo>
                    <a:lnTo>
                      <a:pt x="1404" y="794"/>
                    </a:lnTo>
                    <a:lnTo>
                      <a:pt x="1389" y="794"/>
                    </a:lnTo>
                    <a:lnTo>
                      <a:pt x="1389" y="808"/>
                    </a:lnTo>
                    <a:lnTo>
                      <a:pt x="1389" y="851"/>
                    </a:lnTo>
                    <a:lnTo>
                      <a:pt x="1389" y="879"/>
                    </a:lnTo>
                    <a:lnTo>
                      <a:pt x="1389" y="893"/>
                    </a:lnTo>
                    <a:lnTo>
                      <a:pt x="1404" y="936"/>
                    </a:lnTo>
                    <a:lnTo>
                      <a:pt x="1404" y="950"/>
                    </a:lnTo>
                    <a:lnTo>
                      <a:pt x="1404" y="978"/>
                    </a:lnTo>
                    <a:lnTo>
                      <a:pt x="1404" y="1007"/>
                    </a:lnTo>
                    <a:lnTo>
                      <a:pt x="1404" y="1035"/>
                    </a:lnTo>
                    <a:lnTo>
                      <a:pt x="1404" y="1049"/>
                    </a:lnTo>
                    <a:lnTo>
                      <a:pt x="1404" y="1064"/>
                    </a:lnTo>
                    <a:lnTo>
                      <a:pt x="1404" y="1078"/>
                    </a:lnTo>
                    <a:lnTo>
                      <a:pt x="1404" y="1120"/>
                    </a:lnTo>
                    <a:lnTo>
                      <a:pt x="1404" y="1135"/>
                    </a:lnTo>
                    <a:lnTo>
                      <a:pt x="1404" y="1177"/>
                    </a:lnTo>
                    <a:lnTo>
                      <a:pt x="1404" y="1191"/>
                    </a:lnTo>
                    <a:lnTo>
                      <a:pt x="1404" y="1205"/>
                    </a:lnTo>
                    <a:lnTo>
                      <a:pt x="1389" y="1234"/>
                    </a:lnTo>
                    <a:lnTo>
                      <a:pt x="1389" y="1262"/>
                    </a:lnTo>
                    <a:lnTo>
                      <a:pt x="1389" y="1291"/>
                    </a:lnTo>
                    <a:lnTo>
                      <a:pt x="1375" y="1319"/>
                    </a:lnTo>
                    <a:lnTo>
                      <a:pt x="1375" y="1333"/>
                    </a:lnTo>
                    <a:lnTo>
                      <a:pt x="1375" y="1347"/>
                    </a:lnTo>
                    <a:lnTo>
                      <a:pt x="1361" y="1361"/>
                    </a:lnTo>
                    <a:lnTo>
                      <a:pt x="1361" y="1376"/>
                    </a:lnTo>
                    <a:lnTo>
                      <a:pt x="1361" y="1390"/>
                    </a:lnTo>
                    <a:lnTo>
                      <a:pt x="1361" y="1404"/>
                    </a:lnTo>
                    <a:lnTo>
                      <a:pt x="1347" y="1432"/>
                    </a:lnTo>
                    <a:lnTo>
                      <a:pt x="1347" y="1447"/>
                    </a:lnTo>
                    <a:lnTo>
                      <a:pt x="1333" y="1503"/>
                    </a:lnTo>
                    <a:lnTo>
                      <a:pt x="1304" y="1574"/>
                    </a:lnTo>
                    <a:lnTo>
                      <a:pt x="1290" y="1574"/>
                    </a:lnTo>
                    <a:lnTo>
                      <a:pt x="1276" y="1617"/>
                    </a:lnTo>
                    <a:lnTo>
                      <a:pt x="1233" y="1674"/>
                    </a:lnTo>
                    <a:lnTo>
                      <a:pt x="1205" y="1716"/>
                    </a:lnTo>
                    <a:lnTo>
                      <a:pt x="1191" y="1730"/>
                    </a:lnTo>
                    <a:lnTo>
                      <a:pt x="1177" y="1744"/>
                    </a:lnTo>
                    <a:lnTo>
                      <a:pt x="1162" y="1744"/>
                    </a:lnTo>
                    <a:lnTo>
                      <a:pt x="1162" y="1759"/>
                    </a:lnTo>
                    <a:lnTo>
                      <a:pt x="1134" y="1759"/>
                    </a:lnTo>
                    <a:lnTo>
                      <a:pt x="1120" y="1773"/>
                    </a:lnTo>
                    <a:lnTo>
                      <a:pt x="1106" y="1787"/>
                    </a:lnTo>
                    <a:lnTo>
                      <a:pt x="1092" y="1801"/>
                    </a:lnTo>
                    <a:lnTo>
                      <a:pt x="1077" y="1801"/>
                    </a:lnTo>
                    <a:lnTo>
                      <a:pt x="1063" y="1801"/>
                    </a:lnTo>
                    <a:lnTo>
                      <a:pt x="1049" y="1815"/>
                    </a:lnTo>
                    <a:lnTo>
                      <a:pt x="1035" y="1815"/>
                    </a:lnTo>
                    <a:lnTo>
                      <a:pt x="1021" y="1815"/>
                    </a:lnTo>
                    <a:lnTo>
                      <a:pt x="992" y="1830"/>
                    </a:lnTo>
                    <a:lnTo>
                      <a:pt x="978" y="1830"/>
                    </a:lnTo>
                    <a:lnTo>
                      <a:pt x="964" y="1830"/>
                    </a:lnTo>
                    <a:lnTo>
                      <a:pt x="936" y="1844"/>
                    </a:lnTo>
                    <a:lnTo>
                      <a:pt x="907" y="1844"/>
                    </a:lnTo>
                    <a:lnTo>
                      <a:pt x="865" y="1858"/>
                    </a:lnTo>
                    <a:lnTo>
                      <a:pt x="822" y="1872"/>
                    </a:lnTo>
                    <a:lnTo>
                      <a:pt x="808" y="1872"/>
                    </a:lnTo>
                    <a:lnTo>
                      <a:pt x="780" y="1872"/>
                    </a:lnTo>
                    <a:lnTo>
                      <a:pt x="680" y="1900"/>
                    </a:lnTo>
                    <a:lnTo>
                      <a:pt x="666" y="1900"/>
                    </a:lnTo>
                    <a:lnTo>
                      <a:pt x="638" y="1900"/>
                    </a:lnTo>
                    <a:lnTo>
                      <a:pt x="624" y="1915"/>
                    </a:lnTo>
                    <a:lnTo>
                      <a:pt x="609" y="1915"/>
                    </a:lnTo>
                    <a:lnTo>
                      <a:pt x="595" y="1915"/>
                    </a:lnTo>
                    <a:lnTo>
                      <a:pt x="581" y="1915"/>
                    </a:lnTo>
                    <a:lnTo>
                      <a:pt x="553" y="1915"/>
                    </a:lnTo>
                    <a:lnTo>
                      <a:pt x="538" y="1915"/>
                    </a:lnTo>
                    <a:lnTo>
                      <a:pt x="524" y="1915"/>
                    </a:lnTo>
                    <a:lnTo>
                      <a:pt x="510" y="1915"/>
                    </a:lnTo>
                    <a:lnTo>
                      <a:pt x="496" y="1915"/>
                    </a:lnTo>
                    <a:lnTo>
                      <a:pt x="482" y="1915"/>
                    </a:lnTo>
                    <a:lnTo>
                      <a:pt x="468" y="1900"/>
                    </a:lnTo>
                    <a:lnTo>
                      <a:pt x="453" y="1900"/>
                    </a:lnTo>
                    <a:lnTo>
                      <a:pt x="439" y="1900"/>
                    </a:lnTo>
                    <a:lnTo>
                      <a:pt x="425" y="1886"/>
                    </a:lnTo>
                    <a:lnTo>
                      <a:pt x="411" y="1886"/>
                    </a:lnTo>
                    <a:lnTo>
                      <a:pt x="397" y="1886"/>
                    </a:lnTo>
                    <a:lnTo>
                      <a:pt x="382" y="1872"/>
                    </a:lnTo>
                    <a:lnTo>
                      <a:pt x="368" y="1872"/>
                    </a:lnTo>
                    <a:lnTo>
                      <a:pt x="283" y="1830"/>
                    </a:lnTo>
                    <a:lnTo>
                      <a:pt x="269" y="1815"/>
                    </a:lnTo>
                    <a:lnTo>
                      <a:pt x="255" y="1815"/>
                    </a:lnTo>
                    <a:lnTo>
                      <a:pt x="198" y="1787"/>
                    </a:lnTo>
                    <a:lnTo>
                      <a:pt x="184" y="1787"/>
                    </a:lnTo>
                    <a:lnTo>
                      <a:pt x="184" y="1744"/>
                    </a:lnTo>
                    <a:lnTo>
                      <a:pt x="156" y="1617"/>
                    </a:lnTo>
                    <a:lnTo>
                      <a:pt x="113" y="1447"/>
                    </a:lnTo>
                    <a:lnTo>
                      <a:pt x="70" y="1319"/>
                    </a:lnTo>
                    <a:lnTo>
                      <a:pt x="42" y="1191"/>
                    </a:lnTo>
                    <a:lnTo>
                      <a:pt x="28" y="1149"/>
                    </a:lnTo>
                    <a:lnTo>
                      <a:pt x="14" y="1120"/>
                    </a:lnTo>
                    <a:lnTo>
                      <a:pt x="0" y="1120"/>
                    </a:lnTo>
                    <a:lnTo>
                      <a:pt x="340" y="978"/>
                    </a:lnTo>
                    <a:lnTo>
                      <a:pt x="368" y="964"/>
                    </a:lnTo>
                    <a:lnTo>
                      <a:pt x="411" y="950"/>
                    </a:lnTo>
                    <a:lnTo>
                      <a:pt x="453" y="922"/>
                    </a:lnTo>
                    <a:lnTo>
                      <a:pt x="567" y="879"/>
                    </a:lnTo>
                    <a:lnTo>
                      <a:pt x="609" y="808"/>
                    </a:lnTo>
                    <a:lnTo>
                      <a:pt x="624" y="794"/>
                    </a:lnTo>
                    <a:lnTo>
                      <a:pt x="638" y="766"/>
                    </a:lnTo>
                    <a:lnTo>
                      <a:pt x="652" y="752"/>
                    </a:lnTo>
                    <a:lnTo>
                      <a:pt x="666" y="723"/>
                    </a:lnTo>
                    <a:lnTo>
                      <a:pt x="680" y="695"/>
                    </a:lnTo>
                    <a:lnTo>
                      <a:pt x="694" y="681"/>
                    </a:lnTo>
                    <a:lnTo>
                      <a:pt x="694" y="666"/>
                    </a:lnTo>
                    <a:lnTo>
                      <a:pt x="694" y="652"/>
                    </a:lnTo>
                    <a:lnTo>
                      <a:pt x="709" y="638"/>
                    </a:lnTo>
                    <a:lnTo>
                      <a:pt x="723" y="624"/>
                    </a:lnTo>
                    <a:lnTo>
                      <a:pt x="737" y="596"/>
                    </a:lnTo>
                    <a:lnTo>
                      <a:pt x="751" y="581"/>
                    </a:lnTo>
                    <a:lnTo>
                      <a:pt x="751" y="567"/>
                    </a:lnTo>
                    <a:lnTo>
                      <a:pt x="780" y="553"/>
                    </a:lnTo>
                    <a:lnTo>
                      <a:pt x="794" y="525"/>
                    </a:lnTo>
                    <a:lnTo>
                      <a:pt x="808" y="496"/>
                    </a:lnTo>
                    <a:lnTo>
                      <a:pt x="822" y="482"/>
                    </a:lnTo>
                    <a:lnTo>
                      <a:pt x="822" y="468"/>
                    </a:lnTo>
                    <a:lnTo>
                      <a:pt x="836" y="439"/>
                    </a:lnTo>
                    <a:lnTo>
                      <a:pt x="850" y="425"/>
                    </a:lnTo>
                    <a:lnTo>
                      <a:pt x="865" y="397"/>
                    </a:lnTo>
                    <a:lnTo>
                      <a:pt x="879" y="383"/>
                    </a:lnTo>
                    <a:lnTo>
                      <a:pt x="893" y="369"/>
                    </a:lnTo>
                    <a:lnTo>
                      <a:pt x="907" y="340"/>
                    </a:lnTo>
                    <a:lnTo>
                      <a:pt x="921" y="312"/>
                    </a:lnTo>
                    <a:lnTo>
                      <a:pt x="936" y="298"/>
                    </a:lnTo>
                    <a:lnTo>
                      <a:pt x="950" y="283"/>
                    </a:lnTo>
                    <a:lnTo>
                      <a:pt x="964" y="269"/>
                    </a:lnTo>
                    <a:lnTo>
                      <a:pt x="978" y="241"/>
                    </a:lnTo>
                    <a:lnTo>
                      <a:pt x="1021" y="213"/>
                    </a:lnTo>
                    <a:lnTo>
                      <a:pt x="1021" y="198"/>
                    </a:lnTo>
                    <a:lnTo>
                      <a:pt x="1035" y="184"/>
                    </a:lnTo>
                    <a:lnTo>
                      <a:pt x="1049" y="184"/>
                    </a:lnTo>
                    <a:lnTo>
                      <a:pt x="1063" y="170"/>
                    </a:lnTo>
                    <a:lnTo>
                      <a:pt x="1077" y="142"/>
                    </a:lnTo>
                    <a:lnTo>
                      <a:pt x="1092" y="127"/>
                    </a:lnTo>
                    <a:lnTo>
                      <a:pt x="1106" y="113"/>
                    </a:lnTo>
                    <a:lnTo>
                      <a:pt x="1120" y="113"/>
                    </a:lnTo>
                    <a:lnTo>
                      <a:pt x="1134" y="99"/>
                    </a:lnTo>
                    <a:lnTo>
                      <a:pt x="1148" y="85"/>
                    </a:lnTo>
                    <a:lnTo>
                      <a:pt x="1177" y="71"/>
                    </a:lnTo>
                    <a:lnTo>
                      <a:pt x="1191" y="56"/>
                    </a:lnTo>
                    <a:lnTo>
                      <a:pt x="1205" y="56"/>
                    </a:lnTo>
                    <a:lnTo>
                      <a:pt x="1219" y="56"/>
                    </a:lnTo>
                    <a:lnTo>
                      <a:pt x="1248" y="56"/>
                    </a:lnTo>
                    <a:lnTo>
                      <a:pt x="1276" y="42"/>
                    </a:lnTo>
                    <a:lnTo>
                      <a:pt x="1290" y="42"/>
                    </a:lnTo>
                    <a:lnTo>
                      <a:pt x="1304" y="42"/>
                    </a:lnTo>
                    <a:lnTo>
                      <a:pt x="1318" y="42"/>
                    </a:lnTo>
                    <a:lnTo>
                      <a:pt x="1361" y="28"/>
                    </a:lnTo>
                    <a:lnTo>
                      <a:pt x="1404" y="14"/>
                    </a:lnTo>
                    <a:lnTo>
                      <a:pt x="1418" y="14"/>
                    </a:lnTo>
                    <a:lnTo>
                      <a:pt x="1432" y="14"/>
                    </a:lnTo>
                    <a:lnTo>
                      <a:pt x="1446" y="0"/>
                    </a:lnTo>
                    <a:lnTo>
                      <a:pt x="1460" y="0"/>
                    </a:lnTo>
                    <a:lnTo>
                      <a:pt x="1460" y="14"/>
                    </a:lnTo>
                    <a:lnTo>
                      <a:pt x="1474" y="28"/>
                    </a:lnTo>
                    <a:close/>
                  </a:path>
                </a:pathLst>
              </a:custGeom>
              <a:pattFill prst="pct25">
                <a:fgClr>
                  <a:srgbClr val="FF9900"/>
                </a:fgClr>
                <a:bgClr>
                  <a:srgbClr val="FFFFFF"/>
                </a:bgClr>
              </a:pattFill>
              <a:ln w="9525">
                <a:solidFill>
                  <a:srgbClr val="333333"/>
                </a:solidFill>
                <a:round/>
                <a:headEnd/>
                <a:tailEnd/>
              </a:ln>
            </p:spPr>
            <p:txBody>
              <a:bodyPr/>
              <a:lstStyle/>
              <a:p>
                <a:endParaRPr lang="ja-JP" altLang="en-US"/>
              </a:p>
            </p:txBody>
          </p:sp>
          <p:sp>
            <p:nvSpPr>
              <p:cNvPr id="185" name="Freeform 46"/>
              <p:cNvSpPr>
                <a:spLocks/>
              </p:cNvSpPr>
              <p:nvPr/>
            </p:nvSpPr>
            <p:spPr bwMode="auto">
              <a:xfrm>
                <a:off x="4042" y="3248"/>
                <a:ext cx="1418" cy="1447"/>
              </a:xfrm>
              <a:custGeom>
                <a:avLst/>
                <a:gdLst>
                  <a:gd name="T0" fmla="*/ 1418 w 1418"/>
                  <a:gd name="T1" fmla="*/ 114 h 1447"/>
                  <a:gd name="T2" fmla="*/ 1418 w 1418"/>
                  <a:gd name="T3" fmla="*/ 142 h 1447"/>
                  <a:gd name="T4" fmla="*/ 1404 w 1418"/>
                  <a:gd name="T5" fmla="*/ 199 h 1447"/>
                  <a:gd name="T6" fmla="*/ 1390 w 1418"/>
                  <a:gd name="T7" fmla="*/ 256 h 1447"/>
                  <a:gd name="T8" fmla="*/ 1376 w 1418"/>
                  <a:gd name="T9" fmla="*/ 298 h 1447"/>
                  <a:gd name="T10" fmla="*/ 1361 w 1418"/>
                  <a:gd name="T11" fmla="*/ 596 h 1447"/>
                  <a:gd name="T12" fmla="*/ 1361 w 1418"/>
                  <a:gd name="T13" fmla="*/ 639 h 1447"/>
                  <a:gd name="T14" fmla="*/ 1361 w 1418"/>
                  <a:gd name="T15" fmla="*/ 695 h 1447"/>
                  <a:gd name="T16" fmla="*/ 1361 w 1418"/>
                  <a:gd name="T17" fmla="*/ 724 h 1447"/>
                  <a:gd name="T18" fmla="*/ 1361 w 1418"/>
                  <a:gd name="T19" fmla="*/ 766 h 1447"/>
                  <a:gd name="T20" fmla="*/ 1361 w 1418"/>
                  <a:gd name="T21" fmla="*/ 795 h 1447"/>
                  <a:gd name="T22" fmla="*/ 1205 w 1418"/>
                  <a:gd name="T23" fmla="*/ 922 h 1447"/>
                  <a:gd name="T24" fmla="*/ 1120 w 1418"/>
                  <a:gd name="T25" fmla="*/ 908 h 1447"/>
                  <a:gd name="T26" fmla="*/ 879 w 1418"/>
                  <a:gd name="T27" fmla="*/ 866 h 1447"/>
                  <a:gd name="T28" fmla="*/ 822 w 1418"/>
                  <a:gd name="T29" fmla="*/ 1248 h 1447"/>
                  <a:gd name="T30" fmla="*/ 737 w 1418"/>
                  <a:gd name="T31" fmla="*/ 1277 h 1447"/>
                  <a:gd name="T32" fmla="*/ 624 w 1418"/>
                  <a:gd name="T33" fmla="*/ 1263 h 1447"/>
                  <a:gd name="T34" fmla="*/ 510 w 1418"/>
                  <a:gd name="T35" fmla="*/ 1405 h 1447"/>
                  <a:gd name="T36" fmla="*/ 411 w 1418"/>
                  <a:gd name="T37" fmla="*/ 1433 h 1447"/>
                  <a:gd name="T38" fmla="*/ 269 w 1418"/>
                  <a:gd name="T39" fmla="*/ 1419 h 1447"/>
                  <a:gd name="T40" fmla="*/ 213 w 1418"/>
                  <a:gd name="T41" fmla="*/ 1390 h 1447"/>
                  <a:gd name="T42" fmla="*/ 142 w 1418"/>
                  <a:gd name="T43" fmla="*/ 1405 h 1447"/>
                  <a:gd name="T44" fmla="*/ 99 w 1418"/>
                  <a:gd name="T45" fmla="*/ 1334 h 1447"/>
                  <a:gd name="T46" fmla="*/ 85 w 1418"/>
                  <a:gd name="T47" fmla="*/ 1305 h 1447"/>
                  <a:gd name="T48" fmla="*/ 57 w 1418"/>
                  <a:gd name="T49" fmla="*/ 1248 h 1447"/>
                  <a:gd name="T50" fmla="*/ 42 w 1418"/>
                  <a:gd name="T51" fmla="*/ 1220 h 1447"/>
                  <a:gd name="T52" fmla="*/ 14 w 1418"/>
                  <a:gd name="T53" fmla="*/ 1149 h 1447"/>
                  <a:gd name="T54" fmla="*/ 14 w 1418"/>
                  <a:gd name="T55" fmla="*/ 1064 h 1447"/>
                  <a:gd name="T56" fmla="*/ 28 w 1418"/>
                  <a:gd name="T57" fmla="*/ 951 h 1447"/>
                  <a:gd name="T58" fmla="*/ 42 w 1418"/>
                  <a:gd name="T59" fmla="*/ 795 h 1447"/>
                  <a:gd name="T60" fmla="*/ 42 w 1418"/>
                  <a:gd name="T61" fmla="*/ 709 h 1447"/>
                  <a:gd name="T62" fmla="*/ 42 w 1418"/>
                  <a:gd name="T63" fmla="*/ 596 h 1447"/>
                  <a:gd name="T64" fmla="*/ 42 w 1418"/>
                  <a:gd name="T65" fmla="*/ 539 h 1447"/>
                  <a:gd name="T66" fmla="*/ 42 w 1418"/>
                  <a:gd name="T67" fmla="*/ 426 h 1447"/>
                  <a:gd name="T68" fmla="*/ 42 w 1418"/>
                  <a:gd name="T69" fmla="*/ 327 h 1447"/>
                  <a:gd name="T70" fmla="*/ 28 w 1418"/>
                  <a:gd name="T71" fmla="*/ 241 h 1447"/>
                  <a:gd name="T72" fmla="*/ 28 w 1418"/>
                  <a:gd name="T73" fmla="*/ 156 h 1447"/>
                  <a:gd name="T74" fmla="*/ 42 w 1418"/>
                  <a:gd name="T75" fmla="*/ 100 h 1447"/>
                  <a:gd name="T76" fmla="*/ 128 w 1418"/>
                  <a:gd name="T77" fmla="*/ 100 h 1447"/>
                  <a:gd name="T78" fmla="*/ 184 w 1418"/>
                  <a:gd name="T79" fmla="*/ 100 h 1447"/>
                  <a:gd name="T80" fmla="*/ 269 w 1418"/>
                  <a:gd name="T81" fmla="*/ 114 h 1447"/>
                  <a:gd name="T82" fmla="*/ 354 w 1418"/>
                  <a:gd name="T83" fmla="*/ 128 h 1447"/>
                  <a:gd name="T84" fmla="*/ 425 w 1418"/>
                  <a:gd name="T85" fmla="*/ 156 h 1447"/>
                  <a:gd name="T86" fmla="*/ 468 w 1418"/>
                  <a:gd name="T87" fmla="*/ 185 h 1447"/>
                  <a:gd name="T88" fmla="*/ 510 w 1418"/>
                  <a:gd name="T89" fmla="*/ 199 h 1447"/>
                  <a:gd name="T90" fmla="*/ 610 w 1418"/>
                  <a:gd name="T91" fmla="*/ 185 h 1447"/>
                  <a:gd name="T92" fmla="*/ 752 w 1418"/>
                  <a:gd name="T93" fmla="*/ 185 h 1447"/>
                  <a:gd name="T94" fmla="*/ 851 w 1418"/>
                  <a:gd name="T95" fmla="*/ 156 h 1447"/>
                  <a:gd name="T96" fmla="*/ 879 w 1418"/>
                  <a:gd name="T97" fmla="*/ 170 h 1447"/>
                  <a:gd name="T98" fmla="*/ 908 w 1418"/>
                  <a:gd name="T99" fmla="*/ 170 h 1447"/>
                  <a:gd name="T100" fmla="*/ 936 w 1418"/>
                  <a:gd name="T101" fmla="*/ 185 h 1447"/>
                  <a:gd name="T102" fmla="*/ 964 w 1418"/>
                  <a:gd name="T103" fmla="*/ 185 h 1447"/>
                  <a:gd name="T104" fmla="*/ 1007 w 1418"/>
                  <a:gd name="T105" fmla="*/ 170 h 1447"/>
                  <a:gd name="T106" fmla="*/ 1049 w 1418"/>
                  <a:gd name="T107" fmla="*/ 156 h 1447"/>
                  <a:gd name="T108" fmla="*/ 1134 w 1418"/>
                  <a:gd name="T109" fmla="*/ 114 h 1447"/>
                  <a:gd name="T110" fmla="*/ 1177 w 1418"/>
                  <a:gd name="T111" fmla="*/ 85 h 1447"/>
                  <a:gd name="T112" fmla="*/ 1220 w 1418"/>
                  <a:gd name="T113" fmla="*/ 57 h 1447"/>
                  <a:gd name="T114" fmla="*/ 1262 w 1418"/>
                  <a:gd name="T115" fmla="*/ 43 h 1447"/>
                  <a:gd name="T116" fmla="*/ 1290 w 1418"/>
                  <a:gd name="T117" fmla="*/ 29 h 1447"/>
                  <a:gd name="T118" fmla="*/ 1347 w 1418"/>
                  <a:gd name="T119" fmla="*/ 14 h 1447"/>
                  <a:gd name="T120" fmla="*/ 1376 w 1418"/>
                  <a:gd name="T121" fmla="*/ 0 h 1447"/>
                  <a:gd name="T122" fmla="*/ 1404 w 1418"/>
                  <a:gd name="T123" fmla="*/ 57 h 144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418"/>
                  <a:gd name="T187" fmla="*/ 0 h 1447"/>
                  <a:gd name="T188" fmla="*/ 1418 w 1418"/>
                  <a:gd name="T189" fmla="*/ 1447 h 1447"/>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418" h="1447">
                    <a:moveTo>
                      <a:pt x="1418" y="85"/>
                    </a:moveTo>
                    <a:lnTo>
                      <a:pt x="1418" y="85"/>
                    </a:lnTo>
                    <a:lnTo>
                      <a:pt x="1418" y="100"/>
                    </a:lnTo>
                    <a:lnTo>
                      <a:pt x="1418" y="114"/>
                    </a:lnTo>
                    <a:lnTo>
                      <a:pt x="1418" y="128"/>
                    </a:lnTo>
                    <a:lnTo>
                      <a:pt x="1418" y="142"/>
                    </a:lnTo>
                    <a:lnTo>
                      <a:pt x="1404" y="156"/>
                    </a:lnTo>
                    <a:lnTo>
                      <a:pt x="1404" y="170"/>
                    </a:lnTo>
                    <a:lnTo>
                      <a:pt x="1404" y="185"/>
                    </a:lnTo>
                    <a:lnTo>
                      <a:pt x="1404" y="199"/>
                    </a:lnTo>
                    <a:lnTo>
                      <a:pt x="1390" y="213"/>
                    </a:lnTo>
                    <a:lnTo>
                      <a:pt x="1390" y="227"/>
                    </a:lnTo>
                    <a:lnTo>
                      <a:pt x="1390" y="241"/>
                    </a:lnTo>
                    <a:lnTo>
                      <a:pt x="1390" y="256"/>
                    </a:lnTo>
                    <a:lnTo>
                      <a:pt x="1390" y="270"/>
                    </a:lnTo>
                    <a:lnTo>
                      <a:pt x="1376" y="284"/>
                    </a:lnTo>
                    <a:lnTo>
                      <a:pt x="1376" y="298"/>
                    </a:lnTo>
                    <a:lnTo>
                      <a:pt x="1376" y="312"/>
                    </a:lnTo>
                    <a:lnTo>
                      <a:pt x="1376" y="369"/>
                    </a:lnTo>
                    <a:lnTo>
                      <a:pt x="1376" y="397"/>
                    </a:lnTo>
                    <a:lnTo>
                      <a:pt x="1361" y="582"/>
                    </a:lnTo>
                    <a:lnTo>
                      <a:pt x="1361" y="596"/>
                    </a:lnTo>
                    <a:lnTo>
                      <a:pt x="1361" y="610"/>
                    </a:lnTo>
                    <a:lnTo>
                      <a:pt x="1361" y="624"/>
                    </a:lnTo>
                    <a:lnTo>
                      <a:pt x="1361" y="639"/>
                    </a:lnTo>
                    <a:lnTo>
                      <a:pt x="1361" y="653"/>
                    </a:lnTo>
                    <a:lnTo>
                      <a:pt x="1361" y="667"/>
                    </a:lnTo>
                    <a:lnTo>
                      <a:pt x="1361" y="681"/>
                    </a:lnTo>
                    <a:lnTo>
                      <a:pt x="1361" y="695"/>
                    </a:lnTo>
                    <a:lnTo>
                      <a:pt x="1361" y="709"/>
                    </a:lnTo>
                    <a:lnTo>
                      <a:pt x="1361" y="724"/>
                    </a:lnTo>
                    <a:lnTo>
                      <a:pt x="1361" y="738"/>
                    </a:lnTo>
                    <a:lnTo>
                      <a:pt x="1361" y="752"/>
                    </a:lnTo>
                    <a:lnTo>
                      <a:pt x="1361" y="766"/>
                    </a:lnTo>
                    <a:lnTo>
                      <a:pt x="1361" y="780"/>
                    </a:lnTo>
                    <a:lnTo>
                      <a:pt x="1361" y="795"/>
                    </a:lnTo>
                    <a:lnTo>
                      <a:pt x="1361" y="809"/>
                    </a:lnTo>
                    <a:lnTo>
                      <a:pt x="1333" y="922"/>
                    </a:lnTo>
                    <a:lnTo>
                      <a:pt x="1319" y="922"/>
                    </a:lnTo>
                    <a:lnTo>
                      <a:pt x="1262" y="922"/>
                    </a:lnTo>
                    <a:lnTo>
                      <a:pt x="1220" y="922"/>
                    </a:lnTo>
                    <a:lnTo>
                      <a:pt x="1205" y="922"/>
                    </a:lnTo>
                    <a:lnTo>
                      <a:pt x="1205" y="908"/>
                    </a:lnTo>
                    <a:lnTo>
                      <a:pt x="1191" y="908"/>
                    </a:lnTo>
                    <a:lnTo>
                      <a:pt x="1149" y="908"/>
                    </a:lnTo>
                    <a:lnTo>
                      <a:pt x="1134" y="908"/>
                    </a:lnTo>
                    <a:lnTo>
                      <a:pt x="1120" y="908"/>
                    </a:lnTo>
                    <a:lnTo>
                      <a:pt x="1078" y="894"/>
                    </a:lnTo>
                    <a:lnTo>
                      <a:pt x="1021" y="880"/>
                    </a:lnTo>
                    <a:lnTo>
                      <a:pt x="936" y="866"/>
                    </a:lnTo>
                    <a:lnTo>
                      <a:pt x="908" y="866"/>
                    </a:lnTo>
                    <a:lnTo>
                      <a:pt x="879" y="866"/>
                    </a:lnTo>
                    <a:lnTo>
                      <a:pt x="865" y="922"/>
                    </a:lnTo>
                    <a:lnTo>
                      <a:pt x="865" y="979"/>
                    </a:lnTo>
                    <a:lnTo>
                      <a:pt x="851" y="1050"/>
                    </a:lnTo>
                    <a:lnTo>
                      <a:pt x="851" y="1064"/>
                    </a:lnTo>
                    <a:lnTo>
                      <a:pt x="837" y="1149"/>
                    </a:lnTo>
                    <a:lnTo>
                      <a:pt x="822" y="1248"/>
                    </a:lnTo>
                    <a:lnTo>
                      <a:pt x="808" y="1291"/>
                    </a:lnTo>
                    <a:lnTo>
                      <a:pt x="794" y="1291"/>
                    </a:lnTo>
                    <a:lnTo>
                      <a:pt x="780" y="1291"/>
                    </a:lnTo>
                    <a:lnTo>
                      <a:pt x="780" y="1277"/>
                    </a:lnTo>
                    <a:lnTo>
                      <a:pt x="766" y="1277"/>
                    </a:lnTo>
                    <a:lnTo>
                      <a:pt x="752" y="1277"/>
                    </a:lnTo>
                    <a:lnTo>
                      <a:pt x="737" y="1277"/>
                    </a:lnTo>
                    <a:lnTo>
                      <a:pt x="723" y="1277"/>
                    </a:lnTo>
                    <a:lnTo>
                      <a:pt x="681" y="1263"/>
                    </a:lnTo>
                    <a:lnTo>
                      <a:pt x="666" y="1263"/>
                    </a:lnTo>
                    <a:lnTo>
                      <a:pt x="638" y="1263"/>
                    </a:lnTo>
                    <a:lnTo>
                      <a:pt x="624" y="1263"/>
                    </a:lnTo>
                    <a:lnTo>
                      <a:pt x="581" y="1263"/>
                    </a:lnTo>
                    <a:lnTo>
                      <a:pt x="525" y="1263"/>
                    </a:lnTo>
                    <a:lnTo>
                      <a:pt x="525" y="1277"/>
                    </a:lnTo>
                    <a:lnTo>
                      <a:pt x="525" y="1291"/>
                    </a:lnTo>
                    <a:lnTo>
                      <a:pt x="525" y="1334"/>
                    </a:lnTo>
                    <a:lnTo>
                      <a:pt x="525" y="1362"/>
                    </a:lnTo>
                    <a:lnTo>
                      <a:pt x="510" y="1405"/>
                    </a:lnTo>
                    <a:lnTo>
                      <a:pt x="510" y="1447"/>
                    </a:lnTo>
                    <a:lnTo>
                      <a:pt x="496" y="1447"/>
                    </a:lnTo>
                    <a:lnTo>
                      <a:pt x="482" y="1447"/>
                    </a:lnTo>
                    <a:lnTo>
                      <a:pt x="468" y="1447"/>
                    </a:lnTo>
                    <a:lnTo>
                      <a:pt x="440" y="1433"/>
                    </a:lnTo>
                    <a:lnTo>
                      <a:pt x="411" y="1433"/>
                    </a:lnTo>
                    <a:lnTo>
                      <a:pt x="369" y="1433"/>
                    </a:lnTo>
                    <a:lnTo>
                      <a:pt x="354" y="1419"/>
                    </a:lnTo>
                    <a:lnTo>
                      <a:pt x="340" y="1419"/>
                    </a:lnTo>
                    <a:lnTo>
                      <a:pt x="326" y="1419"/>
                    </a:lnTo>
                    <a:lnTo>
                      <a:pt x="298" y="1419"/>
                    </a:lnTo>
                    <a:lnTo>
                      <a:pt x="284" y="1419"/>
                    </a:lnTo>
                    <a:lnTo>
                      <a:pt x="269" y="1419"/>
                    </a:lnTo>
                    <a:lnTo>
                      <a:pt x="241" y="1419"/>
                    </a:lnTo>
                    <a:lnTo>
                      <a:pt x="227" y="1419"/>
                    </a:lnTo>
                    <a:lnTo>
                      <a:pt x="227" y="1405"/>
                    </a:lnTo>
                    <a:lnTo>
                      <a:pt x="213" y="1405"/>
                    </a:lnTo>
                    <a:lnTo>
                      <a:pt x="213" y="1390"/>
                    </a:lnTo>
                    <a:lnTo>
                      <a:pt x="198" y="1390"/>
                    </a:lnTo>
                    <a:lnTo>
                      <a:pt x="198" y="1405"/>
                    </a:lnTo>
                    <a:lnTo>
                      <a:pt x="170" y="1405"/>
                    </a:lnTo>
                    <a:lnTo>
                      <a:pt x="156" y="1390"/>
                    </a:lnTo>
                    <a:lnTo>
                      <a:pt x="142" y="1405"/>
                    </a:lnTo>
                    <a:lnTo>
                      <a:pt x="128" y="1390"/>
                    </a:lnTo>
                    <a:lnTo>
                      <a:pt x="128" y="1376"/>
                    </a:lnTo>
                    <a:lnTo>
                      <a:pt x="113" y="1362"/>
                    </a:lnTo>
                    <a:lnTo>
                      <a:pt x="113" y="1348"/>
                    </a:lnTo>
                    <a:lnTo>
                      <a:pt x="99" y="1334"/>
                    </a:lnTo>
                    <a:lnTo>
                      <a:pt x="99" y="1319"/>
                    </a:lnTo>
                    <a:lnTo>
                      <a:pt x="85" y="1305"/>
                    </a:lnTo>
                    <a:lnTo>
                      <a:pt x="71" y="1277"/>
                    </a:lnTo>
                    <a:lnTo>
                      <a:pt x="71" y="1263"/>
                    </a:lnTo>
                    <a:lnTo>
                      <a:pt x="57" y="1263"/>
                    </a:lnTo>
                    <a:lnTo>
                      <a:pt x="57" y="1248"/>
                    </a:lnTo>
                    <a:lnTo>
                      <a:pt x="57" y="1234"/>
                    </a:lnTo>
                    <a:lnTo>
                      <a:pt x="42" y="1234"/>
                    </a:lnTo>
                    <a:lnTo>
                      <a:pt x="42" y="1220"/>
                    </a:lnTo>
                    <a:lnTo>
                      <a:pt x="28" y="1192"/>
                    </a:lnTo>
                    <a:lnTo>
                      <a:pt x="14" y="1178"/>
                    </a:lnTo>
                    <a:lnTo>
                      <a:pt x="14" y="1163"/>
                    </a:lnTo>
                    <a:lnTo>
                      <a:pt x="14" y="1149"/>
                    </a:lnTo>
                    <a:lnTo>
                      <a:pt x="0" y="1149"/>
                    </a:lnTo>
                    <a:lnTo>
                      <a:pt x="0" y="1135"/>
                    </a:lnTo>
                    <a:lnTo>
                      <a:pt x="14" y="1135"/>
                    </a:lnTo>
                    <a:lnTo>
                      <a:pt x="14" y="1092"/>
                    </a:lnTo>
                    <a:lnTo>
                      <a:pt x="14" y="1064"/>
                    </a:lnTo>
                    <a:lnTo>
                      <a:pt x="14" y="1050"/>
                    </a:lnTo>
                    <a:lnTo>
                      <a:pt x="14" y="1036"/>
                    </a:lnTo>
                    <a:lnTo>
                      <a:pt x="14" y="1007"/>
                    </a:lnTo>
                    <a:lnTo>
                      <a:pt x="28" y="951"/>
                    </a:lnTo>
                    <a:lnTo>
                      <a:pt x="28" y="908"/>
                    </a:lnTo>
                    <a:lnTo>
                      <a:pt x="28" y="894"/>
                    </a:lnTo>
                    <a:lnTo>
                      <a:pt x="28" y="866"/>
                    </a:lnTo>
                    <a:lnTo>
                      <a:pt x="28" y="851"/>
                    </a:lnTo>
                    <a:lnTo>
                      <a:pt x="28" y="809"/>
                    </a:lnTo>
                    <a:lnTo>
                      <a:pt x="42" y="795"/>
                    </a:lnTo>
                    <a:lnTo>
                      <a:pt x="42" y="780"/>
                    </a:lnTo>
                    <a:lnTo>
                      <a:pt x="42" y="766"/>
                    </a:lnTo>
                    <a:lnTo>
                      <a:pt x="42" y="752"/>
                    </a:lnTo>
                    <a:lnTo>
                      <a:pt x="42" y="738"/>
                    </a:lnTo>
                    <a:lnTo>
                      <a:pt x="42" y="724"/>
                    </a:lnTo>
                    <a:lnTo>
                      <a:pt x="42" y="709"/>
                    </a:lnTo>
                    <a:lnTo>
                      <a:pt x="42" y="695"/>
                    </a:lnTo>
                    <a:lnTo>
                      <a:pt x="42" y="681"/>
                    </a:lnTo>
                    <a:lnTo>
                      <a:pt x="42" y="639"/>
                    </a:lnTo>
                    <a:lnTo>
                      <a:pt x="42" y="624"/>
                    </a:lnTo>
                    <a:lnTo>
                      <a:pt x="42" y="610"/>
                    </a:lnTo>
                    <a:lnTo>
                      <a:pt x="42" y="596"/>
                    </a:lnTo>
                    <a:lnTo>
                      <a:pt x="42" y="582"/>
                    </a:lnTo>
                    <a:lnTo>
                      <a:pt x="42" y="568"/>
                    </a:lnTo>
                    <a:lnTo>
                      <a:pt x="42" y="553"/>
                    </a:lnTo>
                    <a:lnTo>
                      <a:pt x="42" y="539"/>
                    </a:lnTo>
                    <a:lnTo>
                      <a:pt x="42" y="511"/>
                    </a:lnTo>
                    <a:lnTo>
                      <a:pt x="42" y="497"/>
                    </a:lnTo>
                    <a:lnTo>
                      <a:pt x="42" y="483"/>
                    </a:lnTo>
                    <a:lnTo>
                      <a:pt x="42" y="440"/>
                    </a:lnTo>
                    <a:lnTo>
                      <a:pt x="42" y="426"/>
                    </a:lnTo>
                    <a:lnTo>
                      <a:pt x="42" y="397"/>
                    </a:lnTo>
                    <a:lnTo>
                      <a:pt x="42" y="383"/>
                    </a:lnTo>
                    <a:lnTo>
                      <a:pt x="42" y="369"/>
                    </a:lnTo>
                    <a:lnTo>
                      <a:pt x="42" y="355"/>
                    </a:lnTo>
                    <a:lnTo>
                      <a:pt x="42" y="327"/>
                    </a:lnTo>
                    <a:lnTo>
                      <a:pt x="42" y="312"/>
                    </a:lnTo>
                    <a:lnTo>
                      <a:pt x="42" y="298"/>
                    </a:lnTo>
                    <a:lnTo>
                      <a:pt x="42" y="270"/>
                    </a:lnTo>
                    <a:lnTo>
                      <a:pt x="42" y="256"/>
                    </a:lnTo>
                    <a:lnTo>
                      <a:pt x="28" y="241"/>
                    </a:lnTo>
                    <a:lnTo>
                      <a:pt x="28" y="213"/>
                    </a:lnTo>
                    <a:lnTo>
                      <a:pt x="28" y="199"/>
                    </a:lnTo>
                    <a:lnTo>
                      <a:pt x="28" y="156"/>
                    </a:lnTo>
                    <a:lnTo>
                      <a:pt x="28" y="142"/>
                    </a:lnTo>
                    <a:lnTo>
                      <a:pt x="28" y="128"/>
                    </a:lnTo>
                    <a:lnTo>
                      <a:pt x="28" y="114"/>
                    </a:lnTo>
                    <a:lnTo>
                      <a:pt x="28" y="100"/>
                    </a:lnTo>
                    <a:lnTo>
                      <a:pt x="42" y="100"/>
                    </a:lnTo>
                    <a:lnTo>
                      <a:pt x="57" y="100"/>
                    </a:lnTo>
                    <a:lnTo>
                      <a:pt x="71" y="100"/>
                    </a:lnTo>
                    <a:lnTo>
                      <a:pt x="85" y="100"/>
                    </a:lnTo>
                    <a:lnTo>
                      <a:pt x="99" y="100"/>
                    </a:lnTo>
                    <a:lnTo>
                      <a:pt x="113" y="100"/>
                    </a:lnTo>
                    <a:lnTo>
                      <a:pt x="128" y="100"/>
                    </a:lnTo>
                    <a:lnTo>
                      <a:pt x="156" y="100"/>
                    </a:lnTo>
                    <a:lnTo>
                      <a:pt x="170" y="100"/>
                    </a:lnTo>
                    <a:lnTo>
                      <a:pt x="184" y="100"/>
                    </a:lnTo>
                    <a:lnTo>
                      <a:pt x="198" y="100"/>
                    </a:lnTo>
                    <a:lnTo>
                      <a:pt x="213" y="100"/>
                    </a:lnTo>
                    <a:lnTo>
                      <a:pt x="227" y="114"/>
                    </a:lnTo>
                    <a:lnTo>
                      <a:pt x="255" y="114"/>
                    </a:lnTo>
                    <a:lnTo>
                      <a:pt x="269" y="114"/>
                    </a:lnTo>
                    <a:lnTo>
                      <a:pt x="284" y="114"/>
                    </a:lnTo>
                    <a:lnTo>
                      <a:pt x="298" y="114"/>
                    </a:lnTo>
                    <a:lnTo>
                      <a:pt x="326" y="114"/>
                    </a:lnTo>
                    <a:lnTo>
                      <a:pt x="326" y="128"/>
                    </a:lnTo>
                    <a:lnTo>
                      <a:pt x="354" y="128"/>
                    </a:lnTo>
                    <a:lnTo>
                      <a:pt x="369" y="128"/>
                    </a:lnTo>
                    <a:lnTo>
                      <a:pt x="383" y="142"/>
                    </a:lnTo>
                    <a:lnTo>
                      <a:pt x="397" y="142"/>
                    </a:lnTo>
                    <a:lnTo>
                      <a:pt x="425" y="156"/>
                    </a:lnTo>
                    <a:lnTo>
                      <a:pt x="440" y="156"/>
                    </a:lnTo>
                    <a:lnTo>
                      <a:pt x="454" y="170"/>
                    </a:lnTo>
                    <a:lnTo>
                      <a:pt x="468" y="170"/>
                    </a:lnTo>
                    <a:lnTo>
                      <a:pt x="468" y="185"/>
                    </a:lnTo>
                    <a:lnTo>
                      <a:pt x="482" y="185"/>
                    </a:lnTo>
                    <a:lnTo>
                      <a:pt x="496" y="185"/>
                    </a:lnTo>
                    <a:lnTo>
                      <a:pt x="510" y="185"/>
                    </a:lnTo>
                    <a:lnTo>
                      <a:pt x="510" y="199"/>
                    </a:lnTo>
                    <a:lnTo>
                      <a:pt x="539" y="185"/>
                    </a:lnTo>
                    <a:lnTo>
                      <a:pt x="553" y="185"/>
                    </a:lnTo>
                    <a:lnTo>
                      <a:pt x="581" y="185"/>
                    </a:lnTo>
                    <a:lnTo>
                      <a:pt x="596" y="185"/>
                    </a:lnTo>
                    <a:lnTo>
                      <a:pt x="610" y="185"/>
                    </a:lnTo>
                    <a:lnTo>
                      <a:pt x="624" y="170"/>
                    </a:lnTo>
                    <a:lnTo>
                      <a:pt x="638" y="170"/>
                    </a:lnTo>
                    <a:lnTo>
                      <a:pt x="652" y="170"/>
                    </a:lnTo>
                    <a:lnTo>
                      <a:pt x="666" y="170"/>
                    </a:lnTo>
                    <a:lnTo>
                      <a:pt x="695" y="170"/>
                    </a:lnTo>
                    <a:lnTo>
                      <a:pt x="737" y="185"/>
                    </a:lnTo>
                    <a:lnTo>
                      <a:pt x="752" y="185"/>
                    </a:lnTo>
                    <a:lnTo>
                      <a:pt x="766" y="185"/>
                    </a:lnTo>
                    <a:lnTo>
                      <a:pt x="780" y="170"/>
                    </a:lnTo>
                    <a:lnTo>
                      <a:pt x="822" y="170"/>
                    </a:lnTo>
                    <a:lnTo>
                      <a:pt x="837" y="170"/>
                    </a:lnTo>
                    <a:lnTo>
                      <a:pt x="851" y="156"/>
                    </a:lnTo>
                    <a:lnTo>
                      <a:pt x="865" y="156"/>
                    </a:lnTo>
                    <a:lnTo>
                      <a:pt x="879" y="156"/>
                    </a:lnTo>
                    <a:lnTo>
                      <a:pt x="879" y="170"/>
                    </a:lnTo>
                    <a:lnTo>
                      <a:pt x="893" y="170"/>
                    </a:lnTo>
                    <a:lnTo>
                      <a:pt x="908" y="170"/>
                    </a:lnTo>
                    <a:lnTo>
                      <a:pt x="908" y="185"/>
                    </a:lnTo>
                    <a:lnTo>
                      <a:pt x="922" y="185"/>
                    </a:lnTo>
                    <a:lnTo>
                      <a:pt x="936" y="185"/>
                    </a:lnTo>
                    <a:lnTo>
                      <a:pt x="950" y="185"/>
                    </a:lnTo>
                    <a:lnTo>
                      <a:pt x="964" y="185"/>
                    </a:lnTo>
                    <a:lnTo>
                      <a:pt x="978" y="185"/>
                    </a:lnTo>
                    <a:lnTo>
                      <a:pt x="993" y="170"/>
                    </a:lnTo>
                    <a:lnTo>
                      <a:pt x="1007" y="170"/>
                    </a:lnTo>
                    <a:lnTo>
                      <a:pt x="1021" y="170"/>
                    </a:lnTo>
                    <a:lnTo>
                      <a:pt x="1021" y="156"/>
                    </a:lnTo>
                    <a:lnTo>
                      <a:pt x="1035" y="156"/>
                    </a:lnTo>
                    <a:lnTo>
                      <a:pt x="1049" y="156"/>
                    </a:lnTo>
                    <a:lnTo>
                      <a:pt x="1064" y="142"/>
                    </a:lnTo>
                    <a:lnTo>
                      <a:pt x="1078" y="142"/>
                    </a:lnTo>
                    <a:lnTo>
                      <a:pt x="1092" y="142"/>
                    </a:lnTo>
                    <a:lnTo>
                      <a:pt x="1092" y="128"/>
                    </a:lnTo>
                    <a:lnTo>
                      <a:pt x="1106" y="128"/>
                    </a:lnTo>
                    <a:lnTo>
                      <a:pt x="1120" y="128"/>
                    </a:lnTo>
                    <a:lnTo>
                      <a:pt x="1120" y="114"/>
                    </a:lnTo>
                    <a:lnTo>
                      <a:pt x="1134" y="114"/>
                    </a:lnTo>
                    <a:lnTo>
                      <a:pt x="1149" y="100"/>
                    </a:lnTo>
                    <a:lnTo>
                      <a:pt x="1163" y="100"/>
                    </a:lnTo>
                    <a:lnTo>
                      <a:pt x="1163" y="85"/>
                    </a:lnTo>
                    <a:lnTo>
                      <a:pt x="1177" y="85"/>
                    </a:lnTo>
                    <a:lnTo>
                      <a:pt x="1191" y="85"/>
                    </a:lnTo>
                    <a:lnTo>
                      <a:pt x="1191" y="71"/>
                    </a:lnTo>
                    <a:lnTo>
                      <a:pt x="1205" y="71"/>
                    </a:lnTo>
                    <a:lnTo>
                      <a:pt x="1220" y="71"/>
                    </a:lnTo>
                    <a:lnTo>
                      <a:pt x="1220" y="57"/>
                    </a:lnTo>
                    <a:lnTo>
                      <a:pt x="1234" y="57"/>
                    </a:lnTo>
                    <a:lnTo>
                      <a:pt x="1248" y="57"/>
                    </a:lnTo>
                    <a:lnTo>
                      <a:pt x="1248" y="43"/>
                    </a:lnTo>
                    <a:lnTo>
                      <a:pt x="1262" y="43"/>
                    </a:lnTo>
                    <a:lnTo>
                      <a:pt x="1276" y="43"/>
                    </a:lnTo>
                    <a:lnTo>
                      <a:pt x="1276" y="29"/>
                    </a:lnTo>
                    <a:lnTo>
                      <a:pt x="1290" y="29"/>
                    </a:lnTo>
                    <a:lnTo>
                      <a:pt x="1305" y="29"/>
                    </a:lnTo>
                    <a:lnTo>
                      <a:pt x="1319" y="29"/>
                    </a:lnTo>
                    <a:lnTo>
                      <a:pt x="1319" y="14"/>
                    </a:lnTo>
                    <a:lnTo>
                      <a:pt x="1333" y="14"/>
                    </a:lnTo>
                    <a:lnTo>
                      <a:pt x="1347" y="14"/>
                    </a:lnTo>
                    <a:lnTo>
                      <a:pt x="1361" y="0"/>
                    </a:lnTo>
                    <a:lnTo>
                      <a:pt x="1376" y="0"/>
                    </a:lnTo>
                    <a:lnTo>
                      <a:pt x="1390" y="0"/>
                    </a:lnTo>
                    <a:lnTo>
                      <a:pt x="1390" y="14"/>
                    </a:lnTo>
                    <a:lnTo>
                      <a:pt x="1390" y="29"/>
                    </a:lnTo>
                    <a:lnTo>
                      <a:pt x="1404" y="43"/>
                    </a:lnTo>
                    <a:lnTo>
                      <a:pt x="1404" y="57"/>
                    </a:lnTo>
                    <a:lnTo>
                      <a:pt x="1404" y="71"/>
                    </a:lnTo>
                    <a:lnTo>
                      <a:pt x="1418" y="85"/>
                    </a:lnTo>
                    <a:close/>
                  </a:path>
                </a:pathLst>
              </a:custGeom>
              <a:pattFill prst="pct25">
                <a:fgClr>
                  <a:srgbClr val="FF9900"/>
                </a:fgClr>
                <a:bgClr>
                  <a:srgbClr val="FFFFFF"/>
                </a:bgClr>
              </a:pattFill>
              <a:ln w="9525">
                <a:solidFill>
                  <a:srgbClr val="333333"/>
                </a:solidFill>
                <a:round/>
                <a:headEnd/>
                <a:tailEnd/>
              </a:ln>
            </p:spPr>
            <p:txBody>
              <a:bodyPr/>
              <a:lstStyle/>
              <a:p>
                <a:endParaRPr lang="ja-JP" altLang="en-US"/>
              </a:p>
            </p:txBody>
          </p:sp>
          <p:sp>
            <p:nvSpPr>
              <p:cNvPr id="186" name="Freeform 45"/>
              <p:cNvSpPr>
                <a:spLocks/>
              </p:cNvSpPr>
              <p:nvPr/>
            </p:nvSpPr>
            <p:spPr bwMode="auto">
              <a:xfrm>
                <a:off x="6311" y="2169"/>
                <a:ext cx="1475" cy="1512"/>
              </a:xfrm>
              <a:custGeom>
                <a:avLst/>
                <a:gdLst>
                  <a:gd name="T0" fmla="*/ 894 w 1475"/>
                  <a:gd name="T1" fmla="*/ 45 h 1603"/>
                  <a:gd name="T2" fmla="*/ 964 w 1475"/>
                  <a:gd name="T3" fmla="*/ 56 h 1603"/>
                  <a:gd name="T4" fmla="*/ 1021 w 1475"/>
                  <a:gd name="T5" fmla="*/ 112 h 1603"/>
                  <a:gd name="T6" fmla="*/ 1035 w 1475"/>
                  <a:gd name="T7" fmla="*/ 146 h 1603"/>
                  <a:gd name="T8" fmla="*/ 1035 w 1475"/>
                  <a:gd name="T9" fmla="*/ 202 h 1603"/>
                  <a:gd name="T10" fmla="*/ 1035 w 1475"/>
                  <a:gd name="T11" fmla="*/ 246 h 1603"/>
                  <a:gd name="T12" fmla="*/ 1021 w 1475"/>
                  <a:gd name="T13" fmla="*/ 291 h 1603"/>
                  <a:gd name="T14" fmla="*/ 1007 w 1475"/>
                  <a:gd name="T15" fmla="*/ 348 h 1603"/>
                  <a:gd name="T16" fmla="*/ 979 w 1475"/>
                  <a:gd name="T17" fmla="*/ 382 h 1603"/>
                  <a:gd name="T18" fmla="*/ 1007 w 1475"/>
                  <a:gd name="T19" fmla="*/ 438 h 1603"/>
                  <a:gd name="T20" fmla="*/ 1064 w 1475"/>
                  <a:gd name="T21" fmla="*/ 370 h 1603"/>
                  <a:gd name="T22" fmla="*/ 1120 w 1475"/>
                  <a:gd name="T23" fmla="*/ 337 h 1603"/>
                  <a:gd name="T24" fmla="*/ 1191 w 1475"/>
                  <a:gd name="T25" fmla="*/ 337 h 1603"/>
                  <a:gd name="T26" fmla="*/ 1248 w 1475"/>
                  <a:gd name="T27" fmla="*/ 348 h 1603"/>
                  <a:gd name="T28" fmla="*/ 1305 w 1475"/>
                  <a:gd name="T29" fmla="*/ 348 h 1603"/>
                  <a:gd name="T30" fmla="*/ 1404 w 1475"/>
                  <a:gd name="T31" fmla="*/ 326 h 1603"/>
                  <a:gd name="T32" fmla="*/ 1475 w 1475"/>
                  <a:gd name="T33" fmla="*/ 326 h 1603"/>
                  <a:gd name="T34" fmla="*/ 1461 w 1475"/>
                  <a:gd name="T35" fmla="*/ 382 h 1603"/>
                  <a:gd name="T36" fmla="*/ 1418 w 1475"/>
                  <a:gd name="T37" fmla="*/ 494 h 1603"/>
                  <a:gd name="T38" fmla="*/ 1248 w 1475"/>
                  <a:gd name="T39" fmla="*/ 573 h 1603"/>
                  <a:gd name="T40" fmla="*/ 1177 w 1475"/>
                  <a:gd name="T41" fmla="*/ 573 h 1603"/>
                  <a:gd name="T42" fmla="*/ 1177 w 1475"/>
                  <a:gd name="T43" fmla="*/ 584 h 1603"/>
                  <a:gd name="T44" fmla="*/ 1248 w 1475"/>
                  <a:gd name="T45" fmla="*/ 629 h 1603"/>
                  <a:gd name="T46" fmla="*/ 1291 w 1475"/>
                  <a:gd name="T47" fmla="*/ 662 h 1603"/>
                  <a:gd name="T48" fmla="*/ 1234 w 1475"/>
                  <a:gd name="T49" fmla="*/ 730 h 1603"/>
                  <a:gd name="T50" fmla="*/ 1149 w 1475"/>
                  <a:gd name="T51" fmla="*/ 775 h 1603"/>
                  <a:gd name="T52" fmla="*/ 1064 w 1475"/>
                  <a:gd name="T53" fmla="*/ 831 h 1603"/>
                  <a:gd name="T54" fmla="*/ 1007 w 1475"/>
                  <a:gd name="T55" fmla="*/ 876 h 1603"/>
                  <a:gd name="T56" fmla="*/ 950 w 1475"/>
                  <a:gd name="T57" fmla="*/ 876 h 1603"/>
                  <a:gd name="T58" fmla="*/ 908 w 1475"/>
                  <a:gd name="T59" fmla="*/ 887 h 1603"/>
                  <a:gd name="T60" fmla="*/ 879 w 1475"/>
                  <a:gd name="T61" fmla="*/ 933 h 1603"/>
                  <a:gd name="T62" fmla="*/ 794 w 1475"/>
                  <a:gd name="T63" fmla="*/ 1089 h 1603"/>
                  <a:gd name="T64" fmla="*/ 738 w 1475"/>
                  <a:gd name="T65" fmla="*/ 1179 h 1603"/>
                  <a:gd name="T66" fmla="*/ 624 w 1475"/>
                  <a:gd name="T67" fmla="*/ 1235 h 1603"/>
                  <a:gd name="T68" fmla="*/ 567 w 1475"/>
                  <a:gd name="T69" fmla="*/ 1235 h 1603"/>
                  <a:gd name="T70" fmla="*/ 496 w 1475"/>
                  <a:gd name="T71" fmla="*/ 1213 h 1603"/>
                  <a:gd name="T72" fmla="*/ 511 w 1475"/>
                  <a:gd name="T73" fmla="*/ 1235 h 1603"/>
                  <a:gd name="T74" fmla="*/ 525 w 1475"/>
                  <a:gd name="T75" fmla="*/ 1247 h 1603"/>
                  <a:gd name="T76" fmla="*/ 454 w 1475"/>
                  <a:gd name="T77" fmla="*/ 1235 h 1603"/>
                  <a:gd name="T78" fmla="*/ 411 w 1475"/>
                  <a:gd name="T79" fmla="*/ 1235 h 1603"/>
                  <a:gd name="T80" fmla="*/ 284 w 1475"/>
                  <a:gd name="T81" fmla="*/ 1247 h 1603"/>
                  <a:gd name="T82" fmla="*/ 184 w 1475"/>
                  <a:gd name="T83" fmla="*/ 1269 h 1603"/>
                  <a:gd name="T84" fmla="*/ 14 w 1475"/>
                  <a:gd name="T85" fmla="*/ 1101 h 1603"/>
                  <a:gd name="T86" fmla="*/ 43 w 1475"/>
                  <a:gd name="T87" fmla="*/ 662 h 1603"/>
                  <a:gd name="T88" fmla="*/ 57 w 1475"/>
                  <a:gd name="T89" fmla="*/ 370 h 1603"/>
                  <a:gd name="T90" fmla="*/ 142 w 1475"/>
                  <a:gd name="T91" fmla="*/ 225 h 1603"/>
                  <a:gd name="T92" fmla="*/ 326 w 1475"/>
                  <a:gd name="T93" fmla="*/ 214 h 1603"/>
                  <a:gd name="T94" fmla="*/ 369 w 1475"/>
                  <a:gd name="T95" fmla="*/ 393 h 1603"/>
                  <a:gd name="T96" fmla="*/ 411 w 1475"/>
                  <a:gd name="T97" fmla="*/ 461 h 1603"/>
                  <a:gd name="T98" fmla="*/ 496 w 1475"/>
                  <a:gd name="T99" fmla="*/ 517 h 1603"/>
                  <a:gd name="T100" fmla="*/ 567 w 1475"/>
                  <a:gd name="T101" fmla="*/ 482 h 1603"/>
                  <a:gd name="T102" fmla="*/ 610 w 1475"/>
                  <a:gd name="T103" fmla="*/ 359 h 1603"/>
                  <a:gd name="T104" fmla="*/ 638 w 1475"/>
                  <a:gd name="T105" fmla="*/ 281 h 1603"/>
                  <a:gd name="T106" fmla="*/ 596 w 1475"/>
                  <a:gd name="T107" fmla="*/ 214 h 1603"/>
                  <a:gd name="T108" fmla="*/ 695 w 1475"/>
                  <a:gd name="T109" fmla="*/ 214 h 1603"/>
                  <a:gd name="T110" fmla="*/ 879 w 1475"/>
                  <a:gd name="T111" fmla="*/ 225 h 1603"/>
                  <a:gd name="T112" fmla="*/ 908 w 1475"/>
                  <a:gd name="T113" fmla="*/ 169 h 1603"/>
                  <a:gd name="T114" fmla="*/ 851 w 1475"/>
                  <a:gd name="T115" fmla="*/ 158 h 1603"/>
                  <a:gd name="T116" fmla="*/ 894 w 1475"/>
                  <a:gd name="T117" fmla="*/ 146 h 1603"/>
                  <a:gd name="T118" fmla="*/ 865 w 1475"/>
                  <a:gd name="T119" fmla="*/ 124 h 1603"/>
                  <a:gd name="T120" fmla="*/ 894 w 1475"/>
                  <a:gd name="T121" fmla="*/ 78 h 1603"/>
                  <a:gd name="T122" fmla="*/ 865 w 1475"/>
                  <a:gd name="T123" fmla="*/ 0 h 160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475"/>
                  <a:gd name="T187" fmla="*/ 0 h 1603"/>
                  <a:gd name="T188" fmla="*/ 1475 w 1475"/>
                  <a:gd name="T189" fmla="*/ 1603 h 1603"/>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475" h="1603">
                    <a:moveTo>
                      <a:pt x="879" y="43"/>
                    </a:moveTo>
                    <a:lnTo>
                      <a:pt x="879" y="43"/>
                    </a:lnTo>
                    <a:lnTo>
                      <a:pt x="879" y="29"/>
                    </a:lnTo>
                    <a:lnTo>
                      <a:pt x="879" y="14"/>
                    </a:lnTo>
                    <a:lnTo>
                      <a:pt x="894" y="14"/>
                    </a:lnTo>
                    <a:lnTo>
                      <a:pt x="894" y="29"/>
                    </a:lnTo>
                    <a:lnTo>
                      <a:pt x="894" y="43"/>
                    </a:lnTo>
                    <a:lnTo>
                      <a:pt x="894" y="57"/>
                    </a:lnTo>
                    <a:lnTo>
                      <a:pt x="908" y="57"/>
                    </a:lnTo>
                    <a:lnTo>
                      <a:pt x="908" y="43"/>
                    </a:lnTo>
                    <a:lnTo>
                      <a:pt x="922" y="43"/>
                    </a:lnTo>
                    <a:lnTo>
                      <a:pt x="936" y="57"/>
                    </a:lnTo>
                    <a:lnTo>
                      <a:pt x="950" y="57"/>
                    </a:lnTo>
                    <a:lnTo>
                      <a:pt x="950" y="71"/>
                    </a:lnTo>
                    <a:lnTo>
                      <a:pt x="964" y="71"/>
                    </a:lnTo>
                    <a:lnTo>
                      <a:pt x="979" y="71"/>
                    </a:lnTo>
                    <a:lnTo>
                      <a:pt x="993" y="71"/>
                    </a:lnTo>
                    <a:lnTo>
                      <a:pt x="993" y="85"/>
                    </a:lnTo>
                    <a:lnTo>
                      <a:pt x="1007" y="85"/>
                    </a:lnTo>
                    <a:lnTo>
                      <a:pt x="1021" y="85"/>
                    </a:lnTo>
                    <a:lnTo>
                      <a:pt x="1021" y="114"/>
                    </a:lnTo>
                    <a:lnTo>
                      <a:pt x="1035" y="142"/>
                    </a:lnTo>
                    <a:lnTo>
                      <a:pt x="1021" y="142"/>
                    </a:lnTo>
                    <a:lnTo>
                      <a:pt x="1007" y="142"/>
                    </a:lnTo>
                    <a:lnTo>
                      <a:pt x="1007" y="128"/>
                    </a:lnTo>
                    <a:lnTo>
                      <a:pt x="1007" y="142"/>
                    </a:lnTo>
                    <a:lnTo>
                      <a:pt x="1007" y="156"/>
                    </a:lnTo>
                    <a:lnTo>
                      <a:pt x="1021" y="156"/>
                    </a:lnTo>
                    <a:lnTo>
                      <a:pt x="1035" y="156"/>
                    </a:lnTo>
                    <a:lnTo>
                      <a:pt x="1035" y="170"/>
                    </a:lnTo>
                    <a:lnTo>
                      <a:pt x="1050" y="185"/>
                    </a:lnTo>
                    <a:lnTo>
                      <a:pt x="1035" y="185"/>
                    </a:lnTo>
                    <a:lnTo>
                      <a:pt x="1035" y="199"/>
                    </a:lnTo>
                    <a:lnTo>
                      <a:pt x="1035" y="213"/>
                    </a:lnTo>
                    <a:lnTo>
                      <a:pt x="1035" y="227"/>
                    </a:lnTo>
                    <a:lnTo>
                      <a:pt x="1035" y="241"/>
                    </a:lnTo>
                    <a:lnTo>
                      <a:pt x="1035" y="256"/>
                    </a:lnTo>
                    <a:lnTo>
                      <a:pt x="1035" y="270"/>
                    </a:lnTo>
                    <a:lnTo>
                      <a:pt x="1035" y="284"/>
                    </a:lnTo>
                    <a:lnTo>
                      <a:pt x="1035" y="298"/>
                    </a:lnTo>
                    <a:lnTo>
                      <a:pt x="1035" y="312"/>
                    </a:lnTo>
                    <a:lnTo>
                      <a:pt x="1035" y="326"/>
                    </a:lnTo>
                    <a:lnTo>
                      <a:pt x="1021" y="341"/>
                    </a:lnTo>
                    <a:lnTo>
                      <a:pt x="1021" y="355"/>
                    </a:lnTo>
                    <a:lnTo>
                      <a:pt x="1021" y="369"/>
                    </a:lnTo>
                    <a:lnTo>
                      <a:pt x="1021" y="383"/>
                    </a:lnTo>
                    <a:lnTo>
                      <a:pt x="1021" y="397"/>
                    </a:lnTo>
                    <a:lnTo>
                      <a:pt x="1021" y="412"/>
                    </a:lnTo>
                    <a:lnTo>
                      <a:pt x="1021" y="426"/>
                    </a:lnTo>
                    <a:lnTo>
                      <a:pt x="1007" y="426"/>
                    </a:lnTo>
                    <a:lnTo>
                      <a:pt x="1007" y="440"/>
                    </a:lnTo>
                    <a:lnTo>
                      <a:pt x="1007" y="454"/>
                    </a:lnTo>
                    <a:lnTo>
                      <a:pt x="993" y="454"/>
                    </a:lnTo>
                    <a:lnTo>
                      <a:pt x="993" y="468"/>
                    </a:lnTo>
                    <a:lnTo>
                      <a:pt x="993" y="482"/>
                    </a:lnTo>
                    <a:lnTo>
                      <a:pt x="979" y="482"/>
                    </a:lnTo>
                    <a:lnTo>
                      <a:pt x="979" y="497"/>
                    </a:lnTo>
                    <a:lnTo>
                      <a:pt x="979" y="511"/>
                    </a:lnTo>
                    <a:lnTo>
                      <a:pt x="979" y="525"/>
                    </a:lnTo>
                    <a:lnTo>
                      <a:pt x="979" y="539"/>
                    </a:lnTo>
                    <a:lnTo>
                      <a:pt x="993" y="539"/>
                    </a:lnTo>
                    <a:lnTo>
                      <a:pt x="1007" y="539"/>
                    </a:lnTo>
                    <a:lnTo>
                      <a:pt x="1007" y="553"/>
                    </a:lnTo>
                    <a:lnTo>
                      <a:pt x="1021" y="553"/>
                    </a:lnTo>
                    <a:lnTo>
                      <a:pt x="1035" y="553"/>
                    </a:lnTo>
                    <a:lnTo>
                      <a:pt x="1050" y="553"/>
                    </a:lnTo>
                    <a:lnTo>
                      <a:pt x="1050" y="525"/>
                    </a:lnTo>
                    <a:lnTo>
                      <a:pt x="1050" y="511"/>
                    </a:lnTo>
                    <a:lnTo>
                      <a:pt x="1050" y="497"/>
                    </a:lnTo>
                    <a:lnTo>
                      <a:pt x="1064" y="482"/>
                    </a:lnTo>
                    <a:lnTo>
                      <a:pt x="1064" y="468"/>
                    </a:lnTo>
                    <a:lnTo>
                      <a:pt x="1078" y="468"/>
                    </a:lnTo>
                    <a:lnTo>
                      <a:pt x="1078" y="454"/>
                    </a:lnTo>
                    <a:lnTo>
                      <a:pt x="1092" y="454"/>
                    </a:lnTo>
                    <a:lnTo>
                      <a:pt x="1092" y="440"/>
                    </a:lnTo>
                    <a:lnTo>
                      <a:pt x="1106" y="440"/>
                    </a:lnTo>
                    <a:lnTo>
                      <a:pt x="1120" y="426"/>
                    </a:lnTo>
                    <a:lnTo>
                      <a:pt x="1135" y="426"/>
                    </a:lnTo>
                    <a:lnTo>
                      <a:pt x="1149" y="426"/>
                    </a:lnTo>
                    <a:lnTo>
                      <a:pt x="1163" y="426"/>
                    </a:lnTo>
                    <a:lnTo>
                      <a:pt x="1177" y="426"/>
                    </a:lnTo>
                    <a:lnTo>
                      <a:pt x="1177" y="412"/>
                    </a:lnTo>
                    <a:lnTo>
                      <a:pt x="1177" y="426"/>
                    </a:lnTo>
                    <a:lnTo>
                      <a:pt x="1191" y="426"/>
                    </a:lnTo>
                    <a:lnTo>
                      <a:pt x="1206" y="426"/>
                    </a:lnTo>
                    <a:lnTo>
                      <a:pt x="1220" y="426"/>
                    </a:lnTo>
                    <a:lnTo>
                      <a:pt x="1234" y="426"/>
                    </a:lnTo>
                    <a:lnTo>
                      <a:pt x="1234" y="440"/>
                    </a:lnTo>
                    <a:lnTo>
                      <a:pt x="1248" y="440"/>
                    </a:lnTo>
                    <a:lnTo>
                      <a:pt x="1262" y="440"/>
                    </a:lnTo>
                    <a:lnTo>
                      <a:pt x="1276" y="440"/>
                    </a:lnTo>
                    <a:lnTo>
                      <a:pt x="1291" y="440"/>
                    </a:lnTo>
                    <a:lnTo>
                      <a:pt x="1305" y="440"/>
                    </a:lnTo>
                    <a:lnTo>
                      <a:pt x="1305" y="426"/>
                    </a:lnTo>
                    <a:lnTo>
                      <a:pt x="1319" y="426"/>
                    </a:lnTo>
                    <a:lnTo>
                      <a:pt x="1333" y="426"/>
                    </a:lnTo>
                    <a:lnTo>
                      <a:pt x="1347" y="426"/>
                    </a:lnTo>
                    <a:lnTo>
                      <a:pt x="1362" y="412"/>
                    </a:lnTo>
                    <a:lnTo>
                      <a:pt x="1376" y="412"/>
                    </a:lnTo>
                    <a:lnTo>
                      <a:pt x="1390" y="412"/>
                    </a:lnTo>
                    <a:lnTo>
                      <a:pt x="1404" y="412"/>
                    </a:lnTo>
                    <a:lnTo>
                      <a:pt x="1418" y="412"/>
                    </a:lnTo>
                    <a:lnTo>
                      <a:pt x="1432" y="397"/>
                    </a:lnTo>
                    <a:lnTo>
                      <a:pt x="1447" y="397"/>
                    </a:lnTo>
                    <a:lnTo>
                      <a:pt x="1461" y="397"/>
                    </a:lnTo>
                    <a:lnTo>
                      <a:pt x="1475" y="397"/>
                    </a:lnTo>
                    <a:lnTo>
                      <a:pt x="1475" y="412"/>
                    </a:lnTo>
                    <a:lnTo>
                      <a:pt x="1475" y="426"/>
                    </a:lnTo>
                    <a:lnTo>
                      <a:pt x="1461" y="426"/>
                    </a:lnTo>
                    <a:lnTo>
                      <a:pt x="1461" y="440"/>
                    </a:lnTo>
                    <a:lnTo>
                      <a:pt x="1461" y="454"/>
                    </a:lnTo>
                    <a:lnTo>
                      <a:pt x="1461" y="468"/>
                    </a:lnTo>
                    <a:lnTo>
                      <a:pt x="1461" y="482"/>
                    </a:lnTo>
                    <a:lnTo>
                      <a:pt x="1447" y="497"/>
                    </a:lnTo>
                    <a:lnTo>
                      <a:pt x="1447" y="511"/>
                    </a:lnTo>
                    <a:lnTo>
                      <a:pt x="1447" y="525"/>
                    </a:lnTo>
                    <a:lnTo>
                      <a:pt x="1447" y="539"/>
                    </a:lnTo>
                    <a:lnTo>
                      <a:pt x="1432" y="553"/>
                    </a:lnTo>
                    <a:lnTo>
                      <a:pt x="1432" y="568"/>
                    </a:lnTo>
                    <a:lnTo>
                      <a:pt x="1432" y="582"/>
                    </a:lnTo>
                    <a:lnTo>
                      <a:pt x="1432" y="596"/>
                    </a:lnTo>
                    <a:lnTo>
                      <a:pt x="1418" y="610"/>
                    </a:lnTo>
                    <a:lnTo>
                      <a:pt x="1418" y="624"/>
                    </a:lnTo>
                    <a:lnTo>
                      <a:pt x="1418" y="639"/>
                    </a:lnTo>
                    <a:lnTo>
                      <a:pt x="1418" y="653"/>
                    </a:lnTo>
                    <a:lnTo>
                      <a:pt x="1418" y="667"/>
                    </a:lnTo>
                    <a:lnTo>
                      <a:pt x="1404" y="667"/>
                    </a:lnTo>
                    <a:lnTo>
                      <a:pt x="1404" y="681"/>
                    </a:lnTo>
                    <a:lnTo>
                      <a:pt x="1404" y="695"/>
                    </a:lnTo>
                    <a:lnTo>
                      <a:pt x="1404" y="709"/>
                    </a:lnTo>
                    <a:lnTo>
                      <a:pt x="1404" y="738"/>
                    </a:lnTo>
                    <a:lnTo>
                      <a:pt x="1390" y="738"/>
                    </a:lnTo>
                    <a:lnTo>
                      <a:pt x="1376" y="738"/>
                    </a:lnTo>
                    <a:lnTo>
                      <a:pt x="1362" y="738"/>
                    </a:lnTo>
                    <a:lnTo>
                      <a:pt x="1248" y="724"/>
                    </a:lnTo>
                    <a:lnTo>
                      <a:pt x="1234" y="724"/>
                    </a:lnTo>
                    <a:lnTo>
                      <a:pt x="1220" y="724"/>
                    </a:lnTo>
                    <a:lnTo>
                      <a:pt x="1206" y="724"/>
                    </a:lnTo>
                    <a:lnTo>
                      <a:pt x="1191" y="724"/>
                    </a:lnTo>
                    <a:lnTo>
                      <a:pt x="1177" y="724"/>
                    </a:lnTo>
                    <a:lnTo>
                      <a:pt x="1177" y="709"/>
                    </a:lnTo>
                    <a:lnTo>
                      <a:pt x="1177" y="724"/>
                    </a:lnTo>
                    <a:lnTo>
                      <a:pt x="1177" y="709"/>
                    </a:lnTo>
                    <a:lnTo>
                      <a:pt x="1163" y="709"/>
                    </a:lnTo>
                    <a:lnTo>
                      <a:pt x="1163" y="695"/>
                    </a:lnTo>
                    <a:lnTo>
                      <a:pt x="1149" y="695"/>
                    </a:lnTo>
                    <a:lnTo>
                      <a:pt x="1163" y="724"/>
                    </a:lnTo>
                    <a:lnTo>
                      <a:pt x="1177" y="724"/>
                    </a:lnTo>
                    <a:lnTo>
                      <a:pt x="1177" y="738"/>
                    </a:lnTo>
                    <a:lnTo>
                      <a:pt x="1191" y="738"/>
                    </a:lnTo>
                    <a:lnTo>
                      <a:pt x="1191" y="752"/>
                    </a:lnTo>
                    <a:lnTo>
                      <a:pt x="1206" y="752"/>
                    </a:lnTo>
                    <a:lnTo>
                      <a:pt x="1206" y="766"/>
                    </a:lnTo>
                    <a:lnTo>
                      <a:pt x="1220" y="766"/>
                    </a:lnTo>
                    <a:lnTo>
                      <a:pt x="1220" y="780"/>
                    </a:lnTo>
                    <a:lnTo>
                      <a:pt x="1234" y="780"/>
                    </a:lnTo>
                    <a:lnTo>
                      <a:pt x="1234" y="795"/>
                    </a:lnTo>
                    <a:lnTo>
                      <a:pt x="1248" y="795"/>
                    </a:lnTo>
                    <a:lnTo>
                      <a:pt x="1248" y="809"/>
                    </a:lnTo>
                    <a:lnTo>
                      <a:pt x="1262" y="809"/>
                    </a:lnTo>
                    <a:lnTo>
                      <a:pt x="1276" y="809"/>
                    </a:lnTo>
                    <a:lnTo>
                      <a:pt x="1291" y="809"/>
                    </a:lnTo>
                    <a:lnTo>
                      <a:pt x="1291" y="823"/>
                    </a:lnTo>
                    <a:lnTo>
                      <a:pt x="1276" y="823"/>
                    </a:lnTo>
                    <a:lnTo>
                      <a:pt x="1276" y="837"/>
                    </a:lnTo>
                    <a:lnTo>
                      <a:pt x="1291" y="837"/>
                    </a:lnTo>
                    <a:lnTo>
                      <a:pt x="1319" y="865"/>
                    </a:lnTo>
                    <a:lnTo>
                      <a:pt x="1319" y="880"/>
                    </a:lnTo>
                    <a:lnTo>
                      <a:pt x="1333" y="908"/>
                    </a:lnTo>
                    <a:lnTo>
                      <a:pt x="1319" y="894"/>
                    </a:lnTo>
                    <a:lnTo>
                      <a:pt x="1305" y="894"/>
                    </a:lnTo>
                    <a:lnTo>
                      <a:pt x="1291" y="894"/>
                    </a:lnTo>
                    <a:lnTo>
                      <a:pt x="1291" y="908"/>
                    </a:lnTo>
                    <a:lnTo>
                      <a:pt x="1262" y="908"/>
                    </a:lnTo>
                    <a:lnTo>
                      <a:pt x="1248" y="908"/>
                    </a:lnTo>
                    <a:lnTo>
                      <a:pt x="1234" y="908"/>
                    </a:lnTo>
                    <a:lnTo>
                      <a:pt x="1234" y="922"/>
                    </a:lnTo>
                    <a:lnTo>
                      <a:pt x="1220" y="922"/>
                    </a:lnTo>
                    <a:lnTo>
                      <a:pt x="1206" y="922"/>
                    </a:lnTo>
                    <a:lnTo>
                      <a:pt x="1191" y="922"/>
                    </a:lnTo>
                    <a:lnTo>
                      <a:pt x="1177" y="936"/>
                    </a:lnTo>
                    <a:lnTo>
                      <a:pt x="1163" y="936"/>
                    </a:lnTo>
                    <a:lnTo>
                      <a:pt x="1149" y="951"/>
                    </a:lnTo>
                    <a:lnTo>
                      <a:pt x="1149" y="965"/>
                    </a:lnTo>
                    <a:lnTo>
                      <a:pt x="1149" y="979"/>
                    </a:lnTo>
                    <a:lnTo>
                      <a:pt x="1149" y="1007"/>
                    </a:lnTo>
                    <a:lnTo>
                      <a:pt x="1120" y="1021"/>
                    </a:lnTo>
                    <a:lnTo>
                      <a:pt x="1106" y="1021"/>
                    </a:lnTo>
                    <a:lnTo>
                      <a:pt x="1106" y="1036"/>
                    </a:lnTo>
                    <a:lnTo>
                      <a:pt x="1092" y="1036"/>
                    </a:lnTo>
                    <a:lnTo>
                      <a:pt x="1078" y="1036"/>
                    </a:lnTo>
                    <a:lnTo>
                      <a:pt x="1064" y="1050"/>
                    </a:lnTo>
                    <a:lnTo>
                      <a:pt x="1064" y="1064"/>
                    </a:lnTo>
                    <a:lnTo>
                      <a:pt x="1050" y="1064"/>
                    </a:lnTo>
                    <a:lnTo>
                      <a:pt x="1035" y="1092"/>
                    </a:lnTo>
                    <a:lnTo>
                      <a:pt x="1021" y="1092"/>
                    </a:lnTo>
                    <a:lnTo>
                      <a:pt x="1021" y="1107"/>
                    </a:lnTo>
                    <a:lnTo>
                      <a:pt x="1007" y="1107"/>
                    </a:lnTo>
                    <a:lnTo>
                      <a:pt x="993" y="1107"/>
                    </a:lnTo>
                    <a:lnTo>
                      <a:pt x="979" y="1107"/>
                    </a:lnTo>
                    <a:lnTo>
                      <a:pt x="964" y="1107"/>
                    </a:lnTo>
                    <a:lnTo>
                      <a:pt x="950" y="1107"/>
                    </a:lnTo>
                    <a:lnTo>
                      <a:pt x="950" y="1092"/>
                    </a:lnTo>
                    <a:lnTo>
                      <a:pt x="950" y="1107"/>
                    </a:lnTo>
                    <a:lnTo>
                      <a:pt x="936" y="1107"/>
                    </a:lnTo>
                    <a:lnTo>
                      <a:pt x="922" y="1107"/>
                    </a:lnTo>
                    <a:lnTo>
                      <a:pt x="922" y="1121"/>
                    </a:lnTo>
                    <a:lnTo>
                      <a:pt x="908" y="1121"/>
                    </a:lnTo>
                    <a:lnTo>
                      <a:pt x="894" y="1121"/>
                    </a:lnTo>
                    <a:lnTo>
                      <a:pt x="894" y="1135"/>
                    </a:lnTo>
                    <a:lnTo>
                      <a:pt x="879" y="1135"/>
                    </a:lnTo>
                    <a:lnTo>
                      <a:pt x="879" y="1149"/>
                    </a:lnTo>
                    <a:lnTo>
                      <a:pt x="865" y="1163"/>
                    </a:lnTo>
                    <a:lnTo>
                      <a:pt x="879" y="1163"/>
                    </a:lnTo>
                    <a:lnTo>
                      <a:pt x="879" y="1178"/>
                    </a:lnTo>
                    <a:lnTo>
                      <a:pt x="879" y="1192"/>
                    </a:lnTo>
                    <a:lnTo>
                      <a:pt x="865" y="1192"/>
                    </a:lnTo>
                    <a:lnTo>
                      <a:pt x="865" y="1206"/>
                    </a:lnTo>
                    <a:lnTo>
                      <a:pt x="865" y="1234"/>
                    </a:lnTo>
                    <a:lnTo>
                      <a:pt x="851" y="1263"/>
                    </a:lnTo>
                    <a:lnTo>
                      <a:pt x="837" y="1291"/>
                    </a:lnTo>
                    <a:lnTo>
                      <a:pt x="837" y="1305"/>
                    </a:lnTo>
                    <a:lnTo>
                      <a:pt x="823" y="1319"/>
                    </a:lnTo>
                    <a:lnTo>
                      <a:pt x="808" y="1348"/>
                    </a:lnTo>
                    <a:lnTo>
                      <a:pt x="808" y="1362"/>
                    </a:lnTo>
                    <a:lnTo>
                      <a:pt x="794" y="1376"/>
                    </a:lnTo>
                    <a:lnTo>
                      <a:pt x="794" y="1390"/>
                    </a:lnTo>
                    <a:lnTo>
                      <a:pt x="794" y="1404"/>
                    </a:lnTo>
                    <a:lnTo>
                      <a:pt x="780" y="1404"/>
                    </a:lnTo>
                    <a:lnTo>
                      <a:pt x="780" y="1419"/>
                    </a:lnTo>
                    <a:lnTo>
                      <a:pt x="780" y="1433"/>
                    </a:lnTo>
                    <a:lnTo>
                      <a:pt x="780" y="1447"/>
                    </a:lnTo>
                    <a:lnTo>
                      <a:pt x="766" y="1447"/>
                    </a:lnTo>
                    <a:lnTo>
                      <a:pt x="752" y="1475"/>
                    </a:lnTo>
                    <a:lnTo>
                      <a:pt x="738" y="1490"/>
                    </a:lnTo>
                    <a:lnTo>
                      <a:pt x="723" y="1504"/>
                    </a:lnTo>
                    <a:lnTo>
                      <a:pt x="709" y="1504"/>
                    </a:lnTo>
                    <a:lnTo>
                      <a:pt x="695" y="1518"/>
                    </a:lnTo>
                    <a:lnTo>
                      <a:pt x="681" y="1532"/>
                    </a:lnTo>
                    <a:lnTo>
                      <a:pt x="681" y="1546"/>
                    </a:lnTo>
                    <a:lnTo>
                      <a:pt x="667" y="1546"/>
                    </a:lnTo>
                    <a:lnTo>
                      <a:pt x="652" y="1561"/>
                    </a:lnTo>
                    <a:lnTo>
                      <a:pt x="638" y="1561"/>
                    </a:lnTo>
                    <a:lnTo>
                      <a:pt x="624" y="1561"/>
                    </a:lnTo>
                    <a:lnTo>
                      <a:pt x="610" y="1561"/>
                    </a:lnTo>
                    <a:lnTo>
                      <a:pt x="596" y="1561"/>
                    </a:lnTo>
                    <a:lnTo>
                      <a:pt x="582" y="1561"/>
                    </a:lnTo>
                    <a:lnTo>
                      <a:pt x="567" y="1561"/>
                    </a:lnTo>
                    <a:lnTo>
                      <a:pt x="553" y="1561"/>
                    </a:lnTo>
                    <a:lnTo>
                      <a:pt x="539" y="1561"/>
                    </a:lnTo>
                    <a:lnTo>
                      <a:pt x="539" y="1546"/>
                    </a:lnTo>
                    <a:lnTo>
                      <a:pt x="525" y="1546"/>
                    </a:lnTo>
                    <a:lnTo>
                      <a:pt x="511" y="1546"/>
                    </a:lnTo>
                    <a:lnTo>
                      <a:pt x="496" y="1532"/>
                    </a:lnTo>
                    <a:lnTo>
                      <a:pt x="482" y="1532"/>
                    </a:lnTo>
                    <a:lnTo>
                      <a:pt x="496" y="1532"/>
                    </a:lnTo>
                    <a:lnTo>
                      <a:pt x="496" y="1546"/>
                    </a:lnTo>
                    <a:lnTo>
                      <a:pt x="511" y="1546"/>
                    </a:lnTo>
                    <a:lnTo>
                      <a:pt x="511" y="1561"/>
                    </a:lnTo>
                    <a:lnTo>
                      <a:pt x="525" y="1561"/>
                    </a:lnTo>
                    <a:lnTo>
                      <a:pt x="539" y="1561"/>
                    </a:lnTo>
                    <a:lnTo>
                      <a:pt x="539" y="1575"/>
                    </a:lnTo>
                    <a:lnTo>
                      <a:pt x="525" y="1575"/>
                    </a:lnTo>
                    <a:lnTo>
                      <a:pt x="511" y="1575"/>
                    </a:lnTo>
                    <a:lnTo>
                      <a:pt x="496" y="1561"/>
                    </a:lnTo>
                    <a:lnTo>
                      <a:pt x="482" y="1561"/>
                    </a:lnTo>
                    <a:lnTo>
                      <a:pt x="468" y="1561"/>
                    </a:lnTo>
                    <a:lnTo>
                      <a:pt x="454" y="1561"/>
                    </a:lnTo>
                    <a:lnTo>
                      <a:pt x="440" y="1561"/>
                    </a:lnTo>
                    <a:lnTo>
                      <a:pt x="440" y="1546"/>
                    </a:lnTo>
                    <a:lnTo>
                      <a:pt x="426" y="1546"/>
                    </a:lnTo>
                    <a:lnTo>
                      <a:pt x="411" y="1546"/>
                    </a:lnTo>
                    <a:lnTo>
                      <a:pt x="411" y="1561"/>
                    </a:lnTo>
                    <a:lnTo>
                      <a:pt x="411" y="1575"/>
                    </a:lnTo>
                    <a:lnTo>
                      <a:pt x="383" y="1575"/>
                    </a:lnTo>
                    <a:lnTo>
                      <a:pt x="369" y="1575"/>
                    </a:lnTo>
                    <a:lnTo>
                      <a:pt x="340" y="1575"/>
                    </a:lnTo>
                    <a:lnTo>
                      <a:pt x="326" y="1575"/>
                    </a:lnTo>
                    <a:lnTo>
                      <a:pt x="312" y="1575"/>
                    </a:lnTo>
                    <a:lnTo>
                      <a:pt x="298" y="1575"/>
                    </a:lnTo>
                    <a:lnTo>
                      <a:pt x="284" y="1575"/>
                    </a:lnTo>
                    <a:lnTo>
                      <a:pt x="255" y="1575"/>
                    </a:lnTo>
                    <a:lnTo>
                      <a:pt x="241" y="1575"/>
                    </a:lnTo>
                    <a:lnTo>
                      <a:pt x="227" y="1575"/>
                    </a:lnTo>
                    <a:lnTo>
                      <a:pt x="213" y="1575"/>
                    </a:lnTo>
                    <a:lnTo>
                      <a:pt x="213" y="1589"/>
                    </a:lnTo>
                    <a:lnTo>
                      <a:pt x="199" y="1589"/>
                    </a:lnTo>
                    <a:lnTo>
                      <a:pt x="199" y="1603"/>
                    </a:lnTo>
                    <a:lnTo>
                      <a:pt x="184" y="1603"/>
                    </a:lnTo>
                    <a:lnTo>
                      <a:pt x="170" y="1603"/>
                    </a:lnTo>
                    <a:lnTo>
                      <a:pt x="128" y="1603"/>
                    </a:lnTo>
                    <a:lnTo>
                      <a:pt x="85" y="1589"/>
                    </a:lnTo>
                    <a:lnTo>
                      <a:pt x="57" y="1589"/>
                    </a:lnTo>
                    <a:lnTo>
                      <a:pt x="28" y="1589"/>
                    </a:lnTo>
                    <a:lnTo>
                      <a:pt x="14" y="1575"/>
                    </a:lnTo>
                    <a:lnTo>
                      <a:pt x="0" y="1575"/>
                    </a:lnTo>
                    <a:lnTo>
                      <a:pt x="0" y="1546"/>
                    </a:lnTo>
                    <a:lnTo>
                      <a:pt x="14" y="1532"/>
                    </a:lnTo>
                    <a:lnTo>
                      <a:pt x="0" y="1532"/>
                    </a:lnTo>
                    <a:lnTo>
                      <a:pt x="14" y="1447"/>
                    </a:lnTo>
                    <a:lnTo>
                      <a:pt x="14" y="1433"/>
                    </a:lnTo>
                    <a:lnTo>
                      <a:pt x="14" y="1419"/>
                    </a:lnTo>
                    <a:lnTo>
                      <a:pt x="14" y="1390"/>
                    </a:lnTo>
                    <a:lnTo>
                      <a:pt x="28" y="1334"/>
                    </a:lnTo>
                    <a:lnTo>
                      <a:pt x="28" y="1206"/>
                    </a:lnTo>
                    <a:lnTo>
                      <a:pt x="28" y="1149"/>
                    </a:lnTo>
                    <a:lnTo>
                      <a:pt x="43" y="1092"/>
                    </a:lnTo>
                    <a:lnTo>
                      <a:pt x="43" y="1078"/>
                    </a:lnTo>
                    <a:lnTo>
                      <a:pt x="43" y="1050"/>
                    </a:lnTo>
                    <a:lnTo>
                      <a:pt x="43" y="1036"/>
                    </a:lnTo>
                    <a:lnTo>
                      <a:pt x="43" y="1021"/>
                    </a:lnTo>
                    <a:lnTo>
                      <a:pt x="43" y="993"/>
                    </a:lnTo>
                    <a:lnTo>
                      <a:pt x="43" y="951"/>
                    </a:lnTo>
                    <a:lnTo>
                      <a:pt x="43" y="922"/>
                    </a:lnTo>
                    <a:lnTo>
                      <a:pt x="43" y="880"/>
                    </a:lnTo>
                    <a:lnTo>
                      <a:pt x="43" y="865"/>
                    </a:lnTo>
                    <a:lnTo>
                      <a:pt x="43" y="851"/>
                    </a:lnTo>
                    <a:lnTo>
                      <a:pt x="43" y="837"/>
                    </a:lnTo>
                    <a:lnTo>
                      <a:pt x="43" y="823"/>
                    </a:lnTo>
                    <a:lnTo>
                      <a:pt x="43" y="809"/>
                    </a:lnTo>
                    <a:lnTo>
                      <a:pt x="43" y="795"/>
                    </a:lnTo>
                    <a:lnTo>
                      <a:pt x="43" y="766"/>
                    </a:lnTo>
                    <a:lnTo>
                      <a:pt x="43" y="752"/>
                    </a:lnTo>
                    <a:lnTo>
                      <a:pt x="57" y="738"/>
                    </a:lnTo>
                    <a:lnTo>
                      <a:pt x="57" y="724"/>
                    </a:lnTo>
                    <a:lnTo>
                      <a:pt x="57" y="709"/>
                    </a:lnTo>
                    <a:lnTo>
                      <a:pt x="57" y="681"/>
                    </a:lnTo>
                    <a:lnTo>
                      <a:pt x="57" y="667"/>
                    </a:lnTo>
                    <a:lnTo>
                      <a:pt x="57" y="639"/>
                    </a:lnTo>
                    <a:lnTo>
                      <a:pt x="57" y="610"/>
                    </a:lnTo>
                    <a:lnTo>
                      <a:pt x="57" y="582"/>
                    </a:lnTo>
                    <a:lnTo>
                      <a:pt x="57" y="553"/>
                    </a:lnTo>
                    <a:lnTo>
                      <a:pt x="57" y="539"/>
                    </a:lnTo>
                    <a:lnTo>
                      <a:pt x="57" y="511"/>
                    </a:lnTo>
                    <a:lnTo>
                      <a:pt x="57" y="468"/>
                    </a:lnTo>
                    <a:lnTo>
                      <a:pt x="57" y="440"/>
                    </a:lnTo>
                    <a:lnTo>
                      <a:pt x="57" y="383"/>
                    </a:lnTo>
                    <a:lnTo>
                      <a:pt x="57" y="369"/>
                    </a:lnTo>
                    <a:lnTo>
                      <a:pt x="99" y="369"/>
                    </a:lnTo>
                    <a:lnTo>
                      <a:pt x="114" y="369"/>
                    </a:lnTo>
                    <a:lnTo>
                      <a:pt x="142" y="369"/>
                    </a:lnTo>
                    <a:lnTo>
                      <a:pt x="156" y="369"/>
                    </a:lnTo>
                    <a:lnTo>
                      <a:pt x="156" y="355"/>
                    </a:lnTo>
                    <a:lnTo>
                      <a:pt x="156" y="341"/>
                    </a:lnTo>
                    <a:lnTo>
                      <a:pt x="170" y="326"/>
                    </a:lnTo>
                    <a:lnTo>
                      <a:pt x="170" y="312"/>
                    </a:lnTo>
                    <a:lnTo>
                      <a:pt x="156" y="312"/>
                    </a:lnTo>
                    <a:lnTo>
                      <a:pt x="156" y="298"/>
                    </a:lnTo>
                    <a:lnTo>
                      <a:pt x="142" y="284"/>
                    </a:lnTo>
                    <a:lnTo>
                      <a:pt x="142" y="270"/>
                    </a:lnTo>
                    <a:lnTo>
                      <a:pt x="142" y="256"/>
                    </a:lnTo>
                    <a:lnTo>
                      <a:pt x="170" y="256"/>
                    </a:lnTo>
                    <a:lnTo>
                      <a:pt x="184" y="256"/>
                    </a:lnTo>
                    <a:lnTo>
                      <a:pt x="199" y="270"/>
                    </a:lnTo>
                    <a:lnTo>
                      <a:pt x="213" y="270"/>
                    </a:lnTo>
                    <a:lnTo>
                      <a:pt x="241" y="270"/>
                    </a:lnTo>
                    <a:lnTo>
                      <a:pt x="255" y="270"/>
                    </a:lnTo>
                    <a:lnTo>
                      <a:pt x="284" y="270"/>
                    </a:lnTo>
                    <a:lnTo>
                      <a:pt x="312" y="270"/>
                    </a:lnTo>
                    <a:lnTo>
                      <a:pt x="326" y="270"/>
                    </a:lnTo>
                    <a:lnTo>
                      <a:pt x="340" y="312"/>
                    </a:lnTo>
                    <a:lnTo>
                      <a:pt x="355" y="355"/>
                    </a:lnTo>
                    <a:lnTo>
                      <a:pt x="355" y="369"/>
                    </a:lnTo>
                    <a:lnTo>
                      <a:pt x="369" y="412"/>
                    </a:lnTo>
                    <a:lnTo>
                      <a:pt x="369" y="454"/>
                    </a:lnTo>
                    <a:lnTo>
                      <a:pt x="383" y="468"/>
                    </a:lnTo>
                    <a:lnTo>
                      <a:pt x="383" y="482"/>
                    </a:lnTo>
                    <a:lnTo>
                      <a:pt x="369" y="482"/>
                    </a:lnTo>
                    <a:lnTo>
                      <a:pt x="369" y="497"/>
                    </a:lnTo>
                    <a:lnTo>
                      <a:pt x="369" y="511"/>
                    </a:lnTo>
                    <a:lnTo>
                      <a:pt x="369" y="525"/>
                    </a:lnTo>
                    <a:lnTo>
                      <a:pt x="383" y="525"/>
                    </a:lnTo>
                    <a:lnTo>
                      <a:pt x="383" y="539"/>
                    </a:lnTo>
                    <a:lnTo>
                      <a:pt x="383" y="553"/>
                    </a:lnTo>
                    <a:lnTo>
                      <a:pt x="383" y="568"/>
                    </a:lnTo>
                    <a:lnTo>
                      <a:pt x="383" y="582"/>
                    </a:lnTo>
                    <a:lnTo>
                      <a:pt x="411" y="582"/>
                    </a:lnTo>
                    <a:lnTo>
                      <a:pt x="411" y="610"/>
                    </a:lnTo>
                    <a:lnTo>
                      <a:pt x="411" y="624"/>
                    </a:lnTo>
                    <a:lnTo>
                      <a:pt x="411" y="639"/>
                    </a:lnTo>
                    <a:lnTo>
                      <a:pt x="426" y="653"/>
                    </a:lnTo>
                    <a:lnTo>
                      <a:pt x="440" y="653"/>
                    </a:lnTo>
                    <a:lnTo>
                      <a:pt x="454" y="653"/>
                    </a:lnTo>
                    <a:lnTo>
                      <a:pt x="482" y="653"/>
                    </a:lnTo>
                    <a:lnTo>
                      <a:pt x="496" y="653"/>
                    </a:lnTo>
                    <a:lnTo>
                      <a:pt x="511" y="653"/>
                    </a:lnTo>
                    <a:lnTo>
                      <a:pt x="525" y="653"/>
                    </a:lnTo>
                    <a:lnTo>
                      <a:pt x="539" y="653"/>
                    </a:lnTo>
                    <a:lnTo>
                      <a:pt x="553" y="653"/>
                    </a:lnTo>
                    <a:lnTo>
                      <a:pt x="567" y="639"/>
                    </a:lnTo>
                    <a:lnTo>
                      <a:pt x="567" y="624"/>
                    </a:lnTo>
                    <a:lnTo>
                      <a:pt x="567" y="610"/>
                    </a:lnTo>
                    <a:lnTo>
                      <a:pt x="567" y="596"/>
                    </a:lnTo>
                    <a:lnTo>
                      <a:pt x="567" y="539"/>
                    </a:lnTo>
                    <a:lnTo>
                      <a:pt x="582" y="539"/>
                    </a:lnTo>
                    <a:lnTo>
                      <a:pt x="582" y="525"/>
                    </a:lnTo>
                    <a:lnTo>
                      <a:pt x="582" y="511"/>
                    </a:lnTo>
                    <a:lnTo>
                      <a:pt x="582" y="497"/>
                    </a:lnTo>
                    <a:lnTo>
                      <a:pt x="582" y="482"/>
                    </a:lnTo>
                    <a:lnTo>
                      <a:pt x="582" y="454"/>
                    </a:lnTo>
                    <a:lnTo>
                      <a:pt x="596" y="454"/>
                    </a:lnTo>
                    <a:lnTo>
                      <a:pt x="610" y="454"/>
                    </a:lnTo>
                    <a:lnTo>
                      <a:pt x="624" y="454"/>
                    </a:lnTo>
                    <a:lnTo>
                      <a:pt x="652" y="454"/>
                    </a:lnTo>
                    <a:lnTo>
                      <a:pt x="667" y="454"/>
                    </a:lnTo>
                    <a:lnTo>
                      <a:pt x="652" y="412"/>
                    </a:lnTo>
                    <a:lnTo>
                      <a:pt x="652" y="397"/>
                    </a:lnTo>
                    <a:lnTo>
                      <a:pt x="652" y="383"/>
                    </a:lnTo>
                    <a:lnTo>
                      <a:pt x="638" y="369"/>
                    </a:lnTo>
                    <a:lnTo>
                      <a:pt x="638" y="355"/>
                    </a:lnTo>
                    <a:lnTo>
                      <a:pt x="624" y="341"/>
                    </a:lnTo>
                    <a:lnTo>
                      <a:pt x="624" y="326"/>
                    </a:lnTo>
                    <a:lnTo>
                      <a:pt x="610" y="326"/>
                    </a:lnTo>
                    <a:lnTo>
                      <a:pt x="610" y="312"/>
                    </a:lnTo>
                    <a:lnTo>
                      <a:pt x="610" y="298"/>
                    </a:lnTo>
                    <a:lnTo>
                      <a:pt x="596" y="284"/>
                    </a:lnTo>
                    <a:lnTo>
                      <a:pt x="596" y="270"/>
                    </a:lnTo>
                    <a:lnTo>
                      <a:pt x="610" y="270"/>
                    </a:lnTo>
                    <a:lnTo>
                      <a:pt x="624" y="270"/>
                    </a:lnTo>
                    <a:lnTo>
                      <a:pt x="638" y="270"/>
                    </a:lnTo>
                    <a:lnTo>
                      <a:pt x="652" y="270"/>
                    </a:lnTo>
                    <a:lnTo>
                      <a:pt x="667" y="270"/>
                    </a:lnTo>
                    <a:lnTo>
                      <a:pt x="681" y="270"/>
                    </a:lnTo>
                    <a:lnTo>
                      <a:pt x="695" y="270"/>
                    </a:lnTo>
                    <a:lnTo>
                      <a:pt x="709" y="270"/>
                    </a:lnTo>
                    <a:lnTo>
                      <a:pt x="723" y="270"/>
                    </a:lnTo>
                    <a:lnTo>
                      <a:pt x="794" y="270"/>
                    </a:lnTo>
                    <a:lnTo>
                      <a:pt x="808" y="270"/>
                    </a:lnTo>
                    <a:lnTo>
                      <a:pt x="823" y="284"/>
                    </a:lnTo>
                    <a:lnTo>
                      <a:pt x="837" y="284"/>
                    </a:lnTo>
                    <a:lnTo>
                      <a:pt x="865" y="284"/>
                    </a:lnTo>
                    <a:lnTo>
                      <a:pt x="879" y="284"/>
                    </a:lnTo>
                    <a:lnTo>
                      <a:pt x="879" y="270"/>
                    </a:lnTo>
                    <a:lnTo>
                      <a:pt x="865" y="270"/>
                    </a:lnTo>
                    <a:lnTo>
                      <a:pt x="879" y="256"/>
                    </a:lnTo>
                    <a:lnTo>
                      <a:pt x="879" y="241"/>
                    </a:lnTo>
                    <a:lnTo>
                      <a:pt x="894" y="241"/>
                    </a:lnTo>
                    <a:lnTo>
                      <a:pt x="894" y="227"/>
                    </a:lnTo>
                    <a:lnTo>
                      <a:pt x="908" y="227"/>
                    </a:lnTo>
                    <a:lnTo>
                      <a:pt x="908" y="213"/>
                    </a:lnTo>
                    <a:lnTo>
                      <a:pt x="894" y="199"/>
                    </a:lnTo>
                    <a:lnTo>
                      <a:pt x="894" y="213"/>
                    </a:lnTo>
                    <a:lnTo>
                      <a:pt x="894" y="227"/>
                    </a:lnTo>
                    <a:lnTo>
                      <a:pt x="879" y="227"/>
                    </a:lnTo>
                    <a:lnTo>
                      <a:pt x="865" y="213"/>
                    </a:lnTo>
                    <a:lnTo>
                      <a:pt x="851" y="213"/>
                    </a:lnTo>
                    <a:lnTo>
                      <a:pt x="851" y="199"/>
                    </a:lnTo>
                    <a:lnTo>
                      <a:pt x="865" y="199"/>
                    </a:lnTo>
                    <a:lnTo>
                      <a:pt x="865" y="185"/>
                    </a:lnTo>
                    <a:lnTo>
                      <a:pt x="865" y="170"/>
                    </a:lnTo>
                    <a:lnTo>
                      <a:pt x="865" y="185"/>
                    </a:lnTo>
                    <a:lnTo>
                      <a:pt x="879" y="185"/>
                    </a:lnTo>
                    <a:lnTo>
                      <a:pt x="894" y="185"/>
                    </a:lnTo>
                    <a:lnTo>
                      <a:pt x="894" y="170"/>
                    </a:lnTo>
                    <a:lnTo>
                      <a:pt x="879" y="170"/>
                    </a:lnTo>
                    <a:lnTo>
                      <a:pt x="865" y="170"/>
                    </a:lnTo>
                    <a:lnTo>
                      <a:pt x="879" y="170"/>
                    </a:lnTo>
                    <a:lnTo>
                      <a:pt x="879" y="156"/>
                    </a:lnTo>
                    <a:lnTo>
                      <a:pt x="865" y="156"/>
                    </a:lnTo>
                    <a:lnTo>
                      <a:pt x="865" y="142"/>
                    </a:lnTo>
                    <a:lnTo>
                      <a:pt x="894" y="142"/>
                    </a:lnTo>
                    <a:lnTo>
                      <a:pt x="908" y="142"/>
                    </a:lnTo>
                    <a:lnTo>
                      <a:pt x="894" y="156"/>
                    </a:lnTo>
                    <a:lnTo>
                      <a:pt x="908" y="142"/>
                    </a:lnTo>
                    <a:lnTo>
                      <a:pt x="908" y="114"/>
                    </a:lnTo>
                    <a:lnTo>
                      <a:pt x="894" y="99"/>
                    </a:lnTo>
                    <a:lnTo>
                      <a:pt x="879" y="99"/>
                    </a:lnTo>
                    <a:lnTo>
                      <a:pt x="865" y="99"/>
                    </a:lnTo>
                    <a:lnTo>
                      <a:pt x="851" y="99"/>
                    </a:lnTo>
                    <a:lnTo>
                      <a:pt x="865" y="71"/>
                    </a:lnTo>
                    <a:lnTo>
                      <a:pt x="851" y="71"/>
                    </a:lnTo>
                    <a:lnTo>
                      <a:pt x="851" y="43"/>
                    </a:lnTo>
                    <a:lnTo>
                      <a:pt x="851" y="29"/>
                    </a:lnTo>
                    <a:lnTo>
                      <a:pt x="865" y="14"/>
                    </a:lnTo>
                    <a:lnTo>
                      <a:pt x="865" y="0"/>
                    </a:lnTo>
                    <a:lnTo>
                      <a:pt x="865" y="14"/>
                    </a:lnTo>
                    <a:lnTo>
                      <a:pt x="865" y="29"/>
                    </a:lnTo>
                    <a:lnTo>
                      <a:pt x="865" y="43"/>
                    </a:lnTo>
                    <a:lnTo>
                      <a:pt x="879" y="43"/>
                    </a:lnTo>
                    <a:close/>
                  </a:path>
                </a:pathLst>
              </a:custGeom>
              <a:pattFill prst="dotGrid">
                <a:fgClr>
                  <a:srgbClr val="009900"/>
                </a:fgClr>
                <a:bgClr>
                  <a:srgbClr val="F2FFE5"/>
                </a:bgClr>
              </a:pattFill>
              <a:ln w="9525">
                <a:solidFill>
                  <a:srgbClr val="333333"/>
                </a:solidFill>
                <a:round/>
                <a:headEnd/>
                <a:tailEnd/>
              </a:ln>
            </p:spPr>
            <p:txBody>
              <a:bodyPr/>
              <a:lstStyle/>
              <a:p>
                <a:endParaRPr lang="ja-JP" altLang="en-US"/>
              </a:p>
            </p:txBody>
          </p:sp>
          <p:sp>
            <p:nvSpPr>
              <p:cNvPr id="187" name="Freeform 44"/>
              <p:cNvSpPr>
                <a:spLocks/>
              </p:cNvSpPr>
              <p:nvPr/>
            </p:nvSpPr>
            <p:spPr bwMode="auto">
              <a:xfrm>
                <a:off x="4381" y="4116"/>
                <a:ext cx="994" cy="1317"/>
              </a:xfrm>
              <a:custGeom>
                <a:avLst/>
                <a:gdLst>
                  <a:gd name="T0" fmla="*/ 965 w 993"/>
                  <a:gd name="T1" fmla="*/ 156 h 1319"/>
                  <a:gd name="T2" fmla="*/ 950 w 993"/>
                  <a:gd name="T3" fmla="*/ 212 h 1319"/>
                  <a:gd name="T4" fmla="*/ 894 w 993"/>
                  <a:gd name="T5" fmla="*/ 382 h 1319"/>
                  <a:gd name="T6" fmla="*/ 880 w 993"/>
                  <a:gd name="T7" fmla="*/ 425 h 1319"/>
                  <a:gd name="T8" fmla="*/ 865 w 993"/>
                  <a:gd name="T9" fmla="*/ 496 h 1319"/>
                  <a:gd name="T10" fmla="*/ 851 w 993"/>
                  <a:gd name="T11" fmla="*/ 567 h 1319"/>
                  <a:gd name="T12" fmla="*/ 837 w 993"/>
                  <a:gd name="T13" fmla="*/ 595 h 1319"/>
                  <a:gd name="T14" fmla="*/ 837 w 993"/>
                  <a:gd name="T15" fmla="*/ 624 h 1319"/>
                  <a:gd name="T16" fmla="*/ 823 w 993"/>
                  <a:gd name="T17" fmla="*/ 652 h 1319"/>
                  <a:gd name="T18" fmla="*/ 809 w 993"/>
                  <a:gd name="T19" fmla="*/ 723 h 1319"/>
                  <a:gd name="T20" fmla="*/ 780 w 993"/>
                  <a:gd name="T21" fmla="*/ 794 h 1319"/>
                  <a:gd name="T22" fmla="*/ 780 w 993"/>
                  <a:gd name="T23" fmla="*/ 836 h 1319"/>
                  <a:gd name="T24" fmla="*/ 766 w 993"/>
                  <a:gd name="T25" fmla="*/ 865 h 1319"/>
                  <a:gd name="T26" fmla="*/ 766 w 993"/>
                  <a:gd name="T27" fmla="*/ 893 h 1319"/>
                  <a:gd name="T28" fmla="*/ 752 w 993"/>
                  <a:gd name="T29" fmla="*/ 907 h 1319"/>
                  <a:gd name="T30" fmla="*/ 752 w 993"/>
                  <a:gd name="T31" fmla="*/ 936 h 1319"/>
                  <a:gd name="T32" fmla="*/ 738 w 993"/>
                  <a:gd name="T33" fmla="*/ 950 h 1319"/>
                  <a:gd name="T34" fmla="*/ 738 w 993"/>
                  <a:gd name="T35" fmla="*/ 964 h 1319"/>
                  <a:gd name="T36" fmla="*/ 738 w 993"/>
                  <a:gd name="T37" fmla="*/ 992 h 1319"/>
                  <a:gd name="T38" fmla="*/ 724 w 993"/>
                  <a:gd name="T39" fmla="*/ 1021 h 1319"/>
                  <a:gd name="T40" fmla="*/ 724 w 993"/>
                  <a:gd name="T41" fmla="*/ 1035 h 1319"/>
                  <a:gd name="T42" fmla="*/ 709 w 993"/>
                  <a:gd name="T43" fmla="*/ 1063 h 1319"/>
                  <a:gd name="T44" fmla="*/ 695 w 993"/>
                  <a:gd name="T45" fmla="*/ 1106 h 1319"/>
                  <a:gd name="T46" fmla="*/ 695 w 993"/>
                  <a:gd name="T47" fmla="*/ 1134 h 1319"/>
                  <a:gd name="T48" fmla="*/ 681 w 993"/>
                  <a:gd name="T49" fmla="*/ 1163 h 1319"/>
                  <a:gd name="T50" fmla="*/ 653 w 993"/>
                  <a:gd name="T51" fmla="*/ 1191 h 1319"/>
                  <a:gd name="T52" fmla="*/ 624 w 993"/>
                  <a:gd name="T53" fmla="*/ 1219 h 1319"/>
                  <a:gd name="T54" fmla="*/ 596 w 993"/>
                  <a:gd name="T55" fmla="*/ 1262 h 1319"/>
                  <a:gd name="T56" fmla="*/ 596 w 993"/>
                  <a:gd name="T57" fmla="*/ 1276 h 1319"/>
                  <a:gd name="T58" fmla="*/ 568 w 993"/>
                  <a:gd name="T59" fmla="*/ 1290 h 1319"/>
                  <a:gd name="T60" fmla="*/ 553 w 993"/>
                  <a:gd name="T61" fmla="*/ 1304 h 1319"/>
                  <a:gd name="T62" fmla="*/ 525 w 993"/>
                  <a:gd name="T63" fmla="*/ 1319 h 1319"/>
                  <a:gd name="T64" fmla="*/ 497 w 993"/>
                  <a:gd name="T65" fmla="*/ 1319 h 1319"/>
                  <a:gd name="T66" fmla="*/ 468 w 993"/>
                  <a:gd name="T67" fmla="*/ 1319 h 1319"/>
                  <a:gd name="T68" fmla="*/ 426 w 993"/>
                  <a:gd name="T69" fmla="*/ 1319 h 1319"/>
                  <a:gd name="T70" fmla="*/ 397 w 993"/>
                  <a:gd name="T71" fmla="*/ 1319 h 1319"/>
                  <a:gd name="T72" fmla="*/ 241 w 993"/>
                  <a:gd name="T73" fmla="*/ 1262 h 1319"/>
                  <a:gd name="T74" fmla="*/ 213 w 993"/>
                  <a:gd name="T75" fmla="*/ 1262 h 1319"/>
                  <a:gd name="T76" fmla="*/ 156 w 993"/>
                  <a:gd name="T77" fmla="*/ 1234 h 1319"/>
                  <a:gd name="T78" fmla="*/ 114 w 993"/>
                  <a:gd name="T79" fmla="*/ 1219 h 1319"/>
                  <a:gd name="T80" fmla="*/ 100 w 993"/>
                  <a:gd name="T81" fmla="*/ 1219 h 1319"/>
                  <a:gd name="T82" fmla="*/ 85 w 993"/>
                  <a:gd name="T83" fmla="*/ 1219 h 1319"/>
                  <a:gd name="T84" fmla="*/ 57 w 993"/>
                  <a:gd name="T85" fmla="*/ 1205 h 1319"/>
                  <a:gd name="T86" fmla="*/ 14 w 993"/>
                  <a:gd name="T87" fmla="*/ 1191 h 1319"/>
                  <a:gd name="T88" fmla="*/ 0 w 993"/>
                  <a:gd name="T89" fmla="*/ 1177 h 1319"/>
                  <a:gd name="T90" fmla="*/ 57 w 993"/>
                  <a:gd name="T91" fmla="*/ 1021 h 1319"/>
                  <a:gd name="T92" fmla="*/ 57 w 993"/>
                  <a:gd name="T93" fmla="*/ 978 h 1319"/>
                  <a:gd name="T94" fmla="*/ 128 w 993"/>
                  <a:gd name="T95" fmla="*/ 964 h 1319"/>
                  <a:gd name="T96" fmla="*/ 156 w 993"/>
                  <a:gd name="T97" fmla="*/ 751 h 1319"/>
                  <a:gd name="T98" fmla="*/ 170 w 993"/>
                  <a:gd name="T99" fmla="*/ 680 h 1319"/>
                  <a:gd name="T100" fmla="*/ 185 w 993"/>
                  <a:gd name="T101" fmla="*/ 468 h 1319"/>
                  <a:gd name="T102" fmla="*/ 284 w 993"/>
                  <a:gd name="T103" fmla="*/ 397 h 1319"/>
                  <a:gd name="T104" fmla="*/ 383 w 993"/>
                  <a:gd name="T105" fmla="*/ 411 h 1319"/>
                  <a:gd name="T106" fmla="*/ 440 w 993"/>
                  <a:gd name="T107" fmla="*/ 411 h 1319"/>
                  <a:gd name="T108" fmla="*/ 511 w 993"/>
                  <a:gd name="T109" fmla="*/ 198 h 1319"/>
                  <a:gd name="T110" fmla="*/ 539 w 993"/>
                  <a:gd name="T111" fmla="*/ 0 h 1319"/>
                  <a:gd name="T112" fmla="*/ 738 w 993"/>
                  <a:gd name="T113" fmla="*/ 28 h 1319"/>
                  <a:gd name="T114" fmla="*/ 809 w 993"/>
                  <a:gd name="T115" fmla="*/ 42 h 1319"/>
                  <a:gd name="T116" fmla="*/ 922 w 993"/>
                  <a:gd name="T117" fmla="*/ 56 h 1319"/>
                  <a:gd name="T118" fmla="*/ 979 w 993"/>
                  <a:gd name="T119" fmla="*/ 85 h 1319"/>
                  <a:gd name="T120" fmla="*/ 979 w 993"/>
                  <a:gd name="T121" fmla="*/ 113 h 1319"/>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993"/>
                  <a:gd name="T184" fmla="*/ 0 h 1319"/>
                  <a:gd name="T185" fmla="*/ 993 w 993"/>
                  <a:gd name="T186" fmla="*/ 1319 h 1319"/>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993" h="1319">
                    <a:moveTo>
                      <a:pt x="979" y="113"/>
                    </a:moveTo>
                    <a:lnTo>
                      <a:pt x="979" y="141"/>
                    </a:lnTo>
                    <a:lnTo>
                      <a:pt x="965" y="156"/>
                    </a:lnTo>
                    <a:lnTo>
                      <a:pt x="965" y="170"/>
                    </a:lnTo>
                    <a:lnTo>
                      <a:pt x="965" y="184"/>
                    </a:lnTo>
                    <a:lnTo>
                      <a:pt x="950" y="198"/>
                    </a:lnTo>
                    <a:lnTo>
                      <a:pt x="950" y="212"/>
                    </a:lnTo>
                    <a:lnTo>
                      <a:pt x="922" y="283"/>
                    </a:lnTo>
                    <a:lnTo>
                      <a:pt x="922" y="326"/>
                    </a:lnTo>
                    <a:lnTo>
                      <a:pt x="908" y="368"/>
                    </a:lnTo>
                    <a:lnTo>
                      <a:pt x="908" y="382"/>
                    </a:lnTo>
                    <a:lnTo>
                      <a:pt x="894" y="382"/>
                    </a:lnTo>
                    <a:lnTo>
                      <a:pt x="894" y="397"/>
                    </a:lnTo>
                    <a:lnTo>
                      <a:pt x="894" y="425"/>
                    </a:lnTo>
                    <a:lnTo>
                      <a:pt x="880" y="425"/>
                    </a:lnTo>
                    <a:lnTo>
                      <a:pt x="880" y="439"/>
                    </a:lnTo>
                    <a:lnTo>
                      <a:pt x="880" y="453"/>
                    </a:lnTo>
                    <a:lnTo>
                      <a:pt x="880" y="468"/>
                    </a:lnTo>
                    <a:lnTo>
                      <a:pt x="865" y="496"/>
                    </a:lnTo>
                    <a:lnTo>
                      <a:pt x="865" y="510"/>
                    </a:lnTo>
                    <a:lnTo>
                      <a:pt x="865" y="524"/>
                    </a:lnTo>
                    <a:lnTo>
                      <a:pt x="851" y="539"/>
                    </a:lnTo>
                    <a:lnTo>
                      <a:pt x="851" y="553"/>
                    </a:lnTo>
                    <a:lnTo>
                      <a:pt x="851" y="567"/>
                    </a:lnTo>
                    <a:lnTo>
                      <a:pt x="851" y="581"/>
                    </a:lnTo>
                    <a:lnTo>
                      <a:pt x="837" y="595"/>
                    </a:lnTo>
                    <a:lnTo>
                      <a:pt x="837" y="609"/>
                    </a:lnTo>
                    <a:lnTo>
                      <a:pt x="837" y="624"/>
                    </a:lnTo>
                    <a:lnTo>
                      <a:pt x="837" y="638"/>
                    </a:lnTo>
                    <a:lnTo>
                      <a:pt x="823" y="638"/>
                    </a:lnTo>
                    <a:lnTo>
                      <a:pt x="823" y="652"/>
                    </a:lnTo>
                    <a:lnTo>
                      <a:pt x="823" y="695"/>
                    </a:lnTo>
                    <a:lnTo>
                      <a:pt x="809" y="709"/>
                    </a:lnTo>
                    <a:lnTo>
                      <a:pt x="809" y="723"/>
                    </a:lnTo>
                    <a:lnTo>
                      <a:pt x="794" y="751"/>
                    </a:lnTo>
                    <a:lnTo>
                      <a:pt x="794" y="794"/>
                    </a:lnTo>
                    <a:lnTo>
                      <a:pt x="780" y="794"/>
                    </a:lnTo>
                    <a:lnTo>
                      <a:pt x="780" y="808"/>
                    </a:lnTo>
                    <a:lnTo>
                      <a:pt x="780" y="822"/>
                    </a:lnTo>
                    <a:lnTo>
                      <a:pt x="780" y="836"/>
                    </a:lnTo>
                    <a:lnTo>
                      <a:pt x="766" y="851"/>
                    </a:lnTo>
                    <a:lnTo>
                      <a:pt x="766" y="865"/>
                    </a:lnTo>
                    <a:lnTo>
                      <a:pt x="766" y="879"/>
                    </a:lnTo>
                    <a:lnTo>
                      <a:pt x="766" y="893"/>
                    </a:lnTo>
                    <a:lnTo>
                      <a:pt x="752" y="907"/>
                    </a:lnTo>
                    <a:lnTo>
                      <a:pt x="752" y="922"/>
                    </a:lnTo>
                    <a:lnTo>
                      <a:pt x="752" y="936"/>
                    </a:lnTo>
                    <a:lnTo>
                      <a:pt x="752" y="950"/>
                    </a:lnTo>
                    <a:lnTo>
                      <a:pt x="738" y="950"/>
                    </a:lnTo>
                    <a:lnTo>
                      <a:pt x="738" y="964"/>
                    </a:lnTo>
                    <a:lnTo>
                      <a:pt x="738" y="978"/>
                    </a:lnTo>
                    <a:lnTo>
                      <a:pt x="738" y="992"/>
                    </a:lnTo>
                    <a:lnTo>
                      <a:pt x="738" y="1007"/>
                    </a:lnTo>
                    <a:lnTo>
                      <a:pt x="724" y="1007"/>
                    </a:lnTo>
                    <a:lnTo>
                      <a:pt x="724" y="1021"/>
                    </a:lnTo>
                    <a:lnTo>
                      <a:pt x="724" y="1035"/>
                    </a:lnTo>
                    <a:lnTo>
                      <a:pt x="724" y="1049"/>
                    </a:lnTo>
                    <a:lnTo>
                      <a:pt x="724" y="1063"/>
                    </a:lnTo>
                    <a:lnTo>
                      <a:pt x="709" y="1063"/>
                    </a:lnTo>
                    <a:lnTo>
                      <a:pt x="709" y="1078"/>
                    </a:lnTo>
                    <a:lnTo>
                      <a:pt x="709" y="1092"/>
                    </a:lnTo>
                    <a:lnTo>
                      <a:pt x="695" y="1106"/>
                    </a:lnTo>
                    <a:lnTo>
                      <a:pt x="695" y="1120"/>
                    </a:lnTo>
                    <a:lnTo>
                      <a:pt x="695" y="1134"/>
                    </a:lnTo>
                    <a:lnTo>
                      <a:pt x="695" y="1148"/>
                    </a:lnTo>
                    <a:lnTo>
                      <a:pt x="681" y="1148"/>
                    </a:lnTo>
                    <a:lnTo>
                      <a:pt x="681" y="1163"/>
                    </a:lnTo>
                    <a:lnTo>
                      <a:pt x="667" y="1177"/>
                    </a:lnTo>
                    <a:lnTo>
                      <a:pt x="667" y="1191"/>
                    </a:lnTo>
                    <a:lnTo>
                      <a:pt x="653" y="1191"/>
                    </a:lnTo>
                    <a:lnTo>
                      <a:pt x="653" y="1205"/>
                    </a:lnTo>
                    <a:lnTo>
                      <a:pt x="638" y="1205"/>
                    </a:lnTo>
                    <a:lnTo>
                      <a:pt x="638" y="1219"/>
                    </a:lnTo>
                    <a:lnTo>
                      <a:pt x="624" y="1219"/>
                    </a:lnTo>
                    <a:lnTo>
                      <a:pt x="624" y="1234"/>
                    </a:lnTo>
                    <a:lnTo>
                      <a:pt x="610" y="1248"/>
                    </a:lnTo>
                    <a:lnTo>
                      <a:pt x="610" y="1262"/>
                    </a:lnTo>
                    <a:lnTo>
                      <a:pt x="596" y="1262"/>
                    </a:lnTo>
                    <a:lnTo>
                      <a:pt x="596" y="1276"/>
                    </a:lnTo>
                    <a:lnTo>
                      <a:pt x="582" y="1276"/>
                    </a:lnTo>
                    <a:lnTo>
                      <a:pt x="568" y="1290"/>
                    </a:lnTo>
                    <a:lnTo>
                      <a:pt x="553" y="1290"/>
                    </a:lnTo>
                    <a:lnTo>
                      <a:pt x="553" y="1304"/>
                    </a:lnTo>
                    <a:lnTo>
                      <a:pt x="539" y="1304"/>
                    </a:lnTo>
                    <a:lnTo>
                      <a:pt x="525" y="1304"/>
                    </a:lnTo>
                    <a:lnTo>
                      <a:pt x="525" y="1319"/>
                    </a:lnTo>
                    <a:lnTo>
                      <a:pt x="511" y="1319"/>
                    </a:lnTo>
                    <a:lnTo>
                      <a:pt x="497" y="1319"/>
                    </a:lnTo>
                    <a:lnTo>
                      <a:pt x="482" y="1319"/>
                    </a:lnTo>
                    <a:lnTo>
                      <a:pt x="468" y="1319"/>
                    </a:lnTo>
                    <a:lnTo>
                      <a:pt x="454" y="1319"/>
                    </a:lnTo>
                    <a:lnTo>
                      <a:pt x="440" y="1319"/>
                    </a:lnTo>
                    <a:lnTo>
                      <a:pt x="426" y="1319"/>
                    </a:lnTo>
                    <a:lnTo>
                      <a:pt x="412" y="1319"/>
                    </a:lnTo>
                    <a:lnTo>
                      <a:pt x="397" y="1319"/>
                    </a:lnTo>
                    <a:lnTo>
                      <a:pt x="341" y="1304"/>
                    </a:lnTo>
                    <a:lnTo>
                      <a:pt x="270" y="1276"/>
                    </a:lnTo>
                    <a:lnTo>
                      <a:pt x="256" y="1276"/>
                    </a:lnTo>
                    <a:lnTo>
                      <a:pt x="241" y="1262"/>
                    </a:lnTo>
                    <a:lnTo>
                      <a:pt x="227" y="1262"/>
                    </a:lnTo>
                    <a:lnTo>
                      <a:pt x="213" y="1262"/>
                    </a:lnTo>
                    <a:lnTo>
                      <a:pt x="199" y="1248"/>
                    </a:lnTo>
                    <a:lnTo>
                      <a:pt x="185" y="1248"/>
                    </a:lnTo>
                    <a:lnTo>
                      <a:pt x="170" y="1234"/>
                    </a:lnTo>
                    <a:lnTo>
                      <a:pt x="156" y="1234"/>
                    </a:lnTo>
                    <a:lnTo>
                      <a:pt x="142" y="1234"/>
                    </a:lnTo>
                    <a:lnTo>
                      <a:pt x="128" y="1234"/>
                    </a:lnTo>
                    <a:lnTo>
                      <a:pt x="128" y="1219"/>
                    </a:lnTo>
                    <a:lnTo>
                      <a:pt x="114" y="1219"/>
                    </a:lnTo>
                    <a:lnTo>
                      <a:pt x="100" y="1219"/>
                    </a:lnTo>
                    <a:lnTo>
                      <a:pt x="85" y="1219"/>
                    </a:lnTo>
                    <a:lnTo>
                      <a:pt x="85" y="1205"/>
                    </a:lnTo>
                    <a:lnTo>
                      <a:pt x="71" y="1205"/>
                    </a:lnTo>
                    <a:lnTo>
                      <a:pt x="57" y="1205"/>
                    </a:lnTo>
                    <a:lnTo>
                      <a:pt x="43" y="1205"/>
                    </a:lnTo>
                    <a:lnTo>
                      <a:pt x="29" y="1191"/>
                    </a:lnTo>
                    <a:lnTo>
                      <a:pt x="14" y="1191"/>
                    </a:lnTo>
                    <a:lnTo>
                      <a:pt x="0" y="1191"/>
                    </a:lnTo>
                    <a:lnTo>
                      <a:pt x="0" y="1177"/>
                    </a:lnTo>
                    <a:lnTo>
                      <a:pt x="14" y="1148"/>
                    </a:lnTo>
                    <a:lnTo>
                      <a:pt x="14" y="1134"/>
                    </a:lnTo>
                    <a:lnTo>
                      <a:pt x="29" y="1092"/>
                    </a:lnTo>
                    <a:lnTo>
                      <a:pt x="43" y="1035"/>
                    </a:lnTo>
                    <a:lnTo>
                      <a:pt x="57" y="1021"/>
                    </a:lnTo>
                    <a:lnTo>
                      <a:pt x="57" y="1007"/>
                    </a:lnTo>
                    <a:lnTo>
                      <a:pt x="57" y="992"/>
                    </a:lnTo>
                    <a:lnTo>
                      <a:pt x="57" y="978"/>
                    </a:lnTo>
                    <a:lnTo>
                      <a:pt x="71" y="964"/>
                    </a:lnTo>
                    <a:lnTo>
                      <a:pt x="85" y="964"/>
                    </a:lnTo>
                    <a:lnTo>
                      <a:pt x="114" y="964"/>
                    </a:lnTo>
                    <a:lnTo>
                      <a:pt x="128" y="964"/>
                    </a:lnTo>
                    <a:lnTo>
                      <a:pt x="128" y="922"/>
                    </a:lnTo>
                    <a:lnTo>
                      <a:pt x="128" y="907"/>
                    </a:lnTo>
                    <a:lnTo>
                      <a:pt x="156" y="780"/>
                    </a:lnTo>
                    <a:lnTo>
                      <a:pt x="156" y="765"/>
                    </a:lnTo>
                    <a:lnTo>
                      <a:pt x="156" y="751"/>
                    </a:lnTo>
                    <a:lnTo>
                      <a:pt x="156" y="737"/>
                    </a:lnTo>
                    <a:lnTo>
                      <a:pt x="170" y="709"/>
                    </a:lnTo>
                    <a:lnTo>
                      <a:pt x="170" y="680"/>
                    </a:lnTo>
                    <a:lnTo>
                      <a:pt x="170" y="638"/>
                    </a:lnTo>
                    <a:lnTo>
                      <a:pt x="170" y="581"/>
                    </a:lnTo>
                    <a:lnTo>
                      <a:pt x="170" y="539"/>
                    </a:lnTo>
                    <a:lnTo>
                      <a:pt x="185" y="496"/>
                    </a:lnTo>
                    <a:lnTo>
                      <a:pt x="185" y="468"/>
                    </a:lnTo>
                    <a:lnTo>
                      <a:pt x="185" y="425"/>
                    </a:lnTo>
                    <a:lnTo>
                      <a:pt x="185" y="411"/>
                    </a:lnTo>
                    <a:lnTo>
                      <a:pt x="185" y="397"/>
                    </a:lnTo>
                    <a:lnTo>
                      <a:pt x="241" y="397"/>
                    </a:lnTo>
                    <a:lnTo>
                      <a:pt x="284" y="397"/>
                    </a:lnTo>
                    <a:lnTo>
                      <a:pt x="298" y="397"/>
                    </a:lnTo>
                    <a:lnTo>
                      <a:pt x="326" y="397"/>
                    </a:lnTo>
                    <a:lnTo>
                      <a:pt x="341" y="397"/>
                    </a:lnTo>
                    <a:lnTo>
                      <a:pt x="383" y="411"/>
                    </a:lnTo>
                    <a:lnTo>
                      <a:pt x="397" y="411"/>
                    </a:lnTo>
                    <a:lnTo>
                      <a:pt x="412" y="411"/>
                    </a:lnTo>
                    <a:lnTo>
                      <a:pt x="426" y="411"/>
                    </a:lnTo>
                    <a:lnTo>
                      <a:pt x="440" y="411"/>
                    </a:lnTo>
                    <a:lnTo>
                      <a:pt x="440" y="425"/>
                    </a:lnTo>
                    <a:lnTo>
                      <a:pt x="454" y="425"/>
                    </a:lnTo>
                    <a:lnTo>
                      <a:pt x="468" y="425"/>
                    </a:lnTo>
                    <a:lnTo>
                      <a:pt x="482" y="382"/>
                    </a:lnTo>
                    <a:lnTo>
                      <a:pt x="497" y="283"/>
                    </a:lnTo>
                    <a:lnTo>
                      <a:pt x="511" y="198"/>
                    </a:lnTo>
                    <a:lnTo>
                      <a:pt x="511" y="184"/>
                    </a:lnTo>
                    <a:lnTo>
                      <a:pt x="525" y="113"/>
                    </a:lnTo>
                    <a:lnTo>
                      <a:pt x="525" y="56"/>
                    </a:lnTo>
                    <a:lnTo>
                      <a:pt x="539" y="0"/>
                    </a:lnTo>
                    <a:lnTo>
                      <a:pt x="568" y="0"/>
                    </a:lnTo>
                    <a:lnTo>
                      <a:pt x="596" y="0"/>
                    </a:lnTo>
                    <a:lnTo>
                      <a:pt x="681" y="14"/>
                    </a:lnTo>
                    <a:lnTo>
                      <a:pt x="738" y="28"/>
                    </a:lnTo>
                    <a:lnTo>
                      <a:pt x="780" y="42"/>
                    </a:lnTo>
                    <a:lnTo>
                      <a:pt x="794" y="42"/>
                    </a:lnTo>
                    <a:lnTo>
                      <a:pt x="809" y="42"/>
                    </a:lnTo>
                    <a:lnTo>
                      <a:pt x="851" y="42"/>
                    </a:lnTo>
                    <a:lnTo>
                      <a:pt x="865" y="42"/>
                    </a:lnTo>
                    <a:lnTo>
                      <a:pt x="865" y="56"/>
                    </a:lnTo>
                    <a:lnTo>
                      <a:pt x="880" y="56"/>
                    </a:lnTo>
                    <a:lnTo>
                      <a:pt x="922" y="56"/>
                    </a:lnTo>
                    <a:lnTo>
                      <a:pt x="979" y="56"/>
                    </a:lnTo>
                    <a:lnTo>
                      <a:pt x="993" y="56"/>
                    </a:lnTo>
                    <a:lnTo>
                      <a:pt x="979" y="70"/>
                    </a:lnTo>
                    <a:lnTo>
                      <a:pt x="993" y="70"/>
                    </a:lnTo>
                    <a:lnTo>
                      <a:pt x="979" y="85"/>
                    </a:lnTo>
                    <a:lnTo>
                      <a:pt x="979" y="99"/>
                    </a:lnTo>
                    <a:lnTo>
                      <a:pt x="979" y="113"/>
                    </a:lnTo>
                    <a:close/>
                  </a:path>
                </a:pathLst>
              </a:custGeom>
              <a:pattFill prst="wdUpDiag">
                <a:fgClr>
                  <a:schemeClr val="accent5">
                    <a:lumMod val="40000"/>
                    <a:lumOff val="60000"/>
                  </a:schemeClr>
                </a:fgClr>
                <a:bgClr>
                  <a:srgbClr val="FFFFFF"/>
                </a:bgClr>
              </a:pattFill>
              <a:ln w="9525">
                <a:solidFill>
                  <a:srgbClr val="333333"/>
                </a:solidFill>
                <a:round/>
                <a:headEnd/>
                <a:tailEnd/>
              </a:ln>
            </p:spPr>
            <p:txBody>
              <a:bodyPr/>
              <a:lstStyle/>
              <a:p>
                <a:pPr eaLnBrk="1" hangingPunct="1">
                  <a:defRPr/>
                </a:pPr>
                <a:endParaRPr lang="ja-JP" altLang="en-US"/>
              </a:p>
            </p:txBody>
          </p:sp>
          <p:sp>
            <p:nvSpPr>
              <p:cNvPr id="188" name="Freeform 43"/>
              <p:cNvSpPr>
                <a:spLocks/>
              </p:cNvSpPr>
              <p:nvPr/>
            </p:nvSpPr>
            <p:spPr bwMode="auto">
              <a:xfrm>
                <a:off x="4638" y="1686"/>
                <a:ext cx="1006" cy="1873"/>
              </a:xfrm>
              <a:custGeom>
                <a:avLst/>
                <a:gdLst>
                  <a:gd name="T0" fmla="*/ 780 w 1006"/>
                  <a:gd name="T1" fmla="*/ 639 h 1873"/>
                  <a:gd name="T2" fmla="*/ 808 w 1006"/>
                  <a:gd name="T3" fmla="*/ 695 h 1873"/>
                  <a:gd name="T4" fmla="*/ 865 w 1006"/>
                  <a:gd name="T5" fmla="*/ 752 h 1873"/>
                  <a:gd name="T6" fmla="*/ 936 w 1006"/>
                  <a:gd name="T7" fmla="*/ 866 h 1873"/>
                  <a:gd name="T8" fmla="*/ 992 w 1006"/>
                  <a:gd name="T9" fmla="*/ 951 h 1873"/>
                  <a:gd name="T10" fmla="*/ 978 w 1006"/>
                  <a:gd name="T11" fmla="*/ 1022 h 1873"/>
                  <a:gd name="T12" fmla="*/ 850 w 1006"/>
                  <a:gd name="T13" fmla="*/ 1107 h 1873"/>
                  <a:gd name="T14" fmla="*/ 850 w 1006"/>
                  <a:gd name="T15" fmla="*/ 1135 h 1873"/>
                  <a:gd name="T16" fmla="*/ 850 w 1006"/>
                  <a:gd name="T17" fmla="*/ 1192 h 1873"/>
                  <a:gd name="T18" fmla="*/ 865 w 1006"/>
                  <a:gd name="T19" fmla="*/ 1234 h 1873"/>
                  <a:gd name="T20" fmla="*/ 865 w 1006"/>
                  <a:gd name="T21" fmla="*/ 1277 h 1873"/>
                  <a:gd name="T22" fmla="*/ 850 w 1006"/>
                  <a:gd name="T23" fmla="*/ 1305 h 1873"/>
                  <a:gd name="T24" fmla="*/ 879 w 1006"/>
                  <a:gd name="T25" fmla="*/ 1362 h 1873"/>
                  <a:gd name="T26" fmla="*/ 865 w 1006"/>
                  <a:gd name="T27" fmla="*/ 1433 h 1873"/>
                  <a:gd name="T28" fmla="*/ 850 w 1006"/>
                  <a:gd name="T29" fmla="*/ 1518 h 1873"/>
                  <a:gd name="T30" fmla="*/ 808 w 1006"/>
                  <a:gd name="T31" fmla="*/ 1617 h 1873"/>
                  <a:gd name="T32" fmla="*/ 780 w 1006"/>
                  <a:gd name="T33" fmla="*/ 1646 h 1873"/>
                  <a:gd name="T34" fmla="*/ 780 w 1006"/>
                  <a:gd name="T35" fmla="*/ 1688 h 1873"/>
                  <a:gd name="T36" fmla="*/ 723 w 1006"/>
                  <a:gd name="T37" fmla="*/ 1717 h 1873"/>
                  <a:gd name="T38" fmla="*/ 666 w 1006"/>
                  <a:gd name="T39" fmla="*/ 1731 h 1873"/>
                  <a:gd name="T40" fmla="*/ 624 w 1006"/>
                  <a:gd name="T41" fmla="*/ 1745 h 1873"/>
                  <a:gd name="T42" fmla="*/ 567 w 1006"/>
                  <a:gd name="T43" fmla="*/ 1773 h 1873"/>
                  <a:gd name="T44" fmla="*/ 496 w 1006"/>
                  <a:gd name="T45" fmla="*/ 1816 h 1873"/>
                  <a:gd name="T46" fmla="*/ 425 w 1006"/>
                  <a:gd name="T47" fmla="*/ 1844 h 1873"/>
                  <a:gd name="T48" fmla="*/ 368 w 1006"/>
                  <a:gd name="T49" fmla="*/ 1873 h 1873"/>
                  <a:gd name="T50" fmla="*/ 326 w 1006"/>
                  <a:gd name="T51" fmla="*/ 1873 h 1873"/>
                  <a:gd name="T52" fmla="*/ 297 w 1006"/>
                  <a:gd name="T53" fmla="*/ 1858 h 1873"/>
                  <a:gd name="T54" fmla="*/ 269 w 1006"/>
                  <a:gd name="T55" fmla="*/ 1830 h 1873"/>
                  <a:gd name="T56" fmla="*/ 297 w 1006"/>
                  <a:gd name="T57" fmla="*/ 1802 h 1873"/>
                  <a:gd name="T58" fmla="*/ 340 w 1006"/>
                  <a:gd name="T59" fmla="*/ 1745 h 1873"/>
                  <a:gd name="T60" fmla="*/ 354 w 1006"/>
                  <a:gd name="T61" fmla="*/ 1688 h 1873"/>
                  <a:gd name="T62" fmla="*/ 368 w 1006"/>
                  <a:gd name="T63" fmla="*/ 1617 h 1873"/>
                  <a:gd name="T64" fmla="*/ 340 w 1006"/>
                  <a:gd name="T65" fmla="*/ 1546 h 1873"/>
                  <a:gd name="T66" fmla="*/ 312 w 1006"/>
                  <a:gd name="T67" fmla="*/ 1475 h 1873"/>
                  <a:gd name="T68" fmla="*/ 269 w 1006"/>
                  <a:gd name="T69" fmla="*/ 1405 h 1873"/>
                  <a:gd name="T70" fmla="*/ 226 w 1006"/>
                  <a:gd name="T71" fmla="*/ 1334 h 1873"/>
                  <a:gd name="T72" fmla="*/ 198 w 1006"/>
                  <a:gd name="T73" fmla="*/ 1291 h 1873"/>
                  <a:gd name="T74" fmla="*/ 184 w 1006"/>
                  <a:gd name="T75" fmla="*/ 1234 h 1873"/>
                  <a:gd name="T76" fmla="*/ 170 w 1006"/>
                  <a:gd name="T77" fmla="*/ 1178 h 1873"/>
                  <a:gd name="T78" fmla="*/ 198 w 1006"/>
                  <a:gd name="T79" fmla="*/ 1121 h 1873"/>
                  <a:gd name="T80" fmla="*/ 226 w 1006"/>
                  <a:gd name="T81" fmla="*/ 1064 h 1873"/>
                  <a:gd name="T82" fmla="*/ 297 w 1006"/>
                  <a:gd name="T83" fmla="*/ 993 h 1873"/>
                  <a:gd name="T84" fmla="*/ 312 w 1006"/>
                  <a:gd name="T85" fmla="*/ 894 h 1873"/>
                  <a:gd name="T86" fmla="*/ 312 w 1006"/>
                  <a:gd name="T87" fmla="*/ 795 h 1873"/>
                  <a:gd name="T88" fmla="*/ 283 w 1006"/>
                  <a:gd name="T89" fmla="*/ 752 h 1873"/>
                  <a:gd name="T90" fmla="*/ 226 w 1006"/>
                  <a:gd name="T91" fmla="*/ 653 h 1873"/>
                  <a:gd name="T92" fmla="*/ 127 w 1006"/>
                  <a:gd name="T93" fmla="*/ 610 h 1873"/>
                  <a:gd name="T94" fmla="*/ 85 w 1006"/>
                  <a:gd name="T95" fmla="*/ 582 h 1873"/>
                  <a:gd name="T96" fmla="*/ 42 w 1006"/>
                  <a:gd name="T97" fmla="*/ 539 h 1873"/>
                  <a:gd name="T98" fmla="*/ 184 w 1006"/>
                  <a:gd name="T99" fmla="*/ 270 h 1873"/>
                  <a:gd name="T100" fmla="*/ 255 w 1006"/>
                  <a:gd name="T101" fmla="*/ 156 h 1873"/>
                  <a:gd name="T102" fmla="*/ 312 w 1006"/>
                  <a:gd name="T103" fmla="*/ 85 h 1873"/>
                  <a:gd name="T104" fmla="*/ 368 w 1006"/>
                  <a:gd name="T105" fmla="*/ 43 h 1873"/>
                  <a:gd name="T106" fmla="*/ 453 w 1006"/>
                  <a:gd name="T107" fmla="*/ 0 h 1873"/>
                  <a:gd name="T108" fmla="*/ 510 w 1006"/>
                  <a:gd name="T109" fmla="*/ 128 h 1873"/>
                  <a:gd name="T110" fmla="*/ 553 w 1006"/>
                  <a:gd name="T111" fmla="*/ 199 h 1873"/>
                  <a:gd name="T112" fmla="*/ 595 w 1006"/>
                  <a:gd name="T113" fmla="*/ 327 h 1873"/>
                  <a:gd name="T114" fmla="*/ 624 w 1006"/>
                  <a:gd name="T115" fmla="*/ 383 h 1873"/>
                  <a:gd name="T116" fmla="*/ 666 w 1006"/>
                  <a:gd name="T117" fmla="*/ 454 h 1873"/>
                  <a:gd name="T118" fmla="*/ 680 w 1006"/>
                  <a:gd name="T119" fmla="*/ 497 h 1873"/>
                  <a:gd name="T120" fmla="*/ 709 w 1006"/>
                  <a:gd name="T121" fmla="*/ 539 h 187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006"/>
                  <a:gd name="T184" fmla="*/ 0 h 1873"/>
                  <a:gd name="T185" fmla="*/ 1006 w 1006"/>
                  <a:gd name="T186" fmla="*/ 1873 h 187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006" h="1873">
                    <a:moveTo>
                      <a:pt x="723" y="553"/>
                    </a:moveTo>
                    <a:lnTo>
                      <a:pt x="723" y="568"/>
                    </a:lnTo>
                    <a:lnTo>
                      <a:pt x="737" y="582"/>
                    </a:lnTo>
                    <a:lnTo>
                      <a:pt x="751" y="596"/>
                    </a:lnTo>
                    <a:lnTo>
                      <a:pt x="765" y="610"/>
                    </a:lnTo>
                    <a:lnTo>
                      <a:pt x="765" y="624"/>
                    </a:lnTo>
                    <a:lnTo>
                      <a:pt x="780" y="639"/>
                    </a:lnTo>
                    <a:lnTo>
                      <a:pt x="780" y="653"/>
                    </a:lnTo>
                    <a:lnTo>
                      <a:pt x="794" y="653"/>
                    </a:lnTo>
                    <a:lnTo>
                      <a:pt x="794" y="667"/>
                    </a:lnTo>
                    <a:lnTo>
                      <a:pt x="808" y="681"/>
                    </a:lnTo>
                    <a:lnTo>
                      <a:pt x="808" y="695"/>
                    </a:lnTo>
                    <a:lnTo>
                      <a:pt x="822" y="695"/>
                    </a:lnTo>
                    <a:lnTo>
                      <a:pt x="822" y="710"/>
                    </a:lnTo>
                    <a:lnTo>
                      <a:pt x="836" y="724"/>
                    </a:lnTo>
                    <a:lnTo>
                      <a:pt x="850" y="752"/>
                    </a:lnTo>
                    <a:lnTo>
                      <a:pt x="865" y="752"/>
                    </a:lnTo>
                    <a:lnTo>
                      <a:pt x="865" y="780"/>
                    </a:lnTo>
                    <a:lnTo>
                      <a:pt x="893" y="809"/>
                    </a:lnTo>
                    <a:lnTo>
                      <a:pt x="907" y="823"/>
                    </a:lnTo>
                    <a:lnTo>
                      <a:pt x="907" y="837"/>
                    </a:lnTo>
                    <a:lnTo>
                      <a:pt x="921" y="851"/>
                    </a:lnTo>
                    <a:lnTo>
                      <a:pt x="936" y="866"/>
                    </a:lnTo>
                    <a:lnTo>
                      <a:pt x="950" y="880"/>
                    </a:lnTo>
                    <a:lnTo>
                      <a:pt x="950" y="894"/>
                    </a:lnTo>
                    <a:lnTo>
                      <a:pt x="964" y="894"/>
                    </a:lnTo>
                    <a:lnTo>
                      <a:pt x="964" y="908"/>
                    </a:lnTo>
                    <a:lnTo>
                      <a:pt x="978" y="922"/>
                    </a:lnTo>
                    <a:lnTo>
                      <a:pt x="992" y="936"/>
                    </a:lnTo>
                    <a:lnTo>
                      <a:pt x="992" y="951"/>
                    </a:lnTo>
                    <a:lnTo>
                      <a:pt x="1006" y="965"/>
                    </a:lnTo>
                    <a:lnTo>
                      <a:pt x="1006" y="979"/>
                    </a:lnTo>
                    <a:lnTo>
                      <a:pt x="1006" y="993"/>
                    </a:lnTo>
                    <a:lnTo>
                      <a:pt x="992" y="1007"/>
                    </a:lnTo>
                    <a:lnTo>
                      <a:pt x="978" y="1022"/>
                    </a:lnTo>
                    <a:lnTo>
                      <a:pt x="964" y="1036"/>
                    </a:lnTo>
                    <a:lnTo>
                      <a:pt x="936" y="1064"/>
                    </a:lnTo>
                    <a:lnTo>
                      <a:pt x="921" y="1078"/>
                    </a:lnTo>
                    <a:lnTo>
                      <a:pt x="907" y="1093"/>
                    </a:lnTo>
                    <a:lnTo>
                      <a:pt x="907" y="1107"/>
                    </a:lnTo>
                    <a:lnTo>
                      <a:pt x="893" y="1107"/>
                    </a:lnTo>
                    <a:lnTo>
                      <a:pt x="865" y="1107"/>
                    </a:lnTo>
                    <a:lnTo>
                      <a:pt x="850" y="1107"/>
                    </a:lnTo>
                    <a:lnTo>
                      <a:pt x="836" y="1107"/>
                    </a:lnTo>
                    <a:lnTo>
                      <a:pt x="836" y="1121"/>
                    </a:lnTo>
                    <a:lnTo>
                      <a:pt x="850" y="1121"/>
                    </a:lnTo>
                    <a:lnTo>
                      <a:pt x="850" y="1135"/>
                    </a:lnTo>
                    <a:lnTo>
                      <a:pt x="850" y="1149"/>
                    </a:lnTo>
                    <a:lnTo>
                      <a:pt x="850" y="1163"/>
                    </a:lnTo>
                    <a:lnTo>
                      <a:pt x="850" y="1178"/>
                    </a:lnTo>
                    <a:lnTo>
                      <a:pt x="850" y="1192"/>
                    </a:lnTo>
                    <a:lnTo>
                      <a:pt x="850" y="1206"/>
                    </a:lnTo>
                    <a:lnTo>
                      <a:pt x="850" y="1220"/>
                    </a:lnTo>
                    <a:lnTo>
                      <a:pt x="865" y="1220"/>
                    </a:lnTo>
                    <a:lnTo>
                      <a:pt x="865" y="1234"/>
                    </a:lnTo>
                    <a:lnTo>
                      <a:pt x="865" y="1249"/>
                    </a:lnTo>
                    <a:lnTo>
                      <a:pt x="865" y="1263"/>
                    </a:lnTo>
                    <a:lnTo>
                      <a:pt x="865" y="1277"/>
                    </a:lnTo>
                    <a:lnTo>
                      <a:pt x="850" y="1291"/>
                    </a:lnTo>
                    <a:lnTo>
                      <a:pt x="850" y="1305"/>
                    </a:lnTo>
                    <a:lnTo>
                      <a:pt x="865" y="1319"/>
                    </a:lnTo>
                    <a:lnTo>
                      <a:pt x="865" y="1334"/>
                    </a:lnTo>
                    <a:lnTo>
                      <a:pt x="865" y="1348"/>
                    </a:lnTo>
                    <a:lnTo>
                      <a:pt x="879" y="1348"/>
                    </a:lnTo>
                    <a:lnTo>
                      <a:pt x="879" y="1362"/>
                    </a:lnTo>
                    <a:lnTo>
                      <a:pt x="879" y="1376"/>
                    </a:lnTo>
                    <a:lnTo>
                      <a:pt x="879" y="1390"/>
                    </a:lnTo>
                    <a:lnTo>
                      <a:pt x="865" y="1405"/>
                    </a:lnTo>
                    <a:lnTo>
                      <a:pt x="865" y="1433"/>
                    </a:lnTo>
                    <a:lnTo>
                      <a:pt x="865" y="1447"/>
                    </a:lnTo>
                    <a:lnTo>
                      <a:pt x="865" y="1461"/>
                    </a:lnTo>
                    <a:lnTo>
                      <a:pt x="865" y="1475"/>
                    </a:lnTo>
                    <a:lnTo>
                      <a:pt x="865" y="1490"/>
                    </a:lnTo>
                    <a:lnTo>
                      <a:pt x="850" y="1504"/>
                    </a:lnTo>
                    <a:lnTo>
                      <a:pt x="850" y="1518"/>
                    </a:lnTo>
                    <a:lnTo>
                      <a:pt x="850" y="1532"/>
                    </a:lnTo>
                    <a:lnTo>
                      <a:pt x="850" y="1546"/>
                    </a:lnTo>
                    <a:lnTo>
                      <a:pt x="850" y="1561"/>
                    </a:lnTo>
                    <a:lnTo>
                      <a:pt x="836" y="1561"/>
                    </a:lnTo>
                    <a:lnTo>
                      <a:pt x="836" y="1575"/>
                    </a:lnTo>
                    <a:lnTo>
                      <a:pt x="822" y="1617"/>
                    </a:lnTo>
                    <a:lnTo>
                      <a:pt x="808" y="1617"/>
                    </a:lnTo>
                    <a:lnTo>
                      <a:pt x="794" y="1617"/>
                    </a:lnTo>
                    <a:lnTo>
                      <a:pt x="780" y="1617"/>
                    </a:lnTo>
                    <a:lnTo>
                      <a:pt x="765" y="1617"/>
                    </a:lnTo>
                    <a:lnTo>
                      <a:pt x="780" y="1632"/>
                    </a:lnTo>
                    <a:lnTo>
                      <a:pt x="780" y="1646"/>
                    </a:lnTo>
                    <a:lnTo>
                      <a:pt x="780" y="1660"/>
                    </a:lnTo>
                    <a:lnTo>
                      <a:pt x="794" y="1674"/>
                    </a:lnTo>
                    <a:lnTo>
                      <a:pt x="794" y="1688"/>
                    </a:lnTo>
                    <a:lnTo>
                      <a:pt x="780" y="1688"/>
                    </a:lnTo>
                    <a:lnTo>
                      <a:pt x="765" y="1688"/>
                    </a:lnTo>
                    <a:lnTo>
                      <a:pt x="751" y="1702"/>
                    </a:lnTo>
                    <a:lnTo>
                      <a:pt x="737" y="1702"/>
                    </a:lnTo>
                    <a:lnTo>
                      <a:pt x="723" y="1702"/>
                    </a:lnTo>
                    <a:lnTo>
                      <a:pt x="723" y="1717"/>
                    </a:lnTo>
                    <a:lnTo>
                      <a:pt x="709" y="1717"/>
                    </a:lnTo>
                    <a:lnTo>
                      <a:pt x="694" y="1717"/>
                    </a:lnTo>
                    <a:lnTo>
                      <a:pt x="680" y="1717"/>
                    </a:lnTo>
                    <a:lnTo>
                      <a:pt x="680" y="1731"/>
                    </a:lnTo>
                    <a:lnTo>
                      <a:pt x="666" y="1731"/>
                    </a:lnTo>
                    <a:lnTo>
                      <a:pt x="652" y="1731"/>
                    </a:lnTo>
                    <a:lnTo>
                      <a:pt x="652" y="1745"/>
                    </a:lnTo>
                    <a:lnTo>
                      <a:pt x="638" y="1745"/>
                    </a:lnTo>
                    <a:lnTo>
                      <a:pt x="624" y="1745"/>
                    </a:lnTo>
                    <a:lnTo>
                      <a:pt x="624" y="1759"/>
                    </a:lnTo>
                    <a:lnTo>
                      <a:pt x="609" y="1759"/>
                    </a:lnTo>
                    <a:lnTo>
                      <a:pt x="595" y="1759"/>
                    </a:lnTo>
                    <a:lnTo>
                      <a:pt x="595" y="1773"/>
                    </a:lnTo>
                    <a:lnTo>
                      <a:pt x="581" y="1773"/>
                    </a:lnTo>
                    <a:lnTo>
                      <a:pt x="567" y="1773"/>
                    </a:lnTo>
                    <a:lnTo>
                      <a:pt x="567" y="1788"/>
                    </a:lnTo>
                    <a:lnTo>
                      <a:pt x="553" y="1788"/>
                    </a:lnTo>
                    <a:lnTo>
                      <a:pt x="538" y="1802"/>
                    </a:lnTo>
                    <a:lnTo>
                      <a:pt x="524" y="1802"/>
                    </a:lnTo>
                    <a:lnTo>
                      <a:pt x="524" y="1816"/>
                    </a:lnTo>
                    <a:lnTo>
                      <a:pt x="510" y="1816"/>
                    </a:lnTo>
                    <a:lnTo>
                      <a:pt x="496" y="1816"/>
                    </a:lnTo>
                    <a:lnTo>
                      <a:pt x="496" y="1830"/>
                    </a:lnTo>
                    <a:lnTo>
                      <a:pt x="482" y="1830"/>
                    </a:lnTo>
                    <a:lnTo>
                      <a:pt x="468" y="1830"/>
                    </a:lnTo>
                    <a:lnTo>
                      <a:pt x="453" y="1844"/>
                    </a:lnTo>
                    <a:lnTo>
                      <a:pt x="439" y="1844"/>
                    </a:lnTo>
                    <a:lnTo>
                      <a:pt x="425" y="1844"/>
                    </a:lnTo>
                    <a:lnTo>
                      <a:pt x="425" y="1858"/>
                    </a:lnTo>
                    <a:lnTo>
                      <a:pt x="411" y="1858"/>
                    </a:lnTo>
                    <a:lnTo>
                      <a:pt x="397" y="1858"/>
                    </a:lnTo>
                    <a:lnTo>
                      <a:pt x="382" y="1873"/>
                    </a:lnTo>
                    <a:lnTo>
                      <a:pt x="368" y="1873"/>
                    </a:lnTo>
                    <a:lnTo>
                      <a:pt x="354" y="1873"/>
                    </a:lnTo>
                    <a:lnTo>
                      <a:pt x="340" y="1873"/>
                    </a:lnTo>
                    <a:lnTo>
                      <a:pt x="326" y="1873"/>
                    </a:lnTo>
                    <a:lnTo>
                      <a:pt x="312" y="1873"/>
                    </a:lnTo>
                    <a:lnTo>
                      <a:pt x="312" y="1858"/>
                    </a:lnTo>
                    <a:lnTo>
                      <a:pt x="297" y="1858"/>
                    </a:lnTo>
                    <a:lnTo>
                      <a:pt x="283" y="1858"/>
                    </a:lnTo>
                    <a:lnTo>
                      <a:pt x="283" y="1844"/>
                    </a:lnTo>
                    <a:lnTo>
                      <a:pt x="269" y="1844"/>
                    </a:lnTo>
                    <a:lnTo>
                      <a:pt x="269" y="1830"/>
                    </a:lnTo>
                    <a:lnTo>
                      <a:pt x="283" y="1830"/>
                    </a:lnTo>
                    <a:lnTo>
                      <a:pt x="283" y="1816"/>
                    </a:lnTo>
                    <a:lnTo>
                      <a:pt x="297" y="1816"/>
                    </a:lnTo>
                    <a:lnTo>
                      <a:pt x="297" y="1802"/>
                    </a:lnTo>
                    <a:lnTo>
                      <a:pt x="312" y="1788"/>
                    </a:lnTo>
                    <a:lnTo>
                      <a:pt x="312" y="1773"/>
                    </a:lnTo>
                    <a:lnTo>
                      <a:pt x="326" y="1773"/>
                    </a:lnTo>
                    <a:lnTo>
                      <a:pt x="326" y="1759"/>
                    </a:lnTo>
                    <a:lnTo>
                      <a:pt x="340" y="1745"/>
                    </a:lnTo>
                    <a:lnTo>
                      <a:pt x="340" y="1731"/>
                    </a:lnTo>
                    <a:lnTo>
                      <a:pt x="354" y="1717"/>
                    </a:lnTo>
                    <a:lnTo>
                      <a:pt x="354" y="1702"/>
                    </a:lnTo>
                    <a:lnTo>
                      <a:pt x="354" y="1688"/>
                    </a:lnTo>
                    <a:lnTo>
                      <a:pt x="354" y="1674"/>
                    </a:lnTo>
                    <a:lnTo>
                      <a:pt x="354" y="1660"/>
                    </a:lnTo>
                    <a:lnTo>
                      <a:pt x="354" y="1646"/>
                    </a:lnTo>
                    <a:lnTo>
                      <a:pt x="368" y="1632"/>
                    </a:lnTo>
                    <a:lnTo>
                      <a:pt x="368" y="1617"/>
                    </a:lnTo>
                    <a:lnTo>
                      <a:pt x="354" y="1603"/>
                    </a:lnTo>
                    <a:lnTo>
                      <a:pt x="354" y="1589"/>
                    </a:lnTo>
                    <a:lnTo>
                      <a:pt x="354" y="1575"/>
                    </a:lnTo>
                    <a:lnTo>
                      <a:pt x="354" y="1561"/>
                    </a:lnTo>
                    <a:lnTo>
                      <a:pt x="354" y="1546"/>
                    </a:lnTo>
                    <a:lnTo>
                      <a:pt x="340" y="1546"/>
                    </a:lnTo>
                    <a:lnTo>
                      <a:pt x="340" y="1532"/>
                    </a:lnTo>
                    <a:lnTo>
                      <a:pt x="340" y="1518"/>
                    </a:lnTo>
                    <a:lnTo>
                      <a:pt x="340" y="1504"/>
                    </a:lnTo>
                    <a:lnTo>
                      <a:pt x="326" y="1504"/>
                    </a:lnTo>
                    <a:lnTo>
                      <a:pt x="326" y="1490"/>
                    </a:lnTo>
                    <a:lnTo>
                      <a:pt x="312" y="1475"/>
                    </a:lnTo>
                    <a:lnTo>
                      <a:pt x="312" y="1461"/>
                    </a:lnTo>
                    <a:lnTo>
                      <a:pt x="297" y="1461"/>
                    </a:lnTo>
                    <a:lnTo>
                      <a:pt x="297" y="1447"/>
                    </a:lnTo>
                    <a:lnTo>
                      <a:pt x="297" y="1433"/>
                    </a:lnTo>
                    <a:lnTo>
                      <a:pt x="283" y="1433"/>
                    </a:lnTo>
                    <a:lnTo>
                      <a:pt x="283" y="1419"/>
                    </a:lnTo>
                    <a:lnTo>
                      <a:pt x="269" y="1419"/>
                    </a:lnTo>
                    <a:lnTo>
                      <a:pt x="269" y="1405"/>
                    </a:lnTo>
                    <a:lnTo>
                      <a:pt x="255" y="1390"/>
                    </a:lnTo>
                    <a:lnTo>
                      <a:pt x="255" y="1376"/>
                    </a:lnTo>
                    <a:lnTo>
                      <a:pt x="241" y="1376"/>
                    </a:lnTo>
                    <a:lnTo>
                      <a:pt x="241" y="1362"/>
                    </a:lnTo>
                    <a:lnTo>
                      <a:pt x="226" y="1362"/>
                    </a:lnTo>
                    <a:lnTo>
                      <a:pt x="226" y="1348"/>
                    </a:lnTo>
                    <a:lnTo>
                      <a:pt x="226" y="1334"/>
                    </a:lnTo>
                    <a:lnTo>
                      <a:pt x="212" y="1319"/>
                    </a:lnTo>
                    <a:lnTo>
                      <a:pt x="212" y="1305"/>
                    </a:lnTo>
                    <a:lnTo>
                      <a:pt x="198" y="1305"/>
                    </a:lnTo>
                    <a:lnTo>
                      <a:pt x="198" y="1291"/>
                    </a:lnTo>
                    <a:lnTo>
                      <a:pt x="198" y="1277"/>
                    </a:lnTo>
                    <a:lnTo>
                      <a:pt x="198" y="1263"/>
                    </a:lnTo>
                    <a:lnTo>
                      <a:pt x="184" y="1263"/>
                    </a:lnTo>
                    <a:lnTo>
                      <a:pt x="184" y="1249"/>
                    </a:lnTo>
                    <a:lnTo>
                      <a:pt x="184" y="1234"/>
                    </a:lnTo>
                    <a:lnTo>
                      <a:pt x="184" y="1220"/>
                    </a:lnTo>
                    <a:lnTo>
                      <a:pt x="170" y="1220"/>
                    </a:lnTo>
                    <a:lnTo>
                      <a:pt x="170" y="1206"/>
                    </a:lnTo>
                    <a:lnTo>
                      <a:pt x="170" y="1192"/>
                    </a:lnTo>
                    <a:lnTo>
                      <a:pt x="170" y="1178"/>
                    </a:lnTo>
                    <a:lnTo>
                      <a:pt x="184" y="1163"/>
                    </a:lnTo>
                    <a:lnTo>
                      <a:pt x="184" y="1149"/>
                    </a:lnTo>
                    <a:lnTo>
                      <a:pt x="184" y="1135"/>
                    </a:lnTo>
                    <a:lnTo>
                      <a:pt x="184" y="1121"/>
                    </a:lnTo>
                    <a:lnTo>
                      <a:pt x="198" y="1121"/>
                    </a:lnTo>
                    <a:lnTo>
                      <a:pt x="198" y="1107"/>
                    </a:lnTo>
                    <a:lnTo>
                      <a:pt x="212" y="1093"/>
                    </a:lnTo>
                    <a:lnTo>
                      <a:pt x="212" y="1078"/>
                    </a:lnTo>
                    <a:lnTo>
                      <a:pt x="226" y="1064"/>
                    </a:lnTo>
                    <a:lnTo>
                      <a:pt x="241" y="1050"/>
                    </a:lnTo>
                    <a:lnTo>
                      <a:pt x="255" y="1036"/>
                    </a:lnTo>
                    <a:lnTo>
                      <a:pt x="283" y="1007"/>
                    </a:lnTo>
                    <a:lnTo>
                      <a:pt x="283" y="993"/>
                    </a:lnTo>
                    <a:lnTo>
                      <a:pt x="297" y="993"/>
                    </a:lnTo>
                    <a:lnTo>
                      <a:pt x="297" y="979"/>
                    </a:lnTo>
                    <a:lnTo>
                      <a:pt x="297" y="965"/>
                    </a:lnTo>
                    <a:lnTo>
                      <a:pt x="312" y="951"/>
                    </a:lnTo>
                    <a:lnTo>
                      <a:pt x="312" y="936"/>
                    </a:lnTo>
                    <a:lnTo>
                      <a:pt x="312" y="922"/>
                    </a:lnTo>
                    <a:lnTo>
                      <a:pt x="312" y="894"/>
                    </a:lnTo>
                    <a:lnTo>
                      <a:pt x="312" y="866"/>
                    </a:lnTo>
                    <a:lnTo>
                      <a:pt x="312" y="837"/>
                    </a:lnTo>
                    <a:lnTo>
                      <a:pt x="312" y="823"/>
                    </a:lnTo>
                    <a:lnTo>
                      <a:pt x="312" y="809"/>
                    </a:lnTo>
                    <a:lnTo>
                      <a:pt x="312" y="795"/>
                    </a:lnTo>
                    <a:lnTo>
                      <a:pt x="297" y="780"/>
                    </a:lnTo>
                    <a:lnTo>
                      <a:pt x="297" y="766"/>
                    </a:lnTo>
                    <a:lnTo>
                      <a:pt x="297" y="752"/>
                    </a:lnTo>
                    <a:lnTo>
                      <a:pt x="283" y="752"/>
                    </a:lnTo>
                    <a:lnTo>
                      <a:pt x="269" y="738"/>
                    </a:lnTo>
                    <a:lnTo>
                      <a:pt x="269" y="724"/>
                    </a:lnTo>
                    <a:lnTo>
                      <a:pt x="255" y="710"/>
                    </a:lnTo>
                    <a:lnTo>
                      <a:pt x="255" y="695"/>
                    </a:lnTo>
                    <a:lnTo>
                      <a:pt x="241" y="695"/>
                    </a:lnTo>
                    <a:lnTo>
                      <a:pt x="241" y="681"/>
                    </a:lnTo>
                    <a:lnTo>
                      <a:pt x="241" y="667"/>
                    </a:lnTo>
                    <a:lnTo>
                      <a:pt x="226" y="653"/>
                    </a:lnTo>
                    <a:lnTo>
                      <a:pt x="212" y="653"/>
                    </a:lnTo>
                    <a:lnTo>
                      <a:pt x="212" y="639"/>
                    </a:lnTo>
                    <a:lnTo>
                      <a:pt x="184" y="639"/>
                    </a:lnTo>
                    <a:lnTo>
                      <a:pt x="170" y="624"/>
                    </a:lnTo>
                    <a:lnTo>
                      <a:pt x="141" y="610"/>
                    </a:lnTo>
                    <a:lnTo>
                      <a:pt x="127" y="610"/>
                    </a:lnTo>
                    <a:lnTo>
                      <a:pt x="127" y="596"/>
                    </a:lnTo>
                    <a:lnTo>
                      <a:pt x="113" y="596"/>
                    </a:lnTo>
                    <a:lnTo>
                      <a:pt x="99" y="596"/>
                    </a:lnTo>
                    <a:lnTo>
                      <a:pt x="99" y="582"/>
                    </a:lnTo>
                    <a:lnTo>
                      <a:pt x="85" y="582"/>
                    </a:lnTo>
                    <a:lnTo>
                      <a:pt x="70" y="582"/>
                    </a:lnTo>
                    <a:lnTo>
                      <a:pt x="70" y="568"/>
                    </a:lnTo>
                    <a:lnTo>
                      <a:pt x="56" y="568"/>
                    </a:lnTo>
                    <a:lnTo>
                      <a:pt x="42" y="539"/>
                    </a:lnTo>
                    <a:lnTo>
                      <a:pt x="14" y="511"/>
                    </a:lnTo>
                    <a:lnTo>
                      <a:pt x="0" y="497"/>
                    </a:lnTo>
                    <a:lnTo>
                      <a:pt x="14" y="468"/>
                    </a:lnTo>
                    <a:lnTo>
                      <a:pt x="42" y="440"/>
                    </a:lnTo>
                    <a:lnTo>
                      <a:pt x="56" y="426"/>
                    </a:lnTo>
                    <a:lnTo>
                      <a:pt x="141" y="327"/>
                    </a:lnTo>
                    <a:lnTo>
                      <a:pt x="184" y="270"/>
                    </a:lnTo>
                    <a:lnTo>
                      <a:pt x="184" y="256"/>
                    </a:lnTo>
                    <a:lnTo>
                      <a:pt x="198" y="241"/>
                    </a:lnTo>
                    <a:lnTo>
                      <a:pt x="198" y="227"/>
                    </a:lnTo>
                    <a:lnTo>
                      <a:pt x="212" y="213"/>
                    </a:lnTo>
                    <a:lnTo>
                      <a:pt x="226" y="199"/>
                    </a:lnTo>
                    <a:lnTo>
                      <a:pt x="241" y="185"/>
                    </a:lnTo>
                    <a:lnTo>
                      <a:pt x="255" y="156"/>
                    </a:lnTo>
                    <a:lnTo>
                      <a:pt x="255" y="142"/>
                    </a:lnTo>
                    <a:lnTo>
                      <a:pt x="269" y="128"/>
                    </a:lnTo>
                    <a:lnTo>
                      <a:pt x="283" y="114"/>
                    </a:lnTo>
                    <a:lnTo>
                      <a:pt x="297" y="100"/>
                    </a:lnTo>
                    <a:lnTo>
                      <a:pt x="312" y="85"/>
                    </a:lnTo>
                    <a:lnTo>
                      <a:pt x="326" y="85"/>
                    </a:lnTo>
                    <a:lnTo>
                      <a:pt x="340" y="71"/>
                    </a:lnTo>
                    <a:lnTo>
                      <a:pt x="354" y="71"/>
                    </a:lnTo>
                    <a:lnTo>
                      <a:pt x="354" y="57"/>
                    </a:lnTo>
                    <a:lnTo>
                      <a:pt x="368" y="57"/>
                    </a:lnTo>
                    <a:lnTo>
                      <a:pt x="368" y="43"/>
                    </a:lnTo>
                    <a:lnTo>
                      <a:pt x="382" y="43"/>
                    </a:lnTo>
                    <a:lnTo>
                      <a:pt x="397" y="43"/>
                    </a:lnTo>
                    <a:lnTo>
                      <a:pt x="397" y="29"/>
                    </a:lnTo>
                    <a:lnTo>
                      <a:pt x="411" y="29"/>
                    </a:lnTo>
                    <a:lnTo>
                      <a:pt x="425" y="14"/>
                    </a:lnTo>
                    <a:lnTo>
                      <a:pt x="439" y="14"/>
                    </a:lnTo>
                    <a:lnTo>
                      <a:pt x="453" y="14"/>
                    </a:lnTo>
                    <a:lnTo>
                      <a:pt x="453" y="0"/>
                    </a:lnTo>
                    <a:lnTo>
                      <a:pt x="468" y="0"/>
                    </a:lnTo>
                    <a:lnTo>
                      <a:pt x="482" y="43"/>
                    </a:lnTo>
                    <a:lnTo>
                      <a:pt x="482" y="57"/>
                    </a:lnTo>
                    <a:lnTo>
                      <a:pt x="496" y="71"/>
                    </a:lnTo>
                    <a:lnTo>
                      <a:pt x="496" y="85"/>
                    </a:lnTo>
                    <a:lnTo>
                      <a:pt x="510" y="100"/>
                    </a:lnTo>
                    <a:lnTo>
                      <a:pt x="510" y="128"/>
                    </a:lnTo>
                    <a:lnTo>
                      <a:pt x="524" y="156"/>
                    </a:lnTo>
                    <a:lnTo>
                      <a:pt x="538" y="171"/>
                    </a:lnTo>
                    <a:lnTo>
                      <a:pt x="538" y="185"/>
                    </a:lnTo>
                    <a:lnTo>
                      <a:pt x="553" y="199"/>
                    </a:lnTo>
                    <a:lnTo>
                      <a:pt x="553" y="213"/>
                    </a:lnTo>
                    <a:lnTo>
                      <a:pt x="567" y="227"/>
                    </a:lnTo>
                    <a:lnTo>
                      <a:pt x="567" y="241"/>
                    </a:lnTo>
                    <a:lnTo>
                      <a:pt x="581" y="270"/>
                    </a:lnTo>
                    <a:lnTo>
                      <a:pt x="581" y="284"/>
                    </a:lnTo>
                    <a:lnTo>
                      <a:pt x="595" y="298"/>
                    </a:lnTo>
                    <a:lnTo>
                      <a:pt x="595" y="312"/>
                    </a:lnTo>
                    <a:lnTo>
                      <a:pt x="595" y="327"/>
                    </a:lnTo>
                    <a:lnTo>
                      <a:pt x="609" y="327"/>
                    </a:lnTo>
                    <a:lnTo>
                      <a:pt x="609" y="341"/>
                    </a:lnTo>
                    <a:lnTo>
                      <a:pt x="609" y="355"/>
                    </a:lnTo>
                    <a:lnTo>
                      <a:pt x="624" y="369"/>
                    </a:lnTo>
                    <a:lnTo>
                      <a:pt x="624" y="383"/>
                    </a:lnTo>
                    <a:lnTo>
                      <a:pt x="638" y="397"/>
                    </a:lnTo>
                    <a:lnTo>
                      <a:pt x="638" y="426"/>
                    </a:lnTo>
                    <a:lnTo>
                      <a:pt x="652" y="426"/>
                    </a:lnTo>
                    <a:lnTo>
                      <a:pt x="652" y="440"/>
                    </a:lnTo>
                    <a:lnTo>
                      <a:pt x="666" y="454"/>
                    </a:lnTo>
                    <a:lnTo>
                      <a:pt x="666" y="468"/>
                    </a:lnTo>
                    <a:lnTo>
                      <a:pt x="680" y="483"/>
                    </a:lnTo>
                    <a:lnTo>
                      <a:pt x="680" y="497"/>
                    </a:lnTo>
                    <a:lnTo>
                      <a:pt x="694" y="511"/>
                    </a:lnTo>
                    <a:lnTo>
                      <a:pt x="694" y="525"/>
                    </a:lnTo>
                    <a:lnTo>
                      <a:pt x="709" y="525"/>
                    </a:lnTo>
                    <a:lnTo>
                      <a:pt x="709" y="539"/>
                    </a:lnTo>
                    <a:lnTo>
                      <a:pt x="723" y="553"/>
                    </a:lnTo>
                    <a:close/>
                  </a:path>
                </a:pathLst>
              </a:custGeom>
              <a:blipFill dpi="0" rotWithShape="0">
                <a:blip r:embed="rId2" cstate="print"/>
                <a:srcRect/>
                <a:tile tx="0" ty="0" sx="100000" sy="100000" flip="none" algn="tl"/>
              </a:blipFill>
              <a:ln w="0">
                <a:solidFill>
                  <a:srgbClr val="333333"/>
                </a:solidFill>
                <a:round/>
                <a:headEnd/>
                <a:tailEnd/>
              </a:ln>
            </p:spPr>
            <p:txBody>
              <a:bodyPr/>
              <a:lstStyle/>
              <a:p>
                <a:endParaRPr lang="ja-JP" altLang="en-US"/>
              </a:p>
            </p:txBody>
          </p:sp>
          <p:sp>
            <p:nvSpPr>
              <p:cNvPr id="189" name="Freeform 42"/>
              <p:cNvSpPr>
                <a:spLocks/>
              </p:cNvSpPr>
              <p:nvPr/>
            </p:nvSpPr>
            <p:spPr bwMode="auto">
              <a:xfrm>
                <a:off x="4638" y="5489"/>
                <a:ext cx="1248" cy="2454"/>
              </a:xfrm>
              <a:custGeom>
                <a:avLst/>
                <a:gdLst>
                  <a:gd name="T0" fmla="*/ 836 w 1248"/>
                  <a:gd name="T1" fmla="*/ 156 h 2454"/>
                  <a:gd name="T2" fmla="*/ 950 w 1248"/>
                  <a:gd name="T3" fmla="*/ 142 h 2454"/>
                  <a:gd name="T4" fmla="*/ 1148 w 1248"/>
                  <a:gd name="T5" fmla="*/ 185 h 2454"/>
                  <a:gd name="T6" fmla="*/ 1148 w 1248"/>
                  <a:gd name="T7" fmla="*/ 213 h 2454"/>
                  <a:gd name="T8" fmla="*/ 1162 w 1248"/>
                  <a:gd name="T9" fmla="*/ 284 h 2454"/>
                  <a:gd name="T10" fmla="*/ 1233 w 1248"/>
                  <a:gd name="T11" fmla="*/ 355 h 2454"/>
                  <a:gd name="T12" fmla="*/ 1106 w 1248"/>
                  <a:gd name="T13" fmla="*/ 681 h 2454"/>
                  <a:gd name="T14" fmla="*/ 992 w 1248"/>
                  <a:gd name="T15" fmla="*/ 1008 h 2454"/>
                  <a:gd name="T16" fmla="*/ 992 w 1248"/>
                  <a:gd name="T17" fmla="*/ 1277 h 2454"/>
                  <a:gd name="T18" fmla="*/ 992 w 1248"/>
                  <a:gd name="T19" fmla="*/ 1362 h 2454"/>
                  <a:gd name="T20" fmla="*/ 992 w 1248"/>
                  <a:gd name="T21" fmla="*/ 1476 h 2454"/>
                  <a:gd name="T22" fmla="*/ 1120 w 1248"/>
                  <a:gd name="T23" fmla="*/ 1561 h 2454"/>
                  <a:gd name="T24" fmla="*/ 1120 w 1248"/>
                  <a:gd name="T25" fmla="*/ 1646 h 2454"/>
                  <a:gd name="T26" fmla="*/ 1120 w 1248"/>
                  <a:gd name="T27" fmla="*/ 1802 h 2454"/>
                  <a:gd name="T28" fmla="*/ 1106 w 1248"/>
                  <a:gd name="T29" fmla="*/ 1915 h 2454"/>
                  <a:gd name="T30" fmla="*/ 1106 w 1248"/>
                  <a:gd name="T31" fmla="*/ 1972 h 2454"/>
                  <a:gd name="T32" fmla="*/ 1106 w 1248"/>
                  <a:gd name="T33" fmla="*/ 2000 h 2454"/>
                  <a:gd name="T34" fmla="*/ 992 w 1248"/>
                  <a:gd name="T35" fmla="*/ 2000 h 2454"/>
                  <a:gd name="T36" fmla="*/ 893 w 1248"/>
                  <a:gd name="T37" fmla="*/ 2015 h 2454"/>
                  <a:gd name="T38" fmla="*/ 780 w 1248"/>
                  <a:gd name="T39" fmla="*/ 2015 h 2454"/>
                  <a:gd name="T40" fmla="*/ 680 w 1248"/>
                  <a:gd name="T41" fmla="*/ 2029 h 2454"/>
                  <a:gd name="T42" fmla="*/ 638 w 1248"/>
                  <a:gd name="T43" fmla="*/ 2128 h 2454"/>
                  <a:gd name="T44" fmla="*/ 638 w 1248"/>
                  <a:gd name="T45" fmla="*/ 2185 h 2454"/>
                  <a:gd name="T46" fmla="*/ 595 w 1248"/>
                  <a:gd name="T47" fmla="*/ 2227 h 2454"/>
                  <a:gd name="T48" fmla="*/ 595 w 1248"/>
                  <a:gd name="T49" fmla="*/ 2270 h 2454"/>
                  <a:gd name="T50" fmla="*/ 609 w 1248"/>
                  <a:gd name="T51" fmla="*/ 2312 h 2454"/>
                  <a:gd name="T52" fmla="*/ 609 w 1248"/>
                  <a:gd name="T53" fmla="*/ 2355 h 2454"/>
                  <a:gd name="T54" fmla="*/ 624 w 1248"/>
                  <a:gd name="T55" fmla="*/ 2412 h 2454"/>
                  <a:gd name="T56" fmla="*/ 609 w 1248"/>
                  <a:gd name="T57" fmla="*/ 2412 h 2454"/>
                  <a:gd name="T58" fmla="*/ 609 w 1248"/>
                  <a:gd name="T59" fmla="*/ 2327 h 2454"/>
                  <a:gd name="T60" fmla="*/ 595 w 1248"/>
                  <a:gd name="T61" fmla="*/ 2242 h 2454"/>
                  <a:gd name="T62" fmla="*/ 567 w 1248"/>
                  <a:gd name="T63" fmla="*/ 2213 h 2454"/>
                  <a:gd name="T64" fmla="*/ 524 w 1248"/>
                  <a:gd name="T65" fmla="*/ 2199 h 2454"/>
                  <a:gd name="T66" fmla="*/ 468 w 1248"/>
                  <a:gd name="T67" fmla="*/ 2199 h 2454"/>
                  <a:gd name="T68" fmla="*/ 397 w 1248"/>
                  <a:gd name="T69" fmla="*/ 2171 h 2454"/>
                  <a:gd name="T70" fmla="*/ 326 w 1248"/>
                  <a:gd name="T71" fmla="*/ 2171 h 2454"/>
                  <a:gd name="T72" fmla="*/ 326 w 1248"/>
                  <a:gd name="T73" fmla="*/ 2142 h 2454"/>
                  <a:gd name="T74" fmla="*/ 326 w 1248"/>
                  <a:gd name="T75" fmla="*/ 2100 h 2454"/>
                  <a:gd name="T76" fmla="*/ 326 w 1248"/>
                  <a:gd name="T77" fmla="*/ 2057 h 2454"/>
                  <a:gd name="T78" fmla="*/ 340 w 1248"/>
                  <a:gd name="T79" fmla="*/ 2029 h 2454"/>
                  <a:gd name="T80" fmla="*/ 340 w 1248"/>
                  <a:gd name="T81" fmla="*/ 1944 h 2454"/>
                  <a:gd name="T82" fmla="*/ 326 w 1248"/>
                  <a:gd name="T83" fmla="*/ 1873 h 2454"/>
                  <a:gd name="T84" fmla="*/ 340 w 1248"/>
                  <a:gd name="T85" fmla="*/ 1759 h 2454"/>
                  <a:gd name="T86" fmla="*/ 340 w 1248"/>
                  <a:gd name="T87" fmla="*/ 1717 h 2454"/>
                  <a:gd name="T88" fmla="*/ 340 w 1248"/>
                  <a:gd name="T89" fmla="*/ 1660 h 2454"/>
                  <a:gd name="T90" fmla="*/ 340 w 1248"/>
                  <a:gd name="T91" fmla="*/ 1617 h 2454"/>
                  <a:gd name="T92" fmla="*/ 354 w 1248"/>
                  <a:gd name="T93" fmla="*/ 1589 h 2454"/>
                  <a:gd name="T94" fmla="*/ 241 w 1248"/>
                  <a:gd name="T95" fmla="*/ 1561 h 2454"/>
                  <a:gd name="T96" fmla="*/ 14 w 1248"/>
                  <a:gd name="T97" fmla="*/ 1518 h 2454"/>
                  <a:gd name="T98" fmla="*/ 56 w 1248"/>
                  <a:gd name="T99" fmla="*/ 1305 h 2454"/>
                  <a:gd name="T100" fmla="*/ 113 w 1248"/>
                  <a:gd name="T101" fmla="*/ 1206 h 2454"/>
                  <a:gd name="T102" fmla="*/ 141 w 1248"/>
                  <a:gd name="T103" fmla="*/ 1135 h 2454"/>
                  <a:gd name="T104" fmla="*/ 212 w 1248"/>
                  <a:gd name="T105" fmla="*/ 965 h 2454"/>
                  <a:gd name="T106" fmla="*/ 312 w 1248"/>
                  <a:gd name="T107" fmla="*/ 738 h 2454"/>
                  <a:gd name="T108" fmla="*/ 354 w 1248"/>
                  <a:gd name="T109" fmla="*/ 610 h 2454"/>
                  <a:gd name="T110" fmla="*/ 368 w 1248"/>
                  <a:gd name="T111" fmla="*/ 539 h 2454"/>
                  <a:gd name="T112" fmla="*/ 382 w 1248"/>
                  <a:gd name="T113" fmla="*/ 341 h 2454"/>
                  <a:gd name="T114" fmla="*/ 524 w 1248"/>
                  <a:gd name="T115" fmla="*/ 128 h 2454"/>
                  <a:gd name="T116" fmla="*/ 624 w 1248"/>
                  <a:gd name="T117" fmla="*/ 57 h 2454"/>
                  <a:gd name="T118" fmla="*/ 723 w 1248"/>
                  <a:gd name="T119" fmla="*/ 142 h 2454"/>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248"/>
                  <a:gd name="T181" fmla="*/ 0 h 2454"/>
                  <a:gd name="T182" fmla="*/ 1248 w 1248"/>
                  <a:gd name="T183" fmla="*/ 2454 h 2454"/>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248" h="2454">
                    <a:moveTo>
                      <a:pt x="794" y="227"/>
                    </a:moveTo>
                    <a:lnTo>
                      <a:pt x="808" y="199"/>
                    </a:lnTo>
                    <a:lnTo>
                      <a:pt x="808" y="185"/>
                    </a:lnTo>
                    <a:lnTo>
                      <a:pt x="808" y="171"/>
                    </a:lnTo>
                    <a:lnTo>
                      <a:pt x="822" y="171"/>
                    </a:lnTo>
                    <a:lnTo>
                      <a:pt x="836" y="156"/>
                    </a:lnTo>
                    <a:lnTo>
                      <a:pt x="850" y="142"/>
                    </a:lnTo>
                    <a:lnTo>
                      <a:pt x="865" y="128"/>
                    </a:lnTo>
                    <a:lnTo>
                      <a:pt x="879" y="128"/>
                    </a:lnTo>
                    <a:lnTo>
                      <a:pt x="907" y="142"/>
                    </a:lnTo>
                    <a:lnTo>
                      <a:pt x="921" y="142"/>
                    </a:lnTo>
                    <a:lnTo>
                      <a:pt x="936" y="142"/>
                    </a:lnTo>
                    <a:lnTo>
                      <a:pt x="950" y="142"/>
                    </a:lnTo>
                    <a:lnTo>
                      <a:pt x="978" y="142"/>
                    </a:lnTo>
                    <a:lnTo>
                      <a:pt x="1021" y="156"/>
                    </a:lnTo>
                    <a:lnTo>
                      <a:pt x="1035" y="156"/>
                    </a:lnTo>
                    <a:lnTo>
                      <a:pt x="1092" y="156"/>
                    </a:lnTo>
                    <a:lnTo>
                      <a:pt x="1120" y="171"/>
                    </a:lnTo>
                    <a:lnTo>
                      <a:pt x="1148" y="171"/>
                    </a:lnTo>
                    <a:lnTo>
                      <a:pt x="1148" y="185"/>
                    </a:lnTo>
                    <a:lnTo>
                      <a:pt x="1162" y="185"/>
                    </a:lnTo>
                    <a:lnTo>
                      <a:pt x="1148" y="185"/>
                    </a:lnTo>
                    <a:lnTo>
                      <a:pt x="1148" y="199"/>
                    </a:lnTo>
                    <a:lnTo>
                      <a:pt x="1148" y="213"/>
                    </a:lnTo>
                    <a:lnTo>
                      <a:pt x="1148" y="227"/>
                    </a:lnTo>
                    <a:lnTo>
                      <a:pt x="1148" y="242"/>
                    </a:lnTo>
                    <a:lnTo>
                      <a:pt x="1148" y="256"/>
                    </a:lnTo>
                    <a:lnTo>
                      <a:pt x="1162" y="270"/>
                    </a:lnTo>
                    <a:lnTo>
                      <a:pt x="1162" y="284"/>
                    </a:lnTo>
                    <a:lnTo>
                      <a:pt x="1177" y="284"/>
                    </a:lnTo>
                    <a:lnTo>
                      <a:pt x="1177" y="298"/>
                    </a:lnTo>
                    <a:lnTo>
                      <a:pt x="1191" y="312"/>
                    </a:lnTo>
                    <a:lnTo>
                      <a:pt x="1219" y="327"/>
                    </a:lnTo>
                    <a:lnTo>
                      <a:pt x="1233" y="341"/>
                    </a:lnTo>
                    <a:lnTo>
                      <a:pt x="1233" y="355"/>
                    </a:lnTo>
                    <a:lnTo>
                      <a:pt x="1248" y="355"/>
                    </a:lnTo>
                    <a:lnTo>
                      <a:pt x="1162" y="469"/>
                    </a:lnTo>
                    <a:lnTo>
                      <a:pt x="1148" y="483"/>
                    </a:lnTo>
                    <a:lnTo>
                      <a:pt x="1134" y="497"/>
                    </a:lnTo>
                    <a:lnTo>
                      <a:pt x="1120" y="511"/>
                    </a:lnTo>
                    <a:lnTo>
                      <a:pt x="1106" y="539"/>
                    </a:lnTo>
                    <a:lnTo>
                      <a:pt x="1106" y="582"/>
                    </a:lnTo>
                    <a:lnTo>
                      <a:pt x="1106" y="681"/>
                    </a:lnTo>
                    <a:lnTo>
                      <a:pt x="1106" y="724"/>
                    </a:lnTo>
                    <a:lnTo>
                      <a:pt x="1106" y="809"/>
                    </a:lnTo>
                    <a:lnTo>
                      <a:pt x="1106" y="851"/>
                    </a:lnTo>
                    <a:lnTo>
                      <a:pt x="1049" y="851"/>
                    </a:lnTo>
                    <a:lnTo>
                      <a:pt x="992" y="851"/>
                    </a:lnTo>
                    <a:lnTo>
                      <a:pt x="992" y="908"/>
                    </a:lnTo>
                    <a:lnTo>
                      <a:pt x="992" y="951"/>
                    </a:lnTo>
                    <a:lnTo>
                      <a:pt x="992" y="979"/>
                    </a:lnTo>
                    <a:lnTo>
                      <a:pt x="992" y="993"/>
                    </a:lnTo>
                    <a:lnTo>
                      <a:pt x="992" y="1008"/>
                    </a:lnTo>
                    <a:lnTo>
                      <a:pt x="992" y="1022"/>
                    </a:lnTo>
                    <a:lnTo>
                      <a:pt x="992" y="1050"/>
                    </a:lnTo>
                    <a:lnTo>
                      <a:pt x="992" y="1078"/>
                    </a:lnTo>
                    <a:lnTo>
                      <a:pt x="992" y="1093"/>
                    </a:lnTo>
                    <a:lnTo>
                      <a:pt x="992" y="1121"/>
                    </a:lnTo>
                    <a:lnTo>
                      <a:pt x="992" y="1149"/>
                    </a:lnTo>
                    <a:lnTo>
                      <a:pt x="992" y="1178"/>
                    </a:lnTo>
                    <a:lnTo>
                      <a:pt x="992" y="1206"/>
                    </a:lnTo>
                    <a:lnTo>
                      <a:pt x="992" y="1220"/>
                    </a:lnTo>
                    <a:lnTo>
                      <a:pt x="992" y="1234"/>
                    </a:lnTo>
                    <a:lnTo>
                      <a:pt x="992" y="1263"/>
                    </a:lnTo>
                    <a:lnTo>
                      <a:pt x="992" y="1277"/>
                    </a:lnTo>
                    <a:lnTo>
                      <a:pt x="992" y="1291"/>
                    </a:lnTo>
                    <a:lnTo>
                      <a:pt x="992" y="1305"/>
                    </a:lnTo>
                    <a:lnTo>
                      <a:pt x="992" y="1320"/>
                    </a:lnTo>
                    <a:lnTo>
                      <a:pt x="992" y="1334"/>
                    </a:lnTo>
                    <a:lnTo>
                      <a:pt x="1006" y="1348"/>
                    </a:lnTo>
                    <a:lnTo>
                      <a:pt x="992" y="1362"/>
                    </a:lnTo>
                    <a:lnTo>
                      <a:pt x="992" y="1376"/>
                    </a:lnTo>
                    <a:lnTo>
                      <a:pt x="992" y="1390"/>
                    </a:lnTo>
                    <a:lnTo>
                      <a:pt x="992" y="1405"/>
                    </a:lnTo>
                    <a:lnTo>
                      <a:pt x="992" y="1433"/>
                    </a:lnTo>
                    <a:lnTo>
                      <a:pt x="992" y="1447"/>
                    </a:lnTo>
                    <a:lnTo>
                      <a:pt x="992" y="1476"/>
                    </a:lnTo>
                    <a:lnTo>
                      <a:pt x="992" y="1490"/>
                    </a:lnTo>
                    <a:lnTo>
                      <a:pt x="992" y="1518"/>
                    </a:lnTo>
                    <a:lnTo>
                      <a:pt x="992" y="1532"/>
                    </a:lnTo>
                    <a:lnTo>
                      <a:pt x="992" y="1547"/>
                    </a:lnTo>
                    <a:lnTo>
                      <a:pt x="992" y="1561"/>
                    </a:lnTo>
                    <a:lnTo>
                      <a:pt x="1120" y="1561"/>
                    </a:lnTo>
                    <a:lnTo>
                      <a:pt x="1120" y="1575"/>
                    </a:lnTo>
                    <a:lnTo>
                      <a:pt x="1120" y="1589"/>
                    </a:lnTo>
                    <a:lnTo>
                      <a:pt x="1120" y="1603"/>
                    </a:lnTo>
                    <a:lnTo>
                      <a:pt x="1120" y="1632"/>
                    </a:lnTo>
                    <a:lnTo>
                      <a:pt x="1120" y="1646"/>
                    </a:lnTo>
                    <a:lnTo>
                      <a:pt x="1120" y="1674"/>
                    </a:lnTo>
                    <a:lnTo>
                      <a:pt x="1120" y="1688"/>
                    </a:lnTo>
                    <a:lnTo>
                      <a:pt x="1120" y="1717"/>
                    </a:lnTo>
                    <a:lnTo>
                      <a:pt x="1120" y="1731"/>
                    </a:lnTo>
                    <a:lnTo>
                      <a:pt x="1120" y="1745"/>
                    </a:lnTo>
                    <a:lnTo>
                      <a:pt x="1120" y="1759"/>
                    </a:lnTo>
                    <a:lnTo>
                      <a:pt x="1120" y="1773"/>
                    </a:lnTo>
                    <a:lnTo>
                      <a:pt x="1120" y="1788"/>
                    </a:lnTo>
                    <a:lnTo>
                      <a:pt x="1120" y="1802"/>
                    </a:lnTo>
                    <a:lnTo>
                      <a:pt x="1120" y="1816"/>
                    </a:lnTo>
                    <a:lnTo>
                      <a:pt x="1120" y="1830"/>
                    </a:lnTo>
                    <a:lnTo>
                      <a:pt x="1120" y="1844"/>
                    </a:lnTo>
                    <a:lnTo>
                      <a:pt x="1106" y="1873"/>
                    </a:lnTo>
                    <a:lnTo>
                      <a:pt x="1106" y="1887"/>
                    </a:lnTo>
                    <a:lnTo>
                      <a:pt x="1106" y="1901"/>
                    </a:lnTo>
                    <a:lnTo>
                      <a:pt x="1106" y="1915"/>
                    </a:lnTo>
                    <a:lnTo>
                      <a:pt x="1106" y="1930"/>
                    </a:lnTo>
                    <a:lnTo>
                      <a:pt x="1106" y="1944"/>
                    </a:lnTo>
                    <a:lnTo>
                      <a:pt x="1106" y="1958"/>
                    </a:lnTo>
                    <a:lnTo>
                      <a:pt x="1106" y="1972"/>
                    </a:lnTo>
                    <a:lnTo>
                      <a:pt x="1106" y="1986"/>
                    </a:lnTo>
                    <a:lnTo>
                      <a:pt x="1106" y="2000"/>
                    </a:lnTo>
                    <a:lnTo>
                      <a:pt x="1092" y="2000"/>
                    </a:lnTo>
                    <a:lnTo>
                      <a:pt x="1049" y="2015"/>
                    </a:lnTo>
                    <a:lnTo>
                      <a:pt x="1035" y="2015"/>
                    </a:lnTo>
                    <a:lnTo>
                      <a:pt x="1021" y="2015"/>
                    </a:lnTo>
                    <a:lnTo>
                      <a:pt x="1021" y="2000"/>
                    </a:lnTo>
                    <a:lnTo>
                      <a:pt x="1006" y="2000"/>
                    </a:lnTo>
                    <a:lnTo>
                      <a:pt x="992" y="2000"/>
                    </a:lnTo>
                    <a:lnTo>
                      <a:pt x="978" y="2000"/>
                    </a:lnTo>
                    <a:lnTo>
                      <a:pt x="964" y="2000"/>
                    </a:lnTo>
                    <a:lnTo>
                      <a:pt x="950" y="2000"/>
                    </a:lnTo>
                    <a:lnTo>
                      <a:pt x="936" y="2000"/>
                    </a:lnTo>
                    <a:lnTo>
                      <a:pt x="921" y="2000"/>
                    </a:lnTo>
                    <a:lnTo>
                      <a:pt x="907" y="2000"/>
                    </a:lnTo>
                    <a:lnTo>
                      <a:pt x="893" y="2015"/>
                    </a:lnTo>
                    <a:lnTo>
                      <a:pt x="865" y="2015"/>
                    </a:lnTo>
                    <a:lnTo>
                      <a:pt x="850" y="2015"/>
                    </a:lnTo>
                    <a:lnTo>
                      <a:pt x="836" y="2015"/>
                    </a:lnTo>
                    <a:lnTo>
                      <a:pt x="822" y="2015"/>
                    </a:lnTo>
                    <a:lnTo>
                      <a:pt x="808" y="2015"/>
                    </a:lnTo>
                    <a:lnTo>
                      <a:pt x="794" y="2015"/>
                    </a:lnTo>
                    <a:lnTo>
                      <a:pt x="780" y="2015"/>
                    </a:lnTo>
                    <a:lnTo>
                      <a:pt x="765" y="2015"/>
                    </a:lnTo>
                    <a:lnTo>
                      <a:pt x="737" y="2015"/>
                    </a:lnTo>
                    <a:lnTo>
                      <a:pt x="751" y="2015"/>
                    </a:lnTo>
                    <a:lnTo>
                      <a:pt x="751" y="2029"/>
                    </a:lnTo>
                    <a:lnTo>
                      <a:pt x="694" y="2029"/>
                    </a:lnTo>
                    <a:lnTo>
                      <a:pt x="680" y="2029"/>
                    </a:lnTo>
                    <a:lnTo>
                      <a:pt x="652" y="2043"/>
                    </a:lnTo>
                    <a:lnTo>
                      <a:pt x="652" y="2071"/>
                    </a:lnTo>
                    <a:lnTo>
                      <a:pt x="652" y="2086"/>
                    </a:lnTo>
                    <a:lnTo>
                      <a:pt x="666" y="2114"/>
                    </a:lnTo>
                    <a:lnTo>
                      <a:pt x="666" y="2128"/>
                    </a:lnTo>
                    <a:lnTo>
                      <a:pt x="652" y="2128"/>
                    </a:lnTo>
                    <a:lnTo>
                      <a:pt x="638" y="2142"/>
                    </a:lnTo>
                    <a:lnTo>
                      <a:pt x="638" y="2128"/>
                    </a:lnTo>
                    <a:lnTo>
                      <a:pt x="638" y="2142"/>
                    </a:lnTo>
                    <a:lnTo>
                      <a:pt x="624" y="2156"/>
                    </a:lnTo>
                    <a:lnTo>
                      <a:pt x="624" y="2171"/>
                    </a:lnTo>
                    <a:lnTo>
                      <a:pt x="638" y="2185"/>
                    </a:lnTo>
                    <a:lnTo>
                      <a:pt x="638" y="2199"/>
                    </a:lnTo>
                    <a:lnTo>
                      <a:pt x="624" y="2199"/>
                    </a:lnTo>
                    <a:lnTo>
                      <a:pt x="609" y="2199"/>
                    </a:lnTo>
                    <a:lnTo>
                      <a:pt x="595" y="2213"/>
                    </a:lnTo>
                    <a:lnTo>
                      <a:pt x="595" y="2227"/>
                    </a:lnTo>
                    <a:lnTo>
                      <a:pt x="595" y="2242"/>
                    </a:lnTo>
                    <a:lnTo>
                      <a:pt x="595" y="2256"/>
                    </a:lnTo>
                    <a:lnTo>
                      <a:pt x="595" y="2270"/>
                    </a:lnTo>
                    <a:lnTo>
                      <a:pt x="595" y="2284"/>
                    </a:lnTo>
                    <a:lnTo>
                      <a:pt x="609" y="2284"/>
                    </a:lnTo>
                    <a:lnTo>
                      <a:pt x="609" y="2298"/>
                    </a:lnTo>
                    <a:lnTo>
                      <a:pt x="609" y="2312"/>
                    </a:lnTo>
                    <a:lnTo>
                      <a:pt x="609" y="2327"/>
                    </a:lnTo>
                    <a:lnTo>
                      <a:pt x="609" y="2341"/>
                    </a:lnTo>
                    <a:lnTo>
                      <a:pt x="609" y="2355"/>
                    </a:lnTo>
                    <a:lnTo>
                      <a:pt x="609" y="2369"/>
                    </a:lnTo>
                    <a:lnTo>
                      <a:pt x="624" y="2383"/>
                    </a:lnTo>
                    <a:lnTo>
                      <a:pt x="609" y="2383"/>
                    </a:lnTo>
                    <a:lnTo>
                      <a:pt x="624" y="2383"/>
                    </a:lnTo>
                    <a:lnTo>
                      <a:pt x="624" y="2398"/>
                    </a:lnTo>
                    <a:lnTo>
                      <a:pt x="624" y="2412"/>
                    </a:lnTo>
                    <a:lnTo>
                      <a:pt x="624" y="2426"/>
                    </a:lnTo>
                    <a:lnTo>
                      <a:pt x="624" y="2440"/>
                    </a:lnTo>
                    <a:lnTo>
                      <a:pt x="624" y="2454"/>
                    </a:lnTo>
                    <a:lnTo>
                      <a:pt x="624" y="2440"/>
                    </a:lnTo>
                    <a:lnTo>
                      <a:pt x="624" y="2426"/>
                    </a:lnTo>
                    <a:lnTo>
                      <a:pt x="624" y="2412"/>
                    </a:lnTo>
                    <a:lnTo>
                      <a:pt x="609" y="2412"/>
                    </a:lnTo>
                    <a:lnTo>
                      <a:pt x="609" y="2398"/>
                    </a:lnTo>
                    <a:lnTo>
                      <a:pt x="609" y="2383"/>
                    </a:lnTo>
                    <a:lnTo>
                      <a:pt x="609" y="2369"/>
                    </a:lnTo>
                    <a:lnTo>
                      <a:pt x="609" y="2355"/>
                    </a:lnTo>
                    <a:lnTo>
                      <a:pt x="609" y="2341"/>
                    </a:lnTo>
                    <a:lnTo>
                      <a:pt x="609" y="2327"/>
                    </a:lnTo>
                    <a:lnTo>
                      <a:pt x="609" y="2312"/>
                    </a:lnTo>
                    <a:lnTo>
                      <a:pt x="609" y="2298"/>
                    </a:lnTo>
                    <a:lnTo>
                      <a:pt x="595" y="2298"/>
                    </a:lnTo>
                    <a:lnTo>
                      <a:pt x="595" y="2284"/>
                    </a:lnTo>
                    <a:lnTo>
                      <a:pt x="595" y="2270"/>
                    </a:lnTo>
                    <a:lnTo>
                      <a:pt x="595" y="2256"/>
                    </a:lnTo>
                    <a:lnTo>
                      <a:pt x="595" y="2242"/>
                    </a:lnTo>
                    <a:lnTo>
                      <a:pt x="595" y="2227"/>
                    </a:lnTo>
                    <a:lnTo>
                      <a:pt x="581" y="2213"/>
                    </a:lnTo>
                    <a:lnTo>
                      <a:pt x="567" y="2213"/>
                    </a:lnTo>
                    <a:lnTo>
                      <a:pt x="553" y="2213"/>
                    </a:lnTo>
                    <a:lnTo>
                      <a:pt x="553" y="2199"/>
                    </a:lnTo>
                    <a:lnTo>
                      <a:pt x="538" y="2199"/>
                    </a:lnTo>
                    <a:lnTo>
                      <a:pt x="524" y="2199"/>
                    </a:lnTo>
                    <a:lnTo>
                      <a:pt x="510" y="2199"/>
                    </a:lnTo>
                    <a:lnTo>
                      <a:pt x="510" y="2185"/>
                    </a:lnTo>
                    <a:lnTo>
                      <a:pt x="496" y="2199"/>
                    </a:lnTo>
                    <a:lnTo>
                      <a:pt x="482" y="2199"/>
                    </a:lnTo>
                    <a:lnTo>
                      <a:pt x="468" y="2199"/>
                    </a:lnTo>
                    <a:lnTo>
                      <a:pt x="453" y="2199"/>
                    </a:lnTo>
                    <a:lnTo>
                      <a:pt x="453" y="2185"/>
                    </a:lnTo>
                    <a:lnTo>
                      <a:pt x="439" y="2171"/>
                    </a:lnTo>
                    <a:lnTo>
                      <a:pt x="439" y="2156"/>
                    </a:lnTo>
                    <a:lnTo>
                      <a:pt x="425" y="2156"/>
                    </a:lnTo>
                    <a:lnTo>
                      <a:pt x="411" y="2156"/>
                    </a:lnTo>
                    <a:lnTo>
                      <a:pt x="411" y="2171"/>
                    </a:lnTo>
                    <a:lnTo>
                      <a:pt x="397" y="2171"/>
                    </a:lnTo>
                    <a:lnTo>
                      <a:pt x="382" y="2171"/>
                    </a:lnTo>
                    <a:lnTo>
                      <a:pt x="368" y="2185"/>
                    </a:lnTo>
                    <a:lnTo>
                      <a:pt x="354" y="2199"/>
                    </a:lnTo>
                    <a:lnTo>
                      <a:pt x="340" y="2199"/>
                    </a:lnTo>
                    <a:lnTo>
                      <a:pt x="326" y="2185"/>
                    </a:lnTo>
                    <a:lnTo>
                      <a:pt x="326" y="2171"/>
                    </a:lnTo>
                    <a:lnTo>
                      <a:pt x="326" y="2156"/>
                    </a:lnTo>
                    <a:lnTo>
                      <a:pt x="326" y="2142"/>
                    </a:lnTo>
                    <a:lnTo>
                      <a:pt x="326" y="2128"/>
                    </a:lnTo>
                    <a:lnTo>
                      <a:pt x="326" y="2114"/>
                    </a:lnTo>
                    <a:lnTo>
                      <a:pt x="340" y="2100"/>
                    </a:lnTo>
                    <a:lnTo>
                      <a:pt x="326" y="2100"/>
                    </a:lnTo>
                    <a:lnTo>
                      <a:pt x="340" y="2100"/>
                    </a:lnTo>
                    <a:lnTo>
                      <a:pt x="326" y="2100"/>
                    </a:lnTo>
                    <a:lnTo>
                      <a:pt x="326" y="2086"/>
                    </a:lnTo>
                    <a:lnTo>
                      <a:pt x="326" y="2071"/>
                    </a:lnTo>
                    <a:lnTo>
                      <a:pt x="326" y="2057"/>
                    </a:lnTo>
                    <a:lnTo>
                      <a:pt x="326" y="2043"/>
                    </a:lnTo>
                    <a:lnTo>
                      <a:pt x="340" y="2043"/>
                    </a:lnTo>
                    <a:lnTo>
                      <a:pt x="340" y="2029"/>
                    </a:lnTo>
                    <a:lnTo>
                      <a:pt x="340" y="2015"/>
                    </a:lnTo>
                    <a:lnTo>
                      <a:pt x="340" y="1986"/>
                    </a:lnTo>
                    <a:lnTo>
                      <a:pt x="326" y="1986"/>
                    </a:lnTo>
                    <a:lnTo>
                      <a:pt x="326" y="1972"/>
                    </a:lnTo>
                    <a:lnTo>
                      <a:pt x="326" y="1958"/>
                    </a:lnTo>
                    <a:lnTo>
                      <a:pt x="340" y="1958"/>
                    </a:lnTo>
                    <a:lnTo>
                      <a:pt x="340" y="1944"/>
                    </a:lnTo>
                    <a:lnTo>
                      <a:pt x="340" y="1930"/>
                    </a:lnTo>
                    <a:lnTo>
                      <a:pt x="340" y="1915"/>
                    </a:lnTo>
                    <a:lnTo>
                      <a:pt x="326" y="1915"/>
                    </a:lnTo>
                    <a:lnTo>
                      <a:pt x="326" y="1901"/>
                    </a:lnTo>
                    <a:lnTo>
                      <a:pt x="326" y="1887"/>
                    </a:lnTo>
                    <a:lnTo>
                      <a:pt x="326" y="1873"/>
                    </a:lnTo>
                    <a:lnTo>
                      <a:pt x="326" y="1859"/>
                    </a:lnTo>
                    <a:lnTo>
                      <a:pt x="326" y="1844"/>
                    </a:lnTo>
                    <a:lnTo>
                      <a:pt x="326" y="1830"/>
                    </a:lnTo>
                    <a:lnTo>
                      <a:pt x="326" y="1816"/>
                    </a:lnTo>
                    <a:lnTo>
                      <a:pt x="326" y="1788"/>
                    </a:lnTo>
                    <a:lnTo>
                      <a:pt x="340" y="1788"/>
                    </a:lnTo>
                    <a:lnTo>
                      <a:pt x="340" y="1773"/>
                    </a:lnTo>
                    <a:lnTo>
                      <a:pt x="340" y="1759"/>
                    </a:lnTo>
                    <a:lnTo>
                      <a:pt x="340" y="1745"/>
                    </a:lnTo>
                    <a:lnTo>
                      <a:pt x="340" y="1731"/>
                    </a:lnTo>
                    <a:lnTo>
                      <a:pt x="340" y="1717"/>
                    </a:lnTo>
                    <a:lnTo>
                      <a:pt x="340" y="1703"/>
                    </a:lnTo>
                    <a:lnTo>
                      <a:pt x="340" y="1688"/>
                    </a:lnTo>
                    <a:lnTo>
                      <a:pt x="340" y="1674"/>
                    </a:lnTo>
                    <a:lnTo>
                      <a:pt x="340" y="1660"/>
                    </a:lnTo>
                    <a:lnTo>
                      <a:pt x="340" y="1646"/>
                    </a:lnTo>
                    <a:lnTo>
                      <a:pt x="340" y="1632"/>
                    </a:lnTo>
                    <a:lnTo>
                      <a:pt x="340" y="1617"/>
                    </a:lnTo>
                    <a:lnTo>
                      <a:pt x="340" y="1603"/>
                    </a:lnTo>
                    <a:lnTo>
                      <a:pt x="340" y="1589"/>
                    </a:lnTo>
                    <a:lnTo>
                      <a:pt x="354" y="1589"/>
                    </a:lnTo>
                    <a:lnTo>
                      <a:pt x="368" y="1589"/>
                    </a:lnTo>
                    <a:lnTo>
                      <a:pt x="368" y="1561"/>
                    </a:lnTo>
                    <a:lnTo>
                      <a:pt x="354" y="1561"/>
                    </a:lnTo>
                    <a:lnTo>
                      <a:pt x="312" y="1561"/>
                    </a:lnTo>
                    <a:lnTo>
                      <a:pt x="283" y="1561"/>
                    </a:lnTo>
                    <a:lnTo>
                      <a:pt x="255" y="1561"/>
                    </a:lnTo>
                    <a:lnTo>
                      <a:pt x="241" y="1561"/>
                    </a:lnTo>
                    <a:lnTo>
                      <a:pt x="198" y="1561"/>
                    </a:lnTo>
                    <a:lnTo>
                      <a:pt x="184" y="1561"/>
                    </a:lnTo>
                    <a:lnTo>
                      <a:pt x="170" y="1561"/>
                    </a:lnTo>
                    <a:lnTo>
                      <a:pt x="141" y="1561"/>
                    </a:lnTo>
                    <a:lnTo>
                      <a:pt x="113" y="1561"/>
                    </a:lnTo>
                    <a:lnTo>
                      <a:pt x="85" y="1561"/>
                    </a:lnTo>
                    <a:lnTo>
                      <a:pt x="42" y="1561"/>
                    </a:lnTo>
                    <a:lnTo>
                      <a:pt x="0" y="1561"/>
                    </a:lnTo>
                    <a:lnTo>
                      <a:pt x="0" y="1547"/>
                    </a:lnTo>
                    <a:lnTo>
                      <a:pt x="14" y="1518"/>
                    </a:lnTo>
                    <a:lnTo>
                      <a:pt x="14" y="1490"/>
                    </a:lnTo>
                    <a:lnTo>
                      <a:pt x="14" y="1447"/>
                    </a:lnTo>
                    <a:lnTo>
                      <a:pt x="14" y="1405"/>
                    </a:lnTo>
                    <a:lnTo>
                      <a:pt x="28" y="1390"/>
                    </a:lnTo>
                    <a:lnTo>
                      <a:pt x="28" y="1376"/>
                    </a:lnTo>
                    <a:lnTo>
                      <a:pt x="14" y="1376"/>
                    </a:lnTo>
                    <a:lnTo>
                      <a:pt x="28" y="1376"/>
                    </a:lnTo>
                    <a:lnTo>
                      <a:pt x="28" y="1362"/>
                    </a:lnTo>
                    <a:lnTo>
                      <a:pt x="42" y="1334"/>
                    </a:lnTo>
                    <a:lnTo>
                      <a:pt x="56" y="1305"/>
                    </a:lnTo>
                    <a:lnTo>
                      <a:pt x="70" y="1277"/>
                    </a:lnTo>
                    <a:lnTo>
                      <a:pt x="85" y="1249"/>
                    </a:lnTo>
                    <a:lnTo>
                      <a:pt x="99" y="1249"/>
                    </a:lnTo>
                    <a:lnTo>
                      <a:pt x="99" y="1234"/>
                    </a:lnTo>
                    <a:lnTo>
                      <a:pt x="99" y="1220"/>
                    </a:lnTo>
                    <a:lnTo>
                      <a:pt x="113" y="1206"/>
                    </a:lnTo>
                    <a:lnTo>
                      <a:pt x="113" y="1192"/>
                    </a:lnTo>
                    <a:lnTo>
                      <a:pt x="127" y="1178"/>
                    </a:lnTo>
                    <a:lnTo>
                      <a:pt x="127" y="1164"/>
                    </a:lnTo>
                    <a:lnTo>
                      <a:pt x="141" y="1164"/>
                    </a:lnTo>
                    <a:lnTo>
                      <a:pt x="141" y="1135"/>
                    </a:lnTo>
                    <a:lnTo>
                      <a:pt x="141" y="1121"/>
                    </a:lnTo>
                    <a:lnTo>
                      <a:pt x="156" y="1121"/>
                    </a:lnTo>
                    <a:lnTo>
                      <a:pt x="170" y="1093"/>
                    </a:lnTo>
                    <a:lnTo>
                      <a:pt x="170" y="1064"/>
                    </a:lnTo>
                    <a:lnTo>
                      <a:pt x="184" y="1050"/>
                    </a:lnTo>
                    <a:lnTo>
                      <a:pt x="184" y="1036"/>
                    </a:lnTo>
                    <a:lnTo>
                      <a:pt x="198" y="1022"/>
                    </a:lnTo>
                    <a:lnTo>
                      <a:pt x="198" y="1008"/>
                    </a:lnTo>
                    <a:lnTo>
                      <a:pt x="212" y="979"/>
                    </a:lnTo>
                    <a:lnTo>
                      <a:pt x="212" y="965"/>
                    </a:lnTo>
                    <a:lnTo>
                      <a:pt x="226" y="951"/>
                    </a:lnTo>
                    <a:lnTo>
                      <a:pt x="226" y="937"/>
                    </a:lnTo>
                    <a:lnTo>
                      <a:pt x="241" y="922"/>
                    </a:lnTo>
                    <a:lnTo>
                      <a:pt x="241" y="894"/>
                    </a:lnTo>
                    <a:lnTo>
                      <a:pt x="255" y="880"/>
                    </a:lnTo>
                    <a:lnTo>
                      <a:pt x="255" y="851"/>
                    </a:lnTo>
                    <a:lnTo>
                      <a:pt x="283" y="809"/>
                    </a:lnTo>
                    <a:lnTo>
                      <a:pt x="297" y="781"/>
                    </a:lnTo>
                    <a:lnTo>
                      <a:pt x="297" y="766"/>
                    </a:lnTo>
                    <a:lnTo>
                      <a:pt x="312" y="738"/>
                    </a:lnTo>
                    <a:lnTo>
                      <a:pt x="312" y="710"/>
                    </a:lnTo>
                    <a:lnTo>
                      <a:pt x="326" y="695"/>
                    </a:lnTo>
                    <a:lnTo>
                      <a:pt x="326" y="667"/>
                    </a:lnTo>
                    <a:lnTo>
                      <a:pt x="340" y="653"/>
                    </a:lnTo>
                    <a:lnTo>
                      <a:pt x="340" y="639"/>
                    </a:lnTo>
                    <a:lnTo>
                      <a:pt x="354" y="610"/>
                    </a:lnTo>
                    <a:lnTo>
                      <a:pt x="354" y="596"/>
                    </a:lnTo>
                    <a:lnTo>
                      <a:pt x="368" y="568"/>
                    </a:lnTo>
                    <a:lnTo>
                      <a:pt x="368" y="554"/>
                    </a:lnTo>
                    <a:lnTo>
                      <a:pt x="368" y="539"/>
                    </a:lnTo>
                    <a:lnTo>
                      <a:pt x="368" y="525"/>
                    </a:lnTo>
                    <a:lnTo>
                      <a:pt x="368" y="511"/>
                    </a:lnTo>
                    <a:lnTo>
                      <a:pt x="368" y="497"/>
                    </a:lnTo>
                    <a:lnTo>
                      <a:pt x="368" y="454"/>
                    </a:lnTo>
                    <a:lnTo>
                      <a:pt x="368" y="426"/>
                    </a:lnTo>
                    <a:lnTo>
                      <a:pt x="382" y="383"/>
                    </a:lnTo>
                    <a:lnTo>
                      <a:pt x="382" y="355"/>
                    </a:lnTo>
                    <a:lnTo>
                      <a:pt x="382" y="341"/>
                    </a:lnTo>
                    <a:lnTo>
                      <a:pt x="382" y="298"/>
                    </a:lnTo>
                    <a:lnTo>
                      <a:pt x="453" y="312"/>
                    </a:lnTo>
                    <a:lnTo>
                      <a:pt x="468" y="270"/>
                    </a:lnTo>
                    <a:lnTo>
                      <a:pt x="482" y="256"/>
                    </a:lnTo>
                    <a:lnTo>
                      <a:pt x="482" y="242"/>
                    </a:lnTo>
                    <a:lnTo>
                      <a:pt x="482" y="227"/>
                    </a:lnTo>
                    <a:lnTo>
                      <a:pt x="510" y="156"/>
                    </a:lnTo>
                    <a:lnTo>
                      <a:pt x="510" y="142"/>
                    </a:lnTo>
                    <a:lnTo>
                      <a:pt x="524" y="128"/>
                    </a:lnTo>
                    <a:lnTo>
                      <a:pt x="524" y="114"/>
                    </a:lnTo>
                    <a:lnTo>
                      <a:pt x="538" y="114"/>
                    </a:lnTo>
                    <a:lnTo>
                      <a:pt x="538" y="100"/>
                    </a:lnTo>
                    <a:lnTo>
                      <a:pt x="553" y="57"/>
                    </a:lnTo>
                    <a:lnTo>
                      <a:pt x="567" y="29"/>
                    </a:lnTo>
                    <a:lnTo>
                      <a:pt x="581" y="0"/>
                    </a:lnTo>
                    <a:lnTo>
                      <a:pt x="581" y="15"/>
                    </a:lnTo>
                    <a:lnTo>
                      <a:pt x="595" y="29"/>
                    </a:lnTo>
                    <a:lnTo>
                      <a:pt x="609" y="29"/>
                    </a:lnTo>
                    <a:lnTo>
                      <a:pt x="624" y="57"/>
                    </a:lnTo>
                    <a:lnTo>
                      <a:pt x="638" y="71"/>
                    </a:lnTo>
                    <a:lnTo>
                      <a:pt x="666" y="86"/>
                    </a:lnTo>
                    <a:lnTo>
                      <a:pt x="680" y="100"/>
                    </a:lnTo>
                    <a:lnTo>
                      <a:pt x="694" y="114"/>
                    </a:lnTo>
                    <a:lnTo>
                      <a:pt x="709" y="128"/>
                    </a:lnTo>
                    <a:lnTo>
                      <a:pt x="723" y="128"/>
                    </a:lnTo>
                    <a:lnTo>
                      <a:pt x="723" y="142"/>
                    </a:lnTo>
                    <a:lnTo>
                      <a:pt x="723" y="156"/>
                    </a:lnTo>
                    <a:lnTo>
                      <a:pt x="737" y="171"/>
                    </a:lnTo>
                    <a:lnTo>
                      <a:pt x="751" y="185"/>
                    </a:lnTo>
                    <a:lnTo>
                      <a:pt x="751" y="199"/>
                    </a:lnTo>
                    <a:lnTo>
                      <a:pt x="765" y="199"/>
                    </a:lnTo>
                    <a:lnTo>
                      <a:pt x="765" y="213"/>
                    </a:lnTo>
                    <a:lnTo>
                      <a:pt x="794" y="227"/>
                    </a:lnTo>
                    <a:close/>
                  </a:path>
                </a:pathLst>
              </a:custGeom>
              <a:pattFill prst="pct20">
                <a:fgClr>
                  <a:srgbClr val="FF0000"/>
                </a:fgClr>
                <a:bgClr>
                  <a:srgbClr val="FFFFFF"/>
                </a:bgClr>
              </a:pattFill>
              <a:ln w="9525">
                <a:solidFill>
                  <a:srgbClr val="333333"/>
                </a:solidFill>
                <a:round/>
                <a:headEnd/>
                <a:tailEnd/>
              </a:ln>
            </p:spPr>
            <p:txBody>
              <a:bodyPr/>
              <a:lstStyle/>
              <a:p>
                <a:endParaRPr lang="ja-JP" altLang="en-US"/>
              </a:p>
            </p:txBody>
          </p:sp>
          <p:sp>
            <p:nvSpPr>
              <p:cNvPr id="190" name="Freeform 41"/>
              <p:cNvSpPr>
                <a:spLocks/>
              </p:cNvSpPr>
              <p:nvPr/>
            </p:nvSpPr>
            <p:spPr bwMode="auto">
              <a:xfrm>
                <a:off x="5262" y="3773"/>
                <a:ext cx="1205" cy="832"/>
              </a:xfrm>
              <a:custGeom>
                <a:avLst/>
                <a:gdLst>
                  <a:gd name="T0" fmla="*/ 723 w 1205"/>
                  <a:gd name="T1" fmla="*/ 95 h 865"/>
                  <a:gd name="T2" fmla="*/ 751 w 1205"/>
                  <a:gd name="T3" fmla="*/ 108 h 865"/>
                  <a:gd name="T4" fmla="*/ 822 w 1205"/>
                  <a:gd name="T5" fmla="*/ 108 h 865"/>
                  <a:gd name="T6" fmla="*/ 865 w 1205"/>
                  <a:gd name="T7" fmla="*/ 119 h 865"/>
                  <a:gd name="T8" fmla="*/ 936 w 1205"/>
                  <a:gd name="T9" fmla="*/ 142 h 865"/>
                  <a:gd name="T10" fmla="*/ 1021 w 1205"/>
                  <a:gd name="T11" fmla="*/ 166 h 865"/>
                  <a:gd name="T12" fmla="*/ 1205 w 1205"/>
                  <a:gd name="T13" fmla="*/ 214 h 865"/>
                  <a:gd name="T14" fmla="*/ 1191 w 1205"/>
                  <a:gd name="T15" fmla="*/ 262 h 865"/>
                  <a:gd name="T16" fmla="*/ 1205 w 1205"/>
                  <a:gd name="T17" fmla="*/ 274 h 865"/>
                  <a:gd name="T18" fmla="*/ 1205 w 1205"/>
                  <a:gd name="T19" fmla="*/ 298 h 865"/>
                  <a:gd name="T20" fmla="*/ 1191 w 1205"/>
                  <a:gd name="T21" fmla="*/ 334 h 865"/>
                  <a:gd name="T22" fmla="*/ 1177 w 1205"/>
                  <a:gd name="T23" fmla="*/ 369 h 865"/>
                  <a:gd name="T24" fmla="*/ 1163 w 1205"/>
                  <a:gd name="T25" fmla="*/ 405 h 865"/>
                  <a:gd name="T26" fmla="*/ 1163 w 1205"/>
                  <a:gd name="T27" fmla="*/ 476 h 865"/>
                  <a:gd name="T28" fmla="*/ 1163 w 1205"/>
                  <a:gd name="T29" fmla="*/ 512 h 865"/>
                  <a:gd name="T30" fmla="*/ 1148 w 1205"/>
                  <a:gd name="T31" fmla="*/ 536 h 865"/>
                  <a:gd name="T32" fmla="*/ 1134 w 1205"/>
                  <a:gd name="T33" fmla="*/ 584 h 865"/>
                  <a:gd name="T34" fmla="*/ 992 w 1205"/>
                  <a:gd name="T35" fmla="*/ 631 h 865"/>
                  <a:gd name="T36" fmla="*/ 950 w 1205"/>
                  <a:gd name="T37" fmla="*/ 726 h 865"/>
                  <a:gd name="T38" fmla="*/ 921 w 1205"/>
                  <a:gd name="T39" fmla="*/ 715 h 865"/>
                  <a:gd name="T40" fmla="*/ 893 w 1205"/>
                  <a:gd name="T41" fmla="*/ 715 h 865"/>
                  <a:gd name="T42" fmla="*/ 851 w 1205"/>
                  <a:gd name="T43" fmla="*/ 715 h 865"/>
                  <a:gd name="T44" fmla="*/ 822 w 1205"/>
                  <a:gd name="T45" fmla="*/ 715 h 865"/>
                  <a:gd name="T46" fmla="*/ 765 w 1205"/>
                  <a:gd name="T47" fmla="*/ 703 h 865"/>
                  <a:gd name="T48" fmla="*/ 737 w 1205"/>
                  <a:gd name="T49" fmla="*/ 703 h 865"/>
                  <a:gd name="T50" fmla="*/ 723 w 1205"/>
                  <a:gd name="T51" fmla="*/ 703 h 865"/>
                  <a:gd name="T52" fmla="*/ 680 w 1205"/>
                  <a:gd name="T53" fmla="*/ 703 h 865"/>
                  <a:gd name="T54" fmla="*/ 652 w 1205"/>
                  <a:gd name="T55" fmla="*/ 691 h 865"/>
                  <a:gd name="T56" fmla="*/ 581 w 1205"/>
                  <a:gd name="T57" fmla="*/ 691 h 865"/>
                  <a:gd name="T58" fmla="*/ 496 w 1205"/>
                  <a:gd name="T59" fmla="*/ 678 h 865"/>
                  <a:gd name="T60" fmla="*/ 468 w 1205"/>
                  <a:gd name="T61" fmla="*/ 678 h 865"/>
                  <a:gd name="T62" fmla="*/ 425 w 1205"/>
                  <a:gd name="T63" fmla="*/ 678 h 865"/>
                  <a:gd name="T64" fmla="*/ 397 w 1205"/>
                  <a:gd name="T65" fmla="*/ 678 h 865"/>
                  <a:gd name="T66" fmla="*/ 312 w 1205"/>
                  <a:gd name="T67" fmla="*/ 667 h 865"/>
                  <a:gd name="T68" fmla="*/ 283 w 1205"/>
                  <a:gd name="T69" fmla="*/ 667 h 865"/>
                  <a:gd name="T70" fmla="*/ 198 w 1205"/>
                  <a:gd name="T71" fmla="*/ 678 h 865"/>
                  <a:gd name="T72" fmla="*/ 113 w 1205"/>
                  <a:gd name="T73" fmla="*/ 678 h 865"/>
                  <a:gd name="T74" fmla="*/ 85 w 1205"/>
                  <a:gd name="T75" fmla="*/ 678 h 865"/>
                  <a:gd name="T76" fmla="*/ 70 w 1205"/>
                  <a:gd name="T77" fmla="*/ 678 h 865"/>
                  <a:gd name="T78" fmla="*/ 42 w 1205"/>
                  <a:gd name="T79" fmla="*/ 678 h 865"/>
                  <a:gd name="T80" fmla="*/ 14 w 1205"/>
                  <a:gd name="T81" fmla="*/ 678 h 865"/>
                  <a:gd name="T82" fmla="*/ 0 w 1205"/>
                  <a:gd name="T83" fmla="*/ 655 h 865"/>
                  <a:gd name="T84" fmla="*/ 28 w 1205"/>
                  <a:gd name="T85" fmla="*/ 607 h 865"/>
                  <a:gd name="T86" fmla="*/ 85 w 1205"/>
                  <a:gd name="T87" fmla="*/ 441 h 865"/>
                  <a:gd name="T88" fmla="*/ 99 w 1205"/>
                  <a:gd name="T89" fmla="*/ 381 h 865"/>
                  <a:gd name="T90" fmla="*/ 113 w 1205"/>
                  <a:gd name="T91" fmla="*/ 345 h 865"/>
                  <a:gd name="T92" fmla="*/ 141 w 1205"/>
                  <a:gd name="T93" fmla="*/ 239 h 865"/>
                  <a:gd name="T94" fmla="*/ 141 w 1205"/>
                  <a:gd name="T95" fmla="*/ 202 h 865"/>
                  <a:gd name="T96" fmla="*/ 141 w 1205"/>
                  <a:gd name="T97" fmla="*/ 166 h 865"/>
                  <a:gd name="T98" fmla="*/ 141 w 1205"/>
                  <a:gd name="T99" fmla="*/ 142 h 865"/>
                  <a:gd name="T100" fmla="*/ 141 w 1205"/>
                  <a:gd name="T101" fmla="*/ 95 h 865"/>
                  <a:gd name="T102" fmla="*/ 269 w 1205"/>
                  <a:gd name="T103" fmla="*/ 83 h 865"/>
                  <a:gd name="T104" fmla="*/ 354 w 1205"/>
                  <a:gd name="T105" fmla="*/ 83 h 865"/>
                  <a:gd name="T106" fmla="*/ 368 w 1205"/>
                  <a:gd name="T107" fmla="*/ 60 h 865"/>
                  <a:gd name="T108" fmla="*/ 368 w 1205"/>
                  <a:gd name="T109" fmla="*/ 13 h 865"/>
                  <a:gd name="T110" fmla="*/ 581 w 1205"/>
                  <a:gd name="T111" fmla="*/ 83 h 86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205"/>
                  <a:gd name="T169" fmla="*/ 0 h 865"/>
                  <a:gd name="T170" fmla="*/ 1205 w 1205"/>
                  <a:gd name="T171" fmla="*/ 865 h 86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205" h="865">
                    <a:moveTo>
                      <a:pt x="652" y="99"/>
                    </a:moveTo>
                    <a:lnTo>
                      <a:pt x="666" y="113"/>
                    </a:lnTo>
                    <a:lnTo>
                      <a:pt x="680" y="113"/>
                    </a:lnTo>
                    <a:lnTo>
                      <a:pt x="695" y="113"/>
                    </a:lnTo>
                    <a:lnTo>
                      <a:pt x="709" y="113"/>
                    </a:lnTo>
                    <a:lnTo>
                      <a:pt x="723" y="113"/>
                    </a:lnTo>
                    <a:lnTo>
                      <a:pt x="737" y="113"/>
                    </a:lnTo>
                    <a:lnTo>
                      <a:pt x="751" y="128"/>
                    </a:lnTo>
                    <a:lnTo>
                      <a:pt x="765" y="128"/>
                    </a:lnTo>
                    <a:lnTo>
                      <a:pt x="794" y="128"/>
                    </a:lnTo>
                    <a:lnTo>
                      <a:pt x="808" y="128"/>
                    </a:lnTo>
                    <a:lnTo>
                      <a:pt x="822" y="128"/>
                    </a:lnTo>
                    <a:lnTo>
                      <a:pt x="836" y="128"/>
                    </a:lnTo>
                    <a:lnTo>
                      <a:pt x="851" y="128"/>
                    </a:lnTo>
                    <a:lnTo>
                      <a:pt x="851" y="142"/>
                    </a:lnTo>
                    <a:lnTo>
                      <a:pt x="865" y="142"/>
                    </a:lnTo>
                    <a:lnTo>
                      <a:pt x="879" y="142"/>
                    </a:lnTo>
                    <a:lnTo>
                      <a:pt x="907" y="156"/>
                    </a:lnTo>
                    <a:lnTo>
                      <a:pt x="936" y="170"/>
                    </a:lnTo>
                    <a:lnTo>
                      <a:pt x="950" y="170"/>
                    </a:lnTo>
                    <a:lnTo>
                      <a:pt x="964" y="184"/>
                    </a:lnTo>
                    <a:lnTo>
                      <a:pt x="978" y="184"/>
                    </a:lnTo>
                    <a:lnTo>
                      <a:pt x="992" y="198"/>
                    </a:lnTo>
                    <a:lnTo>
                      <a:pt x="1007" y="198"/>
                    </a:lnTo>
                    <a:lnTo>
                      <a:pt x="1021" y="198"/>
                    </a:lnTo>
                    <a:lnTo>
                      <a:pt x="1092" y="213"/>
                    </a:lnTo>
                    <a:lnTo>
                      <a:pt x="1092" y="227"/>
                    </a:lnTo>
                    <a:lnTo>
                      <a:pt x="1106" y="227"/>
                    </a:lnTo>
                    <a:lnTo>
                      <a:pt x="1134" y="227"/>
                    </a:lnTo>
                    <a:lnTo>
                      <a:pt x="1177" y="241"/>
                    </a:lnTo>
                    <a:lnTo>
                      <a:pt x="1205" y="241"/>
                    </a:lnTo>
                    <a:lnTo>
                      <a:pt x="1205" y="255"/>
                    </a:lnTo>
                    <a:lnTo>
                      <a:pt x="1205" y="284"/>
                    </a:lnTo>
                    <a:lnTo>
                      <a:pt x="1205" y="298"/>
                    </a:lnTo>
                    <a:lnTo>
                      <a:pt x="1191" y="312"/>
                    </a:lnTo>
                    <a:lnTo>
                      <a:pt x="1191" y="326"/>
                    </a:lnTo>
                    <a:lnTo>
                      <a:pt x="1205" y="326"/>
                    </a:lnTo>
                    <a:lnTo>
                      <a:pt x="1205" y="340"/>
                    </a:lnTo>
                    <a:lnTo>
                      <a:pt x="1205" y="355"/>
                    </a:lnTo>
                    <a:lnTo>
                      <a:pt x="1191" y="369"/>
                    </a:lnTo>
                    <a:lnTo>
                      <a:pt x="1191" y="383"/>
                    </a:lnTo>
                    <a:lnTo>
                      <a:pt x="1191" y="397"/>
                    </a:lnTo>
                    <a:lnTo>
                      <a:pt x="1191" y="411"/>
                    </a:lnTo>
                    <a:lnTo>
                      <a:pt x="1177" y="411"/>
                    </a:lnTo>
                    <a:lnTo>
                      <a:pt x="1177" y="425"/>
                    </a:lnTo>
                    <a:lnTo>
                      <a:pt x="1177" y="440"/>
                    </a:lnTo>
                    <a:lnTo>
                      <a:pt x="1177" y="454"/>
                    </a:lnTo>
                    <a:lnTo>
                      <a:pt x="1177" y="468"/>
                    </a:lnTo>
                    <a:lnTo>
                      <a:pt x="1163" y="468"/>
                    </a:lnTo>
                    <a:lnTo>
                      <a:pt x="1163" y="482"/>
                    </a:lnTo>
                    <a:lnTo>
                      <a:pt x="1163" y="511"/>
                    </a:lnTo>
                    <a:lnTo>
                      <a:pt x="1163" y="539"/>
                    </a:lnTo>
                    <a:lnTo>
                      <a:pt x="1163" y="553"/>
                    </a:lnTo>
                    <a:lnTo>
                      <a:pt x="1163" y="567"/>
                    </a:lnTo>
                    <a:lnTo>
                      <a:pt x="1163" y="581"/>
                    </a:lnTo>
                    <a:lnTo>
                      <a:pt x="1163" y="596"/>
                    </a:lnTo>
                    <a:lnTo>
                      <a:pt x="1163" y="610"/>
                    </a:lnTo>
                    <a:lnTo>
                      <a:pt x="1148" y="610"/>
                    </a:lnTo>
                    <a:lnTo>
                      <a:pt x="1148" y="624"/>
                    </a:lnTo>
                    <a:lnTo>
                      <a:pt x="1148" y="638"/>
                    </a:lnTo>
                    <a:lnTo>
                      <a:pt x="1163" y="652"/>
                    </a:lnTo>
                    <a:lnTo>
                      <a:pt x="1163" y="667"/>
                    </a:lnTo>
                    <a:lnTo>
                      <a:pt x="1163" y="695"/>
                    </a:lnTo>
                    <a:lnTo>
                      <a:pt x="1134" y="695"/>
                    </a:lnTo>
                    <a:lnTo>
                      <a:pt x="1106" y="695"/>
                    </a:lnTo>
                    <a:lnTo>
                      <a:pt x="1077" y="695"/>
                    </a:lnTo>
                    <a:lnTo>
                      <a:pt x="1063" y="695"/>
                    </a:lnTo>
                    <a:lnTo>
                      <a:pt x="1049" y="695"/>
                    </a:lnTo>
                    <a:lnTo>
                      <a:pt x="1035" y="695"/>
                    </a:lnTo>
                    <a:lnTo>
                      <a:pt x="992" y="695"/>
                    </a:lnTo>
                    <a:lnTo>
                      <a:pt x="992" y="752"/>
                    </a:lnTo>
                    <a:lnTo>
                      <a:pt x="992" y="794"/>
                    </a:lnTo>
                    <a:lnTo>
                      <a:pt x="978" y="823"/>
                    </a:lnTo>
                    <a:lnTo>
                      <a:pt x="978" y="851"/>
                    </a:lnTo>
                    <a:lnTo>
                      <a:pt x="978" y="865"/>
                    </a:lnTo>
                    <a:lnTo>
                      <a:pt x="964" y="865"/>
                    </a:lnTo>
                    <a:lnTo>
                      <a:pt x="950" y="865"/>
                    </a:lnTo>
                    <a:lnTo>
                      <a:pt x="936" y="865"/>
                    </a:lnTo>
                    <a:lnTo>
                      <a:pt x="921" y="851"/>
                    </a:lnTo>
                    <a:lnTo>
                      <a:pt x="907" y="851"/>
                    </a:lnTo>
                    <a:lnTo>
                      <a:pt x="893" y="851"/>
                    </a:lnTo>
                    <a:lnTo>
                      <a:pt x="879" y="851"/>
                    </a:lnTo>
                    <a:lnTo>
                      <a:pt x="865" y="851"/>
                    </a:lnTo>
                    <a:lnTo>
                      <a:pt x="851" y="851"/>
                    </a:lnTo>
                    <a:lnTo>
                      <a:pt x="836" y="851"/>
                    </a:lnTo>
                    <a:lnTo>
                      <a:pt x="822" y="851"/>
                    </a:lnTo>
                    <a:lnTo>
                      <a:pt x="808" y="851"/>
                    </a:lnTo>
                    <a:lnTo>
                      <a:pt x="794" y="851"/>
                    </a:lnTo>
                    <a:lnTo>
                      <a:pt x="765" y="837"/>
                    </a:lnTo>
                    <a:lnTo>
                      <a:pt x="751" y="837"/>
                    </a:lnTo>
                    <a:lnTo>
                      <a:pt x="737" y="837"/>
                    </a:lnTo>
                    <a:lnTo>
                      <a:pt x="723" y="837"/>
                    </a:lnTo>
                    <a:lnTo>
                      <a:pt x="695" y="837"/>
                    </a:lnTo>
                    <a:lnTo>
                      <a:pt x="680" y="837"/>
                    </a:lnTo>
                    <a:lnTo>
                      <a:pt x="666" y="837"/>
                    </a:lnTo>
                    <a:lnTo>
                      <a:pt x="652" y="823"/>
                    </a:lnTo>
                    <a:lnTo>
                      <a:pt x="638" y="823"/>
                    </a:lnTo>
                    <a:lnTo>
                      <a:pt x="624" y="823"/>
                    </a:lnTo>
                    <a:lnTo>
                      <a:pt x="595" y="823"/>
                    </a:lnTo>
                    <a:lnTo>
                      <a:pt x="581" y="823"/>
                    </a:lnTo>
                    <a:lnTo>
                      <a:pt x="567" y="823"/>
                    </a:lnTo>
                    <a:lnTo>
                      <a:pt x="553" y="823"/>
                    </a:lnTo>
                    <a:lnTo>
                      <a:pt x="510" y="823"/>
                    </a:lnTo>
                    <a:lnTo>
                      <a:pt x="510" y="808"/>
                    </a:lnTo>
                    <a:lnTo>
                      <a:pt x="496" y="808"/>
                    </a:lnTo>
                    <a:lnTo>
                      <a:pt x="496" y="823"/>
                    </a:lnTo>
                    <a:lnTo>
                      <a:pt x="496" y="808"/>
                    </a:lnTo>
                    <a:lnTo>
                      <a:pt x="482" y="808"/>
                    </a:lnTo>
                    <a:lnTo>
                      <a:pt x="468" y="808"/>
                    </a:lnTo>
                    <a:lnTo>
                      <a:pt x="453" y="808"/>
                    </a:lnTo>
                    <a:lnTo>
                      <a:pt x="439" y="808"/>
                    </a:lnTo>
                    <a:lnTo>
                      <a:pt x="425" y="808"/>
                    </a:lnTo>
                    <a:lnTo>
                      <a:pt x="411" y="808"/>
                    </a:lnTo>
                    <a:lnTo>
                      <a:pt x="397" y="808"/>
                    </a:lnTo>
                    <a:lnTo>
                      <a:pt x="382" y="808"/>
                    </a:lnTo>
                    <a:lnTo>
                      <a:pt x="340" y="808"/>
                    </a:lnTo>
                    <a:lnTo>
                      <a:pt x="326" y="808"/>
                    </a:lnTo>
                    <a:lnTo>
                      <a:pt x="326" y="794"/>
                    </a:lnTo>
                    <a:lnTo>
                      <a:pt x="312" y="794"/>
                    </a:lnTo>
                    <a:lnTo>
                      <a:pt x="297" y="794"/>
                    </a:lnTo>
                    <a:lnTo>
                      <a:pt x="283" y="794"/>
                    </a:lnTo>
                    <a:lnTo>
                      <a:pt x="269" y="794"/>
                    </a:lnTo>
                    <a:lnTo>
                      <a:pt x="241" y="808"/>
                    </a:lnTo>
                    <a:lnTo>
                      <a:pt x="226" y="808"/>
                    </a:lnTo>
                    <a:lnTo>
                      <a:pt x="198" y="808"/>
                    </a:lnTo>
                    <a:lnTo>
                      <a:pt x="184" y="808"/>
                    </a:lnTo>
                    <a:lnTo>
                      <a:pt x="141" y="808"/>
                    </a:lnTo>
                    <a:lnTo>
                      <a:pt x="127" y="808"/>
                    </a:lnTo>
                    <a:lnTo>
                      <a:pt x="113" y="808"/>
                    </a:lnTo>
                    <a:lnTo>
                      <a:pt x="99" y="808"/>
                    </a:lnTo>
                    <a:lnTo>
                      <a:pt x="85" y="808"/>
                    </a:lnTo>
                    <a:lnTo>
                      <a:pt x="70" y="808"/>
                    </a:lnTo>
                    <a:lnTo>
                      <a:pt x="56" y="808"/>
                    </a:lnTo>
                    <a:lnTo>
                      <a:pt x="42" y="808"/>
                    </a:lnTo>
                    <a:lnTo>
                      <a:pt x="28" y="808"/>
                    </a:lnTo>
                    <a:lnTo>
                      <a:pt x="14" y="808"/>
                    </a:lnTo>
                    <a:lnTo>
                      <a:pt x="0" y="808"/>
                    </a:lnTo>
                    <a:lnTo>
                      <a:pt x="0" y="794"/>
                    </a:lnTo>
                    <a:lnTo>
                      <a:pt x="0" y="780"/>
                    </a:lnTo>
                    <a:lnTo>
                      <a:pt x="14" y="780"/>
                    </a:lnTo>
                    <a:lnTo>
                      <a:pt x="14" y="752"/>
                    </a:lnTo>
                    <a:lnTo>
                      <a:pt x="14" y="737"/>
                    </a:lnTo>
                    <a:lnTo>
                      <a:pt x="28" y="737"/>
                    </a:lnTo>
                    <a:lnTo>
                      <a:pt x="28" y="723"/>
                    </a:lnTo>
                    <a:lnTo>
                      <a:pt x="42" y="681"/>
                    </a:lnTo>
                    <a:lnTo>
                      <a:pt x="42" y="638"/>
                    </a:lnTo>
                    <a:lnTo>
                      <a:pt x="70" y="567"/>
                    </a:lnTo>
                    <a:lnTo>
                      <a:pt x="70" y="553"/>
                    </a:lnTo>
                    <a:lnTo>
                      <a:pt x="85" y="539"/>
                    </a:lnTo>
                    <a:lnTo>
                      <a:pt x="85" y="525"/>
                    </a:lnTo>
                    <a:lnTo>
                      <a:pt x="85" y="511"/>
                    </a:lnTo>
                    <a:lnTo>
                      <a:pt x="99" y="496"/>
                    </a:lnTo>
                    <a:lnTo>
                      <a:pt x="99" y="468"/>
                    </a:lnTo>
                    <a:lnTo>
                      <a:pt x="99" y="454"/>
                    </a:lnTo>
                    <a:lnTo>
                      <a:pt x="99" y="440"/>
                    </a:lnTo>
                    <a:lnTo>
                      <a:pt x="113" y="425"/>
                    </a:lnTo>
                    <a:lnTo>
                      <a:pt x="99" y="425"/>
                    </a:lnTo>
                    <a:lnTo>
                      <a:pt x="113" y="411"/>
                    </a:lnTo>
                    <a:lnTo>
                      <a:pt x="141" y="298"/>
                    </a:lnTo>
                    <a:lnTo>
                      <a:pt x="141" y="284"/>
                    </a:lnTo>
                    <a:lnTo>
                      <a:pt x="141" y="269"/>
                    </a:lnTo>
                    <a:lnTo>
                      <a:pt x="141" y="255"/>
                    </a:lnTo>
                    <a:lnTo>
                      <a:pt x="141" y="241"/>
                    </a:lnTo>
                    <a:lnTo>
                      <a:pt x="141" y="227"/>
                    </a:lnTo>
                    <a:lnTo>
                      <a:pt x="141" y="213"/>
                    </a:lnTo>
                    <a:lnTo>
                      <a:pt x="141" y="198"/>
                    </a:lnTo>
                    <a:lnTo>
                      <a:pt x="141" y="184"/>
                    </a:lnTo>
                    <a:lnTo>
                      <a:pt x="141" y="170"/>
                    </a:lnTo>
                    <a:lnTo>
                      <a:pt x="141" y="156"/>
                    </a:lnTo>
                    <a:lnTo>
                      <a:pt x="141" y="142"/>
                    </a:lnTo>
                    <a:lnTo>
                      <a:pt x="141" y="128"/>
                    </a:lnTo>
                    <a:lnTo>
                      <a:pt x="141" y="113"/>
                    </a:lnTo>
                    <a:lnTo>
                      <a:pt x="141" y="99"/>
                    </a:lnTo>
                    <a:lnTo>
                      <a:pt x="241" y="99"/>
                    </a:lnTo>
                    <a:lnTo>
                      <a:pt x="255" y="99"/>
                    </a:lnTo>
                    <a:lnTo>
                      <a:pt x="269" y="99"/>
                    </a:lnTo>
                    <a:lnTo>
                      <a:pt x="312" y="99"/>
                    </a:lnTo>
                    <a:lnTo>
                      <a:pt x="326" y="99"/>
                    </a:lnTo>
                    <a:lnTo>
                      <a:pt x="340" y="99"/>
                    </a:lnTo>
                    <a:lnTo>
                      <a:pt x="354" y="99"/>
                    </a:lnTo>
                    <a:lnTo>
                      <a:pt x="368" y="113"/>
                    </a:lnTo>
                    <a:lnTo>
                      <a:pt x="368" y="99"/>
                    </a:lnTo>
                    <a:lnTo>
                      <a:pt x="368" y="85"/>
                    </a:lnTo>
                    <a:lnTo>
                      <a:pt x="368" y="71"/>
                    </a:lnTo>
                    <a:lnTo>
                      <a:pt x="354" y="71"/>
                    </a:lnTo>
                    <a:lnTo>
                      <a:pt x="368" y="57"/>
                    </a:lnTo>
                    <a:lnTo>
                      <a:pt x="368" y="0"/>
                    </a:lnTo>
                    <a:lnTo>
                      <a:pt x="368" y="14"/>
                    </a:lnTo>
                    <a:lnTo>
                      <a:pt x="382" y="28"/>
                    </a:lnTo>
                    <a:lnTo>
                      <a:pt x="411" y="57"/>
                    </a:lnTo>
                    <a:lnTo>
                      <a:pt x="411" y="71"/>
                    </a:lnTo>
                    <a:lnTo>
                      <a:pt x="524" y="85"/>
                    </a:lnTo>
                    <a:lnTo>
                      <a:pt x="567" y="99"/>
                    </a:lnTo>
                    <a:lnTo>
                      <a:pt x="581" y="99"/>
                    </a:lnTo>
                    <a:lnTo>
                      <a:pt x="595" y="99"/>
                    </a:lnTo>
                    <a:lnTo>
                      <a:pt x="624" y="99"/>
                    </a:lnTo>
                    <a:lnTo>
                      <a:pt x="652" y="99"/>
                    </a:lnTo>
                    <a:close/>
                  </a:path>
                </a:pathLst>
              </a:custGeom>
              <a:pattFill prst="dotGrid">
                <a:fgClr>
                  <a:srgbClr val="009900"/>
                </a:fgClr>
                <a:bgClr>
                  <a:srgbClr val="F2FFE5"/>
                </a:bgClr>
              </a:pattFill>
              <a:ln w="9525">
                <a:solidFill>
                  <a:srgbClr val="333333"/>
                </a:solidFill>
                <a:round/>
                <a:headEnd/>
                <a:tailEnd/>
              </a:ln>
            </p:spPr>
            <p:txBody>
              <a:bodyPr/>
              <a:lstStyle/>
              <a:p>
                <a:endParaRPr lang="ja-JP" altLang="en-US"/>
              </a:p>
            </p:txBody>
          </p:sp>
          <p:sp>
            <p:nvSpPr>
              <p:cNvPr id="191" name="Freeform 40"/>
              <p:cNvSpPr>
                <a:spLocks/>
              </p:cNvSpPr>
              <p:nvPr/>
            </p:nvSpPr>
            <p:spPr bwMode="auto">
              <a:xfrm>
                <a:off x="4240" y="140"/>
                <a:ext cx="2128" cy="2156"/>
              </a:xfrm>
              <a:custGeom>
                <a:avLst/>
                <a:gdLst>
                  <a:gd name="T0" fmla="*/ 1731 w 2128"/>
                  <a:gd name="T1" fmla="*/ 14 h 2156"/>
                  <a:gd name="T2" fmla="*/ 1787 w 2128"/>
                  <a:gd name="T3" fmla="*/ 71 h 2156"/>
                  <a:gd name="T4" fmla="*/ 1802 w 2128"/>
                  <a:gd name="T5" fmla="*/ 142 h 2156"/>
                  <a:gd name="T6" fmla="*/ 1802 w 2128"/>
                  <a:gd name="T7" fmla="*/ 213 h 2156"/>
                  <a:gd name="T8" fmla="*/ 1787 w 2128"/>
                  <a:gd name="T9" fmla="*/ 270 h 2156"/>
                  <a:gd name="T10" fmla="*/ 1773 w 2128"/>
                  <a:gd name="T11" fmla="*/ 369 h 2156"/>
                  <a:gd name="T12" fmla="*/ 1787 w 2128"/>
                  <a:gd name="T13" fmla="*/ 482 h 2156"/>
                  <a:gd name="T14" fmla="*/ 1958 w 2128"/>
                  <a:gd name="T15" fmla="*/ 553 h 2156"/>
                  <a:gd name="T16" fmla="*/ 1887 w 2128"/>
                  <a:gd name="T17" fmla="*/ 567 h 2156"/>
                  <a:gd name="T18" fmla="*/ 1943 w 2128"/>
                  <a:gd name="T19" fmla="*/ 596 h 2156"/>
                  <a:gd name="T20" fmla="*/ 1986 w 2128"/>
                  <a:gd name="T21" fmla="*/ 553 h 2156"/>
                  <a:gd name="T22" fmla="*/ 2071 w 2128"/>
                  <a:gd name="T23" fmla="*/ 582 h 2156"/>
                  <a:gd name="T24" fmla="*/ 2043 w 2128"/>
                  <a:gd name="T25" fmla="*/ 738 h 2156"/>
                  <a:gd name="T26" fmla="*/ 1986 w 2128"/>
                  <a:gd name="T27" fmla="*/ 908 h 2156"/>
                  <a:gd name="T28" fmla="*/ 1958 w 2128"/>
                  <a:gd name="T29" fmla="*/ 1106 h 2156"/>
                  <a:gd name="T30" fmla="*/ 1929 w 2128"/>
                  <a:gd name="T31" fmla="*/ 1291 h 2156"/>
                  <a:gd name="T32" fmla="*/ 1802 w 2128"/>
                  <a:gd name="T33" fmla="*/ 1418 h 2156"/>
                  <a:gd name="T34" fmla="*/ 1646 w 2128"/>
                  <a:gd name="T35" fmla="*/ 1504 h 2156"/>
                  <a:gd name="T36" fmla="*/ 1447 w 2128"/>
                  <a:gd name="T37" fmla="*/ 1560 h 2156"/>
                  <a:gd name="T38" fmla="*/ 1291 w 2128"/>
                  <a:gd name="T39" fmla="*/ 1574 h 2156"/>
                  <a:gd name="T40" fmla="*/ 1163 w 2128"/>
                  <a:gd name="T41" fmla="*/ 1574 h 2156"/>
                  <a:gd name="T42" fmla="*/ 965 w 2128"/>
                  <a:gd name="T43" fmla="*/ 1546 h 2156"/>
                  <a:gd name="T44" fmla="*/ 851 w 2128"/>
                  <a:gd name="T45" fmla="*/ 1560 h 2156"/>
                  <a:gd name="T46" fmla="*/ 752 w 2128"/>
                  <a:gd name="T47" fmla="*/ 1617 h 2156"/>
                  <a:gd name="T48" fmla="*/ 667 w 2128"/>
                  <a:gd name="T49" fmla="*/ 1688 h 2156"/>
                  <a:gd name="T50" fmla="*/ 582 w 2128"/>
                  <a:gd name="T51" fmla="*/ 1830 h 2156"/>
                  <a:gd name="T52" fmla="*/ 57 w 2128"/>
                  <a:gd name="T53" fmla="*/ 2156 h 2156"/>
                  <a:gd name="T54" fmla="*/ 43 w 2128"/>
                  <a:gd name="T55" fmla="*/ 1901 h 2156"/>
                  <a:gd name="T56" fmla="*/ 29 w 2128"/>
                  <a:gd name="T57" fmla="*/ 1844 h 2156"/>
                  <a:gd name="T58" fmla="*/ 0 w 2128"/>
                  <a:gd name="T59" fmla="*/ 1731 h 2156"/>
                  <a:gd name="T60" fmla="*/ 0 w 2128"/>
                  <a:gd name="T61" fmla="*/ 1617 h 2156"/>
                  <a:gd name="T62" fmla="*/ 15 w 2128"/>
                  <a:gd name="T63" fmla="*/ 1518 h 2156"/>
                  <a:gd name="T64" fmla="*/ 29 w 2128"/>
                  <a:gd name="T65" fmla="*/ 1475 h 2156"/>
                  <a:gd name="T66" fmla="*/ 57 w 2128"/>
                  <a:gd name="T67" fmla="*/ 1390 h 2156"/>
                  <a:gd name="T68" fmla="*/ 128 w 2128"/>
                  <a:gd name="T69" fmla="*/ 1248 h 2156"/>
                  <a:gd name="T70" fmla="*/ 128 w 2128"/>
                  <a:gd name="T71" fmla="*/ 1206 h 2156"/>
                  <a:gd name="T72" fmla="*/ 142 w 2128"/>
                  <a:gd name="T73" fmla="*/ 1149 h 2156"/>
                  <a:gd name="T74" fmla="*/ 156 w 2128"/>
                  <a:gd name="T75" fmla="*/ 1106 h 2156"/>
                  <a:gd name="T76" fmla="*/ 227 w 2128"/>
                  <a:gd name="T77" fmla="*/ 1064 h 2156"/>
                  <a:gd name="T78" fmla="*/ 369 w 2128"/>
                  <a:gd name="T79" fmla="*/ 950 h 2156"/>
                  <a:gd name="T80" fmla="*/ 511 w 2128"/>
                  <a:gd name="T81" fmla="*/ 851 h 2156"/>
                  <a:gd name="T82" fmla="*/ 624 w 2128"/>
                  <a:gd name="T83" fmla="*/ 851 h 2156"/>
                  <a:gd name="T84" fmla="*/ 681 w 2128"/>
                  <a:gd name="T85" fmla="*/ 865 h 2156"/>
                  <a:gd name="T86" fmla="*/ 752 w 2128"/>
                  <a:gd name="T87" fmla="*/ 879 h 2156"/>
                  <a:gd name="T88" fmla="*/ 809 w 2128"/>
                  <a:gd name="T89" fmla="*/ 908 h 2156"/>
                  <a:gd name="T90" fmla="*/ 866 w 2128"/>
                  <a:gd name="T91" fmla="*/ 908 h 2156"/>
                  <a:gd name="T92" fmla="*/ 951 w 2128"/>
                  <a:gd name="T93" fmla="*/ 879 h 2156"/>
                  <a:gd name="T94" fmla="*/ 993 w 2128"/>
                  <a:gd name="T95" fmla="*/ 851 h 2156"/>
                  <a:gd name="T96" fmla="*/ 1022 w 2128"/>
                  <a:gd name="T97" fmla="*/ 794 h 2156"/>
                  <a:gd name="T98" fmla="*/ 1064 w 2128"/>
                  <a:gd name="T99" fmla="*/ 766 h 2156"/>
                  <a:gd name="T100" fmla="*/ 1092 w 2128"/>
                  <a:gd name="T101" fmla="*/ 709 h 2156"/>
                  <a:gd name="T102" fmla="*/ 979 w 2128"/>
                  <a:gd name="T103" fmla="*/ 638 h 2156"/>
                  <a:gd name="T104" fmla="*/ 1064 w 2128"/>
                  <a:gd name="T105" fmla="*/ 539 h 2156"/>
                  <a:gd name="T106" fmla="*/ 1107 w 2128"/>
                  <a:gd name="T107" fmla="*/ 426 h 2156"/>
                  <a:gd name="T108" fmla="*/ 1192 w 2128"/>
                  <a:gd name="T109" fmla="*/ 383 h 2156"/>
                  <a:gd name="T110" fmla="*/ 1348 w 2128"/>
                  <a:gd name="T111" fmla="*/ 340 h 2156"/>
                  <a:gd name="T112" fmla="*/ 1404 w 2128"/>
                  <a:gd name="T113" fmla="*/ 284 h 2156"/>
                  <a:gd name="T114" fmla="*/ 1447 w 2128"/>
                  <a:gd name="T115" fmla="*/ 156 h 2156"/>
                  <a:gd name="T116" fmla="*/ 1518 w 2128"/>
                  <a:gd name="T117" fmla="*/ 57 h 2156"/>
                  <a:gd name="T118" fmla="*/ 1617 w 2128"/>
                  <a:gd name="T119" fmla="*/ 14 h 215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2128"/>
                  <a:gd name="T181" fmla="*/ 0 h 2156"/>
                  <a:gd name="T182" fmla="*/ 2128 w 2128"/>
                  <a:gd name="T183" fmla="*/ 2156 h 215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2128" h="2156">
                    <a:moveTo>
                      <a:pt x="1660" y="28"/>
                    </a:moveTo>
                    <a:lnTo>
                      <a:pt x="1674" y="28"/>
                    </a:lnTo>
                    <a:lnTo>
                      <a:pt x="1688" y="28"/>
                    </a:lnTo>
                    <a:lnTo>
                      <a:pt x="1702" y="28"/>
                    </a:lnTo>
                    <a:lnTo>
                      <a:pt x="1717" y="14"/>
                    </a:lnTo>
                    <a:lnTo>
                      <a:pt x="1731" y="14"/>
                    </a:lnTo>
                    <a:lnTo>
                      <a:pt x="1731" y="28"/>
                    </a:lnTo>
                    <a:lnTo>
                      <a:pt x="1745" y="28"/>
                    </a:lnTo>
                    <a:lnTo>
                      <a:pt x="1759" y="28"/>
                    </a:lnTo>
                    <a:lnTo>
                      <a:pt x="1759" y="43"/>
                    </a:lnTo>
                    <a:lnTo>
                      <a:pt x="1773" y="57"/>
                    </a:lnTo>
                    <a:lnTo>
                      <a:pt x="1787" y="57"/>
                    </a:lnTo>
                    <a:lnTo>
                      <a:pt x="1787" y="71"/>
                    </a:lnTo>
                    <a:lnTo>
                      <a:pt x="1802" y="71"/>
                    </a:lnTo>
                    <a:lnTo>
                      <a:pt x="1802" y="85"/>
                    </a:lnTo>
                    <a:lnTo>
                      <a:pt x="1802" y="99"/>
                    </a:lnTo>
                    <a:lnTo>
                      <a:pt x="1802" y="113"/>
                    </a:lnTo>
                    <a:lnTo>
                      <a:pt x="1802" y="128"/>
                    </a:lnTo>
                    <a:lnTo>
                      <a:pt x="1816" y="128"/>
                    </a:lnTo>
                    <a:lnTo>
                      <a:pt x="1802" y="142"/>
                    </a:lnTo>
                    <a:lnTo>
                      <a:pt x="1802" y="156"/>
                    </a:lnTo>
                    <a:lnTo>
                      <a:pt x="1802" y="170"/>
                    </a:lnTo>
                    <a:lnTo>
                      <a:pt x="1802" y="184"/>
                    </a:lnTo>
                    <a:lnTo>
                      <a:pt x="1802" y="199"/>
                    </a:lnTo>
                    <a:lnTo>
                      <a:pt x="1802" y="213"/>
                    </a:lnTo>
                    <a:lnTo>
                      <a:pt x="1802" y="227"/>
                    </a:lnTo>
                    <a:lnTo>
                      <a:pt x="1802" y="241"/>
                    </a:lnTo>
                    <a:lnTo>
                      <a:pt x="1787" y="241"/>
                    </a:lnTo>
                    <a:lnTo>
                      <a:pt x="1787" y="255"/>
                    </a:lnTo>
                    <a:lnTo>
                      <a:pt x="1787" y="270"/>
                    </a:lnTo>
                    <a:lnTo>
                      <a:pt x="1787" y="284"/>
                    </a:lnTo>
                    <a:lnTo>
                      <a:pt x="1773" y="284"/>
                    </a:lnTo>
                    <a:lnTo>
                      <a:pt x="1773" y="298"/>
                    </a:lnTo>
                    <a:lnTo>
                      <a:pt x="1773" y="312"/>
                    </a:lnTo>
                    <a:lnTo>
                      <a:pt x="1773" y="326"/>
                    </a:lnTo>
                    <a:lnTo>
                      <a:pt x="1759" y="326"/>
                    </a:lnTo>
                    <a:lnTo>
                      <a:pt x="1759" y="340"/>
                    </a:lnTo>
                    <a:lnTo>
                      <a:pt x="1773" y="355"/>
                    </a:lnTo>
                    <a:lnTo>
                      <a:pt x="1773" y="369"/>
                    </a:lnTo>
                    <a:lnTo>
                      <a:pt x="1773" y="383"/>
                    </a:lnTo>
                    <a:lnTo>
                      <a:pt x="1773" y="397"/>
                    </a:lnTo>
                    <a:lnTo>
                      <a:pt x="1773" y="411"/>
                    </a:lnTo>
                    <a:lnTo>
                      <a:pt x="1773" y="426"/>
                    </a:lnTo>
                    <a:lnTo>
                      <a:pt x="1773" y="440"/>
                    </a:lnTo>
                    <a:lnTo>
                      <a:pt x="1773" y="454"/>
                    </a:lnTo>
                    <a:lnTo>
                      <a:pt x="1787" y="454"/>
                    </a:lnTo>
                    <a:lnTo>
                      <a:pt x="1787" y="468"/>
                    </a:lnTo>
                    <a:lnTo>
                      <a:pt x="1787" y="482"/>
                    </a:lnTo>
                    <a:lnTo>
                      <a:pt x="1802" y="496"/>
                    </a:lnTo>
                    <a:lnTo>
                      <a:pt x="1816" y="496"/>
                    </a:lnTo>
                    <a:lnTo>
                      <a:pt x="1816" y="511"/>
                    </a:lnTo>
                    <a:lnTo>
                      <a:pt x="1830" y="525"/>
                    </a:lnTo>
                    <a:lnTo>
                      <a:pt x="1929" y="525"/>
                    </a:lnTo>
                    <a:lnTo>
                      <a:pt x="1972" y="525"/>
                    </a:lnTo>
                    <a:lnTo>
                      <a:pt x="1958" y="539"/>
                    </a:lnTo>
                    <a:lnTo>
                      <a:pt x="1958" y="553"/>
                    </a:lnTo>
                    <a:lnTo>
                      <a:pt x="1958" y="567"/>
                    </a:lnTo>
                    <a:lnTo>
                      <a:pt x="1958" y="582"/>
                    </a:lnTo>
                    <a:lnTo>
                      <a:pt x="1943" y="582"/>
                    </a:lnTo>
                    <a:lnTo>
                      <a:pt x="1929" y="582"/>
                    </a:lnTo>
                    <a:lnTo>
                      <a:pt x="1901" y="567"/>
                    </a:lnTo>
                    <a:lnTo>
                      <a:pt x="1887" y="567"/>
                    </a:lnTo>
                    <a:lnTo>
                      <a:pt x="1887" y="582"/>
                    </a:lnTo>
                    <a:lnTo>
                      <a:pt x="1901" y="582"/>
                    </a:lnTo>
                    <a:lnTo>
                      <a:pt x="1915" y="596"/>
                    </a:lnTo>
                    <a:lnTo>
                      <a:pt x="1929" y="596"/>
                    </a:lnTo>
                    <a:lnTo>
                      <a:pt x="1943" y="596"/>
                    </a:lnTo>
                    <a:lnTo>
                      <a:pt x="1958" y="596"/>
                    </a:lnTo>
                    <a:lnTo>
                      <a:pt x="1972" y="596"/>
                    </a:lnTo>
                    <a:lnTo>
                      <a:pt x="1972" y="582"/>
                    </a:lnTo>
                    <a:lnTo>
                      <a:pt x="1986" y="582"/>
                    </a:lnTo>
                    <a:lnTo>
                      <a:pt x="1986" y="567"/>
                    </a:lnTo>
                    <a:lnTo>
                      <a:pt x="1986" y="553"/>
                    </a:lnTo>
                    <a:lnTo>
                      <a:pt x="2000" y="539"/>
                    </a:lnTo>
                    <a:lnTo>
                      <a:pt x="2014" y="539"/>
                    </a:lnTo>
                    <a:lnTo>
                      <a:pt x="2029" y="539"/>
                    </a:lnTo>
                    <a:lnTo>
                      <a:pt x="2029" y="553"/>
                    </a:lnTo>
                    <a:lnTo>
                      <a:pt x="2043" y="553"/>
                    </a:lnTo>
                    <a:lnTo>
                      <a:pt x="2057" y="553"/>
                    </a:lnTo>
                    <a:lnTo>
                      <a:pt x="2071" y="567"/>
                    </a:lnTo>
                    <a:lnTo>
                      <a:pt x="2071" y="582"/>
                    </a:lnTo>
                    <a:lnTo>
                      <a:pt x="2085" y="582"/>
                    </a:lnTo>
                    <a:lnTo>
                      <a:pt x="2085" y="596"/>
                    </a:lnTo>
                    <a:lnTo>
                      <a:pt x="2114" y="638"/>
                    </a:lnTo>
                    <a:lnTo>
                      <a:pt x="2128" y="652"/>
                    </a:lnTo>
                    <a:lnTo>
                      <a:pt x="2114" y="667"/>
                    </a:lnTo>
                    <a:lnTo>
                      <a:pt x="2099" y="667"/>
                    </a:lnTo>
                    <a:lnTo>
                      <a:pt x="2099" y="681"/>
                    </a:lnTo>
                    <a:lnTo>
                      <a:pt x="2085" y="695"/>
                    </a:lnTo>
                    <a:lnTo>
                      <a:pt x="2057" y="723"/>
                    </a:lnTo>
                    <a:lnTo>
                      <a:pt x="2043" y="738"/>
                    </a:lnTo>
                    <a:lnTo>
                      <a:pt x="2043" y="752"/>
                    </a:lnTo>
                    <a:lnTo>
                      <a:pt x="2029" y="752"/>
                    </a:lnTo>
                    <a:lnTo>
                      <a:pt x="2029" y="766"/>
                    </a:lnTo>
                    <a:lnTo>
                      <a:pt x="2029" y="780"/>
                    </a:lnTo>
                    <a:lnTo>
                      <a:pt x="2014" y="780"/>
                    </a:lnTo>
                    <a:lnTo>
                      <a:pt x="2014" y="794"/>
                    </a:lnTo>
                    <a:lnTo>
                      <a:pt x="2014" y="823"/>
                    </a:lnTo>
                    <a:lnTo>
                      <a:pt x="2000" y="837"/>
                    </a:lnTo>
                    <a:lnTo>
                      <a:pt x="2000" y="851"/>
                    </a:lnTo>
                    <a:lnTo>
                      <a:pt x="1986" y="879"/>
                    </a:lnTo>
                    <a:lnTo>
                      <a:pt x="1986" y="894"/>
                    </a:lnTo>
                    <a:lnTo>
                      <a:pt x="1986" y="908"/>
                    </a:lnTo>
                    <a:lnTo>
                      <a:pt x="1986" y="936"/>
                    </a:lnTo>
                    <a:lnTo>
                      <a:pt x="1986" y="965"/>
                    </a:lnTo>
                    <a:lnTo>
                      <a:pt x="1986" y="979"/>
                    </a:lnTo>
                    <a:lnTo>
                      <a:pt x="1986" y="993"/>
                    </a:lnTo>
                    <a:lnTo>
                      <a:pt x="1972" y="1007"/>
                    </a:lnTo>
                    <a:lnTo>
                      <a:pt x="1972" y="1021"/>
                    </a:lnTo>
                    <a:lnTo>
                      <a:pt x="1958" y="1035"/>
                    </a:lnTo>
                    <a:lnTo>
                      <a:pt x="1958" y="1064"/>
                    </a:lnTo>
                    <a:lnTo>
                      <a:pt x="1958" y="1078"/>
                    </a:lnTo>
                    <a:lnTo>
                      <a:pt x="1958" y="1092"/>
                    </a:lnTo>
                    <a:lnTo>
                      <a:pt x="1958" y="1106"/>
                    </a:lnTo>
                    <a:lnTo>
                      <a:pt x="1958" y="1135"/>
                    </a:lnTo>
                    <a:lnTo>
                      <a:pt x="1958" y="1149"/>
                    </a:lnTo>
                    <a:lnTo>
                      <a:pt x="1972" y="1163"/>
                    </a:lnTo>
                    <a:lnTo>
                      <a:pt x="1958" y="1163"/>
                    </a:lnTo>
                    <a:lnTo>
                      <a:pt x="1958" y="1177"/>
                    </a:lnTo>
                    <a:lnTo>
                      <a:pt x="1958" y="1220"/>
                    </a:lnTo>
                    <a:lnTo>
                      <a:pt x="1943" y="1248"/>
                    </a:lnTo>
                    <a:lnTo>
                      <a:pt x="1943" y="1262"/>
                    </a:lnTo>
                    <a:lnTo>
                      <a:pt x="1943" y="1277"/>
                    </a:lnTo>
                    <a:lnTo>
                      <a:pt x="1929" y="1291"/>
                    </a:lnTo>
                    <a:lnTo>
                      <a:pt x="1929" y="1305"/>
                    </a:lnTo>
                    <a:lnTo>
                      <a:pt x="1915" y="1305"/>
                    </a:lnTo>
                    <a:lnTo>
                      <a:pt x="1915" y="1319"/>
                    </a:lnTo>
                    <a:lnTo>
                      <a:pt x="1915" y="1333"/>
                    </a:lnTo>
                    <a:lnTo>
                      <a:pt x="1901" y="1333"/>
                    </a:lnTo>
                    <a:lnTo>
                      <a:pt x="1887" y="1348"/>
                    </a:lnTo>
                    <a:lnTo>
                      <a:pt x="1887" y="1362"/>
                    </a:lnTo>
                    <a:lnTo>
                      <a:pt x="1858" y="1376"/>
                    </a:lnTo>
                    <a:lnTo>
                      <a:pt x="1844" y="1390"/>
                    </a:lnTo>
                    <a:lnTo>
                      <a:pt x="1816" y="1404"/>
                    </a:lnTo>
                    <a:lnTo>
                      <a:pt x="1802" y="1418"/>
                    </a:lnTo>
                    <a:lnTo>
                      <a:pt x="1773" y="1433"/>
                    </a:lnTo>
                    <a:lnTo>
                      <a:pt x="1759" y="1447"/>
                    </a:lnTo>
                    <a:lnTo>
                      <a:pt x="1745" y="1461"/>
                    </a:lnTo>
                    <a:lnTo>
                      <a:pt x="1731" y="1461"/>
                    </a:lnTo>
                    <a:lnTo>
                      <a:pt x="1717" y="1461"/>
                    </a:lnTo>
                    <a:lnTo>
                      <a:pt x="1717" y="1475"/>
                    </a:lnTo>
                    <a:lnTo>
                      <a:pt x="1702" y="1475"/>
                    </a:lnTo>
                    <a:lnTo>
                      <a:pt x="1688" y="1489"/>
                    </a:lnTo>
                    <a:lnTo>
                      <a:pt x="1674" y="1489"/>
                    </a:lnTo>
                    <a:lnTo>
                      <a:pt x="1660" y="1489"/>
                    </a:lnTo>
                    <a:lnTo>
                      <a:pt x="1646" y="1504"/>
                    </a:lnTo>
                    <a:lnTo>
                      <a:pt x="1631" y="1504"/>
                    </a:lnTo>
                    <a:lnTo>
                      <a:pt x="1617" y="1518"/>
                    </a:lnTo>
                    <a:lnTo>
                      <a:pt x="1603" y="1518"/>
                    </a:lnTo>
                    <a:lnTo>
                      <a:pt x="1589" y="1518"/>
                    </a:lnTo>
                    <a:lnTo>
                      <a:pt x="1575" y="1532"/>
                    </a:lnTo>
                    <a:lnTo>
                      <a:pt x="1560" y="1532"/>
                    </a:lnTo>
                    <a:lnTo>
                      <a:pt x="1532" y="1532"/>
                    </a:lnTo>
                    <a:lnTo>
                      <a:pt x="1532" y="1546"/>
                    </a:lnTo>
                    <a:lnTo>
                      <a:pt x="1518" y="1546"/>
                    </a:lnTo>
                    <a:lnTo>
                      <a:pt x="1504" y="1546"/>
                    </a:lnTo>
                    <a:lnTo>
                      <a:pt x="1490" y="1546"/>
                    </a:lnTo>
                    <a:lnTo>
                      <a:pt x="1461" y="1546"/>
                    </a:lnTo>
                    <a:lnTo>
                      <a:pt x="1447" y="1560"/>
                    </a:lnTo>
                    <a:lnTo>
                      <a:pt x="1419" y="1560"/>
                    </a:lnTo>
                    <a:lnTo>
                      <a:pt x="1404" y="1560"/>
                    </a:lnTo>
                    <a:lnTo>
                      <a:pt x="1390" y="1560"/>
                    </a:lnTo>
                    <a:lnTo>
                      <a:pt x="1376" y="1560"/>
                    </a:lnTo>
                    <a:lnTo>
                      <a:pt x="1362" y="1574"/>
                    </a:lnTo>
                    <a:lnTo>
                      <a:pt x="1348" y="1574"/>
                    </a:lnTo>
                    <a:lnTo>
                      <a:pt x="1334" y="1574"/>
                    </a:lnTo>
                    <a:lnTo>
                      <a:pt x="1319" y="1574"/>
                    </a:lnTo>
                    <a:lnTo>
                      <a:pt x="1305" y="1574"/>
                    </a:lnTo>
                    <a:lnTo>
                      <a:pt x="1291" y="1574"/>
                    </a:lnTo>
                    <a:lnTo>
                      <a:pt x="1277" y="1574"/>
                    </a:lnTo>
                    <a:lnTo>
                      <a:pt x="1263" y="1574"/>
                    </a:lnTo>
                    <a:lnTo>
                      <a:pt x="1248" y="1574"/>
                    </a:lnTo>
                    <a:lnTo>
                      <a:pt x="1234" y="1574"/>
                    </a:lnTo>
                    <a:lnTo>
                      <a:pt x="1220" y="1574"/>
                    </a:lnTo>
                    <a:lnTo>
                      <a:pt x="1192" y="1574"/>
                    </a:lnTo>
                    <a:lnTo>
                      <a:pt x="1163" y="1574"/>
                    </a:lnTo>
                    <a:lnTo>
                      <a:pt x="1149" y="1574"/>
                    </a:lnTo>
                    <a:lnTo>
                      <a:pt x="1135" y="1574"/>
                    </a:lnTo>
                    <a:lnTo>
                      <a:pt x="1121" y="1560"/>
                    </a:lnTo>
                    <a:lnTo>
                      <a:pt x="1107" y="1560"/>
                    </a:lnTo>
                    <a:lnTo>
                      <a:pt x="1092" y="1560"/>
                    </a:lnTo>
                    <a:lnTo>
                      <a:pt x="1078" y="1560"/>
                    </a:lnTo>
                    <a:lnTo>
                      <a:pt x="1064" y="1560"/>
                    </a:lnTo>
                    <a:lnTo>
                      <a:pt x="1036" y="1560"/>
                    </a:lnTo>
                    <a:lnTo>
                      <a:pt x="1022" y="1560"/>
                    </a:lnTo>
                    <a:lnTo>
                      <a:pt x="1007" y="1546"/>
                    </a:lnTo>
                    <a:lnTo>
                      <a:pt x="979" y="1546"/>
                    </a:lnTo>
                    <a:lnTo>
                      <a:pt x="965" y="1546"/>
                    </a:lnTo>
                    <a:lnTo>
                      <a:pt x="951" y="1546"/>
                    </a:lnTo>
                    <a:lnTo>
                      <a:pt x="936" y="1546"/>
                    </a:lnTo>
                    <a:lnTo>
                      <a:pt x="922" y="1546"/>
                    </a:lnTo>
                    <a:lnTo>
                      <a:pt x="908" y="1546"/>
                    </a:lnTo>
                    <a:lnTo>
                      <a:pt x="894" y="1546"/>
                    </a:lnTo>
                    <a:lnTo>
                      <a:pt x="894" y="1560"/>
                    </a:lnTo>
                    <a:lnTo>
                      <a:pt x="880" y="1560"/>
                    </a:lnTo>
                    <a:lnTo>
                      <a:pt x="866" y="1560"/>
                    </a:lnTo>
                    <a:lnTo>
                      <a:pt x="851" y="1560"/>
                    </a:lnTo>
                    <a:lnTo>
                      <a:pt x="851" y="1574"/>
                    </a:lnTo>
                    <a:lnTo>
                      <a:pt x="837" y="1574"/>
                    </a:lnTo>
                    <a:lnTo>
                      <a:pt x="823" y="1574"/>
                    </a:lnTo>
                    <a:lnTo>
                      <a:pt x="809" y="1589"/>
                    </a:lnTo>
                    <a:lnTo>
                      <a:pt x="795" y="1589"/>
                    </a:lnTo>
                    <a:lnTo>
                      <a:pt x="795" y="1603"/>
                    </a:lnTo>
                    <a:lnTo>
                      <a:pt x="780" y="1603"/>
                    </a:lnTo>
                    <a:lnTo>
                      <a:pt x="766" y="1603"/>
                    </a:lnTo>
                    <a:lnTo>
                      <a:pt x="766" y="1617"/>
                    </a:lnTo>
                    <a:lnTo>
                      <a:pt x="752" y="1617"/>
                    </a:lnTo>
                    <a:lnTo>
                      <a:pt x="752" y="1631"/>
                    </a:lnTo>
                    <a:lnTo>
                      <a:pt x="738" y="1631"/>
                    </a:lnTo>
                    <a:lnTo>
                      <a:pt x="724" y="1645"/>
                    </a:lnTo>
                    <a:lnTo>
                      <a:pt x="710" y="1645"/>
                    </a:lnTo>
                    <a:lnTo>
                      <a:pt x="695" y="1660"/>
                    </a:lnTo>
                    <a:lnTo>
                      <a:pt x="681" y="1674"/>
                    </a:lnTo>
                    <a:lnTo>
                      <a:pt x="667" y="1688"/>
                    </a:lnTo>
                    <a:lnTo>
                      <a:pt x="653" y="1702"/>
                    </a:lnTo>
                    <a:lnTo>
                      <a:pt x="653" y="1716"/>
                    </a:lnTo>
                    <a:lnTo>
                      <a:pt x="639" y="1745"/>
                    </a:lnTo>
                    <a:lnTo>
                      <a:pt x="624" y="1759"/>
                    </a:lnTo>
                    <a:lnTo>
                      <a:pt x="610" y="1773"/>
                    </a:lnTo>
                    <a:lnTo>
                      <a:pt x="596" y="1787"/>
                    </a:lnTo>
                    <a:lnTo>
                      <a:pt x="596" y="1801"/>
                    </a:lnTo>
                    <a:lnTo>
                      <a:pt x="582" y="1816"/>
                    </a:lnTo>
                    <a:lnTo>
                      <a:pt x="582" y="1830"/>
                    </a:lnTo>
                    <a:lnTo>
                      <a:pt x="539" y="1887"/>
                    </a:lnTo>
                    <a:lnTo>
                      <a:pt x="454" y="1986"/>
                    </a:lnTo>
                    <a:lnTo>
                      <a:pt x="440" y="2000"/>
                    </a:lnTo>
                    <a:lnTo>
                      <a:pt x="412" y="2028"/>
                    </a:lnTo>
                    <a:lnTo>
                      <a:pt x="398" y="2057"/>
                    </a:lnTo>
                    <a:lnTo>
                      <a:pt x="327" y="2085"/>
                    </a:lnTo>
                    <a:lnTo>
                      <a:pt x="298" y="2085"/>
                    </a:lnTo>
                    <a:lnTo>
                      <a:pt x="284" y="2099"/>
                    </a:lnTo>
                    <a:lnTo>
                      <a:pt x="171" y="2156"/>
                    </a:lnTo>
                    <a:lnTo>
                      <a:pt x="156" y="2156"/>
                    </a:lnTo>
                    <a:lnTo>
                      <a:pt x="57" y="2156"/>
                    </a:lnTo>
                    <a:lnTo>
                      <a:pt x="57" y="2142"/>
                    </a:lnTo>
                    <a:lnTo>
                      <a:pt x="57" y="2128"/>
                    </a:lnTo>
                    <a:lnTo>
                      <a:pt x="57" y="2113"/>
                    </a:lnTo>
                    <a:lnTo>
                      <a:pt x="57" y="2085"/>
                    </a:lnTo>
                    <a:lnTo>
                      <a:pt x="57" y="2071"/>
                    </a:lnTo>
                    <a:lnTo>
                      <a:pt x="57" y="2057"/>
                    </a:lnTo>
                    <a:lnTo>
                      <a:pt x="57" y="2014"/>
                    </a:lnTo>
                    <a:lnTo>
                      <a:pt x="57" y="2000"/>
                    </a:lnTo>
                    <a:lnTo>
                      <a:pt x="57" y="1986"/>
                    </a:lnTo>
                    <a:lnTo>
                      <a:pt x="57" y="1943"/>
                    </a:lnTo>
                    <a:lnTo>
                      <a:pt x="57" y="1915"/>
                    </a:lnTo>
                    <a:lnTo>
                      <a:pt x="43" y="1915"/>
                    </a:lnTo>
                    <a:lnTo>
                      <a:pt x="43" y="1901"/>
                    </a:lnTo>
                    <a:lnTo>
                      <a:pt x="43" y="1887"/>
                    </a:lnTo>
                    <a:lnTo>
                      <a:pt x="43" y="1872"/>
                    </a:lnTo>
                    <a:lnTo>
                      <a:pt x="29" y="1872"/>
                    </a:lnTo>
                    <a:lnTo>
                      <a:pt x="29" y="1858"/>
                    </a:lnTo>
                    <a:lnTo>
                      <a:pt x="29" y="1844"/>
                    </a:lnTo>
                    <a:lnTo>
                      <a:pt x="29" y="1830"/>
                    </a:lnTo>
                    <a:lnTo>
                      <a:pt x="15" y="1801"/>
                    </a:lnTo>
                    <a:lnTo>
                      <a:pt x="15" y="1773"/>
                    </a:lnTo>
                    <a:lnTo>
                      <a:pt x="0" y="1759"/>
                    </a:lnTo>
                    <a:lnTo>
                      <a:pt x="0" y="1745"/>
                    </a:lnTo>
                    <a:lnTo>
                      <a:pt x="0" y="1731"/>
                    </a:lnTo>
                    <a:lnTo>
                      <a:pt x="0" y="1716"/>
                    </a:lnTo>
                    <a:lnTo>
                      <a:pt x="0" y="1702"/>
                    </a:lnTo>
                    <a:lnTo>
                      <a:pt x="0" y="1688"/>
                    </a:lnTo>
                    <a:lnTo>
                      <a:pt x="0" y="1674"/>
                    </a:lnTo>
                    <a:lnTo>
                      <a:pt x="0" y="1660"/>
                    </a:lnTo>
                    <a:lnTo>
                      <a:pt x="0" y="1645"/>
                    </a:lnTo>
                    <a:lnTo>
                      <a:pt x="0" y="1631"/>
                    </a:lnTo>
                    <a:lnTo>
                      <a:pt x="0" y="1617"/>
                    </a:lnTo>
                    <a:lnTo>
                      <a:pt x="0" y="1603"/>
                    </a:lnTo>
                    <a:lnTo>
                      <a:pt x="0" y="1589"/>
                    </a:lnTo>
                    <a:lnTo>
                      <a:pt x="15" y="1574"/>
                    </a:lnTo>
                    <a:lnTo>
                      <a:pt x="15" y="1560"/>
                    </a:lnTo>
                    <a:lnTo>
                      <a:pt x="15" y="1546"/>
                    </a:lnTo>
                    <a:lnTo>
                      <a:pt x="15" y="1532"/>
                    </a:lnTo>
                    <a:lnTo>
                      <a:pt x="15" y="1518"/>
                    </a:lnTo>
                    <a:lnTo>
                      <a:pt x="29" y="1518"/>
                    </a:lnTo>
                    <a:lnTo>
                      <a:pt x="29" y="1504"/>
                    </a:lnTo>
                    <a:lnTo>
                      <a:pt x="29" y="1489"/>
                    </a:lnTo>
                    <a:lnTo>
                      <a:pt x="29" y="1475"/>
                    </a:lnTo>
                    <a:lnTo>
                      <a:pt x="29" y="1461"/>
                    </a:lnTo>
                    <a:lnTo>
                      <a:pt x="43" y="1447"/>
                    </a:lnTo>
                    <a:lnTo>
                      <a:pt x="43" y="1433"/>
                    </a:lnTo>
                    <a:lnTo>
                      <a:pt x="43" y="1418"/>
                    </a:lnTo>
                    <a:lnTo>
                      <a:pt x="57" y="1404"/>
                    </a:lnTo>
                    <a:lnTo>
                      <a:pt x="57" y="1390"/>
                    </a:lnTo>
                    <a:lnTo>
                      <a:pt x="71" y="1348"/>
                    </a:lnTo>
                    <a:lnTo>
                      <a:pt x="100" y="1291"/>
                    </a:lnTo>
                    <a:lnTo>
                      <a:pt x="100" y="1277"/>
                    </a:lnTo>
                    <a:lnTo>
                      <a:pt x="100" y="1262"/>
                    </a:lnTo>
                    <a:lnTo>
                      <a:pt x="114" y="1262"/>
                    </a:lnTo>
                    <a:lnTo>
                      <a:pt x="128" y="1262"/>
                    </a:lnTo>
                    <a:lnTo>
                      <a:pt x="128" y="1248"/>
                    </a:lnTo>
                    <a:lnTo>
                      <a:pt x="114" y="1234"/>
                    </a:lnTo>
                    <a:lnTo>
                      <a:pt x="114" y="1220"/>
                    </a:lnTo>
                    <a:lnTo>
                      <a:pt x="128" y="1206"/>
                    </a:lnTo>
                    <a:lnTo>
                      <a:pt x="128" y="1192"/>
                    </a:lnTo>
                    <a:lnTo>
                      <a:pt x="128" y="1177"/>
                    </a:lnTo>
                    <a:lnTo>
                      <a:pt x="142" y="1177"/>
                    </a:lnTo>
                    <a:lnTo>
                      <a:pt x="142" y="1163"/>
                    </a:lnTo>
                    <a:lnTo>
                      <a:pt x="142" y="1149"/>
                    </a:lnTo>
                    <a:lnTo>
                      <a:pt x="142" y="1135"/>
                    </a:lnTo>
                    <a:lnTo>
                      <a:pt x="156" y="1135"/>
                    </a:lnTo>
                    <a:lnTo>
                      <a:pt x="156" y="1121"/>
                    </a:lnTo>
                    <a:lnTo>
                      <a:pt x="156" y="1106"/>
                    </a:lnTo>
                    <a:lnTo>
                      <a:pt x="156" y="1092"/>
                    </a:lnTo>
                    <a:lnTo>
                      <a:pt x="171" y="1092"/>
                    </a:lnTo>
                    <a:lnTo>
                      <a:pt x="171" y="1078"/>
                    </a:lnTo>
                    <a:lnTo>
                      <a:pt x="171" y="1064"/>
                    </a:lnTo>
                    <a:lnTo>
                      <a:pt x="185" y="1064"/>
                    </a:lnTo>
                    <a:lnTo>
                      <a:pt x="199" y="1064"/>
                    </a:lnTo>
                    <a:lnTo>
                      <a:pt x="213" y="1064"/>
                    </a:lnTo>
                    <a:lnTo>
                      <a:pt x="227" y="1064"/>
                    </a:lnTo>
                    <a:lnTo>
                      <a:pt x="242" y="1064"/>
                    </a:lnTo>
                    <a:lnTo>
                      <a:pt x="256" y="1064"/>
                    </a:lnTo>
                    <a:lnTo>
                      <a:pt x="256" y="1050"/>
                    </a:lnTo>
                    <a:lnTo>
                      <a:pt x="270" y="1050"/>
                    </a:lnTo>
                    <a:lnTo>
                      <a:pt x="284" y="1035"/>
                    </a:lnTo>
                    <a:lnTo>
                      <a:pt x="327" y="993"/>
                    </a:lnTo>
                    <a:lnTo>
                      <a:pt x="355" y="965"/>
                    </a:lnTo>
                    <a:lnTo>
                      <a:pt x="369" y="965"/>
                    </a:lnTo>
                    <a:lnTo>
                      <a:pt x="369" y="950"/>
                    </a:lnTo>
                    <a:lnTo>
                      <a:pt x="383" y="936"/>
                    </a:lnTo>
                    <a:lnTo>
                      <a:pt x="412" y="922"/>
                    </a:lnTo>
                    <a:lnTo>
                      <a:pt x="426" y="894"/>
                    </a:lnTo>
                    <a:lnTo>
                      <a:pt x="440" y="894"/>
                    </a:lnTo>
                    <a:lnTo>
                      <a:pt x="440" y="879"/>
                    </a:lnTo>
                    <a:lnTo>
                      <a:pt x="454" y="879"/>
                    </a:lnTo>
                    <a:lnTo>
                      <a:pt x="468" y="879"/>
                    </a:lnTo>
                    <a:lnTo>
                      <a:pt x="468" y="865"/>
                    </a:lnTo>
                    <a:lnTo>
                      <a:pt x="483" y="865"/>
                    </a:lnTo>
                    <a:lnTo>
                      <a:pt x="497" y="851"/>
                    </a:lnTo>
                    <a:lnTo>
                      <a:pt x="511" y="851"/>
                    </a:lnTo>
                    <a:lnTo>
                      <a:pt x="525" y="851"/>
                    </a:lnTo>
                    <a:lnTo>
                      <a:pt x="539" y="837"/>
                    </a:lnTo>
                    <a:lnTo>
                      <a:pt x="554" y="837"/>
                    </a:lnTo>
                    <a:lnTo>
                      <a:pt x="568" y="837"/>
                    </a:lnTo>
                    <a:lnTo>
                      <a:pt x="582" y="837"/>
                    </a:lnTo>
                    <a:lnTo>
                      <a:pt x="596" y="837"/>
                    </a:lnTo>
                    <a:lnTo>
                      <a:pt x="610" y="823"/>
                    </a:lnTo>
                    <a:lnTo>
                      <a:pt x="624" y="823"/>
                    </a:lnTo>
                    <a:lnTo>
                      <a:pt x="624" y="837"/>
                    </a:lnTo>
                    <a:lnTo>
                      <a:pt x="624" y="851"/>
                    </a:lnTo>
                    <a:lnTo>
                      <a:pt x="639" y="851"/>
                    </a:lnTo>
                    <a:lnTo>
                      <a:pt x="639" y="879"/>
                    </a:lnTo>
                    <a:lnTo>
                      <a:pt x="639" y="865"/>
                    </a:lnTo>
                    <a:lnTo>
                      <a:pt x="653" y="879"/>
                    </a:lnTo>
                    <a:lnTo>
                      <a:pt x="653" y="865"/>
                    </a:lnTo>
                    <a:lnTo>
                      <a:pt x="667" y="865"/>
                    </a:lnTo>
                    <a:lnTo>
                      <a:pt x="681" y="865"/>
                    </a:lnTo>
                    <a:lnTo>
                      <a:pt x="695" y="865"/>
                    </a:lnTo>
                    <a:lnTo>
                      <a:pt x="710" y="865"/>
                    </a:lnTo>
                    <a:lnTo>
                      <a:pt x="724" y="865"/>
                    </a:lnTo>
                    <a:lnTo>
                      <a:pt x="724" y="879"/>
                    </a:lnTo>
                    <a:lnTo>
                      <a:pt x="738" y="879"/>
                    </a:lnTo>
                    <a:lnTo>
                      <a:pt x="752" y="879"/>
                    </a:lnTo>
                    <a:lnTo>
                      <a:pt x="766" y="879"/>
                    </a:lnTo>
                    <a:lnTo>
                      <a:pt x="780" y="879"/>
                    </a:lnTo>
                    <a:lnTo>
                      <a:pt x="780" y="894"/>
                    </a:lnTo>
                    <a:lnTo>
                      <a:pt x="795" y="894"/>
                    </a:lnTo>
                    <a:lnTo>
                      <a:pt x="809" y="908"/>
                    </a:lnTo>
                    <a:lnTo>
                      <a:pt x="823" y="908"/>
                    </a:lnTo>
                    <a:lnTo>
                      <a:pt x="823" y="922"/>
                    </a:lnTo>
                    <a:lnTo>
                      <a:pt x="837" y="922"/>
                    </a:lnTo>
                    <a:lnTo>
                      <a:pt x="837" y="908"/>
                    </a:lnTo>
                    <a:lnTo>
                      <a:pt x="851" y="908"/>
                    </a:lnTo>
                    <a:lnTo>
                      <a:pt x="866" y="908"/>
                    </a:lnTo>
                    <a:lnTo>
                      <a:pt x="894" y="908"/>
                    </a:lnTo>
                    <a:lnTo>
                      <a:pt x="908" y="908"/>
                    </a:lnTo>
                    <a:lnTo>
                      <a:pt x="908" y="894"/>
                    </a:lnTo>
                    <a:lnTo>
                      <a:pt x="922" y="894"/>
                    </a:lnTo>
                    <a:lnTo>
                      <a:pt x="936" y="894"/>
                    </a:lnTo>
                    <a:lnTo>
                      <a:pt x="951" y="879"/>
                    </a:lnTo>
                    <a:lnTo>
                      <a:pt x="965" y="879"/>
                    </a:lnTo>
                    <a:lnTo>
                      <a:pt x="979" y="865"/>
                    </a:lnTo>
                    <a:lnTo>
                      <a:pt x="993" y="851"/>
                    </a:lnTo>
                    <a:lnTo>
                      <a:pt x="993" y="837"/>
                    </a:lnTo>
                    <a:lnTo>
                      <a:pt x="993" y="823"/>
                    </a:lnTo>
                    <a:lnTo>
                      <a:pt x="993" y="809"/>
                    </a:lnTo>
                    <a:lnTo>
                      <a:pt x="1007" y="809"/>
                    </a:lnTo>
                    <a:lnTo>
                      <a:pt x="1022" y="809"/>
                    </a:lnTo>
                    <a:lnTo>
                      <a:pt x="1022" y="794"/>
                    </a:lnTo>
                    <a:lnTo>
                      <a:pt x="1036" y="794"/>
                    </a:lnTo>
                    <a:lnTo>
                      <a:pt x="1050" y="794"/>
                    </a:lnTo>
                    <a:lnTo>
                      <a:pt x="1064" y="794"/>
                    </a:lnTo>
                    <a:lnTo>
                      <a:pt x="1064" y="780"/>
                    </a:lnTo>
                    <a:lnTo>
                      <a:pt x="1064" y="766"/>
                    </a:lnTo>
                    <a:lnTo>
                      <a:pt x="1064" y="752"/>
                    </a:lnTo>
                    <a:lnTo>
                      <a:pt x="1064" y="738"/>
                    </a:lnTo>
                    <a:lnTo>
                      <a:pt x="1078" y="723"/>
                    </a:lnTo>
                    <a:lnTo>
                      <a:pt x="1092" y="723"/>
                    </a:lnTo>
                    <a:lnTo>
                      <a:pt x="1092" y="709"/>
                    </a:lnTo>
                    <a:lnTo>
                      <a:pt x="1064" y="695"/>
                    </a:lnTo>
                    <a:lnTo>
                      <a:pt x="1036" y="681"/>
                    </a:lnTo>
                    <a:lnTo>
                      <a:pt x="1036" y="667"/>
                    </a:lnTo>
                    <a:lnTo>
                      <a:pt x="1036" y="652"/>
                    </a:lnTo>
                    <a:lnTo>
                      <a:pt x="1022" y="652"/>
                    </a:lnTo>
                    <a:lnTo>
                      <a:pt x="979" y="667"/>
                    </a:lnTo>
                    <a:lnTo>
                      <a:pt x="979" y="638"/>
                    </a:lnTo>
                    <a:lnTo>
                      <a:pt x="993" y="638"/>
                    </a:lnTo>
                    <a:lnTo>
                      <a:pt x="993" y="624"/>
                    </a:lnTo>
                    <a:lnTo>
                      <a:pt x="1007" y="610"/>
                    </a:lnTo>
                    <a:lnTo>
                      <a:pt x="1022" y="610"/>
                    </a:lnTo>
                    <a:lnTo>
                      <a:pt x="1022" y="596"/>
                    </a:lnTo>
                    <a:lnTo>
                      <a:pt x="1036" y="582"/>
                    </a:lnTo>
                    <a:lnTo>
                      <a:pt x="1036" y="567"/>
                    </a:lnTo>
                    <a:lnTo>
                      <a:pt x="1050" y="553"/>
                    </a:lnTo>
                    <a:lnTo>
                      <a:pt x="1064" y="539"/>
                    </a:lnTo>
                    <a:lnTo>
                      <a:pt x="1078" y="525"/>
                    </a:lnTo>
                    <a:lnTo>
                      <a:pt x="1078" y="511"/>
                    </a:lnTo>
                    <a:lnTo>
                      <a:pt x="1078" y="496"/>
                    </a:lnTo>
                    <a:lnTo>
                      <a:pt x="1092" y="482"/>
                    </a:lnTo>
                    <a:lnTo>
                      <a:pt x="1092" y="468"/>
                    </a:lnTo>
                    <a:lnTo>
                      <a:pt x="1092" y="454"/>
                    </a:lnTo>
                    <a:lnTo>
                      <a:pt x="1107" y="454"/>
                    </a:lnTo>
                    <a:lnTo>
                      <a:pt x="1107" y="440"/>
                    </a:lnTo>
                    <a:lnTo>
                      <a:pt x="1107" y="426"/>
                    </a:lnTo>
                    <a:lnTo>
                      <a:pt x="1121" y="426"/>
                    </a:lnTo>
                    <a:lnTo>
                      <a:pt x="1121" y="411"/>
                    </a:lnTo>
                    <a:lnTo>
                      <a:pt x="1135" y="411"/>
                    </a:lnTo>
                    <a:lnTo>
                      <a:pt x="1135" y="397"/>
                    </a:lnTo>
                    <a:lnTo>
                      <a:pt x="1149" y="397"/>
                    </a:lnTo>
                    <a:lnTo>
                      <a:pt x="1163" y="383"/>
                    </a:lnTo>
                    <a:lnTo>
                      <a:pt x="1178" y="383"/>
                    </a:lnTo>
                    <a:lnTo>
                      <a:pt x="1192" y="383"/>
                    </a:lnTo>
                    <a:lnTo>
                      <a:pt x="1206" y="383"/>
                    </a:lnTo>
                    <a:lnTo>
                      <a:pt x="1206" y="369"/>
                    </a:lnTo>
                    <a:lnTo>
                      <a:pt x="1263" y="369"/>
                    </a:lnTo>
                    <a:lnTo>
                      <a:pt x="1277" y="369"/>
                    </a:lnTo>
                    <a:lnTo>
                      <a:pt x="1291" y="369"/>
                    </a:lnTo>
                    <a:lnTo>
                      <a:pt x="1305" y="355"/>
                    </a:lnTo>
                    <a:lnTo>
                      <a:pt x="1319" y="355"/>
                    </a:lnTo>
                    <a:lnTo>
                      <a:pt x="1334" y="355"/>
                    </a:lnTo>
                    <a:lnTo>
                      <a:pt x="1348" y="340"/>
                    </a:lnTo>
                    <a:lnTo>
                      <a:pt x="1362" y="340"/>
                    </a:lnTo>
                    <a:lnTo>
                      <a:pt x="1362" y="326"/>
                    </a:lnTo>
                    <a:lnTo>
                      <a:pt x="1376" y="326"/>
                    </a:lnTo>
                    <a:lnTo>
                      <a:pt x="1390" y="312"/>
                    </a:lnTo>
                    <a:lnTo>
                      <a:pt x="1404" y="298"/>
                    </a:lnTo>
                    <a:lnTo>
                      <a:pt x="1404" y="284"/>
                    </a:lnTo>
                    <a:lnTo>
                      <a:pt x="1419" y="270"/>
                    </a:lnTo>
                    <a:lnTo>
                      <a:pt x="1419" y="255"/>
                    </a:lnTo>
                    <a:lnTo>
                      <a:pt x="1433" y="241"/>
                    </a:lnTo>
                    <a:lnTo>
                      <a:pt x="1433" y="227"/>
                    </a:lnTo>
                    <a:lnTo>
                      <a:pt x="1433" y="213"/>
                    </a:lnTo>
                    <a:lnTo>
                      <a:pt x="1433" y="199"/>
                    </a:lnTo>
                    <a:lnTo>
                      <a:pt x="1433" y="184"/>
                    </a:lnTo>
                    <a:lnTo>
                      <a:pt x="1447" y="170"/>
                    </a:lnTo>
                    <a:lnTo>
                      <a:pt x="1447" y="156"/>
                    </a:lnTo>
                    <a:lnTo>
                      <a:pt x="1447" y="142"/>
                    </a:lnTo>
                    <a:lnTo>
                      <a:pt x="1461" y="128"/>
                    </a:lnTo>
                    <a:lnTo>
                      <a:pt x="1461" y="113"/>
                    </a:lnTo>
                    <a:lnTo>
                      <a:pt x="1475" y="113"/>
                    </a:lnTo>
                    <a:lnTo>
                      <a:pt x="1475" y="99"/>
                    </a:lnTo>
                    <a:lnTo>
                      <a:pt x="1490" y="85"/>
                    </a:lnTo>
                    <a:lnTo>
                      <a:pt x="1490" y="71"/>
                    </a:lnTo>
                    <a:lnTo>
                      <a:pt x="1504" y="71"/>
                    </a:lnTo>
                    <a:lnTo>
                      <a:pt x="1504" y="57"/>
                    </a:lnTo>
                    <a:lnTo>
                      <a:pt x="1518" y="57"/>
                    </a:lnTo>
                    <a:lnTo>
                      <a:pt x="1532" y="43"/>
                    </a:lnTo>
                    <a:lnTo>
                      <a:pt x="1546" y="28"/>
                    </a:lnTo>
                    <a:lnTo>
                      <a:pt x="1560" y="28"/>
                    </a:lnTo>
                    <a:lnTo>
                      <a:pt x="1560" y="14"/>
                    </a:lnTo>
                    <a:lnTo>
                      <a:pt x="1575" y="14"/>
                    </a:lnTo>
                    <a:lnTo>
                      <a:pt x="1589" y="14"/>
                    </a:lnTo>
                    <a:lnTo>
                      <a:pt x="1589" y="0"/>
                    </a:lnTo>
                    <a:lnTo>
                      <a:pt x="1603" y="14"/>
                    </a:lnTo>
                    <a:lnTo>
                      <a:pt x="1617" y="14"/>
                    </a:lnTo>
                    <a:lnTo>
                      <a:pt x="1631" y="14"/>
                    </a:lnTo>
                    <a:lnTo>
                      <a:pt x="1631" y="28"/>
                    </a:lnTo>
                    <a:lnTo>
                      <a:pt x="1646" y="28"/>
                    </a:lnTo>
                    <a:lnTo>
                      <a:pt x="1660" y="28"/>
                    </a:lnTo>
                    <a:close/>
                  </a:path>
                </a:pathLst>
              </a:custGeom>
              <a:blipFill dpi="0" rotWithShape="0">
                <a:blip r:embed="rId3" cstate="print"/>
                <a:srcRect/>
                <a:tile tx="0" ty="0" sx="100000" sy="100000" flip="none" algn="tl"/>
              </a:blipFill>
              <a:ln w="9525">
                <a:solidFill>
                  <a:srgbClr val="333333"/>
                </a:solidFill>
                <a:round/>
                <a:headEnd/>
                <a:tailEnd/>
              </a:ln>
            </p:spPr>
            <p:txBody>
              <a:bodyPr/>
              <a:lstStyle/>
              <a:p>
                <a:endParaRPr lang="ja-JP" altLang="en-US"/>
              </a:p>
            </p:txBody>
          </p:sp>
          <p:sp>
            <p:nvSpPr>
              <p:cNvPr id="192" name="Freeform 39"/>
              <p:cNvSpPr>
                <a:spLocks/>
              </p:cNvSpPr>
              <p:nvPr/>
            </p:nvSpPr>
            <p:spPr bwMode="auto">
              <a:xfrm>
                <a:off x="2779" y="2823"/>
                <a:ext cx="1065" cy="1148"/>
              </a:xfrm>
              <a:custGeom>
                <a:avLst/>
                <a:gdLst>
                  <a:gd name="T0" fmla="*/ 610 w 1063"/>
                  <a:gd name="T1" fmla="*/ 212 h 1149"/>
                  <a:gd name="T2" fmla="*/ 638 w 1063"/>
                  <a:gd name="T3" fmla="*/ 227 h 1149"/>
                  <a:gd name="T4" fmla="*/ 652 w 1063"/>
                  <a:gd name="T5" fmla="*/ 241 h 1149"/>
                  <a:gd name="T6" fmla="*/ 766 w 1063"/>
                  <a:gd name="T7" fmla="*/ 297 h 1149"/>
                  <a:gd name="T8" fmla="*/ 822 w 1063"/>
                  <a:gd name="T9" fmla="*/ 283 h 1149"/>
                  <a:gd name="T10" fmla="*/ 893 w 1063"/>
                  <a:gd name="T11" fmla="*/ 241 h 1149"/>
                  <a:gd name="T12" fmla="*/ 950 w 1063"/>
                  <a:gd name="T13" fmla="*/ 198 h 1149"/>
                  <a:gd name="T14" fmla="*/ 1049 w 1063"/>
                  <a:gd name="T15" fmla="*/ 184 h 1149"/>
                  <a:gd name="T16" fmla="*/ 1049 w 1063"/>
                  <a:gd name="T17" fmla="*/ 198 h 1149"/>
                  <a:gd name="T18" fmla="*/ 1035 w 1063"/>
                  <a:gd name="T19" fmla="*/ 241 h 1149"/>
                  <a:gd name="T20" fmla="*/ 1021 w 1063"/>
                  <a:gd name="T21" fmla="*/ 283 h 1149"/>
                  <a:gd name="T22" fmla="*/ 1007 w 1063"/>
                  <a:gd name="T23" fmla="*/ 297 h 1149"/>
                  <a:gd name="T24" fmla="*/ 1007 w 1063"/>
                  <a:gd name="T25" fmla="*/ 340 h 1149"/>
                  <a:gd name="T26" fmla="*/ 1007 w 1063"/>
                  <a:gd name="T27" fmla="*/ 368 h 1149"/>
                  <a:gd name="T28" fmla="*/ 1021 w 1063"/>
                  <a:gd name="T29" fmla="*/ 397 h 1149"/>
                  <a:gd name="T30" fmla="*/ 1049 w 1063"/>
                  <a:gd name="T31" fmla="*/ 524 h 1149"/>
                  <a:gd name="T32" fmla="*/ 1063 w 1063"/>
                  <a:gd name="T33" fmla="*/ 567 h 1149"/>
                  <a:gd name="T34" fmla="*/ 1021 w 1063"/>
                  <a:gd name="T35" fmla="*/ 581 h 1149"/>
                  <a:gd name="T36" fmla="*/ 978 w 1063"/>
                  <a:gd name="T37" fmla="*/ 610 h 1149"/>
                  <a:gd name="T38" fmla="*/ 964 w 1063"/>
                  <a:gd name="T39" fmla="*/ 624 h 1149"/>
                  <a:gd name="T40" fmla="*/ 922 w 1063"/>
                  <a:gd name="T41" fmla="*/ 652 h 1149"/>
                  <a:gd name="T42" fmla="*/ 879 w 1063"/>
                  <a:gd name="T43" fmla="*/ 695 h 1149"/>
                  <a:gd name="T44" fmla="*/ 780 w 1063"/>
                  <a:gd name="T45" fmla="*/ 808 h 1149"/>
                  <a:gd name="T46" fmla="*/ 737 w 1063"/>
                  <a:gd name="T47" fmla="*/ 879 h 1149"/>
                  <a:gd name="T48" fmla="*/ 709 w 1063"/>
                  <a:gd name="T49" fmla="*/ 922 h 1149"/>
                  <a:gd name="T50" fmla="*/ 496 w 1063"/>
                  <a:gd name="T51" fmla="*/ 1092 h 1149"/>
                  <a:gd name="T52" fmla="*/ 368 w 1063"/>
                  <a:gd name="T53" fmla="*/ 1149 h 1149"/>
                  <a:gd name="T54" fmla="*/ 340 w 1063"/>
                  <a:gd name="T55" fmla="*/ 1092 h 1149"/>
                  <a:gd name="T56" fmla="*/ 255 w 1063"/>
                  <a:gd name="T57" fmla="*/ 978 h 1149"/>
                  <a:gd name="T58" fmla="*/ 241 w 1063"/>
                  <a:gd name="T59" fmla="*/ 950 h 1149"/>
                  <a:gd name="T60" fmla="*/ 241 w 1063"/>
                  <a:gd name="T61" fmla="*/ 950 h 1149"/>
                  <a:gd name="T62" fmla="*/ 241 w 1063"/>
                  <a:gd name="T63" fmla="*/ 936 h 1149"/>
                  <a:gd name="T64" fmla="*/ 227 w 1063"/>
                  <a:gd name="T65" fmla="*/ 922 h 1149"/>
                  <a:gd name="T66" fmla="*/ 227 w 1063"/>
                  <a:gd name="T67" fmla="*/ 922 h 1149"/>
                  <a:gd name="T68" fmla="*/ 212 w 1063"/>
                  <a:gd name="T69" fmla="*/ 907 h 1149"/>
                  <a:gd name="T70" fmla="*/ 170 w 1063"/>
                  <a:gd name="T71" fmla="*/ 879 h 1149"/>
                  <a:gd name="T72" fmla="*/ 113 w 1063"/>
                  <a:gd name="T73" fmla="*/ 879 h 1149"/>
                  <a:gd name="T74" fmla="*/ 71 w 1063"/>
                  <a:gd name="T75" fmla="*/ 865 h 1149"/>
                  <a:gd name="T76" fmla="*/ 14 w 1063"/>
                  <a:gd name="T77" fmla="*/ 851 h 1149"/>
                  <a:gd name="T78" fmla="*/ 14 w 1063"/>
                  <a:gd name="T79" fmla="*/ 822 h 1149"/>
                  <a:gd name="T80" fmla="*/ 28 w 1063"/>
                  <a:gd name="T81" fmla="*/ 766 h 1149"/>
                  <a:gd name="T82" fmla="*/ 71 w 1063"/>
                  <a:gd name="T83" fmla="*/ 638 h 1149"/>
                  <a:gd name="T84" fmla="*/ 56 w 1063"/>
                  <a:gd name="T85" fmla="*/ 581 h 1149"/>
                  <a:gd name="T86" fmla="*/ 28 w 1063"/>
                  <a:gd name="T87" fmla="*/ 496 h 1149"/>
                  <a:gd name="T88" fmla="*/ 28 w 1063"/>
                  <a:gd name="T89" fmla="*/ 482 h 1149"/>
                  <a:gd name="T90" fmla="*/ 56 w 1063"/>
                  <a:gd name="T91" fmla="*/ 454 h 1149"/>
                  <a:gd name="T92" fmla="*/ 85 w 1063"/>
                  <a:gd name="T93" fmla="*/ 425 h 1149"/>
                  <a:gd name="T94" fmla="*/ 42 w 1063"/>
                  <a:gd name="T95" fmla="*/ 354 h 1149"/>
                  <a:gd name="T96" fmla="*/ 28 w 1063"/>
                  <a:gd name="T97" fmla="*/ 283 h 1149"/>
                  <a:gd name="T98" fmla="*/ 156 w 1063"/>
                  <a:gd name="T99" fmla="*/ 198 h 1149"/>
                  <a:gd name="T100" fmla="*/ 227 w 1063"/>
                  <a:gd name="T101" fmla="*/ 141 h 1149"/>
                  <a:gd name="T102" fmla="*/ 368 w 1063"/>
                  <a:gd name="T103" fmla="*/ 42 h 1149"/>
                  <a:gd name="T104" fmla="*/ 439 w 1063"/>
                  <a:gd name="T105" fmla="*/ 0 h 1149"/>
                  <a:gd name="T106" fmla="*/ 496 w 1063"/>
                  <a:gd name="T107" fmla="*/ 71 h 1149"/>
                  <a:gd name="T108" fmla="*/ 524 w 1063"/>
                  <a:gd name="T109" fmla="*/ 113 h 1149"/>
                  <a:gd name="T110" fmla="*/ 539 w 1063"/>
                  <a:gd name="T111" fmla="*/ 127 h 1149"/>
                  <a:gd name="T112" fmla="*/ 567 w 1063"/>
                  <a:gd name="T113" fmla="*/ 156 h 1149"/>
                  <a:gd name="T114" fmla="*/ 567 w 1063"/>
                  <a:gd name="T115" fmla="*/ 156 h 1149"/>
                  <a:gd name="T116" fmla="*/ 581 w 1063"/>
                  <a:gd name="T117" fmla="*/ 184 h 1149"/>
                  <a:gd name="T118" fmla="*/ 610 w 1063"/>
                  <a:gd name="T119" fmla="*/ 212 h 1149"/>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063"/>
                  <a:gd name="T181" fmla="*/ 0 h 1149"/>
                  <a:gd name="T182" fmla="*/ 1063 w 1063"/>
                  <a:gd name="T183" fmla="*/ 1149 h 1149"/>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063" h="1149">
                    <a:moveTo>
                      <a:pt x="610" y="212"/>
                    </a:moveTo>
                    <a:lnTo>
                      <a:pt x="610" y="212"/>
                    </a:lnTo>
                    <a:lnTo>
                      <a:pt x="624" y="212"/>
                    </a:lnTo>
                    <a:lnTo>
                      <a:pt x="624" y="227"/>
                    </a:lnTo>
                    <a:lnTo>
                      <a:pt x="638" y="227"/>
                    </a:lnTo>
                    <a:lnTo>
                      <a:pt x="638" y="241"/>
                    </a:lnTo>
                    <a:lnTo>
                      <a:pt x="652" y="241"/>
                    </a:lnTo>
                    <a:lnTo>
                      <a:pt x="666" y="241"/>
                    </a:lnTo>
                    <a:lnTo>
                      <a:pt x="666" y="255"/>
                    </a:lnTo>
                    <a:lnTo>
                      <a:pt x="680" y="255"/>
                    </a:lnTo>
                    <a:lnTo>
                      <a:pt x="709" y="269"/>
                    </a:lnTo>
                    <a:lnTo>
                      <a:pt x="766" y="297"/>
                    </a:lnTo>
                    <a:lnTo>
                      <a:pt x="794" y="312"/>
                    </a:lnTo>
                    <a:lnTo>
                      <a:pt x="808" y="297"/>
                    </a:lnTo>
                    <a:lnTo>
                      <a:pt x="808" y="283"/>
                    </a:lnTo>
                    <a:lnTo>
                      <a:pt x="822" y="283"/>
                    </a:lnTo>
                    <a:lnTo>
                      <a:pt x="865" y="269"/>
                    </a:lnTo>
                    <a:lnTo>
                      <a:pt x="879" y="255"/>
                    </a:lnTo>
                    <a:lnTo>
                      <a:pt x="879" y="241"/>
                    </a:lnTo>
                    <a:lnTo>
                      <a:pt x="893" y="241"/>
                    </a:lnTo>
                    <a:lnTo>
                      <a:pt x="922" y="241"/>
                    </a:lnTo>
                    <a:lnTo>
                      <a:pt x="936" y="241"/>
                    </a:lnTo>
                    <a:lnTo>
                      <a:pt x="950" y="241"/>
                    </a:lnTo>
                    <a:lnTo>
                      <a:pt x="950" y="212"/>
                    </a:lnTo>
                    <a:lnTo>
                      <a:pt x="950" y="198"/>
                    </a:lnTo>
                    <a:lnTo>
                      <a:pt x="964" y="184"/>
                    </a:lnTo>
                    <a:lnTo>
                      <a:pt x="992" y="184"/>
                    </a:lnTo>
                    <a:lnTo>
                      <a:pt x="1035" y="184"/>
                    </a:lnTo>
                    <a:lnTo>
                      <a:pt x="1049" y="184"/>
                    </a:lnTo>
                    <a:lnTo>
                      <a:pt x="1049" y="198"/>
                    </a:lnTo>
                    <a:lnTo>
                      <a:pt x="1049" y="212"/>
                    </a:lnTo>
                    <a:lnTo>
                      <a:pt x="1035" y="212"/>
                    </a:lnTo>
                    <a:lnTo>
                      <a:pt x="1035" y="227"/>
                    </a:lnTo>
                    <a:lnTo>
                      <a:pt x="1035" y="241"/>
                    </a:lnTo>
                    <a:lnTo>
                      <a:pt x="1035" y="255"/>
                    </a:lnTo>
                    <a:lnTo>
                      <a:pt x="1021" y="269"/>
                    </a:lnTo>
                    <a:lnTo>
                      <a:pt x="1021" y="283"/>
                    </a:lnTo>
                    <a:lnTo>
                      <a:pt x="1021" y="297"/>
                    </a:lnTo>
                    <a:lnTo>
                      <a:pt x="1007" y="297"/>
                    </a:lnTo>
                    <a:lnTo>
                      <a:pt x="1007" y="312"/>
                    </a:lnTo>
                    <a:lnTo>
                      <a:pt x="1007" y="326"/>
                    </a:lnTo>
                    <a:lnTo>
                      <a:pt x="1007" y="340"/>
                    </a:lnTo>
                    <a:lnTo>
                      <a:pt x="1007" y="354"/>
                    </a:lnTo>
                    <a:lnTo>
                      <a:pt x="1007" y="368"/>
                    </a:lnTo>
                    <a:lnTo>
                      <a:pt x="1007" y="383"/>
                    </a:lnTo>
                    <a:lnTo>
                      <a:pt x="1007" y="397"/>
                    </a:lnTo>
                    <a:lnTo>
                      <a:pt x="1021" y="397"/>
                    </a:lnTo>
                    <a:lnTo>
                      <a:pt x="1021" y="411"/>
                    </a:lnTo>
                    <a:lnTo>
                      <a:pt x="1035" y="439"/>
                    </a:lnTo>
                    <a:lnTo>
                      <a:pt x="1035" y="454"/>
                    </a:lnTo>
                    <a:lnTo>
                      <a:pt x="1035" y="482"/>
                    </a:lnTo>
                    <a:lnTo>
                      <a:pt x="1049" y="524"/>
                    </a:lnTo>
                    <a:lnTo>
                      <a:pt x="1049" y="553"/>
                    </a:lnTo>
                    <a:lnTo>
                      <a:pt x="1063" y="567"/>
                    </a:lnTo>
                    <a:lnTo>
                      <a:pt x="1049" y="567"/>
                    </a:lnTo>
                    <a:lnTo>
                      <a:pt x="1049" y="581"/>
                    </a:lnTo>
                    <a:lnTo>
                      <a:pt x="1035" y="581"/>
                    </a:lnTo>
                    <a:lnTo>
                      <a:pt x="1021" y="581"/>
                    </a:lnTo>
                    <a:lnTo>
                      <a:pt x="1007" y="595"/>
                    </a:lnTo>
                    <a:lnTo>
                      <a:pt x="992" y="595"/>
                    </a:lnTo>
                    <a:lnTo>
                      <a:pt x="978" y="610"/>
                    </a:lnTo>
                    <a:lnTo>
                      <a:pt x="964" y="610"/>
                    </a:lnTo>
                    <a:lnTo>
                      <a:pt x="964" y="624"/>
                    </a:lnTo>
                    <a:lnTo>
                      <a:pt x="950" y="624"/>
                    </a:lnTo>
                    <a:lnTo>
                      <a:pt x="936" y="638"/>
                    </a:lnTo>
                    <a:lnTo>
                      <a:pt x="922" y="638"/>
                    </a:lnTo>
                    <a:lnTo>
                      <a:pt x="922" y="652"/>
                    </a:lnTo>
                    <a:lnTo>
                      <a:pt x="907" y="652"/>
                    </a:lnTo>
                    <a:lnTo>
                      <a:pt x="907" y="666"/>
                    </a:lnTo>
                    <a:lnTo>
                      <a:pt x="893" y="666"/>
                    </a:lnTo>
                    <a:lnTo>
                      <a:pt x="893" y="680"/>
                    </a:lnTo>
                    <a:lnTo>
                      <a:pt x="879" y="680"/>
                    </a:lnTo>
                    <a:lnTo>
                      <a:pt x="879" y="695"/>
                    </a:lnTo>
                    <a:lnTo>
                      <a:pt x="865" y="695"/>
                    </a:lnTo>
                    <a:lnTo>
                      <a:pt x="865" y="709"/>
                    </a:lnTo>
                    <a:lnTo>
                      <a:pt x="836" y="751"/>
                    </a:lnTo>
                    <a:lnTo>
                      <a:pt x="822" y="751"/>
                    </a:lnTo>
                    <a:lnTo>
                      <a:pt x="808" y="780"/>
                    </a:lnTo>
                    <a:lnTo>
                      <a:pt x="780" y="808"/>
                    </a:lnTo>
                    <a:lnTo>
                      <a:pt x="751" y="865"/>
                    </a:lnTo>
                    <a:lnTo>
                      <a:pt x="737" y="879"/>
                    </a:lnTo>
                    <a:lnTo>
                      <a:pt x="723" y="922"/>
                    </a:lnTo>
                    <a:lnTo>
                      <a:pt x="709" y="922"/>
                    </a:lnTo>
                    <a:lnTo>
                      <a:pt x="680" y="978"/>
                    </a:lnTo>
                    <a:lnTo>
                      <a:pt x="652" y="1021"/>
                    </a:lnTo>
                    <a:lnTo>
                      <a:pt x="624" y="1035"/>
                    </a:lnTo>
                    <a:lnTo>
                      <a:pt x="581" y="1063"/>
                    </a:lnTo>
                    <a:lnTo>
                      <a:pt x="524" y="1078"/>
                    </a:lnTo>
                    <a:lnTo>
                      <a:pt x="510" y="1092"/>
                    </a:lnTo>
                    <a:lnTo>
                      <a:pt x="496" y="1092"/>
                    </a:lnTo>
                    <a:lnTo>
                      <a:pt x="411" y="1134"/>
                    </a:lnTo>
                    <a:lnTo>
                      <a:pt x="397" y="1134"/>
                    </a:lnTo>
                    <a:lnTo>
                      <a:pt x="383" y="1134"/>
                    </a:lnTo>
                    <a:lnTo>
                      <a:pt x="383" y="1149"/>
                    </a:lnTo>
                    <a:lnTo>
                      <a:pt x="368" y="1149"/>
                    </a:lnTo>
                    <a:lnTo>
                      <a:pt x="354" y="1134"/>
                    </a:lnTo>
                    <a:lnTo>
                      <a:pt x="354" y="1120"/>
                    </a:lnTo>
                    <a:lnTo>
                      <a:pt x="340" y="1120"/>
                    </a:lnTo>
                    <a:lnTo>
                      <a:pt x="340" y="1106"/>
                    </a:lnTo>
                    <a:lnTo>
                      <a:pt x="340" y="1092"/>
                    </a:lnTo>
                    <a:lnTo>
                      <a:pt x="326" y="1092"/>
                    </a:lnTo>
                    <a:lnTo>
                      <a:pt x="326" y="1078"/>
                    </a:lnTo>
                    <a:lnTo>
                      <a:pt x="312" y="1063"/>
                    </a:lnTo>
                    <a:lnTo>
                      <a:pt x="312" y="1049"/>
                    </a:lnTo>
                    <a:lnTo>
                      <a:pt x="298" y="1035"/>
                    </a:lnTo>
                    <a:lnTo>
                      <a:pt x="283" y="1007"/>
                    </a:lnTo>
                    <a:lnTo>
                      <a:pt x="255" y="978"/>
                    </a:lnTo>
                    <a:lnTo>
                      <a:pt x="255" y="964"/>
                    </a:lnTo>
                    <a:lnTo>
                      <a:pt x="241" y="964"/>
                    </a:lnTo>
                    <a:lnTo>
                      <a:pt x="241" y="950"/>
                    </a:lnTo>
                    <a:lnTo>
                      <a:pt x="241" y="936"/>
                    </a:lnTo>
                    <a:lnTo>
                      <a:pt x="227" y="936"/>
                    </a:lnTo>
                    <a:lnTo>
                      <a:pt x="227" y="922"/>
                    </a:lnTo>
                    <a:lnTo>
                      <a:pt x="212" y="922"/>
                    </a:lnTo>
                    <a:lnTo>
                      <a:pt x="212" y="907"/>
                    </a:lnTo>
                    <a:lnTo>
                      <a:pt x="198" y="907"/>
                    </a:lnTo>
                    <a:lnTo>
                      <a:pt x="198" y="893"/>
                    </a:lnTo>
                    <a:lnTo>
                      <a:pt x="170" y="879"/>
                    </a:lnTo>
                    <a:lnTo>
                      <a:pt x="156" y="879"/>
                    </a:lnTo>
                    <a:lnTo>
                      <a:pt x="142" y="879"/>
                    </a:lnTo>
                    <a:lnTo>
                      <a:pt x="127" y="879"/>
                    </a:lnTo>
                    <a:lnTo>
                      <a:pt x="113" y="879"/>
                    </a:lnTo>
                    <a:lnTo>
                      <a:pt x="99" y="865"/>
                    </a:lnTo>
                    <a:lnTo>
                      <a:pt x="85" y="865"/>
                    </a:lnTo>
                    <a:lnTo>
                      <a:pt x="71" y="865"/>
                    </a:lnTo>
                    <a:lnTo>
                      <a:pt x="42" y="865"/>
                    </a:lnTo>
                    <a:lnTo>
                      <a:pt x="14" y="851"/>
                    </a:lnTo>
                    <a:lnTo>
                      <a:pt x="14" y="837"/>
                    </a:lnTo>
                    <a:lnTo>
                      <a:pt x="14" y="822"/>
                    </a:lnTo>
                    <a:lnTo>
                      <a:pt x="14" y="808"/>
                    </a:lnTo>
                    <a:lnTo>
                      <a:pt x="14" y="780"/>
                    </a:lnTo>
                    <a:lnTo>
                      <a:pt x="28" y="766"/>
                    </a:lnTo>
                    <a:lnTo>
                      <a:pt x="56" y="709"/>
                    </a:lnTo>
                    <a:lnTo>
                      <a:pt x="71" y="709"/>
                    </a:lnTo>
                    <a:lnTo>
                      <a:pt x="71" y="695"/>
                    </a:lnTo>
                    <a:lnTo>
                      <a:pt x="71" y="680"/>
                    </a:lnTo>
                    <a:lnTo>
                      <a:pt x="71" y="652"/>
                    </a:lnTo>
                    <a:lnTo>
                      <a:pt x="71" y="638"/>
                    </a:lnTo>
                    <a:lnTo>
                      <a:pt x="71" y="624"/>
                    </a:lnTo>
                    <a:lnTo>
                      <a:pt x="71" y="610"/>
                    </a:lnTo>
                    <a:lnTo>
                      <a:pt x="71" y="595"/>
                    </a:lnTo>
                    <a:lnTo>
                      <a:pt x="56" y="581"/>
                    </a:lnTo>
                    <a:lnTo>
                      <a:pt x="56" y="567"/>
                    </a:lnTo>
                    <a:lnTo>
                      <a:pt x="56" y="553"/>
                    </a:lnTo>
                    <a:lnTo>
                      <a:pt x="56" y="539"/>
                    </a:lnTo>
                    <a:lnTo>
                      <a:pt x="42" y="539"/>
                    </a:lnTo>
                    <a:lnTo>
                      <a:pt x="42" y="510"/>
                    </a:lnTo>
                    <a:lnTo>
                      <a:pt x="28" y="496"/>
                    </a:lnTo>
                    <a:lnTo>
                      <a:pt x="28" y="482"/>
                    </a:lnTo>
                    <a:lnTo>
                      <a:pt x="42" y="468"/>
                    </a:lnTo>
                    <a:lnTo>
                      <a:pt x="42" y="454"/>
                    </a:lnTo>
                    <a:lnTo>
                      <a:pt x="56" y="454"/>
                    </a:lnTo>
                    <a:lnTo>
                      <a:pt x="71" y="439"/>
                    </a:lnTo>
                    <a:lnTo>
                      <a:pt x="85" y="439"/>
                    </a:lnTo>
                    <a:lnTo>
                      <a:pt x="85" y="425"/>
                    </a:lnTo>
                    <a:lnTo>
                      <a:pt x="71" y="411"/>
                    </a:lnTo>
                    <a:lnTo>
                      <a:pt x="56" y="397"/>
                    </a:lnTo>
                    <a:lnTo>
                      <a:pt x="42" y="354"/>
                    </a:lnTo>
                    <a:lnTo>
                      <a:pt x="0" y="312"/>
                    </a:lnTo>
                    <a:lnTo>
                      <a:pt x="0" y="297"/>
                    </a:lnTo>
                    <a:lnTo>
                      <a:pt x="28" y="283"/>
                    </a:lnTo>
                    <a:lnTo>
                      <a:pt x="71" y="255"/>
                    </a:lnTo>
                    <a:lnTo>
                      <a:pt x="85" y="241"/>
                    </a:lnTo>
                    <a:lnTo>
                      <a:pt x="99" y="241"/>
                    </a:lnTo>
                    <a:lnTo>
                      <a:pt x="113" y="227"/>
                    </a:lnTo>
                    <a:lnTo>
                      <a:pt x="142" y="212"/>
                    </a:lnTo>
                    <a:lnTo>
                      <a:pt x="156" y="198"/>
                    </a:lnTo>
                    <a:lnTo>
                      <a:pt x="170" y="198"/>
                    </a:lnTo>
                    <a:lnTo>
                      <a:pt x="170" y="184"/>
                    </a:lnTo>
                    <a:lnTo>
                      <a:pt x="198" y="170"/>
                    </a:lnTo>
                    <a:lnTo>
                      <a:pt x="227" y="141"/>
                    </a:lnTo>
                    <a:lnTo>
                      <a:pt x="241" y="127"/>
                    </a:lnTo>
                    <a:lnTo>
                      <a:pt x="269" y="113"/>
                    </a:lnTo>
                    <a:lnTo>
                      <a:pt x="283" y="99"/>
                    </a:lnTo>
                    <a:lnTo>
                      <a:pt x="312" y="85"/>
                    </a:lnTo>
                    <a:lnTo>
                      <a:pt x="340" y="71"/>
                    </a:lnTo>
                    <a:lnTo>
                      <a:pt x="368" y="42"/>
                    </a:lnTo>
                    <a:lnTo>
                      <a:pt x="411" y="14"/>
                    </a:lnTo>
                    <a:lnTo>
                      <a:pt x="425" y="0"/>
                    </a:lnTo>
                    <a:lnTo>
                      <a:pt x="439" y="0"/>
                    </a:lnTo>
                    <a:lnTo>
                      <a:pt x="454" y="28"/>
                    </a:lnTo>
                    <a:lnTo>
                      <a:pt x="468" y="28"/>
                    </a:lnTo>
                    <a:lnTo>
                      <a:pt x="482" y="42"/>
                    </a:lnTo>
                    <a:lnTo>
                      <a:pt x="496" y="71"/>
                    </a:lnTo>
                    <a:lnTo>
                      <a:pt x="510" y="85"/>
                    </a:lnTo>
                    <a:lnTo>
                      <a:pt x="510" y="99"/>
                    </a:lnTo>
                    <a:lnTo>
                      <a:pt x="524" y="99"/>
                    </a:lnTo>
                    <a:lnTo>
                      <a:pt x="524" y="113"/>
                    </a:lnTo>
                    <a:lnTo>
                      <a:pt x="539" y="113"/>
                    </a:lnTo>
                    <a:lnTo>
                      <a:pt x="539" y="127"/>
                    </a:lnTo>
                    <a:lnTo>
                      <a:pt x="553" y="141"/>
                    </a:lnTo>
                    <a:lnTo>
                      <a:pt x="567" y="156"/>
                    </a:lnTo>
                    <a:lnTo>
                      <a:pt x="567" y="170"/>
                    </a:lnTo>
                    <a:lnTo>
                      <a:pt x="581" y="170"/>
                    </a:lnTo>
                    <a:lnTo>
                      <a:pt x="581" y="184"/>
                    </a:lnTo>
                    <a:lnTo>
                      <a:pt x="595" y="198"/>
                    </a:lnTo>
                    <a:lnTo>
                      <a:pt x="610" y="212"/>
                    </a:lnTo>
                    <a:close/>
                  </a:path>
                </a:pathLst>
              </a:custGeom>
              <a:pattFill prst="lgGrid">
                <a:fgClr>
                  <a:schemeClr val="accent1">
                    <a:lumMod val="60000"/>
                    <a:lumOff val="40000"/>
                  </a:schemeClr>
                </a:fgClr>
                <a:bgClr>
                  <a:srgbClr val="FFFFFF"/>
                </a:bgClr>
              </a:pattFill>
              <a:ln w="9525">
                <a:solidFill>
                  <a:srgbClr val="333333"/>
                </a:solidFill>
                <a:round/>
                <a:headEnd/>
                <a:tailEnd/>
              </a:ln>
            </p:spPr>
            <p:txBody>
              <a:bodyPr/>
              <a:lstStyle/>
              <a:p>
                <a:pPr eaLnBrk="1" hangingPunct="1">
                  <a:defRPr/>
                </a:pPr>
                <a:endParaRPr lang="ja-JP" altLang="en-US"/>
              </a:p>
            </p:txBody>
          </p:sp>
          <p:sp>
            <p:nvSpPr>
              <p:cNvPr id="193" name="Freeform 38"/>
              <p:cNvSpPr>
                <a:spLocks/>
              </p:cNvSpPr>
              <p:nvPr/>
            </p:nvSpPr>
            <p:spPr bwMode="auto">
              <a:xfrm>
                <a:off x="5630" y="5490"/>
                <a:ext cx="1702" cy="2539"/>
              </a:xfrm>
              <a:custGeom>
                <a:avLst/>
                <a:gdLst>
                  <a:gd name="T0" fmla="*/ 837 w 1702"/>
                  <a:gd name="T1" fmla="*/ 156 h 2539"/>
                  <a:gd name="T2" fmla="*/ 1177 w 1702"/>
                  <a:gd name="T3" fmla="*/ 468 h 2539"/>
                  <a:gd name="T4" fmla="*/ 1248 w 1702"/>
                  <a:gd name="T5" fmla="*/ 624 h 2539"/>
                  <a:gd name="T6" fmla="*/ 1305 w 1702"/>
                  <a:gd name="T7" fmla="*/ 737 h 2539"/>
                  <a:gd name="T8" fmla="*/ 1291 w 1702"/>
                  <a:gd name="T9" fmla="*/ 851 h 2539"/>
                  <a:gd name="T10" fmla="*/ 1277 w 1702"/>
                  <a:gd name="T11" fmla="*/ 1007 h 2539"/>
                  <a:gd name="T12" fmla="*/ 1277 w 1702"/>
                  <a:gd name="T13" fmla="*/ 1120 h 2539"/>
                  <a:gd name="T14" fmla="*/ 1206 w 1702"/>
                  <a:gd name="T15" fmla="*/ 1134 h 2539"/>
                  <a:gd name="T16" fmla="*/ 1135 w 1702"/>
                  <a:gd name="T17" fmla="*/ 1106 h 2539"/>
                  <a:gd name="T18" fmla="*/ 1021 w 1702"/>
                  <a:gd name="T19" fmla="*/ 1063 h 2539"/>
                  <a:gd name="T20" fmla="*/ 979 w 1702"/>
                  <a:gd name="T21" fmla="*/ 1035 h 2539"/>
                  <a:gd name="T22" fmla="*/ 851 w 1702"/>
                  <a:gd name="T23" fmla="*/ 1021 h 2539"/>
                  <a:gd name="T24" fmla="*/ 823 w 1702"/>
                  <a:gd name="T25" fmla="*/ 964 h 2539"/>
                  <a:gd name="T26" fmla="*/ 780 w 1702"/>
                  <a:gd name="T27" fmla="*/ 993 h 2539"/>
                  <a:gd name="T28" fmla="*/ 780 w 1702"/>
                  <a:gd name="T29" fmla="*/ 1177 h 2539"/>
                  <a:gd name="T30" fmla="*/ 851 w 1702"/>
                  <a:gd name="T31" fmla="*/ 1234 h 2539"/>
                  <a:gd name="T32" fmla="*/ 993 w 1702"/>
                  <a:gd name="T33" fmla="*/ 1262 h 2539"/>
                  <a:gd name="T34" fmla="*/ 1121 w 1702"/>
                  <a:gd name="T35" fmla="*/ 1361 h 2539"/>
                  <a:gd name="T36" fmla="*/ 1234 w 1702"/>
                  <a:gd name="T37" fmla="*/ 1347 h 2539"/>
                  <a:gd name="T38" fmla="*/ 1206 w 1702"/>
                  <a:gd name="T39" fmla="*/ 1248 h 2539"/>
                  <a:gd name="T40" fmla="*/ 1206 w 1702"/>
                  <a:gd name="T41" fmla="*/ 1205 h 2539"/>
                  <a:gd name="T42" fmla="*/ 1234 w 1702"/>
                  <a:gd name="T43" fmla="*/ 1276 h 2539"/>
                  <a:gd name="T44" fmla="*/ 1319 w 1702"/>
                  <a:gd name="T45" fmla="*/ 1319 h 2539"/>
                  <a:gd name="T46" fmla="*/ 1319 w 1702"/>
                  <a:gd name="T47" fmla="*/ 1361 h 2539"/>
                  <a:gd name="T48" fmla="*/ 1433 w 1702"/>
                  <a:gd name="T49" fmla="*/ 1446 h 2539"/>
                  <a:gd name="T50" fmla="*/ 1532 w 1702"/>
                  <a:gd name="T51" fmla="*/ 1461 h 2539"/>
                  <a:gd name="T52" fmla="*/ 1589 w 1702"/>
                  <a:gd name="T53" fmla="*/ 1532 h 2539"/>
                  <a:gd name="T54" fmla="*/ 1688 w 1702"/>
                  <a:gd name="T55" fmla="*/ 1546 h 2539"/>
                  <a:gd name="T56" fmla="*/ 1688 w 1702"/>
                  <a:gd name="T57" fmla="*/ 1602 h 2539"/>
                  <a:gd name="T58" fmla="*/ 1702 w 1702"/>
                  <a:gd name="T59" fmla="*/ 1688 h 2539"/>
                  <a:gd name="T60" fmla="*/ 1631 w 1702"/>
                  <a:gd name="T61" fmla="*/ 1773 h 2539"/>
                  <a:gd name="T62" fmla="*/ 1575 w 1702"/>
                  <a:gd name="T63" fmla="*/ 1844 h 2539"/>
                  <a:gd name="T64" fmla="*/ 1433 w 1702"/>
                  <a:gd name="T65" fmla="*/ 1929 h 2539"/>
                  <a:gd name="T66" fmla="*/ 1433 w 1702"/>
                  <a:gd name="T67" fmla="*/ 2085 h 2539"/>
                  <a:gd name="T68" fmla="*/ 1433 w 1702"/>
                  <a:gd name="T69" fmla="*/ 2212 h 2539"/>
                  <a:gd name="T70" fmla="*/ 1333 w 1702"/>
                  <a:gd name="T71" fmla="*/ 2269 h 2539"/>
                  <a:gd name="T72" fmla="*/ 1121 w 1702"/>
                  <a:gd name="T73" fmla="*/ 2227 h 2539"/>
                  <a:gd name="T74" fmla="*/ 1135 w 1702"/>
                  <a:gd name="T75" fmla="*/ 2297 h 2539"/>
                  <a:gd name="T76" fmla="*/ 1078 w 1702"/>
                  <a:gd name="T77" fmla="*/ 2368 h 2539"/>
                  <a:gd name="T78" fmla="*/ 1107 w 1702"/>
                  <a:gd name="T79" fmla="*/ 2454 h 2539"/>
                  <a:gd name="T80" fmla="*/ 1050 w 1702"/>
                  <a:gd name="T81" fmla="*/ 2524 h 2539"/>
                  <a:gd name="T82" fmla="*/ 1050 w 1702"/>
                  <a:gd name="T83" fmla="*/ 2397 h 2539"/>
                  <a:gd name="T84" fmla="*/ 993 w 1702"/>
                  <a:gd name="T85" fmla="*/ 2326 h 2539"/>
                  <a:gd name="T86" fmla="*/ 951 w 1702"/>
                  <a:gd name="T87" fmla="*/ 2241 h 2539"/>
                  <a:gd name="T88" fmla="*/ 851 w 1702"/>
                  <a:gd name="T89" fmla="*/ 2184 h 2539"/>
                  <a:gd name="T90" fmla="*/ 752 w 1702"/>
                  <a:gd name="T91" fmla="*/ 2184 h 2539"/>
                  <a:gd name="T92" fmla="*/ 624 w 1702"/>
                  <a:gd name="T93" fmla="*/ 2184 h 2539"/>
                  <a:gd name="T94" fmla="*/ 497 w 1702"/>
                  <a:gd name="T95" fmla="*/ 2184 h 2539"/>
                  <a:gd name="T96" fmla="*/ 355 w 1702"/>
                  <a:gd name="T97" fmla="*/ 2184 h 2539"/>
                  <a:gd name="T98" fmla="*/ 298 w 1702"/>
                  <a:gd name="T99" fmla="*/ 2170 h 2539"/>
                  <a:gd name="T100" fmla="*/ 185 w 1702"/>
                  <a:gd name="T101" fmla="*/ 2170 h 2539"/>
                  <a:gd name="T102" fmla="*/ 114 w 1702"/>
                  <a:gd name="T103" fmla="*/ 2099 h 2539"/>
                  <a:gd name="T104" fmla="*/ 114 w 1702"/>
                  <a:gd name="T105" fmla="*/ 1985 h 2539"/>
                  <a:gd name="T106" fmla="*/ 114 w 1702"/>
                  <a:gd name="T107" fmla="*/ 1900 h 2539"/>
                  <a:gd name="T108" fmla="*/ 128 w 1702"/>
                  <a:gd name="T109" fmla="*/ 1631 h 2539"/>
                  <a:gd name="T110" fmla="*/ 0 w 1702"/>
                  <a:gd name="T111" fmla="*/ 1461 h 2539"/>
                  <a:gd name="T112" fmla="*/ 0 w 1702"/>
                  <a:gd name="T113" fmla="*/ 1276 h 2539"/>
                  <a:gd name="T114" fmla="*/ 114 w 1702"/>
                  <a:gd name="T115" fmla="*/ 794 h 2539"/>
                  <a:gd name="T116" fmla="*/ 327 w 1702"/>
                  <a:gd name="T117" fmla="*/ 411 h 2539"/>
                  <a:gd name="T118" fmla="*/ 483 w 1702"/>
                  <a:gd name="T119" fmla="*/ 496 h 2539"/>
                  <a:gd name="T120" fmla="*/ 454 w 1702"/>
                  <a:gd name="T121" fmla="*/ 411 h 2539"/>
                  <a:gd name="T122" fmla="*/ 454 w 1702"/>
                  <a:gd name="T123" fmla="*/ 297 h 2539"/>
                  <a:gd name="T124" fmla="*/ 497 w 1702"/>
                  <a:gd name="T125" fmla="*/ 71 h 2539"/>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702"/>
                  <a:gd name="T190" fmla="*/ 0 h 2539"/>
                  <a:gd name="T191" fmla="*/ 1702 w 1702"/>
                  <a:gd name="T192" fmla="*/ 2539 h 2539"/>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702" h="2539">
                    <a:moveTo>
                      <a:pt x="610" y="0"/>
                    </a:moveTo>
                    <a:lnTo>
                      <a:pt x="610" y="42"/>
                    </a:lnTo>
                    <a:lnTo>
                      <a:pt x="653" y="42"/>
                    </a:lnTo>
                    <a:lnTo>
                      <a:pt x="695" y="42"/>
                    </a:lnTo>
                    <a:lnTo>
                      <a:pt x="738" y="42"/>
                    </a:lnTo>
                    <a:lnTo>
                      <a:pt x="752" y="42"/>
                    </a:lnTo>
                    <a:lnTo>
                      <a:pt x="752" y="71"/>
                    </a:lnTo>
                    <a:lnTo>
                      <a:pt x="752" y="85"/>
                    </a:lnTo>
                    <a:lnTo>
                      <a:pt x="752" y="113"/>
                    </a:lnTo>
                    <a:lnTo>
                      <a:pt x="752" y="156"/>
                    </a:lnTo>
                    <a:lnTo>
                      <a:pt x="780" y="156"/>
                    </a:lnTo>
                    <a:lnTo>
                      <a:pt x="795" y="156"/>
                    </a:lnTo>
                    <a:lnTo>
                      <a:pt x="823" y="156"/>
                    </a:lnTo>
                    <a:lnTo>
                      <a:pt x="837" y="156"/>
                    </a:lnTo>
                    <a:lnTo>
                      <a:pt x="908" y="156"/>
                    </a:lnTo>
                    <a:lnTo>
                      <a:pt x="922" y="269"/>
                    </a:lnTo>
                    <a:lnTo>
                      <a:pt x="936" y="269"/>
                    </a:lnTo>
                    <a:lnTo>
                      <a:pt x="965" y="269"/>
                    </a:lnTo>
                    <a:lnTo>
                      <a:pt x="1021" y="269"/>
                    </a:lnTo>
                    <a:lnTo>
                      <a:pt x="1021" y="340"/>
                    </a:lnTo>
                    <a:lnTo>
                      <a:pt x="1021" y="354"/>
                    </a:lnTo>
                    <a:lnTo>
                      <a:pt x="1021" y="383"/>
                    </a:lnTo>
                    <a:lnTo>
                      <a:pt x="1021" y="397"/>
                    </a:lnTo>
                    <a:lnTo>
                      <a:pt x="1021" y="411"/>
                    </a:lnTo>
                    <a:lnTo>
                      <a:pt x="1021" y="439"/>
                    </a:lnTo>
                    <a:lnTo>
                      <a:pt x="1036" y="439"/>
                    </a:lnTo>
                    <a:lnTo>
                      <a:pt x="1064" y="439"/>
                    </a:lnTo>
                    <a:lnTo>
                      <a:pt x="1135" y="439"/>
                    </a:lnTo>
                    <a:lnTo>
                      <a:pt x="1135" y="468"/>
                    </a:lnTo>
                    <a:lnTo>
                      <a:pt x="1149" y="468"/>
                    </a:lnTo>
                    <a:lnTo>
                      <a:pt x="1163" y="468"/>
                    </a:lnTo>
                    <a:lnTo>
                      <a:pt x="1177" y="468"/>
                    </a:lnTo>
                    <a:lnTo>
                      <a:pt x="1206" y="468"/>
                    </a:lnTo>
                    <a:lnTo>
                      <a:pt x="1220" y="468"/>
                    </a:lnTo>
                    <a:lnTo>
                      <a:pt x="1234" y="468"/>
                    </a:lnTo>
                    <a:lnTo>
                      <a:pt x="1248" y="468"/>
                    </a:lnTo>
                    <a:lnTo>
                      <a:pt x="1248" y="496"/>
                    </a:lnTo>
                    <a:lnTo>
                      <a:pt x="1248" y="539"/>
                    </a:lnTo>
                    <a:lnTo>
                      <a:pt x="1248" y="553"/>
                    </a:lnTo>
                    <a:lnTo>
                      <a:pt x="1248" y="567"/>
                    </a:lnTo>
                    <a:lnTo>
                      <a:pt x="1248" y="581"/>
                    </a:lnTo>
                    <a:lnTo>
                      <a:pt x="1248" y="595"/>
                    </a:lnTo>
                    <a:lnTo>
                      <a:pt x="1248" y="610"/>
                    </a:lnTo>
                    <a:lnTo>
                      <a:pt x="1248" y="624"/>
                    </a:lnTo>
                    <a:lnTo>
                      <a:pt x="1277" y="624"/>
                    </a:lnTo>
                    <a:lnTo>
                      <a:pt x="1291" y="624"/>
                    </a:lnTo>
                    <a:lnTo>
                      <a:pt x="1291" y="638"/>
                    </a:lnTo>
                    <a:lnTo>
                      <a:pt x="1291" y="652"/>
                    </a:lnTo>
                    <a:lnTo>
                      <a:pt x="1291" y="666"/>
                    </a:lnTo>
                    <a:lnTo>
                      <a:pt x="1291" y="680"/>
                    </a:lnTo>
                    <a:lnTo>
                      <a:pt x="1291" y="695"/>
                    </a:lnTo>
                    <a:lnTo>
                      <a:pt x="1291" y="709"/>
                    </a:lnTo>
                    <a:lnTo>
                      <a:pt x="1305" y="737"/>
                    </a:lnTo>
                    <a:lnTo>
                      <a:pt x="1305" y="751"/>
                    </a:lnTo>
                    <a:lnTo>
                      <a:pt x="1319" y="751"/>
                    </a:lnTo>
                    <a:lnTo>
                      <a:pt x="1319" y="766"/>
                    </a:lnTo>
                    <a:lnTo>
                      <a:pt x="1319" y="780"/>
                    </a:lnTo>
                    <a:lnTo>
                      <a:pt x="1333" y="794"/>
                    </a:lnTo>
                    <a:lnTo>
                      <a:pt x="1319" y="794"/>
                    </a:lnTo>
                    <a:lnTo>
                      <a:pt x="1305" y="794"/>
                    </a:lnTo>
                    <a:lnTo>
                      <a:pt x="1305" y="808"/>
                    </a:lnTo>
                    <a:lnTo>
                      <a:pt x="1305" y="822"/>
                    </a:lnTo>
                    <a:lnTo>
                      <a:pt x="1291" y="836"/>
                    </a:lnTo>
                    <a:lnTo>
                      <a:pt x="1291" y="851"/>
                    </a:lnTo>
                    <a:lnTo>
                      <a:pt x="1291" y="865"/>
                    </a:lnTo>
                    <a:lnTo>
                      <a:pt x="1277" y="865"/>
                    </a:lnTo>
                    <a:lnTo>
                      <a:pt x="1277" y="879"/>
                    </a:lnTo>
                    <a:lnTo>
                      <a:pt x="1277" y="893"/>
                    </a:lnTo>
                    <a:lnTo>
                      <a:pt x="1277" y="907"/>
                    </a:lnTo>
                    <a:lnTo>
                      <a:pt x="1263" y="907"/>
                    </a:lnTo>
                    <a:lnTo>
                      <a:pt x="1263" y="922"/>
                    </a:lnTo>
                    <a:lnTo>
                      <a:pt x="1263" y="936"/>
                    </a:lnTo>
                    <a:lnTo>
                      <a:pt x="1263" y="950"/>
                    </a:lnTo>
                    <a:lnTo>
                      <a:pt x="1263" y="964"/>
                    </a:lnTo>
                    <a:lnTo>
                      <a:pt x="1263" y="978"/>
                    </a:lnTo>
                    <a:lnTo>
                      <a:pt x="1277" y="978"/>
                    </a:lnTo>
                    <a:lnTo>
                      <a:pt x="1277" y="993"/>
                    </a:lnTo>
                    <a:lnTo>
                      <a:pt x="1277" y="1007"/>
                    </a:lnTo>
                    <a:lnTo>
                      <a:pt x="1277" y="1021"/>
                    </a:lnTo>
                    <a:lnTo>
                      <a:pt x="1277" y="1035"/>
                    </a:lnTo>
                    <a:lnTo>
                      <a:pt x="1277" y="1049"/>
                    </a:lnTo>
                    <a:lnTo>
                      <a:pt x="1277" y="1063"/>
                    </a:lnTo>
                    <a:lnTo>
                      <a:pt x="1263" y="1063"/>
                    </a:lnTo>
                    <a:lnTo>
                      <a:pt x="1248" y="1063"/>
                    </a:lnTo>
                    <a:lnTo>
                      <a:pt x="1248" y="1078"/>
                    </a:lnTo>
                    <a:lnTo>
                      <a:pt x="1248" y="1092"/>
                    </a:lnTo>
                    <a:lnTo>
                      <a:pt x="1263" y="1092"/>
                    </a:lnTo>
                    <a:lnTo>
                      <a:pt x="1277" y="1106"/>
                    </a:lnTo>
                    <a:lnTo>
                      <a:pt x="1277" y="1120"/>
                    </a:lnTo>
                    <a:lnTo>
                      <a:pt x="1277" y="1134"/>
                    </a:lnTo>
                    <a:lnTo>
                      <a:pt x="1277" y="1149"/>
                    </a:lnTo>
                    <a:lnTo>
                      <a:pt x="1263" y="1149"/>
                    </a:lnTo>
                    <a:lnTo>
                      <a:pt x="1248" y="1149"/>
                    </a:lnTo>
                    <a:lnTo>
                      <a:pt x="1248" y="1163"/>
                    </a:lnTo>
                    <a:lnTo>
                      <a:pt x="1234" y="1149"/>
                    </a:lnTo>
                    <a:lnTo>
                      <a:pt x="1220" y="1149"/>
                    </a:lnTo>
                    <a:lnTo>
                      <a:pt x="1220" y="1134"/>
                    </a:lnTo>
                    <a:lnTo>
                      <a:pt x="1206" y="1134"/>
                    </a:lnTo>
                    <a:lnTo>
                      <a:pt x="1192" y="1134"/>
                    </a:lnTo>
                    <a:lnTo>
                      <a:pt x="1177" y="1120"/>
                    </a:lnTo>
                    <a:lnTo>
                      <a:pt x="1163" y="1120"/>
                    </a:lnTo>
                    <a:lnTo>
                      <a:pt x="1149" y="1120"/>
                    </a:lnTo>
                    <a:lnTo>
                      <a:pt x="1149" y="1106"/>
                    </a:lnTo>
                    <a:lnTo>
                      <a:pt x="1135" y="1106"/>
                    </a:lnTo>
                    <a:lnTo>
                      <a:pt x="1121" y="1106"/>
                    </a:lnTo>
                    <a:lnTo>
                      <a:pt x="1107" y="1106"/>
                    </a:lnTo>
                    <a:lnTo>
                      <a:pt x="1092" y="1092"/>
                    </a:lnTo>
                    <a:lnTo>
                      <a:pt x="1064" y="1092"/>
                    </a:lnTo>
                    <a:lnTo>
                      <a:pt x="1050" y="1078"/>
                    </a:lnTo>
                    <a:lnTo>
                      <a:pt x="1036" y="1078"/>
                    </a:lnTo>
                    <a:lnTo>
                      <a:pt x="1050" y="1078"/>
                    </a:lnTo>
                    <a:lnTo>
                      <a:pt x="1050" y="1063"/>
                    </a:lnTo>
                    <a:lnTo>
                      <a:pt x="1036" y="1063"/>
                    </a:lnTo>
                    <a:lnTo>
                      <a:pt x="1021" y="1063"/>
                    </a:lnTo>
                    <a:lnTo>
                      <a:pt x="1021" y="1049"/>
                    </a:lnTo>
                    <a:lnTo>
                      <a:pt x="1021" y="1035"/>
                    </a:lnTo>
                    <a:lnTo>
                      <a:pt x="1007" y="1035"/>
                    </a:lnTo>
                    <a:lnTo>
                      <a:pt x="993" y="1035"/>
                    </a:lnTo>
                    <a:lnTo>
                      <a:pt x="979" y="1035"/>
                    </a:lnTo>
                    <a:lnTo>
                      <a:pt x="965" y="1035"/>
                    </a:lnTo>
                    <a:lnTo>
                      <a:pt x="951" y="1035"/>
                    </a:lnTo>
                    <a:lnTo>
                      <a:pt x="936" y="1035"/>
                    </a:lnTo>
                    <a:lnTo>
                      <a:pt x="922" y="1035"/>
                    </a:lnTo>
                    <a:lnTo>
                      <a:pt x="908" y="1021"/>
                    </a:lnTo>
                    <a:lnTo>
                      <a:pt x="894" y="1021"/>
                    </a:lnTo>
                    <a:lnTo>
                      <a:pt x="880" y="1007"/>
                    </a:lnTo>
                    <a:lnTo>
                      <a:pt x="865" y="1007"/>
                    </a:lnTo>
                    <a:lnTo>
                      <a:pt x="865" y="1021"/>
                    </a:lnTo>
                    <a:lnTo>
                      <a:pt x="851" y="1021"/>
                    </a:lnTo>
                    <a:lnTo>
                      <a:pt x="837" y="1021"/>
                    </a:lnTo>
                    <a:lnTo>
                      <a:pt x="837" y="1007"/>
                    </a:lnTo>
                    <a:lnTo>
                      <a:pt x="837" y="993"/>
                    </a:lnTo>
                    <a:lnTo>
                      <a:pt x="837" y="978"/>
                    </a:lnTo>
                    <a:lnTo>
                      <a:pt x="837" y="964"/>
                    </a:lnTo>
                    <a:lnTo>
                      <a:pt x="823" y="964"/>
                    </a:lnTo>
                    <a:lnTo>
                      <a:pt x="823" y="950"/>
                    </a:lnTo>
                    <a:lnTo>
                      <a:pt x="809" y="936"/>
                    </a:lnTo>
                    <a:lnTo>
                      <a:pt x="795" y="936"/>
                    </a:lnTo>
                    <a:lnTo>
                      <a:pt x="795" y="950"/>
                    </a:lnTo>
                    <a:lnTo>
                      <a:pt x="795" y="964"/>
                    </a:lnTo>
                    <a:lnTo>
                      <a:pt x="795" y="978"/>
                    </a:lnTo>
                    <a:lnTo>
                      <a:pt x="795" y="993"/>
                    </a:lnTo>
                    <a:lnTo>
                      <a:pt x="780" y="993"/>
                    </a:lnTo>
                    <a:lnTo>
                      <a:pt x="780" y="1007"/>
                    </a:lnTo>
                    <a:lnTo>
                      <a:pt x="780" y="1021"/>
                    </a:lnTo>
                    <a:lnTo>
                      <a:pt x="780" y="1035"/>
                    </a:lnTo>
                    <a:lnTo>
                      <a:pt x="780" y="1049"/>
                    </a:lnTo>
                    <a:lnTo>
                      <a:pt x="780" y="1063"/>
                    </a:lnTo>
                    <a:lnTo>
                      <a:pt x="780" y="1078"/>
                    </a:lnTo>
                    <a:lnTo>
                      <a:pt x="780" y="1092"/>
                    </a:lnTo>
                    <a:lnTo>
                      <a:pt x="780" y="1106"/>
                    </a:lnTo>
                    <a:lnTo>
                      <a:pt x="780" y="1120"/>
                    </a:lnTo>
                    <a:lnTo>
                      <a:pt x="780" y="1134"/>
                    </a:lnTo>
                    <a:lnTo>
                      <a:pt x="780" y="1149"/>
                    </a:lnTo>
                    <a:lnTo>
                      <a:pt x="780" y="1163"/>
                    </a:lnTo>
                    <a:lnTo>
                      <a:pt x="780" y="1177"/>
                    </a:lnTo>
                    <a:lnTo>
                      <a:pt x="780" y="1191"/>
                    </a:lnTo>
                    <a:lnTo>
                      <a:pt x="780" y="1205"/>
                    </a:lnTo>
                    <a:lnTo>
                      <a:pt x="780" y="1219"/>
                    </a:lnTo>
                    <a:lnTo>
                      <a:pt x="795" y="1219"/>
                    </a:lnTo>
                    <a:lnTo>
                      <a:pt x="809" y="1219"/>
                    </a:lnTo>
                    <a:lnTo>
                      <a:pt x="823" y="1219"/>
                    </a:lnTo>
                    <a:lnTo>
                      <a:pt x="837" y="1234"/>
                    </a:lnTo>
                    <a:lnTo>
                      <a:pt x="851" y="1234"/>
                    </a:lnTo>
                    <a:lnTo>
                      <a:pt x="865" y="1234"/>
                    </a:lnTo>
                    <a:lnTo>
                      <a:pt x="880" y="1219"/>
                    </a:lnTo>
                    <a:lnTo>
                      <a:pt x="894" y="1219"/>
                    </a:lnTo>
                    <a:lnTo>
                      <a:pt x="894" y="1234"/>
                    </a:lnTo>
                    <a:lnTo>
                      <a:pt x="908" y="1234"/>
                    </a:lnTo>
                    <a:lnTo>
                      <a:pt x="922" y="1248"/>
                    </a:lnTo>
                    <a:lnTo>
                      <a:pt x="951" y="1248"/>
                    </a:lnTo>
                    <a:lnTo>
                      <a:pt x="951" y="1262"/>
                    </a:lnTo>
                    <a:lnTo>
                      <a:pt x="965" y="1262"/>
                    </a:lnTo>
                    <a:lnTo>
                      <a:pt x="979" y="1262"/>
                    </a:lnTo>
                    <a:lnTo>
                      <a:pt x="993" y="1262"/>
                    </a:lnTo>
                    <a:lnTo>
                      <a:pt x="993" y="1276"/>
                    </a:lnTo>
                    <a:lnTo>
                      <a:pt x="993" y="1290"/>
                    </a:lnTo>
                    <a:lnTo>
                      <a:pt x="993" y="1305"/>
                    </a:lnTo>
                    <a:lnTo>
                      <a:pt x="1036" y="1305"/>
                    </a:lnTo>
                    <a:lnTo>
                      <a:pt x="1036" y="1319"/>
                    </a:lnTo>
                    <a:lnTo>
                      <a:pt x="1036" y="1347"/>
                    </a:lnTo>
                    <a:lnTo>
                      <a:pt x="1050" y="1347"/>
                    </a:lnTo>
                    <a:lnTo>
                      <a:pt x="1050" y="1361"/>
                    </a:lnTo>
                    <a:lnTo>
                      <a:pt x="1078" y="1361"/>
                    </a:lnTo>
                    <a:lnTo>
                      <a:pt x="1107" y="1361"/>
                    </a:lnTo>
                    <a:lnTo>
                      <a:pt x="1121" y="1361"/>
                    </a:lnTo>
                    <a:lnTo>
                      <a:pt x="1135" y="1361"/>
                    </a:lnTo>
                    <a:lnTo>
                      <a:pt x="1149" y="1361"/>
                    </a:lnTo>
                    <a:lnTo>
                      <a:pt x="1163" y="1361"/>
                    </a:lnTo>
                    <a:lnTo>
                      <a:pt x="1177" y="1361"/>
                    </a:lnTo>
                    <a:lnTo>
                      <a:pt x="1192" y="1361"/>
                    </a:lnTo>
                    <a:lnTo>
                      <a:pt x="1206" y="1361"/>
                    </a:lnTo>
                    <a:lnTo>
                      <a:pt x="1220" y="1347"/>
                    </a:lnTo>
                    <a:lnTo>
                      <a:pt x="1234" y="1347"/>
                    </a:lnTo>
                    <a:lnTo>
                      <a:pt x="1234" y="1333"/>
                    </a:lnTo>
                    <a:lnTo>
                      <a:pt x="1234" y="1319"/>
                    </a:lnTo>
                    <a:lnTo>
                      <a:pt x="1234" y="1305"/>
                    </a:lnTo>
                    <a:lnTo>
                      <a:pt x="1234" y="1290"/>
                    </a:lnTo>
                    <a:lnTo>
                      <a:pt x="1234" y="1276"/>
                    </a:lnTo>
                    <a:lnTo>
                      <a:pt x="1220" y="1276"/>
                    </a:lnTo>
                    <a:lnTo>
                      <a:pt x="1220" y="1262"/>
                    </a:lnTo>
                    <a:lnTo>
                      <a:pt x="1206" y="1262"/>
                    </a:lnTo>
                    <a:lnTo>
                      <a:pt x="1206" y="1248"/>
                    </a:lnTo>
                    <a:lnTo>
                      <a:pt x="1206" y="1234"/>
                    </a:lnTo>
                    <a:lnTo>
                      <a:pt x="1206" y="1219"/>
                    </a:lnTo>
                    <a:lnTo>
                      <a:pt x="1206" y="1205"/>
                    </a:lnTo>
                    <a:lnTo>
                      <a:pt x="1192" y="1205"/>
                    </a:lnTo>
                    <a:lnTo>
                      <a:pt x="1206" y="1205"/>
                    </a:lnTo>
                    <a:lnTo>
                      <a:pt x="1206" y="1191"/>
                    </a:lnTo>
                    <a:lnTo>
                      <a:pt x="1206" y="1205"/>
                    </a:lnTo>
                    <a:lnTo>
                      <a:pt x="1206" y="1219"/>
                    </a:lnTo>
                    <a:lnTo>
                      <a:pt x="1220" y="1219"/>
                    </a:lnTo>
                    <a:lnTo>
                      <a:pt x="1220" y="1234"/>
                    </a:lnTo>
                    <a:lnTo>
                      <a:pt x="1220" y="1248"/>
                    </a:lnTo>
                    <a:lnTo>
                      <a:pt x="1220" y="1262"/>
                    </a:lnTo>
                    <a:lnTo>
                      <a:pt x="1234" y="1262"/>
                    </a:lnTo>
                    <a:lnTo>
                      <a:pt x="1234" y="1276"/>
                    </a:lnTo>
                    <a:lnTo>
                      <a:pt x="1248" y="1276"/>
                    </a:lnTo>
                    <a:lnTo>
                      <a:pt x="1248" y="1290"/>
                    </a:lnTo>
                    <a:lnTo>
                      <a:pt x="1248" y="1305"/>
                    </a:lnTo>
                    <a:lnTo>
                      <a:pt x="1263" y="1305"/>
                    </a:lnTo>
                    <a:lnTo>
                      <a:pt x="1277" y="1305"/>
                    </a:lnTo>
                    <a:lnTo>
                      <a:pt x="1291" y="1305"/>
                    </a:lnTo>
                    <a:lnTo>
                      <a:pt x="1305" y="1305"/>
                    </a:lnTo>
                    <a:lnTo>
                      <a:pt x="1319" y="1305"/>
                    </a:lnTo>
                    <a:lnTo>
                      <a:pt x="1319" y="1319"/>
                    </a:lnTo>
                    <a:lnTo>
                      <a:pt x="1333" y="1319"/>
                    </a:lnTo>
                    <a:lnTo>
                      <a:pt x="1333" y="1305"/>
                    </a:lnTo>
                    <a:lnTo>
                      <a:pt x="1348" y="1305"/>
                    </a:lnTo>
                    <a:lnTo>
                      <a:pt x="1348" y="1319"/>
                    </a:lnTo>
                    <a:lnTo>
                      <a:pt x="1348" y="1333"/>
                    </a:lnTo>
                    <a:lnTo>
                      <a:pt x="1348" y="1347"/>
                    </a:lnTo>
                    <a:lnTo>
                      <a:pt x="1362" y="1347"/>
                    </a:lnTo>
                    <a:lnTo>
                      <a:pt x="1362" y="1361"/>
                    </a:lnTo>
                    <a:lnTo>
                      <a:pt x="1348" y="1361"/>
                    </a:lnTo>
                    <a:lnTo>
                      <a:pt x="1333" y="1361"/>
                    </a:lnTo>
                    <a:lnTo>
                      <a:pt x="1319" y="1361"/>
                    </a:lnTo>
                    <a:lnTo>
                      <a:pt x="1305" y="1361"/>
                    </a:lnTo>
                    <a:lnTo>
                      <a:pt x="1305" y="1375"/>
                    </a:lnTo>
                    <a:lnTo>
                      <a:pt x="1305" y="1390"/>
                    </a:lnTo>
                    <a:lnTo>
                      <a:pt x="1305" y="1418"/>
                    </a:lnTo>
                    <a:lnTo>
                      <a:pt x="1305" y="1432"/>
                    </a:lnTo>
                    <a:lnTo>
                      <a:pt x="1305" y="1446"/>
                    </a:lnTo>
                    <a:lnTo>
                      <a:pt x="1333" y="1446"/>
                    </a:lnTo>
                    <a:lnTo>
                      <a:pt x="1348" y="1446"/>
                    </a:lnTo>
                    <a:lnTo>
                      <a:pt x="1362" y="1446"/>
                    </a:lnTo>
                    <a:lnTo>
                      <a:pt x="1376" y="1446"/>
                    </a:lnTo>
                    <a:lnTo>
                      <a:pt x="1390" y="1446"/>
                    </a:lnTo>
                    <a:lnTo>
                      <a:pt x="1404" y="1446"/>
                    </a:lnTo>
                    <a:lnTo>
                      <a:pt x="1419" y="1446"/>
                    </a:lnTo>
                    <a:lnTo>
                      <a:pt x="1433" y="1446"/>
                    </a:lnTo>
                    <a:lnTo>
                      <a:pt x="1447" y="1446"/>
                    </a:lnTo>
                    <a:lnTo>
                      <a:pt x="1461" y="1432"/>
                    </a:lnTo>
                    <a:lnTo>
                      <a:pt x="1475" y="1432"/>
                    </a:lnTo>
                    <a:lnTo>
                      <a:pt x="1489" y="1432"/>
                    </a:lnTo>
                    <a:lnTo>
                      <a:pt x="1504" y="1432"/>
                    </a:lnTo>
                    <a:lnTo>
                      <a:pt x="1518" y="1432"/>
                    </a:lnTo>
                    <a:lnTo>
                      <a:pt x="1518" y="1446"/>
                    </a:lnTo>
                    <a:lnTo>
                      <a:pt x="1532" y="1446"/>
                    </a:lnTo>
                    <a:lnTo>
                      <a:pt x="1532" y="1461"/>
                    </a:lnTo>
                    <a:lnTo>
                      <a:pt x="1532" y="1475"/>
                    </a:lnTo>
                    <a:lnTo>
                      <a:pt x="1546" y="1475"/>
                    </a:lnTo>
                    <a:lnTo>
                      <a:pt x="1546" y="1489"/>
                    </a:lnTo>
                    <a:lnTo>
                      <a:pt x="1546" y="1503"/>
                    </a:lnTo>
                    <a:lnTo>
                      <a:pt x="1560" y="1503"/>
                    </a:lnTo>
                    <a:lnTo>
                      <a:pt x="1560" y="1517"/>
                    </a:lnTo>
                    <a:lnTo>
                      <a:pt x="1575" y="1517"/>
                    </a:lnTo>
                    <a:lnTo>
                      <a:pt x="1575" y="1532"/>
                    </a:lnTo>
                    <a:lnTo>
                      <a:pt x="1589" y="1532"/>
                    </a:lnTo>
                    <a:lnTo>
                      <a:pt x="1603" y="1546"/>
                    </a:lnTo>
                    <a:lnTo>
                      <a:pt x="1617" y="1560"/>
                    </a:lnTo>
                    <a:lnTo>
                      <a:pt x="1631" y="1560"/>
                    </a:lnTo>
                    <a:lnTo>
                      <a:pt x="1645" y="1560"/>
                    </a:lnTo>
                    <a:lnTo>
                      <a:pt x="1660" y="1560"/>
                    </a:lnTo>
                    <a:lnTo>
                      <a:pt x="1660" y="1546"/>
                    </a:lnTo>
                    <a:lnTo>
                      <a:pt x="1674" y="1546"/>
                    </a:lnTo>
                    <a:lnTo>
                      <a:pt x="1688" y="1546"/>
                    </a:lnTo>
                    <a:lnTo>
                      <a:pt x="1688" y="1560"/>
                    </a:lnTo>
                    <a:lnTo>
                      <a:pt x="1702" y="1560"/>
                    </a:lnTo>
                    <a:lnTo>
                      <a:pt x="1702" y="1574"/>
                    </a:lnTo>
                    <a:lnTo>
                      <a:pt x="1702" y="1588"/>
                    </a:lnTo>
                    <a:lnTo>
                      <a:pt x="1688" y="1602"/>
                    </a:lnTo>
                    <a:lnTo>
                      <a:pt x="1702" y="1602"/>
                    </a:lnTo>
                    <a:lnTo>
                      <a:pt x="1702" y="1617"/>
                    </a:lnTo>
                    <a:lnTo>
                      <a:pt x="1702" y="1631"/>
                    </a:lnTo>
                    <a:lnTo>
                      <a:pt x="1702" y="1645"/>
                    </a:lnTo>
                    <a:lnTo>
                      <a:pt x="1702" y="1659"/>
                    </a:lnTo>
                    <a:lnTo>
                      <a:pt x="1702" y="1673"/>
                    </a:lnTo>
                    <a:lnTo>
                      <a:pt x="1702" y="1688"/>
                    </a:lnTo>
                    <a:lnTo>
                      <a:pt x="1702" y="1702"/>
                    </a:lnTo>
                    <a:lnTo>
                      <a:pt x="1702" y="1716"/>
                    </a:lnTo>
                    <a:lnTo>
                      <a:pt x="1702" y="1730"/>
                    </a:lnTo>
                    <a:lnTo>
                      <a:pt x="1702" y="1744"/>
                    </a:lnTo>
                    <a:lnTo>
                      <a:pt x="1702" y="1758"/>
                    </a:lnTo>
                    <a:lnTo>
                      <a:pt x="1688" y="1758"/>
                    </a:lnTo>
                    <a:lnTo>
                      <a:pt x="1674" y="1758"/>
                    </a:lnTo>
                    <a:lnTo>
                      <a:pt x="1660" y="1758"/>
                    </a:lnTo>
                    <a:lnTo>
                      <a:pt x="1660" y="1744"/>
                    </a:lnTo>
                    <a:lnTo>
                      <a:pt x="1645" y="1744"/>
                    </a:lnTo>
                    <a:lnTo>
                      <a:pt x="1645" y="1758"/>
                    </a:lnTo>
                    <a:lnTo>
                      <a:pt x="1645" y="1773"/>
                    </a:lnTo>
                    <a:lnTo>
                      <a:pt x="1631" y="1773"/>
                    </a:lnTo>
                    <a:lnTo>
                      <a:pt x="1617" y="1773"/>
                    </a:lnTo>
                    <a:lnTo>
                      <a:pt x="1617" y="1787"/>
                    </a:lnTo>
                    <a:lnTo>
                      <a:pt x="1617" y="1801"/>
                    </a:lnTo>
                    <a:lnTo>
                      <a:pt x="1603" y="1801"/>
                    </a:lnTo>
                    <a:lnTo>
                      <a:pt x="1589" y="1801"/>
                    </a:lnTo>
                    <a:lnTo>
                      <a:pt x="1575" y="1801"/>
                    </a:lnTo>
                    <a:lnTo>
                      <a:pt x="1575" y="1815"/>
                    </a:lnTo>
                    <a:lnTo>
                      <a:pt x="1575" y="1829"/>
                    </a:lnTo>
                    <a:lnTo>
                      <a:pt x="1575" y="1844"/>
                    </a:lnTo>
                    <a:lnTo>
                      <a:pt x="1560" y="1844"/>
                    </a:lnTo>
                    <a:lnTo>
                      <a:pt x="1546" y="1844"/>
                    </a:lnTo>
                    <a:lnTo>
                      <a:pt x="1532" y="1844"/>
                    </a:lnTo>
                    <a:lnTo>
                      <a:pt x="1532" y="1829"/>
                    </a:lnTo>
                    <a:lnTo>
                      <a:pt x="1518" y="1829"/>
                    </a:lnTo>
                    <a:lnTo>
                      <a:pt x="1475" y="1829"/>
                    </a:lnTo>
                    <a:lnTo>
                      <a:pt x="1475" y="1844"/>
                    </a:lnTo>
                    <a:lnTo>
                      <a:pt x="1475" y="1858"/>
                    </a:lnTo>
                    <a:lnTo>
                      <a:pt x="1475" y="1872"/>
                    </a:lnTo>
                    <a:lnTo>
                      <a:pt x="1475" y="1915"/>
                    </a:lnTo>
                    <a:lnTo>
                      <a:pt x="1447" y="1929"/>
                    </a:lnTo>
                    <a:lnTo>
                      <a:pt x="1433" y="1929"/>
                    </a:lnTo>
                    <a:lnTo>
                      <a:pt x="1433" y="1971"/>
                    </a:lnTo>
                    <a:lnTo>
                      <a:pt x="1433" y="1985"/>
                    </a:lnTo>
                    <a:lnTo>
                      <a:pt x="1433" y="2000"/>
                    </a:lnTo>
                    <a:lnTo>
                      <a:pt x="1433" y="2014"/>
                    </a:lnTo>
                    <a:lnTo>
                      <a:pt x="1433" y="2028"/>
                    </a:lnTo>
                    <a:lnTo>
                      <a:pt x="1433" y="2042"/>
                    </a:lnTo>
                    <a:lnTo>
                      <a:pt x="1433" y="2056"/>
                    </a:lnTo>
                    <a:lnTo>
                      <a:pt x="1433" y="2071"/>
                    </a:lnTo>
                    <a:lnTo>
                      <a:pt x="1433" y="2085"/>
                    </a:lnTo>
                    <a:lnTo>
                      <a:pt x="1433" y="2099"/>
                    </a:lnTo>
                    <a:lnTo>
                      <a:pt x="1433" y="2113"/>
                    </a:lnTo>
                    <a:lnTo>
                      <a:pt x="1433" y="2127"/>
                    </a:lnTo>
                    <a:lnTo>
                      <a:pt x="1433" y="2141"/>
                    </a:lnTo>
                    <a:lnTo>
                      <a:pt x="1433" y="2156"/>
                    </a:lnTo>
                    <a:lnTo>
                      <a:pt x="1433" y="2170"/>
                    </a:lnTo>
                    <a:lnTo>
                      <a:pt x="1433" y="2184"/>
                    </a:lnTo>
                    <a:lnTo>
                      <a:pt x="1433" y="2198"/>
                    </a:lnTo>
                    <a:lnTo>
                      <a:pt x="1433" y="2212"/>
                    </a:lnTo>
                    <a:lnTo>
                      <a:pt x="1433" y="2227"/>
                    </a:lnTo>
                    <a:lnTo>
                      <a:pt x="1419" y="2227"/>
                    </a:lnTo>
                    <a:lnTo>
                      <a:pt x="1404" y="2227"/>
                    </a:lnTo>
                    <a:lnTo>
                      <a:pt x="1390" y="2227"/>
                    </a:lnTo>
                    <a:lnTo>
                      <a:pt x="1362" y="2227"/>
                    </a:lnTo>
                    <a:lnTo>
                      <a:pt x="1348" y="2227"/>
                    </a:lnTo>
                    <a:lnTo>
                      <a:pt x="1348" y="2241"/>
                    </a:lnTo>
                    <a:lnTo>
                      <a:pt x="1348" y="2255"/>
                    </a:lnTo>
                    <a:lnTo>
                      <a:pt x="1333" y="2269"/>
                    </a:lnTo>
                    <a:lnTo>
                      <a:pt x="1291" y="2269"/>
                    </a:lnTo>
                    <a:lnTo>
                      <a:pt x="1277" y="2269"/>
                    </a:lnTo>
                    <a:lnTo>
                      <a:pt x="1263" y="2255"/>
                    </a:lnTo>
                    <a:lnTo>
                      <a:pt x="1220" y="2241"/>
                    </a:lnTo>
                    <a:lnTo>
                      <a:pt x="1206" y="2241"/>
                    </a:lnTo>
                    <a:lnTo>
                      <a:pt x="1192" y="2241"/>
                    </a:lnTo>
                    <a:lnTo>
                      <a:pt x="1177" y="2227"/>
                    </a:lnTo>
                    <a:lnTo>
                      <a:pt x="1163" y="2227"/>
                    </a:lnTo>
                    <a:lnTo>
                      <a:pt x="1163" y="2241"/>
                    </a:lnTo>
                    <a:lnTo>
                      <a:pt x="1163" y="2227"/>
                    </a:lnTo>
                    <a:lnTo>
                      <a:pt x="1149" y="2227"/>
                    </a:lnTo>
                    <a:lnTo>
                      <a:pt x="1135" y="2227"/>
                    </a:lnTo>
                    <a:lnTo>
                      <a:pt x="1121" y="2227"/>
                    </a:lnTo>
                    <a:lnTo>
                      <a:pt x="1121" y="2241"/>
                    </a:lnTo>
                    <a:lnTo>
                      <a:pt x="1135" y="2241"/>
                    </a:lnTo>
                    <a:lnTo>
                      <a:pt x="1135" y="2255"/>
                    </a:lnTo>
                    <a:lnTo>
                      <a:pt x="1135" y="2269"/>
                    </a:lnTo>
                    <a:lnTo>
                      <a:pt x="1107" y="2269"/>
                    </a:lnTo>
                    <a:lnTo>
                      <a:pt x="1092" y="2269"/>
                    </a:lnTo>
                    <a:lnTo>
                      <a:pt x="1107" y="2283"/>
                    </a:lnTo>
                    <a:lnTo>
                      <a:pt x="1121" y="2283"/>
                    </a:lnTo>
                    <a:lnTo>
                      <a:pt x="1135" y="2297"/>
                    </a:lnTo>
                    <a:lnTo>
                      <a:pt x="1149" y="2297"/>
                    </a:lnTo>
                    <a:lnTo>
                      <a:pt x="1149" y="2312"/>
                    </a:lnTo>
                    <a:lnTo>
                      <a:pt x="1149" y="2297"/>
                    </a:lnTo>
                    <a:lnTo>
                      <a:pt x="1135" y="2297"/>
                    </a:lnTo>
                    <a:lnTo>
                      <a:pt x="1121" y="2297"/>
                    </a:lnTo>
                    <a:lnTo>
                      <a:pt x="1107" y="2283"/>
                    </a:lnTo>
                    <a:lnTo>
                      <a:pt x="1078" y="2283"/>
                    </a:lnTo>
                    <a:lnTo>
                      <a:pt x="1078" y="2297"/>
                    </a:lnTo>
                    <a:lnTo>
                      <a:pt x="1078" y="2312"/>
                    </a:lnTo>
                    <a:lnTo>
                      <a:pt x="1078" y="2326"/>
                    </a:lnTo>
                    <a:lnTo>
                      <a:pt x="1078" y="2340"/>
                    </a:lnTo>
                    <a:lnTo>
                      <a:pt x="1078" y="2354"/>
                    </a:lnTo>
                    <a:lnTo>
                      <a:pt x="1078" y="2368"/>
                    </a:lnTo>
                    <a:lnTo>
                      <a:pt x="1092" y="2368"/>
                    </a:lnTo>
                    <a:lnTo>
                      <a:pt x="1092" y="2383"/>
                    </a:lnTo>
                    <a:lnTo>
                      <a:pt x="1092" y="2397"/>
                    </a:lnTo>
                    <a:lnTo>
                      <a:pt x="1107" y="2411"/>
                    </a:lnTo>
                    <a:lnTo>
                      <a:pt x="1107" y="2425"/>
                    </a:lnTo>
                    <a:lnTo>
                      <a:pt x="1107" y="2439"/>
                    </a:lnTo>
                    <a:lnTo>
                      <a:pt x="1107" y="2454"/>
                    </a:lnTo>
                    <a:lnTo>
                      <a:pt x="1107" y="2468"/>
                    </a:lnTo>
                    <a:lnTo>
                      <a:pt x="1107" y="2482"/>
                    </a:lnTo>
                    <a:lnTo>
                      <a:pt x="1107" y="2496"/>
                    </a:lnTo>
                    <a:lnTo>
                      <a:pt x="1107" y="2510"/>
                    </a:lnTo>
                    <a:lnTo>
                      <a:pt x="1107" y="2524"/>
                    </a:lnTo>
                    <a:lnTo>
                      <a:pt x="1107" y="2539"/>
                    </a:lnTo>
                    <a:lnTo>
                      <a:pt x="1092" y="2539"/>
                    </a:lnTo>
                    <a:lnTo>
                      <a:pt x="1078" y="2539"/>
                    </a:lnTo>
                    <a:lnTo>
                      <a:pt x="1064" y="2539"/>
                    </a:lnTo>
                    <a:lnTo>
                      <a:pt x="1050" y="2539"/>
                    </a:lnTo>
                    <a:lnTo>
                      <a:pt x="1050" y="2524"/>
                    </a:lnTo>
                    <a:lnTo>
                      <a:pt x="1050" y="2510"/>
                    </a:lnTo>
                    <a:lnTo>
                      <a:pt x="1050" y="2496"/>
                    </a:lnTo>
                    <a:lnTo>
                      <a:pt x="1050" y="2482"/>
                    </a:lnTo>
                    <a:lnTo>
                      <a:pt x="1050" y="2468"/>
                    </a:lnTo>
                    <a:lnTo>
                      <a:pt x="1050" y="2454"/>
                    </a:lnTo>
                    <a:lnTo>
                      <a:pt x="1050" y="2439"/>
                    </a:lnTo>
                    <a:lnTo>
                      <a:pt x="1050" y="2425"/>
                    </a:lnTo>
                    <a:lnTo>
                      <a:pt x="1050" y="2411"/>
                    </a:lnTo>
                    <a:lnTo>
                      <a:pt x="1050" y="2397"/>
                    </a:lnTo>
                    <a:lnTo>
                      <a:pt x="1036" y="2397"/>
                    </a:lnTo>
                    <a:lnTo>
                      <a:pt x="1036" y="2383"/>
                    </a:lnTo>
                    <a:lnTo>
                      <a:pt x="1036" y="2368"/>
                    </a:lnTo>
                    <a:lnTo>
                      <a:pt x="1021" y="2368"/>
                    </a:lnTo>
                    <a:lnTo>
                      <a:pt x="1021" y="2354"/>
                    </a:lnTo>
                    <a:lnTo>
                      <a:pt x="1007" y="2354"/>
                    </a:lnTo>
                    <a:lnTo>
                      <a:pt x="1007" y="2340"/>
                    </a:lnTo>
                    <a:lnTo>
                      <a:pt x="993" y="2340"/>
                    </a:lnTo>
                    <a:lnTo>
                      <a:pt x="993" y="2326"/>
                    </a:lnTo>
                    <a:lnTo>
                      <a:pt x="993" y="2312"/>
                    </a:lnTo>
                    <a:lnTo>
                      <a:pt x="979" y="2312"/>
                    </a:lnTo>
                    <a:lnTo>
                      <a:pt x="993" y="2297"/>
                    </a:lnTo>
                    <a:lnTo>
                      <a:pt x="979" y="2297"/>
                    </a:lnTo>
                    <a:lnTo>
                      <a:pt x="965" y="2297"/>
                    </a:lnTo>
                    <a:lnTo>
                      <a:pt x="965" y="2283"/>
                    </a:lnTo>
                    <a:lnTo>
                      <a:pt x="965" y="2269"/>
                    </a:lnTo>
                    <a:lnTo>
                      <a:pt x="965" y="2255"/>
                    </a:lnTo>
                    <a:lnTo>
                      <a:pt x="965" y="2241"/>
                    </a:lnTo>
                    <a:lnTo>
                      <a:pt x="951" y="2241"/>
                    </a:lnTo>
                    <a:lnTo>
                      <a:pt x="936" y="2227"/>
                    </a:lnTo>
                    <a:lnTo>
                      <a:pt x="936" y="2212"/>
                    </a:lnTo>
                    <a:lnTo>
                      <a:pt x="936" y="2198"/>
                    </a:lnTo>
                    <a:lnTo>
                      <a:pt x="951" y="2184"/>
                    </a:lnTo>
                    <a:lnTo>
                      <a:pt x="951" y="2170"/>
                    </a:lnTo>
                    <a:lnTo>
                      <a:pt x="951" y="2156"/>
                    </a:lnTo>
                    <a:lnTo>
                      <a:pt x="936" y="2156"/>
                    </a:lnTo>
                    <a:lnTo>
                      <a:pt x="908" y="2141"/>
                    </a:lnTo>
                    <a:lnTo>
                      <a:pt x="880" y="2127"/>
                    </a:lnTo>
                    <a:lnTo>
                      <a:pt x="865" y="2127"/>
                    </a:lnTo>
                    <a:lnTo>
                      <a:pt x="851" y="2156"/>
                    </a:lnTo>
                    <a:lnTo>
                      <a:pt x="851" y="2170"/>
                    </a:lnTo>
                    <a:lnTo>
                      <a:pt x="851" y="2184"/>
                    </a:lnTo>
                    <a:lnTo>
                      <a:pt x="851" y="2198"/>
                    </a:lnTo>
                    <a:lnTo>
                      <a:pt x="837" y="2198"/>
                    </a:lnTo>
                    <a:lnTo>
                      <a:pt x="823" y="2198"/>
                    </a:lnTo>
                    <a:lnTo>
                      <a:pt x="809" y="2198"/>
                    </a:lnTo>
                    <a:lnTo>
                      <a:pt x="795" y="2198"/>
                    </a:lnTo>
                    <a:lnTo>
                      <a:pt x="795" y="2184"/>
                    </a:lnTo>
                    <a:lnTo>
                      <a:pt x="780" y="2184"/>
                    </a:lnTo>
                    <a:lnTo>
                      <a:pt x="766" y="2184"/>
                    </a:lnTo>
                    <a:lnTo>
                      <a:pt x="752" y="2184"/>
                    </a:lnTo>
                    <a:lnTo>
                      <a:pt x="738" y="2184"/>
                    </a:lnTo>
                    <a:lnTo>
                      <a:pt x="738" y="2170"/>
                    </a:lnTo>
                    <a:lnTo>
                      <a:pt x="724" y="2184"/>
                    </a:lnTo>
                    <a:lnTo>
                      <a:pt x="709" y="2184"/>
                    </a:lnTo>
                    <a:lnTo>
                      <a:pt x="695" y="2184"/>
                    </a:lnTo>
                    <a:lnTo>
                      <a:pt x="681" y="2184"/>
                    </a:lnTo>
                    <a:lnTo>
                      <a:pt x="667" y="2184"/>
                    </a:lnTo>
                    <a:lnTo>
                      <a:pt x="653" y="2184"/>
                    </a:lnTo>
                    <a:lnTo>
                      <a:pt x="639" y="2184"/>
                    </a:lnTo>
                    <a:lnTo>
                      <a:pt x="624" y="2184"/>
                    </a:lnTo>
                    <a:lnTo>
                      <a:pt x="610" y="2184"/>
                    </a:lnTo>
                    <a:lnTo>
                      <a:pt x="596" y="2184"/>
                    </a:lnTo>
                    <a:lnTo>
                      <a:pt x="582" y="2184"/>
                    </a:lnTo>
                    <a:lnTo>
                      <a:pt x="568" y="2184"/>
                    </a:lnTo>
                    <a:lnTo>
                      <a:pt x="553" y="2184"/>
                    </a:lnTo>
                    <a:lnTo>
                      <a:pt x="539" y="2184"/>
                    </a:lnTo>
                    <a:lnTo>
                      <a:pt x="525" y="2184"/>
                    </a:lnTo>
                    <a:lnTo>
                      <a:pt x="511" y="2184"/>
                    </a:lnTo>
                    <a:lnTo>
                      <a:pt x="497" y="2184"/>
                    </a:lnTo>
                    <a:lnTo>
                      <a:pt x="483" y="2184"/>
                    </a:lnTo>
                    <a:lnTo>
                      <a:pt x="468" y="2184"/>
                    </a:lnTo>
                    <a:lnTo>
                      <a:pt x="454" y="2184"/>
                    </a:lnTo>
                    <a:lnTo>
                      <a:pt x="440" y="2184"/>
                    </a:lnTo>
                    <a:lnTo>
                      <a:pt x="426" y="2184"/>
                    </a:lnTo>
                    <a:lnTo>
                      <a:pt x="412" y="2184"/>
                    </a:lnTo>
                    <a:lnTo>
                      <a:pt x="397" y="2184"/>
                    </a:lnTo>
                    <a:lnTo>
                      <a:pt x="383" y="2184"/>
                    </a:lnTo>
                    <a:lnTo>
                      <a:pt x="369" y="2184"/>
                    </a:lnTo>
                    <a:lnTo>
                      <a:pt x="355" y="2184"/>
                    </a:lnTo>
                    <a:lnTo>
                      <a:pt x="341" y="2184"/>
                    </a:lnTo>
                    <a:lnTo>
                      <a:pt x="327" y="2184"/>
                    </a:lnTo>
                    <a:lnTo>
                      <a:pt x="327" y="2170"/>
                    </a:lnTo>
                    <a:lnTo>
                      <a:pt x="327" y="2156"/>
                    </a:lnTo>
                    <a:lnTo>
                      <a:pt x="341" y="2141"/>
                    </a:lnTo>
                    <a:lnTo>
                      <a:pt x="327" y="2141"/>
                    </a:lnTo>
                    <a:lnTo>
                      <a:pt x="312" y="2141"/>
                    </a:lnTo>
                    <a:lnTo>
                      <a:pt x="312" y="2156"/>
                    </a:lnTo>
                    <a:lnTo>
                      <a:pt x="298" y="2156"/>
                    </a:lnTo>
                    <a:lnTo>
                      <a:pt x="298" y="2170"/>
                    </a:lnTo>
                    <a:lnTo>
                      <a:pt x="284" y="2170"/>
                    </a:lnTo>
                    <a:lnTo>
                      <a:pt x="284" y="2184"/>
                    </a:lnTo>
                    <a:lnTo>
                      <a:pt x="270" y="2184"/>
                    </a:lnTo>
                    <a:lnTo>
                      <a:pt x="256" y="2184"/>
                    </a:lnTo>
                    <a:lnTo>
                      <a:pt x="256" y="2170"/>
                    </a:lnTo>
                    <a:lnTo>
                      <a:pt x="241" y="2170"/>
                    </a:lnTo>
                    <a:lnTo>
                      <a:pt x="227" y="2170"/>
                    </a:lnTo>
                    <a:lnTo>
                      <a:pt x="199" y="2170"/>
                    </a:lnTo>
                    <a:lnTo>
                      <a:pt x="185" y="2170"/>
                    </a:lnTo>
                    <a:lnTo>
                      <a:pt x="170" y="2170"/>
                    </a:lnTo>
                    <a:lnTo>
                      <a:pt x="156" y="2170"/>
                    </a:lnTo>
                    <a:lnTo>
                      <a:pt x="142" y="2170"/>
                    </a:lnTo>
                    <a:lnTo>
                      <a:pt x="128" y="2170"/>
                    </a:lnTo>
                    <a:lnTo>
                      <a:pt x="128" y="2156"/>
                    </a:lnTo>
                    <a:lnTo>
                      <a:pt x="128" y="2127"/>
                    </a:lnTo>
                    <a:lnTo>
                      <a:pt x="114" y="2127"/>
                    </a:lnTo>
                    <a:lnTo>
                      <a:pt x="114" y="2113"/>
                    </a:lnTo>
                    <a:lnTo>
                      <a:pt x="114" y="2099"/>
                    </a:lnTo>
                    <a:lnTo>
                      <a:pt x="114" y="2085"/>
                    </a:lnTo>
                    <a:lnTo>
                      <a:pt x="114" y="2071"/>
                    </a:lnTo>
                    <a:lnTo>
                      <a:pt x="114" y="2056"/>
                    </a:lnTo>
                    <a:lnTo>
                      <a:pt x="114" y="2028"/>
                    </a:lnTo>
                    <a:lnTo>
                      <a:pt x="114" y="2014"/>
                    </a:lnTo>
                    <a:lnTo>
                      <a:pt x="114" y="2000"/>
                    </a:lnTo>
                    <a:lnTo>
                      <a:pt x="114" y="1985"/>
                    </a:lnTo>
                    <a:lnTo>
                      <a:pt x="114" y="1971"/>
                    </a:lnTo>
                    <a:lnTo>
                      <a:pt x="114" y="1957"/>
                    </a:lnTo>
                    <a:lnTo>
                      <a:pt x="114" y="1943"/>
                    </a:lnTo>
                    <a:lnTo>
                      <a:pt x="114" y="1929"/>
                    </a:lnTo>
                    <a:lnTo>
                      <a:pt x="114" y="1915"/>
                    </a:lnTo>
                    <a:lnTo>
                      <a:pt x="114" y="1900"/>
                    </a:lnTo>
                    <a:lnTo>
                      <a:pt x="114" y="1886"/>
                    </a:lnTo>
                    <a:lnTo>
                      <a:pt x="114" y="1872"/>
                    </a:lnTo>
                    <a:lnTo>
                      <a:pt x="114" y="1858"/>
                    </a:lnTo>
                    <a:lnTo>
                      <a:pt x="128" y="1829"/>
                    </a:lnTo>
                    <a:lnTo>
                      <a:pt x="128" y="1815"/>
                    </a:lnTo>
                    <a:lnTo>
                      <a:pt x="128" y="1801"/>
                    </a:lnTo>
                    <a:lnTo>
                      <a:pt x="128" y="1787"/>
                    </a:lnTo>
                    <a:lnTo>
                      <a:pt x="128" y="1773"/>
                    </a:lnTo>
                    <a:lnTo>
                      <a:pt x="128" y="1758"/>
                    </a:lnTo>
                    <a:lnTo>
                      <a:pt x="128" y="1744"/>
                    </a:lnTo>
                    <a:lnTo>
                      <a:pt x="128" y="1730"/>
                    </a:lnTo>
                    <a:lnTo>
                      <a:pt x="128" y="1716"/>
                    </a:lnTo>
                    <a:lnTo>
                      <a:pt x="128" y="1702"/>
                    </a:lnTo>
                    <a:lnTo>
                      <a:pt x="128" y="1673"/>
                    </a:lnTo>
                    <a:lnTo>
                      <a:pt x="128" y="1659"/>
                    </a:lnTo>
                    <a:lnTo>
                      <a:pt x="128" y="1631"/>
                    </a:lnTo>
                    <a:lnTo>
                      <a:pt x="128" y="1617"/>
                    </a:lnTo>
                    <a:lnTo>
                      <a:pt x="128" y="1588"/>
                    </a:lnTo>
                    <a:lnTo>
                      <a:pt x="128" y="1574"/>
                    </a:lnTo>
                    <a:lnTo>
                      <a:pt x="128" y="1560"/>
                    </a:lnTo>
                    <a:lnTo>
                      <a:pt x="128" y="1546"/>
                    </a:lnTo>
                    <a:lnTo>
                      <a:pt x="0" y="1546"/>
                    </a:lnTo>
                    <a:lnTo>
                      <a:pt x="0" y="1532"/>
                    </a:lnTo>
                    <a:lnTo>
                      <a:pt x="0" y="1517"/>
                    </a:lnTo>
                    <a:lnTo>
                      <a:pt x="0" y="1503"/>
                    </a:lnTo>
                    <a:lnTo>
                      <a:pt x="0" y="1475"/>
                    </a:lnTo>
                    <a:lnTo>
                      <a:pt x="0" y="1461"/>
                    </a:lnTo>
                    <a:lnTo>
                      <a:pt x="0" y="1432"/>
                    </a:lnTo>
                    <a:lnTo>
                      <a:pt x="0" y="1418"/>
                    </a:lnTo>
                    <a:lnTo>
                      <a:pt x="0" y="1390"/>
                    </a:lnTo>
                    <a:lnTo>
                      <a:pt x="0" y="1375"/>
                    </a:lnTo>
                    <a:lnTo>
                      <a:pt x="0" y="1361"/>
                    </a:lnTo>
                    <a:lnTo>
                      <a:pt x="0" y="1347"/>
                    </a:lnTo>
                    <a:lnTo>
                      <a:pt x="14" y="1333"/>
                    </a:lnTo>
                    <a:lnTo>
                      <a:pt x="0" y="1319"/>
                    </a:lnTo>
                    <a:lnTo>
                      <a:pt x="0" y="1305"/>
                    </a:lnTo>
                    <a:lnTo>
                      <a:pt x="0" y="1290"/>
                    </a:lnTo>
                    <a:lnTo>
                      <a:pt x="0" y="1276"/>
                    </a:lnTo>
                    <a:lnTo>
                      <a:pt x="0" y="1262"/>
                    </a:lnTo>
                    <a:lnTo>
                      <a:pt x="0" y="1248"/>
                    </a:lnTo>
                    <a:lnTo>
                      <a:pt x="0" y="1219"/>
                    </a:lnTo>
                    <a:lnTo>
                      <a:pt x="0" y="1205"/>
                    </a:lnTo>
                    <a:lnTo>
                      <a:pt x="0" y="1191"/>
                    </a:lnTo>
                    <a:lnTo>
                      <a:pt x="0" y="1163"/>
                    </a:lnTo>
                    <a:lnTo>
                      <a:pt x="0" y="1134"/>
                    </a:lnTo>
                    <a:lnTo>
                      <a:pt x="0" y="1106"/>
                    </a:lnTo>
                    <a:lnTo>
                      <a:pt x="0" y="1078"/>
                    </a:lnTo>
                    <a:lnTo>
                      <a:pt x="0" y="1063"/>
                    </a:lnTo>
                    <a:lnTo>
                      <a:pt x="0" y="1035"/>
                    </a:lnTo>
                    <a:lnTo>
                      <a:pt x="0" y="1007"/>
                    </a:lnTo>
                    <a:lnTo>
                      <a:pt x="0" y="993"/>
                    </a:lnTo>
                    <a:lnTo>
                      <a:pt x="0" y="978"/>
                    </a:lnTo>
                    <a:lnTo>
                      <a:pt x="0" y="964"/>
                    </a:lnTo>
                    <a:lnTo>
                      <a:pt x="0" y="936"/>
                    </a:lnTo>
                    <a:lnTo>
                      <a:pt x="0" y="893"/>
                    </a:lnTo>
                    <a:lnTo>
                      <a:pt x="0" y="836"/>
                    </a:lnTo>
                    <a:lnTo>
                      <a:pt x="57" y="836"/>
                    </a:lnTo>
                    <a:lnTo>
                      <a:pt x="114" y="836"/>
                    </a:lnTo>
                    <a:lnTo>
                      <a:pt x="114" y="794"/>
                    </a:lnTo>
                    <a:lnTo>
                      <a:pt x="114" y="709"/>
                    </a:lnTo>
                    <a:lnTo>
                      <a:pt x="114" y="666"/>
                    </a:lnTo>
                    <a:lnTo>
                      <a:pt x="114" y="567"/>
                    </a:lnTo>
                    <a:lnTo>
                      <a:pt x="114" y="524"/>
                    </a:lnTo>
                    <a:lnTo>
                      <a:pt x="128" y="496"/>
                    </a:lnTo>
                    <a:lnTo>
                      <a:pt x="142" y="482"/>
                    </a:lnTo>
                    <a:lnTo>
                      <a:pt x="156" y="468"/>
                    </a:lnTo>
                    <a:lnTo>
                      <a:pt x="170" y="454"/>
                    </a:lnTo>
                    <a:lnTo>
                      <a:pt x="256" y="340"/>
                    </a:lnTo>
                    <a:lnTo>
                      <a:pt x="298" y="368"/>
                    </a:lnTo>
                    <a:lnTo>
                      <a:pt x="312" y="368"/>
                    </a:lnTo>
                    <a:lnTo>
                      <a:pt x="312" y="383"/>
                    </a:lnTo>
                    <a:lnTo>
                      <a:pt x="327" y="397"/>
                    </a:lnTo>
                    <a:lnTo>
                      <a:pt x="327" y="411"/>
                    </a:lnTo>
                    <a:lnTo>
                      <a:pt x="355" y="439"/>
                    </a:lnTo>
                    <a:lnTo>
                      <a:pt x="383" y="454"/>
                    </a:lnTo>
                    <a:lnTo>
                      <a:pt x="383" y="468"/>
                    </a:lnTo>
                    <a:lnTo>
                      <a:pt x="397" y="468"/>
                    </a:lnTo>
                    <a:lnTo>
                      <a:pt x="412" y="482"/>
                    </a:lnTo>
                    <a:lnTo>
                      <a:pt x="426" y="482"/>
                    </a:lnTo>
                    <a:lnTo>
                      <a:pt x="440" y="482"/>
                    </a:lnTo>
                    <a:lnTo>
                      <a:pt x="440" y="496"/>
                    </a:lnTo>
                    <a:lnTo>
                      <a:pt x="454" y="496"/>
                    </a:lnTo>
                    <a:lnTo>
                      <a:pt x="468" y="482"/>
                    </a:lnTo>
                    <a:lnTo>
                      <a:pt x="483" y="482"/>
                    </a:lnTo>
                    <a:lnTo>
                      <a:pt x="483" y="496"/>
                    </a:lnTo>
                    <a:lnTo>
                      <a:pt x="497" y="496"/>
                    </a:lnTo>
                    <a:lnTo>
                      <a:pt x="497" y="482"/>
                    </a:lnTo>
                    <a:lnTo>
                      <a:pt x="497" y="468"/>
                    </a:lnTo>
                    <a:lnTo>
                      <a:pt x="497" y="454"/>
                    </a:lnTo>
                    <a:lnTo>
                      <a:pt x="497" y="439"/>
                    </a:lnTo>
                    <a:lnTo>
                      <a:pt x="497" y="425"/>
                    </a:lnTo>
                    <a:lnTo>
                      <a:pt x="454" y="425"/>
                    </a:lnTo>
                    <a:lnTo>
                      <a:pt x="454" y="411"/>
                    </a:lnTo>
                    <a:lnTo>
                      <a:pt x="454" y="397"/>
                    </a:lnTo>
                    <a:lnTo>
                      <a:pt x="454" y="383"/>
                    </a:lnTo>
                    <a:lnTo>
                      <a:pt x="454" y="368"/>
                    </a:lnTo>
                    <a:lnTo>
                      <a:pt x="440" y="368"/>
                    </a:lnTo>
                    <a:lnTo>
                      <a:pt x="426" y="383"/>
                    </a:lnTo>
                    <a:lnTo>
                      <a:pt x="426" y="368"/>
                    </a:lnTo>
                    <a:lnTo>
                      <a:pt x="426" y="354"/>
                    </a:lnTo>
                    <a:lnTo>
                      <a:pt x="426" y="340"/>
                    </a:lnTo>
                    <a:lnTo>
                      <a:pt x="426" y="326"/>
                    </a:lnTo>
                    <a:lnTo>
                      <a:pt x="454" y="326"/>
                    </a:lnTo>
                    <a:lnTo>
                      <a:pt x="454" y="312"/>
                    </a:lnTo>
                    <a:lnTo>
                      <a:pt x="454" y="297"/>
                    </a:lnTo>
                    <a:lnTo>
                      <a:pt x="454" y="283"/>
                    </a:lnTo>
                    <a:lnTo>
                      <a:pt x="454" y="269"/>
                    </a:lnTo>
                    <a:lnTo>
                      <a:pt x="454" y="255"/>
                    </a:lnTo>
                    <a:lnTo>
                      <a:pt x="483" y="255"/>
                    </a:lnTo>
                    <a:lnTo>
                      <a:pt x="483" y="184"/>
                    </a:lnTo>
                    <a:lnTo>
                      <a:pt x="483" y="170"/>
                    </a:lnTo>
                    <a:lnTo>
                      <a:pt x="483" y="127"/>
                    </a:lnTo>
                    <a:lnTo>
                      <a:pt x="497" y="127"/>
                    </a:lnTo>
                    <a:lnTo>
                      <a:pt x="497" y="113"/>
                    </a:lnTo>
                    <a:lnTo>
                      <a:pt x="497" y="99"/>
                    </a:lnTo>
                    <a:lnTo>
                      <a:pt x="497" y="85"/>
                    </a:lnTo>
                    <a:lnTo>
                      <a:pt x="497" y="71"/>
                    </a:lnTo>
                    <a:lnTo>
                      <a:pt x="497" y="56"/>
                    </a:lnTo>
                    <a:lnTo>
                      <a:pt x="497" y="42"/>
                    </a:lnTo>
                    <a:lnTo>
                      <a:pt x="497" y="28"/>
                    </a:lnTo>
                    <a:lnTo>
                      <a:pt x="497" y="14"/>
                    </a:lnTo>
                    <a:lnTo>
                      <a:pt x="497" y="0"/>
                    </a:lnTo>
                    <a:lnTo>
                      <a:pt x="525" y="0"/>
                    </a:lnTo>
                    <a:lnTo>
                      <a:pt x="610" y="0"/>
                    </a:lnTo>
                    <a:close/>
                  </a:path>
                </a:pathLst>
              </a:custGeom>
              <a:pattFill prst="pct20">
                <a:fgClr>
                  <a:srgbClr val="FF0000"/>
                </a:fgClr>
                <a:bgClr>
                  <a:srgbClr val="FFFFFF"/>
                </a:bgClr>
              </a:pattFill>
              <a:ln w="9525">
                <a:solidFill>
                  <a:srgbClr val="333333"/>
                </a:solidFill>
                <a:round/>
                <a:headEnd/>
                <a:tailEnd/>
              </a:ln>
            </p:spPr>
            <p:txBody>
              <a:bodyPr/>
              <a:lstStyle/>
              <a:p>
                <a:endParaRPr lang="ja-JP" altLang="en-US"/>
              </a:p>
            </p:txBody>
          </p:sp>
          <p:sp>
            <p:nvSpPr>
              <p:cNvPr id="194" name="Freeform 37"/>
              <p:cNvSpPr>
                <a:spLocks/>
              </p:cNvSpPr>
              <p:nvPr/>
            </p:nvSpPr>
            <p:spPr bwMode="auto">
              <a:xfrm>
                <a:off x="3219" y="2155"/>
                <a:ext cx="1787" cy="1659"/>
              </a:xfrm>
              <a:custGeom>
                <a:avLst/>
                <a:gdLst>
                  <a:gd name="T0" fmla="*/ 1504 w 1787"/>
                  <a:gd name="T1" fmla="*/ 85 h 1659"/>
                  <a:gd name="T2" fmla="*/ 1546 w 1787"/>
                  <a:gd name="T3" fmla="*/ 99 h 1659"/>
                  <a:gd name="T4" fmla="*/ 1631 w 1787"/>
                  <a:gd name="T5" fmla="*/ 156 h 1659"/>
                  <a:gd name="T6" fmla="*/ 1702 w 1787"/>
                  <a:gd name="T7" fmla="*/ 255 h 1659"/>
                  <a:gd name="T8" fmla="*/ 1731 w 1787"/>
                  <a:gd name="T9" fmla="*/ 298 h 1659"/>
                  <a:gd name="T10" fmla="*/ 1731 w 1787"/>
                  <a:gd name="T11" fmla="*/ 397 h 1659"/>
                  <a:gd name="T12" fmla="*/ 1716 w 1787"/>
                  <a:gd name="T13" fmla="*/ 482 h 1659"/>
                  <a:gd name="T14" fmla="*/ 1645 w 1787"/>
                  <a:gd name="T15" fmla="*/ 567 h 1659"/>
                  <a:gd name="T16" fmla="*/ 1617 w 1787"/>
                  <a:gd name="T17" fmla="*/ 610 h 1659"/>
                  <a:gd name="T18" fmla="*/ 1589 w 1787"/>
                  <a:gd name="T19" fmla="*/ 681 h 1659"/>
                  <a:gd name="T20" fmla="*/ 1603 w 1787"/>
                  <a:gd name="T21" fmla="*/ 737 h 1659"/>
                  <a:gd name="T22" fmla="*/ 1617 w 1787"/>
                  <a:gd name="T23" fmla="*/ 794 h 1659"/>
                  <a:gd name="T24" fmla="*/ 1645 w 1787"/>
                  <a:gd name="T25" fmla="*/ 837 h 1659"/>
                  <a:gd name="T26" fmla="*/ 1688 w 1787"/>
                  <a:gd name="T27" fmla="*/ 908 h 1659"/>
                  <a:gd name="T28" fmla="*/ 1731 w 1787"/>
                  <a:gd name="T29" fmla="*/ 964 h 1659"/>
                  <a:gd name="T30" fmla="*/ 1759 w 1787"/>
                  <a:gd name="T31" fmla="*/ 1035 h 1659"/>
                  <a:gd name="T32" fmla="*/ 1773 w 1787"/>
                  <a:gd name="T33" fmla="*/ 1106 h 1659"/>
                  <a:gd name="T34" fmla="*/ 1773 w 1787"/>
                  <a:gd name="T35" fmla="*/ 1177 h 1659"/>
                  <a:gd name="T36" fmla="*/ 1759 w 1787"/>
                  <a:gd name="T37" fmla="*/ 1248 h 1659"/>
                  <a:gd name="T38" fmla="*/ 1716 w 1787"/>
                  <a:gd name="T39" fmla="*/ 1305 h 1659"/>
                  <a:gd name="T40" fmla="*/ 1702 w 1787"/>
                  <a:gd name="T41" fmla="*/ 1333 h 1659"/>
                  <a:gd name="T42" fmla="*/ 1674 w 1787"/>
                  <a:gd name="T43" fmla="*/ 1347 h 1659"/>
                  <a:gd name="T44" fmla="*/ 1575 w 1787"/>
                  <a:gd name="T45" fmla="*/ 1376 h 1659"/>
                  <a:gd name="T46" fmla="*/ 1419 w 1787"/>
                  <a:gd name="T47" fmla="*/ 1376 h 1659"/>
                  <a:gd name="T48" fmla="*/ 1305 w 1787"/>
                  <a:gd name="T49" fmla="*/ 1376 h 1659"/>
                  <a:gd name="T50" fmla="*/ 1263 w 1787"/>
                  <a:gd name="T51" fmla="*/ 1347 h 1659"/>
                  <a:gd name="T52" fmla="*/ 1177 w 1787"/>
                  <a:gd name="T53" fmla="*/ 1319 h 1659"/>
                  <a:gd name="T54" fmla="*/ 1078 w 1787"/>
                  <a:gd name="T55" fmla="*/ 1305 h 1659"/>
                  <a:gd name="T56" fmla="*/ 979 w 1787"/>
                  <a:gd name="T57" fmla="*/ 1291 h 1659"/>
                  <a:gd name="T58" fmla="*/ 865 w 1787"/>
                  <a:gd name="T59" fmla="*/ 1291 h 1659"/>
                  <a:gd name="T60" fmla="*/ 795 w 1787"/>
                  <a:gd name="T61" fmla="*/ 1305 h 1659"/>
                  <a:gd name="T62" fmla="*/ 752 w 1787"/>
                  <a:gd name="T63" fmla="*/ 1305 h 1659"/>
                  <a:gd name="T64" fmla="*/ 681 w 1787"/>
                  <a:gd name="T65" fmla="*/ 1361 h 1659"/>
                  <a:gd name="T66" fmla="*/ 610 w 1787"/>
                  <a:gd name="T67" fmla="*/ 1432 h 1659"/>
                  <a:gd name="T68" fmla="*/ 397 w 1787"/>
                  <a:gd name="T69" fmla="*/ 1574 h 1659"/>
                  <a:gd name="T70" fmla="*/ 327 w 1787"/>
                  <a:gd name="T71" fmla="*/ 1631 h 1659"/>
                  <a:gd name="T72" fmla="*/ 298 w 1787"/>
                  <a:gd name="T73" fmla="*/ 1560 h 1659"/>
                  <a:gd name="T74" fmla="*/ 426 w 1787"/>
                  <a:gd name="T75" fmla="*/ 1376 h 1659"/>
                  <a:gd name="T76" fmla="*/ 483 w 1787"/>
                  <a:gd name="T77" fmla="*/ 1319 h 1659"/>
                  <a:gd name="T78" fmla="*/ 539 w 1787"/>
                  <a:gd name="T79" fmla="*/ 1291 h 1659"/>
                  <a:gd name="T80" fmla="*/ 596 w 1787"/>
                  <a:gd name="T81" fmla="*/ 1262 h 1659"/>
                  <a:gd name="T82" fmla="*/ 596 w 1787"/>
                  <a:gd name="T83" fmla="*/ 1120 h 1659"/>
                  <a:gd name="T84" fmla="*/ 568 w 1787"/>
                  <a:gd name="T85" fmla="*/ 1049 h 1659"/>
                  <a:gd name="T86" fmla="*/ 582 w 1787"/>
                  <a:gd name="T87" fmla="*/ 964 h 1659"/>
                  <a:gd name="T88" fmla="*/ 596 w 1787"/>
                  <a:gd name="T89" fmla="*/ 922 h 1659"/>
                  <a:gd name="T90" fmla="*/ 596 w 1787"/>
                  <a:gd name="T91" fmla="*/ 865 h 1659"/>
                  <a:gd name="T92" fmla="*/ 483 w 1787"/>
                  <a:gd name="T93" fmla="*/ 922 h 1659"/>
                  <a:gd name="T94" fmla="*/ 369 w 1787"/>
                  <a:gd name="T95" fmla="*/ 978 h 1659"/>
                  <a:gd name="T96" fmla="*/ 227 w 1787"/>
                  <a:gd name="T97" fmla="*/ 922 h 1659"/>
                  <a:gd name="T98" fmla="*/ 185 w 1787"/>
                  <a:gd name="T99" fmla="*/ 893 h 1659"/>
                  <a:gd name="T100" fmla="*/ 142 w 1787"/>
                  <a:gd name="T101" fmla="*/ 865 h 1659"/>
                  <a:gd name="T102" fmla="*/ 128 w 1787"/>
                  <a:gd name="T103" fmla="*/ 837 h 1659"/>
                  <a:gd name="T104" fmla="*/ 85 w 1787"/>
                  <a:gd name="T105" fmla="*/ 794 h 1659"/>
                  <a:gd name="T106" fmla="*/ 29 w 1787"/>
                  <a:gd name="T107" fmla="*/ 709 h 1659"/>
                  <a:gd name="T108" fmla="*/ 199 w 1787"/>
                  <a:gd name="T109" fmla="*/ 525 h 1659"/>
                  <a:gd name="T110" fmla="*/ 397 w 1787"/>
                  <a:gd name="T111" fmla="*/ 383 h 1659"/>
                  <a:gd name="T112" fmla="*/ 468 w 1787"/>
                  <a:gd name="T113" fmla="*/ 340 h 1659"/>
                  <a:gd name="T114" fmla="*/ 639 w 1787"/>
                  <a:gd name="T115" fmla="*/ 213 h 1659"/>
                  <a:gd name="T116" fmla="*/ 766 w 1787"/>
                  <a:gd name="T117" fmla="*/ 142 h 1659"/>
                  <a:gd name="T118" fmla="*/ 837 w 1787"/>
                  <a:gd name="T119" fmla="*/ 113 h 1659"/>
                  <a:gd name="T120" fmla="*/ 922 w 1787"/>
                  <a:gd name="T121" fmla="*/ 99 h 1659"/>
                  <a:gd name="T122" fmla="*/ 1064 w 1787"/>
                  <a:gd name="T123" fmla="*/ 99 h 1659"/>
                  <a:gd name="T124" fmla="*/ 1348 w 1787"/>
                  <a:gd name="T125" fmla="*/ 28 h 1659"/>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787"/>
                  <a:gd name="T190" fmla="*/ 0 h 1659"/>
                  <a:gd name="T191" fmla="*/ 1787 w 1787"/>
                  <a:gd name="T192" fmla="*/ 1659 h 1659"/>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787" h="1659">
                    <a:moveTo>
                      <a:pt x="1461" y="42"/>
                    </a:moveTo>
                    <a:lnTo>
                      <a:pt x="1475" y="71"/>
                    </a:lnTo>
                    <a:lnTo>
                      <a:pt x="1489" y="71"/>
                    </a:lnTo>
                    <a:lnTo>
                      <a:pt x="1489" y="85"/>
                    </a:lnTo>
                    <a:lnTo>
                      <a:pt x="1504" y="85"/>
                    </a:lnTo>
                    <a:lnTo>
                      <a:pt x="1518" y="85"/>
                    </a:lnTo>
                    <a:lnTo>
                      <a:pt x="1518" y="99"/>
                    </a:lnTo>
                    <a:lnTo>
                      <a:pt x="1532" y="99"/>
                    </a:lnTo>
                    <a:lnTo>
                      <a:pt x="1546" y="99"/>
                    </a:lnTo>
                    <a:lnTo>
                      <a:pt x="1546" y="113"/>
                    </a:lnTo>
                    <a:lnTo>
                      <a:pt x="1560" y="113"/>
                    </a:lnTo>
                    <a:lnTo>
                      <a:pt x="1589" y="127"/>
                    </a:lnTo>
                    <a:lnTo>
                      <a:pt x="1603" y="142"/>
                    </a:lnTo>
                    <a:lnTo>
                      <a:pt x="1631" y="142"/>
                    </a:lnTo>
                    <a:lnTo>
                      <a:pt x="1631" y="156"/>
                    </a:lnTo>
                    <a:lnTo>
                      <a:pt x="1645" y="156"/>
                    </a:lnTo>
                    <a:lnTo>
                      <a:pt x="1660" y="170"/>
                    </a:lnTo>
                    <a:lnTo>
                      <a:pt x="1660" y="184"/>
                    </a:lnTo>
                    <a:lnTo>
                      <a:pt x="1660" y="198"/>
                    </a:lnTo>
                    <a:lnTo>
                      <a:pt x="1674" y="198"/>
                    </a:lnTo>
                    <a:lnTo>
                      <a:pt x="1674" y="213"/>
                    </a:lnTo>
                    <a:lnTo>
                      <a:pt x="1688" y="227"/>
                    </a:lnTo>
                    <a:lnTo>
                      <a:pt x="1688" y="241"/>
                    </a:lnTo>
                    <a:lnTo>
                      <a:pt x="1702" y="255"/>
                    </a:lnTo>
                    <a:lnTo>
                      <a:pt x="1716" y="255"/>
                    </a:lnTo>
                    <a:lnTo>
                      <a:pt x="1716" y="269"/>
                    </a:lnTo>
                    <a:lnTo>
                      <a:pt x="1716" y="283"/>
                    </a:lnTo>
                    <a:lnTo>
                      <a:pt x="1731" y="298"/>
                    </a:lnTo>
                    <a:lnTo>
                      <a:pt x="1731" y="312"/>
                    </a:lnTo>
                    <a:lnTo>
                      <a:pt x="1731" y="326"/>
                    </a:lnTo>
                    <a:lnTo>
                      <a:pt x="1731" y="340"/>
                    </a:lnTo>
                    <a:lnTo>
                      <a:pt x="1731" y="369"/>
                    </a:lnTo>
                    <a:lnTo>
                      <a:pt x="1731" y="397"/>
                    </a:lnTo>
                    <a:lnTo>
                      <a:pt x="1731" y="425"/>
                    </a:lnTo>
                    <a:lnTo>
                      <a:pt x="1731" y="439"/>
                    </a:lnTo>
                    <a:lnTo>
                      <a:pt x="1731" y="454"/>
                    </a:lnTo>
                    <a:lnTo>
                      <a:pt x="1716" y="468"/>
                    </a:lnTo>
                    <a:lnTo>
                      <a:pt x="1716" y="482"/>
                    </a:lnTo>
                    <a:lnTo>
                      <a:pt x="1716" y="496"/>
                    </a:lnTo>
                    <a:lnTo>
                      <a:pt x="1702" y="496"/>
                    </a:lnTo>
                    <a:lnTo>
                      <a:pt x="1702" y="510"/>
                    </a:lnTo>
                    <a:lnTo>
                      <a:pt x="1674" y="539"/>
                    </a:lnTo>
                    <a:lnTo>
                      <a:pt x="1660" y="553"/>
                    </a:lnTo>
                    <a:lnTo>
                      <a:pt x="1645" y="567"/>
                    </a:lnTo>
                    <a:lnTo>
                      <a:pt x="1631" y="581"/>
                    </a:lnTo>
                    <a:lnTo>
                      <a:pt x="1631" y="596"/>
                    </a:lnTo>
                    <a:lnTo>
                      <a:pt x="1617" y="610"/>
                    </a:lnTo>
                    <a:lnTo>
                      <a:pt x="1617" y="624"/>
                    </a:lnTo>
                    <a:lnTo>
                      <a:pt x="1603" y="624"/>
                    </a:lnTo>
                    <a:lnTo>
                      <a:pt x="1603" y="638"/>
                    </a:lnTo>
                    <a:lnTo>
                      <a:pt x="1603" y="652"/>
                    </a:lnTo>
                    <a:lnTo>
                      <a:pt x="1603" y="666"/>
                    </a:lnTo>
                    <a:lnTo>
                      <a:pt x="1589" y="681"/>
                    </a:lnTo>
                    <a:lnTo>
                      <a:pt x="1589" y="695"/>
                    </a:lnTo>
                    <a:lnTo>
                      <a:pt x="1589" y="709"/>
                    </a:lnTo>
                    <a:lnTo>
                      <a:pt x="1589" y="723"/>
                    </a:lnTo>
                    <a:lnTo>
                      <a:pt x="1603" y="723"/>
                    </a:lnTo>
                    <a:lnTo>
                      <a:pt x="1603" y="737"/>
                    </a:lnTo>
                    <a:lnTo>
                      <a:pt x="1603" y="752"/>
                    </a:lnTo>
                    <a:lnTo>
                      <a:pt x="1603" y="766"/>
                    </a:lnTo>
                    <a:lnTo>
                      <a:pt x="1617" y="766"/>
                    </a:lnTo>
                    <a:lnTo>
                      <a:pt x="1617" y="780"/>
                    </a:lnTo>
                    <a:lnTo>
                      <a:pt x="1617" y="794"/>
                    </a:lnTo>
                    <a:lnTo>
                      <a:pt x="1617" y="808"/>
                    </a:lnTo>
                    <a:lnTo>
                      <a:pt x="1631" y="808"/>
                    </a:lnTo>
                    <a:lnTo>
                      <a:pt x="1631" y="822"/>
                    </a:lnTo>
                    <a:lnTo>
                      <a:pt x="1645" y="837"/>
                    </a:lnTo>
                    <a:lnTo>
                      <a:pt x="1645" y="851"/>
                    </a:lnTo>
                    <a:lnTo>
                      <a:pt x="1645" y="865"/>
                    </a:lnTo>
                    <a:lnTo>
                      <a:pt x="1660" y="865"/>
                    </a:lnTo>
                    <a:lnTo>
                      <a:pt x="1660" y="879"/>
                    </a:lnTo>
                    <a:lnTo>
                      <a:pt x="1674" y="879"/>
                    </a:lnTo>
                    <a:lnTo>
                      <a:pt x="1674" y="893"/>
                    </a:lnTo>
                    <a:lnTo>
                      <a:pt x="1688" y="908"/>
                    </a:lnTo>
                    <a:lnTo>
                      <a:pt x="1688" y="922"/>
                    </a:lnTo>
                    <a:lnTo>
                      <a:pt x="1702" y="922"/>
                    </a:lnTo>
                    <a:lnTo>
                      <a:pt x="1702" y="936"/>
                    </a:lnTo>
                    <a:lnTo>
                      <a:pt x="1716" y="936"/>
                    </a:lnTo>
                    <a:lnTo>
                      <a:pt x="1716" y="950"/>
                    </a:lnTo>
                    <a:lnTo>
                      <a:pt x="1716" y="964"/>
                    </a:lnTo>
                    <a:lnTo>
                      <a:pt x="1731" y="964"/>
                    </a:lnTo>
                    <a:lnTo>
                      <a:pt x="1731" y="978"/>
                    </a:lnTo>
                    <a:lnTo>
                      <a:pt x="1745" y="993"/>
                    </a:lnTo>
                    <a:lnTo>
                      <a:pt x="1745" y="1007"/>
                    </a:lnTo>
                    <a:lnTo>
                      <a:pt x="1759" y="1007"/>
                    </a:lnTo>
                    <a:lnTo>
                      <a:pt x="1759" y="1021"/>
                    </a:lnTo>
                    <a:lnTo>
                      <a:pt x="1759" y="1035"/>
                    </a:lnTo>
                    <a:lnTo>
                      <a:pt x="1759" y="1049"/>
                    </a:lnTo>
                    <a:lnTo>
                      <a:pt x="1773" y="1049"/>
                    </a:lnTo>
                    <a:lnTo>
                      <a:pt x="1773" y="1064"/>
                    </a:lnTo>
                    <a:lnTo>
                      <a:pt x="1773" y="1078"/>
                    </a:lnTo>
                    <a:lnTo>
                      <a:pt x="1773" y="1092"/>
                    </a:lnTo>
                    <a:lnTo>
                      <a:pt x="1773" y="1106"/>
                    </a:lnTo>
                    <a:lnTo>
                      <a:pt x="1787" y="1120"/>
                    </a:lnTo>
                    <a:lnTo>
                      <a:pt x="1787" y="1135"/>
                    </a:lnTo>
                    <a:lnTo>
                      <a:pt x="1773" y="1149"/>
                    </a:lnTo>
                    <a:lnTo>
                      <a:pt x="1773" y="1163"/>
                    </a:lnTo>
                    <a:lnTo>
                      <a:pt x="1773" y="1177"/>
                    </a:lnTo>
                    <a:lnTo>
                      <a:pt x="1773" y="1191"/>
                    </a:lnTo>
                    <a:lnTo>
                      <a:pt x="1773" y="1205"/>
                    </a:lnTo>
                    <a:lnTo>
                      <a:pt x="1773" y="1220"/>
                    </a:lnTo>
                    <a:lnTo>
                      <a:pt x="1759" y="1234"/>
                    </a:lnTo>
                    <a:lnTo>
                      <a:pt x="1759" y="1248"/>
                    </a:lnTo>
                    <a:lnTo>
                      <a:pt x="1745" y="1262"/>
                    </a:lnTo>
                    <a:lnTo>
                      <a:pt x="1745" y="1276"/>
                    </a:lnTo>
                    <a:lnTo>
                      <a:pt x="1731" y="1276"/>
                    </a:lnTo>
                    <a:lnTo>
                      <a:pt x="1731" y="1291"/>
                    </a:lnTo>
                    <a:lnTo>
                      <a:pt x="1716" y="1305"/>
                    </a:lnTo>
                    <a:lnTo>
                      <a:pt x="1716" y="1319"/>
                    </a:lnTo>
                    <a:lnTo>
                      <a:pt x="1702" y="1319"/>
                    </a:lnTo>
                    <a:lnTo>
                      <a:pt x="1702" y="1333"/>
                    </a:lnTo>
                    <a:lnTo>
                      <a:pt x="1688" y="1333"/>
                    </a:lnTo>
                    <a:lnTo>
                      <a:pt x="1688" y="1347"/>
                    </a:lnTo>
                    <a:lnTo>
                      <a:pt x="1674" y="1347"/>
                    </a:lnTo>
                    <a:lnTo>
                      <a:pt x="1660" y="1361"/>
                    </a:lnTo>
                    <a:lnTo>
                      <a:pt x="1645" y="1361"/>
                    </a:lnTo>
                    <a:lnTo>
                      <a:pt x="1603" y="1361"/>
                    </a:lnTo>
                    <a:lnTo>
                      <a:pt x="1589" y="1376"/>
                    </a:lnTo>
                    <a:lnTo>
                      <a:pt x="1575" y="1376"/>
                    </a:lnTo>
                    <a:lnTo>
                      <a:pt x="1560" y="1376"/>
                    </a:lnTo>
                    <a:lnTo>
                      <a:pt x="1518" y="1361"/>
                    </a:lnTo>
                    <a:lnTo>
                      <a:pt x="1489" y="1361"/>
                    </a:lnTo>
                    <a:lnTo>
                      <a:pt x="1475" y="1361"/>
                    </a:lnTo>
                    <a:lnTo>
                      <a:pt x="1461" y="1361"/>
                    </a:lnTo>
                    <a:lnTo>
                      <a:pt x="1447" y="1361"/>
                    </a:lnTo>
                    <a:lnTo>
                      <a:pt x="1433" y="1376"/>
                    </a:lnTo>
                    <a:lnTo>
                      <a:pt x="1419" y="1376"/>
                    </a:lnTo>
                    <a:lnTo>
                      <a:pt x="1404" y="1376"/>
                    </a:lnTo>
                    <a:lnTo>
                      <a:pt x="1376" y="1376"/>
                    </a:lnTo>
                    <a:lnTo>
                      <a:pt x="1362" y="1376"/>
                    </a:lnTo>
                    <a:lnTo>
                      <a:pt x="1333" y="1390"/>
                    </a:lnTo>
                    <a:lnTo>
                      <a:pt x="1333" y="1376"/>
                    </a:lnTo>
                    <a:lnTo>
                      <a:pt x="1319" y="1376"/>
                    </a:lnTo>
                    <a:lnTo>
                      <a:pt x="1305" y="1376"/>
                    </a:lnTo>
                    <a:lnTo>
                      <a:pt x="1291" y="1376"/>
                    </a:lnTo>
                    <a:lnTo>
                      <a:pt x="1291" y="1361"/>
                    </a:lnTo>
                    <a:lnTo>
                      <a:pt x="1277" y="1361"/>
                    </a:lnTo>
                    <a:lnTo>
                      <a:pt x="1263" y="1347"/>
                    </a:lnTo>
                    <a:lnTo>
                      <a:pt x="1248" y="1347"/>
                    </a:lnTo>
                    <a:lnTo>
                      <a:pt x="1220" y="1333"/>
                    </a:lnTo>
                    <a:lnTo>
                      <a:pt x="1206" y="1333"/>
                    </a:lnTo>
                    <a:lnTo>
                      <a:pt x="1192" y="1319"/>
                    </a:lnTo>
                    <a:lnTo>
                      <a:pt x="1177" y="1319"/>
                    </a:lnTo>
                    <a:lnTo>
                      <a:pt x="1149" y="1319"/>
                    </a:lnTo>
                    <a:lnTo>
                      <a:pt x="1149" y="1305"/>
                    </a:lnTo>
                    <a:lnTo>
                      <a:pt x="1121" y="1305"/>
                    </a:lnTo>
                    <a:lnTo>
                      <a:pt x="1107" y="1305"/>
                    </a:lnTo>
                    <a:lnTo>
                      <a:pt x="1092" y="1305"/>
                    </a:lnTo>
                    <a:lnTo>
                      <a:pt x="1078" y="1305"/>
                    </a:lnTo>
                    <a:lnTo>
                      <a:pt x="1050" y="1305"/>
                    </a:lnTo>
                    <a:lnTo>
                      <a:pt x="1036" y="1291"/>
                    </a:lnTo>
                    <a:lnTo>
                      <a:pt x="1021" y="1291"/>
                    </a:lnTo>
                    <a:lnTo>
                      <a:pt x="1007" y="1291"/>
                    </a:lnTo>
                    <a:lnTo>
                      <a:pt x="993" y="1291"/>
                    </a:lnTo>
                    <a:lnTo>
                      <a:pt x="979" y="1291"/>
                    </a:lnTo>
                    <a:lnTo>
                      <a:pt x="951" y="1291"/>
                    </a:lnTo>
                    <a:lnTo>
                      <a:pt x="936" y="1291"/>
                    </a:lnTo>
                    <a:lnTo>
                      <a:pt x="922" y="1291"/>
                    </a:lnTo>
                    <a:lnTo>
                      <a:pt x="908" y="1291"/>
                    </a:lnTo>
                    <a:lnTo>
                      <a:pt x="894" y="1291"/>
                    </a:lnTo>
                    <a:lnTo>
                      <a:pt x="880" y="1291"/>
                    </a:lnTo>
                    <a:lnTo>
                      <a:pt x="865" y="1291"/>
                    </a:lnTo>
                    <a:lnTo>
                      <a:pt x="851" y="1291"/>
                    </a:lnTo>
                    <a:lnTo>
                      <a:pt x="837" y="1291"/>
                    </a:lnTo>
                    <a:lnTo>
                      <a:pt x="823" y="1291"/>
                    </a:lnTo>
                    <a:lnTo>
                      <a:pt x="809" y="1305"/>
                    </a:lnTo>
                    <a:lnTo>
                      <a:pt x="795" y="1305"/>
                    </a:lnTo>
                    <a:lnTo>
                      <a:pt x="780" y="1305"/>
                    </a:lnTo>
                    <a:lnTo>
                      <a:pt x="766" y="1305"/>
                    </a:lnTo>
                    <a:lnTo>
                      <a:pt x="752" y="1305"/>
                    </a:lnTo>
                    <a:lnTo>
                      <a:pt x="738" y="1305"/>
                    </a:lnTo>
                    <a:lnTo>
                      <a:pt x="738" y="1319"/>
                    </a:lnTo>
                    <a:lnTo>
                      <a:pt x="724" y="1319"/>
                    </a:lnTo>
                    <a:lnTo>
                      <a:pt x="724" y="1333"/>
                    </a:lnTo>
                    <a:lnTo>
                      <a:pt x="709" y="1347"/>
                    </a:lnTo>
                    <a:lnTo>
                      <a:pt x="695" y="1361"/>
                    </a:lnTo>
                    <a:lnTo>
                      <a:pt x="681" y="1361"/>
                    </a:lnTo>
                    <a:lnTo>
                      <a:pt x="681" y="1376"/>
                    </a:lnTo>
                    <a:lnTo>
                      <a:pt x="667" y="1376"/>
                    </a:lnTo>
                    <a:lnTo>
                      <a:pt x="653" y="1390"/>
                    </a:lnTo>
                    <a:lnTo>
                      <a:pt x="653" y="1404"/>
                    </a:lnTo>
                    <a:lnTo>
                      <a:pt x="639" y="1418"/>
                    </a:lnTo>
                    <a:lnTo>
                      <a:pt x="624" y="1418"/>
                    </a:lnTo>
                    <a:lnTo>
                      <a:pt x="624" y="1432"/>
                    </a:lnTo>
                    <a:lnTo>
                      <a:pt x="610" y="1432"/>
                    </a:lnTo>
                    <a:lnTo>
                      <a:pt x="596" y="1432"/>
                    </a:lnTo>
                    <a:lnTo>
                      <a:pt x="525" y="1475"/>
                    </a:lnTo>
                    <a:lnTo>
                      <a:pt x="525" y="1489"/>
                    </a:lnTo>
                    <a:lnTo>
                      <a:pt x="511" y="1489"/>
                    </a:lnTo>
                    <a:lnTo>
                      <a:pt x="483" y="1518"/>
                    </a:lnTo>
                    <a:lnTo>
                      <a:pt x="412" y="1560"/>
                    </a:lnTo>
                    <a:lnTo>
                      <a:pt x="397" y="1574"/>
                    </a:lnTo>
                    <a:lnTo>
                      <a:pt x="383" y="1574"/>
                    </a:lnTo>
                    <a:lnTo>
                      <a:pt x="369" y="1588"/>
                    </a:lnTo>
                    <a:lnTo>
                      <a:pt x="355" y="1588"/>
                    </a:lnTo>
                    <a:lnTo>
                      <a:pt x="355" y="1603"/>
                    </a:lnTo>
                    <a:lnTo>
                      <a:pt x="341" y="1603"/>
                    </a:lnTo>
                    <a:lnTo>
                      <a:pt x="327" y="1631"/>
                    </a:lnTo>
                    <a:lnTo>
                      <a:pt x="312" y="1631"/>
                    </a:lnTo>
                    <a:lnTo>
                      <a:pt x="298" y="1645"/>
                    </a:lnTo>
                    <a:lnTo>
                      <a:pt x="270" y="1645"/>
                    </a:lnTo>
                    <a:lnTo>
                      <a:pt x="241" y="1659"/>
                    </a:lnTo>
                    <a:lnTo>
                      <a:pt x="270" y="1603"/>
                    </a:lnTo>
                    <a:lnTo>
                      <a:pt x="284" y="1603"/>
                    </a:lnTo>
                    <a:lnTo>
                      <a:pt x="298" y="1560"/>
                    </a:lnTo>
                    <a:lnTo>
                      <a:pt x="312" y="1546"/>
                    </a:lnTo>
                    <a:lnTo>
                      <a:pt x="341" y="1489"/>
                    </a:lnTo>
                    <a:lnTo>
                      <a:pt x="369" y="1461"/>
                    </a:lnTo>
                    <a:lnTo>
                      <a:pt x="383" y="1432"/>
                    </a:lnTo>
                    <a:lnTo>
                      <a:pt x="397" y="1432"/>
                    </a:lnTo>
                    <a:lnTo>
                      <a:pt x="426" y="1390"/>
                    </a:lnTo>
                    <a:lnTo>
                      <a:pt x="426" y="1376"/>
                    </a:lnTo>
                    <a:lnTo>
                      <a:pt x="440" y="1376"/>
                    </a:lnTo>
                    <a:lnTo>
                      <a:pt x="440" y="1361"/>
                    </a:lnTo>
                    <a:lnTo>
                      <a:pt x="454" y="1361"/>
                    </a:lnTo>
                    <a:lnTo>
                      <a:pt x="454" y="1347"/>
                    </a:lnTo>
                    <a:lnTo>
                      <a:pt x="468" y="1347"/>
                    </a:lnTo>
                    <a:lnTo>
                      <a:pt x="468" y="1333"/>
                    </a:lnTo>
                    <a:lnTo>
                      <a:pt x="483" y="1333"/>
                    </a:lnTo>
                    <a:lnTo>
                      <a:pt x="483" y="1319"/>
                    </a:lnTo>
                    <a:lnTo>
                      <a:pt x="497" y="1319"/>
                    </a:lnTo>
                    <a:lnTo>
                      <a:pt x="511" y="1305"/>
                    </a:lnTo>
                    <a:lnTo>
                      <a:pt x="525" y="1305"/>
                    </a:lnTo>
                    <a:lnTo>
                      <a:pt x="525" y="1291"/>
                    </a:lnTo>
                    <a:lnTo>
                      <a:pt x="539" y="1291"/>
                    </a:lnTo>
                    <a:lnTo>
                      <a:pt x="553" y="1276"/>
                    </a:lnTo>
                    <a:lnTo>
                      <a:pt x="568" y="1276"/>
                    </a:lnTo>
                    <a:lnTo>
                      <a:pt x="582" y="1262"/>
                    </a:lnTo>
                    <a:lnTo>
                      <a:pt x="596" y="1262"/>
                    </a:lnTo>
                    <a:lnTo>
                      <a:pt x="610" y="1262"/>
                    </a:lnTo>
                    <a:lnTo>
                      <a:pt x="610" y="1248"/>
                    </a:lnTo>
                    <a:lnTo>
                      <a:pt x="624" y="1248"/>
                    </a:lnTo>
                    <a:lnTo>
                      <a:pt x="610" y="1234"/>
                    </a:lnTo>
                    <a:lnTo>
                      <a:pt x="610" y="1205"/>
                    </a:lnTo>
                    <a:lnTo>
                      <a:pt x="596" y="1163"/>
                    </a:lnTo>
                    <a:lnTo>
                      <a:pt x="596" y="1135"/>
                    </a:lnTo>
                    <a:lnTo>
                      <a:pt x="596" y="1120"/>
                    </a:lnTo>
                    <a:lnTo>
                      <a:pt x="582" y="1092"/>
                    </a:lnTo>
                    <a:lnTo>
                      <a:pt x="582" y="1078"/>
                    </a:lnTo>
                    <a:lnTo>
                      <a:pt x="568" y="1078"/>
                    </a:lnTo>
                    <a:lnTo>
                      <a:pt x="568" y="1064"/>
                    </a:lnTo>
                    <a:lnTo>
                      <a:pt x="568" y="1049"/>
                    </a:lnTo>
                    <a:lnTo>
                      <a:pt x="568" y="1035"/>
                    </a:lnTo>
                    <a:lnTo>
                      <a:pt x="568" y="1021"/>
                    </a:lnTo>
                    <a:lnTo>
                      <a:pt x="568" y="1007"/>
                    </a:lnTo>
                    <a:lnTo>
                      <a:pt x="568" y="993"/>
                    </a:lnTo>
                    <a:lnTo>
                      <a:pt x="568" y="978"/>
                    </a:lnTo>
                    <a:lnTo>
                      <a:pt x="582" y="978"/>
                    </a:lnTo>
                    <a:lnTo>
                      <a:pt x="582" y="964"/>
                    </a:lnTo>
                    <a:lnTo>
                      <a:pt x="582" y="950"/>
                    </a:lnTo>
                    <a:lnTo>
                      <a:pt x="596" y="936"/>
                    </a:lnTo>
                    <a:lnTo>
                      <a:pt x="596" y="922"/>
                    </a:lnTo>
                    <a:lnTo>
                      <a:pt x="596" y="908"/>
                    </a:lnTo>
                    <a:lnTo>
                      <a:pt x="596" y="893"/>
                    </a:lnTo>
                    <a:lnTo>
                      <a:pt x="610" y="893"/>
                    </a:lnTo>
                    <a:lnTo>
                      <a:pt x="610" y="879"/>
                    </a:lnTo>
                    <a:lnTo>
                      <a:pt x="610" y="865"/>
                    </a:lnTo>
                    <a:lnTo>
                      <a:pt x="596" y="865"/>
                    </a:lnTo>
                    <a:lnTo>
                      <a:pt x="553" y="865"/>
                    </a:lnTo>
                    <a:lnTo>
                      <a:pt x="525" y="865"/>
                    </a:lnTo>
                    <a:lnTo>
                      <a:pt x="511" y="879"/>
                    </a:lnTo>
                    <a:lnTo>
                      <a:pt x="511" y="893"/>
                    </a:lnTo>
                    <a:lnTo>
                      <a:pt x="511" y="922"/>
                    </a:lnTo>
                    <a:lnTo>
                      <a:pt x="497" y="922"/>
                    </a:lnTo>
                    <a:lnTo>
                      <a:pt x="483" y="922"/>
                    </a:lnTo>
                    <a:lnTo>
                      <a:pt x="454" y="922"/>
                    </a:lnTo>
                    <a:lnTo>
                      <a:pt x="440" y="922"/>
                    </a:lnTo>
                    <a:lnTo>
                      <a:pt x="440" y="936"/>
                    </a:lnTo>
                    <a:lnTo>
                      <a:pt x="426" y="950"/>
                    </a:lnTo>
                    <a:lnTo>
                      <a:pt x="383" y="964"/>
                    </a:lnTo>
                    <a:lnTo>
                      <a:pt x="369" y="964"/>
                    </a:lnTo>
                    <a:lnTo>
                      <a:pt x="369" y="978"/>
                    </a:lnTo>
                    <a:lnTo>
                      <a:pt x="355" y="993"/>
                    </a:lnTo>
                    <a:lnTo>
                      <a:pt x="327" y="978"/>
                    </a:lnTo>
                    <a:lnTo>
                      <a:pt x="270" y="950"/>
                    </a:lnTo>
                    <a:lnTo>
                      <a:pt x="241" y="936"/>
                    </a:lnTo>
                    <a:lnTo>
                      <a:pt x="227" y="936"/>
                    </a:lnTo>
                    <a:lnTo>
                      <a:pt x="227" y="922"/>
                    </a:lnTo>
                    <a:lnTo>
                      <a:pt x="213" y="922"/>
                    </a:lnTo>
                    <a:lnTo>
                      <a:pt x="199" y="922"/>
                    </a:lnTo>
                    <a:lnTo>
                      <a:pt x="199" y="908"/>
                    </a:lnTo>
                    <a:lnTo>
                      <a:pt x="185" y="908"/>
                    </a:lnTo>
                    <a:lnTo>
                      <a:pt x="185" y="893"/>
                    </a:lnTo>
                    <a:lnTo>
                      <a:pt x="171" y="893"/>
                    </a:lnTo>
                    <a:lnTo>
                      <a:pt x="156" y="879"/>
                    </a:lnTo>
                    <a:lnTo>
                      <a:pt x="142" y="865"/>
                    </a:lnTo>
                    <a:lnTo>
                      <a:pt x="142" y="851"/>
                    </a:lnTo>
                    <a:lnTo>
                      <a:pt x="128" y="851"/>
                    </a:lnTo>
                    <a:lnTo>
                      <a:pt x="128" y="837"/>
                    </a:lnTo>
                    <a:lnTo>
                      <a:pt x="114" y="822"/>
                    </a:lnTo>
                    <a:lnTo>
                      <a:pt x="100" y="808"/>
                    </a:lnTo>
                    <a:lnTo>
                      <a:pt x="100" y="794"/>
                    </a:lnTo>
                    <a:lnTo>
                      <a:pt x="85" y="794"/>
                    </a:lnTo>
                    <a:lnTo>
                      <a:pt x="85" y="780"/>
                    </a:lnTo>
                    <a:lnTo>
                      <a:pt x="71" y="780"/>
                    </a:lnTo>
                    <a:lnTo>
                      <a:pt x="71" y="766"/>
                    </a:lnTo>
                    <a:lnTo>
                      <a:pt x="57" y="752"/>
                    </a:lnTo>
                    <a:lnTo>
                      <a:pt x="43" y="723"/>
                    </a:lnTo>
                    <a:lnTo>
                      <a:pt x="29" y="709"/>
                    </a:lnTo>
                    <a:lnTo>
                      <a:pt x="15" y="709"/>
                    </a:lnTo>
                    <a:lnTo>
                      <a:pt x="0" y="681"/>
                    </a:lnTo>
                    <a:lnTo>
                      <a:pt x="43" y="638"/>
                    </a:lnTo>
                    <a:lnTo>
                      <a:pt x="57" y="624"/>
                    </a:lnTo>
                    <a:lnTo>
                      <a:pt x="85" y="610"/>
                    </a:lnTo>
                    <a:lnTo>
                      <a:pt x="114" y="596"/>
                    </a:lnTo>
                    <a:lnTo>
                      <a:pt x="156" y="553"/>
                    </a:lnTo>
                    <a:lnTo>
                      <a:pt x="185" y="539"/>
                    </a:lnTo>
                    <a:lnTo>
                      <a:pt x="199" y="525"/>
                    </a:lnTo>
                    <a:lnTo>
                      <a:pt x="241" y="496"/>
                    </a:lnTo>
                    <a:lnTo>
                      <a:pt x="270" y="468"/>
                    </a:lnTo>
                    <a:lnTo>
                      <a:pt x="298" y="454"/>
                    </a:lnTo>
                    <a:lnTo>
                      <a:pt x="312" y="439"/>
                    </a:lnTo>
                    <a:lnTo>
                      <a:pt x="327" y="425"/>
                    </a:lnTo>
                    <a:lnTo>
                      <a:pt x="341" y="425"/>
                    </a:lnTo>
                    <a:lnTo>
                      <a:pt x="355" y="411"/>
                    </a:lnTo>
                    <a:lnTo>
                      <a:pt x="369" y="397"/>
                    </a:lnTo>
                    <a:lnTo>
                      <a:pt x="383" y="383"/>
                    </a:lnTo>
                    <a:lnTo>
                      <a:pt x="397" y="383"/>
                    </a:lnTo>
                    <a:lnTo>
                      <a:pt x="412" y="369"/>
                    </a:lnTo>
                    <a:lnTo>
                      <a:pt x="440" y="354"/>
                    </a:lnTo>
                    <a:lnTo>
                      <a:pt x="440" y="340"/>
                    </a:lnTo>
                    <a:lnTo>
                      <a:pt x="454" y="340"/>
                    </a:lnTo>
                    <a:lnTo>
                      <a:pt x="468" y="340"/>
                    </a:lnTo>
                    <a:lnTo>
                      <a:pt x="468" y="326"/>
                    </a:lnTo>
                    <a:lnTo>
                      <a:pt x="497" y="312"/>
                    </a:lnTo>
                    <a:lnTo>
                      <a:pt x="525" y="298"/>
                    </a:lnTo>
                    <a:lnTo>
                      <a:pt x="539" y="283"/>
                    </a:lnTo>
                    <a:lnTo>
                      <a:pt x="568" y="269"/>
                    </a:lnTo>
                    <a:lnTo>
                      <a:pt x="596" y="241"/>
                    </a:lnTo>
                    <a:lnTo>
                      <a:pt x="610" y="227"/>
                    </a:lnTo>
                    <a:lnTo>
                      <a:pt x="624" y="227"/>
                    </a:lnTo>
                    <a:lnTo>
                      <a:pt x="639" y="213"/>
                    </a:lnTo>
                    <a:lnTo>
                      <a:pt x="653" y="213"/>
                    </a:lnTo>
                    <a:lnTo>
                      <a:pt x="667" y="198"/>
                    </a:lnTo>
                    <a:lnTo>
                      <a:pt x="681" y="184"/>
                    </a:lnTo>
                    <a:lnTo>
                      <a:pt x="709" y="170"/>
                    </a:lnTo>
                    <a:lnTo>
                      <a:pt x="738" y="156"/>
                    </a:lnTo>
                    <a:lnTo>
                      <a:pt x="752" y="142"/>
                    </a:lnTo>
                    <a:lnTo>
                      <a:pt x="766" y="142"/>
                    </a:lnTo>
                    <a:lnTo>
                      <a:pt x="780" y="127"/>
                    </a:lnTo>
                    <a:lnTo>
                      <a:pt x="795" y="127"/>
                    </a:lnTo>
                    <a:lnTo>
                      <a:pt x="809" y="113"/>
                    </a:lnTo>
                    <a:lnTo>
                      <a:pt x="823" y="113"/>
                    </a:lnTo>
                    <a:lnTo>
                      <a:pt x="837" y="113"/>
                    </a:lnTo>
                    <a:lnTo>
                      <a:pt x="851" y="99"/>
                    </a:lnTo>
                    <a:lnTo>
                      <a:pt x="865" y="99"/>
                    </a:lnTo>
                    <a:lnTo>
                      <a:pt x="880" y="99"/>
                    </a:lnTo>
                    <a:lnTo>
                      <a:pt x="894" y="99"/>
                    </a:lnTo>
                    <a:lnTo>
                      <a:pt x="922" y="99"/>
                    </a:lnTo>
                    <a:lnTo>
                      <a:pt x="936" y="99"/>
                    </a:lnTo>
                    <a:lnTo>
                      <a:pt x="965" y="99"/>
                    </a:lnTo>
                    <a:lnTo>
                      <a:pt x="979" y="99"/>
                    </a:lnTo>
                    <a:lnTo>
                      <a:pt x="1007" y="99"/>
                    </a:lnTo>
                    <a:lnTo>
                      <a:pt x="1036" y="99"/>
                    </a:lnTo>
                    <a:lnTo>
                      <a:pt x="1050" y="99"/>
                    </a:lnTo>
                    <a:lnTo>
                      <a:pt x="1064" y="99"/>
                    </a:lnTo>
                    <a:lnTo>
                      <a:pt x="1078" y="99"/>
                    </a:lnTo>
                    <a:lnTo>
                      <a:pt x="1177" y="99"/>
                    </a:lnTo>
                    <a:lnTo>
                      <a:pt x="1192" y="99"/>
                    </a:lnTo>
                    <a:lnTo>
                      <a:pt x="1305" y="42"/>
                    </a:lnTo>
                    <a:lnTo>
                      <a:pt x="1319" y="28"/>
                    </a:lnTo>
                    <a:lnTo>
                      <a:pt x="1348" y="28"/>
                    </a:lnTo>
                    <a:lnTo>
                      <a:pt x="1419" y="0"/>
                    </a:lnTo>
                    <a:lnTo>
                      <a:pt x="1433" y="14"/>
                    </a:lnTo>
                    <a:lnTo>
                      <a:pt x="1461" y="42"/>
                    </a:lnTo>
                    <a:close/>
                  </a:path>
                </a:pathLst>
              </a:custGeom>
              <a:blipFill dpi="0" rotWithShape="0">
                <a:blip r:embed="rId2" cstate="print"/>
                <a:srcRect/>
                <a:tile tx="0" ty="0" sx="100000" sy="100000" flip="none" algn="tl"/>
              </a:blipFill>
              <a:ln w="9525">
                <a:solidFill>
                  <a:srgbClr val="333333"/>
                </a:solidFill>
                <a:round/>
                <a:headEnd/>
                <a:tailEnd/>
              </a:ln>
            </p:spPr>
            <p:txBody>
              <a:bodyPr/>
              <a:lstStyle/>
              <a:p>
                <a:endParaRPr lang="ja-JP" altLang="en-US"/>
              </a:p>
            </p:txBody>
          </p:sp>
          <p:sp>
            <p:nvSpPr>
              <p:cNvPr id="195" name="Freeform 36"/>
              <p:cNvSpPr>
                <a:spLocks/>
              </p:cNvSpPr>
              <p:nvPr/>
            </p:nvSpPr>
            <p:spPr bwMode="auto">
              <a:xfrm>
                <a:off x="2200" y="878"/>
                <a:ext cx="2227" cy="1972"/>
              </a:xfrm>
              <a:custGeom>
                <a:avLst/>
                <a:gdLst>
                  <a:gd name="T0" fmla="*/ 1830 w 2227"/>
                  <a:gd name="T1" fmla="*/ 28 h 1972"/>
                  <a:gd name="T2" fmla="*/ 1900 w 2227"/>
                  <a:gd name="T3" fmla="*/ 43 h 1972"/>
                  <a:gd name="T4" fmla="*/ 1986 w 2227"/>
                  <a:gd name="T5" fmla="*/ 71 h 1972"/>
                  <a:gd name="T6" fmla="*/ 1971 w 2227"/>
                  <a:gd name="T7" fmla="*/ 128 h 1972"/>
                  <a:gd name="T8" fmla="*/ 2212 w 2227"/>
                  <a:gd name="T9" fmla="*/ 298 h 1972"/>
                  <a:gd name="T10" fmla="*/ 2212 w 2227"/>
                  <a:gd name="T11" fmla="*/ 340 h 1972"/>
                  <a:gd name="T12" fmla="*/ 2198 w 2227"/>
                  <a:gd name="T13" fmla="*/ 383 h 1972"/>
                  <a:gd name="T14" fmla="*/ 2184 w 2227"/>
                  <a:gd name="T15" fmla="*/ 440 h 1972"/>
                  <a:gd name="T16" fmla="*/ 2184 w 2227"/>
                  <a:gd name="T17" fmla="*/ 482 h 1972"/>
                  <a:gd name="T18" fmla="*/ 2127 w 2227"/>
                  <a:gd name="T19" fmla="*/ 582 h 1972"/>
                  <a:gd name="T20" fmla="*/ 2085 w 2227"/>
                  <a:gd name="T21" fmla="*/ 695 h 1972"/>
                  <a:gd name="T22" fmla="*/ 2085 w 2227"/>
                  <a:gd name="T23" fmla="*/ 738 h 1972"/>
                  <a:gd name="T24" fmla="*/ 2071 w 2227"/>
                  <a:gd name="T25" fmla="*/ 794 h 1972"/>
                  <a:gd name="T26" fmla="*/ 2056 w 2227"/>
                  <a:gd name="T27" fmla="*/ 908 h 1972"/>
                  <a:gd name="T28" fmla="*/ 2071 w 2227"/>
                  <a:gd name="T29" fmla="*/ 1035 h 1972"/>
                  <a:gd name="T30" fmla="*/ 2099 w 2227"/>
                  <a:gd name="T31" fmla="*/ 1106 h 1972"/>
                  <a:gd name="T32" fmla="*/ 2113 w 2227"/>
                  <a:gd name="T33" fmla="*/ 1234 h 1972"/>
                  <a:gd name="T34" fmla="*/ 2099 w 2227"/>
                  <a:gd name="T35" fmla="*/ 1390 h 1972"/>
                  <a:gd name="T36" fmla="*/ 1915 w 2227"/>
                  <a:gd name="T37" fmla="*/ 1390 h 1972"/>
                  <a:gd name="T38" fmla="*/ 1844 w 2227"/>
                  <a:gd name="T39" fmla="*/ 1404 h 1972"/>
                  <a:gd name="T40" fmla="*/ 1674 w 2227"/>
                  <a:gd name="T41" fmla="*/ 1504 h 1972"/>
                  <a:gd name="T42" fmla="*/ 1489 w 2227"/>
                  <a:gd name="T43" fmla="*/ 1631 h 1972"/>
                  <a:gd name="T44" fmla="*/ 1362 w 2227"/>
                  <a:gd name="T45" fmla="*/ 1716 h 1972"/>
                  <a:gd name="T46" fmla="*/ 1021 w 2227"/>
                  <a:gd name="T47" fmla="*/ 1972 h 1972"/>
                  <a:gd name="T48" fmla="*/ 922 w 2227"/>
                  <a:gd name="T49" fmla="*/ 1816 h 1972"/>
                  <a:gd name="T50" fmla="*/ 837 w 2227"/>
                  <a:gd name="T51" fmla="*/ 1702 h 1972"/>
                  <a:gd name="T52" fmla="*/ 794 w 2227"/>
                  <a:gd name="T53" fmla="*/ 1645 h 1972"/>
                  <a:gd name="T54" fmla="*/ 723 w 2227"/>
                  <a:gd name="T55" fmla="*/ 1532 h 1972"/>
                  <a:gd name="T56" fmla="*/ 667 w 2227"/>
                  <a:gd name="T57" fmla="*/ 1461 h 1972"/>
                  <a:gd name="T58" fmla="*/ 610 w 2227"/>
                  <a:gd name="T59" fmla="*/ 1376 h 1972"/>
                  <a:gd name="T60" fmla="*/ 539 w 2227"/>
                  <a:gd name="T61" fmla="*/ 1291 h 1972"/>
                  <a:gd name="T62" fmla="*/ 482 w 2227"/>
                  <a:gd name="T63" fmla="*/ 1220 h 1972"/>
                  <a:gd name="T64" fmla="*/ 426 w 2227"/>
                  <a:gd name="T65" fmla="*/ 1149 h 1972"/>
                  <a:gd name="T66" fmla="*/ 397 w 2227"/>
                  <a:gd name="T67" fmla="*/ 1121 h 1972"/>
                  <a:gd name="T68" fmla="*/ 326 w 2227"/>
                  <a:gd name="T69" fmla="*/ 1064 h 1972"/>
                  <a:gd name="T70" fmla="*/ 270 w 2227"/>
                  <a:gd name="T71" fmla="*/ 1035 h 1972"/>
                  <a:gd name="T72" fmla="*/ 213 w 2227"/>
                  <a:gd name="T73" fmla="*/ 1021 h 1972"/>
                  <a:gd name="T74" fmla="*/ 0 w 2227"/>
                  <a:gd name="T75" fmla="*/ 950 h 1972"/>
                  <a:gd name="T76" fmla="*/ 28 w 2227"/>
                  <a:gd name="T77" fmla="*/ 865 h 1972"/>
                  <a:gd name="T78" fmla="*/ 71 w 2227"/>
                  <a:gd name="T79" fmla="*/ 794 h 1972"/>
                  <a:gd name="T80" fmla="*/ 99 w 2227"/>
                  <a:gd name="T81" fmla="*/ 752 h 1972"/>
                  <a:gd name="T82" fmla="*/ 156 w 2227"/>
                  <a:gd name="T83" fmla="*/ 738 h 1972"/>
                  <a:gd name="T84" fmla="*/ 355 w 2227"/>
                  <a:gd name="T85" fmla="*/ 738 h 1972"/>
                  <a:gd name="T86" fmla="*/ 482 w 2227"/>
                  <a:gd name="T87" fmla="*/ 780 h 1972"/>
                  <a:gd name="T88" fmla="*/ 567 w 2227"/>
                  <a:gd name="T89" fmla="*/ 808 h 1972"/>
                  <a:gd name="T90" fmla="*/ 681 w 2227"/>
                  <a:gd name="T91" fmla="*/ 851 h 1972"/>
                  <a:gd name="T92" fmla="*/ 738 w 2227"/>
                  <a:gd name="T93" fmla="*/ 908 h 1972"/>
                  <a:gd name="T94" fmla="*/ 808 w 2227"/>
                  <a:gd name="T95" fmla="*/ 908 h 1972"/>
                  <a:gd name="T96" fmla="*/ 908 w 2227"/>
                  <a:gd name="T97" fmla="*/ 851 h 1972"/>
                  <a:gd name="T98" fmla="*/ 979 w 2227"/>
                  <a:gd name="T99" fmla="*/ 780 h 1972"/>
                  <a:gd name="T100" fmla="*/ 1064 w 2227"/>
                  <a:gd name="T101" fmla="*/ 695 h 1972"/>
                  <a:gd name="T102" fmla="*/ 1135 w 2227"/>
                  <a:gd name="T103" fmla="*/ 652 h 1972"/>
                  <a:gd name="T104" fmla="*/ 1262 w 2227"/>
                  <a:gd name="T105" fmla="*/ 596 h 1972"/>
                  <a:gd name="T106" fmla="*/ 1333 w 2227"/>
                  <a:gd name="T107" fmla="*/ 525 h 1972"/>
                  <a:gd name="T108" fmla="*/ 1319 w 2227"/>
                  <a:gd name="T109" fmla="*/ 426 h 1972"/>
                  <a:gd name="T110" fmla="*/ 1347 w 2227"/>
                  <a:gd name="T111" fmla="*/ 426 h 1972"/>
                  <a:gd name="T112" fmla="*/ 1418 w 2227"/>
                  <a:gd name="T113" fmla="*/ 312 h 1972"/>
                  <a:gd name="T114" fmla="*/ 1404 w 2227"/>
                  <a:gd name="T115" fmla="*/ 241 h 1972"/>
                  <a:gd name="T116" fmla="*/ 1461 w 2227"/>
                  <a:gd name="T117" fmla="*/ 128 h 1972"/>
                  <a:gd name="T118" fmla="*/ 1518 w 2227"/>
                  <a:gd name="T119" fmla="*/ 113 h 1972"/>
                  <a:gd name="T120" fmla="*/ 1617 w 2227"/>
                  <a:gd name="T121" fmla="*/ 14 h 1972"/>
                  <a:gd name="T122" fmla="*/ 1702 w 2227"/>
                  <a:gd name="T123" fmla="*/ 0 h 197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227"/>
                  <a:gd name="T187" fmla="*/ 0 h 1972"/>
                  <a:gd name="T188" fmla="*/ 2227 w 2227"/>
                  <a:gd name="T189" fmla="*/ 1972 h 197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227" h="1972">
                    <a:moveTo>
                      <a:pt x="1773" y="28"/>
                    </a:moveTo>
                    <a:lnTo>
                      <a:pt x="1773" y="28"/>
                    </a:lnTo>
                    <a:lnTo>
                      <a:pt x="1801" y="14"/>
                    </a:lnTo>
                    <a:lnTo>
                      <a:pt x="1815" y="14"/>
                    </a:lnTo>
                    <a:lnTo>
                      <a:pt x="1830" y="28"/>
                    </a:lnTo>
                    <a:lnTo>
                      <a:pt x="1844" y="28"/>
                    </a:lnTo>
                    <a:lnTo>
                      <a:pt x="1858" y="28"/>
                    </a:lnTo>
                    <a:lnTo>
                      <a:pt x="1872" y="28"/>
                    </a:lnTo>
                    <a:lnTo>
                      <a:pt x="1886" y="28"/>
                    </a:lnTo>
                    <a:lnTo>
                      <a:pt x="1900" y="43"/>
                    </a:lnTo>
                    <a:lnTo>
                      <a:pt x="1915" y="43"/>
                    </a:lnTo>
                    <a:lnTo>
                      <a:pt x="1929" y="57"/>
                    </a:lnTo>
                    <a:lnTo>
                      <a:pt x="1943" y="57"/>
                    </a:lnTo>
                    <a:lnTo>
                      <a:pt x="1957" y="57"/>
                    </a:lnTo>
                    <a:lnTo>
                      <a:pt x="1971" y="57"/>
                    </a:lnTo>
                    <a:lnTo>
                      <a:pt x="1986" y="57"/>
                    </a:lnTo>
                    <a:lnTo>
                      <a:pt x="1986" y="71"/>
                    </a:lnTo>
                    <a:lnTo>
                      <a:pt x="1986" y="85"/>
                    </a:lnTo>
                    <a:lnTo>
                      <a:pt x="1986" y="99"/>
                    </a:lnTo>
                    <a:lnTo>
                      <a:pt x="1986" y="113"/>
                    </a:lnTo>
                    <a:lnTo>
                      <a:pt x="1971" y="128"/>
                    </a:lnTo>
                    <a:lnTo>
                      <a:pt x="1971" y="142"/>
                    </a:lnTo>
                    <a:lnTo>
                      <a:pt x="1957" y="156"/>
                    </a:lnTo>
                    <a:lnTo>
                      <a:pt x="2085" y="213"/>
                    </a:lnTo>
                    <a:lnTo>
                      <a:pt x="2142" y="255"/>
                    </a:lnTo>
                    <a:lnTo>
                      <a:pt x="2170" y="269"/>
                    </a:lnTo>
                    <a:lnTo>
                      <a:pt x="2184" y="284"/>
                    </a:lnTo>
                    <a:lnTo>
                      <a:pt x="2198" y="284"/>
                    </a:lnTo>
                    <a:lnTo>
                      <a:pt x="2212" y="284"/>
                    </a:lnTo>
                    <a:lnTo>
                      <a:pt x="2212" y="298"/>
                    </a:lnTo>
                    <a:lnTo>
                      <a:pt x="2227" y="298"/>
                    </a:lnTo>
                    <a:lnTo>
                      <a:pt x="2227" y="312"/>
                    </a:lnTo>
                    <a:lnTo>
                      <a:pt x="2227" y="326"/>
                    </a:lnTo>
                    <a:lnTo>
                      <a:pt x="2212" y="326"/>
                    </a:lnTo>
                    <a:lnTo>
                      <a:pt x="2212" y="340"/>
                    </a:lnTo>
                    <a:lnTo>
                      <a:pt x="2212" y="355"/>
                    </a:lnTo>
                    <a:lnTo>
                      <a:pt x="2212" y="369"/>
                    </a:lnTo>
                    <a:lnTo>
                      <a:pt x="2198" y="369"/>
                    </a:lnTo>
                    <a:lnTo>
                      <a:pt x="2198" y="383"/>
                    </a:lnTo>
                    <a:lnTo>
                      <a:pt x="2198" y="397"/>
                    </a:lnTo>
                    <a:lnTo>
                      <a:pt x="2198" y="411"/>
                    </a:lnTo>
                    <a:lnTo>
                      <a:pt x="2184" y="411"/>
                    </a:lnTo>
                    <a:lnTo>
                      <a:pt x="2184" y="426"/>
                    </a:lnTo>
                    <a:lnTo>
                      <a:pt x="2184" y="440"/>
                    </a:lnTo>
                    <a:lnTo>
                      <a:pt x="2170" y="454"/>
                    </a:lnTo>
                    <a:lnTo>
                      <a:pt x="2170" y="468"/>
                    </a:lnTo>
                    <a:lnTo>
                      <a:pt x="2184" y="482"/>
                    </a:lnTo>
                    <a:lnTo>
                      <a:pt x="2184" y="496"/>
                    </a:lnTo>
                    <a:lnTo>
                      <a:pt x="2170" y="496"/>
                    </a:lnTo>
                    <a:lnTo>
                      <a:pt x="2156" y="496"/>
                    </a:lnTo>
                    <a:lnTo>
                      <a:pt x="2156" y="511"/>
                    </a:lnTo>
                    <a:lnTo>
                      <a:pt x="2156" y="525"/>
                    </a:lnTo>
                    <a:lnTo>
                      <a:pt x="2127" y="582"/>
                    </a:lnTo>
                    <a:lnTo>
                      <a:pt x="2113" y="624"/>
                    </a:lnTo>
                    <a:lnTo>
                      <a:pt x="2113" y="638"/>
                    </a:lnTo>
                    <a:lnTo>
                      <a:pt x="2099" y="652"/>
                    </a:lnTo>
                    <a:lnTo>
                      <a:pt x="2099" y="667"/>
                    </a:lnTo>
                    <a:lnTo>
                      <a:pt x="2099" y="681"/>
                    </a:lnTo>
                    <a:lnTo>
                      <a:pt x="2085" y="695"/>
                    </a:lnTo>
                    <a:lnTo>
                      <a:pt x="2085" y="709"/>
                    </a:lnTo>
                    <a:lnTo>
                      <a:pt x="2085" y="723"/>
                    </a:lnTo>
                    <a:lnTo>
                      <a:pt x="2085" y="738"/>
                    </a:lnTo>
                    <a:lnTo>
                      <a:pt x="2085" y="752"/>
                    </a:lnTo>
                    <a:lnTo>
                      <a:pt x="2071" y="752"/>
                    </a:lnTo>
                    <a:lnTo>
                      <a:pt x="2071" y="766"/>
                    </a:lnTo>
                    <a:lnTo>
                      <a:pt x="2071" y="780"/>
                    </a:lnTo>
                    <a:lnTo>
                      <a:pt x="2071" y="794"/>
                    </a:lnTo>
                    <a:lnTo>
                      <a:pt x="2071" y="808"/>
                    </a:lnTo>
                    <a:lnTo>
                      <a:pt x="2056" y="823"/>
                    </a:lnTo>
                    <a:lnTo>
                      <a:pt x="2056" y="837"/>
                    </a:lnTo>
                    <a:lnTo>
                      <a:pt x="2056" y="851"/>
                    </a:lnTo>
                    <a:lnTo>
                      <a:pt x="2056" y="865"/>
                    </a:lnTo>
                    <a:lnTo>
                      <a:pt x="2056" y="879"/>
                    </a:lnTo>
                    <a:lnTo>
                      <a:pt x="2056" y="894"/>
                    </a:lnTo>
                    <a:lnTo>
                      <a:pt x="2056" y="908"/>
                    </a:lnTo>
                    <a:lnTo>
                      <a:pt x="2056" y="922"/>
                    </a:lnTo>
                    <a:lnTo>
                      <a:pt x="2056" y="936"/>
                    </a:lnTo>
                    <a:lnTo>
                      <a:pt x="2056" y="950"/>
                    </a:lnTo>
                    <a:lnTo>
                      <a:pt x="2056" y="965"/>
                    </a:lnTo>
                    <a:lnTo>
                      <a:pt x="2056" y="979"/>
                    </a:lnTo>
                    <a:lnTo>
                      <a:pt x="2056" y="993"/>
                    </a:lnTo>
                    <a:lnTo>
                      <a:pt x="2071" y="1007"/>
                    </a:lnTo>
                    <a:lnTo>
                      <a:pt x="2071" y="1035"/>
                    </a:lnTo>
                    <a:lnTo>
                      <a:pt x="2085" y="1064"/>
                    </a:lnTo>
                    <a:lnTo>
                      <a:pt x="2085" y="1078"/>
                    </a:lnTo>
                    <a:lnTo>
                      <a:pt x="2085" y="1092"/>
                    </a:lnTo>
                    <a:lnTo>
                      <a:pt x="2085" y="1106"/>
                    </a:lnTo>
                    <a:lnTo>
                      <a:pt x="2099" y="1106"/>
                    </a:lnTo>
                    <a:lnTo>
                      <a:pt x="2099" y="1121"/>
                    </a:lnTo>
                    <a:lnTo>
                      <a:pt x="2099" y="1135"/>
                    </a:lnTo>
                    <a:lnTo>
                      <a:pt x="2099" y="1149"/>
                    </a:lnTo>
                    <a:lnTo>
                      <a:pt x="2113" y="1149"/>
                    </a:lnTo>
                    <a:lnTo>
                      <a:pt x="2113" y="1177"/>
                    </a:lnTo>
                    <a:lnTo>
                      <a:pt x="2113" y="1220"/>
                    </a:lnTo>
                    <a:lnTo>
                      <a:pt x="2113" y="1234"/>
                    </a:lnTo>
                    <a:lnTo>
                      <a:pt x="2113" y="1248"/>
                    </a:lnTo>
                    <a:lnTo>
                      <a:pt x="2113" y="1291"/>
                    </a:lnTo>
                    <a:lnTo>
                      <a:pt x="2113" y="1305"/>
                    </a:lnTo>
                    <a:lnTo>
                      <a:pt x="2113" y="1319"/>
                    </a:lnTo>
                    <a:lnTo>
                      <a:pt x="2113" y="1347"/>
                    </a:lnTo>
                    <a:lnTo>
                      <a:pt x="2113" y="1362"/>
                    </a:lnTo>
                    <a:lnTo>
                      <a:pt x="2113" y="1376"/>
                    </a:lnTo>
                    <a:lnTo>
                      <a:pt x="2113" y="1390"/>
                    </a:lnTo>
                    <a:lnTo>
                      <a:pt x="2099" y="1390"/>
                    </a:lnTo>
                    <a:lnTo>
                      <a:pt x="2085" y="1390"/>
                    </a:lnTo>
                    <a:lnTo>
                      <a:pt x="2071" y="1390"/>
                    </a:lnTo>
                    <a:lnTo>
                      <a:pt x="2042" y="1390"/>
                    </a:lnTo>
                    <a:lnTo>
                      <a:pt x="2014" y="1390"/>
                    </a:lnTo>
                    <a:lnTo>
                      <a:pt x="2000" y="1390"/>
                    </a:lnTo>
                    <a:lnTo>
                      <a:pt x="1971" y="1390"/>
                    </a:lnTo>
                    <a:lnTo>
                      <a:pt x="1957" y="1390"/>
                    </a:lnTo>
                    <a:lnTo>
                      <a:pt x="1929" y="1390"/>
                    </a:lnTo>
                    <a:lnTo>
                      <a:pt x="1915" y="1390"/>
                    </a:lnTo>
                    <a:lnTo>
                      <a:pt x="1900" y="1390"/>
                    </a:lnTo>
                    <a:lnTo>
                      <a:pt x="1886" y="1390"/>
                    </a:lnTo>
                    <a:lnTo>
                      <a:pt x="1872" y="1404"/>
                    </a:lnTo>
                    <a:lnTo>
                      <a:pt x="1858" y="1404"/>
                    </a:lnTo>
                    <a:lnTo>
                      <a:pt x="1844" y="1404"/>
                    </a:lnTo>
                    <a:lnTo>
                      <a:pt x="1830" y="1418"/>
                    </a:lnTo>
                    <a:lnTo>
                      <a:pt x="1815" y="1418"/>
                    </a:lnTo>
                    <a:lnTo>
                      <a:pt x="1801" y="1433"/>
                    </a:lnTo>
                    <a:lnTo>
                      <a:pt x="1787" y="1433"/>
                    </a:lnTo>
                    <a:lnTo>
                      <a:pt x="1773" y="1447"/>
                    </a:lnTo>
                    <a:lnTo>
                      <a:pt x="1744" y="1461"/>
                    </a:lnTo>
                    <a:lnTo>
                      <a:pt x="1716" y="1475"/>
                    </a:lnTo>
                    <a:lnTo>
                      <a:pt x="1702" y="1489"/>
                    </a:lnTo>
                    <a:lnTo>
                      <a:pt x="1688" y="1504"/>
                    </a:lnTo>
                    <a:lnTo>
                      <a:pt x="1674" y="1504"/>
                    </a:lnTo>
                    <a:lnTo>
                      <a:pt x="1659" y="1518"/>
                    </a:lnTo>
                    <a:lnTo>
                      <a:pt x="1645" y="1518"/>
                    </a:lnTo>
                    <a:lnTo>
                      <a:pt x="1631" y="1532"/>
                    </a:lnTo>
                    <a:lnTo>
                      <a:pt x="1603" y="1560"/>
                    </a:lnTo>
                    <a:lnTo>
                      <a:pt x="1574" y="1574"/>
                    </a:lnTo>
                    <a:lnTo>
                      <a:pt x="1560" y="1589"/>
                    </a:lnTo>
                    <a:lnTo>
                      <a:pt x="1532" y="1603"/>
                    </a:lnTo>
                    <a:lnTo>
                      <a:pt x="1503" y="1617"/>
                    </a:lnTo>
                    <a:lnTo>
                      <a:pt x="1503" y="1631"/>
                    </a:lnTo>
                    <a:lnTo>
                      <a:pt x="1489" y="1631"/>
                    </a:lnTo>
                    <a:lnTo>
                      <a:pt x="1475" y="1631"/>
                    </a:lnTo>
                    <a:lnTo>
                      <a:pt x="1475" y="1645"/>
                    </a:lnTo>
                    <a:lnTo>
                      <a:pt x="1447" y="1660"/>
                    </a:lnTo>
                    <a:lnTo>
                      <a:pt x="1432" y="1674"/>
                    </a:lnTo>
                    <a:lnTo>
                      <a:pt x="1418" y="1674"/>
                    </a:lnTo>
                    <a:lnTo>
                      <a:pt x="1404" y="1688"/>
                    </a:lnTo>
                    <a:lnTo>
                      <a:pt x="1390" y="1702"/>
                    </a:lnTo>
                    <a:lnTo>
                      <a:pt x="1376" y="1716"/>
                    </a:lnTo>
                    <a:lnTo>
                      <a:pt x="1362" y="1716"/>
                    </a:lnTo>
                    <a:lnTo>
                      <a:pt x="1347" y="1730"/>
                    </a:lnTo>
                    <a:lnTo>
                      <a:pt x="1333" y="1745"/>
                    </a:lnTo>
                    <a:lnTo>
                      <a:pt x="1305" y="1759"/>
                    </a:lnTo>
                    <a:lnTo>
                      <a:pt x="1276" y="1787"/>
                    </a:lnTo>
                    <a:lnTo>
                      <a:pt x="1234" y="1816"/>
                    </a:lnTo>
                    <a:lnTo>
                      <a:pt x="1220" y="1830"/>
                    </a:lnTo>
                    <a:lnTo>
                      <a:pt x="1191" y="1844"/>
                    </a:lnTo>
                    <a:lnTo>
                      <a:pt x="1149" y="1887"/>
                    </a:lnTo>
                    <a:lnTo>
                      <a:pt x="1120" y="1901"/>
                    </a:lnTo>
                    <a:lnTo>
                      <a:pt x="1092" y="1915"/>
                    </a:lnTo>
                    <a:lnTo>
                      <a:pt x="1078" y="1929"/>
                    </a:lnTo>
                    <a:lnTo>
                      <a:pt x="1035" y="1972"/>
                    </a:lnTo>
                    <a:lnTo>
                      <a:pt x="1021" y="1972"/>
                    </a:lnTo>
                    <a:lnTo>
                      <a:pt x="1007" y="1929"/>
                    </a:lnTo>
                    <a:lnTo>
                      <a:pt x="993" y="1915"/>
                    </a:lnTo>
                    <a:lnTo>
                      <a:pt x="964" y="1887"/>
                    </a:lnTo>
                    <a:lnTo>
                      <a:pt x="964" y="1872"/>
                    </a:lnTo>
                    <a:lnTo>
                      <a:pt x="950" y="1858"/>
                    </a:lnTo>
                    <a:lnTo>
                      <a:pt x="936" y="1858"/>
                    </a:lnTo>
                    <a:lnTo>
                      <a:pt x="936" y="1844"/>
                    </a:lnTo>
                    <a:lnTo>
                      <a:pt x="922" y="1830"/>
                    </a:lnTo>
                    <a:lnTo>
                      <a:pt x="922" y="1816"/>
                    </a:lnTo>
                    <a:lnTo>
                      <a:pt x="908" y="1801"/>
                    </a:lnTo>
                    <a:lnTo>
                      <a:pt x="894" y="1787"/>
                    </a:lnTo>
                    <a:lnTo>
                      <a:pt x="894" y="1773"/>
                    </a:lnTo>
                    <a:lnTo>
                      <a:pt x="879" y="1759"/>
                    </a:lnTo>
                    <a:lnTo>
                      <a:pt x="865" y="1745"/>
                    </a:lnTo>
                    <a:lnTo>
                      <a:pt x="851" y="1730"/>
                    </a:lnTo>
                    <a:lnTo>
                      <a:pt x="851" y="1716"/>
                    </a:lnTo>
                    <a:lnTo>
                      <a:pt x="837" y="1702"/>
                    </a:lnTo>
                    <a:lnTo>
                      <a:pt x="823" y="1688"/>
                    </a:lnTo>
                    <a:lnTo>
                      <a:pt x="823" y="1674"/>
                    </a:lnTo>
                    <a:lnTo>
                      <a:pt x="808" y="1660"/>
                    </a:lnTo>
                    <a:lnTo>
                      <a:pt x="808" y="1645"/>
                    </a:lnTo>
                    <a:lnTo>
                      <a:pt x="794" y="1645"/>
                    </a:lnTo>
                    <a:lnTo>
                      <a:pt x="794" y="1631"/>
                    </a:lnTo>
                    <a:lnTo>
                      <a:pt x="780" y="1617"/>
                    </a:lnTo>
                    <a:lnTo>
                      <a:pt x="766" y="1603"/>
                    </a:lnTo>
                    <a:lnTo>
                      <a:pt x="766" y="1589"/>
                    </a:lnTo>
                    <a:lnTo>
                      <a:pt x="752" y="1589"/>
                    </a:lnTo>
                    <a:lnTo>
                      <a:pt x="752" y="1574"/>
                    </a:lnTo>
                    <a:lnTo>
                      <a:pt x="738" y="1546"/>
                    </a:lnTo>
                    <a:lnTo>
                      <a:pt x="723" y="1532"/>
                    </a:lnTo>
                    <a:lnTo>
                      <a:pt x="709" y="1518"/>
                    </a:lnTo>
                    <a:lnTo>
                      <a:pt x="695" y="1504"/>
                    </a:lnTo>
                    <a:lnTo>
                      <a:pt x="695" y="1489"/>
                    </a:lnTo>
                    <a:lnTo>
                      <a:pt x="681" y="1489"/>
                    </a:lnTo>
                    <a:lnTo>
                      <a:pt x="681" y="1475"/>
                    </a:lnTo>
                    <a:lnTo>
                      <a:pt x="667" y="1461"/>
                    </a:lnTo>
                    <a:lnTo>
                      <a:pt x="652" y="1447"/>
                    </a:lnTo>
                    <a:lnTo>
                      <a:pt x="652" y="1433"/>
                    </a:lnTo>
                    <a:lnTo>
                      <a:pt x="638" y="1433"/>
                    </a:lnTo>
                    <a:lnTo>
                      <a:pt x="638" y="1418"/>
                    </a:lnTo>
                    <a:lnTo>
                      <a:pt x="624" y="1404"/>
                    </a:lnTo>
                    <a:lnTo>
                      <a:pt x="624" y="1390"/>
                    </a:lnTo>
                    <a:lnTo>
                      <a:pt x="610" y="1376"/>
                    </a:lnTo>
                    <a:lnTo>
                      <a:pt x="596" y="1362"/>
                    </a:lnTo>
                    <a:lnTo>
                      <a:pt x="596" y="1347"/>
                    </a:lnTo>
                    <a:lnTo>
                      <a:pt x="582" y="1333"/>
                    </a:lnTo>
                    <a:lnTo>
                      <a:pt x="567" y="1305"/>
                    </a:lnTo>
                    <a:lnTo>
                      <a:pt x="553" y="1291"/>
                    </a:lnTo>
                    <a:lnTo>
                      <a:pt x="539" y="1291"/>
                    </a:lnTo>
                    <a:lnTo>
                      <a:pt x="539" y="1277"/>
                    </a:lnTo>
                    <a:lnTo>
                      <a:pt x="525" y="1277"/>
                    </a:lnTo>
                    <a:lnTo>
                      <a:pt x="525" y="1262"/>
                    </a:lnTo>
                    <a:lnTo>
                      <a:pt x="511" y="1248"/>
                    </a:lnTo>
                    <a:lnTo>
                      <a:pt x="496" y="1248"/>
                    </a:lnTo>
                    <a:lnTo>
                      <a:pt x="496" y="1234"/>
                    </a:lnTo>
                    <a:lnTo>
                      <a:pt x="482" y="1234"/>
                    </a:lnTo>
                    <a:lnTo>
                      <a:pt x="482" y="1220"/>
                    </a:lnTo>
                    <a:lnTo>
                      <a:pt x="468" y="1220"/>
                    </a:lnTo>
                    <a:lnTo>
                      <a:pt x="468" y="1206"/>
                    </a:lnTo>
                    <a:lnTo>
                      <a:pt x="454" y="1191"/>
                    </a:lnTo>
                    <a:lnTo>
                      <a:pt x="454" y="1177"/>
                    </a:lnTo>
                    <a:lnTo>
                      <a:pt x="440" y="1177"/>
                    </a:lnTo>
                    <a:lnTo>
                      <a:pt x="440" y="1163"/>
                    </a:lnTo>
                    <a:lnTo>
                      <a:pt x="426" y="1163"/>
                    </a:lnTo>
                    <a:lnTo>
                      <a:pt x="426" y="1149"/>
                    </a:lnTo>
                    <a:lnTo>
                      <a:pt x="411" y="1135"/>
                    </a:lnTo>
                    <a:lnTo>
                      <a:pt x="411" y="1121"/>
                    </a:lnTo>
                    <a:lnTo>
                      <a:pt x="397" y="1121"/>
                    </a:lnTo>
                    <a:lnTo>
                      <a:pt x="383" y="1106"/>
                    </a:lnTo>
                    <a:lnTo>
                      <a:pt x="369" y="1092"/>
                    </a:lnTo>
                    <a:lnTo>
                      <a:pt x="355" y="1078"/>
                    </a:lnTo>
                    <a:lnTo>
                      <a:pt x="340" y="1078"/>
                    </a:lnTo>
                    <a:lnTo>
                      <a:pt x="340" y="1064"/>
                    </a:lnTo>
                    <a:lnTo>
                      <a:pt x="326" y="1064"/>
                    </a:lnTo>
                    <a:lnTo>
                      <a:pt x="312" y="1064"/>
                    </a:lnTo>
                    <a:lnTo>
                      <a:pt x="298" y="1050"/>
                    </a:lnTo>
                    <a:lnTo>
                      <a:pt x="284" y="1050"/>
                    </a:lnTo>
                    <a:lnTo>
                      <a:pt x="270" y="1035"/>
                    </a:lnTo>
                    <a:lnTo>
                      <a:pt x="255" y="1035"/>
                    </a:lnTo>
                    <a:lnTo>
                      <a:pt x="241" y="1035"/>
                    </a:lnTo>
                    <a:lnTo>
                      <a:pt x="241" y="1021"/>
                    </a:lnTo>
                    <a:lnTo>
                      <a:pt x="227" y="1021"/>
                    </a:lnTo>
                    <a:lnTo>
                      <a:pt x="213" y="1021"/>
                    </a:lnTo>
                    <a:lnTo>
                      <a:pt x="199" y="1021"/>
                    </a:lnTo>
                    <a:lnTo>
                      <a:pt x="99" y="993"/>
                    </a:lnTo>
                    <a:lnTo>
                      <a:pt x="71" y="979"/>
                    </a:lnTo>
                    <a:lnTo>
                      <a:pt x="43" y="979"/>
                    </a:lnTo>
                    <a:lnTo>
                      <a:pt x="0" y="965"/>
                    </a:lnTo>
                    <a:lnTo>
                      <a:pt x="0" y="950"/>
                    </a:lnTo>
                    <a:lnTo>
                      <a:pt x="0" y="936"/>
                    </a:lnTo>
                    <a:lnTo>
                      <a:pt x="0" y="922"/>
                    </a:lnTo>
                    <a:lnTo>
                      <a:pt x="14" y="908"/>
                    </a:lnTo>
                    <a:lnTo>
                      <a:pt x="14" y="894"/>
                    </a:lnTo>
                    <a:lnTo>
                      <a:pt x="14" y="879"/>
                    </a:lnTo>
                    <a:lnTo>
                      <a:pt x="14" y="865"/>
                    </a:lnTo>
                    <a:lnTo>
                      <a:pt x="28" y="865"/>
                    </a:lnTo>
                    <a:lnTo>
                      <a:pt x="28" y="851"/>
                    </a:lnTo>
                    <a:lnTo>
                      <a:pt x="28" y="837"/>
                    </a:lnTo>
                    <a:lnTo>
                      <a:pt x="43" y="837"/>
                    </a:lnTo>
                    <a:lnTo>
                      <a:pt x="43" y="823"/>
                    </a:lnTo>
                    <a:lnTo>
                      <a:pt x="57" y="808"/>
                    </a:lnTo>
                    <a:lnTo>
                      <a:pt x="57" y="794"/>
                    </a:lnTo>
                    <a:lnTo>
                      <a:pt x="71" y="794"/>
                    </a:lnTo>
                    <a:lnTo>
                      <a:pt x="71" y="780"/>
                    </a:lnTo>
                    <a:lnTo>
                      <a:pt x="85" y="780"/>
                    </a:lnTo>
                    <a:lnTo>
                      <a:pt x="85" y="766"/>
                    </a:lnTo>
                    <a:lnTo>
                      <a:pt x="99" y="766"/>
                    </a:lnTo>
                    <a:lnTo>
                      <a:pt x="99" y="752"/>
                    </a:lnTo>
                    <a:lnTo>
                      <a:pt x="114" y="752"/>
                    </a:lnTo>
                    <a:lnTo>
                      <a:pt x="128" y="752"/>
                    </a:lnTo>
                    <a:lnTo>
                      <a:pt x="142" y="738"/>
                    </a:lnTo>
                    <a:lnTo>
                      <a:pt x="156" y="738"/>
                    </a:lnTo>
                    <a:lnTo>
                      <a:pt x="170" y="738"/>
                    </a:lnTo>
                    <a:lnTo>
                      <a:pt x="184" y="738"/>
                    </a:lnTo>
                    <a:lnTo>
                      <a:pt x="199" y="738"/>
                    </a:lnTo>
                    <a:lnTo>
                      <a:pt x="213" y="738"/>
                    </a:lnTo>
                    <a:lnTo>
                      <a:pt x="227" y="738"/>
                    </a:lnTo>
                    <a:lnTo>
                      <a:pt x="241" y="738"/>
                    </a:lnTo>
                    <a:lnTo>
                      <a:pt x="255" y="738"/>
                    </a:lnTo>
                    <a:lnTo>
                      <a:pt x="312" y="738"/>
                    </a:lnTo>
                    <a:lnTo>
                      <a:pt x="340" y="738"/>
                    </a:lnTo>
                    <a:lnTo>
                      <a:pt x="355" y="738"/>
                    </a:lnTo>
                    <a:lnTo>
                      <a:pt x="369" y="738"/>
                    </a:lnTo>
                    <a:lnTo>
                      <a:pt x="383" y="738"/>
                    </a:lnTo>
                    <a:lnTo>
                      <a:pt x="397" y="738"/>
                    </a:lnTo>
                    <a:lnTo>
                      <a:pt x="411" y="752"/>
                    </a:lnTo>
                    <a:lnTo>
                      <a:pt x="426" y="752"/>
                    </a:lnTo>
                    <a:lnTo>
                      <a:pt x="440" y="766"/>
                    </a:lnTo>
                    <a:lnTo>
                      <a:pt x="454" y="766"/>
                    </a:lnTo>
                    <a:lnTo>
                      <a:pt x="482" y="780"/>
                    </a:lnTo>
                    <a:lnTo>
                      <a:pt x="496" y="780"/>
                    </a:lnTo>
                    <a:lnTo>
                      <a:pt x="511" y="794"/>
                    </a:lnTo>
                    <a:lnTo>
                      <a:pt x="525" y="794"/>
                    </a:lnTo>
                    <a:lnTo>
                      <a:pt x="539" y="794"/>
                    </a:lnTo>
                    <a:lnTo>
                      <a:pt x="553" y="794"/>
                    </a:lnTo>
                    <a:lnTo>
                      <a:pt x="567" y="808"/>
                    </a:lnTo>
                    <a:lnTo>
                      <a:pt x="582" y="808"/>
                    </a:lnTo>
                    <a:lnTo>
                      <a:pt x="596" y="808"/>
                    </a:lnTo>
                    <a:lnTo>
                      <a:pt x="610" y="823"/>
                    </a:lnTo>
                    <a:lnTo>
                      <a:pt x="624" y="823"/>
                    </a:lnTo>
                    <a:lnTo>
                      <a:pt x="638" y="837"/>
                    </a:lnTo>
                    <a:lnTo>
                      <a:pt x="652" y="851"/>
                    </a:lnTo>
                    <a:lnTo>
                      <a:pt x="667" y="851"/>
                    </a:lnTo>
                    <a:lnTo>
                      <a:pt x="681" y="851"/>
                    </a:lnTo>
                    <a:lnTo>
                      <a:pt x="695" y="851"/>
                    </a:lnTo>
                    <a:lnTo>
                      <a:pt x="695" y="865"/>
                    </a:lnTo>
                    <a:lnTo>
                      <a:pt x="709" y="865"/>
                    </a:lnTo>
                    <a:lnTo>
                      <a:pt x="709" y="894"/>
                    </a:lnTo>
                    <a:lnTo>
                      <a:pt x="709" y="908"/>
                    </a:lnTo>
                    <a:lnTo>
                      <a:pt x="723" y="908"/>
                    </a:lnTo>
                    <a:lnTo>
                      <a:pt x="738" y="908"/>
                    </a:lnTo>
                    <a:lnTo>
                      <a:pt x="752" y="908"/>
                    </a:lnTo>
                    <a:lnTo>
                      <a:pt x="766" y="908"/>
                    </a:lnTo>
                    <a:lnTo>
                      <a:pt x="780" y="908"/>
                    </a:lnTo>
                    <a:lnTo>
                      <a:pt x="794" y="908"/>
                    </a:lnTo>
                    <a:lnTo>
                      <a:pt x="808" y="908"/>
                    </a:lnTo>
                    <a:lnTo>
                      <a:pt x="823" y="908"/>
                    </a:lnTo>
                    <a:lnTo>
                      <a:pt x="837" y="908"/>
                    </a:lnTo>
                    <a:lnTo>
                      <a:pt x="851" y="908"/>
                    </a:lnTo>
                    <a:lnTo>
                      <a:pt x="894" y="894"/>
                    </a:lnTo>
                    <a:lnTo>
                      <a:pt x="894" y="879"/>
                    </a:lnTo>
                    <a:lnTo>
                      <a:pt x="894" y="865"/>
                    </a:lnTo>
                    <a:lnTo>
                      <a:pt x="908" y="865"/>
                    </a:lnTo>
                    <a:lnTo>
                      <a:pt x="908" y="851"/>
                    </a:lnTo>
                    <a:lnTo>
                      <a:pt x="894" y="823"/>
                    </a:lnTo>
                    <a:lnTo>
                      <a:pt x="908" y="823"/>
                    </a:lnTo>
                    <a:lnTo>
                      <a:pt x="922" y="823"/>
                    </a:lnTo>
                    <a:lnTo>
                      <a:pt x="936" y="808"/>
                    </a:lnTo>
                    <a:lnTo>
                      <a:pt x="950" y="808"/>
                    </a:lnTo>
                    <a:lnTo>
                      <a:pt x="950" y="794"/>
                    </a:lnTo>
                    <a:lnTo>
                      <a:pt x="964" y="794"/>
                    </a:lnTo>
                    <a:lnTo>
                      <a:pt x="979" y="780"/>
                    </a:lnTo>
                    <a:lnTo>
                      <a:pt x="993" y="780"/>
                    </a:lnTo>
                    <a:lnTo>
                      <a:pt x="993" y="766"/>
                    </a:lnTo>
                    <a:lnTo>
                      <a:pt x="1007" y="766"/>
                    </a:lnTo>
                    <a:lnTo>
                      <a:pt x="1007" y="752"/>
                    </a:lnTo>
                    <a:lnTo>
                      <a:pt x="1021" y="752"/>
                    </a:lnTo>
                    <a:lnTo>
                      <a:pt x="1021" y="738"/>
                    </a:lnTo>
                    <a:lnTo>
                      <a:pt x="1035" y="738"/>
                    </a:lnTo>
                    <a:lnTo>
                      <a:pt x="1035" y="723"/>
                    </a:lnTo>
                    <a:lnTo>
                      <a:pt x="1050" y="709"/>
                    </a:lnTo>
                    <a:lnTo>
                      <a:pt x="1064" y="695"/>
                    </a:lnTo>
                    <a:lnTo>
                      <a:pt x="1078" y="695"/>
                    </a:lnTo>
                    <a:lnTo>
                      <a:pt x="1078" y="681"/>
                    </a:lnTo>
                    <a:lnTo>
                      <a:pt x="1092" y="681"/>
                    </a:lnTo>
                    <a:lnTo>
                      <a:pt x="1106" y="667"/>
                    </a:lnTo>
                    <a:lnTo>
                      <a:pt x="1120" y="667"/>
                    </a:lnTo>
                    <a:lnTo>
                      <a:pt x="1135" y="667"/>
                    </a:lnTo>
                    <a:lnTo>
                      <a:pt x="1135" y="652"/>
                    </a:lnTo>
                    <a:lnTo>
                      <a:pt x="1149" y="652"/>
                    </a:lnTo>
                    <a:lnTo>
                      <a:pt x="1163" y="652"/>
                    </a:lnTo>
                    <a:lnTo>
                      <a:pt x="1177" y="638"/>
                    </a:lnTo>
                    <a:lnTo>
                      <a:pt x="1191" y="638"/>
                    </a:lnTo>
                    <a:lnTo>
                      <a:pt x="1206" y="624"/>
                    </a:lnTo>
                    <a:lnTo>
                      <a:pt x="1220" y="624"/>
                    </a:lnTo>
                    <a:lnTo>
                      <a:pt x="1234" y="624"/>
                    </a:lnTo>
                    <a:lnTo>
                      <a:pt x="1248" y="610"/>
                    </a:lnTo>
                    <a:lnTo>
                      <a:pt x="1262" y="596"/>
                    </a:lnTo>
                    <a:lnTo>
                      <a:pt x="1276" y="596"/>
                    </a:lnTo>
                    <a:lnTo>
                      <a:pt x="1291" y="582"/>
                    </a:lnTo>
                    <a:lnTo>
                      <a:pt x="1305" y="567"/>
                    </a:lnTo>
                    <a:lnTo>
                      <a:pt x="1319" y="567"/>
                    </a:lnTo>
                    <a:lnTo>
                      <a:pt x="1319" y="553"/>
                    </a:lnTo>
                    <a:lnTo>
                      <a:pt x="1333" y="539"/>
                    </a:lnTo>
                    <a:lnTo>
                      <a:pt x="1333" y="525"/>
                    </a:lnTo>
                    <a:lnTo>
                      <a:pt x="1347" y="511"/>
                    </a:lnTo>
                    <a:lnTo>
                      <a:pt x="1319" y="468"/>
                    </a:lnTo>
                    <a:lnTo>
                      <a:pt x="1305" y="440"/>
                    </a:lnTo>
                    <a:lnTo>
                      <a:pt x="1305" y="426"/>
                    </a:lnTo>
                    <a:lnTo>
                      <a:pt x="1319" y="426"/>
                    </a:lnTo>
                    <a:lnTo>
                      <a:pt x="1333" y="426"/>
                    </a:lnTo>
                    <a:lnTo>
                      <a:pt x="1333" y="411"/>
                    </a:lnTo>
                    <a:lnTo>
                      <a:pt x="1347" y="426"/>
                    </a:lnTo>
                    <a:lnTo>
                      <a:pt x="1362" y="426"/>
                    </a:lnTo>
                    <a:lnTo>
                      <a:pt x="1376" y="426"/>
                    </a:lnTo>
                    <a:lnTo>
                      <a:pt x="1404" y="383"/>
                    </a:lnTo>
                    <a:lnTo>
                      <a:pt x="1404" y="369"/>
                    </a:lnTo>
                    <a:lnTo>
                      <a:pt x="1404" y="355"/>
                    </a:lnTo>
                    <a:lnTo>
                      <a:pt x="1418" y="340"/>
                    </a:lnTo>
                    <a:lnTo>
                      <a:pt x="1418" y="326"/>
                    </a:lnTo>
                    <a:lnTo>
                      <a:pt x="1418" y="312"/>
                    </a:lnTo>
                    <a:lnTo>
                      <a:pt x="1418" y="298"/>
                    </a:lnTo>
                    <a:lnTo>
                      <a:pt x="1432" y="284"/>
                    </a:lnTo>
                    <a:lnTo>
                      <a:pt x="1404" y="284"/>
                    </a:lnTo>
                    <a:lnTo>
                      <a:pt x="1404" y="269"/>
                    </a:lnTo>
                    <a:lnTo>
                      <a:pt x="1404" y="255"/>
                    </a:lnTo>
                    <a:lnTo>
                      <a:pt x="1404" y="241"/>
                    </a:lnTo>
                    <a:lnTo>
                      <a:pt x="1404" y="213"/>
                    </a:lnTo>
                    <a:lnTo>
                      <a:pt x="1404" y="199"/>
                    </a:lnTo>
                    <a:lnTo>
                      <a:pt x="1404" y="184"/>
                    </a:lnTo>
                    <a:lnTo>
                      <a:pt x="1418" y="184"/>
                    </a:lnTo>
                    <a:lnTo>
                      <a:pt x="1418" y="170"/>
                    </a:lnTo>
                    <a:lnTo>
                      <a:pt x="1432" y="170"/>
                    </a:lnTo>
                    <a:lnTo>
                      <a:pt x="1447" y="142"/>
                    </a:lnTo>
                    <a:lnTo>
                      <a:pt x="1461" y="128"/>
                    </a:lnTo>
                    <a:lnTo>
                      <a:pt x="1475" y="113"/>
                    </a:lnTo>
                    <a:lnTo>
                      <a:pt x="1489" y="128"/>
                    </a:lnTo>
                    <a:lnTo>
                      <a:pt x="1503" y="142"/>
                    </a:lnTo>
                    <a:lnTo>
                      <a:pt x="1503" y="128"/>
                    </a:lnTo>
                    <a:lnTo>
                      <a:pt x="1518" y="128"/>
                    </a:lnTo>
                    <a:lnTo>
                      <a:pt x="1518" y="113"/>
                    </a:lnTo>
                    <a:lnTo>
                      <a:pt x="1532" y="99"/>
                    </a:lnTo>
                    <a:lnTo>
                      <a:pt x="1546" y="85"/>
                    </a:lnTo>
                    <a:lnTo>
                      <a:pt x="1546" y="71"/>
                    </a:lnTo>
                    <a:lnTo>
                      <a:pt x="1560" y="71"/>
                    </a:lnTo>
                    <a:lnTo>
                      <a:pt x="1560" y="57"/>
                    </a:lnTo>
                    <a:lnTo>
                      <a:pt x="1574" y="43"/>
                    </a:lnTo>
                    <a:lnTo>
                      <a:pt x="1588" y="28"/>
                    </a:lnTo>
                    <a:lnTo>
                      <a:pt x="1603" y="28"/>
                    </a:lnTo>
                    <a:lnTo>
                      <a:pt x="1617" y="14"/>
                    </a:lnTo>
                    <a:lnTo>
                      <a:pt x="1631" y="14"/>
                    </a:lnTo>
                    <a:lnTo>
                      <a:pt x="1645" y="14"/>
                    </a:lnTo>
                    <a:lnTo>
                      <a:pt x="1645" y="0"/>
                    </a:lnTo>
                    <a:lnTo>
                      <a:pt x="1659" y="0"/>
                    </a:lnTo>
                    <a:lnTo>
                      <a:pt x="1674" y="0"/>
                    </a:lnTo>
                    <a:lnTo>
                      <a:pt x="1688" y="0"/>
                    </a:lnTo>
                    <a:lnTo>
                      <a:pt x="1702" y="0"/>
                    </a:lnTo>
                    <a:lnTo>
                      <a:pt x="1716" y="0"/>
                    </a:lnTo>
                    <a:lnTo>
                      <a:pt x="1716" y="14"/>
                    </a:lnTo>
                    <a:lnTo>
                      <a:pt x="1730" y="14"/>
                    </a:lnTo>
                    <a:lnTo>
                      <a:pt x="1744" y="14"/>
                    </a:lnTo>
                    <a:lnTo>
                      <a:pt x="1759" y="28"/>
                    </a:lnTo>
                    <a:lnTo>
                      <a:pt x="1773" y="28"/>
                    </a:lnTo>
                    <a:close/>
                  </a:path>
                </a:pathLst>
              </a:custGeom>
              <a:blipFill dpi="0" rotWithShape="0">
                <a:blip r:embed="rId3" cstate="print"/>
                <a:srcRect/>
                <a:tile tx="0" ty="0" sx="100000" sy="100000" flip="none" algn="tl"/>
              </a:blipFill>
              <a:ln w="9525">
                <a:solidFill>
                  <a:srgbClr val="333333"/>
                </a:solidFill>
                <a:round/>
                <a:headEnd/>
                <a:tailEnd/>
              </a:ln>
            </p:spPr>
            <p:txBody>
              <a:bodyPr/>
              <a:lstStyle/>
              <a:p>
                <a:endParaRPr lang="ja-JP" altLang="en-US"/>
              </a:p>
            </p:txBody>
          </p:sp>
          <p:sp>
            <p:nvSpPr>
              <p:cNvPr id="196" name="Freeform 35"/>
              <p:cNvSpPr>
                <a:spLocks/>
              </p:cNvSpPr>
              <p:nvPr/>
            </p:nvSpPr>
            <p:spPr bwMode="auto">
              <a:xfrm>
                <a:off x="3446" y="4355"/>
                <a:ext cx="1106" cy="950"/>
              </a:xfrm>
              <a:custGeom>
                <a:avLst/>
                <a:gdLst>
                  <a:gd name="T0" fmla="*/ 610 w 1106"/>
                  <a:gd name="T1" fmla="*/ 71 h 950"/>
                  <a:gd name="T2" fmla="*/ 638 w 1106"/>
                  <a:gd name="T3" fmla="*/ 127 h 950"/>
                  <a:gd name="T4" fmla="*/ 653 w 1106"/>
                  <a:gd name="T5" fmla="*/ 141 h 950"/>
                  <a:gd name="T6" fmla="*/ 667 w 1106"/>
                  <a:gd name="T7" fmla="*/ 156 h 950"/>
                  <a:gd name="T8" fmla="*/ 695 w 1106"/>
                  <a:gd name="T9" fmla="*/ 212 h 950"/>
                  <a:gd name="T10" fmla="*/ 709 w 1106"/>
                  <a:gd name="T11" fmla="*/ 241 h 950"/>
                  <a:gd name="T12" fmla="*/ 738 w 1106"/>
                  <a:gd name="T13" fmla="*/ 298 h 950"/>
                  <a:gd name="T14" fmla="*/ 794 w 1106"/>
                  <a:gd name="T15" fmla="*/ 283 h 950"/>
                  <a:gd name="T16" fmla="*/ 823 w 1106"/>
                  <a:gd name="T17" fmla="*/ 312 h 950"/>
                  <a:gd name="T18" fmla="*/ 894 w 1106"/>
                  <a:gd name="T19" fmla="*/ 312 h 950"/>
                  <a:gd name="T20" fmla="*/ 1007 w 1106"/>
                  <a:gd name="T21" fmla="*/ 326 h 950"/>
                  <a:gd name="T22" fmla="*/ 1092 w 1106"/>
                  <a:gd name="T23" fmla="*/ 340 h 950"/>
                  <a:gd name="T24" fmla="*/ 1092 w 1106"/>
                  <a:gd name="T25" fmla="*/ 496 h 950"/>
                  <a:gd name="T26" fmla="*/ 1092 w 1106"/>
                  <a:gd name="T27" fmla="*/ 539 h 950"/>
                  <a:gd name="T28" fmla="*/ 1021 w 1106"/>
                  <a:gd name="T29" fmla="*/ 723 h 950"/>
                  <a:gd name="T30" fmla="*/ 993 w 1106"/>
                  <a:gd name="T31" fmla="*/ 737 h 950"/>
                  <a:gd name="T32" fmla="*/ 965 w 1106"/>
                  <a:gd name="T33" fmla="*/ 851 h 950"/>
                  <a:gd name="T34" fmla="*/ 936 w 1106"/>
                  <a:gd name="T35" fmla="*/ 950 h 950"/>
                  <a:gd name="T36" fmla="*/ 894 w 1106"/>
                  <a:gd name="T37" fmla="*/ 936 h 950"/>
                  <a:gd name="T38" fmla="*/ 865 w 1106"/>
                  <a:gd name="T39" fmla="*/ 922 h 950"/>
                  <a:gd name="T40" fmla="*/ 851 w 1106"/>
                  <a:gd name="T41" fmla="*/ 922 h 950"/>
                  <a:gd name="T42" fmla="*/ 823 w 1106"/>
                  <a:gd name="T43" fmla="*/ 907 h 950"/>
                  <a:gd name="T44" fmla="*/ 780 w 1106"/>
                  <a:gd name="T45" fmla="*/ 893 h 950"/>
                  <a:gd name="T46" fmla="*/ 738 w 1106"/>
                  <a:gd name="T47" fmla="*/ 893 h 950"/>
                  <a:gd name="T48" fmla="*/ 709 w 1106"/>
                  <a:gd name="T49" fmla="*/ 879 h 950"/>
                  <a:gd name="T50" fmla="*/ 681 w 1106"/>
                  <a:gd name="T51" fmla="*/ 865 h 950"/>
                  <a:gd name="T52" fmla="*/ 653 w 1106"/>
                  <a:gd name="T53" fmla="*/ 865 h 950"/>
                  <a:gd name="T54" fmla="*/ 610 w 1106"/>
                  <a:gd name="T55" fmla="*/ 851 h 950"/>
                  <a:gd name="T56" fmla="*/ 582 w 1106"/>
                  <a:gd name="T57" fmla="*/ 837 h 950"/>
                  <a:gd name="T58" fmla="*/ 553 w 1106"/>
                  <a:gd name="T59" fmla="*/ 822 h 950"/>
                  <a:gd name="T60" fmla="*/ 525 w 1106"/>
                  <a:gd name="T61" fmla="*/ 808 h 950"/>
                  <a:gd name="T62" fmla="*/ 482 w 1106"/>
                  <a:gd name="T63" fmla="*/ 780 h 950"/>
                  <a:gd name="T64" fmla="*/ 454 w 1106"/>
                  <a:gd name="T65" fmla="*/ 766 h 950"/>
                  <a:gd name="T66" fmla="*/ 440 w 1106"/>
                  <a:gd name="T67" fmla="*/ 751 h 950"/>
                  <a:gd name="T68" fmla="*/ 412 w 1106"/>
                  <a:gd name="T69" fmla="*/ 723 h 950"/>
                  <a:gd name="T70" fmla="*/ 369 w 1106"/>
                  <a:gd name="T71" fmla="*/ 723 h 950"/>
                  <a:gd name="T72" fmla="*/ 341 w 1106"/>
                  <a:gd name="T73" fmla="*/ 709 h 950"/>
                  <a:gd name="T74" fmla="*/ 298 w 1106"/>
                  <a:gd name="T75" fmla="*/ 709 h 950"/>
                  <a:gd name="T76" fmla="*/ 256 w 1106"/>
                  <a:gd name="T77" fmla="*/ 766 h 950"/>
                  <a:gd name="T78" fmla="*/ 185 w 1106"/>
                  <a:gd name="T79" fmla="*/ 808 h 950"/>
                  <a:gd name="T80" fmla="*/ 170 w 1106"/>
                  <a:gd name="T81" fmla="*/ 709 h 950"/>
                  <a:gd name="T82" fmla="*/ 170 w 1106"/>
                  <a:gd name="T83" fmla="*/ 610 h 950"/>
                  <a:gd name="T84" fmla="*/ 185 w 1106"/>
                  <a:gd name="T85" fmla="*/ 567 h 950"/>
                  <a:gd name="T86" fmla="*/ 170 w 1106"/>
                  <a:gd name="T87" fmla="*/ 553 h 950"/>
                  <a:gd name="T88" fmla="*/ 142 w 1106"/>
                  <a:gd name="T89" fmla="*/ 581 h 950"/>
                  <a:gd name="T90" fmla="*/ 114 w 1106"/>
                  <a:gd name="T91" fmla="*/ 595 h 950"/>
                  <a:gd name="T92" fmla="*/ 85 w 1106"/>
                  <a:gd name="T93" fmla="*/ 610 h 950"/>
                  <a:gd name="T94" fmla="*/ 57 w 1106"/>
                  <a:gd name="T95" fmla="*/ 638 h 950"/>
                  <a:gd name="T96" fmla="*/ 29 w 1106"/>
                  <a:gd name="T97" fmla="*/ 652 h 950"/>
                  <a:gd name="T98" fmla="*/ 43 w 1106"/>
                  <a:gd name="T99" fmla="*/ 595 h 950"/>
                  <a:gd name="T100" fmla="*/ 57 w 1106"/>
                  <a:gd name="T101" fmla="*/ 496 h 950"/>
                  <a:gd name="T102" fmla="*/ 57 w 1106"/>
                  <a:gd name="T103" fmla="*/ 397 h 950"/>
                  <a:gd name="T104" fmla="*/ 57 w 1106"/>
                  <a:gd name="T105" fmla="*/ 298 h 950"/>
                  <a:gd name="T106" fmla="*/ 43 w 1106"/>
                  <a:gd name="T107" fmla="*/ 227 h 950"/>
                  <a:gd name="T108" fmla="*/ 14 w 1106"/>
                  <a:gd name="T109" fmla="*/ 113 h 950"/>
                  <a:gd name="T110" fmla="*/ 14 w 1106"/>
                  <a:gd name="T111" fmla="*/ 71 h 950"/>
                  <a:gd name="T112" fmla="*/ 57 w 1106"/>
                  <a:gd name="T113" fmla="*/ 28 h 950"/>
                  <a:gd name="T114" fmla="*/ 71 w 1106"/>
                  <a:gd name="T115" fmla="*/ 28 h 950"/>
                  <a:gd name="T116" fmla="*/ 213 w 1106"/>
                  <a:gd name="T117" fmla="*/ 0 h 950"/>
                  <a:gd name="T118" fmla="*/ 298 w 1106"/>
                  <a:gd name="T119" fmla="*/ 14 h 950"/>
                  <a:gd name="T120" fmla="*/ 426 w 1106"/>
                  <a:gd name="T121" fmla="*/ 28 h 950"/>
                  <a:gd name="T122" fmla="*/ 497 w 1106"/>
                  <a:gd name="T123" fmla="*/ 28 h 950"/>
                  <a:gd name="T124" fmla="*/ 582 w 1106"/>
                  <a:gd name="T125" fmla="*/ 42 h 950"/>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106"/>
                  <a:gd name="T190" fmla="*/ 0 h 950"/>
                  <a:gd name="T191" fmla="*/ 1106 w 1106"/>
                  <a:gd name="T192" fmla="*/ 950 h 950"/>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106" h="950">
                    <a:moveTo>
                      <a:pt x="596" y="42"/>
                    </a:moveTo>
                    <a:lnTo>
                      <a:pt x="610" y="42"/>
                    </a:lnTo>
                    <a:lnTo>
                      <a:pt x="610" y="56"/>
                    </a:lnTo>
                    <a:lnTo>
                      <a:pt x="610" y="71"/>
                    </a:lnTo>
                    <a:lnTo>
                      <a:pt x="624" y="85"/>
                    </a:lnTo>
                    <a:lnTo>
                      <a:pt x="638" y="113"/>
                    </a:lnTo>
                    <a:lnTo>
                      <a:pt x="638" y="127"/>
                    </a:lnTo>
                    <a:lnTo>
                      <a:pt x="653" y="127"/>
                    </a:lnTo>
                    <a:lnTo>
                      <a:pt x="653" y="141"/>
                    </a:lnTo>
                    <a:lnTo>
                      <a:pt x="653" y="156"/>
                    </a:lnTo>
                    <a:lnTo>
                      <a:pt x="667" y="156"/>
                    </a:lnTo>
                    <a:lnTo>
                      <a:pt x="667" y="170"/>
                    </a:lnTo>
                    <a:lnTo>
                      <a:pt x="681" y="198"/>
                    </a:lnTo>
                    <a:lnTo>
                      <a:pt x="695" y="212"/>
                    </a:lnTo>
                    <a:lnTo>
                      <a:pt x="695" y="227"/>
                    </a:lnTo>
                    <a:lnTo>
                      <a:pt x="709" y="241"/>
                    </a:lnTo>
                    <a:lnTo>
                      <a:pt x="709" y="255"/>
                    </a:lnTo>
                    <a:lnTo>
                      <a:pt x="724" y="269"/>
                    </a:lnTo>
                    <a:lnTo>
                      <a:pt x="724" y="283"/>
                    </a:lnTo>
                    <a:lnTo>
                      <a:pt x="738" y="298"/>
                    </a:lnTo>
                    <a:lnTo>
                      <a:pt x="752" y="283"/>
                    </a:lnTo>
                    <a:lnTo>
                      <a:pt x="766" y="298"/>
                    </a:lnTo>
                    <a:lnTo>
                      <a:pt x="794" y="298"/>
                    </a:lnTo>
                    <a:lnTo>
                      <a:pt x="794" y="283"/>
                    </a:lnTo>
                    <a:lnTo>
                      <a:pt x="809" y="283"/>
                    </a:lnTo>
                    <a:lnTo>
                      <a:pt x="809" y="298"/>
                    </a:lnTo>
                    <a:lnTo>
                      <a:pt x="823" y="298"/>
                    </a:lnTo>
                    <a:lnTo>
                      <a:pt x="823" y="312"/>
                    </a:lnTo>
                    <a:lnTo>
                      <a:pt x="837" y="312"/>
                    </a:lnTo>
                    <a:lnTo>
                      <a:pt x="865" y="312"/>
                    </a:lnTo>
                    <a:lnTo>
                      <a:pt x="880" y="312"/>
                    </a:lnTo>
                    <a:lnTo>
                      <a:pt x="894" y="312"/>
                    </a:lnTo>
                    <a:lnTo>
                      <a:pt x="922" y="312"/>
                    </a:lnTo>
                    <a:lnTo>
                      <a:pt x="936" y="312"/>
                    </a:lnTo>
                    <a:lnTo>
                      <a:pt x="950" y="312"/>
                    </a:lnTo>
                    <a:lnTo>
                      <a:pt x="965" y="326"/>
                    </a:lnTo>
                    <a:lnTo>
                      <a:pt x="1007" y="326"/>
                    </a:lnTo>
                    <a:lnTo>
                      <a:pt x="1036" y="326"/>
                    </a:lnTo>
                    <a:lnTo>
                      <a:pt x="1064" y="340"/>
                    </a:lnTo>
                    <a:lnTo>
                      <a:pt x="1078" y="340"/>
                    </a:lnTo>
                    <a:lnTo>
                      <a:pt x="1092" y="340"/>
                    </a:lnTo>
                    <a:lnTo>
                      <a:pt x="1106" y="340"/>
                    </a:lnTo>
                    <a:lnTo>
                      <a:pt x="1106" y="397"/>
                    </a:lnTo>
                    <a:lnTo>
                      <a:pt x="1106" y="439"/>
                    </a:lnTo>
                    <a:lnTo>
                      <a:pt x="1106" y="468"/>
                    </a:lnTo>
                    <a:lnTo>
                      <a:pt x="1092" y="496"/>
                    </a:lnTo>
                    <a:lnTo>
                      <a:pt x="1092" y="510"/>
                    </a:lnTo>
                    <a:lnTo>
                      <a:pt x="1092" y="524"/>
                    </a:lnTo>
                    <a:lnTo>
                      <a:pt x="1092" y="539"/>
                    </a:lnTo>
                    <a:lnTo>
                      <a:pt x="1064" y="666"/>
                    </a:lnTo>
                    <a:lnTo>
                      <a:pt x="1064" y="681"/>
                    </a:lnTo>
                    <a:lnTo>
                      <a:pt x="1064" y="723"/>
                    </a:lnTo>
                    <a:lnTo>
                      <a:pt x="1050" y="723"/>
                    </a:lnTo>
                    <a:lnTo>
                      <a:pt x="1021" y="723"/>
                    </a:lnTo>
                    <a:lnTo>
                      <a:pt x="1007" y="723"/>
                    </a:lnTo>
                    <a:lnTo>
                      <a:pt x="993" y="737"/>
                    </a:lnTo>
                    <a:lnTo>
                      <a:pt x="993" y="751"/>
                    </a:lnTo>
                    <a:lnTo>
                      <a:pt x="993" y="766"/>
                    </a:lnTo>
                    <a:lnTo>
                      <a:pt x="993" y="780"/>
                    </a:lnTo>
                    <a:lnTo>
                      <a:pt x="979" y="794"/>
                    </a:lnTo>
                    <a:lnTo>
                      <a:pt x="965" y="851"/>
                    </a:lnTo>
                    <a:lnTo>
                      <a:pt x="950" y="893"/>
                    </a:lnTo>
                    <a:lnTo>
                      <a:pt x="950" y="907"/>
                    </a:lnTo>
                    <a:lnTo>
                      <a:pt x="936" y="936"/>
                    </a:lnTo>
                    <a:lnTo>
                      <a:pt x="936" y="950"/>
                    </a:lnTo>
                    <a:lnTo>
                      <a:pt x="936" y="936"/>
                    </a:lnTo>
                    <a:lnTo>
                      <a:pt x="922" y="936"/>
                    </a:lnTo>
                    <a:lnTo>
                      <a:pt x="894" y="936"/>
                    </a:lnTo>
                    <a:lnTo>
                      <a:pt x="880" y="936"/>
                    </a:lnTo>
                    <a:lnTo>
                      <a:pt x="880" y="922"/>
                    </a:lnTo>
                    <a:lnTo>
                      <a:pt x="865" y="922"/>
                    </a:lnTo>
                    <a:lnTo>
                      <a:pt x="851" y="922"/>
                    </a:lnTo>
                    <a:lnTo>
                      <a:pt x="837" y="922"/>
                    </a:lnTo>
                    <a:lnTo>
                      <a:pt x="823" y="907"/>
                    </a:lnTo>
                    <a:lnTo>
                      <a:pt x="809" y="907"/>
                    </a:lnTo>
                    <a:lnTo>
                      <a:pt x="794" y="907"/>
                    </a:lnTo>
                    <a:lnTo>
                      <a:pt x="780" y="893"/>
                    </a:lnTo>
                    <a:lnTo>
                      <a:pt x="766" y="893"/>
                    </a:lnTo>
                    <a:lnTo>
                      <a:pt x="752" y="893"/>
                    </a:lnTo>
                    <a:lnTo>
                      <a:pt x="738" y="893"/>
                    </a:lnTo>
                    <a:lnTo>
                      <a:pt x="738" y="879"/>
                    </a:lnTo>
                    <a:lnTo>
                      <a:pt x="724" y="879"/>
                    </a:lnTo>
                    <a:lnTo>
                      <a:pt x="709" y="879"/>
                    </a:lnTo>
                    <a:lnTo>
                      <a:pt x="695" y="879"/>
                    </a:lnTo>
                    <a:lnTo>
                      <a:pt x="681" y="865"/>
                    </a:lnTo>
                    <a:lnTo>
                      <a:pt x="667" y="865"/>
                    </a:lnTo>
                    <a:lnTo>
                      <a:pt x="653" y="865"/>
                    </a:lnTo>
                    <a:lnTo>
                      <a:pt x="638" y="865"/>
                    </a:lnTo>
                    <a:lnTo>
                      <a:pt x="624" y="851"/>
                    </a:lnTo>
                    <a:lnTo>
                      <a:pt x="610" y="851"/>
                    </a:lnTo>
                    <a:lnTo>
                      <a:pt x="596" y="851"/>
                    </a:lnTo>
                    <a:lnTo>
                      <a:pt x="596" y="837"/>
                    </a:lnTo>
                    <a:lnTo>
                      <a:pt x="582" y="837"/>
                    </a:lnTo>
                    <a:lnTo>
                      <a:pt x="568" y="837"/>
                    </a:lnTo>
                    <a:lnTo>
                      <a:pt x="553" y="837"/>
                    </a:lnTo>
                    <a:lnTo>
                      <a:pt x="553" y="822"/>
                    </a:lnTo>
                    <a:lnTo>
                      <a:pt x="539" y="822"/>
                    </a:lnTo>
                    <a:lnTo>
                      <a:pt x="525" y="822"/>
                    </a:lnTo>
                    <a:lnTo>
                      <a:pt x="525" y="808"/>
                    </a:lnTo>
                    <a:lnTo>
                      <a:pt x="511" y="808"/>
                    </a:lnTo>
                    <a:lnTo>
                      <a:pt x="511" y="794"/>
                    </a:lnTo>
                    <a:lnTo>
                      <a:pt x="497" y="794"/>
                    </a:lnTo>
                    <a:lnTo>
                      <a:pt x="482" y="794"/>
                    </a:lnTo>
                    <a:lnTo>
                      <a:pt x="482" y="780"/>
                    </a:lnTo>
                    <a:lnTo>
                      <a:pt x="468" y="780"/>
                    </a:lnTo>
                    <a:lnTo>
                      <a:pt x="468" y="766"/>
                    </a:lnTo>
                    <a:lnTo>
                      <a:pt x="454" y="766"/>
                    </a:lnTo>
                    <a:lnTo>
                      <a:pt x="454" y="751"/>
                    </a:lnTo>
                    <a:lnTo>
                      <a:pt x="440" y="751"/>
                    </a:lnTo>
                    <a:lnTo>
                      <a:pt x="426" y="737"/>
                    </a:lnTo>
                    <a:lnTo>
                      <a:pt x="412" y="737"/>
                    </a:lnTo>
                    <a:lnTo>
                      <a:pt x="412" y="723"/>
                    </a:lnTo>
                    <a:lnTo>
                      <a:pt x="397" y="723"/>
                    </a:lnTo>
                    <a:lnTo>
                      <a:pt x="383" y="723"/>
                    </a:lnTo>
                    <a:lnTo>
                      <a:pt x="369" y="723"/>
                    </a:lnTo>
                    <a:lnTo>
                      <a:pt x="355" y="723"/>
                    </a:lnTo>
                    <a:lnTo>
                      <a:pt x="355" y="709"/>
                    </a:lnTo>
                    <a:lnTo>
                      <a:pt x="341" y="709"/>
                    </a:lnTo>
                    <a:lnTo>
                      <a:pt x="326" y="709"/>
                    </a:lnTo>
                    <a:lnTo>
                      <a:pt x="312" y="709"/>
                    </a:lnTo>
                    <a:lnTo>
                      <a:pt x="298" y="709"/>
                    </a:lnTo>
                    <a:lnTo>
                      <a:pt x="284" y="709"/>
                    </a:lnTo>
                    <a:lnTo>
                      <a:pt x="270" y="723"/>
                    </a:lnTo>
                    <a:lnTo>
                      <a:pt x="270" y="737"/>
                    </a:lnTo>
                    <a:lnTo>
                      <a:pt x="256" y="766"/>
                    </a:lnTo>
                    <a:lnTo>
                      <a:pt x="227" y="780"/>
                    </a:lnTo>
                    <a:lnTo>
                      <a:pt x="227" y="794"/>
                    </a:lnTo>
                    <a:lnTo>
                      <a:pt x="199" y="794"/>
                    </a:lnTo>
                    <a:lnTo>
                      <a:pt x="185" y="808"/>
                    </a:lnTo>
                    <a:lnTo>
                      <a:pt x="185" y="766"/>
                    </a:lnTo>
                    <a:lnTo>
                      <a:pt x="185" y="751"/>
                    </a:lnTo>
                    <a:lnTo>
                      <a:pt x="185" y="737"/>
                    </a:lnTo>
                    <a:lnTo>
                      <a:pt x="170" y="723"/>
                    </a:lnTo>
                    <a:lnTo>
                      <a:pt x="170" y="709"/>
                    </a:lnTo>
                    <a:lnTo>
                      <a:pt x="170" y="681"/>
                    </a:lnTo>
                    <a:lnTo>
                      <a:pt x="170" y="652"/>
                    </a:lnTo>
                    <a:lnTo>
                      <a:pt x="170" y="638"/>
                    </a:lnTo>
                    <a:lnTo>
                      <a:pt x="170" y="624"/>
                    </a:lnTo>
                    <a:lnTo>
                      <a:pt x="170" y="610"/>
                    </a:lnTo>
                    <a:lnTo>
                      <a:pt x="170" y="595"/>
                    </a:lnTo>
                    <a:lnTo>
                      <a:pt x="170" y="581"/>
                    </a:lnTo>
                    <a:lnTo>
                      <a:pt x="185" y="567"/>
                    </a:lnTo>
                    <a:lnTo>
                      <a:pt x="185" y="553"/>
                    </a:lnTo>
                    <a:lnTo>
                      <a:pt x="170" y="553"/>
                    </a:lnTo>
                    <a:lnTo>
                      <a:pt x="156" y="567"/>
                    </a:lnTo>
                    <a:lnTo>
                      <a:pt x="156" y="581"/>
                    </a:lnTo>
                    <a:lnTo>
                      <a:pt x="142" y="581"/>
                    </a:lnTo>
                    <a:lnTo>
                      <a:pt x="128" y="595"/>
                    </a:lnTo>
                    <a:lnTo>
                      <a:pt x="114" y="595"/>
                    </a:lnTo>
                    <a:lnTo>
                      <a:pt x="100" y="595"/>
                    </a:lnTo>
                    <a:lnTo>
                      <a:pt x="100" y="610"/>
                    </a:lnTo>
                    <a:lnTo>
                      <a:pt x="85" y="610"/>
                    </a:lnTo>
                    <a:lnTo>
                      <a:pt x="85" y="624"/>
                    </a:lnTo>
                    <a:lnTo>
                      <a:pt x="71" y="624"/>
                    </a:lnTo>
                    <a:lnTo>
                      <a:pt x="71" y="638"/>
                    </a:lnTo>
                    <a:lnTo>
                      <a:pt x="57" y="638"/>
                    </a:lnTo>
                    <a:lnTo>
                      <a:pt x="43" y="638"/>
                    </a:lnTo>
                    <a:lnTo>
                      <a:pt x="43" y="652"/>
                    </a:lnTo>
                    <a:lnTo>
                      <a:pt x="29" y="652"/>
                    </a:lnTo>
                    <a:lnTo>
                      <a:pt x="29" y="638"/>
                    </a:lnTo>
                    <a:lnTo>
                      <a:pt x="29" y="624"/>
                    </a:lnTo>
                    <a:lnTo>
                      <a:pt x="43" y="595"/>
                    </a:lnTo>
                    <a:lnTo>
                      <a:pt x="43" y="567"/>
                    </a:lnTo>
                    <a:lnTo>
                      <a:pt x="43" y="553"/>
                    </a:lnTo>
                    <a:lnTo>
                      <a:pt x="43" y="539"/>
                    </a:lnTo>
                    <a:lnTo>
                      <a:pt x="43" y="524"/>
                    </a:lnTo>
                    <a:lnTo>
                      <a:pt x="57" y="496"/>
                    </a:lnTo>
                    <a:lnTo>
                      <a:pt x="57" y="482"/>
                    </a:lnTo>
                    <a:lnTo>
                      <a:pt x="57" y="468"/>
                    </a:lnTo>
                    <a:lnTo>
                      <a:pt x="57" y="454"/>
                    </a:lnTo>
                    <a:lnTo>
                      <a:pt x="57" y="425"/>
                    </a:lnTo>
                    <a:lnTo>
                      <a:pt x="57" y="411"/>
                    </a:lnTo>
                    <a:lnTo>
                      <a:pt x="57" y="397"/>
                    </a:lnTo>
                    <a:lnTo>
                      <a:pt x="57" y="368"/>
                    </a:lnTo>
                    <a:lnTo>
                      <a:pt x="57" y="354"/>
                    </a:lnTo>
                    <a:lnTo>
                      <a:pt x="57" y="326"/>
                    </a:lnTo>
                    <a:lnTo>
                      <a:pt x="57" y="312"/>
                    </a:lnTo>
                    <a:lnTo>
                      <a:pt x="43" y="298"/>
                    </a:lnTo>
                    <a:lnTo>
                      <a:pt x="57" y="298"/>
                    </a:lnTo>
                    <a:lnTo>
                      <a:pt x="57" y="283"/>
                    </a:lnTo>
                    <a:lnTo>
                      <a:pt x="43" y="269"/>
                    </a:lnTo>
                    <a:lnTo>
                      <a:pt x="43" y="255"/>
                    </a:lnTo>
                    <a:lnTo>
                      <a:pt x="43" y="241"/>
                    </a:lnTo>
                    <a:lnTo>
                      <a:pt x="43" y="227"/>
                    </a:lnTo>
                    <a:lnTo>
                      <a:pt x="43" y="212"/>
                    </a:lnTo>
                    <a:lnTo>
                      <a:pt x="29" y="170"/>
                    </a:lnTo>
                    <a:lnTo>
                      <a:pt x="29" y="156"/>
                    </a:lnTo>
                    <a:lnTo>
                      <a:pt x="14" y="113"/>
                    </a:lnTo>
                    <a:lnTo>
                      <a:pt x="0" y="99"/>
                    </a:lnTo>
                    <a:lnTo>
                      <a:pt x="0" y="85"/>
                    </a:lnTo>
                    <a:lnTo>
                      <a:pt x="14" y="71"/>
                    </a:lnTo>
                    <a:lnTo>
                      <a:pt x="29" y="56"/>
                    </a:lnTo>
                    <a:lnTo>
                      <a:pt x="29" y="42"/>
                    </a:lnTo>
                    <a:lnTo>
                      <a:pt x="43" y="42"/>
                    </a:lnTo>
                    <a:lnTo>
                      <a:pt x="57" y="28"/>
                    </a:lnTo>
                    <a:lnTo>
                      <a:pt x="71" y="28"/>
                    </a:lnTo>
                    <a:lnTo>
                      <a:pt x="85" y="28"/>
                    </a:lnTo>
                    <a:lnTo>
                      <a:pt x="114" y="28"/>
                    </a:lnTo>
                    <a:lnTo>
                      <a:pt x="142" y="14"/>
                    </a:lnTo>
                    <a:lnTo>
                      <a:pt x="185" y="14"/>
                    </a:lnTo>
                    <a:lnTo>
                      <a:pt x="199" y="0"/>
                    </a:lnTo>
                    <a:lnTo>
                      <a:pt x="213" y="0"/>
                    </a:lnTo>
                    <a:lnTo>
                      <a:pt x="227" y="0"/>
                    </a:lnTo>
                    <a:lnTo>
                      <a:pt x="241" y="0"/>
                    </a:lnTo>
                    <a:lnTo>
                      <a:pt x="284" y="14"/>
                    </a:lnTo>
                    <a:lnTo>
                      <a:pt x="298" y="14"/>
                    </a:lnTo>
                    <a:lnTo>
                      <a:pt x="341" y="14"/>
                    </a:lnTo>
                    <a:lnTo>
                      <a:pt x="355" y="14"/>
                    </a:lnTo>
                    <a:lnTo>
                      <a:pt x="369" y="14"/>
                    </a:lnTo>
                    <a:lnTo>
                      <a:pt x="412" y="14"/>
                    </a:lnTo>
                    <a:lnTo>
                      <a:pt x="426" y="28"/>
                    </a:lnTo>
                    <a:lnTo>
                      <a:pt x="454" y="28"/>
                    </a:lnTo>
                    <a:lnTo>
                      <a:pt x="468" y="28"/>
                    </a:lnTo>
                    <a:lnTo>
                      <a:pt x="482" y="28"/>
                    </a:lnTo>
                    <a:lnTo>
                      <a:pt x="497" y="28"/>
                    </a:lnTo>
                    <a:lnTo>
                      <a:pt x="511" y="42"/>
                    </a:lnTo>
                    <a:lnTo>
                      <a:pt x="525" y="42"/>
                    </a:lnTo>
                    <a:lnTo>
                      <a:pt x="539" y="42"/>
                    </a:lnTo>
                    <a:lnTo>
                      <a:pt x="582" y="42"/>
                    </a:lnTo>
                    <a:lnTo>
                      <a:pt x="596" y="42"/>
                    </a:lnTo>
                    <a:close/>
                  </a:path>
                </a:pathLst>
              </a:custGeom>
              <a:pattFill prst="pct25">
                <a:fgClr>
                  <a:srgbClr val="FF9900"/>
                </a:fgClr>
                <a:bgClr>
                  <a:srgbClr val="FFFFFF"/>
                </a:bgClr>
              </a:pattFill>
              <a:ln w="9525">
                <a:solidFill>
                  <a:srgbClr val="333333"/>
                </a:solidFill>
                <a:round/>
                <a:headEnd/>
                <a:tailEnd/>
              </a:ln>
            </p:spPr>
            <p:txBody>
              <a:bodyPr/>
              <a:lstStyle/>
              <a:p>
                <a:endParaRPr lang="ja-JP" altLang="en-US"/>
              </a:p>
            </p:txBody>
          </p:sp>
        </p:grpSp>
        <p:sp>
          <p:nvSpPr>
            <p:cNvPr id="149" name="Text Box 33"/>
            <p:cNvSpPr txBox="1">
              <a:spLocks noChangeArrowheads="1"/>
            </p:cNvSpPr>
            <p:nvPr/>
          </p:nvSpPr>
          <p:spPr bwMode="auto">
            <a:xfrm>
              <a:off x="2601" y="1629"/>
              <a:ext cx="935" cy="295"/>
            </a:xfrm>
            <a:prstGeom prst="rect">
              <a:avLst/>
            </a:prstGeom>
            <a:noFill/>
            <a:ln>
              <a:noFill/>
            </a:ln>
            <a:extLst/>
          </p:spPr>
          <p:txBody>
            <a:bodyPr lIns="74295" tIns="8890" rIns="74295" bIns="8890"/>
            <a:lstStyle>
              <a:lvl1pPr>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eaLnBrk="1" hangingPunct="1">
                <a:spcBef>
                  <a:spcPct val="0"/>
                </a:spcBef>
                <a:buFontTx/>
                <a:buNone/>
                <a:defRPr/>
              </a:pPr>
              <a:r>
                <a:rPr lang="ja-JP" altLang="en-US" sz="900" b="1" dirty="0" smtClean="0">
                  <a:solidFill>
                    <a:srgbClr val="000000"/>
                  </a:solidFill>
                  <a:latin typeface="Meiryo UI" pitchFamily="50" charset="-128"/>
                  <a:ea typeface="Meiryo UI" pitchFamily="50" charset="-128"/>
                  <a:cs typeface="Meiryo UI" pitchFamily="50" charset="-128"/>
                </a:rPr>
                <a:t>淀川区</a:t>
              </a:r>
              <a:endParaRPr lang="ja-JP" altLang="en-US" sz="1050" b="1" dirty="0" smtClean="0">
                <a:latin typeface="Meiryo UI" pitchFamily="50" charset="-128"/>
                <a:ea typeface="Meiryo UI" pitchFamily="50" charset="-128"/>
                <a:cs typeface="Meiryo UI" pitchFamily="50" charset="-128"/>
              </a:endParaRPr>
            </a:p>
          </p:txBody>
        </p:sp>
        <p:sp>
          <p:nvSpPr>
            <p:cNvPr id="150" name="Text Box 32"/>
            <p:cNvSpPr txBox="1">
              <a:spLocks noChangeArrowheads="1"/>
            </p:cNvSpPr>
            <p:nvPr/>
          </p:nvSpPr>
          <p:spPr bwMode="auto">
            <a:xfrm>
              <a:off x="4262" y="874"/>
              <a:ext cx="1135" cy="299"/>
            </a:xfrm>
            <a:prstGeom prst="rect">
              <a:avLst/>
            </a:prstGeom>
            <a:noFill/>
            <a:ln>
              <a:noFill/>
            </a:ln>
            <a:extLst/>
          </p:spPr>
          <p:txBody>
            <a:bodyPr lIns="74295" tIns="8890" rIns="74295" bIns="8890"/>
            <a:lstStyle>
              <a:lvl1pPr>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eaLnBrk="1" hangingPunct="1">
                <a:spcBef>
                  <a:spcPct val="0"/>
                </a:spcBef>
                <a:buFontTx/>
                <a:buNone/>
                <a:defRPr/>
              </a:pPr>
              <a:r>
                <a:rPr lang="ja-JP" altLang="en-US" sz="900" b="1" dirty="0" smtClean="0">
                  <a:solidFill>
                    <a:srgbClr val="000000"/>
                  </a:solidFill>
                  <a:latin typeface="Meiryo UI" pitchFamily="50" charset="-128"/>
                  <a:ea typeface="Meiryo UI" pitchFamily="50" charset="-128"/>
                  <a:cs typeface="Meiryo UI" pitchFamily="50" charset="-128"/>
                </a:rPr>
                <a:t>東淀川区</a:t>
              </a:r>
              <a:endParaRPr lang="ja-JP" altLang="en-US" sz="1050" b="1" dirty="0" smtClean="0">
                <a:latin typeface="Meiryo UI" pitchFamily="50" charset="-128"/>
                <a:ea typeface="Meiryo UI" pitchFamily="50" charset="-128"/>
                <a:cs typeface="Meiryo UI" pitchFamily="50" charset="-128"/>
              </a:endParaRPr>
            </a:p>
          </p:txBody>
        </p:sp>
        <p:sp>
          <p:nvSpPr>
            <p:cNvPr id="151" name="Text Box 31"/>
            <p:cNvSpPr txBox="1">
              <a:spLocks noChangeArrowheads="1"/>
            </p:cNvSpPr>
            <p:nvPr/>
          </p:nvSpPr>
          <p:spPr bwMode="auto">
            <a:xfrm>
              <a:off x="1561" y="2270"/>
              <a:ext cx="901" cy="360"/>
            </a:xfrm>
            <a:prstGeom prst="rect">
              <a:avLst/>
            </a:prstGeom>
            <a:noFill/>
            <a:ln>
              <a:noFill/>
            </a:ln>
            <a:extLst/>
          </p:spPr>
          <p:txBody>
            <a:bodyPr lIns="74295" tIns="8890" rIns="74295" bIns="8890"/>
            <a:lstStyle>
              <a:lvl1pPr>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eaLnBrk="1" hangingPunct="1">
                <a:spcBef>
                  <a:spcPct val="0"/>
                </a:spcBef>
                <a:buFontTx/>
                <a:buNone/>
                <a:defRPr/>
              </a:pPr>
              <a:r>
                <a:rPr lang="ja-JP" altLang="en-US" sz="900" b="1" dirty="0" smtClean="0">
                  <a:solidFill>
                    <a:srgbClr val="000000"/>
                  </a:solidFill>
                  <a:latin typeface="Meiryo UI" pitchFamily="50" charset="-128"/>
                  <a:ea typeface="Meiryo UI" pitchFamily="50" charset="-128"/>
                  <a:cs typeface="Meiryo UI" pitchFamily="50" charset="-128"/>
                </a:rPr>
                <a:t>西淀川区</a:t>
              </a:r>
              <a:endParaRPr lang="ja-JP" altLang="en-US" sz="1050" b="1" dirty="0" smtClean="0">
                <a:latin typeface="Meiryo UI" pitchFamily="50" charset="-128"/>
                <a:ea typeface="Meiryo UI" pitchFamily="50" charset="-128"/>
                <a:cs typeface="Meiryo UI" pitchFamily="50" charset="-128"/>
              </a:endParaRPr>
            </a:p>
          </p:txBody>
        </p:sp>
        <p:sp>
          <p:nvSpPr>
            <p:cNvPr id="152" name="Text Box 30"/>
            <p:cNvSpPr txBox="1">
              <a:spLocks noChangeArrowheads="1"/>
            </p:cNvSpPr>
            <p:nvPr/>
          </p:nvSpPr>
          <p:spPr bwMode="auto">
            <a:xfrm>
              <a:off x="2442" y="2421"/>
              <a:ext cx="901" cy="360"/>
            </a:xfrm>
            <a:prstGeom prst="rect">
              <a:avLst/>
            </a:prstGeom>
            <a:noFill/>
            <a:ln>
              <a:noFill/>
            </a:ln>
            <a:extLst/>
          </p:spPr>
          <p:txBody>
            <a:bodyPr lIns="74295" tIns="8890" rIns="74295" bIns="8890"/>
            <a:lstStyle>
              <a:lvl1pPr>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eaLnBrk="1" hangingPunct="1">
                <a:spcBef>
                  <a:spcPct val="0"/>
                </a:spcBef>
                <a:buFontTx/>
                <a:buNone/>
                <a:defRPr/>
              </a:pPr>
              <a:r>
                <a:rPr lang="ja-JP" altLang="en-US" sz="900" b="1" dirty="0" smtClean="0">
                  <a:solidFill>
                    <a:srgbClr val="000000"/>
                  </a:solidFill>
                  <a:latin typeface="Meiryo UI" pitchFamily="50" charset="-128"/>
                  <a:ea typeface="Meiryo UI" pitchFamily="50" charset="-128"/>
                  <a:cs typeface="Meiryo UI" pitchFamily="50" charset="-128"/>
                </a:rPr>
                <a:t>福島区</a:t>
              </a:r>
              <a:endParaRPr lang="ja-JP" altLang="en-US" sz="1050" b="1" dirty="0" smtClean="0">
                <a:latin typeface="Meiryo UI" pitchFamily="50" charset="-128"/>
                <a:ea typeface="Meiryo UI" pitchFamily="50" charset="-128"/>
                <a:cs typeface="Meiryo UI" pitchFamily="50" charset="-128"/>
              </a:endParaRPr>
            </a:p>
          </p:txBody>
        </p:sp>
        <p:sp>
          <p:nvSpPr>
            <p:cNvPr id="153" name="Text Box 29"/>
            <p:cNvSpPr txBox="1">
              <a:spLocks noChangeArrowheads="1"/>
            </p:cNvSpPr>
            <p:nvPr/>
          </p:nvSpPr>
          <p:spPr bwMode="auto">
            <a:xfrm>
              <a:off x="3432" y="2244"/>
              <a:ext cx="720" cy="360"/>
            </a:xfrm>
            <a:prstGeom prst="rect">
              <a:avLst/>
            </a:prstGeom>
            <a:noFill/>
            <a:ln>
              <a:noFill/>
            </a:ln>
            <a:extLst/>
          </p:spPr>
          <p:txBody>
            <a:bodyPr lIns="74295" tIns="8890" rIns="74295" bIns="8890"/>
            <a:lstStyle>
              <a:lvl1pPr>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eaLnBrk="1" hangingPunct="1">
                <a:spcBef>
                  <a:spcPct val="0"/>
                </a:spcBef>
                <a:buFontTx/>
                <a:buNone/>
                <a:defRPr/>
              </a:pPr>
              <a:r>
                <a:rPr lang="ja-JP" altLang="en-US" sz="900" b="1" dirty="0" smtClean="0">
                  <a:solidFill>
                    <a:srgbClr val="000000"/>
                  </a:solidFill>
                  <a:latin typeface="Meiryo UI" pitchFamily="50" charset="-128"/>
                  <a:ea typeface="Meiryo UI" pitchFamily="50" charset="-128"/>
                  <a:cs typeface="Meiryo UI" pitchFamily="50" charset="-128"/>
                </a:rPr>
                <a:t>北区</a:t>
              </a:r>
              <a:endParaRPr lang="ja-JP" altLang="en-US" sz="1050" b="1" dirty="0" smtClean="0">
                <a:latin typeface="Meiryo UI" pitchFamily="50" charset="-128"/>
                <a:ea typeface="Meiryo UI" pitchFamily="50" charset="-128"/>
                <a:cs typeface="Meiryo UI" pitchFamily="50" charset="-128"/>
              </a:endParaRPr>
            </a:p>
          </p:txBody>
        </p:sp>
        <p:sp>
          <p:nvSpPr>
            <p:cNvPr id="154" name="Text Box 28"/>
            <p:cNvSpPr txBox="1">
              <a:spLocks noChangeArrowheads="1"/>
            </p:cNvSpPr>
            <p:nvPr/>
          </p:nvSpPr>
          <p:spPr bwMode="auto">
            <a:xfrm>
              <a:off x="4227" y="2346"/>
              <a:ext cx="899" cy="360"/>
            </a:xfrm>
            <a:prstGeom prst="rect">
              <a:avLst/>
            </a:prstGeom>
            <a:noFill/>
            <a:ln>
              <a:noFill/>
            </a:ln>
            <a:extLst/>
          </p:spPr>
          <p:txBody>
            <a:bodyPr lIns="74295" tIns="8890" rIns="74295" bIns="8890"/>
            <a:lstStyle>
              <a:lvl1pPr>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eaLnBrk="1" hangingPunct="1">
                <a:spcBef>
                  <a:spcPct val="0"/>
                </a:spcBef>
                <a:buFontTx/>
                <a:buNone/>
                <a:defRPr/>
              </a:pPr>
              <a:r>
                <a:rPr lang="ja-JP" altLang="en-US" sz="900" b="1" dirty="0" smtClean="0">
                  <a:solidFill>
                    <a:srgbClr val="000000"/>
                  </a:solidFill>
                  <a:latin typeface="Meiryo UI" pitchFamily="50" charset="-128"/>
                  <a:ea typeface="Meiryo UI" pitchFamily="50" charset="-128"/>
                  <a:cs typeface="Meiryo UI" pitchFamily="50" charset="-128"/>
                </a:rPr>
                <a:t>都島区</a:t>
              </a:r>
              <a:endParaRPr lang="ja-JP" altLang="en-US" sz="1050" b="1" dirty="0" smtClean="0">
                <a:latin typeface="Meiryo UI" pitchFamily="50" charset="-128"/>
                <a:ea typeface="Meiryo UI" pitchFamily="50" charset="-128"/>
                <a:cs typeface="Meiryo UI" pitchFamily="50" charset="-128"/>
              </a:endParaRPr>
            </a:p>
          </p:txBody>
        </p:sp>
        <p:sp>
          <p:nvSpPr>
            <p:cNvPr id="155" name="Text Box 27"/>
            <p:cNvSpPr txBox="1">
              <a:spLocks noChangeArrowheads="1"/>
            </p:cNvSpPr>
            <p:nvPr/>
          </p:nvSpPr>
          <p:spPr bwMode="auto">
            <a:xfrm>
              <a:off x="4698" y="1478"/>
              <a:ext cx="900" cy="360"/>
            </a:xfrm>
            <a:prstGeom prst="rect">
              <a:avLst/>
            </a:prstGeom>
            <a:noFill/>
            <a:ln w="9525">
              <a:noFill/>
              <a:miter lim="800000"/>
              <a:headEnd/>
              <a:tailEnd/>
            </a:ln>
          </p:spPr>
          <p:txBody>
            <a:bodyPr lIns="74295" tIns="8890" rIns="74295" bIns="8890"/>
            <a:lstStyle/>
            <a:p>
              <a:pPr eaLnBrk="1" hangingPunct="1"/>
              <a:r>
                <a:rPr lang="ja-JP" altLang="en-US" sz="900" b="1" dirty="0">
                  <a:solidFill>
                    <a:srgbClr val="000000"/>
                  </a:solidFill>
                  <a:latin typeface="Meiryo UI" pitchFamily="50" charset="-128"/>
                  <a:ea typeface="Meiryo UI" pitchFamily="50" charset="-128"/>
                  <a:cs typeface="Meiryo UI" pitchFamily="50" charset="-128"/>
                </a:rPr>
                <a:t>旭区</a:t>
              </a:r>
              <a:endParaRPr lang="ja-JP" altLang="en-US" sz="1000" b="1" dirty="0">
                <a:latin typeface="Meiryo UI" pitchFamily="50" charset="-128"/>
                <a:ea typeface="Meiryo UI" pitchFamily="50" charset="-128"/>
                <a:cs typeface="Meiryo UI" pitchFamily="50" charset="-128"/>
              </a:endParaRPr>
            </a:p>
          </p:txBody>
        </p:sp>
        <p:sp>
          <p:nvSpPr>
            <p:cNvPr id="156" name="Text Box 26"/>
            <p:cNvSpPr txBox="1">
              <a:spLocks noChangeArrowheads="1"/>
            </p:cNvSpPr>
            <p:nvPr/>
          </p:nvSpPr>
          <p:spPr bwMode="auto">
            <a:xfrm>
              <a:off x="729" y="3367"/>
              <a:ext cx="901" cy="360"/>
            </a:xfrm>
            <a:prstGeom prst="rect">
              <a:avLst/>
            </a:prstGeom>
            <a:noFill/>
            <a:ln>
              <a:noFill/>
            </a:ln>
            <a:extLst/>
          </p:spPr>
          <p:txBody>
            <a:bodyPr lIns="74295" tIns="8890" rIns="74295" bIns="8890"/>
            <a:lstStyle>
              <a:lvl1pPr>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eaLnBrk="1" hangingPunct="1">
                <a:spcBef>
                  <a:spcPct val="0"/>
                </a:spcBef>
                <a:buFontTx/>
                <a:buNone/>
                <a:defRPr/>
              </a:pPr>
              <a:r>
                <a:rPr lang="ja-JP" altLang="en-US" sz="900" b="1" dirty="0" smtClean="0">
                  <a:solidFill>
                    <a:srgbClr val="000000"/>
                  </a:solidFill>
                  <a:latin typeface="Meiryo UI" pitchFamily="50" charset="-128"/>
                  <a:ea typeface="Meiryo UI" pitchFamily="50" charset="-128"/>
                  <a:cs typeface="Meiryo UI" pitchFamily="50" charset="-128"/>
                </a:rPr>
                <a:t>此花区</a:t>
              </a:r>
              <a:endParaRPr lang="ja-JP" altLang="en-US" sz="1050" b="1" dirty="0" smtClean="0">
                <a:latin typeface="Meiryo UI" pitchFamily="50" charset="-128"/>
                <a:ea typeface="Meiryo UI" pitchFamily="50" charset="-128"/>
                <a:cs typeface="Meiryo UI" pitchFamily="50" charset="-128"/>
              </a:endParaRPr>
            </a:p>
          </p:txBody>
        </p:sp>
        <p:sp>
          <p:nvSpPr>
            <p:cNvPr id="157" name="Text Box 25"/>
            <p:cNvSpPr txBox="1">
              <a:spLocks noChangeArrowheads="1"/>
            </p:cNvSpPr>
            <p:nvPr/>
          </p:nvSpPr>
          <p:spPr bwMode="auto">
            <a:xfrm>
              <a:off x="2690" y="3232"/>
              <a:ext cx="901" cy="360"/>
            </a:xfrm>
            <a:prstGeom prst="rect">
              <a:avLst/>
            </a:prstGeom>
            <a:noFill/>
            <a:ln>
              <a:noFill/>
            </a:ln>
            <a:extLst/>
          </p:spPr>
          <p:txBody>
            <a:bodyPr lIns="74295" tIns="8890" rIns="74295" bIns="8890"/>
            <a:lstStyle>
              <a:lvl1pPr>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eaLnBrk="1" hangingPunct="1">
                <a:spcBef>
                  <a:spcPct val="0"/>
                </a:spcBef>
                <a:buFontTx/>
                <a:buNone/>
                <a:defRPr/>
              </a:pPr>
              <a:r>
                <a:rPr lang="ja-JP" altLang="en-US" sz="900" b="1" dirty="0" smtClean="0">
                  <a:solidFill>
                    <a:srgbClr val="000000"/>
                  </a:solidFill>
                  <a:latin typeface="Meiryo UI" pitchFamily="50" charset="-128"/>
                  <a:ea typeface="Meiryo UI" pitchFamily="50" charset="-128"/>
                  <a:cs typeface="Meiryo UI" pitchFamily="50" charset="-128"/>
                </a:rPr>
                <a:t>西区</a:t>
              </a:r>
              <a:endParaRPr lang="ja-JP" altLang="en-US" sz="1050" b="1" dirty="0" smtClean="0">
                <a:latin typeface="Meiryo UI" pitchFamily="50" charset="-128"/>
                <a:ea typeface="Meiryo UI" pitchFamily="50" charset="-128"/>
                <a:cs typeface="Meiryo UI" pitchFamily="50" charset="-128"/>
              </a:endParaRPr>
            </a:p>
          </p:txBody>
        </p:sp>
        <p:sp>
          <p:nvSpPr>
            <p:cNvPr id="158" name="Text Box 24"/>
            <p:cNvSpPr txBox="1">
              <a:spLocks noChangeArrowheads="1"/>
            </p:cNvSpPr>
            <p:nvPr/>
          </p:nvSpPr>
          <p:spPr bwMode="auto">
            <a:xfrm>
              <a:off x="3781" y="2931"/>
              <a:ext cx="899" cy="360"/>
            </a:xfrm>
            <a:prstGeom prst="rect">
              <a:avLst/>
            </a:prstGeom>
            <a:noFill/>
            <a:ln>
              <a:noFill/>
            </a:ln>
            <a:extLst/>
          </p:spPr>
          <p:txBody>
            <a:bodyPr lIns="74295" tIns="8890" rIns="74295" bIns="8890"/>
            <a:lstStyle>
              <a:lvl1pPr>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eaLnBrk="1" hangingPunct="1">
                <a:spcBef>
                  <a:spcPct val="0"/>
                </a:spcBef>
                <a:buFontTx/>
                <a:buNone/>
                <a:defRPr/>
              </a:pPr>
              <a:r>
                <a:rPr lang="ja-JP" altLang="en-US" sz="900" b="1" dirty="0" smtClean="0">
                  <a:solidFill>
                    <a:srgbClr val="000000"/>
                  </a:solidFill>
                  <a:latin typeface="Meiryo UI" pitchFamily="50" charset="-128"/>
                  <a:ea typeface="Meiryo UI" pitchFamily="50" charset="-128"/>
                  <a:cs typeface="Meiryo UI" pitchFamily="50" charset="-128"/>
                </a:rPr>
                <a:t>中央区</a:t>
              </a:r>
              <a:endParaRPr lang="ja-JP" altLang="en-US" sz="1050" b="1" dirty="0" smtClean="0">
                <a:latin typeface="Meiryo UI" pitchFamily="50" charset="-128"/>
                <a:ea typeface="Meiryo UI" pitchFamily="50" charset="-128"/>
                <a:cs typeface="Meiryo UI" pitchFamily="50" charset="-128"/>
              </a:endParaRPr>
            </a:p>
          </p:txBody>
        </p:sp>
        <p:sp>
          <p:nvSpPr>
            <p:cNvPr id="159" name="Text Box 23"/>
            <p:cNvSpPr txBox="1">
              <a:spLocks noChangeArrowheads="1"/>
            </p:cNvSpPr>
            <p:nvPr/>
          </p:nvSpPr>
          <p:spPr bwMode="auto">
            <a:xfrm>
              <a:off x="4861" y="2226"/>
              <a:ext cx="899" cy="360"/>
            </a:xfrm>
            <a:prstGeom prst="rect">
              <a:avLst/>
            </a:prstGeom>
            <a:noFill/>
            <a:ln>
              <a:noFill/>
            </a:ln>
            <a:extLst/>
          </p:spPr>
          <p:txBody>
            <a:bodyPr lIns="74295" tIns="8890" rIns="74295" bIns="8890"/>
            <a:lstStyle>
              <a:lvl1pPr>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eaLnBrk="1" hangingPunct="1">
                <a:spcBef>
                  <a:spcPct val="0"/>
                </a:spcBef>
                <a:buFontTx/>
                <a:buNone/>
                <a:defRPr/>
              </a:pPr>
              <a:r>
                <a:rPr lang="ja-JP" altLang="en-US" sz="900" b="1" dirty="0" smtClean="0">
                  <a:solidFill>
                    <a:srgbClr val="000000"/>
                  </a:solidFill>
                  <a:latin typeface="Meiryo UI" pitchFamily="50" charset="-128"/>
                  <a:ea typeface="Meiryo UI" pitchFamily="50" charset="-128"/>
                  <a:cs typeface="Meiryo UI" pitchFamily="50" charset="-128"/>
                </a:rPr>
                <a:t>城東区</a:t>
              </a:r>
              <a:endParaRPr lang="ja-JP" altLang="en-US" sz="1050" b="1" dirty="0" smtClean="0">
                <a:latin typeface="Meiryo UI" pitchFamily="50" charset="-128"/>
                <a:ea typeface="Meiryo UI" pitchFamily="50" charset="-128"/>
                <a:cs typeface="Meiryo UI" pitchFamily="50" charset="-128"/>
              </a:endParaRPr>
            </a:p>
          </p:txBody>
        </p:sp>
        <p:sp>
          <p:nvSpPr>
            <p:cNvPr id="160" name="Text Box 21"/>
            <p:cNvSpPr txBox="1">
              <a:spLocks noChangeArrowheads="1"/>
            </p:cNvSpPr>
            <p:nvPr/>
          </p:nvSpPr>
          <p:spPr bwMode="auto">
            <a:xfrm>
              <a:off x="1491" y="5193"/>
              <a:ext cx="901" cy="360"/>
            </a:xfrm>
            <a:prstGeom prst="rect">
              <a:avLst/>
            </a:prstGeom>
            <a:noFill/>
            <a:ln>
              <a:noFill/>
            </a:ln>
            <a:extLst/>
          </p:spPr>
          <p:txBody>
            <a:bodyPr lIns="74295" tIns="8890" rIns="74295" bIns="8890"/>
            <a:lstStyle>
              <a:lvl1pPr>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eaLnBrk="1" hangingPunct="1">
                <a:spcBef>
                  <a:spcPct val="0"/>
                </a:spcBef>
                <a:buFontTx/>
                <a:buNone/>
                <a:defRPr/>
              </a:pPr>
              <a:r>
                <a:rPr lang="ja-JP" altLang="en-US" sz="900" b="1" dirty="0" smtClean="0">
                  <a:solidFill>
                    <a:srgbClr val="000000"/>
                  </a:solidFill>
                  <a:latin typeface="Meiryo UI" pitchFamily="50" charset="-128"/>
                  <a:ea typeface="Meiryo UI" pitchFamily="50" charset="-128"/>
                  <a:cs typeface="Meiryo UI" pitchFamily="50" charset="-128"/>
                </a:rPr>
                <a:t>住之江区</a:t>
              </a:r>
              <a:endParaRPr lang="ja-JP" altLang="en-US" sz="1050" b="1" dirty="0" smtClean="0">
                <a:latin typeface="Meiryo UI" pitchFamily="50" charset="-128"/>
                <a:ea typeface="Meiryo UI" pitchFamily="50" charset="-128"/>
                <a:cs typeface="Meiryo UI" pitchFamily="50" charset="-128"/>
              </a:endParaRPr>
            </a:p>
          </p:txBody>
        </p:sp>
        <p:sp>
          <p:nvSpPr>
            <p:cNvPr id="161" name="Text Box 20"/>
            <p:cNvSpPr txBox="1">
              <a:spLocks noChangeArrowheads="1"/>
            </p:cNvSpPr>
            <p:nvPr/>
          </p:nvSpPr>
          <p:spPr bwMode="auto">
            <a:xfrm>
              <a:off x="1873" y="3638"/>
              <a:ext cx="901" cy="360"/>
            </a:xfrm>
            <a:prstGeom prst="rect">
              <a:avLst/>
            </a:prstGeom>
            <a:noFill/>
            <a:ln>
              <a:noFill/>
            </a:ln>
            <a:extLst/>
          </p:spPr>
          <p:txBody>
            <a:bodyPr lIns="74295" tIns="8890" rIns="74295" bIns="8890"/>
            <a:lstStyle>
              <a:lvl1pPr>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eaLnBrk="1" hangingPunct="1">
                <a:spcBef>
                  <a:spcPct val="0"/>
                </a:spcBef>
                <a:buFontTx/>
                <a:buNone/>
                <a:defRPr/>
              </a:pPr>
              <a:r>
                <a:rPr lang="ja-JP" altLang="en-US" sz="900" b="1" dirty="0" smtClean="0">
                  <a:solidFill>
                    <a:srgbClr val="000000"/>
                  </a:solidFill>
                  <a:latin typeface="Meiryo UI" pitchFamily="50" charset="-128"/>
                  <a:ea typeface="Meiryo UI" pitchFamily="50" charset="-128"/>
                  <a:cs typeface="Meiryo UI" pitchFamily="50" charset="-128"/>
                </a:rPr>
                <a:t>港区</a:t>
              </a:r>
              <a:endParaRPr lang="ja-JP" altLang="en-US" sz="1050" b="1" dirty="0" smtClean="0">
                <a:latin typeface="Meiryo UI" pitchFamily="50" charset="-128"/>
                <a:ea typeface="Meiryo UI" pitchFamily="50" charset="-128"/>
                <a:cs typeface="Meiryo UI" pitchFamily="50" charset="-128"/>
              </a:endParaRPr>
            </a:p>
          </p:txBody>
        </p:sp>
        <p:sp>
          <p:nvSpPr>
            <p:cNvPr id="162" name="Text Box 19"/>
            <p:cNvSpPr txBox="1">
              <a:spLocks noChangeArrowheads="1"/>
            </p:cNvSpPr>
            <p:nvPr/>
          </p:nvSpPr>
          <p:spPr bwMode="auto">
            <a:xfrm>
              <a:off x="2116" y="4446"/>
              <a:ext cx="900" cy="360"/>
            </a:xfrm>
            <a:prstGeom prst="rect">
              <a:avLst/>
            </a:prstGeom>
            <a:noFill/>
            <a:ln w="9525">
              <a:noFill/>
              <a:miter lim="800000"/>
              <a:headEnd/>
              <a:tailEnd/>
            </a:ln>
          </p:spPr>
          <p:txBody>
            <a:bodyPr lIns="74295" tIns="8890" rIns="74295" bIns="8890"/>
            <a:lstStyle/>
            <a:p>
              <a:pPr eaLnBrk="1" hangingPunct="1"/>
              <a:r>
                <a:rPr lang="ja-JP" altLang="en-US" sz="900" b="1">
                  <a:solidFill>
                    <a:srgbClr val="000000"/>
                  </a:solidFill>
                  <a:latin typeface="Meiryo UI" pitchFamily="50" charset="-128"/>
                  <a:ea typeface="Meiryo UI" pitchFamily="50" charset="-128"/>
                  <a:cs typeface="Meiryo UI" pitchFamily="50" charset="-128"/>
                </a:rPr>
                <a:t>大正区</a:t>
              </a:r>
              <a:endParaRPr lang="ja-JP" altLang="en-US" sz="1000" b="1">
                <a:latin typeface="Meiryo UI" pitchFamily="50" charset="-128"/>
                <a:ea typeface="Meiryo UI" pitchFamily="50" charset="-128"/>
                <a:cs typeface="Meiryo UI" pitchFamily="50" charset="-128"/>
              </a:endParaRPr>
            </a:p>
          </p:txBody>
        </p:sp>
        <p:sp>
          <p:nvSpPr>
            <p:cNvPr id="163" name="Text Box 18"/>
            <p:cNvSpPr txBox="1">
              <a:spLocks noChangeArrowheads="1"/>
            </p:cNvSpPr>
            <p:nvPr/>
          </p:nvSpPr>
          <p:spPr bwMode="auto">
            <a:xfrm>
              <a:off x="2997" y="4522"/>
              <a:ext cx="901" cy="360"/>
            </a:xfrm>
            <a:prstGeom prst="rect">
              <a:avLst/>
            </a:prstGeom>
            <a:noFill/>
            <a:ln>
              <a:noFill/>
            </a:ln>
            <a:extLst/>
          </p:spPr>
          <p:txBody>
            <a:bodyPr lIns="74295" tIns="8890" rIns="74295" bIns="8890"/>
            <a:lstStyle>
              <a:lvl1pPr>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eaLnBrk="1" hangingPunct="1">
                <a:spcBef>
                  <a:spcPct val="0"/>
                </a:spcBef>
                <a:buFontTx/>
                <a:buNone/>
                <a:defRPr/>
              </a:pPr>
              <a:r>
                <a:rPr lang="ja-JP" altLang="en-US" sz="900" b="1" dirty="0" smtClean="0">
                  <a:solidFill>
                    <a:srgbClr val="000000"/>
                  </a:solidFill>
                  <a:latin typeface="Meiryo UI" pitchFamily="50" charset="-128"/>
                  <a:ea typeface="Meiryo UI" pitchFamily="50" charset="-128"/>
                  <a:cs typeface="Meiryo UI" pitchFamily="50" charset="-128"/>
                </a:rPr>
                <a:t>西成区</a:t>
              </a:r>
              <a:endParaRPr lang="ja-JP" altLang="en-US" sz="1050" b="1" dirty="0" smtClean="0">
                <a:latin typeface="Meiryo UI" pitchFamily="50" charset="-128"/>
                <a:ea typeface="Meiryo UI" pitchFamily="50" charset="-128"/>
                <a:cs typeface="Meiryo UI" pitchFamily="50" charset="-128"/>
              </a:endParaRPr>
            </a:p>
          </p:txBody>
        </p:sp>
        <p:sp>
          <p:nvSpPr>
            <p:cNvPr id="164" name="Text Box 17"/>
            <p:cNvSpPr txBox="1">
              <a:spLocks noChangeArrowheads="1"/>
            </p:cNvSpPr>
            <p:nvPr/>
          </p:nvSpPr>
          <p:spPr bwMode="auto">
            <a:xfrm>
              <a:off x="3151" y="3781"/>
              <a:ext cx="899" cy="360"/>
            </a:xfrm>
            <a:prstGeom prst="rect">
              <a:avLst/>
            </a:prstGeom>
            <a:noFill/>
            <a:ln>
              <a:noFill/>
            </a:ln>
            <a:extLst/>
          </p:spPr>
          <p:txBody>
            <a:bodyPr lIns="74295" tIns="8890" rIns="74295" bIns="8890"/>
            <a:lstStyle>
              <a:lvl1pPr>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eaLnBrk="1" hangingPunct="1">
                <a:spcBef>
                  <a:spcPct val="0"/>
                </a:spcBef>
                <a:buFontTx/>
                <a:buNone/>
                <a:defRPr/>
              </a:pPr>
              <a:r>
                <a:rPr lang="ja-JP" altLang="en-US" sz="900" b="1" dirty="0" smtClean="0">
                  <a:solidFill>
                    <a:srgbClr val="000000"/>
                  </a:solidFill>
                  <a:latin typeface="Meiryo UI" pitchFamily="50" charset="-128"/>
                  <a:ea typeface="Meiryo UI" pitchFamily="50" charset="-128"/>
                  <a:cs typeface="Meiryo UI" pitchFamily="50" charset="-128"/>
                </a:rPr>
                <a:t>浪速区</a:t>
              </a:r>
              <a:endParaRPr lang="ja-JP" altLang="en-US" sz="1050" b="1" dirty="0" smtClean="0">
                <a:latin typeface="Meiryo UI" pitchFamily="50" charset="-128"/>
                <a:ea typeface="Meiryo UI" pitchFamily="50" charset="-128"/>
                <a:cs typeface="Meiryo UI" pitchFamily="50" charset="-128"/>
              </a:endParaRPr>
            </a:p>
          </p:txBody>
        </p:sp>
        <p:sp>
          <p:nvSpPr>
            <p:cNvPr id="165" name="Text Box 16"/>
            <p:cNvSpPr txBox="1">
              <a:spLocks noChangeArrowheads="1"/>
            </p:cNvSpPr>
            <p:nvPr/>
          </p:nvSpPr>
          <p:spPr bwMode="auto">
            <a:xfrm>
              <a:off x="3889" y="3708"/>
              <a:ext cx="899" cy="360"/>
            </a:xfrm>
            <a:prstGeom prst="rect">
              <a:avLst/>
            </a:prstGeom>
            <a:noFill/>
            <a:ln>
              <a:noFill/>
            </a:ln>
            <a:extLst/>
          </p:spPr>
          <p:txBody>
            <a:bodyPr lIns="74295" tIns="8890" rIns="74295" bIns="8890"/>
            <a:lstStyle>
              <a:lvl1pPr>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eaLnBrk="1" hangingPunct="1">
                <a:spcBef>
                  <a:spcPct val="0"/>
                </a:spcBef>
                <a:buFontTx/>
                <a:buNone/>
                <a:defRPr/>
              </a:pPr>
              <a:r>
                <a:rPr lang="ja-JP" altLang="en-US" sz="900" b="1" dirty="0" smtClean="0">
                  <a:solidFill>
                    <a:srgbClr val="000000"/>
                  </a:solidFill>
                  <a:latin typeface="Meiryo UI" pitchFamily="50" charset="-128"/>
                  <a:ea typeface="Meiryo UI" pitchFamily="50" charset="-128"/>
                  <a:cs typeface="Meiryo UI" pitchFamily="50" charset="-128"/>
                </a:rPr>
                <a:t>天王寺区</a:t>
              </a:r>
              <a:endParaRPr lang="ja-JP" altLang="en-US" sz="1050" b="1" dirty="0" smtClean="0">
                <a:latin typeface="Meiryo UI" pitchFamily="50" charset="-128"/>
                <a:ea typeface="Meiryo UI" pitchFamily="50" charset="-128"/>
                <a:cs typeface="Meiryo UI" pitchFamily="50" charset="-128"/>
              </a:endParaRPr>
            </a:p>
          </p:txBody>
        </p:sp>
        <p:sp>
          <p:nvSpPr>
            <p:cNvPr id="166" name="Text Box 15"/>
            <p:cNvSpPr txBox="1">
              <a:spLocks noChangeArrowheads="1"/>
            </p:cNvSpPr>
            <p:nvPr/>
          </p:nvSpPr>
          <p:spPr bwMode="auto">
            <a:xfrm>
              <a:off x="4817" y="3162"/>
              <a:ext cx="901" cy="360"/>
            </a:xfrm>
            <a:prstGeom prst="rect">
              <a:avLst/>
            </a:prstGeom>
            <a:noFill/>
            <a:ln>
              <a:noFill/>
            </a:ln>
            <a:extLst/>
          </p:spPr>
          <p:txBody>
            <a:bodyPr lIns="74295" tIns="8890" rIns="74295" bIns="8890"/>
            <a:lstStyle>
              <a:lvl1pPr>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eaLnBrk="1" hangingPunct="1">
                <a:spcBef>
                  <a:spcPct val="0"/>
                </a:spcBef>
                <a:buFontTx/>
                <a:buNone/>
                <a:defRPr/>
              </a:pPr>
              <a:r>
                <a:rPr lang="ja-JP" altLang="en-US" sz="900" b="1" dirty="0" smtClean="0">
                  <a:solidFill>
                    <a:srgbClr val="000000"/>
                  </a:solidFill>
                  <a:latin typeface="Meiryo UI" pitchFamily="50" charset="-128"/>
                  <a:ea typeface="Meiryo UI" pitchFamily="50" charset="-128"/>
                  <a:cs typeface="Meiryo UI" pitchFamily="50" charset="-128"/>
                </a:rPr>
                <a:t>東成区</a:t>
              </a:r>
              <a:endParaRPr lang="ja-JP" altLang="en-US" sz="1050" b="1" dirty="0" smtClean="0">
                <a:latin typeface="Meiryo UI" pitchFamily="50" charset="-128"/>
                <a:ea typeface="Meiryo UI" pitchFamily="50" charset="-128"/>
                <a:cs typeface="Meiryo UI" pitchFamily="50" charset="-128"/>
              </a:endParaRPr>
            </a:p>
          </p:txBody>
        </p:sp>
        <p:sp>
          <p:nvSpPr>
            <p:cNvPr id="167" name="Text Box 14"/>
            <p:cNvSpPr txBox="1">
              <a:spLocks noChangeArrowheads="1"/>
            </p:cNvSpPr>
            <p:nvPr/>
          </p:nvSpPr>
          <p:spPr bwMode="auto">
            <a:xfrm>
              <a:off x="4680" y="3912"/>
              <a:ext cx="901" cy="358"/>
            </a:xfrm>
            <a:prstGeom prst="rect">
              <a:avLst/>
            </a:prstGeom>
            <a:noFill/>
            <a:ln>
              <a:noFill/>
            </a:ln>
            <a:extLst/>
          </p:spPr>
          <p:txBody>
            <a:bodyPr lIns="74295" tIns="8890" rIns="74295" bIns="8890"/>
            <a:lstStyle>
              <a:lvl1pPr>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eaLnBrk="1" hangingPunct="1">
                <a:spcBef>
                  <a:spcPct val="0"/>
                </a:spcBef>
                <a:buFontTx/>
                <a:buNone/>
                <a:defRPr/>
              </a:pPr>
              <a:r>
                <a:rPr lang="ja-JP" altLang="en-US" sz="900" b="1" dirty="0" smtClean="0">
                  <a:solidFill>
                    <a:srgbClr val="000000"/>
                  </a:solidFill>
                  <a:latin typeface="Meiryo UI" pitchFamily="50" charset="-128"/>
                  <a:ea typeface="Meiryo UI" pitchFamily="50" charset="-128"/>
                  <a:cs typeface="Meiryo UI" pitchFamily="50" charset="-128"/>
                </a:rPr>
                <a:t>生野区</a:t>
              </a:r>
              <a:endParaRPr lang="ja-JP" altLang="en-US" sz="1050" b="1" dirty="0" smtClean="0">
                <a:latin typeface="Meiryo UI" pitchFamily="50" charset="-128"/>
                <a:ea typeface="Meiryo UI" pitchFamily="50" charset="-128"/>
                <a:cs typeface="Meiryo UI" pitchFamily="50" charset="-128"/>
              </a:endParaRPr>
            </a:p>
          </p:txBody>
        </p:sp>
        <p:sp>
          <p:nvSpPr>
            <p:cNvPr id="168" name="Text Box 13"/>
            <p:cNvSpPr txBox="1">
              <a:spLocks noChangeArrowheads="1"/>
            </p:cNvSpPr>
            <p:nvPr/>
          </p:nvSpPr>
          <p:spPr bwMode="auto">
            <a:xfrm>
              <a:off x="3421" y="5743"/>
              <a:ext cx="899" cy="360"/>
            </a:xfrm>
            <a:prstGeom prst="rect">
              <a:avLst/>
            </a:prstGeom>
            <a:noFill/>
            <a:ln>
              <a:noFill/>
            </a:ln>
            <a:extLst/>
          </p:spPr>
          <p:txBody>
            <a:bodyPr lIns="74295" tIns="8890" rIns="74295" bIns="8890"/>
            <a:lstStyle>
              <a:lvl1pPr>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eaLnBrk="1" hangingPunct="1">
                <a:spcBef>
                  <a:spcPct val="0"/>
                </a:spcBef>
                <a:buFontTx/>
                <a:buNone/>
                <a:defRPr/>
              </a:pPr>
              <a:r>
                <a:rPr lang="ja-JP" altLang="en-US" sz="900" b="1" dirty="0" smtClean="0">
                  <a:solidFill>
                    <a:srgbClr val="000000"/>
                  </a:solidFill>
                  <a:latin typeface="Meiryo UI" pitchFamily="50" charset="-128"/>
                  <a:ea typeface="Meiryo UI" pitchFamily="50" charset="-128"/>
                  <a:cs typeface="Meiryo UI" pitchFamily="50" charset="-128"/>
                </a:rPr>
                <a:t>住吉区</a:t>
              </a:r>
              <a:endParaRPr lang="ja-JP" altLang="en-US" sz="1050" b="1" dirty="0" smtClean="0">
                <a:latin typeface="Meiryo UI" pitchFamily="50" charset="-128"/>
                <a:ea typeface="Meiryo UI" pitchFamily="50" charset="-128"/>
                <a:cs typeface="Meiryo UI" pitchFamily="50" charset="-128"/>
              </a:endParaRPr>
            </a:p>
          </p:txBody>
        </p:sp>
        <p:sp>
          <p:nvSpPr>
            <p:cNvPr id="169" name="Text Box 12"/>
            <p:cNvSpPr txBox="1">
              <a:spLocks noChangeArrowheads="1"/>
            </p:cNvSpPr>
            <p:nvPr/>
          </p:nvSpPr>
          <p:spPr bwMode="auto">
            <a:xfrm>
              <a:off x="3623" y="4710"/>
              <a:ext cx="899" cy="360"/>
            </a:xfrm>
            <a:prstGeom prst="rect">
              <a:avLst/>
            </a:prstGeom>
            <a:noFill/>
            <a:ln>
              <a:noFill/>
            </a:ln>
            <a:extLst/>
          </p:spPr>
          <p:txBody>
            <a:bodyPr lIns="74295" tIns="8890" rIns="74295" bIns="8890"/>
            <a:lstStyle>
              <a:lvl1pPr>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eaLnBrk="1" hangingPunct="1">
                <a:spcBef>
                  <a:spcPct val="0"/>
                </a:spcBef>
                <a:buFontTx/>
                <a:buNone/>
                <a:defRPr/>
              </a:pPr>
              <a:r>
                <a:rPr lang="ja-JP" altLang="en-US" sz="900" b="1" dirty="0" smtClean="0">
                  <a:solidFill>
                    <a:srgbClr val="000000"/>
                  </a:solidFill>
                  <a:latin typeface="Meiryo UI" pitchFamily="50" charset="-128"/>
                  <a:ea typeface="Meiryo UI" pitchFamily="50" charset="-128"/>
                  <a:cs typeface="Meiryo UI" pitchFamily="50" charset="-128"/>
                </a:rPr>
                <a:t>阿倍野区</a:t>
              </a:r>
              <a:endParaRPr lang="ja-JP" altLang="en-US" sz="1050" b="1" dirty="0" smtClean="0">
                <a:latin typeface="Meiryo UI" pitchFamily="50" charset="-128"/>
                <a:ea typeface="Meiryo UI" pitchFamily="50" charset="-128"/>
                <a:cs typeface="Meiryo UI" pitchFamily="50" charset="-128"/>
              </a:endParaRPr>
            </a:p>
          </p:txBody>
        </p:sp>
        <p:sp>
          <p:nvSpPr>
            <p:cNvPr id="170" name="Text Box 11"/>
            <p:cNvSpPr txBox="1">
              <a:spLocks noChangeArrowheads="1"/>
            </p:cNvSpPr>
            <p:nvPr/>
          </p:nvSpPr>
          <p:spPr bwMode="auto">
            <a:xfrm>
              <a:off x="4195" y="5094"/>
              <a:ext cx="901" cy="358"/>
            </a:xfrm>
            <a:prstGeom prst="rect">
              <a:avLst/>
            </a:prstGeom>
            <a:noFill/>
            <a:ln>
              <a:noFill/>
            </a:ln>
            <a:extLst/>
          </p:spPr>
          <p:txBody>
            <a:bodyPr lIns="74295" tIns="8890" rIns="74295" bIns="8890"/>
            <a:lstStyle>
              <a:lvl1pPr>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eaLnBrk="1" hangingPunct="1">
                <a:spcBef>
                  <a:spcPct val="0"/>
                </a:spcBef>
                <a:buFontTx/>
                <a:buNone/>
                <a:defRPr/>
              </a:pPr>
              <a:r>
                <a:rPr lang="ja-JP" altLang="en-US" sz="900" b="1" dirty="0" smtClean="0">
                  <a:solidFill>
                    <a:srgbClr val="000000"/>
                  </a:solidFill>
                  <a:latin typeface="Meiryo UI" pitchFamily="50" charset="-128"/>
                  <a:ea typeface="Meiryo UI" pitchFamily="50" charset="-128"/>
                  <a:cs typeface="Meiryo UI" pitchFamily="50" charset="-128"/>
                </a:rPr>
                <a:t>東住吉区</a:t>
              </a:r>
              <a:endParaRPr lang="ja-JP" altLang="en-US" sz="1050" b="1" dirty="0" smtClean="0">
                <a:latin typeface="Meiryo UI" pitchFamily="50" charset="-128"/>
                <a:ea typeface="Meiryo UI" pitchFamily="50" charset="-128"/>
                <a:cs typeface="Meiryo UI" pitchFamily="50" charset="-128"/>
              </a:endParaRPr>
            </a:p>
          </p:txBody>
        </p:sp>
        <p:sp>
          <p:nvSpPr>
            <p:cNvPr id="171" name="Text Box 10"/>
            <p:cNvSpPr txBox="1">
              <a:spLocks noChangeArrowheads="1"/>
            </p:cNvSpPr>
            <p:nvPr/>
          </p:nvSpPr>
          <p:spPr bwMode="auto">
            <a:xfrm>
              <a:off x="5096" y="5798"/>
              <a:ext cx="901" cy="360"/>
            </a:xfrm>
            <a:prstGeom prst="rect">
              <a:avLst/>
            </a:prstGeom>
            <a:noFill/>
            <a:ln>
              <a:noFill/>
            </a:ln>
            <a:extLst/>
          </p:spPr>
          <p:txBody>
            <a:bodyPr lIns="74295" tIns="8890" rIns="74295" bIns="8890"/>
            <a:lstStyle>
              <a:lvl1pPr>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eaLnBrk="1" hangingPunct="1">
                <a:spcBef>
                  <a:spcPct val="0"/>
                </a:spcBef>
                <a:buFontTx/>
                <a:buNone/>
                <a:defRPr/>
              </a:pPr>
              <a:r>
                <a:rPr lang="ja-JP" altLang="en-US" sz="900" b="1" dirty="0" smtClean="0">
                  <a:solidFill>
                    <a:srgbClr val="000000"/>
                  </a:solidFill>
                  <a:latin typeface="Meiryo UI" pitchFamily="50" charset="-128"/>
                  <a:ea typeface="Meiryo UI" pitchFamily="50" charset="-128"/>
                  <a:cs typeface="Meiryo UI" pitchFamily="50" charset="-128"/>
                </a:rPr>
                <a:t>平野区</a:t>
              </a:r>
              <a:endParaRPr lang="ja-JP" altLang="en-US" sz="1050" b="1" dirty="0" smtClean="0">
                <a:latin typeface="Meiryo UI" pitchFamily="50" charset="-128"/>
                <a:ea typeface="Meiryo UI" pitchFamily="50" charset="-128"/>
                <a:cs typeface="Meiryo UI" pitchFamily="50" charset="-128"/>
              </a:endParaRPr>
            </a:p>
          </p:txBody>
        </p:sp>
        <p:sp>
          <p:nvSpPr>
            <p:cNvPr id="172" name="Text Box 23"/>
            <p:cNvSpPr txBox="1">
              <a:spLocks noChangeArrowheads="1"/>
            </p:cNvSpPr>
            <p:nvPr/>
          </p:nvSpPr>
          <p:spPr bwMode="auto">
            <a:xfrm>
              <a:off x="5670" y="2158"/>
              <a:ext cx="899" cy="360"/>
            </a:xfrm>
            <a:prstGeom prst="rect">
              <a:avLst/>
            </a:prstGeom>
            <a:noFill/>
            <a:ln>
              <a:noFill/>
            </a:ln>
            <a:extLst/>
          </p:spPr>
          <p:txBody>
            <a:bodyPr lIns="74295" tIns="8890" rIns="74295" bIns="8890" anchor="ctr"/>
            <a:lstStyle>
              <a:lvl1pPr>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eaLnBrk="1" hangingPunct="1">
                <a:spcBef>
                  <a:spcPct val="0"/>
                </a:spcBef>
                <a:buFontTx/>
                <a:buNone/>
                <a:defRPr/>
              </a:pPr>
              <a:r>
                <a:rPr lang="ja-JP" altLang="en-US" sz="900" b="1" dirty="0" smtClean="0">
                  <a:solidFill>
                    <a:srgbClr val="000000"/>
                  </a:solidFill>
                  <a:latin typeface="Meiryo UI" pitchFamily="50" charset="-128"/>
                  <a:ea typeface="Meiryo UI" pitchFamily="50" charset="-128"/>
                  <a:cs typeface="Meiryo UI" pitchFamily="50" charset="-128"/>
                </a:rPr>
                <a:t>鶴見区</a:t>
              </a:r>
              <a:endParaRPr lang="ja-JP" altLang="en-US" sz="1050" b="1" dirty="0" smtClean="0">
                <a:latin typeface="Meiryo UI" pitchFamily="50" charset="-128"/>
                <a:ea typeface="Meiryo UI" pitchFamily="50" charset="-128"/>
                <a:cs typeface="Meiryo UI" pitchFamily="50" charset="-128"/>
              </a:endParaRPr>
            </a:p>
          </p:txBody>
        </p:sp>
      </p:grpSp>
      <p:sp>
        <p:nvSpPr>
          <p:cNvPr id="237" name="Text Box 6"/>
          <p:cNvSpPr txBox="1">
            <a:spLocks noChangeArrowheads="1"/>
          </p:cNvSpPr>
          <p:nvPr/>
        </p:nvSpPr>
        <p:spPr bwMode="auto">
          <a:xfrm>
            <a:off x="4355976" y="1831140"/>
            <a:ext cx="609377" cy="284162"/>
          </a:xfrm>
          <a:prstGeom prst="rect">
            <a:avLst/>
          </a:prstGeom>
          <a:solidFill>
            <a:srgbClr val="FFFFFF"/>
          </a:solidFill>
          <a:ln w="9525">
            <a:solidFill>
              <a:srgbClr val="000000"/>
            </a:solidFill>
            <a:miter lim="800000"/>
            <a:headEnd/>
            <a:tailEnd/>
          </a:ln>
        </p:spPr>
        <p:txBody>
          <a:bodyPr lIns="74295" tIns="8890" rIns="74295" bIns="8890" anchor="ctr"/>
          <a:lstStyle/>
          <a:p>
            <a:pPr algn="ctr" eaLnBrk="1" hangingPunct="1"/>
            <a:r>
              <a:rPr lang="ja-JP" altLang="en-US" sz="1200" dirty="0" smtClean="0">
                <a:latin typeface="Meiryo UI" pitchFamily="50" charset="-128"/>
                <a:ea typeface="Meiryo UI" pitchFamily="50" charset="-128"/>
                <a:cs typeface="Meiryo UI" pitchFamily="50" charset="-128"/>
              </a:rPr>
              <a:t>第一区</a:t>
            </a:r>
            <a:endParaRPr lang="ja-JP" altLang="en-US" sz="1200" dirty="0">
              <a:latin typeface="Meiryo UI" pitchFamily="50" charset="-128"/>
              <a:ea typeface="Meiryo UI" pitchFamily="50" charset="-128"/>
              <a:cs typeface="Meiryo UI" pitchFamily="50" charset="-128"/>
            </a:endParaRPr>
          </a:p>
        </p:txBody>
      </p:sp>
      <p:sp>
        <p:nvSpPr>
          <p:cNvPr id="239" name="Text Box 6"/>
          <p:cNvSpPr txBox="1">
            <a:spLocks noChangeArrowheads="1"/>
          </p:cNvSpPr>
          <p:nvPr/>
        </p:nvSpPr>
        <p:spPr bwMode="auto">
          <a:xfrm>
            <a:off x="3141960" y="3233200"/>
            <a:ext cx="609377" cy="284162"/>
          </a:xfrm>
          <a:prstGeom prst="rect">
            <a:avLst/>
          </a:prstGeom>
          <a:solidFill>
            <a:srgbClr val="FFFFFF"/>
          </a:solidFill>
          <a:ln w="9525">
            <a:solidFill>
              <a:srgbClr val="000000"/>
            </a:solidFill>
            <a:miter lim="800000"/>
            <a:headEnd/>
            <a:tailEnd/>
          </a:ln>
        </p:spPr>
        <p:txBody>
          <a:bodyPr lIns="74295" tIns="8890" rIns="74295" bIns="8890" anchor="ctr"/>
          <a:lstStyle/>
          <a:p>
            <a:pPr algn="ctr" eaLnBrk="1" hangingPunct="1"/>
            <a:r>
              <a:rPr lang="ja-JP" altLang="en-US" sz="1200" dirty="0" smtClean="0">
                <a:latin typeface="Meiryo UI" pitchFamily="50" charset="-128"/>
                <a:ea typeface="Meiryo UI" pitchFamily="50" charset="-128"/>
                <a:cs typeface="Meiryo UI" pitchFamily="50" charset="-128"/>
              </a:rPr>
              <a:t>第三区</a:t>
            </a:r>
            <a:endParaRPr lang="ja-JP" altLang="en-US" sz="1200" dirty="0">
              <a:latin typeface="Meiryo UI" pitchFamily="50" charset="-128"/>
              <a:ea typeface="Meiryo UI" pitchFamily="50" charset="-128"/>
              <a:cs typeface="Meiryo UI" pitchFamily="50" charset="-128"/>
            </a:endParaRPr>
          </a:p>
        </p:txBody>
      </p:sp>
      <p:sp>
        <p:nvSpPr>
          <p:cNvPr id="240" name="Text Box 6"/>
          <p:cNvSpPr txBox="1">
            <a:spLocks noChangeArrowheads="1"/>
          </p:cNvSpPr>
          <p:nvPr/>
        </p:nvSpPr>
        <p:spPr bwMode="auto">
          <a:xfrm>
            <a:off x="4716016" y="2457633"/>
            <a:ext cx="609377" cy="284162"/>
          </a:xfrm>
          <a:prstGeom prst="rect">
            <a:avLst/>
          </a:prstGeom>
          <a:solidFill>
            <a:srgbClr val="FFFFFF"/>
          </a:solidFill>
          <a:ln w="9525">
            <a:solidFill>
              <a:srgbClr val="000000"/>
            </a:solidFill>
            <a:miter lim="800000"/>
            <a:headEnd/>
            <a:tailEnd/>
          </a:ln>
        </p:spPr>
        <p:txBody>
          <a:bodyPr lIns="74295" tIns="8890" rIns="74295" bIns="8890" anchor="ctr"/>
          <a:lstStyle/>
          <a:p>
            <a:pPr algn="ctr" eaLnBrk="1" hangingPunct="1"/>
            <a:r>
              <a:rPr lang="ja-JP" altLang="en-US" sz="1200" dirty="0" smtClean="0">
                <a:latin typeface="Meiryo UI" pitchFamily="50" charset="-128"/>
                <a:ea typeface="Meiryo UI" pitchFamily="50" charset="-128"/>
                <a:cs typeface="Meiryo UI" pitchFamily="50" charset="-128"/>
              </a:rPr>
              <a:t>第二区</a:t>
            </a:r>
            <a:endParaRPr lang="ja-JP" altLang="en-US" sz="1200" dirty="0">
              <a:latin typeface="Meiryo UI" pitchFamily="50" charset="-128"/>
              <a:ea typeface="Meiryo UI" pitchFamily="50" charset="-128"/>
              <a:cs typeface="Meiryo UI" pitchFamily="50" charset="-128"/>
            </a:endParaRPr>
          </a:p>
        </p:txBody>
      </p:sp>
      <p:sp>
        <p:nvSpPr>
          <p:cNvPr id="241" name="Text Box 6"/>
          <p:cNvSpPr txBox="1">
            <a:spLocks noChangeArrowheads="1"/>
          </p:cNvSpPr>
          <p:nvPr/>
        </p:nvSpPr>
        <p:spPr bwMode="auto">
          <a:xfrm>
            <a:off x="5436096" y="2996952"/>
            <a:ext cx="609377" cy="284162"/>
          </a:xfrm>
          <a:prstGeom prst="rect">
            <a:avLst/>
          </a:prstGeom>
          <a:solidFill>
            <a:srgbClr val="FFFFFF"/>
          </a:solidFill>
          <a:ln w="9525">
            <a:solidFill>
              <a:srgbClr val="000000"/>
            </a:solidFill>
            <a:miter lim="800000"/>
            <a:headEnd/>
            <a:tailEnd/>
          </a:ln>
        </p:spPr>
        <p:txBody>
          <a:bodyPr lIns="74295" tIns="8890" rIns="74295" bIns="8890" anchor="ctr"/>
          <a:lstStyle/>
          <a:p>
            <a:pPr algn="ctr" eaLnBrk="1" hangingPunct="1"/>
            <a:r>
              <a:rPr lang="ja-JP" altLang="en-US" sz="1200" dirty="0" smtClean="0">
                <a:latin typeface="Meiryo UI" pitchFamily="50" charset="-128"/>
                <a:ea typeface="Meiryo UI" pitchFamily="50" charset="-128"/>
                <a:cs typeface="Meiryo UI" pitchFamily="50" charset="-128"/>
              </a:rPr>
              <a:t>第四区</a:t>
            </a:r>
            <a:endParaRPr lang="ja-JP" altLang="en-US" sz="1200" dirty="0">
              <a:latin typeface="Meiryo UI" pitchFamily="50" charset="-128"/>
              <a:ea typeface="Meiryo UI" pitchFamily="50" charset="-128"/>
              <a:cs typeface="Meiryo UI" pitchFamily="50" charset="-128"/>
            </a:endParaRPr>
          </a:p>
        </p:txBody>
      </p:sp>
      <p:sp>
        <p:nvSpPr>
          <p:cNvPr id="242" name="Text Box 6"/>
          <p:cNvSpPr txBox="1">
            <a:spLocks noChangeArrowheads="1"/>
          </p:cNvSpPr>
          <p:nvPr/>
        </p:nvSpPr>
        <p:spPr bwMode="auto">
          <a:xfrm>
            <a:off x="4322663" y="3559332"/>
            <a:ext cx="609377" cy="284162"/>
          </a:xfrm>
          <a:prstGeom prst="rect">
            <a:avLst/>
          </a:prstGeom>
          <a:solidFill>
            <a:srgbClr val="FFFFFF"/>
          </a:solidFill>
          <a:ln w="9525">
            <a:solidFill>
              <a:srgbClr val="000000"/>
            </a:solidFill>
            <a:miter lim="800000"/>
            <a:headEnd/>
            <a:tailEnd/>
          </a:ln>
        </p:spPr>
        <p:txBody>
          <a:bodyPr lIns="74295" tIns="8890" rIns="74295" bIns="8890" anchor="ctr"/>
          <a:lstStyle/>
          <a:p>
            <a:pPr algn="ctr" eaLnBrk="1" hangingPunct="1"/>
            <a:r>
              <a:rPr lang="ja-JP" altLang="en-US" sz="1200" dirty="0" smtClean="0">
                <a:latin typeface="Meiryo UI" pitchFamily="50" charset="-128"/>
                <a:ea typeface="Meiryo UI" pitchFamily="50" charset="-128"/>
                <a:cs typeface="Meiryo UI" pitchFamily="50" charset="-128"/>
              </a:rPr>
              <a:t>第五区</a:t>
            </a:r>
            <a:endParaRPr lang="ja-JP" altLang="en-US" sz="1200" dirty="0">
              <a:latin typeface="Meiryo UI" pitchFamily="50" charset="-128"/>
              <a:ea typeface="Meiryo UI" pitchFamily="50" charset="-128"/>
              <a:cs typeface="Meiryo UI" pitchFamily="50" charset="-128"/>
            </a:endParaRPr>
          </a:p>
        </p:txBody>
      </p:sp>
      <p:sp>
        <p:nvSpPr>
          <p:cNvPr id="243" name="Text Box 6"/>
          <p:cNvSpPr txBox="1">
            <a:spLocks noChangeArrowheads="1"/>
          </p:cNvSpPr>
          <p:nvPr/>
        </p:nvSpPr>
        <p:spPr bwMode="auto">
          <a:xfrm>
            <a:off x="4860032" y="4279412"/>
            <a:ext cx="609377" cy="284162"/>
          </a:xfrm>
          <a:prstGeom prst="rect">
            <a:avLst/>
          </a:prstGeom>
          <a:solidFill>
            <a:srgbClr val="FFFFFF"/>
          </a:solidFill>
          <a:ln w="9525">
            <a:solidFill>
              <a:srgbClr val="000000"/>
            </a:solidFill>
            <a:miter lim="800000"/>
            <a:headEnd/>
            <a:tailEnd/>
          </a:ln>
        </p:spPr>
        <p:txBody>
          <a:bodyPr lIns="74295" tIns="8890" rIns="74295" bIns="8890" anchor="ctr"/>
          <a:lstStyle/>
          <a:p>
            <a:pPr algn="ctr" eaLnBrk="1" hangingPunct="1"/>
            <a:r>
              <a:rPr lang="ja-JP" altLang="en-US" sz="1200" dirty="0" smtClean="0">
                <a:latin typeface="Meiryo UI" pitchFamily="50" charset="-128"/>
                <a:ea typeface="Meiryo UI" pitchFamily="50" charset="-128"/>
                <a:cs typeface="Meiryo UI" pitchFamily="50" charset="-128"/>
              </a:rPr>
              <a:t>第六区</a:t>
            </a:r>
            <a:endParaRPr lang="ja-JP" altLang="en-US" sz="1200" dirty="0">
              <a:latin typeface="Meiryo UI" pitchFamily="50" charset="-128"/>
              <a:ea typeface="Meiryo UI" pitchFamily="50" charset="-128"/>
              <a:cs typeface="Meiryo UI" pitchFamily="50" charset="-128"/>
            </a:endParaRPr>
          </a:p>
        </p:txBody>
      </p:sp>
      <p:grpSp>
        <p:nvGrpSpPr>
          <p:cNvPr id="4" name="グループ化 133"/>
          <p:cNvGrpSpPr>
            <a:grpSpLocks/>
          </p:cNvGrpSpPr>
          <p:nvPr/>
        </p:nvGrpSpPr>
        <p:grpSpPr bwMode="auto">
          <a:xfrm>
            <a:off x="25400" y="873456"/>
            <a:ext cx="4330576" cy="1099765"/>
            <a:chOff x="-23767" y="1988781"/>
            <a:chExt cx="4329532" cy="1098859"/>
          </a:xfrm>
        </p:grpSpPr>
        <p:cxnSp>
          <p:nvCxnSpPr>
            <p:cNvPr id="251" name="直線コネクタ 250"/>
            <p:cNvCxnSpPr>
              <a:endCxn id="237" idx="1"/>
            </p:cNvCxnSpPr>
            <p:nvPr/>
          </p:nvCxnSpPr>
          <p:spPr>
            <a:xfrm>
              <a:off x="2649980" y="2599605"/>
              <a:ext cx="1655785" cy="488035"/>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252" name="角丸四角形 251"/>
            <p:cNvSpPr/>
            <p:nvPr/>
          </p:nvSpPr>
          <p:spPr bwMode="auto">
            <a:xfrm>
              <a:off x="-23767" y="1988781"/>
              <a:ext cx="2988541" cy="961232"/>
            </a:xfrm>
            <a:prstGeom prst="roundRect">
              <a:avLst>
                <a:gd name="adj" fmla="val 6746"/>
              </a:avLst>
            </a:prstGeom>
            <a:solidFill>
              <a:schemeClr val="accent6">
                <a:lumMod val="40000"/>
                <a:lumOff val="60000"/>
              </a:schemeClr>
            </a:solidFill>
            <a:ln>
              <a:solidFill>
                <a:schemeClr val="accent1">
                  <a:lumMod val="25000"/>
                </a:schemeClr>
              </a:solidFill>
            </a:ln>
          </p:spPr>
          <p:style>
            <a:lnRef idx="2">
              <a:schemeClr val="accent2"/>
            </a:lnRef>
            <a:fillRef idx="1">
              <a:schemeClr val="lt1"/>
            </a:fillRef>
            <a:effectRef idx="0">
              <a:schemeClr val="accent2"/>
            </a:effectRef>
            <a:fontRef idx="minor">
              <a:schemeClr val="dk1"/>
            </a:fontRef>
          </p:style>
          <p:txBody>
            <a:bodyPr tIns="72000" anchor="ctr"/>
            <a:lstStyle/>
            <a:p>
              <a:pPr marL="396000" fontAlgn="auto">
                <a:spcBef>
                  <a:spcPts val="0"/>
                </a:spcBef>
                <a:spcAft>
                  <a:spcPts val="0"/>
                </a:spcAft>
                <a:defRPr/>
              </a:pPr>
              <a:r>
                <a:rPr lang="ja-JP" altLang="en-US" sz="1050" dirty="0">
                  <a:solidFill>
                    <a:prstClr val="black"/>
                  </a:solidFill>
                  <a:latin typeface="Meiryo UI" pitchFamily="50" charset="-128"/>
                  <a:ea typeface="Meiryo UI" pitchFamily="50" charset="-128"/>
                  <a:cs typeface="Meiryo UI" pitchFamily="50" charset="-128"/>
                </a:rPr>
                <a:t>淀川区・東淀川区　２区</a:t>
              </a:r>
              <a:endParaRPr lang="en-US" altLang="ja-JP" sz="1050" dirty="0">
                <a:solidFill>
                  <a:prstClr val="black"/>
                </a:solidFill>
                <a:latin typeface="Meiryo UI" pitchFamily="50" charset="-128"/>
                <a:ea typeface="Meiryo UI" pitchFamily="50" charset="-128"/>
                <a:cs typeface="Meiryo UI" pitchFamily="50" charset="-128"/>
              </a:endParaRPr>
            </a:p>
            <a:p>
              <a:pPr marL="612000" indent="-216000" fontAlgn="auto">
                <a:spcBef>
                  <a:spcPts val="0"/>
                </a:spcBef>
                <a:spcAft>
                  <a:spcPts val="0"/>
                </a:spcAft>
                <a:defRPr/>
              </a:pPr>
              <a:r>
                <a:rPr lang="ja-JP" altLang="en-US" sz="1050" dirty="0" smtClean="0">
                  <a:solidFill>
                    <a:prstClr val="black"/>
                  </a:solidFill>
                  <a:latin typeface="Meiryo UI" pitchFamily="50" charset="-128"/>
                  <a:ea typeface="Meiryo UI" pitchFamily="50" charset="-128"/>
                  <a:cs typeface="Meiryo UI" pitchFamily="50" charset="-128"/>
                </a:rPr>
                <a:t>・</a:t>
              </a:r>
              <a:r>
                <a:rPr lang="en-US" altLang="ja-JP" sz="1050" dirty="0" smtClean="0">
                  <a:solidFill>
                    <a:prstClr val="black"/>
                  </a:solidFill>
                  <a:latin typeface="Meiryo UI" pitchFamily="50" charset="-128"/>
                  <a:ea typeface="Meiryo UI" pitchFamily="50" charset="-128"/>
                  <a:cs typeface="Meiryo UI" pitchFamily="50" charset="-128"/>
                </a:rPr>
                <a:t>H47</a:t>
              </a:r>
              <a:r>
                <a:rPr lang="ja-JP" altLang="en-US" sz="1050" dirty="0" smtClean="0">
                  <a:solidFill>
                    <a:prstClr val="black"/>
                  </a:solidFill>
                  <a:latin typeface="Meiryo UI" pitchFamily="50" charset="-128"/>
                  <a:ea typeface="Meiryo UI" pitchFamily="50" charset="-128"/>
                  <a:cs typeface="Meiryo UI" pitchFamily="50" charset="-128"/>
                </a:rPr>
                <a:t>人口</a:t>
              </a:r>
              <a:r>
                <a:rPr lang="en-US" altLang="ja-JP" sz="1050" dirty="0" smtClean="0">
                  <a:solidFill>
                    <a:prstClr val="black"/>
                  </a:solidFill>
                  <a:latin typeface="Meiryo UI" pitchFamily="50" charset="-128"/>
                  <a:ea typeface="Meiryo UI" pitchFamily="50" charset="-128"/>
                  <a:cs typeface="Meiryo UI" pitchFamily="50" charset="-128"/>
                </a:rPr>
                <a:t>31</a:t>
              </a:r>
              <a:r>
                <a:rPr lang="ja-JP" altLang="en-US" sz="1050" dirty="0" smtClean="0">
                  <a:solidFill>
                    <a:prstClr val="black"/>
                  </a:solidFill>
                  <a:latin typeface="Meiryo UI" pitchFamily="50" charset="-128"/>
                  <a:ea typeface="Meiryo UI" pitchFamily="50" charset="-128"/>
                  <a:cs typeface="Meiryo UI" pitchFamily="50" charset="-128"/>
                </a:rPr>
                <a:t>万</a:t>
              </a:r>
              <a:r>
                <a:rPr lang="en-US" altLang="ja-JP" sz="1050" dirty="0" smtClean="0">
                  <a:solidFill>
                    <a:prstClr val="black"/>
                  </a:solidFill>
                  <a:latin typeface="Meiryo UI" pitchFamily="50" charset="-128"/>
                  <a:ea typeface="Meiryo UI" pitchFamily="50" charset="-128"/>
                  <a:cs typeface="Meiryo UI" pitchFamily="50" charset="-128"/>
                </a:rPr>
                <a:t>4</a:t>
              </a:r>
              <a:r>
                <a:rPr lang="ja-JP" altLang="en-US" sz="1050" dirty="0" smtClean="0">
                  <a:solidFill>
                    <a:prstClr val="black"/>
                  </a:solidFill>
                  <a:latin typeface="Meiryo UI" pitchFamily="50" charset="-128"/>
                  <a:ea typeface="Meiryo UI" pitchFamily="50" charset="-128"/>
                  <a:cs typeface="Meiryo UI" pitchFamily="50" charset="-128"/>
                </a:rPr>
                <a:t>千人 </a:t>
              </a:r>
              <a:r>
                <a:rPr lang="en-US" altLang="ja-JP" sz="1050" dirty="0" smtClean="0">
                  <a:solidFill>
                    <a:prstClr val="black"/>
                  </a:solidFill>
                  <a:latin typeface="Meiryo UI" pitchFamily="50" charset="-128"/>
                  <a:ea typeface="Meiryo UI" pitchFamily="50" charset="-128"/>
                  <a:cs typeface="Meiryo UI" pitchFamily="50" charset="-128"/>
                </a:rPr>
                <a:t>(H27 35</a:t>
              </a:r>
              <a:r>
                <a:rPr lang="ja-JP" altLang="en-US" sz="1050" dirty="0">
                  <a:solidFill>
                    <a:prstClr val="black"/>
                  </a:solidFill>
                  <a:latin typeface="Meiryo UI" pitchFamily="50" charset="-128"/>
                  <a:ea typeface="Meiryo UI" pitchFamily="50" charset="-128"/>
                  <a:cs typeface="Meiryo UI" pitchFamily="50" charset="-128"/>
                </a:rPr>
                <a:t>万</a:t>
              </a:r>
              <a:r>
                <a:rPr lang="en-US" altLang="ja-JP" sz="1050" dirty="0">
                  <a:solidFill>
                    <a:prstClr val="black"/>
                  </a:solidFill>
                  <a:latin typeface="Meiryo UI" pitchFamily="50" charset="-128"/>
                  <a:ea typeface="Meiryo UI" pitchFamily="50" charset="-128"/>
                  <a:cs typeface="Meiryo UI" pitchFamily="50" charset="-128"/>
                </a:rPr>
                <a:t>1</a:t>
              </a:r>
              <a:r>
                <a:rPr lang="ja-JP" altLang="en-US" sz="1050" dirty="0" smtClean="0">
                  <a:solidFill>
                    <a:prstClr val="black"/>
                  </a:solidFill>
                  <a:latin typeface="Meiryo UI" pitchFamily="50" charset="-128"/>
                  <a:ea typeface="Meiryo UI" pitchFamily="50" charset="-128"/>
                  <a:cs typeface="Meiryo UI" pitchFamily="50" charset="-128"/>
                </a:rPr>
                <a:t>千人</a:t>
              </a:r>
              <a:r>
                <a:rPr lang="en-US" altLang="ja-JP" sz="1050" dirty="0" smtClean="0">
                  <a:solidFill>
                    <a:prstClr val="black"/>
                  </a:solidFill>
                  <a:latin typeface="Meiryo UI" pitchFamily="50" charset="-128"/>
                  <a:ea typeface="Meiryo UI" pitchFamily="50" charset="-128"/>
                  <a:cs typeface="Meiryo UI" pitchFamily="50" charset="-128"/>
                </a:rPr>
                <a:t>)</a:t>
              </a:r>
              <a:endParaRPr lang="en-US" altLang="ja-JP" sz="1050" dirty="0">
                <a:solidFill>
                  <a:prstClr val="black"/>
                </a:solidFill>
                <a:latin typeface="Meiryo UI" pitchFamily="50" charset="-128"/>
                <a:ea typeface="Meiryo UI" pitchFamily="50" charset="-128"/>
                <a:cs typeface="Meiryo UI" pitchFamily="50" charset="-128"/>
              </a:endParaRPr>
            </a:p>
            <a:p>
              <a:pPr marL="612000" indent="-216000" fontAlgn="auto">
                <a:spcBef>
                  <a:spcPts val="0"/>
                </a:spcBef>
                <a:spcAft>
                  <a:spcPts val="0"/>
                </a:spcAft>
                <a:defRPr/>
              </a:pPr>
              <a:r>
                <a:rPr lang="ja-JP" altLang="en-US" sz="1050" dirty="0">
                  <a:solidFill>
                    <a:prstClr val="black"/>
                  </a:solidFill>
                  <a:latin typeface="Meiryo UI" pitchFamily="50" charset="-128"/>
                  <a:ea typeface="Meiryo UI" pitchFamily="50" charset="-128"/>
                  <a:cs typeface="Meiryo UI" pitchFamily="50" charset="-128"/>
                </a:rPr>
                <a:t>・淀川区は旧東淀川区より分区</a:t>
              </a:r>
              <a:endParaRPr lang="en-US" altLang="ja-JP" sz="1050" dirty="0">
                <a:solidFill>
                  <a:prstClr val="black"/>
                </a:solidFill>
                <a:latin typeface="Meiryo UI" pitchFamily="50" charset="-128"/>
                <a:ea typeface="Meiryo UI" pitchFamily="50" charset="-128"/>
                <a:cs typeface="Meiryo UI" pitchFamily="50" charset="-128"/>
              </a:endParaRPr>
            </a:p>
            <a:p>
              <a:pPr marL="612000" indent="-216000" fontAlgn="auto">
                <a:spcBef>
                  <a:spcPts val="0"/>
                </a:spcBef>
                <a:spcAft>
                  <a:spcPts val="0"/>
                </a:spcAft>
                <a:defRPr/>
              </a:pPr>
              <a:r>
                <a:rPr lang="ja-JP" altLang="en-US" sz="1050" dirty="0">
                  <a:solidFill>
                    <a:prstClr val="black"/>
                  </a:solidFill>
                  <a:latin typeface="Meiryo UI" pitchFamily="50" charset="-128"/>
                  <a:ea typeface="Meiryo UI" pitchFamily="50" charset="-128"/>
                  <a:cs typeface="Meiryo UI" pitchFamily="50" charset="-128"/>
                </a:rPr>
                <a:t>・十三工営所を活用</a:t>
              </a:r>
              <a:endParaRPr lang="en-US" altLang="ja-JP" sz="1050" dirty="0">
                <a:solidFill>
                  <a:prstClr val="black"/>
                </a:solidFill>
                <a:latin typeface="Meiryo UI" pitchFamily="50" charset="-128"/>
                <a:ea typeface="Meiryo UI" pitchFamily="50" charset="-128"/>
                <a:cs typeface="Meiryo UI" pitchFamily="50" charset="-128"/>
              </a:endParaRPr>
            </a:p>
            <a:p>
              <a:pPr marL="612000" indent="-216000" fontAlgn="auto">
                <a:spcBef>
                  <a:spcPts val="0"/>
                </a:spcBef>
                <a:spcAft>
                  <a:spcPts val="0"/>
                </a:spcAft>
                <a:defRPr/>
              </a:pPr>
              <a:r>
                <a:rPr lang="ja-JP" altLang="en-US" sz="1050" dirty="0">
                  <a:solidFill>
                    <a:prstClr val="black"/>
                  </a:solidFill>
                  <a:latin typeface="Meiryo UI" pitchFamily="50" charset="-128"/>
                  <a:ea typeface="Meiryo UI" pitchFamily="50" charset="-128"/>
                  <a:cs typeface="Meiryo UI" pitchFamily="50" charset="-128"/>
                </a:rPr>
                <a:t>・阪急京都線が接続</a:t>
              </a:r>
              <a:endParaRPr lang="en-US" altLang="ja-JP" sz="1050" dirty="0">
                <a:solidFill>
                  <a:prstClr val="black"/>
                </a:solidFill>
                <a:latin typeface="Meiryo UI" pitchFamily="50" charset="-128"/>
                <a:ea typeface="Meiryo UI" pitchFamily="50" charset="-128"/>
                <a:cs typeface="Meiryo UI" pitchFamily="50" charset="-128"/>
              </a:endParaRPr>
            </a:p>
          </p:txBody>
        </p:sp>
        <p:sp>
          <p:nvSpPr>
            <p:cNvPr id="253" name="角丸四角形 252"/>
            <p:cNvSpPr/>
            <p:nvPr/>
          </p:nvSpPr>
          <p:spPr bwMode="auto">
            <a:xfrm>
              <a:off x="49240" y="2069676"/>
              <a:ext cx="312662" cy="801027"/>
            </a:xfrm>
            <a:prstGeom prst="roundRect">
              <a:avLst>
                <a:gd name="adj" fmla="val 6746"/>
              </a:avLst>
            </a:prstGeom>
            <a:solidFill>
              <a:schemeClr val="accent1">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vert="eaVert" anchor="ctr"/>
            <a:lstStyle/>
            <a:p>
              <a:pPr algn="ctr" fontAlgn="auto">
                <a:spcBef>
                  <a:spcPts val="0"/>
                </a:spcBef>
                <a:spcAft>
                  <a:spcPts val="0"/>
                </a:spcAft>
                <a:defRPr/>
              </a:pPr>
              <a:r>
                <a:rPr lang="ja-JP" altLang="en-US" sz="1600" b="1" dirty="0" smtClean="0">
                  <a:solidFill>
                    <a:prstClr val="white"/>
                  </a:solidFill>
                  <a:latin typeface="Meiryo UI" pitchFamily="50" charset="-128"/>
                  <a:ea typeface="Meiryo UI" pitchFamily="50" charset="-128"/>
                  <a:cs typeface="Meiryo UI" pitchFamily="50" charset="-128"/>
                </a:rPr>
                <a:t>第一区</a:t>
              </a:r>
              <a:endParaRPr lang="en-US" altLang="ja-JP" sz="1600" b="1" dirty="0">
                <a:solidFill>
                  <a:prstClr val="white"/>
                </a:solidFill>
                <a:latin typeface="Meiryo UI" pitchFamily="50" charset="-128"/>
                <a:ea typeface="Meiryo UI" pitchFamily="50" charset="-128"/>
                <a:cs typeface="Meiryo UI" pitchFamily="50" charset="-128"/>
              </a:endParaRPr>
            </a:p>
          </p:txBody>
        </p:sp>
      </p:grpSp>
      <p:grpSp>
        <p:nvGrpSpPr>
          <p:cNvPr id="5" name="グループ化 134"/>
          <p:cNvGrpSpPr>
            <a:grpSpLocks/>
          </p:cNvGrpSpPr>
          <p:nvPr/>
        </p:nvGrpSpPr>
        <p:grpSpPr bwMode="auto">
          <a:xfrm>
            <a:off x="5325393" y="1017472"/>
            <a:ext cx="3793206" cy="1582242"/>
            <a:chOff x="5316458" y="2060848"/>
            <a:chExt cx="3792046" cy="1322793"/>
          </a:xfrm>
        </p:grpSpPr>
        <p:cxnSp>
          <p:nvCxnSpPr>
            <p:cNvPr id="255" name="直線コネクタ 254"/>
            <p:cNvCxnSpPr>
              <a:endCxn id="240" idx="3"/>
            </p:cNvCxnSpPr>
            <p:nvPr/>
          </p:nvCxnSpPr>
          <p:spPr>
            <a:xfrm flipH="1">
              <a:off x="5316458" y="2693573"/>
              <a:ext cx="1021095" cy="690068"/>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256" name="角丸四角形 255"/>
            <p:cNvSpPr/>
            <p:nvPr/>
          </p:nvSpPr>
          <p:spPr bwMode="auto">
            <a:xfrm>
              <a:off x="6120156" y="2060848"/>
              <a:ext cx="2988348" cy="962025"/>
            </a:xfrm>
            <a:prstGeom prst="roundRect">
              <a:avLst>
                <a:gd name="adj" fmla="val 6746"/>
              </a:avLst>
            </a:prstGeom>
            <a:solidFill>
              <a:schemeClr val="accent6">
                <a:lumMod val="40000"/>
                <a:lumOff val="60000"/>
              </a:schemeClr>
            </a:solidFill>
            <a:ln>
              <a:solidFill>
                <a:schemeClr val="accent1">
                  <a:lumMod val="25000"/>
                </a:schemeClr>
              </a:solidFill>
            </a:ln>
          </p:spPr>
          <p:style>
            <a:lnRef idx="2">
              <a:schemeClr val="accent2"/>
            </a:lnRef>
            <a:fillRef idx="1">
              <a:schemeClr val="lt1"/>
            </a:fillRef>
            <a:effectRef idx="0">
              <a:schemeClr val="accent2"/>
            </a:effectRef>
            <a:fontRef idx="minor">
              <a:schemeClr val="dk1"/>
            </a:fontRef>
          </p:style>
          <p:txBody>
            <a:bodyPr tIns="72000" anchor="ctr"/>
            <a:lstStyle/>
            <a:p>
              <a:pPr marL="396000" fontAlgn="auto">
                <a:spcBef>
                  <a:spcPts val="0"/>
                </a:spcBef>
                <a:spcAft>
                  <a:spcPts val="0"/>
                </a:spcAft>
                <a:defRPr/>
              </a:pPr>
              <a:r>
                <a:rPr lang="ja-JP" altLang="en-US" sz="1050" dirty="0">
                  <a:solidFill>
                    <a:prstClr val="black"/>
                  </a:solidFill>
                  <a:latin typeface="Meiryo UI" pitchFamily="50" charset="-128"/>
                  <a:ea typeface="Meiryo UI" pitchFamily="50" charset="-128"/>
                  <a:cs typeface="Meiryo UI" pitchFamily="50" charset="-128"/>
                </a:rPr>
                <a:t>北区・都島区・旭区　３区</a:t>
              </a:r>
              <a:endParaRPr lang="en-US" altLang="ja-JP" sz="1050" dirty="0">
                <a:solidFill>
                  <a:prstClr val="black"/>
                </a:solidFill>
                <a:latin typeface="Meiryo UI" pitchFamily="50" charset="-128"/>
                <a:ea typeface="Meiryo UI" pitchFamily="50" charset="-128"/>
                <a:cs typeface="Meiryo UI" pitchFamily="50" charset="-128"/>
              </a:endParaRPr>
            </a:p>
            <a:p>
              <a:pPr marL="612000" indent="-216000" fontAlgn="auto">
                <a:spcBef>
                  <a:spcPts val="0"/>
                </a:spcBef>
                <a:spcAft>
                  <a:spcPts val="0"/>
                </a:spcAft>
                <a:defRPr/>
              </a:pPr>
              <a:r>
                <a:rPr lang="ja-JP" altLang="en-US" sz="1050" dirty="0" smtClean="0">
                  <a:solidFill>
                    <a:prstClr val="black"/>
                  </a:solidFill>
                  <a:latin typeface="Meiryo UI" pitchFamily="50" charset="-128"/>
                  <a:ea typeface="Meiryo UI" pitchFamily="50" charset="-128"/>
                  <a:cs typeface="Meiryo UI" pitchFamily="50" charset="-128"/>
                </a:rPr>
                <a:t>・</a:t>
              </a:r>
              <a:r>
                <a:rPr lang="en-US" altLang="ja-JP" sz="1050" dirty="0" smtClean="0">
                  <a:solidFill>
                    <a:prstClr val="black"/>
                  </a:solidFill>
                  <a:latin typeface="Meiryo UI" pitchFamily="50" charset="-128"/>
                  <a:ea typeface="Meiryo UI" pitchFamily="50" charset="-128"/>
                  <a:cs typeface="Meiryo UI" pitchFamily="50" charset="-128"/>
                </a:rPr>
                <a:t> H47</a:t>
              </a:r>
              <a:r>
                <a:rPr lang="ja-JP" altLang="en-US" sz="1050" dirty="0" smtClean="0">
                  <a:solidFill>
                    <a:prstClr val="black"/>
                  </a:solidFill>
                  <a:latin typeface="Meiryo UI" pitchFamily="50" charset="-128"/>
                  <a:ea typeface="Meiryo UI" pitchFamily="50" charset="-128"/>
                  <a:cs typeface="Meiryo UI" pitchFamily="50" charset="-128"/>
                </a:rPr>
                <a:t>人口</a:t>
              </a:r>
              <a:r>
                <a:rPr lang="en-US" altLang="ja-JP" sz="1050" dirty="0" smtClean="0">
                  <a:solidFill>
                    <a:prstClr val="black"/>
                  </a:solidFill>
                  <a:latin typeface="Meiryo UI" pitchFamily="50" charset="-128"/>
                  <a:ea typeface="Meiryo UI" pitchFamily="50" charset="-128"/>
                  <a:cs typeface="Meiryo UI" pitchFamily="50" charset="-128"/>
                </a:rPr>
                <a:t>29</a:t>
              </a:r>
              <a:r>
                <a:rPr lang="ja-JP" altLang="en-US" sz="1050" dirty="0" smtClean="0">
                  <a:solidFill>
                    <a:prstClr val="black"/>
                  </a:solidFill>
                  <a:latin typeface="Meiryo UI" pitchFamily="50" charset="-128"/>
                  <a:ea typeface="Meiryo UI" pitchFamily="50" charset="-128"/>
                  <a:cs typeface="Meiryo UI" pitchFamily="50" charset="-128"/>
                </a:rPr>
                <a:t>万</a:t>
              </a:r>
              <a:r>
                <a:rPr lang="en-US" altLang="ja-JP" sz="1050" dirty="0" smtClean="0">
                  <a:solidFill>
                    <a:prstClr val="black"/>
                  </a:solidFill>
                  <a:latin typeface="Meiryo UI" pitchFamily="50" charset="-128"/>
                  <a:ea typeface="Meiryo UI" pitchFamily="50" charset="-128"/>
                  <a:cs typeface="Meiryo UI" pitchFamily="50" charset="-128"/>
                </a:rPr>
                <a:t>7</a:t>
              </a:r>
              <a:r>
                <a:rPr lang="ja-JP" altLang="en-US" sz="1050" dirty="0" smtClean="0">
                  <a:solidFill>
                    <a:prstClr val="black"/>
                  </a:solidFill>
                  <a:latin typeface="Meiryo UI" pitchFamily="50" charset="-128"/>
                  <a:ea typeface="Meiryo UI" pitchFamily="50" charset="-128"/>
                  <a:cs typeface="Meiryo UI" pitchFamily="50" charset="-128"/>
                </a:rPr>
                <a:t>千人</a:t>
              </a:r>
              <a:r>
                <a:rPr lang="en-US" altLang="ja-JP" sz="1050" dirty="0" smtClean="0">
                  <a:solidFill>
                    <a:prstClr val="black"/>
                  </a:solidFill>
                  <a:latin typeface="Meiryo UI" pitchFamily="50" charset="-128"/>
                  <a:ea typeface="Meiryo UI" pitchFamily="50" charset="-128"/>
                  <a:cs typeface="Meiryo UI" pitchFamily="50" charset="-128"/>
                </a:rPr>
                <a:t>(H27 32</a:t>
              </a:r>
              <a:r>
                <a:rPr lang="ja-JP" altLang="en-US" sz="1050" dirty="0" smtClean="0">
                  <a:solidFill>
                    <a:prstClr val="black"/>
                  </a:solidFill>
                  <a:latin typeface="Meiryo UI" pitchFamily="50" charset="-128"/>
                  <a:ea typeface="Meiryo UI" pitchFamily="50" charset="-128"/>
                  <a:cs typeface="Meiryo UI" pitchFamily="50" charset="-128"/>
                </a:rPr>
                <a:t>万人</a:t>
              </a:r>
              <a:r>
                <a:rPr lang="en-US" altLang="ja-JP" sz="1050" dirty="0" smtClean="0">
                  <a:solidFill>
                    <a:prstClr val="black"/>
                  </a:solidFill>
                  <a:latin typeface="Meiryo UI" pitchFamily="50" charset="-128"/>
                  <a:ea typeface="Meiryo UI" pitchFamily="50" charset="-128"/>
                  <a:cs typeface="Meiryo UI" pitchFamily="50" charset="-128"/>
                </a:rPr>
                <a:t>) </a:t>
              </a:r>
              <a:r>
                <a:rPr lang="ja-JP" altLang="en-US" sz="1050" dirty="0">
                  <a:solidFill>
                    <a:prstClr val="black"/>
                  </a:solidFill>
                  <a:latin typeface="Meiryo UI" pitchFamily="50" charset="-128"/>
                  <a:ea typeface="Meiryo UI" pitchFamily="50" charset="-128"/>
                  <a:cs typeface="Meiryo UI" pitchFamily="50" charset="-128"/>
                </a:rPr>
                <a:t>　</a:t>
              </a:r>
              <a:endParaRPr lang="en-US" altLang="ja-JP" sz="1050" dirty="0">
                <a:solidFill>
                  <a:prstClr val="black"/>
                </a:solidFill>
                <a:latin typeface="Meiryo UI" pitchFamily="50" charset="-128"/>
                <a:ea typeface="Meiryo UI" pitchFamily="50" charset="-128"/>
                <a:cs typeface="Meiryo UI" pitchFamily="50" charset="-128"/>
              </a:endParaRPr>
            </a:p>
            <a:p>
              <a:pPr marL="612000" indent="-216000" fontAlgn="auto">
                <a:spcBef>
                  <a:spcPts val="0"/>
                </a:spcBef>
                <a:spcAft>
                  <a:spcPts val="0"/>
                </a:spcAft>
                <a:defRPr/>
              </a:pPr>
              <a:r>
                <a:rPr lang="ja-JP" altLang="en-US" sz="1050" dirty="0">
                  <a:solidFill>
                    <a:prstClr val="black"/>
                  </a:solidFill>
                  <a:latin typeface="Meiryo UI" pitchFamily="50" charset="-128"/>
                  <a:ea typeface="Meiryo UI" pitchFamily="50" charset="-128"/>
                  <a:cs typeface="Meiryo UI" pitchFamily="50" charset="-128"/>
                </a:rPr>
                <a:t>・都島区は旧北区等より分離</a:t>
              </a:r>
              <a:endParaRPr lang="en-US" altLang="ja-JP" sz="1050" dirty="0">
                <a:solidFill>
                  <a:prstClr val="black"/>
                </a:solidFill>
                <a:latin typeface="Meiryo UI" pitchFamily="50" charset="-128"/>
                <a:ea typeface="Meiryo UI" pitchFamily="50" charset="-128"/>
                <a:cs typeface="Meiryo UI" pitchFamily="50" charset="-128"/>
              </a:endParaRPr>
            </a:p>
            <a:p>
              <a:pPr marL="612000" indent="-216000" fontAlgn="auto">
                <a:spcBef>
                  <a:spcPts val="0"/>
                </a:spcBef>
                <a:spcAft>
                  <a:spcPts val="0"/>
                </a:spcAft>
                <a:defRPr/>
              </a:pPr>
              <a:r>
                <a:rPr lang="ja-JP" altLang="en-US" sz="1050" dirty="0">
                  <a:solidFill>
                    <a:prstClr val="black"/>
                  </a:solidFill>
                  <a:latin typeface="Meiryo UI" pitchFamily="50" charset="-128"/>
                  <a:ea typeface="Meiryo UI" pitchFamily="50" charset="-128"/>
                  <a:cs typeface="Meiryo UI" pitchFamily="50" charset="-128"/>
                </a:rPr>
                <a:t>・梅田・大阪を主な駅として、</a:t>
              </a:r>
              <a:endParaRPr lang="en-US" altLang="ja-JP" sz="1050" dirty="0">
                <a:solidFill>
                  <a:prstClr val="black"/>
                </a:solidFill>
                <a:latin typeface="Meiryo UI" pitchFamily="50" charset="-128"/>
                <a:ea typeface="Meiryo UI" pitchFamily="50" charset="-128"/>
                <a:cs typeface="Meiryo UI" pitchFamily="50" charset="-128"/>
              </a:endParaRPr>
            </a:p>
            <a:p>
              <a:pPr marL="396000" fontAlgn="auto">
                <a:spcBef>
                  <a:spcPts val="0"/>
                </a:spcBef>
                <a:spcAft>
                  <a:spcPts val="0"/>
                </a:spcAft>
                <a:defRPr/>
              </a:pPr>
              <a:r>
                <a:rPr lang="ja-JP" altLang="en-US" sz="1050" dirty="0">
                  <a:solidFill>
                    <a:prstClr val="black"/>
                  </a:solidFill>
                  <a:latin typeface="Meiryo UI" pitchFamily="50" charset="-128"/>
                  <a:ea typeface="Meiryo UI" pitchFamily="50" charset="-128"/>
                  <a:cs typeface="Meiryo UI" pitchFamily="50" charset="-128"/>
                </a:rPr>
                <a:t>　</a:t>
              </a:r>
              <a:r>
                <a:rPr lang="ja-JP" altLang="en-US" sz="1050" dirty="0" smtClean="0">
                  <a:solidFill>
                    <a:prstClr val="black"/>
                  </a:solidFill>
                  <a:latin typeface="Meiryo UI" pitchFamily="50" charset="-128"/>
                  <a:ea typeface="Meiryo UI" pitchFamily="50" charset="-128"/>
                  <a:cs typeface="Meiryo UI" pitchFamily="50" charset="-128"/>
                </a:rPr>
                <a:t>地下鉄谷町</a:t>
              </a:r>
              <a:r>
                <a:rPr lang="ja-JP" altLang="en-US" sz="1050" dirty="0">
                  <a:solidFill>
                    <a:prstClr val="black"/>
                  </a:solidFill>
                  <a:latin typeface="Meiryo UI" pitchFamily="50" charset="-128"/>
                  <a:ea typeface="Meiryo UI" pitchFamily="50" charset="-128"/>
                  <a:cs typeface="Meiryo UI" pitchFamily="50" charset="-128"/>
                </a:rPr>
                <a:t>線、</a:t>
              </a:r>
              <a:r>
                <a:rPr lang="en-US" altLang="ja-JP" sz="1050" dirty="0">
                  <a:solidFill>
                    <a:prstClr val="black"/>
                  </a:solidFill>
                  <a:latin typeface="Meiryo UI" pitchFamily="50" charset="-128"/>
                  <a:ea typeface="Meiryo UI" pitchFamily="50" charset="-128"/>
                  <a:cs typeface="Meiryo UI" pitchFamily="50" charset="-128"/>
                </a:rPr>
                <a:t>JR</a:t>
              </a:r>
              <a:r>
                <a:rPr lang="ja-JP" altLang="en-US" sz="1050" dirty="0">
                  <a:solidFill>
                    <a:prstClr val="black"/>
                  </a:solidFill>
                  <a:latin typeface="Meiryo UI" pitchFamily="50" charset="-128"/>
                  <a:ea typeface="Meiryo UI" pitchFamily="50" charset="-128"/>
                  <a:cs typeface="Meiryo UI" pitchFamily="50" charset="-128"/>
                </a:rPr>
                <a:t>大阪環状線・ </a:t>
              </a:r>
              <a:endParaRPr lang="en-US" altLang="ja-JP" sz="1050" dirty="0">
                <a:solidFill>
                  <a:prstClr val="black"/>
                </a:solidFill>
                <a:latin typeface="Meiryo UI" pitchFamily="50" charset="-128"/>
                <a:ea typeface="Meiryo UI" pitchFamily="50" charset="-128"/>
                <a:cs typeface="Meiryo UI" pitchFamily="50" charset="-128"/>
              </a:endParaRPr>
            </a:p>
            <a:p>
              <a:pPr marL="396000" fontAlgn="auto">
                <a:spcBef>
                  <a:spcPts val="0"/>
                </a:spcBef>
                <a:spcAft>
                  <a:spcPts val="0"/>
                </a:spcAft>
                <a:defRPr/>
              </a:pPr>
              <a:r>
                <a:rPr lang="en-US" altLang="ja-JP" sz="1050" dirty="0">
                  <a:solidFill>
                    <a:prstClr val="black"/>
                  </a:solidFill>
                  <a:latin typeface="Meiryo UI" pitchFamily="50" charset="-128"/>
                  <a:ea typeface="Meiryo UI" pitchFamily="50" charset="-128"/>
                  <a:cs typeface="Meiryo UI" pitchFamily="50" charset="-128"/>
                </a:rPr>
                <a:t>  </a:t>
              </a:r>
              <a:r>
                <a:rPr lang="ja-JP" altLang="en-US" sz="1050" dirty="0" smtClean="0">
                  <a:solidFill>
                    <a:prstClr val="black"/>
                  </a:solidFill>
                  <a:latin typeface="Meiryo UI" pitchFamily="50" charset="-128"/>
                  <a:ea typeface="Meiryo UI" pitchFamily="50" charset="-128"/>
                  <a:cs typeface="Meiryo UI" pitchFamily="50" charset="-128"/>
                </a:rPr>
                <a:t>東西</a:t>
              </a:r>
              <a:r>
                <a:rPr lang="ja-JP" altLang="en-US" sz="1050" dirty="0">
                  <a:solidFill>
                    <a:prstClr val="black"/>
                  </a:solidFill>
                  <a:latin typeface="Meiryo UI" pitchFamily="50" charset="-128"/>
                  <a:ea typeface="Meiryo UI" pitchFamily="50" charset="-128"/>
                  <a:cs typeface="Meiryo UI" pitchFamily="50" charset="-128"/>
                </a:rPr>
                <a:t>線、京阪本線が接続</a:t>
              </a:r>
              <a:endParaRPr lang="en-US" altLang="ja-JP" sz="1050" dirty="0">
                <a:solidFill>
                  <a:prstClr val="black"/>
                </a:solidFill>
                <a:latin typeface="Meiryo UI" pitchFamily="50" charset="-128"/>
                <a:ea typeface="Meiryo UI" pitchFamily="50" charset="-128"/>
                <a:cs typeface="Meiryo UI" pitchFamily="50" charset="-128"/>
              </a:endParaRPr>
            </a:p>
          </p:txBody>
        </p:sp>
        <p:sp>
          <p:nvSpPr>
            <p:cNvPr id="257" name="角丸四角形 256"/>
            <p:cNvSpPr/>
            <p:nvPr/>
          </p:nvSpPr>
          <p:spPr bwMode="auto">
            <a:xfrm>
              <a:off x="6193159" y="2140223"/>
              <a:ext cx="311055" cy="801687"/>
            </a:xfrm>
            <a:prstGeom prst="roundRect">
              <a:avLst>
                <a:gd name="adj" fmla="val 6746"/>
              </a:avLst>
            </a:prstGeom>
            <a:solidFill>
              <a:schemeClr val="accent1">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vert="eaVert" anchor="ctr"/>
            <a:lstStyle/>
            <a:p>
              <a:pPr algn="ctr" fontAlgn="auto">
                <a:spcBef>
                  <a:spcPts val="0"/>
                </a:spcBef>
                <a:spcAft>
                  <a:spcPts val="0"/>
                </a:spcAft>
                <a:defRPr/>
              </a:pPr>
              <a:r>
                <a:rPr lang="ja-JP" altLang="en-US" sz="1600" b="1" dirty="0" smtClean="0">
                  <a:solidFill>
                    <a:prstClr val="white"/>
                  </a:solidFill>
                  <a:latin typeface="Meiryo UI" pitchFamily="50" charset="-128"/>
                  <a:ea typeface="Meiryo UI" pitchFamily="50" charset="-128"/>
                  <a:cs typeface="Meiryo UI" pitchFamily="50" charset="-128"/>
                </a:rPr>
                <a:t>第二区</a:t>
              </a:r>
              <a:endParaRPr lang="en-US" altLang="ja-JP" sz="1600" b="1" dirty="0">
                <a:solidFill>
                  <a:prstClr val="white"/>
                </a:solidFill>
                <a:latin typeface="Meiryo UI" pitchFamily="50" charset="-128"/>
                <a:ea typeface="Meiryo UI" pitchFamily="50" charset="-128"/>
                <a:cs typeface="Meiryo UI" pitchFamily="50" charset="-128"/>
              </a:endParaRPr>
            </a:p>
          </p:txBody>
        </p:sp>
      </p:grpSp>
      <p:cxnSp>
        <p:nvCxnSpPr>
          <p:cNvPr id="259" name="直線コネクタ 258"/>
          <p:cNvCxnSpPr>
            <a:endCxn id="241" idx="2"/>
          </p:cNvCxnSpPr>
          <p:nvPr/>
        </p:nvCxnSpPr>
        <p:spPr bwMode="auto">
          <a:xfrm flipH="1" flipV="1">
            <a:off x="5740785" y="3281114"/>
            <a:ext cx="353703" cy="435918"/>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260" name="角丸四角形 259"/>
          <p:cNvSpPr/>
          <p:nvPr/>
        </p:nvSpPr>
        <p:spPr bwMode="auto">
          <a:xfrm>
            <a:off x="6051231" y="3259063"/>
            <a:ext cx="3060000" cy="962025"/>
          </a:xfrm>
          <a:prstGeom prst="roundRect">
            <a:avLst>
              <a:gd name="adj" fmla="val 6746"/>
            </a:avLst>
          </a:prstGeom>
          <a:solidFill>
            <a:schemeClr val="accent6">
              <a:lumMod val="40000"/>
              <a:lumOff val="60000"/>
            </a:schemeClr>
          </a:solidFill>
          <a:ln>
            <a:solidFill>
              <a:schemeClr val="accent1">
                <a:lumMod val="25000"/>
              </a:schemeClr>
            </a:solidFill>
          </a:ln>
        </p:spPr>
        <p:style>
          <a:lnRef idx="2">
            <a:schemeClr val="accent2"/>
          </a:lnRef>
          <a:fillRef idx="1">
            <a:schemeClr val="lt1"/>
          </a:fillRef>
          <a:effectRef idx="0">
            <a:schemeClr val="accent2"/>
          </a:effectRef>
          <a:fontRef idx="minor">
            <a:schemeClr val="dk1"/>
          </a:fontRef>
        </p:style>
        <p:txBody>
          <a:bodyPr tIns="72000" anchor="ctr"/>
          <a:lstStyle/>
          <a:p>
            <a:pPr marL="447675" fontAlgn="auto">
              <a:spcBef>
                <a:spcPts val="0"/>
              </a:spcBef>
              <a:spcAft>
                <a:spcPts val="0"/>
              </a:spcAft>
              <a:defRPr/>
            </a:pPr>
            <a:r>
              <a:rPr lang="ja-JP" altLang="en-US" sz="1050" dirty="0">
                <a:solidFill>
                  <a:prstClr val="black"/>
                </a:solidFill>
                <a:latin typeface="Meiryo UI" pitchFamily="50" charset="-128"/>
                <a:ea typeface="Meiryo UI" pitchFamily="50" charset="-128"/>
                <a:cs typeface="Meiryo UI" pitchFamily="50" charset="-128"/>
              </a:rPr>
              <a:t>東成区・城東区・鶴見区　３区</a:t>
            </a:r>
            <a:endParaRPr lang="en-US" altLang="ja-JP" sz="1050" dirty="0">
              <a:solidFill>
                <a:prstClr val="black"/>
              </a:solidFill>
              <a:latin typeface="Meiryo UI" pitchFamily="50" charset="-128"/>
              <a:ea typeface="Meiryo UI" pitchFamily="50" charset="-128"/>
              <a:cs typeface="Meiryo UI" pitchFamily="50" charset="-128"/>
            </a:endParaRPr>
          </a:p>
          <a:p>
            <a:pPr marL="628650" indent="-180975" fontAlgn="auto">
              <a:spcBef>
                <a:spcPts val="0"/>
              </a:spcBef>
              <a:spcAft>
                <a:spcPts val="0"/>
              </a:spcAft>
              <a:defRPr/>
            </a:pPr>
            <a:r>
              <a:rPr lang="ja-JP" altLang="en-US" sz="1050" dirty="0" smtClean="0">
                <a:solidFill>
                  <a:prstClr val="black"/>
                </a:solidFill>
                <a:latin typeface="Meiryo UI" pitchFamily="50" charset="-128"/>
                <a:ea typeface="Meiryo UI" pitchFamily="50" charset="-128"/>
                <a:cs typeface="Meiryo UI" pitchFamily="50" charset="-128"/>
              </a:rPr>
              <a:t>・</a:t>
            </a:r>
            <a:r>
              <a:rPr lang="en-US" altLang="ja-JP" sz="1050" dirty="0" smtClean="0">
                <a:solidFill>
                  <a:prstClr val="black"/>
                </a:solidFill>
                <a:latin typeface="Meiryo UI" pitchFamily="50" charset="-128"/>
                <a:ea typeface="Meiryo UI" pitchFamily="50" charset="-128"/>
                <a:cs typeface="Meiryo UI" pitchFamily="50" charset="-128"/>
              </a:rPr>
              <a:t> H47</a:t>
            </a:r>
            <a:r>
              <a:rPr lang="ja-JP" altLang="en-US" sz="1050" dirty="0" smtClean="0">
                <a:solidFill>
                  <a:prstClr val="black"/>
                </a:solidFill>
                <a:latin typeface="Meiryo UI" pitchFamily="50" charset="-128"/>
                <a:ea typeface="Meiryo UI" pitchFamily="50" charset="-128"/>
                <a:cs typeface="Meiryo UI" pitchFamily="50" charset="-128"/>
              </a:rPr>
              <a:t>人口</a:t>
            </a:r>
            <a:r>
              <a:rPr lang="en-US" altLang="ja-JP" sz="1050" dirty="0" smtClean="0">
                <a:solidFill>
                  <a:prstClr val="black"/>
                </a:solidFill>
                <a:latin typeface="Meiryo UI" pitchFamily="50" charset="-128"/>
                <a:ea typeface="Meiryo UI" pitchFamily="50" charset="-128"/>
                <a:cs typeface="Meiryo UI" pitchFamily="50" charset="-128"/>
              </a:rPr>
              <a:t>33</a:t>
            </a:r>
            <a:r>
              <a:rPr lang="ja-JP" altLang="en-US" sz="1050" dirty="0" smtClean="0">
                <a:solidFill>
                  <a:prstClr val="black"/>
                </a:solidFill>
                <a:latin typeface="Meiryo UI" pitchFamily="50" charset="-128"/>
                <a:ea typeface="Meiryo UI" pitchFamily="50" charset="-128"/>
                <a:cs typeface="Meiryo UI" pitchFamily="50" charset="-128"/>
              </a:rPr>
              <a:t>万</a:t>
            </a:r>
            <a:r>
              <a:rPr lang="en-US" altLang="ja-JP" sz="1050" dirty="0" smtClean="0">
                <a:solidFill>
                  <a:prstClr val="black"/>
                </a:solidFill>
                <a:latin typeface="Meiryo UI" pitchFamily="50" charset="-128"/>
                <a:ea typeface="Meiryo UI" pitchFamily="50" charset="-128"/>
                <a:cs typeface="Meiryo UI" pitchFamily="50" charset="-128"/>
              </a:rPr>
              <a:t>2</a:t>
            </a:r>
            <a:r>
              <a:rPr lang="ja-JP" altLang="en-US" sz="1050" dirty="0" smtClean="0">
                <a:solidFill>
                  <a:prstClr val="black"/>
                </a:solidFill>
                <a:latin typeface="Meiryo UI" pitchFamily="50" charset="-128"/>
                <a:ea typeface="Meiryo UI" pitchFamily="50" charset="-128"/>
                <a:cs typeface="Meiryo UI" pitchFamily="50" charset="-128"/>
              </a:rPr>
              <a:t>千人</a:t>
            </a:r>
            <a:r>
              <a:rPr lang="en-US" altLang="ja-JP" sz="1050" dirty="0" smtClean="0">
                <a:solidFill>
                  <a:prstClr val="black"/>
                </a:solidFill>
                <a:latin typeface="Meiryo UI" pitchFamily="50" charset="-128"/>
                <a:ea typeface="Meiryo UI" pitchFamily="50" charset="-128"/>
                <a:cs typeface="Meiryo UI" pitchFamily="50" charset="-128"/>
              </a:rPr>
              <a:t>(H27 35</a:t>
            </a:r>
            <a:r>
              <a:rPr lang="ja-JP" altLang="en-US" sz="1050" dirty="0">
                <a:solidFill>
                  <a:prstClr val="black"/>
                </a:solidFill>
                <a:latin typeface="Meiryo UI" pitchFamily="50" charset="-128"/>
                <a:ea typeface="Meiryo UI" pitchFamily="50" charset="-128"/>
                <a:cs typeface="Meiryo UI" pitchFamily="50" charset="-128"/>
              </a:rPr>
              <a:t>万</a:t>
            </a:r>
            <a:r>
              <a:rPr lang="en-US" altLang="ja-JP" sz="1050" dirty="0">
                <a:solidFill>
                  <a:prstClr val="black"/>
                </a:solidFill>
                <a:latin typeface="Meiryo UI" pitchFamily="50" charset="-128"/>
                <a:ea typeface="Meiryo UI" pitchFamily="50" charset="-128"/>
                <a:cs typeface="Meiryo UI" pitchFamily="50" charset="-128"/>
              </a:rPr>
              <a:t>6</a:t>
            </a:r>
            <a:r>
              <a:rPr lang="ja-JP" altLang="en-US" sz="1050" dirty="0" smtClean="0">
                <a:solidFill>
                  <a:prstClr val="black"/>
                </a:solidFill>
                <a:latin typeface="Meiryo UI" pitchFamily="50" charset="-128"/>
                <a:ea typeface="Meiryo UI" pitchFamily="50" charset="-128"/>
                <a:cs typeface="Meiryo UI" pitchFamily="50" charset="-128"/>
              </a:rPr>
              <a:t>千人</a:t>
            </a:r>
            <a:r>
              <a:rPr lang="en-US" altLang="ja-JP" sz="1050" dirty="0" smtClean="0">
                <a:solidFill>
                  <a:prstClr val="black"/>
                </a:solidFill>
                <a:latin typeface="Meiryo UI" pitchFamily="50" charset="-128"/>
                <a:ea typeface="Meiryo UI" pitchFamily="50" charset="-128"/>
                <a:cs typeface="Meiryo UI" pitchFamily="50" charset="-128"/>
              </a:rPr>
              <a:t>)</a:t>
            </a:r>
            <a:endParaRPr lang="en-US" altLang="ja-JP" sz="1050" dirty="0">
              <a:solidFill>
                <a:prstClr val="black"/>
              </a:solidFill>
              <a:latin typeface="Meiryo UI" pitchFamily="50" charset="-128"/>
              <a:ea typeface="Meiryo UI" pitchFamily="50" charset="-128"/>
              <a:cs typeface="Meiryo UI" pitchFamily="50" charset="-128"/>
            </a:endParaRPr>
          </a:p>
          <a:p>
            <a:pPr marL="628650" indent="-180975" fontAlgn="auto">
              <a:spcBef>
                <a:spcPts val="0"/>
              </a:spcBef>
              <a:spcAft>
                <a:spcPts val="0"/>
              </a:spcAft>
              <a:defRPr/>
            </a:pPr>
            <a:r>
              <a:rPr lang="ja-JP" altLang="en-US" sz="1050" dirty="0">
                <a:solidFill>
                  <a:prstClr val="black"/>
                </a:solidFill>
                <a:latin typeface="Meiryo UI" pitchFamily="50" charset="-128"/>
                <a:ea typeface="Meiryo UI" pitchFamily="50" charset="-128"/>
                <a:cs typeface="Meiryo UI" pitchFamily="50" charset="-128"/>
              </a:rPr>
              <a:t>・鶴見区は旧城東区より分区</a:t>
            </a:r>
            <a:endParaRPr lang="en-US" altLang="ja-JP" sz="1050" dirty="0">
              <a:solidFill>
                <a:prstClr val="black"/>
              </a:solidFill>
              <a:latin typeface="Meiryo UI" pitchFamily="50" charset="-128"/>
              <a:ea typeface="Meiryo UI" pitchFamily="50" charset="-128"/>
              <a:cs typeface="Meiryo UI" pitchFamily="50" charset="-128"/>
            </a:endParaRPr>
          </a:p>
          <a:p>
            <a:pPr marL="628650" indent="-180975" fontAlgn="auto">
              <a:spcBef>
                <a:spcPts val="0"/>
              </a:spcBef>
              <a:spcAft>
                <a:spcPts val="0"/>
              </a:spcAft>
              <a:defRPr/>
            </a:pPr>
            <a:r>
              <a:rPr lang="ja-JP" altLang="en-US" sz="1050" dirty="0">
                <a:solidFill>
                  <a:prstClr val="black"/>
                </a:solidFill>
                <a:latin typeface="Meiryo UI" pitchFamily="50" charset="-128"/>
                <a:ea typeface="Meiryo UI" pitchFamily="50" charset="-128"/>
                <a:cs typeface="Meiryo UI" pitchFamily="50" charset="-128"/>
              </a:rPr>
              <a:t>・地下鉄長堀鶴見緑地線・今里筋線、</a:t>
            </a:r>
            <a:endParaRPr lang="en-US" altLang="ja-JP" sz="1050" dirty="0">
              <a:solidFill>
                <a:prstClr val="black"/>
              </a:solidFill>
              <a:latin typeface="Meiryo UI" pitchFamily="50" charset="-128"/>
              <a:ea typeface="Meiryo UI" pitchFamily="50" charset="-128"/>
              <a:cs typeface="Meiryo UI" pitchFamily="50" charset="-128"/>
            </a:endParaRPr>
          </a:p>
          <a:p>
            <a:pPr marL="447675" fontAlgn="auto">
              <a:spcBef>
                <a:spcPts val="0"/>
              </a:spcBef>
              <a:spcAft>
                <a:spcPts val="0"/>
              </a:spcAft>
              <a:defRPr/>
            </a:pPr>
            <a:r>
              <a:rPr lang="ja-JP" altLang="en-US" sz="1050" dirty="0">
                <a:solidFill>
                  <a:prstClr val="black"/>
                </a:solidFill>
                <a:latin typeface="Meiryo UI" pitchFamily="50" charset="-128"/>
                <a:ea typeface="Meiryo UI" pitchFamily="50" charset="-128"/>
                <a:cs typeface="Meiryo UI" pitchFamily="50" charset="-128"/>
              </a:rPr>
              <a:t>　</a:t>
            </a:r>
            <a:r>
              <a:rPr lang="en-US" altLang="ja-JP" sz="1050" dirty="0">
                <a:solidFill>
                  <a:prstClr val="black"/>
                </a:solidFill>
                <a:latin typeface="Meiryo UI" pitchFamily="50" charset="-128"/>
                <a:ea typeface="Meiryo UI" pitchFamily="50" charset="-128"/>
                <a:cs typeface="Meiryo UI" pitchFamily="50" charset="-128"/>
              </a:rPr>
              <a:t>JR</a:t>
            </a:r>
            <a:r>
              <a:rPr lang="ja-JP" altLang="en-US" sz="1050" dirty="0">
                <a:solidFill>
                  <a:prstClr val="black"/>
                </a:solidFill>
                <a:latin typeface="Meiryo UI" pitchFamily="50" charset="-128"/>
                <a:ea typeface="Meiryo UI" pitchFamily="50" charset="-128"/>
                <a:cs typeface="Meiryo UI" pitchFamily="50" charset="-128"/>
              </a:rPr>
              <a:t>学研都市線が接続</a:t>
            </a:r>
            <a:endParaRPr lang="en-US" altLang="ja-JP" sz="1050" dirty="0">
              <a:solidFill>
                <a:prstClr val="black"/>
              </a:solidFill>
              <a:latin typeface="Meiryo UI" pitchFamily="50" charset="-128"/>
              <a:ea typeface="Meiryo UI" pitchFamily="50" charset="-128"/>
              <a:cs typeface="Meiryo UI" pitchFamily="50" charset="-128"/>
            </a:endParaRPr>
          </a:p>
        </p:txBody>
      </p:sp>
      <p:sp>
        <p:nvSpPr>
          <p:cNvPr id="261" name="角丸四角形 260"/>
          <p:cNvSpPr/>
          <p:nvPr/>
        </p:nvSpPr>
        <p:spPr bwMode="auto">
          <a:xfrm>
            <a:off x="6149656" y="3338438"/>
            <a:ext cx="311150" cy="801688"/>
          </a:xfrm>
          <a:prstGeom prst="roundRect">
            <a:avLst>
              <a:gd name="adj" fmla="val 6746"/>
            </a:avLst>
          </a:prstGeom>
          <a:solidFill>
            <a:schemeClr val="accent1">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vert="eaVert" anchor="ctr"/>
          <a:lstStyle/>
          <a:p>
            <a:pPr algn="ctr" fontAlgn="auto">
              <a:spcBef>
                <a:spcPts val="0"/>
              </a:spcBef>
              <a:spcAft>
                <a:spcPts val="0"/>
              </a:spcAft>
              <a:defRPr/>
            </a:pPr>
            <a:r>
              <a:rPr lang="ja-JP" altLang="en-US" sz="1600" b="1" dirty="0" smtClean="0">
                <a:solidFill>
                  <a:prstClr val="white"/>
                </a:solidFill>
                <a:latin typeface="Meiryo UI" pitchFamily="50" charset="-128"/>
                <a:ea typeface="Meiryo UI" pitchFamily="50" charset="-128"/>
                <a:cs typeface="Meiryo UI" pitchFamily="50" charset="-128"/>
              </a:rPr>
              <a:t>第四区</a:t>
            </a:r>
            <a:endParaRPr lang="en-US" altLang="ja-JP" sz="1600" b="1" dirty="0">
              <a:solidFill>
                <a:prstClr val="white"/>
              </a:solidFill>
              <a:latin typeface="Meiryo UI" pitchFamily="50" charset="-128"/>
              <a:ea typeface="Meiryo UI" pitchFamily="50" charset="-128"/>
              <a:cs typeface="Meiryo UI" pitchFamily="50" charset="-128"/>
            </a:endParaRPr>
          </a:p>
        </p:txBody>
      </p:sp>
      <p:cxnSp>
        <p:nvCxnSpPr>
          <p:cNvPr id="262" name="直線コネクタ 261"/>
          <p:cNvCxnSpPr>
            <a:endCxn id="243" idx="3"/>
          </p:cNvCxnSpPr>
          <p:nvPr/>
        </p:nvCxnSpPr>
        <p:spPr bwMode="auto">
          <a:xfrm flipH="1" flipV="1">
            <a:off x="5469409" y="4421493"/>
            <a:ext cx="956271" cy="571576"/>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6" name="グループ化 294"/>
          <p:cNvGrpSpPr/>
          <p:nvPr/>
        </p:nvGrpSpPr>
        <p:grpSpPr>
          <a:xfrm>
            <a:off x="6050260" y="4257833"/>
            <a:ext cx="3060000" cy="962025"/>
            <a:chOff x="6156325" y="3935042"/>
            <a:chExt cx="2987675" cy="962025"/>
          </a:xfrm>
        </p:grpSpPr>
        <p:sp>
          <p:nvSpPr>
            <p:cNvPr id="263" name="角丸四角形 262"/>
            <p:cNvSpPr/>
            <p:nvPr/>
          </p:nvSpPr>
          <p:spPr bwMode="auto">
            <a:xfrm>
              <a:off x="6156325" y="3935042"/>
              <a:ext cx="2987675" cy="962025"/>
            </a:xfrm>
            <a:prstGeom prst="roundRect">
              <a:avLst>
                <a:gd name="adj" fmla="val 6746"/>
              </a:avLst>
            </a:prstGeom>
            <a:solidFill>
              <a:schemeClr val="accent6">
                <a:lumMod val="40000"/>
                <a:lumOff val="60000"/>
              </a:schemeClr>
            </a:solidFill>
            <a:ln>
              <a:solidFill>
                <a:schemeClr val="accent1">
                  <a:lumMod val="25000"/>
                </a:schemeClr>
              </a:solidFill>
            </a:ln>
          </p:spPr>
          <p:style>
            <a:lnRef idx="2">
              <a:schemeClr val="accent2"/>
            </a:lnRef>
            <a:fillRef idx="1">
              <a:schemeClr val="lt1"/>
            </a:fillRef>
            <a:effectRef idx="0">
              <a:schemeClr val="accent2"/>
            </a:effectRef>
            <a:fontRef idx="minor">
              <a:schemeClr val="dk1"/>
            </a:fontRef>
          </p:style>
          <p:txBody>
            <a:bodyPr tIns="72000" anchor="ctr"/>
            <a:lstStyle/>
            <a:p>
              <a:pPr marL="396000" fontAlgn="auto">
                <a:spcBef>
                  <a:spcPts val="0"/>
                </a:spcBef>
                <a:spcAft>
                  <a:spcPts val="0"/>
                </a:spcAft>
                <a:defRPr/>
              </a:pPr>
              <a:r>
                <a:rPr lang="ja-JP" altLang="en-US" sz="1050" dirty="0">
                  <a:solidFill>
                    <a:prstClr val="black"/>
                  </a:solidFill>
                  <a:latin typeface="Meiryo UI" pitchFamily="50" charset="-128"/>
                  <a:ea typeface="Meiryo UI" pitchFamily="50" charset="-128"/>
                  <a:cs typeface="Meiryo UI" pitchFamily="50" charset="-128"/>
                </a:rPr>
                <a:t>天王寺区・生野区・阿倍野区　</a:t>
              </a:r>
              <a:r>
                <a:rPr lang="en-US" altLang="ja-JP" sz="1050" dirty="0">
                  <a:solidFill>
                    <a:prstClr val="black"/>
                  </a:solidFill>
                  <a:latin typeface="Meiryo UI" pitchFamily="50" charset="-128"/>
                  <a:ea typeface="Meiryo UI" pitchFamily="50" charset="-128"/>
                  <a:cs typeface="Meiryo UI" pitchFamily="50" charset="-128"/>
                </a:rPr>
                <a:t>3</a:t>
              </a:r>
              <a:r>
                <a:rPr lang="ja-JP" altLang="en-US" sz="1050" dirty="0">
                  <a:solidFill>
                    <a:prstClr val="black"/>
                  </a:solidFill>
                  <a:latin typeface="Meiryo UI" pitchFamily="50" charset="-128"/>
                  <a:ea typeface="Meiryo UI" pitchFamily="50" charset="-128"/>
                  <a:cs typeface="Meiryo UI" pitchFamily="50" charset="-128"/>
                </a:rPr>
                <a:t>区</a:t>
              </a:r>
              <a:endParaRPr lang="en-US" altLang="ja-JP" sz="1050" dirty="0">
                <a:solidFill>
                  <a:prstClr val="black"/>
                </a:solidFill>
                <a:latin typeface="Meiryo UI" pitchFamily="50" charset="-128"/>
                <a:ea typeface="Meiryo UI" pitchFamily="50" charset="-128"/>
                <a:cs typeface="Meiryo UI" pitchFamily="50" charset="-128"/>
              </a:endParaRPr>
            </a:p>
            <a:p>
              <a:pPr marL="612000" indent="-216000" fontAlgn="auto">
                <a:spcBef>
                  <a:spcPts val="0"/>
                </a:spcBef>
                <a:spcAft>
                  <a:spcPts val="0"/>
                </a:spcAft>
                <a:defRPr/>
              </a:pPr>
              <a:r>
                <a:rPr lang="ja-JP" altLang="en-US" sz="1050" dirty="0" smtClean="0">
                  <a:solidFill>
                    <a:prstClr val="black"/>
                  </a:solidFill>
                  <a:latin typeface="Meiryo UI" pitchFamily="50" charset="-128"/>
                  <a:ea typeface="Meiryo UI" pitchFamily="50" charset="-128"/>
                  <a:cs typeface="Meiryo UI" pitchFamily="50" charset="-128"/>
                </a:rPr>
                <a:t>・</a:t>
              </a:r>
              <a:r>
                <a:rPr lang="en-US" altLang="ja-JP" sz="1050" dirty="0" smtClean="0">
                  <a:solidFill>
                    <a:prstClr val="black"/>
                  </a:solidFill>
                  <a:latin typeface="Meiryo UI" pitchFamily="50" charset="-128"/>
                  <a:ea typeface="Meiryo UI" pitchFamily="50" charset="-128"/>
                  <a:cs typeface="Meiryo UI" pitchFamily="50" charset="-128"/>
                </a:rPr>
                <a:t> H47</a:t>
              </a:r>
              <a:r>
                <a:rPr lang="ja-JP" altLang="en-US" sz="1050" dirty="0" smtClean="0">
                  <a:solidFill>
                    <a:prstClr val="black"/>
                  </a:solidFill>
                  <a:latin typeface="Meiryo UI" pitchFamily="50" charset="-128"/>
                  <a:ea typeface="Meiryo UI" pitchFamily="50" charset="-128"/>
                  <a:cs typeface="Meiryo UI" pitchFamily="50" charset="-128"/>
                </a:rPr>
                <a:t>人口</a:t>
              </a:r>
              <a:r>
                <a:rPr lang="en-US" altLang="ja-JP" sz="1050" dirty="0" smtClean="0">
                  <a:solidFill>
                    <a:prstClr val="black"/>
                  </a:solidFill>
                  <a:latin typeface="Meiryo UI" pitchFamily="50" charset="-128"/>
                  <a:ea typeface="Meiryo UI" pitchFamily="50" charset="-128"/>
                  <a:cs typeface="Meiryo UI" pitchFamily="50" charset="-128"/>
                </a:rPr>
                <a:t>28</a:t>
              </a:r>
              <a:r>
                <a:rPr lang="ja-JP" altLang="en-US" sz="1050" dirty="0" smtClean="0">
                  <a:solidFill>
                    <a:prstClr val="black"/>
                  </a:solidFill>
                  <a:latin typeface="Meiryo UI" pitchFamily="50" charset="-128"/>
                  <a:ea typeface="Meiryo UI" pitchFamily="50" charset="-128"/>
                  <a:cs typeface="Meiryo UI" pitchFamily="50" charset="-128"/>
                </a:rPr>
                <a:t>万人</a:t>
              </a:r>
              <a:r>
                <a:rPr lang="en-US" altLang="ja-JP" sz="1050" dirty="0" smtClean="0">
                  <a:solidFill>
                    <a:prstClr val="black"/>
                  </a:solidFill>
                  <a:latin typeface="Meiryo UI" pitchFamily="50" charset="-128"/>
                  <a:ea typeface="Meiryo UI" pitchFamily="50" charset="-128"/>
                  <a:cs typeface="Meiryo UI" pitchFamily="50" charset="-128"/>
                </a:rPr>
                <a:t>(H27 31</a:t>
              </a:r>
              <a:r>
                <a:rPr lang="ja-JP" altLang="en-US" sz="1050" dirty="0">
                  <a:solidFill>
                    <a:prstClr val="black"/>
                  </a:solidFill>
                  <a:latin typeface="Meiryo UI" pitchFamily="50" charset="-128"/>
                  <a:ea typeface="Meiryo UI" pitchFamily="50" charset="-128"/>
                  <a:cs typeface="Meiryo UI" pitchFamily="50" charset="-128"/>
                </a:rPr>
                <a:t>万</a:t>
              </a:r>
              <a:r>
                <a:rPr lang="en-US" altLang="ja-JP" sz="1050" dirty="0">
                  <a:solidFill>
                    <a:prstClr val="black"/>
                  </a:solidFill>
                  <a:latin typeface="Meiryo UI" pitchFamily="50" charset="-128"/>
                  <a:ea typeface="Meiryo UI" pitchFamily="50" charset="-128"/>
                  <a:cs typeface="Meiryo UI" pitchFamily="50" charset="-128"/>
                </a:rPr>
                <a:t>3</a:t>
              </a:r>
              <a:r>
                <a:rPr lang="ja-JP" altLang="en-US" sz="1050" dirty="0" smtClean="0">
                  <a:solidFill>
                    <a:prstClr val="black"/>
                  </a:solidFill>
                  <a:latin typeface="Meiryo UI" pitchFamily="50" charset="-128"/>
                  <a:ea typeface="Meiryo UI" pitchFamily="50" charset="-128"/>
                  <a:cs typeface="Meiryo UI" pitchFamily="50" charset="-128"/>
                </a:rPr>
                <a:t>千人</a:t>
              </a:r>
              <a:r>
                <a:rPr lang="en-US" altLang="ja-JP" sz="1050" dirty="0" smtClean="0">
                  <a:solidFill>
                    <a:prstClr val="black"/>
                  </a:solidFill>
                  <a:latin typeface="Meiryo UI" pitchFamily="50" charset="-128"/>
                  <a:ea typeface="Meiryo UI" pitchFamily="50" charset="-128"/>
                  <a:cs typeface="Meiryo UI" pitchFamily="50" charset="-128"/>
                </a:rPr>
                <a:t>)</a:t>
              </a:r>
              <a:endParaRPr lang="en-US" altLang="ja-JP" sz="1050" dirty="0">
                <a:solidFill>
                  <a:prstClr val="black"/>
                </a:solidFill>
                <a:latin typeface="Meiryo UI" pitchFamily="50" charset="-128"/>
                <a:ea typeface="Meiryo UI" pitchFamily="50" charset="-128"/>
                <a:cs typeface="Meiryo UI" pitchFamily="50" charset="-128"/>
              </a:endParaRPr>
            </a:p>
            <a:p>
              <a:pPr marL="612000" indent="-216000" fontAlgn="auto">
                <a:spcBef>
                  <a:spcPts val="0"/>
                </a:spcBef>
                <a:spcAft>
                  <a:spcPts val="0"/>
                </a:spcAft>
                <a:defRPr/>
              </a:pPr>
              <a:r>
                <a:rPr lang="ja-JP" altLang="en-US" sz="1050" dirty="0">
                  <a:solidFill>
                    <a:prstClr val="black"/>
                  </a:solidFill>
                  <a:latin typeface="Meiryo UI" pitchFamily="50" charset="-128"/>
                  <a:ea typeface="Meiryo UI" pitchFamily="50" charset="-128"/>
                  <a:cs typeface="Meiryo UI" pitchFamily="50" charset="-128"/>
                </a:rPr>
                <a:t>・天王寺・大阪阿部野橋を主な駅として、</a:t>
              </a:r>
              <a:endParaRPr lang="en-US" altLang="ja-JP" sz="1050" dirty="0">
                <a:solidFill>
                  <a:prstClr val="black"/>
                </a:solidFill>
                <a:latin typeface="Meiryo UI" pitchFamily="50" charset="-128"/>
                <a:ea typeface="Meiryo UI" pitchFamily="50" charset="-128"/>
                <a:cs typeface="Meiryo UI" pitchFamily="50" charset="-128"/>
              </a:endParaRPr>
            </a:p>
            <a:p>
              <a:pPr marL="396000" fontAlgn="auto">
                <a:spcBef>
                  <a:spcPts val="0"/>
                </a:spcBef>
                <a:spcAft>
                  <a:spcPts val="0"/>
                </a:spcAft>
                <a:defRPr/>
              </a:pPr>
              <a:r>
                <a:rPr lang="en-US" altLang="ja-JP" sz="1050" dirty="0">
                  <a:solidFill>
                    <a:prstClr val="black"/>
                  </a:solidFill>
                  <a:latin typeface="Meiryo UI" pitchFamily="50" charset="-128"/>
                  <a:ea typeface="Meiryo UI" pitchFamily="50" charset="-128"/>
                  <a:cs typeface="Meiryo UI" pitchFamily="50" charset="-128"/>
                </a:rPr>
                <a:t>  </a:t>
              </a:r>
              <a:r>
                <a:rPr lang="ja-JP" altLang="en-US" sz="1050" dirty="0">
                  <a:solidFill>
                    <a:prstClr val="black"/>
                  </a:solidFill>
                  <a:latin typeface="Meiryo UI" pitchFamily="50" charset="-128"/>
                  <a:ea typeface="Meiryo UI" pitchFamily="50" charset="-128"/>
                  <a:cs typeface="Meiryo UI" pitchFamily="50" charset="-128"/>
                </a:rPr>
                <a:t>地下鉄谷町線・千日前線、</a:t>
              </a:r>
              <a:r>
                <a:rPr lang="en-US" altLang="ja-JP" sz="1050" dirty="0">
                  <a:solidFill>
                    <a:prstClr val="black"/>
                  </a:solidFill>
                  <a:latin typeface="Meiryo UI" pitchFamily="50" charset="-128"/>
                  <a:ea typeface="Meiryo UI" pitchFamily="50" charset="-128"/>
                  <a:cs typeface="Meiryo UI" pitchFamily="50" charset="-128"/>
                </a:rPr>
                <a:t>JR</a:t>
              </a:r>
              <a:r>
                <a:rPr lang="ja-JP" altLang="en-US" sz="1050" dirty="0">
                  <a:solidFill>
                    <a:prstClr val="black"/>
                  </a:solidFill>
                  <a:latin typeface="Meiryo UI" pitchFamily="50" charset="-128"/>
                  <a:ea typeface="Meiryo UI" pitchFamily="50" charset="-128"/>
                  <a:cs typeface="Meiryo UI" pitchFamily="50" charset="-128"/>
                </a:rPr>
                <a:t>阪和線、</a:t>
              </a:r>
              <a:endParaRPr lang="en-US" altLang="ja-JP" sz="1050" dirty="0">
                <a:solidFill>
                  <a:prstClr val="black"/>
                </a:solidFill>
                <a:latin typeface="Meiryo UI" pitchFamily="50" charset="-128"/>
                <a:ea typeface="Meiryo UI" pitchFamily="50" charset="-128"/>
                <a:cs typeface="Meiryo UI" pitchFamily="50" charset="-128"/>
              </a:endParaRPr>
            </a:p>
            <a:p>
              <a:pPr marL="396000" fontAlgn="auto">
                <a:spcBef>
                  <a:spcPts val="0"/>
                </a:spcBef>
                <a:spcAft>
                  <a:spcPts val="0"/>
                </a:spcAft>
                <a:defRPr/>
              </a:pPr>
              <a:r>
                <a:rPr lang="en-US" altLang="ja-JP" sz="1050" dirty="0">
                  <a:solidFill>
                    <a:prstClr val="black"/>
                  </a:solidFill>
                  <a:latin typeface="Meiryo UI" pitchFamily="50" charset="-128"/>
                  <a:ea typeface="Meiryo UI" pitchFamily="50" charset="-128"/>
                  <a:cs typeface="Meiryo UI" pitchFamily="50" charset="-128"/>
                </a:rPr>
                <a:t>  </a:t>
              </a:r>
              <a:r>
                <a:rPr lang="ja-JP" altLang="en-US" sz="1050" dirty="0">
                  <a:solidFill>
                    <a:prstClr val="black"/>
                  </a:solidFill>
                  <a:latin typeface="Meiryo UI" pitchFamily="50" charset="-128"/>
                  <a:ea typeface="Meiryo UI" pitchFamily="50" charset="-128"/>
                  <a:cs typeface="Meiryo UI" pitchFamily="50" charset="-128"/>
                </a:rPr>
                <a:t>近鉄大阪線が接続</a:t>
              </a:r>
              <a:endParaRPr lang="en-US" altLang="ja-JP" sz="1050" dirty="0">
                <a:solidFill>
                  <a:prstClr val="black"/>
                </a:solidFill>
                <a:latin typeface="Meiryo UI" pitchFamily="50" charset="-128"/>
                <a:ea typeface="Meiryo UI" pitchFamily="50" charset="-128"/>
                <a:cs typeface="Meiryo UI" pitchFamily="50" charset="-128"/>
              </a:endParaRPr>
            </a:p>
          </p:txBody>
        </p:sp>
        <p:sp>
          <p:nvSpPr>
            <p:cNvPr id="264" name="角丸四角形 263"/>
            <p:cNvSpPr/>
            <p:nvPr/>
          </p:nvSpPr>
          <p:spPr bwMode="auto">
            <a:xfrm>
              <a:off x="6234113" y="4014416"/>
              <a:ext cx="312737" cy="801688"/>
            </a:xfrm>
            <a:prstGeom prst="roundRect">
              <a:avLst>
                <a:gd name="adj" fmla="val 6746"/>
              </a:avLst>
            </a:prstGeom>
            <a:solidFill>
              <a:schemeClr val="accent1">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vert="eaVert" anchor="ctr"/>
            <a:lstStyle/>
            <a:p>
              <a:pPr algn="ctr" fontAlgn="auto">
                <a:spcBef>
                  <a:spcPts val="0"/>
                </a:spcBef>
                <a:spcAft>
                  <a:spcPts val="0"/>
                </a:spcAft>
                <a:defRPr/>
              </a:pPr>
              <a:r>
                <a:rPr lang="ja-JP" altLang="en-US" sz="1600" b="1" dirty="0" smtClean="0">
                  <a:solidFill>
                    <a:prstClr val="white"/>
                  </a:solidFill>
                  <a:latin typeface="Meiryo UI" pitchFamily="50" charset="-128"/>
                  <a:ea typeface="Meiryo UI" pitchFamily="50" charset="-128"/>
                  <a:cs typeface="Meiryo UI" pitchFamily="50" charset="-128"/>
                </a:rPr>
                <a:t>第六区</a:t>
              </a:r>
              <a:endParaRPr lang="en-US" altLang="ja-JP" sz="1600" b="1" dirty="0">
                <a:solidFill>
                  <a:prstClr val="white"/>
                </a:solidFill>
                <a:latin typeface="Meiryo UI" pitchFamily="50" charset="-128"/>
                <a:ea typeface="Meiryo UI" pitchFamily="50" charset="-128"/>
                <a:cs typeface="Meiryo UI" pitchFamily="50" charset="-128"/>
              </a:endParaRPr>
            </a:p>
          </p:txBody>
        </p:sp>
      </p:grpSp>
      <p:grpSp>
        <p:nvGrpSpPr>
          <p:cNvPr id="7" name="グループ化 166"/>
          <p:cNvGrpSpPr>
            <a:grpSpLocks/>
          </p:cNvGrpSpPr>
          <p:nvPr/>
        </p:nvGrpSpPr>
        <p:grpSpPr bwMode="auto">
          <a:xfrm>
            <a:off x="25401" y="2025586"/>
            <a:ext cx="3116559" cy="1349693"/>
            <a:chOff x="6055963" y="1916833"/>
            <a:chExt cx="3116900" cy="1349367"/>
          </a:xfrm>
        </p:grpSpPr>
        <p:cxnSp>
          <p:nvCxnSpPr>
            <p:cNvPr id="266" name="直線コネクタ 265"/>
            <p:cNvCxnSpPr>
              <a:endCxn id="239" idx="1"/>
            </p:cNvCxnSpPr>
            <p:nvPr/>
          </p:nvCxnSpPr>
          <p:spPr>
            <a:xfrm>
              <a:off x="8370567" y="2887963"/>
              <a:ext cx="802296" cy="378237"/>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267" name="角丸四角形 266"/>
            <p:cNvSpPr/>
            <p:nvPr/>
          </p:nvSpPr>
          <p:spPr bwMode="auto">
            <a:xfrm>
              <a:off x="6055963" y="1916833"/>
              <a:ext cx="2988003" cy="961792"/>
            </a:xfrm>
            <a:prstGeom prst="roundRect">
              <a:avLst>
                <a:gd name="adj" fmla="val 6746"/>
              </a:avLst>
            </a:prstGeom>
            <a:solidFill>
              <a:schemeClr val="accent6">
                <a:lumMod val="40000"/>
                <a:lumOff val="60000"/>
              </a:schemeClr>
            </a:solidFill>
            <a:ln>
              <a:solidFill>
                <a:schemeClr val="accent1">
                  <a:lumMod val="25000"/>
                </a:schemeClr>
              </a:solidFill>
            </a:ln>
          </p:spPr>
          <p:style>
            <a:lnRef idx="2">
              <a:schemeClr val="accent2"/>
            </a:lnRef>
            <a:fillRef idx="1">
              <a:schemeClr val="lt1"/>
            </a:fillRef>
            <a:effectRef idx="0">
              <a:schemeClr val="accent2"/>
            </a:effectRef>
            <a:fontRef idx="minor">
              <a:schemeClr val="dk1"/>
            </a:fontRef>
          </p:style>
          <p:txBody>
            <a:bodyPr tIns="72000" anchor="ctr"/>
            <a:lstStyle/>
            <a:p>
              <a:pPr marL="396000" fontAlgn="auto">
                <a:spcBef>
                  <a:spcPts val="0"/>
                </a:spcBef>
                <a:spcAft>
                  <a:spcPts val="0"/>
                </a:spcAft>
                <a:defRPr/>
              </a:pPr>
              <a:r>
                <a:rPr lang="ja-JP" altLang="en-US" sz="1050" dirty="0">
                  <a:solidFill>
                    <a:prstClr val="black"/>
                  </a:solidFill>
                  <a:latin typeface="Meiryo UI" pitchFamily="50" charset="-128"/>
                  <a:ea typeface="Meiryo UI" pitchFamily="50" charset="-128"/>
                  <a:cs typeface="Meiryo UI" pitchFamily="50" charset="-128"/>
                </a:rPr>
                <a:t>福島区・此花区・港区・西淀川区　４区</a:t>
              </a:r>
              <a:endParaRPr lang="en-US" altLang="ja-JP" sz="1050" dirty="0">
                <a:solidFill>
                  <a:prstClr val="black"/>
                </a:solidFill>
                <a:latin typeface="Meiryo UI" pitchFamily="50" charset="-128"/>
                <a:ea typeface="Meiryo UI" pitchFamily="50" charset="-128"/>
                <a:cs typeface="Meiryo UI" pitchFamily="50" charset="-128"/>
              </a:endParaRPr>
            </a:p>
            <a:p>
              <a:pPr marL="612000" indent="-216000" fontAlgn="auto">
                <a:spcBef>
                  <a:spcPts val="0"/>
                </a:spcBef>
                <a:spcAft>
                  <a:spcPts val="0"/>
                </a:spcAft>
                <a:defRPr/>
              </a:pPr>
              <a:r>
                <a:rPr lang="ja-JP" altLang="en-US" sz="1050" dirty="0" smtClean="0">
                  <a:solidFill>
                    <a:prstClr val="black"/>
                  </a:solidFill>
                  <a:latin typeface="Meiryo UI" pitchFamily="50" charset="-128"/>
                  <a:ea typeface="Meiryo UI" pitchFamily="50" charset="-128"/>
                  <a:cs typeface="Meiryo UI" pitchFamily="50" charset="-128"/>
                </a:rPr>
                <a:t>・</a:t>
              </a:r>
              <a:r>
                <a:rPr lang="en-US" altLang="ja-JP" sz="1050" dirty="0" smtClean="0">
                  <a:solidFill>
                    <a:prstClr val="black"/>
                  </a:solidFill>
                  <a:latin typeface="Meiryo UI" pitchFamily="50" charset="-128"/>
                  <a:ea typeface="Meiryo UI" pitchFamily="50" charset="-128"/>
                  <a:cs typeface="Meiryo UI" pitchFamily="50" charset="-128"/>
                </a:rPr>
                <a:t>H47</a:t>
              </a:r>
              <a:r>
                <a:rPr lang="ja-JP" altLang="en-US" sz="1050" dirty="0" smtClean="0">
                  <a:solidFill>
                    <a:prstClr val="black"/>
                  </a:solidFill>
                  <a:latin typeface="Meiryo UI" pitchFamily="50" charset="-128"/>
                  <a:ea typeface="Meiryo UI" pitchFamily="50" charset="-128"/>
                  <a:cs typeface="Meiryo UI" pitchFamily="50" charset="-128"/>
                </a:rPr>
                <a:t>人口</a:t>
              </a:r>
              <a:r>
                <a:rPr lang="en-US" altLang="ja-JP" sz="1050" dirty="0" smtClean="0">
                  <a:solidFill>
                    <a:prstClr val="black"/>
                  </a:solidFill>
                  <a:latin typeface="Meiryo UI" pitchFamily="50" charset="-128"/>
                  <a:ea typeface="Meiryo UI" pitchFamily="50" charset="-128"/>
                  <a:cs typeface="Meiryo UI" pitchFamily="50" charset="-128"/>
                </a:rPr>
                <a:t>28</a:t>
              </a:r>
              <a:r>
                <a:rPr lang="ja-JP" altLang="en-US" sz="1050" dirty="0" smtClean="0">
                  <a:solidFill>
                    <a:prstClr val="black"/>
                  </a:solidFill>
                  <a:latin typeface="Meiryo UI" pitchFamily="50" charset="-128"/>
                  <a:ea typeface="Meiryo UI" pitchFamily="50" charset="-128"/>
                  <a:cs typeface="Meiryo UI" pitchFamily="50" charset="-128"/>
                </a:rPr>
                <a:t>万</a:t>
              </a:r>
              <a:r>
                <a:rPr lang="en-US" altLang="ja-JP" sz="1050" dirty="0" smtClean="0">
                  <a:solidFill>
                    <a:prstClr val="black"/>
                  </a:solidFill>
                  <a:latin typeface="Meiryo UI" pitchFamily="50" charset="-128"/>
                  <a:ea typeface="Meiryo UI" pitchFamily="50" charset="-128"/>
                  <a:cs typeface="Meiryo UI" pitchFamily="50" charset="-128"/>
                </a:rPr>
                <a:t>6</a:t>
              </a:r>
              <a:r>
                <a:rPr lang="ja-JP" altLang="en-US" sz="1050" dirty="0" smtClean="0">
                  <a:solidFill>
                    <a:prstClr val="black"/>
                  </a:solidFill>
                  <a:latin typeface="Meiryo UI" pitchFamily="50" charset="-128"/>
                  <a:ea typeface="Meiryo UI" pitchFamily="50" charset="-128"/>
                  <a:cs typeface="Meiryo UI" pitchFamily="50" charset="-128"/>
                </a:rPr>
                <a:t>千人</a:t>
              </a:r>
              <a:r>
                <a:rPr lang="en-US" altLang="ja-JP" sz="1050" dirty="0" smtClean="0">
                  <a:solidFill>
                    <a:prstClr val="black"/>
                  </a:solidFill>
                  <a:latin typeface="Meiryo UI" pitchFamily="50" charset="-128"/>
                  <a:ea typeface="Meiryo UI" pitchFamily="50" charset="-128"/>
                  <a:cs typeface="Meiryo UI" pitchFamily="50" charset="-128"/>
                </a:rPr>
                <a:t>(H27 31</a:t>
              </a:r>
              <a:r>
                <a:rPr lang="ja-JP" altLang="en-US" sz="1050" dirty="0">
                  <a:solidFill>
                    <a:prstClr val="black"/>
                  </a:solidFill>
                  <a:latin typeface="Meiryo UI" pitchFamily="50" charset="-128"/>
                  <a:ea typeface="Meiryo UI" pitchFamily="50" charset="-128"/>
                  <a:cs typeface="Meiryo UI" pitchFamily="50" charset="-128"/>
                </a:rPr>
                <a:t>万</a:t>
              </a:r>
              <a:r>
                <a:rPr lang="en-US" altLang="ja-JP" sz="1050" dirty="0">
                  <a:solidFill>
                    <a:prstClr val="black"/>
                  </a:solidFill>
                  <a:latin typeface="Meiryo UI" pitchFamily="50" charset="-128"/>
                  <a:ea typeface="Meiryo UI" pitchFamily="50" charset="-128"/>
                  <a:cs typeface="Meiryo UI" pitchFamily="50" charset="-128"/>
                </a:rPr>
                <a:t>6</a:t>
              </a:r>
              <a:r>
                <a:rPr lang="ja-JP" altLang="en-US" sz="1050" dirty="0" smtClean="0">
                  <a:solidFill>
                    <a:prstClr val="black"/>
                  </a:solidFill>
                  <a:latin typeface="Meiryo UI" pitchFamily="50" charset="-128"/>
                  <a:ea typeface="Meiryo UI" pitchFamily="50" charset="-128"/>
                  <a:cs typeface="Meiryo UI" pitchFamily="50" charset="-128"/>
                </a:rPr>
                <a:t>千人</a:t>
              </a:r>
              <a:r>
                <a:rPr lang="en-US" altLang="ja-JP" sz="1050" dirty="0" smtClean="0">
                  <a:solidFill>
                    <a:prstClr val="black"/>
                  </a:solidFill>
                  <a:latin typeface="Meiryo UI" pitchFamily="50" charset="-128"/>
                  <a:ea typeface="Meiryo UI" pitchFamily="50" charset="-128"/>
                  <a:cs typeface="Meiryo UI" pitchFamily="50" charset="-128"/>
                </a:rPr>
                <a:t>)</a:t>
              </a:r>
              <a:r>
                <a:rPr lang="ja-JP" altLang="en-US" sz="1050" dirty="0">
                  <a:solidFill>
                    <a:prstClr val="black"/>
                  </a:solidFill>
                  <a:latin typeface="Meiryo UI" pitchFamily="50" charset="-128"/>
                  <a:ea typeface="Meiryo UI" pitchFamily="50" charset="-128"/>
                  <a:cs typeface="Meiryo UI" pitchFamily="50" charset="-128"/>
                </a:rPr>
                <a:t>　</a:t>
              </a:r>
              <a:endParaRPr lang="en-US" altLang="ja-JP" sz="1050" dirty="0">
                <a:solidFill>
                  <a:prstClr val="black"/>
                </a:solidFill>
                <a:latin typeface="Meiryo UI" pitchFamily="50" charset="-128"/>
                <a:ea typeface="Meiryo UI" pitchFamily="50" charset="-128"/>
                <a:cs typeface="Meiryo UI" pitchFamily="50" charset="-128"/>
              </a:endParaRPr>
            </a:p>
            <a:p>
              <a:pPr marL="612000" indent="-216000" fontAlgn="auto">
                <a:spcBef>
                  <a:spcPts val="0"/>
                </a:spcBef>
                <a:spcAft>
                  <a:spcPts val="0"/>
                </a:spcAft>
                <a:defRPr/>
              </a:pPr>
              <a:r>
                <a:rPr lang="ja-JP" altLang="en-US" sz="1050" dirty="0">
                  <a:solidFill>
                    <a:prstClr val="black"/>
                  </a:solidFill>
                  <a:latin typeface="Meiryo UI" pitchFamily="50" charset="-128"/>
                  <a:ea typeface="Meiryo UI" pitchFamily="50" charset="-128"/>
                  <a:cs typeface="Meiryo UI" pitchFamily="50" charset="-128"/>
                </a:rPr>
                <a:t>・福島区は旧此花区等より分離</a:t>
              </a:r>
              <a:endParaRPr lang="en-US" altLang="ja-JP" sz="1050" dirty="0">
                <a:solidFill>
                  <a:prstClr val="black"/>
                </a:solidFill>
                <a:latin typeface="Meiryo UI" pitchFamily="50" charset="-128"/>
                <a:ea typeface="Meiryo UI" pitchFamily="50" charset="-128"/>
                <a:cs typeface="Meiryo UI" pitchFamily="50" charset="-128"/>
              </a:endParaRPr>
            </a:p>
            <a:p>
              <a:pPr marL="396000" fontAlgn="auto">
                <a:spcBef>
                  <a:spcPts val="0"/>
                </a:spcBef>
                <a:spcAft>
                  <a:spcPts val="0"/>
                </a:spcAft>
                <a:defRPr/>
              </a:pPr>
              <a:r>
                <a:rPr lang="ja-JP" altLang="en-US" sz="1050" dirty="0">
                  <a:solidFill>
                    <a:prstClr val="black"/>
                  </a:solidFill>
                  <a:latin typeface="Meiryo UI" pitchFamily="50" charset="-128"/>
                  <a:ea typeface="Meiryo UI" pitchFamily="50" charset="-128"/>
                  <a:cs typeface="Meiryo UI" pitchFamily="50" charset="-128"/>
                </a:rPr>
                <a:t>・</a:t>
              </a:r>
              <a:r>
                <a:rPr lang="en-US" altLang="ja-JP" sz="1050" dirty="0">
                  <a:solidFill>
                    <a:prstClr val="black"/>
                  </a:solidFill>
                  <a:latin typeface="Meiryo UI" pitchFamily="50" charset="-128"/>
                  <a:ea typeface="Meiryo UI" pitchFamily="50" charset="-128"/>
                  <a:cs typeface="Meiryo UI" pitchFamily="50" charset="-128"/>
                </a:rPr>
                <a:t>JR</a:t>
              </a:r>
              <a:r>
                <a:rPr lang="ja-JP" altLang="en-US" sz="1050" dirty="0">
                  <a:solidFill>
                    <a:prstClr val="black"/>
                  </a:solidFill>
                  <a:latin typeface="Meiryo UI" pitchFamily="50" charset="-128"/>
                  <a:ea typeface="Meiryo UI" pitchFamily="50" charset="-128"/>
                  <a:cs typeface="Meiryo UI" pitchFamily="50" charset="-128"/>
                </a:rPr>
                <a:t>大阪環状線・東西線、阪神本線・</a:t>
              </a:r>
              <a:endParaRPr lang="en-US" altLang="ja-JP" sz="1050" dirty="0">
                <a:solidFill>
                  <a:prstClr val="black"/>
                </a:solidFill>
                <a:latin typeface="Meiryo UI" pitchFamily="50" charset="-128"/>
                <a:ea typeface="Meiryo UI" pitchFamily="50" charset="-128"/>
                <a:cs typeface="Meiryo UI" pitchFamily="50" charset="-128"/>
              </a:endParaRPr>
            </a:p>
            <a:p>
              <a:pPr marL="396000" fontAlgn="auto">
                <a:spcBef>
                  <a:spcPts val="0"/>
                </a:spcBef>
                <a:spcAft>
                  <a:spcPts val="0"/>
                </a:spcAft>
                <a:defRPr/>
              </a:pPr>
              <a:r>
                <a:rPr lang="ja-JP" altLang="en-US" sz="1050" dirty="0">
                  <a:solidFill>
                    <a:prstClr val="black"/>
                  </a:solidFill>
                  <a:latin typeface="Meiryo UI" pitchFamily="50" charset="-128"/>
                  <a:ea typeface="Meiryo UI" pitchFamily="50" charset="-128"/>
                  <a:cs typeface="Meiryo UI" pitchFamily="50" charset="-128"/>
                </a:rPr>
                <a:t>　なんば線が接続</a:t>
              </a:r>
              <a:endParaRPr lang="en-US" altLang="ja-JP" sz="1050" dirty="0">
                <a:solidFill>
                  <a:prstClr val="black"/>
                </a:solidFill>
                <a:latin typeface="Meiryo UI" pitchFamily="50" charset="-128"/>
                <a:ea typeface="Meiryo UI" pitchFamily="50" charset="-128"/>
                <a:cs typeface="Meiryo UI" pitchFamily="50" charset="-128"/>
              </a:endParaRPr>
            </a:p>
          </p:txBody>
        </p:sp>
        <p:sp>
          <p:nvSpPr>
            <p:cNvPr id="268" name="角丸四角形 267"/>
            <p:cNvSpPr/>
            <p:nvPr/>
          </p:nvSpPr>
          <p:spPr bwMode="auto">
            <a:xfrm>
              <a:off x="6127408" y="1997774"/>
              <a:ext cx="312771" cy="801494"/>
            </a:xfrm>
            <a:prstGeom prst="roundRect">
              <a:avLst>
                <a:gd name="adj" fmla="val 6746"/>
              </a:avLst>
            </a:prstGeom>
            <a:solidFill>
              <a:schemeClr val="accent1">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vert="eaVert" anchor="ctr"/>
            <a:lstStyle/>
            <a:p>
              <a:pPr algn="ctr" fontAlgn="auto">
                <a:spcBef>
                  <a:spcPts val="0"/>
                </a:spcBef>
                <a:spcAft>
                  <a:spcPts val="0"/>
                </a:spcAft>
                <a:defRPr/>
              </a:pPr>
              <a:r>
                <a:rPr lang="ja-JP" altLang="en-US" sz="1600" b="1" dirty="0" smtClean="0">
                  <a:solidFill>
                    <a:prstClr val="white"/>
                  </a:solidFill>
                  <a:latin typeface="Meiryo UI" pitchFamily="50" charset="-128"/>
                  <a:ea typeface="Meiryo UI" pitchFamily="50" charset="-128"/>
                  <a:cs typeface="Meiryo UI" pitchFamily="50" charset="-128"/>
                </a:rPr>
                <a:t>第三区</a:t>
              </a:r>
              <a:endParaRPr lang="en-US" altLang="ja-JP" sz="1600" b="1" dirty="0">
                <a:solidFill>
                  <a:prstClr val="white"/>
                </a:solidFill>
                <a:latin typeface="Meiryo UI" pitchFamily="50" charset="-128"/>
                <a:ea typeface="Meiryo UI" pitchFamily="50" charset="-128"/>
                <a:cs typeface="Meiryo UI" pitchFamily="50" charset="-128"/>
              </a:endParaRPr>
            </a:p>
          </p:txBody>
        </p:sp>
      </p:grpSp>
      <p:grpSp>
        <p:nvGrpSpPr>
          <p:cNvPr id="8" name="グループ化 180"/>
          <p:cNvGrpSpPr>
            <a:grpSpLocks/>
          </p:cNvGrpSpPr>
          <p:nvPr/>
        </p:nvGrpSpPr>
        <p:grpSpPr bwMode="auto">
          <a:xfrm>
            <a:off x="32618" y="3882172"/>
            <a:ext cx="4290045" cy="1175610"/>
            <a:chOff x="6055962" y="1705036"/>
            <a:chExt cx="4289351" cy="1174483"/>
          </a:xfrm>
        </p:grpSpPr>
        <p:cxnSp>
          <p:nvCxnSpPr>
            <p:cNvPr id="270" name="直線コネクタ 269"/>
            <p:cNvCxnSpPr>
              <a:endCxn id="242" idx="1"/>
            </p:cNvCxnSpPr>
            <p:nvPr/>
          </p:nvCxnSpPr>
          <p:spPr>
            <a:xfrm flipV="1">
              <a:off x="8748102" y="1705036"/>
              <a:ext cx="1597211" cy="1059461"/>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271" name="角丸四角形 270"/>
            <p:cNvSpPr/>
            <p:nvPr/>
          </p:nvSpPr>
          <p:spPr bwMode="auto">
            <a:xfrm>
              <a:off x="6055962" y="1916832"/>
              <a:ext cx="2987192" cy="962687"/>
            </a:xfrm>
            <a:prstGeom prst="roundRect">
              <a:avLst>
                <a:gd name="adj" fmla="val 6746"/>
              </a:avLst>
            </a:prstGeom>
            <a:solidFill>
              <a:schemeClr val="accent6">
                <a:lumMod val="40000"/>
                <a:lumOff val="60000"/>
              </a:schemeClr>
            </a:solidFill>
            <a:ln>
              <a:solidFill>
                <a:schemeClr val="accent1">
                  <a:lumMod val="25000"/>
                </a:schemeClr>
              </a:solidFill>
            </a:ln>
          </p:spPr>
          <p:style>
            <a:lnRef idx="2">
              <a:schemeClr val="accent2"/>
            </a:lnRef>
            <a:fillRef idx="1">
              <a:schemeClr val="lt1"/>
            </a:fillRef>
            <a:effectRef idx="0">
              <a:schemeClr val="accent2"/>
            </a:effectRef>
            <a:fontRef idx="minor">
              <a:schemeClr val="dk1"/>
            </a:fontRef>
          </p:style>
          <p:txBody>
            <a:bodyPr tIns="72000" anchor="ctr"/>
            <a:lstStyle/>
            <a:p>
              <a:pPr marL="396000" fontAlgn="auto">
                <a:spcBef>
                  <a:spcPts val="0"/>
                </a:spcBef>
                <a:spcAft>
                  <a:spcPts val="0"/>
                </a:spcAft>
                <a:defRPr/>
              </a:pPr>
              <a:r>
                <a:rPr lang="ja-JP" altLang="en-US" sz="1050" dirty="0">
                  <a:solidFill>
                    <a:prstClr val="black"/>
                  </a:solidFill>
                  <a:latin typeface="Meiryo UI" pitchFamily="50" charset="-128"/>
                  <a:ea typeface="Meiryo UI" pitchFamily="50" charset="-128"/>
                  <a:cs typeface="Meiryo UI" pitchFamily="50" charset="-128"/>
                </a:rPr>
                <a:t>中央区・西区・大正区・浪速区　</a:t>
              </a:r>
              <a:r>
                <a:rPr lang="en-US" altLang="ja-JP" sz="1050" dirty="0">
                  <a:solidFill>
                    <a:prstClr val="black"/>
                  </a:solidFill>
                  <a:latin typeface="Meiryo UI" pitchFamily="50" charset="-128"/>
                  <a:ea typeface="Meiryo UI" pitchFamily="50" charset="-128"/>
                  <a:cs typeface="Meiryo UI" pitchFamily="50" charset="-128"/>
                </a:rPr>
                <a:t>4</a:t>
              </a:r>
              <a:r>
                <a:rPr lang="ja-JP" altLang="en-US" sz="1050" dirty="0">
                  <a:solidFill>
                    <a:prstClr val="black"/>
                  </a:solidFill>
                  <a:latin typeface="Meiryo UI" pitchFamily="50" charset="-128"/>
                  <a:ea typeface="Meiryo UI" pitchFamily="50" charset="-128"/>
                  <a:cs typeface="Meiryo UI" pitchFamily="50" charset="-128"/>
                </a:rPr>
                <a:t>区</a:t>
              </a:r>
              <a:endParaRPr lang="en-US" altLang="ja-JP" sz="1050" dirty="0">
                <a:solidFill>
                  <a:prstClr val="black"/>
                </a:solidFill>
                <a:latin typeface="Meiryo UI" pitchFamily="50" charset="-128"/>
                <a:ea typeface="Meiryo UI" pitchFamily="50" charset="-128"/>
                <a:cs typeface="Meiryo UI" pitchFamily="50" charset="-128"/>
              </a:endParaRPr>
            </a:p>
            <a:p>
              <a:pPr marL="612000" indent="-216000" fontAlgn="auto">
                <a:spcBef>
                  <a:spcPts val="0"/>
                </a:spcBef>
                <a:spcAft>
                  <a:spcPts val="0"/>
                </a:spcAft>
                <a:defRPr/>
              </a:pPr>
              <a:r>
                <a:rPr lang="ja-JP" altLang="en-US" sz="1050" dirty="0" smtClean="0">
                  <a:solidFill>
                    <a:prstClr val="black"/>
                  </a:solidFill>
                  <a:latin typeface="Meiryo UI" pitchFamily="50" charset="-128"/>
                  <a:ea typeface="Meiryo UI" pitchFamily="50" charset="-128"/>
                  <a:cs typeface="Meiryo UI" pitchFamily="50" charset="-128"/>
                </a:rPr>
                <a:t>・</a:t>
              </a:r>
              <a:r>
                <a:rPr lang="en-US" altLang="ja-JP" sz="1050" dirty="0" smtClean="0">
                  <a:solidFill>
                    <a:prstClr val="black"/>
                  </a:solidFill>
                  <a:latin typeface="Meiryo UI" pitchFamily="50" charset="-128"/>
                  <a:ea typeface="Meiryo UI" pitchFamily="50" charset="-128"/>
                  <a:cs typeface="Meiryo UI" pitchFamily="50" charset="-128"/>
                </a:rPr>
                <a:t> H47</a:t>
              </a:r>
              <a:r>
                <a:rPr lang="ja-JP" altLang="en-US" sz="1050" dirty="0" smtClean="0">
                  <a:solidFill>
                    <a:prstClr val="black"/>
                  </a:solidFill>
                  <a:latin typeface="Meiryo UI" pitchFamily="50" charset="-128"/>
                  <a:ea typeface="Meiryo UI" pitchFamily="50" charset="-128"/>
                  <a:cs typeface="Meiryo UI" pitchFamily="50" charset="-128"/>
                </a:rPr>
                <a:t>人口</a:t>
              </a:r>
              <a:r>
                <a:rPr lang="en-US" altLang="ja-JP" sz="1050" dirty="0" smtClean="0">
                  <a:solidFill>
                    <a:prstClr val="black"/>
                  </a:solidFill>
                  <a:latin typeface="Meiryo UI" pitchFamily="50" charset="-128"/>
                  <a:ea typeface="Meiryo UI" pitchFamily="50" charset="-128"/>
                  <a:cs typeface="Meiryo UI" pitchFamily="50" charset="-128"/>
                </a:rPr>
                <a:t>31</a:t>
              </a:r>
              <a:r>
                <a:rPr lang="ja-JP" altLang="en-US" sz="1050" dirty="0" smtClean="0">
                  <a:solidFill>
                    <a:prstClr val="black"/>
                  </a:solidFill>
                  <a:latin typeface="Meiryo UI" pitchFamily="50" charset="-128"/>
                  <a:ea typeface="Meiryo UI" pitchFamily="50" charset="-128"/>
                  <a:cs typeface="Meiryo UI" pitchFamily="50" charset="-128"/>
                </a:rPr>
                <a:t>万</a:t>
              </a:r>
              <a:r>
                <a:rPr lang="en-US" altLang="ja-JP" sz="1050" dirty="0" smtClean="0">
                  <a:solidFill>
                    <a:prstClr val="black"/>
                  </a:solidFill>
                  <a:latin typeface="Meiryo UI" pitchFamily="50" charset="-128"/>
                  <a:ea typeface="Meiryo UI" pitchFamily="50" charset="-128"/>
                  <a:cs typeface="Meiryo UI" pitchFamily="50" charset="-128"/>
                </a:rPr>
                <a:t>2</a:t>
              </a:r>
              <a:r>
                <a:rPr lang="ja-JP" altLang="en-US" sz="1050" dirty="0" smtClean="0">
                  <a:solidFill>
                    <a:prstClr val="black"/>
                  </a:solidFill>
                  <a:latin typeface="Meiryo UI" pitchFamily="50" charset="-128"/>
                  <a:ea typeface="Meiryo UI" pitchFamily="50" charset="-128"/>
                  <a:cs typeface="Meiryo UI" pitchFamily="50" charset="-128"/>
                </a:rPr>
                <a:t>千人</a:t>
              </a:r>
              <a:r>
                <a:rPr lang="en-US" altLang="ja-JP" sz="1050" dirty="0" smtClean="0">
                  <a:solidFill>
                    <a:prstClr val="black"/>
                  </a:solidFill>
                  <a:latin typeface="Meiryo UI" pitchFamily="50" charset="-128"/>
                  <a:ea typeface="Meiryo UI" pitchFamily="50" charset="-128"/>
                  <a:cs typeface="Meiryo UI" pitchFamily="50" charset="-128"/>
                </a:rPr>
                <a:t>(H27 32</a:t>
              </a:r>
              <a:r>
                <a:rPr lang="ja-JP" altLang="en-US" sz="1050" dirty="0" smtClean="0">
                  <a:solidFill>
                    <a:prstClr val="black"/>
                  </a:solidFill>
                  <a:latin typeface="Meiryo UI" pitchFamily="50" charset="-128"/>
                  <a:ea typeface="Meiryo UI" pitchFamily="50" charset="-128"/>
                  <a:cs typeface="Meiryo UI" pitchFamily="50" charset="-128"/>
                </a:rPr>
                <a:t>万人</a:t>
              </a:r>
              <a:r>
                <a:rPr lang="en-US" altLang="ja-JP" sz="1050" dirty="0" smtClean="0">
                  <a:solidFill>
                    <a:prstClr val="black"/>
                  </a:solidFill>
                  <a:latin typeface="Meiryo UI" pitchFamily="50" charset="-128"/>
                  <a:ea typeface="Meiryo UI" pitchFamily="50" charset="-128"/>
                  <a:cs typeface="Meiryo UI" pitchFamily="50" charset="-128"/>
                </a:rPr>
                <a:t>)</a:t>
              </a:r>
              <a:r>
                <a:rPr lang="ja-JP" altLang="en-US" sz="1050" dirty="0">
                  <a:solidFill>
                    <a:prstClr val="black"/>
                  </a:solidFill>
                  <a:latin typeface="Meiryo UI" pitchFamily="50" charset="-128"/>
                  <a:ea typeface="Meiryo UI" pitchFamily="50" charset="-128"/>
                  <a:cs typeface="Meiryo UI" pitchFamily="50" charset="-128"/>
                </a:rPr>
                <a:t>　</a:t>
              </a:r>
              <a:endParaRPr lang="en-US" altLang="ja-JP" sz="1050" dirty="0">
                <a:solidFill>
                  <a:prstClr val="black"/>
                </a:solidFill>
                <a:latin typeface="Meiryo UI" pitchFamily="50" charset="-128"/>
                <a:ea typeface="Meiryo UI" pitchFamily="50" charset="-128"/>
                <a:cs typeface="Meiryo UI" pitchFamily="50" charset="-128"/>
              </a:endParaRPr>
            </a:p>
            <a:p>
              <a:pPr marL="612000" indent="-216000" fontAlgn="auto">
                <a:spcBef>
                  <a:spcPts val="0"/>
                </a:spcBef>
                <a:spcAft>
                  <a:spcPts val="0"/>
                </a:spcAft>
                <a:defRPr/>
              </a:pPr>
              <a:r>
                <a:rPr lang="ja-JP" altLang="en-US" sz="1050" dirty="0">
                  <a:solidFill>
                    <a:prstClr val="black"/>
                  </a:solidFill>
                  <a:latin typeface="Meiryo UI" pitchFamily="50" charset="-128"/>
                  <a:ea typeface="Meiryo UI" pitchFamily="50" charset="-128"/>
                  <a:cs typeface="Meiryo UI" pitchFamily="50" charset="-128"/>
                </a:rPr>
                <a:t>・難波を主な駅として、地下鉄各線、</a:t>
              </a:r>
              <a:endParaRPr lang="en-US" altLang="ja-JP" sz="1050" dirty="0">
                <a:solidFill>
                  <a:prstClr val="black"/>
                </a:solidFill>
                <a:latin typeface="Meiryo UI" pitchFamily="50" charset="-128"/>
                <a:ea typeface="Meiryo UI" pitchFamily="50" charset="-128"/>
                <a:cs typeface="Meiryo UI" pitchFamily="50" charset="-128"/>
              </a:endParaRPr>
            </a:p>
            <a:p>
              <a:pPr marL="396000" fontAlgn="auto">
                <a:spcBef>
                  <a:spcPts val="0"/>
                </a:spcBef>
                <a:spcAft>
                  <a:spcPts val="0"/>
                </a:spcAft>
                <a:defRPr/>
              </a:pPr>
              <a:r>
                <a:rPr lang="ja-JP" altLang="en-US" sz="1050" dirty="0">
                  <a:solidFill>
                    <a:prstClr val="black"/>
                  </a:solidFill>
                  <a:latin typeface="Meiryo UI" pitchFamily="50" charset="-128"/>
                  <a:ea typeface="Meiryo UI" pitchFamily="50" charset="-128"/>
                  <a:cs typeface="Meiryo UI" pitchFamily="50" charset="-128"/>
                </a:rPr>
                <a:t>　</a:t>
              </a:r>
              <a:r>
                <a:rPr lang="en-US" altLang="ja-JP" sz="1050" dirty="0">
                  <a:solidFill>
                    <a:prstClr val="black"/>
                  </a:solidFill>
                  <a:latin typeface="Meiryo UI" pitchFamily="50" charset="-128"/>
                  <a:ea typeface="Meiryo UI" pitchFamily="50" charset="-128"/>
                  <a:cs typeface="Meiryo UI" pitchFamily="50" charset="-128"/>
                </a:rPr>
                <a:t>JR</a:t>
              </a:r>
              <a:r>
                <a:rPr lang="ja-JP" altLang="en-US" sz="1050" dirty="0">
                  <a:solidFill>
                    <a:prstClr val="black"/>
                  </a:solidFill>
                  <a:latin typeface="Meiryo UI" pitchFamily="50" charset="-128"/>
                  <a:ea typeface="Meiryo UI" pitchFamily="50" charset="-128"/>
                  <a:cs typeface="Meiryo UI" pitchFamily="50" charset="-128"/>
                </a:rPr>
                <a:t>大阪環状線、南海本線、</a:t>
              </a:r>
              <a:endParaRPr lang="en-US" altLang="ja-JP" sz="1050" dirty="0">
                <a:solidFill>
                  <a:prstClr val="black"/>
                </a:solidFill>
                <a:latin typeface="Meiryo UI" pitchFamily="50" charset="-128"/>
                <a:ea typeface="Meiryo UI" pitchFamily="50" charset="-128"/>
                <a:cs typeface="Meiryo UI" pitchFamily="50" charset="-128"/>
              </a:endParaRPr>
            </a:p>
            <a:p>
              <a:pPr marL="396000" fontAlgn="auto">
                <a:spcBef>
                  <a:spcPts val="0"/>
                </a:spcBef>
                <a:spcAft>
                  <a:spcPts val="0"/>
                </a:spcAft>
                <a:defRPr/>
              </a:pPr>
              <a:r>
                <a:rPr lang="ja-JP" altLang="en-US" sz="1050" dirty="0">
                  <a:solidFill>
                    <a:prstClr val="black"/>
                  </a:solidFill>
                  <a:latin typeface="Meiryo UI" pitchFamily="50" charset="-128"/>
                  <a:ea typeface="Meiryo UI" pitchFamily="50" charset="-128"/>
                  <a:cs typeface="Meiryo UI" pitchFamily="50" charset="-128"/>
                </a:rPr>
                <a:t>　阪神なんば線が接続</a:t>
              </a:r>
              <a:endParaRPr lang="en-US" altLang="ja-JP" sz="1050" dirty="0">
                <a:solidFill>
                  <a:prstClr val="black"/>
                </a:solidFill>
                <a:latin typeface="Meiryo UI" pitchFamily="50" charset="-128"/>
                <a:ea typeface="Meiryo UI" pitchFamily="50" charset="-128"/>
                <a:cs typeface="Meiryo UI" pitchFamily="50" charset="-128"/>
              </a:endParaRPr>
            </a:p>
          </p:txBody>
        </p:sp>
        <p:sp>
          <p:nvSpPr>
            <p:cNvPr id="272" name="角丸四角形 271"/>
            <p:cNvSpPr/>
            <p:nvPr/>
          </p:nvSpPr>
          <p:spPr bwMode="auto">
            <a:xfrm>
              <a:off x="6127388" y="1997716"/>
              <a:ext cx="312686" cy="800919"/>
            </a:xfrm>
            <a:prstGeom prst="roundRect">
              <a:avLst>
                <a:gd name="adj" fmla="val 6746"/>
              </a:avLst>
            </a:prstGeom>
            <a:solidFill>
              <a:schemeClr val="accent1">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vert="eaVert" anchor="ctr"/>
            <a:lstStyle/>
            <a:p>
              <a:pPr algn="ctr" fontAlgn="auto">
                <a:spcBef>
                  <a:spcPts val="0"/>
                </a:spcBef>
                <a:spcAft>
                  <a:spcPts val="0"/>
                </a:spcAft>
                <a:defRPr/>
              </a:pPr>
              <a:r>
                <a:rPr lang="ja-JP" altLang="en-US" sz="1600" b="1" dirty="0" smtClean="0">
                  <a:solidFill>
                    <a:prstClr val="white"/>
                  </a:solidFill>
                  <a:latin typeface="Meiryo UI" pitchFamily="50" charset="-128"/>
                  <a:ea typeface="Meiryo UI" pitchFamily="50" charset="-128"/>
                  <a:cs typeface="Meiryo UI" pitchFamily="50" charset="-128"/>
                </a:rPr>
                <a:t>第五区</a:t>
              </a:r>
              <a:endParaRPr lang="en-US" altLang="ja-JP" sz="1600" b="1" dirty="0">
                <a:solidFill>
                  <a:prstClr val="white"/>
                </a:solidFill>
                <a:latin typeface="Meiryo UI" pitchFamily="50" charset="-128"/>
                <a:ea typeface="Meiryo UI" pitchFamily="50" charset="-128"/>
                <a:cs typeface="Meiryo UI" pitchFamily="50" charset="-128"/>
              </a:endParaRPr>
            </a:p>
          </p:txBody>
        </p:sp>
      </p:grpSp>
      <p:grpSp>
        <p:nvGrpSpPr>
          <p:cNvPr id="9" name="グループ化 195"/>
          <p:cNvGrpSpPr>
            <a:grpSpLocks/>
          </p:cNvGrpSpPr>
          <p:nvPr/>
        </p:nvGrpSpPr>
        <p:grpSpPr bwMode="auto">
          <a:xfrm>
            <a:off x="25400" y="5550107"/>
            <a:ext cx="4203217" cy="1128990"/>
            <a:chOff x="6055962" y="1749948"/>
            <a:chExt cx="4202833" cy="1128443"/>
          </a:xfrm>
        </p:grpSpPr>
        <p:cxnSp>
          <p:nvCxnSpPr>
            <p:cNvPr id="274" name="直線コネクタ 273"/>
            <p:cNvCxnSpPr>
              <a:stCxn id="275" idx="3"/>
              <a:endCxn id="244" idx="2"/>
            </p:cNvCxnSpPr>
            <p:nvPr/>
          </p:nvCxnSpPr>
          <p:spPr>
            <a:xfrm flipV="1">
              <a:off x="9043363" y="1749948"/>
              <a:ext cx="1215432" cy="647664"/>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275" name="角丸四角形 274"/>
            <p:cNvSpPr/>
            <p:nvPr/>
          </p:nvSpPr>
          <p:spPr bwMode="auto">
            <a:xfrm>
              <a:off x="6055962" y="1916832"/>
              <a:ext cx="2987401" cy="961559"/>
            </a:xfrm>
            <a:prstGeom prst="roundRect">
              <a:avLst>
                <a:gd name="adj" fmla="val 6746"/>
              </a:avLst>
            </a:prstGeom>
            <a:solidFill>
              <a:schemeClr val="accent6">
                <a:lumMod val="40000"/>
                <a:lumOff val="60000"/>
              </a:schemeClr>
            </a:solidFill>
            <a:ln>
              <a:solidFill>
                <a:schemeClr val="accent1">
                  <a:lumMod val="25000"/>
                </a:schemeClr>
              </a:solidFill>
            </a:ln>
          </p:spPr>
          <p:style>
            <a:lnRef idx="2">
              <a:schemeClr val="accent2"/>
            </a:lnRef>
            <a:fillRef idx="1">
              <a:schemeClr val="lt1"/>
            </a:fillRef>
            <a:effectRef idx="0">
              <a:schemeClr val="accent2"/>
            </a:effectRef>
            <a:fontRef idx="minor">
              <a:schemeClr val="dk1"/>
            </a:fontRef>
          </p:style>
          <p:txBody>
            <a:bodyPr tIns="72000" anchor="ctr"/>
            <a:lstStyle/>
            <a:p>
              <a:pPr marL="396000" fontAlgn="auto">
                <a:spcBef>
                  <a:spcPts val="0"/>
                </a:spcBef>
                <a:spcAft>
                  <a:spcPts val="0"/>
                </a:spcAft>
                <a:defRPr/>
              </a:pPr>
              <a:r>
                <a:rPr lang="ja-JP" altLang="en-US" sz="1050" dirty="0">
                  <a:solidFill>
                    <a:prstClr val="black"/>
                  </a:solidFill>
                  <a:latin typeface="Meiryo UI" pitchFamily="50" charset="-128"/>
                  <a:ea typeface="Meiryo UI" pitchFamily="50" charset="-128"/>
                  <a:cs typeface="Meiryo UI" pitchFamily="50" charset="-128"/>
                </a:rPr>
                <a:t>住之江区・住吉区・西成区　３区</a:t>
              </a:r>
              <a:endParaRPr lang="en-US" altLang="ja-JP" sz="1050" dirty="0">
                <a:solidFill>
                  <a:prstClr val="black"/>
                </a:solidFill>
                <a:latin typeface="Meiryo UI" pitchFamily="50" charset="-128"/>
                <a:ea typeface="Meiryo UI" pitchFamily="50" charset="-128"/>
                <a:cs typeface="Meiryo UI" pitchFamily="50" charset="-128"/>
              </a:endParaRPr>
            </a:p>
            <a:p>
              <a:pPr marL="612000" indent="-216000" fontAlgn="auto">
                <a:spcBef>
                  <a:spcPts val="0"/>
                </a:spcBef>
                <a:spcAft>
                  <a:spcPts val="0"/>
                </a:spcAft>
                <a:defRPr/>
              </a:pPr>
              <a:r>
                <a:rPr lang="ja-JP" altLang="en-US" sz="1050" dirty="0" smtClean="0">
                  <a:solidFill>
                    <a:prstClr val="black"/>
                  </a:solidFill>
                  <a:latin typeface="Meiryo UI" pitchFamily="50" charset="-128"/>
                  <a:ea typeface="Meiryo UI" pitchFamily="50" charset="-128"/>
                  <a:cs typeface="Meiryo UI" pitchFamily="50" charset="-128"/>
                </a:rPr>
                <a:t>・</a:t>
              </a:r>
              <a:r>
                <a:rPr lang="en-US" altLang="ja-JP" sz="1050" dirty="0" smtClean="0">
                  <a:solidFill>
                    <a:prstClr val="black"/>
                  </a:solidFill>
                  <a:latin typeface="Meiryo UI" pitchFamily="50" charset="-128"/>
                  <a:ea typeface="Meiryo UI" pitchFamily="50" charset="-128"/>
                  <a:cs typeface="Meiryo UI" pitchFamily="50" charset="-128"/>
                </a:rPr>
                <a:t> H47</a:t>
              </a:r>
              <a:r>
                <a:rPr lang="ja-JP" altLang="en-US" sz="1050" dirty="0" smtClean="0">
                  <a:solidFill>
                    <a:prstClr val="black"/>
                  </a:solidFill>
                  <a:latin typeface="Meiryo UI" pitchFamily="50" charset="-128"/>
                  <a:ea typeface="Meiryo UI" pitchFamily="50" charset="-128"/>
                  <a:cs typeface="Meiryo UI" pitchFamily="50" charset="-128"/>
                </a:rPr>
                <a:t>人口</a:t>
              </a:r>
              <a:r>
                <a:rPr lang="en-US" altLang="ja-JP" sz="1050" dirty="0" smtClean="0">
                  <a:solidFill>
                    <a:prstClr val="black"/>
                  </a:solidFill>
                  <a:latin typeface="Meiryo UI" pitchFamily="50" charset="-128"/>
                  <a:ea typeface="Meiryo UI" pitchFamily="50" charset="-128"/>
                  <a:cs typeface="Meiryo UI" pitchFamily="50" charset="-128"/>
                </a:rPr>
                <a:t>31</a:t>
              </a:r>
              <a:r>
                <a:rPr lang="ja-JP" altLang="en-US" sz="1050" dirty="0" smtClean="0">
                  <a:solidFill>
                    <a:prstClr val="black"/>
                  </a:solidFill>
                  <a:latin typeface="Meiryo UI" pitchFamily="50" charset="-128"/>
                  <a:ea typeface="Meiryo UI" pitchFamily="50" charset="-128"/>
                  <a:cs typeface="Meiryo UI" pitchFamily="50" charset="-128"/>
                </a:rPr>
                <a:t>万</a:t>
              </a:r>
              <a:r>
                <a:rPr lang="en-US" altLang="ja-JP" sz="1050" dirty="0" smtClean="0">
                  <a:solidFill>
                    <a:prstClr val="black"/>
                  </a:solidFill>
                  <a:latin typeface="Meiryo UI" pitchFamily="50" charset="-128"/>
                  <a:ea typeface="Meiryo UI" pitchFamily="50" charset="-128"/>
                  <a:cs typeface="Meiryo UI" pitchFamily="50" charset="-128"/>
                </a:rPr>
                <a:t>1</a:t>
              </a:r>
              <a:r>
                <a:rPr lang="ja-JP" altLang="en-US" sz="1050" dirty="0" smtClean="0">
                  <a:solidFill>
                    <a:prstClr val="black"/>
                  </a:solidFill>
                  <a:latin typeface="Meiryo UI" pitchFamily="50" charset="-128"/>
                  <a:ea typeface="Meiryo UI" pitchFamily="50" charset="-128"/>
                  <a:cs typeface="Meiryo UI" pitchFamily="50" charset="-128"/>
                </a:rPr>
                <a:t>千人</a:t>
              </a:r>
              <a:r>
                <a:rPr lang="en-US" altLang="ja-JP" sz="1050" dirty="0" smtClean="0">
                  <a:solidFill>
                    <a:prstClr val="black"/>
                  </a:solidFill>
                  <a:latin typeface="Meiryo UI" pitchFamily="50" charset="-128"/>
                  <a:ea typeface="Meiryo UI" pitchFamily="50" charset="-128"/>
                  <a:cs typeface="Meiryo UI" pitchFamily="50" charset="-128"/>
                </a:rPr>
                <a:t>(H27 38</a:t>
              </a:r>
              <a:r>
                <a:rPr lang="ja-JP" altLang="en-US" sz="1050" dirty="0" smtClean="0">
                  <a:solidFill>
                    <a:prstClr val="black"/>
                  </a:solidFill>
                  <a:latin typeface="Meiryo UI" pitchFamily="50" charset="-128"/>
                  <a:ea typeface="Meiryo UI" pitchFamily="50" charset="-128"/>
                  <a:cs typeface="Meiryo UI" pitchFamily="50" charset="-128"/>
                </a:rPr>
                <a:t>万</a:t>
              </a:r>
              <a:r>
                <a:rPr lang="en-US" altLang="ja-JP" sz="1050" dirty="0" smtClean="0">
                  <a:solidFill>
                    <a:prstClr val="black"/>
                  </a:solidFill>
                  <a:latin typeface="Meiryo UI" pitchFamily="50" charset="-128"/>
                  <a:ea typeface="Meiryo UI" pitchFamily="50" charset="-128"/>
                  <a:cs typeface="Meiryo UI" pitchFamily="50" charset="-128"/>
                </a:rPr>
                <a:t>9</a:t>
              </a:r>
              <a:r>
                <a:rPr lang="ja-JP" altLang="en-US" sz="1050" dirty="0" smtClean="0">
                  <a:solidFill>
                    <a:prstClr val="black"/>
                  </a:solidFill>
                  <a:latin typeface="Meiryo UI" pitchFamily="50" charset="-128"/>
                  <a:ea typeface="Meiryo UI" pitchFamily="50" charset="-128"/>
                  <a:cs typeface="Meiryo UI" pitchFamily="50" charset="-128"/>
                </a:rPr>
                <a:t>千人</a:t>
              </a:r>
              <a:r>
                <a:rPr lang="en-US" altLang="ja-JP" sz="1050" dirty="0" smtClean="0">
                  <a:solidFill>
                    <a:prstClr val="black"/>
                  </a:solidFill>
                  <a:latin typeface="Meiryo UI" pitchFamily="50" charset="-128"/>
                  <a:ea typeface="Meiryo UI" pitchFamily="50" charset="-128"/>
                  <a:cs typeface="Meiryo UI" pitchFamily="50" charset="-128"/>
                </a:rPr>
                <a:t>)</a:t>
              </a:r>
              <a:r>
                <a:rPr lang="ja-JP" altLang="en-US" sz="1050" dirty="0" smtClean="0">
                  <a:solidFill>
                    <a:prstClr val="black"/>
                  </a:solidFill>
                  <a:latin typeface="Meiryo UI" pitchFamily="50" charset="-128"/>
                  <a:ea typeface="Meiryo UI" pitchFamily="50" charset="-128"/>
                  <a:cs typeface="Meiryo UI" pitchFamily="50" charset="-128"/>
                </a:rPr>
                <a:t>　</a:t>
              </a:r>
              <a:endParaRPr lang="en-US" altLang="ja-JP" sz="1050" dirty="0" smtClean="0">
                <a:solidFill>
                  <a:prstClr val="black"/>
                </a:solidFill>
                <a:latin typeface="Meiryo UI" pitchFamily="50" charset="-128"/>
                <a:ea typeface="Meiryo UI" pitchFamily="50" charset="-128"/>
                <a:cs typeface="Meiryo UI" pitchFamily="50" charset="-128"/>
              </a:endParaRPr>
            </a:p>
            <a:p>
              <a:pPr marL="612000" indent="-216000" fontAlgn="auto">
                <a:spcBef>
                  <a:spcPts val="0"/>
                </a:spcBef>
                <a:spcAft>
                  <a:spcPts val="0"/>
                </a:spcAft>
                <a:defRPr/>
              </a:pPr>
              <a:r>
                <a:rPr lang="ja-JP" altLang="en-US" sz="1050" dirty="0" smtClean="0">
                  <a:solidFill>
                    <a:prstClr val="black"/>
                  </a:solidFill>
                  <a:latin typeface="Meiryo UI" pitchFamily="50" charset="-128"/>
                  <a:ea typeface="Meiryo UI" pitchFamily="50" charset="-128"/>
                  <a:cs typeface="Meiryo UI" pitchFamily="50" charset="-128"/>
                </a:rPr>
                <a:t>・住之江区は旧住吉区より分区　</a:t>
              </a:r>
              <a:endParaRPr lang="en-US" altLang="ja-JP" sz="1050" dirty="0" smtClean="0">
                <a:solidFill>
                  <a:prstClr val="black"/>
                </a:solidFill>
                <a:latin typeface="Meiryo UI" pitchFamily="50" charset="-128"/>
                <a:ea typeface="Meiryo UI" pitchFamily="50" charset="-128"/>
                <a:cs typeface="Meiryo UI" pitchFamily="50" charset="-128"/>
              </a:endParaRPr>
            </a:p>
            <a:p>
              <a:pPr marL="612000" indent="-216000" fontAlgn="auto">
                <a:spcBef>
                  <a:spcPts val="0"/>
                </a:spcBef>
                <a:spcAft>
                  <a:spcPts val="0"/>
                </a:spcAft>
                <a:defRPr/>
              </a:pPr>
              <a:r>
                <a:rPr lang="ja-JP" altLang="en-US" sz="1050" dirty="0" smtClean="0">
                  <a:solidFill>
                    <a:prstClr val="black"/>
                  </a:solidFill>
                  <a:latin typeface="Meiryo UI" pitchFamily="50" charset="-128"/>
                  <a:ea typeface="Meiryo UI" pitchFamily="50" charset="-128"/>
                  <a:cs typeface="Meiryo UI" pitchFamily="50" charset="-128"/>
                </a:rPr>
                <a:t>・</a:t>
              </a:r>
              <a:r>
                <a:rPr lang="ja-JP" altLang="en-US" sz="1050" dirty="0">
                  <a:solidFill>
                    <a:prstClr val="black"/>
                  </a:solidFill>
                  <a:latin typeface="Meiryo UI" pitchFamily="50" charset="-128"/>
                  <a:ea typeface="Meiryo UI" pitchFamily="50" charset="-128"/>
                  <a:cs typeface="Meiryo UI" pitchFamily="50" charset="-128"/>
                </a:rPr>
                <a:t>地下鉄御堂筋線・四つ橋線、南海本線・</a:t>
              </a:r>
              <a:endParaRPr lang="en-US" altLang="ja-JP" sz="1050" dirty="0">
                <a:solidFill>
                  <a:prstClr val="black"/>
                </a:solidFill>
                <a:latin typeface="Meiryo UI" pitchFamily="50" charset="-128"/>
                <a:ea typeface="Meiryo UI" pitchFamily="50" charset="-128"/>
                <a:cs typeface="Meiryo UI" pitchFamily="50" charset="-128"/>
              </a:endParaRPr>
            </a:p>
            <a:p>
              <a:pPr marL="612000" indent="-216000" fontAlgn="auto">
                <a:spcBef>
                  <a:spcPts val="0"/>
                </a:spcBef>
                <a:spcAft>
                  <a:spcPts val="0"/>
                </a:spcAft>
                <a:defRPr/>
              </a:pPr>
              <a:r>
                <a:rPr lang="ja-JP" altLang="en-US" sz="1050" dirty="0">
                  <a:solidFill>
                    <a:prstClr val="black"/>
                  </a:solidFill>
                  <a:latin typeface="Meiryo UI" pitchFamily="50" charset="-128"/>
                  <a:ea typeface="Meiryo UI" pitchFamily="50" charset="-128"/>
                  <a:cs typeface="Meiryo UI" pitchFamily="50" charset="-128"/>
                </a:rPr>
                <a:t>　高野線、阪堺電軌が接続</a:t>
              </a:r>
              <a:endParaRPr lang="en-US" altLang="ja-JP" sz="1050" dirty="0">
                <a:solidFill>
                  <a:prstClr val="black"/>
                </a:solidFill>
                <a:latin typeface="Meiryo UI" pitchFamily="50" charset="-128"/>
                <a:ea typeface="Meiryo UI" pitchFamily="50" charset="-128"/>
                <a:cs typeface="Meiryo UI" pitchFamily="50" charset="-128"/>
              </a:endParaRPr>
            </a:p>
          </p:txBody>
        </p:sp>
        <p:sp>
          <p:nvSpPr>
            <p:cNvPr id="276" name="角丸四角形 275"/>
            <p:cNvSpPr/>
            <p:nvPr/>
          </p:nvSpPr>
          <p:spPr bwMode="auto">
            <a:xfrm>
              <a:off x="6127393" y="1997756"/>
              <a:ext cx="312708" cy="801298"/>
            </a:xfrm>
            <a:prstGeom prst="roundRect">
              <a:avLst>
                <a:gd name="adj" fmla="val 6746"/>
              </a:avLst>
            </a:prstGeom>
            <a:solidFill>
              <a:schemeClr val="accent1">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vert="eaVert" anchor="ctr"/>
            <a:lstStyle/>
            <a:p>
              <a:pPr algn="ctr" fontAlgn="auto">
                <a:spcBef>
                  <a:spcPts val="0"/>
                </a:spcBef>
                <a:spcAft>
                  <a:spcPts val="0"/>
                </a:spcAft>
                <a:defRPr/>
              </a:pPr>
              <a:r>
                <a:rPr lang="ja-JP" altLang="en-US" sz="1600" b="1" dirty="0" smtClean="0">
                  <a:solidFill>
                    <a:prstClr val="white"/>
                  </a:solidFill>
                  <a:latin typeface="Meiryo UI" pitchFamily="50" charset="-128"/>
                  <a:ea typeface="Meiryo UI" pitchFamily="50" charset="-128"/>
                  <a:cs typeface="Meiryo UI" pitchFamily="50" charset="-128"/>
                </a:rPr>
                <a:t>第七区</a:t>
              </a:r>
              <a:endParaRPr lang="en-US" altLang="ja-JP" sz="1600" b="1" dirty="0">
                <a:solidFill>
                  <a:prstClr val="white"/>
                </a:solidFill>
                <a:latin typeface="Meiryo UI" pitchFamily="50" charset="-128"/>
                <a:ea typeface="Meiryo UI" pitchFamily="50" charset="-128"/>
                <a:cs typeface="Meiryo UI" pitchFamily="50" charset="-128"/>
              </a:endParaRPr>
            </a:p>
          </p:txBody>
        </p:sp>
      </p:grpSp>
      <p:grpSp>
        <p:nvGrpSpPr>
          <p:cNvPr id="10" name="グループ化 199"/>
          <p:cNvGrpSpPr>
            <a:grpSpLocks/>
          </p:cNvGrpSpPr>
          <p:nvPr/>
        </p:nvGrpSpPr>
        <p:grpSpPr bwMode="auto">
          <a:xfrm>
            <a:off x="5765801" y="5400446"/>
            <a:ext cx="3352800" cy="1175637"/>
            <a:chOff x="5690893" y="1690520"/>
            <a:chExt cx="3352289" cy="1175637"/>
          </a:xfrm>
        </p:grpSpPr>
        <p:cxnSp>
          <p:nvCxnSpPr>
            <p:cNvPr id="278" name="直線コネクタ 277"/>
            <p:cNvCxnSpPr/>
            <p:nvPr/>
          </p:nvCxnSpPr>
          <p:spPr>
            <a:xfrm flipH="1" flipV="1">
              <a:off x="5690893" y="1690520"/>
              <a:ext cx="1084893" cy="605014"/>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279" name="角丸四角形 278"/>
            <p:cNvSpPr/>
            <p:nvPr/>
          </p:nvSpPr>
          <p:spPr bwMode="auto">
            <a:xfrm>
              <a:off x="6055962" y="1904132"/>
              <a:ext cx="2987220" cy="962025"/>
            </a:xfrm>
            <a:prstGeom prst="roundRect">
              <a:avLst>
                <a:gd name="adj" fmla="val 6746"/>
              </a:avLst>
            </a:prstGeom>
            <a:solidFill>
              <a:schemeClr val="accent6">
                <a:lumMod val="40000"/>
                <a:lumOff val="60000"/>
              </a:schemeClr>
            </a:solidFill>
            <a:ln>
              <a:solidFill>
                <a:schemeClr val="accent1">
                  <a:lumMod val="25000"/>
                </a:schemeClr>
              </a:solidFill>
            </a:ln>
          </p:spPr>
          <p:style>
            <a:lnRef idx="2">
              <a:schemeClr val="accent2"/>
            </a:lnRef>
            <a:fillRef idx="1">
              <a:schemeClr val="lt1"/>
            </a:fillRef>
            <a:effectRef idx="0">
              <a:schemeClr val="accent2"/>
            </a:effectRef>
            <a:fontRef idx="minor">
              <a:schemeClr val="dk1"/>
            </a:fontRef>
          </p:style>
          <p:txBody>
            <a:bodyPr tIns="72000" anchor="ctr"/>
            <a:lstStyle/>
            <a:p>
              <a:pPr marL="396000" fontAlgn="auto">
                <a:spcBef>
                  <a:spcPts val="0"/>
                </a:spcBef>
                <a:spcAft>
                  <a:spcPts val="0"/>
                </a:spcAft>
                <a:defRPr/>
              </a:pPr>
              <a:r>
                <a:rPr lang="ja-JP" altLang="en-US" sz="1050" dirty="0">
                  <a:solidFill>
                    <a:prstClr val="black"/>
                  </a:solidFill>
                  <a:latin typeface="Meiryo UI" pitchFamily="50" charset="-128"/>
                  <a:ea typeface="Meiryo UI" pitchFamily="50" charset="-128"/>
                  <a:cs typeface="Meiryo UI" pitchFamily="50" charset="-128"/>
                </a:rPr>
                <a:t>東住吉区・平野区　２区</a:t>
              </a:r>
              <a:endParaRPr lang="en-US" altLang="ja-JP" sz="1050" dirty="0">
                <a:solidFill>
                  <a:prstClr val="black"/>
                </a:solidFill>
                <a:latin typeface="Meiryo UI" pitchFamily="50" charset="-128"/>
                <a:ea typeface="Meiryo UI" pitchFamily="50" charset="-128"/>
                <a:cs typeface="Meiryo UI" pitchFamily="50" charset="-128"/>
              </a:endParaRPr>
            </a:p>
            <a:p>
              <a:pPr marL="612000" indent="-216000" fontAlgn="auto">
                <a:spcBef>
                  <a:spcPts val="0"/>
                </a:spcBef>
                <a:spcAft>
                  <a:spcPts val="0"/>
                </a:spcAft>
                <a:defRPr/>
              </a:pPr>
              <a:r>
                <a:rPr lang="ja-JP" altLang="en-US" sz="1050" dirty="0" smtClean="0">
                  <a:solidFill>
                    <a:prstClr val="black"/>
                  </a:solidFill>
                  <a:latin typeface="Meiryo UI" pitchFamily="50" charset="-128"/>
                  <a:ea typeface="Meiryo UI" pitchFamily="50" charset="-128"/>
                  <a:cs typeface="Meiryo UI" pitchFamily="50" charset="-128"/>
                </a:rPr>
                <a:t>・</a:t>
              </a:r>
              <a:r>
                <a:rPr lang="en-US" altLang="ja-JP" sz="1050" dirty="0" smtClean="0">
                  <a:solidFill>
                    <a:prstClr val="black"/>
                  </a:solidFill>
                  <a:latin typeface="Meiryo UI" pitchFamily="50" charset="-128"/>
                  <a:ea typeface="Meiryo UI" pitchFamily="50" charset="-128"/>
                  <a:cs typeface="Meiryo UI" pitchFamily="50" charset="-128"/>
                </a:rPr>
                <a:t> H47</a:t>
              </a:r>
              <a:r>
                <a:rPr lang="ja-JP" altLang="en-US" sz="1050" dirty="0" smtClean="0">
                  <a:solidFill>
                    <a:prstClr val="black"/>
                  </a:solidFill>
                  <a:latin typeface="Meiryo UI" pitchFamily="50" charset="-128"/>
                  <a:ea typeface="Meiryo UI" pitchFamily="50" charset="-128"/>
                  <a:cs typeface="Meiryo UI" pitchFamily="50" charset="-128"/>
                </a:rPr>
                <a:t>人口</a:t>
              </a:r>
              <a:r>
                <a:rPr lang="en-US" altLang="ja-JP" sz="1050" dirty="0" smtClean="0">
                  <a:solidFill>
                    <a:prstClr val="black"/>
                  </a:solidFill>
                  <a:latin typeface="Meiryo UI" pitchFamily="50" charset="-128"/>
                  <a:ea typeface="Meiryo UI" pitchFamily="50" charset="-128"/>
                  <a:cs typeface="Meiryo UI" pitchFamily="50" charset="-128"/>
                </a:rPr>
                <a:t>27</a:t>
              </a:r>
              <a:r>
                <a:rPr lang="ja-JP" altLang="en-US" sz="1050" dirty="0" smtClean="0">
                  <a:solidFill>
                    <a:prstClr val="black"/>
                  </a:solidFill>
                  <a:latin typeface="Meiryo UI" pitchFamily="50" charset="-128"/>
                  <a:ea typeface="Meiryo UI" pitchFamily="50" charset="-128"/>
                  <a:cs typeface="Meiryo UI" pitchFamily="50" charset="-128"/>
                </a:rPr>
                <a:t>万</a:t>
              </a:r>
              <a:r>
                <a:rPr lang="en-US" altLang="ja-JP" sz="1050" dirty="0" smtClean="0">
                  <a:solidFill>
                    <a:prstClr val="black"/>
                  </a:solidFill>
                  <a:latin typeface="Meiryo UI" pitchFamily="50" charset="-128"/>
                  <a:ea typeface="Meiryo UI" pitchFamily="50" charset="-128"/>
                  <a:cs typeface="Meiryo UI" pitchFamily="50" charset="-128"/>
                </a:rPr>
                <a:t>3</a:t>
              </a:r>
              <a:r>
                <a:rPr lang="ja-JP" altLang="en-US" sz="1050" dirty="0" smtClean="0">
                  <a:solidFill>
                    <a:prstClr val="black"/>
                  </a:solidFill>
                  <a:latin typeface="Meiryo UI" pitchFamily="50" charset="-128"/>
                  <a:ea typeface="Meiryo UI" pitchFamily="50" charset="-128"/>
                  <a:cs typeface="Meiryo UI" pitchFamily="50" charset="-128"/>
                </a:rPr>
                <a:t>千人</a:t>
              </a:r>
              <a:r>
                <a:rPr lang="en-US" altLang="ja-JP" sz="1050" dirty="0" smtClean="0">
                  <a:solidFill>
                    <a:prstClr val="black"/>
                  </a:solidFill>
                  <a:latin typeface="Meiryo UI" pitchFamily="50" charset="-128"/>
                  <a:ea typeface="Meiryo UI" pitchFamily="50" charset="-128"/>
                  <a:cs typeface="Meiryo UI" pitchFamily="50" charset="-128"/>
                </a:rPr>
                <a:t>(H27 32</a:t>
              </a:r>
              <a:r>
                <a:rPr lang="ja-JP" altLang="en-US" sz="1050" dirty="0">
                  <a:solidFill>
                    <a:prstClr val="black"/>
                  </a:solidFill>
                  <a:latin typeface="Meiryo UI" pitchFamily="50" charset="-128"/>
                  <a:ea typeface="Meiryo UI" pitchFamily="50" charset="-128"/>
                  <a:cs typeface="Meiryo UI" pitchFamily="50" charset="-128"/>
                </a:rPr>
                <a:t>万</a:t>
              </a:r>
              <a:r>
                <a:rPr lang="en-US" altLang="ja-JP" sz="1050" dirty="0">
                  <a:solidFill>
                    <a:prstClr val="black"/>
                  </a:solidFill>
                  <a:latin typeface="Meiryo UI" pitchFamily="50" charset="-128"/>
                  <a:ea typeface="Meiryo UI" pitchFamily="50" charset="-128"/>
                  <a:cs typeface="Meiryo UI" pitchFamily="50" charset="-128"/>
                </a:rPr>
                <a:t>2</a:t>
              </a:r>
              <a:r>
                <a:rPr lang="ja-JP" altLang="en-US" sz="1050" dirty="0" smtClean="0">
                  <a:solidFill>
                    <a:prstClr val="black"/>
                  </a:solidFill>
                  <a:latin typeface="Meiryo UI" pitchFamily="50" charset="-128"/>
                  <a:ea typeface="Meiryo UI" pitchFamily="50" charset="-128"/>
                  <a:cs typeface="Meiryo UI" pitchFamily="50" charset="-128"/>
                </a:rPr>
                <a:t>千人</a:t>
              </a:r>
              <a:r>
                <a:rPr lang="en-US" altLang="ja-JP" sz="1050" dirty="0" smtClean="0">
                  <a:solidFill>
                    <a:prstClr val="black"/>
                  </a:solidFill>
                  <a:latin typeface="Meiryo UI" pitchFamily="50" charset="-128"/>
                  <a:ea typeface="Meiryo UI" pitchFamily="50" charset="-128"/>
                  <a:cs typeface="Meiryo UI" pitchFamily="50" charset="-128"/>
                </a:rPr>
                <a:t>)</a:t>
              </a:r>
              <a:endParaRPr lang="en-US" altLang="ja-JP" sz="1050" dirty="0">
                <a:solidFill>
                  <a:prstClr val="black"/>
                </a:solidFill>
                <a:latin typeface="Meiryo UI" pitchFamily="50" charset="-128"/>
                <a:ea typeface="Meiryo UI" pitchFamily="50" charset="-128"/>
                <a:cs typeface="Meiryo UI" pitchFamily="50" charset="-128"/>
              </a:endParaRPr>
            </a:p>
            <a:p>
              <a:pPr marL="612000" indent="-216000" fontAlgn="auto">
                <a:spcBef>
                  <a:spcPts val="0"/>
                </a:spcBef>
                <a:spcAft>
                  <a:spcPts val="0"/>
                </a:spcAft>
                <a:defRPr/>
              </a:pPr>
              <a:r>
                <a:rPr lang="ja-JP" altLang="en-US" sz="1050" dirty="0">
                  <a:solidFill>
                    <a:prstClr val="black"/>
                  </a:solidFill>
                  <a:latin typeface="Meiryo UI" pitchFamily="50" charset="-128"/>
                  <a:ea typeface="Meiryo UI" pitchFamily="50" charset="-128"/>
                  <a:cs typeface="Meiryo UI" pitchFamily="50" charset="-128"/>
                </a:rPr>
                <a:t>・平野区は旧東住吉区より分区　</a:t>
              </a:r>
              <a:endParaRPr lang="en-US" altLang="ja-JP" sz="1050" dirty="0">
                <a:solidFill>
                  <a:prstClr val="black"/>
                </a:solidFill>
                <a:latin typeface="Meiryo UI" pitchFamily="50" charset="-128"/>
                <a:ea typeface="Meiryo UI" pitchFamily="50" charset="-128"/>
                <a:cs typeface="Meiryo UI" pitchFamily="50" charset="-128"/>
              </a:endParaRPr>
            </a:p>
            <a:p>
              <a:pPr marL="612000" indent="-216000" fontAlgn="auto">
                <a:spcBef>
                  <a:spcPts val="0"/>
                </a:spcBef>
                <a:spcAft>
                  <a:spcPts val="0"/>
                </a:spcAft>
                <a:defRPr/>
              </a:pPr>
              <a:r>
                <a:rPr lang="ja-JP" altLang="en-US" sz="1050" dirty="0">
                  <a:solidFill>
                    <a:prstClr val="black"/>
                  </a:solidFill>
                  <a:latin typeface="Meiryo UI" pitchFamily="50" charset="-128"/>
                  <a:ea typeface="Meiryo UI" pitchFamily="50" charset="-128"/>
                  <a:cs typeface="Meiryo UI" pitchFamily="50" charset="-128"/>
                </a:rPr>
                <a:t>・地下鉄谷町線、</a:t>
              </a:r>
              <a:r>
                <a:rPr lang="en-US" altLang="ja-JP" sz="1050" dirty="0">
                  <a:solidFill>
                    <a:prstClr val="black"/>
                  </a:solidFill>
                  <a:latin typeface="Meiryo UI" pitchFamily="50" charset="-128"/>
                  <a:ea typeface="Meiryo UI" pitchFamily="50" charset="-128"/>
                  <a:cs typeface="Meiryo UI" pitchFamily="50" charset="-128"/>
                </a:rPr>
                <a:t>JR</a:t>
              </a:r>
              <a:r>
                <a:rPr lang="ja-JP" altLang="en-US" sz="1050" dirty="0">
                  <a:solidFill>
                    <a:prstClr val="black"/>
                  </a:solidFill>
                  <a:latin typeface="Meiryo UI" pitchFamily="50" charset="-128"/>
                  <a:ea typeface="Meiryo UI" pitchFamily="50" charset="-128"/>
                  <a:cs typeface="Meiryo UI" pitchFamily="50" charset="-128"/>
                </a:rPr>
                <a:t>大和路線が接続</a:t>
              </a:r>
              <a:endParaRPr lang="en-US" altLang="ja-JP" sz="1050" dirty="0">
                <a:solidFill>
                  <a:prstClr val="black"/>
                </a:solidFill>
                <a:latin typeface="Meiryo UI" pitchFamily="50" charset="-128"/>
                <a:ea typeface="Meiryo UI" pitchFamily="50" charset="-128"/>
                <a:cs typeface="Meiryo UI" pitchFamily="50" charset="-128"/>
              </a:endParaRPr>
            </a:p>
          </p:txBody>
        </p:sp>
        <p:sp>
          <p:nvSpPr>
            <p:cNvPr id="280" name="角丸四角形 279"/>
            <p:cNvSpPr/>
            <p:nvPr/>
          </p:nvSpPr>
          <p:spPr bwMode="auto">
            <a:xfrm>
              <a:off x="6127389" y="1983507"/>
              <a:ext cx="312689" cy="801688"/>
            </a:xfrm>
            <a:prstGeom prst="roundRect">
              <a:avLst>
                <a:gd name="adj" fmla="val 6746"/>
              </a:avLst>
            </a:prstGeom>
            <a:solidFill>
              <a:schemeClr val="accent1">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vert="eaVert" anchor="ctr"/>
            <a:lstStyle/>
            <a:p>
              <a:pPr algn="ctr" fontAlgn="auto">
                <a:spcBef>
                  <a:spcPts val="0"/>
                </a:spcBef>
                <a:spcAft>
                  <a:spcPts val="0"/>
                </a:spcAft>
                <a:defRPr/>
              </a:pPr>
              <a:r>
                <a:rPr lang="ja-JP" altLang="en-US" sz="1600" b="1" dirty="0" smtClean="0">
                  <a:solidFill>
                    <a:prstClr val="white"/>
                  </a:solidFill>
                  <a:latin typeface="Meiryo UI" pitchFamily="50" charset="-128"/>
                  <a:ea typeface="Meiryo UI" pitchFamily="50" charset="-128"/>
                  <a:cs typeface="Meiryo UI" pitchFamily="50" charset="-128"/>
                </a:rPr>
                <a:t>第八区</a:t>
              </a:r>
              <a:endParaRPr lang="en-US" altLang="ja-JP" sz="1600" b="1" dirty="0">
                <a:solidFill>
                  <a:prstClr val="white"/>
                </a:solidFill>
                <a:latin typeface="Meiryo UI" pitchFamily="50" charset="-128"/>
                <a:ea typeface="Meiryo UI" pitchFamily="50" charset="-128"/>
                <a:cs typeface="Meiryo UI" pitchFamily="50" charset="-128"/>
              </a:endParaRPr>
            </a:p>
          </p:txBody>
        </p:sp>
      </p:grpSp>
      <p:sp>
        <p:nvSpPr>
          <p:cNvPr id="245" name="Text Box 6"/>
          <p:cNvSpPr txBox="1">
            <a:spLocks noChangeArrowheads="1"/>
          </p:cNvSpPr>
          <p:nvPr/>
        </p:nvSpPr>
        <p:spPr bwMode="auto">
          <a:xfrm>
            <a:off x="5186759" y="5287524"/>
            <a:ext cx="609377" cy="284162"/>
          </a:xfrm>
          <a:prstGeom prst="rect">
            <a:avLst/>
          </a:prstGeom>
          <a:solidFill>
            <a:srgbClr val="FFFFFF"/>
          </a:solidFill>
          <a:ln w="9525">
            <a:solidFill>
              <a:srgbClr val="000000"/>
            </a:solidFill>
            <a:miter lim="800000"/>
            <a:headEnd/>
            <a:tailEnd/>
          </a:ln>
        </p:spPr>
        <p:txBody>
          <a:bodyPr lIns="74295" tIns="8890" rIns="74295" bIns="8890" anchor="ctr"/>
          <a:lstStyle/>
          <a:p>
            <a:pPr algn="ctr" eaLnBrk="1" hangingPunct="1"/>
            <a:r>
              <a:rPr lang="ja-JP" altLang="en-US" sz="1200" dirty="0" smtClean="0">
                <a:latin typeface="Meiryo UI" pitchFamily="50" charset="-128"/>
                <a:ea typeface="Meiryo UI" pitchFamily="50" charset="-128"/>
                <a:cs typeface="Meiryo UI" pitchFamily="50" charset="-128"/>
              </a:rPr>
              <a:t>第八区</a:t>
            </a:r>
            <a:endParaRPr lang="ja-JP" altLang="en-US" sz="1200" dirty="0">
              <a:latin typeface="Meiryo UI" pitchFamily="50" charset="-128"/>
              <a:ea typeface="Meiryo UI" pitchFamily="50" charset="-128"/>
              <a:cs typeface="Meiryo UI" pitchFamily="50" charset="-128"/>
            </a:endParaRPr>
          </a:p>
        </p:txBody>
      </p:sp>
      <p:sp>
        <p:nvSpPr>
          <p:cNvPr id="244" name="Text Box 6"/>
          <p:cNvSpPr txBox="1">
            <a:spLocks noChangeArrowheads="1"/>
          </p:cNvSpPr>
          <p:nvPr/>
        </p:nvSpPr>
        <p:spPr bwMode="auto">
          <a:xfrm>
            <a:off x="3923928" y="5265945"/>
            <a:ext cx="609377" cy="284162"/>
          </a:xfrm>
          <a:prstGeom prst="rect">
            <a:avLst/>
          </a:prstGeom>
          <a:solidFill>
            <a:srgbClr val="FFFFFF"/>
          </a:solidFill>
          <a:ln w="9525">
            <a:solidFill>
              <a:srgbClr val="000000"/>
            </a:solidFill>
            <a:miter lim="800000"/>
            <a:headEnd/>
            <a:tailEnd/>
          </a:ln>
        </p:spPr>
        <p:txBody>
          <a:bodyPr lIns="74295" tIns="8890" rIns="74295" bIns="8890" anchor="ctr"/>
          <a:lstStyle/>
          <a:p>
            <a:pPr algn="ctr" eaLnBrk="1" hangingPunct="1"/>
            <a:r>
              <a:rPr lang="ja-JP" altLang="en-US" sz="1200" dirty="0" smtClean="0">
                <a:latin typeface="Meiryo UI" pitchFamily="50" charset="-128"/>
                <a:ea typeface="Meiryo UI" pitchFamily="50" charset="-128"/>
                <a:cs typeface="Meiryo UI" pitchFamily="50" charset="-128"/>
              </a:rPr>
              <a:t>第七区</a:t>
            </a:r>
            <a:endParaRPr lang="ja-JP" altLang="en-US" sz="1200" dirty="0">
              <a:latin typeface="Meiryo UI" pitchFamily="50" charset="-128"/>
              <a:ea typeface="Meiryo UI" pitchFamily="50" charset="-128"/>
              <a:cs typeface="Meiryo UI" pitchFamily="50" charset="-128"/>
            </a:endParaRPr>
          </a:p>
        </p:txBody>
      </p:sp>
      <p:sp>
        <p:nvSpPr>
          <p:cNvPr id="98" name="テキスト ボックス 97"/>
          <p:cNvSpPr txBox="1"/>
          <p:nvPr/>
        </p:nvSpPr>
        <p:spPr>
          <a:xfrm>
            <a:off x="-121196" y="476672"/>
            <a:ext cx="5217337" cy="677108"/>
          </a:xfrm>
          <a:prstGeom prst="rect">
            <a:avLst/>
          </a:prstGeom>
          <a:noFill/>
        </p:spPr>
        <p:txBody>
          <a:bodyPr wrap="square" rtlCol="0">
            <a:spAutoFit/>
          </a:bodyPr>
          <a:lstStyle/>
          <a:p>
            <a:r>
              <a:rPr lang="ja-JP" altLang="en-US" sz="1900" b="1"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（２）区割り（案）・区の名称（案）</a:t>
            </a:r>
            <a:endParaRPr lang="en-US" altLang="ja-JP" sz="1900" b="1"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endParaRPr lang="ja-JP" altLang="en-US" sz="19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95" name="正方形/長方形 27"/>
          <p:cNvSpPr>
            <a:spLocks noChangeArrowheads="1"/>
          </p:cNvSpPr>
          <p:nvPr/>
        </p:nvSpPr>
        <p:spPr bwMode="auto">
          <a:xfrm>
            <a:off x="8112125" y="6596063"/>
            <a:ext cx="1031875" cy="261937"/>
          </a:xfrm>
          <a:prstGeom prst="rect">
            <a:avLst/>
          </a:prstGeom>
          <a:noFill/>
          <a:ln w="9525">
            <a:noFill/>
            <a:miter lim="800000"/>
            <a:headEnd/>
            <a:tailEnd/>
          </a:ln>
        </p:spPr>
        <p:txBody>
          <a:bodyPr>
            <a:spAutoFit/>
          </a:bodyPr>
          <a:lstStyle/>
          <a:p>
            <a:pPr algn="r"/>
            <a:r>
              <a:rPr lang="ja-JP" altLang="en-US" sz="1100" b="1" dirty="0">
                <a:solidFill>
                  <a:srgbClr val="000000"/>
                </a:solidFill>
                <a:latin typeface="ＭＳ Ｐゴシック" charset="-128"/>
                <a:ea typeface="Meiryo UI" pitchFamily="50" charset="-128"/>
                <a:cs typeface="Meiryo UI" pitchFamily="50" charset="-128"/>
              </a:rPr>
              <a:t> </a:t>
            </a:r>
            <a:r>
              <a:rPr lang="ja-JP" altLang="en-US" sz="1100" b="1" dirty="0" smtClean="0">
                <a:solidFill>
                  <a:srgbClr val="000000"/>
                </a:solidFill>
                <a:latin typeface="ＭＳ Ｐゴシック" charset="-128"/>
                <a:ea typeface="Meiryo UI" pitchFamily="50" charset="-128"/>
                <a:cs typeface="Meiryo UI" pitchFamily="50" charset="-128"/>
              </a:rPr>
              <a:t>区割</a:t>
            </a:r>
            <a:r>
              <a:rPr lang="en-US" altLang="ja-JP" sz="1100" b="1" dirty="0" smtClean="0">
                <a:solidFill>
                  <a:srgbClr val="000000"/>
                </a:solidFill>
                <a:latin typeface="ＭＳ Ｐゴシック" charset="-128"/>
                <a:ea typeface="Meiryo UI" pitchFamily="50" charset="-128"/>
                <a:cs typeface="Meiryo UI" pitchFamily="50" charset="-128"/>
              </a:rPr>
              <a:t>-</a:t>
            </a:r>
            <a:r>
              <a:rPr lang="ja-JP" altLang="en-US" sz="1100" b="1" dirty="0" smtClean="0">
                <a:solidFill>
                  <a:srgbClr val="000000"/>
                </a:solidFill>
                <a:latin typeface="ＭＳ Ｐゴシック" charset="-128"/>
                <a:ea typeface="Meiryo UI" pitchFamily="50" charset="-128"/>
                <a:cs typeface="Meiryo UI" pitchFamily="50" charset="-128"/>
              </a:rPr>
              <a:t>２</a:t>
            </a:r>
            <a:endParaRPr lang="ja-JP" altLang="en-US" sz="1200" b="1" dirty="0">
              <a:solidFill>
                <a:srgbClr val="000000"/>
              </a:solidFill>
              <a:latin typeface="ＭＳ Ｐゴシック" charset="-128"/>
              <a:ea typeface="Meiryo UI" pitchFamily="50" charset="-128"/>
              <a:cs typeface="Meiryo UI" pitchFamily="50" charset="-128"/>
            </a:endParaRPr>
          </a:p>
        </p:txBody>
      </p:sp>
      <p:sp>
        <p:nvSpPr>
          <p:cNvPr id="94" name="角丸四角形 93"/>
          <p:cNvSpPr/>
          <p:nvPr/>
        </p:nvSpPr>
        <p:spPr>
          <a:xfrm>
            <a:off x="3807892" y="490860"/>
            <a:ext cx="5261907" cy="402099"/>
          </a:xfrm>
          <a:prstGeom prst="roundRect">
            <a:avLst/>
          </a:prstGeom>
          <a:solidFill>
            <a:schemeClr val="bg1"/>
          </a:solidFill>
          <a:ln w="12700">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lnSpc>
                <a:spcPts val="2200"/>
              </a:lnSpc>
              <a:spcBef>
                <a:spcPct val="0"/>
              </a:spcBef>
              <a:spcAft>
                <a:spcPct val="0"/>
              </a:spcAft>
            </a:pPr>
            <a:r>
              <a:rPr lang="en-US" altLang="ja-JP" sz="1200" dirty="0" smtClean="0">
                <a:solidFill>
                  <a:schemeClr val="tx1"/>
                </a:solidFill>
                <a:latin typeface="Meiryo UI" pitchFamily="50" charset="-128"/>
                <a:ea typeface="Meiryo UI" pitchFamily="50" charset="-128"/>
                <a:cs typeface="Meiryo UI" pitchFamily="50" charset="-128"/>
              </a:rPr>
              <a:t>※</a:t>
            </a:r>
            <a:r>
              <a:rPr lang="ja-JP" altLang="en-US" sz="1200" dirty="0" smtClean="0">
                <a:solidFill>
                  <a:schemeClr val="tx1"/>
                </a:solidFill>
                <a:latin typeface="Meiryo UI" pitchFamily="50" charset="-128"/>
                <a:ea typeface="Meiryo UI" pitchFamily="50" charset="-128"/>
                <a:cs typeface="Meiryo UI" pitchFamily="50" charset="-128"/>
              </a:rPr>
              <a:t>本資料で示した第一区～第八区は仮称で、北に位置する区から順に番号を付番</a:t>
            </a:r>
            <a:endParaRPr kumimoji="1" lang="ja-JP" altLang="en-US" sz="1200" b="1"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Tree>
  </p:cSld>
  <p:clrMapOvr>
    <a:masterClrMapping/>
  </p:clrMapOvr>
  <p:timing>
    <p:tnLst>
      <p:par>
        <p:cTn id="1" dur="indefinite" restart="never" nodeType="tmRoot"/>
      </p:par>
    </p:tn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endParaRPr kumimoji="1" lang="ja-JP" altLang="en-US"/>
          </a:p>
        </p:txBody>
      </p:sp>
      <p:sp>
        <p:nvSpPr>
          <p:cNvPr id="3" name="コンテンツ プレースホルダ 2"/>
          <p:cNvSpPr>
            <a:spLocks noGrp="1"/>
          </p:cNvSpPr>
          <p:nvPr>
            <p:ph idx="1"/>
          </p:nvPr>
        </p:nvSpPr>
        <p:spPr/>
        <p:txBody>
          <a:bodyPr/>
          <a:lstStyle/>
          <a:p>
            <a:endParaRPr kumimoji="1" lang="ja-JP" altLang="en-US"/>
          </a:p>
        </p:txBody>
      </p:sp>
    </p:spTree>
    <p:extLst>
      <p:ext uri="{BB962C8B-B14F-4D97-AF65-F5344CB8AC3E}">
        <p14:creationId xmlns="" xmlns:p14="http://schemas.microsoft.com/office/powerpoint/2010/main" val="3900950360"/>
      </p:ext>
    </p:extLst>
  </p:cSld>
  <p:clrMapOvr>
    <a:masterClrMapping/>
  </p:clrMapOvr>
  <p:timing>
    <p:tnLst>
      <p:par>
        <p:cTn id="1" dur="indefinite" restart="never" nodeType="tmRoot"/>
      </p:par>
    </p:tn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正方形/長方形 3"/>
          <p:cNvSpPr/>
          <p:nvPr/>
        </p:nvSpPr>
        <p:spPr>
          <a:xfrm>
            <a:off x="590550" y="1914901"/>
            <a:ext cx="7829550" cy="2738236"/>
          </a:xfrm>
          <a:prstGeom prst="rect">
            <a:avLst/>
          </a:prstGeom>
          <a:noFill/>
          <a:ln w="12700">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nSpc>
                <a:spcPct val="200000"/>
              </a:lnSpc>
            </a:pPr>
            <a:r>
              <a:rPr lang="en-US" altLang="ja-JP" sz="2000" dirty="0" smtClean="0">
                <a:solidFill>
                  <a:schemeClr val="tx1"/>
                </a:solidFill>
                <a:latin typeface="Meiryo UI" pitchFamily="50" charset="-128"/>
                <a:ea typeface="Meiryo UI" pitchFamily="50" charset="-128"/>
                <a:cs typeface="Meiryo UI" pitchFamily="50" charset="-128"/>
              </a:rPr>
              <a:t> </a:t>
            </a:r>
          </a:p>
          <a:p>
            <a:pPr>
              <a:lnSpc>
                <a:spcPct val="200000"/>
              </a:lnSpc>
            </a:pPr>
            <a:r>
              <a:rPr lang="ja-JP" altLang="en-US" sz="2000" dirty="0">
                <a:solidFill>
                  <a:schemeClr val="tx1"/>
                </a:solidFill>
                <a:latin typeface="Meiryo UI" pitchFamily="50" charset="-128"/>
                <a:ea typeface="Meiryo UI" pitchFamily="50" charset="-128"/>
                <a:cs typeface="Meiryo UI" pitchFamily="50" charset="-128"/>
              </a:rPr>
              <a:t> </a:t>
            </a:r>
            <a:r>
              <a:rPr lang="ja-JP" altLang="en-US" sz="2000" dirty="0" smtClean="0">
                <a:solidFill>
                  <a:schemeClr val="tx1"/>
                </a:solidFill>
                <a:latin typeface="Meiryo UI" pitchFamily="50" charset="-128"/>
                <a:ea typeface="Meiryo UI" pitchFamily="50" charset="-128"/>
                <a:cs typeface="Meiryo UI" pitchFamily="50" charset="-128"/>
              </a:rPr>
              <a:t>１　基本的な考え方</a:t>
            </a:r>
            <a:endParaRPr lang="en-US" altLang="ja-JP" sz="2000" dirty="0" smtClean="0">
              <a:solidFill>
                <a:schemeClr val="tx1"/>
              </a:solidFill>
              <a:latin typeface="Meiryo UI" pitchFamily="50" charset="-128"/>
              <a:ea typeface="Meiryo UI" pitchFamily="50" charset="-128"/>
              <a:cs typeface="Meiryo UI" pitchFamily="50" charset="-128"/>
            </a:endParaRPr>
          </a:p>
          <a:p>
            <a:pPr>
              <a:lnSpc>
                <a:spcPct val="200000"/>
              </a:lnSpc>
            </a:pPr>
            <a:r>
              <a:rPr lang="en-US" altLang="ja-JP" sz="2000" dirty="0" smtClean="0">
                <a:solidFill>
                  <a:schemeClr val="tx1"/>
                </a:solidFill>
                <a:latin typeface="Meiryo UI" pitchFamily="50" charset="-128"/>
                <a:ea typeface="Meiryo UI" pitchFamily="50" charset="-128"/>
                <a:cs typeface="Meiryo UI" pitchFamily="50" charset="-128"/>
              </a:rPr>
              <a:t> </a:t>
            </a:r>
            <a:r>
              <a:rPr lang="ja-JP" altLang="en-US" sz="2000" dirty="0" smtClean="0">
                <a:solidFill>
                  <a:schemeClr val="tx1"/>
                </a:solidFill>
                <a:latin typeface="Meiryo UI" pitchFamily="50" charset="-128"/>
                <a:ea typeface="Meiryo UI" pitchFamily="50" charset="-128"/>
                <a:cs typeface="Meiryo UI" pitchFamily="50" charset="-128"/>
              </a:rPr>
              <a:t>２  総合区政会議</a:t>
            </a:r>
            <a:endParaRPr lang="en-US" altLang="ja-JP" sz="2000" dirty="0" smtClean="0">
              <a:solidFill>
                <a:schemeClr val="tx1"/>
              </a:solidFill>
              <a:latin typeface="Meiryo UI" pitchFamily="50" charset="-128"/>
              <a:ea typeface="Meiryo UI" pitchFamily="50" charset="-128"/>
              <a:cs typeface="Meiryo UI" pitchFamily="50" charset="-128"/>
            </a:endParaRPr>
          </a:p>
          <a:p>
            <a:pPr>
              <a:lnSpc>
                <a:spcPct val="200000"/>
              </a:lnSpc>
            </a:pPr>
            <a:r>
              <a:rPr kumimoji="1" lang="ja-JP" altLang="en-US" sz="2000" dirty="0" smtClean="0">
                <a:solidFill>
                  <a:schemeClr val="tx1"/>
                </a:solidFill>
                <a:latin typeface="Meiryo UI" pitchFamily="50" charset="-128"/>
                <a:ea typeface="Meiryo UI" pitchFamily="50" charset="-128"/>
                <a:cs typeface="Meiryo UI" pitchFamily="50" charset="-128"/>
              </a:rPr>
              <a:t> ３</a:t>
            </a:r>
            <a:r>
              <a:rPr lang="ja-JP" altLang="en-US" sz="2000" dirty="0" smtClean="0">
                <a:solidFill>
                  <a:schemeClr val="tx1"/>
                </a:solidFill>
                <a:latin typeface="Meiryo UI" pitchFamily="50" charset="-128"/>
                <a:ea typeface="Meiryo UI" pitchFamily="50" charset="-128"/>
                <a:cs typeface="Meiryo UI" pitchFamily="50" charset="-128"/>
              </a:rPr>
              <a:t>　</a:t>
            </a:r>
            <a:r>
              <a:rPr kumimoji="1" lang="ja-JP" altLang="en-US" sz="2000" dirty="0" smtClean="0">
                <a:solidFill>
                  <a:schemeClr val="tx1"/>
                </a:solidFill>
                <a:latin typeface="Meiryo UI" pitchFamily="50" charset="-128"/>
                <a:ea typeface="Meiryo UI" pitchFamily="50" charset="-128"/>
                <a:cs typeface="Meiryo UI" pitchFamily="50" charset="-128"/>
              </a:rPr>
              <a:t>地域自治区（事務所）</a:t>
            </a:r>
            <a:endParaRPr lang="en-US" altLang="ja-JP" sz="2000" dirty="0" smtClean="0">
              <a:solidFill>
                <a:schemeClr val="tx1"/>
              </a:solidFill>
              <a:latin typeface="Meiryo UI" pitchFamily="50" charset="-128"/>
              <a:ea typeface="Meiryo UI" pitchFamily="50" charset="-128"/>
              <a:cs typeface="Meiryo UI" pitchFamily="50" charset="-128"/>
            </a:endParaRPr>
          </a:p>
          <a:p>
            <a:pPr>
              <a:lnSpc>
                <a:spcPct val="200000"/>
              </a:lnSpc>
            </a:pPr>
            <a:r>
              <a:rPr lang="ja-JP" altLang="en-US" sz="2000" dirty="0" smtClean="0">
                <a:solidFill>
                  <a:schemeClr val="tx1"/>
                </a:solidFill>
                <a:latin typeface="Meiryo UI" pitchFamily="50" charset="-128"/>
                <a:ea typeface="Meiryo UI" pitchFamily="50" charset="-128"/>
                <a:cs typeface="Meiryo UI" pitchFamily="50" charset="-128"/>
              </a:rPr>
              <a:t> ４　地域自治区（地域協議会）</a:t>
            </a:r>
            <a:endParaRPr lang="en-US" altLang="ja-JP" sz="2000" dirty="0" smtClean="0">
              <a:solidFill>
                <a:schemeClr val="tx1"/>
              </a:solidFill>
              <a:latin typeface="Meiryo UI" pitchFamily="50" charset="-128"/>
              <a:ea typeface="Meiryo UI" pitchFamily="50" charset="-128"/>
              <a:cs typeface="Meiryo UI" pitchFamily="50" charset="-128"/>
            </a:endParaRPr>
          </a:p>
          <a:p>
            <a:pPr>
              <a:lnSpc>
                <a:spcPct val="200000"/>
              </a:lnSpc>
            </a:pPr>
            <a:r>
              <a:rPr lang="en-US" altLang="ja-JP" sz="2000" dirty="0" smtClean="0">
                <a:solidFill>
                  <a:schemeClr val="tx1"/>
                </a:solidFill>
                <a:latin typeface="Meiryo UI" pitchFamily="50" charset="-128"/>
                <a:ea typeface="Meiryo UI" pitchFamily="50" charset="-128"/>
                <a:cs typeface="Meiryo UI" pitchFamily="50" charset="-128"/>
              </a:rPr>
              <a:t> </a:t>
            </a:r>
          </a:p>
        </p:txBody>
      </p:sp>
      <p:sp>
        <p:nvSpPr>
          <p:cNvPr id="5" name="タイトル 1"/>
          <p:cNvSpPr>
            <a:spLocks noGrp="1"/>
          </p:cNvSpPr>
          <p:nvPr>
            <p:ph type="title"/>
          </p:nvPr>
        </p:nvSpPr>
        <p:spPr>
          <a:xfrm>
            <a:off x="448538" y="800964"/>
            <a:ext cx="8229600" cy="1143000"/>
          </a:xfrm>
        </p:spPr>
        <p:txBody>
          <a:bodyPr>
            <a:noAutofit/>
          </a:bodyPr>
          <a:lstStyle/>
          <a:p>
            <a:r>
              <a:rPr kumimoji="1" lang="ja-JP" altLang="en-US" sz="3600" dirty="0" smtClean="0"/>
              <a:t>目　　次</a:t>
            </a:r>
            <a:endParaRPr kumimoji="1" lang="ja-JP" altLang="en-US" sz="3600" dirty="0"/>
          </a:p>
        </p:txBody>
      </p:sp>
      <p:sp>
        <p:nvSpPr>
          <p:cNvPr id="6" name="正方形/長方形 5"/>
          <p:cNvSpPr/>
          <p:nvPr/>
        </p:nvSpPr>
        <p:spPr>
          <a:xfrm>
            <a:off x="3426893" y="3326532"/>
            <a:ext cx="5327074" cy="64807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2000" dirty="0" smtClean="0">
                <a:solidFill>
                  <a:schemeClr val="tx1"/>
                </a:solidFill>
                <a:latin typeface="Meiryo UI" pitchFamily="50" charset="-128"/>
                <a:ea typeface="Meiryo UI" pitchFamily="50" charset="-128"/>
                <a:cs typeface="Meiryo UI" pitchFamily="50" charset="-128"/>
              </a:rPr>
              <a:t>・・・・・・・・・・・・・・・・</a:t>
            </a:r>
            <a:r>
              <a:rPr kumimoji="1" lang="ja-JP" altLang="en-US" sz="2000" dirty="0" smtClean="0">
                <a:solidFill>
                  <a:schemeClr val="tx1"/>
                </a:solidFill>
                <a:latin typeface="Meiryo UI" pitchFamily="50" charset="-128"/>
                <a:ea typeface="Meiryo UI" pitchFamily="50" charset="-128"/>
                <a:cs typeface="Meiryo UI" pitchFamily="50" charset="-128"/>
              </a:rPr>
              <a:t>・・・・・・・・・・・・・地域</a:t>
            </a:r>
            <a:r>
              <a:rPr kumimoji="1" lang="en-US" altLang="ja-JP" sz="2000" dirty="0" smtClean="0">
                <a:solidFill>
                  <a:schemeClr val="tx1"/>
                </a:solidFill>
                <a:latin typeface="Meiryo UI" pitchFamily="50" charset="-128"/>
                <a:ea typeface="Meiryo UI" pitchFamily="50" charset="-128"/>
                <a:cs typeface="Meiryo UI" pitchFamily="50" charset="-128"/>
              </a:rPr>
              <a:t>-</a:t>
            </a:r>
            <a:r>
              <a:rPr kumimoji="1" lang="ja-JP" altLang="en-US" sz="2000" dirty="0" smtClean="0">
                <a:solidFill>
                  <a:schemeClr val="tx1"/>
                </a:solidFill>
                <a:latin typeface="Meiryo UI" pitchFamily="50" charset="-128"/>
                <a:ea typeface="Meiryo UI" pitchFamily="50" charset="-128"/>
                <a:cs typeface="Meiryo UI" pitchFamily="50" charset="-128"/>
              </a:rPr>
              <a:t>４</a:t>
            </a:r>
            <a:endParaRPr kumimoji="1" lang="ja-JP" altLang="en-US" sz="2000" dirty="0">
              <a:solidFill>
                <a:schemeClr val="tx1"/>
              </a:solidFill>
              <a:latin typeface="Meiryo UI" pitchFamily="50" charset="-128"/>
              <a:ea typeface="Meiryo UI" pitchFamily="50" charset="-128"/>
              <a:cs typeface="Meiryo UI" pitchFamily="50" charset="-128"/>
            </a:endParaRPr>
          </a:p>
        </p:txBody>
      </p:sp>
      <p:sp>
        <p:nvSpPr>
          <p:cNvPr id="8" name="正方形/長方形 7"/>
          <p:cNvSpPr/>
          <p:nvPr/>
        </p:nvSpPr>
        <p:spPr>
          <a:xfrm>
            <a:off x="2922970" y="2093952"/>
            <a:ext cx="5614553" cy="64807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2000" dirty="0" smtClean="0">
                <a:solidFill>
                  <a:schemeClr val="tx1"/>
                </a:solidFill>
                <a:latin typeface="Meiryo UI" pitchFamily="50" charset="-128"/>
                <a:ea typeface="Meiryo UI" pitchFamily="50" charset="-128"/>
                <a:cs typeface="Meiryo UI" pitchFamily="50" charset="-128"/>
              </a:rPr>
              <a:t>・・・・・・・・</a:t>
            </a:r>
            <a:r>
              <a:rPr kumimoji="1" lang="ja-JP" altLang="en-US" sz="2000" dirty="0" smtClean="0">
                <a:solidFill>
                  <a:schemeClr val="tx1"/>
                </a:solidFill>
                <a:latin typeface="Meiryo UI" pitchFamily="50" charset="-128"/>
                <a:ea typeface="Meiryo UI" pitchFamily="50" charset="-128"/>
                <a:cs typeface="Meiryo UI" pitchFamily="50" charset="-128"/>
              </a:rPr>
              <a:t>・・</a:t>
            </a:r>
            <a:r>
              <a:rPr lang="ja-JP" altLang="en-US" sz="2000" dirty="0" smtClean="0">
                <a:solidFill>
                  <a:schemeClr val="tx1"/>
                </a:solidFill>
                <a:latin typeface="Meiryo UI" pitchFamily="50" charset="-128"/>
                <a:ea typeface="Meiryo UI" pitchFamily="50" charset="-128"/>
                <a:cs typeface="Meiryo UI" pitchFamily="50" charset="-128"/>
              </a:rPr>
              <a:t>・・・・・・・・・・・・・・・・・・</a:t>
            </a:r>
            <a:r>
              <a:rPr kumimoji="1" lang="ja-JP" altLang="en-US" sz="2000" dirty="0" smtClean="0">
                <a:solidFill>
                  <a:schemeClr val="tx1"/>
                </a:solidFill>
                <a:latin typeface="Meiryo UI" pitchFamily="50" charset="-128"/>
                <a:ea typeface="Meiryo UI" pitchFamily="50" charset="-128"/>
                <a:cs typeface="Meiryo UI" pitchFamily="50" charset="-128"/>
              </a:rPr>
              <a:t>・・・・・・・</a:t>
            </a:r>
            <a:r>
              <a:rPr lang="ja-JP" altLang="en-US" sz="2000" dirty="0" smtClean="0">
                <a:solidFill>
                  <a:schemeClr val="tx1"/>
                </a:solidFill>
                <a:latin typeface="Meiryo UI" pitchFamily="50" charset="-128"/>
                <a:ea typeface="Meiryo UI" pitchFamily="50" charset="-128"/>
                <a:cs typeface="Meiryo UI" pitchFamily="50" charset="-128"/>
              </a:rPr>
              <a:t>地域</a:t>
            </a:r>
            <a:r>
              <a:rPr lang="en-US" altLang="ja-JP" sz="2000" dirty="0" smtClean="0">
                <a:solidFill>
                  <a:schemeClr val="tx1"/>
                </a:solidFill>
                <a:latin typeface="Meiryo UI" pitchFamily="50" charset="-128"/>
                <a:ea typeface="Meiryo UI" pitchFamily="50" charset="-128"/>
                <a:cs typeface="Meiryo UI" pitchFamily="50" charset="-128"/>
              </a:rPr>
              <a:t>-</a:t>
            </a:r>
            <a:r>
              <a:rPr lang="ja-JP" altLang="en-US" sz="2000" dirty="0" smtClean="0">
                <a:solidFill>
                  <a:schemeClr val="tx1"/>
                </a:solidFill>
                <a:latin typeface="Meiryo UI" pitchFamily="50" charset="-128"/>
                <a:ea typeface="Meiryo UI" pitchFamily="50" charset="-128"/>
                <a:cs typeface="Meiryo UI" pitchFamily="50" charset="-128"/>
              </a:rPr>
              <a:t>１</a:t>
            </a:r>
            <a:endParaRPr kumimoji="1" lang="ja-JP" altLang="en-US" sz="2000" dirty="0">
              <a:solidFill>
                <a:schemeClr val="tx1"/>
              </a:solidFill>
              <a:latin typeface="Meiryo UI" pitchFamily="50" charset="-128"/>
              <a:ea typeface="Meiryo UI" pitchFamily="50" charset="-128"/>
              <a:cs typeface="Meiryo UI" pitchFamily="50" charset="-128"/>
            </a:endParaRPr>
          </a:p>
        </p:txBody>
      </p:sp>
      <p:sp>
        <p:nvSpPr>
          <p:cNvPr id="13" name="正方形/長方形 12"/>
          <p:cNvSpPr/>
          <p:nvPr/>
        </p:nvSpPr>
        <p:spPr>
          <a:xfrm>
            <a:off x="2649900" y="2719164"/>
            <a:ext cx="5886879" cy="64807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2000" dirty="0" smtClean="0">
                <a:solidFill>
                  <a:schemeClr val="tx1"/>
                </a:solidFill>
                <a:latin typeface="Meiryo UI" pitchFamily="50" charset="-128"/>
                <a:ea typeface="Meiryo UI" pitchFamily="50" charset="-128"/>
                <a:cs typeface="Meiryo UI" pitchFamily="50" charset="-128"/>
              </a:rPr>
              <a:t>・・・・・・・・・・</a:t>
            </a:r>
            <a:r>
              <a:rPr kumimoji="1" lang="ja-JP" altLang="en-US" sz="2000" dirty="0" smtClean="0">
                <a:solidFill>
                  <a:schemeClr val="tx1"/>
                </a:solidFill>
                <a:latin typeface="Meiryo UI" pitchFamily="50" charset="-128"/>
                <a:ea typeface="Meiryo UI" pitchFamily="50" charset="-128"/>
                <a:cs typeface="Meiryo UI" pitchFamily="50" charset="-128"/>
              </a:rPr>
              <a:t>・・</a:t>
            </a:r>
            <a:r>
              <a:rPr lang="ja-JP" altLang="en-US" sz="2000" dirty="0" smtClean="0">
                <a:solidFill>
                  <a:schemeClr val="tx1"/>
                </a:solidFill>
                <a:latin typeface="Meiryo UI" pitchFamily="50" charset="-128"/>
                <a:ea typeface="Meiryo UI" pitchFamily="50" charset="-128"/>
                <a:cs typeface="Meiryo UI" pitchFamily="50" charset="-128"/>
              </a:rPr>
              <a:t>・・・・・・・・・・・・・・・・・・</a:t>
            </a:r>
            <a:r>
              <a:rPr kumimoji="1" lang="ja-JP" altLang="en-US" sz="2000" dirty="0" smtClean="0">
                <a:solidFill>
                  <a:schemeClr val="tx1"/>
                </a:solidFill>
                <a:latin typeface="Meiryo UI" pitchFamily="50" charset="-128"/>
                <a:ea typeface="Meiryo UI" pitchFamily="50" charset="-128"/>
                <a:cs typeface="Meiryo UI" pitchFamily="50" charset="-128"/>
              </a:rPr>
              <a:t>・・・・・・・地域</a:t>
            </a:r>
            <a:r>
              <a:rPr kumimoji="1" lang="en-US" altLang="ja-JP" sz="2000" dirty="0" smtClean="0">
                <a:solidFill>
                  <a:schemeClr val="tx1"/>
                </a:solidFill>
                <a:latin typeface="Meiryo UI" pitchFamily="50" charset="-128"/>
                <a:ea typeface="Meiryo UI" pitchFamily="50" charset="-128"/>
                <a:cs typeface="Meiryo UI" pitchFamily="50" charset="-128"/>
              </a:rPr>
              <a:t>-</a:t>
            </a:r>
            <a:r>
              <a:rPr kumimoji="1" lang="ja-JP" altLang="en-US" sz="2000" dirty="0" smtClean="0">
                <a:solidFill>
                  <a:schemeClr val="tx1"/>
                </a:solidFill>
                <a:latin typeface="Meiryo UI" pitchFamily="50" charset="-128"/>
                <a:ea typeface="Meiryo UI" pitchFamily="50" charset="-128"/>
                <a:cs typeface="Meiryo UI" pitchFamily="50" charset="-128"/>
              </a:rPr>
              <a:t>３</a:t>
            </a:r>
            <a:endParaRPr kumimoji="1" lang="ja-JP" altLang="en-US" sz="2000" dirty="0">
              <a:solidFill>
                <a:schemeClr val="tx1"/>
              </a:solidFill>
              <a:latin typeface="Meiryo UI" pitchFamily="50" charset="-128"/>
              <a:ea typeface="Meiryo UI" pitchFamily="50" charset="-128"/>
              <a:cs typeface="Meiryo UI" pitchFamily="50" charset="-128"/>
            </a:endParaRPr>
          </a:p>
        </p:txBody>
      </p:sp>
      <p:sp>
        <p:nvSpPr>
          <p:cNvPr id="14" name="正方形/長方形 13"/>
          <p:cNvSpPr/>
          <p:nvPr/>
        </p:nvSpPr>
        <p:spPr>
          <a:xfrm>
            <a:off x="3876621" y="3901440"/>
            <a:ext cx="4943460" cy="64807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2000" dirty="0" smtClean="0">
                <a:solidFill>
                  <a:schemeClr val="tx1"/>
                </a:solidFill>
                <a:latin typeface="Meiryo UI" pitchFamily="50" charset="-128"/>
                <a:ea typeface="Meiryo UI" pitchFamily="50" charset="-128"/>
                <a:cs typeface="Meiryo UI" pitchFamily="50" charset="-128"/>
              </a:rPr>
              <a:t>・・・・・・・・・・・・</a:t>
            </a:r>
            <a:r>
              <a:rPr kumimoji="1" lang="ja-JP" altLang="en-US" sz="2000" dirty="0" smtClean="0">
                <a:solidFill>
                  <a:schemeClr val="tx1"/>
                </a:solidFill>
                <a:latin typeface="Meiryo UI" pitchFamily="50" charset="-128"/>
                <a:ea typeface="Meiryo UI" pitchFamily="50" charset="-128"/>
                <a:cs typeface="Meiryo UI" pitchFamily="50" charset="-128"/>
              </a:rPr>
              <a:t>・・・・・・・・・・・・・地域</a:t>
            </a:r>
            <a:r>
              <a:rPr kumimoji="1" lang="en-US" altLang="ja-JP" sz="2000" dirty="0" smtClean="0">
                <a:solidFill>
                  <a:schemeClr val="tx1"/>
                </a:solidFill>
                <a:latin typeface="Meiryo UI" pitchFamily="50" charset="-128"/>
                <a:ea typeface="Meiryo UI" pitchFamily="50" charset="-128"/>
                <a:cs typeface="Meiryo UI" pitchFamily="50" charset="-128"/>
              </a:rPr>
              <a:t>-</a:t>
            </a:r>
            <a:r>
              <a:rPr kumimoji="1" lang="ja-JP" altLang="en-US" sz="2000" dirty="0" smtClean="0">
                <a:solidFill>
                  <a:schemeClr val="tx1"/>
                </a:solidFill>
                <a:latin typeface="Meiryo UI" pitchFamily="50" charset="-128"/>
                <a:ea typeface="Meiryo UI" pitchFamily="50" charset="-128"/>
                <a:cs typeface="Meiryo UI" pitchFamily="50" charset="-128"/>
              </a:rPr>
              <a:t>５</a:t>
            </a:r>
            <a:endParaRPr kumimoji="1" lang="ja-JP" altLang="en-US" sz="2000" dirty="0">
              <a:solidFill>
                <a:schemeClr val="tx1"/>
              </a:solidFill>
              <a:latin typeface="Meiryo UI" pitchFamily="50" charset="-128"/>
              <a:ea typeface="Meiryo UI" pitchFamily="50" charset="-128"/>
              <a:cs typeface="Meiryo UI" pitchFamily="50" charset="-128"/>
            </a:endParaRPr>
          </a:p>
        </p:txBody>
      </p:sp>
    </p:spTree>
    <p:extLst>
      <p:ext uri="{BB962C8B-B14F-4D97-AF65-F5344CB8AC3E}">
        <p14:creationId xmlns="" xmlns:p14="http://schemas.microsoft.com/office/powerpoint/2010/main" val="83406821"/>
      </p:ext>
    </p:extLst>
  </p:cSld>
  <p:clrMapOvr>
    <a:masterClrMapping/>
  </p:clrMapOvr>
  <p:timing>
    <p:tnLst>
      <p:par>
        <p:cTn id="1" dur="indefinite" restart="never" nodeType="tmRoot"/>
      </p:par>
    </p:tn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正方形/長方形 14"/>
          <p:cNvSpPr/>
          <p:nvPr/>
        </p:nvSpPr>
        <p:spPr>
          <a:xfrm>
            <a:off x="395536" y="1196751"/>
            <a:ext cx="8320633" cy="1333107"/>
          </a:xfrm>
          <a:prstGeom prst="rect">
            <a:avLst/>
          </a:prstGeom>
          <a:gradFill>
            <a:gsLst>
              <a:gs pos="0">
                <a:schemeClr val="accent6">
                  <a:tint val="50000"/>
                  <a:satMod val="300000"/>
                </a:schemeClr>
              </a:gs>
              <a:gs pos="35000">
                <a:schemeClr val="accent6">
                  <a:tint val="37000"/>
                  <a:satMod val="300000"/>
                </a:schemeClr>
              </a:gs>
              <a:gs pos="100000">
                <a:schemeClr val="accent6">
                  <a:tint val="15000"/>
                  <a:satMod val="350000"/>
                </a:schemeClr>
              </a:gs>
            </a:gsLst>
            <a:lin ang="16200000" scaled="1"/>
          </a:gradFill>
          <a:ln w="12700">
            <a:solidFill>
              <a:schemeClr val="accent6">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p>
            <a:r>
              <a:rPr lang="ja-JP" altLang="en-US" sz="1600" dirty="0" smtClean="0">
                <a:solidFill>
                  <a:prstClr val="black"/>
                </a:solidFill>
                <a:latin typeface="Meiryo UI" pitchFamily="50" charset="-128"/>
                <a:ea typeface="Meiryo UI" pitchFamily="50" charset="-128"/>
                <a:cs typeface="Meiryo UI" pitchFamily="50" charset="-128"/>
              </a:rPr>
              <a:t>　　　総合区設置にあたっては、</a:t>
            </a:r>
            <a:endParaRPr lang="en-US" altLang="ja-JP" sz="1600" dirty="0" smtClean="0">
              <a:solidFill>
                <a:prstClr val="black"/>
              </a:solidFill>
              <a:latin typeface="Meiryo UI" pitchFamily="50" charset="-128"/>
              <a:ea typeface="Meiryo UI" pitchFamily="50" charset="-128"/>
              <a:cs typeface="Meiryo UI" pitchFamily="50" charset="-128"/>
            </a:endParaRPr>
          </a:p>
          <a:p>
            <a:pPr>
              <a:lnSpc>
                <a:spcPct val="150000"/>
              </a:lnSpc>
            </a:pPr>
            <a:r>
              <a:rPr lang="ja-JP" altLang="en-US" sz="1600" b="1" dirty="0" smtClean="0">
                <a:solidFill>
                  <a:prstClr val="black"/>
                </a:solidFill>
                <a:latin typeface="メイリオ" panose="020B0604030504040204" pitchFamily="50" charset="-128"/>
                <a:ea typeface="メイリオ" panose="020B0604030504040204" pitchFamily="50" charset="-128"/>
              </a:rPr>
              <a:t>  　 </a:t>
            </a:r>
            <a:r>
              <a:rPr lang="ja-JP" altLang="en-US" sz="1600" dirty="0" smtClean="0">
                <a:solidFill>
                  <a:prstClr val="black"/>
                </a:solidFill>
                <a:latin typeface="メイリオ" panose="020B0604030504040204" pitchFamily="50" charset="-128"/>
                <a:ea typeface="メイリオ" panose="020B0604030504040204" pitchFamily="50" charset="-128"/>
              </a:rPr>
              <a:t>地域の実情に応じた行政サービスをより身近なところで提供することをめざしつつ、</a:t>
            </a:r>
            <a:endParaRPr lang="en-US" altLang="ja-JP" sz="1600" dirty="0" smtClean="0">
              <a:solidFill>
                <a:prstClr val="black"/>
              </a:solidFill>
              <a:latin typeface="メイリオ" panose="020B0604030504040204" pitchFamily="50" charset="-128"/>
              <a:ea typeface="メイリオ" panose="020B0604030504040204" pitchFamily="50" charset="-128"/>
            </a:endParaRPr>
          </a:p>
          <a:p>
            <a:r>
              <a:rPr lang="ja-JP" altLang="en-US" sz="1600" dirty="0" smtClean="0">
                <a:solidFill>
                  <a:prstClr val="black"/>
                </a:solidFill>
                <a:latin typeface="メイリオ" panose="020B0604030504040204" pitchFamily="50" charset="-128"/>
                <a:ea typeface="メイリオ" panose="020B0604030504040204" pitchFamily="50" charset="-128"/>
              </a:rPr>
              <a:t>  　 行政の効率性のバランスにも考慮し、現在の</a:t>
            </a:r>
            <a:r>
              <a:rPr lang="en-US" altLang="ja-JP" sz="1600" dirty="0" smtClean="0">
                <a:solidFill>
                  <a:prstClr val="black"/>
                </a:solidFill>
                <a:latin typeface="メイリオ" panose="020B0604030504040204" pitchFamily="50" charset="-128"/>
                <a:ea typeface="メイリオ" panose="020B0604030504040204" pitchFamily="50" charset="-128"/>
              </a:rPr>
              <a:t>24</a:t>
            </a:r>
            <a:r>
              <a:rPr lang="ja-JP" altLang="en-US" sz="1600" dirty="0" smtClean="0">
                <a:solidFill>
                  <a:prstClr val="black"/>
                </a:solidFill>
                <a:latin typeface="メイリオ" panose="020B0604030504040204" pitchFamily="50" charset="-128"/>
                <a:ea typeface="メイリオ" panose="020B0604030504040204" pitchFamily="50" charset="-128"/>
              </a:rPr>
              <a:t>区を</a:t>
            </a:r>
            <a:r>
              <a:rPr lang="ja-JP" altLang="en-US" sz="1600" dirty="0" smtClean="0">
                <a:solidFill>
                  <a:prstClr val="black"/>
                </a:solidFill>
                <a:latin typeface="Meiryo UI" pitchFamily="50" charset="-128"/>
                <a:ea typeface="Meiryo UI" pitchFamily="50" charset="-128"/>
                <a:cs typeface="Meiryo UI" pitchFamily="50" charset="-128"/>
              </a:rPr>
              <a:t>８区に合区　　　　</a:t>
            </a:r>
          </a:p>
        </p:txBody>
      </p:sp>
      <p:sp>
        <p:nvSpPr>
          <p:cNvPr id="20" name="下矢印 19"/>
          <p:cNvSpPr/>
          <p:nvPr/>
        </p:nvSpPr>
        <p:spPr>
          <a:xfrm>
            <a:off x="2311850" y="2729666"/>
            <a:ext cx="4470366" cy="237874"/>
          </a:xfrm>
          <a:prstGeom prst="downArrow">
            <a:avLst>
              <a:gd name="adj1" fmla="val 50000"/>
              <a:gd name="adj2" fmla="val 100000"/>
            </a:avLst>
          </a:prstGeom>
          <a:solidFill>
            <a:schemeClr val="accent5">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b="1" dirty="0">
              <a:solidFill>
                <a:prstClr val="black"/>
              </a:solidFill>
              <a:latin typeface="Meiryo UI" panose="020B0604030504040204" pitchFamily="50" charset="-128"/>
              <a:ea typeface="Meiryo UI" panose="020B0604030504040204" pitchFamily="50" charset="-128"/>
            </a:endParaRPr>
          </a:p>
        </p:txBody>
      </p:sp>
      <p:sp>
        <p:nvSpPr>
          <p:cNvPr id="21" name="正方形/長方形 20"/>
          <p:cNvSpPr/>
          <p:nvPr/>
        </p:nvSpPr>
        <p:spPr>
          <a:xfrm>
            <a:off x="391886" y="3086100"/>
            <a:ext cx="8356577" cy="1637173"/>
          </a:xfrm>
          <a:prstGeom prst="rect">
            <a:avLst/>
          </a:prstGeom>
          <a:solidFill>
            <a:schemeClr val="accent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800100" lvl="1" indent="-800100"/>
            <a:r>
              <a:rPr lang="ja-JP" altLang="en-US" sz="1600" dirty="0" smtClean="0">
                <a:solidFill>
                  <a:prstClr val="black"/>
                </a:solidFill>
                <a:latin typeface="メイリオ" panose="020B0604030504040204" pitchFamily="50" charset="-128"/>
                <a:ea typeface="メイリオ" panose="020B0604030504040204" pitchFamily="50" charset="-128"/>
              </a:rPr>
              <a:t>　一方、市民には合区に対して、</a:t>
            </a:r>
            <a:endParaRPr lang="en-US" altLang="ja-JP" sz="1600" dirty="0" smtClean="0">
              <a:solidFill>
                <a:prstClr val="black"/>
              </a:solidFill>
              <a:latin typeface="メイリオ" panose="020B0604030504040204" pitchFamily="50" charset="-128"/>
              <a:ea typeface="メイリオ" panose="020B0604030504040204" pitchFamily="50" charset="-128"/>
            </a:endParaRPr>
          </a:p>
          <a:p>
            <a:pPr marL="800100" lvl="1" indent="-800100">
              <a:lnSpc>
                <a:spcPct val="150000"/>
              </a:lnSpc>
            </a:pPr>
            <a:r>
              <a:rPr lang="en-US" altLang="ja-JP" sz="1600" dirty="0" smtClean="0">
                <a:solidFill>
                  <a:prstClr val="black"/>
                </a:solidFill>
                <a:latin typeface="メイリオ" panose="020B0604030504040204" pitchFamily="50" charset="-128"/>
                <a:ea typeface="メイリオ" panose="020B0604030504040204" pitchFamily="50" charset="-128"/>
              </a:rPr>
              <a:t>   </a:t>
            </a:r>
            <a:r>
              <a:rPr lang="ja-JP" altLang="en-US" sz="1600" dirty="0" smtClean="0">
                <a:solidFill>
                  <a:prstClr val="black"/>
                </a:solidFill>
                <a:latin typeface="メイリオ" panose="020B0604030504040204" pitchFamily="50" charset="-128"/>
                <a:ea typeface="メイリオ" panose="020B0604030504040204" pitchFamily="50" charset="-128"/>
              </a:rPr>
              <a:t>○ 「育んできた今の地域コミュニティが壊れるのでは</a:t>
            </a:r>
            <a:r>
              <a:rPr lang="en-US" altLang="ja-JP" sz="1600" dirty="0" smtClean="0">
                <a:solidFill>
                  <a:prstClr val="black"/>
                </a:solidFill>
                <a:latin typeface="メイリオ" panose="020B0604030504040204" pitchFamily="50" charset="-128"/>
                <a:ea typeface="メイリオ" panose="020B0604030504040204" pitchFamily="50" charset="-128"/>
              </a:rPr>
              <a:t>…</a:t>
            </a:r>
            <a:r>
              <a:rPr lang="ja-JP" altLang="en-US" sz="1600" dirty="0" smtClean="0">
                <a:solidFill>
                  <a:prstClr val="black"/>
                </a:solidFill>
                <a:latin typeface="メイリオ" panose="020B0604030504040204" pitchFamily="50" charset="-128"/>
                <a:ea typeface="メイリオ" panose="020B0604030504040204" pitchFamily="50" charset="-128"/>
              </a:rPr>
              <a:t>」</a:t>
            </a:r>
            <a:endParaRPr lang="en-US" altLang="ja-JP" sz="1600" dirty="0" smtClean="0">
              <a:solidFill>
                <a:prstClr val="black"/>
              </a:solidFill>
              <a:latin typeface="メイリオ" panose="020B0604030504040204" pitchFamily="50" charset="-128"/>
              <a:ea typeface="メイリオ" panose="020B0604030504040204" pitchFamily="50" charset="-128"/>
            </a:endParaRPr>
          </a:p>
          <a:p>
            <a:pPr marL="800100" lvl="1" indent="-800100"/>
            <a:r>
              <a:rPr lang="en-US" altLang="ja-JP" sz="1600" dirty="0" smtClean="0">
                <a:solidFill>
                  <a:prstClr val="black"/>
                </a:solidFill>
                <a:latin typeface="メイリオ" panose="020B0604030504040204" pitchFamily="50" charset="-128"/>
                <a:ea typeface="メイリオ" panose="020B0604030504040204" pitchFamily="50" charset="-128"/>
              </a:rPr>
              <a:t>   </a:t>
            </a:r>
            <a:r>
              <a:rPr lang="ja-JP" altLang="en-US" sz="1600" dirty="0" smtClean="0">
                <a:solidFill>
                  <a:prstClr val="black"/>
                </a:solidFill>
                <a:latin typeface="メイリオ" panose="020B0604030504040204" pitchFamily="50" charset="-128"/>
                <a:ea typeface="メイリオ" panose="020B0604030504040204" pitchFamily="50" charset="-128"/>
              </a:rPr>
              <a:t>○ 「地域の声が届かなく</a:t>
            </a:r>
            <a:r>
              <a:rPr lang="ja-JP" altLang="en-US" sz="1600" dirty="0">
                <a:solidFill>
                  <a:prstClr val="black"/>
                </a:solidFill>
                <a:latin typeface="メイリオ" panose="020B0604030504040204" pitchFamily="50" charset="-128"/>
                <a:ea typeface="メイリオ" panose="020B0604030504040204" pitchFamily="50" charset="-128"/>
              </a:rPr>
              <a:t>なる</a:t>
            </a:r>
            <a:r>
              <a:rPr lang="ja-JP" altLang="en-US" sz="1600" dirty="0" smtClean="0">
                <a:solidFill>
                  <a:prstClr val="black"/>
                </a:solidFill>
                <a:latin typeface="メイリオ" panose="020B0604030504040204" pitchFamily="50" charset="-128"/>
                <a:ea typeface="メイリオ" panose="020B0604030504040204" pitchFamily="50" charset="-128"/>
              </a:rPr>
              <a:t>のでは</a:t>
            </a:r>
            <a:r>
              <a:rPr lang="en-US" altLang="ja-JP" sz="1600" dirty="0" smtClean="0">
                <a:solidFill>
                  <a:prstClr val="black"/>
                </a:solidFill>
                <a:latin typeface="メイリオ" panose="020B0604030504040204" pitchFamily="50" charset="-128"/>
                <a:ea typeface="メイリオ" panose="020B0604030504040204" pitchFamily="50" charset="-128"/>
              </a:rPr>
              <a:t>…</a:t>
            </a:r>
            <a:r>
              <a:rPr lang="ja-JP" altLang="en-US" sz="1600" dirty="0" smtClean="0">
                <a:solidFill>
                  <a:prstClr val="black"/>
                </a:solidFill>
                <a:latin typeface="メイリオ" panose="020B0604030504040204" pitchFamily="50" charset="-128"/>
                <a:ea typeface="メイリオ" panose="020B0604030504040204" pitchFamily="50" charset="-128"/>
              </a:rPr>
              <a:t>」</a:t>
            </a:r>
            <a:endParaRPr lang="en-US" altLang="ja-JP" sz="1600" dirty="0" smtClean="0">
              <a:solidFill>
                <a:prstClr val="black"/>
              </a:solidFill>
              <a:latin typeface="メイリオ" panose="020B0604030504040204" pitchFamily="50" charset="-128"/>
              <a:ea typeface="メイリオ" panose="020B0604030504040204" pitchFamily="50" charset="-128"/>
            </a:endParaRPr>
          </a:p>
          <a:p>
            <a:pPr marL="800100" lvl="1" indent="-800100"/>
            <a:r>
              <a:rPr lang="en-US" altLang="ja-JP" sz="1600" dirty="0" smtClean="0">
                <a:solidFill>
                  <a:prstClr val="black"/>
                </a:solidFill>
                <a:latin typeface="メイリオ" panose="020B0604030504040204" pitchFamily="50" charset="-128"/>
                <a:ea typeface="メイリオ" panose="020B0604030504040204" pitchFamily="50" charset="-128"/>
              </a:rPr>
              <a:t>   </a:t>
            </a:r>
            <a:r>
              <a:rPr lang="ja-JP" altLang="en-US" sz="1600" dirty="0" smtClean="0">
                <a:solidFill>
                  <a:prstClr val="black"/>
                </a:solidFill>
                <a:latin typeface="メイリオ" panose="020B0604030504040204" pitchFamily="50" charset="-128"/>
                <a:ea typeface="メイリオ" panose="020B0604030504040204" pitchFamily="50" charset="-128"/>
              </a:rPr>
              <a:t>○ 「区役所の窓口が、今より遠くなるのでは</a:t>
            </a:r>
            <a:r>
              <a:rPr lang="en-US" altLang="ja-JP" sz="1600" dirty="0" smtClean="0">
                <a:solidFill>
                  <a:prstClr val="black"/>
                </a:solidFill>
                <a:latin typeface="メイリオ" panose="020B0604030504040204" pitchFamily="50" charset="-128"/>
                <a:ea typeface="メイリオ" panose="020B0604030504040204" pitchFamily="50" charset="-128"/>
              </a:rPr>
              <a:t>…</a:t>
            </a:r>
            <a:r>
              <a:rPr lang="ja-JP" altLang="en-US" sz="1600" dirty="0" smtClean="0">
                <a:solidFill>
                  <a:prstClr val="black"/>
                </a:solidFill>
                <a:latin typeface="メイリオ" panose="020B0604030504040204" pitchFamily="50" charset="-128"/>
                <a:ea typeface="メイリオ" panose="020B0604030504040204" pitchFamily="50" charset="-128"/>
              </a:rPr>
              <a:t>」</a:t>
            </a:r>
            <a:endParaRPr lang="en-US" altLang="ja-JP" sz="1600" dirty="0" smtClean="0">
              <a:solidFill>
                <a:prstClr val="black"/>
              </a:solidFill>
              <a:latin typeface="メイリオ" panose="020B0604030504040204" pitchFamily="50" charset="-128"/>
              <a:ea typeface="メイリオ" panose="020B0604030504040204" pitchFamily="50" charset="-128"/>
            </a:endParaRPr>
          </a:p>
          <a:p>
            <a:pPr marL="800100" lvl="1" indent="-800100">
              <a:lnSpc>
                <a:spcPct val="150000"/>
              </a:lnSpc>
            </a:pPr>
            <a:r>
              <a:rPr lang="ja-JP" altLang="en-US" sz="1600" dirty="0" smtClean="0">
                <a:solidFill>
                  <a:prstClr val="black"/>
                </a:solidFill>
                <a:latin typeface="メイリオ" panose="020B0604030504040204" pitchFamily="50" charset="-128"/>
                <a:ea typeface="メイリオ" panose="020B0604030504040204" pitchFamily="50" charset="-128"/>
              </a:rPr>
              <a:t> 　などの不安感がある</a:t>
            </a:r>
            <a:endParaRPr lang="en-US" altLang="ja-JP" sz="1600" dirty="0" smtClean="0">
              <a:solidFill>
                <a:prstClr val="black"/>
              </a:solidFill>
              <a:latin typeface="メイリオ" panose="020B0604030504040204" pitchFamily="50" charset="-128"/>
              <a:ea typeface="メイリオ" panose="020B0604030504040204" pitchFamily="50" charset="-128"/>
            </a:endParaRPr>
          </a:p>
        </p:txBody>
      </p:sp>
      <p:sp>
        <p:nvSpPr>
          <p:cNvPr id="23" name="正方形/長方形 22"/>
          <p:cNvSpPr/>
          <p:nvPr/>
        </p:nvSpPr>
        <p:spPr>
          <a:xfrm>
            <a:off x="400050" y="5276850"/>
            <a:ext cx="8323036" cy="1457779"/>
          </a:xfrm>
          <a:prstGeom prst="rect">
            <a:avLst/>
          </a:prstGeom>
          <a:gradFill>
            <a:gsLst>
              <a:gs pos="0">
                <a:schemeClr val="accent6">
                  <a:tint val="50000"/>
                  <a:satMod val="300000"/>
                </a:schemeClr>
              </a:gs>
              <a:gs pos="35000">
                <a:schemeClr val="accent6">
                  <a:tint val="37000"/>
                  <a:satMod val="300000"/>
                </a:schemeClr>
              </a:gs>
              <a:gs pos="100000">
                <a:schemeClr val="accent6">
                  <a:tint val="15000"/>
                  <a:satMod val="350000"/>
                </a:schemeClr>
              </a:gs>
            </a:gsLst>
            <a:lin ang="16200000" scaled="1"/>
          </a:gradFill>
          <a:ln w="19050" cmpd="sng">
            <a:solidFill>
              <a:schemeClr val="accent6">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lIns="54000" rIns="54000" rtlCol="0" anchor="ctr" anchorCtr="0"/>
          <a:lstStyle/>
          <a:p>
            <a:pPr>
              <a:lnSpc>
                <a:spcPts val="2300"/>
              </a:lnSpc>
            </a:pPr>
            <a:r>
              <a:rPr lang="ja-JP" altLang="en-US" sz="1600" dirty="0" smtClean="0">
                <a:solidFill>
                  <a:prstClr val="black"/>
                </a:solidFill>
                <a:latin typeface="メイリオ" panose="020B0604030504040204" pitchFamily="50" charset="-128"/>
                <a:ea typeface="メイリオ" panose="020B0604030504040204" pitchFamily="50" charset="-128"/>
              </a:rPr>
              <a:t> 　総合区単位での地域の実情に応じた区政運営を基本とし、次の仕組みを整える</a:t>
            </a:r>
            <a:endParaRPr lang="en-US" altLang="ja-JP" sz="1600" dirty="0" smtClean="0">
              <a:solidFill>
                <a:prstClr val="black"/>
              </a:solidFill>
              <a:latin typeface="メイリオ" panose="020B0604030504040204" pitchFamily="50" charset="-128"/>
              <a:ea typeface="メイリオ" panose="020B0604030504040204" pitchFamily="50" charset="-128"/>
            </a:endParaRPr>
          </a:p>
          <a:p>
            <a:pPr>
              <a:lnSpc>
                <a:spcPts val="700"/>
              </a:lnSpc>
            </a:pPr>
            <a:endParaRPr lang="en-US" altLang="ja-JP" sz="1600" dirty="0" smtClean="0">
              <a:solidFill>
                <a:prstClr val="black"/>
              </a:solidFill>
              <a:latin typeface="メイリオ" panose="020B0604030504040204" pitchFamily="50" charset="-128"/>
              <a:ea typeface="メイリオ" panose="020B0604030504040204" pitchFamily="50" charset="-128"/>
            </a:endParaRPr>
          </a:p>
          <a:p>
            <a:pPr>
              <a:lnSpc>
                <a:spcPts val="2300"/>
              </a:lnSpc>
            </a:pPr>
            <a:r>
              <a:rPr lang="ja-JP" altLang="en-US" sz="1600" dirty="0" smtClean="0">
                <a:solidFill>
                  <a:prstClr val="black"/>
                </a:solidFill>
                <a:latin typeface="メイリオ" panose="020B0604030504040204" pitchFamily="50" charset="-128"/>
                <a:ea typeface="メイリオ" panose="020B0604030504040204" pitchFamily="50" charset="-128"/>
              </a:rPr>
              <a:t>　◆　総合区単位での住民の声を、区政に反映する仕組み</a:t>
            </a:r>
            <a:endParaRPr lang="en-US" altLang="ja-JP" sz="1600" dirty="0" smtClean="0">
              <a:solidFill>
                <a:prstClr val="black"/>
              </a:solidFill>
              <a:latin typeface="メイリオ" panose="020B0604030504040204" pitchFamily="50" charset="-128"/>
              <a:ea typeface="メイリオ" panose="020B0604030504040204" pitchFamily="50" charset="-128"/>
            </a:endParaRPr>
          </a:p>
          <a:p>
            <a:pPr>
              <a:lnSpc>
                <a:spcPts val="2300"/>
              </a:lnSpc>
            </a:pPr>
            <a:r>
              <a:rPr lang="ja-JP" altLang="en-US" sz="1600" dirty="0" smtClean="0">
                <a:solidFill>
                  <a:prstClr val="black"/>
                </a:solidFill>
                <a:latin typeface="メイリオ" panose="020B0604030504040204" pitchFamily="50" charset="-128"/>
                <a:ea typeface="メイリオ" panose="020B0604030504040204" pitchFamily="50" charset="-128"/>
              </a:rPr>
              <a:t>　◆　現在の</a:t>
            </a:r>
            <a:r>
              <a:rPr lang="en-US" altLang="ja-JP" sz="1600" dirty="0" smtClean="0">
                <a:solidFill>
                  <a:prstClr val="black"/>
                </a:solidFill>
                <a:latin typeface="メイリオ" panose="020B0604030504040204" pitchFamily="50" charset="-128"/>
                <a:ea typeface="メイリオ" panose="020B0604030504040204" pitchFamily="50" charset="-128"/>
              </a:rPr>
              <a:t>24</a:t>
            </a:r>
            <a:r>
              <a:rPr lang="ja-JP" altLang="en-US" sz="1600" dirty="0" smtClean="0">
                <a:solidFill>
                  <a:prstClr val="black"/>
                </a:solidFill>
                <a:latin typeface="メイリオ" panose="020B0604030504040204" pitchFamily="50" charset="-128"/>
                <a:ea typeface="メイリオ" panose="020B0604030504040204" pitchFamily="50" charset="-128"/>
              </a:rPr>
              <a:t>区でのコミュニティ、窓口サービスに配慮した仕組み</a:t>
            </a:r>
            <a:endParaRPr lang="en-US" altLang="ja-JP" sz="1600" dirty="0" smtClean="0">
              <a:solidFill>
                <a:prstClr val="black"/>
              </a:solidFill>
              <a:latin typeface="メイリオ" panose="020B0604030504040204" pitchFamily="50" charset="-128"/>
              <a:ea typeface="メイリオ" panose="020B0604030504040204" pitchFamily="50" charset="-128"/>
            </a:endParaRPr>
          </a:p>
        </p:txBody>
      </p:sp>
      <p:sp>
        <p:nvSpPr>
          <p:cNvPr id="16" name="正方形/長方形 15"/>
          <p:cNvSpPr/>
          <p:nvPr/>
        </p:nvSpPr>
        <p:spPr>
          <a:xfrm>
            <a:off x="-31213" y="0"/>
            <a:ext cx="9144000" cy="432000"/>
          </a:xfrm>
          <a:prstGeom prst="rect">
            <a:avLst/>
          </a:prstGeom>
          <a:gradFill>
            <a:gsLst>
              <a:gs pos="0">
                <a:schemeClr val="accent2">
                  <a:lumMod val="40000"/>
                  <a:lumOff val="60000"/>
                </a:schemeClr>
              </a:gs>
              <a:gs pos="50000">
                <a:schemeClr val="bg1"/>
              </a:gs>
              <a:gs pos="100000">
                <a:schemeClr val="accent2">
                  <a:lumMod val="40000"/>
                  <a:lumOff val="6000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r>
              <a:rPr lang="en-US" altLang="ja-JP" sz="2000" b="1" dirty="0" smtClean="0">
                <a:solidFill>
                  <a:prstClr val="black"/>
                </a:solidFill>
                <a:latin typeface="Meiryo UI" pitchFamily="50" charset="-128"/>
                <a:ea typeface="Meiryo UI" pitchFamily="50" charset="-128"/>
                <a:cs typeface="Meiryo UI" pitchFamily="50" charset="-128"/>
              </a:rPr>
              <a:t>1</a:t>
            </a:r>
            <a:r>
              <a:rPr lang="ja-JP" altLang="en-US" sz="2000" b="1" dirty="0" smtClean="0">
                <a:solidFill>
                  <a:prstClr val="black"/>
                </a:solidFill>
                <a:latin typeface="Meiryo UI" pitchFamily="50" charset="-128"/>
                <a:ea typeface="Meiryo UI" pitchFamily="50" charset="-128"/>
                <a:cs typeface="Meiryo UI" pitchFamily="50" charset="-128"/>
              </a:rPr>
              <a:t>　</a:t>
            </a:r>
            <a:r>
              <a:rPr lang="ja-JP" altLang="en-US" sz="2000" b="1" dirty="0">
                <a:solidFill>
                  <a:prstClr val="black"/>
                </a:solidFill>
                <a:latin typeface="Meiryo UI" pitchFamily="50" charset="-128"/>
                <a:ea typeface="Meiryo UI" pitchFamily="50" charset="-128"/>
                <a:cs typeface="Meiryo UI" pitchFamily="50" charset="-128"/>
              </a:rPr>
              <a:t>基本的な</a:t>
            </a:r>
            <a:r>
              <a:rPr lang="ja-JP" altLang="en-US" sz="2000" b="1" dirty="0" smtClean="0">
                <a:solidFill>
                  <a:prstClr val="black"/>
                </a:solidFill>
                <a:latin typeface="Meiryo UI" pitchFamily="50" charset="-128"/>
                <a:ea typeface="Meiryo UI" pitchFamily="50" charset="-128"/>
                <a:cs typeface="Meiryo UI" pitchFamily="50" charset="-128"/>
              </a:rPr>
              <a:t>考え方</a:t>
            </a:r>
            <a:endParaRPr lang="ja-JP" altLang="en-US" sz="2000" b="1" dirty="0">
              <a:solidFill>
                <a:prstClr val="black"/>
              </a:solidFill>
              <a:latin typeface="Meiryo UI" pitchFamily="50" charset="-128"/>
              <a:ea typeface="Meiryo UI" pitchFamily="50" charset="-128"/>
              <a:cs typeface="Meiryo UI" pitchFamily="50" charset="-128"/>
            </a:endParaRPr>
          </a:p>
        </p:txBody>
      </p:sp>
      <p:sp>
        <p:nvSpPr>
          <p:cNvPr id="19" name="テキスト ボックス 18"/>
          <p:cNvSpPr txBox="1"/>
          <p:nvPr/>
        </p:nvSpPr>
        <p:spPr>
          <a:xfrm>
            <a:off x="-121196" y="476672"/>
            <a:ext cx="5217337" cy="384721"/>
          </a:xfrm>
          <a:prstGeom prst="rect">
            <a:avLst/>
          </a:prstGeom>
          <a:noFill/>
        </p:spPr>
        <p:txBody>
          <a:bodyPr wrap="square" rtlCol="0">
            <a:spAutoFit/>
          </a:bodyPr>
          <a:lstStyle/>
          <a:p>
            <a:r>
              <a:rPr lang="ja-JP" altLang="en-US" sz="1900" b="1"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（１）住民意見を反映するための仕組みの構築</a:t>
            </a:r>
            <a:endParaRPr lang="ja-JP" altLang="en-US" sz="19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24" name="下矢印 23"/>
          <p:cNvSpPr/>
          <p:nvPr/>
        </p:nvSpPr>
        <p:spPr>
          <a:xfrm>
            <a:off x="2311850" y="4862928"/>
            <a:ext cx="4470366" cy="237874"/>
          </a:xfrm>
          <a:prstGeom prst="downArrow">
            <a:avLst>
              <a:gd name="adj1" fmla="val 50000"/>
              <a:gd name="adj2" fmla="val 100000"/>
            </a:avLst>
          </a:prstGeom>
          <a:solidFill>
            <a:schemeClr val="accent5">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b="1" dirty="0">
              <a:solidFill>
                <a:prstClr val="black"/>
              </a:solidFill>
              <a:latin typeface="Meiryo UI" panose="020B0604030504040204" pitchFamily="50" charset="-128"/>
              <a:ea typeface="Meiryo UI" panose="020B0604030504040204" pitchFamily="50" charset="-128"/>
            </a:endParaRPr>
          </a:p>
        </p:txBody>
      </p:sp>
      <p:sp>
        <p:nvSpPr>
          <p:cNvPr id="25" name="ホームベース 24"/>
          <p:cNvSpPr/>
          <p:nvPr/>
        </p:nvSpPr>
        <p:spPr>
          <a:xfrm>
            <a:off x="395536" y="933450"/>
            <a:ext cx="2218124" cy="319370"/>
          </a:xfrm>
          <a:prstGeom prst="homePlate">
            <a:avLst/>
          </a:prstGeom>
          <a:solidFill>
            <a:schemeClr val="bg1"/>
          </a:solidFill>
          <a:ln w="127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kumimoji="1" lang="ja-JP" altLang="en-US" b="1" dirty="0" smtClean="0">
                <a:latin typeface="Meiryo UI" pitchFamily="50" charset="-128"/>
                <a:ea typeface="Meiryo UI" pitchFamily="50" charset="-128"/>
                <a:cs typeface="Meiryo UI" pitchFamily="50" charset="-128"/>
              </a:rPr>
              <a:t>　</a:t>
            </a:r>
            <a:r>
              <a:rPr kumimoji="1" lang="ja-JP" altLang="en-US" b="1" dirty="0" smtClean="0">
                <a:solidFill>
                  <a:schemeClr val="tx1"/>
                </a:solidFill>
                <a:latin typeface="Meiryo UI" pitchFamily="50" charset="-128"/>
                <a:ea typeface="Meiryo UI" pitchFamily="50" charset="-128"/>
                <a:cs typeface="Meiryo UI" pitchFamily="50" charset="-128"/>
              </a:rPr>
              <a:t>制度検討の背景</a:t>
            </a:r>
            <a:endParaRPr kumimoji="1" lang="ja-JP" altLang="en-US" b="1" dirty="0">
              <a:latin typeface="Meiryo UI" pitchFamily="50" charset="-128"/>
              <a:ea typeface="Meiryo UI" pitchFamily="50" charset="-128"/>
              <a:cs typeface="Meiryo UI" pitchFamily="50" charset="-128"/>
            </a:endParaRPr>
          </a:p>
        </p:txBody>
      </p:sp>
      <p:sp>
        <p:nvSpPr>
          <p:cNvPr id="11" name="正方形/長方形 27"/>
          <p:cNvSpPr>
            <a:spLocks noChangeArrowheads="1"/>
          </p:cNvSpPr>
          <p:nvPr/>
        </p:nvSpPr>
        <p:spPr bwMode="auto">
          <a:xfrm>
            <a:off x="8112125" y="24526"/>
            <a:ext cx="1031875" cy="261937"/>
          </a:xfrm>
          <a:prstGeom prst="rect">
            <a:avLst/>
          </a:prstGeom>
          <a:noFill/>
          <a:ln w="9525">
            <a:noFill/>
            <a:miter lim="800000"/>
            <a:headEnd/>
            <a:tailEnd/>
          </a:ln>
        </p:spPr>
        <p:txBody>
          <a:bodyPr>
            <a:spAutoFit/>
          </a:bodyPr>
          <a:lstStyle/>
          <a:p>
            <a:pPr algn="r"/>
            <a:r>
              <a:rPr lang="ja-JP" altLang="en-US" sz="1100" b="1" dirty="0">
                <a:solidFill>
                  <a:srgbClr val="000000"/>
                </a:solidFill>
                <a:latin typeface="ＭＳ Ｐゴシック" charset="-128"/>
                <a:ea typeface="Meiryo UI" pitchFamily="50" charset="-128"/>
                <a:cs typeface="Meiryo UI" pitchFamily="50" charset="-128"/>
              </a:rPr>
              <a:t> </a:t>
            </a:r>
            <a:r>
              <a:rPr lang="ja-JP" altLang="en-US" sz="1100" b="1" dirty="0" smtClean="0">
                <a:solidFill>
                  <a:srgbClr val="000000"/>
                </a:solidFill>
                <a:latin typeface="ＭＳ Ｐゴシック" charset="-128"/>
                <a:ea typeface="Meiryo UI" pitchFamily="50" charset="-128"/>
                <a:cs typeface="Meiryo UI" pitchFamily="50" charset="-128"/>
              </a:rPr>
              <a:t>地域</a:t>
            </a:r>
            <a:r>
              <a:rPr lang="en-US" altLang="ja-JP" sz="1100" b="1" dirty="0" smtClean="0">
                <a:solidFill>
                  <a:srgbClr val="000000"/>
                </a:solidFill>
                <a:latin typeface="ＭＳ Ｐゴシック" charset="-128"/>
                <a:ea typeface="Meiryo UI" pitchFamily="50" charset="-128"/>
                <a:cs typeface="Meiryo UI" pitchFamily="50" charset="-128"/>
              </a:rPr>
              <a:t>-</a:t>
            </a:r>
            <a:r>
              <a:rPr lang="ja-JP" altLang="en-US" sz="1100" b="1" dirty="0" smtClean="0">
                <a:solidFill>
                  <a:srgbClr val="000000"/>
                </a:solidFill>
                <a:latin typeface="ＭＳ Ｐゴシック" charset="-128"/>
                <a:ea typeface="Meiryo UI" pitchFamily="50" charset="-128"/>
                <a:cs typeface="Meiryo UI" pitchFamily="50" charset="-128"/>
              </a:rPr>
              <a:t>１</a:t>
            </a:r>
            <a:endParaRPr lang="ja-JP" altLang="en-US" sz="1200" b="1" dirty="0">
              <a:solidFill>
                <a:srgbClr val="000000"/>
              </a:solidFill>
              <a:latin typeface="ＭＳ Ｐゴシック" charset="-128"/>
              <a:ea typeface="Meiryo UI" pitchFamily="50" charset="-128"/>
              <a:cs typeface="Meiryo UI" pitchFamily="50" charset="-128"/>
            </a:endParaRPr>
          </a:p>
        </p:txBody>
      </p:sp>
      <p:sp>
        <p:nvSpPr>
          <p:cNvPr id="13" name="ホームベース 12"/>
          <p:cNvSpPr/>
          <p:nvPr/>
        </p:nvSpPr>
        <p:spPr>
          <a:xfrm>
            <a:off x="395536" y="5085184"/>
            <a:ext cx="1080120" cy="288032"/>
          </a:xfrm>
          <a:prstGeom prst="homePlate">
            <a:avLst/>
          </a:prstGeom>
          <a:solidFill>
            <a:schemeClr val="bg1"/>
          </a:solidFill>
          <a:ln w="127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ja-JP" altLang="en-US" b="1" dirty="0" smtClean="0">
                <a:solidFill>
                  <a:schemeClr val="tx1"/>
                </a:solidFill>
                <a:latin typeface="Meiryo UI" pitchFamily="50" charset="-128"/>
                <a:ea typeface="Meiryo UI" pitchFamily="50" charset="-128"/>
                <a:cs typeface="Meiryo UI" pitchFamily="50" charset="-128"/>
              </a:rPr>
              <a:t>  対応</a:t>
            </a:r>
            <a:endParaRPr kumimoji="1" lang="ja-JP" altLang="en-US" b="1" dirty="0">
              <a:solidFill>
                <a:schemeClr val="tx1"/>
              </a:solidFill>
              <a:latin typeface="Meiryo UI" pitchFamily="50" charset="-128"/>
              <a:ea typeface="Meiryo UI" pitchFamily="50" charset="-128"/>
              <a:cs typeface="Meiryo UI" pitchFamily="50" charset="-128"/>
            </a:endParaRPr>
          </a:p>
        </p:txBody>
      </p:sp>
    </p:spTree>
    <p:extLst>
      <p:ext uri="{BB962C8B-B14F-4D97-AF65-F5344CB8AC3E}">
        <p14:creationId xmlns="" xmlns:p14="http://schemas.microsoft.com/office/powerpoint/2010/main" val="1815278573"/>
      </p:ext>
    </p:extLst>
  </p:cSld>
  <p:clrMapOvr>
    <a:masterClrMapping/>
  </p:clrMapOvr>
  <p:timing>
    <p:tnLst>
      <p:par>
        <p:cTn id="1" dur="indefinite" restart="never" nodeType="tmRoot"/>
      </p:par>
    </p:tn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正方形/長方形 8"/>
          <p:cNvSpPr/>
          <p:nvPr/>
        </p:nvSpPr>
        <p:spPr>
          <a:xfrm>
            <a:off x="-4507" y="-4500"/>
            <a:ext cx="8896987" cy="432000"/>
          </a:xfrm>
          <a:prstGeom prst="rect">
            <a:avLst/>
          </a:prstGeom>
          <a:gradFill flip="none" rotWithShape="1">
            <a:gsLst>
              <a:gs pos="0">
                <a:srgbClr val="FFFF00">
                  <a:shade val="30000"/>
                  <a:satMod val="115000"/>
                </a:srgbClr>
              </a:gs>
              <a:gs pos="50000">
                <a:srgbClr val="FFFF00">
                  <a:shade val="67500"/>
                  <a:satMod val="115000"/>
                </a:srgbClr>
              </a:gs>
              <a:gs pos="100000">
                <a:srgbClr val="FFFF00">
                  <a:shade val="100000"/>
                  <a:satMod val="115000"/>
                </a:srgbClr>
              </a:gs>
            </a:gsLst>
            <a:path path="circle">
              <a:fillToRect l="100000" b="100000"/>
            </a:path>
            <a:tileRect t="-100000" r="-10000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r>
              <a:rPr lang="ja-JP" altLang="en-US" sz="2400" b="1" dirty="0">
                <a:solidFill>
                  <a:prstClr val="black"/>
                </a:solidFill>
                <a:latin typeface="Meiryo UI" pitchFamily="50" charset="-128"/>
                <a:ea typeface="Meiryo UI" pitchFamily="50" charset="-128"/>
                <a:cs typeface="Meiryo UI" pitchFamily="50" charset="-128"/>
              </a:rPr>
              <a:t>１</a:t>
            </a:r>
            <a:r>
              <a:rPr lang="ja-JP" altLang="en-US" sz="2400" b="1" dirty="0" smtClean="0">
                <a:solidFill>
                  <a:prstClr val="black"/>
                </a:solidFill>
                <a:latin typeface="Meiryo UI" pitchFamily="50" charset="-128"/>
                <a:ea typeface="Meiryo UI" pitchFamily="50" charset="-128"/>
                <a:cs typeface="Meiryo UI" pitchFamily="50" charset="-128"/>
              </a:rPr>
              <a:t>　基本的な</a:t>
            </a:r>
            <a:r>
              <a:rPr lang="ja-JP" altLang="en-US" sz="2400" b="1" dirty="0">
                <a:solidFill>
                  <a:prstClr val="black"/>
                </a:solidFill>
                <a:latin typeface="Meiryo UI" pitchFamily="50" charset="-128"/>
                <a:ea typeface="Meiryo UI" pitchFamily="50" charset="-128"/>
                <a:cs typeface="Meiryo UI" pitchFamily="50" charset="-128"/>
              </a:rPr>
              <a:t>考え方</a:t>
            </a:r>
            <a:r>
              <a:rPr lang="ja-JP" altLang="en-US" sz="2400" b="1" dirty="0" smtClean="0">
                <a:solidFill>
                  <a:prstClr val="black"/>
                </a:solidFill>
                <a:latin typeface="Meiryo UI" pitchFamily="50" charset="-128"/>
                <a:ea typeface="Meiryo UI" pitchFamily="50" charset="-128"/>
                <a:cs typeface="Meiryo UI" pitchFamily="50" charset="-128"/>
              </a:rPr>
              <a:t>（効果）</a:t>
            </a:r>
            <a:endParaRPr lang="ja-JP" altLang="en-US" sz="2400" b="1" dirty="0">
              <a:solidFill>
                <a:prstClr val="black"/>
              </a:solidFill>
              <a:latin typeface="Meiryo UI" pitchFamily="50" charset="-128"/>
              <a:ea typeface="Meiryo UI" pitchFamily="50" charset="-128"/>
              <a:cs typeface="Meiryo UI" pitchFamily="50" charset="-128"/>
            </a:endParaRPr>
          </a:p>
        </p:txBody>
      </p:sp>
      <p:sp>
        <p:nvSpPr>
          <p:cNvPr id="7" name="スライド番号プレースホルダー 2"/>
          <p:cNvSpPr txBox="1">
            <a:spLocks/>
          </p:cNvSpPr>
          <p:nvPr/>
        </p:nvSpPr>
        <p:spPr>
          <a:xfrm>
            <a:off x="7032206" y="13123"/>
            <a:ext cx="2125114" cy="365125"/>
          </a:xfrm>
          <a:prstGeom prst="rect">
            <a:avLst/>
          </a:prstGeom>
        </p:spPr>
        <p:txBody>
          <a:bodyPr vert="horz" lIns="91440" tIns="45720" rIns="91440" bIns="45720" rtlCol="0" anchor="ctr"/>
          <a:lstStyle/>
          <a:p>
            <a:pPr algn="r">
              <a:defRPr/>
            </a:pPr>
            <a:r>
              <a:rPr lang="ja-JP" altLang="en-US" sz="1600" kern="0" dirty="0">
                <a:solidFill>
                  <a:sysClr val="windowText" lastClr="000000"/>
                </a:solidFill>
                <a:latin typeface="HGPｺﾞｼｯｸE" pitchFamily="50" charset="-128"/>
                <a:ea typeface="HGPｺﾞｼｯｸE" pitchFamily="50" charset="-128"/>
              </a:rPr>
              <a:t>３</a:t>
            </a:r>
          </a:p>
        </p:txBody>
      </p:sp>
      <p:sp>
        <p:nvSpPr>
          <p:cNvPr id="19" name="正方形/長方形 18"/>
          <p:cNvSpPr/>
          <p:nvPr/>
        </p:nvSpPr>
        <p:spPr>
          <a:xfrm>
            <a:off x="396240" y="2780928"/>
            <a:ext cx="8321039" cy="1512168"/>
          </a:xfrm>
          <a:prstGeom prst="rect">
            <a:avLst/>
          </a:prstGeom>
          <a:gradFill flip="none" rotWithShape="1">
            <a:gsLst>
              <a:gs pos="0">
                <a:schemeClr val="accent6">
                  <a:tint val="66000"/>
                  <a:satMod val="160000"/>
                </a:schemeClr>
              </a:gs>
              <a:gs pos="50000">
                <a:schemeClr val="accent6">
                  <a:tint val="44500"/>
                  <a:satMod val="160000"/>
                </a:schemeClr>
              </a:gs>
              <a:gs pos="100000">
                <a:schemeClr val="accent6">
                  <a:tint val="23500"/>
                  <a:satMod val="160000"/>
                </a:schemeClr>
              </a:gs>
            </a:gsLst>
            <a:lin ang="16200000" scaled="1"/>
            <a:tileRect/>
          </a:gradFill>
          <a:ln w="12700" cmpd="sng">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lIns="54000" rIns="54000" rtlCol="0" anchor="t" anchorCtr="0"/>
          <a:lstStyle/>
          <a:p>
            <a:pPr>
              <a:lnSpc>
                <a:spcPct val="150000"/>
              </a:lnSpc>
            </a:pPr>
            <a:r>
              <a:rPr lang="ja-JP" altLang="en-US" sz="1700"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　  住民自治の強化や住民と行政との協働の推進などを目的とした地方自治法上の　　</a:t>
            </a:r>
            <a:endParaRPr lang="en-US" altLang="ja-JP" sz="1700"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a:lnSpc>
                <a:spcPts val="2300"/>
              </a:lnSpc>
            </a:pPr>
            <a:r>
              <a:rPr lang="ja-JP" altLang="en-US" sz="1700"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　  制度である「</a:t>
            </a:r>
            <a:r>
              <a:rPr lang="ja-JP" altLang="en-US" sz="17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地域自治</a:t>
            </a:r>
            <a:r>
              <a:rPr lang="ja-JP" altLang="en-US" sz="1700"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区」を現在の地域コミュニティの単位である</a:t>
            </a:r>
            <a:r>
              <a:rPr lang="en-US" altLang="ja-JP" sz="1700"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24</a:t>
            </a:r>
            <a:r>
              <a:rPr lang="ja-JP" altLang="en-US" sz="1700"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区単位で設置</a:t>
            </a:r>
            <a:endParaRPr lang="en-US" altLang="ja-JP" sz="1700"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a:lnSpc>
                <a:spcPts val="2300"/>
              </a:lnSpc>
            </a:pPr>
            <a:endParaRPr lang="en-US" altLang="ja-JP" sz="1700"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16" name="角丸四角形 15"/>
          <p:cNvSpPr/>
          <p:nvPr/>
        </p:nvSpPr>
        <p:spPr>
          <a:xfrm>
            <a:off x="403860" y="5085184"/>
            <a:ext cx="8313419" cy="1504103"/>
          </a:xfrm>
          <a:prstGeom prst="roundRect">
            <a:avLst>
              <a:gd name="adj" fmla="val 8560"/>
            </a:avLst>
          </a:prstGeom>
          <a:gradFill flip="none" rotWithShape="1">
            <a:gsLst>
              <a:gs pos="0">
                <a:schemeClr val="accent6">
                  <a:tint val="66000"/>
                  <a:satMod val="160000"/>
                </a:schemeClr>
              </a:gs>
              <a:gs pos="50000">
                <a:schemeClr val="accent6">
                  <a:tint val="44500"/>
                  <a:satMod val="160000"/>
                </a:schemeClr>
              </a:gs>
              <a:gs pos="100000">
                <a:schemeClr val="accent6">
                  <a:tint val="23500"/>
                  <a:satMod val="160000"/>
                </a:schemeClr>
              </a:gs>
            </a:gsLst>
            <a:lin ang="16200000" scaled="1"/>
            <a:tileRect/>
          </a:gradFill>
          <a:ln w="19050" cmpd="sng">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lIns="54000" rIns="54000" rtlCol="0" anchor="ctr" anchorCtr="0"/>
          <a:lstStyle/>
          <a:p>
            <a:pPr>
              <a:lnSpc>
                <a:spcPts val="2300"/>
              </a:lnSpc>
            </a:pPr>
            <a:r>
              <a:rPr lang="ja-JP" altLang="en-US" sz="1700"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 　 ◆　地域</a:t>
            </a:r>
            <a:r>
              <a:rPr lang="ja-JP" altLang="en-US" sz="17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自治区の事務所を</a:t>
            </a:r>
            <a:r>
              <a:rPr lang="ja-JP" altLang="en-US" sz="1700"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設置</a:t>
            </a:r>
            <a:endParaRPr lang="en-US" altLang="ja-JP" sz="17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a:lnSpc>
                <a:spcPts val="2300"/>
              </a:lnSpc>
            </a:pPr>
            <a:r>
              <a:rPr lang="ja-JP" altLang="en-US" sz="1700"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　　     　</a:t>
            </a:r>
            <a:r>
              <a:rPr lang="ja-JP" altLang="en-US" sz="17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　</a:t>
            </a:r>
            <a:r>
              <a:rPr lang="ja-JP" altLang="en-US" sz="1700"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　窓口サービスを継続して実施することで住民の利便性を維持</a:t>
            </a:r>
            <a:endParaRPr lang="en-US" altLang="ja-JP" sz="1700"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a:lnSpc>
                <a:spcPct val="150000"/>
              </a:lnSpc>
            </a:pPr>
            <a:r>
              <a:rPr lang="ja-JP" altLang="en-US" sz="1700"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 　 ◆　地域協</a:t>
            </a:r>
            <a:r>
              <a:rPr lang="ja-JP" altLang="en-US" sz="17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議会を</a:t>
            </a:r>
            <a:r>
              <a:rPr lang="ja-JP" altLang="en-US" sz="1700"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設置</a:t>
            </a:r>
            <a:endParaRPr lang="en-US" altLang="ja-JP" sz="17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a:lnSpc>
                <a:spcPts val="2300"/>
              </a:lnSpc>
            </a:pPr>
            <a:r>
              <a:rPr lang="ja-JP" altLang="en-US" sz="1700"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　　     　　⇒　地域住民の多様な意見を市政・区政に反映</a:t>
            </a:r>
            <a:endParaRPr lang="en-US" altLang="ja-JP" sz="1700"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13" name="大かっこ 12"/>
          <p:cNvSpPr/>
          <p:nvPr/>
        </p:nvSpPr>
        <p:spPr>
          <a:xfrm>
            <a:off x="755576" y="3690138"/>
            <a:ext cx="5472507" cy="386934"/>
          </a:xfrm>
          <a:prstGeom prst="bracketPair">
            <a:avLst/>
          </a:prstGeom>
        </p:spPr>
        <p:style>
          <a:lnRef idx="1">
            <a:schemeClr val="dk1"/>
          </a:lnRef>
          <a:fillRef idx="0">
            <a:schemeClr val="dk1"/>
          </a:fillRef>
          <a:effectRef idx="0">
            <a:schemeClr val="dk1"/>
          </a:effectRef>
          <a:fontRef idx="minor">
            <a:schemeClr val="tx1"/>
          </a:fontRef>
        </p:style>
        <p:txBody>
          <a:bodyPr rtlCol="0" anchor="ctr"/>
          <a:lstStyle/>
          <a:p>
            <a:pPr algn="ctr"/>
            <a:r>
              <a:rPr lang="ja-JP" altLang="en-US" sz="1500"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名称は、○○地域自治区とする（○○には、現在の区名を残す）</a:t>
            </a:r>
            <a:endParaRPr lang="ja-JP" altLang="en-US" sz="15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11" name="正方形/長方形 10"/>
          <p:cNvSpPr/>
          <p:nvPr/>
        </p:nvSpPr>
        <p:spPr>
          <a:xfrm>
            <a:off x="-14086" y="0"/>
            <a:ext cx="9144000" cy="432000"/>
          </a:xfrm>
          <a:prstGeom prst="rect">
            <a:avLst/>
          </a:prstGeom>
          <a:gradFill>
            <a:gsLst>
              <a:gs pos="0">
                <a:schemeClr val="accent2">
                  <a:lumMod val="40000"/>
                  <a:lumOff val="60000"/>
                </a:schemeClr>
              </a:gs>
              <a:gs pos="50000">
                <a:schemeClr val="bg1"/>
              </a:gs>
              <a:gs pos="100000">
                <a:schemeClr val="accent2">
                  <a:lumMod val="40000"/>
                  <a:lumOff val="6000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r>
              <a:rPr lang="en-US" altLang="ja-JP" sz="2000" b="1" dirty="0" smtClean="0">
                <a:solidFill>
                  <a:prstClr val="black"/>
                </a:solidFill>
                <a:latin typeface="Meiryo UI" pitchFamily="50" charset="-128"/>
                <a:ea typeface="Meiryo UI" pitchFamily="50" charset="-128"/>
                <a:cs typeface="Meiryo UI" pitchFamily="50" charset="-128"/>
              </a:rPr>
              <a:t>1</a:t>
            </a:r>
            <a:r>
              <a:rPr lang="ja-JP" altLang="en-US" sz="2000" b="1" dirty="0" smtClean="0">
                <a:solidFill>
                  <a:prstClr val="black"/>
                </a:solidFill>
                <a:latin typeface="Meiryo UI" pitchFamily="50" charset="-128"/>
                <a:ea typeface="Meiryo UI" pitchFamily="50" charset="-128"/>
                <a:cs typeface="Meiryo UI" pitchFamily="50" charset="-128"/>
              </a:rPr>
              <a:t>　</a:t>
            </a:r>
            <a:r>
              <a:rPr lang="ja-JP" altLang="en-US" sz="2000" b="1" dirty="0">
                <a:solidFill>
                  <a:prstClr val="black"/>
                </a:solidFill>
                <a:latin typeface="Meiryo UI" pitchFamily="50" charset="-128"/>
                <a:ea typeface="Meiryo UI" pitchFamily="50" charset="-128"/>
                <a:cs typeface="Meiryo UI" pitchFamily="50" charset="-128"/>
              </a:rPr>
              <a:t>基本的な</a:t>
            </a:r>
            <a:r>
              <a:rPr lang="ja-JP" altLang="en-US" sz="2000" b="1" dirty="0" smtClean="0">
                <a:solidFill>
                  <a:prstClr val="black"/>
                </a:solidFill>
                <a:latin typeface="Meiryo UI" pitchFamily="50" charset="-128"/>
                <a:ea typeface="Meiryo UI" pitchFamily="50" charset="-128"/>
                <a:cs typeface="Meiryo UI" pitchFamily="50" charset="-128"/>
              </a:rPr>
              <a:t>考え方</a:t>
            </a:r>
            <a:endParaRPr lang="ja-JP" altLang="en-US" sz="2000" b="1" dirty="0">
              <a:solidFill>
                <a:prstClr val="black"/>
              </a:solidFill>
              <a:latin typeface="Meiryo UI" pitchFamily="50" charset="-128"/>
              <a:ea typeface="Meiryo UI" pitchFamily="50" charset="-128"/>
              <a:cs typeface="Meiryo UI" pitchFamily="50" charset="-128"/>
            </a:endParaRPr>
          </a:p>
        </p:txBody>
      </p:sp>
      <p:sp>
        <p:nvSpPr>
          <p:cNvPr id="18" name="正方形/長方形 17"/>
          <p:cNvSpPr/>
          <p:nvPr/>
        </p:nvSpPr>
        <p:spPr>
          <a:xfrm>
            <a:off x="396240" y="980728"/>
            <a:ext cx="8323018" cy="802837"/>
          </a:xfrm>
          <a:prstGeom prst="rect">
            <a:avLst/>
          </a:prstGeom>
          <a:gradFill flip="none" rotWithShape="1">
            <a:gsLst>
              <a:gs pos="0">
                <a:schemeClr val="accent6">
                  <a:tint val="66000"/>
                  <a:satMod val="160000"/>
                </a:schemeClr>
              </a:gs>
              <a:gs pos="50000">
                <a:schemeClr val="accent6">
                  <a:tint val="44500"/>
                  <a:satMod val="160000"/>
                </a:schemeClr>
              </a:gs>
              <a:gs pos="100000">
                <a:schemeClr val="accent6">
                  <a:tint val="23500"/>
                  <a:satMod val="160000"/>
                </a:schemeClr>
              </a:gs>
            </a:gsLst>
            <a:lin ang="16200000" scaled="1"/>
            <a:tileRect/>
          </a:gradFill>
          <a:ln w="12700" cmpd="sng">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lIns="54000" rIns="54000" rtlCol="0" anchor="ctr" anchorCtr="0"/>
          <a:lstStyle/>
          <a:p>
            <a:pPr>
              <a:lnSpc>
                <a:spcPts val="2300"/>
              </a:lnSpc>
              <a:tabLst>
                <a:tab pos="7896225" algn="l"/>
              </a:tabLst>
            </a:pPr>
            <a:r>
              <a:rPr lang="ja-JP" altLang="en-US" sz="1700"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　　総合区全体の観点から、住民意見を区政に反映するため、８総合区それぞれに</a:t>
            </a:r>
            <a:endParaRPr lang="en-US" altLang="ja-JP" sz="1700"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a:lnSpc>
                <a:spcPts val="2300"/>
              </a:lnSpc>
              <a:tabLst>
                <a:tab pos="7896225" algn="l"/>
              </a:tabLst>
            </a:pPr>
            <a:r>
              <a:rPr lang="ja-JP" altLang="en-US" sz="1700"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　　「総合区政会議」を設置</a:t>
            </a:r>
            <a:endParaRPr lang="en-US" altLang="ja-JP" sz="17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29" name="右矢印 28"/>
          <p:cNvSpPr/>
          <p:nvPr/>
        </p:nvSpPr>
        <p:spPr>
          <a:xfrm rot="5400000">
            <a:off x="4374772" y="2674372"/>
            <a:ext cx="228580" cy="4042092"/>
          </a:xfrm>
          <a:prstGeom prst="rightArrow">
            <a:avLst>
              <a:gd name="adj1" fmla="val 50000"/>
              <a:gd name="adj2" fmla="val 114286"/>
            </a:avLst>
          </a:prstGeom>
          <a:solidFill>
            <a:schemeClr val="accent5">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vert="eaVert" rtlCol="0" anchor="ctr"/>
          <a:lstStyle/>
          <a:p>
            <a:pPr algn="ctr"/>
            <a:endParaRPr lang="ja-JP" altLang="en-US" dirty="0">
              <a:solidFill>
                <a:prstClr val="white"/>
              </a:solidFill>
            </a:endParaRPr>
          </a:p>
        </p:txBody>
      </p:sp>
      <p:sp>
        <p:nvSpPr>
          <p:cNvPr id="25" name="テキスト ボックス 24"/>
          <p:cNvSpPr txBox="1"/>
          <p:nvPr/>
        </p:nvSpPr>
        <p:spPr>
          <a:xfrm>
            <a:off x="-121196" y="548680"/>
            <a:ext cx="7861548" cy="384721"/>
          </a:xfrm>
          <a:prstGeom prst="rect">
            <a:avLst/>
          </a:prstGeom>
          <a:noFill/>
        </p:spPr>
        <p:txBody>
          <a:bodyPr wrap="square" rtlCol="0">
            <a:spAutoFit/>
          </a:bodyPr>
          <a:lstStyle/>
          <a:p>
            <a:r>
              <a:rPr lang="ja-JP" altLang="en-US" sz="1900" b="1"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（２）総合区政会議の設置</a:t>
            </a:r>
            <a:endParaRPr lang="ja-JP" altLang="en-US" sz="19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27" name="テキスト ボックス 26"/>
          <p:cNvSpPr txBox="1"/>
          <p:nvPr/>
        </p:nvSpPr>
        <p:spPr>
          <a:xfrm>
            <a:off x="-102940" y="2286000"/>
            <a:ext cx="9278516" cy="384721"/>
          </a:xfrm>
          <a:prstGeom prst="rect">
            <a:avLst/>
          </a:prstGeom>
          <a:noFill/>
        </p:spPr>
        <p:txBody>
          <a:bodyPr wrap="square" rtlCol="0">
            <a:spAutoFit/>
          </a:bodyPr>
          <a:lstStyle/>
          <a:p>
            <a:r>
              <a:rPr lang="ja-JP" altLang="en-US" sz="1900" b="1"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（３）地域自治区の設置</a:t>
            </a:r>
            <a:endParaRPr lang="en-US" altLang="ja-JP" sz="1900" b="1"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17" name="正方形/長方形 27"/>
          <p:cNvSpPr>
            <a:spLocks noChangeArrowheads="1"/>
          </p:cNvSpPr>
          <p:nvPr/>
        </p:nvSpPr>
        <p:spPr bwMode="auto">
          <a:xfrm>
            <a:off x="8112125" y="6585592"/>
            <a:ext cx="1031875" cy="261937"/>
          </a:xfrm>
          <a:prstGeom prst="rect">
            <a:avLst/>
          </a:prstGeom>
          <a:noFill/>
          <a:ln w="9525">
            <a:noFill/>
            <a:miter lim="800000"/>
            <a:headEnd/>
            <a:tailEnd/>
          </a:ln>
        </p:spPr>
        <p:txBody>
          <a:bodyPr>
            <a:spAutoFit/>
          </a:bodyPr>
          <a:lstStyle/>
          <a:p>
            <a:pPr algn="r"/>
            <a:r>
              <a:rPr lang="ja-JP" altLang="en-US" sz="1100" b="1" dirty="0">
                <a:solidFill>
                  <a:srgbClr val="000000"/>
                </a:solidFill>
                <a:latin typeface="ＭＳ Ｐゴシック" charset="-128"/>
                <a:ea typeface="Meiryo UI" pitchFamily="50" charset="-128"/>
                <a:cs typeface="Meiryo UI" pitchFamily="50" charset="-128"/>
              </a:rPr>
              <a:t> </a:t>
            </a:r>
            <a:r>
              <a:rPr lang="ja-JP" altLang="en-US" sz="1100" b="1" dirty="0" smtClean="0">
                <a:solidFill>
                  <a:srgbClr val="000000"/>
                </a:solidFill>
                <a:latin typeface="ＭＳ Ｐゴシック" charset="-128"/>
                <a:ea typeface="Meiryo UI" pitchFamily="50" charset="-128"/>
                <a:cs typeface="Meiryo UI" pitchFamily="50" charset="-128"/>
              </a:rPr>
              <a:t>地域</a:t>
            </a:r>
            <a:r>
              <a:rPr lang="en-US" altLang="ja-JP" sz="1100" b="1" dirty="0" smtClean="0">
                <a:solidFill>
                  <a:srgbClr val="000000"/>
                </a:solidFill>
                <a:latin typeface="ＭＳ Ｐゴシック" charset="-128"/>
                <a:ea typeface="Meiryo UI" pitchFamily="50" charset="-128"/>
                <a:cs typeface="Meiryo UI" pitchFamily="50" charset="-128"/>
              </a:rPr>
              <a:t>-</a:t>
            </a:r>
            <a:r>
              <a:rPr lang="ja-JP" altLang="en-US" sz="1100" b="1" dirty="0" smtClean="0">
                <a:solidFill>
                  <a:srgbClr val="000000"/>
                </a:solidFill>
                <a:latin typeface="ＭＳ Ｐゴシック" charset="-128"/>
                <a:ea typeface="Meiryo UI" pitchFamily="50" charset="-128"/>
                <a:cs typeface="Meiryo UI" pitchFamily="50" charset="-128"/>
              </a:rPr>
              <a:t>２</a:t>
            </a:r>
            <a:endParaRPr lang="ja-JP" altLang="en-US" sz="1200" b="1" dirty="0">
              <a:solidFill>
                <a:srgbClr val="000000"/>
              </a:solidFill>
              <a:latin typeface="ＭＳ Ｐゴシック" charset="-128"/>
              <a:ea typeface="Meiryo UI" pitchFamily="50" charset="-128"/>
              <a:cs typeface="Meiryo UI" pitchFamily="50" charset="-128"/>
            </a:endParaRPr>
          </a:p>
        </p:txBody>
      </p:sp>
      <p:sp>
        <p:nvSpPr>
          <p:cNvPr id="14" name="テキスト ボックス 13"/>
          <p:cNvSpPr txBox="1"/>
          <p:nvPr/>
        </p:nvSpPr>
        <p:spPr>
          <a:xfrm>
            <a:off x="2547392" y="2358092"/>
            <a:ext cx="2952328" cy="276999"/>
          </a:xfrm>
          <a:prstGeom prst="rect">
            <a:avLst/>
          </a:prstGeom>
          <a:noFill/>
        </p:spPr>
        <p:txBody>
          <a:bodyPr wrap="square" rtlCol="0">
            <a:spAutoFit/>
          </a:bodyPr>
          <a:lstStyle/>
          <a:p>
            <a:pPr lvl="0"/>
            <a:r>
              <a:rPr lang="ja-JP" altLang="en-US" sz="1200" b="1"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　</a:t>
            </a:r>
            <a:r>
              <a:rPr lang="en-US" altLang="ja-JP" sz="1200"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a:t>
            </a:r>
            <a:r>
              <a:rPr lang="ja-JP" altLang="en-US" sz="1200"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制度概要については地域</a:t>
            </a:r>
            <a:r>
              <a:rPr lang="en-US" altLang="ja-JP" sz="1200"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a:t>
            </a:r>
            <a:r>
              <a:rPr lang="ja-JP" altLang="en-US" sz="1200"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８を参照</a:t>
            </a:r>
            <a:r>
              <a:rPr lang="en-US" altLang="ja-JP" sz="1200"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a:t>
            </a:r>
            <a:endParaRPr kumimoji="1" lang="ja-JP" altLang="en-US" dirty="0"/>
          </a:p>
        </p:txBody>
      </p:sp>
    </p:spTree>
    <p:extLst>
      <p:ext uri="{BB962C8B-B14F-4D97-AF65-F5344CB8AC3E}">
        <p14:creationId xmlns="" xmlns:p14="http://schemas.microsoft.com/office/powerpoint/2010/main" val="4040719340"/>
      </p:ext>
    </p:extLst>
  </p:cSld>
  <p:clrMapOvr>
    <a:masterClrMapping/>
  </p:clrMapOvr>
  <p:timing>
    <p:tnLst>
      <p:par>
        <p:cTn id="1" dur="indefinite" restart="never" nodeType="tmRoot"/>
      </p:par>
    </p:tn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 name="二等辺三角形 29"/>
          <p:cNvSpPr/>
          <p:nvPr/>
        </p:nvSpPr>
        <p:spPr>
          <a:xfrm rot="10800000">
            <a:off x="2627784" y="1618921"/>
            <a:ext cx="3744416" cy="216024"/>
          </a:xfrm>
          <a:prstGeom prs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35" name="正方形/長方形 34"/>
          <p:cNvSpPr/>
          <p:nvPr/>
        </p:nvSpPr>
        <p:spPr>
          <a:xfrm>
            <a:off x="3419872" y="4682728"/>
            <a:ext cx="1800200" cy="43204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600" u="sng" dirty="0">
              <a:solidFill>
                <a:prstClr val="black"/>
              </a:solidFill>
            </a:endParaRPr>
          </a:p>
        </p:txBody>
      </p:sp>
      <p:sp>
        <p:nvSpPr>
          <p:cNvPr id="24" name="正方形/長方形 23"/>
          <p:cNvSpPr/>
          <p:nvPr/>
        </p:nvSpPr>
        <p:spPr>
          <a:xfrm>
            <a:off x="393700" y="1879658"/>
            <a:ext cx="8318500" cy="2010171"/>
          </a:xfrm>
          <a:prstGeom prst="rect">
            <a:avLst/>
          </a:prstGeom>
          <a:gradFill flip="none" rotWithShape="1">
            <a:gsLst>
              <a:gs pos="0">
                <a:schemeClr val="accent6">
                  <a:lumMod val="60000"/>
                  <a:lumOff val="40000"/>
                  <a:tint val="66000"/>
                  <a:satMod val="160000"/>
                </a:schemeClr>
              </a:gs>
              <a:gs pos="50000">
                <a:schemeClr val="accent6">
                  <a:lumMod val="60000"/>
                  <a:lumOff val="40000"/>
                  <a:tint val="44500"/>
                  <a:satMod val="160000"/>
                </a:schemeClr>
              </a:gs>
              <a:gs pos="100000">
                <a:schemeClr val="accent6">
                  <a:lumMod val="60000"/>
                  <a:lumOff val="40000"/>
                  <a:tint val="23500"/>
                  <a:satMod val="160000"/>
                </a:schemeClr>
              </a:gs>
            </a:gsLst>
            <a:lin ang="16200000" scaled="1"/>
            <a:tileRect/>
          </a:gra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ctr"/>
            <a:endParaRPr lang="en-US" altLang="ja-JP" sz="600" dirty="0" smtClean="0">
              <a:solidFill>
                <a:prstClr val="black"/>
              </a:solidFill>
              <a:latin typeface="メイリオ" pitchFamily="50" charset="-128"/>
              <a:ea typeface="メイリオ" pitchFamily="50" charset="-128"/>
              <a:cs typeface="メイリオ" pitchFamily="50" charset="-128"/>
            </a:endParaRPr>
          </a:p>
          <a:p>
            <a:r>
              <a:rPr lang="ja-JP" altLang="en-US" sz="1700" dirty="0" smtClean="0">
                <a:solidFill>
                  <a:prstClr val="black"/>
                </a:solidFill>
                <a:latin typeface="メイリオ" pitchFamily="50" charset="-128"/>
                <a:ea typeface="メイリオ" pitchFamily="50" charset="-128"/>
                <a:cs typeface="メイリオ" pitchFamily="50" charset="-128"/>
              </a:rPr>
              <a:t>    ◆  現在の</a:t>
            </a:r>
            <a:r>
              <a:rPr lang="ja-JP" altLang="en-US" dirty="0" smtClean="0">
                <a:solidFill>
                  <a:prstClr val="black"/>
                </a:solidFill>
                <a:latin typeface="メイリオ" pitchFamily="50" charset="-128"/>
                <a:ea typeface="メイリオ" pitchFamily="50" charset="-128"/>
                <a:cs typeface="メイリオ" pitchFamily="50" charset="-128"/>
              </a:rPr>
              <a:t>区政会議の総合区版である総合区政会議</a:t>
            </a:r>
            <a:r>
              <a:rPr lang="ja-JP" altLang="en-US" sz="1700" dirty="0" smtClean="0">
                <a:solidFill>
                  <a:prstClr val="black"/>
                </a:solidFill>
                <a:latin typeface="メイリオ" pitchFamily="50" charset="-128"/>
                <a:ea typeface="メイリオ" pitchFamily="50" charset="-128"/>
                <a:cs typeface="メイリオ" pitchFamily="50" charset="-128"/>
              </a:rPr>
              <a:t>を設置</a:t>
            </a:r>
            <a:endParaRPr lang="en-US" altLang="ja-JP" sz="1700" dirty="0" smtClean="0">
              <a:solidFill>
                <a:prstClr val="black"/>
              </a:solidFill>
              <a:latin typeface="メイリオ" pitchFamily="50" charset="-128"/>
              <a:ea typeface="メイリオ" pitchFamily="50" charset="-128"/>
              <a:cs typeface="メイリオ" pitchFamily="50" charset="-128"/>
            </a:endParaRPr>
          </a:p>
          <a:p>
            <a:r>
              <a:rPr lang="ja-JP" altLang="en-US" sz="1700" dirty="0" smtClean="0">
                <a:solidFill>
                  <a:prstClr val="black"/>
                </a:solidFill>
                <a:latin typeface="メイリオ" pitchFamily="50" charset="-128"/>
                <a:ea typeface="メイリオ" pitchFamily="50" charset="-128"/>
                <a:cs typeface="メイリオ" pitchFamily="50" charset="-128"/>
              </a:rPr>
              <a:t>　　　　　　　　　　　　　　　　　　　　　　</a:t>
            </a:r>
            <a:r>
              <a:rPr lang="ja-JP" altLang="en-US" sz="1100" dirty="0" smtClean="0">
                <a:solidFill>
                  <a:prstClr val="black"/>
                </a:solidFill>
                <a:latin typeface="メイリオ" pitchFamily="50" charset="-128"/>
                <a:ea typeface="メイリオ" pitchFamily="50" charset="-128"/>
                <a:cs typeface="メイリオ" pitchFamily="50" charset="-128"/>
              </a:rPr>
              <a:t>（</a:t>
            </a:r>
            <a:r>
              <a:rPr lang="en-US" altLang="ja-JP" sz="1100" dirty="0" smtClean="0">
                <a:solidFill>
                  <a:prstClr val="black"/>
                </a:solidFill>
                <a:latin typeface="メイリオ" pitchFamily="50" charset="-128"/>
                <a:ea typeface="メイリオ" pitchFamily="50" charset="-128"/>
                <a:cs typeface="メイリオ" pitchFamily="50" charset="-128"/>
              </a:rPr>
              <a:t>※</a:t>
            </a:r>
            <a:r>
              <a:rPr lang="ja-JP" altLang="en-US" sz="1100" dirty="0" smtClean="0">
                <a:solidFill>
                  <a:prstClr val="black"/>
                </a:solidFill>
                <a:latin typeface="メイリオ" pitchFamily="50" charset="-128"/>
                <a:ea typeface="メイリオ" pitchFamily="50" charset="-128"/>
                <a:cs typeface="メイリオ" pitchFamily="50" charset="-128"/>
              </a:rPr>
              <a:t>現在と同様、大阪市独自の条例により設置）</a:t>
            </a:r>
            <a:endParaRPr lang="en-US" altLang="ja-JP" sz="1100" dirty="0" smtClean="0">
              <a:solidFill>
                <a:prstClr val="black"/>
              </a:solidFill>
              <a:latin typeface="メイリオ" pitchFamily="50" charset="-128"/>
              <a:ea typeface="メイリオ" pitchFamily="50" charset="-128"/>
              <a:cs typeface="メイリオ" pitchFamily="50" charset="-128"/>
            </a:endParaRPr>
          </a:p>
        </p:txBody>
      </p:sp>
      <p:sp>
        <p:nvSpPr>
          <p:cNvPr id="18" name="正方形/長方形 17"/>
          <p:cNvSpPr/>
          <p:nvPr/>
        </p:nvSpPr>
        <p:spPr>
          <a:xfrm>
            <a:off x="0" y="13668"/>
            <a:ext cx="9144000" cy="432000"/>
          </a:xfrm>
          <a:prstGeom prst="rect">
            <a:avLst/>
          </a:prstGeom>
          <a:gradFill>
            <a:gsLst>
              <a:gs pos="0">
                <a:schemeClr val="accent2">
                  <a:lumMod val="40000"/>
                  <a:lumOff val="60000"/>
                </a:schemeClr>
              </a:gs>
              <a:gs pos="50000">
                <a:schemeClr val="bg1"/>
              </a:gs>
              <a:gs pos="100000">
                <a:schemeClr val="accent2">
                  <a:lumMod val="40000"/>
                  <a:lumOff val="6000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r>
              <a:rPr lang="en-US" altLang="ja-JP" sz="2000" b="1" dirty="0" smtClean="0">
                <a:solidFill>
                  <a:prstClr val="black"/>
                </a:solidFill>
                <a:latin typeface="Meiryo UI" pitchFamily="50" charset="-128"/>
                <a:ea typeface="Meiryo UI" pitchFamily="50" charset="-128"/>
                <a:cs typeface="Meiryo UI" pitchFamily="50" charset="-128"/>
              </a:rPr>
              <a:t>2</a:t>
            </a:r>
            <a:r>
              <a:rPr lang="ja-JP" altLang="en-US" sz="2000" b="1" dirty="0" smtClean="0">
                <a:solidFill>
                  <a:prstClr val="black"/>
                </a:solidFill>
                <a:latin typeface="Meiryo UI" pitchFamily="50" charset="-128"/>
                <a:ea typeface="Meiryo UI" pitchFamily="50" charset="-128"/>
                <a:cs typeface="Meiryo UI" pitchFamily="50" charset="-128"/>
              </a:rPr>
              <a:t>　総合区政会議</a:t>
            </a:r>
            <a:endParaRPr lang="ja-JP" altLang="en-US" sz="2000" b="1" dirty="0">
              <a:solidFill>
                <a:prstClr val="black"/>
              </a:solidFill>
              <a:latin typeface="Meiryo UI" pitchFamily="50" charset="-128"/>
              <a:ea typeface="Meiryo UI" pitchFamily="50" charset="-128"/>
              <a:cs typeface="Meiryo UI" pitchFamily="50" charset="-128"/>
            </a:endParaRPr>
          </a:p>
        </p:txBody>
      </p:sp>
      <p:sp>
        <p:nvSpPr>
          <p:cNvPr id="13" name="テキスト ボックス 12"/>
          <p:cNvSpPr txBox="1"/>
          <p:nvPr/>
        </p:nvSpPr>
        <p:spPr>
          <a:xfrm>
            <a:off x="-121196" y="476672"/>
            <a:ext cx="5217337" cy="384721"/>
          </a:xfrm>
          <a:prstGeom prst="rect">
            <a:avLst/>
          </a:prstGeom>
          <a:noFill/>
        </p:spPr>
        <p:txBody>
          <a:bodyPr wrap="square" rtlCol="0">
            <a:spAutoFit/>
          </a:bodyPr>
          <a:lstStyle/>
          <a:p>
            <a:r>
              <a:rPr lang="ja-JP" altLang="en-US" sz="1900" b="1"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（１）総合区政会議の役割</a:t>
            </a:r>
            <a:endParaRPr lang="ja-JP" altLang="en-US" sz="19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17" name="正方形/長方形 16"/>
          <p:cNvSpPr/>
          <p:nvPr/>
        </p:nvSpPr>
        <p:spPr>
          <a:xfrm>
            <a:off x="419101" y="836712"/>
            <a:ext cx="8318500" cy="720080"/>
          </a:xfrm>
          <a:prstGeom prst="rect">
            <a:avLst/>
          </a:prstGeom>
          <a:gradFill flip="none" rotWithShape="1">
            <a:gsLst>
              <a:gs pos="0">
                <a:schemeClr val="accent6">
                  <a:lumMod val="60000"/>
                  <a:lumOff val="40000"/>
                  <a:tint val="66000"/>
                  <a:satMod val="160000"/>
                </a:schemeClr>
              </a:gs>
              <a:gs pos="50000">
                <a:schemeClr val="accent6">
                  <a:lumMod val="60000"/>
                  <a:lumOff val="40000"/>
                  <a:tint val="44500"/>
                  <a:satMod val="160000"/>
                </a:schemeClr>
              </a:gs>
              <a:gs pos="100000">
                <a:schemeClr val="accent6">
                  <a:lumMod val="60000"/>
                  <a:lumOff val="40000"/>
                  <a:tint val="23500"/>
                  <a:satMod val="160000"/>
                </a:schemeClr>
              </a:gs>
            </a:gsLst>
            <a:lin ang="16200000" scaled="1"/>
            <a:tileRect/>
          </a:gra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p>
            <a:r>
              <a:rPr lang="ja-JP" altLang="en-US" sz="1700"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　　総合区域内の施策及び事業について、その立案段階より、住民が意見を述べ、</a:t>
            </a:r>
            <a:endParaRPr lang="en-US" altLang="ja-JP" sz="1700"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r>
              <a:rPr lang="ja-JP" altLang="en-US" sz="1700"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　　総合区長が区政に反映する仕組みが必要</a:t>
            </a:r>
            <a:endParaRPr lang="ja-JP" altLang="en-US" sz="17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15" name="テキスト ボックス 14"/>
          <p:cNvSpPr txBox="1"/>
          <p:nvPr/>
        </p:nvSpPr>
        <p:spPr>
          <a:xfrm>
            <a:off x="604401" y="2614779"/>
            <a:ext cx="7828399" cy="1169551"/>
          </a:xfrm>
          <a:prstGeom prst="rect">
            <a:avLst/>
          </a:prstGeom>
          <a:solidFill>
            <a:schemeClr val="bg1"/>
          </a:solidFill>
          <a:ln w="28575">
            <a:solidFill>
              <a:schemeClr val="accent6">
                <a:lumMod val="75000"/>
              </a:schemeClr>
            </a:solidFill>
            <a:prstDash val="sysDash"/>
          </a:ln>
        </p:spPr>
        <p:txBody>
          <a:bodyPr wrap="square" rtlCol="0">
            <a:spAutoFit/>
          </a:bodyPr>
          <a:lstStyle/>
          <a:p>
            <a:r>
              <a:rPr lang="ja-JP" altLang="en-US"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委員</a:t>
            </a:r>
            <a:r>
              <a:rPr lang="ja-JP" altLang="en-US" sz="1400"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の意見を求める事項としては、以下のようなものを想定（現在の区政会議と同様）</a:t>
            </a:r>
            <a:endParaRPr lang="en-US" altLang="ja-JP" sz="1400"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r>
              <a:rPr lang="ja-JP" altLang="en-US" sz="1400"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　○</a:t>
            </a:r>
            <a:r>
              <a:rPr lang="ja-JP" altLang="en-US"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　区の総合的な計画に関する</a:t>
            </a:r>
            <a:r>
              <a:rPr lang="ja-JP" altLang="en-US" sz="1400"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事項</a:t>
            </a:r>
            <a:endParaRPr lang="en-US" altLang="ja-JP" sz="1400"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r>
              <a:rPr lang="ja-JP" altLang="en-US"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　○　区の区域内の基礎自治に関する施策等のうちの主要なもの及びその予算に関する事項</a:t>
            </a:r>
          </a:p>
          <a:p>
            <a:r>
              <a:rPr lang="ja-JP" altLang="en-US" sz="1400"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　○</a:t>
            </a:r>
            <a:r>
              <a:rPr lang="ja-JP" altLang="en-US"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　区の区域内の基礎自治に関する施策等のうちの主要なものの実績及び成果の評価その他</a:t>
            </a:r>
            <a:r>
              <a:rPr lang="ja-JP" altLang="en-US" sz="1400"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区政運営の</a:t>
            </a:r>
            <a:endParaRPr lang="en-US" altLang="ja-JP" sz="1400"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r>
              <a:rPr lang="ja-JP" altLang="en-US"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　</a:t>
            </a:r>
            <a:r>
              <a:rPr lang="ja-JP" altLang="en-US" sz="1400"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　　 総合的</a:t>
            </a:r>
            <a:r>
              <a:rPr lang="ja-JP" altLang="en-US"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な評価に関する</a:t>
            </a:r>
            <a:r>
              <a:rPr lang="ja-JP" altLang="en-US" sz="1400"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事項</a:t>
            </a: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20" name="正方形/長方形 19"/>
          <p:cNvSpPr/>
          <p:nvPr/>
        </p:nvSpPr>
        <p:spPr>
          <a:xfrm>
            <a:off x="3540895" y="4817787"/>
            <a:ext cx="1800200" cy="43204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600" u="sng" dirty="0">
              <a:solidFill>
                <a:prstClr val="black"/>
              </a:solidFill>
            </a:endParaRPr>
          </a:p>
        </p:txBody>
      </p:sp>
      <p:sp>
        <p:nvSpPr>
          <p:cNvPr id="21" name="正方形/長方形 20"/>
          <p:cNvSpPr/>
          <p:nvPr/>
        </p:nvSpPr>
        <p:spPr>
          <a:xfrm>
            <a:off x="406400" y="4339772"/>
            <a:ext cx="8305800" cy="2467428"/>
          </a:xfrm>
          <a:prstGeom prst="rect">
            <a:avLst/>
          </a:prstGeom>
          <a:gradFill flip="none" rotWithShape="1">
            <a:gsLst>
              <a:gs pos="0">
                <a:schemeClr val="accent6">
                  <a:lumMod val="60000"/>
                  <a:lumOff val="40000"/>
                  <a:tint val="66000"/>
                  <a:satMod val="160000"/>
                </a:schemeClr>
              </a:gs>
              <a:gs pos="50000">
                <a:schemeClr val="accent6">
                  <a:lumMod val="60000"/>
                  <a:lumOff val="40000"/>
                  <a:tint val="44500"/>
                  <a:satMod val="160000"/>
                </a:schemeClr>
              </a:gs>
              <a:gs pos="100000">
                <a:schemeClr val="accent6">
                  <a:lumMod val="60000"/>
                  <a:lumOff val="40000"/>
                  <a:tint val="23500"/>
                  <a:satMod val="160000"/>
                </a:schemeClr>
              </a:gs>
            </a:gsLst>
            <a:lin ang="16200000" scaled="1"/>
            <a:tileRect/>
          </a:gra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p>
            <a:pPr>
              <a:lnSpc>
                <a:spcPts val="2400"/>
              </a:lnSpc>
            </a:pPr>
            <a:r>
              <a:rPr lang="ja-JP" altLang="en-US" sz="1600" dirty="0" smtClean="0">
                <a:solidFill>
                  <a:prstClr val="black"/>
                </a:solidFill>
                <a:latin typeface="Meiryo UI" pitchFamily="50" charset="-128"/>
                <a:ea typeface="Meiryo UI" pitchFamily="50" charset="-128"/>
                <a:cs typeface="Meiryo UI" pitchFamily="50" charset="-128"/>
              </a:rPr>
              <a:t>　　◆　総合区政会議の委員要件等　</a:t>
            </a:r>
            <a:endParaRPr lang="en-US" altLang="ja-JP" sz="1600" dirty="0" smtClean="0">
              <a:solidFill>
                <a:prstClr val="black"/>
              </a:solidFill>
              <a:latin typeface="Meiryo UI" pitchFamily="50" charset="-128"/>
              <a:ea typeface="Meiryo UI" pitchFamily="50" charset="-128"/>
              <a:cs typeface="Meiryo UI" pitchFamily="50" charset="-128"/>
            </a:endParaRPr>
          </a:p>
          <a:p>
            <a:pPr>
              <a:lnSpc>
                <a:spcPts val="2400"/>
              </a:lnSpc>
            </a:pPr>
            <a:r>
              <a:rPr lang="ja-JP" altLang="en-US" sz="1600" dirty="0" smtClean="0">
                <a:solidFill>
                  <a:prstClr val="black"/>
                </a:solidFill>
                <a:latin typeface="Meiryo UI" pitchFamily="50" charset="-128"/>
                <a:ea typeface="Meiryo UI" pitchFamily="50" charset="-128"/>
                <a:cs typeface="Meiryo UI" pitchFamily="50" charset="-128"/>
              </a:rPr>
              <a:t>　　　　○　構成：地域協議会委員のうちから推薦された者</a:t>
            </a:r>
            <a:endParaRPr lang="en-US" altLang="ja-JP" sz="1600" dirty="0" smtClean="0">
              <a:solidFill>
                <a:prstClr val="black"/>
              </a:solidFill>
              <a:latin typeface="Meiryo UI" pitchFamily="50" charset="-128"/>
              <a:ea typeface="Meiryo UI" pitchFamily="50" charset="-128"/>
              <a:cs typeface="Meiryo UI" pitchFamily="50" charset="-128"/>
            </a:endParaRPr>
          </a:p>
          <a:p>
            <a:pPr>
              <a:lnSpc>
                <a:spcPts val="2400"/>
              </a:lnSpc>
            </a:pPr>
            <a:r>
              <a:rPr lang="ja-JP" altLang="en-US" sz="1600" dirty="0" smtClean="0">
                <a:solidFill>
                  <a:prstClr val="black"/>
                </a:solidFill>
                <a:latin typeface="Meiryo UI" pitchFamily="50" charset="-128"/>
                <a:ea typeface="Meiryo UI" pitchFamily="50" charset="-128"/>
                <a:cs typeface="Meiryo UI" pitchFamily="50" charset="-128"/>
              </a:rPr>
              <a:t>　　　　　　　　　　　地域団体から推薦された委員</a:t>
            </a:r>
            <a:endParaRPr lang="en-US" altLang="ja-JP" sz="1600" dirty="0" smtClean="0">
              <a:solidFill>
                <a:prstClr val="black"/>
              </a:solidFill>
              <a:latin typeface="Meiryo UI" pitchFamily="50" charset="-128"/>
              <a:ea typeface="Meiryo UI" pitchFamily="50" charset="-128"/>
              <a:cs typeface="Meiryo UI" pitchFamily="50" charset="-128"/>
            </a:endParaRPr>
          </a:p>
          <a:p>
            <a:pPr>
              <a:lnSpc>
                <a:spcPts val="2400"/>
              </a:lnSpc>
            </a:pPr>
            <a:r>
              <a:rPr lang="ja-JP" altLang="en-US" sz="1600" dirty="0" smtClean="0">
                <a:solidFill>
                  <a:prstClr val="black"/>
                </a:solidFill>
                <a:latin typeface="Meiryo UI" pitchFamily="50" charset="-128"/>
                <a:ea typeface="Meiryo UI" pitchFamily="50" charset="-128"/>
                <a:cs typeface="Meiryo UI" pitchFamily="50" charset="-128"/>
              </a:rPr>
              <a:t>　　　　　　　　　 　 公募委員</a:t>
            </a:r>
            <a:endParaRPr lang="en-US" altLang="ja-JP" sz="1600" dirty="0" smtClean="0">
              <a:solidFill>
                <a:prstClr val="black"/>
              </a:solidFill>
              <a:latin typeface="Meiryo UI" pitchFamily="50" charset="-128"/>
              <a:ea typeface="Meiryo UI" pitchFamily="50" charset="-128"/>
              <a:cs typeface="Meiryo UI" pitchFamily="50" charset="-128"/>
            </a:endParaRPr>
          </a:p>
          <a:p>
            <a:pPr>
              <a:lnSpc>
                <a:spcPts val="2400"/>
              </a:lnSpc>
            </a:pPr>
            <a:r>
              <a:rPr lang="en-US" altLang="ja-JP" sz="1600" dirty="0" smtClean="0">
                <a:solidFill>
                  <a:prstClr val="black"/>
                </a:solidFill>
                <a:latin typeface="Meiryo UI" pitchFamily="50" charset="-128"/>
                <a:ea typeface="Meiryo UI" pitchFamily="50" charset="-128"/>
                <a:cs typeface="Meiryo UI" pitchFamily="50" charset="-128"/>
              </a:rPr>
              <a:t>                     </a:t>
            </a:r>
            <a:r>
              <a:rPr lang="ja-JP" altLang="en-US" sz="1600" dirty="0" smtClean="0">
                <a:solidFill>
                  <a:prstClr val="black"/>
                </a:solidFill>
                <a:latin typeface="Meiryo UI" pitchFamily="50" charset="-128"/>
                <a:ea typeface="Meiryo UI" pitchFamily="50" charset="-128"/>
                <a:cs typeface="Meiryo UI" pitchFamily="50" charset="-128"/>
              </a:rPr>
              <a:t>学識経験者等</a:t>
            </a:r>
            <a:endParaRPr lang="en-US" altLang="ja-JP" sz="1600" dirty="0" smtClean="0">
              <a:solidFill>
                <a:prstClr val="black"/>
              </a:solidFill>
              <a:latin typeface="Meiryo UI" pitchFamily="50" charset="-128"/>
              <a:ea typeface="Meiryo UI" pitchFamily="50" charset="-128"/>
              <a:cs typeface="Meiryo UI" pitchFamily="50" charset="-128"/>
            </a:endParaRPr>
          </a:p>
          <a:p>
            <a:pPr>
              <a:lnSpc>
                <a:spcPts val="2400"/>
              </a:lnSpc>
            </a:pPr>
            <a:r>
              <a:rPr lang="ja-JP" altLang="en-US" sz="1600" dirty="0">
                <a:solidFill>
                  <a:prstClr val="black"/>
                </a:solidFill>
                <a:latin typeface="Meiryo UI" pitchFamily="50" charset="-128"/>
                <a:ea typeface="Meiryo UI" pitchFamily="50" charset="-128"/>
                <a:cs typeface="Meiryo UI" pitchFamily="50" charset="-128"/>
              </a:rPr>
              <a:t>　</a:t>
            </a:r>
            <a:r>
              <a:rPr lang="ja-JP" altLang="en-US" sz="1600" dirty="0" smtClean="0">
                <a:solidFill>
                  <a:prstClr val="black"/>
                </a:solidFill>
                <a:latin typeface="Meiryo UI" pitchFamily="50" charset="-128"/>
                <a:ea typeface="Meiryo UI" pitchFamily="50" charset="-128"/>
                <a:cs typeface="Meiryo UI" pitchFamily="50" charset="-128"/>
              </a:rPr>
              <a:t>　　　○　任期：２年</a:t>
            </a:r>
            <a:endParaRPr lang="en-US" altLang="ja-JP" sz="1600" dirty="0" smtClean="0">
              <a:solidFill>
                <a:prstClr val="black"/>
              </a:solidFill>
              <a:latin typeface="Meiryo UI" pitchFamily="50" charset="-128"/>
              <a:ea typeface="Meiryo UI" pitchFamily="50" charset="-128"/>
              <a:cs typeface="Meiryo UI" pitchFamily="50" charset="-128"/>
            </a:endParaRPr>
          </a:p>
          <a:p>
            <a:pPr>
              <a:lnSpc>
                <a:spcPts val="2400"/>
              </a:lnSpc>
            </a:pPr>
            <a:r>
              <a:rPr lang="ja-JP" altLang="en-US" sz="1600" dirty="0">
                <a:solidFill>
                  <a:prstClr val="black"/>
                </a:solidFill>
                <a:latin typeface="Meiryo UI" pitchFamily="50" charset="-128"/>
                <a:ea typeface="Meiryo UI" pitchFamily="50" charset="-128"/>
                <a:cs typeface="Meiryo UI" pitchFamily="50" charset="-128"/>
              </a:rPr>
              <a:t>　</a:t>
            </a:r>
            <a:r>
              <a:rPr lang="ja-JP" altLang="en-US" sz="1600" dirty="0" smtClean="0">
                <a:solidFill>
                  <a:prstClr val="black"/>
                </a:solidFill>
                <a:latin typeface="Meiryo UI" pitchFamily="50" charset="-128"/>
                <a:ea typeface="Meiryo UI" pitchFamily="50" charset="-128"/>
                <a:cs typeface="Meiryo UI" pitchFamily="50" charset="-128"/>
              </a:rPr>
              <a:t>　　　○　人数：</a:t>
            </a:r>
            <a:r>
              <a:rPr lang="en-US" altLang="ja-JP" sz="1600" dirty="0" smtClean="0">
                <a:solidFill>
                  <a:prstClr val="black"/>
                </a:solidFill>
                <a:latin typeface="Meiryo UI" pitchFamily="50" charset="-128"/>
                <a:ea typeface="Meiryo UI" pitchFamily="50" charset="-128"/>
                <a:cs typeface="Meiryo UI" pitchFamily="50" charset="-128"/>
              </a:rPr>
              <a:t>10</a:t>
            </a:r>
            <a:r>
              <a:rPr lang="ja-JP" altLang="en-US" sz="1600" dirty="0" smtClean="0">
                <a:solidFill>
                  <a:prstClr val="black"/>
                </a:solidFill>
                <a:latin typeface="Meiryo UI" pitchFamily="50" charset="-128"/>
                <a:ea typeface="Meiryo UI" pitchFamily="50" charset="-128"/>
                <a:cs typeface="Meiryo UI" pitchFamily="50" charset="-128"/>
              </a:rPr>
              <a:t>人以上</a:t>
            </a:r>
            <a:r>
              <a:rPr lang="en-US" altLang="ja-JP" sz="1600" dirty="0" smtClean="0">
                <a:solidFill>
                  <a:prstClr val="black"/>
                </a:solidFill>
                <a:latin typeface="Meiryo UI" pitchFamily="50" charset="-128"/>
                <a:ea typeface="Meiryo UI" pitchFamily="50" charset="-128"/>
                <a:cs typeface="Meiryo UI" pitchFamily="50" charset="-128"/>
              </a:rPr>
              <a:t>50</a:t>
            </a:r>
            <a:r>
              <a:rPr lang="ja-JP" altLang="en-US" sz="1600" dirty="0" smtClean="0">
                <a:solidFill>
                  <a:prstClr val="black"/>
                </a:solidFill>
                <a:latin typeface="Meiryo UI" pitchFamily="50" charset="-128"/>
                <a:ea typeface="Meiryo UI" pitchFamily="50" charset="-128"/>
                <a:cs typeface="Meiryo UI" pitchFamily="50" charset="-128"/>
              </a:rPr>
              <a:t>人以下の範囲内</a:t>
            </a:r>
            <a:endParaRPr lang="en-US" altLang="ja-JP" sz="1600" dirty="0" smtClean="0">
              <a:solidFill>
                <a:prstClr val="black"/>
              </a:solidFill>
              <a:latin typeface="Meiryo UI" pitchFamily="50" charset="-128"/>
              <a:ea typeface="Meiryo UI" pitchFamily="50" charset="-128"/>
              <a:cs typeface="Meiryo UI" pitchFamily="50" charset="-128"/>
            </a:endParaRPr>
          </a:p>
          <a:p>
            <a:pPr>
              <a:lnSpc>
                <a:spcPts val="2400"/>
              </a:lnSpc>
            </a:pPr>
            <a:r>
              <a:rPr lang="ja-JP" altLang="en-US" sz="1600" dirty="0">
                <a:solidFill>
                  <a:prstClr val="black"/>
                </a:solidFill>
                <a:latin typeface="Meiryo UI" pitchFamily="50" charset="-128"/>
                <a:ea typeface="Meiryo UI" pitchFamily="50" charset="-128"/>
                <a:cs typeface="Meiryo UI" pitchFamily="50" charset="-128"/>
              </a:rPr>
              <a:t>　</a:t>
            </a:r>
            <a:r>
              <a:rPr lang="ja-JP" altLang="en-US" sz="1600" dirty="0" smtClean="0">
                <a:solidFill>
                  <a:prstClr val="black"/>
                </a:solidFill>
                <a:latin typeface="Meiryo UI" pitchFamily="50" charset="-128"/>
                <a:ea typeface="Meiryo UI" pitchFamily="50" charset="-128"/>
                <a:cs typeface="Meiryo UI" pitchFamily="50" charset="-128"/>
              </a:rPr>
              <a:t>　　　○　報酬</a:t>
            </a:r>
            <a:r>
              <a:rPr lang="ja-JP" altLang="en-US" sz="1600" dirty="0">
                <a:solidFill>
                  <a:prstClr val="black"/>
                </a:solidFill>
                <a:latin typeface="Meiryo UI" pitchFamily="50" charset="-128"/>
                <a:ea typeface="Meiryo UI" pitchFamily="50" charset="-128"/>
                <a:cs typeface="Meiryo UI" pitchFamily="50" charset="-128"/>
              </a:rPr>
              <a:t>：報酬を支給</a:t>
            </a:r>
            <a:r>
              <a:rPr lang="ja-JP" altLang="en-US" sz="1600" dirty="0" smtClean="0">
                <a:solidFill>
                  <a:prstClr val="black"/>
                </a:solidFill>
                <a:latin typeface="Meiryo UI" pitchFamily="50" charset="-128"/>
                <a:ea typeface="Meiryo UI" pitchFamily="50" charset="-128"/>
                <a:cs typeface="Meiryo UI" pitchFamily="50" charset="-128"/>
              </a:rPr>
              <a:t>しない</a:t>
            </a:r>
            <a:endParaRPr lang="ja-JP" altLang="en-US" sz="1600" dirty="0">
              <a:solidFill>
                <a:prstClr val="black"/>
              </a:solidFill>
              <a:latin typeface="Meiryo UI" pitchFamily="50" charset="-128"/>
              <a:ea typeface="Meiryo UI" pitchFamily="50" charset="-128"/>
              <a:cs typeface="Meiryo UI" pitchFamily="50" charset="-128"/>
            </a:endParaRPr>
          </a:p>
        </p:txBody>
      </p:sp>
      <p:sp>
        <p:nvSpPr>
          <p:cNvPr id="23" name="テキスト ボックス 22"/>
          <p:cNvSpPr txBox="1"/>
          <p:nvPr/>
        </p:nvSpPr>
        <p:spPr>
          <a:xfrm>
            <a:off x="5077853" y="6104826"/>
            <a:ext cx="3456385" cy="461665"/>
          </a:xfrm>
          <a:prstGeom prst="rect">
            <a:avLst/>
          </a:prstGeom>
          <a:noFill/>
        </p:spPr>
        <p:txBody>
          <a:bodyPr wrap="square" rtlCol="0">
            <a:spAutoFit/>
          </a:bodyPr>
          <a:lstStyle/>
          <a:p>
            <a:r>
              <a:rPr lang="ja-JP" altLang="en-US" sz="1200" dirty="0" smtClean="0">
                <a:solidFill>
                  <a:prstClr val="black"/>
                </a:solidFill>
              </a:rPr>
              <a:t>「区政会議の委員の定数の基準及び会議録等の</a:t>
            </a:r>
            <a:endParaRPr lang="en-US" altLang="ja-JP" sz="1200" dirty="0" smtClean="0">
              <a:solidFill>
                <a:prstClr val="black"/>
              </a:solidFill>
            </a:endParaRPr>
          </a:p>
          <a:p>
            <a:r>
              <a:rPr lang="ja-JP" altLang="en-US" sz="1200" dirty="0" smtClean="0">
                <a:solidFill>
                  <a:prstClr val="black"/>
                </a:solidFill>
              </a:rPr>
              <a:t>公表等に関する規則」を参考</a:t>
            </a:r>
            <a:endParaRPr lang="ja-JP" altLang="en-US" sz="1200" dirty="0">
              <a:solidFill>
                <a:prstClr val="black"/>
              </a:solidFill>
            </a:endParaRPr>
          </a:p>
        </p:txBody>
      </p:sp>
      <p:sp>
        <p:nvSpPr>
          <p:cNvPr id="25" name="大かっこ 24"/>
          <p:cNvSpPr/>
          <p:nvPr/>
        </p:nvSpPr>
        <p:spPr>
          <a:xfrm>
            <a:off x="4910737" y="6104825"/>
            <a:ext cx="3629698" cy="432048"/>
          </a:xfrm>
          <a:prstGeom prst="bracketPair">
            <a:avLst/>
          </a:prstGeom>
        </p:spPr>
        <p:style>
          <a:lnRef idx="1">
            <a:schemeClr val="dk1"/>
          </a:lnRef>
          <a:fillRef idx="0">
            <a:schemeClr val="dk1"/>
          </a:fillRef>
          <a:effectRef idx="0">
            <a:schemeClr val="dk1"/>
          </a:effectRef>
          <a:fontRef idx="minor">
            <a:schemeClr val="tx1"/>
          </a:fontRef>
        </p:style>
        <p:txBody>
          <a:bodyPr rtlCol="0" anchor="ctr"/>
          <a:lstStyle/>
          <a:p>
            <a:pPr algn="ctr"/>
            <a:endParaRPr lang="ja-JP" altLang="en-US">
              <a:solidFill>
                <a:prstClr val="black"/>
              </a:solidFill>
            </a:endParaRPr>
          </a:p>
        </p:txBody>
      </p:sp>
      <p:sp>
        <p:nvSpPr>
          <p:cNvPr id="26" name="テキスト ボックス 25"/>
          <p:cNvSpPr txBox="1"/>
          <p:nvPr/>
        </p:nvSpPr>
        <p:spPr>
          <a:xfrm>
            <a:off x="-13648" y="3956061"/>
            <a:ext cx="5217337" cy="384721"/>
          </a:xfrm>
          <a:prstGeom prst="rect">
            <a:avLst/>
          </a:prstGeom>
          <a:noFill/>
        </p:spPr>
        <p:txBody>
          <a:bodyPr wrap="square" rtlCol="0">
            <a:spAutoFit/>
          </a:bodyPr>
          <a:lstStyle/>
          <a:p>
            <a:r>
              <a:rPr lang="ja-JP" altLang="en-US" sz="1900" b="1"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（２）総合区政会議の委員</a:t>
            </a:r>
            <a:endParaRPr lang="ja-JP" altLang="en-US" sz="19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16" name="正方形/長方形 27"/>
          <p:cNvSpPr>
            <a:spLocks noChangeArrowheads="1"/>
          </p:cNvSpPr>
          <p:nvPr/>
        </p:nvSpPr>
        <p:spPr bwMode="auto">
          <a:xfrm>
            <a:off x="8112125" y="24526"/>
            <a:ext cx="1031875" cy="261937"/>
          </a:xfrm>
          <a:prstGeom prst="rect">
            <a:avLst/>
          </a:prstGeom>
          <a:noFill/>
          <a:ln w="9525">
            <a:noFill/>
            <a:miter lim="800000"/>
            <a:headEnd/>
            <a:tailEnd/>
          </a:ln>
        </p:spPr>
        <p:txBody>
          <a:bodyPr>
            <a:spAutoFit/>
          </a:bodyPr>
          <a:lstStyle/>
          <a:p>
            <a:pPr algn="r"/>
            <a:r>
              <a:rPr lang="ja-JP" altLang="en-US" sz="1100" b="1" dirty="0">
                <a:solidFill>
                  <a:srgbClr val="000000"/>
                </a:solidFill>
                <a:latin typeface="ＭＳ Ｐゴシック" charset="-128"/>
                <a:ea typeface="Meiryo UI" pitchFamily="50" charset="-128"/>
                <a:cs typeface="Meiryo UI" pitchFamily="50" charset="-128"/>
              </a:rPr>
              <a:t> </a:t>
            </a:r>
            <a:r>
              <a:rPr lang="ja-JP" altLang="en-US" sz="1100" b="1" dirty="0" smtClean="0">
                <a:solidFill>
                  <a:srgbClr val="000000"/>
                </a:solidFill>
                <a:latin typeface="ＭＳ Ｐゴシック" charset="-128"/>
                <a:ea typeface="Meiryo UI" pitchFamily="50" charset="-128"/>
                <a:cs typeface="Meiryo UI" pitchFamily="50" charset="-128"/>
              </a:rPr>
              <a:t>地域</a:t>
            </a:r>
            <a:r>
              <a:rPr lang="en-US" altLang="ja-JP" sz="1100" b="1" dirty="0" smtClean="0">
                <a:solidFill>
                  <a:srgbClr val="000000"/>
                </a:solidFill>
                <a:latin typeface="ＭＳ Ｐゴシック" charset="-128"/>
                <a:ea typeface="Meiryo UI" pitchFamily="50" charset="-128"/>
                <a:cs typeface="Meiryo UI" pitchFamily="50" charset="-128"/>
              </a:rPr>
              <a:t>-</a:t>
            </a:r>
            <a:r>
              <a:rPr lang="ja-JP" altLang="en-US" sz="1100" b="1" dirty="0" smtClean="0">
                <a:solidFill>
                  <a:srgbClr val="000000"/>
                </a:solidFill>
                <a:latin typeface="ＭＳ Ｐゴシック" charset="-128"/>
                <a:ea typeface="Meiryo UI" pitchFamily="50" charset="-128"/>
                <a:cs typeface="Meiryo UI" pitchFamily="50" charset="-128"/>
              </a:rPr>
              <a:t>３</a:t>
            </a:r>
            <a:endParaRPr lang="ja-JP" altLang="en-US" sz="1200" b="1" dirty="0">
              <a:solidFill>
                <a:srgbClr val="000000"/>
              </a:solidFill>
              <a:latin typeface="ＭＳ Ｐゴシック" charset="-128"/>
              <a:ea typeface="Meiryo UI" pitchFamily="50" charset="-128"/>
              <a:cs typeface="Meiryo UI" pitchFamily="50" charset="-128"/>
            </a:endParaRPr>
          </a:p>
        </p:txBody>
      </p:sp>
      <p:sp>
        <p:nvSpPr>
          <p:cNvPr id="19" name="右中かっこ 18"/>
          <p:cNvSpPr/>
          <p:nvPr/>
        </p:nvSpPr>
        <p:spPr>
          <a:xfrm>
            <a:off x="4516589" y="5009998"/>
            <a:ext cx="315237" cy="834752"/>
          </a:xfrm>
          <a:prstGeom prst="rightBrace">
            <a:avLst>
              <a:gd name="adj1" fmla="val 24458"/>
              <a:gd name="adj2" fmla="val 50000"/>
            </a:avLst>
          </a:prstGeom>
        </p:spPr>
        <p:style>
          <a:lnRef idx="1">
            <a:schemeClr val="dk1"/>
          </a:lnRef>
          <a:fillRef idx="0">
            <a:schemeClr val="dk1"/>
          </a:fillRef>
          <a:effectRef idx="0">
            <a:schemeClr val="dk1"/>
          </a:effectRef>
          <a:fontRef idx="minor">
            <a:schemeClr val="tx1"/>
          </a:fontRef>
        </p:style>
        <p:txBody>
          <a:bodyPr rtlCol="0" anchor="ctr"/>
          <a:lstStyle/>
          <a:p>
            <a:pPr algn="ctr"/>
            <a:endParaRPr lang="ja-JP" altLang="en-US">
              <a:solidFill>
                <a:prstClr val="black"/>
              </a:solidFill>
            </a:endParaRPr>
          </a:p>
        </p:txBody>
      </p:sp>
      <p:sp>
        <p:nvSpPr>
          <p:cNvPr id="22" name="テキスト ボックス 21"/>
          <p:cNvSpPr txBox="1"/>
          <p:nvPr/>
        </p:nvSpPr>
        <p:spPr>
          <a:xfrm>
            <a:off x="4804622" y="5268686"/>
            <a:ext cx="4150861" cy="307777"/>
          </a:xfrm>
          <a:prstGeom prst="rect">
            <a:avLst/>
          </a:prstGeom>
          <a:noFill/>
        </p:spPr>
        <p:txBody>
          <a:bodyPr wrap="square" rtlCol="0">
            <a:spAutoFit/>
          </a:bodyPr>
          <a:lstStyle/>
          <a:p>
            <a:r>
              <a:rPr lang="ja-JP" altLang="en-US" sz="1400" dirty="0" smtClean="0">
                <a:solidFill>
                  <a:prstClr val="black"/>
                </a:solidFill>
                <a:latin typeface="Meiryo UI" pitchFamily="50" charset="-128"/>
                <a:ea typeface="Meiryo UI" pitchFamily="50" charset="-128"/>
                <a:cs typeface="Meiryo UI" pitchFamily="50" charset="-128"/>
              </a:rPr>
              <a:t>住所要件はなし</a:t>
            </a:r>
            <a:endParaRPr lang="ja-JP" altLang="en-US" sz="1400" dirty="0">
              <a:solidFill>
                <a:prstClr val="black"/>
              </a:solidFill>
              <a:latin typeface="Meiryo UI" pitchFamily="50" charset="-128"/>
              <a:ea typeface="Meiryo UI" pitchFamily="50" charset="-128"/>
              <a:cs typeface="Meiryo UI" pitchFamily="50" charset="-128"/>
            </a:endParaRPr>
          </a:p>
        </p:txBody>
      </p:sp>
    </p:spTree>
    <p:extLst>
      <p:ext uri="{BB962C8B-B14F-4D97-AF65-F5344CB8AC3E}">
        <p14:creationId xmlns="" xmlns:p14="http://schemas.microsoft.com/office/powerpoint/2010/main" val="2195432560"/>
      </p:ext>
    </p:extLst>
  </p:cSld>
  <p:clrMapOvr>
    <a:masterClrMapping/>
  </p:clrMapOvr>
  <p:timing>
    <p:tnLst>
      <p:par>
        <p:cTn id="1" dur="indefinite" restart="never" nodeType="tmRoot"/>
      </p:par>
    </p:tn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 name="角丸四角形 36"/>
          <p:cNvSpPr/>
          <p:nvPr/>
        </p:nvSpPr>
        <p:spPr>
          <a:xfrm>
            <a:off x="1332766" y="4401389"/>
            <a:ext cx="936104" cy="1873127"/>
          </a:xfrm>
          <a:prstGeom prst="roundRect">
            <a:avLst/>
          </a:prstGeom>
          <a:solidFill>
            <a:schemeClr val="accent1">
              <a:lumMod val="20000"/>
              <a:lumOff val="80000"/>
            </a:schemeClr>
          </a:solidFill>
          <a:ln w="12700">
            <a:solidFill>
              <a:schemeClr val="tx1"/>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35" name="角丸四角形 34"/>
          <p:cNvSpPr/>
          <p:nvPr/>
        </p:nvSpPr>
        <p:spPr>
          <a:xfrm>
            <a:off x="6228185" y="4562062"/>
            <a:ext cx="2133688" cy="1717526"/>
          </a:xfrm>
          <a:prstGeom prst="roundRect">
            <a:avLst/>
          </a:prstGeom>
          <a:solidFill>
            <a:schemeClr val="accent5">
              <a:lumMod val="20000"/>
              <a:lumOff val="8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b" anchorCtr="0"/>
          <a:lstStyle/>
          <a:p>
            <a:r>
              <a:rPr lang="ja-JP" altLang="en-US" sz="1200" b="1" dirty="0" smtClean="0">
                <a:solidFill>
                  <a:prstClr val="black"/>
                </a:solidFill>
              </a:rPr>
              <a:t>窓口サービス</a:t>
            </a:r>
            <a:endParaRPr lang="en-US" altLang="ja-JP" sz="900" dirty="0" smtClean="0">
              <a:solidFill>
                <a:prstClr val="black"/>
              </a:solidFill>
            </a:endParaRPr>
          </a:p>
          <a:p>
            <a:pPr marL="171450" indent="-171450">
              <a:buFont typeface="Wingdings" panose="05000000000000000000" pitchFamily="2" charset="2"/>
              <a:buChar char="Ø"/>
            </a:pPr>
            <a:r>
              <a:rPr lang="ja-JP" altLang="en-US" sz="900" dirty="0" smtClean="0">
                <a:solidFill>
                  <a:prstClr val="black"/>
                </a:solidFill>
              </a:rPr>
              <a:t>住民票写し等の交付</a:t>
            </a:r>
            <a:endParaRPr lang="en-US" altLang="ja-JP" sz="900" dirty="0" smtClean="0">
              <a:solidFill>
                <a:prstClr val="black"/>
              </a:solidFill>
            </a:endParaRPr>
          </a:p>
          <a:p>
            <a:pPr marL="171450" indent="-171450">
              <a:buFont typeface="Wingdings" panose="05000000000000000000" pitchFamily="2" charset="2"/>
              <a:buChar char="Ø"/>
            </a:pPr>
            <a:r>
              <a:rPr lang="ja-JP" altLang="en-US" sz="900" dirty="0" smtClean="0">
                <a:solidFill>
                  <a:prstClr val="black"/>
                </a:solidFill>
              </a:rPr>
              <a:t>国民健康保険</a:t>
            </a:r>
            <a:endParaRPr lang="en-US" altLang="ja-JP" sz="900" dirty="0" smtClean="0">
              <a:solidFill>
                <a:prstClr val="black"/>
              </a:solidFill>
            </a:endParaRPr>
          </a:p>
          <a:p>
            <a:pPr marL="171450" indent="-171450">
              <a:buFont typeface="Wingdings" panose="05000000000000000000" pitchFamily="2" charset="2"/>
              <a:buChar char="Ø"/>
            </a:pPr>
            <a:r>
              <a:rPr lang="ja-JP" altLang="en-US" sz="900" dirty="0" smtClean="0">
                <a:solidFill>
                  <a:prstClr val="black"/>
                </a:solidFill>
              </a:rPr>
              <a:t>生活保護</a:t>
            </a:r>
            <a:endParaRPr lang="en-US" altLang="ja-JP" sz="900" dirty="0" smtClean="0">
              <a:solidFill>
                <a:prstClr val="black"/>
              </a:solidFill>
            </a:endParaRPr>
          </a:p>
          <a:p>
            <a:pPr marL="171450" indent="-171450">
              <a:buFont typeface="Wingdings" panose="05000000000000000000" pitchFamily="2" charset="2"/>
              <a:buChar char="Ø"/>
            </a:pPr>
            <a:r>
              <a:rPr lang="ja-JP" altLang="en-US" sz="900" dirty="0" smtClean="0">
                <a:solidFill>
                  <a:prstClr val="black"/>
                </a:solidFill>
              </a:rPr>
              <a:t>福祉サービスの相談</a:t>
            </a:r>
            <a:endParaRPr lang="en-US" altLang="ja-JP" sz="900" dirty="0" smtClean="0">
              <a:solidFill>
                <a:prstClr val="black"/>
              </a:solidFill>
            </a:endParaRPr>
          </a:p>
          <a:p>
            <a:pPr marL="171450" indent="-171450">
              <a:buFont typeface="Wingdings" panose="05000000000000000000" pitchFamily="2" charset="2"/>
              <a:buChar char="Ø"/>
            </a:pPr>
            <a:r>
              <a:rPr lang="ja-JP" altLang="en-US" sz="900" dirty="0" smtClean="0">
                <a:solidFill>
                  <a:prstClr val="black"/>
                </a:solidFill>
              </a:rPr>
              <a:t>地域協議会の運営事務</a:t>
            </a:r>
            <a:endParaRPr lang="en-US" altLang="ja-JP" sz="900" dirty="0" smtClean="0">
              <a:solidFill>
                <a:prstClr val="black"/>
              </a:solidFill>
            </a:endParaRPr>
          </a:p>
          <a:p>
            <a:pPr marL="171450" indent="-171450">
              <a:buFont typeface="Wingdings" panose="05000000000000000000" pitchFamily="2" charset="2"/>
              <a:buChar char="Ø"/>
            </a:pPr>
            <a:endParaRPr lang="en-US" altLang="ja-JP" sz="900" dirty="0" smtClean="0">
              <a:solidFill>
                <a:prstClr val="black"/>
              </a:solidFill>
            </a:endParaRPr>
          </a:p>
          <a:p>
            <a:pPr marL="171450" indent="-171450" algn="r"/>
            <a:r>
              <a:rPr lang="ja-JP" altLang="en-US" sz="900" dirty="0" smtClean="0">
                <a:solidFill>
                  <a:prstClr val="black"/>
                </a:solidFill>
              </a:rPr>
              <a:t>　　など</a:t>
            </a:r>
            <a:endParaRPr lang="en-US" altLang="ja-JP" sz="1200" dirty="0">
              <a:solidFill>
                <a:prstClr val="black"/>
              </a:solidFill>
            </a:endParaRPr>
          </a:p>
        </p:txBody>
      </p:sp>
      <p:sp>
        <p:nvSpPr>
          <p:cNvPr id="8" name="角丸四角形 7"/>
          <p:cNvSpPr/>
          <p:nvPr/>
        </p:nvSpPr>
        <p:spPr>
          <a:xfrm>
            <a:off x="391886" y="853769"/>
            <a:ext cx="8331200" cy="1758802"/>
          </a:xfrm>
          <a:prstGeom prst="roundRect">
            <a:avLst>
              <a:gd name="adj" fmla="val 4754"/>
            </a:avLst>
          </a:prstGeom>
          <a:solidFill>
            <a:schemeClr val="accent6">
              <a:lumMod val="40000"/>
              <a:lumOff val="60000"/>
            </a:schemeClr>
          </a:solidFill>
          <a:ln>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nchorCtr="0"/>
          <a:lstStyle/>
          <a:p>
            <a:pPr marL="177800" indent="-177800"/>
            <a:r>
              <a:rPr lang="ja-JP" altLang="en-US" sz="1700" dirty="0" smtClean="0">
                <a:solidFill>
                  <a:prstClr val="black"/>
                </a:solidFill>
                <a:latin typeface="Meiryo UI" pitchFamily="50" charset="-128"/>
                <a:ea typeface="Meiryo UI" pitchFamily="50" charset="-128"/>
                <a:cs typeface="Meiryo UI" pitchFamily="50" charset="-128"/>
              </a:rPr>
              <a:t>　◆ 事務　</a:t>
            </a:r>
            <a:endParaRPr lang="en-US" altLang="ja-JP" sz="1700" dirty="0" smtClean="0">
              <a:solidFill>
                <a:prstClr val="black"/>
              </a:solidFill>
              <a:latin typeface="Meiryo UI" pitchFamily="50" charset="-128"/>
              <a:ea typeface="Meiryo UI" pitchFamily="50" charset="-128"/>
              <a:cs typeface="Meiryo UI" pitchFamily="50" charset="-128"/>
            </a:endParaRPr>
          </a:p>
          <a:p>
            <a:pPr marL="177800" indent="-177800">
              <a:lnSpc>
                <a:spcPct val="150000"/>
              </a:lnSpc>
            </a:pPr>
            <a:r>
              <a:rPr lang="en-US" altLang="ja-JP" sz="1700" dirty="0" smtClean="0">
                <a:solidFill>
                  <a:prstClr val="black"/>
                </a:solidFill>
                <a:latin typeface="Meiryo UI" pitchFamily="50" charset="-128"/>
                <a:ea typeface="Meiryo UI" pitchFamily="50" charset="-128"/>
                <a:cs typeface="Meiryo UI" pitchFamily="50" charset="-128"/>
              </a:rPr>
              <a:t>  </a:t>
            </a:r>
            <a:r>
              <a:rPr lang="ja-JP" altLang="en-US" sz="1700" dirty="0" smtClean="0">
                <a:solidFill>
                  <a:prstClr val="black"/>
                </a:solidFill>
                <a:latin typeface="Meiryo UI" pitchFamily="50" charset="-128"/>
                <a:ea typeface="Meiryo UI" pitchFamily="50" charset="-128"/>
                <a:cs typeface="Meiryo UI" pitchFamily="50" charset="-128"/>
              </a:rPr>
              <a:t>　</a:t>
            </a:r>
            <a:r>
              <a:rPr lang="en-US" altLang="ja-JP" sz="1700" dirty="0" smtClean="0">
                <a:solidFill>
                  <a:prstClr val="black"/>
                </a:solidFill>
                <a:latin typeface="Meiryo UI" pitchFamily="50" charset="-128"/>
                <a:ea typeface="Meiryo UI" pitchFamily="50" charset="-128"/>
                <a:cs typeface="Meiryo UI" pitchFamily="50" charset="-128"/>
              </a:rPr>
              <a:t> </a:t>
            </a:r>
            <a:r>
              <a:rPr lang="ja-JP" altLang="en-US" sz="1700" dirty="0" smtClean="0">
                <a:solidFill>
                  <a:prstClr val="black"/>
                </a:solidFill>
                <a:latin typeface="Meiryo UI" pitchFamily="50" charset="-128"/>
                <a:ea typeface="Meiryo UI" pitchFamily="50" charset="-128"/>
                <a:cs typeface="Meiryo UI" pitchFamily="50" charset="-128"/>
              </a:rPr>
              <a:t>○ 地域協議会の運営などの事務に限らず、窓口サービスを実施</a:t>
            </a:r>
            <a:endParaRPr lang="en-US" altLang="ja-JP" sz="1700" dirty="0" smtClean="0">
              <a:solidFill>
                <a:prstClr val="black"/>
              </a:solidFill>
              <a:latin typeface="Meiryo UI" pitchFamily="50" charset="-128"/>
              <a:ea typeface="Meiryo UI" pitchFamily="50" charset="-128"/>
              <a:cs typeface="Meiryo UI" pitchFamily="50" charset="-128"/>
            </a:endParaRPr>
          </a:p>
          <a:p>
            <a:pPr marL="177800" indent="-177800"/>
            <a:r>
              <a:rPr lang="ja-JP" altLang="en-US" sz="1700" dirty="0">
                <a:solidFill>
                  <a:prstClr val="black"/>
                </a:solidFill>
                <a:latin typeface="Meiryo UI" pitchFamily="50" charset="-128"/>
                <a:ea typeface="Meiryo UI" pitchFamily="50" charset="-128"/>
                <a:cs typeface="Meiryo UI" pitchFamily="50" charset="-128"/>
              </a:rPr>
              <a:t>　</a:t>
            </a:r>
            <a:r>
              <a:rPr lang="ja-JP" altLang="en-US" sz="1700" dirty="0" smtClean="0">
                <a:solidFill>
                  <a:prstClr val="black"/>
                </a:solidFill>
                <a:latin typeface="Meiryo UI" pitchFamily="50" charset="-128"/>
                <a:ea typeface="Meiryo UI" pitchFamily="50" charset="-128"/>
                <a:cs typeface="Meiryo UI" pitchFamily="50" charset="-128"/>
              </a:rPr>
              <a:t>　 　　</a:t>
            </a:r>
            <a:r>
              <a:rPr lang="en-US" altLang="ja-JP" sz="1700" dirty="0" smtClean="0">
                <a:solidFill>
                  <a:prstClr val="black"/>
                </a:solidFill>
                <a:latin typeface="Meiryo UI" pitchFamily="50" charset="-128"/>
                <a:ea typeface="Meiryo UI" pitchFamily="50" charset="-128"/>
                <a:cs typeface="Meiryo UI" pitchFamily="50" charset="-128"/>
              </a:rPr>
              <a:t>※</a:t>
            </a:r>
            <a:r>
              <a:rPr lang="ja-JP" altLang="en-US" sz="1700" dirty="0" smtClean="0">
                <a:solidFill>
                  <a:prstClr val="black"/>
                </a:solidFill>
                <a:latin typeface="Meiryo UI" pitchFamily="50" charset="-128"/>
                <a:ea typeface="Meiryo UI" pitchFamily="50" charset="-128"/>
                <a:cs typeface="Meiryo UI" pitchFamily="50" charset="-128"/>
              </a:rPr>
              <a:t>現在の</a:t>
            </a:r>
            <a:r>
              <a:rPr lang="en-US" altLang="ja-JP" sz="1700" dirty="0" smtClean="0">
                <a:solidFill>
                  <a:prstClr val="black"/>
                </a:solidFill>
                <a:latin typeface="Meiryo UI" pitchFamily="50" charset="-128"/>
                <a:ea typeface="Meiryo UI" pitchFamily="50" charset="-128"/>
                <a:cs typeface="Meiryo UI" pitchFamily="50" charset="-128"/>
              </a:rPr>
              <a:t>24</a:t>
            </a:r>
            <a:r>
              <a:rPr lang="ja-JP" altLang="en-US" sz="1700" dirty="0">
                <a:solidFill>
                  <a:prstClr val="black"/>
                </a:solidFill>
                <a:latin typeface="Meiryo UI" pitchFamily="50" charset="-128"/>
                <a:ea typeface="Meiryo UI" pitchFamily="50" charset="-128"/>
                <a:cs typeface="Meiryo UI" pitchFamily="50" charset="-128"/>
              </a:rPr>
              <a:t>区</a:t>
            </a:r>
            <a:r>
              <a:rPr lang="ja-JP" altLang="en-US" sz="1700" dirty="0" smtClean="0">
                <a:solidFill>
                  <a:prstClr val="black"/>
                </a:solidFill>
                <a:latin typeface="Meiryo UI" pitchFamily="50" charset="-128"/>
                <a:ea typeface="Meiryo UI" pitchFamily="50" charset="-128"/>
                <a:cs typeface="Meiryo UI" pitchFamily="50" charset="-128"/>
              </a:rPr>
              <a:t>役所において提供する窓口サービスを継続して実施</a:t>
            </a:r>
            <a:endParaRPr lang="en-US" altLang="ja-JP" sz="1700" dirty="0" smtClean="0">
              <a:solidFill>
                <a:prstClr val="black"/>
              </a:solidFill>
              <a:latin typeface="Meiryo UI" pitchFamily="50" charset="-128"/>
              <a:ea typeface="Meiryo UI" pitchFamily="50" charset="-128"/>
              <a:cs typeface="Meiryo UI" pitchFamily="50" charset="-128"/>
            </a:endParaRPr>
          </a:p>
          <a:p>
            <a:pPr marL="177800" indent="-177800">
              <a:lnSpc>
                <a:spcPct val="150000"/>
              </a:lnSpc>
            </a:pPr>
            <a:r>
              <a:rPr lang="ja-JP" altLang="en-US" sz="1700" dirty="0" smtClean="0">
                <a:solidFill>
                  <a:prstClr val="black"/>
                </a:solidFill>
                <a:latin typeface="Meiryo UI" pitchFamily="50" charset="-128"/>
                <a:ea typeface="Meiryo UI" pitchFamily="50" charset="-128"/>
                <a:cs typeface="Meiryo UI" pitchFamily="50" charset="-128"/>
              </a:rPr>
              <a:t>　◆ 名称 </a:t>
            </a:r>
            <a:endParaRPr lang="en-US" altLang="ja-JP" sz="1700" dirty="0" smtClean="0">
              <a:solidFill>
                <a:prstClr val="black"/>
              </a:solidFill>
              <a:latin typeface="Meiryo UI" pitchFamily="50" charset="-128"/>
              <a:ea typeface="Meiryo UI" pitchFamily="50" charset="-128"/>
              <a:cs typeface="Meiryo UI" pitchFamily="50" charset="-128"/>
            </a:endParaRPr>
          </a:p>
          <a:p>
            <a:pPr marL="177800" indent="-177800"/>
            <a:r>
              <a:rPr lang="en-US" altLang="ja-JP" sz="1700" dirty="0" smtClean="0">
                <a:solidFill>
                  <a:prstClr val="black"/>
                </a:solidFill>
                <a:latin typeface="Meiryo UI" pitchFamily="50" charset="-128"/>
                <a:ea typeface="Meiryo UI" pitchFamily="50" charset="-128"/>
                <a:cs typeface="Meiryo UI" pitchFamily="50" charset="-128"/>
              </a:rPr>
              <a:t> </a:t>
            </a:r>
            <a:r>
              <a:rPr lang="ja-JP" altLang="en-US" sz="1700" dirty="0">
                <a:solidFill>
                  <a:prstClr val="black"/>
                </a:solidFill>
                <a:latin typeface="Meiryo UI" pitchFamily="50" charset="-128"/>
                <a:ea typeface="Meiryo UI" pitchFamily="50" charset="-128"/>
                <a:cs typeface="Meiryo UI" pitchFamily="50" charset="-128"/>
              </a:rPr>
              <a:t>　</a:t>
            </a:r>
            <a:r>
              <a:rPr lang="ja-JP" altLang="en-US" sz="1700" dirty="0" smtClean="0">
                <a:solidFill>
                  <a:prstClr val="black"/>
                </a:solidFill>
                <a:latin typeface="Meiryo UI" pitchFamily="50" charset="-128"/>
                <a:ea typeface="Meiryo UI" pitchFamily="50" charset="-128"/>
                <a:cs typeface="Meiryo UI" pitchFamily="50" charset="-128"/>
              </a:rPr>
              <a:t>　○ 事務所</a:t>
            </a:r>
            <a:r>
              <a:rPr lang="ja-JP" altLang="en-US" sz="1700" dirty="0">
                <a:solidFill>
                  <a:prstClr val="black"/>
                </a:solidFill>
                <a:latin typeface="Meiryo UI" pitchFamily="50" charset="-128"/>
                <a:ea typeface="Meiryo UI" pitchFamily="50" charset="-128"/>
                <a:cs typeface="Meiryo UI" pitchFamily="50" charset="-128"/>
              </a:rPr>
              <a:t>の名称は</a:t>
            </a:r>
            <a:r>
              <a:rPr lang="ja-JP" altLang="en-US" sz="1700" dirty="0" smtClean="0">
                <a:solidFill>
                  <a:prstClr val="black"/>
                </a:solidFill>
                <a:latin typeface="Meiryo UI" pitchFamily="50" charset="-128"/>
                <a:ea typeface="Meiryo UI" pitchFamily="50" charset="-128"/>
                <a:cs typeface="Meiryo UI" pitchFamily="50" charset="-128"/>
              </a:rPr>
              <a:t>、○○地域</a:t>
            </a:r>
            <a:r>
              <a:rPr lang="ja-JP" altLang="en-US" sz="1700" dirty="0">
                <a:solidFill>
                  <a:prstClr val="black"/>
                </a:solidFill>
                <a:latin typeface="Meiryo UI" pitchFamily="50" charset="-128"/>
                <a:ea typeface="Meiryo UI" pitchFamily="50" charset="-128"/>
                <a:cs typeface="Meiryo UI" pitchFamily="50" charset="-128"/>
              </a:rPr>
              <a:t>自治区事務所と</a:t>
            </a:r>
            <a:r>
              <a:rPr lang="ja-JP" altLang="en-US" sz="1700" dirty="0" smtClean="0">
                <a:solidFill>
                  <a:prstClr val="black"/>
                </a:solidFill>
                <a:latin typeface="Meiryo UI" pitchFamily="50" charset="-128"/>
                <a:ea typeface="Meiryo UI" pitchFamily="50" charset="-128"/>
                <a:cs typeface="Meiryo UI" pitchFamily="50" charset="-128"/>
              </a:rPr>
              <a:t>する      </a:t>
            </a:r>
            <a:r>
              <a:rPr lang="en-US" altLang="ja-JP" sz="1700" dirty="0" smtClean="0">
                <a:solidFill>
                  <a:prstClr val="black"/>
                </a:solidFill>
                <a:latin typeface="Meiryo UI" pitchFamily="50" charset="-128"/>
                <a:ea typeface="Meiryo UI" pitchFamily="50" charset="-128"/>
                <a:cs typeface="Meiryo UI" pitchFamily="50" charset="-128"/>
              </a:rPr>
              <a:t>※</a:t>
            </a:r>
            <a:r>
              <a:rPr lang="ja-JP" altLang="en-US" sz="1700" dirty="0" smtClean="0">
                <a:solidFill>
                  <a:prstClr val="black"/>
                </a:solidFill>
                <a:latin typeface="Meiryo UI" pitchFamily="50" charset="-128"/>
                <a:ea typeface="Meiryo UI" pitchFamily="50" charset="-128"/>
                <a:cs typeface="Meiryo UI" pitchFamily="50" charset="-128"/>
              </a:rPr>
              <a:t>○○には、現在の区名を</a:t>
            </a:r>
            <a:r>
              <a:rPr lang="ja-JP" altLang="en-US" sz="1700" dirty="0">
                <a:solidFill>
                  <a:prstClr val="black"/>
                </a:solidFill>
                <a:latin typeface="Meiryo UI" pitchFamily="50" charset="-128"/>
                <a:ea typeface="Meiryo UI" pitchFamily="50" charset="-128"/>
                <a:cs typeface="Meiryo UI" pitchFamily="50" charset="-128"/>
              </a:rPr>
              <a:t>残す</a:t>
            </a:r>
            <a:endParaRPr lang="en-US" altLang="ja-JP" sz="1700" dirty="0">
              <a:solidFill>
                <a:prstClr val="black"/>
              </a:solidFill>
              <a:latin typeface="Meiryo UI" pitchFamily="50" charset="-128"/>
              <a:ea typeface="Meiryo UI" pitchFamily="50" charset="-128"/>
              <a:cs typeface="Meiryo UI" pitchFamily="50" charset="-128"/>
            </a:endParaRPr>
          </a:p>
        </p:txBody>
      </p:sp>
      <p:sp>
        <p:nvSpPr>
          <p:cNvPr id="13" name="正方形/長方形 12"/>
          <p:cNvSpPr/>
          <p:nvPr/>
        </p:nvSpPr>
        <p:spPr>
          <a:xfrm>
            <a:off x="-1555" y="2727874"/>
            <a:ext cx="2117322" cy="338554"/>
          </a:xfrm>
          <a:prstGeom prst="rect">
            <a:avLst/>
          </a:prstGeom>
        </p:spPr>
        <p:txBody>
          <a:bodyPr wrap="square">
            <a:spAutoFit/>
          </a:bodyPr>
          <a:lstStyle/>
          <a:p>
            <a:r>
              <a:rPr lang="en-US" altLang="ja-JP" sz="1600"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a:t>
            </a:r>
            <a:r>
              <a:rPr lang="ja-JP" altLang="en-US" sz="1600"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イメージ</a:t>
            </a:r>
            <a:r>
              <a:rPr lang="en-US" altLang="ja-JP" sz="1600"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a:t>
            </a:r>
            <a:r>
              <a:rPr lang="ja-JP" altLang="en-US" sz="1600"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　</a:t>
            </a:r>
            <a:endParaRPr lang="en-US" altLang="ja-JP" sz="16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14" name="角丸四角形 13"/>
          <p:cNvSpPr/>
          <p:nvPr/>
        </p:nvSpPr>
        <p:spPr>
          <a:xfrm>
            <a:off x="3334417" y="3836650"/>
            <a:ext cx="5328592" cy="2643978"/>
          </a:xfrm>
          <a:prstGeom prst="roundRect">
            <a:avLst/>
          </a:prstGeom>
          <a:noFill/>
          <a:ln w="28575">
            <a:solidFill>
              <a:schemeClr val="tx1"/>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cxnSp>
        <p:nvCxnSpPr>
          <p:cNvPr id="15" name="直線コネクタ 14"/>
          <p:cNvCxnSpPr>
            <a:endCxn id="14" idx="2"/>
          </p:cNvCxnSpPr>
          <p:nvPr/>
        </p:nvCxnSpPr>
        <p:spPr>
          <a:xfrm>
            <a:off x="5998713" y="3831480"/>
            <a:ext cx="0" cy="2649148"/>
          </a:xfrm>
          <a:prstGeom prst="line">
            <a:avLst/>
          </a:prstGeom>
          <a:ln w="19050">
            <a:solidFill>
              <a:schemeClr val="tx1"/>
            </a:solidFill>
            <a:prstDash val="sysDot"/>
          </a:ln>
        </p:spPr>
        <p:style>
          <a:lnRef idx="1">
            <a:schemeClr val="accent1"/>
          </a:lnRef>
          <a:fillRef idx="0">
            <a:schemeClr val="accent1"/>
          </a:fillRef>
          <a:effectRef idx="0">
            <a:schemeClr val="accent1"/>
          </a:effectRef>
          <a:fontRef idx="minor">
            <a:schemeClr val="tx1"/>
          </a:fontRef>
        </p:style>
      </p:cxnSp>
      <p:sp>
        <p:nvSpPr>
          <p:cNvPr id="17" name="正方形/長方形 16"/>
          <p:cNvSpPr/>
          <p:nvPr/>
        </p:nvSpPr>
        <p:spPr>
          <a:xfrm>
            <a:off x="4860032" y="3629887"/>
            <a:ext cx="2222722" cy="418309"/>
          </a:xfrm>
          <a:prstGeom prst="rect">
            <a:avLst/>
          </a:prstGeom>
          <a:solidFill>
            <a:srgbClr val="FFFF99"/>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b="1" dirty="0" smtClean="0">
                <a:solidFill>
                  <a:prstClr val="black"/>
                </a:solidFill>
                <a:latin typeface="Meiryo UI" pitchFamily="50" charset="-128"/>
                <a:ea typeface="Meiryo UI" pitchFamily="50" charset="-128"/>
                <a:cs typeface="Meiryo UI" pitchFamily="50" charset="-128"/>
              </a:rPr>
              <a:t>○○総合区</a:t>
            </a:r>
            <a:endParaRPr lang="ja-JP" altLang="en-US" b="1" dirty="0">
              <a:solidFill>
                <a:prstClr val="black"/>
              </a:solidFill>
              <a:latin typeface="Meiryo UI" pitchFamily="50" charset="-128"/>
              <a:ea typeface="Meiryo UI" pitchFamily="50" charset="-128"/>
              <a:cs typeface="Meiryo UI" pitchFamily="50" charset="-128"/>
            </a:endParaRPr>
          </a:p>
        </p:txBody>
      </p:sp>
      <p:sp>
        <p:nvSpPr>
          <p:cNvPr id="18" name="正方形/長方形 17"/>
          <p:cNvSpPr/>
          <p:nvPr/>
        </p:nvSpPr>
        <p:spPr>
          <a:xfrm>
            <a:off x="3635896" y="4071536"/>
            <a:ext cx="2088232" cy="307777"/>
          </a:xfrm>
          <a:prstGeom prst="rect">
            <a:avLst/>
          </a:prstGeom>
        </p:spPr>
        <p:txBody>
          <a:bodyPr wrap="square">
            <a:spAutoFit/>
          </a:bodyPr>
          <a:lstStyle/>
          <a:p>
            <a:pPr algn="ctr"/>
            <a:r>
              <a:rPr lang="ja-JP" altLang="en-US" sz="1400" b="1"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（○○地域自治区）</a:t>
            </a:r>
            <a:endParaRPr lang="en-US" altLang="ja-JP" sz="14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19" name="正方形/長方形 18"/>
          <p:cNvSpPr/>
          <p:nvPr/>
        </p:nvSpPr>
        <p:spPr>
          <a:xfrm>
            <a:off x="6254735" y="4098684"/>
            <a:ext cx="2133689" cy="307777"/>
          </a:xfrm>
          <a:prstGeom prst="rect">
            <a:avLst/>
          </a:prstGeom>
        </p:spPr>
        <p:txBody>
          <a:bodyPr wrap="square">
            <a:spAutoFit/>
          </a:bodyPr>
          <a:lstStyle/>
          <a:p>
            <a:pPr algn="ctr"/>
            <a:r>
              <a:rPr lang="ja-JP" altLang="en-US" sz="1400" b="1"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（△△地域自治区）</a:t>
            </a:r>
            <a:endParaRPr lang="en-US" altLang="ja-JP" sz="14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23" name="角丸四角形 22"/>
          <p:cNvSpPr/>
          <p:nvPr/>
        </p:nvSpPr>
        <p:spPr>
          <a:xfrm>
            <a:off x="3635896" y="4562062"/>
            <a:ext cx="2146339" cy="1717526"/>
          </a:xfrm>
          <a:prstGeom prst="roundRect">
            <a:avLst/>
          </a:prstGeom>
          <a:solidFill>
            <a:schemeClr val="accent5">
              <a:lumMod val="20000"/>
              <a:lumOff val="8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b" anchorCtr="0"/>
          <a:lstStyle/>
          <a:p>
            <a:r>
              <a:rPr lang="ja-JP" altLang="en-US" sz="1200" b="1" dirty="0" smtClean="0">
                <a:solidFill>
                  <a:prstClr val="black"/>
                </a:solidFill>
              </a:rPr>
              <a:t>窓口サービス</a:t>
            </a:r>
            <a:endParaRPr lang="en-US" altLang="ja-JP" sz="1200" b="1" dirty="0" smtClean="0">
              <a:solidFill>
                <a:prstClr val="black"/>
              </a:solidFill>
            </a:endParaRPr>
          </a:p>
          <a:p>
            <a:pPr marL="171450" indent="-171450">
              <a:buFont typeface="Wingdings" panose="05000000000000000000" pitchFamily="2" charset="2"/>
              <a:buChar char="Ø"/>
            </a:pPr>
            <a:r>
              <a:rPr lang="ja-JP" altLang="en-US" sz="900" dirty="0" smtClean="0">
                <a:solidFill>
                  <a:prstClr val="black"/>
                </a:solidFill>
              </a:rPr>
              <a:t>住民票写し等の交付</a:t>
            </a:r>
            <a:endParaRPr lang="en-US" altLang="ja-JP" sz="900" dirty="0" smtClean="0">
              <a:solidFill>
                <a:prstClr val="black"/>
              </a:solidFill>
            </a:endParaRPr>
          </a:p>
          <a:p>
            <a:pPr marL="171450" indent="-171450">
              <a:buFont typeface="Wingdings" panose="05000000000000000000" pitchFamily="2" charset="2"/>
              <a:buChar char="Ø"/>
            </a:pPr>
            <a:r>
              <a:rPr lang="ja-JP" altLang="en-US" sz="900" dirty="0" smtClean="0">
                <a:solidFill>
                  <a:prstClr val="black"/>
                </a:solidFill>
              </a:rPr>
              <a:t>国民健康保険</a:t>
            </a:r>
            <a:endParaRPr lang="en-US" altLang="ja-JP" sz="900" dirty="0" smtClean="0">
              <a:solidFill>
                <a:prstClr val="black"/>
              </a:solidFill>
            </a:endParaRPr>
          </a:p>
          <a:p>
            <a:pPr marL="171450" indent="-171450">
              <a:buFont typeface="Wingdings" panose="05000000000000000000" pitchFamily="2" charset="2"/>
              <a:buChar char="Ø"/>
            </a:pPr>
            <a:r>
              <a:rPr lang="ja-JP" altLang="en-US" sz="900" dirty="0" smtClean="0">
                <a:solidFill>
                  <a:prstClr val="black"/>
                </a:solidFill>
              </a:rPr>
              <a:t>生活保護</a:t>
            </a:r>
            <a:endParaRPr lang="en-US" altLang="ja-JP" sz="900" dirty="0" smtClean="0">
              <a:solidFill>
                <a:prstClr val="black"/>
              </a:solidFill>
            </a:endParaRPr>
          </a:p>
          <a:p>
            <a:pPr marL="171450" indent="-171450">
              <a:buFont typeface="Wingdings" panose="05000000000000000000" pitchFamily="2" charset="2"/>
              <a:buChar char="Ø"/>
            </a:pPr>
            <a:r>
              <a:rPr lang="ja-JP" altLang="en-US" sz="900" dirty="0" smtClean="0">
                <a:solidFill>
                  <a:prstClr val="black"/>
                </a:solidFill>
              </a:rPr>
              <a:t>福祉サービスの相談</a:t>
            </a:r>
            <a:endParaRPr lang="en-US" altLang="ja-JP" sz="900" dirty="0" smtClean="0">
              <a:solidFill>
                <a:prstClr val="black"/>
              </a:solidFill>
            </a:endParaRPr>
          </a:p>
          <a:p>
            <a:pPr marL="171450" indent="-171450">
              <a:buFont typeface="Wingdings" panose="05000000000000000000" pitchFamily="2" charset="2"/>
              <a:buChar char="Ø"/>
            </a:pPr>
            <a:r>
              <a:rPr lang="ja-JP" altLang="en-US" sz="900" dirty="0" smtClean="0">
                <a:solidFill>
                  <a:prstClr val="black"/>
                </a:solidFill>
              </a:rPr>
              <a:t>地域協議会の運営事務</a:t>
            </a:r>
            <a:endParaRPr lang="en-US" altLang="ja-JP" sz="900" dirty="0" smtClean="0">
              <a:solidFill>
                <a:prstClr val="black"/>
              </a:solidFill>
            </a:endParaRPr>
          </a:p>
          <a:p>
            <a:pPr marL="171450" indent="-171450">
              <a:buFont typeface="Wingdings" panose="05000000000000000000" pitchFamily="2" charset="2"/>
              <a:buChar char="Ø"/>
            </a:pPr>
            <a:endParaRPr lang="en-US" altLang="ja-JP" sz="900" dirty="0" smtClean="0">
              <a:solidFill>
                <a:prstClr val="black"/>
              </a:solidFill>
            </a:endParaRPr>
          </a:p>
          <a:p>
            <a:pPr marL="171450" indent="-171450" algn="r"/>
            <a:r>
              <a:rPr lang="ja-JP" altLang="en-US" sz="900" dirty="0" smtClean="0">
                <a:solidFill>
                  <a:prstClr val="black"/>
                </a:solidFill>
              </a:rPr>
              <a:t>　　など</a:t>
            </a:r>
            <a:endParaRPr lang="en-US" altLang="ja-JP" sz="1200" dirty="0">
              <a:solidFill>
                <a:prstClr val="black"/>
              </a:solidFill>
            </a:endParaRPr>
          </a:p>
        </p:txBody>
      </p:sp>
      <p:sp>
        <p:nvSpPr>
          <p:cNvPr id="24" name="正方形/長方形 23"/>
          <p:cNvSpPr/>
          <p:nvPr/>
        </p:nvSpPr>
        <p:spPr>
          <a:xfrm>
            <a:off x="3923928" y="4423345"/>
            <a:ext cx="1627094" cy="432049"/>
          </a:xfrm>
          <a:prstGeom prst="rect">
            <a:avLst/>
          </a:prstGeom>
          <a:solidFill>
            <a:srgbClr val="FFFF99"/>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1000" b="1" dirty="0" smtClean="0">
                <a:solidFill>
                  <a:prstClr val="black"/>
                </a:solidFill>
                <a:latin typeface="Meiryo UI" pitchFamily="50" charset="-128"/>
                <a:ea typeface="Meiryo UI" pitchFamily="50" charset="-128"/>
                <a:cs typeface="Meiryo UI" pitchFamily="50" charset="-128"/>
              </a:rPr>
              <a:t>○○地域自治区事務所</a:t>
            </a:r>
            <a:endParaRPr lang="ja-JP" altLang="en-US" sz="1000" b="1" dirty="0">
              <a:solidFill>
                <a:prstClr val="black"/>
              </a:solidFill>
              <a:latin typeface="Meiryo UI" pitchFamily="50" charset="-128"/>
              <a:ea typeface="Meiryo UI" pitchFamily="50" charset="-128"/>
              <a:cs typeface="Meiryo UI" pitchFamily="50" charset="-128"/>
            </a:endParaRPr>
          </a:p>
        </p:txBody>
      </p:sp>
      <p:sp>
        <p:nvSpPr>
          <p:cNvPr id="26" name="正方形/長方形 25"/>
          <p:cNvSpPr/>
          <p:nvPr/>
        </p:nvSpPr>
        <p:spPr>
          <a:xfrm>
            <a:off x="6444208" y="4417026"/>
            <a:ext cx="1680882" cy="444687"/>
          </a:xfrm>
          <a:prstGeom prst="rect">
            <a:avLst/>
          </a:prstGeom>
          <a:solidFill>
            <a:srgbClr val="FFFF99"/>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1000" b="1" dirty="0" smtClean="0">
                <a:solidFill>
                  <a:prstClr val="black"/>
                </a:solidFill>
                <a:latin typeface="Meiryo UI" pitchFamily="50" charset="-128"/>
                <a:ea typeface="Meiryo UI" pitchFamily="50" charset="-128"/>
                <a:cs typeface="Meiryo UI" pitchFamily="50" charset="-128"/>
              </a:rPr>
              <a:t>△△地域自治区事務所</a:t>
            </a:r>
            <a:endParaRPr lang="ja-JP" altLang="en-US" sz="1000" b="1" dirty="0">
              <a:solidFill>
                <a:prstClr val="black"/>
              </a:solidFill>
              <a:latin typeface="Meiryo UI" pitchFamily="50" charset="-128"/>
              <a:ea typeface="Meiryo UI" pitchFamily="50" charset="-128"/>
              <a:cs typeface="Meiryo UI" pitchFamily="50" charset="-128"/>
            </a:endParaRPr>
          </a:p>
        </p:txBody>
      </p:sp>
      <p:sp>
        <p:nvSpPr>
          <p:cNvPr id="31" name="角丸四角形 30"/>
          <p:cNvSpPr/>
          <p:nvPr/>
        </p:nvSpPr>
        <p:spPr>
          <a:xfrm>
            <a:off x="3118393" y="3404602"/>
            <a:ext cx="5958371" cy="3235684"/>
          </a:xfrm>
          <a:prstGeom prst="roundRect">
            <a:avLst/>
          </a:prstGeom>
          <a:noFill/>
          <a:ln w="28575">
            <a:solidFill>
              <a:schemeClr val="tx1"/>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30" name="正方形/長方形 29"/>
          <p:cNvSpPr/>
          <p:nvPr/>
        </p:nvSpPr>
        <p:spPr>
          <a:xfrm>
            <a:off x="3334416" y="3249261"/>
            <a:ext cx="1381599" cy="361406"/>
          </a:xfrm>
          <a:prstGeom prst="rect">
            <a:avLst/>
          </a:prstGeom>
          <a:solidFill>
            <a:srgbClr val="FFFF99"/>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b="1" dirty="0" smtClean="0">
                <a:solidFill>
                  <a:prstClr val="black"/>
                </a:solidFill>
                <a:latin typeface="Meiryo UI" pitchFamily="50" charset="-128"/>
                <a:ea typeface="Meiryo UI" pitchFamily="50" charset="-128"/>
                <a:cs typeface="Meiryo UI" pitchFamily="50" charset="-128"/>
              </a:rPr>
              <a:t>大阪市</a:t>
            </a:r>
            <a:endParaRPr lang="ja-JP" altLang="en-US" b="1" dirty="0">
              <a:solidFill>
                <a:prstClr val="black"/>
              </a:solidFill>
              <a:latin typeface="Meiryo UI" pitchFamily="50" charset="-128"/>
              <a:ea typeface="Meiryo UI" pitchFamily="50" charset="-128"/>
              <a:cs typeface="Meiryo UI" pitchFamily="50" charset="-128"/>
            </a:endParaRPr>
          </a:p>
        </p:txBody>
      </p:sp>
      <p:sp>
        <p:nvSpPr>
          <p:cNvPr id="42" name="正方形/長方形 41"/>
          <p:cNvSpPr/>
          <p:nvPr/>
        </p:nvSpPr>
        <p:spPr>
          <a:xfrm>
            <a:off x="1476782" y="4234170"/>
            <a:ext cx="647818" cy="383243"/>
          </a:xfrm>
          <a:prstGeom prst="rect">
            <a:avLst/>
          </a:prstGeom>
          <a:solidFill>
            <a:srgbClr val="FFFF99"/>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horz" anchor="ctr"/>
          <a:lstStyle/>
          <a:p>
            <a:pPr algn="ctr">
              <a:defRPr/>
            </a:pPr>
            <a:r>
              <a:rPr lang="ja-JP" altLang="en-US" sz="1100" b="1" dirty="0" smtClean="0">
                <a:solidFill>
                  <a:prstClr val="black"/>
                </a:solidFill>
                <a:latin typeface="Meiryo UI" pitchFamily="50" charset="-128"/>
                <a:ea typeface="Meiryo UI" pitchFamily="50" charset="-128"/>
                <a:cs typeface="Meiryo UI" pitchFamily="50" charset="-128"/>
              </a:rPr>
              <a:t>区役所</a:t>
            </a:r>
            <a:endParaRPr lang="en-US" altLang="ja-JP" sz="1100" b="1" dirty="0" smtClean="0">
              <a:solidFill>
                <a:prstClr val="black"/>
              </a:solidFill>
              <a:latin typeface="Meiryo UI" pitchFamily="50" charset="-128"/>
              <a:ea typeface="Meiryo UI" pitchFamily="50" charset="-128"/>
              <a:cs typeface="Meiryo UI" pitchFamily="50" charset="-128"/>
            </a:endParaRPr>
          </a:p>
        </p:txBody>
      </p:sp>
      <p:sp>
        <p:nvSpPr>
          <p:cNvPr id="44" name="正方形/長方形 43"/>
          <p:cNvSpPr/>
          <p:nvPr/>
        </p:nvSpPr>
        <p:spPr>
          <a:xfrm>
            <a:off x="1404266" y="5193477"/>
            <a:ext cx="864604" cy="646331"/>
          </a:xfrm>
          <a:prstGeom prst="rect">
            <a:avLst/>
          </a:prstGeom>
        </p:spPr>
        <p:txBody>
          <a:bodyPr vert="horz" wrap="square">
            <a:spAutoFit/>
          </a:bodyPr>
          <a:lstStyle/>
          <a:p>
            <a:pPr algn="ctr"/>
            <a:r>
              <a:rPr lang="ja-JP" altLang="en-US" sz="1200" b="1" dirty="0" smtClean="0">
                <a:solidFill>
                  <a:prstClr val="black"/>
                </a:solidFill>
                <a:latin typeface="ＭＳ Ｐゴシック"/>
                <a:cs typeface="Meiryo UI" panose="020B0604030504040204" pitchFamily="50" charset="-128"/>
              </a:rPr>
              <a:t>窓口</a:t>
            </a:r>
            <a:endParaRPr lang="en-US" altLang="ja-JP" sz="1200" b="1" dirty="0" smtClean="0">
              <a:solidFill>
                <a:prstClr val="black"/>
              </a:solidFill>
              <a:latin typeface="ＭＳ Ｐゴシック"/>
              <a:cs typeface="Meiryo UI" panose="020B0604030504040204" pitchFamily="50" charset="-128"/>
            </a:endParaRPr>
          </a:p>
          <a:p>
            <a:pPr algn="ctr"/>
            <a:r>
              <a:rPr lang="ja-JP" altLang="en-US" sz="1200" b="1" dirty="0" smtClean="0">
                <a:solidFill>
                  <a:prstClr val="black"/>
                </a:solidFill>
                <a:latin typeface="ＭＳ Ｐゴシック"/>
                <a:cs typeface="Meiryo UI" panose="020B0604030504040204" pitchFamily="50" charset="-128"/>
              </a:rPr>
              <a:t>サービス</a:t>
            </a:r>
            <a:endParaRPr lang="en-US" altLang="ja-JP" sz="1200" b="1" dirty="0">
              <a:solidFill>
                <a:prstClr val="black"/>
              </a:solidFill>
              <a:latin typeface="ＭＳ Ｐゴシック"/>
              <a:cs typeface="Meiryo UI" panose="020B0604030504040204" pitchFamily="50" charset="-128"/>
            </a:endParaRPr>
          </a:p>
          <a:p>
            <a:pPr algn="ctr"/>
            <a:r>
              <a:rPr lang="ja-JP" altLang="en-US" sz="1200" b="1" dirty="0" smtClean="0">
                <a:solidFill>
                  <a:prstClr val="black"/>
                </a:solidFill>
                <a:latin typeface="ＭＳ Ｐゴシック"/>
                <a:cs typeface="Meiryo UI" panose="020B0604030504040204" pitchFamily="50" charset="-128"/>
              </a:rPr>
              <a:t>など</a:t>
            </a:r>
            <a:endParaRPr lang="en-US" altLang="ja-JP" sz="1200" b="1" dirty="0">
              <a:solidFill>
                <a:prstClr val="black"/>
              </a:solidFill>
              <a:latin typeface="ＭＳ Ｐゴシック"/>
              <a:cs typeface="Meiryo UI" panose="020B0604030504040204" pitchFamily="50" charset="-128"/>
            </a:endParaRPr>
          </a:p>
        </p:txBody>
      </p:sp>
      <p:sp>
        <p:nvSpPr>
          <p:cNvPr id="46" name="角丸四角形 45"/>
          <p:cNvSpPr/>
          <p:nvPr/>
        </p:nvSpPr>
        <p:spPr>
          <a:xfrm>
            <a:off x="180638" y="3404601"/>
            <a:ext cx="2234263" cy="3235684"/>
          </a:xfrm>
          <a:prstGeom prst="roundRect">
            <a:avLst/>
          </a:prstGeom>
          <a:noFill/>
          <a:ln w="28575">
            <a:solidFill>
              <a:schemeClr val="tx1"/>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47" name="正方形/長方形 46"/>
          <p:cNvSpPr/>
          <p:nvPr/>
        </p:nvSpPr>
        <p:spPr>
          <a:xfrm>
            <a:off x="684694" y="3259219"/>
            <a:ext cx="1296144" cy="361406"/>
          </a:xfrm>
          <a:prstGeom prst="rect">
            <a:avLst/>
          </a:prstGeom>
          <a:solidFill>
            <a:srgbClr val="FFFF99"/>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b="1" dirty="0" smtClean="0">
                <a:solidFill>
                  <a:prstClr val="black"/>
                </a:solidFill>
                <a:latin typeface="Meiryo UI" pitchFamily="50" charset="-128"/>
                <a:ea typeface="Meiryo UI" pitchFamily="50" charset="-128"/>
                <a:cs typeface="Meiryo UI" pitchFamily="50" charset="-128"/>
              </a:rPr>
              <a:t>大阪市</a:t>
            </a:r>
            <a:endParaRPr lang="ja-JP" altLang="en-US" b="1" dirty="0">
              <a:solidFill>
                <a:prstClr val="black"/>
              </a:solidFill>
              <a:latin typeface="Meiryo UI" pitchFamily="50" charset="-128"/>
              <a:ea typeface="Meiryo UI" pitchFamily="50" charset="-128"/>
              <a:cs typeface="Meiryo UI" pitchFamily="50" charset="-128"/>
            </a:endParaRPr>
          </a:p>
        </p:txBody>
      </p:sp>
      <p:sp>
        <p:nvSpPr>
          <p:cNvPr id="50" name="正方形/長方形 49"/>
          <p:cNvSpPr/>
          <p:nvPr/>
        </p:nvSpPr>
        <p:spPr>
          <a:xfrm>
            <a:off x="612686" y="2901109"/>
            <a:ext cx="1296144" cy="36004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ja-JP" sz="1700" dirty="0">
                <a:solidFill>
                  <a:prstClr val="black"/>
                </a:solidFill>
                <a:latin typeface="Meiryo UI" pitchFamily="50" charset="-128"/>
                <a:ea typeface="Meiryo UI" pitchFamily="50" charset="-128"/>
                <a:cs typeface="Meiryo UI" pitchFamily="50" charset="-128"/>
              </a:rPr>
              <a:t>【</a:t>
            </a:r>
            <a:r>
              <a:rPr lang="ja-JP" altLang="en-US" sz="1700" dirty="0" smtClean="0">
                <a:solidFill>
                  <a:prstClr val="black"/>
                </a:solidFill>
                <a:latin typeface="Meiryo UI" pitchFamily="50" charset="-128"/>
                <a:ea typeface="Meiryo UI" pitchFamily="50" charset="-128"/>
                <a:cs typeface="Meiryo UI" pitchFamily="50" charset="-128"/>
              </a:rPr>
              <a:t>現在</a:t>
            </a:r>
            <a:r>
              <a:rPr lang="en-US" altLang="ja-JP" sz="1700" dirty="0" smtClean="0">
                <a:solidFill>
                  <a:prstClr val="black"/>
                </a:solidFill>
                <a:latin typeface="Meiryo UI" pitchFamily="50" charset="-128"/>
                <a:ea typeface="Meiryo UI" pitchFamily="50" charset="-128"/>
                <a:cs typeface="Meiryo UI" pitchFamily="50" charset="-128"/>
              </a:rPr>
              <a:t>】</a:t>
            </a:r>
            <a:endParaRPr lang="ja-JP" altLang="en-US" sz="1700" dirty="0">
              <a:solidFill>
                <a:prstClr val="black"/>
              </a:solidFill>
              <a:latin typeface="Meiryo UI" pitchFamily="50" charset="-128"/>
              <a:ea typeface="Meiryo UI" pitchFamily="50" charset="-128"/>
              <a:cs typeface="Meiryo UI" pitchFamily="50" charset="-128"/>
            </a:endParaRPr>
          </a:p>
        </p:txBody>
      </p:sp>
      <p:sp>
        <p:nvSpPr>
          <p:cNvPr id="51" name="正方形/長方形 50"/>
          <p:cNvSpPr/>
          <p:nvPr/>
        </p:nvSpPr>
        <p:spPr>
          <a:xfrm>
            <a:off x="4704474" y="2901109"/>
            <a:ext cx="3035878" cy="36693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ja-JP" sz="1700" dirty="0">
                <a:solidFill>
                  <a:prstClr val="black"/>
                </a:solidFill>
                <a:latin typeface="Meiryo UI" pitchFamily="50" charset="-128"/>
                <a:ea typeface="Meiryo UI" pitchFamily="50" charset="-128"/>
                <a:cs typeface="Meiryo UI" pitchFamily="50" charset="-128"/>
              </a:rPr>
              <a:t>【</a:t>
            </a:r>
            <a:r>
              <a:rPr lang="ja-JP" altLang="en-US" sz="1700" dirty="0" smtClean="0">
                <a:solidFill>
                  <a:prstClr val="black"/>
                </a:solidFill>
                <a:latin typeface="Meiryo UI" pitchFamily="50" charset="-128"/>
                <a:ea typeface="Meiryo UI" pitchFamily="50" charset="-128"/>
                <a:cs typeface="Meiryo UI" pitchFamily="50" charset="-128"/>
              </a:rPr>
              <a:t>総合区・地域自治区設置後</a:t>
            </a:r>
            <a:r>
              <a:rPr lang="en-US" altLang="ja-JP" sz="1700" dirty="0" smtClean="0">
                <a:solidFill>
                  <a:prstClr val="black"/>
                </a:solidFill>
                <a:latin typeface="Meiryo UI" pitchFamily="50" charset="-128"/>
                <a:ea typeface="Meiryo UI" pitchFamily="50" charset="-128"/>
                <a:cs typeface="Meiryo UI" pitchFamily="50" charset="-128"/>
              </a:rPr>
              <a:t>】</a:t>
            </a:r>
            <a:endParaRPr lang="ja-JP" altLang="en-US" sz="1700" dirty="0">
              <a:solidFill>
                <a:prstClr val="black"/>
              </a:solidFill>
              <a:latin typeface="Meiryo UI" pitchFamily="50" charset="-128"/>
              <a:ea typeface="Meiryo UI" pitchFamily="50" charset="-128"/>
              <a:cs typeface="Meiryo UI" pitchFamily="50" charset="-128"/>
            </a:endParaRPr>
          </a:p>
        </p:txBody>
      </p:sp>
      <p:sp>
        <p:nvSpPr>
          <p:cNvPr id="36" name="角丸四角形 35"/>
          <p:cNvSpPr/>
          <p:nvPr/>
        </p:nvSpPr>
        <p:spPr>
          <a:xfrm>
            <a:off x="324655" y="4406461"/>
            <a:ext cx="936104" cy="1873127"/>
          </a:xfrm>
          <a:prstGeom prst="roundRect">
            <a:avLst/>
          </a:prstGeom>
          <a:solidFill>
            <a:schemeClr val="accent1">
              <a:lumMod val="20000"/>
              <a:lumOff val="80000"/>
            </a:schemeClr>
          </a:solidFill>
          <a:ln w="12700">
            <a:solidFill>
              <a:schemeClr val="tx1"/>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41" name="正方形/長方形 40"/>
          <p:cNvSpPr/>
          <p:nvPr/>
        </p:nvSpPr>
        <p:spPr>
          <a:xfrm>
            <a:off x="442781" y="4229098"/>
            <a:ext cx="676138" cy="388315"/>
          </a:xfrm>
          <a:prstGeom prst="rect">
            <a:avLst/>
          </a:prstGeom>
          <a:solidFill>
            <a:srgbClr val="FFFF99"/>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horz" anchor="ctr"/>
          <a:lstStyle/>
          <a:p>
            <a:pPr algn="ctr">
              <a:defRPr/>
            </a:pPr>
            <a:r>
              <a:rPr lang="ja-JP" altLang="en-US" sz="1100" b="1" dirty="0" smtClean="0">
                <a:solidFill>
                  <a:prstClr val="black"/>
                </a:solidFill>
                <a:latin typeface="Meiryo UI" pitchFamily="50" charset="-128"/>
                <a:ea typeface="Meiryo UI" pitchFamily="50" charset="-128"/>
                <a:cs typeface="Meiryo UI" pitchFamily="50" charset="-128"/>
              </a:rPr>
              <a:t>区役所</a:t>
            </a:r>
            <a:endParaRPr lang="en-US" altLang="ja-JP" sz="1100" b="1" dirty="0" smtClean="0">
              <a:solidFill>
                <a:prstClr val="black"/>
              </a:solidFill>
              <a:latin typeface="Meiryo UI" pitchFamily="50" charset="-128"/>
              <a:ea typeface="Meiryo UI" pitchFamily="50" charset="-128"/>
              <a:cs typeface="Meiryo UI" pitchFamily="50" charset="-128"/>
            </a:endParaRPr>
          </a:p>
        </p:txBody>
      </p:sp>
      <p:sp>
        <p:nvSpPr>
          <p:cNvPr id="34" name="正方形/長方形 33"/>
          <p:cNvSpPr/>
          <p:nvPr/>
        </p:nvSpPr>
        <p:spPr>
          <a:xfrm>
            <a:off x="324654" y="5193477"/>
            <a:ext cx="936104" cy="646331"/>
          </a:xfrm>
          <a:prstGeom prst="rect">
            <a:avLst/>
          </a:prstGeom>
        </p:spPr>
        <p:txBody>
          <a:bodyPr vert="horz" wrap="square">
            <a:spAutoFit/>
          </a:bodyPr>
          <a:lstStyle/>
          <a:p>
            <a:pPr algn="ctr"/>
            <a:r>
              <a:rPr lang="ja-JP" altLang="en-US" sz="1200" b="1" dirty="0" smtClean="0">
                <a:solidFill>
                  <a:prstClr val="black"/>
                </a:solidFill>
                <a:latin typeface="ＭＳ Ｐゴシック"/>
                <a:cs typeface="Meiryo UI" panose="020B0604030504040204" pitchFamily="50" charset="-128"/>
              </a:rPr>
              <a:t>窓口</a:t>
            </a:r>
            <a:endParaRPr lang="en-US" altLang="ja-JP" sz="1200" b="1" dirty="0" smtClean="0">
              <a:solidFill>
                <a:prstClr val="black"/>
              </a:solidFill>
              <a:latin typeface="ＭＳ Ｐゴシック"/>
              <a:cs typeface="Meiryo UI" panose="020B0604030504040204" pitchFamily="50" charset="-128"/>
            </a:endParaRPr>
          </a:p>
          <a:p>
            <a:pPr algn="ctr"/>
            <a:r>
              <a:rPr lang="ja-JP" altLang="en-US" sz="1200" b="1" dirty="0" smtClean="0">
                <a:solidFill>
                  <a:prstClr val="black"/>
                </a:solidFill>
                <a:latin typeface="ＭＳ Ｐゴシック"/>
                <a:cs typeface="Meiryo UI" panose="020B0604030504040204" pitchFamily="50" charset="-128"/>
              </a:rPr>
              <a:t>サービス</a:t>
            </a:r>
            <a:endParaRPr lang="en-US" altLang="ja-JP" sz="1200" b="1" dirty="0">
              <a:solidFill>
                <a:prstClr val="black"/>
              </a:solidFill>
              <a:latin typeface="ＭＳ Ｐゴシック"/>
              <a:cs typeface="Meiryo UI" panose="020B0604030504040204" pitchFamily="50" charset="-128"/>
            </a:endParaRPr>
          </a:p>
          <a:p>
            <a:pPr algn="ctr"/>
            <a:r>
              <a:rPr lang="ja-JP" altLang="en-US" sz="1200" b="1" dirty="0" smtClean="0">
                <a:solidFill>
                  <a:prstClr val="black"/>
                </a:solidFill>
                <a:latin typeface="ＭＳ Ｐゴシック"/>
                <a:cs typeface="Meiryo UI" panose="020B0604030504040204" pitchFamily="50" charset="-128"/>
              </a:rPr>
              <a:t>など</a:t>
            </a:r>
            <a:endParaRPr lang="en-US" altLang="ja-JP" sz="1200" b="1" dirty="0">
              <a:solidFill>
                <a:prstClr val="black"/>
              </a:solidFill>
              <a:latin typeface="ＭＳ Ｐゴシック"/>
              <a:cs typeface="Meiryo UI" panose="020B0604030504040204" pitchFamily="50" charset="-128"/>
            </a:endParaRPr>
          </a:p>
        </p:txBody>
      </p:sp>
      <p:sp>
        <p:nvSpPr>
          <p:cNvPr id="2" name="右矢印 1"/>
          <p:cNvSpPr/>
          <p:nvPr/>
        </p:nvSpPr>
        <p:spPr>
          <a:xfrm>
            <a:off x="2565070" y="4307305"/>
            <a:ext cx="350746" cy="1678260"/>
          </a:xfrm>
          <a:prstGeom prst="rightArrow">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33" name="正方形/長方形 32"/>
          <p:cNvSpPr/>
          <p:nvPr/>
        </p:nvSpPr>
        <p:spPr>
          <a:xfrm>
            <a:off x="4263" y="13620"/>
            <a:ext cx="9144000" cy="432000"/>
          </a:xfrm>
          <a:prstGeom prst="rect">
            <a:avLst/>
          </a:prstGeom>
          <a:gradFill>
            <a:gsLst>
              <a:gs pos="0">
                <a:schemeClr val="accent2">
                  <a:lumMod val="40000"/>
                  <a:lumOff val="60000"/>
                </a:schemeClr>
              </a:gs>
              <a:gs pos="50000">
                <a:schemeClr val="bg1"/>
              </a:gs>
              <a:gs pos="100000">
                <a:schemeClr val="accent2">
                  <a:lumMod val="40000"/>
                  <a:lumOff val="6000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r>
              <a:rPr lang="en-US" altLang="ja-JP" sz="2000" b="1" dirty="0">
                <a:solidFill>
                  <a:prstClr val="black"/>
                </a:solidFill>
                <a:latin typeface="Meiryo UI" pitchFamily="50" charset="-128"/>
                <a:ea typeface="Meiryo UI" pitchFamily="50" charset="-128"/>
                <a:cs typeface="Meiryo UI" pitchFamily="50" charset="-128"/>
              </a:rPr>
              <a:t>3</a:t>
            </a:r>
            <a:r>
              <a:rPr lang="ja-JP" altLang="en-US" sz="2000" b="1" dirty="0" smtClean="0">
                <a:solidFill>
                  <a:prstClr val="black"/>
                </a:solidFill>
                <a:latin typeface="Meiryo UI" pitchFamily="50" charset="-128"/>
                <a:ea typeface="Meiryo UI" pitchFamily="50" charset="-128"/>
                <a:cs typeface="Meiryo UI" pitchFamily="50" charset="-128"/>
              </a:rPr>
              <a:t>　地域自治区（事務所）</a:t>
            </a:r>
            <a:endParaRPr lang="ja-JP" altLang="en-US" sz="2000" b="1" dirty="0">
              <a:solidFill>
                <a:prstClr val="black"/>
              </a:solidFill>
              <a:latin typeface="Meiryo UI" pitchFamily="50" charset="-128"/>
              <a:ea typeface="Meiryo UI" pitchFamily="50" charset="-128"/>
              <a:cs typeface="Meiryo UI" pitchFamily="50" charset="-128"/>
            </a:endParaRPr>
          </a:p>
        </p:txBody>
      </p:sp>
      <p:sp>
        <p:nvSpPr>
          <p:cNvPr id="29" name="テキスト ボックス 28"/>
          <p:cNvSpPr txBox="1"/>
          <p:nvPr/>
        </p:nvSpPr>
        <p:spPr>
          <a:xfrm>
            <a:off x="-121196" y="476672"/>
            <a:ext cx="5217337" cy="384721"/>
          </a:xfrm>
          <a:prstGeom prst="rect">
            <a:avLst/>
          </a:prstGeom>
          <a:noFill/>
        </p:spPr>
        <p:txBody>
          <a:bodyPr wrap="square" rtlCol="0">
            <a:spAutoFit/>
          </a:bodyPr>
          <a:lstStyle/>
          <a:p>
            <a:r>
              <a:rPr lang="ja-JP" altLang="en-US" sz="1900" b="1"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（１）地域自治区の事務所の概要</a:t>
            </a:r>
            <a:endParaRPr lang="ja-JP" altLang="en-US" sz="19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32" name="正方形/長方形 27"/>
          <p:cNvSpPr>
            <a:spLocks noChangeArrowheads="1"/>
          </p:cNvSpPr>
          <p:nvPr/>
        </p:nvSpPr>
        <p:spPr bwMode="auto">
          <a:xfrm>
            <a:off x="8112125" y="6604298"/>
            <a:ext cx="1031875" cy="261937"/>
          </a:xfrm>
          <a:prstGeom prst="rect">
            <a:avLst/>
          </a:prstGeom>
          <a:noFill/>
          <a:ln w="9525">
            <a:noFill/>
            <a:miter lim="800000"/>
            <a:headEnd/>
            <a:tailEnd/>
          </a:ln>
        </p:spPr>
        <p:txBody>
          <a:bodyPr>
            <a:spAutoFit/>
          </a:bodyPr>
          <a:lstStyle/>
          <a:p>
            <a:pPr algn="r"/>
            <a:r>
              <a:rPr lang="ja-JP" altLang="en-US" sz="1100" b="1" dirty="0">
                <a:solidFill>
                  <a:srgbClr val="000000"/>
                </a:solidFill>
                <a:latin typeface="ＭＳ Ｐゴシック" charset="-128"/>
                <a:ea typeface="Meiryo UI" pitchFamily="50" charset="-128"/>
                <a:cs typeface="Meiryo UI" pitchFamily="50" charset="-128"/>
              </a:rPr>
              <a:t> </a:t>
            </a:r>
            <a:r>
              <a:rPr lang="ja-JP" altLang="en-US" sz="1100" b="1" dirty="0" smtClean="0">
                <a:solidFill>
                  <a:srgbClr val="000000"/>
                </a:solidFill>
                <a:latin typeface="ＭＳ Ｐゴシック" charset="-128"/>
                <a:ea typeface="Meiryo UI" pitchFamily="50" charset="-128"/>
                <a:cs typeface="Meiryo UI" pitchFamily="50" charset="-128"/>
              </a:rPr>
              <a:t>地域</a:t>
            </a:r>
            <a:r>
              <a:rPr lang="en-US" altLang="ja-JP" sz="1100" b="1" dirty="0" smtClean="0">
                <a:solidFill>
                  <a:srgbClr val="000000"/>
                </a:solidFill>
                <a:latin typeface="ＭＳ Ｐゴシック" charset="-128"/>
                <a:ea typeface="Meiryo UI" pitchFamily="50" charset="-128"/>
                <a:cs typeface="Meiryo UI" pitchFamily="50" charset="-128"/>
              </a:rPr>
              <a:t>-</a:t>
            </a:r>
            <a:r>
              <a:rPr lang="ja-JP" altLang="en-US" sz="1100" b="1" dirty="0" smtClean="0">
                <a:solidFill>
                  <a:srgbClr val="000000"/>
                </a:solidFill>
                <a:latin typeface="ＭＳ Ｐゴシック" charset="-128"/>
                <a:ea typeface="Meiryo UI" pitchFamily="50" charset="-128"/>
                <a:cs typeface="Meiryo UI" pitchFamily="50" charset="-128"/>
              </a:rPr>
              <a:t>４</a:t>
            </a:r>
            <a:endParaRPr lang="ja-JP" altLang="en-US" sz="1200" b="1" dirty="0">
              <a:solidFill>
                <a:srgbClr val="000000"/>
              </a:solidFill>
              <a:latin typeface="ＭＳ Ｐゴシック" charset="-128"/>
              <a:ea typeface="Meiryo UI" pitchFamily="50" charset="-128"/>
              <a:cs typeface="Meiryo UI" pitchFamily="50" charset="-128"/>
            </a:endParaRPr>
          </a:p>
        </p:txBody>
      </p:sp>
    </p:spTree>
    <p:extLst>
      <p:ext uri="{BB962C8B-B14F-4D97-AF65-F5344CB8AC3E}">
        <p14:creationId xmlns="" xmlns:p14="http://schemas.microsoft.com/office/powerpoint/2010/main" val="1072146910"/>
      </p:ext>
    </p:extLst>
  </p:cSld>
  <p:clrMapOvr>
    <a:masterClrMapping/>
  </p:clrMapOvr>
  <p:timing>
    <p:tnLst>
      <p:par>
        <p:cTn id="1" dur="indefinite" restart="never" nodeType="tmRoot"/>
      </p:par>
    </p:tn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角丸四角形 12"/>
          <p:cNvSpPr/>
          <p:nvPr/>
        </p:nvSpPr>
        <p:spPr>
          <a:xfrm>
            <a:off x="406399" y="1196752"/>
            <a:ext cx="8318501" cy="5311969"/>
          </a:xfrm>
          <a:prstGeom prst="roundRect">
            <a:avLst>
              <a:gd name="adj" fmla="val 3857"/>
            </a:avLst>
          </a:prstGeom>
          <a:solidFill>
            <a:schemeClr val="accent6">
              <a:lumMod val="40000"/>
              <a:lumOff val="60000"/>
            </a:schemeClr>
          </a:solidFill>
          <a:ln>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5" name="正方形/長方形 34"/>
          <p:cNvSpPr/>
          <p:nvPr/>
        </p:nvSpPr>
        <p:spPr>
          <a:xfrm>
            <a:off x="3343626" y="1927062"/>
            <a:ext cx="1800200" cy="43204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600" u="sng" dirty="0">
              <a:solidFill>
                <a:prstClr val="black"/>
              </a:solidFill>
            </a:endParaRPr>
          </a:p>
        </p:txBody>
      </p:sp>
      <p:sp>
        <p:nvSpPr>
          <p:cNvPr id="17" name="正方形/長方形 16"/>
          <p:cNvSpPr/>
          <p:nvPr/>
        </p:nvSpPr>
        <p:spPr>
          <a:xfrm>
            <a:off x="-205698" y="1516451"/>
            <a:ext cx="9386991" cy="40038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622300"/>
            <a:r>
              <a:rPr lang="ja-JP" altLang="en-US" sz="1600" dirty="0" smtClean="0">
                <a:solidFill>
                  <a:prstClr val="black"/>
                </a:solidFill>
                <a:latin typeface="Meiryo UI" pitchFamily="50" charset="-128"/>
                <a:ea typeface="Meiryo UI" pitchFamily="50" charset="-128"/>
                <a:cs typeface="Meiryo UI" pitchFamily="50" charset="-128"/>
              </a:rPr>
              <a:t>　 ◆　諮問への答申・建議により</a:t>
            </a:r>
            <a:r>
              <a:rPr lang="ja-JP" altLang="ja-JP" sz="1600" dirty="0" smtClean="0">
                <a:solidFill>
                  <a:prstClr val="black"/>
                </a:solidFill>
                <a:latin typeface="Meiryo UI" pitchFamily="50" charset="-128"/>
                <a:ea typeface="Meiryo UI" pitchFamily="50" charset="-128"/>
                <a:cs typeface="Meiryo UI" pitchFamily="50" charset="-128"/>
              </a:rPr>
              <a:t>、市長</a:t>
            </a:r>
            <a:r>
              <a:rPr lang="ja-JP" altLang="en-US" sz="1600" dirty="0" smtClean="0">
                <a:solidFill>
                  <a:prstClr val="black"/>
                </a:solidFill>
                <a:latin typeface="Meiryo UI" pitchFamily="50" charset="-128"/>
                <a:ea typeface="Meiryo UI" pitchFamily="50" charset="-128"/>
                <a:cs typeface="Meiryo UI" pitchFamily="50" charset="-128"/>
              </a:rPr>
              <a:t>その他の</a:t>
            </a:r>
            <a:r>
              <a:rPr lang="ja-JP" altLang="ja-JP" sz="1600" dirty="0" smtClean="0">
                <a:solidFill>
                  <a:prstClr val="black"/>
                </a:solidFill>
                <a:latin typeface="Meiryo UI" pitchFamily="50" charset="-128"/>
                <a:ea typeface="Meiryo UI" pitchFamily="50" charset="-128"/>
                <a:cs typeface="Meiryo UI" pitchFamily="50" charset="-128"/>
              </a:rPr>
              <a:t>市の機関</a:t>
            </a:r>
            <a:r>
              <a:rPr lang="ja-JP" altLang="en-US" sz="1600" dirty="0" smtClean="0">
                <a:solidFill>
                  <a:prstClr val="black"/>
                </a:solidFill>
                <a:latin typeface="Meiryo UI" pitchFamily="50" charset="-128"/>
                <a:ea typeface="Meiryo UI" pitchFamily="50" charset="-128"/>
                <a:cs typeface="Meiryo UI" pitchFamily="50" charset="-128"/>
              </a:rPr>
              <a:t>（総合区長含む）</a:t>
            </a:r>
            <a:r>
              <a:rPr lang="ja-JP" altLang="ja-JP" sz="1600" dirty="0" smtClean="0">
                <a:solidFill>
                  <a:prstClr val="black"/>
                </a:solidFill>
                <a:latin typeface="Meiryo UI" pitchFamily="50" charset="-128"/>
                <a:ea typeface="Meiryo UI" pitchFamily="50" charset="-128"/>
                <a:cs typeface="Meiryo UI" pitchFamily="50" charset="-128"/>
              </a:rPr>
              <a:t>に意見</a:t>
            </a:r>
            <a:r>
              <a:rPr lang="ja-JP" altLang="en-US" sz="1600" dirty="0">
                <a:solidFill>
                  <a:prstClr val="black"/>
                </a:solidFill>
                <a:latin typeface="Meiryo UI" pitchFamily="50" charset="-128"/>
                <a:ea typeface="Meiryo UI" pitchFamily="50" charset="-128"/>
                <a:cs typeface="Meiryo UI" pitchFamily="50" charset="-128"/>
              </a:rPr>
              <a:t>を</a:t>
            </a:r>
            <a:r>
              <a:rPr lang="ja-JP" altLang="ja-JP" sz="1600" dirty="0" smtClean="0">
                <a:solidFill>
                  <a:prstClr val="black"/>
                </a:solidFill>
                <a:latin typeface="Meiryo UI" pitchFamily="50" charset="-128"/>
                <a:ea typeface="Meiryo UI" pitchFamily="50" charset="-128"/>
                <a:cs typeface="Meiryo UI" pitchFamily="50" charset="-128"/>
              </a:rPr>
              <a:t>述べる</a:t>
            </a:r>
            <a:endParaRPr lang="ja-JP" altLang="en-US" sz="1600" dirty="0" smtClean="0">
              <a:solidFill>
                <a:prstClr val="black"/>
              </a:solidFill>
              <a:latin typeface="Meiryo UI" pitchFamily="50" charset="-128"/>
              <a:ea typeface="Meiryo UI" pitchFamily="50" charset="-128"/>
              <a:cs typeface="Meiryo UI" pitchFamily="50" charset="-128"/>
            </a:endParaRPr>
          </a:p>
          <a:p>
            <a:pPr marL="1168400"/>
            <a:endParaRPr lang="en-US" altLang="ja-JP" sz="1600" dirty="0" smtClean="0">
              <a:solidFill>
                <a:prstClr val="black"/>
              </a:solidFill>
              <a:latin typeface="Meiryo UI" pitchFamily="50" charset="-128"/>
              <a:ea typeface="Meiryo UI" pitchFamily="50" charset="-128"/>
              <a:cs typeface="Meiryo UI" pitchFamily="50" charset="-128"/>
            </a:endParaRPr>
          </a:p>
        </p:txBody>
      </p:sp>
      <p:sp>
        <p:nvSpPr>
          <p:cNvPr id="22" name="正方形/長方形 21"/>
          <p:cNvSpPr/>
          <p:nvPr/>
        </p:nvSpPr>
        <p:spPr>
          <a:xfrm>
            <a:off x="-189202" y="3717032"/>
            <a:ext cx="9333202" cy="72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987425"/>
            <a:endParaRPr lang="ja-JP" altLang="ja-JP" sz="1600" dirty="0" smtClean="0">
              <a:solidFill>
                <a:prstClr val="black"/>
              </a:solidFill>
              <a:latin typeface="Meiryo UI" pitchFamily="50" charset="-128"/>
              <a:ea typeface="Meiryo UI" pitchFamily="50" charset="-128"/>
              <a:cs typeface="Meiryo UI" pitchFamily="50" charset="-128"/>
            </a:endParaRPr>
          </a:p>
          <a:p>
            <a:pPr marL="622300"/>
            <a:r>
              <a:rPr lang="ja-JP" altLang="en-US" sz="1600" dirty="0" smtClean="0">
                <a:solidFill>
                  <a:prstClr val="black"/>
                </a:solidFill>
                <a:latin typeface="Meiryo UI" pitchFamily="50" charset="-128"/>
                <a:ea typeface="Meiryo UI" pitchFamily="50" charset="-128"/>
                <a:cs typeface="Meiryo UI" pitchFamily="50" charset="-128"/>
              </a:rPr>
              <a:t>　 ◆　また、</a:t>
            </a:r>
            <a:r>
              <a:rPr lang="ja-JP" altLang="ja-JP" sz="1600" dirty="0" smtClean="0">
                <a:solidFill>
                  <a:prstClr val="black"/>
                </a:solidFill>
                <a:latin typeface="Meiryo UI" pitchFamily="50" charset="-128"/>
                <a:ea typeface="Meiryo UI" pitchFamily="50" charset="-128"/>
                <a:cs typeface="Meiryo UI" pitchFamily="50" charset="-128"/>
              </a:rPr>
              <a:t>市長は、条例で定める重要事項で地域自治区の区域に係るものを決定・変更</a:t>
            </a:r>
            <a:endParaRPr lang="en-US" altLang="ja-JP" sz="1600" dirty="0" smtClean="0">
              <a:solidFill>
                <a:prstClr val="black"/>
              </a:solidFill>
              <a:latin typeface="Meiryo UI" pitchFamily="50" charset="-128"/>
              <a:ea typeface="Meiryo UI" pitchFamily="50" charset="-128"/>
              <a:cs typeface="Meiryo UI" pitchFamily="50" charset="-128"/>
            </a:endParaRPr>
          </a:p>
          <a:p>
            <a:pPr marL="622300"/>
            <a:r>
              <a:rPr lang="ja-JP" altLang="en-US" sz="1600" dirty="0" smtClean="0">
                <a:solidFill>
                  <a:prstClr val="black"/>
                </a:solidFill>
                <a:latin typeface="Meiryo UI" pitchFamily="50" charset="-128"/>
                <a:ea typeface="Meiryo UI" pitchFamily="50" charset="-128"/>
                <a:cs typeface="Meiryo UI" pitchFamily="50" charset="-128"/>
              </a:rPr>
              <a:t>　 　  　</a:t>
            </a:r>
            <a:r>
              <a:rPr lang="ja-JP" altLang="ja-JP" sz="1600" dirty="0" smtClean="0">
                <a:solidFill>
                  <a:prstClr val="black"/>
                </a:solidFill>
                <a:latin typeface="Meiryo UI" pitchFamily="50" charset="-128"/>
                <a:ea typeface="Meiryo UI" pitchFamily="50" charset="-128"/>
                <a:cs typeface="Meiryo UI" pitchFamily="50" charset="-128"/>
              </a:rPr>
              <a:t>する場合は、あらかじめ、地域協議会の意見を</a:t>
            </a:r>
            <a:r>
              <a:rPr lang="ja-JP" altLang="en-US" sz="1600" dirty="0" smtClean="0">
                <a:solidFill>
                  <a:prstClr val="black"/>
                </a:solidFill>
                <a:latin typeface="Meiryo UI" pitchFamily="50" charset="-128"/>
                <a:ea typeface="Meiryo UI" pitchFamily="50" charset="-128"/>
                <a:cs typeface="Meiryo UI" pitchFamily="50" charset="-128"/>
              </a:rPr>
              <a:t>聴</a:t>
            </a:r>
            <a:r>
              <a:rPr lang="ja-JP" altLang="ja-JP" sz="1600" dirty="0" smtClean="0">
                <a:solidFill>
                  <a:prstClr val="black"/>
                </a:solidFill>
                <a:latin typeface="Meiryo UI" pitchFamily="50" charset="-128"/>
                <a:ea typeface="Meiryo UI" pitchFamily="50" charset="-128"/>
                <a:cs typeface="Meiryo UI" pitchFamily="50" charset="-128"/>
              </a:rPr>
              <a:t>かなければならない</a:t>
            </a:r>
            <a:endParaRPr lang="en-US" altLang="ja-JP" sz="1600" dirty="0" smtClean="0">
              <a:solidFill>
                <a:prstClr val="black"/>
              </a:solidFill>
              <a:latin typeface="Meiryo UI" pitchFamily="50" charset="-128"/>
              <a:ea typeface="Meiryo UI" pitchFamily="50" charset="-128"/>
              <a:cs typeface="Meiryo UI" pitchFamily="50" charset="-128"/>
            </a:endParaRPr>
          </a:p>
          <a:p>
            <a:pPr marL="622300">
              <a:buFont typeface="Wingdings" pitchFamily="2" charset="2"/>
              <a:buChar char="Ø"/>
            </a:pPr>
            <a:endParaRPr lang="en-US" altLang="ja-JP" sz="1600" dirty="0" smtClean="0">
              <a:solidFill>
                <a:prstClr val="black"/>
              </a:solidFill>
              <a:latin typeface="Meiryo UI" pitchFamily="50" charset="-128"/>
              <a:ea typeface="Meiryo UI" pitchFamily="50" charset="-128"/>
              <a:cs typeface="Meiryo UI" pitchFamily="50" charset="-128"/>
            </a:endParaRPr>
          </a:p>
        </p:txBody>
      </p:sp>
      <p:sp>
        <p:nvSpPr>
          <p:cNvPr id="31" name="テキスト ボックス 30"/>
          <p:cNvSpPr txBox="1"/>
          <p:nvPr/>
        </p:nvSpPr>
        <p:spPr>
          <a:xfrm>
            <a:off x="899592" y="4509120"/>
            <a:ext cx="7307071" cy="1015663"/>
          </a:xfrm>
          <a:prstGeom prst="rect">
            <a:avLst/>
          </a:prstGeom>
          <a:solidFill>
            <a:schemeClr val="bg1"/>
          </a:solidFill>
          <a:ln w="28575">
            <a:solidFill>
              <a:schemeClr val="accent6">
                <a:lumMod val="75000"/>
              </a:schemeClr>
            </a:solidFill>
            <a:prstDash val="sysDash"/>
          </a:ln>
        </p:spPr>
        <p:txBody>
          <a:bodyPr wrap="square" rtlCol="0">
            <a:spAutoFit/>
          </a:bodyPr>
          <a:lstStyle/>
          <a:p>
            <a:pPr>
              <a:lnSpc>
                <a:spcPts val="2400"/>
              </a:lnSpc>
            </a:pPr>
            <a:r>
              <a:rPr lang="ja-JP" altLang="en-US" sz="1400"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重要事項としては、以下のようなものが想定される</a:t>
            </a:r>
            <a:endParaRPr lang="en-US" altLang="ja-JP" sz="1400"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a:lnSpc>
                <a:spcPts val="2400"/>
              </a:lnSpc>
            </a:pPr>
            <a:r>
              <a:rPr lang="ja-JP" altLang="en-US" sz="1400"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　○　市が策定する基本的な構想、基本計画等のうちその区域に係る事項</a:t>
            </a:r>
            <a:endParaRPr lang="en-US" altLang="ja-JP" sz="1400"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a:lnSpc>
                <a:spcPts val="2400"/>
              </a:lnSpc>
            </a:pPr>
            <a:r>
              <a:rPr lang="ja-JP" altLang="en-US" sz="1400"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　○　区域内の公の施設の設置・廃止及びその管理に関する基本的事項</a:t>
            </a: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18" name="正方形/長方形 17"/>
          <p:cNvSpPr/>
          <p:nvPr/>
        </p:nvSpPr>
        <p:spPr>
          <a:xfrm>
            <a:off x="877661" y="1988840"/>
            <a:ext cx="7299154" cy="1175992"/>
          </a:xfrm>
          <a:prstGeom prst="rect">
            <a:avLst/>
          </a:prstGeom>
          <a:solidFill>
            <a:schemeClr val="bg1"/>
          </a:solidFill>
          <a:ln w="25400">
            <a:solidFill>
              <a:schemeClr val="accent6">
                <a:lumMod val="75000"/>
              </a:schemeClr>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p>
            <a:pPr>
              <a:lnSpc>
                <a:spcPts val="2500"/>
              </a:lnSpc>
            </a:pPr>
            <a:r>
              <a:rPr lang="ja-JP" altLang="en-US" sz="1400" dirty="0" smtClean="0">
                <a:solidFill>
                  <a:prstClr val="black"/>
                </a:solidFill>
                <a:latin typeface="Meiryo UI" pitchFamily="50" charset="-128"/>
                <a:ea typeface="Meiryo UI" pitchFamily="50" charset="-128"/>
                <a:cs typeface="Meiryo UI" pitchFamily="50" charset="-128"/>
              </a:rPr>
              <a:t>　○　</a:t>
            </a:r>
            <a:r>
              <a:rPr lang="ja-JP" altLang="ja-JP" sz="1400" dirty="0" smtClean="0">
                <a:solidFill>
                  <a:prstClr val="black"/>
                </a:solidFill>
                <a:latin typeface="Meiryo UI" pitchFamily="50" charset="-128"/>
                <a:ea typeface="Meiryo UI" pitchFamily="50" charset="-128"/>
                <a:cs typeface="Meiryo UI" pitchFamily="50" charset="-128"/>
              </a:rPr>
              <a:t>地域</a:t>
            </a:r>
            <a:r>
              <a:rPr lang="ja-JP" altLang="ja-JP" sz="1400" dirty="0">
                <a:solidFill>
                  <a:prstClr val="black"/>
                </a:solidFill>
                <a:latin typeface="Meiryo UI" pitchFamily="50" charset="-128"/>
                <a:ea typeface="Meiryo UI" pitchFamily="50" charset="-128"/>
                <a:cs typeface="Meiryo UI" pitchFamily="50" charset="-128"/>
              </a:rPr>
              <a:t>自治区の事務所が所掌する事務に関する事項</a:t>
            </a:r>
            <a:endParaRPr lang="en-US" altLang="ja-JP" sz="1400" dirty="0">
              <a:solidFill>
                <a:prstClr val="black"/>
              </a:solidFill>
              <a:latin typeface="Meiryo UI" pitchFamily="50" charset="-128"/>
              <a:ea typeface="Meiryo UI" pitchFamily="50" charset="-128"/>
              <a:cs typeface="Meiryo UI" pitchFamily="50" charset="-128"/>
            </a:endParaRPr>
          </a:p>
          <a:p>
            <a:pPr>
              <a:lnSpc>
                <a:spcPts val="2500"/>
              </a:lnSpc>
            </a:pPr>
            <a:r>
              <a:rPr lang="ja-JP" altLang="en-US" sz="1400" dirty="0" smtClean="0">
                <a:solidFill>
                  <a:prstClr val="black"/>
                </a:solidFill>
                <a:latin typeface="Meiryo UI" pitchFamily="50" charset="-128"/>
                <a:ea typeface="Meiryo UI" pitchFamily="50" charset="-128"/>
                <a:cs typeface="Meiryo UI" pitchFamily="50" charset="-128"/>
              </a:rPr>
              <a:t>　○　その</a:t>
            </a:r>
            <a:r>
              <a:rPr lang="ja-JP" altLang="ja-JP" sz="1400" dirty="0" smtClean="0">
                <a:solidFill>
                  <a:prstClr val="black"/>
                </a:solidFill>
                <a:latin typeface="Meiryo UI" pitchFamily="50" charset="-128"/>
                <a:ea typeface="Meiryo UI" pitchFamily="50" charset="-128"/>
                <a:cs typeface="Meiryo UI" pitchFamily="50" charset="-128"/>
              </a:rPr>
              <a:t>他</a:t>
            </a:r>
            <a:r>
              <a:rPr lang="ja-JP" altLang="ja-JP" sz="1400" dirty="0">
                <a:solidFill>
                  <a:prstClr val="black"/>
                </a:solidFill>
                <a:latin typeface="Meiryo UI" pitchFamily="50" charset="-128"/>
                <a:ea typeface="Meiryo UI" pitchFamily="50" charset="-128"/>
                <a:cs typeface="Meiryo UI" pitchFamily="50" charset="-128"/>
              </a:rPr>
              <a:t>、市が処理する地域自治区の区域に係る事務に関する</a:t>
            </a:r>
            <a:r>
              <a:rPr lang="ja-JP" altLang="ja-JP" sz="1400" dirty="0" smtClean="0">
                <a:solidFill>
                  <a:prstClr val="black"/>
                </a:solidFill>
                <a:latin typeface="Meiryo UI" pitchFamily="50" charset="-128"/>
                <a:ea typeface="Meiryo UI" pitchFamily="50" charset="-128"/>
                <a:cs typeface="Meiryo UI" pitchFamily="50" charset="-128"/>
              </a:rPr>
              <a:t>事項</a:t>
            </a:r>
            <a:endParaRPr lang="en-US" altLang="ja-JP" sz="1400" dirty="0" smtClean="0">
              <a:solidFill>
                <a:prstClr val="black"/>
              </a:solidFill>
              <a:latin typeface="Meiryo UI" pitchFamily="50" charset="-128"/>
              <a:ea typeface="Meiryo UI" pitchFamily="50" charset="-128"/>
              <a:cs typeface="Meiryo UI" pitchFamily="50" charset="-128"/>
            </a:endParaRPr>
          </a:p>
          <a:p>
            <a:pPr>
              <a:lnSpc>
                <a:spcPts val="2500"/>
              </a:lnSpc>
            </a:pPr>
            <a:r>
              <a:rPr lang="ja-JP" altLang="en-US" sz="1400" dirty="0" smtClean="0">
                <a:solidFill>
                  <a:prstClr val="black"/>
                </a:solidFill>
                <a:latin typeface="Meiryo UI" pitchFamily="50" charset="-128"/>
                <a:ea typeface="Meiryo UI" pitchFamily="50" charset="-128"/>
                <a:cs typeface="Meiryo UI" pitchFamily="50" charset="-128"/>
              </a:rPr>
              <a:t>　○　市の事務処理に当たっての地域自治区の住民との連携強化に関する事項</a:t>
            </a:r>
            <a:endParaRPr lang="ja-JP" altLang="en-US"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2" name="テキスト ボックス 1"/>
          <p:cNvSpPr txBox="1"/>
          <p:nvPr/>
        </p:nvSpPr>
        <p:spPr>
          <a:xfrm>
            <a:off x="719064" y="5816104"/>
            <a:ext cx="8424936" cy="323165"/>
          </a:xfrm>
          <a:prstGeom prst="rect">
            <a:avLst/>
          </a:prstGeom>
          <a:noFill/>
        </p:spPr>
        <p:txBody>
          <a:bodyPr wrap="square" rtlCol="0">
            <a:spAutoFit/>
          </a:bodyPr>
          <a:lstStyle/>
          <a:p>
            <a:r>
              <a:rPr lang="ja-JP" altLang="en-US" sz="1500"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　</a:t>
            </a:r>
            <a:r>
              <a:rPr lang="en-US" altLang="ja-JP" sz="1500"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a:t>
            </a:r>
            <a:r>
              <a:rPr lang="ja-JP" altLang="en-US" sz="1500"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　重要事項を規定する条例については、具体的</a:t>
            </a:r>
            <a:r>
              <a:rPr lang="ja-JP" altLang="en-US" sz="15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な</a:t>
            </a:r>
            <a:r>
              <a:rPr lang="ja-JP" altLang="en-US" sz="1500"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事項を検討のうえ、定めること</a:t>
            </a:r>
            <a:r>
              <a:rPr lang="ja-JP" altLang="en-US" sz="15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と</a:t>
            </a:r>
            <a:r>
              <a:rPr lang="ja-JP" altLang="en-US" sz="1500"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する</a:t>
            </a:r>
            <a:endParaRPr lang="ja-JP" altLang="en-US" sz="15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15" name="正方形/長方形 14"/>
          <p:cNvSpPr/>
          <p:nvPr/>
        </p:nvSpPr>
        <p:spPr>
          <a:xfrm>
            <a:off x="-474" y="22822"/>
            <a:ext cx="9144000" cy="432000"/>
          </a:xfrm>
          <a:prstGeom prst="rect">
            <a:avLst/>
          </a:prstGeom>
          <a:gradFill>
            <a:gsLst>
              <a:gs pos="0">
                <a:schemeClr val="accent2">
                  <a:lumMod val="40000"/>
                  <a:lumOff val="60000"/>
                </a:schemeClr>
              </a:gs>
              <a:gs pos="50000">
                <a:schemeClr val="bg1"/>
              </a:gs>
              <a:gs pos="100000">
                <a:schemeClr val="accent2">
                  <a:lumMod val="40000"/>
                  <a:lumOff val="6000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r>
              <a:rPr lang="en-US" altLang="ja-JP" sz="2000" b="1" dirty="0">
                <a:solidFill>
                  <a:prstClr val="black"/>
                </a:solidFill>
                <a:latin typeface="Meiryo UI" pitchFamily="50" charset="-128"/>
                <a:ea typeface="Meiryo UI" pitchFamily="50" charset="-128"/>
                <a:cs typeface="Meiryo UI" pitchFamily="50" charset="-128"/>
              </a:rPr>
              <a:t>4</a:t>
            </a:r>
            <a:r>
              <a:rPr lang="ja-JP" altLang="en-US" sz="2000" b="1" dirty="0" smtClean="0">
                <a:solidFill>
                  <a:prstClr val="black"/>
                </a:solidFill>
                <a:latin typeface="Meiryo UI" pitchFamily="50" charset="-128"/>
                <a:ea typeface="Meiryo UI" pitchFamily="50" charset="-128"/>
                <a:cs typeface="Meiryo UI" pitchFamily="50" charset="-128"/>
              </a:rPr>
              <a:t>　地域自治区（</a:t>
            </a:r>
            <a:r>
              <a:rPr lang="ja-JP" altLang="en-US" sz="2000" b="1" dirty="0">
                <a:solidFill>
                  <a:prstClr val="black"/>
                </a:solidFill>
                <a:latin typeface="Meiryo UI" pitchFamily="50" charset="-128"/>
                <a:ea typeface="Meiryo UI" pitchFamily="50" charset="-128"/>
                <a:cs typeface="Meiryo UI" pitchFamily="50" charset="-128"/>
              </a:rPr>
              <a:t>地域協議会</a:t>
            </a:r>
            <a:r>
              <a:rPr lang="ja-JP" altLang="en-US" sz="2000" b="1" dirty="0" smtClean="0">
                <a:solidFill>
                  <a:prstClr val="black"/>
                </a:solidFill>
                <a:latin typeface="Meiryo UI" pitchFamily="50" charset="-128"/>
                <a:ea typeface="Meiryo UI" pitchFamily="50" charset="-128"/>
                <a:cs typeface="Meiryo UI" pitchFamily="50" charset="-128"/>
              </a:rPr>
              <a:t>）</a:t>
            </a:r>
            <a:endParaRPr lang="ja-JP" altLang="en-US" sz="2000" b="1" dirty="0">
              <a:solidFill>
                <a:prstClr val="black"/>
              </a:solidFill>
              <a:latin typeface="Meiryo UI" pitchFamily="50" charset="-128"/>
              <a:ea typeface="Meiryo UI" pitchFamily="50" charset="-128"/>
              <a:cs typeface="Meiryo UI" pitchFamily="50" charset="-128"/>
            </a:endParaRPr>
          </a:p>
        </p:txBody>
      </p:sp>
      <p:sp>
        <p:nvSpPr>
          <p:cNvPr id="20" name="テキスト ボックス 19"/>
          <p:cNvSpPr txBox="1"/>
          <p:nvPr/>
        </p:nvSpPr>
        <p:spPr>
          <a:xfrm>
            <a:off x="-121196" y="596007"/>
            <a:ext cx="5217337" cy="384721"/>
          </a:xfrm>
          <a:prstGeom prst="rect">
            <a:avLst/>
          </a:prstGeom>
          <a:noFill/>
        </p:spPr>
        <p:txBody>
          <a:bodyPr wrap="square" rtlCol="0">
            <a:spAutoFit/>
          </a:bodyPr>
          <a:lstStyle/>
          <a:p>
            <a:r>
              <a:rPr lang="ja-JP" altLang="en-US" sz="1900" b="1"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（１）地域協議会の役割</a:t>
            </a:r>
            <a:endParaRPr lang="ja-JP" altLang="en-US" sz="19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14" name="正方形/長方形 27"/>
          <p:cNvSpPr>
            <a:spLocks noChangeArrowheads="1"/>
          </p:cNvSpPr>
          <p:nvPr/>
        </p:nvSpPr>
        <p:spPr bwMode="auto">
          <a:xfrm>
            <a:off x="8112125" y="24526"/>
            <a:ext cx="1031875" cy="261937"/>
          </a:xfrm>
          <a:prstGeom prst="rect">
            <a:avLst/>
          </a:prstGeom>
          <a:noFill/>
          <a:ln w="9525">
            <a:noFill/>
            <a:miter lim="800000"/>
            <a:headEnd/>
            <a:tailEnd/>
          </a:ln>
        </p:spPr>
        <p:txBody>
          <a:bodyPr>
            <a:spAutoFit/>
          </a:bodyPr>
          <a:lstStyle/>
          <a:p>
            <a:pPr algn="r"/>
            <a:r>
              <a:rPr lang="ja-JP" altLang="en-US" sz="1100" b="1" dirty="0">
                <a:solidFill>
                  <a:srgbClr val="000000"/>
                </a:solidFill>
                <a:latin typeface="ＭＳ Ｐゴシック" charset="-128"/>
                <a:ea typeface="Meiryo UI" pitchFamily="50" charset="-128"/>
                <a:cs typeface="Meiryo UI" pitchFamily="50" charset="-128"/>
              </a:rPr>
              <a:t> </a:t>
            </a:r>
            <a:r>
              <a:rPr lang="ja-JP" altLang="en-US" sz="1100" b="1" dirty="0" smtClean="0">
                <a:solidFill>
                  <a:srgbClr val="000000"/>
                </a:solidFill>
                <a:latin typeface="ＭＳ Ｐゴシック" charset="-128"/>
                <a:ea typeface="Meiryo UI" pitchFamily="50" charset="-128"/>
                <a:cs typeface="Meiryo UI" pitchFamily="50" charset="-128"/>
              </a:rPr>
              <a:t>地域</a:t>
            </a:r>
            <a:r>
              <a:rPr lang="en-US" altLang="ja-JP" sz="1100" b="1" dirty="0" smtClean="0">
                <a:solidFill>
                  <a:srgbClr val="000000"/>
                </a:solidFill>
                <a:latin typeface="ＭＳ Ｐゴシック" charset="-128"/>
                <a:ea typeface="Meiryo UI" pitchFamily="50" charset="-128"/>
                <a:cs typeface="Meiryo UI" pitchFamily="50" charset="-128"/>
              </a:rPr>
              <a:t>-</a:t>
            </a:r>
            <a:r>
              <a:rPr lang="ja-JP" altLang="en-US" sz="1100" b="1" dirty="0" smtClean="0">
                <a:solidFill>
                  <a:srgbClr val="000000"/>
                </a:solidFill>
                <a:latin typeface="ＭＳ Ｐゴシック" charset="-128"/>
                <a:ea typeface="Meiryo UI" pitchFamily="50" charset="-128"/>
                <a:cs typeface="Meiryo UI" pitchFamily="50" charset="-128"/>
              </a:rPr>
              <a:t>５</a:t>
            </a:r>
            <a:endParaRPr lang="ja-JP" altLang="en-US" sz="1200" b="1" dirty="0">
              <a:solidFill>
                <a:srgbClr val="000000"/>
              </a:solidFill>
              <a:latin typeface="ＭＳ Ｐゴシック" charset="-128"/>
              <a:ea typeface="Meiryo UI" pitchFamily="50" charset="-128"/>
              <a:cs typeface="Meiryo UI" pitchFamily="50" charset="-128"/>
            </a:endParaRPr>
          </a:p>
        </p:txBody>
      </p:sp>
    </p:spTree>
    <p:extLst>
      <p:ext uri="{BB962C8B-B14F-4D97-AF65-F5344CB8AC3E}">
        <p14:creationId xmlns="" xmlns:p14="http://schemas.microsoft.com/office/powerpoint/2010/main" val="4248571455"/>
      </p:ext>
    </p:extLst>
  </p:cSld>
  <p:clrMapOvr>
    <a:masterClrMapping/>
  </p:clrMapOvr>
  <p:timing>
    <p:tnLst>
      <p:par>
        <p:cTn id="1" dur="indefinite" restart="never" nodeType="tmRoot"/>
      </p:par>
    </p:tn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 name="正方形/長方形 34"/>
          <p:cNvSpPr/>
          <p:nvPr/>
        </p:nvSpPr>
        <p:spPr>
          <a:xfrm>
            <a:off x="3427355" y="1227470"/>
            <a:ext cx="1800200" cy="43204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600" u="sng" dirty="0">
              <a:solidFill>
                <a:prstClr val="black"/>
              </a:solidFill>
            </a:endParaRPr>
          </a:p>
        </p:txBody>
      </p:sp>
      <p:sp>
        <p:nvSpPr>
          <p:cNvPr id="22" name="正方形/長方形 21"/>
          <p:cNvSpPr/>
          <p:nvPr/>
        </p:nvSpPr>
        <p:spPr>
          <a:xfrm>
            <a:off x="4412" y="-13668"/>
            <a:ext cx="9144000" cy="432000"/>
          </a:xfrm>
          <a:prstGeom prst="rect">
            <a:avLst/>
          </a:prstGeom>
          <a:gradFill>
            <a:gsLst>
              <a:gs pos="0">
                <a:schemeClr val="accent2">
                  <a:lumMod val="40000"/>
                  <a:lumOff val="60000"/>
                </a:schemeClr>
              </a:gs>
              <a:gs pos="50000">
                <a:schemeClr val="bg1"/>
              </a:gs>
              <a:gs pos="100000">
                <a:schemeClr val="accent2">
                  <a:lumMod val="40000"/>
                  <a:lumOff val="6000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r>
              <a:rPr lang="en-US" altLang="ja-JP" sz="2000" b="1" dirty="0">
                <a:solidFill>
                  <a:prstClr val="black"/>
                </a:solidFill>
                <a:latin typeface="Meiryo UI" pitchFamily="50" charset="-128"/>
                <a:ea typeface="Meiryo UI" pitchFamily="50" charset="-128"/>
                <a:cs typeface="Meiryo UI" pitchFamily="50" charset="-128"/>
              </a:rPr>
              <a:t>4</a:t>
            </a:r>
            <a:r>
              <a:rPr lang="ja-JP" altLang="en-US" sz="2000" b="1" dirty="0" smtClean="0">
                <a:solidFill>
                  <a:prstClr val="black"/>
                </a:solidFill>
                <a:latin typeface="Meiryo UI" pitchFamily="50" charset="-128"/>
                <a:ea typeface="Meiryo UI" pitchFamily="50" charset="-128"/>
                <a:cs typeface="Meiryo UI" pitchFamily="50" charset="-128"/>
              </a:rPr>
              <a:t>　地域自治区（地域協議会）</a:t>
            </a:r>
            <a:endParaRPr lang="ja-JP" altLang="en-US" sz="2000" b="1" dirty="0">
              <a:solidFill>
                <a:prstClr val="black"/>
              </a:solidFill>
              <a:latin typeface="Meiryo UI" pitchFamily="50" charset="-128"/>
              <a:ea typeface="Meiryo UI" pitchFamily="50" charset="-128"/>
              <a:cs typeface="Meiryo UI" pitchFamily="50" charset="-128"/>
            </a:endParaRPr>
          </a:p>
        </p:txBody>
      </p:sp>
      <p:sp>
        <p:nvSpPr>
          <p:cNvPr id="31" name="角丸四角形 30"/>
          <p:cNvSpPr/>
          <p:nvPr/>
        </p:nvSpPr>
        <p:spPr>
          <a:xfrm>
            <a:off x="406400" y="4038600"/>
            <a:ext cx="8318500" cy="2375848"/>
          </a:xfrm>
          <a:prstGeom prst="roundRect">
            <a:avLst>
              <a:gd name="adj" fmla="val 4754"/>
            </a:avLst>
          </a:prstGeom>
          <a:solidFill>
            <a:schemeClr val="accent6">
              <a:lumMod val="40000"/>
              <a:lumOff val="60000"/>
            </a:schemeClr>
          </a:solidFill>
          <a:ln>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nchorCtr="0"/>
          <a:lstStyle/>
          <a:p>
            <a:pPr marL="177800" indent="-177800"/>
            <a:r>
              <a:rPr lang="ja-JP" altLang="en-US" sz="1600" b="1" dirty="0" smtClean="0">
                <a:solidFill>
                  <a:prstClr val="black"/>
                </a:solidFill>
                <a:latin typeface="Meiryo UI" pitchFamily="50" charset="-128"/>
                <a:ea typeface="Meiryo UI" pitchFamily="50" charset="-128"/>
                <a:cs typeface="Meiryo UI" pitchFamily="50" charset="-128"/>
              </a:rPr>
              <a:t>（参考）現在の区政会議の役割</a:t>
            </a:r>
            <a:endParaRPr lang="en-US" altLang="ja-JP" sz="1600" b="1" dirty="0" smtClean="0">
              <a:solidFill>
                <a:prstClr val="black"/>
              </a:solidFill>
              <a:latin typeface="Meiryo UI" pitchFamily="50" charset="-128"/>
              <a:ea typeface="Meiryo UI" pitchFamily="50" charset="-128"/>
              <a:cs typeface="Meiryo UI" pitchFamily="50" charset="-128"/>
            </a:endParaRPr>
          </a:p>
          <a:p>
            <a:pPr marL="177800" indent="-177800">
              <a:lnSpc>
                <a:spcPts val="1700"/>
              </a:lnSpc>
            </a:pPr>
            <a:endParaRPr lang="en-US" altLang="ja-JP" b="1" dirty="0" smtClean="0">
              <a:solidFill>
                <a:prstClr val="black"/>
              </a:solidFill>
              <a:latin typeface="Meiryo UI" pitchFamily="50" charset="-128"/>
              <a:ea typeface="Meiryo UI" pitchFamily="50" charset="-128"/>
              <a:cs typeface="Meiryo UI" pitchFamily="50" charset="-128"/>
            </a:endParaRPr>
          </a:p>
          <a:p>
            <a:pPr marL="174625" indent="-174625">
              <a:lnSpc>
                <a:spcPts val="1900"/>
              </a:lnSpc>
            </a:pPr>
            <a:r>
              <a:rPr lang="ja-JP" altLang="en-US" sz="1600" dirty="0" smtClean="0">
                <a:solidFill>
                  <a:prstClr val="black"/>
                </a:solidFill>
                <a:latin typeface="Meiryo UI" pitchFamily="50" charset="-128"/>
                <a:ea typeface="Meiryo UI" pitchFamily="50" charset="-128"/>
                <a:cs typeface="Meiryo UI" pitchFamily="50" charset="-128"/>
              </a:rPr>
              <a:t>　 ◆　区長により区民等から選定された構成員が、区長の求めに応じ意見を述べる</a:t>
            </a:r>
            <a:endParaRPr lang="en-US" altLang="ja-JP" sz="800" dirty="0">
              <a:solidFill>
                <a:prstClr val="black"/>
              </a:solidFill>
              <a:latin typeface="Meiryo UI" pitchFamily="50" charset="-128"/>
              <a:ea typeface="Meiryo UI" pitchFamily="50" charset="-128"/>
              <a:cs typeface="Meiryo UI" pitchFamily="50" charset="-128"/>
            </a:endParaRPr>
          </a:p>
          <a:p>
            <a:pPr marL="174625" indent="-174625">
              <a:lnSpc>
                <a:spcPts val="1400"/>
              </a:lnSpc>
            </a:pPr>
            <a:endParaRPr lang="en-US" altLang="ja-JP" sz="1600" b="1" dirty="0">
              <a:solidFill>
                <a:prstClr val="black"/>
              </a:solidFill>
              <a:latin typeface="Meiryo UI" pitchFamily="50" charset="-128"/>
              <a:ea typeface="Meiryo UI" pitchFamily="50" charset="-128"/>
              <a:cs typeface="Meiryo UI" pitchFamily="50" charset="-128"/>
            </a:endParaRPr>
          </a:p>
          <a:p>
            <a:pPr marL="174625" indent="-174625">
              <a:lnSpc>
                <a:spcPts val="1900"/>
              </a:lnSpc>
            </a:pPr>
            <a:r>
              <a:rPr lang="ja-JP" altLang="en-US" sz="1600" dirty="0" smtClean="0">
                <a:solidFill>
                  <a:prstClr val="black"/>
                </a:solidFill>
                <a:latin typeface="Meiryo UI" pitchFamily="50" charset="-128"/>
                <a:ea typeface="Meiryo UI" pitchFamily="50" charset="-128"/>
                <a:cs typeface="Meiryo UI" pitchFamily="50" charset="-128"/>
              </a:rPr>
              <a:t> 　◆　施策及び事業の立案段階や、その実績及び成果の評価に係る地域の意見を聴くこと</a:t>
            </a:r>
            <a:endParaRPr lang="en-US" altLang="ja-JP" sz="1600" dirty="0" smtClean="0">
              <a:solidFill>
                <a:prstClr val="black"/>
              </a:solidFill>
              <a:latin typeface="Meiryo UI" pitchFamily="50" charset="-128"/>
              <a:ea typeface="Meiryo UI" pitchFamily="50" charset="-128"/>
              <a:cs typeface="Meiryo UI" pitchFamily="50" charset="-128"/>
            </a:endParaRPr>
          </a:p>
          <a:p>
            <a:pPr marL="174625" indent="-174625">
              <a:lnSpc>
                <a:spcPts val="1900"/>
              </a:lnSpc>
            </a:pPr>
            <a:r>
              <a:rPr lang="ja-JP" altLang="en-US" sz="1600" dirty="0" smtClean="0">
                <a:solidFill>
                  <a:prstClr val="black"/>
                </a:solidFill>
                <a:latin typeface="Meiryo UI" pitchFamily="50" charset="-128"/>
                <a:ea typeface="Meiryo UI" pitchFamily="50" charset="-128"/>
                <a:cs typeface="Meiryo UI" pitchFamily="50" charset="-128"/>
              </a:rPr>
              <a:t>　　　　が目的であり、建議機能はない</a:t>
            </a:r>
            <a:endParaRPr lang="en-US" altLang="ja-JP" sz="1600" dirty="0" smtClean="0">
              <a:solidFill>
                <a:prstClr val="black"/>
              </a:solidFill>
              <a:latin typeface="Meiryo UI" pitchFamily="50" charset="-128"/>
              <a:ea typeface="Meiryo UI" pitchFamily="50" charset="-128"/>
              <a:cs typeface="Meiryo UI" pitchFamily="50" charset="-128"/>
            </a:endParaRPr>
          </a:p>
          <a:p>
            <a:pPr marL="174625" indent="-174625">
              <a:lnSpc>
                <a:spcPts val="1900"/>
              </a:lnSpc>
            </a:pPr>
            <a:r>
              <a:rPr lang="ja-JP" altLang="en-US" sz="1600" dirty="0" smtClean="0">
                <a:solidFill>
                  <a:prstClr val="black"/>
                </a:solidFill>
                <a:latin typeface="Meiryo UI" pitchFamily="50" charset="-128"/>
                <a:ea typeface="Meiryo UI" pitchFamily="50" charset="-128"/>
                <a:cs typeface="Meiryo UI" pitchFamily="50" charset="-128"/>
              </a:rPr>
              <a:t>　　　</a:t>
            </a:r>
            <a:endParaRPr lang="en-US" altLang="ja-JP" sz="1600" dirty="0" smtClean="0">
              <a:solidFill>
                <a:prstClr val="black"/>
              </a:solidFill>
              <a:latin typeface="Meiryo UI" pitchFamily="50" charset="-128"/>
              <a:ea typeface="Meiryo UI" pitchFamily="50" charset="-128"/>
              <a:cs typeface="Meiryo UI" pitchFamily="50" charset="-128"/>
            </a:endParaRPr>
          </a:p>
          <a:p>
            <a:pPr marL="174625" indent="-174625">
              <a:lnSpc>
                <a:spcPts val="1900"/>
              </a:lnSpc>
            </a:pPr>
            <a:r>
              <a:rPr lang="ja-JP" altLang="en-US" sz="1600" dirty="0" smtClean="0">
                <a:solidFill>
                  <a:prstClr val="black"/>
                </a:solidFill>
                <a:latin typeface="Meiryo UI" pitchFamily="50" charset="-128"/>
                <a:ea typeface="Meiryo UI" pitchFamily="50" charset="-128"/>
                <a:cs typeface="Meiryo UI" pitchFamily="50" charset="-128"/>
              </a:rPr>
              <a:t>　→　</a:t>
            </a:r>
            <a:r>
              <a:rPr lang="en-US" altLang="ja-JP" sz="1600" b="1" dirty="0" smtClean="0">
                <a:solidFill>
                  <a:prstClr val="black"/>
                </a:solidFill>
                <a:latin typeface="Meiryo UI" pitchFamily="50" charset="-128"/>
                <a:ea typeface="Meiryo UI" pitchFamily="50" charset="-128"/>
                <a:cs typeface="Meiryo UI" pitchFamily="50" charset="-128"/>
              </a:rPr>
              <a:t>24</a:t>
            </a:r>
            <a:r>
              <a:rPr lang="ja-JP" altLang="en-US" sz="1600" b="1" dirty="0" smtClean="0">
                <a:solidFill>
                  <a:prstClr val="black"/>
                </a:solidFill>
                <a:latin typeface="Meiryo UI" pitchFamily="50" charset="-128"/>
                <a:ea typeface="Meiryo UI" pitchFamily="50" charset="-128"/>
                <a:cs typeface="Meiryo UI" pitchFamily="50" charset="-128"/>
              </a:rPr>
              <a:t>区単位で住民意見を区政に反映する役割は、現在の区政会議と地域協議会は共通</a:t>
            </a:r>
          </a:p>
        </p:txBody>
      </p:sp>
      <p:sp>
        <p:nvSpPr>
          <p:cNvPr id="37" name="正方形/長方形 36"/>
          <p:cNvSpPr/>
          <p:nvPr/>
        </p:nvSpPr>
        <p:spPr>
          <a:xfrm>
            <a:off x="393700" y="1015999"/>
            <a:ext cx="8315435" cy="2569029"/>
          </a:xfrm>
          <a:prstGeom prst="rect">
            <a:avLst/>
          </a:prstGeom>
          <a:solidFill>
            <a:schemeClr val="accent6">
              <a:lumMod val="20000"/>
              <a:lumOff val="80000"/>
            </a:schemeClr>
          </a:solidFill>
          <a:ln w="12700">
            <a:solidFill>
              <a:schemeClr val="tx1"/>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p>
            <a:r>
              <a:rPr lang="ja-JP" altLang="en-US" sz="1700" dirty="0" smtClean="0">
                <a:solidFill>
                  <a:prstClr val="black"/>
                </a:solidFill>
                <a:latin typeface="Meiryo UI" pitchFamily="50" charset="-128"/>
                <a:ea typeface="Meiryo UI" pitchFamily="50" charset="-128"/>
                <a:cs typeface="Meiryo UI" pitchFamily="50" charset="-128"/>
              </a:rPr>
              <a:t> 　◆　地域協議会の委員要件等</a:t>
            </a:r>
            <a:endParaRPr lang="en-US" altLang="ja-JP" sz="1700" dirty="0" smtClean="0">
              <a:solidFill>
                <a:prstClr val="black"/>
              </a:solidFill>
              <a:latin typeface="Meiryo UI" pitchFamily="50" charset="-128"/>
              <a:ea typeface="Meiryo UI" pitchFamily="50" charset="-128"/>
              <a:cs typeface="Meiryo UI" pitchFamily="50" charset="-128"/>
            </a:endParaRPr>
          </a:p>
          <a:p>
            <a:pPr>
              <a:lnSpc>
                <a:spcPct val="150000"/>
              </a:lnSpc>
            </a:pPr>
            <a:r>
              <a:rPr lang="ja-JP" altLang="en-US" sz="1600" dirty="0">
                <a:solidFill>
                  <a:prstClr val="black"/>
                </a:solidFill>
                <a:latin typeface="Meiryo UI" pitchFamily="50" charset="-128"/>
                <a:ea typeface="Meiryo UI" pitchFamily="50" charset="-128"/>
                <a:cs typeface="Meiryo UI" pitchFamily="50" charset="-128"/>
              </a:rPr>
              <a:t>　</a:t>
            </a:r>
            <a:r>
              <a:rPr lang="ja-JP" altLang="en-US" sz="1600" dirty="0" smtClean="0">
                <a:solidFill>
                  <a:prstClr val="black"/>
                </a:solidFill>
                <a:latin typeface="Meiryo UI" pitchFamily="50" charset="-128"/>
                <a:ea typeface="Meiryo UI" pitchFamily="50" charset="-128"/>
                <a:cs typeface="Meiryo UI" pitchFamily="50" charset="-128"/>
              </a:rPr>
              <a:t>　　○　構成：地域団体</a:t>
            </a:r>
            <a:r>
              <a:rPr lang="ja-JP" altLang="en-US" sz="1600" dirty="0">
                <a:solidFill>
                  <a:prstClr val="black"/>
                </a:solidFill>
                <a:latin typeface="Meiryo UI" pitchFamily="50" charset="-128"/>
                <a:ea typeface="Meiryo UI" pitchFamily="50" charset="-128"/>
                <a:cs typeface="Meiryo UI" pitchFamily="50" charset="-128"/>
              </a:rPr>
              <a:t>から</a:t>
            </a:r>
            <a:r>
              <a:rPr lang="ja-JP" altLang="en-US" sz="1600" dirty="0" smtClean="0">
                <a:solidFill>
                  <a:prstClr val="black"/>
                </a:solidFill>
                <a:latin typeface="Meiryo UI" pitchFamily="50" charset="-128"/>
                <a:ea typeface="Meiryo UI" pitchFamily="50" charset="-128"/>
                <a:cs typeface="Meiryo UI" pitchFamily="50" charset="-128"/>
              </a:rPr>
              <a:t>推薦された委員</a:t>
            </a:r>
            <a:endParaRPr lang="en-US" altLang="ja-JP" sz="1600" dirty="0" smtClean="0">
              <a:solidFill>
                <a:prstClr val="black"/>
              </a:solidFill>
              <a:latin typeface="Meiryo UI" pitchFamily="50" charset="-128"/>
              <a:ea typeface="Meiryo UI" pitchFamily="50" charset="-128"/>
              <a:cs typeface="Meiryo UI" pitchFamily="50" charset="-128"/>
            </a:endParaRPr>
          </a:p>
          <a:p>
            <a:pPr>
              <a:lnSpc>
                <a:spcPts val="2300"/>
              </a:lnSpc>
            </a:pPr>
            <a:r>
              <a:rPr lang="ja-JP" altLang="en-US" sz="1600" dirty="0">
                <a:solidFill>
                  <a:prstClr val="black"/>
                </a:solidFill>
                <a:latin typeface="Meiryo UI" pitchFamily="50" charset="-128"/>
                <a:ea typeface="Meiryo UI" pitchFamily="50" charset="-128"/>
                <a:cs typeface="Meiryo UI" pitchFamily="50" charset="-128"/>
              </a:rPr>
              <a:t>　</a:t>
            </a:r>
            <a:r>
              <a:rPr lang="ja-JP" altLang="en-US" sz="1600" dirty="0" smtClean="0">
                <a:solidFill>
                  <a:prstClr val="black"/>
                </a:solidFill>
                <a:latin typeface="Meiryo UI" pitchFamily="50" charset="-128"/>
                <a:ea typeface="Meiryo UI" pitchFamily="50" charset="-128"/>
                <a:cs typeface="Meiryo UI" pitchFamily="50" charset="-128"/>
              </a:rPr>
              <a:t>　　　　　　　　  公募委員</a:t>
            </a:r>
            <a:endParaRPr lang="en-US" altLang="ja-JP" sz="1600" dirty="0" smtClean="0">
              <a:solidFill>
                <a:prstClr val="black"/>
              </a:solidFill>
              <a:latin typeface="Meiryo UI" pitchFamily="50" charset="-128"/>
              <a:ea typeface="Meiryo UI" pitchFamily="50" charset="-128"/>
              <a:cs typeface="Meiryo UI" pitchFamily="50" charset="-128"/>
            </a:endParaRPr>
          </a:p>
          <a:p>
            <a:pPr>
              <a:lnSpc>
                <a:spcPts val="2300"/>
              </a:lnSpc>
            </a:pPr>
            <a:r>
              <a:rPr lang="ja-JP" altLang="en-US" sz="1600" dirty="0">
                <a:solidFill>
                  <a:prstClr val="black"/>
                </a:solidFill>
                <a:latin typeface="Meiryo UI" pitchFamily="50" charset="-128"/>
                <a:ea typeface="Meiryo UI" pitchFamily="50" charset="-128"/>
                <a:cs typeface="Meiryo UI" pitchFamily="50" charset="-128"/>
              </a:rPr>
              <a:t>　</a:t>
            </a:r>
            <a:r>
              <a:rPr lang="ja-JP" altLang="en-US" sz="1600" dirty="0" smtClean="0">
                <a:solidFill>
                  <a:prstClr val="black"/>
                </a:solidFill>
                <a:latin typeface="Meiryo UI" pitchFamily="50" charset="-128"/>
                <a:ea typeface="Meiryo UI" pitchFamily="50" charset="-128"/>
                <a:cs typeface="Meiryo UI" pitchFamily="50" charset="-128"/>
              </a:rPr>
              <a:t>　　　　          学識経験者等</a:t>
            </a:r>
            <a:r>
              <a:rPr lang="ja-JP" altLang="en-US" sz="1600" dirty="0">
                <a:solidFill>
                  <a:prstClr val="black"/>
                </a:solidFill>
                <a:latin typeface="Meiryo UI" pitchFamily="50" charset="-128"/>
                <a:ea typeface="Meiryo UI" pitchFamily="50" charset="-128"/>
                <a:cs typeface="Meiryo UI" pitchFamily="50" charset="-128"/>
              </a:rPr>
              <a:t>　</a:t>
            </a:r>
            <a:endParaRPr lang="en-US" altLang="ja-JP" sz="1600" dirty="0" smtClean="0">
              <a:solidFill>
                <a:prstClr val="black"/>
              </a:solidFill>
              <a:latin typeface="Meiryo UI" pitchFamily="50" charset="-128"/>
              <a:ea typeface="Meiryo UI" pitchFamily="50" charset="-128"/>
              <a:cs typeface="Meiryo UI" pitchFamily="50" charset="-128"/>
            </a:endParaRPr>
          </a:p>
          <a:p>
            <a:pPr>
              <a:lnSpc>
                <a:spcPts val="2300"/>
              </a:lnSpc>
            </a:pPr>
            <a:r>
              <a:rPr lang="ja-JP" altLang="en-US" sz="1600" dirty="0">
                <a:solidFill>
                  <a:prstClr val="black"/>
                </a:solidFill>
                <a:latin typeface="Meiryo UI" pitchFamily="50" charset="-128"/>
                <a:ea typeface="Meiryo UI" pitchFamily="50" charset="-128"/>
                <a:cs typeface="Meiryo UI" pitchFamily="50" charset="-128"/>
              </a:rPr>
              <a:t>　</a:t>
            </a:r>
            <a:r>
              <a:rPr lang="ja-JP" altLang="en-US" sz="1600" dirty="0" smtClean="0">
                <a:solidFill>
                  <a:prstClr val="black"/>
                </a:solidFill>
                <a:latin typeface="Meiryo UI" pitchFamily="50" charset="-128"/>
                <a:ea typeface="Meiryo UI" pitchFamily="50" charset="-128"/>
                <a:cs typeface="Meiryo UI" pitchFamily="50" charset="-128"/>
              </a:rPr>
              <a:t>　　○　任期：２年</a:t>
            </a:r>
            <a:endParaRPr lang="en-US" altLang="ja-JP" sz="1600" dirty="0" smtClean="0">
              <a:solidFill>
                <a:prstClr val="black"/>
              </a:solidFill>
              <a:latin typeface="Meiryo UI" pitchFamily="50" charset="-128"/>
              <a:ea typeface="Meiryo UI" pitchFamily="50" charset="-128"/>
              <a:cs typeface="Meiryo UI" pitchFamily="50" charset="-128"/>
            </a:endParaRPr>
          </a:p>
          <a:p>
            <a:pPr>
              <a:lnSpc>
                <a:spcPts val="2300"/>
              </a:lnSpc>
            </a:pPr>
            <a:r>
              <a:rPr lang="ja-JP" altLang="en-US" sz="1600" dirty="0">
                <a:solidFill>
                  <a:prstClr val="black"/>
                </a:solidFill>
                <a:latin typeface="Meiryo UI" pitchFamily="50" charset="-128"/>
                <a:ea typeface="Meiryo UI" pitchFamily="50" charset="-128"/>
                <a:cs typeface="Meiryo UI" pitchFamily="50" charset="-128"/>
              </a:rPr>
              <a:t>　</a:t>
            </a:r>
            <a:r>
              <a:rPr lang="ja-JP" altLang="en-US" sz="1600" dirty="0" smtClean="0">
                <a:solidFill>
                  <a:prstClr val="black"/>
                </a:solidFill>
                <a:latin typeface="Meiryo UI" pitchFamily="50" charset="-128"/>
                <a:ea typeface="Meiryo UI" pitchFamily="50" charset="-128"/>
                <a:cs typeface="Meiryo UI" pitchFamily="50" charset="-128"/>
              </a:rPr>
              <a:t>　　○　人数：</a:t>
            </a:r>
            <a:r>
              <a:rPr lang="en-US" altLang="ja-JP" sz="1600" dirty="0" smtClean="0">
                <a:solidFill>
                  <a:prstClr val="black"/>
                </a:solidFill>
                <a:latin typeface="Meiryo UI" pitchFamily="50" charset="-128"/>
                <a:ea typeface="Meiryo UI" pitchFamily="50" charset="-128"/>
                <a:cs typeface="Meiryo UI" pitchFamily="50" charset="-128"/>
              </a:rPr>
              <a:t>10</a:t>
            </a:r>
            <a:r>
              <a:rPr lang="ja-JP" altLang="en-US" sz="1600" dirty="0" smtClean="0">
                <a:solidFill>
                  <a:prstClr val="black"/>
                </a:solidFill>
                <a:latin typeface="Meiryo UI" pitchFamily="50" charset="-128"/>
                <a:ea typeface="Meiryo UI" pitchFamily="50" charset="-128"/>
                <a:cs typeface="Meiryo UI" pitchFamily="50" charset="-128"/>
              </a:rPr>
              <a:t>人以上</a:t>
            </a:r>
            <a:r>
              <a:rPr lang="en-US" altLang="ja-JP" sz="1600" dirty="0" smtClean="0">
                <a:solidFill>
                  <a:prstClr val="black"/>
                </a:solidFill>
                <a:latin typeface="Meiryo UI" pitchFamily="50" charset="-128"/>
                <a:ea typeface="Meiryo UI" pitchFamily="50" charset="-128"/>
                <a:cs typeface="Meiryo UI" pitchFamily="50" charset="-128"/>
              </a:rPr>
              <a:t>50</a:t>
            </a:r>
            <a:r>
              <a:rPr lang="ja-JP" altLang="en-US" sz="1600" dirty="0" smtClean="0">
                <a:solidFill>
                  <a:prstClr val="black"/>
                </a:solidFill>
                <a:latin typeface="Meiryo UI" pitchFamily="50" charset="-128"/>
                <a:ea typeface="Meiryo UI" pitchFamily="50" charset="-128"/>
                <a:cs typeface="Meiryo UI" pitchFamily="50" charset="-128"/>
              </a:rPr>
              <a:t>人以下の範囲内</a:t>
            </a:r>
            <a:endParaRPr lang="en-US" altLang="ja-JP" sz="1600" dirty="0">
              <a:solidFill>
                <a:prstClr val="black"/>
              </a:solidFill>
              <a:latin typeface="Meiryo UI" pitchFamily="50" charset="-128"/>
              <a:ea typeface="Meiryo UI" pitchFamily="50" charset="-128"/>
              <a:cs typeface="Meiryo UI" pitchFamily="50" charset="-128"/>
            </a:endParaRPr>
          </a:p>
          <a:p>
            <a:pPr>
              <a:lnSpc>
                <a:spcPts val="2300"/>
              </a:lnSpc>
            </a:pPr>
            <a:r>
              <a:rPr lang="ja-JP" altLang="en-US" sz="1600" dirty="0" smtClean="0">
                <a:solidFill>
                  <a:prstClr val="black"/>
                </a:solidFill>
                <a:latin typeface="Meiryo UI" pitchFamily="50" charset="-128"/>
                <a:ea typeface="Meiryo UI" pitchFamily="50" charset="-128"/>
                <a:cs typeface="Meiryo UI" pitchFamily="50" charset="-128"/>
              </a:rPr>
              <a:t>　　　○　報酬</a:t>
            </a:r>
            <a:r>
              <a:rPr lang="ja-JP" altLang="en-US" sz="1600" dirty="0">
                <a:solidFill>
                  <a:prstClr val="black"/>
                </a:solidFill>
                <a:latin typeface="Meiryo UI" pitchFamily="50" charset="-128"/>
                <a:ea typeface="Meiryo UI" pitchFamily="50" charset="-128"/>
                <a:cs typeface="Meiryo UI" pitchFamily="50" charset="-128"/>
              </a:rPr>
              <a:t>：報酬を支給</a:t>
            </a:r>
            <a:r>
              <a:rPr lang="ja-JP" altLang="en-US" sz="1600" dirty="0" smtClean="0">
                <a:solidFill>
                  <a:prstClr val="black"/>
                </a:solidFill>
                <a:latin typeface="Meiryo UI" pitchFamily="50" charset="-128"/>
                <a:ea typeface="Meiryo UI" pitchFamily="50" charset="-128"/>
                <a:cs typeface="Meiryo UI" pitchFamily="50" charset="-128"/>
              </a:rPr>
              <a:t>しない</a:t>
            </a:r>
            <a:endParaRPr lang="en-US" altLang="ja-JP" sz="1600" dirty="0">
              <a:solidFill>
                <a:prstClr val="black"/>
              </a:solidFill>
              <a:latin typeface="Meiryo UI" pitchFamily="50" charset="-128"/>
              <a:ea typeface="Meiryo UI" pitchFamily="50" charset="-128"/>
              <a:cs typeface="Meiryo UI" pitchFamily="50" charset="-128"/>
            </a:endParaRPr>
          </a:p>
        </p:txBody>
      </p:sp>
      <p:sp>
        <p:nvSpPr>
          <p:cNvPr id="38" name="テキスト ボックス 37"/>
          <p:cNvSpPr txBox="1"/>
          <p:nvPr/>
        </p:nvSpPr>
        <p:spPr>
          <a:xfrm>
            <a:off x="4919485" y="2685268"/>
            <a:ext cx="3456385" cy="461665"/>
          </a:xfrm>
          <a:prstGeom prst="rect">
            <a:avLst/>
          </a:prstGeom>
          <a:noFill/>
        </p:spPr>
        <p:txBody>
          <a:bodyPr wrap="square" rtlCol="0">
            <a:spAutoFit/>
          </a:bodyPr>
          <a:lstStyle/>
          <a:p>
            <a:r>
              <a:rPr lang="ja-JP" altLang="en-US" sz="1200" dirty="0" smtClean="0">
                <a:solidFill>
                  <a:prstClr val="black"/>
                </a:solidFill>
              </a:rPr>
              <a:t>「区政会議の委員の定数の基準及び会議録等の</a:t>
            </a:r>
            <a:endParaRPr lang="en-US" altLang="ja-JP" sz="1200" dirty="0" smtClean="0">
              <a:solidFill>
                <a:prstClr val="black"/>
              </a:solidFill>
            </a:endParaRPr>
          </a:p>
          <a:p>
            <a:r>
              <a:rPr lang="ja-JP" altLang="en-US" sz="1200" dirty="0" smtClean="0">
                <a:solidFill>
                  <a:prstClr val="black"/>
                </a:solidFill>
              </a:rPr>
              <a:t>公表等に関する</a:t>
            </a:r>
            <a:r>
              <a:rPr lang="ja-JP" altLang="en-US" sz="1200" smtClean="0">
                <a:solidFill>
                  <a:prstClr val="black"/>
                </a:solidFill>
              </a:rPr>
              <a:t>規則」を参考</a:t>
            </a:r>
            <a:endParaRPr lang="ja-JP" altLang="en-US" sz="1200" dirty="0">
              <a:solidFill>
                <a:prstClr val="black"/>
              </a:solidFill>
            </a:endParaRPr>
          </a:p>
        </p:txBody>
      </p:sp>
      <p:sp>
        <p:nvSpPr>
          <p:cNvPr id="39" name="大かっこ 38"/>
          <p:cNvSpPr/>
          <p:nvPr/>
        </p:nvSpPr>
        <p:spPr>
          <a:xfrm>
            <a:off x="4752368" y="2685267"/>
            <a:ext cx="3767517" cy="432048"/>
          </a:xfrm>
          <a:prstGeom prst="bracketPair">
            <a:avLst/>
          </a:prstGeom>
        </p:spPr>
        <p:style>
          <a:lnRef idx="1">
            <a:schemeClr val="dk1"/>
          </a:lnRef>
          <a:fillRef idx="0">
            <a:schemeClr val="dk1"/>
          </a:fillRef>
          <a:effectRef idx="0">
            <a:schemeClr val="dk1"/>
          </a:effectRef>
          <a:fontRef idx="minor">
            <a:schemeClr val="tx1"/>
          </a:fontRef>
        </p:style>
        <p:txBody>
          <a:bodyPr rtlCol="0" anchor="ctr"/>
          <a:lstStyle/>
          <a:p>
            <a:pPr algn="ctr"/>
            <a:endParaRPr lang="ja-JP" altLang="en-US">
              <a:solidFill>
                <a:prstClr val="black"/>
              </a:solidFill>
            </a:endParaRPr>
          </a:p>
        </p:txBody>
      </p:sp>
      <p:sp>
        <p:nvSpPr>
          <p:cNvPr id="40" name="右中かっこ 39"/>
          <p:cNvSpPr/>
          <p:nvPr/>
        </p:nvSpPr>
        <p:spPr>
          <a:xfrm>
            <a:off x="4313683" y="1586136"/>
            <a:ext cx="315237" cy="834752"/>
          </a:xfrm>
          <a:prstGeom prst="rightBrace">
            <a:avLst>
              <a:gd name="adj1" fmla="val 24458"/>
              <a:gd name="adj2" fmla="val 50000"/>
            </a:avLst>
          </a:prstGeom>
        </p:spPr>
        <p:style>
          <a:lnRef idx="1">
            <a:schemeClr val="dk1"/>
          </a:lnRef>
          <a:fillRef idx="0">
            <a:schemeClr val="dk1"/>
          </a:fillRef>
          <a:effectRef idx="0">
            <a:schemeClr val="dk1"/>
          </a:effectRef>
          <a:fontRef idx="minor">
            <a:schemeClr val="tx1"/>
          </a:fontRef>
        </p:style>
        <p:txBody>
          <a:bodyPr rtlCol="0" anchor="ctr"/>
          <a:lstStyle/>
          <a:p>
            <a:pPr algn="ctr"/>
            <a:endParaRPr lang="ja-JP" altLang="en-US">
              <a:solidFill>
                <a:prstClr val="black"/>
              </a:solidFill>
            </a:endParaRPr>
          </a:p>
        </p:txBody>
      </p:sp>
      <p:sp>
        <p:nvSpPr>
          <p:cNvPr id="41" name="テキスト ボックス 40"/>
          <p:cNvSpPr txBox="1"/>
          <p:nvPr/>
        </p:nvSpPr>
        <p:spPr>
          <a:xfrm>
            <a:off x="4601716" y="1844824"/>
            <a:ext cx="4150861" cy="307777"/>
          </a:xfrm>
          <a:prstGeom prst="rect">
            <a:avLst/>
          </a:prstGeom>
          <a:noFill/>
        </p:spPr>
        <p:txBody>
          <a:bodyPr wrap="square" rtlCol="0">
            <a:spAutoFit/>
          </a:bodyPr>
          <a:lstStyle/>
          <a:p>
            <a:r>
              <a:rPr lang="ja-JP" altLang="en-US" sz="1400" dirty="0" smtClean="0">
                <a:solidFill>
                  <a:prstClr val="black"/>
                </a:solidFill>
                <a:latin typeface="Meiryo UI" pitchFamily="50" charset="-128"/>
                <a:ea typeface="Meiryo UI" pitchFamily="50" charset="-128"/>
                <a:cs typeface="Meiryo UI" pitchFamily="50" charset="-128"/>
              </a:rPr>
              <a:t>いずれも地域</a:t>
            </a:r>
            <a:r>
              <a:rPr lang="ja-JP" altLang="en-US" sz="1400" dirty="0">
                <a:solidFill>
                  <a:prstClr val="black"/>
                </a:solidFill>
                <a:latin typeface="Meiryo UI" pitchFamily="50" charset="-128"/>
                <a:ea typeface="Meiryo UI" pitchFamily="50" charset="-128"/>
                <a:cs typeface="Meiryo UI" pitchFamily="50" charset="-128"/>
              </a:rPr>
              <a:t>自治区の区域内に住所を</a:t>
            </a:r>
            <a:r>
              <a:rPr lang="ja-JP" altLang="en-US" sz="1400" dirty="0" smtClean="0">
                <a:solidFill>
                  <a:prstClr val="black"/>
                </a:solidFill>
                <a:latin typeface="Meiryo UI" pitchFamily="50" charset="-128"/>
                <a:ea typeface="Meiryo UI" pitchFamily="50" charset="-128"/>
                <a:cs typeface="Meiryo UI" pitchFamily="50" charset="-128"/>
              </a:rPr>
              <a:t>有する者に限る</a:t>
            </a:r>
            <a:endParaRPr lang="ja-JP" altLang="en-US" sz="1400" dirty="0">
              <a:solidFill>
                <a:prstClr val="black"/>
              </a:solidFill>
              <a:latin typeface="Meiryo UI" pitchFamily="50" charset="-128"/>
              <a:ea typeface="Meiryo UI" pitchFamily="50" charset="-128"/>
              <a:cs typeface="Meiryo UI" pitchFamily="50" charset="-128"/>
            </a:endParaRPr>
          </a:p>
        </p:txBody>
      </p:sp>
      <p:sp>
        <p:nvSpPr>
          <p:cNvPr id="12" name="テキスト ボックス 11"/>
          <p:cNvSpPr txBox="1"/>
          <p:nvPr/>
        </p:nvSpPr>
        <p:spPr>
          <a:xfrm>
            <a:off x="-121196" y="476672"/>
            <a:ext cx="5217337" cy="384721"/>
          </a:xfrm>
          <a:prstGeom prst="rect">
            <a:avLst/>
          </a:prstGeom>
          <a:noFill/>
        </p:spPr>
        <p:txBody>
          <a:bodyPr wrap="square" rtlCol="0">
            <a:spAutoFit/>
          </a:bodyPr>
          <a:lstStyle/>
          <a:p>
            <a:r>
              <a:rPr lang="ja-JP" altLang="en-US" sz="1900" b="1"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（２）地域協議会の委員</a:t>
            </a:r>
            <a:endParaRPr lang="ja-JP" altLang="en-US" sz="19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13" name="正方形/長方形 27"/>
          <p:cNvSpPr>
            <a:spLocks noChangeArrowheads="1"/>
          </p:cNvSpPr>
          <p:nvPr/>
        </p:nvSpPr>
        <p:spPr bwMode="auto">
          <a:xfrm>
            <a:off x="8112125" y="6604298"/>
            <a:ext cx="1031875" cy="261937"/>
          </a:xfrm>
          <a:prstGeom prst="rect">
            <a:avLst/>
          </a:prstGeom>
          <a:noFill/>
          <a:ln w="9525">
            <a:noFill/>
            <a:miter lim="800000"/>
            <a:headEnd/>
            <a:tailEnd/>
          </a:ln>
        </p:spPr>
        <p:txBody>
          <a:bodyPr>
            <a:spAutoFit/>
          </a:bodyPr>
          <a:lstStyle/>
          <a:p>
            <a:pPr algn="r"/>
            <a:r>
              <a:rPr lang="ja-JP" altLang="en-US" sz="1100" b="1" dirty="0">
                <a:solidFill>
                  <a:srgbClr val="000000"/>
                </a:solidFill>
                <a:latin typeface="ＭＳ Ｐゴシック" charset="-128"/>
                <a:ea typeface="Meiryo UI" pitchFamily="50" charset="-128"/>
                <a:cs typeface="Meiryo UI" pitchFamily="50" charset="-128"/>
              </a:rPr>
              <a:t> </a:t>
            </a:r>
            <a:r>
              <a:rPr lang="ja-JP" altLang="en-US" sz="1100" b="1" dirty="0" smtClean="0">
                <a:solidFill>
                  <a:srgbClr val="000000"/>
                </a:solidFill>
                <a:latin typeface="ＭＳ Ｐゴシック" charset="-128"/>
                <a:ea typeface="Meiryo UI" pitchFamily="50" charset="-128"/>
                <a:cs typeface="Meiryo UI" pitchFamily="50" charset="-128"/>
              </a:rPr>
              <a:t>地域</a:t>
            </a:r>
            <a:r>
              <a:rPr lang="en-US" altLang="ja-JP" sz="1100" b="1" dirty="0" smtClean="0">
                <a:solidFill>
                  <a:srgbClr val="000000"/>
                </a:solidFill>
                <a:latin typeface="ＭＳ Ｐゴシック" charset="-128"/>
                <a:ea typeface="Meiryo UI" pitchFamily="50" charset="-128"/>
                <a:cs typeface="Meiryo UI" pitchFamily="50" charset="-128"/>
              </a:rPr>
              <a:t>-</a:t>
            </a:r>
            <a:r>
              <a:rPr lang="ja-JP" altLang="en-US" sz="1100" b="1" dirty="0" smtClean="0">
                <a:solidFill>
                  <a:srgbClr val="000000"/>
                </a:solidFill>
                <a:latin typeface="ＭＳ Ｐゴシック" charset="-128"/>
                <a:ea typeface="Meiryo UI" pitchFamily="50" charset="-128"/>
                <a:cs typeface="Meiryo UI" pitchFamily="50" charset="-128"/>
              </a:rPr>
              <a:t>６</a:t>
            </a:r>
            <a:endParaRPr lang="ja-JP" altLang="en-US" sz="1200" b="1" dirty="0">
              <a:solidFill>
                <a:srgbClr val="000000"/>
              </a:solidFill>
              <a:latin typeface="ＭＳ Ｐゴシック" charset="-128"/>
              <a:ea typeface="Meiryo UI" pitchFamily="50" charset="-128"/>
              <a:cs typeface="Meiryo UI" pitchFamily="50" charset="-128"/>
            </a:endParaRPr>
          </a:p>
        </p:txBody>
      </p:sp>
    </p:spTree>
    <p:extLst>
      <p:ext uri="{BB962C8B-B14F-4D97-AF65-F5344CB8AC3E}">
        <p14:creationId xmlns="" xmlns:p14="http://schemas.microsoft.com/office/powerpoint/2010/main" val="3382508272"/>
      </p:ext>
    </p:extLst>
  </p:cSld>
  <p:clrMapOvr>
    <a:masterClrMapping/>
  </p:clrMapOvr>
  <p:timing>
    <p:tnLst>
      <p:par>
        <p:cTn id="1" dur="indefinite" restart="never" nodeType="tmRoot"/>
      </p:par>
    </p:tn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 name="正方形/長方形 58"/>
          <p:cNvSpPr/>
          <p:nvPr/>
        </p:nvSpPr>
        <p:spPr>
          <a:xfrm>
            <a:off x="409575" y="3683000"/>
            <a:ext cx="7297512" cy="3019284"/>
          </a:xfrm>
          <a:prstGeom prst="rect">
            <a:avLst/>
          </a:prstGeom>
          <a:solidFill>
            <a:schemeClr val="accent6">
              <a:lumMod val="40000"/>
              <a:lumOff val="60000"/>
            </a:schemeClr>
          </a:solidFill>
          <a:ln w="12700">
            <a:solidFill>
              <a:schemeClr val="accent6">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6" name="正方形/長方形 5"/>
          <p:cNvSpPr/>
          <p:nvPr/>
        </p:nvSpPr>
        <p:spPr>
          <a:xfrm>
            <a:off x="397956" y="1193800"/>
            <a:ext cx="7297512" cy="2115457"/>
          </a:xfrm>
          <a:prstGeom prst="rect">
            <a:avLst/>
          </a:prstGeom>
          <a:solidFill>
            <a:schemeClr val="accent6">
              <a:lumMod val="40000"/>
              <a:lumOff val="60000"/>
            </a:schemeClr>
          </a:solidFill>
          <a:ln w="12700">
            <a:solidFill>
              <a:schemeClr val="accent6">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2" name="正方形/長方形 1"/>
          <p:cNvSpPr/>
          <p:nvPr/>
        </p:nvSpPr>
        <p:spPr>
          <a:xfrm>
            <a:off x="334604" y="1285724"/>
            <a:ext cx="1436612" cy="310341"/>
          </a:xfrm>
          <a:prstGeom prst="rect">
            <a:avLst/>
          </a:prstGeom>
        </p:spPr>
        <p:txBody>
          <a:bodyPr wrap="none">
            <a:spAutoFit/>
          </a:bodyPr>
          <a:lstStyle/>
          <a:p>
            <a:pPr marL="285750" indent="-285750">
              <a:lnSpc>
                <a:spcPts val="1700"/>
              </a:lnSpc>
            </a:pPr>
            <a:r>
              <a:rPr lang="ja-JP" altLang="en-US" sz="1500" dirty="0" smtClean="0">
                <a:solidFill>
                  <a:prstClr val="black"/>
                </a:solidFill>
                <a:latin typeface="Meiryo UI" panose="020B0604030504040204" pitchFamily="50" charset="-128"/>
                <a:ea typeface="Meiryo UI" panose="020B0604030504040204" pitchFamily="50" charset="-128"/>
              </a:rPr>
              <a:t>　</a:t>
            </a:r>
            <a:r>
              <a:rPr lang="en-US" altLang="ja-JP" sz="1500" dirty="0">
                <a:solidFill>
                  <a:prstClr val="black"/>
                </a:solidFill>
                <a:latin typeface="Meiryo UI" panose="020B0604030504040204" pitchFamily="50" charset="-128"/>
                <a:ea typeface="Meiryo UI" panose="020B0604030504040204" pitchFamily="50" charset="-128"/>
              </a:rPr>
              <a:t>【</a:t>
            </a:r>
            <a:r>
              <a:rPr lang="ja-JP" altLang="en-US" sz="1500" dirty="0" smtClean="0">
                <a:solidFill>
                  <a:prstClr val="black"/>
                </a:solidFill>
                <a:latin typeface="Meiryo UI" panose="020B0604030504040204" pitchFamily="50" charset="-128"/>
                <a:ea typeface="Meiryo UI" panose="020B0604030504040204" pitchFamily="50" charset="-128"/>
              </a:rPr>
              <a:t>諮問・答申</a:t>
            </a:r>
            <a:r>
              <a:rPr lang="en-US" altLang="ja-JP" sz="1500" dirty="0" smtClean="0">
                <a:solidFill>
                  <a:prstClr val="black"/>
                </a:solidFill>
                <a:latin typeface="Meiryo UI" panose="020B0604030504040204" pitchFamily="50" charset="-128"/>
                <a:ea typeface="Meiryo UI" panose="020B0604030504040204" pitchFamily="50" charset="-128"/>
              </a:rPr>
              <a:t>】 </a:t>
            </a:r>
            <a:endParaRPr lang="en-US" altLang="ja-JP" sz="1500" dirty="0">
              <a:solidFill>
                <a:prstClr val="black"/>
              </a:solidFill>
              <a:latin typeface="Meiryo UI" panose="020B0604030504040204" pitchFamily="50" charset="-128"/>
              <a:ea typeface="Meiryo UI" panose="020B0604030504040204" pitchFamily="50" charset="-128"/>
            </a:endParaRPr>
          </a:p>
        </p:txBody>
      </p:sp>
      <p:sp>
        <p:nvSpPr>
          <p:cNvPr id="3" name="フローチャート: 代替処理 2"/>
          <p:cNvSpPr/>
          <p:nvPr/>
        </p:nvSpPr>
        <p:spPr>
          <a:xfrm>
            <a:off x="8232033" y="1181100"/>
            <a:ext cx="476726" cy="5511800"/>
          </a:xfrm>
          <a:prstGeom prst="flowChartAlternateProcess">
            <a:avLst/>
          </a:prstGeom>
        </p:spPr>
        <p:style>
          <a:lnRef idx="2">
            <a:schemeClr val="accent1">
              <a:shade val="50000"/>
            </a:schemeClr>
          </a:lnRef>
          <a:fillRef idx="1">
            <a:schemeClr val="accent1"/>
          </a:fillRef>
          <a:effectRef idx="0">
            <a:schemeClr val="accent1"/>
          </a:effectRef>
          <a:fontRef idx="minor">
            <a:schemeClr val="lt1"/>
          </a:fontRef>
        </p:style>
        <p:txBody>
          <a:bodyPr vert="eaVert" wrap="square" tIns="360000" bIns="360000" rtlCol="0" anchor="ctr">
            <a:spAutoFit/>
          </a:bodyPr>
          <a:lstStyle/>
          <a:p>
            <a:pPr algn="dist"/>
            <a:r>
              <a:rPr lang="ja-JP" altLang="en-US" sz="1600" b="1" dirty="0" smtClean="0">
                <a:solidFill>
                  <a:prstClr val="white"/>
                </a:solidFill>
                <a:latin typeface="HG丸ｺﾞｼｯｸM-PRO" pitchFamily="50" charset="-128"/>
                <a:ea typeface="HG丸ｺﾞｼｯｸM-PRO" pitchFamily="50" charset="-128"/>
                <a:cs typeface="Meiryo UI" panose="020B0604030504040204" pitchFamily="50" charset="-128"/>
              </a:rPr>
              <a:t>必要に応じ、適切な措置を講ずる</a:t>
            </a:r>
            <a:endParaRPr lang="ja-JP" altLang="en-US" sz="1600" b="1" dirty="0">
              <a:solidFill>
                <a:prstClr val="white"/>
              </a:solidFill>
              <a:latin typeface="HG丸ｺﾞｼｯｸM-PRO" pitchFamily="50" charset="-128"/>
              <a:ea typeface="HG丸ｺﾞｼｯｸM-PRO" pitchFamily="50" charset="-128"/>
              <a:cs typeface="Meiryo UI" panose="020B0604030504040204" pitchFamily="50" charset="-128"/>
            </a:endParaRPr>
          </a:p>
        </p:txBody>
      </p:sp>
      <p:sp>
        <p:nvSpPr>
          <p:cNvPr id="53" name="正方形/長方形 52"/>
          <p:cNvSpPr/>
          <p:nvPr/>
        </p:nvSpPr>
        <p:spPr>
          <a:xfrm>
            <a:off x="355228" y="2144057"/>
            <a:ext cx="955711" cy="310341"/>
          </a:xfrm>
          <a:prstGeom prst="rect">
            <a:avLst/>
          </a:prstGeom>
        </p:spPr>
        <p:txBody>
          <a:bodyPr wrap="none">
            <a:spAutoFit/>
          </a:bodyPr>
          <a:lstStyle/>
          <a:p>
            <a:pPr marL="285750" indent="-285750">
              <a:lnSpc>
                <a:spcPts val="1700"/>
              </a:lnSpc>
            </a:pPr>
            <a:r>
              <a:rPr lang="ja-JP" altLang="en-US" sz="1500" dirty="0" smtClean="0">
                <a:solidFill>
                  <a:prstClr val="black"/>
                </a:solidFill>
                <a:latin typeface="Meiryo UI" panose="020B0604030504040204" pitchFamily="50" charset="-128"/>
                <a:ea typeface="Meiryo UI" panose="020B0604030504040204" pitchFamily="50" charset="-128"/>
              </a:rPr>
              <a:t>　</a:t>
            </a:r>
            <a:r>
              <a:rPr lang="en-US" altLang="ja-JP" sz="1500" dirty="0">
                <a:solidFill>
                  <a:prstClr val="black"/>
                </a:solidFill>
                <a:latin typeface="Meiryo UI" panose="020B0604030504040204" pitchFamily="50" charset="-128"/>
                <a:ea typeface="Meiryo UI" panose="020B0604030504040204" pitchFamily="50" charset="-128"/>
              </a:rPr>
              <a:t>【</a:t>
            </a:r>
            <a:r>
              <a:rPr lang="ja-JP" altLang="en-US" sz="1500" dirty="0" smtClean="0">
                <a:solidFill>
                  <a:prstClr val="black"/>
                </a:solidFill>
                <a:latin typeface="Meiryo UI" panose="020B0604030504040204" pitchFamily="50" charset="-128"/>
                <a:ea typeface="Meiryo UI" panose="020B0604030504040204" pitchFamily="50" charset="-128"/>
              </a:rPr>
              <a:t>建議</a:t>
            </a:r>
            <a:r>
              <a:rPr lang="en-US" altLang="ja-JP" sz="1500" dirty="0" smtClean="0">
                <a:solidFill>
                  <a:prstClr val="black"/>
                </a:solidFill>
                <a:latin typeface="Meiryo UI" panose="020B0604030504040204" pitchFamily="50" charset="-128"/>
                <a:ea typeface="Meiryo UI" panose="020B0604030504040204" pitchFamily="50" charset="-128"/>
              </a:rPr>
              <a:t>】</a:t>
            </a:r>
            <a:r>
              <a:rPr lang="ja-JP" altLang="en-US" sz="1500" dirty="0" smtClean="0">
                <a:solidFill>
                  <a:prstClr val="black"/>
                </a:solidFill>
                <a:latin typeface="Meiryo UI" panose="020B0604030504040204" pitchFamily="50" charset="-128"/>
                <a:ea typeface="Meiryo UI" panose="020B0604030504040204" pitchFamily="50" charset="-128"/>
              </a:rPr>
              <a:t> </a:t>
            </a:r>
            <a:endParaRPr lang="en-US" altLang="ja-JP" sz="1500" dirty="0">
              <a:solidFill>
                <a:prstClr val="black"/>
              </a:solidFill>
              <a:latin typeface="Meiryo UI" panose="020B0604030504040204" pitchFamily="50" charset="-128"/>
              <a:ea typeface="Meiryo UI" panose="020B0604030504040204" pitchFamily="50" charset="-128"/>
            </a:endParaRPr>
          </a:p>
        </p:txBody>
      </p:sp>
      <p:sp>
        <p:nvSpPr>
          <p:cNvPr id="93" name="右矢印 92"/>
          <p:cNvSpPr/>
          <p:nvPr/>
        </p:nvSpPr>
        <p:spPr>
          <a:xfrm>
            <a:off x="7839674" y="1143223"/>
            <a:ext cx="212126" cy="5562377"/>
          </a:xfrm>
          <a:prstGeom prst="rightArrow">
            <a:avLst>
              <a:gd name="adj1" fmla="val 50000"/>
              <a:gd name="adj2" fmla="val 100000"/>
            </a:avLst>
          </a:prstGeom>
          <a:solidFill>
            <a:schemeClr val="accent6">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5" name="正方形/長方形 4"/>
          <p:cNvSpPr/>
          <p:nvPr/>
        </p:nvSpPr>
        <p:spPr>
          <a:xfrm>
            <a:off x="5850520" y="6246549"/>
            <a:ext cx="1385776" cy="333029"/>
          </a:xfrm>
          <a:prstGeom prst="rect">
            <a:avLst/>
          </a:prstGeom>
        </p:spPr>
        <p:style>
          <a:lnRef idx="3">
            <a:schemeClr val="lt1"/>
          </a:lnRef>
          <a:fillRef idx="1">
            <a:schemeClr val="accent1"/>
          </a:fillRef>
          <a:effectRef idx="1">
            <a:schemeClr val="accent1"/>
          </a:effectRef>
          <a:fontRef idx="minor">
            <a:schemeClr val="lt1"/>
          </a:fontRef>
        </p:style>
        <p:txBody>
          <a:bodyPr rtlCol="0" anchor="ctr"/>
          <a:lstStyle/>
          <a:p>
            <a:pPr algn="ctr"/>
            <a:r>
              <a:rPr lang="ja-JP" altLang="en-US" sz="1400" dirty="0" smtClean="0">
                <a:solidFill>
                  <a:prstClr val="white"/>
                </a:solidFill>
                <a:latin typeface="Meiryo UI" panose="020B0604030504040204" pitchFamily="50" charset="-128"/>
                <a:ea typeface="Meiryo UI" panose="020B0604030504040204" pitchFamily="50" charset="-128"/>
                <a:cs typeface="Meiryo UI" panose="020B0604030504040204" pitchFamily="50" charset="-128"/>
              </a:rPr>
              <a:t>総合区長と共有</a:t>
            </a:r>
            <a:endParaRPr lang="ja-JP" altLang="en-US" sz="1400" dirty="0">
              <a:solidFill>
                <a:prstClr val="white"/>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102" name="正方形/長方形 101"/>
          <p:cNvSpPr/>
          <p:nvPr/>
        </p:nvSpPr>
        <p:spPr>
          <a:xfrm>
            <a:off x="6114729" y="4937040"/>
            <a:ext cx="1385776" cy="320285"/>
          </a:xfrm>
          <a:prstGeom prst="rect">
            <a:avLst/>
          </a:prstGeom>
        </p:spPr>
        <p:style>
          <a:lnRef idx="3">
            <a:schemeClr val="lt1"/>
          </a:lnRef>
          <a:fillRef idx="1">
            <a:schemeClr val="accent1"/>
          </a:fillRef>
          <a:effectRef idx="1">
            <a:schemeClr val="accent1"/>
          </a:effectRef>
          <a:fontRef idx="minor">
            <a:schemeClr val="lt1"/>
          </a:fontRef>
        </p:style>
        <p:txBody>
          <a:bodyPr rtlCol="0" anchor="ctr"/>
          <a:lstStyle/>
          <a:p>
            <a:pPr algn="ctr"/>
            <a:r>
              <a:rPr lang="ja-JP" altLang="en-US" sz="1400" dirty="0" smtClean="0">
                <a:solidFill>
                  <a:prstClr val="white"/>
                </a:solidFill>
                <a:latin typeface="Meiryo UI" panose="020B0604030504040204" pitchFamily="50" charset="-128"/>
                <a:ea typeface="Meiryo UI" panose="020B0604030504040204" pitchFamily="50" charset="-128"/>
                <a:cs typeface="Meiryo UI" panose="020B0604030504040204" pitchFamily="50" charset="-128"/>
              </a:rPr>
              <a:t>総合区長と共有</a:t>
            </a:r>
            <a:endParaRPr lang="ja-JP" altLang="en-US" sz="1400" dirty="0">
              <a:solidFill>
                <a:prstClr val="white"/>
              </a:solidFill>
              <a:latin typeface="Meiryo UI" panose="020B0604030504040204" pitchFamily="50" charset="-128"/>
              <a:ea typeface="Meiryo UI" panose="020B0604030504040204" pitchFamily="50" charset="-128"/>
              <a:cs typeface="Meiryo UI" panose="020B0604030504040204" pitchFamily="50" charset="-128"/>
            </a:endParaRPr>
          </a:p>
        </p:txBody>
      </p:sp>
      <p:cxnSp>
        <p:nvCxnSpPr>
          <p:cNvPr id="7" name="直線コネクタ 6"/>
          <p:cNvCxnSpPr/>
          <p:nvPr/>
        </p:nvCxnSpPr>
        <p:spPr>
          <a:xfrm flipH="1">
            <a:off x="4627214" y="6426490"/>
            <a:ext cx="1251072" cy="16906"/>
          </a:xfrm>
          <a:prstGeom prst="line">
            <a:avLst/>
          </a:prstGeom>
          <a:ln w="38100" cmpd="dbl">
            <a:prstDash val="solid"/>
          </a:ln>
        </p:spPr>
        <p:style>
          <a:lnRef idx="1">
            <a:schemeClr val="accent1"/>
          </a:lnRef>
          <a:fillRef idx="0">
            <a:schemeClr val="accent1"/>
          </a:fillRef>
          <a:effectRef idx="0">
            <a:schemeClr val="accent1"/>
          </a:effectRef>
          <a:fontRef idx="minor">
            <a:schemeClr val="tx1"/>
          </a:fontRef>
        </p:style>
      </p:cxnSp>
      <p:cxnSp>
        <p:nvCxnSpPr>
          <p:cNvPr id="103" name="直線コネクタ 102"/>
          <p:cNvCxnSpPr/>
          <p:nvPr/>
        </p:nvCxnSpPr>
        <p:spPr>
          <a:xfrm flipH="1">
            <a:off x="5694247" y="5128635"/>
            <a:ext cx="397944" cy="2564"/>
          </a:xfrm>
          <a:prstGeom prst="line">
            <a:avLst/>
          </a:prstGeom>
          <a:ln w="38100" cmpd="dbl">
            <a:prstDash val="solid"/>
          </a:ln>
        </p:spPr>
        <p:style>
          <a:lnRef idx="1">
            <a:schemeClr val="accent1"/>
          </a:lnRef>
          <a:fillRef idx="0">
            <a:schemeClr val="accent1"/>
          </a:fillRef>
          <a:effectRef idx="0">
            <a:schemeClr val="accent1"/>
          </a:effectRef>
          <a:fontRef idx="minor">
            <a:schemeClr val="tx1"/>
          </a:fontRef>
        </p:style>
      </p:cxnSp>
      <p:sp>
        <p:nvSpPr>
          <p:cNvPr id="52" name="テキスト ボックス 51"/>
          <p:cNvSpPr txBox="1"/>
          <p:nvPr/>
        </p:nvSpPr>
        <p:spPr>
          <a:xfrm>
            <a:off x="394713" y="912586"/>
            <a:ext cx="2854155" cy="338554"/>
          </a:xfrm>
          <a:prstGeom prst="homePlate">
            <a:avLst/>
          </a:prstGeom>
          <a:ln w="12700">
            <a:solidFill>
              <a:srgbClr val="FF0000"/>
            </a:solidFill>
          </a:ln>
        </p:spPr>
        <p:style>
          <a:lnRef idx="2">
            <a:schemeClr val="accent5"/>
          </a:lnRef>
          <a:fillRef idx="1">
            <a:schemeClr val="lt1"/>
          </a:fillRef>
          <a:effectRef idx="0">
            <a:schemeClr val="accent5"/>
          </a:effectRef>
          <a:fontRef idx="minor">
            <a:schemeClr val="dk1"/>
          </a:fontRef>
        </p:style>
        <p:txBody>
          <a:bodyPr wrap="square" rtlCol="0">
            <a:spAutoFit/>
          </a:bodyPr>
          <a:lstStyle/>
          <a:p>
            <a:r>
              <a:rPr lang="ja-JP" altLang="en-US" sz="1600" b="1"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総合区長が所管する事務</a:t>
            </a:r>
            <a:endParaRPr lang="en-US" altLang="ja-JP" sz="1600" b="1"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62" name="テキスト ボックス 61"/>
          <p:cNvSpPr txBox="1"/>
          <p:nvPr/>
        </p:nvSpPr>
        <p:spPr>
          <a:xfrm>
            <a:off x="408650" y="3403476"/>
            <a:ext cx="2893350" cy="338554"/>
          </a:xfrm>
          <a:prstGeom prst="homePlate">
            <a:avLst/>
          </a:prstGeom>
          <a:ln w="12700">
            <a:solidFill>
              <a:srgbClr val="FF0000"/>
            </a:solidFill>
          </a:ln>
        </p:spPr>
        <p:style>
          <a:lnRef idx="2">
            <a:schemeClr val="accent5"/>
          </a:lnRef>
          <a:fillRef idx="1">
            <a:schemeClr val="lt1"/>
          </a:fillRef>
          <a:effectRef idx="0">
            <a:schemeClr val="accent5"/>
          </a:effectRef>
          <a:fontRef idx="minor">
            <a:schemeClr val="dk1"/>
          </a:fontRef>
        </p:style>
        <p:txBody>
          <a:bodyPr wrap="square" rtlCol="0">
            <a:spAutoFit/>
          </a:bodyPr>
          <a:lstStyle/>
          <a:p>
            <a:r>
              <a:rPr lang="ja-JP" altLang="en-US" sz="1600" b="1"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総合区長が所管しない事務</a:t>
            </a:r>
            <a:endParaRPr lang="en-US" altLang="ja-JP" sz="1600" b="1"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193" name="円/楕円 192"/>
          <p:cNvSpPr/>
          <p:nvPr/>
        </p:nvSpPr>
        <p:spPr>
          <a:xfrm>
            <a:off x="1619672" y="1616990"/>
            <a:ext cx="1296144" cy="581290"/>
          </a:xfrm>
          <a:prstGeom prst="ellipse">
            <a:avLst/>
          </a:prstGeom>
          <a:solidFill>
            <a:schemeClr val="bg1"/>
          </a:solidFill>
          <a:ln>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1400" dirty="0" smtClean="0">
                <a:solidFill>
                  <a:prstClr val="black"/>
                </a:solidFill>
                <a:latin typeface="Meiryo UI" pitchFamily="50" charset="-128"/>
                <a:ea typeface="Meiryo UI" pitchFamily="50" charset="-128"/>
                <a:cs typeface="Meiryo UI" pitchFamily="50" charset="-128"/>
              </a:rPr>
              <a:t>総合区長</a:t>
            </a:r>
            <a:endParaRPr lang="ja-JP" altLang="en-US" sz="1400" dirty="0">
              <a:solidFill>
                <a:prstClr val="black"/>
              </a:solidFill>
              <a:latin typeface="Meiryo UI" pitchFamily="50" charset="-128"/>
              <a:ea typeface="Meiryo UI" pitchFamily="50" charset="-128"/>
              <a:cs typeface="Meiryo UI" pitchFamily="50" charset="-128"/>
            </a:endParaRPr>
          </a:p>
        </p:txBody>
      </p:sp>
      <p:sp>
        <p:nvSpPr>
          <p:cNvPr id="194" name="円/楕円 193"/>
          <p:cNvSpPr/>
          <p:nvPr/>
        </p:nvSpPr>
        <p:spPr>
          <a:xfrm>
            <a:off x="6228184" y="1616990"/>
            <a:ext cx="1296144" cy="581290"/>
          </a:xfrm>
          <a:prstGeom prst="ellipse">
            <a:avLst/>
          </a:prstGeom>
          <a:solidFill>
            <a:schemeClr val="bg1"/>
          </a:solidFill>
          <a:ln>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1400" dirty="0" smtClean="0">
                <a:solidFill>
                  <a:prstClr val="black"/>
                </a:solidFill>
                <a:latin typeface="Meiryo UI" pitchFamily="50" charset="-128"/>
                <a:ea typeface="Meiryo UI" pitchFamily="50" charset="-128"/>
                <a:cs typeface="Meiryo UI" pitchFamily="50" charset="-128"/>
              </a:rPr>
              <a:t>総合区長</a:t>
            </a:r>
            <a:endParaRPr lang="ja-JP" altLang="en-US" sz="1400" dirty="0">
              <a:solidFill>
                <a:prstClr val="black"/>
              </a:solidFill>
              <a:latin typeface="Meiryo UI" pitchFamily="50" charset="-128"/>
              <a:ea typeface="Meiryo UI" pitchFamily="50" charset="-128"/>
              <a:cs typeface="Meiryo UI" pitchFamily="50" charset="-128"/>
            </a:endParaRPr>
          </a:p>
        </p:txBody>
      </p:sp>
      <p:sp>
        <p:nvSpPr>
          <p:cNvPr id="195" name="円/楕円 194"/>
          <p:cNvSpPr/>
          <p:nvPr/>
        </p:nvSpPr>
        <p:spPr>
          <a:xfrm>
            <a:off x="6228184" y="2488386"/>
            <a:ext cx="1296144" cy="617409"/>
          </a:xfrm>
          <a:prstGeom prst="ellipse">
            <a:avLst/>
          </a:prstGeom>
          <a:solidFill>
            <a:schemeClr val="bg1"/>
          </a:solidFill>
          <a:ln>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1400" dirty="0" smtClean="0">
                <a:solidFill>
                  <a:prstClr val="black"/>
                </a:solidFill>
                <a:latin typeface="Meiryo UI" pitchFamily="50" charset="-128"/>
                <a:ea typeface="Meiryo UI" pitchFamily="50" charset="-128"/>
                <a:cs typeface="Meiryo UI" pitchFamily="50" charset="-128"/>
              </a:rPr>
              <a:t>総合区長</a:t>
            </a:r>
            <a:endParaRPr lang="ja-JP" altLang="en-US" sz="1400" dirty="0">
              <a:solidFill>
                <a:prstClr val="black"/>
              </a:solidFill>
              <a:latin typeface="Meiryo UI" pitchFamily="50" charset="-128"/>
              <a:ea typeface="Meiryo UI" pitchFamily="50" charset="-128"/>
              <a:cs typeface="Meiryo UI" pitchFamily="50" charset="-128"/>
            </a:endParaRPr>
          </a:p>
        </p:txBody>
      </p:sp>
      <p:sp>
        <p:nvSpPr>
          <p:cNvPr id="196" name="フローチャート : 準備 195"/>
          <p:cNvSpPr/>
          <p:nvPr/>
        </p:nvSpPr>
        <p:spPr>
          <a:xfrm>
            <a:off x="1619672" y="4140242"/>
            <a:ext cx="1296144" cy="691096"/>
          </a:xfrm>
          <a:prstGeom prst="flowChartPreparation">
            <a:avLst/>
          </a:prstGeom>
          <a:solidFill>
            <a:schemeClr val="bg1"/>
          </a:solidFill>
          <a:ln>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1400" dirty="0" smtClean="0">
                <a:solidFill>
                  <a:prstClr val="black"/>
                </a:solidFill>
                <a:latin typeface="Meiryo UI" pitchFamily="50" charset="-128"/>
                <a:ea typeface="Meiryo UI" pitchFamily="50" charset="-128"/>
                <a:cs typeface="Meiryo UI" pitchFamily="50" charset="-128"/>
              </a:rPr>
              <a:t>市長等</a:t>
            </a:r>
            <a:endParaRPr lang="ja-JP" altLang="en-US" sz="1400" dirty="0">
              <a:solidFill>
                <a:prstClr val="black"/>
              </a:solidFill>
              <a:latin typeface="Meiryo UI" pitchFamily="50" charset="-128"/>
              <a:ea typeface="Meiryo UI" pitchFamily="50" charset="-128"/>
              <a:cs typeface="Meiryo UI" pitchFamily="50" charset="-128"/>
            </a:endParaRPr>
          </a:p>
        </p:txBody>
      </p:sp>
      <p:sp>
        <p:nvSpPr>
          <p:cNvPr id="197" name="フローチャート : 準備 196"/>
          <p:cNvSpPr/>
          <p:nvPr/>
        </p:nvSpPr>
        <p:spPr>
          <a:xfrm>
            <a:off x="6228184" y="4117933"/>
            <a:ext cx="1296144" cy="691096"/>
          </a:xfrm>
          <a:prstGeom prst="flowChartPreparation">
            <a:avLst/>
          </a:prstGeom>
          <a:solidFill>
            <a:schemeClr val="bg1"/>
          </a:solidFill>
          <a:ln>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1400" dirty="0" smtClean="0">
                <a:solidFill>
                  <a:prstClr val="black"/>
                </a:solidFill>
                <a:latin typeface="Meiryo UI" pitchFamily="50" charset="-128"/>
                <a:ea typeface="Meiryo UI" pitchFamily="50" charset="-128"/>
                <a:cs typeface="Meiryo UI" pitchFamily="50" charset="-128"/>
              </a:rPr>
              <a:t>市長等</a:t>
            </a:r>
            <a:endParaRPr lang="ja-JP" altLang="en-US" sz="1400" dirty="0">
              <a:solidFill>
                <a:prstClr val="black"/>
              </a:solidFill>
              <a:latin typeface="Meiryo UI" pitchFamily="50" charset="-128"/>
              <a:ea typeface="Meiryo UI" pitchFamily="50" charset="-128"/>
              <a:cs typeface="Meiryo UI" pitchFamily="50" charset="-128"/>
            </a:endParaRPr>
          </a:p>
        </p:txBody>
      </p:sp>
      <p:sp>
        <p:nvSpPr>
          <p:cNvPr id="198" name="フローチャート : 準備 197"/>
          <p:cNvSpPr/>
          <p:nvPr/>
        </p:nvSpPr>
        <p:spPr>
          <a:xfrm>
            <a:off x="6228184" y="5464474"/>
            <a:ext cx="1296144" cy="670381"/>
          </a:xfrm>
          <a:prstGeom prst="flowChartPreparation">
            <a:avLst/>
          </a:prstGeom>
          <a:solidFill>
            <a:schemeClr val="bg1"/>
          </a:solidFill>
          <a:ln>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1400" dirty="0" smtClean="0">
                <a:solidFill>
                  <a:prstClr val="black"/>
                </a:solidFill>
                <a:latin typeface="Meiryo UI" pitchFamily="50" charset="-128"/>
                <a:ea typeface="Meiryo UI" pitchFamily="50" charset="-128"/>
                <a:cs typeface="Meiryo UI" pitchFamily="50" charset="-128"/>
              </a:rPr>
              <a:t>市長等</a:t>
            </a:r>
            <a:endParaRPr lang="ja-JP" altLang="en-US" sz="1400" dirty="0">
              <a:solidFill>
                <a:prstClr val="black"/>
              </a:solidFill>
              <a:latin typeface="Meiryo UI" pitchFamily="50" charset="-128"/>
              <a:ea typeface="Meiryo UI" pitchFamily="50" charset="-128"/>
              <a:cs typeface="Meiryo UI" pitchFamily="50" charset="-128"/>
            </a:endParaRPr>
          </a:p>
        </p:txBody>
      </p:sp>
      <p:cxnSp>
        <p:nvCxnSpPr>
          <p:cNvPr id="12" name="直線矢印コネクタ 11"/>
          <p:cNvCxnSpPr/>
          <p:nvPr/>
        </p:nvCxnSpPr>
        <p:spPr>
          <a:xfrm>
            <a:off x="2931886" y="2808829"/>
            <a:ext cx="3269302" cy="0"/>
          </a:xfrm>
          <a:prstGeom prst="straightConnector1">
            <a:avLst/>
          </a:prstGeom>
          <a:ln w="38100">
            <a:tailEnd type="arrow"/>
          </a:ln>
        </p:spPr>
        <p:style>
          <a:lnRef idx="1">
            <a:schemeClr val="dk1"/>
          </a:lnRef>
          <a:fillRef idx="0">
            <a:schemeClr val="dk1"/>
          </a:fillRef>
          <a:effectRef idx="0">
            <a:schemeClr val="dk1"/>
          </a:effectRef>
          <a:fontRef idx="minor">
            <a:schemeClr val="tx1"/>
          </a:fontRef>
        </p:style>
      </p:cxnSp>
      <p:sp>
        <p:nvSpPr>
          <p:cNvPr id="55" name="正方形/長方形 54"/>
          <p:cNvSpPr/>
          <p:nvPr/>
        </p:nvSpPr>
        <p:spPr>
          <a:xfrm>
            <a:off x="4487168" y="2521924"/>
            <a:ext cx="296883" cy="655688"/>
          </a:xfrm>
          <a:prstGeom prst="rect">
            <a:avLst/>
          </a:prstGeom>
          <a:ln>
            <a:noFill/>
          </a:ln>
        </p:spPr>
        <p:style>
          <a:lnRef idx="3">
            <a:schemeClr val="lt1"/>
          </a:lnRef>
          <a:fillRef idx="1">
            <a:schemeClr val="accent1"/>
          </a:fillRef>
          <a:effectRef idx="1">
            <a:schemeClr val="accent1"/>
          </a:effectRef>
          <a:fontRef idx="minor">
            <a:schemeClr val="lt1"/>
          </a:fontRef>
        </p:style>
        <p:txBody>
          <a:bodyPr rtlCol="0" anchor="ctr"/>
          <a:lstStyle/>
          <a:p>
            <a:pPr algn="ctr"/>
            <a:r>
              <a:rPr lang="ja-JP" altLang="en-US" sz="1400" dirty="0" smtClean="0">
                <a:solidFill>
                  <a:prstClr val="white"/>
                </a:solidFill>
                <a:latin typeface="Meiryo UI" panose="020B0604030504040204" pitchFamily="50" charset="-128"/>
                <a:ea typeface="Meiryo UI" panose="020B0604030504040204" pitchFamily="50" charset="-128"/>
                <a:cs typeface="Meiryo UI" panose="020B0604030504040204" pitchFamily="50" charset="-128"/>
              </a:rPr>
              <a:t>建議</a:t>
            </a:r>
            <a:endParaRPr lang="ja-JP" altLang="en-US" sz="1400" dirty="0">
              <a:solidFill>
                <a:prstClr val="white"/>
              </a:solidFill>
              <a:latin typeface="Meiryo UI" panose="020B0604030504040204" pitchFamily="50" charset="-128"/>
              <a:ea typeface="Meiryo UI" panose="020B0604030504040204" pitchFamily="50" charset="-128"/>
              <a:cs typeface="Meiryo UI" panose="020B0604030504040204" pitchFamily="50" charset="-128"/>
            </a:endParaRPr>
          </a:p>
        </p:txBody>
      </p:sp>
      <p:cxnSp>
        <p:nvCxnSpPr>
          <p:cNvPr id="199" name="直線矢印コネクタ 198"/>
          <p:cNvCxnSpPr/>
          <p:nvPr/>
        </p:nvCxnSpPr>
        <p:spPr>
          <a:xfrm flipV="1">
            <a:off x="2933205" y="1950192"/>
            <a:ext cx="1043709" cy="1"/>
          </a:xfrm>
          <a:prstGeom prst="straightConnector1">
            <a:avLst/>
          </a:prstGeom>
          <a:ln w="38100">
            <a:tailEnd type="arrow"/>
          </a:ln>
        </p:spPr>
        <p:style>
          <a:lnRef idx="1">
            <a:schemeClr val="dk1"/>
          </a:lnRef>
          <a:fillRef idx="0">
            <a:schemeClr val="dk1"/>
          </a:fillRef>
          <a:effectRef idx="0">
            <a:schemeClr val="dk1"/>
          </a:effectRef>
          <a:fontRef idx="minor">
            <a:schemeClr val="tx1"/>
          </a:fontRef>
        </p:style>
      </p:cxnSp>
      <p:cxnSp>
        <p:nvCxnSpPr>
          <p:cNvPr id="200" name="直線矢印コネクタ 199"/>
          <p:cNvCxnSpPr/>
          <p:nvPr/>
        </p:nvCxnSpPr>
        <p:spPr>
          <a:xfrm>
            <a:off x="5259242" y="1948585"/>
            <a:ext cx="967387" cy="16238"/>
          </a:xfrm>
          <a:prstGeom prst="straightConnector1">
            <a:avLst/>
          </a:prstGeom>
          <a:ln w="38100">
            <a:tailEnd type="arrow"/>
          </a:ln>
        </p:spPr>
        <p:style>
          <a:lnRef idx="1">
            <a:schemeClr val="dk1"/>
          </a:lnRef>
          <a:fillRef idx="0">
            <a:schemeClr val="dk1"/>
          </a:fillRef>
          <a:effectRef idx="0">
            <a:schemeClr val="dk1"/>
          </a:effectRef>
          <a:fontRef idx="minor">
            <a:schemeClr val="tx1"/>
          </a:fontRef>
        </p:style>
      </p:cxnSp>
      <p:sp>
        <p:nvSpPr>
          <p:cNvPr id="71" name="正方形/長方形 70"/>
          <p:cNvSpPr/>
          <p:nvPr/>
        </p:nvSpPr>
        <p:spPr>
          <a:xfrm>
            <a:off x="5569526" y="1605808"/>
            <a:ext cx="286089" cy="672191"/>
          </a:xfrm>
          <a:prstGeom prst="rect">
            <a:avLst/>
          </a:prstGeom>
          <a:ln>
            <a:noFill/>
          </a:ln>
        </p:spPr>
        <p:style>
          <a:lnRef idx="3">
            <a:schemeClr val="lt1"/>
          </a:lnRef>
          <a:fillRef idx="1">
            <a:schemeClr val="accent1"/>
          </a:fillRef>
          <a:effectRef idx="1">
            <a:schemeClr val="accent1"/>
          </a:effectRef>
          <a:fontRef idx="minor">
            <a:schemeClr val="lt1"/>
          </a:fontRef>
        </p:style>
        <p:txBody>
          <a:bodyPr rtlCol="0" anchor="ctr"/>
          <a:lstStyle/>
          <a:p>
            <a:pPr algn="ctr"/>
            <a:r>
              <a:rPr lang="ja-JP" altLang="en-US" sz="1400" dirty="0" smtClean="0">
                <a:solidFill>
                  <a:prstClr val="white"/>
                </a:solidFill>
                <a:latin typeface="Meiryo UI" panose="020B0604030504040204" pitchFamily="50" charset="-128"/>
                <a:ea typeface="Meiryo UI" panose="020B0604030504040204" pitchFamily="50" charset="-128"/>
                <a:cs typeface="Meiryo UI" panose="020B0604030504040204" pitchFamily="50" charset="-128"/>
              </a:rPr>
              <a:t>答申</a:t>
            </a:r>
            <a:endParaRPr lang="ja-JP" altLang="en-US" sz="1400" dirty="0">
              <a:solidFill>
                <a:prstClr val="white"/>
              </a:solidFill>
              <a:latin typeface="Meiryo UI" panose="020B0604030504040204" pitchFamily="50" charset="-128"/>
              <a:ea typeface="Meiryo UI" panose="020B0604030504040204" pitchFamily="50" charset="-128"/>
              <a:cs typeface="Meiryo UI" panose="020B0604030504040204" pitchFamily="50" charset="-128"/>
            </a:endParaRPr>
          </a:p>
        </p:txBody>
      </p:sp>
      <p:cxnSp>
        <p:nvCxnSpPr>
          <p:cNvPr id="201" name="直線矢印コネクタ 200"/>
          <p:cNvCxnSpPr/>
          <p:nvPr/>
        </p:nvCxnSpPr>
        <p:spPr>
          <a:xfrm flipV="1">
            <a:off x="2893414" y="4493464"/>
            <a:ext cx="1098015" cy="1"/>
          </a:xfrm>
          <a:prstGeom prst="straightConnector1">
            <a:avLst/>
          </a:prstGeom>
          <a:ln w="38100">
            <a:tailEnd type="arrow"/>
          </a:ln>
        </p:spPr>
        <p:style>
          <a:lnRef idx="1">
            <a:schemeClr val="dk1"/>
          </a:lnRef>
          <a:fillRef idx="0">
            <a:schemeClr val="dk1"/>
          </a:fillRef>
          <a:effectRef idx="0">
            <a:schemeClr val="dk1"/>
          </a:effectRef>
          <a:fontRef idx="minor">
            <a:schemeClr val="tx1"/>
          </a:fontRef>
        </p:style>
      </p:cxnSp>
      <p:cxnSp>
        <p:nvCxnSpPr>
          <p:cNvPr id="203" name="直線矢印コネクタ 202"/>
          <p:cNvCxnSpPr/>
          <p:nvPr/>
        </p:nvCxnSpPr>
        <p:spPr>
          <a:xfrm>
            <a:off x="5268686" y="4481368"/>
            <a:ext cx="986971" cy="0"/>
          </a:xfrm>
          <a:prstGeom prst="straightConnector1">
            <a:avLst/>
          </a:prstGeom>
          <a:ln w="38100">
            <a:tailEnd type="arrow"/>
          </a:ln>
        </p:spPr>
        <p:style>
          <a:lnRef idx="1">
            <a:schemeClr val="dk1"/>
          </a:lnRef>
          <a:fillRef idx="0">
            <a:schemeClr val="dk1"/>
          </a:fillRef>
          <a:effectRef idx="0">
            <a:schemeClr val="dk1"/>
          </a:effectRef>
          <a:fontRef idx="minor">
            <a:schemeClr val="tx1"/>
          </a:fontRef>
        </p:style>
      </p:cxnSp>
      <p:sp>
        <p:nvSpPr>
          <p:cNvPr id="204" name="正方形/長方形 203"/>
          <p:cNvSpPr/>
          <p:nvPr/>
        </p:nvSpPr>
        <p:spPr>
          <a:xfrm>
            <a:off x="5569526" y="4210284"/>
            <a:ext cx="286089" cy="672191"/>
          </a:xfrm>
          <a:prstGeom prst="rect">
            <a:avLst/>
          </a:prstGeom>
          <a:ln>
            <a:noFill/>
          </a:ln>
        </p:spPr>
        <p:style>
          <a:lnRef idx="3">
            <a:schemeClr val="lt1"/>
          </a:lnRef>
          <a:fillRef idx="1">
            <a:schemeClr val="accent1"/>
          </a:fillRef>
          <a:effectRef idx="1">
            <a:schemeClr val="accent1"/>
          </a:effectRef>
          <a:fontRef idx="minor">
            <a:schemeClr val="lt1"/>
          </a:fontRef>
        </p:style>
        <p:txBody>
          <a:bodyPr rtlCol="0" anchor="ctr"/>
          <a:lstStyle/>
          <a:p>
            <a:pPr algn="ctr"/>
            <a:r>
              <a:rPr lang="ja-JP" altLang="en-US" sz="1400" dirty="0" smtClean="0">
                <a:solidFill>
                  <a:prstClr val="white"/>
                </a:solidFill>
                <a:latin typeface="Meiryo UI" panose="020B0604030504040204" pitchFamily="50" charset="-128"/>
                <a:ea typeface="Meiryo UI" panose="020B0604030504040204" pitchFamily="50" charset="-128"/>
                <a:cs typeface="Meiryo UI" panose="020B0604030504040204" pitchFamily="50" charset="-128"/>
              </a:rPr>
              <a:t>答申</a:t>
            </a:r>
            <a:endParaRPr lang="ja-JP" altLang="en-US" sz="1400" dirty="0">
              <a:solidFill>
                <a:prstClr val="white"/>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208" name="正方形/長方形 207"/>
          <p:cNvSpPr/>
          <p:nvPr/>
        </p:nvSpPr>
        <p:spPr>
          <a:xfrm>
            <a:off x="1669142" y="2488386"/>
            <a:ext cx="1246673" cy="617409"/>
          </a:xfrm>
          <a:prstGeom prst="rect">
            <a:avLst/>
          </a:prstGeom>
          <a:solidFill>
            <a:schemeClr val="bg1"/>
          </a:solidFill>
          <a:ln>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1400" dirty="0" smtClean="0">
                <a:solidFill>
                  <a:prstClr val="black"/>
                </a:solidFill>
                <a:latin typeface="Meiryo UI" pitchFamily="50" charset="-128"/>
                <a:ea typeface="Meiryo UI" pitchFamily="50" charset="-128"/>
                <a:cs typeface="Meiryo UI" pitchFamily="50" charset="-128"/>
              </a:rPr>
              <a:t>地域協議会</a:t>
            </a:r>
            <a:endParaRPr lang="ja-JP" altLang="en-US" sz="1400" dirty="0">
              <a:solidFill>
                <a:prstClr val="black"/>
              </a:solidFill>
              <a:latin typeface="Meiryo UI" pitchFamily="50" charset="-128"/>
              <a:ea typeface="Meiryo UI" pitchFamily="50" charset="-128"/>
              <a:cs typeface="Meiryo UI" pitchFamily="50" charset="-128"/>
            </a:endParaRPr>
          </a:p>
        </p:txBody>
      </p:sp>
      <p:sp>
        <p:nvSpPr>
          <p:cNvPr id="209" name="正方形/長方形 208"/>
          <p:cNvSpPr/>
          <p:nvPr/>
        </p:nvSpPr>
        <p:spPr>
          <a:xfrm>
            <a:off x="1683657" y="5464475"/>
            <a:ext cx="1204686" cy="655555"/>
          </a:xfrm>
          <a:prstGeom prst="rect">
            <a:avLst/>
          </a:prstGeom>
          <a:solidFill>
            <a:schemeClr val="bg1"/>
          </a:solidFill>
          <a:ln>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1400" dirty="0" smtClean="0">
                <a:solidFill>
                  <a:prstClr val="black"/>
                </a:solidFill>
                <a:latin typeface="Meiryo UI" pitchFamily="50" charset="-128"/>
                <a:ea typeface="Meiryo UI" pitchFamily="50" charset="-128"/>
                <a:cs typeface="Meiryo UI" pitchFamily="50" charset="-128"/>
              </a:rPr>
              <a:t>地域協議会</a:t>
            </a:r>
            <a:endParaRPr lang="ja-JP" altLang="en-US" sz="1400" dirty="0">
              <a:solidFill>
                <a:prstClr val="black"/>
              </a:solidFill>
              <a:latin typeface="Meiryo UI" pitchFamily="50" charset="-128"/>
              <a:ea typeface="Meiryo UI" pitchFamily="50" charset="-128"/>
              <a:cs typeface="Meiryo UI" pitchFamily="50" charset="-128"/>
            </a:endParaRPr>
          </a:p>
        </p:txBody>
      </p:sp>
      <p:cxnSp>
        <p:nvCxnSpPr>
          <p:cNvPr id="216" name="直線コネクタ 215"/>
          <p:cNvCxnSpPr>
            <a:stCxn id="76" idx="2"/>
          </p:cNvCxnSpPr>
          <p:nvPr/>
        </p:nvCxnSpPr>
        <p:spPr>
          <a:xfrm flipH="1">
            <a:off x="4632960" y="6095480"/>
            <a:ext cx="2650" cy="368468"/>
          </a:xfrm>
          <a:prstGeom prst="line">
            <a:avLst/>
          </a:prstGeom>
          <a:ln w="38100" cmpd="dbl"/>
        </p:spPr>
        <p:style>
          <a:lnRef idx="1">
            <a:schemeClr val="accent1"/>
          </a:lnRef>
          <a:fillRef idx="0">
            <a:schemeClr val="accent1"/>
          </a:fillRef>
          <a:effectRef idx="0">
            <a:schemeClr val="accent1"/>
          </a:effectRef>
          <a:fontRef idx="minor">
            <a:schemeClr val="tx1"/>
          </a:fontRef>
        </p:style>
      </p:cxnSp>
      <p:cxnSp>
        <p:nvCxnSpPr>
          <p:cNvPr id="222" name="直線コネクタ 221"/>
          <p:cNvCxnSpPr/>
          <p:nvPr/>
        </p:nvCxnSpPr>
        <p:spPr>
          <a:xfrm>
            <a:off x="5704114" y="4869543"/>
            <a:ext cx="1" cy="249762"/>
          </a:xfrm>
          <a:prstGeom prst="line">
            <a:avLst/>
          </a:prstGeom>
          <a:ln w="38100" cmpd="dbl"/>
        </p:spPr>
        <p:style>
          <a:lnRef idx="1">
            <a:schemeClr val="accent1"/>
          </a:lnRef>
          <a:fillRef idx="0">
            <a:schemeClr val="accent1"/>
          </a:fillRef>
          <a:effectRef idx="0">
            <a:schemeClr val="accent1"/>
          </a:effectRef>
          <a:fontRef idx="minor">
            <a:schemeClr val="tx1"/>
          </a:fontRef>
        </p:style>
      </p:cxnSp>
      <p:sp>
        <p:nvSpPr>
          <p:cNvPr id="43" name="正方形/長方形 42"/>
          <p:cNvSpPr/>
          <p:nvPr/>
        </p:nvSpPr>
        <p:spPr>
          <a:xfrm>
            <a:off x="9718" y="-13668"/>
            <a:ext cx="9144000" cy="432000"/>
          </a:xfrm>
          <a:prstGeom prst="rect">
            <a:avLst/>
          </a:prstGeom>
          <a:gradFill>
            <a:gsLst>
              <a:gs pos="0">
                <a:schemeClr val="accent2">
                  <a:lumMod val="40000"/>
                  <a:lumOff val="60000"/>
                </a:schemeClr>
              </a:gs>
              <a:gs pos="50000">
                <a:schemeClr val="bg1"/>
              </a:gs>
              <a:gs pos="100000">
                <a:schemeClr val="accent2">
                  <a:lumMod val="40000"/>
                  <a:lumOff val="6000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r>
              <a:rPr lang="en-US" altLang="ja-JP" sz="2000" b="1" dirty="0">
                <a:solidFill>
                  <a:prstClr val="black"/>
                </a:solidFill>
                <a:latin typeface="Meiryo UI" pitchFamily="50" charset="-128"/>
                <a:ea typeface="Meiryo UI" pitchFamily="50" charset="-128"/>
                <a:cs typeface="Meiryo UI" pitchFamily="50" charset="-128"/>
              </a:rPr>
              <a:t>4</a:t>
            </a:r>
            <a:r>
              <a:rPr lang="ja-JP" altLang="en-US" sz="2000" b="1" dirty="0" smtClean="0">
                <a:solidFill>
                  <a:prstClr val="black"/>
                </a:solidFill>
                <a:latin typeface="Meiryo UI" pitchFamily="50" charset="-128"/>
                <a:ea typeface="Meiryo UI" pitchFamily="50" charset="-128"/>
                <a:cs typeface="Meiryo UI" pitchFamily="50" charset="-128"/>
              </a:rPr>
              <a:t>　地域自治区（地域協議会）</a:t>
            </a:r>
            <a:endParaRPr lang="ja-JP" altLang="en-US" sz="2000" b="1" dirty="0">
              <a:solidFill>
                <a:prstClr val="black"/>
              </a:solidFill>
              <a:latin typeface="Meiryo UI" pitchFamily="50" charset="-128"/>
              <a:ea typeface="Meiryo UI" pitchFamily="50" charset="-128"/>
              <a:cs typeface="Meiryo UI" pitchFamily="50" charset="-128"/>
            </a:endParaRPr>
          </a:p>
        </p:txBody>
      </p:sp>
      <p:sp>
        <p:nvSpPr>
          <p:cNvPr id="45" name="テキスト ボックス 44"/>
          <p:cNvSpPr txBox="1"/>
          <p:nvPr/>
        </p:nvSpPr>
        <p:spPr>
          <a:xfrm>
            <a:off x="-121196" y="476672"/>
            <a:ext cx="5217337" cy="400110"/>
          </a:xfrm>
          <a:prstGeom prst="rect">
            <a:avLst/>
          </a:prstGeom>
          <a:noFill/>
        </p:spPr>
        <p:txBody>
          <a:bodyPr wrap="square" rtlCol="0">
            <a:spAutoFit/>
          </a:bodyPr>
          <a:lstStyle/>
          <a:p>
            <a:r>
              <a:rPr lang="ja-JP" altLang="en-US" sz="1900" b="1"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（３）</a:t>
            </a:r>
            <a:r>
              <a:rPr lang="ja-JP" altLang="en-US" sz="2000" b="1" dirty="0" smtClean="0">
                <a:solidFill>
                  <a:prstClr val="black"/>
                </a:solidFill>
                <a:latin typeface="Meiryo UI" pitchFamily="50" charset="-128"/>
                <a:ea typeface="Meiryo UI" pitchFamily="50" charset="-128"/>
                <a:cs typeface="Meiryo UI" pitchFamily="50" charset="-128"/>
              </a:rPr>
              <a:t>諮問・答申、建議のパターン例</a:t>
            </a:r>
            <a:endParaRPr lang="en-US" altLang="ja-JP" sz="2000" b="1" dirty="0" smtClean="0">
              <a:solidFill>
                <a:prstClr val="black"/>
              </a:solidFill>
              <a:latin typeface="Meiryo UI" pitchFamily="50" charset="-128"/>
              <a:ea typeface="Meiryo UI" pitchFamily="50" charset="-128"/>
              <a:cs typeface="Meiryo UI" pitchFamily="50" charset="-128"/>
            </a:endParaRPr>
          </a:p>
        </p:txBody>
      </p:sp>
      <p:sp>
        <p:nvSpPr>
          <p:cNvPr id="46" name="正方形/長方形 45"/>
          <p:cNvSpPr/>
          <p:nvPr/>
        </p:nvSpPr>
        <p:spPr>
          <a:xfrm>
            <a:off x="3311511" y="1605808"/>
            <a:ext cx="286089" cy="672191"/>
          </a:xfrm>
          <a:prstGeom prst="rect">
            <a:avLst/>
          </a:prstGeom>
          <a:ln>
            <a:noFill/>
          </a:ln>
        </p:spPr>
        <p:style>
          <a:lnRef idx="3">
            <a:schemeClr val="lt1"/>
          </a:lnRef>
          <a:fillRef idx="1">
            <a:schemeClr val="accent1"/>
          </a:fillRef>
          <a:effectRef idx="1">
            <a:schemeClr val="accent1"/>
          </a:effectRef>
          <a:fontRef idx="minor">
            <a:schemeClr val="lt1"/>
          </a:fontRef>
        </p:style>
        <p:txBody>
          <a:bodyPr rtlCol="0" anchor="ctr"/>
          <a:lstStyle/>
          <a:p>
            <a:pPr algn="ctr"/>
            <a:r>
              <a:rPr lang="ja-JP" altLang="en-US" sz="1400" dirty="0" smtClean="0">
                <a:solidFill>
                  <a:prstClr val="white"/>
                </a:solidFill>
                <a:latin typeface="Meiryo UI" panose="020B0604030504040204" pitchFamily="50" charset="-128"/>
                <a:ea typeface="Meiryo UI" panose="020B0604030504040204" pitchFamily="50" charset="-128"/>
                <a:cs typeface="Meiryo UI" panose="020B0604030504040204" pitchFamily="50" charset="-128"/>
              </a:rPr>
              <a:t>諮問</a:t>
            </a:r>
            <a:endParaRPr lang="ja-JP" altLang="en-US" sz="1400" dirty="0">
              <a:solidFill>
                <a:prstClr val="white"/>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47" name="正方形/長方形 46"/>
          <p:cNvSpPr/>
          <p:nvPr/>
        </p:nvSpPr>
        <p:spPr>
          <a:xfrm>
            <a:off x="3311511" y="4214663"/>
            <a:ext cx="286089" cy="672191"/>
          </a:xfrm>
          <a:prstGeom prst="rect">
            <a:avLst/>
          </a:prstGeom>
          <a:ln>
            <a:noFill/>
          </a:ln>
        </p:spPr>
        <p:style>
          <a:lnRef idx="3">
            <a:schemeClr val="lt1"/>
          </a:lnRef>
          <a:fillRef idx="1">
            <a:schemeClr val="accent1"/>
          </a:fillRef>
          <a:effectRef idx="1">
            <a:schemeClr val="accent1"/>
          </a:effectRef>
          <a:fontRef idx="minor">
            <a:schemeClr val="lt1"/>
          </a:fontRef>
        </p:style>
        <p:txBody>
          <a:bodyPr rtlCol="0" anchor="ctr"/>
          <a:lstStyle/>
          <a:p>
            <a:pPr algn="ctr"/>
            <a:r>
              <a:rPr lang="ja-JP" altLang="en-US" sz="1400" dirty="0" smtClean="0">
                <a:solidFill>
                  <a:prstClr val="white"/>
                </a:solidFill>
                <a:latin typeface="Meiryo UI" panose="020B0604030504040204" pitchFamily="50" charset="-128"/>
                <a:ea typeface="Meiryo UI" panose="020B0604030504040204" pitchFamily="50" charset="-128"/>
                <a:cs typeface="Meiryo UI" panose="020B0604030504040204" pitchFamily="50" charset="-128"/>
              </a:rPr>
              <a:t>諮問</a:t>
            </a:r>
            <a:endParaRPr lang="ja-JP" altLang="en-US" sz="1400" dirty="0">
              <a:solidFill>
                <a:prstClr val="white"/>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48" name="正方形/長方形 47"/>
          <p:cNvSpPr/>
          <p:nvPr/>
        </p:nvSpPr>
        <p:spPr>
          <a:xfrm>
            <a:off x="4006371" y="1621654"/>
            <a:ext cx="1246673" cy="617409"/>
          </a:xfrm>
          <a:prstGeom prst="rect">
            <a:avLst/>
          </a:prstGeom>
          <a:solidFill>
            <a:schemeClr val="bg1"/>
          </a:solidFill>
          <a:ln>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1400" dirty="0" smtClean="0">
                <a:solidFill>
                  <a:prstClr val="black"/>
                </a:solidFill>
                <a:latin typeface="Meiryo UI" pitchFamily="50" charset="-128"/>
                <a:ea typeface="Meiryo UI" pitchFamily="50" charset="-128"/>
                <a:cs typeface="Meiryo UI" pitchFamily="50" charset="-128"/>
              </a:rPr>
              <a:t>地域協議会</a:t>
            </a:r>
            <a:endParaRPr lang="ja-JP" altLang="en-US" sz="1400" dirty="0">
              <a:solidFill>
                <a:prstClr val="black"/>
              </a:solidFill>
              <a:latin typeface="Meiryo UI" pitchFamily="50" charset="-128"/>
              <a:ea typeface="Meiryo UI" pitchFamily="50" charset="-128"/>
              <a:cs typeface="Meiryo UI" pitchFamily="50" charset="-128"/>
            </a:endParaRPr>
          </a:p>
        </p:txBody>
      </p:sp>
      <p:sp>
        <p:nvSpPr>
          <p:cNvPr id="54" name="正方形/長方形 53"/>
          <p:cNvSpPr/>
          <p:nvPr/>
        </p:nvSpPr>
        <p:spPr>
          <a:xfrm>
            <a:off x="343112" y="3823589"/>
            <a:ext cx="1436612" cy="310341"/>
          </a:xfrm>
          <a:prstGeom prst="rect">
            <a:avLst/>
          </a:prstGeom>
        </p:spPr>
        <p:txBody>
          <a:bodyPr wrap="none">
            <a:spAutoFit/>
          </a:bodyPr>
          <a:lstStyle/>
          <a:p>
            <a:pPr marL="285750" indent="-285750">
              <a:lnSpc>
                <a:spcPts val="1700"/>
              </a:lnSpc>
            </a:pPr>
            <a:r>
              <a:rPr lang="ja-JP" altLang="en-US" sz="1500" dirty="0" smtClean="0">
                <a:solidFill>
                  <a:prstClr val="black"/>
                </a:solidFill>
                <a:latin typeface="Meiryo UI" panose="020B0604030504040204" pitchFamily="50" charset="-128"/>
                <a:ea typeface="Meiryo UI" panose="020B0604030504040204" pitchFamily="50" charset="-128"/>
              </a:rPr>
              <a:t>　</a:t>
            </a:r>
            <a:r>
              <a:rPr lang="en-US" altLang="ja-JP" sz="1500" dirty="0">
                <a:solidFill>
                  <a:prstClr val="black"/>
                </a:solidFill>
                <a:latin typeface="Meiryo UI" panose="020B0604030504040204" pitchFamily="50" charset="-128"/>
                <a:ea typeface="Meiryo UI" panose="020B0604030504040204" pitchFamily="50" charset="-128"/>
              </a:rPr>
              <a:t>【</a:t>
            </a:r>
            <a:r>
              <a:rPr lang="ja-JP" altLang="en-US" sz="1500" dirty="0" smtClean="0">
                <a:solidFill>
                  <a:prstClr val="black"/>
                </a:solidFill>
                <a:latin typeface="Meiryo UI" panose="020B0604030504040204" pitchFamily="50" charset="-128"/>
                <a:ea typeface="Meiryo UI" panose="020B0604030504040204" pitchFamily="50" charset="-128"/>
              </a:rPr>
              <a:t>諮問・答申</a:t>
            </a:r>
            <a:r>
              <a:rPr lang="en-US" altLang="ja-JP" sz="1500" dirty="0" smtClean="0">
                <a:solidFill>
                  <a:prstClr val="black"/>
                </a:solidFill>
                <a:latin typeface="Meiryo UI" panose="020B0604030504040204" pitchFamily="50" charset="-128"/>
                <a:ea typeface="Meiryo UI" panose="020B0604030504040204" pitchFamily="50" charset="-128"/>
              </a:rPr>
              <a:t>】 </a:t>
            </a:r>
            <a:endParaRPr lang="en-US" altLang="ja-JP" sz="1500" dirty="0">
              <a:solidFill>
                <a:prstClr val="black"/>
              </a:solidFill>
              <a:latin typeface="Meiryo UI" panose="020B0604030504040204" pitchFamily="50" charset="-128"/>
              <a:ea typeface="Meiryo UI" panose="020B0604030504040204" pitchFamily="50" charset="-128"/>
            </a:endParaRPr>
          </a:p>
        </p:txBody>
      </p:sp>
      <p:sp>
        <p:nvSpPr>
          <p:cNvPr id="56" name="ホームベース 55"/>
          <p:cNvSpPr/>
          <p:nvPr/>
        </p:nvSpPr>
        <p:spPr>
          <a:xfrm>
            <a:off x="363736" y="5138358"/>
            <a:ext cx="967452" cy="310341"/>
          </a:xfrm>
          <a:prstGeom prst="homePlate">
            <a:avLst/>
          </a:prstGeom>
        </p:spPr>
        <p:txBody>
          <a:bodyPr wrap="none">
            <a:spAutoFit/>
          </a:bodyPr>
          <a:lstStyle/>
          <a:p>
            <a:pPr marL="285750" indent="-285750">
              <a:lnSpc>
                <a:spcPts val="1700"/>
              </a:lnSpc>
            </a:pPr>
            <a:r>
              <a:rPr lang="ja-JP" altLang="en-US" sz="1500" dirty="0" smtClean="0">
                <a:solidFill>
                  <a:prstClr val="black"/>
                </a:solidFill>
                <a:latin typeface="Meiryo UI" panose="020B0604030504040204" pitchFamily="50" charset="-128"/>
                <a:ea typeface="Meiryo UI" panose="020B0604030504040204" pitchFamily="50" charset="-128"/>
              </a:rPr>
              <a:t>　</a:t>
            </a:r>
            <a:r>
              <a:rPr lang="en-US" altLang="ja-JP" sz="1500" dirty="0">
                <a:solidFill>
                  <a:prstClr val="black"/>
                </a:solidFill>
                <a:latin typeface="Meiryo UI" panose="020B0604030504040204" pitchFamily="50" charset="-128"/>
                <a:ea typeface="Meiryo UI" panose="020B0604030504040204" pitchFamily="50" charset="-128"/>
              </a:rPr>
              <a:t>【</a:t>
            </a:r>
            <a:r>
              <a:rPr lang="ja-JP" altLang="en-US" sz="1500" dirty="0" smtClean="0">
                <a:solidFill>
                  <a:prstClr val="black"/>
                </a:solidFill>
                <a:latin typeface="Meiryo UI" panose="020B0604030504040204" pitchFamily="50" charset="-128"/>
                <a:ea typeface="Meiryo UI" panose="020B0604030504040204" pitchFamily="50" charset="-128"/>
              </a:rPr>
              <a:t>建議</a:t>
            </a:r>
            <a:r>
              <a:rPr lang="en-US" altLang="ja-JP" sz="1500" dirty="0" smtClean="0">
                <a:solidFill>
                  <a:prstClr val="black"/>
                </a:solidFill>
                <a:latin typeface="Meiryo UI" panose="020B0604030504040204" pitchFamily="50" charset="-128"/>
                <a:ea typeface="Meiryo UI" panose="020B0604030504040204" pitchFamily="50" charset="-128"/>
              </a:rPr>
              <a:t>】</a:t>
            </a:r>
            <a:endParaRPr lang="en-US" altLang="ja-JP" sz="1500" dirty="0">
              <a:solidFill>
                <a:prstClr val="black"/>
              </a:solidFill>
              <a:latin typeface="Meiryo UI" panose="020B0604030504040204" pitchFamily="50" charset="-128"/>
              <a:ea typeface="Meiryo UI" panose="020B0604030504040204" pitchFamily="50" charset="-128"/>
            </a:endParaRPr>
          </a:p>
        </p:txBody>
      </p:sp>
      <p:sp>
        <p:nvSpPr>
          <p:cNvPr id="68" name="正方形/長方形 67"/>
          <p:cNvSpPr/>
          <p:nvPr/>
        </p:nvSpPr>
        <p:spPr>
          <a:xfrm>
            <a:off x="4006371" y="4199811"/>
            <a:ext cx="1246673" cy="617409"/>
          </a:xfrm>
          <a:prstGeom prst="rect">
            <a:avLst/>
          </a:prstGeom>
          <a:solidFill>
            <a:schemeClr val="bg1"/>
          </a:solidFill>
          <a:ln>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1400" dirty="0" smtClean="0">
                <a:solidFill>
                  <a:prstClr val="black"/>
                </a:solidFill>
                <a:latin typeface="Meiryo UI" pitchFamily="50" charset="-128"/>
                <a:ea typeface="Meiryo UI" pitchFamily="50" charset="-128"/>
                <a:cs typeface="Meiryo UI" pitchFamily="50" charset="-128"/>
              </a:rPr>
              <a:t>地域協議会</a:t>
            </a:r>
            <a:endParaRPr lang="ja-JP" altLang="en-US" sz="1400" dirty="0">
              <a:solidFill>
                <a:prstClr val="black"/>
              </a:solidFill>
              <a:latin typeface="Meiryo UI" pitchFamily="50" charset="-128"/>
              <a:ea typeface="Meiryo UI" pitchFamily="50" charset="-128"/>
              <a:cs typeface="Meiryo UI" pitchFamily="50" charset="-128"/>
            </a:endParaRPr>
          </a:p>
        </p:txBody>
      </p:sp>
      <p:cxnSp>
        <p:nvCxnSpPr>
          <p:cNvPr id="74" name="直線矢印コネクタ 73"/>
          <p:cNvCxnSpPr>
            <a:endCxn id="198" idx="1"/>
          </p:cNvCxnSpPr>
          <p:nvPr/>
        </p:nvCxnSpPr>
        <p:spPr>
          <a:xfrm flipV="1">
            <a:off x="2893414" y="5799665"/>
            <a:ext cx="3334770" cy="169"/>
          </a:xfrm>
          <a:prstGeom prst="straightConnector1">
            <a:avLst/>
          </a:prstGeom>
          <a:ln w="38100">
            <a:tailEnd type="arrow"/>
          </a:ln>
        </p:spPr>
        <p:style>
          <a:lnRef idx="1">
            <a:schemeClr val="dk1"/>
          </a:lnRef>
          <a:fillRef idx="0">
            <a:schemeClr val="dk1"/>
          </a:fillRef>
          <a:effectRef idx="0">
            <a:schemeClr val="dk1"/>
          </a:effectRef>
          <a:fontRef idx="minor">
            <a:schemeClr val="tx1"/>
          </a:fontRef>
        </p:style>
      </p:cxnSp>
      <p:sp>
        <p:nvSpPr>
          <p:cNvPr id="76" name="正方形/長方形 75"/>
          <p:cNvSpPr/>
          <p:nvPr/>
        </p:nvSpPr>
        <p:spPr>
          <a:xfrm>
            <a:off x="4487168" y="5439792"/>
            <a:ext cx="296883" cy="655688"/>
          </a:xfrm>
          <a:prstGeom prst="rect">
            <a:avLst/>
          </a:prstGeom>
          <a:ln>
            <a:noFill/>
          </a:ln>
        </p:spPr>
        <p:style>
          <a:lnRef idx="3">
            <a:schemeClr val="lt1"/>
          </a:lnRef>
          <a:fillRef idx="1">
            <a:schemeClr val="accent1"/>
          </a:fillRef>
          <a:effectRef idx="1">
            <a:schemeClr val="accent1"/>
          </a:effectRef>
          <a:fontRef idx="minor">
            <a:schemeClr val="lt1"/>
          </a:fontRef>
        </p:style>
        <p:txBody>
          <a:bodyPr rtlCol="0" anchor="ctr"/>
          <a:lstStyle/>
          <a:p>
            <a:pPr algn="ctr"/>
            <a:r>
              <a:rPr lang="ja-JP" altLang="en-US" sz="1400" dirty="0" smtClean="0">
                <a:solidFill>
                  <a:prstClr val="white"/>
                </a:solidFill>
                <a:latin typeface="Meiryo UI" panose="020B0604030504040204" pitchFamily="50" charset="-128"/>
                <a:ea typeface="Meiryo UI" panose="020B0604030504040204" pitchFamily="50" charset="-128"/>
                <a:cs typeface="Meiryo UI" panose="020B0604030504040204" pitchFamily="50" charset="-128"/>
              </a:rPr>
              <a:t>建議</a:t>
            </a:r>
            <a:endParaRPr lang="ja-JP" altLang="en-US" sz="1400" dirty="0">
              <a:solidFill>
                <a:prstClr val="white"/>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49" name="正方形/長方形 27"/>
          <p:cNvSpPr>
            <a:spLocks noChangeArrowheads="1"/>
          </p:cNvSpPr>
          <p:nvPr/>
        </p:nvSpPr>
        <p:spPr bwMode="auto">
          <a:xfrm>
            <a:off x="8112125" y="24526"/>
            <a:ext cx="1031875" cy="261937"/>
          </a:xfrm>
          <a:prstGeom prst="rect">
            <a:avLst/>
          </a:prstGeom>
          <a:noFill/>
          <a:ln w="9525">
            <a:noFill/>
            <a:miter lim="800000"/>
            <a:headEnd/>
            <a:tailEnd/>
          </a:ln>
        </p:spPr>
        <p:txBody>
          <a:bodyPr>
            <a:spAutoFit/>
          </a:bodyPr>
          <a:lstStyle/>
          <a:p>
            <a:pPr algn="r"/>
            <a:r>
              <a:rPr lang="ja-JP" altLang="en-US" sz="1100" b="1" dirty="0">
                <a:solidFill>
                  <a:srgbClr val="000000"/>
                </a:solidFill>
                <a:latin typeface="ＭＳ Ｐゴシック" charset="-128"/>
                <a:ea typeface="Meiryo UI" pitchFamily="50" charset="-128"/>
                <a:cs typeface="Meiryo UI" pitchFamily="50" charset="-128"/>
              </a:rPr>
              <a:t> </a:t>
            </a:r>
            <a:r>
              <a:rPr lang="ja-JP" altLang="en-US" sz="1100" b="1" dirty="0" smtClean="0">
                <a:solidFill>
                  <a:srgbClr val="000000"/>
                </a:solidFill>
                <a:latin typeface="ＭＳ Ｐゴシック" charset="-128"/>
                <a:ea typeface="Meiryo UI" pitchFamily="50" charset="-128"/>
                <a:cs typeface="Meiryo UI" pitchFamily="50" charset="-128"/>
              </a:rPr>
              <a:t>地域</a:t>
            </a:r>
            <a:r>
              <a:rPr lang="en-US" altLang="ja-JP" sz="1100" b="1" dirty="0" smtClean="0">
                <a:solidFill>
                  <a:srgbClr val="000000"/>
                </a:solidFill>
                <a:latin typeface="ＭＳ Ｐゴシック" charset="-128"/>
                <a:ea typeface="Meiryo UI" pitchFamily="50" charset="-128"/>
                <a:cs typeface="Meiryo UI" pitchFamily="50" charset="-128"/>
              </a:rPr>
              <a:t>-</a:t>
            </a:r>
            <a:r>
              <a:rPr lang="ja-JP" altLang="en-US" sz="1100" b="1" dirty="0" smtClean="0">
                <a:solidFill>
                  <a:srgbClr val="000000"/>
                </a:solidFill>
                <a:latin typeface="ＭＳ Ｐゴシック" charset="-128"/>
                <a:ea typeface="Meiryo UI" pitchFamily="50" charset="-128"/>
                <a:cs typeface="Meiryo UI" pitchFamily="50" charset="-128"/>
              </a:rPr>
              <a:t>７</a:t>
            </a:r>
            <a:endParaRPr lang="ja-JP" altLang="en-US" sz="1200" b="1" dirty="0">
              <a:solidFill>
                <a:srgbClr val="000000"/>
              </a:solidFill>
              <a:latin typeface="ＭＳ Ｐゴシック" charset="-128"/>
              <a:ea typeface="Meiryo UI" pitchFamily="50" charset="-128"/>
              <a:cs typeface="Meiryo UI" pitchFamily="50" charset="-128"/>
            </a:endParaRPr>
          </a:p>
        </p:txBody>
      </p:sp>
    </p:spTree>
    <p:extLst>
      <p:ext uri="{BB962C8B-B14F-4D97-AF65-F5344CB8AC3E}">
        <p14:creationId xmlns="" xmlns:p14="http://schemas.microsoft.com/office/powerpoint/2010/main" val="477543127"/>
      </p:ext>
    </p:extLst>
  </p:cSld>
  <p:clrMapOvr>
    <a:masterClrMapping/>
  </p:clrMapOvr>
  <p:timing>
    <p:tnLst>
      <p:par>
        <p:cTn id="1" dur="indefinite" restart="never" nodeType="tmRoot"/>
      </p:par>
    </p:tn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正方形/長方形 9"/>
          <p:cNvSpPr/>
          <p:nvPr/>
        </p:nvSpPr>
        <p:spPr>
          <a:xfrm>
            <a:off x="179512" y="768694"/>
            <a:ext cx="8784976" cy="720080"/>
          </a:xfrm>
          <a:prstGeom prst="rect">
            <a:avLst/>
          </a:prstGeom>
          <a:solidFill>
            <a:schemeClr val="accent6">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p>
            <a:r>
              <a:rPr lang="ja-JP" altLang="en-US" sz="1400"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　</a:t>
            </a:r>
            <a:r>
              <a:rPr lang="ja-JP" altLang="ja-JP" sz="1400" dirty="0" smtClean="0">
                <a:solidFill>
                  <a:prstClr val="black"/>
                </a:solidFill>
                <a:latin typeface="Meiryo UI" pitchFamily="50" charset="-128"/>
                <a:ea typeface="Meiryo UI" pitchFamily="50" charset="-128"/>
                <a:cs typeface="Meiryo UI" pitchFamily="50" charset="-128"/>
              </a:rPr>
              <a:t>市町村長の権限に属する事務を分掌させ、及び地域の住民の意見を反映させつつ</a:t>
            </a:r>
            <a:r>
              <a:rPr lang="ja-JP" altLang="en-US" sz="1400" dirty="0" smtClean="0">
                <a:solidFill>
                  <a:prstClr val="black"/>
                </a:solidFill>
                <a:latin typeface="Meiryo UI" pitchFamily="50" charset="-128"/>
                <a:ea typeface="Meiryo UI" pitchFamily="50" charset="-128"/>
                <a:cs typeface="Meiryo UI" pitchFamily="50" charset="-128"/>
              </a:rPr>
              <a:t>、</a:t>
            </a:r>
            <a:r>
              <a:rPr lang="ja-JP" altLang="ja-JP" sz="1400" dirty="0" smtClean="0">
                <a:solidFill>
                  <a:prstClr val="black"/>
                </a:solidFill>
                <a:latin typeface="Meiryo UI" pitchFamily="50" charset="-128"/>
                <a:ea typeface="Meiryo UI" pitchFamily="50" charset="-128"/>
                <a:cs typeface="Meiryo UI" pitchFamily="50" charset="-128"/>
              </a:rPr>
              <a:t>これを処理させるため、条例で</a:t>
            </a:r>
            <a:endParaRPr lang="en-US" altLang="ja-JP" sz="1400" dirty="0" smtClean="0">
              <a:solidFill>
                <a:prstClr val="black"/>
              </a:solidFill>
              <a:latin typeface="Meiryo UI" pitchFamily="50" charset="-128"/>
              <a:ea typeface="Meiryo UI" pitchFamily="50" charset="-128"/>
              <a:cs typeface="Meiryo UI" pitchFamily="50" charset="-128"/>
            </a:endParaRPr>
          </a:p>
          <a:p>
            <a:r>
              <a:rPr lang="ja-JP" altLang="en-US" sz="1400" dirty="0" smtClean="0">
                <a:solidFill>
                  <a:prstClr val="black"/>
                </a:solidFill>
                <a:latin typeface="Meiryo UI" pitchFamily="50" charset="-128"/>
                <a:ea typeface="Meiryo UI" pitchFamily="50" charset="-128"/>
                <a:cs typeface="Meiryo UI" pitchFamily="50" charset="-128"/>
              </a:rPr>
              <a:t>　　</a:t>
            </a:r>
            <a:r>
              <a:rPr lang="ja-JP" altLang="ja-JP" sz="1400" dirty="0" smtClean="0">
                <a:solidFill>
                  <a:prstClr val="black"/>
                </a:solidFill>
                <a:latin typeface="Meiryo UI" pitchFamily="50" charset="-128"/>
                <a:ea typeface="Meiryo UI" pitchFamily="50" charset="-128"/>
                <a:cs typeface="Meiryo UI" pitchFamily="50" charset="-128"/>
              </a:rPr>
              <a:t>設置できるとされており、分掌する事務を執行する「事務所」と</a:t>
            </a:r>
            <a:r>
              <a:rPr lang="ja-JP" altLang="en-US" sz="1400" dirty="0" smtClean="0">
                <a:solidFill>
                  <a:prstClr val="black"/>
                </a:solidFill>
                <a:latin typeface="Meiryo UI" pitchFamily="50" charset="-128"/>
                <a:ea typeface="Meiryo UI" pitchFamily="50" charset="-128"/>
                <a:cs typeface="Meiryo UI" pitchFamily="50" charset="-128"/>
              </a:rPr>
              <a:t>、</a:t>
            </a:r>
            <a:r>
              <a:rPr lang="ja-JP" altLang="ja-JP" sz="1400" dirty="0" smtClean="0">
                <a:solidFill>
                  <a:prstClr val="black"/>
                </a:solidFill>
                <a:latin typeface="Meiryo UI" pitchFamily="50" charset="-128"/>
                <a:ea typeface="Meiryo UI" pitchFamily="50" charset="-128"/>
                <a:cs typeface="Meiryo UI" pitchFamily="50" charset="-128"/>
              </a:rPr>
              <a:t>住民意見を反映するための「地域協議会」を設置する</a:t>
            </a:r>
            <a:endParaRPr lang="en-US" altLang="ja-JP" sz="1400" dirty="0" smtClean="0">
              <a:solidFill>
                <a:prstClr val="black"/>
              </a:solidFill>
              <a:latin typeface="Meiryo UI" pitchFamily="50" charset="-128"/>
              <a:ea typeface="Meiryo UI" pitchFamily="50" charset="-128"/>
              <a:cs typeface="Meiryo UI" pitchFamily="50" charset="-128"/>
            </a:endParaRPr>
          </a:p>
          <a:p>
            <a:r>
              <a:rPr lang="ja-JP" altLang="en-US" sz="1400" dirty="0" smtClean="0">
                <a:solidFill>
                  <a:prstClr val="black"/>
                </a:solidFill>
                <a:latin typeface="Meiryo UI" pitchFamily="50" charset="-128"/>
                <a:ea typeface="Meiryo UI" pitchFamily="50" charset="-128"/>
                <a:cs typeface="Meiryo UI" pitchFamily="50" charset="-128"/>
              </a:rPr>
              <a:t>　　</a:t>
            </a:r>
            <a:r>
              <a:rPr lang="ja-JP" altLang="ja-JP" sz="1400" dirty="0" smtClean="0">
                <a:solidFill>
                  <a:prstClr val="black"/>
                </a:solidFill>
                <a:latin typeface="Meiryo UI" pitchFamily="50" charset="-128"/>
                <a:ea typeface="Meiryo UI" pitchFamily="50" charset="-128"/>
                <a:cs typeface="Meiryo UI" pitchFamily="50" charset="-128"/>
              </a:rPr>
              <a:t>こととされている（</a:t>
            </a:r>
            <a:r>
              <a:rPr lang="ja-JP" altLang="ja-JP" sz="1200" dirty="0" smtClean="0">
                <a:solidFill>
                  <a:prstClr val="black"/>
                </a:solidFill>
                <a:latin typeface="Meiryo UI" pitchFamily="50" charset="-128"/>
                <a:ea typeface="Meiryo UI" pitchFamily="50" charset="-128"/>
                <a:cs typeface="Meiryo UI" pitchFamily="50" charset="-128"/>
              </a:rPr>
              <a:t>地方自治法第</a:t>
            </a:r>
            <a:r>
              <a:rPr lang="en-US" altLang="ja-JP" sz="1200" dirty="0" smtClean="0">
                <a:solidFill>
                  <a:prstClr val="black"/>
                </a:solidFill>
                <a:latin typeface="Meiryo UI" pitchFamily="50" charset="-128"/>
                <a:ea typeface="Meiryo UI" pitchFamily="50" charset="-128"/>
                <a:cs typeface="Meiryo UI" pitchFamily="50" charset="-128"/>
              </a:rPr>
              <a:t>202</a:t>
            </a:r>
            <a:r>
              <a:rPr lang="ja-JP" altLang="ja-JP" sz="1200" dirty="0" smtClean="0">
                <a:solidFill>
                  <a:prstClr val="black"/>
                </a:solidFill>
                <a:latin typeface="Meiryo UI" pitchFamily="50" charset="-128"/>
                <a:ea typeface="Meiryo UI" pitchFamily="50" charset="-128"/>
                <a:cs typeface="Meiryo UI" pitchFamily="50" charset="-128"/>
              </a:rPr>
              <a:t>条の４、第</a:t>
            </a:r>
            <a:r>
              <a:rPr lang="en-US" altLang="ja-JP" sz="1200" dirty="0" smtClean="0">
                <a:solidFill>
                  <a:prstClr val="black"/>
                </a:solidFill>
                <a:latin typeface="Meiryo UI" pitchFamily="50" charset="-128"/>
                <a:ea typeface="Meiryo UI" pitchFamily="50" charset="-128"/>
                <a:cs typeface="Meiryo UI" pitchFamily="50" charset="-128"/>
              </a:rPr>
              <a:t>202</a:t>
            </a:r>
            <a:r>
              <a:rPr lang="ja-JP" altLang="ja-JP" sz="1200" dirty="0" smtClean="0">
                <a:solidFill>
                  <a:prstClr val="black"/>
                </a:solidFill>
                <a:latin typeface="Meiryo UI" pitchFamily="50" charset="-128"/>
                <a:ea typeface="Meiryo UI" pitchFamily="50" charset="-128"/>
                <a:cs typeface="Meiryo UI" pitchFamily="50" charset="-128"/>
              </a:rPr>
              <a:t>条の５）</a:t>
            </a:r>
            <a:endParaRPr lang="ja-JP" altLang="en-US" sz="1200" dirty="0" smtClean="0">
              <a:solidFill>
                <a:prstClr val="black"/>
              </a:solidFill>
              <a:latin typeface="Meiryo UI" pitchFamily="50" charset="-128"/>
              <a:ea typeface="Meiryo UI" pitchFamily="50" charset="-128"/>
              <a:cs typeface="Meiryo UI" pitchFamily="50" charset="-128"/>
            </a:endParaRPr>
          </a:p>
        </p:txBody>
      </p:sp>
      <p:sp>
        <p:nvSpPr>
          <p:cNvPr id="22" name="テキスト ボックス 21"/>
          <p:cNvSpPr txBox="1"/>
          <p:nvPr/>
        </p:nvSpPr>
        <p:spPr>
          <a:xfrm>
            <a:off x="323528" y="5346487"/>
            <a:ext cx="4392488" cy="276999"/>
          </a:xfrm>
          <a:prstGeom prst="rect">
            <a:avLst/>
          </a:prstGeom>
          <a:noFill/>
        </p:spPr>
        <p:txBody>
          <a:bodyPr wrap="square" rtlCol="0">
            <a:spAutoFit/>
          </a:bodyPr>
          <a:lstStyle/>
          <a:p>
            <a:endParaRPr lang="en-US" altLang="ja-JP" sz="1200" dirty="0" smtClean="0">
              <a:solidFill>
                <a:prstClr val="black"/>
              </a:solidFill>
              <a:latin typeface="メイリオ" pitchFamily="50" charset="-128"/>
              <a:ea typeface="メイリオ" pitchFamily="50" charset="-128"/>
              <a:cs typeface="メイリオ" pitchFamily="50" charset="-128"/>
            </a:endParaRPr>
          </a:p>
        </p:txBody>
      </p:sp>
      <p:sp>
        <p:nvSpPr>
          <p:cNvPr id="16" name="正方形/長方形 15"/>
          <p:cNvSpPr/>
          <p:nvPr/>
        </p:nvSpPr>
        <p:spPr>
          <a:xfrm>
            <a:off x="0" y="0"/>
            <a:ext cx="9144000" cy="432000"/>
          </a:xfrm>
          <a:prstGeom prst="rect">
            <a:avLst/>
          </a:prstGeom>
          <a:gradFill>
            <a:gsLst>
              <a:gs pos="0">
                <a:schemeClr val="accent2">
                  <a:lumMod val="40000"/>
                  <a:lumOff val="60000"/>
                </a:schemeClr>
              </a:gs>
              <a:gs pos="50000">
                <a:schemeClr val="bg1"/>
              </a:gs>
              <a:gs pos="100000">
                <a:schemeClr val="accent2">
                  <a:lumMod val="40000"/>
                  <a:lumOff val="6000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r>
              <a:rPr lang="ja-JP" altLang="en-US" sz="2000" b="1" dirty="0" smtClean="0">
                <a:solidFill>
                  <a:prstClr val="black"/>
                </a:solidFill>
                <a:latin typeface="Meiryo UI" pitchFamily="50" charset="-128"/>
                <a:ea typeface="Meiryo UI" pitchFamily="50" charset="-128"/>
                <a:cs typeface="Meiryo UI" pitchFamily="50" charset="-128"/>
              </a:rPr>
              <a:t>　参考（地域自治区制度の概要）</a:t>
            </a:r>
            <a:endParaRPr lang="ja-JP" altLang="en-US" sz="2000" b="1" dirty="0">
              <a:solidFill>
                <a:prstClr val="black"/>
              </a:solidFill>
              <a:latin typeface="Meiryo UI" pitchFamily="50" charset="-128"/>
              <a:ea typeface="Meiryo UI" pitchFamily="50" charset="-128"/>
              <a:cs typeface="Meiryo UI" pitchFamily="50" charset="-128"/>
            </a:endParaRPr>
          </a:p>
        </p:txBody>
      </p:sp>
      <p:sp>
        <p:nvSpPr>
          <p:cNvPr id="23" name="テキスト ボックス 22"/>
          <p:cNvSpPr txBox="1"/>
          <p:nvPr/>
        </p:nvSpPr>
        <p:spPr>
          <a:xfrm>
            <a:off x="-180528" y="408654"/>
            <a:ext cx="1812876" cy="369332"/>
          </a:xfrm>
          <a:prstGeom prst="rect">
            <a:avLst/>
          </a:prstGeom>
          <a:noFill/>
        </p:spPr>
        <p:txBody>
          <a:bodyPr wrap="square" rtlCol="0">
            <a:spAutoFit/>
          </a:bodyPr>
          <a:lstStyle/>
          <a:p>
            <a:r>
              <a:rPr lang="ja-JP" altLang="en-US" b="1"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（１）根拠</a:t>
            </a:r>
            <a:endParaRPr lang="en-US" altLang="ja-JP" b="1" dirty="0" smtClean="0">
              <a:solidFill>
                <a:prstClr val="black"/>
              </a:solidFill>
              <a:latin typeface="Meiryo UI" pitchFamily="50" charset="-128"/>
              <a:ea typeface="Meiryo UI" pitchFamily="50" charset="-128"/>
              <a:cs typeface="Meiryo UI" pitchFamily="50" charset="-128"/>
            </a:endParaRPr>
          </a:p>
        </p:txBody>
      </p:sp>
      <p:sp>
        <p:nvSpPr>
          <p:cNvPr id="29" name="テキスト ボックス 28"/>
          <p:cNvSpPr txBox="1"/>
          <p:nvPr/>
        </p:nvSpPr>
        <p:spPr>
          <a:xfrm>
            <a:off x="-180528" y="1556792"/>
            <a:ext cx="5217337" cy="369332"/>
          </a:xfrm>
          <a:prstGeom prst="rect">
            <a:avLst/>
          </a:prstGeom>
          <a:noFill/>
        </p:spPr>
        <p:txBody>
          <a:bodyPr wrap="square" rtlCol="0">
            <a:spAutoFit/>
          </a:bodyPr>
          <a:lstStyle/>
          <a:p>
            <a:r>
              <a:rPr lang="ja-JP" altLang="en-US" b="1"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（２）地域自治区の性格</a:t>
            </a:r>
            <a:endParaRPr lang="en-US" altLang="ja-JP" b="1" dirty="0" smtClean="0">
              <a:solidFill>
                <a:prstClr val="black"/>
              </a:solidFill>
              <a:latin typeface="Meiryo UI" pitchFamily="50" charset="-128"/>
              <a:ea typeface="Meiryo UI" pitchFamily="50" charset="-128"/>
              <a:cs typeface="Meiryo UI" pitchFamily="50" charset="-128"/>
            </a:endParaRPr>
          </a:p>
        </p:txBody>
      </p:sp>
      <p:sp>
        <p:nvSpPr>
          <p:cNvPr id="31" name="正方形/長方形 30"/>
          <p:cNvSpPr/>
          <p:nvPr/>
        </p:nvSpPr>
        <p:spPr>
          <a:xfrm>
            <a:off x="179512" y="1916832"/>
            <a:ext cx="8784976" cy="288032"/>
          </a:xfrm>
          <a:prstGeom prst="rect">
            <a:avLst/>
          </a:prstGeom>
          <a:solidFill>
            <a:schemeClr val="accent6">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p>
            <a:r>
              <a:rPr lang="ja-JP" altLang="en-US" sz="1400"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　法人格を持たない行政区画の一種</a:t>
            </a:r>
            <a:endParaRPr lang="en-US" altLang="ja-JP" sz="1400" dirty="0" smtClean="0">
              <a:solidFill>
                <a:prstClr val="black"/>
              </a:solidFill>
              <a:latin typeface="Meiryo UI" pitchFamily="50" charset="-128"/>
              <a:ea typeface="Meiryo UI" pitchFamily="50" charset="-128"/>
              <a:cs typeface="Meiryo UI" pitchFamily="50" charset="-128"/>
            </a:endParaRPr>
          </a:p>
        </p:txBody>
      </p:sp>
      <p:sp>
        <p:nvSpPr>
          <p:cNvPr id="11" name="正方形/長方形 10"/>
          <p:cNvSpPr/>
          <p:nvPr/>
        </p:nvSpPr>
        <p:spPr>
          <a:xfrm>
            <a:off x="179512" y="3649013"/>
            <a:ext cx="4032448" cy="3004225"/>
          </a:xfrm>
          <a:prstGeom prst="rect">
            <a:avLst/>
          </a:prstGeom>
          <a:solidFill>
            <a:schemeClr val="accent6">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12" name="正方形/長方形 11"/>
          <p:cNvSpPr/>
          <p:nvPr/>
        </p:nvSpPr>
        <p:spPr>
          <a:xfrm>
            <a:off x="0" y="4365104"/>
            <a:ext cx="1872208" cy="28803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horz" rtlCol="0" anchor="ctr"/>
          <a:lstStyle/>
          <a:p>
            <a:pPr algn="ctr"/>
            <a:r>
              <a:rPr lang="en-US" altLang="ja-JP" sz="1600" b="1" dirty="0" smtClean="0">
                <a:solidFill>
                  <a:prstClr val="black"/>
                </a:solidFill>
                <a:latin typeface="HG丸ｺﾞｼｯｸM-PRO" pitchFamily="50" charset="-128"/>
                <a:ea typeface="HG丸ｺﾞｼｯｸM-PRO" pitchFamily="50" charset="-128"/>
              </a:rPr>
              <a:t>【</a:t>
            </a:r>
            <a:r>
              <a:rPr lang="ja-JP" altLang="en-US" sz="1600" b="1" dirty="0" smtClean="0">
                <a:solidFill>
                  <a:prstClr val="black"/>
                </a:solidFill>
                <a:latin typeface="HG丸ｺﾞｼｯｸM-PRO" pitchFamily="50" charset="-128"/>
                <a:ea typeface="HG丸ｺﾞｼｯｸM-PRO" pitchFamily="50" charset="-128"/>
              </a:rPr>
              <a:t>　委　員　</a:t>
            </a:r>
            <a:r>
              <a:rPr lang="en-US" altLang="ja-JP" sz="1600" b="1" dirty="0" smtClean="0">
                <a:solidFill>
                  <a:prstClr val="black"/>
                </a:solidFill>
                <a:latin typeface="HG丸ｺﾞｼｯｸM-PRO" pitchFamily="50" charset="-128"/>
                <a:ea typeface="HG丸ｺﾞｼｯｸM-PRO" pitchFamily="50" charset="-128"/>
              </a:rPr>
              <a:t>】</a:t>
            </a:r>
            <a:endParaRPr lang="ja-JP" altLang="en-US" sz="1600" b="1" dirty="0">
              <a:solidFill>
                <a:prstClr val="black"/>
              </a:solidFill>
              <a:latin typeface="HG丸ｺﾞｼｯｸM-PRO" pitchFamily="50" charset="-128"/>
              <a:ea typeface="HG丸ｺﾞｼｯｸM-PRO" pitchFamily="50" charset="-128"/>
            </a:endParaRPr>
          </a:p>
        </p:txBody>
      </p:sp>
      <p:sp>
        <p:nvSpPr>
          <p:cNvPr id="14" name="正方形/長方形 13"/>
          <p:cNvSpPr/>
          <p:nvPr/>
        </p:nvSpPr>
        <p:spPr>
          <a:xfrm>
            <a:off x="-468560" y="4653136"/>
            <a:ext cx="4968552" cy="144016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627063"/>
            <a:r>
              <a:rPr lang="ja-JP" altLang="en-US" sz="1400" dirty="0" smtClean="0">
                <a:solidFill>
                  <a:prstClr val="black"/>
                </a:solidFill>
                <a:latin typeface="Meiryo UI" pitchFamily="50" charset="-128"/>
                <a:ea typeface="Meiryo UI" pitchFamily="50" charset="-128"/>
                <a:cs typeface="Meiryo UI" pitchFamily="50" charset="-128"/>
              </a:rPr>
              <a:t>◆　地</a:t>
            </a:r>
            <a:r>
              <a:rPr lang="ja-JP" altLang="ja-JP" sz="1400" dirty="0" smtClean="0">
                <a:solidFill>
                  <a:prstClr val="black"/>
                </a:solidFill>
                <a:latin typeface="Meiryo UI" pitchFamily="50" charset="-128"/>
                <a:ea typeface="Meiryo UI" pitchFamily="50" charset="-128"/>
                <a:cs typeface="Meiryo UI" pitchFamily="50" charset="-128"/>
              </a:rPr>
              <a:t>域自治区</a:t>
            </a:r>
            <a:r>
              <a:rPr lang="ja-JP" altLang="en-US" sz="1400" dirty="0" smtClean="0">
                <a:solidFill>
                  <a:prstClr val="black"/>
                </a:solidFill>
                <a:latin typeface="Meiryo UI" pitchFamily="50" charset="-128"/>
                <a:ea typeface="Meiryo UI" pitchFamily="50" charset="-128"/>
                <a:cs typeface="Meiryo UI" pitchFamily="50" charset="-128"/>
              </a:rPr>
              <a:t>の区域</a:t>
            </a:r>
            <a:r>
              <a:rPr lang="ja-JP" altLang="ja-JP" sz="1400" dirty="0" smtClean="0">
                <a:solidFill>
                  <a:prstClr val="black"/>
                </a:solidFill>
                <a:latin typeface="Meiryo UI" pitchFamily="50" charset="-128"/>
                <a:ea typeface="Meiryo UI" pitchFamily="50" charset="-128"/>
                <a:cs typeface="Meiryo UI" pitchFamily="50" charset="-128"/>
              </a:rPr>
              <a:t>内に住所を有する者のうちから、</a:t>
            </a:r>
            <a:endParaRPr lang="en-US" altLang="ja-JP" sz="1400" dirty="0" smtClean="0">
              <a:solidFill>
                <a:prstClr val="black"/>
              </a:solidFill>
              <a:latin typeface="Meiryo UI" pitchFamily="50" charset="-128"/>
              <a:ea typeface="Meiryo UI" pitchFamily="50" charset="-128"/>
              <a:cs typeface="Meiryo UI" pitchFamily="50" charset="-128"/>
            </a:endParaRPr>
          </a:p>
          <a:p>
            <a:pPr marL="627063"/>
            <a:r>
              <a:rPr lang="ja-JP" altLang="en-US" sz="1400" dirty="0" smtClean="0">
                <a:solidFill>
                  <a:prstClr val="black"/>
                </a:solidFill>
                <a:latin typeface="Meiryo UI" pitchFamily="50" charset="-128"/>
                <a:ea typeface="Meiryo UI" pitchFamily="50" charset="-128"/>
                <a:cs typeface="Meiryo UI" pitchFamily="50" charset="-128"/>
              </a:rPr>
              <a:t>　　 </a:t>
            </a:r>
            <a:r>
              <a:rPr lang="ja-JP" altLang="ja-JP" sz="1400" dirty="0" smtClean="0">
                <a:solidFill>
                  <a:prstClr val="black"/>
                </a:solidFill>
                <a:latin typeface="Meiryo UI" pitchFamily="50" charset="-128"/>
                <a:ea typeface="Meiryo UI" pitchFamily="50" charset="-128"/>
                <a:cs typeface="Meiryo UI" pitchFamily="50" charset="-128"/>
              </a:rPr>
              <a:t>市町村の長が</a:t>
            </a:r>
            <a:r>
              <a:rPr lang="ja-JP" altLang="en-US" sz="1400" dirty="0" smtClean="0">
                <a:solidFill>
                  <a:prstClr val="black"/>
                </a:solidFill>
                <a:latin typeface="Meiryo UI" pitchFamily="50" charset="-128"/>
                <a:ea typeface="Meiryo UI" pitchFamily="50" charset="-128"/>
                <a:cs typeface="Meiryo UI" pitchFamily="50" charset="-128"/>
              </a:rPr>
              <a:t>選任</a:t>
            </a:r>
            <a:endParaRPr lang="en-US" altLang="ja-JP" sz="1400" dirty="0" smtClean="0">
              <a:solidFill>
                <a:prstClr val="black"/>
              </a:solidFill>
              <a:latin typeface="Meiryo UI" pitchFamily="50" charset="-128"/>
              <a:ea typeface="Meiryo UI" pitchFamily="50" charset="-128"/>
              <a:cs typeface="Meiryo UI" pitchFamily="50" charset="-128"/>
            </a:endParaRPr>
          </a:p>
          <a:p>
            <a:pPr marL="627063"/>
            <a:r>
              <a:rPr lang="ja-JP" altLang="en-US" sz="1400" dirty="0" smtClean="0">
                <a:solidFill>
                  <a:prstClr val="black"/>
                </a:solidFill>
                <a:latin typeface="Meiryo UI" pitchFamily="50" charset="-128"/>
                <a:ea typeface="Meiryo UI" pitchFamily="50" charset="-128"/>
                <a:cs typeface="Meiryo UI" pitchFamily="50" charset="-128"/>
              </a:rPr>
              <a:t>　　（</a:t>
            </a:r>
            <a:r>
              <a:rPr lang="ja-JP" altLang="ja-JP" sz="1400" dirty="0" smtClean="0">
                <a:solidFill>
                  <a:prstClr val="black"/>
                </a:solidFill>
                <a:latin typeface="Meiryo UI" pitchFamily="50" charset="-128"/>
                <a:ea typeface="Meiryo UI" pitchFamily="50" charset="-128"/>
                <a:cs typeface="Meiryo UI" pitchFamily="50" charset="-128"/>
              </a:rPr>
              <a:t>多様な意見が適切に反映されるよう配慮</a:t>
            </a:r>
            <a:r>
              <a:rPr lang="ja-JP" altLang="en-US" sz="1400" dirty="0" smtClean="0">
                <a:solidFill>
                  <a:prstClr val="black"/>
                </a:solidFill>
                <a:latin typeface="Meiryo UI" pitchFamily="50" charset="-128"/>
                <a:ea typeface="Meiryo UI" pitchFamily="50" charset="-128"/>
                <a:cs typeface="Meiryo UI" pitchFamily="50" charset="-128"/>
              </a:rPr>
              <a:t>）</a:t>
            </a:r>
            <a:endParaRPr lang="en-US" altLang="ja-JP" sz="1400" dirty="0" smtClean="0">
              <a:solidFill>
                <a:prstClr val="black"/>
              </a:solidFill>
              <a:latin typeface="Meiryo UI" pitchFamily="50" charset="-128"/>
              <a:ea typeface="Meiryo UI" pitchFamily="50" charset="-128"/>
              <a:cs typeface="Meiryo UI" pitchFamily="50" charset="-128"/>
            </a:endParaRPr>
          </a:p>
          <a:p>
            <a:pPr marL="627063"/>
            <a:endParaRPr lang="en-US" altLang="ja-JP" sz="1000" dirty="0" smtClean="0">
              <a:solidFill>
                <a:prstClr val="black"/>
              </a:solidFill>
              <a:latin typeface="Meiryo UI" pitchFamily="50" charset="-128"/>
              <a:ea typeface="Meiryo UI" pitchFamily="50" charset="-128"/>
              <a:cs typeface="Meiryo UI" pitchFamily="50" charset="-128"/>
            </a:endParaRPr>
          </a:p>
          <a:p>
            <a:pPr marL="622300"/>
            <a:r>
              <a:rPr lang="ja-JP" altLang="en-US" sz="1400" dirty="0" smtClean="0">
                <a:solidFill>
                  <a:prstClr val="black"/>
                </a:solidFill>
                <a:latin typeface="Meiryo UI" pitchFamily="50" charset="-128"/>
                <a:ea typeface="Meiryo UI" pitchFamily="50" charset="-128"/>
                <a:cs typeface="Meiryo UI" pitchFamily="50" charset="-128"/>
              </a:rPr>
              <a:t>◆　任期は</a:t>
            </a:r>
            <a:r>
              <a:rPr lang="ja-JP" altLang="ja-JP" sz="1400" dirty="0" smtClean="0">
                <a:solidFill>
                  <a:prstClr val="black"/>
                </a:solidFill>
                <a:latin typeface="Meiryo UI" pitchFamily="50" charset="-128"/>
                <a:ea typeface="Meiryo UI" pitchFamily="50" charset="-128"/>
                <a:cs typeface="Meiryo UI" pitchFamily="50" charset="-128"/>
              </a:rPr>
              <a:t>４年以内</a:t>
            </a:r>
            <a:endParaRPr lang="en-US" altLang="ja-JP" sz="1400" dirty="0" smtClean="0">
              <a:solidFill>
                <a:prstClr val="black"/>
              </a:solidFill>
              <a:latin typeface="Meiryo UI" pitchFamily="50" charset="-128"/>
              <a:ea typeface="Meiryo UI" pitchFamily="50" charset="-128"/>
              <a:cs typeface="Meiryo UI" pitchFamily="50" charset="-128"/>
            </a:endParaRPr>
          </a:p>
          <a:p>
            <a:pPr marL="622300"/>
            <a:endParaRPr lang="en-US" altLang="ja-JP" sz="1000" dirty="0" smtClean="0">
              <a:solidFill>
                <a:prstClr val="black"/>
              </a:solidFill>
              <a:latin typeface="Meiryo UI" pitchFamily="50" charset="-128"/>
              <a:ea typeface="Meiryo UI" pitchFamily="50" charset="-128"/>
              <a:cs typeface="Meiryo UI" pitchFamily="50" charset="-128"/>
            </a:endParaRPr>
          </a:p>
          <a:p>
            <a:pPr marL="622300"/>
            <a:r>
              <a:rPr lang="ja-JP" altLang="en-US" sz="1400" dirty="0" smtClean="0">
                <a:solidFill>
                  <a:prstClr val="black"/>
                </a:solidFill>
                <a:latin typeface="Meiryo UI" pitchFamily="50" charset="-128"/>
                <a:ea typeface="Meiryo UI" pitchFamily="50" charset="-128"/>
                <a:cs typeface="Meiryo UI" pitchFamily="50" charset="-128"/>
              </a:rPr>
              <a:t>◆　報酬</a:t>
            </a:r>
            <a:r>
              <a:rPr lang="ja-JP" altLang="ja-JP" sz="1400" dirty="0" smtClean="0">
                <a:solidFill>
                  <a:prstClr val="black"/>
                </a:solidFill>
                <a:latin typeface="Meiryo UI" pitchFamily="50" charset="-128"/>
                <a:ea typeface="Meiryo UI" pitchFamily="50" charset="-128"/>
                <a:cs typeface="Meiryo UI" pitchFamily="50" charset="-128"/>
              </a:rPr>
              <a:t>を支給しないとすることができる</a:t>
            </a:r>
            <a:endParaRPr lang="en-US" altLang="ja-JP" sz="1400" dirty="0" smtClean="0">
              <a:solidFill>
                <a:prstClr val="black"/>
              </a:solidFill>
              <a:latin typeface="Meiryo UI" pitchFamily="50" charset="-128"/>
              <a:ea typeface="Meiryo UI" pitchFamily="50" charset="-128"/>
              <a:cs typeface="Meiryo UI" pitchFamily="50" charset="-128"/>
            </a:endParaRPr>
          </a:p>
        </p:txBody>
      </p:sp>
      <p:sp>
        <p:nvSpPr>
          <p:cNvPr id="15" name="テキスト ボックス 14"/>
          <p:cNvSpPr txBox="1"/>
          <p:nvPr/>
        </p:nvSpPr>
        <p:spPr>
          <a:xfrm>
            <a:off x="-180528" y="3275692"/>
            <a:ext cx="5217337" cy="369332"/>
          </a:xfrm>
          <a:prstGeom prst="rect">
            <a:avLst/>
          </a:prstGeom>
          <a:noFill/>
        </p:spPr>
        <p:txBody>
          <a:bodyPr wrap="square" rtlCol="0">
            <a:spAutoFit/>
          </a:bodyPr>
          <a:lstStyle/>
          <a:p>
            <a:r>
              <a:rPr lang="ja-JP" altLang="en-US" b="1"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（４）地域協議会</a:t>
            </a:r>
            <a:endParaRPr lang="en-US" altLang="ja-JP" b="1" dirty="0" smtClean="0">
              <a:solidFill>
                <a:prstClr val="black"/>
              </a:solidFill>
              <a:latin typeface="Meiryo UI" pitchFamily="50" charset="-128"/>
              <a:ea typeface="Meiryo UI" pitchFamily="50" charset="-128"/>
              <a:cs typeface="Meiryo UI" pitchFamily="50" charset="-128"/>
            </a:endParaRPr>
          </a:p>
        </p:txBody>
      </p:sp>
      <p:sp>
        <p:nvSpPr>
          <p:cNvPr id="17" name="大かっこ 16"/>
          <p:cNvSpPr/>
          <p:nvPr/>
        </p:nvSpPr>
        <p:spPr>
          <a:xfrm>
            <a:off x="323528" y="6124557"/>
            <a:ext cx="3600400" cy="472795"/>
          </a:xfrm>
          <a:prstGeom prst="bracketPair">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r>
              <a:rPr lang="ja-JP" altLang="en-US" sz="1100" dirty="0" smtClean="0">
                <a:solidFill>
                  <a:prstClr val="black"/>
                </a:solidFill>
                <a:latin typeface="Meiryo UI" pitchFamily="50" charset="-128"/>
                <a:ea typeface="Meiryo UI" pitchFamily="50" charset="-128"/>
                <a:cs typeface="Meiryo UI" pitchFamily="50" charset="-128"/>
              </a:rPr>
              <a:t>　　</a:t>
            </a:r>
            <a:endParaRPr lang="en-US" altLang="ja-JP" sz="1100" dirty="0" smtClean="0">
              <a:solidFill>
                <a:prstClr val="black"/>
              </a:solidFill>
              <a:latin typeface="Meiryo UI" pitchFamily="50" charset="-128"/>
              <a:ea typeface="Meiryo UI" pitchFamily="50" charset="-128"/>
              <a:cs typeface="Meiryo UI" pitchFamily="50" charset="-128"/>
            </a:endParaRPr>
          </a:p>
          <a:p>
            <a:r>
              <a:rPr lang="ja-JP" altLang="en-US" sz="1100" dirty="0" smtClean="0">
                <a:solidFill>
                  <a:prstClr val="black"/>
                </a:solidFill>
                <a:latin typeface="Meiryo UI" pitchFamily="50" charset="-128"/>
                <a:ea typeface="Meiryo UI" pitchFamily="50" charset="-128"/>
                <a:cs typeface="Meiryo UI" pitchFamily="50" charset="-128"/>
              </a:rPr>
              <a:t>　</a:t>
            </a:r>
            <a:r>
              <a:rPr lang="ja-JP" altLang="ja-JP" sz="1100" dirty="0" smtClean="0">
                <a:solidFill>
                  <a:prstClr val="black"/>
                </a:solidFill>
                <a:latin typeface="Meiryo UI" pitchFamily="50" charset="-128"/>
                <a:ea typeface="Meiryo UI" pitchFamily="50" charset="-128"/>
                <a:cs typeface="Meiryo UI" pitchFamily="50" charset="-128"/>
              </a:rPr>
              <a:t>地制調答申</a:t>
            </a:r>
            <a:r>
              <a:rPr lang="ja-JP" altLang="en-US" sz="1100" dirty="0" smtClean="0">
                <a:solidFill>
                  <a:prstClr val="black"/>
                </a:solidFill>
                <a:latin typeface="Meiryo UI" pitchFamily="50" charset="-128"/>
                <a:ea typeface="Meiryo UI" pitchFamily="50" charset="-128"/>
                <a:cs typeface="Meiryo UI" pitchFamily="50" charset="-128"/>
              </a:rPr>
              <a:t>　 </a:t>
            </a:r>
            <a:r>
              <a:rPr lang="ja-JP" altLang="ja-JP" sz="1100" dirty="0" smtClean="0">
                <a:solidFill>
                  <a:prstClr val="black"/>
                </a:solidFill>
                <a:latin typeface="Meiryo UI" pitchFamily="50" charset="-128"/>
                <a:ea typeface="Meiryo UI" pitchFamily="50" charset="-128"/>
                <a:cs typeface="Meiryo UI" pitchFamily="50" charset="-128"/>
              </a:rPr>
              <a:t>：原則として無報酬とする　</a:t>
            </a:r>
            <a:endParaRPr lang="en-US" altLang="ja-JP" sz="1100" dirty="0" smtClean="0">
              <a:solidFill>
                <a:prstClr val="black"/>
              </a:solidFill>
              <a:latin typeface="Meiryo UI" pitchFamily="50" charset="-128"/>
              <a:ea typeface="Meiryo UI" pitchFamily="50" charset="-128"/>
              <a:cs typeface="Meiryo UI" pitchFamily="50" charset="-128"/>
            </a:endParaRPr>
          </a:p>
          <a:p>
            <a:r>
              <a:rPr lang="en-US" altLang="ja-JP" sz="1100" dirty="0" smtClean="0">
                <a:solidFill>
                  <a:prstClr val="black"/>
                </a:solidFill>
                <a:latin typeface="Meiryo UI" pitchFamily="50" charset="-128"/>
                <a:ea typeface="Meiryo UI" pitchFamily="50" charset="-128"/>
                <a:cs typeface="Meiryo UI" pitchFamily="50" charset="-128"/>
              </a:rPr>
              <a:t>  </a:t>
            </a:r>
            <a:r>
              <a:rPr lang="ja-JP" altLang="en-US" sz="1100" dirty="0" smtClean="0">
                <a:solidFill>
                  <a:prstClr val="black"/>
                </a:solidFill>
                <a:latin typeface="Meiryo UI" pitchFamily="50" charset="-128"/>
                <a:ea typeface="Meiryo UI" pitchFamily="50" charset="-128"/>
                <a:cs typeface="Meiryo UI" pitchFamily="50" charset="-128"/>
              </a:rPr>
              <a:t>衆</a:t>
            </a:r>
            <a:r>
              <a:rPr lang="ja-JP" altLang="ja-JP" sz="1100" dirty="0" smtClean="0">
                <a:solidFill>
                  <a:prstClr val="black"/>
                </a:solidFill>
                <a:latin typeface="Meiryo UI" pitchFamily="50" charset="-128"/>
                <a:ea typeface="Meiryo UI" pitchFamily="50" charset="-128"/>
                <a:cs typeface="Meiryo UI" pitchFamily="50" charset="-128"/>
              </a:rPr>
              <a:t>参附帯決議：原則として無報酬とするよう周知すること</a:t>
            </a:r>
            <a:r>
              <a:rPr lang="ja-JP" altLang="en-US" sz="1200" dirty="0" smtClean="0">
                <a:solidFill>
                  <a:prstClr val="black"/>
                </a:solidFill>
                <a:latin typeface="Meiryo UI" pitchFamily="50" charset="-128"/>
                <a:ea typeface="Meiryo UI" pitchFamily="50" charset="-128"/>
                <a:cs typeface="Meiryo UI" pitchFamily="50" charset="-128"/>
              </a:rPr>
              <a:t>　</a:t>
            </a:r>
            <a:endParaRPr lang="en-US" altLang="ja-JP" sz="1200" dirty="0" smtClean="0">
              <a:solidFill>
                <a:prstClr val="black"/>
              </a:solidFill>
              <a:latin typeface="Meiryo UI" pitchFamily="50" charset="-128"/>
              <a:ea typeface="Meiryo UI" pitchFamily="50" charset="-128"/>
              <a:cs typeface="Meiryo UI" pitchFamily="50" charset="-128"/>
            </a:endParaRPr>
          </a:p>
          <a:p>
            <a:pPr algn="ctr"/>
            <a:endParaRPr lang="ja-JP" altLang="en-US" sz="1200" dirty="0">
              <a:solidFill>
                <a:prstClr val="black"/>
              </a:solidFill>
            </a:endParaRPr>
          </a:p>
        </p:txBody>
      </p:sp>
      <p:sp>
        <p:nvSpPr>
          <p:cNvPr id="18" name="正方形/長方形 17"/>
          <p:cNvSpPr/>
          <p:nvPr/>
        </p:nvSpPr>
        <p:spPr>
          <a:xfrm>
            <a:off x="4283968" y="3649014"/>
            <a:ext cx="4680520" cy="3017598"/>
          </a:xfrm>
          <a:prstGeom prst="rect">
            <a:avLst/>
          </a:prstGeom>
          <a:solidFill>
            <a:schemeClr val="accent6">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622300">
              <a:lnSpc>
                <a:spcPts val="2600"/>
              </a:lnSpc>
            </a:pPr>
            <a:endParaRPr lang="en-US" altLang="ja-JP" dirty="0" smtClean="0">
              <a:solidFill>
                <a:prstClr val="black"/>
              </a:solidFill>
              <a:latin typeface="Meiryo UI" pitchFamily="50" charset="-128"/>
              <a:ea typeface="Meiryo UI" pitchFamily="50" charset="-128"/>
              <a:cs typeface="Meiryo UI" pitchFamily="50" charset="-128"/>
            </a:endParaRPr>
          </a:p>
        </p:txBody>
      </p:sp>
      <p:sp>
        <p:nvSpPr>
          <p:cNvPr id="20" name="正方形/長方形 19"/>
          <p:cNvSpPr/>
          <p:nvPr/>
        </p:nvSpPr>
        <p:spPr>
          <a:xfrm>
            <a:off x="3995936" y="3649014"/>
            <a:ext cx="2016224" cy="31486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horz" rtlCol="0" anchor="ctr"/>
          <a:lstStyle/>
          <a:p>
            <a:pPr algn="ctr"/>
            <a:r>
              <a:rPr lang="en-US" altLang="ja-JP" sz="1600" b="1" dirty="0" smtClean="0">
                <a:solidFill>
                  <a:prstClr val="black"/>
                </a:solidFill>
                <a:latin typeface="HG丸ｺﾞｼｯｸM-PRO" pitchFamily="50" charset="-128"/>
                <a:ea typeface="HG丸ｺﾞｼｯｸM-PRO" pitchFamily="50" charset="-128"/>
              </a:rPr>
              <a:t>【</a:t>
            </a:r>
            <a:r>
              <a:rPr lang="ja-JP" altLang="en-US" sz="1600" b="1" dirty="0" smtClean="0">
                <a:solidFill>
                  <a:prstClr val="black"/>
                </a:solidFill>
                <a:latin typeface="HG丸ｺﾞｼｯｸM-PRO" pitchFamily="50" charset="-128"/>
                <a:ea typeface="HG丸ｺﾞｼｯｸM-PRO" pitchFamily="50" charset="-128"/>
              </a:rPr>
              <a:t>　権　限　</a:t>
            </a:r>
            <a:r>
              <a:rPr lang="en-US" altLang="ja-JP" sz="1600" b="1" dirty="0" smtClean="0">
                <a:solidFill>
                  <a:prstClr val="black"/>
                </a:solidFill>
                <a:latin typeface="HG丸ｺﾞｼｯｸM-PRO" pitchFamily="50" charset="-128"/>
                <a:ea typeface="HG丸ｺﾞｼｯｸM-PRO" pitchFamily="50" charset="-128"/>
              </a:rPr>
              <a:t>】</a:t>
            </a:r>
            <a:endParaRPr lang="ja-JP" altLang="en-US" sz="1600" b="1" dirty="0">
              <a:solidFill>
                <a:prstClr val="black"/>
              </a:solidFill>
              <a:latin typeface="HG丸ｺﾞｼｯｸM-PRO" pitchFamily="50" charset="-128"/>
              <a:ea typeface="HG丸ｺﾞｼｯｸM-PRO" pitchFamily="50" charset="-128"/>
            </a:endParaRPr>
          </a:p>
        </p:txBody>
      </p:sp>
      <p:sp>
        <p:nvSpPr>
          <p:cNvPr id="21" name="正方形/長方形 20"/>
          <p:cNvSpPr/>
          <p:nvPr/>
        </p:nvSpPr>
        <p:spPr>
          <a:xfrm>
            <a:off x="3635152" y="3953690"/>
            <a:ext cx="5292080" cy="216024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622300"/>
            <a:r>
              <a:rPr lang="ja-JP" altLang="en-US" sz="1400" dirty="0" smtClean="0">
                <a:solidFill>
                  <a:prstClr val="black"/>
                </a:solidFill>
                <a:latin typeface="Meiryo UI" pitchFamily="50" charset="-128"/>
                <a:ea typeface="Meiryo UI" pitchFamily="50" charset="-128"/>
                <a:cs typeface="Meiryo UI" pitchFamily="50" charset="-128"/>
              </a:rPr>
              <a:t>◆　下記事項について審議し、</a:t>
            </a:r>
            <a:r>
              <a:rPr lang="ja-JP" altLang="ja-JP" sz="1400" dirty="0" smtClean="0">
                <a:solidFill>
                  <a:prstClr val="black"/>
                </a:solidFill>
                <a:latin typeface="Meiryo UI" pitchFamily="50" charset="-128"/>
                <a:ea typeface="Meiryo UI" pitchFamily="50" charset="-128"/>
                <a:cs typeface="Meiryo UI" pitchFamily="50" charset="-128"/>
              </a:rPr>
              <a:t>市長</a:t>
            </a:r>
            <a:r>
              <a:rPr lang="ja-JP" altLang="en-US" sz="1400" dirty="0" smtClean="0">
                <a:solidFill>
                  <a:prstClr val="black"/>
                </a:solidFill>
                <a:latin typeface="Meiryo UI" pitchFamily="50" charset="-128"/>
                <a:ea typeface="Meiryo UI" pitchFamily="50" charset="-128"/>
                <a:cs typeface="Meiryo UI" pitchFamily="50" charset="-128"/>
              </a:rPr>
              <a:t>その他の</a:t>
            </a:r>
            <a:r>
              <a:rPr lang="ja-JP" altLang="ja-JP" sz="1400" dirty="0" smtClean="0">
                <a:solidFill>
                  <a:prstClr val="black"/>
                </a:solidFill>
                <a:latin typeface="Meiryo UI" pitchFamily="50" charset="-128"/>
                <a:ea typeface="Meiryo UI" pitchFamily="50" charset="-128"/>
                <a:cs typeface="Meiryo UI" pitchFamily="50" charset="-128"/>
              </a:rPr>
              <a:t>市の機関</a:t>
            </a:r>
            <a:endParaRPr lang="en-US" altLang="ja-JP" sz="1400" dirty="0" smtClean="0">
              <a:solidFill>
                <a:prstClr val="black"/>
              </a:solidFill>
              <a:latin typeface="Meiryo UI" pitchFamily="50" charset="-128"/>
              <a:ea typeface="Meiryo UI" pitchFamily="50" charset="-128"/>
              <a:cs typeface="Meiryo UI" pitchFamily="50" charset="-128"/>
            </a:endParaRPr>
          </a:p>
          <a:p>
            <a:pPr marL="622300"/>
            <a:r>
              <a:rPr lang="ja-JP" altLang="en-US" sz="1400" dirty="0" smtClean="0">
                <a:solidFill>
                  <a:prstClr val="black"/>
                </a:solidFill>
                <a:latin typeface="Meiryo UI" pitchFamily="50" charset="-128"/>
                <a:ea typeface="Meiryo UI" pitchFamily="50" charset="-128"/>
                <a:cs typeface="Meiryo UI" pitchFamily="50" charset="-128"/>
              </a:rPr>
              <a:t>　　（総合区長含む）</a:t>
            </a:r>
            <a:r>
              <a:rPr lang="ja-JP" altLang="ja-JP" sz="1400" dirty="0" smtClean="0">
                <a:solidFill>
                  <a:prstClr val="black"/>
                </a:solidFill>
                <a:latin typeface="Meiryo UI" pitchFamily="50" charset="-128"/>
                <a:ea typeface="Meiryo UI" pitchFamily="50" charset="-128"/>
                <a:cs typeface="Meiryo UI" pitchFamily="50" charset="-128"/>
              </a:rPr>
              <a:t>に意見を述べる</a:t>
            </a:r>
            <a:r>
              <a:rPr lang="ja-JP" altLang="en-US" sz="1400" dirty="0" smtClean="0">
                <a:solidFill>
                  <a:prstClr val="black"/>
                </a:solidFill>
                <a:latin typeface="Meiryo UI" pitchFamily="50" charset="-128"/>
                <a:ea typeface="Meiryo UI" pitchFamily="50" charset="-128"/>
                <a:cs typeface="Meiryo UI" pitchFamily="50" charset="-128"/>
              </a:rPr>
              <a:t>権限</a:t>
            </a:r>
            <a:endParaRPr lang="en-US" altLang="ja-JP" sz="1400" dirty="0" smtClean="0">
              <a:solidFill>
                <a:prstClr val="black"/>
              </a:solidFill>
              <a:latin typeface="Meiryo UI" pitchFamily="50" charset="-128"/>
              <a:ea typeface="Meiryo UI" pitchFamily="50" charset="-128"/>
              <a:cs typeface="Meiryo UI" pitchFamily="50" charset="-128"/>
            </a:endParaRPr>
          </a:p>
          <a:p>
            <a:pPr marL="622300"/>
            <a:endParaRPr lang="en-US" altLang="ja-JP" sz="400" dirty="0" smtClean="0">
              <a:solidFill>
                <a:prstClr val="black"/>
              </a:solidFill>
              <a:latin typeface="Meiryo UI" pitchFamily="50" charset="-128"/>
              <a:ea typeface="Meiryo UI" pitchFamily="50" charset="-128"/>
              <a:cs typeface="Meiryo UI" pitchFamily="50" charset="-128"/>
            </a:endParaRPr>
          </a:p>
          <a:p>
            <a:pPr marL="622300"/>
            <a:r>
              <a:rPr lang="ja-JP" altLang="en-US" sz="1200" dirty="0" smtClean="0">
                <a:solidFill>
                  <a:prstClr val="black"/>
                </a:solidFill>
                <a:latin typeface="Meiryo UI" pitchFamily="50" charset="-128"/>
                <a:ea typeface="Meiryo UI" pitchFamily="50" charset="-128"/>
                <a:cs typeface="Meiryo UI" pitchFamily="50" charset="-128"/>
              </a:rPr>
              <a:t>　　　◇</a:t>
            </a:r>
            <a:r>
              <a:rPr lang="ja-JP" altLang="ja-JP" sz="1200" dirty="0" smtClean="0">
                <a:solidFill>
                  <a:prstClr val="black"/>
                </a:solidFill>
                <a:latin typeface="Meiryo UI" pitchFamily="50" charset="-128"/>
                <a:ea typeface="Meiryo UI" pitchFamily="50" charset="-128"/>
                <a:cs typeface="Meiryo UI" pitchFamily="50" charset="-128"/>
              </a:rPr>
              <a:t>地域自治区の事務所が所掌する事務に関する事項</a:t>
            </a:r>
            <a:endParaRPr lang="en-US" altLang="ja-JP" sz="1200" dirty="0" smtClean="0">
              <a:solidFill>
                <a:prstClr val="black"/>
              </a:solidFill>
              <a:latin typeface="Meiryo UI" pitchFamily="50" charset="-128"/>
              <a:ea typeface="Meiryo UI" pitchFamily="50" charset="-128"/>
              <a:cs typeface="Meiryo UI" pitchFamily="50" charset="-128"/>
            </a:endParaRPr>
          </a:p>
          <a:p>
            <a:pPr marL="622300"/>
            <a:endParaRPr lang="en-US" altLang="ja-JP" sz="200" dirty="0" smtClean="0">
              <a:solidFill>
                <a:prstClr val="black"/>
              </a:solidFill>
              <a:latin typeface="Meiryo UI" pitchFamily="50" charset="-128"/>
              <a:ea typeface="Meiryo UI" pitchFamily="50" charset="-128"/>
              <a:cs typeface="Meiryo UI" pitchFamily="50" charset="-128"/>
            </a:endParaRPr>
          </a:p>
          <a:p>
            <a:pPr marL="622300"/>
            <a:r>
              <a:rPr lang="ja-JP" altLang="en-US" sz="1200" dirty="0" smtClean="0">
                <a:solidFill>
                  <a:prstClr val="black"/>
                </a:solidFill>
                <a:latin typeface="Meiryo UI" pitchFamily="50" charset="-128"/>
                <a:ea typeface="Meiryo UI" pitchFamily="50" charset="-128"/>
                <a:cs typeface="Meiryo UI" pitchFamily="50" charset="-128"/>
              </a:rPr>
              <a:t>　　　◇その</a:t>
            </a:r>
            <a:r>
              <a:rPr lang="ja-JP" altLang="ja-JP" sz="1200" dirty="0" smtClean="0">
                <a:solidFill>
                  <a:prstClr val="black"/>
                </a:solidFill>
                <a:latin typeface="Meiryo UI" pitchFamily="50" charset="-128"/>
                <a:ea typeface="Meiryo UI" pitchFamily="50" charset="-128"/>
                <a:cs typeface="Meiryo UI" pitchFamily="50" charset="-128"/>
              </a:rPr>
              <a:t>他、市が処理する地域自治区の区域に係る事務</a:t>
            </a:r>
            <a:r>
              <a:rPr lang="ja-JP" altLang="en-US" sz="1200" dirty="0" smtClean="0">
                <a:solidFill>
                  <a:prstClr val="black"/>
                </a:solidFill>
                <a:latin typeface="Meiryo UI" pitchFamily="50" charset="-128"/>
                <a:ea typeface="Meiryo UI" pitchFamily="50" charset="-128"/>
                <a:cs typeface="Meiryo UI" pitchFamily="50" charset="-128"/>
              </a:rPr>
              <a:t>に関する事項</a:t>
            </a:r>
            <a:endParaRPr lang="en-US" altLang="ja-JP" sz="1200" dirty="0" smtClean="0">
              <a:solidFill>
                <a:prstClr val="black"/>
              </a:solidFill>
              <a:latin typeface="Meiryo UI" pitchFamily="50" charset="-128"/>
              <a:ea typeface="Meiryo UI" pitchFamily="50" charset="-128"/>
              <a:cs typeface="Meiryo UI" pitchFamily="50" charset="-128"/>
            </a:endParaRPr>
          </a:p>
          <a:p>
            <a:pPr marL="622300"/>
            <a:endParaRPr lang="en-US" altLang="ja-JP" sz="200" dirty="0" smtClean="0">
              <a:solidFill>
                <a:prstClr val="black"/>
              </a:solidFill>
              <a:latin typeface="Meiryo UI" pitchFamily="50" charset="-128"/>
              <a:ea typeface="Meiryo UI" pitchFamily="50" charset="-128"/>
              <a:cs typeface="Meiryo UI" pitchFamily="50" charset="-128"/>
            </a:endParaRPr>
          </a:p>
          <a:p>
            <a:pPr marL="622300"/>
            <a:r>
              <a:rPr lang="ja-JP" altLang="en-US" sz="1200" dirty="0" smtClean="0">
                <a:solidFill>
                  <a:prstClr val="black"/>
                </a:solidFill>
                <a:latin typeface="Meiryo UI" pitchFamily="50" charset="-128"/>
                <a:ea typeface="Meiryo UI" pitchFamily="50" charset="-128"/>
                <a:cs typeface="Meiryo UI" pitchFamily="50" charset="-128"/>
              </a:rPr>
              <a:t>　　　◇</a:t>
            </a:r>
            <a:r>
              <a:rPr lang="ja-JP" altLang="ja-JP" sz="1200" dirty="0" smtClean="0">
                <a:solidFill>
                  <a:prstClr val="black"/>
                </a:solidFill>
                <a:latin typeface="Meiryo UI" pitchFamily="50" charset="-128"/>
                <a:ea typeface="Meiryo UI" pitchFamily="50" charset="-128"/>
                <a:cs typeface="Meiryo UI" pitchFamily="50" charset="-128"/>
              </a:rPr>
              <a:t>市の事務処理に</a:t>
            </a:r>
            <a:r>
              <a:rPr lang="ja-JP" altLang="en-US" sz="1200" dirty="0" smtClean="0">
                <a:solidFill>
                  <a:prstClr val="black"/>
                </a:solidFill>
                <a:latin typeface="Meiryo UI" pitchFamily="50" charset="-128"/>
                <a:ea typeface="Meiryo UI" pitchFamily="50" charset="-128"/>
                <a:cs typeface="Meiryo UI" pitchFamily="50" charset="-128"/>
              </a:rPr>
              <a:t>当たって</a:t>
            </a:r>
            <a:r>
              <a:rPr lang="ja-JP" altLang="ja-JP" sz="1200" dirty="0" smtClean="0">
                <a:solidFill>
                  <a:prstClr val="black"/>
                </a:solidFill>
                <a:latin typeface="Meiryo UI" pitchFamily="50" charset="-128"/>
                <a:ea typeface="Meiryo UI" pitchFamily="50" charset="-128"/>
                <a:cs typeface="Meiryo UI" pitchFamily="50" charset="-128"/>
              </a:rPr>
              <a:t>の地域自治区の住民との連携強化</a:t>
            </a:r>
            <a:r>
              <a:rPr lang="ja-JP" altLang="en-US" sz="1200" dirty="0" smtClean="0">
                <a:solidFill>
                  <a:prstClr val="black"/>
                </a:solidFill>
                <a:latin typeface="Meiryo UI" pitchFamily="50" charset="-128"/>
                <a:ea typeface="Meiryo UI" pitchFamily="50" charset="-128"/>
                <a:cs typeface="Meiryo UI" pitchFamily="50" charset="-128"/>
              </a:rPr>
              <a:t>に</a:t>
            </a:r>
            <a:endParaRPr lang="en-US" altLang="ja-JP" sz="1200" dirty="0" smtClean="0">
              <a:solidFill>
                <a:prstClr val="black"/>
              </a:solidFill>
              <a:latin typeface="Meiryo UI" pitchFamily="50" charset="-128"/>
              <a:ea typeface="Meiryo UI" pitchFamily="50" charset="-128"/>
              <a:cs typeface="Meiryo UI" pitchFamily="50" charset="-128"/>
            </a:endParaRPr>
          </a:p>
          <a:p>
            <a:pPr marL="622300"/>
            <a:r>
              <a:rPr lang="ja-JP" altLang="en-US" sz="1200" dirty="0" smtClean="0">
                <a:solidFill>
                  <a:prstClr val="black"/>
                </a:solidFill>
                <a:latin typeface="Meiryo UI" pitchFamily="50" charset="-128"/>
                <a:ea typeface="Meiryo UI" pitchFamily="50" charset="-128"/>
                <a:cs typeface="Meiryo UI" pitchFamily="50" charset="-128"/>
              </a:rPr>
              <a:t>　　　　 関する事項</a:t>
            </a:r>
            <a:endParaRPr lang="en-US" altLang="ja-JP" sz="1200" dirty="0" smtClean="0">
              <a:solidFill>
                <a:prstClr val="black"/>
              </a:solidFill>
              <a:latin typeface="Meiryo UI" pitchFamily="50" charset="-128"/>
              <a:ea typeface="Meiryo UI" pitchFamily="50" charset="-128"/>
              <a:cs typeface="Meiryo UI" pitchFamily="50" charset="-128"/>
            </a:endParaRPr>
          </a:p>
          <a:p>
            <a:pPr marL="622300"/>
            <a:endParaRPr lang="ja-JP" altLang="ja-JP" sz="900" dirty="0" smtClean="0">
              <a:solidFill>
                <a:prstClr val="black"/>
              </a:solidFill>
              <a:latin typeface="Meiryo UI" pitchFamily="50" charset="-128"/>
              <a:ea typeface="Meiryo UI" pitchFamily="50" charset="-128"/>
              <a:cs typeface="Meiryo UI" pitchFamily="50" charset="-128"/>
            </a:endParaRPr>
          </a:p>
          <a:p>
            <a:pPr marL="622300"/>
            <a:r>
              <a:rPr lang="ja-JP" altLang="en-US" sz="1400" dirty="0" smtClean="0">
                <a:solidFill>
                  <a:prstClr val="black"/>
                </a:solidFill>
                <a:latin typeface="Meiryo UI" pitchFamily="50" charset="-128"/>
                <a:ea typeface="Meiryo UI" pitchFamily="50" charset="-128"/>
                <a:cs typeface="Meiryo UI" pitchFamily="50" charset="-128"/>
              </a:rPr>
              <a:t>◆　</a:t>
            </a:r>
            <a:r>
              <a:rPr lang="ja-JP" altLang="ja-JP" sz="1400" dirty="0" smtClean="0">
                <a:solidFill>
                  <a:prstClr val="black"/>
                </a:solidFill>
                <a:latin typeface="Meiryo UI" pitchFamily="50" charset="-128"/>
                <a:ea typeface="Meiryo UI" pitchFamily="50" charset="-128"/>
                <a:cs typeface="Meiryo UI" pitchFamily="50" charset="-128"/>
              </a:rPr>
              <a:t>市長は、条例で定める重要事項で地域自治区の区域に</a:t>
            </a:r>
            <a:endParaRPr lang="en-US" altLang="ja-JP" sz="1400" dirty="0" smtClean="0">
              <a:solidFill>
                <a:prstClr val="black"/>
              </a:solidFill>
              <a:latin typeface="Meiryo UI" pitchFamily="50" charset="-128"/>
              <a:ea typeface="Meiryo UI" pitchFamily="50" charset="-128"/>
              <a:cs typeface="Meiryo UI" pitchFamily="50" charset="-128"/>
            </a:endParaRPr>
          </a:p>
          <a:p>
            <a:pPr marL="622300"/>
            <a:r>
              <a:rPr lang="ja-JP" altLang="en-US" sz="1400" dirty="0" smtClean="0">
                <a:solidFill>
                  <a:prstClr val="black"/>
                </a:solidFill>
                <a:latin typeface="Meiryo UI" pitchFamily="50" charset="-128"/>
                <a:ea typeface="Meiryo UI" pitchFamily="50" charset="-128"/>
                <a:cs typeface="Meiryo UI" pitchFamily="50" charset="-128"/>
              </a:rPr>
              <a:t>　　 </a:t>
            </a:r>
            <a:r>
              <a:rPr lang="ja-JP" altLang="ja-JP" sz="1400" dirty="0" smtClean="0">
                <a:solidFill>
                  <a:prstClr val="black"/>
                </a:solidFill>
                <a:latin typeface="Meiryo UI" pitchFamily="50" charset="-128"/>
                <a:ea typeface="Meiryo UI" pitchFamily="50" charset="-128"/>
                <a:cs typeface="Meiryo UI" pitchFamily="50" charset="-128"/>
              </a:rPr>
              <a:t>係るものを決定・変更する場合は、あらかじめ、地域協議会</a:t>
            </a:r>
            <a:endParaRPr lang="en-US" altLang="ja-JP" sz="1400" dirty="0" smtClean="0">
              <a:solidFill>
                <a:prstClr val="black"/>
              </a:solidFill>
              <a:latin typeface="Meiryo UI" pitchFamily="50" charset="-128"/>
              <a:ea typeface="Meiryo UI" pitchFamily="50" charset="-128"/>
              <a:cs typeface="Meiryo UI" pitchFamily="50" charset="-128"/>
            </a:endParaRPr>
          </a:p>
          <a:p>
            <a:pPr marL="622300"/>
            <a:r>
              <a:rPr lang="en-US" altLang="ja-JP" sz="1400" dirty="0" smtClean="0">
                <a:solidFill>
                  <a:prstClr val="black"/>
                </a:solidFill>
                <a:latin typeface="Meiryo UI" pitchFamily="50" charset="-128"/>
                <a:ea typeface="Meiryo UI" pitchFamily="50" charset="-128"/>
                <a:cs typeface="Meiryo UI" pitchFamily="50" charset="-128"/>
              </a:rPr>
              <a:t>     </a:t>
            </a:r>
            <a:r>
              <a:rPr lang="ja-JP" altLang="ja-JP" sz="1400" dirty="0" smtClean="0">
                <a:solidFill>
                  <a:prstClr val="black"/>
                </a:solidFill>
                <a:latin typeface="Meiryo UI" pitchFamily="50" charset="-128"/>
                <a:ea typeface="Meiryo UI" pitchFamily="50" charset="-128"/>
                <a:cs typeface="Meiryo UI" pitchFamily="50" charset="-128"/>
              </a:rPr>
              <a:t>の意見を</a:t>
            </a:r>
            <a:r>
              <a:rPr lang="ja-JP" altLang="en-US" sz="1400" dirty="0" smtClean="0">
                <a:solidFill>
                  <a:prstClr val="black"/>
                </a:solidFill>
                <a:latin typeface="Meiryo UI" pitchFamily="50" charset="-128"/>
                <a:ea typeface="Meiryo UI" pitchFamily="50" charset="-128"/>
                <a:cs typeface="Meiryo UI" pitchFamily="50" charset="-128"/>
              </a:rPr>
              <a:t>聴</a:t>
            </a:r>
            <a:r>
              <a:rPr lang="ja-JP" altLang="ja-JP" sz="1400" dirty="0" smtClean="0">
                <a:solidFill>
                  <a:prstClr val="black"/>
                </a:solidFill>
                <a:latin typeface="Meiryo UI" pitchFamily="50" charset="-128"/>
                <a:ea typeface="Meiryo UI" pitchFamily="50" charset="-128"/>
                <a:cs typeface="Meiryo UI" pitchFamily="50" charset="-128"/>
              </a:rPr>
              <a:t>かなければならな</a:t>
            </a:r>
            <a:r>
              <a:rPr lang="ja-JP" altLang="en-US" sz="1400" dirty="0" smtClean="0">
                <a:solidFill>
                  <a:prstClr val="black"/>
                </a:solidFill>
                <a:latin typeface="Meiryo UI" pitchFamily="50" charset="-128"/>
                <a:ea typeface="Meiryo UI" pitchFamily="50" charset="-128"/>
                <a:cs typeface="Meiryo UI" pitchFamily="50" charset="-128"/>
              </a:rPr>
              <a:t>い</a:t>
            </a:r>
            <a:endParaRPr lang="en-US" altLang="ja-JP" sz="1400" dirty="0" smtClean="0">
              <a:solidFill>
                <a:prstClr val="black"/>
              </a:solidFill>
              <a:latin typeface="Meiryo UI" pitchFamily="50" charset="-128"/>
              <a:ea typeface="Meiryo UI" pitchFamily="50" charset="-128"/>
              <a:cs typeface="Meiryo UI" pitchFamily="50" charset="-128"/>
            </a:endParaRPr>
          </a:p>
        </p:txBody>
      </p:sp>
      <p:sp>
        <p:nvSpPr>
          <p:cNvPr id="25" name="右矢印 24"/>
          <p:cNvSpPr/>
          <p:nvPr/>
        </p:nvSpPr>
        <p:spPr>
          <a:xfrm>
            <a:off x="4355976" y="6115443"/>
            <a:ext cx="216024" cy="446035"/>
          </a:xfrm>
          <a:prstGeom prst="rightArrow">
            <a:avLst>
              <a:gd name="adj1" fmla="val 50000"/>
              <a:gd name="adj2" fmla="val 114286"/>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26" name="テキスト ボックス 25"/>
          <p:cNvSpPr txBox="1"/>
          <p:nvPr/>
        </p:nvSpPr>
        <p:spPr>
          <a:xfrm>
            <a:off x="-194175" y="2294289"/>
            <a:ext cx="5217337" cy="369332"/>
          </a:xfrm>
          <a:prstGeom prst="rect">
            <a:avLst/>
          </a:prstGeom>
          <a:noFill/>
        </p:spPr>
        <p:txBody>
          <a:bodyPr wrap="square" rtlCol="0">
            <a:spAutoFit/>
          </a:bodyPr>
          <a:lstStyle/>
          <a:p>
            <a:r>
              <a:rPr lang="ja-JP" altLang="en-US" b="1"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（３）地域自治区の事務</a:t>
            </a:r>
            <a:endParaRPr lang="en-US" altLang="ja-JP" b="1" dirty="0" smtClean="0">
              <a:solidFill>
                <a:prstClr val="black"/>
              </a:solidFill>
              <a:latin typeface="Meiryo UI" pitchFamily="50" charset="-128"/>
              <a:ea typeface="Meiryo UI" pitchFamily="50" charset="-128"/>
              <a:cs typeface="Meiryo UI" pitchFamily="50" charset="-128"/>
            </a:endParaRPr>
          </a:p>
        </p:txBody>
      </p:sp>
      <p:sp>
        <p:nvSpPr>
          <p:cNvPr id="27" name="正方形/長方形 26"/>
          <p:cNvSpPr/>
          <p:nvPr/>
        </p:nvSpPr>
        <p:spPr>
          <a:xfrm>
            <a:off x="179512" y="2651435"/>
            <a:ext cx="8784976" cy="561541"/>
          </a:xfrm>
          <a:prstGeom prst="rect">
            <a:avLst/>
          </a:prstGeom>
          <a:solidFill>
            <a:schemeClr val="accent6">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p>
            <a:r>
              <a:rPr lang="ja-JP" altLang="en-US" sz="1400" dirty="0" smtClean="0">
                <a:solidFill>
                  <a:prstClr val="black"/>
                </a:solidFill>
                <a:latin typeface="Meiryo UI" pitchFamily="50" charset="-128"/>
                <a:ea typeface="Meiryo UI" pitchFamily="50" charset="-128"/>
                <a:cs typeface="Meiryo UI" pitchFamily="50" charset="-128"/>
              </a:rPr>
              <a:t>◆　</a:t>
            </a:r>
            <a:r>
              <a:rPr lang="ja-JP" altLang="en-US" sz="1400" spc="-30" dirty="0" smtClean="0">
                <a:solidFill>
                  <a:prstClr val="black"/>
                </a:solidFill>
                <a:latin typeface="Meiryo UI" pitchFamily="50" charset="-128"/>
                <a:ea typeface="Meiryo UI" pitchFamily="50" charset="-128"/>
                <a:cs typeface="Meiryo UI" pitchFamily="50" charset="-128"/>
              </a:rPr>
              <a:t>地域自治区に分掌させ得る事務の範囲は、市町村長の権限に属する事務全般　</a:t>
            </a:r>
            <a:r>
              <a:rPr lang="ja-JP" altLang="en-US" sz="1200" dirty="0" smtClean="0">
                <a:solidFill>
                  <a:prstClr val="black"/>
                </a:solidFill>
                <a:latin typeface="Meiryo UI" pitchFamily="50" charset="-128"/>
                <a:ea typeface="Meiryo UI" pitchFamily="50" charset="-128"/>
                <a:cs typeface="Meiryo UI" pitchFamily="50" charset="-128"/>
              </a:rPr>
              <a:t>（地域協議会の事務局に限定されない）</a:t>
            </a:r>
            <a:endParaRPr lang="en-US" altLang="ja-JP" sz="1200" dirty="0" smtClean="0">
              <a:solidFill>
                <a:prstClr val="black"/>
              </a:solidFill>
              <a:latin typeface="Meiryo UI" pitchFamily="50" charset="-128"/>
              <a:ea typeface="Meiryo UI" pitchFamily="50" charset="-128"/>
              <a:cs typeface="Meiryo UI" pitchFamily="50" charset="-128"/>
            </a:endParaRPr>
          </a:p>
          <a:p>
            <a:endParaRPr lang="en-US" altLang="ja-JP" sz="200" dirty="0" smtClean="0">
              <a:solidFill>
                <a:prstClr val="black"/>
              </a:solidFill>
              <a:latin typeface="Meiryo UI" pitchFamily="50" charset="-128"/>
              <a:ea typeface="Meiryo UI" pitchFamily="50" charset="-128"/>
              <a:cs typeface="Meiryo UI" pitchFamily="50" charset="-128"/>
            </a:endParaRPr>
          </a:p>
          <a:p>
            <a:r>
              <a:rPr lang="ja-JP" altLang="en-US" sz="1400" dirty="0" smtClean="0">
                <a:solidFill>
                  <a:prstClr val="black"/>
                </a:solidFill>
                <a:latin typeface="Meiryo UI" pitchFamily="50" charset="-128"/>
                <a:ea typeface="Meiryo UI" pitchFamily="50" charset="-128"/>
                <a:cs typeface="Meiryo UI" pitchFamily="50" charset="-128"/>
              </a:rPr>
              <a:t>◆  </a:t>
            </a:r>
            <a:r>
              <a:rPr lang="ja-JP" altLang="ja-JP" sz="1400" dirty="0" smtClean="0">
                <a:solidFill>
                  <a:prstClr val="black"/>
                </a:solidFill>
                <a:latin typeface="Meiryo UI" pitchFamily="50" charset="-128"/>
                <a:ea typeface="Meiryo UI" pitchFamily="50" charset="-128"/>
                <a:cs typeface="Meiryo UI" pitchFamily="50" charset="-128"/>
              </a:rPr>
              <a:t>事務所を設置し、事務所の長は市町村</a:t>
            </a:r>
            <a:r>
              <a:rPr lang="ja-JP" altLang="en-US" sz="1400" dirty="0" smtClean="0">
                <a:solidFill>
                  <a:prstClr val="black"/>
                </a:solidFill>
                <a:latin typeface="Meiryo UI" pitchFamily="50" charset="-128"/>
                <a:ea typeface="Meiryo UI" pitchFamily="50" charset="-128"/>
                <a:cs typeface="Meiryo UI" pitchFamily="50" charset="-128"/>
              </a:rPr>
              <a:t>長</a:t>
            </a:r>
            <a:r>
              <a:rPr lang="ja-JP" altLang="ja-JP" sz="1400" dirty="0" smtClean="0">
                <a:solidFill>
                  <a:prstClr val="black"/>
                </a:solidFill>
                <a:latin typeface="Meiryo UI" pitchFamily="50" charset="-128"/>
                <a:ea typeface="Meiryo UI" pitchFamily="50" charset="-128"/>
                <a:cs typeface="Meiryo UI" pitchFamily="50" charset="-128"/>
              </a:rPr>
              <a:t>の補助機関である職員が充てられる</a:t>
            </a:r>
            <a:endParaRPr lang="ja-JP" altLang="en-US" sz="1200" dirty="0" smtClean="0">
              <a:solidFill>
                <a:prstClr val="black"/>
              </a:solidFill>
              <a:latin typeface="Meiryo UI" pitchFamily="50" charset="-128"/>
              <a:ea typeface="Meiryo UI" pitchFamily="50" charset="-128"/>
              <a:cs typeface="Meiryo UI" pitchFamily="50" charset="-128"/>
            </a:endParaRPr>
          </a:p>
        </p:txBody>
      </p:sp>
      <p:sp>
        <p:nvSpPr>
          <p:cNvPr id="28" name="正方形/長方形 27"/>
          <p:cNvSpPr/>
          <p:nvPr/>
        </p:nvSpPr>
        <p:spPr>
          <a:xfrm>
            <a:off x="4644008" y="6116881"/>
            <a:ext cx="4285397" cy="459023"/>
          </a:xfrm>
          <a:prstGeom prst="rect">
            <a:avLst/>
          </a:prstGeom>
          <a:ln>
            <a:prstDash val="sysDash"/>
          </a:ln>
        </p:spPr>
        <p:style>
          <a:lnRef idx="2">
            <a:schemeClr val="accent6"/>
          </a:lnRef>
          <a:fillRef idx="1">
            <a:schemeClr val="lt1"/>
          </a:fillRef>
          <a:effectRef idx="0">
            <a:schemeClr val="accent6"/>
          </a:effectRef>
          <a:fontRef idx="minor">
            <a:schemeClr val="dk1"/>
          </a:fontRef>
        </p:style>
        <p:txBody>
          <a:bodyPr rtlCol="0" anchor="ctr"/>
          <a:lstStyle/>
          <a:p>
            <a:pPr marL="174625"/>
            <a:r>
              <a:rPr lang="ja-JP" altLang="ja-JP" sz="1300" dirty="0" smtClean="0">
                <a:solidFill>
                  <a:prstClr val="black"/>
                </a:solidFill>
                <a:latin typeface="Meiryo UI" pitchFamily="50" charset="-128"/>
                <a:ea typeface="Meiryo UI" pitchFamily="50" charset="-128"/>
                <a:cs typeface="Meiryo UI" pitchFamily="50" charset="-128"/>
              </a:rPr>
              <a:t>市長その他の市の機関は、</a:t>
            </a:r>
            <a:r>
              <a:rPr lang="ja-JP" altLang="en-US" sz="1300" dirty="0" smtClean="0">
                <a:solidFill>
                  <a:prstClr val="black"/>
                </a:solidFill>
                <a:latin typeface="Meiryo UI" pitchFamily="50" charset="-128"/>
                <a:ea typeface="Meiryo UI" pitchFamily="50" charset="-128"/>
                <a:cs typeface="Meiryo UI" pitchFamily="50" charset="-128"/>
              </a:rPr>
              <a:t>上記</a:t>
            </a:r>
            <a:r>
              <a:rPr lang="ja-JP" altLang="ja-JP" sz="1300" dirty="0" smtClean="0">
                <a:solidFill>
                  <a:prstClr val="black"/>
                </a:solidFill>
                <a:latin typeface="Meiryo UI" pitchFamily="50" charset="-128"/>
                <a:ea typeface="Meiryo UI" pitchFamily="50" charset="-128"/>
                <a:cs typeface="Meiryo UI" pitchFamily="50" charset="-128"/>
              </a:rPr>
              <a:t>意見を勘案し、必要が</a:t>
            </a:r>
            <a:endParaRPr lang="en-US" altLang="ja-JP" sz="1300" dirty="0" smtClean="0">
              <a:solidFill>
                <a:prstClr val="black"/>
              </a:solidFill>
              <a:latin typeface="Meiryo UI" pitchFamily="50" charset="-128"/>
              <a:ea typeface="Meiryo UI" pitchFamily="50" charset="-128"/>
              <a:cs typeface="Meiryo UI" pitchFamily="50" charset="-128"/>
            </a:endParaRPr>
          </a:p>
          <a:p>
            <a:pPr marL="174625"/>
            <a:r>
              <a:rPr lang="ja-JP" altLang="ja-JP" sz="1300" dirty="0" smtClean="0">
                <a:solidFill>
                  <a:prstClr val="black"/>
                </a:solidFill>
                <a:latin typeface="Meiryo UI" pitchFamily="50" charset="-128"/>
                <a:ea typeface="Meiryo UI" pitchFamily="50" charset="-128"/>
                <a:cs typeface="Meiryo UI" pitchFamily="50" charset="-128"/>
              </a:rPr>
              <a:t>あると認めるときは、適切な措置を講じなければならない</a:t>
            </a:r>
            <a:endParaRPr lang="ja-JP" altLang="en-US" sz="1300" dirty="0">
              <a:solidFill>
                <a:prstClr val="white"/>
              </a:solidFill>
            </a:endParaRPr>
          </a:p>
        </p:txBody>
      </p:sp>
      <p:sp>
        <p:nvSpPr>
          <p:cNvPr id="24" name="正方形/長方形 27"/>
          <p:cNvSpPr>
            <a:spLocks noChangeArrowheads="1"/>
          </p:cNvSpPr>
          <p:nvPr/>
        </p:nvSpPr>
        <p:spPr bwMode="auto">
          <a:xfrm>
            <a:off x="8112125" y="6594337"/>
            <a:ext cx="1031875" cy="261937"/>
          </a:xfrm>
          <a:prstGeom prst="rect">
            <a:avLst/>
          </a:prstGeom>
          <a:noFill/>
          <a:ln w="9525">
            <a:noFill/>
            <a:miter lim="800000"/>
            <a:headEnd/>
            <a:tailEnd/>
          </a:ln>
        </p:spPr>
        <p:txBody>
          <a:bodyPr>
            <a:spAutoFit/>
          </a:bodyPr>
          <a:lstStyle/>
          <a:p>
            <a:pPr algn="r"/>
            <a:r>
              <a:rPr lang="ja-JP" altLang="en-US" sz="1100" b="1" dirty="0">
                <a:solidFill>
                  <a:srgbClr val="000000"/>
                </a:solidFill>
                <a:latin typeface="ＭＳ Ｐゴシック" charset="-128"/>
                <a:ea typeface="Meiryo UI" pitchFamily="50" charset="-128"/>
                <a:cs typeface="Meiryo UI" pitchFamily="50" charset="-128"/>
              </a:rPr>
              <a:t> </a:t>
            </a:r>
            <a:r>
              <a:rPr lang="ja-JP" altLang="en-US" sz="1100" b="1" dirty="0" smtClean="0">
                <a:solidFill>
                  <a:srgbClr val="000000"/>
                </a:solidFill>
                <a:latin typeface="ＭＳ Ｐゴシック" charset="-128"/>
                <a:ea typeface="Meiryo UI" pitchFamily="50" charset="-128"/>
                <a:cs typeface="Meiryo UI" pitchFamily="50" charset="-128"/>
              </a:rPr>
              <a:t>地域</a:t>
            </a:r>
            <a:r>
              <a:rPr lang="en-US" altLang="ja-JP" sz="1100" b="1" dirty="0" smtClean="0">
                <a:solidFill>
                  <a:srgbClr val="000000"/>
                </a:solidFill>
                <a:latin typeface="ＭＳ Ｐゴシック" charset="-128"/>
                <a:ea typeface="Meiryo UI" pitchFamily="50" charset="-128"/>
                <a:cs typeface="Meiryo UI" pitchFamily="50" charset="-128"/>
              </a:rPr>
              <a:t>-</a:t>
            </a:r>
            <a:r>
              <a:rPr lang="ja-JP" altLang="en-US" sz="1100" b="1" dirty="0" smtClean="0">
                <a:solidFill>
                  <a:srgbClr val="000000"/>
                </a:solidFill>
                <a:latin typeface="ＭＳ Ｐゴシック" charset="-128"/>
                <a:ea typeface="Meiryo UI" pitchFamily="50" charset="-128"/>
                <a:cs typeface="Meiryo UI" pitchFamily="50" charset="-128"/>
              </a:rPr>
              <a:t>８</a:t>
            </a:r>
            <a:endParaRPr lang="ja-JP" altLang="en-US" sz="1200" b="1" dirty="0">
              <a:solidFill>
                <a:srgbClr val="000000"/>
              </a:solidFill>
              <a:latin typeface="ＭＳ Ｐゴシック" charset="-128"/>
              <a:ea typeface="Meiryo UI" pitchFamily="50" charset="-128"/>
              <a:cs typeface="Meiryo UI" pitchFamily="50" charset="-128"/>
            </a:endParaRPr>
          </a:p>
        </p:txBody>
      </p:sp>
      <p:sp>
        <p:nvSpPr>
          <p:cNvPr id="30" name="正方形/長方形 29"/>
          <p:cNvSpPr/>
          <p:nvPr/>
        </p:nvSpPr>
        <p:spPr>
          <a:xfrm>
            <a:off x="-36512" y="3645024"/>
            <a:ext cx="2556284" cy="28803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horz" rtlCol="0" anchor="ctr"/>
          <a:lstStyle/>
          <a:p>
            <a:r>
              <a:rPr lang="en-US" altLang="ja-JP" sz="1600" b="1" dirty="0" smtClean="0">
                <a:solidFill>
                  <a:prstClr val="black"/>
                </a:solidFill>
                <a:latin typeface="HG丸ｺﾞｼｯｸM-PRO" pitchFamily="50" charset="-128"/>
                <a:ea typeface="HG丸ｺﾞｼｯｸM-PRO" pitchFamily="50" charset="-128"/>
              </a:rPr>
              <a:t>  【</a:t>
            </a:r>
            <a:r>
              <a:rPr lang="ja-JP" altLang="en-US" sz="1600" b="1" dirty="0" smtClean="0">
                <a:solidFill>
                  <a:prstClr val="black"/>
                </a:solidFill>
                <a:latin typeface="HG丸ｺﾞｼｯｸM-PRO" pitchFamily="50" charset="-128"/>
                <a:ea typeface="HG丸ｺﾞｼｯｸM-PRO" pitchFamily="50" charset="-128"/>
              </a:rPr>
              <a:t> </a:t>
            </a:r>
            <a:r>
              <a:rPr lang="ja-JP" altLang="en-US" sz="1600" b="1" spc="300" dirty="0" smtClean="0">
                <a:solidFill>
                  <a:prstClr val="black"/>
                </a:solidFill>
                <a:latin typeface="HG丸ｺﾞｼｯｸM-PRO" pitchFamily="50" charset="-128"/>
                <a:ea typeface="HG丸ｺﾞｼｯｸM-PRO" pitchFamily="50" charset="-128"/>
              </a:rPr>
              <a:t>位置づけ</a:t>
            </a:r>
            <a:r>
              <a:rPr lang="en-US" altLang="ja-JP" sz="1600" b="1" dirty="0" smtClean="0">
                <a:solidFill>
                  <a:prstClr val="black"/>
                </a:solidFill>
                <a:latin typeface="HG丸ｺﾞｼｯｸM-PRO" pitchFamily="50" charset="-128"/>
                <a:ea typeface="HG丸ｺﾞｼｯｸM-PRO" pitchFamily="50" charset="-128"/>
              </a:rPr>
              <a:t>】 </a:t>
            </a:r>
            <a:endParaRPr lang="ja-JP" altLang="en-US" sz="1600" b="1" dirty="0">
              <a:solidFill>
                <a:prstClr val="black"/>
              </a:solidFill>
              <a:latin typeface="HG丸ｺﾞｼｯｸM-PRO" pitchFamily="50" charset="-128"/>
              <a:ea typeface="HG丸ｺﾞｼｯｸM-PRO" pitchFamily="50" charset="-128"/>
            </a:endParaRPr>
          </a:p>
        </p:txBody>
      </p:sp>
      <p:sp>
        <p:nvSpPr>
          <p:cNvPr id="32" name="正方形/長方形 31"/>
          <p:cNvSpPr/>
          <p:nvPr/>
        </p:nvSpPr>
        <p:spPr>
          <a:xfrm>
            <a:off x="-468560" y="3717032"/>
            <a:ext cx="4968552" cy="79208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627063"/>
            <a:r>
              <a:rPr lang="ja-JP" altLang="en-US" sz="1400" dirty="0" smtClean="0">
                <a:solidFill>
                  <a:prstClr val="black"/>
                </a:solidFill>
                <a:latin typeface="Meiryo UI" pitchFamily="50" charset="-128"/>
                <a:ea typeface="Meiryo UI" pitchFamily="50" charset="-128"/>
                <a:cs typeface="Meiryo UI" pitchFamily="50" charset="-128"/>
              </a:rPr>
              <a:t>◆　</a:t>
            </a:r>
            <a:r>
              <a:rPr lang="ja-JP" altLang="en-US" sz="1400" dirty="0">
                <a:solidFill>
                  <a:prstClr val="black"/>
                </a:solidFill>
                <a:latin typeface="Meiryo UI" pitchFamily="50" charset="-128"/>
                <a:ea typeface="Meiryo UI" pitchFamily="50" charset="-128"/>
                <a:cs typeface="Meiryo UI" pitchFamily="50" charset="-128"/>
              </a:rPr>
              <a:t>附属</a:t>
            </a:r>
            <a:r>
              <a:rPr lang="ja-JP" altLang="en-US" sz="1400" dirty="0" smtClean="0">
                <a:solidFill>
                  <a:prstClr val="black"/>
                </a:solidFill>
                <a:latin typeface="Meiryo UI" pitchFamily="50" charset="-128"/>
                <a:ea typeface="Meiryo UI" pitchFamily="50" charset="-128"/>
                <a:cs typeface="Meiryo UI" pitchFamily="50" charset="-128"/>
              </a:rPr>
              <a:t>機関（合議体として意思決定を行う）</a:t>
            </a:r>
            <a:endParaRPr lang="en-US" altLang="ja-JP" sz="1400" dirty="0" smtClean="0">
              <a:solidFill>
                <a:prstClr val="black"/>
              </a:solidFill>
              <a:latin typeface="Meiryo UI" pitchFamily="50" charset="-128"/>
              <a:ea typeface="Meiryo UI" pitchFamily="50" charset="-128"/>
              <a:cs typeface="Meiryo UI" pitchFamily="50" charset="-128"/>
            </a:endParaRPr>
          </a:p>
        </p:txBody>
      </p:sp>
    </p:spTree>
    <p:extLst>
      <p:ext uri="{BB962C8B-B14F-4D97-AF65-F5344CB8AC3E}">
        <p14:creationId xmlns="" xmlns:p14="http://schemas.microsoft.com/office/powerpoint/2010/main" val="3162568198"/>
      </p:ext>
    </p:extLst>
  </p:cSld>
  <p:clrMapOvr>
    <a:masterClrMapping/>
  </p:clrMapOvr>
  <p:timing>
    <p:tnLst>
      <p:par>
        <p:cTn id="1" dur="indefinite" restart="never" nodeType="tmRoot"/>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グループ化 4"/>
          <p:cNvGrpSpPr/>
          <p:nvPr/>
        </p:nvGrpSpPr>
        <p:grpSpPr>
          <a:xfrm>
            <a:off x="258201" y="874611"/>
            <a:ext cx="8731424" cy="5120233"/>
            <a:chOff x="0" y="0"/>
            <a:chExt cx="11077575" cy="6496050"/>
          </a:xfrm>
        </p:grpSpPr>
        <p:pic>
          <p:nvPicPr>
            <p:cNvPr id="6" name="Picture 4"/>
            <p:cNvPicPr>
              <a:picLocks noChangeAspect="1" noChangeArrowheads="1"/>
            </p:cNvPicPr>
            <p:nvPr/>
          </p:nvPicPr>
          <p:blipFill>
            <a:blip r:embed="rId2" cstate="print"/>
            <a:srcRect/>
            <a:stretch>
              <a:fillRect/>
            </a:stretch>
          </p:blipFill>
          <p:spPr bwMode="auto">
            <a:xfrm>
              <a:off x="0" y="0"/>
              <a:ext cx="11077575" cy="6181725"/>
            </a:xfrm>
            <a:prstGeom prst="rect">
              <a:avLst/>
            </a:prstGeom>
            <a:noFill/>
          </p:spPr>
        </p:pic>
        <p:pic>
          <p:nvPicPr>
            <p:cNvPr id="7" name="Picture 5"/>
            <p:cNvPicPr>
              <a:picLocks noChangeAspect="1" noChangeArrowheads="1"/>
            </p:cNvPicPr>
            <p:nvPr/>
          </p:nvPicPr>
          <p:blipFill>
            <a:blip r:embed="rId3" cstate="print"/>
            <a:srcRect/>
            <a:stretch>
              <a:fillRect/>
            </a:stretch>
          </p:blipFill>
          <p:spPr bwMode="auto">
            <a:xfrm>
              <a:off x="9525" y="6172200"/>
              <a:ext cx="3009900" cy="323850"/>
            </a:xfrm>
            <a:prstGeom prst="rect">
              <a:avLst/>
            </a:prstGeom>
            <a:noFill/>
          </p:spPr>
        </p:pic>
      </p:grpSp>
      <p:sp>
        <p:nvSpPr>
          <p:cNvPr id="8" name="正方形/長方形 7"/>
          <p:cNvSpPr/>
          <p:nvPr/>
        </p:nvSpPr>
        <p:spPr>
          <a:xfrm>
            <a:off x="2987824" y="5691728"/>
            <a:ext cx="6264696" cy="43204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800" dirty="0" smtClean="0">
                <a:solidFill>
                  <a:schemeClr val="tx1"/>
                </a:solidFill>
              </a:rPr>
              <a:t>について、 「人口及び将来推計人口」においては最大値及び最小値を、「分区・合区の変遷」においては当時の同じ区を太囲いにて表示。</a:t>
            </a:r>
            <a:endParaRPr kumimoji="1" lang="ja-JP" altLang="en-US" sz="800" dirty="0">
              <a:solidFill>
                <a:schemeClr val="tx1"/>
              </a:solidFill>
            </a:endParaRPr>
          </a:p>
        </p:txBody>
      </p:sp>
      <p:sp>
        <p:nvSpPr>
          <p:cNvPr id="10" name="正方形/長方形 9"/>
          <p:cNvSpPr/>
          <p:nvPr/>
        </p:nvSpPr>
        <p:spPr>
          <a:xfrm>
            <a:off x="2760365" y="5836503"/>
            <a:ext cx="409575" cy="161925"/>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l"/>
            <a:endParaRPr kumimoji="1" lang="ja-JP" altLang="en-US" sz="1100"/>
          </a:p>
        </p:txBody>
      </p:sp>
      <p:sp>
        <p:nvSpPr>
          <p:cNvPr id="11" name="正方形/長方形 10"/>
          <p:cNvSpPr/>
          <p:nvPr/>
        </p:nvSpPr>
        <p:spPr>
          <a:xfrm>
            <a:off x="539552" y="6165304"/>
            <a:ext cx="6264696" cy="43204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altLang="ja-JP" sz="900" dirty="0" smtClean="0">
                <a:solidFill>
                  <a:schemeClr val="tx1"/>
                </a:solidFill>
              </a:rPr>
              <a:t>※1</a:t>
            </a:r>
            <a:r>
              <a:rPr lang="ja-JP" altLang="en-US" sz="900" dirty="0" smtClean="0">
                <a:solidFill>
                  <a:schemeClr val="tx1"/>
                </a:solidFill>
              </a:rPr>
              <a:t>：平成</a:t>
            </a:r>
            <a:r>
              <a:rPr lang="en-US" altLang="ja-JP" sz="900" dirty="0" smtClean="0">
                <a:solidFill>
                  <a:schemeClr val="tx1"/>
                </a:solidFill>
              </a:rPr>
              <a:t>27</a:t>
            </a:r>
            <a:r>
              <a:rPr lang="ja-JP" altLang="en-US" sz="900" dirty="0" smtClean="0">
                <a:solidFill>
                  <a:schemeClr val="tx1"/>
                </a:solidFill>
              </a:rPr>
              <a:t>年国勢調査結果による。</a:t>
            </a:r>
            <a:endParaRPr lang="en-US" altLang="ja-JP" sz="900" dirty="0" smtClean="0">
              <a:solidFill>
                <a:schemeClr val="tx1"/>
              </a:solidFill>
            </a:endParaRPr>
          </a:p>
          <a:p>
            <a:r>
              <a:rPr lang="en-US" altLang="ja-JP" sz="900" dirty="0" smtClean="0">
                <a:solidFill>
                  <a:schemeClr val="tx1"/>
                </a:solidFill>
              </a:rPr>
              <a:t>※2</a:t>
            </a:r>
            <a:r>
              <a:rPr lang="ja-JP" altLang="en-US" sz="900" dirty="0" smtClean="0">
                <a:solidFill>
                  <a:schemeClr val="tx1"/>
                </a:solidFill>
              </a:rPr>
              <a:t>：平成</a:t>
            </a:r>
            <a:r>
              <a:rPr lang="en-US" altLang="ja-JP" sz="900" dirty="0" smtClean="0">
                <a:solidFill>
                  <a:schemeClr val="tx1"/>
                </a:solidFill>
              </a:rPr>
              <a:t>22</a:t>
            </a:r>
            <a:r>
              <a:rPr lang="ja-JP" altLang="en-US" sz="900" dirty="0" smtClean="0">
                <a:solidFill>
                  <a:schemeClr val="tx1"/>
                </a:solidFill>
              </a:rPr>
              <a:t>年国勢調査を基に平成</a:t>
            </a:r>
            <a:r>
              <a:rPr lang="en-US" altLang="ja-JP" sz="900" dirty="0" smtClean="0">
                <a:solidFill>
                  <a:schemeClr val="tx1"/>
                </a:solidFill>
              </a:rPr>
              <a:t>25</a:t>
            </a:r>
            <a:r>
              <a:rPr lang="ja-JP" altLang="en-US" sz="900" dirty="0" smtClean="0">
                <a:solidFill>
                  <a:schemeClr val="tx1"/>
                </a:solidFill>
              </a:rPr>
              <a:t>年</a:t>
            </a:r>
            <a:r>
              <a:rPr lang="en-US" altLang="ja-JP" sz="900" dirty="0" smtClean="0">
                <a:solidFill>
                  <a:schemeClr val="tx1"/>
                </a:solidFill>
              </a:rPr>
              <a:t>10</a:t>
            </a:r>
            <a:r>
              <a:rPr lang="ja-JP" altLang="en-US" sz="900" dirty="0" smtClean="0">
                <a:solidFill>
                  <a:schemeClr val="tx1"/>
                </a:solidFill>
              </a:rPr>
              <a:t>月１日の人口を推計し、これを将来推計の基準人口とした。（平成</a:t>
            </a:r>
            <a:r>
              <a:rPr lang="en-US" altLang="ja-JP" sz="900" dirty="0" smtClean="0">
                <a:solidFill>
                  <a:schemeClr val="tx1"/>
                </a:solidFill>
              </a:rPr>
              <a:t>26</a:t>
            </a:r>
            <a:r>
              <a:rPr lang="ja-JP" altLang="en-US" sz="900" dirty="0" smtClean="0">
                <a:solidFill>
                  <a:schemeClr val="tx1"/>
                </a:solidFill>
              </a:rPr>
              <a:t>年</a:t>
            </a:r>
            <a:r>
              <a:rPr lang="en-US" altLang="ja-JP" sz="900" dirty="0" smtClean="0">
                <a:solidFill>
                  <a:schemeClr val="tx1"/>
                </a:solidFill>
              </a:rPr>
              <a:t>8</a:t>
            </a:r>
            <a:r>
              <a:rPr lang="ja-JP" altLang="en-US" sz="900" dirty="0" smtClean="0">
                <a:solidFill>
                  <a:schemeClr val="tx1"/>
                </a:solidFill>
              </a:rPr>
              <a:t>月推計）</a:t>
            </a:r>
            <a:endParaRPr lang="en-US" altLang="ja-JP" sz="900" dirty="0" smtClean="0">
              <a:solidFill>
                <a:schemeClr val="tx1"/>
              </a:solidFill>
            </a:endParaRPr>
          </a:p>
          <a:p>
            <a:r>
              <a:rPr lang="en-US" altLang="ja-JP" sz="900" dirty="0" smtClean="0">
                <a:solidFill>
                  <a:schemeClr val="tx1"/>
                </a:solidFill>
              </a:rPr>
              <a:t>※3</a:t>
            </a:r>
            <a:r>
              <a:rPr lang="ja-JP" altLang="en-US" sz="900" dirty="0" smtClean="0">
                <a:solidFill>
                  <a:schemeClr val="tx1"/>
                </a:solidFill>
              </a:rPr>
              <a:t>：面積は平成</a:t>
            </a:r>
            <a:r>
              <a:rPr lang="en-US" altLang="ja-JP" sz="900" dirty="0" smtClean="0">
                <a:solidFill>
                  <a:schemeClr val="tx1"/>
                </a:solidFill>
              </a:rPr>
              <a:t>27</a:t>
            </a:r>
            <a:r>
              <a:rPr lang="ja-JP" altLang="en-US" sz="900" dirty="0" smtClean="0">
                <a:solidFill>
                  <a:schemeClr val="tx1"/>
                </a:solidFill>
              </a:rPr>
              <a:t>年</a:t>
            </a:r>
            <a:r>
              <a:rPr lang="en-US" altLang="ja-JP" sz="900" dirty="0" smtClean="0">
                <a:solidFill>
                  <a:schemeClr val="tx1"/>
                </a:solidFill>
              </a:rPr>
              <a:t>10</a:t>
            </a:r>
            <a:r>
              <a:rPr lang="ja-JP" altLang="en-US" sz="900" dirty="0" smtClean="0">
                <a:solidFill>
                  <a:schemeClr val="tx1"/>
                </a:solidFill>
              </a:rPr>
              <a:t>月１日現在（国土地理院発表）。単位未満は四捨五入のため、各区の面積の合計は総数と一致しない。</a:t>
            </a:r>
            <a:endParaRPr kumimoji="1" lang="ja-JP" altLang="en-US" sz="900" dirty="0">
              <a:solidFill>
                <a:schemeClr val="tx1"/>
              </a:solidFill>
            </a:endParaRPr>
          </a:p>
        </p:txBody>
      </p:sp>
      <p:sp>
        <p:nvSpPr>
          <p:cNvPr id="14" name="正方形/長方形 13"/>
          <p:cNvSpPr/>
          <p:nvPr/>
        </p:nvSpPr>
        <p:spPr>
          <a:xfrm>
            <a:off x="0" y="0"/>
            <a:ext cx="9144000" cy="432000"/>
          </a:xfrm>
          <a:prstGeom prst="rect">
            <a:avLst/>
          </a:prstGeom>
          <a:gradFill>
            <a:gsLst>
              <a:gs pos="0">
                <a:schemeClr val="accent2">
                  <a:lumMod val="40000"/>
                  <a:lumOff val="60000"/>
                </a:schemeClr>
              </a:gs>
              <a:gs pos="50000">
                <a:schemeClr val="bg1"/>
              </a:gs>
              <a:gs pos="100000">
                <a:schemeClr val="accent2">
                  <a:lumMod val="40000"/>
                  <a:lumOff val="6000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r>
              <a:rPr lang="en-US" altLang="ja-JP" sz="2000" b="1" dirty="0" smtClean="0">
                <a:solidFill>
                  <a:prstClr val="black"/>
                </a:solidFill>
                <a:latin typeface="Meiryo UI" pitchFamily="50" charset="-128"/>
                <a:ea typeface="Meiryo UI" pitchFamily="50" charset="-128"/>
                <a:cs typeface="Meiryo UI" pitchFamily="50" charset="-128"/>
              </a:rPr>
              <a:t>1</a:t>
            </a:r>
            <a:r>
              <a:rPr lang="ja-JP" altLang="en-US" sz="2000" b="1" dirty="0" smtClean="0">
                <a:solidFill>
                  <a:prstClr val="black"/>
                </a:solidFill>
                <a:latin typeface="Meiryo UI" pitchFamily="50" charset="-128"/>
                <a:ea typeface="Meiryo UI" pitchFamily="50" charset="-128"/>
                <a:cs typeface="Meiryo UI" pitchFamily="50" charset="-128"/>
              </a:rPr>
              <a:t>　区割り・区の名称</a:t>
            </a:r>
          </a:p>
        </p:txBody>
      </p:sp>
      <p:sp>
        <p:nvSpPr>
          <p:cNvPr id="13" name="正方形/長方形 27"/>
          <p:cNvSpPr>
            <a:spLocks noChangeArrowheads="1"/>
          </p:cNvSpPr>
          <p:nvPr/>
        </p:nvSpPr>
        <p:spPr bwMode="auto">
          <a:xfrm>
            <a:off x="8112125" y="81765"/>
            <a:ext cx="1031875" cy="261937"/>
          </a:xfrm>
          <a:prstGeom prst="rect">
            <a:avLst/>
          </a:prstGeom>
          <a:noFill/>
          <a:ln w="9525">
            <a:noFill/>
            <a:miter lim="800000"/>
            <a:headEnd/>
            <a:tailEnd/>
          </a:ln>
        </p:spPr>
        <p:txBody>
          <a:bodyPr>
            <a:spAutoFit/>
          </a:bodyPr>
          <a:lstStyle/>
          <a:p>
            <a:pPr algn="r"/>
            <a:r>
              <a:rPr lang="ja-JP" altLang="en-US" sz="1100" b="1" dirty="0" smtClean="0">
                <a:solidFill>
                  <a:srgbClr val="000000"/>
                </a:solidFill>
                <a:latin typeface="ＭＳ Ｐゴシック" charset="-128"/>
                <a:ea typeface="Meiryo UI" pitchFamily="50" charset="-128"/>
                <a:cs typeface="Meiryo UI" pitchFamily="50" charset="-128"/>
              </a:rPr>
              <a:t> 区割</a:t>
            </a:r>
            <a:r>
              <a:rPr lang="en-US" altLang="ja-JP" sz="1100" b="1" dirty="0" smtClean="0">
                <a:solidFill>
                  <a:srgbClr val="000000"/>
                </a:solidFill>
                <a:latin typeface="ＭＳ Ｐゴシック" charset="-128"/>
                <a:ea typeface="Meiryo UI" pitchFamily="50" charset="-128"/>
                <a:cs typeface="Meiryo UI" pitchFamily="50" charset="-128"/>
              </a:rPr>
              <a:t>-</a:t>
            </a:r>
            <a:r>
              <a:rPr lang="ja-JP" altLang="en-US" sz="1100" b="1" dirty="0" smtClean="0">
                <a:solidFill>
                  <a:srgbClr val="000000"/>
                </a:solidFill>
                <a:latin typeface="ＭＳ Ｐゴシック" charset="-128"/>
                <a:ea typeface="Meiryo UI" pitchFamily="50" charset="-128"/>
                <a:cs typeface="Meiryo UI" pitchFamily="50" charset="-128"/>
              </a:rPr>
              <a:t>３</a:t>
            </a:r>
            <a:endParaRPr lang="ja-JP" altLang="en-US" sz="1200" b="1" dirty="0">
              <a:solidFill>
                <a:srgbClr val="000000"/>
              </a:solidFill>
              <a:latin typeface="ＭＳ Ｐゴシック" charset="-128"/>
              <a:ea typeface="Meiryo UI" pitchFamily="50" charset="-128"/>
              <a:cs typeface="Meiryo UI" pitchFamily="50" charset="-128"/>
            </a:endParaRPr>
          </a:p>
        </p:txBody>
      </p:sp>
      <p:sp>
        <p:nvSpPr>
          <p:cNvPr id="12" name="テキスト ボックス 11"/>
          <p:cNvSpPr txBox="1"/>
          <p:nvPr/>
        </p:nvSpPr>
        <p:spPr>
          <a:xfrm>
            <a:off x="-121196" y="476672"/>
            <a:ext cx="5217337" cy="400110"/>
          </a:xfrm>
          <a:prstGeom prst="rect">
            <a:avLst/>
          </a:prstGeom>
          <a:noFill/>
        </p:spPr>
        <p:txBody>
          <a:bodyPr wrap="square" rtlCol="0">
            <a:spAutoFit/>
          </a:bodyPr>
          <a:lstStyle/>
          <a:p>
            <a:r>
              <a:rPr lang="ja-JP" altLang="en-US" sz="2000" b="1" dirty="0" smtClean="0">
                <a:solidFill>
                  <a:prstClr val="black"/>
                </a:solidFill>
                <a:latin typeface="Meiryo UI" pitchFamily="50" charset="-128"/>
                <a:ea typeface="Meiryo UI" pitchFamily="50" charset="-128"/>
                <a:cs typeface="Meiryo UI" pitchFamily="50" charset="-128"/>
              </a:rPr>
              <a:t>（３）区割り（案）に関する基礎データ</a:t>
            </a:r>
            <a:endParaRPr lang="ja-JP" altLang="en-US" sz="2000" dirty="0"/>
          </a:p>
        </p:txBody>
      </p:sp>
    </p:spTree>
  </p:cSld>
  <p:clrMapOvr>
    <a:masterClrMapping/>
  </p:clrMapOvr>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endParaRPr kumimoji="1" lang="ja-JP" altLang="en-US"/>
          </a:p>
        </p:txBody>
      </p:sp>
      <p:sp>
        <p:nvSpPr>
          <p:cNvPr id="3" name="コンテンツ プレースホルダ 2"/>
          <p:cNvSpPr>
            <a:spLocks noGrp="1"/>
          </p:cNvSpPr>
          <p:nvPr>
            <p:ph idx="1"/>
          </p:nvPr>
        </p:nvSpPr>
        <p:spPr/>
        <p:txBody>
          <a:bodyPr/>
          <a:lstStyle/>
          <a:p>
            <a:endParaRPr kumimoji="1" lang="ja-JP" altLang="en-US"/>
          </a:p>
        </p:txBody>
      </p:sp>
    </p:spTree>
  </p:cSld>
  <p:clrMapOvr>
    <a:masterClrMapping/>
  </p:clrMapOvr>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タイトル 1"/>
          <p:cNvSpPr txBox="1">
            <a:spLocks/>
          </p:cNvSpPr>
          <p:nvPr/>
        </p:nvSpPr>
        <p:spPr>
          <a:xfrm>
            <a:off x="0" y="1772816"/>
            <a:ext cx="9144000" cy="2451279"/>
          </a:xfrm>
          <a:prstGeom prst="rect">
            <a:avLst/>
          </a:prstGeom>
        </p:spPr>
        <p:txBody>
          <a:bodyPr anchor="ct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a:defRPr/>
            </a:pPr>
            <a:r>
              <a:rPr lang="ja-JP" altLang="en-US" sz="4000" dirty="0" smtClean="0">
                <a:solidFill>
                  <a:prstClr val="black"/>
                </a:solidFill>
              </a:rPr>
              <a:t>　　　　　　</a:t>
            </a:r>
            <a:r>
              <a:rPr lang="ja-JP" altLang="en-US" sz="4000" dirty="0" smtClean="0">
                <a:solidFill>
                  <a:srgbClr val="FF0000"/>
                </a:solidFill>
              </a:rPr>
              <a:t>　　　　　</a:t>
            </a:r>
            <a:r>
              <a:rPr lang="ja-JP" altLang="en-US" sz="4000" dirty="0" smtClean="0">
                <a:solidFill>
                  <a:prstClr val="black"/>
                </a:solidFill>
              </a:rPr>
              <a:t>　　　　　　　</a:t>
            </a:r>
            <a:endParaRPr lang="en-US" altLang="ja-JP" sz="3600" dirty="0" smtClean="0">
              <a:solidFill>
                <a:prstClr val="black"/>
              </a:solidFill>
            </a:endParaRPr>
          </a:p>
          <a:p>
            <a:pPr>
              <a:defRPr/>
            </a:pPr>
            <a:r>
              <a:rPr lang="ja-JP" altLang="en-US" sz="3600" dirty="0" smtClean="0">
                <a:solidFill>
                  <a:prstClr val="black"/>
                </a:solidFill>
              </a:rPr>
              <a:t>７　　総合区設置に伴うコスト</a:t>
            </a:r>
            <a:endParaRPr lang="ja-JP" altLang="en-US" sz="2600" dirty="0">
              <a:solidFill>
                <a:prstClr val="black"/>
              </a:solidFill>
              <a:latin typeface="ＭＳ Ｐゴシック"/>
            </a:endParaRPr>
          </a:p>
        </p:txBody>
      </p:sp>
    </p:spTree>
    <p:extLst>
      <p:ext uri="{BB962C8B-B14F-4D97-AF65-F5344CB8AC3E}">
        <p14:creationId xmlns="" xmlns:p14="http://schemas.microsoft.com/office/powerpoint/2010/main" val="809217602"/>
      </p:ext>
    </p:extLst>
  </p:cSld>
  <p:clrMapOvr>
    <a:masterClrMapping/>
  </p:clrMapOvr>
  <p:timing>
    <p:tnLst>
      <p:par>
        <p:cTn id="1" dur="indefinite" restart="never" nodeType="tmRoot"/>
      </p:par>
    </p:tnLst>
  </p:timing>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endParaRPr kumimoji="1" lang="ja-JP" altLang="en-US"/>
          </a:p>
        </p:txBody>
      </p:sp>
      <p:sp>
        <p:nvSpPr>
          <p:cNvPr id="3" name="コンテンツ プレースホルダ 2"/>
          <p:cNvSpPr>
            <a:spLocks noGrp="1"/>
          </p:cNvSpPr>
          <p:nvPr>
            <p:ph idx="1"/>
          </p:nvPr>
        </p:nvSpPr>
        <p:spPr/>
        <p:txBody>
          <a:bodyPr/>
          <a:lstStyle/>
          <a:p>
            <a:endParaRPr kumimoji="1" lang="ja-JP" altLang="en-US"/>
          </a:p>
        </p:txBody>
      </p:sp>
    </p:spTree>
  </p:cSld>
  <p:clrMapOvr>
    <a:masterClrMapping/>
  </p:clrMapOvr>
  <p:timing>
    <p:tnLst>
      <p:par>
        <p:cTn id="1" dur="indefinite" restart="never" nodeType="tmRoot"/>
      </p:par>
    </p:tnLst>
  </p:timing>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正方形/長方形 3"/>
          <p:cNvSpPr/>
          <p:nvPr/>
        </p:nvSpPr>
        <p:spPr>
          <a:xfrm>
            <a:off x="899592" y="2095314"/>
            <a:ext cx="7300979" cy="2197782"/>
          </a:xfrm>
          <a:prstGeom prst="rect">
            <a:avLst/>
          </a:prstGeom>
          <a:noFill/>
          <a:ln w="12700">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nSpc>
                <a:spcPct val="200000"/>
              </a:lnSpc>
            </a:pPr>
            <a:r>
              <a:rPr lang="en-US" altLang="ja-JP" sz="2000" dirty="0" smtClean="0">
                <a:solidFill>
                  <a:schemeClr val="tx1"/>
                </a:solidFill>
                <a:latin typeface="Meiryo UI" pitchFamily="50" charset="-128"/>
                <a:ea typeface="Meiryo UI" pitchFamily="50" charset="-128"/>
                <a:cs typeface="Meiryo UI" pitchFamily="50" charset="-128"/>
              </a:rPr>
              <a:t> </a:t>
            </a:r>
            <a:r>
              <a:rPr lang="ja-JP" altLang="en-US" sz="2000" dirty="0" smtClean="0">
                <a:solidFill>
                  <a:schemeClr val="tx1"/>
                </a:solidFill>
                <a:latin typeface="Meiryo UI" pitchFamily="50" charset="-128"/>
                <a:ea typeface="Meiryo UI" pitchFamily="50" charset="-128"/>
                <a:cs typeface="Meiryo UI" pitchFamily="50" charset="-128"/>
              </a:rPr>
              <a:t>１　基本的な考え方</a:t>
            </a:r>
            <a:endParaRPr lang="en-US" altLang="ja-JP" sz="2000" dirty="0" smtClean="0">
              <a:solidFill>
                <a:schemeClr val="tx1"/>
              </a:solidFill>
              <a:latin typeface="Meiryo UI" pitchFamily="50" charset="-128"/>
              <a:ea typeface="Meiryo UI" pitchFamily="50" charset="-128"/>
              <a:cs typeface="Meiryo UI" pitchFamily="50" charset="-128"/>
            </a:endParaRPr>
          </a:p>
          <a:p>
            <a:pPr>
              <a:lnSpc>
                <a:spcPct val="200000"/>
              </a:lnSpc>
            </a:pPr>
            <a:r>
              <a:rPr lang="en-US" altLang="ja-JP" sz="2000" dirty="0" smtClean="0">
                <a:solidFill>
                  <a:schemeClr val="tx1"/>
                </a:solidFill>
                <a:latin typeface="Meiryo UI" pitchFamily="50" charset="-128"/>
                <a:ea typeface="Meiryo UI" pitchFamily="50" charset="-128"/>
                <a:cs typeface="Meiryo UI" pitchFamily="50" charset="-128"/>
              </a:rPr>
              <a:t> </a:t>
            </a:r>
            <a:r>
              <a:rPr lang="ja-JP" altLang="en-US" sz="2000" dirty="0" smtClean="0">
                <a:solidFill>
                  <a:schemeClr val="tx1"/>
                </a:solidFill>
                <a:latin typeface="Meiryo UI" pitchFamily="50" charset="-128"/>
                <a:ea typeface="Meiryo UI" pitchFamily="50" charset="-128"/>
                <a:cs typeface="Meiryo UI" pitchFamily="50" charset="-128"/>
              </a:rPr>
              <a:t>２　コストの試算</a:t>
            </a:r>
            <a:endParaRPr lang="en-US" altLang="ja-JP" sz="2000" dirty="0" smtClean="0">
              <a:solidFill>
                <a:schemeClr val="tx1"/>
              </a:solidFill>
              <a:latin typeface="Meiryo UI" pitchFamily="50" charset="-128"/>
              <a:ea typeface="Meiryo UI" pitchFamily="50" charset="-128"/>
              <a:cs typeface="Meiryo UI" pitchFamily="50" charset="-128"/>
            </a:endParaRPr>
          </a:p>
          <a:p>
            <a:pPr>
              <a:lnSpc>
                <a:spcPct val="200000"/>
              </a:lnSpc>
            </a:pPr>
            <a:r>
              <a:rPr kumimoji="1" lang="ja-JP" altLang="en-US" sz="2000" dirty="0" smtClean="0">
                <a:solidFill>
                  <a:schemeClr val="tx1"/>
                </a:solidFill>
                <a:latin typeface="Meiryo UI" pitchFamily="50" charset="-128"/>
                <a:ea typeface="Meiryo UI" pitchFamily="50" charset="-128"/>
                <a:cs typeface="Meiryo UI" pitchFamily="50" charset="-128"/>
              </a:rPr>
              <a:t> ３　積算内訳</a:t>
            </a:r>
            <a:endParaRPr kumimoji="1" lang="en-US" altLang="ja-JP" sz="1600" dirty="0" smtClean="0">
              <a:solidFill>
                <a:schemeClr val="tx1"/>
              </a:solidFill>
              <a:latin typeface="Meiryo UI" pitchFamily="50" charset="-128"/>
              <a:ea typeface="Meiryo UI" pitchFamily="50" charset="-128"/>
              <a:cs typeface="Meiryo UI" pitchFamily="50" charset="-128"/>
            </a:endParaRPr>
          </a:p>
        </p:txBody>
      </p:sp>
      <p:sp>
        <p:nvSpPr>
          <p:cNvPr id="5" name="タイトル 1"/>
          <p:cNvSpPr>
            <a:spLocks noGrp="1"/>
          </p:cNvSpPr>
          <p:nvPr>
            <p:ph type="title"/>
          </p:nvPr>
        </p:nvSpPr>
        <p:spPr>
          <a:xfrm>
            <a:off x="448538" y="1116276"/>
            <a:ext cx="8229600" cy="1143000"/>
          </a:xfrm>
        </p:spPr>
        <p:txBody>
          <a:bodyPr>
            <a:noAutofit/>
          </a:bodyPr>
          <a:lstStyle/>
          <a:p>
            <a:r>
              <a:rPr kumimoji="1" lang="ja-JP" altLang="en-US" sz="3600" dirty="0" smtClean="0"/>
              <a:t>目　　次</a:t>
            </a:r>
            <a:endParaRPr kumimoji="1" lang="ja-JP" altLang="en-US" sz="3600" dirty="0"/>
          </a:p>
        </p:txBody>
      </p:sp>
      <p:sp>
        <p:nvSpPr>
          <p:cNvPr id="6" name="正方形/長方形 5"/>
          <p:cNvSpPr/>
          <p:nvPr/>
        </p:nvSpPr>
        <p:spPr>
          <a:xfrm>
            <a:off x="2075028" y="3537967"/>
            <a:ext cx="6493499" cy="64807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2000" dirty="0" smtClean="0">
                <a:solidFill>
                  <a:schemeClr val="tx1"/>
                </a:solidFill>
                <a:latin typeface="Meiryo UI" pitchFamily="50" charset="-128"/>
                <a:ea typeface="Meiryo UI" pitchFamily="50" charset="-128"/>
                <a:cs typeface="Meiryo UI" pitchFamily="50" charset="-128"/>
              </a:rPr>
              <a:t>　</a:t>
            </a:r>
            <a:r>
              <a:rPr kumimoji="1" lang="ja-JP" altLang="en-US" sz="2000" dirty="0" smtClean="0">
                <a:solidFill>
                  <a:schemeClr val="tx1"/>
                </a:solidFill>
                <a:latin typeface="Meiryo UI" pitchFamily="50" charset="-128"/>
                <a:ea typeface="Meiryo UI" pitchFamily="50" charset="-128"/>
                <a:cs typeface="Meiryo UI" pitchFamily="50" charset="-128"/>
              </a:rPr>
              <a:t>・・・・・・</a:t>
            </a:r>
            <a:r>
              <a:rPr lang="ja-JP" altLang="en-US" sz="2000" dirty="0" smtClean="0">
                <a:solidFill>
                  <a:schemeClr val="tx1"/>
                </a:solidFill>
                <a:latin typeface="Meiryo UI" pitchFamily="50" charset="-128"/>
                <a:ea typeface="Meiryo UI" pitchFamily="50" charset="-128"/>
                <a:cs typeface="Meiryo UI" pitchFamily="50" charset="-128"/>
              </a:rPr>
              <a:t>・・・・・・・・・・・・・・・・・・</a:t>
            </a:r>
            <a:r>
              <a:rPr kumimoji="1" lang="ja-JP" altLang="en-US" sz="2000" dirty="0" smtClean="0">
                <a:solidFill>
                  <a:schemeClr val="tx1"/>
                </a:solidFill>
                <a:latin typeface="Meiryo UI" pitchFamily="50" charset="-128"/>
                <a:ea typeface="Meiryo UI" pitchFamily="50" charset="-128"/>
                <a:cs typeface="Meiryo UI" pitchFamily="50" charset="-128"/>
              </a:rPr>
              <a:t>・・・・・・・・・・・・・コスト</a:t>
            </a:r>
            <a:r>
              <a:rPr kumimoji="1" lang="en-US" altLang="ja-JP" sz="2000" dirty="0" smtClean="0">
                <a:solidFill>
                  <a:schemeClr val="tx1"/>
                </a:solidFill>
                <a:latin typeface="Meiryo UI" pitchFamily="50" charset="-128"/>
                <a:ea typeface="Meiryo UI" pitchFamily="50" charset="-128"/>
                <a:cs typeface="Meiryo UI" pitchFamily="50" charset="-128"/>
              </a:rPr>
              <a:t>-</a:t>
            </a:r>
            <a:r>
              <a:rPr kumimoji="1" lang="ja-JP" altLang="en-US" sz="2000" dirty="0" smtClean="0">
                <a:solidFill>
                  <a:schemeClr val="tx1"/>
                </a:solidFill>
                <a:latin typeface="Meiryo UI" pitchFamily="50" charset="-128"/>
                <a:ea typeface="Meiryo UI" pitchFamily="50" charset="-128"/>
                <a:cs typeface="Meiryo UI" pitchFamily="50" charset="-128"/>
              </a:rPr>
              <a:t>３</a:t>
            </a:r>
            <a:endParaRPr kumimoji="1" lang="ja-JP" altLang="en-US" sz="2000" dirty="0">
              <a:solidFill>
                <a:schemeClr val="tx1"/>
              </a:solidFill>
              <a:latin typeface="Meiryo UI" pitchFamily="50" charset="-128"/>
              <a:ea typeface="Meiryo UI" pitchFamily="50" charset="-128"/>
              <a:cs typeface="Meiryo UI" pitchFamily="50" charset="-128"/>
            </a:endParaRPr>
          </a:p>
        </p:txBody>
      </p:sp>
      <p:sp>
        <p:nvSpPr>
          <p:cNvPr id="8" name="正方形/長方形 7"/>
          <p:cNvSpPr/>
          <p:nvPr/>
        </p:nvSpPr>
        <p:spPr>
          <a:xfrm>
            <a:off x="2907730" y="2333625"/>
            <a:ext cx="5614553" cy="64807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2000" dirty="0" smtClean="0">
                <a:solidFill>
                  <a:schemeClr val="tx1"/>
                </a:solidFill>
                <a:latin typeface="Meiryo UI" pitchFamily="50" charset="-128"/>
                <a:ea typeface="Meiryo UI" pitchFamily="50" charset="-128"/>
                <a:cs typeface="Meiryo UI" pitchFamily="50" charset="-128"/>
              </a:rPr>
              <a:t>・・・・・・・・</a:t>
            </a:r>
            <a:r>
              <a:rPr kumimoji="1" lang="ja-JP" altLang="en-US" sz="2000" dirty="0" smtClean="0">
                <a:solidFill>
                  <a:schemeClr val="tx1"/>
                </a:solidFill>
                <a:latin typeface="Meiryo UI" pitchFamily="50" charset="-128"/>
                <a:ea typeface="Meiryo UI" pitchFamily="50" charset="-128"/>
                <a:cs typeface="Meiryo UI" pitchFamily="50" charset="-128"/>
              </a:rPr>
              <a:t>・・</a:t>
            </a:r>
            <a:r>
              <a:rPr lang="ja-JP" altLang="en-US" sz="2000" dirty="0" smtClean="0">
                <a:solidFill>
                  <a:schemeClr val="tx1"/>
                </a:solidFill>
                <a:latin typeface="Meiryo UI" pitchFamily="50" charset="-128"/>
                <a:ea typeface="Meiryo UI" pitchFamily="50" charset="-128"/>
                <a:cs typeface="Meiryo UI" pitchFamily="50" charset="-128"/>
              </a:rPr>
              <a:t>・・・・・・・・・・・・・・・</a:t>
            </a:r>
            <a:r>
              <a:rPr kumimoji="1" lang="ja-JP" altLang="en-US" sz="2000" dirty="0" smtClean="0">
                <a:solidFill>
                  <a:schemeClr val="tx1"/>
                </a:solidFill>
                <a:latin typeface="Meiryo UI" pitchFamily="50" charset="-128"/>
                <a:ea typeface="Meiryo UI" pitchFamily="50" charset="-128"/>
                <a:cs typeface="Meiryo UI" pitchFamily="50" charset="-128"/>
              </a:rPr>
              <a:t>・・・・・・・コスト</a:t>
            </a:r>
            <a:r>
              <a:rPr kumimoji="1" lang="en-US" altLang="ja-JP" sz="2000" dirty="0" smtClean="0">
                <a:solidFill>
                  <a:schemeClr val="tx1"/>
                </a:solidFill>
                <a:latin typeface="Meiryo UI" pitchFamily="50" charset="-128"/>
                <a:ea typeface="Meiryo UI" pitchFamily="50" charset="-128"/>
                <a:cs typeface="Meiryo UI" pitchFamily="50" charset="-128"/>
              </a:rPr>
              <a:t>-</a:t>
            </a:r>
            <a:r>
              <a:rPr kumimoji="1" lang="ja-JP" altLang="en-US" sz="2000" dirty="0" smtClean="0">
                <a:solidFill>
                  <a:schemeClr val="tx1"/>
                </a:solidFill>
                <a:latin typeface="Meiryo UI" pitchFamily="50" charset="-128"/>
                <a:ea typeface="Meiryo UI" pitchFamily="50" charset="-128"/>
                <a:cs typeface="Meiryo UI" pitchFamily="50" charset="-128"/>
              </a:rPr>
              <a:t>１</a:t>
            </a:r>
            <a:endParaRPr kumimoji="1" lang="ja-JP" altLang="en-US" sz="2000" dirty="0">
              <a:solidFill>
                <a:schemeClr val="tx1"/>
              </a:solidFill>
              <a:latin typeface="Meiryo UI" pitchFamily="50" charset="-128"/>
              <a:ea typeface="Meiryo UI" pitchFamily="50" charset="-128"/>
              <a:cs typeface="Meiryo UI" pitchFamily="50" charset="-128"/>
            </a:endParaRPr>
          </a:p>
        </p:txBody>
      </p:sp>
      <p:sp>
        <p:nvSpPr>
          <p:cNvPr id="11" name="正方形/長方形 10"/>
          <p:cNvSpPr/>
          <p:nvPr/>
        </p:nvSpPr>
        <p:spPr>
          <a:xfrm>
            <a:off x="2545532" y="2930649"/>
            <a:ext cx="5966507" cy="64807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2000" dirty="0" smtClean="0">
                <a:solidFill>
                  <a:schemeClr val="tx1"/>
                </a:solidFill>
                <a:latin typeface="Meiryo UI" pitchFamily="50" charset="-128"/>
                <a:ea typeface="Meiryo UI" pitchFamily="50" charset="-128"/>
                <a:cs typeface="Meiryo UI" pitchFamily="50" charset="-128"/>
              </a:rPr>
              <a:t>・・・・・・・・・・・</a:t>
            </a:r>
            <a:r>
              <a:rPr kumimoji="1" lang="ja-JP" altLang="en-US" sz="2000" dirty="0" smtClean="0">
                <a:solidFill>
                  <a:schemeClr val="tx1"/>
                </a:solidFill>
                <a:latin typeface="Meiryo UI" pitchFamily="50" charset="-128"/>
                <a:ea typeface="Meiryo UI" pitchFamily="50" charset="-128"/>
                <a:cs typeface="Meiryo UI" pitchFamily="50" charset="-128"/>
              </a:rPr>
              <a:t>・・</a:t>
            </a:r>
            <a:r>
              <a:rPr lang="ja-JP" altLang="en-US" sz="2000" dirty="0" smtClean="0">
                <a:solidFill>
                  <a:schemeClr val="tx1"/>
                </a:solidFill>
                <a:latin typeface="Meiryo UI" pitchFamily="50" charset="-128"/>
                <a:ea typeface="Meiryo UI" pitchFamily="50" charset="-128"/>
                <a:cs typeface="Meiryo UI" pitchFamily="50" charset="-128"/>
              </a:rPr>
              <a:t>・・・・・・・・・・・・・・・</a:t>
            </a:r>
            <a:r>
              <a:rPr kumimoji="1" lang="ja-JP" altLang="en-US" sz="2000" dirty="0" smtClean="0">
                <a:solidFill>
                  <a:schemeClr val="tx1"/>
                </a:solidFill>
                <a:latin typeface="Meiryo UI" pitchFamily="50" charset="-128"/>
                <a:ea typeface="Meiryo UI" pitchFamily="50" charset="-128"/>
                <a:cs typeface="Meiryo UI" pitchFamily="50" charset="-128"/>
              </a:rPr>
              <a:t>・・・・・・・コスト</a:t>
            </a:r>
            <a:r>
              <a:rPr kumimoji="1" lang="en-US" altLang="ja-JP" sz="2000" dirty="0" smtClean="0">
                <a:solidFill>
                  <a:schemeClr val="tx1"/>
                </a:solidFill>
                <a:latin typeface="Meiryo UI" pitchFamily="50" charset="-128"/>
                <a:ea typeface="Meiryo UI" pitchFamily="50" charset="-128"/>
                <a:cs typeface="Meiryo UI" pitchFamily="50" charset="-128"/>
              </a:rPr>
              <a:t>-</a:t>
            </a:r>
            <a:r>
              <a:rPr kumimoji="1" lang="ja-JP" altLang="en-US" sz="2000" dirty="0" smtClean="0">
                <a:solidFill>
                  <a:schemeClr val="tx1"/>
                </a:solidFill>
                <a:latin typeface="Meiryo UI" pitchFamily="50" charset="-128"/>
                <a:ea typeface="Meiryo UI" pitchFamily="50" charset="-128"/>
                <a:cs typeface="Meiryo UI" pitchFamily="50" charset="-128"/>
              </a:rPr>
              <a:t>２</a:t>
            </a:r>
            <a:endParaRPr kumimoji="1" lang="ja-JP" altLang="en-US" sz="2000" dirty="0">
              <a:solidFill>
                <a:schemeClr val="tx1"/>
              </a:solidFill>
              <a:latin typeface="Meiryo UI" pitchFamily="50" charset="-128"/>
              <a:ea typeface="Meiryo UI" pitchFamily="50" charset="-128"/>
              <a:cs typeface="Meiryo UI" pitchFamily="50" charset="-128"/>
            </a:endParaRPr>
          </a:p>
        </p:txBody>
      </p:sp>
    </p:spTree>
  </p:cSld>
  <p:clrMapOvr>
    <a:masterClrMapping/>
  </p:clrMapOvr>
  <p:timing>
    <p:tnLst>
      <p:par>
        <p:cTn id="1" dur="indefinite" restart="never" nodeType="tmRoot"/>
      </p:par>
    </p:tnLst>
  </p:timing>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 name="下矢印 23"/>
          <p:cNvSpPr/>
          <p:nvPr/>
        </p:nvSpPr>
        <p:spPr>
          <a:xfrm>
            <a:off x="2311850" y="2993289"/>
            <a:ext cx="4470366" cy="359871"/>
          </a:xfrm>
          <a:prstGeom prst="downArrow">
            <a:avLst>
              <a:gd name="adj1" fmla="val 50000"/>
              <a:gd name="adj2" fmla="val 100000"/>
            </a:avLst>
          </a:prstGeom>
          <a:solidFill>
            <a:schemeClr val="accent5">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b="1" dirty="0">
              <a:solidFill>
                <a:prstClr val="black"/>
              </a:solidFill>
              <a:latin typeface="Meiryo UI" panose="020B0604030504040204" pitchFamily="50" charset="-128"/>
              <a:ea typeface="Meiryo UI" panose="020B0604030504040204" pitchFamily="50" charset="-128"/>
            </a:endParaRPr>
          </a:p>
        </p:txBody>
      </p:sp>
      <p:sp>
        <p:nvSpPr>
          <p:cNvPr id="16" name="角丸四角形 15"/>
          <p:cNvSpPr/>
          <p:nvPr/>
        </p:nvSpPr>
        <p:spPr>
          <a:xfrm>
            <a:off x="304800" y="3501008"/>
            <a:ext cx="8432800" cy="3277163"/>
          </a:xfrm>
          <a:prstGeom prst="roundRect">
            <a:avLst>
              <a:gd name="adj" fmla="val 8695"/>
            </a:avLst>
          </a:prstGeom>
          <a:gradFill flip="none" rotWithShape="1">
            <a:gsLst>
              <a:gs pos="0">
                <a:schemeClr val="accent6">
                  <a:lumMod val="60000"/>
                  <a:lumOff val="40000"/>
                  <a:tint val="66000"/>
                  <a:satMod val="160000"/>
                </a:schemeClr>
              </a:gs>
              <a:gs pos="50000">
                <a:schemeClr val="accent6">
                  <a:lumMod val="60000"/>
                  <a:lumOff val="40000"/>
                  <a:tint val="44500"/>
                  <a:satMod val="160000"/>
                </a:schemeClr>
              </a:gs>
              <a:gs pos="100000">
                <a:schemeClr val="accent6">
                  <a:lumMod val="60000"/>
                  <a:lumOff val="40000"/>
                  <a:tint val="23500"/>
                  <a:satMod val="160000"/>
                </a:schemeClr>
              </a:gs>
            </a:gsLst>
            <a:lin ang="5400000" scaled="1"/>
            <a:tileRect/>
          </a:gradFill>
          <a:ln w="6350">
            <a:solidFill>
              <a:schemeClr val="tx1"/>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 name="正方形/長方形 9"/>
          <p:cNvSpPr/>
          <p:nvPr/>
        </p:nvSpPr>
        <p:spPr>
          <a:xfrm>
            <a:off x="0" y="14140"/>
            <a:ext cx="9144000" cy="432000"/>
          </a:xfrm>
          <a:prstGeom prst="rect">
            <a:avLst/>
          </a:prstGeom>
          <a:gradFill>
            <a:gsLst>
              <a:gs pos="0">
                <a:schemeClr val="accent2">
                  <a:lumMod val="40000"/>
                  <a:lumOff val="60000"/>
                </a:schemeClr>
              </a:gs>
              <a:gs pos="50000">
                <a:schemeClr val="bg1"/>
              </a:gs>
              <a:gs pos="100000">
                <a:schemeClr val="accent2">
                  <a:lumMod val="40000"/>
                  <a:lumOff val="6000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r>
              <a:rPr lang="en-US" altLang="ja-JP" sz="2000" b="1" dirty="0">
                <a:solidFill>
                  <a:prstClr val="black"/>
                </a:solidFill>
                <a:latin typeface="Meiryo UI" pitchFamily="50" charset="-128"/>
                <a:ea typeface="Meiryo UI" pitchFamily="50" charset="-128"/>
                <a:cs typeface="Meiryo UI" pitchFamily="50" charset="-128"/>
              </a:rPr>
              <a:t>1</a:t>
            </a:r>
            <a:r>
              <a:rPr lang="ja-JP" altLang="en-US" sz="2000" b="1" dirty="0" smtClean="0">
                <a:solidFill>
                  <a:prstClr val="black"/>
                </a:solidFill>
                <a:latin typeface="Meiryo UI" pitchFamily="50" charset="-128"/>
                <a:ea typeface="Meiryo UI" pitchFamily="50" charset="-128"/>
                <a:cs typeface="Meiryo UI" pitchFamily="50" charset="-128"/>
              </a:rPr>
              <a:t>　基本的な考え方</a:t>
            </a:r>
            <a:endParaRPr lang="ja-JP" altLang="en-US" sz="2000" b="1" dirty="0">
              <a:solidFill>
                <a:prstClr val="black"/>
              </a:solidFill>
              <a:latin typeface="Meiryo UI" pitchFamily="50" charset="-128"/>
              <a:ea typeface="Meiryo UI" pitchFamily="50" charset="-128"/>
              <a:cs typeface="Meiryo UI" pitchFamily="50" charset="-128"/>
            </a:endParaRPr>
          </a:p>
        </p:txBody>
      </p:sp>
      <p:sp>
        <p:nvSpPr>
          <p:cNvPr id="9" name="正方形/長方形 8"/>
          <p:cNvSpPr/>
          <p:nvPr/>
        </p:nvSpPr>
        <p:spPr>
          <a:xfrm>
            <a:off x="1407029" y="2952643"/>
            <a:ext cx="6480720" cy="36004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1600" b="1" dirty="0" smtClean="0">
                <a:solidFill>
                  <a:schemeClr val="tx1"/>
                </a:solidFill>
                <a:latin typeface="Meiryo UI" pitchFamily="50" charset="-128"/>
                <a:ea typeface="Meiryo UI" pitchFamily="50" charset="-128"/>
                <a:cs typeface="Meiryo UI" pitchFamily="50" charset="-128"/>
              </a:rPr>
              <a:t>以下の経費について個別に一定の前提条件を設定して試算</a:t>
            </a:r>
            <a:endParaRPr lang="en-US" altLang="ja-JP" sz="1600" b="1" dirty="0" smtClean="0">
              <a:solidFill>
                <a:schemeClr val="tx1"/>
              </a:solidFill>
              <a:latin typeface="Meiryo UI" pitchFamily="50" charset="-128"/>
              <a:ea typeface="Meiryo UI" pitchFamily="50" charset="-128"/>
              <a:cs typeface="Meiryo UI" pitchFamily="50" charset="-128"/>
            </a:endParaRPr>
          </a:p>
        </p:txBody>
      </p:sp>
      <p:sp>
        <p:nvSpPr>
          <p:cNvPr id="12" name="角丸四角形 11"/>
          <p:cNvSpPr/>
          <p:nvPr/>
        </p:nvSpPr>
        <p:spPr>
          <a:xfrm>
            <a:off x="692311" y="4876800"/>
            <a:ext cx="9973169" cy="640432"/>
          </a:xfrm>
          <a:prstGeom prst="roundRect">
            <a:avLst>
              <a:gd name="adj" fmla="val 50000"/>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ja-JP" altLang="en-US" sz="1700" dirty="0" smtClean="0">
                <a:solidFill>
                  <a:schemeClr val="tx1"/>
                </a:solidFill>
                <a:latin typeface="Meiryo UI" pitchFamily="50" charset="-128"/>
                <a:ea typeface="Meiryo UI" pitchFamily="50" charset="-128"/>
                <a:cs typeface="Meiryo UI" pitchFamily="50" charset="-128"/>
              </a:rPr>
              <a:t>◆　</a:t>
            </a:r>
            <a:r>
              <a:rPr lang="ja-JP" altLang="en-US" sz="1700" b="1" dirty="0" smtClean="0">
                <a:solidFill>
                  <a:schemeClr val="tx1"/>
                </a:solidFill>
                <a:latin typeface="Meiryo UI" pitchFamily="50" charset="-128"/>
                <a:ea typeface="Meiryo UI" pitchFamily="50" charset="-128"/>
                <a:cs typeface="Meiryo UI" pitchFamily="50" charset="-128"/>
              </a:rPr>
              <a:t>システム改修経費</a:t>
            </a:r>
            <a:endParaRPr lang="en-US" altLang="ja-JP" sz="1700" b="1" dirty="0" smtClean="0">
              <a:solidFill>
                <a:schemeClr val="tx1"/>
              </a:solidFill>
              <a:latin typeface="Meiryo UI" pitchFamily="50" charset="-128"/>
              <a:ea typeface="Meiryo UI" pitchFamily="50" charset="-128"/>
              <a:cs typeface="Meiryo UI" pitchFamily="50" charset="-128"/>
            </a:endParaRPr>
          </a:p>
          <a:p>
            <a:r>
              <a:rPr lang="ja-JP" altLang="en-US" sz="1600" dirty="0" smtClean="0">
                <a:solidFill>
                  <a:schemeClr val="tx1"/>
                </a:solidFill>
                <a:latin typeface="Meiryo UI" pitchFamily="50" charset="-128"/>
                <a:ea typeface="Meiryo UI" pitchFamily="50" charset="-128"/>
                <a:cs typeface="Meiryo UI" pitchFamily="50" charset="-128"/>
              </a:rPr>
              <a:t> 　</a:t>
            </a:r>
            <a:r>
              <a:rPr lang="ja-JP" altLang="en-US" sz="1400" dirty="0" smtClean="0">
                <a:solidFill>
                  <a:schemeClr val="tx1"/>
                </a:solidFill>
                <a:latin typeface="Meiryo UI" pitchFamily="50" charset="-128"/>
                <a:ea typeface="Meiryo UI" pitchFamily="50" charset="-128"/>
                <a:cs typeface="Meiryo UI" pitchFamily="50" charset="-128"/>
              </a:rPr>
              <a:t>（総合区役所・地域自治区事務所設置、事務移管などに伴うシステム改修等のコスト）</a:t>
            </a:r>
            <a:endParaRPr kumimoji="1" lang="ja-JP" altLang="en-US" sz="1400" dirty="0">
              <a:solidFill>
                <a:schemeClr val="tx1"/>
              </a:solidFill>
              <a:latin typeface="Meiryo UI" pitchFamily="50" charset="-128"/>
              <a:ea typeface="Meiryo UI" pitchFamily="50" charset="-128"/>
              <a:cs typeface="Meiryo UI" pitchFamily="50" charset="-128"/>
            </a:endParaRPr>
          </a:p>
        </p:txBody>
      </p:sp>
      <p:sp>
        <p:nvSpPr>
          <p:cNvPr id="13" name="角丸四角形 12"/>
          <p:cNvSpPr/>
          <p:nvPr/>
        </p:nvSpPr>
        <p:spPr>
          <a:xfrm>
            <a:off x="692311" y="6373416"/>
            <a:ext cx="8146893" cy="360040"/>
          </a:xfrm>
          <a:prstGeom prst="roundRect">
            <a:avLst>
              <a:gd name="adj" fmla="val 50000"/>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ja-JP" altLang="en-US" sz="1700" b="1" dirty="0" smtClean="0">
                <a:solidFill>
                  <a:schemeClr val="tx1"/>
                </a:solidFill>
                <a:latin typeface="Meiryo UI" pitchFamily="50" charset="-128"/>
                <a:ea typeface="Meiryo UI" pitchFamily="50" charset="-128"/>
                <a:cs typeface="Meiryo UI" pitchFamily="50" charset="-128"/>
              </a:rPr>
              <a:t>◆　その他経費</a:t>
            </a:r>
            <a:endParaRPr lang="en-US" altLang="ja-JP" sz="1700" b="1" dirty="0" smtClean="0">
              <a:solidFill>
                <a:schemeClr val="tx1"/>
              </a:solidFill>
              <a:latin typeface="Meiryo UI" pitchFamily="50" charset="-128"/>
              <a:ea typeface="Meiryo UI" pitchFamily="50" charset="-128"/>
              <a:cs typeface="Meiryo UI" pitchFamily="50" charset="-128"/>
            </a:endParaRPr>
          </a:p>
          <a:p>
            <a:r>
              <a:rPr lang="ja-JP" altLang="en-US" sz="1600" dirty="0" smtClean="0">
                <a:solidFill>
                  <a:schemeClr val="tx1"/>
                </a:solidFill>
                <a:latin typeface="Meiryo UI" pitchFamily="50" charset="-128"/>
                <a:ea typeface="Meiryo UI" pitchFamily="50" charset="-128"/>
                <a:cs typeface="Meiryo UI" pitchFamily="50" charset="-128"/>
              </a:rPr>
              <a:t> </a:t>
            </a:r>
            <a:r>
              <a:rPr lang="ja-JP" altLang="en-US" sz="1400" dirty="0" smtClean="0">
                <a:solidFill>
                  <a:schemeClr val="tx1"/>
                </a:solidFill>
                <a:latin typeface="Meiryo UI" pitchFamily="50" charset="-128"/>
                <a:ea typeface="Meiryo UI" pitchFamily="50" charset="-128"/>
                <a:cs typeface="Meiryo UI" pitchFamily="50" charset="-128"/>
              </a:rPr>
              <a:t>　 （区名変更に伴う街区表示板の取り替えにかかるコスト等）</a:t>
            </a:r>
          </a:p>
          <a:p>
            <a:endParaRPr kumimoji="1" lang="ja-JP" altLang="en-US" sz="1600" dirty="0">
              <a:solidFill>
                <a:schemeClr val="tx1"/>
              </a:solidFill>
              <a:latin typeface="Meiryo UI" pitchFamily="50" charset="-128"/>
              <a:ea typeface="Meiryo UI" pitchFamily="50" charset="-128"/>
              <a:cs typeface="Meiryo UI" pitchFamily="50" charset="-128"/>
            </a:endParaRPr>
          </a:p>
        </p:txBody>
      </p:sp>
      <p:sp>
        <p:nvSpPr>
          <p:cNvPr id="11" name="角丸四角形 10"/>
          <p:cNvSpPr/>
          <p:nvPr/>
        </p:nvSpPr>
        <p:spPr>
          <a:xfrm>
            <a:off x="692313" y="3573016"/>
            <a:ext cx="7552095" cy="648072"/>
          </a:xfrm>
          <a:prstGeom prst="roundRect">
            <a:avLst>
              <a:gd name="adj" fmla="val 50000"/>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ja-JP" altLang="en-US" sz="1700" dirty="0" smtClean="0">
                <a:solidFill>
                  <a:schemeClr val="tx1"/>
                </a:solidFill>
                <a:latin typeface="Meiryo UI" pitchFamily="50" charset="-128"/>
                <a:ea typeface="Meiryo UI" pitchFamily="50" charset="-128"/>
                <a:cs typeface="Meiryo UI" pitchFamily="50" charset="-128"/>
              </a:rPr>
              <a:t>◆　</a:t>
            </a:r>
            <a:r>
              <a:rPr lang="ja-JP" altLang="en-US" sz="1700" b="1" dirty="0" smtClean="0">
                <a:solidFill>
                  <a:schemeClr val="tx1"/>
                </a:solidFill>
                <a:latin typeface="Meiryo UI" pitchFamily="50" charset="-128"/>
                <a:ea typeface="Meiryo UI" pitchFamily="50" charset="-128"/>
                <a:cs typeface="Meiryo UI" pitchFamily="50" charset="-128"/>
              </a:rPr>
              <a:t>庁舎改修経費</a:t>
            </a:r>
            <a:endParaRPr lang="en-US" altLang="ja-JP" sz="1700" b="1" dirty="0" smtClean="0">
              <a:solidFill>
                <a:schemeClr val="tx1"/>
              </a:solidFill>
              <a:latin typeface="Meiryo UI" pitchFamily="50" charset="-128"/>
              <a:ea typeface="Meiryo UI" pitchFamily="50" charset="-128"/>
              <a:cs typeface="Meiryo UI" pitchFamily="50" charset="-128"/>
            </a:endParaRPr>
          </a:p>
          <a:p>
            <a:r>
              <a:rPr lang="ja-JP" altLang="en-US" sz="1600" dirty="0" smtClean="0">
                <a:solidFill>
                  <a:schemeClr val="tx1"/>
                </a:solidFill>
                <a:latin typeface="Meiryo UI" pitchFamily="50" charset="-128"/>
                <a:ea typeface="Meiryo UI" pitchFamily="50" charset="-128"/>
                <a:cs typeface="Meiryo UI" pitchFamily="50" charset="-128"/>
              </a:rPr>
              <a:t>　 </a:t>
            </a:r>
            <a:r>
              <a:rPr lang="ja-JP" altLang="en-US" sz="1400" dirty="0" smtClean="0">
                <a:solidFill>
                  <a:schemeClr val="tx1"/>
                </a:solidFill>
                <a:latin typeface="Meiryo UI" pitchFamily="50" charset="-128"/>
                <a:ea typeface="Meiryo UI" pitchFamily="50" charset="-128"/>
                <a:cs typeface="Meiryo UI" pitchFamily="50" charset="-128"/>
              </a:rPr>
              <a:t>（職員体制の変更に応じた執務環境を整備するためのコスト）</a:t>
            </a:r>
            <a:endParaRPr kumimoji="1" lang="ja-JP" altLang="en-US" sz="1400" dirty="0">
              <a:solidFill>
                <a:schemeClr val="tx1"/>
              </a:solidFill>
              <a:latin typeface="Meiryo UI" pitchFamily="50" charset="-128"/>
              <a:ea typeface="Meiryo UI" pitchFamily="50" charset="-128"/>
              <a:cs typeface="Meiryo UI" pitchFamily="50" charset="-128"/>
            </a:endParaRPr>
          </a:p>
        </p:txBody>
      </p:sp>
      <p:sp>
        <p:nvSpPr>
          <p:cNvPr id="17" name="角丸四角形 16"/>
          <p:cNvSpPr/>
          <p:nvPr/>
        </p:nvSpPr>
        <p:spPr>
          <a:xfrm>
            <a:off x="1331640" y="4201705"/>
            <a:ext cx="7624103" cy="727518"/>
          </a:xfrm>
          <a:prstGeom prst="roundRect">
            <a:avLst>
              <a:gd name="adj" fmla="val 50000"/>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ja-JP" altLang="en-US" sz="1400" dirty="0" smtClean="0">
                <a:solidFill>
                  <a:schemeClr val="tx1"/>
                </a:solidFill>
                <a:latin typeface="Meiryo UI" pitchFamily="50" charset="-128"/>
                <a:ea typeface="Meiryo UI" pitchFamily="50" charset="-128"/>
                <a:cs typeface="Meiryo UI" pitchFamily="50" charset="-128"/>
              </a:rPr>
              <a:t>　　○改修内容　・市が保有する既存の施設の活用を基本とし、新たな職員体制に応じた執務</a:t>
            </a:r>
            <a:endParaRPr lang="en-US" altLang="ja-JP" sz="1400" dirty="0" smtClean="0">
              <a:solidFill>
                <a:schemeClr val="tx1"/>
              </a:solidFill>
              <a:latin typeface="Meiryo UI" pitchFamily="50" charset="-128"/>
              <a:ea typeface="Meiryo UI" pitchFamily="50" charset="-128"/>
              <a:cs typeface="Meiryo UI" pitchFamily="50" charset="-128"/>
            </a:endParaRPr>
          </a:p>
          <a:p>
            <a:r>
              <a:rPr lang="ja-JP" altLang="en-US" sz="1400" dirty="0" smtClean="0">
                <a:solidFill>
                  <a:schemeClr val="tx1"/>
                </a:solidFill>
                <a:latin typeface="Meiryo UI" pitchFamily="50" charset="-128"/>
                <a:ea typeface="Meiryo UI" pitchFamily="50" charset="-128"/>
                <a:cs typeface="Meiryo UI" pitchFamily="50" charset="-128"/>
              </a:rPr>
              <a:t>　　　　　　　　　　　 環境を整備するための改修を行う。</a:t>
            </a:r>
            <a:endParaRPr lang="en-US" altLang="ja-JP" sz="1400" dirty="0" smtClean="0">
              <a:solidFill>
                <a:schemeClr val="tx1"/>
              </a:solidFill>
              <a:latin typeface="Meiryo UI" pitchFamily="50" charset="-128"/>
              <a:ea typeface="Meiryo UI" pitchFamily="50" charset="-128"/>
              <a:cs typeface="Meiryo UI" pitchFamily="50" charset="-128"/>
            </a:endParaRPr>
          </a:p>
          <a:p>
            <a:r>
              <a:rPr lang="ja-JP" altLang="en-US" sz="1400" dirty="0" smtClean="0">
                <a:solidFill>
                  <a:schemeClr val="tx1"/>
                </a:solidFill>
                <a:latin typeface="Meiryo UI" pitchFamily="50" charset="-128"/>
                <a:ea typeface="Meiryo UI" pitchFamily="50" charset="-128"/>
                <a:cs typeface="Meiryo UI" pitchFamily="50" charset="-128"/>
              </a:rPr>
              <a:t>　　　　　　　　　　 </a:t>
            </a:r>
            <a:r>
              <a:rPr lang="en-US" altLang="ja-JP" sz="1400" dirty="0" smtClean="0">
                <a:solidFill>
                  <a:schemeClr val="tx1"/>
                </a:solidFill>
                <a:latin typeface="Meiryo UI" pitchFamily="50" charset="-128"/>
                <a:ea typeface="Meiryo UI" pitchFamily="50" charset="-128"/>
                <a:cs typeface="Meiryo UI" pitchFamily="50" charset="-128"/>
              </a:rPr>
              <a:t>※</a:t>
            </a:r>
            <a:r>
              <a:rPr lang="ja-JP" altLang="en-US" sz="1400" dirty="0" smtClean="0">
                <a:solidFill>
                  <a:schemeClr val="tx1"/>
                </a:solidFill>
                <a:latin typeface="Meiryo UI" pitchFamily="50" charset="-128"/>
                <a:ea typeface="Meiryo UI" pitchFamily="50" charset="-128"/>
                <a:cs typeface="Meiryo UI" pitchFamily="50" charset="-128"/>
              </a:rPr>
              <a:t>改修対象庁舎：総合区役所庁舎（８カ所）、その他事務所（１カ所）</a:t>
            </a:r>
            <a:endParaRPr kumimoji="1" lang="ja-JP" altLang="en-US" sz="1400" dirty="0">
              <a:solidFill>
                <a:schemeClr val="tx1"/>
              </a:solidFill>
              <a:latin typeface="Meiryo UI" pitchFamily="50" charset="-128"/>
              <a:ea typeface="Meiryo UI" pitchFamily="50" charset="-128"/>
              <a:cs typeface="Meiryo UI" pitchFamily="50" charset="-128"/>
            </a:endParaRPr>
          </a:p>
        </p:txBody>
      </p:sp>
      <p:sp>
        <p:nvSpPr>
          <p:cNvPr id="18" name="角丸四角形 17"/>
          <p:cNvSpPr/>
          <p:nvPr/>
        </p:nvSpPr>
        <p:spPr>
          <a:xfrm>
            <a:off x="1331640" y="5445224"/>
            <a:ext cx="7624103" cy="727518"/>
          </a:xfrm>
          <a:prstGeom prst="roundRect">
            <a:avLst>
              <a:gd name="adj" fmla="val 50000"/>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ja-JP" altLang="en-US" sz="1400" dirty="0" smtClean="0">
                <a:solidFill>
                  <a:schemeClr val="tx1"/>
                </a:solidFill>
                <a:latin typeface="Meiryo UI" pitchFamily="50" charset="-128"/>
                <a:ea typeface="Meiryo UI" pitchFamily="50" charset="-128"/>
                <a:cs typeface="Meiryo UI" pitchFamily="50" charset="-128"/>
              </a:rPr>
              <a:t>　　○前提条件　・現行システム改修を基本とし、システム改修期間を</a:t>
            </a:r>
            <a:r>
              <a:rPr lang="en-US" altLang="ja-JP" sz="1400" dirty="0" smtClean="0">
                <a:solidFill>
                  <a:schemeClr val="tx1"/>
                </a:solidFill>
                <a:latin typeface="Meiryo UI" pitchFamily="50" charset="-128"/>
                <a:ea typeface="Meiryo UI" pitchFamily="50" charset="-128"/>
                <a:cs typeface="Meiryo UI" pitchFamily="50" charset="-128"/>
              </a:rPr>
              <a:t>24</a:t>
            </a:r>
            <a:r>
              <a:rPr lang="ja-JP" altLang="en-US" sz="1400" dirty="0" smtClean="0">
                <a:solidFill>
                  <a:schemeClr val="tx1"/>
                </a:solidFill>
                <a:latin typeface="Meiryo UI" pitchFamily="50" charset="-128"/>
                <a:ea typeface="Meiryo UI" pitchFamily="50" charset="-128"/>
                <a:cs typeface="Meiryo UI" pitchFamily="50" charset="-128"/>
              </a:rPr>
              <a:t>か月とする</a:t>
            </a:r>
            <a:endParaRPr lang="ja-JP" altLang="en-US" sz="1400" dirty="0">
              <a:solidFill>
                <a:schemeClr val="tx1"/>
              </a:solidFill>
              <a:latin typeface="Meiryo UI" pitchFamily="50" charset="-128"/>
              <a:ea typeface="Meiryo UI" pitchFamily="50" charset="-128"/>
              <a:cs typeface="Meiryo UI" pitchFamily="50" charset="-128"/>
            </a:endParaRPr>
          </a:p>
        </p:txBody>
      </p:sp>
      <p:sp>
        <p:nvSpPr>
          <p:cNvPr id="19" name="大かっこ 18"/>
          <p:cNvSpPr/>
          <p:nvPr/>
        </p:nvSpPr>
        <p:spPr>
          <a:xfrm>
            <a:off x="1533443" y="4293095"/>
            <a:ext cx="6926989" cy="525647"/>
          </a:xfrm>
          <a:prstGeom prst="bracketPair">
            <a:avLst/>
          </a:prstGeom>
          <a:ln w="28575">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a:p>
        </p:txBody>
      </p:sp>
      <p:sp>
        <p:nvSpPr>
          <p:cNvPr id="20" name="大かっこ 19"/>
          <p:cNvSpPr/>
          <p:nvPr/>
        </p:nvSpPr>
        <p:spPr>
          <a:xfrm>
            <a:off x="1547664" y="5634246"/>
            <a:ext cx="6120680" cy="387042"/>
          </a:xfrm>
          <a:prstGeom prst="bracketPair">
            <a:avLst/>
          </a:prstGeom>
          <a:ln w="28575">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a:p>
        </p:txBody>
      </p:sp>
      <p:sp>
        <p:nvSpPr>
          <p:cNvPr id="21" name="正方形/長方形 20"/>
          <p:cNvSpPr/>
          <p:nvPr/>
        </p:nvSpPr>
        <p:spPr>
          <a:xfrm>
            <a:off x="317500" y="1124744"/>
            <a:ext cx="8394700" cy="1491386"/>
          </a:xfrm>
          <a:prstGeom prst="rect">
            <a:avLst/>
          </a:prstGeom>
        </p:spPr>
        <p:style>
          <a:lnRef idx="1">
            <a:schemeClr val="accent6"/>
          </a:lnRef>
          <a:fillRef idx="2">
            <a:schemeClr val="accent6"/>
          </a:fillRef>
          <a:effectRef idx="1">
            <a:schemeClr val="accent6"/>
          </a:effectRef>
          <a:fontRef idx="minor">
            <a:schemeClr val="dk1"/>
          </a:fontRef>
        </p:style>
        <p:txBody>
          <a:bodyPr rtlCol="0" anchor="ctr"/>
          <a:lstStyle/>
          <a:p>
            <a:pPr>
              <a:lnSpc>
                <a:spcPct val="150000"/>
              </a:lnSpc>
            </a:pPr>
            <a:r>
              <a:rPr lang="ja-JP" altLang="en-US" sz="2000" dirty="0" smtClean="0">
                <a:solidFill>
                  <a:schemeClr val="tx1"/>
                </a:solidFill>
                <a:latin typeface="Meiryo UI" pitchFamily="50" charset="-128"/>
                <a:ea typeface="Meiryo UI" pitchFamily="50" charset="-128"/>
                <a:cs typeface="Meiryo UI" pitchFamily="50" charset="-128"/>
              </a:rPr>
              <a:t>　①</a:t>
            </a:r>
            <a:r>
              <a:rPr lang="ja-JP" altLang="en-US" sz="2000" b="1" dirty="0" smtClean="0">
                <a:solidFill>
                  <a:schemeClr val="tx1"/>
                </a:solidFill>
                <a:latin typeface="Meiryo UI" pitchFamily="50" charset="-128"/>
                <a:ea typeface="Meiryo UI" pitchFamily="50" charset="-128"/>
                <a:cs typeface="Meiryo UI" pitchFamily="50" charset="-128"/>
              </a:rPr>
              <a:t>イニシャルコスト</a:t>
            </a:r>
            <a:r>
              <a:rPr lang="ja-JP" altLang="en-US" sz="1600" dirty="0" smtClean="0">
                <a:solidFill>
                  <a:schemeClr val="tx1"/>
                </a:solidFill>
                <a:latin typeface="Meiryo UI" pitchFamily="50" charset="-128"/>
                <a:ea typeface="Meiryo UI" pitchFamily="50" charset="-128"/>
                <a:cs typeface="Meiryo UI" pitchFamily="50" charset="-128"/>
              </a:rPr>
              <a:t>（ システム改修経費や庁舎</a:t>
            </a:r>
            <a:r>
              <a:rPr lang="ja-JP" altLang="en-US" sz="1600" dirty="0">
                <a:solidFill>
                  <a:schemeClr val="tx1"/>
                </a:solidFill>
                <a:latin typeface="Meiryo UI" pitchFamily="50" charset="-128"/>
                <a:ea typeface="Meiryo UI" pitchFamily="50" charset="-128"/>
                <a:cs typeface="Meiryo UI" pitchFamily="50" charset="-128"/>
              </a:rPr>
              <a:t>改修</a:t>
            </a:r>
            <a:r>
              <a:rPr lang="ja-JP" altLang="en-US" sz="1600" dirty="0" smtClean="0">
                <a:solidFill>
                  <a:schemeClr val="tx1"/>
                </a:solidFill>
                <a:latin typeface="Meiryo UI" pitchFamily="50" charset="-128"/>
                <a:ea typeface="Meiryo UI" pitchFamily="50" charset="-128"/>
                <a:cs typeface="Meiryo UI" pitchFamily="50" charset="-128"/>
              </a:rPr>
              <a:t>経費など ）</a:t>
            </a:r>
          </a:p>
          <a:p>
            <a:pPr>
              <a:lnSpc>
                <a:spcPct val="150000"/>
              </a:lnSpc>
            </a:pPr>
            <a:r>
              <a:rPr lang="ja-JP" altLang="en-US" sz="2000" dirty="0" smtClean="0">
                <a:solidFill>
                  <a:schemeClr val="tx1"/>
                </a:solidFill>
                <a:latin typeface="Meiryo UI" pitchFamily="50" charset="-128"/>
                <a:ea typeface="Meiryo UI" pitchFamily="50" charset="-128"/>
                <a:cs typeface="Meiryo UI" pitchFamily="50" charset="-128"/>
              </a:rPr>
              <a:t>　②</a:t>
            </a:r>
            <a:r>
              <a:rPr lang="ja-JP" altLang="en-US" sz="2000" b="1" dirty="0" smtClean="0">
                <a:solidFill>
                  <a:schemeClr val="tx1"/>
                </a:solidFill>
                <a:latin typeface="Meiryo UI" pitchFamily="50" charset="-128"/>
                <a:ea typeface="Meiryo UI" pitchFamily="50" charset="-128"/>
                <a:cs typeface="Meiryo UI" pitchFamily="50" charset="-128"/>
              </a:rPr>
              <a:t>ランニングコスト</a:t>
            </a:r>
            <a:r>
              <a:rPr lang="ja-JP" altLang="en-US" sz="1600" dirty="0" smtClean="0">
                <a:solidFill>
                  <a:schemeClr val="tx1"/>
                </a:solidFill>
                <a:latin typeface="Meiryo UI" pitchFamily="50" charset="-128"/>
                <a:ea typeface="Meiryo UI" pitchFamily="50" charset="-128"/>
                <a:cs typeface="Meiryo UI" pitchFamily="50" charset="-128"/>
              </a:rPr>
              <a:t>（ システム運用経費　）　</a:t>
            </a:r>
            <a:endParaRPr lang="en-US" altLang="ja-JP" sz="1600" dirty="0" smtClean="0">
              <a:solidFill>
                <a:schemeClr val="tx1"/>
              </a:solidFill>
              <a:latin typeface="Meiryo UI" pitchFamily="50" charset="-128"/>
              <a:ea typeface="Meiryo UI" pitchFamily="50" charset="-128"/>
              <a:cs typeface="Meiryo UI" pitchFamily="50" charset="-128"/>
            </a:endParaRPr>
          </a:p>
        </p:txBody>
      </p:sp>
      <p:sp>
        <p:nvSpPr>
          <p:cNvPr id="23" name="テキスト ボックス 22"/>
          <p:cNvSpPr txBox="1"/>
          <p:nvPr/>
        </p:nvSpPr>
        <p:spPr>
          <a:xfrm>
            <a:off x="-121196" y="476672"/>
            <a:ext cx="5217337" cy="384721"/>
          </a:xfrm>
          <a:prstGeom prst="rect">
            <a:avLst/>
          </a:prstGeom>
          <a:noFill/>
        </p:spPr>
        <p:txBody>
          <a:bodyPr wrap="square" rtlCol="0">
            <a:spAutoFit/>
          </a:bodyPr>
          <a:lstStyle/>
          <a:p>
            <a:r>
              <a:rPr lang="ja-JP" altLang="en-US" sz="1900" b="1"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（１）総合区設置に伴うコスト</a:t>
            </a:r>
            <a:endParaRPr lang="en-US" altLang="ja-JP" sz="2000" b="1" dirty="0" smtClean="0">
              <a:solidFill>
                <a:prstClr val="black"/>
              </a:solidFill>
              <a:latin typeface="Meiryo UI" pitchFamily="50" charset="-128"/>
              <a:ea typeface="Meiryo UI" pitchFamily="50" charset="-128"/>
              <a:cs typeface="Meiryo UI" pitchFamily="50" charset="-128"/>
            </a:endParaRPr>
          </a:p>
        </p:txBody>
      </p:sp>
      <p:sp>
        <p:nvSpPr>
          <p:cNvPr id="25" name="正方形/長方形 27"/>
          <p:cNvSpPr>
            <a:spLocks noChangeArrowheads="1"/>
          </p:cNvSpPr>
          <p:nvPr/>
        </p:nvSpPr>
        <p:spPr bwMode="auto">
          <a:xfrm>
            <a:off x="8112125" y="24526"/>
            <a:ext cx="1031875" cy="261937"/>
          </a:xfrm>
          <a:prstGeom prst="rect">
            <a:avLst/>
          </a:prstGeom>
          <a:noFill/>
          <a:ln w="9525">
            <a:noFill/>
            <a:miter lim="800000"/>
            <a:headEnd/>
            <a:tailEnd/>
          </a:ln>
        </p:spPr>
        <p:txBody>
          <a:bodyPr>
            <a:spAutoFit/>
          </a:bodyPr>
          <a:lstStyle/>
          <a:p>
            <a:pPr algn="r"/>
            <a:r>
              <a:rPr lang="ja-JP" altLang="en-US" sz="1100" b="1" dirty="0">
                <a:solidFill>
                  <a:srgbClr val="000000"/>
                </a:solidFill>
                <a:latin typeface="ＭＳ Ｐゴシック" charset="-128"/>
                <a:ea typeface="Meiryo UI" pitchFamily="50" charset="-128"/>
                <a:cs typeface="Meiryo UI" pitchFamily="50" charset="-128"/>
              </a:rPr>
              <a:t> </a:t>
            </a:r>
            <a:r>
              <a:rPr lang="ja-JP" altLang="en-US" sz="1100" b="1" dirty="0" smtClean="0">
                <a:solidFill>
                  <a:srgbClr val="000000"/>
                </a:solidFill>
                <a:latin typeface="ＭＳ Ｐゴシック" charset="-128"/>
                <a:ea typeface="Meiryo UI" pitchFamily="50" charset="-128"/>
                <a:cs typeface="Meiryo UI" pitchFamily="50" charset="-128"/>
              </a:rPr>
              <a:t>コスト</a:t>
            </a:r>
            <a:r>
              <a:rPr lang="en-US" altLang="ja-JP" sz="1100" b="1" dirty="0" smtClean="0">
                <a:solidFill>
                  <a:srgbClr val="000000"/>
                </a:solidFill>
                <a:latin typeface="ＭＳ Ｐゴシック" charset="-128"/>
                <a:ea typeface="Meiryo UI" pitchFamily="50" charset="-128"/>
                <a:cs typeface="Meiryo UI" pitchFamily="50" charset="-128"/>
              </a:rPr>
              <a:t>-</a:t>
            </a:r>
            <a:r>
              <a:rPr lang="ja-JP" altLang="en-US" sz="1100" b="1" dirty="0" smtClean="0">
                <a:solidFill>
                  <a:srgbClr val="000000"/>
                </a:solidFill>
                <a:latin typeface="ＭＳ Ｐゴシック" charset="-128"/>
                <a:ea typeface="Meiryo UI" pitchFamily="50" charset="-128"/>
                <a:cs typeface="Meiryo UI" pitchFamily="50" charset="-128"/>
              </a:rPr>
              <a:t>１</a:t>
            </a:r>
            <a:endParaRPr lang="ja-JP" altLang="en-US" sz="1200" b="1" dirty="0">
              <a:solidFill>
                <a:srgbClr val="000000"/>
              </a:solidFill>
              <a:latin typeface="ＭＳ Ｐゴシック" charset="-128"/>
              <a:ea typeface="Meiryo UI" pitchFamily="50" charset="-128"/>
              <a:cs typeface="Meiryo UI" pitchFamily="50" charset="-128"/>
            </a:endParaRPr>
          </a:p>
        </p:txBody>
      </p:sp>
    </p:spTree>
    <p:extLst>
      <p:ext uri="{BB962C8B-B14F-4D97-AF65-F5344CB8AC3E}">
        <p14:creationId xmlns="" xmlns:p14="http://schemas.microsoft.com/office/powerpoint/2010/main" val="3025910394"/>
      </p:ext>
    </p:extLst>
  </p:cSld>
  <p:clrMapOvr>
    <a:masterClrMapping/>
  </p:clrMapOvr>
  <p:timing>
    <p:tnLst>
      <p:par>
        <p:cTn id="1" dur="indefinite" restart="never" nodeType="tmRoot"/>
      </p:par>
    </p:tnLst>
  </p:timing>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直線コネクタ 12"/>
          <p:cNvCxnSpPr/>
          <p:nvPr/>
        </p:nvCxnSpPr>
        <p:spPr>
          <a:xfrm flipH="1">
            <a:off x="611560" y="2201912"/>
            <a:ext cx="6696744" cy="0"/>
          </a:xfrm>
          <a:prstGeom prst="line">
            <a:avLst/>
          </a:prstGeom>
          <a:ln w="28575">
            <a:solidFill>
              <a:schemeClr val="bg1"/>
            </a:solidFill>
          </a:ln>
        </p:spPr>
        <p:style>
          <a:lnRef idx="1">
            <a:schemeClr val="accent1"/>
          </a:lnRef>
          <a:fillRef idx="0">
            <a:schemeClr val="accent1"/>
          </a:fillRef>
          <a:effectRef idx="0">
            <a:schemeClr val="accent1"/>
          </a:effectRef>
          <a:fontRef idx="minor">
            <a:schemeClr val="tx1"/>
          </a:fontRef>
        </p:style>
      </p:cxnSp>
      <p:sp>
        <p:nvSpPr>
          <p:cNvPr id="10" name="正方形/長方形 9"/>
          <p:cNvSpPr/>
          <p:nvPr/>
        </p:nvSpPr>
        <p:spPr>
          <a:xfrm>
            <a:off x="323528" y="2777976"/>
            <a:ext cx="8379038" cy="3749912"/>
          </a:xfrm>
          <a:prstGeom prst="rect">
            <a:avLst/>
          </a:prstGeom>
          <a:noFill/>
          <a:ln w="12700">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altLang="ja-JP" sz="1600" b="1" dirty="0" smtClean="0">
              <a:solidFill>
                <a:schemeClr val="tx1"/>
              </a:solidFill>
              <a:latin typeface="Meiryo UI" pitchFamily="50" charset="-128"/>
              <a:ea typeface="Meiryo UI" pitchFamily="50" charset="-128"/>
              <a:cs typeface="Meiryo UI" pitchFamily="50" charset="-128"/>
            </a:endParaRPr>
          </a:p>
          <a:p>
            <a:endParaRPr lang="en-US" altLang="ja-JP" sz="1600" b="1" dirty="0" smtClean="0">
              <a:solidFill>
                <a:schemeClr val="tx1"/>
              </a:solidFill>
              <a:latin typeface="Meiryo UI" pitchFamily="50" charset="-128"/>
              <a:ea typeface="Meiryo UI" pitchFamily="50" charset="-128"/>
              <a:cs typeface="Meiryo UI" pitchFamily="50" charset="-128"/>
            </a:endParaRPr>
          </a:p>
          <a:p>
            <a:r>
              <a:rPr lang="ja-JP" altLang="en-US" sz="1600" b="1" dirty="0" smtClean="0">
                <a:solidFill>
                  <a:schemeClr val="tx1"/>
                </a:solidFill>
                <a:latin typeface="Meiryo UI" pitchFamily="50" charset="-128"/>
                <a:ea typeface="Meiryo UI" pitchFamily="50" charset="-128"/>
                <a:cs typeface="Meiryo UI" pitchFamily="50" charset="-128"/>
              </a:rPr>
              <a:t>　</a:t>
            </a:r>
            <a:endParaRPr lang="en-US" altLang="ja-JP" sz="1600" b="1" dirty="0" smtClean="0">
              <a:solidFill>
                <a:schemeClr val="tx1"/>
              </a:solidFill>
              <a:latin typeface="Meiryo UI" pitchFamily="50" charset="-128"/>
              <a:ea typeface="Meiryo UI" pitchFamily="50" charset="-128"/>
              <a:cs typeface="Meiryo UI" pitchFamily="50" charset="-128"/>
            </a:endParaRPr>
          </a:p>
          <a:p>
            <a:pPr>
              <a:lnSpc>
                <a:spcPts val="2100"/>
              </a:lnSpc>
            </a:pPr>
            <a:r>
              <a:rPr lang="ja-JP" altLang="en-US" sz="1700" b="1" dirty="0" smtClean="0">
                <a:solidFill>
                  <a:schemeClr val="tx1"/>
                </a:solidFill>
                <a:latin typeface="Meiryo UI" pitchFamily="50" charset="-128"/>
                <a:ea typeface="Meiryo UI" pitchFamily="50" charset="-128"/>
                <a:cs typeface="Meiryo UI" pitchFamily="50" charset="-128"/>
              </a:rPr>
              <a:t>①イニシャルコスト</a:t>
            </a:r>
            <a:endParaRPr lang="en-US" altLang="ja-JP" sz="1700" b="1" dirty="0" smtClean="0">
              <a:solidFill>
                <a:schemeClr val="tx1"/>
              </a:solidFill>
              <a:latin typeface="Meiryo UI" pitchFamily="50" charset="-128"/>
              <a:ea typeface="Meiryo UI" pitchFamily="50" charset="-128"/>
              <a:cs typeface="Meiryo UI" pitchFamily="50" charset="-128"/>
            </a:endParaRPr>
          </a:p>
          <a:p>
            <a:pPr lvl="0" fontAlgn="base">
              <a:spcBef>
                <a:spcPct val="0"/>
              </a:spcBef>
              <a:spcAft>
                <a:spcPct val="0"/>
              </a:spcAft>
              <a:defRPr/>
            </a:pPr>
            <a:r>
              <a:rPr lang="ja-JP" altLang="en-US" sz="1500" b="1" dirty="0" smtClean="0">
                <a:solidFill>
                  <a:schemeClr val="tx1"/>
                </a:solidFill>
                <a:latin typeface="Meiryo UI" pitchFamily="50" charset="-128"/>
                <a:ea typeface="Meiryo UI" pitchFamily="50" charset="-128"/>
                <a:cs typeface="Meiryo UI" pitchFamily="50" charset="-128"/>
              </a:rPr>
              <a:t>　　</a:t>
            </a:r>
            <a:r>
              <a:rPr lang="ja-JP" altLang="en-US" sz="1500" dirty="0" smtClean="0">
                <a:solidFill>
                  <a:schemeClr val="tx1"/>
                </a:solidFill>
                <a:latin typeface="Meiryo UI" pitchFamily="50" charset="-128"/>
                <a:ea typeface="Meiryo UI" pitchFamily="50" charset="-128"/>
                <a:cs typeface="Meiryo UI" pitchFamily="50" charset="-128"/>
              </a:rPr>
              <a:t>○庁舎改修経費　　　　 </a:t>
            </a:r>
            <a:r>
              <a:rPr lang="en-US" altLang="ja-JP" sz="1500" dirty="0" smtClean="0">
                <a:solidFill>
                  <a:schemeClr val="tx1"/>
                </a:solidFill>
                <a:latin typeface="Meiryo UI" pitchFamily="50" charset="-128"/>
                <a:ea typeface="Meiryo UI" pitchFamily="50" charset="-128"/>
                <a:cs typeface="Meiryo UI" pitchFamily="50" charset="-128"/>
              </a:rPr>
              <a:t>8.3</a:t>
            </a:r>
            <a:r>
              <a:rPr lang="ja-JP" altLang="en-US" sz="1500" dirty="0" smtClean="0">
                <a:solidFill>
                  <a:schemeClr val="tx1"/>
                </a:solidFill>
                <a:latin typeface="Meiryo UI" pitchFamily="50" charset="-128"/>
                <a:ea typeface="Meiryo UI" pitchFamily="50" charset="-128"/>
                <a:cs typeface="Meiryo UI" pitchFamily="50" charset="-128"/>
              </a:rPr>
              <a:t>億円　 うち</a:t>
            </a:r>
            <a:r>
              <a:rPr lang="ja-JP" altLang="en-US" sz="1500" dirty="0" smtClean="0">
                <a:solidFill>
                  <a:prstClr val="black"/>
                </a:solidFill>
                <a:latin typeface="Meiryo UI" pitchFamily="50" charset="-128"/>
                <a:ea typeface="Meiryo UI" pitchFamily="50" charset="-128"/>
                <a:cs typeface="Meiryo UI" pitchFamily="50" charset="-128"/>
              </a:rPr>
              <a:t>・総合区庁舎改修費                 </a:t>
            </a:r>
            <a:r>
              <a:rPr lang="en-US" altLang="ja-JP" sz="1500" dirty="0" smtClean="0">
                <a:solidFill>
                  <a:prstClr val="black"/>
                </a:solidFill>
                <a:latin typeface="Meiryo UI" pitchFamily="50" charset="-128"/>
                <a:ea typeface="Meiryo UI" pitchFamily="50" charset="-128"/>
                <a:cs typeface="Meiryo UI" pitchFamily="50" charset="-128"/>
              </a:rPr>
              <a:t>7.5</a:t>
            </a:r>
            <a:r>
              <a:rPr lang="ja-JP" altLang="en-US" sz="1500" dirty="0" smtClean="0">
                <a:solidFill>
                  <a:prstClr val="black"/>
                </a:solidFill>
                <a:latin typeface="Meiryo UI" pitchFamily="50" charset="-128"/>
                <a:ea typeface="Meiryo UI" pitchFamily="50" charset="-128"/>
                <a:cs typeface="Meiryo UI" pitchFamily="50" charset="-128"/>
              </a:rPr>
              <a:t>億円</a:t>
            </a:r>
            <a:endParaRPr lang="en-US" altLang="ja-JP" sz="1500" dirty="0" smtClean="0">
              <a:solidFill>
                <a:prstClr val="black"/>
              </a:solidFill>
              <a:latin typeface="Meiryo UI" pitchFamily="50" charset="-128"/>
              <a:ea typeface="Meiryo UI" pitchFamily="50" charset="-128"/>
              <a:cs typeface="Meiryo UI" pitchFamily="50" charset="-128"/>
            </a:endParaRPr>
          </a:p>
          <a:p>
            <a:pPr lvl="0" fontAlgn="base">
              <a:spcBef>
                <a:spcPct val="0"/>
              </a:spcBef>
              <a:spcAft>
                <a:spcPct val="0"/>
              </a:spcAft>
              <a:defRPr/>
            </a:pPr>
            <a:r>
              <a:rPr lang="ja-JP" altLang="en-US" sz="1500" dirty="0" smtClean="0">
                <a:solidFill>
                  <a:prstClr val="black"/>
                </a:solidFill>
                <a:latin typeface="Meiryo UI" pitchFamily="50" charset="-128"/>
                <a:ea typeface="Meiryo UI" pitchFamily="50" charset="-128"/>
                <a:cs typeface="Meiryo UI" pitchFamily="50" charset="-128"/>
              </a:rPr>
              <a:t>　                                                 ・その他事務所改修費 　　　　      </a:t>
            </a:r>
            <a:r>
              <a:rPr lang="en-US" altLang="ja-JP" sz="1500" dirty="0" smtClean="0">
                <a:solidFill>
                  <a:prstClr val="black"/>
                </a:solidFill>
                <a:latin typeface="Meiryo UI" pitchFamily="50" charset="-128"/>
                <a:ea typeface="Meiryo UI" pitchFamily="50" charset="-128"/>
                <a:cs typeface="Meiryo UI" pitchFamily="50" charset="-128"/>
              </a:rPr>
              <a:t>0.8</a:t>
            </a:r>
            <a:r>
              <a:rPr lang="ja-JP" altLang="en-US" sz="1500" dirty="0" smtClean="0">
                <a:solidFill>
                  <a:prstClr val="black"/>
                </a:solidFill>
                <a:latin typeface="Meiryo UI" pitchFamily="50" charset="-128"/>
                <a:ea typeface="Meiryo UI" pitchFamily="50" charset="-128"/>
                <a:cs typeface="Meiryo UI" pitchFamily="50" charset="-128"/>
              </a:rPr>
              <a:t>億円　</a:t>
            </a:r>
            <a:r>
              <a:rPr lang="ja-JP" altLang="en-US" sz="1500" dirty="0" smtClean="0">
                <a:solidFill>
                  <a:schemeClr val="tx1"/>
                </a:solidFill>
                <a:latin typeface="Meiryo UI" pitchFamily="50" charset="-128"/>
                <a:ea typeface="Meiryo UI" pitchFamily="50" charset="-128"/>
                <a:cs typeface="Meiryo UI" pitchFamily="50" charset="-128"/>
              </a:rPr>
              <a:t>　                      </a:t>
            </a:r>
            <a:endParaRPr lang="en-US" altLang="ja-JP" sz="1500" dirty="0" smtClean="0">
              <a:solidFill>
                <a:schemeClr val="tx1"/>
              </a:solidFill>
              <a:latin typeface="Meiryo UI" pitchFamily="50" charset="-128"/>
              <a:ea typeface="Meiryo UI" pitchFamily="50" charset="-128"/>
              <a:cs typeface="Meiryo UI" pitchFamily="50" charset="-128"/>
            </a:endParaRPr>
          </a:p>
          <a:p>
            <a:pPr>
              <a:lnSpc>
                <a:spcPts val="2100"/>
              </a:lnSpc>
            </a:pPr>
            <a:r>
              <a:rPr lang="ja-JP" altLang="en-US" sz="1500" dirty="0" smtClean="0">
                <a:solidFill>
                  <a:schemeClr val="tx1"/>
                </a:solidFill>
                <a:latin typeface="Meiryo UI" pitchFamily="50" charset="-128"/>
                <a:ea typeface="Meiryo UI" pitchFamily="50" charset="-128"/>
                <a:cs typeface="Meiryo UI" pitchFamily="50" charset="-128"/>
              </a:rPr>
              <a:t>　　　　　　　　　　　　　　　　　　　　     </a:t>
            </a:r>
            <a:endParaRPr lang="en-US" altLang="ja-JP" sz="1500" dirty="0" smtClean="0">
              <a:solidFill>
                <a:schemeClr val="tx1"/>
              </a:solidFill>
              <a:latin typeface="Meiryo UI" pitchFamily="50" charset="-128"/>
              <a:ea typeface="Meiryo UI" pitchFamily="50" charset="-128"/>
              <a:cs typeface="Meiryo UI" pitchFamily="50" charset="-128"/>
            </a:endParaRPr>
          </a:p>
          <a:p>
            <a:pPr>
              <a:lnSpc>
                <a:spcPts val="2100"/>
              </a:lnSpc>
            </a:pPr>
            <a:r>
              <a:rPr lang="ja-JP" altLang="en-US" sz="1500" dirty="0" smtClean="0">
                <a:solidFill>
                  <a:schemeClr val="tx1"/>
                </a:solidFill>
                <a:latin typeface="Meiryo UI" pitchFamily="50" charset="-128"/>
                <a:ea typeface="Meiryo UI" pitchFamily="50" charset="-128"/>
                <a:cs typeface="Meiryo UI" pitchFamily="50" charset="-128"/>
              </a:rPr>
              <a:t>　　○システム改修経費　　</a:t>
            </a:r>
            <a:r>
              <a:rPr lang="en-US" altLang="ja-JP" sz="1500" dirty="0" smtClean="0">
                <a:solidFill>
                  <a:schemeClr val="tx1"/>
                </a:solidFill>
                <a:latin typeface="Meiryo UI" pitchFamily="50" charset="-128"/>
                <a:ea typeface="Meiryo UI" pitchFamily="50" charset="-128"/>
                <a:cs typeface="Meiryo UI" pitchFamily="50" charset="-128"/>
              </a:rPr>
              <a:t>52.8</a:t>
            </a:r>
            <a:r>
              <a:rPr lang="ja-JP" altLang="en-US" sz="1500" dirty="0" smtClean="0">
                <a:solidFill>
                  <a:schemeClr val="tx1"/>
                </a:solidFill>
                <a:latin typeface="Meiryo UI" pitchFamily="50" charset="-128"/>
                <a:ea typeface="Meiryo UI" pitchFamily="50" charset="-128"/>
                <a:cs typeface="Meiryo UI" pitchFamily="50" charset="-128"/>
              </a:rPr>
              <a:t>億円　うち・基幹</a:t>
            </a:r>
            <a:r>
              <a:rPr lang="en-US" altLang="ja-JP" sz="1500" dirty="0" smtClean="0">
                <a:solidFill>
                  <a:schemeClr val="tx1"/>
                </a:solidFill>
                <a:latin typeface="Meiryo UI" pitchFamily="50" charset="-128"/>
                <a:ea typeface="Meiryo UI" pitchFamily="50" charset="-128"/>
                <a:cs typeface="Meiryo UI" pitchFamily="50" charset="-128"/>
              </a:rPr>
              <a:t>(13)</a:t>
            </a:r>
            <a:r>
              <a:rPr lang="ja-JP" altLang="en-US" sz="1500" dirty="0" smtClean="0">
                <a:solidFill>
                  <a:schemeClr val="tx1"/>
                </a:solidFill>
                <a:latin typeface="Meiryo UI" pitchFamily="50" charset="-128"/>
                <a:ea typeface="Meiryo UI" pitchFamily="50" charset="-128"/>
                <a:cs typeface="Meiryo UI" pitchFamily="50" charset="-128"/>
              </a:rPr>
              <a:t>システム改修経費 　　  　</a:t>
            </a:r>
            <a:r>
              <a:rPr lang="en-US" altLang="ja-JP" sz="1500" dirty="0" smtClean="0">
                <a:solidFill>
                  <a:schemeClr val="tx1"/>
                </a:solidFill>
                <a:latin typeface="Meiryo UI" pitchFamily="50" charset="-128"/>
                <a:ea typeface="Meiryo UI" pitchFamily="50" charset="-128"/>
                <a:cs typeface="Meiryo UI" pitchFamily="50" charset="-128"/>
              </a:rPr>
              <a:t>44</a:t>
            </a:r>
            <a:r>
              <a:rPr lang="ja-JP" altLang="en-US" sz="1500" dirty="0" smtClean="0">
                <a:solidFill>
                  <a:schemeClr val="tx1"/>
                </a:solidFill>
                <a:latin typeface="Meiryo UI" pitchFamily="50" charset="-128"/>
                <a:ea typeface="Meiryo UI" pitchFamily="50" charset="-128"/>
                <a:cs typeface="Meiryo UI" pitchFamily="50" charset="-128"/>
              </a:rPr>
              <a:t>億円</a:t>
            </a:r>
            <a:endParaRPr lang="en-US" altLang="ja-JP" sz="1500" dirty="0" smtClean="0">
              <a:solidFill>
                <a:schemeClr val="tx1"/>
              </a:solidFill>
              <a:latin typeface="Meiryo UI" pitchFamily="50" charset="-128"/>
              <a:ea typeface="Meiryo UI" pitchFamily="50" charset="-128"/>
              <a:cs typeface="Meiryo UI" pitchFamily="50" charset="-128"/>
            </a:endParaRPr>
          </a:p>
          <a:p>
            <a:pPr>
              <a:lnSpc>
                <a:spcPts val="2100"/>
              </a:lnSpc>
            </a:pPr>
            <a:r>
              <a:rPr lang="ja-JP" altLang="en-US" sz="1500" dirty="0" smtClean="0">
                <a:solidFill>
                  <a:schemeClr val="tx1"/>
                </a:solidFill>
                <a:latin typeface="Meiryo UI" pitchFamily="50" charset="-128"/>
                <a:ea typeface="Meiryo UI" pitchFamily="50" charset="-128"/>
                <a:cs typeface="Meiryo UI" pitchFamily="50" charset="-128"/>
              </a:rPr>
              <a:t>　　　　　　　　　　　　　　　　　　　　　　　　　 ・その他</a:t>
            </a:r>
            <a:r>
              <a:rPr lang="en-US" altLang="ja-JP" sz="1500" dirty="0" smtClean="0">
                <a:solidFill>
                  <a:schemeClr val="tx1"/>
                </a:solidFill>
                <a:latin typeface="Meiryo UI" pitchFamily="50" charset="-128"/>
                <a:ea typeface="Meiryo UI" pitchFamily="50" charset="-128"/>
                <a:cs typeface="Meiryo UI" pitchFamily="50" charset="-128"/>
              </a:rPr>
              <a:t>(190)</a:t>
            </a:r>
            <a:r>
              <a:rPr lang="ja-JP" altLang="en-US" sz="1500" dirty="0" smtClean="0">
                <a:solidFill>
                  <a:schemeClr val="tx1"/>
                </a:solidFill>
                <a:latin typeface="Meiryo UI" pitchFamily="50" charset="-128"/>
                <a:ea typeface="Meiryo UI" pitchFamily="50" charset="-128"/>
                <a:cs typeface="Meiryo UI" pitchFamily="50" charset="-128"/>
              </a:rPr>
              <a:t>システム改修経費　 　</a:t>
            </a:r>
            <a:r>
              <a:rPr lang="en-US" altLang="ja-JP" sz="1500" dirty="0" smtClean="0">
                <a:solidFill>
                  <a:schemeClr val="tx1"/>
                </a:solidFill>
                <a:latin typeface="Meiryo UI" pitchFamily="50" charset="-128"/>
                <a:ea typeface="Meiryo UI" pitchFamily="50" charset="-128"/>
                <a:cs typeface="Meiryo UI" pitchFamily="50" charset="-128"/>
              </a:rPr>
              <a:t>8.8</a:t>
            </a:r>
            <a:r>
              <a:rPr lang="ja-JP" altLang="en-US" sz="1500" dirty="0" smtClean="0">
                <a:solidFill>
                  <a:schemeClr val="tx1"/>
                </a:solidFill>
                <a:latin typeface="Meiryo UI" pitchFamily="50" charset="-128"/>
                <a:ea typeface="Meiryo UI" pitchFamily="50" charset="-128"/>
                <a:cs typeface="Meiryo UI" pitchFamily="50" charset="-128"/>
              </a:rPr>
              <a:t>億円</a:t>
            </a:r>
            <a:endParaRPr lang="en-US" altLang="ja-JP" sz="1500" dirty="0" smtClean="0">
              <a:solidFill>
                <a:schemeClr val="tx1"/>
              </a:solidFill>
              <a:latin typeface="Meiryo UI" pitchFamily="50" charset="-128"/>
              <a:ea typeface="Meiryo UI" pitchFamily="50" charset="-128"/>
              <a:cs typeface="Meiryo UI" pitchFamily="50" charset="-128"/>
            </a:endParaRPr>
          </a:p>
          <a:p>
            <a:pPr>
              <a:lnSpc>
                <a:spcPts val="2100"/>
              </a:lnSpc>
            </a:pPr>
            <a:r>
              <a:rPr lang="ja-JP" altLang="en-US" sz="1500" dirty="0" smtClean="0">
                <a:solidFill>
                  <a:schemeClr val="tx1"/>
                </a:solidFill>
                <a:latin typeface="Meiryo UI" pitchFamily="50" charset="-128"/>
                <a:ea typeface="Meiryo UI" pitchFamily="50" charset="-128"/>
                <a:cs typeface="Meiryo UI" pitchFamily="50" charset="-128"/>
              </a:rPr>
              <a:t>　　○その他経費　　　　　</a:t>
            </a:r>
            <a:r>
              <a:rPr lang="ja-JP" altLang="en-US" sz="1500" b="1" dirty="0" smtClean="0">
                <a:solidFill>
                  <a:schemeClr val="tx1"/>
                </a:solidFill>
                <a:latin typeface="Meiryo UI" pitchFamily="50" charset="-128"/>
                <a:ea typeface="Meiryo UI" pitchFamily="50" charset="-128"/>
                <a:cs typeface="Meiryo UI" pitchFamily="50" charset="-128"/>
              </a:rPr>
              <a:t>　   </a:t>
            </a:r>
            <a:r>
              <a:rPr lang="ja-JP" altLang="en-US" sz="1500" dirty="0" smtClean="0">
                <a:solidFill>
                  <a:schemeClr val="tx1"/>
                </a:solidFill>
                <a:latin typeface="Meiryo UI" pitchFamily="50" charset="-128"/>
                <a:ea typeface="Meiryo UI" pitchFamily="50" charset="-128"/>
                <a:cs typeface="Meiryo UI" pitchFamily="50" charset="-128"/>
              </a:rPr>
              <a:t>６億円  うち・移転経費　　　　　　　　　　　　　　 　</a:t>
            </a:r>
            <a:r>
              <a:rPr lang="en-US" altLang="ja-JP" sz="1500" dirty="0" smtClean="0">
                <a:solidFill>
                  <a:schemeClr val="tx1"/>
                </a:solidFill>
                <a:latin typeface="Meiryo UI" pitchFamily="50" charset="-128"/>
                <a:ea typeface="Meiryo UI" pitchFamily="50" charset="-128"/>
                <a:cs typeface="Meiryo UI" pitchFamily="50" charset="-128"/>
              </a:rPr>
              <a:t>0.5</a:t>
            </a:r>
            <a:r>
              <a:rPr lang="ja-JP" altLang="en-US" sz="1500" dirty="0" smtClean="0">
                <a:solidFill>
                  <a:schemeClr val="tx1"/>
                </a:solidFill>
                <a:latin typeface="Meiryo UI" pitchFamily="50" charset="-128"/>
                <a:ea typeface="Meiryo UI" pitchFamily="50" charset="-128"/>
                <a:cs typeface="Meiryo UI" pitchFamily="50" charset="-128"/>
              </a:rPr>
              <a:t>億円</a:t>
            </a:r>
            <a:endParaRPr lang="en-US" altLang="ja-JP" sz="1500" dirty="0" smtClean="0">
              <a:solidFill>
                <a:schemeClr val="tx1"/>
              </a:solidFill>
              <a:latin typeface="Meiryo UI" pitchFamily="50" charset="-128"/>
              <a:ea typeface="Meiryo UI" pitchFamily="50" charset="-128"/>
              <a:cs typeface="Meiryo UI" pitchFamily="50" charset="-128"/>
            </a:endParaRPr>
          </a:p>
          <a:p>
            <a:pPr>
              <a:lnSpc>
                <a:spcPts val="2100"/>
              </a:lnSpc>
            </a:pPr>
            <a:r>
              <a:rPr lang="ja-JP" altLang="en-US" sz="1500" dirty="0" smtClean="0">
                <a:solidFill>
                  <a:schemeClr val="tx1"/>
                </a:solidFill>
                <a:latin typeface="Meiryo UI" pitchFamily="50" charset="-128"/>
                <a:ea typeface="Meiryo UI" pitchFamily="50" charset="-128"/>
                <a:cs typeface="Meiryo UI" pitchFamily="50" charset="-128"/>
              </a:rPr>
              <a:t>　　　　　　　　　　　　　　　　　　　　           ・街区表示取替経費　　　　　　　　　 </a:t>
            </a:r>
            <a:r>
              <a:rPr lang="en-US" altLang="ja-JP" sz="1500" dirty="0" smtClean="0">
                <a:solidFill>
                  <a:schemeClr val="tx1"/>
                </a:solidFill>
                <a:latin typeface="Meiryo UI" pitchFamily="50" charset="-128"/>
                <a:ea typeface="Meiryo UI" pitchFamily="50" charset="-128"/>
                <a:cs typeface="Meiryo UI" pitchFamily="50" charset="-128"/>
              </a:rPr>
              <a:t>4.2</a:t>
            </a:r>
            <a:r>
              <a:rPr lang="ja-JP" altLang="en-US" sz="1500" dirty="0" smtClean="0">
                <a:solidFill>
                  <a:schemeClr val="tx1"/>
                </a:solidFill>
                <a:latin typeface="Meiryo UI" pitchFamily="50" charset="-128"/>
                <a:ea typeface="Meiryo UI" pitchFamily="50" charset="-128"/>
                <a:cs typeface="Meiryo UI" pitchFamily="50" charset="-128"/>
              </a:rPr>
              <a:t>億円</a:t>
            </a:r>
            <a:endParaRPr lang="en-US" altLang="ja-JP" sz="1500" dirty="0" smtClean="0">
              <a:solidFill>
                <a:schemeClr val="tx1"/>
              </a:solidFill>
              <a:latin typeface="Meiryo UI" pitchFamily="50" charset="-128"/>
              <a:ea typeface="Meiryo UI" pitchFamily="50" charset="-128"/>
              <a:cs typeface="Meiryo UI" pitchFamily="50" charset="-128"/>
            </a:endParaRPr>
          </a:p>
          <a:p>
            <a:pPr>
              <a:lnSpc>
                <a:spcPts val="2100"/>
              </a:lnSpc>
            </a:pPr>
            <a:r>
              <a:rPr lang="ja-JP" altLang="en-US" sz="1500" dirty="0" smtClean="0">
                <a:solidFill>
                  <a:schemeClr val="tx1"/>
                </a:solidFill>
                <a:latin typeface="Meiryo UI" pitchFamily="50" charset="-128"/>
                <a:ea typeface="Meiryo UI" pitchFamily="50" charset="-128"/>
                <a:cs typeface="Meiryo UI" pitchFamily="50" charset="-128"/>
              </a:rPr>
              <a:t>　　　　　　　　　　　　　　　　　　　        　   ・看板・表示修正経費　               </a:t>
            </a:r>
            <a:r>
              <a:rPr lang="en-US" altLang="ja-JP" sz="1500" dirty="0" smtClean="0">
                <a:solidFill>
                  <a:schemeClr val="tx1"/>
                </a:solidFill>
                <a:latin typeface="Meiryo UI" pitchFamily="50" charset="-128"/>
                <a:ea typeface="Meiryo UI" pitchFamily="50" charset="-128"/>
                <a:cs typeface="Meiryo UI" pitchFamily="50" charset="-128"/>
              </a:rPr>
              <a:t>0.2</a:t>
            </a:r>
            <a:r>
              <a:rPr lang="ja-JP" altLang="en-US" sz="1500" dirty="0" smtClean="0">
                <a:solidFill>
                  <a:schemeClr val="tx1"/>
                </a:solidFill>
                <a:latin typeface="Meiryo UI" pitchFamily="50" charset="-128"/>
                <a:ea typeface="Meiryo UI" pitchFamily="50" charset="-128"/>
                <a:cs typeface="Meiryo UI" pitchFamily="50" charset="-128"/>
              </a:rPr>
              <a:t>億円</a:t>
            </a:r>
            <a:endParaRPr lang="en-US" altLang="ja-JP" sz="1500" dirty="0" smtClean="0">
              <a:solidFill>
                <a:schemeClr val="tx1"/>
              </a:solidFill>
              <a:latin typeface="Meiryo UI" pitchFamily="50" charset="-128"/>
              <a:ea typeface="Meiryo UI" pitchFamily="50" charset="-128"/>
              <a:cs typeface="Meiryo UI" pitchFamily="50" charset="-128"/>
            </a:endParaRPr>
          </a:p>
          <a:p>
            <a:pPr>
              <a:lnSpc>
                <a:spcPts val="2100"/>
              </a:lnSpc>
            </a:pPr>
            <a:r>
              <a:rPr lang="ja-JP" altLang="en-US" sz="1500" dirty="0" smtClean="0">
                <a:solidFill>
                  <a:schemeClr val="tx1"/>
                </a:solidFill>
                <a:latin typeface="Meiryo UI" pitchFamily="50" charset="-128"/>
                <a:ea typeface="Meiryo UI" pitchFamily="50" charset="-128"/>
                <a:cs typeface="Meiryo UI" pitchFamily="50" charset="-128"/>
              </a:rPr>
              <a:t>　　　　　　　　　　　　　　　　　　　           　・広報関係経費　　　　                </a:t>
            </a:r>
            <a:r>
              <a:rPr lang="en-US" altLang="ja-JP" sz="1500" dirty="0" smtClean="0">
                <a:solidFill>
                  <a:schemeClr val="tx1"/>
                </a:solidFill>
                <a:latin typeface="Meiryo UI" pitchFamily="50" charset="-128"/>
                <a:ea typeface="Meiryo UI" pitchFamily="50" charset="-128"/>
                <a:cs typeface="Meiryo UI" pitchFamily="50" charset="-128"/>
              </a:rPr>
              <a:t>0.7</a:t>
            </a:r>
            <a:r>
              <a:rPr lang="ja-JP" altLang="en-US" sz="1500" dirty="0" smtClean="0">
                <a:solidFill>
                  <a:schemeClr val="tx1"/>
                </a:solidFill>
                <a:latin typeface="Meiryo UI" pitchFamily="50" charset="-128"/>
                <a:ea typeface="Meiryo UI" pitchFamily="50" charset="-128"/>
                <a:cs typeface="Meiryo UI" pitchFamily="50" charset="-128"/>
              </a:rPr>
              <a:t>億円</a:t>
            </a:r>
            <a:endParaRPr lang="en-US" altLang="ja-JP" sz="1500" dirty="0" smtClean="0">
              <a:solidFill>
                <a:schemeClr val="tx1"/>
              </a:solidFill>
              <a:latin typeface="Meiryo UI" pitchFamily="50" charset="-128"/>
              <a:ea typeface="Meiryo UI" pitchFamily="50" charset="-128"/>
              <a:cs typeface="Meiryo UI" pitchFamily="50" charset="-128"/>
            </a:endParaRPr>
          </a:p>
          <a:p>
            <a:pPr>
              <a:lnSpc>
                <a:spcPts val="2100"/>
              </a:lnSpc>
            </a:pPr>
            <a:r>
              <a:rPr lang="ja-JP" altLang="en-US" sz="1500" dirty="0" smtClean="0">
                <a:solidFill>
                  <a:schemeClr val="tx1"/>
                </a:solidFill>
                <a:latin typeface="Meiryo UI" pitchFamily="50" charset="-128"/>
                <a:ea typeface="Meiryo UI" pitchFamily="50" charset="-128"/>
                <a:cs typeface="Meiryo UI" pitchFamily="50" charset="-128"/>
              </a:rPr>
              <a:t>　　　　　　　　　　　　　　　　　　　　           ・公印等経費　　　　　                 </a:t>
            </a:r>
            <a:r>
              <a:rPr lang="en-US" altLang="ja-JP" sz="1500" dirty="0" smtClean="0">
                <a:solidFill>
                  <a:schemeClr val="tx1"/>
                </a:solidFill>
                <a:latin typeface="Meiryo UI" pitchFamily="50" charset="-128"/>
                <a:ea typeface="Meiryo UI" pitchFamily="50" charset="-128"/>
                <a:cs typeface="Meiryo UI" pitchFamily="50" charset="-128"/>
              </a:rPr>
              <a:t>0.4</a:t>
            </a:r>
            <a:r>
              <a:rPr lang="ja-JP" altLang="en-US" sz="1500" dirty="0" smtClean="0">
                <a:solidFill>
                  <a:schemeClr val="tx1"/>
                </a:solidFill>
                <a:latin typeface="Meiryo UI" pitchFamily="50" charset="-128"/>
                <a:ea typeface="Meiryo UI" pitchFamily="50" charset="-128"/>
                <a:cs typeface="Meiryo UI" pitchFamily="50" charset="-128"/>
              </a:rPr>
              <a:t>億円　</a:t>
            </a:r>
            <a:endParaRPr lang="en-US" altLang="ja-JP" sz="1500" dirty="0" smtClean="0">
              <a:solidFill>
                <a:schemeClr val="tx1"/>
              </a:solidFill>
              <a:latin typeface="Meiryo UI" pitchFamily="50" charset="-128"/>
              <a:ea typeface="Meiryo UI" pitchFamily="50" charset="-128"/>
              <a:cs typeface="Meiryo UI" pitchFamily="50" charset="-128"/>
            </a:endParaRPr>
          </a:p>
          <a:p>
            <a:pPr>
              <a:lnSpc>
                <a:spcPts val="2100"/>
              </a:lnSpc>
            </a:pPr>
            <a:r>
              <a:rPr lang="ja-JP" altLang="en-US" sz="1700" b="1" dirty="0" smtClean="0">
                <a:solidFill>
                  <a:schemeClr val="tx1"/>
                </a:solidFill>
                <a:latin typeface="Meiryo UI" pitchFamily="50" charset="-128"/>
                <a:ea typeface="Meiryo UI" pitchFamily="50" charset="-128"/>
                <a:cs typeface="Meiryo UI" pitchFamily="50" charset="-128"/>
              </a:rPr>
              <a:t>②ランニングコスト</a:t>
            </a:r>
            <a:endParaRPr lang="en-US" altLang="ja-JP" sz="1500" dirty="0" smtClean="0">
              <a:solidFill>
                <a:schemeClr val="tx1"/>
              </a:solidFill>
              <a:latin typeface="Meiryo UI" pitchFamily="50" charset="-128"/>
              <a:ea typeface="Meiryo UI" pitchFamily="50" charset="-128"/>
              <a:cs typeface="Meiryo UI" pitchFamily="50" charset="-128"/>
            </a:endParaRPr>
          </a:p>
          <a:p>
            <a:pPr>
              <a:lnSpc>
                <a:spcPts val="2100"/>
              </a:lnSpc>
            </a:pPr>
            <a:r>
              <a:rPr lang="ja-JP" altLang="en-US" sz="1500" dirty="0" smtClean="0">
                <a:solidFill>
                  <a:schemeClr val="tx1"/>
                </a:solidFill>
                <a:latin typeface="Meiryo UI" pitchFamily="50" charset="-128"/>
                <a:ea typeface="Meiryo UI" pitchFamily="50" charset="-128"/>
                <a:cs typeface="Meiryo UI" pitchFamily="50" charset="-128"/>
              </a:rPr>
              <a:t>　　○システム運用経費　　　</a:t>
            </a:r>
            <a:r>
              <a:rPr lang="en-US" altLang="ja-JP" sz="1500" dirty="0" smtClean="0">
                <a:solidFill>
                  <a:schemeClr val="tx1"/>
                </a:solidFill>
                <a:latin typeface="Meiryo UI" pitchFamily="50" charset="-128"/>
                <a:ea typeface="Meiryo UI" pitchFamily="50" charset="-128"/>
                <a:cs typeface="Meiryo UI" pitchFamily="50" charset="-128"/>
              </a:rPr>
              <a:t>3.3</a:t>
            </a:r>
            <a:r>
              <a:rPr lang="ja-JP" altLang="en-US" sz="1500" dirty="0" smtClean="0">
                <a:solidFill>
                  <a:schemeClr val="tx1"/>
                </a:solidFill>
                <a:latin typeface="Meiryo UI" pitchFamily="50" charset="-128"/>
                <a:ea typeface="Meiryo UI" pitchFamily="50" charset="-128"/>
                <a:cs typeface="Meiryo UI" pitchFamily="50" charset="-128"/>
              </a:rPr>
              <a:t>億円　うち・基幹</a:t>
            </a:r>
            <a:r>
              <a:rPr lang="en-US" altLang="ja-JP" sz="1500" dirty="0" smtClean="0">
                <a:solidFill>
                  <a:schemeClr val="tx1"/>
                </a:solidFill>
                <a:latin typeface="Meiryo UI" pitchFamily="50" charset="-128"/>
                <a:ea typeface="Meiryo UI" pitchFamily="50" charset="-128"/>
                <a:cs typeface="Meiryo UI" pitchFamily="50" charset="-128"/>
              </a:rPr>
              <a:t>(13)</a:t>
            </a:r>
            <a:r>
              <a:rPr lang="ja-JP" altLang="en-US" sz="1500" dirty="0" smtClean="0">
                <a:solidFill>
                  <a:schemeClr val="tx1"/>
                </a:solidFill>
                <a:latin typeface="Meiryo UI" pitchFamily="50" charset="-128"/>
                <a:ea typeface="Meiryo UI" pitchFamily="50" charset="-128"/>
                <a:cs typeface="Meiryo UI" pitchFamily="50" charset="-128"/>
              </a:rPr>
              <a:t>システム運用経費　　　     </a:t>
            </a:r>
            <a:r>
              <a:rPr lang="en-US" altLang="ja-JP" sz="1500" dirty="0" smtClean="0">
                <a:solidFill>
                  <a:schemeClr val="tx1"/>
                </a:solidFill>
                <a:latin typeface="Meiryo UI" pitchFamily="50" charset="-128"/>
                <a:ea typeface="Meiryo UI" pitchFamily="50" charset="-128"/>
                <a:cs typeface="Meiryo UI" pitchFamily="50" charset="-128"/>
              </a:rPr>
              <a:t>2</a:t>
            </a:r>
            <a:r>
              <a:rPr lang="ja-JP" altLang="en-US" sz="1500" dirty="0" smtClean="0">
                <a:solidFill>
                  <a:schemeClr val="tx1"/>
                </a:solidFill>
                <a:latin typeface="Meiryo UI" pitchFamily="50" charset="-128"/>
                <a:ea typeface="Meiryo UI" pitchFamily="50" charset="-128"/>
                <a:cs typeface="Meiryo UI" pitchFamily="50" charset="-128"/>
              </a:rPr>
              <a:t>億円</a:t>
            </a:r>
            <a:endParaRPr lang="en-US" altLang="ja-JP" sz="1500" dirty="0" smtClean="0">
              <a:solidFill>
                <a:schemeClr val="tx1"/>
              </a:solidFill>
              <a:latin typeface="Meiryo UI" pitchFamily="50" charset="-128"/>
              <a:ea typeface="Meiryo UI" pitchFamily="50" charset="-128"/>
              <a:cs typeface="Meiryo UI" pitchFamily="50" charset="-128"/>
            </a:endParaRPr>
          </a:p>
          <a:p>
            <a:pPr>
              <a:lnSpc>
                <a:spcPts val="2100"/>
              </a:lnSpc>
            </a:pPr>
            <a:r>
              <a:rPr lang="ja-JP" altLang="en-US" sz="1500" dirty="0" smtClean="0">
                <a:solidFill>
                  <a:schemeClr val="tx1"/>
                </a:solidFill>
                <a:latin typeface="Meiryo UI" pitchFamily="50" charset="-128"/>
                <a:ea typeface="Meiryo UI" pitchFamily="50" charset="-128"/>
                <a:cs typeface="Meiryo UI" pitchFamily="50" charset="-128"/>
              </a:rPr>
              <a:t>　　　　　　　　　　　　　　　　　　　　　　　　　  ・その他</a:t>
            </a:r>
            <a:r>
              <a:rPr lang="en-US" altLang="ja-JP" sz="1500" dirty="0" smtClean="0">
                <a:solidFill>
                  <a:schemeClr val="tx1"/>
                </a:solidFill>
                <a:latin typeface="Meiryo UI" pitchFamily="50" charset="-128"/>
                <a:ea typeface="Meiryo UI" pitchFamily="50" charset="-128"/>
                <a:cs typeface="Meiryo UI" pitchFamily="50" charset="-128"/>
              </a:rPr>
              <a:t>(190)</a:t>
            </a:r>
            <a:r>
              <a:rPr lang="ja-JP" altLang="en-US" sz="1500" dirty="0" smtClean="0">
                <a:solidFill>
                  <a:schemeClr val="tx1"/>
                </a:solidFill>
                <a:latin typeface="Meiryo UI" pitchFamily="50" charset="-128"/>
                <a:ea typeface="Meiryo UI" pitchFamily="50" charset="-128"/>
                <a:cs typeface="Meiryo UI" pitchFamily="50" charset="-128"/>
              </a:rPr>
              <a:t>システム運用経費　　</a:t>
            </a:r>
            <a:r>
              <a:rPr lang="en-US" altLang="ja-JP" sz="1500" dirty="0" smtClean="0">
                <a:solidFill>
                  <a:schemeClr val="tx1"/>
                </a:solidFill>
                <a:latin typeface="Meiryo UI" pitchFamily="50" charset="-128"/>
                <a:ea typeface="Meiryo UI" pitchFamily="50" charset="-128"/>
                <a:cs typeface="Meiryo UI" pitchFamily="50" charset="-128"/>
              </a:rPr>
              <a:t>1.3</a:t>
            </a:r>
            <a:r>
              <a:rPr lang="ja-JP" altLang="en-US" sz="1500" dirty="0" smtClean="0">
                <a:solidFill>
                  <a:schemeClr val="tx1"/>
                </a:solidFill>
                <a:latin typeface="Meiryo UI" pitchFamily="50" charset="-128"/>
                <a:ea typeface="Meiryo UI" pitchFamily="50" charset="-128"/>
                <a:cs typeface="Meiryo UI" pitchFamily="50" charset="-128"/>
              </a:rPr>
              <a:t>億円　　　　</a:t>
            </a:r>
            <a:endParaRPr lang="en-US" altLang="ja-JP" sz="1500" dirty="0" smtClean="0">
              <a:solidFill>
                <a:schemeClr val="tx1"/>
              </a:solidFill>
              <a:latin typeface="Meiryo UI" pitchFamily="50" charset="-128"/>
              <a:ea typeface="Meiryo UI" pitchFamily="50" charset="-128"/>
              <a:cs typeface="Meiryo UI" pitchFamily="50" charset="-128"/>
            </a:endParaRPr>
          </a:p>
          <a:p>
            <a:endParaRPr lang="en-US" altLang="ja-JP" sz="1500" b="1" dirty="0" smtClean="0">
              <a:solidFill>
                <a:schemeClr val="tx1"/>
              </a:solidFill>
              <a:latin typeface="Meiryo UI" pitchFamily="50" charset="-128"/>
              <a:ea typeface="Meiryo UI" pitchFamily="50" charset="-128"/>
              <a:cs typeface="Meiryo UI" pitchFamily="50" charset="-128"/>
            </a:endParaRPr>
          </a:p>
          <a:p>
            <a:endParaRPr lang="en-US" altLang="ja-JP" sz="1600" b="1" dirty="0" smtClean="0">
              <a:solidFill>
                <a:schemeClr val="tx1"/>
              </a:solidFill>
              <a:latin typeface="Meiryo UI" pitchFamily="50" charset="-128"/>
              <a:ea typeface="Meiryo UI" pitchFamily="50" charset="-128"/>
              <a:cs typeface="Meiryo UI" pitchFamily="50" charset="-128"/>
            </a:endParaRPr>
          </a:p>
          <a:p>
            <a:endParaRPr lang="en-US" altLang="ja-JP" sz="1600" b="1" dirty="0" smtClean="0">
              <a:solidFill>
                <a:schemeClr val="tx1"/>
              </a:solidFill>
              <a:latin typeface="Meiryo UI" pitchFamily="50" charset="-128"/>
              <a:ea typeface="Meiryo UI" pitchFamily="50" charset="-128"/>
              <a:cs typeface="Meiryo UI" pitchFamily="50" charset="-128"/>
            </a:endParaRPr>
          </a:p>
        </p:txBody>
      </p:sp>
      <p:sp>
        <p:nvSpPr>
          <p:cNvPr id="11" name="ホームベース 10"/>
          <p:cNvSpPr/>
          <p:nvPr/>
        </p:nvSpPr>
        <p:spPr>
          <a:xfrm>
            <a:off x="323528" y="2417936"/>
            <a:ext cx="1181156" cy="360602"/>
          </a:xfrm>
          <a:prstGeom prst="homePlate">
            <a:avLst/>
          </a:prstGeom>
          <a:ln w="12700">
            <a:solidFill>
              <a:srgbClr val="FF0000"/>
            </a:solidFill>
          </a:ln>
        </p:spPr>
        <p:style>
          <a:lnRef idx="2">
            <a:schemeClr val="accent1"/>
          </a:lnRef>
          <a:fillRef idx="1">
            <a:schemeClr val="lt1"/>
          </a:fillRef>
          <a:effectRef idx="0">
            <a:schemeClr val="accent1"/>
          </a:effectRef>
          <a:fontRef idx="minor">
            <a:schemeClr val="dk1"/>
          </a:fontRef>
        </p:style>
        <p:txBody>
          <a:bodyPr rtlCol="0" anchor="ctr"/>
          <a:lstStyle/>
          <a:p>
            <a:pPr algn="ctr"/>
            <a:r>
              <a:rPr kumimoji="1" lang="ja-JP" altLang="en-US" b="1" dirty="0" smtClean="0">
                <a:latin typeface="Meiryo UI" pitchFamily="50" charset="-128"/>
                <a:ea typeface="Meiryo UI" pitchFamily="50" charset="-128"/>
                <a:cs typeface="Meiryo UI" pitchFamily="50" charset="-128"/>
              </a:rPr>
              <a:t>内　訳</a:t>
            </a:r>
            <a:endParaRPr kumimoji="1" lang="ja-JP" altLang="en-US" b="1" dirty="0">
              <a:latin typeface="Meiryo UI" pitchFamily="50" charset="-128"/>
              <a:ea typeface="Meiryo UI" pitchFamily="50" charset="-128"/>
              <a:cs typeface="Meiryo UI" pitchFamily="50" charset="-128"/>
            </a:endParaRPr>
          </a:p>
        </p:txBody>
      </p:sp>
      <p:sp>
        <p:nvSpPr>
          <p:cNvPr id="14" name="正方形/長方形 13"/>
          <p:cNvSpPr/>
          <p:nvPr/>
        </p:nvSpPr>
        <p:spPr>
          <a:xfrm>
            <a:off x="0" y="0"/>
            <a:ext cx="9144000" cy="432000"/>
          </a:xfrm>
          <a:prstGeom prst="rect">
            <a:avLst/>
          </a:prstGeom>
          <a:gradFill>
            <a:gsLst>
              <a:gs pos="0">
                <a:schemeClr val="accent2">
                  <a:lumMod val="40000"/>
                  <a:lumOff val="60000"/>
                </a:schemeClr>
              </a:gs>
              <a:gs pos="50000">
                <a:schemeClr val="bg1"/>
              </a:gs>
              <a:gs pos="100000">
                <a:schemeClr val="accent2">
                  <a:lumMod val="40000"/>
                  <a:lumOff val="6000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r>
              <a:rPr lang="en-US" altLang="ja-JP" sz="2000" b="1" dirty="0" smtClean="0">
                <a:solidFill>
                  <a:prstClr val="black"/>
                </a:solidFill>
                <a:latin typeface="Meiryo UI" pitchFamily="50" charset="-128"/>
                <a:ea typeface="Meiryo UI" pitchFamily="50" charset="-128"/>
                <a:cs typeface="Meiryo UI" pitchFamily="50" charset="-128"/>
              </a:rPr>
              <a:t>2</a:t>
            </a:r>
            <a:r>
              <a:rPr lang="ja-JP" altLang="en-US" sz="2000" b="1" dirty="0" smtClean="0">
                <a:solidFill>
                  <a:prstClr val="black"/>
                </a:solidFill>
                <a:latin typeface="Meiryo UI" pitchFamily="50" charset="-128"/>
                <a:ea typeface="Meiryo UI" pitchFamily="50" charset="-128"/>
                <a:cs typeface="Meiryo UI" pitchFamily="50" charset="-128"/>
              </a:rPr>
              <a:t>　コストの試算</a:t>
            </a:r>
            <a:endParaRPr lang="ja-JP" altLang="en-US" sz="2000" b="1" dirty="0">
              <a:solidFill>
                <a:prstClr val="black"/>
              </a:solidFill>
              <a:latin typeface="Meiryo UI" pitchFamily="50" charset="-128"/>
              <a:ea typeface="Meiryo UI" pitchFamily="50" charset="-128"/>
              <a:cs typeface="Meiryo UI" pitchFamily="50" charset="-128"/>
            </a:endParaRPr>
          </a:p>
        </p:txBody>
      </p:sp>
      <p:sp>
        <p:nvSpPr>
          <p:cNvPr id="15" name="正方形/長方形 14"/>
          <p:cNvSpPr/>
          <p:nvPr/>
        </p:nvSpPr>
        <p:spPr>
          <a:xfrm>
            <a:off x="304800" y="1214739"/>
            <a:ext cx="8407399" cy="987173"/>
          </a:xfrm>
          <a:prstGeom prst="rect">
            <a:avLst/>
          </a:prstGeom>
          <a:solidFill>
            <a:schemeClr val="accent6">
              <a:lumMod val="40000"/>
              <a:lumOff val="60000"/>
            </a:schemeClr>
          </a:solidFill>
          <a:ln w="12700">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nSpc>
                <a:spcPct val="150000"/>
              </a:lnSpc>
            </a:pPr>
            <a:r>
              <a:rPr lang="ja-JP" altLang="en-US" b="1" dirty="0" smtClean="0">
                <a:solidFill>
                  <a:schemeClr val="tx1"/>
                </a:solidFill>
                <a:latin typeface="Meiryo UI" pitchFamily="50" charset="-128"/>
                <a:ea typeface="Meiryo UI" pitchFamily="50" charset="-128"/>
                <a:cs typeface="Meiryo UI" pitchFamily="50" charset="-128"/>
              </a:rPr>
              <a:t>　　　　　　   ①　　イニシャルコスト　　約</a:t>
            </a:r>
            <a:r>
              <a:rPr lang="en-US" altLang="ja-JP" b="1" dirty="0" smtClean="0">
                <a:solidFill>
                  <a:schemeClr val="tx1"/>
                </a:solidFill>
                <a:latin typeface="Meiryo UI" pitchFamily="50" charset="-128"/>
                <a:ea typeface="Meiryo UI" pitchFamily="50" charset="-128"/>
                <a:cs typeface="Meiryo UI" pitchFamily="50" charset="-128"/>
              </a:rPr>
              <a:t>67.1</a:t>
            </a:r>
            <a:r>
              <a:rPr lang="ja-JP" altLang="en-US" b="1" dirty="0" smtClean="0">
                <a:solidFill>
                  <a:schemeClr val="tx1"/>
                </a:solidFill>
                <a:latin typeface="Meiryo UI" pitchFamily="50" charset="-128"/>
                <a:ea typeface="Meiryo UI" pitchFamily="50" charset="-128"/>
                <a:cs typeface="Meiryo UI" pitchFamily="50" charset="-128"/>
              </a:rPr>
              <a:t>億円</a:t>
            </a:r>
            <a:endParaRPr lang="en-US" altLang="ja-JP" b="1" dirty="0" smtClean="0">
              <a:solidFill>
                <a:schemeClr val="tx1"/>
              </a:solidFill>
              <a:latin typeface="Meiryo UI" pitchFamily="50" charset="-128"/>
              <a:ea typeface="Meiryo UI" pitchFamily="50" charset="-128"/>
              <a:cs typeface="Meiryo UI" pitchFamily="50" charset="-128"/>
            </a:endParaRPr>
          </a:p>
          <a:p>
            <a:pPr>
              <a:lnSpc>
                <a:spcPct val="150000"/>
              </a:lnSpc>
            </a:pPr>
            <a:r>
              <a:rPr lang="ja-JP" altLang="en-US" b="1" dirty="0" smtClean="0">
                <a:solidFill>
                  <a:schemeClr val="tx1"/>
                </a:solidFill>
                <a:latin typeface="Meiryo UI" pitchFamily="50" charset="-128"/>
                <a:ea typeface="Meiryo UI" pitchFamily="50" charset="-128"/>
                <a:cs typeface="Meiryo UI" pitchFamily="50" charset="-128"/>
              </a:rPr>
              <a:t>　　　　　　   ②　　ランニングコスト　　約　</a:t>
            </a:r>
            <a:r>
              <a:rPr lang="en-US" altLang="ja-JP" b="1" dirty="0" smtClean="0">
                <a:solidFill>
                  <a:schemeClr val="tx1"/>
                </a:solidFill>
                <a:latin typeface="Meiryo UI" pitchFamily="50" charset="-128"/>
                <a:ea typeface="Meiryo UI" pitchFamily="50" charset="-128"/>
                <a:cs typeface="Meiryo UI" pitchFamily="50" charset="-128"/>
              </a:rPr>
              <a:t>3.3</a:t>
            </a:r>
            <a:r>
              <a:rPr lang="ja-JP" altLang="en-US" b="1" dirty="0" smtClean="0">
                <a:solidFill>
                  <a:schemeClr val="tx1"/>
                </a:solidFill>
                <a:latin typeface="Meiryo UI" pitchFamily="50" charset="-128"/>
                <a:ea typeface="Meiryo UI" pitchFamily="50" charset="-128"/>
                <a:cs typeface="Meiryo UI" pitchFamily="50" charset="-128"/>
              </a:rPr>
              <a:t>億円</a:t>
            </a:r>
            <a:endParaRPr lang="en-US" altLang="ja-JP" b="1" dirty="0" smtClean="0">
              <a:solidFill>
                <a:schemeClr val="tx1"/>
              </a:solidFill>
              <a:latin typeface="Meiryo UI" pitchFamily="50" charset="-128"/>
              <a:ea typeface="Meiryo UI" pitchFamily="50" charset="-128"/>
              <a:cs typeface="Meiryo UI" pitchFamily="50" charset="-128"/>
            </a:endParaRPr>
          </a:p>
        </p:txBody>
      </p:sp>
      <p:sp>
        <p:nvSpPr>
          <p:cNvPr id="16" name="二等辺三角形 15"/>
          <p:cNvSpPr/>
          <p:nvPr/>
        </p:nvSpPr>
        <p:spPr>
          <a:xfrm rot="10800000">
            <a:off x="2519772" y="2417936"/>
            <a:ext cx="4104456" cy="283223"/>
          </a:xfrm>
          <a:prstGeom prst="triangle">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9" name="テキスト ボックス 8"/>
          <p:cNvSpPr txBox="1"/>
          <p:nvPr/>
        </p:nvSpPr>
        <p:spPr>
          <a:xfrm>
            <a:off x="-121196" y="476672"/>
            <a:ext cx="5217337" cy="384721"/>
          </a:xfrm>
          <a:prstGeom prst="rect">
            <a:avLst/>
          </a:prstGeom>
          <a:noFill/>
        </p:spPr>
        <p:txBody>
          <a:bodyPr wrap="square" rtlCol="0">
            <a:spAutoFit/>
          </a:bodyPr>
          <a:lstStyle/>
          <a:p>
            <a:r>
              <a:rPr lang="ja-JP" altLang="en-US" sz="1900" b="1"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（１）総合区設置に伴うコスト（総括）</a:t>
            </a:r>
            <a:endParaRPr lang="en-US" altLang="ja-JP" sz="2000" b="1" dirty="0" smtClean="0">
              <a:solidFill>
                <a:prstClr val="black"/>
              </a:solidFill>
              <a:latin typeface="Meiryo UI" pitchFamily="50" charset="-128"/>
              <a:ea typeface="Meiryo UI" pitchFamily="50" charset="-128"/>
              <a:cs typeface="Meiryo UI" pitchFamily="50" charset="-128"/>
            </a:endParaRPr>
          </a:p>
        </p:txBody>
      </p:sp>
      <p:sp>
        <p:nvSpPr>
          <p:cNvPr id="17" name="正方形/長方形 27"/>
          <p:cNvSpPr>
            <a:spLocks noChangeArrowheads="1"/>
          </p:cNvSpPr>
          <p:nvPr/>
        </p:nvSpPr>
        <p:spPr bwMode="auto">
          <a:xfrm>
            <a:off x="8112125" y="6596063"/>
            <a:ext cx="1031875" cy="261937"/>
          </a:xfrm>
          <a:prstGeom prst="rect">
            <a:avLst/>
          </a:prstGeom>
          <a:noFill/>
          <a:ln w="9525">
            <a:noFill/>
            <a:miter lim="800000"/>
            <a:headEnd/>
            <a:tailEnd/>
          </a:ln>
        </p:spPr>
        <p:txBody>
          <a:bodyPr>
            <a:spAutoFit/>
          </a:bodyPr>
          <a:lstStyle/>
          <a:p>
            <a:pPr algn="r"/>
            <a:r>
              <a:rPr lang="ja-JP" altLang="en-US" sz="1100" b="1" dirty="0">
                <a:solidFill>
                  <a:srgbClr val="000000"/>
                </a:solidFill>
                <a:latin typeface="ＭＳ Ｐゴシック" charset="-128"/>
                <a:ea typeface="Meiryo UI" pitchFamily="50" charset="-128"/>
                <a:cs typeface="Meiryo UI" pitchFamily="50" charset="-128"/>
              </a:rPr>
              <a:t> </a:t>
            </a:r>
            <a:r>
              <a:rPr lang="ja-JP" altLang="en-US" sz="1100" b="1" dirty="0" smtClean="0">
                <a:solidFill>
                  <a:srgbClr val="000000"/>
                </a:solidFill>
                <a:latin typeface="ＭＳ Ｐゴシック" charset="-128"/>
                <a:ea typeface="Meiryo UI" pitchFamily="50" charset="-128"/>
                <a:cs typeface="Meiryo UI" pitchFamily="50" charset="-128"/>
              </a:rPr>
              <a:t>コスト</a:t>
            </a:r>
            <a:r>
              <a:rPr lang="en-US" altLang="ja-JP" sz="1100" b="1" dirty="0" smtClean="0">
                <a:solidFill>
                  <a:srgbClr val="000000"/>
                </a:solidFill>
                <a:latin typeface="ＭＳ Ｐゴシック" charset="-128"/>
                <a:ea typeface="Meiryo UI" pitchFamily="50" charset="-128"/>
                <a:cs typeface="Meiryo UI" pitchFamily="50" charset="-128"/>
              </a:rPr>
              <a:t>-</a:t>
            </a:r>
            <a:r>
              <a:rPr lang="ja-JP" altLang="en-US" sz="1100" b="1" dirty="0" smtClean="0">
                <a:solidFill>
                  <a:srgbClr val="000000"/>
                </a:solidFill>
                <a:latin typeface="ＭＳ Ｐゴシック" charset="-128"/>
                <a:ea typeface="Meiryo UI" pitchFamily="50" charset="-128"/>
                <a:cs typeface="Meiryo UI" pitchFamily="50" charset="-128"/>
              </a:rPr>
              <a:t>２</a:t>
            </a:r>
            <a:endParaRPr lang="ja-JP" altLang="en-US" sz="1200" b="1" dirty="0">
              <a:solidFill>
                <a:srgbClr val="000000"/>
              </a:solidFill>
              <a:latin typeface="ＭＳ Ｐゴシック" charset="-128"/>
              <a:ea typeface="Meiryo UI" pitchFamily="50" charset="-128"/>
              <a:cs typeface="Meiryo UI" pitchFamily="50" charset="-128"/>
            </a:endParaRPr>
          </a:p>
        </p:txBody>
      </p:sp>
      <p:sp>
        <p:nvSpPr>
          <p:cNvPr id="20" name="テキスト ボックス 19"/>
          <p:cNvSpPr txBox="1"/>
          <p:nvPr/>
        </p:nvSpPr>
        <p:spPr>
          <a:xfrm>
            <a:off x="5381857" y="748623"/>
            <a:ext cx="4285976" cy="461665"/>
          </a:xfrm>
          <a:prstGeom prst="rect">
            <a:avLst/>
          </a:prstGeom>
          <a:noFill/>
        </p:spPr>
        <p:txBody>
          <a:bodyPr wrap="square" rtlCol="0">
            <a:spAutoFit/>
          </a:bodyPr>
          <a:lstStyle/>
          <a:p>
            <a:r>
              <a:rPr lang="en-US" altLang="ja-JP" sz="1200" dirty="0" smtClean="0">
                <a:solidFill>
                  <a:prstClr val="black"/>
                </a:solidFill>
                <a:latin typeface="Meiryo UI" pitchFamily="50" charset="-128"/>
                <a:ea typeface="Meiryo UI" pitchFamily="50" charset="-128"/>
                <a:cs typeface="Meiryo UI" pitchFamily="50" charset="-128"/>
              </a:rPr>
              <a:t>※</a:t>
            </a:r>
            <a:r>
              <a:rPr lang="ja-JP" altLang="en-US" sz="1200" dirty="0" smtClean="0">
                <a:solidFill>
                  <a:prstClr val="black"/>
                </a:solidFill>
                <a:latin typeface="Meiryo UI" pitchFamily="50" charset="-128"/>
                <a:ea typeface="Meiryo UI" pitchFamily="50" charset="-128"/>
                <a:cs typeface="Meiryo UI" pitchFamily="50" charset="-128"/>
              </a:rPr>
              <a:t>今回のコストは、素案作成時点における前提条件に</a:t>
            </a:r>
            <a:endParaRPr lang="en-US" altLang="ja-JP" sz="1200" dirty="0" smtClean="0">
              <a:solidFill>
                <a:prstClr val="black"/>
              </a:solidFill>
              <a:latin typeface="Meiryo UI" pitchFamily="50" charset="-128"/>
              <a:ea typeface="Meiryo UI" pitchFamily="50" charset="-128"/>
              <a:cs typeface="Meiryo UI" pitchFamily="50" charset="-128"/>
            </a:endParaRPr>
          </a:p>
          <a:p>
            <a:r>
              <a:rPr lang="ja-JP" altLang="en-US" sz="1200" dirty="0" smtClean="0">
                <a:solidFill>
                  <a:prstClr val="black"/>
                </a:solidFill>
                <a:latin typeface="Meiryo UI" pitchFamily="50" charset="-128"/>
                <a:ea typeface="Meiryo UI" pitchFamily="50" charset="-128"/>
                <a:cs typeface="Meiryo UI" pitchFamily="50" charset="-128"/>
              </a:rPr>
              <a:t>　基づき試算したものであり、今後の精査により変動する</a:t>
            </a:r>
            <a:endParaRPr lang="en-US" altLang="ja-JP" sz="1200" dirty="0" smtClean="0">
              <a:solidFill>
                <a:prstClr val="black"/>
              </a:solidFill>
              <a:latin typeface="Meiryo UI" pitchFamily="50" charset="-128"/>
              <a:ea typeface="Meiryo UI" pitchFamily="50" charset="-128"/>
              <a:cs typeface="Meiryo UI" pitchFamily="50" charset="-128"/>
            </a:endParaRPr>
          </a:p>
        </p:txBody>
      </p:sp>
    </p:spTree>
    <p:extLst>
      <p:ext uri="{BB962C8B-B14F-4D97-AF65-F5344CB8AC3E}">
        <p14:creationId xmlns="" xmlns:p14="http://schemas.microsoft.com/office/powerpoint/2010/main" val="2365874466"/>
      </p:ext>
    </p:extLst>
  </p:cSld>
  <p:clrMapOvr>
    <a:masterClrMapping/>
  </p:clrMapOvr>
  <p:timing>
    <p:tnLst>
      <p:par>
        <p:cTn id="1" dur="indefinite" restart="never" nodeType="tmRoot"/>
      </p:par>
    </p:tnLst>
  </p:timing>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正方形/長方形 7"/>
          <p:cNvSpPr/>
          <p:nvPr/>
        </p:nvSpPr>
        <p:spPr>
          <a:xfrm>
            <a:off x="0" y="797113"/>
            <a:ext cx="4176464" cy="50405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ja-JP" altLang="en-US" sz="1600" b="1" dirty="0" smtClean="0">
                <a:solidFill>
                  <a:schemeClr val="tx1"/>
                </a:solidFill>
                <a:latin typeface="Meiryo UI" pitchFamily="50" charset="-128"/>
                <a:ea typeface="Meiryo UI" pitchFamily="50" charset="-128"/>
                <a:cs typeface="Meiryo UI" pitchFamily="50" charset="-128"/>
              </a:rPr>
              <a:t>　■　イニシャルコスト　　約</a:t>
            </a:r>
            <a:r>
              <a:rPr lang="en-US" altLang="ja-JP" sz="1600" b="1" dirty="0" smtClean="0">
                <a:solidFill>
                  <a:schemeClr val="tx1"/>
                </a:solidFill>
                <a:latin typeface="Meiryo UI" pitchFamily="50" charset="-128"/>
                <a:ea typeface="Meiryo UI" pitchFamily="50" charset="-128"/>
                <a:cs typeface="Meiryo UI" pitchFamily="50" charset="-128"/>
              </a:rPr>
              <a:t>67.1</a:t>
            </a:r>
            <a:r>
              <a:rPr lang="ja-JP" altLang="en-US" sz="1600" b="1" dirty="0" smtClean="0">
                <a:solidFill>
                  <a:schemeClr val="tx1"/>
                </a:solidFill>
                <a:latin typeface="Meiryo UI" pitchFamily="50" charset="-128"/>
                <a:ea typeface="Meiryo UI" pitchFamily="50" charset="-128"/>
                <a:cs typeface="Meiryo UI" pitchFamily="50" charset="-128"/>
              </a:rPr>
              <a:t>億円</a:t>
            </a:r>
            <a:endParaRPr lang="en-US" altLang="ja-JP" sz="1600" b="1" dirty="0" smtClean="0">
              <a:solidFill>
                <a:schemeClr val="tx1"/>
              </a:solidFill>
              <a:latin typeface="Meiryo UI" pitchFamily="50" charset="-128"/>
              <a:ea typeface="Meiryo UI" pitchFamily="50" charset="-128"/>
              <a:cs typeface="Meiryo UI" pitchFamily="50" charset="-128"/>
            </a:endParaRPr>
          </a:p>
        </p:txBody>
      </p:sp>
      <p:graphicFrame>
        <p:nvGraphicFramePr>
          <p:cNvPr id="6" name="Group 20"/>
          <p:cNvGraphicFramePr>
            <a:graphicFrameLocks noGrp="1"/>
          </p:cNvGraphicFramePr>
          <p:nvPr>
            <p:extLst>
              <p:ext uri="{D42A27DB-BD31-4B8C-83A1-F6EECF244321}">
                <p14:modId xmlns="" xmlns:p14="http://schemas.microsoft.com/office/powerpoint/2010/main" val="2747164883"/>
              </p:ext>
            </p:extLst>
          </p:nvPr>
        </p:nvGraphicFramePr>
        <p:xfrm>
          <a:off x="162609" y="1691427"/>
          <a:ext cx="8821737" cy="4862633"/>
        </p:xfrm>
        <a:graphic>
          <a:graphicData uri="http://schemas.openxmlformats.org/drawingml/2006/table">
            <a:tbl>
              <a:tblPr/>
              <a:tblGrid>
                <a:gridCol w="360362"/>
                <a:gridCol w="1693863"/>
                <a:gridCol w="6767512"/>
              </a:tblGrid>
              <a:tr h="119194">
                <a:tc gridSpan="2">
                  <a:txBody>
                    <a:bodyPr/>
                    <a:lstStyle>
                      <a:lvl1pPr eaLnBrk="0" hangingPunct="0">
                        <a:spcBef>
                          <a:spcPct val="20000"/>
                        </a:spcBef>
                        <a:buFont typeface="Arial" charset="0"/>
                        <a:defRPr kumimoji="1" sz="2800">
                          <a:solidFill>
                            <a:schemeClr val="tx1"/>
                          </a:solidFill>
                          <a:latin typeface="Calibri" pitchFamily="34" charset="0"/>
                          <a:ea typeface="ＭＳ Ｐゴシック" charset="-128"/>
                        </a:defRPr>
                      </a:lvl1pPr>
                      <a:lvl2pPr marL="742950" indent="-285750" eaLnBrk="0" hangingPunct="0">
                        <a:spcBef>
                          <a:spcPct val="20000"/>
                        </a:spcBef>
                        <a:buFont typeface="Arial" charset="0"/>
                        <a:defRPr kumimoji="1" sz="2400">
                          <a:solidFill>
                            <a:schemeClr val="tx1"/>
                          </a:solidFill>
                          <a:latin typeface="Calibri" pitchFamily="34" charset="0"/>
                          <a:ea typeface="ＭＳ Ｐゴシック" charset="-128"/>
                        </a:defRPr>
                      </a:lvl2pPr>
                      <a:lvl3pPr marL="1143000" indent="-228600" eaLnBrk="0" hangingPunct="0">
                        <a:spcBef>
                          <a:spcPct val="20000"/>
                        </a:spcBef>
                        <a:buFont typeface="Arial" charset="0"/>
                        <a:defRPr kumimoji="1" sz="2000">
                          <a:solidFill>
                            <a:schemeClr val="tx1"/>
                          </a:solidFill>
                          <a:latin typeface="Calibri" pitchFamily="34" charset="0"/>
                          <a:ea typeface="ＭＳ Ｐゴシック" charset="-128"/>
                        </a:defRPr>
                      </a:lvl3pPr>
                      <a:lvl4pPr marL="1600200" indent="-228600" eaLnBrk="0" hangingPunct="0">
                        <a:spcBef>
                          <a:spcPct val="20000"/>
                        </a:spcBef>
                        <a:buFont typeface="Arial" charset="0"/>
                        <a:defRPr kumimoji="1">
                          <a:solidFill>
                            <a:schemeClr val="tx1"/>
                          </a:solidFill>
                          <a:latin typeface="Calibri" pitchFamily="34" charset="0"/>
                          <a:ea typeface="ＭＳ Ｐゴシック" charset="-128"/>
                        </a:defRPr>
                      </a:lvl4pPr>
                      <a:lvl5pPr marL="2057400" indent="-228600" eaLnBrk="0" hangingPunct="0">
                        <a:spcBef>
                          <a:spcPct val="20000"/>
                        </a:spcBef>
                        <a:buFont typeface="Arial" charset="0"/>
                        <a:defRPr kumimoji="1">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defRPr kumimoji="1">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defRPr kumimoji="1">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defRPr kumimoji="1">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defRPr kumimoji="1">
                          <a:solidFill>
                            <a:schemeClr val="tx1"/>
                          </a:solidFill>
                          <a:latin typeface="Calibri" pitchFamily="34" charset="0"/>
                          <a:ea typeface="ＭＳ Ｐゴシック"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600" b="1" i="0" u="none" strike="noStrike" cap="none" normalizeH="0" baseline="0" dirty="0" smtClean="0">
                          <a:ln>
                            <a:noFill/>
                          </a:ln>
                          <a:solidFill>
                            <a:srgbClr val="FFFFFF"/>
                          </a:solidFill>
                          <a:effectLst/>
                          <a:latin typeface="Meiryo UI" pitchFamily="50" charset="-128"/>
                          <a:ea typeface="Meiryo UI" pitchFamily="50" charset="-128"/>
                          <a:cs typeface="Meiryo UI" pitchFamily="50" charset="-128"/>
                        </a:rPr>
                        <a:t>項　　　目　　</a:t>
                      </a:r>
                    </a:p>
                  </a:txBody>
                  <a:tcPr marL="91439" marR="91439" marT="45689" marB="45689"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953735"/>
                    </a:solidFill>
                  </a:tcPr>
                </a:tc>
                <a:tc hMerge="1">
                  <a:txBody>
                    <a:bodyPr/>
                    <a:lstStyle/>
                    <a:p>
                      <a:endParaRPr kumimoji="1" lang="ja-JP" altLang="en-US"/>
                    </a:p>
                  </a:txBody>
                  <a:tcPr/>
                </a:tc>
                <a:tc>
                  <a:txBody>
                    <a:bodyPr/>
                    <a:lstStyle>
                      <a:lvl1pPr eaLnBrk="0" hangingPunct="0">
                        <a:spcBef>
                          <a:spcPct val="20000"/>
                        </a:spcBef>
                        <a:buFont typeface="Arial" charset="0"/>
                        <a:defRPr kumimoji="1" sz="2800">
                          <a:solidFill>
                            <a:schemeClr val="tx1"/>
                          </a:solidFill>
                          <a:latin typeface="Calibri" pitchFamily="34" charset="0"/>
                          <a:ea typeface="ＭＳ Ｐゴシック" charset="-128"/>
                        </a:defRPr>
                      </a:lvl1pPr>
                      <a:lvl2pPr marL="742950" indent="-285750" eaLnBrk="0" hangingPunct="0">
                        <a:spcBef>
                          <a:spcPct val="20000"/>
                        </a:spcBef>
                        <a:buFont typeface="Arial" charset="0"/>
                        <a:defRPr kumimoji="1" sz="2400">
                          <a:solidFill>
                            <a:schemeClr val="tx1"/>
                          </a:solidFill>
                          <a:latin typeface="Calibri" pitchFamily="34" charset="0"/>
                          <a:ea typeface="ＭＳ Ｐゴシック" charset="-128"/>
                        </a:defRPr>
                      </a:lvl2pPr>
                      <a:lvl3pPr marL="1143000" indent="-228600" eaLnBrk="0" hangingPunct="0">
                        <a:spcBef>
                          <a:spcPct val="20000"/>
                        </a:spcBef>
                        <a:buFont typeface="Arial" charset="0"/>
                        <a:defRPr kumimoji="1" sz="2000">
                          <a:solidFill>
                            <a:schemeClr val="tx1"/>
                          </a:solidFill>
                          <a:latin typeface="Calibri" pitchFamily="34" charset="0"/>
                          <a:ea typeface="ＭＳ Ｐゴシック" charset="-128"/>
                        </a:defRPr>
                      </a:lvl3pPr>
                      <a:lvl4pPr marL="1600200" indent="-228600" eaLnBrk="0" hangingPunct="0">
                        <a:spcBef>
                          <a:spcPct val="20000"/>
                        </a:spcBef>
                        <a:buFont typeface="Arial" charset="0"/>
                        <a:defRPr kumimoji="1">
                          <a:solidFill>
                            <a:schemeClr val="tx1"/>
                          </a:solidFill>
                          <a:latin typeface="Calibri" pitchFamily="34" charset="0"/>
                          <a:ea typeface="ＭＳ Ｐゴシック" charset="-128"/>
                        </a:defRPr>
                      </a:lvl4pPr>
                      <a:lvl5pPr marL="2057400" indent="-228600" eaLnBrk="0" hangingPunct="0">
                        <a:spcBef>
                          <a:spcPct val="20000"/>
                        </a:spcBef>
                        <a:buFont typeface="Arial" charset="0"/>
                        <a:defRPr kumimoji="1">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defRPr kumimoji="1">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defRPr kumimoji="1">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defRPr kumimoji="1">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defRPr kumimoji="1">
                          <a:solidFill>
                            <a:schemeClr val="tx1"/>
                          </a:solidFill>
                          <a:latin typeface="Calibri" pitchFamily="34" charset="0"/>
                          <a:ea typeface="ＭＳ Ｐゴシック"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600" b="1" i="0" u="none" strike="noStrike" cap="none" normalizeH="0" baseline="0" dirty="0" smtClean="0">
                          <a:ln>
                            <a:noFill/>
                          </a:ln>
                          <a:solidFill>
                            <a:srgbClr val="FFFFFF"/>
                          </a:solidFill>
                          <a:effectLst/>
                          <a:latin typeface="Meiryo UI" pitchFamily="50" charset="-128"/>
                          <a:ea typeface="Meiryo UI" pitchFamily="50" charset="-128"/>
                          <a:cs typeface="Meiryo UI" pitchFamily="50" charset="-128"/>
                        </a:rPr>
                        <a:t>積　算　根　拠　　</a:t>
                      </a:r>
                      <a:r>
                        <a:rPr kumimoji="1" lang="ja-JP" altLang="en-US" sz="1400" b="1" i="0" u="none" strike="noStrike" cap="none" normalizeH="0" baseline="0" dirty="0" smtClean="0">
                          <a:ln>
                            <a:noFill/>
                          </a:ln>
                          <a:solidFill>
                            <a:srgbClr val="FFFFFF"/>
                          </a:solidFill>
                          <a:effectLst/>
                          <a:latin typeface="Meiryo UI" pitchFamily="50" charset="-128"/>
                          <a:ea typeface="Meiryo UI" pitchFamily="50" charset="-128"/>
                          <a:cs typeface="Meiryo UI" pitchFamily="50" charset="-128"/>
                        </a:rPr>
                        <a:t>　　　　</a:t>
                      </a:r>
                    </a:p>
                  </a:txBody>
                  <a:tcPr marL="91439" marR="91439" marT="45689" marB="45689"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953735"/>
                    </a:solidFill>
                  </a:tcPr>
                </a:tc>
              </a:tr>
              <a:tr h="1114323">
                <a:tc rowSpan="3">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800" b="1" i="0" u="none" strike="noStrike" cap="none" normalizeH="0" baseline="0" dirty="0" smtClean="0">
                          <a:ln>
                            <a:noFill/>
                          </a:ln>
                          <a:solidFill>
                            <a:srgbClr val="000000"/>
                          </a:solidFill>
                          <a:effectLst/>
                          <a:latin typeface="メイリオ" pitchFamily="50" charset="-128"/>
                          <a:ea typeface="メイリオ" pitchFamily="50" charset="-128"/>
                          <a:cs typeface="メイリオ" pitchFamily="50" charset="-128"/>
                        </a:rPr>
                        <a:t>イニシャルコスト</a:t>
                      </a:r>
                    </a:p>
                  </a:txBody>
                  <a:tcPr marL="91439" marR="91439" marT="45689" marB="45689" vert="eaVert"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99FF99"/>
                    </a:solidFill>
                  </a:tcPr>
                </a:tc>
                <a:tc>
                  <a:txBody>
                    <a:bodyPr/>
                    <a:lstStyle>
                      <a:lvl1pPr eaLnBrk="0" hangingPunct="0">
                        <a:spcBef>
                          <a:spcPct val="20000"/>
                        </a:spcBef>
                        <a:buFont typeface="Arial" charset="0"/>
                        <a:defRPr kumimoji="1" sz="2800">
                          <a:solidFill>
                            <a:schemeClr val="tx1"/>
                          </a:solidFill>
                          <a:latin typeface="Calibri" pitchFamily="34" charset="0"/>
                          <a:ea typeface="ＭＳ Ｐゴシック" charset="-128"/>
                        </a:defRPr>
                      </a:lvl1pPr>
                      <a:lvl2pPr marL="742950" indent="-285750" eaLnBrk="0" hangingPunct="0">
                        <a:spcBef>
                          <a:spcPct val="20000"/>
                        </a:spcBef>
                        <a:buFont typeface="Arial" charset="0"/>
                        <a:defRPr kumimoji="1" sz="2400">
                          <a:solidFill>
                            <a:schemeClr val="tx1"/>
                          </a:solidFill>
                          <a:latin typeface="Calibri" pitchFamily="34" charset="0"/>
                          <a:ea typeface="ＭＳ Ｐゴシック" charset="-128"/>
                        </a:defRPr>
                      </a:lvl2pPr>
                      <a:lvl3pPr marL="1143000" indent="-228600" eaLnBrk="0" hangingPunct="0">
                        <a:spcBef>
                          <a:spcPct val="20000"/>
                        </a:spcBef>
                        <a:buFont typeface="Arial" charset="0"/>
                        <a:defRPr kumimoji="1" sz="2000">
                          <a:solidFill>
                            <a:schemeClr val="tx1"/>
                          </a:solidFill>
                          <a:latin typeface="Calibri" pitchFamily="34" charset="0"/>
                          <a:ea typeface="ＭＳ Ｐゴシック" charset="-128"/>
                        </a:defRPr>
                      </a:lvl3pPr>
                      <a:lvl4pPr marL="1600200" indent="-228600" eaLnBrk="0" hangingPunct="0">
                        <a:spcBef>
                          <a:spcPct val="20000"/>
                        </a:spcBef>
                        <a:buFont typeface="Arial" charset="0"/>
                        <a:defRPr kumimoji="1">
                          <a:solidFill>
                            <a:schemeClr val="tx1"/>
                          </a:solidFill>
                          <a:latin typeface="Calibri" pitchFamily="34" charset="0"/>
                          <a:ea typeface="ＭＳ Ｐゴシック" charset="-128"/>
                        </a:defRPr>
                      </a:lvl4pPr>
                      <a:lvl5pPr marL="2057400" indent="-228600" eaLnBrk="0" hangingPunct="0">
                        <a:spcBef>
                          <a:spcPct val="20000"/>
                        </a:spcBef>
                        <a:buFont typeface="Arial" charset="0"/>
                        <a:defRPr kumimoji="1">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defRPr kumimoji="1">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defRPr kumimoji="1">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defRPr kumimoji="1">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defRPr kumimoji="1">
                          <a:solidFill>
                            <a:schemeClr val="tx1"/>
                          </a:solidFill>
                          <a:latin typeface="Calibri" pitchFamily="34" charset="0"/>
                          <a:ea typeface="ＭＳ Ｐゴシック"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600" b="1" i="0" u="none" strike="noStrike" cap="none" normalizeH="0" baseline="0" dirty="0" smtClean="0">
                          <a:ln>
                            <a:noFill/>
                          </a:ln>
                          <a:solidFill>
                            <a:srgbClr val="000000"/>
                          </a:solidFill>
                          <a:effectLst/>
                          <a:latin typeface="Meiryo UI" pitchFamily="50" charset="-128"/>
                          <a:ea typeface="Meiryo UI" pitchFamily="50" charset="-128"/>
                          <a:cs typeface="Meiryo UI" pitchFamily="50" charset="-128"/>
                        </a:rPr>
                        <a:t>庁舎改修経費</a:t>
                      </a:r>
                      <a:endParaRPr kumimoji="1" lang="en-US" altLang="ja-JP" sz="1600" b="1" i="0" u="none" strike="noStrike" cap="none" normalizeH="0" baseline="0" dirty="0" smtClean="0">
                        <a:ln>
                          <a:noFill/>
                        </a:ln>
                        <a:solidFill>
                          <a:srgbClr val="000000"/>
                        </a:solidFill>
                        <a:effectLst/>
                        <a:latin typeface="Meiryo UI" pitchFamily="50" charset="-128"/>
                        <a:ea typeface="Meiryo UI" pitchFamily="50" charset="-128"/>
                        <a:cs typeface="Meiryo UI" pitchFamily="50" charset="-128"/>
                      </a:endParaRPr>
                    </a:p>
                  </a:txBody>
                  <a:tcPr marL="91439" marR="91439" marT="45689" marB="45689"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Font typeface="Arial" charset="0"/>
                        <a:defRPr kumimoji="1" sz="2800">
                          <a:solidFill>
                            <a:schemeClr val="tx1"/>
                          </a:solidFill>
                          <a:latin typeface="Calibri" pitchFamily="34" charset="0"/>
                          <a:ea typeface="ＭＳ Ｐゴシック" charset="-128"/>
                        </a:defRPr>
                      </a:lvl1pPr>
                      <a:lvl2pPr marL="742950" indent="-285750" eaLnBrk="0" hangingPunct="0">
                        <a:spcBef>
                          <a:spcPct val="20000"/>
                        </a:spcBef>
                        <a:buFont typeface="Arial" charset="0"/>
                        <a:defRPr kumimoji="1" sz="2400">
                          <a:solidFill>
                            <a:schemeClr val="tx1"/>
                          </a:solidFill>
                          <a:latin typeface="Calibri" pitchFamily="34" charset="0"/>
                          <a:ea typeface="ＭＳ Ｐゴシック" charset="-128"/>
                        </a:defRPr>
                      </a:lvl2pPr>
                      <a:lvl3pPr marL="1143000" indent="-228600" eaLnBrk="0" hangingPunct="0">
                        <a:spcBef>
                          <a:spcPct val="20000"/>
                        </a:spcBef>
                        <a:buFont typeface="Arial" charset="0"/>
                        <a:defRPr kumimoji="1" sz="2000">
                          <a:solidFill>
                            <a:schemeClr val="tx1"/>
                          </a:solidFill>
                          <a:latin typeface="Calibri" pitchFamily="34" charset="0"/>
                          <a:ea typeface="ＭＳ Ｐゴシック" charset="-128"/>
                        </a:defRPr>
                      </a:lvl3pPr>
                      <a:lvl4pPr marL="1600200" indent="-228600" eaLnBrk="0" hangingPunct="0">
                        <a:spcBef>
                          <a:spcPct val="20000"/>
                        </a:spcBef>
                        <a:buFont typeface="Arial" charset="0"/>
                        <a:defRPr kumimoji="1">
                          <a:solidFill>
                            <a:schemeClr val="tx1"/>
                          </a:solidFill>
                          <a:latin typeface="Calibri" pitchFamily="34" charset="0"/>
                          <a:ea typeface="ＭＳ Ｐゴシック" charset="-128"/>
                        </a:defRPr>
                      </a:lvl4pPr>
                      <a:lvl5pPr marL="2057400" indent="-228600" eaLnBrk="0" hangingPunct="0">
                        <a:spcBef>
                          <a:spcPct val="20000"/>
                        </a:spcBef>
                        <a:buFont typeface="Arial" charset="0"/>
                        <a:defRPr kumimoji="1">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defRPr kumimoji="1">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defRPr kumimoji="1">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defRPr kumimoji="1">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defRPr kumimoji="1">
                          <a:solidFill>
                            <a:schemeClr val="tx1"/>
                          </a:solidFill>
                          <a:latin typeface="Calibri" pitchFamily="34" charset="0"/>
                          <a:ea typeface="ＭＳ Ｐゴシック"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1600" b="1" i="0" u="none" strike="noStrike" kern="1200" cap="none" spc="0" normalizeH="0" baseline="0" noProof="0" dirty="0" smtClean="0">
                          <a:ln>
                            <a:noFill/>
                          </a:ln>
                          <a:solidFill>
                            <a:prstClr val="black"/>
                          </a:solidFill>
                          <a:effectLst/>
                          <a:uLnTx/>
                          <a:uFillTx/>
                          <a:latin typeface="HGｺﾞｼｯｸM" pitchFamily="49" charset="-128"/>
                          <a:ea typeface="HGｺﾞｼｯｸM" pitchFamily="49" charset="-128"/>
                          <a:cs typeface="Meiryo UI" pitchFamily="50" charset="-128"/>
                        </a:rPr>
                        <a:t>◆総合区庁舎等改修　</a:t>
                      </a:r>
                      <a:r>
                        <a:rPr kumimoji="1" lang="ja-JP" altLang="en-US" sz="1600" b="1" i="0" u="none" strike="noStrike" kern="1200" cap="none" spc="0" normalizeH="0" baseline="0" noProof="0" dirty="0" smtClean="0">
                          <a:ln>
                            <a:noFill/>
                          </a:ln>
                          <a:solidFill>
                            <a:prstClr val="black"/>
                          </a:solidFill>
                          <a:effectLst/>
                          <a:uLnTx/>
                          <a:uFillTx/>
                          <a:latin typeface="Meiryo UI" pitchFamily="50" charset="-128"/>
                          <a:ea typeface="Meiryo UI" pitchFamily="50" charset="-128"/>
                          <a:cs typeface="Meiryo UI" pitchFamily="50" charset="-128"/>
                        </a:rPr>
                        <a:t>　　　　　</a:t>
                      </a:r>
                      <a:r>
                        <a:rPr kumimoji="1" lang="ja-JP" altLang="en-US" sz="1600" b="0" i="0" u="none" strike="noStrike" kern="1200" cap="none" spc="0" normalizeH="0" baseline="0" noProof="0" dirty="0" smtClean="0">
                          <a:ln>
                            <a:noFill/>
                          </a:ln>
                          <a:solidFill>
                            <a:prstClr val="black"/>
                          </a:solidFill>
                          <a:effectLst/>
                          <a:uLnTx/>
                          <a:uFillTx/>
                          <a:latin typeface="Meiryo UI" pitchFamily="50" charset="-128"/>
                          <a:ea typeface="Meiryo UI" pitchFamily="50" charset="-128"/>
                          <a:cs typeface="Meiryo UI" pitchFamily="50" charset="-128"/>
                        </a:rPr>
                        <a:t>　　　　　　　　　　　　　　　　　　 </a:t>
                      </a:r>
                      <a:r>
                        <a:rPr kumimoji="1" lang="en-US" altLang="ja-JP" sz="1600" b="1" i="0" u="sng" strike="noStrike" kern="1200" cap="none" spc="0" normalizeH="0" baseline="0" noProof="0" dirty="0" smtClean="0">
                          <a:ln>
                            <a:noFill/>
                          </a:ln>
                          <a:solidFill>
                            <a:schemeClr val="tx1"/>
                          </a:solidFill>
                          <a:effectLst/>
                          <a:uLnTx/>
                          <a:uFillTx/>
                          <a:latin typeface="Meiryo UI" pitchFamily="50" charset="-128"/>
                          <a:ea typeface="Meiryo UI" pitchFamily="50" charset="-128"/>
                          <a:cs typeface="Meiryo UI" pitchFamily="50" charset="-128"/>
                        </a:rPr>
                        <a:t>8</a:t>
                      </a:r>
                      <a:r>
                        <a:rPr kumimoji="1" lang="en-US" altLang="ja-JP" sz="1600" b="1" i="0" u="sng" strike="noStrike" cap="none" normalizeH="0" baseline="0" dirty="0" smtClean="0">
                          <a:ln>
                            <a:noFill/>
                          </a:ln>
                          <a:solidFill>
                            <a:schemeClr val="tx1"/>
                          </a:solidFill>
                          <a:effectLst/>
                          <a:latin typeface="Meiryo UI" pitchFamily="50" charset="-128"/>
                          <a:ea typeface="Meiryo UI" pitchFamily="50" charset="-128"/>
                          <a:cs typeface="Meiryo UI" pitchFamily="50" charset="-128"/>
                        </a:rPr>
                        <a:t>.3</a:t>
                      </a:r>
                      <a:r>
                        <a:rPr kumimoji="1" lang="ja-JP" altLang="en-US" sz="1600" b="1" i="0" u="sng" strike="noStrike" kern="1200" cap="none" spc="0" normalizeH="0" baseline="0" noProof="0" dirty="0" smtClean="0">
                          <a:ln>
                            <a:noFill/>
                          </a:ln>
                          <a:solidFill>
                            <a:prstClr val="black"/>
                          </a:solidFill>
                          <a:effectLst/>
                          <a:uLnTx/>
                          <a:uFillTx/>
                          <a:latin typeface="Meiryo UI" pitchFamily="50" charset="-128"/>
                          <a:ea typeface="Meiryo UI" pitchFamily="50" charset="-128"/>
                          <a:cs typeface="Meiryo UI" pitchFamily="50" charset="-128"/>
                        </a:rPr>
                        <a:t>億円</a:t>
                      </a:r>
                      <a:endParaRPr kumimoji="1" lang="en-US" altLang="ja-JP" sz="1600" b="1" i="0" u="sng" strike="noStrike" kern="1200" cap="none" spc="0" normalizeH="0" baseline="0" noProof="0" dirty="0" smtClean="0">
                        <a:ln>
                          <a:noFill/>
                        </a:ln>
                        <a:solidFill>
                          <a:prstClr val="black"/>
                        </a:solidFill>
                        <a:effectLst/>
                        <a:uLnTx/>
                        <a:uFillTx/>
                        <a:latin typeface="Meiryo UI" pitchFamily="50" charset="-128"/>
                        <a:ea typeface="Meiryo UI" pitchFamily="50" charset="-128"/>
                        <a:cs typeface="Meiryo UI" pitchFamily="50" charset="-128"/>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200" b="1" i="0" u="none" strike="noStrike" kern="1200" cap="none" spc="0" normalizeH="0" baseline="0" noProof="0" dirty="0" smtClean="0">
                          <a:ln>
                            <a:noFill/>
                          </a:ln>
                          <a:solidFill>
                            <a:prstClr val="black"/>
                          </a:solidFill>
                          <a:effectLst/>
                          <a:uLnTx/>
                          <a:uFillTx/>
                          <a:latin typeface="Meiryo UI" pitchFamily="50" charset="-128"/>
                          <a:ea typeface="Meiryo UI" pitchFamily="50" charset="-128"/>
                          <a:cs typeface="Meiryo UI" pitchFamily="50" charset="-128"/>
                        </a:rPr>
                        <a:t>   </a:t>
                      </a:r>
                      <a:r>
                        <a:rPr kumimoji="1" lang="ja-JP" altLang="en-US" sz="1200" b="0" i="0" u="none" strike="noStrike" kern="1200" cap="none" spc="0" normalizeH="0" baseline="0" noProof="0" dirty="0" smtClean="0">
                          <a:ln>
                            <a:noFill/>
                          </a:ln>
                          <a:solidFill>
                            <a:prstClr val="black"/>
                          </a:solidFill>
                          <a:effectLst/>
                          <a:uLnTx/>
                          <a:uFillTx/>
                          <a:latin typeface="Meiryo UI" pitchFamily="50" charset="-128"/>
                          <a:ea typeface="Meiryo UI" pitchFamily="50" charset="-128"/>
                          <a:cs typeface="Meiryo UI" pitchFamily="50" charset="-128"/>
                        </a:rPr>
                        <a:t>○総合区庁舎改修費＝</a:t>
                      </a:r>
                      <a:r>
                        <a:rPr kumimoji="1" lang="en-US" altLang="ja-JP" sz="1200" b="0" i="0" u="none" strike="noStrike" kern="1200" cap="none" spc="0" normalizeH="0" baseline="0" noProof="0" dirty="0" smtClean="0">
                          <a:ln>
                            <a:noFill/>
                          </a:ln>
                          <a:solidFill>
                            <a:prstClr val="black"/>
                          </a:solidFill>
                          <a:effectLst/>
                          <a:uLnTx/>
                          <a:uFillTx/>
                          <a:latin typeface="Meiryo UI" pitchFamily="50" charset="-128"/>
                          <a:ea typeface="Meiryo UI" pitchFamily="50" charset="-128"/>
                          <a:cs typeface="Meiryo UI" pitchFamily="50" charset="-128"/>
                        </a:rPr>
                        <a:t>7.5</a:t>
                      </a:r>
                      <a:r>
                        <a:rPr kumimoji="1" lang="ja-JP" altLang="en-US" sz="1200" b="0" i="0" u="none" strike="noStrike" kern="1200" cap="none" spc="0" normalizeH="0" baseline="0" noProof="0" dirty="0" smtClean="0">
                          <a:ln>
                            <a:noFill/>
                          </a:ln>
                          <a:solidFill>
                            <a:prstClr val="black"/>
                          </a:solidFill>
                          <a:effectLst/>
                          <a:uLnTx/>
                          <a:uFillTx/>
                          <a:latin typeface="Meiryo UI" pitchFamily="50" charset="-128"/>
                          <a:ea typeface="Meiryo UI" pitchFamily="50" charset="-128"/>
                          <a:cs typeface="Meiryo UI" pitchFamily="50" charset="-128"/>
                        </a:rPr>
                        <a:t>億円　（８カ所）</a:t>
                      </a:r>
                      <a:endParaRPr kumimoji="1" lang="en-US" altLang="ja-JP" sz="1200" b="0" i="0" u="none" strike="noStrike" kern="1200" cap="none" spc="0" normalizeH="0" baseline="0" noProof="0" dirty="0" smtClean="0">
                        <a:ln>
                          <a:noFill/>
                        </a:ln>
                        <a:solidFill>
                          <a:prstClr val="black"/>
                        </a:solidFill>
                        <a:effectLst/>
                        <a:uLnTx/>
                        <a:uFillTx/>
                        <a:latin typeface="Meiryo UI" pitchFamily="50" charset="-128"/>
                        <a:ea typeface="Meiryo UI" pitchFamily="50" charset="-128"/>
                        <a:cs typeface="Meiryo UI" pitchFamily="50" charset="-128"/>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Meiryo UI" pitchFamily="50" charset="-128"/>
                          <a:ea typeface="Meiryo UI" pitchFamily="50" charset="-128"/>
                          <a:cs typeface="Meiryo UI" pitchFamily="50" charset="-128"/>
                        </a:rPr>
                        <a:t>　 ○その他事務所改修費＝</a:t>
                      </a:r>
                      <a:r>
                        <a:rPr kumimoji="1" lang="en-US" altLang="ja-JP" sz="1200" b="0" i="0" u="none" strike="noStrike" kern="1200" cap="none" spc="0" normalizeH="0" baseline="0" noProof="0" dirty="0" smtClean="0">
                          <a:ln>
                            <a:noFill/>
                          </a:ln>
                          <a:solidFill>
                            <a:prstClr val="black"/>
                          </a:solidFill>
                          <a:effectLst/>
                          <a:uLnTx/>
                          <a:uFillTx/>
                          <a:latin typeface="Meiryo UI" pitchFamily="50" charset="-128"/>
                          <a:ea typeface="Meiryo UI" pitchFamily="50" charset="-128"/>
                          <a:cs typeface="Meiryo UI" pitchFamily="50" charset="-128"/>
                        </a:rPr>
                        <a:t>0.8</a:t>
                      </a:r>
                      <a:r>
                        <a:rPr kumimoji="1" lang="ja-JP" altLang="en-US" sz="1200" b="0" i="0" u="none" strike="noStrike" kern="1200" cap="none" spc="0" normalizeH="0" baseline="0" noProof="0" dirty="0" smtClean="0">
                          <a:ln>
                            <a:noFill/>
                          </a:ln>
                          <a:solidFill>
                            <a:prstClr val="black"/>
                          </a:solidFill>
                          <a:effectLst/>
                          <a:uLnTx/>
                          <a:uFillTx/>
                          <a:latin typeface="Meiryo UI" pitchFamily="50" charset="-128"/>
                          <a:ea typeface="Meiryo UI" pitchFamily="50" charset="-128"/>
                          <a:cs typeface="Meiryo UI" pitchFamily="50" charset="-128"/>
                        </a:rPr>
                        <a:t>億円 （１カ所）</a:t>
                      </a:r>
                      <a:endParaRPr kumimoji="1" lang="en-US" altLang="ja-JP" sz="1200" b="0" i="0" u="none" strike="noStrike" kern="1200" cap="none" spc="0" normalizeH="0" baseline="0" noProof="0" dirty="0" smtClean="0">
                        <a:ln>
                          <a:noFill/>
                        </a:ln>
                        <a:solidFill>
                          <a:prstClr val="black"/>
                        </a:solidFill>
                        <a:effectLst/>
                        <a:uLnTx/>
                        <a:uFillTx/>
                        <a:latin typeface="Meiryo UI" pitchFamily="50" charset="-128"/>
                        <a:ea typeface="Meiryo UI" pitchFamily="50" charset="-128"/>
                        <a:cs typeface="Meiryo UI" pitchFamily="50" charset="-128"/>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Meiryo UI" pitchFamily="50" charset="-128"/>
                          <a:ea typeface="Meiryo UI" pitchFamily="50" charset="-128"/>
                          <a:cs typeface="Meiryo UI" pitchFamily="50" charset="-128"/>
                        </a:rPr>
                        <a:t>　　（平成</a:t>
                      </a:r>
                      <a:r>
                        <a:rPr kumimoji="1" lang="en-US" altLang="ja-JP" sz="1200" b="0" i="0" u="none" strike="noStrike" kern="1200" cap="none" spc="0" normalizeH="0" baseline="0" noProof="0" dirty="0" smtClean="0">
                          <a:ln>
                            <a:noFill/>
                          </a:ln>
                          <a:solidFill>
                            <a:prstClr val="black"/>
                          </a:solidFill>
                          <a:effectLst/>
                          <a:uLnTx/>
                          <a:uFillTx/>
                          <a:latin typeface="Meiryo UI" pitchFamily="50" charset="-128"/>
                          <a:ea typeface="Meiryo UI" pitchFamily="50" charset="-128"/>
                          <a:cs typeface="Meiryo UI" pitchFamily="50" charset="-128"/>
                        </a:rPr>
                        <a:t>28</a:t>
                      </a:r>
                      <a:r>
                        <a:rPr kumimoji="1" lang="ja-JP" altLang="en-US" sz="1200" b="0" i="0" u="none" strike="noStrike" kern="1200" cap="none" spc="0" normalizeH="0" baseline="0" noProof="0" dirty="0" smtClean="0">
                          <a:ln>
                            <a:noFill/>
                          </a:ln>
                          <a:solidFill>
                            <a:prstClr val="black"/>
                          </a:solidFill>
                          <a:effectLst/>
                          <a:uLnTx/>
                          <a:uFillTx/>
                          <a:latin typeface="Meiryo UI" pitchFamily="50" charset="-128"/>
                          <a:ea typeface="Meiryo UI" pitchFamily="50" charset="-128"/>
                          <a:cs typeface="Meiryo UI" pitchFamily="50" charset="-128"/>
                        </a:rPr>
                        <a:t>年及び</a:t>
                      </a:r>
                      <a:r>
                        <a:rPr kumimoji="1" lang="en-US" altLang="ja-JP" sz="1200" b="0" i="0" u="none" strike="noStrike" kern="1200" cap="none" spc="0" normalizeH="0" baseline="0" noProof="0" dirty="0" smtClean="0">
                          <a:ln>
                            <a:noFill/>
                          </a:ln>
                          <a:solidFill>
                            <a:prstClr val="black"/>
                          </a:solidFill>
                          <a:effectLst/>
                          <a:uLnTx/>
                          <a:uFillTx/>
                          <a:latin typeface="Meiryo UI" pitchFamily="50" charset="-128"/>
                          <a:ea typeface="Meiryo UI" pitchFamily="50" charset="-128"/>
                          <a:cs typeface="Meiryo UI" pitchFamily="50" charset="-128"/>
                        </a:rPr>
                        <a:t>29</a:t>
                      </a:r>
                      <a:r>
                        <a:rPr kumimoji="1" lang="ja-JP" altLang="en-US" sz="1200" b="0" i="0" u="none" strike="noStrike" kern="1200" cap="none" spc="0" normalizeH="0" baseline="0" noProof="0" dirty="0" smtClean="0">
                          <a:ln>
                            <a:noFill/>
                          </a:ln>
                          <a:solidFill>
                            <a:prstClr val="black"/>
                          </a:solidFill>
                          <a:effectLst/>
                          <a:uLnTx/>
                          <a:uFillTx/>
                          <a:latin typeface="Meiryo UI" pitchFamily="50" charset="-128"/>
                          <a:ea typeface="Meiryo UI" pitchFamily="50" charset="-128"/>
                          <a:cs typeface="Meiryo UI" pitchFamily="50" charset="-128"/>
                        </a:rPr>
                        <a:t>年の本庁舎執務室改修工事の工事実績平均単価により試算）　 </a:t>
                      </a:r>
                      <a:r>
                        <a:rPr kumimoji="1" lang="ja-JP" altLang="en-US" sz="1600" b="0" i="0" u="none" strike="noStrike" kern="1200" cap="none" spc="0" normalizeH="0" baseline="0" noProof="0" dirty="0" smtClean="0">
                          <a:ln>
                            <a:noFill/>
                          </a:ln>
                          <a:solidFill>
                            <a:prstClr val="black"/>
                          </a:solidFill>
                          <a:effectLst/>
                          <a:uLnTx/>
                          <a:uFillTx/>
                          <a:latin typeface="Meiryo UI" pitchFamily="50" charset="-128"/>
                          <a:ea typeface="Meiryo UI" pitchFamily="50" charset="-128"/>
                          <a:cs typeface="Meiryo UI" pitchFamily="50" charset="-128"/>
                        </a:rPr>
                        <a:t>　　  　　</a:t>
                      </a:r>
                      <a:endParaRPr kumimoji="1" lang="en-US" altLang="ja-JP" sz="1600" b="1" i="0" u="sng" strike="noStrike" kern="1200" cap="none" spc="0" normalizeH="0" baseline="0" noProof="0" dirty="0" smtClean="0">
                        <a:ln>
                          <a:noFill/>
                        </a:ln>
                        <a:solidFill>
                          <a:prstClr val="black"/>
                        </a:solidFill>
                        <a:effectLst/>
                        <a:uLnTx/>
                        <a:uFillTx/>
                        <a:latin typeface="Meiryo UI" pitchFamily="50" charset="-128"/>
                        <a:ea typeface="Meiryo UI" pitchFamily="50" charset="-128"/>
                        <a:cs typeface="Meiryo UI" pitchFamily="50" charset="-128"/>
                      </a:endParaRPr>
                    </a:p>
                  </a:txBody>
                  <a:tcPr marL="91439" marR="91439" marT="45689" marB="45689"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1944216">
                <a:tc vMerge="1">
                  <a:txBody>
                    <a:bodyPr/>
                    <a:lstStyle>
                      <a:lvl1pPr eaLnBrk="0" hangingPunct="0">
                        <a:spcBef>
                          <a:spcPct val="20000"/>
                        </a:spcBef>
                        <a:buFont typeface="Arial" charset="0"/>
                        <a:defRPr kumimoji="1" sz="2800">
                          <a:solidFill>
                            <a:schemeClr val="tx1"/>
                          </a:solidFill>
                          <a:latin typeface="Calibri" pitchFamily="34" charset="0"/>
                          <a:ea typeface="ＭＳ Ｐゴシック" charset="-128"/>
                        </a:defRPr>
                      </a:lvl1pPr>
                      <a:lvl2pPr marL="742950" indent="-285750" eaLnBrk="0" hangingPunct="0">
                        <a:spcBef>
                          <a:spcPct val="20000"/>
                        </a:spcBef>
                        <a:buFont typeface="Arial" charset="0"/>
                        <a:defRPr kumimoji="1" sz="2400">
                          <a:solidFill>
                            <a:schemeClr val="tx1"/>
                          </a:solidFill>
                          <a:latin typeface="Calibri" pitchFamily="34" charset="0"/>
                          <a:ea typeface="ＭＳ Ｐゴシック" charset="-128"/>
                        </a:defRPr>
                      </a:lvl2pPr>
                      <a:lvl3pPr marL="1143000" indent="-228600" eaLnBrk="0" hangingPunct="0">
                        <a:spcBef>
                          <a:spcPct val="20000"/>
                        </a:spcBef>
                        <a:buFont typeface="Arial" charset="0"/>
                        <a:defRPr kumimoji="1" sz="2000">
                          <a:solidFill>
                            <a:schemeClr val="tx1"/>
                          </a:solidFill>
                          <a:latin typeface="Calibri" pitchFamily="34" charset="0"/>
                          <a:ea typeface="ＭＳ Ｐゴシック" charset="-128"/>
                        </a:defRPr>
                      </a:lvl3pPr>
                      <a:lvl4pPr marL="1600200" indent="-228600" eaLnBrk="0" hangingPunct="0">
                        <a:spcBef>
                          <a:spcPct val="20000"/>
                        </a:spcBef>
                        <a:buFont typeface="Arial" charset="0"/>
                        <a:defRPr kumimoji="1">
                          <a:solidFill>
                            <a:schemeClr val="tx1"/>
                          </a:solidFill>
                          <a:latin typeface="Calibri" pitchFamily="34" charset="0"/>
                          <a:ea typeface="ＭＳ Ｐゴシック" charset="-128"/>
                        </a:defRPr>
                      </a:lvl4pPr>
                      <a:lvl5pPr marL="2057400" indent="-228600" eaLnBrk="0" hangingPunct="0">
                        <a:spcBef>
                          <a:spcPct val="20000"/>
                        </a:spcBef>
                        <a:buFont typeface="Arial" charset="0"/>
                        <a:defRPr kumimoji="1">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defRPr kumimoji="1">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defRPr kumimoji="1">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defRPr kumimoji="1">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defRPr kumimoji="1">
                          <a:solidFill>
                            <a:schemeClr val="tx1"/>
                          </a:solidFill>
                          <a:latin typeface="Calibri" pitchFamily="34" charset="0"/>
                          <a:ea typeface="ＭＳ Ｐゴシック"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1" lang="ja-JP" altLang="en-US" sz="1400" b="0" i="0" u="none" strike="noStrike" cap="none" normalizeH="0" baseline="0" dirty="0" smtClean="0">
                        <a:ln>
                          <a:noFill/>
                        </a:ln>
                        <a:solidFill>
                          <a:srgbClr val="000000"/>
                        </a:solidFill>
                        <a:effectLst/>
                        <a:latin typeface="HGS創英角ｺﾞｼｯｸUB" pitchFamily="50" charset="-128"/>
                        <a:ea typeface="HGS創英角ｺﾞｼｯｸUB" pitchFamily="50" charset="-128"/>
                        <a:cs typeface="Meiryo UI" pitchFamily="50" charset="-128"/>
                      </a:endParaRPr>
                    </a:p>
                  </a:txBody>
                  <a:tcPr marL="91439" marR="91439" marT="45689" marB="45689" vert="eaVert"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99FF99"/>
                    </a:solidFill>
                  </a:tcPr>
                </a:tc>
                <a:tc>
                  <a:txBody>
                    <a:bodyPr/>
                    <a:lstStyle>
                      <a:lvl1pPr eaLnBrk="0" hangingPunct="0">
                        <a:spcBef>
                          <a:spcPct val="20000"/>
                        </a:spcBef>
                        <a:buFont typeface="Arial" charset="0"/>
                        <a:defRPr kumimoji="1" sz="2800">
                          <a:solidFill>
                            <a:schemeClr val="tx1"/>
                          </a:solidFill>
                          <a:latin typeface="Calibri" pitchFamily="34" charset="0"/>
                          <a:ea typeface="ＭＳ Ｐゴシック" charset="-128"/>
                        </a:defRPr>
                      </a:lvl1pPr>
                      <a:lvl2pPr marL="742950" indent="-285750" eaLnBrk="0" hangingPunct="0">
                        <a:spcBef>
                          <a:spcPct val="20000"/>
                        </a:spcBef>
                        <a:buFont typeface="Arial" charset="0"/>
                        <a:defRPr kumimoji="1" sz="2400">
                          <a:solidFill>
                            <a:schemeClr val="tx1"/>
                          </a:solidFill>
                          <a:latin typeface="Calibri" pitchFamily="34" charset="0"/>
                          <a:ea typeface="ＭＳ Ｐゴシック" charset="-128"/>
                        </a:defRPr>
                      </a:lvl2pPr>
                      <a:lvl3pPr marL="1143000" indent="-228600" eaLnBrk="0" hangingPunct="0">
                        <a:spcBef>
                          <a:spcPct val="20000"/>
                        </a:spcBef>
                        <a:buFont typeface="Arial" charset="0"/>
                        <a:defRPr kumimoji="1" sz="2000">
                          <a:solidFill>
                            <a:schemeClr val="tx1"/>
                          </a:solidFill>
                          <a:latin typeface="Calibri" pitchFamily="34" charset="0"/>
                          <a:ea typeface="ＭＳ Ｐゴシック" charset="-128"/>
                        </a:defRPr>
                      </a:lvl3pPr>
                      <a:lvl4pPr marL="1600200" indent="-228600" eaLnBrk="0" hangingPunct="0">
                        <a:spcBef>
                          <a:spcPct val="20000"/>
                        </a:spcBef>
                        <a:buFont typeface="Arial" charset="0"/>
                        <a:defRPr kumimoji="1">
                          <a:solidFill>
                            <a:schemeClr val="tx1"/>
                          </a:solidFill>
                          <a:latin typeface="Calibri" pitchFamily="34" charset="0"/>
                          <a:ea typeface="ＭＳ Ｐゴシック" charset="-128"/>
                        </a:defRPr>
                      </a:lvl4pPr>
                      <a:lvl5pPr marL="2057400" indent="-228600" eaLnBrk="0" hangingPunct="0">
                        <a:spcBef>
                          <a:spcPct val="20000"/>
                        </a:spcBef>
                        <a:buFont typeface="Arial" charset="0"/>
                        <a:defRPr kumimoji="1">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defRPr kumimoji="1">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defRPr kumimoji="1">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defRPr kumimoji="1">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defRPr kumimoji="1">
                          <a:solidFill>
                            <a:schemeClr val="tx1"/>
                          </a:solidFill>
                          <a:latin typeface="Calibri" pitchFamily="34" charset="0"/>
                          <a:ea typeface="ＭＳ Ｐゴシック"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600" b="1" i="0" u="none" strike="noStrike" cap="none" normalizeH="0" baseline="0" dirty="0" smtClean="0">
                          <a:ln>
                            <a:noFill/>
                          </a:ln>
                          <a:solidFill>
                            <a:srgbClr val="000000"/>
                          </a:solidFill>
                          <a:effectLst/>
                          <a:latin typeface="Meiryo UI" pitchFamily="50" charset="-128"/>
                          <a:ea typeface="Meiryo UI" pitchFamily="50" charset="-128"/>
                          <a:cs typeface="Meiryo UI" pitchFamily="50" charset="-128"/>
                        </a:rPr>
                        <a:t>システム改修</a:t>
                      </a:r>
                      <a:endParaRPr kumimoji="1" lang="en-US" altLang="ja-JP" sz="1600" b="1" i="0" u="none" strike="noStrike" cap="none" normalizeH="0" baseline="0" dirty="0" smtClean="0">
                        <a:ln>
                          <a:noFill/>
                        </a:ln>
                        <a:solidFill>
                          <a:srgbClr val="000000"/>
                        </a:solidFill>
                        <a:effectLst/>
                        <a:latin typeface="Meiryo UI" pitchFamily="50" charset="-128"/>
                        <a:ea typeface="Meiryo UI" pitchFamily="50" charset="-128"/>
                        <a:cs typeface="Meiryo UI" pitchFamily="50" charset="-128"/>
                      </a:endParaRPr>
                    </a:p>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600" b="1" i="0" u="none" strike="noStrike" cap="none" normalizeH="0" baseline="0" dirty="0" smtClean="0">
                          <a:ln>
                            <a:noFill/>
                          </a:ln>
                          <a:solidFill>
                            <a:srgbClr val="000000"/>
                          </a:solidFill>
                          <a:effectLst/>
                          <a:latin typeface="Meiryo UI" pitchFamily="50" charset="-128"/>
                          <a:ea typeface="Meiryo UI" pitchFamily="50" charset="-128"/>
                          <a:cs typeface="Meiryo UI" pitchFamily="50" charset="-128"/>
                        </a:rPr>
                        <a:t>経費</a:t>
                      </a:r>
                    </a:p>
                  </a:txBody>
                  <a:tcPr marL="91439" marR="91439" marT="45686" marB="45686"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marL="266700" indent="-266700" eaLnBrk="0" hangingPunct="0">
                        <a:spcBef>
                          <a:spcPct val="20000"/>
                        </a:spcBef>
                        <a:buFont typeface="Arial" charset="0"/>
                        <a:defRPr kumimoji="1" sz="2800">
                          <a:solidFill>
                            <a:schemeClr val="tx1"/>
                          </a:solidFill>
                          <a:latin typeface="Calibri" pitchFamily="34" charset="0"/>
                          <a:ea typeface="ＭＳ Ｐゴシック" charset="-128"/>
                        </a:defRPr>
                      </a:lvl1pPr>
                      <a:lvl2pPr marL="742950" indent="-285750" eaLnBrk="0" hangingPunct="0">
                        <a:spcBef>
                          <a:spcPct val="20000"/>
                        </a:spcBef>
                        <a:buFont typeface="Arial" charset="0"/>
                        <a:defRPr kumimoji="1" sz="2400">
                          <a:solidFill>
                            <a:schemeClr val="tx1"/>
                          </a:solidFill>
                          <a:latin typeface="Calibri" pitchFamily="34" charset="0"/>
                          <a:ea typeface="ＭＳ Ｐゴシック" charset="-128"/>
                        </a:defRPr>
                      </a:lvl2pPr>
                      <a:lvl3pPr marL="1143000" indent="-228600" eaLnBrk="0" hangingPunct="0">
                        <a:spcBef>
                          <a:spcPct val="20000"/>
                        </a:spcBef>
                        <a:buFont typeface="Arial" charset="0"/>
                        <a:defRPr kumimoji="1" sz="2000">
                          <a:solidFill>
                            <a:schemeClr val="tx1"/>
                          </a:solidFill>
                          <a:latin typeface="Calibri" pitchFamily="34" charset="0"/>
                          <a:ea typeface="ＭＳ Ｐゴシック" charset="-128"/>
                        </a:defRPr>
                      </a:lvl3pPr>
                      <a:lvl4pPr marL="1600200" indent="-228600" eaLnBrk="0" hangingPunct="0">
                        <a:spcBef>
                          <a:spcPct val="20000"/>
                        </a:spcBef>
                        <a:buFont typeface="Arial" charset="0"/>
                        <a:defRPr kumimoji="1">
                          <a:solidFill>
                            <a:schemeClr val="tx1"/>
                          </a:solidFill>
                          <a:latin typeface="Calibri" pitchFamily="34" charset="0"/>
                          <a:ea typeface="ＭＳ Ｐゴシック" charset="-128"/>
                        </a:defRPr>
                      </a:lvl4pPr>
                      <a:lvl5pPr marL="2057400" indent="-228600" eaLnBrk="0" hangingPunct="0">
                        <a:spcBef>
                          <a:spcPct val="20000"/>
                        </a:spcBef>
                        <a:buFont typeface="Arial" charset="0"/>
                        <a:defRPr kumimoji="1">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defRPr kumimoji="1">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defRPr kumimoji="1">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defRPr kumimoji="1">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defRPr kumimoji="1">
                          <a:solidFill>
                            <a:schemeClr val="tx1"/>
                          </a:solidFill>
                          <a:latin typeface="Calibri" pitchFamily="34" charset="0"/>
                          <a:ea typeface="ＭＳ Ｐゴシック" charset="-128"/>
                        </a:defRPr>
                      </a:lvl9pPr>
                    </a:lstStyle>
                    <a:p>
                      <a:pPr marL="266700" marR="0" lvl="0" indent="-266700" algn="l" defTabSz="914400" rtl="0" eaLnBrk="1" fontAlgn="base" latinLnBrk="0" hangingPunct="1">
                        <a:lnSpc>
                          <a:spcPct val="100000"/>
                        </a:lnSpc>
                        <a:spcBef>
                          <a:spcPct val="0"/>
                        </a:spcBef>
                        <a:spcAft>
                          <a:spcPct val="0"/>
                        </a:spcAft>
                        <a:buClrTx/>
                        <a:buSzTx/>
                        <a:buFontTx/>
                        <a:buNone/>
                        <a:tabLst/>
                      </a:pPr>
                      <a:r>
                        <a:rPr kumimoji="1" lang="ja-JP" altLang="en-US" sz="1600" b="1" i="0" u="none" strike="noStrike" cap="none" normalizeH="0" baseline="0" dirty="0" smtClean="0">
                          <a:ln>
                            <a:noFill/>
                          </a:ln>
                          <a:solidFill>
                            <a:srgbClr val="000000"/>
                          </a:solidFill>
                          <a:effectLst/>
                          <a:latin typeface="HGｺﾞｼｯｸM" pitchFamily="49" charset="-128"/>
                          <a:ea typeface="HGｺﾞｼｯｸM" pitchFamily="49" charset="-128"/>
                          <a:cs typeface="Meiryo UI" pitchFamily="50" charset="-128"/>
                        </a:rPr>
                        <a:t>◆基幹システム</a:t>
                      </a:r>
                      <a:r>
                        <a:rPr kumimoji="1" lang="ja-JP" altLang="en-US" sz="1200" b="1" i="0" u="none" strike="noStrike" cap="none" normalizeH="0" baseline="0" dirty="0" smtClean="0">
                          <a:ln>
                            <a:noFill/>
                          </a:ln>
                          <a:solidFill>
                            <a:schemeClr val="tx1"/>
                          </a:solidFill>
                          <a:effectLst/>
                          <a:latin typeface="HGｺﾞｼｯｸM" pitchFamily="49" charset="-128"/>
                          <a:ea typeface="HGｺﾞｼｯｸM" pitchFamily="49" charset="-128"/>
                          <a:cs typeface="Meiryo UI" pitchFamily="50" charset="-128"/>
                        </a:rPr>
                        <a:t> </a:t>
                      </a:r>
                      <a:r>
                        <a:rPr kumimoji="1" lang="en-US" altLang="ja-JP" sz="1200" b="0" i="0" u="none" strike="noStrike" cap="none" normalizeH="0" baseline="0" dirty="0" smtClean="0">
                          <a:ln>
                            <a:noFill/>
                          </a:ln>
                          <a:solidFill>
                            <a:schemeClr val="tx1"/>
                          </a:solidFill>
                          <a:effectLst/>
                          <a:latin typeface="HGｺﾞｼｯｸM" pitchFamily="49" charset="-128"/>
                          <a:ea typeface="HGｺﾞｼｯｸM" pitchFamily="49" charset="-128"/>
                          <a:cs typeface="Meiryo UI" pitchFamily="50" charset="-128"/>
                        </a:rPr>
                        <a:t>(</a:t>
                      </a:r>
                      <a:r>
                        <a:rPr kumimoji="1" lang="ja-JP" altLang="en-US" sz="1200" b="0" i="0" u="none" strike="noStrike" cap="none" normalizeH="0" baseline="0" dirty="0" smtClean="0">
                          <a:ln>
                            <a:noFill/>
                          </a:ln>
                          <a:solidFill>
                            <a:schemeClr val="tx1"/>
                          </a:solidFill>
                          <a:effectLst/>
                          <a:latin typeface="Meiryo UI" pitchFamily="50" charset="-128"/>
                          <a:ea typeface="Meiryo UI" pitchFamily="50" charset="-128"/>
                          <a:cs typeface="Meiryo UI" pitchFamily="50" charset="-128"/>
                        </a:rPr>
                        <a:t>大阪市情報通信ネットワーク、税務事務システムなど</a:t>
                      </a:r>
                      <a:r>
                        <a:rPr kumimoji="1" lang="en-US" altLang="ja-JP" sz="1200" b="0" i="0" u="none" strike="noStrike" cap="none" normalizeH="0" baseline="0" dirty="0" smtClean="0">
                          <a:ln>
                            <a:noFill/>
                          </a:ln>
                          <a:solidFill>
                            <a:schemeClr val="tx1"/>
                          </a:solidFill>
                          <a:effectLst/>
                          <a:latin typeface="Meiryo UI" pitchFamily="50" charset="-128"/>
                          <a:ea typeface="Meiryo UI" pitchFamily="50" charset="-128"/>
                          <a:cs typeface="Meiryo UI" pitchFamily="50" charset="-128"/>
                        </a:rPr>
                        <a:t>)</a:t>
                      </a:r>
                      <a:r>
                        <a:rPr kumimoji="1" lang="ja-JP" altLang="en-US" sz="1200" b="1" i="0" u="none" strike="noStrike" cap="none" normalizeH="0" baseline="0" dirty="0" smtClean="0">
                          <a:ln>
                            <a:noFill/>
                          </a:ln>
                          <a:solidFill>
                            <a:schemeClr val="tx1"/>
                          </a:solidFill>
                          <a:effectLst/>
                          <a:latin typeface="HGｺﾞｼｯｸM" pitchFamily="49" charset="-128"/>
                          <a:ea typeface="HGｺﾞｼｯｸM" pitchFamily="49" charset="-128"/>
                          <a:cs typeface="Meiryo UI" pitchFamily="50" charset="-128"/>
                        </a:rPr>
                        <a:t>       </a:t>
                      </a:r>
                      <a:r>
                        <a:rPr kumimoji="1" lang="en-US" altLang="ja-JP" sz="1600" b="1" i="0" u="sng" strike="noStrike" cap="none" normalizeH="0" baseline="0" dirty="0" smtClean="0">
                          <a:ln>
                            <a:noFill/>
                          </a:ln>
                          <a:solidFill>
                            <a:schemeClr val="tx1"/>
                          </a:solidFill>
                          <a:effectLst/>
                          <a:latin typeface="Meiryo UI" pitchFamily="50" charset="-128"/>
                          <a:ea typeface="Meiryo UI" pitchFamily="50" charset="-128"/>
                          <a:cs typeface="Meiryo UI" pitchFamily="50" charset="-128"/>
                        </a:rPr>
                        <a:t>44</a:t>
                      </a:r>
                      <a:r>
                        <a:rPr kumimoji="1" lang="ja-JP" altLang="en-US" sz="1600" b="1" i="0" u="sng" strike="noStrike" cap="none" normalizeH="0" baseline="0" dirty="0" smtClean="0">
                          <a:ln>
                            <a:noFill/>
                          </a:ln>
                          <a:solidFill>
                            <a:schemeClr val="tx1"/>
                          </a:solidFill>
                          <a:effectLst/>
                          <a:latin typeface="Meiryo UI" pitchFamily="50" charset="-128"/>
                          <a:ea typeface="Meiryo UI" pitchFamily="50" charset="-128"/>
                          <a:cs typeface="Meiryo UI" pitchFamily="50" charset="-128"/>
                        </a:rPr>
                        <a:t>億円</a:t>
                      </a:r>
                      <a:r>
                        <a:rPr kumimoji="1" lang="ja-JP" altLang="en-US" sz="1600" b="1" i="0" u="none" strike="noStrike" cap="none" normalizeH="0" baseline="0" dirty="0" smtClean="0">
                          <a:ln>
                            <a:noFill/>
                          </a:ln>
                          <a:solidFill>
                            <a:schemeClr val="tx1"/>
                          </a:solidFill>
                          <a:effectLst/>
                          <a:latin typeface="Meiryo UI" pitchFamily="50" charset="-128"/>
                          <a:ea typeface="Meiryo UI" pitchFamily="50" charset="-128"/>
                          <a:cs typeface="Meiryo UI" pitchFamily="50" charset="-128"/>
                        </a:rPr>
                        <a:t>　</a:t>
                      </a:r>
                      <a:r>
                        <a:rPr kumimoji="1" lang="ja-JP" altLang="en-US" sz="1600" b="1" i="0" u="none" strike="noStrike" cap="none" normalizeH="0" baseline="0" dirty="0" smtClean="0">
                          <a:ln>
                            <a:noFill/>
                          </a:ln>
                          <a:solidFill>
                            <a:schemeClr val="tx1"/>
                          </a:solidFill>
                          <a:effectLst/>
                          <a:latin typeface="HGｺﾞｼｯｸM" pitchFamily="49" charset="-128"/>
                          <a:ea typeface="HGｺﾞｼｯｸM" pitchFamily="49" charset="-128"/>
                          <a:cs typeface="Meiryo UI" pitchFamily="50" charset="-128"/>
                        </a:rPr>
                        <a:t>　 </a:t>
                      </a:r>
                      <a:r>
                        <a:rPr kumimoji="1" lang="ja-JP" altLang="en-US" sz="1600" b="1" i="0" u="none" strike="noStrike" cap="none" normalizeH="0" baseline="0" dirty="0" smtClean="0">
                          <a:ln>
                            <a:noFill/>
                          </a:ln>
                          <a:solidFill>
                            <a:schemeClr val="tx1"/>
                          </a:solidFill>
                          <a:effectLst/>
                          <a:latin typeface="Meiryo UI" pitchFamily="50" charset="-128"/>
                          <a:ea typeface="Meiryo UI" pitchFamily="50" charset="-128"/>
                          <a:cs typeface="Meiryo UI" pitchFamily="50" charset="-128"/>
                        </a:rPr>
                        <a:t>　　　　　　　　　　　　　　　　　　　　    　　　　　　　　　　　　　　　　　　　　　　　　</a:t>
                      </a:r>
                      <a:r>
                        <a:rPr kumimoji="1" lang="ja-JP" altLang="en-US" sz="1600" b="0" i="0" u="none" strike="noStrike" cap="none" normalizeH="0" baseline="0" dirty="0" smtClean="0">
                          <a:ln>
                            <a:noFill/>
                          </a:ln>
                          <a:solidFill>
                            <a:schemeClr val="tx1"/>
                          </a:solidFill>
                          <a:effectLst/>
                          <a:latin typeface="Meiryo UI" pitchFamily="50" charset="-128"/>
                          <a:ea typeface="Meiryo UI" pitchFamily="50" charset="-128"/>
                          <a:cs typeface="Meiryo UI" pitchFamily="50" charset="-128"/>
                        </a:rPr>
                        <a:t>　</a:t>
                      </a:r>
                      <a:r>
                        <a:rPr kumimoji="1" lang="ja-JP" altLang="en-US" sz="1600" b="1" i="0" u="none" strike="noStrike" cap="none" normalizeH="0" baseline="0" dirty="0" smtClean="0">
                          <a:ln>
                            <a:noFill/>
                          </a:ln>
                          <a:solidFill>
                            <a:schemeClr val="tx1"/>
                          </a:solidFill>
                          <a:effectLst/>
                          <a:latin typeface="Meiryo UI" pitchFamily="50" charset="-128"/>
                          <a:ea typeface="Meiryo UI" pitchFamily="50" charset="-128"/>
                          <a:cs typeface="Meiryo UI" pitchFamily="50" charset="-128"/>
                        </a:rPr>
                        <a:t>　　　　　　　　　　　　　　　　　　　  　　　　　　　　　　　　　   　</a:t>
                      </a:r>
                      <a:endParaRPr kumimoji="1" lang="ja-JP" altLang="en-US" sz="1600" b="0" i="0" u="sng" strike="noStrike" cap="none" normalizeH="0" baseline="0" dirty="0" smtClean="0">
                        <a:ln>
                          <a:noFill/>
                        </a:ln>
                        <a:solidFill>
                          <a:schemeClr val="tx1"/>
                        </a:solidFill>
                        <a:effectLst/>
                        <a:latin typeface="Meiryo UI" pitchFamily="50" charset="-128"/>
                        <a:ea typeface="Meiryo UI" pitchFamily="50" charset="-128"/>
                        <a:cs typeface="Meiryo UI" pitchFamily="50" charset="-128"/>
                      </a:endParaRPr>
                    </a:p>
                    <a:p>
                      <a:pPr marL="266700" marR="0" lvl="0" indent="-266700" algn="l" defTabSz="914400" rtl="0" eaLnBrk="1" fontAlgn="base" latinLnBrk="0" hangingPunct="1">
                        <a:lnSpc>
                          <a:spcPct val="100000"/>
                        </a:lnSpc>
                        <a:spcBef>
                          <a:spcPct val="20000"/>
                        </a:spcBef>
                        <a:spcAft>
                          <a:spcPct val="0"/>
                        </a:spcAft>
                        <a:buClrTx/>
                        <a:buSzTx/>
                        <a:buFontTx/>
                        <a:buNone/>
                        <a:tabLst/>
                      </a:pPr>
                      <a:r>
                        <a:rPr kumimoji="1" lang="ja-JP" altLang="en-US" sz="1200" b="0" i="0" u="none" strike="noStrike" cap="none" normalizeH="0" baseline="0" dirty="0" smtClean="0">
                          <a:ln>
                            <a:noFill/>
                          </a:ln>
                          <a:solidFill>
                            <a:schemeClr val="tx1"/>
                          </a:solidFill>
                          <a:effectLst/>
                          <a:latin typeface="Meiryo UI" pitchFamily="50" charset="-128"/>
                          <a:ea typeface="Meiryo UI" pitchFamily="50" charset="-128"/>
                          <a:cs typeface="Meiryo UI" pitchFamily="50" charset="-128"/>
                        </a:rPr>
                        <a:t>　 ○基幹システム改修経費の見積り　</a:t>
                      </a:r>
                      <a:r>
                        <a:rPr kumimoji="1" lang="en-US" altLang="ja-JP" sz="1200" b="0" i="0" u="none" strike="noStrike" cap="none" normalizeH="0" baseline="0" dirty="0" smtClean="0">
                          <a:ln>
                            <a:noFill/>
                          </a:ln>
                          <a:solidFill>
                            <a:schemeClr val="tx1"/>
                          </a:solidFill>
                          <a:effectLst/>
                          <a:latin typeface="Meiryo UI" pitchFamily="50" charset="-128"/>
                          <a:ea typeface="Meiryo UI" pitchFamily="50" charset="-128"/>
                          <a:cs typeface="Meiryo UI" pitchFamily="50" charset="-128"/>
                        </a:rPr>
                        <a:t>=</a:t>
                      </a:r>
                      <a:r>
                        <a:rPr kumimoji="1" lang="ja-JP" altLang="en-US" sz="1200" b="0" i="0" u="none" strike="noStrike" cap="none" normalizeH="0" baseline="0" dirty="0" smtClean="0">
                          <a:ln>
                            <a:noFill/>
                          </a:ln>
                          <a:solidFill>
                            <a:schemeClr val="tx1"/>
                          </a:solidFill>
                          <a:effectLst/>
                          <a:latin typeface="Meiryo UI" pitchFamily="50" charset="-128"/>
                          <a:ea typeface="Meiryo UI" pitchFamily="50" charset="-128"/>
                          <a:cs typeface="Meiryo UI" pitchFamily="50" charset="-128"/>
                        </a:rPr>
                        <a:t>　</a:t>
                      </a:r>
                      <a:r>
                        <a:rPr kumimoji="1" lang="en-US" altLang="ja-JP" sz="1200" b="0" i="0" u="none" strike="noStrike" cap="none" normalizeH="0" baseline="0" dirty="0" smtClean="0">
                          <a:ln>
                            <a:noFill/>
                          </a:ln>
                          <a:solidFill>
                            <a:schemeClr val="tx1"/>
                          </a:solidFill>
                          <a:effectLst/>
                          <a:latin typeface="Meiryo UI" pitchFamily="50" charset="-128"/>
                          <a:ea typeface="Meiryo UI" pitchFamily="50" charset="-128"/>
                          <a:cs typeface="Meiryo UI" pitchFamily="50" charset="-128"/>
                        </a:rPr>
                        <a:t>44</a:t>
                      </a:r>
                      <a:r>
                        <a:rPr kumimoji="1" lang="ja-JP" altLang="en-US" sz="1200" b="0" i="0" u="none" strike="noStrike" cap="none" normalizeH="0" baseline="0" dirty="0" smtClean="0">
                          <a:ln>
                            <a:noFill/>
                          </a:ln>
                          <a:solidFill>
                            <a:schemeClr val="tx1"/>
                          </a:solidFill>
                          <a:effectLst/>
                          <a:latin typeface="Meiryo UI" pitchFamily="50" charset="-128"/>
                          <a:ea typeface="Meiryo UI" pitchFamily="50" charset="-128"/>
                          <a:cs typeface="Meiryo UI" pitchFamily="50" charset="-128"/>
                        </a:rPr>
                        <a:t>億円</a:t>
                      </a:r>
                      <a:endParaRPr kumimoji="1" lang="en-US" altLang="ja-JP" sz="1200" b="0" i="0" u="none" strike="noStrike" cap="none" normalizeH="0" baseline="0" dirty="0" smtClean="0">
                        <a:ln>
                          <a:noFill/>
                        </a:ln>
                        <a:solidFill>
                          <a:schemeClr val="tx1"/>
                        </a:solidFill>
                        <a:effectLst/>
                        <a:latin typeface="Meiryo UI" pitchFamily="50" charset="-128"/>
                        <a:ea typeface="Meiryo UI" pitchFamily="50" charset="-128"/>
                        <a:cs typeface="Meiryo UI" pitchFamily="50" charset="-128"/>
                      </a:endParaRPr>
                    </a:p>
                    <a:p>
                      <a:pPr marL="266700" marR="0" lvl="0" indent="-266700" algn="l" defTabSz="914400" rtl="0" eaLnBrk="1" fontAlgn="base" latinLnBrk="0" hangingPunct="1">
                        <a:lnSpc>
                          <a:spcPct val="100000"/>
                        </a:lnSpc>
                        <a:spcBef>
                          <a:spcPct val="20000"/>
                        </a:spcBef>
                        <a:spcAft>
                          <a:spcPct val="0"/>
                        </a:spcAft>
                        <a:buClrTx/>
                        <a:buSzTx/>
                        <a:buFontTx/>
                        <a:buNone/>
                        <a:tabLst/>
                      </a:pPr>
                      <a:endParaRPr kumimoji="1" lang="en-US" altLang="ja-JP" sz="1200" b="0" i="0" u="none" strike="noStrike" cap="none" normalizeH="0" baseline="0" dirty="0" smtClean="0">
                        <a:ln>
                          <a:noFill/>
                        </a:ln>
                        <a:solidFill>
                          <a:schemeClr val="tx1"/>
                        </a:solidFill>
                        <a:effectLst/>
                        <a:latin typeface="Meiryo UI" pitchFamily="50" charset="-128"/>
                        <a:ea typeface="Meiryo UI" pitchFamily="50" charset="-128"/>
                        <a:cs typeface="Meiryo UI" pitchFamily="50" charset="-128"/>
                      </a:endParaRPr>
                    </a:p>
                    <a:p>
                      <a:pPr marL="266700" marR="0" lvl="0" indent="-266700" algn="l" defTabSz="914400" rtl="0" eaLnBrk="1" fontAlgn="base" latinLnBrk="0" hangingPunct="1">
                        <a:lnSpc>
                          <a:spcPct val="100000"/>
                        </a:lnSpc>
                        <a:spcBef>
                          <a:spcPct val="20000"/>
                        </a:spcBef>
                        <a:spcAft>
                          <a:spcPct val="0"/>
                        </a:spcAft>
                        <a:buClrTx/>
                        <a:buSzTx/>
                        <a:buFontTx/>
                        <a:buNone/>
                        <a:tabLst/>
                      </a:pPr>
                      <a:r>
                        <a:rPr kumimoji="1" lang="ja-JP" altLang="en-US" sz="1600" b="1" i="0" u="none" strike="noStrike" cap="none" normalizeH="0" baseline="0" dirty="0" smtClean="0">
                          <a:ln>
                            <a:noFill/>
                          </a:ln>
                          <a:solidFill>
                            <a:srgbClr val="000000"/>
                          </a:solidFill>
                          <a:effectLst/>
                          <a:latin typeface="HGｺﾞｼｯｸM" pitchFamily="49" charset="-128"/>
                          <a:ea typeface="HGｺﾞｼｯｸM" pitchFamily="49" charset="-128"/>
                          <a:cs typeface="Meiryo UI" pitchFamily="50" charset="-128"/>
                        </a:rPr>
                        <a:t>◆</a:t>
                      </a:r>
                      <a:r>
                        <a:rPr kumimoji="1" lang="ja-JP" altLang="en-US" sz="1600" b="1" i="0" u="none" strike="noStrike" cap="none" normalizeH="0" baseline="0" dirty="0" smtClean="0">
                          <a:ln>
                            <a:noFill/>
                          </a:ln>
                          <a:solidFill>
                            <a:schemeClr val="tx1"/>
                          </a:solidFill>
                          <a:effectLst/>
                          <a:latin typeface="HGｺﾞｼｯｸM" pitchFamily="49" charset="-128"/>
                          <a:ea typeface="HGｺﾞｼｯｸM" pitchFamily="49" charset="-128"/>
                          <a:cs typeface="Meiryo UI" pitchFamily="50" charset="-128"/>
                        </a:rPr>
                        <a:t>その他約</a:t>
                      </a:r>
                      <a:r>
                        <a:rPr kumimoji="1" lang="en-US" altLang="ja-JP" sz="1600" b="1" i="0" u="none" strike="noStrike" cap="none" normalizeH="0" baseline="0" dirty="0" smtClean="0">
                          <a:ln>
                            <a:noFill/>
                          </a:ln>
                          <a:solidFill>
                            <a:schemeClr val="tx1"/>
                          </a:solidFill>
                          <a:effectLst/>
                          <a:latin typeface="HGｺﾞｼｯｸM" pitchFamily="49" charset="-128"/>
                          <a:ea typeface="HGｺﾞｼｯｸM" pitchFamily="49" charset="-128"/>
                          <a:cs typeface="Meiryo UI" pitchFamily="50" charset="-128"/>
                        </a:rPr>
                        <a:t>190</a:t>
                      </a:r>
                      <a:r>
                        <a:rPr kumimoji="1" lang="ja-JP" altLang="en-US" sz="1600" b="1" i="0" u="none" strike="noStrike" cap="none" normalizeH="0" baseline="0" dirty="0" smtClean="0">
                          <a:ln>
                            <a:noFill/>
                          </a:ln>
                          <a:solidFill>
                            <a:srgbClr val="000000"/>
                          </a:solidFill>
                          <a:effectLst/>
                          <a:latin typeface="HGｺﾞｼｯｸM" pitchFamily="49" charset="-128"/>
                          <a:ea typeface="HGｺﾞｼｯｸM" pitchFamily="49" charset="-128"/>
                          <a:cs typeface="Meiryo UI" pitchFamily="50" charset="-128"/>
                        </a:rPr>
                        <a:t>システム　　　　　　　　　　　　　　　</a:t>
                      </a:r>
                      <a:r>
                        <a:rPr kumimoji="1" lang="en-US" altLang="ja-JP" sz="1600" b="1" i="0" u="sng" strike="noStrike" kern="1200" cap="none" spc="0" normalizeH="0" baseline="0" noProof="0" dirty="0" smtClean="0">
                          <a:ln>
                            <a:noFill/>
                          </a:ln>
                          <a:solidFill>
                            <a:schemeClr val="tx1"/>
                          </a:solidFill>
                          <a:effectLst/>
                          <a:uLnTx/>
                          <a:uFillTx/>
                          <a:latin typeface="Meiryo UI" pitchFamily="50" charset="-128"/>
                          <a:ea typeface="Meiryo UI" pitchFamily="50" charset="-128"/>
                          <a:cs typeface="Meiryo UI" pitchFamily="50" charset="-128"/>
                        </a:rPr>
                        <a:t>8</a:t>
                      </a:r>
                      <a:r>
                        <a:rPr kumimoji="1" lang="en-US" altLang="ja-JP" sz="1600" b="1" i="0" u="sng" strike="noStrike" cap="none" normalizeH="0" baseline="0" dirty="0" smtClean="0">
                          <a:ln>
                            <a:noFill/>
                          </a:ln>
                          <a:solidFill>
                            <a:schemeClr val="tx1"/>
                          </a:solidFill>
                          <a:effectLst/>
                          <a:latin typeface="Meiryo UI" pitchFamily="50" charset="-128"/>
                          <a:ea typeface="Meiryo UI" pitchFamily="50" charset="-128"/>
                          <a:cs typeface="Meiryo UI" pitchFamily="50" charset="-128"/>
                        </a:rPr>
                        <a:t>.8</a:t>
                      </a:r>
                      <a:r>
                        <a:rPr kumimoji="1" lang="ja-JP" altLang="en-US" sz="1600" b="1" i="0" u="sng" strike="noStrike" kern="1200" cap="none" spc="0" normalizeH="0" baseline="0" noProof="0" dirty="0" smtClean="0">
                          <a:ln>
                            <a:noFill/>
                          </a:ln>
                          <a:solidFill>
                            <a:prstClr val="black"/>
                          </a:solidFill>
                          <a:effectLst/>
                          <a:uLnTx/>
                          <a:uFillTx/>
                          <a:latin typeface="Meiryo UI" pitchFamily="50" charset="-128"/>
                          <a:ea typeface="Meiryo UI" pitchFamily="50" charset="-128"/>
                          <a:cs typeface="Meiryo UI" pitchFamily="50" charset="-128"/>
                        </a:rPr>
                        <a:t>億円</a:t>
                      </a:r>
                      <a:endParaRPr kumimoji="1" lang="en-US" altLang="ja-JP" sz="1600" b="1" i="0" u="none" strike="noStrike" cap="none" normalizeH="0" baseline="0" dirty="0" smtClean="0">
                        <a:ln>
                          <a:noFill/>
                        </a:ln>
                        <a:solidFill>
                          <a:srgbClr val="000000"/>
                        </a:solidFill>
                        <a:effectLst/>
                        <a:latin typeface="HGｺﾞｼｯｸM" pitchFamily="49" charset="-128"/>
                        <a:ea typeface="HGｺﾞｼｯｸM" pitchFamily="49" charset="-128"/>
                        <a:cs typeface="Meiryo UI" pitchFamily="50" charset="-128"/>
                      </a:endParaRPr>
                    </a:p>
                    <a:p>
                      <a:pPr marL="266700" marR="0" lvl="0" indent="-266700" algn="l" defTabSz="914400" rtl="0" eaLnBrk="1" fontAlgn="base" latinLnBrk="0" hangingPunct="1">
                        <a:lnSpc>
                          <a:spcPct val="100000"/>
                        </a:lnSpc>
                        <a:spcBef>
                          <a:spcPct val="20000"/>
                        </a:spcBef>
                        <a:spcAft>
                          <a:spcPct val="0"/>
                        </a:spcAft>
                        <a:buClrTx/>
                        <a:buSzTx/>
                        <a:buFontTx/>
                        <a:buNone/>
                        <a:tabLst/>
                      </a:pPr>
                      <a:r>
                        <a:rPr kumimoji="1" lang="ja-JP" altLang="en-US" sz="1200" b="0" i="0" u="none" strike="noStrike" cap="none" normalizeH="0" baseline="0" dirty="0" smtClean="0">
                          <a:ln>
                            <a:noFill/>
                          </a:ln>
                          <a:solidFill>
                            <a:schemeClr val="tx1"/>
                          </a:solidFill>
                          <a:effectLst/>
                          <a:latin typeface="Meiryo UI" pitchFamily="50" charset="-128"/>
                          <a:ea typeface="Meiryo UI" pitchFamily="50" charset="-128"/>
                          <a:cs typeface="Meiryo UI" pitchFamily="50" charset="-128"/>
                        </a:rPr>
                        <a:t>　 ○平成</a:t>
                      </a:r>
                      <a:r>
                        <a:rPr kumimoji="1" lang="en-US" altLang="ja-JP" sz="1200" b="0" i="0" u="none" strike="noStrike" cap="none" normalizeH="0" baseline="0" dirty="0" smtClean="0">
                          <a:ln>
                            <a:noFill/>
                          </a:ln>
                          <a:solidFill>
                            <a:schemeClr val="tx1"/>
                          </a:solidFill>
                          <a:effectLst/>
                          <a:latin typeface="Meiryo UI" pitchFamily="50" charset="-128"/>
                          <a:ea typeface="Meiryo UI" pitchFamily="50" charset="-128"/>
                          <a:cs typeface="Meiryo UI" pitchFamily="50" charset="-128"/>
                        </a:rPr>
                        <a:t>29</a:t>
                      </a:r>
                      <a:r>
                        <a:rPr kumimoji="1" lang="ja-JP" altLang="en-US" sz="1200" b="0" i="0" u="none" strike="noStrike" cap="none" normalizeH="0" baseline="0" dirty="0" smtClean="0">
                          <a:ln>
                            <a:noFill/>
                          </a:ln>
                          <a:solidFill>
                            <a:schemeClr val="tx1"/>
                          </a:solidFill>
                          <a:effectLst/>
                          <a:latin typeface="Meiryo UI" pitchFamily="50" charset="-128"/>
                          <a:ea typeface="Meiryo UI" pitchFamily="50" charset="-128"/>
                          <a:cs typeface="Meiryo UI" pitchFamily="50" charset="-128"/>
                        </a:rPr>
                        <a:t>年度予算の経常経費上位</a:t>
                      </a:r>
                      <a:r>
                        <a:rPr kumimoji="1" lang="en-US" altLang="ja-JP" sz="1200" b="0" i="0" u="none" strike="noStrike" cap="none" normalizeH="0" baseline="0" dirty="0" smtClean="0">
                          <a:ln>
                            <a:noFill/>
                          </a:ln>
                          <a:solidFill>
                            <a:schemeClr val="tx1"/>
                          </a:solidFill>
                          <a:effectLst/>
                          <a:latin typeface="Meiryo UI" pitchFamily="50" charset="-128"/>
                          <a:ea typeface="Meiryo UI" pitchFamily="50" charset="-128"/>
                          <a:cs typeface="Meiryo UI" pitchFamily="50" charset="-128"/>
                        </a:rPr>
                        <a:t>20</a:t>
                      </a:r>
                      <a:r>
                        <a:rPr kumimoji="1" lang="ja-JP" altLang="en-US" sz="1200" b="0" i="0" u="none" strike="noStrike" cap="none" normalizeH="0" baseline="0" dirty="0" smtClean="0">
                          <a:ln>
                            <a:noFill/>
                          </a:ln>
                          <a:solidFill>
                            <a:schemeClr val="tx1"/>
                          </a:solidFill>
                          <a:effectLst/>
                          <a:latin typeface="Meiryo UI" pitchFamily="50" charset="-128"/>
                          <a:ea typeface="Meiryo UI" pitchFamily="50" charset="-128"/>
                          <a:cs typeface="Meiryo UI" pitchFamily="50" charset="-128"/>
                        </a:rPr>
                        <a:t>システムの改修経費の見積り（</a:t>
                      </a:r>
                      <a:r>
                        <a:rPr kumimoji="1" lang="en-US" altLang="ja-JP" sz="1200" b="0" i="0" u="none" strike="noStrike" cap="none" normalizeH="0" baseline="0" dirty="0" smtClean="0">
                          <a:ln>
                            <a:noFill/>
                          </a:ln>
                          <a:solidFill>
                            <a:schemeClr val="tx1"/>
                          </a:solidFill>
                          <a:effectLst/>
                          <a:latin typeface="Meiryo UI" pitchFamily="50" charset="-128"/>
                          <a:ea typeface="Meiryo UI" pitchFamily="50" charset="-128"/>
                          <a:cs typeface="Meiryo UI" pitchFamily="50" charset="-128"/>
                        </a:rPr>
                        <a:t>7</a:t>
                      </a:r>
                      <a:r>
                        <a:rPr kumimoji="1" lang="ja-JP" altLang="en-US" sz="1200" b="0" i="0" u="none" strike="noStrike" cap="none" normalizeH="0" baseline="0" dirty="0" smtClean="0">
                          <a:ln>
                            <a:noFill/>
                          </a:ln>
                          <a:solidFill>
                            <a:schemeClr val="tx1"/>
                          </a:solidFill>
                          <a:effectLst/>
                          <a:latin typeface="Meiryo UI" pitchFamily="50" charset="-128"/>
                          <a:ea typeface="Meiryo UI" pitchFamily="50" charset="-128"/>
                          <a:cs typeface="Meiryo UI" pitchFamily="50" charset="-128"/>
                        </a:rPr>
                        <a:t>億円）</a:t>
                      </a:r>
                      <a:r>
                        <a:rPr kumimoji="1" lang="en-US" altLang="ja-JP" sz="1200" b="0" i="0" u="none" strike="noStrike" cap="none" normalizeH="0" baseline="0" dirty="0" smtClean="0">
                          <a:ln>
                            <a:noFill/>
                          </a:ln>
                          <a:solidFill>
                            <a:schemeClr val="tx1"/>
                          </a:solidFill>
                          <a:effectLst/>
                          <a:latin typeface="Meiryo UI" pitchFamily="50" charset="-128"/>
                          <a:ea typeface="Meiryo UI" pitchFamily="50" charset="-128"/>
                          <a:cs typeface="Meiryo UI" pitchFamily="50" charset="-128"/>
                        </a:rPr>
                        <a:t>÷ 0.8  </a:t>
                      </a:r>
                      <a:r>
                        <a:rPr kumimoji="1" lang="ja-JP" altLang="en-US" sz="1200" b="0" i="0" u="none" strike="noStrike" cap="none" normalizeH="0" baseline="0" dirty="0" smtClean="0">
                          <a:ln>
                            <a:noFill/>
                          </a:ln>
                          <a:solidFill>
                            <a:schemeClr val="tx1"/>
                          </a:solidFill>
                          <a:effectLst/>
                          <a:latin typeface="Meiryo UI" pitchFamily="50" charset="-128"/>
                          <a:ea typeface="Meiryo UI" pitchFamily="50" charset="-128"/>
                          <a:cs typeface="Meiryo UI" pitchFamily="50" charset="-128"/>
                        </a:rPr>
                        <a:t>＝   </a:t>
                      </a:r>
                      <a:r>
                        <a:rPr kumimoji="1" lang="en-US" altLang="ja-JP" sz="1200" b="0" i="0" u="none" strike="noStrike" cap="none" normalizeH="0" baseline="0" dirty="0" smtClean="0">
                          <a:ln>
                            <a:noFill/>
                          </a:ln>
                          <a:solidFill>
                            <a:schemeClr val="tx1"/>
                          </a:solidFill>
                          <a:effectLst/>
                          <a:latin typeface="Meiryo UI" pitchFamily="50" charset="-128"/>
                          <a:ea typeface="Meiryo UI" pitchFamily="50" charset="-128"/>
                          <a:cs typeface="Meiryo UI" pitchFamily="50" charset="-128"/>
                        </a:rPr>
                        <a:t>8.8</a:t>
                      </a:r>
                      <a:r>
                        <a:rPr kumimoji="1" lang="ja-JP" altLang="en-US" sz="1200" b="0" i="0" u="none" strike="noStrike" cap="none" normalizeH="0" baseline="0" dirty="0" smtClean="0">
                          <a:ln>
                            <a:noFill/>
                          </a:ln>
                          <a:solidFill>
                            <a:schemeClr val="tx1"/>
                          </a:solidFill>
                          <a:effectLst/>
                          <a:latin typeface="Meiryo UI" pitchFamily="50" charset="-128"/>
                          <a:ea typeface="Meiryo UI" pitchFamily="50" charset="-128"/>
                          <a:cs typeface="Meiryo UI" pitchFamily="50" charset="-128"/>
                        </a:rPr>
                        <a:t>億円</a:t>
                      </a:r>
                    </a:p>
                    <a:p>
                      <a:pPr marL="266700" marR="0" lvl="0" indent="-266700" algn="l" defTabSz="914400" rtl="0" eaLnBrk="1" fontAlgn="base" latinLnBrk="0" hangingPunct="1">
                        <a:lnSpc>
                          <a:spcPct val="100000"/>
                        </a:lnSpc>
                        <a:spcBef>
                          <a:spcPct val="20000"/>
                        </a:spcBef>
                        <a:spcAft>
                          <a:spcPct val="0"/>
                        </a:spcAft>
                        <a:buClrTx/>
                        <a:buSzTx/>
                        <a:buFontTx/>
                        <a:buNone/>
                        <a:tabLst/>
                      </a:pPr>
                      <a:r>
                        <a:rPr kumimoji="1" lang="ja-JP" altLang="en-US" sz="1200" b="0" i="0" u="none" strike="noStrike" cap="none" normalizeH="0" baseline="0" dirty="0" smtClean="0">
                          <a:ln>
                            <a:noFill/>
                          </a:ln>
                          <a:solidFill>
                            <a:schemeClr val="tx1"/>
                          </a:solidFill>
                          <a:effectLst/>
                          <a:latin typeface="Meiryo UI" pitchFamily="50" charset="-128"/>
                          <a:ea typeface="Meiryo UI" pitchFamily="50" charset="-128"/>
                          <a:cs typeface="Meiryo UI" pitchFamily="50" charset="-128"/>
                        </a:rPr>
                        <a:t>　（上位</a:t>
                      </a:r>
                      <a:r>
                        <a:rPr kumimoji="1" lang="en-US" altLang="ja-JP" sz="1200" b="0" i="0" u="none" strike="noStrike" cap="none" normalizeH="0" baseline="0" dirty="0" smtClean="0">
                          <a:ln>
                            <a:noFill/>
                          </a:ln>
                          <a:solidFill>
                            <a:schemeClr val="tx1"/>
                          </a:solidFill>
                          <a:effectLst/>
                          <a:latin typeface="Meiryo UI" pitchFamily="50" charset="-128"/>
                          <a:ea typeface="Meiryo UI" pitchFamily="50" charset="-128"/>
                          <a:cs typeface="Meiryo UI" pitchFamily="50" charset="-128"/>
                        </a:rPr>
                        <a:t>20</a:t>
                      </a:r>
                      <a:r>
                        <a:rPr kumimoji="1" lang="ja-JP" altLang="en-US" sz="1200" b="0" i="0" u="none" strike="noStrike" cap="none" normalizeH="0" baseline="0" dirty="0" smtClean="0">
                          <a:ln>
                            <a:noFill/>
                          </a:ln>
                          <a:solidFill>
                            <a:schemeClr val="tx1"/>
                          </a:solidFill>
                          <a:effectLst/>
                          <a:latin typeface="Meiryo UI" pitchFamily="50" charset="-128"/>
                          <a:ea typeface="Meiryo UI" pitchFamily="50" charset="-128"/>
                          <a:cs typeface="Meiryo UI" pitchFamily="50" charset="-128"/>
                        </a:rPr>
                        <a:t>システムの現行運用経費（</a:t>
                      </a:r>
                      <a:r>
                        <a:rPr kumimoji="1" lang="en-US" altLang="ja-JP" sz="1200" b="0" i="0" u="none" strike="noStrike" cap="none" normalizeH="0" baseline="0" dirty="0" smtClean="0">
                          <a:ln>
                            <a:noFill/>
                          </a:ln>
                          <a:solidFill>
                            <a:schemeClr val="tx1"/>
                          </a:solidFill>
                          <a:effectLst/>
                          <a:latin typeface="Meiryo UI" pitchFamily="50" charset="-128"/>
                          <a:ea typeface="Meiryo UI" pitchFamily="50" charset="-128"/>
                          <a:cs typeface="Meiryo UI" pitchFamily="50" charset="-128"/>
                        </a:rPr>
                        <a:t>33</a:t>
                      </a:r>
                      <a:r>
                        <a:rPr kumimoji="1" lang="ja-JP" altLang="en-US" sz="1200" b="0" i="0" u="none" strike="noStrike" cap="none" normalizeH="0" baseline="0" dirty="0" smtClean="0">
                          <a:ln>
                            <a:noFill/>
                          </a:ln>
                          <a:solidFill>
                            <a:schemeClr val="tx1"/>
                          </a:solidFill>
                          <a:effectLst/>
                          <a:latin typeface="Meiryo UI" pitchFamily="50" charset="-128"/>
                          <a:ea typeface="Meiryo UI" pitchFamily="50" charset="-128"/>
                          <a:cs typeface="Meiryo UI" pitchFamily="50" charset="-128"/>
                        </a:rPr>
                        <a:t>億円）</a:t>
                      </a:r>
                      <a:r>
                        <a:rPr kumimoji="1" lang="en-US" altLang="ja-JP" sz="1200" b="0" i="0" u="none" strike="noStrike" cap="none" normalizeH="0" baseline="0" dirty="0" smtClean="0">
                          <a:ln>
                            <a:noFill/>
                          </a:ln>
                          <a:solidFill>
                            <a:schemeClr val="tx1"/>
                          </a:solidFill>
                          <a:effectLst/>
                          <a:latin typeface="Meiryo UI" pitchFamily="50" charset="-128"/>
                          <a:ea typeface="Meiryo UI" pitchFamily="50" charset="-128"/>
                          <a:cs typeface="Meiryo UI" pitchFamily="50" charset="-128"/>
                        </a:rPr>
                        <a:t>÷ </a:t>
                      </a:r>
                      <a:r>
                        <a:rPr kumimoji="1" lang="ja-JP" altLang="en-US" sz="1200" b="0" i="0" u="none" strike="noStrike" cap="none" normalizeH="0" baseline="0" dirty="0" smtClean="0">
                          <a:ln>
                            <a:noFill/>
                          </a:ln>
                          <a:solidFill>
                            <a:schemeClr val="tx1"/>
                          </a:solidFill>
                          <a:effectLst/>
                          <a:latin typeface="Meiryo UI" pitchFamily="50" charset="-128"/>
                          <a:ea typeface="Meiryo UI" pitchFamily="50" charset="-128"/>
                          <a:cs typeface="Meiryo UI" pitchFamily="50" charset="-128"/>
                        </a:rPr>
                        <a:t>約</a:t>
                      </a:r>
                      <a:r>
                        <a:rPr kumimoji="1" lang="en-US" altLang="ja-JP" sz="1200" b="0" i="0" u="none" strike="noStrike" cap="none" normalizeH="0" baseline="0" dirty="0" smtClean="0">
                          <a:ln>
                            <a:noFill/>
                          </a:ln>
                          <a:solidFill>
                            <a:schemeClr val="tx1"/>
                          </a:solidFill>
                          <a:effectLst/>
                          <a:latin typeface="Meiryo UI" pitchFamily="50" charset="-128"/>
                          <a:ea typeface="Meiryo UI" pitchFamily="50" charset="-128"/>
                          <a:cs typeface="Meiryo UI" pitchFamily="50" charset="-128"/>
                        </a:rPr>
                        <a:t>190</a:t>
                      </a:r>
                      <a:r>
                        <a:rPr kumimoji="1" lang="ja-JP" altLang="en-US" sz="1200" b="0" i="0" u="none" strike="noStrike" cap="none" normalizeH="0" baseline="0" dirty="0" smtClean="0">
                          <a:ln>
                            <a:noFill/>
                          </a:ln>
                          <a:solidFill>
                            <a:schemeClr val="tx1"/>
                          </a:solidFill>
                          <a:effectLst/>
                          <a:latin typeface="Meiryo UI" pitchFamily="50" charset="-128"/>
                          <a:ea typeface="Meiryo UI" pitchFamily="50" charset="-128"/>
                          <a:cs typeface="Meiryo UI" pitchFamily="50" charset="-128"/>
                        </a:rPr>
                        <a:t>システムの現行運用経費（</a:t>
                      </a:r>
                      <a:r>
                        <a:rPr kumimoji="1" lang="en-US" altLang="ja-JP" sz="1200" b="0" i="0" u="none" strike="noStrike" cap="none" normalizeH="0" baseline="0" dirty="0" smtClean="0">
                          <a:ln>
                            <a:noFill/>
                          </a:ln>
                          <a:solidFill>
                            <a:schemeClr val="tx1"/>
                          </a:solidFill>
                          <a:effectLst/>
                          <a:latin typeface="Meiryo UI" pitchFamily="50" charset="-128"/>
                          <a:ea typeface="Meiryo UI" pitchFamily="50" charset="-128"/>
                          <a:cs typeface="Meiryo UI" pitchFamily="50" charset="-128"/>
                        </a:rPr>
                        <a:t>44</a:t>
                      </a:r>
                      <a:r>
                        <a:rPr kumimoji="1" lang="ja-JP" altLang="en-US" sz="1200" b="0" i="0" u="none" strike="noStrike" cap="none" normalizeH="0" baseline="0" dirty="0" smtClean="0">
                          <a:ln>
                            <a:noFill/>
                          </a:ln>
                          <a:solidFill>
                            <a:schemeClr val="tx1"/>
                          </a:solidFill>
                          <a:effectLst/>
                          <a:latin typeface="Meiryo UI" pitchFamily="50" charset="-128"/>
                          <a:ea typeface="Meiryo UI" pitchFamily="50" charset="-128"/>
                          <a:cs typeface="Meiryo UI" pitchFamily="50" charset="-128"/>
                        </a:rPr>
                        <a:t>億円）＝</a:t>
                      </a:r>
                      <a:r>
                        <a:rPr kumimoji="1" lang="en-US" altLang="ja-JP" sz="1200" b="0" i="0" u="none" strike="noStrike" cap="none" normalizeH="0" baseline="0" dirty="0" smtClean="0">
                          <a:ln>
                            <a:noFill/>
                          </a:ln>
                          <a:solidFill>
                            <a:schemeClr val="tx1"/>
                          </a:solidFill>
                          <a:effectLst/>
                          <a:latin typeface="Meiryo UI" pitchFamily="50" charset="-128"/>
                          <a:ea typeface="Meiryo UI" pitchFamily="50" charset="-128"/>
                          <a:cs typeface="Meiryo UI" pitchFamily="50" charset="-128"/>
                        </a:rPr>
                        <a:t>0.8</a:t>
                      </a:r>
                      <a:r>
                        <a:rPr kumimoji="1" lang="ja-JP" altLang="en-US" sz="1200" b="0" i="0" u="none" strike="noStrike" cap="none" normalizeH="0" baseline="0" dirty="0" smtClean="0">
                          <a:ln>
                            <a:noFill/>
                          </a:ln>
                          <a:solidFill>
                            <a:schemeClr val="tx1"/>
                          </a:solidFill>
                          <a:effectLst/>
                          <a:latin typeface="Meiryo UI" pitchFamily="50" charset="-128"/>
                          <a:ea typeface="Meiryo UI" pitchFamily="50" charset="-128"/>
                          <a:cs typeface="Meiryo UI" pitchFamily="50" charset="-128"/>
                        </a:rPr>
                        <a:t>）</a:t>
                      </a:r>
                      <a:endParaRPr kumimoji="1" lang="en-US" altLang="ja-JP" sz="1200" b="0" i="0" u="none" strike="noStrike" cap="none" normalizeH="0" baseline="0" dirty="0" smtClean="0">
                        <a:ln>
                          <a:noFill/>
                        </a:ln>
                        <a:solidFill>
                          <a:schemeClr val="tx1"/>
                        </a:solidFill>
                        <a:effectLst/>
                        <a:latin typeface="Meiryo UI" pitchFamily="50" charset="-128"/>
                        <a:ea typeface="Meiryo UI" pitchFamily="50" charset="-128"/>
                        <a:cs typeface="Meiryo UI" pitchFamily="50" charset="-128"/>
                      </a:endParaRPr>
                    </a:p>
                    <a:p>
                      <a:pPr marL="266700" marR="0" lvl="0" indent="-266700" algn="l" defTabSz="914400" rtl="0" eaLnBrk="1" fontAlgn="base" latinLnBrk="0" hangingPunct="1">
                        <a:lnSpc>
                          <a:spcPct val="100000"/>
                        </a:lnSpc>
                        <a:spcBef>
                          <a:spcPct val="20000"/>
                        </a:spcBef>
                        <a:spcAft>
                          <a:spcPct val="0"/>
                        </a:spcAft>
                        <a:buClrTx/>
                        <a:buSzTx/>
                        <a:buFontTx/>
                        <a:buNone/>
                        <a:tabLst/>
                      </a:pPr>
                      <a:endParaRPr kumimoji="1" lang="ja-JP" altLang="en-US" sz="1200" b="1" i="0" u="none" strike="noStrike" cap="none" normalizeH="0" baseline="0" dirty="0" smtClean="0">
                        <a:ln>
                          <a:noFill/>
                        </a:ln>
                        <a:solidFill>
                          <a:schemeClr val="tx1"/>
                        </a:solidFill>
                        <a:effectLst/>
                        <a:latin typeface="Meiryo UI" pitchFamily="50" charset="-128"/>
                        <a:ea typeface="Meiryo UI" pitchFamily="50" charset="-128"/>
                        <a:cs typeface="Meiryo UI" pitchFamily="50" charset="-128"/>
                      </a:endParaRPr>
                    </a:p>
                  </a:txBody>
                  <a:tcPr marL="72000" marR="72000" marT="71991" marB="71991"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1468876">
                <a:tc vMerge="1">
                  <a:txBody>
                    <a:bodyPr/>
                    <a:lstStyle/>
                    <a:p>
                      <a:endParaRPr kumimoji="1" lang="ja-JP" altLang="en-US"/>
                    </a:p>
                  </a:txBody>
                  <a:tcPr/>
                </a:tc>
                <a:tc>
                  <a:txBody>
                    <a:bodyPr/>
                    <a:lstStyle>
                      <a:lvl1pPr eaLnBrk="0" hangingPunct="0">
                        <a:spcBef>
                          <a:spcPct val="20000"/>
                        </a:spcBef>
                        <a:buFont typeface="Arial" charset="0"/>
                        <a:defRPr kumimoji="1" sz="2800">
                          <a:solidFill>
                            <a:schemeClr val="tx1"/>
                          </a:solidFill>
                          <a:latin typeface="Calibri" pitchFamily="34" charset="0"/>
                          <a:ea typeface="ＭＳ Ｐゴシック" charset="-128"/>
                        </a:defRPr>
                      </a:lvl1pPr>
                      <a:lvl2pPr marL="742950" indent="-285750" eaLnBrk="0" hangingPunct="0">
                        <a:spcBef>
                          <a:spcPct val="20000"/>
                        </a:spcBef>
                        <a:buFont typeface="Arial" charset="0"/>
                        <a:defRPr kumimoji="1" sz="2400">
                          <a:solidFill>
                            <a:schemeClr val="tx1"/>
                          </a:solidFill>
                          <a:latin typeface="Calibri" pitchFamily="34" charset="0"/>
                          <a:ea typeface="ＭＳ Ｐゴシック" charset="-128"/>
                        </a:defRPr>
                      </a:lvl2pPr>
                      <a:lvl3pPr marL="1143000" indent="-228600" eaLnBrk="0" hangingPunct="0">
                        <a:spcBef>
                          <a:spcPct val="20000"/>
                        </a:spcBef>
                        <a:buFont typeface="Arial" charset="0"/>
                        <a:defRPr kumimoji="1" sz="2000">
                          <a:solidFill>
                            <a:schemeClr val="tx1"/>
                          </a:solidFill>
                          <a:latin typeface="Calibri" pitchFamily="34" charset="0"/>
                          <a:ea typeface="ＭＳ Ｐゴシック" charset="-128"/>
                        </a:defRPr>
                      </a:lvl3pPr>
                      <a:lvl4pPr marL="1600200" indent="-228600" eaLnBrk="0" hangingPunct="0">
                        <a:spcBef>
                          <a:spcPct val="20000"/>
                        </a:spcBef>
                        <a:buFont typeface="Arial" charset="0"/>
                        <a:defRPr kumimoji="1">
                          <a:solidFill>
                            <a:schemeClr val="tx1"/>
                          </a:solidFill>
                          <a:latin typeface="Calibri" pitchFamily="34" charset="0"/>
                          <a:ea typeface="ＭＳ Ｐゴシック" charset="-128"/>
                        </a:defRPr>
                      </a:lvl4pPr>
                      <a:lvl5pPr marL="2057400" indent="-228600" eaLnBrk="0" hangingPunct="0">
                        <a:spcBef>
                          <a:spcPct val="20000"/>
                        </a:spcBef>
                        <a:buFont typeface="Arial" charset="0"/>
                        <a:defRPr kumimoji="1">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defRPr kumimoji="1">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defRPr kumimoji="1">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defRPr kumimoji="1">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defRPr kumimoji="1">
                          <a:solidFill>
                            <a:schemeClr val="tx1"/>
                          </a:solidFill>
                          <a:latin typeface="Calibri" pitchFamily="34" charset="0"/>
                          <a:ea typeface="ＭＳ Ｐゴシック"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600" b="1" i="0" u="none" strike="noStrike" cap="none" normalizeH="0" baseline="0" dirty="0" smtClean="0">
                          <a:ln>
                            <a:noFill/>
                          </a:ln>
                          <a:solidFill>
                            <a:srgbClr val="000000"/>
                          </a:solidFill>
                          <a:effectLst/>
                          <a:latin typeface="Meiryo UI" pitchFamily="50" charset="-128"/>
                          <a:ea typeface="Meiryo UI" pitchFamily="50" charset="-128"/>
                          <a:cs typeface="Meiryo UI" pitchFamily="50" charset="-128"/>
                        </a:rPr>
                        <a:t>その他</a:t>
                      </a:r>
                    </a:p>
                  </a:txBody>
                  <a:tcPr marL="91439" marR="91439" marT="45698" marB="45698"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Font typeface="Arial" charset="0"/>
                        <a:defRPr kumimoji="1" sz="2800">
                          <a:solidFill>
                            <a:schemeClr val="tx1"/>
                          </a:solidFill>
                          <a:latin typeface="Calibri" pitchFamily="34" charset="0"/>
                          <a:ea typeface="ＭＳ Ｐゴシック" charset="-128"/>
                        </a:defRPr>
                      </a:lvl1pPr>
                      <a:lvl2pPr marL="742950" indent="-285750" eaLnBrk="0" hangingPunct="0">
                        <a:spcBef>
                          <a:spcPct val="20000"/>
                        </a:spcBef>
                        <a:buFont typeface="Arial" charset="0"/>
                        <a:defRPr kumimoji="1" sz="2400">
                          <a:solidFill>
                            <a:schemeClr val="tx1"/>
                          </a:solidFill>
                          <a:latin typeface="Calibri" pitchFamily="34" charset="0"/>
                          <a:ea typeface="ＭＳ Ｐゴシック" charset="-128"/>
                        </a:defRPr>
                      </a:lvl2pPr>
                      <a:lvl3pPr marL="1143000" indent="-228600" eaLnBrk="0" hangingPunct="0">
                        <a:spcBef>
                          <a:spcPct val="20000"/>
                        </a:spcBef>
                        <a:buFont typeface="Arial" charset="0"/>
                        <a:defRPr kumimoji="1" sz="2000">
                          <a:solidFill>
                            <a:schemeClr val="tx1"/>
                          </a:solidFill>
                          <a:latin typeface="Calibri" pitchFamily="34" charset="0"/>
                          <a:ea typeface="ＭＳ Ｐゴシック" charset="-128"/>
                        </a:defRPr>
                      </a:lvl3pPr>
                      <a:lvl4pPr marL="1600200" indent="-228600" eaLnBrk="0" hangingPunct="0">
                        <a:spcBef>
                          <a:spcPct val="20000"/>
                        </a:spcBef>
                        <a:buFont typeface="Arial" charset="0"/>
                        <a:defRPr kumimoji="1">
                          <a:solidFill>
                            <a:schemeClr val="tx1"/>
                          </a:solidFill>
                          <a:latin typeface="Calibri" pitchFamily="34" charset="0"/>
                          <a:ea typeface="ＭＳ Ｐゴシック" charset="-128"/>
                        </a:defRPr>
                      </a:lvl4pPr>
                      <a:lvl5pPr marL="2057400" indent="-228600" eaLnBrk="0" hangingPunct="0">
                        <a:spcBef>
                          <a:spcPct val="20000"/>
                        </a:spcBef>
                        <a:buFont typeface="Arial" charset="0"/>
                        <a:defRPr kumimoji="1">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defRPr kumimoji="1">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defRPr kumimoji="1">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defRPr kumimoji="1">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defRPr kumimoji="1">
                          <a:solidFill>
                            <a:schemeClr val="tx1"/>
                          </a:solidFill>
                          <a:latin typeface="Calibri" pitchFamily="34" charset="0"/>
                          <a:ea typeface="ＭＳ Ｐゴシック"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1" lang="ja-JP" altLang="en-US" sz="1600" b="1" i="0" u="none" strike="noStrike" cap="none" normalizeH="0" baseline="0" dirty="0" smtClean="0">
                          <a:ln>
                            <a:noFill/>
                          </a:ln>
                          <a:solidFill>
                            <a:schemeClr val="tx1"/>
                          </a:solidFill>
                          <a:effectLst/>
                          <a:latin typeface="HGｺﾞｼｯｸM" pitchFamily="49" charset="-128"/>
                          <a:ea typeface="HGｺﾞｼｯｸM" pitchFamily="49" charset="-128"/>
                          <a:cs typeface="Meiryo UI" pitchFamily="50" charset="-128"/>
                        </a:rPr>
                        <a:t>◆移転経費　　　</a:t>
                      </a:r>
                      <a:r>
                        <a:rPr kumimoji="1" lang="ja-JP" altLang="en-US" sz="1600" b="1" i="0" u="none" strike="noStrike" cap="none" normalizeH="0" baseline="0" dirty="0" smtClean="0">
                          <a:ln>
                            <a:noFill/>
                          </a:ln>
                          <a:solidFill>
                            <a:schemeClr val="tx1"/>
                          </a:solidFill>
                          <a:effectLst/>
                          <a:latin typeface="Meiryo UI" pitchFamily="50" charset="-128"/>
                          <a:ea typeface="Meiryo UI" pitchFamily="50" charset="-128"/>
                          <a:cs typeface="Meiryo UI" pitchFamily="50" charset="-128"/>
                        </a:rPr>
                        <a:t>　　　　　　　　　　　　　       </a:t>
                      </a:r>
                      <a:r>
                        <a:rPr kumimoji="1" lang="ja-JP" altLang="en-US" sz="1600" b="0" i="0" u="none" strike="noStrike" cap="none" normalizeH="0" baseline="0" dirty="0" smtClean="0">
                          <a:ln>
                            <a:noFill/>
                          </a:ln>
                          <a:solidFill>
                            <a:schemeClr val="tx1"/>
                          </a:solidFill>
                          <a:effectLst/>
                          <a:latin typeface="Meiryo UI" pitchFamily="50" charset="-128"/>
                          <a:ea typeface="Meiryo UI" pitchFamily="50" charset="-128"/>
                          <a:cs typeface="Meiryo UI" pitchFamily="50" charset="-128"/>
                        </a:rPr>
                        <a:t>　 　　　　　　　　　</a:t>
                      </a:r>
                      <a:r>
                        <a:rPr kumimoji="1" lang="en-US" altLang="ja-JP" sz="1600" b="1" i="0" u="sng" strike="noStrike" cap="none" normalizeH="0" baseline="0" dirty="0" smtClean="0">
                          <a:ln>
                            <a:noFill/>
                          </a:ln>
                          <a:solidFill>
                            <a:schemeClr val="tx1"/>
                          </a:solidFill>
                          <a:effectLst/>
                          <a:latin typeface="Meiryo UI" pitchFamily="50" charset="-128"/>
                          <a:ea typeface="Meiryo UI" pitchFamily="50" charset="-128"/>
                          <a:cs typeface="Meiryo UI" pitchFamily="50" charset="-128"/>
                        </a:rPr>
                        <a:t>0.5</a:t>
                      </a:r>
                      <a:r>
                        <a:rPr kumimoji="1" lang="ja-JP" altLang="en-US" sz="1600" b="1" i="0" u="sng" strike="noStrike" cap="none" normalizeH="0" baseline="0" dirty="0" smtClean="0">
                          <a:ln>
                            <a:noFill/>
                          </a:ln>
                          <a:solidFill>
                            <a:schemeClr val="tx1"/>
                          </a:solidFill>
                          <a:effectLst/>
                          <a:latin typeface="Meiryo UI" pitchFamily="50" charset="-128"/>
                          <a:ea typeface="Meiryo UI" pitchFamily="50" charset="-128"/>
                          <a:cs typeface="Meiryo UI" pitchFamily="50" charset="-128"/>
                        </a:rPr>
                        <a:t>億円</a:t>
                      </a:r>
                      <a:r>
                        <a:rPr kumimoji="1" lang="ja-JP" altLang="en-US" sz="1600" b="0" i="0" u="none" strike="noStrike" cap="none" normalizeH="0" baseline="0" dirty="0" smtClean="0">
                          <a:ln>
                            <a:noFill/>
                          </a:ln>
                          <a:solidFill>
                            <a:schemeClr val="tx1"/>
                          </a:solidFill>
                          <a:effectLst/>
                          <a:latin typeface="Meiryo UI" pitchFamily="50" charset="-128"/>
                          <a:ea typeface="Meiryo UI" pitchFamily="50" charset="-128"/>
                          <a:cs typeface="Meiryo UI" pitchFamily="50" charset="-128"/>
                        </a:rPr>
                        <a:t>　　　　　　　　　　　　　</a:t>
                      </a:r>
                      <a:r>
                        <a:rPr kumimoji="1" lang="ja-JP" altLang="en-US" sz="1600" b="1" i="0" u="none" strike="noStrike" cap="none" normalizeH="0" baseline="0" dirty="0" smtClean="0">
                          <a:ln>
                            <a:noFill/>
                          </a:ln>
                          <a:solidFill>
                            <a:schemeClr val="tx1"/>
                          </a:solidFill>
                          <a:effectLst/>
                          <a:latin typeface="Meiryo UI" pitchFamily="50" charset="-128"/>
                          <a:ea typeface="Meiryo UI" pitchFamily="50" charset="-128"/>
                          <a:cs typeface="Meiryo UI" pitchFamily="50" charset="-128"/>
                        </a:rPr>
                        <a:t>　</a:t>
                      </a:r>
                      <a:r>
                        <a:rPr kumimoji="1" lang="ja-JP" altLang="en-US" sz="1600" b="0" i="0" u="none" strike="noStrike" cap="none" normalizeH="0" baseline="0" dirty="0" smtClean="0">
                          <a:ln>
                            <a:noFill/>
                          </a:ln>
                          <a:solidFill>
                            <a:schemeClr val="tx1"/>
                          </a:solidFill>
                          <a:effectLst/>
                          <a:latin typeface="Meiryo UI" pitchFamily="50" charset="-128"/>
                          <a:ea typeface="Meiryo UI" pitchFamily="50" charset="-128"/>
                          <a:cs typeface="Meiryo UI" pitchFamily="50" charset="-128"/>
                        </a:rPr>
                        <a:t>　　　　　　　　　　　　　　　　　  　 　　  　　</a:t>
                      </a:r>
                      <a:r>
                        <a:rPr kumimoji="1" lang="ja-JP" altLang="en-US" sz="1600" b="1" i="0" u="none" strike="noStrike" cap="none" normalizeH="0" baseline="0" dirty="0" smtClean="0">
                          <a:ln>
                            <a:noFill/>
                          </a:ln>
                          <a:solidFill>
                            <a:schemeClr val="tx1"/>
                          </a:solidFill>
                          <a:effectLst/>
                          <a:latin typeface="Meiryo UI" pitchFamily="50" charset="-128"/>
                          <a:ea typeface="Meiryo UI" pitchFamily="50" charset="-128"/>
                          <a:cs typeface="Meiryo UI" pitchFamily="50" charset="-128"/>
                        </a:rPr>
                        <a:t>          </a:t>
                      </a:r>
                      <a:r>
                        <a:rPr kumimoji="1" lang="ja-JP" altLang="en-US" sz="1600" b="0" i="0" u="none" strike="noStrike" cap="none" normalizeH="0" baseline="0" dirty="0" smtClean="0">
                          <a:ln>
                            <a:noFill/>
                          </a:ln>
                          <a:solidFill>
                            <a:schemeClr val="tx1"/>
                          </a:solidFill>
                          <a:effectLst/>
                          <a:latin typeface="Meiryo UI" pitchFamily="50" charset="-128"/>
                          <a:ea typeface="Meiryo UI" pitchFamily="50" charset="-128"/>
                          <a:cs typeface="Meiryo UI" pitchFamily="50" charset="-128"/>
                        </a:rPr>
                        <a:t>　</a:t>
                      </a:r>
                      <a:endParaRPr kumimoji="1" lang="ja-JP" altLang="en-US" sz="1600" b="1" i="0" u="none" strike="noStrike" cap="none" normalizeH="0" baseline="0" dirty="0" smtClean="0">
                        <a:ln>
                          <a:noFill/>
                        </a:ln>
                        <a:solidFill>
                          <a:schemeClr val="tx1"/>
                        </a:solidFill>
                        <a:effectLst/>
                        <a:latin typeface="Meiryo UI" pitchFamily="50" charset="-128"/>
                        <a:ea typeface="Meiryo UI" pitchFamily="50" charset="-128"/>
                        <a:cs typeface="Meiryo UI" pitchFamily="50" charset="-128"/>
                      </a:endParaRPr>
                    </a:p>
                    <a:p>
                      <a:pPr marL="0" marR="0" lvl="0" indent="0" algn="l" defTabSz="914400" rtl="0" eaLnBrk="1" fontAlgn="base" latinLnBrk="0" hangingPunct="1">
                        <a:lnSpc>
                          <a:spcPct val="100000"/>
                        </a:lnSpc>
                        <a:spcBef>
                          <a:spcPts val="300"/>
                        </a:spcBef>
                        <a:spcAft>
                          <a:spcPct val="0"/>
                        </a:spcAft>
                        <a:buClrTx/>
                        <a:buSzTx/>
                        <a:buFontTx/>
                        <a:buNone/>
                        <a:tabLst/>
                      </a:pPr>
                      <a:r>
                        <a:rPr kumimoji="1" lang="ja-JP" altLang="en-US" sz="1200" b="0" i="0" u="none" strike="noStrike" cap="none" normalizeH="0" baseline="0" dirty="0" smtClean="0">
                          <a:ln>
                            <a:noFill/>
                          </a:ln>
                          <a:solidFill>
                            <a:schemeClr val="tx1"/>
                          </a:solidFill>
                          <a:effectLst/>
                          <a:latin typeface="Meiryo UI" pitchFamily="50" charset="-128"/>
                          <a:ea typeface="Meiryo UI" pitchFamily="50" charset="-128"/>
                          <a:cs typeface="Meiryo UI" pitchFamily="50" charset="-128"/>
                        </a:rPr>
                        <a:t>　 ○一人あたり移転経費（過去実績より）</a:t>
                      </a:r>
                      <a:endParaRPr kumimoji="1" lang="en-US" altLang="ja-JP" sz="1200" b="0" i="0" u="none" strike="noStrike" cap="none" normalizeH="0" baseline="0" dirty="0" smtClean="0">
                        <a:ln>
                          <a:noFill/>
                        </a:ln>
                        <a:solidFill>
                          <a:schemeClr val="tx1"/>
                        </a:solidFill>
                        <a:effectLst/>
                        <a:latin typeface="Meiryo UI" pitchFamily="50" charset="-128"/>
                        <a:ea typeface="Meiryo UI" pitchFamily="50" charset="-128"/>
                        <a:cs typeface="Meiryo UI" pitchFamily="50" charset="-128"/>
                      </a:endParaRPr>
                    </a:p>
                    <a:p>
                      <a:pPr marL="0" marR="0" lvl="0" indent="0" algn="l" defTabSz="914400" rtl="0" eaLnBrk="1" fontAlgn="base" latinLnBrk="0" hangingPunct="1">
                        <a:lnSpc>
                          <a:spcPct val="100000"/>
                        </a:lnSpc>
                        <a:spcBef>
                          <a:spcPts val="300"/>
                        </a:spcBef>
                        <a:spcAft>
                          <a:spcPct val="0"/>
                        </a:spcAft>
                        <a:buClrTx/>
                        <a:buSzTx/>
                        <a:buFontTx/>
                        <a:buNone/>
                        <a:tabLst/>
                      </a:pPr>
                      <a:r>
                        <a:rPr kumimoji="1" lang="ja-JP" altLang="en-US" sz="1200" b="0" i="0" u="none" strike="noStrike" cap="none" normalizeH="0" baseline="0" dirty="0" smtClean="0">
                          <a:ln>
                            <a:noFill/>
                          </a:ln>
                          <a:solidFill>
                            <a:schemeClr val="tx1"/>
                          </a:solidFill>
                          <a:effectLst/>
                          <a:latin typeface="Meiryo UI" pitchFamily="50" charset="-128"/>
                          <a:ea typeface="Meiryo UI" pitchFamily="50" charset="-128"/>
                          <a:cs typeface="Meiryo UI" pitchFamily="50" charset="-128"/>
                        </a:rPr>
                        <a:t>　　　</a:t>
                      </a:r>
                      <a:r>
                        <a:rPr kumimoji="1" lang="en-US" altLang="ja-JP" sz="1200" b="0" i="0" u="none" strike="noStrike" cap="none" normalizeH="0" baseline="0" dirty="0" smtClean="0">
                          <a:ln>
                            <a:noFill/>
                          </a:ln>
                          <a:solidFill>
                            <a:schemeClr val="tx1"/>
                          </a:solidFill>
                          <a:effectLst/>
                          <a:latin typeface="Meiryo UI" pitchFamily="50" charset="-128"/>
                          <a:ea typeface="Meiryo UI" pitchFamily="50" charset="-128"/>
                          <a:cs typeface="Meiryo UI" pitchFamily="50" charset="-128"/>
                        </a:rPr>
                        <a:t>@14,771</a:t>
                      </a:r>
                      <a:r>
                        <a:rPr kumimoji="1" lang="ja-JP" altLang="en-US" sz="1200" b="0" i="0" u="none" strike="noStrike" cap="none" normalizeH="0" baseline="0" dirty="0" smtClean="0">
                          <a:ln>
                            <a:noFill/>
                          </a:ln>
                          <a:solidFill>
                            <a:schemeClr val="tx1"/>
                          </a:solidFill>
                          <a:effectLst/>
                          <a:latin typeface="Meiryo UI" pitchFamily="50" charset="-128"/>
                          <a:ea typeface="Meiryo UI" pitchFamily="50" charset="-128"/>
                          <a:cs typeface="Meiryo UI" pitchFamily="50" charset="-128"/>
                        </a:rPr>
                        <a:t>円 </a:t>
                      </a:r>
                      <a:r>
                        <a:rPr kumimoji="1" lang="en-US" altLang="ja-JP" sz="1200" b="0" i="0" u="none" strike="noStrike" cap="none" normalizeH="0" baseline="0" dirty="0" smtClean="0">
                          <a:ln>
                            <a:noFill/>
                          </a:ln>
                          <a:solidFill>
                            <a:schemeClr val="tx1"/>
                          </a:solidFill>
                          <a:effectLst/>
                          <a:latin typeface="Meiryo UI" pitchFamily="50" charset="-128"/>
                          <a:ea typeface="Meiryo UI" pitchFamily="50" charset="-128"/>
                          <a:cs typeface="Meiryo UI" pitchFamily="50" charset="-128"/>
                        </a:rPr>
                        <a:t>× 1,272</a:t>
                      </a:r>
                      <a:r>
                        <a:rPr kumimoji="1" lang="ja-JP" altLang="en-US" sz="1200" b="0" i="0" u="none" strike="noStrike" cap="none" normalizeH="0" baseline="0" dirty="0" smtClean="0">
                          <a:ln>
                            <a:noFill/>
                          </a:ln>
                          <a:solidFill>
                            <a:schemeClr val="tx1"/>
                          </a:solidFill>
                          <a:effectLst/>
                          <a:latin typeface="Meiryo UI" pitchFamily="50" charset="-128"/>
                          <a:ea typeface="Meiryo UI" pitchFamily="50" charset="-128"/>
                          <a:cs typeface="Meiryo UI" pitchFamily="50" charset="-128"/>
                        </a:rPr>
                        <a:t>人</a:t>
                      </a:r>
                      <a:r>
                        <a:rPr kumimoji="1" lang="ja-JP" altLang="en-US" sz="1200" b="0" i="0" u="none" strike="noStrike" cap="none" normalizeH="0" baseline="0" dirty="0" smtClean="0">
                          <a:ln>
                            <a:noFill/>
                          </a:ln>
                          <a:solidFill>
                            <a:srgbClr val="000000"/>
                          </a:solidFill>
                          <a:effectLst/>
                          <a:latin typeface="Meiryo UI" pitchFamily="50" charset="-128"/>
                          <a:ea typeface="Meiryo UI" pitchFamily="50" charset="-128"/>
                          <a:cs typeface="Meiryo UI" pitchFamily="50" charset="-128"/>
                        </a:rPr>
                        <a:t> </a:t>
                      </a:r>
                      <a:r>
                        <a:rPr kumimoji="1" lang="en-US" altLang="ja-JP" sz="1200" b="0" i="0" u="none" strike="noStrike" cap="none" normalizeH="0" baseline="0" dirty="0" smtClean="0">
                          <a:ln>
                            <a:noFill/>
                          </a:ln>
                          <a:solidFill>
                            <a:srgbClr val="000000"/>
                          </a:solidFill>
                          <a:effectLst/>
                          <a:latin typeface="Meiryo UI" pitchFamily="50" charset="-128"/>
                          <a:ea typeface="Meiryo UI" pitchFamily="50" charset="-128"/>
                          <a:cs typeface="Meiryo UI" pitchFamily="50" charset="-128"/>
                        </a:rPr>
                        <a:t>× 110%</a:t>
                      </a:r>
                      <a:r>
                        <a:rPr kumimoji="1" lang="ja-JP" altLang="en-US" sz="1200" b="0" i="0" u="none" strike="noStrike" cap="none" normalizeH="0" baseline="0" dirty="0" smtClean="0">
                          <a:ln>
                            <a:noFill/>
                          </a:ln>
                          <a:solidFill>
                            <a:srgbClr val="000000"/>
                          </a:solidFill>
                          <a:effectLst/>
                          <a:latin typeface="Meiryo UI" pitchFamily="50" charset="-128"/>
                          <a:ea typeface="Meiryo UI" pitchFamily="50" charset="-128"/>
                          <a:cs typeface="Meiryo UI" pitchFamily="50" charset="-128"/>
                        </a:rPr>
                        <a:t>    </a:t>
                      </a:r>
                      <a:r>
                        <a:rPr kumimoji="1" lang="en-US" altLang="ja-JP" sz="1200" b="0" i="0" u="none" strike="noStrike" cap="none" normalizeH="0" baseline="0" dirty="0" smtClean="0">
                          <a:ln>
                            <a:noFill/>
                          </a:ln>
                          <a:solidFill>
                            <a:srgbClr val="000000"/>
                          </a:solidFill>
                          <a:effectLst/>
                          <a:latin typeface="Meiryo UI" pitchFamily="50" charset="-128"/>
                          <a:ea typeface="Meiryo UI" pitchFamily="50" charset="-128"/>
                          <a:cs typeface="Meiryo UI" pitchFamily="50" charset="-128"/>
                        </a:rPr>
                        <a:t>21</a:t>
                      </a:r>
                      <a:r>
                        <a:rPr kumimoji="1" lang="ja-JP" altLang="en-US" sz="1200" b="0" i="0" u="none" strike="noStrike" cap="none" normalizeH="0" baseline="0" dirty="0" smtClean="0">
                          <a:ln>
                            <a:noFill/>
                          </a:ln>
                          <a:solidFill>
                            <a:srgbClr val="000000"/>
                          </a:solidFill>
                          <a:effectLst/>
                          <a:latin typeface="Meiryo UI" pitchFamily="50" charset="-128"/>
                          <a:ea typeface="Meiryo UI" pitchFamily="50" charset="-128"/>
                          <a:cs typeface="Meiryo UI" pitchFamily="50" charset="-128"/>
                        </a:rPr>
                        <a:t>百万円</a:t>
                      </a:r>
                      <a:endParaRPr kumimoji="1" lang="ja-JP" altLang="en-US" sz="1200" b="0" i="0" u="none" strike="noStrike" cap="none" normalizeH="0" baseline="0" dirty="0" smtClean="0">
                        <a:ln>
                          <a:noFill/>
                        </a:ln>
                        <a:solidFill>
                          <a:schemeClr val="tx1"/>
                        </a:solidFill>
                        <a:effectLst/>
                        <a:latin typeface="Meiryo UI" pitchFamily="50" charset="-128"/>
                        <a:ea typeface="Meiryo UI" pitchFamily="50" charset="-128"/>
                        <a:cs typeface="Meiryo UI" pitchFamily="50" charset="-128"/>
                      </a:endParaRPr>
                    </a:p>
                    <a:p>
                      <a:pPr marL="0" marR="0" lvl="0" indent="0" algn="l" defTabSz="914400" rtl="0" eaLnBrk="1" fontAlgn="base" latinLnBrk="0" hangingPunct="1">
                        <a:lnSpc>
                          <a:spcPct val="100000"/>
                        </a:lnSpc>
                        <a:spcBef>
                          <a:spcPct val="0"/>
                        </a:spcBef>
                        <a:spcAft>
                          <a:spcPct val="0"/>
                        </a:spcAft>
                        <a:buClrTx/>
                        <a:buSzTx/>
                        <a:buFontTx/>
                        <a:buNone/>
                        <a:tabLst/>
                      </a:pPr>
                      <a:r>
                        <a:rPr kumimoji="1" lang="ja-JP" altLang="en-US" sz="1200" b="0" i="0" u="none" strike="noStrike" cap="none" normalizeH="0" baseline="0" dirty="0" smtClean="0">
                          <a:ln>
                            <a:noFill/>
                          </a:ln>
                          <a:solidFill>
                            <a:schemeClr val="tx1"/>
                          </a:solidFill>
                          <a:effectLst/>
                          <a:latin typeface="Meiryo UI" pitchFamily="50" charset="-128"/>
                          <a:ea typeface="Meiryo UI" pitchFamily="50" charset="-128"/>
                          <a:cs typeface="Meiryo UI" pitchFamily="50" charset="-128"/>
                        </a:rPr>
                        <a:t>　 ○パソコン等移設単価（市単価）</a:t>
                      </a:r>
                      <a:endParaRPr kumimoji="1" lang="en-US" altLang="ja-JP" sz="1200" b="0" i="0" u="none" strike="noStrike" cap="none" normalizeH="0" baseline="0" dirty="0" smtClean="0">
                        <a:ln>
                          <a:noFill/>
                        </a:ln>
                        <a:solidFill>
                          <a:schemeClr val="tx1"/>
                        </a:solidFill>
                        <a:effectLst/>
                        <a:latin typeface="Meiryo UI" pitchFamily="50" charset="-128"/>
                        <a:ea typeface="Meiryo UI" pitchFamily="50" charset="-128"/>
                        <a:cs typeface="Meiryo UI" pitchFamily="50" charset="-128"/>
                      </a:endParaRPr>
                    </a:p>
                    <a:p>
                      <a:pPr marL="0" marR="0" lvl="0" indent="0" algn="l" defTabSz="914400" rtl="0" eaLnBrk="1" fontAlgn="base" latinLnBrk="0" hangingPunct="1">
                        <a:lnSpc>
                          <a:spcPct val="100000"/>
                        </a:lnSpc>
                        <a:spcBef>
                          <a:spcPct val="0"/>
                        </a:spcBef>
                        <a:spcAft>
                          <a:spcPct val="0"/>
                        </a:spcAft>
                        <a:buClrTx/>
                        <a:buSzTx/>
                        <a:buFontTx/>
                        <a:buNone/>
                        <a:tabLst/>
                      </a:pPr>
                      <a:r>
                        <a:rPr kumimoji="1" lang="ja-JP" altLang="en-US" sz="1200" b="0" i="0" u="none" strike="noStrike" cap="none" normalizeH="0" baseline="0" dirty="0" smtClean="0">
                          <a:ln>
                            <a:noFill/>
                          </a:ln>
                          <a:solidFill>
                            <a:schemeClr val="tx1"/>
                          </a:solidFill>
                          <a:effectLst/>
                          <a:latin typeface="Meiryo UI" pitchFamily="50" charset="-128"/>
                          <a:ea typeface="Meiryo UI" pitchFamily="50" charset="-128"/>
                          <a:cs typeface="Meiryo UI" pitchFamily="50" charset="-128"/>
                        </a:rPr>
                        <a:t>　　　</a:t>
                      </a:r>
                      <a:r>
                        <a:rPr kumimoji="1" lang="en-US" altLang="ja-JP" sz="1200" b="0" i="0" u="none" strike="noStrike" cap="none" normalizeH="0" baseline="0" dirty="0" smtClean="0">
                          <a:ln>
                            <a:noFill/>
                          </a:ln>
                          <a:solidFill>
                            <a:schemeClr val="tx1"/>
                          </a:solidFill>
                          <a:effectLst/>
                          <a:latin typeface="Meiryo UI" pitchFamily="50" charset="-128"/>
                          <a:ea typeface="Meiryo UI" pitchFamily="50" charset="-128"/>
                          <a:cs typeface="Meiryo UI" pitchFamily="50" charset="-128"/>
                        </a:rPr>
                        <a:t>@20,000</a:t>
                      </a:r>
                      <a:r>
                        <a:rPr kumimoji="1" lang="ja-JP" altLang="en-US" sz="1200" b="0" i="0" u="none" strike="noStrike" cap="none" normalizeH="0" baseline="0" dirty="0" smtClean="0">
                          <a:ln>
                            <a:noFill/>
                          </a:ln>
                          <a:solidFill>
                            <a:schemeClr val="tx1"/>
                          </a:solidFill>
                          <a:effectLst/>
                          <a:latin typeface="Meiryo UI" pitchFamily="50" charset="-128"/>
                          <a:ea typeface="Meiryo UI" pitchFamily="50" charset="-128"/>
                          <a:cs typeface="Meiryo UI" pitchFamily="50" charset="-128"/>
                        </a:rPr>
                        <a:t>円 </a:t>
                      </a:r>
                      <a:r>
                        <a:rPr kumimoji="1" lang="en-US" altLang="ja-JP" sz="1200" b="0" i="0" u="none" strike="noStrike" cap="none" normalizeH="0" baseline="0" dirty="0" smtClean="0">
                          <a:ln>
                            <a:noFill/>
                          </a:ln>
                          <a:solidFill>
                            <a:schemeClr val="tx1"/>
                          </a:solidFill>
                          <a:effectLst/>
                          <a:latin typeface="Meiryo UI" pitchFamily="50" charset="-128"/>
                          <a:ea typeface="Meiryo UI" pitchFamily="50" charset="-128"/>
                          <a:cs typeface="Meiryo UI" pitchFamily="50" charset="-128"/>
                        </a:rPr>
                        <a:t>× 1,272</a:t>
                      </a:r>
                      <a:r>
                        <a:rPr kumimoji="1" lang="ja-JP" altLang="en-US" sz="1200" b="0" i="0" u="none" strike="noStrike" cap="none" normalizeH="0" baseline="0" dirty="0" smtClean="0">
                          <a:ln>
                            <a:noFill/>
                          </a:ln>
                          <a:solidFill>
                            <a:schemeClr val="tx1"/>
                          </a:solidFill>
                          <a:effectLst/>
                          <a:latin typeface="Meiryo UI" pitchFamily="50" charset="-128"/>
                          <a:ea typeface="Meiryo UI" pitchFamily="50" charset="-128"/>
                          <a:cs typeface="Meiryo UI" pitchFamily="50" charset="-128"/>
                        </a:rPr>
                        <a:t>人  　　　</a:t>
                      </a:r>
                      <a:r>
                        <a:rPr kumimoji="1" lang="en-US" altLang="ja-JP" sz="1200" b="0" i="0" u="none" strike="noStrike" cap="none" normalizeH="0" baseline="0" dirty="0" smtClean="0">
                          <a:ln>
                            <a:noFill/>
                          </a:ln>
                          <a:solidFill>
                            <a:schemeClr val="tx1"/>
                          </a:solidFill>
                          <a:effectLst/>
                          <a:latin typeface="Meiryo UI" pitchFamily="50" charset="-128"/>
                          <a:ea typeface="Meiryo UI" pitchFamily="50" charset="-128"/>
                          <a:cs typeface="Meiryo UI" pitchFamily="50" charset="-128"/>
                        </a:rPr>
                        <a:t>25</a:t>
                      </a:r>
                      <a:r>
                        <a:rPr kumimoji="1" lang="ja-JP" altLang="en-US" sz="1200" b="0" i="0" u="none" strike="noStrike" cap="none" normalizeH="0" baseline="0" dirty="0" smtClean="0">
                          <a:ln>
                            <a:noFill/>
                          </a:ln>
                          <a:solidFill>
                            <a:schemeClr val="tx1"/>
                          </a:solidFill>
                          <a:effectLst/>
                          <a:latin typeface="Meiryo UI" pitchFamily="50" charset="-128"/>
                          <a:ea typeface="Meiryo UI" pitchFamily="50" charset="-128"/>
                          <a:cs typeface="Meiryo UI" pitchFamily="50" charset="-128"/>
                        </a:rPr>
                        <a:t>百万円</a:t>
                      </a:r>
                    </a:p>
                  </a:txBody>
                  <a:tcPr marL="91439" marR="91439" marT="45698" marB="45698"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bl>
          </a:graphicData>
        </a:graphic>
      </p:graphicFrame>
      <p:sp>
        <p:nvSpPr>
          <p:cNvPr id="11" name="正方形/長方形 10"/>
          <p:cNvSpPr/>
          <p:nvPr/>
        </p:nvSpPr>
        <p:spPr>
          <a:xfrm>
            <a:off x="-14649" y="0"/>
            <a:ext cx="9144000" cy="432000"/>
          </a:xfrm>
          <a:prstGeom prst="rect">
            <a:avLst/>
          </a:prstGeom>
          <a:gradFill>
            <a:gsLst>
              <a:gs pos="0">
                <a:schemeClr val="accent2">
                  <a:lumMod val="40000"/>
                  <a:lumOff val="60000"/>
                </a:schemeClr>
              </a:gs>
              <a:gs pos="50000">
                <a:schemeClr val="bg1"/>
              </a:gs>
              <a:gs pos="100000">
                <a:schemeClr val="accent2">
                  <a:lumMod val="40000"/>
                  <a:lumOff val="6000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r>
              <a:rPr lang="en-US" altLang="ja-JP" sz="2000" b="1" dirty="0" smtClean="0">
                <a:solidFill>
                  <a:prstClr val="black"/>
                </a:solidFill>
                <a:latin typeface="Meiryo UI" pitchFamily="50" charset="-128"/>
                <a:ea typeface="Meiryo UI" pitchFamily="50" charset="-128"/>
                <a:cs typeface="Meiryo UI" pitchFamily="50" charset="-128"/>
              </a:rPr>
              <a:t>3</a:t>
            </a:r>
            <a:r>
              <a:rPr lang="ja-JP" altLang="en-US" sz="2000" b="1" dirty="0" smtClean="0">
                <a:solidFill>
                  <a:prstClr val="black"/>
                </a:solidFill>
                <a:latin typeface="Meiryo UI" pitchFamily="50" charset="-128"/>
                <a:ea typeface="Meiryo UI" pitchFamily="50" charset="-128"/>
                <a:cs typeface="Meiryo UI" pitchFamily="50" charset="-128"/>
              </a:rPr>
              <a:t>　積算内訳</a:t>
            </a:r>
            <a:endParaRPr lang="ja-JP" altLang="en-US" sz="2000" b="1" dirty="0">
              <a:solidFill>
                <a:prstClr val="black"/>
              </a:solidFill>
              <a:latin typeface="Meiryo UI" pitchFamily="50" charset="-128"/>
              <a:ea typeface="Meiryo UI" pitchFamily="50" charset="-128"/>
              <a:cs typeface="Meiryo UI" pitchFamily="50" charset="-128"/>
            </a:endParaRPr>
          </a:p>
        </p:txBody>
      </p:sp>
      <p:sp>
        <p:nvSpPr>
          <p:cNvPr id="7" name="テキスト ボックス 6"/>
          <p:cNvSpPr txBox="1"/>
          <p:nvPr/>
        </p:nvSpPr>
        <p:spPr>
          <a:xfrm>
            <a:off x="-121196" y="476672"/>
            <a:ext cx="5217337" cy="384721"/>
          </a:xfrm>
          <a:prstGeom prst="rect">
            <a:avLst/>
          </a:prstGeom>
          <a:noFill/>
        </p:spPr>
        <p:txBody>
          <a:bodyPr wrap="square" rtlCol="0">
            <a:spAutoFit/>
          </a:bodyPr>
          <a:lstStyle/>
          <a:p>
            <a:r>
              <a:rPr lang="ja-JP" altLang="en-US" sz="1900" b="1"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（１）積算内訳（イニシャルコスト）</a:t>
            </a:r>
            <a:endParaRPr lang="en-US" altLang="ja-JP" sz="2000" b="1" dirty="0" smtClean="0">
              <a:solidFill>
                <a:prstClr val="black"/>
              </a:solidFill>
              <a:latin typeface="Meiryo UI" pitchFamily="50" charset="-128"/>
              <a:ea typeface="Meiryo UI" pitchFamily="50" charset="-128"/>
              <a:cs typeface="Meiryo UI" pitchFamily="50" charset="-128"/>
            </a:endParaRPr>
          </a:p>
        </p:txBody>
      </p:sp>
      <p:sp>
        <p:nvSpPr>
          <p:cNvPr id="12" name="正方形/長方形 27"/>
          <p:cNvSpPr>
            <a:spLocks noChangeArrowheads="1"/>
          </p:cNvSpPr>
          <p:nvPr/>
        </p:nvSpPr>
        <p:spPr bwMode="auto">
          <a:xfrm>
            <a:off x="8112125" y="24526"/>
            <a:ext cx="1031875" cy="261937"/>
          </a:xfrm>
          <a:prstGeom prst="rect">
            <a:avLst/>
          </a:prstGeom>
          <a:noFill/>
          <a:ln w="9525">
            <a:noFill/>
            <a:miter lim="800000"/>
            <a:headEnd/>
            <a:tailEnd/>
          </a:ln>
        </p:spPr>
        <p:txBody>
          <a:bodyPr>
            <a:spAutoFit/>
          </a:bodyPr>
          <a:lstStyle/>
          <a:p>
            <a:pPr algn="r"/>
            <a:r>
              <a:rPr lang="ja-JP" altLang="en-US" sz="1100" b="1" dirty="0">
                <a:solidFill>
                  <a:srgbClr val="000000"/>
                </a:solidFill>
                <a:latin typeface="ＭＳ Ｐゴシック" charset="-128"/>
                <a:ea typeface="Meiryo UI" pitchFamily="50" charset="-128"/>
                <a:cs typeface="Meiryo UI" pitchFamily="50" charset="-128"/>
              </a:rPr>
              <a:t> </a:t>
            </a:r>
            <a:r>
              <a:rPr lang="ja-JP" altLang="en-US" sz="1100" b="1" dirty="0" smtClean="0">
                <a:solidFill>
                  <a:srgbClr val="000000"/>
                </a:solidFill>
                <a:latin typeface="ＭＳ Ｐゴシック" charset="-128"/>
                <a:ea typeface="Meiryo UI" pitchFamily="50" charset="-128"/>
                <a:cs typeface="Meiryo UI" pitchFamily="50" charset="-128"/>
              </a:rPr>
              <a:t>コスト</a:t>
            </a:r>
            <a:r>
              <a:rPr lang="en-US" altLang="ja-JP" sz="1100" b="1" dirty="0" smtClean="0">
                <a:solidFill>
                  <a:srgbClr val="000000"/>
                </a:solidFill>
                <a:latin typeface="ＭＳ Ｐゴシック" charset="-128"/>
                <a:ea typeface="Meiryo UI" pitchFamily="50" charset="-128"/>
                <a:cs typeface="Meiryo UI" pitchFamily="50" charset="-128"/>
              </a:rPr>
              <a:t>-</a:t>
            </a:r>
            <a:r>
              <a:rPr lang="ja-JP" altLang="en-US" sz="1100" b="1" dirty="0" smtClean="0">
                <a:solidFill>
                  <a:srgbClr val="000000"/>
                </a:solidFill>
                <a:latin typeface="ＭＳ Ｐゴシック" charset="-128"/>
                <a:ea typeface="Meiryo UI" pitchFamily="50" charset="-128"/>
                <a:cs typeface="Meiryo UI" pitchFamily="50" charset="-128"/>
              </a:rPr>
              <a:t>３</a:t>
            </a:r>
            <a:endParaRPr lang="ja-JP" altLang="en-US" sz="1200" b="1" dirty="0">
              <a:solidFill>
                <a:srgbClr val="000000"/>
              </a:solidFill>
              <a:latin typeface="ＭＳ Ｐゴシック" charset="-128"/>
              <a:ea typeface="Meiryo UI" pitchFamily="50" charset="-128"/>
              <a:cs typeface="Meiryo UI" pitchFamily="50" charset="-128"/>
            </a:endParaRPr>
          </a:p>
        </p:txBody>
      </p:sp>
    </p:spTree>
    <p:extLst>
      <p:ext uri="{BB962C8B-B14F-4D97-AF65-F5344CB8AC3E}">
        <p14:creationId xmlns="" xmlns:p14="http://schemas.microsoft.com/office/powerpoint/2010/main" val="3256616436"/>
      </p:ext>
    </p:extLst>
  </p:cSld>
  <p:clrMapOvr>
    <a:masterClrMapping/>
  </p:clrMapOvr>
  <p:timing>
    <p:tnLst>
      <p:par>
        <p:cTn id="1" dur="indefinite" restart="never" nodeType="tmRoot"/>
      </p:par>
    </p:tnLst>
  </p:timing>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0" name="Group 20"/>
          <p:cNvGraphicFramePr>
            <a:graphicFrameLocks noGrp="1"/>
          </p:cNvGraphicFramePr>
          <p:nvPr>
            <p:extLst>
              <p:ext uri="{D42A27DB-BD31-4B8C-83A1-F6EECF244321}">
                <p14:modId xmlns="" xmlns:p14="http://schemas.microsoft.com/office/powerpoint/2010/main" val="2597207502"/>
              </p:ext>
            </p:extLst>
          </p:nvPr>
        </p:nvGraphicFramePr>
        <p:xfrm>
          <a:off x="174168" y="973237"/>
          <a:ext cx="8821737" cy="5339949"/>
        </p:xfrm>
        <a:graphic>
          <a:graphicData uri="http://schemas.openxmlformats.org/drawingml/2006/table">
            <a:tbl>
              <a:tblPr/>
              <a:tblGrid>
                <a:gridCol w="365384"/>
                <a:gridCol w="1688841"/>
                <a:gridCol w="6767512"/>
              </a:tblGrid>
              <a:tr h="327785">
                <a:tc gridSpan="2">
                  <a:txBody>
                    <a:bodyPr/>
                    <a:lstStyle>
                      <a:lvl1pPr eaLnBrk="0" hangingPunct="0">
                        <a:spcBef>
                          <a:spcPct val="20000"/>
                        </a:spcBef>
                        <a:buFont typeface="Arial" charset="0"/>
                        <a:defRPr kumimoji="1" sz="2800">
                          <a:solidFill>
                            <a:schemeClr val="tx1"/>
                          </a:solidFill>
                          <a:latin typeface="Calibri" pitchFamily="34" charset="0"/>
                          <a:ea typeface="ＭＳ Ｐゴシック" charset="-128"/>
                        </a:defRPr>
                      </a:lvl1pPr>
                      <a:lvl2pPr marL="742950" indent="-285750" eaLnBrk="0" hangingPunct="0">
                        <a:spcBef>
                          <a:spcPct val="20000"/>
                        </a:spcBef>
                        <a:buFont typeface="Arial" charset="0"/>
                        <a:defRPr kumimoji="1" sz="2400">
                          <a:solidFill>
                            <a:schemeClr val="tx1"/>
                          </a:solidFill>
                          <a:latin typeface="Calibri" pitchFamily="34" charset="0"/>
                          <a:ea typeface="ＭＳ Ｐゴシック" charset="-128"/>
                        </a:defRPr>
                      </a:lvl2pPr>
                      <a:lvl3pPr marL="1143000" indent="-228600" eaLnBrk="0" hangingPunct="0">
                        <a:spcBef>
                          <a:spcPct val="20000"/>
                        </a:spcBef>
                        <a:buFont typeface="Arial" charset="0"/>
                        <a:defRPr kumimoji="1" sz="2000">
                          <a:solidFill>
                            <a:schemeClr val="tx1"/>
                          </a:solidFill>
                          <a:latin typeface="Calibri" pitchFamily="34" charset="0"/>
                          <a:ea typeface="ＭＳ Ｐゴシック" charset="-128"/>
                        </a:defRPr>
                      </a:lvl3pPr>
                      <a:lvl4pPr marL="1600200" indent="-228600" eaLnBrk="0" hangingPunct="0">
                        <a:spcBef>
                          <a:spcPct val="20000"/>
                        </a:spcBef>
                        <a:buFont typeface="Arial" charset="0"/>
                        <a:defRPr kumimoji="1">
                          <a:solidFill>
                            <a:schemeClr val="tx1"/>
                          </a:solidFill>
                          <a:latin typeface="Calibri" pitchFamily="34" charset="0"/>
                          <a:ea typeface="ＭＳ Ｐゴシック" charset="-128"/>
                        </a:defRPr>
                      </a:lvl4pPr>
                      <a:lvl5pPr marL="2057400" indent="-228600" eaLnBrk="0" hangingPunct="0">
                        <a:spcBef>
                          <a:spcPct val="20000"/>
                        </a:spcBef>
                        <a:buFont typeface="Arial" charset="0"/>
                        <a:defRPr kumimoji="1">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defRPr kumimoji="1">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defRPr kumimoji="1">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defRPr kumimoji="1">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defRPr kumimoji="1">
                          <a:solidFill>
                            <a:schemeClr val="tx1"/>
                          </a:solidFill>
                          <a:latin typeface="Calibri" pitchFamily="34" charset="0"/>
                          <a:ea typeface="ＭＳ Ｐゴシック"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600" b="1" i="0" u="none" strike="noStrike" cap="none" normalizeH="0" baseline="0" dirty="0" smtClean="0">
                          <a:ln>
                            <a:noFill/>
                          </a:ln>
                          <a:solidFill>
                            <a:srgbClr val="FFFFFF"/>
                          </a:solidFill>
                          <a:effectLst/>
                          <a:latin typeface="Meiryo UI" pitchFamily="50" charset="-128"/>
                          <a:ea typeface="Meiryo UI" pitchFamily="50" charset="-128"/>
                          <a:cs typeface="Meiryo UI" pitchFamily="50" charset="-128"/>
                        </a:rPr>
                        <a:t>項　　　目　</a:t>
                      </a:r>
                      <a:r>
                        <a:rPr kumimoji="1" lang="ja-JP" altLang="en-US" sz="1400" b="1" i="0" u="none" strike="noStrike" cap="none" normalizeH="0" baseline="0" dirty="0" smtClean="0">
                          <a:ln>
                            <a:noFill/>
                          </a:ln>
                          <a:solidFill>
                            <a:srgbClr val="FFFFFF"/>
                          </a:solidFill>
                          <a:effectLst/>
                          <a:latin typeface="Meiryo UI" pitchFamily="50" charset="-128"/>
                          <a:ea typeface="Meiryo UI" pitchFamily="50" charset="-128"/>
                          <a:cs typeface="Meiryo UI" pitchFamily="50" charset="-128"/>
                        </a:rPr>
                        <a:t>　</a:t>
                      </a:r>
                    </a:p>
                  </a:txBody>
                  <a:tcPr marL="91439" marR="91439" marT="45691" marB="45691"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953735"/>
                    </a:solidFill>
                  </a:tcPr>
                </a:tc>
                <a:tc hMerge="1">
                  <a:txBody>
                    <a:bodyPr/>
                    <a:lstStyle/>
                    <a:p>
                      <a:endParaRPr kumimoji="1" lang="ja-JP" altLang="en-US"/>
                    </a:p>
                  </a:txBody>
                  <a:tcPr/>
                </a:tc>
                <a:tc>
                  <a:txBody>
                    <a:bodyPr/>
                    <a:lstStyle>
                      <a:lvl1pPr eaLnBrk="0" hangingPunct="0">
                        <a:spcBef>
                          <a:spcPct val="20000"/>
                        </a:spcBef>
                        <a:buFont typeface="Arial" charset="0"/>
                        <a:defRPr kumimoji="1" sz="2800">
                          <a:solidFill>
                            <a:schemeClr val="tx1"/>
                          </a:solidFill>
                          <a:latin typeface="Calibri" pitchFamily="34" charset="0"/>
                          <a:ea typeface="ＭＳ Ｐゴシック" charset="-128"/>
                        </a:defRPr>
                      </a:lvl1pPr>
                      <a:lvl2pPr marL="742950" indent="-285750" eaLnBrk="0" hangingPunct="0">
                        <a:spcBef>
                          <a:spcPct val="20000"/>
                        </a:spcBef>
                        <a:buFont typeface="Arial" charset="0"/>
                        <a:defRPr kumimoji="1" sz="2400">
                          <a:solidFill>
                            <a:schemeClr val="tx1"/>
                          </a:solidFill>
                          <a:latin typeface="Calibri" pitchFamily="34" charset="0"/>
                          <a:ea typeface="ＭＳ Ｐゴシック" charset="-128"/>
                        </a:defRPr>
                      </a:lvl2pPr>
                      <a:lvl3pPr marL="1143000" indent="-228600" eaLnBrk="0" hangingPunct="0">
                        <a:spcBef>
                          <a:spcPct val="20000"/>
                        </a:spcBef>
                        <a:buFont typeface="Arial" charset="0"/>
                        <a:defRPr kumimoji="1" sz="2000">
                          <a:solidFill>
                            <a:schemeClr val="tx1"/>
                          </a:solidFill>
                          <a:latin typeface="Calibri" pitchFamily="34" charset="0"/>
                          <a:ea typeface="ＭＳ Ｐゴシック" charset="-128"/>
                        </a:defRPr>
                      </a:lvl3pPr>
                      <a:lvl4pPr marL="1600200" indent="-228600" eaLnBrk="0" hangingPunct="0">
                        <a:spcBef>
                          <a:spcPct val="20000"/>
                        </a:spcBef>
                        <a:buFont typeface="Arial" charset="0"/>
                        <a:defRPr kumimoji="1">
                          <a:solidFill>
                            <a:schemeClr val="tx1"/>
                          </a:solidFill>
                          <a:latin typeface="Calibri" pitchFamily="34" charset="0"/>
                          <a:ea typeface="ＭＳ Ｐゴシック" charset="-128"/>
                        </a:defRPr>
                      </a:lvl4pPr>
                      <a:lvl5pPr marL="2057400" indent="-228600" eaLnBrk="0" hangingPunct="0">
                        <a:spcBef>
                          <a:spcPct val="20000"/>
                        </a:spcBef>
                        <a:buFont typeface="Arial" charset="0"/>
                        <a:defRPr kumimoji="1">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defRPr kumimoji="1">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defRPr kumimoji="1">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defRPr kumimoji="1">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defRPr kumimoji="1">
                          <a:solidFill>
                            <a:schemeClr val="tx1"/>
                          </a:solidFill>
                          <a:latin typeface="Calibri" pitchFamily="34" charset="0"/>
                          <a:ea typeface="ＭＳ Ｐゴシック"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600" b="1" i="0" u="none" strike="noStrike" cap="none" normalizeH="0" baseline="0" dirty="0" smtClean="0">
                          <a:ln>
                            <a:noFill/>
                          </a:ln>
                          <a:solidFill>
                            <a:srgbClr val="FFFFFF"/>
                          </a:solidFill>
                          <a:effectLst/>
                          <a:latin typeface="Meiryo UI" pitchFamily="50" charset="-128"/>
                          <a:ea typeface="Meiryo UI" pitchFamily="50" charset="-128"/>
                          <a:cs typeface="Meiryo UI" pitchFamily="50" charset="-128"/>
                        </a:rPr>
                        <a:t>積　算　根　拠　　</a:t>
                      </a:r>
                      <a:r>
                        <a:rPr kumimoji="1" lang="ja-JP" altLang="en-US" sz="1400" b="1" i="0" u="none" strike="noStrike" cap="none" normalizeH="0" baseline="0" dirty="0" smtClean="0">
                          <a:ln>
                            <a:noFill/>
                          </a:ln>
                          <a:solidFill>
                            <a:srgbClr val="FFFFFF"/>
                          </a:solidFill>
                          <a:effectLst/>
                          <a:latin typeface="Meiryo UI" pitchFamily="50" charset="-128"/>
                          <a:ea typeface="Meiryo UI" pitchFamily="50" charset="-128"/>
                          <a:cs typeface="Meiryo UI" pitchFamily="50" charset="-128"/>
                        </a:rPr>
                        <a:t>　　　　</a:t>
                      </a:r>
                    </a:p>
                  </a:txBody>
                  <a:tcPr marL="91439" marR="91439" marT="45691" marB="45691"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953735"/>
                    </a:solidFill>
                  </a:tcPr>
                </a:tc>
              </a:tr>
              <a:tr h="5004727">
                <a:tc>
                  <a:txBody>
                    <a:bodyPr/>
                    <a:lstStyle>
                      <a:lvl1pPr eaLnBrk="0" hangingPunct="0">
                        <a:spcBef>
                          <a:spcPct val="20000"/>
                        </a:spcBef>
                        <a:buFont typeface="Arial" charset="0"/>
                        <a:defRPr kumimoji="1" sz="2800">
                          <a:solidFill>
                            <a:schemeClr val="tx1"/>
                          </a:solidFill>
                          <a:latin typeface="Calibri" pitchFamily="34" charset="0"/>
                          <a:ea typeface="ＭＳ Ｐゴシック" charset="-128"/>
                        </a:defRPr>
                      </a:lvl1pPr>
                      <a:lvl2pPr marL="742950" indent="-285750" eaLnBrk="0" hangingPunct="0">
                        <a:spcBef>
                          <a:spcPct val="20000"/>
                        </a:spcBef>
                        <a:buFont typeface="Arial" charset="0"/>
                        <a:defRPr kumimoji="1" sz="2400">
                          <a:solidFill>
                            <a:schemeClr val="tx1"/>
                          </a:solidFill>
                          <a:latin typeface="Calibri" pitchFamily="34" charset="0"/>
                          <a:ea typeface="ＭＳ Ｐゴシック" charset="-128"/>
                        </a:defRPr>
                      </a:lvl2pPr>
                      <a:lvl3pPr marL="1143000" indent="-228600" eaLnBrk="0" hangingPunct="0">
                        <a:spcBef>
                          <a:spcPct val="20000"/>
                        </a:spcBef>
                        <a:buFont typeface="Arial" charset="0"/>
                        <a:defRPr kumimoji="1" sz="2000">
                          <a:solidFill>
                            <a:schemeClr val="tx1"/>
                          </a:solidFill>
                          <a:latin typeface="Calibri" pitchFamily="34" charset="0"/>
                          <a:ea typeface="ＭＳ Ｐゴシック" charset="-128"/>
                        </a:defRPr>
                      </a:lvl3pPr>
                      <a:lvl4pPr marL="1600200" indent="-228600" eaLnBrk="0" hangingPunct="0">
                        <a:spcBef>
                          <a:spcPct val="20000"/>
                        </a:spcBef>
                        <a:buFont typeface="Arial" charset="0"/>
                        <a:defRPr kumimoji="1">
                          <a:solidFill>
                            <a:schemeClr val="tx1"/>
                          </a:solidFill>
                          <a:latin typeface="Calibri" pitchFamily="34" charset="0"/>
                          <a:ea typeface="ＭＳ Ｐゴシック" charset="-128"/>
                        </a:defRPr>
                      </a:lvl4pPr>
                      <a:lvl5pPr marL="2057400" indent="-228600" eaLnBrk="0" hangingPunct="0">
                        <a:spcBef>
                          <a:spcPct val="20000"/>
                        </a:spcBef>
                        <a:buFont typeface="Arial" charset="0"/>
                        <a:defRPr kumimoji="1">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defRPr kumimoji="1">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defRPr kumimoji="1">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defRPr kumimoji="1">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defRPr kumimoji="1">
                          <a:solidFill>
                            <a:schemeClr val="tx1"/>
                          </a:solidFill>
                          <a:latin typeface="Calibri" pitchFamily="34" charset="0"/>
                          <a:ea typeface="ＭＳ Ｐゴシック"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800" b="1" i="0" u="none" strike="noStrike" cap="none" normalizeH="0" baseline="0" dirty="0" smtClean="0">
                          <a:ln>
                            <a:noFill/>
                          </a:ln>
                          <a:solidFill>
                            <a:srgbClr val="000000"/>
                          </a:solidFill>
                          <a:effectLst/>
                          <a:latin typeface="メイリオ" pitchFamily="50" charset="-128"/>
                          <a:ea typeface="メイリオ" pitchFamily="50" charset="-128"/>
                          <a:cs typeface="メイリオ" pitchFamily="50" charset="-128"/>
                        </a:rPr>
                        <a:t>イニシャルコスト</a:t>
                      </a:r>
                    </a:p>
                  </a:txBody>
                  <a:tcPr marL="91439" marR="91439" marT="45691" marB="45691" vert="eaVert"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99FF99"/>
                    </a:solidFill>
                  </a:tcPr>
                </a:tc>
                <a:tc>
                  <a:txBody>
                    <a:bodyPr/>
                    <a:lstStyle>
                      <a:lvl1pPr eaLnBrk="0" hangingPunct="0">
                        <a:spcBef>
                          <a:spcPct val="20000"/>
                        </a:spcBef>
                        <a:buFont typeface="Arial" charset="0"/>
                        <a:defRPr kumimoji="1" sz="2800">
                          <a:solidFill>
                            <a:schemeClr val="tx1"/>
                          </a:solidFill>
                          <a:latin typeface="Calibri" pitchFamily="34" charset="0"/>
                          <a:ea typeface="ＭＳ Ｐゴシック" charset="-128"/>
                        </a:defRPr>
                      </a:lvl1pPr>
                      <a:lvl2pPr marL="742950" indent="-285750" eaLnBrk="0" hangingPunct="0">
                        <a:spcBef>
                          <a:spcPct val="20000"/>
                        </a:spcBef>
                        <a:buFont typeface="Arial" charset="0"/>
                        <a:defRPr kumimoji="1" sz="2400">
                          <a:solidFill>
                            <a:schemeClr val="tx1"/>
                          </a:solidFill>
                          <a:latin typeface="Calibri" pitchFamily="34" charset="0"/>
                          <a:ea typeface="ＭＳ Ｐゴシック" charset="-128"/>
                        </a:defRPr>
                      </a:lvl2pPr>
                      <a:lvl3pPr marL="1143000" indent="-228600" eaLnBrk="0" hangingPunct="0">
                        <a:spcBef>
                          <a:spcPct val="20000"/>
                        </a:spcBef>
                        <a:buFont typeface="Arial" charset="0"/>
                        <a:defRPr kumimoji="1" sz="2000">
                          <a:solidFill>
                            <a:schemeClr val="tx1"/>
                          </a:solidFill>
                          <a:latin typeface="Calibri" pitchFamily="34" charset="0"/>
                          <a:ea typeface="ＭＳ Ｐゴシック" charset="-128"/>
                        </a:defRPr>
                      </a:lvl3pPr>
                      <a:lvl4pPr marL="1600200" indent="-228600" eaLnBrk="0" hangingPunct="0">
                        <a:spcBef>
                          <a:spcPct val="20000"/>
                        </a:spcBef>
                        <a:buFont typeface="Arial" charset="0"/>
                        <a:defRPr kumimoji="1">
                          <a:solidFill>
                            <a:schemeClr val="tx1"/>
                          </a:solidFill>
                          <a:latin typeface="Calibri" pitchFamily="34" charset="0"/>
                          <a:ea typeface="ＭＳ Ｐゴシック" charset="-128"/>
                        </a:defRPr>
                      </a:lvl4pPr>
                      <a:lvl5pPr marL="2057400" indent="-228600" eaLnBrk="0" hangingPunct="0">
                        <a:spcBef>
                          <a:spcPct val="20000"/>
                        </a:spcBef>
                        <a:buFont typeface="Arial" charset="0"/>
                        <a:defRPr kumimoji="1">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defRPr kumimoji="1">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defRPr kumimoji="1">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defRPr kumimoji="1">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defRPr kumimoji="1">
                          <a:solidFill>
                            <a:schemeClr val="tx1"/>
                          </a:solidFill>
                          <a:latin typeface="Calibri" pitchFamily="34" charset="0"/>
                          <a:ea typeface="ＭＳ Ｐゴシック"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600" b="1" i="0" u="none" strike="noStrike" cap="none" normalizeH="0" baseline="0" dirty="0" smtClean="0">
                          <a:ln>
                            <a:noFill/>
                          </a:ln>
                          <a:solidFill>
                            <a:srgbClr val="000000"/>
                          </a:solidFill>
                          <a:effectLst/>
                          <a:latin typeface="Meiryo UI" pitchFamily="50" charset="-128"/>
                          <a:ea typeface="Meiryo UI" pitchFamily="50" charset="-128"/>
                          <a:cs typeface="Meiryo UI" pitchFamily="50" charset="-128"/>
                        </a:rPr>
                        <a:t>その他</a:t>
                      </a:r>
                    </a:p>
                  </a:txBody>
                  <a:tcPr marL="91439" marR="91439" marT="45691" marB="45691"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Font typeface="Arial" charset="0"/>
                        <a:defRPr kumimoji="1" sz="2800">
                          <a:solidFill>
                            <a:schemeClr val="tx1"/>
                          </a:solidFill>
                          <a:latin typeface="Calibri" pitchFamily="34" charset="0"/>
                          <a:ea typeface="ＭＳ Ｐゴシック" charset="-128"/>
                        </a:defRPr>
                      </a:lvl1pPr>
                      <a:lvl2pPr marL="742950" indent="-285750" eaLnBrk="0" hangingPunct="0">
                        <a:spcBef>
                          <a:spcPct val="20000"/>
                        </a:spcBef>
                        <a:buFont typeface="Arial" charset="0"/>
                        <a:defRPr kumimoji="1" sz="2400">
                          <a:solidFill>
                            <a:schemeClr val="tx1"/>
                          </a:solidFill>
                          <a:latin typeface="Calibri" pitchFamily="34" charset="0"/>
                          <a:ea typeface="ＭＳ Ｐゴシック" charset="-128"/>
                        </a:defRPr>
                      </a:lvl2pPr>
                      <a:lvl3pPr marL="1143000" indent="-228600" eaLnBrk="0" hangingPunct="0">
                        <a:spcBef>
                          <a:spcPct val="20000"/>
                        </a:spcBef>
                        <a:buFont typeface="Arial" charset="0"/>
                        <a:defRPr kumimoji="1" sz="2000">
                          <a:solidFill>
                            <a:schemeClr val="tx1"/>
                          </a:solidFill>
                          <a:latin typeface="Calibri" pitchFamily="34" charset="0"/>
                          <a:ea typeface="ＭＳ Ｐゴシック" charset="-128"/>
                        </a:defRPr>
                      </a:lvl3pPr>
                      <a:lvl4pPr marL="1600200" indent="-228600" eaLnBrk="0" hangingPunct="0">
                        <a:spcBef>
                          <a:spcPct val="20000"/>
                        </a:spcBef>
                        <a:buFont typeface="Arial" charset="0"/>
                        <a:defRPr kumimoji="1">
                          <a:solidFill>
                            <a:schemeClr val="tx1"/>
                          </a:solidFill>
                          <a:latin typeface="Calibri" pitchFamily="34" charset="0"/>
                          <a:ea typeface="ＭＳ Ｐゴシック" charset="-128"/>
                        </a:defRPr>
                      </a:lvl4pPr>
                      <a:lvl5pPr marL="2057400" indent="-228600" eaLnBrk="0" hangingPunct="0">
                        <a:spcBef>
                          <a:spcPct val="20000"/>
                        </a:spcBef>
                        <a:buFont typeface="Arial" charset="0"/>
                        <a:defRPr kumimoji="1">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defRPr kumimoji="1">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defRPr kumimoji="1">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defRPr kumimoji="1">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defRPr kumimoji="1">
                          <a:solidFill>
                            <a:schemeClr val="tx1"/>
                          </a:solidFill>
                          <a:latin typeface="Calibri" pitchFamily="34" charset="0"/>
                          <a:ea typeface="ＭＳ Ｐゴシック"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1" lang="ja-JP" altLang="en-US" sz="1600" b="1" i="0" u="none" strike="noStrike" cap="none" normalizeH="0" baseline="0" dirty="0" smtClean="0">
                          <a:ln>
                            <a:noFill/>
                          </a:ln>
                          <a:solidFill>
                            <a:srgbClr val="000000"/>
                          </a:solidFill>
                          <a:effectLst/>
                          <a:latin typeface="HGｺﾞｼｯｸM" pitchFamily="49" charset="-128"/>
                          <a:ea typeface="HGｺﾞｼｯｸM" pitchFamily="49" charset="-128"/>
                          <a:cs typeface="Meiryo UI" pitchFamily="50" charset="-128"/>
                        </a:rPr>
                        <a:t>◆街区表示取替経費　</a:t>
                      </a:r>
                      <a:r>
                        <a:rPr kumimoji="1" lang="ja-JP" altLang="en-US" sz="1600" b="1" i="0" u="none" strike="noStrike" cap="none" normalizeH="0" baseline="0" dirty="0" smtClean="0">
                          <a:ln>
                            <a:noFill/>
                          </a:ln>
                          <a:solidFill>
                            <a:srgbClr val="000000"/>
                          </a:solidFill>
                          <a:effectLst/>
                          <a:latin typeface="Meiryo UI" pitchFamily="50" charset="-128"/>
                          <a:ea typeface="Meiryo UI" pitchFamily="50" charset="-128"/>
                          <a:cs typeface="Meiryo UI" pitchFamily="50" charset="-128"/>
                        </a:rPr>
                        <a:t>　　　　　　　　　　　　　　　　　</a:t>
                      </a:r>
                      <a:r>
                        <a:rPr kumimoji="1" lang="ja-JP" altLang="en-US" sz="1600" b="0" i="0" u="none" strike="noStrike" cap="none" normalizeH="0" baseline="0" dirty="0" smtClean="0">
                          <a:ln>
                            <a:noFill/>
                          </a:ln>
                          <a:solidFill>
                            <a:srgbClr val="000000"/>
                          </a:solidFill>
                          <a:effectLst/>
                          <a:latin typeface="Meiryo UI" pitchFamily="50" charset="-128"/>
                          <a:ea typeface="Meiryo UI" pitchFamily="50" charset="-128"/>
                          <a:cs typeface="Meiryo UI" pitchFamily="50" charset="-128"/>
                        </a:rPr>
                        <a:t>　</a:t>
                      </a:r>
                      <a:r>
                        <a:rPr kumimoji="1" lang="en-US" altLang="ja-JP" sz="1600" b="1" i="0" u="sng" strike="noStrike" cap="none" normalizeH="0" baseline="0" dirty="0" smtClean="0">
                          <a:ln>
                            <a:noFill/>
                          </a:ln>
                          <a:solidFill>
                            <a:srgbClr val="000000"/>
                          </a:solidFill>
                          <a:effectLst/>
                          <a:latin typeface="Meiryo UI" pitchFamily="50" charset="-128"/>
                          <a:ea typeface="Meiryo UI" pitchFamily="50" charset="-128"/>
                          <a:cs typeface="Meiryo UI" pitchFamily="50" charset="-128"/>
                        </a:rPr>
                        <a:t>4.2</a:t>
                      </a:r>
                      <a:r>
                        <a:rPr kumimoji="1" lang="ja-JP" altLang="en-US" sz="1600" b="1" i="0" u="sng" strike="noStrike" cap="none" normalizeH="0" baseline="0" dirty="0" smtClean="0">
                          <a:ln>
                            <a:noFill/>
                          </a:ln>
                          <a:solidFill>
                            <a:srgbClr val="000000"/>
                          </a:solidFill>
                          <a:effectLst/>
                          <a:latin typeface="Meiryo UI" pitchFamily="50" charset="-128"/>
                          <a:ea typeface="Meiryo UI" pitchFamily="50" charset="-128"/>
                          <a:cs typeface="Meiryo UI" pitchFamily="50" charset="-128"/>
                        </a:rPr>
                        <a:t>億円</a:t>
                      </a:r>
                      <a:r>
                        <a:rPr kumimoji="1" lang="ja-JP" altLang="en-US" sz="1600" b="0" i="0" u="none" strike="noStrike" cap="none" normalizeH="0" baseline="0" dirty="0" smtClean="0">
                          <a:ln>
                            <a:noFill/>
                          </a:ln>
                          <a:solidFill>
                            <a:srgbClr val="000000"/>
                          </a:solidFill>
                          <a:effectLst/>
                          <a:latin typeface="Meiryo UI" pitchFamily="50" charset="-128"/>
                          <a:ea typeface="Meiryo UI" pitchFamily="50" charset="-128"/>
                          <a:cs typeface="Meiryo UI" pitchFamily="50" charset="-128"/>
                        </a:rPr>
                        <a:t>　　　　　　 　　　　　　　　　　　　　　　　　　　　　　　　　　　　　　              　</a:t>
                      </a:r>
                      <a:endParaRPr kumimoji="1" lang="ja-JP" altLang="en-US" sz="1600" b="0" i="0" u="sng" strike="noStrike" cap="none" normalizeH="0" baseline="0" dirty="0" smtClean="0">
                        <a:ln>
                          <a:noFill/>
                        </a:ln>
                        <a:solidFill>
                          <a:srgbClr val="000000"/>
                        </a:solidFill>
                        <a:effectLst/>
                        <a:latin typeface="Meiryo UI" pitchFamily="50" charset="-128"/>
                        <a:ea typeface="Meiryo UI" pitchFamily="50" charset="-128"/>
                        <a:cs typeface="Meiryo UI" pitchFamily="50" charset="-128"/>
                      </a:endParaRPr>
                    </a:p>
                    <a:p>
                      <a:pPr marL="0" marR="0" lvl="0" indent="0" algn="l" defTabSz="914400" rtl="0" eaLnBrk="1" fontAlgn="base" latinLnBrk="0" hangingPunct="1">
                        <a:lnSpc>
                          <a:spcPct val="100000"/>
                        </a:lnSpc>
                        <a:spcBef>
                          <a:spcPts val="300"/>
                        </a:spcBef>
                        <a:spcAft>
                          <a:spcPct val="0"/>
                        </a:spcAft>
                        <a:buClrTx/>
                        <a:buSzTx/>
                        <a:buFontTx/>
                        <a:buNone/>
                        <a:tabLst/>
                      </a:pPr>
                      <a:r>
                        <a:rPr kumimoji="1" lang="ja-JP" altLang="en-US" sz="1600" b="0" i="0" u="none" strike="noStrike" cap="none" normalizeH="0" baseline="0" dirty="0" smtClean="0">
                          <a:ln>
                            <a:noFill/>
                          </a:ln>
                          <a:solidFill>
                            <a:srgbClr val="000000"/>
                          </a:solidFill>
                          <a:effectLst/>
                          <a:latin typeface="Meiryo UI" pitchFamily="50" charset="-128"/>
                          <a:ea typeface="Meiryo UI" pitchFamily="50" charset="-128"/>
                          <a:cs typeface="Meiryo UI" pitchFamily="50" charset="-128"/>
                        </a:rPr>
                        <a:t> </a:t>
                      </a:r>
                      <a:r>
                        <a:rPr kumimoji="1" lang="ja-JP" altLang="en-US" sz="1200" b="0" i="0" u="none" strike="noStrike" cap="none" normalizeH="0" baseline="0" dirty="0" smtClean="0">
                          <a:ln>
                            <a:noFill/>
                          </a:ln>
                          <a:solidFill>
                            <a:srgbClr val="000000"/>
                          </a:solidFill>
                          <a:effectLst/>
                          <a:latin typeface="Meiryo UI" pitchFamily="50" charset="-128"/>
                          <a:ea typeface="Meiryo UI" pitchFamily="50" charset="-128"/>
                          <a:cs typeface="Meiryo UI" pitchFamily="50" charset="-128"/>
                        </a:rPr>
                        <a:t> ○街区表示板張替え</a:t>
                      </a:r>
                      <a:endParaRPr kumimoji="1" lang="en-US" altLang="ja-JP" sz="1200" b="0" i="0" u="none" strike="noStrike" cap="none" normalizeH="0" baseline="0" dirty="0" smtClean="0">
                        <a:ln>
                          <a:noFill/>
                        </a:ln>
                        <a:solidFill>
                          <a:srgbClr val="000000"/>
                        </a:solidFill>
                        <a:effectLst/>
                        <a:latin typeface="Meiryo UI" pitchFamily="50" charset="-128"/>
                        <a:ea typeface="Meiryo UI" pitchFamily="50" charset="-128"/>
                        <a:cs typeface="Meiryo UI" pitchFamily="50" charset="-128"/>
                      </a:endParaRPr>
                    </a:p>
                    <a:p>
                      <a:pPr marL="0" marR="0" lvl="0" indent="0" algn="l" defTabSz="914400" rtl="0" eaLnBrk="1" fontAlgn="base" latinLnBrk="0" hangingPunct="1">
                        <a:lnSpc>
                          <a:spcPct val="100000"/>
                        </a:lnSpc>
                        <a:spcBef>
                          <a:spcPts val="300"/>
                        </a:spcBef>
                        <a:spcAft>
                          <a:spcPct val="0"/>
                        </a:spcAft>
                        <a:buClrTx/>
                        <a:buSzTx/>
                        <a:buFontTx/>
                        <a:buNone/>
                        <a:tabLst/>
                      </a:pPr>
                      <a:r>
                        <a:rPr kumimoji="1" lang="ja-JP" altLang="en-US" sz="1200" b="0" i="0" u="none" strike="noStrike" cap="none" normalizeH="0" baseline="0" dirty="0" smtClean="0">
                          <a:ln>
                            <a:noFill/>
                          </a:ln>
                          <a:solidFill>
                            <a:srgbClr val="000000"/>
                          </a:solidFill>
                          <a:effectLst/>
                          <a:latin typeface="Meiryo UI" pitchFamily="50" charset="-128"/>
                          <a:ea typeface="Meiryo UI" pitchFamily="50" charset="-128"/>
                          <a:cs typeface="Meiryo UI" pitchFamily="50" charset="-128"/>
                        </a:rPr>
                        <a:t>　　　表示板作成 </a:t>
                      </a:r>
                      <a:r>
                        <a:rPr kumimoji="1" lang="en-US" altLang="ja-JP" sz="1200" b="0" i="0" u="none" strike="noStrike" cap="none" normalizeH="0" baseline="0" dirty="0" smtClean="0">
                          <a:ln>
                            <a:noFill/>
                          </a:ln>
                          <a:solidFill>
                            <a:srgbClr val="000000"/>
                          </a:solidFill>
                          <a:effectLst/>
                          <a:latin typeface="Meiryo UI" pitchFamily="50" charset="-128"/>
                          <a:ea typeface="Meiryo UI" pitchFamily="50" charset="-128"/>
                          <a:cs typeface="Meiryo UI" pitchFamily="50" charset="-128"/>
                        </a:rPr>
                        <a:t>@1,924</a:t>
                      </a:r>
                      <a:r>
                        <a:rPr kumimoji="1" lang="ja-JP" altLang="en-US" sz="1200" b="0" i="0" u="none" strike="noStrike" cap="none" normalizeH="0" baseline="0" dirty="0" smtClean="0">
                          <a:ln>
                            <a:noFill/>
                          </a:ln>
                          <a:solidFill>
                            <a:srgbClr val="000000"/>
                          </a:solidFill>
                          <a:effectLst/>
                          <a:latin typeface="Meiryo UI" pitchFamily="50" charset="-128"/>
                          <a:ea typeface="Meiryo UI" pitchFamily="50" charset="-128"/>
                          <a:cs typeface="Meiryo UI" pitchFamily="50" charset="-128"/>
                        </a:rPr>
                        <a:t>円 </a:t>
                      </a:r>
                      <a:r>
                        <a:rPr kumimoji="1" lang="en-US" altLang="ja-JP" sz="1200" b="0" i="0" u="none" strike="noStrike" cap="none" normalizeH="0" baseline="0" dirty="0" smtClean="0">
                          <a:ln>
                            <a:noFill/>
                          </a:ln>
                          <a:solidFill>
                            <a:srgbClr val="000000"/>
                          </a:solidFill>
                          <a:effectLst/>
                          <a:latin typeface="Meiryo UI" pitchFamily="50" charset="-128"/>
                          <a:ea typeface="Meiryo UI" pitchFamily="50" charset="-128"/>
                          <a:cs typeface="Meiryo UI" pitchFamily="50" charset="-128"/>
                        </a:rPr>
                        <a:t>× 24</a:t>
                      </a:r>
                      <a:r>
                        <a:rPr kumimoji="1" lang="ja-JP" altLang="en-US" sz="1200" b="0" i="0" u="none" strike="noStrike" cap="none" normalizeH="0" baseline="0" dirty="0" smtClean="0">
                          <a:ln>
                            <a:noFill/>
                          </a:ln>
                          <a:solidFill>
                            <a:srgbClr val="000000"/>
                          </a:solidFill>
                          <a:effectLst/>
                          <a:latin typeface="Meiryo UI" pitchFamily="50" charset="-128"/>
                          <a:ea typeface="Meiryo UI" pitchFamily="50" charset="-128"/>
                          <a:cs typeface="Meiryo UI" pitchFamily="50" charset="-128"/>
                        </a:rPr>
                        <a:t>区設置枚数：</a:t>
                      </a:r>
                      <a:r>
                        <a:rPr kumimoji="1" lang="en-US" altLang="ja-JP" sz="1200" b="0" i="0" u="none" strike="noStrike" cap="none" normalizeH="0" baseline="0" dirty="0" smtClean="0">
                          <a:ln>
                            <a:noFill/>
                          </a:ln>
                          <a:solidFill>
                            <a:srgbClr val="000000"/>
                          </a:solidFill>
                          <a:effectLst/>
                          <a:latin typeface="Meiryo UI" pitchFamily="50" charset="-128"/>
                          <a:ea typeface="Meiryo UI" pitchFamily="50" charset="-128"/>
                          <a:cs typeface="Meiryo UI" pitchFamily="50" charset="-128"/>
                        </a:rPr>
                        <a:t>100,528</a:t>
                      </a:r>
                      <a:r>
                        <a:rPr kumimoji="1" lang="ja-JP" altLang="en-US" sz="1200" b="0" i="0" u="none" strike="noStrike" cap="none" normalizeH="0" baseline="0" dirty="0" smtClean="0">
                          <a:ln>
                            <a:noFill/>
                          </a:ln>
                          <a:solidFill>
                            <a:srgbClr val="000000"/>
                          </a:solidFill>
                          <a:effectLst/>
                          <a:latin typeface="Meiryo UI" pitchFamily="50" charset="-128"/>
                          <a:ea typeface="Meiryo UI" pitchFamily="50" charset="-128"/>
                          <a:cs typeface="Meiryo UI" pitchFamily="50" charset="-128"/>
                        </a:rPr>
                        <a:t>枚 </a:t>
                      </a:r>
                      <a:r>
                        <a:rPr kumimoji="1" lang="en-US" altLang="ja-JP" sz="1200" b="0" i="0" u="none" strike="noStrike" cap="none" normalizeH="0" baseline="0" dirty="0" smtClean="0">
                          <a:ln>
                            <a:noFill/>
                          </a:ln>
                          <a:solidFill>
                            <a:srgbClr val="000000"/>
                          </a:solidFill>
                          <a:effectLst/>
                          <a:latin typeface="Meiryo UI" pitchFamily="50" charset="-128"/>
                          <a:ea typeface="Meiryo UI" pitchFamily="50" charset="-128"/>
                          <a:cs typeface="Meiryo UI" pitchFamily="50" charset="-128"/>
                        </a:rPr>
                        <a:t>× 110%</a:t>
                      </a:r>
                      <a:r>
                        <a:rPr kumimoji="1" lang="ja-JP" altLang="en-US" sz="1200" b="0" i="0" u="none" strike="noStrike" cap="none" normalizeH="0" baseline="0" dirty="0" smtClean="0">
                          <a:ln>
                            <a:noFill/>
                          </a:ln>
                          <a:solidFill>
                            <a:srgbClr val="000000"/>
                          </a:solidFill>
                          <a:effectLst/>
                          <a:latin typeface="Meiryo UI" pitchFamily="50" charset="-128"/>
                          <a:ea typeface="Meiryo UI" pitchFamily="50" charset="-128"/>
                          <a:cs typeface="Meiryo UI" pitchFamily="50" charset="-128"/>
                        </a:rPr>
                        <a:t>    </a:t>
                      </a:r>
                      <a:r>
                        <a:rPr kumimoji="1" lang="en-US" altLang="ja-JP" sz="1200" b="0" i="0" u="none" strike="noStrike" cap="none" normalizeH="0" baseline="0" dirty="0" smtClean="0">
                          <a:ln>
                            <a:noFill/>
                          </a:ln>
                          <a:solidFill>
                            <a:srgbClr val="000000"/>
                          </a:solidFill>
                          <a:effectLst/>
                          <a:latin typeface="Meiryo UI" pitchFamily="50" charset="-128"/>
                          <a:ea typeface="Meiryo UI" pitchFamily="50" charset="-128"/>
                          <a:cs typeface="Meiryo UI" pitchFamily="50" charset="-128"/>
                        </a:rPr>
                        <a:t>213</a:t>
                      </a:r>
                      <a:r>
                        <a:rPr kumimoji="1" lang="ja-JP" altLang="en-US" sz="1200" b="0" i="0" u="none" strike="noStrike" cap="none" normalizeH="0" baseline="0" dirty="0" smtClean="0">
                          <a:ln>
                            <a:noFill/>
                          </a:ln>
                          <a:solidFill>
                            <a:srgbClr val="000000"/>
                          </a:solidFill>
                          <a:effectLst/>
                          <a:latin typeface="Meiryo UI" pitchFamily="50" charset="-128"/>
                          <a:ea typeface="Meiryo UI" pitchFamily="50" charset="-128"/>
                          <a:cs typeface="Meiryo UI" pitchFamily="50" charset="-128"/>
                        </a:rPr>
                        <a:t>百万円　　　　　　　　　　　　　　　　　　</a:t>
                      </a:r>
                    </a:p>
                    <a:p>
                      <a:pPr marL="0" marR="0" lvl="0" indent="0" algn="l" defTabSz="914400" rtl="0" eaLnBrk="1" fontAlgn="base" latinLnBrk="0" hangingPunct="1">
                        <a:lnSpc>
                          <a:spcPct val="100000"/>
                        </a:lnSpc>
                        <a:spcBef>
                          <a:spcPct val="0"/>
                        </a:spcBef>
                        <a:spcAft>
                          <a:spcPct val="0"/>
                        </a:spcAft>
                        <a:buClrTx/>
                        <a:buSzTx/>
                        <a:buFontTx/>
                        <a:buNone/>
                        <a:tabLst/>
                      </a:pPr>
                      <a:r>
                        <a:rPr kumimoji="1" lang="ja-JP" altLang="en-US" sz="1200" b="0" i="0" u="none" strike="noStrike" cap="none" normalizeH="0" baseline="0" dirty="0" smtClean="0">
                          <a:ln>
                            <a:noFill/>
                          </a:ln>
                          <a:solidFill>
                            <a:srgbClr val="000000"/>
                          </a:solidFill>
                          <a:effectLst/>
                          <a:latin typeface="Meiryo UI" pitchFamily="50" charset="-128"/>
                          <a:ea typeface="Meiryo UI" pitchFamily="50" charset="-128"/>
                          <a:cs typeface="Meiryo UI" pitchFamily="50" charset="-128"/>
                        </a:rPr>
                        <a:t>  　　張替え費用 </a:t>
                      </a:r>
                      <a:r>
                        <a:rPr kumimoji="1" lang="en-US" altLang="ja-JP" sz="1200" b="0" i="0" u="none" strike="noStrike" cap="none" normalizeH="0" baseline="0" dirty="0" smtClean="0">
                          <a:ln>
                            <a:noFill/>
                          </a:ln>
                          <a:solidFill>
                            <a:srgbClr val="000000"/>
                          </a:solidFill>
                          <a:effectLst/>
                          <a:latin typeface="Meiryo UI" pitchFamily="50" charset="-128"/>
                          <a:ea typeface="Meiryo UI" pitchFamily="50" charset="-128"/>
                          <a:cs typeface="Meiryo UI" pitchFamily="50" charset="-128"/>
                        </a:rPr>
                        <a:t>@5,893</a:t>
                      </a:r>
                      <a:r>
                        <a:rPr kumimoji="1" lang="ja-JP" altLang="en-US" sz="1200" b="0" i="0" u="none" strike="noStrike" cap="none" normalizeH="0" baseline="0" dirty="0" smtClean="0">
                          <a:ln>
                            <a:noFill/>
                          </a:ln>
                          <a:solidFill>
                            <a:srgbClr val="000000"/>
                          </a:solidFill>
                          <a:effectLst/>
                          <a:latin typeface="Meiryo UI" pitchFamily="50" charset="-128"/>
                          <a:ea typeface="Meiryo UI" pitchFamily="50" charset="-128"/>
                          <a:cs typeface="Meiryo UI" pitchFamily="50" charset="-128"/>
                        </a:rPr>
                        <a:t>円</a:t>
                      </a:r>
                      <a:r>
                        <a:rPr kumimoji="1" lang="en-US" altLang="ja-JP" sz="1200" b="0" i="0" u="none" strike="noStrike" cap="none" normalizeH="0" baseline="0" dirty="0" smtClean="0">
                          <a:ln>
                            <a:noFill/>
                          </a:ln>
                          <a:solidFill>
                            <a:srgbClr val="000000"/>
                          </a:solidFill>
                          <a:effectLst/>
                          <a:latin typeface="Meiryo UI" pitchFamily="50" charset="-128"/>
                          <a:ea typeface="Meiryo UI" pitchFamily="50" charset="-128"/>
                          <a:cs typeface="Meiryo UI" pitchFamily="50" charset="-128"/>
                        </a:rPr>
                        <a:t>×25,132</a:t>
                      </a:r>
                      <a:r>
                        <a:rPr kumimoji="1" lang="ja-JP" altLang="en-US" sz="1200" b="0" i="0" u="none" strike="noStrike" cap="none" normalizeH="0" baseline="0" dirty="0" smtClean="0">
                          <a:ln>
                            <a:noFill/>
                          </a:ln>
                          <a:solidFill>
                            <a:srgbClr val="000000"/>
                          </a:solidFill>
                          <a:effectLst/>
                          <a:latin typeface="Meiryo UI" pitchFamily="50" charset="-128"/>
                          <a:ea typeface="Meiryo UI" pitchFamily="50" charset="-128"/>
                          <a:cs typeface="Meiryo UI" pitchFamily="50" charset="-128"/>
                        </a:rPr>
                        <a:t>街区</a:t>
                      </a:r>
                      <a:r>
                        <a:rPr kumimoji="1" lang="en-US" altLang="ja-JP" sz="1200" b="0" i="0" u="none" strike="noStrike" cap="none" normalizeH="0" baseline="0" dirty="0" smtClean="0">
                          <a:ln>
                            <a:noFill/>
                          </a:ln>
                          <a:solidFill>
                            <a:srgbClr val="000000"/>
                          </a:solidFill>
                          <a:effectLst/>
                          <a:latin typeface="Meiryo UI" pitchFamily="50" charset="-128"/>
                          <a:ea typeface="Meiryo UI" pitchFamily="50" charset="-128"/>
                          <a:cs typeface="Meiryo UI" pitchFamily="50" charset="-128"/>
                        </a:rPr>
                        <a:t>× 110%</a:t>
                      </a:r>
                      <a:r>
                        <a:rPr kumimoji="1" lang="ja-JP" altLang="en-US" sz="1200" b="0" i="0" u="none" strike="noStrike" cap="none" normalizeH="0" baseline="0" dirty="0" smtClean="0">
                          <a:ln>
                            <a:noFill/>
                          </a:ln>
                          <a:solidFill>
                            <a:srgbClr val="000000"/>
                          </a:solidFill>
                          <a:effectLst/>
                          <a:latin typeface="Meiryo UI" pitchFamily="50" charset="-128"/>
                          <a:ea typeface="Meiryo UI" pitchFamily="50" charset="-128"/>
                          <a:cs typeface="Meiryo UI" pitchFamily="50" charset="-128"/>
                        </a:rPr>
                        <a:t>　   　</a:t>
                      </a:r>
                      <a:r>
                        <a:rPr kumimoji="1" lang="en-US" altLang="ja-JP" sz="1200" b="0" i="0" u="none" strike="noStrike" cap="none" normalizeH="0" baseline="0" dirty="0" smtClean="0">
                          <a:ln>
                            <a:noFill/>
                          </a:ln>
                          <a:solidFill>
                            <a:srgbClr val="000000"/>
                          </a:solidFill>
                          <a:effectLst/>
                          <a:latin typeface="Meiryo UI" pitchFamily="50" charset="-128"/>
                          <a:ea typeface="Meiryo UI" pitchFamily="50" charset="-128"/>
                          <a:cs typeface="Meiryo UI" pitchFamily="50" charset="-128"/>
                        </a:rPr>
                        <a:t>163</a:t>
                      </a:r>
                      <a:r>
                        <a:rPr kumimoji="1" lang="ja-JP" altLang="en-US" sz="1200" b="0" i="0" u="none" strike="noStrike" cap="none" normalizeH="0" baseline="0" dirty="0" smtClean="0">
                          <a:ln>
                            <a:noFill/>
                          </a:ln>
                          <a:solidFill>
                            <a:srgbClr val="000000"/>
                          </a:solidFill>
                          <a:effectLst/>
                          <a:latin typeface="Meiryo UI" pitchFamily="50" charset="-128"/>
                          <a:ea typeface="Meiryo UI" pitchFamily="50" charset="-128"/>
                          <a:cs typeface="Meiryo UI" pitchFamily="50" charset="-128"/>
                        </a:rPr>
                        <a:t>百万円</a:t>
                      </a:r>
                      <a:endParaRPr kumimoji="1" lang="en-US" altLang="ja-JP" sz="1200" b="0" i="0" u="none" strike="noStrike" cap="none" normalizeH="0" baseline="0" dirty="0" smtClean="0">
                        <a:ln>
                          <a:noFill/>
                        </a:ln>
                        <a:solidFill>
                          <a:srgbClr val="000000"/>
                        </a:solidFill>
                        <a:effectLst/>
                        <a:latin typeface="Meiryo UI" pitchFamily="50" charset="-128"/>
                        <a:ea typeface="Meiryo UI" pitchFamily="50" charset="-128"/>
                        <a:cs typeface="Meiryo UI" pitchFamily="50" charset="-128"/>
                      </a:endParaRPr>
                    </a:p>
                    <a:p>
                      <a:pPr marL="0" marR="0" lvl="0" indent="0" algn="l" defTabSz="914400" rtl="0" eaLnBrk="1" fontAlgn="base" latinLnBrk="0" hangingPunct="1">
                        <a:lnSpc>
                          <a:spcPct val="100000"/>
                        </a:lnSpc>
                        <a:spcBef>
                          <a:spcPct val="0"/>
                        </a:spcBef>
                        <a:spcAft>
                          <a:spcPct val="0"/>
                        </a:spcAft>
                        <a:buClrTx/>
                        <a:buSzTx/>
                        <a:buFontTx/>
                        <a:buNone/>
                        <a:tabLst/>
                      </a:pPr>
                      <a:r>
                        <a:rPr kumimoji="1" lang="ja-JP" altLang="en-US" sz="1200" b="0" i="0" u="none" strike="noStrike" cap="none" normalizeH="0" baseline="0" dirty="0" smtClean="0">
                          <a:ln>
                            <a:noFill/>
                          </a:ln>
                          <a:solidFill>
                            <a:srgbClr val="000000"/>
                          </a:solidFill>
                          <a:effectLst/>
                          <a:latin typeface="Meiryo UI" pitchFamily="50" charset="-128"/>
                          <a:ea typeface="Meiryo UI" pitchFamily="50" charset="-128"/>
                          <a:cs typeface="Meiryo UI" pitchFamily="50" charset="-128"/>
                        </a:rPr>
                        <a:t>　○町名街区案内板取替え</a:t>
                      </a:r>
                      <a:endParaRPr kumimoji="1" lang="en-US" altLang="ja-JP" sz="1200" b="0" i="0" u="none" strike="noStrike" cap="none" normalizeH="0" baseline="0" dirty="0" smtClean="0">
                        <a:ln>
                          <a:noFill/>
                        </a:ln>
                        <a:solidFill>
                          <a:srgbClr val="000000"/>
                        </a:solidFill>
                        <a:effectLst/>
                        <a:latin typeface="Meiryo UI" pitchFamily="50" charset="-128"/>
                        <a:ea typeface="Meiryo UI" pitchFamily="50" charset="-128"/>
                        <a:cs typeface="Meiryo UI" pitchFamily="50" charset="-128"/>
                      </a:endParaRPr>
                    </a:p>
                    <a:p>
                      <a:pPr marL="0" marR="0" lvl="0" indent="0" algn="l" defTabSz="914400" rtl="0" eaLnBrk="1" fontAlgn="base" latinLnBrk="0" hangingPunct="1">
                        <a:lnSpc>
                          <a:spcPct val="100000"/>
                        </a:lnSpc>
                        <a:spcBef>
                          <a:spcPct val="0"/>
                        </a:spcBef>
                        <a:spcAft>
                          <a:spcPct val="0"/>
                        </a:spcAft>
                        <a:buClrTx/>
                        <a:buSzTx/>
                        <a:buFontTx/>
                        <a:buNone/>
                        <a:tabLst/>
                      </a:pPr>
                      <a:r>
                        <a:rPr kumimoji="1" lang="ja-JP" altLang="en-US" sz="1200" b="0" i="0" u="none" strike="noStrike" cap="none" normalizeH="0" baseline="0" dirty="0" smtClean="0">
                          <a:ln>
                            <a:noFill/>
                          </a:ln>
                          <a:solidFill>
                            <a:srgbClr val="000000"/>
                          </a:solidFill>
                          <a:effectLst/>
                          <a:latin typeface="Meiryo UI" pitchFamily="50" charset="-128"/>
                          <a:ea typeface="Meiryo UI" pitchFamily="50" charset="-128"/>
                          <a:cs typeface="Meiryo UI" pitchFamily="50" charset="-128"/>
                        </a:rPr>
                        <a:t>　　　全</a:t>
                      </a:r>
                      <a:r>
                        <a:rPr kumimoji="1" lang="en-US" altLang="ja-JP" sz="1200" b="0" i="0" u="none" strike="noStrike" cap="none" normalizeH="0" baseline="0" dirty="0" smtClean="0">
                          <a:ln>
                            <a:noFill/>
                          </a:ln>
                          <a:solidFill>
                            <a:srgbClr val="000000"/>
                          </a:solidFill>
                          <a:effectLst/>
                          <a:latin typeface="Meiryo UI" pitchFamily="50" charset="-128"/>
                          <a:ea typeface="Meiryo UI" pitchFamily="50" charset="-128"/>
                          <a:cs typeface="Meiryo UI" pitchFamily="50" charset="-128"/>
                        </a:rPr>
                        <a:t>580</a:t>
                      </a:r>
                      <a:r>
                        <a:rPr kumimoji="1" lang="ja-JP" altLang="en-US" sz="1200" b="0" i="0" u="none" strike="noStrike" cap="none" normalizeH="0" baseline="0" dirty="0" smtClean="0">
                          <a:ln>
                            <a:noFill/>
                          </a:ln>
                          <a:solidFill>
                            <a:srgbClr val="000000"/>
                          </a:solidFill>
                          <a:effectLst/>
                          <a:latin typeface="Meiryo UI" pitchFamily="50" charset="-128"/>
                          <a:ea typeface="Meiryo UI" pitchFamily="50" charset="-128"/>
                          <a:cs typeface="Meiryo UI" pitchFamily="50" charset="-128"/>
                        </a:rPr>
                        <a:t>基　案内板作成・取替え一式　　　</a:t>
                      </a:r>
                      <a:r>
                        <a:rPr kumimoji="1" lang="en-US" altLang="ja-JP" sz="1200" b="0" i="0" u="none" strike="noStrike" cap="none" normalizeH="0" baseline="0" dirty="0" smtClean="0">
                          <a:ln>
                            <a:noFill/>
                          </a:ln>
                          <a:solidFill>
                            <a:srgbClr val="000000"/>
                          </a:solidFill>
                          <a:effectLst/>
                          <a:latin typeface="Meiryo UI" pitchFamily="50" charset="-128"/>
                          <a:ea typeface="Meiryo UI" pitchFamily="50" charset="-128"/>
                          <a:cs typeface="Meiryo UI" pitchFamily="50" charset="-128"/>
                        </a:rPr>
                        <a:t>48</a:t>
                      </a:r>
                      <a:r>
                        <a:rPr kumimoji="1" lang="ja-JP" altLang="en-US" sz="1200" b="0" i="0" u="none" strike="noStrike" cap="none" normalizeH="0" baseline="0" dirty="0" smtClean="0">
                          <a:ln>
                            <a:noFill/>
                          </a:ln>
                          <a:solidFill>
                            <a:srgbClr val="000000"/>
                          </a:solidFill>
                          <a:effectLst/>
                          <a:latin typeface="Meiryo UI" pitchFamily="50" charset="-128"/>
                          <a:ea typeface="Meiryo UI" pitchFamily="50" charset="-128"/>
                          <a:cs typeface="Meiryo UI" pitchFamily="50" charset="-128"/>
                        </a:rPr>
                        <a:t>百万円　　　　　　　　　　　　　　　　　　　　　　　　　　</a:t>
                      </a:r>
                    </a:p>
                    <a:p>
                      <a:pPr marL="0" marR="0" lvl="0" indent="0" algn="l" defTabSz="914400" rtl="0" eaLnBrk="1" fontAlgn="base" latinLnBrk="0" hangingPunct="1">
                        <a:lnSpc>
                          <a:spcPct val="100000"/>
                        </a:lnSpc>
                        <a:spcBef>
                          <a:spcPct val="0"/>
                        </a:spcBef>
                        <a:spcAft>
                          <a:spcPct val="0"/>
                        </a:spcAft>
                        <a:buClrTx/>
                        <a:buSzTx/>
                        <a:buFontTx/>
                        <a:buNone/>
                        <a:tabLst/>
                      </a:pPr>
                      <a:r>
                        <a:rPr kumimoji="1" lang="ja-JP" altLang="en-US" sz="1200" b="0" i="0" u="none" strike="noStrike" cap="none" normalizeH="0" baseline="0" dirty="0" smtClean="0">
                          <a:ln>
                            <a:noFill/>
                          </a:ln>
                          <a:solidFill>
                            <a:srgbClr val="000000"/>
                          </a:solidFill>
                          <a:effectLst/>
                          <a:latin typeface="Meiryo UI" pitchFamily="50" charset="-128"/>
                          <a:ea typeface="Meiryo UI" pitchFamily="50" charset="-128"/>
                          <a:cs typeface="Meiryo UI" pitchFamily="50" charset="-128"/>
                        </a:rPr>
                        <a:t>　</a:t>
                      </a:r>
                      <a:endParaRPr kumimoji="1" lang="ja-JP" altLang="en-US" sz="1600" b="0" i="0" u="none" strike="noStrike" cap="none" normalizeH="0" baseline="0" dirty="0" smtClean="0">
                        <a:ln>
                          <a:noFill/>
                        </a:ln>
                        <a:solidFill>
                          <a:srgbClr val="000000"/>
                        </a:solidFill>
                        <a:effectLst/>
                        <a:latin typeface="Meiryo UI" pitchFamily="50" charset="-128"/>
                        <a:ea typeface="Meiryo UI" pitchFamily="50" charset="-128"/>
                        <a:cs typeface="Meiryo UI" pitchFamily="50" charset="-128"/>
                      </a:endParaRPr>
                    </a:p>
                    <a:p>
                      <a:pPr marL="0" marR="0" lvl="0" indent="0" algn="l" defTabSz="914400" rtl="0" eaLnBrk="1" fontAlgn="base" latinLnBrk="0" hangingPunct="1">
                        <a:lnSpc>
                          <a:spcPct val="100000"/>
                        </a:lnSpc>
                        <a:spcBef>
                          <a:spcPct val="0"/>
                        </a:spcBef>
                        <a:spcAft>
                          <a:spcPct val="0"/>
                        </a:spcAft>
                        <a:buClrTx/>
                        <a:buSzTx/>
                        <a:buFontTx/>
                        <a:buNone/>
                        <a:tabLst/>
                      </a:pPr>
                      <a:r>
                        <a:rPr kumimoji="1" lang="ja-JP" altLang="en-US" sz="1600" b="1" i="0" u="none" strike="noStrike" cap="none" normalizeH="0" baseline="0" dirty="0" smtClean="0">
                          <a:ln>
                            <a:noFill/>
                          </a:ln>
                          <a:solidFill>
                            <a:srgbClr val="000000"/>
                          </a:solidFill>
                          <a:effectLst/>
                          <a:latin typeface="HGｺﾞｼｯｸM" pitchFamily="49" charset="-128"/>
                          <a:ea typeface="HGｺﾞｼｯｸM" pitchFamily="49" charset="-128"/>
                          <a:cs typeface="Meiryo UI" pitchFamily="50" charset="-128"/>
                        </a:rPr>
                        <a:t>◆看板・表示修正経費</a:t>
                      </a:r>
                      <a:r>
                        <a:rPr kumimoji="1" lang="ja-JP" altLang="en-US" sz="1600" b="0" i="0" u="none" strike="noStrike" cap="none" normalizeH="0" baseline="0" dirty="0" smtClean="0">
                          <a:ln>
                            <a:noFill/>
                          </a:ln>
                          <a:solidFill>
                            <a:srgbClr val="000000"/>
                          </a:solidFill>
                          <a:effectLst/>
                          <a:latin typeface="Meiryo UI" pitchFamily="50" charset="-128"/>
                          <a:ea typeface="Meiryo UI" pitchFamily="50" charset="-128"/>
                          <a:cs typeface="Meiryo UI" pitchFamily="50" charset="-128"/>
                        </a:rPr>
                        <a:t>　　　　　　　　　　　　　　　　　　</a:t>
                      </a:r>
                      <a:r>
                        <a:rPr kumimoji="1" lang="en-US" altLang="ja-JP" sz="1600" b="1" i="0" u="sng" strike="noStrike" cap="none" normalizeH="0" baseline="0" dirty="0" smtClean="0">
                          <a:ln>
                            <a:noFill/>
                          </a:ln>
                          <a:solidFill>
                            <a:srgbClr val="000000"/>
                          </a:solidFill>
                          <a:effectLst/>
                          <a:latin typeface="Meiryo UI" pitchFamily="50" charset="-128"/>
                          <a:ea typeface="Meiryo UI" pitchFamily="50" charset="-128"/>
                          <a:cs typeface="Meiryo UI" pitchFamily="50" charset="-128"/>
                        </a:rPr>
                        <a:t>0.2</a:t>
                      </a:r>
                      <a:r>
                        <a:rPr kumimoji="1" lang="ja-JP" altLang="en-US" sz="1600" b="1" i="0" u="sng" strike="noStrike" cap="none" normalizeH="0" baseline="0" dirty="0" smtClean="0">
                          <a:ln>
                            <a:noFill/>
                          </a:ln>
                          <a:solidFill>
                            <a:srgbClr val="000000"/>
                          </a:solidFill>
                          <a:effectLst/>
                          <a:latin typeface="Meiryo UI" pitchFamily="50" charset="-128"/>
                          <a:ea typeface="Meiryo UI" pitchFamily="50" charset="-128"/>
                          <a:cs typeface="Meiryo UI" pitchFamily="50" charset="-128"/>
                        </a:rPr>
                        <a:t>億円</a:t>
                      </a:r>
                      <a:r>
                        <a:rPr kumimoji="1" lang="ja-JP" altLang="en-US" sz="1600" b="0" i="0" u="none" strike="noStrike" cap="none" normalizeH="0" baseline="0" dirty="0" smtClean="0">
                          <a:ln>
                            <a:noFill/>
                          </a:ln>
                          <a:solidFill>
                            <a:srgbClr val="000000"/>
                          </a:solidFill>
                          <a:effectLst/>
                          <a:latin typeface="Meiryo UI" pitchFamily="50" charset="-128"/>
                          <a:ea typeface="Meiryo UI" pitchFamily="50" charset="-128"/>
                          <a:cs typeface="Meiryo UI" pitchFamily="50" charset="-128"/>
                        </a:rPr>
                        <a:t>　　　　　　　　　　　　　　　　　　　　　　　　　　　　　　　　　　　　　　　　      　　　</a:t>
                      </a:r>
                    </a:p>
                    <a:p>
                      <a:pPr marL="0" marR="0" lvl="0" indent="0" algn="l" defTabSz="914400" rtl="0" eaLnBrk="1" fontAlgn="base" latinLnBrk="0" hangingPunct="1">
                        <a:lnSpc>
                          <a:spcPct val="100000"/>
                        </a:lnSpc>
                        <a:spcBef>
                          <a:spcPts val="300"/>
                        </a:spcBef>
                        <a:spcAft>
                          <a:spcPct val="0"/>
                        </a:spcAft>
                        <a:buClrTx/>
                        <a:buSzTx/>
                        <a:buFontTx/>
                        <a:buNone/>
                        <a:tabLst/>
                      </a:pPr>
                      <a:r>
                        <a:rPr kumimoji="1" lang="ja-JP" altLang="en-US" sz="1200" b="0" i="0" u="none" strike="noStrike" cap="none" normalizeH="0" baseline="0" dirty="0" smtClean="0">
                          <a:ln>
                            <a:noFill/>
                          </a:ln>
                          <a:solidFill>
                            <a:srgbClr val="000000"/>
                          </a:solidFill>
                          <a:effectLst/>
                          <a:latin typeface="Meiryo UI" pitchFamily="50" charset="-128"/>
                          <a:ea typeface="Meiryo UI" pitchFamily="50" charset="-128"/>
                          <a:cs typeface="Meiryo UI" pitchFamily="50" charset="-128"/>
                        </a:rPr>
                        <a:t>　○著名地点標識</a:t>
                      </a:r>
                    </a:p>
                    <a:p>
                      <a:pPr marL="0" marR="0" lvl="0" indent="0" algn="l" defTabSz="914400" rtl="0" eaLnBrk="1" fontAlgn="base" latinLnBrk="0" hangingPunct="1">
                        <a:lnSpc>
                          <a:spcPct val="100000"/>
                        </a:lnSpc>
                        <a:spcBef>
                          <a:spcPct val="0"/>
                        </a:spcBef>
                        <a:spcAft>
                          <a:spcPct val="0"/>
                        </a:spcAft>
                        <a:buClrTx/>
                        <a:buSzTx/>
                        <a:buFontTx/>
                        <a:buNone/>
                        <a:tabLst/>
                      </a:pPr>
                      <a:r>
                        <a:rPr kumimoji="1" lang="ja-JP" altLang="en-US" sz="1200" b="0" i="0" u="none" strike="noStrike" cap="none" normalizeH="0" baseline="0" dirty="0" smtClean="0">
                          <a:ln>
                            <a:noFill/>
                          </a:ln>
                          <a:solidFill>
                            <a:srgbClr val="000000"/>
                          </a:solidFill>
                          <a:effectLst/>
                          <a:latin typeface="Meiryo UI" pitchFamily="50" charset="-128"/>
                          <a:ea typeface="Meiryo UI" pitchFamily="50" charset="-128"/>
                          <a:cs typeface="Meiryo UI" pitchFamily="50" charset="-128"/>
                        </a:rPr>
                        <a:t>　  　</a:t>
                      </a:r>
                      <a:r>
                        <a:rPr kumimoji="1" lang="en-US" altLang="ja-JP" sz="1200" b="0" i="0" u="none" strike="noStrike" cap="none" normalizeH="0" baseline="0" dirty="0" smtClean="0">
                          <a:ln>
                            <a:noFill/>
                          </a:ln>
                          <a:solidFill>
                            <a:srgbClr val="000000"/>
                          </a:solidFill>
                          <a:effectLst/>
                          <a:latin typeface="Meiryo UI" pitchFamily="50" charset="-128"/>
                          <a:ea typeface="Meiryo UI" pitchFamily="50" charset="-128"/>
                          <a:cs typeface="Meiryo UI" pitchFamily="50" charset="-128"/>
                        </a:rPr>
                        <a:t>@150</a:t>
                      </a:r>
                      <a:r>
                        <a:rPr kumimoji="1" lang="ja-JP" altLang="en-US" sz="1200" b="0" i="0" u="none" strike="noStrike" cap="none" normalizeH="0" baseline="0" dirty="0" smtClean="0">
                          <a:ln>
                            <a:noFill/>
                          </a:ln>
                          <a:solidFill>
                            <a:srgbClr val="000000"/>
                          </a:solidFill>
                          <a:effectLst/>
                          <a:latin typeface="Meiryo UI" pitchFamily="50" charset="-128"/>
                          <a:ea typeface="Meiryo UI" pitchFamily="50" charset="-128"/>
                          <a:cs typeface="Meiryo UI" pitchFamily="50" charset="-128"/>
                        </a:rPr>
                        <a:t>千円　</a:t>
                      </a:r>
                      <a:r>
                        <a:rPr kumimoji="1" lang="en-US" altLang="ja-JP" sz="1200" b="0" i="0" u="none" strike="noStrike" cap="none" normalizeH="0" baseline="0" dirty="0" smtClean="0">
                          <a:ln>
                            <a:noFill/>
                          </a:ln>
                          <a:solidFill>
                            <a:srgbClr val="000000"/>
                          </a:solidFill>
                          <a:effectLst/>
                          <a:latin typeface="Meiryo UI" pitchFamily="50" charset="-128"/>
                          <a:ea typeface="Meiryo UI" pitchFamily="50" charset="-128"/>
                          <a:cs typeface="Meiryo UI" pitchFamily="50" charset="-128"/>
                        </a:rPr>
                        <a:t>×</a:t>
                      </a:r>
                      <a:r>
                        <a:rPr kumimoji="1" lang="ja-JP" altLang="en-US" sz="1200" b="0" i="0" u="none" strike="noStrike" cap="none" normalizeH="0" baseline="0" dirty="0" smtClean="0">
                          <a:ln>
                            <a:noFill/>
                          </a:ln>
                          <a:solidFill>
                            <a:srgbClr val="000000"/>
                          </a:solidFill>
                          <a:effectLst/>
                          <a:latin typeface="Meiryo UI" pitchFamily="50" charset="-128"/>
                          <a:ea typeface="Meiryo UI" pitchFamily="50" charset="-128"/>
                          <a:cs typeface="Meiryo UI" pitchFamily="50" charset="-128"/>
                        </a:rPr>
                        <a:t>　</a:t>
                      </a:r>
                      <a:r>
                        <a:rPr kumimoji="1" lang="en-US" altLang="ja-JP" sz="1200" b="0" i="0" u="none" strike="noStrike" cap="none" normalizeH="0" baseline="0" dirty="0" smtClean="0">
                          <a:ln>
                            <a:noFill/>
                          </a:ln>
                          <a:solidFill>
                            <a:srgbClr val="000000"/>
                          </a:solidFill>
                          <a:effectLst/>
                          <a:latin typeface="Meiryo UI" pitchFamily="50" charset="-128"/>
                          <a:ea typeface="Meiryo UI" pitchFamily="50" charset="-128"/>
                          <a:cs typeface="Meiryo UI" pitchFamily="50" charset="-128"/>
                        </a:rPr>
                        <a:t>29</a:t>
                      </a:r>
                      <a:r>
                        <a:rPr kumimoji="1" lang="ja-JP" altLang="en-US" sz="1200" b="0" i="0" u="none" strike="noStrike" cap="none" normalizeH="0" baseline="0" dirty="0" smtClean="0">
                          <a:ln>
                            <a:noFill/>
                          </a:ln>
                          <a:solidFill>
                            <a:srgbClr val="000000"/>
                          </a:solidFill>
                          <a:effectLst/>
                          <a:latin typeface="Meiryo UI" pitchFamily="50" charset="-128"/>
                          <a:ea typeface="Meiryo UI" pitchFamily="50" charset="-128"/>
                          <a:cs typeface="Meiryo UI" pitchFamily="50" charset="-128"/>
                        </a:rPr>
                        <a:t>枚　</a:t>
                      </a:r>
                      <a:r>
                        <a:rPr kumimoji="1" lang="en-US" altLang="ja-JP" sz="1200" b="0" i="0" u="none" strike="noStrike" cap="none" normalizeH="0" baseline="0" dirty="0" smtClean="0">
                          <a:ln>
                            <a:noFill/>
                          </a:ln>
                          <a:solidFill>
                            <a:srgbClr val="000000"/>
                          </a:solidFill>
                          <a:effectLst/>
                          <a:latin typeface="Meiryo UI" pitchFamily="50" charset="-128"/>
                          <a:ea typeface="Meiryo UI" pitchFamily="50" charset="-128"/>
                          <a:cs typeface="Meiryo UI" pitchFamily="50" charset="-128"/>
                        </a:rPr>
                        <a:t>×</a:t>
                      </a:r>
                      <a:r>
                        <a:rPr kumimoji="1" lang="ja-JP" altLang="en-US" sz="1200" b="0" i="0" u="none" strike="noStrike" cap="none" normalizeH="0" baseline="0" dirty="0" smtClean="0">
                          <a:ln>
                            <a:noFill/>
                          </a:ln>
                          <a:solidFill>
                            <a:srgbClr val="000000"/>
                          </a:solidFill>
                          <a:effectLst/>
                          <a:latin typeface="Meiryo UI" pitchFamily="50" charset="-128"/>
                          <a:ea typeface="Meiryo UI" pitchFamily="50" charset="-128"/>
                          <a:cs typeface="Meiryo UI" pitchFamily="50" charset="-128"/>
                        </a:rPr>
                        <a:t>　</a:t>
                      </a:r>
                      <a:r>
                        <a:rPr kumimoji="1" lang="en-US" altLang="ja-JP" sz="1200" b="0" i="0" u="none" strike="noStrike" cap="none" normalizeH="0" baseline="0" dirty="0" smtClean="0">
                          <a:ln>
                            <a:noFill/>
                          </a:ln>
                          <a:solidFill>
                            <a:srgbClr val="000000"/>
                          </a:solidFill>
                          <a:effectLst/>
                          <a:latin typeface="Meiryo UI" pitchFamily="50" charset="-128"/>
                          <a:ea typeface="Meiryo UI" pitchFamily="50" charset="-128"/>
                          <a:cs typeface="Meiryo UI" pitchFamily="50" charset="-128"/>
                        </a:rPr>
                        <a:t>110%</a:t>
                      </a:r>
                      <a:r>
                        <a:rPr kumimoji="1" lang="ja-JP" altLang="en-US" sz="1200" b="0" i="0" u="none" strike="noStrike" cap="none" normalizeH="0" baseline="0" dirty="0" smtClean="0">
                          <a:ln>
                            <a:noFill/>
                          </a:ln>
                          <a:solidFill>
                            <a:srgbClr val="000000"/>
                          </a:solidFill>
                          <a:effectLst/>
                          <a:latin typeface="Meiryo UI" pitchFamily="50" charset="-128"/>
                          <a:ea typeface="Meiryo UI" pitchFamily="50" charset="-128"/>
                          <a:cs typeface="Meiryo UI" pitchFamily="50" charset="-128"/>
                        </a:rPr>
                        <a:t>　　　　５百万円　　　　　　　　　　　　　　　　　　　　　　　　　　　　　　　　　　　　　　　　　　　　　　　　　　</a:t>
                      </a:r>
                    </a:p>
                    <a:p>
                      <a:pPr marL="0" marR="0" lvl="0" indent="0" algn="l" defTabSz="914400" rtl="0" eaLnBrk="1" fontAlgn="base" latinLnBrk="0" hangingPunct="1">
                        <a:lnSpc>
                          <a:spcPct val="100000"/>
                        </a:lnSpc>
                        <a:spcBef>
                          <a:spcPct val="0"/>
                        </a:spcBef>
                        <a:spcAft>
                          <a:spcPct val="0"/>
                        </a:spcAft>
                        <a:buClrTx/>
                        <a:buSzTx/>
                        <a:buFontTx/>
                        <a:buNone/>
                        <a:tabLst/>
                      </a:pPr>
                      <a:r>
                        <a:rPr kumimoji="1" lang="ja-JP" altLang="en-US" sz="1200" b="0" i="0" u="none" strike="noStrike" cap="none" normalizeH="0" baseline="0" dirty="0" smtClean="0">
                          <a:ln>
                            <a:noFill/>
                          </a:ln>
                          <a:solidFill>
                            <a:srgbClr val="000000"/>
                          </a:solidFill>
                          <a:effectLst/>
                          <a:latin typeface="Meiryo UI" pitchFamily="50" charset="-128"/>
                          <a:ea typeface="Meiryo UI" pitchFamily="50" charset="-128"/>
                          <a:cs typeface="Meiryo UI" pitchFamily="50" charset="-128"/>
                        </a:rPr>
                        <a:t>　○道路案内標識（材料費・施工費等）  </a:t>
                      </a:r>
                      <a:endParaRPr kumimoji="1" lang="en-US" altLang="ja-JP" sz="1200" b="0" i="0" u="none" strike="noStrike" cap="none" normalizeH="0" baseline="0" dirty="0" smtClean="0">
                        <a:ln>
                          <a:noFill/>
                        </a:ln>
                        <a:solidFill>
                          <a:srgbClr val="000000"/>
                        </a:solidFill>
                        <a:effectLst/>
                        <a:latin typeface="Meiryo UI" pitchFamily="50" charset="-128"/>
                        <a:ea typeface="Meiryo UI" pitchFamily="50" charset="-128"/>
                        <a:cs typeface="Meiryo UI" pitchFamily="50" charset="-128"/>
                      </a:endParaRPr>
                    </a:p>
                    <a:p>
                      <a:pPr marL="0" marR="0" lvl="0" indent="0" algn="l" defTabSz="914400" rtl="0" eaLnBrk="1" fontAlgn="base" latinLnBrk="0" hangingPunct="1">
                        <a:lnSpc>
                          <a:spcPct val="100000"/>
                        </a:lnSpc>
                        <a:spcBef>
                          <a:spcPct val="0"/>
                        </a:spcBef>
                        <a:spcAft>
                          <a:spcPct val="0"/>
                        </a:spcAft>
                        <a:buClrTx/>
                        <a:buSzTx/>
                        <a:buFontTx/>
                        <a:buNone/>
                        <a:tabLst/>
                      </a:pPr>
                      <a:r>
                        <a:rPr kumimoji="1" lang="ja-JP" altLang="en-US" sz="1200" b="0" i="0" u="none" strike="noStrike" cap="none" normalizeH="0" baseline="0" dirty="0" smtClean="0">
                          <a:ln>
                            <a:noFill/>
                          </a:ln>
                          <a:solidFill>
                            <a:srgbClr val="000000"/>
                          </a:solidFill>
                          <a:effectLst/>
                          <a:latin typeface="Meiryo UI" pitchFamily="50" charset="-128"/>
                          <a:ea typeface="Meiryo UI" pitchFamily="50" charset="-128"/>
                          <a:cs typeface="Meiryo UI" pitchFamily="50" charset="-128"/>
                        </a:rPr>
                        <a:t>　　　</a:t>
                      </a:r>
                      <a:r>
                        <a:rPr kumimoji="1" lang="en-US" altLang="ja-JP" sz="1200" b="0" i="0" u="none" strike="noStrike" cap="none" normalizeH="0" baseline="0" dirty="0" smtClean="0">
                          <a:ln>
                            <a:noFill/>
                          </a:ln>
                          <a:solidFill>
                            <a:srgbClr val="000000"/>
                          </a:solidFill>
                          <a:effectLst/>
                          <a:latin typeface="Meiryo UI" pitchFamily="50" charset="-128"/>
                          <a:ea typeface="Meiryo UI" pitchFamily="50" charset="-128"/>
                          <a:cs typeface="Meiryo UI" pitchFamily="50" charset="-128"/>
                        </a:rPr>
                        <a:t>@190</a:t>
                      </a:r>
                      <a:r>
                        <a:rPr kumimoji="1" lang="ja-JP" altLang="en-US" sz="1200" b="0" i="0" u="none" strike="noStrike" cap="none" normalizeH="0" baseline="0" dirty="0" smtClean="0">
                          <a:ln>
                            <a:noFill/>
                          </a:ln>
                          <a:solidFill>
                            <a:srgbClr val="000000"/>
                          </a:solidFill>
                          <a:effectLst/>
                          <a:latin typeface="Meiryo UI" pitchFamily="50" charset="-128"/>
                          <a:ea typeface="Meiryo UI" pitchFamily="50" charset="-128"/>
                          <a:cs typeface="Meiryo UI" pitchFamily="50" charset="-128"/>
                        </a:rPr>
                        <a:t>千円　</a:t>
                      </a:r>
                      <a:r>
                        <a:rPr kumimoji="1" lang="en-US" altLang="ja-JP" sz="1200" b="0" i="0" u="none" strike="noStrike" cap="none" normalizeH="0" baseline="0" dirty="0" smtClean="0">
                          <a:ln>
                            <a:noFill/>
                          </a:ln>
                          <a:solidFill>
                            <a:srgbClr val="000000"/>
                          </a:solidFill>
                          <a:effectLst/>
                          <a:latin typeface="Meiryo UI" pitchFamily="50" charset="-128"/>
                          <a:ea typeface="Meiryo UI" pitchFamily="50" charset="-128"/>
                          <a:cs typeface="Meiryo UI" pitchFamily="50" charset="-128"/>
                        </a:rPr>
                        <a:t>× 46</a:t>
                      </a:r>
                      <a:r>
                        <a:rPr kumimoji="1" lang="ja-JP" altLang="en-US" sz="1200" b="0" i="0" u="none" strike="noStrike" cap="none" normalizeH="0" baseline="0" dirty="0" smtClean="0">
                          <a:ln>
                            <a:noFill/>
                          </a:ln>
                          <a:solidFill>
                            <a:srgbClr val="000000"/>
                          </a:solidFill>
                          <a:effectLst/>
                          <a:latin typeface="Meiryo UI" pitchFamily="50" charset="-128"/>
                          <a:ea typeface="Meiryo UI" pitchFamily="50" charset="-128"/>
                          <a:cs typeface="Meiryo UI" pitchFamily="50" charset="-128"/>
                        </a:rPr>
                        <a:t>枚　 </a:t>
                      </a:r>
                      <a:r>
                        <a:rPr kumimoji="1" lang="en-US" altLang="ja-JP" sz="1200" b="0" i="0" u="none" strike="noStrike" cap="none" normalizeH="0" baseline="0" dirty="0" smtClean="0">
                          <a:ln>
                            <a:noFill/>
                          </a:ln>
                          <a:solidFill>
                            <a:srgbClr val="000000"/>
                          </a:solidFill>
                          <a:effectLst/>
                          <a:latin typeface="Meiryo UI" pitchFamily="50" charset="-128"/>
                          <a:ea typeface="Meiryo UI" pitchFamily="50" charset="-128"/>
                          <a:cs typeface="Meiryo UI" pitchFamily="50" charset="-128"/>
                        </a:rPr>
                        <a:t>×</a:t>
                      </a:r>
                      <a:r>
                        <a:rPr kumimoji="1" lang="ja-JP" altLang="en-US" sz="1200" b="0" i="0" u="none" strike="noStrike" cap="none" normalizeH="0" baseline="0" dirty="0" smtClean="0">
                          <a:ln>
                            <a:noFill/>
                          </a:ln>
                          <a:solidFill>
                            <a:srgbClr val="000000"/>
                          </a:solidFill>
                          <a:effectLst/>
                          <a:latin typeface="Meiryo UI" pitchFamily="50" charset="-128"/>
                          <a:ea typeface="Meiryo UI" pitchFamily="50" charset="-128"/>
                          <a:cs typeface="Meiryo UI" pitchFamily="50" charset="-128"/>
                        </a:rPr>
                        <a:t>　</a:t>
                      </a:r>
                      <a:r>
                        <a:rPr kumimoji="1" lang="en-US" altLang="ja-JP" sz="1200" b="0" i="0" u="none" strike="noStrike" cap="none" normalizeH="0" baseline="0" dirty="0" smtClean="0">
                          <a:ln>
                            <a:noFill/>
                          </a:ln>
                          <a:solidFill>
                            <a:srgbClr val="000000"/>
                          </a:solidFill>
                          <a:effectLst/>
                          <a:latin typeface="Meiryo UI" pitchFamily="50" charset="-128"/>
                          <a:ea typeface="Meiryo UI" pitchFamily="50" charset="-128"/>
                          <a:cs typeface="Meiryo UI" pitchFamily="50" charset="-128"/>
                        </a:rPr>
                        <a:t> 110%</a:t>
                      </a:r>
                      <a:r>
                        <a:rPr kumimoji="1" lang="ja-JP" altLang="en-US" sz="1200" b="0" i="0" u="none" strike="noStrike" cap="none" normalizeH="0" baseline="0" dirty="0" smtClean="0">
                          <a:ln>
                            <a:noFill/>
                          </a:ln>
                          <a:solidFill>
                            <a:srgbClr val="000000"/>
                          </a:solidFill>
                          <a:effectLst/>
                          <a:latin typeface="Meiryo UI" pitchFamily="50" charset="-128"/>
                          <a:ea typeface="Meiryo UI" pitchFamily="50" charset="-128"/>
                          <a:cs typeface="Meiryo UI" pitchFamily="50" charset="-128"/>
                        </a:rPr>
                        <a:t>　　　 </a:t>
                      </a:r>
                      <a:r>
                        <a:rPr kumimoji="1" lang="en-US" altLang="ja-JP" sz="1200" b="0" i="0" u="none" strike="noStrike" cap="none" normalizeH="0" baseline="0" dirty="0" smtClean="0">
                          <a:ln>
                            <a:noFill/>
                          </a:ln>
                          <a:solidFill>
                            <a:srgbClr val="000000"/>
                          </a:solidFill>
                          <a:effectLst/>
                          <a:latin typeface="Meiryo UI" pitchFamily="50" charset="-128"/>
                          <a:ea typeface="Meiryo UI" pitchFamily="50" charset="-128"/>
                          <a:cs typeface="Meiryo UI" pitchFamily="50" charset="-128"/>
                        </a:rPr>
                        <a:t>10</a:t>
                      </a:r>
                      <a:r>
                        <a:rPr kumimoji="1" lang="ja-JP" altLang="en-US" sz="1200" b="0" i="0" u="none" strike="noStrike" cap="none" normalizeH="0" baseline="0" dirty="0" smtClean="0">
                          <a:ln>
                            <a:noFill/>
                          </a:ln>
                          <a:solidFill>
                            <a:srgbClr val="000000"/>
                          </a:solidFill>
                          <a:effectLst/>
                          <a:latin typeface="Meiryo UI" pitchFamily="50" charset="-128"/>
                          <a:ea typeface="Meiryo UI" pitchFamily="50" charset="-128"/>
                          <a:cs typeface="Meiryo UI" pitchFamily="50" charset="-128"/>
                        </a:rPr>
                        <a:t>百万円　      　　　　　　　　　　　　　　　　　　　　　　　　　　　　　　　　　　　　　　　　　　　　　　　　　　　　　　　　　　　　</a:t>
                      </a:r>
                      <a:endParaRPr kumimoji="1" lang="en-US" altLang="ja-JP" sz="1200" b="0" i="0" u="none" strike="noStrike" cap="none" normalizeH="0" baseline="0" dirty="0" smtClean="0">
                        <a:ln>
                          <a:noFill/>
                        </a:ln>
                        <a:solidFill>
                          <a:srgbClr val="000000"/>
                        </a:solidFill>
                        <a:effectLst/>
                        <a:latin typeface="Meiryo UI" pitchFamily="50" charset="-128"/>
                        <a:ea typeface="Meiryo UI" pitchFamily="50" charset="-128"/>
                        <a:cs typeface="Meiryo UI" pitchFamily="50" charset="-128"/>
                      </a:endParaRPr>
                    </a:p>
                    <a:p>
                      <a:pPr marL="0" marR="0" lvl="0" indent="0" algn="l" defTabSz="914400" rtl="0" eaLnBrk="1" fontAlgn="base" latinLnBrk="0" hangingPunct="1">
                        <a:lnSpc>
                          <a:spcPct val="100000"/>
                        </a:lnSpc>
                        <a:spcBef>
                          <a:spcPct val="0"/>
                        </a:spcBef>
                        <a:spcAft>
                          <a:spcPct val="0"/>
                        </a:spcAft>
                        <a:buClrTx/>
                        <a:buSzTx/>
                        <a:buFontTx/>
                        <a:buNone/>
                        <a:tabLst/>
                      </a:pPr>
                      <a:endParaRPr kumimoji="1" lang="en-US" altLang="ja-JP" sz="1600" b="1" i="0" u="none" strike="noStrike" cap="none" normalizeH="0" baseline="0" dirty="0" smtClean="0">
                        <a:ln>
                          <a:noFill/>
                        </a:ln>
                        <a:solidFill>
                          <a:srgbClr val="000000"/>
                        </a:solidFill>
                        <a:effectLst/>
                        <a:latin typeface="Meiryo UI" pitchFamily="50" charset="-128"/>
                        <a:ea typeface="Meiryo UI" pitchFamily="50" charset="-128"/>
                        <a:cs typeface="Meiryo UI" pitchFamily="50" charset="-128"/>
                      </a:endParaRPr>
                    </a:p>
                    <a:p>
                      <a:pPr marL="0" marR="0" lvl="0" indent="0" algn="l" defTabSz="914400" rtl="0" eaLnBrk="1" fontAlgn="base" latinLnBrk="0" hangingPunct="1">
                        <a:lnSpc>
                          <a:spcPct val="100000"/>
                        </a:lnSpc>
                        <a:spcBef>
                          <a:spcPct val="0"/>
                        </a:spcBef>
                        <a:spcAft>
                          <a:spcPct val="0"/>
                        </a:spcAft>
                        <a:buClrTx/>
                        <a:buSzTx/>
                        <a:buFontTx/>
                        <a:buNone/>
                        <a:tabLst/>
                      </a:pPr>
                      <a:r>
                        <a:rPr kumimoji="1" lang="ja-JP" altLang="en-US" sz="1600" b="1" i="0" u="none" strike="noStrike" cap="none" normalizeH="0" baseline="0" dirty="0" smtClean="0">
                          <a:ln>
                            <a:noFill/>
                          </a:ln>
                          <a:solidFill>
                            <a:srgbClr val="000000"/>
                          </a:solidFill>
                          <a:effectLst/>
                          <a:latin typeface="HGｺﾞｼｯｸM" pitchFamily="49" charset="-128"/>
                          <a:ea typeface="HGｺﾞｼｯｸM" pitchFamily="49" charset="-128"/>
                          <a:cs typeface="Meiryo UI" pitchFamily="50" charset="-128"/>
                        </a:rPr>
                        <a:t>◆広報関係経費</a:t>
                      </a:r>
                      <a:r>
                        <a:rPr kumimoji="1" lang="ja-JP" altLang="en-US" sz="1600" b="0" i="0" u="none" strike="noStrike" cap="none" normalizeH="0" baseline="0" dirty="0" smtClean="0">
                          <a:ln>
                            <a:noFill/>
                          </a:ln>
                          <a:solidFill>
                            <a:srgbClr val="000000"/>
                          </a:solidFill>
                          <a:effectLst/>
                          <a:latin typeface="Meiryo UI" pitchFamily="50" charset="-128"/>
                          <a:ea typeface="Meiryo UI" pitchFamily="50" charset="-128"/>
                          <a:cs typeface="Meiryo UI" pitchFamily="50" charset="-128"/>
                        </a:rPr>
                        <a:t>　　　　　　　　　　　　　　　　　　　　   　</a:t>
                      </a:r>
                      <a:r>
                        <a:rPr kumimoji="1" lang="en-US" altLang="ja-JP" sz="1600" b="1" i="0" u="sng" strike="noStrike" cap="none" normalizeH="0" baseline="0" dirty="0" smtClean="0">
                          <a:ln>
                            <a:noFill/>
                          </a:ln>
                          <a:solidFill>
                            <a:srgbClr val="000000"/>
                          </a:solidFill>
                          <a:effectLst/>
                          <a:latin typeface="Meiryo UI" pitchFamily="50" charset="-128"/>
                          <a:ea typeface="Meiryo UI" pitchFamily="50" charset="-128"/>
                          <a:cs typeface="Meiryo UI" pitchFamily="50" charset="-128"/>
                        </a:rPr>
                        <a:t>0.7</a:t>
                      </a:r>
                      <a:r>
                        <a:rPr kumimoji="1" lang="ja-JP" altLang="en-US" sz="1600" b="1" i="0" u="sng" strike="noStrike" cap="none" normalizeH="0" baseline="0" dirty="0" smtClean="0">
                          <a:ln>
                            <a:noFill/>
                          </a:ln>
                          <a:solidFill>
                            <a:srgbClr val="000000"/>
                          </a:solidFill>
                          <a:effectLst/>
                          <a:latin typeface="Meiryo UI" pitchFamily="50" charset="-128"/>
                          <a:ea typeface="Meiryo UI" pitchFamily="50" charset="-128"/>
                          <a:cs typeface="Meiryo UI" pitchFamily="50" charset="-128"/>
                        </a:rPr>
                        <a:t>億円</a:t>
                      </a:r>
                      <a:r>
                        <a:rPr kumimoji="1" lang="ja-JP" altLang="en-US" sz="1600" b="0" i="0" u="none" strike="noStrike" cap="none" normalizeH="0" baseline="0" dirty="0" smtClean="0">
                          <a:ln>
                            <a:noFill/>
                          </a:ln>
                          <a:solidFill>
                            <a:srgbClr val="000000"/>
                          </a:solidFill>
                          <a:effectLst/>
                          <a:latin typeface="Meiryo UI" pitchFamily="50" charset="-128"/>
                          <a:ea typeface="Meiryo UI" pitchFamily="50" charset="-128"/>
                          <a:cs typeface="Meiryo UI" pitchFamily="50" charset="-128"/>
                        </a:rPr>
                        <a:t>　　　　　　　　　　　　　　　　　　　　　　　　　　　　　　　　　　　　　　　　　　　    　　　      　　　　　</a:t>
                      </a:r>
                    </a:p>
                    <a:p>
                      <a:pPr marL="0" marR="0" lvl="0" indent="0" algn="l" defTabSz="914400" rtl="0" eaLnBrk="1" fontAlgn="base" latinLnBrk="0" hangingPunct="1">
                        <a:lnSpc>
                          <a:spcPct val="100000"/>
                        </a:lnSpc>
                        <a:spcBef>
                          <a:spcPct val="0"/>
                        </a:spcBef>
                        <a:spcAft>
                          <a:spcPct val="0"/>
                        </a:spcAft>
                        <a:buClrTx/>
                        <a:buSzTx/>
                        <a:buFontTx/>
                        <a:buNone/>
                        <a:tabLst/>
                      </a:pPr>
                      <a:r>
                        <a:rPr kumimoji="1" lang="ja-JP" altLang="en-US" sz="1600" b="0" i="0" u="none" strike="noStrike" cap="none" normalizeH="0" baseline="0" dirty="0" smtClean="0">
                          <a:ln>
                            <a:noFill/>
                          </a:ln>
                          <a:solidFill>
                            <a:srgbClr val="000000"/>
                          </a:solidFill>
                          <a:effectLst/>
                          <a:latin typeface="Meiryo UI" pitchFamily="50" charset="-128"/>
                          <a:ea typeface="Meiryo UI" pitchFamily="50" charset="-128"/>
                          <a:cs typeface="Meiryo UI" pitchFamily="50" charset="-128"/>
                        </a:rPr>
                        <a:t>　</a:t>
                      </a:r>
                      <a:r>
                        <a:rPr kumimoji="1" lang="ja-JP" altLang="en-US" sz="1200" b="0" i="0" u="none" strike="noStrike" cap="none" normalizeH="0" baseline="0" dirty="0" smtClean="0">
                          <a:ln>
                            <a:noFill/>
                          </a:ln>
                          <a:solidFill>
                            <a:srgbClr val="000000"/>
                          </a:solidFill>
                          <a:effectLst/>
                          <a:latin typeface="Meiryo UI" pitchFamily="50" charset="-128"/>
                          <a:ea typeface="Meiryo UI" pitchFamily="50" charset="-128"/>
                          <a:cs typeface="Meiryo UI" pitchFamily="50" charset="-128"/>
                        </a:rPr>
                        <a:t>○広報誌　印刷費　</a:t>
                      </a:r>
                      <a:r>
                        <a:rPr kumimoji="1" lang="en-US" altLang="ja-JP" sz="1200" b="0" i="0" u="none" strike="noStrike" cap="none" normalizeH="0" baseline="0" dirty="0" smtClean="0">
                          <a:ln>
                            <a:noFill/>
                          </a:ln>
                          <a:solidFill>
                            <a:srgbClr val="000000"/>
                          </a:solidFill>
                          <a:effectLst/>
                          <a:latin typeface="Meiryo UI" pitchFamily="50" charset="-128"/>
                          <a:ea typeface="Meiryo UI" pitchFamily="50" charset="-128"/>
                          <a:cs typeface="Meiryo UI" pitchFamily="50" charset="-128"/>
                        </a:rPr>
                        <a:t>28</a:t>
                      </a:r>
                      <a:r>
                        <a:rPr kumimoji="1" lang="ja-JP" altLang="en-US" sz="1200" b="0" i="0" u="none" strike="noStrike" cap="none" normalizeH="0" baseline="0" dirty="0" smtClean="0">
                          <a:ln>
                            <a:noFill/>
                          </a:ln>
                          <a:solidFill>
                            <a:srgbClr val="000000"/>
                          </a:solidFill>
                          <a:effectLst/>
                          <a:latin typeface="Meiryo UI" pitchFamily="50" charset="-128"/>
                          <a:ea typeface="Meiryo UI" pitchFamily="50" charset="-128"/>
                          <a:cs typeface="Meiryo UI" pitchFamily="50" charset="-128"/>
                        </a:rPr>
                        <a:t>百万円</a:t>
                      </a:r>
                    </a:p>
                    <a:p>
                      <a:pPr marL="0" marR="0" lvl="0" indent="0" algn="l" defTabSz="914400" rtl="0" eaLnBrk="1" fontAlgn="base" latinLnBrk="0" hangingPunct="1">
                        <a:lnSpc>
                          <a:spcPct val="100000"/>
                        </a:lnSpc>
                        <a:spcBef>
                          <a:spcPct val="0"/>
                        </a:spcBef>
                        <a:spcAft>
                          <a:spcPct val="0"/>
                        </a:spcAft>
                        <a:buClrTx/>
                        <a:buSzTx/>
                        <a:buFontTx/>
                        <a:buNone/>
                        <a:tabLst/>
                      </a:pPr>
                      <a:r>
                        <a:rPr kumimoji="1" lang="ja-JP" altLang="en-US" sz="1600" b="0" i="0" u="none" strike="noStrike" cap="none" normalizeH="0" baseline="0" dirty="0" smtClean="0">
                          <a:ln>
                            <a:noFill/>
                          </a:ln>
                          <a:solidFill>
                            <a:srgbClr val="000000"/>
                          </a:solidFill>
                          <a:effectLst/>
                          <a:latin typeface="Meiryo UI" pitchFamily="50" charset="-128"/>
                          <a:ea typeface="Meiryo UI" pitchFamily="50" charset="-128"/>
                          <a:cs typeface="Meiryo UI" pitchFamily="50" charset="-128"/>
                        </a:rPr>
                        <a:t>　</a:t>
                      </a:r>
                      <a:r>
                        <a:rPr kumimoji="1" lang="ja-JP" altLang="en-US" sz="1200" b="0" i="0" u="none" strike="noStrike" cap="none" normalizeH="0" baseline="0" dirty="0" smtClean="0">
                          <a:ln>
                            <a:noFill/>
                          </a:ln>
                          <a:solidFill>
                            <a:srgbClr val="000000"/>
                          </a:solidFill>
                          <a:effectLst/>
                          <a:latin typeface="Meiryo UI" pitchFamily="50" charset="-128"/>
                          <a:ea typeface="Meiryo UI" pitchFamily="50" charset="-128"/>
                          <a:cs typeface="Meiryo UI" pitchFamily="50" charset="-128"/>
                        </a:rPr>
                        <a:t>○広報誌　配布経費</a:t>
                      </a:r>
                      <a:endParaRPr kumimoji="1" lang="en-US" altLang="ja-JP" sz="1200" b="0" i="0" u="none" strike="noStrike" cap="none" normalizeH="0" baseline="0" dirty="0" smtClean="0">
                        <a:ln>
                          <a:noFill/>
                        </a:ln>
                        <a:solidFill>
                          <a:srgbClr val="000000"/>
                        </a:solidFill>
                        <a:effectLst/>
                        <a:latin typeface="Meiryo UI" pitchFamily="50" charset="-128"/>
                        <a:ea typeface="Meiryo UI" pitchFamily="50" charset="-128"/>
                        <a:cs typeface="Meiryo UI" pitchFamily="50" charset="-128"/>
                      </a:endParaRPr>
                    </a:p>
                    <a:p>
                      <a:pPr marL="0" marR="0" lvl="0" indent="0" algn="l" defTabSz="914400" rtl="0" eaLnBrk="1" fontAlgn="base" latinLnBrk="0" hangingPunct="1">
                        <a:lnSpc>
                          <a:spcPct val="100000"/>
                        </a:lnSpc>
                        <a:spcBef>
                          <a:spcPct val="0"/>
                        </a:spcBef>
                        <a:spcAft>
                          <a:spcPct val="0"/>
                        </a:spcAft>
                        <a:buClrTx/>
                        <a:buSzTx/>
                        <a:buFontTx/>
                        <a:buNone/>
                        <a:tabLst/>
                      </a:pPr>
                      <a:r>
                        <a:rPr kumimoji="1" lang="ja-JP" altLang="en-US" sz="1200" b="0" i="0" u="none" strike="noStrike" cap="none" normalizeH="0" baseline="0" dirty="0" smtClean="0">
                          <a:ln>
                            <a:noFill/>
                          </a:ln>
                          <a:solidFill>
                            <a:srgbClr val="000000"/>
                          </a:solidFill>
                          <a:effectLst/>
                          <a:latin typeface="Meiryo UI" pitchFamily="50" charset="-128"/>
                          <a:ea typeface="Meiryo UI" pitchFamily="50" charset="-128"/>
                          <a:cs typeface="Meiryo UI" pitchFamily="50" charset="-128"/>
                        </a:rPr>
                        <a:t>　　　＠</a:t>
                      </a:r>
                      <a:r>
                        <a:rPr kumimoji="1" lang="en-US" altLang="ja-JP" sz="1200" b="0" i="0" u="none" strike="noStrike" cap="none" normalizeH="0" baseline="0" dirty="0" smtClean="0">
                          <a:ln>
                            <a:noFill/>
                          </a:ln>
                          <a:solidFill>
                            <a:srgbClr val="000000"/>
                          </a:solidFill>
                          <a:effectLst/>
                          <a:latin typeface="Meiryo UI" pitchFamily="50" charset="-128"/>
                          <a:ea typeface="Meiryo UI" pitchFamily="50" charset="-128"/>
                          <a:cs typeface="Meiryo UI" pitchFamily="50" charset="-128"/>
                        </a:rPr>
                        <a:t>25.7</a:t>
                      </a:r>
                      <a:r>
                        <a:rPr kumimoji="1" lang="ja-JP" altLang="en-US" sz="1200" b="0" i="0" u="none" strike="noStrike" cap="none" normalizeH="0" baseline="0" dirty="0" smtClean="0">
                          <a:ln>
                            <a:noFill/>
                          </a:ln>
                          <a:solidFill>
                            <a:srgbClr val="000000"/>
                          </a:solidFill>
                          <a:effectLst/>
                          <a:latin typeface="Meiryo UI" pitchFamily="50" charset="-128"/>
                          <a:ea typeface="Meiryo UI" pitchFamily="50" charset="-128"/>
                          <a:cs typeface="Meiryo UI" pitchFamily="50" charset="-128"/>
                        </a:rPr>
                        <a:t>円 </a:t>
                      </a:r>
                      <a:r>
                        <a:rPr kumimoji="1" lang="en-US" altLang="ja-JP" sz="1200" b="0" i="0" u="none" strike="noStrike" cap="none" normalizeH="0" baseline="0" dirty="0" smtClean="0">
                          <a:ln>
                            <a:noFill/>
                          </a:ln>
                          <a:solidFill>
                            <a:srgbClr val="000000"/>
                          </a:solidFill>
                          <a:effectLst/>
                          <a:latin typeface="Meiryo UI" pitchFamily="50" charset="-128"/>
                          <a:ea typeface="Meiryo UI" pitchFamily="50" charset="-128"/>
                          <a:cs typeface="Meiryo UI" pitchFamily="50" charset="-128"/>
                        </a:rPr>
                        <a:t>× 164</a:t>
                      </a:r>
                      <a:r>
                        <a:rPr kumimoji="1" lang="ja-JP" altLang="en-US" sz="1200" b="0" i="0" u="none" strike="noStrike" cap="none" normalizeH="0" baseline="0" dirty="0" smtClean="0">
                          <a:ln>
                            <a:noFill/>
                          </a:ln>
                          <a:solidFill>
                            <a:srgbClr val="000000"/>
                          </a:solidFill>
                          <a:effectLst/>
                          <a:latin typeface="Meiryo UI" pitchFamily="50" charset="-128"/>
                          <a:ea typeface="Meiryo UI" pitchFamily="50" charset="-128"/>
                          <a:cs typeface="Meiryo UI" pitchFamily="50" charset="-128"/>
                        </a:rPr>
                        <a:t>万件　</a:t>
                      </a:r>
                      <a:r>
                        <a:rPr kumimoji="1" lang="en-US" altLang="ja-JP" sz="1200" b="0" i="0" u="none" strike="noStrike" cap="none" normalizeH="0" baseline="0" dirty="0" smtClean="0">
                          <a:ln>
                            <a:noFill/>
                          </a:ln>
                          <a:solidFill>
                            <a:srgbClr val="000000"/>
                          </a:solidFill>
                          <a:effectLst/>
                          <a:latin typeface="Meiryo UI" pitchFamily="50" charset="-128"/>
                          <a:ea typeface="Meiryo UI" pitchFamily="50" charset="-128"/>
                          <a:cs typeface="Meiryo UI" pitchFamily="50" charset="-128"/>
                        </a:rPr>
                        <a:t>×110%</a:t>
                      </a:r>
                      <a:r>
                        <a:rPr kumimoji="1" lang="ja-JP" altLang="en-US" sz="1200" b="0" i="0" u="none" strike="noStrike" cap="none" normalizeH="0" baseline="0" dirty="0" smtClean="0">
                          <a:ln>
                            <a:noFill/>
                          </a:ln>
                          <a:solidFill>
                            <a:srgbClr val="000000"/>
                          </a:solidFill>
                          <a:effectLst/>
                          <a:latin typeface="Meiryo UI" pitchFamily="50" charset="-128"/>
                          <a:ea typeface="Meiryo UI" pitchFamily="50" charset="-128"/>
                          <a:cs typeface="Meiryo UI" pitchFamily="50" charset="-128"/>
                        </a:rPr>
                        <a:t>    　</a:t>
                      </a:r>
                      <a:r>
                        <a:rPr kumimoji="1" lang="en-US" altLang="ja-JP" sz="1200" b="0" i="0" u="none" strike="noStrike" cap="none" normalizeH="0" baseline="0" dirty="0" smtClean="0">
                          <a:ln>
                            <a:noFill/>
                          </a:ln>
                          <a:solidFill>
                            <a:srgbClr val="000000"/>
                          </a:solidFill>
                          <a:effectLst/>
                          <a:latin typeface="Meiryo UI" pitchFamily="50" charset="-128"/>
                          <a:ea typeface="Meiryo UI" pitchFamily="50" charset="-128"/>
                          <a:cs typeface="Meiryo UI" pitchFamily="50" charset="-128"/>
                        </a:rPr>
                        <a:t>46</a:t>
                      </a:r>
                      <a:r>
                        <a:rPr kumimoji="1" lang="ja-JP" altLang="en-US" sz="1200" b="0" i="0" u="none" strike="noStrike" cap="none" normalizeH="0" baseline="0" dirty="0" smtClean="0">
                          <a:ln>
                            <a:noFill/>
                          </a:ln>
                          <a:solidFill>
                            <a:srgbClr val="000000"/>
                          </a:solidFill>
                          <a:effectLst/>
                          <a:latin typeface="Meiryo UI" pitchFamily="50" charset="-128"/>
                          <a:ea typeface="Meiryo UI" pitchFamily="50" charset="-128"/>
                          <a:cs typeface="Meiryo UI" pitchFamily="50" charset="-128"/>
                        </a:rPr>
                        <a:t>百万円</a:t>
                      </a:r>
                    </a:p>
                    <a:p>
                      <a:pPr marL="0" marR="0" lvl="0" indent="0" algn="l" defTabSz="914400" rtl="0" eaLnBrk="1" fontAlgn="base" latinLnBrk="0" hangingPunct="1">
                        <a:lnSpc>
                          <a:spcPct val="100000"/>
                        </a:lnSpc>
                        <a:spcBef>
                          <a:spcPct val="0"/>
                        </a:spcBef>
                        <a:spcAft>
                          <a:spcPct val="0"/>
                        </a:spcAft>
                        <a:buClrTx/>
                        <a:buSzTx/>
                        <a:buFontTx/>
                        <a:buNone/>
                        <a:tabLst/>
                      </a:pPr>
                      <a:r>
                        <a:rPr kumimoji="1" lang="ja-JP" altLang="en-US" sz="1600" b="0" i="0" u="none" strike="noStrike" cap="none" normalizeH="0" baseline="0" dirty="0" smtClean="0">
                          <a:ln>
                            <a:noFill/>
                          </a:ln>
                          <a:solidFill>
                            <a:srgbClr val="000000"/>
                          </a:solidFill>
                          <a:effectLst/>
                          <a:latin typeface="Meiryo UI" pitchFamily="50" charset="-128"/>
                          <a:ea typeface="Meiryo UI" pitchFamily="50" charset="-128"/>
                          <a:cs typeface="Meiryo UI" pitchFamily="50" charset="-128"/>
                        </a:rPr>
                        <a:t>　</a:t>
                      </a:r>
                      <a:endParaRPr kumimoji="1" lang="ja-JP" altLang="en-US" sz="1600" b="0" i="0" u="sng" strike="noStrike" cap="none" normalizeH="0" baseline="0" dirty="0" smtClean="0">
                        <a:ln>
                          <a:noFill/>
                        </a:ln>
                        <a:solidFill>
                          <a:srgbClr val="000000"/>
                        </a:solidFill>
                        <a:effectLst/>
                        <a:latin typeface="Meiryo UI" pitchFamily="50" charset="-128"/>
                        <a:ea typeface="Meiryo UI" pitchFamily="50" charset="-128"/>
                        <a:cs typeface="Meiryo UI" pitchFamily="50" charset="-128"/>
                      </a:endParaRPr>
                    </a:p>
                    <a:p>
                      <a:pPr marL="0" marR="0" lvl="0" indent="0" algn="l" defTabSz="914400" rtl="0" eaLnBrk="1" fontAlgn="base" latinLnBrk="0" hangingPunct="1">
                        <a:lnSpc>
                          <a:spcPct val="100000"/>
                        </a:lnSpc>
                        <a:spcBef>
                          <a:spcPct val="0"/>
                        </a:spcBef>
                        <a:spcAft>
                          <a:spcPct val="0"/>
                        </a:spcAft>
                        <a:buClrTx/>
                        <a:buSzTx/>
                        <a:buFontTx/>
                        <a:buNone/>
                        <a:tabLst/>
                      </a:pPr>
                      <a:r>
                        <a:rPr kumimoji="1" lang="ja-JP" altLang="en-US" sz="1600" b="1" i="0" u="none" strike="noStrike" cap="none" normalizeH="0" baseline="0" dirty="0" smtClean="0">
                          <a:ln>
                            <a:noFill/>
                          </a:ln>
                          <a:solidFill>
                            <a:srgbClr val="000000"/>
                          </a:solidFill>
                          <a:effectLst/>
                          <a:latin typeface="HGｺﾞｼｯｸM" pitchFamily="49" charset="-128"/>
                          <a:ea typeface="HGｺﾞｼｯｸM" pitchFamily="49" charset="-128"/>
                          <a:cs typeface="Meiryo UI" pitchFamily="50" charset="-128"/>
                        </a:rPr>
                        <a:t>◆公印等経費</a:t>
                      </a:r>
                      <a:r>
                        <a:rPr kumimoji="1" lang="ja-JP" altLang="en-US" sz="1600" b="0" i="0" u="none" strike="noStrike" cap="none" normalizeH="0" baseline="0" dirty="0" smtClean="0">
                          <a:ln>
                            <a:noFill/>
                          </a:ln>
                          <a:solidFill>
                            <a:srgbClr val="000000"/>
                          </a:solidFill>
                          <a:effectLst/>
                          <a:latin typeface="Meiryo UI" pitchFamily="50" charset="-128"/>
                          <a:ea typeface="Meiryo UI" pitchFamily="50" charset="-128"/>
                          <a:cs typeface="Meiryo UI" pitchFamily="50" charset="-128"/>
                        </a:rPr>
                        <a:t>　　　　　　　　　　　　　　　　　　　　　　    </a:t>
                      </a:r>
                      <a:r>
                        <a:rPr kumimoji="1" lang="en-US" altLang="ja-JP" sz="1600" b="1" i="0" u="sng" strike="noStrike" cap="none" normalizeH="0" baseline="0" dirty="0" smtClean="0">
                          <a:ln>
                            <a:noFill/>
                          </a:ln>
                          <a:solidFill>
                            <a:srgbClr val="000000"/>
                          </a:solidFill>
                          <a:effectLst/>
                          <a:latin typeface="Meiryo UI" pitchFamily="50" charset="-128"/>
                          <a:ea typeface="Meiryo UI" pitchFamily="50" charset="-128"/>
                          <a:cs typeface="Meiryo UI" pitchFamily="50" charset="-128"/>
                        </a:rPr>
                        <a:t>0.4</a:t>
                      </a:r>
                      <a:r>
                        <a:rPr kumimoji="1" lang="ja-JP" altLang="en-US" sz="1600" b="1" i="0" u="sng" strike="noStrike" cap="none" normalizeH="0" baseline="0" dirty="0" smtClean="0">
                          <a:ln>
                            <a:noFill/>
                          </a:ln>
                          <a:solidFill>
                            <a:srgbClr val="000000"/>
                          </a:solidFill>
                          <a:effectLst/>
                          <a:latin typeface="Meiryo UI" pitchFamily="50" charset="-128"/>
                          <a:ea typeface="Meiryo UI" pitchFamily="50" charset="-128"/>
                          <a:cs typeface="Meiryo UI" pitchFamily="50" charset="-128"/>
                        </a:rPr>
                        <a:t>億円</a:t>
                      </a:r>
                      <a:r>
                        <a:rPr kumimoji="1" lang="ja-JP" altLang="en-US" sz="1600" b="0" i="0" u="none" strike="noStrike" cap="none" normalizeH="0" baseline="0" dirty="0" smtClean="0">
                          <a:ln>
                            <a:noFill/>
                          </a:ln>
                          <a:solidFill>
                            <a:srgbClr val="000000"/>
                          </a:solidFill>
                          <a:effectLst/>
                          <a:latin typeface="Meiryo UI" pitchFamily="50" charset="-128"/>
                          <a:ea typeface="Meiryo UI" pitchFamily="50" charset="-128"/>
                          <a:cs typeface="Meiryo UI" pitchFamily="50" charset="-128"/>
                        </a:rPr>
                        <a:t>　　　　　　 　　　　　　　　　　　　　　　　　　　　　　　　　　　　　　　　　　　 　　　　　      　</a:t>
                      </a:r>
                    </a:p>
                    <a:p>
                      <a:pPr marL="0" marR="0" lvl="0" indent="0" algn="l" defTabSz="914400" rtl="0" eaLnBrk="1" fontAlgn="base" latinLnBrk="0" hangingPunct="1">
                        <a:lnSpc>
                          <a:spcPct val="100000"/>
                        </a:lnSpc>
                        <a:spcBef>
                          <a:spcPts val="300"/>
                        </a:spcBef>
                        <a:spcAft>
                          <a:spcPct val="0"/>
                        </a:spcAft>
                        <a:buClrTx/>
                        <a:buSzTx/>
                        <a:buFontTx/>
                        <a:buNone/>
                        <a:tabLst/>
                      </a:pPr>
                      <a:r>
                        <a:rPr kumimoji="1" lang="ja-JP" altLang="en-US" sz="1600" b="0" i="0" u="none" strike="noStrike" cap="none" normalizeH="0" baseline="0" dirty="0" smtClean="0">
                          <a:ln>
                            <a:noFill/>
                          </a:ln>
                          <a:solidFill>
                            <a:srgbClr val="000000"/>
                          </a:solidFill>
                          <a:effectLst/>
                          <a:latin typeface="Meiryo UI" pitchFamily="50" charset="-128"/>
                          <a:ea typeface="Meiryo UI" pitchFamily="50" charset="-128"/>
                          <a:cs typeface="Meiryo UI" pitchFamily="50" charset="-128"/>
                        </a:rPr>
                        <a:t>　</a:t>
                      </a:r>
                      <a:r>
                        <a:rPr kumimoji="1" lang="ja-JP" altLang="en-US" sz="1200" b="0" i="0" u="none" strike="noStrike" cap="none" normalizeH="0" baseline="0" dirty="0" smtClean="0">
                          <a:ln>
                            <a:noFill/>
                          </a:ln>
                          <a:solidFill>
                            <a:srgbClr val="000000"/>
                          </a:solidFill>
                          <a:effectLst/>
                          <a:latin typeface="Meiryo UI" pitchFamily="50" charset="-128"/>
                          <a:ea typeface="Meiryo UI" pitchFamily="50" charset="-128"/>
                          <a:cs typeface="Meiryo UI" pitchFamily="50" charset="-128"/>
                        </a:rPr>
                        <a:t>　○公印、各種消耗品等　 </a:t>
                      </a:r>
                      <a:r>
                        <a:rPr kumimoji="1" lang="en-US" altLang="ja-JP" sz="1200" b="0" i="0" u="none" strike="noStrike" cap="none" normalizeH="0" baseline="0" dirty="0" smtClean="0">
                          <a:ln>
                            <a:noFill/>
                          </a:ln>
                          <a:solidFill>
                            <a:srgbClr val="000000"/>
                          </a:solidFill>
                          <a:effectLst/>
                          <a:latin typeface="Meiryo UI" pitchFamily="50" charset="-128"/>
                          <a:ea typeface="Meiryo UI" pitchFamily="50" charset="-128"/>
                          <a:cs typeface="Meiryo UI" pitchFamily="50" charset="-128"/>
                        </a:rPr>
                        <a:t>35</a:t>
                      </a:r>
                      <a:r>
                        <a:rPr kumimoji="1" lang="ja-JP" altLang="en-US" sz="1200" b="0" i="0" u="none" strike="noStrike" cap="none" normalizeH="0" baseline="0" dirty="0" smtClean="0">
                          <a:ln>
                            <a:noFill/>
                          </a:ln>
                          <a:solidFill>
                            <a:srgbClr val="000000"/>
                          </a:solidFill>
                          <a:effectLst/>
                          <a:latin typeface="Meiryo UI" pitchFamily="50" charset="-128"/>
                          <a:ea typeface="Meiryo UI" pitchFamily="50" charset="-128"/>
                          <a:cs typeface="Meiryo UI" pitchFamily="50" charset="-128"/>
                        </a:rPr>
                        <a:t>百万円　</a:t>
                      </a:r>
                      <a:endParaRPr kumimoji="1" lang="en-US" altLang="ja-JP" sz="1200" b="0" i="0" u="none" strike="noStrike" cap="none" normalizeH="0" baseline="0" dirty="0" smtClean="0">
                        <a:ln>
                          <a:noFill/>
                        </a:ln>
                        <a:solidFill>
                          <a:srgbClr val="000000"/>
                        </a:solidFill>
                        <a:effectLst/>
                        <a:latin typeface="Meiryo UI" pitchFamily="50" charset="-128"/>
                        <a:ea typeface="Meiryo UI" pitchFamily="50" charset="-128"/>
                        <a:cs typeface="Meiryo UI" pitchFamily="50" charset="-128"/>
                      </a:endParaRPr>
                    </a:p>
                    <a:p>
                      <a:pPr marL="0" marR="0" lvl="0" indent="0" algn="l" defTabSz="914400" rtl="0" eaLnBrk="1" fontAlgn="base" latinLnBrk="0" hangingPunct="1">
                        <a:lnSpc>
                          <a:spcPct val="100000"/>
                        </a:lnSpc>
                        <a:spcBef>
                          <a:spcPts val="300"/>
                        </a:spcBef>
                        <a:spcAft>
                          <a:spcPct val="0"/>
                        </a:spcAft>
                        <a:buClrTx/>
                        <a:buSzTx/>
                        <a:buFontTx/>
                        <a:buNone/>
                        <a:tabLst/>
                      </a:pPr>
                      <a:r>
                        <a:rPr kumimoji="1" lang="ja-JP" altLang="en-US" sz="1200" b="0" i="0" u="none" strike="noStrike" cap="none" normalizeH="0" baseline="0" dirty="0" smtClean="0">
                          <a:ln>
                            <a:noFill/>
                          </a:ln>
                          <a:solidFill>
                            <a:srgbClr val="000000"/>
                          </a:solidFill>
                          <a:effectLst/>
                          <a:latin typeface="Meiryo UI" pitchFamily="50" charset="-128"/>
                          <a:ea typeface="Meiryo UI" pitchFamily="50" charset="-128"/>
                          <a:cs typeface="Meiryo UI" pitchFamily="50" charset="-128"/>
                        </a:rPr>
                        <a:t>　　　　公印</a:t>
                      </a:r>
                      <a:r>
                        <a:rPr kumimoji="1" lang="en-US" altLang="ja-JP" sz="1200" b="0" i="0" u="none" strike="noStrike" cap="none" normalizeH="0" baseline="0" dirty="0" smtClean="0">
                          <a:ln>
                            <a:noFill/>
                          </a:ln>
                          <a:solidFill>
                            <a:srgbClr val="000000"/>
                          </a:solidFill>
                          <a:effectLst/>
                          <a:latin typeface="Meiryo UI" pitchFamily="50" charset="-128"/>
                          <a:ea typeface="Meiryo UI" pitchFamily="50" charset="-128"/>
                          <a:cs typeface="Meiryo UI" pitchFamily="50" charset="-128"/>
                        </a:rPr>
                        <a:t>8</a:t>
                      </a:r>
                      <a:r>
                        <a:rPr kumimoji="1" lang="ja-JP" altLang="en-US" sz="1200" b="0" i="0" u="none" strike="noStrike" cap="none" normalizeH="0" baseline="0" dirty="0" smtClean="0">
                          <a:ln>
                            <a:noFill/>
                          </a:ln>
                          <a:solidFill>
                            <a:srgbClr val="000000"/>
                          </a:solidFill>
                          <a:effectLst/>
                          <a:latin typeface="Meiryo UI" pitchFamily="50" charset="-128"/>
                          <a:ea typeface="Meiryo UI" pitchFamily="50" charset="-128"/>
                          <a:cs typeface="Meiryo UI" pitchFamily="50" charset="-128"/>
                        </a:rPr>
                        <a:t>百万円、各種消耗品（ゴム印等）</a:t>
                      </a:r>
                      <a:r>
                        <a:rPr kumimoji="1" lang="en-US" altLang="ja-JP" sz="1200" b="0" i="0" u="none" strike="noStrike" cap="none" normalizeH="0" baseline="0" dirty="0" smtClean="0">
                          <a:ln>
                            <a:noFill/>
                          </a:ln>
                          <a:solidFill>
                            <a:srgbClr val="000000"/>
                          </a:solidFill>
                          <a:effectLst/>
                          <a:latin typeface="Meiryo UI" pitchFamily="50" charset="-128"/>
                          <a:ea typeface="Meiryo UI" pitchFamily="50" charset="-128"/>
                          <a:cs typeface="Meiryo UI" pitchFamily="50" charset="-128"/>
                        </a:rPr>
                        <a:t>27</a:t>
                      </a:r>
                      <a:r>
                        <a:rPr kumimoji="1" lang="ja-JP" altLang="en-US" sz="1200" b="0" i="0" u="none" strike="noStrike" cap="none" normalizeH="0" baseline="0" dirty="0" smtClean="0">
                          <a:ln>
                            <a:noFill/>
                          </a:ln>
                          <a:solidFill>
                            <a:srgbClr val="000000"/>
                          </a:solidFill>
                          <a:effectLst/>
                          <a:latin typeface="Meiryo UI" pitchFamily="50" charset="-128"/>
                          <a:ea typeface="Meiryo UI" pitchFamily="50" charset="-128"/>
                          <a:cs typeface="Meiryo UI" pitchFamily="50" charset="-128"/>
                        </a:rPr>
                        <a:t>百万円</a:t>
                      </a:r>
                      <a:r>
                        <a:rPr kumimoji="1" lang="ja-JP" altLang="en-US" sz="1600" b="1" i="0" u="none" strike="noStrike" cap="none" normalizeH="0" baseline="0" dirty="0" smtClean="0">
                          <a:ln>
                            <a:noFill/>
                          </a:ln>
                          <a:solidFill>
                            <a:srgbClr val="000000"/>
                          </a:solidFill>
                          <a:effectLst/>
                          <a:latin typeface="Meiryo UI" pitchFamily="50" charset="-128"/>
                          <a:ea typeface="Meiryo UI" pitchFamily="50" charset="-128"/>
                          <a:cs typeface="Meiryo UI" pitchFamily="50" charset="-128"/>
                        </a:rPr>
                        <a:t>　</a:t>
                      </a:r>
                      <a:endParaRPr kumimoji="1" lang="en-US" altLang="ja-JP" sz="1600" b="1" i="0" u="sng" strike="noStrike" cap="none" normalizeH="0" baseline="0" dirty="0" smtClean="0">
                        <a:ln>
                          <a:noFill/>
                        </a:ln>
                        <a:solidFill>
                          <a:srgbClr val="000000"/>
                        </a:solidFill>
                        <a:effectLst/>
                        <a:latin typeface="Meiryo UI" pitchFamily="50" charset="-128"/>
                        <a:ea typeface="Meiryo UI" pitchFamily="50" charset="-128"/>
                        <a:cs typeface="Meiryo UI" pitchFamily="50" charset="-128"/>
                      </a:endParaRPr>
                    </a:p>
                  </a:txBody>
                  <a:tcPr marL="91439" marR="91439" marT="45691" marB="45691"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bl>
          </a:graphicData>
        </a:graphic>
      </p:graphicFrame>
      <p:sp>
        <p:nvSpPr>
          <p:cNvPr id="8" name="正方形/長方形 7"/>
          <p:cNvSpPr/>
          <p:nvPr/>
        </p:nvSpPr>
        <p:spPr>
          <a:xfrm>
            <a:off x="-14649" y="0"/>
            <a:ext cx="9144000" cy="432000"/>
          </a:xfrm>
          <a:prstGeom prst="rect">
            <a:avLst/>
          </a:prstGeom>
          <a:gradFill>
            <a:gsLst>
              <a:gs pos="0">
                <a:schemeClr val="accent2">
                  <a:lumMod val="40000"/>
                  <a:lumOff val="60000"/>
                </a:schemeClr>
              </a:gs>
              <a:gs pos="50000">
                <a:schemeClr val="bg1"/>
              </a:gs>
              <a:gs pos="100000">
                <a:schemeClr val="accent2">
                  <a:lumMod val="40000"/>
                  <a:lumOff val="6000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r>
              <a:rPr lang="en-US" altLang="ja-JP" sz="2000" b="1" dirty="0" smtClean="0">
                <a:solidFill>
                  <a:prstClr val="black"/>
                </a:solidFill>
                <a:latin typeface="Meiryo UI" pitchFamily="50" charset="-128"/>
                <a:ea typeface="Meiryo UI" pitchFamily="50" charset="-128"/>
                <a:cs typeface="Meiryo UI" pitchFamily="50" charset="-128"/>
              </a:rPr>
              <a:t>3</a:t>
            </a:r>
            <a:r>
              <a:rPr lang="ja-JP" altLang="en-US" sz="2000" b="1" dirty="0" smtClean="0">
                <a:solidFill>
                  <a:prstClr val="black"/>
                </a:solidFill>
                <a:latin typeface="Meiryo UI" pitchFamily="50" charset="-128"/>
                <a:ea typeface="Meiryo UI" pitchFamily="50" charset="-128"/>
                <a:cs typeface="Meiryo UI" pitchFamily="50" charset="-128"/>
              </a:rPr>
              <a:t>　積算内訳</a:t>
            </a:r>
            <a:endParaRPr lang="ja-JP" altLang="en-US" sz="2000" b="1" dirty="0">
              <a:solidFill>
                <a:prstClr val="black"/>
              </a:solidFill>
              <a:latin typeface="Meiryo UI" pitchFamily="50" charset="-128"/>
              <a:ea typeface="Meiryo UI" pitchFamily="50" charset="-128"/>
              <a:cs typeface="Meiryo UI" pitchFamily="50" charset="-128"/>
            </a:endParaRPr>
          </a:p>
        </p:txBody>
      </p:sp>
      <p:sp>
        <p:nvSpPr>
          <p:cNvPr id="9" name="正方形/長方形 8"/>
          <p:cNvSpPr/>
          <p:nvPr/>
        </p:nvSpPr>
        <p:spPr>
          <a:xfrm>
            <a:off x="0" y="761504"/>
            <a:ext cx="4176464" cy="50405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altLang="ja-JP" sz="1600" b="1" dirty="0" smtClean="0">
              <a:solidFill>
                <a:schemeClr val="tx1"/>
              </a:solidFill>
              <a:latin typeface="Meiryo UI" pitchFamily="50" charset="-128"/>
              <a:ea typeface="Meiryo UI" pitchFamily="50" charset="-128"/>
              <a:cs typeface="Meiryo UI" pitchFamily="50" charset="-128"/>
            </a:endParaRPr>
          </a:p>
        </p:txBody>
      </p:sp>
      <p:sp>
        <p:nvSpPr>
          <p:cNvPr id="12" name="テキスト ボックス 11"/>
          <p:cNvSpPr txBox="1"/>
          <p:nvPr/>
        </p:nvSpPr>
        <p:spPr>
          <a:xfrm>
            <a:off x="-121196" y="476672"/>
            <a:ext cx="5217337" cy="384721"/>
          </a:xfrm>
          <a:prstGeom prst="rect">
            <a:avLst/>
          </a:prstGeom>
          <a:noFill/>
        </p:spPr>
        <p:txBody>
          <a:bodyPr wrap="square" rtlCol="0">
            <a:spAutoFit/>
          </a:bodyPr>
          <a:lstStyle/>
          <a:p>
            <a:r>
              <a:rPr lang="ja-JP" altLang="en-US" sz="1900" b="1"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（１）積算内訳（イニシャルコスト）</a:t>
            </a:r>
            <a:endParaRPr lang="en-US" altLang="ja-JP" sz="2000" b="1" dirty="0" smtClean="0">
              <a:solidFill>
                <a:prstClr val="black"/>
              </a:solidFill>
              <a:latin typeface="Meiryo UI" pitchFamily="50" charset="-128"/>
              <a:ea typeface="Meiryo UI" pitchFamily="50" charset="-128"/>
              <a:cs typeface="Meiryo UI" pitchFamily="50" charset="-128"/>
            </a:endParaRPr>
          </a:p>
        </p:txBody>
      </p:sp>
      <p:sp>
        <p:nvSpPr>
          <p:cNvPr id="13" name="正方形/長方形 27"/>
          <p:cNvSpPr>
            <a:spLocks noChangeArrowheads="1"/>
          </p:cNvSpPr>
          <p:nvPr/>
        </p:nvSpPr>
        <p:spPr bwMode="auto">
          <a:xfrm>
            <a:off x="8112125" y="6596063"/>
            <a:ext cx="1031875" cy="261937"/>
          </a:xfrm>
          <a:prstGeom prst="rect">
            <a:avLst/>
          </a:prstGeom>
          <a:noFill/>
          <a:ln w="9525">
            <a:noFill/>
            <a:miter lim="800000"/>
            <a:headEnd/>
            <a:tailEnd/>
          </a:ln>
        </p:spPr>
        <p:txBody>
          <a:bodyPr>
            <a:spAutoFit/>
          </a:bodyPr>
          <a:lstStyle/>
          <a:p>
            <a:pPr algn="r"/>
            <a:r>
              <a:rPr lang="ja-JP" altLang="en-US" sz="1100" b="1" dirty="0">
                <a:solidFill>
                  <a:srgbClr val="000000"/>
                </a:solidFill>
                <a:latin typeface="ＭＳ Ｐゴシック" charset="-128"/>
                <a:ea typeface="Meiryo UI" pitchFamily="50" charset="-128"/>
                <a:cs typeface="Meiryo UI" pitchFamily="50" charset="-128"/>
              </a:rPr>
              <a:t> </a:t>
            </a:r>
            <a:r>
              <a:rPr lang="ja-JP" altLang="en-US" sz="1100" b="1" dirty="0" smtClean="0">
                <a:solidFill>
                  <a:srgbClr val="000000"/>
                </a:solidFill>
                <a:latin typeface="ＭＳ Ｐゴシック" charset="-128"/>
                <a:ea typeface="Meiryo UI" pitchFamily="50" charset="-128"/>
                <a:cs typeface="Meiryo UI" pitchFamily="50" charset="-128"/>
              </a:rPr>
              <a:t>コスト</a:t>
            </a:r>
            <a:r>
              <a:rPr lang="en-US" altLang="ja-JP" sz="1100" b="1" dirty="0" smtClean="0">
                <a:solidFill>
                  <a:srgbClr val="000000"/>
                </a:solidFill>
                <a:latin typeface="ＭＳ Ｐゴシック" charset="-128"/>
                <a:ea typeface="Meiryo UI" pitchFamily="50" charset="-128"/>
                <a:cs typeface="Meiryo UI" pitchFamily="50" charset="-128"/>
              </a:rPr>
              <a:t>-</a:t>
            </a:r>
            <a:r>
              <a:rPr lang="ja-JP" altLang="en-US" sz="1100" b="1" dirty="0" smtClean="0">
                <a:solidFill>
                  <a:srgbClr val="000000"/>
                </a:solidFill>
                <a:latin typeface="ＭＳ Ｐゴシック" charset="-128"/>
                <a:ea typeface="Meiryo UI" pitchFamily="50" charset="-128"/>
                <a:cs typeface="Meiryo UI" pitchFamily="50" charset="-128"/>
              </a:rPr>
              <a:t>４</a:t>
            </a:r>
            <a:endParaRPr lang="ja-JP" altLang="en-US" sz="1200" b="1" dirty="0">
              <a:solidFill>
                <a:srgbClr val="000000"/>
              </a:solidFill>
              <a:latin typeface="ＭＳ Ｐゴシック" charset="-128"/>
              <a:ea typeface="Meiryo UI" pitchFamily="50" charset="-128"/>
              <a:cs typeface="Meiryo UI" pitchFamily="50" charset="-128"/>
            </a:endParaRPr>
          </a:p>
        </p:txBody>
      </p:sp>
    </p:spTree>
    <p:extLst>
      <p:ext uri="{BB962C8B-B14F-4D97-AF65-F5344CB8AC3E}">
        <p14:creationId xmlns="" xmlns:p14="http://schemas.microsoft.com/office/powerpoint/2010/main" val="1175831720"/>
      </p:ext>
    </p:extLst>
  </p:cSld>
  <p:clrMapOvr>
    <a:masterClrMapping/>
  </p:clrMapOvr>
  <p:timing>
    <p:tnLst>
      <p:par>
        <p:cTn id="1" dur="indefinite" restart="never" nodeType="tmRoot"/>
      </p:par>
    </p:tnLst>
  </p:timing>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 name="Group 20"/>
          <p:cNvGraphicFramePr>
            <a:graphicFrameLocks noGrp="1"/>
          </p:cNvGraphicFramePr>
          <p:nvPr>
            <p:extLst>
              <p:ext uri="{D42A27DB-BD31-4B8C-83A1-F6EECF244321}">
                <p14:modId xmlns="" xmlns:p14="http://schemas.microsoft.com/office/powerpoint/2010/main" val="2621018559"/>
              </p:ext>
            </p:extLst>
          </p:nvPr>
        </p:nvGraphicFramePr>
        <p:xfrm>
          <a:off x="190500" y="1427852"/>
          <a:ext cx="8822874" cy="3153497"/>
        </p:xfrm>
        <a:graphic>
          <a:graphicData uri="http://schemas.openxmlformats.org/drawingml/2006/table">
            <a:tbl>
              <a:tblPr/>
              <a:tblGrid>
                <a:gridCol w="306605"/>
                <a:gridCol w="1756354"/>
                <a:gridCol w="6759915"/>
              </a:tblGrid>
              <a:tr h="431865">
                <a:tc gridSpan="2">
                  <a:txBody>
                    <a:bodyPr/>
                    <a:lstStyle>
                      <a:lvl1pPr eaLnBrk="0" hangingPunct="0">
                        <a:spcBef>
                          <a:spcPct val="20000"/>
                        </a:spcBef>
                        <a:buFont typeface="Arial" charset="0"/>
                        <a:defRPr kumimoji="1" sz="2800">
                          <a:solidFill>
                            <a:schemeClr val="tx1"/>
                          </a:solidFill>
                          <a:latin typeface="Calibri" pitchFamily="34" charset="0"/>
                          <a:ea typeface="ＭＳ Ｐゴシック" charset="-128"/>
                        </a:defRPr>
                      </a:lvl1pPr>
                      <a:lvl2pPr marL="742950" indent="-285750" eaLnBrk="0" hangingPunct="0">
                        <a:spcBef>
                          <a:spcPct val="20000"/>
                        </a:spcBef>
                        <a:buFont typeface="Arial" charset="0"/>
                        <a:defRPr kumimoji="1" sz="2400">
                          <a:solidFill>
                            <a:schemeClr val="tx1"/>
                          </a:solidFill>
                          <a:latin typeface="Calibri" pitchFamily="34" charset="0"/>
                          <a:ea typeface="ＭＳ Ｐゴシック" charset="-128"/>
                        </a:defRPr>
                      </a:lvl2pPr>
                      <a:lvl3pPr marL="1143000" indent="-228600" eaLnBrk="0" hangingPunct="0">
                        <a:spcBef>
                          <a:spcPct val="20000"/>
                        </a:spcBef>
                        <a:buFont typeface="Arial" charset="0"/>
                        <a:defRPr kumimoji="1" sz="2000">
                          <a:solidFill>
                            <a:schemeClr val="tx1"/>
                          </a:solidFill>
                          <a:latin typeface="Calibri" pitchFamily="34" charset="0"/>
                          <a:ea typeface="ＭＳ Ｐゴシック" charset="-128"/>
                        </a:defRPr>
                      </a:lvl3pPr>
                      <a:lvl4pPr marL="1600200" indent="-228600" eaLnBrk="0" hangingPunct="0">
                        <a:spcBef>
                          <a:spcPct val="20000"/>
                        </a:spcBef>
                        <a:buFont typeface="Arial" charset="0"/>
                        <a:defRPr kumimoji="1">
                          <a:solidFill>
                            <a:schemeClr val="tx1"/>
                          </a:solidFill>
                          <a:latin typeface="Calibri" pitchFamily="34" charset="0"/>
                          <a:ea typeface="ＭＳ Ｐゴシック" charset="-128"/>
                        </a:defRPr>
                      </a:lvl4pPr>
                      <a:lvl5pPr marL="2057400" indent="-228600" eaLnBrk="0" hangingPunct="0">
                        <a:spcBef>
                          <a:spcPct val="20000"/>
                        </a:spcBef>
                        <a:buFont typeface="Arial" charset="0"/>
                        <a:defRPr kumimoji="1">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defRPr kumimoji="1">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defRPr kumimoji="1">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defRPr kumimoji="1">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defRPr kumimoji="1">
                          <a:solidFill>
                            <a:schemeClr val="tx1"/>
                          </a:solidFill>
                          <a:latin typeface="Calibri" pitchFamily="34" charset="0"/>
                          <a:ea typeface="ＭＳ Ｐゴシック"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600" b="1" i="0" u="none" strike="noStrike" cap="none" normalizeH="0" baseline="0" dirty="0" smtClean="0">
                          <a:ln>
                            <a:noFill/>
                          </a:ln>
                          <a:solidFill>
                            <a:srgbClr val="FFFFFF"/>
                          </a:solidFill>
                          <a:effectLst/>
                          <a:latin typeface="Meiryo UI" pitchFamily="50" charset="-128"/>
                          <a:ea typeface="Meiryo UI" pitchFamily="50" charset="-128"/>
                          <a:cs typeface="Meiryo UI" pitchFamily="50" charset="-128"/>
                        </a:rPr>
                        <a:t>項　　　目　　</a:t>
                      </a:r>
                    </a:p>
                  </a:txBody>
                  <a:tcPr marL="91439" marR="91439" marT="45681" marB="45681"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953735"/>
                    </a:solidFill>
                  </a:tcPr>
                </a:tc>
                <a:tc hMerge="1">
                  <a:txBody>
                    <a:bodyPr/>
                    <a:lstStyle/>
                    <a:p>
                      <a:endParaRPr kumimoji="1" lang="ja-JP" altLang="en-US"/>
                    </a:p>
                  </a:txBody>
                  <a:tcPr/>
                </a:tc>
                <a:tc>
                  <a:txBody>
                    <a:bodyPr/>
                    <a:lstStyle>
                      <a:lvl1pPr eaLnBrk="0" hangingPunct="0">
                        <a:spcBef>
                          <a:spcPct val="20000"/>
                        </a:spcBef>
                        <a:buFont typeface="Arial" charset="0"/>
                        <a:defRPr kumimoji="1" sz="2800">
                          <a:solidFill>
                            <a:schemeClr val="tx1"/>
                          </a:solidFill>
                          <a:latin typeface="Calibri" pitchFamily="34" charset="0"/>
                          <a:ea typeface="ＭＳ Ｐゴシック" charset="-128"/>
                        </a:defRPr>
                      </a:lvl1pPr>
                      <a:lvl2pPr marL="742950" indent="-285750" eaLnBrk="0" hangingPunct="0">
                        <a:spcBef>
                          <a:spcPct val="20000"/>
                        </a:spcBef>
                        <a:buFont typeface="Arial" charset="0"/>
                        <a:defRPr kumimoji="1" sz="2400">
                          <a:solidFill>
                            <a:schemeClr val="tx1"/>
                          </a:solidFill>
                          <a:latin typeface="Calibri" pitchFamily="34" charset="0"/>
                          <a:ea typeface="ＭＳ Ｐゴシック" charset="-128"/>
                        </a:defRPr>
                      </a:lvl2pPr>
                      <a:lvl3pPr marL="1143000" indent="-228600" eaLnBrk="0" hangingPunct="0">
                        <a:spcBef>
                          <a:spcPct val="20000"/>
                        </a:spcBef>
                        <a:buFont typeface="Arial" charset="0"/>
                        <a:defRPr kumimoji="1" sz="2000">
                          <a:solidFill>
                            <a:schemeClr val="tx1"/>
                          </a:solidFill>
                          <a:latin typeface="Calibri" pitchFamily="34" charset="0"/>
                          <a:ea typeface="ＭＳ Ｐゴシック" charset="-128"/>
                        </a:defRPr>
                      </a:lvl3pPr>
                      <a:lvl4pPr marL="1600200" indent="-228600" eaLnBrk="0" hangingPunct="0">
                        <a:spcBef>
                          <a:spcPct val="20000"/>
                        </a:spcBef>
                        <a:buFont typeface="Arial" charset="0"/>
                        <a:defRPr kumimoji="1">
                          <a:solidFill>
                            <a:schemeClr val="tx1"/>
                          </a:solidFill>
                          <a:latin typeface="Calibri" pitchFamily="34" charset="0"/>
                          <a:ea typeface="ＭＳ Ｐゴシック" charset="-128"/>
                        </a:defRPr>
                      </a:lvl4pPr>
                      <a:lvl5pPr marL="2057400" indent="-228600" eaLnBrk="0" hangingPunct="0">
                        <a:spcBef>
                          <a:spcPct val="20000"/>
                        </a:spcBef>
                        <a:buFont typeface="Arial" charset="0"/>
                        <a:defRPr kumimoji="1">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defRPr kumimoji="1">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defRPr kumimoji="1">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defRPr kumimoji="1">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defRPr kumimoji="1">
                          <a:solidFill>
                            <a:schemeClr val="tx1"/>
                          </a:solidFill>
                          <a:latin typeface="Calibri" pitchFamily="34" charset="0"/>
                          <a:ea typeface="ＭＳ Ｐゴシック"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600" b="1" i="0" u="none" strike="noStrike" cap="none" normalizeH="0" baseline="0" dirty="0" smtClean="0">
                          <a:ln>
                            <a:noFill/>
                          </a:ln>
                          <a:solidFill>
                            <a:srgbClr val="FFFFFF"/>
                          </a:solidFill>
                          <a:effectLst/>
                          <a:latin typeface="Meiryo UI" pitchFamily="50" charset="-128"/>
                          <a:ea typeface="Meiryo UI" pitchFamily="50" charset="-128"/>
                          <a:cs typeface="Meiryo UI" pitchFamily="50" charset="-128"/>
                        </a:rPr>
                        <a:t>積　算　根　拠　　　　</a:t>
                      </a:r>
                    </a:p>
                  </a:txBody>
                  <a:tcPr marL="91439" marR="91439" marT="45681" marB="45681"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953735"/>
                    </a:solidFill>
                  </a:tcPr>
                </a:tc>
              </a:tr>
              <a:tr h="2496435">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800" b="1" i="0" u="none" strike="noStrike" cap="none" normalizeH="0" baseline="0" dirty="0" smtClean="0">
                          <a:ln>
                            <a:noFill/>
                          </a:ln>
                          <a:solidFill>
                            <a:srgbClr val="000000"/>
                          </a:solidFill>
                          <a:effectLst/>
                          <a:latin typeface="メイリオ" pitchFamily="50" charset="-128"/>
                          <a:ea typeface="メイリオ" pitchFamily="50" charset="-128"/>
                          <a:cs typeface="メイリオ" pitchFamily="50" charset="-128"/>
                        </a:rPr>
                        <a:t>ランニングコスト</a:t>
                      </a:r>
                    </a:p>
                  </a:txBody>
                  <a:tcPr marL="91439" marR="91439" marT="45681" marB="45681" vert="eaVert"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99"/>
                    </a:solidFill>
                  </a:tcPr>
                </a:tc>
                <a:tc>
                  <a:txBody>
                    <a:bodyPr/>
                    <a:lstStyle>
                      <a:lvl1pPr eaLnBrk="0" hangingPunct="0">
                        <a:spcBef>
                          <a:spcPct val="20000"/>
                        </a:spcBef>
                        <a:buFont typeface="Arial" charset="0"/>
                        <a:defRPr kumimoji="1" sz="2800">
                          <a:solidFill>
                            <a:schemeClr val="tx1"/>
                          </a:solidFill>
                          <a:latin typeface="Calibri" pitchFamily="34" charset="0"/>
                          <a:ea typeface="ＭＳ Ｐゴシック" charset="-128"/>
                        </a:defRPr>
                      </a:lvl1pPr>
                      <a:lvl2pPr marL="742950" indent="-285750" eaLnBrk="0" hangingPunct="0">
                        <a:spcBef>
                          <a:spcPct val="20000"/>
                        </a:spcBef>
                        <a:buFont typeface="Arial" charset="0"/>
                        <a:defRPr kumimoji="1" sz="2400">
                          <a:solidFill>
                            <a:schemeClr val="tx1"/>
                          </a:solidFill>
                          <a:latin typeface="Calibri" pitchFamily="34" charset="0"/>
                          <a:ea typeface="ＭＳ Ｐゴシック" charset="-128"/>
                        </a:defRPr>
                      </a:lvl2pPr>
                      <a:lvl3pPr marL="1143000" indent="-228600" eaLnBrk="0" hangingPunct="0">
                        <a:spcBef>
                          <a:spcPct val="20000"/>
                        </a:spcBef>
                        <a:buFont typeface="Arial" charset="0"/>
                        <a:defRPr kumimoji="1" sz="2000">
                          <a:solidFill>
                            <a:schemeClr val="tx1"/>
                          </a:solidFill>
                          <a:latin typeface="Calibri" pitchFamily="34" charset="0"/>
                          <a:ea typeface="ＭＳ Ｐゴシック" charset="-128"/>
                        </a:defRPr>
                      </a:lvl3pPr>
                      <a:lvl4pPr marL="1600200" indent="-228600" eaLnBrk="0" hangingPunct="0">
                        <a:spcBef>
                          <a:spcPct val="20000"/>
                        </a:spcBef>
                        <a:buFont typeface="Arial" charset="0"/>
                        <a:defRPr kumimoji="1">
                          <a:solidFill>
                            <a:schemeClr val="tx1"/>
                          </a:solidFill>
                          <a:latin typeface="Calibri" pitchFamily="34" charset="0"/>
                          <a:ea typeface="ＭＳ Ｐゴシック" charset="-128"/>
                        </a:defRPr>
                      </a:lvl4pPr>
                      <a:lvl5pPr marL="2057400" indent="-228600" eaLnBrk="0" hangingPunct="0">
                        <a:spcBef>
                          <a:spcPct val="20000"/>
                        </a:spcBef>
                        <a:buFont typeface="Arial" charset="0"/>
                        <a:defRPr kumimoji="1">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defRPr kumimoji="1">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defRPr kumimoji="1">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defRPr kumimoji="1">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defRPr kumimoji="1">
                          <a:solidFill>
                            <a:schemeClr val="tx1"/>
                          </a:solidFill>
                          <a:latin typeface="Calibri" pitchFamily="34" charset="0"/>
                          <a:ea typeface="ＭＳ Ｐゴシック"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ja-JP" altLang="en-US" sz="1600" b="1" i="0" u="none" strike="noStrike" cap="none" normalizeH="0" baseline="0" dirty="0" smtClean="0">
                          <a:ln>
                            <a:noFill/>
                          </a:ln>
                          <a:solidFill>
                            <a:srgbClr val="000000"/>
                          </a:solidFill>
                          <a:effectLst/>
                          <a:latin typeface="Meiryo UI" pitchFamily="50" charset="-128"/>
                          <a:ea typeface="Meiryo UI" pitchFamily="50" charset="-128"/>
                          <a:cs typeface="Meiryo UI" pitchFamily="50" charset="-128"/>
                        </a:rPr>
                        <a:t>システム運用経費</a:t>
                      </a:r>
                    </a:p>
                  </a:txBody>
                  <a:tcPr marL="91439" marR="91439" marT="45680" marB="4568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eaLnBrk="0" hangingPunct="0">
                        <a:spcBef>
                          <a:spcPct val="20000"/>
                        </a:spcBef>
                        <a:buFont typeface="Arial" charset="0"/>
                        <a:defRPr kumimoji="1" sz="2800">
                          <a:solidFill>
                            <a:schemeClr val="tx1"/>
                          </a:solidFill>
                          <a:latin typeface="Calibri" pitchFamily="34" charset="0"/>
                          <a:ea typeface="ＭＳ Ｐゴシック" charset="-128"/>
                        </a:defRPr>
                      </a:lvl1pPr>
                      <a:lvl2pPr marL="742950" indent="-285750" eaLnBrk="0" hangingPunct="0">
                        <a:spcBef>
                          <a:spcPct val="20000"/>
                        </a:spcBef>
                        <a:buFont typeface="Arial" charset="0"/>
                        <a:defRPr kumimoji="1" sz="2400">
                          <a:solidFill>
                            <a:schemeClr val="tx1"/>
                          </a:solidFill>
                          <a:latin typeface="Calibri" pitchFamily="34" charset="0"/>
                          <a:ea typeface="ＭＳ Ｐゴシック" charset="-128"/>
                        </a:defRPr>
                      </a:lvl2pPr>
                      <a:lvl3pPr marL="1143000" indent="-228600" eaLnBrk="0" hangingPunct="0">
                        <a:spcBef>
                          <a:spcPct val="20000"/>
                        </a:spcBef>
                        <a:buFont typeface="Arial" charset="0"/>
                        <a:defRPr kumimoji="1" sz="2000">
                          <a:solidFill>
                            <a:schemeClr val="tx1"/>
                          </a:solidFill>
                          <a:latin typeface="Calibri" pitchFamily="34" charset="0"/>
                          <a:ea typeface="ＭＳ Ｐゴシック" charset="-128"/>
                        </a:defRPr>
                      </a:lvl3pPr>
                      <a:lvl4pPr marL="1600200" indent="-228600" eaLnBrk="0" hangingPunct="0">
                        <a:spcBef>
                          <a:spcPct val="20000"/>
                        </a:spcBef>
                        <a:buFont typeface="Arial" charset="0"/>
                        <a:defRPr kumimoji="1">
                          <a:solidFill>
                            <a:schemeClr val="tx1"/>
                          </a:solidFill>
                          <a:latin typeface="Calibri" pitchFamily="34" charset="0"/>
                          <a:ea typeface="ＭＳ Ｐゴシック" charset="-128"/>
                        </a:defRPr>
                      </a:lvl4pPr>
                      <a:lvl5pPr marL="2057400" indent="-228600" eaLnBrk="0" hangingPunct="0">
                        <a:spcBef>
                          <a:spcPct val="20000"/>
                        </a:spcBef>
                        <a:buFont typeface="Arial" charset="0"/>
                        <a:defRPr kumimoji="1">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defRPr kumimoji="1">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defRPr kumimoji="1">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defRPr kumimoji="1">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defRPr kumimoji="1">
                          <a:solidFill>
                            <a:schemeClr val="tx1"/>
                          </a:solidFill>
                          <a:latin typeface="Calibri" pitchFamily="34" charset="0"/>
                          <a:ea typeface="ＭＳ Ｐゴシック" charset="-128"/>
                        </a:defRPr>
                      </a:lvl9pPr>
                    </a:lstStyle>
                    <a:p>
                      <a:pPr marL="0" marR="0" lvl="0" indent="0" algn="l" defTabSz="914400" rtl="0" eaLnBrk="0" fontAlgn="base" latinLnBrk="0" hangingPunct="0">
                        <a:lnSpc>
                          <a:spcPct val="100000"/>
                        </a:lnSpc>
                        <a:spcBef>
                          <a:spcPct val="20000"/>
                        </a:spcBef>
                        <a:spcAft>
                          <a:spcPct val="0"/>
                        </a:spcAft>
                        <a:buClrTx/>
                        <a:buSzTx/>
                        <a:buFont typeface="Arial" charset="0"/>
                        <a:buNone/>
                        <a:tabLst/>
                      </a:pPr>
                      <a:r>
                        <a:rPr kumimoji="1" lang="ja-JP" altLang="en-US" sz="1600" b="1" i="0" u="none" strike="noStrike" cap="none" normalizeH="0" baseline="0" dirty="0" smtClean="0">
                          <a:ln>
                            <a:noFill/>
                          </a:ln>
                          <a:solidFill>
                            <a:srgbClr val="000000"/>
                          </a:solidFill>
                          <a:effectLst/>
                          <a:latin typeface="HGｺﾞｼｯｸM" pitchFamily="49" charset="-128"/>
                          <a:ea typeface="HGｺﾞｼｯｸM" pitchFamily="49" charset="-128"/>
                          <a:cs typeface="Meiryo UI" pitchFamily="50" charset="-128"/>
                        </a:rPr>
                        <a:t>◆基幹システム（増加分）</a:t>
                      </a:r>
                      <a:r>
                        <a:rPr kumimoji="1" lang="en-US" altLang="ja-JP" sz="1200" b="0" i="0" u="none" strike="noStrike" cap="none" normalizeH="0" baseline="0" dirty="0" smtClean="0">
                          <a:ln>
                            <a:noFill/>
                          </a:ln>
                          <a:solidFill>
                            <a:srgbClr val="000000"/>
                          </a:solidFill>
                          <a:effectLst/>
                          <a:latin typeface="HGｺﾞｼｯｸM" pitchFamily="49" charset="-128"/>
                          <a:ea typeface="HGｺﾞｼｯｸM" pitchFamily="49" charset="-128"/>
                          <a:cs typeface="Meiryo UI" pitchFamily="50" charset="-128"/>
                        </a:rPr>
                        <a:t>(</a:t>
                      </a:r>
                      <a:r>
                        <a:rPr kumimoji="1" lang="ja-JP" altLang="en-US" sz="1200" b="0" i="0" u="none" strike="noStrike" cap="none" normalizeH="0" baseline="0" dirty="0" smtClean="0">
                          <a:ln>
                            <a:noFill/>
                          </a:ln>
                          <a:solidFill>
                            <a:schemeClr val="tx1"/>
                          </a:solidFill>
                          <a:effectLst/>
                          <a:latin typeface="Meiryo UI" pitchFamily="50" charset="-128"/>
                          <a:ea typeface="Meiryo UI" pitchFamily="50" charset="-128"/>
                          <a:cs typeface="Meiryo UI" pitchFamily="50" charset="-128"/>
                        </a:rPr>
                        <a:t>大阪市情報通信ネットワーク、税務事務システムなど</a:t>
                      </a:r>
                      <a:r>
                        <a:rPr kumimoji="1" lang="en-US" altLang="ja-JP" sz="1200" b="0" i="0" u="none" strike="noStrike" cap="none" normalizeH="0" baseline="0" dirty="0" smtClean="0">
                          <a:ln>
                            <a:noFill/>
                          </a:ln>
                          <a:solidFill>
                            <a:schemeClr val="tx1"/>
                          </a:solidFill>
                          <a:effectLst/>
                          <a:latin typeface="Meiryo UI" pitchFamily="50" charset="-128"/>
                          <a:ea typeface="Meiryo UI" pitchFamily="50" charset="-128"/>
                          <a:cs typeface="Meiryo UI" pitchFamily="50" charset="-128"/>
                        </a:rPr>
                        <a:t>)</a:t>
                      </a:r>
                      <a:r>
                        <a:rPr kumimoji="1" lang="ja-JP" altLang="en-US" sz="1200" b="1" i="0" u="none" strike="noStrike" cap="none" normalizeH="0" baseline="0" dirty="0" smtClean="0">
                          <a:ln>
                            <a:noFill/>
                          </a:ln>
                          <a:solidFill>
                            <a:srgbClr val="000000"/>
                          </a:solidFill>
                          <a:effectLst/>
                          <a:latin typeface="Meiryo UI" pitchFamily="50" charset="-128"/>
                          <a:ea typeface="Meiryo UI" pitchFamily="50" charset="-128"/>
                          <a:cs typeface="Meiryo UI" pitchFamily="50" charset="-128"/>
                        </a:rPr>
                        <a:t>　</a:t>
                      </a:r>
                      <a:r>
                        <a:rPr kumimoji="1" lang="ja-JP" altLang="en-US" sz="1600" b="1" i="0" u="none" strike="noStrike" cap="none" normalizeH="0" baseline="0" dirty="0" smtClean="0">
                          <a:ln>
                            <a:noFill/>
                          </a:ln>
                          <a:solidFill>
                            <a:srgbClr val="000000"/>
                          </a:solidFill>
                          <a:effectLst/>
                          <a:latin typeface="HGｺﾞｼｯｸM" pitchFamily="49" charset="-128"/>
                          <a:ea typeface="HGｺﾞｼｯｸM" pitchFamily="49" charset="-128"/>
                          <a:cs typeface="Meiryo UI" pitchFamily="50" charset="-128"/>
                        </a:rPr>
                        <a:t>　</a:t>
                      </a:r>
                      <a:endParaRPr kumimoji="1" lang="en-US" altLang="ja-JP" sz="1600" b="1" i="0" u="none" strike="noStrike" cap="none" normalizeH="0" baseline="0" dirty="0" smtClean="0">
                        <a:ln>
                          <a:noFill/>
                        </a:ln>
                        <a:solidFill>
                          <a:srgbClr val="000000"/>
                        </a:solidFill>
                        <a:effectLst/>
                        <a:latin typeface="HGｺﾞｼｯｸM" pitchFamily="49" charset="-128"/>
                        <a:ea typeface="HGｺﾞｼｯｸM" pitchFamily="49" charset="-128"/>
                        <a:cs typeface="Meiryo UI" pitchFamily="50" charset="-128"/>
                      </a:endParaRPr>
                    </a:p>
                    <a:p>
                      <a:pPr marL="0" marR="0" lvl="0" indent="0" algn="l" defTabSz="914400" rtl="0" eaLnBrk="0" fontAlgn="base" latinLnBrk="0" hangingPunct="0">
                        <a:lnSpc>
                          <a:spcPct val="100000"/>
                        </a:lnSpc>
                        <a:spcBef>
                          <a:spcPct val="20000"/>
                        </a:spcBef>
                        <a:spcAft>
                          <a:spcPct val="0"/>
                        </a:spcAft>
                        <a:buClrTx/>
                        <a:buSzTx/>
                        <a:buFont typeface="Arial" charset="0"/>
                        <a:buNone/>
                        <a:tabLst/>
                      </a:pPr>
                      <a:r>
                        <a:rPr kumimoji="1" lang="ja-JP" altLang="en-US" sz="1600" b="1" i="0" u="none" strike="noStrike" cap="none" normalizeH="0" baseline="0" dirty="0" smtClean="0">
                          <a:ln>
                            <a:noFill/>
                          </a:ln>
                          <a:solidFill>
                            <a:srgbClr val="000000"/>
                          </a:solidFill>
                          <a:effectLst/>
                          <a:latin typeface="HGｺﾞｼｯｸM" pitchFamily="49" charset="-128"/>
                          <a:ea typeface="HGｺﾞｼｯｸM" pitchFamily="49" charset="-128"/>
                          <a:cs typeface="Meiryo UI" pitchFamily="50" charset="-128"/>
                        </a:rPr>
                        <a:t>　　　　　　　　　　　　　　　　　　　　　　</a:t>
                      </a:r>
                      <a:r>
                        <a:rPr kumimoji="1" lang="ja-JP" altLang="en-US" sz="1600" b="1" i="0" u="sng" strike="noStrike" cap="none" normalizeH="0" baseline="0" dirty="0" smtClean="0">
                          <a:ln>
                            <a:noFill/>
                          </a:ln>
                          <a:solidFill>
                            <a:srgbClr val="000000"/>
                          </a:solidFill>
                          <a:effectLst/>
                          <a:latin typeface="Meiryo UI" pitchFamily="50" charset="-128"/>
                          <a:ea typeface="Meiryo UI" pitchFamily="50" charset="-128"/>
                          <a:cs typeface="Meiryo UI" pitchFamily="50" charset="-128"/>
                        </a:rPr>
                        <a:t>２</a:t>
                      </a:r>
                      <a:r>
                        <a:rPr kumimoji="1" lang="ja-JP" altLang="en-US" sz="1600" b="1" i="0" u="sng" strike="noStrike" cap="none" normalizeH="0" baseline="0" dirty="0" smtClean="0">
                          <a:ln>
                            <a:noFill/>
                          </a:ln>
                          <a:solidFill>
                            <a:schemeClr val="tx1"/>
                          </a:solidFill>
                          <a:effectLst/>
                          <a:latin typeface="Meiryo UI" pitchFamily="50" charset="-128"/>
                          <a:ea typeface="Meiryo UI" pitchFamily="50" charset="-128"/>
                          <a:cs typeface="Meiryo UI" pitchFamily="50" charset="-128"/>
                        </a:rPr>
                        <a:t>億円</a:t>
                      </a:r>
                      <a:r>
                        <a:rPr kumimoji="1" lang="ja-JP" altLang="en-US" sz="1800" b="1" i="0" u="none" strike="noStrike" cap="none" normalizeH="0" baseline="0" dirty="0" smtClean="0">
                          <a:ln>
                            <a:noFill/>
                          </a:ln>
                          <a:solidFill>
                            <a:srgbClr val="000000"/>
                          </a:solidFill>
                          <a:effectLst/>
                          <a:latin typeface="Meiryo UI" pitchFamily="50" charset="-128"/>
                          <a:ea typeface="Meiryo UI" pitchFamily="50" charset="-128"/>
                          <a:cs typeface="Meiryo UI" pitchFamily="50" charset="-128"/>
                        </a:rPr>
                        <a:t>　　　　　　　 　</a:t>
                      </a:r>
                      <a:r>
                        <a:rPr kumimoji="1" lang="ja-JP" altLang="en-US" sz="1800" b="1" i="0" u="none" strike="noStrike" cap="none" normalizeH="0" baseline="0" dirty="0" smtClean="0">
                          <a:ln>
                            <a:noFill/>
                          </a:ln>
                          <a:solidFill>
                            <a:schemeClr val="tx1"/>
                          </a:solidFill>
                          <a:effectLst/>
                          <a:latin typeface="Meiryo UI" pitchFamily="50" charset="-128"/>
                          <a:ea typeface="Meiryo UI" pitchFamily="50" charset="-128"/>
                          <a:cs typeface="Meiryo UI" pitchFamily="50" charset="-128"/>
                        </a:rPr>
                        <a:t>　   </a:t>
                      </a:r>
                      <a:r>
                        <a:rPr kumimoji="1" lang="ja-JP" altLang="en-US" sz="1800" b="0" i="0" u="sng" strike="noStrike" cap="none" normalizeH="0" baseline="0" dirty="0" smtClean="0">
                          <a:ln>
                            <a:noFill/>
                          </a:ln>
                          <a:solidFill>
                            <a:schemeClr val="tx1"/>
                          </a:solidFill>
                          <a:effectLst/>
                          <a:latin typeface="Meiryo UI" pitchFamily="50" charset="-128"/>
                          <a:ea typeface="Meiryo UI" pitchFamily="50" charset="-128"/>
                          <a:cs typeface="Meiryo UI" pitchFamily="50" charset="-128"/>
                        </a:rPr>
                        <a:t>　</a:t>
                      </a:r>
                      <a:r>
                        <a:rPr kumimoji="1" lang="ja-JP" altLang="en-US" sz="1800" b="1" i="0" u="none" strike="noStrike" cap="none" normalizeH="0" baseline="0" dirty="0" smtClean="0">
                          <a:ln>
                            <a:noFill/>
                          </a:ln>
                          <a:solidFill>
                            <a:schemeClr val="tx1"/>
                          </a:solidFill>
                          <a:effectLst/>
                          <a:latin typeface="Meiryo UI" pitchFamily="50" charset="-128"/>
                          <a:ea typeface="Meiryo UI" pitchFamily="50" charset="-128"/>
                          <a:cs typeface="Meiryo UI" pitchFamily="50" charset="-128"/>
                        </a:rPr>
                        <a:t>　　　　　　　　　　 　　 　</a:t>
                      </a:r>
                      <a:endParaRPr kumimoji="1" lang="ja-JP" altLang="en-US" sz="1800" b="0" i="0" u="sng" strike="noStrike" cap="none" normalizeH="0" baseline="0" dirty="0" smtClean="0">
                        <a:ln>
                          <a:noFill/>
                        </a:ln>
                        <a:solidFill>
                          <a:schemeClr val="tx1"/>
                        </a:solidFill>
                        <a:effectLst/>
                        <a:latin typeface="Meiryo UI" pitchFamily="50" charset="-128"/>
                        <a:ea typeface="Meiryo UI" pitchFamily="50" charset="-128"/>
                        <a:cs typeface="Meiryo UI" pitchFamily="50" charset="-128"/>
                      </a:endParaRPr>
                    </a:p>
                    <a:p>
                      <a:pPr marL="0" marR="0" lvl="0" indent="0" algn="l" defTabSz="914400" rtl="0" eaLnBrk="1" fontAlgn="base" latinLnBrk="0" hangingPunct="1">
                        <a:lnSpc>
                          <a:spcPct val="100000"/>
                        </a:lnSpc>
                        <a:spcBef>
                          <a:spcPts val="300"/>
                        </a:spcBef>
                        <a:spcAft>
                          <a:spcPct val="0"/>
                        </a:spcAft>
                        <a:buClrTx/>
                        <a:buSzTx/>
                        <a:buFontTx/>
                        <a:buNone/>
                        <a:tabLst/>
                      </a:pPr>
                      <a:r>
                        <a:rPr kumimoji="1" lang="ja-JP" altLang="en-US" sz="1200" b="0" i="0" u="none" strike="noStrike" cap="none" normalizeH="0" baseline="0" dirty="0" smtClean="0">
                          <a:ln>
                            <a:noFill/>
                          </a:ln>
                          <a:solidFill>
                            <a:schemeClr val="tx1"/>
                          </a:solidFill>
                          <a:effectLst/>
                          <a:latin typeface="Meiryo UI" pitchFamily="50" charset="-128"/>
                          <a:ea typeface="Meiryo UI" pitchFamily="50" charset="-128"/>
                          <a:cs typeface="Meiryo UI" pitchFamily="50" charset="-128"/>
                        </a:rPr>
                        <a:t>　 ○システム改修後運用経費（</a:t>
                      </a:r>
                      <a:r>
                        <a:rPr kumimoji="1" lang="en-US" altLang="ja-JP" sz="1200" b="0" i="0" u="none" strike="noStrike" cap="none" normalizeH="0" baseline="0" dirty="0" smtClean="0">
                          <a:ln>
                            <a:noFill/>
                          </a:ln>
                          <a:solidFill>
                            <a:schemeClr val="tx1"/>
                          </a:solidFill>
                          <a:effectLst/>
                          <a:latin typeface="Meiryo UI" pitchFamily="50" charset="-128"/>
                          <a:ea typeface="Meiryo UI" pitchFamily="50" charset="-128"/>
                          <a:cs typeface="Meiryo UI" pitchFamily="50" charset="-128"/>
                        </a:rPr>
                        <a:t>29</a:t>
                      </a:r>
                      <a:r>
                        <a:rPr kumimoji="1" lang="ja-JP" altLang="en-US" sz="1200" b="0" i="0" u="none" strike="noStrike" cap="none" normalizeH="0" baseline="0" dirty="0" smtClean="0">
                          <a:ln>
                            <a:noFill/>
                          </a:ln>
                          <a:solidFill>
                            <a:schemeClr val="tx1"/>
                          </a:solidFill>
                          <a:effectLst/>
                          <a:latin typeface="Meiryo UI" pitchFamily="50" charset="-128"/>
                          <a:ea typeface="Meiryo UI" pitchFamily="50" charset="-128"/>
                          <a:cs typeface="Meiryo UI" pitchFamily="50" charset="-128"/>
                        </a:rPr>
                        <a:t>億円）－現行運用経費（</a:t>
                      </a:r>
                      <a:r>
                        <a:rPr kumimoji="1" lang="en-US" altLang="ja-JP" sz="1200" b="0" i="0" u="none" strike="noStrike" cap="none" normalizeH="0" baseline="0" dirty="0" smtClean="0">
                          <a:ln>
                            <a:noFill/>
                          </a:ln>
                          <a:solidFill>
                            <a:schemeClr val="tx1"/>
                          </a:solidFill>
                          <a:effectLst/>
                          <a:latin typeface="Meiryo UI" pitchFamily="50" charset="-128"/>
                          <a:ea typeface="Meiryo UI" pitchFamily="50" charset="-128"/>
                          <a:cs typeface="Meiryo UI" pitchFamily="50" charset="-128"/>
                        </a:rPr>
                        <a:t>27</a:t>
                      </a:r>
                      <a:r>
                        <a:rPr kumimoji="1" lang="ja-JP" altLang="en-US" sz="1200" b="0" i="0" u="none" strike="noStrike" cap="none" normalizeH="0" baseline="0" dirty="0" smtClean="0">
                          <a:ln>
                            <a:noFill/>
                          </a:ln>
                          <a:solidFill>
                            <a:schemeClr val="tx1"/>
                          </a:solidFill>
                          <a:effectLst/>
                          <a:latin typeface="Meiryo UI" pitchFamily="50" charset="-128"/>
                          <a:ea typeface="Meiryo UI" pitchFamily="50" charset="-128"/>
                          <a:cs typeface="Meiryo UI" pitchFamily="50" charset="-128"/>
                        </a:rPr>
                        <a:t>億円）　＝　</a:t>
                      </a:r>
                      <a:r>
                        <a:rPr kumimoji="1" lang="en-US" altLang="ja-JP" sz="1200" b="0" i="0" u="none" strike="noStrike" cap="none" normalizeH="0" baseline="0" dirty="0" smtClean="0">
                          <a:ln>
                            <a:noFill/>
                          </a:ln>
                          <a:solidFill>
                            <a:schemeClr val="tx1"/>
                          </a:solidFill>
                          <a:effectLst/>
                          <a:latin typeface="Meiryo UI" pitchFamily="50" charset="-128"/>
                          <a:ea typeface="Meiryo UI" pitchFamily="50" charset="-128"/>
                          <a:cs typeface="Meiryo UI" pitchFamily="50" charset="-128"/>
                        </a:rPr>
                        <a:t>2</a:t>
                      </a:r>
                      <a:r>
                        <a:rPr kumimoji="1" lang="ja-JP" altLang="en-US" sz="1200" b="0" i="0" u="none" strike="noStrike" cap="none" normalizeH="0" baseline="0" dirty="0" smtClean="0">
                          <a:ln>
                            <a:noFill/>
                          </a:ln>
                          <a:solidFill>
                            <a:schemeClr val="tx1"/>
                          </a:solidFill>
                          <a:effectLst/>
                          <a:latin typeface="Meiryo UI" pitchFamily="50" charset="-128"/>
                          <a:ea typeface="Meiryo UI" pitchFamily="50" charset="-128"/>
                          <a:cs typeface="Meiryo UI" pitchFamily="50" charset="-128"/>
                        </a:rPr>
                        <a:t>億円</a:t>
                      </a:r>
                      <a:endParaRPr kumimoji="1" lang="en-US" altLang="ja-JP" sz="1200" b="0" i="0" u="none" strike="noStrike" cap="none" normalizeH="0" baseline="0" dirty="0" smtClean="0">
                        <a:ln>
                          <a:noFill/>
                        </a:ln>
                        <a:solidFill>
                          <a:schemeClr val="tx1"/>
                        </a:solidFill>
                        <a:effectLst/>
                        <a:latin typeface="Meiryo UI" pitchFamily="50" charset="-128"/>
                        <a:ea typeface="Meiryo UI" pitchFamily="50" charset="-128"/>
                        <a:cs typeface="Meiryo UI" pitchFamily="50" charset="-128"/>
                      </a:endParaRPr>
                    </a:p>
                    <a:p>
                      <a:pPr marL="0" marR="0" lvl="0" indent="0" algn="l" defTabSz="914400" rtl="0" eaLnBrk="1" fontAlgn="base" latinLnBrk="0" hangingPunct="1">
                        <a:lnSpc>
                          <a:spcPct val="100000"/>
                        </a:lnSpc>
                        <a:spcBef>
                          <a:spcPts val="300"/>
                        </a:spcBef>
                        <a:spcAft>
                          <a:spcPct val="0"/>
                        </a:spcAft>
                        <a:buClrTx/>
                        <a:buSzTx/>
                        <a:buFontTx/>
                        <a:buNone/>
                        <a:tabLst/>
                      </a:pPr>
                      <a:endParaRPr kumimoji="1" lang="en-US" altLang="ja-JP" sz="1200" b="0" i="0" u="none" strike="noStrike" cap="none" normalizeH="0" baseline="0" dirty="0" smtClean="0">
                        <a:ln>
                          <a:noFill/>
                        </a:ln>
                        <a:solidFill>
                          <a:schemeClr val="tx1"/>
                        </a:solidFill>
                        <a:effectLst/>
                        <a:latin typeface="Meiryo UI" pitchFamily="50" charset="-128"/>
                        <a:ea typeface="Meiryo UI" pitchFamily="50" charset="-128"/>
                        <a:cs typeface="Meiryo UI" pitchFamily="50" charset="-128"/>
                      </a:endParaRPr>
                    </a:p>
                    <a:p>
                      <a:pPr marL="0" marR="0" lvl="0" indent="0" algn="l" defTabSz="914400" rtl="0" eaLnBrk="1" fontAlgn="base" latinLnBrk="0" hangingPunct="1">
                        <a:lnSpc>
                          <a:spcPct val="100000"/>
                        </a:lnSpc>
                        <a:spcBef>
                          <a:spcPts val="300"/>
                        </a:spcBef>
                        <a:spcAft>
                          <a:spcPct val="0"/>
                        </a:spcAft>
                        <a:buClrTx/>
                        <a:buSzTx/>
                        <a:buFontTx/>
                        <a:buNone/>
                        <a:tabLst/>
                      </a:pPr>
                      <a:r>
                        <a:rPr kumimoji="1" lang="ja-JP" altLang="en-US" sz="1600" b="1" i="0" u="none" strike="noStrike" cap="none" normalizeH="0" baseline="0" dirty="0" smtClean="0">
                          <a:ln>
                            <a:noFill/>
                          </a:ln>
                          <a:solidFill>
                            <a:srgbClr val="000000"/>
                          </a:solidFill>
                          <a:effectLst/>
                          <a:latin typeface="HGｺﾞｼｯｸM" pitchFamily="49" charset="-128"/>
                          <a:ea typeface="HGｺﾞｼｯｸM" pitchFamily="49" charset="-128"/>
                          <a:cs typeface="Meiryo UI" pitchFamily="50" charset="-128"/>
                        </a:rPr>
                        <a:t>◆その他約</a:t>
                      </a:r>
                      <a:r>
                        <a:rPr kumimoji="1" lang="en-US" altLang="ja-JP" sz="1600" b="1" i="0" u="none" strike="noStrike" cap="none" normalizeH="0" baseline="0" dirty="0" smtClean="0">
                          <a:ln>
                            <a:noFill/>
                          </a:ln>
                          <a:solidFill>
                            <a:srgbClr val="000000"/>
                          </a:solidFill>
                          <a:effectLst/>
                          <a:latin typeface="HGｺﾞｼｯｸM" pitchFamily="49" charset="-128"/>
                          <a:ea typeface="HGｺﾞｼｯｸM" pitchFamily="49" charset="-128"/>
                          <a:cs typeface="Meiryo UI" pitchFamily="50" charset="-128"/>
                        </a:rPr>
                        <a:t>190</a:t>
                      </a:r>
                      <a:r>
                        <a:rPr kumimoji="1" lang="ja-JP" altLang="en-US" sz="1600" b="1" i="0" u="none" strike="noStrike" cap="none" normalizeH="0" baseline="0" dirty="0" smtClean="0">
                          <a:ln>
                            <a:noFill/>
                          </a:ln>
                          <a:solidFill>
                            <a:srgbClr val="000000"/>
                          </a:solidFill>
                          <a:effectLst/>
                          <a:latin typeface="HGｺﾞｼｯｸM" pitchFamily="49" charset="-128"/>
                          <a:ea typeface="HGｺﾞｼｯｸM" pitchFamily="49" charset="-128"/>
                          <a:cs typeface="Meiryo UI" pitchFamily="50" charset="-128"/>
                        </a:rPr>
                        <a:t>システム（増加分） 　　　　　 </a:t>
                      </a:r>
                      <a:r>
                        <a:rPr kumimoji="1" lang="en-US" altLang="ja-JP" sz="1600" b="1" i="0" u="sng" strike="noStrike" cap="none" normalizeH="0" baseline="0" dirty="0" smtClean="0">
                          <a:ln>
                            <a:noFill/>
                          </a:ln>
                          <a:solidFill>
                            <a:srgbClr val="000000"/>
                          </a:solidFill>
                          <a:effectLst/>
                          <a:latin typeface="Meiryo UI" pitchFamily="50" charset="-128"/>
                          <a:ea typeface="Meiryo UI" pitchFamily="50" charset="-128"/>
                          <a:cs typeface="Meiryo UI" pitchFamily="50" charset="-128"/>
                        </a:rPr>
                        <a:t>1.3</a:t>
                      </a:r>
                      <a:r>
                        <a:rPr kumimoji="1" lang="ja-JP" altLang="en-US" sz="1600" b="1" i="0" u="sng" strike="noStrike" cap="none" normalizeH="0" baseline="0" dirty="0" smtClean="0">
                          <a:ln>
                            <a:noFill/>
                          </a:ln>
                          <a:solidFill>
                            <a:schemeClr val="tx1"/>
                          </a:solidFill>
                          <a:effectLst/>
                          <a:latin typeface="Meiryo UI" pitchFamily="50" charset="-128"/>
                          <a:ea typeface="Meiryo UI" pitchFamily="50" charset="-128"/>
                          <a:cs typeface="Meiryo UI" pitchFamily="50" charset="-128"/>
                        </a:rPr>
                        <a:t>億円</a:t>
                      </a:r>
                      <a:r>
                        <a:rPr kumimoji="1" lang="ja-JP" altLang="en-US" sz="1800" b="1" i="0" u="none" strike="noStrike" cap="none" normalizeH="0" baseline="0" dirty="0" smtClean="0">
                          <a:ln>
                            <a:noFill/>
                          </a:ln>
                          <a:solidFill>
                            <a:srgbClr val="000000"/>
                          </a:solidFill>
                          <a:effectLst/>
                          <a:latin typeface="Meiryo UI" pitchFamily="50" charset="-128"/>
                          <a:ea typeface="Meiryo UI" pitchFamily="50" charset="-128"/>
                          <a:cs typeface="Meiryo UI" pitchFamily="50" charset="-128"/>
                        </a:rPr>
                        <a:t>　</a:t>
                      </a:r>
                      <a:endParaRPr kumimoji="1" lang="en-US" altLang="ja-JP" sz="1600" b="0" i="0" u="none" strike="noStrike" cap="none" normalizeH="0" baseline="0" dirty="0" smtClean="0">
                        <a:ln>
                          <a:noFill/>
                        </a:ln>
                        <a:solidFill>
                          <a:schemeClr val="tx1"/>
                        </a:solidFill>
                        <a:effectLst/>
                        <a:latin typeface="Meiryo UI" pitchFamily="50" charset="-128"/>
                        <a:ea typeface="Meiryo UI" pitchFamily="50" charset="-128"/>
                        <a:cs typeface="Meiryo UI" pitchFamily="50" charset="-128"/>
                      </a:endParaRPr>
                    </a:p>
                    <a:p>
                      <a:pPr marL="0" marR="0" lvl="0" indent="0" algn="l" defTabSz="914400" rtl="0" eaLnBrk="1" fontAlgn="base" latinLnBrk="0" hangingPunct="1">
                        <a:lnSpc>
                          <a:spcPct val="100000"/>
                        </a:lnSpc>
                        <a:spcBef>
                          <a:spcPts val="300"/>
                        </a:spcBef>
                        <a:spcAft>
                          <a:spcPct val="0"/>
                        </a:spcAft>
                        <a:buClrTx/>
                        <a:buSzTx/>
                        <a:buFontTx/>
                        <a:buNone/>
                        <a:tabLst/>
                      </a:pPr>
                      <a:r>
                        <a:rPr kumimoji="1" lang="ja-JP" altLang="en-US" sz="1200" b="0" i="0" u="none" strike="noStrike" cap="none" normalizeH="0" baseline="0" dirty="0" smtClean="0">
                          <a:ln>
                            <a:noFill/>
                          </a:ln>
                          <a:solidFill>
                            <a:schemeClr val="tx1"/>
                          </a:solidFill>
                          <a:effectLst/>
                          <a:latin typeface="Meiryo UI" pitchFamily="50" charset="-128"/>
                          <a:ea typeface="Meiryo UI" pitchFamily="50" charset="-128"/>
                          <a:cs typeface="Meiryo UI" pitchFamily="50" charset="-128"/>
                        </a:rPr>
                        <a:t>　 ○平成</a:t>
                      </a:r>
                      <a:r>
                        <a:rPr kumimoji="1" lang="en-US" altLang="ja-JP" sz="1200" b="0" i="0" u="none" strike="noStrike" cap="none" normalizeH="0" baseline="0" dirty="0" smtClean="0">
                          <a:ln>
                            <a:noFill/>
                          </a:ln>
                          <a:solidFill>
                            <a:schemeClr val="tx1"/>
                          </a:solidFill>
                          <a:effectLst/>
                          <a:latin typeface="Meiryo UI" pitchFamily="50" charset="-128"/>
                          <a:ea typeface="Meiryo UI" pitchFamily="50" charset="-128"/>
                          <a:cs typeface="Meiryo UI" pitchFamily="50" charset="-128"/>
                        </a:rPr>
                        <a:t>29</a:t>
                      </a:r>
                      <a:r>
                        <a:rPr kumimoji="1" lang="ja-JP" altLang="en-US" sz="1200" b="0" i="0" u="none" strike="noStrike" cap="none" normalizeH="0" baseline="0" dirty="0" smtClean="0">
                          <a:ln>
                            <a:noFill/>
                          </a:ln>
                          <a:solidFill>
                            <a:schemeClr val="tx1"/>
                          </a:solidFill>
                          <a:effectLst/>
                          <a:latin typeface="Meiryo UI" pitchFamily="50" charset="-128"/>
                          <a:ea typeface="Meiryo UI" pitchFamily="50" charset="-128"/>
                          <a:cs typeface="Meiryo UI" pitchFamily="50" charset="-128"/>
                        </a:rPr>
                        <a:t>年度予算の経常経費上位</a:t>
                      </a:r>
                      <a:r>
                        <a:rPr kumimoji="1" lang="en-US" altLang="ja-JP" sz="1200" b="0" i="0" u="none" strike="noStrike" cap="none" normalizeH="0" baseline="0" dirty="0" smtClean="0">
                          <a:ln>
                            <a:noFill/>
                          </a:ln>
                          <a:solidFill>
                            <a:schemeClr val="tx1"/>
                          </a:solidFill>
                          <a:effectLst/>
                          <a:latin typeface="Meiryo UI" pitchFamily="50" charset="-128"/>
                          <a:ea typeface="Meiryo UI" pitchFamily="50" charset="-128"/>
                          <a:cs typeface="Meiryo UI" pitchFamily="50" charset="-128"/>
                        </a:rPr>
                        <a:t>20</a:t>
                      </a:r>
                      <a:r>
                        <a:rPr kumimoji="1" lang="ja-JP" altLang="en-US" sz="1200" b="0" i="0" u="none" strike="noStrike" cap="none" normalizeH="0" baseline="0" dirty="0" smtClean="0">
                          <a:ln>
                            <a:noFill/>
                          </a:ln>
                          <a:solidFill>
                            <a:schemeClr val="tx1"/>
                          </a:solidFill>
                          <a:effectLst/>
                          <a:latin typeface="Meiryo UI" pitchFamily="50" charset="-128"/>
                          <a:ea typeface="Meiryo UI" pitchFamily="50" charset="-128"/>
                          <a:cs typeface="Meiryo UI" pitchFamily="50" charset="-128"/>
                        </a:rPr>
                        <a:t>システムのシステム運用経費増加分</a:t>
                      </a:r>
                      <a:endParaRPr kumimoji="1" lang="en-US" altLang="ja-JP" sz="1200" b="0" i="0" u="none" strike="noStrike" cap="none" normalizeH="0" baseline="0" dirty="0" smtClean="0">
                        <a:ln>
                          <a:noFill/>
                        </a:ln>
                        <a:solidFill>
                          <a:schemeClr val="tx1"/>
                        </a:solidFill>
                        <a:effectLst/>
                        <a:latin typeface="Meiryo UI" pitchFamily="50" charset="-128"/>
                        <a:ea typeface="Meiryo UI" pitchFamily="50" charset="-128"/>
                        <a:cs typeface="Meiryo UI" pitchFamily="50" charset="-128"/>
                      </a:endParaRPr>
                    </a:p>
                    <a:p>
                      <a:pPr marL="0" marR="0" lvl="0" indent="0" algn="l" defTabSz="914400" rtl="0" eaLnBrk="1" fontAlgn="base" latinLnBrk="0" hangingPunct="1">
                        <a:lnSpc>
                          <a:spcPct val="100000"/>
                        </a:lnSpc>
                        <a:spcBef>
                          <a:spcPts val="300"/>
                        </a:spcBef>
                        <a:spcAft>
                          <a:spcPct val="0"/>
                        </a:spcAft>
                        <a:buClrTx/>
                        <a:buSzTx/>
                        <a:buFontTx/>
                        <a:buNone/>
                        <a:tabLst/>
                      </a:pPr>
                      <a:r>
                        <a:rPr kumimoji="1" lang="ja-JP" altLang="en-US" sz="1200" b="0" i="0" u="none" strike="noStrike" cap="none" normalizeH="0" baseline="0" dirty="0" smtClean="0">
                          <a:ln>
                            <a:noFill/>
                          </a:ln>
                          <a:solidFill>
                            <a:schemeClr val="tx1"/>
                          </a:solidFill>
                          <a:effectLst/>
                          <a:latin typeface="Meiryo UI" pitchFamily="50" charset="-128"/>
                          <a:ea typeface="Meiryo UI" pitchFamily="50" charset="-128"/>
                          <a:cs typeface="Meiryo UI" pitchFamily="50" charset="-128"/>
                        </a:rPr>
                        <a:t>　　　　　　　　　　　　　　　　　　　　　　　　　　　　　　　 （</a:t>
                      </a:r>
                      <a:r>
                        <a:rPr kumimoji="1" lang="en-US" altLang="ja-JP" sz="1200" b="0" i="0" u="none" strike="noStrike" cap="none" normalizeH="0" baseline="0" dirty="0" smtClean="0">
                          <a:ln>
                            <a:noFill/>
                          </a:ln>
                          <a:solidFill>
                            <a:schemeClr val="tx1"/>
                          </a:solidFill>
                          <a:effectLst/>
                          <a:latin typeface="Meiryo UI" pitchFamily="50" charset="-128"/>
                          <a:ea typeface="Meiryo UI" pitchFamily="50" charset="-128"/>
                          <a:cs typeface="Meiryo UI" pitchFamily="50" charset="-128"/>
                        </a:rPr>
                        <a:t>1</a:t>
                      </a:r>
                      <a:r>
                        <a:rPr kumimoji="1" lang="ja-JP" altLang="en-US" sz="1200" b="0" i="0" u="none" strike="noStrike" cap="none" normalizeH="0" baseline="0" dirty="0" smtClean="0">
                          <a:ln>
                            <a:noFill/>
                          </a:ln>
                          <a:solidFill>
                            <a:schemeClr val="tx1"/>
                          </a:solidFill>
                          <a:effectLst/>
                          <a:latin typeface="Meiryo UI" pitchFamily="50" charset="-128"/>
                          <a:ea typeface="Meiryo UI" pitchFamily="50" charset="-128"/>
                          <a:cs typeface="Meiryo UI" pitchFamily="50" charset="-128"/>
                        </a:rPr>
                        <a:t>億円）</a:t>
                      </a:r>
                      <a:r>
                        <a:rPr kumimoji="1" lang="en-US" altLang="ja-JP" sz="1200" b="0" i="0" u="none" strike="noStrike" cap="none" normalizeH="0" baseline="0" dirty="0" smtClean="0">
                          <a:ln>
                            <a:noFill/>
                          </a:ln>
                          <a:solidFill>
                            <a:schemeClr val="tx1"/>
                          </a:solidFill>
                          <a:effectLst/>
                          <a:latin typeface="Meiryo UI" pitchFamily="50" charset="-128"/>
                          <a:ea typeface="Meiryo UI" pitchFamily="50" charset="-128"/>
                          <a:cs typeface="Meiryo UI" pitchFamily="50" charset="-128"/>
                        </a:rPr>
                        <a:t>÷ 0.8  </a:t>
                      </a:r>
                      <a:r>
                        <a:rPr kumimoji="1" lang="ja-JP" altLang="en-US" sz="1200" b="0" i="0" u="none" strike="noStrike" cap="none" normalizeH="0" baseline="0" dirty="0" smtClean="0">
                          <a:ln>
                            <a:noFill/>
                          </a:ln>
                          <a:solidFill>
                            <a:schemeClr val="tx1"/>
                          </a:solidFill>
                          <a:effectLst/>
                          <a:latin typeface="Meiryo UI" pitchFamily="50" charset="-128"/>
                          <a:ea typeface="Meiryo UI" pitchFamily="50" charset="-128"/>
                          <a:cs typeface="Meiryo UI" pitchFamily="50" charset="-128"/>
                        </a:rPr>
                        <a:t>＝   </a:t>
                      </a:r>
                      <a:r>
                        <a:rPr kumimoji="1" lang="en-US" altLang="ja-JP" sz="1200" b="0" i="0" u="none" strike="noStrike" cap="none" normalizeH="0" baseline="0" dirty="0" smtClean="0">
                          <a:ln>
                            <a:noFill/>
                          </a:ln>
                          <a:solidFill>
                            <a:schemeClr val="tx1"/>
                          </a:solidFill>
                          <a:effectLst/>
                          <a:latin typeface="Meiryo UI" pitchFamily="50" charset="-128"/>
                          <a:ea typeface="Meiryo UI" pitchFamily="50" charset="-128"/>
                          <a:cs typeface="Meiryo UI" pitchFamily="50" charset="-128"/>
                        </a:rPr>
                        <a:t>1.3</a:t>
                      </a:r>
                      <a:r>
                        <a:rPr kumimoji="1" lang="ja-JP" altLang="en-US" sz="1200" b="0" i="0" u="none" strike="noStrike" cap="none" normalizeH="0" baseline="0" dirty="0" smtClean="0">
                          <a:ln>
                            <a:noFill/>
                          </a:ln>
                          <a:solidFill>
                            <a:schemeClr val="tx1"/>
                          </a:solidFill>
                          <a:effectLst/>
                          <a:latin typeface="Meiryo UI" pitchFamily="50" charset="-128"/>
                          <a:ea typeface="Meiryo UI" pitchFamily="50" charset="-128"/>
                          <a:cs typeface="Meiryo UI" pitchFamily="50" charset="-128"/>
                        </a:rPr>
                        <a:t>億円</a:t>
                      </a:r>
                      <a:endParaRPr kumimoji="1" lang="en-US" altLang="ja-JP" sz="1200" b="0" i="0" u="none" strike="noStrike" cap="none" normalizeH="0" baseline="0" dirty="0" smtClean="0">
                        <a:ln>
                          <a:noFill/>
                        </a:ln>
                        <a:solidFill>
                          <a:schemeClr val="tx1"/>
                        </a:solidFill>
                        <a:effectLst/>
                        <a:latin typeface="Meiryo UI" pitchFamily="50" charset="-128"/>
                        <a:ea typeface="Meiryo UI" pitchFamily="50" charset="-128"/>
                        <a:cs typeface="Meiryo UI" pitchFamily="50" charset="-128"/>
                      </a:endParaRPr>
                    </a:p>
                    <a:p>
                      <a:pPr marL="0" marR="0" lvl="0" indent="0" algn="l" defTabSz="914400" rtl="0" eaLnBrk="1" fontAlgn="base" latinLnBrk="0" hangingPunct="1">
                        <a:lnSpc>
                          <a:spcPct val="100000"/>
                        </a:lnSpc>
                        <a:spcBef>
                          <a:spcPts val="300"/>
                        </a:spcBef>
                        <a:spcAft>
                          <a:spcPct val="0"/>
                        </a:spcAft>
                        <a:buClrTx/>
                        <a:buSzTx/>
                        <a:buFontTx/>
                        <a:buNone/>
                        <a:tabLst/>
                      </a:pPr>
                      <a:r>
                        <a:rPr kumimoji="1" lang="ja-JP" altLang="en-US" sz="1200" b="0" i="0" u="none" strike="noStrike" cap="none" normalizeH="0" baseline="0" dirty="0" smtClean="0">
                          <a:ln>
                            <a:noFill/>
                          </a:ln>
                          <a:solidFill>
                            <a:schemeClr val="tx1"/>
                          </a:solidFill>
                          <a:effectLst/>
                          <a:latin typeface="Meiryo UI" pitchFamily="50" charset="-128"/>
                          <a:ea typeface="Meiryo UI" pitchFamily="50" charset="-128"/>
                          <a:cs typeface="Meiryo UI" pitchFamily="50" charset="-128"/>
                        </a:rPr>
                        <a:t>   （上位</a:t>
                      </a:r>
                      <a:r>
                        <a:rPr kumimoji="1" lang="en-US" altLang="ja-JP" sz="1200" b="0" i="0" u="none" strike="noStrike" cap="none" normalizeH="0" baseline="0" dirty="0" smtClean="0">
                          <a:ln>
                            <a:noFill/>
                          </a:ln>
                          <a:solidFill>
                            <a:schemeClr val="tx1"/>
                          </a:solidFill>
                          <a:effectLst/>
                          <a:latin typeface="Meiryo UI" pitchFamily="50" charset="-128"/>
                          <a:ea typeface="Meiryo UI" pitchFamily="50" charset="-128"/>
                          <a:cs typeface="Meiryo UI" pitchFamily="50" charset="-128"/>
                        </a:rPr>
                        <a:t>20</a:t>
                      </a:r>
                      <a:r>
                        <a:rPr kumimoji="1" lang="ja-JP" altLang="en-US" sz="1200" b="0" i="0" u="none" strike="noStrike" cap="none" normalizeH="0" baseline="0" dirty="0" smtClean="0">
                          <a:ln>
                            <a:noFill/>
                          </a:ln>
                          <a:solidFill>
                            <a:schemeClr val="tx1"/>
                          </a:solidFill>
                          <a:effectLst/>
                          <a:latin typeface="Meiryo UI" pitchFamily="50" charset="-128"/>
                          <a:ea typeface="Meiryo UI" pitchFamily="50" charset="-128"/>
                          <a:cs typeface="Meiryo UI" pitchFamily="50" charset="-128"/>
                        </a:rPr>
                        <a:t>システムの現行運用経費（</a:t>
                      </a:r>
                      <a:r>
                        <a:rPr kumimoji="1" lang="en-US" altLang="ja-JP" sz="1200" b="0" i="0" u="none" strike="noStrike" cap="none" normalizeH="0" baseline="0" dirty="0" smtClean="0">
                          <a:ln>
                            <a:noFill/>
                          </a:ln>
                          <a:solidFill>
                            <a:schemeClr val="tx1"/>
                          </a:solidFill>
                          <a:effectLst/>
                          <a:latin typeface="Meiryo UI" pitchFamily="50" charset="-128"/>
                          <a:ea typeface="Meiryo UI" pitchFamily="50" charset="-128"/>
                          <a:cs typeface="Meiryo UI" pitchFamily="50" charset="-128"/>
                        </a:rPr>
                        <a:t>33</a:t>
                      </a:r>
                      <a:r>
                        <a:rPr kumimoji="1" lang="ja-JP" altLang="en-US" sz="1200" b="0" i="0" u="none" strike="noStrike" cap="none" normalizeH="0" baseline="0" dirty="0" smtClean="0">
                          <a:ln>
                            <a:noFill/>
                          </a:ln>
                          <a:solidFill>
                            <a:schemeClr val="tx1"/>
                          </a:solidFill>
                          <a:effectLst/>
                          <a:latin typeface="Meiryo UI" pitchFamily="50" charset="-128"/>
                          <a:ea typeface="Meiryo UI" pitchFamily="50" charset="-128"/>
                          <a:cs typeface="Meiryo UI" pitchFamily="50" charset="-128"/>
                        </a:rPr>
                        <a:t>億円）</a:t>
                      </a:r>
                      <a:r>
                        <a:rPr kumimoji="1" lang="en-US" altLang="ja-JP" sz="1200" b="0" i="0" u="none" strike="noStrike" cap="none" normalizeH="0" baseline="0" dirty="0" smtClean="0">
                          <a:ln>
                            <a:noFill/>
                          </a:ln>
                          <a:solidFill>
                            <a:schemeClr val="tx1"/>
                          </a:solidFill>
                          <a:effectLst/>
                          <a:latin typeface="Meiryo UI" pitchFamily="50" charset="-128"/>
                          <a:ea typeface="Meiryo UI" pitchFamily="50" charset="-128"/>
                          <a:cs typeface="Meiryo UI" pitchFamily="50" charset="-128"/>
                        </a:rPr>
                        <a:t>÷ </a:t>
                      </a:r>
                      <a:r>
                        <a:rPr kumimoji="1" lang="ja-JP" altLang="en-US" sz="1200" b="0" i="0" u="none" strike="noStrike" cap="none" normalizeH="0" baseline="0" dirty="0" smtClean="0">
                          <a:ln>
                            <a:noFill/>
                          </a:ln>
                          <a:solidFill>
                            <a:schemeClr val="tx1"/>
                          </a:solidFill>
                          <a:effectLst/>
                          <a:latin typeface="Meiryo UI" pitchFamily="50" charset="-128"/>
                          <a:ea typeface="Meiryo UI" pitchFamily="50" charset="-128"/>
                          <a:cs typeface="Meiryo UI" pitchFamily="50" charset="-128"/>
                        </a:rPr>
                        <a:t>約</a:t>
                      </a:r>
                      <a:r>
                        <a:rPr kumimoji="1" lang="en-US" altLang="ja-JP" sz="1200" b="0" i="0" u="none" strike="noStrike" cap="none" normalizeH="0" baseline="0" dirty="0" smtClean="0">
                          <a:ln>
                            <a:noFill/>
                          </a:ln>
                          <a:solidFill>
                            <a:schemeClr val="tx1"/>
                          </a:solidFill>
                          <a:effectLst/>
                          <a:latin typeface="Meiryo UI" pitchFamily="50" charset="-128"/>
                          <a:ea typeface="Meiryo UI" pitchFamily="50" charset="-128"/>
                          <a:cs typeface="Meiryo UI" pitchFamily="50" charset="-128"/>
                        </a:rPr>
                        <a:t>190</a:t>
                      </a:r>
                      <a:r>
                        <a:rPr kumimoji="1" lang="ja-JP" altLang="en-US" sz="1200" b="0" i="0" u="none" strike="noStrike" cap="none" normalizeH="0" baseline="0" dirty="0" smtClean="0">
                          <a:ln>
                            <a:noFill/>
                          </a:ln>
                          <a:solidFill>
                            <a:schemeClr val="tx1"/>
                          </a:solidFill>
                          <a:effectLst/>
                          <a:latin typeface="Meiryo UI" pitchFamily="50" charset="-128"/>
                          <a:ea typeface="Meiryo UI" pitchFamily="50" charset="-128"/>
                          <a:cs typeface="Meiryo UI" pitchFamily="50" charset="-128"/>
                        </a:rPr>
                        <a:t>システムの現行運用経費（</a:t>
                      </a:r>
                      <a:r>
                        <a:rPr kumimoji="1" lang="en-US" altLang="ja-JP" sz="1200" b="0" i="0" u="none" strike="noStrike" cap="none" normalizeH="0" baseline="0" dirty="0" smtClean="0">
                          <a:ln>
                            <a:noFill/>
                          </a:ln>
                          <a:solidFill>
                            <a:schemeClr val="tx1"/>
                          </a:solidFill>
                          <a:effectLst/>
                          <a:latin typeface="Meiryo UI" pitchFamily="50" charset="-128"/>
                          <a:ea typeface="Meiryo UI" pitchFamily="50" charset="-128"/>
                          <a:cs typeface="Meiryo UI" pitchFamily="50" charset="-128"/>
                        </a:rPr>
                        <a:t>44</a:t>
                      </a:r>
                      <a:r>
                        <a:rPr kumimoji="1" lang="ja-JP" altLang="en-US" sz="1200" b="0" i="0" u="none" strike="noStrike" cap="none" normalizeH="0" baseline="0" dirty="0" smtClean="0">
                          <a:ln>
                            <a:noFill/>
                          </a:ln>
                          <a:solidFill>
                            <a:schemeClr val="tx1"/>
                          </a:solidFill>
                          <a:effectLst/>
                          <a:latin typeface="Meiryo UI" pitchFamily="50" charset="-128"/>
                          <a:ea typeface="Meiryo UI" pitchFamily="50" charset="-128"/>
                          <a:cs typeface="Meiryo UI" pitchFamily="50" charset="-128"/>
                        </a:rPr>
                        <a:t>億円）＝</a:t>
                      </a:r>
                      <a:r>
                        <a:rPr kumimoji="1" lang="en-US" altLang="ja-JP" sz="1200" b="0" i="0" u="none" strike="noStrike" cap="none" normalizeH="0" baseline="0" dirty="0" smtClean="0">
                          <a:ln>
                            <a:noFill/>
                          </a:ln>
                          <a:solidFill>
                            <a:schemeClr val="tx1"/>
                          </a:solidFill>
                          <a:effectLst/>
                          <a:latin typeface="Meiryo UI" pitchFamily="50" charset="-128"/>
                          <a:ea typeface="Meiryo UI" pitchFamily="50" charset="-128"/>
                          <a:cs typeface="Meiryo UI" pitchFamily="50" charset="-128"/>
                        </a:rPr>
                        <a:t>0.8</a:t>
                      </a:r>
                      <a:r>
                        <a:rPr kumimoji="1" lang="ja-JP" altLang="en-US" sz="1200" b="0" i="0" u="none" strike="noStrike" cap="none" normalizeH="0" baseline="0" dirty="0" smtClean="0">
                          <a:ln>
                            <a:noFill/>
                          </a:ln>
                          <a:solidFill>
                            <a:schemeClr val="tx1"/>
                          </a:solidFill>
                          <a:effectLst/>
                          <a:latin typeface="Meiryo UI" pitchFamily="50" charset="-128"/>
                          <a:ea typeface="Meiryo UI" pitchFamily="50" charset="-128"/>
                          <a:cs typeface="Meiryo UI" pitchFamily="50" charset="-128"/>
                        </a:rPr>
                        <a:t>）</a:t>
                      </a:r>
                      <a:endParaRPr kumimoji="1" lang="en-US" altLang="ja-JP" sz="1200" b="0" i="0" u="none" strike="noStrike" cap="none" normalizeH="0" baseline="0" dirty="0" smtClean="0">
                        <a:ln>
                          <a:noFill/>
                        </a:ln>
                        <a:solidFill>
                          <a:schemeClr val="tx1"/>
                        </a:solidFill>
                        <a:effectLst/>
                        <a:latin typeface="Meiryo UI" pitchFamily="50" charset="-128"/>
                        <a:ea typeface="Meiryo UI" pitchFamily="50" charset="-128"/>
                        <a:cs typeface="Meiryo UI" pitchFamily="50" charset="-128"/>
                      </a:endParaRPr>
                    </a:p>
                    <a:p>
                      <a:pPr marL="0" marR="0" lvl="0" indent="0" algn="l" defTabSz="914400" rtl="0" eaLnBrk="1" fontAlgn="base" latinLnBrk="0" hangingPunct="1">
                        <a:lnSpc>
                          <a:spcPct val="100000"/>
                        </a:lnSpc>
                        <a:spcBef>
                          <a:spcPts val="300"/>
                        </a:spcBef>
                        <a:spcAft>
                          <a:spcPct val="0"/>
                        </a:spcAft>
                        <a:buClrTx/>
                        <a:buSzTx/>
                        <a:buFontTx/>
                        <a:buNone/>
                        <a:tabLst/>
                      </a:pPr>
                      <a:r>
                        <a:rPr kumimoji="1" lang="ja-JP" altLang="en-US" sz="1200" b="0" i="0" u="none" strike="noStrike" cap="none" normalizeH="0" baseline="0" dirty="0" smtClean="0">
                          <a:ln>
                            <a:noFill/>
                          </a:ln>
                          <a:solidFill>
                            <a:schemeClr val="tx1"/>
                          </a:solidFill>
                          <a:effectLst/>
                          <a:latin typeface="Meiryo UI" pitchFamily="50" charset="-128"/>
                          <a:ea typeface="Meiryo UI" pitchFamily="50" charset="-128"/>
                          <a:cs typeface="Meiryo UI" pitchFamily="50" charset="-128"/>
                        </a:rPr>
                        <a:t>　</a:t>
                      </a:r>
                      <a:endParaRPr kumimoji="1" lang="en-US" altLang="ja-JP" sz="1200" b="0" i="0" u="none" strike="noStrike" cap="none" normalizeH="0" baseline="0" dirty="0" smtClean="0">
                        <a:ln>
                          <a:noFill/>
                        </a:ln>
                        <a:solidFill>
                          <a:schemeClr val="tx1"/>
                        </a:solidFill>
                        <a:effectLst/>
                        <a:latin typeface="Meiryo UI" pitchFamily="50" charset="-128"/>
                        <a:ea typeface="Meiryo UI" pitchFamily="50" charset="-128"/>
                        <a:cs typeface="Meiryo UI" pitchFamily="50" charset="-128"/>
                      </a:endParaRPr>
                    </a:p>
                    <a:p>
                      <a:pPr marL="266700" marR="0" lvl="0" indent="-266700" algn="l" defTabSz="914400" rtl="0" eaLnBrk="1" fontAlgn="base" latinLnBrk="0" hangingPunct="1">
                        <a:lnSpc>
                          <a:spcPct val="100000"/>
                        </a:lnSpc>
                        <a:spcBef>
                          <a:spcPct val="20000"/>
                        </a:spcBef>
                        <a:spcAft>
                          <a:spcPct val="0"/>
                        </a:spcAft>
                        <a:buClrTx/>
                        <a:buSzTx/>
                        <a:buFontTx/>
                        <a:buNone/>
                        <a:tabLst/>
                      </a:pPr>
                      <a:r>
                        <a:rPr kumimoji="1" lang="ja-JP" altLang="en-US" sz="1200" b="0" i="0" u="none" strike="noStrike" cap="none" normalizeH="0" baseline="0" dirty="0" smtClean="0">
                          <a:ln>
                            <a:noFill/>
                          </a:ln>
                          <a:solidFill>
                            <a:schemeClr val="tx1"/>
                          </a:solidFill>
                          <a:effectLst/>
                          <a:latin typeface="Meiryo UI" pitchFamily="50" charset="-128"/>
                          <a:ea typeface="Meiryo UI" pitchFamily="50" charset="-128"/>
                          <a:cs typeface="Meiryo UI" pitchFamily="50" charset="-128"/>
                        </a:rPr>
                        <a:t>　</a:t>
                      </a:r>
                    </a:p>
                    <a:p>
                      <a:pPr marL="0" marR="0" lvl="0" indent="0" algn="l" defTabSz="914400" rtl="0" eaLnBrk="1" fontAlgn="base" latinLnBrk="0" hangingPunct="1">
                        <a:lnSpc>
                          <a:spcPct val="100000"/>
                        </a:lnSpc>
                        <a:spcBef>
                          <a:spcPct val="0"/>
                        </a:spcBef>
                        <a:spcAft>
                          <a:spcPct val="0"/>
                        </a:spcAft>
                        <a:buClrTx/>
                        <a:buSzTx/>
                        <a:buFontTx/>
                        <a:buNone/>
                        <a:tabLst/>
                      </a:pPr>
                      <a:r>
                        <a:rPr kumimoji="1" lang="ja-JP" altLang="en-US" sz="1200" b="0" i="0" u="none" strike="noStrike" cap="none" normalizeH="0" baseline="0" dirty="0" smtClean="0">
                          <a:ln>
                            <a:noFill/>
                          </a:ln>
                          <a:solidFill>
                            <a:schemeClr val="tx1"/>
                          </a:solidFill>
                          <a:effectLst/>
                          <a:latin typeface="Meiryo UI" pitchFamily="50" charset="-128"/>
                          <a:ea typeface="Meiryo UI" pitchFamily="50" charset="-128"/>
                          <a:cs typeface="Meiryo UI" pitchFamily="50" charset="-128"/>
                        </a:rPr>
                        <a:t>　　</a:t>
                      </a:r>
                      <a:endParaRPr kumimoji="1" lang="ja-JP" altLang="en-US" sz="1800" b="0" i="0" u="none" strike="noStrike" cap="none" normalizeH="0" baseline="0" dirty="0" smtClean="0">
                        <a:ln>
                          <a:noFill/>
                        </a:ln>
                        <a:solidFill>
                          <a:schemeClr val="tx1"/>
                        </a:solidFill>
                        <a:effectLst/>
                        <a:latin typeface="Meiryo UI" pitchFamily="50" charset="-128"/>
                        <a:ea typeface="Meiryo UI" pitchFamily="50" charset="-128"/>
                        <a:cs typeface="Meiryo UI" pitchFamily="50" charset="-128"/>
                      </a:endParaRPr>
                    </a:p>
                  </a:txBody>
                  <a:tcPr marL="72000" marR="72000" marT="53986" marB="53986"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bl>
          </a:graphicData>
        </a:graphic>
      </p:graphicFrame>
      <p:sp>
        <p:nvSpPr>
          <p:cNvPr id="12" name="正方形/長方形 11"/>
          <p:cNvSpPr/>
          <p:nvPr/>
        </p:nvSpPr>
        <p:spPr>
          <a:xfrm>
            <a:off x="-14649" y="0"/>
            <a:ext cx="9144000" cy="432000"/>
          </a:xfrm>
          <a:prstGeom prst="rect">
            <a:avLst/>
          </a:prstGeom>
          <a:gradFill>
            <a:gsLst>
              <a:gs pos="0">
                <a:schemeClr val="accent2">
                  <a:lumMod val="40000"/>
                  <a:lumOff val="60000"/>
                </a:schemeClr>
              </a:gs>
              <a:gs pos="50000">
                <a:schemeClr val="bg1"/>
              </a:gs>
              <a:gs pos="100000">
                <a:schemeClr val="accent2">
                  <a:lumMod val="40000"/>
                  <a:lumOff val="6000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r>
              <a:rPr lang="en-US" altLang="ja-JP" sz="2000" b="1" dirty="0" smtClean="0">
                <a:solidFill>
                  <a:prstClr val="black"/>
                </a:solidFill>
                <a:latin typeface="Meiryo UI" pitchFamily="50" charset="-128"/>
                <a:ea typeface="Meiryo UI" pitchFamily="50" charset="-128"/>
                <a:cs typeface="Meiryo UI" pitchFamily="50" charset="-128"/>
              </a:rPr>
              <a:t>3</a:t>
            </a:r>
            <a:r>
              <a:rPr lang="ja-JP" altLang="en-US" sz="2000" b="1" dirty="0" smtClean="0">
                <a:solidFill>
                  <a:prstClr val="black"/>
                </a:solidFill>
                <a:latin typeface="Meiryo UI" pitchFamily="50" charset="-128"/>
                <a:ea typeface="Meiryo UI" pitchFamily="50" charset="-128"/>
                <a:cs typeface="Meiryo UI" pitchFamily="50" charset="-128"/>
              </a:rPr>
              <a:t>　積算内訳</a:t>
            </a:r>
            <a:endParaRPr lang="ja-JP" altLang="en-US" sz="2000" b="1" dirty="0">
              <a:solidFill>
                <a:prstClr val="black"/>
              </a:solidFill>
              <a:latin typeface="Meiryo UI" pitchFamily="50" charset="-128"/>
              <a:ea typeface="Meiryo UI" pitchFamily="50" charset="-128"/>
              <a:cs typeface="Meiryo UI" pitchFamily="50" charset="-128"/>
            </a:endParaRPr>
          </a:p>
        </p:txBody>
      </p:sp>
      <p:sp>
        <p:nvSpPr>
          <p:cNvPr id="8" name="正方形/長方形 7"/>
          <p:cNvSpPr/>
          <p:nvPr/>
        </p:nvSpPr>
        <p:spPr>
          <a:xfrm>
            <a:off x="0" y="797113"/>
            <a:ext cx="4176464" cy="50405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ja-JP" altLang="en-US" sz="1600" b="1" dirty="0" smtClean="0">
                <a:solidFill>
                  <a:schemeClr val="tx1"/>
                </a:solidFill>
                <a:latin typeface="Meiryo UI" pitchFamily="50" charset="-128"/>
                <a:ea typeface="Meiryo UI" pitchFamily="50" charset="-128"/>
                <a:cs typeface="Meiryo UI" pitchFamily="50" charset="-128"/>
              </a:rPr>
              <a:t>　■　ランニングコスト　　約</a:t>
            </a:r>
            <a:r>
              <a:rPr lang="en-US" altLang="ja-JP" sz="1600" b="1" dirty="0" smtClean="0">
                <a:solidFill>
                  <a:schemeClr val="tx1"/>
                </a:solidFill>
                <a:latin typeface="Meiryo UI" pitchFamily="50" charset="-128"/>
                <a:ea typeface="Meiryo UI" pitchFamily="50" charset="-128"/>
                <a:cs typeface="Meiryo UI" pitchFamily="50" charset="-128"/>
              </a:rPr>
              <a:t>3.3</a:t>
            </a:r>
            <a:r>
              <a:rPr lang="ja-JP" altLang="en-US" sz="1600" b="1" dirty="0" smtClean="0">
                <a:solidFill>
                  <a:schemeClr val="tx1"/>
                </a:solidFill>
                <a:latin typeface="Meiryo UI" pitchFamily="50" charset="-128"/>
                <a:ea typeface="Meiryo UI" pitchFamily="50" charset="-128"/>
                <a:cs typeface="Meiryo UI" pitchFamily="50" charset="-128"/>
              </a:rPr>
              <a:t>億円</a:t>
            </a:r>
            <a:endParaRPr lang="en-US" altLang="ja-JP" sz="1600" b="1" dirty="0" smtClean="0">
              <a:solidFill>
                <a:schemeClr val="tx1"/>
              </a:solidFill>
              <a:latin typeface="Meiryo UI" pitchFamily="50" charset="-128"/>
              <a:ea typeface="Meiryo UI" pitchFamily="50" charset="-128"/>
              <a:cs typeface="Meiryo UI" pitchFamily="50" charset="-128"/>
            </a:endParaRPr>
          </a:p>
        </p:txBody>
      </p:sp>
      <p:sp>
        <p:nvSpPr>
          <p:cNvPr id="11" name="テキスト ボックス 10"/>
          <p:cNvSpPr txBox="1"/>
          <p:nvPr/>
        </p:nvSpPr>
        <p:spPr>
          <a:xfrm>
            <a:off x="-121196" y="476672"/>
            <a:ext cx="5217337" cy="384721"/>
          </a:xfrm>
          <a:prstGeom prst="rect">
            <a:avLst/>
          </a:prstGeom>
          <a:noFill/>
        </p:spPr>
        <p:txBody>
          <a:bodyPr wrap="square" rtlCol="0">
            <a:spAutoFit/>
          </a:bodyPr>
          <a:lstStyle/>
          <a:p>
            <a:r>
              <a:rPr lang="ja-JP" altLang="en-US" sz="1900" b="1"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（２）積算内訳（ランニングコスト）</a:t>
            </a:r>
            <a:endParaRPr lang="en-US" altLang="ja-JP" sz="2000" b="1" dirty="0" smtClean="0">
              <a:solidFill>
                <a:prstClr val="black"/>
              </a:solidFill>
              <a:latin typeface="Meiryo UI" pitchFamily="50" charset="-128"/>
              <a:ea typeface="Meiryo UI" pitchFamily="50" charset="-128"/>
              <a:cs typeface="Meiryo UI" pitchFamily="50" charset="-128"/>
            </a:endParaRPr>
          </a:p>
        </p:txBody>
      </p:sp>
      <p:sp>
        <p:nvSpPr>
          <p:cNvPr id="9" name="正方形/長方形 27"/>
          <p:cNvSpPr>
            <a:spLocks noChangeArrowheads="1"/>
          </p:cNvSpPr>
          <p:nvPr/>
        </p:nvSpPr>
        <p:spPr bwMode="auto">
          <a:xfrm>
            <a:off x="8112125" y="24526"/>
            <a:ext cx="1031875" cy="261937"/>
          </a:xfrm>
          <a:prstGeom prst="rect">
            <a:avLst/>
          </a:prstGeom>
          <a:noFill/>
          <a:ln w="9525">
            <a:noFill/>
            <a:miter lim="800000"/>
            <a:headEnd/>
            <a:tailEnd/>
          </a:ln>
        </p:spPr>
        <p:txBody>
          <a:bodyPr>
            <a:spAutoFit/>
          </a:bodyPr>
          <a:lstStyle/>
          <a:p>
            <a:pPr algn="r"/>
            <a:r>
              <a:rPr lang="ja-JP" altLang="en-US" sz="1100" b="1" dirty="0">
                <a:solidFill>
                  <a:srgbClr val="000000"/>
                </a:solidFill>
                <a:latin typeface="ＭＳ Ｐゴシック" charset="-128"/>
                <a:ea typeface="Meiryo UI" pitchFamily="50" charset="-128"/>
                <a:cs typeface="Meiryo UI" pitchFamily="50" charset="-128"/>
              </a:rPr>
              <a:t> </a:t>
            </a:r>
            <a:r>
              <a:rPr lang="ja-JP" altLang="en-US" sz="1100" b="1" dirty="0" smtClean="0">
                <a:solidFill>
                  <a:srgbClr val="000000"/>
                </a:solidFill>
                <a:latin typeface="ＭＳ Ｐゴシック" charset="-128"/>
                <a:ea typeface="Meiryo UI" pitchFamily="50" charset="-128"/>
                <a:cs typeface="Meiryo UI" pitchFamily="50" charset="-128"/>
              </a:rPr>
              <a:t>コスト</a:t>
            </a:r>
            <a:r>
              <a:rPr lang="en-US" altLang="ja-JP" sz="1100" b="1" dirty="0" smtClean="0">
                <a:solidFill>
                  <a:srgbClr val="000000"/>
                </a:solidFill>
                <a:latin typeface="ＭＳ Ｐゴシック" charset="-128"/>
                <a:ea typeface="Meiryo UI" pitchFamily="50" charset="-128"/>
                <a:cs typeface="Meiryo UI" pitchFamily="50" charset="-128"/>
              </a:rPr>
              <a:t>-</a:t>
            </a:r>
            <a:r>
              <a:rPr lang="ja-JP" altLang="en-US" sz="1100" b="1" dirty="0" smtClean="0">
                <a:solidFill>
                  <a:srgbClr val="000000"/>
                </a:solidFill>
                <a:latin typeface="ＭＳ Ｐゴシック" charset="-128"/>
                <a:ea typeface="Meiryo UI" pitchFamily="50" charset="-128"/>
                <a:cs typeface="Meiryo UI" pitchFamily="50" charset="-128"/>
              </a:rPr>
              <a:t>５</a:t>
            </a:r>
            <a:endParaRPr lang="ja-JP" altLang="en-US" sz="1200" b="1" dirty="0">
              <a:solidFill>
                <a:srgbClr val="000000"/>
              </a:solidFill>
              <a:latin typeface="ＭＳ Ｐゴシック" charset="-128"/>
              <a:ea typeface="Meiryo UI" pitchFamily="50" charset="-128"/>
              <a:cs typeface="Meiryo UI" pitchFamily="50" charset="-128"/>
            </a:endParaRPr>
          </a:p>
        </p:txBody>
      </p:sp>
    </p:spTree>
    <p:extLst>
      <p:ext uri="{BB962C8B-B14F-4D97-AF65-F5344CB8AC3E}">
        <p14:creationId xmlns="" xmlns:p14="http://schemas.microsoft.com/office/powerpoint/2010/main" val="1620887384"/>
      </p:ext>
    </p:extLst>
  </p:cSld>
  <p:clrMapOvr>
    <a:masterClrMapping/>
  </p:clrMapOvr>
  <p:timing>
    <p:tnLst>
      <p:par>
        <p:cTn id="1" dur="indefinite" restart="never" nodeType="tmRoot"/>
      </p:par>
    </p:tnLst>
  </p:timing>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タイトル 1"/>
          <p:cNvSpPr txBox="1">
            <a:spLocks/>
          </p:cNvSpPr>
          <p:nvPr/>
        </p:nvSpPr>
        <p:spPr>
          <a:xfrm>
            <a:off x="0" y="1772816"/>
            <a:ext cx="9144000" cy="2451279"/>
          </a:xfrm>
          <a:prstGeom prst="rect">
            <a:avLst/>
          </a:prstGeom>
        </p:spPr>
        <p:txBody>
          <a:bodyPr anchor="ct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a:defRPr/>
            </a:pPr>
            <a:r>
              <a:rPr lang="ja-JP" altLang="en-US" sz="4000" dirty="0" smtClean="0">
                <a:solidFill>
                  <a:prstClr val="black"/>
                </a:solidFill>
              </a:rPr>
              <a:t>　　　　　　</a:t>
            </a:r>
            <a:r>
              <a:rPr lang="ja-JP" altLang="en-US" sz="4000" dirty="0" smtClean="0">
                <a:solidFill>
                  <a:srgbClr val="FF0000"/>
                </a:solidFill>
              </a:rPr>
              <a:t>　　　　　</a:t>
            </a:r>
            <a:r>
              <a:rPr lang="ja-JP" altLang="en-US" sz="4000" dirty="0" smtClean="0">
                <a:solidFill>
                  <a:prstClr val="black"/>
                </a:solidFill>
              </a:rPr>
              <a:t>　　　　　　　</a:t>
            </a:r>
            <a:endParaRPr lang="en-US" altLang="ja-JP" sz="3600" dirty="0" smtClean="0">
              <a:solidFill>
                <a:prstClr val="black"/>
              </a:solidFill>
            </a:endParaRPr>
          </a:p>
          <a:p>
            <a:pPr>
              <a:defRPr/>
            </a:pPr>
            <a:r>
              <a:rPr lang="ja-JP" altLang="en-US" sz="3600" dirty="0" smtClean="0">
                <a:solidFill>
                  <a:prstClr val="black"/>
                </a:solidFill>
              </a:rPr>
              <a:t>８　　設置の</a:t>
            </a:r>
            <a:r>
              <a:rPr lang="ja-JP" altLang="en-US" sz="3600" dirty="0">
                <a:solidFill>
                  <a:prstClr val="black"/>
                </a:solidFill>
              </a:rPr>
              <a:t>日</a:t>
            </a:r>
            <a:endParaRPr lang="ja-JP" altLang="en-US" sz="2600" dirty="0">
              <a:solidFill>
                <a:prstClr val="black"/>
              </a:solidFill>
              <a:latin typeface="ＭＳ Ｐゴシック"/>
            </a:endParaRPr>
          </a:p>
        </p:txBody>
      </p:sp>
    </p:spTree>
    <p:extLst>
      <p:ext uri="{BB962C8B-B14F-4D97-AF65-F5344CB8AC3E}">
        <p14:creationId xmlns="" xmlns:p14="http://schemas.microsoft.com/office/powerpoint/2010/main" val="236911459"/>
      </p:ext>
    </p:extLst>
  </p:cSld>
  <p:clrMapOvr>
    <a:masterClrMapping/>
  </p:clrMapOvr>
  <p:timing>
    <p:tnLst>
      <p:par>
        <p:cTn id="1" dur="indefinite" restart="never" nodeType="tmRoot"/>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角丸四角形 9"/>
          <p:cNvSpPr/>
          <p:nvPr/>
        </p:nvSpPr>
        <p:spPr bwMode="auto">
          <a:xfrm>
            <a:off x="552450" y="4149080"/>
            <a:ext cx="7762875" cy="2534546"/>
          </a:xfrm>
          <a:prstGeom prst="roundRect">
            <a:avLst>
              <a:gd name="adj" fmla="val 9432"/>
            </a:avLst>
          </a:prstGeom>
          <a:noFill/>
          <a:ln w="57150" cmpd="dbl">
            <a:solidFill>
              <a:schemeClr val="tx1"/>
            </a:solidFill>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rtlCol="0" anchor="ctr"/>
          <a:lstStyle/>
          <a:p>
            <a:r>
              <a:rPr lang="ja-JP" altLang="en-US" sz="1500" b="1" dirty="0" smtClean="0">
                <a:latin typeface="Meiryo UI" panose="020B0604030504040204" pitchFamily="50" charset="-128"/>
                <a:ea typeface="Meiryo UI" panose="020B0604030504040204" pitchFamily="50" charset="-128"/>
                <a:cs typeface="Meiryo UI" panose="020B0604030504040204" pitchFamily="50" charset="-128"/>
              </a:rPr>
              <a:t>地方自治法</a:t>
            </a:r>
            <a:endParaRPr lang="en-US" altLang="ja-JP" sz="1500" b="1" dirty="0" smtClean="0">
              <a:latin typeface="Meiryo UI" panose="020B0604030504040204" pitchFamily="50" charset="-128"/>
              <a:ea typeface="Meiryo UI" panose="020B0604030504040204" pitchFamily="50" charset="-128"/>
              <a:cs typeface="Meiryo UI" panose="020B0604030504040204" pitchFamily="50" charset="-128"/>
            </a:endParaRPr>
          </a:p>
          <a:p>
            <a:endParaRPr lang="en-US" altLang="ja-JP" sz="800" b="1" dirty="0" smtClean="0">
              <a:latin typeface="Meiryo UI" panose="020B0604030504040204" pitchFamily="50" charset="-128"/>
              <a:ea typeface="Meiryo UI" panose="020B0604030504040204" pitchFamily="50" charset="-128"/>
              <a:cs typeface="Meiryo UI" panose="020B0604030504040204" pitchFamily="50" charset="-128"/>
            </a:endParaRPr>
          </a:p>
          <a:p>
            <a:r>
              <a:rPr lang="ja-JP" altLang="en-US" sz="1400" b="1" dirty="0" smtClean="0">
                <a:latin typeface="Meiryo UI" panose="020B0604030504040204" pitchFamily="50" charset="-128"/>
                <a:ea typeface="Meiryo UI" panose="020B0604030504040204" pitchFamily="50" charset="-128"/>
                <a:cs typeface="Meiryo UI" panose="020B0604030504040204" pitchFamily="50" charset="-128"/>
              </a:rPr>
              <a:t>第四条 </a:t>
            </a:r>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　地方公共団体は、その事務所の位置を定め又はこれを変更しようとするときは、条例でこれを定め</a:t>
            </a:r>
            <a:endParaRPr lang="en-US" altLang="ja-JP" sz="1400" dirty="0" smtClean="0">
              <a:latin typeface="Meiryo UI" panose="020B0604030504040204" pitchFamily="50" charset="-128"/>
              <a:ea typeface="Meiryo UI" panose="020B0604030504040204" pitchFamily="50" charset="-128"/>
              <a:cs typeface="Meiryo UI" panose="020B0604030504040204" pitchFamily="50" charset="-128"/>
            </a:endParaRPr>
          </a:p>
          <a:p>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　　　　　　なければならない。 </a:t>
            </a:r>
          </a:p>
          <a:p>
            <a:endParaRPr lang="en-US" altLang="ja-JP" sz="1400" b="1" dirty="0" smtClean="0">
              <a:latin typeface="Meiryo UI" panose="020B0604030504040204" pitchFamily="50" charset="-128"/>
              <a:ea typeface="Meiryo UI" panose="020B0604030504040204" pitchFamily="50" charset="-128"/>
              <a:cs typeface="Meiryo UI" panose="020B0604030504040204" pitchFamily="50" charset="-128"/>
            </a:endParaRPr>
          </a:p>
          <a:p>
            <a:r>
              <a:rPr lang="ja-JP" altLang="en-US" sz="1400" b="1" dirty="0">
                <a:latin typeface="Meiryo UI" panose="020B0604030504040204" pitchFamily="50" charset="-128"/>
                <a:ea typeface="Meiryo UI" panose="020B0604030504040204" pitchFamily="50" charset="-128"/>
                <a:cs typeface="Meiryo UI" panose="020B0604030504040204" pitchFamily="50" charset="-128"/>
              </a:rPr>
              <a:t>　</a:t>
            </a:r>
            <a:r>
              <a:rPr lang="ja-JP" altLang="en-US" sz="1400" b="1" dirty="0" smtClean="0">
                <a:latin typeface="Meiryo UI" panose="020B0604030504040204" pitchFamily="50" charset="-128"/>
                <a:ea typeface="Meiryo UI" panose="020B0604030504040204" pitchFamily="50" charset="-128"/>
                <a:cs typeface="Meiryo UI" panose="020B0604030504040204" pitchFamily="50" charset="-128"/>
              </a:rPr>
              <a:t> ２　　　</a:t>
            </a:r>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前項の事務所の位置を定め又はこれを変更するに当つては、住民の利用に最も便利であるように、</a:t>
            </a:r>
            <a:endParaRPr lang="en-US" altLang="ja-JP" sz="1400" dirty="0" smtClean="0">
              <a:latin typeface="Meiryo UI" panose="020B0604030504040204" pitchFamily="50" charset="-128"/>
              <a:ea typeface="Meiryo UI" panose="020B0604030504040204" pitchFamily="50" charset="-128"/>
              <a:cs typeface="Meiryo UI" panose="020B0604030504040204" pitchFamily="50" charset="-128"/>
            </a:endParaRPr>
          </a:p>
          <a:p>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　　　　　　交通の事情、他の官公署との関係等について適当な考慮を払わなければならない。</a:t>
            </a:r>
            <a:endParaRPr lang="en-US" altLang="ja-JP" sz="1400" dirty="0" smtClean="0">
              <a:latin typeface="Meiryo UI" panose="020B0604030504040204" pitchFamily="50" charset="-128"/>
              <a:ea typeface="Meiryo UI" panose="020B0604030504040204" pitchFamily="50" charset="-128"/>
              <a:cs typeface="Meiryo UI" panose="020B0604030504040204" pitchFamily="50" charset="-128"/>
            </a:endParaRPr>
          </a:p>
          <a:p>
            <a:endParaRPr lang="en-US" altLang="ja-JP" sz="1500" dirty="0" smtClean="0">
              <a:latin typeface="Meiryo UI" panose="020B0604030504040204" pitchFamily="50" charset="-128"/>
              <a:ea typeface="Meiryo UI" panose="020B0604030504040204" pitchFamily="50" charset="-128"/>
              <a:cs typeface="Meiryo UI" panose="020B0604030504040204" pitchFamily="50" charset="-128"/>
            </a:endParaRPr>
          </a:p>
          <a:p>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　　</a:t>
            </a:r>
            <a:r>
              <a:rPr lang="en-US" altLang="ja-JP" sz="1400" dirty="0" smtClean="0">
                <a:latin typeface="Meiryo UI" panose="020B0604030504040204" pitchFamily="50" charset="-128"/>
                <a:ea typeface="Meiryo UI" panose="020B0604030504040204" pitchFamily="50" charset="-128"/>
                <a:cs typeface="Meiryo UI" panose="020B0604030504040204" pitchFamily="50" charset="-128"/>
              </a:rPr>
              <a:t>※</a:t>
            </a:r>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地方自治法において、総合区の事務所の位置は、第４条第</a:t>
            </a:r>
            <a:r>
              <a:rPr lang="ja-JP" altLang="en-US" sz="1400" dirty="0">
                <a:latin typeface="Meiryo UI" panose="020B0604030504040204" pitchFamily="50" charset="-128"/>
                <a:ea typeface="Meiryo UI" panose="020B0604030504040204" pitchFamily="50" charset="-128"/>
                <a:cs typeface="Meiryo UI" panose="020B0604030504040204" pitchFamily="50" charset="-128"/>
              </a:rPr>
              <a:t>２</a:t>
            </a:r>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項を準用し、住民の利便性を十分に</a:t>
            </a:r>
            <a:endParaRPr lang="en-US" altLang="ja-JP" sz="1400" dirty="0" smtClean="0">
              <a:latin typeface="Meiryo UI" panose="020B0604030504040204" pitchFamily="50" charset="-128"/>
              <a:ea typeface="Meiryo UI" panose="020B0604030504040204" pitchFamily="50" charset="-128"/>
              <a:cs typeface="Meiryo UI" panose="020B0604030504040204" pitchFamily="50" charset="-128"/>
            </a:endParaRPr>
          </a:p>
          <a:p>
            <a:r>
              <a:rPr lang="ja-JP" altLang="en-US" sz="1400" dirty="0" smtClean="0">
                <a:latin typeface="Meiryo UI" panose="020B0604030504040204" pitchFamily="50" charset="-128"/>
                <a:ea typeface="Meiryo UI" panose="020B0604030504040204" pitchFamily="50" charset="-128"/>
                <a:cs typeface="Meiryo UI" panose="020B0604030504040204" pitchFamily="50" charset="-128"/>
              </a:rPr>
              <a:t>　　　 考慮すべきこととされている。 </a:t>
            </a:r>
            <a:endParaRPr kumimoji="1" lang="ja-JP" altLang="en-US" sz="1400" b="1" dirty="0" smtClean="0">
              <a:latin typeface="Meiryo UI" panose="020B0604030504040204" pitchFamily="50" charset="-128"/>
              <a:ea typeface="Meiryo UI" panose="020B0604030504040204" pitchFamily="50" charset="-128"/>
              <a:cs typeface="Meiryo UI" panose="020B0604030504040204" pitchFamily="50" charset="-128"/>
            </a:endParaRPr>
          </a:p>
        </p:txBody>
      </p:sp>
      <p:sp>
        <p:nvSpPr>
          <p:cNvPr id="13" name="正方形/長方形 12"/>
          <p:cNvSpPr/>
          <p:nvPr/>
        </p:nvSpPr>
        <p:spPr>
          <a:xfrm>
            <a:off x="0" y="15129"/>
            <a:ext cx="9144000" cy="432000"/>
          </a:xfrm>
          <a:prstGeom prst="rect">
            <a:avLst/>
          </a:prstGeom>
          <a:gradFill>
            <a:gsLst>
              <a:gs pos="0">
                <a:schemeClr val="accent2">
                  <a:lumMod val="40000"/>
                  <a:lumOff val="60000"/>
                </a:schemeClr>
              </a:gs>
              <a:gs pos="50000">
                <a:schemeClr val="bg1"/>
              </a:gs>
              <a:gs pos="100000">
                <a:schemeClr val="accent2">
                  <a:lumMod val="40000"/>
                  <a:lumOff val="6000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r>
              <a:rPr lang="ja-JP" altLang="en-US" sz="2000" b="1" dirty="0">
                <a:solidFill>
                  <a:prstClr val="black"/>
                </a:solidFill>
                <a:latin typeface="Meiryo UI" pitchFamily="50" charset="-128"/>
                <a:ea typeface="Meiryo UI" pitchFamily="50" charset="-128"/>
                <a:cs typeface="Meiryo UI" pitchFamily="50" charset="-128"/>
              </a:rPr>
              <a:t>２</a:t>
            </a:r>
            <a:r>
              <a:rPr lang="ja-JP" altLang="en-US" sz="2000" b="1" dirty="0" smtClean="0">
                <a:solidFill>
                  <a:prstClr val="black"/>
                </a:solidFill>
                <a:latin typeface="Meiryo UI" pitchFamily="50" charset="-128"/>
                <a:ea typeface="Meiryo UI" pitchFamily="50" charset="-128"/>
                <a:cs typeface="Meiryo UI" pitchFamily="50" charset="-128"/>
              </a:rPr>
              <a:t>　総合区役所の位置</a:t>
            </a:r>
            <a:endParaRPr lang="ja-JP" altLang="en-US" sz="2000" b="1" dirty="0">
              <a:solidFill>
                <a:prstClr val="black"/>
              </a:solidFill>
              <a:latin typeface="Meiryo UI" pitchFamily="50" charset="-128"/>
              <a:ea typeface="Meiryo UI" pitchFamily="50" charset="-128"/>
              <a:cs typeface="Meiryo UI" pitchFamily="50" charset="-128"/>
            </a:endParaRPr>
          </a:p>
        </p:txBody>
      </p:sp>
      <p:sp>
        <p:nvSpPr>
          <p:cNvPr id="15" name="正方形/長方形 14"/>
          <p:cNvSpPr/>
          <p:nvPr/>
        </p:nvSpPr>
        <p:spPr>
          <a:xfrm>
            <a:off x="533400" y="1289542"/>
            <a:ext cx="7781926" cy="2639120"/>
          </a:xfrm>
          <a:prstGeom prst="rect">
            <a:avLst/>
          </a:prstGeom>
        </p:spPr>
        <p:style>
          <a:lnRef idx="1">
            <a:schemeClr val="accent6"/>
          </a:lnRef>
          <a:fillRef idx="2">
            <a:schemeClr val="accent6"/>
          </a:fillRef>
          <a:effectRef idx="1">
            <a:schemeClr val="accent6"/>
          </a:effectRef>
          <a:fontRef idx="minor">
            <a:schemeClr val="dk1"/>
          </a:fontRef>
        </p:style>
        <p:txBody>
          <a:bodyPr rtlCol="0" anchor="ctr"/>
          <a:lstStyle/>
          <a:p>
            <a:pPr fontAlgn="base">
              <a:lnSpc>
                <a:spcPts val="2200"/>
              </a:lnSpc>
              <a:spcBef>
                <a:spcPct val="0"/>
              </a:spcBef>
              <a:spcAft>
                <a:spcPct val="0"/>
              </a:spcAft>
            </a:pPr>
            <a:r>
              <a:rPr lang="ja-JP" altLang="en-US" sz="1600" dirty="0" smtClean="0">
                <a:solidFill>
                  <a:schemeClr val="tx1"/>
                </a:solidFill>
                <a:latin typeface="Meiryo UI" pitchFamily="50" charset="-128"/>
                <a:ea typeface="Meiryo UI" pitchFamily="50" charset="-128"/>
                <a:cs typeface="Meiryo UI" pitchFamily="50" charset="-128"/>
              </a:rPr>
              <a:t>　　◆　</a:t>
            </a:r>
            <a:r>
              <a:rPr lang="ja-JP" altLang="en-US" sz="1600" dirty="0">
                <a:latin typeface="Meiryo UI" panose="020B0604030504040204" pitchFamily="50" charset="-128"/>
                <a:ea typeface="Meiryo UI" panose="020B0604030504040204" pitchFamily="50" charset="-128"/>
                <a:cs typeface="Meiryo UI" panose="020B0604030504040204" pitchFamily="50" charset="-128"/>
              </a:rPr>
              <a:t>現在の区役所庁舎から、総合区の主たる事務所（総合区役所）の位置を選定</a:t>
            </a:r>
            <a:endParaRPr lang="en-US" altLang="ja-JP" sz="1600" dirty="0">
              <a:latin typeface="Meiryo UI" panose="020B0604030504040204" pitchFamily="50" charset="-128"/>
              <a:ea typeface="Meiryo UI" panose="020B0604030504040204" pitchFamily="50" charset="-128"/>
              <a:cs typeface="Meiryo UI" panose="020B0604030504040204" pitchFamily="50" charset="-128"/>
            </a:endParaRPr>
          </a:p>
          <a:p>
            <a:pPr fontAlgn="base">
              <a:lnSpc>
                <a:spcPts val="2200"/>
              </a:lnSpc>
              <a:spcBef>
                <a:spcPct val="0"/>
              </a:spcBef>
              <a:spcAft>
                <a:spcPct val="0"/>
              </a:spcAft>
            </a:pPr>
            <a:r>
              <a:rPr lang="ja-JP" altLang="en-US" sz="1600" dirty="0" smtClean="0">
                <a:solidFill>
                  <a:schemeClr val="tx1"/>
                </a:solidFill>
                <a:latin typeface="Meiryo UI" pitchFamily="50" charset="-128"/>
                <a:ea typeface="Meiryo UI" pitchFamily="50" charset="-128"/>
                <a:cs typeface="Meiryo UI" pitchFamily="50" charset="-128"/>
              </a:rPr>
              <a:t>　　◆</a:t>
            </a:r>
            <a:r>
              <a:rPr lang="ja-JP" altLang="en-US" sz="1600" dirty="0">
                <a:solidFill>
                  <a:schemeClr val="tx1"/>
                </a:solidFill>
                <a:latin typeface="Meiryo UI" pitchFamily="50" charset="-128"/>
                <a:ea typeface="Meiryo UI" pitchFamily="50" charset="-128"/>
                <a:cs typeface="Meiryo UI" pitchFamily="50" charset="-128"/>
              </a:rPr>
              <a:t>　選定に際しては、地方自治法の</a:t>
            </a:r>
            <a:r>
              <a:rPr lang="ja-JP" altLang="en-US" sz="1600" dirty="0" smtClean="0">
                <a:solidFill>
                  <a:schemeClr val="tx1"/>
                </a:solidFill>
                <a:latin typeface="Meiryo UI" pitchFamily="50" charset="-128"/>
                <a:ea typeface="Meiryo UI" pitchFamily="50" charset="-128"/>
                <a:cs typeface="Meiryo UI" pitchFamily="50" charset="-128"/>
              </a:rPr>
              <a:t>規定に基づき、</a:t>
            </a:r>
            <a:endParaRPr lang="en-US" altLang="ja-JP" sz="1600" dirty="0" smtClean="0">
              <a:solidFill>
                <a:schemeClr val="tx1"/>
              </a:solidFill>
              <a:latin typeface="Meiryo UI" pitchFamily="50" charset="-128"/>
              <a:ea typeface="Meiryo UI" pitchFamily="50" charset="-128"/>
              <a:cs typeface="Meiryo UI" pitchFamily="50" charset="-128"/>
            </a:endParaRPr>
          </a:p>
          <a:p>
            <a:pPr fontAlgn="base">
              <a:lnSpc>
                <a:spcPts val="600"/>
              </a:lnSpc>
              <a:spcBef>
                <a:spcPct val="0"/>
              </a:spcBef>
              <a:spcAft>
                <a:spcPct val="0"/>
              </a:spcAft>
            </a:pPr>
            <a:r>
              <a:rPr lang="ja-JP" altLang="en-US" sz="1600" dirty="0">
                <a:solidFill>
                  <a:schemeClr val="tx1"/>
                </a:solidFill>
                <a:latin typeface="Meiryo UI" pitchFamily="50" charset="-128"/>
                <a:ea typeface="Meiryo UI" pitchFamily="50" charset="-128"/>
                <a:cs typeface="Meiryo UI" pitchFamily="50" charset="-128"/>
              </a:rPr>
              <a:t>　</a:t>
            </a:r>
            <a:r>
              <a:rPr lang="ja-JP" altLang="en-US" sz="1600" dirty="0" smtClean="0">
                <a:solidFill>
                  <a:schemeClr val="tx1"/>
                </a:solidFill>
                <a:latin typeface="Meiryo UI" pitchFamily="50" charset="-128"/>
                <a:ea typeface="Meiryo UI" pitchFamily="50" charset="-128"/>
                <a:cs typeface="Meiryo UI" pitchFamily="50" charset="-128"/>
              </a:rPr>
              <a:t>　</a:t>
            </a:r>
            <a:r>
              <a:rPr lang="ja-JP" altLang="en-US" sz="1600" dirty="0">
                <a:solidFill>
                  <a:schemeClr val="tx1"/>
                </a:solidFill>
                <a:latin typeface="Meiryo UI" pitchFamily="50" charset="-128"/>
                <a:ea typeface="Meiryo UI" pitchFamily="50" charset="-128"/>
                <a:cs typeface="Meiryo UI" pitchFamily="50" charset="-128"/>
              </a:rPr>
              <a:t>　</a:t>
            </a:r>
            <a:endParaRPr lang="en-US" altLang="ja-JP" sz="1600" dirty="0" smtClean="0">
              <a:solidFill>
                <a:schemeClr val="tx1"/>
              </a:solidFill>
              <a:latin typeface="Meiryo UI" pitchFamily="50" charset="-128"/>
              <a:ea typeface="Meiryo UI" pitchFamily="50" charset="-128"/>
              <a:cs typeface="Meiryo UI" pitchFamily="50" charset="-128"/>
            </a:endParaRPr>
          </a:p>
          <a:p>
            <a:pPr fontAlgn="base">
              <a:lnSpc>
                <a:spcPts val="2200"/>
              </a:lnSpc>
              <a:spcBef>
                <a:spcPct val="0"/>
              </a:spcBef>
              <a:spcAft>
                <a:spcPct val="0"/>
              </a:spcAft>
            </a:pPr>
            <a:r>
              <a:rPr lang="ja-JP" altLang="en-US" sz="1600" dirty="0">
                <a:solidFill>
                  <a:schemeClr val="tx1"/>
                </a:solidFill>
                <a:latin typeface="Meiryo UI" pitchFamily="50" charset="-128"/>
                <a:ea typeface="Meiryo UI" pitchFamily="50" charset="-128"/>
                <a:cs typeface="Meiryo UI" pitchFamily="50" charset="-128"/>
              </a:rPr>
              <a:t>　</a:t>
            </a:r>
            <a:r>
              <a:rPr lang="ja-JP" altLang="en-US" sz="1600" dirty="0" smtClean="0">
                <a:solidFill>
                  <a:schemeClr val="tx1"/>
                </a:solidFill>
                <a:latin typeface="Meiryo UI" pitchFamily="50" charset="-128"/>
                <a:ea typeface="Meiryo UI" pitchFamily="50" charset="-128"/>
                <a:cs typeface="Meiryo UI" pitchFamily="50" charset="-128"/>
              </a:rPr>
              <a:t>　　</a:t>
            </a:r>
            <a:endParaRPr lang="en-US" altLang="ja-JP" sz="1600" dirty="0" smtClean="0">
              <a:solidFill>
                <a:schemeClr val="tx1"/>
              </a:solidFill>
              <a:latin typeface="Meiryo UI" pitchFamily="50" charset="-128"/>
              <a:ea typeface="Meiryo UI" pitchFamily="50" charset="-128"/>
              <a:cs typeface="Meiryo UI" pitchFamily="50" charset="-128"/>
            </a:endParaRPr>
          </a:p>
          <a:p>
            <a:pPr fontAlgn="base">
              <a:lnSpc>
                <a:spcPts val="2200"/>
              </a:lnSpc>
              <a:spcBef>
                <a:spcPct val="0"/>
              </a:spcBef>
              <a:spcAft>
                <a:spcPct val="0"/>
              </a:spcAft>
            </a:pPr>
            <a:endParaRPr lang="en-US" altLang="ja-JP" sz="1600" dirty="0" smtClean="0">
              <a:solidFill>
                <a:schemeClr val="tx1"/>
              </a:solidFill>
              <a:latin typeface="Meiryo UI" pitchFamily="50" charset="-128"/>
              <a:ea typeface="Meiryo UI" pitchFamily="50" charset="-128"/>
              <a:cs typeface="Meiryo UI" pitchFamily="50" charset="-128"/>
            </a:endParaRPr>
          </a:p>
          <a:p>
            <a:pPr fontAlgn="base">
              <a:lnSpc>
                <a:spcPts val="2200"/>
              </a:lnSpc>
              <a:spcBef>
                <a:spcPct val="0"/>
              </a:spcBef>
              <a:spcAft>
                <a:spcPct val="0"/>
              </a:spcAft>
            </a:pPr>
            <a:r>
              <a:rPr lang="ja-JP" altLang="en-US" sz="1600" dirty="0" smtClean="0">
                <a:solidFill>
                  <a:schemeClr val="tx1"/>
                </a:solidFill>
                <a:latin typeface="Meiryo UI" pitchFamily="50" charset="-128"/>
                <a:ea typeface="Meiryo UI" pitchFamily="50" charset="-128"/>
                <a:cs typeface="Meiryo UI" pitchFamily="50" charset="-128"/>
              </a:rPr>
              <a:t>　　　　　　　　　　　　　　　　　　　　　　　　　　　</a:t>
            </a:r>
            <a:endParaRPr lang="en-US" altLang="ja-JP" sz="1600" dirty="0" smtClean="0">
              <a:solidFill>
                <a:schemeClr val="tx1"/>
              </a:solidFill>
              <a:latin typeface="Meiryo UI" pitchFamily="50" charset="-128"/>
              <a:ea typeface="Meiryo UI" pitchFamily="50" charset="-128"/>
              <a:cs typeface="Meiryo UI" pitchFamily="50" charset="-128"/>
            </a:endParaRPr>
          </a:p>
          <a:p>
            <a:pPr fontAlgn="base">
              <a:lnSpc>
                <a:spcPts val="2200"/>
              </a:lnSpc>
              <a:spcBef>
                <a:spcPct val="0"/>
              </a:spcBef>
              <a:spcAft>
                <a:spcPct val="0"/>
              </a:spcAft>
            </a:pPr>
            <a:r>
              <a:rPr lang="ja-JP" altLang="en-US" sz="1600" dirty="0" smtClean="0">
                <a:solidFill>
                  <a:schemeClr val="tx1"/>
                </a:solidFill>
                <a:latin typeface="Meiryo UI" pitchFamily="50" charset="-128"/>
                <a:ea typeface="Meiryo UI" pitchFamily="50" charset="-128"/>
                <a:cs typeface="Meiryo UI" pitchFamily="50" charset="-128"/>
              </a:rPr>
              <a:t>　　　　　　　　　　　　　　　　　　　　　　　　　　　　を</a:t>
            </a:r>
            <a:r>
              <a:rPr lang="ja-JP" altLang="en-US" sz="1600" dirty="0">
                <a:solidFill>
                  <a:schemeClr val="tx1"/>
                </a:solidFill>
                <a:latin typeface="Meiryo UI" pitchFamily="50" charset="-128"/>
                <a:ea typeface="Meiryo UI" pitchFamily="50" charset="-128"/>
                <a:cs typeface="Meiryo UI" pitchFamily="50" charset="-128"/>
              </a:rPr>
              <a:t>考慮すべき条件として点数化し</a:t>
            </a:r>
            <a:r>
              <a:rPr lang="ja-JP" altLang="en-US" sz="1600" dirty="0" smtClean="0">
                <a:solidFill>
                  <a:schemeClr val="tx1"/>
                </a:solidFill>
                <a:latin typeface="Meiryo UI" pitchFamily="50" charset="-128"/>
                <a:ea typeface="Meiryo UI" pitchFamily="50" charset="-128"/>
                <a:cs typeface="Meiryo UI" pitchFamily="50" charset="-128"/>
              </a:rPr>
              <a:t>、</a:t>
            </a:r>
            <a:endParaRPr lang="en-US" altLang="ja-JP" sz="1600" dirty="0" smtClean="0">
              <a:solidFill>
                <a:schemeClr val="tx1"/>
              </a:solidFill>
              <a:latin typeface="Meiryo UI" pitchFamily="50" charset="-128"/>
              <a:ea typeface="Meiryo UI" pitchFamily="50" charset="-128"/>
              <a:cs typeface="Meiryo UI" pitchFamily="50" charset="-128"/>
            </a:endParaRPr>
          </a:p>
          <a:p>
            <a:pPr fontAlgn="base">
              <a:lnSpc>
                <a:spcPts val="2200"/>
              </a:lnSpc>
              <a:spcBef>
                <a:spcPct val="0"/>
              </a:spcBef>
              <a:spcAft>
                <a:spcPct val="0"/>
              </a:spcAft>
            </a:pPr>
            <a:r>
              <a:rPr lang="ja-JP" altLang="en-US" sz="1600" dirty="0" smtClean="0">
                <a:solidFill>
                  <a:schemeClr val="tx1"/>
                </a:solidFill>
                <a:latin typeface="Meiryo UI" pitchFamily="50" charset="-128"/>
                <a:ea typeface="Meiryo UI" pitchFamily="50" charset="-128"/>
                <a:cs typeface="Meiryo UI" pitchFamily="50" charset="-128"/>
              </a:rPr>
              <a:t>　　　　</a:t>
            </a:r>
            <a:endParaRPr lang="en-US" altLang="ja-JP" sz="1600" dirty="0" smtClean="0">
              <a:solidFill>
                <a:schemeClr val="tx1"/>
              </a:solidFill>
              <a:latin typeface="Meiryo UI" pitchFamily="50" charset="-128"/>
              <a:ea typeface="Meiryo UI" pitchFamily="50" charset="-128"/>
              <a:cs typeface="Meiryo UI" pitchFamily="50" charset="-128"/>
            </a:endParaRPr>
          </a:p>
          <a:p>
            <a:pPr fontAlgn="base">
              <a:lnSpc>
                <a:spcPts val="2200"/>
              </a:lnSpc>
              <a:spcBef>
                <a:spcPct val="0"/>
              </a:spcBef>
              <a:spcAft>
                <a:spcPct val="0"/>
              </a:spcAft>
            </a:pPr>
            <a:r>
              <a:rPr lang="ja-JP" altLang="en-US" sz="1600" dirty="0" smtClean="0">
                <a:solidFill>
                  <a:schemeClr val="tx1"/>
                </a:solidFill>
                <a:latin typeface="Meiryo UI" pitchFamily="50" charset="-128"/>
                <a:ea typeface="Meiryo UI" pitchFamily="50" charset="-128"/>
                <a:cs typeface="Meiryo UI" pitchFamily="50" charset="-128"/>
              </a:rPr>
              <a:t>　　　　 得点</a:t>
            </a:r>
            <a:r>
              <a:rPr lang="ja-JP" altLang="en-US" sz="1600" dirty="0">
                <a:solidFill>
                  <a:schemeClr val="tx1"/>
                </a:solidFill>
                <a:latin typeface="Meiryo UI" pitchFamily="50" charset="-128"/>
                <a:ea typeface="Meiryo UI" pitchFamily="50" charset="-128"/>
                <a:cs typeface="Meiryo UI" pitchFamily="50" charset="-128"/>
              </a:rPr>
              <a:t>の</a:t>
            </a:r>
            <a:r>
              <a:rPr lang="ja-JP" altLang="en-US" sz="1600" dirty="0" smtClean="0">
                <a:solidFill>
                  <a:schemeClr val="tx1"/>
                </a:solidFill>
                <a:latin typeface="Meiryo UI" pitchFamily="50" charset="-128"/>
                <a:ea typeface="Meiryo UI" pitchFamily="50" charset="-128"/>
                <a:cs typeface="Meiryo UI" pitchFamily="50" charset="-128"/>
              </a:rPr>
              <a:t>多い区</a:t>
            </a:r>
            <a:r>
              <a:rPr lang="ja-JP" altLang="en-US" sz="1600" dirty="0">
                <a:solidFill>
                  <a:schemeClr val="tx1"/>
                </a:solidFill>
                <a:latin typeface="Meiryo UI" pitchFamily="50" charset="-128"/>
                <a:ea typeface="Meiryo UI" pitchFamily="50" charset="-128"/>
                <a:cs typeface="Meiryo UI" pitchFamily="50" charset="-128"/>
              </a:rPr>
              <a:t>役所庁舎を優先しつつ</a:t>
            </a:r>
            <a:r>
              <a:rPr lang="ja-JP" altLang="en-US" sz="1600" dirty="0" smtClean="0">
                <a:solidFill>
                  <a:schemeClr val="tx1"/>
                </a:solidFill>
                <a:latin typeface="Meiryo UI" pitchFamily="50" charset="-128"/>
                <a:ea typeface="Meiryo UI" pitchFamily="50" charset="-128"/>
                <a:cs typeface="Meiryo UI" pitchFamily="50" charset="-128"/>
              </a:rPr>
              <a:t>、庁舎</a:t>
            </a:r>
            <a:r>
              <a:rPr lang="ja-JP" altLang="en-US" sz="1600" dirty="0">
                <a:solidFill>
                  <a:schemeClr val="tx1"/>
                </a:solidFill>
                <a:latin typeface="Meiryo UI" pitchFamily="50" charset="-128"/>
                <a:ea typeface="Meiryo UI" pitchFamily="50" charset="-128"/>
                <a:cs typeface="Meiryo UI" pitchFamily="50" charset="-128"/>
              </a:rPr>
              <a:t>の面積も勘案して</a:t>
            </a:r>
            <a:r>
              <a:rPr lang="ja-JP" altLang="en-US" sz="1600" dirty="0" smtClean="0">
                <a:solidFill>
                  <a:schemeClr val="tx1"/>
                </a:solidFill>
                <a:latin typeface="Meiryo UI" pitchFamily="50" charset="-128"/>
                <a:ea typeface="Meiryo UI" pitchFamily="50" charset="-128"/>
                <a:cs typeface="Meiryo UI" pitchFamily="50" charset="-128"/>
              </a:rPr>
              <a:t>、総合</a:t>
            </a:r>
            <a:r>
              <a:rPr lang="ja-JP" altLang="en-US" sz="1600" dirty="0">
                <a:solidFill>
                  <a:schemeClr val="tx1"/>
                </a:solidFill>
                <a:latin typeface="Meiryo UI" pitchFamily="50" charset="-128"/>
                <a:ea typeface="Meiryo UI" pitchFamily="50" charset="-128"/>
                <a:cs typeface="Meiryo UI" pitchFamily="50" charset="-128"/>
              </a:rPr>
              <a:t>区役所を</a:t>
            </a:r>
            <a:r>
              <a:rPr lang="ja-JP" altLang="en-US" sz="1600" dirty="0" smtClean="0">
                <a:solidFill>
                  <a:schemeClr val="tx1"/>
                </a:solidFill>
                <a:latin typeface="Meiryo UI" pitchFamily="50" charset="-128"/>
                <a:ea typeface="Meiryo UI" pitchFamily="50" charset="-128"/>
                <a:cs typeface="Meiryo UI" pitchFamily="50" charset="-128"/>
              </a:rPr>
              <a:t>選定</a:t>
            </a:r>
            <a:endParaRPr lang="en-US" altLang="ja-JP" sz="1600" dirty="0" smtClean="0">
              <a:latin typeface="Meiryo UI" panose="020B0604030504040204" pitchFamily="50" charset="-128"/>
              <a:ea typeface="Meiryo UI" panose="020B0604030504040204" pitchFamily="50" charset="-128"/>
              <a:cs typeface="Meiryo UI" panose="020B0604030504040204" pitchFamily="50" charset="-128"/>
            </a:endParaRPr>
          </a:p>
          <a:p>
            <a:pPr>
              <a:lnSpc>
                <a:spcPts val="500"/>
              </a:lnSpc>
              <a:buFont typeface="Wingdings" pitchFamily="2" charset="2"/>
              <a:buChar char="Ø"/>
            </a:pPr>
            <a:endParaRPr lang="en-US" altLang="ja-JP" sz="1600" dirty="0" smtClean="0">
              <a:solidFill>
                <a:schemeClr val="tx1"/>
              </a:solidFill>
              <a:latin typeface="Meiryo UI" pitchFamily="50" charset="-128"/>
              <a:ea typeface="Meiryo UI" pitchFamily="50" charset="-128"/>
              <a:cs typeface="Meiryo UI" pitchFamily="50" charset="-128"/>
            </a:endParaRPr>
          </a:p>
        </p:txBody>
      </p:sp>
      <p:sp>
        <p:nvSpPr>
          <p:cNvPr id="7" name="角丸四角形 6"/>
          <p:cNvSpPr/>
          <p:nvPr/>
        </p:nvSpPr>
        <p:spPr>
          <a:xfrm>
            <a:off x="1217293" y="2118727"/>
            <a:ext cx="2668938" cy="1008111"/>
          </a:xfrm>
          <a:prstGeom prst="round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fontAlgn="base">
              <a:lnSpc>
                <a:spcPts val="2200"/>
              </a:lnSpc>
              <a:spcBef>
                <a:spcPct val="0"/>
              </a:spcBef>
              <a:spcAft>
                <a:spcPct val="0"/>
              </a:spcAft>
            </a:pPr>
            <a:r>
              <a:rPr lang="ja-JP" altLang="en-US" b="1" dirty="0" smtClean="0">
                <a:solidFill>
                  <a:schemeClr val="tx1"/>
                </a:solidFill>
                <a:latin typeface="Meiryo UI" pitchFamily="50" charset="-128"/>
                <a:ea typeface="Meiryo UI" pitchFamily="50" charset="-128"/>
                <a:cs typeface="Meiryo UI" pitchFamily="50" charset="-128"/>
              </a:rPr>
              <a:t>　①住民からの近接性</a:t>
            </a:r>
          </a:p>
          <a:p>
            <a:pPr fontAlgn="base">
              <a:lnSpc>
                <a:spcPts val="2200"/>
              </a:lnSpc>
              <a:spcBef>
                <a:spcPct val="0"/>
              </a:spcBef>
              <a:spcAft>
                <a:spcPct val="0"/>
              </a:spcAft>
            </a:pPr>
            <a:r>
              <a:rPr lang="ja-JP" altLang="en-US" b="1" dirty="0" smtClean="0">
                <a:solidFill>
                  <a:schemeClr val="tx1"/>
                </a:solidFill>
                <a:latin typeface="Meiryo UI" pitchFamily="50" charset="-128"/>
                <a:ea typeface="Meiryo UI" pitchFamily="50" charset="-128"/>
                <a:cs typeface="Meiryo UI" pitchFamily="50" charset="-128"/>
              </a:rPr>
              <a:t>　②交通の利便性</a:t>
            </a:r>
          </a:p>
          <a:p>
            <a:pPr fontAlgn="base">
              <a:lnSpc>
                <a:spcPts val="2200"/>
              </a:lnSpc>
              <a:spcBef>
                <a:spcPct val="0"/>
              </a:spcBef>
              <a:spcAft>
                <a:spcPct val="0"/>
              </a:spcAft>
            </a:pPr>
            <a:r>
              <a:rPr lang="ja-JP" altLang="en-US" b="1" dirty="0" smtClean="0">
                <a:solidFill>
                  <a:schemeClr val="tx1"/>
                </a:solidFill>
                <a:latin typeface="Meiryo UI" pitchFamily="50" charset="-128"/>
                <a:ea typeface="Meiryo UI" pitchFamily="50" charset="-128"/>
                <a:cs typeface="Meiryo UI" pitchFamily="50" charset="-128"/>
              </a:rPr>
              <a:t>　③地域における中心性</a:t>
            </a:r>
            <a:endParaRPr kumimoji="1" lang="ja-JP" altLang="en-US" b="1"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8" name="テキスト ボックス 7"/>
          <p:cNvSpPr txBox="1"/>
          <p:nvPr/>
        </p:nvSpPr>
        <p:spPr>
          <a:xfrm>
            <a:off x="-121196" y="476672"/>
            <a:ext cx="5217337" cy="384721"/>
          </a:xfrm>
          <a:prstGeom prst="rect">
            <a:avLst/>
          </a:prstGeom>
          <a:noFill/>
        </p:spPr>
        <p:txBody>
          <a:bodyPr wrap="square" rtlCol="0">
            <a:spAutoFit/>
          </a:bodyPr>
          <a:lstStyle/>
          <a:p>
            <a:r>
              <a:rPr lang="ja-JP" altLang="en-US" sz="1900" b="1"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（１）基本的な考え方</a:t>
            </a:r>
            <a:endParaRPr lang="ja-JP" altLang="en-US" sz="19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9" name="ホームベース 8"/>
          <p:cNvSpPr/>
          <p:nvPr/>
        </p:nvSpPr>
        <p:spPr bwMode="auto">
          <a:xfrm>
            <a:off x="538548" y="988325"/>
            <a:ext cx="2676264" cy="360040"/>
          </a:xfrm>
          <a:prstGeom prst="homePlate">
            <a:avLst/>
          </a:prstGeom>
          <a:solidFill>
            <a:schemeClr val="bg1"/>
          </a:solidFill>
          <a:ln w="19050" algn="ctr">
            <a:solidFill>
              <a:srgbClr val="FF0000"/>
            </a:solidFill>
            <a:round/>
            <a:headEnd/>
            <a:tailEnd/>
          </a:ln>
          <a:effectLst/>
          <a:extLst/>
        </p:spPr>
        <p:txBody>
          <a:bodyPr wrap="none" rtlCol="0" anchor="ctr"/>
          <a:lstStyle/>
          <a:p>
            <a:r>
              <a:rPr lang="ja-JP" altLang="en-US" sz="1900" b="1" dirty="0" smtClean="0">
                <a:latin typeface="Meiryo UI" panose="020B0604030504040204" pitchFamily="50" charset="-128"/>
                <a:ea typeface="Meiryo UI" panose="020B0604030504040204" pitchFamily="50" charset="-128"/>
                <a:cs typeface="Meiryo UI" panose="020B0604030504040204" pitchFamily="50" charset="-128"/>
              </a:rPr>
              <a:t> 　総合区役所の位置</a:t>
            </a:r>
            <a:endParaRPr kumimoji="1" lang="en-US" altLang="ja-JP" sz="1900" b="1" dirty="0" smtClean="0">
              <a:latin typeface="Meiryo UI" panose="020B0604030504040204" pitchFamily="50" charset="-128"/>
              <a:ea typeface="Meiryo UI" panose="020B0604030504040204" pitchFamily="50" charset="-128"/>
              <a:cs typeface="Meiryo UI" panose="020B0604030504040204" pitchFamily="50" charset="-128"/>
            </a:endParaRPr>
          </a:p>
        </p:txBody>
      </p:sp>
      <p:sp>
        <p:nvSpPr>
          <p:cNvPr id="11" name="正方形/長方形 27"/>
          <p:cNvSpPr>
            <a:spLocks noChangeArrowheads="1"/>
          </p:cNvSpPr>
          <p:nvPr/>
        </p:nvSpPr>
        <p:spPr bwMode="auto">
          <a:xfrm>
            <a:off x="8112125" y="6596063"/>
            <a:ext cx="1031875" cy="261937"/>
          </a:xfrm>
          <a:prstGeom prst="rect">
            <a:avLst/>
          </a:prstGeom>
          <a:noFill/>
          <a:ln w="9525">
            <a:noFill/>
            <a:miter lim="800000"/>
            <a:headEnd/>
            <a:tailEnd/>
          </a:ln>
        </p:spPr>
        <p:txBody>
          <a:bodyPr>
            <a:spAutoFit/>
          </a:bodyPr>
          <a:lstStyle/>
          <a:p>
            <a:pPr algn="r"/>
            <a:r>
              <a:rPr lang="ja-JP" altLang="en-US" sz="1100" b="1" dirty="0">
                <a:solidFill>
                  <a:srgbClr val="000000"/>
                </a:solidFill>
                <a:latin typeface="ＭＳ Ｐゴシック" charset="-128"/>
                <a:ea typeface="Meiryo UI" pitchFamily="50" charset="-128"/>
                <a:cs typeface="Meiryo UI" pitchFamily="50" charset="-128"/>
              </a:rPr>
              <a:t> </a:t>
            </a:r>
            <a:r>
              <a:rPr lang="ja-JP" altLang="en-US" sz="1100" b="1" dirty="0" smtClean="0">
                <a:solidFill>
                  <a:srgbClr val="000000"/>
                </a:solidFill>
                <a:latin typeface="ＭＳ Ｐゴシック" charset="-128"/>
                <a:ea typeface="Meiryo UI" pitchFamily="50" charset="-128"/>
                <a:cs typeface="Meiryo UI" pitchFamily="50" charset="-128"/>
              </a:rPr>
              <a:t>区割</a:t>
            </a:r>
            <a:r>
              <a:rPr lang="en-US" altLang="ja-JP" sz="1100" b="1" dirty="0" smtClean="0">
                <a:solidFill>
                  <a:srgbClr val="000000"/>
                </a:solidFill>
                <a:latin typeface="ＭＳ Ｐゴシック" charset="-128"/>
                <a:ea typeface="Meiryo UI" pitchFamily="50" charset="-128"/>
                <a:cs typeface="Meiryo UI" pitchFamily="50" charset="-128"/>
              </a:rPr>
              <a:t>-</a:t>
            </a:r>
            <a:r>
              <a:rPr lang="ja-JP" altLang="en-US" sz="1100" b="1" dirty="0" smtClean="0">
                <a:solidFill>
                  <a:srgbClr val="000000"/>
                </a:solidFill>
                <a:latin typeface="ＭＳ Ｐゴシック" charset="-128"/>
                <a:ea typeface="Meiryo UI" pitchFamily="50" charset="-128"/>
                <a:cs typeface="Meiryo UI" pitchFamily="50" charset="-128"/>
              </a:rPr>
              <a:t>４</a:t>
            </a:r>
            <a:endParaRPr lang="ja-JP" altLang="en-US" sz="1200" b="1" dirty="0">
              <a:solidFill>
                <a:srgbClr val="000000"/>
              </a:solidFill>
              <a:latin typeface="ＭＳ Ｐゴシック" charset="-128"/>
              <a:ea typeface="Meiryo UI" pitchFamily="50" charset="-128"/>
              <a:cs typeface="Meiryo UI" pitchFamily="50" charset="-128"/>
            </a:endParaRPr>
          </a:p>
        </p:txBody>
      </p:sp>
    </p:spTree>
    <p:extLst>
      <p:ext uri="{BB962C8B-B14F-4D97-AF65-F5344CB8AC3E}">
        <p14:creationId xmlns="" xmlns:p14="http://schemas.microsoft.com/office/powerpoint/2010/main" val="1226343357"/>
      </p:ext>
    </p:extLst>
  </p:cSld>
  <p:clrMapOvr>
    <a:masterClrMapping/>
  </p:clrMapOvr>
  <p:timing>
    <p:tnLst>
      <p:par>
        <p:cTn id="1" dur="indefinite" restart="never" nodeType="tmRoot"/>
      </p:par>
    </p:tn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endParaRPr kumimoji="1" lang="ja-JP" altLang="en-US"/>
          </a:p>
        </p:txBody>
      </p:sp>
      <p:sp>
        <p:nvSpPr>
          <p:cNvPr id="3" name="コンテンツ プレースホルダ 2"/>
          <p:cNvSpPr>
            <a:spLocks noGrp="1"/>
          </p:cNvSpPr>
          <p:nvPr>
            <p:ph idx="1"/>
          </p:nvPr>
        </p:nvSpPr>
        <p:spPr/>
        <p:txBody>
          <a:bodyPr/>
          <a:lstStyle/>
          <a:p>
            <a:endParaRPr kumimoji="1" lang="ja-JP" altLang="en-US"/>
          </a:p>
        </p:txBody>
      </p:sp>
    </p:spTree>
  </p:cSld>
  <p:clrMapOvr>
    <a:masterClrMapping/>
  </p:clrMapOvr>
  <p:timing>
    <p:tnLst>
      <p:par>
        <p:cTn id="1" dur="indefinite" restart="never" nodeType="tmRoot"/>
      </p:par>
    </p:tnLst>
  </p:timing>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正方形/長方形 3"/>
          <p:cNvSpPr/>
          <p:nvPr/>
        </p:nvSpPr>
        <p:spPr>
          <a:xfrm>
            <a:off x="899592" y="2866352"/>
            <a:ext cx="7300979" cy="851002"/>
          </a:xfrm>
          <a:prstGeom prst="rect">
            <a:avLst/>
          </a:prstGeom>
          <a:noFill/>
          <a:ln w="12700">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nSpc>
                <a:spcPct val="200000"/>
              </a:lnSpc>
            </a:pPr>
            <a:r>
              <a:rPr lang="en-US" altLang="ja-JP" sz="2000" dirty="0" smtClean="0">
                <a:solidFill>
                  <a:schemeClr val="tx1"/>
                </a:solidFill>
                <a:latin typeface="Meiryo UI" pitchFamily="50" charset="-128"/>
                <a:ea typeface="Meiryo UI" pitchFamily="50" charset="-128"/>
                <a:cs typeface="Meiryo UI" pitchFamily="50" charset="-128"/>
              </a:rPr>
              <a:t> </a:t>
            </a:r>
            <a:r>
              <a:rPr lang="ja-JP" altLang="en-US" sz="2000" dirty="0" smtClean="0">
                <a:solidFill>
                  <a:schemeClr val="tx1"/>
                </a:solidFill>
                <a:latin typeface="Meiryo UI" pitchFamily="50" charset="-128"/>
                <a:ea typeface="Meiryo UI" pitchFamily="50" charset="-128"/>
                <a:cs typeface="Meiryo UI" pitchFamily="50" charset="-128"/>
              </a:rPr>
              <a:t>１　基本的な考え方</a:t>
            </a:r>
            <a:endParaRPr kumimoji="1" lang="en-US" altLang="ja-JP" sz="1600" dirty="0" smtClean="0">
              <a:solidFill>
                <a:schemeClr val="tx1"/>
              </a:solidFill>
              <a:latin typeface="Meiryo UI" pitchFamily="50" charset="-128"/>
              <a:ea typeface="Meiryo UI" pitchFamily="50" charset="-128"/>
              <a:cs typeface="Meiryo UI" pitchFamily="50" charset="-128"/>
            </a:endParaRPr>
          </a:p>
        </p:txBody>
      </p:sp>
      <p:sp>
        <p:nvSpPr>
          <p:cNvPr id="5" name="タイトル 1"/>
          <p:cNvSpPr>
            <a:spLocks noGrp="1"/>
          </p:cNvSpPr>
          <p:nvPr>
            <p:ph type="title"/>
          </p:nvPr>
        </p:nvSpPr>
        <p:spPr>
          <a:xfrm>
            <a:off x="448538" y="1116276"/>
            <a:ext cx="8229600" cy="1143000"/>
          </a:xfrm>
        </p:spPr>
        <p:txBody>
          <a:bodyPr>
            <a:noAutofit/>
          </a:bodyPr>
          <a:lstStyle/>
          <a:p>
            <a:r>
              <a:rPr kumimoji="1" lang="ja-JP" altLang="en-US" sz="3600" dirty="0" smtClean="0"/>
              <a:t>目　　次</a:t>
            </a:r>
            <a:endParaRPr kumimoji="1" lang="ja-JP" altLang="en-US" sz="3600" dirty="0"/>
          </a:p>
        </p:txBody>
      </p:sp>
      <p:sp>
        <p:nvSpPr>
          <p:cNvPr id="8" name="正方形/長方形 7"/>
          <p:cNvSpPr/>
          <p:nvPr/>
        </p:nvSpPr>
        <p:spPr>
          <a:xfrm>
            <a:off x="2907730" y="3009850"/>
            <a:ext cx="5614553" cy="64807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2000" dirty="0" smtClean="0">
                <a:solidFill>
                  <a:schemeClr val="tx1"/>
                </a:solidFill>
                <a:latin typeface="Meiryo UI" pitchFamily="50" charset="-128"/>
                <a:ea typeface="Meiryo UI" pitchFamily="50" charset="-128"/>
                <a:cs typeface="Meiryo UI" pitchFamily="50" charset="-128"/>
              </a:rPr>
              <a:t>・・・・・・・・</a:t>
            </a:r>
            <a:r>
              <a:rPr kumimoji="1" lang="ja-JP" altLang="en-US" sz="2000" dirty="0" smtClean="0">
                <a:solidFill>
                  <a:schemeClr val="tx1"/>
                </a:solidFill>
                <a:latin typeface="Meiryo UI" pitchFamily="50" charset="-128"/>
                <a:ea typeface="Meiryo UI" pitchFamily="50" charset="-128"/>
                <a:cs typeface="Meiryo UI" pitchFamily="50" charset="-128"/>
              </a:rPr>
              <a:t>・・</a:t>
            </a:r>
            <a:r>
              <a:rPr lang="ja-JP" altLang="en-US" sz="2000" dirty="0" smtClean="0">
                <a:solidFill>
                  <a:schemeClr val="tx1"/>
                </a:solidFill>
                <a:latin typeface="Meiryo UI" pitchFamily="50" charset="-128"/>
                <a:ea typeface="Meiryo UI" pitchFamily="50" charset="-128"/>
                <a:cs typeface="Meiryo UI" pitchFamily="50" charset="-128"/>
              </a:rPr>
              <a:t>・・・・・・・・・・・・・・・</a:t>
            </a:r>
            <a:r>
              <a:rPr kumimoji="1" lang="ja-JP" altLang="en-US" sz="2000" dirty="0" smtClean="0">
                <a:solidFill>
                  <a:schemeClr val="tx1"/>
                </a:solidFill>
                <a:latin typeface="Meiryo UI" pitchFamily="50" charset="-128"/>
                <a:ea typeface="Meiryo UI" pitchFamily="50" charset="-128"/>
                <a:cs typeface="Meiryo UI" pitchFamily="50" charset="-128"/>
              </a:rPr>
              <a:t>・・・・・</a:t>
            </a:r>
            <a:r>
              <a:rPr lang="ja-JP" altLang="en-US" sz="2000" dirty="0" smtClean="0">
                <a:solidFill>
                  <a:schemeClr val="tx1"/>
                </a:solidFill>
                <a:latin typeface="Meiryo UI" pitchFamily="50" charset="-128"/>
                <a:ea typeface="Meiryo UI" pitchFamily="50" charset="-128"/>
                <a:cs typeface="Meiryo UI" pitchFamily="50" charset="-128"/>
              </a:rPr>
              <a:t>設置日</a:t>
            </a:r>
            <a:r>
              <a:rPr kumimoji="1" lang="en-US" altLang="ja-JP" sz="2000" dirty="0" smtClean="0">
                <a:solidFill>
                  <a:schemeClr val="tx1"/>
                </a:solidFill>
                <a:latin typeface="Meiryo UI" pitchFamily="50" charset="-128"/>
                <a:ea typeface="Meiryo UI" pitchFamily="50" charset="-128"/>
                <a:cs typeface="Meiryo UI" pitchFamily="50" charset="-128"/>
              </a:rPr>
              <a:t>-</a:t>
            </a:r>
            <a:r>
              <a:rPr kumimoji="1" lang="ja-JP" altLang="en-US" sz="2000" dirty="0" smtClean="0">
                <a:solidFill>
                  <a:schemeClr val="tx1"/>
                </a:solidFill>
                <a:latin typeface="Meiryo UI" pitchFamily="50" charset="-128"/>
                <a:ea typeface="Meiryo UI" pitchFamily="50" charset="-128"/>
                <a:cs typeface="Meiryo UI" pitchFamily="50" charset="-128"/>
              </a:rPr>
              <a:t>１</a:t>
            </a:r>
            <a:endParaRPr kumimoji="1" lang="ja-JP" altLang="en-US" sz="2000" dirty="0">
              <a:solidFill>
                <a:schemeClr val="tx1"/>
              </a:solidFill>
              <a:latin typeface="Meiryo UI" pitchFamily="50" charset="-128"/>
              <a:ea typeface="Meiryo UI" pitchFamily="50" charset="-128"/>
              <a:cs typeface="Meiryo UI" pitchFamily="50" charset="-128"/>
            </a:endParaRPr>
          </a:p>
        </p:txBody>
      </p:sp>
    </p:spTree>
  </p:cSld>
  <p:clrMapOvr>
    <a:masterClrMapping/>
  </p:clrMapOvr>
  <p:timing>
    <p:tnLst>
      <p:par>
        <p:cTn id="1" dur="indefinite" restart="never" nodeType="tmRoot"/>
      </p:par>
    </p:tnLst>
  </p:timing>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テキスト ボックス 16"/>
          <p:cNvSpPr txBox="1"/>
          <p:nvPr/>
        </p:nvSpPr>
        <p:spPr>
          <a:xfrm>
            <a:off x="179512" y="2648520"/>
            <a:ext cx="8784976" cy="4308872"/>
          </a:xfrm>
          <a:prstGeom prst="rect">
            <a:avLst/>
          </a:prstGeom>
          <a:noFill/>
          <a:ln w="28575">
            <a:noFill/>
            <a:prstDash val="sysDot"/>
          </a:ln>
          <a:effectLst/>
        </p:spPr>
        <p:txBody>
          <a:bodyPr wrap="square" rtlCol="0">
            <a:spAutoFit/>
          </a:bodyPr>
          <a:lstStyle/>
          <a:p>
            <a:r>
              <a:rPr kumimoji="1" lang="ja-JP" altLang="en-US" sz="1600" b="1" dirty="0" smtClean="0">
                <a:latin typeface="Meiryo UI" pitchFamily="50" charset="-128"/>
                <a:ea typeface="Meiryo UI" pitchFamily="50" charset="-128"/>
                <a:cs typeface="Meiryo UI" pitchFamily="50" charset="-128"/>
              </a:rPr>
              <a:t>○システム改修　</a:t>
            </a:r>
            <a:r>
              <a:rPr kumimoji="1" lang="ja-JP" altLang="en-US" sz="1600" dirty="0" smtClean="0">
                <a:latin typeface="Meiryo UI" pitchFamily="50" charset="-128"/>
                <a:ea typeface="Meiryo UI" pitchFamily="50" charset="-128"/>
                <a:cs typeface="Meiryo UI" pitchFamily="50" charset="-128"/>
              </a:rPr>
              <a:t>　</a:t>
            </a:r>
            <a:endParaRPr kumimoji="1" lang="en-US" altLang="ja-JP" sz="1600" dirty="0" smtClean="0">
              <a:latin typeface="Meiryo UI" pitchFamily="50" charset="-128"/>
              <a:ea typeface="Meiryo UI" pitchFamily="50" charset="-128"/>
              <a:cs typeface="Meiryo UI" pitchFamily="50" charset="-128"/>
            </a:endParaRPr>
          </a:p>
          <a:p>
            <a:r>
              <a:rPr lang="ja-JP" altLang="en-US" sz="1600" dirty="0" smtClean="0">
                <a:latin typeface="Meiryo UI" pitchFamily="50" charset="-128"/>
                <a:ea typeface="Meiryo UI" pitchFamily="50" charset="-128"/>
                <a:cs typeface="Meiryo UI" pitchFamily="50" charset="-128"/>
              </a:rPr>
              <a:t>　　　　</a:t>
            </a:r>
            <a:r>
              <a:rPr lang="ja-JP" altLang="en-US" sz="1400" dirty="0" smtClean="0">
                <a:latin typeface="Meiryo UI" pitchFamily="50" charset="-128"/>
                <a:ea typeface="Meiryo UI" pitchFamily="50" charset="-128"/>
                <a:cs typeface="Meiryo UI" pitchFamily="50" charset="-128"/>
              </a:rPr>
              <a:t>期間：総合区設置決定後、</a:t>
            </a:r>
            <a:r>
              <a:rPr kumimoji="1" lang="ja-JP" altLang="en-US" sz="1400" dirty="0" smtClean="0">
                <a:latin typeface="Meiryo UI" pitchFamily="50" charset="-128"/>
                <a:ea typeface="Meiryo UI" pitchFamily="50" charset="-128"/>
                <a:cs typeface="Meiryo UI" pitchFamily="50" charset="-128"/>
              </a:rPr>
              <a:t>事前準備に３か月、改修期間に</a:t>
            </a:r>
            <a:r>
              <a:rPr lang="en-US" altLang="ja-JP" sz="1400" dirty="0" smtClean="0">
                <a:latin typeface="Meiryo UI" pitchFamily="50" charset="-128"/>
                <a:ea typeface="Meiryo UI" pitchFamily="50" charset="-128"/>
                <a:cs typeface="Meiryo UI" pitchFamily="50" charset="-128"/>
              </a:rPr>
              <a:t>24</a:t>
            </a:r>
            <a:r>
              <a:rPr lang="ja-JP" altLang="en-US" sz="1400" dirty="0" smtClean="0">
                <a:latin typeface="Meiryo UI" pitchFamily="50" charset="-128"/>
                <a:ea typeface="Meiryo UI" pitchFamily="50" charset="-128"/>
                <a:cs typeface="Meiryo UI" pitchFamily="50" charset="-128"/>
              </a:rPr>
              <a:t>か</a:t>
            </a:r>
            <a:r>
              <a:rPr kumimoji="1" lang="ja-JP" altLang="en-US" sz="1400" dirty="0" smtClean="0">
                <a:latin typeface="Meiryo UI" pitchFamily="50" charset="-128"/>
                <a:ea typeface="Meiryo UI" pitchFamily="50" charset="-128"/>
                <a:cs typeface="Meiryo UI" pitchFamily="50" charset="-128"/>
              </a:rPr>
              <a:t>月</a:t>
            </a:r>
            <a:endParaRPr kumimoji="1" lang="en-US" altLang="ja-JP" sz="1400" dirty="0" smtClean="0">
              <a:latin typeface="Meiryo UI" pitchFamily="50" charset="-128"/>
              <a:ea typeface="Meiryo UI" pitchFamily="50" charset="-128"/>
              <a:cs typeface="Meiryo UI" pitchFamily="50" charset="-128"/>
            </a:endParaRPr>
          </a:p>
          <a:p>
            <a:r>
              <a:rPr lang="ja-JP" altLang="en-US" sz="1600" dirty="0" smtClean="0">
                <a:latin typeface="Meiryo UI" pitchFamily="50" charset="-128"/>
                <a:ea typeface="Meiryo UI" pitchFamily="50" charset="-128"/>
                <a:cs typeface="Meiryo UI" pitchFamily="50" charset="-128"/>
              </a:rPr>
              <a:t>　　　　</a:t>
            </a:r>
            <a:r>
              <a:rPr lang="ja-JP" altLang="en-US" sz="1400" dirty="0" smtClean="0">
                <a:latin typeface="Meiryo UI" pitchFamily="50" charset="-128"/>
                <a:ea typeface="Meiryo UI" pitchFamily="50" charset="-128"/>
                <a:cs typeface="Meiryo UI" pitchFamily="50" charset="-128"/>
              </a:rPr>
              <a:t>　</a:t>
            </a:r>
            <a:r>
              <a:rPr lang="ja-JP" altLang="en-US" sz="1300" dirty="0" smtClean="0">
                <a:latin typeface="Meiryo UI" pitchFamily="50" charset="-128"/>
                <a:ea typeface="Meiryo UI" pitchFamily="50" charset="-128"/>
                <a:cs typeface="Meiryo UI" pitchFamily="50" charset="-128"/>
              </a:rPr>
              <a:t>（総合区設置決定前に、移行計画・仕様書の作成準備期間が必要）</a:t>
            </a:r>
            <a:endParaRPr kumimoji="1" lang="en-US" altLang="ja-JP" sz="1300" dirty="0" smtClean="0">
              <a:latin typeface="Meiryo UI" pitchFamily="50" charset="-128"/>
              <a:ea typeface="Meiryo UI" pitchFamily="50" charset="-128"/>
              <a:cs typeface="Meiryo UI" pitchFamily="50" charset="-128"/>
            </a:endParaRPr>
          </a:p>
          <a:p>
            <a:endParaRPr lang="en-US" altLang="ja-JP" sz="600" dirty="0" smtClean="0">
              <a:latin typeface="Meiryo UI" pitchFamily="50" charset="-128"/>
              <a:ea typeface="Meiryo UI" pitchFamily="50" charset="-128"/>
              <a:cs typeface="Meiryo UI" pitchFamily="50" charset="-128"/>
            </a:endParaRPr>
          </a:p>
          <a:p>
            <a:r>
              <a:rPr kumimoji="1" lang="ja-JP" altLang="en-US" sz="1600" b="1" dirty="0" smtClean="0">
                <a:latin typeface="Meiryo UI" pitchFamily="50" charset="-128"/>
                <a:ea typeface="Meiryo UI" pitchFamily="50" charset="-128"/>
                <a:cs typeface="Meiryo UI" pitchFamily="50" charset="-128"/>
              </a:rPr>
              <a:t>○庁舎改修</a:t>
            </a:r>
            <a:endParaRPr kumimoji="1" lang="en-US" altLang="ja-JP" sz="1600" b="1" dirty="0" smtClean="0">
              <a:latin typeface="Meiryo UI" pitchFamily="50" charset="-128"/>
              <a:ea typeface="Meiryo UI" pitchFamily="50" charset="-128"/>
              <a:cs typeface="Meiryo UI" pitchFamily="50" charset="-128"/>
            </a:endParaRPr>
          </a:p>
          <a:p>
            <a:r>
              <a:rPr lang="ja-JP" altLang="en-US" sz="1600" dirty="0" smtClean="0">
                <a:latin typeface="Meiryo UI" pitchFamily="50" charset="-128"/>
                <a:ea typeface="Meiryo UI" pitchFamily="50" charset="-128"/>
                <a:cs typeface="Meiryo UI" pitchFamily="50" charset="-128"/>
              </a:rPr>
              <a:t>　　　　</a:t>
            </a:r>
            <a:r>
              <a:rPr lang="ja-JP" altLang="en-US" sz="1400" dirty="0" smtClean="0">
                <a:latin typeface="Meiryo UI" pitchFamily="50" charset="-128"/>
                <a:ea typeface="Meiryo UI" pitchFamily="50" charset="-128"/>
                <a:cs typeface="Meiryo UI" pitchFamily="50" charset="-128"/>
              </a:rPr>
              <a:t>期間：総合区設置決定後、基本設計９か月、実施設計６か月、改修工事８か月</a:t>
            </a:r>
            <a:endParaRPr lang="en-US" altLang="ja-JP" sz="1400" dirty="0" smtClean="0">
              <a:latin typeface="Meiryo UI" pitchFamily="50" charset="-128"/>
              <a:ea typeface="Meiryo UI" pitchFamily="50" charset="-128"/>
              <a:cs typeface="Meiryo UI" pitchFamily="50" charset="-128"/>
            </a:endParaRPr>
          </a:p>
          <a:p>
            <a:endParaRPr lang="en-US" altLang="ja-JP" sz="600" dirty="0" smtClean="0">
              <a:latin typeface="Meiryo UI" pitchFamily="50" charset="-128"/>
              <a:ea typeface="Meiryo UI" pitchFamily="50" charset="-128"/>
              <a:cs typeface="Meiryo UI" pitchFamily="50" charset="-128"/>
            </a:endParaRPr>
          </a:p>
          <a:p>
            <a:r>
              <a:rPr lang="ja-JP" altLang="en-US" sz="1600" b="1" dirty="0" smtClean="0">
                <a:latin typeface="Meiryo UI" pitchFamily="50" charset="-128"/>
                <a:ea typeface="Meiryo UI" pitchFamily="50" charset="-128"/>
                <a:cs typeface="Meiryo UI" pitchFamily="50" charset="-128"/>
              </a:rPr>
              <a:t>○町名</a:t>
            </a:r>
            <a:r>
              <a:rPr lang="ja-JP" altLang="en-US" sz="1600" b="1" dirty="0">
                <a:latin typeface="Meiryo UI" pitchFamily="50" charset="-128"/>
                <a:ea typeface="Meiryo UI" pitchFamily="50" charset="-128"/>
                <a:cs typeface="Meiryo UI" pitchFamily="50" charset="-128"/>
              </a:rPr>
              <a:t>・住居表示</a:t>
            </a:r>
            <a:r>
              <a:rPr lang="ja-JP" altLang="en-US" sz="1600" b="1" dirty="0" smtClean="0">
                <a:latin typeface="Meiryo UI" pitchFamily="50" charset="-128"/>
                <a:ea typeface="Meiryo UI" pitchFamily="50" charset="-128"/>
                <a:cs typeface="Meiryo UI" pitchFamily="50" charset="-128"/>
              </a:rPr>
              <a:t>変更</a:t>
            </a:r>
            <a:endParaRPr lang="en-US" altLang="ja-JP" sz="1600" b="1" dirty="0">
              <a:latin typeface="Meiryo UI" pitchFamily="50" charset="-128"/>
              <a:ea typeface="Meiryo UI" pitchFamily="50" charset="-128"/>
              <a:cs typeface="Meiryo UI" pitchFamily="50" charset="-128"/>
            </a:endParaRPr>
          </a:p>
          <a:p>
            <a:r>
              <a:rPr lang="ja-JP" altLang="en-US" sz="1600" dirty="0" smtClean="0">
                <a:latin typeface="Meiryo UI" pitchFamily="50" charset="-128"/>
                <a:ea typeface="Meiryo UI" pitchFamily="50" charset="-128"/>
                <a:cs typeface="Meiryo UI" pitchFamily="50" charset="-128"/>
              </a:rPr>
              <a:t>　　　</a:t>
            </a:r>
            <a:r>
              <a:rPr lang="ja-JP" altLang="en-US" sz="1600" dirty="0">
                <a:latin typeface="Meiryo UI" pitchFamily="50" charset="-128"/>
                <a:ea typeface="Meiryo UI" pitchFamily="50" charset="-128"/>
                <a:cs typeface="Meiryo UI" pitchFamily="50" charset="-128"/>
              </a:rPr>
              <a:t>　</a:t>
            </a:r>
            <a:r>
              <a:rPr lang="ja-JP" altLang="en-US" sz="1400" dirty="0" smtClean="0">
                <a:latin typeface="Meiryo UI" pitchFamily="50" charset="-128"/>
                <a:ea typeface="Meiryo UI" pitchFamily="50" charset="-128"/>
                <a:cs typeface="Meiryo UI" pitchFamily="50" charset="-128"/>
              </a:rPr>
              <a:t>期間：説明会等に６か月、案決定・議決</a:t>
            </a:r>
            <a:r>
              <a:rPr lang="ja-JP" altLang="en-US" sz="1400" dirty="0">
                <a:latin typeface="Meiryo UI" pitchFamily="50" charset="-128"/>
                <a:ea typeface="Meiryo UI" pitchFamily="50" charset="-128"/>
                <a:cs typeface="Meiryo UI" pitchFamily="50" charset="-128"/>
              </a:rPr>
              <a:t>・</a:t>
            </a:r>
            <a:r>
              <a:rPr lang="ja-JP" altLang="en-US" sz="1400" dirty="0" smtClean="0">
                <a:latin typeface="Meiryo UI" pitchFamily="50" charset="-128"/>
                <a:ea typeface="Meiryo UI" pitchFamily="50" charset="-128"/>
                <a:cs typeface="Meiryo UI" pitchFamily="50" charset="-128"/>
              </a:rPr>
              <a:t>告示に５か月、町名等決定後表示板設置に</a:t>
            </a:r>
            <a:r>
              <a:rPr lang="en-US" altLang="ja-JP" sz="1400" dirty="0" smtClean="0">
                <a:latin typeface="Meiryo UI" pitchFamily="50" charset="-128"/>
                <a:ea typeface="Meiryo UI" pitchFamily="50" charset="-128"/>
                <a:cs typeface="Meiryo UI" pitchFamily="50" charset="-128"/>
              </a:rPr>
              <a:t>12</a:t>
            </a:r>
            <a:r>
              <a:rPr lang="ja-JP" altLang="en-US" sz="1400" dirty="0" smtClean="0">
                <a:latin typeface="Meiryo UI" pitchFamily="50" charset="-128"/>
                <a:ea typeface="Meiryo UI" pitchFamily="50" charset="-128"/>
                <a:cs typeface="Meiryo UI" pitchFamily="50" charset="-128"/>
              </a:rPr>
              <a:t>か月</a:t>
            </a:r>
            <a:endParaRPr lang="en-US" altLang="ja-JP" sz="1400" dirty="0" smtClean="0">
              <a:latin typeface="Meiryo UI" pitchFamily="50" charset="-128"/>
              <a:ea typeface="Meiryo UI" pitchFamily="50" charset="-128"/>
              <a:cs typeface="Meiryo UI" pitchFamily="50" charset="-128"/>
            </a:endParaRPr>
          </a:p>
          <a:p>
            <a:endParaRPr lang="en-US" altLang="ja-JP" sz="600" dirty="0">
              <a:latin typeface="Meiryo UI" pitchFamily="50" charset="-128"/>
              <a:ea typeface="Meiryo UI" pitchFamily="50" charset="-128"/>
              <a:cs typeface="Meiryo UI" pitchFamily="50" charset="-128"/>
            </a:endParaRPr>
          </a:p>
          <a:p>
            <a:r>
              <a:rPr lang="ja-JP" altLang="en-US" sz="1600" b="1" dirty="0" smtClean="0">
                <a:latin typeface="Meiryo UI" pitchFamily="50" charset="-128"/>
                <a:ea typeface="Meiryo UI" pitchFamily="50" charset="-128"/>
                <a:cs typeface="Meiryo UI" pitchFamily="50" charset="-128"/>
              </a:rPr>
              <a:t>○広報周知・関係機関との調整</a:t>
            </a:r>
            <a:endParaRPr lang="en-US" altLang="ja-JP" sz="1600" b="1" dirty="0" smtClean="0">
              <a:latin typeface="Meiryo UI" pitchFamily="50" charset="-128"/>
              <a:ea typeface="Meiryo UI" pitchFamily="50" charset="-128"/>
              <a:cs typeface="Meiryo UI" pitchFamily="50" charset="-128"/>
            </a:endParaRPr>
          </a:p>
          <a:p>
            <a:r>
              <a:rPr lang="ja-JP" altLang="en-US" sz="1600" dirty="0">
                <a:latin typeface="Meiryo UI" pitchFamily="50" charset="-128"/>
                <a:ea typeface="Meiryo UI" pitchFamily="50" charset="-128"/>
                <a:cs typeface="Meiryo UI" pitchFamily="50" charset="-128"/>
              </a:rPr>
              <a:t>　</a:t>
            </a:r>
            <a:r>
              <a:rPr lang="ja-JP" altLang="en-US" sz="1600" dirty="0" smtClean="0">
                <a:latin typeface="Meiryo UI" pitchFamily="50" charset="-128"/>
                <a:ea typeface="Meiryo UI" pitchFamily="50" charset="-128"/>
                <a:cs typeface="Meiryo UI" pitchFamily="50" charset="-128"/>
              </a:rPr>
              <a:t>　　　</a:t>
            </a:r>
            <a:r>
              <a:rPr lang="ja-JP" altLang="en-US" sz="1400" dirty="0" smtClean="0">
                <a:latin typeface="Meiryo UI" pitchFamily="50" charset="-128"/>
                <a:ea typeface="Meiryo UI" pitchFamily="50" charset="-128"/>
                <a:cs typeface="Meiryo UI" pitchFamily="50" charset="-128"/>
              </a:rPr>
              <a:t>期間：十分な周知期間・調整期間を確保する必要</a:t>
            </a:r>
            <a:endParaRPr lang="en-US" altLang="ja-JP" sz="1400" dirty="0" smtClean="0">
              <a:latin typeface="Meiryo UI" pitchFamily="50" charset="-128"/>
              <a:ea typeface="Meiryo UI" pitchFamily="50" charset="-128"/>
              <a:cs typeface="Meiryo UI" pitchFamily="50" charset="-128"/>
            </a:endParaRPr>
          </a:p>
          <a:p>
            <a:endParaRPr lang="en-US" altLang="ja-JP" sz="600" b="1" dirty="0" smtClean="0">
              <a:latin typeface="Meiryo UI" pitchFamily="50" charset="-128"/>
              <a:ea typeface="Meiryo UI" pitchFamily="50" charset="-128"/>
              <a:cs typeface="Meiryo UI" pitchFamily="50" charset="-128"/>
            </a:endParaRPr>
          </a:p>
          <a:p>
            <a:r>
              <a:rPr lang="ja-JP" altLang="en-US" sz="1600" b="1" dirty="0" smtClean="0">
                <a:latin typeface="Meiryo UI" pitchFamily="50" charset="-128"/>
                <a:ea typeface="Meiryo UI" pitchFamily="50" charset="-128"/>
                <a:cs typeface="Meiryo UI" pitchFamily="50" charset="-128"/>
              </a:rPr>
              <a:t>○施行期日の調整</a:t>
            </a:r>
            <a:endParaRPr lang="en-US" altLang="ja-JP" sz="1600" b="1" dirty="0" smtClean="0">
              <a:latin typeface="Meiryo UI" pitchFamily="50" charset="-128"/>
              <a:ea typeface="Meiryo UI" pitchFamily="50" charset="-128"/>
              <a:cs typeface="Meiryo UI" pitchFamily="50" charset="-128"/>
            </a:endParaRPr>
          </a:p>
          <a:p>
            <a:r>
              <a:rPr lang="ja-JP" altLang="en-US" sz="1600" dirty="0">
                <a:latin typeface="Meiryo UI" pitchFamily="50" charset="-128"/>
                <a:ea typeface="Meiryo UI" pitchFamily="50" charset="-128"/>
                <a:cs typeface="Meiryo UI" pitchFamily="50" charset="-128"/>
              </a:rPr>
              <a:t>　</a:t>
            </a:r>
            <a:r>
              <a:rPr lang="ja-JP" altLang="en-US" sz="1600" dirty="0" smtClean="0">
                <a:latin typeface="Meiryo UI" pitchFamily="50" charset="-128"/>
                <a:ea typeface="Meiryo UI" pitchFamily="50" charset="-128"/>
                <a:cs typeface="Meiryo UI" pitchFamily="50" charset="-128"/>
              </a:rPr>
              <a:t>　　　</a:t>
            </a:r>
            <a:r>
              <a:rPr lang="ja-JP" altLang="en-US" sz="1400" dirty="0" smtClean="0">
                <a:latin typeface="Meiryo UI" pitchFamily="50" charset="-128"/>
                <a:ea typeface="Meiryo UI" pitchFamily="50" charset="-128"/>
                <a:cs typeface="Meiryo UI" pitchFamily="50" charset="-128"/>
              </a:rPr>
              <a:t>期間：総合区の設置の日の少なくとも</a:t>
            </a:r>
            <a:r>
              <a:rPr lang="en-US" altLang="ja-JP" sz="1400" dirty="0" smtClean="0">
                <a:latin typeface="Meiryo UI" pitchFamily="50" charset="-128"/>
                <a:ea typeface="Meiryo UI" pitchFamily="50" charset="-128"/>
                <a:cs typeface="Meiryo UI" pitchFamily="50" charset="-128"/>
              </a:rPr>
              <a:t>1</a:t>
            </a:r>
            <a:r>
              <a:rPr lang="ja-JP" altLang="en-US" sz="1400" dirty="0" smtClean="0">
                <a:latin typeface="Meiryo UI" pitchFamily="50" charset="-128"/>
                <a:ea typeface="Meiryo UI" pitchFamily="50" charset="-128"/>
                <a:cs typeface="Meiryo UI" pitchFamily="50" charset="-128"/>
              </a:rPr>
              <a:t>年前には告示</a:t>
            </a:r>
            <a:endParaRPr lang="en-US" altLang="ja-JP" sz="1600" dirty="0" smtClean="0">
              <a:latin typeface="Meiryo UI" pitchFamily="50" charset="-128"/>
              <a:ea typeface="Meiryo UI" pitchFamily="50" charset="-128"/>
              <a:cs typeface="Meiryo UI" pitchFamily="50" charset="-128"/>
            </a:endParaRPr>
          </a:p>
          <a:p>
            <a:endParaRPr lang="en-US" altLang="ja-JP" sz="600" dirty="0">
              <a:latin typeface="Meiryo UI" pitchFamily="50" charset="-128"/>
              <a:ea typeface="Meiryo UI" pitchFamily="50" charset="-128"/>
              <a:cs typeface="Meiryo UI" pitchFamily="50" charset="-128"/>
            </a:endParaRPr>
          </a:p>
          <a:p>
            <a:r>
              <a:rPr lang="ja-JP" altLang="en-US" sz="2000" dirty="0">
                <a:latin typeface="Meiryo UI" pitchFamily="50" charset="-128"/>
                <a:ea typeface="Meiryo UI" pitchFamily="50" charset="-128"/>
                <a:cs typeface="Meiryo UI" pitchFamily="50" charset="-128"/>
              </a:rPr>
              <a:t>　</a:t>
            </a:r>
            <a:r>
              <a:rPr lang="ja-JP" altLang="en-US" sz="2000" dirty="0" smtClean="0">
                <a:latin typeface="Meiryo UI" pitchFamily="50" charset="-128"/>
                <a:ea typeface="Meiryo UI" pitchFamily="50" charset="-128"/>
                <a:cs typeface="Meiryo UI" pitchFamily="50" charset="-128"/>
              </a:rPr>
              <a:t>　</a:t>
            </a:r>
            <a:endParaRPr lang="en-US" altLang="ja-JP" sz="2000" b="1" dirty="0" smtClean="0">
              <a:latin typeface="Meiryo UI" pitchFamily="50" charset="-128"/>
              <a:ea typeface="Meiryo UI" pitchFamily="50" charset="-128"/>
              <a:cs typeface="Meiryo UI" pitchFamily="50" charset="-128"/>
            </a:endParaRPr>
          </a:p>
          <a:p>
            <a:pPr algn="ctr"/>
            <a:endParaRPr lang="en-US" altLang="ja-JP" b="1" dirty="0">
              <a:latin typeface="Meiryo UI" pitchFamily="50" charset="-128"/>
              <a:ea typeface="Meiryo UI" pitchFamily="50" charset="-128"/>
              <a:cs typeface="Meiryo UI" pitchFamily="50" charset="-128"/>
            </a:endParaRPr>
          </a:p>
          <a:p>
            <a:pPr algn="ctr"/>
            <a:endParaRPr lang="en-US" altLang="ja-JP" sz="1200" b="1" dirty="0" smtClean="0">
              <a:latin typeface="Meiryo UI" pitchFamily="50" charset="-128"/>
              <a:ea typeface="Meiryo UI" pitchFamily="50" charset="-128"/>
              <a:cs typeface="Meiryo UI" pitchFamily="50" charset="-128"/>
            </a:endParaRPr>
          </a:p>
          <a:p>
            <a:pPr algn="ctr"/>
            <a:r>
              <a:rPr lang="ja-JP" altLang="en-US" b="1" dirty="0" smtClean="0">
                <a:latin typeface="Meiryo UI" pitchFamily="50" charset="-128"/>
                <a:ea typeface="Meiryo UI" pitchFamily="50" charset="-128"/>
                <a:cs typeface="Meiryo UI" pitchFamily="50" charset="-128"/>
              </a:rPr>
              <a:t>　</a:t>
            </a:r>
            <a:endParaRPr lang="en-US" altLang="ja-JP" b="1" dirty="0" smtClean="0">
              <a:latin typeface="Meiryo UI" pitchFamily="50" charset="-128"/>
              <a:ea typeface="Meiryo UI" pitchFamily="50" charset="-128"/>
              <a:cs typeface="Meiryo UI" pitchFamily="50" charset="-128"/>
            </a:endParaRPr>
          </a:p>
        </p:txBody>
      </p:sp>
      <p:sp>
        <p:nvSpPr>
          <p:cNvPr id="22" name="正方形/長方形 21"/>
          <p:cNvSpPr/>
          <p:nvPr/>
        </p:nvSpPr>
        <p:spPr>
          <a:xfrm>
            <a:off x="359532" y="6318313"/>
            <a:ext cx="8424936" cy="351047"/>
          </a:xfrm>
          <a:prstGeom prst="rect">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b="1" dirty="0">
                <a:solidFill>
                  <a:schemeClr val="tx1"/>
                </a:solidFill>
                <a:latin typeface="Meiryo UI" pitchFamily="50" charset="-128"/>
                <a:ea typeface="Meiryo UI" pitchFamily="50" charset="-128"/>
                <a:cs typeface="Meiryo UI" pitchFamily="50" charset="-128"/>
              </a:rPr>
              <a:t>上記の点を勘案し</a:t>
            </a:r>
            <a:r>
              <a:rPr lang="ja-JP" altLang="en-US" b="1" dirty="0" smtClean="0">
                <a:solidFill>
                  <a:schemeClr val="tx1"/>
                </a:solidFill>
                <a:latin typeface="Meiryo UI" pitchFamily="50" charset="-128"/>
                <a:ea typeface="Meiryo UI" pitchFamily="50" charset="-128"/>
                <a:cs typeface="Meiryo UI" pitchFamily="50" charset="-128"/>
              </a:rPr>
              <a:t>、総合区の設置の日は、総合</a:t>
            </a:r>
            <a:r>
              <a:rPr lang="ja-JP" altLang="en-US" b="1" dirty="0">
                <a:solidFill>
                  <a:schemeClr val="tx1"/>
                </a:solidFill>
                <a:latin typeface="Meiryo UI" pitchFamily="50" charset="-128"/>
                <a:ea typeface="Meiryo UI" pitchFamily="50" charset="-128"/>
                <a:cs typeface="Meiryo UI" pitchFamily="50" charset="-128"/>
              </a:rPr>
              <a:t>区設置決定から</a:t>
            </a:r>
            <a:r>
              <a:rPr lang="ja-JP" altLang="en-US" b="1" u="sng" dirty="0">
                <a:solidFill>
                  <a:schemeClr val="tx1"/>
                </a:solidFill>
                <a:latin typeface="Meiryo UI" pitchFamily="50" charset="-128"/>
                <a:ea typeface="Meiryo UI" pitchFamily="50" charset="-128"/>
                <a:cs typeface="Meiryo UI" pitchFamily="50" charset="-128"/>
              </a:rPr>
              <a:t>約２年後を</a:t>
            </a:r>
            <a:r>
              <a:rPr lang="ja-JP" altLang="en-US" b="1" u="sng" dirty="0" smtClean="0">
                <a:solidFill>
                  <a:schemeClr val="tx1"/>
                </a:solidFill>
                <a:latin typeface="Meiryo UI" pitchFamily="50" charset="-128"/>
                <a:ea typeface="Meiryo UI" pitchFamily="50" charset="-128"/>
                <a:cs typeface="Meiryo UI" pitchFamily="50" charset="-128"/>
              </a:rPr>
              <a:t>目途</a:t>
            </a:r>
            <a:r>
              <a:rPr lang="ja-JP" altLang="en-US" b="1" dirty="0" smtClean="0">
                <a:solidFill>
                  <a:schemeClr val="tx1"/>
                </a:solidFill>
                <a:latin typeface="Meiryo UI" pitchFamily="50" charset="-128"/>
                <a:ea typeface="Meiryo UI" pitchFamily="50" charset="-128"/>
                <a:cs typeface="Meiryo UI" pitchFamily="50" charset="-128"/>
              </a:rPr>
              <a:t>と</a:t>
            </a:r>
            <a:r>
              <a:rPr lang="ja-JP" altLang="en-US" b="1" dirty="0">
                <a:solidFill>
                  <a:schemeClr val="tx1"/>
                </a:solidFill>
                <a:latin typeface="Meiryo UI" pitchFamily="50" charset="-128"/>
                <a:ea typeface="Meiryo UI" pitchFamily="50" charset="-128"/>
                <a:cs typeface="Meiryo UI" pitchFamily="50" charset="-128"/>
              </a:rPr>
              <a:t>する</a:t>
            </a:r>
            <a:endParaRPr kumimoji="1" lang="ja-JP" altLang="en-US" dirty="0">
              <a:solidFill>
                <a:schemeClr val="tx1"/>
              </a:solidFill>
            </a:endParaRPr>
          </a:p>
        </p:txBody>
      </p:sp>
      <p:sp>
        <p:nvSpPr>
          <p:cNvPr id="11" name="正方形/長方形 10"/>
          <p:cNvSpPr/>
          <p:nvPr/>
        </p:nvSpPr>
        <p:spPr>
          <a:xfrm>
            <a:off x="0" y="-20315"/>
            <a:ext cx="9144000" cy="432000"/>
          </a:xfrm>
          <a:prstGeom prst="rect">
            <a:avLst/>
          </a:prstGeom>
          <a:gradFill>
            <a:gsLst>
              <a:gs pos="0">
                <a:schemeClr val="accent2">
                  <a:lumMod val="40000"/>
                  <a:lumOff val="60000"/>
                </a:schemeClr>
              </a:gs>
              <a:gs pos="50000">
                <a:schemeClr val="bg1"/>
              </a:gs>
              <a:gs pos="100000">
                <a:schemeClr val="accent2">
                  <a:lumMod val="40000"/>
                  <a:lumOff val="6000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r>
              <a:rPr lang="en-US" altLang="ja-JP" sz="2000" b="1" dirty="0">
                <a:solidFill>
                  <a:prstClr val="black"/>
                </a:solidFill>
                <a:latin typeface="Meiryo UI" pitchFamily="50" charset="-128"/>
                <a:ea typeface="Meiryo UI" pitchFamily="50" charset="-128"/>
                <a:cs typeface="Meiryo UI" pitchFamily="50" charset="-128"/>
              </a:rPr>
              <a:t>1</a:t>
            </a:r>
            <a:r>
              <a:rPr lang="ja-JP" altLang="en-US" sz="2000" b="1" dirty="0" smtClean="0">
                <a:solidFill>
                  <a:prstClr val="black"/>
                </a:solidFill>
                <a:latin typeface="Meiryo UI" pitchFamily="50" charset="-128"/>
                <a:ea typeface="Meiryo UI" pitchFamily="50" charset="-128"/>
                <a:cs typeface="Meiryo UI" pitchFamily="50" charset="-128"/>
              </a:rPr>
              <a:t>　基本的な考え方</a:t>
            </a:r>
            <a:endParaRPr lang="ja-JP" altLang="en-US" sz="2000" b="1" dirty="0">
              <a:solidFill>
                <a:prstClr val="black"/>
              </a:solidFill>
              <a:latin typeface="Meiryo UI" pitchFamily="50" charset="-128"/>
              <a:ea typeface="Meiryo UI" pitchFamily="50" charset="-128"/>
              <a:cs typeface="Meiryo UI" pitchFamily="50" charset="-128"/>
            </a:endParaRPr>
          </a:p>
        </p:txBody>
      </p:sp>
      <p:sp>
        <p:nvSpPr>
          <p:cNvPr id="18" name="下矢印 17"/>
          <p:cNvSpPr/>
          <p:nvPr/>
        </p:nvSpPr>
        <p:spPr>
          <a:xfrm>
            <a:off x="3071664" y="5906988"/>
            <a:ext cx="3167789" cy="309116"/>
          </a:xfrm>
          <a:prstGeom prst="downArrow">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0" name="二等辺三角形 19"/>
          <p:cNvSpPr/>
          <p:nvPr/>
        </p:nvSpPr>
        <p:spPr>
          <a:xfrm rot="10800000">
            <a:off x="1043608" y="2304391"/>
            <a:ext cx="7272808" cy="264998"/>
          </a:xfrm>
          <a:prstGeom prst="triangle">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21" name="正方形/長方形 20"/>
          <p:cNvSpPr/>
          <p:nvPr/>
        </p:nvSpPr>
        <p:spPr>
          <a:xfrm>
            <a:off x="179512" y="2658303"/>
            <a:ext cx="8775802" cy="3146961"/>
          </a:xfrm>
          <a:prstGeom prst="rect">
            <a:avLst/>
          </a:prstGeom>
          <a:noFill/>
          <a:ln w="19050">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3" name="正方形/長方形 22"/>
          <p:cNvSpPr/>
          <p:nvPr/>
        </p:nvSpPr>
        <p:spPr>
          <a:xfrm>
            <a:off x="3737067" y="2211040"/>
            <a:ext cx="2160240" cy="40466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ja-JP" altLang="en-US" sz="1600" b="1" dirty="0" smtClean="0">
                <a:solidFill>
                  <a:schemeClr val="tx1"/>
                </a:solidFill>
                <a:latin typeface="Meiryo UI" pitchFamily="50" charset="-128"/>
                <a:ea typeface="Meiryo UI" pitchFamily="50" charset="-128"/>
                <a:cs typeface="Meiryo UI" pitchFamily="50" charset="-128"/>
              </a:rPr>
              <a:t>必要期間（見込み）</a:t>
            </a:r>
            <a:endParaRPr lang="ja-JP" altLang="en-US" sz="1600" b="1" dirty="0">
              <a:solidFill>
                <a:schemeClr val="tx1"/>
              </a:solidFill>
              <a:latin typeface="Meiryo UI" pitchFamily="50" charset="-128"/>
              <a:ea typeface="Meiryo UI" pitchFamily="50" charset="-128"/>
              <a:cs typeface="Meiryo UI" pitchFamily="50" charset="-128"/>
            </a:endParaRPr>
          </a:p>
        </p:txBody>
      </p:sp>
      <p:sp>
        <p:nvSpPr>
          <p:cNvPr id="13" name="正方形/長方形 12"/>
          <p:cNvSpPr/>
          <p:nvPr/>
        </p:nvSpPr>
        <p:spPr>
          <a:xfrm>
            <a:off x="165101" y="1123124"/>
            <a:ext cx="5843814" cy="1071780"/>
          </a:xfrm>
          <a:prstGeom prst="rect">
            <a:avLst/>
          </a:prstGeom>
          <a:gradFill>
            <a:gsLst>
              <a:gs pos="0">
                <a:schemeClr val="accent6">
                  <a:tint val="50000"/>
                  <a:satMod val="300000"/>
                </a:schemeClr>
              </a:gs>
              <a:gs pos="35000">
                <a:schemeClr val="accent6">
                  <a:tint val="37000"/>
                  <a:satMod val="300000"/>
                </a:schemeClr>
              </a:gs>
              <a:gs pos="100000">
                <a:schemeClr val="accent6">
                  <a:tint val="15000"/>
                  <a:satMod val="350000"/>
                </a:schemeClr>
              </a:gs>
            </a:gsLst>
            <a:lin ang="16200000" scaled="1"/>
          </a:gradFill>
          <a:ln w="12700">
            <a:solidFill>
              <a:schemeClr val="accent6">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nSpc>
                <a:spcPts val="2600"/>
              </a:lnSpc>
            </a:pPr>
            <a:r>
              <a:rPr lang="ja-JP" altLang="en-US" sz="1600" dirty="0" smtClean="0">
                <a:solidFill>
                  <a:schemeClr val="tx1"/>
                </a:solidFill>
                <a:latin typeface="Meiryo UI" pitchFamily="50" charset="-128"/>
                <a:ea typeface="Meiryo UI" pitchFamily="50" charset="-128"/>
                <a:cs typeface="Meiryo UI" pitchFamily="50" charset="-128"/>
              </a:rPr>
              <a:t>　◆　住民サービスに支障がでないこと</a:t>
            </a:r>
            <a:endParaRPr lang="en-US" altLang="ja-JP" sz="1600" dirty="0" smtClean="0">
              <a:solidFill>
                <a:schemeClr val="tx1"/>
              </a:solidFill>
              <a:latin typeface="Meiryo UI" pitchFamily="50" charset="-128"/>
              <a:ea typeface="Meiryo UI" pitchFamily="50" charset="-128"/>
              <a:cs typeface="Meiryo UI" pitchFamily="50" charset="-128"/>
            </a:endParaRPr>
          </a:p>
          <a:p>
            <a:pPr>
              <a:lnSpc>
                <a:spcPts val="2600"/>
              </a:lnSpc>
            </a:pPr>
            <a:r>
              <a:rPr lang="ja-JP" altLang="en-US" sz="1600" dirty="0" smtClean="0">
                <a:solidFill>
                  <a:schemeClr val="tx1"/>
                </a:solidFill>
                <a:latin typeface="Meiryo UI" pitchFamily="50" charset="-128"/>
                <a:ea typeface="Meiryo UI" pitchFamily="50" charset="-128"/>
                <a:cs typeface="Meiryo UI" pitchFamily="50" charset="-128"/>
              </a:rPr>
              <a:t>　◆　十分な周知と関係機関との調整期間を確保すること</a:t>
            </a:r>
            <a:endParaRPr lang="en-US" altLang="ja-JP" sz="1600" dirty="0" smtClean="0">
              <a:solidFill>
                <a:schemeClr val="tx1"/>
              </a:solidFill>
              <a:latin typeface="Meiryo UI" pitchFamily="50" charset="-128"/>
              <a:ea typeface="Meiryo UI" pitchFamily="50" charset="-128"/>
              <a:cs typeface="Meiryo UI" pitchFamily="50" charset="-128"/>
            </a:endParaRPr>
          </a:p>
          <a:p>
            <a:pPr>
              <a:lnSpc>
                <a:spcPts val="2600"/>
              </a:lnSpc>
            </a:pPr>
            <a:r>
              <a:rPr lang="ja-JP" altLang="en-US" sz="1600" dirty="0" smtClean="0">
                <a:solidFill>
                  <a:schemeClr val="tx1"/>
                </a:solidFill>
                <a:latin typeface="Meiryo UI" pitchFamily="50" charset="-128"/>
                <a:ea typeface="Meiryo UI" pitchFamily="50" charset="-128"/>
                <a:cs typeface="Meiryo UI" pitchFamily="50" charset="-128"/>
              </a:rPr>
              <a:t>　◆　各種システム改修をはじめ、事務執行体制の構築が整った後</a:t>
            </a:r>
          </a:p>
        </p:txBody>
      </p:sp>
      <p:sp>
        <p:nvSpPr>
          <p:cNvPr id="15" name="ホームベース 14"/>
          <p:cNvSpPr/>
          <p:nvPr/>
        </p:nvSpPr>
        <p:spPr>
          <a:xfrm>
            <a:off x="165100" y="884147"/>
            <a:ext cx="2444500" cy="268726"/>
          </a:xfrm>
          <a:prstGeom prst="homePlate">
            <a:avLst/>
          </a:prstGeom>
          <a:solidFill>
            <a:schemeClr val="bg1"/>
          </a:solidFill>
          <a:ln w="12700">
            <a:solidFill>
              <a:srgbClr val="FF0000"/>
            </a:solidFill>
          </a:ln>
        </p:spPr>
        <p:style>
          <a:lnRef idx="2">
            <a:schemeClr val="accent6"/>
          </a:lnRef>
          <a:fillRef idx="1">
            <a:schemeClr val="lt1"/>
          </a:fillRef>
          <a:effectRef idx="0">
            <a:schemeClr val="accent6"/>
          </a:effectRef>
          <a:fontRef idx="minor">
            <a:schemeClr val="dk1"/>
          </a:fontRef>
        </p:style>
        <p:txBody>
          <a:bodyPr rtlCol="0" anchor="ctr"/>
          <a:lstStyle/>
          <a:p>
            <a:r>
              <a:rPr lang="ja-JP" altLang="en-US" sz="1700" b="1" dirty="0" smtClean="0">
                <a:solidFill>
                  <a:prstClr val="black"/>
                </a:solidFill>
                <a:latin typeface="Meiryo UI" pitchFamily="50" charset="-128"/>
                <a:ea typeface="Meiryo UI" pitchFamily="50" charset="-128"/>
                <a:cs typeface="Meiryo UI" pitchFamily="50" charset="-128"/>
              </a:rPr>
              <a:t>  総合区設置の日</a:t>
            </a:r>
            <a:endParaRPr lang="en-US" altLang="ja-JP" sz="1700" b="1" dirty="0">
              <a:solidFill>
                <a:prstClr val="black"/>
              </a:solidFill>
              <a:latin typeface="Meiryo UI" pitchFamily="50" charset="-128"/>
              <a:ea typeface="Meiryo UI" pitchFamily="50" charset="-128"/>
              <a:cs typeface="Meiryo UI" pitchFamily="50" charset="-128"/>
            </a:endParaRPr>
          </a:p>
        </p:txBody>
      </p:sp>
      <p:sp>
        <p:nvSpPr>
          <p:cNvPr id="16" name="正方形/長方形 15"/>
          <p:cNvSpPr/>
          <p:nvPr/>
        </p:nvSpPr>
        <p:spPr>
          <a:xfrm>
            <a:off x="6041458" y="1778948"/>
            <a:ext cx="2987824" cy="40466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ja-JP" altLang="en-US" sz="1600" dirty="0" smtClean="0">
                <a:solidFill>
                  <a:schemeClr val="tx1"/>
                </a:solidFill>
                <a:latin typeface="Meiryo UI" pitchFamily="50" charset="-128"/>
                <a:ea typeface="Meiryo UI" pitchFamily="50" charset="-128"/>
                <a:cs typeface="Meiryo UI" pitchFamily="50" charset="-128"/>
              </a:rPr>
              <a:t>を前提とする</a:t>
            </a:r>
            <a:endParaRPr lang="ja-JP" altLang="en-US" sz="1600" dirty="0">
              <a:solidFill>
                <a:schemeClr val="tx1"/>
              </a:solidFill>
              <a:latin typeface="Meiryo UI" pitchFamily="50" charset="-128"/>
              <a:ea typeface="Meiryo UI" pitchFamily="50" charset="-128"/>
              <a:cs typeface="Meiryo UI" pitchFamily="50" charset="-128"/>
            </a:endParaRPr>
          </a:p>
        </p:txBody>
      </p:sp>
      <p:sp>
        <p:nvSpPr>
          <p:cNvPr id="24" name="テキスト ボックス 23"/>
          <p:cNvSpPr txBox="1"/>
          <p:nvPr/>
        </p:nvSpPr>
        <p:spPr>
          <a:xfrm>
            <a:off x="-121196" y="476672"/>
            <a:ext cx="5217337" cy="384721"/>
          </a:xfrm>
          <a:prstGeom prst="rect">
            <a:avLst/>
          </a:prstGeom>
          <a:noFill/>
        </p:spPr>
        <p:txBody>
          <a:bodyPr wrap="square" rtlCol="0">
            <a:spAutoFit/>
          </a:bodyPr>
          <a:lstStyle/>
          <a:p>
            <a:r>
              <a:rPr lang="ja-JP" altLang="en-US" sz="1900" b="1"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（１）総合区設置の</a:t>
            </a:r>
            <a:r>
              <a:rPr lang="ja-JP" altLang="en-US" sz="1900" b="1"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日</a:t>
            </a:r>
            <a:endParaRPr lang="en-US" altLang="ja-JP" sz="2000" b="1" dirty="0" smtClean="0">
              <a:solidFill>
                <a:prstClr val="black"/>
              </a:solidFill>
              <a:latin typeface="Meiryo UI" pitchFamily="50" charset="-128"/>
              <a:ea typeface="Meiryo UI" pitchFamily="50" charset="-128"/>
              <a:cs typeface="Meiryo UI" pitchFamily="50" charset="-128"/>
            </a:endParaRPr>
          </a:p>
        </p:txBody>
      </p:sp>
      <p:sp>
        <p:nvSpPr>
          <p:cNvPr id="25" name="正方形/長方形 27"/>
          <p:cNvSpPr>
            <a:spLocks noChangeArrowheads="1"/>
          </p:cNvSpPr>
          <p:nvPr/>
        </p:nvSpPr>
        <p:spPr bwMode="auto">
          <a:xfrm>
            <a:off x="8076629" y="24526"/>
            <a:ext cx="1031875" cy="261937"/>
          </a:xfrm>
          <a:prstGeom prst="rect">
            <a:avLst/>
          </a:prstGeom>
          <a:noFill/>
          <a:ln w="9525">
            <a:noFill/>
            <a:miter lim="800000"/>
            <a:headEnd/>
            <a:tailEnd/>
          </a:ln>
        </p:spPr>
        <p:txBody>
          <a:bodyPr>
            <a:spAutoFit/>
          </a:bodyPr>
          <a:lstStyle/>
          <a:p>
            <a:pPr algn="r"/>
            <a:r>
              <a:rPr lang="ja-JP" altLang="en-US" sz="1100" b="1" dirty="0" smtClean="0">
                <a:solidFill>
                  <a:srgbClr val="000000"/>
                </a:solidFill>
                <a:latin typeface="ＭＳ Ｐゴシック" charset="-128"/>
                <a:ea typeface="Meiryo UI" pitchFamily="50" charset="-128"/>
                <a:cs typeface="Meiryo UI" pitchFamily="50" charset="-128"/>
              </a:rPr>
              <a:t>設置日</a:t>
            </a:r>
            <a:r>
              <a:rPr lang="en-US" altLang="ja-JP" sz="1100" b="1" dirty="0" smtClean="0">
                <a:solidFill>
                  <a:srgbClr val="000000"/>
                </a:solidFill>
                <a:latin typeface="ＭＳ Ｐゴシック" charset="-128"/>
                <a:ea typeface="Meiryo UI" pitchFamily="50" charset="-128"/>
                <a:cs typeface="Meiryo UI" pitchFamily="50" charset="-128"/>
              </a:rPr>
              <a:t>-</a:t>
            </a:r>
            <a:r>
              <a:rPr lang="ja-JP" altLang="en-US" sz="1100" b="1" dirty="0" smtClean="0">
                <a:solidFill>
                  <a:srgbClr val="000000"/>
                </a:solidFill>
                <a:latin typeface="ＭＳ Ｐゴシック" charset="-128"/>
                <a:ea typeface="Meiryo UI" pitchFamily="50" charset="-128"/>
                <a:cs typeface="Meiryo UI" pitchFamily="50" charset="-128"/>
              </a:rPr>
              <a:t>１</a:t>
            </a:r>
            <a:endParaRPr lang="ja-JP" altLang="en-US" sz="1200" b="1" dirty="0">
              <a:solidFill>
                <a:srgbClr val="000000"/>
              </a:solidFill>
              <a:latin typeface="ＭＳ Ｐゴシック" charset="-128"/>
              <a:ea typeface="Meiryo UI" pitchFamily="50" charset="-128"/>
              <a:cs typeface="Meiryo UI" pitchFamily="50" charset="-128"/>
            </a:endParaRPr>
          </a:p>
        </p:txBody>
      </p:sp>
    </p:spTree>
    <p:extLst>
      <p:ext uri="{BB962C8B-B14F-4D97-AF65-F5344CB8AC3E}">
        <p14:creationId xmlns="" xmlns:p14="http://schemas.microsoft.com/office/powerpoint/2010/main" val="398563465"/>
      </p:ext>
    </p:extLst>
  </p:cSld>
  <p:clrMapOvr>
    <a:masterClrMapping/>
  </p:clrMapOvr>
  <p:timing>
    <p:tnLst>
      <p:par>
        <p:cTn id="1" dur="indefinite" restart="never" nodeType="tmRoot"/>
      </p:par>
    </p:tnLst>
  </p:timing>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8" name="表 7"/>
          <p:cNvGraphicFramePr>
            <a:graphicFrameLocks noGrp="1"/>
          </p:cNvGraphicFramePr>
          <p:nvPr>
            <p:extLst>
              <p:ext uri="{D42A27DB-BD31-4B8C-83A1-F6EECF244321}">
                <p14:modId xmlns="" xmlns:p14="http://schemas.microsoft.com/office/powerpoint/2010/main" val="1812608335"/>
              </p:ext>
            </p:extLst>
          </p:nvPr>
        </p:nvGraphicFramePr>
        <p:xfrm>
          <a:off x="8831564" y="908720"/>
          <a:ext cx="276940" cy="4627731"/>
        </p:xfrm>
        <a:graphic>
          <a:graphicData uri="http://schemas.openxmlformats.org/drawingml/2006/table">
            <a:tbl>
              <a:tblPr firstRow="1" bandRow="1">
                <a:tableStyleId>{5C22544A-7EE6-4342-B048-85BDC9FD1C3A}</a:tableStyleId>
              </a:tblPr>
              <a:tblGrid>
                <a:gridCol w="276940"/>
              </a:tblGrid>
              <a:tr h="635935">
                <a:tc>
                  <a:txBody>
                    <a:bodyPr/>
                    <a:lstStyle/>
                    <a:p>
                      <a:pPr algn="ctr"/>
                      <a:endParaRPr kumimoji="1" lang="ja-JP" altLang="en-US" sz="800" dirty="0">
                        <a:latin typeface="Meiryo UI" panose="020B0604030504040204" pitchFamily="50" charset="-128"/>
                        <a:ea typeface="Meiryo UI" panose="020B0604030504040204" pitchFamily="50" charset="-128"/>
                        <a:cs typeface="Meiryo UI" panose="020B0604030504040204" pitchFamily="50" charset="-128"/>
                      </a:endParaRPr>
                    </a:p>
                  </a:txBody>
                  <a:tcPr vert="eaVert" anchor="ctr"/>
                </a:tc>
              </a:tr>
              <a:tr h="997949">
                <a:tc>
                  <a:txBody>
                    <a:bodyPr/>
                    <a:lstStyle/>
                    <a:p>
                      <a:endParaRPr kumimoji="1" lang="ja-JP" altLang="en-US" dirty="0"/>
                    </a:p>
                  </a:txBody>
                  <a:tcPr/>
                </a:tc>
              </a:tr>
              <a:tr h="997949">
                <a:tc>
                  <a:txBody>
                    <a:bodyPr/>
                    <a:lstStyle/>
                    <a:p>
                      <a:endParaRPr kumimoji="1" lang="ja-JP" altLang="en-US" dirty="0"/>
                    </a:p>
                  </a:txBody>
                  <a:tcPr/>
                </a:tc>
              </a:tr>
              <a:tr h="997949">
                <a:tc>
                  <a:txBody>
                    <a:bodyPr/>
                    <a:lstStyle/>
                    <a:p>
                      <a:endParaRPr kumimoji="1" lang="ja-JP" altLang="en-US" dirty="0"/>
                    </a:p>
                  </a:txBody>
                  <a:tcPr/>
                </a:tc>
              </a:tr>
              <a:tr h="997949">
                <a:tc>
                  <a:txBody>
                    <a:bodyPr/>
                    <a:lstStyle/>
                    <a:p>
                      <a:endParaRPr kumimoji="1" lang="ja-JP" altLang="en-US" dirty="0"/>
                    </a:p>
                  </a:txBody>
                  <a:tcPr/>
                </a:tc>
              </a:tr>
            </a:tbl>
          </a:graphicData>
        </a:graphic>
      </p:graphicFrame>
      <p:graphicFrame>
        <p:nvGraphicFramePr>
          <p:cNvPr id="2" name="表 1"/>
          <p:cNvGraphicFramePr>
            <a:graphicFrameLocks noGrp="1"/>
          </p:cNvGraphicFramePr>
          <p:nvPr>
            <p:extLst>
              <p:ext uri="{D42A27DB-BD31-4B8C-83A1-F6EECF244321}">
                <p14:modId xmlns="" xmlns:p14="http://schemas.microsoft.com/office/powerpoint/2010/main" val="959703419"/>
              </p:ext>
            </p:extLst>
          </p:nvPr>
        </p:nvGraphicFramePr>
        <p:xfrm>
          <a:off x="1562904" y="911238"/>
          <a:ext cx="7232115" cy="5625680"/>
        </p:xfrm>
        <a:graphic>
          <a:graphicData uri="http://schemas.openxmlformats.org/drawingml/2006/table">
            <a:tbl>
              <a:tblPr firstRow="1" bandRow="1">
                <a:tableStyleId>{5C22544A-7EE6-4342-B048-85BDC9FD1C3A}</a:tableStyleId>
              </a:tblPr>
              <a:tblGrid>
                <a:gridCol w="288478"/>
                <a:gridCol w="244538"/>
                <a:gridCol w="265293"/>
                <a:gridCol w="265293"/>
                <a:gridCol w="265293"/>
                <a:gridCol w="265293"/>
                <a:gridCol w="265293"/>
                <a:gridCol w="265293"/>
                <a:gridCol w="265293"/>
                <a:gridCol w="286047"/>
                <a:gridCol w="244538"/>
                <a:gridCol w="265293"/>
                <a:gridCol w="265293"/>
                <a:gridCol w="265293"/>
                <a:gridCol w="265293"/>
                <a:gridCol w="265293"/>
                <a:gridCol w="265293"/>
                <a:gridCol w="265293"/>
                <a:gridCol w="265293"/>
                <a:gridCol w="265293"/>
                <a:gridCol w="265293"/>
                <a:gridCol w="265293"/>
                <a:gridCol w="265293"/>
                <a:gridCol w="265293"/>
                <a:gridCol w="320421"/>
                <a:gridCol w="265293"/>
                <a:gridCol w="276940"/>
              </a:tblGrid>
              <a:tr h="635935">
                <a:tc>
                  <a:txBody>
                    <a:bodyPr/>
                    <a:lstStyle/>
                    <a:p>
                      <a:pPr algn="ctr"/>
                      <a:r>
                        <a:rPr kumimoji="1" lang="ja-JP" altLang="en-US" sz="800" dirty="0" smtClean="0">
                          <a:latin typeface="Meiryo UI" panose="020B0604030504040204" pitchFamily="50" charset="-128"/>
                          <a:ea typeface="Meiryo UI" panose="020B0604030504040204" pitchFamily="50" charset="-128"/>
                          <a:cs typeface="Meiryo UI" panose="020B0604030504040204" pitchFamily="50" charset="-128"/>
                        </a:rPr>
                        <a:t>１</a:t>
                      </a:r>
                      <a:endParaRPr kumimoji="1" lang="ja-JP" altLang="en-US" sz="800" dirty="0">
                        <a:latin typeface="Meiryo UI" panose="020B0604030504040204" pitchFamily="50" charset="-128"/>
                        <a:ea typeface="Meiryo UI" panose="020B0604030504040204" pitchFamily="50" charset="-128"/>
                        <a:cs typeface="Meiryo UI" panose="020B0604030504040204" pitchFamily="50" charset="-128"/>
                      </a:endParaRPr>
                    </a:p>
                  </a:txBody>
                  <a:tcPr anchor="ctr"/>
                </a:tc>
                <a:tc>
                  <a:txBody>
                    <a:bodyPr/>
                    <a:lstStyle/>
                    <a:p>
                      <a:pPr algn="ctr"/>
                      <a:r>
                        <a:rPr kumimoji="1" lang="ja-JP" altLang="en-US" sz="800" dirty="0" smtClean="0">
                          <a:latin typeface="Meiryo UI" panose="020B0604030504040204" pitchFamily="50" charset="-128"/>
                          <a:ea typeface="Meiryo UI" panose="020B0604030504040204" pitchFamily="50" charset="-128"/>
                          <a:cs typeface="Meiryo UI" panose="020B0604030504040204" pitchFamily="50" charset="-128"/>
                        </a:rPr>
                        <a:t>２</a:t>
                      </a:r>
                      <a:endParaRPr kumimoji="1" lang="ja-JP" altLang="en-US" sz="800" dirty="0">
                        <a:latin typeface="Meiryo UI" panose="020B0604030504040204" pitchFamily="50" charset="-128"/>
                        <a:ea typeface="Meiryo UI" panose="020B0604030504040204" pitchFamily="50" charset="-128"/>
                        <a:cs typeface="Meiryo UI" panose="020B0604030504040204" pitchFamily="50" charset="-128"/>
                      </a:endParaRPr>
                    </a:p>
                  </a:txBody>
                  <a:tcPr anchor="ctr"/>
                </a:tc>
                <a:tc>
                  <a:txBody>
                    <a:bodyPr/>
                    <a:lstStyle/>
                    <a:p>
                      <a:pPr algn="ctr"/>
                      <a:r>
                        <a:rPr kumimoji="1" lang="ja-JP" altLang="en-US" sz="800" dirty="0" smtClean="0">
                          <a:latin typeface="Meiryo UI" panose="020B0604030504040204" pitchFamily="50" charset="-128"/>
                          <a:ea typeface="Meiryo UI" panose="020B0604030504040204" pitchFamily="50" charset="-128"/>
                          <a:cs typeface="Meiryo UI" panose="020B0604030504040204" pitchFamily="50" charset="-128"/>
                        </a:rPr>
                        <a:t>３</a:t>
                      </a:r>
                      <a:endParaRPr kumimoji="1" lang="ja-JP" altLang="en-US" sz="800" dirty="0">
                        <a:latin typeface="Meiryo UI" panose="020B0604030504040204" pitchFamily="50" charset="-128"/>
                        <a:ea typeface="Meiryo UI" panose="020B0604030504040204" pitchFamily="50" charset="-128"/>
                        <a:cs typeface="Meiryo UI" panose="020B0604030504040204" pitchFamily="50" charset="-128"/>
                      </a:endParaRPr>
                    </a:p>
                  </a:txBody>
                  <a:tcPr anchor="ctr"/>
                </a:tc>
                <a:tc>
                  <a:txBody>
                    <a:bodyPr/>
                    <a:lstStyle/>
                    <a:p>
                      <a:pPr algn="ctr"/>
                      <a:r>
                        <a:rPr kumimoji="1" lang="ja-JP" altLang="en-US" sz="800" dirty="0" smtClean="0">
                          <a:latin typeface="Meiryo UI" panose="020B0604030504040204" pitchFamily="50" charset="-128"/>
                          <a:ea typeface="Meiryo UI" panose="020B0604030504040204" pitchFamily="50" charset="-128"/>
                          <a:cs typeface="Meiryo UI" panose="020B0604030504040204" pitchFamily="50" charset="-128"/>
                        </a:rPr>
                        <a:t>４</a:t>
                      </a:r>
                      <a:endParaRPr kumimoji="1" lang="ja-JP" altLang="en-US" sz="800" dirty="0">
                        <a:latin typeface="Meiryo UI" panose="020B0604030504040204" pitchFamily="50" charset="-128"/>
                        <a:ea typeface="Meiryo UI" panose="020B0604030504040204" pitchFamily="50" charset="-128"/>
                        <a:cs typeface="Meiryo UI" panose="020B0604030504040204" pitchFamily="50" charset="-128"/>
                      </a:endParaRPr>
                    </a:p>
                  </a:txBody>
                  <a:tcPr anchor="ctr"/>
                </a:tc>
                <a:tc>
                  <a:txBody>
                    <a:bodyPr/>
                    <a:lstStyle/>
                    <a:p>
                      <a:pPr algn="ctr"/>
                      <a:r>
                        <a:rPr kumimoji="1" lang="ja-JP" altLang="en-US" sz="800" dirty="0" smtClean="0">
                          <a:latin typeface="Meiryo UI" panose="020B0604030504040204" pitchFamily="50" charset="-128"/>
                          <a:ea typeface="Meiryo UI" panose="020B0604030504040204" pitchFamily="50" charset="-128"/>
                          <a:cs typeface="Meiryo UI" panose="020B0604030504040204" pitchFamily="50" charset="-128"/>
                        </a:rPr>
                        <a:t>５</a:t>
                      </a:r>
                      <a:endParaRPr kumimoji="1" lang="ja-JP" altLang="en-US" sz="800" dirty="0">
                        <a:latin typeface="Meiryo UI" panose="020B0604030504040204" pitchFamily="50" charset="-128"/>
                        <a:ea typeface="Meiryo UI" panose="020B0604030504040204" pitchFamily="50" charset="-128"/>
                        <a:cs typeface="Meiryo UI" panose="020B0604030504040204" pitchFamily="50" charset="-128"/>
                      </a:endParaRPr>
                    </a:p>
                  </a:txBody>
                  <a:tcPr anchor="ctr"/>
                </a:tc>
                <a:tc>
                  <a:txBody>
                    <a:bodyPr/>
                    <a:lstStyle/>
                    <a:p>
                      <a:pPr algn="ctr"/>
                      <a:r>
                        <a:rPr kumimoji="1" lang="ja-JP" altLang="en-US" sz="800" dirty="0" smtClean="0">
                          <a:latin typeface="Meiryo UI" panose="020B0604030504040204" pitchFamily="50" charset="-128"/>
                          <a:ea typeface="Meiryo UI" panose="020B0604030504040204" pitchFamily="50" charset="-128"/>
                          <a:cs typeface="Meiryo UI" panose="020B0604030504040204" pitchFamily="50" charset="-128"/>
                        </a:rPr>
                        <a:t>６</a:t>
                      </a:r>
                      <a:endParaRPr kumimoji="1" lang="ja-JP" altLang="en-US" sz="800" dirty="0">
                        <a:latin typeface="Meiryo UI" panose="020B0604030504040204" pitchFamily="50" charset="-128"/>
                        <a:ea typeface="Meiryo UI" panose="020B0604030504040204" pitchFamily="50" charset="-128"/>
                        <a:cs typeface="Meiryo UI" panose="020B0604030504040204" pitchFamily="50" charset="-128"/>
                      </a:endParaRPr>
                    </a:p>
                  </a:txBody>
                  <a:tcPr anchor="ctr"/>
                </a:tc>
                <a:tc>
                  <a:txBody>
                    <a:bodyPr/>
                    <a:lstStyle/>
                    <a:p>
                      <a:pPr algn="ctr"/>
                      <a:r>
                        <a:rPr kumimoji="1" lang="ja-JP" altLang="en-US" sz="800" dirty="0" smtClean="0">
                          <a:latin typeface="Meiryo UI" panose="020B0604030504040204" pitchFamily="50" charset="-128"/>
                          <a:ea typeface="Meiryo UI" panose="020B0604030504040204" pitchFamily="50" charset="-128"/>
                          <a:cs typeface="Meiryo UI" panose="020B0604030504040204" pitchFamily="50" charset="-128"/>
                        </a:rPr>
                        <a:t>７</a:t>
                      </a:r>
                      <a:endParaRPr kumimoji="1" lang="ja-JP" altLang="en-US" sz="800" dirty="0">
                        <a:latin typeface="Meiryo UI" panose="020B0604030504040204" pitchFamily="50" charset="-128"/>
                        <a:ea typeface="Meiryo UI" panose="020B0604030504040204" pitchFamily="50" charset="-128"/>
                        <a:cs typeface="Meiryo UI" panose="020B0604030504040204" pitchFamily="50" charset="-128"/>
                      </a:endParaRPr>
                    </a:p>
                  </a:txBody>
                  <a:tcPr anchor="ctr"/>
                </a:tc>
                <a:tc>
                  <a:txBody>
                    <a:bodyPr/>
                    <a:lstStyle/>
                    <a:p>
                      <a:pPr algn="ctr"/>
                      <a:r>
                        <a:rPr kumimoji="1" lang="ja-JP" altLang="en-US" sz="800" dirty="0" smtClean="0">
                          <a:latin typeface="Meiryo UI" panose="020B0604030504040204" pitchFamily="50" charset="-128"/>
                          <a:ea typeface="Meiryo UI" panose="020B0604030504040204" pitchFamily="50" charset="-128"/>
                          <a:cs typeface="Meiryo UI" panose="020B0604030504040204" pitchFamily="50" charset="-128"/>
                        </a:rPr>
                        <a:t>８</a:t>
                      </a:r>
                      <a:endParaRPr kumimoji="1" lang="ja-JP" altLang="en-US" sz="800" dirty="0">
                        <a:latin typeface="Meiryo UI" panose="020B0604030504040204" pitchFamily="50" charset="-128"/>
                        <a:ea typeface="Meiryo UI" panose="020B0604030504040204" pitchFamily="50" charset="-128"/>
                        <a:cs typeface="Meiryo UI" panose="020B0604030504040204" pitchFamily="50" charset="-128"/>
                      </a:endParaRPr>
                    </a:p>
                  </a:txBody>
                  <a:tcPr anchor="ctr"/>
                </a:tc>
                <a:tc>
                  <a:txBody>
                    <a:bodyPr/>
                    <a:lstStyle/>
                    <a:p>
                      <a:pPr algn="ctr"/>
                      <a:r>
                        <a:rPr kumimoji="1" lang="ja-JP" altLang="en-US" sz="800" dirty="0" smtClean="0">
                          <a:latin typeface="Meiryo UI" panose="020B0604030504040204" pitchFamily="50" charset="-128"/>
                          <a:ea typeface="Meiryo UI" panose="020B0604030504040204" pitchFamily="50" charset="-128"/>
                          <a:cs typeface="Meiryo UI" panose="020B0604030504040204" pitchFamily="50" charset="-128"/>
                        </a:rPr>
                        <a:t>９</a:t>
                      </a:r>
                      <a:endParaRPr kumimoji="1" lang="ja-JP" altLang="en-US" sz="800" dirty="0">
                        <a:latin typeface="Meiryo UI" panose="020B0604030504040204" pitchFamily="50" charset="-128"/>
                        <a:ea typeface="Meiryo UI" panose="020B0604030504040204" pitchFamily="50" charset="-128"/>
                        <a:cs typeface="Meiryo UI" panose="020B0604030504040204" pitchFamily="50" charset="-128"/>
                      </a:endParaRPr>
                    </a:p>
                  </a:txBody>
                  <a:tcPr anchor="ctr"/>
                </a:tc>
                <a:tc>
                  <a:txBody>
                    <a:bodyPr/>
                    <a:lstStyle/>
                    <a:p>
                      <a:pPr algn="ctr"/>
                      <a:r>
                        <a:rPr kumimoji="1" lang="en-US" altLang="ja-JP" sz="800" dirty="0" smtClean="0">
                          <a:latin typeface="Meiryo UI" panose="020B0604030504040204" pitchFamily="50" charset="-128"/>
                          <a:ea typeface="Meiryo UI" panose="020B0604030504040204" pitchFamily="50" charset="-128"/>
                          <a:cs typeface="Meiryo UI" panose="020B0604030504040204" pitchFamily="50" charset="-128"/>
                        </a:rPr>
                        <a:t>10</a:t>
                      </a:r>
                      <a:endParaRPr kumimoji="1" lang="ja-JP" altLang="en-US" sz="800" dirty="0">
                        <a:latin typeface="Meiryo UI" panose="020B0604030504040204" pitchFamily="50" charset="-128"/>
                        <a:ea typeface="Meiryo UI" panose="020B0604030504040204" pitchFamily="50" charset="-128"/>
                        <a:cs typeface="Meiryo UI" panose="020B0604030504040204" pitchFamily="50" charset="-128"/>
                      </a:endParaRPr>
                    </a:p>
                  </a:txBody>
                  <a:tcPr vert="eaVert" anchor="ctr"/>
                </a:tc>
                <a:tc>
                  <a:txBody>
                    <a:bodyPr/>
                    <a:lstStyle/>
                    <a:p>
                      <a:pPr algn="ctr"/>
                      <a:r>
                        <a:rPr kumimoji="1" lang="en-US" altLang="ja-JP" sz="800" dirty="0" smtClean="0">
                          <a:latin typeface="Meiryo UI" panose="020B0604030504040204" pitchFamily="50" charset="-128"/>
                          <a:ea typeface="Meiryo UI" panose="020B0604030504040204" pitchFamily="50" charset="-128"/>
                          <a:cs typeface="Meiryo UI" panose="020B0604030504040204" pitchFamily="50" charset="-128"/>
                        </a:rPr>
                        <a:t>11</a:t>
                      </a:r>
                      <a:endParaRPr kumimoji="1" lang="ja-JP" altLang="en-US" sz="800" dirty="0">
                        <a:latin typeface="Meiryo UI" panose="020B0604030504040204" pitchFamily="50" charset="-128"/>
                        <a:ea typeface="Meiryo UI" panose="020B0604030504040204" pitchFamily="50" charset="-128"/>
                        <a:cs typeface="Meiryo UI" panose="020B0604030504040204" pitchFamily="50" charset="-128"/>
                      </a:endParaRPr>
                    </a:p>
                  </a:txBody>
                  <a:tcPr vert="eaVert" anchor="ctr"/>
                </a:tc>
                <a:tc>
                  <a:txBody>
                    <a:bodyPr/>
                    <a:lstStyle/>
                    <a:p>
                      <a:pPr algn="ctr"/>
                      <a:r>
                        <a:rPr kumimoji="1" lang="en-US" altLang="ja-JP" sz="800" dirty="0" smtClean="0">
                          <a:latin typeface="Meiryo UI" panose="020B0604030504040204" pitchFamily="50" charset="-128"/>
                          <a:ea typeface="Meiryo UI" panose="020B0604030504040204" pitchFamily="50" charset="-128"/>
                          <a:cs typeface="Meiryo UI" panose="020B0604030504040204" pitchFamily="50" charset="-128"/>
                        </a:rPr>
                        <a:t>12</a:t>
                      </a:r>
                      <a:endParaRPr kumimoji="1" lang="ja-JP" altLang="en-US" sz="800" dirty="0">
                        <a:latin typeface="Meiryo UI" panose="020B0604030504040204" pitchFamily="50" charset="-128"/>
                        <a:ea typeface="Meiryo UI" panose="020B0604030504040204" pitchFamily="50" charset="-128"/>
                        <a:cs typeface="Meiryo UI" panose="020B0604030504040204" pitchFamily="50" charset="-128"/>
                      </a:endParaRPr>
                    </a:p>
                  </a:txBody>
                  <a:tcPr vert="eaVert" anchor="ctr"/>
                </a:tc>
                <a:tc>
                  <a:txBody>
                    <a:bodyPr/>
                    <a:lstStyle/>
                    <a:p>
                      <a:pPr algn="ctr"/>
                      <a:r>
                        <a:rPr kumimoji="1" lang="en-US" altLang="ja-JP" sz="800" dirty="0" smtClean="0">
                          <a:latin typeface="Meiryo UI" panose="020B0604030504040204" pitchFamily="50" charset="-128"/>
                          <a:ea typeface="Meiryo UI" panose="020B0604030504040204" pitchFamily="50" charset="-128"/>
                          <a:cs typeface="Meiryo UI" panose="020B0604030504040204" pitchFamily="50" charset="-128"/>
                        </a:rPr>
                        <a:t>13</a:t>
                      </a:r>
                      <a:endParaRPr kumimoji="1" lang="ja-JP" altLang="en-US" sz="800" dirty="0">
                        <a:latin typeface="Meiryo UI" panose="020B0604030504040204" pitchFamily="50" charset="-128"/>
                        <a:ea typeface="Meiryo UI" panose="020B0604030504040204" pitchFamily="50" charset="-128"/>
                        <a:cs typeface="Meiryo UI" panose="020B0604030504040204" pitchFamily="50" charset="-128"/>
                      </a:endParaRPr>
                    </a:p>
                  </a:txBody>
                  <a:tcPr vert="eaVert" anchor="ctr"/>
                </a:tc>
                <a:tc>
                  <a:txBody>
                    <a:bodyPr/>
                    <a:lstStyle/>
                    <a:p>
                      <a:pPr algn="ctr"/>
                      <a:r>
                        <a:rPr kumimoji="1" lang="en-US" altLang="ja-JP" sz="800" dirty="0" smtClean="0">
                          <a:latin typeface="Meiryo UI" panose="020B0604030504040204" pitchFamily="50" charset="-128"/>
                          <a:ea typeface="Meiryo UI" panose="020B0604030504040204" pitchFamily="50" charset="-128"/>
                          <a:cs typeface="Meiryo UI" panose="020B0604030504040204" pitchFamily="50" charset="-128"/>
                        </a:rPr>
                        <a:t>14</a:t>
                      </a:r>
                      <a:endParaRPr kumimoji="1" lang="ja-JP" altLang="en-US" sz="800" dirty="0">
                        <a:latin typeface="Meiryo UI" panose="020B0604030504040204" pitchFamily="50" charset="-128"/>
                        <a:ea typeface="Meiryo UI" panose="020B0604030504040204" pitchFamily="50" charset="-128"/>
                        <a:cs typeface="Meiryo UI" panose="020B0604030504040204" pitchFamily="50" charset="-128"/>
                      </a:endParaRPr>
                    </a:p>
                  </a:txBody>
                  <a:tcPr vert="eaVert" anchor="ctr"/>
                </a:tc>
                <a:tc>
                  <a:txBody>
                    <a:bodyPr/>
                    <a:lstStyle/>
                    <a:p>
                      <a:pPr algn="ctr"/>
                      <a:r>
                        <a:rPr kumimoji="1" lang="en-US" altLang="ja-JP" sz="800" dirty="0" smtClean="0">
                          <a:latin typeface="Meiryo UI" panose="020B0604030504040204" pitchFamily="50" charset="-128"/>
                          <a:ea typeface="Meiryo UI" panose="020B0604030504040204" pitchFamily="50" charset="-128"/>
                          <a:cs typeface="Meiryo UI" panose="020B0604030504040204" pitchFamily="50" charset="-128"/>
                        </a:rPr>
                        <a:t>15</a:t>
                      </a:r>
                      <a:endParaRPr kumimoji="1" lang="ja-JP" altLang="en-US" sz="800" dirty="0">
                        <a:latin typeface="Meiryo UI" panose="020B0604030504040204" pitchFamily="50" charset="-128"/>
                        <a:ea typeface="Meiryo UI" panose="020B0604030504040204" pitchFamily="50" charset="-128"/>
                        <a:cs typeface="Meiryo UI" panose="020B0604030504040204" pitchFamily="50" charset="-128"/>
                      </a:endParaRPr>
                    </a:p>
                  </a:txBody>
                  <a:tcPr vert="eaVert" anchor="ctr"/>
                </a:tc>
                <a:tc>
                  <a:txBody>
                    <a:bodyPr/>
                    <a:lstStyle/>
                    <a:p>
                      <a:pPr algn="ctr"/>
                      <a:r>
                        <a:rPr kumimoji="1" lang="en-US" altLang="ja-JP" sz="800" dirty="0" smtClean="0">
                          <a:latin typeface="Meiryo UI" panose="020B0604030504040204" pitchFamily="50" charset="-128"/>
                          <a:ea typeface="Meiryo UI" panose="020B0604030504040204" pitchFamily="50" charset="-128"/>
                          <a:cs typeface="Meiryo UI" panose="020B0604030504040204" pitchFamily="50" charset="-128"/>
                        </a:rPr>
                        <a:t>16</a:t>
                      </a:r>
                      <a:endParaRPr kumimoji="1" lang="ja-JP" altLang="en-US" sz="800" dirty="0">
                        <a:latin typeface="Meiryo UI" panose="020B0604030504040204" pitchFamily="50" charset="-128"/>
                        <a:ea typeface="Meiryo UI" panose="020B0604030504040204" pitchFamily="50" charset="-128"/>
                        <a:cs typeface="Meiryo UI" panose="020B0604030504040204" pitchFamily="50" charset="-128"/>
                      </a:endParaRPr>
                    </a:p>
                  </a:txBody>
                  <a:tcPr vert="eaVert" anchor="ctr"/>
                </a:tc>
                <a:tc>
                  <a:txBody>
                    <a:bodyPr/>
                    <a:lstStyle/>
                    <a:p>
                      <a:pPr algn="ctr"/>
                      <a:r>
                        <a:rPr kumimoji="1" lang="en-US" altLang="ja-JP" sz="800" dirty="0" smtClean="0">
                          <a:latin typeface="Meiryo UI" panose="020B0604030504040204" pitchFamily="50" charset="-128"/>
                          <a:ea typeface="Meiryo UI" panose="020B0604030504040204" pitchFamily="50" charset="-128"/>
                          <a:cs typeface="Meiryo UI" panose="020B0604030504040204" pitchFamily="50" charset="-128"/>
                        </a:rPr>
                        <a:t>17</a:t>
                      </a:r>
                      <a:endParaRPr kumimoji="1" lang="ja-JP" altLang="en-US" sz="800" dirty="0">
                        <a:latin typeface="Meiryo UI" panose="020B0604030504040204" pitchFamily="50" charset="-128"/>
                        <a:ea typeface="Meiryo UI" panose="020B0604030504040204" pitchFamily="50" charset="-128"/>
                        <a:cs typeface="Meiryo UI" panose="020B0604030504040204" pitchFamily="50" charset="-128"/>
                      </a:endParaRPr>
                    </a:p>
                  </a:txBody>
                  <a:tcPr vert="eaVert" anchor="ctr"/>
                </a:tc>
                <a:tc>
                  <a:txBody>
                    <a:bodyPr/>
                    <a:lstStyle/>
                    <a:p>
                      <a:pPr algn="ctr"/>
                      <a:r>
                        <a:rPr kumimoji="1" lang="en-US" altLang="ja-JP" sz="800" dirty="0" smtClean="0">
                          <a:latin typeface="Meiryo UI" panose="020B0604030504040204" pitchFamily="50" charset="-128"/>
                          <a:ea typeface="Meiryo UI" panose="020B0604030504040204" pitchFamily="50" charset="-128"/>
                          <a:cs typeface="Meiryo UI" panose="020B0604030504040204" pitchFamily="50" charset="-128"/>
                        </a:rPr>
                        <a:t>18</a:t>
                      </a:r>
                      <a:endParaRPr kumimoji="1" lang="ja-JP" altLang="en-US" sz="800" dirty="0">
                        <a:latin typeface="Meiryo UI" panose="020B0604030504040204" pitchFamily="50" charset="-128"/>
                        <a:ea typeface="Meiryo UI" panose="020B0604030504040204" pitchFamily="50" charset="-128"/>
                        <a:cs typeface="Meiryo UI" panose="020B0604030504040204" pitchFamily="50" charset="-128"/>
                      </a:endParaRPr>
                    </a:p>
                  </a:txBody>
                  <a:tcPr vert="eaVert" anchor="ctr"/>
                </a:tc>
                <a:tc>
                  <a:txBody>
                    <a:bodyPr/>
                    <a:lstStyle/>
                    <a:p>
                      <a:pPr algn="ctr"/>
                      <a:r>
                        <a:rPr kumimoji="1" lang="en-US" altLang="ja-JP" sz="800" dirty="0" smtClean="0">
                          <a:latin typeface="Meiryo UI" panose="020B0604030504040204" pitchFamily="50" charset="-128"/>
                          <a:ea typeface="Meiryo UI" panose="020B0604030504040204" pitchFamily="50" charset="-128"/>
                          <a:cs typeface="Meiryo UI" panose="020B0604030504040204" pitchFamily="50" charset="-128"/>
                        </a:rPr>
                        <a:t>19</a:t>
                      </a:r>
                      <a:endParaRPr kumimoji="1" lang="ja-JP" altLang="en-US" sz="800" dirty="0">
                        <a:latin typeface="Meiryo UI" panose="020B0604030504040204" pitchFamily="50" charset="-128"/>
                        <a:ea typeface="Meiryo UI" panose="020B0604030504040204" pitchFamily="50" charset="-128"/>
                        <a:cs typeface="Meiryo UI" panose="020B0604030504040204" pitchFamily="50" charset="-128"/>
                      </a:endParaRPr>
                    </a:p>
                  </a:txBody>
                  <a:tcPr vert="eaVert" anchor="ctr"/>
                </a:tc>
                <a:tc>
                  <a:txBody>
                    <a:bodyPr/>
                    <a:lstStyle/>
                    <a:p>
                      <a:pPr algn="ctr"/>
                      <a:r>
                        <a:rPr kumimoji="1" lang="en-US" altLang="ja-JP" sz="800" dirty="0" smtClean="0">
                          <a:latin typeface="Meiryo UI" panose="020B0604030504040204" pitchFamily="50" charset="-128"/>
                          <a:ea typeface="Meiryo UI" panose="020B0604030504040204" pitchFamily="50" charset="-128"/>
                          <a:cs typeface="Meiryo UI" panose="020B0604030504040204" pitchFamily="50" charset="-128"/>
                        </a:rPr>
                        <a:t>20</a:t>
                      </a:r>
                      <a:endParaRPr kumimoji="1" lang="ja-JP" altLang="en-US" sz="800" dirty="0">
                        <a:latin typeface="Meiryo UI" panose="020B0604030504040204" pitchFamily="50" charset="-128"/>
                        <a:ea typeface="Meiryo UI" panose="020B0604030504040204" pitchFamily="50" charset="-128"/>
                        <a:cs typeface="Meiryo UI" panose="020B0604030504040204" pitchFamily="50" charset="-128"/>
                      </a:endParaRPr>
                    </a:p>
                  </a:txBody>
                  <a:tcPr vert="eaVert" anchor="ctr"/>
                </a:tc>
                <a:tc>
                  <a:txBody>
                    <a:bodyPr/>
                    <a:lstStyle/>
                    <a:p>
                      <a:pPr algn="ctr"/>
                      <a:r>
                        <a:rPr kumimoji="1" lang="en-US" altLang="ja-JP" sz="800" dirty="0" smtClean="0">
                          <a:latin typeface="Meiryo UI" panose="020B0604030504040204" pitchFamily="50" charset="-128"/>
                          <a:ea typeface="Meiryo UI" panose="020B0604030504040204" pitchFamily="50" charset="-128"/>
                          <a:cs typeface="Meiryo UI" panose="020B0604030504040204" pitchFamily="50" charset="-128"/>
                        </a:rPr>
                        <a:t>21</a:t>
                      </a:r>
                      <a:endParaRPr kumimoji="1" lang="ja-JP" altLang="en-US" sz="800" dirty="0">
                        <a:latin typeface="Meiryo UI" panose="020B0604030504040204" pitchFamily="50" charset="-128"/>
                        <a:ea typeface="Meiryo UI" panose="020B0604030504040204" pitchFamily="50" charset="-128"/>
                        <a:cs typeface="Meiryo UI" panose="020B0604030504040204" pitchFamily="50" charset="-128"/>
                      </a:endParaRPr>
                    </a:p>
                  </a:txBody>
                  <a:tcPr vert="eaVert" anchor="ctr"/>
                </a:tc>
                <a:tc>
                  <a:txBody>
                    <a:bodyPr/>
                    <a:lstStyle/>
                    <a:p>
                      <a:pPr algn="ctr"/>
                      <a:r>
                        <a:rPr kumimoji="1" lang="en-US" altLang="ja-JP" sz="800" dirty="0" smtClean="0">
                          <a:latin typeface="Meiryo UI" panose="020B0604030504040204" pitchFamily="50" charset="-128"/>
                          <a:ea typeface="Meiryo UI" panose="020B0604030504040204" pitchFamily="50" charset="-128"/>
                          <a:cs typeface="Meiryo UI" panose="020B0604030504040204" pitchFamily="50" charset="-128"/>
                        </a:rPr>
                        <a:t>22</a:t>
                      </a:r>
                      <a:endParaRPr kumimoji="1" lang="ja-JP" altLang="en-US" sz="800" dirty="0">
                        <a:latin typeface="Meiryo UI" panose="020B0604030504040204" pitchFamily="50" charset="-128"/>
                        <a:ea typeface="Meiryo UI" panose="020B0604030504040204" pitchFamily="50" charset="-128"/>
                        <a:cs typeface="Meiryo UI" panose="020B0604030504040204" pitchFamily="50" charset="-128"/>
                      </a:endParaRPr>
                    </a:p>
                  </a:txBody>
                  <a:tcPr vert="eaVert" anchor="ctr"/>
                </a:tc>
                <a:tc>
                  <a:txBody>
                    <a:bodyPr/>
                    <a:lstStyle/>
                    <a:p>
                      <a:pPr algn="ctr"/>
                      <a:r>
                        <a:rPr kumimoji="1" lang="en-US" altLang="ja-JP" sz="800" dirty="0" smtClean="0">
                          <a:latin typeface="Meiryo UI" panose="020B0604030504040204" pitchFamily="50" charset="-128"/>
                          <a:ea typeface="Meiryo UI" panose="020B0604030504040204" pitchFamily="50" charset="-128"/>
                          <a:cs typeface="Meiryo UI" panose="020B0604030504040204" pitchFamily="50" charset="-128"/>
                        </a:rPr>
                        <a:t>23</a:t>
                      </a:r>
                      <a:endParaRPr kumimoji="1" lang="ja-JP" altLang="en-US" sz="800" dirty="0">
                        <a:latin typeface="Meiryo UI" panose="020B0604030504040204" pitchFamily="50" charset="-128"/>
                        <a:ea typeface="Meiryo UI" panose="020B0604030504040204" pitchFamily="50" charset="-128"/>
                        <a:cs typeface="Meiryo UI" panose="020B0604030504040204" pitchFamily="50" charset="-128"/>
                      </a:endParaRPr>
                    </a:p>
                  </a:txBody>
                  <a:tcPr vert="eaVert" anchor="ctr"/>
                </a:tc>
                <a:tc>
                  <a:txBody>
                    <a:bodyPr/>
                    <a:lstStyle/>
                    <a:p>
                      <a:pPr algn="ctr"/>
                      <a:r>
                        <a:rPr kumimoji="1" lang="en-US" altLang="ja-JP" sz="800" dirty="0" smtClean="0">
                          <a:latin typeface="Meiryo UI" panose="020B0604030504040204" pitchFamily="50" charset="-128"/>
                          <a:ea typeface="Meiryo UI" panose="020B0604030504040204" pitchFamily="50" charset="-128"/>
                          <a:cs typeface="Meiryo UI" panose="020B0604030504040204" pitchFamily="50" charset="-128"/>
                        </a:rPr>
                        <a:t>24</a:t>
                      </a:r>
                      <a:endParaRPr kumimoji="1" lang="ja-JP" altLang="en-US" sz="800" dirty="0">
                        <a:latin typeface="Meiryo UI" panose="020B0604030504040204" pitchFamily="50" charset="-128"/>
                        <a:ea typeface="Meiryo UI" panose="020B0604030504040204" pitchFamily="50" charset="-128"/>
                        <a:cs typeface="Meiryo UI" panose="020B0604030504040204" pitchFamily="50" charset="-128"/>
                      </a:endParaRPr>
                    </a:p>
                  </a:txBody>
                  <a:tcPr vert="eaVert" anchor="ctr"/>
                </a:tc>
                <a:tc>
                  <a:txBody>
                    <a:bodyPr/>
                    <a:lstStyle/>
                    <a:p>
                      <a:pPr algn="ctr"/>
                      <a:r>
                        <a:rPr kumimoji="1" lang="en-US" altLang="ja-JP" sz="800" dirty="0" smtClean="0">
                          <a:latin typeface="Meiryo UI" panose="020B0604030504040204" pitchFamily="50" charset="-128"/>
                          <a:ea typeface="Meiryo UI" panose="020B0604030504040204" pitchFamily="50" charset="-128"/>
                          <a:cs typeface="Meiryo UI" panose="020B0604030504040204" pitchFamily="50" charset="-128"/>
                        </a:rPr>
                        <a:t>25</a:t>
                      </a:r>
                      <a:endParaRPr kumimoji="1" lang="ja-JP" altLang="en-US" sz="800" dirty="0">
                        <a:latin typeface="Meiryo UI" panose="020B0604030504040204" pitchFamily="50" charset="-128"/>
                        <a:ea typeface="Meiryo UI" panose="020B0604030504040204" pitchFamily="50" charset="-128"/>
                        <a:cs typeface="Meiryo UI" panose="020B0604030504040204" pitchFamily="50" charset="-128"/>
                      </a:endParaRPr>
                    </a:p>
                  </a:txBody>
                  <a:tcPr vert="eaVert" anchor="ctr"/>
                </a:tc>
                <a:tc>
                  <a:txBody>
                    <a:bodyPr/>
                    <a:lstStyle/>
                    <a:p>
                      <a:pPr algn="ctr"/>
                      <a:r>
                        <a:rPr kumimoji="1" lang="en-US" altLang="ja-JP" sz="800" dirty="0" smtClean="0">
                          <a:latin typeface="Meiryo UI" panose="020B0604030504040204" pitchFamily="50" charset="-128"/>
                          <a:ea typeface="Meiryo UI" panose="020B0604030504040204" pitchFamily="50" charset="-128"/>
                          <a:cs typeface="Meiryo UI" panose="020B0604030504040204" pitchFamily="50" charset="-128"/>
                        </a:rPr>
                        <a:t>26</a:t>
                      </a:r>
                      <a:endParaRPr kumimoji="1" lang="ja-JP" altLang="en-US" sz="800" dirty="0">
                        <a:latin typeface="Meiryo UI" panose="020B0604030504040204" pitchFamily="50" charset="-128"/>
                        <a:ea typeface="Meiryo UI" panose="020B0604030504040204" pitchFamily="50" charset="-128"/>
                        <a:cs typeface="Meiryo UI" panose="020B0604030504040204" pitchFamily="50" charset="-128"/>
                      </a:endParaRPr>
                    </a:p>
                  </a:txBody>
                  <a:tcPr vert="eaVert" anchor="ctr"/>
                </a:tc>
                <a:tc>
                  <a:txBody>
                    <a:bodyPr/>
                    <a:lstStyle/>
                    <a:p>
                      <a:pPr algn="ctr"/>
                      <a:r>
                        <a:rPr kumimoji="1" lang="en-US" altLang="ja-JP" sz="800" dirty="0" smtClean="0">
                          <a:latin typeface="Meiryo UI" panose="020B0604030504040204" pitchFamily="50" charset="-128"/>
                          <a:ea typeface="Meiryo UI" panose="020B0604030504040204" pitchFamily="50" charset="-128"/>
                          <a:cs typeface="Meiryo UI" panose="020B0604030504040204" pitchFamily="50" charset="-128"/>
                        </a:rPr>
                        <a:t>27</a:t>
                      </a:r>
                      <a:endParaRPr kumimoji="1" lang="ja-JP" altLang="en-US" sz="800" dirty="0">
                        <a:latin typeface="Meiryo UI" panose="020B0604030504040204" pitchFamily="50" charset="-128"/>
                        <a:ea typeface="Meiryo UI" panose="020B0604030504040204" pitchFamily="50" charset="-128"/>
                        <a:cs typeface="Meiryo UI" panose="020B0604030504040204" pitchFamily="50" charset="-128"/>
                      </a:endParaRPr>
                    </a:p>
                  </a:txBody>
                  <a:tcPr vert="eaVert" anchor="ctr"/>
                </a:tc>
              </a:tr>
              <a:tr h="997949">
                <a:tc gridSpan="27">
                  <a:txBody>
                    <a:bodyPr/>
                    <a:lstStyle/>
                    <a:p>
                      <a:endParaRPr kumimoji="1" lang="ja-JP" altLang="en-US" dirty="0"/>
                    </a:p>
                  </a:txBody>
                  <a:tcPr/>
                </a:tc>
                <a:tc hMerge="1">
                  <a:txBody>
                    <a:bodyPr/>
                    <a:lstStyle/>
                    <a:p>
                      <a:endParaRPr kumimoji="1" lang="ja-JP" altLang="en-US" dirty="0"/>
                    </a:p>
                  </a:txBody>
                  <a:tcPr/>
                </a:tc>
                <a:tc hMerge="1">
                  <a:txBody>
                    <a:bodyPr/>
                    <a:lstStyle/>
                    <a:p>
                      <a:endParaRPr kumimoji="1" lang="ja-JP" altLang="en-US"/>
                    </a:p>
                  </a:txBody>
                  <a:tcPr/>
                </a:tc>
                <a:tc hMerge="1">
                  <a:txBody>
                    <a:bodyPr/>
                    <a:lstStyle/>
                    <a:p>
                      <a:endParaRPr kumimoji="1" lang="ja-JP" altLang="en-US" dirty="0"/>
                    </a:p>
                  </a:txBody>
                  <a:tcPr/>
                </a:tc>
                <a:tc hMerge="1">
                  <a:txBody>
                    <a:bodyPr/>
                    <a:lstStyle/>
                    <a:p>
                      <a:endParaRPr kumimoji="1" lang="ja-JP" altLang="en-US" dirty="0"/>
                    </a:p>
                  </a:txBody>
                  <a:tcPr/>
                </a:tc>
                <a:tc hMerge="1">
                  <a:txBody>
                    <a:bodyPr/>
                    <a:lstStyle/>
                    <a:p>
                      <a:endParaRPr kumimoji="1" lang="ja-JP" altLang="en-US" dirty="0"/>
                    </a:p>
                  </a:txBody>
                  <a:tcPr/>
                </a:tc>
                <a:tc hMerge="1">
                  <a:txBody>
                    <a:bodyPr/>
                    <a:lstStyle/>
                    <a:p>
                      <a:endParaRPr kumimoji="1" lang="ja-JP" altLang="en-US" dirty="0"/>
                    </a:p>
                  </a:txBody>
                  <a:tcPr/>
                </a:tc>
                <a:tc hMerge="1">
                  <a:txBody>
                    <a:bodyPr/>
                    <a:lstStyle/>
                    <a:p>
                      <a:endParaRPr kumimoji="1" lang="ja-JP" altLang="en-US"/>
                    </a:p>
                  </a:txBody>
                  <a:tcPr/>
                </a:tc>
                <a:tc hMerge="1">
                  <a:txBody>
                    <a:bodyPr/>
                    <a:lstStyle/>
                    <a:p>
                      <a:endParaRPr kumimoji="1" lang="ja-JP" altLang="en-US" dirty="0"/>
                    </a:p>
                  </a:txBody>
                  <a:tcPr/>
                </a:tc>
                <a:tc hMerge="1">
                  <a:txBody>
                    <a:bodyPr/>
                    <a:lstStyle/>
                    <a:p>
                      <a:endParaRPr kumimoji="1" lang="ja-JP" altLang="en-US"/>
                    </a:p>
                  </a:txBody>
                  <a:tcPr/>
                </a:tc>
                <a:tc hMerge="1">
                  <a:txBody>
                    <a:bodyPr/>
                    <a:lstStyle/>
                    <a:p>
                      <a:endParaRPr kumimoji="1" lang="ja-JP" altLang="en-US" dirty="0"/>
                    </a:p>
                  </a:txBody>
                  <a:tcPr/>
                </a:tc>
                <a:tc hMerge="1">
                  <a:txBody>
                    <a:bodyPr/>
                    <a:lstStyle/>
                    <a:p>
                      <a:endParaRPr kumimoji="1" lang="ja-JP" altLang="en-US" dirty="0"/>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dirty="0"/>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dirty="0"/>
                    </a:p>
                  </a:txBody>
                  <a:tcPr/>
                </a:tc>
                <a:tc hMerge="1">
                  <a:txBody>
                    <a:bodyPr/>
                    <a:lstStyle/>
                    <a:p>
                      <a:endParaRPr kumimoji="1" lang="ja-JP" altLang="en-US" dirty="0"/>
                    </a:p>
                  </a:txBody>
                  <a:tcPr/>
                </a:tc>
                <a:tc hMerge="1">
                  <a:txBody>
                    <a:bodyPr/>
                    <a:lstStyle/>
                    <a:p>
                      <a:endParaRPr kumimoji="1" lang="ja-JP" altLang="en-US" dirty="0"/>
                    </a:p>
                  </a:txBody>
                  <a:tcPr/>
                </a:tc>
                <a:tc hMerge="1">
                  <a:txBody>
                    <a:bodyPr/>
                    <a:lstStyle/>
                    <a:p>
                      <a:endParaRPr kumimoji="1" lang="ja-JP" altLang="en-US" dirty="0"/>
                    </a:p>
                  </a:txBody>
                  <a:tcPr/>
                </a:tc>
                <a:tc hMerge="1">
                  <a:txBody>
                    <a:bodyPr/>
                    <a:lstStyle/>
                    <a:p>
                      <a:endParaRPr kumimoji="1" lang="ja-JP" altLang="en-US" dirty="0"/>
                    </a:p>
                  </a:txBody>
                  <a:tcPr/>
                </a:tc>
                <a:tc hMerge="1">
                  <a:txBody>
                    <a:bodyPr/>
                    <a:lstStyle/>
                    <a:p>
                      <a:endParaRPr kumimoji="1" lang="ja-JP" altLang="en-US" dirty="0"/>
                    </a:p>
                  </a:txBody>
                  <a:tcPr/>
                </a:tc>
                <a:tc hMerge="1">
                  <a:txBody>
                    <a:bodyPr/>
                    <a:lstStyle/>
                    <a:p>
                      <a:endParaRPr kumimoji="1" lang="ja-JP" altLang="en-US" dirty="0"/>
                    </a:p>
                  </a:txBody>
                  <a:tcPr/>
                </a:tc>
              </a:tr>
              <a:tr h="997949">
                <a:tc gridSpan="27">
                  <a:txBody>
                    <a:bodyPr/>
                    <a:lstStyle/>
                    <a:p>
                      <a:endParaRPr kumimoji="1" lang="ja-JP" altLang="en-US" dirty="0"/>
                    </a:p>
                  </a:txBody>
                  <a:tcPr/>
                </a:tc>
                <a:tc hMerge="1">
                  <a:txBody>
                    <a:bodyPr/>
                    <a:lstStyle/>
                    <a:p>
                      <a:endParaRPr kumimoji="1" lang="ja-JP" altLang="en-US" dirty="0"/>
                    </a:p>
                  </a:txBody>
                  <a:tcPr/>
                </a:tc>
                <a:tc hMerge="1">
                  <a:txBody>
                    <a:bodyPr/>
                    <a:lstStyle/>
                    <a:p>
                      <a:endParaRPr kumimoji="1" lang="ja-JP" altLang="en-US" dirty="0"/>
                    </a:p>
                  </a:txBody>
                  <a:tcPr/>
                </a:tc>
                <a:tc hMerge="1">
                  <a:txBody>
                    <a:bodyPr/>
                    <a:lstStyle/>
                    <a:p>
                      <a:endParaRPr kumimoji="1" lang="ja-JP" altLang="en-US"/>
                    </a:p>
                  </a:txBody>
                  <a:tcPr/>
                </a:tc>
                <a:tc hMerge="1">
                  <a:txBody>
                    <a:bodyPr/>
                    <a:lstStyle/>
                    <a:p>
                      <a:endParaRPr kumimoji="1" lang="ja-JP" altLang="en-US" dirty="0"/>
                    </a:p>
                  </a:txBody>
                  <a:tcPr/>
                </a:tc>
                <a:tc hMerge="1">
                  <a:txBody>
                    <a:bodyPr/>
                    <a:lstStyle/>
                    <a:p>
                      <a:endParaRPr kumimoji="1" lang="ja-JP" altLang="en-US"/>
                    </a:p>
                  </a:txBody>
                  <a:tcPr/>
                </a:tc>
                <a:tc hMerge="1">
                  <a:txBody>
                    <a:bodyPr/>
                    <a:lstStyle/>
                    <a:p>
                      <a:endParaRPr kumimoji="1" lang="ja-JP" altLang="en-US" dirty="0"/>
                    </a:p>
                  </a:txBody>
                  <a:tcPr/>
                </a:tc>
                <a:tc hMerge="1">
                  <a:txBody>
                    <a:bodyPr/>
                    <a:lstStyle/>
                    <a:p>
                      <a:endParaRPr kumimoji="1" lang="ja-JP" altLang="en-US" dirty="0"/>
                    </a:p>
                  </a:txBody>
                  <a:tcPr/>
                </a:tc>
                <a:tc hMerge="1">
                  <a:txBody>
                    <a:bodyPr/>
                    <a:lstStyle/>
                    <a:p>
                      <a:endParaRPr kumimoji="1" lang="ja-JP" altLang="en-US" dirty="0"/>
                    </a:p>
                  </a:txBody>
                  <a:tcPr/>
                </a:tc>
                <a:tc hMerge="1">
                  <a:txBody>
                    <a:bodyPr/>
                    <a:lstStyle/>
                    <a:p>
                      <a:endParaRPr kumimoji="1" lang="ja-JP" altLang="en-US" dirty="0"/>
                    </a:p>
                  </a:txBody>
                  <a:tcPr/>
                </a:tc>
                <a:tc hMerge="1">
                  <a:txBody>
                    <a:bodyPr/>
                    <a:lstStyle/>
                    <a:p>
                      <a:endParaRPr kumimoji="1" lang="ja-JP" altLang="en-US"/>
                    </a:p>
                  </a:txBody>
                  <a:tcPr/>
                </a:tc>
                <a:tc hMerge="1">
                  <a:txBody>
                    <a:bodyPr/>
                    <a:lstStyle/>
                    <a:p>
                      <a:endParaRPr kumimoji="1" lang="ja-JP" altLang="en-US" dirty="0"/>
                    </a:p>
                  </a:txBody>
                  <a:tcPr/>
                </a:tc>
                <a:tc hMerge="1">
                  <a:txBody>
                    <a:bodyPr/>
                    <a:lstStyle/>
                    <a:p>
                      <a:endParaRPr kumimoji="1" lang="ja-JP" altLang="en-US" dirty="0"/>
                    </a:p>
                  </a:txBody>
                  <a:tcPr/>
                </a:tc>
                <a:tc hMerge="1">
                  <a:txBody>
                    <a:bodyPr/>
                    <a:lstStyle/>
                    <a:p>
                      <a:endParaRPr kumimoji="1" lang="ja-JP" altLang="en-US"/>
                    </a:p>
                  </a:txBody>
                  <a:tcPr/>
                </a:tc>
                <a:tc hMerge="1">
                  <a:txBody>
                    <a:bodyPr/>
                    <a:lstStyle/>
                    <a:p>
                      <a:endParaRPr kumimoji="1" lang="ja-JP" altLang="en-US" dirty="0"/>
                    </a:p>
                  </a:txBody>
                  <a:tcPr/>
                </a:tc>
                <a:tc hMerge="1">
                  <a:txBody>
                    <a:bodyPr/>
                    <a:lstStyle/>
                    <a:p>
                      <a:endParaRPr kumimoji="1" lang="ja-JP" altLang="en-US" dirty="0"/>
                    </a:p>
                  </a:txBody>
                  <a:tcPr/>
                </a:tc>
                <a:tc hMerge="1">
                  <a:txBody>
                    <a:bodyPr/>
                    <a:lstStyle/>
                    <a:p>
                      <a:endParaRPr kumimoji="1" lang="ja-JP" altLang="en-US" dirty="0"/>
                    </a:p>
                  </a:txBody>
                  <a:tcPr/>
                </a:tc>
                <a:tc hMerge="1">
                  <a:txBody>
                    <a:bodyPr/>
                    <a:lstStyle/>
                    <a:p>
                      <a:endParaRPr kumimoji="1" lang="ja-JP" altLang="en-US" dirty="0"/>
                    </a:p>
                  </a:txBody>
                  <a:tcPr/>
                </a:tc>
                <a:tc hMerge="1">
                  <a:txBody>
                    <a:bodyPr/>
                    <a:lstStyle/>
                    <a:p>
                      <a:endParaRPr kumimoji="1" lang="ja-JP" altLang="en-US" dirty="0"/>
                    </a:p>
                  </a:txBody>
                  <a:tcPr/>
                </a:tc>
                <a:tc hMerge="1">
                  <a:txBody>
                    <a:bodyPr/>
                    <a:lstStyle/>
                    <a:p>
                      <a:endParaRPr kumimoji="1" lang="ja-JP" altLang="en-US" dirty="0"/>
                    </a:p>
                  </a:txBody>
                  <a:tcPr/>
                </a:tc>
                <a:tc hMerge="1">
                  <a:txBody>
                    <a:bodyPr/>
                    <a:lstStyle/>
                    <a:p>
                      <a:endParaRPr kumimoji="1" lang="ja-JP" altLang="en-US" dirty="0"/>
                    </a:p>
                  </a:txBody>
                  <a:tcPr/>
                </a:tc>
                <a:tc hMerge="1">
                  <a:txBody>
                    <a:bodyPr/>
                    <a:lstStyle/>
                    <a:p>
                      <a:endParaRPr kumimoji="1" lang="ja-JP" altLang="en-US" dirty="0"/>
                    </a:p>
                  </a:txBody>
                  <a:tcPr/>
                </a:tc>
                <a:tc hMerge="1">
                  <a:txBody>
                    <a:bodyPr/>
                    <a:lstStyle/>
                    <a:p>
                      <a:endParaRPr kumimoji="1" lang="ja-JP" altLang="en-US" dirty="0"/>
                    </a:p>
                  </a:txBody>
                  <a:tcPr/>
                </a:tc>
                <a:tc hMerge="1">
                  <a:txBody>
                    <a:bodyPr/>
                    <a:lstStyle/>
                    <a:p>
                      <a:endParaRPr kumimoji="1" lang="ja-JP" altLang="en-US" dirty="0"/>
                    </a:p>
                  </a:txBody>
                  <a:tcPr/>
                </a:tc>
                <a:tc hMerge="1">
                  <a:txBody>
                    <a:bodyPr/>
                    <a:lstStyle/>
                    <a:p>
                      <a:endParaRPr kumimoji="1" lang="ja-JP" altLang="en-US" dirty="0"/>
                    </a:p>
                  </a:txBody>
                  <a:tcPr/>
                </a:tc>
                <a:tc hMerge="1">
                  <a:txBody>
                    <a:bodyPr/>
                    <a:lstStyle/>
                    <a:p>
                      <a:endParaRPr kumimoji="1" lang="ja-JP" altLang="en-US" dirty="0"/>
                    </a:p>
                  </a:txBody>
                  <a:tcPr/>
                </a:tc>
                <a:tc hMerge="1">
                  <a:txBody>
                    <a:bodyPr/>
                    <a:lstStyle/>
                    <a:p>
                      <a:endParaRPr kumimoji="1" lang="ja-JP" altLang="en-US" dirty="0"/>
                    </a:p>
                  </a:txBody>
                  <a:tcPr/>
                </a:tc>
              </a:tr>
              <a:tr h="997949">
                <a:tc gridSpan="27">
                  <a:txBody>
                    <a:bodyPr/>
                    <a:lstStyle/>
                    <a:p>
                      <a:endParaRPr kumimoji="1" lang="ja-JP" altLang="en-US" dirty="0"/>
                    </a:p>
                  </a:txBody>
                  <a:tcPr/>
                </a:tc>
                <a:tc hMerge="1">
                  <a:txBody>
                    <a:bodyPr/>
                    <a:lstStyle/>
                    <a:p>
                      <a:endParaRPr kumimoji="1" lang="ja-JP" altLang="en-US" dirty="0"/>
                    </a:p>
                  </a:txBody>
                  <a:tcPr/>
                </a:tc>
                <a:tc hMerge="1">
                  <a:txBody>
                    <a:bodyPr/>
                    <a:lstStyle/>
                    <a:p>
                      <a:endParaRPr kumimoji="1" lang="ja-JP" altLang="en-US" dirty="0"/>
                    </a:p>
                  </a:txBody>
                  <a:tcPr/>
                </a:tc>
                <a:tc hMerge="1">
                  <a:txBody>
                    <a:bodyPr/>
                    <a:lstStyle/>
                    <a:p>
                      <a:endParaRPr kumimoji="1" lang="ja-JP" altLang="en-US" dirty="0"/>
                    </a:p>
                  </a:txBody>
                  <a:tcPr/>
                </a:tc>
                <a:tc hMerge="1">
                  <a:txBody>
                    <a:bodyPr/>
                    <a:lstStyle/>
                    <a:p>
                      <a:endParaRPr kumimoji="1" lang="ja-JP" altLang="en-US" dirty="0"/>
                    </a:p>
                  </a:txBody>
                  <a:tcPr/>
                </a:tc>
                <a:tc hMerge="1">
                  <a:txBody>
                    <a:bodyPr/>
                    <a:lstStyle/>
                    <a:p>
                      <a:endParaRPr kumimoji="1" lang="ja-JP" altLang="en-US" dirty="0"/>
                    </a:p>
                  </a:txBody>
                  <a:tcPr/>
                </a:tc>
                <a:tc hMerge="1">
                  <a:txBody>
                    <a:bodyPr/>
                    <a:lstStyle/>
                    <a:p>
                      <a:endParaRPr kumimoji="1" lang="ja-JP" altLang="en-US" dirty="0"/>
                    </a:p>
                  </a:txBody>
                  <a:tcPr/>
                </a:tc>
                <a:tc hMerge="1">
                  <a:txBody>
                    <a:bodyPr/>
                    <a:lstStyle/>
                    <a:p>
                      <a:endParaRPr kumimoji="1" lang="ja-JP" altLang="en-US" dirty="0"/>
                    </a:p>
                  </a:txBody>
                  <a:tcPr/>
                </a:tc>
                <a:tc hMerge="1">
                  <a:txBody>
                    <a:bodyPr/>
                    <a:lstStyle/>
                    <a:p>
                      <a:endParaRPr kumimoji="1" lang="ja-JP" altLang="en-US" dirty="0"/>
                    </a:p>
                  </a:txBody>
                  <a:tcPr/>
                </a:tc>
                <a:tc hMerge="1">
                  <a:txBody>
                    <a:bodyPr/>
                    <a:lstStyle/>
                    <a:p>
                      <a:endParaRPr kumimoji="1" lang="ja-JP" altLang="en-US" dirty="0"/>
                    </a:p>
                  </a:txBody>
                  <a:tcPr/>
                </a:tc>
                <a:tc hMerge="1">
                  <a:txBody>
                    <a:bodyPr/>
                    <a:lstStyle/>
                    <a:p>
                      <a:endParaRPr kumimoji="1" lang="ja-JP" altLang="en-US" dirty="0"/>
                    </a:p>
                  </a:txBody>
                  <a:tcPr/>
                </a:tc>
                <a:tc hMerge="1">
                  <a:txBody>
                    <a:bodyPr/>
                    <a:lstStyle/>
                    <a:p>
                      <a:endParaRPr kumimoji="1" lang="ja-JP" altLang="en-US" dirty="0"/>
                    </a:p>
                  </a:txBody>
                  <a:tcPr/>
                </a:tc>
                <a:tc hMerge="1">
                  <a:txBody>
                    <a:bodyPr/>
                    <a:lstStyle/>
                    <a:p>
                      <a:endParaRPr kumimoji="1" lang="ja-JP" altLang="en-US" dirty="0"/>
                    </a:p>
                  </a:txBody>
                  <a:tcPr/>
                </a:tc>
                <a:tc hMerge="1">
                  <a:txBody>
                    <a:bodyPr/>
                    <a:lstStyle/>
                    <a:p>
                      <a:endParaRPr kumimoji="1" lang="ja-JP" altLang="en-US" dirty="0"/>
                    </a:p>
                  </a:txBody>
                  <a:tcPr/>
                </a:tc>
                <a:tc hMerge="1">
                  <a:txBody>
                    <a:bodyPr/>
                    <a:lstStyle/>
                    <a:p>
                      <a:endParaRPr kumimoji="1" lang="ja-JP" altLang="en-US" dirty="0"/>
                    </a:p>
                  </a:txBody>
                  <a:tcPr/>
                </a:tc>
                <a:tc hMerge="1">
                  <a:txBody>
                    <a:bodyPr/>
                    <a:lstStyle/>
                    <a:p>
                      <a:endParaRPr kumimoji="1" lang="ja-JP" altLang="en-US" dirty="0"/>
                    </a:p>
                  </a:txBody>
                  <a:tcPr/>
                </a:tc>
                <a:tc hMerge="1">
                  <a:txBody>
                    <a:bodyPr/>
                    <a:lstStyle/>
                    <a:p>
                      <a:endParaRPr kumimoji="1" lang="ja-JP" altLang="en-US" dirty="0"/>
                    </a:p>
                  </a:txBody>
                  <a:tcPr/>
                </a:tc>
                <a:tc hMerge="1">
                  <a:txBody>
                    <a:bodyPr/>
                    <a:lstStyle/>
                    <a:p>
                      <a:endParaRPr kumimoji="1" lang="ja-JP" altLang="en-US" dirty="0"/>
                    </a:p>
                  </a:txBody>
                  <a:tcPr/>
                </a:tc>
                <a:tc hMerge="1">
                  <a:txBody>
                    <a:bodyPr/>
                    <a:lstStyle/>
                    <a:p>
                      <a:endParaRPr kumimoji="1" lang="ja-JP" altLang="en-US"/>
                    </a:p>
                  </a:txBody>
                  <a:tcPr/>
                </a:tc>
                <a:tc hMerge="1">
                  <a:txBody>
                    <a:bodyPr/>
                    <a:lstStyle/>
                    <a:p>
                      <a:endParaRPr kumimoji="1" lang="ja-JP" altLang="en-US" dirty="0"/>
                    </a:p>
                  </a:txBody>
                  <a:tcPr/>
                </a:tc>
                <a:tc hMerge="1">
                  <a:txBody>
                    <a:bodyPr/>
                    <a:lstStyle/>
                    <a:p>
                      <a:endParaRPr kumimoji="1" lang="ja-JP" altLang="en-US" dirty="0"/>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dirty="0"/>
                    </a:p>
                  </a:txBody>
                  <a:tcPr/>
                </a:tc>
                <a:tc hMerge="1">
                  <a:txBody>
                    <a:bodyPr/>
                    <a:lstStyle/>
                    <a:p>
                      <a:endParaRPr kumimoji="1" lang="ja-JP" altLang="en-US" dirty="0"/>
                    </a:p>
                  </a:txBody>
                  <a:tcPr/>
                </a:tc>
                <a:tc hMerge="1">
                  <a:txBody>
                    <a:bodyPr/>
                    <a:lstStyle/>
                    <a:p>
                      <a:endParaRPr kumimoji="1" lang="ja-JP" altLang="en-US" dirty="0"/>
                    </a:p>
                  </a:txBody>
                  <a:tcPr/>
                </a:tc>
              </a:tr>
              <a:tr h="997949">
                <a:tc gridSpan="27">
                  <a:txBody>
                    <a:bodyPr/>
                    <a:lstStyle/>
                    <a:p>
                      <a:endParaRPr kumimoji="1" lang="ja-JP" altLang="en-US" dirty="0"/>
                    </a:p>
                  </a:txBody>
                  <a:tcPr/>
                </a:tc>
                <a:tc hMerge="1">
                  <a:txBody>
                    <a:bodyPr/>
                    <a:lstStyle/>
                    <a:p>
                      <a:endParaRPr kumimoji="1" lang="ja-JP" altLang="en-US" dirty="0"/>
                    </a:p>
                  </a:txBody>
                  <a:tcPr/>
                </a:tc>
                <a:tc hMerge="1">
                  <a:txBody>
                    <a:bodyPr/>
                    <a:lstStyle/>
                    <a:p>
                      <a:endParaRPr kumimoji="1" lang="ja-JP" altLang="en-US" dirty="0"/>
                    </a:p>
                  </a:txBody>
                  <a:tcPr/>
                </a:tc>
                <a:tc hMerge="1">
                  <a:txBody>
                    <a:bodyPr/>
                    <a:lstStyle/>
                    <a:p>
                      <a:endParaRPr kumimoji="1" lang="ja-JP" altLang="en-US" dirty="0"/>
                    </a:p>
                  </a:txBody>
                  <a:tcPr/>
                </a:tc>
                <a:tc hMerge="1">
                  <a:txBody>
                    <a:bodyPr/>
                    <a:lstStyle/>
                    <a:p>
                      <a:endParaRPr kumimoji="1" lang="ja-JP" altLang="en-US" dirty="0"/>
                    </a:p>
                  </a:txBody>
                  <a:tcPr/>
                </a:tc>
                <a:tc hMerge="1">
                  <a:txBody>
                    <a:bodyPr/>
                    <a:lstStyle/>
                    <a:p>
                      <a:endParaRPr kumimoji="1" lang="ja-JP" altLang="en-US" dirty="0"/>
                    </a:p>
                  </a:txBody>
                  <a:tcPr/>
                </a:tc>
                <a:tc hMerge="1">
                  <a:txBody>
                    <a:bodyPr/>
                    <a:lstStyle/>
                    <a:p>
                      <a:endParaRPr kumimoji="1" lang="ja-JP" altLang="en-US" dirty="0"/>
                    </a:p>
                  </a:txBody>
                  <a:tcPr/>
                </a:tc>
                <a:tc hMerge="1">
                  <a:txBody>
                    <a:bodyPr/>
                    <a:lstStyle/>
                    <a:p>
                      <a:endParaRPr kumimoji="1" lang="ja-JP" altLang="en-US" dirty="0"/>
                    </a:p>
                  </a:txBody>
                  <a:tcPr/>
                </a:tc>
                <a:tc hMerge="1">
                  <a:txBody>
                    <a:bodyPr/>
                    <a:lstStyle/>
                    <a:p>
                      <a:endParaRPr kumimoji="1" lang="ja-JP" altLang="en-US" dirty="0"/>
                    </a:p>
                  </a:txBody>
                  <a:tcPr/>
                </a:tc>
                <a:tc hMerge="1">
                  <a:txBody>
                    <a:bodyPr/>
                    <a:lstStyle/>
                    <a:p>
                      <a:endParaRPr kumimoji="1" lang="ja-JP" altLang="en-US" dirty="0"/>
                    </a:p>
                  </a:txBody>
                  <a:tcPr/>
                </a:tc>
                <a:tc hMerge="1">
                  <a:txBody>
                    <a:bodyPr/>
                    <a:lstStyle/>
                    <a:p>
                      <a:endParaRPr kumimoji="1" lang="ja-JP" altLang="en-US" dirty="0"/>
                    </a:p>
                  </a:txBody>
                  <a:tcPr/>
                </a:tc>
                <a:tc hMerge="1">
                  <a:txBody>
                    <a:bodyPr/>
                    <a:lstStyle/>
                    <a:p>
                      <a:endParaRPr kumimoji="1" lang="ja-JP" altLang="en-US" dirty="0"/>
                    </a:p>
                  </a:txBody>
                  <a:tcPr/>
                </a:tc>
                <a:tc hMerge="1">
                  <a:txBody>
                    <a:bodyPr/>
                    <a:lstStyle/>
                    <a:p>
                      <a:endParaRPr kumimoji="1" lang="ja-JP" altLang="en-US" dirty="0"/>
                    </a:p>
                  </a:txBody>
                  <a:tcPr/>
                </a:tc>
                <a:tc hMerge="1">
                  <a:txBody>
                    <a:bodyPr/>
                    <a:lstStyle/>
                    <a:p>
                      <a:endParaRPr kumimoji="1" lang="ja-JP" altLang="en-US" dirty="0"/>
                    </a:p>
                  </a:txBody>
                  <a:tcPr/>
                </a:tc>
                <a:tc hMerge="1">
                  <a:txBody>
                    <a:bodyPr/>
                    <a:lstStyle/>
                    <a:p>
                      <a:endParaRPr kumimoji="1" lang="ja-JP" altLang="en-US" dirty="0"/>
                    </a:p>
                  </a:txBody>
                  <a:tcPr/>
                </a:tc>
                <a:tc hMerge="1">
                  <a:txBody>
                    <a:bodyPr/>
                    <a:lstStyle/>
                    <a:p>
                      <a:endParaRPr kumimoji="1" lang="ja-JP" altLang="en-US" dirty="0"/>
                    </a:p>
                  </a:txBody>
                  <a:tcPr/>
                </a:tc>
                <a:tc hMerge="1">
                  <a:txBody>
                    <a:bodyPr/>
                    <a:lstStyle/>
                    <a:p>
                      <a:endParaRPr kumimoji="1" lang="ja-JP" altLang="en-US" dirty="0"/>
                    </a:p>
                  </a:txBody>
                  <a:tcPr/>
                </a:tc>
                <a:tc hMerge="1">
                  <a:txBody>
                    <a:bodyPr/>
                    <a:lstStyle/>
                    <a:p>
                      <a:endParaRPr kumimoji="1" lang="ja-JP" altLang="en-US" dirty="0"/>
                    </a:p>
                  </a:txBody>
                  <a:tcPr/>
                </a:tc>
                <a:tc hMerge="1">
                  <a:txBody>
                    <a:bodyPr/>
                    <a:lstStyle/>
                    <a:p>
                      <a:endParaRPr kumimoji="1" lang="ja-JP" altLang="en-US" dirty="0"/>
                    </a:p>
                  </a:txBody>
                  <a:tcPr/>
                </a:tc>
                <a:tc hMerge="1">
                  <a:txBody>
                    <a:bodyPr/>
                    <a:lstStyle/>
                    <a:p>
                      <a:endParaRPr kumimoji="1" lang="ja-JP" altLang="en-US" dirty="0"/>
                    </a:p>
                  </a:txBody>
                  <a:tcPr/>
                </a:tc>
                <a:tc hMerge="1">
                  <a:txBody>
                    <a:bodyPr/>
                    <a:lstStyle/>
                    <a:p>
                      <a:endParaRPr kumimoji="1" lang="ja-JP" altLang="en-US" dirty="0"/>
                    </a:p>
                  </a:txBody>
                  <a:tcPr/>
                </a:tc>
                <a:tc hMerge="1">
                  <a:txBody>
                    <a:bodyPr/>
                    <a:lstStyle/>
                    <a:p>
                      <a:endParaRPr kumimoji="1" lang="ja-JP" altLang="en-US" dirty="0"/>
                    </a:p>
                  </a:txBody>
                  <a:tcPr/>
                </a:tc>
                <a:tc hMerge="1">
                  <a:txBody>
                    <a:bodyPr/>
                    <a:lstStyle/>
                    <a:p>
                      <a:endParaRPr kumimoji="1" lang="ja-JP" altLang="en-US" dirty="0"/>
                    </a:p>
                  </a:txBody>
                  <a:tcPr/>
                </a:tc>
                <a:tc hMerge="1">
                  <a:txBody>
                    <a:bodyPr/>
                    <a:lstStyle/>
                    <a:p>
                      <a:endParaRPr kumimoji="1" lang="ja-JP" altLang="en-US" dirty="0"/>
                    </a:p>
                  </a:txBody>
                  <a:tcPr/>
                </a:tc>
                <a:tc hMerge="1">
                  <a:txBody>
                    <a:bodyPr/>
                    <a:lstStyle/>
                    <a:p>
                      <a:endParaRPr kumimoji="1" lang="ja-JP" altLang="en-US" dirty="0"/>
                    </a:p>
                  </a:txBody>
                  <a:tcPr/>
                </a:tc>
                <a:tc hMerge="1">
                  <a:txBody>
                    <a:bodyPr/>
                    <a:lstStyle/>
                    <a:p>
                      <a:endParaRPr kumimoji="1" lang="ja-JP" altLang="en-US" dirty="0"/>
                    </a:p>
                  </a:txBody>
                  <a:tcPr/>
                </a:tc>
                <a:tc hMerge="1">
                  <a:txBody>
                    <a:bodyPr/>
                    <a:lstStyle/>
                    <a:p>
                      <a:endParaRPr kumimoji="1" lang="ja-JP" altLang="en-US" dirty="0"/>
                    </a:p>
                  </a:txBody>
                  <a:tcPr/>
                </a:tc>
              </a:tr>
              <a:tr h="997949">
                <a:tc gridSpan="27">
                  <a:txBody>
                    <a:bodyPr/>
                    <a:lstStyle/>
                    <a:p>
                      <a:endParaRPr kumimoji="1" lang="ja-JP" altLang="en-US" dirty="0"/>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r>
            </a:tbl>
          </a:graphicData>
        </a:graphic>
      </p:graphicFrame>
      <p:graphicFrame>
        <p:nvGraphicFramePr>
          <p:cNvPr id="3" name="表 2"/>
          <p:cNvGraphicFramePr>
            <a:graphicFrameLocks noGrp="1"/>
          </p:cNvGraphicFramePr>
          <p:nvPr>
            <p:extLst>
              <p:ext uri="{D42A27DB-BD31-4B8C-83A1-F6EECF244321}">
                <p14:modId xmlns="" xmlns:p14="http://schemas.microsoft.com/office/powerpoint/2010/main" val="1258650177"/>
              </p:ext>
            </p:extLst>
          </p:nvPr>
        </p:nvGraphicFramePr>
        <p:xfrm>
          <a:off x="0" y="911238"/>
          <a:ext cx="1547664" cy="5631050"/>
        </p:xfrm>
        <a:graphic>
          <a:graphicData uri="http://schemas.openxmlformats.org/drawingml/2006/table">
            <a:tbl>
              <a:tblPr firstRow="1" bandRow="1">
                <a:tableStyleId>{5C22544A-7EE6-4342-B048-85BDC9FD1C3A}</a:tableStyleId>
              </a:tblPr>
              <a:tblGrid>
                <a:gridCol w="1175187"/>
                <a:gridCol w="372477"/>
              </a:tblGrid>
              <a:tr h="615734">
                <a:tc>
                  <a:txBody>
                    <a:bodyPr/>
                    <a:lstStyle/>
                    <a:p>
                      <a:pPr algn="ctr"/>
                      <a:r>
                        <a:rPr kumimoji="1" lang="ja-JP" altLang="en-US" sz="1200" dirty="0" smtClean="0">
                          <a:latin typeface="Meiryo UI" panose="020B0604030504040204" pitchFamily="50" charset="-128"/>
                          <a:ea typeface="Meiryo UI" panose="020B0604030504040204" pitchFamily="50" charset="-128"/>
                          <a:cs typeface="Meiryo UI" panose="020B0604030504040204" pitchFamily="50" charset="-128"/>
                        </a:rPr>
                        <a:t>総合区設置</a:t>
                      </a:r>
                      <a:endParaRPr kumimoji="1" lang="en-US" altLang="ja-JP" sz="1200" dirty="0" smtClean="0">
                        <a:latin typeface="Meiryo UI" panose="020B0604030504040204" pitchFamily="50" charset="-128"/>
                        <a:ea typeface="Meiryo UI" panose="020B0604030504040204" pitchFamily="50" charset="-128"/>
                        <a:cs typeface="Meiryo UI" panose="020B0604030504040204" pitchFamily="50" charset="-128"/>
                      </a:endParaRPr>
                    </a:p>
                    <a:p>
                      <a:pPr algn="ctr"/>
                      <a:r>
                        <a:rPr kumimoji="1" lang="ja-JP" altLang="en-US" sz="1200" dirty="0" smtClean="0">
                          <a:latin typeface="Meiryo UI" panose="020B0604030504040204" pitchFamily="50" charset="-128"/>
                          <a:ea typeface="Meiryo UI" panose="020B0604030504040204" pitchFamily="50" charset="-128"/>
                          <a:cs typeface="Meiryo UI" panose="020B0604030504040204" pitchFamily="50" charset="-128"/>
                        </a:rPr>
                        <a:t>条例制定後</a:t>
                      </a:r>
                      <a:endParaRPr kumimoji="1" lang="en-US" altLang="ja-JP" sz="1200" dirty="0" smtClean="0">
                        <a:latin typeface="Meiryo UI" panose="020B0604030504040204" pitchFamily="50" charset="-128"/>
                        <a:ea typeface="Meiryo UI" panose="020B0604030504040204" pitchFamily="50" charset="-128"/>
                        <a:cs typeface="Meiryo UI" panose="020B0604030504040204" pitchFamily="50" charset="-128"/>
                      </a:endParaRPr>
                    </a:p>
                    <a:p>
                      <a:pPr algn="ctr"/>
                      <a:r>
                        <a:rPr kumimoji="1" lang="ja-JP" altLang="en-US" sz="1200" dirty="0" smtClean="0">
                          <a:latin typeface="Meiryo UI" panose="020B0604030504040204" pitchFamily="50" charset="-128"/>
                          <a:ea typeface="Meiryo UI" panose="020B0604030504040204" pitchFamily="50" charset="-128"/>
                          <a:cs typeface="Meiryo UI" panose="020B0604030504040204" pitchFamily="50" charset="-128"/>
                        </a:rPr>
                        <a:t>月数（月）</a:t>
                      </a:r>
                      <a:endParaRPr kumimoji="1" lang="ja-JP" altLang="en-US" sz="1200" dirty="0">
                        <a:latin typeface="Meiryo UI" panose="020B0604030504040204" pitchFamily="50" charset="-128"/>
                        <a:ea typeface="Meiryo UI" panose="020B0604030504040204" pitchFamily="50" charset="-128"/>
                        <a:cs typeface="Meiryo UI" panose="020B0604030504040204" pitchFamily="50" charset="-128"/>
                      </a:endParaRPr>
                    </a:p>
                  </a:txBody>
                  <a:tcPr anchor="ctr"/>
                </a:tc>
                <a:tc>
                  <a:txBody>
                    <a:bodyPr/>
                    <a:lstStyle/>
                    <a:p>
                      <a:pPr algn="ctr"/>
                      <a:endParaRPr kumimoji="1" lang="ja-JP" altLang="en-US" sz="800" dirty="0">
                        <a:latin typeface="Meiryo UI" panose="020B0604030504040204" pitchFamily="50" charset="-128"/>
                        <a:ea typeface="Meiryo UI" panose="020B0604030504040204" pitchFamily="50" charset="-128"/>
                        <a:cs typeface="Meiryo UI" panose="020B0604030504040204" pitchFamily="50" charset="-128"/>
                      </a:endParaRPr>
                    </a:p>
                  </a:txBody>
                  <a:tcPr anchor="ctr"/>
                </a:tc>
              </a:tr>
              <a:tr h="998194">
                <a:tc>
                  <a:txBody>
                    <a:bodyPr/>
                    <a:lstStyle/>
                    <a:p>
                      <a:pPr algn="ctr"/>
                      <a:r>
                        <a:rPr kumimoji="1" lang="ja-JP" altLang="en-US" sz="1800" dirty="0" smtClean="0">
                          <a:latin typeface="Meiryo UI" panose="020B0604030504040204" pitchFamily="50" charset="-128"/>
                          <a:ea typeface="Meiryo UI" panose="020B0604030504040204" pitchFamily="50" charset="-128"/>
                          <a:cs typeface="Meiryo UI" panose="020B0604030504040204" pitchFamily="50" charset="-128"/>
                        </a:rPr>
                        <a:t>システム</a:t>
                      </a:r>
                      <a:endParaRPr kumimoji="1" lang="en-US" altLang="ja-JP" sz="1800" dirty="0" smtClean="0">
                        <a:latin typeface="Meiryo UI" panose="020B0604030504040204" pitchFamily="50" charset="-128"/>
                        <a:ea typeface="Meiryo UI" panose="020B0604030504040204" pitchFamily="50" charset="-128"/>
                        <a:cs typeface="Meiryo UI" panose="020B0604030504040204" pitchFamily="50" charset="-128"/>
                      </a:endParaRPr>
                    </a:p>
                    <a:p>
                      <a:pPr algn="ctr"/>
                      <a:r>
                        <a:rPr kumimoji="1" lang="ja-JP" altLang="en-US" sz="1800" dirty="0" smtClean="0">
                          <a:latin typeface="Meiryo UI" panose="020B0604030504040204" pitchFamily="50" charset="-128"/>
                          <a:ea typeface="Meiryo UI" panose="020B0604030504040204" pitchFamily="50" charset="-128"/>
                          <a:cs typeface="Meiryo UI" panose="020B0604030504040204" pitchFamily="50" charset="-128"/>
                        </a:rPr>
                        <a:t>改修</a:t>
                      </a:r>
                      <a:endParaRPr kumimoji="1" lang="ja-JP" altLang="en-US" sz="1800" dirty="0">
                        <a:latin typeface="Meiryo UI" panose="020B0604030504040204" pitchFamily="50" charset="-128"/>
                        <a:ea typeface="Meiryo UI" panose="020B0604030504040204" pitchFamily="50" charset="-128"/>
                        <a:cs typeface="Meiryo UI" panose="020B0604030504040204" pitchFamily="50" charset="-128"/>
                      </a:endParaRPr>
                    </a:p>
                  </a:txBody>
                  <a:tcPr anchor="ctr"/>
                </a:tc>
                <a:tc>
                  <a:txBody>
                    <a:bodyPr/>
                    <a:lstStyle/>
                    <a:p>
                      <a:pPr algn="ctr"/>
                      <a:endParaRPr kumimoji="1" lang="ja-JP" altLang="en-US" sz="1800" dirty="0">
                        <a:latin typeface="Meiryo UI" panose="020B0604030504040204" pitchFamily="50" charset="-128"/>
                        <a:ea typeface="Meiryo UI" panose="020B0604030504040204" pitchFamily="50" charset="-128"/>
                        <a:cs typeface="Meiryo UI" panose="020B0604030504040204" pitchFamily="50" charset="-128"/>
                      </a:endParaRPr>
                    </a:p>
                  </a:txBody>
                  <a:tcPr anchor="ctr"/>
                </a:tc>
              </a:tr>
              <a:tr h="998194">
                <a:tc>
                  <a:txBody>
                    <a:bodyPr/>
                    <a:lstStyle/>
                    <a:p>
                      <a:pPr algn="ctr"/>
                      <a:r>
                        <a:rPr kumimoji="1" lang="ja-JP" altLang="en-US" sz="1800" dirty="0" smtClean="0">
                          <a:latin typeface="Meiryo UI" panose="020B0604030504040204" pitchFamily="50" charset="-128"/>
                          <a:ea typeface="Meiryo UI" panose="020B0604030504040204" pitchFamily="50" charset="-128"/>
                          <a:cs typeface="Meiryo UI" panose="020B0604030504040204" pitchFamily="50" charset="-128"/>
                        </a:rPr>
                        <a:t>庁舎改修</a:t>
                      </a:r>
                      <a:endParaRPr kumimoji="1" lang="ja-JP" altLang="en-US" sz="1800" dirty="0">
                        <a:latin typeface="Meiryo UI" panose="020B0604030504040204" pitchFamily="50" charset="-128"/>
                        <a:ea typeface="Meiryo UI" panose="020B0604030504040204" pitchFamily="50" charset="-128"/>
                        <a:cs typeface="Meiryo UI" panose="020B0604030504040204" pitchFamily="50" charset="-128"/>
                      </a:endParaRPr>
                    </a:p>
                  </a:txBody>
                  <a:tcPr anchor="ctr"/>
                </a:tc>
                <a:tc>
                  <a:txBody>
                    <a:bodyPr/>
                    <a:lstStyle/>
                    <a:p>
                      <a:pPr algn="ctr"/>
                      <a:endParaRPr kumimoji="1" lang="ja-JP" altLang="en-US" sz="1800" dirty="0">
                        <a:latin typeface="Meiryo UI" panose="020B0604030504040204" pitchFamily="50" charset="-128"/>
                        <a:ea typeface="Meiryo UI" panose="020B0604030504040204" pitchFamily="50" charset="-128"/>
                        <a:cs typeface="Meiryo UI" panose="020B0604030504040204" pitchFamily="50" charset="-128"/>
                      </a:endParaRPr>
                    </a:p>
                  </a:txBody>
                  <a:tcPr anchor="ctr"/>
                </a:tc>
              </a:tr>
              <a:tr h="998194">
                <a:tc>
                  <a:txBody>
                    <a:bodyPr/>
                    <a:lstStyle/>
                    <a:p>
                      <a:pPr algn="ctr"/>
                      <a:r>
                        <a:rPr kumimoji="1" lang="ja-JP" altLang="en-US" sz="1800" dirty="0" smtClean="0">
                          <a:latin typeface="Meiryo UI" panose="020B0604030504040204" pitchFamily="50" charset="-128"/>
                          <a:ea typeface="Meiryo UI" panose="020B0604030504040204" pitchFamily="50" charset="-128"/>
                          <a:cs typeface="Meiryo UI" panose="020B0604030504040204" pitchFamily="50" charset="-128"/>
                        </a:rPr>
                        <a:t>町名・</a:t>
                      </a:r>
                      <a:endParaRPr kumimoji="1" lang="en-US" altLang="ja-JP" sz="1800" dirty="0" smtClean="0">
                        <a:latin typeface="Meiryo UI" panose="020B0604030504040204" pitchFamily="50" charset="-128"/>
                        <a:ea typeface="Meiryo UI" panose="020B0604030504040204" pitchFamily="50" charset="-128"/>
                        <a:cs typeface="Meiryo UI" panose="020B0604030504040204" pitchFamily="50" charset="-128"/>
                      </a:endParaRPr>
                    </a:p>
                    <a:p>
                      <a:pPr algn="ctr"/>
                      <a:r>
                        <a:rPr kumimoji="1" lang="ja-JP" altLang="en-US" sz="1800" dirty="0" smtClean="0">
                          <a:latin typeface="Meiryo UI" panose="020B0604030504040204" pitchFamily="50" charset="-128"/>
                          <a:ea typeface="Meiryo UI" panose="020B0604030504040204" pitchFamily="50" charset="-128"/>
                          <a:cs typeface="Meiryo UI" panose="020B0604030504040204" pitchFamily="50" charset="-128"/>
                        </a:rPr>
                        <a:t>住居表示変更</a:t>
                      </a:r>
                      <a:endParaRPr kumimoji="1" lang="ja-JP" altLang="en-US" sz="1800" dirty="0">
                        <a:latin typeface="Meiryo UI" panose="020B0604030504040204" pitchFamily="50" charset="-128"/>
                        <a:ea typeface="Meiryo UI" panose="020B0604030504040204" pitchFamily="50" charset="-128"/>
                        <a:cs typeface="Meiryo UI" panose="020B0604030504040204" pitchFamily="50" charset="-128"/>
                      </a:endParaRPr>
                    </a:p>
                  </a:txBody>
                  <a:tcPr anchor="ctr"/>
                </a:tc>
                <a:tc>
                  <a:txBody>
                    <a:bodyPr/>
                    <a:lstStyle/>
                    <a:p>
                      <a:pPr algn="ctr"/>
                      <a:endParaRPr kumimoji="1" lang="ja-JP" altLang="en-US" sz="1800" dirty="0">
                        <a:latin typeface="Meiryo UI" panose="020B0604030504040204" pitchFamily="50" charset="-128"/>
                        <a:ea typeface="Meiryo UI" panose="020B0604030504040204" pitchFamily="50" charset="-128"/>
                        <a:cs typeface="Meiryo UI" panose="020B0604030504040204" pitchFamily="50" charset="-128"/>
                      </a:endParaRPr>
                    </a:p>
                  </a:txBody>
                  <a:tcPr anchor="ctr"/>
                </a:tc>
              </a:tr>
              <a:tr h="998194">
                <a:tc>
                  <a:txBody>
                    <a:bodyPr/>
                    <a:lstStyle/>
                    <a:p>
                      <a:pPr algn="ctr"/>
                      <a:r>
                        <a:rPr kumimoji="1" lang="ja-JP" altLang="en-US" sz="1600" dirty="0" smtClean="0">
                          <a:latin typeface="Meiryo UI" panose="020B0604030504040204" pitchFamily="50" charset="-128"/>
                          <a:ea typeface="Meiryo UI" panose="020B0604030504040204" pitchFamily="50" charset="-128"/>
                          <a:cs typeface="Meiryo UI" panose="020B0604030504040204" pitchFamily="50" charset="-128"/>
                        </a:rPr>
                        <a:t>広報周知</a:t>
                      </a:r>
                      <a:endParaRPr kumimoji="1" lang="en-US" altLang="ja-JP" sz="1600" dirty="0" smtClean="0">
                        <a:latin typeface="Meiryo UI" panose="020B0604030504040204" pitchFamily="50" charset="-128"/>
                        <a:ea typeface="Meiryo UI" panose="020B0604030504040204" pitchFamily="50" charset="-128"/>
                        <a:cs typeface="Meiryo UI" panose="020B0604030504040204" pitchFamily="50" charset="-128"/>
                      </a:endParaRPr>
                    </a:p>
                    <a:p>
                      <a:pPr algn="ctr"/>
                      <a:r>
                        <a:rPr kumimoji="1" lang="ja-JP" altLang="en-US" sz="1600" dirty="0" smtClean="0">
                          <a:latin typeface="Meiryo UI" panose="020B0604030504040204" pitchFamily="50" charset="-128"/>
                          <a:ea typeface="Meiryo UI" panose="020B0604030504040204" pitchFamily="50" charset="-128"/>
                          <a:cs typeface="Meiryo UI" panose="020B0604030504040204" pitchFamily="50" charset="-128"/>
                        </a:rPr>
                        <a:t>関係機関との調整</a:t>
                      </a:r>
                      <a:endParaRPr kumimoji="1" lang="en-US" altLang="ja-JP" sz="1600" dirty="0" smtClean="0">
                        <a:latin typeface="Meiryo UI" panose="020B0604030504040204" pitchFamily="50" charset="-128"/>
                        <a:ea typeface="Meiryo UI" panose="020B0604030504040204" pitchFamily="50" charset="-128"/>
                        <a:cs typeface="Meiryo UI" panose="020B0604030504040204" pitchFamily="50" charset="-128"/>
                      </a:endParaRPr>
                    </a:p>
                  </a:txBody>
                  <a:tcPr anchor="ctr"/>
                </a:tc>
                <a:tc>
                  <a:txBody>
                    <a:bodyPr/>
                    <a:lstStyle/>
                    <a:p>
                      <a:pPr algn="ctr"/>
                      <a:endParaRPr kumimoji="1" lang="en-US" altLang="ja-JP" sz="1800" dirty="0" smtClean="0">
                        <a:latin typeface="Meiryo UI" panose="020B0604030504040204" pitchFamily="50" charset="-128"/>
                        <a:ea typeface="Meiryo UI" panose="020B0604030504040204" pitchFamily="50" charset="-128"/>
                        <a:cs typeface="Meiryo UI" panose="020B0604030504040204" pitchFamily="50" charset="-128"/>
                      </a:endParaRPr>
                    </a:p>
                  </a:txBody>
                  <a:tcPr anchor="ctr"/>
                </a:tc>
              </a:tr>
              <a:tr h="998194">
                <a:tc>
                  <a:txBody>
                    <a:bodyPr/>
                    <a:lstStyle/>
                    <a:p>
                      <a:pPr algn="ctr"/>
                      <a:r>
                        <a:rPr kumimoji="1" lang="ja-JP" altLang="en-US" sz="1800" dirty="0" smtClean="0">
                          <a:latin typeface="Meiryo UI" panose="020B0604030504040204" pitchFamily="50" charset="-128"/>
                          <a:ea typeface="Meiryo UI" panose="020B0604030504040204" pitchFamily="50" charset="-128"/>
                          <a:cs typeface="Meiryo UI" panose="020B0604030504040204" pitchFamily="50" charset="-128"/>
                        </a:rPr>
                        <a:t>施行期日の調整</a:t>
                      </a:r>
                      <a:endParaRPr kumimoji="1" lang="en-US" altLang="ja-JP" sz="1800" dirty="0" smtClean="0">
                        <a:latin typeface="Meiryo UI" panose="020B0604030504040204" pitchFamily="50" charset="-128"/>
                        <a:ea typeface="Meiryo UI" panose="020B0604030504040204" pitchFamily="50" charset="-128"/>
                        <a:cs typeface="Meiryo UI" panose="020B0604030504040204" pitchFamily="50" charset="-128"/>
                      </a:endParaRPr>
                    </a:p>
                  </a:txBody>
                  <a:tcPr anchor="ctr"/>
                </a:tc>
                <a:tc>
                  <a:txBody>
                    <a:bodyPr/>
                    <a:lstStyle/>
                    <a:p>
                      <a:pPr algn="ctr"/>
                      <a:endParaRPr kumimoji="1" lang="en-US" altLang="ja-JP" sz="1800" dirty="0" smtClean="0">
                        <a:latin typeface="Meiryo UI" panose="020B0604030504040204" pitchFamily="50" charset="-128"/>
                        <a:ea typeface="Meiryo UI" panose="020B0604030504040204" pitchFamily="50" charset="-128"/>
                        <a:cs typeface="Meiryo UI" panose="020B0604030504040204" pitchFamily="50" charset="-128"/>
                      </a:endParaRPr>
                    </a:p>
                  </a:txBody>
                  <a:tcPr anchor="ctr"/>
                </a:tc>
              </a:tr>
            </a:tbl>
          </a:graphicData>
        </a:graphic>
      </p:graphicFrame>
      <p:sp>
        <p:nvSpPr>
          <p:cNvPr id="4" name="正方形/長方形 3"/>
          <p:cNvSpPr/>
          <p:nvPr/>
        </p:nvSpPr>
        <p:spPr>
          <a:xfrm>
            <a:off x="1562669" y="1784842"/>
            <a:ext cx="778829" cy="505172"/>
          </a:xfrm>
          <a:prstGeom prst="rect">
            <a:avLst/>
          </a:prstGeom>
          <a:ln w="9525"/>
        </p:spPr>
        <p:style>
          <a:lnRef idx="2">
            <a:schemeClr val="accent5"/>
          </a:lnRef>
          <a:fillRef idx="1">
            <a:schemeClr val="lt1"/>
          </a:fillRef>
          <a:effectRef idx="0">
            <a:schemeClr val="accent5"/>
          </a:effectRef>
          <a:fontRef idx="minor">
            <a:schemeClr val="dk1"/>
          </a:fontRef>
        </p:style>
        <p:txBody>
          <a:bodyPr rtlCol="0" anchor="ctr"/>
          <a:lstStyle/>
          <a:p>
            <a:pPr algn="ctr"/>
            <a:r>
              <a:rPr lang="ja-JP" altLang="en-US" sz="1050" dirty="0" smtClean="0">
                <a:latin typeface="Meiryo UI" panose="020B0604030504040204" pitchFamily="50" charset="-128"/>
                <a:ea typeface="Meiryo UI" panose="020B0604030504040204" pitchFamily="50" charset="-128"/>
                <a:cs typeface="Meiryo UI" panose="020B0604030504040204" pitchFamily="50" charset="-128"/>
              </a:rPr>
              <a:t>準備</a:t>
            </a:r>
            <a:endParaRPr lang="en-US" altLang="ja-JP" sz="1050" dirty="0" smtClean="0">
              <a:latin typeface="Meiryo UI" panose="020B0604030504040204" pitchFamily="50" charset="-128"/>
              <a:ea typeface="Meiryo UI" panose="020B0604030504040204" pitchFamily="50" charset="-128"/>
              <a:cs typeface="Meiryo UI" panose="020B0604030504040204" pitchFamily="50" charset="-128"/>
            </a:endParaRPr>
          </a:p>
          <a:p>
            <a:pPr algn="ctr"/>
            <a:r>
              <a:rPr kumimoji="1" lang="ja-JP" altLang="en-US" sz="900" dirty="0" smtClean="0">
                <a:latin typeface="Meiryo UI" panose="020B0604030504040204" pitchFamily="50" charset="-128"/>
                <a:ea typeface="Meiryo UI" panose="020B0604030504040204" pitchFamily="50" charset="-128"/>
                <a:cs typeface="Meiryo UI" panose="020B0604030504040204" pitchFamily="50" charset="-128"/>
              </a:rPr>
              <a:t>（</a:t>
            </a:r>
            <a:r>
              <a:rPr kumimoji="1" lang="en-US" altLang="ja-JP" sz="900" dirty="0" smtClean="0">
                <a:latin typeface="Meiryo UI" panose="020B0604030504040204" pitchFamily="50" charset="-128"/>
                <a:ea typeface="Meiryo UI" panose="020B0604030504040204" pitchFamily="50" charset="-128"/>
                <a:cs typeface="Meiryo UI" panose="020B0604030504040204" pitchFamily="50" charset="-128"/>
              </a:rPr>
              <a:t>3</a:t>
            </a:r>
            <a:r>
              <a:rPr kumimoji="1" lang="ja-JP" altLang="en-US" sz="900" dirty="0" smtClean="0">
                <a:latin typeface="Meiryo UI" panose="020B0604030504040204" pitchFamily="50" charset="-128"/>
                <a:ea typeface="Meiryo UI" panose="020B0604030504040204" pitchFamily="50" charset="-128"/>
                <a:cs typeface="Meiryo UI" panose="020B0604030504040204" pitchFamily="50" charset="-128"/>
              </a:rPr>
              <a:t>月）</a:t>
            </a:r>
            <a:endParaRPr kumimoji="1" lang="ja-JP" altLang="en-US" sz="9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10" name="正方形/長方形 9"/>
          <p:cNvSpPr/>
          <p:nvPr/>
        </p:nvSpPr>
        <p:spPr>
          <a:xfrm>
            <a:off x="2346783" y="1784842"/>
            <a:ext cx="6443533" cy="505172"/>
          </a:xfrm>
          <a:prstGeom prst="rect">
            <a:avLst/>
          </a:prstGeom>
          <a:effectLst/>
        </p:spPr>
        <p:style>
          <a:lnRef idx="1">
            <a:schemeClr val="accent6"/>
          </a:lnRef>
          <a:fillRef idx="2">
            <a:schemeClr val="accent6"/>
          </a:fillRef>
          <a:effectRef idx="1">
            <a:schemeClr val="accent6"/>
          </a:effectRef>
          <a:fontRef idx="minor">
            <a:schemeClr val="dk1"/>
          </a:fontRef>
        </p:style>
        <p:txBody>
          <a:bodyPr rtlCol="0" anchor="ctr"/>
          <a:lstStyle/>
          <a:p>
            <a:pPr algn="ctr"/>
            <a:r>
              <a:rPr kumimoji="1" lang="ja-JP" altLang="en-US" sz="1200" dirty="0" smtClean="0">
                <a:latin typeface="Meiryo UI" panose="020B0604030504040204" pitchFamily="50" charset="-128"/>
                <a:ea typeface="Meiryo UI" panose="020B0604030504040204" pitchFamily="50" charset="-128"/>
                <a:cs typeface="Meiryo UI" panose="020B0604030504040204" pitchFamily="50" charset="-128"/>
              </a:rPr>
              <a:t>改修期間（</a:t>
            </a:r>
            <a:r>
              <a:rPr kumimoji="1" lang="en-US" altLang="ja-JP" sz="1200" dirty="0" smtClean="0">
                <a:latin typeface="Meiryo UI" panose="020B0604030504040204" pitchFamily="50" charset="-128"/>
                <a:ea typeface="Meiryo UI" panose="020B0604030504040204" pitchFamily="50" charset="-128"/>
                <a:cs typeface="Meiryo UI" panose="020B0604030504040204" pitchFamily="50" charset="-128"/>
              </a:rPr>
              <a:t>24</a:t>
            </a:r>
            <a:r>
              <a:rPr kumimoji="1" lang="ja-JP" altLang="en-US" sz="1200" dirty="0" smtClean="0">
                <a:latin typeface="Meiryo UI" panose="020B0604030504040204" pitchFamily="50" charset="-128"/>
                <a:ea typeface="Meiryo UI" panose="020B0604030504040204" pitchFamily="50" charset="-128"/>
                <a:cs typeface="Meiryo UI" panose="020B0604030504040204" pitchFamily="50" charset="-128"/>
              </a:rPr>
              <a:t>月）</a:t>
            </a:r>
            <a:endParaRPr kumimoji="1" lang="ja-JP" altLang="en-US" sz="12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11" name="正方形/長方形 10"/>
          <p:cNvSpPr/>
          <p:nvPr/>
        </p:nvSpPr>
        <p:spPr>
          <a:xfrm>
            <a:off x="5522026" y="2792954"/>
            <a:ext cx="2117024" cy="505172"/>
          </a:xfrm>
          <a:prstGeom prst="rect">
            <a:avLst/>
          </a:prstGeom>
          <a:effectLst/>
        </p:spPr>
        <p:style>
          <a:lnRef idx="1">
            <a:schemeClr val="accent6"/>
          </a:lnRef>
          <a:fillRef idx="2">
            <a:schemeClr val="accent6"/>
          </a:fillRef>
          <a:effectRef idx="1">
            <a:schemeClr val="accent6"/>
          </a:effectRef>
          <a:fontRef idx="minor">
            <a:schemeClr val="dk1"/>
          </a:fontRef>
        </p:style>
        <p:txBody>
          <a:bodyPr rtlCol="0" anchor="ctr"/>
          <a:lstStyle/>
          <a:p>
            <a:pPr algn="ctr"/>
            <a:r>
              <a:rPr kumimoji="1" lang="ja-JP" altLang="en-US" sz="1200" dirty="0" smtClean="0">
                <a:latin typeface="Meiryo UI" panose="020B0604030504040204" pitchFamily="50" charset="-128"/>
                <a:ea typeface="Meiryo UI" panose="020B0604030504040204" pitchFamily="50" charset="-128"/>
                <a:cs typeface="Meiryo UI" panose="020B0604030504040204" pitchFamily="50" charset="-128"/>
              </a:rPr>
              <a:t>改修工事（</a:t>
            </a:r>
            <a:r>
              <a:rPr kumimoji="1" lang="en-US" altLang="ja-JP" sz="1200" dirty="0" smtClean="0">
                <a:latin typeface="Meiryo UI" panose="020B0604030504040204" pitchFamily="50" charset="-128"/>
                <a:ea typeface="Meiryo UI" panose="020B0604030504040204" pitchFamily="50" charset="-128"/>
                <a:cs typeface="Meiryo UI" panose="020B0604030504040204" pitchFamily="50" charset="-128"/>
              </a:rPr>
              <a:t>8</a:t>
            </a:r>
            <a:r>
              <a:rPr kumimoji="1" lang="ja-JP" altLang="en-US" sz="1200" dirty="0" smtClean="0">
                <a:latin typeface="Meiryo UI" panose="020B0604030504040204" pitchFamily="50" charset="-128"/>
                <a:ea typeface="Meiryo UI" panose="020B0604030504040204" pitchFamily="50" charset="-128"/>
                <a:cs typeface="Meiryo UI" panose="020B0604030504040204" pitchFamily="50" charset="-128"/>
              </a:rPr>
              <a:t>月）</a:t>
            </a:r>
            <a:endParaRPr kumimoji="1" lang="ja-JP" altLang="en-US" sz="12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14" name="正方形/長方形 13"/>
          <p:cNvSpPr/>
          <p:nvPr/>
        </p:nvSpPr>
        <p:spPr>
          <a:xfrm>
            <a:off x="3923929" y="2792954"/>
            <a:ext cx="1600572" cy="505172"/>
          </a:xfrm>
          <a:prstGeom prst="rect">
            <a:avLst/>
          </a:prstGeom>
          <a:ln w="9525"/>
        </p:spPr>
        <p:style>
          <a:lnRef idx="2">
            <a:schemeClr val="accent5"/>
          </a:lnRef>
          <a:fillRef idx="1">
            <a:schemeClr val="lt1"/>
          </a:fillRef>
          <a:effectRef idx="0">
            <a:schemeClr val="accent5"/>
          </a:effectRef>
          <a:fontRef idx="minor">
            <a:schemeClr val="dk1"/>
          </a:fontRef>
        </p:style>
        <p:txBody>
          <a:bodyPr rtlCol="0" anchor="ctr"/>
          <a:lstStyle/>
          <a:p>
            <a:pPr algn="ctr"/>
            <a:r>
              <a:rPr lang="ja-JP" altLang="en-US" sz="1200" dirty="0">
                <a:latin typeface="Meiryo UI" panose="020B0604030504040204" pitchFamily="50" charset="-128"/>
                <a:ea typeface="Meiryo UI" panose="020B0604030504040204" pitchFamily="50" charset="-128"/>
                <a:cs typeface="Meiryo UI" panose="020B0604030504040204" pitchFamily="50" charset="-128"/>
              </a:rPr>
              <a:t>実施</a:t>
            </a:r>
            <a:r>
              <a:rPr lang="ja-JP" altLang="en-US" sz="1200" dirty="0" smtClean="0">
                <a:latin typeface="Meiryo UI" panose="020B0604030504040204" pitchFamily="50" charset="-128"/>
                <a:ea typeface="Meiryo UI" panose="020B0604030504040204" pitchFamily="50" charset="-128"/>
                <a:cs typeface="Meiryo UI" panose="020B0604030504040204" pitchFamily="50" charset="-128"/>
              </a:rPr>
              <a:t>設計（</a:t>
            </a:r>
            <a:r>
              <a:rPr lang="en-US" altLang="ja-JP" sz="1200" dirty="0" smtClean="0">
                <a:latin typeface="Meiryo UI" panose="020B0604030504040204" pitchFamily="50" charset="-128"/>
                <a:ea typeface="Meiryo UI" panose="020B0604030504040204" pitchFamily="50" charset="-128"/>
                <a:cs typeface="Meiryo UI" panose="020B0604030504040204" pitchFamily="50" charset="-128"/>
              </a:rPr>
              <a:t>6</a:t>
            </a:r>
            <a:r>
              <a:rPr lang="ja-JP" altLang="en-US" sz="1200" dirty="0" smtClean="0">
                <a:latin typeface="Meiryo UI" panose="020B0604030504040204" pitchFamily="50" charset="-128"/>
                <a:ea typeface="Meiryo UI" panose="020B0604030504040204" pitchFamily="50" charset="-128"/>
                <a:cs typeface="Meiryo UI" panose="020B0604030504040204" pitchFamily="50" charset="-128"/>
              </a:rPr>
              <a:t>月）</a:t>
            </a:r>
            <a:endParaRPr kumimoji="1" lang="ja-JP" altLang="en-US" sz="12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15" name="正方形/長方形 14"/>
          <p:cNvSpPr/>
          <p:nvPr/>
        </p:nvSpPr>
        <p:spPr>
          <a:xfrm>
            <a:off x="1562669" y="2792954"/>
            <a:ext cx="2349572" cy="505172"/>
          </a:xfrm>
          <a:prstGeom prst="rect">
            <a:avLst/>
          </a:prstGeom>
          <a:ln w="9525"/>
        </p:spPr>
        <p:style>
          <a:lnRef idx="2">
            <a:schemeClr val="accent5"/>
          </a:lnRef>
          <a:fillRef idx="1">
            <a:schemeClr val="lt1"/>
          </a:fillRef>
          <a:effectRef idx="0">
            <a:schemeClr val="accent5"/>
          </a:effectRef>
          <a:fontRef idx="minor">
            <a:schemeClr val="dk1"/>
          </a:fontRef>
        </p:style>
        <p:txBody>
          <a:bodyPr rtlCol="0" anchor="ctr"/>
          <a:lstStyle/>
          <a:p>
            <a:pPr algn="ctr"/>
            <a:r>
              <a:rPr lang="ja-JP" altLang="en-US" sz="1200" dirty="0">
                <a:latin typeface="Meiryo UI" panose="020B0604030504040204" pitchFamily="50" charset="-128"/>
                <a:ea typeface="Meiryo UI" panose="020B0604030504040204" pitchFamily="50" charset="-128"/>
                <a:cs typeface="Meiryo UI" panose="020B0604030504040204" pitchFamily="50" charset="-128"/>
              </a:rPr>
              <a:t>基本</a:t>
            </a:r>
            <a:r>
              <a:rPr lang="ja-JP" altLang="en-US" sz="1200" dirty="0" smtClean="0">
                <a:latin typeface="Meiryo UI" panose="020B0604030504040204" pitchFamily="50" charset="-128"/>
                <a:ea typeface="Meiryo UI" panose="020B0604030504040204" pitchFamily="50" charset="-128"/>
                <a:cs typeface="Meiryo UI" panose="020B0604030504040204" pitchFamily="50" charset="-128"/>
              </a:rPr>
              <a:t>設計（</a:t>
            </a:r>
            <a:r>
              <a:rPr lang="en-US" altLang="ja-JP" sz="1200" dirty="0">
                <a:latin typeface="Meiryo UI" panose="020B0604030504040204" pitchFamily="50" charset="-128"/>
                <a:ea typeface="Meiryo UI" panose="020B0604030504040204" pitchFamily="50" charset="-128"/>
                <a:cs typeface="Meiryo UI" panose="020B0604030504040204" pitchFamily="50" charset="-128"/>
              </a:rPr>
              <a:t>9</a:t>
            </a:r>
            <a:r>
              <a:rPr lang="ja-JP" altLang="en-US" sz="1200" dirty="0" smtClean="0">
                <a:latin typeface="Meiryo UI" panose="020B0604030504040204" pitchFamily="50" charset="-128"/>
                <a:ea typeface="Meiryo UI" panose="020B0604030504040204" pitchFamily="50" charset="-128"/>
                <a:cs typeface="Meiryo UI" panose="020B0604030504040204" pitchFamily="50" charset="-128"/>
              </a:rPr>
              <a:t>月）</a:t>
            </a:r>
            <a:endParaRPr kumimoji="1" lang="ja-JP" altLang="en-US" sz="12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16" name="正方形/長方形 15"/>
          <p:cNvSpPr/>
          <p:nvPr/>
        </p:nvSpPr>
        <p:spPr>
          <a:xfrm>
            <a:off x="1569492" y="3873074"/>
            <a:ext cx="1551789" cy="505172"/>
          </a:xfrm>
          <a:prstGeom prst="rect">
            <a:avLst/>
          </a:prstGeom>
          <a:ln w="9525"/>
        </p:spPr>
        <p:style>
          <a:lnRef idx="2">
            <a:schemeClr val="accent5"/>
          </a:lnRef>
          <a:fillRef idx="1">
            <a:schemeClr val="lt1"/>
          </a:fillRef>
          <a:effectRef idx="0">
            <a:schemeClr val="accent5"/>
          </a:effectRef>
          <a:fontRef idx="minor">
            <a:schemeClr val="dk1"/>
          </a:fontRef>
        </p:style>
        <p:txBody>
          <a:bodyPr rtlCol="0" anchor="ctr"/>
          <a:lstStyle/>
          <a:p>
            <a:pPr algn="ctr"/>
            <a:r>
              <a:rPr lang="ja-JP" altLang="en-US" sz="1200" dirty="0">
                <a:latin typeface="Meiryo UI" panose="020B0604030504040204" pitchFamily="50" charset="-128"/>
                <a:ea typeface="Meiryo UI" panose="020B0604030504040204" pitchFamily="50" charset="-128"/>
                <a:cs typeface="Meiryo UI" panose="020B0604030504040204" pitchFamily="50" charset="-128"/>
              </a:rPr>
              <a:t>説明会等</a:t>
            </a:r>
            <a:r>
              <a:rPr lang="ja-JP" altLang="en-US" sz="1200" dirty="0" smtClean="0">
                <a:latin typeface="Meiryo UI" panose="020B0604030504040204" pitchFamily="50" charset="-128"/>
                <a:ea typeface="Meiryo UI" panose="020B0604030504040204" pitchFamily="50" charset="-128"/>
                <a:cs typeface="Meiryo UI" panose="020B0604030504040204" pitchFamily="50" charset="-128"/>
              </a:rPr>
              <a:t>（</a:t>
            </a:r>
            <a:r>
              <a:rPr lang="en-US" altLang="ja-JP" sz="1200" dirty="0">
                <a:latin typeface="Meiryo UI" panose="020B0604030504040204" pitchFamily="50" charset="-128"/>
                <a:ea typeface="Meiryo UI" panose="020B0604030504040204" pitchFamily="50" charset="-128"/>
                <a:cs typeface="Meiryo UI" panose="020B0604030504040204" pitchFamily="50" charset="-128"/>
              </a:rPr>
              <a:t>6</a:t>
            </a:r>
            <a:r>
              <a:rPr lang="ja-JP" altLang="en-US" sz="1200" dirty="0" smtClean="0">
                <a:latin typeface="Meiryo UI" panose="020B0604030504040204" pitchFamily="50" charset="-128"/>
                <a:ea typeface="Meiryo UI" panose="020B0604030504040204" pitchFamily="50" charset="-128"/>
                <a:cs typeface="Meiryo UI" panose="020B0604030504040204" pitchFamily="50" charset="-128"/>
              </a:rPr>
              <a:t>月）</a:t>
            </a:r>
            <a:endParaRPr kumimoji="1" lang="ja-JP" altLang="en-US" sz="12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18" name="正方形/長方形 17"/>
          <p:cNvSpPr/>
          <p:nvPr/>
        </p:nvSpPr>
        <p:spPr>
          <a:xfrm>
            <a:off x="3404632" y="3873074"/>
            <a:ext cx="271168" cy="505172"/>
          </a:xfrm>
          <a:prstGeom prst="rect">
            <a:avLst/>
          </a:prstGeom>
          <a:ln w="9525"/>
        </p:spPr>
        <p:style>
          <a:lnRef idx="2">
            <a:schemeClr val="accent5"/>
          </a:lnRef>
          <a:fillRef idx="1">
            <a:schemeClr val="lt1"/>
          </a:fillRef>
          <a:effectRef idx="0">
            <a:schemeClr val="accent5"/>
          </a:effectRef>
          <a:fontRef idx="minor">
            <a:schemeClr val="dk1"/>
          </a:fontRef>
        </p:style>
        <p:txBody>
          <a:bodyPr rtlCol="0" anchor="ctr"/>
          <a:lstStyle/>
          <a:p>
            <a:pPr algn="ctr"/>
            <a:r>
              <a:rPr kumimoji="1" lang="ja-JP" altLang="en-US" sz="1000" dirty="0" smtClean="0">
                <a:latin typeface="Meiryo UI" panose="020B0604030504040204" pitchFamily="50" charset="-128"/>
                <a:ea typeface="Meiryo UI" panose="020B0604030504040204" pitchFamily="50" charset="-128"/>
                <a:cs typeface="Meiryo UI" panose="020B0604030504040204" pitchFamily="50" charset="-128"/>
              </a:rPr>
              <a:t>公示</a:t>
            </a:r>
            <a:endParaRPr kumimoji="1" lang="ja-JP" altLang="en-US" sz="10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19" name="正方形/長方形 18"/>
          <p:cNvSpPr/>
          <p:nvPr/>
        </p:nvSpPr>
        <p:spPr>
          <a:xfrm>
            <a:off x="3676650" y="3873074"/>
            <a:ext cx="257175" cy="505172"/>
          </a:xfrm>
          <a:prstGeom prst="rect">
            <a:avLst/>
          </a:prstGeom>
          <a:ln w="9525"/>
        </p:spPr>
        <p:style>
          <a:lnRef idx="2">
            <a:schemeClr val="accent5"/>
          </a:lnRef>
          <a:fillRef idx="1">
            <a:schemeClr val="lt1"/>
          </a:fillRef>
          <a:effectRef idx="0">
            <a:schemeClr val="accent5"/>
          </a:effectRef>
          <a:fontRef idx="minor">
            <a:schemeClr val="dk1"/>
          </a:fontRef>
        </p:style>
        <p:txBody>
          <a:bodyPr rtlCol="0" anchor="ctr"/>
          <a:lstStyle/>
          <a:p>
            <a:pPr algn="ctr"/>
            <a:r>
              <a:rPr lang="ja-JP" altLang="en-US" sz="1000" dirty="0">
                <a:latin typeface="Meiryo UI" panose="020B0604030504040204" pitchFamily="50" charset="-128"/>
                <a:ea typeface="Meiryo UI" panose="020B0604030504040204" pitchFamily="50" charset="-128"/>
                <a:cs typeface="Meiryo UI" panose="020B0604030504040204" pitchFamily="50" charset="-128"/>
              </a:rPr>
              <a:t>準備</a:t>
            </a:r>
            <a:endParaRPr kumimoji="1" lang="ja-JP" altLang="en-US" sz="10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20" name="正方形/長方形 19"/>
          <p:cNvSpPr/>
          <p:nvPr/>
        </p:nvSpPr>
        <p:spPr>
          <a:xfrm>
            <a:off x="3949065" y="3873074"/>
            <a:ext cx="247650" cy="505172"/>
          </a:xfrm>
          <a:prstGeom prst="rect">
            <a:avLst/>
          </a:prstGeom>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1000" b="1" dirty="0">
                <a:latin typeface="Meiryo UI" panose="020B0604030504040204" pitchFamily="50" charset="-128"/>
                <a:ea typeface="Meiryo UI" panose="020B0604030504040204" pitchFamily="50" charset="-128"/>
                <a:cs typeface="Meiryo UI" panose="020B0604030504040204" pitchFamily="50" charset="-128"/>
              </a:rPr>
              <a:t>議決</a:t>
            </a:r>
            <a:endParaRPr kumimoji="1" lang="ja-JP" altLang="en-US" sz="1000" b="1"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21" name="正方形/長方形 20"/>
          <p:cNvSpPr/>
          <p:nvPr/>
        </p:nvSpPr>
        <p:spPr>
          <a:xfrm>
            <a:off x="4211960" y="3873074"/>
            <a:ext cx="276447" cy="505172"/>
          </a:xfrm>
          <a:prstGeom prst="rect">
            <a:avLst/>
          </a:prstGeom>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1000" b="1" dirty="0">
                <a:latin typeface="Meiryo UI" panose="020B0604030504040204" pitchFamily="50" charset="-128"/>
                <a:ea typeface="Meiryo UI" panose="020B0604030504040204" pitchFamily="50" charset="-128"/>
                <a:cs typeface="Meiryo UI" panose="020B0604030504040204" pitchFamily="50" charset="-128"/>
              </a:rPr>
              <a:t>告示</a:t>
            </a:r>
            <a:endParaRPr kumimoji="1" lang="ja-JP" altLang="en-US" sz="1000" b="1"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27" name="正方形/長方形 26"/>
          <p:cNvSpPr/>
          <p:nvPr/>
        </p:nvSpPr>
        <p:spPr>
          <a:xfrm>
            <a:off x="4499992" y="3871801"/>
            <a:ext cx="3147237" cy="506445"/>
          </a:xfrm>
          <a:prstGeom prst="rect">
            <a:avLst/>
          </a:prstGeom>
          <a:ln w="9525"/>
          <a:effectLst/>
        </p:spPr>
        <p:style>
          <a:lnRef idx="1">
            <a:schemeClr val="accent6"/>
          </a:lnRef>
          <a:fillRef idx="2">
            <a:schemeClr val="accent6"/>
          </a:fillRef>
          <a:effectRef idx="1">
            <a:schemeClr val="accent6"/>
          </a:effectRef>
          <a:fontRef idx="minor">
            <a:schemeClr val="dk1"/>
          </a:fontRef>
        </p:style>
        <p:txBody>
          <a:bodyPr rtlCol="0" anchor="ctr"/>
          <a:lstStyle/>
          <a:p>
            <a:pPr algn="ctr"/>
            <a:r>
              <a:rPr lang="ja-JP" altLang="en-US" sz="1200" dirty="0">
                <a:latin typeface="Meiryo UI" panose="020B0604030504040204" pitchFamily="50" charset="-128"/>
                <a:ea typeface="Meiryo UI" panose="020B0604030504040204" pitchFamily="50" charset="-128"/>
                <a:cs typeface="Meiryo UI" panose="020B0604030504040204" pitchFamily="50" charset="-128"/>
              </a:rPr>
              <a:t>表示板</a:t>
            </a:r>
            <a:r>
              <a:rPr lang="ja-JP" altLang="en-US" sz="1200" dirty="0" smtClean="0">
                <a:latin typeface="Meiryo UI" panose="020B0604030504040204" pitchFamily="50" charset="-128"/>
                <a:ea typeface="Meiryo UI" panose="020B0604030504040204" pitchFamily="50" charset="-128"/>
                <a:cs typeface="Meiryo UI" panose="020B0604030504040204" pitchFamily="50" charset="-128"/>
              </a:rPr>
              <a:t>作成・設置</a:t>
            </a:r>
            <a:r>
              <a:rPr kumimoji="1" lang="ja-JP" altLang="en-US" sz="1200" dirty="0" smtClean="0">
                <a:latin typeface="Meiryo UI" panose="020B0604030504040204" pitchFamily="50" charset="-128"/>
                <a:ea typeface="Meiryo UI" panose="020B0604030504040204" pitchFamily="50" charset="-128"/>
                <a:cs typeface="Meiryo UI" panose="020B0604030504040204" pitchFamily="50" charset="-128"/>
              </a:rPr>
              <a:t>（</a:t>
            </a:r>
            <a:r>
              <a:rPr lang="en-US" altLang="ja-JP" sz="1200" dirty="0" smtClean="0">
                <a:latin typeface="Meiryo UI" panose="020B0604030504040204" pitchFamily="50" charset="-128"/>
                <a:ea typeface="Meiryo UI" panose="020B0604030504040204" pitchFamily="50" charset="-128"/>
                <a:cs typeface="Meiryo UI" panose="020B0604030504040204" pitchFamily="50" charset="-128"/>
              </a:rPr>
              <a:t>12</a:t>
            </a:r>
            <a:r>
              <a:rPr kumimoji="1" lang="ja-JP" altLang="en-US" sz="1200" dirty="0" smtClean="0">
                <a:latin typeface="Meiryo UI" panose="020B0604030504040204" pitchFamily="50" charset="-128"/>
                <a:ea typeface="Meiryo UI" panose="020B0604030504040204" pitchFamily="50" charset="-128"/>
                <a:cs typeface="Meiryo UI" panose="020B0604030504040204" pitchFamily="50" charset="-128"/>
              </a:rPr>
              <a:t>月）</a:t>
            </a:r>
            <a:endParaRPr kumimoji="1" lang="ja-JP" altLang="en-US" sz="12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23" name="正方形/長方形 22"/>
          <p:cNvSpPr/>
          <p:nvPr/>
        </p:nvSpPr>
        <p:spPr>
          <a:xfrm>
            <a:off x="5247569" y="5819582"/>
            <a:ext cx="260535" cy="508957"/>
          </a:xfrm>
          <a:prstGeom prst="rect">
            <a:avLst/>
          </a:prstGeom>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1000" b="1" dirty="0">
                <a:latin typeface="Meiryo UI" panose="020B0604030504040204" pitchFamily="50" charset="-128"/>
                <a:ea typeface="Meiryo UI" panose="020B0604030504040204" pitchFamily="50" charset="-128"/>
                <a:cs typeface="Meiryo UI" panose="020B0604030504040204" pitchFamily="50" charset="-128"/>
              </a:rPr>
              <a:t>告示</a:t>
            </a:r>
            <a:endParaRPr kumimoji="1" lang="ja-JP" altLang="en-US" sz="1000" b="1"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5" name="正方形/長方形 4"/>
          <p:cNvSpPr/>
          <p:nvPr/>
        </p:nvSpPr>
        <p:spPr>
          <a:xfrm>
            <a:off x="1217221" y="1590431"/>
            <a:ext cx="308758" cy="4928259"/>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vert="eaVert" rtlCol="0" anchor="ctr"/>
          <a:lstStyle/>
          <a:p>
            <a:pPr algn="ctr"/>
            <a:r>
              <a:rPr kumimoji="1" lang="ja-JP" altLang="en-US" sz="1600" dirty="0" smtClean="0">
                <a:latin typeface="Meiryo UI" panose="020B0604030504040204" pitchFamily="50" charset="-128"/>
                <a:ea typeface="Meiryo UI" panose="020B0604030504040204" pitchFamily="50" charset="-128"/>
                <a:cs typeface="Meiryo UI" panose="020B0604030504040204" pitchFamily="50" charset="-128"/>
              </a:rPr>
              <a:t>総合区・地域自治区設置条例制定</a:t>
            </a:r>
            <a:endParaRPr kumimoji="1" lang="ja-JP" altLang="en-US" sz="16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28" name="正方形/長方形 27"/>
          <p:cNvSpPr/>
          <p:nvPr/>
        </p:nvSpPr>
        <p:spPr>
          <a:xfrm>
            <a:off x="8834628" y="1584228"/>
            <a:ext cx="273876" cy="4936289"/>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vert="eaVert" rtlCol="0" anchor="ctr"/>
          <a:lstStyle/>
          <a:p>
            <a:pPr algn="ctr"/>
            <a:r>
              <a:rPr kumimoji="1" lang="ja-JP" altLang="en-US" sz="1600" dirty="0" smtClean="0">
                <a:latin typeface="Meiryo UI" panose="020B0604030504040204" pitchFamily="50" charset="-128"/>
                <a:ea typeface="Meiryo UI" panose="020B0604030504040204" pitchFamily="50" charset="-128"/>
                <a:cs typeface="Meiryo UI" panose="020B0604030504040204" pitchFamily="50" charset="-128"/>
              </a:rPr>
              <a:t>総合区・地域自治区設置条例施行</a:t>
            </a:r>
            <a:endParaRPr kumimoji="1" lang="ja-JP" altLang="en-US" sz="16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26" name="正方形/長方形 25"/>
          <p:cNvSpPr/>
          <p:nvPr/>
        </p:nvSpPr>
        <p:spPr>
          <a:xfrm>
            <a:off x="8618962" y="-21368"/>
            <a:ext cx="525038" cy="40466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ja-JP" sz="2400" dirty="0" smtClean="0">
                <a:solidFill>
                  <a:schemeClr val="tx1"/>
                </a:solidFill>
              </a:rPr>
              <a:t>3</a:t>
            </a:r>
            <a:endParaRPr kumimoji="1" lang="ja-JP" altLang="en-US" sz="2400" dirty="0">
              <a:solidFill>
                <a:schemeClr val="tx1"/>
              </a:solidFill>
            </a:endParaRPr>
          </a:p>
        </p:txBody>
      </p:sp>
      <p:sp>
        <p:nvSpPr>
          <p:cNvPr id="32" name="正方形/長方形 31"/>
          <p:cNvSpPr/>
          <p:nvPr/>
        </p:nvSpPr>
        <p:spPr>
          <a:xfrm>
            <a:off x="0" y="-20315"/>
            <a:ext cx="9144000" cy="432000"/>
          </a:xfrm>
          <a:prstGeom prst="rect">
            <a:avLst/>
          </a:prstGeom>
          <a:gradFill>
            <a:gsLst>
              <a:gs pos="0">
                <a:schemeClr val="accent2">
                  <a:lumMod val="40000"/>
                  <a:lumOff val="60000"/>
                </a:schemeClr>
              </a:gs>
              <a:gs pos="50000">
                <a:schemeClr val="bg1"/>
              </a:gs>
              <a:gs pos="100000">
                <a:schemeClr val="accent2">
                  <a:lumMod val="40000"/>
                  <a:lumOff val="6000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r>
              <a:rPr lang="en-US" altLang="ja-JP" sz="2000" b="1" dirty="0">
                <a:solidFill>
                  <a:prstClr val="black"/>
                </a:solidFill>
                <a:latin typeface="Meiryo UI" pitchFamily="50" charset="-128"/>
                <a:ea typeface="Meiryo UI" pitchFamily="50" charset="-128"/>
                <a:cs typeface="Meiryo UI" pitchFamily="50" charset="-128"/>
              </a:rPr>
              <a:t>1</a:t>
            </a:r>
            <a:r>
              <a:rPr lang="ja-JP" altLang="en-US" sz="2000" b="1" dirty="0" smtClean="0">
                <a:solidFill>
                  <a:prstClr val="black"/>
                </a:solidFill>
                <a:latin typeface="Meiryo UI" pitchFamily="50" charset="-128"/>
                <a:ea typeface="Meiryo UI" pitchFamily="50" charset="-128"/>
                <a:cs typeface="Meiryo UI" pitchFamily="50" charset="-128"/>
              </a:rPr>
              <a:t>　基本的な考え方</a:t>
            </a:r>
            <a:endParaRPr lang="ja-JP" altLang="en-US" sz="2000" b="1" dirty="0">
              <a:solidFill>
                <a:prstClr val="black"/>
              </a:solidFill>
              <a:latin typeface="Meiryo UI" pitchFamily="50" charset="-128"/>
              <a:ea typeface="Meiryo UI" pitchFamily="50" charset="-128"/>
              <a:cs typeface="Meiryo UI" pitchFamily="50" charset="-128"/>
            </a:endParaRPr>
          </a:p>
        </p:txBody>
      </p:sp>
      <p:sp>
        <p:nvSpPr>
          <p:cNvPr id="35" name="テキスト ボックス 34"/>
          <p:cNvSpPr txBox="1"/>
          <p:nvPr/>
        </p:nvSpPr>
        <p:spPr>
          <a:xfrm>
            <a:off x="-121196" y="476672"/>
            <a:ext cx="5217337" cy="384721"/>
          </a:xfrm>
          <a:prstGeom prst="rect">
            <a:avLst/>
          </a:prstGeom>
          <a:noFill/>
        </p:spPr>
        <p:txBody>
          <a:bodyPr wrap="square" rtlCol="0">
            <a:spAutoFit/>
          </a:bodyPr>
          <a:lstStyle/>
          <a:p>
            <a:r>
              <a:rPr lang="ja-JP" altLang="en-US" sz="1900" b="1" dirty="0" smtClean="0">
                <a:solidFill>
                  <a:prstClr val="black"/>
                </a:solidFill>
                <a:latin typeface="Meiryo UI" panose="020B0604030504040204" pitchFamily="50" charset="-128"/>
                <a:ea typeface="Meiryo UI" panose="020B0604030504040204" pitchFamily="50" charset="-128"/>
                <a:cs typeface="Meiryo UI" panose="020B0604030504040204" pitchFamily="50" charset="-128"/>
              </a:rPr>
              <a:t>（２）移行準備期間（イメージ）</a:t>
            </a:r>
            <a:endParaRPr lang="en-US" altLang="ja-JP" sz="2000" b="1" dirty="0" smtClean="0">
              <a:solidFill>
                <a:prstClr val="black"/>
              </a:solidFill>
              <a:latin typeface="Meiryo UI" pitchFamily="50" charset="-128"/>
              <a:ea typeface="Meiryo UI" pitchFamily="50" charset="-128"/>
              <a:cs typeface="Meiryo UI" pitchFamily="50" charset="-128"/>
            </a:endParaRPr>
          </a:p>
        </p:txBody>
      </p:sp>
      <p:sp>
        <p:nvSpPr>
          <p:cNvPr id="29" name="正方形/長方形 28"/>
          <p:cNvSpPr/>
          <p:nvPr/>
        </p:nvSpPr>
        <p:spPr>
          <a:xfrm>
            <a:off x="3129156" y="3873074"/>
            <a:ext cx="271168" cy="505172"/>
          </a:xfrm>
          <a:prstGeom prst="rect">
            <a:avLst/>
          </a:prstGeom>
          <a:ln w="9525"/>
        </p:spPr>
        <p:style>
          <a:lnRef idx="2">
            <a:schemeClr val="accent5"/>
          </a:lnRef>
          <a:fillRef idx="1">
            <a:schemeClr val="lt1"/>
          </a:fillRef>
          <a:effectRef idx="0">
            <a:schemeClr val="accent5"/>
          </a:effectRef>
          <a:fontRef idx="minor">
            <a:schemeClr val="dk1"/>
          </a:fontRef>
        </p:style>
        <p:txBody>
          <a:bodyPr rtlCol="0" anchor="ctr"/>
          <a:lstStyle/>
          <a:p>
            <a:pPr algn="ctr"/>
            <a:r>
              <a:rPr lang="ja-JP" altLang="en-US" sz="1000" dirty="0" smtClean="0">
                <a:latin typeface="Meiryo UI" panose="020B0604030504040204" pitchFamily="50" charset="-128"/>
                <a:ea typeface="Meiryo UI" panose="020B0604030504040204" pitchFamily="50" charset="-128"/>
                <a:cs typeface="Meiryo UI" panose="020B0604030504040204" pitchFamily="50" charset="-128"/>
              </a:rPr>
              <a:t>案決定</a:t>
            </a:r>
            <a:endParaRPr kumimoji="1" lang="ja-JP" altLang="en-US" sz="10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30" name="正方形/長方形 29"/>
          <p:cNvSpPr/>
          <p:nvPr/>
        </p:nvSpPr>
        <p:spPr>
          <a:xfrm>
            <a:off x="1573481" y="5823367"/>
            <a:ext cx="3663537" cy="505172"/>
          </a:xfrm>
          <a:prstGeom prst="rect">
            <a:avLst/>
          </a:prstGeom>
          <a:ln w="9525"/>
        </p:spPr>
        <p:style>
          <a:lnRef idx="2">
            <a:schemeClr val="accent5"/>
          </a:lnRef>
          <a:fillRef idx="1">
            <a:schemeClr val="lt1"/>
          </a:fillRef>
          <a:effectRef idx="0">
            <a:schemeClr val="accent5"/>
          </a:effectRef>
          <a:fontRef idx="minor">
            <a:schemeClr val="dk1"/>
          </a:fontRef>
        </p:style>
        <p:txBody>
          <a:bodyPr rtlCol="0" anchor="ctr"/>
          <a:lstStyle/>
          <a:p>
            <a:pPr algn="ctr"/>
            <a:r>
              <a:rPr lang="ja-JP" altLang="en-US" sz="1200" dirty="0" smtClean="0">
                <a:latin typeface="Meiryo UI" panose="020B0604030504040204" pitchFamily="50" charset="-128"/>
                <a:ea typeface="Meiryo UI" panose="020B0604030504040204" pitchFamily="50" charset="-128"/>
                <a:cs typeface="Meiryo UI" panose="020B0604030504040204" pitchFamily="50" charset="-128"/>
              </a:rPr>
              <a:t>調整</a:t>
            </a:r>
            <a:r>
              <a:rPr lang="ja-JP" altLang="en-US" sz="1050" dirty="0" smtClean="0">
                <a:latin typeface="Meiryo UI" panose="020B0604030504040204" pitchFamily="50" charset="-128"/>
                <a:ea typeface="Meiryo UI" panose="020B0604030504040204" pitchFamily="50" charset="-128"/>
                <a:cs typeface="Meiryo UI" panose="020B0604030504040204" pitchFamily="50" charset="-128"/>
              </a:rPr>
              <a:t>（少なくとも</a:t>
            </a:r>
            <a:r>
              <a:rPr lang="en-US" altLang="ja-JP" sz="1050" dirty="0" smtClean="0">
                <a:latin typeface="Meiryo UI" panose="020B0604030504040204" pitchFamily="50" charset="-128"/>
                <a:ea typeface="Meiryo UI" panose="020B0604030504040204" pitchFamily="50" charset="-128"/>
                <a:cs typeface="Meiryo UI" panose="020B0604030504040204" pitchFamily="50" charset="-128"/>
              </a:rPr>
              <a:t>1</a:t>
            </a:r>
            <a:r>
              <a:rPr lang="ja-JP" altLang="en-US" sz="1050" dirty="0" smtClean="0">
                <a:latin typeface="Meiryo UI" panose="020B0604030504040204" pitchFamily="50" charset="-128"/>
                <a:ea typeface="Meiryo UI" panose="020B0604030504040204" pitchFamily="50" charset="-128"/>
                <a:cs typeface="Meiryo UI" panose="020B0604030504040204" pitchFamily="50" charset="-128"/>
              </a:rPr>
              <a:t>年前に施行期日の告示）</a:t>
            </a:r>
            <a:endParaRPr kumimoji="1" lang="ja-JP" altLang="en-US" sz="105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31" name="正方形/長方形 30"/>
          <p:cNvSpPr/>
          <p:nvPr/>
        </p:nvSpPr>
        <p:spPr>
          <a:xfrm>
            <a:off x="1573481" y="4816371"/>
            <a:ext cx="7216835" cy="505172"/>
          </a:xfrm>
          <a:prstGeom prst="rect">
            <a:avLst/>
          </a:prstGeom>
          <a:effectLst/>
        </p:spPr>
        <p:style>
          <a:lnRef idx="1">
            <a:schemeClr val="accent6"/>
          </a:lnRef>
          <a:fillRef idx="2">
            <a:schemeClr val="accent6"/>
          </a:fillRef>
          <a:effectRef idx="1">
            <a:schemeClr val="accent6"/>
          </a:effectRef>
          <a:fontRef idx="minor">
            <a:schemeClr val="dk1"/>
          </a:fontRef>
        </p:style>
        <p:txBody>
          <a:bodyPr rtlCol="0" anchor="ctr"/>
          <a:lstStyle/>
          <a:p>
            <a:pPr algn="ctr"/>
            <a:r>
              <a:rPr kumimoji="1" lang="ja-JP" altLang="en-US" sz="1200" dirty="0" smtClean="0">
                <a:latin typeface="Meiryo UI" panose="020B0604030504040204" pitchFamily="50" charset="-128"/>
                <a:ea typeface="Meiryo UI" panose="020B0604030504040204" pitchFamily="50" charset="-128"/>
                <a:cs typeface="Meiryo UI" panose="020B0604030504040204" pitchFamily="50" charset="-128"/>
              </a:rPr>
              <a:t>広報周知、関係機関との調整（総合区設置決定後～設置日）</a:t>
            </a:r>
            <a:endParaRPr kumimoji="1" lang="ja-JP" altLang="en-US" sz="1200" dirty="0">
              <a:latin typeface="Meiryo UI" panose="020B0604030504040204" pitchFamily="50" charset="-128"/>
              <a:ea typeface="Meiryo UI" panose="020B0604030504040204" pitchFamily="50" charset="-128"/>
              <a:cs typeface="Meiryo UI" panose="020B0604030504040204" pitchFamily="50" charset="-128"/>
            </a:endParaRPr>
          </a:p>
        </p:txBody>
      </p:sp>
      <p:sp>
        <p:nvSpPr>
          <p:cNvPr id="6" name="テキスト ボックス 5"/>
          <p:cNvSpPr txBox="1"/>
          <p:nvPr/>
        </p:nvSpPr>
        <p:spPr>
          <a:xfrm>
            <a:off x="35496" y="6546830"/>
            <a:ext cx="9100704" cy="307777"/>
          </a:xfrm>
          <a:prstGeom prst="rect">
            <a:avLst/>
          </a:prstGeom>
          <a:noFill/>
        </p:spPr>
        <p:txBody>
          <a:bodyPr wrap="square" rtlCol="0">
            <a:spAutoFit/>
          </a:bodyPr>
          <a:lstStyle/>
          <a:p>
            <a:r>
              <a:rPr kumimoji="1" lang="en-US" altLang="ja-JP" sz="1400" dirty="0" smtClean="0"/>
              <a:t>※</a:t>
            </a:r>
            <a:r>
              <a:rPr kumimoji="1" lang="ja-JP" altLang="en-US" sz="1400" dirty="0" smtClean="0"/>
              <a:t>事務執行が滞りなく行われるよう、</a:t>
            </a:r>
            <a:r>
              <a:rPr lang="ja-JP" altLang="en-US" sz="1400" dirty="0" smtClean="0"/>
              <a:t>移行</a:t>
            </a:r>
            <a:r>
              <a:rPr lang="ja-JP" altLang="en-US" sz="1400" dirty="0"/>
              <a:t>準備</a:t>
            </a:r>
            <a:r>
              <a:rPr kumimoji="1" lang="ja-JP" altLang="en-US" sz="1400" dirty="0" smtClean="0"/>
              <a:t>期間</a:t>
            </a:r>
            <a:r>
              <a:rPr lang="ja-JP" altLang="en-US" sz="1400" dirty="0" smtClean="0"/>
              <a:t>中に</a:t>
            </a:r>
            <a:r>
              <a:rPr kumimoji="1" lang="ja-JP" altLang="en-US" sz="1400" dirty="0" smtClean="0"/>
              <a:t>事務引継ぎ、職員に対する研修を</a:t>
            </a:r>
            <a:r>
              <a:rPr lang="ja-JP" altLang="en-US" sz="1400" dirty="0"/>
              <a:t>実施</a:t>
            </a:r>
            <a:endParaRPr kumimoji="1" lang="ja-JP" altLang="en-US" sz="1400" dirty="0"/>
          </a:p>
        </p:txBody>
      </p:sp>
      <p:sp>
        <p:nvSpPr>
          <p:cNvPr id="34" name="正方形/長方形 27"/>
          <p:cNvSpPr>
            <a:spLocks noChangeArrowheads="1"/>
          </p:cNvSpPr>
          <p:nvPr/>
        </p:nvSpPr>
        <p:spPr bwMode="auto">
          <a:xfrm>
            <a:off x="8076629" y="6596063"/>
            <a:ext cx="1031875" cy="261937"/>
          </a:xfrm>
          <a:prstGeom prst="rect">
            <a:avLst/>
          </a:prstGeom>
          <a:noFill/>
          <a:ln w="9525">
            <a:noFill/>
            <a:miter lim="800000"/>
            <a:headEnd/>
            <a:tailEnd/>
          </a:ln>
        </p:spPr>
        <p:txBody>
          <a:bodyPr>
            <a:spAutoFit/>
          </a:bodyPr>
          <a:lstStyle/>
          <a:p>
            <a:pPr algn="r"/>
            <a:r>
              <a:rPr lang="ja-JP" altLang="en-US" sz="1100" b="1" dirty="0" smtClean="0">
                <a:solidFill>
                  <a:srgbClr val="000000"/>
                </a:solidFill>
                <a:latin typeface="ＭＳ Ｐゴシック" charset="-128"/>
                <a:ea typeface="Meiryo UI" pitchFamily="50" charset="-128"/>
                <a:cs typeface="Meiryo UI" pitchFamily="50" charset="-128"/>
              </a:rPr>
              <a:t> 設置日</a:t>
            </a:r>
            <a:r>
              <a:rPr lang="en-US" altLang="ja-JP" sz="1100" b="1" dirty="0" smtClean="0">
                <a:solidFill>
                  <a:srgbClr val="000000"/>
                </a:solidFill>
                <a:latin typeface="ＭＳ Ｐゴシック" charset="-128"/>
                <a:ea typeface="Meiryo UI" pitchFamily="50" charset="-128"/>
                <a:cs typeface="Meiryo UI" pitchFamily="50" charset="-128"/>
              </a:rPr>
              <a:t>-</a:t>
            </a:r>
            <a:r>
              <a:rPr lang="ja-JP" altLang="en-US" sz="1100" b="1" dirty="0" smtClean="0">
                <a:solidFill>
                  <a:srgbClr val="000000"/>
                </a:solidFill>
                <a:latin typeface="ＭＳ Ｐゴシック" charset="-128"/>
                <a:ea typeface="Meiryo UI" pitchFamily="50" charset="-128"/>
                <a:cs typeface="Meiryo UI" pitchFamily="50" charset="-128"/>
              </a:rPr>
              <a:t>２</a:t>
            </a:r>
            <a:endParaRPr lang="ja-JP" altLang="en-US" sz="1200" b="1" dirty="0">
              <a:solidFill>
                <a:srgbClr val="000000"/>
              </a:solidFill>
              <a:latin typeface="ＭＳ Ｐゴシック" charset="-128"/>
              <a:ea typeface="Meiryo UI" pitchFamily="50" charset="-128"/>
              <a:cs typeface="Meiryo UI" pitchFamily="50" charset="-128"/>
            </a:endParaRPr>
          </a:p>
        </p:txBody>
      </p:sp>
    </p:spTree>
    <p:extLst>
      <p:ext uri="{BB962C8B-B14F-4D97-AF65-F5344CB8AC3E}">
        <p14:creationId xmlns="" xmlns:p14="http://schemas.microsoft.com/office/powerpoint/2010/main" val="1194349582"/>
      </p:ext>
    </p:extLst>
  </p:cSld>
  <p:clrMapOvr>
    <a:masterClrMapping/>
  </p:clrMapOvr>
  <p:timing>
    <p:tnLst>
      <p:par>
        <p:cTn id="1" dur="indefinite" restart="never" nodeType="tmRoot"/>
      </p:par>
    </p:tnLst>
  </p:timing>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endParaRPr kumimoji="1" lang="ja-JP" altLang="en-US"/>
          </a:p>
        </p:txBody>
      </p:sp>
      <p:sp>
        <p:nvSpPr>
          <p:cNvPr id="3" name="コンテンツ プレースホルダ 2"/>
          <p:cNvSpPr>
            <a:spLocks noGrp="1"/>
          </p:cNvSpPr>
          <p:nvPr>
            <p:ph idx="1"/>
          </p:nvPr>
        </p:nvSpPr>
        <p:spPr/>
        <p:txBody>
          <a:bodyPr/>
          <a:lstStyle/>
          <a:p>
            <a:endParaRPr kumimoji="1" lang="ja-JP" altLang="en-US"/>
          </a:p>
        </p:txBody>
      </p:sp>
    </p:spTree>
  </p:cSld>
  <p:clrMapOvr>
    <a:masterClrMapping/>
  </p:clrMapOvr>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0" name="Rectangle 2"/>
          <p:cNvSpPr>
            <a:spLocks noGrp="1" noChangeArrowheads="1"/>
          </p:cNvSpPr>
          <p:nvPr>
            <p:ph type="ctrTitle" idx="4294967295"/>
          </p:nvPr>
        </p:nvSpPr>
        <p:spPr>
          <a:xfrm>
            <a:off x="684213" y="2303463"/>
            <a:ext cx="7772400" cy="1470025"/>
          </a:xfrm>
        </p:spPr>
        <p:txBody>
          <a:bodyPr/>
          <a:lstStyle/>
          <a:p>
            <a:pPr eaLnBrk="1" hangingPunct="1"/>
            <a:r>
              <a:rPr lang="ja-JP" altLang="en-US" sz="3600" dirty="0" smtClean="0"/>
              <a:t>９　総合区のすがた</a:t>
            </a:r>
            <a:endParaRPr lang="en-US" altLang="ja-JP" sz="3600" dirty="0" smtClean="0"/>
          </a:p>
        </p:txBody>
      </p:sp>
    </p:spTree>
  </p:cSld>
  <p:clrMapOvr>
    <a:masterClrMapping/>
  </p:clrMapOvr>
  <p:timing>
    <p:tnLst>
      <p:par>
        <p:cTn id="1" dur="indefinite" restart="never" nodeType="tmRoot"/>
      </p:par>
    </p:tnLst>
  </p:timing>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4" name="Rectangle 4"/>
          <p:cNvSpPr>
            <a:spLocks noChangeArrowheads="1"/>
          </p:cNvSpPr>
          <p:nvPr/>
        </p:nvSpPr>
        <p:spPr bwMode="auto">
          <a:xfrm>
            <a:off x="468313" y="1002914"/>
            <a:ext cx="8278812" cy="5400675"/>
          </a:xfrm>
          <a:prstGeom prst="rect">
            <a:avLst/>
          </a:prstGeom>
          <a:noFill/>
          <a:ln w="12700" algn="ctr">
            <a:solidFill>
              <a:schemeClr val="tx1"/>
            </a:solidFill>
            <a:prstDash val="dash"/>
            <a:miter lim="800000"/>
            <a:headEnd/>
            <a:tailEnd/>
          </a:ln>
          <a:extLst>
            <a:ext uri="{909E8E84-426E-40DD-AFC4-6F175D3DCCD1}">
              <a14:hiddenFill xmlns="" xmlns:a14="http://schemas.microsoft.com/office/drawing/2010/main">
                <a:solidFill>
                  <a:srgbClr val="FFFFFF"/>
                </a:solidFill>
              </a14:hiddenFill>
            </a:ext>
          </a:extLst>
        </p:spPr>
        <p:txBody>
          <a:bodyPr wrap="none" lIns="144000" rIns="36000" anchor="ctr"/>
          <a:lstStyle>
            <a:lvl1pPr marL="406400" indent="-406400"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endParaRPr lang="en-US" altLang="ja-JP" dirty="0">
              <a:latin typeface="Meiryo UI" pitchFamily="50" charset="-128"/>
              <a:ea typeface="Meiryo UI" pitchFamily="50" charset="-128"/>
              <a:cs typeface="Meiryo UI" pitchFamily="50" charset="-128"/>
            </a:endParaRPr>
          </a:p>
          <a:p>
            <a:pPr eaLnBrk="1" hangingPunct="1"/>
            <a:r>
              <a:rPr lang="ja-JP" altLang="en-US" dirty="0">
                <a:latin typeface="Meiryo UI" pitchFamily="50" charset="-128"/>
                <a:ea typeface="Meiryo UI" pitchFamily="50" charset="-128"/>
                <a:cs typeface="Meiryo UI" pitchFamily="50" charset="-128"/>
              </a:rPr>
              <a:t>・　総合区の</a:t>
            </a:r>
            <a:r>
              <a:rPr lang="ja-JP" altLang="en-US" dirty="0" smtClean="0">
                <a:latin typeface="Meiryo UI" pitchFamily="50" charset="-128"/>
                <a:ea typeface="Meiryo UI" pitchFamily="50" charset="-128"/>
                <a:cs typeface="Meiryo UI" pitchFamily="50" charset="-128"/>
              </a:rPr>
              <a:t>特徴  ・・・・・・・・・・・・・・・・・・・・・・・・・・・・・・・・・・・・・・・・・・・・・・・・すがた</a:t>
            </a:r>
            <a:r>
              <a:rPr lang="en-US" altLang="ja-JP" dirty="0" smtClean="0">
                <a:latin typeface="Meiryo UI" pitchFamily="50" charset="-128"/>
                <a:ea typeface="Meiryo UI" pitchFamily="50" charset="-128"/>
                <a:cs typeface="Meiryo UI" pitchFamily="50" charset="-128"/>
              </a:rPr>
              <a:t>-</a:t>
            </a:r>
            <a:r>
              <a:rPr lang="ja-JP" altLang="en-US" dirty="0" smtClean="0">
                <a:latin typeface="Meiryo UI" pitchFamily="50" charset="-128"/>
                <a:ea typeface="Meiryo UI" pitchFamily="50" charset="-128"/>
                <a:cs typeface="Meiryo UI" pitchFamily="50" charset="-128"/>
              </a:rPr>
              <a:t>１</a:t>
            </a:r>
            <a:endParaRPr lang="en-US" altLang="ja-JP" dirty="0">
              <a:latin typeface="Meiryo UI" pitchFamily="50" charset="-128"/>
              <a:ea typeface="Meiryo UI" pitchFamily="50" charset="-128"/>
              <a:cs typeface="Meiryo UI" pitchFamily="50" charset="-128"/>
            </a:endParaRPr>
          </a:p>
          <a:p>
            <a:pPr eaLnBrk="1" hangingPunct="1"/>
            <a:endParaRPr lang="ja-JP" altLang="en-US" dirty="0">
              <a:latin typeface="Meiryo UI" pitchFamily="50" charset="-128"/>
              <a:ea typeface="Meiryo UI" pitchFamily="50" charset="-128"/>
              <a:cs typeface="Meiryo UI" pitchFamily="50" charset="-128"/>
            </a:endParaRPr>
          </a:p>
          <a:p>
            <a:pPr eaLnBrk="1" hangingPunct="1"/>
            <a:r>
              <a:rPr lang="ja-JP" altLang="en-US" dirty="0">
                <a:latin typeface="Meiryo UI" pitchFamily="50" charset="-128"/>
                <a:ea typeface="Meiryo UI" pitchFamily="50" charset="-128"/>
                <a:cs typeface="Meiryo UI" pitchFamily="50" charset="-128"/>
              </a:rPr>
              <a:t>・　総合区基礎</a:t>
            </a:r>
            <a:r>
              <a:rPr lang="ja-JP" altLang="en-US" dirty="0" smtClean="0">
                <a:latin typeface="Meiryo UI" pitchFamily="50" charset="-128"/>
                <a:ea typeface="Meiryo UI" pitchFamily="50" charset="-128"/>
                <a:cs typeface="Meiryo UI" pitchFamily="50" charset="-128"/>
              </a:rPr>
              <a:t>データ ・・・</a:t>
            </a:r>
            <a:r>
              <a:rPr lang="ja-JP" altLang="en-US" dirty="0">
                <a:latin typeface="Meiryo UI" pitchFamily="50" charset="-128"/>
                <a:ea typeface="Meiryo UI" pitchFamily="50" charset="-128"/>
                <a:cs typeface="Meiryo UI" pitchFamily="50" charset="-128"/>
              </a:rPr>
              <a:t>・・・・・・</a:t>
            </a:r>
            <a:r>
              <a:rPr lang="ja-JP" altLang="en-US" dirty="0" smtClean="0">
                <a:latin typeface="Meiryo UI" pitchFamily="50" charset="-128"/>
                <a:ea typeface="Meiryo UI" pitchFamily="50" charset="-128"/>
                <a:cs typeface="Meiryo UI" pitchFamily="50" charset="-128"/>
              </a:rPr>
              <a:t>・・・</a:t>
            </a:r>
            <a:r>
              <a:rPr lang="ja-JP" altLang="en-US" dirty="0">
                <a:latin typeface="Meiryo UI" pitchFamily="50" charset="-128"/>
                <a:ea typeface="Meiryo UI" pitchFamily="50" charset="-128"/>
                <a:cs typeface="Meiryo UI" pitchFamily="50" charset="-128"/>
              </a:rPr>
              <a:t>・・・・・・・・・・・・・・・・・・・・・・・・・・・・・・・・</a:t>
            </a:r>
            <a:r>
              <a:rPr lang="ja-JP" altLang="en-US" dirty="0" smtClean="0">
                <a:latin typeface="Meiryo UI" pitchFamily="50" charset="-128"/>
                <a:ea typeface="Meiryo UI" pitchFamily="50" charset="-128"/>
                <a:cs typeface="Meiryo UI" pitchFamily="50" charset="-128"/>
              </a:rPr>
              <a:t>・ すがた</a:t>
            </a:r>
            <a:r>
              <a:rPr lang="en-US" altLang="ja-JP" dirty="0" smtClean="0">
                <a:latin typeface="Meiryo UI" pitchFamily="50" charset="-128"/>
                <a:ea typeface="Meiryo UI" pitchFamily="50" charset="-128"/>
                <a:cs typeface="Meiryo UI" pitchFamily="50" charset="-128"/>
              </a:rPr>
              <a:t>-</a:t>
            </a:r>
            <a:r>
              <a:rPr lang="ja-JP" altLang="en-US" dirty="0">
                <a:latin typeface="Meiryo UI" pitchFamily="50" charset="-128"/>
                <a:ea typeface="Meiryo UI" pitchFamily="50" charset="-128"/>
                <a:cs typeface="Meiryo UI" pitchFamily="50" charset="-128"/>
              </a:rPr>
              <a:t>２</a:t>
            </a:r>
            <a:endParaRPr lang="en-US" altLang="ja-JP" dirty="0">
              <a:latin typeface="Meiryo UI" pitchFamily="50" charset="-128"/>
              <a:ea typeface="Meiryo UI" pitchFamily="50" charset="-128"/>
              <a:cs typeface="Meiryo UI" pitchFamily="50" charset="-128"/>
            </a:endParaRPr>
          </a:p>
          <a:p>
            <a:pPr eaLnBrk="1" hangingPunct="1"/>
            <a:endParaRPr lang="ja-JP" altLang="en-US" dirty="0">
              <a:latin typeface="Meiryo UI" pitchFamily="50" charset="-128"/>
              <a:ea typeface="Meiryo UI" pitchFamily="50" charset="-128"/>
              <a:cs typeface="Meiryo UI" pitchFamily="50" charset="-128"/>
            </a:endParaRPr>
          </a:p>
          <a:p>
            <a:pPr eaLnBrk="1" hangingPunct="1"/>
            <a:r>
              <a:rPr lang="ja-JP" altLang="en-US" dirty="0">
                <a:latin typeface="Meiryo UI" pitchFamily="50" charset="-128"/>
                <a:ea typeface="Meiryo UI" pitchFamily="50" charset="-128"/>
                <a:cs typeface="Meiryo UI" pitchFamily="50" charset="-128"/>
              </a:rPr>
              <a:t>・　第一区（淀川</a:t>
            </a:r>
            <a:r>
              <a:rPr lang="ja-JP" altLang="ja-JP" dirty="0">
                <a:latin typeface="Meiryo UI" pitchFamily="50" charset="-128"/>
                <a:ea typeface="Meiryo UI" pitchFamily="50" charset="-128"/>
                <a:cs typeface="Meiryo UI" pitchFamily="50" charset="-128"/>
              </a:rPr>
              <a:t>区・</a:t>
            </a:r>
            <a:r>
              <a:rPr lang="ja-JP" altLang="en-US" dirty="0" smtClean="0">
                <a:latin typeface="Meiryo UI" pitchFamily="50" charset="-128"/>
                <a:ea typeface="Meiryo UI" pitchFamily="50" charset="-128"/>
                <a:cs typeface="Meiryo UI" pitchFamily="50" charset="-128"/>
              </a:rPr>
              <a:t>東</a:t>
            </a:r>
            <a:r>
              <a:rPr lang="ja-JP" altLang="ja-JP" dirty="0" smtClean="0">
                <a:latin typeface="Meiryo UI" pitchFamily="50" charset="-128"/>
                <a:ea typeface="Meiryo UI" pitchFamily="50" charset="-128"/>
                <a:cs typeface="Meiryo UI" pitchFamily="50" charset="-128"/>
              </a:rPr>
              <a:t>淀川区</a:t>
            </a:r>
            <a:r>
              <a:rPr lang="ja-JP" altLang="en-US" dirty="0" smtClean="0">
                <a:latin typeface="Meiryo UI" pitchFamily="50" charset="-128"/>
                <a:ea typeface="Meiryo UI" pitchFamily="50" charset="-128"/>
                <a:cs typeface="Meiryo UI" pitchFamily="50" charset="-128"/>
              </a:rPr>
              <a:t>） ・・</a:t>
            </a:r>
            <a:r>
              <a:rPr lang="ja-JP" altLang="en-US" dirty="0">
                <a:latin typeface="Meiryo UI" pitchFamily="50" charset="-128"/>
                <a:ea typeface="Meiryo UI" pitchFamily="50" charset="-128"/>
                <a:cs typeface="Meiryo UI" pitchFamily="50" charset="-128"/>
              </a:rPr>
              <a:t>・・・・・・・・・・・</a:t>
            </a:r>
            <a:r>
              <a:rPr lang="ja-JP" altLang="en-US" dirty="0" smtClean="0">
                <a:latin typeface="Meiryo UI" pitchFamily="50" charset="-128"/>
                <a:ea typeface="Meiryo UI" pitchFamily="50" charset="-128"/>
                <a:cs typeface="Meiryo UI" pitchFamily="50" charset="-128"/>
              </a:rPr>
              <a:t>・・</a:t>
            </a:r>
            <a:r>
              <a:rPr lang="ja-JP" altLang="en-US" dirty="0">
                <a:latin typeface="Meiryo UI" pitchFamily="50" charset="-128"/>
                <a:ea typeface="Meiryo UI" pitchFamily="50" charset="-128"/>
                <a:cs typeface="Meiryo UI" pitchFamily="50" charset="-128"/>
              </a:rPr>
              <a:t>・・・・・・・・・・・・・・・</a:t>
            </a:r>
            <a:r>
              <a:rPr lang="ja-JP" altLang="en-US" dirty="0" smtClean="0">
                <a:latin typeface="Meiryo UI" pitchFamily="50" charset="-128"/>
                <a:ea typeface="Meiryo UI" pitchFamily="50" charset="-128"/>
                <a:cs typeface="Meiryo UI" pitchFamily="50" charset="-128"/>
              </a:rPr>
              <a:t>・・・・ すがた </a:t>
            </a:r>
            <a:r>
              <a:rPr lang="en-US" altLang="ja-JP" dirty="0">
                <a:latin typeface="Meiryo UI" pitchFamily="50" charset="-128"/>
                <a:ea typeface="Meiryo UI" pitchFamily="50" charset="-128"/>
                <a:cs typeface="Meiryo UI" pitchFamily="50" charset="-128"/>
              </a:rPr>
              <a:t>-</a:t>
            </a:r>
            <a:r>
              <a:rPr lang="ja-JP" altLang="en-US" dirty="0">
                <a:latin typeface="Meiryo UI" pitchFamily="50" charset="-128"/>
                <a:ea typeface="Meiryo UI" pitchFamily="50" charset="-128"/>
                <a:cs typeface="Meiryo UI" pitchFamily="50" charset="-128"/>
              </a:rPr>
              <a:t>５</a:t>
            </a:r>
            <a:endParaRPr lang="en-US" altLang="ja-JP" dirty="0">
              <a:latin typeface="Meiryo UI" pitchFamily="50" charset="-128"/>
              <a:ea typeface="Meiryo UI" pitchFamily="50" charset="-128"/>
              <a:cs typeface="Meiryo UI" pitchFamily="50" charset="-128"/>
            </a:endParaRPr>
          </a:p>
          <a:p>
            <a:pPr eaLnBrk="1" hangingPunct="1"/>
            <a:endParaRPr lang="ja-JP" altLang="en-US" dirty="0">
              <a:latin typeface="Meiryo UI" pitchFamily="50" charset="-128"/>
              <a:ea typeface="Meiryo UI" pitchFamily="50" charset="-128"/>
              <a:cs typeface="Meiryo UI" pitchFamily="50" charset="-128"/>
            </a:endParaRPr>
          </a:p>
          <a:p>
            <a:pPr eaLnBrk="1" hangingPunct="1"/>
            <a:r>
              <a:rPr lang="ja-JP" altLang="en-US" dirty="0">
                <a:latin typeface="Meiryo UI" pitchFamily="50" charset="-128"/>
                <a:ea typeface="Meiryo UI" pitchFamily="50" charset="-128"/>
                <a:cs typeface="Meiryo UI" pitchFamily="50" charset="-128"/>
              </a:rPr>
              <a:t>・　第二区（北</a:t>
            </a:r>
            <a:r>
              <a:rPr lang="ja-JP" altLang="ja-JP" dirty="0">
                <a:latin typeface="Meiryo UI" pitchFamily="50" charset="-128"/>
                <a:ea typeface="Meiryo UI" pitchFamily="50" charset="-128"/>
                <a:cs typeface="Meiryo UI" pitchFamily="50" charset="-128"/>
              </a:rPr>
              <a:t>区・</a:t>
            </a:r>
            <a:r>
              <a:rPr lang="ja-JP" altLang="en-US" dirty="0">
                <a:latin typeface="Meiryo UI" pitchFamily="50" charset="-128"/>
                <a:ea typeface="Meiryo UI" pitchFamily="50" charset="-128"/>
                <a:cs typeface="Meiryo UI" pitchFamily="50" charset="-128"/>
              </a:rPr>
              <a:t>都島</a:t>
            </a:r>
            <a:r>
              <a:rPr lang="ja-JP" altLang="ja-JP" dirty="0">
                <a:latin typeface="Meiryo UI" pitchFamily="50" charset="-128"/>
                <a:ea typeface="Meiryo UI" pitchFamily="50" charset="-128"/>
                <a:cs typeface="Meiryo UI" pitchFamily="50" charset="-128"/>
              </a:rPr>
              <a:t>区・旭区</a:t>
            </a:r>
            <a:r>
              <a:rPr lang="ja-JP" altLang="en-US" dirty="0" smtClean="0">
                <a:latin typeface="Meiryo UI" pitchFamily="50" charset="-128"/>
                <a:ea typeface="Meiryo UI" pitchFamily="50" charset="-128"/>
                <a:cs typeface="Meiryo UI" pitchFamily="50" charset="-128"/>
              </a:rPr>
              <a:t>）・・</a:t>
            </a:r>
            <a:r>
              <a:rPr lang="ja-JP" altLang="en-US" dirty="0">
                <a:latin typeface="Meiryo UI" pitchFamily="50" charset="-128"/>
                <a:ea typeface="Meiryo UI" pitchFamily="50" charset="-128"/>
                <a:cs typeface="Meiryo UI" pitchFamily="50" charset="-128"/>
              </a:rPr>
              <a:t>・・・・・・・・・・・・・・・・・・・・・・・・・・・・・・</a:t>
            </a:r>
            <a:r>
              <a:rPr lang="ja-JP" altLang="en-US" dirty="0" smtClean="0">
                <a:latin typeface="Meiryo UI" pitchFamily="50" charset="-128"/>
                <a:ea typeface="Meiryo UI" pitchFamily="50" charset="-128"/>
                <a:cs typeface="Meiryo UI" pitchFamily="50" charset="-128"/>
              </a:rPr>
              <a:t>・すがた</a:t>
            </a:r>
            <a:r>
              <a:rPr lang="en-US" altLang="ja-JP" dirty="0" smtClean="0">
                <a:latin typeface="Meiryo UI" pitchFamily="50" charset="-128"/>
                <a:ea typeface="Meiryo UI" pitchFamily="50" charset="-128"/>
                <a:cs typeface="Meiryo UI" pitchFamily="50" charset="-128"/>
              </a:rPr>
              <a:t>-</a:t>
            </a:r>
            <a:r>
              <a:rPr lang="ja-JP" altLang="en-US" dirty="0">
                <a:latin typeface="Meiryo UI" pitchFamily="50" charset="-128"/>
                <a:ea typeface="Meiryo UI" pitchFamily="50" charset="-128"/>
                <a:cs typeface="Meiryo UI" pitchFamily="50" charset="-128"/>
              </a:rPr>
              <a:t>１１</a:t>
            </a:r>
            <a:endParaRPr lang="en-US" altLang="ja-JP" dirty="0">
              <a:latin typeface="Meiryo UI" pitchFamily="50" charset="-128"/>
              <a:ea typeface="Meiryo UI" pitchFamily="50" charset="-128"/>
              <a:cs typeface="Meiryo UI" pitchFamily="50" charset="-128"/>
            </a:endParaRPr>
          </a:p>
          <a:p>
            <a:pPr eaLnBrk="1" hangingPunct="1"/>
            <a:endParaRPr lang="ja-JP" altLang="en-US" dirty="0">
              <a:latin typeface="Meiryo UI" pitchFamily="50" charset="-128"/>
              <a:ea typeface="Meiryo UI" pitchFamily="50" charset="-128"/>
              <a:cs typeface="Meiryo UI" pitchFamily="50" charset="-128"/>
            </a:endParaRPr>
          </a:p>
          <a:p>
            <a:pPr eaLnBrk="1" hangingPunct="1"/>
            <a:r>
              <a:rPr lang="ja-JP" altLang="en-US" dirty="0">
                <a:latin typeface="Meiryo UI" pitchFamily="50" charset="-128"/>
                <a:ea typeface="Meiryo UI" pitchFamily="50" charset="-128"/>
                <a:cs typeface="Meiryo UI" pitchFamily="50" charset="-128"/>
              </a:rPr>
              <a:t>・　第三区（福島</a:t>
            </a:r>
            <a:r>
              <a:rPr lang="ja-JP" altLang="ja-JP" dirty="0">
                <a:latin typeface="Meiryo UI" pitchFamily="50" charset="-128"/>
                <a:ea typeface="Meiryo UI" pitchFamily="50" charset="-128"/>
                <a:cs typeface="Meiryo UI" pitchFamily="50" charset="-128"/>
              </a:rPr>
              <a:t>区・</a:t>
            </a:r>
            <a:r>
              <a:rPr lang="ja-JP" altLang="en-US" dirty="0">
                <a:latin typeface="Meiryo UI" pitchFamily="50" charset="-128"/>
                <a:ea typeface="Meiryo UI" pitchFamily="50" charset="-128"/>
                <a:cs typeface="Meiryo UI" pitchFamily="50" charset="-128"/>
              </a:rPr>
              <a:t>此花</a:t>
            </a:r>
            <a:r>
              <a:rPr lang="ja-JP" altLang="ja-JP" dirty="0">
                <a:latin typeface="Meiryo UI" pitchFamily="50" charset="-128"/>
                <a:ea typeface="Meiryo UI" pitchFamily="50" charset="-128"/>
                <a:cs typeface="Meiryo UI" pitchFamily="50" charset="-128"/>
              </a:rPr>
              <a:t>区・</a:t>
            </a:r>
            <a:r>
              <a:rPr lang="ja-JP" altLang="en-US" dirty="0">
                <a:latin typeface="Meiryo UI" pitchFamily="50" charset="-128"/>
                <a:ea typeface="Meiryo UI" pitchFamily="50" charset="-128"/>
                <a:cs typeface="Meiryo UI" pitchFamily="50" charset="-128"/>
              </a:rPr>
              <a:t>港</a:t>
            </a:r>
            <a:r>
              <a:rPr lang="ja-JP" altLang="ja-JP" dirty="0">
                <a:latin typeface="Meiryo UI" pitchFamily="50" charset="-128"/>
                <a:ea typeface="Meiryo UI" pitchFamily="50" charset="-128"/>
                <a:cs typeface="Meiryo UI" pitchFamily="50" charset="-128"/>
              </a:rPr>
              <a:t>区・</a:t>
            </a:r>
            <a:r>
              <a:rPr lang="ja-JP" altLang="en-US" dirty="0">
                <a:latin typeface="Meiryo UI" pitchFamily="50" charset="-128"/>
                <a:ea typeface="Meiryo UI" pitchFamily="50" charset="-128"/>
                <a:cs typeface="Meiryo UI" pitchFamily="50" charset="-128"/>
              </a:rPr>
              <a:t>西</a:t>
            </a:r>
            <a:r>
              <a:rPr lang="ja-JP" altLang="ja-JP" dirty="0">
                <a:latin typeface="Meiryo UI" pitchFamily="50" charset="-128"/>
                <a:ea typeface="Meiryo UI" pitchFamily="50" charset="-128"/>
                <a:cs typeface="Meiryo UI" pitchFamily="50" charset="-128"/>
              </a:rPr>
              <a:t>淀川区</a:t>
            </a:r>
            <a:r>
              <a:rPr lang="ja-JP" altLang="en-US" dirty="0" smtClean="0">
                <a:latin typeface="Meiryo UI" pitchFamily="50" charset="-128"/>
                <a:ea typeface="Meiryo UI" pitchFamily="50" charset="-128"/>
                <a:cs typeface="Meiryo UI" pitchFamily="50" charset="-128"/>
              </a:rPr>
              <a:t>）・・</a:t>
            </a:r>
            <a:r>
              <a:rPr lang="ja-JP" altLang="en-US" dirty="0">
                <a:latin typeface="Meiryo UI" pitchFamily="50" charset="-128"/>
                <a:ea typeface="Meiryo UI" pitchFamily="50" charset="-128"/>
                <a:cs typeface="Meiryo UI" pitchFamily="50" charset="-128"/>
              </a:rPr>
              <a:t>・・・・・・・・・・・・・・・・・・</a:t>
            </a:r>
            <a:r>
              <a:rPr lang="ja-JP" altLang="en-US" dirty="0" smtClean="0">
                <a:latin typeface="Meiryo UI" pitchFamily="50" charset="-128"/>
                <a:ea typeface="Meiryo UI" pitchFamily="50" charset="-128"/>
                <a:cs typeface="Meiryo UI" pitchFamily="50" charset="-128"/>
              </a:rPr>
              <a:t>・・すがた</a:t>
            </a:r>
            <a:r>
              <a:rPr lang="en-US" altLang="ja-JP" dirty="0" smtClean="0">
                <a:latin typeface="Meiryo UI" pitchFamily="50" charset="-128"/>
                <a:ea typeface="Meiryo UI" pitchFamily="50" charset="-128"/>
                <a:cs typeface="Meiryo UI" pitchFamily="50" charset="-128"/>
              </a:rPr>
              <a:t>-</a:t>
            </a:r>
            <a:r>
              <a:rPr lang="ja-JP" altLang="en-US" dirty="0">
                <a:latin typeface="Meiryo UI" pitchFamily="50" charset="-128"/>
                <a:ea typeface="Meiryo UI" pitchFamily="50" charset="-128"/>
                <a:cs typeface="Meiryo UI" pitchFamily="50" charset="-128"/>
              </a:rPr>
              <a:t>１７</a:t>
            </a:r>
            <a:endParaRPr lang="en-US" altLang="ja-JP" dirty="0">
              <a:latin typeface="Meiryo UI" pitchFamily="50" charset="-128"/>
              <a:ea typeface="Meiryo UI" pitchFamily="50" charset="-128"/>
              <a:cs typeface="Meiryo UI" pitchFamily="50" charset="-128"/>
            </a:endParaRPr>
          </a:p>
          <a:p>
            <a:pPr eaLnBrk="1" hangingPunct="1"/>
            <a:endParaRPr lang="ja-JP" altLang="en-US" dirty="0">
              <a:latin typeface="Meiryo UI" pitchFamily="50" charset="-128"/>
              <a:ea typeface="Meiryo UI" pitchFamily="50" charset="-128"/>
              <a:cs typeface="Meiryo UI" pitchFamily="50" charset="-128"/>
            </a:endParaRPr>
          </a:p>
          <a:p>
            <a:pPr eaLnBrk="1" hangingPunct="1"/>
            <a:r>
              <a:rPr lang="ja-JP" altLang="en-US" dirty="0">
                <a:latin typeface="Meiryo UI" pitchFamily="50" charset="-128"/>
                <a:ea typeface="Meiryo UI" pitchFamily="50" charset="-128"/>
                <a:cs typeface="Meiryo UI" pitchFamily="50" charset="-128"/>
              </a:rPr>
              <a:t>・　第四区（東成</a:t>
            </a:r>
            <a:r>
              <a:rPr lang="ja-JP" altLang="ja-JP" dirty="0">
                <a:latin typeface="Meiryo UI" pitchFamily="50" charset="-128"/>
                <a:ea typeface="Meiryo UI" pitchFamily="50" charset="-128"/>
                <a:cs typeface="Meiryo UI" pitchFamily="50" charset="-128"/>
              </a:rPr>
              <a:t>区・</a:t>
            </a:r>
            <a:r>
              <a:rPr lang="ja-JP" altLang="en-US" dirty="0">
                <a:latin typeface="Meiryo UI" pitchFamily="50" charset="-128"/>
                <a:ea typeface="Meiryo UI" pitchFamily="50" charset="-128"/>
                <a:cs typeface="Meiryo UI" pitchFamily="50" charset="-128"/>
              </a:rPr>
              <a:t>城東</a:t>
            </a:r>
            <a:r>
              <a:rPr lang="ja-JP" altLang="ja-JP" dirty="0">
                <a:latin typeface="Meiryo UI" pitchFamily="50" charset="-128"/>
                <a:ea typeface="Meiryo UI" pitchFamily="50" charset="-128"/>
                <a:cs typeface="Meiryo UI" pitchFamily="50" charset="-128"/>
              </a:rPr>
              <a:t>区・</a:t>
            </a:r>
            <a:r>
              <a:rPr lang="ja-JP" altLang="en-US" dirty="0">
                <a:latin typeface="Meiryo UI" pitchFamily="50" charset="-128"/>
                <a:ea typeface="Meiryo UI" pitchFamily="50" charset="-128"/>
                <a:cs typeface="Meiryo UI" pitchFamily="50" charset="-128"/>
              </a:rPr>
              <a:t>鶴見</a:t>
            </a:r>
            <a:r>
              <a:rPr lang="ja-JP" altLang="ja-JP" dirty="0">
                <a:latin typeface="Meiryo UI" pitchFamily="50" charset="-128"/>
                <a:ea typeface="Meiryo UI" pitchFamily="50" charset="-128"/>
                <a:cs typeface="Meiryo UI" pitchFamily="50" charset="-128"/>
              </a:rPr>
              <a:t>区</a:t>
            </a:r>
            <a:r>
              <a:rPr lang="ja-JP" altLang="en-US" dirty="0">
                <a:latin typeface="Meiryo UI" pitchFamily="50" charset="-128"/>
                <a:ea typeface="Meiryo UI" pitchFamily="50" charset="-128"/>
                <a:cs typeface="Meiryo UI" pitchFamily="50" charset="-128"/>
              </a:rPr>
              <a:t>）・・・・・・・・・・・・・・・・・・・・・・</a:t>
            </a:r>
            <a:r>
              <a:rPr lang="ja-JP" altLang="en-US" dirty="0" smtClean="0">
                <a:latin typeface="Meiryo UI" pitchFamily="50" charset="-128"/>
                <a:ea typeface="Meiryo UI" pitchFamily="50" charset="-128"/>
                <a:cs typeface="Meiryo UI" pitchFamily="50" charset="-128"/>
              </a:rPr>
              <a:t>・・</a:t>
            </a:r>
            <a:r>
              <a:rPr lang="ja-JP" altLang="en-US" dirty="0">
                <a:latin typeface="Meiryo UI" pitchFamily="50" charset="-128"/>
                <a:ea typeface="Meiryo UI" pitchFamily="50" charset="-128"/>
                <a:cs typeface="Meiryo UI" pitchFamily="50" charset="-128"/>
              </a:rPr>
              <a:t>・・・・</a:t>
            </a:r>
            <a:r>
              <a:rPr lang="ja-JP" altLang="en-US" dirty="0" smtClean="0">
                <a:latin typeface="Meiryo UI" pitchFamily="50" charset="-128"/>
                <a:ea typeface="Meiryo UI" pitchFamily="50" charset="-128"/>
                <a:cs typeface="Meiryo UI" pitchFamily="50" charset="-128"/>
              </a:rPr>
              <a:t>・すがた</a:t>
            </a:r>
            <a:r>
              <a:rPr lang="en-US" altLang="ja-JP" dirty="0" smtClean="0">
                <a:latin typeface="Meiryo UI" pitchFamily="50" charset="-128"/>
                <a:ea typeface="Meiryo UI" pitchFamily="50" charset="-128"/>
                <a:cs typeface="Meiryo UI" pitchFamily="50" charset="-128"/>
              </a:rPr>
              <a:t>-</a:t>
            </a:r>
            <a:r>
              <a:rPr lang="ja-JP" altLang="en-US" dirty="0">
                <a:latin typeface="Meiryo UI" pitchFamily="50" charset="-128"/>
                <a:ea typeface="Meiryo UI" pitchFamily="50" charset="-128"/>
                <a:cs typeface="Meiryo UI" pitchFamily="50" charset="-128"/>
              </a:rPr>
              <a:t>２３</a:t>
            </a:r>
            <a:endParaRPr lang="en-US" altLang="ja-JP" dirty="0">
              <a:latin typeface="Meiryo UI" pitchFamily="50" charset="-128"/>
              <a:ea typeface="Meiryo UI" pitchFamily="50" charset="-128"/>
              <a:cs typeface="Meiryo UI" pitchFamily="50" charset="-128"/>
            </a:endParaRPr>
          </a:p>
          <a:p>
            <a:pPr eaLnBrk="1" hangingPunct="1"/>
            <a:endParaRPr lang="ja-JP" altLang="en-US" dirty="0">
              <a:latin typeface="Meiryo UI" pitchFamily="50" charset="-128"/>
              <a:ea typeface="Meiryo UI" pitchFamily="50" charset="-128"/>
              <a:cs typeface="Meiryo UI" pitchFamily="50" charset="-128"/>
            </a:endParaRPr>
          </a:p>
          <a:p>
            <a:pPr eaLnBrk="1" hangingPunct="1"/>
            <a:r>
              <a:rPr lang="ja-JP" altLang="en-US" dirty="0">
                <a:latin typeface="Meiryo UI" pitchFamily="50" charset="-128"/>
                <a:ea typeface="Meiryo UI" pitchFamily="50" charset="-128"/>
                <a:cs typeface="Meiryo UI" pitchFamily="50" charset="-128"/>
              </a:rPr>
              <a:t>・　第五区（</a:t>
            </a:r>
            <a:r>
              <a:rPr lang="ja-JP" altLang="ja-JP" dirty="0">
                <a:latin typeface="Meiryo UI" pitchFamily="50" charset="-128"/>
                <a:ea typeface="Meiryo UI" pitchFamily="50" charset="-128"/>
                <a:cs typeface="Meiryo UI" pitchFamily="50" charset="-128"/>
              </a:rPr>
              <a:t>中央区・西区・</a:t>
            </a:r>
            <a:r>
              <a:rPr lang="ja-JP" altLang="en-US" dirty="0">
                <a:latin typeface="Meiryo UI" pitchFamily="50" charset="-128"/>
                <a:ea typeface="Meiryo UI" pitchFamily="50" charset="-128"/>
                <a:cs typeface="Meiryo UI" pitchFamily="50" charset="-128"/>
              </a:rPr>
              <a:t>大正</a:t>
            </a:r>
            <a:r>
              <a:rPr lang="ja-JP" altLang="ja-JP" dirty="0">
                <a:latin typeface="Meiryo UI" pitchFamily="50" charset="-128"/>
                <a:ea typeface="Meiryo UI" pitchFamily="50" charset="-128"/>
                <a:cs typeface="Meiryo UI" pitchFamily="50" charset="-128"/>
              </a:rPr>
              <a:t>区・浪速区</a:t>
            </a:r>
            <a:r>
              <a:rPr lang="ja-JP" altLang="en-US" dirty="0">
                <a:latin typeface="Meiryo UI" pitchFamily="50" charset="-128"/>
                <a:ea typeface="Meiryo UI" pitchFamily="50" charset="-128"/>
                <a:cs typeface="Meiryo UI" pitchFamily="50" charset="-128"/>
              </a:rPr>
              <a:t>）・・・・・・・・・・・・・・・</a:t>
            </a:r>
            <a:r>
              <a:rPr lang="ja-JP" altLang="en-US" dirty="0" smtClean="0">
                <a:latin typeface="Meiryo UI" pitchFamily="50" charset="-128"/>
                <a:ea typeface="Meiryo UI" pitchFamily="50" charset="-128"/>
                <a:cs typeface="Meiryo UI" pitchFamily="50" charset="-128"/>
              </a:rPr>
              <a:t>・・</a:t>
            </a:r>
            <a:r>
              <a:rPr lang="ja-JP" altLang="en-US" dirty="0">
                <a:latin typeface="Meiryo UI" pitchFamily="50" charset="-128"/>
                <a:ea typeface="Meiryo UI" pitchFamily="50" charset="-128"/>
                <a:cs typeface="Meiryo UI" pitchFamily="50" charset="-128"/>
              </a:rPr>
              <a:t>・・・</a:t>
            </a:r>
            <a:r>
              <a:rPr lang="ja-JP" altLang="en-US" dirty="0" smtClean="0">
                <a:latin typeface="Meiryo UI" pitchFamily="50" charset="-128"/>
                <a:ea typeface="Meiryo UI" pitchFamily="50" charset="-128"/>
                <a:cs typeface="Meiryo UI" pitchFamily="50" charset="-128"/>
              </a:rPr>
              <a:t>・・</a:t>
            </a:r>
            <a:r>
              <a:rPr lang="ja-JP" altLang="en-US" dirty="0">
                <a:latin typeface="Meiryo UI" pitchFamily="50" charset="-128"/>
                <a:ea typeface="Meiryo UI" pitchFamily="50" charset="-128"/>
                <a:cs typeface="Meiryo UI" pitchFamily="50" charset="-128"/>
              </a:rPr>
              <a:t>・</a:t>
            </a:r>
            <a:r>
              <a:rPr lang="ja-JP" altLang="en-US" dirty="0" smtClean="0">
                <a:latin typeface="Meiryo UI" pitchFamily="50" charset="-128"/>
                <a:ea typeface="Meiryo UI" pitchFamily="50" charset="-128"/>
                <a:cs typeface="Meiryo UI" pitchFamily="50" charset="-128"/>
              </a:rPr>
              <a:t>・すがた</a:t>
            </a:r>
            <a:r>
              <a:rPr lang="en-US" altLang="ja-JP" dirty="0" smtClean="0">
                <a:latin typeface="Meiryo UI" pitchFamily="50" charset="-128"/>
                <a:ea typeface="Meiryo UI" pitchFamily="50" charset="-128"/>
                <a:cs typeface="Meiryo UI" pitchFamily="50" charset="-128"/>
              </a:rPr>
              <a:t>-</a:t>
            </a:r>
            <a:r>
              <a:rPr lang="ja-JP" altLang="en-US" dirty="0">
                <a:latin typeface="Meiryo UI" pitchFamily="50" charset="-128"/>
                <a:ea typeface="Meiryo UI" pitchFamily="50" charset="-128"/>
                <a:cs typeface="Meiryo UI" pitchFamily="50" charset="-128"/>
              </a:rPr>
              <a:t>２９</a:t>
            </a:r>
            <a:endParaRPr lang="en-US" altLang="ja-JP" dirty="0">
              <a:latin typeface="Meiryo UI" pitchFamily="50" charset="-128"/>
              <a:ea typeface="Meiryo UI" pitchFamily="50" charset="-128"/>
              <a:cs typeface="Meiryo UI" pitchFamily="50" charset="-128"/>
            </a:endParaRPr>
          </a:p>
          <a:p>
            <a:pPr eaLnBrk="1" hangingPunct="1"/>
            <a:endParaRPr lang="en-US" altLang="ja-JP" dirty="0">
              <a:latin typeface="Meiryo UI" pitchFamily="50" charset="-128"/>
              <a:ea typeface="Meiryo UI" pitchFamily="50" charset="-128"/>
              <a:cs typeface="Meiryo UI" pitchFamily="50" charset="-128"/>
            </a:endParaRPr>
          </a:p>
          <a:p>
            <a:pPr eaLnBrk="1" hangingPunct="1"/>
            <a:r>
              <a:rPr lang="ja-JP" altLang="en-US" dirty="0">
                <a:latin typeface="Meiryo UI" pitchFamily="50" charset="-128"/>
                <a:ea typeface="Meiryo UI" pitchFamily="50" charset="-128"/>
                <a:cs typeface="Meiryo UI" pitchFamily="50" charset="-128"/>
              </a:rPr>
              <a:t>・　第六区（天王寺区・生野区・阿倍野区）・・・・・・・・・・・・・</a:t>
            </a:r>
            <a:r>
              <a:rPr lang="ja-JP" altLang="en-US" dirty="0" smtClean="0">
                <a:latin typeface="Meiryo UI" pitchFamily="50" charset="-128"/>
                <a:ea typeface="Meiryo UI" pitchFamily="50" charset="-128"/>
                <a:cs typeface="Meiryo UI" pitchFamily="50" charset="-128"/>
              </a:rPr>
              <a:t>・・</a:t>
            </a:r>
            <a:r>
              <a:rPr lang="ja-JP" altLang="en-US" dirty="0">
                <a:latin typeface="Meiryo UI" pitchFamily="50" charset="-128"/>
                <a:ea typeface="Meiryo UI" pitchFamily="50" charset="-128"/>
                <a:cs typeface="Meiryo UI" pitchFamily="50" charset="-128"/>
              </a:rPr>
              <a:t>・・・・・・</a:t>
            </a:r>
            <a:r>
              <a:rPr lang="ja-JP" altLang="en-US" dirty="0" smtClean="0">
                <a:latin typeface="Meiryo UI" pitchFamily="50" charset="-128"/>
                <a:ea typeface="Meiryo UI" pitchFamily="50" charset="-128"/>
                <a:cs typeface="Meiryo UI" pitchFamily="50" charset="-128"/>
              </a:rPr>
              <a:t>・・</a:t>
            </a:r>
            <a:r>
              <a:rPr lang="ja-JP" altLang="en-US" dirty="0">
                <a:latin typeface="Meiryo UI" pitchFamily="50" charset="-128"/>
                <a:ea typeface="Meiryo UI" pitchFamily="50" charset="-128"/>
                <a:cs typeface="Meiryo UI" pitchFamily="50" charset="-128"/>
              </a:rPr>
              <a:t>・</a:t>
            </a:r>
            <a:r>
              <a:rPr lang="ja-JP" altLang="en-US" dirty="0" smtClean="0">
                <a:latin typeface="Meiryo UI" pitchFamily="50" charset="-128"/>
                <a:ea typeface="Meiryo UI" pitchFamily="50" charset="-128"/>
                <a:cs typeface="Meiryo UI" pitchFamily="50" charset="-128"/>
              </a:rPr>
              <a:t>・すがた</a:t>
            </a:r>
            <a:r>
              <a:rPr lang="en-US" altLang="ja-JP" dirty="0" smtClean="0">
                <a:latin typeface="Meiryo UI" pitchFamily="50" charset="-128"/>
                <a:ea typeface="Meiryo UI" pitchFamily="50" charset="-128"/>
                <a:cs typeface="Meiryo UI" pitchFamily="50" charset="-128"/>
              </a:rPr>
              <a:t>-</a:t>
            </a:r>
            <a:r>
              <a:rPr lang="ja-JP" altLang="en-US" dirty="0">
                <a:latin typeface="Meiryo UI" pitchFamily="50" charset="-128"/>
                <a:ea typeface="Meiryo UI" pitchFamily="50" charset="-128"/>
                <a:cs typeface="Meiryo UI" pitchFamily="50" charset="-128"/>
              </a:rPr>
              <a:t>３５</a:t>
            </a:r>
            <a:endParaRPr lang="en-US" altLang="ja-JP" dirty="0">
              <a:latin typeface="Meiryo UI" pitchFamily="50" charset="-128"/>
              <a:ea typeface="Meiryo UI" pitchFamily="50" charset="-128"/>
              <a:cs typeface="Meiryo UI" pitchFamily="50" charset="-128"/>
            </a:endParaRPr>
          </a:p>
          <a:p>
            <a:pPr eaLnBrk="1" hangingPunct="1"/>
            <a:endParaRPr lang="en-US" altLang="ja-JP" dirty="0">
              <a:latin typeface="Meiryo UI" pitchFamily="50" charset="-128"/>
              <a:ea typeface="Meiryo UI" pitchFamily="50" charset="-128"/>
              <a:cs typeface="Meiryo UI" pitchFamily="50" charset="-128"/>
            </a:endParaRPr>
          </a:p>
          <a:p>
            <a:pPr eaLnBrk="1" hangingPunct="1"/>
            <a:r>
              <a:rPr lang="ja-JP" altLang="en-US" dirty="0">
                <a:latin typeface="Meiryo UI" pitchFamily="50" charset="-128"/>
                <a:ea typeface="Meiryo UI" pitchFamily="50" charset="-128"/>
                <a:cs typeface="Meiryo UI" pitchFamily="50" charset="-128"/>
              </a:rPr>
              <a:t>・　第七区（住之江</a:t>
            </a:r>
            <a:r>
              <a:rPr lang="ja-JP" altLang="ja-JP" dirty="0">
                <a:latin typeface="Meiryo UI" pitchFamily="50" charset="-128"/>
                <a:ea typeface="Meiryo UI" pitchFamily="50" charset="-128"/>
                <a:cs typeface="Meiryo UI" pitchFamily="50" charset="-128"/>
              </a:rPr>
              <a:t>区・</a:t>
            </a:r>
            <a:r>
              <a:rPr lang="ja-JP" altLang="en-US" dirty="0">
                <a:latin typeface="Meiryo UI" pitchFamily="50" charset="-128"/>
                <a:ea typeface="Meiryo UI" pitchFamily="50" charset="-128"/>
                <a:cs typeface="Meiryo UI" pitchFamily="50" charset="-128"/>
              </a:rPr>
              <a:t>住吉</a:t>
            </a:r>
            <a:r>
              <a:rPr lang="ja-JP" altLang="ja-JP" dirty="0">
                <a:latin typeface="Meiryo UI" pitchFamily="50" charset="-128"/>
                <a:ea typeface="Meiryo UI" pitchFamily="50" charset="-128"/>
                <a:cs typeface="Meiryo UI" pitchFamily="50" charset="-128"/>
              </a:rPr>
              <a:t>区・</a:t>
            </a:r>
            <a:r>
              <a:rPr lang="ja-JP" altLang="en-US" dirty="0">
                <a:latin typeface="Meiryo UI" pitchFamily="50" charset="-128"/>
                <a:ea typeface="Meiryo UI" pitchFamily="50" charset="-128"/>
                <a:cs typeface="Meiryo UI" pitchFamily="50" charset="-128"/>
              </a:rPr>
              <a:t>西成</a:t>
            </a:r>
            <a:r>
              <a:rPr lang="ja-JP" altLang="ja-JP" dirty="0">
                <a:latin typeface="Meiryo UI" pitchFamily="50" charset="-128"/>
                <a:ea typeface="Meiryo UI" pitchFamily="50" charset="-128"/>
                <a:cs typeface="Meiryo UI" pitchFamily="50" charset="-128"/>
              </a:rPr>
              <a:t>区</a:t>
            </a:r>
            <a:r>
              <a:rPr lang="ja-JP" altLang="en-US" dirty="0">
                <a:latin typeface="Meiryo UI" pitchFamily="50" charset="-128"/>
                <a:ea typeface="Meiryo UI" pitchFamily="50" charset="-128"/>
                <a:cs typeface="Meiryo UI" pitchFamily="50" charset="-128"/>
              </a:rPr>
              <a:t>）・・・・・・・・・・・・</a:t>
            </a:r>
            <a:r>
              <a:rPr lang="ja-JP" altLang="en-US" dirty="0" smtClean="0">
                <a:latin typeface="Meiryo UI" pitchFamily="50" charset="-128"/>
                <a:ea typeface="Meiryo UI" pitchFamily="50" charset="-128"/>
                <a:cs typeface="Meiryo UI" pitchFamily="50" charset="-128"/>
              </a:rPr>
              <a:t>・・</a:t>
            </a:r>
            <a:r>
              <a:rPr lang="ja-JP" altLang="en-US" dirty="0">
                <a:latin typeface="Meiryo UI" pitchFamily="50" charset="-128"/>
                <a:ea typeface="Meiryo UI" pitchFamily="50" charset="-128"/>
                <a:cs typeface="Meiryo UI" pitchFamily="50" charset="-128"/>
              </a:rPr>
              <a:t>・・・・・・・・・</a:t>
            </a:r>
            <a:r>
              <a:rPr lang="ja-JP" altLang="en-US" dirty="0" smtClean="0">
                <a:latin typeface="Meiryo UI" pitchFamily="50" charset="-128"/>
                <a:ea typeface="Meiryo UI" pitchFamily="50" charset="-128"/>
                <a:cs typeface="Meiryo UI" pitchFamily="50" charset="-128"/>
              </a:rPr>
              <a:t>・・</a:t>
            </a:r>
            <a:r>
              <a:rPr lang="ja-JP" altLang="en-US" dirty="0">
                <a:latin typeface="Meiryo UI" pitchFamily="50" charset="-128"/>
                <a:ea typeface="Meiryo UI" pitchFamily="50" charset="-128"/>
                <a:cs typeface="Meiryo UI" pitchFamily="50" charset="-128"/>
              </a:rPr>
              <a:t>・</a:t>
            </a:r>
            <a:r>
              <a:rPr lang="ja-JP" altLang="en-US" dirty="0" smtClean="0">
                <a:latin typeface="Meiryo UI" pitchFamily="50" charset="-128"/>
                <a:ea typeface="Meiryo UI" pitchFamily="50" charset="-128"/>
                <a:cs typeface="Meiryo UI" pitchFamily="50" charset="-128"/>
              </a:rPr>
              <a:t>・すがた</a:t>
            </a:r>
            <a:r>
              <a:rPr lang="en-US" altLang="ja-JP" dirty="0" smtClean="0">
                <a:latin typeface="Meiryo UI" pitchFamily="50" charset="-128"/>
                <a:ea typeface="Meiryo UI" pitchFamily="50" charset="-128"/>
                <a:cs typeface="Meiryo UI" pitchFamily="50" charset="-128"/>
              </a:rPr>
              <a:t>-</a:t>
            </a:r>
            <a:r>
              <a:rPr lang="ja-JP" altLang="en-US" dirty="0">
                <a:latin typeface="Meiryo UI" pitchFamily="50" charset="-128"/>
                <a:ea typeface="Meiryo UI" pitchFamily="50" charset="-128"/>
                <a:cs typeface="Meiryo UI" pitchFamily="50" charset="-128"/>
              </a:rPr>
              <a:t>４１</a:t>
            </a:r>
            <a:endParaRPr lang="en-US" altLang="ja-JP" dirty="0">
              <a:latin typeface="Meiryo UI" pitchFamily="50" charset="-128"/>
              <a:ea typeface="Meiryo UI" pitchFamily="50" charset="-128"/>
              <a:cs typeface="Meiryo UI" pitchFamily="50" charset="-128"/>
            </a:endParaRPr>
          </a:p>
          <a:p>
            <a:pPr eaLnBrk="1" hangingPunct="1"/>
            <a:endParaRPr lang="en-US" altLang="ja-JP" dirty="0">
              <a:latin typeface="Meiryo UI" pitchFamily="50" charset="-128"/>
              <a:ea typeface="Meiryo UI" pitchFamily="50" charset="-128"/>
              <a:cs typeface="Meiryo UI" pitchFamily="50" charset="-128"/>
            </a:endParaRPr>
          </a:p>
          <a:p>
            <a:pPr eaLnBrk="1" hangingPunct="1"/>
            <a:r>
              <a:rPr lang="ja-JP" altLang="en-US" dirty="0">
                <a:latin typeface="Meiryo UI" pitchFamily="50" charset="-128"/>
                <a:ea typeface="Meiryo UI" pitchFamily="50" charset="-128"/>
                <a:cs typeface="Meiryo UI" pitchFamily="50" charset="-128"/>
              </a:rPr>
              <a:t>・　第八区（東住吉区・平野区）・・・・・・・・・・・・・・・・</a:t>
            </a:r>
            <a:r>
              <a:rPr lang="ja-JP" altLang="en-US" dirty="0" smtClean="0">
                <a:latin typeface="Meiryo UI" pitchFamily="50" charset="-128"/>
                <a:ea typeface="Meiryo UI" pitchFamily="50" charset="-128"/>
                <a:cs typeface="Meiryo UI" pitchFamily="50" charset="-128"/>
              </a:rPr>
              <a:t>・・</a:t>
            </a:r>
            <a:r>
              <a:rPr lang="ja-JP" altLang="en-US" dirty="0">
                <a:latin typeface="Meiryo UI" pitchFamily="50" charset="-128"/>
                <a:ea typeface="Meiryo UI" pitchFamily="50" charset="-128"/>
                <a:cs typeface="Meiryo UI" pitchFamily="50" charset="-128"/>
              </a:rPr>
              <a:t>・・・・・・・・・・・</a:t>
            </a:r>
            <a:r>
              <a:rPr lang="ja-JP" altLang="en-US" dirty="0" smtClean="0">
                <a:latin typeface="Meiryo UI" pitchFamily="50" charset="-128"/>
                <a:ea typeface="Meiryo UI" pitchFamily="50" charset="-128"/>
                <a:cs typeface="Meiryo UI" pitchFamily="50" charset="-128"/>
              </a:rPr>
              <a:t>・・</a:t>
            </a:r>
            <a:r>
              <a:rPr lang="ja-JP" altLang="en-US" dirty="0">
                <a:latin typeface="Meiryo UI" pitchFamily="50" charset="-128"/>
                <a:ea typeface="Meiryo UI" pitchFamily="50" charset="-128"/>
                <a:cs typeface="Meiryo UI" pitchFamily="50" charset="-128"/>
              </a:rPr>
              <a:t>・・</a:t>
            </a:r>
            <a:r>
              <a:rPr lang="ja-JP" altLang="en-US" dirty="0" smtClean="0">
                <a:latin typeface="Meiryo UI" pitchFamily="50" charset="-128"/>
                <a:ea typeface="Meiryo UI" pitchFamily="50" charset="-128"/>
                <a:cs typeface="Meiryo UI" pitchFamily="50" charset="-128"/>
              </a:rPr>
              <a:t>・すがた</a:t>
            </a:r>
            <a:r>
              <a:rPr lang="en-US" altLang="ja-JP" dirty="0" smtClean="0">
                <a:latin typeface="Meiryo UI" pitchFamily="50" charset="-128"/>
                <a:ea typeface="Meiryo UI" pitchFamily="50" charset="-128"/>
                <a:cs typeface="Meiryo UI" pitchFamily="50" charset="-128"/>
              </a:rPr>
              <a:t>-</a:t>
            </a:r>
            <a:r>
              <a:rPr lang="ja-JP" altLang="en-US" dirty="0">
                <a:latin typeface="Meiryo UI" pitchFamily="50" charset="-128"/>
                <a:ea typeface="Meiryo UI" pitchFamily="50" charset="-128"/>
                <a:cs typeface="Meiryo UI" pitchFamily="50" charset="-128"/>
              </a:rPr>
              <a:t>４７</a:t>
            </a:r>
          </a:p>
          <a:p>
            <a:pPr eaLnBrk="1" hangingPunct="1"/>
            <a:endParaRPr lang="ja-JP" altLang="en-US" dirty="0">
              <a:latin typeface="Meiryo UI" pitchFamily="50" charset="-128"/>
              <a:ea typeface="Meiryo UI" pitchFamily="50" charset="-128"/>
              <a:cs typeface="Meiryo UI" pitchFamily="50" charset="-128"/>
            </a:endParaRPr>
          </a:p>
        </p:txBody>
      </p:sp>
      <p:sp>
        <p:nvSpPr>
          <p:cNvPr id="3075" name="Text Box 3"/>
          <p:cNvSpPr txBox="1">
            <a:spLocks noChangeArrowheads="1"/>
          </p:cNvSpPr>
          <p:nvPr/>
        </p:nvSpPr>
        <p:spPr bwMode="auto">
          <a:xfrm>
            <a:off x="323850" y="355214"/>
            <a:ext cx="8467725" cy="584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lgn="ctr">
                <a:solidFill>
                  <a:srgbClr val="000000"/>
                </a:solidFill>
                <a:miter lim="800000"/>
                <a:headEnd/>
                <a:tailEnd/>
              </a14:hiddenLine>
            </a:ext>
          </a:extLst>
        </p:spPr>
        <p:txBody>
          <a:bodyPr>
            <a:spAutoFit/>
          </a:bodyP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algn="ctr" eaLnBrk="1" hangingPunct="1">
              <a:spcBef>
                <a:spcPct val="50000"/>
              </a:spcBef>
            </a:pPr>
            <a:r>
              <a:rPr lang="ja-JP" altLang="en-US" sz="3200" dirty="0">
                <a:latin typeface="Calibri" pitchFamily="34" charset="0"/>
              </a:rPr>
              <a:t>目　　　次</a:t>
            </a:r>
          </a:p>
        </p:txBody>
      </p:sp>
    </p:spTree>
  </p:cSld>
  <p:clrMapOvr>
    <a:masterClrMapping/>
  </p:clrMapOvr>
  <p:timing>
    <p:tnLst>
      <p:par>
        <p:cTn id="1" dur="indefinite" restart="never" nodeType="tmRoot"/>
      </p:par>
    </p:tnLst>
  </p:timing>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 name="Rectangle 179"/>
          <p:cNvSpPr>
            <a:spLocks noChangeArrowheads="1"/>
          </p:cNvSpPr>
          <p:nvPr/>
        </p:nvSpPr>
        <p:spPr bwMode="auto">
          <a:xfrm>
            <a:off x="0" y="0"/>
            <a:ext cx="9144000" cy="360000"/>
          </a:xfrm>
          <a:prstGeom prst="rect">
            <a:avLst/>
          </a:prstGeom>
          <a:gradFill rotWithShape="1">
            <a:gsLst>
              <a:gs pos="0">
                <a:srgbClr val="E6B9B8"/>
              </a:gs>
              <a:gs pos="50000">
                <a:schemeClr val="bg1"/>
              </a:gs>
              <a:gs pos="100000">
                <a:srgbClr val="E6B9B8"/>
              </a:gs>
            </a:gsLst>
            <a:lin ang="5400000" scaled="1"/>
          </a:gradFill>
          <a:ln w="9525">
            <a:noFill/>
            <a:miter lim="800000"/>
            <a:headEnd/>
            <a:tailEnd/>
          </a:ln>
          <a:effectLst/>
        </p:spPr>
        <p:txBody>
          <a:bodyPr anchor="ctr"/>
          <a:lstStyle/>
          <a:p>
            <a:pPr algn="ctr">
              <a:defRPr/>
            </a:pPr>
            <a:r>
              <a:rPr lang="ja-JP" altLang="en-US" sz="2000" b="1" dirty="0">
                <a:latin typeface="Meiryo UI" panose="020B0604030504040204" pitchFamily="50" charset="-128"/>
                <a:ea typeface="Meiryo UI" panose="020B0604030504040204" pitchFamily="50" charset="-128"/>
                <a:cs typeface="Meiryo UI" panose="020B0604030504040204" pitchFamily="50" charset="-128"/>
              </a:rPr>
              <a:t>総合区の特徴</a:t>
            </a:r>
            <a:r>
              <a:rPr lang="ja-JP" altLang="en-US" sz="2000" b="1" dirty="0">
                <a:latin typeface="Arial" pitchFamily="34" charset="0"/>
                <a:ea typeface="ＭＳ Ｐゴシック" pitchFamily="50" charset="-128"/>
              </a:rPr>
              <a:t>　　　</a:t>
            </a:r>
            <a:endParaRPr lang="ja-JP" altLang="en-US" sz="1200" b="1" dirty="0">
              <a:latin typeface="Arial" pitchFamily="34" charset="0"/>
              <a:ea typeface="ＭＳ Ｐゴシック" pitchFamily="50" charset="-128"/>
            </a:endParaRPr>
          </a:p>
        </p:txBody>
      </p:sp>
      <p:graphicFrame>
        <p:nvGraphicFramePr>
          <p:cNvPr id="41" name="表 40"/>
          <p:cNvGraphicFramePr>
            <a:graphicFrameLocks noGrp="1"/>
          </p:cNvGraphicFramePr>
          <p:nvPr/>
        </p:nvGraphicFramePr>
        <p:xfrm>
          <a:off x="4140200" y="593725"/>
          <a:ext cx="4962525" cy="5739072"/>
        </p:xfrm>
        <a:graphic>
          <a:graphicData uri="http://schemas.openxmlformats.org/drawingml/2006/table">
            <a:tbl>
              <a:tblPr firstRow="1" bandRow="1">
                <a:tableStyleId>{5C22544A-7EE6-4342-B048-85BDC9FD1C3A}</a:tableStyleId>
              </a:tblPr>
              <a:tblGrid>
                <a:gridCol w="4962525"/>
              </a:tblGrid>
              <a:tr h="298644">
                <a:tc>
                  <a:txBody>
                    <a:bodyPr/>
                    <a:lstStyle/>
                    <a:p>
                      <a:r>
                        <a:rPr kumimoji="1" lang="ja-JP" altLang="en-US" sz="1200" b="0" dirty="0" smtClean="0">
                          <a:solidFill>
                            <a:schemeClr val="bg1"/>
                          </a:solidFill>
                          <a:latin typeface="HGP創英角ｺﾞｼｯｸUB" pitchFamily="50" charset="-128"/>
                          <a:ea typeface="HGP創英角ｺﾞｼｯｸUB" pitchFamily="50" charset="-128"/>
                        </a:rPr>
                        <a:t>第一区</a:t>
                      </a:r>
                      <a:r>
                        <a:rPr kumimoji="1" lang="ja-JP" altLang="en-US" sz="1200" dirty="0" smtClean="0">
                          <a:solidFill>
                            <a:schemeClr val="bg1"/>
                          </a:solidFill>
                          <a:latin typeface="HGP創英角ｺﾞｼｯｸUB" pitchFamily="50" charset="-128"/>
                          <a:ea typeface="HGP創英角ｺﾞｼｯｸUB" pitchFamily="50" charset="-128"/>
                        </a:rPr>
                        <a:t>　</a:t>
                      </a:r>
                      <a:r>
                        <a:rPr lang="ja-JP" altLang="en-US" sz="1200" dirty="0" smtClean="0">
                          <a:solidFill>
                            <a:schemeClr val="bg1"/>
                          </a:solidFill>
                          <a:latin typeface="HGP創英角ｺﾞｼｯｸUB" pitchFamily="50" charset="-128"/>
                          <a:ea typeface="HGP創英角ｺﾞｼｯｸUB" pitchFamily="50" charset="-128"/>
                          <a:cs typeface="Meiryo UI" pitchFamily="50" charset="-128"/>
                        </a:rPr>
                        <a:t>淀川区・東淀川区</a:t>
                      </a:r>
                      <a:endParaRPr kumimoji="1" lang="ja-JP" altLang="en-US" sz="1200" dirty="0">
                        <a:solidFill>
                          <a:schemeClr val="bg1"/>
                        </a:solidFill>
                        <a:latin typeface="HGP創英角ｺﾞｼｯｸUB" pitchFamily="50" charset="-128"/>
                        <a:ea typeface="HGP創英角ｺﾞｼｯｸUB" pitchFamily="50" charset="-128"/>
                      </a:endParaRPr>
                    </a:p>
                  </a:txBody>
                  <a:tcPr marL="91453" marR="91453" marT="45717" marB="45717">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1">
                        <a:lumMod val="75000"/>
                      </a:schemeClr>
                    </a:solidFill>
                  </a:tcPr>
                </a:tc>
              </a:tr>
              <a:tr h="426689">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lang="ja-JP" altLang="en-US" sz="1100" dirty="0" smtClean="0">
                          <a:solidFill>
                            <a:srgbClr val="000000"/>
                          </a:solidFill>
                          <a:latin typeface="HGP創英角ｺﾞｼｯｸUB" pitchFamily="50" charset="-128"/>
                          <a:ea typeface="HGP創英角ｺﾞｼｯｸUB" pitchFamily="50" charset="-128"/>
                        </a:rPr>
                        <a:t>事業所あたりの工業出荷額が多い一方、都心の中に位置する緑豊かな水辺空間である淀川河川敷を有する住宅エリア</a:t>
                      </a:r>
                      <a:endParaRPr kumimoji="1" lang="ja-JP" altLang="en-US" sz="1100" b="0" i="0" u="none" strike="noStrike" cap="none" normalizeH="0" baseline="0" dirty="0" smtClean="0">
                        <a:ln>
                          <a:noFill/>
                        </a:ln>
                        <a:solidFill>
                          <a:schemeClr val="tx1"/>
                        </a:solidFill>
                        <a:effectLst/>
                        <a:latin typeface="HG丸ｺﾞｼｯｸM-PRO" pitchFamily="50" charset="-128"/>
                        <a:ea typeface="HG丸ｺﾞｼｯｸM-PRO" pitchFamily="50" charset="-128"/>
                      </a:endParaRPr>
                    </a:p>
                  </a:txBody>
                  <a:tcPr marL="91453" marR="91453" marT="45717" marB="45717">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r>
              <a:tr h="298644">
                <a:tc>
                  <a:txBody>
                    <a:bodyPr/>
                    <a:lstStyle/>
                    <a:p>
                      <a:r>
                        <a:rPr kumimoji="1" lang="ja-JP" altLang="en-US" sz="1200" b="0" dirty="0" smtClean="0">
                          <a:solidFill>
                            <a:schemeClr val="bg1"/>
                          </a:solidFill>
                          <a:latin typeface="HGP創英角ｺﾞｼｯｸUB" pitchFamily="50" charset="-128"/>
                          <a:ea typeface="HGP創英角ｺﾞｼｯｸUB" pitchFamily="50" charset="-128"/>
                        </a:rPr>
                        <a:t>第二区　</a:t>
                      </a:r>
                      <a:r>
                        <a:rPr lang="ja-JP" altLang="en-US" sz="1200" dirty="0" smtClean="0">
                          <a:solidFill>
                            <a:schemeClr val="bg1"/>
                          </a:solidFill>
                          <a:latin typeface="HGP創英角ｺﾞｼｯｸUB" pitchFamily="50" charset="-128"/>
                          <a:ea typeface="HGP創英角ｺﾞｼｯｸUB" pitchFamily="50" charset="-128"/>
                          <a:cs typeface="Meiryo UI" pitchFamily="50" charset="-128"/>
                        </a:rPr>
                        <a:t>北区・都島区・旭区</a:t>
                      </a:r>
                      <a:endParaRPr kumimoji="1" lang="ja-JP" altLang="en-US" sz="1200" b="0" dirty="0">
                        <a:solidFill>
                          <a:schemeClr val="bg1"/>
                        </a:solidFill>
                        <a:latin typeface="HGP創英角ｺﾞｼｯｸUB" pitchFamily="50" charset="-128"/>
                        <a:ea typeface="HGP創英角ｺﾞｼｯｸUB" pitchFamily="50" charset="-128"/>
                      </a:endParaRPr>
                    </a:p>
                  </a:txBody>
                  <a:tcPr marL="91453" marR="91453" marT="45717" marB="45717">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1">
                        <a:lumMod val="75000"/>
                      </a:schemeClr>
                    </a:solidFill>
                  </a:tcPr>
                </a:tc>
              </a:tr>
              <a:tr h="426689">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lang="ja-JP" altLang="en-US" sz="1100" dirty="0" smtClean="0">
                          <a:solidFill>
                            <a:srgbClr val="000000"/>
                          </a:solidFill>
                          <a:latin typeface="HGP創英角ｺﾞｼｯｸUB" pitchFamily="50" charset="-128"/>
                          <a:ea typeface="HGP創英角ｺﾞｼｯｸUB" pitchFamily="50" charset="-128"/>
                        </a:rPr>
                        <a:t>西日本最大の地下街、大川・中之島エリアの歴史的建造物などの文化集客施設、毛馬桜之宮公園、城北菖蒲園を有し、都市基盤が充実するビジネス・商業エリア</a:t>
                      </a:r>
                      <a:endParaRPr kumimoji="1" lang="ja-JP" altLang="en-US" sz="1100" b="0" i="0" u="none" strike="noStrike" cap="none" normalizeH="0" baseline="0" dirty="0" smtClean="0">
                        <a:ln>
                          <a:noFill/>
                        </a:ln>
                        <a:solidFill>
                          <a:schemeClr val="tx1"/>
                        </a:solidFill>
                        <a:effectLst/>
                        <a:latin typeface="HG丸ｺﾞｼｯｸM-PRO" pitchFamily="50" charset="-128"/>
                        <a:ea typeface="HG丸ｺﾞｼｯｸM-PRO" pitchFamily="50" charset="-128"/>
                      </a:endParaRPr>
                    </a:p>
                  </a:txBody>
                  <a:tcPr marL="91453" marR="91453" marT="45717" marB="45717">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r>
              <a:tr h="298644">
                <a:tc>
                  <a:txBody>
                    <a:bodyPr/>
                    <a:lstStyle/>
                    <a:p>
                      <a:r>
                        <a:rPr kumimoji="1" lang="ja-JP" altLang="en-US" sz="1200" b="0" dirty="0" smtClean="0">
                          <a:solidFill>
                            <a:schemeClr val="bg1"/>
                          </a:solidFill>
                          <a:latin typeface="HGP創英角ｺﾞｼｯｸUB" pitchFamily="50" charset="-128"/>
                          <a:ea typeface="HGP創英角ｺﾞｼｯｸUB" pitchFamily="50" charset="-128"/>
                        </a:rPr>
                        <a:t>第三区</a:t>
                      </a:r>
                      <a:r>
                        <a:rPr kumimoji="1" lang="ja-JP" altLang="en-US" sz="1200" dirty="0" smtClean="0">
                          <a:solidFill>
                            <a:schemeClr val="bg1"/>
                          </a:solidFill>
                          <a:latin typeface="HGP創英角ｺﾞｼｯｸUB" pitchFamily="50" charset="-128"/>
                          <a:ea typeface="HGP創英角ｺﾞｼｯｸUB" pitchFamily="50" charset="-128"/>
                        </a:rPr>
                        <a:t>　</a:t>
                      </a:r>
                      <a:r>
                        <a:rPr kumimoji="1" lang="ja-JP" altLang="en-US" sz="1200" b="0" dirty="0" smtClean="0">
                          <a:solidFill>
                            <a:schemeClr val="bg1"/>
                          </a:solidFill>
                          <a:latin typeface="HGP創英角ｺﾞｼｯｸUB" pitchFamily="50" charset="-128"/>
                          <a:ea typeface="HGP創英角ｺﾞｼｯｸUB" pitchFamily="50" charset="-128"/>
                        </a:rPr>
                        <a:t>福島区・此花区・港区・西淀川区</a:t>
                      </a:r>
                      <a:r>
                        <a:rPr lang="ja-JP" altLang="en-US" sz="1200" dirty="0" smtClean="0">
                          <a:solidFill>
                            <a:prstClr val="black"/>
                          </a:solidFill>
                          <a:latin typeface="Meiryo UI" pitchFamily="50" charset="-128"/>
                          <a:ea typeface="Meiryo UI" pitchFamily="50" charset="-128"/>
                          <a:cs typeface="Meiryo UI" pitchFamily="50" charset="-128"/>
                        </a:rPr>
                        <a:t>　</a:t>
                      </a:r>
                      <a:endParaRPr kumimoji="1" lang="ja-JP" altLang="en-US" sz="1200" dirty="0">
                        <a:solidFill>
                          <a:schemeClr val="tx1"/>
                        </a:solidFill>
                      </a:endParaRPr>
                    </a:p>
                  </a:txBody>
                  <a:tcPr marL="91453" marR="91453" marT="45717" marB="45717">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1">
                        <a:lumMod val="75000"/>
                      </a:schemeClr>
                    </a:solidFill>
                  </a:tcPr>
                </a:tc>
              </a:tr>
              <a:tr h="460214">
                <a:tc>
                  <a:txBody>
                    <a:bodyPr/>
                    <a:lstStyle/>
                    <a:p>
                      <a:pPr marL="0" marR="0" lvl="0" indent="0" algn="l" defTabSz="914400" rtl="0" eaLnBrk="1" fontAlgn="base" latinLnBrk="0" hangingPunct="1">
                        <a:lnSpc>
                          <a:spcPct val="100000"/>
                        </a:lnSpc>
                        <a:spcBef>
                          <a:spcPct val="20000"/>
                        </a:spcBef>
                        <a:spcAft>
                          <a:spcPct val="0"/>
                        </a:spcAft>
                        <a:buClrTx/>
                        <a:buSzTx/>
                        <a:buFontTx/>
                        <a:buNone/>
                        <a:tabLst/>
                        <a:defRPr/>
                      </a:pPr>
                      <a:r>
                        <a:rPr lang="en-US" altLang="ja-JP" sz="1100" dirty="0" smtClean="0">
                          <a:latin typeface="HGP創英角ｺﾞｼｯｸUB" pitchFamily="50" charset="-128"/>
                          <a:ea typeface="HGP創英角ｺﾞｼｯｸUB" pitchFamily="50" charset="-128"/>
                        </a:rPr>
                        <a:t>USJ</a:t>
                      </a:r>
                      <a:r>
                        <a:rPr lang="ja-JP" altLang="en-US" sz="1100" dirty="0" err="1" smtClean="0">
                          <a:latin typeface="HGP創英角ｺﾞｼｯｸUB" pitchFamily="50" charset="-128"/>
                          <a:ea typeface="HGP創英角ｺﾞｼｯｸUB" pitchFamily="50" charset="-128"/>
                        </a:rPr>
                        <a:t>、</a:t>
                      </a:r>
                      <a:r>
                        <a:rPr lang="ja-JP" altLang="ja-JP" sz="1100" dirty="0" smtClean="0">
                          <a:latin typeface="HGP創英角ｺﾞｼｯｸUB" pitchFamily="50" charset="-128"/>
                          <a:ea typeface="HGP創英角ｺﾞｼｯｸUB" pitchFamily="50" charset="-128"/>
                        </a:rPr>
                        <a:t>海遊館</a:t>
                      </a:r>
                      <a:r>
                        <a:rPr lang="ja-JP" altLang="en-US" sz="1100" dirty="0" smtClean="0">
                          <a:latin typeface="HGP創英角ｺﾞｼｯｸUB" pitchFamily="50" charset="-128"/>
                          <a:ea typeface="HGP創英角ｺﾞｼｯｸUB" pitchFamily="50" charset="-128"/>
                        </a:rPr>
                        <a:t>等の</a:t>
                      </a:r>
                      <a:r>
                        <a:rPr lang="ja-JP" altLang="ja-JP" sz="1100" dirty="0" smtClean="0">
                          <a:latin typeface="HGP創英角ｺﾞｼｯｸUB" pitchFamily="50" charset="-128"/>
                          <a:ea typeface="HGP創英角ｺﾞｼｯｸUB" pitchFamily="50" charset="-128"/>
                        </a:rPr>
                        <a:t>集客施設</a:t>
                      </a:r>
                      <a:r>
                        <a:rPr lang="ja-JP" altLang="en-US" sz="1100" dirty="0" smtClean="0">
                          <a:latin typeface="HGP創英角ｺﾞｼｯｸUB" pitchFamily="50" charset="-128"/>
                          <a:ea typeface="HGP創英角ｺﾞｼｯｸUB" pitchFamily="50" charset="-128"/>
                        </a:rPr>
                        <a:t>のほか、福島地区やほたるまちなどの商業地を有する</a:t>
                      </a:r>
                      <a:endParaRPr lang="en-US" altLang="ja-JP" sz="1100" dirty="0" smtClean="0">
                        <a:latin typeface="HGP創英角ｺﾞｼｯｸUB" pitchFamily="50" charset="-128"/>
                        <a:ea typeface="HGP創英角ｺﾞｼｯｸUB" pitchFamily="50" charset="-128"/>
                      </a:endParaRPr>
                    </a:p>
                    <a:p>
                      <a:pPr marL="0" marR="0" lvl="0" indent="0" algn="l" defTabSz="914400" rtl="0" eaLnBrk="1" fontAlgn="base" latinLnBrk="0" hangingPunct="1">
                        <a:lnSpc>
                          <a:spcPct val="100000"/>
                        </a:lnSpc>
                        <a:spcBef>
                          <a:spcPct val="20000"/>
                        </a:spcBef>
                        <a:spcAft>
                          <a:spcPct val="0"/>
                        </a:spcAft>
                        <a:buClrTx/>
                        <a:buSzTx/>
                        <a:buFontTx/>
                        <a:buNone/>
                        <a:tabLst/>
                        <a:defRPr/>
                      </a:pPr>
                      <a:r>
                        <a:rPr lang="ja-JP" altLang="ja-JP" sz="1100" dirty="0" smtClean="0">
                          <a:latin typeface="HGP創英角ｺﾞｼｯｸUB" pitchFamily="50" charset="-128"/>
                          <a:ea typeface="HGP創英角ｺﾞｼｯｸUB" pitchFamily="50" charset="-128"/>
                        </a:rPr>
                        <a:t>工業従業者が多く、工業出荷額</a:t>
                      </a:r>
                      <a:r>
                        <a:rPr lang="ja-JP" altLang="en-US" sz="1100" dirty="0" smtClean="0">
                          <a:latin typeface="HGP創英角ｺﾞｼｯｸUB" pitchFamily="50" charset="-128"/>
                          <a:ea typeface="HGP創英角ｺﾞｼｯｸUB" pitchFamily="50" charset="-128"/>
                        </a:rPr>
                        <a:t>や</a:t>
                      </a:r>
                      <a:r>
                        <a:rPr lang="ja-JP" altLang="ja-JP" sz="1100" dirty="0" smtClean="0">
                          <a:latin typeface="HGP創英角ｺﾞｼｯｸUB" pitchFamily="50" charset="-128"/>
                          <a:ea typeface="HGP創英角ｺﾞｼｯｸUB" pitchFamily="50" charset="-128"/>
                        </a:rPr>
                        <a:t>工業地域割合が</a:t>
                      </a:r>
                      <a:r>
                        <a:rPr lang="ja-JP" altLang="en-US" sz="1100" dirty="0" smtClean="0">
                          <a:latin typeface="HGP創英角ｺﾞｼｯｸUB" pitchFamily="50" charset="-128"/>
                          <a:ea typeface="HGP創英角ｺﾞｼｯｸUB" pitchFamily="50" charset="-128"/>
                        </a:rPr>
                        <a:t>大きい</a:t>
                      </a:r>
                      <a:r>
                        <a:rPr lang="ja-JP" altLang="ja-JP" sz="1100" dirty="0" smtClean="0">
                          <a:latin typeface="HGP創英角ｺﾞｼｯｸUB" pitchFamily="50" charset="-128"/>
                          <a:ea typeface="HGP創英角ｺﾞｼｯｸUB" pitchFamily="50" charset="-128"/>
                        </a:rPr>
                        <a:t>工業・港湾エリア</a:t>
                      </a:r>
                      <a:endParaRPr kumimoji="1" lang="ja-JP" altLang="ja-JP" sz="1100" kern="1200" dirty="0" smtClean="0">
                        <a:solidFill>
                          <a:schemeClr val="dk1"/>
                        </a:solidFill>
                        <a:latin typeface="HG丸ｺﾞｼｯｸM-PRO" pitchFamily="50" charset="-128"/>
                        <a:ea typeface="HG丸ｺﾞｼｯｸM-PRO" pitchFamily="50" charset="-128"/>
                        <a:cs typeface="+mn-cs"/>
                      </a:endParaRPr>
                    </a:p>
                  </a:txBody>
                  <a:tcPr marL="91453" marR="91453" marT="45717" marB="45717">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r>
              <a:tr h="298644">
                <a:tc>
                  <a:txBody>
                    <a:bodyPr/>
                    <a:lstStyle/>
                    <a:p>
                      <a:r>
                        <a:rPr kumimoji="1" lang="ja-JP" altLang="en-US" sz="1200" b="0" dirty="0" smtClean="0">
                          <a:solidFill>
                            <a:schemeClr val="bg1"/>
                          </a:solidFill>
                          <a:latin typeface="HGP創英角ｺﾞｼｯｸUB" pitchFamily="50" charset="-128"/>
                          <a:ea typeface="HGP創英角ｺﾞｼｯｸUB" pitchFamily="50" charset="-128"/>
                        </a:rPr>
                        <a:t>第四区</a:t>
                      </a:r>
                      <a:r>
                        <a:rPr kumimoji="1" lang="ja-JP" altLang="en-US" sz="1200" dirty="0" smtClean="0">
                          <a:solidFill>
                            <a:schemeClr val="bg1"/>
                          </a:solidFill>
                          <a:latin typeface="HGP創英角ｺﾞｼｯｸUB" pitchFamily="50" charset="-128"/>
                          <a:ea typeface="HGP創英角ｺﾞｼｯｸUB" pitchFamily="50" charset="-128"/>
                        </a:rPr>
                        <a:t>　</a:t>
                      </a:r>
                      <a:r>
                        <a:rPr lang="ja-JP" altLang="en-US" sz="1200" dirty="0" smtClean="0">
                          <a:solidFill>
                            <a:schemeClr val="bg1"/>
                          </a:solidFill>
                          <a:latin typeface="HGP創英角ｺﾞｼｯｸUB" pitchFamily="50" charset="-128"/>
                          <a:ea typeface="HGP創英角ｺﾞｼｯｸUB" pitchFamily="50" charset="-128"/>
                          <a:cs typeface="Meiryo UI" pitchFamily="50" charset="-128"/>
                        </a:rPr>
                        <a:t>東成区・城東区・鶴見区</a:t>
                      </a:r>
                      <a:endParaRPr kumimoji="1" lang="ja-JP" altLang="en-US" sz="1200" dirty="0">
                        <a:solidFill>
                          <a:schemeClr val="bg1"/>
                        </a:solidFill>
                        <a:latin typeface="HGP創英角ｺﾞｼｯｸUB" pitchFamily="50" charset="-128"/>
                        <a:ea typeface="HGP創英角ｺﾞｼｯｸUB" pitchFamily="50" charset="-128"/>
                      </a:endParaRPr>
                    </a:p>
                  </a:txBody>
                  <a:tcPr marL="91453" marR="91453" marT="45717" marB="45717">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1">
                        <a:lumMod val="75000"/>
                      </a:schemeClr>
                    </a:solidFill>
                  </a:tcPr>
                </a:tc>
              </a:tr>
              <a:tr h="426689">
                <a:tc>
                  <a:txBody>
                    <a:bodyPr/>
                    <a:lstStyle/>
                    <a:p>
                      <a:pPr marL="0" marR="0" lvl="0" indent="0" algn="l" defTabSz="914400" rtl="0" eaLnBrk="1" fontAlgn="base" latinLnBrk="0" hangingPunct="1">
                        <a:lnSpc>
                          <a:spcPct val="100000"/>
                        </a:lnSpc>
                        <a:spcBef>
                          <a:spcPct val="20000"/>
                        </a:spcBef>
                        <a:spcAft>
                          <a:spcPct val="0"/>
                        </a:spcAft>
                        <a:buClrTx/>
                        <a:buSzTx/>
                        <a:buFontTx/>
                        <a:buNone/>
                        <a:tabLst/>
                        <a:defRPr/>
                      </a:pPr>
                      <a:r>
                        <a:rPr lang="ja-JP" altLang="ja-JP" sz="1100" dirty="0" smtClean="0">
                          <a:latin typeface="HGP創英角ｺﾞｼｯｸUB" pitchFamily="50" charset="-128"/>
                          <a:ea typeface="HGP創英角ｺﾞｼｯｸUB" pitchFamily="50" charset="-128"/>
                        </a:rPr>
                        <a:t>大規模公園である鶴見緑地、城北川の親水空間、</a:t>
                      </a:r>
                      <a:r>
                        <a:rPr lang="ja-JP" altLang="en-US" sz="1100" dirty="0" smtClean="0">
                          <a:latin typeface="HGP創英角ｺﾞｼｯｸUB" pitchFamily="50" charset="-128"/>
                          <a:ea typeface="HGP創英角ｺﾞｼｯｸUB" pitchFamily="50" charset="-128"/>
                        </a:rPr>
                        <a:t>鶴橋・京橋地区等の商業地を</a:t>
                      </a:r>
                      <a:r>
                        <a:rPr lang="ja-JP" altLang="ja-JP" sz="1100" dirty="0" smtClean="0">
                          <a:latin typeface="HGP創英角ｺﾞｼｯｸUB" pitchFamily="50" charset="-128"/>
                          <a:ea typeface="HGP創英角ｺﾞｼｯｸUB" pitchFamily="50" charset="-128"/>
                        </a:rPr>
                        <a:t>有し、</a:t>
                      </a:r>
                      <a:r>
                        <a:rPr lang="ja-JP" altLang="en-US" sz="1100" dirty="0" smtClean="0">
                          <a:latin typeface="HGP創英角ｺﾞｼｯｸUB" pitchFamily="50" charset="-128"/>
                          <a:ea typeface="HGP創英角ｺﾞｼｯｸUB" pitchFamily="50" charset="-128"/>
                        </a:rPr>
                        <a:t>多くの</a:t>
                      </a:r>
                      <a:r>
                        <a:rPr lang="ja-JP" altLang="ja-JP" sz="1100" dirty="0" smtClean="0">
                          <a:latin typeface="HGP創英角ｺﾞｼｯｸUB" pitchFamily="50" charset="-128"/>
                          <a:ea typeface="HGP創英角ｺﾞｼｯｸUB" pitchFamily="50" charset="-128"/>
                        </a:rPr>
                        <a:t>子育て世帯</a:t>
                      </a:r>
                      <a:r>
                        <a:rPr lang="ja-JP" altLang="en-US" sz="1100" dirty="0" smtClean="0">
                          <a:latin typeface="HGP創英角ｺﾞｼｯｸUB" pitchFamily="50" charset="-128"/>
                          <a:ea typeface="HGP創英角ｺﾞｼｯｸUB" pitchFamily="50" charset="-128"/>
                        </a:rPr>
                        <a:t>が住む</a:t>
                      </a:r>
                      <a:r>
                        <a:rPr lang="ja-JP" altLang="ja-JP" sz="1100" dirty="0" smtClean="0">
                          <a:latin typeface="HGP創英角ｺﾞｼｯｸUB" pitchFamily="50" charset="-128"/>
                          <a:ea typeface="HGP創英角ｺﾞｼｯｸUB" pitchFamily="50" charset="-128"/>
                        </a:rPr>
                        <a:t>住宅エリア</a:t>
                      </a:r>
                      <a:endParaRPr kumimoji="1" lang="ja-JP" altLang="ja-JP" sz="1100" kern="1200" dirty="0" smtClean="0">
                        <a:solidFill>
                          <a:schemeClr val="dk1"/>
                        </a:solidFill>
                        <a:latin typeface="HG丸ｺﾞｼｯｸM-PRO" pitchFamily="50" charset="-128"/>
                        <a:ea typeface="HG丸ｺﾞｼｯｸM-PRO" pitchFamily="50" charset="-128"/>
                        <a:cs typeface="+mn-cs"/>
                      </a:endParaRPr>
                    </a:p>
                  </a:txBody>
                  <a:tcPr marL="91453" marR="91453" marT="45717" marB="45717">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r>
              <a:tr h="274300">
                <a:tc>
                  <a:txBody>
                    <a:bodyPr/>
                    <a:lstStyle/>
                    <a:p>
                      <a:r>
                        <a:rPr kumimoji="1" lang="ja-JP" altLang="en-US" sz="1200" b="0" dirty="0" smtClean="0">
                          <a:solidFill>
                            <a:schemeClr val="bg1"/>
                          </a:solidFill>
                          <a:latin typeface="HGP創英角ｺﾞｼｯｸUB" pitchFamily="50" charset="-128"/>
                          <a:ea typeface="HGP創英角ｺﾞｼｯｸUB" pitchFamily="50" charset="-128"/>
                        </a:rPr>
                        <a:t>第五区</a:t>
                      </a:r>
                      <a:r>
                        <a:rPr kumimoji="1" lang="ja-JP" altLang="en-US" sz="1200" dirty="0" smtClean="0">
                          <a:solidFill>
                            <a:schemeClr val="bg1"/>
                          </a:solidFill>
                          <a:latin typeface="HGP創英角ｺﾞｼｯｸUB" pitchFamily="50" charset="-128"/>
                          <a:ea typeface="HGP創英角ｺﾞｼｯｸUB" pitchFamily="50" charset="-128"/>
                        </a:rPr>
                        <a:t>　</a:t>
                      </a:r>
                      <a:r>
                        <a:rPr lang="ja-JP" altLang="en-US" sz="1200" dirty="0" smtClean="0">
                          <a:solidFill>
                            <a:schemeClr val="bg1"/>
                          </a:solidFill>
                          <a:latin typeface="HGP創英角ｺﾞｼｯｸUB" pitchFamily="50" charset="-128"/>
                          <a:ea typeface="HGP創英角ｺﾞｼｯｸUB" pitchFamily="50" charset="-128"/>
                          <a:cs typeface="Meiryo UI" pitchFamily="50" charset="-128"/>
                        </a:rPr>
                        <a:t>中央区・西区・大正区・浪速区</a:t>
                      </a:r>
                      <a:endParaRPr kumimoji="1" lang="ja-JP" altLang="en-US" sz="1200" dirty="0">
                        <a:solidFill>
                          <a:schemeClr val="bg1"/>
                        </a:solidFill>
                        <a:latin typeface="HGP創英角ｺﾞｼｯｸUB" pitchFamily="50" charset="-128"/>
                        <a:ea typeface="HGP創英角ｺﾞｼｯｸUB" pitchFamily="50" charset="-128"/>
                      </a:endParaRPr>
                    </a:p>
                  </a:txBody>
                  <a:tcPr marL="91453" marR="91453" marT="45717" marB="45717">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1">
                        <a:lumMod val="75000"/>
                      </a:schemeClr>
                    </a:solidFill>
                  </a:tcPr>
                </a:tc>
              </a:tr>
              <a:tr h="426689">
                <a:tc>
                  <a:txBody>
                    <a:bodyPr/>
                    <a:lstStyle/>
                    <a:p>
                      <a:r>
                        <a:rPr lang="ja-JP" altLang="en-US" sz="1100" dirty="0" smtClean="0">
                          <a:solidFill>
                            <a:srgbClr val="000000"/>
                          </a:solidFill>
                          <a:latin typeface="HGP創英角ｺﾞｼｯｸUB" pitchFamily="50" charset="-128"/>
                          <a:ea typeface="HGP創英角ｺﾞｼｯｸUB" pitchFamily="50" charset="-128"/>
                        </a:rPr>
                        <a:t>道頓堀水辺空間、新世界などの集客施設を有し、交通網が発達するなど都市基盤が充実するとともに、生産年齢人口の割合、昼間人口が多いビジネス・商業エリア</a:t>
                      </a:r>
                      <a:endParaRPr kumimoji="1" lang="ja-JP" altLang="ja-JP" sz="1100" kern="1200" dirty="0" smtClean="0">
                        <a:solidFill>
                          <a:schemeClr val="dk1"/>
                        </a:solidFill>
                        <a:latin typeface="HG丸ｺﾞｼｯｸM-PRO" pitchFamily="50" charset="-128"/>
                        <a:ea typeface="HG丸ｺﾞｼｯｸM-PRO" pitchFamily="50" charset="-128"/>
                        <a:cs typeface="+mn-cs"/>
                      </a:endParaRPr>
                    </a:p>
                  </a:txBody>
                  <a:tcPr marL="91453" marR="91453" marT="45717" marB="45717">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r>
              <a:tr h="274300">
                <a:tc>
                  <a:txBody>
                    <a:bodyPr/>
                    <a:lstStyle/>
                    <a:p>
                      <a:r>
                        <a:rPr kumimoji="1" lang="ja-JP" altLang="en-US" sz="1200" b="0" dirty="0" smtClean="0">
                          <a:solidFill>
                            <a:schemeClr val="bg1"/>
                          </a:solidFill>
                          <a:latin typeface="HGP創英角ｺﾞｼｯｸUB" pitchFamily="50" charset="-128"/>
                          <a:ea typeface="HGP創英角ｺﾞｼｯｸUB" pitchFamily="50" charset="-128"/>
                        </a:rPr>
                        <a:t>第六区</a:t>
                      </a:r>
                      <a:r>
                        <a:rPr kumimoji="1" lang="ja-JP" altLang="en-US" sz="1200" dirty="0" smtClean="0">
                          <a:solidFill>
                            <a:schemeClr val="bg1"/>
                          </a:solidFill>
                          <a:latin typeface="HGP創英角ｺﾞｼｯｸUB" pitchFamily="50" charset="-128"/>
                          <a:ea typeface="HGP創英角ｺﾞｼｯｸUB" pitchFamily="50" charset="-128"/>
                        </a:rPr>
                        <a:t>　</a:t>
                      </a:r>
                      <a:r>
                        <a:rPr lang="ja-JP" altLang="en-US" sz="1200" dirty="0" smtClean="0">
                          <a:solidFill>
                            <a:schemeClr val="bg1"/>
                          </a:solidFill>
                          <a:latin typeface="HGP創英角ｺﾞｼｯｸUB" pitchFamily="50" charset="-128"/>
                          <a:ea typeface="HGP創英角ｺﾞｼｯｸUB" pitchFamily="50" charset="-128"/>
                          <a:cs typeface="Meiryo UI" pitchFamily="50" charset="-128"/>
                        </a:rPr>
                        <a:t>天王寺区・生野区・阿倍野区</a:t>
                      </a:r>
                      <a:endParaRPr kumimoji="1" lang="ja-JP" altLang="en-US" sz="1200" dirty="0">
                        <a:solidFill>
                          <a:schemeClr val="bg1"/>
                        </a:solidFill>
                        <a:latin typeface="HGP創英角ｺﾞｼｯｸUB" pitchFamily="50" charset="-128"/>
                        <a:ea typeface="HGP創英角ｺﾞｼｯｸUB" pitchFamily="50" charset="-128"/>
                      </a:endParaRPr>
                    </a:p>
                  </a:txBody>
                  <a:tcPr marL="91453" marR="91453" marT="45717" marB="45717">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1">
                        <a:lumMod val="75000"/>
                      </a:schemeClr>
                    </a:solidFill>
                  </a:tcPr>
                </a:tc>
              </a:tr>
              <a:tr h="426689">
                <a:tc>
                  <a:txBody>
                    <a:bodyPr/>
                    <a:lstStyle/>
                    <a:p>
                      <a:r>
                        <a:rPr lang="ja-JP" altLang="en-US" sz="1100" dirty="0" smtClean="0">
                          <a:latin typeface="HGP創英角ｺﾞｼｯｸUB" pitchFamily="50" charset="-128"/>
                          <a:ea typeface="HGP創英角ｺﾞｼｯｸUB" pitchFamily="50" charset="-128"/>
                        </a:rPr>
                        <a:t>日本で最も高層の商業ビルであるあべのハルカス、天王寺公園、</a:t>
                      </a:r>
                      <a:r>
                        <a:rPr lang="ja-JP" altLang="ja-JP" sz="1100" dirty="0" smtClean="0">
                          <a:latin typeface="HGP創英角ｺﾞｼｯｸUB" pitchFamily="50" charset="-128"/>
                          <a:ea typeface="HGP創英角ｺﾞｼｯｸUB" pitchFamily="50" charset="-128"/>
                        </a:rPr>
                        <a:t>コリアタウンなど</a:t>
                      </a:r>
                      <a:r>
                        <a:rPr lang="ja-JP" altLang="en-US" sz="1100" dirty="0" smtClean="0">
                          <a:latin typeface="HGP創英角ｺﾞｼｯｸUB" pitchFamily="50" charset="-128"/>
                          <a:ea typeface="HGP創英角ｺﾞｼｯｸUB" pitchFamily="50" charset="-128"/>
                        </a:rPr>
                        <a:t>の</a:t>
                      </a:r>
                      <a:r>
                        <a:rPr lang="ja-JP" altLang="ja-JP" sz="1100" dirty="0" smtClean="0">
                          <a:latin typeface="HGP創英角ｺﾞｼｯｸUB" pitchFamily="50" charset="-128"/>
                          <a:ea typeface="HGP創英角ｺﾞｼｯｸUB" pitchFamily="50" charset="-128"/>
                        </a:rPr>
                        <a:t>集客施設が多い一方で、区内の住宅地の割合が高</a:t>
                      </a:r>
                      <a:r>
                        <a:rPr lang="ja-JP" altLang="en-US" sz="1100" dirty="0" smtClean="0">
                          <a:latin typeface="HGP創英角ｺﾞｼｯｸUB" pitchFamily="50" charset="-128"/>
                          <a:ea typeface="HGP創英角ｺﾞｼｯｸUB" pitchFamily="50" charset="-128"/>
                        </a:rPr>
                        <a:t>い商業</a:t>
                      </a:r>
                      <a:r>
                        <a:rPr lang="ja-JP" altLang="ja-JP" sz="1100" dirty="0" smtClean="0">
                          <a:latin typeface="HGP創英角ｺﾞｼｯｸUB" pitchFamily="50" charset="-128"/>
                          <a:ea typeface="HGP創英角ｺﾞｼｯｸUB" pitchFamily="50" charset="-128"/>
                        </a:rPr>
                        <a:t>・住宅エリア</a:t>
                      </a:r>
                      <a:endParaRPr kumimoji="1" lang="ja-JP" altLang="ja-JP" sz="1100" kern="1200" dirty="0">
                        <a:solidFill>
                          <a:schemeClr val="dk1"/>
                        </a:solidFill>
                        <a:latin typeface="HG丸ｺﾞｼｯｸM-PRO" pitchFamily="50" charset="-128"/>
                        <a:ea typeface="HG丸ｺﾞｼｯｸM-PRO" pitchFamily="50" charset="-128"/>
                        <a:cs typeface="+mn-cs"/>
                      </a:endParaRPr>
                    </a:p>
                  </a:txBody>
                  <a:tcPr marL="91453" marR="91453" marT="45717" marB="45717">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r>
              <a:tr h="274300">
                <a:tc>
                  <a:txBody>
                    <a:bodyPr/>
                    <a:lstStyle/>
                    <a:p>
                      <a:r>
                        <a:rPr kumimoji="1" lang="ja-JP" altLang="en-US" sz="1200" b="0" dirty="0" smtClean="0">
                          <a:solidFill>
                            <a:schemeClr val="bg1"/>
                          </a:solidFill>
                          <a:latin typeface="HGP創英角ｺﾞｼｯｸUB" pitchFamily="50" charset="-128"/>
                          <a:ea typeface="HGP創英角ｺﾞｼｯｸUB" pitchFamily="50" charset="-128"/>
                        </a:rPr>
                        <a:t>第七区</a:t>
                      </a:r>
                      <a:r>
                        <a:rPr kumimoji="1" lang="ja-JP" altLang="en-US" sz="1200" dirty="0" smtClean="0">
                          <a:solidFill>
                            <a:schemeClr val="bg1"/>
                          </a:solidFill>
                          <a:latin typeface="HGP創英角ｺﾞｼｯｸUB" pitchFamily="50" charset="-128"/>
                          <a:ea typeface="HGP創英角ｺﾞｼｯｸUB" pitchFamily="50" charset="-128"/>
                        </a:rPr>
                        <a:t>　</a:t>
                      </a:r>
                      <a:r>
                        <a:rPr lang="ja-JP" altLang="en-US" sz="1200" dirty="0" smtClean="0">
                          <a:solidFill>
                            <a:schemeClr val="bg1"/>
                          </a:solidFill>
                          <a:latin typeface="HGP創英角ｺﾞｼｯｸUB" pitchFamily="50" charset="-128"/>
                          <a:ea typeface="HGP創英角ｺﾞｼｯｸUB" pitchFamily="50" charset="-128"/>
                          <a:cs typeface="Meiryo UI" pitchFamily="50" charset="-128"/>
                        </a:rPr>
                        <a:t>住之江区・住吉区・西成区</a:t>
                      </a:r>
                      <a:endParaRPr kumimoji="1" lang="ja-JP" altLang="en-US" sz="1200" dirty="0">
                        <a:solidFill>
                          <a:schemeClr val="bg1"/>
                        </a:solidFill>
                        <a:latin typeface="HGP創英角ｺﾞｼｯｸUB" pitchFamily="50" charset="-128"/>
                        <a:ea typeface="HGP創英角ｺﾞｼｯｸUB" pitchFamily="50" charset="-128"/>
                      </a:endParaRPr>
                    </a:p>
                  </a:txBody>
                  <a:tcPr marL="91453" marR="91453" marT="45717" marB="45717">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1">
                        <a:lumMod val="75000"/>
                      </a:schemeClr>
                    </a:solidFill>
                  </a:tcPr>
                </a:tc>
              </a:tr>
              <a:tr h="426689">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lang="ja-JP" altLang="ja-JP" sz="1100" dirty="0" smtClean="0">
                          <a:latin typeface="HGP創英角ｺﾞｼｯｸUB" pitchFamily="50" charset="-128"/>
                          <a:ea typeface="HGP創英角ｺﾞｼｯｸUB" pitchFamily="50" charset="-128"/>
                        </a:rPr>
                        <a:t>全国的に有名な住吉大社</a:t>
                      </a:r>
                      <a:r>
                        <a:rPr lang="ja-JP" altLang="en-US" sz="1100" dirty="0" smtClean="0">
                          <a:latin typeface="HGP創英角ｺﾞｼｯｸUB" pitchFamily="50" charset="-128"/>
                          <a:ea typeface="HGP創英角ｺﾞｼｯｸUB" pitchFamily="50" charset="-128"/>
                        </a:rPr>
                        <a:t>、</a:t>
                      </a:r>
                      <a:r>
                        <a:rPr lang="ja-JP" altLang="ja-JP" sz="1100" dirty="0" smtClean="0">
                          <a:latin typeface="HGP創英角ｺﾞｼｯｸUB" pitchFamily="50" charset="-128"/>
                          <a:ea typeface="HGP創英角ｺﾞｼｯｸUB" pitchFamily="50" charset="-128"/>
                        </a:rPr>
                        <a:t>路面電車</a:t>
                      </a:r>
                      <a:r>
                        <a:rPr lang="ja-JP" altLang="en-US" sz="1100" dirty="0" smtClean="0">
                          <a:latin typeface="HGP創英角ｺﾞｼｯｸUB" pitchFamily="50" charset="-128"/>
                          <a:ea typeface="HGP創英角ｺﾞｼｯｸUB" pitchFamily="50" charset="-128"/>
                        </a:rPr>
                        <a:t>、インテックス大阪（大阪国際見本市会場）</a:t>
                      </a:r>
                      <a:r>
                        <a:rPr lang="ja-JP" altLang="ja-JP" sz="1100" dirty="0" smtClean="0">
                          <a:latin typeface="HGP創英角ｺﾞｼｯｸUB" pitchFamily="50" charset="-128"/>
                          <a:ea typeface="HGP創英角ｺﾞｼｯｸUB" pitchFamily="50" charset="-128"/>
                        </a:rPr>
                        <a:t>などの都市魅力を有し</a:t>
                      </a:r>
                      <a:r>
                        <a:rPr lang="ja-JP" altLang="en-US" sz="1100" dirty="0" smtClean="0">
                          <a:latin typeface="HGP創英角ｺﾞｼｯｸUB" pitchFamily="50" charset="-128"/>
                          <a:ea typeface="HGP創英角ｺﾞｼｯｸUB" pitchFamily="50" charset="-128"/>
                        </a:rPr>
                        <a:t>、住宅と工業が共存する住</a:t>
                      </a:r>
                      <a:r>
                        <a:rPr lang="ja-JP" altLang="ja-JP" sz="1100" dirty="0" smtClean="0">
                          <a:latin typeface="HGP創英角ｺﾞｼｯｸUB" pitchFamily="50" charset="-128"/>
                          <a:ea typeface="HGP創英角ｺﾞｼｯｸUB" pitchFamily="50" charset="-128"/>
                        </a:rPr>
                        <a:t>工共生エリア</a:t>
                      </a:r>
                      <a:endParaRPr kumimoji="1" lang="ja-JP" altLang="en-US" sz="1100" b="0" i="0" u="none" strike="noStrike" cap="none" normalizeH="0" baseline="0" dirty="0" smtClean="0">
                        <a:ln>
                          <a:noFill/>
                        </a:ln>
                        <a:solidFill>
                          <a:schemeClr val="tx1"/>
                        </a:solidFill>
                        <a:effectLst/>
                        <a:latin typeface="HG丸ｺﾞｼｯｸM-PRO" pitchFamily="50" charset="-128"/>
                        <a:ea typeface="HG丸ｺﾞｼｯｸM-PRO" pitchFamily="50" charset="-128"/>
                      </a:endParaRPr>
                    </a:p>
                  </a:txBody>
                  <a:tcPr marL="91453" marR="91453" marT="45717" marB="45717">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r>
              <a:tr h="274300">
                <a:tc>
                  <a:txBody>
                    <a:bodyPr/>
                    <a:lstStyle/>
                    <a:p>
                      <a:r>
                        <a:rPr kumimoji="1" lang="ja-JP" altLang="en-US" sz="1200" b="0" dirty="0" smtClean="0">
                          <a:solidFill>
                            <a:schemeClr val="bg1"/>
                          </a:solidFill>
                          <a:latin typeface="HGP創英角ｺﾞｼｯｸUB" pitchFamily="50" charset="-128"/>
                          <a:ea typeface="HGP創英角ｺﾞｼｯｸUB" pitchFamily="50" charset="-128"/>
                        </a:rPr>
                        <a:t>第八区</a:t>
                      </a:r>
                      <a:r>
                        <a:rPr kumimoji="1" lang="ja-JP" altLang="en-US" sz="1200" dirty="0" smtClean="0">
                          <a:solidFill>
                            <a:schemeClr val="bg1"/>
                          </a:solidFill>
                          <a:latin typeface="HGP創英角ｺﾞｼｯｸUB" pitchFamily="50" charset="-128"/>
                          <a:ea typeface="HGP創英角ｺﾞｼｯｸUB" pitchFamily="50" charset="-128"/>
                        </a:rPr>
                        <a:t>　</a:t>
                      </a:r>
                      <a:r>
                        <a:rPr lang="ja-JP" altLang="en-US" sz="1200" dirty="0" smtClean="0">
                          <a:solidFill>
                            <a:schemeClr val="bg1"/>
                          </a:solidFill>
                          <a:latin typeface="HGP創英角ｺﾞｼｯｸUB" pitchFamily="50" charset="-128"/>
                          <a:ea typeface="HGP創英角ｺﾞｼｯｸUB" pitchFamily="50" charset="-128"/>
                          <a:cs typeface="Meiryo UI" pitchFamily="50" charset="-128"/>
                        </a:rPr>
                        <a:t>東住吉区・平野区</a:t>
                      </a:r>
                      <a:endParaRPr kumimoji="1" lang="ja-JP" altLang="en-US" sz="1200" dirty="0">
                        <a:solidFill>
                          <a:schemeClr val="bg1"/>
                        </a:solidFill>
                        <a:latin typeface="HGP創英角ｺﾞｼｯｸUB" pitchFamily="50" charset="-128"/>
                        <a:ea typeface="HGP創英角ｺﾞｼｯｸUB" pitchFamily="50" charset="-128"/>
                      </a:endParaRPr>
                    </a:p>
                  </a:txBody>
                  <a:tcPr marL="91453" marR="91453" marT="45717" marB="45717">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1">
                        <a:lumMod val="75000"/>
                      </a:schemeClr>
                    </a:solidFill>
                  </a:tcPr>
                </a:tc>
              </a:tr>
              <a:tr h="426689">
                <a:tc>
                  <a:txBody>
                    <a:bodyPr/>
                    <a:lstStyle/>
                    <a:p>
                      <a:r>
                        <a:rPr lang="ja-JP" altLang="en-US" sz="1100" dirty="0" smtClean="0">
                          <a:solidFill>
                            <a:srgbClr val="000000"/>
                          </a:solidFill>
                          <a:latin typeface="HGP創英角ｺﾞｼｯｸUB" pitchFamily="50" charset="-128"/>
                          <a:ea typeface="HGP創英角ｺﾞｼｯｸUB" pitchFamily="50" charset="-128"/>
                        </a:rPr>
                        <a:t>長居陸上競技場、植物園、平野環濠集落などの都市魅力施設を有する</a:t>
                      </a:r>
                      <a:endParaRPr lang="en-US" altLang="ja-JP" sz="1100" dirty="0" smtClean="0">
                        <a:solidFill>
                          <a:srgbClr val="000000"/>
                        </a:solidFill>
                        <a:latin typeface="HGP創英角ｺﾞｼｯｸUB" pitchFamily="50" charset="-128"/>
                        <a:ea typeface="HGP創英角ｺﾞｼｯｸUB" pitchFamily="50" charset="-128"/>
                      </a:endParaRPr>
                    </a:p>
                    <a:p>
                      <a:r>
                        <a:rPr lang="ja-JP" altLang="en-US" sz="1100" dirty="0" smtClean="0">
                          <a:solidFill>
                            <a:srgbClr val="000000"/>
                          </a:solidFill>
                          <a:latin typeface="HGP創英角ｺﾞｼｯｸUB" pitchFamily="50" charset="-128"/>
                          <a:ea typeface="HGP創英角ｺﾞｼｯｸUB" pitchFamily="50" charset="-128"/>
                        </a:rPr>
                        <a:t>子育て世代が多い一方、高齢者の割合が高いなど、幅広い世代が住む住宅エリア</a:t>
                      </a:r>
                      <a:endParaRPr kumimoji="1" lang="ja-JP" altLang="en-US" sz="1100" b="0" i="0" u="none" strike="noStrike" cap="none" normalizeH="0" baseline="0" dirty="0" smtClean="0">
                        <a:ln>
                          <a:noFill/>
                        </a:ln>
                        <a:solidFill>
                          <a:schemeClr val="tx1"/>
                        </a:solidFill>
                        <a:effectLst/>
                        <a:latin typeface="HGS創英角ｺﾞｼｯｸUB" pitchFamily="50" charset="-128"/>
                        <a:ea typeface="HGS創英角ｺﾞｼｯｸUB" pitchFamily="50" charset="-128"/>
                      </a:endParaRPr>
                    </a:p>
                  </a:txBody>
                  <a:tcPr marL="91453" marR="91453" marT="45717" marB="45717">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r>
            </a:tbl>
          </a:graphicData>
        </a:graphic>
      </p:graphicFrame>
      <p:grpSp>
        <p:nvGrpSpPr>
          <p:cNvPr id="2" name="グループ化 37"/>
          <p:cNvGrpSpPr/>
          <p:nvPr/>
        </p:nvGrpSpPr>
        <p:grpSpPr>
          <a:xfrm>
            <a:off x="107504" y="1234281"/>
            <a:ext cx="4017962" cy="4498975"/>
            <a:chOff x="65088" y="2133600"/>
            <a:chExt cx="4017962" cy="4498975"/>
          </a:xfrm>
        </p:grpSpPr>
        <p:pic>
          <p:nvPicPr>
            <p:cNvPr id="4098" name="Picture 88"/>
            <p:cNvPicPr>
              <a:picLocks noChangeAspect="1" noChangeArrowheads="1"/>
            </p:cNvPicPr>
            <p:nvPr/>
          </p:nvPicPr>
          <p:blipFill>
            <a:blip r:embed="rId2" cstate="print">
              <a:extLst>
                <a:ext uri="{28A0092B-C50C-407E-A947-70E740481C1C}">
                  <a14:useLocalDpi xmlns="" xmlns:a14="http://schemas.microsoft.com/office/drawing/2010/main" val="0"/>
                </a:ext>
              </a:extLst>
            </a:blip>
            <a:srcRect/>
            <a:stretch>
              <a:fillRect/>
            </a:stretch>
          </p:blipFill>
          <p:spPr bwMode="auto">
            <a:xfrm>
              <a:off x="65088" y="2133600"/>
              <a:ext cx="4017962" cy="44989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122" name="テキスト ボックス 85"/>
            <p:cNvSpPr txBox="1">
              <a:spLocks noChangeArrowheads="1"/>
            </p:cNvSpPr>
            <p:nvPr/>
          </p:nvSpPr>
          <p:spPr bwMode="gray">
            <a:xfrm>
              <a:off x="1946275" y="2790825"/>
              <a:ext cx="681038" cy="276225"/>
            </a:xfrm>
            <a:prstGeom prst="rect">
              <a:avLst/>
            </a:prstGeom>
            <a:solidFill>
              <a:schemeClr val="bg1"/>
            </a:solidFill>
            <a:ln w="9525">
              <a:solidFill>
                <a:schemeClr val="tx1"/>
              </a:solidFill>
              <a:miter lim="800000"/>
              <a:headEnd/>
              <a:tailEnd/>
            </a:ln>
          </p:spPr>
          <p:txBody>
            <a:bodyPr anchor="ctr">
              <a:spAutoFit/>
            </a:bodyP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algn="ctr" eaLnBrk="1" hangingPunct="1"/>
              <a:r>
                <a:rPr lang="ja-JP" altLang="en-US" sz="1200"/>
                <a:t>第一区</a:t>
              </a:r>
            </a:p>
          </p:txBody>
        </p:sp>
        <p:sp>
          <p:nvSpPr>
            <p:cNvPr id="4123" name="テキスト ボックス 85"/>
            <p:cNvSpPr txBox="1">
              <a:spLocks noChangeArrowheads="1"/>
            </p:cNvSpPr>
            <p:nvPr/>
          </p:nvSpPr>
          <p:spPr bwMode="gray">
            <a:xfrm>
              <a:off x="827088" y="3943350"/>
              <a:ext cx="641350" cy="277813"/>
            </a:xfrm>
            <a:prstGeom prst="rect">
              <a:avLst/>
            </a:prstGeom>
            <a:solidFill>
              <a:schemeClr val="bg1"/>
            </a:solidFill>
            <a:ln w="9525">
              <a:solidFill>
                <a:schemeClr val="tx1"/>
              </a:solidFill>
              <a:miter lim="800000"/>
              <a:headEnd/>
              <a:tailEnd/>
            </a:ln>
          </p:spPr>
          <p:txBody>
            <a:bodyPr anchor="ctr">
              <a:spAutoFit/>
            </a:bodyP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algn="ctr" eaLnBrk="1" hangingPunct="1"/>
              <a:r>
                <a:rPr lang="ja-JP" altLang="en-US" sz="1200"/>
                <a:t>第三区</a:t>
              </a:r>
            </a:p>
          </p:txBody>
        </p:sp>
        <p:sp>
          <p:nvSpPr>
            <p:cNvPr id="4124" name="テキスト ボックス 85"/>
            <p:cNvSpPr txBox="1">
              <a:spLocks noChangeArrowheads="1"/>
            </p:cNvSpPr>
            <p:nvPr/>
          </p:nvSpPr>
          <p:spPr bwMode="gray">
            <a:xfrm>
              <a:off x="2422302" y="3157141"/>
              <a:ext cx="641350" cy="277812"/>
            </a:xfrm>
            <a:prstGeom prst="rect">
              <a:avLst/>
            </a:prstGeom>
            <a:solidFill>
              <a:schemeClr val="bg1"/>
            </a:solidFill>
            <a:ln w="9525">
              <a:solidFill>
                <a:schemeClr val="tx1"/>
              </a:solidFill>
              <a:miter lim="800000"/>
              <a:headEnd/>
              <a:tailEnd/>
            </a:ln>
          </p:spPr>
          <p:txBody>
            <a:bodyPr anchor="ctr">
              <a:spAutoFit/>
            </a:bodyP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algn="ctr" eaLnBrk="1" hangingPunct="1"/>
              <a:r>
                <a:rPr lang="ja-JP" altLang="en-US" sz="1200" dirty="0"/>
                <a:t>第二区</a:t>
              </a:r>
            </a:p>
          </p:txBody>
        </p:sp>
        <p:sp>
          <p:nvSpPr>
            <p:cNvPr id="4125" name="テキスト ボックス 85"/>
            <p:cNvSpPr txBox="1">
              <a:spLocks noChangeArrowheads="1"/>
            </p:cNvSpPr>
            <p:nvPr/>
          </p:nvSpPr>
          <p:spPr bwMode="gray">
            <a:xfrm>
              <a:off x="2914030" y="4052094"/>
              <a:ext cx="641350" cy="276225"/>
            </a:xfrm>
            <a:prstGeom prst="rect">
              <a:avLst/>
            </a:prstGeom>
            <a:solidFill>
              <a:schemeClr val="bg1"/>
            </a:solidFill>
            <a:ln w="9525">
              <a:solidFill>
                <a:schemeClr val="tx1"/>
              </a:solidFill>
              <a:miter lim="800000"/>
              <a:headEnd/>
              <a:tailEnd/>
            </a:ln>
          </p:spPr>
          <p:txBody>
            <a:bodyPr anchor="ctr">
              <a:spAutoFit/>
            </a:bodyP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algn="ctr" eaLnBrk="1" hangingPunct="1"/>
              <a:r>
                <a:rPr lang="ja-JP" altLang="en-US" sz="1200"/>
                <a:t>第四区</a:t>
              </a:r>
            </a:p>
          </p:txBody>
        </p:sp>
        <p:sp>
          <p:nvSpPr>
            <p:cNvPr id="4126" name="テキスト ボックス 85"/>
            <p:cNvSpPr txBox="1">
              <a:spLocks noChangeArrowheads="1"/>
            </p:cNvSpPr>
            <p:nvPr/>
          </p:nvSpPr>
          <p:spPr bwMode="gray">
            <a:xfrm>
              <a:off x="1763713" y="4482555"/>
              <a:ext cx="641350" cy="277812"/>
            </a:xfrm>
            <a:prstGeom prst="rect">
              <a:avLst/>
            </a:prstGeom>
            <a:solidFill>
              <a:schemeClr val="bg1"/>
            </a:solidFill>
            <a:ln w="9525">
              <a:solidFill>
                <a:schemeClr val="tx1"/>
              </a:solidFill>
              <a:miter lim="800000"/>
              <a:headEnd/>
              <a:tailEnd/>
            </a:ln>
          </p:spPr>
          <p:txBody>
            <a:bodyPr anchor="ctr">
              <a:spAutoFit/>
            </a:bodyP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algn="ctr" eaLnBrk="1" hangingPunct="1"/>
              <a:r>
                <a:rPr lang="ja-JP" altLang="en-US" sz="1200"/>
                <a:t>第五区</a:t>
              </a:r>
            </a:p>
          </p:txBody>
        </p:sp>
        <p:sp>
          <p:nvSpPr>
            <p:cNvPr id="4127" name="テキスト ボックス 85"/>
            <p:cNvSpPr txBox="1">
              <a:spLocks noChangeArrowheads="1"/>
            </p:cNvSpPr>
            <p:nvPr/>
          </p:nvSpPr>
          <p:spPr bwMode="gray">
            <a:xfrm>
              <a:off x="2801392" y="4904383"/>
              <a:ext cx="641350" cy="276225"/>
            </a:xfrm>
            <a:prstGeom prst="rect">
              <a:avLst/>
            </a:prstGeom>
            <a:solidFill>
              <a:schemeClr val="bg1"/>
            </a:solidFill>
            <a:ln w="9525">
              <a:solidFill>
                <a:schemeClr val="tx1"/>
              </a:solidFill>
              <a:miter lim="800000"/>
              <a:headEnd/>
              <a:tailEnd/>
            </a:ln>
          </p:spPr>
          <p:txBody>
            <a:bodyPr anchor="ctr">
              <a:spAutoFit/>
            </a:bodyP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algn="ctr" eaLnBrk="1" hangingPunct="1"/>
              <a:r>
                <a:rPr lang="ja-JP" altLang="en-US" sz="1200" dirty="0"/>
                <a:t>第六区</a:t>
              </a:r>
            </a:p>
          </p:txBody>
        </p:sp>
        <p:sp>
          <p:nvSpPr>
            <p:cNvPr id="4128" name="テキスト ボックス 85"/>
            <p:cNvSpPr txBox="1">
              <a:spLocks noChangeArrowheads="1"/>
            </p:cNvSpPr>
            <p:nvPr/>
          </p:nvSpPr>
          <p:spPr bwMode="gray">
            <a:xfrm>
              <a:off x="1482725" y="5743575"/>
              <a:ext cx="641350" cy="277813"/>
            </a:xfrm>
            <a:prstGeom prst="rect">
              <a:avLst/>
            </a:prstGeom>
            <a:solidFill>
              <a:schemeClr val="bg1"/>
            </a:solidFill>
            <a:ln w="9525">
              <a:solidFill>
                <a:schemeClr val="tx1"/>
              </a:solidFill>
              <a:miter lim="800000"/>
              <a:headEnd/>
              <a:tailEnd/>
            </a:ln>
          </p:spPr>
          <p:txBody>
            <a:bodyPr anchor="ctr">
              <a:spAutoFit/>
            </a:bodyP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algn="ctr" eaLnBrk="1" hangingPunct="1"/>
              <a:r>
                <a:rPr lang="ja-JP" altLang="en-US" sz="1200"/>
                <a:t>第七区</a:t>
              </a:r>
            </a:p>
          </p:txBody>
        </p:sp>
        <p:sp>
          <p:nvSpPr>
            <p:cNvPr id="49" name="テキスト ボックス 99"/>
            <p:cNvSpPr txBox="1">
              <a:spLocks noChangeArrowheads="1"/>
            </p:cNvSpPr>
            <p:nvPr/>
          </p:nvSpPr>
          <p:spPr bwMode="gray">
            <a:xfrm>
              <a:off x="1452290" y="3013125"/>
              <a:ext cx="603426" cy="253916"/>
            </a:xfrm>
            <a:prstGeom prst="rect">
              <a:avLst/>
            </a:prstGeom>
            <a:noFill/>
            <a:ln w="9525">
              <a:noFill/>
              <a:miter lim="800000"/>
              <a:headEnd/>
              <a:tailEnd/>
            </a:ln>
          </p:spPr>
          <p:txBody>
            <a:bodyPr>
              <a:spAutoFit/>
            </a:bodyPr>
            <a:lstStyle/>
            <a:p>
              <a:pPr algn="ctr">
                <a:defRPr/>
              </a:pPr>
              <a:r>
                <a:rPr lang="ja-JP" altLang="en-US" sz="1050" b="1" dirty="0">
                  <a:ln w="6350">
                    <a:solidFill>
                      <a:srgbClr val="FFFFFF"/>
                    </a:solidFill>
                  </a:ln>
                  <a:latin typeface="HGP創英角ｺﾞｼｯｸUB" pitchFamily="50" charset="-128"/>
                  <a:ea typeface="HGP創英角ｺﾞｼｯｸUB" pitchFamily="50" charset="-128"/>
                </a:rPr>
                <a:t>淀川区</a:t>
              </a:r>
            </a:p>
          </p:txBody>
        </p:sp>
        <p:sp>
          <p:nvSpPr>
            <p:cNvPr id="50" name="テキスト ボックス 100"/>
            <p:cNvSpPr txBox="1">
              <a:spLocks noChangeArrowheads="1"/>
            </p:cNvSpPr>
            <p:nvPr/>
          </p:nvSpPr>
          <p:spPr bwMode="gray">
            <a:xfrm>
              <a:off x="2515518" y="2617862"/>
              <a:ext cx="837679" cy="253916"/>
            </a:xfrm>
            <a:prstGeom prst="rect">
              <a:avLst/>
            </a:prstGeom>
            <a:noFill/>
            <a:ln w="9525">
              <a:noFill/>
              <a:miter lim="800000"/>
              <a:headEnd/>
              <a:tailEnd/>
            </a:ln>
          </p:spPr>
          <p:txBody>
            <a:bodyPr>
              <a:spAutoFit/>
            </a:bodyPr>
            <a:lstStyle/>
            <a:p>
              <a:pPr algn="ctr">
                <a:defRPr/>
              </a:pPr>
              <a:r>
                <a:rPr lang="ja-JP" altLang="en-US" sz="1050" b="1" dirty="0">
                  <a:ln w="6350">
                    <a:solidFill>
                      <a:srgbClr val="FFFFFF"/>
                    </a:solidFill>
                  </a:ln>
                  <a:latin typeface="HGP創英角ｺﾞｼｯｸUB" pitchFamily="50" charset="-128"/>
                  <a:ea typeface="HGP創英角ｺﾞｼｯｸUB" pitchFamily="50" charset="-128"/>
                </a:rPr>
                <a:t>東淀川区</a:t>
              </a:r>
            </a:p>
          </p:txBody>
        </p:sp>
        <p:sp>
          <p:nvSpPr>
            <p:cNvPr id="51" name="テキスト ボックス 101"/>
            <p:cNvSpPr txBox="1">
              <a:spLocks noChangeArrowheads="1"/>
            </p:cNvSpPr>
            <p:nvPr/>
          </p:nvSpPr>
          <p:spPr bwMode="gray">
            <a:xfrm>
              <a:off x="755576" y="3607132"/>
              <a:ext cx="745767" cy="253916"/>
            </a:xfrm>
            <a:prstGeom prst="rect">
              <a:avLst/>
            </a:prstGeom>
            <a:noFill/>
            <a:ln w="9525">
              <a:noFill/>
              <a:miter lim="800000"/>
              <a:headEnd/>
              <a:tailEnd/>
            </a:ln>
          </p:spPr>
          <p:txBody>
            <a:bodyPr>
              <a:spAutoFit/>
            </a:bodyPr>
            <a:lstStyle/>
            <a:p>
              <a:pPr algn="ctr">
                <a:defRPr/>
              </a:pPr>
              <a:r>
                <a:rPr lang="ja-JP" altLang="en-US" sz="1050" b="1" dirty="0">
                  <a:ln w="6350">
                    <a:solidFill>
                      <a:srgbClr val="FFFFFF"/>
                    </a:solidFill>
                  </a:ln>
                  <a:latin typeface="HGP創英角ｺﾞｼｯｸUB" pitchFamily="50" charset="-128"/>
                  <a:ea typeface="HGP創英角ｺﾞｼｯｸUB" pitchFamily="50" charset="-128"/>
                </a:rPr>
                <a:t>西淀川区</a:t>
              </a:r>
            </a:p>
          </p:txBody>
        </p:sp>
        <p:sp>
          <p:nvSpPr>
            <p:cNvPr id="52" name="テキスト ボックス 102"/>
            <p:cNvSpPr txBox="1">
              <a:spLocks noChangeArrowheads="1"/>
            </p:cNvSpPr>
            <p:nvPr/>
          </p:nvSpPr>
          <p:spPr bwMode="gray">
            <a:xfrm>
              <a:off x="511828" y="4428051"/>
              <a:ext cx="583524" cy="253916"/>
            </a:xfrm>
            <a:prstGeom prst="rect">
              <a:avLst/>
            </a:prstGeom>
            <a:noFill/>
            <a:ln w="9525">
              <a:noFill/>
              <a:miter lim="800000"/>
              <a:headEnd/>
              <a:tailEnd/>
            </a:ln>
          </p:spPr>
          <p:txBody>
            <a:bodyPr>
              <a:spAutoFit/>
            </a:bodyPr>
            <a:lstStyle/>
            <a:p>
              <a:pPr algn="ctr">
                <a:defRPr/>
              </a:pPr>
              <a:r>
                <a:rPr lang="ja-JP" altLang="en-US" sz="1050" b="1" dirty="0">
                  <a:ln w="6350">
                    <a:solidFill>
                      <a:srgbClr val="FFFFFF"/>
                    </a:solidFill>
                  </a:ln>
                  <a:latin typeface="HGP創英角ｺﾞｼｯｸUB" pitchFamily="50" charset="-128"/>
                  <a:ea typeface="HGP創英角ｺﾞｼｯｸUB" pitchFamily="50" charset="-128"/>
                </a:rPr>
                <a:t>此花区</a:t>
              </a:r>
            </a:p>
          </p:txBody>
        </p:sp>
        <p:sp>
          <p:nvSpPr>
            <p:cNvPr id="53" name="テキスト ボックス 104"/>
            <p:cNvSpPr txBox="1">
              <a:spLocks noChangeArrowheads="1"/>
            </p:cNvSpPr>
            <p:nvPr/>
          </p:nvSpPr>
          <p:spPr bwMode="gray">
            <a:xfrm>
              <a:off x="1451273" y="3760971"/>
              <a:ext cx="638331" cy="253916"/>
            </a:xfrm>
            <a:prstGeom prst="rect">
              <a:avLst/>
            </a:prstGeom>
            <a:noFill/>
            <a:ln w="9525">
              <a:noFill/>
              <a:miter lim="800000"/>
              <a:headEnd/>
              <a:tailEnd/>
            </a:ln>
          </p:spPr>
          <p:txBody>
            <a:bodyPr>
              <a:spAutoFit/>
            </a:bodyPr>
            <a:lstStyle/>
            <a:p>
              <a:pPr algn="ctr">
                <a:defRPr/>
              </a:pPr>
              <a:r>
                <a:rPr lang="ja-JP" altLang="en-US" sz="1050" b="1" dirty="0">
                  <a:ln w="6350">
                    <a:solidFill>
                      <a:srgbClr val="FFFFFF"/>
                    </a:solidFill>
                  </a:ln>
                  <a:latin typeface="HGP創英角ｺﾞｼｯｸUB" pitchFamily="50" charset="-128"/>
                  <a:ea typeface="HGP創英角ｺﾞｼｯｸUB" pitchFamily="50" charset="-128"/>
                </a:rPr>
                <a:t>福島区</a:t>
              </a:r>
            </a:p>
          </p:txBody>
        </p:sp>
        <p:sp>
          <p:nvSpPr>
            <p:cNvPr id="54" name="テキスト ボックス 105"/>
            <p:cNvSpPr txBox="1">
              <a:spLocks noChangeArrowheads="1"/>
            </p:cNvSpPr>
            <p:nvPr/>
          </p:nvSpPr>
          <p:spPr bwMode="gray">
            <a:xfrm>
              <a:off x="1043608" y="4643863"/>
              <a:ext cx="473201" cy="253916"/>
            </a:xfrm>
            <a:prstGeom prst="rect">
              <a:avLst/>
            </a:prstGeom>
            <a:noFill/>
            <a:ln w="9525">
              <a:noFill/>
              <a:miter lim="800000"/>
              <a:headEnd/>
              <a:tailEnd/>
            </a:ln>
          </p:spPr>
          <p:txBody>
            <a:bodyPr>
              <a:spAutoFit/>
            </a:bodyPr>
            <a:lstStyle/>
            <a:p>
              <a:pPr algn="ctr">
                <a:defRPr/>
              </a:pPr>
              <a:r>
                <a:rPr lang="ja-JP" altLang="en-US" sz="1050" b="1" dirty="0">
                  <a:ln w="6350">
                    <a:solidFill>
                      <a:srgbClr val="FFFFFF"/>
                    </a:solidFill>
                  </a:ln>
                  <a:latin typeface="HGP創英角ｺﾞｼｯｸUB" pitchFamily="50" charset="-128"/>
                  <a:ea typeface="HGP創英角ｺﾞｼｯｸUB" pitchFamily="50" charset="-128"/>
                </a:rPr>
                <a:t>港区</a:t>
              </a:r>
            </a:p>
          </p:txBody>
        </p:sp>
        <p:sp>
          <p:nvSpPr>
            <p:cNvPr id="55" name="テキスト ボックス 106"/>
            <p:cNvSpPr txBox="1">
              <a:spLocks noChangeArrowheads="1"/>
            </p:cNvSpPr>
            <p:nvPr/>
          </p:nvSpPr>
          <p:spPr bwMode="gray">
            <a:xfrm>
              <a:off x="1489342" y="4256311"/>
              <a:ext cx="467004" cy="253916"/>
            </a:xfrm>
            <a:prstGeom prst="rect">
              <a:avLst/>
            </a:prstGeom>
            <a:noFill/>
            <a:ln w="9525">
              <a:noFill/>
              <a:miter lim="800000"/>
              <a:headEnd/>
              <a:tailEnd/>
            </a:ln>
          </p:spPr>
          <p:txBody>
            <a:bodyPr>
              <a:spAutoFit/>
            </a:bodyPr>
            <a:lstStyle/>
            <a:p>
              <a:pPr algn="ctr">
                <a:defRPr/>
              </a:pPr>
              <a:r>
                <a:rPr lang="ja-JP" altLang="en-US" sz="1050" b="1" dirty="0">
                  <a:ln w="6350">
                    <a:solidFill>
                      <a:srgbClr val="FFFFFF"/>
                    </a:solidFill>
                  </a:ln>
                  <a:latin typeface="HGP創英角ｺﾞｼｯｸUB" pitchFamily="50" charset="-128"/>
                  <a:ea typeface="HGP創英角ｺﾞｼｯｸUB" pitchFamily="50" charset="-128"/>
                </a:rPr>
                <a:t>西区</a:t>
              </a:r>
            </a:p>
          </p:txBody>
        </p:sp>
        <p:sp>
          <p:nvSpPr>
            <p:cNvPr id="56" name="テキスト ボックス 107"/>
            <p:cNvSpPr txBox="1">
              <a:spLocks noChangeArrowheads="1"/>
            </p:cNvSpPr>
            <p:nvPr/>
          </p:nvSpPr>
          <p:spPr bwMode="gray">
            <a:xfrm>
              <a:off x="2401094" y="3449365"/>
              <a:ext cx="507831" cy="504056"/>
            </a:xfrm>
            <a:prstGeom prst="rect">
              <a:avLst/>
            </a:prstGeom>
            <a:noFill/>
            <a:ln w="9525">
              <a:noFill/>
              <a:miter lim="800000"/>
              <a:headEnd/>
              <a:tailEnd/>
            </a:ln>
          </p:spPr>
          <p:txBody>
            <a:bodyPr vert="eaVert">
              <a:spAutoFit/>
            </a:bodyPr>
            <a:lstStyle/>
            <a:p>
              <a:pPr algn="ctr">
                <a:defRPr/>
              </a:pPr>
              <a:r>
                <a:rPr lang="ja-JP" altLang="en-US" sz="1050" b="1" dirty="0">
                  <a:ln w="6350">
                    <a:solidFill>
                      <a:srgbClr val="FFFFFF"/>
                    </a:solidFill>
                  </a:ln>
                  <a:latin typeface="HGP創英角ｺﾞｼｯｸUB" pitchFamily="50" charset="-128"/>
                  <a:ea typeface="HGP創英角ｺﾞｼｯｸUB" pitchFamily="50" charset="-128"/>
                </a:rPr>
                <a:t>都島区</a:t>
              </a:r>
            </a:p>
          </p:txBody>
        </p:sp>
        <p:sp>
          <p:nvSpPr>
            <p:cNvPr id="57" name="テキスト ボックス 108"/>
            <p:cNvSpPr txBox="1">
              <a:spLocks noChangeArrowheads="1"/>
            </p:cNvSpPr>
            <p:nvPr/>
          </p:nvSpPr>
          <p:spPr bwMode="gray">
            <a:xfrm>
              <a:off x="2945408" y="3210307"/>
              <a:ext cx="583524" cy="253916"/>
            </a:xfrm>
            <a:prstGeom prst="rect">
              <a:avLst/>
            </a:prstGeom>
            <a:noFill/>
            <a:ln w="9525">
              <a:noFill/>
              <a:miter lim="800000"/>
              <a:headEnd/>
              <a:tailEnd/>
            </a:ln>
          </p:spPr>
          <p:txBody>
            <a:bodyPr>
              <a:spAutoFit/>
            </a:bodyPr>
            <a:lstStyle/>
            <a:p>
              <a:pPr algn="ctr">
                <a:defRPr/>
              </a:pPr>
              <a:r>
                <a:rPr lang="ja-JP" altLang="en-US" sz="1050" b="1" dirty="0">
                  <a:ln w="6350">
                    <a:solidFill>
                      <a:srgbClr val="FFFFFF"/>
                    </a:solidFill>
                  </a:ln>
                  <a:latin typeface="HGP創英角ｺﾞｼｯｸUB" pitchFamily="50" charset="-128"/>
                  <a:ea typeface="HGP創英角ｺﾞｼｯｸUB" pitchFamily="50" charset="-128"/>
                </a:rPr>
                <a:t>旭区</a:t>
              </a:r>
            </a:p>
          </p:txBody>
        </p:sp>
        <p:sp>
          <p:nvSpPr>
            <p:cNvPr id="58" name="テキスト ボックス 109"/>
            <p:cNvSpPr txBox="1">
              <a:spLocks noChangeArrowheads="1"/>
            </p:cNvSpPr>
            <p:nvPr/>
          </p:nvSpPr>
          <p:spPr bwMode="gray">
            <a:xfrm>
              <a:off x="3339344" y="3668846"/>
              <a:ext cx="583524" cy="253916"/>
            </a:xfrm>
            <a:prstGeom prst="rect">
              <a:avLst/>
            </a:prstGeom>
            <a:noFill/>
            <a:ln w="9525">
              <a:noFill/>
              <a:miter lim="800000"/>
              <a:headEnd/>
              <a:tailEnd/>
            </a:ln>
          </p:spPr>
          <p:txBody>
            <a:bodyPr>
              <a:spAutoFit/>
            </a:bodyPr>
            <a:lstStyle/>
            <a:p>
              <a:pPr algn="ctr">
                <a:defRPr/>
              </a:pPr>
              <a:r>
                <a:rPr lang="ja-JP" altLang="en-US" sz="1050" b="1" dirty="0">
                  <a:ln w="6350">
                    <a:solidFill>
                      <a:srgbClr val="FFFFFF"/>
                    </a:solidFill>
                  </a:ln>
                  <a:latin typeface="HGP創英角ｺﾞｼｯｸUB" pitchFamily="50" charset="-128"/>
                  <a:ea typeface="HGP創英角ｺﾞｼｯｸUB" pitchFamily="50" charset="-128"/>
                </a:rPr>
                <a:t>鶴見区</a:t>
              </a:r>
            </a:p>
          </p:txBody>
        </p:sp>
        <p:sp>
          <p:nvSpPr>
            <p:cNvPr id="59" name="テキスト ボックス 110"/>
            <p:cNvSpPr txBox="1">
              <a:spLocks noChangeArrowheads="1"/>
            </p:cNvSpPr>
            <p:nvPr/>
          </p:nvSpPr>
          <p:spPr bwMode="gray">
            <a:xfrm>
              <a:off x="2828950" y="3536231"/>
              <a:ext cx="583524" cy="253916"/>
            </a:xfrm>
            <a:prstGeom prst="rect">
              <a:avLst/>
            </a:prstGeom>
            <a:noFill/>
            <a:ln w="9525">
              <a:noFill/>
              <a:miter lim="800000"/>
              <a:headEnd/>
              <a:tailEnd/>
            </a:ln>
          </p:spPr>
          <p:txBody>
            <a:bodyPr>
              <a:spAutoFit/>
            </a:bodyPr>
            <a:lstStyle/>
            <a:p>
              <a:pPr algn="ctr">
                <a:defRPr/>
              </a:pPr>
              <a:r>
                <a:rPr lang="ja-JP" altLang="en-US" sz="1050" b="1" dirty="0">
                  <a:ln w="6350">
                    <a:solidFill>
                      <a:srgbClr val="FFFFFF"/>
                    </a:solidFill>
                  </a:ln>
                  <a:latin typeface="HGP創英角ｺﾞｼｯｸUB" pitchFamily="50" charset="-128"/>
                  <a:ea typeface="HGP創英角ｺﾞｼｯｸUB" pitchFamily="50" charset="-128"/>
                </a:rPr>
                <a:t>城東区</a:t>
              </a:r>
            </a:p>
          </p:txBody>
        </p:sp>
        <p:sp>
          <p:nvSpPr>
            <p:cNvPr id="60" name="テキスト ボックス 111"/>
            <p:cNvSpPr txBox="1">
              <a:spLocks noChangeArrowheads="1"/>
            </p:cNvSpPr>
            <p:nvPr/>
          </p:nvSpPr>
          <p:spPr bwMode="gray">
            <a:xfrm>
              <a:off x="2752750" y="4327212"/>
              <a:ext cx="720080" cy="253916"/>
            </a:xfrm>
            <a:prstGeom prst="rect">
              <a:avLst/>
            </a:prstGeom>
            <a:noFill/>
            <a:ln w="9525">
              <a:noFill/>
              <a:miter lim="800000"/>
              <a:headEnd/>
              <a:tailEnd/>
            </a:ln>
          </p:spPr>
          <p:txBody>
            <a:bodyPr>
              <a:spAutoFit/>
            </a:bodyPr>
            <a:lstStyle/>
            <a:p>
              <a:pPr algn="ctr">
                <a:defRPr/>
              </a:pPr>
              <a:r>
                <a:rPr lang="ja-JP" altLang="en-US" sz="1050" b="1" dirty="0">
                  <a:ln w="6350">
                    <a:solidFill>
                      <a:srgbClr val="FFFFFF"/>
                    </a:solidFill>
                  </a:ln>
                  <a:latin typeface="HGP創英角ｺﾞｼｯｸUB" pitchFamily="50" charset="-128"/>
                  <a:ea typeface="HGP創英角ｺﾞｼｯｸUB" pitchFamily="50" charset="-128"/>
                </a:rPr>
                <a:t>東成区</a:t>
              </a:r>
            </a:p>
          </p:txBody>
        </p:sp>
        <p:sp>
          <p:nvSpPr>
            <p:cNvPr id="61" name="テキスト ボックス 112"/>
            <p:cNvSpPr txBox="1">
              <a:spLocks noChangeArrowheads="1"/>
            </p:cNvSpPr>
            <p:nvPr/>
          </p:nvSpPr>
          <p:spPr bwMode="gray">
            <a:xfrm>
              <a:off x="2170293" y="4096938"/>
              <a:ext cx="655532" cy="253916"/>
            </a:xfrm>
            <a:prstGeom prst="rect">
              <a:avLst/>
            </a:prstGeom>
            <a:noFill/>
            <a:ln w="9525">
              <a:noFill/>
              <a:miter lim="800000"/>
              <a:headEnd/>
              <a:tailEnd/>
            </a:ln>
          </p:spPr>
          <p:txBody>
            <a:bodyPr>
              <a:spAutoFit/>
            </a:bodyPr>
            <a:lstStyle/>
            <a:p>
              <a:pPr algn="ctr">
                <a:defRPr/>
              </a:pPr>
              <a:r>
                <a:rPr lang="ja-JP" altLang="en-US" sz="1050" b="1" dirty="0">
                  <a:ln w="6350">
                    <a:solidFill>
                      <a:srgbClr val="FFFFFF"/>
                    </a:solidFill>
                  </a:ln>
                  <a:latin typeface="HGP創英角ｺﾞｼｯｸUB" pitchFamily="50" charset="-128"/>
                  <a:ea typeface="HGP創英角ｺﾞｼｯｸUB" pitchFamily="50" charset="-128"/>
                </a:rPr>
                <a:t>中央区</a:t>
              </a:r>
            </a:p>
          </p:txBody>
        </p:sp>
        <p:sp>
          <p:nvSpPr>
            <p:cNvPr id="62" name="テキスト ボックス 113"/>
            <p:cNvSpPr txBox="1">
              <a:spLocks noChangeArrowheads="1"/>
            </p:cNvSpPr>
            <p:nvPr/>
          </p:nvSpPr>
          <p:spPr bwMode="gray">
            <a:xfrm>
              <a:off x="1826787" y="4696777"/>
              <a:ext cx="700414" cy="253916"/>
            </a:xfrm>
            <a:prstGeom prst="rect">
              <a:avLst/>
            </a:prstGeom>
            <a:noFill/>
            <a:ln w="9525">
              <a:noFill/>
              <a:miter lim="800000"/>
              <a:headEnd/>
              <a:tailEnd/>
            </a:ln>
          </p:spPr>
          <p:txBody>
            <a:bodyPr>
              <a:spAutoFit/>
            </a:bodyPr>
            <a:lstStyle/>
            <a:p>
              <a:pPr algn="ctr">
                <a:defRPr/>
              </a:pPr>
              <a:r>
                <a:rPr lang="ja-JP" altLang="en-US" sz="1050" b="1" dirty="0">
                  <a:ln w="6350">
                    <a:solidFill>
                      <a:srgbClr val="FFFFFF"/>
                    </a:solidFill>
                  </a:ln>
                  <a:latin typeface="HGP創英角ｺﾞｼｯｸUB" pitchFamily="50" charset="-128"/>
                  <a:ea typeface="HGP創英角ｺﾞｼｯｸUB" pitchFamily="50" charset="-128"/>
                </a:rPr>
                <a:t>浪速区</a:t>
              </a:r>
            </a:p>
          </p:txBody>
        </p:sp>
        <p:sp>
          <p:nvSpPr>
            <p:cNvPr id="63" name="テキスト ボックス 114"/>
            <p:cNvSpPr txBox="1">
              <a:spLocks noChangeArrowheads="1"/>
            </p:cNvSpPr>
            <p:nvPr/>
          </p:nvSpPr>
          <p:spPr bwMode="gray">
            <a:xfrm>
              <a:off x="1225724" y="5037767"/>
              <a:ext cx="620947" cy="253916"/>
            </a:xfrm>
            <a:prstGeom prst="rect">
              <a:avLst/>
            </a:prstGeom>
            <a:noFill/>
            <a:ln w="9525">
              <a:noFill/>
              <a:miter lim="800000"/>
              <a:headEnd/>
              <a:tailEnd/>
            </a:ln>
          </p:spPr>
          <p:txBody>
            <a:bodyPr>
              <a:spAutoFit/>
            </a:bodyPr>
            <a:lstStyle/>
            <a:p>
              <a:pPr algn="ctr">
                <a:defRPr/>
              </a:pPr>
              <a:r>
                <a:rPr lang="ja-JP" altLang="en-US" sz="1050" b="1" dirty="0">
                  <a:ln w="6350">
                    <a:solidFill>
                      <a:srgbClr val="FFFFFF"/>
                    </a:solidFill>
                  </a:ln>
                  <a:latin typeface="HGP創英角ｺﾞｼｯｸUB" pitchFamily="50" charset="-128"/>
                  <a:ea typeface="HGP創英角ｺﾞｼｯｸUB" pitchFamily="50" charset="-128"/>
                </a:rPr>
                <a:t>大正区</a:t>
              </a:r>
            </a:p>
          </p:txBody>
        </p:sp>
        <p:sp>
          <p:nvSpPr>
            <p:cNvPr id="64" name="テキスト ボックス 115"/>
            <p:cNvSpPr txBox="1">
              <a:spLocks noChangeArrowheads="1"/>
            </p:cNvSpPr>
            <p:nvPr/>
          </p:nvSpPr>
          <p:spPr bwMode="gray">
            <a:xfrm>
              <a:off x="611560" y="5623356"/>
              <a:ext cx="752969" cy="253916"/>
            </a:xfrm>
            <a:prstGeom prst="rect">
              <a:avLst/>
            </a:prstGeom>
            <a:noFill/>
            <a:ln w="9525">
              <a:noFill/>
              <a:miter lim="800000"/>
              <a:headEnd/>
              <a:tailEnd/>
            </a:ln>
          </p:spPr>
          <p:txBody>
            <a:bodyPr>
              <a:spAutoFit/>
            </a:bodyPr>
            <a:lstStyle/>
            <a:p>
              <a:pPr algn="ctr">
                <a:defRPr/>
              </a:pPr>
              <a:r>
                <a:rPr lang="ja-JP" altLang="en-US" sz="1050" b="1" dirty="0">
                  <a:ln w="6350">
                    <a:solidFill>
                      <a:srgbClr val="FFFFFF"/>
                    </a:solidFill>
                  </a:ln>
                  <a:latin typeface="HGP創英角ｺﾞｼｯｸUB" pitchFamily="50" charset="-128"/>
                  <a:ea typeface="HGP創英角ｺﾞｼｯｸUB" pitchFamily="50" charset="-128"/>
                </a:rPr>
                <a:t>住之江区</a:t>
              </a:r>
            </a:p>
          </p:txBody>
        </p:sp>
        <p:sp>
          <p:nvSpPr>
            <p:cNvPr id="65" name="テキスト ボックス 116"/>
            <p:cNvSpPr txBox="1">
              <a:spLocks noChangeArrowheads="1"/>
            </p:cNvSpPr>
            <p:nvPr/>
          </p:nvSpPr>
          <p:spPr bwMode="gray">
            <a:xfrm>
              <a:off x="1795395" y="5080992"/>
              <a:ext cx="626822" cy="253916"/>
            </a:xfrm>
            <a:prstGeom prst="rect">
              <a:avLst/>
            </a:prstGeom>
            <a:noFill/>
            <a:ln w="9525">
              <a:noFill/>
              <a:miter lim="800000"/>
              <a:headEnd/>
              <a:tailEnd/>
            </a:ln>
          </p:spPr>
          <p:txBody>
            <a:bodyPr>
              <a:spAutoFit/>
            </a:bodyPr>
            <a:lstStyle/>
            <a:p>
              <a:pPr algn="ctr">
                <a:defRPr/>
              </a:pPr>
              <a:r>
                <a:rPr lang="ja-JP" altLang="en-US" sz="1050" b="1" dirty="0">
                  <a:ln w="6350">
                    <a:solidFill>
                      <a:srgbClr val="FFFFFF"/>
                    </a:solidFill>
                  </a:ln>
                  <a:latin typeface="HGP創英角ｺﾞｼｯｸUB" pitchFamily="50" charset="-128"/>
                  <a:ea typeface="HGP創英角ｺﾞｼｯｸUB" pitchFamily="50" charset="-128"/>
                </a:rPr>
                <a:t>西成区</a:t>
              </a:r>
            </a:p>
          </p:txBody>
        </p:sp>
        <p:sp>
          <p:nvSpPr>
            <p:cNvPr id="66" name="テキスト ボックス 117"/>
            <p:cNvSpPr txBox="1">
              <a:spLocks noChangeArrowheads="1"/>
            </p:cNvSpPr>
            <p:nvPr/>
          </p:nvSpPr>
          <p:spPr bwMode="gray">
            <a:xfrm>
              <a:off x="1979712" y="6093296"/>
              <a:ext cx="646276" cy="253916"/>
            </a:xfrm>
            <a:prstGeom prst="rect">
              <a:avLst/>
            </a:prstGeom>
            <a:noFill/>
            <a:ln w="9525">
              <a:noFill/>
              <a:miter lim="800000"/>
              <a:headEnd/>
              <a:tailEnd/>
            </a:ln>
          </p:spPr>
          <p:txBody>
            <a:bodyPr>
              <a:spAutoFit/>
            </a:bodyPr>
            <a:lstStyle/>
            <a:p>
              <a:pPr algn="ctr">
                <a:defRPr/>
              </a:pPr>
              <a:r>
                <a:rPr lang="ja-JP" altLang="en-US" sz="1050" b="1" dirty="0">
                  <a:ln w="6350">
                    <a:solidFill>
                      <a:srgbClr val="FFFFFF"/>
                    </a:solidFill>
                  </a:ln>
                  <a:latin typeface="HGP創英角ｺﾞｼｯｸUB" pitchFamily="50" charset="-128"/>
                  <a:ea typeface="HGP創英角ｺﾞｼｯｸUB" pitchFamily="50" charset="-128"/>
                </a:rPr>
                <a:t>住吉区</a:t>
              </a:r>
            </a:p>
          </p:txBody>
        </p:sp>
        <p:sp>
          <p:nvSpPr>
            <p:cNvPr id="67" name="テキスト ボックス 118"/>
            <p:cNvSpPr txBox="1">
              <a:spLocks noChangeArrowheads="1"/>
            </p:cNvSpPr>
            <p:nvPr/>
          </p:nvSpPr>
          <p:spPr bwMode="gray">
            <a:xfrm>
              <a:off x="2267744" y="5229201"/>
              <a:ext cx="346249" cy="648071"/>
            </a:xfrm>
            <a:prstGeom prst="rect">
              <a:avLst/>
            </a:prstGeom>
            <a:noFill/>
            <a:ln w="9525">
              <a:noFill/>
              <a:miter lim="800000"/>
              <a:headEnd/>
              <a:tailEnd/>
            </a:ln>
          </p:spPr>
          <p:txBody>
            <a:bodyPr vert="eaVert">
              <a:spAutoFit/>
            </a:bodyPr>
            <a:lstStyle/>
            <a:p>
              <a:pPr algn="ctr">
                <a:defRPr/>
              </a:pPr>
              <a:r>
                <a:rPr lang="ja-JP" altLang="en-US" sz="1050" b="1" dirty="0">
                  <a:ln w="6350">
                    <a:solidFill>
                      <a:srgbClr val="FFFFFF"/>
                    </a:solidFill>
                  </a:ln>
                  <a:latin typeface="HGP創英角ｺﾞｼｯｸUB" pitchFamily="50" charset="-128"/>
                  <a:ea typeface="HGP創英角ｺﾞｼｯｸUB" pitchFamily="50" charset="-128"/>
                </a:rPr>
                <a:t>阿倍野区</a:t>
              </a:r>
            </a:p>
          </p:txBody>
        </p:sp>
        <p:sp>
          <p:nvSpPr>
            <p:cNvPr id="68" name="テキスト ボックス 119"/>
            <p:cNvSpPr txBox="1">
              <a:spLocks noChangeArrowheads="1"/>
            </p:cNvSpPr>
            <p:nvPr/>
          </p:nvSpPr>
          <p:spPr bwMode="gray">
            <a:xfrm>
              <a:off x="2481567" y="4293096"/>
              <a:ext cx="346249" cy="648072"/>
            </a:xfrm>
            <a:prstGeom prst="rect">
              <a:avLst/>
            </a:prstGeom>
            <a:noFill/>
            <a:ln w="9525">
              <a:noFill/>
              <a:miter lim="800000"/>
              <a:headEnd/>
              <a:tailEnd/>
            </a:ln>
          </p:spPr>
          <p:txBody>
            <a:bodyPr vert="eaVert">
              <a:spAutoFit/>
            </a:bodyPr>
            <a:lstStyle/>
            <a:p>
              <a:pPr algn="ctr">
                <a:defRPr/>
              </a:pPr>
              <a:r>
                <a:rPr lang="ja-JP" altLang="en-US" sz="1050" b="1" dirty="0">
                  <a:ln w="6350">
                    <a:solidFill>
                      <a:srgbClr val="FFFFFF"/>
                    </a:solidFill>
                  </a:ln>
                  <a:latin typeface="HGP創英角ｺﾞｼｯｸUB" pitchFamily="50" charset="-128"/>
                  <a:ea typeface="HGP創英角ｺﾞｼｯｸUB" pitchFamily="50" charset="-128"/>
                </a:rPr>
                <a:t>天王寺区</a:t>
              </a:r>
            </a:p>
          </p:txBody>
        </p:sp>
        <p:sp>
          <p:nvSpPr>
            <p:cNvPr id="69" name="テキスト ボックス 120"/>
            <p:cNvSpPr txBox="1">
              <a:spLocks noChangeArrowheads="1"/>
            </p:cNvSpPr>
            <p:nvPr/>
          </p:nvSpPr>
          <p:spPr bwMode="gray">
            <a:xfrm>
              <a:off x="2718842" y="4616351"/>
              <a:ext cx="583524" cy="253916"/>
            </a:xfrm>
            <a:prstGeom prst="rect">
              <a:avLst/>
            </a:prstGeom>
            <a:noFill/>
            <a:ln w="9525">
              <a:noFill/>
              <a:miter lim="800000"/>
              <a:headEnd/>
              <a:tailEnd/>
            </a:ln>
          </p:spPr>
          <p:txBody>
            <a:bodyPr>
              <a:spAutoFit/>
            </a:bodyPr>
            <a:lstStyle/>
            <a:p>
              <a:pPr algn="ctr">
                <a:defRPr/>
              </a:pPr>
              <a:r>
                <a:rPr lang="ja-JP" altLang="en-US" sz="1050" b="1" dirty="0">
                  <a:ln w="6350">
                    <a:solidFill>
                      <a:srgbClr val="FFFFFF"/>
                    </a:solidFill>
                  </a:ln>
                  <a:latin typeface="HGP創英角ｺﾞｼｯｸUB" pitchFamily="50" charset="-128"/>
                  <a:ea typeface="HGP創英角ｺﾞｼｯｸUB" pitchFamily="50" charset="-128"/>
                </a:rPr>
                <a:t>生野区</a:t>
              </a:r>
            </a:p>
          </p:txBody>
        </p:sp>
        <p:sp>
          <p:nvSpPr>
            <p:cNvPr id="70" name="テキスト ボックス 121"/>
            <p:cNvSpPr txBox="1">
              <a:spLocks noChangeArrowheads="1"/>
            </p:cNvSpPr>
            <p:nvPr/>
          </p:nvSpPr>
          <p:spPr bwMode="gray">
            <a:xfrm>
              <a:off x="2555776" y="5589240"/>
              <a:ext cx="346249" cy="701127"/>
            </a:xfrm>
            <a:prstGeom prst="rect">
              <a:avLst/>
            </a:prstGeom>
            <a:noFill/>
            <a:ln w="9525">
              <a:noFill/>
              <a:miter lim="800000"/>
              <a:headEnd/>
              <a:tailEnd/>
            </a:ln>
          </p:spPr>
          <p:txBody>
            <a:bodyPr vert="eaVert">
              <a:spAutoFit/>
            </a:bodyPr>
            <a:lstStyle/>
            <a:p>
              <a:pPr algn="ctr">
                <a:defRPr/>
              </a:pPr>
              <a:r>
                <a:rPr lang="ja-JP" altLang="en-US" sz="1050" b="1" dirty="0">
                  <a:ln w="6350">
                    <a:solidFill>
                      <a:srgbClr val="FFFFFF"/>
                    </a:solidFill>
                  </a:ln>
                  <a:latin typeface="HGP創英角ｺﾞｼｯｸUB" pitchFamily="50" charset="-128"/>
                  <a:ea typeface="HGP創英角ｺﾞｼｯｸUB" pitchFamily="50" charset="-128"/>
                </a:rPr>
                <a:t>東住吉区</a:t>
              </a:r>
            </a:p>
          </p:txBody>
        </p:sp>
        <p:sp>
          <p:nvSpPr>
            <p:cNvPr id="71" name="テキスト ボックス 122"/>
            <p:cNvSpPr txBox="1">
              <a:spLocks noChangeArrowheads="1"/>
            </p:cNvSpPr>
            <p:nvPr/>
          </p:nvSpPr>
          <p:spPr bwMode="gray">
            <a:xfrm>
              <a:off x="3017416" y="5421139"/>
              <a:ext cx="583524" cy="253916"/>
            </a:xfrm>
            <a:prstGeom prst="rect">
              <a:avLst/>
            </a:prstGeom>
            <a:noFill/>
            <a:ln w="9525">
              <a:noFill/>
              <a:miter lim="800000"/>
              <a:headEnd/>
              <a:tailEnd/>
            </a:ln>
          </p:spPr>
          <p:txBody>
            <a:bodyPr>
              <a:spAutoFit/>
            </a:bodyPr>
            <a:lstStyle/>
            <a:p>
              <a:pPr algn="ctr">
                <a:defRPr/>
              </a:pPr>
              <a:r>
                <a:rPr lang="ja-JP" altLang="en-US" sz="1050" b="1" dirty="0">
                  <a:ln w="6350">
                    <a:solidFill>
                      <a:srgbClr val="FFFFFF"/>
                    </a:solidFill>
                  </a:ln>
                  <a:latin typeface="HGP創英角ｺﾞｼｯｸUB" pitchFamily="50" charset="-128"/>
                  <a:ea typeface="HGP創英角ｺﾞｼｯｸUB" pitchFamily="50" charset="-128"/>
                </a:rPr>
                <a:t>平野区</a:t>
              </a:r>
            </a:p>
          </p:txBody>
        </p:sp>
        <p:sp>
          <p:nvSpPr>
            <p:cNvPr id="72" name="テキスト ボックス 97"/>
            <p:cNvSpPr txBox="1">
              <a:spLocks noChangeArrowheads="1"/>
            </p:cNvSpPr>
            <p:nvPr/>
          </p:nvSpPr>
          <p:spPr bwMode="gray">
            <a:xfrm>
              <a:off x="2028354" y="3680247"/>
              <a:ext cx="462715" cy="253916"/>
            </a:xfrm>
            <a:prstGeom prst="rect">
              <a:avLst/>
            </a:prstGeom>
            <a:noFill/>
            <a:ln w="9525">
              <a:noFill/>
              <a:miter lim="800000"/>
              <a:headEnd/>
              <a:tailEnd/>
            </a:ln>
          </p:spPr>
          <p:txBody>
            <a:bodyPr>
              <a:spAutoFit/>
            </a:bodyPr>
            <a:lstStyle/>
            <a:p>
              <a:pPr algn="ctr">
                <a:defRPr/>
              </a:pPr>
              <a:r>
                <a:rPr lang="ja-JP" altLang="en-US" sz="1050" b="1" dirty="0">
                  <a:ln w="6350">
                    <a:solidFill>
                      <a:srgbClr val="FFFFFF"/>
                    </a:solidFill>
                  </a:ln>
                  <a:latin typeface="HGP創英角ｺﾞｼｯｸUB" pitchFamily="50" charset="-128"/>
                  <a:ea typeface="HGP創英角ｺﾞｼｯｸUB" pitchFamily="50" charset="-128"/>
                </a:rPr>
                <a:t>北区</a:t>
              </a:r>
            </a:p>
          </p:txBody>
        </p:sp>
        <p:sp>
          <p:nvSpPr>
            <p:cNvPr id="4153" name="テキスト ボックス 85"/>
            <p:cNvSpPr txBox="1">
              <a:spLocks noChangeArrowheads="1"/>
            </p:cNvSpPr>
            <p:nvPr/>
          </p:nvSpPr>
          <p:spPr bwMode="gray">
            <a:xfrm>
              <a:off x="2945408" y="6128519"/>
              <a:ext cx="641350" cy="277812"/>
            </a:xfrm>
            <a:prstGeom prst="rect">
              <a:avLst/>
            </a:prstGeom>
            <a:solidFill>
              <a:schemeClr val="bg1"/>
            </a:solidFill>
            <a:ln w="9525">
              <a:solidFill>
                <a:schemeClr val="tx1"/>
              </a:solidFill>
              <a:miter lim="800000"/>
              <a:headEnd/>
              <a:tailEnd/>
            </a:ln>
          </p:spPr>
          <p:txBody>
            <a:bodyPr anchor="ctr">
              <a:spAutoFit/>
            </a:bodyP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algn="ctr" eaLnBrk="1" hangingPunct="1"/>
              <a:r>
                <a:rPr lang="ja-JP" altLang="en-US" sz="1200" dirty="0"/>
                <a:t>第八区</a:t>
              </a:r>
            </a:p>
          </p:txBody>
        </p:sp>
      </p:grpSp>
      <p:sp>
        <p:nvSpPr>
          <p:cNvPr id="42" name="円/楕円 41"/>
          <p:cNvSpPr/>
          <p:nvPr/>
        </p:nvSpPr>
        <p:spPr bwMode="auto">
          <a:xfrm>
            <a:off x="1621830" y="3094360"/>
            <a:ext cx="144016" cy="144016"/>
          </a:xfrm>
          <a:prstGeom prst="ellipse">
            <a:avLst/>
          </a:prstGeom>
          <a:solidFill>
            <a:schemeClr val="bg1"/>
          </a:solidFill>
          <a:ln w="127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sp>
        <p:nvSpPr>
          <p:cNvPr id="43" name="円/楕円 42"/>
          <p:cNvSpPr/>
          <p:nvPr/>
        </p:nvSpPr>
        <p:spPr bwMode="auto">
          <a:xfrm>
            <a:off x="1907704" y="3356992"/>
            <a:ext cx="144016" cy="144016"/>
          </a:xfrm>
          <a:prstGeom prst="ellipse">
            <a:avLst/>
          </a:prstGeom>
          <a:solidFill>
            <a:schemeClr val="bg1"/>
          </a:solidFill>
          <a:ln w="127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sp>
        <p:nvSpPr>
          <p:cNvPr id="44" name="円/楕円 43"/>
          <p:cNvSpPr/>
          <p:nvPr/>
        </p:nvSpPr>
        <p:spPr bwMode="auto">
          <a:xfrm>
            <a:off x="2365152" y="2659137"/>
            <a:ext cx="144016" cy="144016"/>
          </a:xfrm>
          <a:prstGeom prst="ellipse">
            <a:avLst/>
          </a:prstGeom>
          <a:solidFill>
            <a:schemeClr val="bg1"/>
          </a:solidFill>
          <a:ln w="127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sp>
        <p:nvSpPr>
          <p:cNvPr id="45" name="円/楕円 44"/>
          <p:cNvSpPr/>
          <p:nvPr/>
        </p:nvSpPr>
        <p:spPr bwMode="auto">
          <a:xfrm>
            <a:off x="2987824" y="2865636"/>
            <a:ext cx="144016" cy="144016"/>
          </a:xfrm>
          <a:prstGeom prst="ellipse">
            <a:avLst/>
          </a:prstGeom>
          <a:solidFill>
            <a:schemeClr val="bg1"/>
          </a:solidFill>
          <a:ln w="127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sp>
        <p:nvSpPr>
          <p:cNvPr id="46" name="円/楕円 45"/>
          <p:cNvSpPr/>
          <p:nvPr/>
        </p:nvSpPr>
        <p:spPr bwMode="auto">
          <a:xfrm>
            <a:off x="2533551" y="3954264"/>
            <a:ext cx="144016" cy="144016"/>
          </a:xfrm>
          <a:prstGeom prst="ellipse">
            <a:avLst/>
          </a:prstGeom>
          <a:solidFill>
            <a:schemeClr val="bg1"/>
          </a:solidFill>
          <a:ln w="127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sp>
        <p:nvSpPr>
          <p:cNvPr id="47" name="円/楕円 46"/>
          <p:cNvSpPr/>
          <p:nvPr/>
        </p:nvSpPr>
        <p:spPr bwMode="auto">
          <a:xfrm>
            <a:off x="2046387" y="4446637"/>
            <a:ext cx="144016" cy="144016"/>
          </a:xfrm>
          <a:prstGeom prst="ellipse">
            <a:avLst/>
          </a:prstGeom>
          <a:solidFill>
            <a:schemeClr val="bg1"/>
          </a:solidFill>
          <a:ln w="127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sp>
        <p:nvSpPr>
          <p:cNvPr id="48" name="円/楕円 47"/>
          <p:cNvSpPr/>
          <p:nvPr/>
        </p:nvSpPr>
        <p:spPr bwMode="auto">
          <a:xfrm>
            <a:off x="3072532" y="4778102"/>
            <a:ext cx="144016" cy="144016"/>
          </a:xfrm>
          <a:prstGeom prst="ellipse">
            <a:avLst/>
          </a:prstGeom>
          <a:solidFill>
            <a:schemeClr val="bg1"/>
          </a:solidFill>
          <a:ln w="127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sp>
        <p:nvSpPr>
          <p:cNvPr id="73" name="テキスト ボックス 72"/>
          <p:cNvSpPr txBox="1"/>
          <p:nvPr/>
        </p:nvSpPr>
        <p:spPr>
          <a:xfrm>
            <a:off x="179512" y="620688"/>
            <a:ext cx="2592288" cy="861774"/>
          </a:xfrm>
          <a:prstGeom prst="rect">
            <a:avLst/>
          </a:prstGeom>
          <a:noFill/>
        </p:spPr>
        <p:txBody>
          <a:bodyPr wrap="square" rtlCol="0">
            <a:spAutoFit/>
          </a:bodyPr>
          <a:lstStyle/>
          <a:p>
            <a:pPr>
              <a:lnSpc>
                <a:spcPts val="2000"/>
              </a:lnSpc>
            </a:pPr>
            <a:r>
              <a:rPr lang="ja-JP" altLang="en-US" sz="1400" dirty="0" smtClean="0"/>
              <a:t>　  ：総合区役所の位置</a:t>
            </a:r>
            <a:endParaRPr lang="en-US" altLang="ja-JP" sz="1400" dirty="0" smtClean="0"/>
          </a:p>
          <a:p>
            <a:pPr>
              <a:lnSpc>
                <a:spcPts val="2000"/>
              </a:lnSpc>
            </a:pPr>
            <a:endParaRPr lang="en-US" altLang="ja-JP" sz="1400" dirty="0" smtClean="0"/>
          </a:p>
          <a:p>
            <a:pPr>
              <a:lnSpc>
                <a:spcPts val="2000"/>
              </a:lnSpc>
            </a:pPr>
            <a:r>
              <a:rPr kumimoji="1" lang="en-US" altLang="ja-JP" sz="1400" dirty="0" smtClean="0"/>
              <a:t>※</a:t>
            </a:r>
            <a:r>
              <a:rPr kumimoji="1" lang="ja-JP" altLang="en-US" sz="1400" dirty="0" smtClean="0"/>
              <a:t>総合区名は仮称</a:t>
            </a:r>
            <a:endParaRPr kumimoji="1" lang="ja-JP" altLang="en-US" sz="1400" dirty="0"/>
          </a:p>
        </p:txBody>
      </p:sp>
      <p:sp>
        <p:nvSpPr>
          <p:cNvPr id="74" name="円/楕円 73"/>
          <p:cNvSpPr/>
          <p:nvPr/>
        </p:nvSpPr>
        <p:spPr bwMode="auto">
          <a:xfrm>
            <a:off x="270570" y="736129"/>
            <a:ext cx="144016" cy="144016"/>
          </a:xfrm>
          <a:prstGeom prst="ellipse">
            <a:avLst/>
          </a:prstGeom>
          <a:solidFill>
            <a:schemeClr val="bg1"/>
          </a:solidFill>
          <a:ln w="127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sp>
        <p:nvSpPr>
          <p:cNvPr id="75" name="正方形/長方形 27"/>
          <p:cNvSpPr>
            <a:spLocks noChangeArrowheads="1"/>
          </p:cNvSpPr>
          <p:nvPr/>
        </p:nvSpPr>
        <p:spPr bwMode="auto">
          <a:xfrm>
            <a:off x="8112125" y="6596063"/>
            <a:ext cx="1031875" cy="261937"/>
          </a:xfrm>
          <a:prstGeom prst="rect">
            <a:avLst/>
          </a:prstGeom>
          <a:noFill/>
          <a:ln w="9525">
            <a:noFill/>
            <a:miter lim="800000"/>
            <a:headEnd/>
            <a:tailEnd/>
          </a:ln>
        </p:spPr>
        <p:txBody>
          <a:bodyPr>
            <a:spAutoFit/>
          </a:bodyPr>
          <a:lstStyle/>
          <a:p>
            <a:pPr algn="r"/>
            <a:r>
              <a:rPr lang="ja-JP" altLang="en-US" sz="1100" b="1" dirty="0" smtClean="0">
                <a:solidFill>
                  <a:srgbClr val="000000"/>
                </a:solidFill>
                <a:latin typeface="ＭＳ Ｐゴシック" charset="-128"/>
                <a:ea typeface="Meiryo UI" pitchFamily="50" charset="-128"/>
                <a:cs typeface="Meiryo UI" pitchFamily="50" charset="-128"/>
              </a:rPr>
              <a:t>すがた</a:t>
            </a:r>
            <a:r>
              <a:rPr lang="en-US" altLang="ja-JP" sz="1100" b="1" dirty="0" smtClean="0">
                <a:solidFill>
                  <a:srgbClr val="000000"/>
                </a:solidFill>
                <a:latin typeface="ＭＳ Ｐゴシック" charset="-128"/>
                <a:ea typeface="Meiryo UI" pitchFamily="50" charset="-128"/>
                <a:cs typeface="Meiryo UI" pitchFamily="50" charset="-128"/>
              </a:rPr>
              <a:t>-</a:t>
            </a:r>
            <a:r>
              <a:rPr lang="ja-JP" altLang="en-US" sz="1100" b="1" dirty="0" smtClean="0">
                <a:solidFill>
                  <a:srgbClr val="000000"/>
                </a:solidFill>
                <a:latin typeface="ＭＳ Ｐゴシック" charset="-128"/>
                <a:ea typeface="Meiryo UI" pitchFamily="50" charset="-128"/>
                <a:cs typeface="Meiryo UI" pitchFamily="50" charset="-128"/>
              </a:rPr>
              <a:t>１</a:t>
            </a:r>
            <a:endParaRPr lang="ja-JP" altLang="en-US" sz="1200" b="1" dirty="0">
              <a:solidFill>
                <a:srgbClr val="000000"/>
              </a:solidFill>
              <a:latin typeface="ＭＳ Ｐゴシック" charset="-128"/>
              <a:ea typeface="Meiryo UI" pitchFamily="50" charset="-128"/>
              <a:cs typeface="Meiryo UI" pitchFamily="50" charset="-128"/>
            </a:endParaRPr>
          </a:p>
        </p:txBody>
      </p:sp>
      <p:sp>
        <p:nvSpPr>
          <p:cNvPr id="76" name="円/楕円 75"/>
          <p:cNvSpPr/>
          <p:nvPr/>
        </p:nvSpPr>
        <p:spPr bwMode="auto">
          <a:xfrm>
            <a:off x="1835696" y="2348880"/>
            <a:ext cx="176213" cy="176213"/>
          </a:xfrm>
          <a:prstGeom prst="ellipse">
            <a:avLst/>
          </a:prstGeom>
          <a:blipFill dpi="0" rotWithShape="1">
            <a:blip r:embed="rId3" cstate="print"/>
            <a:srcRect/>
            <a:tile tx="0" ty="0" sx="100000" sy="100000" flip="none" algn="tl"/>
          </a:blip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sp>
        <p:nvSpPr>
          <p:cNvPr id="77" name="円/楕円 76"/>
          <p:cNvSpPr/>
          <p:nvPr/>
        </p:nvSpPr>
        <p:spPr bwMode="auto">
          <a:xfrm>
            <a:off x="2980161" y="2842271"/>
            <a:ext cx="176213" cy="176213"/>
          </a:xfrm>
          <a:prstGeom prst="ellipse">
            <a:avLst/>
          </a:prstGeom>
          <a:blipFill dpi="0" rotWithShape="1">
            <a:blip r:embed="rId3" cstate="print"/>
            <a:srcRect/>
            <a:tile tx="0" ty="0" sx="100000" sy="100000" flip="none" algn="tl"/>
          </a:blip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sp>
        <p:nvSpPr>
          <p:cNvPr id="78" name="円/楕円 77"/>
          <p:cNvSpPr/>
          <p:nvPr/>
        </p:nvSpPr>
        <p:spPr bwMode="auto">
          <a:xfrm>
            <a:off x="1906917" y="3339932"/>
            <a:ext cx="176213" cy="176213"/>
          </a:xfrm>
          <a:prstGeom prst="ellipse">
            <a:avLst/>
          </a:prstGeom>
          <a:blipFill dpi="0" rotWithShape="1">
            <a:blip r:embed="rId3" cstate="print"/>
            <a:srcRect/>
            <a:tile tx="0" ty="0" sx="100000" sy="100000" flip="none" algn="tl"/>
          </a:blip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sp>
        <p:nvSpPr>
          <p:cNvPr id="80" name="円/楕円 79"/>
          <p:cNvSpPr/>
          <p:nvPr/>
        </p:nvSpPr>
        <p:spPr bwMode="auto">
          <a:xfrm>
            <a:off x="2343646" y="2654132"/>
            <a:ext cx="176213" cy="176213"/>
          </a:xfrm>
          <a:prstGeom prst="ellipse">
            <a:avLst/>
          </a:prstGeom>
          <a:blipFill dpi="0" rotWithShape="1">
            <a:blip r:embed="rId3" cstate="print"/>
            <a:srcRect/>
            <a:tile tx="0" ty="0" sx="100000" sy="100000" flip="none" algn="tl"/>
          </a:blip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sp>
        <p:nvSpPr>
          <p:cNvPr id="81" name="円/楕円 80"/>
          <p:cNvSpPr/>
          <p:nvPr/>
        </p:nvSpPr>
        <p:spPr bwMode="auto">
          <a:xfrm>
            <a:off x="2025978" y="4404458"/>
            <a:ext cx="176213" cy="176213"/>
          </a:xfrm>
          <a:prstGeom prst="ellipse">
            <a:avLst/>
          </a:prstGeom>
          <a:blipFill dpi="0" rotWithShape="1">
            <a:blip r:embed="rId3" cstate="print"/>
            <a:srcRect/>
            <a:tile tx="0" ty="0" sx="100000" sy="100000" flip="none" algn="tl"/>
          </a:blip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sp>
        <p:nvSpPr>
          <p:cNvPr id="82" name="円/楕円 81"/>
          <p:cNvSpPr/>
          <p:nvPr/>
        </p:nvSpPr>
        <p:spPr bwMode="auto">
          <a:xfrm>
            <a:off x="2521067" y="3957851"/>
            <a:ext cx="176213" cy="176213"/>
          </a:xfrm>
          <a:prstGeom prst="ellipse">
            <a:avLst/>
          </a:prstGeom>
          <a:blipFill dpi="0" rotWithShape="1">
            <a:blip r:embed="rId3" cstate="print"/>
            <a:srcRect/>
            <a:tile tx="0" ty="0" sx="100000" sy="100000" flip="none" algn="tl"/>
          </a:blip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sp>
        <p:nvSpPr>
          <p:cNvPr id="83" name="円/楕円 82"/>
          <p:cNvSpPr/>
          <p:nvPr/>
        </p:nvSpPr>
        <p:spPr bwMode="auto">
          <a:xfrm>
            <a:off x="3063208" y="4776716"/>
            <a:ext cx="176213" cy="176213"/>
          </a:xfrm>
          <a:prstGeom prst="ellipse">
            <a:avLst/>
          </a:prstGeom>
          <a:blipFill dpi="0" rotWithShape="1">
            <a:blip r:embed="rId3" cstate="print"/>
            <a:srcRect/>
            <a:tile tx="0" ty="0" sx="100000" sy="100000" flip="none" algn="tl"/>
          </a:blip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sp>
        <p:nvSpPr>
          <p:cNvPr id="84" name="円/楕円 83"/>
          <p:cNvSpPr/>
          <p:nvPr/>
        </p:nvSpPr>
        <p:spPr bwMode="auto">
          <a:xfrm>
            <a:off x="1619672" y="3068960"/>
            <a:ext cx="176213" cy="176213"/>
          </a:xfrm>
          <a:prstGeom prst="ellipse">
            <a:avLst/>
          </a:prstGeom>
          <a:blipFill dpi="0" rotWithShape="1">
            <a:blip r:embed="rId3" cstate="print"/>
            <a:srcRect/>
            <a:tile tx="0" ty="0" sx="100000" sy="100000" flip="none" algn="tl"/>
          </a:blip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sp>
        <p:nvSpPr>
          <p:cNvPr id="85" name="円/楕円 84"/>
          <p:cNvSpPr/>
          <p:nvPr/>
        </p:nvSpPr>
        <p:spPr bwMode="auto">
          <a:xfrm>
            <a:off x="255538" y="719562"/>
            <a:ext cx="176213" cy="176213"/>
          </a:xfrm>
          <a:prstGeom prst="ellipse">
            <a:avLst/>
          </a:prstGeom>
          <a:blipFill dpi="0" rotWithShape="1">
            <a:blip r:embed="rId3" cstate="print"/>
            <a:srcRect/>
            <a:tile tx="0" ty="0" sx="100000" sy="100000" flip="none" algn="tl"/>
          </a:blip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spTree>
  </p:cSld>
  <p:clrMapOvr>
    <a:masterClrMapping/>
  </p:clrMapOvr>
  <p:timing>
    <p:tnLst>
      <p:par>
        <p:cTn id="1" dur="indefinite" restart="never" nodeType="tmRoot"/>
      </p:par>
    </p:tnLst>
  </p:timing>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82" name="Rectangle 26"/>
          <p:cNvSpPr>
            <a:spLocks noChangeArrowheads="1"/>
          </p:cNvSpPr>
          <p:nvPr/>
        </p:nvSpPr>
        <p:spPr bwMode="auto">
          <a:xfrm>
            <a:off x="0" y="0"/>
            <a:ext cx="9144000" cy="360000"/>
          </a:xfrm>
          <a:prstGeom prst="rect">
            <a:avLst/>
          </a:prstGeom>
          <a:gradFill rotWithShape="1">
            <a:gsLst>
              <a:gs pos="0">
                <a:srgbClr val="E6B9B8"/>
              </a:gs>
              <a:gs pos="50000">
                <a:schemeClr val="bg1"/>
              </a:gs>
              <a:gs pos="100000">
                <a:srgbClr val="E6B9B8"/>
              </a:gs>
            </a:gsLst>
            <a:lin ang="5400000" scaled="1"/>
          </a:gradFill>
          <a:ln w="9525">
            <a:noFill/>
            <a:miter lim="800000"/>
            <a:headEnd/>
            <a:tailEnd/>
          </a:ln>
          <a:effectLst/>
        </p:spPr>
        <p:txBody>
          <a:bodyPr anchor="ctr"/>
          <a:lstStyle/>
          <a:p>
            <a:pPr algn="ctr">
              <a:defRPr/>
            </a:pPr>
            <a:r>
              <a:rPr lang="ja-JP" altLang="en-US" sz="2000" b="1" dirty="0">
                <a:latin typeface="Meiryo UI" panose="020B0604030504040204" pitchFamily="50" charset="-128"/>
                <a:ea typeface="Meiryo UI" panose="020B0604030504040204" pitchFamily="50" charset="-128"/>
                <a:cs typeface="Meiryo UI" panose="020B0604030504040204" pitchFamily="50" charset="-128"/>
              </a:rPr>
              <a:t>総合区基礎データ①</a:t>
            </a:r>
          </a:p>
        </p:txBody>
      </p:sp>
      <p:pic>
        <p:nvPicPr>
          <p:cNvPr id="5123" name="Picture 137"/>
          <p:cNvPicPr>
            <a:picLocks noChangeAspect="1" noChangeArrowheads="1"/>
          </p:cNvPicPr>
          <p:nvPr/>
        </p:nvPicPr>
        <p:blipFill>
          <a:blip r:embed="rId2" cstate="print">
            <a:extLst>
              <a:ext uri="{28A0092B-C50C-407E-A947-70E740481C1C}">
                <a14:useLocalDpi xmlns="" xmlns:a14="http://schemas.microsoft.com/office/drawing/2010/main" val="0"/>
              </a:ext>
            </a:extLst>
          </a:blip>
          <a:srcRect/>
          <a:stretch>
            <a:fillRect/>
          </a:stretch>
        </p:blipFill>
        <p:spPr bwMode="auto">
          <a:xfrm>
            <a:off x="34925" y="504825"/>
            <a:ext cx="9059863" cy="60563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 name="正方形/長方形 27"/>
          <p:cNvSpPr>
            <a:spLocks noChangeArrowheads="1"/>
          </p:cNvSpPr>
          <p:nvPr/>
        </p:nvSpPr>
        <p:spPr bwMode="auto">
          <a:xfrm>
            <a:off x="8112125" y="24526"/>
            <a:ext cx="1031875" cy="261937"/>
          </a:xfrm>
          <a:prstGeom prst="rect">
            <a:avLst/>
          </a:prstGeom>
          <a:noFill/>
          <a:ln w="9525">
            <a:noFill/>
            <a:miter lim="800000"/>
            <a:headEnd/>
            <a:tailEnd/>
          </a:ln>
        </p:spPr>
        <p:txBody>
          <a:bodyPr>
            <a:spAutoFit/>
          </a:bodyPr>
          <a:lstStyle/>
          <a:p>
            <a:pPr algn="r"/>
            <a:r>
              <a:rPr lang="ja-JP" altLang="en-US" sz="1100" b="1" dirty="0" smtClean="0">
                <a:solidFill>
                  <a:srgbClr val="000000"/>
                </a:solidFill>
                <a:latin typeface="ＭＳ Ｐゴシック" charset="-128"/>
                <a:ea typeface="Meiryo UI" pitchFamily="50" charset="-128"/>
                <a:cs typeface="Meiryo UI" pitchFamily="50" charset="-128"/>
              </a:rPr>
              <a:t>すがた</a:t>
            </a:r>
            <a:r>
              <a:rPr lang="en-US" altLang="ja-JP" sz="1100" b="1" dirty="0" smtClean="0">
                <a:solidFill>
                  <a:srgbClr val="000000"/>
                </a:solidFill>
                <a:latin typeface="ＭＳ Ｐゴシック" charset="-128"/>
                <a:ea typeface="Meiryo UI" pitchFamily="50" charset="-128"/>
                <a:cs typeface="Meiryo UI" pitchFamily="50" charset="-128"/>
              </a:rPr>
              <a:t>-</a:t>
            </a:r>
            <a:r>
              <a:rPr lang="ja-JP" altLang="en-US" sz="1100" b="1" dirty="0" smtClean="0">
                <a:solidFill>
                  <a:srgbClr val="000000"/>
                </a:solidFill>
                <a:latin typeface="ＭＳ Ｐゴシック" charset="-128"/>
                <a:ea typeface="Meiryo UI" pitchFamily="50" charset="-128"/>
                <a:cs typeface="Meiryo UI" pitchFamily="50" charset="-128"/>
              </a:rPr>
              <a:t>２</a:t>
            </a:r>
            <a:endParaRPr lang="ja-JP" altLang="en-US" sz="1200" b="1" dirty="0">
              <a:solidFill>
                <a:srgbClr val="000000"/>
              </a:solidFill>
              <a:latin typeface="ＭＳ Ｐゴシック" charset="-128"/>
              <a:ea typeface="Meiryo UI" pitchFamily="50" charset="-128"/>
              <a:cs typeface="Meiryo UI" pitchFamily="50" charset="-128"/>
            </a:endParaRPr>
          </a:p>
        </p:txBody>
      </p:sp>
    </p:spTree>
  </p:cSld>
  <p:clrMapOvr>
    <a:masterClrMapping/>
  </p:clrMapOvr>
  <p:timing>
    <p:tnLst>
      <p:par>
        <p:cTn id="1" dur="indefinite" restart="never" nodeType="tmRoot"/>
      </p:par>
    </p:tnLst>
  </p:timing>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07" name="Rectangle 27"/>
          <p:cNvSpPr>
            <a:spLocks noChangeArrowheads="1"/>
          </p:cNvSpPr>
          <p:nvPr/>
        </p:nvSpPr>
        <p:spPr bwMode="auto">
          <a:xfrm>
            <a:off x="0" y="0"/>
            <a:ext cx="9144000" cy="360000"/>
          </a:xfrm>
          <a:prstGeom prst="rect">
            <a:avLst/>
          </a:prstGeom>
          <a:gradFill rotWithShape="1">
            <a:gsLst>
              <a:gs pos="0">
                <a:srgbClr val="E6B9B8"/>
              </a:gs>
              <a:gs pos="50000">
                <a:schemeClr val="bg1"/>
              </a:gs>
              <a:gs pos="100000">
                <a:srgbClr val="E6B9B8"/>
              </a:gs>
            </a:gsLst>
            <a:lin ang="5400000" scaled="1"/>
          </a:gradFill>
          <a:ln w="9525">
            <a:noFill/>
            <a:miter lim="800000"/>
            <a:headEnd/>
            <a:tailEnd/>
          </a:ln>
          <a:effectLst/>
        </p:spPr>
        <p:txBody>
          <a:bodyPr anchor="ctr"/>
          <a:lstStyle/>
          <a:p>
            <a:pPr algn="ctr">
              <a:defRPr/>
            </a:pPr>
            <a:r>
              <a:rPr lang="ja-JP" altLang="en-US" sz="2000" b="1" dirty="0">
                <a:latin typeface="Meiryo UI" panose="020B0604030504040204" pitchFamily="50" charset="-128"/>
                <a:ea typeface="Meiryo UI" panose="020B0604030504040204" pitchFamily="50" charset="-128"/>
                <a:cs typeface="Meiryo UI" panose="020B0604030504040204" pitchFamily="50" charset="-128"/>
              </a:rPr>
              <a:t>総合区基礎データ②</a:t>
            </a:r>
          </a:p>
        </p:txBody>
      </p:sp>
      <p:pic>
        <p:nvPicPr>
          <p:cNvPr id="7" name="Picture 139"/>
          <p:cNvPicPr>
            <a:picLocks noChangeAspect="1" noChangeArrowheads="1"/>
          </p:cNvPicPr>
          <p:nvPr/>
        </p:nvPicPr>
        <p:blipFill>
          <a:blip r:embed="rId2" cstate="print"/>
          <a:srcRect/>
          <a:stretch>
            <a:fillRect/>
          </a:stretch>
        </p:blipFill>
        <p:spPr bwMode="auto">
          <a:xfrm>
            <a:off x="49387" y="408771"/>
            <a:ext cx="9059117" cy="6258323"/>
          </a:xfrm>
          <a:prstGeom prst="rect">
            <a:avLst/>
          </a:prstGeom>
          <a:noFill/>
        </p:spPr>
      </p:pic>
      <p:sp>
        <p:nvSpPr>
          <p:cNvPr id="4" name="正方形/長方形 27"/>
          <p:cNvSpPr>
            <a:spLocks noChangeArrowheads="1"/>
          </p:cNvSpPr>
          <p:nvPr/>
        </p:nvSpPr>
        <p:spPr bwMode="auto">
          <a:xfrm>
            <a:off x="8112125" y="6596063"/>
            <a:ext cx="1031875" cy="261937"/>
          </a:xfrm>
          <a:prstGeom prst="rect">
            <a:avLst/>
          </a:prstGeom>
          <a:noFill/>
          <a:ln w="9525">
            <a:noFill/>
            <a:miter lim="800000"/>
            <a:headEnd/>
            <a:tailEnd/>
          </a:ln>
        </p:spPr>
        <p:txBody>
          <a:bodyPr>
            <a:spAutoFit/>
          </a:bodyPr>
          <a:lstStyle/>
          <a:p>
            <a:pPr algn="r"/>
            <a:r>
              <a:rPr lang="ja-JP" altLang="en-US" sz="1100" b="1" dirty="0" smtClean="0">
                <a:solidFill>
                  <a:srgbClr val="000000"/>
                </a:solidFill>
                <a:latin typeface="ＭＳ Ｐゴシック" charset="-128"/>
                <a:ea typeface="Meiryo UI" pitchFamily="50" charset="-128"/>
                <a:cs typeface="Meiryo UI" pitchFamily="50" charset="-128"/>
              </a:rPr>
              <a:t>すがた</a:t>
            </a:r>
            <a:r>
              <a:rPr lang="en-US" altLang="ja-JP" sz="1100" b="1" dirty="0" smtClean="0">
                <a:solidFill>
                  <a:srgbClr val="000000"/>
                </a:solidFill>
                <a:latin typeface="ＭＳ Ｐゴシック" charset="-128"/>
                <a:ea typeface="Meiryo UI" pitchFamily="50" charset="-128"/>
                <a:cs typeface="Meiryo UI" pitchFamily="50" charset="-128"/>
              </a:rPr>
              <a:t>-</a:t>
            </a:r>
            <a:r>
              <a:rPr lang="ja-JP" altLang="en-US" sz="1100" b="1" dirty="0" smtClean="0">
                <a:solidFill>
                  <a:srgbClr val="000000"/>
                </a:solidFill>
                <a:latin typeface="ＭＳ Ｐゴシック" charset="-128"/>
                <a:ea typeface="Meiryo UI" pitchFamily="50" charset="-128"/>
                <a:cs typeface="Meiryo UI" pitchFamily="50" charset="-128"/>
              </a:rPr>
              <a:t>３</a:t>
            </a:r>
            <a:endParaRPr lang="ja-JP" altLang="en-US" sz="1200" b="1" dirty="0">
              <a:solidFill>
                <a:srgbClr val="000000"/>
              </a:solidFill>
              <a:latin typeface="ＭＳ Ｐゴシック" charset="-128"/>
              <a:ea typeface="Meiryo UI" pitchFamily="50" charset="-128"/>
              <a:cs typeface="Meiryo UI" pitchFamily="50" charset="-128"/>
            </a:endParaRPr>
          </a:p>
        </p:txBody>
      </p:sp>
    </p:spTree>
  </p:cSld>
  <p:clrMapOvr>
    <a:masterClrMapping/>
  </p:clrMapOvr>
  <p:timing>
    <p:tnLst>
      <p:par>
        <p:cTn id="1" dur="indefinite" restart="never" nodeType="tmRoot"/>
      </p:par>
    </p:tnLst>
  </p:timing>
</p:sld>
</file>

<file path=ppt/theme/theme1.xml><?xml version="1.0" encoding="utf-8"?>
<a:theme xmlns:a="http://schemas.openxmlformats.org/drawingml/2006/main" name="Office テーマ">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Office テーマ">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Override1.xml><?xml version="1.0" encoding="utf-8"?>
<a:themeOverride xmlns:a="http://schemas.openxmlformats.org/drawingml/2006/main">
  <a:clrScheme name="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標準デザイン">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0.xml><?xml version="1.0" encoding="utf-8"?>
<a:themeOverride xmlns:a="http://schemas.openxmlformats.org/drawingml/2006/main">
  <a:clrScheme name="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標準デザイン">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1.xml><?xml version="1.0" encoding="utf-8"?>
<a:themeOverride xmlns:a="http://schemas.openxmlformats.org/drawingml/2006/main">
  <a:clrScheme name="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標準デザイン">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2.xml><?xml version="1.0" encoding="utf-8"?>
<a:themeOverride xmlns:a="http://schemas.openxmlformats.org/drawingml/2006/main">
  <a:clrScheme name="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標準デザイン">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3.xml><?xml version="1.0" encoding="utf-8"?>
<a:themeOverride xmlns:a="http://schemas.openxmlformats.org/drawingml/2006/main">
  <a:clrScheme name="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標準デザイン">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4.xml><?xml version="1.0" encoding="utf-8"?>
<a:themeOverride xmlns:a="http://schemas.openxmlformats.org/drawingml/2006/main">
  <a:clrScheme name="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標準デザイン">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5.xml><?xml version="1.0" encoding="utf-8"?>
<a:themeOverride xmlns:a="http://schemas.openxmlformats.org/drawingml/2006/main">
  <a:clrScheme name="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標準デザイン">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6.xml><?xml version="1.0" encoding="utf-8"?>
<a:themeOverride xmlns:a="http://schemas.openxmlformats.org/drawingml/2006/main">
  <a:clrScheme name="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標準デザイン">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7.xml><?xml version="1.0" encoding="utf-8"?>
<a:themeOverride xmlns:a="http://schemas.openxmlformats.org/drawingml/2006/main">
  <a:clrScheme name="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標準デザイン">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8.xml><?xml version="1.0" encoding="utf-8"?>
<a:themeOverride xmlns:a="http://schemas.openxmlformats.org/drawingml/2006/main">
  <a:clrScheme name="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標準デザイン">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9.xml><?xml version="1.0" encoding="utf-8"?>
<a:themeOverride xmlns:a="http://schemas.openxmlformats.org/drawingml/2006/main">
  <a:clrScheme name="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標準デザイン">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2.xml><?xml version="1.0" encoding="utf-8"?>
<a:themeOverride xmlns:a="http://schemas.openxmlformats.org/drawingml/2006/main">
  <a:clrScheme name="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標準デザイン">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20.xml><?xml version="1.0" encoding="utf-8"?>
<a:themeOverride xmlns:a="http://schemas.openxmlformats.org/drawingml/2006/main">
  <a:clrScheme name="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標準デザイン">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21.xml><?xml version="1.0" encoding="utf-8"?>
<a:themeOverride xmlns:a="http://schemas.openxmlformats.org/drawingml/2006/main">
  <a:clrScheme name="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標準デザイン">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22.xml><?xml version="1.0" encoding="utf-8"?>
<a:themeOverride xmlns:a="http://schemas.openxmlformats.org/drawingml/2006/main">
  <a:clrScheme name="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標準デザイン">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23.xml><?xml version="1.0" encoding="utf-8"?>
<a:themeOverride xmlns:a="http://schemas.openxmlformats.org/drawingml/2006/main">
  <a:clrScheme name="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標準デザイン">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24.xml><?xml version="1.0" encoding="utf-8"?>
<a:themeOverride xmlns:a="http://schemas.openxmlformats.org/drawingml/2006/main">
  <a:clrScheme name="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標準デザイン">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25.xml><?xml version="1.0" encoding="utf-8"?>
<a:themeOverride xmlns:a="http://schemas.openxmlformats.org/drawingml/2006/main">
  <a:clrScheme name="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標準デザイン">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26.xml><?xml version="1.0" encoding="utf-8"?>
<a:themeOverride xmlns:a="http://schemas.openxmlformats.org/drawingml/2006/main">
  <a:clrScheme name="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標準デザイン">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27.xml><?xml version="1.0" encoding="utf-8"?>
<a:themeOverride xmlns:a="http://schemas.openxmlformats.org/drawingml/2006/main">
  <a:clrScheme name="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標準デザイン">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28.xml><?xml version="1.0" encoding="utf-8"?>
<a:themeOverride xmlns:a="http://schemas.openxmlformats.org/drawingml/2006/main">
  <a:clrScheme name="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標準デザイン">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29.xml><?xml version="1.0" encoding="utf-8"?>
<a:themeOverride xmlns:a="http://schemas.openxmlformats.org/drawingml/2006/main">
  <a:clrScheme name="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標準デザイン">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3.xml><?xml version="1.0" encoding="utf-8"?>
<a:themeOverride xmlns:a="http://schemas.openxmlformats.org/drawingml/2006/main">
  <a:clrScheme name="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標準デザイン">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30.xml><?xml version="1.0" encoding="utf-8"?>
<a:themeOverride xmlns:a="http://schemas.openxmlformats.org/drawingml/2006/main">
  <a:clrScheme name="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標準デザイン">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31.xml><?xml version="1.0" encoding="utf-8"?>
<a:themeOverride xmlns:a="http://schemas.openxmlformats.org/drawingml/2006/main">
  <a:clrScheme name="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標準デザイン">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32.xml><?xml version="1.0" encoding="utf-8"?>
<a:themeOverride xmlns:a="http://schemas.openxmlformats.org/drawingml/2006/main">
  <a:clrScheme name="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標準デザイン">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33.xml><?xml version="1.0" encoding="utf-8"?>
<a:themeOverride xmlns:a="http://schemas.openxmlformats.org/drawingml/2006/main">
  <a:clrScheme name="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標準デザイン">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34.xml><?xml version="1.0" encoding="utf-8"?>
<a:themeOverride xmlns:a="http://schemas.openxmlformats.org/drawingml/2006/main">
  <a:clrScheme name="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標準デザイン">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35.xml><?xml version="1.0" encoding="utf-8"?>
<a:themeOverride xmlns:a="http://schemas.openxmlformats.org/drawingml/2006/main">
  <a:clrScheme name="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標準デザイン">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36.xml><?xml version="1.0" encoding="utf-8"?>
<a:themeOverride xmlns:a="http://schemas.openxmlformats.org/drawingml/2006/main">
  <a:clrScheme name="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標準デザイン">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37.xml><?xml version="1.0" encoding="utf-8"?>
<a:themeOverride xmlns:a="http://schemas.openxmlformats.org/drawingml/2006/main">
  <a:clrScheme name="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標準デザイン">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38.xml><?xml version="1.0" encoding="utf-8"?>
<a:themeOverride xmlns:a="http://schemas.openxmlformats.org/drawingml/2006/main">
  <a:clrScheme name="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標準デザイン">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39.xml><?xml version="1.0" encoding="utf-8"?>
<a:themeOverride xmlns:a="http://schemas.openxmlformats.org/drawingml/2006/main">
  <a:clrScheme name="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標準デザイン">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4.xml><?xml version="1.0" encoding="utf-8"?>
<a:themeOverride xmlns:a="http://schemas.openxmlformats.org/drawingml/2006/main">
  <a:clrScheme name="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標準デザイン">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40.xml><?xml version="1.0" encoding="utf-8"?>
<a:themeOverride xmlns:a="http://schemas.openxmlformats.org/drawingml/2006/main">
  <a:clrScheme name="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標準デザイン">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41.xml><?xml version="1.0" encoding="utf-8"?>
<a:themeOverride xmlns:a="http://schemas.openxmlformats.org/drawingml/2006/main">
  <a:clrScheme name="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標準デザイン">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42.xml><?xml version="1.0" encoding="utf-8"?>
<a:themeOverride xmlns:a="http://schemas.openxmlformats.org/drawingml/2006/main">
  <a:clrScheme name="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標準デザイン">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43.xml><?xml version="1.0" encoding="utf-8"?>
<a:themeOverride xmlns:a="http://schemas.openxmlformats.org/drawingml/2006/main">
  <a:clrScheme name="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標準デザイン">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44.xml><?xml version="1.0" encoding="utf-8"?>
<a:themeOverride xmlns:a="http://schemas.openxmlformats.org/drawingml/2006/main">
  <a:clrScheme name="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標準デザイン">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45.xml><?xml version="1.0" encoding="utf-8"?>
<a:themeOverride xmlns:a="http://schemas.openxmlformats.org/drawingml/2006/main">
  <a:clrScheme name="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標準デザイン">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46.xml><?xml version="1.0" encoding="utf-8"?>
<a:themeOverride xmlns:a="http://schemas.openxmlformats.org/drawingml/2006/main">
  <a:clrScheme name="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標準デザイン">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47.xml><?xml version="1.0" encoding="utf-8"?>
<a:themeOverride xmlns:a="http://schemas.openxmlformats.org/drawingml/2006/main">
  <a:clrScheme name="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標準デザイン">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48.xml><?xml version="1.0" encoding="utf-8"?>
<a:themeOverride xmlns:a="http://schemas.openxmlformats.org/drawingml/2006/main">
  <a:clrScheme name="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標準デザイン">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49.xml><?xml version="1.0" encoding="utf-8"?>
<a:themeOverride xmlns:a="http://schemas.openxmlformats.org/drawingml/2006/main">
  <a:clrScheme name="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標準デザイン">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5.xml><?xml version="1.0" encoding="utf-8"?>
<a:themeOverride xmlns:a="http://schemas.openxmlformats.org/drawingml/2006/main">
  <a:clrScheme name="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標準デザイン">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50.xml><?xml version="1.0" encoding="utf-8"?>
<a:themeOverride xmlns:a="http://schemas.openxmlformats.org/drawingml/2006/main">
  <a:clrScheme name="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標準デザイン">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51.xml><?xml version="1.0" encoding="utf-8"?>
<a:themeOverride xmlns:a="http://schemas.openxmlformats.org/drawingml/2006/main">
  <a:clrScheme name="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標準デザイン">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52.xml><?xml version="1.0" encoding="utf-8"?>
<a:themeOverride xmlns:a="http://schemas.openxmlformats.org/drawingml/2006/main">
  <a:clrScheme name="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標準デザイン">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53.xml><?xml version="1.0" encoding="utf-8"?>
<a:themeOverride xmlns:a="http://schemas.openxmlformats.org/drawingml/2006/main">
  <a:clrScheme name="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標準デザイン">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54.xml><?xml version="1.0" encoding="utf-8"?>
<a:themeOverride xmlns:a="http://schemas.openxmlformats.org/drawingml/2006/main">
  <a:clrScheme name="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標準デザイン">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55.xml><?xml version="1.0" encoding="utf-8"?>
<a:themeOverride xmlns:a="http://schemas.openxmlformats.org/drawingml/2006/main">
  <a:clrScheme name="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標準デザイン">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56.xml><?xml version="1.0" encoding="utf-8"?>
<a:themeOverride xmlns:a="http://schemas.openxmlformats.org/drawingml/2006/main">
  <a:clrScheme name="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標準デザイン">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6.xml><?xml version="1.0" encoding="utf-8"?>
<a:themeOverride xmlns:a="http://schemas.openxmlformats.org/drawingml/2006/main">
  <a:clrScheme name="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標準デザイン">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7.xml><?xml version="1.0" encoding="utf-8"?>
<a:themeOverride xmlns:a="http://schemas.openxmlformats.org/drawingml/2006/main">
  <a:clrScheme name="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標準デザイン">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8.xml><?xml version="1.0" encoding="utf-8"?>
<a:themeOverride xmlns:a="http://schemas.openxmlformats.org/drawingml/2006/main">
  <a:clrScheme name="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標準デザイン">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9.xml><?xml version="1.0" encoding="utf-8"?>
<a:themeOverride xmlns:a="http://schemas.openxmlformats.org/drawingml/2006/main">
  <a:clrScheme name="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標準デザイン">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docProps/app.xml><?xml version="1.0" encoding="utf-8"?>
<Properties xmlns="http://schemas.openxmlformats.org/officeDocument/2006/extended-properties" xmlns:vt="http://schemas.openxmlformats.org/officeDocument/2006/docPropsVTypes">
  <TotalTime>11746</TotalTime>
  <Words>19652</Words>
  <Application>Microsoft Office PowerPoint</Application>
  <PresentationFormat>画面に合わせる (4:3)</PresentationFormat>
  <Paragraphs>5613</Paragraphs>
  <Slides>148</Slides>
  <Notes>58</Notes>
  <HiddenSlides>0</HiddenSlides>
  <MMClips>0</MMClips>
  <ScaleCrop>false</ScaleCrop>
  <HeadingPairs>
    <vt:vector size="4" baseType="variant">
      <vt:variant>
        <vt:lpstr>テーマ</vt:lpstr>
      </vt:variant>
      <vt:variant>
        <vt:i4>1</vt:i4>
      </vt:variant>
      <vt:variant>
        <vt:lpstr>スライド タイトル</vt:lpstr>
      </vt:variant>
      <vt:variant>
        <vt:i4>148</vt:i4>
      </vt:variant>
    </vt:vector>
  </HeadingPairs>
  <TitlesOfParts>
    <vt:vector size="149" baseType="lpstr">
      <vt:lpstr>Office テーマ</vt:lpstr>
      <vt:lpstr>スライド 1</vt:lpstr>
      <vt:lpstr>≪ 資　料 ≫</vt:lpstr>
      <vt:lpstr>スライド 3</vt:lpstr>
      <vt:lpstr>スライド 4</vt:lpstr>
      <vt:lpstr>目　　次</vt:lpstr>
      <vt:lpstr>スライド 6</vt:lpstr>
      <vt:lpstr>スライド 7</vt:lpstr>
      <vt:lpstr>スライド 8</vt:lpstr>
      <vt:lpstr>スライド 9</vt:lpstr>
      <vt:lpstr>スライド 10</vt:lpstr>
      <vt:lpstr>スライド 11</vt:lpstr>
      <vt:lpstr>スライド 12</vt:lpstr>
      <vt:lpstr>スライド 13</vt:lpstr>
      <vt:lpstr>スライド 14</vt:lpstr>
      <vt:lpstr>スライド 15</vt:lpstr>
      <vt:lpstr>スライド 16</vt:lpstr>
      <vt:lpstr>スライド 17</vt:lpstr>
      <vt:lpstr>スライド 18</vt:lpstr>
      <vt:lpstr>目　　次</vt:lpstr>
      <vt:lpstr>スライド 20</vt:lpstr>
      <vt:lpstr>スライド 21</vt:lpstr>
      <vt:lpstr>スライド 22</vt:lpstr>
      <vt:lpstr>スライド 23</vt:lpstr>
      <vt:lpstr>スライド 24</vt:lpstr>
      <vt:lpstr>スライド 25</vt:lpstr>
      <vt:lpstr>スライド 26</vt:lpstr>
      <vt:lpstr>スライド 27</vt:lpstr>
      <vt:lpstr>スライド 28</vt:lpstr>
      <vt:lpstr>スライド 29</vt:lpstr>
      <vt:lpstr>スライド 30</vt:lpstr>
      <vt:lpstr>スライド 31</vt:lpstr>
      <vt:lpstr>スライド 32</vt:lpstr>
      <vt:lpstr>スライド 33</vt:lpstr>
      <vt:lpstr>スライド 34</vt:lpstr>
      <vt:lpstr>スライド 35</vt:lpstr>
      <vt:lpstr>スライド 36</vt:lpstr>
      <vt:lpstr>スライド 37</vt:lpstr>
      <vt:lpstr>スライド 38</vt:lpstr>
      <vt:lpstr>目　　次</vt:lpstr>
      <vt:lpstr>スライド 40</vt:lpstr>
      <vt:lpstr>スライド 41</vt:lpstr>
      <vt:lpstr>スライド 42</vt:lpstr>
      <vt:lpstr>スライド 43</vt:lpstr>
      <vt:lpstr>スライド 44</vt:lpstr>
      <vt:lpstr>スライド 45</vt:lpstr>
      <vt:lpstr>スライド 46</vt:lpstr>
      <vt:lpstr>スライド 47</vt:lpstr>
      <vt:lpstr>スライド 48</vt:lpstr>
      <vt:lpstr>スライド 49</vt:lpstr>
      <vt:lpstr>スライド 50</vt:lpstr>
      <vt:lpstr>スライド 51</vt:lpstr>
      <vt:lpstr>スライド 52</vt:lpstr>
      <vt:lpstr>目　　次</vt:lpstr>
      <vt:lpstr>スライド 54</vt:lpstr>
      <vt:lpstr>スライド 55</vt:lpstr>
      <vt:lpstr>スライド 56</vt:lpstr>
      <vt:lpstr>スライド 57</vt:lpstr>
      <vt:lpstr>スライド 58</vt:lpstr>
      <vt:lpstr>スライド 59</vt:lpstr>
      <vt:lpstr>スライド 60</vt:lpstr>
      <vt:lpstr>スライド 61</vt:lpstr>
      <vt:lpstr>スライド 62</vt:lpstr>
      <vt:lpstr>目　　次</vt:lpstr>
      <vt:lpstr>スライド 64</vt:lpstr>
      <vt:lpstr>スライド 65</vt:lpstr>
      <vt:lpstr>スライド 66</vt:lpstr>
      <vt:lpstr>スライド 67</vt:lpstr>
      <vt:lpstr>スライド 68</vt:lpstr>
      <vt:lpstr>スライド 69</vt:lpstr>
      <vt:lpstr>スライド 70</vt:lpstr>
      <vt:lpstr>目　　次</vt:lpstr>
      <vt:lpstr>スライド 72</vt:lpstr>
      <vt:lpstr>スライド 73</vt:lpstr>
      <vt:lpstr>スライド 74</vt:lpstr>
      <vt:lpstr>スライド 75</vt:lpstr>
      <vt:lpstr>スライド 76</vt:lpstr>
      <vt:lpstr>スライド 77</vt:lpstr>
      <vt:lpstr>スライド 78</vt:lpstr>
      <vt:lpstr>スライド 79</vt:lpstr>
      <vt:lpstr>スライド 80</vt:lpstr>
      <vt:lpstr>スライド 81</vt:lpstr>
      <vt:lpstr>スライド 82</vt:lpstr>
      <vt:lpstr>目　　次</vt:lpstr>
      <vt:lpstr>スライド 84</vt:lpstr>
      <vt:lpstr>スライド 85</vt:lpstr>
      <vt:lpstr>スライド 86</vt:lpstr>
      <vt:lpstr>スライド 87</vt:lpstr>
      <vt:lpstr>スライド 88</vt:lpstr>
      <vt:lpstr>スライド 89</vt:lpstr>
      <vt:lpstr>スライド 90</vt:lpstr>
      <vt:lpstr>目　　次</vt:lpstr>
      <vt:lpstr>スライド 92</vt:lpstr>
      <vt:lpstr>スライド 93</vt:lpstr>
      <vt:lpstr>スライド 94</vt:lpstr>
      <vt:lpstr>９　総合区のすがた</vt:lpstr>
      <vt:lpstr>スライド 96</vt:lpstr>
      <vt:lpstr>スライド 97</vt:lpstr>
      <vt:lpstr>スライド 98</vt:lpstr>
      <vt:lpstr>スライド 99</vt:lpstr>
      <vt:lpstr>スライド 100</vt:lpstr>
      <vt:lpstr>スライド 101</vt:lpstr>
      <vt:lpstr>スライド 102</vt:lpstr>
      <vt:lpstr>スライド 103</vt:lpstr>
      <vt:lpstr>スライド 104</vt:lpstr>
      <vt:lpstr>スライド 105</vt:lpstr>
      <vt:lpstr>スライド 106</vt:lpstr>
      <vt:lpstr>スライド 107</vt:lpstr>
      <vt:lpstr>スライド 108</vt:lpstr>
      <vt:lpstr>スライド 109</vt:lpstr>
      <vt:lpstr>スライド 110</vt:lpstr>
      <vt:lpstr>スライド 111</vt:lpstr>
      <vt:lpstr>スライド 112</vt:lpstr>
      <vt:lpstr>スライド 113</vt:lpstr>
      <vt:lpstr>スライド 114</vt:lpstr>
      <vt:lpstr>スライド 115</vt:lpstr>
      <vt:lpstr>スライド 116</vt:lpstr>
      <vt:lpstr>スライド 117</vt:lpstr>
      <vt:lpstr>スライド 118</vt:lpstr>
      <vt:lpstr>スライド 119</vt:lpstr>
      <vt:lpstr>スライド 120</vt:lpstr>
      <vt:lpstr>スライド 121</vt:lpstr>
      <vt:lpstr>スライド 122</vt:lpstr>
      <vt:lpstr>スライド 123</vt:lpstr>
      <vt:lpstr>スライド 124</vt:lpstr>
      <vt:lpstr>スライド 125</vt:lpstr>
      <vt:lpstr>スライド 126</vt:lpstr>
      <vt:lpstr>スライド 127</vt:lpstr>
      <vt:lpstr>スライド 128</vt:lpstr>
      <vt:lpstr>スライド 129</vt:lpstr>
      <vt:lpstr>スライド 130</vt:lpstr>
      <vt:lpstr>スライド 131</vt:lpstr>
      <vt:lpstr>スライド 132</vt:lpstr>
      <vt:lpstr>スライド 133</vt:lpstr>
      <vt:lpstr>スライド 134</vt:lpstr>
      <vt:lpstr>スライド 135</vt:lpstr>
      <vt:lpstr>スライド 136</vt:lpstr>
      <vt:lpstr>スライド 137</vt:lpstr>
      <vt:lpstr>スライド 138</vt:lpstr>
      <vt:lpstr>スライド 139</vt:lpstr>
      <vt:lpstr>スライド 140</vt:lpstr>
      <vt:lpstr>スライド 141</vt:lpstr>
      <vt:lpstr>スライド 142</vt:lpstr>
      <vt:lpstr>スライド 143</vt:lpstr>
      <vt:lpstr>スライド 144</vt:lpstr>
      <vt:lpstr>スライド 145</vt:lpstr>
      <vt:lpstr>スライド 146</vt:lpstr>
      <vt:lpstr>スライド 147</vt:lpstr>
      <vt:lpstr>スライド 148</vt:lpstr>
    </vt:vector>
  </TitlesOfParts>
  <LinksUpToDate>false</LinksUpToDate>
  <SharedDoc>false</SharedDoc>
  <HyperlinksChanged>false</HyperlinksChanged>
  <AppVersion>12.0000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スライド 1</dc:title>
  <dc:creator>上野　能宏</dc:creator>
  <cp:lastModifiedBy>大阪市</cp:lastModifiedBy>
  <cp:revision>1371</cp:revision>
  <cp:lastPrinted>2017-06-16T08:17:01Z</cp:lastPrinted>
  <dcterms:created xsi:type="dcterms:W3CDTF">2013-07-16T06:48:23Z</dcterms:created>
  <dcterms:modified xsi:type="dcterms:W3CDTF">2017-08-22T00:32:52Z</dcterms:modified>
</cp:coreProperties>
</file>